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66" r:id="rId7"/>
    <p:sldId id="442" r:id="rId8"/>
    <p:sldId id="265" r:id="rId9"/>
    <p:sldId id="439" r:id="rId10"/>
    <p:sldId id="268" r:id="rId11"/>
    <p:sldId id="440" r:id="rId12"/>
    <p:sldId id="267" r:id="rId13"/>
    <p:sldId id="441" r:id="rId14"/>
    <p:sldId id="25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8E7"/>
    <a:srgbClr val="FDD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04AAE-EC42-4E65-8055-806F60D6844E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4CB6B5E-4DFA-4BC8-9DB8-BD6785768702}">
      <dgm:prSet phldrT="[Tes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(8-10%)</a:t>
          </a:r>
          <a:endParaRPr lang="it-IT" sz="2500" dirty="0"/>
        </a:p>
      </dgm:t>
    </dgm:pt>
    <dgm:pt modelId="{8EB64C5A-6C28-44C5-9363-EA6D88B49393}" type="parTrans" cxnId="{41BA516B-A2F2-4A56-816B-C5029686D51A}">
      <dgm:prSet/>
      <dgm:spPr/>
      <dgm:t>
        <a:bodyPr/>
        <a:lstStyle/>
        <a:p>
          <a:endParaRPr lang="it-IT"/>
        </a:p>
      </dgm:t>
    </dgm:pt>
    <dgm:pt modelId="{5BE0BD92-AAD9-4D09-B4B4-C0DE43504966}" type="sibTrans" cxnId="{41BA516B-A2F2-4A56-816B-C5029686D51A}">
      <dgm:prSet/>
      <dgm:spPr/>
      <dgm:t>
        <a:bodyPr/>
        <a:lstStyle/>
        <a:p>
          <a:endParaRPr lang="it-IT"/>
        </a:p>
      </dgm:t>
    </dgm:pt>
    <dgm:pt modelId="{C02A34C7-0F9F-442E-AD3B-425F8286BF30}">
      <dgm:prSet phldrT="[Tes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Specialisti </a:t>
          </a:r>
        </a:p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(12-15%)</a:t>
          </a:r>
        </a:p>
      </dgm:t>
    </dgm:pt>
    <dgm:pt modelId="{497E3231-44F1-4767-AB26-13DA82BB1EBA}" type="parTrans" cxnId="{9A008C7E-5353-49AA-A88D-20AE3C3C1D5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BF1C88D7-FFF6-486F-98D4-08CE9308459E}" type="sibTrans" cxnId="{9A008C7E-5353-49AA-A88D-20AE3C3C1D5D}">
      <dgm:prSet/>
      <dgm:spPr/>
      <dgm:t>
        <a:bodyPr/>
        <a:lstStyle/>
        <a:p>
          <a:endParaRPr lang="it-IT"/>
        </a:p>
      </dgm:t>
    </dgm:pt>
    <dgm:pt modelId="{74960D55-1B68-4FCC-827B-BD08862668AF}">
      <dgm:prSet phldrT="[Tes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Professionisti  </a:t>
          </a:r>
        </a:p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(70-65%) </a:t>
          </a:r>
        </a:p>
      </dgm:t>
    </dgm:pt>
    <dgm:pt modelId="{D88EBF34-77BC-4160-A2FB-823B60747318}" type="parTrans" cxnId="{EE36F3F2-7373-4EE9-AF02-398FD5CD751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 dirty="0"/>
        </a:p>
      </dgm:t>
    </dgm:pt>
    <dgm:pt modelId="{41925646-A5FA-4EDD-9C54-76B75AEFA84C}" type="sibTrans" cxnId="{EE36F3F2-7373-4EE9-AF02-398FD5CD7514}">
      <dgm:prSet/>
      <dgm:spPr/>
      <dgm:t>
        <a:bodyPr/>
        <a:lstStyle/>
        <a:p>
          <a:endParaRPr lang="it-IT"/>
        </a:p>
      </dgm:t>
    </dgm:pt>
    <dgm:pt modelId="{C0FA04F8-807F-4C66-A845-A1AFE8CB403B}">
      <dgm:prSet phldrT="[Tes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Esperti</a:t>
          </a:r>
        </a:p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(8-10%) </a:t>
          </a:r>
        </a:p>
      </dgm:t>
    </dgm:pt>
    <dgm:pt modelId="{C9AF8F78-D2F1-49BC-8034-889E286E7B90}" type="parTrans" cxnId="{FD5155C1-F9D7-46FA-9A6E-7856534678D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65906259-ABAD-4A91-8EAE-0DE0625C4A76}" type="sibTrans" cxnId="{FD5155C1-F9D7-46FA-9A6E-7856534678DB}">
      <dgm:prSet/>
      <dgm:spPr/>
      <dgm:t>
        <a:bodyPr/>
        <a:lstStyle/>
        <a:p>
          <a:endParaRPr lang="it-IT"/>
        </a:p>
      </dgm:t>
    </dgm:pt>
    <dgm:pt modelId="{541129C9-FF18-4C9C-8480-CB7A9F76F7C1}" type="pres">
      <dgm:prSet presAssocID="{1E404AAE-EC42-4E65-8055-806F60D6844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95A6C7-6F6B-46F5-A232-311593990F97}" type="pres">
      <dgm:prSet presAssocID="{D4CB6B5E-4DFA-4BC8-9DB8-BD6785768702}" presName="centerShape" presStyleLbl="node0" presStyleIdx="0" presStyleCnt="1" custScaleX="132589" custScaleY="125344"/>
      <dgm:spPr/>
    </dgm:pt>
    <dgm:pt modelId="{0C79F888-15B6-4BD7-AA7D-DDE0BBB93D29}" type="pres">
      <dgm:prSet presAssocID="{497E3231-44F1-4767-AB26-13DA82BB1EBA}" presName="parTrans" presStyleLbl="sibTrans2D1" presStyleIdx="0" presStyleCnt="3" custAng="10800000" custLinFactNeighborX="0"/>
      <dgm:spPr/>
    </dgm:pt>
    <dgm:pt modelId="{532DF795-153F-469F-B98F-2AC13F8C48DD}" type="pres">
      <dgm:prSet presAssocID="{497E3231-44F1-4767-AB26-13DA82BB1EBA}" presName="connectorText" presStyleLbl="sibTrans2D1" presStyleIdx="0" presStyleCnt="3"/>
      <dgm:spPr/>
    </dgm:pt>
    <dgm:pt modelId="{05C72CA6-9BA2-47F2-A0D9-C7269449979D}" type="pres">
      <dgm:prSet presAssocID="{C02A34C7-0F9F-442E-AD3B-425F8286BF30}" presName="node" presStyleLbl="node1" presStyleIdx="0" presStyleCnt="3" custRadScaleRad="100144">
        <dgm:presLayoutVars>
          <dgm:bulletEnabled val="1"/>
        </dgm:presLayoutVars>
      </dgm:prSet>
      <dgm:spPr/>
    </dgm:pt>
    <dgm:pt modelId="{74288C49-D639-44FA-85C7-FD9F86C0C835}" type="pres">
      <dgm:prSet presAssocID="{D88EBF34-77BC-4160-A2FB-823B60747318}" presName="parTrans" presStyleLbl="sibTrans2D1" presStyleIdx="1" presStyleCnt="3" custAng="10800000"/>
      <dgm:spPr/>
    </dgm:pt>
    <dgm:pt modelId="{4F849AFD-246E-42B7-B78B-974D2F163A40}" type="pres">
      <dgm:prSet presAssocID="{D88EBF34-77BC-4160-A2FB-823B60747318}" presName="connectorText" presStyleLbl="sibTrans2D1" presStyleIdx="1" presStyleCnt="3"/>
      <dgm:spPr/>
    </dgm:pt>
    <dgm:pt modelId="{89AA9B54-99B0-4F45-810B-A3F6EE8BF25D}" type="pres">
      <dgm:prSet presAssocID="{74960D55-1B68-4FCC-827B-BD08862668AF}" presName="node" presStyleLbl="node1" presStyleIdx="1" presStyleCnt="3" custRadScaleRad="101462" custRadScaleInc="-536">
        <dgm:presLayoutVars>
          <dgm:bulletEnabled val="1"/>
        </dgm:presLayoutVars>
      </dgm:prSet>
      <dgm:spPr/>
    </dgm:pt>
    <dgm:pt modelId="{92518A81-157C-402F-A50C-F558BBD196E3}" type="pres">
      <dgm:prSet presAssocID="{C9AF8F78-D2F1-49BC-8034-889E286E7B90}" presName="parTrans" presStyleLbl="sibTrans2D1" presStyleIdx="2" presStyleCnt="3" custAng="10800000"/>
      <dgm:spPr/>
    </dgm:pt>
    <dgm:pt modelId="{1CBC6FFC-539C-49EE-936A-E8B37CF5879B}" type="pres">
      <dgm:prSet presAssocID="{C9AF8F78-D2F1-49BC-8034-889E286E7B90}" presName="connectorText" presStyleLbl="sibTrans2D1" presStyleIdx="2" presStyleCnt="3"/>
      <dgm:spPr/>
    </dgm:pt>
    <dgm:pt modelId="{8D5DA131-B6BB-4D61-B183-7D21EC904718}" type="pres">
      <dgm:prSet presAssocID="{C0FA04F8-807F-4C66-A845-A1AFE8CB403B}" presName="node" presStyleLbl="node1" presStyleIdx="2" presStyleCnt="3" custRadScaleRad="101233" custRadScaleInc="413">
        <dgm:presLayoutVars>
          <dgm:bulletEnabled val="1"/>
        </dgm:presLayoutVars>
      </dgm:prSet>
      <dgm:spPr/>
    </dgm:pt>
  </dgm:ptLst>
  <dgm:cxnLst>
    <dgm:cxn modelId="{BAC4D417-9FA8-4D53-9436-4BB68DA49651}" type="presOf" srcId="{1E404AAE-EC42-4E65-8055-806F60D6844E}" destId="{541129C9-FF18-4C9C-8480-CB7A9F76F7C1}" srcOrd="0" destOrd="0" presId="urn:microsoft.com/office/officeart/2005/8/layout/radial5"/>
    <dgm:cxn modelId="{379C925D-C011-42C2-9096-B6E3DF33217D}" type="presOf" srcId="{C9AF8F78-D2F1-49BC-8034-889E286E7B90}" destId="{1CBC6FFC-539C-49EE-936A-E8B37CF5879B}" srcOrd="1" destOrd="0" presId="urn:microsoft.com/office/officeart/2005/8/layout/radial5"/>
    <dgm:cxn modelId="{41BA516B-A2F2-4A56-816B-C5029686D51A}" srcId="{1E404AAE-EC42-4E65-8055-806F60D6844E}" destId="{D4CB6B5E-4DFA-4BC8-9DB8-BD6785768702}" srcOrd="0" destOrd="0" parTransId="{8EB64C5A-6C28-44C5-9363-EA6D88B49393}" sibTransId="{5BE0BD92-AAD9-4D09-B4B4-C0DE43504966}"/>
    <dgm:cxn modelId="{F204F357-141E-4199-8887-C3D877F8A23F}" type="presOf" srcId="{C0FA04F8-807F-4C66-A845-A1AFE8CB403B}" destId="{8D5DA131-B6BB-4D61-B183-7D21EC904718}" srcOrd="0" destOrd="0" presId="urn:microsoft.com/office/officeart/2005/8/layout/radial5"/>
    <dgm:cxn modelId="{8A637D7A-8049-4DF0-96DE-00790683B2FC}" type="presOf" srcId="{D88EBF34-77BC-4160-A2FB-823B60747318}" destId="{4F849AFD-246E-42B7-B78B-974D2F163A40}" srcOrd="1" destOrd="0" presId="urn:microsoft.com/office/officeart/2005/8/layout/radial5"/>
    <dgm:cxn modelId="{9A008C7E-5353-49AA-A88D-20AE3C3C1D5D}" srcId="{D4CB6B5E-4DFA-4BC8-9DB8-BD6785768702}" destId="{C02A34C7-0F9F-442E-AD3B-425F8286BF30}" srcOrd="0" destOrd="0" parTransId="{497E3231-44F1-4767-AB26-13DA82BB1EBA}" sibTransId="{BF1C88D7-FFF6-486F-98D4-08CE9308459E}"/>
    <dgm:cxn modelId="{2649DE7E-2917-4555-8C37-95DFBC0A2D22}" type="presOf" srcId="{74960D55-1B68-4FCC-827B-BD08862668AF}" destId="{89AA9B54-99B0-4F45-810B-A3F6EE8BF25D}" srcOrd="0" destOrd="0" presId="urn:microsoft.com/office/officeart/2005/8/layout/radial5"/>
    <dgm:cxn modelId="{47050794-2104-4EF0-BBB2-A9A1A51B4E35}" type="presOf" srcId="{C02A34C7-0F9F-442E-AD3B-425F8286BF30}" destId="{05C72CA6-9BA2-47F2-A0D9-C7269449979D}" srcOrd="0" destOrd="0" presId="urn:microsoft.com/office/officeart/2005/8/layout/radial5"/>
    <dgm:cxn modelId="{47B1C5B9-028A-46D7-9164-8D79EB957B1E}" type="presOf" srcId="{D88EBF34-77BC-4160-A2FB-823B60747318}" destId="{74288C49-D639-44FA-85C7-FD9F86C0C835}" srcOrd="0" destOrd="0" presId="urn:microsoft.com/office/officeart/2005/8/layout/radial5"/>
    <dgm:cxn modelId="{D698CEBE-D609-4199-BF39-AAFD89992E72}" type="presOf" srcId="{497E3231-44F1-4767-AB26-13DA82BB1EBA}" destId="{532DF795-153F-469F-B98F-2AC13F8C48DD}" srcOrd="1" destOrd="0" presId="urn:microsoft.com/office/officeart/2005/8/layout/radial5"/>
    <dgm:cxn modelId="{594386C0-A54F-4C59-ABE3-F7A8D9DD5866}" type="presOf" srcId="{497E3231-44F1-4767-AB26-13DA82BB1EBA}" destId="{0C79F888-15B6-4BD7-AA7D-DDE0BBB93D29}" srcOrd="0" destOrd="0" presId="urn:microsoft.com/office/officeart/2005/8/layout/radial5"/>
    <dgm:cxn modelId="{FD5155C1-F9D7-46FA-9A6E-7856534678DB}" srcId="{D4CB6B5E-4DFA-4BC8-9DB8-BD6785768702}" destId="{C0FA04F8-807F-4C66-A845-A1AFE8CB403B}" srcOrd="2" destOrd="0" parTransId="{C9AF8F78-D2F1-49BC-8034-889E286E7B90}" sibTransId="{65906259-ABAD-4A91-8EAE-0DE0625C4A76}"/>
    <dgm:cxn modelId="{CF5142E7-6A35-4E2A-AA54-0CB658F0855E}" type="presOf" srcId="{D4CB6B5E-4DFA-4BC8-9DB8-BD6785768702}" destId="{7795A6C7-6F6B-46F5-A232-311593990F97}" srcOrd="0" destOrd="0" presId="urn:microsoft.com/office/officeart/2005/8/layout/radial5"/>
    <dgm:cxn modelId="{EE36F3F2-7373-4EE9-AF02-398FD5CD7514}" srcId="{D4CB6B5E-4DFA-4BC8-9DB8-BD6785768702}" destId="{74960D55-1B68-4FCC-827B-BD08862668AF}" srcOrd="1" destOrd="0" parTransId="{D88EBF34-77BC-4160-A2FB-823B60747318}" sibTransId="{41925646-A5FA-4EDD-9C54-76B75AEFA84C}"/>
    <dgm:cxn modelId="{3164FCFB-96D1-4087-9075-0AE499621B5F}" type="presOf" srcId="{C9AF8F78-D2F1-49BC-8034-889E286E7B90}" destId="{92518A81-157C-402F-A50C-F558BBD196E3}" srcOrd="0" destOrd="0" presId="urn:microsoft.com/office/officeart/2005/8/layout/radial5"/>
    <dgm:cxn modelId="{EF36107C-EDA2-4DF3-9B82-889FAA6C8D91}" type="presParOf" srcId="{541129C9-FF18-4C9C-8480-CB7A9F76F7C1}" destId="{7795A6C7-6F6B-46F5-A232-311593990F97}" srcOrd="0" destOrd="0" presId="urn:microsoft.com/office/officeart/2005/8/layout/radial5"/>
    <dgm:cxn modelId="{F25DAC2E-14A3-4204-9883-5809B5A41F4C}" type="presParOf" srcId="{541129C9-FF18-4C9C-8480-CB7A9F76F7C1}" destId="{0C79F888-15B6-4BD7-AA7D-DDE0BBB93D29}" srcOrd="1" destOrd="0" presId="urn:microsoft.com/office/officeart/2005/8/layout/radial5"/>
    <dgm:cxn modelId="{AECAACFD-4782-4DAF-9781-39680BDFC43B}" type="presParOf" srcId="{0C79F888-15B6-4BD7-AA7D-DDE0BBB93D29}" destId="{532DF795-153F-469F-B98F-2AC13F8C48DD}" srcOrd="0" destOrd="0" presId="urn:microsoft.com/office/officeart/2005/8/layout/radial5"/>
    <dgm:cxn modelId="{F18B9C7D-AA2B-40CB-A261-E0884F413523}" type="presParOf" srcId="{541129C9-FF18-4C9C-8480-CB7A9F76F7C1}" destId="{05C72CA6-9BA2-47F2-A0D9-C7269449979D}" srcOrd="2" destOrd="0" presId="urn:microsoft.com/office/officeart/2005/8/layout/radial5"/>
    <dgm:cxn modelId="{0CD3D519-293E-4A88-9D04-BFF88A6990BA}" type="presParOf" srcId="{541129C9-FF18-4C9C-8480-CB7A9F76F7C1}" destId="{74288C49-D639-44FA-85C7-FD9F86C0C835}" srcOrd="3" destOrd="0" presId="urn:microsoft.com/office/officeart/2005/8/layout/radial5"/>
    <dgm:cxn modelId="{9C293220-A5E3-45E2-8346-B30884ACA377}" type="presParOf" srcId="{74288C49-D639-44FA-85C7-FD9F86C0C835}" destId="{4F849AFD-246E-42B7-B78B-974D2F163A40}" srcOrd="0" destOrd="0" presId="urn:microsoft.com/office/officeart/2005/8/layout/radial5"/>
    <dgm:cxn modelId="{6556D640-7C15-4C0D-95DD-CDC5E92335C6}" type="presParOf" srcId="{541129C9-FF18-4C9C-8480-CB7A9F76F7C1}" destId="{89AA9B54-99B0-4F45-810B-A3F6EE8BF25D}" srcOrd="4" destOrd="0" presId="urn:microsoft.com/office/officeart/2005/8/layout/radial5"/>
    <dgm:cxn modelId="{342AECE4-C5D1-41C9-B42E-7612C09E4E8B}" type="presParOf" srcId="{541129C9-FF18-4C9C-8480-CB7A9F76F7C1}" destId="{92518A81-157C-402F-A50C-F558BBD196E3}" srcOrd="5" destOrd="0" presId="urn:microsoft.com/office/officeart/2005/8/layout/radial5"/>
    <dgm:cxn modelId="{41737B84-9E3F-47D7-AE39-1B5B854E7BCB}" type="presParOf" srcId="{92518A81-157C-402F-A50C-F558BBD196E3}" destId="{1CBC6FFC-539C-49EE-936A-E8B37CF5879B}" srcOrd="0" destOrd="0" presId="urn:microsoft.com/office/officeart/2005/8/layout/radial5"/>
    <dgm:cxn modelId="{D762C4E4-BAB0-4C0D-A816-293C1DE5DA61}" type="presParOf" srcId="{541129C9-FF18-4C9C-8480-CB7A9F76F7C1}" destId="{8D5DA131-B6BB-4D61-B183-7D21EC90471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5A6C7-6F6B-46F5-A232-311593990F97}">
      <dsp:nvSpPr>
        <dsp:cNvPr id="0" name=""/>
        <dsp:cNvSpPr/>
      </dsp:nvSpPr>
      <dsp:spPr>
        <a:xfrm>
          <a:off x="2785118" y="1972819"/>
          <a:ext cx="2049762" cy="1937758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(8-10%)</a:t>
          </a:r>
          <a:endParaRPr lang="it-IT" sz="2500" kern="1200" dirty="0"/>
        </a:p>
      </dsp:txBody>
      <dsp:txXfrm>
        <a:off x="3085299" y="2256597"/>
        <a:ext cx="1449400" cy="1370202"/>
      </dsp:txXfrm>
    </dsp:sp>
    <dsp:sp modelId="{0C79F888-15B6-4BD7-AA7D-DDE0BBB93D29}">
      <dsp:nvSpPr>
        <dsp:cNvPr id="0" name=""/>
        <dsp:cNvSpPr/>
      </dsp:nvSpPr>
      <dsp:spPr>
        <a:xfrm rot="5400000">
          <a:off x="3696882" y="1502981"/>
          <a:ext cx="226234" cy="5256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>
        <a:off x="3730817" y="1574171"/>
        <a:ext cx="158364" cy="315373"/>
      </dsp:txXfrm>
    </dsp:sp>
    <dsp:sp modelId="{05C72CA6-9BA2-47F2-A0D9-C7269449979D}">
      <dsp:nvSpPr>
        <dsp:cNvPr id="0" name=""/>
        <dsp:cNvSpPr/>
      </dsp:nvSpPr>
      <dsp:spPr>
        <a:xfrm>
          <a:off x="3037023" y="10"/>
          <a:ext cx="1545952" cy="154595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Specialisti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(12-15%)</a:t>
          </a:r>
        </a:p>
      </dsp:txBody>
      <dsp:txXfrm>
        <a:off x="3263422" y="226409"/>
        <a:ext cx="1093154" cy="1093154"/>
      </dsp:txXfrm>
    </dsp:sp>
    <dsp:sp modelId="{74288C49-D639-44FA-85C7-FD9F86C0C835}">
      <dsp:nvSpPr>
        <dsp:cNvPr id="0" name=""/>
        <dsp:cNvSpPr/>
      </dsp:nvSpPr>
      <dsp:spPr>
        <a:xfrm rot="12577979">
          <a:off x="4752821" y="3277457"/>
          <a:ext cx="218884" cy="5256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 dirty="0"/>
        </a:p>
      </dsp:txBody>
      <dsp:txXfrm>
        <a:off x="4814192" y="3398816"/>
        <a:ext cx="153219" cy="315373"/>
      </dsp:txXfrm>
    </dsp:sp>
    <dsp:sp modelId="{89AA9B54-99B0-4F45-810B-A3F6EE8BF25D}">
      <dsp:nvSpPr>
        <dsp:cNvPr id="0" name=""/>
        <dsp:cNvSpPr/>
      </dsp:nvSpPr>
      <dsp:spPr>
        <a:xfrm>
          <a:off x="4946038" y="3254647"/>
          <a:ext cx="1545952" cy="1545952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Professionisti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(70-65%) </a:t>
          </a:r>
        </a:p>
      </dsp:txBody>
      <dsp:txXfrm>
        <a:off x="5172437" y="3481046"/>
        <a:ext cx="1093154" cy="1093154"/>
      </dsp:txXfrm>
    </dsp:sp>
    <dsp:sp modelId="{92518A81-157C-402F-A50C-F558BBD196E3}">
      <dsp:nvSpPr>
        <dsp:cNvPr id="0" name=""/>
        <dsp:cNvSpPr/>
      </dsp:nvSpPr>
      <dsp:spPr>
        <a:xfrm rot="19817593">
          <a:off x="2652481" y="3277603"/>
          <a:ext cx="216289" cy="52562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 rot="10800000">
        <a:off x="2656745" y="3398806"/>
        <a:ext cx="151402" cy="315373"/>
      </dsp:txXfrm>
    </dsp:sp>
    <dsp:sp modelId="{8D5DA131-B6BB-4D61-B183-7D21EC904718}">
      <dsp:nvSpPr>
        <dsp:cNvPr id="0" name=""/>
        <dsp:cNvSpPr/>
      </dsp:nvSpPr>
      <dsp:spPr>
        <a:xfrm>
          <a:off x="1133717" y="3254647"/>
          <a:ext cx="1545952" cy="154595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Esperti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(8-10%) </a:t>
          </a:r>
        </a:p>
      </dsp:txBody>
      <dsp:txXfrm>
        <a:off x="1360116" y="3481046"/>
        <a:ext cx="1093154" cy="1093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7D8B1-E7DD-48FE-8A21-474B29143C9A}" type="datetimeFigureOut">
              <a:rPr lang="it-IT" smtClean="0"/>
              <a:t>23/09/2021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8F8D-6D4A-4B35-B7DD-81E2D2AE8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1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76019CA-B554-4736-B14F-5EB71CE5F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2" y="4853652"/>
            <a:ext cx="1403927" cy="200434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47B8011-2848-4C03-83A7-42B6A1B9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049" y="1462830"/>
            <a:ext cx="8012723" cy="1566863"/>
          </a:xfrm>
        </p:spPr>
        <p:txBody>
          <a:bodyPr anchor="b">
            <a:noAutofit/>
          </a:bodyPr>
          <a:lstStyle>
            <a:lvl1pPr algn="ctr">
              <a:lnSpc>
                <a:spcPts val="4400"/>
              </a:lnSpc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85195C-D759-4558-AEDC-F46BB0CD0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427" y="3429000"/>
            <a:ext cx="8012723" cy="1086594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80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  <a:p>
            <a:r>
              <a:rPr lang="it-IT" dirty="0" err="1"/>
              <a:t>xxxxx</a:t>
            </a:r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A0A819D-EF5F-4BCD-828F-5019BC459D08}"/>
              </a:ext>
            </a:extLst>
          </p:cNvPr>
          <p:cNvSpPr/>
          <p:nvPr userDrawn="1"/>
        </p:nvSpPr>
        <p:spPr>
          <a:xfrm>
            <a:off x="0" y="1"/>
            <a:ext cx="12192000" cy="421330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23FC85E-9F42-4D29-B2E9-580EE8706B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3" y="5759702"/>
            <a:ext cx="1554424" cy="5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E5AE4C-C8FA-4615-A4CF-95ED387E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3B9694-3863-412C-9E60-7D5AF15C8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057EEF0-F31C-4F10-B7A5-BAB46812F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8552CA-2FFD-420E-A190-BDEE9EEF8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42534C6-9D22-4CE3-A3D8-2E3B8F3C923B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E4D693C0-7630-432C-845D-C06F7B29AAB6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412456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440788-BEEA-4558-B8A4-121F86A1A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ADDC13-6122-4811-831A-86E4E81F2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C3CC949-4A8F-44D3-B6F1-0D718F1D0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BD735B3-7BC8-497A-A91C-C14A3ACD53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2AD0519-F62D-43CD-A51C-9506CE9A7029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D72A84A1-CFA9-40DD-91E0-045583BA76D5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47482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0C3B0-38A4-493F-AE1A-27956E28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C1865E-DD1E-4491-9EF6-0021442E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AAF94CF-357E-4325-ADF6-D9AA78929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21C30E9-1745-480C-815F-CF0A17194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8659105-4D98-4470-AE7A-755677858B4E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F49FBA2-2AC8-441F-A7DC-E1B50E585F73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24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A5B8E-789F-408B-9A8C-D4B1BEE4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E40AA1-BCF8-498C-A6DE-888F66D8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96CB8DD-72E8-4A02-BC55-2DB2E875C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167C8DC-87FA-4AA5-9080-78071DEB25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6FF12D0-3A44-4274-9083-B866C0CFA760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4DD7538A-0CFA-45CD-8BF7-F4EDCF5A2C65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40850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E455FB-C1F7-4956-A54E-D439011B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126232-A10E-4243-A74D-ECB8F8BCD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4F342F-0D0F-4CAF-8A8B-4CDB66208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FA1DFD8-1CBD-48B9-A122-7CFF53450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3EAA5AB-3794-4AC3-B5FE-FACD90E833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5DAE0E9-F6E9-4D25-BA12-1523E2E6D10C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6FA8CD4F-6C69-43E5-909A-924BFE6A6724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259362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D8D29-F41E-4E97-A296-05E8CBD6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B36BB1-1381-4713-9224-605A528A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17724A-533E-4063-A40B-446835FA4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B6B2393-1AD2-41A6-ABD1-5332643A4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45B218-1FDC-4FE8-8688-FDEB8AB06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7232D6C-A191-445B-9C3E-A09A77880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1F9D1-CE82-4C10-8B8B-B9FAF8C2EA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AC6B972-10B4-4016-B50B-CC1782C8CCF6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6E94DBC3-4640-462C-B542-EA4D731A4DC4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69472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02FDC-8F71-4A41-AD1A-C874C51A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523BB2-6770-4BD6-AFCD-EE241C855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C794099-E1E1-4F53-9E67-5E8742583E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E6A8DD4-C454-4B77-B769-C52174C93E0D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EACC491-C446-4558-973B-55DDD4172DF0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200568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3CBA632-76FC-4E2D-B3F2-995B8D340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DDA96E-507D-4E28-B800-9FBC0D248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BB5AD7E-09B8-491D-8080-DC49FDAA0DAF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5190E935-5E7F-49D8-9DEB-1EAC91CDCA57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317000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E547D-BDF0-4ED8-A822-A8549D83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AC4240-D4AF-4B35-8182-B37A606C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5E1BC0-E2A4-486B-AF56-3C7F18E14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23958B3-2270-4EB0-8EBE-5468DC6A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B467F02-DAF3-436E-AC6E-21B1DE2B2B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4A9D8BB-19E3-47B2-8118-13C2469F8C63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35BF8764-E686-4B49-8CB0-4B8BF27034B0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270309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692298-4D57-4321-9450-4F32CAA5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2C3B6D-9B98-4194-9092-1871E2BC9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C6DF14-DFF8-48AD-B944-BA12651C9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B21C4F-9A72-4B48-8CB7-CF7DA66A6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60" y="6220922"/>
            <a:ext cx="448115" cy="6397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00C112C-5F05-4F21-9014-FEF26DAC4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75" y="6508596"/>
            <a:ext cx="254686" cy="2556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68263C4-716D-4075-8F67-3FA2341F4CB1}"/>
              </a:ext>
            </a:extLst>
          </p:cNvPr>
          <p:cNvSpPr/>
          <p:nvPr userDrawn="1"/>
        </p:nvSpPr>
        <p:spPr>
          <a:xfrm rot="16200000" flipV="1">
            <a:off x="-3425047" y="3406141"/>
            <a:ext cx="6858001" cy="45719"/>
          </a:xfrm>
          <a:prstGeom prst="rect">
            <a:avLst/>
          </a:prstGeom>
          <a:solidFill>
            <a:srgbClr val="FDD73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36E9E4E-D4B6-4BD2-895F-5A8C3CC33846}"/>
              </a:ext>
            </a:extLst>
          </p:cNvPr>
          <p:cNvSpPr txBox="1">
            <a:spLocks/>
          </p:cNvSpPr>
          <p:nvPr userDrawn="1"/>
        </p:nvSpPr>
        <p:spPr>
          <a:xfrm>
            <a:off x="169984" y="6492875"/>
            <a:ext cx="2880946" cy="11991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30nnale ANIPIO, Bologna 2 ottobre 2021</a:t>
            </a:r>
          </a:p>
        </p:txBody>
      </p:sp>
    </p:spTree>
    <p:extLst>
      <p:ext uri="{BB962C8B-B14F-4D97-AF65-F5344CB8AC3E}">
        <p14:creationId xmlns:p14="http://schemas.microsoft.com/office/powerpoint/2010/main" val="34753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64C0A1-41A8-4193-8FC3-E68BE48F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3A8814-5935-4C10-9152-3E9C7371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62B58D-5867-4C80-BDEB-59FA530BF3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152" y="6220922"/>
            <a:ext cx="448115" cy="6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3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actuaries.digital/2019/12/10/what-is-a-good-customer-outc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actuaries.digital/2019/12/10/what-is-a-good-customer-outc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gency-live.com/it/news/dentro-larea-covid-dellospedale-di-pavullo-lappello-di-medici-e-infermieri-attenzione-nessuno-deve-sentirsi-immun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studenti/standard/standard-professionali-e-di-cura-dell-infermier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digital/2019/12/10/what-is-a-good-customer-outcom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actuaries.digital/2019/12/10/what-is-a-good-customer-outcom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nanziamenti-pmi.blogspot.com/2013/12/finanziamenti-europeri-per-lo-sviluppo.html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actuaries.digital/2019/12/10/what-is-a-good-customer-outc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85933-4D8E-47BB-9C15-C32295D43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0198E7"/>
                </a:solidFill>
              </a:rPr>
              <a:t>Qualità e sicurezza delle cure</a:t>
            </a:r>
            <a:br>
              <a:rPr lang="it-IT" dirty="0">
                <a:solidFill>
                  <a:srgbClr val="0198E7"/>
                </a:solidFill>
              </a:rPr>
            </a:br>
            <a:r>
              <a:rPr lang="it-IT" dirty="0">
                <a:solidFill>
                  <a:srgbClr val="0198E7"/>
                </a:solidFill>
              </a:rPr>
              <a:t>il contributo delle Direzioni Assistenziali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D8E513-A14E-4AAE-BD5B-91BA92FE8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427" y="3841008"/>
            <a:ext cx="8012723" cy="1086594"/>
          </a:xfrm>
        </p:spPr>
        <p:txBody>
          <a:bodyPr/>
          <a:lstStyle/>
          <a:p>
            <a:r>
              <a:rPr lang="it-IT" dirty="0"/>
              <a:t>Bologna 2 ottobre 2021</a:t>
            </a:r>
          </a:p>
          <a:p>
            <a:endParaRPr lang="it-IT" dirty="0"/>
          </a:p>
          <a:p>
            <a:r>
              <a:rPr lang="it-IT" dirty="0"/>
              <a:t>Bruno Cavaliere</a:t>
            </a:r>
          </a:p>
        </p:txBody>
      </p:sp>
    </p:spTree>
    <p:extLst>
      <p:ext uri="{BB962C8B-B14F-4D97-AF65-F5344CB8AC3E}">
        <p14:creationId xmlns:p14="http://schemas.microsoft.com/office/powerpoint/2010/main" val="370882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FCF79-AADD-4C01-9102-2AF8ABD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0198E7"/>
                </a:solidFill>
              </a:rPr>
              <a:t>Pilastri delle Direzioni Assistenziali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A9E74-A2A3-4F2E-839C-C5718A0D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b="1" dirty="0"/>
              <a:t>Qualità e sicurezza delle cure </a:t>
            </a:r>
          </a:p>
          <a:p>
            <a:pPr marL="0" indent="0" algn="r">
              <a:buNone/>
            </a:pPr>
            <a:endParaRPr lang="it-IT" sz="6000" b="1" dirty="0"/>
          </a:p>
          <a:p>
            <a:pPr marL="0" indent="0" algn="r">
              <a:buNone/>
            </a:pPr>
            <a:r>
              <a:rPr lang="it-IT" sz="6000" b="1" dirty="0" err="1"/>
              <a:t>Staffing</a:t>
            </a:r>
            <a:r>
              <a:rPr lang="it-IT" sz="6000" b="1" dirty="0"/>
              <a:t> </a:t>
            </a:r>
          </a:p>
          <a:p>
            <a:pPr marL="0" indent="0" algn="r">
              <a:buNone/>
            </a:pPr>
            <a:r>
              <a:rPr lang="it-IT" sz="6000" b="1" dirty="0" err="1"/>
              <a:t>Appropiati</a:t>
            </a:r>
            <a:r>
              <a:rPr lang="it-IT" sz="6000" b="1" dirty="0"/>
              <a:t>   </a:t>
            </a:r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901FC1-A49A-424E-9A78-796F5D0CD3DC}"/>
              </a:ext>
            </a:extLst>
          </p:cNvPr>
          <p:cNvSpPr txBox="1"/>
          <p:nvPr/>
        </p:nvSpPr>
        <p:spPr>
          <a:xfrm>
            <a:off x="2452688" y="6746232"/>
            <a:ext cx="329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2" tooltip="https://www.actuaries.digital/2019/12/10/what-is-a-good-customer-outcom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3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3074" name="Picture 2" descr="ll Better Nurse Staffing | Nurse Times">
            <a:extLst>
              <a:ext uri="{FF2B5EF4-FFF2-40B4-BE49-F238E27FC236}">
                <a16:creationId xmlns:a16="http://schemas.microsoft.com/office/drawing/2014/main" id="{2B6FC9B1-EF43-4FC6-97FF-C2DBD909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066">
            <a:off x="1308749" y="3666863"/>
            <a:ext cx="2790825" cy="1638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AC710A3-B872-49A1-954A-513B7678C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9" y="365124"/>
            <a:ext cx="2074794" cy="1325563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46A8CA-61E6-4E84-828F-FA5EF036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77" y="1543407"/>
            <a:ext cx="3212668" cy="25715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EF808F-9EE5-47EA-8F7A-98078B3B6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816" y="243281"/>
            <a:ext cx="3877890" cy="66147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C93DF5-F8B2-48FA-A8F7-5C7358213BBA}"/>
              </a:ext>
            </a:extLst>
          </p:cNvPr>
          <p:cNvSpPr txBox="1"/>
          <p:nvPr/>
        </p:nvSpPr>
        <p:spPr>
          <a:xfrm>
            <a:off x="1066877" y="4462943"/>
            <a:ext cx="3997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Raccomandazioni per la determinazione </a:t>
            </a:r>
          </a:p>
          <a:p>
            <a:r>
              <a:rPr lang="it-IT" dirty="0"/>
              <a:t>dello staff per l’assistenza </a:t>
            </a:r>
            <a:r>
              <a:rPr lang="it-IT" dirty="0" err="1"/>
              <a:t>infermieristiva</a:t>
            </a:r>
            <a:endParaRPr lang="it-IT" dirty="0"/>
          </a:p>
          <a:p>
            <a:r>
              <a:rPr lang="it-IT" dirty="0"/>
              <a:t>Rev.1.0 maggio 2021</a:t>
            </a:r>
          </a:p>
        </p:txBody>
      </p:sp>
    </p:spTree>
    <p:extLst>
      <p:ext uri="{BB962C8B-B14F-4D97-AF65-F5344CB8AC3E}">
        <p14:creationId xmlns:p14="http://schemas.microsoft.com/office/powerpoint/2010/main" val="222980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FCF79-AADD-4C01-9102-2AF8ABD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0198E7"/>
                </a:solidFill>
              </a:rPr>
              <a:t>Pilastri delle Direzioni Assistenziali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A9E74-A2A3-4F2E-839C-C5718A0D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6000" b="1" dirty="0"/>
              <a:t>Qualità e sicurezza delle cure </a:t>
            </a:r>
          </a:p>
          <a:p>
            <a:pPr marL="0" indent="0" algn="r">
              <a:buNone/>
            </a:pPr>
            <a:endParaRPr lang="it-IT" sz="6000" b="1" dirty="0"/>
          </a:p>
          <a:p>
            <a:pPr marL="0" indent="0" algn="r">
              <a:buNone/>
            </a:pPr>
            <a:r>
              <a:rPr lang="it-IT" sz="6000" b="1" dirty="0"/>
              <a:t>Modelli coerenti </a:t>
            </a:r>
          </a:p>
          <a:p>
            <a:pPr marL="0" indent="0" algn="r">
              <a:buNone/>
            </a:pPr>
            <a:r>
              <a:rPr lang="it-IT" sz="6000" b="1" dirty="0"/>
              <a:t>di management </a:t>
            </a:r>
          </a:p>
          <a:p>
            <a:pPr marL="0" indent="0" algn="r">
              <a:buNone/>
            </a:pPr>
            <a:r>
              <a:rPr lang="it-IT" sz="6000" b="1" dirty="0"/>
              <a:t> </a:t>
            </a:r>
          </a:p>
          <a:p>
            <a:pPr marL="0" indent="0" algn="r">
              <a:buNone/>
            </a:pPr>
            <a:r>
              <a:rPr lang="it-IT" sz="6000" b="1" dirty="0"/>
              <a:t>unica carriera di direzione </a:t>
            </a:r>
          </a:p>
          <a:p>
            <a:pPr marL="0" indent="0" algn="r">
              <a:buNone/>
            </a:pPr>
            <a:r>
              <a:rPr lang="it-IT" sz="6000" dirty="0"/>
              <a:t>con differenti livelli complessità</a:t>
            </a:r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901FC1-A49A-424E-9A78-796F5D0CD3DC}"/>
              </a:ext>
            </a:extLst>
          </p:cNvPr>
          <p:cNvSpPr txBox="1"/>
          <p:nvPr/>
        </p:nvSpPr>
        <p:spPr>
          <a:xfrm>
            <a:off x="2452688" y="6746232"/>
            <a:ext cx="329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2" tooltip="https://www.actuaries.digital/2019/12/10/what-is-a-good-customer-outcom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3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2050" name="Picture 2" descr="Lavoro, continua a crescere l&amp;#39;occupazione">
            <a:extLst>
              <a:ext uri="{FF2B5EF4-FFF2-40B4-BE49-F238E27FC236}">
                <a16:creationId xmlns:a16="http://schemas.microsoft.com/office/drawing/2014/main" id="{BC4CAC54-0A13-474A-A4EE-9FA98831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596">
            <a:off x="951657" y="3204595"/>
            <a:ext cx="3002062" cy="1999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5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A7AB4A-FFF8-42A2-80A5-11D1ACFE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Carriera di direzione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02DC8-39AB-44E4-AF1D-F04261B22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0198E7"/>
                </a:solidFill>
              </a:rPr>
              <a:t>Livello clinico : direzione di degenze, ambulatori </a:t>
            </a:r>
            <a:r>
              <a:rPr lang="it-IT" dirty="0" err="1">
                <a:solidFill>
                  <a:srgbClr val="0198E7"/>
                </a:solidFill>
              </a:rPr>
              <a:t>d.h</a:t>
            </a:r>
            <a:r>
              <a:rPr lang="it-IT" dirty="0">
                <a:solidFill>
                  <a:srgbClr val="0198E7"/>
                </a:solidFill>
              </a:rPr>
              <a:t>. </a:t>
            </a:r>
          </a:p>
          <a:p>
            <a:r>
              <a:rPr lang="it-IT" dirty="0">
                <a:solidFill>
                  <a:srgbClr val="0198E7"/>
                </a:solidFill>
              </a:rPr>
              <a:t>Livello clinico a valenza strategia: piastre multisala, </a:t>
            </a:r>
            <a:r>
              <a:rPr lang="it-IT" dirty="0" err="1">
                <a:solidFill>
                  <a:srgbClr val="0198E7"/>
                </a:solidFill>
              </a:rPr>
              <a:t>pre</a:t>
            </a:r>
            <a:r>
              <a:rPr lang="it-IT" dirty="0">
                <a:solidFill>
                  <a:srgbClr val="0198E7"/>
                </a:solidFill>
              </a:rPr>
              <a:t>-ricovero, emergenza; trapianti;</a:t>
            </a:r>
          </a:p>
          <a:p>
            <a:r>
              <a:rPr lang="it-IT" dirty="0">
                <a:solidFill>
                  <a:srgbClr val="C00000"/>
                </a:solidFill>
              </a:rPr>
              <a:t>Livello direzionale locale: Presidi , dipartimenti, distretti, aree vaste, macro aree;</a:t>
            </a:r>
          </a:p>
          <a:p>
            <a:r>
              <a:rPr lang="it-IT" dirty="0">
                <a:solidFill>
                  <a:srgbClr val="C00000"/>
                </a:solidFill>
              </a:rPr>
              <a:t>Livello direzionale regionale, nazionale</a:t>
            </a:r>
          </a:p>
          <a:p>
            <a:endParaRPr lang="it-IT" dirty="0"/>
          </a:p>
          <a:p>
            <a:r>
              <a:rPr lang="it-IT" dirty="0"/>
              <a:t> Formazione manageriale post magistrale strutturata su due livelli di complessità organizzativa : clinica e direzionale.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97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BA1F8A-1AEF-4D53-9420-0B7043D37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620" y="2240741"/>
            <a:ext cx="3932237" cy="3811588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Gestione di Team misti con differenti competenze</a:t>
            </a:r>
          </a:p>
          <a:p>
            <a:r>
              <a:rPr lang="it-IT" dirty="0"/>
              <a:t>Leadership forte e riconosciuta</a:t>
            </a:r>
          </a:p>
          <a:p>
            <a:r>
              <a:rPr lang="it-IT" dirty="0"/>
              <a:t>Line accorciata; forte sistema di comunicazione </a:t>
            </a:r>
          </a:p>
          <a:p>
            <a:r>
              <a:rPr lang="it-IT" dirty="0"/>
              <a:t>Formazione Vestizione  </a:t>
            </a:r>
          </a:p>
          <a:p>
            <a:r>
              <a:rPr lang="it-IT" dirty="0"/>
              <a:t>Ascolto/attenzione</a:t>
            </a:r>
          </a:p>
          <a:p>
            <a:r>
              <a:rPr lang="it-IT" dirty="0" err="1"/>
              <a:t>Staffing</a:t>
            </a:r>
            <a:r>
              <a:rPr lang="it-IT" dirty="0"/>
              <a:t> con skill mix coerenti e adeguati </a:t>
            </a:r>
          </a:p>
          <a:p>
            <a:r>
              <a:rPr lang="it-IT" dirty="0"/>
              <a:t>DPI &amp; Percorsi</a:t>
            </a:r>
          </a:p>
          <a:p>
            <a:r>
              <a:rPr lang="it-IT" dirty="0"/>
              <a:t> </a:t>
            </a:r>
          </a:p>
        </p:txBody>
      </p:sp>
      <p:pic>
        <p:nvPicPr>
          <p:cNvPr id="27" name="Segnaposto contenuto 26">
            <a:extLst>
              <a:ext uri="{FF2B5EF4-FFF2-40B4-BE49-F238E27FC236}">
                <a16:creationId xmlns:a16="http://schemas.microsoft.com/office/drawing/2014/main" id="{85171079-7065-4A7A-8626-3FE247138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772018">
            <a:off x="4065624" y="3803410"/>
            <a:ext cx="3149956" cy="2098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AD3E606-3E12-4F90-8C7F-1775F10D7904}"/>
              </a:ext>
            </a:extLst>
          </p:cNvPr>
          <p:cNvSpPr/>
          <p:nvPr/>
        </p:nvSpPr>
        <p:spPr>
          <a:xfrm>
            <a:off x="731620" y="316071"/>
            <a:ext cx="10519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0198E7"/>
                </a:solidFill>
              </a:rPr>
              <a:t>Il contributo delle Direzioni Assistenziali </a:t>
            </a:r>
          </a:p>
          <a:p>
            <a:r>
              <a:rPr lang="it-IT" sz="4400" dirty="0">
                <a:solidFill>
                  <a:srgbClr val="0198E7"/>
                </a:solidFill>
              </a:rPr>
              <a:t>durante l’emergenza CoVid-19 </a:t>
            </a:r>
            <a:endParaRPr lang="it-IT" sz="4400" dirty="0"/>
          </a:p>
        </p:txBody>
      </p:sp>
      <p:pic>
        <p:nvPicPr>
          <p:cNvPr id="5122" name="Picture 2" descr="Pin su Words">
            <a:extLst>
              <a:ext uri="{FF2B5EF4-FFF2-40B4-BE49-F238E27FC236}">
                <a16:creationId xmlns:a16="http://schemas.microsoft.com/office/drawing/2014/main" id="{F055FFE7-0363-47A2-8FD0-16A35B85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25" y="1671361"/>
            <a:ext cx="2978659" cy="3181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2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ED01E-395B-4502-8E3F-50034986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198E7"/>
                </a:solidFill>
              </a:rPr>
              <a:t>Direzioni Assistenziali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094A1F-A36D-473E-8C95-7E4479DE8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Scenario Nazionale ancora troppo disomogeneo;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PNRR una occasione irripetibile per non commettere gli stessi errori del passato;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Rivedere il Focus delle Direzioni vs la cura vs i professionisti;</a:t>
            </a:r>
          </a:p>
          <a:p>
            <a:endParaRPr lang="it-IT" dirty="0"/>
          </a:p>
          <a:p>
            <a:r>
              <a:rPr lang="it-IT" dirty="0"/>
              <a:t>Rivedere i ruoli di direzione e la formazione dedicata al MGT; </a:t>
            </a:r>
          </a:p>
          <a:p>
            <a:endParaRPr lang="it-IT" dirty="0"/>
          </a:p>
          <a:p>
            <a:r>
              <a:rPr lang="it-IT" dirty="0"/>
              <a:t>Maggiore «</a:t>
            </a:r>
            <a:r>
              <a:rPr lang="it-IT" dirty="0" err="1"/>
              <a:t>governance</a:t>
            </a:r>
            <a:r>
              <a:rPr lang="it-IT" dirty="0"/>
              <a:t>» degli «</a:t>
            </a:r>
            <a:r>
              <a:rPr lang="it-IT" dirty="0" err="1"/>
              <a:t>staffing</a:t>
            </a:r>
            <a:r>
              <a:rPr lang="it-IT" dirty="0"/>
              <a:t>» e dei «setting assistenziali» 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360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FCF79-AADD-4C01-9102-2AF8ABD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0198E7"/>
                </a:solidFill>
              </a:rPr>
              <a:t>Pilastri delle Direzioni Assistenziali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A9E74-A2A3-4F2E-839C-C5718A0D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6000" b="1" dirty="0"/>
              <a:t>Qualità e sicurezza delle cure </a:t>
            </a:r>
          </a:p>
          <a:p>
            <a:pPr marL="0" indent="0" algn="just">
              <a:buNone/>
            </a:pPr>
            <a:endParaRPr lang="it-IT" sz="6000" dirty="0"/>
          </a:p>
          <a:p>
            <a:pPr marL="0" indent="0" algn="r">
              <a:buNone/>
            </a:pPr>
            <a:r>
              <a:rPr lang="it-IT" sz="6000" b="1" dirty="0"/>
              <a:t>Setting assistenziali </a:t>
            </a:r>
          </a:p>
          <a:p>
            <a:pPr marL="0" indent="0" algn="r">
              <a:buNone/>
            </a:pPr>
            <a:r>
              <a:rPr lang="it-IT" sz="6000" i="1" dirty="0" err="1"/>
              <a:t>Fundamental</a:t>
            </a:r>
            <a:r>
              <a:rPr lang="it-IT" sz="6000" i="1" dirty="0"/>
              <a:t> care</a:t>
            </a:r>
          </a:p>
          <a:p>
            <a:pPr marL="0" indent="0" algn="r">
              <a:buNone/>
            </a:pPr>
            <a:r>
              <a:rPr lang="it-IT" b="1" dirty="0"/>
              <a:t>«cure da garantire» e «cure non portate a termine» </a:t>
            </a:r>
            <a:r>
              <a:rPr lang="it-IT" sz="6000" i="1" dirty="0"/>
              <a:t> 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AE4CF5-DA85-4732-B998-1635BF1FA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51951">
            <a:off x="599857" y="3240291"/>
            <a:ext cx="3609975" cy="2390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530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3322C4-6F6D-4DCF-AD79-73AA3408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Fundamental</a:t>
            </a:r>
            <a:r>
              <a:rPr lang="it-IT" b="1" dirty="0"/>
              <a:t> care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38AB8F-5D4D-45B9-AC9B-9F57AA692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Comunicazione ed educazione</a:t>
            </a:r>
          </a:p>
          <a:p>
            <a:r>
              <a:rPr lang="it-IT" dirty="0"/>
              <a:t>Respirazione</a:t>
            </a:r>
          </a:p>
          <a:p>
            <a:r>
              <a:rPr lang="it-IT" dirty="0"/>
              <a:t>Alimentazione e idratazione</a:t>
            </a:r>
          </a:p>
          <a:p>
            <a:r>
              <a:rPr lang="it-IT" dirty="0"/>
              <a:t>Eliminazione Igiene personale e abbigliamento</a:t>
            </a:r>
          </a:p>
          <a:p>
            <a:r>
              <a:rPr lang="it-IT" dirty="0"/>
              <a:t>Riposo e sonno Comfort (gestione del dolore)</a:t>
            </a:r>
          </a:p>
          <a:p>
            <a:r>
              <a:rPr lang="it-IT" dirty="0"/>
              <a:t>Dignità Privacy </a:t>
            </a:r>
          </a:p>
          <a:p>
            <a:r>
              <a:rPr lang="it-IT" dirty="0"/>
              <a:t>Libertà di scelta Movimento Espressione della sessualità Sicurezza, prevenzione e farmaci (</a:t>
            </a:r>
            <a:r>
              <a:rPr lang="it-IT" dirty="0" err="1"/>
              <a:t>Kitson</a:t>
            </a:r>
            <a:r>
              <a:rPr lang="it-IT" dirty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313923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FCF79-AADD-4C01-9102-2AF8ABD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0198E7"/>
                </a:solidFill>
              </a:rPr>
              <a:t>Pilastri delle Direzioni Assistenziali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A9E74-A2A3-4F2E-839C-C5718A0D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6000" b="1" dirty="0"/>
              <a:t>Qualità e sicurezza delle cure </a:t>
            </a:r>
          </a:p>
          <a:p>
            <a:pPr marL="0" indent="0" algn="just">
              <a:buNone/>
            </a:pPr>
            <a:endParaRPr lang="it-IT" sz="6000" dirty="0"/>
          </a:p>
          <a:p>
            <a:pPr marL="0" indent="0" algn="r">
              <a:buNone/>
            </a:pPr>
            <a:r>
              <a:rPr lang="it-IT" sz="6000" b="1" dirty="0"/>
              <a:t>Standard </a:t>
            </a:r>
          </a:p>
          <a:p>
            <a:pPr marL="0" indent="0" algn="r">
              <a:buNone/>
            </a:pPr>
            <a:r>
              <a:rPr lang="it-IT" sz="6000" b="1" dirty="0" err="1"/>
              <a:t>Outcome</a:t>
            </a:r>
            <a:endParaRPr lang="it-IT" sz="6000" b="1" dirty="0"/>
          </a:p>
          <a:p>
            <a:pPr marL="0" indent="0" algn="r">
              <a:buNone/>
            </a:pPr>
            <a:r>
              <a:rPr lang="it-IT" sz="6000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96B21B-CA35-4473-BD6E-A0BE4BBF3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900679">
            <a:off x="1295007" y="3058889"/>
            <a:ext cx="3293772" cy="2876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901FC1-A49A-424E-9A78-796F5D0CD3DC}"/>
              </a:ext>
            </a:extLst>
          </p:cNvPr>
          <p:cNvSpPr txBox="1"/>
          <p:nvPr/>
        </p:nvSpPr>
        <p:spPr>
          <a:xfrm>
            <a:off x="2452688" y="6746232"/>
            <a:ext cx="329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actuaries.digital/2019/12/10/what-is-a-good-customer-outcom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08286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FCF79-AADD-4C01-9102-2AF8ABD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0198E7"/>
                </a:solidFill>
              </a:rPr>
              <a:t>Pilastri delle Direzioni Assistenziali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A9E74-A2A3-4F2E-839C-C5718A0D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6000" b="1" dirty="0"/>
              <a:t>Qualità e sicurezza delle cure </a:t>
            </a:r>
          </a:p>
          <a:p>
            <a:pPr marL="0" indent="0" algn="r">
              <a:buNone/>
            </a:pPr>
            <a:endParaRPr lang="it-IT" sz="6000" b="1" dirty="0"/>
          </a:p>
          <a:p>
            <a:pPr marL="0" indent="0" algn="r">
              <a:buNone/>
            </a:pPr>
            <a:r>
              <a:rPr lang="it-IT" sz="6000" b="1" dirty="0"/>
              <a:t>Sviluppo di carriera </a:t>
            </a:r>
          </a:p>
          <a:p>
            <a:pPr marL="0" indent="0" algn="r">
              <a:buNone/>
            </a:pPr>
            <a:r>
              <a:rPr lang="it-IT" sz="6000" dirty="0"/>
              <a:t>revisione dei ruoli</a:t>
            </a:r>
          </a:p>
          <a:p>
            <a:pPr marL="0" indent="0" algn="r">
              <a:buNone/>
            </a:pPr>
            <a:r>
              <a:rPr lang="it-IT" sz="6000" dirty="0"/>
              <a:t>Sviluppo delle competenze</a:t>
            </a:r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901FC1-A49A-424E-9A78-796F5D0CD3DC}"/>
              </a:ext>
            </a:extLst>
          </p:cNvPr>
          <p:cNvSpPr txBox="1"/>
          <p:nvPr/>
        </p:nvSpPr>
        <p:spPr>
          <a:xfrm>
            <a:off x="2452688" y="6746232"/>
            <a:ext cx="329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2" tooltip="https://www.actuaries.digital/2019/12/10/what-is-a-good-customer-outcom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3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7AA05B-3C8C-401E-9272-D70479C41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637455">
            <a:off x="1351015" y="3505602"/>
            <a:ext cx="2203346" cy="1792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711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FCF79-AADD-4C01-9102-2AF8ABD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b="1" dirty="0">
                <a:solidFill>
                  <a:srgbClr val="0198E7"/>
                </a:solidFill>
              </a:rPr>
              <a:t>Sviluppo di carriera/competenze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A9E74-A2A3-4F2E-839C-C5718A0D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it-IT" sz="6000" b="1" dirty="0"/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</p:txBody>
      </p:sp>
      <p:graphicFrame>
        <p:nvGraphicFramePr>
          <p:cNvPr id="6" name="Segnaposto contenuto 4">
            <a:extLst>
              <a:ext uri="{FF2B5EF4-FFF2-40B4-BE49-F238E27FC236}">
                <a16:creationId xmlns:a16="http://schemas.microsoft.com/office/drawing/2014/main" id="{8C88C315-AC36-4F26-945F-C4F5BAB64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050717"/>
              </p:ext>
            </p:extLst>
          </p:nvPr>
        </p:nvGraphicFramePr>
        <p:xfrm>
          <a:off x="2192882" y="137437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10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FCF79-AADD-4C01-9102-2AF8ABD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0198E7"/>
                </a:solidFill>
              </a:rPr>
              <a:t>Pilastri delle Direzioni Assistenziali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A9E74-A2A3-4F2E-839C-C5718A0D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6000" b="1" dirty="0"/>
              <a:t>Qualità e sicurezza delle cure </a:t>
            </a:r>
          </a:p>
          <a:p>
            <a:pPr marL="0" indent="0" algn="r">
              <a:buNone/>
            </a:pPr>
            <a:endParaRPr lang="it-IT" sz="6000" b="1" dirty="0"/>
          </a:p>
          <a:p>
            <a:pPr marL="0" indent="0" algn="r">
              <a:buNone/>
            </a:pPr>
            <a:r>
              <a:rPr lang="it-IT" sz="6000" b="1" dirty="0"/>
              <a:t>Valorizzazione</a:t>
            </a:r>
          </a:p>
          <a:p>
            <a:pPr marL="0" indent="0" algn="r">
              <a:buNone/>
            </a:pPr>
            <a:r>
              <a:rPr lang="it-IT" sz="6000" b="1" dirty="0"/>
              <a:t> del lavoro </a:t>
            </a:r>
          </a:p>
          <a:p>
            <a:pPr marL="0" indent="0" algn="r">
              <a:buNone/>
            </a:pPr>
            <a:r>
              <a:rPr lang="it-IT" sz="6000" dirty="0"/>
              <a:t>Sistema retributivo </a:t>
            </a:r>
          </a:p>
          <a:p>
            <a:pPr marL="0" indent="0" algn="r">
              <a:buNone/>
            </a:pPr>
            <a:r>
              <a:rPr lang="it-IT" sz="6000" dirty="0"/>
              <a:t>libera professione</a:t>
            </a:r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  <a:p>
            <a:pPr marL="0" indent="0" algn="r">
              <a:buNone/>
            </a:pPr>
            <a:endParaRPr lang="it-IT" sz="6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901FC1-A49A-424E-9A78-796F5D0CD3DC}"/>
              </a:ext>
            </a:extLst>
          </p:cNvPr>
          <p:cNvSpPr txBox="1"/>
          <p:nvPr/>
        </p:nvSpPr>
        <p:spPr>
          <a:xfrm>
            <a:off x="2452688" y="6746232"/>
            <a:ext cx="329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2" tooltip="https://www.actuaries.digital/2019/12/10/what-is-a-good-customer-outcom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3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1026" name="Picture 2" descr="Come valorizzare le proprie competenze tecniche? – Il Nuovo Online">
            <a:extLst>
              <a:ext uri="{FF2B5EF4-FFF2-40B4-BE49-F238E27FC236}">
                <a16:creationId xmlns:a16="http://schemas.microsoft.com/office/drawing/2014/main" id="{B09B33B3-B6C9-4F57-B6A8-BA6AE7410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8357">
            <a:off x="986844" y="3462555"/>
            <a:ext cx="21145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9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F3C35-0FAE-4BDF-9020-2DCA7A04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i="1" dirty="0"/>
              <a:t>Reddito, costo della vita, impatto del costo della vita sul reddito</a:t>
            </a:r>
            <a:endParaRPr lang="it-IT" dirty="0"/>
          </a:p>
        </p:txBody>
      </p:sp>
      <p:pic>
        <p:nvPicPr>
          <p:cNvPr id="4098" name="Picture 2" descr="Infermieri: differenza di retribuzione in Europa | Nurse Times">
            <a:extLst>
              <a:ext uri="{FF2B5EF4-FFF2-40B4-BE49-F238E27FC236}">
                <a16:creationId xmlns:a16="http://schemas.microsoft.com/office/drawing/2014/main" id="{0F7C4532-30B4-458D-AE55-3D7CD3287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60" y="1825625"/>
            <a:ext cx="77848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94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447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Qualità e sicurezza delle cure il contributo delle Direzioni Assistenziali </vt:lpstr>
      <vt:lpstr>Direzioni Assistenziali </vt:lpstr>
      <vt:lpstr>Pilastri delle Direzioni Assistenziali</vt:lpstr>
      <vt:lpstr>Fundamental care </vt:lpstr>
      <vt:lpstr>Pilastri delle Direzioni Assistenziali</vt:lpstr>
      <vt:lpstr>Pilastri delle Direzioni Assistenziali</vt:lpstr>
      <vt:lpstr>Sviluppo di carriera/competenze</vt:lpstr>
      <vt:lpstr>Pilastri delle Direzioni Assistenziali</vt:lpstr>
      <vt:lpstr>Reddito, costo della vita, impatto del costo della vita sul reddito</vt:lpstr>
      <vt:lpstr>Pilastri delle Direzioni Assistenziali</vt:lpstr>
      <vt:lpstr>Presentazione standard di PowerPoint</vt:lpstr>
      <vt:lpstr>Pilastri delle Direzioni Assistenziali</vt:lpstr>
      <vt:lpstr>Carriera di direzione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Tania S</dc:creator>
  <cp:lastModifiedBy>Cavaliere Bruno</cp:lastModifiedBy>
  <cp:revision>35</cp:revision>
  <dcterms:created xsi:type="dcterms:W3CDTF">2021-09-17T08:47:31Z</dcterms:created>
  <dcterms:modified xsi:type="dcterms:W3CDTF">2021-09-23T13:39:50Z</dcterms:modified>
</cp:coreProperties>
</file>