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2" r:id="rId4"/>
    <p:sldId id="264" r:id="rId5"/>
    <p:sldId id="263" r:id="rId6"/>
    <p:sldId id="269" r:id="rId7"/>
    <p:sldId id="258" r:id="rId8"/>
    <p:sldId id="261" r:id="rId9"/>
    <p:sldId id="281" r:id="rId10"/>
    <p:sldId id="280" r:id="rId11"/>
    <p:sldId id="279" r:id="rId12"/>
    <p:sldId id="278" r:id="rId13"/>
    <p:sldId id="270" r:id="rId14"/>
    <p:sldId id="271" r:id="rId15"/>
    <p:sldId id="286" r:id="rId16"/>
    <p:sldId id="285" r:id="rId17"/>
    <p:sldId id="284" r:id="rId18"/>
    <p:sldId id="272" r:id="rId19"/>
    <p:sldId id="287" r:id="rId20"/>
    <p:sldId id="273" r:id="rId21"/>
    <p:sldId id="259" r:id="rId22"/>
    <p:sldId id="266" r:id="rId23"/>
    <p:sldId id="26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734"/>
    <a:srgbClr val="019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78930" autoAdjust="0"/>
  </p:normalViewPr>
  <p:slideViewPr>
    <p:cSldViewPr snapToGrid="0">
      <p:cViewPr varScale="1">
        <p:scale>
          <a:sx n="68" d="100"/>
          <a:sy n="68" d="100"/>
        </p:scale>
        <p:origin x="1570"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A1F07-50FA-EE4B-A4E9-31D34EE313A7}" type="datetimeFigureOut">
              <a:rPr lang="it-IT" smtClean="0"/>
              <a:t>02/10/2021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E2400-87A4-BE40-B2A2-C352BD3542F5}" type="slidenum">
              <a:rPr lang="it-IT" smtClean="0"/>
              <a:t>‹N›</a:t>
            </a:fld>
            <a:endParaRPr lang="it-IT"/>
          </a:p>
        </p:txBody>
      </p:sp>
    </p:spTree>
    <p:extLst>
      <p:ext uri="{BB962C8B-B14F-4D97-AF65-F5344CB8AC3E}">
        <p14:creationId xmlns:p14="http://schemas.microsoft.com/office/powerpoint/2010/main" val="320207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333333"/>
                </a:solidFill>
                <a:latin typeface="Titillium Web"/>
              </a:rPr>
              <a:t>L'infermiere specialista nel rischio infettivo rappresenta una risorsa importante per i cittadini, per gli operatori e per le organizzazioni socio-sanitarie, al fine di garantire la tutela della salute della collettività.</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rgbClr val="333333"/>
              </a:solidFill>
              <a:latin typeface="Titillium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333333"/>
                </a:solidFill>
                <a:latin typeface="Titillium Web"/>
              </a:rPr>
              <a:t>Il Master ANIPIO di I livello “</a:t>
            </a:r>
            <a:r>
              <a:rPr lang="it-IT" b="1" dirty="0">
                <a:solidFill>
                  <a:srgbClr val="333333"/>
                </a:solidFill>
                <a:latin typeface="Titillium Web"/>
              </a:rPr>
              <a:t>Management del rischio infettivo correlato all'assistenza sanitaria</a:t>
            </a:r>
            <a:r>
              <a:rPr lang="it-IT" dirty="0">
                <a:solidFill>
                  <a:srgbClr val="333333"/>
                </a:solidFill>
                <a:latin typeface="Titillium Web"/>
              </a:rPr>
              <a:t>” è un corso di formazione avanzata, nel quale l'infermiere acquisisce competenze professionali specifiche cliniche, gestionali, organizzative, relazionali, operando in autonomia e in collaborazione con gli altri professionisti nei vari contesti sanitari e socio-sanitari, sia pubblici sia privati.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333333"/>
                </a:solidFill>
                <a:latin typeface="Titillium Web"/>
              </a:rPr>
              <a:t>In passato ANIPIO aveva partecipato e collaborato alla realizzazione di Master di I° livello presso svariati atenei italiani - l'Università degli Studi di Genova, Università di Torino, Università di Verona Trento, Università Federico II di Napoli, Università G. D'Annunzio di Chieti - e A partire dall’anno accademico 2014/2015 l’Università di Parma in collaborazione con ANIPIO.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rgbClr val="333333"/>
              </a:solidFill>
              <a:latin typeface="Titillium Web"/>
            </a:endParaRPr>
          </a:p>
          <a:p>
            <a:r>
              <a:rPr lang="it-IT" sz="1200" kern="1200" dirty="0">
                <a:solidFill>
                  <a:schemeClr val="tx1"/>
                </a:solidFill>
                <a:effectLst/>
                <a:latin typeface="+mn-lt"/>
                <a:ea typeface="+mn-ea"/>
                <a:cs typeface="+mn-cs"/>
              </a:rPr>
              <a:t>In ambito sanitario, la formazione rappresenta uno dei principali sistemi di sostegno della politica sanitaria e deve essere orientata verso la risoluzione dei problemi prioritari di salute della </a:t>
            </a:r>
            <a:r>
              <a:rPr lang="it-IT" sz="1200" kern="1200" dirty="0" err="1">
                <a:solidFill>
                  <a:schemeClr val="tx1"/>
                </a:solidFill>
                <a:effectLst/>
                <a:latin typeface="+mn-lt"/>
                <a:ea typeface="+mn-ea"/>
                <a:cs typeface="+mn-cs"/>
              </a:rPr>
              <a:t>comunita</a:t>
            </a:r>
            <a:r>
              <a:rPr lang="it-IT" sz="1200" kern="1200" dirty="0">
                <a:solidFill>
                  <a:schemeClr val="tx1"/>
                </a:solidFill>
                <a:effectLst/>
                <a:latin typeface="+mn-lt"/>
                <a:ea typeface="+mn-ea"/>
                <a:cs typeface="+mn-cs"/>
              </a:rPr>
              <a:t>̀ e di </a:t>
            </a:r>
            <a:r>
              <a:rPr lang="it-IT" sz="1200" kern="1200" dirty="0" err="1">
                <a:solidFill>
                  <a:schemeClr val="tx1"/>
                </a:solidFill>
                <a:effectLst/>
                <a:latin typeface="+mn-lt"/>
                <a:ea typeface="+mn-ea"/>
                <a:cs typeface="+mn-cs"/>
              </a:rPr>
              <a:t>qualita</a:t>
            </a:r>
            <a:r>
              <a:rPr lang="it-IT" sz="1200" kern="1200" dirty="0">
                <a:solidFill>
                  <a:schemeClr val="tx1"/>
                </a:solidFill>
                <a:effectLst/>
                <a:latin typeface="+mn-lt"/>
                <a:ea typeface="+mn-ea"/>
                <a:cs typeface="+mn-cs"/>
              </a:rPr>
              <a:t>̀ dei sevizi. </a:t>
            </a:r>
            <a:r>
              <a:rPr lang="it-IT" sz="1200" kern="1200" dirty="0" err="1">
                <a:solidFill>
                  <a:schemeClr val="tx1"/>
                </a:solidFill>
                <a:effectLst/>
                <a:latin typeface="+mn-lt"/>
                <a:ea typeface="+mn-ea"/>
                <a:cs typeface="+mn-cs"/>
              </a:rPr>
              <a:t>Cio</a:t>
            </a:r>
            <a:r>
              <a:rPr lang="it-IT" sz="1200" kern="1200" dirty="0">
                <a:solidFill>
                  <a:schemeClr val="tx1"/>
                </a:solidFill>
                <a:effectLst/>
                <a:latin typeface="+mn-lt"/>
                <a:ea typeface="+mn-ea"/>
                <a:cs typeface="+mn-cs"/>
              </a:rPr>
              <a:t>̀ assicura una connessione forte e dinamica tra la formazione del personale sanitario e la </a:t>
            </a:r>
            <a:r>
              <a:rPr lang="it-IT" sz="1200" kern="1200" dirty="0" err="1">
                <a:solidFill>
                  <a:schemeClr val="tx1"/>
                </a:solidFill>
                <a:effectLst/>
                <a:latin typeface="+mn-lt"/>
                <a:ea typeface="+mn-ea"/>
                <a:cs typeface="+mn-cs"/>
              </a:rPr>
              <a:t>realta</a:t>
            </a:r>
            <a:r>
              <a:rPr lang="it-IT" sz="1200" kern="1200" dirty="0">
                <a:solidFill>
                  <a:schemeClr val="tx1"/>
                </a:solidFill>
                <a:effectLst/>
                <a:latin typeface="+mn-lt"/>
                <a:ea typeface="+mn-ea"/>
                <a:cs typeface="+mn-cs"/>
              </a:rPr>
              <a:t>̀ operativa. </a:t>
            </a:r>
            <a:endParaRPr lang="it-IT" dirty="0"/>
          </a:p>
          <a:p>
            <a:r>
              <a:rPr lang="it-IT" sz="1200" kern="1200" dirty="0">
                <a:solidFill>
                  <a:schemeClr val="tx1"/>
                </a:solidFill>
                <a:effectLst/>
                <a:latin typeface="+mn-lt"/>
                <a:ea typeface="+mn-ea"/>
                <a:cs typeface="+mn-cs"/>
              </a:rPr>
              <a:t>Oggi, a livello nazionale assistiamo a un’insufficiente </a:t>
            </a:r>
            <a:r>
              <a:rPr lang="it-IT" sz="1200" kern="1200" dirty="0" err="1">
                <a:solidFill>
                  <a:schemeClr val="tx1"/>
                </a:solidFill>
                <a:effectLst/>
                <a:latin typeface="+mn-lt"/>
                <a:ea typeface="+mn-ea"/>
                <a:cs typeface="+mn-cs"/>
              </a:rPr>
              <a:t>disponibilita</a:t>
            </a:r>
            <a:r>
              <a:rPr lang="it-IT" sz="1200" kern="1200" dirty="0">
                <a:solidFill>
                  <a:schemeClr val="tx1"/>
                </a:solidFill>
                <a:effectLst/>
                <a:latin typeface="+mn-lt"/>
                <a:ea typeface="+mn-ea"/>
                <a:cs typeface="+mn-cs"/>
              </a:rPr>
              <a:t>̀ di professionisti infermieri con le competenze professionali necessarie per contribuire al controllo delle Infezioni correlate all’assistenza (ICA), definito un problema di sanità pubblica. Per far fronte a questa situazione diventa cruciale avare percorsi di formazione e aggiornamento dei professionisti sanitari al fine di favorire l’adesione alle buone pratiche di cura. </a:t>
            </a:r>
            <a:endParaRPr lang="it-IT" dirty="0"/>
          </a:p>
          <a:p>
            <a:r>
              <a:rPr lang="it-IT" sz="1200" kern="1200" dirty="0">
                <a:solidFill>
                  <a:schemeClr val="tx1"/>
                </a:solidFill>
                <a:effectLst/>
                <a:latin typeface="+mn-lt"/>
                <a:ea typeface="+mn-ea"/>
                <a:cs typeface="+mn-cs"/>
              </a:rPr>
              <a:t>In questo contesto è nato il Master di I livello “Management del rischio infettivo correlato all'assistenza sanitaria”, promosso dal Dipartimento di Scienze Chirurgiche dell'</a:t>
            </a:r>
            <a:r>
              <a:rPr lang="it-IT" sz="1200" kern="1200" dirty="0" err="1">
                <a:solidFill>
                  <a:schemeClr val="tx1"/>
                </a:solidFill>
                <a:effectLst/>
                <a:latin typeface="+mn-lt"/>
                <a:ea typeface="+mn-ea"/>
                <a:cs typeface="+mn-cs"/>
              </a:rPr>
              <a:t>Universita</a:t>
            </a:r>
            <a:r>
              <a:rPr lang="it-IT" sz="1200" kern="1200" dirty="0">
                <a:solidFill>
                  <a:schemeClr val="tx1"/>
                </a:solidFill>
                <a:effectLst/>
                <a:latin typeface="+mn-lt"/>
                <a:ea typeface="+mn-ea"/>
                <a:cs typeface="+mn-cs"/>
              </a:rPr>
              <a:t>̀ degli studi di Parma in collaborazione con ANIPIO. Si tratta di un corso di formazione avanzata, nel quale l'infermiere esperto acquisisce competenze professionali specifiche cliniche, gestionali, organizzative, relazionali, operando in autonomia e in collaborazione con gli altri professionisti nei vari contesti sanitari e socio-sanitari, sia pubblici che privati.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rgbClr val="333333"/>
              </a:solidFill>
              <a:latin typeface="Titillium Web"/>
            </a:endParaRPr>
          </a:p>
          <a:p>
            <a:endParaRPr lang="it-IT" dirty="0"/>
          </a:p>
        </p:txBody>
      </p:sp>
      <p:sp>
        <p:nvSpPr>
          <p:cNvPr id="4" name="Segnaposto numero diapositiva 3"/>
          <p:cNvSpPr>
            <a:spLocks noGrp="1"/>
          </p:cNvSpPr>
          <p:nvPr>
            <p:ph type="sldNum" sz="quarter" idx="5"/>
          </p:nvPr>
        </p:nvSpPr>
        <p:spPr/>
        <p:txBody>
          <a:bodyPr/>
          <a:lstStyle/>
          <a:p>
            <a:fld id="{DE7E2400-87A4-BE40-B2A2-C352BD3542F5}" type="slidenum">
              <a:rPr lang="it-IT" smtClean="0"/>
              <a:t>3</a:t>
            </a:fld>
            <a:endParaRPr lang="it-IT"/>
          </a:p>
        </p:txBody>
      </p:sp>
    </p:spTree>
    <p:extLst>
      <p:ext uri="{BB962C8B-B14F-4D97-AF65-F5344CB8AC3E}">
        <p14:creationId xmlns:p14="http://schemas.microsoft.com/office/powerpoint/2010/main" val="364016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sicurezza delle cure (</a:t>
            </a:r>
            <a:r>
              <a:rPr lang="it-IT" sz="1200" i="1" kern="1200" dirty="0" err="1">
                <a:solidFill>
                  <a:schemeClr val="tx1"/>
                </a:solidFill>
                <a:effectLst/>
                <a:latin typeface="+mn-lt"/>
                <a:ea typeface="+mn-ea"/>
                <a:cs typeface="+mn-cs"/>
              </a:rPr>
              <a:t>patient</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safety</a:t>
            </a:r>
            <a:r>
              <a:rPr lang="it-IT" sz="1200" kern="1200" dirty="0">
                <a:solidFill>
                  <a:schemeClr val="tx1"/>
                </a:solidFill>
                <a:effectLst/>
                <a:latin typeface="+mn-lt"/>
                <a:ea typeface="+mn-ea"/>
                <a:cs typeface="+mn-cs"/>
              </a:rPr>
              <a:t>) è una dimensione della </a:t>
            </a:r>
            <a:r>
              <a:rPr lang="it-IT" sz="1200" kern="1200" dirty="0" err="1">
                <a:solidFill>
                  <a:schemeClr val="tx1"/>
                </a:solidFill>
                <a:effectLst/>
                <a:latin typeface="+mn-lt"/>
                <a:ea typeface="+mn-ea"/>
                <a:cs typeface="+mn-cs"/>
              </a:rPr>
              <a:t>qualita</a:t>
            </a:r>
            <a:r>
              <a:rPr lang="it-IT" sz="1200" kern="1200" dirty="0">
                <a:solidFill>
                  <a:schemeClr val="tx1"/>
                </a:solidFill>
                <a:effectLst/>
                <a:latin typeface="+mn-lt"/>
                <a:ea typeface="+mn-ea"/>
                <a:cs typeface="+mn-cs"/>
              </a:rPr>
              <a:t>̀ oggi essenziale e irrinunciabile per i sistemi sanitari avanzati, che deve essere garantita ai pazienti da parte dei pro- </a:t>
            </a:r>
            <a:r>
              <a:rPr lang="it-IT" sz="1200" kern="1200" dirty="0" err="1">
                <a:solidFill>
                  <a:schemeClr val="tx1"/>
                </a:solidFill>
                <a:effectLst/>
                <a:latin typeface="+mn-lt"/>
                <a:ea typeface="+mn-ea"/>
                <a:cs typeface="+mn-cs"/>
              </a:rPr>
              <a:t>fessionisti</a:t>
            </a:r>
            <a:r>
              <a:rPr lang="it-IT" sz="1200" kern="1200" dirty="0">
                <a:solidFill>
                  <a:schemeClr val="tx1"/>
                </a:solidFill>
                <a:effectLst/>
                <a:latin typeface="+mn-lt"/>
                <a:ea typeface="+mn-ea"/>
                <a:cs typeface="+mn-cs"/>
              </a:rPr>
              <a:t> e delle organizzazioni sanitarie e dimostrata anche pubblicamente. </a:t>
            </a:r>
          </a:p>
          <a:p>
            <a:endParaRPr lang="it-IT" dirty="0"/>
          </a:p>
          <a:p>
            <a:r>
              <a:rPr lang="it-IT" sz="1200" kern="1200" dirty="0">
                <a:solidFill>
                  <a:schemeClr val="tx1"/>
                </a:solidFill>
                <a:effectLst/>
                <a:latin typeface="+mn-lt"/>
                <a:ea typeface="+mn-ea"/>
                <a:cs typeface="+mn-cs"/>
              </a:rPr>
              <a:t>Si tratta di misure che, anche in tempi di revisione e riduzione dei costi, non devono venir derogate, </a:t>
            </a:r>
            <a:r>
              <a:rPr lang="it-IT" sz="1200" kern="1200" dirty="0" err="1">
                <a:solidFill>
                  <a:schemeClr val="tx1"/>
                </a:solidFill>
                <a:effectLst/>
                <a:latin typeface="+mn-lt"/>
                <a:ea typeface="+mn-ea"/>
                <a:cs typeface="+mn-cs"/>
              </a:rPr>
              <a:t>perche</a:t>
            </a:r>
            <a:r>
              <a:rPr lang="it-IT" sz="1200" kern="1200" dirty="0">
                <a:solidFill>
                  <a:schemeClr val="tx1"/>
                </a:solidFill>
                <a:effectLst/>
                <a:latin typeface="+mn-lt"/>
                <a:ea typeface="+mn-ea"/>
                <a:cs typeface="+mn-cs"/>
              </a:rPr>
              <a:t>́ garantire la si-</a:t>
            </a:r>
            <a:r>
              <a:rPr lang="it-IT" sz="1200" kern="1200" dirty="0" err="1">
                <a:solidFill>
                  <a:schemeClr val="tx1"/>
                </a:solidFill>
                <a:effectLst/>
                <a:latin typeface="+mn-lt"/>
                <a:ea typeface="+mn-ea"/>
                <a:cs typeface="+mn-cs"/>
              </a:rPr>
              <a:t>curezza</a:t>
            </a:r>
            <a:r>
              <a:rPr lang="it-IT" sz="1200" kern="1200" dirty="0">
                <a:solidFill>
                  <a:schemeClr val="tx1"/>
                </a:solidFill>
                <a:effectLst/>
                <a:latin typeface="+mn-lt"/>
                <a:ea typeface="+mn-ea"/>
                <a:cs typeface="+mn-cs"/>
              </a:rPr>
              <a:t>:</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 è un dovere deontologico da parte dei professionisti nei confronti dei pazienti;</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 è un dovere sociale delle organizzazioni sanitarie nei confronti delle </a:t>
            </a:r>
            <a:r>
              <a:rPr lang="it-IT" sz="1200" kern="1200" dirty="0" err="1">
                <a:solidFill>
                  <a:schemeClr val="tx1"/>
                </a:solidFill>
                <a:effectLst/>
                <a:latin typeface="+mn-lt"/>
                <a:ea typeface="+mn-ea"/>
                <a:cs typeface="+mn-cs"/>
              </a:rPr>
              <a:t>societa</a:t>
            </a:r>
            <a:r>
              <a:rPr lang="it-IT" sz="1200" kern="1200" dirty="0">
                <a:solidFill>
                  <a:schemeClr val="tx1"/>
                </a:solidFill>
                <a:effectLst/>
                <a:latin typeface="+mn-lt"/>
                <a:ea typeface="+mn-ea"/>
                <a:cs typeface="+mn-cs"/>
              </a:rPr>
              <a:t>̀ che affidano loro risorse per tutelare e promuovere la propria salute;</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 vuol dire rendere sostenibili i sistemi sanitari: fare bene le cose la prima volta costa meno. </a:t>
            </a:r>
          </a:p>
          <a:p>
            <a:endParaRPr lang="it-IT" dirty="0"/>
          </a:p>
          <a:p>
            <a:r>
              <a:rPr lang="it-IT" sz="1200" kern="1200" dirty="0">
                <a:solidFill>
                  <a:schemeClr val="tx1"/>
                </a:solidFill>
                <a:effectLst/>
                <a:latin typeface="+mn-lt"/>
                <a:ea typeface="+mn-ea"/>
                <a:cs typeface="+mn-cs"/>
              </a:rPr>
              <a:t>All’interno del grande capitolo della sicurezza delle cure una te- </a:t>
            </a:r>
            <a:r>
              <a:rPr lang="it-IT" sz="1200" kern="1200" dirty="0" err="1">
                <a:solidFill>
                  <a:schemeClr val="tx1"/>
                </a:solidFill>
                <a:effectLst/>
                <a:latin typeface="+mn-lt"/>
                <a:ea typeface="+mn-ea"/>
                <a:cs typeface="+mn-cs"/>
              </a:rPr>
              <a:t>matica</a:t>
            </a:r>
            <a:r>
              <a:rPr lang="it-IT" sz="1200" kern="1200" dirty="0">
                <a:solidFill>
                  <a:schemeClr val="tx1"/>
                </a:solidFill>
                <a:effectLst/>
                <a:latin typeface="+mn-lt"/>
                <a:ea typeface="+mn-ea"/>
                <a:cs typeface="+mn-cs"/>
              </a:rPr>
              <a:t> particolarmente rilevante (rappresenta fino al 40% de- gli eventi avversi) è quella della prevenzione e controllo delle infezioni correlate all’assistenza (ICA) e, </a:t>
            </a:r>
            <a:r>
              <a:rPr lang="it-IT" sz="1200" kern="1200" dirty="0" err="1">
                <a:solidFill>
                  <a:schemeClr val="tx1"/>
                </a:solidFill>
                <a:effectLst/>
                <a:latin typeface="+mn-lt"/>
                <a:ea typeface="+mn-ea"/>
                <a:cs typeface="+mn-cs"/>
              </a:rPr>
              <a:t>piu</a:t>
            </a:r>
            <a:r>
              <a:rPr lang="it-IT" sz="1200" kern="1200" dirty="0">
                <a:solidFill>
                  <a:schemeClr val="tx1"/>
                </a:solidFill>
                <a:effectLst/>
                <a:latin typeface="+mn-lt"/>
                <a:ea typeface="+mn-ea"/>
                <a:cs typeface="+mn-cs"/>
              </a:rPr>
              <a:t>̀ in generale, del- l’igiene ospedaliera. </a:t>
            </a:r>
            <a:endParaRPr lang="it-IT" dirty="0"/>
          </a:p>
          <a:p>
            <a:r>
              <a:rPr lang="it-IT" sz="1200" kern="1200" dirty="0">
                <a:solidFill>
                  <a:schemeClr val="tx1"/>
                </a:solidFill>
                <a:effectLst/>
                <a:latin typeface="+mn-lt"/>
                <a:ea typeface="+mn-ea"/>
                <a:cs typeface="+mn-cs"/>
              </a:rPr>
              <a:t>Come affrontare efficacemente la prevenzione e il controllo delle ICA è definito da solide e chiare evidenze scientifiche re- </a:t>
            </a:r>
            <a:r>
              <a:rPr lang="it-IT" sz="1200" kern="1200" dirty="0" err="1">
                <a:solidFill>
                  <a:schemeClr val="tx1"/>
                </a:solidFill>
                <a:effectLst/>
                <a:latin typeface="+mn-lt"/>
                <a:ea typeface="+mn-ea"/>
                <a:cs typeface="+mn-cs"/>
              </a:rPr>
              <a:t>cepite</a:t>
            </a:r>
            <a:r>
              <a:rPr lang="it-IT" sz="1200" kern="1200" dirty="0">
                <a:solidFill>
                  <a:schemeClr val="tx1"/>
                </a:solidFill>
                <a:effectLst/>
                <a:latin typeface="+mn-lt"/>
                <a:ea typeface="+mn-ea"/>
                <a:cs typeface="+mn-cs"/>
              </a:rPr>
              <a:t> anche da documenti ufficiali emanati dall’Unione </a:t>
            </a:r>
            <a:r>
              <a:rPr lang="it-IT" sz="1200" kern="1200" dirty="0" err="1">
                <a:solidFill>
                  <a:schemeClr val="tx1"/>
                </a:solidFill>
                <a:effectLst/>
                <a:latin typeface="+mn-lt"/>
                <a:ea typeface="+mn-ea"/>
                <a:cs typeface="+mn-cs"/>
              </a:rPr>
              <a:t>eu</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ropea</a:t>
            </a:r>
            <a:r>
              <a:rPr lang="it-IT" sz="1200" kern="1200" dirty="0">
                <a:solidFill>
                  <a:schemeClr val="tx1"/>
                </a:solidFill>
                <a:effectLst/>
                <a:latin typeface="+mn-lt"/>
                <a:ea typeface="+mn-ea"/>
                <a:cs typeface="+mn-cs"/>
              </a:rPr>
              <a:t> (UE), dall’Organizzazione mondiale della sanità (OMS) e da </a:t>
            </a:r>
            <a:r>
              <a:rPr lang="it-IT" sz="1200" kern="1200" dirty="0" err="1">
                <a:solidFill>
                  <a:schemeClr val="tx1"/>
                </a:solidFill>
                <a:effectLst/>
                <a:latin typeface="+mn-lt"/>
                <a:ea typeface="+mn-ea"/>
                <a:cs typeface="+mn-cs"/>
              </a:rPr>
              <a:t>autorita</a:t>
            </a:r>
            <a:r>
              <a:rPr lang="it-IT" sz="1200" kern="1200" dirty="0">
                <a:solidFill>
                  <a:schemeClr val="tx1"/>
                </a:solidFill>
                <a:effectLst/>
                <a:latin typeface="+mn-lt"/>
                <a:ea typeface="+mn-ea"/>
                <a:cs typeface="+mn-cs"/>
              </a:rPr>
              <a:t>̀ e agenzie sanitarie di vari Paesi.1-3 </a:t>
            </a:r>
            <a:endParaRPr lang="it-IT" dirty="0"/>
          </a:p>
          <a:p>
            <a:r>
              <a:rPr lang="it-IT" sz="1200" kern="1200" dirty="0">
                <a:solidFill>
                  <a:schemeClr val="tx1"/>
                </a:solidFill>
                <a:effectLst/>
                <a:latin typeface="+mn-lt"/>
                <a:ea typeface="+mn-ea"/>
                <a:cs typeface="+mn-cs"/>
              </a:rPr>
              <a:t>La sicurezza delle cure e la prevenzione e controllo delle ICA sono tematiche trasversali a tutte le pratiche assistenziali. Esse devono essere patrimonio di tutti i professionisti e </a:t>
            </a:r>
            <a:r>
              <a:rPr lang="it-IT" sz="1200" kern="1200" dirty="0" err="1">
                <a:solidFill>
                  <a:schemeClr val="tx1"/>
                </a:solidFill>
                <a:effectLst/>
                <a:latin typeface="+mn-lt"/>
                <a:ea typeface="+mn-ea"/>
                <a:cs typeface="+mn-cs"/>
              </a:rPr>
              <a:t>caratteriz</a:t>
            </a:r>
            <a:r>
              <a:rPr lang="it-IT" sz="1200" kern="1200" dirty="0">
                <a:solidFill>
                  <a:schemeClr val="tx1"/>
                </a:solidFill>
                <a:effectLst/>
                <a:latin typeface="+mn-lt"/>
                <a:ea typeface="+mn-ea"/>
                <a:cs typeface="+mn-cs"/>
              </a:rPr>
              <a:t>- zare il loro agire fin dal primo momento in cui entrano come osservatori (fase </a:t>
            </a:r>
            <a:r>
              <a:rPr lang="it-IT" sz="1200" kern="1200" dirty="0" err="1">
                <a:solidFill>
                  <a:schemeClr val="tx1"/>
                </a:solidFill>
                <a:effectLst/>
                <a:latin typeface="+mn-lt"/>
                <a:ea typeface="+mn-ea"/>
                <a:cs typeface="+mn-cs"/>
              </a:rPr>
              <a:t>pre</a:t>
            </a:r>
            <a:r>
              <a:rPr lang="it-IT" sz="1200" kern="1200" dirty="0">
                <a:solidFill>
                  <a:schemeClr val="tx1"/>
                </a:solidFill>
                <a:effectLst/>
                <a:latin typeface="+mn-lt"/>
                <a:ea typeface="+mn-ea"/>
                <a:cs typeface="+mn-cs"/>
              </a:rPr>
              <a:t>-laurea) presso le organizzazioni sanitarie per accompagnarli lungo tutto il ciclo lavorativo attraverso </a:t>
            </a:r>
            <a:r>
              <a:rPr lang="it-IT" sz="1200" kern="1200" dirty="0" err="1">
                <a:solidFill>
                  <a:schemeClr val="tx1"/>
                </a:solidFill>
                <a:effectLst/>
                <a:latin typeface="+mn-lt"/>
                <a:ea typeface="+mn-ea"/>
                <a:cs typeface="+mn-cs"/>
              </a:rPr>
              <a:t>ag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giornamenti</a:t>
            </a:r>
            <a:r>
              <a:rPr lang="it-IT" sz="1200" kern="1200" dirty="0">
                <a:solidFill>
                  <a:schemeClr val="tx1"/>
                </a:solidFill>
                <a:effectLst/>
                <a:latin typeface="+mn-lt"/>
                <a:ea typeface="+mn-ea"/>
                <a:cs typeface="+mn-cs"/>
              </a:rPr>
              <a:t> basati sulle evidenze scientifiche e sulle nuove </a:t>
            </a:r>
            <a:r>
              <a:rPr lang="it-IT" sz="1200" kern="1200" dirty="0" err="1">
                <a:solidFill>
                  <a:schemeClr val="tx1"/>
                </a:solidFill>
                <a:effectLst/>
                <a:latin typeface="+mn-lt"/>
                <a:ea typeface="+mn-ea"/>
                <a:cs typeface="+mn-cs"/>
              </a:rPr>
              <a:t>tec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nologie</a:t>
            </a:r>
            <a:r>
              <a:rPr lang="it-IT" sz="1200" kern="1200" dirty="0">
                <a:solidFill>
                  <a:schemeClr val="tx1"/>
                </a:solidFill>
                <a:effectLst/>
                <a:latin typeface="+mn-lt"/>
                <a:ea typeface="+mn-ea"/>
                <a:cs typeface="+mn-cs"/>
              </a:rPr>
              <a:t> che si rendono disponibili. </a:t>
            </a:r>
          </a:p>
          <a:p>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Per superare questa carenza è necessario adottare un efficace programma formativo su sicurezza delle cure e prevenzione e controllo delle ICA capace di garantire una omogeneità di comportamenti tra professionisti in tutte le articolazioni dei sistemi sanitari. </a:t>
            </a:r>
          </a:p>
          <a:p>
            <a:endParaRPr lang="it-IT" dirty="0"/>
          </a:p>
          <a:p>
            <a:r>
              <a:rPr lang="it-IT" sz="1200" kern="1200" dirty="0">
                <a:solidFill>
                  <a:schemeClr val="tx1"/>
                </a:solidFill>
                <a:effectLst/>
                <a:latin typeface="+mn-lt"/>
                <a:ea typeface="+mn-ea"/>
                <a:cs typeface="+mn-cs"/>
              </a:rPr>
              <a:t>I livelli di intervento di un simile programma sono quattro: </a:t>
            </a:r>
          </a:p>
          <a:p>
            <a:pPr marL="171450" indent="-171450">
              <a:buFontTx/>
              <a:buChar char="-"/>
            </a:pPr>
            <a:r>
              <a:rPr lang="it-IT" sz="1200" kern="1200" dirty="0">
                <a:solidFill>
                  <a:schemeClr val="tx1"/>
                </a:solidFill>
                <a:effectLst/>
                <a:latin typeface="+mn-lt"/>
                <a:ea typeface="+mn-ea"/>
                <a:cs typeface="+mn-cs"/>
              </a:rPr>
              <a:t>La formazione </a:t>
            </a:r>
            <a:r>
              <a:rPr lang="it-IT" sz="1200" kern="1200" dirty="0" err="1">
                <a:solidFill>
                  <a:schemeClr val="tx1"/>
                </a:solidFill>
                <a:effectLst/>
                <a:latin typeface="+mn-lt"/>
                <a:ea typeface="+mn-ea"/>
                <a:cs typeface="+mn-cs"/>
              </a:rPr>
              <a:t>pre</a:t>
            </a:r>
            <a:r>
              <a:rPr lang="it-IT" sz="1200" kern="1200" dirty="0">
                <a:solidFill>
                  <a:schemeClr val="tx1"/>
                </a:solidFill>
                <a:effectLst/>
                <a:latin typeface="+mn-lt"/>
                <a:ea typeface="+mn-ea"/>
                <a:cs typeface="+mn-cs"/>
              </a:rPr>
              <a:t>-laurea;</a:t>
            </a:r>
          </a:p>
          <a:p>
            <a:pPr marL="171450" indent="-171450">
              <a:buFontTx/>
              <a:buChar char="-"/>
            </a:pPr>
            <a:r>
              <a:rPr lang="it-IT" sz="1200" kern="1200" dirty="0">
                <a:solidFill>
                  <a:schemeClr val="tx1"/>
                </a:solidFill>
                <a:effectLst/>
                <a:latin typeface="+mn-lt"/>
                <a:ea typeface="+mn-ea"/>
                <a:cs typeface="+mn-cs"/>
              </a:rPr>
              <a:t>La formazione specialistica;</a:t>
            </a:r>
          </a:p>
          <a:p>
            <a:pPr marL="171450" indent="-171450">
              <a:buFontTx/>
              <a:buChar char="-"/>
            </a:pPr>
            <a:r>
              <a:rPr lang="it-IT" sz="1200" kern="1200" dirty="0">
                <a:solidFill>
                  <a:schemeClr val="tx1"/>
                </a:solidFill>
                <a:effectLst/>
                <a:latin typeface="+mn-lt"/>
                <a:ea typeface="+mn-ea"/>
                <a:cs typeface="+mn-cs"/>
              </a:rPr>
              <a:t>La formazione continua dei professionisti;</a:t>
            </a:r>
          </a:p>
          <a:p>
            <a:pPr marL="171450" indent="-171450">
              <a:buFontTx/>
              <a:buChar char="-"/>
            </a:pPr>
            <a:r>
              <a:rPr lang="it-IT" sz="1200" kern="1200" dirty="0">
                <a:solidFill>
                  <a:schemeClr val="tx1"/>
                </a:solidFill>
                <a:effectLst/>
                <a:latin typeface="+mn-lt"/>
                <a:ea typeface="+mn-ea"/>
                <a:cs typeface="+mn-cs"/>
              </a:rPr>
              <a:t>La formazione degli specialisti del settore.</a:t>
            </a:r>
          </a:p>
          <a:p>
            <a:pPr marL="171450" indent="-171450">
              <a:buFontTx/>
              <a:buChar cha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Ciascuna azienda, sulla base di un’analisi circa le criticità evidenziate attraverso i sistemi di sorveglianza e dei maggiori rischi sotto il profilo della </a:t>
            </a:r>
            <a:r>
              <a:rPr lang="it-IT" sz="1200" i="1" kern="1200" dirty="0" err="1">
                <a:solidFill>
                  <a:schemeClr val="tx1"/>
                </a:solidFill>
                <a:effectLst/>
                <a:latin typeface="+mn-lt"/>
                <a:ea typeface="+mn-ea"/>
                <a:cs typeface="+mn-cs"/>
              </a:rPr>
              <a:t>patient</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safety</a:t>
            </a:r>
            <a:r>
              <a:rPr lang="it-IT" sz="1200" kern="1200" dirty="0">
                <a:solidFill>
                  <a:schemeClr val="tx1"/>
                </a:solidFill>
                <a:effectLst/>
                <a:latin typeface="+mn-lt"/>
                <a:ea typeface="+mn-ea"/>
                <a:cs typeface="+mn-cs"/>
              </a:rPr>
              <a:t>, dovrebbe definire gli ambiti specifici di intervento formativo anche utilizzando la metodologia della formazione sul campo. Le autorità̀ regionali, dal canto loro, non dovrebbero far mancare il necessario supporto alle aziende anche attraverso l’inserimento di tali azioni tra gli obiettivi di mandato per le direzioni generali. </a:t>
            </a:r>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DE7E2400-87A4-BE40-B2A2-C352BD3542F5}" type="slidenum">
              <a:rPr lang="it-IT" smtClean="0"/>
              <a:t>5</a:t>
            </a:fld>
            <a:endParaRPr lang="it-IT"/>
          </a:p>
        </p:txBody>
      </p:sp>
    </p:spTree>
    <p:extLst>
      <p:ext uri="{BB962C8B-B14F-4D97-AF65-F5344CB8AC3E}">
        <p14:creationId xmlns:p14="http://schemas.microsoft.com/office/powerpoint/2010/main" val="244212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presenza di professionisti formati specificamente nel settore della prevenzione e controllo delle ICA/igiene ospedaliera (</a:t>
            </a:r>
            <a:r>
              <a:rPr lang="it-IT" sz="1200" i="1" kern="1200" dirty="0" err="1">
                <a:solidFill>
                  <a:schemeClr val="tx1"/>
                </a:solidFill>
                <a:effectLst/>
                <a:latin typeface="+mn-lt"/>
                <a:ea typeface="+mn-ea"/>
                <a:cs typeface="+mn-cs"/>
              </a:rPr>
              <a:t>infection</a:t>
            </a:r>
            <a:r>
              <a:rPr lang="it-IT" sz="1200" i="1" kern="1200" dirty="0">
                <a:solidFill>
                  <a:schemeClr val="tx1"/>
                </a:solidFill>
                <a:effectLst/>
                <a:latin typeface="+mn-lt"/>
                <a:ea typeface="+mn-ea"/>
                <a:cs typeface="+mn-cs"/>
              </a:rPr>
              <a:t> control/hospital </a:t>
            </a:r>
            <a:r>
              <a:rPr lang="it-IT" sz="1200" i="1" kern="1200" dirty="0" err="1">
                <a:solidFill>
                  <a:schemeClr val="tx1"/>
                </a:solidFill>
                <a:effectLst/>
                <a:latin typeface="+mn-lt"/>
                <a:ea typeface="+mn-ea"/>
                <a:cs typeface="+mn-cs"/>
              </a:rPr>
              <a:t>hygiene</a:t>
            </a:r>
            <a:r>
              <a:rPr lang="it-IT" sz="1200" kern="1200" dirty="0">
                <a:solidFill>
                  <a:schemeClr val="tx1"/>
                </a:solidFill>
                <a:effectLst/>
                <a:latin typeface="+mn-lt"/>
                <a:ea typeface="+mn-ea"/>
                <a:cs typeface="+mn-cs"/>
              </a:rPr>
              <a:t>, IC/HH) è una delle misure note e sostenute da forti evidenze scientifiche come capaci di ridurre significativamente il numero di ICA nelle organizza- zioni sanitarie. </a:t>
            </a:r>
            <a:endParaRPr lang="it-IT" dirty="0"/>
          </a:p>
          <a:p>
            <a:r>
              <a:rPr lang="it-IT" sz="1200" kern="1200" dirty="0">
                <a:solidFill>
                  <a:schemeClr val="tx1"/>
                </a:solidFill>
                <a:effectLst/>
                <a:latin typeface="+mn-lt"/>
                <a:ea typeface="+mn-ea"/>
                <a:cs typeface="+mn-cs"/>
              </a:rPr>
              <a:t>A fronte di questa evidenza consolidata, la presenza di questi professionisti è disomogenea e limitata nelle varie realtà nazionali europee, nelle varie realtà regionali in Italia e all’interno delle diverse organizzazioni sanitarie. </a:t>
            </a:r>
            <a:endParaRPr lang="it-IT" dirty="0"/>
          </a:p>
          <a:p>
            <a:r>
              <a:rPr lang="it-IT" sz="1200" kern="1200" dirty="0">
                <a:solidFill>
                  <a:schemeClr val="tx1"/>
                </a:solidFill>
                <a:effectLst/>
                <a:latin typeface="+mn-lt"/>
                <a:ea typeface="+mn-ea"/>
                <a:cs typeface="+mn-cs"/>
              </a:rPr>
              <a:t>Questa disomogeneità tra Paesi e tra organizzazioni sanitarie viene ancor più accentuata dalla assenza di percorsi definiti e condivisi di formazione.</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L’esperienza formativa più frequente tra i professionisti che si occupano di prevenzione e controllo delle ICA è quella di un per- corso iniziato spesso da autodidatta che poi si è declinato in modo non strutturato e comunque fortemente caratterizzato dalle esperienze sul campo. Spesso, inoltre, il contatto con il mondo e le tecniche del </a:t>
            </a:r>
            <a:r>
              <a:rPr lang="it-IT" sz="1200" i="1" kern="1200" dirty="0" err="1">
                <a:solidFill>
                  <a:schemeClr val="tx1"/>
                </a:solidFill>
                <a:effectLst/>
                <a:latin typeface="+mn-lt"/>
                <a:ea typeface="+mn-ea"/>
                <a:cs typeface="+mn-cs"/>
              </a:rPr>
              <a:t>risk</a:t>
            </a:r>
            <a:r>
              <a:rPr lang="it-IT" sz="1200" i="1" kern="1200" dirty="0">
                <a:solidFill>
                  <a:schemeClr val="tx1"/>
                </a:solidFill>
                <a:effectLst/>
                <a:latin typeface="+mn-lt"/>
                <a:ea typeface="+mn-ea"/>
                <a:cs typeface="+mn-cs"/>
              </a:rPr>
              <a:t> management </a:t>
            </a:r>
            <a:r>
              <a:rPr lang="it-IT" sz="1200" kern="1200" dirty="0">
                <a:solidFill>
                  <a:schemeClr val="tx1"/>
                </a:solidFill>
                <a:effectLst/>
                <a:latin typeface="+mn-lt"/>
                <a:ea typeface="+mn-ea"/>
                <a:cs typeface="+mn-cs"/>
              </a:rPr>
              <a:t>sono piuttosto limitate, quando non assenti. </a:t>
            </a:r>
            <a:endParaRPr lang="it-IT" dirty="0"/>
          </a:p>
          <a:p>
            <a:r>
              <a:rPr lang="it-IT" sz="1200" kern="1200" dirty="0">
                <a:solidFill>
                  <a:schemeClr val="tx1"/>
                </a:solidFill>
                <a:effectLst/>
                <a:latin typeface="+mn-lt"/>
                <a:ea typeface="+mn-ea"/>
                <a:cs typeface="+mn-cs"/>
              </a:rPr>
              <a:t>Per ovviare a questa carenza, anche recentemente enfatizzata dal «</a:t>
            </a:r>
            <a:r>
              <a:rPr lang="it-IT" sz="1200" i="1" kern="1200" dirty="0">
                <a:solidFill>
                  <a:schemeClr val="tx1"/>
                </a:solidFill>
                <a:effectLst/>
                <a:latin typeface="+mn-lt"/>
                <a:ea typeface="+mn-ea"/>
                <a:cs typeface="+mn-cs"/>
              </a:rPr>
              <a:t>Report from the </a:t>
            </a:r>
            <a:r>
              <a:rPr lang="it-IT" sz="1200" i="1" kern="1200" dirty="0" err="1">
                <a:solidFill>
                  <a:schemeClr val="tx1"/>
                </a:solidFill>
                <a:effectLst/>
                <a:latin typeface="+mn-lt"/>
                <a:ea typeface="+mn-ea"/>
                <a:cs typeface="+mn-cs"/>
              </a:rPr>
              <a:t>commission</a:t>
            </a:r>
            <a:r>
              <a:rPr lang="it-IT" sz="1200" i="1" kern="1200" dirty="0">
                <a:solidFill>
                  <a:schemeClr val="tx1"/>
                </a:solidFill>
                <a:effectLst/>
                <a:latin typeface="+mn-lt"/>
                <a:ea typeface="+mn-ea"/>
                <a:cs typeface="+mn-cs"/>
              </a:rPr>
              <a:t> to the </a:t>
            </a:r>
            <a:r>
              <a:rPr lang="it-IT" sz="1200" i="1" kern="1200" dirty="0" err="1">
                <a:solidFill>
                  <a:schemeClr val="tx1"/>
                </a:solidFill>
                <a:effectLst/>
                <a:latin typeface="+mn-lt"/>
                <a:ea typeface="+mn-ea"/>
                <a:cs typeface="+mn-cs"/>
              </a:rPr>
              <a:t>council</a:t>
            </a:r>
            <a:r>
              <a:rPr lang="it-IT" sz="1200" i="1" kern="1200" dirty="0">
                <a:solidFill>
                  <a:schemeClr val="tx1"/>
                </a:solidFill>
                <a:effectLst/>
                <a:latin typeface="+mn-lt"/>
                <a:ea typeface="+mn-ea"/>
                <a:cs typeface="+mn-cs"/>
              </a:rPr>
              <a:t> on the </a:t>
            </a:r>
            <a:r>
              <a:rPr lang="it-IT" sz="1200" i="1" kern="1200" dirty="0" err="1">
                <a:solidFill>
                  <a:schemeClr val="tx1"/>
                </a:solidFill>
                <a:effectLst/>
                <a:latin typeface="+mn-lt"/>
                <a:ea typeface="+mn-ea"/>
                <a:cs typeface="+mn-cs"/>
              </a:rPr>
              <a:t>basis</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Mem</a:t>
            </a:r>
            <a:r>
              <a:rPr lang="it-IT" sz="1200" i="1" kern="1200" dirty="0">
                <a:solidFill>
                  <a:schemeClr val="tx1"/>
                </a:solidFill>
                <a:effectLst/>
                <a:latin typeface="+mn-lt"/>
                <a:ea typeface="+mn-ea"/>
                <a:cs typeface="+mn-cs"/>
              </a:rPr>
              <a:t>- ber </a:t>
            </a:r>
            <a:r>
              <a:rPr lang="it-IT" sz="1200" i="1" kern="1200" dirty="0" err="1">
                <a:solidFill>
                  <a:schemeClr val="tx1"/>
                </a:solidFill>
                <a:effectLst/>
                <a:latin typeface="+mn-lt"/>
                <a:ea typeface="+mn-ea"/>
                <a:cs typeface="+mn-cs"/>
              </a:rPr>
              <a:t>States</a:t>
            </a:r>
            <a:r>
              <a:rPr lang="it-IT" sz="1200" i="1" kern="1200" dirty="0">
                <a:solidFill>
                  <a:schemeClr val="tx1"/>
                </a:solidFill>
                <a:effectLst/>
                <a:latin typeface="+mn-lt"/>
                <a:ea typeface="+mn-ea"/>
                <a:cs typeface="+mn-cs"/>
              </a:rPr>
              <a:t>’ reports on the </a:t>
            </a:r>
            <a:r>
              <a:rPr lang="it-IT" sz="1200" i="1" kern="1200" dirty="0" err="1">
                <a:solidFill>
                  <a:schemeClr val="tx1"/>
                </a:solidFill>
                <a:effectLst/>
                <a:latin typeface="+mn-lt"/>
                <a:ea typeface="+mn-ea"/>
                <a:cs typeface="+mn-cs"/>
              </a:rPr>
              <a:t>implementation</a:t>
            </a:r>
            <a:r>
              <a:rPr lang="it-IT" sz="1200" i="1" kern="1200" dirty="0">
                <a:solidFill>
                  <a:schemeClr val="tx1"/>
                </a:solidFill>
                <a:effectLst/>
                <a:latin typeface="+mn-lt"/>
                <a:ea typeface="+mn-ea"/>
                <a:cs typeface="+mn-cs"/>
              </a:rPr>
              <a:t> of the </a:t>
            </a:r>
            <a:r>
              <a:rPr lang="it-IT" sz="1200" i="1" kern="1200" dirty="0" err="1">
                <a:solidFill>
                  <a:schemeClr val="tx1"/>
                </a:solidFill>
                <a:effectLst/>
                <a:latin typeface="+mn-lt"/>
                <a:ea typeface="+mn-ea"/>
                <a:cs typeface="+mn-cs"/>
              </a:rPr>
              <a:t>Council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Recom</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mendation</a:t>
            </a:r>
            <a:r>
              <a:rPr lang="it-IT" sz="1200" i="1" kern="1200" dirty="0">
                <a:solidFill>
                  <a:schemeClr val="tx1"/>
                </a:solidFill>
                <a:effectLst/>
                <a:latin typeface="+mn-lt"/>
                <a:ea typeface="+mn-ea"/>
                <a:cs typeface="+mn-cs"/>
              </a:rPr>
              <a:t> (2009/C 151/01) on </a:t>
            </a:r>
            <a:r>
              <a:rPr lang="it-IT" sz="1200" i="1" kern="1200" dirty="0" err="1">
                <a:solidFill>
                  <a:schemeClr val="tx1"/>
                </a:solidFill>
                <a:effectLst/>
                <a:latin typeface="+mn-lt"/>
                <a:ea typeface="+mn-ea"/>
                <a:cs typeface="+mn-cs"/>
              </a:rPr>
              <a:t>patient</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safety</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including</a:t>
            </a:r>
            <a:r>
              <a:rPr lang="it-IT" sz="1200" i="1" kern="1200" dirty="0">
                <a:solidFill>
                  <a:schemeClr val="tx1"/>
                </a:solidFill>
                <a:effectLst/>
                <a:latin typeface="+mn-lt"/>
                <a:ea typeface="+mn-ea"/>
                <a:cs typeface="+mn-cs"/>
              </a:rPr>
              <a:t> the </a:t>
            </a:r>
            <a:r>
              <a:rPr lang="it-IT" sz="1200" i="1" kern="1200" dirty="0" err="1">
                <a:solidFill>
                  <a:schemeClr val="tx1"/>
                </a:solidFill>
                <a:effectLst/>
                <a:latin typeface="+mn-lt"/>
                <a:ea typeface="+mn-ea"/>
                <a:cs typeface="+mn-cs"/>
              </a:rPr>
              <a:t>prevention</a:t>
            </a:r>
            <a:r>
              <a:rPr lang="it-IT" sz="1200" i="1" kern="1200" dirty="0">
                <a:solidFill>
                  <a:schemeClr val="tx1"/>
                </a:solidFill>
                <a:effectLst/>
                <a:latin typeface="+mn-lt"/>
                <a:ea typeface="+mn-ea"/>
                <a:cs typeface="+mn-cs"/>
              </a:rPr>
              <a:t> and control of </a:t>
            </a:r>
            <a:r>
              <a:rPr lang="it-IT" sz="1200" i="1" kern="1200" dirty="0" err="1">
                <a:solidFill>
                  <a:schemeClr val="tx1"/>
                </a:solidFill>
                <a:effectLst/>
                <a:latin typeface="+mn-lt"/>
                <a:ea typeface="+mn-ea"/>
                <a:cs typeface="+mn-cs"/>
              </a:rPr>
              <a:t>healthcare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associated</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infection</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pubblicato nel novembre 2012, ribadita dal </a:t>
            </a:r>
            <a:r>
              <a:rPr lang="it-IT" sz="1200" i="1" kern="1200" dirty="0">
                <a:solidFill>
                  <a:schemeClr val="tx1"/>
                </a:solidFill>
                <a:effectLst/>
                <a:latin typeface="+mn-lt"/>
                <a:ea typeface="+mn-ea"/>
                <a:cs typeface="+mn-cs"/>
              </a:rPr>
              <a:t>Report from the </a:t>
            </a:r>
            <a:r>
              <a:rPr lang="it-IT" sz="1200" i="1" kern="1200" dirty="0" err="1">
                <a:solidFill>
                  <a:schemeClr val="tx1"/>
                </a:solidFill>
                <a:effectLst/>
                <a:latin typeface="+mn-lt"/>
                <a:ea typeface="+mn-ea"/>
                <a:cs typeface="+mn-cs"/>
              </a:rPr>
              <a:t>Commission</a:t>
            </a:r>
            <a:r>
              <a:rPr lang="it-IT" sz="1200" i="1" kern="1200" dirty="0">
                <a:solidFill>
                  <a:schemeClr val="tx1"/>
                </a:solidFill>
                <a:effectLst/>
                <a:latin typeface="+mn-lt"/>
                <a:ea typeface="+mn-ea"/>
                <a:cs typeface="+mn-cs"/>
              </a:rPr>
              <a:t> to the </a:t>
            </a:r>
            <a:r>
              <a:rPr lang="it-IT" sz="1200" i="1" kern="1200" dirty="0" err="1">
                <a:solidFill>
                  <a:schemeClr val="tx1"/>
                </a:solidFill>
                <a:effectLst/>
                <a:latin typeface="+mn-lt"/>
                <a:ea typeface="+mn-ea"/>
                <a:cs typeface="+mn-cs"/>
              </a:rPr>
              <a:t>Council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Patient</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Safety</a:t>
            </a:r>
            <a:r>
              <a:rPr lang="it-IT" sz="1200" i="1" kern="1200" dirty="0">
                <a:solidFill>
                  <a:schemeClr val="tx1"/>
                </a:solidFill>
                <a:effectLst/>
                <a:latin typeface="+mn-lt"/>
                <a:ea typeface="+mn-ea"/>
                <a:cs typeface="+mn-cs"/>
              </a:rPr>
              <a:t> and Healthcare-</a:t>
            </a:r>
            <a:r>
              <a:rPr lang="it-IT" sz="1200" i="1" kern="1200" dirty="0" err="1">
                <a:solidFill>
                  <a:schemeClr val="tx1"/>
                </a:solidFill>
                <a:effectLst/>
                <a:latin typeface="+mn-lt"/>
                <a:ea typeface="+mn-ea"/>
                <a:cs typeface="+mn-cs"/>
              </a:rPr>
              <a:t>Associated</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Infections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pubblicato nel giugno 2014 e per facilitare un progressivo allineamento e standardizzazione dei processi assistenziali in UE, l’ECDC ha pubblicato nel marzo 2013 un documento di consenso dove vengono identificate e declinate delle </a:t>
            </a:r>
            <a:r>
              <a:rPr lang="it-IT" sz="1200" i="1" kern="1200" dirty="0">
                <a:solidFill>
                  <a:schemeClr val="tx1"/>
                </a:solidFill>
                <a:effectLst/>
                <a:latin typeface="+mn-lt"/>
                <a:ea typeface="+mn-ea"/>
                <a:cs typeface="+mn-cs"/>
              </a:rPr>
              <a:t>core </a:t>
            </a:r>
            <a:r>
              <a:rPr lang="it-IT" sz="1200" i="1" kern="1200" dirty="0" err="1">
                <a:solidFill>
                  <a:schemeClr val="tx1"/>
                </a:solidFill>
                <a:effectLst/>
                <a:latin typeface="+mn-lt"/>
                <a:ea typeface="+mn-ea"/>
                <a:cs typeface="+mn-cs"/>
              </a:rPr>
              <a:t>com</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petencies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che i professionisti della prevenzione e controllo delle ICA/igiene ospedaliera dovrebbero acquisire per operare efficacemente (ECDC </a:t>
            </a:r>
            <a:r>
              <a:rPr lang="it-IT" sz="1200" i="1" kern="1200" dirty="0" err="1">
                <a:solidFill>
                  <a:schemeClr val="tx1"/>
                </a:solidFill>
                <a:effectLst/>
                <a:latin typeface="+mn-lt"/>
                <a:ea typeface="+mn-ea"/>
                <a:cs typeface="+mn-cs"/>
              </a:rPr>
              <a:t>technical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document</a:t>
            </a:r>
            <a:r>
              <a:rPr lang="it-IT" sz="1200" i="1" kern="1200" dirty="0">
                <a:solidFill>
                  <a:schemeClr val="tx1"/>
                </a:solidFill>
                <a:effectLst/>
                <a:latin typeface="+mn-lt"/>
                <a:ea typeface="+mn-ea"/>
                <a:cs typeface="+mn-cs"/>
              </a:rPr>
              <a:t>: Core </a:t>
            </a:r>
            <a:r>
              <a:rPr lang="it-IT" sz="1200" i="1" kern="1200" dirty="0" err="1">
                <a:solidFill>
                  <a:schemeClr val="tx1"/>
                </a:solidFill>
                <a:effectLst/>
                <a:latin typeface="+mn-lt"/>
                <a:ea typeface="+mn-ea"/>
                <a:cs typeface="+mn-cs"/>
              </a:rPr>
              <a:t>competencies</a:t>
            </a:r>
            <a:r>
              <a:rPr lang="it-IT" sz="1200" i="1" kern="1200" dirty="0">
                <a:solidFill>
                  <a:schemeClr val="tx1"/>
                </a:solidFill>
                <a:effectLst/>
                <a:latin typeface="+mn-lt"/>
                <a:ea typeface="+mn-ea"/>
                <a:cs typeface="+mn-cs"/>
              </a:rPr>
              <a:t> for </a:t>
            </a:r>
            <a:r>
              <a:rPr lang="it-IT" sz="1200" i="1" kern="1200" dirty="0" err="1">
                <a:solidFill>
                  <a:schemeClr val="tx1"/>
                </a:solidFill>
                <a:effectLst/>
                <a:latin typeface="+mn-lt"/>
                <a:ea typeface="+mn-ea"/>
                <a:cs typeface="+mn-cs"/>
              </a:rPr>
              <a:t>infection</a:t>
            </a:r>
            <a:r>
              <a:rPr lang="it-IT" sz="1200" i="1" kern="1200" dirty="0">
                <a:solidFill>
                  <a:schemeClr val="tx1"/>
                </a:solidFill>
                <a:effectLst/>
                <a:latin typeface="+mn-lt"/>
                <a:ea typeface="+mn-ea"/>
                <a:cs typeface="+mn-cs"/>
              </a:rPr>
              <a:t> control and hospital </a:t>
            </a:r>
            <a:r>
              <a:rPr lang="it-IT" sz="1200" i="1" kern="1200" dirty="0" err="1">
                <a:solidFill>
                  <a:schemeClr val="tx1"/>
                </a:solidFill>
                <a:effectLst/>
                <a:latin typeface="+mn-lt"/>
                <a:ea typeface="+mn-ea"/>
                <a:cs typeface="+mn-cs"/>
              </a:rPr>
              <a:t>hygiene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professionals</a:t>
            </a:r>
            <a:r>
              <a:rPr lang="it-IT" sz="1200" i="1" kern="1200" dirty="0">
                <a:solidFill>
                  <a:schemeClr val="tx1"/>
                </a:solidFill>
                <a:effectLst/>
                <a:latin typeface="+mn-lt"/>
                <a:ea typeface="+mn-ea"/>
                <a:cs typeface="+mn-cs"/>
              </a:rPr>
              <a:t> in the </a:t>
            </a:r>
            <a:r>
              <a:rPr lang="it-IT" sz="1200" i="1" kern="1200" dirty="0" err="1">
                <a:solidFill>
                  <a:schemeClr val="tx1"/>
                </a:solidFill>
                <a:effectLst/>
                <a:latin typeface="+mn-lt"/>
                <a:ea typeface="+mn-ea"/>
                <a:cs typeface="+mn-cs"/>
              </a:rPr>
              <a:t>European</a:t>
            </a:r>
            <a:r>
              <a:rPr lang="it-IT" sz="1200" i="1" kern="1200" dirty="0">
                <a:solidFill>
                  <a:schemeClr val="tx1"/>
                </a:solidFill>
                <a:effectLst/>
                <a:latin typeface="+mn-lt"/>
                <a:ea typeface="+mn-ea"/>
                <a:cs typeface="+mn-cs"/>
              </a:rPr>
              <a:t> Union</a:t>
            </a:r>
            <a:r>
              <a:rPr lang="it-IT" sz="1200" kern="1200" dirty="0">
                <a:solidFill>
                  <a:schemeClr val="tx1"/>
                </a:solidFill>
                <a:effectLst/>
                <a:latin typeface="+mn-lt"/>
                <a:ea typeface="+mn-ea"/>
                <a:cs typeface="+mn-cs"/>
              </a:rPr>
              <a:t>).</a:t>
            </a:r>
            <a:endParaRPr lang="it-IT" dirty="0"/>
          </a:p>
          <a:p>
            <a:r>
              <a:rPr lang="it-IT" sz="1200" kern="1200" dirty="0">
                <a:solidFill>
                  <a:schemeClr val="tx1"/>
                </a:solidFill>
                <a:effectLst/>
                <a:latin typeface="+mn-lt"/>
                <a:ea typeface="+mn-ea"/>
                <a:cs typeface="+mn-cs"/>
              </a:rPr>
              <a:t>E’ in corso, inoltre, un progetto ECDC che </a:t>
            </a:r>
            <a:r>
              <a:rPr lang="it-IT" sz="1200" kern="1200" dirty="0" err="1">
                <a:solidFill>
                  <a:schemeClr val="tx1"/>
                </a:solidFill>
                <a:effectLst/>
                <a:latin typeface="+mn-lt"/>
                <a:ea typeface="+mn-ea"/>
                <a:cs typeface="+mn-cs"/>
              </a:rPr>
              <a:t>definira</a:t>
            </a:r>
            <a:r>
              <a:rPr lang="it-IT" sz="1200" kern="1200" dirty="0">
                <a:solidFill>
                  <a:schemeClr val="tx1"/>
                </a:solidFill>
                <a:effectLst/>
                <a:latin typeface="+mn-lt"/>
                <a:ea typeface="+mn-ea"/>
                <a:cs typeface="+mn-cs"/>
              </a:rPr>
              <a:t>̀ le caratteristiche dei corsi in grado di fornire le competenze in accordo con l’ECDC </a:t>
            </a:r>
            <a:r>
              <a:rPr lang="it-IT" sz="1200" i="1" kern="1200" dirty="0" err="1">
                <a:solidFill>
                  <a:schemeClr val="tx1"/>
                </a:solidFill>
                <a:effectLst/>
                <a:latin typeface="+mn-lt"/>
                <a:ea typeface="+mn-ea"/>
                <a:cs typeface="+mn-cs"/>
              </a:rPr>
              <a:t>technical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document</a:t>
            </a:r>
            <a:r>
              <a:rPr lang="it-IT" sz="1200" i="1" kern="1200" dirty="0">
                <a:solidFill>
                  <a:schemeClr val="tx1"/>
                </a:solidFill>
                <a:effectLst/>
                <a:latin typeface="+mn-lt"/>
                <a:ea typeface="+mn-ea"/>
                <a:cs typeface="+mn-cs"/>
              </a:rPr>
              <a:t>: «Core </a:t>
            </a:r>
            <a:r>
              <a:rPr lang="it-IT" sz="1200" i="1" kern="1200" dirty="0" err="1">
                <a:solidFill>
                  <a:schemeClr val="tx1"/>
                </a:solidFill>
                <a:effectLst/>
                <a:latin typeface="+mn-lt"/>
                <a:ea typeface="+mn-ea"/>
                <a:cs typeface="+mn-cs"/>
              </a:rPr>
              <a:t>competencies</a:t>
            </a:r>
            <a:r>
              <a:rPr lang="it-IT" sz="1200" i="1" kern="1200" dirty="0">
                <a:solidFill>
                  <a:schemeClr val="tx1"/>
                </a:solidFill>
                <a:effectLst/>
                <a:latin typeface="+mn-lt"/>
                <a:ea typeface="+mn-ea"/>
                <a:cs typeface="+mn-cs"/>
              </a:rPr>
              <a:t> for </a:t>
            </a:r>
            <a:r>
              <a:rPr lang="it-IT" sz="1200" i="1" kern="1200" dirty="0" err="1">
                <a:solidFill>
                  <a:schemeClr val="tx1"/>
                </a:solidFill>
                <a:effectLst/>
                <a:latin typeface="+mn-lt"/>
                <a:ea typeface="+mn-ea"/>
                <a:cs typeface="+mn-cs"/>
              </a:rPr>
              <a:t>infection</a:t>
            </a:r>
            <a:r>
              <a:rPr lang="it-IT" sz="1200" i="1" kern="1200" dirty="0">
                <a:solidFill>
                  <a:schemeClr val="tx1"/>
                </a:solidFill>
                <a:effectLst/>
                <a:latin typeface="+mn-lt"/>
                <a:ea typeface="+mn-ea"/>
                <a:cs typeface="+mn-cs"/>
              </a:rPr>
              <a:t> control and hospital </a:t>
            </a:r>
            <a:r>
              <a:rPr lang="it-IT" sz="1200" i="1" kern="1200" dirty="0" err="1">
                <a:solidFill>
                  <a:schemeClr val="tx1"/>
                </a:solidFill>
                <a:effectLst/>
                <a:latin typeface="+mn-lt"/>
                <a:ea typeface="+mn-ea"/>
                <a:cs typeface="+mn-cs"/>
              </a:rPr>
              <a:t>hygiene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professionals</a:t>
            </a:r>
            <a:r>
              <a:rPr lang="it-IT" sz="1200" i="1" kern="1200" dirty="0">
                <a:solidFill>
                  <a:schemeClr val="tx1"/>
                </a:solidFill>
                <a:effectLst/>
                <a:latin typeface="+mn-lt"/>
                <a:ea typeface="+mn-ea"/>
                <a:cs typeface="+mn-cs"/>
              </a:rPr>
              <a:t> in the </a:t>
            </a:r>
            <a:r>
              <a:rPr lang="it-IT" sz="1200" i="1" kern="1200" dirty="0" err="1">
                <a:solidFill>
                  <a:schemeClr val="tx1"/>
                </a:solidFill>
                <a:effectLst/>
                <a:latin typeface="+mn-lt"/>
                <a:ea typeface="+mn-ea"/>
                <a:cs typeface="+mn-cs"/>
              </a:rPr>
              <a:t>European</a:t>
            </a:r>
            <a:r>
              <a:rPr lang="it-IT" sz="1200" i="1" kern="1200" dirty="0">
                <a:solidFill>
                  <a:schemeClr val="tx1"/>
                </a:solidFill>
                <a:effectLst/>
                <a:latin typeface="+mn-lt"/>
                <a:ea typeface="+mn-ea"/>
                <a:cs typeface="+mn-cs"/>
              </a:rPr>
              <a:t> Union»</a:t>
            </a:r>
            <a:r>
              <a:rPr lang="it-IT" sz="1200" kern="1200" dirty="0">
                <a:solidFill>
                  <a:schemeClr val="tx1"/>
                </a:solidFill>
                <a:effectLst/>
                <a:latin typeface="+mn-lt"/>
                <a:ea typeface="+mn-ea"/>
                <a:cs typeface="+mn-cs"/>
              </a:rPr>
              <a:t>.</a:t>
            </a:r>
            <a:br>
              <a:rPr lang="it-IT" sz="1200" kern="1200" dirty="0">
                <a:solidFill>
                  <a:schemeClr val="tx1"/>
                </a:solidFill>
                <a:effectLst/>
                <a:latin typeface="+mn-lt"/>
                <a:ea typeface="+mn-ea"/>
                <a:cs typeface="+mn-cs"/>
              </a:rPr>
            </a:br>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DE7E2400-87A4-BE40-B2A2-C352BD3542F5}" type="slidenum">
              <a:rPr lang="it-IT" smtClean="0"/>
              <a:t>6</a:t>
            </a:fld>
            <a:endParaRPr lang="it-IT"/>
          </a:p>
        </p:txBody>
      </p:sp>
    </p:spTree>
    <p:extLst>
      <p:ext uri="{BB962C8B-B14F-4D97-AF65-F5344CB8AC3E}">
        <p14:creationId xmlns:p14="http://schemas.microsoft.com/office/powerpoint/2010/main" val="1185274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76019CA-B554-4736-B14F-5EB71CE5F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072" y="4853652"/>
            <a:ext cx="1403927" cy="2004348"/>
          </a:xfrm>
          <a:prstGeom prst="rect">
            <a:avLst/>
          </a:prstGeom>
        </p:spPr>
      </p:pic>
      <p:sp>
        <p:nvSpPr>
          <p:cNvPr id="2" name="Titolo 1">
            <a:extLst>
              <a:ext uri="{FF2B5EF4-FFF2-40B4-BE49-F238E27FC236}">
                <a16:creationId xmlns:a16="http://schemas.microsoft.com/office/drawing/2014/main" id="{F47B8011-2848-4C03-83A7-42B6A1B938A7}"/>
              </a:ext>
            </a:extLst>
          </p:cNvPr>
          <p:cNvSpPr>
            <a:spLocks noGrp="1"/>
          </p:cNvSpPr>
          <p:nvPr>
            <p:ph type="ctrTitle"/>
          </p:nvPr>
        </p:nvSpPr>
        <p:spPr>
          <a:xfrm>
            <a:off x="1776049" y="1462830"/>
            <a:ext cx="8012723" cy="1566863"/>
          </a:xfrm>
        </p:spPr>
        <p:txBody>
          <a:bodyPr anchor="b">
            <a:noAutofit/>
          </a:bodyPr>
          <a:lstStyle>
            <a:lvl1pPr algn="ctr">
              <a:lnSpc>
                <a:spcPts val="4400"/>
              </a:lnSpc>
              <a:defRPr sz="4000" b="1">
                <a:solidFill>
                  <a:schemeClr val="tx1">
                    <a:lumMod val="65000"/>
                    <a:lumOff val="35000"/>
                  </a:schemeClr>
                </a:solidFill>
                <a:latin typeface="+mn-lt"/>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9C85195C-D759-4558-AEDC-F46BB0CD076A}"/>
              </a:ext>
            </a:extLst>
          </p:cNvPr>
          <p:cNvSpPr>
            <a:spLocks noGrp="1"/>
          </p:cNvSpPr>
          <p:nvPr>
            <p:ph type="subTitle" idx="1"/>
          </p:nvPr>
        </p:nvSpPr>
        <p:spPr>
          <a:xfrm>
            <a:off x="1802427" y="3429000"/>
            <a:ext cx="8012723" cy="1086594"/>
          </a:xfrm>
        </p:spPr>
        <p:txBody>
          <a:bodyPr/>
          <a:lstStyle>
            <a:lvl1pPr marL="0" indent="0" algn="ctr">
              <a:lnSpc>
                <a:spcPts val="1800"/>
              </a:lnSpc>
              <a:spcBef>
                <a:spcPts val="800"/>
              </a:spcBef>
              <a:buNone/>
              <a:defRPr sz="2400" b="1">
                <a:solidFill>
                  <a:schemeClr val="tx1">
                    <a:lumMod val="65000"/>
                    <a:lumOff val="3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a:p>
            <a:r>
              <a:rPr lang="it-IT" dirty="0" err="1"/>
              <a:t>xxxxx</a:t>
            </a:r>
            <a:endParaRPr lang="it-IT" dirty="0"/>
          </a:p>
          <a:p>
            <a:endParaRPr lang="it-IT" dirty="0"/>
          </a:p>
        </p:txBody>
      </p:sp>
      <p:sp>
        <p:nvSpPr>
          <p:cNvPr id="4" name="Rettangolo 3">
            <a:extLst>
              <a:ext uri="{FF2B5EF4-FFF2-40B4-BE49-F238E27FC236}">
                <a16:creationId xmlns:a16="http://schemas.microsoft.com/office/drawing/2014/main" id="{7A0A819D-EF5F-4BCD-828F-5019BC459D08}"/>
              </a:ext>
            </a:extLst>
          </p:cNvPr>
          <p:cNvSpPr/>
          <p:nvPr userDrawn="1"/>
        </p:nvSpPr>
        <p:spPr>
          <a:xfrm>
            <a:off x="0" y="1"/>
            <a:ext cx="12192000" cy="421330"/>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A23FC85E-9F42-4D29-B2E9-580EE8706B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053" y="5759702"/>
            <a:ext cx="1554424" cy="582909"/>
          </a:xfrm>
          <a:prstGeom prst="rect">
            <a:avLst/>
          </a:prstGeom>
        </p:spPr>
      </p:pic>
    </p:spTree>
    <p:extLst>
      <p:ext uri="{BB962C8B-B14F-4D97-AF65-F5344CB8AC3E}">
        <p14:creationId xmlns:p14="http://schemas.microsoft.com/office/powerpoint/2010/main" val="305187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E5AE4C-C8FA-4615-A4CF-95ED387E30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73B9694-3863-412C-9E60-7D5AF15C83B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C057EEF0-F31C-4F10-B7A5-BAB46812F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9" name="Immagine 8">
            <a:extLst>
              <a:ext uri="{FF2B5EF4-FFF2-40B4-BE49-F238E27FC236}">
                <a16:creationId xmlns:a16="http://schemas.microsoft.com/office/drawing/2014/main" id="{1A8552CA-2FFD-420E-A190-BDEE9EEF8C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7" name="Rettangolo 6">
            <a:extLst>
              <a:ext uri="{FF2B5EF4-FFF2-40B4-BE49-F238E27FC236}">
                <a16:creationId xmlns:a16="http://schemas.microsoft.com/office/drawing/2014/main" id="{142534C6-9D22-4CE3-A3D8-2E3B8F3C923B}"/>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piè di pagina 4">
            <a:extLst>
              <a:ext uri="{FF2B5EF4-FFF2-40B4-BE49-F238E27FC236}">
                <a16:creationId xmlns:a16="http://schemas.microsoft.com/office/drawing/2014/main" id="{E4D693C0-7630-432C-845D-C06F7B29AAB6}"/>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412456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1440788-BEEA-4558-B8A4-121F86A1AFF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EADDC13-6122-4811-831A-86E4E81F2A2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AC3CC949-4A8F-44D3-B6F1-0D718F1D0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9" name="Immagine 8">
            <a:extLst>
              <a:ext uri="{FF2B5EF4-FFF2-40B4-BE49-F238E27FC236}">
                <a16:creationId xmlns:a16="http://schemas.microsoft.com/office/drawing/2014/main" id="{BBD735B3-7BC8-497A-A91C-C14A3ACD53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7" name="Rettangolo 6">
            <a:extLst>
              <a:ext uri="{FF2B5EF4-FFF2-40B4-BE49-F238E27FC236}">
                <a16:creationId xmlns:a16="http://schemas.microsoft.com/office/drawing/2014/main" id="{92AD0519-F62D-43CD-A51C-9506CE9A7029}"/>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piè di pagina 4">
            <a:extLst>
              <a:ext uri="{FF2B5EF4-FFF2-40B4-BE49-F238E27FC236}">
                <a16:creationId xmlns:a16="http://schemas.microsoft.com/office/drawing/2014/main" id="{D72A84A1-CFA9-40DD-91E0-045583BA76D5}"/>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47482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50C3B0-38A4-493F-AE1A-27956E286F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C1865E-DD1E-4491-9EF6-0021442E4FA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8AAF94CF-357E-4325-ADF6-D9AA789297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9" name="Immagine 8">
            <a:extLst>
              <a:ext uri="{FF2B5EF4-FFF2-40B4-BE49-F238E27FC236}">
                <a16:creationId xmlns:a16="http://schemas.microsoft.com/office/drawing/2014/main" id="{F21C30E9-1745-480C-815F-CF0A171946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10" name="Segnaposto piè di pagina 4">
            <a:extLst>
              <a:ext uri="{FF2B5EF4-FFF2-40B4-BE49-F238E27FC236}">
                <a16:creationId xmlns:a16="http://schemas.microsoft.com/office/drawing/2014/main" id="{78659105-4D98-4470-AE7A-755677858B4E}"/>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
        <p:nvSpPr>
          <p:cNvPr id="7" name="Rettangolo 6">
            <a:extLst>
              <a:ext uri="{FF2B5EF4-FFF2-40B4-BE49-F238E27FC236}">
                <a16:creationId xmlns:a16="http://schemas.microsoft.com/office/drawing/2014/main" id="{DF49FBA2-2AC8-441F-A7DC-E1B50E585F73}"/>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3124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A5B8E-789F-408B-9A8C-D4B1BEE413F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EE40AA1-BCF8-498C-A6DE-888F66D86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8" name="Immagine 7">
            <a:extLst>
              <a:ext uri="{FF2B5EF4-FFF2-40B4-BE49-F238E27FC236}">
                <a16:creationId xmlns:a16="http://schemas.microsoft.com/office/drawing/2014/main" id="{E96CB8DD-72E8-4A02-BC55-2DB2E875C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9" name="Immagine 8">
            <a:extLst>
              <a:ext uri="{FF2B5EF4-FFF2-40B4-BE49-F238E27FC236}">
                <a16:creationId xmlns:a16="http://schemas.microsoft.com/office/drawing/2014/main" id="{E167C8DC-87FA-4AA5-9080-78071DEB2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7" name="Rettangolo 6">
            <a:extLst>
              <a:ext uri="{FF2B5EF4-FFF2-40B4-BE49-F238E27FC236}">
                <a16:creationId xmlns:a16="http://schemas.microsoft.com/office/drawing/2014/main" id="{76FF12D0-3A44-4274-9083-B866C0CFA760}"/>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piè di pagina 4">
            <a:extLst>
              <a:ext uri="{FF2B5EF4-FFF2-40B4-BE49-F238E27FC236}">
                <a16:creationId xmlns:a16="http://schemas.microsoft.com/office/drawing/2014/main" id="{4DD7538A-0CFA-45CD-8BF7-F4EDCF5A2C65}"/>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40850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E455FB-C1F7-4956-A54E-D439011B86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126232-A10E-4243-A74D-ECB8F8BCD88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14F342F-0D0F-4CAF-8A8B-4CDB662085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9" name="Immagine 8">
            <a:extLst>
              <a:ext uri="{FF2B5EF4-FFF2-40B4-BE49-F238E27FC236}">
                <a16:creationId xmlns:a16="http://schemas.microsoft.com/office/drawing/2014/main" id="{2FA1DFD8-1CBD-48B9-A122-7CFF534503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10" name="Immagine 9">
            <a:extLst>
              <a:ext uri="{FF2B5EF4-FFF2-40B4-BE49-F238E27FC236}">
                <a16:creationId xmlns:a16="http://schemas.microsoft.com/office/drawing/2014/main" id="{A3EAA5AB-3794-4AC3-B5FE-FACD90E833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8" name="Rettangolo 7">
            <a:extLst>
              <a:ext uri="{FF2B5EF4-FFF2-40B4-BE49-F238E27FC236}">
                <a16:creationId xmlns:a16="http://schemas.microsoft.com/office/drawing/2014/main" id="{C5DAE0E9-F6E9-4D25-BA12-1523E2E6D10C}"/>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piè di pagina 4">
            <a:extLst>
              <a:ext uri="{FF2B5EF4-FFF2-40B4-BE49-F238E27FC236}">
                <a16:creationId xmlns:a16="http://schemas.microsoft.com/office/drawing/2014/main" id="{6FA8CD4F-6C69-43E5-909A-924BFE6A6724}"/>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259362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D8D29-F41E-4E97-A296-05E8CBD691C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EB36BB1-1381-4713-9224-605A528AC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717724A-533E-4063-A40B-446835FA48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B6B2393-1AD2-41A6-ABD1-5332643A4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45B218-1FDC-4FE8-8688-FDEB8AB06CE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1" name="Immagine 10">
            <a:extLst>
              <a:ext uri="{FF2B5EF4-FFF2-40B4-BE49-F238E27FC236}">
                <a16:creationId xmlns:a16="http://schemas.microsoft.com/office/drawing/2014/main" id="{37232D6C-A191-445B-9C3E-A09A7788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12" name="Immagine 11">
            <a:extLst>
              <a:ext uri="{FF2B5EF4-FFF2-40B4-BE49-F238E27FC236}">
                <a16:creationId xmlns:a16="http://schemas.microsoft.com/office/drawing/2014/main" id="{85E1F9D1-CE82-4C10-8B8B-B9FAF8C2EA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10" name="Rettangolo 9">
            <a:extLst>
              <a:ext uri="{FF2B5EF4-FFF2-40B4-BE49-F238E27FC236}">
                <a16:creationId xmlns:a16="http://schemas.microsoft.com/office/drawing/2014/main" id="{1AC6B972-10B4-4016-B50B-CC1782C8CCF6}"/>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piè di pagina 4">
            <a:extLst>
              <a:ext uri="{FF2B5EF4-FFF2-40B4-BE49-F238E27FC236}">
                <a16:creationId xmlns:a16="http://schemas.microsoft.com/office/drawing/2014/main" id="{6E94DBC3-4640-462C-B542-EA4D731A4DC4}"/>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69472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E02FDC-8F71-4A41-AD1A-C874C51AF3CD}"/>
              </a:ext>
            </a:extLst>
          </p:cNvPr>
          <p:cNvSpPr>
            <a:spLocks noGrp="1"/>
          </p:cNvSpPr>
          <p:nvPr>
            <p:ph type="title"/>
          </p:nvPr>
        </p:nvSpPr>
        <p:spPr/>
        <p:txBody>
          <a:bodyPr/>
          <a:lstStyle/>
          <a:p>
            <a:r>
              <a:rPr lang="it-IT"/>
              <a:t>Fare clic per modificare lo stile del titolo dello schema</a:t>
            </a:r>
          </a:p>
        </p:txBody>
      </p:sp>
      <p:pic>
        <p:nvPicPr>
          <p:cNvPr id="7" name="Immagine 6">
            <a:extLst>
              <a:ext uri="{FF2B5EF4-FFF2-40B4-BE49-F238E27FC236}">
                <a16:creationId xmlns:a16="http://schemas.microsoft.com/office/drawing/2014/main" id="{D7523BB2-6770-4BD6-AFCD-EE241C855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8" name="Immagine 7">
            <a:extLst>
              <a:ext uri="{FF2B5EF4-FFF2-40B4-BE49-F238E27FC236}">
                <a16:creationId xmlns:a16="http://schemas.microsoft.com/office/drawing/2014/main" id="{FC794099-E1E1-4F53-9E67-5E8742583E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6" name="Rettangolo 5">
            <a:extLst>
              <a:ext uri="{FF2B5EF4-FFF2-40B4-BE49-F238E27FC236}">
                <a16:creationId xmlns:a16="http://schemas.microsoft.com/office/drawing/2014/main" id="{CE6A8DD4-C454-4B77-B769-C52174C93E0D}"/>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piè di pagina 4">
            <a:extLst>
              <a:ext uri="{FF2B5EF4-FFF2-40B4-BE49-F238E27FC236}">
                <a16:creationId xmlns:a16="http://schemas.microsoft.com/office/drawing/2014/main" id="{7EACC491-C446-4558-973B-55DDD4172DF0}"/>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20056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3CBA632-76FC-4E2D-B3F2-995B8D340D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7" name="Immagine 6">
            <a:extLst>
              <a:ext uri="{FF2B5EF4-FFF2-40B4-BE49-F238E27FC236}">
                <a16:creationId xmlns:a16="http://schemas.microsoft.com/office/drawing/2014/main" id="{59DDA96E-507D-4E28-B800-9FBC0D2489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5" name="Rettangolo 4">
            <a:extLst>
              <a:ext uri="{FF2B5EF4-FFF2-40B4-BE49-F238E27FC236}">
                <a16:creationId xmlns:a16="http://schemas.microsoft.com/office/drawing/2014/main" id="{ABB5AD7E-09B8-491D-8080-DC49FDAA0DAF}"/>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piè di pagina 4">
            <a:extLst>
              <a:ext uri="{FF2B5EF4-FFF2-40B4-BE49-F238E27FC236}">
                <a16:creationId xmlns:a16="http://schemas.microsoft.com/office/drawing/2014/main" id="{5190E935-5E7F-49D8-9DEB-1EAC91CDCA57}"/>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317000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6E547D-BDF0-4ED8-A822-A8549D83B2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AC4240-D4AF-4B35-8182-B37A606C1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E5E1BC0-E2A4-486B-AF56-3C7F18E14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pic>
        <p:nvPicPr>
          <p:cNvPr id="9" name="Immagine 8">
            <a:extLst>
              <a:ext uri="{FF2B5EF4-FFF2-40B4-BE49-F238E27FC236}">
                <a16:creationId xmlns:a16="http://schemas.microsoft.com/office/drawing/2014/main" id="{323958B3-2270-4EB0-8EBE-5468DC6A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10" name="Immagine 9">
            <a:extLst>
              <a:ext uri="{FF2B5EF4-FFF2-40B4-BE49-F238E27FC236}">
                <a16:creationId xmlns:a16="http://schemas.microsoft.com/office/drawing/2014/main" id="{BB467F02-DAF3-436E-AC6E-21B1DE2B2B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8" name="Rettangolo 7">
            <a:extLst>
              <a:ext uri="{FF2B5EF4-FFF2-40B4-BE49-F238E27FC236}">
                <a16:creationId xmlns:a16="http://schemas.microsoft.com/office/drawing/2014/main" id="{64A9D8BB-19E3-47B2-8118-13C2469F8C63}"/>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piè di pagina 4">
            <a:extLst>
              <a:ext uri="{FF2B5EF4-FFF2-40B4-BE49-F238E27FC236}">
                <a16:creationId xmlns:a16="http://schemas.microsoft.com/office/drawing/2014/main" id="{35BF8764-E686-4B49-8CB0-4B8BF27034B0}"/>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270309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92298-4D57-4321-9450-4F32CAA5C11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2C3B6D-9B98-4194-9092-1871E2BC9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CC6DF14-DFF8-48AD-B944-BA12651C9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pic>
        <p:nvPicPr>
          <p:cNvPr id="9" name="Immagine 8">
            <a:extLst>
              <a:ext uri="{FF2B5EF4-FFF2-40B4-BE49-F238E27FC236}">
                <a16:creationId xmlns:a16="http://schemas.microsoft.com/office/drawing/2014/main" id="{0CB21C4F-9A72-4B48-8CB7-CF7DA66A6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10" name="Immagine 9">
            <a:extLst>
              <a:ext uri="{FF2B5EF4-FFF2-40B4-BE49-F238E27FC236}">
                <a16:creationId xmlns:a16="http://schemas.microsoft.com/office/drawing/2014/main" id="{600C112C-5F05-4F21-9014-FEF26DAC44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8" name="Rettangolo 7">
            <a:extLst>
              <a:ext uri="{FF2B5EF4-FFF2-40B4-BE49-F238E27FC236}">
                <a16:creationId xmlns:a16="http://schemas.microsoft.com/office/drawing/2014/main" id="{D68263C4-716D-4075-8F67-3FA2341F4CB1}"/>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piè di pagina 4">
            <a:extLst>
              <a:ext uri="{FF2B5EF4-FFF2-40B4-BE49-F238E27FC236}">
                <a16:creationId xmlns:a16="http://schemas.microsoft.com/office/drawing/2014/main" id="{936E9E4E-D4B6-4BD2-895F-5A8C3CC33846}"/>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34753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E64C0A1-41A8-4193-8FC3-E68BE48FE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3A8814-5935-4C10-9152-3E9C73716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0462B58D-5867-4C80-BDEB-59FA530BF3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743152" y="6220922"/>
            <a:ext cx="448115" cy="639761"/>
          </a:xfrm>
          <a:prstGeom prst="rect">
            <a:avLst/>
          </a:prstGeom>
        </p:spPr>
      </p:pic>
    </p:spTree>
    <p:extLst>
      <p:ext uri="{BB962C8B-B14F-4D97-AF65-F5344CB8AC3E}">
        <p14:creationId xmlns:p14="http://schemas.microsoft.com/office/powerpoint/2010/main" val="408853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ubmed/28639262" TargetMode="External"/><Relationship Id="rId2" Type="http://schemas.openxmlformats.org/officeDocument/2006/relationships/hyperlink" Target="https://www.ncbi.nlm.nih.gov/pubmed/28468651" TargetMode="External"/><Relationship Id="rId1" Type="http://schemas.openxmlformats.org/officeDocument/2006/relationships/slideLayout" Target="../slideLayouts/slideLayout2.xml"/><Relationship Id="rId4" Type="http://schemas.openxmlformats.org/officeDocument/2006/relationships/hyperlink" Target="http://www.epiprev.it/materiali/2014/EP6/SITI/5_3_Sicurezza_cur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85933-4D8E-47BB-9C15-C32295D43C01}"/>
              </a:ext>
            </a:extLst>
          </p:cNvPr>
          <p:cNvSpPr>
            <a:spLocks noGrp="1"/>
          </p:cNvSpPr>
          <p:nvPr>
            <p:ph type="ctrTitle"/>
          </p:nvPr>
        </p:nvSpPr>
        <p:spPr>
          <a:xfrm>
            <a:off x="1776049" y="1528996"/>
            <a:ext cx="8039101" cy="3687581"/>
          </a:xfrm>
        </p:spPr>
        <p:txBody>
          <a:bodyPr/>
          <a:lstStyle/>
          <a:p>
            <a:r>
              <a:rPr lang="it-IT" sz="3600" dirty="0"/>
              <a:t>La parola agli ex studenti dei Corsi Master in Management del Rischio infettivo. Pensieri, esperienza e visione per il futuro professionale</a:t>
            </a:r>
            <a:br>
              <a:rPr lang="it-IT" sz="3600" dirty="0"/>
            </a:br>
            <a:br>
              <a:rPr lang="it-IT" sz="3600" dirty="0"/>
            </a:br>
            <a:endParaRPr lang="it-IT" sz="3600" dirty="0"/>
          </a:p>
        </p:txBody>
      </p:sp>
      <p:sp>
        <p:nvSpPr>
          <p:cNvPr id="3" name="Sottotitolo 2">
            <a:extLst>
              <a:ext uri="{FF2B5EF4-FFF2-40B4-BE49-F238E27FC236}">
                <a16:creationId xmlns:a16="http://schemas.microsoft.com/office/drawing/2014/main" id="{49D8E513-A14E-4AAE-BD5B-91BA92FE8D34}"/>
              </a:ext>
            </a:extLst>
          </p:cNvPr>
          <p:cNvSpPr>
            <a:spLocks noGrp="1"/>
          </p:cNvSpPr>
          <p:nvPr>
            <p:ph type="subTitle" idx="1"/>
          </p:nvPr>
        </p:nvSpPr>
        <p:spPr>
          <a:xfrm>
            <a:off x="2023672" y="4781862"/>
            <a:ext cx="7791478" cy="839448"/>
          </a:xfrm>
        </p:spPr>
        <p:txBody>
          <a:bodyPr/>
          <a:lstStyle/>
          <a:p>
            <a:r>
              <a:rPr lang="it-IT" dirty="0"/>
              <a:t>Rosaria Palermo – ARNAS Garibaldi, Catania</a:t>
            </a:r>
          </a:p>
        </p:txBody>
      </p:sp>
    </p:spTree>
    <p:extLst>
      <p:ext uri="{BB962C8B-B14F-4D97-AF65-F5344CB8AC3E}">
        <p14:creationId xmlns:p14="http://schemas.microsoft.com/office/powerpoint/2010/main" val="370882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ECF8F-D525-6E4C-8B9B-922A66B86382}"/>
              </a:ext>
            </a:extLst>
          </p:cNvPr>
          <p:cNvSpPr>
            <a:spLocks noGrp="1"/>
          </p:cNvSpPr>
          <p:nvPr>
            <p:ph type="title"/>
          </p:nvPr>
        </p:nvSpPr>
        <p:spPr/>
        <p:txBody>
          <a:bodyPr/>
          <a:lstStyle/>
          <a:p>
            <a:pPr algn="ctr"/>
            <a:r>
              <a:rPr lang="it-IT" b="1" dirty="0" err="1">
                <a:solidFill>
                  <a:schemeClr val="tx1">
                    <a:lumMod val="75000"/>
                    <a:lumOff val="25000"/>
                  </a:schemeClr>
                </a:solidFill>
              </a:rPr>
              <a:t>Survey</a:t>
            </a:r>
            <a:br>
              <a:rPr lang="it-IT" dirty="0">
                <a:solidFill>
                  <a:schemeClr val="tx1">
                    <a:lumMod val="75000"/>
                    <a:lumOff val="25000"/>
                  </a:schemeClr>
                </a:solidFill>
              </a:rPr>
            </a:br>
            <a:r>
              <a:rPr lang="it-IT" sz="3600" dirty="0">
                <a:solidFill>
                  <a:schemeClr val="tx1">
                    <a:lumMod val="75000"/>
                    <a:lumOff val="25000"/>
                  </a:schemeClr>
                </a:solidFill>
              </a:rPr>
              <a:t> Presso quale sede hai frequentato il Master?</a:t>
            </a:r>
          </a:p>
        </p:txBody>
      </p:sp>
      <p:pic>
        <p:nvPicPr>
          <p:cNvPr id="5" name="Segnaposto contenuto 4">
            <a:extLst>
              <a:ext uri="{FF2B5EF4-FFF2-40B4-BE49-F238E27FC236}">
                <a16:creationId xmlns:a16="http://schemas.microsoft.com/office/drawing/2014/main" id="{0D71B9BC-4DAB-B141-B198-4ABF4189E9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5285"/>
            <a:ext cx="10515600" cy="4032017"/>
          </a:xfrm>
        </p:spPr>
      </p:pic>
    </p:spTree>
    <p:extLst>
      <p:ext uri="{BB962C8B-B14F-4D97-AF65-F5344CB8AC3E}">
        <p14:creationId xmlns:p14="http://schemas.microsoft.com/office/powerpoint/2010/main" val="321629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242A0-B1FB-5C43-9D0F-59D207A8F595}"/>
              </a:ext>
            </a:extLst>
          </p:cNvPr>
          <p:cNvSpPr>
            <a:spLocks noGrp="1"/>
          </p:cNvSpPr>
          <p:nvPr>
            <p:ph type="title"/>
          </p:nvPr>
        </p:nvSpPr>
        <p:spPr/>
        <p:txBody>
          <a:bodyPr>
            <a:normAutofit/>
          </a:bodyPr>
          <a:lstStyle/>
          <a:p>
            <a:pPr algn="ctr"/>
            <a:r>
              <a:rPr lang="it-IT" b="1" dirty="0" err="1">
                <a:solidFill>
                  <a:schemeClr val="tx1">
                    <a:lumMod val="75000"/>
                    <a:lumOff val="25000"/>
                  </a:schemeClr>
                </a:solidFill>
              </a:rPr>
              <a:t>Survey</a:t>
            </a:r>
            <a:br>
              <a:rPr lang="it-IT" dirty="0">
                <a:solidFill>
                  <a:schemeClr val="tx1">
                    <a:lumMod val="75000"/>
                    <a:lumOff val="25000"/>
                  </a:schemeClr>
                </a:solidFill>
              </a:rPr>
            </a:br>
            <a:r>
              <a:rPr lang="it-IT" sz="4000" dirty="0">
                <a:solidFill>
                  <a:schemeClr val="tx1">
                    <a:lumMod val="75000"/>
                    <a:lumOff val="25000"/>
                  </a:schemeClr>
                </a:solidFill>
              </a:rPr>
              <a:t>Hai frequentato il Master in presenza o online?</a:t>
            </a:r>
          </a:p>
        </p:txBody>
      </p:sp>
      <p:pic>
        <p:nvPicPr>
          <p:cNvPr id="5" name="Segnaposto contenuto 4">
            <a:extLst>
              <a:ext uri="{FF2B5EF4-FFF2-40B4-BE49-F238E27FC236}">
                <a16:creationId xmlns:a16="http://schemas.microsoft.com/office/drawing/2014/main" id="{9DC38A83-1D95-C543-B807-CCFEF8EA14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551" y="1825625"/>
            <a:ext cx="8892898" cy="4351338"/>
          </a:xfrm>
        </p:spPr>
      </p:pic>
    </p:spTree>
    <p:extLst>
      <p:ext uri="{BB962C8B-B14F-4D97-AF65-F5344CB8AC3E}">
        <p14:creationId xmlns:p14="http://schemas.microsoft.com/office/powerpoint/2010/main" val="251523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B54676-EECF-844B-8B56-2E28A5FE5686}"/>
              </a:ext>
            </a:extLst>
          </p:cNvPr>
          <p:cNvSpPr>
            <a:spLocks noGrp="1"/>
          </p:cNvSpPr>
          <p:nvPr>
            <p:ph type="title"/>
          </p:nvPr>
        </p:nvSpPr>
        <p:spPr/>
        <p:txBody>
          <a:bodyPr>
            <a:normAutofit fontScale="90000"/>
          </a:bodyPr>
          <a:lstStyle/>
          <a:p>
            <a:pPr algn="ctr"/>
            <a:r>
              <a:rPr lang="it-IT" b="1" dirty="0" err="1">
                <a:solidFill>
                  <a:schemeClr val="tx1">
                    <a:lumMod val="75000"/>
                    <a:lumOff val="25000"/>
                  </a:schemeClr>
                </a:solidFill>
              </a:rPr>
              <a:t>Survey</a:t>
            </a:r>
            <a:br>
              <a:rPr lang="it-IT" b="1" dirty="0">
                <a:solidFill>
                  <a:schemeClr val="tx1">
                    <a:lumMod val="75000"/>
                    <a:lumOff val="25000"/>
                  </a:schemeClr>
                </a:solidFill>
              </a:rPr>
            </a:br>
            <a:r>
              <a:rPr lang="it-IT" sz="3600" dirty="0">
                <a:solidFill>
                  <a:schemeClr val="tx1">
                    <a:lumMod val="75000"/>
                    <a:lumOff val="25000"/>
                  </a:schemeClr>
                </a:solidFill>
              </a:rPr>
              <a:t>Il Master ha rispettato le tue aspettative a livello di contenuti scientifici proposti?</a:t>
            </a:r>
            <a:endParaRPr lang="it-IT" b="1" dirty="0">
              <a:solidFill>
                <a:schemeClr val="tx1">
                  <a:lumMod val="75000"/>
                  <a:lumOff val="25000"/>
                </a:schemeClr>
              </a:solidFill>
            </a:endParaRPr>
          </a:p>
        </p:txBody>
      </p:sp>
      <p:pic>
        <p:nvPicPr>
          <p:cNvPr id="5" name="Segnaposto contenuto 4">
            <a:extLst>
              <a:ext uri="{FF2B5EF4-FFF2-40B4-BE49-F238E27FC236}">
                <a16:creationId xmlns:a16="http://schemas.microsoft.com/office/drawing/2014/main" id="{D9B0B144-AE9D-B14C-B057-0CA0372AEF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650" y="1912144"/>
            <a:ext cx="9664700" cy="4178300"/>
          </a:xfrm>
        </p:spPr>
      </p:pic>
      <p:sp>
        <p:nvSpPr>
          <p:cNvPr id="6" name="CasellaDiTesto 5">
            <a:extLst>
              <a:ext uri="{FF2B5EF4-FFF2-40B4-BE49-F238E27FC236}">
                <a16:creationId xmlns:a16="http://schemas.microsoft.com/office/drawing/2014/main" id="{F52E9F43-392E-4A46-A080-5C86D8C033EA}"/>
              </a:ext>
            </a:extLst>
          </p:cNvPr>
          <p:cNvSpPr txBox="1"/>
          <p:nvPr/>
        </p:nvSpPr>
        <p:spPr>
          <a:xfrm>
            <a:off x="2120899" y="5372100"/>
            <a:ext cx="1676401" cy="646331"/>
          </a:xfrm>
          <a:prstGeom prst="rect">
            <a:avLst/>
          </a:prstGeom>
          <a:noFill/>
        </p:spPr>
        <p:txBody>
          <a:bodyPr wrap="square" rtlCol="0">
            <a:spAutoFit/>
          </a:bodyPr>
          <a:lstStyle/>
          <a:p>
            <a:pPr algn="ctr"/>
            <a:r>
              <a:rPr lang="it-IT" dirty="0"/>
              <a:t>In completo disaccordo</a:t>
            </a:r>
          </a:p>
        </p:txBody>
      </p:sp>
      <p:sp>
        <p:nvSpPr>
          <p:cNvPr id="7" name="CasellaDiTesto 6">
            <a:extLst>
              <a:ext uri="{FF2B5EF4-FFF2-40B4-BE49-F238E27FC236}">
                <a16:creationId xmlns:a16="http://schemas.microsoft.com/office/drawing/2014/main" id="{63F73FD9-C209-7D42-8CBA-7CC18978A5E4}"/>
              </a:ext>
            </a:extLst>
          </p:cNvPr>
          <p:cNvSpPr txBox="1"/>
          <p:nvPr/>
        </p:nvSpPr>
        <p:spPr>
          <a:xfrm>
            <a:off x="8991600" y="5600700"/>
            <a:ext cx="1549400" cy="646331"/>
          </a:xfrm>
          <a:prstGeom prst="rect">
            <a:avLst/>
          </a:prstGeom>
          <a:noFill/>
        </p:spPr>
        <p:txBody>
          <a:bodyPr wrap="square" rtlCol="0">
            <a:spAutoFit/>
          </a:bodyPr>
          <a:lstStyle/>
          <a:p>
            <a:pPr algn="ctr"/>
            <a:r>
              <a:rPr lang="it-IT" dirty="0"/>
              <a:t>Molto d’accordo</a:t>
            </a:r>
          </a:p>
        </p:txBody>
      </p:sp>
    </p:spTree>
    <p:extLst>
      <p:ext uri="{BB962C8B-B14F-4D97-AF65-F5344CB8AC3E}">
        <p14:creationId xmlns:p14="http://schemas.microsoft.com/office/powerpoint/2010/main" val="177281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6D23E1-523B-6445-B0DF-1221C9F14DE2}"/>
              </a:ext>
            </a:extLst>
          </p:cNvPr>
          <p:cNvSpPr>
            <a:spLocks noGrp="1"/>
          </p:cNvSpPr>
          <p:nvPr>
            <p:ph type="title"/>
          </p:nvPr>
        </p:nvSpPr>
        <p:spPr/>
        <p:txBody>
          <a:bodyPr>
            <a:normAutofit fontScale="90000"/>
          </a:bodyPr>
          <a:lstStyle/>
          <a:p>
            <a:pPr algn="ctr"/>
            <a:r>
              <a:rPr lang="it-IT" b="1" dirty="0" err="1">
                <a:solidFill>
                  <a:schemeClr val="tx1">
                    <a:lumMod val="75000"/>
                    <a:lumOff val="25000"/>
                  </a:schemeClr>
                </a:solidFill>
              </a:rPr>
              <a:t>Survey</a:t>
            </a:r>
            <a:br>
              <a:rPr lang="it-IT" dirty="0">
                <a:solidFill>
                  <a:schemeClr val="tx1">
                    <a:lumMod val="75000"/>
                    <a:lumOff val="25000"/>
                  </a:schemeClr>
                </a:solidFill>
              </a:rPr>
            </a:br>
            <a:r>
              <a:rPr lang="it-IT" sz="3600" dirty="0">
                <a:solidFill>
                  <a:schemeClr val="tx1">
                    <a:lumMod val="75000"/>
                    <a:lumOff val="25000"/>
                  </a:schemeClr>
                </a:solidFill>
              </a:rPr>
              <a:t>Il Master ha rispettato le tue aspettative a livello organizzativo?</a:t>
            </a:r>
            <a:endParaRPr lang="it-IT" dirty="0">
              <a:solidFill>
                <a:schemeClr val="tx1">
                  <a:lumMod val="75000"/>
                  <a:lumOff val="25000"/>
                </a:schemeClr>
              </a:solidFill>
            </a:endParaRPr>
          </a:p>
        </p:txBody>
      </p:sp>
      <p:pic>
        <p:nvPicPr>
          <p:cNvPr id="5" name="Segnaposto contenuto 4">
            <a:extLst>
              <a:ext uri="{FF2B5EF4-FFF2-40B4-BE49-F238E27FC236}">
                <a16:creationId xmlns:a16="http://schemas.microsoft.com/office/drawing/2014/main" id="{1F233999-3B81-5B41-87E7-7FA55AC5DB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350" y="1956594"/>
            <a:ext cx="9893300" cy="4089400"/>
          </a:xfrm>
        </p:spPr>
      </p:pic>
    </p:spTree>
    <p:extLst>
      <p:ext uri="{BB962C8B-B14F-4D97-AF65-F5344CB8AC3E}">
        <p14:creationId xmlns:p14="http://schemas.microsoft.com/office/powerpoint/2010/main" val="160925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A0713B-DA2F-8B47-8642-07B86BCF6E3B}"/>
              </a:ext>
            </a:extLst>
          </p:cNvPr>
          <p:cNvSpPr>
            <a:spLocks noGrp="1"/>
          </p:cNvSpPr>
          <p:nvPr>
            <p:ph type="title"/>
          </p:nvPr>
        </p:nvSpPr>
        <p:spPr/>
        <p:txBody>
          <a:bodyPr/>
          <a:lstStyle/>
          <a:p>
            <a:pPr algn="ctr"/>
            <a:r>
              <a:rPr lang="it-IT" b="1" dirty="0" err="1">
                <a:solidFill>
                  <a:schemeClr val="tx1">
                    <a:lumMod val="75000"/>
                    <a:lumOff val="25000"/>
                  </a:schemeClr>
                </a:solidFill>
              </a:rPr>
              <a:t>Survey</a:t>
            </a:r>
            <a:br>
              <a:rPr lang="it-IT" dirty="0"/>
            </a:br>
            <a:r>
              <a:rPr lang="it-IT" sz="3600" dirty="0">
                <a:solidFill>
                  <a:schemeClr val="tx1">
                    <a:lumMod val="75000"/>
                    <a:lumOff val="25000"/>
                  </a:schemeClr>
                </a:solidFill>
              </a:rPr>
              <a:t>In questo momento rivesti il ruolo di ISRI?</a:t>
            </a:r>
            <a:endParaRPr lang="it-IT" dirty="0">
              <a:solidFill>
                <a:schemeClr val="tx1">
                  <a:lumMod val="75000"/>
                  <a:lumOff val="25000"/>
                </a:schemeClr>
              </a:solidFill>
            </a:endParaRPr>
          </a:p>
        </p:txBody>
      </p:sp>
      <p:pic>
        <p:nvPicPr>
          <p:cNvPr id="5" name="Segnaposto contenuto 4">
            <a:extLst>
              <a:ext uri="{FF2B5EF4-FFF2-40B4-BE49-F238E27FC236}">
                <a16:creationId xmlns:a16="http://schemas.microsoft.com/office/drawing/2014/main" id="{576C2F4C-C39B-E84C-9A65-E201B44ED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745" y="1825625"/>
            <a:ext cx="7792510" cy="4351338"/>
          </a:xfrm>
        </p:spPr>
      </p:pic>
    </p:spTree>
    <p:extLst>
      <p:ext uri="{BB962C8B-B14F-4D97-AF65-F5344CB8AC3E}">
        <p14:creationId xmlns:p14="http://schemas.microsoft.com/office/powerpoint/2010/main" val="345562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714507-72F1-894E-8A67-B3D7DE364C92}"/>
              </a:ext>
            </a:extLst>
          </p:cNvPr>
          <p:cNvSpPr>
            <a:spLocks noGrp="1"/>
          </p:cNvSpPr>
          <p:nvPr>
            <p:ph type="title"/>
          </p:nvPr>
        </p:nvSpPr>
        <p:spPr/>
        <p:txBody>
          <a:bodyPr/>
          <a:lstStyle/>
          <a:p>
            <a:pPr algn="ctr"/>
            <a:r>
              <a:rPr lang="it-IT" b="1" dirty="0" err="1">
                <a:solidFill>
                  <a:schemeClr val="tx1">
                    <a:lumMod val="65000"/>
                    <a:lumOff val="35000"/>
                  </a:schemeClr>
                </a:solidFill>
              </a:rPr>
              <a:t>Survey</a:t>
            </a:r>
            <a:br>
              <a:rPr lang="it-IT" b="1" dirty="0">
                <a:solidFill>
                  <a:schemeClr val="tx1">
                    <a:lumMod val="65000"/>
                    <a:lumOff val="35000"/>
                  </a:schemeClr>
                </a:solidFill>
              </a:rPr>
            </a:br>
            <a:r>
              <a:rPr lang="it-IT" sz="3600" dirty="0">
                <a:solidFill>
                  <a:schemeClr val="tx1">
                    <a:lumMod val="65000"/>
                    <a:lumOff val="35000"/>
                  </a:schemeClr>
                </a:solidFill>
              </a:rPr>
              <a:t>Svolgi la tua attività di ISRI a tempo pieno </a:t>
            </a:r>
            <a:r>
              <a:rPr lang="it-IT" sz="3600">
                <a:solidFill>
                  <a:schemeClr val="tx1">
                    <a:lumMod val="65000"/>
                    <a:lumOff val="35000"/>
                  </a:schemeClr>
                </a:solidFill>
              </a:rPr>
              <a:t>o parziale?</a:t>
            </a:r>
            <a:endParaRPr lang="it-IT" b="1" dirty="0">
              <a:solidFill>
                <a:schemeClr val="tx1">
                  <a:lumMod val="65000"/>
                  <a:lumOff val="35000"/>
                </a:schemeClr>
              </a:solidFill>
            </a:endParaRPr>
          </a:p>
        </p:txBody>
      </p:sp>
      <p:pic>
        <p:nvPicPr>
          <p:cNvPr id="5" name="Segnaposto contenuto 4">
            <a:extLst>
              <a:ext uri="{FF2B5EF4-FFF2-40B4-BE49-F238E27FC236}">
                <a16:creationId xmlns:a16="http://schemas.microsoft.com/office/drawing/2014/main" id="{C5295378-DE60-F74B-A026-36AA610FC3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990" y="1825625"/>
            <a:ext cx="9432019" cy="4351338"/>
          </a:xfrm>
        </p:spPr>
      </p:pic>
    </p:spTree>
    <p:extLst>
      <p:ext uri="{BB962C8B-B14F-4D97-AF65-F5344CB8AC3E}">
        <p14:creationId xmlns:p14="http://schemas.microsoft.com/office/powerpoint/2010/main" val="277398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FB072D-5BC9-2044-B2E6-9F319C0D09BA}"/>
              </a:ext>
            </a:extLst>
          </p:cNvPr>
          <p:cNvSpPr>
            <a:spLocks noGrp="1"/>
          </p:cNvSpPr>
          <p:nvPr>
            <p:ph type="title"/>
          </p:nvPr>
        </p:nvSpPr>
        <p:spPr>
          <a:xfrm>
            <a:off x="838200" y="168812"/>
            <a:ext cx="10515600" cy="1656813"/>
          </a:xfrm>
        </p:spPr>
        <p:txBody>
          <a:bodyPr>
            <a:normAutofit fontScale="90000"/>
          </a:bodyPr>
          <a:lstStyle/>
          <a:p>
            <a:pPr algn="ctr"/>
            <a:r>
              <a:rPr lang="it-IT" b="1" dirty="0" err="1">
                <a:solidFill>
                  <a:schemeClr val="tx1">
                    <a:lumMod val="65000"/>
                    <a:lumOff val="35000"/>
                  </a:schemeClr>
                </a:solidFill>
              </a:rPr>
              <a:t>Survey</a:t>
            </a:r>
            <a:br>
              <a:rPr lang="it-IT" b="1" dirty="0">
                <a:solidFill>
                  <a:schemeClr val="tx1">
                    <a:lumMod val="65000"/>
                    <a:lumOff val="35000"/>
                  </a:schemeClr>
                </a:solidFill>
              </a:rPr>
            </a:br>
            <a:r>
              <a:rPr lang="it-IT" dirty="0">
                <a:solidFill>
                  <a:schemeClr val="tx1">
                    <a:lumMod val="65000"/>
                    <a:lumOff val="35000"/>
                  </a:schemeClr>
                </a:solidFill>
              </a:rPr>
              <a:t>Al momento dell’iscrizione al Master avevi un incarico di ISRI?</a:t>
            </a:r>
          </a:p>
        </p:txBody>
      </p:sp>
      <p:pic>
        <p:nvPicPr>
          <p:cNvPr id="5" name="Segnaposto contenuto 4">
            <a:extLst>
              <a:ext uri="{FF2B5EF4-FFF2-40B4-BE49-F238E27FC236}">
                <a16:creationId xmlns:a16="http://schemas.microsoft.com/office/drawing/2014/main" id="{27318EE7-BCAB-154F-9535-F2B85FD349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342" y="1825625"/>
            <a:ext cx="9403315" cy="4351338"/>
          </a:xfrm>
        </p:spPr>
      </p:pic>
    </p:spTree>
    <p:extLst>
      <p:ext uri="{BB962C8B-B14F-4D97-AF65-F5344CB8AC3E}">
        <p14:creationId xmlns:p14="http://schemas.microsoft.com/office/powerpoint/2010/main" val="234435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E72797-CAC1-FB40-AADE-D0CAC8129178}"/>
              </a:ext>
            </a:extLst>
          </p:cNvPr>
          <p:cNvSpPr>
            <a:spLocks noGrp="1"/>
          </p:cNvSpPr>
          <p:nvPr>
            <p:ph type="title"/>
          </p:nvPr>
        </p:nvSpPr>
        <p:spPr/>
        <p:txBody>
          <a:bodyPr/>
          <a:lstStyle/>
          <a:p>
            <a:pPr algn="ctr"/>
            <a:r>
              <a:rPr lang="it-IT" b="1" dirty="0" err="1">
                <a:solidFill>
                  <a:schemeClr val="tx1">
                    <a:lumMod val="65000"/>
                    <a:lumOff val="35000"/>
                  </a:schemeClr>
                </a:solidFill>
              </a:rPr>
              <a:t>Survey</a:t>
            </a:r>
            <a:br>
              <a:rPr lang="it-IT" dirty="0"/>
            </a:br>
            <a:r>
              <a:rPr lang="it-IT" sz="3600" dirty="0">
                <a:solidFill>
                  <a:schemeClr val="tx1">
                    <a:lumMod val="65000"/>
                    <a:lumOff val="35000"/>
                  </a:schemeClr>
                </a:solidFill>
              </a:rPr>
              <a:t>Da quanto tempo svolgi l’attività di ISRI?</a:t>
            </a:r>
          </a:p>
        </p:txBody>
      </p:sp>
      <p:pic>
        <p:nvPicPr>
          <p:cNvPr id="5" name="Segnaposto contenuto 4">
            <a:extLst>
              <a:ext uri="{FF2B5EF4-FFF2-40B4-BE49-F238E27FC236}">
                <a16:creationId xmlns:a16="http://schemas.microsoft.com/office/drawing/2014/main" id="{52340782-7D6F-D746-85B0-BB1F1B4F5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550" y="1854994"/>
            <a:ext cx="8724900" cy="4292600"/>
          </a:xfrm>
        </p:spPr>
      </p:pic>
    </p:spTree>
    <p:extLst>
      <p:ext uri="{BB962C8B-B14F-4D97-AF65-F5344CB8AC3E}">
        <p14:creationId xmlns:p14="http://schemas.microsoft.com/office/powerpoint/2010/main" val="30934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5266B5-2D7A-B640-ACEB-D6174C60C159}"/>
              </a:ext>
            </a:extLst>
          </p:cNvPr>
          <p:cNvSpPr>
            <a:spLocks noGrp="1"/>
          </p:cNvSpPr>
          <p:nvPr>
            <p:ph type="title"/>
          </p:nvPr>
        </p:nvSpPr>
        <p:spPr/>
        <p:txBody>
          <a:bodyPr/>
          <a:lstStyle/>
          <a:p>
            <a:pPr algn="ctr"/>
            <a:r>
              <a:rPr lang="it-IT" b="1" dirty="0" err="1">
                <a:solidFill>
                  <a:schemeClr val="tx1">
                    <a:lumMod val="65000"/>
                    <a:lumOff val="35000"/>
                  </a:schemeClr>
                </a:solidFill>
              </a:rPr>
              <a:t>Survey</a:t>
            </a:r>
            <a:br>
              <a:rPr lang="it-IT" b="1" dirty="0">
                <a:solidFill>
                  <a:schemeClr val="tx1">
                    <a:lumMod val="65000"/>
                    <a:lumOff val="35000"/>
                  </a:schemeClr>
                </a:solidFill>
              </a:rPr>
            </a:br>
            <a:r>
              <a:rPr lang="it-IT" sz="3600" dirty="0">
                <a:solidFill>
                  <a:schemeClr val="tx1">
                    <a:lumMod val="65000"/>
                    <a:lumOff val="35000"/>
                  </a:schemeClr>
                </a:solidFill>
              </a:rPr>
              <a:t>Sei ancora convinto del percorso intrapreso ?</a:t>
            </a:r>
            <a:endParaRPr lang="it-IT" b="1" dirty="0">
              <a:solidFill>
                <a:schemeClr val="tx1">
                  <a:lumMod val="65000"/>
                  <a:lumOff val="35000"/>
                </a:schemeClr>
              </a:solidFill>
            </a:endParaRPr>
          </a:p>
        </p:txBody>
      </p:sp>
      <p:pic>
        <p:nvPicPr>
          <p:cNvPr id="5" name="Segnaposto contenuto 4">
            <a:extLst>
              <a:ext uri="{FF2B5EF4-FFF2-40B4-BE49-F238E27FC236}">
                <a16:creationId xmlns:a16="http://schemas.microsoft.com/office/drawing/2014/main" id="{696E8083-7EFF-3644-9856-DA6F0E01A6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9856" y="1825625"/>
            <a:ext cx="9732288" cy="4351338"/>
          </a:xfrm>
        </p:spPr>
      </p:pic>
    </p:spTree>
    <p:extLst>
      <p:ext uri="{BB962C8B-B14F-4D97-AF65-F5344CB8AC3E}">
        <p14:creationId xmlns:p14="http://schemas.microsoft.com/office/powerpoint/2010/main" val="2868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4FFCCF-B8E1-9146-9E18-105A25047C0F}"/>
              </a:ext>
            </a:extLst>
          </p:cNvPr>
          <p:cNvSpPr>
            <a:spLocks noGrp="1"/>
          </p:cNvSpPr>
          <p:nvPr>
            <p:ph type="title"/>
          </p:nvPr>
        </p:nvSpPr>
        <p:spPr>
          <a:xfrm>
            <a:off x="838200" y="112543"/>
            <a:ext cx="10515600" cy="1578146"/>
          </a:xfrm>
        </p:spPr>
        <p:txBody>
          <a:bodyPr>
            <a:normAutofit fontScale="90000"/>
          </a:bodyPr>
          <a:lstStyle/>
          <a:p>
            <a:pPr algn="ctr"/>
            <a:r>
              <a:rPr lang="it-IT" sz="4900" b="1" dirty="0" err="1">
                <a:solidFill>
                  <a:schemeClr val="tx1">
                    <a:lumMod val="65000"/>
                    <a:lumOff val="35000"/>
                  </a:schemeClr>
                </a:solidFill>
              </a:rPr>
              <a:t>Survey</a:t>
            </a:r>
            <a:br>
              <a:rPr lang="it-IT" b="1" dirty="0">
                <a:solidFill>
                  <a:schemeClr val="tx1">
                    <a:lumMod val="65000"/>
                    <a:lumOff val="35000"/>
                  </a:schemeClr>
                </a:solidFill>
              </a:rPr>
            </a:br>
            <a:r>
              <a:rPr lang="it-IT" sz="4000" dirty="0">
                <a:solidFill>
                  <a:schemeClr val="tx1">
                    <a:lumMod val="65000"/>
                    <a:lumOff val="35000"/>
                  </a:schemeClr>
                </a:solidFill>
              </a:rPr>
              <a:t>Hai pensato di abbandonare/hai abbandonato l’ambito del rischio infettivo?</a:t>
            </a:r>
          </a:p>
        </p:txBody>
      </p:sp>
      <p:pic>
        <p:nvPicPr>
          <p:cNvPr id="5" name="Segnaposto contenuto 4">
            <a:extLst>
              <a:ext uri="{FF2B5EF4-FFF2-40B4-BE49-F238E27FC236}">
                <a16:creationId xmlns:a16="http://schemas.microsoft.com/office/drawing/2014/main" id="{D0034969-6CB4-F145-8040-B684FB9F84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0136"/>
            <a:ext cx="10515600" cy="4282315"/>
          </a:xfrm>
        </p:spPr>
      </p:pic>
    </p:spTree>
    <p:extLst>
      <p:ext uri="{BB962C8B-B14F-4D97-AF65-F5344CB8AC3E}">
        <p14:creationId xmlns:p14="http://schemas.microsoft.com/office/powerpoint/2010/main" val="218228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677A15-ED4F-7D41-ADDE-09E8E566E1DC}"/>
              </a:ext>
            </a:extLst>
          </p:cNvPr>
          <p:cNvSpPr>
            <a:spLocks noGrp="1"/>
          </p:cNvSpPr>
          <p:nvPr>
            <p:ph type="title"/>
          </p:nvPr>
        </p:nvSpPr>
        <p:spPr/>
        <p:txBody>
          <a:bodyPr/>
          <a:lstStyle/>
          <a:p>
            <a:pPr algn="ctr"/>
            <a:r>
              <a:rPr lang="it-IT" b="1" dirty="0">
                <a:solidFill>
                  <a:schemeClr val="tx1">
                    <a:lumMod val="65000"/>
                    <a:lumOff val="35000"/>
                  </a:schemeClr>
                </a:solidFill>
              </a:rPr>
              <a:t>Pensieri</a:t>
            </a:r>
          </a:p>
        </p:txBody>
      </p:sp>
      <p:sp>
        <p:nvSpPr>
          <p:cNvPr id="3" name="Segnaposto contenuto 2">
            <a:extLst>
              <a:ext uri="{FF2B5EF4-FFF2-40B4-BE49-F238E27FC236}">
                <a16:creationId xmlns:a16="http://schemas.microsoft.com/office/drawing/2014/main" id="{D0AAF211-2C32-694A-86CE-D5D8FB7052FD}"/>
              </a:ext>
            </a:extLst>
          </p:cNvPr>
          <p:cNvSpPr>
            <a:spLocks noGrp="1"/>
          </p:cNvSpPr>
          <p:nvPr>
            <p:ph idx="1"/>
          </p:nvPr>
        </p:nvSpPr>
        <p:spPr>
          <a:xfrm>
            <a:off x="838200" y="2912012"/>
            <a:ext cx="10515600" cy="2725762"/>
          </a:xfrm>
        </p:spPr>
        <p:txBody>
          <a:bodyPr/>
          <a:lstStyle/>
          <a:p>
            <a:pPr marL="0" indent="0" algn="just">
              <a:lnSpc>
                <a:spcPct val="100000"/>
              </a:lnSpc>
              <a:buNone/>
            </a:pPr>
            <a:r>
              <a:rPr lang="it-IT" dirty="0">
                <a:solidFill>
                  <a:schemeClr val="tx1">
                    <a:lumMod val="75000"/>
                    <a:lumOff val="25000"/>
                  </a:schemeClr>
                </a:solidFill>
              </a:rPr>
              <a:t>«E come eliminazione. Non si accumula ma si elimina. Non si tratta di crescere ogni giorno, ma di decrescere. La </a:t>
            </a:r>
            <a:r>
              <a:rPr lang="it-IT" b="1" dirty="0">
                <a:solidFill>
                  <a:schemeClr val="tx1">
                    <a:lumMod val="75000"/>
                    <a:lumOff val="25000"/>
                  </a:schemeClr>
                </a:solidFill>
              </a:rPr>
              <a:t>formazione </a:t>
            </a:r>
            <a:r>
              <a:rPr lang="it-IT" dirty="0">
                <a:solidFill>
                  <a:schemeClr val="tx1">
                    <a:lumMod val="75000"/>
                    <a:lumOff val="25000"/>
                  </a:schemeClr>
                </a:solidFill>
              </a:rPr>
              <a:t>al suo punto più alto porta sempre alla semplicità».    </a:t>
            </a:r>
            <a:r>
              <a:rPr lang="it-IT" b="1" dirty="0">
                <a:solidFill>
                  <a:schemeClr val="tx1">
                    <a:lumMod val="75000"/>
                    <a:lumOff val="25000"/>
                  </a:schemeClr>
                </a:solidFill>
              </a:rPr>
              <a:t>Bruce Lee</a:t>
            </a:r>
          </a:p>
        </p:txBody>
      </p:sp>
    </p:spTree>
    <p:extLst>
      <p:ext uri="{BB962C8B-B14F-4D97-AF65-F5344CB8AC3E}">
        <p14:creationId xmlns:p14="http://schemas.microsoft.com/office/powerpoint/2010/main" val="256154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4FCA3-1727-1747-8BB0-83419E87ADE2}"/>
              </a:ext>
            </a:extLst>
          </p:cNvPr>
          <p:cNvSpPr>
            <a:spLocks noGrp="1"/>
          </p:cNvSpPr>
          <p:nvPr>
            <p:ph type="title"/>
          </p:nvPr>
        </p:nvSpPr>
        <p:spPr>
          <a:xfrm>
            <a:off x="838200" y="323557"/>
            <a:ext cx="10515600" cy="1367131"/>
          </a:xfrm>
        </p:spPr>
        <p:txBody>
          <a:bodyPr>
            <a:normAutofit fontScale="90000"/>
          </a:bodyPr>
          <a:lstStyle/>
          <a:p>
            <a:pPr algn="ctr"/>
            <a:r>
              <a:rPr lang="it-IT" sz="4900" b="1" dirty="0" err="1">
                <a:solidFill>
                  <a:schemeClr val="tx1">
                    <a:lumMod val="65000"/>
                    <a:lumOff val="35000"/>
                  </a:schemeClr>
                </a:solidFill>
              </a:rPr>
              <a:t>Survey</a:t>
            </a:r>
            <a:br>
              <a:rPr lang="it-IT" b="1" dirty="0">
                <a:solidFill>
                  <a:schemeClr val="tx1">
                    <a:lumMod val="65000"/>
                    <a:lumOff val="35000"/>
                  </a:schemeClr>
                </a:solidFill>
              </a:rPr>
            </a:br>
            <a:r>
              <a:rPr lang="it-IT" sz="3600" dirty="0">
                <a:solidFill>
                  <a:schemeClr val="tx1">
                    <a:lumMod val="65000"/>
                    <a:lumOff val="35000"/>
                  </a:schemeClr>
                </a:solidFill>
              </a:rPr>
              <a:t>Raccomanderesti il Master ai colleghi?</a:t>
            </a:r>
            <a:br>
              <a:rPr lang="it-IT" b="1" dirty="0">
                <a:solidFill>
                  <a:schemeClr val="tx1">
                    <a:lumMod val="65000"/>
                    <a:lumOff val="35000"/>
                  </a:schemeClr>
                </a:solidFill>
              </a:rPr>
            </a:br>
            <a:endParaRPr lang="it-IT" b="1" dirty="0">
              <a:solidFill>
                <a:schemeClr val="tx1">
                  <a:lumMod val="65000"/>
                  <a:lumOff val="35000"/>
                </a:schemeClr>
              </a:solidFill>
            </a:endParaRPr>
          </a:p>
        </p:txBody>
      </p:sp>
      <p:pic>
        <p:nvPicPr>
          <p:cNvPr id="5" name="Segnaposto contenuto 4">
            <a:extLst>
              <a:ext uri="{FF2B5EF4-FFF2-40B4-BE49-F238E27FC236}">
                <a16:creationId xmlns:a16="http://schemas.microsoft.com/office/drawing/2014/main" id="{F1F249E9-7315-0F41-9149-B6B079871F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745" y="1825625"/>
            <a:ext cx="9790510" cy="4351338"/>
          </a:xfrm>
        </p:spPr>
      </p:pic>
    </p:spTree>
    <p:extLst>
      <p:ext uri="{BB962C8B-B14F-4D97-AF65-F5344CB8AC3E}">
        <p14:creationId xmlns:p14="http://schemas.microsoft.com/office/powerpoint/2010/main" val="298384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407A8C-8122-F443-8626-4E98759C6B9F}"/>
              </a:ext>
            </a:extLst>
          </p:cNvPr>
          <p:cNvSpPr>
            <a:spLocks noGrp="1"/>
          </p:cNvSpPr>
          <p:nvPr>
            <p:ph type="title"/>
          </p:nvPr>
        </p:nvSpPr>
        <p:spPr/>
        <p:txBody>
          <a:bodyPr/>
          <a:lstStyle/>
          <a:p>
            <a:pPr algn="ctr"/>
            <a:r>
              <a:rPr lang="it-IT" b="1" dirty="0">
                <a:solidFill>
                  <a:schemeClr val="tx1">
                    <a:lumMod val="65000"/>
                    <a:lumOff val="35000"/>
                  </a:schemeClr>
                </a:solidFill>
              </a:rPr>
              <a:t>Visione per il futuro professionale</a:t>
            </a:r>
          </a:p>
        </p:txBody>
      </p:sp>
      <p:pic>
        <p:nvPicPr>
          <p:cNvPr id="5" name="Segnaposto contenuto 4">
            <a:extLst>
              <a:ext uri="{FF2B5EF4-FFF2-40B4-BE49-F238E27FC236}">
                <a16:creationId xmlns:a16="http://schemas.microsoft.com/office/drawing/2014/main" id="{DFCD84F5-7ED9-AC44-92E6-B33E7D0BD2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0877" y="1825625"/>
            <a:ext cx="7190245" cy="4351338"/>
          </a:xfrm>
        </p:spPr>
      </p:pic>
    </p:spTree>
    <p:extLst>
      <p:ext uri="{BB962C8B-B14F-4D97-AF65-F5344CB8AC3E}">
        <p14:creationId xmlns:p14="http://schemas.microsoft.com/office/powerpoint/2010/main" val="396846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74465-562A-BB4B-8A62-3A71F5F78439}"/>
              </a:ext>
            </a:extLst>
          </p:cNvPr>
          <p:cNvSpPr>
            <a:spLocks noGrp="1"/>
          </p:cNvSpPr>
          <p:nvPr>
            <p:ph type="title"/>
          </p:nvPr>
        </p:nvSpPr>
        <p:spPr/>
        <p:txBody>
          <a:bodyPr/>
          <a:lstStyle/>
          <a:p>
            <a:pPr algn="ctr"/>
            <a:r>
              <a:rPr lang="it-IT" b="1" dirty="0">
                <a:solidFill>
                  <a:schemeClr val="tx1">
                    <a:lumMod val="65000"/>
                    <a:lumOff val="35000"/>
                  </a:schemeClr>
                </a:solidFill>
              </a:rPr>
              <a:t>Cosa resta oltre alla crescita professionale?</a:t>
            </a:r>
          </a:p>
        </p:txBody>
      </p:sp>
      <p:pic>
        <p:nvPicPr>
          <p:cNvPr id="6" name="Segnaposto contenuto 5">
            <a:extLst>
              <a:ext uri="{FF2B5EF4-FFF2-40B4-BE49-F238E27FC236}">
                <a16:creationId xmlns:a16="http://schemas.microsoft.com/office/drawing/2014/main" id="{14011AD2-B306-A740-AE5E-5007FA1D992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26"/>
          <a:stretch/>
        </p:blipFill>
        <p:spPr>
          <a:xfrm>
            <a:off x="3602152" y="1501420"/>
            <a:ext cx="3513843" cy="4223987"/>
          </a:xfrm>
        </p:spPr>
      </p:pic>
      <p:pic>
        <p:nvPicPr>
          <p:cNvPr id="7" name="Segnaposto contenuto 4">
            <a:extLst>
              <a:ext uri="{FF2B5EF4-FFF2-40B4-BE49-F238E27FC236}">
                <a16:creationId xmlns:a16="http://schemas.microsoft.com/office/drawing/2014/main" id="{77EA19F2-D6C3-7E42-8699-D12E068FF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372" y="2278965"/>
            <a:ext cx="4418428" cy="3235227"/>
          </a:xfrm>
          <a:prstGeom prst="rect">
            <a:avLst/>
          </a:prstGeom>
        </p:spPr>
      </p:pic>
      <p:pic>
        <p:nvPicPr>
          <p:cNvPr id="4" name="Immagine 3">
            <a:extLst>
              <a:ext uri="{FF2B5EF4-FFF2-40B4-BE49-F238E27FC236}">
                <a16:creationId xmlns:a16="http://schemas.microsoft.com/office/drawing/2014/main" id="{42DC949B-B22E-428E-9FC0-06CC11EB177C}"/>
              </a:ext>
            </a:extLst>
          </p:cNvPr>
          <p:cNvPicPr>
            <a:picLocks noChangeAspect="1"/>
          </p:cNvPicPr>
          <p:nvPr/>
        </p:nvPicPr>
        <p:blipFill rotWithShape="1">
          <a:blip r:embed="rId4">
            <a:extLst>
              <a:ext uri="{28A0092B-C50C-407E-A947-70E740481C1C}">
                <a14:useLocalDpi xmlns:a14="http://schemas.microsoft.com/office/drawing/2010/main" val="0"/>
              </a:ext>
            </a:extLst>
          </a:blip>
          <a:srcRect l="13809" t="15462" r="5261"/>
          <a:stretch/>
        </p:blipFill>
        <p:spPr>
          <a:xfrm>
            <a:off x="575734" y="1941688"/>
            <a:ext cx="3735998" cy="4223986"/>
          </a:xfrm>
          <a:prstGeom prst="rect">
            <a:avLst/>
          </a:prstGeom>
        </p:spPr>
      </p:pic>
    </p:spTree>
    <p:extLst>
      <p:ext uri="{BB962C8B-B14F-4D97-AF65-F5344CB8AC3E}">
        <p14:creationId xmlns:p14="http://schemas.microsoft.com/office/powerpoint/2010/main" val="114177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4AB9B5-EBA3-C249-9335-5062C0E61318}"/>
              </a:ext>
            </a:extLst>
          </p:cNvPr>
          <p:cNvSpPr>
            <a:spLocks noGrp="1"/>
          </p:cNvSpPr>
          <p:nvPr>
            <p:ph type="title"/>
          </p:nvPr>
        </p:nvSpPr>
        <p:spPr/>
        <p:txBody>
          <a:bodyPr/>
          <a:lstStyle/>
          <a:p>
            <a:pPr algn="ctr"/>
            <a:r>
              <a:rPr lang="it-IT" b="1" dirty="0">
                <a:solidFill>
                  <a:schemeClr val="tx1">
                    <a:lumMod val="65000"/>
                    <a:lumOff val="35000"/>
                  </a:schemeClr>
                </a:solidFill>
              </a:rPr>
              <a:t>Bibliografia</a:t>
            </a:r>
          </a:p>
        </p:txBody>
      </p:sp>
      <p:sp>
        <p:nvSpPr>
          <p:cNvPr id="3" name="Segnaposto contenuto 2">
            <a:extLst>
              <a:ext uri="{FF2B5EF4-FFF2-40B4-BE49-F238E27FC236}">
                <a16:creationId xmlns:a16="http://schemas.microsoft.com/office/drawing/2014/main" id="{B7444320-2332-6B4C-94E7-8B8DB5CCAFC3}"/>
              </a:ext>
            </a:extLst>
          </p:cNvPr>
          <p:cNvSpPr>
            <a:spLocks noGrp="1"/>
          </p:cNvSpPr>
          <p:nvPr>
            <p:ph idx="1"/>
          </p:nvPr>
        </p:nvSpPr>
        <p:spPr/>
        <p:txBody>
          <a:bodyPr>
            <a:normAutofit fontScale="92500" lnSpcReduction="10000"/>
          </a:bodyPr>
          <a:lstStyle/>
          <a:p>
            <a:r>
              <a:rPr lang="it-IT" sz="2400" dirty="0"/>
              <a:t>Le infezioni correlate all’assistenza (</a:t>
            </a:r>
            <a:r>
              <a:rPr lang="it-IT" sz="2400" dirty="0" err="1"/>
              <a:t>Ica</a:t>
            </a:r>
            <a:r>
              <a:rPr lang="it-IT" sz="2400" dirty="0"/>
              <a:t>) si possono limitare, grazie agli infermieri. </a:t>
            </a:r>
            <a:r>
              <a:rPr lang="it-IT" sz="2400" i="1" dirty="0"/>
              <a:t>Intervista a Maria </a:t>
            </a:r>
            <a:r>
              <a:rPr lang="it-IT" sz="2400" i="1" dirty="0" err="1"/>
              <a:t>Mongardi</a:t>
            </a:r>
            <a:r>
              <a:rPr lang="it-IT" sz="2400" i="1" dirty="0"/>
              <a:t> - 2017</a:t>
            </a:r>
            <a:br>
              <a:rPr lang="it-IT" sz="2400" i="1" dirty="0"/>
            </a:br>
            <a:r>
              <a:rPr lang="it-IT" sz="2400" dirty="0"/>
              <a:t> </a:t>
            </a:r>
          </a:p>
          <a:p>
            <a:r>
              <a:rPr lang="it-IT" sz="2400" dirty="0" err="1"/>
              <a:t>Visser</a:t>
            </a:r>
            <a:r>
              <a:rPr lang="it-IT" sz="2400" dirty="0"/>
              <a:t> CLF et al. </a:t>
            </a:r>
            <a:r>
              <a:rPr lang="it-IT" sz="2400" u="sng" dirty="0">
                <a:hlinkClick r:id="rId2"/>
              </a:rPr>
              <a:t>Perceptions of residents, medical and nursing students about Interprofessional education: a systematic review of the quantitative and qualitative literature</a:t>
            </a:r>
            <a:r>
              <a:rPr lang="it-IT" sz="2400" dirty="0"/>
              <a:t>. BMC </a:t>
            </a:r>
            <a:r>
              <a:rPr lang="it-IT" sz="2400" dirty="0" err="1"/>
              <a:t>Medical</a:t>
            </a:r>
            <a:r>
              <a:rPr lang="it-IT" sz="2400" dirty="0"/>
              <a:t> </a:t>
            </a:r>
            <a:r>
              <a:rPr lang="it-IT" sz="2400" dirty="0" err="1"/>
              <a:t>Education</a:t>
            </a:r>
            <a:r>
              <a:rPr lang="it-IT" sz="2400" dirty="0"/>
              <a:t> (2017) 17:77</a:t>
            </a:r>
            <a:br>
              <a:rPr lang="it-IT" sz="2400" dirty="0"/>
            </a:br>
            <a:br>
              <a:rPr lang="it-IT" sz="2400" dirty="0"/>
            </a:br>
            <a:r>
              <a:rPr lang="it-IT" sz="2400" dirty="0"/>
              <a:t>Reeves </a:t>
            </a:r>
            <a:r>
              <a:rPr lang="it-IT" sz="2400" dirty="0" err="1"/>
              <a:t>S</a:t>
            </a:r>
            <a:r>
              <a:rPr lang="it-IT" sz="2400" dirty="0"/>
              <a:t> et </a:t>
            </a:r>
            <a:r>
              <a:rPr lang="it-IT" sz="2400" dirty="0" err="1"/>
              <a:t>al.</a:t>
            </a:r>
            <a:r>
              <a:rPr lang="it-IT" sz="2400" u="sng" dirty="0" err="1">
                <a:hlinkClick r:id="rId3"/>
              </a:rPr>
              <a:t>Interprofessional</a:t>
            </a:r>
            <a:r>
              <a:rPr lang="it-IT" sz="2400" u="sng" dirty="0">
                <a:hlinkClick r:id="rId3"/>
              </a:rPr>
              <a:t> collaboration to improve professional practice and healthcare </a:t>
            </a:r>
            <a:r>
              <a:rPr lang="it-IT" sz="2400" u="sng" dirty="0" err="1">
                <a:hlinkClick r:id="rId3"/>
              </a:rPr>
              <a:t>outcomes.</a:t>
            </a:r>
            <a:r>
              <a:rPr lang="it-IT" sz="2400" dirty="0" err="1"/>
              <a:t>Cochrane</a:t>
            </a:r>
            <a:r>
              <a:rPr lang="it-IT" sz="2400" dirty="0"/>
              <a:t> Database of </a:t>
            </a:r>
            <a:r>
              <a:rPr lang="it-IT" sz="2400" dirty="0" err="1"/>
              <a:t>Systematic</a:t>
            </a:r>
            <a:r>
              <a:rPr lang="it-IT" sz="2400" dirty="0"/>
              <a:t> </a:t>
            </a:r>
            <a:r>
              <a:rPr lang="it-IT" sz="2400" dirty="0" err="1"/>
              <a:t>Reviews</a:t>
            </a:r>
            <a:r>
              <a:rPr lang="it-IT" sz="2400" dirty="0"/>
              <a:t> 2017, </a:t>
            </a:r>
            <a:r>
              <a:rPr lang="it-IT" sz="2400" dirty="0" err="1"/>
              <a:t>Issue</a:t>
            </a:r>
            <a:r>
              <a:rPr lang="it-IT" sz="2400" dirty="0"/>
              <a:t> 6. Art. No.: CD000072</a:t>
            </a:r>
            <a:br>
              <a:rPr lang="it-IT" sz="2400" dirty="0"/>
            </a:br>
            <a:br>
              <a:rPr lang="it-IT" sz="2400" dirty="0"/>
            </a:br>
            <a:r>
              <a:rPr lang="it-IT" sz="2400" dirty="0" err="1"/>
              <a:t>Agodi</a:t>
            </a:r>
            <a:r>
              <a:rPr lang="it-IT" sz="2400" dirty="0"/>
              <a:t> A et al.  </a:t>
            </a:r>
            <a:r>
              <a:rPr lang="it-IT" sz="2400" u="sng" dirty="0">
                <a:hlinkClick r:id="rId4"/>
              </a:rPr>
              <a:t>La formazione in tema di sicurezza delle cure e prevenzione e controllo delle infezioni correlate all'</a:t>
            </a:r>
            <a:r>
              <a:rPr lang="it-IT" sz="2400" u="sng" dirty="0" err="1">
                <a:hlinkClick r:id="rId4"/>
              </a:rPr>
              <a:t>assistenza.</a:t>
            </a:r>
            <a:r>
              <a:rPr lang="it-IT" sz="2400" dirty="0" err="1"/>
              <a:t>Epidemiologia</a:t>
            </a:r>
            <a:r>
              <a:rPr lang="it-IT" sz="2400" dirty="0"/>
              <a:t> e Prevenzione anno 38 (6) novembre-dicembre 2014 (Approvata da ANIPIO, ANMDO, SIMPIOS, SITI)</a:t>
            </a:r>
            <a:br>
              <a:rPr lang="it-IT" i="1" dirty="0"/>
            </a:br>
            <a:endParaRPr lang="it-IT" dirty="0"/>
          </a:p>
          <a:p>
            <a:pPr marL="0" indent="0">
              <a:buNone/>
            </a:pPr>
            <a:endParaRPr lang="it-IT" dirty="0"/>
          </a:p>
        </p:txBody>
      </p:sp>
    </p:spTree>
    <p:extLst>
      <p:ext uri="{BB962C8B-B14F-4D97-AF65-F5344CB8AC3E}">
        <p14:creationId xmlns:p14="http://schemas.microsoft.com/office/powerpoint/2010/main" val="10160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C008BF-0C05-CC46-9C6F-690032811325}"/>
              </a:ext>
            </a:extLst>
          </p:cNvPr>
          <p:cNvSpPr>
            <a:spLocks noGrp="1"/>
          </p:cNvSpPr>
          <p:nvPr>
            <p:ph type="title"/>
          </p:nvPr>
        </p:nvSpPr>
        <p:spPr/>
        <p:txBody>
          <a:bodyPr/>
          <a:lstStyle/>
          <a:p>
            <a:pPr algn="ctr"/>
            <a:r>
              <a:rPr lang="it-IT" b="1" dirty="0">
                <a:solidFill>
                  <a:schemeClr val="tx1">
                    <a:lumMod val="65000"/>
                    <a:lumOff val="35000"/>
                  </a:schemeClr>
                </a:solidFill>
              </a:rPr>
              <a:t>Master in Management del Rischio Infettivo  </a:t>
            </a:r>
            <a:r>
              <a:rPr lang="it-IT" sz="3600" dirty="0">
                <a:solidFill>
                  <a:schemeClr val="tx1">
                    <a:lumMod val="65000"/>
                    <a:lumOff val="35000"/>
                  </a:schemeClr>
                </a:solidFill>
              </a:rPr>
              <a:t>UNIPR 2014/2015</a:t>
            </a:r>
          </a:p>
        </p:txBody>
      </p:sp>
      <p:pic>
        <p:nvPicPr>
          <p:cNvPr id="5" name="Segnaposto contenuto 4">
            <a:extLst>
              <a:ext uri="{FF2B5EF4-FFF2-40B4-BE49-F238E27FC236}">
                <a16:creationId xmlns:a16="http://schemas.microsoft.com/office/drawing/2014/main" id="{6E69823A-08E0-7445-BF22-2E85ADF22A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9700" y="1863335"/>
            <a:ext cx="4259580" cy="4351338"/>
          </a:xfrm>
        </p:spPr>
      </p:pic>
      <p:sp>
        <p:nvSpPr>
          <p:cNvPr id="6" name="Rettangolo 5">
            <a:extLst>
              <a:ext uri="{FF2B5EF4-FFF2-40B4-BE49-F238E27FC236}">
                <a16:creationId xmlns:a16="http://schemas.microsoft.com/office/drawing/2014/main" id="{E54157BD-B225-C544-9BBE-C18C5A366DA2}"/>
              </a:ext>
            </a:extLst>
          </p:cNvPr>
          <p:cNvSpPr/>
          <p:nvPr/>
        </p:nvSpPr>
        <p:spPr>
          <a:xfrm>
            <a:off x="6091311" y="1997611"/>
            <a:ext cx="5430129" cy="4154984"/>
          </a:xfrm>
          <a:prstGeom prst="rect">
            <a:avLst/>
          </a:prstGeom>
        </p:spPr>
        <p:txBody>
          <a:bodyPr wrap="square">
            <a:spAutoFit/>
          </a:bodyPr>
          <a:lstStyle/>
          <a:p>
            <a:pPr lvl="0" algn="just">
              <a:defRPr/>
            </a:pPr>
            <a:r>
              <a:rPr lang="it-IT" sz="2400" dirty="0">
                <a:solidFill>
                  <a:schemeClr val="tx1">
                    <a:lumMod val="75000"/>
                    <a:lumOff val="25000"/>
                  </a:schemeClr>
                </a:solidFill>
                <a:latin typeface="Titillium Web"/>
              </a:rPr>
              <a:t>Il Master ANIPIO di I livello in “</a:t>
            </a:r>
            <a:r>
              <a:rPr lang="it-IT" sz="2400" b="1" dirty="0">
                <a:solidFill>
                  <a:schemeClr val="tx1">
                    <a:lumMod val="75000"/>
                    <a:lumOff val="25000"/>
                  </a:schemeClr>
                </a:solidFill>
                <a:latin typeface="Titillium Web"/>
              </a:rPr>
              <a:t>Management del rischio infettivo correlato all'assistenza sanitaria</a:t>
            </a:r>
            <a:r>
              <a:rPr lang="it-IT" sz="2400" dirty="0">
                <a:solidFill>
                  <a:schemeClr val="tx1">
                    <a:lumMod val="75000"/>
                    <a:lumOff val="25000"/>
                  </a:schemeClr>
                </a:solidFill>
                <a:latin typeface="Titillium Web"/>
              </a:rPr>
              <a:t>” è un corso di formazione avanzata, nel quale l'infermiere acquisisce competenze professionali specifiche cliniche, gestionali, organizzative, relazionali, operando in autonomia e in collaborazione con gli altri professionisti nei vari contesti sanitari e socio-sanitari, sia pubblici sia privati. </a:t>
            </a:r>
          </a:p>
        </p:txBody>
      </p:sp>
    </p:spTree>
    <p:extLst>
      <p:ext uri="{BB962C8B-B14F-4D97-AF65-F5344CB8AC3E}">
        <p14:creationId xmlns:p14="http://schemas.microsoft.com/office/powerpoint/2010/main" val="392509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448904-B3F6-AA42-AF83-D18FEFBDFC45}"/>
              </a:ext>
            </a:extLst>
          </p:cNvPr>
          <p:cNvSpPr>
            <a:spLocks noGrp="1"/>
          </p:cNvSpPr>
          <p:nvPr>
            <p:ph type="title"/>
          </p:nvPr>
        </p:nvSpPr>
        <p:spPr/>
        <p:txBody>
          <a:bodyPr/>
          <a:lstStyle/>
          <a:p>
            <a:pPr algn="ctr"/>
            <a:r>
              <a:rPr lang="it-IT" b="1" dirty="0">
                <a:solidFill>
                  <a:schemeClr val="tx1">
                    <a:lumMod val="65000"/>
                    <a:lumOff val="35000"/>
                  </a:schemeClr>
                </a:solidFill>
              </a:rPr>
              <a:t>Prevenire con la formazione</a:t>
            </a:r>
          </a:p>
        </p:txBody>
      </p:sp>
      <p:sp>
        <p:nvSpPr>
          <p:cNvPr id="3" name="Segnaposto contenuto 2">
            <a:extLst>
              <a:ext uri="{FF2B5EF4-FFF2-40B4-BE49-F238E27FC236}">
                <a16:creationId xmlns:a16="http://schemas.microsoft.com/office/drawing/2014/main" id="{6D8D212A-7588-A944-9090-86D99E76890A}"/>
              </a:ext>
            </a:extLst>
          </p:cNvPr>
          <p:cNvSpPr>
            <a:spLocks noGrp="1"/>
          </p:cNvSpPr>
          <p:nvPr>
            <p:ph idx="1"/>
          </p:nvPr>
        </p:nvSpPr>
        <p:spPr>
          <a:xfrm>
            <a:off x="838200" y="2630658"/>
            <a:ext cx="10515600" cy="3546304"/>
          </a:xfrm>
        </p:spPr>
        <p:txBody>
          <a:bodyPr/>
          <a:lstStyle/>
          <a:p>
            <a:pPr marL="0" indent="0" algn="just">
              <a:buNone/>
            </a:pPr>
            <a:r>
              <a:rPr lang="it-IT" dirty="0">
                <a:solidFill>
                  <a:schemeClr val="tx1">
                    <a:lumMod val="75000"/>
                    <a:lumOff val="25000"/>
                  </a:schemeClr>
                </a:solidFill>
              </a:rPr>
              <a:t>Le evidenze scientifiche hanno dimostrato come le ICA siano un esito di cura sensibile allo </a:t>
            </a:r>
            <a:r>
              <a:rPr lang="it-IT" dirty="0" err="1">
                <a:solidFill>
                  <a:schemeClr val="tx1">
                    <a:lumMod val="75000"/>
                    <a:lumOff val="25000"/>
                  </a:schemeClr>
                </a:solidFill>
              </a:rPr>
              <a:t>staffing</a:t>
            </a:r>
            <a:r>
              <a:rPr lang="it-IT" dirty="0">
                <a:solidFill>
                  <a:schemeClr val="tx1">
                    <a:lumMod val="75000"/>
                    <a:lumOff val="25000"/>
                  </a:schemeClr>
                </a:solidFill>
              </a:rPr>
              <a:t> infermieristico, inteso come </a:t>
            </a:r>
            <a:r>
              <a:rPr lang="it-IT" dirty="0" err="1">
                <a:solidFill>
                  <a:schemeClr val="tx1">
                    <a:lumMod val="75000"/>
                    <a:lumOff val="25000"/>
                  </a:schemeClr>
                </a:solidFill>
              </a:rPr>
              <a:t>skill</a:t>
            </a:r>
            <a:r>
              <a:rPr lang="it-IT" dirty="0">
                <a:solidFill>
                  <a:schemeClr val="tx1">
                    <a:lumMod val="75000"/>
                    <a:lumOff val="25000"/>
                  </a:schemeClr>
                </a:solidFill>
              </a:rPr>
              <a:t> mix di conoscenze e competenze, e le ore infermiere paziente, e che molte di queste infezioni, circa il 30%, sono prevenibili.</a:t>
            </a:r>
          </a:p>
          <a:p>
            <a:endParaRPr lang="it-IT" dirty="0"/>
          </a:p>
        </p:txBody>
      </p:sp>
    </p:spTree>
    <p:extLst>
      <p:ext uri="{BB962C8B-B14F-4D97-AF65-F5344CB8AC3E}">
        <p14:creationId xmlns:p14="http://schemas.microsoft.com/office/powerpoint/2010/main" val="159898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29AD9F-324C-7A41-BF99-8438FEA71886}"/>
              </a:ext>
            </a:extLst>
          </p:cNvPr>
          <p:cNvSpPr>
            <a:spLocks noGrp="1"/>
          </p:cNvSpPr>
          <p:nvPr>
            <p:ph type="title"/>
          </p:nvPr>
        </p:nvSpPr>
        <p:spPr/>
        <p:txBody>
          <a:bodyPr/>
          <a:lstStyle/>
          <a:p>
            <a:pPr algn="ctr"/>
            <a:r>
              <a:rPr lang="it-IT" b="1" dirty="0">
                <a:solidFill>
                  <a:schemeClr val="tx1">
                    <a:lumMod val="65000"/>
                    <a:lumOff val="35000"/>
                  </a:schemeClr>
                </a:solidFill>
              </a:rPr>
              <a:t>Formazione</a:t>
            </a:r>
          </a:p>
        </p:txBody>
      </p:sp>
      <p:sp>
        <p:nvSpPr>
          <p:cNvPr id="3" name="Segnaposto contenuto 2">
            <a:extLst>
              <a:ext uri="{FF2B5EF4-FFF2-40B4-BE49-F238E27FC236}">
                <a16:creationId xmlns:a16="http://schemas.microsoft.com/office/drawing/2014/main" id="{3C668072-A7CB-F846-B558-9F56179AFE39}"/>
              </a:ext>
            </a:extLst>
          </p:cNvPr>
          <p:cNvSpPr>
            <a:spLocks noGrp="1"/>
          </p:cNvSpPr>
          <p:nvPr>
            <p:ph idx="1"/>
          </p:nvPr>
        </p:nvSpPr>
        <p:spPr/>
        <p:txBody>
          <a:bodyPr/>
          <a:lstStyle/>
          <a:p>
            <a:pPr algn="just"/>
            <a:r>
              <a:rPr lang="it-IT" dirty="0">
                <a:solidFill>
                  <a:schemeClr val="tx1">
                    <a:lumMod val="75000"/>
                    <a:lumOff val="25000"/>
                  </a:schemeClr>
                </a:solidFill>
              </a:rPr>
              <a:t>La formazione dei professionisti sanitari incide sulla sicurezza delle cure e sulla prevenzione e il controllo delle ICA è uno dei requisiti costantemente raccomandati in tutti i documenti ufficiali ma è, spesso, anche uno dei più carenti. </a:t>
            </a:r>
          </a:p>
          <a:p>
            <a:pPr algn="just"/>
            <a:r>
              <a:rPr lang="it-IT" dirty="0">
                <a:solidFill>
                  <a:schemeClr val="tx1">
                    <a:lumMod val="75000"/>
                    <a:lumOff val="25000"/>
                  </a:schemeClr>
                </a:solidFill>
              </a:rPr>
              <a:t>La letteratura scientifica indica che proprio sulla sfida di modificare conoscenze, attitudini e comportamenti dei professionisti sanitari si gioca la possibilità di ridurre in modo significativo i rischi di errore e quelli legati alle ICA. </a:t>
            </a:r>
          </a:p>
          <a:p>
            <a:endParaRPr lang="it-IT" dirty="0"/>
          </a:p>
        </p:txBody>
      </p:sp>
    </p:spTree>
    <p:extLst>
      <p:ext uri="{BB962C8B-B14F-4D97-AF65-F5344CB8AC3E}">
        <p14:creationId xmlns:p14="http://schemas.microsoft.com/office/powerpoint/2010/main" val="37619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40CC7B-3B4B-BC40-AE5B-0377B31272DA}"/>
              </a:ext>
            </a:extLst>
          </p:cNvPr>
          <p:cNvSpPr>
            <a:spLocks noGrp="1"/>
          </p:cNvSpPr>
          <p:nvPr>
            <p:ph type="title"/>
          </p:nvPr>
        </p:nvSpPr>
        <p:spPr/>
        <p:txBody>
          <a:bodyPr/>
          <a:lstStyle/>
          <a:p>
            <a:pPr algn="ctr"/>
            <a:r>
              <a:rPr lang="it-IT" b="1" dirty="0">
                <a:solidFill>
                  <a:schemeClr val="tx1">
                    <a:lumMod val="65000"/>
                    <a:lumOff val="35000"/>
                  </a:schemeClr>
                </a:solidFill>
              </a:rPr>
              <a:t>Formazione</a:t>
            </a:r>
            <a:endParaRPr lang="it-IT" dirty="0"/>
          </a:p>
        </p:txBody>
      </p:sp>
      <p:sp>
        <p:nvSpPr>
          <p:cNvPr id="3" name="Segnaposto contenuto 2">
            <a:extLst>
              <a:ext uri="{FF2B5EF4-FFF2-40B4-BE49-F238E27FC236}">
                <a16:creationId xmlns:a16="http://schemas.microsoft.com/office/drawing/2014/main" id="{7CC092B6-B1F1-D246-9B60-2A2A93F0CD01}"/>
              </a:ext>
            </a:extLst>
          </p:cNvPr>
          <p:cNvSpPr>
            <a:spLocks noGrp="1"/>
          </p:cNvSpPr>
          <p:nvPr>
            <p:ph idx="1"/>
          </p:nvPr>
        </p:nvSpPr>
        <p:spPr/>
        <p:txBody>
          <a:bodyPr/>
          <a:lstStyle/>
          <a:p>
            <a:pPr marL="0" indent="0" algn="just">
              <a:buNone/>
            </a:pPr>
            <a:r>
              <a:rPr lang="it-IT" dirty="0">
                <a:solidFill>
                  <a:schemeClr val="tx1">
                    <a:lumMod val="75000"/>
                    <a:lumOff val="25000"/>
                  </a:schemeClr>
                </a:solidFill>
              </a:rPr>
              <a:t>La presenza di professionisti formati specificamente nel settore della prevenzione e controllo delle ICA (</a:t>
            </a:r>
            <a:r>
              <a:rPr lang="it-IT" i="1" dirty="0" err="1">
                <a:solidFill>
                  <a:schemeClr val="tx1">
                    <a:lumMod val="75000"/>
                    <a:lumOff val="25000"/>
                  </a:schemeClr>
                </a:solidFill>
              </a:rPr>
              <a:t>Infection</a:t>
            </a:r>
            <a:r>
              <a:rPr lang="it-IT" i="1" dirty="0">
                <a:solidFill>
                  <a:schemeClr val="tx1">
                    <a:lumMod val="75000"/>
                    <a:lumOff val="25000"/>
                  </a:schemeClr>
                </a:solidFill>
              </a:rPr>
              <a:t> control/IC</a:t>
            </a:r>
            <a:r>
              <a:rPr lang="it-IT" dirty="0">
                <a:solidFill>
                  <a:schemeClr val="tx1">
                    <a:lumMod val="75000"/>
                    <a:lumOff val="25000"/>
                  </a:schemeClr>
                </a:solidFill>
              </a:rPr>
              <a:t>) è una delle misure note e sostenute da forti evidenze scientifiche come capaci di ridurre significativamente il numero di ICA nelle organizzazioni sanitarie. </a:t>
            </a:r>
          </a:p>
          <a:p>
            <a:pPr marL="0" indent="0" algn="just">
              <a:buNone/>
            </a:pPr>
            <a:r>
              <a:rPr lang="it-IT" dirty="0">
                <a:solidFill>
                  <a:schemeClr val="tx1">
                    <a:lumMod val="75000"/>
                    <a:lumOff val="25000"/>
                  </a:schemeClr>
                </a:solidFill>
              </a:rPr>
              <a:t>A fronte di questa evidenza consolidata, la presenza di questi professionisti è disomogenea e limitata nelle varie realtà nazionali europee, nelle varie realtà regionali in Italia e all’interno delle diverse organizzazioni sanitarie. </a:t>
            </a:r>
          </a:p>
          <a:p>
            <a:pPr marL="0" indent="0">
              <a:buNone/>
            </a:pPr>
            <a:endParaRPr lang="it-IT" dirty="0"/>
          </a:p>
        </p:txBody>
      </p:sp>
    </p:spTree>
    <p:extLst>
      <p:ext uri="{BB962C8B-B14F-4D97-AF65-F5344CB8AC3E}">
        <p14:creationId xmlns:p14="http://schemas.microsoft.com/office/powerpoint/2010/main" val="48568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D6EEDA-C8CD-4349-A681-0DEA08E700FB}"/>
              </a:ext>
            </a:extLst>
          </p:cNvPr>
          <p:cNvSpPr>
            <a:spLocks noGrp="1"/>
          </p:cNvSpPr>
          <p:nvPr>
            <p:ph type="title"/>
          </p:nvPr>
        </p:nvSpPr>
        <p:spPr/>
        <p:txBody>
          <a:bodyPr/>
          <a:lstStyle/>
          <a:p>
            <a:pPr algn="ctr"/>
            <a:r>
              <a:rPr lang="it-IT" b="1" dirty="0">
                <a:solidFill>
                  <a:schemeClr val="tx1">
                    <a:lumMod val="65000"/>
                    <a:lumOff val="35000"/>
                  </a:schemeClr>
                </a:solidFill>
              </a:rPr>
              <a:t>Esperienza</a:t>
            </a:r>
          </a:p>
        </p:txBody>
      </p:sp>
      <p:pic>
        <p:nvPicPr>
          <p:cNvPr id="5" name="Segnaposto contenuto 4">
            <a:extLst>
              <a:ext uri="{FF2B5EF4-FFF2-40B4-BE49-F238E27FC236}">
                <a16:creationId xmlns:a16="http://schemas.microsoft.com/office/drawing/2014/main" id="{D5AF71C2-556A-A440-A833-A23C5EEF17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507" y="1690688"/>
            <a:ext cx="3455862" cy="4351338"/>
          </a:xfrm>
        </p:spPr>
      </p:pic>
      <p:pic>
        <p:nvPicPr>
          <p:cNvPr id="6" name="Segnaposto contenuto 4">
            <a:extLst>
              <a:ext uri="{FF2B5EF4-FFF2-40B4-BE49-F238E27FC236}">
                <a16:creationId xmlns:a16="http://schemas.microsoft.com/office/drawing/2014/main" id="{4A0143D0-1DE8-E148-A053-02E5DB235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565" y="2104662"/>
            <a:ext cx="4756575" cy="3523389"/>
          </a:xfrm>
          <a:prstGeom prst="rect">
            <a:avLst/>
          </a:prstGeom>
        </p:spPr>
      </p:pic>
    </p:spTree>
    <p:extLst>
      <p:ext uri="{BB962C8B-B14F-4D97-AF65-F5344CB8AC3E}">
        <p14:creationId xmlns:p14="http://schemas.microsoft.com/office/powerpoint/2010/main" val="71153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E147E-0A00-2842-8963-D028B9679064}"/>
              </a:ext>
            </a:extLst>
          </p:cNvPr>
          <p:cNvSpPr>
            <a:spLocks noGrp="1"/>
          </p:cNvSpPr>
          <p:nvPr>
            <p:ph type="title"/>
          </p:nvPr>
        </p:nvSpPr>
        <p:spPr/>
        <p:txBody>
          <a:bodyPr/>
          <a:lstStyle/>
          <a:p>
            <a:pPr algn="ctr"/>
            <a:r>
              <a:rPr lang="it-IT" b="1" dirty="0">
                <a:solidFill>
                  <a:schemeClr val="tx1">
                    <a:lumMod val="65000"/>
                    <a:lumOff val="35000"/>
                  </a:schemeClr>
                </a:solidFill>
              </a:rPr>
              <a:t>Master in Management del rischio infettivo</a:t>
            </a:r>
          </a:p>
        </p:txBody>
      </p:sp>
      <p:sp>
        <p:nvSpPr>
          <p:cNvPr id="3" name="Segnaposto contenuto 2">
            <a:extLst>
              <a:ext uri="{FF2B5EF4-FFF2-40B4-BE49-F238E27FC236}">
                <a16:creationId xmlns:a16="http://schemas.microsoft.com/office/drawing/2014/main" id="{D54C5A9B-91AF-3444-8608-0D0887A46F7D}"/>
              </a:ext>
            </a:extLst>
          </p:cNvPr>
          <p:cNvSpPr>
            <a:spLocks noGrp="1"/>
          </p:cNvSpPr>
          <p:nvPr>
            <p:ph idx="1"/>
          </p:nvPr>
        </p:nvSpPr>
        <p:spPr>
          <a:xfrm>
            <a:off x="1294228" y="2532185"/>
            <a:ext cx="10059572" cy="3644778"/>
          </a:xfrm>
        </p:spPr>
        <p:txBody>
          <a:bodyPr/>
          <a:lstStyle/>
          <a:p>
            <a:r>
              <a:rPr lang="it-IT" dirty="0">
                <a:solidFill>
                  <a:schemeClr val="tx1">
                    <a:lumMod val="75000"/>
                    <a:lumOff val="25000"/>
                  </a:schemeClr>
                </a:solidFill>
              </a:rPr>
              <a:t>Master all’Università degli studi di Parma</a:t>
            </a:r>
          </a:p>
          <a:p>
            <a:r>
              <a:rPr lang="it-IT" dirty="0">
                <a:solidFill>
                  <a:schemeClr val="tx1">
                    <a:lumMod val="75000"/>
                    <a:lumOff val="25000"/>
                  </a:schemeClr>
                </a:solidFill>
              </a:rPr>
              <a:t>Master presso l’Università della Campania «Vanvitelli»</a:t>
            </a:r>
          </a:p>
          <a:p>
            <a:r>
              <a:rPr lang="it-IT" dirty="0">
                <a:solidFill>
                  <a:schemeClr val="tx1">
                    <a:lumMod val="75000"/>
                    <a:lumOff val="25000"/>
                  </a:schemeClr>
                </a:solidFill>
              </a:rPr>
              <a:t>Master all’Università di Roma «Tor Vergata»</a:t>
            </a:r>
          </a:p>
          <a:p>
            <a:r>
              <a:rPr lang="it-IT" dirty="0">
                <a:solidFill>
                  <a:schemeClr val="tx1">
                    <a:lumMod val="75000"/>
                    <a:lumOff val="25000"/>
                  </a:schemeClr>
                </a:solidFill>
              </a:rPr>
              <a:t>Master all’Università «Magna </a:t>
            </a:r>
            <a:r>
              <a:rPr lang="it-IT" dirty="0" err="1">
                <a:solidFill>
                  <a:schemeClr val="tx1">
                    <a:lumMod val="75000"/>
                    <a:lumOff val="25000"/>
                  </a:schemeClr>
                </a:solidFill>
              </a:rPr>
              <a:t>Graecia</a:t>
            </a:r>
            <a:r>
              <a:rPr lang="it-IT" dirty="0">
                <a:solidFill>
                  <a:schemeClr val="tx1">
                    <a:lumMod val="75000"/>
                    <a:lumOff val="25000"/>
                  </a:schemeClr>
                </a:solidFill>
              </a:rPr>
              <a:t>» di Catanzaro</a:t>
            </a:r>
          </a:p>
        </p:txBody>
      </p:sp>
    </p:spTree>
    <p:extLst>
      <p:ext uri="{BB962C8B-B14F-4D97-AF65-F5344CB8AC3E}">
        <p14:creationId xmlns:p14="http://schemas.microsoft.com/office/powerpoint/2010/main" val="157471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B0361-6F78-D741-BCCB-F0941A1DF959}"/>
              </a:ext>
            </a:extLst>
          </p:cNvPr>
          <p:cNvSpPr>
            <a:spLocks noGrp="1"/>
          </p:cNvSpPr>
          <p:nvPr>
            <p:ph type="title"/>
          </p:nvPr>
        </p:nvSpPr>
        <p:spPr>
          <a:xfrm>
            <a:off x="838200" y="365125"/>
            <a:ext cx="10515600" cy="2293668"/>
          </a:xfrm>
        </p:spPr>
        <p:txBody>
          <a:bodyPr>
            <a:normAutofit fontScale="90000"/>
          </a:bodyPr>
          <a:lstStyle/>
          <a:p>
            <a:pPr algn="ctr"/>
            <a:r>
              <a:rPr lang="it-IT" sz="4900" b="1" dirty="0" err="1">
                <a:solidFill>
                  <a:schemeClr val="tx1">
                    <a:lumMod val="65000"/>
                    <a:lumOff val="35000"/>
                  </a:schemeClr>
                </a:solidFill>
              </a:rPr>
              <a:t>Survey</a:t>
            </a:r>
            <a:r>
              <a:rPr lang="it-IT" sz="4900" b="1" dirty="0">
                <a:solidFill>
                  <a:schemeClr val="tx1">
                    <a:lumMod val="65000"/>
                    <a:lumOff val="35000"/>
                  </a:schemeClr>
                </a:solidFill>
              </a:rPr>
              <a:t> ANIPIO</a:t>
            </a:r>
            <a:r>
              <a:rPr lang="it-IT" dirty="0">
                <a:solidFill>
                  <a:schemeClr val="tx1">
                    <a:lumMod val="65000"/>
                    <a:lumOff val="35000"/>
                  </a:schemeClr>
                </a:solidFill>
              </a:rPr>
              <a:t>: </a:t>
            </a:r>
            <a:r>
              <a:rPr lang="it-IT" sz="4000" dirty="0">
                <a:solidFill>
                  <a:schemeClr val="tx1">
                    <a:lumMod val="65000"/>
                    <a:lumOff val="35000"/>
                  </a:schemeClr>
                </a:solidFill>
              </a:rPr>
              <a:t>Le potenzialità del Master in "Management del rischio infettivo correlato all'assistenza sanitaria"</a:t>
            </a:r>
            <a:br>
              <a:rPr lang="it-IT" dirty="0"/>
            </a:br>
            <a:endParaRPr lang="it-IT" b="1" dirty="0"/>
          </a:p>
        </p:txBody>
      </p:sp>
      <p:sp>
        <p:nvSpPr>
          <p:cNvPr id="3" name="Segnaposto contenuto 2">
            <a:extLst>
              <a:ext uri="{FF2B5EF4-FFF2-40B4-BE49-F238E27FC236}">
                <a16:creationId xmlns:a16="http://schemas.microsoft.com/office/drawing/2014/main" id="{C8A418DD-8D57-4248-AA87-F40D7CEDDF89}"/>
              </a:ext>
            </a:extLst>
          </p:cNvPr>
          <p:cNvSpPr>
            <a:spLocks noGrp="1"/>
          </p:cNvSpPr>
          <p:nvPr>
            <p:ph idx="1"/>
          </p:nvPr>
        </p:nvSpPr>
        <p:spPr>
          <a:xfrm>
            <a:off x="838200" y="2658793"/>
            <a:ext cx="10515600" cy="3518169"/>
          </a:xfrm>
        </p:spPr>
        <p:txBody>
          <a:bodyPr>
            <a:normAutofit fontScale="92500" lnSpcReduction="20000"/>
          </a:bodyPr>
          <a:lstStyle/>
          <a:p>
            <a:pPr marL="0" indent="0" algn="just">
              <a:buNone/>
            </a:pPr>
            <a:r>
              <a:rPr lang="it-IT" dirty="0">
                <a:solidFill>
                  <a:schemeClr val="tx1">
                    <a:lumMod val="75000"/>
                    <a:lumOff val="25000"/>
                  </a:schemeClr>
                </a:solidFill>
              </a:rPr>
              <a:t>In occasione del Trentennale della Società Scientifica, ANIPIO ha pensato a questa </a:t>
            </a:r>
            <a:r>
              <a:rPr lang="it-IT" dirty="0" err="1">
                <a:solidFill>
                  <a:schemeClr val="tx1">
                    <a:lumMod val="75000"/>
                    <a:lumOff val="25000"/>
                  </a:schemeClr>
                </a:solidFill>
              </a:rPr>
              <a:t>Survey</a:t>
            </a:r>
            <a:r>
              <a:rPr lang="it-IT" dirty="0">
                <a:solidFill>
                  <a:schemeClr val="tx1">
                    <a:lumMod val="75000"/>
                    <a:lumOff val="25000"/>
                  </a:schemeClr>
                </a:solidFill>
              </a:rPr>
              <a:t> per porre l'attenzione sulla storia professionale degli ISRI che si sono formati in questi ultimi anni e conoscere il loro ruolo all'interno delle proprie realtà lavorative.</a:t>
            </a:r>
          </a:p>
          <a:p>
            <a:pPr marL="0" indent="0" algn="just">
              <a:buNone/>
            </a:pPr>
            <a:endParaRPr lang="it-IT" dirty="0">
              <a:solidFill>
                <a:schemeClr val="tx1">
                  <a:lumMod val="75000"/>
                  <a:lumOff val="25000"/>
                </a:schemeClr>
              </a:solidFill>
            </a:endParaRPr>
          </a:p>
          <a:p>
            <a:pPr marL="0" indent="0" algn="just">
              <a:buNone/>
            </a:pPr>
            <a:r>
              <a:rPr lang="it-IT" dirty="0">
                <a:solidFill>
                  <a:schemeClr val="tx1">
                    <a:lumMod val="75000"/>
                    <a:lumOff val="25000"/>
                  </a:schemeClr>
                </a:solidFill>
              </a:rPr>
              <a:t>La </a:t>
            </a:r>
            <a:r>
              <a:rPr lang="it-IT" dirty="0" err="1">
                <a:solidFill>
                  <a:schemeClr val="tx1">
                    <a:lumMod val="75000"/>
                    <a:lumOff val="25000"/>
                  </a:schemeClr>
                </a:solidFill>
              </a:rPr>
              <a:t>Survey</a:t>
            </a:r>
            <a:r>
              <a:rPr lang="it-IT" dirty="0">
                <a:solidFill>
                  <a:schemeClr val="tx1">
                    <a:lumMod val="75000"/>
                    <a:lumOff val="25000"/>
                  </a:schemeClr>
                </a:solidFill>
              </a:rPr>
              <a:t> è stata inoltrata a 187 ex studenti tra le 4 università, 75 sono state le risposte.</a:t>
            </a:r>
          </a:p>
          <a:p>
            <a:pPr marL="0" indent="0">
              <a:buNone/>
            </a:pPr>
            <a:br>
              <a:rPr lang="it-IT" dirty="0"/>
            </a:br>
            <a:br>
              <a:rPr lang="it-IT" dirty="0"/>
            </a:br>
            <a:endParaRPr lang="it-IT" dirty="0"/>
          </a:p>
        </p:txBody>
      </p:sp>
    </p:spTree>
    <p:extLst>
      <p:ext uri="{BB962C8B-B14F-4D97-AF65-F5344CB8AC3E}">
        <p14:creationId xmlns:p14="http://schemas.microsoft.com/office/powerpoint/2010/main" val="32809923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2822</TotalTime>
  <Words>1925</Words>
  <Application>Microsoft Office PowerPoint</Application>
  <PresentationFormat>Widescreen</PresentationFormat>
  <Paragraphs>76</Paragraphs>
  <Slides>23</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Calibri Light</vt:lpstr>
      <vt:lpstr>Titillium Web</vt:lpstr>
      <vt:lpstr>Tema di Office</vt:lpstr>
      <vt:lpstr>La parola agli ex studenti dei Corsi Master in Management del Rischio infettivo. Pensieri, esperienza e visione per il futuro professionale  </vt:lpstr>
      <vt:lpstr>Pensieri</vt:lpstr>
      <vt:lpstr>Master in Management del Rischio Infettivo  UNIPR 2014/2015</vt:lpstr>
      <vt:lpstr>Prevenire con la formazione</vt:lpstr>
      <vt:lpstr>Formazione</vt:lpstr>
      <vt:lpstr>Formazione</vt:lpstr>
      <vt:lpstr>Esperienza</vt:lpstr>
      <vt:lpstr>Master in Management del rischio infettivo</vt:lpstr>
      <vt:lpstr>Survey ANIPIO: Le potenzialità del Master in "Management del rischio infettivo correlato all'assistenza sanitaria" </vt:lpstr>
      <vt:lpstr>Survey  Presso quale sede hai frequentato il Master?</vt:lpstr>
      <vt:lpstr>Survey Hai frequentato il Master in presenza o online?</vt:lpstr>
      <vt:lpstr>Survey Il Master ha rispettato le tue aspettative a livello di contenuti scientifici proposti?</vt:lpstr>
      <vt:lpstr>Survey Il Master ha rispettato le tue aspettative a livello organizzativo?</vt:lpstr>
      <vt:lpstr>Survey In questo momento rivesti il ruolo di ISRI?</vt:lpstr>
      <vt:lpstr>Survey Svolgi la tua attività di ISRI a tempo pieno o parziale?</vt:lpstr>
      <vt:lpstr>Survey Al momento dell’iscrizione al Master avevi un incarico di ISRI?</vt:lpstr>
      <vt:lpstr>Survey Da quanto tempo svolgi l’attività di ISRI?</vt:lpstr>
      <vt:lpstr>Survey Sei ancora convinto del percorso intrapreso ?</vt:lpstr>
      <vt:lpstr>Survey Hai pensato di abbandonare/hai abbandonato l’ambito del rischio infettivo?</vt:lpstr>
      <vt:lpstr>Survey Raccomanderesti il Master ai colleghi? </vt:lpstr>
      <vt:lpstr>Visione per il futuro professionale</vt:lpstr>
      <vt:lpstr>Cosa resta oltre alla crescita professionale?</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Tania S</dc:creator>
  <cp:lastModifiedBy>Tania S</cp:lastModifiedBy>
  <cp:revision>67</cp:revision>
  <dcterms:created xsi:type="dcterms:W3CDTF">2021-09-17T08:47:31Z</dcterms:created>
  <dcterms:modified xsi:type="dcterms:W3CDTF">2021-10-02T07:33:09Z</dcterms:modified>
</cp:coreProperties>
</file>