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6.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3740" r:id="rId5"/>
    <p:sldMasterId id="2147483793" r:id="rId6"/>
    <p:sldMasterId id="2147483836" r:id="rId7"/>
    <p:sldMasterId id="2147483849" r:id="rId8"/>
    <p:sldMasterId id="2147483865" r:id="rId9"/>
    <p:sldMasterId id="2147483877" r:id="rId10"/>
  </p:sldMasterIdLst>
  <p:notesMasterIdLst>
    <p:notesMasterId r:id="rId52"/>
  </p:notesMasterIdLst>
  <p:handoutMasterIdLst>
    <p:handoutMasterId r:id="rId53"/>
  </p:handoutMasterIdLst>
  <p:sldIdLst>
    <p:sldId id="644" r:id="rId11"/>
    <p:sldId id="256" r:id="rId12"/>
    <p:sldId id="2147375695" r:id="rId13"/>
    <p:sldId id="2147375694" r:id="rId14"/>
    <p:sldId id="258" r:id="rId15"/>
    <p:sldId id="2147375696" r:id="rId16"/>
    <p:sldId id="2147375698" r:id="rId17"/>
    <p:sldId id="2141412114" r:id="rId18"/>
    <p:sldId id="2147375653" r:id="rId19"/>
    <p:sldId id="2147375697" r:id="rId20"/>
    <p:sldId id="2147375677" r:id="rId21"/>
    <p:sldId id="2141412110" r:id="rId22"/>
    <p:sldId id="2141412111" r:id="rId23"/>
    <p:sldId id="1078" r:id="rId24"/>
    <p:sldId id="2147375678" r:id="rId25"/>
    <p:sldId id="2147375699" r:id="rId26"/>
    <p:sldId id="2147375688" r:id="rId27"/>
    <p:sldId id="2283" r:id="rId28"/>
    <p:sldId id="2147375681" r:id="rId29"/>
    <p:sldId id="2147375692" r:id="rId30"/>
    <p:sldId id="2297" r:id="rId31"/>
    <p:sldId id="2147375682" r:id="rId32"/>
    <p:sldId id="2147375684" r:id="rId33"/>
    <p:sldId id="2147375361" r:id="rId34"/>
    <p:sldId id="2147375685" r:id="rId35"/>
    <p:sldId id="2147375693" r:id="rId36"/>
    <p:sldId id="2147375691" r:id="rId37"/>
    <p:sldId id="2277" r:id="rId38"/>
    <p:sldId id="2076137868" r:id="rId39"/>
    <p:sldId id="263" r:id="rId40"/>
    <p:sldId id="387" r:id="rId41"/>
    <p:sldId id="2296" r:id="rId42"/>
    <p:sldId id="262" r:id="rId43"/>
    <p:sldId id="950" r:id="rId44"/>
    <p:sldId id="2147375680" r:id="rId45"/>
    <p:sldId id="2141412118" r:id="rId46"/>
    <p:sldId id="2147375679" r:id="rId47"/>
    <p:sldId id="2147375683" r:id="rId48"/>
    <p:sldId id="2147375687" r:id="rId49"/>
    <p:sldId id="741" r:id="rId50"/>
    <p:sldId id="389" r:id="rId51"/>
  </p:sldIdLst>
  <p:sldSz cx="12192000" cy="6858000"/>
  <p:notesSz cx="6808788" cy="9940925"/>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3CCE12-5B95-4BC4-A32D-20ACE22B3A91}">
          <p14:sldIdLst>
            <p14:sldId id="644"/>
            <p14:sldId id="256"/>
            <p14:sldId id="2147375695"/>
            <p14:sldId id="2147375694"/>
            <p14:sldId id="258"/>
            <p14:sldId id="2147375696"/>
            <p14:sldId id="2147375698"/>
            <p14:sldId id="2141412114"/>
            <p14:sldId id="2147375653"/>
            <p14:sldId id="2147375697"/>
            <p14:sldId id="2147375677"/>
            <p14:sldId id="2141412110"/>
            <p14:sldId id="2141412111"/>
            <p14:sldId id="1078"/>
            <p14:sldId id="2147375678"/>
            <p14:sldId id="2147375699"/>
            <p14:sldId id="2147375688"/>
            <p14:sldId id="2283"/>
            <p14:sldId id="2147375681"/>
            <p14:sldId id="2147375692"/>
            <p14:sldId id="2297"/>
            <p14:sldId id="2147375682"/>
            <p14:sldId id="2147375684"/>
            <p14:sldId id="2147375361"/>
            <p14:sldId id="2147375685"/>
            <p14:sldId id="2147375693"/>
            <p14:sldId id="2147375691"/>
            <p14:sldId id="2277"/>
            <p14:sldId id="2076137868"/>
            <p14:sldId id="263"/>
            <p14:sldId id="387"/>
            <p14:sldId id="2296"/>
            <p14:sldId id="262"/>
            <p14:sldId id="950"/>
          </p14:sldIdLst>
        </p14:section>
        <p14:section name="background/additional" id="{477587A9-49B6-4B3D-82FF-8186662FFAEA}">
          <p14:sldIdLst>
            <p14:sldId id="2147375680"/>
            <p14:sldId id="2141412118"/>
            <p14:sldId id="2147375679"/>
            <p14:sldId id="2147375683"/>
            <p14:sldId id="2147375687"/>
            <p14:sldId id="741"/>
            <p14:sldId id="38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AMPTON, Kevin" initials="cramptonk" lastIdx="7" clrIdx="0"/>
  <p:cmAuthor id="1" name="BEJTULLAHU, Armand" initials="BA" lastIdx="1" clrIdx="1"/>
  <p:cmAuthor id="2" name="Ali, Hammad (CDC/DDPHSIS/CGH/DGHT)" initials="AH(" lastIdx="4" clrIdx="2">
    <p:extLst>
      <p:ext uri="{19B8F6BF-5375-455C-9EA6-DF929625EA0E}">
        <p15:presenceInfo xmlns:p15="http://schemas.microsoft.com/office/powerpoint/2012/main" userId="S-1-5-21-1207783550-2075000910-922709458-548837" providerId="AD"/>
      </p:ext>
    </p:extLst>
  </p:cmAuthor>
  <p:cmAuthor id="3" name="CASSINI, Alessandro" initials="CA" lastIdx="1" clrIdx="3">
    <p:extLst>
      <p:ext uri="{19B8F6BF-5375-455C-9EA6-DF929625EA0E}">
        <p15:presenceInfo xmlns:p15="http://schemas.microsoft.com/office/powerpoint/2012/main" userId="S::cassinia@who.int::c6d3d3e6-fae7-4e6f-91cb-6a8c935bdf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C99FF"/>
    <a:srgbClr val="D2A000"/>
    <a:srgbClr val="0070C0"/>
    <a:srgbClr val="CECEEF"/>
    <a:srgbClr val="00B050"/>
    <a:srgbClr val="CEEAB0"/>
    <a:srgbClr val="2183C8"/>
    <a:srgbClr val="F7F7F7"/>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5" autoAdjust="0"/>
    <p:restoredTop sz="83539" autoAdjust="0"/>
  </p:normalViewPr>
  <p:slideViewPr>
    <p:cSldViewPr snapToGrid="0">
      <p:cViewPr varScale="1">
        <p:scale>
          <a:sx n="106" d="100"/>
          <a:sy n="106" d="100"/>
        </p:scale>
        <p:origin x="114" y="282"/>
      </p:cViewPr>
      <p:guideLst>
        <p:guide orient="horz" pos="2160"/>
        <p:guide pos="3840"/>
      </p:guideLst>
    </p:cSldViewPr>
  </p:slideViewPr>
  <p:outlineViewPr>
    <p:cViewPr>
      <p:scale>
        <a:sx n="33" d="100"/>
        <a:sy n="33" d="100"/>
      </p:scale>
      <p:origin x="0" y="787"/>
    </p:cViewPr>
  </p:outlineViewPr>
  <p:notesTextViewPr>
    <p:cViewPr>
      <p:scale>
        <a:sx n="3" d="2"/>
        <a:sy n="3" d="2"/>
      </p:scale>
      <p:origin x="0" y="0"/>
    </p:cViewPr>
  </p:notesTextViewPr>
  <p:sorterViewPr>
    <p:cViewPr>
      <p:scale>
        <a:sx n="40" d="100"/>
        <a:sy n="40" d="100"/>
      </p:scale>
      <p:origin x="0" y="0"/>
    </p:cViewPr>
  </p:sorterViewPr>
  <p:notesViewPr>
    <p:cSldViewPr snapToGrid="0">
      <p:cViewPr varScale="1">
        <p:scale>
          <a:sx n="64" d="100"/>
          <a:sy n="64" d="100"/>
        </p:scale>
        <p:origin x="-3144" y="-82"/>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ajueboro\OneDrive%20-%20World%20Health%20Organization\Desktop\HRH%20Live%20monitoring\HRH%20strikes_excel%20maps%20and%20figures.xlsx" TargetMode="External"/><Relationship Id="rId4" Type="http://schemas.openxmlformats.org/officeDocument/2006/relationships/themeOverride" Target="../theme/themeOverride1.xm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Sheet1!$C$4:$C$27</cx:f>
        <cx:nf>Sheet1!$C$3</cx:nf>
        <cx:lvl ptCount="24" name="Primary reason for strike">
          <cx:pt idx="0">Others</cx:pt>
          <cx:pt idx="1">Lack of PPE</cx:pt>
          <cx:pt idx="2">Lack of PPE</cx:pt>
          <cx:pt idx="3">Burnout</cx:pt>
          <cx:pt idx="4">Lack of PPE</cx:pt>
          <cx:pt idx="5">Insufficient pay</cx:pt>
          <cx:pt idx="6">Lack of PPE</cx:pt>
          <cx:pt idx="7">Lack of PPE</cx:pt>
          <cx:pt idx="8">Insufficient pay</cx:pt>
          <cx:pt idx="9">Lack of PPE</cx:pt>
          <cx:pt idx="10">Insufficient pay</cx:pt>
          <cx:pt idx="11">Lack of decent working conditions</cx:pt>
          <cx:pt idx="12">Lack of decent working conditions</cx:pt>
          <cx:pt idx="13">Lack of decent working conditions</cx:pt>
          <cx:pt idx="14">Lack of decent working conditions</cx:pt>
          <cx:pt idx="15">Insufficient pay</cx:pt>
          <cx:pt idx="16">Lack of decent working conditions</cx:pt>
          <cx:pt idx="17">Lack of PPE</cx:pt>
          <cx:pt idx="18">Lack of decent working conditions</cx:pt>
          <cx:pt idx="19">Insufficient pay</cx:pt>
          <cx:pt idx="20">Lack of decent working conditions</cx:pt>
          <cx:pt idx="21">Insufficient pay</cx:pt>
          <cx:pt idx="22">Lack of decent working conditions</cx:pt>
          <cx:pt idx="23">Lack of decent working conditions</cx:pt>
        </cx:lvl>
      </cx:strDim>
      <cx:strDim type="cat">
        <cx:f>Sheet1!$B$4:$B$27</cx:f>
        <cx:nf>Sheet1!$B$3</cx:nf>
        <cx:lvl ptCount="24" name="Country/SAR">
          <cx:pt idx="0">Hong kong</cx:pt>
          <cx:pt idx="1">Papua New Guinea </cx:pt>
          <cx:pt idx="2">Pakistan </cx:pt>
          <cx:pt idx="3">Canada </cx:pt>
          <cx:pt idx="4">Lesotho </cx:pt>
          <cx:pt idx="5">Ireland </cx:pt>
          <cx:pt idx="6">Zimbabwe </cx:pt>
          <cx:pt idx="7">Nigeria </cx:pt>
          <cx:pt idx="8">France  </cx:pt>
          <cx:pt idx="9">Sierra Leone </cx:pt>
          <cx:pt idx="10">DR Congo</cx:pt>
          <cx:pt idx="11">Spain </cx:pt>
          <cx:pt idx="12">South Korea </cx:pt>
          <cx:pt idx="13">Kenya </cx:pt>
          <cx:pt idx="14">India </cx:pt>
          <cx:pt idx="15">Liberia </cx:pt>
          <cx:pt idx="16">Guinea-Bissau </cx:pt>
          <cx:pt idx="17">South Africa </cx:pt>
          <cx:pt idx="18">Peru </cx:pt>
          <cx:pt idx="19">United Kingdom </cx:pt>
          <cx:pt idx="20">Zimbabwe  </cx:pt>
          <cx:pt idx="21">Chile </cx:pt>
          <cx:pt idx="22">Argentina </cx:pt>
          <cx:pt idx="23">United States of America</cx:pt>
        </cx:lvl>
      </cx:strDim>
    </cx:data>
  </cx:chartData>
  <cx:chart>
    <cx:plotArea>
      <cx:plotAreaRegion>
        <cx:plotSurface>
          <cx:spPr>
            <a:solidFill>
              <a:schemeClr val="tx1">
                <a:lumMod val="65000"/>
                <a:lumOff val="35000"/>
              </a:schemeClr>
            </a:solidFill>
          </cx:spPr>
        </cx:plotSurface>
        <cx:series layoutId="regionMap" uniqueId="{2BF7F79D-1028-4B3C-9046-2734EED4D583}">
          <cx:dataId val="0"/>
          <cx:layoutPr>
            <cx:regionLabelLayout val="none"/>
            <cx:geography cultureLanguage="en-US" cultureRegion="US" attribution="Powered by Bing">
              <cx:geoCache provider="{E9337A44-BEBE-4D9F-B70C-5C5E7DAFC167}">
                <cx:binary>7H1Zb9zIsuZfMfw0AwzVuSd5cPoCnWTt2mV5eyEkWeaWyeS+/foJVUm2VPb1kXE16AZG/VBN5UIm
IzK2LyLpf98M/7rRt1fVm8HovP7XzfDn27hpin/98Ud9E9+aq/rAJDeVre3X5uDGmj/s16/Jze0f
X6qrPsmjPwjC7I+b+Kpqboe3//VvuFt0aw/tzVWT2Pysva3G89u61U39i76fdr25sW3e3E2P4E5/
vl3aPHqTwc/bN7d5kzTju7G4/fPtk1Fv3/yxf68fnvtGw9Ka9gvMJeSAEYyxJ1zPY5gh8faNhifc
d2PMDrAQmBOPM4wwh+7do4+vDEzfrmhzt6yLv84fun62qu2arr58qW7r+s39/3+Y/uRFfuhNauvv
6OHbu6UvN9t3/eMpvf/r33sN8PZ7LY9Ysk+q/9S1z5FVdauv8i9vfvXqv8cQTg+wlK5ARCCEPCme
MsRxDzBzXc4J8ihH3OXew7N3HLlf0UPj83nxbeIeF76179N/Nfv76X96VbRXb45v+zeLNslvr16Q
EY44ACZILjwpkYuJ57pPRYOxA8I9LBGnhBCxLxr7S/t9jvx4hz3W/Dhgn0eni38Cj7Kkbq7yF+QN
8Q6o5wmJOWdccEafcEa4By5mniuxSwSGX2DcY6V1erVb0EPr82Xk+8wfOPFwyx848A/QUoe3tW1i
+6v3/T0l5QADuEupRAS5kiFC2RMOEPeAMCEQRRgGME/gh2fvlNQzFvRzg/Ft4h79v7Xvk//w4u8X
gM+Jub667m9fUAAc7B2AeeAcTAGFvQ6W+ykDvANXEuEiIcCkE/6U/A8Lemh9vgB8n7nHgO8d+xz4
/OHv54B/lV99eUnjIMgBl4SCX4QFEozxpxrI8cQBFwI0kGB0x4MHWu8EYLegh7bn0/9h3h71H5r3
ae//9ffT/iK5raqrN4e3Nr/91Qv/ngZygb4e456HORYYU/LUODsYH0gXe5y4XHoS/Ns9DfTcVf1c
DT2dvceMp537LLk4/PtZcq8tX1IfvRqEXYz304BiP2o4va3alxMFx4OIgVAuOfcIuovS9kIGyQ4o
F8gVkiKPS0T3ZOE/LefnMrCbtbf3d437e/70HxApHCfRbZW8pA24c4HA7QdH1AP1IzB9agPcA+Qx
QSF6cDGVBMkHju8swP16HhqfbwK+Tdwj/bf2feof/wNigHl1ld/cvnlBjcMgPCMUAmWPCCI88IKe
OkAHjMN/4ABhMBISfKQHSu/Iv1vQQ9vzqf8wb4/4D837tJ8DKAJ4zB4A8UPD/1OM4rE9ekEGvFrg
n6N8z7IAwfkbH1CzFw3JwOOHgBjUP2EE/RAUE3oAbS7of5cwicAKPGz+e4/0bjlv/ldw7v/vh47n
S8X2XR4m74nGk76/XRaKq+QlgQiGAIgAiuM7V1QAJLfnhtIDQCjuLARgFR6FgHgvEru4W8/v0/t+
2h6l71v3ddDsHxAC/1VFdwhMfvWrd/29CMCh/AB7YAI4dilGnAlAQh9B146AfiY4wKUegV2P96Pg
Z63p577Po6l7PHjUs8+HO4D8b9//tm3iNxtbvShUSsUBowBCMIiHXUq2DuYjTmAiD1zKMHAKea7Y
xmqP8biL74v61fb4OSueTN5jxpO+fXZs/gHs2Nzm40u6pOiAU3oHOSBJpMsY2dNHFBjBPeQRCUbi
DrXb84q26/l9HtxP26P+fesPdP8HBAOr/MuLhgKQRaMcQxwAYZb0fojAJMDVgrgScmwAh3rAmAca
72zvdjkPTc+3uvfT9sh+37pP9tXx3699DpPruxjsV2/6ezYA9A5zOVAUYekCHo2eBgEQGVMAoMVd
yAsZNWDRXvryGQv6udb5NnGP+N/a98l/+A/QNveLe8EY4JX+96n9Zzn9uxSlo5K6vmpfkAuYHCDG
kBQeAJ4ccOenuQAHcvgeIRgwCimpcAGTfpDAnfp5sq6Hruerob3pexKx17svF4t/QHbgYut//PW1
Sm5e0hg7kAUDx58yycg3uj9yiwg/gOQZBoiIcMgigxZ7oP2OLY+X9dDzfK48nb3HlKed+zz5/Nff
byrugMQXFJFXjPRnZUn7uPRlnjS3X95soKjpizUvSH4oavEgUBMMcsGQsNza4UeS4EA2DUP9kfRA
iVGXw6CHDb8ThacLe+h7vjDsz98Th/3ufYFYqL9fIB4SrC+Job5mkR9K855lv/040S+axN8iGHfZ
Y4ApwBS4d0nKx2Ih8QHU5glBiEeYi7YIx+PAebug35eG+2l7QnDfur/3/X9AvvIbqPKCKukVPnpa
nPosCbhXlBfNVXNbv7Ff3/xlIKC7ecGIjkJWDQK1O9QOqisY8SBt9lgkPKh7AbwPESi8+5lIPFnh
74vG3vQ9Ednr3ReVy38A0Lq3xJ22+Jmh/L1A+5UtT6uMf7dO+Hvh4Etx5LUE8rds914Y+lJceA29
/2dy8TQQfSmuvEbe/4PU9LOPdPyeBXk9aPLfHQt6luf1Y6n/iwnL6zmHX5Tu/aJrHz15KMJ9Kca8
1hjfHZp7lnR8O6P0UrR/PYX1O4mNh+q3l6L+a23fczf+Ayr4q0j39+z0Kyb4W3HFt6rbl9r7r1XF
27PSz1L7T0oLX4oBkIx4LaT84QT7vrPzHwsXf0/rvNZRPs/R2cXL2/q9l1P5r+V7P36r4Vn65z+W
y/2eELxW7z1PCP5judzvkf21eO9Zm/0+s3BfHPBy2ue1NuDnu/53kIe7xPTLcWSXGv3/Ii+9dzDr
UVrn20dzgqvmarb92s6zex/kaW/qrz7as/NeV1/+fAunGL59wefuBk8+XfEXHNLR39Kt98Nvr+oG
vuTDoJwMygWgjsxFVEKp/ds3/e1dD5yFFlADKz0oNOP3PbmtmvjPtw4cDZXwFRMEB4YQIlDBD7WB
9V09HPRhOMIIR4kez3t4s1Orx8jm34h0//ebvDWnNsmb+s+3TMIJo2I37m6hLnwIAj5ZAHXpUKzI
JJybhNRucXN1DtVGMBz/nzFnrB1Tdy75oP16ZPV89IhR2rG9Eq0ZZilkfH1RUAc69GdNGZ/llavy
go4bburR5y2d/GaMzaaeSrMp2oavigqrbdP2Z0CT2ch6YlaFzCGBo7NJ5VnR+HVfZ2tL63hjovJ2
6J1+5jqMaSWmsFlHSVIoWXtOUIp3Ikza9fcf00ZxkBOPKuQmxZoVeaZVxAut1e6666uH5rIvKuVV
Aw6anI7rsmvHdc9HMnMSfZMyytfMbfk69uSRTdApdxqp+ricdakvS6GIboM45aXfyTBSaddQJVDM
fVxNi9itKlgsnebJLExqx6+Pmi4dVJ+ZE2EHPPcUGanxPTkq2jmpjypzMqIsVSH1TsehN76lXauY
Ztckyd43UWZnVW55YNPh1I3RVd+ak7IXPEjbo6gh76t0mlQdl32QULNyijhWHrafM+62Kgq9SOGw
Q0qK7BDxofd1bz97Ke3ntF07qtT56FPrSD9i+rhj5Tzq86BO0Ufajf0scutgiA4bKc/roszV9SgN
UYUXX1ZJdO6ZwVWMt5lySH4cFlyrbBi0Grt8WhSjuM7drvMRlDj4SExIOWXkR6hVQ6P7wHFp4odc
tn7RZrlfONG1MWOoiI39MuNMuaxtfDLUSE2hnk82zoMOl2dhJGzQhHW6KoVVIp1mKOmaWTbR4zjO
Lx1Rrm0WUR+PiZoYnkucfO3g2EsQQXGPshFQ2g0H5k+uec9qdJX08bvJMZcl7z62UYRnkQfcocOR
cNDKG9PTbhhPiUhTFeluUj01WnW1PjGROQlNdpsO+ZUs3aNwQIeDYO/hUF+senhL4U2HY5jHQdnS
QhXDuotrb+aR6tZxnUM51M7G0XZtq8qHgrx8ZrMyVCXl80zXRx3Xsd82WmmbkXlVBaKofFoh3zXY
D/NKNSlSvI6DyMhjUrXGRzpSJko+N2ETqp6VqZ8j9zOchMjPhA4KS2Ze2V+XQp+N+eTNtB1xMHmS
qVF7G9R7/tTrYhHZWTwRINY02ZnTLdI0rlTmTh+nEpg7woA8+tjaCTZ6juSCWK7XmTZxELNVkcTB
lInhskOuewQbT+RhFjgVCpXboSyo83p6V5A6VFG8dMZ+OgtTRIOu9nkq2SbuB1AChsQK3olep21+
mCLRH7uMxyos2nwTlfBTCZ0qi9qzkLizboyddayx9lnisiDqomuR6mkuiyRaRWN5Qb13bZw2XxPt
vA8JqmcyMvVG4HlBPT2PhTv5Q5UpkrlozlHr+CHLMkUHalcRusBRGvvR2Gaz0f3ME0YuvEwE7qh5
wIZwiWjcgxSWo+o79EGw6HqkZRIMThWpJOm7BRvSYV3XaMFbHc9oCvsnq7JiMVDRq9grPhANvOk4
sXMjknBxt3YVIjb5Y9+iWe+VRCHUb3KWdj5Ujx+NutTHCIcXvE31irgnnHcXOBxhghuNys2q6qSv
kuzQkGmOwjxZkl5/akrWrCKpvxRtukqRS9deJa0/yXKY57TJVDQg8jH3xsBLtJl1LV6MfdcHJE/d
T0npLLO8zy4n3k8bmjPH53FTLBo2VHMXJDMBIsBGziLlpvFSEnIp3Yl/jBnoEVEtO+pkAR9B4Ybj
EG86i78m2dT5GA1fvVgioPjEV3E8lqeTC4JSpt26aU9jMW9jhyyHIsS+6/DwGAV21O6xHjPnGDUj
PXa+Os5YHEuxSQoyJyF2ZoMs5KrpYutXukMndeJ+HLVN5ybsh3kky+rdOJlcTTosbz3yjpcevzEj
8VQUFc6ZzMPOT3l2jrHj+LJKwW4V0buuksN56GyMNfWVV0901iDY7njw4kMck0rFnBxOeV19rhl3
gszJ8nVFkH6fNM6cOqRdpSVyVduLfuHSzCrrFfVxWNnSr9pSXDVpd5SNhqqpGvIZGmjmSzZ8mkYb
qy4u6rk2dDVZmp9VWbNIMkpOpBPVPrGkWmZtk164TZwca5Ide7isAoNZGHRgZI6Gu5+xBZvoTuE4
w20/qKhsnE0vapX1HT0iDVKsxMWcJDJRedwXCvcWb1rSHrdMlktZNIui5KE/GU7mbS21SnRT+QUY
Tj9pJ+J3XUv8MHH9NuJNYMMpnDODwXKi5LOeOjJj4/SJZ3pDxmG8SjI/5rB4S5Jm90mEXe3CT32X
PdfFA68Kw8k6Boe74JSFJE9dFwI2ORUZPanDWARRMUQr1JBPKISlkToNpBtGs9y9iev+pIWnsyqk
88SrR9AnhSCzFOVzXuTvvcxNN6HuQI2TKpy3ZLpxsdOpPiSdqnn1eaDhIuvS952QN15rszu9e8ua
sT3q3TaaF3EX1GM0wB4eKqBMq/I88U0ZeUE0RulpUkzDoqN97BtXFqsuTalq5DSeR9QZz0PWItXD
99JUw8thgRMLjMO08h95pD8hloCCvKfkwohBwSp8LBK+uyOhvBXveXpO2Nqcud21F1GwJVO+MpF3
VtveKLAcIJetAY8PaK1IE2owYM7ZZO27yOhTxzFXU503wcAqG1Ca+2VF/JEYn5RNGrAWN0Fe1EHr
1WXAcMzmcdbNu3EemSaAb8FlJzjRa7e3YWDKbvTdPFaOzOki5dWN5zUbyiOquBaJiqqy9buknlFN
LromPR9tXwQlugJlMyivrC6zHlyEdkou6MpIFh15sqfgTI03llbJQg7tcR/Fp0MGRqpph+vWj3RR
KFF2ueKyAoseO/MKlIUkcTO3JD5ye3o8iZKuKu1DjWM1Jw0VSjrDl9ZQtG7L8tK6YaK6coD1M1nP
22rjNCH4XW55FqXdh6IDHyJM+9tRJIEX2iyoInQad3oxZbqasbQvgbzxEWm1ULh2M2XT4pNtvyLa
VgFQugy67DSX3rmb68EXjp/i4Sbk/AtvK+mnBb4cei9c18Scp21yGGf0htiP1gtG3sez3Os3VLPk
2Ipa+2nrjrMuzAkOUpomx3Wfm3lU51yZeCiQqsMGGu9++pb0a+mEK9np8r5jN6aYGh9uoQ+3dxht
gcF1blutKmdsFi0ielgMQzoGJKOgOccS4aC8u6Ww2i7H2l5vH7Bd1G4Rd52akPwozU8erWN3KSJ9
Osp6XG1n7R5XGJT7o4M72AksOd49o8Ggusqqoru3+H7r7Rg4h4XWxrEru33R7YJ2l94g/BKJaPc+
26cIjUnQwRdY/RTp4piG5fsGC2dpS2mPu2iwx9v23Z91c6Gjtlxt/9q2b0ds/zSEnSYeOI/fx38f
1njmeJRRtN42bX+mSKYgY9jZjMRW616STwQb5qMG56ouB+vHZeMj4x2FjhMth7alftYltzXuvLnF
Xh1ofpSMcoEuIl6jGZ7yuQgbq5owB1c8E6tQ5BjM0rCcdDdDnu5UZ/jabask6CK27DrYwOAxRwU+
dxpbLdyEYFVNY+pnLvloetaCgxShudcFTp2Bk5O7M1PEhdI0edc5Va5avOEsYr5n8n4BHuiSYzDl
7cRTv8CDXtiuq3wdVVeZY5ZpyeqgdkIWpN4gA2zhBjlb2aK3Ada1nYd97bMsSQNefdBpd8mZ0YFx
8rOpLg9J2X41lcB+9aFxcDPX7CQDX3rm1tHgu4mejoqGvdfER9YMp61T6kWIUun3qFdaVyZwHTLL
ddye1lPqJxDDKItlvUyG9rqpICJN5QL8g9M4ImeIUnBWS574qHP7QDDnqzDno2e6wMtd8EqppYHG
eJiRxFwMwhRB0YfTzO2HIchim6qKL+JY54rGoTl0izu1YODsoWM+ySrPwL2YmE8bUCEyzMZTp6tV
yiqf8OJjEid4M9m1aTujwIx+5Hl+1BS0gT2RqCrvLx2ZHLXGqQKG2MfEgMMuHd6pzNMQkNXdzDE2
+mxLBiQmuvCzHJcBcaxRYUev8eQdky6as56F82mIwxmn1yjGJ10MAuWRwGVyCFJRXJdZ4amG5EYV
aX4Ghv5CVCG+SMrLkNTmU50OnxhzZqXMctgeHFzZMCNKVm2vrBx6VUWuO6/BrVG555yLqMg/CduM
fjlGCThAHQtE1FqVRe6guKHRugirMTBHzXSnJcOmmg9hmPld1WA/GbFRYLiKIzcGMWHj+6zugWWe
+TqRplpXbbiq8DQjtI2XTVNFGwpamyZUDZWw7wqIRJNB6aiXl5iZUTlus+xN3XwatFxkkfNO0jH3
hRZxYJoB+wyPt0U9IBA4OqhxSrWPp6QNOD8q6mzwszHhJ8LpE98yEDQAKS7LbpbauguKvG/8DE9V
gMrkE5g6Oq+H6HzkmM+T3vs4heQkQgic0awt/LzM8jke68HvWuP6tkRBk0TpjGIfbAm6TLx43qI2
iFqarcMBTGli+1OK888ddvMTNxFBnsvPkpwUJWOqJmmjSIUs4DYbbk9ygFVWVNbge2bRLBNhHdgu
53MSrRhJUvA8+0b1NTN+3udnQ+SSZVT41oEgE4ogriFM6vwhtv0ChWyE0Y2nspi18xiCE9ROF1bn
X+I2NLOhQXlQmbYJUkIt4C8TWM6h+xL1FFwym0S+AC9cyS5ZjxMIaRG2rl+mxVdWAW36pW7H4ajo
HeFHjnsVjuSQDKxbDsYKwCpsDru7OxSpk81Clg9BUYdrrd18zavG7q62f9ac0JXDl7iX3TpOHKly
l37UpfgkYmo3ADeFC9PX60RmqQbtNdg1uUONHCvs2pumRKu4gMtd//Zy27Udub3aDt+N3P79fcyu
cdv/fXi2fdD3e+ymR/11NYp2ljplvt7+tC6OJ9/WSb7eXWbj9KRrO4qmbjT5jyb8ojU3vZep/QHP
m/voOSaietXWscLY5Gs3Cc0awRZatw0B92X7dzHl8KRtf79t3V5+H7/r3x/6/Vb//fBtz/Zx+3f7
6d+Pnr69+8+mf28bajkfCrecpy7N1/HdT6IzOc3Cu/d7dInr2snUtnUKCz35bBLuqiqDBvfVenDi
er29akterevtD08s8reX28ZtN9ZM4NneHHDEYeT3Qds5xbZxe/n9xtur/e5H93z0jJ8+eNsoxw6c
NzbAl6pm35e7vdpv3N16mBy/8ubDiFdtbi5awLZ9bOVHOeZ1wPFIFM2q8wHCpwAxzRW1DWhacti6
CYQTkUuPdKep7zkbHRdyllgW+zLhyjbprEIU4qobXQAYI22W+r2Rs7hC180wzKwAlA9PEA6lctTz
qP1sJnwpCbiWfRXPo6akyhqSqNLQxSTD2p9SJ4jBhV7o6DSzulwDFPCpd6th3hBKIH6e3rkpW4g4
9gVNal83WIO9lJUawuYrrkm9bp34OHZ6f2hGiA08PEcSnAtd9pOfuJ1i2FGjx4sNDVmq2gjUZncH
SOLQfg6lVTQ0k49KCSFMQuK5GNMaHpXNomoAD92pAdS5A1vqWCM/ipqgaToNROrPbVuGs9S9YagE
BSvLRdxVA8Tn8mvX0Y/WUn0XFK6S/gq+ZJL4YyTGRRHKLECNlwBKTCqf6WVY1j2EIiZIActdjq7+
MOF8A7fNaReILAn66Iwl/EvW9Z81mO+g7im8PH2fOxMGhLSys6gIB2W8uAzcpj0xRI9zOERfq95z
1q0FK9VIfGvRdJhVziYW6MbWnjcPPe+Weu1NE4enFEA7EkeHNLa1cmLBZ4h7wjcQmzWsgSbemEWC
kNKhAacHO8WsTFIJZqX7LLzY8Ukr2dqdwIRx1K0wyipYC+J+i+vS5xYHAJP7cFSZrZBFpw24TQuT
cwPRQV2pNHWTtTt0y96SZlNFFVpkEGgQ+PLaJp8Q34x50MM3SRbgUR7DWLqQmkKcUqc+62PqD54O
15Fsw3U1RgYsT0VnAOxO/pT1wq8KFquaRnqBO1GqIZ4Ub02x0EBGUlmyrCnAxabDS+y1fVAcJq05
NHkeqawePDW6STmrI0BMwmEEp1ToQQlDUjCZ2Rc0lq4iSYEBngMoB9xJNYEpT7IPbWtDQMbROM8o
gjSIrt5lSXM52I6uax3OC123fjUNBcA4ri/1eJYZxwmccRSzMYk/p6y/nuJ246TOqTRyOMyRE7gF
qv2ynsQcvg5/NhELdh6CdlWQgoPLDJ1T03YLC7s+DVNzxtqsVhE60l8yJ0l86iBPYR2mfmS+WMtv
i0rQZVxHJ5Hg50MWdaoEa656yxIVGsCwWRYfaxHyAOfxkvOxDARqFiiWoZ/KCkDUrPGtV/ued0Ik
K2aSFLN+zMyMjBJBxgQskMmDpHUUQ1r6dJwWg+ztKRmbkzZMyRI74kSHqD8p+Qgu8JGbTIXvigwt
HVSjuw3xqSNsgVuxsREgFiCdVTCkOWw2cLkVKuIaEFDK/NSLAIgDb2/GO8co3rQQ88Yo9HnmBV0J
KA24ICRg2r0WegKwqJsuuoGvWBQKBRgTDjxqP8Y63iT0UwvRSQABvfVDF8PWgJBikhpcsaifTyxp
Vrg8CUueBnga/Z57k++ioVOodZtFTaYRiAxa1dM5PLUBNH8ELx5EtPPSpaAmmTVlCHpnCldjDukJ
ApkYUlRs7iDwpDLwfOm111atv72LCSekcAw7tx7SVQwKFJJ7KdCzZoDhebMqRgJyDeyDrjhk89iZ
CdPwmA8AFGe5VwbI6TsfnLfuUAOjmtJdE+ONs5yX40zIuJpVaRypomgO+z6ic/hAd6B16ai2TMx8
7EM9A6cd8kaTCHrKdFBbVgBeS8YAjOoile64HEUM+JdI0SqL+7OpE0x1kZPPU9ayoIWsoGJeDYp4
YoOP1wh1aAmRLBjQfhOKMF0UjgDFnCcfHAoIiOcNlcLnbTKkC/CxuyB0IK6jDUr8QQD4Fo6NXCcV
xGZxLIMyCrlvnCWYsc/DGLWnrk4+DTlEjkXjDP4wanMHBvkmd/QFyiDtYllTLtOxhBRRmJmFjJxB
5ZaEAcohEqK86ACoSq+bAv7plMjEqjWxPQGHsFvzrDgNswkY6UbeBSL8U41O20TX84z3ZiEaup7Y
x2liFxiJVQJeZNDDx4V9UpTmo7RfUjT4lPf6XUPC81I0juJR6czzLHEUFnGy7JosPfLMjEd9MbcZ
PupQjmZMtWJolR10OIsaBEZjqlahMYq2/JrKrFJV0zi+bhPI45LLKTJ0Hg51tDDFVCy6DFZRwh4I
nQgywYMH5Kr7QJIym0eQrAl6WacbI9wvYYLHpevWXLVJFIjSqVeTrDM1WV3MW5YvmGliSHX20TK6
RJFla0hoH4bEyxfDncLPsfsur5lYCiZyyL85jUIeJL+4ZWkABnxJUlBYhUPeJ/CRWX+wzjrywIYR
B5JqUw5JxAizcycxmyy1VRDnaRnIMbHKY4XK0qYH95WBVxPT8wkVfJVDfgHzaghaU/WzhKATp8IX
Uz0cYm6jBQT+n2JdpYeTVMbBw5qgMQqM6ceP3QenAjtWmzq8AGDlCNKwxQL34TUiZNUxHW26hCgn
YtGsjAZQz5kJ/Ro+meVzJztr4/gk47fxIGXQZr2rasw/WMxycBRCsYqLchZKAPBzE95kLZnTgptl
W0JS07IJ/CsHdljp5vQwF5goswIUrjxxWLce827wi0qLAABYs2Fad6sBANXEjfncJPRjV8aLsOWH
tBXp2oEv1imDc99qBy+B5OE8I9UhPM3daM+9MD08MRcQnIMuVAZAojqEXGwMsdnoVdNGlN4XAaI/
GGJPK4rjWecg5pf4Tstyd8VH9zJKwL4BYAjx/+DqoOL/l6jzWo6bh5b1E7GKGcQt00RlK1g3rN+S
DYIZIIn09KdHe9fZF54ayRp5TCKs1f01RqCl0G6p1dwfUs8pSJW6htGrDjDfeLG4lRW95FG5p781
7OzrvIpfrles9JL+C2LmbwUzR05iKiPRPPpLkMHQJlGRDWNwJtOMLX1txmKQ9AyjeD3YYfCr3TyZ
rndFmI17QVHAYj/faq8T3/0weAcPtm3MFWrezYlyl1AJtjk9jQns5MarB6remGzXMuKNeWFz+Ezc
XE67CHPmTHeZ1xGWiGy9fFuGB67CvSR68HJFutx35I00mD3JptMTRvPrrkO4Lp5mpQ6G+z2UJPfV
cOnjeSvJ0o5FG2uOt+T/ooNdyoBH4rjGsJw06quAfGeBw7ai1FQkgdkvSd/pMkpJkuOwqY/Ax5No
322+94OpUJXSvNPeUQr7GEMXggYO+aoFjFFAwJ0LM0LtaC05RnRE/97Hx64dXqTvA8HwP3GOf5dP
TqwHTuqddUuFvTouxVTxIVJVmiaswu7XsY7VOAcOXmjD333vnrTUO7ax9zWQbMtVg17nJpKgK7fZ
wdeGF3rCzR4yvRyseYrTmRfrsu357eToMqJsyxs5ldMWvPge2U/EczkBA1GMst2qqTa6Hgf1OUe9
vnpZaFAay7I/8xHVRAsBL59WCwOHsT7faHQnWopdckH1c4naEOxDGl9YPHt5uKuzhLSUd5N9xHIs
LvuNI5git+RK2jY33PrF+Inht+NudVhJtOzgFxtXO6pRzQrzrXvUOb1l6C+ClOQrvLfKH8YzZZ98
Vi/RQBhGQXbmbvBzG/p1uq8VjaLXbDIgIsyBoems01Bh24i3HPJ9Oc1jnHdQEuH9B17Ng+UBm858
aB0KgWlBqYFmIh8WcYm1UPks1EeGOWiCDaLgbQHV2/KQdOFT38OIwyllLx5dr5NNr7CWF7RL+rC7
IIHW6XIYp1MZqummhJJXxvi/xp9LzoKu7lNuUap6tkh1AcUaW6e/JXliEnRy6fwf3+f/hmwkuQ2o
X6X4vxU0GJ9lzB9sKJ9Xs6hip/NwFroaQ9bkcnRDPTBAJlEf3ArEf8sav80EflP4liYqrvZtXnIp
00JH5L1pxz82JQe+Ly+SuqTyluE/lpHHnUC/jqYcguTNZv7NDGVlGPG/s1P30RqbnHDb1WrYDylb
XTXoe2bstwhhdyfE++jT4K1J1neU41OIutGQIQNHJHTO4aCVsS46s/fQsqFxbxF7m+kkMMrJi6Nx
rTLvycMB6PUKZEkG7zAlCAQ9FZWQ4+/4htrQ7oblYov6Mrh2KIEwdoC5GJvI3Bvu5taxJ66TQk27
qWMyhyVrVJ1CnD5ruz1Nw/6xu07lWSJmrGvfhkbPu4SIJwMLO4jSdwqLYJp08g9UU27tWEQL2qBp
iz+jWL+TdKuEQE0gH7chplXMpxHLsrsLvNAcOqUefCZ5rkW0nLMFbQpRSZ4+9XuToE7LoO8nQLBm
v+ozMgIL+Hn1UcuM1DzsTnu8omWaRnUMLPCU3pNrnQIlqKg6qKbLuSb2GCwncCIVbag+N9lwMlrx
Ioj1UKWzfpq2cL96f4LQ03ddXyeyd2dNWVyJdf9Cs/qleeQdwj7Y84bRx64b4Bs49hB1/nlrwTe1
MWwMMZzmYf+7Gilq6Y0il2o31eSw9bRdezGkq5OR+vVONc/jKUE5ka6v2w6xdGzJyWRdrRv/Y20N
bDsv2uENphk8LtBXzbbedQPU9zB5sqMwpRdnDbZnjHXN9htrsxxDNW5YMi0/tkGy59keEJSlF9bs
oiIZdskuagh6OdieE5mucBySckQ9XLBE1ovX5FzEtto8P8hj7GC5TtPwkGzHyYchMqz9WCZt8GvD
weEHpubfU7vykiRHT3l3MePfwIP+4HNW9lx50/Ny0zCVMnWW1oHXzXVgFgf6BdXTjqNn87WjQ4Gy
OnHOnnjqvttWHFZBx5J7/lI0MCTzGOMmNwvAv2ADteOipkoXAu90nCuRdRRF+P4O+RojOxvz/S70
biI3adtqDxOv2tvA1HaLP+YOEjOkg3+ji44L8VIsqFtcJFwVIE/QWW8NOmjsLLtTXQ7r6DwvPEa1
NOwF2JZr4tpTZ3evVN126UMqCrT9EISmk+3haWgNm4nPQ5i3Deih7cb5RXN27dJdVWalsPdnv692
BrP1pldMmfvN/C46miQoYMlg/Q7Vq+unx2l2n/gggyAXq0Uf8A9CsLzaHlpVnNws6oAW7Y4RG9q+
O6wLnGGOInT29ZCLPjolsPPLxB/JYUjgaa1aN8do+BXPw2V3UNAjIukz8z/Y/Cw7DygHRBzUbdE3
AcGF1h5Somhk7kb1xUc0MTZsn7BmrpXx9nsUAhk6O/Mp92goqfHfe7b8Z/pn8Gn33M5fLtwBdSjS
o4j234JU9bU3khcp0hDGlwIsxdV8z8AmZaBHKtWPrsa/NjfmFL+Zpf9YG5WVxkLzdOrQc7vB/edr
6QRMbflfEuiwjKRyRYD+BcTE9jTCB0PFi3EUNf/B7+nR9IUvZD0pQ55GvZzwSZ5N6fz7Bq0jwE/2
DOqjzhJQESpxoF/G/kFOKYiSRoz4AUiSVvTYQYjKW/XhthTXzG22jKcMt+NWvHeYgVO6jbmKyDfU
jAoWBbrCMDkT6R3N7B5HvX11/n70iDjZAHQO5eTczmMBw+Wgbqt4slN+GEdZR0HzkOEDosptCL/g
4y+Fnf/ZNHW1UvO1sZjNGuZ93Q3ibjVVwNIgX+LlTa4cbAe5a9HwZqr54CJQUDNhzG1bTkCiVX4m
a/RGopufSOPeQ4YmW0LT0drbz24pnVGVm8KDDJJfOgZxEe8cgmg4H8EM5VPndOEDQiq4di8+W2pU
18CMRDjilf9iZ3ntYVUenTfXzKxfO7fvkQz8fNxQ0ZGhc3k4pSAAoULNGxBVu/E8Y8Hr7Kh//nkw
K6rjn2eQ7/xzu9OXIIvmOmI0gfhgA33sAhQexsuKZW1BaW69PEIEOLK+Fee2hbOfmwlN7gybCKse
volrA7U11QTexBjSYzMnN72yn45zp08ZJgWIuDFzFf8R2Zlo+nxwBtSFIC9CuaywHb2HQ8hy6rXB
GR8mCVNOpAf8mc8RhUEj/QQjcNEWjp4HurajNwPn569SOHO3t5RdZEPaw5x4uytkCGunuVk5o+cq
2U943ZwEZZP2WNjbHvd1Nsf05rKnbbPU62rhlWTTcRLwoDvJrmIOc5zIWM8KdjznBFbS0h7B9yZq
COt2izsUm7zPhQ7nammmLB9Q7KJKSAuPC370IP6BNpmgCU0TGjqZrid/t68s3d1j6oAXbtfNLmnZ
cNsebczOvglvIhxE0XkpPAE8KZw8VUgLlTg2PsxmL16rFmc0YscOYNPpwdSUDOosBrqfQQKnENWs
yEN/v6K0helnNkiHEgqS12EHDfjym4UG0yLIdjACyTZBXyICgBiwhVksRdTDN8/T1YrzsKWYvH4H
UnkAtpPRAp3oryFTH7zDNsO6rsyk35W827pcWd+U0GOrIAtenQhLMhE4msFHpkXphWG54RYcEhOe
f373z0OGBft//62fr1FRyLOn9YHpNTnsN2/l54E1QkK2W86GAZNI/8fByAJIFHP8jY7s/uf7Pz+6
3l4UUs4P6QKnNiTm0mLkAd4NaDUd1c1TAxkwnc3/f/bzvTFITsKE5JDFC5QNPkwFBE68G7HKc+P5
//vs53vJskUFXxKS84gfAp/HGOEaXK6JTjO435J28X8r958NZkUeUKfznYi5dFzQwo/1Umz7HzG3
c5kxArF5C+KcbklzyLTW+dgk92rR053JKJbGAWhwt/ovOJtzyRkFt9HN+KWJvGBPwapvxr4Iuah3
Pf7xZfg3MUtbyuUCjRY4rRJLufURA3f7iQv4urb2hbXyZkMw6CDkb8KA1cRz8sbI/FLMrfcSu/tR
Ro96d9BY2rfQzQ8BVS+bTK+RP32D4MOLOZBMOoGzRe8xrX6JT/qERbgcCZsdNDbz0ofTpZUavCtG
HZ3Nb+pSWil/3VHBBQ9C7NeBux4TFqazt+45ofJxYfxe9S06V/Bnbk+ed8Z/tdtQGuKVDsJ0tUFN
OATw4mFJVMmUMCyN0fPqq8cugd27qotuRFhsuGwV001btPdShyKH2hYfyCT+BXt0n6387AfTUtKx
veuDASWEcirnln3rPcH+M02VC+QHh9VkvO7sL96RGgG3n4ItcSkqd1GjFvu97g2QFbb655+HVnXB
CZ+z8LwO/kN7HOWNLm3Sr9lX7GpD/bdfsrBo5/BX67VfOkpeJvAfxdZtQd2SR5b03w72WrVE0dEb
0aey6SNQt07KI2EegEArhMvu2k602E6ywtOyXEHgbZ542eLxwfWtVyYDqO1knaBf73stUwaZ2iRF
lI0PSahePB3e3f64qH+Vcfhm438jfOfjMrWHBcw1hObIgW9D2x3aFnVLjIYGnylRmF0/rR7GrI6o
lxuwX0O25GGzqbLv1gniVXKHi4UiDBwBFnG/ahdIQS26s7iPazttF+oZelws+Q11q5ELgGQ5eY9r
HwYHVMbw3ScJ2MlZ3R/6TAEx5Q/KN+aUhlBaoXiwXPZxNccYLSMJr1Fgr1RNzxtpiyF0R7VAZ+tX
seZqwH5ilhPB1EE1OEj8g3IA4B4ShQJRxXiYpuX88+X/fA+EnV/9fJMP0DEDkf5lImNFuL74zUCR
VEAdSYT6h49tcBXl/XkCWnQwe3TtxHgQjSv3mXT86h9HO7OTB7IBSY+uaDd2dtPyOMtlq7YWxbQY
u/+c5HiSibduAYvSry6rsyE4x5K/yEA8j0CFk3QtVgQHkDlpv9o2I0XMJKQjU7YJ9JN+8B85ae8W
FeTaoohqJ/W9gOMHZ+rnMHccWvrujhH6L6GyL1XMXwg2UNV53+Dy8eaS+D3z11Knai6A/aV5upOS
OjAkzjF+zIL+mgyWF30E/cVlcXChnUEZNKP8B01FrnssALhmhGNeI3TAZ8yMcGqKcSY+EgSOlpOy
v72BqFePgZeEkF4NI1wsayG2/N+2lW0jP2wiRN083DjdCJdtRw9WTBwemVPlnrThkyIS2CxNXiEc
7rBQNlVoZf6AX5rqpp3ouWsfgHvCLwErWi+z4AesU4eoH+7T0aqTDS3khInVyod8BwM2wOKAVZMi
TIHqM0nnqmsCJBKa7bGNO++kI++UADu+C4k7TQAuMR87BI1gyF53AtvMZem5s/ySQOH3UOucgv6M
psc/hUs4F9CeXDksVBUiEmndBOoJ+j09uCD4a7NmP5MuWyqAfdgFElij095BMvFgx/qBw5aNnsz3
QSxtFDGYBZXEZmebD0n2d1kyOJ/7UOkeBuEog65Ae/U7JaqeU+RyWj1mT62LDzJiaR55Qpw6nfzZ
6PLqZfERxhCqtigpMn1CrXZtEwRpVjqU1i6vAUe9wFv/2yQTylWRby+yDx/B35zNgp7QYdJnPsyI
1e4fykevrM8gQgqU+pgZU97u/SklC7BriArOlS1xf6dEv8gUC7ZoIlAi+ntUv9nY/E2199ZGFmL/
0kEAGb+bhJ3oGNGqcePnWFnnPw2Mvo0CViiFMxJP/4VjD/9XQ7PJkHbq+d80ImefD8VGJQSC5t7K
2Ttkss1FOxXNLXO0puNRjeYqYggkExyqXM7RlW/zaUqRFhD4fYACQlgf4+r36Mi7P5M3PWClmDv3
4nXkDmZJbvmt9SF/YgBwPvMOXZteGrpfXBpfOzVC0pEMqsNapmDwkZtpv2MW/ZlHv1TztBWesnEu
+VqLPQUeyUkKa7xeRBKhO7Xva4oZ0+iXjuqPWaZQmVQN/QctPH2CHzOXO9cvc7I9KJASEeZWSQb6
RmPzmNK1xo5a0bl58tP+GQ2UhL4CcWmADU/msyHhhkHt0cKO7FnCV5GQKmh4ldlnI8wTFq4hxNtG
riSHNoXkXogaViZr4bMnDRetImOylmpDXyuZh9hRfN6auYp3cYicODu44UgUTH+6dHhNBb3GYfsC
awiX9Q716YMbkovSHep/lW8qzcd0QiFDAF3Eo3uJpgHVTDaA8lsvk9lrnkT/jT1ql33ftkplFC+E
qe2BGsAbQq0s0HKPCyi4WwpLGJiWG7xmmBvcr/uZnmiQ1v0WbAXdrS6IZMcsdfA4YwWHYHPIjYEA
7pNOwGAwGLDJ9KGTl9WpT8Hx2+aZ58nYwhDr5B/S+6RYZ1aNvvdXRQEMvwEjCmGjxynr/8yH5vYb
9xidACV5ZCPwgVN6Azk0vIH5wQ7uEVMOuouGvisT3Pl9++S6w37K9kMc7h9bn35NZkqrSNisEhvm
kpGcI6MIVWsg7dna6DB0mzgk64JSqkeoQLfPE/OxrwUgL2z2tfQwiDVyDUAEP/kC8rJt0Ev2kLHs
nAJcXa4MWGDdxyHcVOxqC9SLKuoA3TDyr6dorP29ppt64FChxBoF5xbmmOVI9NF5bw5ebD5jYLRn
BP2Os4kvE2TTHJGn7hgxsMaNMV+IETw0+hQ25MWS6XsPB5gZ2/ixGZhBmN25DHckIFvkJldE01Bm
PdLdyYL1JZeZKwOPQGsN3DFAFdu6Ba/usJf7Xlv2iJ0hBPVKQ4ikVqVHBr0t5wasJvYTh1n3m/vy
43aTZqmnIgthP9C4Gm0yVy4Lr8CCmuB3suJmdYj2eMEbiYMvDYtWc4T60JCZHLGPKc+GSzR6ABuM
FuegaeAZYFmRHbz/rW/eoQLupeeLP2xK/rrwq/PYP+zd/6XJtaNQkAPbPWBUX9sRk3vo1XM2POKD
h6DL9qsHmxQZnJSdUxb+85OnxIAHkJKRonmkjjx38HjBxHhP/pxhPE2mbnpx9MLucVztQxxOJo8k
kAioOwIuFTwN6F6gWLpqUeyIz8CrN2/8lS3eYVi9/0hmmnyhMGf39NlMM65fltumxdKPsbT05mN2
/ael7Tc8dUgE9LouSB39QT53K9I3dWs44mJN7y0FiINGAoV+h+plQPEZUyFQecKE9Y5NIFhlfBvX
vm7uuwSjZYzhaiFwhDQstOhabViJpk0Uk2yWXG+Ru2bsVtX5R3/s3rxoiS994x+Q7MPtEVh4yNy8
9O34sHGwZHAf/FupNORZAJ7EBbErM8XgVixdUIZBcpfyMcnN4F37KIEg+bC12KXR3qQGUbTll4dE
XOFW1IB6swcDpyRtuyb3lozVXLa/utA/y17eJ5t6QjTjIPcUvUNwNpgjTCKrQ7OIHZUefzmN7Zmo
8R90hDftdf9Q8vxd2hDDJDb/WY9UesQ15CjN0iGCT9LDBDLtAjwDK8No8TZphopO9ubS2E/bpZ88
FR96lJ9Krw5VNS5Q3yBO0kbk2MnmSUDlazvyd2jbrt7gmEOv+oxAluR2m1/NivZd0YMHV72G6nNs
U/x2QAzPRt+3RLwTOdS7Bwerg3xKs+08zHhF5O+o8b65Mk1NRnlZZPe8yeEcG1aRGRaVYthb92V5
FhDlIPEFaBWmmmglq6aZ/sTTdkCJt1adCB/FjuoJabtfM/pxkZC44k3/qr3pGAz2E1NUHZGkstZ/
khMXqOvoF+Wwy8iOpIu7HyK842XamqPHtvpGc5MWsF9Xp/HyMGWymr2liOMZQESMGE2NoNIxWDUI
hgAKStI0XwEWv9XPvqRrEFlDCm+FLBTODGmOzvzje/c69Lhea7g82JH/ge/wOA77mU32A7HGCioj
pCPCXxUWOjjb+t6HYHO7VqyNriBC/k40Bdx/aRE4LVG3xfnYH6jNdB4ylBJGvIY9Uttit4cdQGCZ
uOE7hDkNTmA5Rog1xyv9iJr2M2PjnyQIHvSCuqtFytlAFHLg0re0PdwuZSDti2XrWmUNPZllL7f4
ZkRY9hpTbJ4oQmfaHKTA/wZC9yUCxAXF7Q1u+wqGDzg2m1+d7uHZgMbDnatXKJ0ziD0BCzdgKFeQ
Po8UeVrS6LxFGyQ0XSwirH2wAY3Zrh305yLOxMvPLFQOoz3soPr74fsG4LLf14ue92pLgg9BB+9B
ApoUnsZKlz65tn1dO3rnD/D/pIJylDTzJYYlB25265HihlC2TkOVOJgMNrH/EP642M4q2LQM7f5m
gGUhaG6mHclx8SnXJIL/q73CT+6dAWayGu93GhugWUl3Naz3ERojFoK/sGdQ0fa8dtkKFjL45ya5
FOibwsIt0XL5eeDTDlVkh4oFiqiFRDDB7Q5hRGwmA4U/Z3Ex2BApULFMRSzDeyCg02HTK7+kKuCX
RTX8IsYZudZUIEHoiTNqLgyen6c/ChTSVzkKaaTB0jgptrU7RxAZB2yD02kIhX9sEs6uyZZ4F5bi
mepQiQRsOaGI9A6JNado8rFOUUHpGQVngtkN1cRhTT5BQ0fUiYBl+VHJNkxv2F94+PkyZBk8H93w
Kt27DOhiSs4I3GCP1t1U2hWIfJf0eFCNAW3n4LrfvhfKAe7/z9Ofn4m7iJRdgoIONUjhm+k2sPax
8m489M/DMiKukjc3Evzna54UqY/zHoYuMpfsRrq0G5qolZjKKtpfeNth+/h5uo3DM7ZnpAETUPxg
fwDv/6hwrDmqYRwfuwZBoyzM7lBPShOXFh/bhFibWp5pOOeeab2KbOy/kYzN/c/DspkGJxck4tBY
/bYwXUjj41IBKEMgOn6OJOyMfT9N2zBfMElR3Mpsuvx8iXry2q5DeFo37V2kx8qIZd09lTiGwSW2
q2hHk6sJUvCHQl6J04/Ltv2xsObDbJ/PyC51L+0y1CJskU1Y7VyDZuZgLeT3uPtvfgxokP4HinMF
qgj7CAcDHPzNp2dyu7uD7/2yHIuE9hELi7/3ab+Ncls7GU6/u2g8AL0hn7RdwiLbsq8oMy3oSAJR
Kh6R459roUTZLAhoLXDbStOGDD0JeQsC54MSRBdPWAOZst2Sik9rh8MzyH0mokKwPqusnOJ6X3B/
Q3PzzAZ/OWtHUQv9PE2T7HZgxlDtfjMe/+9HgtvPEfA9uUZBjtnpvny6sZqYT9aMyJGtWQBwRR+3
fQnu5hUMQ7vLqPq5zY1b4PfMWDSjuac5weCPuWAna+D4dingsKUByRIBWcmT5XFkTkI5gXIMLSwF
qFh5AteAINpT61WA3OfyVj/1Zxnx9iXEeRBISX8katfHpe2/GIPWZqUqkwzsB6Ixt9ajxx67DhWs
NX0f2IdowCkBjVSgGUhHzwzlJdcNGueOPyPjWbUDtYeU97Yg01QMLfJzBiJxnkRop/yp++cyfoy4
mI49ye5wy/3jhInTLgs4nHDY6tAkuqSoc89IgRIa46JIXAACHBH5pwu0Mg10B42e9vn6OCwNSse0
uWrmMPXJLu/n0MeYysa4VCE0tQAr+NI4dudgh13IvOVCuPW8MnuVaJpPHgtzO8JFcS4lSJKyd9LP
zbu284cfwshim90QbfLcEda4AAiD/CTrZHrQ2YENc/TSb0DYRhQAOUDKI8HVfkpG0AK+EI9eY34v
3bsexXzWIqFPiKR903Xpzx4qmXlBswmgd1FmfgoYtADhS3YAu+mfE6gNfgphdjQLrRIPQh+sWFn7
tEdwL1ofIBff4YMkES9h5ih1AMg59gGKIZNxiEL+bvj01Jv08xbS5gYmYNQZYO9D+IyS3CtwhEJS
+2ZTB72kJg8AlFN2Csb+z47evDSpj9jidkvdL8lyxz2LhREq4NExuISNRCsnHP+MRvPsmiS+2zed
nYIYL7LjSC4xCcZyt9+kjcX7zn13WoWshh7sEqJr2yt6lfASZkBNoMFtrxQbNI5r+GWz8FPeDr4A
vLg9jxQ/Hcfu13h7AJd3CtO5gVhoZhzh4ndv4M2u84zQJYvEXZRp7wyr2SuHSWpE6ih/gOTziNNb
mmeaPsbgxy/GQyp90AOvE5zgASQWkLPdUu8AawZLTWT/9A486jI26WGNka7Ui/nI0gZJc4wacPjL
0SA/zDC+IPmO/vK1OoOjYg5ybIN/8bp+MD7jFV7qFwNEgCtUhMqE63b0HHjMdAFyozFwf41RfI9D
SLITmtZzRqd88aP4a+uiLwsbCTkD89jNbr32u30RQ08vOzp20LTpaejDN/QhrFinUB9i2tkn5EPe
Ra9wqIidE6y9KSQsy/oq0QhiBH7WPVOUSD8nFGCv/KAjsql9ii6RrNGvxnlPs4BTzGy/YXmE6dNs
8dVvgQLQlfq/4Cd+h0B9MU6QpeS0Vpzp3z5vr4jHrXeGn0fbRxA+PXkRoL3lmDRPjRe4y5pilXDq
15YZ++FWeqeXsbtgpciNy6aKpjh/wfhifQxS9AyJjOPKmzi8W1/6b7MfVm7xMyTbHarTACgZ+g+o
NA6kH8pGfg8YIM/CKLoO8w0hatvzLtUzKK6/+9rJ65whHedNts/9C8LtXamysauyKcP5OfE6IQ1s
vRc+uYeGYG7ZoH1Gbx3g/JwYKVMfyXPspXO+m4yf4ltMIhOSXP0VU2Lu0WSJGeNcq/QrsWl/p5Cw
jIztiwGR48dsVWibNqTSZfPpLWH/6Bhgyj6EZxL5kAhaCh5EQMz07C03PwLzBGsAf31WV9tFD9Lg
6Icp9MWBLvQIl75/C1Py2Uk0yoandxreJd7zDstNxf1x4t8dwzkgav1Ct8GqBDhi3bL3bpY4+Wjj
MG+Gsf8lXHdB2hwKBSHqXuD2HNEf+gc4HQ67P9IdfXJy2dy8TWmKPZYB/I23JX2fd5jkIlrnAows
Qg97b55jzmSFBrgrPcBgedx473aHQgWeGe5YRCDDDhwRZWD6Lf475bLHwNKW/0fZefY2rqVr9q9c
zHc2mAMwGGAkUdmyLaeyvxA+LhfDZtjkZv71s6SqPj6nbnfPDFAgRKWyRJH7Dc+z3u44IuYqiy5a
g3bCNEtKdRtU7rFIsG9qpmfisRrNo9/g5W99rCt+gl++dWJ7IRuU95pPQ8fxaN23io+OyQAqTv49
dTz9YDK5ft0M3XcQYOmpacf05FAQSYaGGDWeTigc3bVHarmmLLIvOM2Rl1se1YCRFgiACrTgbZjN
LmuKfiMqLd7HThwspFEVW+FoEC8AXfRa6x9dJIuLvhyKUOrFUeGPoXxtpdtWZkHoXSp3DfqhpcgI
ja0hC43U6ULVD8bdUG40o2xW100zmbe6XiVrHcX1UIHT4eLrf3SyM17cuCRR8sGKON2HyqZ9PtMq
bFWbhFN5gzui2s1G537v3eomarIV9ojieD2+ph7IFUb9BXGATb12oM7lQeyaqJiv+JFzKjnPiHqe
mvjV8fwkLPB0LItMeynKSNtEKt2klYXqPJbpwov0fo2MTayIQazQy6M/avUYA6nZIjrmQ8HzWdWG
/UOnjrO3zDpfIcK1pjc5WmuMfjeqd5KjWU8qLDrJaaiX224GX9Z0KD9VLogbZbCqHRqvaIE1FHzl
1hYmVC1JA6WhGDBYpveA/eUhKQ2oQM4QbEovy7jw4t3ozP6lNCrzyaNYjj/EHqARra7LCAPeWfds
TVtSm8dlPFryjAAKdWEjnL3eod2EPGeGQ60bayeR1qZK22SZOlSYtHxw13M6ocQth0cRYRZvrMH5
FmT5feFlzjobSius6qrepg2d0QzDR+a47/Qwu7BJ/ZULiUJapraySP4nbLgrr0qbrY5ItQzKBzPH
hNJlrvvYceZSw0dZWhhTmM70oIIOAd1ozRuNiIAWrnEbQE7ba2LYTJfDZ2YKDkE30Qsks+3cRQqx
5J1u0UMJyyue3206LWEdZO3W5gNRQE/OImqnhU2nYYWb29rbINyWnIFqL8ouuHO4GHS+qw6J3r8N
Ir3vW1/Bc2iK49xiNdMozuJo0dCFKjteODRZ11b00mbdiDONDDObgjt9inZ0r+tFhJRga0c6jbrB
aLY+AlnM5WhZAZ1ge8GQ5EUsxLW4vNWAHn/0vT0dQbVRvnloO18iNy3O8zBmeHuQeUSDjeK7aUiU
sZNnbRSfx1kiVsuiJX5UCh1UJ7YBZv6UxQbVRR2/RpFJO9BcmME0wdei8O61lLQ9FQAmyuQuoa5G
dK1vDYqtKxOgB78agcAJMNTKjvJm5aTtuKNnrd0LG1KPBopCGX9UUpc/TFO+iqh+QfCtPQy1/Zgg
FPu0hmJd2G27Kijn39iD+AiizH0WOsZ9p5i6U56lIKH40hb4x42NQU3nnPgzwbqq0u9ufh/Xovvs
Z5z7w2VNVio4a4p4Zagb/6Bn0l03lKiWvPoHJ21zDKwMIETpYS8f8YrPVZbsRJnd4RZbW53n3Vmt
/+pSZMJe6VhwR2Jx59AXzvIpWjVETwdCCOcGpNSwKlADEB0P9p3l3mUsSq9DXQo6zVQoiV5pSAQ2
Sluix94IJB1ZRLWZyJc9X/66HzgKRIH2nUPTlz6SMvi9mJ8uzb9V2yO8IHO2lq1ExWMa877Skpe5
Bx1WNW2wVW3xvaBCDl9Cm1e1VcTLtC6CJVqKkSCqg0sxRM433WC9iQObkrJXTYfGlz+EUE5YeeDU
fLp/9KLMu8Rv1zrerrWaGjO8rrpyFKHmGz/crOXq4+8pUryi5BEYyVNULK22J4CHGGCWL0WMNkdi
LVuUdaGH5TTcNVPp7Q0r8dY0Jw3isPGcYUlaXS/IbqXf+spJ1/MAjaKHhbhCRkmkVHJpk9XnnDfa
qoKOlXLB7dux3886jhxZd7dRxMVHxiwWyZw9kxD1xybAdlViGoUCYq3GuX00JcQ/1HJUcwQiHcoG
KF4dpL/mOENoSDIMrf2ashnm1zJFeWcjy9Ijz9g5unUkpfKfo+BNdCQVxLbJDqU+ZTJ+K0q1GV1R
lok0yNMNeJ3yJjn7A606bDrNrgqelFNEO6oIw0qfK+McJU56mC7SfsMwq5v2vRgAYERZsHQcy15g
lwAY5AyPqnAIPLWqeapkcvD1ykMGi2ZY80ebapVR3sXLAsMo8nlWJTvYuGLw7qJqvtUmWmgVapKs
6fKHdOp9up/JOQ2a9gZ00VM59sAuze5M72rAG4FUJhbavMEF9uILrbzjm1nG3gUVObX9wvNydk3a
E7QTdp1y3HD0d2jAK3x6EttXi7Qowp13+UaXWuw6JyM2uhWrdnb0DfpQrSsvtQrXfnAHdbF0pZvM
wM8gnWBcdknk7kUlImgNrrYzqVMu+hG+2qDi10mbIizX42FKrPGu5B0Epk+ERomxiyttN9tTFwbS
VK+1c45gEd2nJe0NNTbfvaGMD6okOaM4kNSsy9I0USf4jdwa5bA2c51AshMfjciiQ5QmVHAyAuey
QHaokP0t4b5Br+mKAU+o/qPOdP0s2oGmBF46W/OPRTVxTPD9wpAoMP9W57mrP7OWXwQejuKzlDE1
Spmgap0sfuwURwoxIz/XDYTreB3XyH/3umVWG1NvaPVUJ6nZ09mGzxSa2bjNKE5C3nyoKvpqsdek
x1IgInAMefbNi8a8LTD706nHnkxXS4lTaRk/unp2w8jq+xWNDxwmJeeRHNFz9cmo75xM/8Qu2N2M
wXA/oDyLlIzWVjFtMy+G+RmwDEtv9LY6YuCF2xjNfeujR66MulzO8SyXtUkCOeiY61E12fTDFOFm
VswrDT4Xme5ez6L0DAHsQeq2H9oCJebcg4MRo7aGFblRrQ15rCSmjWg7DngkoAJJ3OMI3lZT5+ZL
MruIF1GvL7y05BKxKPH+3NJmwHOKOB3Nc3qoWFN3rrwXtTQ2nB6oK6qaM2VWnzlFuZVtGW0YiWMf
p/a6SoUIa9O+qTIHUFFc4CihZ1ajJUSXukz0AZc6F9qqrbaW4Luy8LngzAKx0pkfwThKlJLzs6Xl
CM4DqoSdhiIAV0NNC9R2VrQH0XonJuS/8i2vFKdcpO3cqrjTC+VQt/I20ti1cJeswZNhrCE9ruZj
V8z2fa+a9SQScn9vWsHmS46xEz20o1nvgi4/jQKK6TBj/K9aP9lRb8HxgMN80U11dDvL2EHpm0L8
6pB5EZgtKz/5EUVdjMaXxs3JdW1jJbWObpjQj1QOzLD1DXdhp+Ne9p1cOyUdsMn1zbVhWf4ylwIH
mkYdxPYN6mJjsU6aN7KZOgzG7TBMx0HiQy0aSlM1wn4SgIIwYT9e8jiW7UFF+RHKmh62KCCNThl4
Ca23etSqQzRyLC2AvjvbKN9tp+pv8GZ3N0JW1pI2F5423e6PKRKc4yjSkzU20/a6F1SbEuHbIfJI
+GHG4XKioKXoWHdogMdW7YY58zlaeNIDFU3rVtTN5aVR6LmRsYhBB64maVNhDRJ4paBbj4Wf3pkA
qNa2P9N+B4d6stI4XiXx1GzBvt0mpv+SBn5+05nBCbuSPLrg1KgpGXZoujbZV53fmMn7wMly3w72
A3qd23GcngCuZacKfFnUZpeKybMsZvFYCi2508oxdM1cHGWiHuY8H+/7y2oqkoOYrpbCDCSaS347
TkGoysA+2/1w8Bu03FM27+oStEBES3kLGJdEJElDS7FkClxYWtvgSxnqt0oLvIPbeC0MWs/m6heI
o8g8/Oq1scuE7NezkYAW1vPVbPliKyw0Pl2rhdNEdmIa7kejU/vGw5WtLRboZUT7cZ1baDwDd7IO
7mTcCH30D1Z3LBMDDhhSmiTFcG4kOiI0l6Q8T/AD9oosVEzIzGTzSf8TZHClvNDoU4Xb0qLrGTnr
YKgwjzZg5+hUylZS1SL/72vQFFJi+E4H37hPNBrMHM2boJdrvP0gQZtzng8bESkLQ1tYWKXcuBPJ
VOmhFmoNKH5dPh0LjU6dHFy5Hh15buvBWJtuEIUdl2J0oPouDSi9pZA/pzabV5mfn71qDpMe65+T
RX8ks65OVtNBOcj7m6wnH8vS+Ca1qm8x1Qr+37QJeysbYK6a+FLBWaWOOazFbKhFi1UDMbeX3ul2
pd9oHm2RWYcrS6vHAcLXJvkaEpRadtEwHcjSaxIbG31TT1c3p50Z5qV3pO+sbzSBXdorR3xU6JTv
cx3H5xgNdJNAi0FMpJkMqAy88ntSGxuraOuD5RKACcfVVnZAIFT5Fkgs3HJhS090UVmtPFByP8EF
0DeGhhU3iVS8iHws93l6EWGToByqCRxrXzv7ZkC5587QQac0Q4Dk4pxvul0DFOtYp/10nIn+6G1d
GvAm6mWzcJdT4xdrFjf7W3ZOm64MNZtEq2gDGwAqcWU1kcwmVIuQS9ExKPnW9xOVEFEN4qLNJ49G
S0pshRdQGRg1FYTJpcGytCIjfpJCy5cQtIJ1mj2NfqtuldEspBODCO47GufQuymOUvBoxFNZoyJ0
W3znaKdXzWghIS9zFc6ON+AULvXNPOXPXWR/gMejF4tDxzdorxQObWu9KI5ly9UuaQxr1yFARjmU
5ved3jzPRvuaWyQ9dEf8rNiPmbtT/hC9BoPj03Bo0lMgi0UgY+PWRAmG6M6x39wCn7FX8QD4lII2
0GRdANO3CY2IWxtVv596zb3pRxA9izoNS3tqWWyMdj54l41I62znmD6mb/UqWMS3/iz0EwzL+eTR
oDL7ONqkqKTkQs0sBuM8cyFPteToFsVTj38PpGiVHq3Ayg+9c09XEUzvZUM/xP55i55ojH7hwqoY
dK9buUSMqKAiuAd+t/U91rykRx9cuGiVk9rrtmle3wdFzCdr5Q897pNVRYkVoAUg2MTR8EwqSCiR
I8YbjM0rurbVoy5poVT5jyKYJ8i6jY8bpuBnRvzICVQD3ILDih5KqxZpQ5w6NuMuEMq4Mz2IeJe3
ioo1Zd/8wLr/5qb1RzOl0bpuDELSKPJDZ+mYmnbTd14KO9SqN2Trqz7S1L6YQbMI5ccbx5hfQKTE
x2IuTwXlxu2sMGMYl42H9HlF56laqsTJDteNpwffhzrW6W1Ew54G/bxt+IZivx/3/Bm7cppXsU1Q
lxSoBoR8kWkE7lFLN0Cd7LUcUw+sCX2wwSb1LGIksM1ZTLf+GNDjiagxRQqERdzhS0PkfMhT/GeG
qzZuV/2R6dkbqhBqHxTz+tQZV2MVDQt/8FezS+UzpYeVlHW9dEeHrrizylurWWszgBfY0VmKd7OO
NWy7KB8WlyDOte33BOTmkOfPcrCDle6j1rQHjOk1SifdxbM7tg71Oy4/kPQtDJDtMNRrxw6HufvI
VIN9qdrUMX5RpyueKb6jGqmQARTwyhdNgIJKnxHqaMco98BggA9cyngjRzAp5BZb0/BoOcbuXiUE
+VLw7VT6Rx6RnWXDQqclRD7ZHb0EEajEBzPT/kx0FJLR6L01NgQ7R9Pwmb5qQi82ne6ua8tvuIYg
akutoOL3b55k2t+oyIIUnD/bVsN5bQ6vtY87Vtr4u5GpEMRmasEV+Y/JR+YucuoI/E9DbL/WaMcX
aN7kYg6MhwaNDBRXb99Oxiu/Iifkz9s4wv9MVUMD1K3foh7xLtcBuNLygMRHhrn94cTpU575Y+jt
KpeiedFzQBL30R5KsL42cKbIcQk+om1VeW9RYONSlsmj5umP1J2wSCvoGTFKlK72zhp8TlbxCG/P
CMj6dkZkRLoC9uSi/3TChJoGEqVTeTEXtV4Da6KOF1MzEGFyiUtzgEF255PElDR0tWSfphjKAEYt
a4T5fuSgV4KREfn0HYt4OLTJnQCv2gUvU4CBKcZGvOhcos5RO2fQ0M82ee1ytrGxxLMAG+Q9B7MG
GCJ9Rq4+L+zJvgNkdoeFZAPs5lswlQclkMbqeftUS+8NJP2ybjV/6Xs0qi2fvKxDf2tghVS4d7MU
ozMIEtp0OI5RVr8bWsdlYB5Wg6hnRDD451PjPtYblDzAq0ZfR3EYJGFmfscwhhowhQREJ+LI9ek2
zyN+EvqwLA3RLF273di2+dQURJnlYTZTG3uexQp/AbjHzaae5L3jIKyoCrnTOpRU8AgWM8xgkD8t
zDAqz6ZCYU+c81i6W4gb76Mx4tdpqVT79WtXGaiKEMFb3RCFVYNeTTfzx1aLXtxcvphR+tqU2TnS
seljy6MrGYMCaOmoZk6+yoFRkJcAOtC+Dbn546JGMfIPL2/19TB4S5nFNxPAyW2LJN0abYCzKg4r
5d6Yrqi2WaXvxyH+yIX1rgrMQSLOjlqbncrBfcAQiyKlGF4QzWxpGD/38fQg4NP6eP59QTzlSY+U
qobr4SdP/ghMZGgw+pmX3qkLVSh7HVs/WymFP3kk7WzKSF+MF2cdyfaLar0YAIOxr4X/VFQgoXT8
IsaslkQ73jJB8L4e5/qV7vm5qcaNEAFmQh9RXuw5DAsgkLUv8vQA04UCiEQDG41p/aOR1fsUDBu3
JiOYDP3Fo8KCtkyf2y1UqWgbc1nME7QjiREv2xk2UgGZxw5+eG1GAc8Axd+N6KBG2gRppo5Wnawd
B1RNbPt32NzipVHAxG7hpkRJE6NpEU+iUf6ySeiezLk6Tg5ZTmCZOhLf2zIzb5KUxr1Iza2fgT+r
YsR1SDTsMIjxk6QYjRATyrfWHbe1MsdVlTe3BUC4oErpu1AgC6Nz7LbTtpDpYwnbicwfJWFQTxwI
EMrY8Rwq6p4A2eA1Q7PRHPQOBXXnsHWqdy9xqKQtmT4gPY++RQbnanZI/rx7v0BUmndYnwtAJmSU
ZGdOFpYS5V9schXVps9hZEyI260h4fWrIlDFxq+LVZ8iu+t9mtYUCYhLg3CsMu8eS244tiZjIHqR
H+3ogqWbq0eVs0qMyaeatHFvKxZ+PcEbiK8WKz1fRhy0fND8No4abCs912bGEKwRwoayKB5My6/v
lZ5SC2na0E9ommvle+vc6ZU2vBj8eHKHeiN2w88O9lw2UKnorEtI8dnXnAk1GFgrrrgCo2NRNIWB
ftZccTfKqOuFXruoJq3uYMXmY24EZ2hhHBBKg6DTnGOkK39tyClf8cWMMIb1sdpd+5WGYTxnKsFE
Rw+bhoFpgBx1W4NpG5HxCdSdLnQ1XVrCC0qvs086Lh4HHe300PhP0rnzpf1KuS4Ki5nvMjaJ/mcG
FRiTuB09LMmThj9+NmBOZxQSSVvVzC9elAh5dC6xhn1Cwlx347hgpfgQNceJetlJlKIm0S8zcMZh
7xJwUY940gMC/KyInitmeyCsbO79yDzjnEHc7cJjcYZb2pGvosknOPGgwer4ex9TcPQnfqwtnoS6
+5yDRVNDZNKUPocOXVAGS8ilnqCwln3xB1IkTorRuM8Y4lL1chfPOJwol9l7ddlcb80ofnB0aq+Z
7Tmhd3E0Zhe7JTFvs69qgZDtehMQIDe/Hrre8q8uyOuGKGyUF11HBgc0usBAr7fKwfh163rfb7v/
6ilf912fjMai3H+97Lf7mP4DQ2cujaUzR3gaLuK1r00am3/dvT5wvU/8/YGv54m0uTiGL29TXG9+
PfSf3/a3//63l/1/vu31z/vLa77+8Mxzkl9/39f/+PPO3/7Lr9d8fdh/+5Sf73B94r99zm+f/+td
rw/4qaPCPFHfsad9jsEYhZOThgOS0G1TjHQDC/jvTAFZZlbz4udNte6mqVm2pmuuJj28/sSuG6cB
TjBfCv5T8Z2a2LhtC7UdrGrYt/k7p1eFPRPUiimCcR91eI9row7r0XrOyVD3pUqs9dBpZ4gcn9Kf
k7WqCJK6marRSD98mSpkiEFTcvEL4Pilstp/bdK8H5azn2A40MVGotnaKsozRLsVwlvIJ12Qb3Ir
X/s69BbwhxEhlndqTPGgjda0doaGtaYo3U3XNPYm/zbanr11En2V9Ga+Qbt/06ddvR8GcR/gRgfB
gcrOvtjY9bIot2kBKGA0vrEEFOsy05B8qhiA5fVa516KqSBAmoKGBkbMvY31aEcdiMQVN7t22ThJ
1NGkdAsqtFG7j+b7WEssQG7o8/S368kzO86vExROEzUXXcO31ACXIlTA+zhfrJAoOxiSdb1pGVAM
HFzQftf+kcoIi7CnoxpMApahzOyZZYTNcWJaEe38Z9rBFDsFsgtwLIEkxfIlmjIdSv1QAHMZX1Or
ReIksnVUOs0ipXoljTCptecZY8iSYv1d18HeaiXuiD7bwLXh6HXFhcpEKAuchSWxPxbGsE+46pIf
MHxFm7P3GmXNJQs5puRyoaEJiOg3Q9d1mz5vC4w9O6FH24jRRos2ne3jcHBliiUkiMmPisMAcHUv
LqGfB3JlhQqYtolBfsYaXBZIVQGF0T5Nxse2qNAOauawZCTFjfEa9fG7gw8Zeb7/4cX5Mrelgv7J
L1hGjr+SZlKgtOxv+TH2KxtcrmgG52gb3XM8Xkye1Kl3vjX+GHFT8eX88BEp00bM9pGTkTxoyR95
bz8ZY/ZGyfcNHwtJN50GMbQU46GJLia95ooLd4YGQ7qMWxRDyjDuLGaXGG66lXp/do3pZXbH74le
vWRgPbOexfUSloAIfa6hdJv5vC1sH1Fn2b+IIjtmojxVc/1I3d06AjG4ibt+heoqWxUm3X09K1Ep
oSkGIANkhMJVtlOHvIyT0MWtuiyZ0ZM5AQ3O0vkwB+BcvU9qTAZ38Mo1qq4JPMBIb8oZ/P0gBDlW
PFWh5QenCFDmoq5IvTLzxdWifCWQhCw1a0TD3d+TWGBVMeVOF+bToBkoVVR55+CLrBPvM6L4KGQ+
LST+qDAdhu2cQYdFbgm+pXAeGuY5bKTJVWXQwtwt7puB2LXv8DrRgt/idsPNGbWh1ljvGnA9Km5n
N2tujaFPHrJPBum8mFqGG7BXD74N6jQSaGkwrQlCgN5/cqa05eAHn5UF5ap+QsyzF7rxUpnEv7hO
3sGxMgGh7l8zndPbRfAJ7gFReoAZkDEwiPEhf3kgkqgynTLClkt/yA1dsBVL3Y+fp9bUQ6UnG+Wg
jAVJ5BI9JmtTKZpoOX9wHNl7CjlH0VbfLaKNhAqvY69MYhE8M/tWd6hSdlycMb5uHMkRx6Y6Q5tf
pgyLq/oUgFt854oW0Mx0iOVHwQWI6XOTPNBc2xcjKvc4HU9uSkneJ6YKqWOs7GZMKJKPKQUTi8kL
YMKm+SaTRNQeqCI58pfEVrXMcYFARRGvE4dkmSO38A39ZMjgKJtiXTHrZArIUDgp4o2pKTSf4la5
k7skxzkFTqkBUejtZYTojg7NQNul/0P37Xxn9N6LmJL7JHl33fSWAsxCXSxaUJAHJvwYSQlcZ9xV
nb2LUvM+ixKLwMG/zUumDSSNvRyVvCXa2gf4t0m1y6d6Gt9GOLjouu29QIQPWYuRhUb6EmvR0m4p
AOtKndomCyu9/WgSOictPxCiPkDSysihzfjt0ZrGF1UX7r4NwJnQ480BJlJ5BV+EZbMw3+c5KrcF
6sCFeXF/27nxqZdQs4m35/uqCF7nS7jbk8qvGEN0DBIUHDkQVt0/Nub3yA5eJCi7W1OXNwLxyEJP
jE3AtDgOeb7EfrKFhSp285Q8tynArFG++g6uq4G5XKwcxXp2xBu6Rg3Qz3TDFbvoCFgxJR26wHpN
53legrpV/auMGUTIMo4EKf7oTBBzZFcvXeoiCNn0LWMNbCjaC7+c6eqcJoGEGEwfi6J95yXtu7rU
05up+KCV8odfWT90V2LfvdQvE+HtMUBuk9J9qfvpOVDO0b0oq6XCOFCZ8mOeGYDT4BvAo7A1qrJb
91MNiSM3Frl7uVxWDFwoqRxkccpwC9cr8D/MIQIIkry6vB8ZqIDO/FA41osbIdQz7JpOfv1iVC0z
JvQapE0UHRz/ucvsR2uyE6CD3dmhGQs82/0e2BdYMAbeYBBkL0b2Dl602NLRo+ev3zDPaDXWKLKN
2bbwPxIcyHiPHOQoFCcTy+Z92gSHrepleZ/45FjtSMW4n+nelDmTTObsFgdujJnB21t9fGp9sYm7
dNVKuvpNABbVnW4LPWEYRG2nyHh+iCTB58VPbiwjCAqXQUWUyeoiAoDklPlFZnWOndYEHkdaYjbJ
vkYnjLU63zQqAsvaQXXEXA8zcvAWdux9VgkDIUysKlPaTBtVf6iU5IjF8lT5Xo4HOFknxfiEAR/c
ag6iI4t+dKPtbGlPbusmPdi9/wOqrL/tjH7XRMl6oh9Ev+hajbaKxXVc1a/Jrr/mVf0cVPpRyYnp
kUn72+7/eqwK/v3Py2v+fM511OnX3urhfz/+F56h/7p5WD/+x2duPqvTe/Gpfn/S396dv+DXX3iZ
8fq3nf82bPafQ1d/Gyd7/lRd/ufs4N8e/H+bNWvajHv999Nmf418fmjf20/1z/nCl1mu19f9HDur
ue4/Ak+3AopFgWn4nvPn2FnP/AcaJy9wPccMzMBlIO2vsbOe8Q/LsT3LtUzfMHnFr5GzTJylgOIY
QWCY3mXMmvc//vnh/3Yg48/qXwwisy7Da+XXxFnb9Xl3PXANFI9uYPnmZU7Zx/ufE2dzAwKIMcC/
ra3qxil162msc3MlkznYAFhn3bchCRVzE2yuj+q+Rgf98qjZlNbPR3ME5T8f/Vev/Xryv3qtEbyn
ccWK1eMKvW58eNXY0//cD8apPniXzW/3ZSgw/vlETR3dsh23sT03x68N8Ie/7qZ2oR0qscXdZb3E
Mi+OlkvgpF12a7pe4TAkzNV0a0IPr/0uyna4jRmMaUDVI0qCwTkPEw4IjLStEbz08bh20EQy81P3
ZnuVM37vgN4+OlxvuTKIDiUjUxs8xTxy3RcRhL2eNpxAmRRyxSAAbyhkrvxhNg5jbnj12kBscLju
J253q1WR/odkItN2ymzGcs5JdQR5Xh0Tyv1L7ECUZv/+wHX3unHTpjqSU2lqcb0pt0E8CCThvFE+
jloYJ2MWxvHUr1GH+id6F/2a+QP+KbncmkdKLE3gVCtkJZWy1HOg19odXi74MJBo4BNCtesvm0gT
bDxaKhhEIDG1Q0yb2C5cyN0M39tYbYsUqp1PMbqeB6NiqJzZR/G6GRvnIYnlcBNL9VQXBeDuBM7Y
WcC02V/cRq6jzh1F8TOfo0eaDvn+et91czlXgMxl8e66684mQs7/8KLrG+VOv7XQKu4GRo1CJkq7
6TDQmv/L5nqfvLCrvh643tfb8unXMfet05T1W9sAsXA1QEWR5mDzuIzHst3kYVTU6/pBIUo3UUxT
4LEO6Ny6PeXjHrhLjZqc/ihTEefqbI6+dcFRJy8ix5o/jEF/kCWTiCqTUdDZoLLn6638z1tq0NKf
933d8izT3GZ54oZoqiB8eqWzQeLRJcDn2R/K3tnERYCX2pho+83UIjU1JA/eCCdubvp6CxPSP0vV
NwT7RfYdOC14+6Rgsi0ja4EIpzesdNExtoQNlhNFGmEelVgZxch5dB15ASP3GIdgVifsutVJ95qK
oWtsam/AIx40cn19oPGnxOC84RGWVAc7hPzwuvGmjvI3M0MICB2y1hDx5m8lJgFUV96s7a2ueuP0
5AP9uUtVrblX886wSC5np7WoAQpQORl6yRjxbdWG1gDB73rnz8czVLeuLBJ0I0TnILfcZcc4aH/j
aB9aW4w3wousUzEGSz/z8vm5x+JDuTSNffgEMcU55C8T85WYGgYId/y5IbrlFelf7wE2Dg6YwdQM
tp3uRhwIo00qAIM4va+iCinx1BQfKQT2EQnvi6OaE4QsZBxcLa4brnqESpfryHW3uF5MvvY5gLfR
zMrvNUZ2bHujuCG+9lYsN/O3ONKPrjLd70k6gxRz0pfCD4ZQd6LsWM1NcZMGwa+nMjL6mNlF9fKX
pfBfrC5MwvxtdQmgmdqBw6BK12XB0i+rz19WFyqKaZcwTuATeHGOuuTCCwQNJ3+WUFphsn+tplw3
f9n//al/2f9vN39/rZpmsdTa0Q5ta9afujo+M45ivC1SlBHVgIRAMW0ATFyYXw7zdYOVnaKyVohj
mbc/74ejTuJyfdS/vILJwlF4fd7Xy/58xdf9jjljE76+4v/+f6BguqmhdT3QYSVZ64HxpmZD/xh9
0MpxW/kei34fj1CPi4BKP9hbxkciU37HuZjGgu5VpdZAGvytmwv1zGzQXYFzYJjbhxEH452GlORc
JAwrn7zu2+Q4yRa1ih0aXtt9K3u6gEWjklvwMvEWDoaxNBqk4gGtyzem6lAQB4B07CGFPxSivvMu
9yt8sCGQsGhXp075Ai8NxAv3d8H/oezMtuJGmmj9RFpLU2q4BWqgiqKgMDb4Rqs9tOZ51tOfL7Pc
FKb7/D7nRq2IDAncSKnMiNh7Jy6Ms4m5QZkbrrvuOM6T+xLMhbYd+sZeKXcIrKxLqvg5BOC/7+wl
vQlGlLMtGrj+8PR5UnL2/doG2JHFjGdbnsUKh0fx96cPgKbXOroDmMlILfI1fLpINi5fbRjk6CAz
WTNUgQVMy+NTXs5fAc7DGwmy6m5p6VKNQiBIvLBrY6RLfM7on2wsHXnnqvl1pnyalz+kxRJSpPrN
r2IntB5aVL659jKcODUM/dDi/NftlE9vYaCN+kdX2OVq6vvxDh4XgeCPl6xyqJdfkOc4uvLlFoF4
qB2bap8MNWGrP4cOi/kutHQz90epWQ9JlQMEoj1hZVTUayBwD5HT0WwYKooHrx9veSXXY2JTEJRn
emYjLR324InU2e+jH+O0KV5PtC+fr72Mll5rAHQHsOUVvn6nzcv7g08zaGI5ze0H/yU2DSr9TpmO
KO/opAy21BVnSJ7/43bKJ0r0hihZbtWl6sbK//Ey+KhPWmqO9Iyk62DJ5k98PJNrCDSbF0fytsad
N34Lq+4AQjIiD53S3B5rfXyV007VQet2MuK8Af5UPBvJlBzNSDef36wFdd/nGLFGyHISOByx5Jiy
TL5Ul8j/p+sW+RPe7nL5ecg6nH/629jl58mxi/X2m7FvdW/TKu6p+8ao7lZwq0/CLG9yqeKrfOrs
ckjVQJjZEOtTGbgMfAiOEIzc/u832ZViyO9eZPZOlmVDtGXRTPof2tITrVpm1FjajzjRn0h/eI8e
cK1Dm1KpV280S4LvfWF5jyx94kP95vfwt2/+YYnH67I2Z7mE+A7jiP8uXvmt0KXP5i8yCCe/y5Ye
dGBu3AVvj9n5TPp06qSrJHbgDY1anUD5UKthdVBPmzpTgXwdaSyybO6onOebewYtPfVCzUIrWRSD
y6WxcvCLfS0XxXlp6RvQiPGNMvXCyx47IzlbpYywZAk5nigDx+IrJCrXHm3/+6ym928EO3DdxWn+
vRbRdRI401fgz8BV3yIcAdkb5QfPuXUtSOHQ22WRdbEr6w+rAeH8+68oN7umKXQTwh73w3Rc9XPp
Mgd5P+AWNwRqOUZtrtQusjQ2WW9qn5SRpttRVNqnKnZKEBt/DeBiEXgLD44jqYDeTFrv+IWTkQ4V
OQrTdPNIEgzdH21L8wvslCi/bNtKl0lZzmBK+3WmfJfRsgKjeIlTZ2M8noxiie9G12c7YZsI2NUN
KPkl/HVQA2VPM9fFp0Ko+rA6lQNQdU3UaOR1hnSq26hoFeins3/O1PxfVdidf78pLptD2zN9pAFM
9vS/f/JCMcAgj6TOD1F0QLrj2Ljr3w4OjLg0S0m7gySRr1+4sroYyb03V13wh8niwVotsbDvtTi1
78FUQp4ftQcAJva9KQ/KHyc2KgOzYV9/GFCjE+ypXWOijtX7WndbLrGb3SMjSaepmb/UUwyeqBR0
qU59e7TkmfSXZN+259g0sdMjkmf7wR6QQTJL/8F1430zVtazRR/1gxyrde/dGCRE5rNtj5/KMptX
panVt+1YIQkjz5Jx/nWWvZ1dRi9n4egmEN23zeZ/z2KG9e8XwHM91JKEp/ukg2z99z9O5EZBlsx6
8yPtCtiwVm7lr5to1g6ZVz9U2kQqT1pnFy2h0KoV/Uwyn5bP7Gy/jSdwxO9Gt0FzzNMOVh6JAYmk
8t1t1IC6F1T31NnKER0XiKboPVq0V2EWp7Jq4NMjQYIEF/8NrYfJLOqvY1CFCDMW+pMeLSg4lFpw
qCs9uTXjor71nMg6UDQwV8aYNE9WXsDB3UbhV3lH0su6vKMdhOnJsyI4xzUKqd1Y5+gq6pt6Qq4p
HvJgtcA1tzMAPDyoiAzmcsCMKPeBLueZlY/nZPf6HbAGntmRfjMoP0K4tN5GLoGl2Wc0DcNcUoxW
+0g7HlDQKXqyax9WEonDBLhAE630vUWQFqbjZApOtdw/onJQrM0giG9aaSpfDOPCuvZZ+7lqxxm+
2QU7tUcVqHyaDw/3YiTtoxq43CtXG9fCtNGZ16gi1xH0gl5x30tFc3XmmjlIJ2iU95LE7YNfRahB
eaUKvVwk5JWNvPLttipC+VWYGU/n2yrXh8t/v23rl3/4Znv/etgFqA9PCM8RDlO+9WG275xYT2Za
dr6nNDkjyoKSaL/QLyuplPaO4VH0kGYtAKSIBrRBuVBWp7uc4Q+BiRe57vU5XAVNMkhFXsLVLZWp
bulV4piZVk43fIdEg21VJprsGVIOe+VZRmu+T5XbrRKAdaNkeuWjbl5dxsnaQovtZimUsfF8fx7+
dReYCEBw0xG/gpySRu0eaSWtb+7QJZJdYvJUHVotC4AYrpShA+mk/PYWfAmb5Uike/5ey1ZxVXE7
5TqfBsjnrTvXCtZBm5WHtihmNEtglXPJvR2UTx0EmQXYvmSMN7p3lT43t07URb98l8DI737dQfl8
4Ie7P0x39ofNv6sL+AnZfrH/Z4ayvA/THWJwlKWrTvuWtumqI3dBIbHxarRjehRc5Jfl8i3xBn+6
974qRwxY0KIKyndmzq2amvTyK1751JVLvEz3w3dmEnnXy71+v//5h6JsSosjf+0pbx9zeRjcU6Tb
9cN5zSAXDmzBL57Qy9OHKrmze2Al/F0eac0ST76G7Flrl/YmDHyIwxcnQXQNZnM1SnOreJIX2AHz
gHKRceWCEZrEti3O6XLNT6V+uVdu1VInpLXsxsyMcqvLZDq9mb9GVeb9Mqoy72qUMty/rjVSvXgu
8zG/Xarpb2S78we6DIvzQQuHH0tF34NyqcHeg2wuMRtox9viIYNNG6pO1HkpRcpyX2KFNDmyckyG
FuCJOYtjPev93m1FtRJtEH5tXbTZqOqijQhSlTb3TTD1EVwvTfQ01Fb0ZKQTLZ6ddlSuKZ4Qy0Lb
82YUCd+4fjRXftcX60iD+00YpX+sbd87uvIMwAptss6S3V4GphRYUq3R8yrDLn51k74r4Hd+GyBX
CKpO11hsxIG97IemJruRsppLqvJB15zv3exOLzOUwGvXEPPGqar5JejLo9N744la3x8mQpcazm+b
F7Jium3rtjBcyjaW8yEHRnuz1+j1Ak92Q6Zfv0LVg24EexIH1mmPJYhoOmE6+286CPz9kujDE2nb
FjqrnAYpaarDUH1y0H47KQO1gf7Gdt1grczIKMQhTMSjsvqgGJ6GOPg7zep+bw5aBelYZZ/zXPOs
rcoRujWVwzrnqjIPfftogAD4EmepLJbfB6vaFzdatlOLsNxnpUzPB/wccqUFF+J7058RMOrcag18
QRysrHxSyX11qNL8IRya6l5ZAX+CVWa5sHyqagD0V5d4eHSs64EF6s6GsuJGnUF/4H2q5wZaLvI0
ym/PKcicLvCgA6o++q1RZzkEhPl6NHSwP3+Y2oSsirFkDMtC1vZgm6KubTuW7viebdnkN39fyXk1
FExz65Tf2hmcSREEzW2X00QCY89MmTiaDmHZTAd1VqZFe+s07T37uVbsVLA0EZ9KZrqlTxlautCv
xPm2Ao+567QxP7iQxqzcIp+e+FhQl47j/C83n/ZpXwFLaxBIc4fU/OHOCJQUsDOa5AQPJPELMlze
TF2JFUm96B5F82xGWwleW99dNn1OVxkNcrB2m+iq3BQzCoeSZ4Da9D8HlEvbO08eLr4BwmjdoNbu
mj5E1yzvulM5OLdF0Gxz2lC+WAm6BEBKxS39DdaXzvGkkmh1AnU4nqDX2DMFprRhH113Se/4VdI7
daYO8JDNKK4MHdqNwDCUr/EHKkQmYL/ztpnC06esaiFCfttoq735xVQba7XvfotVLhXhaBC9i6G7
batw3l8OgLHnfZ7l2xz1nq1lhfCtX0bPNqRjT4YTLODFR/u4OONND9b5AMzRPipXx1dnr3fTQVnM
Mb/8Q6nH6zkBVHHxqRBqOGiBzO1mJMfbfEtQ9aCBc3Ign6RnOqvm8BUIp0WzczwDOsyLLwZQOeUv
g6CEiTJJAJOH0atVAvvNHcM/2vRCPhp29+xIvyBBsqZvM9gUmltQRJojYA5BPRnzfphAORRWGT8D
91WJJ7s1lKHyR7ZENTCijEyGhfD1yLyWCgvjdZ2AIvnfr5SlU9L+8EoxN7qwTnkmKwfHka/cu1IB
7KlF5ReL9S2PeF9c2XOjDvAzJet6zqS40z8+O+pQlDRJhJ9jaOzQ73jzxFuEiv1gqngBkcdVlvNP
cuvuKdKWGUZOn8SoPMwCQBFMr/cXlxO36ESijLAF62+fwyLLQSKS9vhr5bNG4O+i9uu17nsovk5t
fmtMtf+pduALhICZiq40q8Vutim4dbYdmMlcUA8EN3ClzN4TBmIb9kFZaQR4IBTnC5Und4ZtkCTu
Q+jH3xM9LxD5Jenc25BMqxLYLDcgH3y69KW/x118mqByfa61fbiut7x5L0Ya8xctfO3TPP3cDoO2
MsyIT8ocBgdn0YebTKT6q76Et7rkjfo9NHX5+tgyVNTwL8TTNEpRAKi2yyG69+Sh1knn6joSMXEW
3TuizhHYlgPKHr3pns2efas18FNcKR/NVsjJaAiLWtFcrN5dV0P1hR4KfQAQt2VHOIW/LvBnf4YQ
KdnbOckxZTbViApNGiEvI0dbMwMzDi5tcw7O0Ksxs6HZKzPU6he6wPsjiCfjc5S2154lfvaBpCUT
lniaRR0fKsd4UV8x5aI2t2d/Gx9dmELvUHA92XNJnVNtyAwglleVQS7pslO7bMvUqFmTN/qwX9OQ
AL2dUH/a+UvA7NP1c7KrkTyCwyIHJwClXTW3e0sewrxqKRhyBttvyWznoxbwj0udqTAVoUx10Du3
3QdIbwA2giEjCXtvA4s8dFRlHL84JYj4eKHJMB3D4LM/HyN3iF90IHF7GuqKa2WaPgyZrgP5qzJh
ud4PhRGckiZ5DVrnr5SevpuQjrCdjyDcM2jvfQNdy1flj6XftPX/9LvMPbtYg1xJlUMnx09XylQ1
UVUNVQOXsunF1wN+qhZw+K1uHQI9Ktd8/HSK3piXg/9mBrJnU9D4tVGj8KrQoKFOm9pMDkt8G1S1
dUj8BHWjyS4gr7a8A2xg4ioEA/pK4mCBQ8cJ9gOZyeeqD3jZ4/rVTjV7k5jwkbaQL79K9o2YLzuN
rZF/vnyRYR8uz5FdVH6WSvZKxMldXHvau/YHqwSHmeSuBU0CbRKsBIwjWBn+DliQDCE7sbBK9Pow
Pbr9czwFLhT0cpkQUWy8mWINvH5CAUv5hGNQwXCf/b78LawQL+nIzucqokeOruDTQnKvvDZ8ekRT
hF7XwuqjJ92vAzlYy96HYHCO//sLYQiZMXi/6DLZwtMiBSWMJRzBrvL3L4Sba+i6FkP1tQrs4Tpn
/bXXhxhNTSs2OJ7PHWSE9oOLgpgZOVLmUg6dA9TQ+dCIapOM4E8oftabIYcU25Q7sEqaHs/mSm25
gtKpNiV8WbA00AqFTM+vUShNy0efV1X1L6h+BnUG48Yz0GcgWbKvQfkvrRDjP4PKr3oiLmG+Pj4n
S3sqYW1doA18ThNwsUO+vJhGxjsV5xC/hc384o8o1vvkeO9TBCdUGGDm4ZDDRYpAMfU1Vhf6OhCg
CS5ViMtK6ENF4xL8YTn1wbzcme9UfK5iXG5qTsNdZyXe0Z+6e1WXzOPxEWjA+AVyh3plJ1l352up
f6chWLbStCR/aa3mPm5J8PcqQVyEXXgK+JZeGVVXH23B2nc09R1f7fnFgjhqq9i3lKnCTFqZ7ioD
yYgyQG+PDEn+cHmWwxlgP4jq3flhtpxq2tICDOGufNzVoZNnSCk+9yN40Iv/EqvueX5pQLyf75eU
CDK1SwRIdsnSE5loqJ9b4a8qXyQndTDz+OuS2/NeWcFoeA9B+qIMdU3kBuat1dFwfvF9uM8EP80f
llhCdg1+eIFoKiUrQ5ORJdNyH3Yt6ZS2eRCVAC4jM6fPuogOCBKHh6kFQZyy+UAzWRTtjXL+17Aa
6Crx2oJn2auNZucfeyccTspIG9R3zMCLNsqEWsk46MF0Om9y01T/CdgA0vXGE9vZEDGQOXrTbxK/
h/u7rlA2gzZ9Wyf9F9iEplUZRzTwLIt/FPZoALpYrC8emtk75XNkuiCZNWpxQb1R1jJD80OvHb1N
41AxA5YQYF8VIMcfvWhZqV8qN8k86KkTrdRuOSj76JFS9bVThuOTimjsjAJOkZW3yqxdB9yETPQo
07AymMnSeNxk9lLcVfZ007FauneAQdwvNZQttAvq4yrsNeTPkXhED1IOtZr+1YdZcDv7IZR1YYh2
7QyJZDhNxgkJ+AEylIxG4nQeILHlLJG+MvDMA6zbLNvd1PD5RsaU0rPoAT0uyibyABNye1R+Nn0P
ylpiHYRY4u89J3UfFm14VVMHMjqoq1ZavjGaMdz3HeQcURE8dtnUHlTLWmcW6W3kNwHFSqZ0ddDy
AOVytz0o6xKhWt7UVW/3UBEx4t6QZNLZc5kX1WRnGm106IIfH9zKdAczOpCqUsZlylTzoxoL+h+X
yVKd1fZhaL3GuZcfq8pL0juLWt2OfSPNMKA6D5D70SzjSVYhN0KORhfJ5x6pajhX6vKvOu8e/MwO
/na6bwNi7FJhuFqVdBD+aDsDjie/eA1TJ7wuKHjsKpMNtalZ7mE2kaNK3M49gMNDwMpIHz2UTaXO
Fj41UHhPTsQacNA1uQGfQvDbA+Twl9TcBJkgAlMHnoJHL4xsqNJ/nWRhcvYk/5zIoc5wj1o0pHtH
z7yDFrWwVI0NqcVeaMD7pdM36OC8Qb2oWhejGz/GiRC7SgcmEvWdLhkeRYhwTuqv1eKA2ad5TOZj
pnmbmiY2lBD+mRdd/m8grcaccJ76hvbUwUa5cg3aLMc4zT4R/2IEdv8NSAJqwAbFHmH77c7VK2tV
N9SQ3Bz0mIwoe4PeejjiD3nfu/dOYMN+Vrsm3H0lH13PF/uKneu+kQdlXg5NrW9GK4tuL64eZr8N
gmXx8tloWkgmwGCTfIvuQazbDxOV7AcPKnS2VIu7GaCmC66Q8hnWUQ2Dthq2ZWA8RbC96iGFzDrZ
eDFQNWuw/E2SNcsOGCzdsSmSkL3R8PDYEDi3InC/1K74Pi2i+FmlFmqZtPFdLeG81epm+pYiNXtl
9m0AxhJggjeUzROUlFe+aTqPWYuiR5n0MRR6abpWg1bcucdA89dqULlCo9AkQWB1q0xNz8a9CAUb
/DEFuATDOHQZVnZY0MeAMJB+3HXd6kDecsoh8CXle912qKGoU+VUB7Sm8/35DK7GEq0Xii+XGGUy
3Tob+NO1XRpE0OtPIMt2UZy8oNDrI/KV+8dBntUmfKN6Ws2g3jHHFAHfAE2yK3Yv7nUaxEwrEKa+
mCaVs8n9Ug1msA+nCnIDUjx1bifL56XQdR5cMzmpQ6g9w8UVPGgknU+dKKa9MTdfL+Nwk3irsZpM
RAi5xtTbv7xySlgouOM8bWBgkirwFbD43IGSyyzvYgh67g0D7TGelPz7f0RUIQS9EJ28WGzPTiH5
T0smOJSF+MY7S46x0qDkLCNLQ1tdLDmGYnX6MyeJu8/KPnno6Zk7v291RtIf5TdxXq6rxuMCddTA
pmEvqKDD7gzts4CfoEEj41MAqccJSdTbLCu1z3YhUMuzwNyMMiqpRhd9GsmaIkezBObDqK3oLq5o
IVC3BoGUPRhd/25zMIxDCalY8us3SEIr33RhClor9aw7OGBOfe4uGX+ZOAMuT6nXGL32pA7US++n
CtqULmiPQjWuNC0VsiiGMs+Xq8yzM0PfazOYlFKDMOET5mjszUzU3CtrKGiF1cYjBLLKc3FfQiND
5A9qIMuNSYbqruZvhgpsxBYqXXNFjrxFzMXJfrY0lxll8NOFqo4KQdc9Cyl0Mxr9Ah7eMPYuoqg9
NFtQJJ+bebJ45zvL8KyHbgMfq/fOb0N5dSiX8lse5taJjw8CywhRqEwL6J5rBJKqk7KSwEUCNgjO
eRmTJChcasgvqMEh7PwbCnHZRpmx5XSbJHbNG3U3Z27mnWtqqFV4ASpckM2S0vSpFSNEd6fbVFYa
F+6ZMeiib7x7j4ORojRk8QGrzNxa63FZH2ZZ4WI3vWkbLf7hZqB7mIL7JyQotE0fzZBVxs5wyhYP
nUUZkqRkW+gC+QpnGn+RIaJ5zcyHP+TA7f9YTLqAfNElt/lgWMaH3ZhFX2cIa2/2NUZ/2xnq/sGw
tBZWUDPdVS24NrqWupPyVW4LTWOd9RtlqoEFRvcPV02aAdmP32lPwhmuCoTQJz9Hpaa/nNBbkT9a
emiuyEbREuBaXQsDE4cgFzAvCP2vRdOQMQxdSIAgf2/3ujyoEGWinMV16vRy8btr1H2muXn9w+5V
NXeU70oGpst3CPQPfdA2nWwf/3+1jd5GY26NryZKfIhoGeBO5XrCkAd1VkUZn/VY705N7Ca3yhfL
RcVYCwaoA7QbV7OSK+Xs09g75Kbl3qWDyxaoDNmMQuz94QwwvHn2TW9n//9xo9msOxEuG1WnFDQE
g7Alsaa2xcoM7STdqz20MlN7St6ZavQSfLm2K2Hk/RB8McO24QdlYECB6sP9VyLo6M3pNpedHOpA
vt5CktayNiRgo6ds8Yuj4yJ4bCIR2KSzBpN50T2C0zC38FXl28izU/YFsP8lkHT+gN4U7G3zw0nh
EM+zKdlVBlMywhqIrE5Z8RLOTPlaNBkbZRaT+0kr3eKxMCnG0Z13D2dc/hJDc7qNtB6ogTKTBZXL
MZgPYwLI0ip+wgmLyGVWFHsLgk0eaG4N0iC+KT293anR2dau/ahoaBjVwfzK30DdTM9jaI7kb3A2
bf9TCQH6Y+8X9akdxH0eRmIFfjK+7Wmsg80PmqAcIZuHGODrlZfW8TdejtfYQ1zGgqX/1okBGLYi
ab567jcN8eZvHy4MUAv438+/6chq//vnnxSVY7r0gghTN21PNUe9y+8vFrOm5jv5Z4jz8uWzDRny
uo0SZ16H2U0/QGeqOVawj4b6ETUye6Ms5aeyBur7YoOmIfNOGxgErDZMxQ5Q2CKyy/zaNXsDJvil
vbUGMZ1qyDcfSgcOadDGJ+Uqygn1K8nOq0w1YJv+k9P0NAzKi1zAOXdttDwrSx2mwKgAd5FVGWj5
hT8L3JK7tO4GvbplNSW0SrLIjK5hi8nuBM0IiOXQleDl8zOddOFtnUgV6mEQkGpp8JWbtuvdqJf4
/MqrVxk13I1tN/uwh2ZC8FnaJP7SHm2KXudDldrmlZ2J7N1AJEPUFa68QgUXlfPNsAIH/EwFPm4I
e4pTflrvu7ezRo0om0KvB8WY536fKp+GbxmoTfp9pzsPH/IAyrz44hmJo9a+U55SKiJdUgYQIdVU
2QL7KvKKaAcCRPsM28xXm7kf6mKsvjtmdgkBlhnkj7obHSk7aZ9NWEj2um7H143otc+AlOKNQ6oV
ngK+cQBwihNzdfLY8geJUl2gDcyhRukCfHVS75Uvr/xN2eXzJkiqYa8FWr/XynnY+5kJedfFVmeX
GE9GK5Nt331EktkcjGl73sRFJC92UVA9qzYK1Tihzuyor6+mEjLgdK7Y7IWkki9xogQB1mrJwvLA
sI9GLNBqa1hBWdJUB70LxbGwq0fZ0bubGwEXYjekwaEZgqsPYUkNbdQZHacjKwNZYxMd1aGYYALx
5gdlkA0k7Uxm+XPZm0gWLmNuQzlOrBvL4hPiUzfK9HmY9l6XHJhxktMEGUCGXPCDsionzalfxHI2
gq9UHvKMEtcCvorlxT8+u4pYy1fedZ4O0aFo5h9tMFjPqVN5yqokSX2iIbEix5RFze1stblpPqdp
8G5sABSFfq+e34SVs8Cxkug7ddaNEwJebz5wmNaVju7SVdxn6DAIDwW10ggot7l9gYSaOjdscIp5
khVwqAzmrVfP8+2U99kdTKLg8eBTl+rjy0qj1HmCyC6+sYuoey5E7V4FI3WLaYh/Juwnv4vC4HGe
IHlLYrggh5hNRwsBgJuGeQi8o4fkWfO+Qcr9d+B03kvhlwjyVEb+XIISuwngqf9DNu9fyF14Pjyd
zSOTKpMpwx/aq1IHyfWxhv4hAvYN7Jz09Vj19XU2JtlOpa8nDaRqpevZTn161Wget79GdWgTzqOX
a9WoKabb3iyrx/+6Xt1OXRCZdBiLpjHnfVFP9LV0kEMqWMAFEeD0tNyzGUY145zE8hC8RJ46bq/Z
L4/PVQOla+g7IyzRDuQzM9Si5tG24+oLum7LbnJLWZHFJFOor7zQmpkkMZ0QNseg7urD0hnlF6gI
r1FKzTa96HxoSCNnC/YHwebBdJ77RZzURnDulujKo+H5KRmF2LYhekghYiTP2mCdYqBS21BE9taa
6h08Z8Wr0GjNj1nmHmyrMPeRbwpEvp3hc946n1WW+y00b4tfoS4iAudQz5++lGOl3YCYdA+2BywZ
/SKwU0nZ7zs/Yk3Xz6F3MCnBHiykLr6Z+XJyeCm/6Vb9040m59WqoEz182D5AmoNSKTjDM+TCwgj
R4n5KUsKuFZ6khS61g0rr47sY1FoCJe7TXQfNJW+mXq7u3NG292a2uTvfA++Bksrp1t3HPW9V9fl
dnYAA/pxiWTDVLn3VSK0lePNy4NJWzAlwLE/FUmZ3SSx131qG5O9vFmMn5m4rKs+n4yX2NUQoK1G
7au7LC/8S5rvLAAO7lK7PwUKJnZfRjvIUoZtPfLPGewiO87lXD8WVf1tQn/i1Qghem5Do96lLUBI
IxuvlB8+K3fT0Nu2nkJXf41CsY0yL/o09seJl/t28edkWwGVBinVovrXDul3u+6vohrVk7mG5qF3
+uo5DrJwbQrN2nd1ER68UOSrDGKnL+nofB79pf+pQZPU98JeO2UC+zV7muvSSvtTDgnw2ur1Ye/S
zcqEGKJihITQU5vDXZJFFoKy9QJNXtPt0zKGgTmtvD2Ff/d8UKZDNY41iIAfTw4YrjE2V+oU9WVO
VdD51JeXW91SwGn87jYq2Iu7EYbTMruFJLa9mUa9uQ/02Nz1TmGuQ7oWYUxCChxO3eKnFb2OS7R8
L/gwI2de6I9mvRRbDb75rY1G4YMWQQkbQszxrQ2ba3VN4Xl/96ZePle5na57Hr29sEBmoywF04cR
QdAYoJhjDhA7Mxs+xWr1IQ+WXKUof9MvT3R+/nJd/FQln5Q1BigyAjFoz/f4v/rUTdRPmIbsJbdo
E3BiT9wAFgo/9UMNHUzuQVmfRJ+UyxHdrqWYfNSlC7acHABlrG/UYAKFCO1kFAOU6ZtoP5XOxoZf
C6XUCWmLLr+3sqU7Op3WPXVRvA+zlDSWMWTb2hAWjI9ktYBOwzFs+u2xRiPzyezDd2H9TKdl7n+x
UnfeVqTpcn+ki9esveZuEvSuqYMy83Tm7ycEurCOYz0ERhk+JPEOaC75SuXSRvHVQtjzl29xeNFp
A6hXapRVRrX/wwLd/NCn6AEYQd3OpLTKy2kY+ocGnNoqctR+CvOZ+ifFmDVzrVQk9TYOebfHWn7I
F9/fANv8ZcmxiyXHVGQnP+swN38Yu0S+3bOV93yz3q6LU63ZjE2xXAVDQDkl6EfKKz5aeQM9k54z
3yuPOsw0RW20JIOK4PeB1snYBahEsedBAQwP3S5KBUgGWabjBS/vRRNslaUOdhsLqCaRNDBEBOP6
0Hmw5vvevIngPETL0wMD2PtHFz7tXWwlqKsk/lG51JkWU67pw0Xji/HPANmtZg2h9XyfwDWFnJn5
gGYyjSM52mROqtW0nRTiKTISfc/6Ib2ac/NbQ573U2x4P5fOjJ4h7h7XMxxfOyNIxb1tWxEdw2F7
W5VQj5KNAr3ViZNb5RVU0cUmzZ3yi1OMyZ3oyQ0qc6JfkVlLQDU6FdWXGTrfa83YOWXV32tZkd+Q
kzLpv4eE+cYYRXmPEt9itLSMtpp2y1KiWw3QwJWbeVn+Eqakl02HbkVm2nvuK/MEX3v+PR8ooUCF
2jzRGuRsURXn4/rvCPKX5U0XGOYGII+xRreNooaZ5wf2wNUqR/zuM9+yHwBFgp+m+dp3PaKsIIvt
beA2IVsnuAFNNxMQ0kKhC5+8uwJ0IV70SltHk8i/G1r2K4LfXt9J0BmqF5Sv2spur6M8ZQkuW35J
qffXWcNe2axocqHnNNa8cX9ukQuiPryL5+lu0kNYoluqKJ3WggdtEwFzx2j+HUJCSpo5/daA7b0a
aIX94lXIwrAoTT/NQ2zcBPxjHrIYgteC1vGDiNCVmTpaWeZ4iFD/EOW29ErvQLoRtfUGSgD+YpAy
IFV8M4e5065Zgy8Hq4YoCk4zCxU6bX5JJ74B1eSTMw+awwT+AOp0/HbQLjdWNBEmJ66pnt6F6Wkt
rpRqpjYX3K0Tv8Jgg2Pl7v/Npz39YvO/EBKF5jWE7gDGNi+665K6uc+MFPJFAHrQnN5loe58j3W9
vF661Kczyjd3LSR5/LJm/SUt8/vcSZ3veZb9LLSx+eTWdfWnpa/4gCxgqvINyzYN0mm6sIG7/d4J
0k2p4WZ9OT/TreOfGvuzZ8HDbUGXsROw+d/AB1y/5jGM1I7W9cdhrK3HyTSg1sCfLulqQJ0sAodx
bSHkdas2IsqMW/HeVKPo4OzruHqEUwwNEyMe11EzVaesgSd7ItvxauXLY6z6cn3vthJu/XfrVH9Z
c+Z9QSIsuM5HI7+l+PN317X6XtNbijd9NX+N3OLUwhj01Eh/RDM+zM7oHA53dRKUx1En9a529GW6
QOa7lOG12u+rvAAFrukQm5W4dTIXtm5R6sj9CivZuMg9LLRCltQqITj8lUx3R7SwYbaGwL8IWSDp
03in7CAsoUCfBDzHwZR8HFAhTuVwiQrs/GZa5d703NnOg+okVL2HoNyzO+nSAA08RpWbQTHhjTeA
L/WD53b1ytXlZkjXKyhA4ulHF4NcNUPxt+vVpwRS9RcIBQTylo3xsABWZ/43yMW9XR4H9Iypy/k/
d77cQcLz7yYeTos1h8feDsatG0/FsQVWcFWGTvHS/B/azms5chxrt0/ECHpzm95KKVOlUt8wytJ7
A5JPfxaR6kqNZrqnJ/44NwwC2ACzVJkkuPdn6qjd4MyQbZW6yb+Ejv2KpYW4RFgNP2FpepTdo5e7
O8QTkPiZJ+Ujb3+mXvsnM1Tbl6jYmYafffGK0j5SJa6Xsjko4xP8m/t4FgTClfXOia3qORBtehQa
UteyP8iDe0B11bPRjqvcmzS03TFsaVu24OzkT4DH3x9ufarTirVZIOsmQ24DsglSVKzhLDmrXDQj
WqtZ+uBVubdmu6HyoIz6bYTb3imoxmKPPXJ2wB2VxCM/0J0Rdx0aIZm2wZACLkU8ZesRWwLsYzx/
Wbp58wk1Q38xaFr3RQ3RPczi0fiq+3MNGPO5umzwZ0KAczFZWxcv02iBU9yiS7CLWKgFRRjfab/j
pvtkoBUc/+oBU+xlxWxoqAv4XfKgztW0Aqswn/vbgxyjonMdM2ZS/O8xWZP793leUoerXuT6lT3g
mZENqNQLdxKBCTfWOBRlCDlr5ki3gaNsTJGijbbgG9k9eWqwZxsf/IKpuA/9IsIwBJteWxmSu9RL
DUzIEnOTxTiEujVV7Ahplp8YpfPrd37UWqUuJj1XHl1tKrYtm4HDECCXFGBsuar0dHwtquCI/117
btTE2Dpk8rAnUIJfQE6z3DR+KWX7WlBcfnG6pFxVbjfdG0457iYDoU3D78wNRi4YIKF8vUnDRjsa
tRad1bZK14C+khdDpDhK8JlAuWy6xAy/jgm6HSV2PxeIEdxp8CvYBXVvPDhhEvJarFvfHPEHW2bo
BmluiHMkaQo2DuzHuT4pZr6CHAAR9HZmYjCDvkGB38Vo2ZdetK916Q1fenccN05ukmuccVmtZq7U
TvGex1RUJ3hN0VJtzegLXhzA1fh67GQTP49z1wTisfbb9gFb2id9jvIKI91l7YgozdwkeUfmUwm/
55bo7qgn8KcoISPdQFLYpzpUmtGTl33yMCKWqiA5dS9bTu5EuzrFsKEojCMG4RAuAsfbmmXDnUFN
lVWjdd1zYg/2Qq178UcblA8x3w5kBJV1kiQF1mBxeRyRBvzWThrEfizTPmHXcd0YKMl3btSfcbQ2
XspWm3ZdlqNSPzc9r++WisIv7TrKPwvbPfvu7/fp9r89+2zDIEGsg+DXPPXfGN4aWvWIdFbKs/By
DWyTYSzHaurvVZElh0bU/ga6ZPHsF2xLTD1zfpTgAjGdN77eYkd4jfsxuWNbQHhU5s9lhdh1WRj2
LTxTUaSSS6cQXA/X2Hlpa2aT4AasL69E7XzqgNSn6bEl4/uzbrXD0BXJH22DemjUxngoJrW+K3jv
2AWFFl8CWKNLWymCPzIY2QGbcjmpF05CFhScxgRuQp/vBKWVRc9OEC/0uTofInj1nAiKv/MdRI79
bo3J9HFsngfKxfkvsjJA5v61kuFC/DENNAxUGycDpFU+wOhI3/gmcELnGTNeZ4WjOo42KcrXQMyS
LUCxBodKATdTntYd5ch2PlxHcnP0lrJTpA2VyGl0lwH2lhvVns4S5yLhMPLsAybmQ1MIa0Q9orXN
HWQptIG6Hkt36mlPjqaz6XT77qgplXNqE7tfN0hrfEKqJEAClD94Vp4QY7B+yEmZEjHJibuNavDO
Lyc1uD+v1dA1PjkpHn1Weo9DbfijE2Lt6g2/kgpfAXsEDAO776vT2tMX/JgaRMdV61EdE2ixCcbi
bWwqO/iH6j5Rk/BsARfYmJNQDl5ofg59EmopIJsTKToPaU2SMAp2HM+oAcM3gqb/E3XeuDX5goDH
A+/Rx59E4llrtF3fJpEIj66TeG2tfk8aJVKgRqqrTvXoOimerzS/Nl2v5OuKeFZxFkYvOUq3vell
6xxgZ/R5aoOvmuVqJ2Ek8QFbYI/NLlnGxmcv2wxDsDPnHGRlIFZtIch9zUEiL4WdTDR9KlNrJVTw
m4qi2V/K/lcz49zbrh02NfmUnWvFztxdGXFxCczkS+ZkPvJocHWbRn9BxtC/k13yIJtelm5IvMen
D/1mo+tLzAVqbGUfk84Yj+EsgEgFBDLxfHY7yL4k6MtdkmPFZ7o9723qU57MgOPUt07anEF2bPC0
upvbJ31GPMvRsVOtU+09BfXQ7PUsMV6SycMOPsArZXDChzoUT+lMAivMxttp2O6ulElHK7xDD6go
63wnyL+v5K9Wc8d8541ud23KURyz8CEbt1bZ/rLmV7MBoP6GNI5NF00l1s5Y1TmPPjLLo6OcGm90
znKDG2qbyFGr83XPq7t2i7FOj1Q6yWm2M8ksjI8FJ5WSEHQ1WzXeMmfjkjA8lXGYPVlT/L4fb7DT
kFvZ0xxvdQgCm/opHUH4Zy0c26QL16b8RBGuN2z93ZXA/WlnTxb/AVmImUjbuuc2CYtPShus5Xsm
HunlPiM/vBSJ3j2NQ1huS9eIN7JQ6CeZgROq6Z0S/mQvGC2XqjZ+Bn32fAXBgPUyMCZU1A17Y+eA
6KxydvHjW/lxW32x2uRydXiOy4Od5darSIYYoLgX3VfYQOw9pWm2EQ7Hj2me6gsXrMqPWak2aX5h
SmO95sUjyWCcs36fKMrHnvdDOegFLOTexeRV67yqkPtkyQHsy1wjcki3zl+nvKFkpEdasJGjPTTJ
qhi/uc4iH3lX9/nvXEIlaO/SyElOnVVEaK81zmuX1esmbbXvWdGpGL0l00PKJgkgoO1u0kh4n7K2
f5YRdRbxwhqln9oyrbadm0d7Le2qx25OvskIB+GJ0urHc8k9bdXOeiP1fBAqZBo1zLSVq4Uj7/V2
TKdjG8u0c+JP2YDnpp5WF/nwKWgxobzIr/E8dmu1RvCu9XseRqD9f3n4eKrz78//GW5D5UejUDcL
wP7ru69hKY0SqMP4PHmHWtFEt48yMEmeZ/b4XMX2URIj5FnQ+bwAmXCcVnGDbS7K+xhwod0M2F3A
wyc3cazMwaV6rj4nTuKtbW5V29Fs443t52SFZ2ixBBnHs+5NW6BPVEFYixA1OtrcWT87pvc5dxP9
XrbUYMCTNn5OIrI2mp37B+7b9SrIHesVxvUPB6DcAzaWWLVM/bDIYJjdjZ5SkYMYHsK2byD/dT8s
lGpfazJrYBf68SU28F2J6vSSjIG4K2JY6JHrFnc12u27GMe/fc3bacY75Hrsqv5p0NXplEbdH9qk
909jlevLuO2Dje1RVSh51v3w7GZh8LfbJVqs7Cq//TbW6MBlZlby9wiMldC8+qvGrz3XS+cFpy5/
Cx04x1qp7B5CuzynQHlf08xYybqS2qJLNIoivOCO9yCUMN4PQ2TjnAUXRR54fIJQxJKXfSY8oZlX
1f8SOs9bKjRR5X0J8axbt4ZaH11nbO8pifEo7aJxbVhDtakT37yvuTsthV9hICpAFCxgbaPa1CXO
o+ur9wYwuK8agJlFge/VwndKJL+ncVOo7kto5f03142KRSXqZh1PXby1a1VbcgcQLx4i7ovaDPvv
AXT4OqgwAeqM5z7HGcrqlQdeinct1fnV6MBYGBN92bZauxBZ6G4Ts/WOxdAMO9tV8MAo8rU2wmJP
m36hgq5+mfJu2PTg4jaF3/EGnrf3egl+rwF0+K1LxMWl2PqTkhM5G8dbBjg7bJALag8psBjJ9iPg
T1ogPoI9tIX0NARh/CAPVaVqRyUBwjd3JYpSL3H2wIDOKrSzcPBmVUX5ZXDLS2Xn5TOo3Get9tJ7
RJTUT4WifS4CzbnT47I5j1Z9gQgApD+LY17hfsZql5/UKHj04HXvAyfDfrCOCvOkkID21lNoZ6/C
Jmtc4nyJCR9NZbTv3ZLXQ1vvxV1no3geKHn+aioxNptqFx51rzsD03TBP6MiJhk0ocdZhWYT/tjB
NhvFW78cTEhikq6ZQ2QbtbE/8KrP8WwcP1EZye8xdPrE7qS5G4eYX9IkNExPmv6z6nKnBhqebUmS
/OC5Kx4ytzfOw+DsrNQMoyWCWiT0TJDn86A6+uKhHxznUE7JN2qMRAgUEvZehC7ZtR2hiLsYYU1i
NZjjUUVm+TPbmG4N9J7H2ty0DRvTRk/r9jn6zJvIK8elaJvZoNE28uP11DE7XpPYcblLMfcmAQ8o
V1eWobjDhMrDXGa8VGNs3btZu+XtE1N340chNHZ4cftNmFZ/mdoMM4fCrTd19DrVAH1j3nTGLm5+
4T4sXEd8apLQO1U+hnROlUKrSDpIJDG3dCT8/B1+G9mi5Od8yZSuvOTzmWNql4yb/lF2ycG+aLKt
EEawlE3ATdmdotXfEkrCReNYz3Wi9nvR2PVSNp0omMi8JV8xlbGf0RYWj1mHHcPcKgsYm1HQd+tB
HZTTNB9Ak72dYUfXb/vQ/nrruoXdYj0YxZQ2uPrvmY7dHEHx/qr80j0MWMLgIeN7UEKHbBeZWnAW
UdRsw9rAL8ZWxo1RGjgkurWz9jKkPYQILh5P5l2RFdkRPeIWy0zT23VR4Z7wQ/Y3Oo6V90PVFmsf
8MdjNyVIT5tCfS7Th7q2QB24U/aArnW868263scYm92PEbr6uZfWrzquJmrFLz1JwRZoefNHXHfG
EqRedjEou+4AUqm7vuySZVXo0O3Iou41m9WEpcyPDFFhg2hoX21eLPDQtX+6ZfaksYfAC1VVL8JQ
1oiLlL9wsrwLuRe+Bj2fUIRJcbHyqNvVY3vn8lPaJrortoMFVkZ1XHILdqi/qFbzTbez+Fdun0Fp
IrDAj/liU3t+dUIDl/deax6Re+k2VdoWJ3eoj15MTdAPlOYCw6hb5g2VgAqHz7Co059qyGuWl7Mn
sV0z30AvLI7TZFhnHRzJKvSE9sUU45kciEuh0tO4ZW8a1a6+RqE1rYU7m8yYwnnMG/ETbgU3Sqr2
vBE39kPWdPERY26U/HDLvMu8+fXFsr7FWhlAy8AqTwvbbmsHbJGQLHroQOl+94DJYT2YjY9jZgoQ
5rW6qfO+eyE9QYGEiGjeOLtVkT3ooinAATQ7FYOdvTN59l6b4uLE/2WyHdXWvvfMyltFYparGmJv
N+rReMpL4PhD5PnPlmk2F6ceDgnMVGHg4FBR7g2GNj1HCPBtqSC3awnuCvhbrmwRVXsJ/eoQNgcp
4raIWgH9avB76NA0fVbVPn9UcRwzytY6WnWfLg2zF3u8i4L15Gr5K0SMn1RdhkvlQe0ojPBHNN9z
rcTDm00pl5FOHnb0VHvfY828Hfokfwx04ZGv7JrvtofDW9RpPxVKFhhLOJ8q1ZzWmpa8umNd4tlr
eJdsPkCwxzgk5ovq2/i0YqOIEcxUY2Ef+rV3kYGeZ5tbvDk83Gz+7EPZDX6LxY1lXkWGpdZgXzBJ
njuui6W2hg3F/dCL6WVU8PZxizI/KwEJQDiD7J97Iz15sfeHkxgejtu8X8+e6YYRLfUJa4nGg+Ve
+wfHc7VzCUFliQ0JsgQtovhe2uj7vE/H+3I+RLt8zPINL8fRruRNYWXanf6C3OlXox6GX9TnJpDK
bFR4266VNFs0rVesBblvbpdpMB2UlBu1qVgPA/cRLAeVeJVWtvbJjgNn5ydKjkgjfk+Oln4BM4Ov
utuw4VJLbLF90COZYTmb2DYG9ICSYuOqo3Mqqq7rUVLqnqzCyXay73bQGvfPkMbFQlk4wL/YjaBI
2DQvbiOaRe6Y0eceUfdVj/PIJfFCXlHBQoDn3sbGBEUAQgL4HoQghV4JfM/as6gNXgHJUD1l1JkW
kLKHvezTMsPGsgbvPxhcl9iInJ/UonBBWLZ+4D4GBrvkSFe/qooyHkCeTgdTgWmy8NFOjsY5NVEp
go1g8kXBGPtVqCGAdeBAM3DZJQEeHkCl98icYSmUDG69tsHQW2FEQTLIopNaDvk+mnJ+D6WqrCpn
0intef7j6IjHwEbr0rIDvGVjhQRL0m19rS4eyKdBSVaqHB5bC23cZtcEpbb+ZBdjfB7Ia5AKaetP
SVlg75OYz3x/7OdphM0DHfxPhrgzq8XcqGAVb3GrqqcALAniciCuGv+uLb/LBv476rpwRLJynHq6
JEhj4dnSDjATjOly7UPtY6unLtiLOUQO8LaARoqCBgw9pcDlSbVyNsCzatrgOdWp69K3s9QokzWy
kRYyX6JpqcMScz3lTsT3KlUxcuRJeK4tJCcVFWp3pnn+WR74Gnj7DqaVgbbIGcc7HgBZ/NBWSsLP
n9siO1jnQZsGxFH4y+yt2nIeZF/rFgc9aaZdEbu4Zpowu7rUpgo/oAan5miqVOMdVSfjoo6jtTT8
MHgI+dTb0RnTncKrZaUHE2y0cU4h3INgXfWWavKYBrnplTpcnNh87SH1ncP+x2gUFFq7sdx4Lonb
MsKnp/Eb9mLzmZYgn3PtlG15aJ07qrzjpu8irEdtlRJFCRMS25lXPwkxGlKkIorSfuZ+ry3b2A+e
wKJEazOu/Xtb5UsRJV95uaIA39WA9zuLR8vclAfh6aBqLY/sALw2hvTBsbGHXCkY7l6M5jEyG4iN
qo30is8fGEkElJNVr073vq0L+BuaEi3LiXyAmWCRFE2K8SAPVQglkN0WnnyB+tZXtx0OUoNe7Ye0
Nq9xQtPuKOjZp6SwvA2WvuDEHc08tBGZFg8N62cttJtH0eCJjQjus+n0ay9RlYd5o+53jfZigFg9
kSDAGXtuWniqYgYl4k2ml3GN1i4OGCXy/1skmFJqscV3148LnAOEOPBbi3hjNocHCyWN5eil09by
fPeY1MrnMC6SRwFD0uzq5jnAXxHzHBfSU6vdlYFSP3uGsJY9GtXcYWniwuJvtZ7UjN/6d1YBqArq
ln+H39gPbZrilyCL632khlSEvCB5sWHLrE3RRDs5CiMC7U48zUCvMIrNBCq3ifKEHZf6yPMDGAvd
g9PDWwwLe2Hzonl0lAnAYG8ZO8to0hUqIjaMqaRBsAn0GDxw+1NGKgH/ClddkddndFS1bVnweFcS
xyLFEqLfCUx0LefqGEhtS63s1te5HaAznvbk+eZgdnjNpphAxsvRpCf3Z45TdW0C0+KBNQ7qRgbn
IqW+OZjIGc7XVYMkX9cdibHr3GHwVw4F7a0MNvoWG67Q9a+jqd106Ftk1e46NxIU3npKQvKfkEyh
gmFYm2wx49lZjtffY9/sbLJoKk9ucgR9Ej3j6d1rqnhWNKd/zurhMywq71yYOTbEPeRN/O/Efdci
QRf1HtwhJbKvfa32tZrQU7t29YgV3JkUm321ROc25o0ZoHl4wHpe3Ms1cLVM0TzJo62b4/7u5IIt
Hq5ZwKfTYxBA/Ib19j0nOfW1LEN9AcrDus98K95Fg3to2ym7dFbyqVOT4AU+sn7A1wLFa28IXuqk
bTfk2seNHAU8gKt5lXoHOVqY9VPWFP0liFzjc/e1qbJgp4eFuioFXpBxZmPoDm9128QUOfG0QAbJ
K3EHWceW8+dpOp+aWlbNZvS/A96dmpmGBeBI+iCwHn1ImJ9t/nlPngmMd/CCzwbftgc/xTBzbimW
MO+xHnyUrXjKkUDNxXfZwmfcgr6NUW80VOHnCa/doztQo5Orxu1kbHyQKavYVoz70VffDqaydxQR
3N+62fCXh9QPPsmgW39qdnhfjlSKPwwUQawusGUct7dgGUI+gncddMzE78v5PS+MVq1pn+DDbyLR
jq/uZPurqQXUPGq5elZ10l1gp1cuWi/w3+twGc0uKPJQzaYo8iw1LJefd84z3EEnRPZpv8/SIsNU
uodQ8mFABstR0WF2fxuF7IP9ii0ashLkXq+rNo27SJsJ4B7WYjYJlnHKD8iFvR1itgqHdD7Is9vA
Le428CHuH4Tclp8AxGPwPF/4Nk82bzG3K/2DkA9L3eb+5af8y6vdPsEt5MPyTTAD8z4Mf7jSbZnb
h/mwzC3kf/t7/OUyf38lOU1+Sg37vk0XRo+3f4LsvzX/8hJ/GXIb+PCH+N+Xuv0zPix1+4P9T1f7
8An+p7l//3f5y6X+/pMi71CzO8SQExUQtnbR/DOUh79pvxuiFMWsPHXfZl3bnZkU11Wu7euEd9P+
4xVkp1zq/ay//kS3q95iVOrO0/o28n6l/+v1eZnh1VuYMbvz2xWvq16vc7vu+97/63WvV3z/L5FX
b+FAWJXoN7er3j7Vh75b8+MH/cspcuDdR78tIUfS+b/8Q58c+Ad9/yDkf18KTH23GnH4WZjx2Nx1
Q+isaxDxS9kM+1kywMwbkDuMgtGylmqFUabiNoW+TRtM/ZraY0c5D8vAYQzAxAFeOUFSrw86BqHm
Sg4H/do0U+8M5hcGnezqJy89Vh67wFIv9a0+Gg4Wzz0/K7LelBmAXs52bVczN+nrJp3b4Owh6SlP
rWFKlOXNz0133ibeum5WcL5vxKgcN+lXP2qUvYnk8zLPsmRLTYp8lJoVj6Ayd2aVt3eILeWPCtmX
k+W1Fzkmoyp+uRvProcVtPD8UYbpCVZiIcmWgwzRfZUtUs7WlFVlQFoWYLjMWFvcFvqHV9fd/uJY
uk8S9T9c2RtRXtL9b0FukIHLXXGeQGJhLY72x1m2MZsMl0PqvQ3fBszfIbapEFIMhBTibZqcKw8y
zvu9ilUl4aYwIe9qJYwWo46pAshTeSBLiEjprf0uKHHdM+jLcftuDsjTP8Pf9SKumLrLwVAFMn1o
+OPyZt/1WuTcybMU74q+z7vzh342RNGK/SnfoQ8ThjY89UmAWsOfa8gIeSh5vUUFyu63tz55FqZO
v4MG+fNDv1ykbNxjXU72QQ7KLicVm0wdxb4Cbw9mkjohRk4WfyJnmdu1d+2Xg7Jfnt0OwOvso2xO
UgBPnroUU/w6fpsrpzVm5K8io27xPMuGDRCAfhnFk+4t0NdrLotKI0mCqZHCtxYINWk7e9jEXtFe
RKC2l1ornYPTu8+y69aP/NazlbUu7xqEykMGHHljm0G/HOeZsu96DbnSrVNex3UwK5YxckAtpy9Z
UTdbSdOVZ+hAPbzxdT9QdxHh88rFdex6Ljm7kr2LLCxoh3blocsZUsM9qK1hpOiaV1lzUCrF5txX
1PpfzlvNqNWlDPfbuh+Orabbi6Dps1UTG2/c6UTpPJfsBuzo28EoG8Q6yebLrnchH5nXcjyIXejY
70INxRdyuiRiI1+wiND5xziNnLVpQJRuUtc+hjMoAodI9Y+sQB1odtK4RYS2piEaLLKlvv8A+kky
wOcb2enMbqHwXy0SIKviNzYITaNjbgdUjuYMIL+Ux4gqKsKVv4WgENDCV67tr6J5pdSTnuNaqmHX
OKAWYo3qSYN0XNk8zAoFmwif7lWI1Hu4BCmYAwfJ4pXwvfqhFGP9IPu0ua+D1I3lEDnajWzL4Q/r
DGp833R+sO/tRpx61epPnqBCvJDt2Vv86Op3RVcM+eo6QPIJPMDgdN9CzG0o3Os9+stBubqt0OXx
21of+sJ5PV+/+9Btq9h5K/rwgKH2m0vou+fKm4to7U9LcgjauyfM9bFDCfB4jZHtdzOvDxnhR+oy
APS0hOGHPq5CxTRLoxcBL2ybz6Zy8pD+PhulqdytLYd7kVxnfOiXTd6g+y3I/y+N6NxpQeIT1pQH
iTkzI+V8O+R+89Y0g3bRARM5yUHZf53bw8ZZBlM9rW/TyKr7q76stOVV7daEcAgNSiAGaBpRBAhY
q9aK07waY5cFhzZ3xCmPc15MowZjngn/9sRIXfVRWOQO1MHNlzKmngMTSVUYPZDRHVU38pB3sssN
9WLJZlQgD9Joarb0dBu94gHbch5z2j1kVv1enmX4gOpT1J1v/TrWbadMt9AuItRTAdUutKG0tg4f
G4ofnbcDaT3+JaC+V5HizZWBeTgyPaQqf19N9jXzJYdCoSTD1W4fIKzz5tQ35vVq7/rztAIdgy+e
mPT9lEYVGh/47nhdhlCl4ts/dOw8wi4T39w2F8saUv/F/x0bGc70IVY4X2ouk1boKQcaJYCuQRwt
9RrSSXmwM9BrwkF+Hq7siIwkSIe3vgJiVTFUOOzMM66TZaAI56ReFbqLZh6p0THTVnJFewh3MuTj
lHltqLURqu/MkKOFVa1S3XEG+x7Mer52G4SG+a+zf9ghPBEtqb6Gdoyuh9Wk91Wd4P2LmeHGgufy
LGOlXMu/xqr9ZFGmAfqg6LWycDQeSZIz0OB6ABkmoTnDiFUDXTU5KtkGctRxATrIUTm36KhDqp5h
evXSZ52lSZ18Uc8uB+TrycBX4KduTTlazU5UcjQrcJWpTQBNjYbKr9ctTD9t7hEqgcEzn90Gbn3h
PAqCQ0PhAraCjJMHgRrzdQDuxo+JCt8kBEXU2wR5iQ8ryUuMqJ2gCM3CMvh27XT+UKCvmnMFrMlw
zHJtj8DxInuIX+FBYQejvgb8ASgWRkgNi057rSwNkFU5Po2FgJ+nJCmV8EB7dXLVofip+ucgnVQM
EPnCztPlqnmb1/uBfO8/W9UfdLQxFAV/HzaPe0u41lbze5jZ4LMW6If1p0iPgpewnPZBRba/dePp
uaiK5TALo8GfK+70DtuoYI6CtMje2cZjRo56iV7xT2FJOSqXhJUnTnI0MtV3S+ZjTqGYNdy2+EFJ
IaXC4BUg6J3uUUVwfN+5ob3B7Mr+rEzRnXwO3yJSgJ/7MnKsTdhYiC6bqFOJRT1Z1Vbuk6c4Mo6m
ky8/7JUhVbIDn1TVOFrx2+hbnxyJmvrdyDjw+Flct+oUfHZG0Twls32jkaao6JjNoVWFIu5+NymK
Bmd5mHJnDzm6PNsKfnYsVOwazY0e5cED4FEmYPFkC20L/VyZ7dHoTQxgsjEbtlknem6yTJj4/T86
WdouZ/+tbYEUHSYxrXoo2845y5BR98Wd7U7b2wTdnpIdd1BY9XKCrxbWskU+/Rpzve6U3JdFEV4X
MZB3vA9HCp/yUzjA8LFt962FjJUHUNPpCmyT2Jjz8pPilssBV4QnJV2pMcYpRdeIpzGo9WUkML6V
fQOI2xOoqB/erPcqu6rCRCooU8/O3CVAp2+S2mYXOTdLXvoeDeuLHJPhZgyP1Mug7LSqbx7GzH9F
O0QcvSAQx9EfQKHLU3ng9q4o+Fr8DvgYVf0ekTGy6RdtUC1kG6mzaK1bU39d8xaTFfHoL2+z5bpW
Pb59jusSsl1mzrMq6mD7IcRuVJ6ogfcptGqcVDrPPLi9EoEdnFRO5eHWluMyUg47SGW9Rcq2fYu8
DslQChLjUgvQGZFBcg15drsk3gSKsfyPV5ORvKOGqA6CTFT1Zrh3EBhcxYOWrGWz90L6emO4793J
WQg0KDYfBnyR/gipt+w/9hfDISwz7VjndWpjp8Iig/ukj6W4C/SgBZyUORuPN8sHRO3rhV9PYi+b
8pB07qNq9vFJtqo41h46a1jlGAjdF3PLM4PgAWLmbUqFCse566ydPzZTtPS6FpUBL/uqQf+Olmi8
TPxEdMT+5PT5woMZik0TZeCUqnoJvEc81I4aPkEEAFfpP8mDEdstCCLLP6Rzn9sAVJ0mBXOXuUm1
vrvPA/1Qmd7bBL0HwmBhNCi7oKJla2fqkY2d48He5qe+cH7d4qEGAu+ycbebA6q+GpdBH4472Zza
sgOMZkdL2VTc1HjMy89Zkr5dDVWkivSl7eyNtE1A3RQGSRt39i1DSzTmXxYHKyTWcSyb+6LCAkR8
a5t7A6IcWv0E+HOAjJJNeTAiOwZHUwSrDwO3Jt4t5ia0bDCCnw3NxSdnNAKsUlyKTQM69hbAx1Ur
mmlDFR7pejcKH9TIXcRjmf3bqJxrYskjY1PDDZ7kfMj9H+fLiBBx2mvE7Qq/ry8Hb2sACkbLFxC6
h9T/xgrR8EpqLPQWNuSds6u0a5gZAUIClvhet3FwiGeM9UJGd3bkLMfQGC7y0KKaei79Bln7drzk
NiSPLPazrfxMSExjyWDVp2vLpYzWKNawSOSf4/eo/HTZfxhNSYm9m9vNc8X8p8vVxNpRqw5gOKVQ
b5KyPgAXRFsKAOzjEC7TaC74zz2FGnsHe8h/yaFrUO1367Ryo/VtTiCKdDH2wds6cgAx4/+P69yu
Pfz3z9P1k7o0LBTKqtQyTkWjb/tYt/atb7DfSvveOI0Vy7D1So1TahvxYYACjC2kcZJdQo5eY2R4
BSlnrbUeXJJ5ioyUa8umMuAesaoCBJ/apBrXslMOX68owwdISGvIV/UicqPk7S5djuB8FqVpjDs8
Mda430XmkqSGeYiqzAK6zT2/DXjkYTFB25P3dzlOnmZ012XVtru3fY0/RHuyfModP5Dg3u1SdzMU
rYHW8Z996jyA/x3MnFq/9uco72CWPIfgYP6l161yL+fLLjlB4+uz4puCLMo8Xw6IPnNPtj4qmzgb
4HOI8gRWojpNmlWe/lNTDsiQEVVru56g1v73WLlSGgVfHRtFtNp+KhVDWcozE9DK9Syf+8pUwfzv
9+jfx+EHq4AKJpnppusP2liyqQPjVfIIwOy8j5Nd8lCHffDOhjsFWpD6BrJtWXDWnADyGfVl08zA
OA+mAYA5fjLmbj/rksPIu/RSNq0K6j0aSQoA5ql40TWS8GSBEBydg9nRX9eY2NNcYid8CiArvXBI
+Nma7GNwuLAz/N62Rek8Nr6Nm+StCTlk3wcImmyVxruOBoiVPcS2aZ2QCB8uEzIp1mh0R0TQxotv
cmgiBRXsKtJXTl9y8xpiOzlN7tsEOUseXCO9TpUtOX+wknjtAKVZlW6Vkuvsxm2hRcZDCdFq3ZXk
yUzLwlJv7vMVs12Whd1cQ+TAyAILlNnyQ6mPP7vA0g6kho0HRE0PahyqZ61r3WhZvIxwxf4fa1+2
3LYObPtFrCLB+VUSNQ+W7diJX1gZCc4DOIFffxaa3pbjZO97T9V5YRHdDVBxJJLoXr3WtVUu2bXa
yXDGbWu6fgwh7VzuU439miMtNGsBnW6VS7rm7cNkEbi+E8BiKmDYD2TPWr9d1pD42MxL3T4MuekD
Jm42f5DbcuWz4afurkhYBMIEbOxMtZ/0Yq3fAuqPvi0NW/rFzWjICbhb2i9SODDfiARp/RxzW+Lm
uNluy0DtJ1lM+J1C6358QgrtGQ2V2mNbSntTdla1bfMme9QmcJYB+Pj994AxhuBFEyEtQ1RAUkef
jAkiL6L/07ljrpw6fz+01JCCyUvBtyF5P8wtHcDTW2Csl0Nnm6c8BR5oDL3PwLca4T4yQJeOJh6w
fDWVJpGmSawTcrvmiaLF2K7SxhwOZfsrK21rz0HxdEAnKf6rag06legMLRuQiMEKHfPxgJQQeaUK
oTM6NAJNUrPn49iJW3Pv9N8haeagL1rF0XI0RhKpQyt0vU9kBLr2KO1ztEHjYE4G17ZjjYT9hOfI
srfrwvuVZVZ+ABq4QuozzvODACJqmbqhsaRJwsv8IO66GO9WhatZJ2g1o2t9kOgAVArpagjWKHnx
edhBhNx/9dp631wnSAOc0ID3jF1n+bnLk2lhlHH43HWAIxl9KZ/DOrYXfiuK59CF7GBZRj5UFIS2
0Gz07HYmOppQNvD3BtRp5z5tK0nCeWgQ1QPYat4Nb17qq/v/nZtlUbx0B2zJW9X9aXaAx5hNbOBd
wXdPjmI7QfkMKHaJmuFhiOqAbCMgl9NqdqspeV8aQaNWsNDQFfgGawKv0aot6FO8IEXb7heWJk8C
LQZXva/ZZcjrbEH2Iu+tVa4DRu4rUC/an/FqZnwOp7rd4w8goFSSp1/Q3SYWIvLDM7CA032ltVey
Ryyv11lo2UiM4SKxaNedBThRC57N5/jF5Mn4Y5giyBXgtnbtq3baQv2k3upWHt1jOwgMvVM4P+IX
1oL/hCJBbyavTgJamNc3a/BNovMJmo4rUFhk6IF6k58nI1oNskBKNzsBjedeilrTllpk42n2dhYV
SJWSLX47u3nns2QsT10Bcqw4cq4cb687fBfNMx3QxG6d7SSEaiOUAxcfHDSUSXitqtzbUewtAjzv
yITZwJz2WXQPcr/iwWiyJAh1wP5LgcaxRKuqpd272fd2TJaTJceXCOpiwdSk7yOEKpH8ZwTxRGVJ
vMxjDjXRSEPDRwGqzQ3YbXL8ijSdX0K14RDcd1e2Dk6wWUSZ0+bEVdsQ8ocR+hu02D744AztVr5y
kNfPPPxosuYktapBU4ja07ybptZGDXg8iObUKqld1iPha9Z+dS8BTNwNnsbW41RpT8hgzREmmn4W
uQTxkJOgJapAfdhQfOtQAf+K0rNxALNuew8eRXkG9/nWLPCxl3opy7Ut2bCiWDqYevYVFHbGgUZ1
F0/oqey34HMXd9hcLvupQVkyhJgbCeW2Anm40kR2ZBKt/OSyYkUt0KBHxXYYcior6nL2mGssPMfR
T2hQXGbc6LWHOJQyAOt+6aBTBrS4dOCOru81Wx2ANc9xF8EpsLUWQ0tB9y3HvRGVAuWhcNXT/m+n
RQQRyAbtsOh7reV4jdX9GmRfNmo4mY1tPRoXip9T2Bbrm6TnBNwt1P1qaAVKd0v2j6qfFFIk5njI
JLcWE1g4VhRIjttSdBalYpO8LfUhLPUumm/kIt6AcoUlqza3V23rFHd2lWGjaaXJpmFtthIsxk5T
z9A43+nQGbWab0OV+2vW6xOkCKBPTdrVZGv9flqO2iiu5PhXm67mosMPram3GJqSNWJYdnI0VlR4
vBFEz2XLd3VMDvWidTgMn6hqObtn7ug/z+fypmVCkm7mnO7Kzln3ZffJi1cgv1zYbMxOg+x7HqQa
Wj3d4o9hqrqMiwEZuqxvNzR6C21VL3KjDm92WpFGZKeIt3iyW0og6S2eLkmh/otTg4CpUqzVdCir
0AlE30yLm43OFH/miZU+aGwpxvbAS4h+/dd5rTegKYgih7SGlNaQukFZp+9jbiu2IF7boBr1A8oH
zr6u7fP896AhWK/QFo0/wO1fhCrbHEYmr3BRBXibOg/J88GGjO/XMGrqhcEGPRAt7mzELlAJ8wcA
9f0lArQYGFZjQRwEIqrzo2WBJ5SiaJIb9WBfUFTmf05qRXp6LZUYsQGlb6tAu1uVSmhIQZ55kVbO
eKJxBHmcdS9RSiSbpmLeB6LrOsDdyp1nkxs5YQOVReTfgL02QTyU/LRQedtphTTv6DC1vbtyBxEF
N1uD9jqUEPVokRe6hW0xpNoHJRxGB2SrwbfaIOddjCEYHJVwGHdSE2LULxTwztz1xhp0tvmSbLc1
kJMD7km47rwGOZzC8E8swqumulT3dj2ggLL1NFnDRwfeOb6j9NrvbovXPn4GldXhy+ezLRiUQAmj
RFtBathcTVaiz9q1LqKACj3EIZurCiATBdAhcd+bKFRNBFjZnif+vtZt+d/XkmX72Y8TY+8xvnAd
W9zTITFKKN4bYfeqa9OWIEVik2/tOj1r7/s+9+/6nKscFbRkhgj6qqGO6HmMxBVq8YXxGu2iHeeu
xFbmY/TtejRDV+uTTVqjfzdifRp1lfEc5/x5TGP3Og543atTk+9oSK07/uQe0IUmTtTDkyd+dE2M
Aw0oiIOZHr2M1mOs+n7Ijuhwk/ZATTU2msGWHaTzVobAL4dmUAw6kF8vdVtKXcpFEhey2/gwRlvy
a9igz0+toaPz6jjgMrmvKlt6WKwjnQNkAZz+Hc/7czNl8kAmOlRgddpAFJuBzBFhyDyCSz5BnG4D
PJBqbr2vRytxoSQM2e0tbSVSesTRKR3A4RiuWsMwFrRNIRttS+jsZrvN+GCjBSxU/Ra6V3YBRwMo
IEPgC3tHGoZmUXfX6NlhphNDu+srYVgpm8C2GSgye4gLrjX0T64bVSCd0ipfo80gXdeqmnrzyoh9
Hw0gaFDSi5cWdCgCQrTfYPI0JG+FkuPsvcHkKQ5VWj7P/eCYl1LedMI3GdqGyG6hiwiaRk9TBaau
0ACjv9cb9lPYsRcIMhUXcnYtW4Akjz3WeePfS8Y3ZOY5hPjMAX24I4udp7HUxa7Qq3RFXjsSWhD5
Cepo6gIhtI/nC8xLju6HC6CY+O4CsSe8NahMgXpFm0t7tHm6xBBpFxrmNgB90mDLLO33IPD0jl0o
45Ww4/hbjUaOiYH/FEJw1npgpQNSizL9NGrNlQIAoHRBdhGZl9tMyAPyb7WBTbAfWp+zKbfXEHfB
18oGa3025uCHUZiVXoFdbgeyFRBeAb1tsbnZ/bgZ1jWAkshzQRzsw1QaagSmVHPRpwu9qLeF5X0S
48tkd1FTLTqlT0EHp+yQqKLTJgEEq1WHm5tscor4ahqQCCLHxyXmdaoGhWJkoVcma5zj7TB0vdj3
FaBLb/YIaKSjOYJob/XPKVoO+0m8iynbeNykrf+tj8byDK5kdmq0NQ1ADQ2ZZwev47O9zjdkJwud
tWrOkAp2wrvNzRxBUBKcdiiy/rbou/Vu9t8WjSCI1Rci9twlQ+eU2lPQBsQOPWczjunLvEWhwok6
fNh/oFH4M0S/gKdVTuDL2DpORmSLf4911Wo1j1/mHRB55/1MXw8rAJq8Q2LmNVI6RfMgMjTw6dqE
ZpS8dsEjXLuP0kFnOghrfkHCzvtk4P6JHJ4RHqekaQ7MBBAS+kXmA/7mw4Jrrf5Day+k86Xm2DV7
nRMaWngUUQxp7rSUgTHIpcxL7IqR0X5pcX9e9CBxuTSiB52HHmH3xfPpRbjgfgBfpFxmAlyO7iDL
FSoqyQXQ43HneFLbMFeUV8/wa+x80Idl+qBbVuRhMh7uxl6wzx8mGW2jgW3VKq9tA94DTzJ3Zw2+
zKE6gRdI9Ac17jq1C/MpbcZzJr3se2qm6KTE29s9+DUb9Jgigmu6+dQM/ZnyZ3+LeFvjXyPQxOYt
C3QBr7wu/QReivyOgA5doKO69WRL0aABjD8SoKLkurMfwbE1wxzyygTUE2oYa3MEe1UHvt1NZRb9
siwtqG0rJERSxPOiNL9d0aISaElalDAUaOx050U7Q3ZBAtESQIvxmqK7w12k18UR2gbYgUCcbB6S
SD3xxhowIXcChhX1ukN2ZWoSvTjSEm/rkAmCnks30Qz8mUHf7wD0iMYrkHxEx8lh6UUoIb2O8+J7
x4GYan3/RU56uMqw0Zoj7FbvFxwgHR9Iu7UjEjRQveVTQQcgLmWVGXBARk5S/vRmtMGDDZlLDVsX
mo2iTb1g4HxQD+TIWZXjhPSazPNLXoFLlHTNuzoZAaj609E4GvYSyhEhozbPSHsf32LliJLKOjIT
PMSnEamqvBS6eHjN7wymm69HFKhJ724V9lL/2qbPUArNvyPTpy9jX05nA/imIxrYQRH2GlD0cdBk
GvB8WuJtZNutbb11D44MbXeFdEm6LkCkCJQRNObJHWvMPcT494B+CHqVGVrvdhlDEzv9ywCzDkyg
/5+7EUwfNzu4cQIrS/nzX+IdZWexXwLZKMBFVoLeI0sb/EpVTpLGuhc1C5SNbQjaIXfhV8a4sJy8
hWRsbT4LVF6aFklIJAfOvOmqBbFsgmcFlFYa+A5paDnWf0+qDQvgvEKekKQqQX+rDhp4KgEvhH5G
O/1jU44EMmVQhBkAe9KdQILduDK8+pgIKa9cHYrRDkRVgt1djegAwL8VC7x0Koufd/qlQ62YRqB0
BB8HkH2QRI4ON1MyNvlh6PUvZKKD0/nlztNZO88UccN3RWP/hERPdwD3J2SMujHtIQ5adksQoduo
MQ0V8u3KSB6KpLM5nMZWlP8sMl0HXiYdj9gyGUE99cOCsJbGgO4bvJfDQ2OKoTM6gCUNvAXp8WYG
fS8AnFXXvU5oBCS260m/pMyFlJHW+i7uyRrDX65rwkDWkbdKUlM+ip4jj2r7V6YDy8XHCuyhjqEd
yDkNuo6GSgitk9cD/dMWotXhkrweHjUnR7pf0VksH21wQT9ADqBsmqZblo12qQdwi1FkaaM7u5aF
vqN1WIOfjrAHGZCXiW7YG+h3BRsmPhFwHMldwqo9LUsRQEKCsE+r72kUFyCixJazPtJqyFl1ILGv
JWi0HOiNWtDDs40e27CJs08hmllR8IhBEwUl0u2AL/LOBI3uCV3ZuDU3UfVYgxxjoQ9QZivxRwuR
8IkgFyRWepSM2y4qALhQOVVsp41lHPMarHgY5qzk5gJohvSEhxL4WioLzTaa5a6SNjGWWZj/Fshd
iACEdb7WixoqwKoEp6kSXKhKcxlyQH4/tmcykdMRILDRfWtYUwQ5nA5ETjSfbLdFDLsDRjfvzmTX
hTZAkgaaWejXN45NVxfbiofXcNIsUH8RpVWUMxBZGeBIncLke45nOchVlIcLH6fQgknXDrSDF2QE
dzPC6XQOBXVlEXQdylKQp175/jMvW3m5pQCkZqEtIIy1LSUOyBELa4QQtmhWuMGad+TImEDNuzSe
QZCR7d2yLHDj89nGyjv/XLXQNcjtGIIK4TQt9cZNntvBKxfulIdfa68+DwMS8otxeqmw4cNftWzR
QdLXP1Mrf7KHtHjpNPzXon9ZfsJ+IF/xIhPXri+RELBs4+TxcdrKyO32te4PUOVlf1y5HK33V7bV
lTVenStZIs9SZi8o2r+/ct+lEIjN9WVSWP1lios1SMzAxj1Z2sYqpfbVHPA997uUgQy78QJQ/PtH
9Pz3e9TRISo4JPpdCkKzpSvq6rMtumcF2sb8X6A2QqVzSr9qhqY/R72brhh+9HdRFmob9G8n+zhN
xGlskymw/al8dHkIwmhuGd8gpPH6MQx8DC2Mom+diSTgh48hJ/+PjxFbXvnbx2jwYnMy8Z687Eb8
nusB8hUoQuSPoIItr2aL24oaWb6OA7B8hSuLM5nwtiVWvjC7DQ1pOp+AVaJha47zdPR1u2KppqIx
AD3mIEV2Jyte9Sa3H8LSyK/YagGY0NoP0BOwH/pIJWEggnQgWxNFCvWruK5AcvwAhFF+dcLX6ZAE
Qz0xtpFNsDr92LXW60GosxTwd0frgS5VIyfuJ+RWMhOJU+UBOQ9Uewx9p4OlckW6DpaB7AJKINMR
bLDQ1NO/kxnqopCKUVGkU0NRxSTlsar1K95bwmVcVeDDlIPVHHvFoEIH1vY93o9BBh2D/nF3c0Aa
AdH6W7Qcm6Bswy3kOrulifzZjop3WQruKzBMeCBDBc6avOC89ndU+MvZBDleD/SyThgGM3BgGjhf
hOHgbcrYaMwV6b0byghNBW9Dwu4kFk9n5GVgcVu0ylu3wM50QwvVdZCEXSZuPjJiqVUj6eiPRGFL
PjW6+VSk/hb5+zwIDM+RldmYaCQDLCwcbBmkLTiU6BVwfhsk4xhX0AlRL4tUKqfDHG21Jrp8UZq/
HXypyUBWePsduLNNLM0ESCGWLwB2rarMT59l3FRo9YOduGnT2AeTRZ3Ndk8qhjEvlC/Kfos3mPUT
r28D7mHIvYyKsZ0ObcrQLTJ0MdJtsN28kYrL3XYC2IF2i0WW83Nk4MHVtgM6LaQ7fvb9MFqNZs72
VN1xy7tpkuL5Q9TgJqq2uM+wg79q+E/rTAeFCy92rZVXcBQ4lTDrYIrxWkv8l1JZo2fYs1F5bTQ1
95pZuvkAlp1Aw/MGmil2d9Qy7NdIqYZlBl7nGEcTkdKxgexLAWg6Fwfytpm9l6CtuI8ibtEaZO4h
LXrkOdagJU3kwYBHSvNFzssUClYdf6hkXYN+B0Cl2oz5QwnifpC1eMtpBPvssjZ7aBqGobuuLefV
m2JbTVPJ9Lf5KoKcLhrsAhuaNOgdaNy2Uv8UMROYu6VVH/FPETNnuW7z5kjeSVXGyYvqOII5+M1v
Xvo10ZC77P3cvwXTbw13tfQ4HIrYHZeF42uPWiT/OJMje7UNb2cf4rQEWu6jaMaNKFLzwEcPpDvq
SwscxL2sRvlg9615qDqZQdUQX84GdN8mdi/v7PRlDv+JHxJwgU59OTh6UDkuEkQgMTlMgrODZK2z
giS8uSDbzfG3IXIJrF7QvJvbLCZn1XIoZH9wGGr9DE/cVeuZkPjSDH6hQ15mj+hfdYF4/MdEZ+B1
85fglM+CkvQyyVglArQpjgcKtN+jYw6we+Z8u5lNGcW3K+Ru+XoF1wZ2S7HG+UsW8SygGbdgR8sf
oiHfaRpYNtG9lCzqfEzWLVQ+oSXnsV076fVZV5Vejef+Qe8AMVCVXjxpxb1AzgkyCzV0W1UEOXJh
7Qz0kM2T0F7crQTEzaQxhWfIkbYLLfOrL22FcqTNcn7Iw756hh7ZbG8kVIogSGQFddrUXyq8qxpG
Wd6bRQi2olwCaazsvZqODqjoNr2G5OpD5HRPELkoV9DeSx8GHekWOiPboGxS2ejs/yZOK5FeKHRw
TY8jN5a+OYFuX93R7M3Uy/azxbg8SB2YZbKmWW4sxwF3lIqb0K8Iugkk2D5EeDQQ5K0bkRgbErqY
XPNsG6V+n+ZjehcL9oPMFOXFnr4pLEt+VlG6727MHHiYUrMe8K5ZHAwbNwHU4+0HspWcr0Y0OV5N
27QfEgg1r1ygrjcUQRMsiXSnEoB9IJua0Dtgb53zAB6LYoD40gCs3fwZcOlmF/YNC7hKfbmw2639
3l5iW/Si4v9mH6YM6rN1uOAj785pMXjrlPVlUBY8/wTKQnMLXUp/ycM2/zTwBk3LbuQuNB/DZAqR
lKhAj0nBhgk+nz4fzuRMq2S6T0FCFuHVaYDO1iqPSvbIuiG+Dm47bPvU8XSk4Zx2X+FhmS0GIwp3
lrkxbCH6H+TQStBdHXI2tvs5HLJ90JuBCBXQUzVYWKZqPFtx2T23K2e0hmddEy0Ep8ZsQcOo6hTD
pAYZWOWFKmkFcQW0stAwH6FgFtnDAyrT/tXrnBOZ8dcFQ1EEkHuVNljSgwpaDiGYLXldQ76ElmzX
aYb93e1xi+xIJhcxMiTQAnj3GKan7e3hG46Baup9F0A+TgoscE6QeZmf1TSRIQcdgwzpaIHdHXtI
Y1j3qsqWd2N7H0/huu14dCFTp3vQO+bND/KR6TbpZvt9UjtO9cHohh8U/7+dFHdAi4HtAR+tEx7y
pO548ZMIUI9KDGb9TTbRQUvwtvlQhG35WKThL0O9ddVuEy88vEyeQCdozkPn9yF5b8HIWInTbTik
6Dgzsqhe+doutFRn8Wh60x1GEfUZ938dmW5RLIbMqe8BCWFLO+fs6jFDriEr3RxBBNfvBwGxHN/1
xAX5ZXOlATDxaaohpCHLuvnm1XwnDOBtFyXg3OAngFBobn6D8g7/7DCXLVOU2+Yle03RPrrF65LD
BMBSN9ivS6Kl/Bjhuxu3YvislawHNSPOJHrwFtA5GD4XAteks0HZ/hpXmhNoYn0Qli7HNudr0gYL
kVY5OS4oLmoQJwc0bLoGQuFQ5CSlMNIMq3Lmnt7sJC3mIIGBh3Ga4F3w5BWQDV7gxArx/FlAqmM+
ee/6jxgdgJ99P8XmOurMbsUnN9zFvi8/u5Cz7oayehJGmZwyMEQvRuh6fKawOE61HTiCobNpuYuK
9f42SVm44WhWXKEx2QriocL/dZVN3cosM+h+0Fi2VgdaEcsKRogKQRfUmQJTdzfAMv0IbRntiLce
oKv2Qmdv9puJ7JNtzPFEcU8mWwFGRtjxVI12ZCcTOf+f9g/r4zv+7vP8vj59Tp8QHW9rD8xe++hq
WxuaY+EL+c+hB5GtZN2lK1LwvteDh9JFkXxrTDdMA2Dbkf9pOpCMqAlzjDklEHpJXKjCJLhL/7nU
zfK23Dw9AaWvM+ZQCFdqCFZpq2+RqJa+4WVrspF2Qgfm0/OQ6QuzZ+DFxqPUtCJjh9KoPuPGBi+z
FrbwupMLlvlPcW2+PoCT6jVshpGpML8tuxNYQ5xP6T9hUzv+sdrvYTS9DCP8Fzv49psTNsZQYLq0
lQ1NerN2r7GIrSvQngP6h/FFL/Vj1oLZgiKFZbZbxzE9cCUybEpUfDPFoDrkDbhuKUZqtrNoBNB0
DDWWOUZdAezL9rsr6Ks5PBvC6QjaiDuKpmVHH/ctcy4O6WLcjy5QK1ao5dsMOphPeoWSROiG0YmG
oPrbNHkbP2hQpHvIpbmSqsc1zUyGridRLmg4TYa5BRmzPnuzkQMIMxbFlry0JIfgxomGakmZgZOP
lixAr5N1UXuyoxC0KJqPZAVfMsqbqINocsDEIQd3pFxKF1UTNPHiaE1DI+XDgenQLOprXjxGqBs9
WNmcSqGApgbl8226ELW+9N0uMFoTKoVR4l/HGq1qTKmFVkMP2gm3BdC468H+8GfE4LWHZsSj/kME
kFNIi6uSx1/WcLF/X42xCX14vLPkLAASBykVx7RwnBTtfp9oayLSn22zH6T6INmvG7DA2oVmbOza
QlWCgdUUdbD66NIQJZN5SAgbwtTwwZ5NN0zN2yRC61DUm4lGFPo2kaEd4cgjtFInrLx0WXqA/KD7
AGiw++Ay9oQ2ruYEklgXkuW1FyC/PQbkbF3NP0mkrFrlJFNRZOfSzRhYaTE7je0kQEt9s6bpni4M
7ESbb/NsNQlSGhvA++M7Mulej5cqED9v6BOMvdcdOPSAF+SlNRhqcIXO+iuZhkpDB9Hgplv6CFDX
rvc2c3QAQP75RCD9geqXdk+WVs+h+jR9C5O431ECToAgdzPVXTUn8IbYbM940F7JSV8yVGMh+p7w
K33BeNqi7eP36SKvqhV3GOibi9TbxXgOALvr7Vq/zh9tlhSPOd6TzDEdL1Ft4jtuM2tpMy625ARC
etqaIEpY0oS36bhf5SBxlW7gOWVyNs0HAk0wPIRWgPROYN8B331ao6jcDGP8DTS4X50O+j4gGvF3
OYcao5tlxgsmkp8mykrzVnYC0Eyx0vSE7WwFwTe0Wm5RFjcU9EJcURe2F2HVZGsPrAUDZJA+d2ls
gu00QwUjU0pSSspF2YGsZe/sv8ejZnhifsO7HVqXR0BYUyAVVObvQw6wcuNqacYoaNwc75KFDWUC
3QGsmkWMe3jfl+DSGMIrVLzCq2OgyoLXY3/TQ8b2Co4A5PwdtH4Nnn+kCBYmxt3YfZ2kbSfLzOeO
og//GbqDkyxtxQ7cqCUpltagJe26gWafukLdMyRvO6h3hz2a3tTODvclBzJ+UbujYcP0FQcr7KcY
Ow+8tvwZRo+K3oaCtp+3fw2r1WoEZH4LU/uYeTWy00W1zhK3i9JqXQ9G5T4dAJyAMNmmndL0AF2w
7JAbmrWRQCFc+FACxl4a3kMXInVdM7v8wmL+JeZD9bNOoHeXuiNfmCMg0A0vf3Z+/UVqvPiS10UC
aZzUfZAMP+ZK49kFAhWvV6mN8f1VHCtOAtTBGtAfv9Sm/soaA6Xp4QDMFnHEvDNDG3KmlfmbjSYp
Cg4vMiCx4XtBhtzbA0Riyr2Nkg2EeWzrgWyR+NwOVn8/GHgc+DZkh5sJXFi3eEhfAdIodLylNkZz
nQ/PfTtBtLS07mw5OntTvaw6wG6sjVQmKGNP4oJi+wi06+/GWTyejKaKTAJrPwrP+1Gm+lEHy8nt
xHWM2eL/c/JbTJn48ilu6xd6R6a3ZXpRlj3E5kWo78g++N6Fmx6wD9n0pYsgO3BL71IaWNktBrFz
y4nW1Hkgh6cqglIFpCKMVYw6IyTnkulshkJfUoDtP6VtbS15gWb1RkTZUkx6tJ5i2zprQNzOB8Nn
/OgLK+jzEOktclDIALmlZYEf2ZpsPfr/VrodRxCm68SlH0AX0trpuC4Lgb9fXWpIQAq5x0uj/Az2
XBcSlba279SQsXXtj+5zBfKag+1BvY8r7Wgjn9xlJ0DhP7laASas6mclTe1FnXhp9XpigB83FRAE
sQ1UFwsjM55qr21XvBPWZTCgLZA2cb5HwQCMDuHkBxWDKkJihMUyq0C+Eyl5ukKddR7Q3gDyYKwb
KPolo24E/x5DgXRIErCdcBV9W4zOeP61KFof2y3zSFvOvuTTHdOmI8mQpQmTd8pHO0zyNQzfFrU5
ffP91zzwoYDlfrReGsgyLEB8xB+4GXpr6QFjM4DG8MQSPw66WhhPpdZ9zcsRauYxePDwVvcddM/m
YlSTNPbPJIBvxxMaehIwa2r60zSO8yTIqs6TmhIJLcBNtLBPD3Fta8tsGpIlck7pIQpHkLSTpw0T
+XpKrinVkUCx82lvjiigFaqtstTQCB4bEF6HFlh89EMwaGi5aO41K6mWZSX4i8yHi2uj12vRD197
4bU/0TL1i3u29+RmJniYvdG6pK6eQvdJ8D3+stUplSYLhOW5DywRz3EYbSZVP6LDUEof2BqOvnEa
ZybKxak97g2qQL2LeXNzj8s9jVodivOt9KcNQYLKETrlfYOM3owQUvAhULL83SYcMFCQKDUFU9z4
NpdQR7Qexf3renaDd3QvbY/g30B7iu5qq1uGpbf0R7CkA3OjkjSFBVBgaTugKlPoaHWgSSG0nYKb
bUr8s6G91Nh272PPr7BL1rURf8NoNQ/HIXcucsgTdO7GPtIFIE6K1YEcYLILF6Zd8M27aLwtrxqZ
9adbsO0q3u60engXBiH3OBjtvAEX+DMIYvyTKCvbXLTIB+x8M3yuGAvPUmDfsgL8fu2YYCCbQ9Bz
NS2SONRwd5H5CngiiBrc7k8jyyqQWQd0Y2rJbsnOOhdZm68GFUyeMEMFbqELAAQTMQd/uPnR6jkz
DZAtoi1dsR06ih4xYgX6MulUJ+LDm4uMg5FYQPUBm6GmkAbeuzjeGyVfUaAdG2gPMivX3DFrmG3z
Cqastg1k2iy+yKscchOGYd3F6VRv7bjNdoVpy8sEIUhoxCX1lxFyj64WaT+9od46JXNfWjcflzQp
d5J6O2QGmEf8Tl5MLDlPynXnRHcEq2i3yBE586QQuLY7P5EBg0LfIledCo7qVKBDNdZLJK38k2kN
BnA1amsPrg0O+iu0HoCQ8TUOuyYwl4iqBt4cKZ/F22S9jIcN9NEgb4xyzgWY4fGSp0N9Yg4U6gXL
HYjvgAJFjxu5L339SiNHmegMvCXZtnNUe4KaSouQo9CidK1XgN+5YVO8ruJnWbtiHTKpseGFcVBY
2GiOKQMh4e1SqC3h0wBBs6XVRplswyQRZwFShcDzhjigX1SpflZ6XDxAyY0dadSEfnsq6g68f/DR
wa/1IXCAuAiS0n+1oXP1GpaaN/8W0VVbnKrJvFA8/RRBHi+CiA91cFtoCMWdCdniE62D5DDoN6Sb
IMkESpVK8V8ZafxLDIl7Z/cQ7xYhWOvJLhzbXRqNwQ5NVIyfWMI3rfSML9lgQMm6aOSGwlKU0DMD
G/tm6tn+35admFYtnAE0XLRsHg7F3iRYYKN15hZdg2GQ21O7JhYyGibIrb8bcjUkyjK9qcPg5g0H
JCX04leEx8KnHppCe5HiX0lDiyNbXjoeGhGUN7EVRySvgEtUQz0B9lAomn4aomQQn9KqTedhJAf9
FFXaz3klVDzOSVR8pVEkbPvct/qTO03Tp7YQ7UWDjhj5uGHyuybzz+QbgVy8a6QJzgBcEYwa9RUv
WNsQBCufYm3SgCmSa/LlPTPuHRAG0rzO7poH2cZL8lVTFD86+a8K37zNkADr3oVF/zDkRQparqw/
OIrcCbBhc5swq4KWDvii5hB009SmbV9plBQZAwYwNtY07A1guIvUP9OIJhV4QV8gQdAfaEhLul53
ddPkUSrak6xv0ntNZW2LilsbvGD0kLvh1W5E7/6ZQlCU4WdoUOxuE9pc6Bs0AgBBoRahQ5fHYl4k
yut+ZwK6vADDhI9SduUsktoHmrmyLG3BNJtDZEv4K6ubwrsqK8M7dEtm2xjyRgudYmqGNrui+h/W
vmw5bljJ8ldu3OdhDDeA5MT0PNS+q7RbfmFYls0dXMHt6+cgKYuyr7tvdES/MIhEAiyViiSQefIc
eaFeOpDzcBBewK+TU1Lh4VLhNzDNm3hgStJZEuzmQfO1hLqMEYPC1ksEW6HgChgSL9DNI8OX87EW
yLoIaG1qf3r799GQrqWDIHjR6NtYpu2Oo1roPgjZWxiP2Xehe8gcOPljBrq0vzkklfPoDXkxOeDF
2+6KAZsuNUOKzdKdAx6ZRcShaS+MoDg7qWY9m/Vm9LPouSj78tJHAXDayixFF24TAMc3SEZZz/Og
9yZW6zEiWeOYH6c3Y296uEeiMEd5H+SRPh2kD8Bb2A5Q+UVHpd6tdAaZd+eCDU9k9d6KLJ5pYp2T
5PnWTwXU8JjtQdY1rdesNuPHOsNSMGqC5i1HrEozbftnjTRW4QzxC2sQ1EiBz8ZOW2J7iOX3wSgq
FNup4T7Ebqbho6tXj0h5tOs4xWq/UlgIrvARdWXjdenIC7UcHWwKY5PUS2MwgO9QvdLt3nuDAOXy
JcuBmFJDP8Z7bi82ugcG0wgU1ogFoBC+VTUqqQVaFdwg98jbu+CKwl6gdUz9q+weqN8Ht9vKtLzx
SANTNbCh4paxfyjTaDg4qqyibFxxYeqMmgH3cZ/67ckYobUNFg7wM5Z5dyI38hi1IN82EmSxe4CP
5NJlWYmM56BNtQF+GueLyNC7q9G6xQXYFw1oVqROeVfk+H0WSpz01wgrSLxbEAKCwzy1vzu1Wx/p
5SSryLtABm3bhHjTLyszaDdg0qtW81JPDeBd2hzJ1IGmb6O7FkDSCI/WMe+/+mmxB/GO9sNgxgnC
peNLDWaBpYN6/xvwZmk7JvV2h/JSoDbVIIehbjHWy/3Yh/nN6NtikQwiPKeqKjWJAI/uIAk0tT7s
rGaiXmVddhAWuBRnkhnAQqHro0kH7Kq6OFBHip/XOk9t5PhNH0quUh/OJRjSnuXPojPkc2D2AThy
wYrmlZ71XIP/axMbXb8hJ7C2vo8xeWk/G9/tIN11pYhuZWmF92ZmARif6qCvquLoPq3z6oQnzgt1
jmFYnEFRfRY9T0/WkKQrKONCYFE1PYk34IJO6eBrMR5hqmfoE/Q4EO5UQj18TcaWvQISl97ag1Ne
UuBHF03r6V/CqtdWeWmKPTUTZCygjtk9JobaggFnuwjBDPPFj8se2Ard3TuhGx9RdcqXWA4tZFLX
T2MWhGddGzwQ6AIGACHZZqXlbnDIVVO51cpND8rwjHglNNGCCskwoLBWoLIJD9T8cDPUbACLgRuN
QAVj9YrKDjBsFfk3jyOmriLmsV51QFpJ99J7Ij+hIo6vPjyQkkAJQNx1S648/AaU8uQBTaL8W1C+
z0EeGhTnwEUEjmQ8kPS7Bsm09ViiBqTPS+MOpfTGXVp7mwpRyhvyyKLYAuLA6xeIToFn14n5uMDT
ZtiTs22hJrseKmCuMJRGVGpOhCOrtZ13Y7YsuLbpW/ZiQlNrn4COadEoZhg2+sWRmhCpsR6ZrN+b
QT9Emwilyqu+rPmuEBAMo706x1+9q/MuWtFGnnqpSbv12dluOv+IoE68oKxWYzegCo5Fu4kqVwNI
OZOH2rbcow7U1pQdS3xQcvXIsNIAslPqrBr6aDsAAzTNNA/4c05EiqBKuEpCLHvMFEC3MGuTq5fg
jdaPzm3pC5iAITj2pvt1NrUxhySCnXXLoEllvHTCrF7FWpNspnYRjIqzPLL2U9vw8fItc3GhKfKM
J9ehl9gfqsHA203zpyixBUldf0ijYxZ0yQmrnffD6MYA+/zZDvOiPWbVkew0ovE9CzSqOlHNWBdH
gc3H1odgsINaSsvXzAXZmOrAvz9fCoCi1jMNCJ0hjI40KpB2YZTdj2xgD30NmMwQ3chaYw9ksbRx
D/oIea2VqbX0chEX0jmSh0BGYlXVUEKrtIpjRYVSyboEhxQNDSEle0AxlregJkpijcu/uZJjlfIa
AeJSIQvvyZShUnoss2OjDlFvoS2HMANmaMyOdEbduS17kBNbPXgbP8YE5E795FmMBfh8/jylfq1q
yzWktKKtnQbJinTD95mqDivwO1mZld6dJQD4Z5amySrVTevY8/xH7SfyZHTy/RDEtjyRjbvg12N2
eqTOUXlIsDUgjvbhQj09KuhA6QxetUy7ndNUY+uER30oX+qPynIbaQYyUZqKDloDikrlRS1ypYFj
2EwDp4zWr7nm6X+fi+wfV5znMn9dkWY2hbCOqMXG4xMPozJB5S0heN2PJrY75mPc4LEy92I58blJ
vUiIh6lZnW2mdeferP09Xm2HxoyB2CHbdOoCoLKPDeNANjoIXqCeWR1QZgCS0uewwQ4CvF21Mzxq
gN+7sfZcNGX+Kiz32cUP4RVU0NMJ8KTTyW9dut87T5DKOKhuoUb+myn+x30gAYYqL/B3r5lk7FT2
3F4Q0UMWpuGmgk7txA5hOVB2KQqdXRr8yU+m+xCNpvX8t0G+a1YTO8S/DurjwnoOLDs6dQLFlzLT
+isdmshJoZW5nC0jAnFXHqkFeRIq0VddsVmKwtgaEfaovDOGT0NTudT8MvenKVsDXB16r4IS6goq
pnct/dDYJj6IYMlmI0O5qBpHgBpUFOsWNfV736nTp0Ebt6I0AWpVdt1KvNneBfm73QFj274Evu6J
5dhDfthn/9/teYn6NcpeTYkvlb0C5SU0mYcpWVaCtvYkvephzp+lrVluW+b2yzl/1iGFiShs5G7m
pJi0g5c0sPsjmSZ7uMx9VJRRzm3U/OQUWsXDfGmJB862LMNhOU9T+e3nqaljMNJpappIB5XzVXJz
ORqoEKz5iMBgCkjKJS04X2pVnaEOoPcvUw+eUMMedS2PmbKRX2X6UFAEgmRLM0xjaYKPWTqw+6Cg
SU36ccDydJppNs1zllGyxfvGOVIncGB3MUvlqUUZ/6rPHKy41UJmWnngxVcMNlKzyuSCZ3qXpwOo
ulSTlitMBMi1dX5yJBt3QXAAUPgNdU5ual6OVPhmtgnz5zytNrifp6VBnoZgVtzVCfZRWAbRtC0Y
ramTDs3HtH6NrcJQYFXVNxrbFw1WdrSecQPgIKhJ6xlqcrftUIiE1MTcpF7UsuF+SU5ugF1Piwri
rd+P37wGW6LA0dsTCMWxxqO2o4x0RofIF5CITaotDfXBso7XhhpC7XkGPwfBv9VWd3/Yp5k/XWRI
vWjhuKLbIMTR7nsnuDftVv/qQIjV81n0PZNxu6z62L1A8Lc5gcYD5YRD7n0zyjM5MKgSL3MHnPJl
XxRnAR2RFXXwrQWNqVcoO5crXnbR2QuD7BKOwB4gtRV95+ZDWxjjNwtF6Svo2Aq1bPa3SBEj9lBD
uBPv3OFrptv1Ikqs4CoEty/UgS0AaitUh4YSu6mj0MC/7Juoo+jLg2OEoFZkCgLV190d2bqGAWU3
tMNdicjgxgq07sZPQ/PGqPTbWi1qY6SSqNU1WrjRwJgPRWCIPAaOYx4QVdlTUctc6EJNqDuzA8jP
p07yJzsdBqSWDiziuz/talqwQ2uH3Gh2n/yVnS6QjFp4REHO1PnHcFTvIn+sd9PHm+ttyA2QSHEc
i3Q7T2sCU3+O3W5ZanV/5hwJnR6Y/JvWx+sahWbRXZ14gP3mUGzoK08sDdsonp26QhlfV6VfXRco
gK4T370E5EmCy5/SFqskyRzoh94hGRRjl5LWy8Kz/J9InQHGnSavffSGGr3y0ZZyWId4NJ5KXeRH
A9nVzejaWFSCfGARZG7z3TKDpTam2U9wcD9JNtjPntYjuI/I+4Vrur7PbZTuO9iT3cbCbZddoxtf
B7vdd9xIf+rOeJCDV34FaBMCXWA/dGS9CLt2vNdNEW99u0wOpVMnN7YbBivDa7uvQNJvhyJJf+hD
+EWm8fDUdv2A3achTp4h7RPu7HzttE7+7EiEA5Wr1Yz7yHHDY1lFbFkEsQQFNquPkWuM901t3IOn
g32FRjPUnHy7OUE/rLgDTdsr2fHHICrTlt1ZgLbutqpDAKkjd6V5KK4DAWZw0TIRnUsjxGbfstrX
iq15HInvANdAJks5mDUftqihDNexmYgril/ENfdR4IWAQ4F4PcuuBrTX3EWR4ROP6Q2ZUMOlITPd
eVa46LV8F2hNvOkU6AP/au3WdNNogbBxd7DUe2/q8FEtMPr5lVoh9/NzZobneVCa460/hBFIPD8m
EkgYr3AzxRuNICJYUL9PTD5OaNSLzK2+E9nbqPg4i0QOxyZbCKYo3ybit+lIPnT41C76YDzWwLpK
wz1AwmbBOFg88tS6TJiFEdIYCA7EG8I4BMKszyjQeKJOMvHQOJtW++5fA+GONFnAjlrlsiXRUdh5
9SWPbOPORNDs9Bd7W4rP9thsvrC0fvcvAQBaEnsFfjdfPD827/oA1VRTJEv4bf3O74okyMnh4AYl
TAKVqmXgX2iqBtwTvn3FF5M/tpBk2jUo4d40g2V8GfHgDaQTvuIVBvqUOtFOg2TjDVSqXRBloCBZ
jURON3/s1cg6R2Ao4MU0khyYjyIwGmkBUXEjY4iOO79G0jV1BxBFGslCV/9SA3xEDljpofYiWGdB
Zd8BIR5v8M/wTl0SgW8Y4tU7q7YK5AVCC2rhUocetQV6VctMvkO6aDMUzhigJjFcg6PL+B7bqCwE
YjZ+YqPerTyzM2/yLtC27dg2B142wwl5doiPO3l5V+Ixj/K8VrxgGfHgJwD3LsK7UVZgDCucQqmK
2C+1povl3z7bKK1/+WxBoX/6bJGmQWRX1X5R6VbY19mytsLmMBVnqSZQ882Byr5qU7tDHUm9L7ok
6RaIrIJCjsJ1buWUaysCY8Bk5Ejbrt0+1BZIYwvsWhtn00PMbBn2Pr51MtZ5hHd0wE6jUvHq1UFI
3dnUAcTOnaLfWr0jDhogIeeOy/5MZ3SQcQ6GMp/z1dxRlv5rVOv+IqucfmPFgbV3nSK8cwdV0jaA
6hfIkxNKPItn8hhsy0R+03pE9U+3hB57cOjxKLHmtP6nGP90Sk4jnCgF4MQR23R9iG0/2OgGBHeZ
46IGxU/XpYIV11bdLIwGyMAWsKAHzgCRtpPxC7n5OmhOWVEgAtdirxFFTXNplFsboJZPDf+bW487
fysARYSMlSMfqyzbopQbeT3ceRuTheM2U80uLZYxdEOeE1Hqh8TkkB3XRv1FZ/2PIfbcKxLN/Q3Y
tFGxrvwtw+PLWjrIXKlpMym25D/Ezvu0OeLGuzFDZTuotcGwu3GBGVsiuxjtaWtLzUKP4/208VW9
qNiIPjURy4z2cakjE12iutQl4GoQsXZhGC1be8LTT4zQrnhJtHyD8ozr+xWhTnMMGsRp0tFsTigy
Ab1EBqLqEwQ6fXMTFCgqz52+21A/HTQn+hbzwtz2wpSoYcEhEkF7zusyRyl/ysAg4/J+QcYor999
LC7lsqhrZH+VN3VIJ+jBfwmlhaRA8hZa6/IsOx9gQuhLLZscEo1dAjQ/Uvc4xcqr2YDxrVm4CE32
CzJWqofOXCBl9nnp3Mz2wjBB/TH1SmtlFAAa9lgZMLzGjzXdaLiFwnOT2Ljn6DR07wsrjaFwhrg5
HZCjSjuEdH+1G/ALCfD6k+XTSGqPSWRAs3xJc81jICSEULw6mJljre0+5ekF9GDNRgcX+KUwfOus
y0dDwb3oQGY6G8POWvJ4EOsIKxUHexDfPY1BtiSXhGyDJyro94T2ep6hivRH7E5C0PS5Uiw0qJId
PHWgsyBhjQCTAocR+zlvTdZmrGzAd5UXc2wondfDjnzIZLP812iacm6TDzXzPGP2cu7hhpOvDA5B
yapDwqgT0fshRjSyQr082mnvliAcCn5MtpR6yJ1VTr5pM+0nRSA/BSmTKILKTwjy9AZo9hP2jp+j
mX8EN2mwy4JHLdKegIK2zqYGfsDOCgcoxQ/xuRxSAe4lqd2iCM1clk1oIsaTBgswRoq3PkjWACkK
YD8iCNcwP/wh4/I1D3jzpRqQt9d4qN9hweOCe7LW8X/Mkz1eWi1YcCpU8zvJmuPlivuBCXwXcTec
plPNktrBqLCmEkmJSiLVQwfeAZk1gBavx26wiUwU7YEO4wXAy1uIdVb37lh4JxQLVkuyaxLki3kV
ljeJb41Xj/VYv6gBIbgCkDHK2dFGffGDm0NOt9PFY5CP1aIHI9+JDkOnZSddHWYbNWUn6yVLzU0+
AhDeifpc8yB/9ICCvatdf6mbVQhcy6riIn1kfZM/IvIKeGMh78gxyNMLUFLuDbWquHrrRTlMk0Cv
DrSqaYj7UM2Zqw0tHkTdnprpyMYVsED2lpqNWyA9iAD3hppD5NfYjVXuylIXBVdotEd2w1pSLzLx
2qHMQW9BvS5vo3PTYIVKvXpvVjcIGdxSJ5au0aJgg77LNM0awbacVCjIqA4NFgcIJWWJf8Zvyz/T
mdYVX8CX3e1MI2fjwiz9FgH4AUzwRoaNYQZlZnVGhwCqAAc/wmFu/s1vHkYjyIWGzc3//lTzJf+Y
6o9PMF/jDz/qcOpO7lvj3g8hsqxBJSRf0Ol8APEHW+VW0S8glJAe5w4nAiV9mWe/hlB77nbVjHOT
zv68QNogI2k4YDn8r6cJy48PRlehTzIZ56uSkVelnS+4bdyOMsLeTX2IeQg1Jxc6pSFFET9DebPc
a1aUXxtIQzKkgk5CMXbSoRgYUCCaXywH03q3dXQWJxsNokbnQd0BwEbLelPJBLUSH2NpRB4DLdc7
5nm2jzpqt8cUTyK66twxgF6n411yEW6IlbkMW75OishbTlf8mBhRKhRug8O7o2unUmCXXBrxapqK
BofyJXW68GaaKpVGsQ4jrZxcPM27WCAh2oJhQh641OVhOnPS9v3sLzZy6V3bSXFjYxwdxMfZbONq
mnlW6phtJVhCl7GNOx70bt5d0TrgpgrBpE5NnyXenTQhod0l5k2oPErIq+3ChrVL6ixt17vLEW/J
yk4/T4M6CaVAFPEg8gWIqJC1uHEt6wKalPKtGNlF43rxZkvnEjo4EbC4flyfnCgFN5On+3un6h8J
kE4w9EBh0REJmOyziTzInpXjDarMF/qADUHK4isI9OzbOIqdCx5Ia2rRQRvB5pxazVs7BAkyfQ0Q
eYVX1kuX+2AxcLLgWKW22s+X/KX5OEti491GZ21q85cwHNKFnmfOy9QbbHXDu0+kTG4ZY8kteK/5
qW7GI5kgDpHcNgDi3/h4lkE1rw+W5Na2tyHImK7kRYemqneJlXdnavVRnNxWIn/OHQEmDTUzmfoa
nBVcM4P9bGtzq1q6sZ5syYU6Upmh6CJHEQ/ZaM6whJxo0NjJar5q4Ehrm/RgoJ7nC6zU3DtGD7yW
4eIDx/noHm3e3NIw+pOAiyihVFp8mt0oQcMbTx9h/hMS7Cg7sH9dZpPwq2vvOeFp/mTS8aOFAZpE
1KTiCyPfmlf+QtO48+mvKk0fMFITdFXkQgdvBAdIbdTG9FfRpE7rQXQvy+RyvqzeCHenlcCtz39p
W7XaQXe7L/MXhwApeP9lup8/XS+Yd5MHLzTX9D/0+kJFXYebqTkW9gEMG50qpun2jgmRBC3P+m9x
3TyYaZY8xJBsPDi6DoSuskPPztLy5jJiHQ7wp1tvGlAZ7d2ssB8liO7ISeemsWy4Xp0ji2krjeXZ
QkKA777tjaeuGcS5Uy1eeOMGWBEwJ5eecV/xvrq6IL1q3MS4J1NrgNoryILoSLa+DYpdFuX6chrA
zOC+Nza+lAaYOAHRw7q6jfc0OThxkwOiIsaCmjTAw49F40Z/S6Z2RCgx7dtqS5Oj2iQ7xZb4QZ30
cbXIOCKFG9xMV2+sDmiziK9pMtdJuotuFxfyp4MXx9/yxDFO1OqxPNz6jtmCTgR/0Kj1wS2QKivq
JFMOicyFXfn9gZrJWFg7J0KwjlzoI3SojNPHezJoDjRevHLUd/QBQOuhHwLZYyuJPVUXPeuR1d6O
tiOvxdi9+Z3nfYG0+7CGIuCwC3o0Q6mtQLoFjGbseaeiyqDAhwrqL+AptEGJmzXHoo0AXTNvJ3ML
BT5ZluALQYxm+b7jBoXabsLpzdj8BKmPYyuKxSegnhXXEBM3rDsNH7sI/GfKXwe6eJW1zB8KJNl2
sobED6K03oNyoNQ21oCvdv1VQ5DzNWYAQCad/TOx0psmHcwXGTcD9EBNccutqN26pdkf/JIniFMk
OlgD7f4hGaCMKyDQ+V0Nh0ap/TPCcCdDMBg/UX/jWyl+GqmOkgRVRx65GpgtjATFZ2nYP0GjAlzO
sM9unao+Tz0HaUQE1CY3jtp7ckN1xPtsg3KbZ4vi7z4RHUDyeADNN8o7tEU2vGVOCHSpZz5DdrgE
KNHIdnXfJE9la5+cwghfUc+TLgvAoy/SMfVzbgxIrVlD9PoxskshRkEjcx4Atm1Z+kqLYySIApE+
0ZkIeDKddX+x/c0v0A0dz80i/ZRn07g1HMEMtvuU1ZtybGy419jI95Rem3odZMnWTCtRZvKRoyNn
miUt6x3Z+zhdiBGJ3UvRFsWWg37g2cyKic+Kp66xTiy32gOFBHHeNJ/4rLCWhj1uQKBtetqT8ncR
J0OVGmAKbMjBo2wWnblW2PllyD3wYJdh8p+0u2UsF34k/aOXQHYEUJkkv2QjQ8LF6FbUgTxhfomg
IWit4rFfAUPlH2c3f2DhZghSZ9nbqObsANQ4yqxtH8LOFGuwlPWbqTmCiM3mFT6S6bQPsjNGELim
J+qkQ+eAMAxFXbfUotn6xHifzTa699kCSws2rRQNIl6umSyIMwvyQ6fONaoLtWo9rXexl1VLatIB
QV4Qcwb1xS49ADaVRw0CsaWtpETI9pc5Jg814Pc5/nYVq4T2a9GCezIc7OJeS4wjcTP4UCfdJai1
WvfqpoBGX6Ri0d1NCdHue7sbjzrEX9d4ODrHsA7CZeOO9qlOcutJB136RFsnRX4AC2WxCoCa+0Ju
flraJ0MPtq6Ztyiq5690x9Q1hCtKxCxuG11vjk3Quis9SKJXmZ3z0vK+tgloV8dmjA56lop7NZD6
qySHho4JuJAVJXyfpJiH1yZ/CxDwCcOme0W2tFu2thdeE9cwIOY6gmXUykeIKCfvvgyKLBJyjGJl
IHnagqEX3B+2vurpzMJWtRPSRbgAZ1OvOrPCb6zpoeLuokxIHUCKKYNtDUDvljU2krIST6IGywjw
+zvj1sNz5rZ0kFpXfGnTPyNshlXNEXSl/2UatvEtlOWUBteVeTr7moJrF2KK3Vdz7PWlTOIOWnpB
t2t4q+10ZDpvOpSEL5GXG1/Kvj8Rh7YnwN4Z5d1XvUwhB4n6C62LsweB0nuUbuMsqArIhuKR/KDF
8t0299KZ0PV63YkKzEA2HpQo0cgO9JF9nqYnXlbfpk+s/hRegOyLPLJQ7qBYED96WXHKc817iEH4
dMATRd2F3fBV2VMdbwszDO0Dd0CV8rt9RCJjkRt1ucPjrz9jwd+fR8Y76EPb+TYxi2hR6n08LKjH
CaNx0ZQs3ObdAF0zDToIrqeCWqo525wkHXbAtlW3rTrUINZH9gI2alLHbMtrp96UvtkuCeVGeDfs
gW8dm/t7wrfNds2Jx60O7PAiJZrWWdnKs6pb5NbqtZB4egSaYd6IhGnrSJ0FfHg/I9vfegEsBX0O
sJLbGL+eg4vUwaYeneKxqsSbhSjjW1TWGwTiuq9G5icr4KeGi3RdRPaMvN6I1OFLU4zawncz4+QS
IwIFiqnNEJHDOic4kIkOjooi0xnSFNByLUYI0QK8uokdiWplVXBHIC6ygQAA+jcWPyOQk1889fgV
0nwxx0bfxTbDI7nQ+mRv6xreEmUCDfS2DmyI6Rjxm4+7wjU5+1Z4YbwyGMsuXqK7x3DM63UvhUSt
N+rFoeb5ZtfZzyFvmwc3jJqt7+fZPsgYlNLUZOQxWlBcj2r2DaH9eOU7o1g5ujvsQCFIGHU6eEKU
a99h5pqaHYr37vi7g22xLc8ywMWH5n4UPkr7kyjbI6eBAkMoPNxCGeTdVjpnzY/3IuTrv2lW+BZe
tapzVKl4R4T6CpDFTrtHdA3fQhcFxYpq/xOkrnbI9Zp4hUHlCUSK1W2IYMxkoyZ1AN3e7Kyl5oAA
obVb8xFl4O3BNgvFTe0ifFhBGmJuchAo4nu1zrEVACHtcm+ZKIZxSLU+8boK7h3WpKd2SPwlMXrz
X3aZW+kpt5Q8EyLwa3D5phAlLBa4bY1X8G1IYP7N9OpIPoDrBf+IlEXtve5WIBxSj9ohfPdtQzAa
W6YM70ID5NXSRyILe8Pxq61DmaeXwzPkYt7tBMQAR+ZkJ/9RxP460EbUGDRNsrO7KNwgyYG8njvi
uYhcOdhtUBSSpOnOSLLmC3mETWRvY4jzLbDYypYT9Xyj6f32r20inke+DFUyzPV2Jgc1XMhrqJ/R
Vyqrz03qRcS/29P3X0bdv/T+MXZ2btVUpavJ7RiMh25A0hVS6OWxRwRgIyrDuheAhEHmWIxvuX9T
9J3/wxrLnxZz3UeZGthZBr1/Agq8msbIrNDWYkClEt1v+mBX21gLc8Se1BpIqgVPpw6pN1pLXf82
10zPddUFyCT2WQlxHxuV1x3PaggUD/K9Env2gyYD1uZt9mjrtY7faVeBmyazNikDuDhKyuKMInix
BuypfKoc4zuVNmr8Ox5byds8Ro/GcKX57EVy/DOpag0I43IzN726LzeQRw43qRMEJzag9Ir1z4R+
z/MW0nShP1xc2+1OpsRGJip941udTA5Wf6/3xgLZghIIEdwSOVaYCAvbxYlkaDLVZKpJvVaL2k7q
xV7RfKTev41NeIjMRSZAoKqJC5YJWFdCgNYse/dYSh1LTWXvKg7CgKF5KaWbWz9l4rh30KNdgeE2
yG7DQBUwyOgEpm5mfxeoIV6BVsO+0Qqo/g2akzwGaV6toSQ1nlHylR54kfDtWOTW1YoLtmwZD19a
U9xlaW7/RGE/8I2efAvLX8OdUAK+0SYmiPzxrgA/godQjJedWNP6QA/0T3T7k920Bd86RTWpD3mD
mV1R230UAsJIsyBRVoTNlskQZLgjBInmDqOwIfihXcFgAyaqAqh9BFcWJYu6IzWbIX9vUukh3g6f
e4ffm9Qb6ygP+0/H5iMwOqXIVqC2PbHaEXtPLbCARoQim1tm4ZnadFAufj6KfZw40cnA4pP4DGLZ
/fBZHl5519t3+phciAzBEp21BWw03pDXkI0/UKUXXLG2nbzIbA4WvPoUXmrl+jEX+CsmL1EXfCPd
2lojQgmAcF/pz5EFbjjc1/6tCGvwcePhf0aNDHJQfhsi6NJZ5xFQcYgj1tZdk9fNMjdE/yX2rG+t
5yQ/zLLBcJWHYmmJrZKevHEPQqt9wHQIsgW4p4Ma3CjdgDRJa0Rn39C+pZpvTwvKNjGyUx6H32iZ
RhsEF1WuC9dqkwMt1jwbv0EUwxdrYvMiXi/Z++lZq/CqUMxfZG96idIOZbc7dzm7kh0ynSleDF65
AGHvuEXRTPbsQF5cGG74mvkog3bAxXaJ07C7uCigBtSgCV9jSAMwHdwbphP5299HJkY0XkVmPQus
bM6gYBJnrHrFGTuQeMd67cm1ouhoxdEmMLPyPk3j9soTB4CWDsqgPWIuy8rX9R31ai1rTkHgfp16
9YG/1Sj+OGJxhF0LtzVIXiJCRr50AHHdhnVCu6FWVHp89c9//O//93+/9/8n+JFfASMNcvEPIbNr
Homm/o9/cv2f/ygm8/7tP/5pe67lMmaDw4J5YB/h3EX/9293SILD2/hfYQO+MagRmfd2ndf3jbmC
AEH2Fgs/QG1aUCJ069k7y1OsCqikv2uSAWW4UjpvSJ0jfS6+t9pq2scGXZgcUbGyTWiF1THW7gA1
Y+mFj2G2dYlXDnKp9iIcymg7qQwmUfNbG3XElxBAmHmZEScsXiEbk0EgBMxEdAgS/7ONnMssXen4
jR8gTwz0rDowkfVnSx36uKk2OR56YGT61ZtW8gvI9LMda3Ws2FnGK+CR3HZyobHkTBNATUFf/Ndf
vW3+61fPuc3xy2IMOWhu//7Vgx4v17ra4fdNFw07JIEDoKaMcZ3ZWvlSJUiaqOVEN6IOunTt6koe
HDVPKNXWARP7u1clfO2Qhe6neTpd0WxYvYRYsXZgrA5f0qgyV7GVdGcHkpjHsgBPxoDc1NMI0md8
vfxNuYJ/Ghhv5ar7UBoJ0uFEt5lRDTcyjK2DbZt45qKkwfk3v0vP+vPLsXVEffHt2ICGcMbZ719O
5yalC+i8uJ8W6bxgqMvP7SdkKPJbKMq2tyjVf6THYVQLbUOPPGoqL8C1xO1QQKvYDL1viAHLNWeZ
AGsaHkyhqCHWwFjzxZTV2VFrRLwU70Ss589MKyAZVHRwHXL7WDvXUMurK4D2GyTs2X2u2PRLcNuC
7iDxj2QDZViybQrwP1IvDaiifsMULz+iZlCtrSIbdXtWtkRwKt6PjgBrvy9Q8tj74MywuqRa/n/G
zmvJbaNr11eEqkYGTpnJITlZo9EJSrIt5Jxx9f+Dxtgcy97+tsuFQkdAHBLoXusNtQeLMGie8a43
n3/pa6gPtaUdHZw7flnaS4c5rTXd09wo7eemzoed1BP0YPkrzqoR/lH1bvrSzAcihUVlRgiAUUhD
q1t1UA9PqVtkL1qrVjtFnfKtbJWj+z5ZRueI994v8Uaj0MRWM5r4k7h819jzU1ltdrKh1ETwP74R
hvu3b4QphKPyv4ljtg0N2dbnn9OnJxVPFm1ESsZ/NnlFYR8nhmuvIq8seYZh+UV1a+27XIQZSjec
fdMbrkrgskRTKqwgo/giXWUXl1hpHrvYw8rTyi2KYtXMbm8hIEC8d8oIc5m4vJODZIMs/j/rlsl8
EXv7unZA2Yy6kxzsflLvhOGod/LMGGK9XGXhCNqKRJE4GE50vDX/o89SYVTt/n88e/7+2J8/TASg
LENYjqshROdaf/8w46ASapIK78ke6pFUbOquVPgLD1qouIC+U3XbJW72ngtzK9e6skdVBbD0eqNH
4RbhWdKIhQP3uCsONXmG+TlbzU/XTwdIRpeuxcuNDrIajw+CTmpAOM2fsnUVq8i7aiJ9VN04XMlg
i2wQqfLRQHYmJEqArLtitNk6Kgq0bDw3ebTAufz3p+La//iK6YYtTFvVkNwVhv7Lp8KKyvCzJrGe
BHa5F302zEDaJAbCNrvcSk1U34qizVA8htaUbD5JL+cYGki5ZFmHfh7EWAcpeSmt7NkjOLjBajZ1
FSlocaf1WkIBcxN5DqyQ/TtzRgxG/t5uC/vt1qu2QKfZAuvGfg4NFV6EKEao+AdZbOe63oGhFIz6
P+pkv2IONS2d536ybqwdltqG8l7N8t4r25+MZx7D+IpofoRSl1UeZUtY4rHlVdhwydZPvV2jrjHI
Ndxz0GrzV2D8xtep2EVaPR0yE6DKXC/yweIZQVAR1RR2/Aj2O4DxTWfV1e7wrM0EkgIiMqlbdkpz
aW7rRxyUkoawHBZhgZ8h79yr3hFz7+LaNiEy81Pj3Tmp/TXJ2uZJVuW8ujYJOYydLMoGNYFCJdTv
//0d0cx//HRc/DZcFXMB1zTYhc/tn55Doyt43Y16+RQE6hx1zt6iugp/ZD2gQ2+wxAOZnxB4HgBg
9PWCHwWKGOT3vfeCtNIO31RUMmwrfPn7SLfqBBuY8eymSgjHFS0Wq48qYlLI1cqiE07boGin5y6w
URXxs104O+IVuZJfkIkFajoX2WE0B8eeVW7mYlohPlo65nCQRYhGH1PKIlbI2xCo2dbR+ZZLRlDo
afU2nKzmE/Uatjgro6paiEMEqqZjYkB1W6jXZoqQBE5g6kK9xm0uv/d08xP1uvCHetv2abtcQl5n
hJgD7luL7XdNs9tHS3P9+7iD/zpA4nnXWw2ncCHSMwgF+0X1y6MXFOo7qiLNjmeqt5fdogj984Jc
V9844J06dhCy3jKa77dpdX8iAjwPl9MWbe4Tii/OdWtM4EaxbhzLLnhBc90An0O0rrLr41iTEYBW
YK9Rvwh/Z/mUrdKp9F7jbtI2njIk9xnY0EObd9pRzmQ2ZABvM/Ui9Z/cYoCcjE9W5w1rDdM4gtNw
k535IOvNqhm3tam3a9WaPupkg+w3MEoXQl/mcMI9Jlb1veMTQcmMNv2GAPxJOkM2UXNnDpP7DojR
Wkf2GMCfwD7Vbir1MIQE7FVN17kDJ/3mhPWp9rJXyAzxveBx+DiyMcLzAoNrM+9eyHP52Nn5+Uue
TjU2AUW3l0WrTNpj3QEcl0VMmPWHuha7qNXzRyLs6iYXif2klXlyL0p7r46D/SSrhtBrNp7mTTt9
rtOMssa5Y+nu9Ul21YrsKIO1mAahbphYRxkwCmSGbK5rBhtsdCcghLNYcpBue1cy9TGsTIJ6eX3U
var82Wnxdz2aHDivtbdmm248lKpe742kVsADTcg1wOLcFWGbP/3bPEl8HNKi3BOw6LZlhyVeFhZP
xcxGAQaJS/JMRMmUHNPGOsn4SVEnDybGAbKvNfGUcsKSnPwwfnXyfDON+fgaxRA0nNJSybWwY2d1
a0DQyHmRzuKGZlJsIBYNp75qKjJwfdfHlzrKy3WtCvcRfdJgrztFiONMPp5jjeg8kET72dJIFFh5
4PyAU7VNUt/46bfuXdeQkZHDgQO4j4YfhHsATdPuv5+E+q9vS1YNhtAFLwZLVVWeKX9/EBKGKhtt
UDoM41VCrL1HeklSBpCbenCDVj0gFUZERNZ1eEcFTfcyNVaJ4Q0q+ZZdqI9Rl7Ee6Mv0t5xvJeAy
4+3WAwy/T6LaCw/2LLEidVZaRFbZ/3TuVoqqtLOBrTzDwhFj3LVf1+myjtBBH69bY4yvbdBoD7JB
kAF5+O+PQf11XTp/DKZg3TD/Z1lyh/3pfWAPAzhvR7TXD0y77c5MUn7yAudjRLwIA+jahF7m7Uef
+PrGGPTy14eBHFEkgPzlrz8o0LMjUxat//uWDfWXdY6tOqrj8JdzeHgY/9h5wjRVMRoMo+uyoJ88
u0IJ3Q+/ERNO5qA8ajvxvnQ9sf+zWr7jKxUo1T+rfXQbl2qht+E3rDZuveuosTdmWGZoNG1lmDO1
3fBVM9FyyZPtGNQIB5Py2GSxGjwpfvlxhhGCselbaB6ZrxqbcT679cuwyPsf23G5f7hFQkze6WyD
DTYWuuUagvLfv879OA1hNZnxYfSgeplrHVOWbsJq22ahSQDJfuqnHkPdmXDSt/EDoLfqy62HpxgT
+SFtWPW+h2ujBpUhHAasnAIEphPeObBA8+DZFGl56udWWZQHn0TwaA3+OTAEXlV/jc96M4YnrKo/
RH/3398BbY4u/P2fy4/XsVEJMTTbhpP1938uVIt0JJPlHxYOl16sl4gMsX33ovkZiUs0VKr5EE9+
jQ449d2YwWlDoHoVW6g4+m2HMJ+wCVv7mr4f0XIO2C9A3f1UvrVLTphT/Y9vM38kfY4GfPrHmELj
X+K6ukaEx3CcX6NYAlff3A6Dep+0sXFqsQtfgxQCwdab/tcwdZHAA3ju2BVMSWMIV7IeBJC9Q4uR
BHSYBV9dkSeYHZnWVSXn8JqSF5XdstzM7vyAsIss5iay1HXUC0QdQ1bLQ1OcyJj9AGwV/UyLK4tG
3kiZr5OR8pz3WWp4TWSwfTK8pNmloizPTdLZJ5LI/b6pjOkBbra/4VGuvc3zdI0X/pymj3k0BaVH
i2RiUVxVP+AFgoJkdwVof3H8OD9p/LrVOTzUokDlt5dJea3Q3bjKXrJaFse2nA6wn7/LelklG+Vh
7Epvo7LsXy9XkJX1PGWtDt2qzTJ/L+s+Xcyxm307RvXdp7q0y9JzI8qN2Zf4Tcoh8lIm5K+9llTp
5zrZRzGrfPZA6whY/POusaJmT+gId89Kqzz6AhXEBOYYLo4q/EwnyTaw/TTzHBUa4fpY9ZDJa5Xu
TpZzJ/fXja+GrG7HbeLVFq5qUzyuEVDmjWI16bPdBvZlMrx7ywgozVVt4qmruhEmXiFmSv7GN+4U
I/1569Gb4ici2DaPdiNmvchIEnH2sbGxWZZzuPNECKcjWtCaF9nDSMr4QGycAPTcKOv02NgSugoe
liul7rhLx3HaLHOErHijKbq3q31YxyjFzeO02sm2qqva22WG3Csfdfwtb5Pa6hRuIHoWezmrMRXe
NUz8k2MKM19DB8SRovDGQyKW6zS+Z5yxbnmT3eU8A2n9VYOQ5kkWvcAxZtYOuM75FuSh9NHTSCzt
LEf5jq8cqoK/ibwrWadr0BHIdV9l/9AIEefw1GAjP5tx8L7peR2eHbTheMZ0Oy0wjCeEHo0nfUIK
Cz8Jd9tYZpCtByVe4diSPsouYAx0KGy4kYaalm+1yGj2boeacJ18T/ok2Q2TER4NRSu+JJPHAsRO
voOArDdWk2t3uI4OT0rX/VBLL/4OLoqlRNaoV8d343tWp9ZKNmTW8LMrbeUx9PL4PNVNspEXIDJ+
58xwxrwbr0j1IWM/8KeQF0m8l7xwddRXh2SfFL27rw2l+Ir19noUlbfTkhpqqUsaR2nu+qgk99AS
DFzzdImOamwLONZ8ZEQexaoYQlGuPR5inupnj7JVtcJuY7Hz38tioLjgmTBeXaaq+A6XxGiujtuK
Zwwxwp2nEciTxTKrxD2UxsPStxngZ2MVkO+8Wv9NzmYXtrLHZNdcswtXnzVlMJ5S/U62LTUZTIgU
xNtyq47SZCf2LFitzHeuJ+yvEBGBNlTz0iQe+3HPc0w0Ilm3l/fR5sI460b2cc+95dwDJ86We56/
Dju0DfKtvGpigmCfbJtM+nyB+SDvm3hzv9zXf92zHDTUyj/u2Y8rBPvJu9032bDrldjct5V7LMjN
wUFrC4AdSsfSQp6OSVsBWyUnUoS2eXBli6PksBWzBFu3pWcDqSMyHR/XthkXMs/Rg6jeeaHzFusB
RtKyTiAvGpzl6VJbdJpYAbXzMiXeBCEvAD1+juoSPkeFyhtLkOQZ3mXyXKY4Uvbuo+wAaEDfCqhU
W1ksRKw9MVh2lENwAHM2fdBnO1lXOySL23CNFep4zLtk/TGMeeugAZfTluhua13yLHyzuR9Va3/r
kZZjyz+zzQ9yrnZq3AufSNaty6K4k/3k0MofsGMTQ32Uddkg+vNoRO9TObVHRy+TDZHdaG80g3kS
cZZe/KFipT5svKw4OnGOvZXI0lUSFOMfwbRLMrv+OSbTb+ygtS9OTnIhqrwMTDjCd1NtsLHUGv9x
8NCRyTot/aapDrliBgGYZafTaN8jU0eIv5nSJ3nlYczNUxQN1hFpwH3hWMgLaZN910TBH3qvlaRJ
FcQtLce8hLw1dkbhq7DpsMwe49JdCw/Mg1JvSwNhjgSUxXfHF1cktOf0J1EbZ+BDjgAKBKGW/660
/m8lzq5frUHEa6MfvecafcoNNgwC2sf0cW1Y/MXpl+uGre88woeANhcE/RdQwhCcVRAFf7seFt3w
+fK62LljgYI56ue7Cg2QjZdgoZN1KgvusVO/Q8xbeZ1Wv7s1VPsA1biDIJbxxTWsU5nOs1auunYm
jI70oVPvszAmlyNHEov0gnJ89ly1ONmYSW/lgDTbT1rkfINakmCQ09dHYPrOy+RaD7J9siJiumrZ
X4OC8DzsRvzO5yulro/Ql2G/8LNrjoMI4l2pVd43r9otA3Wn22rtlJ9UQYQLk7+vy42Aml0pGR9c
zIbgopG/WefzhACXTnnYZl8mJxgPGlTwXdq07XtcjCvZQdHh5+Hdl94hvlQ+uQ7mU/JStQl5u2bV
8OCDgThbKGBuZINi1juXp+Zb6+jG3kGqdB/Eg/KWG/zl52sicVdupsBJSOGC+MEjuVw+rhxj9RV4
F//JUnCo8WYTYTmiikD8EEh6bybL3w9TUR1wIRm/TDk+K/MHHafoKiCAmV6sSXGB4EXaauKV9Eqy
6rUccfAIwRMccj/GNmxJfJP9NtFOIJ5lkbqchWBkg+rbz8qAOef8Nq2UyHwq5oOTsLYr9UjZytdn
6HY0OL8F1lAvL9QiDad9ju7PWg6SvTrQuyPLyYssWUPr4rrR8xrOc23PMlc9waBa2aBiXhNDUR5j
v7hTvc5/G+ycDwey5xKLrCoVmJNIh61stVI/2Sik7o4y+AiS9GdSOOIqS/OMGiiK12yeEXk6hNWJ
X5ol1/2TLJ4E+E1CCjmDPXXOrdmxOu3KQTv0dnuvzQ1w3SCRfWpWhuLAQ986TkWEhx24LOfsmdqf
p2Ng4bIzDb/76rfe8BH7bruUIJirx+vADpq1wztyX+rCiNfYMe61ztGvNXyTp6kSwUVPxf1H50wh
4Te06WYpa8QLYWiWDU4382R1hg+piB6T0E2eSI0T8A/cP1oroU1rnXSrNTVfM3mh2sh/a4tG3YJE
F1vwzjpKXFb0lviKtU0VN8fYhmLZI8nuBXFxlsVB1w5g0FhF5Z75nE3FNh+z+M0PKjIZs6kXC+n4
DbcEZ18J76M1SoZ4g2LTeJStnbC/G3lQ3cuhir+ddAFjISmLB4Ivr/I6aWaUJ3lT6Tw/lPF/vynZ
mhJ9lDeloPDJYiEu9944ibNEeS54z7mYkQBfeexkFrEA2WWREfiEDPUVjwD73MmWYgK3iZZOcs5w
7mSm6bQpG3/Lln4NLCl6Bgcyveqg3eMGdrAsiT5niYYauyw5qn7UJxEvpaQYz7qf9w+yzWvce/S6
nHtZ0nzxXCItuZRAVb61g61eZVvmpz/UwAwX1XCBwzy5EaO/LJcQVbLit+GdpTY4AqvVKnNHACHz
zXltjmaBmjh3sjXjPb9SU4M8jWzF/53fVALStvXFq2W7yToVl8aq4iOpsfxlsuxoHytC3ciin4jm
4lTeV1tYId9ifEr9EbUx2SgaLpXrtXvKaiV/GeIu32URIXrZ2nt6eq5HnmjL2AadFCd5kV3TDKly
AvUs3OeLBm3fbXF8SMi+M5GLAsMJ9H9S9fU10bEWSOJU3ZBfr69mic8voBxOowCMxYhjw26pLAOX
prJWH6K0M46EHkYs4eY5BECQVE+/Vn1wHCYw6ogjZs+q26fXMgyuQlGVHLDoxIZN1bETmlvNsG7u
vBHEmZeW+bOsw+jqm5lqALHmqtDtMY2fN0KjnGBUYS1oec3Tl/GDCnTKCzB3lEU5Qit2QdyJJ1mj
Bqz1RjOJd7ItGOP+gTDI0l326AcMr9uCSJIsOoQ9Ee7vniZ7+IZUTnOW1Y0CrJEvaHeSRb8uDZhG
0AVkUR76SnvRmyS5yCu5E/SKkLcXlCVuVB6EucF7Y8MXJXnojUFsddF2W5405S5rcnsjB3a5qjz1
fyz/2rp0p80I2RxYHrNMka7dx0m014Ixe5bdzYzErCYm7eP2Hd9gD2S+uTF+U2v4ovDx/TXOTih7
27r+ENszMltxTrcqeRYP9g4k33CRpaUKww3ShsOwh1D7MRydfx3o+NitUTo4BsVgbxMDnsMICvah
i5x0OXi1MxsueCe3zZGZSWvk7oYh++inu22/a22M/dygCDd97KsX8tnNBSRguomHJPjNO8ow861d
GN1/tsvxvJpTNn9JviPLZW9KUkR3bQM3X7qj34pSROdWhDqE/MzcGZoinVl+v95a5dgaWOamcsVw
dMhg3de6+lOmhC0nQKKtqqy9TAmzaruMGBE8NaxCZS8vsl/HHr1iP+3d3eKhpKmvXRs2j67hlo+J
nnyRSJgi8p2dXRTuruXVSUp2NVrQKiEZ5/ubzlaiVOk5YNsSx2FQgAL6s4vU2IqHoNwghTNsxz6P
x5XtZg/oHkZHCZBa6iRMyhqaerOYu+H5DUCkGFBAt4TDh4aQcjAZQHYziDPo/umvshWLMQyO8XVI
4t7fDT5xukLpUdNUtVxcgtjdqmTHHvT5MKJ+8eCnxY9Rq+KTLMl6p9U+hso6eRCWMmxGNm33po7W
cYg49d1o192LGbf1timDetfPRUNR7aMV+eFatuZG5N6XlXGSjbKq6LqNqwv1UZbwy0Ged0zzOzzY
P88m1F3oV9YjTtnNkxJfWi3rH9XZ/rxPSaG7XiNWsk3WWb6CjVXYExCa+8s6N740Vauduyi93gZa
4yBWsvjLQD0zSYszCD5YT5hi+riSHBClmXfINcdJrhnrBEQXVEJYvn1QlEy7y7ze+scZK/ydanug
vxqiR0TSiFLMLATgAX3ZmWdZagfFvMMY47ssyQOQ/3Ed4XS+19Meoe7O8Z864qnzYDmNFzbK/OsO
N10do7o9z9gEpnnueyV4sgJAUkmGB+T0RZP/pAhZ640RWA4SqHx88hBV1V2i68pFlsYeHu3Qq19k
qbL77lzlzrRPyJydQz/AUXI+xH+dmaHb7pu4fJc9ErX86CGLY5KsTaOIsCU0GiRoIQFNWNauXNSy
r32ZuPdibkjnhtwAzIogLDT9vHfvIRt/jIDt+nMqNOg6ZnLsZoiCrk7Go4H65aTVT+kMU7B5tB/q
gjCK7CDr+lkMSAELuwyqc8V4tN1dZl8sc1hbsRYCls6Mqzz07oANGx66uw5DJTb0NATODHQe5xYD
/uKgE1KT/WQr4MKXDle2g1TWylwLSxTLuZPCWq6Kxv5KNsjy3Kp4/m9gPuHfB3gJZW6vPd/OfGUM
NsVcp/i0GrH7ufXWb8jNM2Y3P4K+L98JzpIO4c9/Je+qPZVkI2V9hQc9YbO6OIghLN8DtknpUFhf
upYFDxKcbLnn+tvwDJeauwpo9kOjoVgz4eP0xkYCAfT5rJrr5Jmsk62yX99Vwa+tjtt/jM0rr1q7
faDtlUmHJNcEiCShxH8CgLKVVbd6eZZbjX9pHaPeu2Y8vRiJd1Ew6fh9PgEy2csTTOGXGrvCyXex
Ivf4S7RRG5yUSn1IPPYQofzLydPanTDrccaeAAl/U2s+yAZ90oKT++cIh3/pdaEC2Ri3gPHQp42W
D82+d0r1hT+lsu8TP9vIYlKDNDYJ26xksR5itmmsFPwq1Nq1rmi7vo8isEMMdUE4rkp+eXdKo6sv
cuIqKgmszsXAYmI3I9buEeFFJ3h0HhAY2xaBNlzdmRwUD1iECtPfdLCeSGV7jaG/oRiGpGGcFmvV
TYw3xcqI1ipZCc+t1N+qon4fTT158Il/vvzLIEUdxSbLNeuSYautKFHMWmnj+6Au+cVsQnnSTxve
WNbB0i1zlypath/BeBMf5+Uri3ptsLOaX76y2OCnup7SoHwcx8Q4aYmrrJGBGr8KRJPWXWumZ0Iu
3RuYtMzAM0H2CgpDgW7mDl9dB9FeBJ/Ss94pspcc/G+9dAUuSKZaAdGQuHszlIucoWjaj8vK4i+X
pVed9PmuVHp1Q/4wvd4OkY4eXCEut5pU5T2+ApO1riqzOMsG3EWyK+T39iwQ9v2apfyWec+84hJm
HdKxNHcxmc+vXVVvkhmzFNmYGPhF45wjlGDvhw7L8wXMxEiviuLXpGw+RqpeuoyUHZK/RpZaqi8j
JdoJi8nHMW8OIV4V3+tsPyBY9bPCiXJVFp31aqLSsc27PrxUpRLfVcqg7VzTyp+JtJDbsjvjt3Zq
V3JUnI/vbTCFbw3B+A2osuAaGKRWVZP4HSTY+CmqvWDtp0n5I+wdVB7InMUeb1SlqL9OoVui2VIH
98hFdkenyt9Z9KebcjCIRWG8hN7T6HxjwQmmtg1/zkYnMay39yxV7bWXm+GD2njawXFi65DrKkki
8PfY9PbDu2Hl2NjwblUV773lhdCqpnv1SjV/6aAQrAs8Qg6qm+cvglQVdE93WhdGULz0Yy/uG9wS
+d3lL7KHOTgHfxqTB1llVW69jhwnOMr+k9+Z+zJVk41sJYjfXJFHe5SXklVOMGyw2mkfZakJdBe+
ET4mcu4wrJSdhacy0rDcjOXrOSDY4pvsO+RpdU1DE8Z3qOiY6YTpC6Gra5dk+Tc9BCNtIOlzqhwH
bO0EqaNW82+jN6Lm2Rp8KfDy+FqIH7K7ooJNGhwW9rKILoOdN/17rrflAWe9eier8THdNEaUwqVI
tWOuBeVWTtop5innx/hiZQ2UPN04giGLn+LcwLfHANxd2x3+VHnn8SoseVcTTX4qGlBGwdhB8sr6
eG35VXtAxUshQTqX/z8HL1PNV/vXCVQfF9CoyVFfmRUbGpj96Fm8RipiZK1amCtZn6nDtCn8Xl+6
VdnwqVvjJJ+7WSyWjoJ18mUMpSU4ScTfw7hxV7Wt4pfQTMabwHk3Qw/6ixBucG9ZZbCa5oco64Nu
78LN2MqiVZrk4QkUnGXR018732q+BHplXIfUj0ljMllnmZCJWyQOo25lkfP/DTb7RmgZwQmATXeR
6rrfDB03OawTxRNiLd1uiBvlznPL9g5yt7PTw0J5jEYE3wI43t/Mrr1qcvwUIwPVh9XvRYZFxWA3
PQqteA8Xnptd7WJsj8hYj4fIq5v7dFRQFcaK5AsJoj/SqAt++uJgajr3Uaraq5M4A240/PaUmWQW
RaW6hxnQnppgwq21y8xtiPbni5gfFOzehx+KVaNlTUwMv8juEOvCO4xK5W+aWtNfs7BxDkVJEEIW
RyBlh1iJo6WIyal+0Nw6Xoq9z680xfpsI/LIeE3EQLZczzLerxQbMxooWvnS2SZdfSgxUlxarcpv
DjYRoWVskNus85IAq8F5bGGRPalHFfvH+a6g96TYxind0pqaEElbR6BCObe6bhEefFUZl9bE9ZS9
36liaZ2SyNuTYoeMMc9c2SRCsATXl1ZTxenZ1BAcl1MFodD3okFHVRZ5t6n7qa2RLZjHZkM/7TXT
wzRlvq7aacMe+zaoWmN9rJ2iOXhj9or30DCsYFnWF3ngz/txFun3dj0N5197yG4BlNcVibxkL4t1
gclwFpiYJs32kamhORd3asAZFd49L1/dRhzFCnelj/iprJT95MHPox92CLJUlmSjpaA/2ab9LprH
37pGCbGoJCIXdquTZ40mXrQMS9Pb3DXOrHdOYJ7q0OONJ7t5EZzbEq2cjZxYTXn4rELY4yks67vb
xbwc+5FSyR9iNuSfrg+Fo0bkKIu2su/tYrYWH02nLs63+tZX0hPa1V/klW9zh5nmrAmMqcsc9rNn
q1BFZ7sVeVBCnFYCF5fscWaV/VmdJIHZrGRZwyrjr1OTVBr6LUgO6Eq6EQAszsup7NoUibIKGvz4
ZMt/TNck4V7zfFIL8yXHeR7Lb9kVybIxKg4SI662VSOHtRk6uG6vusfS51sui5YZ2+ybgvwiTNf/
UuHhJuvVwdGPZSVYxgK++qrWUMGsGrgzKGfjNSUaIOvj1B2OUzBADpSTY8tDjgRcITEQFrQqqQB5
KJrIPVfzQRabxix3woMoLuv6siRJTY6/WAlNGESmIvsS2Y19iZN607r6dMdL2CA2NjdYnt1tCXzx
Xokz1tmyo2xRQ2wb597BPPZWL89cT/0YJovL2Mo3T0aO5uqPMqn346gpZyANiWOkF3kYjRDBqvkg
z2RdSMJoAw66Wv/SgNQ4BMR5rOwcKd1+FEV++qVe9pBDSZN7u4rl8nLFf7uYHKtW7g8CiHNkjtBv
0nvjTsz2iON8ANf1cSikgWICreRo+WJbyeKtT6/7Yi1cpd9rtR2tTNUMMZSu/KNdpMm+D/zkS+jF
j5JSMtVexNei+dzDBYz+3z08pWw249QgD+uiIOq2DcGrxs/OmrC3ho7X7q3KTiLEEW7l24hKi9uD
npcX6DHpWdYvne1R2JsuxdHObNvmAa15mC0Gjh0DsROXdF9lH7ClylflaDYPS2WR1XsAfbOQK3X5
fKirJNyyxxYbOc3SoNr4x8SoaU9itnGavZ0GZRTrJPHa9a0ucgLbXsq59G66NakqcqorOVJWfmqX
5bpGC+OX6f614zDfgWyRBzmjpTofdbcivzpe7LKPk5U4wuxiCGgbl4zLsCr8sbgMuDGS2clLcVfC
TRF6QFG2tF6ttRu/qeBW8lfeyUqrsmZTkFGPNnGF9qne109lKHiWaKF9dNyYcElfxY+a81W2yRoQ
p9HBJvK4vtVZJj4eYQabTo3N6ikAK/CUP8nu8pDoLst24djLNWSdEYgI0ZCgPmi50x/UVICBSdPk
QjAuudTEPg4BKhCll6s9312Ho2yRfcByNuCxO3Sc596yAe6kuss7HcmwNNFOuRl39YuXYvhrlljh
uY7/nJrh8K6mYNYrM23IQ5eY0iU+AImsHk9jCamehaP/gJAmBo0KDMyYrfOqT43xd4j2a0govb9K
2h6ske6CWTIQFEjC9kXxSOJ1eoV0h430tkji6KjM6y64S/lWH8bhpagBk4cWyvqqEx+XmTA6Jbji
IfjY8vNL0uzqTSkiqk1xp5saeVx7TAqyQ3+W5Zk81GGdH4xaR+zJ9y/WXwdCa3DfBx5raehoe+HU
77LxVv9L32kogxnb9q9z3IYGsdOd8OTbyrlv9fLsVjcVTngOkc2e7+CXK93q5M3EE9LLDi6Ef3V1
MiPcl1aG0JZv1heEYTGqt319Nzhpva2iCfx++ujaEDmVvHFeikx7KLBfuhckUl/qVp1Wk90kd12f
ui+T19Yb4i42nwGtRt1bO53l/1abi+7spTspQHDkTFFXqfjGBN9lo4lU0JPHz4U197mKzQIbNp+f
Ot7rHL1ZzpYMFFgGWZanyKT3JxCtM+9jcF9TD5/vZOivsgSV8znNRH+/lAKDwJYzPCwlyz6kUy4e
ZcmNiZBY6AZkuv0G/hzacN9M9/KgAYTdZp4ugChQl5XGR0MFohLLFcfZNsJsLRj+cwuiKiufJ9Th
NkOJTsB95Af7LAkxo/9rZsjx7jbTQV+6mHBCd0qNLdpj1kMD6ObByO3oMBo2zLKuAFoyH3SiIpcU
63nNYzfCqpS6Vvf3ejUNLE8pyb5RaGirygqhq2Pv89BimhQpw1mEY79JiWz9QIWnVK0fFUp7GxGn
2llXCvs6dqTVZEMJ2xzfTvHe9SYczqn5A0KWsx/rJj+lmDUgAng7jYBnn0jr1tM68rX81KgW3l2D
4h2xdCDmDKHSMqviJeiAgfOGr47/R9l57LaurFn4iQgwhykpKtqS87b3hNiRxZxTPX1/pM9tH1z0
pCeEqkjJsiRWWP8KgHv1S8EC59AShb3bzhaIC+/bqXgDjM77YJik7w5J91SvRVVcZqRvOaQ4jrFH
KAAKKWJFhlI9d1okPw9ZOf27+VORdoHRrxJfQIXQpayPIlmJfzW3E//Vl6/X1W5JBO32FE32IWOL
dWyhA81CUPFYChE6Qm1RxSbpo2a1KGGarvnZjfaLN6vGSzbM5jFzzGif12P0TUFGMEOl+dlILEfL
cemvqVoY9zPVzqBp5/I2J0LtDnGMEq2E5YUfxhSdtC4jK7LTowd9PbBraq7TKmRLgftDOLAs0ruJ
1BhObpcxRf8Bvk7P22tsB2EnkMDjPbJUeGnClGSbY2VoGst3o65x2qSQTirUkB6SEUZ4NFrimuLj
cK0agedrF9kgETS/Toi1WZg91CeDEKavE4ptNfcKxE2nKXHOLTvn3YgjvJZF61xshMXfpuGnvXZH
ZECdhhUcpErQ+DCY46OG1hUHrEkhHdVW7hAPm+EUFxR+1hNb33bW0tjmYtbONdBhmwAPQl8ppHPz
ehjirmMmP9Ulf+qaRnmpoXYdO2nq+7wplffSUoLtgoWE7d3QZObd9syohKqzRa8QM/JUaCr13X+i
IHorZ7bLjFtqW/oNRHLax4VCgsj/9m2P2lQ0wQpn7BdvGdEQsjMal9nlh8lzt4PV5vrVq162hlEx
QPgFpL/TXDm/nXYZspB1dx6aKPh2X89q1ufHRj363RI5h+3E9lYiuA9E+MSYzK+p2A5SfGXoxNtC
5vttrLXYp6AP4NzK5eA0nRNul7kRJQLb9Jh317P/72dZY9K8DoQvKYY+PmBOND6gRsDqwyAnmUrS
3Vf/kJQUiqV02Q5y2XYiy1X1Doj1tD1p6+f/xfShn1aIyzFuVLtB2CfX/qZa6vtmqpN6B3wHnD9K
3GHfr7n1m9Mp9m704NcZsehPHYlRR5hZxs2qu3+ezSf6Dnv4rxEPf3i5+P7T529zAHRWaxphkeKU
RAR6flkDbif6cb6Veabu9FyDDNy594uGq9rmSJWO+iFWE/d+a239a9d2lSdFdPgs/OplBeHPtMVz
vejRo1I8QRJG8rIeJJFMu7SZk/3WhC66xig3y6FJJcaW7nDXaf1ys2SBkSVV9wBJlTxtJxNnXvak
MJfhdpa82/lSlOTwbGfbAkevBR7XdnLrQmkB1dZcblvLisAYou4uYntT6rs1bzpf4zRGCKW7HEJ6
sDW/8qo/g2629rxe0zVKH2yZ1qrjzmijteXZdbHt1BWCTFnyymcFVQ+bifl1WVtbl6rrb9jE5vfb
9R0/2QMx8cw66xUuNKLHUZgA+LyYh5gCkw2YYjoxOnpyJR6LJeDM6FPnj4tqs3o0k3vqUuqONzQ9
Ymuns7D1GTcf53asIVfqWbAUC3l7ykhKwPAe95b3kJ1tBptHB213vixUW/PCOZig63vX8ey9WeXv
dVorkPRtJRCUJ4+UY08YASePXsTgrqFR/O4CdJs9Ds2abhp4XJjzdXukWNCNmhoDR93ma02VqSC+
vV5Nj70A/IlZGigW5IwpeVIj0o67yNy5lQ6Km61M8qMzPy7euiLysPaN+ftYYCzV2dBbGbzqCSpv
7DPO3P+zD43tV4XF3lOtGvEpdosPb4x/iDT2DlGieccsUsC22A4zSyb8iuSrlSz5wV7ZDG43n9K2
5n/FP8dNiCk2LX/BTuqhRom4F9geZBHs80Z7GQztu6fprq/CCNuZQwTaqTh+a1AgUheIP1M8BOPE
3QNKUJI51RPbhWeI+uB5Kvbn1Al9XQoEQBQiQkjPDsLTeu52VDrCaRqYl9U8vczQFn1R9fcDcHwM
Yv87s0osZhujD+NKa/Z1rxT+ZEIw1fMxwFcSolPyodmD/NE3w4H8wlMnrZtRt+rF6+C2MjmNoZe0
pa8ly99o+NGWuC+z9/2DFTafRfeBy+Ah9cpvYwGZRK8HpLjVkw5bzZ9awuV15VtcZoHVNkwrTU/8
mDB/5OU7vl97g0+m9AjNm53uj8oyYWeZb6gBmjOUY3YnhL34ZjoCGSjKFOiyzCFYWd/1RJcQvllT
ekklAi74QEwa1iUT7FIQNtXU2TWxYVbLmLqdlZFRMFfDAbboD2Uqy5ch+ttgoXtAhPaqgI6yTpDX
egZAKpLVcGrOmTyks1M1/Qofk/9ENrgyAS9AkZz+5GncXrXFIAwtfxnGUXs1nPMIgzJQIvGioQvZ
VTgb7GbGABBP80S8+NWU87kSKklcWXGdejKfNCQyocz4Mij0jocEPuk5iU9e04eOTnhiVLVE5JjT
46AlLYvPvjkkNqaD4zg8QP3Yme0ywUI2z1rlKr6aJAVMu+HZkRUFy6WSuyEq27NIp1M7wM3FaonS
LPR1ZVCP04TGrDJLiK/wurCtp9qfOESo1JSJ+oG0uJFUhiSyr64DzZnUHDE09qEfErwzEzWwYUAK
rBeOUqJjMIkA8rWo1M5sy91gGhSW7lF7AsP2zaZfYHGo59QT6MObJtHDZmm685BhnH7bHjbo3nL/
X+ekrtJRVvZ46NThVNUAXbAjedb2Ktp2+vMFYjKC0kj3i1lOB8QeJWpns/WJep/x0ZDdWXiJvrcG
9abqdXOGSC65wxKXuBT2x7tugWQy6Msf5iobmYz0HjuxusmzMvCZ/eKzrWOuUMZBVDtkUOXu7yfy
nD5Slw3c4jSJX+o/ddt5FtHg69T0TjFa1dBJx191x9cjPPlQmzYGvjXezVTgq3I1yR69W5tnCf7B
BK/a4qVMZBPmA0TkdvhTOHiWQNR1sE2t61AqiXsb2+hUSFd5jjD4jZbkohnDa2n11R7nko++zJXQ
iTq+PIwdcf8Z71VbjJTwKVRrXfXcJeP3uDV7nAwT+5DZFFTqadhHY1sGvN/sUhTzwUv4QIoazxa9
sMb7puLD0nLxUkzU9fWGrUskDlla7CWA8tEW3V1RVFj7ZNXrVKuBWLNhyKkkJorMNCqa2b6voru2
xlUi42ZUtfGhjrT3RHeAarr2orLfCAY5jiHKReus6IoAs8/MUy4wuWj75q/Qqsonk9pQ27+49KT+
bKZEk3c5ganxY18a2hGH3jYerB0OyJXTPau5eGtMNfE9Y2br6xbXxLHjfWtM+AvHcFNbrzjpGouE
zM3e+9aT/pC5S+B0d3Wf+6692L7wSgLfi9rdV5R7rgOUxTbu+mtpDaC52JFgpoYOqxcqnpTd8Aqm
n/pitN6NKkaRBeR0E6p3nHI8T9zuXCnLH8/B/8ryPqypIP7TmE4llSc/EZSLmZznYLGg81W65wbA
0PORnVdOdQ03m7xoLunUMwa7s7knPEP3hzXp08i1NwTdM9zV9s5cXG+X1iPZGRniVDGll+0wCiu9
UB295EVrIx22C2i847ObIbAAWfILW/GHvv2bGtabNS2/Wr2nBpaYd5CxLzUqRGcBRzRtt9nhg/Ct
I2w0dMr8BVtx6zoz3ft9m7fHOu6Kh2KBh6ckw6MYpG8ORR4WLOp2OsIsTLFSEr60CS5tYQeDRrJy
owsDQyA3O7aFG98RSxPh9mMkF+kV1ilipXYWSaad08lAoZmU8lKl2XQsMUG+gxpuHDQhlvsxKWIW
s8haocc0+3EiGJFakxbWaeY8FH2chHF73wzIekxhU0wlABLvDJbEZUPOYYL5b7CyIIM+U6mbm1Di
LSGsF9vwiAuUonntuuOo2OQNlKn72lO0D1rHGnDbT/AYHqABGQuRTFjkq99kw85Ja8bqXWmoiXpZ
P59qy7R2SF47v2e4fJ8tlD4JupZ3ZMU95GS4D/BUSf0bhPHOBEayIlKt99keBjJ8hUq2pkV+BrjI
e4whis+wPr2Dp7Nhy5rxXfOi0S9gSb17FlZIlnTb97hiiMDHsHlHQjZjqo3FW6wYZwIH9Sv+kx6A
hBPttmYqpH4tFVREc/Iu+6wO0CWZcLrjft+YM5OsaZ4Tmz1xFJvjtcfE9drxv15mt91DOGOvzAS0
q70CqWXuWPestUGUvAdFtspLn/GRTWYw2rxLLIYyrLznCY9kTGGG2FhRUNx8oEZB+41J0LNnUwts
KON7VVU6glO6H+6YU2LGGwSNf/VMTWfZj/iJ7GAK2QFpWIY/akZ+a6zJ8ReRGWEGBOwb1njQq8wj
kzyd9rK+jlmzHIcuja6S/0VJ7Ts4i695EokHgNTBx5OKKatV1BtW6Dj6lfLBNhcm7KpdAoAE2HU4
d1OYYierjukQIGbo98YagjqUaYAiPrvZ01CdPEnSKtaOZLDU8ns1VOSMVPLQkMoXLrX3Bjl4N7RT
ivCF+z+SMH6XxhX8KzbcEAKHewlb27HDKEtiP8oBWrsWHxzBw32aIhkSER5f2pQ/2Ep21dehO84B
ruxiaHcD3qEKPmxM3ALhA4AAXqyRFQxe4fhqUVGIZHro08h+mmoPUN0q9t1g1P5UAWpUXuzuMgLg
/I7Kctgltb1b3HY8Y9Rh36dCS/nRSXgLHXCZZjKgliyhb06V3pVGA0nXuFuwpgtHa0kvaDuaAwt/
i3d2wzetOWo4Zgiliy49tyrmUPUv05EDQWzCOo5Y0SRJCoS8OFrY91F1qGKRB2b62tla8xAvs+6D
qH1n9KbCPInlXFr+uIy1n3SxcrPrbrjO9qz4JeX6+05MIsCzmX9c9c4J0RtlBcyT9e0DaDfkhgHi
T9XiQFlaBGg7moYzPZ6XPqa0rqplV+SNe34S87XvqDYSo+id48glMbVw7zFyP4yxkvujq95MAJ3Q
sJfF13rl3HvVqxC2c1f2yp925ouaLc24N+umDLsl+90Z8HdaTMVJznmohja9y8dp9pV0cfyZlIGe
eR9XCKYV1S7OBHlH4RKRHiRGlNJDFBG6hnWHcJQ/5mxOFzOCvjXXSZAMsxV0gt/JUOvFWREjElAD
YHSZq5O7jCSDuFVzh+fYVW3ZUhlQRQwiEXUiNyDLsiIThX1pZ49El5nFk9aO3QGRbZjMCpK1Rshj
YeUd1Mr6pe+qR0WF8IbBdndwuu5DE7keGK1mcofl3HyeeZPDjEpOxic3JrVoxUSHMclC7KBZwcfa
slPZfdReIs5olFSqV/J71xlw5VgW7Lgp0FCQsx7IeSZ9aPA+8qg0/d4ZwTqwaZpzvKE7+0apdL7O
kAzxLOr2uRu/OZjVhLOnk2Yq8lDOsc1meOQDGkext+NIDYWTvxEINO8aILMQy1U1zBPYhJUSY7Si
13fljB9WFzFFFbZp+A6WcHslHZ2gL9I+EFFyAIPLzxnWu7aq2xfW+HeEXfbYmKcPhqYph5obyY+W
hxwCx1Sk4rFjPxtbFJoNl7qJQFfSNx07VrXVWemzs6uNeD4Uta3tUgg2vnCxk01vsZgtljfdGBQw
JHeWkz0mnrjYltuGPRa51K0LdT8ixztKR/VQ/GJywhiOlGbMiv2A8bsc7Ao7r5QsBvzU99Gihp3j
tj5y5XwfeRYjSSTiEJenDw3fnbAZuulZK4CFCtQ3ja4T9eV5ZJYaGH81UTrvCH985qtywVjcH8Cf
+V4oJF0sxs7J4cjEgHKw9Z2WRJMWQzs9KqD5zOItAZ9B5xoocAMhtfdtMLKk2DcWDuYNThCww6v+
qcmRcBkUAj1q/u0Mgz6fzcVXWUmbA9FgjD8/sVmYLiLNH5WokcGoatG96IwP26QOL8f6nA6ZOJUL
w7WpQOeqqGbUzsVhl4n09EL27k4jhS5oGg1HpCpCOhfBU8q6c6+XkLzmHE/HuPEjDFYPqsKeZWys
9vNgSVgQZlUQjWRbj5GXyT0aTcIwMgSpg1TYqc9FChHAa05EXg7neRLjeXv0dYhtczgXKdQpNDXM
1A5wO/z2w1Lm7oEvtz4buVqfbfCufS+r64LZ7xlLJHlOCzZtHrqkYHs1t6cYMOTzoaHAiA3NBfTC
9YH6r0Lz2nPWlG+tWwCglObUHmVSsEX2UDW7+YIt8bCcJ2PAy9zpyMK1taLwLQt3Fr00T6OyBuLV
h3mR5ZlZpGQTNEehNVRvdgIroB/jitcHaunI2S3MKlCSKmEv5Ubn7cDylXVokl0tYPd9pKjtWQ4t
flmTdWgZDs+tmsFdTFiW+k1bvaRZ/6vry+Hzs9oebR9TIi28z5dIuji/DOIQrWmU2z5je+SuzTWa
j+9719blzJvmYM/RdLbjV0RNNQNdqGH1z+6CqqznpG9GGZda0KlNdup7ScFd7rQpe9QULyXNnn+M
4puFDSVOEKzguy6KAgap9Q00t7HqrpnCcIGFbpBkS1T4iRpFB5k3x6lrMFYoSUVMk9PUo0tUWKxB
g52N8/YOMPOgLuzIV8p2NXkVhiuD7WGnJTXb38jwkx4SJVYhyL9fqtJjazWZ4DUEUp0hOuhngcY8
qB10bM1PV+Y/wV1cPtkID7lRt1x2x7TJwCIGNRGn7buq9bk6t+tha24HEzMPfubrV/l/nY4Iov/X
1ZPjdftlEoCL5UGrp4Cw5Q82J0PQmbjChbZiYjBSZsexKTyKOlwQ1+R/V26KWfrit14LP1M4DZQ7
DiOMv/3yW5ApQQVw1pT+LsqH5JQrBXbut4GYwP2QjI9lVN9ljANnXLJJSKuLH9jJxQDlHTKtgYxZ
qd86vOGBwxU3dLJW8SFGU06IU/kUNUXJ2C2LvTbFjw5Vsah4Jnf9tVVd4zCuMIFqWcV5jrGJbFv9
smhE2xwQIjjPQ8s97I0ufMmievE2GSTxA2WMkHKcTkplZ9w67nIVC4ZslqN0rJrAGT3MG5oxP0eq
wJe7V1hWIca68NGc8IJRLF9SdfaVGZKWa+h+5sXmM45HZV1nZ6+Sv/myyaeBtHoyp5JsTT3tdwkl
Mn3qveskpHEAVK5RjQUpW4id1XbVTS0QNY5sowKR16k/5HF1s1IqzhhZYdpfHhDayx1VGI+rMHw2
ZpxtybjRXZm9w/pvL1GZmgGRyOWuU2Rzl2GcYWiV8lYzzO6duXVPOblEj2RnUpO2ZP9rzsTBkT3Z
87357DiiOnALlMcIHP2tKiMcE1LlxxCZdYA97QhjVORXRWXf03ljWOeJ+BHXyStIUkACt/kxxuIR
Q1TnTyHA05gX9FKxb3nE8qWM08ZvVWLbzM7+CTLvggUwRjlqPxwBS54oDaJxGRqEVqAluyruspOO
4/zOKUx5xMVUHiSlgx0sTWMnlb4LWT7uqnpKD2qz4h0eiFQJ0tqLwb5C9CeuUIxPJXoSI62Sj0ip
bZTgFBP056xWq1W8koSqYcunblI/+k57L6e+wZ0cwSTVfuowZLWkburhAzSVOzyXs0eRZgXi1mxh
kAr7pcgvTVFPF2tF7xaovpPRNkdvbJVXoq9D4RlAqij2dtGQh3Ocxq8wBX8KgqbuzVZXXgzVUojP
UKfQHQqYjVaV7PN2dj9a8OvWc+HWd9FyAfiMd7mJndJIBfmII//Oxcn9R+dNRuBkjnZjB2Cc2jrp
Dh3as+fE7FG9Uwn/02IfbHnp75ZAYtbTmvHoVXm9Zo+YR88YxaPRREAbiih/5fUfbAUSaqRJ7cvW
9p5hG0f7OHEQDDeSjC2ZyRsQw+9F709yEf3z1PXu44CxRVLCZyZouj3gBM5wtNW/c97seat5Z9TS
cv+r/Xl6u3Lr3NrbYbv869lfff/nS2ynbRlt4zxmZcopBvlE/bGGGn8+rCbijrf29mibb8ZE5aKt
/a+HX+e/Lt/6tsN/9W2vs/UtWl/uDLWeffZ2Od5vZVkzqa4PVYclDHDqf3qN0WRBsJ7PFSi7IXls
/7Q/n/p5FAtlQMVS9nEmmvN2qNdpdjIrzMe2ttkt/2njXs0qckzvqkWPnyxN5XZwCyOARBQ/bX11
YTO6p+Z02Pq2g4o2XU2m6O6zq7Czh5hh7OtJPcmNJxM3/8++7UTZyZb6zup1vL74Z1+qdL6mjerp
q48dZ4CZvXGrzFwLE7eOD1aN1XilNNZVrU31GhVewtQ39z9aV3srICI/66oyn2UkitAmgOixWiTb
p3jxsXirPhIYF4eUAMgjhRFUy6gTCdnbabo37sY2B0uJynu7Grs7M80PLnPshSRPlkgyy08oxw4Z
W/5LiWXrAXOX17LNnSvyQzVU2HYxrMT2/dTPKSt89T6b+zNmKMWF9F5BpA5EblhUMjQ8zSb0pMA/
rpI/hIPtJB+09wygf1/2rfqB31q5E5NdhqrUHig3D2wxB2waq2wOOtwND2ZbUelRMWTSdIRyLL13
2Tiqr40zQRjts1VNAZKUkw9FBFVsvKf1b6MbOnbKEBqH2HqTk1nvCrRzT3mCSUE9Vz/B8pfL1tXG
+nD18uK0tbYDQuF43yH93m3Xb339oL961tjeba0xqSQVpvm+7xcPnlovdlWRTU+liEpksMkUKvE0
PW19ScViF3LUdWt5pHJekqb4gw3NPxfIGatqUEk4KOtrbIdC/5tMlnjcXsarZXJSiS70vy4YB+Ie
TKXNT1tfw3171yvR1euo4S/VDr/E+EGThUqIZ7bsHTde4QmG7a0vtpLHoqSCunVZ1QjrNq9+beP6
1pVMcgnUWtMPWzNduuppARX/fIWSCGwdotLGed1IrtBBH9I6dY5px/iKZct/SLefl3SS9bkWffvq
/+/rgPhL6JCGvt9e7+vCUUueZ6px7GyKKcDBqbrHMtA8GfPqn9Mks7/1bYexUqv7fj3EqQKdU1/k
6vmENOd/T3xdrGXSOda6+vDVtT1a8qi6/+pz0+KP6rWsftrE8922S+8rnZKxIKz389FXn630kAha
77xdoVBh+rysjJv8qOiQYXod1/G0NglDUYv+NQYICiPWDPutqYmqIA1hQHftWN2riKKV5LNihevF
ySSKYyoEpOq1OYmhJjEYnglWTey9hP1qeDn8tsoEYV6bJkX1o97B3O+nwX6dy3Y6CoUV23Y2n7vs
2Lf1sotNtPJjbzvnqGVRYmegc6qiCUzScvvFGUu2YJ5421pWoWXPa51gayVuZL8YpoVLUl88bl3V
ELOaKGp5tzVhTJkBGY4fDT4PO31uvBcrGRUswRIltDzPfdFYGh3VkkXd1qywesF/jUXOdrHBcPGA
guGynYxgdLx80/lZj8G0GNxXdf2gri+a9Sx3e88r77YLiSVmTbcMJCMRXOhvfRMzTyg6XKg89vde
Uo+IaJjy5m1i2+YmV3ci4M61jNOPyEUCw9bl0cm7vXDGHO5nnBxK3EJe4umxrtti7ykEQ+fT6ns5
2c+ABBbFX20IK1hZr0o2gk7l6rchzpjdl7J4tbR5YZ3PKEdoTM5a3HAuMkHujI9o/joqM8UWL3rD
DpoIjhnzZ28wD1urqaf2xTFOjI5JaJNl6cAKOju67iHfyrCiLiPx2s0gWXlDSQoZjX7UytgJBDWB
FeVzghGmS5jk5rAHxlqxMZflfPG8DEYZmHoRHz19h/mo+2CveTDbQc+PhqncjLL9NugKUTxus9x4
09hwVDN4dc7eRTGQRaYUj4PYrpEa6ngI4ppV/ejL8SGKGvWFJMONceO3phc9F+BaWcNaXVUaPp9F
g120HrZHYl1j2JV5H5dx/tmlzVFyVozxKe3yX7XtGseOGIursPCHW1jiXoqmeGft3f1yTXEd50L7
Q8zGPvM6i83SrVukz4K8pIbd99AlrMz3MFf+Fq/8a1G2fkw2xquZdqcEIu8vrcAYTnnIiTF50u3q
gjNvua80cNpSScvQndKaonfyjUVfcxhdhAyi9wT+9Fn/YI5VCxBgJ79a8UONpX3wOm1l55fublHB
CMtUVARnu4C2KsxYW+qPMp3Kl2lIV3VhLs5bM2/wG4U0cYfy3n6IhoU61DA1aDWM+SFpzVVflnZ7
WMHpsWvwCLGU8kjcEyEOud0eAf3a0Fxl5ezMjSeW/vx5SQ2SAsUOElSYKhT6KWrlfqr3CeCN7Zv6
I6mDT7FkBDIYavdxpFekfZewvhStftWdHs/aony02K29jtLVHvtO32/nsD71LgMZ2v5s/x4YnF9N
4XjPRY09PxEZr6NlLKRoE8K8npsxggNrJtV0ban4LT41I8j92hopFj+VJPFuLfyA66fOy/Yiqq3X
vmoI2y2Lw3Zu8Cz10Yna42erNpvHfpInU81UbC30Y9bk8lqsh16dLjLtdeAaWvXQjfvRVWy8jHT7
Ouuaw553KXwQHTwDtk5jPZNazDHLUlwKvbWv6qRxNlp6GZpJMmJYu7a3U9uBAiYxT+N1a3y+VNF0
FkXVChi1mMRxGgtgyU4QmOZarUAwhHPY1qzWP0ARwObZK+2ZqgV0Ippzr3O1dFV5GsTy8tnczmht
PZ4TK7sW+fhuVml1KkC8ruPY/HPAAdMJyZVrgv86ManefK/zVr6u7Q1HM/xu1hofAjnWIuurJD1g
0KynGAaYUXwzMnfeixExpZar8Y07CZGAPcrlbs0w2vq261yigW5b023MBxR3oAzr87/6ZdNhX9Ta
Cr6McctSLtJ2YokEilMOZdqXEIyRWE55TRF57UtMRk+MgGLoHHb/Uljlax014rq1PG+JVmolieTr
yalPlYMy2Skb6XJ4Ue1Sv7fJ/YAx0kN64YoGWiqb4+etIVpqTPjVy7utqfVQORDj5YetWS9leoom
D+bw+kxsPIubnJLPP7x12dYSJG0eP20tq5iAWCc8UbZmQvZ7aJsrEL0+XdhWfUaLYftbM9cd66FF
gru1tvfXx/oxt4v2YXvvxcrzmq1UIU9zfd8rsWjRtTrcmjXh8vw0S9JutvdmF9ggpRhBra3t1ZJo
fMhrIF4Ky5TWLK1UA6Xp2rNNsQAgeWkYq82qO6o2laGY8M9XZ64WP41j5wcE4kvLIzLpuJ86S/4F
t3hbQEI/6gG5CEV58UzON1M9S0OfjM76CoMjP9aVHZ17Q4pLFCnJkTpkeaww8bzpRfqWY8/2u1+c
J3Mhr91x699lUdlELmfzWasJNXZT2DdgP8nvE4X4DgSfjYEWu+k1n8sUJk4cXyiRHtJZvtiyNHzs
OKFv1Ll938uhkn7RaPy8uVPHvLhtB8W28xtoKBbZ0Q8Hh8dgzFCgu1NDPS1uRghXUM/R0Kl4bA6o
WLx+vkCWl6e2a34Sm6mcLK1YXqyh4Wc3P2jkwb+Ru/arlG5AgR7n7jraC1v8aYYiuyVpgm9t7ih7
ZPrqW22lGovWfq+5uv0q7AMlsfybIeW0N5QkDV0lv8SK94vluno22+SPmVQ/h1mYlHca56jBGKXK
5hKchdHY3KY5DkyIHzxhZN8nikT5YrlQkRqKlQ43dtbM3k4XlJcaiABPVXUAkU8p+RF63pcp4S+4
E1Ml0L41MvaOlkflE+J7HjYCe0zTgaw0wYXvujG6s767qL6vU6k9GWp3Roje+FSh4r1agYhZ2F0C
vMzgvSpr89YxbvP8XSfxxHisets9LsWA/eEMQbkNwBmVo6ZQV0PT1OzRzuvYg0TG+RdUD/Wag4Dt
8Feyd6Vdrjmy8sT0iMWmHX80hds+S51Jmy795lC4h9ztCBBTDoo5i7vZS38tJaGL84R3LlGLfyUy
mLrXPdIA4y6wRtE/UrzVDlZjiXNslaDySe3u4lI13mB+/pystP5r4oJJLehPMgwN4m8BWF/VmENM
/eCrmNSdSO6bntRKSx4aWCpbazs0Vq/tEc4Djq1XbIeo1mG6zN4lQqzyhI2KBu0vPcKNCFOyGG6j
ZqrPC6XV0NOpdW9NCyPFa5HiBb+eHGEXPk8GYuzZHu+2LgP1wcFJ7GbXuZn27I1GD8sTAtHa2ro0
w8Lwrc+z8/aEdfY5GczMrF2SY6VFq9tnPTwvEZRWM6kftxaZVHGYuxEROuvJmZ0N9er+vLU8XRue
EyWHIeBgSb/16WSEnEavtFHR8ITtwKJkz61BvOj6hNhVljBrMhU2Alewqk4fBp3qw3pSWQ/zBPCn
IBo4bVcAdU/nqMIF6uslYzc/Y76afb7nIpmqIPGW5yUF7lgsTX/uIqLRylac80Iw01V9+tfubXyl
WTs9OcJ+yqffNZm4L2CawWJYM9EkpfFSz/UvkWE0sZ0DolUDzCm9I4xR88XWyDNURm8Kt2tLQ4/P
DTE1wXZ2Uqn0EL9uHaL/Yey8livl1XV9RVSRw+nI2R5O7e4TqiM5Z65+PYieEy/v/9+1TigkBMMG
IaTve4P+yPc+BwxTDsnJ8ZlBQEULnsQGcZRsW0Ruto3+W6cOQbLyCgfxblMNngavB+XlOmh/6/vY
D7RnO2u052iUGPTBtBxFMZSc5qiMwENEE6UztWc+YIOVBHP7tCKN3KPSejCn0wuv3AF3dxFEh9tW
SI31JDZRWDHaVV1/tLzQeqrRRr/1oQTNXAWAluke7GgcafaiMRFB/46WHGsat07XoH6rLTeo3wJs
/nu9svmTJZK7hdkPMArblCe4dCoWd1UzF0VdrZebUuF7JkqYmGb7sQBgNxdVl7PGZO8C3HgQVb02
ks5rQhlbj8J7FnXD6J6UlBdDlMpaag+1UWa04EfFpjWHhxxwyHWuggWJo1XnrDQrDR4tm9e8RjvL
HFR9RW6XTLHWeU9i48j+Xs608SZKvWtXt6C095kaB9F6rKYocFlYK3E0C/jKx4ZK6KyKwt1SpznR
b0eW+ei1eXVXAlhlvy28RftKfhIb+hEKHi3Z6qXO1bvXMpD7C4o+8lPrueGlVMz3pUHEOgXljara
L3U2dmV1P1+0ajsEK5ARWhu9OVzUIHyseye58Q1MbqTQTy0kiJMoYZRpyiux68T+k1Lr9fFDnTjN
qLIfZe16GyUvEkA+qXUXG7skSmhBCIChTl0uS4B0ycWU3SaCo/pchm7+7EY54TUnDPaiLglSYpUh
EHM/zfL1ULjyir7vHkVjXcOjNUOlWNOB/+Qydlgxw+zWa4LyuRzzp5pA4RW91/I5ixC51X3JXcvQ
QfF66M5Wo7fcAA76wKc2JFJBSilm+SwPZfhQhfZRHBRV+IwpBO8r56gMXX4b9P5sln7L8+y010rv
8pPTlw2ooMFLrqWXb9N8K8ldvqkqq9wohjcCPHKrnS5p1rWNoGiErRtN9mNbfNy+VJqbwYdvL27e
Xo3WQ7HdJycFL+GH24Q7w0fwIDJY6WTMAJxcKQ59YP4a7RQEW3mUWw/mhOSD6ZZbdVMzB1lXzD5S
B38hNVmNoITXfSBBJHX5motsH/gY2PU6GHRZ6k4gJl6V0gr2Hh8EAtwykHRAym2rnuURrblakTSS
C7CTbGkf9+ob6y4GG9ALm1yTb0kTHzGjli5Fk0OPbTv7mLQQ4DTtNay6kOWfzToZtGfS+vbzmBjK
aSCjTbyjJpioZaskHWo4Uyu5x0kXdWLStwNuAE7eRqt65BvJYvgqt3fFr5zHSYRvgMRgDoUO79HT
LnoVyjsJY5RVFryN4/hCRmgT1Eq+y8zaPrcJbjAEAthdNkOHArypFWdEy76AsOhxoavbXW75+Liq
qntr019cxj8ht6Kt0H3u1paukbnNJOWSMFdNjF6+azFX7opkPBsIzno+IJFEwnIxUuHkDdGhUrry
VDZuucU+sttUluVdYrscN3KtfvF6/ANATDVbb4SiIY/53QD+cS9U/VUKg+KQoNZ4QSYRXAnflG1c
WfUlzzKiJGoHf2t0114xtBeABIemRJCxLqN1WuZ7J+mdY6oNxSZm3sDSSvdXGm5a67JtDkYxIQK9
RtnqnRntAAj/QKrp+2QmetDJkq+5W+0aOFyzRp2NCB79xqwk4HpRXZ8VtugkANdCS4IVe6PxtddM
2DbyjyJSB3h1ennuABocpSngoVV3MaNWpmk1UxS6UUMeJPYRZkkjJCOCrpZf1eR7a0q3OIbnizjK
Og7voJf/jLZWnMi/yXwJoxLNNfk0ZIXypMPw0On2pHvNsovA31jFWkv94NKkhXfyemYYicL7O/j4
8sRNjtxeN/XePCFkZbVoUljBK0a9TDAjYqhmUZZ73xx+2LpsX3o7qteEAmufUOgMdsBbjdySaR29
1scRwoNMo6SYlmXlFCn5AhEgXXdh8KtKclyyA/3At7yNQKwgb1XuuKF/yhiLmJ4wPNkHTDnqwngk
MKKuQtBlGzesnh27gmNmV7i/yVp29EvGwVDS12PXVuu8ISZQpo9omsqXNgiUSz1tLB3DSgsSZpyu
fNVzt3oDUs9XVFYoktUw9hrV1osiew0oaxdk3i+JzANKDAGKQoQyfrZGl7/VyJrz0T40KTZ2lg2n
SfXIgcg99FSH6fHVqwDyjHdWJPWavGeR6zdszZMVbgCvcSj7/LxlTBDqzQC5+KF3CLCXajOQFfae
EFbh81kXIJRcuQGHr4eXHuTlCtssZhUsCptIhsOj1wSvx9jbmc6kPlu0vzzbTRAo04A32moMiEFP
AR66e3/EqlGFML9qFKhM9e8O0mAA7HdbOcD5StMi6myt9LSW1whNZ1s5a0AoNxIGLIosIR+JXozn
uSQWcvt5KIan3jerC6HGZD02A6JoSf0Ae/mJSHO1MtCTPzqDCgpUdY2jZdonyW2dkxS59smYcDpF
2HyvbOeSBwyzeiUxjMVFcRhRWMJC9VsHEHVfNM03vA80OMGmt5XyaLh2eBVdLILH2UQg9mL1Obbs
M/iHgVl273IHu289q3aiGx7wpTDcqlrjrqoMEkUSFgQqak8n65Ybh8IuspURmfUe6HoGKM4xAN3w
MdhBZj5ZKUkpNUNzC+nY59xobKI8mbKJwnCfD7W+b8vCeY+dF7hMjVy7P0ez3MB551vqTBAZ6Weg
tevUSLyT2nv4IxZytWGl7hxagGd7AxwouBNSUpLL4q2BcG8ZGUEPWd8wZ7w6vdE9xh0aRRYlxGSi
ba17L2kimedlU3SZNRdNZv5Hs4Qihs3XzXCZOzqdAY7RTgB6Fo6zcz3XWfsO6msKQ9+aJfNKlT1e
RVfXzmMZkjZl9vErTtVt6kXDSR6Rb0Io6q6E3m9jcoiCqnNBt1h0RlZnfIinzSSeo6e9cpH1sr53
bT3c6nAauSk5uVffy4CpblHG+9yzZH8dWzxGMGFHqWb90bQxMw8jeItiFZ1DPXs0tN7c9WnA+nva
uPZ1dBp4aLUSbqvmHltVdPJZHpxi1wo2WgYBADZ2cDZM/a56GuwNp6dHYffYgbgivhduO6m8jxhU
EthjcdZMAmdKchAYMHPKSEMVBpaoG5PXFQjM/26khnxRi7Zp5mCXoflIark5SI0+cWrCLPg1WMie
T4kAaVS3qoutK4ZbcCQwA3XgWHstaKzB6wZWnC7nEhq5ICh9pKNm50ofHmV/7KF2uOamR5VmPUxF
ZAqGdavzsPTYBmhm+TG8kgbpyVEBXeTo2RlExqEbYKQAV7o1enOXavyfUj2MNiommuNaYOb8icBv
gD/bWt2QwikY7VsfKwpTwSZ5cEjNncKqeBuBG73itQHaMPvud0H8Kqe4xDj1Lztz6dwiSmBNoYJy
VFnpxHQoy7GVq9gMfMIAWDnSxhWt0QDHXi0XWwmwpwtSYChT/SQug2vlS1B66TEJc4bsvrE2GHYD
DyGlAAguG9cZimmBlZm8F+ZaZ8i7dgqU3hKgAP5r3S6q+D0kR9xrSID1EI3+m48UHOKjuwFruY1l
9RDcJ7wRAO1NpPB00f+NpXXcln9Y19Tnukv2ZV/ymQQVGFlYWssRJKEaHmdZHi3/a5bm2hck5FHk
7J/UyDMOcSc9jQQBJnqrvC/0yXgg/CY32iF0ep9s/cYJR+foB8YtJJW2jlVklWo5RfhPAzFunm1d
HS5KHL70MqtUv/CQUfShDE8mTYWLrk1U8XtAgd5mBQgvKZudScIbLFduzsIR8fCn6SzlGdiujTS2
NLAQ0BmnlQlXn8Zttcli03mEBWA9yMPLCILvUQOMYKZetSvC6EvOxAD5ygBoZU4yVRTHWE2Y8+UJ
AE1J2keN7TN/0mLgL8Ym9RptXeRZe4Adkb00elkdetgia1FUI6sCb1wa+IVK1ZXpMv9P3ZgbNfd+
DaY07LMwHs8Ifzy2I2Bv3TajBw8plwevUkoyw0hhWq0Vb43SLPY5NHDNg50hRUjMJfx5E1PD7pAK
tnySjJm3ssY+2bKKftCIczCKb5LkofEBi31PzRdMy+pjMmFm8glX54OwOOrWQzDhRkttkI8AI/wJ
SSo2gxq8SZLmbsP/Vol60TyZXrvylHvcV6eGTrdKspitAHpWKshppSy8jbsbcIQ8GP5LWIEUcJ/7
yot3HnRes9bgFnX9M0LlqBvieTfragiMkMANJToLBju0UPKeBDfEgcaNIUn2Pwa78k7gsoxxy2SV
v0TsijfaKOCSHcRuNBJBgoXFv9eVGWhfu1ZREMql/TBBCpnLJqesBW7tVXg9uKtIUqY4ArUeWKwt
WZWvlpRuItnDIfeX3nagmKcbV01XFHsLPtFUInncCqiiqOzHZEgOomVg1dwZZBG9v+fX00VEK8WX
h5VpJfFG/JURWtMkYBE+m1z99l4l74XCiOWsIbl3RzCcP5vp+fV6YB1S1KhFDlhsInH/xW7IEpmU
FsZ3opgkxd7PJRX/melvSsF9enhnHMRPij8D52U/KDrESdpi6+T5L3Fe3HtwzKfHOD9hUSnwUqlL
1sWYSKNLXZ+rzR6pFTyZAH3M2F/RG6DdkqHuh7jfymr5XeCBxaYDRt2U8OuIpyI5khSdiRlRYcWM
8Xa1FUnvGefly963Fubi1ql8nqiJhOiujqpn8ezNyH7oiPvsxlJjWDe6AL09pu6kt7JTbLH8q300
25aHBnZYBUJdeRvxuMTTEHs5Hp/RSuyKXmD4qkteuVk5WZue8HV0QJ+J3WkDEYG+Ie0LvN4ZW7po
BIgAzBmrYYxAP+yKsy0cKUAi21p6mnfHuAUNZQYH8Xt9VRGjrjZhHX0Ze/Uk7tx8l6CWrjIjHjbi
Xou7EtUZ6/9aQXxlwgCIZyLOEHuibu4Ooiw2WoxjSNX4QDQRfeyaJ/Hg564pbs3SG8SRksjnqgDD
vhG3QvyRaltyf2ovU9dE0JnlGsWPerINQe5yvr96arUjwCttlzAboNc9K0Vaw7T1d+kI0blWhyd1
GjrEZzsJTWs/eiNIYOz4VjJ0TpRwK/SEjCjN/p8f/vA3iF1sryC7q746t5yfHmoyOJS2mroRQ4D4
vjfIjR9MAFn9UwyXd765M5ziw1vzAVTx+Q5qpPGyANbkWO00P1XGbWj736QmkbfLHWYQPKmWDaV7
GVzk9jHBxHIn/pbWLR5ic5R3aDS247pK/EvdqRIwj2kcml5rcabY+9c6p8lHhAP8aCN6QhvGO6Yw
LF2mjqD2SDvpcKyX7jM1MIuRBrq67pBgO4ge3DdGdxhSg2VJsU2tDuMjewJX/uvvmll8dH2wwk6q
AVeYAClL3xvDq61OAEYtM8tJ3obhbRqWRU8SxaUuI/ozjUiGOlpb1yo6MCvxo+VJjJGivdgsb+uH
LjrviuNj4XQHp9LXoifMp2ArsJfe6ooEgRgLWbBXexS6j8sbvvRlUSeK3tQL5bbdVYD09r4V7MQx
XXR20WI5/3MXFGXx1MTefI4oz7ufjovip7q52+aFaf4derCVI8Ef60cPrtwqBh6TxYDcWhOE8/Th
UB2Ipp7KQnVQd/hQkKdnXiCeeGeqGINaD+lY3y3mBqwPLyoRi1HO8NiO7imglK5szsaEVR37/J52
drPT9ZGpRKXKG9nLiN20CMysSPDuBO9gSCe7SH3syo0X5A8W5sXLgxe/Korz67SUReXSTT6dknVx
fWixHxSdUWzKabgWe2oEfUkP4TyJuy8ukoFnHMCs0O1aF1r9WrwlsNqpFbsfajtbe08NRJTEumXA
NXgLqe6rKbgUPjesCaX4SBwcakg44Rv6SH0NWuDuyJhsxT0WG/HYw2l6glAua+Qh/pEO6skJtWQn
j/050nMEypzmIAYZhVG7hrObo5678TNv/gJo9S9I+clRXFA8ebHHSF9PbBgz6H6NnfOIWZw9Y5bd
yHx28TzbpaJHLIOBrMjWkfOWv0+te2XTDhDvl7uYJxYjaTR9ZhI7MTauAV1IkErgBbyDS9aYiTvI
j4om5NagnGjoovSKsZ11zMRkC7xusR9s6zgAzCGfu4ceiUZxYK4THMPm2dW8igoULyPnpirzIAyX
+lZqkbYT1xd/l2sG/bFWH0YtrXeyrt3FU10erdhLm+ZnqA3Bqs8ylP6hkP9doC0DhyS+/aI8T+xY
nuY40rB8AOO/VRIzhZ1fp90VQXb9ADStOAnWThc0xYm+8Cf3k2R+vuJJLGPM8mD4QP+OoWfqg1Nu
DAjSyGJYGg4nGS+BzQi+QSFwm3PLxJMR3dqTiT0awIPdDN+Q/w7mosEyoi9Pcu7Q03i/3ITlqNgT
Tf7/l2Ku1sNeui5DvfhjRHGeiy9lsTdXjgG2H0xoEWYQE12pMQ8yHouiifjZecoldnHY5FWbd8lr
/4XVzx9K8Xd+mGXM5+apvQYWcCEhiD0GH3oxfyU5QuhavCZjhhzM2hv0b2itEE/22+iQVb4vb0Xz
ededvqABYJDGi+d5nOipYka3bJa6YUxIOSgoRSrAxKZJmPh3ls2MkhTlD3PZ+a/Pxx4mzrXP0HVr
2a+Ap+9MslTjGr3ejCTUD1v8IXp5Um1VPoppmZjUiT2xmS89TQtFkUQQmtceBJClsWiyFMXeslke
41K3/Manc4P0tUGogzGMMVMMnA1AgPQgyuLN445HLOOn4/MfP+ZKtgqkTv4wjRSPcO5543cPov1R
dNcAJV1A09Mz8JsGyQ3RU/55V5w9D1WAcqqDncebz1QQD6bIsoT7xAkRBA9xdDmwrAHFAbFZ2oli
5/7slDI9zn/91JNnssfyzszzmbkzi1pHTRvyJ/9978Te3Ersfi6Lk+arfmj1+Qc+nyUpJDZq80UZ
kZoV48oyexDn/lPd0kQcnefZYnfZiOexFMWeOO9fr/phOSNai4affuqf6j5d9dMvedOAj9Fc2fgw
+qZXHA9nchXFOK9VxQsvNoRSIGdCI2LxPoXZls1SNyZ4gkK/o01Ra+zOjcRwKy6+NP1wROy6ugdC
iBT83KPFyyLek+VlWV6qf61bThPvnWj3T3X/10u5YzqR+7MQtF+/sXFoY1o7zYXFh2vZzCvZpfwh
VvFPzT/VzeuJ6bLzL4jrfGoz/0IXORdF6v7IjeOvxdAg1qBib/lGizFkKYq9ZUK2NP5U96ko2rkt
ggHtT6VEEiHKTIh8vJzk3pneii4874paUR4JZbOsTopkpzrZ8zK8A6aCNr6UpXGikYuyGPmZC3lE
lIzEsOfQkesZ9bgWwwPRfyRZK5SB/9LV5kHDlIkhiNEly0dImIi/bf5puF26giUW/UubpRssdZ+6
iyiKo71XxYQsbJhenTzqm8ZS43Et1r8RAAPCRVH/4tVdsJvfeHFTls08rC5lcbv+tSgOLK+uKHoE
Uv4O36L86QqibkwisBNKxGu0DPbzxHo+Lp7PcmaFVwmLt+RoEBjRpgjJh5Xj0kycKzZiYrAUxd6n
dmIQXeo+/OPiyKdTOqeQtqN2BRX4WEKlwDVAtCBSrikgOaYPV44jXv0shi43iZLkIO5MHrVpchhl
a1UllnEQL/vyROd3/0Mw88NUYWkq9sTjDbKWiN7caA5ypRaiJ1oYIJOiopXdjU5OOgY1F2W4iVd0
jlOKHtCPali9ixf5b1SrlL0t1tmkTiqSg2maHCMkgmGJQ1oTm7IiW7layq7hSeif+cYqn3SHrdHA
gIwBeYl8GKri7XXVPQvOtkECIJDRrhF3VTyXMoHKpBbZSx7CMxF8cnV6wGON6E49xzM/3X5xUz88
onnpOt91sWYRu/NrHpCcHB192Iq7LH522Yg/YCmKG/upbl7ViSOfyZxLS3F4+ZdU31fXJtZ6K2wM
sYrzUvetycJ+ryEEuFVhzFKEeoYAaXbEZ5KjhkruTLOQ6ZmOOg4wTzWK8G4qvedASfbKdA05KpNr
7pX1SrQam6Q/SGOub+Q2AaTXddmqCnjVxcZJbH1tOgA8FTBFlziyd3LgG+kWySAMl1nZb4lKghoe
rGOletUDnCxyzYjGQjxPLNyLQvkSu/3LhGh/8pCBfYJ/U25QjetR5aAo6hIEj5KI9ETZowIRmkX8
FDoWyoJ6cx1CtBAsYAs7ldz+3jHc8TEuqp/wHQ+truRvfarjqhW739KcKXmJD/zJ9WSQ4kn10jqj
8d0hWk9m1/VIOCg16jhdt/KqsvxSjmB6WZLnr6ocm2sUdYBXBch2ydlkC6ATSh5To0C/SZY3BRLB
KEPl4LgxYixu/XSEUBJmAh2OAn6k7KvMzG/jEBU3sSc2SZZZ6J6lKcLCBOGNLPQ2eYH8kDt0X3WS
Z/tanqT8ErnQsCNBiWMzBYBXtsvKLcxCVK9lCJ+ai5GojILhpk4yMEFO3bEerjL7BFKD9JpDsL1G
9Wtoh+CxmzYQXYJHV46+IaspHUVVnmDSje4iqlwZwmeaQbbG8h4r1LAfZTKhj7GkKOuh7z1WEBwI
TQdoVWxyL1MsRfGQXQ1d19yUqHEexmlTJsD2TPoW7GpaLAd8NYnXSm7hitaRndEHzOb6XkUXxv09
RMF4m0ugOVD+tehzy/lFYDgPqMwE68KvV+iealtLMfTNMFQpGm+A6TNN0U+mBdQZWKuyUU01qldY
wSODgQN47vj5pYBqd6mmzVKkf+6jjBhqh7SRCTctV0/pqMfaWtE15SQ22eD9pzJrC2k9OLDcHT8m
2IyowUvrAhi1zb79GnXpu0YqHVw4dH/eLR0+M8hE0ApZgUpMO/4m3fnFTyP161BFoBUQxHnx+gTY
NTpYD6NCLtkYIuNc2Gl7UtuwPsRxmN14BAqU/1p+qnqJzpXE+lXW2pcS1aCrHUQPnVlUUF+l8ils
SRxZiD1uRVEcIBX6ivx6ui37VYtxx2qYmodKjClfCJZrOo8MNlWWBO2WMWPz4WQj/WbFo34Wlyor
XblZjn+AHIZTZ4Is2o4PTrFZ/oLai/74/hjN1y21sX6omnqbysjarF0sllsvecaocCRon1WslU39
DNGieoJ73t4IHR9FCaPd+gnTOshQSY9Y09RC1Fla/vmkyH6RbfS4cA0EqA3th4jFtCvBoLugn9Ze
yo6wch6jdiIOWChZHJHBjECzcStUXar3iG0qa1EUtyeJ5elTZYEJm+6P2fcAXYppohfuzf7P/O/E
UeruzayEczbdP1SnQeQlg4M/PX2m73SUU8Su2BTeCMN9KYve1tdISH6oFIfFkQZyx6Z7ADgDAs/r
VuC6sFTICwYltXwvS88/tGbnofHuF9/yfCeOh51f7mIV1aZilCwC1pKNWzjxwGPlBd6lmTZdhO6J
rbn7DwfaNsZO5s1zzXALhSE8532Ch+G0EXuiTmeVjWWDiaJaqAQVfoP/0lCcMrdezm56zAH/L6fE
dge+Qlb2ny9TNxkit/f+lstEA9ef/jrRWvzIkOVqdYnriUdB2lE3ahiwKFJeg2mTIjBxFcXBdVEs
DNwO8rocElyfDucyyuWrpZHYw0HvzIevIY/MyaFNVMXPCwdPjEGSTtabARQfZSlx9NOpoih+uEZ1
9GAhBD6fKn7twxmJqm+bHIDG5wPTXzXkIWTH+5iZ7zH2pCCXRjs+10MRn+0+AHCioLzZJOQZZbIV
2yjzlWc597uLrZY/Ul+Rnzszk59Vv7w1DLA3ctMwXRAd5OvXauh/WWWtnk2gJW92wqVI5uTXGDWD
t6CQvsBH9h7EQT33rm4Wmo/iGEjhbQyh7imdWvblW9Qp+oviBtmrEh1FE745ybNcVdAvb34ZD5fW
U+JrP20Q91O7lR6V7JrVuGLMBo03FUUbiKYkclz7txx1uJfaxC5hLsVviVOio61o9VoUtbbqDhqu
qZtcN1DEX5lG0z5hY4V0kdGr2wBC5VvVYosgw9fbT/zKN6Bg+cZMXP3QY5n5mJv9CxCa5quRfx/t
yv5iSHZ9SvIA6SRTbb5WI0AK2TLSR0R00NL12z+eZdZfgWypmzHERdys3BcF8BkatnUH3pO90K+3
I9aw8IX/UwUt8u/BT3WqYYGKTcZL3jnlFr+2HIU5K3tJJMM8VXEzoLndZi8qjOknrN9X4qAEjO0F
BMYXmLzyVVSZbkV+we7yvSj2qEkcFWeI1qJYhrb+OJKlEyVxxaaTrzJabyqM6LM3jOASMsPXziVa
MdCiSxcVNjO9EnQPmw1YPGQ9kZbdFm5nncSRtnadra50Bv0Ot5PRZeRBMCZ4a+WiXcPxCU6iaAWy
CUwhaM+iaGJEhA+k6l5EcZSG7zbf/JsoDW3yyHidPmoh+B639w5+0En3OKnla+BCI/Zd7Kq6tHgE
6LNFdqK95079GoW1fAas0N1VteZVCVGVLyL7IhqIenQRd7lUJjdRJTY6KkeBCYGhbFQMVzPcYxPT
u4vmIXS0x1S/V1W2sxu7wLCw3CJjnp/NwcrOQQNZbhILzs+SzKZqChuZWXnYhE6L6LgZVA++YmEF
PhgvKITFX2WjcLboZuYHUYSjA6Rezd5yvUeSUmvBEkzNlHZwV2j6gapJe9yV5RqgeBF/BUWd7KHj
WzuV3MdX09DOqS0Zz7qfWNc8MgBYTM3qQf49gJY88mlTrkzrFNyI2LOnzajE7poIXgV+9z91SxOx
Z0j176JVlf0/na/WAGAaM3wo+7G69VIBXDqzkb4D1aXzJfqdyu6r3nfmW2X16AOlanZJfM1E2biI
QcR145e2sO+iaa/FlzLQnPeySuWNXYbGNc4dDFjKErUUdGFfoSP9lBC/2obZ2gY2dJFzXiq7D783
CgAxQ7OrB0dvvJNkWtE+iH35GVWVciUub43vcu5UPxvyRsCI9BAdxkE7ELPNUd3NjbtjojnO624h
bKmkqygpM5Rx0ai65IypFzP3N62rhqcScfK/B+Y24nC+1MIjAfyMjP9GHj053IjjPrjHi7haaNlU
mgV0wsLSj3NRHFYdJep3vNrB3NJT1LuhR8ZeNju428slDEs/m8DLT5ZvSNtYyVRsqTrrYID3PeJ1
U10UTbd2ZpQMjwM+Lpu2lqtX3kYZ6I9tfWPufEebR/pTOS92FzEl7TNjd38260z/CScRsUidcZ7e
x0ubRBYkFW/clkVR3kK1Lg+6VnSnwK4N3H3dHFuCxkIfC7AqAx/MTDVHFstt3a+h179GgS79lkBa
zj+UpApScZnxa4i7774kWe+KWSWoHSvjs2+iDc4UxXuAQm3vk0lUXJbc+NzGobEnHBA/2FCBwDhX
BvEzBjLTHf2vDMDfIB9Kv1QPH2TQScywmYRHnq3/TlBGVpv2xcOao6qf2gbMMjrF1YtTsyZs2kJ5
ALfRAM/BYQnelbUhuOa6B1XV8KDqrUnSQI5xi1Oa5Cz2LKskBYgEwrWJkHXBv+ZJsTrnJY2dd2UI
paveOg73APne0o/Lkyg2GspzqRU2RzVsEaZSmJcdmxyoW1bZzqsHIX1VdL58bYvcfQ3K8atqeOpN
lMYJAW6pxoNo6ijWOVAM91GU/Nbb13EeP+mZ6r66I7nEzKiec82yXt197ybW15BP5b7u5Xpv1Z33
LVP3ZVea33IQWVjmFOWh87rsHZu7dWsE9hPryAsmD9mtdCXE8z3IG03rK6u5bjoQZGSccdadmCz9
HrGjgZcI4TUt0H4Lu0MDMTXf8prXpUGlldqmMBtj12EpeGumDR1j2FR4I29EURwgYZvdqhG3LSyr
z4Cd+GWvKUA3YDi6InaX3bRpYyLFe7Yl7ZpaxfhEFOC9yYPh2xBMQI8aPgc6UEjuxep7OHbDt74M
jHU/1QdT/f9ubyO5tLR3bZfrAE9bV56N4Nt/rr/U/9v1/3d78btq0cHcdvStnhrhumPBfs+7obyr
lq7uzakOuYzyLg6kLH7nOtEEocjqnk91n87ly4mcleTsQ5VvotgYE9vSKSp5R89I/tbJ2Ec7qb5b
momDfeg4q7KEb+DlD1JSGxAm4Xz1Stl5W4t3fdOiY7NJeiV7EJte53ll7Zu6Uqpiq/qRfPEKiHgM
UqKAQrt8qaeNKJqaBOl+LifFpmW5htbjf46K+qUozhB1aNud0wBA21I1X2kpxwx6Y28/5Nyu7y32
HyiSOV8j+Ex0qjw9Oi5cUrW3ngazdb5rCNARLXS6B8O2MRyN0FvJYjkg+wqbGOLxscqlnaY64xcU
Gbp9w1WF4OkbtKyj+A0/Ac7XFrVxxQnbubmNQqJrujbmFQ8qd+0V3IiB64Cm7dSq7k9q6aPZPRnu
CEed2VzH8DPIuSy+xAGxadHq3tqArGCit9ZRj/UccZ3avSdWJN0RiG426sHBRiwaRzRdNLRjECG3
9BVTEHgxYV/upSJp9yz+kMXX/hR6/Q2Jke5LEOIEHzV1+xBUrXKQwzo5un2s33xPxRNDyse32I//
ADpM/nCyjx38SdJ11LGw/r3jJ7PX+sa7FVlV3bNpo8lMD/0MucSpgaZOVKQKyIZR5zclhhePZLK8
7ZysuYn2ohkGT1tMIwcM0BCniSZPdiDzeMm20d1DrANftSp+RHQIgwgDYzStkfsdPmjlzfCaaF9A
rblGCaQKrdfHi2WDLIYdb56tpAuOGVLGZ0cPjCNhj+zkDGN3Soq+P0pykJ8TLcPYx22DS1S5SDx1
ln2J8gGv15IgSdBE7i6saxkHBrnc2U7WQ3RFdBkBqPaR/ES+jUOrubuoPaEbDHaQEQc0UNG2z2OD
1Q/mzv1LYCCP3OirtvEJSnmZ/FqRg177vay99baNlje6p1/wnmlXRTD0VxcfKiSo03hTDH6AEhb6
cXybIHy48fgjquytix/ZO9nrCl2bYOLaj8EzWNI/gSmPP6RI+0HgF3q54REo92x1l9R8nN1O37fT
FewQ/w5wYDkWDz0LKnNApBOIyY8MXKLa6N8dsAYsAZPujDZq/1hipD6p8Y+IrpVXxxgapJB5A1gZ
5YekUhCSQbyvv4WotTAp7w+pLgUvruRYN0uBTSuM4H29hXJnuN2hjbvhXTdZOymK92JnvCnKkGbI
Bsj9ewAAcOvlXXsQZ6lhdCy1TjmlltJtiCVmJxhBIUvVCRlsOBhyuPVqrtKH/2HsPJYjhbZt+0VE
YDauC6Q3SpW8OoRKKuG95+vfgDrvqN6N23gdApeOxKy91ppjAkRcd1nn/llpLFvWlf9zy8/uY7by
CfmAn/dZ11WVhQ6NAp6b4Rh41csWK8dW6p47DCyPoy9n4Cs4JBm8bfKWA0qPZRGinb2Z2gKfy2VR
FROiJaEXh3XRT2vFQZ0YO5g8IJIzTAYFy0TNQ/yeSjGVp9FOKhwsmFsnP/usc+s6nMbZu1FpURpy
urH+P143A4wqEaj/P++9Lv7z0SY+AgciIeefdT8vWT9/jMr5mKWvzRSGj9xzfaeITf2g+mgr+lx7
kG3T32lDKLlzzt9s2kV8M6pivy6tLxKa/dB2mX3RdWkPumi+2l2DpLDN25d+NCtHG8zgow2kRwRF
9pdQlG1ucTuAA+4GSq5G7ACUt8vib5IZd9BB4t9VVMc8dpr2dbG7dxO9Ky/kuU8yEPcLQoHqkitV
uAVnOjuJkKvLz4Z1KwHWf/YTWPIUrenK3TMtMjg3L++wvmTd8WexN0bTMYeamuV/P+R/vLU0JuiF
VP85pUcVYObyIT9vsC6mg7yn+BUfPWuQzHM3BhgQYR2K44vUh0hIVPMmIDneUmO5+yoFHQYitP6u
Q+mLpVJq7U1SBRdTxrgklkH9/11c1uHUPVyiZbKuowVT2eCLRhVk2fqzYd1vXVfVcrYVA64A62Jr
aPkmAgvjdfFEer+qf0cIF+xCrt+UYEL+1pfTs1kyaK+nxn/I57z3aBXr79UuhoZpjtmdpQFViYG4
XSa9H/YFXbUQHCN69rGtOuipDRNkuYsPphxd81Suthlj3ZsMa5eMAdnrVK8lEutF9sS3C11y3tZL
YkBA0Wch3vEUffWb1Pgsdf8ok8gMIOGga0rqhFD6qShbA3wfSQYKGt33ONlnP8+LT62JPyRBlpq7
JQ30dA3peo8blgC1oIP0zOZsePLroYFpzgBi3TqaYXkKM6SA69YcC8+z38+Ns26N0zDD8xKm3Lp1
ao30WkviPVneiYpHfpfW1cO6LRYWOSdAS8Tk0V3ZytI1xkmI+UCfo7t1bp3IWfA2q3J1+Fm1zuGG
GnoxPj5/X/WzVTYzcxdTiHLWdWYTgpu0GnSnwEHdn/1+PkcesksjCuPozyr7zjGuVCiRHsbELikR
+RRPlFQ52VannGR0VGjWI2WXzqBi1g3rZLSgBrnSsk8tSVO1/XmN4kuf5VxCtvvv2/yzi27GaMjW
N/95tx6bDrc3p9L7+77rZj+N+Yh/9pwNSXKxwxKeZtgIwZa3l4YaiSAK1n9euG74+5HrFwwz2d/a
Qjz/Xaet3+Dnwyc74RT0zU4+NGHr/a+/6Wfv/7yv8pUFcBv+foflKKxz/3zZ5cv9/U7rlr8f2pXZ
XQzYFan4Tm8t+VQsu607+KImzbPOrlvWybQe/nVWWB3ohuG3TUXoInXDlmgDO7WxuTRJVLk1BhZB
hNQsaPIPvWgmGHr0NPbywQj9eWfa3R/acicvBawoR5+9mmAdKQz8KGz4YPbQHcK0/aoz394SM50s
EKZRpUaeYkwLytb+NCQssuPOkWpu5IBmBTh8yybH2OBuZdXJM+PMPSK8J9H0ttNz2cH1mB5rv6K5
uHtSgpE3Q+YHETu59nJzNmP0lxVdTyR0NinZrUKoH2ExnCWqnlOBJeIEgqFcCn6FRNEhQe+7R0fM
MNVOTpGk3NdtIt3kmCFviZ/RrfJPglgEe7ll1TD2yKTS5PJ3nYKJizMXQ3b4eVVAJs/LapBL+KZK
t3UDGrSPdkZxVbU9Us75oakemlQMt4FAqDVrWOg5Q/JhpmUEeFnMFwmepBKTFRxysD2oOhOyQzs6
I1JTYdNvqKfXXhlxAFsmU+rf1wM6/qw4mcGg0/XPpCBb7KIxG7dqAWtsXZdDYNjNuKyRMP2/67qZ
QAKkqbqrcNErLN2/y5YJOAq7NKtba4BrSlu4OCMxzG1eJlGqlXtrMidnXeQOot1iaBQIhpq/q37W
N4Z4ifRWO66rLKlS4ZKNM3ahTbFZ160TTfVVykQwG9dd/tkAMU+bmr8fvK7W1YL67lTkh/WD13V+
ODiG3WpeO9VUrJcvuW6MEjk/6QYAwmWVTlr9apqSNwRhfF+UmwJB8K1VlOiemvn3GFX+YVC0CyDy
9DxiVnVbJ9YM6x+slb79WZdOfY6JG2T+RJZiCUmjr+F53R0TPdFvJPv1v6/tImMzFz7uR2Hb4KJl
MWjzUzyGZr20dn+XcUiqtnWRCpc+X7aHpa6eluA5bqy72SY66OeKWlHViZttJ9KdHp2CZUGL4v9M
Rr1+68haHieRLsNC9D64/9GY8bPfmEA5SmduvesbmXJh4F0R3TC8665lMXl/z6i5jAJ6jVsHKnJz
V9RZcC9Ikt2rcfFQ+sF4WndbJ4RkqoMtULlfF9d9FSjrnl7ROb6+al2HoiJFkpBcGMONri0H9i3N
NfsGl3s+alr3Hvg1lJBlvWpmPU5SsePHFsr/dTcImAcq9+Fl3YPI7yZHinaKZs6/YoravRTYxg2x
qHnDQazaKKGFl8E4m7d1g9IC95RLijPr4roBYIq4VikBI84bEuTYsKWUrGluH3H/TXr9/LNvSO4U
M7PG3KVqFW+tiY4JcJbhfYkawsOeJdloJmQ012wrf6vZGuRw+C33oJ6je9E2aEO1hPzBSD7U0lJM
hRYvk3VC7DLjloWbpzqPRBtlgB2ehFmIv5D6fMDD/5lbFuHrveQtXn54a9j03y3WKj7m0Md1Drvm
jPr1sV1UQt3SwrjOrZNhbZRcJgxqaZxcV4Ku7Xa2SsV7jAG+FNNj+Lfxaunzlgm761dZnUmztIxi
F+HDz4QYGanDupytqodeZC9iER51i5KmXr4C3kQoj4xVf6RXgN2gQZIUgLt7XCdq1Y4zBkf1wt/4
76ya2p9RosLAaHKwj+vmvp9RiK6zMdgZkP9JTJkDcD5FOyh7f4+YNWFBksAZiS2DEuJ6FP9uBvZy
WrIyO9gn2B2gMEO+IDbSpElI7Lo/Uye+fGgRaVHtRuy/PF15CPB1PBZd/2pyWE8RdmDbVhHv4STs
zbh01Sa8TWGfuONkm/X3/hztdW79B6hhhRsRcKwkXNJOcqd6dRKIfYtR29HQivJgMEhIqrh2JLnb
DcJ4SvnVuj6i0EfUIfMPcwooNTG5BZB+lnQvrhExL6K0fOm4Npc/a53LgDZsKrAgPHd75dhAtggq
g0KXVkLiS9Lx/M+BQaLMcTPsBoSiqbiSlPnk+0m4VaH+KbJQ2mj6uRjq8diExvB3ooloPPrqcuSy
6T1T1OqI5Lc62nkFdHydzS27Vzbr7Gq9us6tk8T0K7qdbGgYS+98sdixlFqFQIeg4389sUrbzA9R
Bghg0YguP3OdrD/4Z7HLNMgyCr6Z/qJhmpcexfVwFKvmdJ1tZxJeeWZO3s8/s56nP4vrnK0M2Fsh
4OXmXcAJZKItbX8/E70T4a4T+ilZeu/X82CdRMviQIljO0fNeV1V+jrmDoFFNLLaGvSro4Eh9fy/
fVH8SpWmxn1Uy9GALaqxv7Nmpw6HBMgXInmO6cKHqAQ2ButkXYwjKMRKJH3XhJTDCWPI1pkbs8cV
RYrHk2kVnoZNV1uMkxNkWOuG+FN7slUxilFlf0fu58tOx0elXMC6xCP4xhYYziGlnyidb9SsRzea
XLKiCh0YZRRK5zI8G/TCXAK/c6m3N84wZddM4RGR25Xu2VBWT3LVutwySkroZBbLqjuAG1iGtrN8
j/pe3c8DDkKGhSet+dLWbb4VFGHoYu96vFiaYBu1GFGK3JH6jPoIbYIeD1xuGvGdUBXDnZRJ2vhS
iy1Mr25h/4Onm580kR7ysiR/hyVR1Ii3aqjwLJzSLfilaKMj9Cva7hwGtezwcESZHBaF1yDICLsz
4Ff6SWJKupJM6TWISaqgpXKBskXboVo8oluNLlxSFBSn3blUB/yNrcYrQVQ0FrnGfvxuTA6M1dtY
pfD6ubfPwZTEboTBlp/HMlxTLEojhXR1LwO+1WLo+JhmVv137KPIlumkcsdZt3Y+rBupbPetGnIQ
4NBFwuBIixCteDMI+mKGZ9taUpcYQRKPNV8mj+7l3qIosGNM45AnO02aEAJL9Pt3g7Qjophd6o/v
BM/hxprQ75eSkcAmok3Hmok9BdocCzwa7Zv88CC3p31i3Y8gkPZUPOUzzbS4Z1g4MMg5f3SJShfN
fBcADLYCS8ZrqxMwp1A9hdJ36+MtU4+X5QxSY6O9pOH8R2ejmzc8KCsG2ZLpXwu1+6wy6Egql6ir
DD1mTdNAvTE0ccyRY+GRED0XSYMDroFODAW3l5JO0ASi8DmRU9doF6QIrGVnVNsXn+eFB+XVwZcZ
f9CMEo7FZxmVHcGEmHuXrpwJopd+6SppmwWNfz9BXJ8r63eZ4qoXyMHH1Evb1mIgOCi9twSAvaGF
J3rltrodfklwWJ1ixJtYGedXuyJhQQJSkf6YWCTCNdKig6aQybNj+R7iguVqU+r5Yf84KdYWI1za
R0JasSQhU21lhCQln0mldNu5GjtvCtNyK1nPoZTnjh5n/qZOc/Izfb7VDak4zyFvOLRkBiNFuQvG
uAVNOR06+YORf+jak9lvuvqhSbBqrfHrIp+/MezyTWl78CwAkiwN0+O2f6YjVwN2FIcuLp6ZQzSo
uDP8VcfGMNVppzFzYjPc60KSnR5klxGLZ0BilaBJEsxXSnxUyV4e475iQQyVlW6vaIHOtuklsPsP
P6hqoE7FVzy/zmoCfC0NP2nOzbxGfcJC8amnX5KqC7TU4WSDTF1qG+3YWR65tnHqTFJmNAEbvvpN
+gaEifEWD/q1GCnap/ZZqOyWKcNFk4n+uafHmx7X4bZszv7cYSCbTzvseQ3cZfNwP/3GOZt89WOS
d+9Kh6G83E43ERP5d/OC6y1IBGKNTqFPcIfOgUx29AwDNgw4J9y66ACCxR89B8mpS0yBJU06lCNB
ViiUym13HHvZS00S/lgKnLRyW2e6f4+3YbuhtBO7Y2U+GWPmaXnHjUACQ5umr3jcp55iU/Bu6jZy
miZ7oV8UkWPLGHpMIvyS6N40aoyEF59YOqPHTSOlz8D870GnWU7z0hsQ6KooQXc/HKxI/Sqk5CuL
1M+m0jALrCHzy4yhyHDv8qGbtlZGsSBS6GW3UvqIwil4VciCjhmwv2EqHuS4ulZLoiqflkLsH60x
sV4Y+MIhrbJNLxy4d/VmlIxF7lze9WHsRIVBtmRp1K2C8VAoPBQyeoQM4H2wXrhrGoEbK4c6i+5M
GjGcMi2uWVJ8Z5p5qCrjo4kYeI3iFlpp5gk53dOoQj7Ib/FrGXx09dZwbHEzC0BVexUd6JtOiyHy
DH3iGRJu9KrUTo6k56Pna9KnBdko9Hsa0SNtIzCVUlvT2E1j/YjNG2XoTOzIAuz0mUxmmD/lo7wV
uHpvrdCgf5ielUjnNJOKV1su4mPvBqG1MMR+9VoIbTx9nuY29eDPPIb1/FmMxotaTPe94aqZUW2N
YLzMoDkTA/Jcg/+kYhiXAoy1VTRwBguVippoDonv06Zt7IZI8qwIr/u3KSrf7SB9NMruPBr0NMrD
c9im+4YenGTknIjbZguSDTRNfw4BB9LQBhitTnUvKRmBS7Wn1VyfUOX1dF81xUASd4IZBx8aaADe
FYH+PrXjO97UmWOm0lNjAbJpI/WtyZLPAZyeVo1v6Mv+0LZLX6y2m/vo0InscUJG7qZy8avsgJdH
cJj6hI5qjseDwERsV1AGoOdPI3fUzDsKkMDUmkPQdfd4GuEhaJEfH1rzTyMa0BQ8YfHYxuo9FyB/
ASg7khiwvJRzsE3pWW3z+wQ0j6PMg74Rtr0bDfvwljUA+qANHYpRb+HtJzTLT7RHhPho4sZ+whSj
uKIbpoXPBJuuckWWPpkdssKt/iln7TmRh9eOL8XQ7yWiCQPSZ/ps19KJO98DzWWl03Umhz64KjjT
F7q6a+NhPxb+ttk3Q75tOCzcJBj5UzscHWp7EfH/AArYLK8RWap9i5+a3GAsNtrnpID12WkJ9ZR8
O0RcvYPl/0lTLJQT+tPysX4xuvas2u2ts1IXP4f7sg3e9YxxIxIyrBuG9M1EUw+ftOhdSjO4PAis
P2fODSoCYONzwoZaGYhoxo2lyTQYdzvBOONgM1ousivWozVxQCSTq+Jy6V6MlqTynFqjA4fnLo3H
xqlMiICyoOFIy4LHwkj/lO1YO1mbDl5ldzhGIjqsQ/nQy/YvUyOInELI2XnQn7SGKLvs/Peu5bqb
O3VrAPM2m/6ikb2DnJJ4IO4MKaUaWvmgROmdArn7AoOQRqeAFJpG7rDuNQ6yyWHE8mTmhq5kXqea
NoJ/y3L6eMi87KHJYET1iSRvVQ1mQ1NHvzCAb33Y9jzgiCTv7S957LqzAoiM0Zi+t/z2URIT2E27
exctpPFJiuh76d7rxt4GPUjRJsKj2E5sLyVFUFPgSGmM93JZ4uIhCKtE7FYBGYFOljMy1sk+m3vr
gMnkixkB7+EJ3vXll9ISG08Dl2cBXyeOzkIqcJgbYCjGnC5V9Evh9uOhTqKrCf+eOarOQVR8YzIa
OkLpKCtpT35jYVSS/1Yg11lzjUpCwRHMjyz8OfNLF1Qng2AxaPNrb1M0xF8E1NUFAdEzsfazRdHC
1YPFK0IdPyedEUBi9ePVsnnUGJOXWN3iMMjT3MBAKm7gqFYviVpxdQyuUc/ynd5nI8F4mjjCIgYz
Uvo2gui7J5/dnvRiIWTpI7y3cXjSi2GjqPpIYIVpRmTCdjC6mzSM5SGSkpsWEJDjSZurer7TyExV
1TwQ0Ib9DpG21hiZR0LoyQiD3/CtYKcm9OyFSsUVwEkjfZP0+4iK5OAb2ogzcEu18pqVYMxA3Asn
pdt2P+tB7TUQMe0hduNZv9SdTW9q90eXjlgtnyOMWXOS0AAf6b1Lyg1SxlvcC7GV8+oNyMKxy2eI
z8WCaH6vBMbVo60g1i/Cp1KYREL0QFkkCZxKDog7iwjMJC3oubWjaUnHGtIc3NhA3GNMqEL0j7gD
AdkPE57throV2vSoysa5irkCQ45wIjCVoCr5Rzf93ktbiMPZJlSMXWSM7/N4pHPmKaUj1cEXpNpk
CscJK/ErSgzaRmbG6wZapXZaUvD6iwSZb+ltc6GHvKrNSVK2BoZHjq1LD6IQ2x7A7XKTKhw4qEih
JhqodwtdDvePhBubpJ1AB771ofZbNaRp66s9sGQkpBANGZ6mKXg7IkLd5uwvJLQDBCbYJoboV4jx
2yiEkZRo35rR5o4xku7XoSZx3ySFqIMXVOX7yJJVqHKml+By6kg2Z4mpqx8kXP7goVye+oSqtUrh
fsKqKFGVXwD7Mo9WGQSUmuLJSaEvL9hE5Ig9VaWwbyU7ocOlVcZxbyq9RRwQly6ouQZ6SvsaKxU4
6vYkRZxtRS2cJi2f4jRHjmQcAWN6c0H8PLQ2rr4kKRwjDXcDjuNQO+erQQt7Kb4mxf4sszn2aGQr
OU27ezMf3sxm+IQkup+nyTVU5b0YIx1a8gCiF/GFP9Y6fJIhd6mDyKV46BPzvmssZBlxdumtjgJK
JVPItt9ivcXRPtMe/fZXJ2RQ3TBEcRDDcUc2fW8M80uqi7NQDC7doMXPiTpGLZt3JaOOvsgHL4zk
G4YjT2qPK6bd5dsgnH6Fvt7TC2jeU1DBwCX2YTbPr5b9yzIkmkTUhcWXtaPbtjEBNgEm+LrAi9XC
m6DYYnPu9HVHvSHcSWV+ydMnsHk2xU5/zznp1mWobcZYYSTWK+yqRvlGUg3NtY5NALCTpB+9C3iD
2x09J7m5GSr5VUpTSi2duvNHmHujjxleCgatMjs36NvPsKL1XtcOxBdNnhJgDKajE1Uy+hru5ORA
JK1DHU5xqYpsVyl6g4/BDyG1JdenNzevNMW1rPhrMsPXkDrlNHWZK/WwAWNbnQ7m9FKIKN346i4V
FKRzdKhoUIONgQ9MIbrXJA+WDDUjfz/mX7ON2uWBQK2kVsi04lcn7WJEpJORPI0jT28dV+9tORBy
9EZLmbChPBxiEm2bNgzlr9LHIyMJy2sbhFsNI5GtPY2nMlF/pxKC3TCG/L7whqr2k46kJwrixVai
R8WpuOI3tmQyNrS5lIahuebT1oYCPE2k2+nnqjw/CaCzFcgCK5QIKVWtuEH7l/rkQqLoq/DTs2xK
QM3jEmchX6f0FDX7EMCGQ9OS6dSF+jVoYKfSJ8Uw811QKO+mIu3NeSR/YtPNo5VfRQHqFF73F7yZ
DyLqYVup4XUGOQzZN0lc3GChEMx3dYiF623kacqliOAw/6Alhtbv/ht/y6tvY7EccY9SMDrPevPZ
VsbTVAMjgTOHl7xW3/W1+Mj5s0Ci3EeJre6kxXI5LKdzqstQ36O820YR4zSZ2L8sh2euUdpAaKpf
bofGpg6mHa+jCt4FgG/DA7ZCT4miSh4OWLtnhKS+M1Q+3UNf9vhSWdoLue1HM+uINmlM1Wc6zrCu
RjpxShObYSq3KF8j4OXapMmWXG9V017zJhvqe6XQS5XRM0HC9lfBwXPyQbuX0oSUodBee+qWSjD0
Hu4/C0/FDs6hLh6D2dgrKQG6CDDl4+5EBABpjzGspcJurTqNRmNIwiSsbnYY3Jd/uPH6VH4GlJVj
2N+ngpGaUaOniQdsUYT8GtYYNUxqgR/U8AiANN3Sw3WLzf5MWQGhn5ReRRq0HoPA87CQWyftQfkI
cuvD7JrnRubETPRnvC8eVCP3RIBPIRbAUMAxkp2OTc3VgqyLDvF9o8mvXav/lsyevDKdbo2Gd10s
k4yJef6bc6ShmOgPVXdNKjjg3ABog1vgzcqbvwxeLSk4z5AKQWqfE9WYSdw1n2U1bitTek6xJHbM
UBvcoSDwlnW6GXzOFqKYLi9spOJCdnSRHgu//Z0LJBRhNwOlpP2p7h7MVJy0zGhcVeqIqXLa72UA
1WMsSZ5Y/Hk7W9kgBceKPi4+wyzcA6441lG4lRP9K7Rq8lQ1VUCcVLFSjHbqVF4TA0PRukoPZY9l
aieXG7rCPxKloV1UxaFbjzZxQuE5bul/83PAwfqGr3DqwjszymkSHs65pMB3MpTQQfToD9ovv0VC
4fvfcy49qlgJjUYRPkrJO8zEXJ9VVwpkurEG9TrBHvO0Vvk0u/ag2tFDMVBZRwH41frLwQ7T90np
X5IcXTVuC9CvCn5zNFynZLgUMe15fvBBCPGBsWromEW/1cvpvSsXXZ7Mg1zKbDoC5wL2uEq3HbH5
kqkcd1TxQk+bSM3KkYoBvEo2IXy3dRwpkiY/Zyl2SoX+K7MGQQVdepuD4SxXIKTt/KJyCxemtWuL
wnKzAchd3m6iIXqN0lq435Vefupa+tsvS3ot1eI+g9bYmhk3F6PGbUlvweOd5nzY+PjH0+WEVlsp
T+iMHlSppzkd5S8qi/00gCUM8QaNY5mkXpf3nI30nM9C82RqqjC4ArQg+eDKbjuPMU6JUbKdA/OE
gvLDENV7Os93PZwvymrGhSvkxUigtUmdZ+cFPZhWsFPr2DWHjoZjCbeoeL4iXjpCrZ13la5tdPAG
PH8U/ChT11K5uvpZ7vd4OkDRpw18tDog6/yoUrN/jSbJG5N8iqMR0XEW5xctfe5E4mGgeqvD9jXs
KYEvp+A8YTFFY4m8DQxOFPQT1zn1d2TEX32zvZK5vfMB5TNKQIeWVsoGF6JTKrKHNlTfstEQDPRC
wlr0VJYN5Um0PBjz6GFtFQhkkjIkj8s9o7EHTLVfyzb+ZPT7iAq0PYDNx1N59j10L696ea5L/43w
gH6MkBDFJ1F/lijk1ApmK92kJxsrU/d0GZHWiyeNkKEK8IeUzoVZSlfGmi9jRm537swtftm5V+jG
wJh+tLfZDIpmFmmyz+tLXkgUCHiDjZVIn4x7nQkthIh8az/OErrJDGQlJlnBaAXHPhoYNEJOoLYv
uWWsY1s86bupyZSjlFLBqlAiUIkwGahZoYw8Q9lNk10dkMdFTj3hwTQqWvZLmhqg8WbS7NbFv+vA
0Mdcl03qeyYSDkD8pcqzqsVs3MwKvAwW96fx1RIRMG4MLAxznNzKng6FiSQdkdO7QR5ZEfSfmlon
7fk921khUO2ET6YPiD1Dm+c5rZtdT4ReDzzD+poEZNQ+4C/80bXpouzi6TNLw0Eovb0z/W8Tz053
SpUP+sh41jS0u8WyCPA5Tt+kDqBqoRHaG4Pyx88tLhoi7Mz3f2ux6FxSRJYHNkDYGhBnOec3GdyW
rOoYDUvIFkqn0KSHzzc/Q1v97Bvatyduwn7nHyAxA0gnY9Xa6oudAP3Wt+UkXarl46KlAqMZtE8N
kO9t6xl+HtjDHGeJOXf7KT7PsvErK+/KWPROnA4PeUD1ObWsQ10KUprmXaKiJjetr3rUgfgH1W3S
0/t4KR3YUkbacKxPQg4Gt6k1rggbF3hUZUf8MXKvCqqRGn7rEVwPXNbaIe8Fhjo6o7e9FoQC2ASd
HbIBkUAxS5ioiWZCaAzqTayXd3Xcv47ZYrQ4xv3O17LvIZqbSwtpIyC9LeuMlLXA5gE7adQHNG1j
h/JrNJkXO/hWG42abI0fmsWAs4ysnNtj/JANz74WQReyGKOFgRY4SKydsYXlMBaja9kxY2dTHxxq
qrs4kpWXxOZuDTuW0S0pljHDH0qJTqIj+2L04soY+9GQs5cms9KNVIuIRovgFcYIEnZL3aFmkl0a
PbgNLk2HJrZDZA5JUnXukvbc9CpidZX/WF2qrbOEMaSeJDuMTHmVetKohW1ly/iYUfJnA6lKv6e4
AkIFiTsV96EdGcNJ+C5ZeWq5iWEoKJr6RyUFCChrIF/6oqStioSVXn4lcQX7JR/26USeWUl1+6CK
Q5u1nTMFFKaameSTaSYfHUk+njaF5OQ0PTRpER6CuF8CaPVNR+LikK0MwJ2M9U3OMgorqv67WEpP
/ntFhsVVEonYtT035Cxpk62PAdLAjmDk3jc4K/OCZGcnozvprz36OpcelXJj5zqU9Imyh7E41nQV
Gb9o7gbqZZwwkBGSXR1CqSC8c8Y66e4rPNO9BnujBch/Ii9/CfTKTTvyNiNEDWUgrUksVR7ivoL4
wRMhrITvVl0kX9pB3mbElM5kopyOZhzLhXxnl0LbCbmrthAiD3MVm46R5JtQxbBlDng4BIFoTgP5
9sSiwT1Oxmcjp8lUbp+omvH/5zOtP2Rk/aiJj2lBWp1xK5za2MB6pd/CYoAiUeXRuTWpn1Y1SftS
GyVEsfAgUzvbzK3Gw3hoXkH0bHJ9iT8LpHFzf9AT7qRpVDznxqztTbWgm1kU01E0S02opp0G+w16
+MykJq5N8RNHu7ERIaeFNAgE2A2JQC40hlmG/pyldeaaSu67IFdyejlRvZaxi2VbDgBquSTv0pGP
SCYuYS2tdVcIsfgpVGddxC+twbH1ldbYx1FCAxOXPTKf59rgF1c6H4meiExMYHBboyRjWP2Lbus0
FifZGdTneAqKe5kUCmdU7vj8K5swacB9NzXDPT5bKactRiM9VWeiLJNaz8awysKNg34vGLhjL5xh
sdqJfEexWIMRs7X7SxFi3oJW9kM2RPsrU/1NH08v2oDqsjf7p8ZH60kbUL3LMaLhFt3ejdHMTtK3
wCWItE7wu9SMzjOt7hhQQyVxaKuAUYKJtLlRfsFv5hBN8a2XOwnzaQsFTG9hu5EjTKhK+mlVMnQq
ZiMdDps5Z7Lug1vjQkL1X17E1HK7GXP1AKikmAkrdM45USpfY6B/yOp3P85foGcwtwAUrle3uTFk
yDg+eWj/A/gWrxaqsZVTFBSUDKHXNIhMyHtIQ38dqDEbuPjEYb9pQunNroW16ZQaw7UoKS5U/sxN
Olu44wlqOpS9XFkh0mGcg7iXiJVx7Q6wj3BhYiQej+1DrPnT0fBlahsMfUROS44ZFONWggVPH/JD
K6XytrZuMC4IDOXpuR+V/dzIZIXH+qntqYgYQ+uqQd6442ArBIrpzLcPLmHTvqUGJTLtW+2jm8Vo
n0EwT8W+H2k1YjjQjRSgQ1siZt/X6MbvAvxIpAIza8ydvKGRvuqif9MCfL1S/5J09FaK7muwSOiX
MSl4uisfW5IC+L3ZcH9zg+SH9tT7DA9j6A0bBDof0qJeC83pNJpYF2RxfC+JEnq+PnHKzWXhFLSi
eErPmM9cmPhNmf+RteF328tELMawV7j37Bbo9lCkv+ndwL0S+in1XkbGqln/4hfFnFVhTPpFT3ch
CFyaDb1EiveZjKFz7Wu3qrHjY9FwbmuVF3CQnam0aQ+kCK5Utr4J22G4ltZGo3vWs0aB20b3MU3F
HU/YmChYc0SJfK4ucvpAyv/D2Hltt61s6fpV1vD1wW7k0KP3vmCmSIpUtn2DIUsyciHHpz8fSl6W
7d2n+9xgoAKKCSxUzfmHzRjPhN2GfQembQDkp+I1hmTFViG+01XPX4YlodcwtyLOCJykQd6ehQ0z
V3kh1t5/VYId2VcVaSfzuqtJs02DeHGcWZvFZGtU1QDrOn4VTZ22gTfV52g+WETfMpC0V7LKTkus
jIg8FInNp61nCxp/2GXAH8Hk6sylGKu7ioeKf9WNq6JkHvYL7T5uo5j7QH2qkZdYabruLANj59q2
tTIn7ymIQhOWGzHtvM76deWzkcl6eBDxohrycl8O9X3nFNNWj41o3VXp9QBkjNwx2TmjSsstfx6M
jd02QUd4IFdLJo4lHHMsLH1kKogOr42qbq+7wr1NBV+omNJFVmjVdeM1BR7eG5eHvlugydKQ3kB1
7Fz5I0F+woxNOHzrWw0VcYe0fNxqj4YNsrCovxYlSi4wulgKZWuvcs4ZGbFVMZn1kkXr2oc62JFi
RTNnNtro3+JqXPl212BfeJVU7bBB+Bvkon/tTcEpsNmrsC3bJHoRLnslIR6j9Vca/gMscoY3plzE
oxz3ohnVTdkmhGHs4DEdyX+aPJcCFKQrZfw+4B8c+4Z2HVlGt2pEFmyUFGeEUnO/OxYYzax5HJrO
X5jIIC+dUV069cj8bEyv5uDuKgOb7Pi7Y3ODTln6Ug5wa1WnYe2nYGIkxuDQG8VDlQCmaLi59Poe
HsfBq0D4BH649qMKFY9WXzie+TIzTliIo05Se7qx9HXnqIO8Tsm/rLvA3ntAfq4gKj5os814UChk
23O+AMd8rVPIlvCIcoKvm8F3EbWJ03vPJk+tO3gUoQVyZefjuTPIHlim/yW8gEBhVln6/bRudaD7
XXUa2yTdAsvYj51/xi4E6guxiEQbgOo4jBmM41MmrLdqGk6m2Z5ZpSJbHB4Snx7cnQqAoHqTmC13
97w6I49ytuPQZDlbZ0ROjF1pNXttwAc9G+6UcdJOLVggHRzwJo92WcUSt/GMNz0x2oWw6yclbybi
XAkPA743HWZmCeipcsNDQy6NmNuzbjbNUcMsNg7dcaM0jbeqp3zpmSF3S3STosywDJjr82qLrNIe
zCSP8kTV4fcXX1MbOzF/MHCcVt4Cq31OzORbU4UTd7++7Ut+FzPCvBC/9Y091V8DgyBkHM90+pgM
moHHk567wdJEoowIAxlbi6+5q7oNwCdm2Ku4iR/4/W+db1VReauAeAFhWoL+taculJ5tlRW8DfVw
W+vOW5E2T+5Y35GF8Jd6rKCT72Cc5aEoVfpsB0xtRu+QR1VwDbZNINlYHriLNptKtvwqWWfHNw4I
pX3T/N5dlgKc2JzNEg30fHZq6QrbnX032Ig/XI3GuHX4B4kg32ZM3L6tfDba6DviZoLIczlscxVY
G/T3sHoTTv2EzxTRaJGfS3Oj+Tw5mdNRV/Z2mdmhfiy+6YkLNn1Yt24EpE41C3wZ4J0Ws/2MMgKw
87VXR38joemuw8k7DUDSVkJDGgHodVSqYHq98GqwJm0RR+GpyBVcK43saMNWS0SZbZvRUtfA5ixW
F/2yFfZW64cAtbGixIKlvNUZGIU1/v6JeVWxKQ1gdOLuGEK89sqGGX47FvFbmJez6FSzN4TC58aV
07SJ4rC8ZRM2e6CN/aM2hd6ByMZyqPEed61IWw+OuA+L6mK0GEEgU83biFZ9BtbVJVoO39s62Qlb
oZJ0+TIaVYyrjOSIpt4N8G9E/4aCjNVAEmPA3Ank1LZslGLdF+dmUrWDyLpNL5RgVSYsyop6lwuN
dSsx4UhE/HqDWLvhdIoyJiA/LMVaLZqrwMW4PVCxXQBxpHlKvfZSBbpy9zkdqnXV1SwBmuCiaCz6
e5G/BiT0yhgzSi9QopUy6s92U55NtdllXjquG431btokNvEgA7JQiiKL31+awPhWmIfAYNbEJ9Ah
HfbdA+OQmxY09857wyPlmeCXWbqPZFC2AzZwcFoOBpvSMGAZMQT6GcLKOezVc9S3oD20fRGk2UYj
PGBn9mXQvRnKw3K0KDFSHMG6FpX+VA/RPQhLlqPoUFlNB1FD2NdiMu58I741mVM2rtNuk2raeoV2
5fMkhyy6bHMSZFhTruOYaCSOnXFULfRyMFbAKCm5AYudAlxMnRE1h8sd5eF27LSN0zSsSgg2engW
LAolPZpD9erH3WtSk6uIp4VW3qZl2/KngfLn55/10H6NBuut7XL0+vWVoabFFvF78mUjwgolu3Y7
/EZIloR9ISqCZ8rZyKf70HIeY2fYqbqxL0OWqkqjH5Hfge5hgtFpeSBatdsujt81U1mXasEDA2mI
zjM3VskTVu2/VQLZwOSbaZj4sCV7gro3tkMkLm3yp8n3VtU4mduw0R48fFjL0vsStjMiPgqPSg+Q
AqAdLhDZcLQyfE9znQB35j6oqLi1fn5G8KgDedXdlR2xmCaADJs79gniGIZ2fnGbQWRYeNN4FK23
iiYLFyW6kDE5GuikkGZ1N5Zb3RpW9lzVeJUpqoPWPoA0tbv3TMLLhgetwHLv+kZjwWatmHLJQKOR
AAzXfEgw6IRugryYZVTPQm1XCijVEtfQIdLPtubgGYpuYEzMvS383fzIIy/wNInEWpihgJsO1ccv
rZvSqK+tanCX5BrZdmNat1BK45K2dr0WYHp6F+Tj0Bz0lmxwQDqlUl5QcsDqkdjqoq9QkASXqjv8
tD358jTV2Jc6e0LwzI2RVvBcm7at1j5mKiEwVJFmRvpWgdhdezaLEhaKPWyVOQ2InlSE7IQajAQH
WP369dfS1TZtZR5bx0EPpcAZMmHORtDCyQlots2pL8zmpOVReyIAMZHW65Ud8JF+USvFsM9qs7iN
TSW5ZVs9n8uKvIb/iE4Rj03bRwvSDwNtWVlqvf3RTEdl6NbYGpZnWQUcgDyEZX75GCTug5h53B3W
1lQXt8RhylvgYneFiniHrDKwd70uPXX33mHulWJguuHdhquPgQikw9LvdWUv+wG2Hm6GEvv6eVR5
gFuyCyFUkrbmncm62q6bJQg7CxmXv+vSyF1qiPqcZQ+0u0bQLjEBbSvpz+bQ/Tiwt7txTdFf/VFv
sjZASqcnofV3f620UbEwj+RJ9euP6hRrtesAhJEcVNan+Yj1VGhd2ItsCr30LzGenvelD3AqL/rm
ShZtL09mD7hpHQ1xe+9VQXrQS2KJIuhbnhyNe4MHwjKFftMshTOcepXJV146Vl69DADr7WUxTr14
C7HBXL0PHPj9Ea9Cgmbzy1YpqnOJ9t5VvpTrFU9kXcyTfKU+wrJx8t2AgATd+7bMdmynlaUsRjBP
T72nP2SlwvtQ1bNRavWdHEfjSkIZVXmUA1kCUF8pPH8jW5vYWo5gemHVpPmNPFhpWW2Sir8WUllh
uGztHK2LPquXshlEc37DC0a7Cg9mZvG5TxZNIagrklof4yT1OLAfEFuCFPqmaYzoTIg93OT9kF5I
wc/IgaK4QaLOWeVB1N0mSGqualQV7saqtJc+7Jt71l7VMujt9LEh+sb/zuqfwgk9Oye1nM9isMQi
Vdr8q1kVb5jKQpesxJPbxdnLUAhog7HxKiaA7Kmbf28GVhQZORUyHPmyUwsmjkm9+AMrmkV1JFoF
JDdDhca0Y+AHWBOz3OnoPeXbkFzIG4mIg9FM5WtaOTcOCP9vUR9/cUVYPavsCVi91d4XndztIonT
cRMVAdYonlbeYCaPrmbqMAXNhsuyLkgKKJWTwuKnK8sb2aAFmsMk4RdrWZQNVURwKA5SheUOQ733
K4JhbQMxW8liMw+QO7q77gYXRb2fr4HXcw58mjya1Zd5uJwqR90ohoYK8dxHju+RE9wOpdW9v1XZ
IGq/3YqanJbsIscfFBWcfxeS789L8Gww0ndTl2AXSQr0jFtQtmtLK8YStAhP/M2UdaMM8R0iBtGy
0qzma5Yq17pV9AE54pvJ9cPvZWY9A/D2nnpbd7FAbqDN9k5KVMUrD4rIjYOj9+6GzWvH/z/TyYsb
3efe7z5bOVIuobWGPcAPNCXTjXAK+8tg6/kyCPrp1tOifOPZGXI7Wd1dge53t7g2+2dsTeuVUSbq
I4jCGMGk8FKqya2YdP3aKDKEFgy7JzVBLrBNwvKaG4dEUZAn1wlbp62B1sIpScx025aopKSCBFeW
9OMpsYxmawhQBcIk+d+aWnbS2lHfomwTnDRPt7f8UZxjkkAEyJlw+ZddCUAn2wJq/86w4vCG1QhL
Os2xX4L0Cl0J+7VhH76om2C8lV0ja1KIyvzddejqP7oa0JxvVTy+t11jMfu2yR3oqfiI99m299E2
RW2ZcIasI+C57cqiD9c9dqGrolLJ+vn9TabXOCvH/rTWo6m/kQfsZZ2lgZzERha1uZ/WwcQNjMLa
FkxtGHfHxLJR9Qn2elQO79eFMUFlV/erK5LgrxNufghVEekH639pCg/ZG3hK7AbdXY6LChjLHjIw
vIQbA1XhFaCdYS3r+tz1b1jdg9FHcZOcEP1kndMbq35EnkmW+tDPrpEo28mSHAh+mreLcc8DzswY
8mCZlo9xM/+hjzrwnBWpXFvftz/7kf9Y6UjbnWVV4bkCSbdql1dYqA9p2qxUvQddQQCl2SixyW+H
HWS4ho0IH1OZEmJZen12eCwABJgriU0my/dyXVYI8BHHfe8piwjnE2qaDx9DyIbcCpqzTUodzWkX
GZi+Pmv+qO5k4F4oKW+CG/P/URlYtrpTNEL88kLZUR5kAzxU0sHzxdNUAB9PPHsfzBvQMqyM6474
zznISmAtqAZ+JWpYk+Sx8oteIFRhTfBx8paEo+GIN6Hn3k0UQLzxSuLpsj5zvDvkPtQ7b17uliW0
GCVs6S/yQ16gCmWNuE37oyjXsr4N2RH1bfFEFsdBnGjAXjUmdZlZWM5qYa8caoe7aSFPmxHnUjF0
SJlbykFWVXFCqyy/n8raj/bOg7iWZsr3P+pl8Y86S3e1fVYm694lhorv1XgI9fHHQVXrm6jls04m
ePEsdKzPWgz5QC2S4itJu1fLLOxnxRGPjaY1e9M2zK2rxeHaywxUP9CAfzRzjfQZDA+hu8yngYYu
U5VGTzheYmrMhAkqQ1nXxnhwUdnyx9hYgQpn/hPD9ViW2dtYIOrZ1vrnwKpVEKS5y469V676p52u
dciKqqTuF2pvBDs/E2ytG6hdrp49F572BX9y5RbB7PwgdGQGI2cCkDC0mzIr0qdOJYk2Kqm2UaBw
fbX9JQNk6/apq4LiSiurdKNCENvnbZA9uuO4JxgpnrXeyGE9+f4hC7v41jeD7/LlJt3lFyyH/Ozk
WXftB2QZhvmC+X2AoCSnFYMNFHZgbpGT/BYjSXqSB0MM7ak0W+C1lovEgcIuvQQgeTL0yBwWsg9c
zvkUmDYcOPPwo/hzCNk9K4qnLEvz3cfQqQEs2FS6Zt2WUAOGYdqj2+Jdy5JIIKA5HbL3shhXoFiA
p+57t752SAg2+5oICOgwNVrmpVI9jR151ViY5RdnIm8dDWn9nKfZEzCP/gWL5lPLevSt7mwoWSLA
wT6fFrkLTWChsJGfw9FeAL8lG0DIuIE50+0zeOINPOVZXC53ShTmdK1YRFhLb2XxoyFJlQwfZHCW
HeHuc/SodNiIGwhSH107LL1NXQDx7Qe73odGeyVL8iC7WHM/WSxndpHZB8TLGucmGlRlL1x4XRks
dXbpHSIKOuSrVTQ3yz6V4qvLNCUmWlkWfXisvrClV67eL9G1dFnpgXV+78zvdK3hLGFVlnMDYYhB
fr7G+/W9n1XcWbxGDaTgMBRNv1k24LBvgyQTt/685YjUCqzOzzq3bptVQggM6A6ScDBX9Euluu6x
1OPqCJfliT2xda9Cq0JvzL4UtYOkbAye3OFGPMpGC1X7FTiQYqcW4ASbzii2wgHvmjZG8BD5ubMu
OsQR9HiARwW9E/OcDqrbkNn3UwrKxssD5W1Dfs1/Ex1LUqNqrPuMsdYAZJPjYBnhqohTCEQgBe6I
Zq4HxroYlmHdTZVP4NTR2WFCsmNvjqi7YTbxQrY6BpnOsXH8I+l5BEajKL0uaru6dkCskUKvom+l
k11VIrYeK6Nw4FQEyIFMWfRUKAQQ5g7O71eSS60JqrvhN/Ai71fazFjLYqz1C7klIu5Omd73KQwl
BDyjm9j30Y3SmpwUSeps+9HWDzHPCOAwWUtGO86PzG/NdsxU59rk+1k7SWLc5Cn2d5GqOPfDLFmE
Hu+iLE13W7f+NC6y2YOhdUbtRKozJXCJ6tZcJUDwn4r58N6vqcwcbwvlxxWypRlHHJJ708eCEHI7
Oe41iMT21jba8K6w0ayIEHpby6I80MF07PaWlf3MAkJ46KODrKODZhIOJALS732vNXGm7YKDLdLq
1Id9tk6ytHnUo/hF/tSa8T2y+vA15l4lmD5idDFf4yJVdDDna1KHmEIVm/XjZMzpg95/M8X7NcJL
tYXuZj+uKW1wKUkqDlCqvIPWjN6BlCf5rV4nIVHGItgkPBsq3LBpErLpz1MWwcZKaaNNOpRZi0mB
CY8PV91FzadH5Rkf9TFAhGFhqS5HMVd8HJo0wgAY1Ov9BJF23Q44rtfRYBxzoSfryIqVJ0jy5567
8NWKuotZ98YTvAVBWrz+t65+1p7l0tUMh0vhRT+6/jGqOal4rOdlQhjxWa+E8aD6VXEfdL8Uou5Z
62z9vUXzfmn585rCK/ptXfmAUKayw1m8VgeesTD+SYiq5lqeJhqCANF8KLwYhUn3rKLbdaiSeb8m
TwUatAqeqr/XyjLK8NXVZBCy9kblSljBAcqIuU1JFV+RlVeuZD3Ed4KnslLLBhdd5Lk3ST9PLGSv
1tZaayc71LJWnspD6Vrkypw2XhQoZ/zoL1tGLfjaelV4GJnnLwF/jV06EJjTslJcfKGJizxjFfrY
kEy9+qgf/EDbuQaJe3np731Bm/7o26Ddu0DjoEV22A1O8mAh9Ml9lJlrp8zQLmlauN/y9KNPPZLu
+LOPbLZVC7GWDmOZCJhhcK8g/n4QolGJT8+nugLiS57JQx3w7AKeFC4+6jrdHcvTRzmxp2QTZ+iY
yYuhOKLU9Mc4hCtJ0tS1zXTlkiP7ZQwWTs5SjIMKvqaAq4VcX+dFF4QMxCVQQ3Ep09GBI+4bK2/U
s18bdk2HgN9HbWEYzopMq7GSF8oD0sriUu+quaesqHvwYTZLji08jQynmaeJdOMJM4RyIYtQmfJt
baC0JIu6CWVUgat5lMXIjlY8IPX7wtP1S5KZ97K6j9BubUw85OJRjE+1RqqXLYSzl62KpZ5x0pxu
MMo272oxvQ/tpWZ76OO2QE+Ji8h4jGt0hdiPzm9LS1ETzC3FuO7xVXrSfZxJ/v3dmvO7ZRkWbsgk
DU8f71YOmfBusxqB5hKW/lYqoWc8LjZNHoCLnsXS39XRZz31j2JZhzDRPCA0slU2TEPKzC7LqSq+
pFoqdrI0ZuWBqRKKT6qtvZi1LrTAKLqg7TasauLZ66F2RqBMYbb0ESq4zlkKYZ3kW6QfKuSzZO/3
Cx0jBDtdurOvR3SxlDq6gDcL2Fr0Nwn+F0cE5A+tMrhPqs7Lj94A68jzLmWXPNRztfDg2VQJ6fSm
TdynoTHiJYH46ChbGzvGE2NMHgMN9HRjYrEz9Ir7VEEa24gqHjbyKl3vCUe2cXztKan3OMVH+ZKu
0qlHlF7JAM4v5ccxidxKKFtZHJPxy4TvLBpWdXFfB/5avqTXkBvTJpyv2y7VH01YY0nknprUIOOh
qpCLMbI64ZTtnPrSIvcSa7YPLtS8G8fURG7oZ/OggGH4uGSappFJFIl9i0erYcE6Cbu7IGy7O4yW
CB2mgEP9gCKSNxjI9OPzRw+t9R/62EhPsj+uJ/XW6CBaymI1Dzhnceex5DV9lVlLNEW8rWdY26Yd
q/Mg4NuzAABqXyn8W1VEMlvDDl7Dmzbs8lc8nDJwgsHsNWDCtp0aF6J/Hz9Ydv3NMxTxmvg68Be7
/GzoVrluUCY8Eo20T8WklXggec7XWClXsmvpkufTe9W9nVK84UY14kliVf3tVHjdQr6eDUkx7ezy
2S+AKirlwGJMSaxDDalynUe2+wRw4CS7NrH+pXNVOIi6rfGmiOjIz5D7fbl02Ef9/RkS9lDvnyHP
WFPJz1DBGnqIRPkN+G638cvE3KRqMu0AB2QrHWGPB1nsqkSs9FDVH8ym/tE6eYHxS1FN9HJH0ijb
wHYmT2Io8aOKT/pKHdXqGjB8vy+1pN4hm4yOqBKlKwfdvM/j2D0BgTa/u/WhTpXprSmZJhAhjyGU
c/Xk+dV1TTwzbxFc6A3x3GdluEUvK0P+Lu2LI5E5LKPmsz+KLSLP2AybzZJ9AL3Lsh9hR2AD7TeZ
fZ1qxtoflOhI2shdpsRd17K+dHWwQBCdxdGw8nXe9FhGBC1XGF6E8Ys3uO8D9HvDMXHV0mZ7PcdR
j6YJFnQulXEAiievxvfGrgq1dVV1KBLMDbKLbPU6PT+QQEBFPyZBhRLYJq0C62QS3zzZ80EWw7S3
DxPmkrIk62UPLSN/RNLHQZlaxFDf52v7HI+j0Mo2Ia43SynADtP1oUDo/y4KAEzWGjgLKYTuTPWD
7bnJHen08L2+SJ1lq+n1V9Q2YJt3r6iN8wwD/nITFKa/C5AO2rphKu6SniRHo6jdq9GrSwSg22cV
1aYVMo7aNdKpOKC1abQZSqV+rFTtIaiSHkkdjLJG4T1ZMR4qseYkx7YoezxAjBHV/jG4sMeAjC2C
G2jl/dHQG/vGmg+mDm7Rym/GOLJnRbH2BATzAP8PrGVlJtVen1hWfPRv6zraqA1bNlknL+tCUPhj
1GZbWZQNalS9IVtvXX10c0BSOXWenSFv2jdp6ddnt1OWHx1QlmFpFo8vH8PUhlNumwlSn7xINrRt
NKySNPShXDCQrNMaMWB2HWV7Wexy396IqAANoeKN4wXWk8uW7tB7gABksR7HcI1SjbqTRSfJHxrS
XRfIVP4dDPVN3bTWUzEGENi8W22IzROpCyT4A/U7MCx1G1cFWxpZJw9RJOojnCtoy/RVp9zY+FNV
7JtOfAELDPXc8/WVprrxbT8K62Lq31piCxBnsKvYI2MG5XVuzKs8uVXNSF2pZIfWsu69wS++GKOu
HWQJKUXr4olvsrusiSxN3bNo/XWcOM1VUBGNsq6croNI2tRfAjhU72OwuQCuXU5fIL+4y8ojMx2T
+tfmCShC7/Xuo+T77yU5Vw2oXHy0db+Vfl4nJ7mfPeV15Jz6O70nVz1PgD97vr/e3DYL7vw313lD
APox6PdBPyYnmI3JyUr82zYbux1yLMnpo16evdeVAwmzHmQD3T+qRcVMv5Dleupe0gBgPv4MJz+z
8pM8k4e6HNFU0dMWA7G/G3xNjYZfyqYT7XI1yK7iHh/K92E+RuhqZVxr8azdN48vD3IsFgXd4tNf
//Gv/3oZ/jN4yy95Oga5+Au24iVHT6v+5ydb+/RX8V69f/3nJwd0o2d7pqsbqgqJ1NJs2l+ebyMR
0Fv7P0JtQj8eCu9FjXXL/jr4A3yFeevVraqyUR8scN0PIwQ0zuVmjbiYN5x1O4EpDvTiiz8vmcN5
GZ3NC2poZvceob+rRK61hd51PGCA18ou8uBmpbsUFXjfcqFEvcdCBZOAdBPEiXldTZbxfsgm7dpk
ar0iN8x3jVqSeQ0qv9gqWtAuPvrJBnJuGGjmEZLJRURQ1BK7Urj9yRLZcJJnxs+zuQfKKYJlHLjT
kK3Jyde1fRO1+U0RAaX1zfGXkifUvRV64+Z//uYt789v3jEN2zZdzzJcRzdc9/dvPrJGcHxB5LxW
2LiebD3Lr/tWTa9xt5jPYW/X5DfmmnJtjTiTAdsYkA6ZDz+q48pDNrCs/ZNCcnOVmaqF4M1Q33iR
UyGhQN3g2xZwUrULYfX9XS7a6qVMqxb3mfCxBK5/jsiGP6r6Y5o07YMBaeo2Acsta922iU+aD8VQ
FlONpMpgKIjnz9dYcA/WQVpXkPdb6xGsRbqcHJEeZKvIk1/GH4pfxlcMdd+3FURLX8P11PcbxDrq
7kT0+X/+oj3j375oW1O5zx3T1aB8mebvX3TrCpcFayDeiIj06MXw/clvOMg8vlQLKQuIfajlye/4
o7nPkUWthbh67xfWLUxhdESvQnOqjoR14MMm3HCZPbaYZs6VnTvjh+Wp75vzqaP/6FVY9ltXsu4q
g8Lbo1llrDu3mZ6bZjHWxMMnDGI2aqa3+zYz3XvL1y6yPWOXQ8RcL2By+vZ1hbzxsu7c6dmvk/uB
GPM9c8AfA6bAD25VzwBouBxSdEsna7h0jhMe2744yRIigePlR313wecZBb6uEP6iM1B+BOZirHzz
owuXNqZ4v1RXzGo1sT7Z5TEojxDpECTso+FW9cv7cdA0DN46YkluM3+WQPnsOOuxtdQvKur/O8BC
9nvRHqNrAYf1znAxCYpyK8Mwlav/u1HnyysDLQR5a/zHb9NfLafDl7wYqygImz+K/9q+5dfP2Vv9
X/NVP3v96/ciF/0YdPXcPP9WWIsmasab9q0ab9/qNm3+nn3nnv+/jX+9yVHux+Ltn59e8pZsJqMh
ryI+/WiaZ2vNdX659efxfzTOH+Cfny7wh/+t+9tz3fzzk2K7/7AxP3IgSRFmdxE++fRX/yabXO0f
huaalurpjmOYMMA+/SUQLAu5TP2Hqumey7MBwoSFrIVq8O+podfMrZr7D+4hR2cGczzbwADh098f
/sej5/3L/u8fRSYf5pdHEVkw12R35+iWZWnoZOjq7/9TF+vwWSABLc9e1Vah1WSoHRdP4NHjbSnK
p3pS1QV7wXSrlYC5DBuJyqQAFolYyKKEU4HwG7Zg7VGwtF6k9YsSYKkuqvZWVYwrZ2ourfOiV9m3
QSWwGrR3Qm+/d2G0idoYqHqE7oD+eUKaHB0JVBC1ljWFYTVw8HxnhWEAmDPvsSsdexaoOTT6Yzaz
+brWXzewLDXvs1UDnxeeFS/e79PfbtNfn9L6n18NaSLV4JfwLGgz2BDPU9yvT2kPwXBAaGBqoJks
PXgqGVRjqzt0Rr0H/2gu4xBEp6UuzAnpowqvljxq3gLh2MuAkPvaY+3UaP2pg06yMnvriCvNS2Wq
zlVfXgV1YWwaHUn1vND8qzgG3KpXW1yWlf/lg2j6H7+xjcYPuRYeei4fxrT/+I0tOOQ5conqOhAa
LIXCvkBwxa06Gm9cG0WpDn3FhZHEwVV9jwxntk3iDm6vq/1vDwXd+/OtOBZgF5t/gs6yx9TceWX0
y3caGXU+pVGGIJiXXWW3xC37p6A3wNaE90wjDiA2syW905hzWFYnmNcZi8Q3kvVge9ewWqdNG6PL
6AeIIvQCcKdqhO0qCuNgGVTek5M2bMy0+xZf5FuwwEQhV+w49XWDLZgyWCdHVN+8Icx2KOCZrEO8
6jFGQKf0qqMY1XPMZhs0oYuBfeImS6/2VmZZtHufX9nKDH7qKCv2Vj77kwUCj1PwiEbyjKLrejCy
R7jgV8Ks/M8noTfRs6PDKvVZsmlNUNwPLaFJgSggYmQASlOWA0XlrhW3JrFbVxosR2x4cNMmUBR6
x8DhT4EFU7NqYA4G7E+4S+ECmNW+dSt9k9gg5aCEwhScsClTywBpY8tH5gwVEDv2lu44IWg3zbKl
Tfw8lGZ6qkmGaWp/L86hr6SHLG2fh8LBPxDA/DIPgE2yvaisRoCPsddBFucHwmwGhoHD5zJql9vA
1qKbmpR/a5Nbdavh7A8xDPbR8dYiK1Dt1To0MdXk3opgNbi+MW2Fh+YhN+dnD+aBp9rikJntcwXE
ZZmrvbMZDesVBPVtYPRInBf8EqOd1UelwSig6y3kG4vhVHjYiIWWGq6FmixL7JU3g5PscxNoVJtm
7mpMjXFNPBTfgGBfKoH2DM8aARWADEfHTLq125rjElvPgwFXHAArlgTJrEAhCkTgEJFV4+BeTctu
kavxtq8he+DE+qhEGjaO0JCXoDf8DbuxVwUDmbXT3jHBgddybGsJzjdZNkWsL5FmU+KgOATcN73F
sj1zkV8tzDPgTG8TWkyYjlpWy9oS4WUKum6PsnjRonzH82DrlJ13Vqb6buzte7QYrwFw1E+RW98q
BKgWjQ8unF0oyP6wQztX106joXr7/qUZ/W+hIF2ijxVign0co5xs32J3HW/yImvQGW++D8Rn1dH1
jyk6T6j9IwqApUEmNroYEG7MtO/8e76GJB7X3dGvQn+jLKIK7+QUttWq1Id+S+5xM8SsYfGBB60n
gNjMf5gKeOxGsyt3JfwzAPf0EsBpX6p56WPeWP9fos6sKVal26K/iAh6kteC6rVKLfsXYutWekhI
+l9/B/vciO/FcHs8dpVkrlxrzjGLqzubzMtKrIttRQC3kb533hijwl1gtE6Y0ZZInhLgu4FjEoU1
ZMadTK0/wo3nCxSaztdDOnM5r6b2d0jgoCx+vm18m4al+Y704JyA6MdPlydYGy1nU1UgqitlvQuj
eFaOazHdy5jKSP/L17LzpKxT7SCjlIkxbh3XiLDWjzkojOyZ+Nh3K1MlvsLksXX5KEan4qEkQJKE
NvHjR/7zQucwyKeFEUTjnIeh2bROOz/nVIWrMhr9c+88mjrrbTbQoGZjYA+TeWXYeDfPecl1CT3l
4Fq73Pd+s/E9b2YAw1kBZBNlza4EdhPPNNls5XEvoNndeTwGDV8VA35p0pVD8xxX5y5ymEmnmknS
wNK+xGp9VGEiHEvzudPLR3shnKCJ8JBJc6WfV6gbZsT080KGJne31KKdiVXXzIkkSFT5Ryk8nbmv
tv3Sv3F9+i6AtrwgEspPXR69NZa4ekW2k63xJ8rJzrB8lQRR+1OYjr/uPl86fXiMsDwFeX/DWm6c
mColFMTFvDfgMHmavWAK9iTmxXh55BqlWIrluwDld7JSArb8yLhLyRZGBYQhRZaDHtrzzHALgOzU
ybtKH9+8zIOr7GrRPrP/gi/RX0GX1w/VJJ7chOkb3rB2n+lQtKLZ8k59NuCZt00i6mLCBTUBwh/Y
qiMs0FndecAxciog+wBx7c7Lys+J2gy3qKyNP8LXjq2GnaUgsi1C74hlhGM9U7cyE/m7lkkIlo9z
Ofjftoc+rwcUD1xFQ7KeqT3YY9hqC5gfidkSkyXyb0FvTMrQ9K/V9O1I/UvQLpS17j8WDNJxMV7i
2TovzqPfONfEFCN+KLA8xHiBkEC+HKn5sybLOFgKHoS412lmY6wz1ZhASYj3xKB5F5oJGNXc18LJ
i52cNCMofBO2ibRuVot8R4eO16yTpcUyJhKcmE75FwCr8Wod/KMhHmOzKqyAtcXwvPc4HYT4ZoC0
/l6JFZjK/JhtUlRENZ4tUiQecoO+WE4oofRqPLXZPvFX0sNI8cnXhJFm009Urhyv8DlytMdESNux
fDJW6b21vumLS2J1OLfdqAppVfz/h0dCgikJZXH89z/qAyxTr+YH1NgIAUnIh3+fi5govhNqeoXw
ETa299pNqrj4s5++tC5NVqRc7xTa7VGvBjesO05sb4qsQ2U4EOmqvEGM6cD5ncVqeppC30/URmfw
R2ny6Izpi6cinPQKkG4zea+Ra1ybeAbGSENwT2j9+6SnZDfRyJwSl/wOrPth171FJvtBPmUfDWrq
IhqyLWOoTxP0Su3VRmjlYBWrcnxy4zJMcpxwXPSwYNXzobMBiLVvovEi2HcV9UV8yxSouNboSP5g
PD4utLFc8AjJYnJSYtvoRV2cpwpTXOpUZBs0D12V69ty8TzoAd1tsYYrgzOs/U72M6SOj+Sz8jbz
T+/lJCOQFoBfUP/iLN1MnvgdvLbeWcMrqynb1hWGeq+hwZsVOgxmvNZMbAJmInLr2BYoQj2jP8mH
CsM7xG7KbtYW1iluP4e+TrkHTF/+oOhbee1vPJGrG5Xqb983e0OB+5jnvZ1m9cFvaYla7dg/IkV+
zEleDEGFMVXQ9GtLCifekBS10MIvaZZENebYZXIz75/oA9Bdh3MpW/XrKCferXbBGGhcmpUBPrgb
kjiD3+t7GDwOwEKz75s8/0rdxAWMXfwsrkoD8tMI4dVjkqczTLTKwXE8ZRIVqd4SoOKuLBeiQ8Fl
u7X2NCbyy0+GMczoCnB2FX/7eKku5ijfQKdm95NNtPzopju3gHSNrelC+js4yJj/xUtLSgPRHONY
tzamRY1L0BDaXu/qttLfF5NxY4hgos/sHjsiOM99C+6MBbrABQHjlGfihA5lriPQ3PJaJmW7L3RL
4B4sy2BA3Y/LqA8z0C9cQ1KBD8JnHglBZ9+6xZcCP5cWzgP6J57zKlrvdEhyuxEqNsQkCiY6CqEA
HQ7FH0siDk5LGZvIQZkxYlZSplE9mZ3+Qwjyjg1XCw1XVpc6Hk8016x74eIEAh34tmDQ7uveu9cm
eydtP7opjOKUOHvHrqJdJHE7OyYj4zqGSRXpiPgtcxw3mQumX0CfSB1PPmZVH28kGQWHuHDA3fgN
nDub6WKTYcR26y1Rjy4xaskdf+fiqWUgAj8SRtNUnnq3Ka/5hJ/WyzFVgTZ2QDFH70Xc0zN1TfO0
TPld28VFgHv7biE3LhRo/DLiv7Cs5U8z6IFkTje2XzYPXpMdIgNHzkhZiJGJsBM/M74N346ZwA9X
ys6r8Lr0qUXSezFhsiZKw5zQacfayoedrlU/UAI63OTgzq0p4oIziC8j7c786K+yIuzWXAwHoEr1
lAMnMeyxOmTd+FJPwiNy1TOCxpjTXeWvEO/+KCo0eEsVvdJuyPCL4zDVc+0sDccK6xLrsV+XYlNH
hIQ6TWXsdWp2ytROPzRr5ISwG2ZqPuYDW5x9s1g2Q+cte8vyg/5Fi3E6o9JTjx6F/WRZRNOk/R10
VcUuXH0KosvCvnYPuQbS1cPfniiJYBIWsSeLYaMmD4qPSN9l4ntPAGcPc1U8jsMSxOQG4N7nr5pA
0swoCSjQuexZx5Z7aui4IBUj0kOxQZ/ipcu3UEUeNNV9FvgaJ4M14s07pKrsfNmFZi+Fu5kFFnRa
7J2478lu5jgJ2cMaegdXYuSwLYNOyCYLYaj2qbLyDCznooZk5dVSrCFywO44Rr+R9ciiBJdWWvKE
6TbaNRNJAsgkl06lx4yvtanT+JVB9yajjrlXuoN3s7jmkgNl6NHO5fUPhqAiep6cnBPUTLeGyLbg
mY/6SifoPOOPz42bjbqh948+z9HGcq0e9r0lX9MKU7o0j2i6NqmOwdJaJNLUrHulcxlfBY9XVR+F
Y77RYto6zvqaIZDa2imMOZxq48zMyEopw3yePbg+yxIngSfmC5nzH6mJImFho981cGjxOz8mo3Pz
lfunUvHVaLyblec0x4tnGvbXyPHR4HIQJs2xL8wn9Bt9YBofRR7LzejTHhX52yzMo5qsW+cwfux1
GQDNodDJZkS+MZdTe82rqJ7paWWhRpSvhsJGM4Drzga/Xeqa91zarRSAbJr119qGSKLiRwYou0jA
IGO4wZ0De1/hXuJIwt1O/0ROc4NrjvlUNde45RMmt8Pqo9zQoiq11gcMS2dXNOdEuHvlFN8m43ZD
DVtd+0GN5W80EB2EpdtQllOQIpL+66IzEZRP5fIAuR+7t8FB1z9ocJyOGei/Mu3u9GQ+Zi6O8E52
MKkoJSHlHJZ9xn5sZdisOq//09vOMWZ+ISuYjlrO76ABlNpMTo/mdfKgkflh5N01ZGKFzO0wkwWC
PHPk7wzdY5LxLMJatqAxQofqLHQgeWxao/6MXBkHCFI5FeBJdhbjQ4EoGkV7uVmWDzQymOFAS4zj
lkwML1hWo2uRPTosOmZRtCO+886egsj3qFrtZed00I3dAg4AVkEjgEW5FQYeYJkC9Mksl3sMWcGz
woVMhJrV8SAWmkYuhWTmmn6XfYTSeUHvk8rL+srqAuiZ7N1dkTdc67W9W417Zg4UjrYMXJnt9XIQ
4eDYgD+NU2KZoCd9EPgO+DqM42prOsoFHgMlLI/38Cq+x6V5J5vw6HVNA5IrIkUjQ2PQRseqQQhR
jyuNjDQaTLzmOIBmM/2/2jAetZHeuuhb+C6yMoNezPuEfuhq4qexAlI4h++bJLgwSs98Aap6gOn/
qw/N25ADGYtL71X3jN8lm95qE6sGd7JdMhAhgB8oYYLRF/oXmgxG9nHeB5lLj6Cph325iLe6xDZr
xHaoe/pnJb0/jaxAKrjEg2KY3DmVC9uNdjT+LG0zLdM+nnMSjKfPAch61NHLYVL3Mg36KRL6Q+eB
5V5sLP6AE0rUqJBv8nlrVe4q1rm5DaCaGVrDuLSBBQFitNwcuuV8HzfLzS5bKBfOB5kC4soYCcxs
9YT0HFT1EKZd/ZHhoGf76eewQjQTJybeGVCYSEsA6HeqCjFUzs7H7ClrD3AxsswsBNALdax28QmQ
kblhrHps0VPYJs7GOoePQtDEHCwsKH2ggBPGb9o21X2TpmFUONkNeqz3EgFgaBLXuWWssxdDvbn9
0oW4HLu9QyDCi8335tScnzDhtC+67Z1yrzUelkSu9ZxMToXlf2AX8u8zP09eePHg3i+dc/r3T4Ke
Zdg7Ij38+ydqNeIO9PqYTp4fzKVYXhoPDpilYA8kHuFDpjX+qS3sdjDGOtPs4dw5IrBbx3/ixnZn
1T7PWZ/ah8Xwyg9jlW/Wfv4GaEae0Tj5vGRd+TGtqkqP+Lh5NiWNDYiEket7L32antvEpKfgp++e
HalLl9Hh7ov6IydZet/MWrkbUPZ8ALl5wOTpPk01sarGqoOoGIJP63f1JM4xK0V4kafa8uYbX/Ei
qw8icwgF66QZEPOEy8oR44fAQ4FkRH9atLy62E0D2Qek/LNdqlNWIqxqh6G7SwcH0ycAsHKK5V3S
pW3gmbo6LGb6ZEzODfYQZcdsv0dpfDKsAbO5q8dnWLyHsedod9rpkmquuqE6RGE0ItMwpEMHxuzj
O9OkDHDJgcF+lK/3xepAmFO07SnYP0ZdvQygtZmbrkWwKb7SnNPo36dGCtTSMoiLj/3tlGjJ9NLl
1bHBbvcJfsgIIqk/JES5t0uPuHJZc969McOhr8Epcs1Xw1qQXAPD4yiM0g8hAScupcZNz8vSQ9Fy
bW+8WAFmDx1uvUR0lTRb1yTUhbiKjaccwPPyG7Qaz6kV1cHi1689kfQ8G94fVO0YSFzz2e2LZF0h
90tGyEU25SeogxmyxEXAyYER2dKkScw8yJc1ysnqpy0g0VM6xDcx9AAU8uYXY9m29snkWjJz4ecD
eUpwE1mPA2OU+LdaNLkzMrVzYk9eU/xFU/UIydYJepP6QdmxB4Ggsu4ySglahAP8MzFb+7kG6jMJ
qDG0Yp7p/rb3kz70NyP299SR9blQ6jJX45fGtGmr3mv8rKHXLS79WvcgZH9yyFHO47h9smtx0GwT
rLE/fA4ZvlAvG9L7qe8BcnvVzpiLmZhfRVNY2Uc/AQLTB4jEIH+TtLWtKmsLd7uDReCT84qJVmfg
g5DZsxhKwj+NsfsfvAZhZ9KkezvLkAvp+oux+pwgpdmWk4Qt1reN4aHoKD0DMmlBy9QysPhbufek
WveVud5Fs0bQqTyF29KUV4KnprXxGe2LOf2kDv7I1DI+D+VwNUv9M2lXKGBKTk6NZ2bjs4EaVGRB
tsYidkLxkt+KtWqKpb0nQAG1v0Yzpin08Vgb04YaNLrGFfetamKUEMdksJkjtuFMyhpt64BB0/QP
ohCgLb3a7U4LnTin9cqjgwj+5LA8OfnonktKzXTkhMkLBxG4hvVrY5L7c1SShiiNci4rzrvnpwCm
W42DmsQ1q8KMgeOJ8C6nJWFQz/xsZ/v9s+b99jbBSa5/+Pdt6pz4yIL+dNxXzgGdK1ztklDvUwdI
DMfNGlI3Gt3VHCEVZlF+qAtrOC0yAtvZpVNQGmlBXweMgNGQdb2oGfIZLB2LOTeNseZIJWSemL9Z
J219A/tpl1o9PGODkRYqrvqk7NV0un7P//6pMT8oiJEIh4JAZwSNgDsQM7rjfPW64a4bV7AUut1g
SCryggwel4OgWp9m5NB6LS+UiT0joseyyv7iHycw0zuMDeaJvlWXOjP2CivXQdd14Gx/84orhiiq
5hJFZA6Ulc3eHPdfQ7E4Ia7d1wjp1ECOKeiJjlES1sqN7tBH8HXgr3OvPqrbUNTtDl0PIQbjGCIh
kbsSGLyguX3KOpxpJXb1jWPNR2Y73QZuyVucoXovYygb5dRfU/XXNNwXxNFMB2jYsLXZLXQZ6uAX
P69+SoEUTVvmP51vdSgCm0f4P/bGrNSJDg+Xh9WAMNYOjWyM10TtecWGZxu4Yd+yxU6UraM23vmL
f26zDzKI8EhGYBWxEWIHNn4Hk9AB2sNEbBY/hO4dGgR2pAkQpxBr3IsjFEPOAANHDvAZuWX5oRWJ
56Ja7SuzAIhnDlsUEUcmM1agkjg7+Al0+xrxwK5o4LiwMqrtmCgevbncqzh7XnQbHOyMzH4WE61Q
crFKwQwAkCyoF9w+nEaYCP1946TlIzTiP/WcPZsk8NqLaZ4d/n4ZTNOr1e5inw5oR4S2mnBYMiMj
0QBuKCMr4PZFXlo7qwMj0YuBOJvB3hq95mxFU0I2mRt3c6nBMj5OzBkXw/eDoUuxyK/Vsa1cyuZc
I7bAaD26nXaQRiMr3CfMnKnjUWSCjDtZkxFslPheZ+vJ5ZxjEsBdHQdSK2z8daWLDe0phTyzT8G/
7ogsYK5P3FPTvoDMMndktfmedTJnaFr2cI5mwk67eDmNlFgQcprnJU0edQVkVCWMP3Oa3Z2HN031
Cf7LxQF9AnOHiDTQmeuY3kyIS8lvud58OJn75Odw4iereLQZ1TufdnQ/YAsPW6K96atBdsDv9Mba
98vy3Wj0KKRdVwQjpueLJS6ODGAxK7Yg6IJFZpML3o6/Raz7UAuIBCYBGpuydE4NbaW8gAFbDmDV
xrwFb4t/uFOgCJJe+4xaNvOuojfkoGpJSTUrnlvyfTNNmLcPFGVRaOYMVGxmzniudlVVH7y8umtT
ckDZv1To1qjErQYAfZlmL/gS0d1UzFpQJNP3NAfKzXL8XXx156aSTS+P9mZFANoMaqigRcXHyHMB
c6eW6diaV4lQk7/0+qF2ffPvvVQVdL7G6CFfc2r/fVxbY0P/908ONSaq9GDgeBAlKktiEf97998n
Ngb0cn20xxDiNzigf5/037twws+uSCGm1wWvcbJGrxJJVp7+vcd2/cdW2dWpY31fm8t9omkVanEy
l4aqK/EPjDSlSXzQafTsXNvheaR4kGWDMXhUI23K/IyxfM29G+N91Wpf7mhT89szQ6GueBzccgh0
13nqNTgUMnooBciWFtjHlsbkD1jcPUScnEcJsGncYRN2KosfJfGCUffmm4CdiVxxqyHa4lYOV0On
bOQYIw/U4FGBe9df3aYg+asx3gvEDXc4VH/IieQU79x0q/nGjxktFqmDuDI8TR0lNSUL8MEaPXU3
ujykNtrZqQF7PxCh6i8NRsTMA+lirchZEsdJs3tR5Dy6I47QpqQaz+mfMH9NN31k/bhVD9dt8XxQ
AQXcJE2mL2auH7WowQthH7jqReFCg8kXxXjmRH8w+6ThXFpCb9G9bV20Zz+xGEU30R23aDDYDXm+
LFt6J04/bIaUmoaqjaketeOmciLi7RRxc5FDeoSutzs539WUTWcC077RD60lYPXlVyxbFDFPaetN
7BewDFr5lufGqZMWX3UAYhCL0t+jsXkGNYbYJSULLo+4SbUTAWGJEeTpmARkKNlow7YRRsj/1q40
CcD9t3b5f92jIg71f0t9XcT/W+HYEUZCf2hZrEvaVIr1/29h/3ujWYQDjTTSKNUWHxGEMT+WQj/g
iJZbJYsDfQ4C/WYiRUwDsGGi0jAt2y5UM8/eHHFNMrWxuY8t60gGw3I3FNVF76I/StO1k9dzKg2R
SWPF1pedjLKD4bF5ufXIU0Fj5wL3mgYWDQo4wgtZUNr81yid4X4SNsOhoflVzd+y8kn6glaHXqKi
Vc6tfiZ6w2JTzS2Ne21qcfZJ69VZcP7WmPl3RWV8N6rSt5XXfE8J2EkTkQByjegwwpcvx3S+7xk0
BW2pnrqeYLiuwCVklnLYae34WpqLv5kK/tzzaNeQGnV6phIoeqfBwSua5QFWoBcofcEonXZPDuq9
7ItmX7EzNTJNbSDCo2EzyBj6e7vtjwWbMfkhgODiT+IRmiAjoDjU++KuB14SGGqUoXchQRJ4RULq
22QfsLmX+J+N2ygm7RQxENsNPRGGfpG8ehY43QwY/d5uh1UZw7iW8LcXrSISRoKO3OojmPs+zuoj
+qug06B7x4ZRAqI+/RN8MPhqtw4Z3rsmGe8k4b2vZXws96bbQi0hJQiM4hpFU7mpImJYN5BZ0I/U
+YsQXrKjJ8gVza9+Ck4PCOzZK3uzOKmaaa83cSYO+FhIBt9VtHsBLa/Gomq4MpQlsmaF7C7LhNMz
qb8IC/CY3qQmQ5uVEg6gM68JFzA4LqE6uMfpaArGcGKe+LPKiZH/cNQWmhLZavlvIoeWtrQCxsTQ
t6KY9WmXI7cA8+BhHCcctrpjV/3bjYQ+Ecrwnmqk4C7uJ/e+lpchFKODqc2MiE9UzS5R9IKUU695
Vu24s2TykoXF2iQgXhCIX7azABwdpJ2TsQh0zyjfzTx+tp143Ef1eKf10j35NU6ZMbJXEklV7zKd
Hby20sNQLckW0jtgbdHjuJj/RkVv/HjJh9UboFt00R6zKvlduBuk0Cy2dZS/SuHhTebuGRlNt0eD
n4eD7ddhMpXJvm2ZXS/28sEso3ioSCcupShPemLJ0JHkoXXJeCzoY5RD9OOIkpfSeLKl+TwlM9Mr
OjWda/ggbxYGg7y+wqHvyPP27Hn0YosyCRXVQRkVT6ZAPIT6rQhhJUIQa/bsfB53SaarRUr8Y9nD
IsHhCra7/mdVWkzSN6LHYl2rukvPWy43DkUuStkUryFNRLYWV9IYMa874miUBe2UOWVG5PuvAkUE
CJqCge7yqNrlTGpyOGIQDiO/IfMvJnPe6/LQjHH5dgWOd0QzGJ+mnIuusRXlLQP8tYNtzYoh2C9r
av5upvVDYXDWuFdtxia5aMxwCZ1dkBR0ic8k/27hUDObrA4hgmMi8fN30qfHgwPCNYzNicxigKQH
je816d30tBhscGpCxWHbJIiRUmisuGupTBVQL//W+nsGcRSkDzWkCci9IPWNazPPQ5GQsqh1vdrC
ly3yJQ1ZexkSKh6Rtmn7APnvAOacCNmUrDyaT/pMaukwnx04veS7TB/+SgNoW6IKvanPg6mbFiT5
ymVUMCIrl+05KxhjISjdQEVBiYI0qTObLxvZYqMTB7Ns51y++DGMI3hQWVjTSUnKhrZ2IgieS+bb
7MRH2dKcdFK3PbARWrssqTkb0D6RygnJkzDcsGAvEY4CYuJHmPoGGPQ5L6lviSQgguisR4txmLIY
yCUQyJ0WMdtzCRmZou5dkLmAxEpWYbcQ20gD/4Cj6W+Oy9TGC+1F31nrVdtCRyoq/B9VNzrYOKRZ
UXt2FFwHWl1q2znNOXdoNJNjs0F57QP1yvHOWMzoJJehbkIuhpnotGDp3iRiPDeMJngRuc/Doj0s
ef6E8JWWjAEiZG1XLO0HUIWd2ftfK+AzSgt9z5jIQPJWjJtkvUtEqTyPQg9mbbhNLiooXsGGQQpA
GI8UdYM6GZ+e3KtOD3lOClIiHcIddROgr0tM1MjJ0IwkXiWj+6fNJ/OMVZHXWNChYHdE976jpXZX
WoU6Dn4CvG4x6AqVgrZ5M9PTX7n85I/4BX/QdpnYxzniO4Z5RLQgoK19Tkg6RBo1YyQrL+iYdyuE
eAw9suHYCfuXpHQDOOy2tDnnB+MiypG2DuPkvb1+PuvwNEdQznJE+vE4fAJpeBhMLSQo9KXjaSNP
XSnwH5m9BdqWkUOLeoI05Bi4OKGA8dyDZcl1UHa2cZMm/TIW4M4qFqKuUXe1VtUdhrYSe57WZ+gr
Z8OpyQyfbZIQq3PSpr+WjBj9Vjxx6KGSAE7gtBH5AIkZGSuDv2zLgfJsNb62T+o4YC5ANdBwULlT
8jSDVs+XaNoCGWfDrfVDOqTVrhElIjzHeE1M421qeeYTPROkuRp33TzSP4vL915PjTsEadfeiKMd
X8gCtBK9tGOFRIUIwnQh5Aa/+BbuA7IJRJSk9LkIQlbrBfB7xvVMpeOS99ry4PTp2yRrpINCu6eZ
dSYJcA+YIA9BVybBwI0XRyhEcNXG61ARvXNX+hsG8NtkzMbHbigPRow2ZNGXYw9LE9nPXTPnXpg5
HCAahDqrfJlkE3pG8QWvkZoLZI1Zxm+92bMZrGADAr3Zm9ziL8VM9jTknQkPearClqSBjSm0V2Ws
Jn2PfKySjFVwum+5R3YEnNYo4qCT6TNQp3EDOOdoJNnz2FPSVmwSL4NNOImDYo21I5p9pTf3Ed/L
5QhVQHl26wOXTwTl4kp4SHz7pTTikAIsCmRc7ore6S6ketJJMWwuDnV1s7zuvXaf1RB9lXnfAwTX
wpiQrJGeUEe76gREzmxov2AhZTgCO+Z1anViZs3oOBOnY4Kq4b45Txse821SLIxs6xy5rqMOptWN
x0ql6N2wFDFZmnd9zWiOnstf3e7DYmymaz2aJFiXo6BBmdBRqbu/uaNIxxJrDJXpEqDTXST8vbCh
GT4zOQqyxnwoB1yfMILQg1bdPclIWC1QT+SC64jcm62T7RCZ8qgNYvXMQnhBnU8IqTGG7IjcojXv
xg0Wcrb/KEsRX5qJSaTOWEovyfWZohPKwfUkRBlBqimaBs0ngMyINXqwjRckfndqm4jXLuUiWj3D
48u2HvmzvNGuGm1n+uGxw9++PRjJ8oijiKm49jj0HirHkRac3RJJMoWVkHtYHYgcU5Bp9IJR25Yo
o40k9KZV/WqdsCcDvx97IywWuL8+8mSjNrc5eziwFIMA1tg8LloN2yl9KXDN0gt4HLL+FvfeK1/R
xrxI62GiA9O4FdcScDbHaeLq2mfLc1tqt1SsQ4Yd2YXVvu2Az1lrM2akk434cdu1ygyU7GBydy0Q
zeJRg88da/a77UWnKfN//Tj/7BIwIC6iCvJTPT+/OpKDiibwc9fHf/PcpYWCaIaAofcmIR+l7nUa
IMVdo5V30kLFP7OTio4JJJKYXZtnF4rDeofmgYa/d/SL6R6T8mGaz0uBa0J3udlQnh7kUBpoDH/1
dn2RCgcDXkVGjUTDsksaSbFosmqjI+MuifAJVbmFdMdvflufSAtjbL4MgP9u4+9zfe5Pnp58ADR/
40l3g0lDb9Cuxm8NScmWL3dwveIZT6lxQRx3ZsY4kD7LrppGDHTUVnbUObFP2CvMe/bvNtSwayaq
JS8lIJTqTzchhOSihptYJc9D2mtnODskKhO2msBIuNdM9YdGdMDM6dedI+OoBH2eZ6Z64KKWb4DW
oWj7Z25yE6dkHVTWdDK5be6qpCPRDneBncIvz2Rb7tjzt5Ge/GWmdRlzU+30gU6oPMRW9Kev4frO
K+TSVQ3H11yjygZN6bZv3PdBd0hO7YUyNLDdUzELdOsNEwsyPLz2YJn+jm9Vb1wf3QPomVPjGIQd
u5I2XHPIZfrJatGPlVxtnRqijmhG25Sbt3WhaOn8kIjCCayEvhrx7D+TEZK59TLCA6sr5vvYw17d
ElVoFG303rs0Y4MyNi+edclso22oX/yaLPJs1SzTU1V0YK2ED0wSS4wwGVLiOGOhrtOR7DNhBByo
boQ0Ne6nlCKs8/h5EJz9RMud1U0ftc7kzJJctYSOJ2Djev49Pv8N9z2UnuMv+ddF0AnGPij07tC4
H3TB1WCxihOCN0Ali2QYJsKmlU+z3x1mlRzX/5gOYtdqLymhFrRQypueeL/WrD3mTdKQAUIFGuvN
Eub2OkTuQZCred9OHIw2aZM2h6M/1MfGZ+IZ6XlYAXCgHfyj+yDVQXY+zE3NPdt+gFH11feFx8ue
IQ6HyBqb2RB0tnHfVUw3vSZ+ym2yrGiZRtOtLKLvqumJPkvoQON6f6lQR/lT/l7Jmjo9yfflhFPd
bPNgXoYfwuPeCaxNto2KxZ4qD6Ujrcu4Ye6Ms2orzPPMCHZvDuWnmNTJS0gmUZGEc2VDNkBOS7WO
wkF6r8IaIAbU7g9YpUs2a1/rlrWU7Qk14b7MUEtryXKzMMQ0krng2k2ae+0n6yZ01Ppjx0gL7JB5
iAidiePKX408l9FzBb3s/MUdR4r4+q9QOvE+I42ksve4mQ7fsiq2Zj9deeAuJgDehSUetYZNW93+
joV8aA3RblVcXgjaCWyDyqtMFqQTif5trYWwAJYiCBiz5u9sIj8JuMit83GkpG1CoigHsqcRRCiJ
f0p82hMFV+uxfjOWJT+YvXgeemDzuc+Fdi0tteGhiqZLwsU9S7i0MlEgkmelhBcxvvd03BmR2qN/
6SL72pIdHpbFhFYgRihXRZ+JCQc4IXVRylV6Iced6WKAmNv+NTLYKPqSSbSRnAjWqDRQxXCoGXYN
hX2l/RJ6Wfvt6/N7nuSsETe6revE7pmcc7sJx4RQJjPTfYp3ZOCGdR0ZNyakMm+6Ph12XkXJZI3k
lOXQwvjFc+4oUFs8C0yRBtCPB2QhviggruJxTkseStq+mz5lPUV/lyHibtZjEhj5dkyCN7ZYb9gX
7gZ3aWLvrcbZoymA6SiWW9SKcsscNuzRiBG73uf5XVLM7JkutD5Mp2HeTQVjRIHkjD2ZDu1IBVYd
Us+6Zb1/1koEyFryXKE0hOZ8RJRAh5ufWyT+PtG1+/8j6TyWG0eyKPpFGQGbALb0VqQMKYobREmq
gvdAwnz9HPTseno6qiQSyHzvWihNusn04kaWBelARPIGAbI5StTmdx9cMCN7xWj3GckKJXd6JJ13
Z6jOHi5iTpU1EOXClqSeOnpNTnxKO0jES6Zgp+1ouppmiAy2Zv1PETLbrM+mSt4yKOliagj51hkv
h5omh3yvl9bJmbIj2sOXaASAbvSCIFOdImf6PhjMm+18eOpG9vnfh1hrtUnsxXSaSmsd+/2x7Jl6
86LdkIKHBYnUm6CiFHa654756sf9e58jLkoG+npC/uAMf2kR8tfI5Jl7xZMPf9fi33UKcov92Z/q
B/6PkSYHd3bAuinN1H63cWz9HHDSSc8btqGzayx7OeXjEx39zKddM4eyOOzXxLP/og2NAvcFd9mP
cM5Zar4g6fSXTlbu0pSizolDhqYJQOlAAzAvj/M3YlgZorKWa3UmXaK+WJeox6jBaDdBka5k09+9
Mf/ltds7ggIaW9y9bPwbkyVGY4Gk9sE+U972ZVYBj5xK70Eco4yu/JcJVIGKtq9RmrOoRLsUrneJ
R5w1hPjNkRRvZTrcTTp9l5Vt7RMHQm5q/LkfzLu2bo5jLNcPlm3tvM67d8W/MYY3ZR0EF+FOYXHh
PRmQtMGF55o6GfNlJXG9LgFrF55RvkMJf+dpvI5odma/TC925a2nVJ+jc8IVI+2brVMRK9HhI8dI
dj0YwbIn648b0fljdoyFhvHUk47+lLx/OG5DZqWlnhFSFa+SJ1bBTz3XH3H11xJC0mSNEjiGqibd
4MWi585cjhhZ5iaIIvEuY0tbMJHEy3B0EkQU2DasqCrWmuPkzLXONdKRhzjOno5bfgkDGWr7WUzj
X22otrPmmncUtJfXIrHQGRa+/UrKK/k7Iti2vfE+N59E/XjEhrZPA7mqPPMj9wbChA+2VmGD0phu
4Wqm8h8akpu0lE1XjWuC/QxQuK34q8jDr/L2F2VtwrkvV1ZZ/LENhBwjN5oePmvTt9bV0m0yqnmr
CgnUuR1LerD6ZD9qDo9W6Z41uSkFc1fTjMfY1nFJFP5KUgu8yifvTqKkQTEI6AI5FZGb0n7yGAKd
qzkN9wn+Uk83rmEb/GZOsB+R4Xom7VtaEl9GqofGYlj0GGxWjZ+zZkuNOSX8tmJ7Xw74DyctQUHm
5seuB3PyR7GiAecgvOoJQ3xofJ0pXnu0tHwvLIK0QDsQziYcC4bCI9bSbL7u5YthqJc8BljzewZ6
A8pZOzA4NIseNdZuVM3CcapbXal6rzg5YCH2XZ8/LR0xd5/ADdiOcRfuECwzDQa3S6hoqjt5U5BV
XqDxlI6oFXWtO9WMCKkEGQAK+pQhhkZNxDS7xJfIETfXA34sqKKx2n8OAcRLPZ+AduyzKq1rJmcw
IuCnosASooJgzTG85jJkBPRRuUab2Oy+wuBk4Yp9SSd1yblyU6y9pRd8q0R+tKZ+p1fwMNA4aLed
vpU1/+Qir2JINV9iPFleZBzb0Z2bRGHWIgAenIMFfRf1oqjAe1M96qm6IasV51SSHLXKWZvdSxgh
2q0BJiswjnoE7nRzpybhJqcXsG7XbIpvgcPnA6b51Fra/Sa7e7Dt7EIZhUuyMjYELmKZQw7Ohj1I
wukgJxL9mcHkrG2vfSf4fT2qZE1kP6SiY2ANlHfUGXujrSsKg/pnMRbFMWmXRLU+CBVFqWWsA2W8
mXH+6uAIRUJnQYWPN8I7vrrCejfpX12G0Z15oIA07O4ZDwv1o+9lGl1aSc5WpJ18xNgDH6Rmmafc
ah62Ig+wJm3dIL1fGo95gqmjFs0cIeoby1afs5fDnz9jC+USCkLrS8/tu6RXtjS9VaLKY0n6+joY
sn0XtzQu9p/RmPFluzSf1KW9S+zgj2ufIZY4VLD40D75XZTRww3FuKlAgqISmIr9byssh6wtlFHK
ozm9198Dt1jpgvXTrotjr3+jrsa9d84Qa2bheMG4iLpfCYqlWqKD/IQXNlx5KHyWZpm+m0V/0ZWP
KgSE07HJFxso+lC9szcH8tbr7Jll69YQ5xp+0IkhXdNn3QXIVnVKQFS/rTNI4yndcQUQndq1v1ox
3WUnr65sr1laP13VXp2C1Vs67hqRFoJeY9z5Cb58jzEPGUZQ3fI0wM6iizNfL/ObFq80cMItRDG2
aeCG1M15d8kF5E7AROBW32CPB9PW7sCv2cJF7YJHssPygRdr+fR6mmGIn/gqHCE3fhFfcIIC8HjW
J1hGjskIuFlDbl46mUXcFl5XgJIqpUWjILMXSW+agMHwV4kYRMYemEgxZV2ZWbku9Yffa+NKOhTU
+KpcNFVO7TniNExnC90+m1NxsycEcLKObqJls6jqEYkq2GbG42GLaSOM1EONjfWoACpzRXKFFvht
gHdQWmFSCL33geTxLVI+lpS0e9Feh5EaO0fUmGrR91UJ4cKu/yYbYRw1gMmFUCFFt81LCPhYVi0C
KoFljFmMVAfvoLipy+Te2c7TwrJCmR2a8STPiEqzTTQTFUgH/y2AXrrwU+aESI77etI/hih/JfDq
EEYYZ4OqS0kxwOFZVBucF8V+vnFiq1mFMr/TgGfsLI1xNHLFS1B45cK6ey0ObDrjPzIkkThz62fF
BhuPbbX3WrVNe+PT0dqLNG3qglnTwgbHYKxMe4HSwwfWT06WkcCrF6t4Knd61z6TskOeORfZhW3G
/esWMA7t8MeFYw0Sr1xabXWihPUfV+/W7/VzDY1+NsvhCgr7kijOImyGz3pCP23S5elRga0mcDWN
NhcPN6UR1Uh3hwfcMb65abz3+lbXPCRgVYMEvVLXyZ0YD9gVQQWQay2MbuW7mKboqiqrXW6KL95o
jmWU8WVNkRNQakxC+JK0+p1ZDAcpok1TE+A86rcsCVcUxc6WFRf9Q4OjM455KmUUbTLp3VDYnLW8
fusTxK2UAbFEK1d8qhai0p7vI+TtIJQGEacygGq2zGOf5BtsABfmVO6uT68zh10ksn0OBMWLsEqt
5NKE5p2znUWsSxZomI5OF+0bEYLXNidTRBC5CR1c0rlXhoDlGMfTMKGn4ekdRbf2OrgW9GfVojT7
S0ulW55H1Z5WrZWbYpTPrYPlBBOHDBa9uux/x1z9hthkbNjohdtIwm8lNRE6ymZXGc4i56ijQ707
9PjvCyTLdQnknntIrdJw5JkajS/e0r9TXLU4C9ODQzzWUkzRXy/Dvx+YhKASKgVxl//UDd/ihN22
JAPxKFrYQ2GYmF776iar/t5VYbv0KE+EmIdmabAYMKDXN91DSRbpMCuRX9XIv/6kVXA1CQlYyVic
3STrdpkWrmwN0ytRzGH5h+jSk3DrC6quS1J4ku8NBVkQYHkONNgdEMe775RHqac3Y+CGpj0MWUS0
rZGBBKO+DvXk5ljTuY6YGjIlCATS0Z5k2A65pccpbdcaCic4oUvB2YVSnX047m9l0h2FGK8GwmDM
vt9tme9E6VBjmJqfSVyfwNUWlTPdJjA9FjqIHAcJnqzcfmGE7gs1mg81EVOp2S9jGf96thEsHQTR
S8/2d6oX6a6asn3ZvjpusUNjsNWcEpGpBeMw+J9FXmMnE1v494VJVi1fafuZzobHFl4GrcN0QYIf
LgiC2CcuoL8Io3+qbp+NpYFv4fbyrKFfVJpgtjYRJPiVzpgj3zuDxEEvPAcUny21qd9kjvMSOslF
T9VG+viBXYP3Ni0PJWaAURcYgmh/1hOcLrOLWDBb1iMLCooeMB7zPOVOttAKZGY9u69y1dz/tmMF
OsmWN6uaC4ECteKR85YmZ9lGshi6Qbo3OwzdA8ZqjD6271y7xPuKGeUWMS79Efn7mE67QiCpGTR6
6n1toaymXOWjvGpJQZmPMoiHRJaIjbnZOcWEkxHzJGiG/p3mrliRlc4hzLpK+nf4ZpFau9WHIt0o
wOkUx8cOddKmnLpD+suL9pZpPCE12tml4cc38Bdtb8S/LtomoE+b7zgbKXTkW+wmFezDMjji5WCs
TdIHYhNv4bi1YnuI9Z2u6Rtq0Clya7t+0XU5im31b/AQIhso3VDOfRFM7Zxyex+rQe36KM1XGKct
U0MEXK1paokWsQ2Xi7sCDNsBO7AnAiZ9eziKiCcsMm10Xmo6Uq+KlbP38VtcNCwTdZ+BrfTcuWmh
k8+JmmOpj8bDUrm7ctlvSbfndmvDzRTrHli5yXkjOVyZ7fUYbX9Z3MqeUK3x4BRlt6YeGAljM+7E
XNfYx9zbpVP7aKkAj0jf7IVEvG4FEcawnBPsJ2wN/YqS8AORV7hKZqtuV/DZ2MbO6/tzzROTC/OL
eLFrLFtygIj0iAI4vLT2hoUjGzjT9FtaSJvSyqFySSND5UjvTAdqk3hbVMVfqYHdpq9WSmNbxMEF
quI7Z6PXMSiyIRoqxOJJj17Rhyvl9jSCIUzc+LA3m2E5dBG+KyP6DSnLZLXkJQnksCxNd2NqIFTG
gJxec5Pn4CJ7wIu4CoqsOqVxvk/L+iNElKK8Dy/THcp58obPcSlxly51xOyancI4zTM1Qz7amuoJ
33VKdTA91+ZepnSdknL8nUulD2++CQGRteb3EMiQUPSPfKqjja/7xDOMJZqv/jiibAMzY2XTao+d
mulrxqwVqTkELNX0yCY3LYwC9gT+F8Z7chvyOLyOdXmtOk17p8KuIyCj1pZlB7BsmRPSHej7ue1z
XZpmcZllpguRaeKrnTCVm3Gan2snct/cKvxgSOC0zazwUpPXvLIoyEYxqYxbol0SkybOkJxgEv7U
KTOKbT16MDc892Ecfue90WFr0NvVZDvaob/bttd91b0o90kW1KQyg6GaRUbhTHd2vLH6wOpB62WP
HNXrZfoUrKW0hLWLmn6C/Zj29UvYcQNl9eB+sRdRAdpZxllBx22RXOBSkvZDE2H/pG8RR2Eh8tPk
RNVRGooubJcoNksVT9QkauW2ujhMVJfefE/b0xu2iTujuLfYE7Bd8COOaUhWA59ihpTIRaLzdOjj
3cKhYOGfP8lEe1oGWTc6cSv7TMvGZdS7h0qW/leWGsehlf0HamNxzDQwHmfoyzsN9ms7aqsFmq7p
ZZQNFO9Q0ZJpDjT7Qa2ij0BcKb5qTcZz19grGY0RUlz253HYu+MreQoebnAaUpHhAdAL6K4OaZth
6K8WCe5Zf5G01S3spMPW2qEesaJH18h4N8w1mwzjle31i2mQ53xWdbdO+EYVXHUA4ANQrKjZLhoK
n6FGaoRuSxK9Hl7NRuihiqjjpwqyEfp5eDJL7WskBTGvR4y9EjMti94Ubq2QOErPVNyy+mucZAub
oYrisekFaF6MFCMrjnlCeTYVHlFmG/hAa1fjHeL3hA8IeeIXgzvx0qAm1cLXtOMGdAMdWKEvrp4R
Ew9D0nolkH168o+K5TvDmeQk41/gik8xVdiz10ztiQJz2OPQ0aCpQAST07wy/AwR+byVraiHmSZ6
7hlBRxgXlAK45H160/xHY6vq4Lr+VScgj59Cv7hW32wU0tNRp5EzT6trXiE0SynBBpmNFjNJ2kYk
PWmfVLHbU8mVFoL8GzhELE9jioDiBIxMdSxziXz1pMw2nvkW45DnnfRYVbdDLNaR4FsxavR1tsmD
FyX/bCChBlnQkjDmX0IbSXSJjAUiy2wVzIUtsrTpIuZyL8tkjRmFPEPSnBaD0QMwkOW8ki0JtU2A
MLxL4pUbebTQjeCT9ciAAoq1UBMFtSi8JQZ4yJRq6NaJi3HQLgEpIyZQPY93Rv4t6XM6IM0kKRXc
Bm6UPccqz5UYXuD9YMvNvzRgYm/N77pga0wjfdzIztyZefPwKZrWskFbG6WGQM/VUOQPFnrpVwRj
VHl1trGtWDaRVWKOQ+qS5uhziFBDEIx93Gk3mkGWAwVzy96uNm0Q/YK50jigEEzZNK4mMZYPSTo4
6H18Byx5+NV4xWsB0c0b3PYfpg1YZw7vguqeSct3mWvdB1SMq4CuX6nfHVH8naY5t7jtNvxuBXXg
y8ywz0Y94DdNjggNY1i5wqI7fKMV7XeN52hX6s4rOnFzr5/yRv9QCYc6aqA78rs0qF5z8h6uiar2
XFjoJUD4q+Bf5xs/bsQnaagGk21/TbHpBszRa5IQWJhJ6UoA0gzUQyFpEkAes/FCC974qSpknXQ2
f5gtIjCnzyVrk083abPLPdZHGSGxa0iYT9hAiwS7Etf5jrf/L7WOJxN4FjboJfeqjxTuF66qpPrd
tBDOx+0b4kW+gbb2UWc276LxyM9BBdD+l4qUYDmIKXmgrvvFDyt7NZF7v2BqpCvpligXpw4ZaXuS
kY3BLl7A1qzEz5YcNq+iYIJzw+YrFfrOqpvf3IrfbeTes2gX0KGMv0neOalp55u/vaMFi7zTPMR0
9qsfWM4CxIyrPf1SWLSXTcH5RxRJWJKZNistpSBNx0yUgwn+X58Cx7W1tgk7HFo+Cm5rZHxKItYi
VXs/HeaPYEip1XKdX9OjDK3x24UGeW11KO3iV5f7YWHyTrup08w6S1awVECHxcE2NvzndFO6/acx
q2OJCGIRpqiK6JWOhhDVYL4PFcn/RdQHM3/rkaeGaraq7CWSmnyZG+XdktadEmvM+8Ff4K671IZ3
kFQccJN+0hXOHDTGHO1Vt2goqDHAOVPA9EVTa5CR/0aDQKrIx9oCrVWSaAdNlv+24Cu2Ha+6thrW
TZTTc9u+E+/A3GgCocTGcJFY44i5Rk8aoz2b2drChYRAQmILpLdIiZZJ/RVlbr11Y//D97wDIaqP
0TVfe0P/sKf+EDXDwKvKAxg3n3pt4/aNq184WdbHJi8XtGuPtPbCR9BASj+DEAE8XPmj6Lf01bie
6nDZDLgw3Xa+q7xqidPsLzI/TgRreo9HlL2JoR1NEmPQAwlMbMThFNSbTnX2CIcAksWefizVSfTv
hBRK54/z7GLO0K6wz+jsf9zwJZPwk3w//YLnoXooAlBX5cjhpFW7THhYJD1gBjUwSqsCRR/EK7nu
L32fnPOmXcNiYTyq0N5NHY5cKCygZ3+l9eehmh21LtlUQ4IBwZzVk0nPf133SDfqKX826ox//5+w
hq9AbAjbOPB/HUKv2hp2TZKWrRnLuB9e6YoiDih4epLdcS7+rfk7yJAiHiN5t/TS2elj+OAOOzPs
7OI477HgoiCt2XgM808fEGykxbi73BLliJejj41J0ipNRIKxj+wS2Jm+x7Hek8d2gls84eBeE+2x
wpcYEsuBSKCK0gdiCH3FD+xwce5dVFWCn0vzzbcCmHKJUGkHWPsXcN61zZF3Lol2ifkuCGYE7o7x
smbt2UpIzc9x8TcTAvqx8FZ58Zl0+TITeb+xQufVbCH+yNAAfqjT3QCPt+3t9j3/z6iU4EFo7FVm
M/uM9Kqs0gHy0fa8G2kpn01Z00+pOm5OpOGBYjlXFrAQA+K6j4tbEg5v8ZR9wK4szT7bsmW3UPwP
yj6TVWtwmbp+jX7c/EuiGl64gmwInZS0SYSEBogeQQJu9HofucQ/qGzranDCTdivNF/i4iAhgNwb
bY9Me88wgpLlmkysKG5cXCrex4QUJRjDl05SADb8GR3trqIGtwKJfi/12Bxt5UwXDGN3nw4/zam/
E4MD3tdLsefqF6t+U9fexc/GU8udiJ1reOHT3cm2o4AjPKI9xnrHzmxaxr1JcWukP169sfGUEXWL
NFfnU4kdAaBdXoowl6s0y/1VP2FvH2qHdbbhg2kaYPtmP/jp00Gs7PfNLkggmiidi8YhRfQS3iZK
AhhpZg8pmUIPLy59kjaHZq0TuDT4urnq9OgQU63WTg193CTOufhWp5IFF6VHiyhjmxFvRvcW+0Jz
qHQ3WMkADWYFtdm599Yuv9nFrmWI6W62vKy1qKd5rV7ERaqeRCkBKHcMKXLaOGkeb2193NEJsq4V
yu3MxS2LhTRfMM7ca3r8lFfjL0dnEkPpcdMmS93Kf/XCfc898MURc8bIDLVEVdUyMixxAR8DdJ1l
a92R+t2cGY/JG+NHRyZrpNFvwwjQuu3VdOMLguxtITOGZASeUMsn/EPvBRbEzg33thm8ShOJFRXV
UPHFeCaJ72VKUTQlsbH1R2crdUZQbyQ2EOvo2nEpVIpPmjIe9ApucmVdkfY5iyLt9/Qg4Ywk5xzb
2tto9N+V1b4XABR9A57hUWK7NAmMCwb/g9Qy5hWejgah08gs1wh/LcTErD7ZEFlGc4h8SQsaXuwU
nbo7IuAg86G0FHd9uZ5oR3ab4tVzsEf1BrPWPKYoE3iWmhh2bzu+kPt7IlIMq4ju8sLbN82rr1k7
7Y3RuwW5KPBsl8ekrr8ZjxdJ2T7qOGOqxJZGND1m1U1uTNxNpucuYc2uqh9dIDv8b2EW4e/3xW7q
8TIbhLNafKS+fkYqNbcHy1MQi9c+yhF0+OkyDJwXM0g5E7Ii4iTa9Eg+TANewZHiMaWvzpjeqwiN
UVWQoI28AmcSo2BvXW3tYGj/PGx9cKi8YLj3HCZijS5rbMxv1GvQQ4UWSibBktTXN+hvAk9C9slc
hSl2tFVUXJRD0hGaAlIBgrZcGBNJQNSyoK11z6S7FcsMxUehE8tG142np09P1//qiw7JDZdHfElR
QfdYxxYuEPbSFE6PLr/Y6Uixc5F8B6CJaBqIpcUBgVKnF0m7b+kW81ErkDRAFuFWKuufE3gN0bL1
o/LCz0FvT0XavTcWj25dmNly+Ef11qWo01ULm4WrVKwIRhyXBSaDJo5+kzJ8cZBpTV71FtboDYo4
30l64xl42qOKnVMJ6AxNA54iUAbwR4bKyRBw1M/MDOy19EkKDSkKlgmaOOViFbC95oDY8TdSsO8i
QB1Fc82LiwfbcMSXZbRng/SeAhOqr49PBIcfGXMaXgBrU+BoX/bexaTAZ9OH4jWK0yd+0lvm8JyT
NUMegXE3QqfnzzT/mvT/YGetmB3cHzxGNN12TBlNGGFRrykGT0R6ils72hQeJHvxCM3oLW/dl9Kt
gPuGYDuIbqkXuKiJkT0WDT9wm0yfApX1lg6jhaalX5L5JpiTdKqbK/JkDWHDZjZQg23oFCq63cOV
t1C0n5pBrJlCVbFqw2Bn8GVsqWMHMP5Dzv6tyNhC+J1rQ/zxZUid6sENOAsFisBlp5e3IR7PKpUo
OmNzbYTatY5YsaAy8QIW2CN6Nh1rbRiwh9YQfNPqhYSOZCB4unf8MScZag85tafOIRirwreQoNPy
icHFM6a2tc0PAG22qUv1g1llfm2jjNs0s4j4SszmR7m00kFm8KYvPU6hoBqPVWw/YlFvLQpxGDLj
cd1A/vU/ts8tmIDTg1SIgyKTZeXZ5quFIsEeqUhqi4sezBw+ISRw1522xt4IKO2M9cq2ikuveO16
tPOSWNKFdKVFBYHBEJ4h4NEoA7HrdU9I68KqdLXy5L+OuYAhc9c5EAxYmJauW/FhRyCCo5KH2iiP
6QAOoADC4qk9Cz/5CXU64/Wq+cA9S7YgG/F6QwHfKa65ksIo3wdDPy4SexU43cMDHQGuA91HTR/1
sKQ+NSDoxdolezDUTtesagtdUmGm/6gVeyIBxu4NrcwmwmAbVv1aqWWscyg77avXoQNTWeGtO19t
xiH/omX0A/MKZxb4Ra+LKxqMQ2XMuhfs4Et/kvd5pGpqHInIzcVajhbGH1o4oE7eCn3sZ/cUB425
yAWN3WnAx2OY2W9s2Yc0VD94kd7/S59oDJql8pkdofIWq1PBoRQhTcbxg1DsLEIcuDJr370BWCED
b4QIRrXUg0nbDdJ6nxiLhuzcjVGdU6/8sFKOvyrH/d+MzWb+PaRW72cuvG2NvZcD0bAp/9RhdhsV
66QdNEf03WcrLA62bf/1eTIqrGILKfsjAUKoq0R7glSfublilsfAf2Xpxe/tT4xN27R0pqVulpe4
npAgV6+R9PcqsH/ceNpbwtoOWfTwqgiRv4BgDkhQhV9KeDJGP2iwPREA4rbmAYt4KOcVL1YHt0YC
ZgnTZwiMeXro/VyPjXX2ZrDdD56UZbinHg+I08hzXfoQFky/UWRQ2IuDqdAQtyr9u3PGPxSCGKt2
rOYoGbWu6/8nCIPTOuLTdyxjoen3rpydk+Ter0oLvpi50FD7eOr609hnm0nHzdBp0L1Fbb2yBNxG
R2VLA+Ye8VJ061qw7JEUWeiXaD0GPAcdHvhFkhr/PG/LLQvG0ZDE7NoWquaXIcM+HxqkIECdXwmk
uZp1vvUKUkKFMK5+Vl4dq30EJYpMjYVc184JYqMU+YUYogs/DsD9cNRK+dmKeD/DAeRJ5kRPIHqV
yI4jrX6MOR1PhRtugrZpmNlY1yUiJ0W9OCjHtHYRk3CgLAEWFfHo/CrK9F8BwvgS7B/SOI99Rnqb
S96lNq0pJE/XU5U/HJTTQ93SJVeeijCNCTbRfgaL7SkntHumwp+0VR8MknkJ0fAUKZfihfTXKmB3
FrNdQNfFmx/nP/Eq2DX1QExgMnMtEY+9hz2g7t0nIV7Mg8n4jmXlhK1lHCJEmNxIi6iiqDBPkQDk
w70PSfbRLB7QgilHJtFvDwuzSh1zldrZd0ueJ7WR6C0GY1kkMdA90f2xS4NGMy50CqhsRUL35Oqv
AZpFwgbYJZph71saGfVOFK84kO6uT6+mRdFX1HrLVMIKFgUYrl2jMoMPGfUoXodBezXK9l0K908C
ze71TL/mRO7ZrN6346KFAxFoZcfya/TFl4Okcax5QcfGD5cZEPJitPnAmk7/yvLm5lr5q+zbd6Jl
Z50M1AH++kfvrouBs8ss5DVDf7OaIv3HMwCGpZk87AgMI4Bsw1kK11XhhHXukUDVFRJWapkMPhFb
spXin3CneGdWTgyCE3CEGuvuRvjUN9m2M18WX9zKWfmNTsluZRN8HHyF2nxW23ZOKMZdguDDt1Zr
aihBDV3S983u6g0kiEQEgy7yliazDNdCBnhjlUzu+btsm37d9KnBnPsyGXm14yhFgyEEmRpkePqz
lmKy8M+9Omn1laKgLIVZYh3sxk3eZKu2XYBuwW9V1APU5S/ABYGdExk1EwhWhRZ0Uae4KRqPxtMG
WA/GG8PizE8xomjYidmjwTRNAymYs3VlcgPn+Y4kO6+VX4qguXtx+BwTtGJayaUgpEaSI0WwHU8R
kRm7qiF/M6arsIUehZsnwfDsQwOgYYq3IkKPgCEu2fcV3geJtWiI+5rJVxzqYpYnsj21Xv0bWN6r
UZgLFeo/nZ//QllUJHMeksz/G0jUYuGIxKS9WmZ4Yqr5myXQC45fZljKc7xarbqWo/dq9e80B1Wr
uAuow7VOJXZUzUI73UJgRcH4yyy3kTbCLIkJGn12Pm6dAbuq74r9WPwxhib5Vta5CxBBewEEpOV2
/FpI5EIZ8EBjWgawq5e+Lq9VCzQ2EFQ7WFAA5cFtnE8NQOCFNNKt9Pq3sQ8qMMcGa82cihlZmzZr
CkSk3H+OmvPB4vdQJ74/4JaVwgQNxsbhK5QfsROBOLZntuZ44UtzibwyYL4h7YaGRBuLD5Rfp2JS
IZqT7Si+PnV3ULOXeUKOVF8+4pChTPWIA0i29McWZ7N3ambdVG9YP54fchdxslIA8yfOuWmT+pOm
DG9dxt6f0A1vCuSi7sJvI4VqcOVmTNl7anHJtJxBzyw/Y+CqGtvEgox1nrt03yQ8SApxmKX+ecL6
o1M+YSdZspxIscP0rLN7lS356hKIMqFZD6iT/Vqa431M5vmYIWiixEEjEMMGGvUb/rzRMklftPK/
DZpE5hNomHa8UnvXLexKu3TCcRcWy1CeoeSFc+Nj85prmAAlYIKuG5L/PIfMkBDA12i41qOk3hSz
IT/uvsOqurYKvwI+eJF5K0a1G9E3X0g+7hnc454mKzI2mabdqdyi6eMsmrrfUKCsE81TsGIto6DY
StP8w7t0soPxVRGFODPJ75bPIM+29E5rwU9vF1u/VMOWJ/K1ptK4c6r3EVsvEZBes8D9vbTd8gfn
wK5X1bg3w0BbdsThSmNRkmW6IsLQ6mkDNEq+To9kx9lgKVE8Rm24So2Q68u15arpvA80NmungUHR
mJT8gtvSLeJt15qEUje1gbg/g4cJrsWtm7+Jbhb3OOrZjt2P46m/Avt6TFq6IBWoLrZmjew3bkgz
YfZ1eVF4m8KK2EwiB7BMhimpYeDOktdJz6CXqj2O/o3XYoqgqsDG8GMfswSZoCHSd0GGIYNr9iJI
To0N4X1UAWwzIdldBbXhEbZNdxYSdetI5B9rpqle0rgNNm7GCe+St2Dwc6jQ3KADXnEfFSVxek0O
iRrg9wzy4Ab2ta8ahIQ2FayWSYU7aSmWNxwaTby7ZhHg5acWyrQuheHfwggQnJGPHrzE/Bkd/ZwT
1TSE/mmg8q5s600rE5K2eMni8yDKGM2qxRqennFTbBNbu/yPpPNajhTZougXEZF4eC3vjUr+hZCZ
xntIIL/+LnRfFFLPTI+kojKP2XvtmLrkeWrqB4tCqYP+Mppl58eIkROLKT8T34JDCEpwuun0tVOC
hUw9HNo3DoZ8WQzDtYp6+iF8Rjn8VDDTjHxSNreCoZ4NSCNrR1zL2MeMQTjECbk4eEbtuWMhiCiE
QBf0gkxm/RimG+Ow0DYfQSofqQW7NSOqe92mLCVb/whTDiduTnxrU2BK7ygb2ZHirYVfPJI3ABJV
ag+FFGwZx5kHC8DYkJ/5o7N357ljKGBAQAcYEZxQUW99Y3yNBa9glbGcNbCm2HO4W9ZXiPSx9pao
quYHNlHm8u8Zwyr6lTkTlLcLePMvT2uvdKjx2rLab1nHz5PSxKaqzeRYMuHH7S0eeTh+4NBCFe9P
OfHKGjTB9G645A/64WQQG0CV4zRNtvFCq1vH0fhqMTy+2DHnLG06M7uJGyZMCS/rEAwVQdTOjmzu
QeK+g1mZWVWxt+U5Ndnt7fH8dywROjIEIL0M1HYVCzyR+i/+oDOS7WW+bi2fU3atYz+XsihWrTH3
SmP+qU8xM2b/0kTxk2Aehu9W07k1yw21Nga5mPoEYseSAa3jllD5fEQVgTS2EyilhpkwDvdlFsz4
7+ajwxg8gok1uI1qqR9MJi4L0AG3pGZrqFv+Pu+n98LkUK7zYksA6nvINyNl9VNVoEoBi6BsJ9C2
YjbjEh6bfUeM1CYO0bAIPuyR0Vsxl+uarbxdqdN3sgqaZPCRUY5DDPwubH4hYWKLRdulF11zo60k
CNqP8q1ZpgfLpppwCB1VXS9ZJYofA81qUZmYqIoAKQqPi5TRngKWDteQ56RFZmPOdqqizJhBoEaf
D1RKKJDqUXARVbAdA36vzlcgqTmjirpmSgBwpc3wPfM1LCW0ZTvUjz5x/slcPfUUhn1XbDPnGevM
KZ2KbmuxzdWDVK2jltrcnFfMHTTeQ5oEL047sXjpg2enLKj7LPGEoT5b9n5BxguCeavYtwKineHB
Nmm9ZLoIRLwB9pyFSqyMBWAdH0gMexvMWKBMlb+ZDjAKJsdczvVPKdpWLAjbgIXWvgoOVT96ZIB0
Z/wxFyfhDS0n65y3IVMIh7gKMTnvgJ2X9USLo9pXrYjzkyV+3MJeV4EFr7jXH32YXm0gWrPayVyN
vdx1NJGVEM3KK/UPyZCIicwnuSkRP2nXH0bi1JeqfI5LRmVW+gvs080DsfZYc4jKv+vMUQLRLMMi
MgFGWT8jEvB+lv1ILALY7j5G5hFzHaAYwIHhEjeL7eDGAM4K9Gxcj5BAzXQrR6TyjPnX0JavBFED
QUApY+JmHUlvZ6bIHsJYdiYcCIX3Zz054QmIwqlLvX8Jv6DQZS3hMHzhZh+Wc3cJYuZEfXizrAz4
j25v0mzwcAm+IK+JGLcrnzgjVjoCABsJ7f5ba4BKnlsWN1frWrj/dWPJYd9rc/zSf00DnaHU3bML
TDtKh91gET7JqrZyNHQnyOntNOSWYyHRxEStKupwfQITxNXXFMF76RvfwptPq4riIWpfVRV9jo12
TEagT1aKcDiK2Dtb6cbWcoySrNAjZ5a9xSs53jmgoAZ4WBIBJTD2o8MPvJm+P8DwF5TnZUj1lMWz
smhW6mFgN0z3h1kJvZiREuPAAqFrb5VPISGHOj/YIZug7jhWvCnH0T8jFEfz4SefvXTe9Lg4jAKx
+5j8s1Nj1da8fzrBJdM2hJXWPCed8M+ARbn9jLOwScnoveLa2z5InhnEc89IAlrZpenuSXVc9mUV
7LREe59sk0NQw86us20qmldXt9yDGwv4jjCgWNqyTHcrAitYqsLSktesxltZFe/IjCxmThYtQms+
RZiiEr9/KHs49V31SFlaFpWDbi/bUR0/KlSPwZTfm97D2l8xAnWXpjtcwLZfuXoh5PnNezCLvvwJ
RQZHKQU2lW+YviYi/LRJvEeNH62wtK4nS59YGA5qE+nfoz2cVVwVP2IkCc09Sqe7W67GHUtc1gzr
SE4eZrR1Vo1kCuXq0xgJjWZEmINvm3Clo/Mg488YL1OerUYbbBdvd8K8K7oqE6lWOrKotpoQ8Uvq
ubcu6RXWDy7Sps39jeEUwJR+88qlMs2H9oY4haHuFOR7p1tHURbf/MGabvaIOj1LvG7t9GypDQzn
RkxZU0decqvZckMhxErv6457GpJsr7u9ukGLVjedsvQAAO0dUf+njRqtiw5//yeWgKTCgOXg/eXu
MAYTU/CSRTORIWkeGCSsxdRk6y7LnsM4YZfqTwflJ/6a3/cCSzCBhpLUYmGdB1vn0QTlLksINBIk
koJbyCpUR1if/xcnif1qN/ZdudPR05L3Kin9m5caOTa6sTnR7LXnIu2xvDc/IhvCz463rPkvSdiQ
eehfjpkMKd7DezFN4wOLtrMBiFmA/cJ/nLb0htQPE0ihKvnpojPIauPJISQKc7jnLtIUcXmeBt46
hQJuDI6+H8io2pKvWz2nWGAYF3nyF2Hhmh1yAE/rUA+euarSPdOBYRXk9GGMuTVUS6I6R0Qfrwxl
5J9BZ6yr+bEnlKBZT54/LO35G01wECxZ76Ev7b2DKN1ii6r73BsGvI8x72+01hnUA8R2ejzekG/R
eSBJsqx4JBshmpn6wGtyzcCxGY/5bn6DrpKp/MVEgWAttp294bjQwEPWWcB0uC2z+ttPWS/VGFHz
PnUup74vEQPpw6/QbHuNYhgXmG8B1Qubu5Xl4hdZy81oo+nNp5vk9xLhv0o7MuDKPj5agvCRBoxI
R3rUTWtKrvD6qNdx8+s7/ZcJgvZlzOZcPdd/zkUfb5AiyWtShRslIni3PdrTtHP8u80YEiewVfsJ
kT1lefGLhGQzwoSe0spIdpQbaqewlp5Lu77oFQ66kn9/IED2O2j2oQORCJmgWjUyaDY8nhlCscHD
Pi/EWoX2lzsy3NN0eaZVn0dCsFeINRe9fvdbZE82B1rRsqxvwcEEjkISVlFDNxipF3WS6HdTktJZ
8H7d/n0JVJCZuq+T00HO7EI5EEQRZEKRLfJ6j6hghhOGgjUdVC5ii85/X0WlzfLXB32dBG+Mocu1
4STTiuFia+V3T1fs3QjJq82UMQeNNyMwb5iwt3v+dLfDmj7atKFD+US65E115TxYsjtTtxzByLWA
Fj1gOzfiLrn4HewYvGqvXi9L/hYtuHa8IgUeurS11Sr3B7CyxDNhhtdMdKzghZC6NI0h78BChzs+
hfbCD7jBVsm8aNQnNpoJztymJcQDmPiZTPKDcUXrxbgN64VCp3kHK9OimNf2f1/pXNAQB+OTPbkA
nlv7ooAh9wQNrmiqgzX+sfhe+JZ9cQmMqJB4n+xhXKqZU+fW8t7ZhDWrDtYGYLUQcePKKKTYhX7J
Cxj4tFeVcbLjKbmDOpOaYoRQMET32fLFef40QrsgLKBXS6TKz0STtRfhh6St4YRCLkHMW53dmjFi
oqKzLilz5rRVezQHji6rbeXvlG3m18OsJnFJBwZkKGReelKhaKCS9AQzlVBSTZ56XuQBY61hGcGH
LHGzT/XZqGRzniIcVwCAli6nZ2XNA2alTWcSQYHCjJT7zMwyhdTG0h2xaonWO9iY/5xf5aWcLKrE
j2KMN+yT6wAiSszsb2WB7F54vvNjqEecghwbtz4qnGPusHFqY+ymAshTTu42GVwQqCIXabFf+gA3
mXXUBeJJPbaf9ApoUuC4Wz1EURZPsXfC7IquzuBudFm3+JCH0QM1I4Bmb5eE8VPa9J9BUHwGfX5p
ICctch7+Ve6ybNZUCvAOexYKMJUA4B5nU4JhbwsDVzTBdPpZc9ExQVYEzSK8aZW0/X6Q4PXdGpwu
V/dllAmDVBfdRy7iYBliSyt69K5TH2zTwAbqhM8QJz+meJ8uXAN/jj6t2VkMvL3oqKHGWgxOf0Pq
CO6VI1ZYD7w/LHJtLBXaFKLl0TLkNj2+jUH7Cpv420YXt+CkBUzKf4Flelgn4fSVmtmZGRV6wDI0
d0Ye47LqxlXP99wS3LGEjbGsPfAFQ5OFm7Y8WZCxVpPB31wXxjpKONiqgsaYsTBwFsKgGod9vd9z
yKfDXuQsUxJGhCWURGJT1LKtyTQfQrs9/32oifpzo2iWkDdr4Kn4tOmNpwJtlN12gGkbdcMrz9LN
YzUD+fWMleKgG8OMpjb1ZR/BQ/GUfSI8A2U1RSnDTnJAquEbOWq8tMJhWsnpqyZZ90wSKp48t9uP
pfkaGpChAEaz/EWfg6HJ6mQ8Y8i/SzvTcVD+c4GFt0hyHE8LzwaBDFqd78vZycQpQl4OsqjFmHOn
ttG6FTn7whYC/qQAclEa3UPgjZuxwy4Rd0S6Rxo7CYeYQmSAFIgarI11gcQcF0nqIfbxH3GOBLkK
dX9nMdujS5B8e9sp6j9BnZNQo0q6/qEi7j59iXzaQtO01a6PGSrNOVa1y39CB7Znh0rD31HbgeRf
5olw9wklbzx6e5Y6vES6RysxGOcYX9l8ZS0dkl5PpvOQtOi7JkrB9/e/JRmxS5ZWb0Hif1b8Xu2K
6VoFus5lvLCYhEWMMh0ryawbAqD4iToKqsTBwT5/qAZeo2bQYJ+z1Fn2/QA1eH4MKpfY9HG2CpMx
xPrrWnPH8+7Bv+BB5evIBRWFoi+OnC1mLEz2ibYSZUORi814KzIEMkRs6DSSLOuy0kLhEP5qwlk5
soRg7AlWQsiqlyDJweBnFC1ZS0yY68HFGZriC3cjOEnlQcyb0EOWBkUIkzUXFGN2A6rPssDi9Y2q
nMCUWTEEgqFnYIgxXhtWqTDbbSWCd9fl5kkjQhoL+RLQQoS+QpsDTGfZVfZ/EEKKtQuRwilkcZ/R
jaATN37JDrZUtzDi7Re+mG1cHty23Fpd8x0Lpit5D1l3xKs0+fR6OvRnJ/7y2+rmgWxEe9Uam8iM
hotmJNsch0c+yYH8I5yYdiNOOqIVroX8WuocONM0GIvODBCqQFKoHYXpHZuIV8pw05vsXgaNs6Ck
6F35rRiXzuzoCEdcGsmoOzCWTEhMnENI1yist41EHxbYlPRw9Jd+xTXsyQGNmqF+tUwd6N3KVcmP
zVwOqfGYo68bWRLp6QEva8WBEqHxwFEArnttY9TJU3UyhpGwspxJbc9CuHxmCHKDMUFmngN3pXUZ
stoJT7IesExEDDHnLOyNxuGhrRy8PsR9LtOJrG+jq94xMc51JcoFk59QDS9KdtYmj8WrIB4GEjgS
UJdEO8DX0S4z3bXjEBWo/Oe2TEAY6f1NB4fmRa6/T5WPznkQP7mwwVTlrOO7HI2xxOEHZgDrOTKl
LX4vujqSjwcEx8LXbiIxuAft6OrrX8T/ZRtQu68m5VNiIEIoPNySsJ1a11ZrxuXUR+xy8STXxEgF
GNcH70rwZbzCqbnNInvBkbmZ4f4cqj96388TppKqPWkvZhPf/caqz9r8oe2NMwG8iGCz8gItRq00
dk9LDPf9wWDWE/u6TSYeQQR9+AZPyTiwJTOWYRmi8tKJLuS289a5c5OgH5ajaUNly8hD8F3yoyzR
fE5ajVo3OJNQs84a8w4/DN9CzJDwORlUSthwd+VWZ26jtPemsj46CXKI6W69TzNwKYO3ggWN9KDI
93AF2KYViTVn0O6gz+qm/O5KHG6lj5QvQRcik3BmThh7mywl22xWxF/PSdEtZimEO4QXQRdxxC/G
aXjmKpKzgvLF1liaB37ywq+spc+APfdZtulnrtkrERlkiFQUX0QO46EHI2FijuvpasNuWDFn/Ufo
zfdgdI82IamX/p79AhcQuS17C0hDH3B3OhnwBUuH/ZNpNxBA/K4QT0QhJgRtGssVFFNOKeeU6FJn
xxqyBTRT2hbj1xDDL3aOSR9QkelM2iOXVZlNuEVVbU0eO2zjY80uNUp3psa2PR3RSNudg3fEqbeD
yplQUr2lqvyP9TNwaB1rRkMY+9IPNLWYtOajhN9TxYN6UyRfxLZOip6atynewOJxBZXMWvsdvjeq
KNyhsPUJVmRxHtDBsTvz5c3RRkyDBi6IIZZL4ODY0sPkUAbaG4nN2oiej3JQHwh3xQyMzaL/zw6j
1QBa6ERKIyYT0Es0wsisO75vtoItHjvWbkT9Nf913Vdl7p3fTtTJwm8xe/g2UdSir4G+UodFcfRC
If7dyeHh5MKgNua4p4peqDjZSbvdE3zdfGm8uijnjgKH2rwwvAPdxeCe0fBDKt53nfks0HphAk0o
KisIRBO4MruuqeDwcPK4TO95GT71rD3VXTRMJaJxZWYJ+qC7DnOkCIxXNt0JCE3cEPEL9ctnoBfH
ksXZX+yAvZ9XPZEV7LiFb4YYD73FGarcJNg1KgPum/PclM9mHuwxbq0TjO74st3nOHONRawhu09I
40u5lFIOjIUyIJ6Q0bWeqx1AV69eid9VJ0PW0SQ5Aajic+Z4vOKsQEhWwFZ8VLGCRhHvw168VqUc
1srBETKrE1qNiZkX579mxisrFX5rW+XovdU/IRKxmbruoY3UlajbkJgwLC97tAGnMC9+UgbCqwqM
U9WlhyHnPUcG3cps3P9qO995bv4qyvDcR+m9Q1+DG3PT1EQfm+0NDR6kHMqbkyJWjtihDGnlYWip
RdUQvVhugv9P+2H4gaI4e+gapcnQCbEwMIKAXtvleYI3N4zbo9MDa9L1FmUh/lUnvIej+i7ZxboT
t1DmFv864VkLVkOmG2lPPq029ATtiDr+tdXhwLPUXvuivFqd0y9zYKlql3FToeKEjuiw1Zk8uU0V
8GpXbot6JJGzH7fdSPwOgdfLCjfZCP6frn1RShyzcokT9j1Ev0Su93ftOaDnRsxI5sJ3q9fJ5Ped
lmz5oyB5/ZnojK8tZbaHjwImUWaQXsGUXEcdwEsk2IiLjwnDaGfn8Uln3WTW25SlXpCETwRIMiio
p1MTzO/iERB7llD2Yq2ZofOjFQO1NsN1mgCB58bgMkdDqpXjm5NgWR8KLBYhrihE/azEOKIF5hcw
dkCB1sySkn3M/xVJm3/yMv1dmtwBHfQ6h0U8oZ7VQswzaKZZrMAUiZOa95+i4IAocooiifbf5kcr
WExUAgof26wRiH1MHQAfJl5p2ZXMeIBibvsPKvzWvzau/u1A8F4aTaQvLdT03IYe/p9tYGGxyhMI
obmrlycIPb/2FF1rPGda776FTT4wLQ9xupUBgqqODnzsVtrYHEDczBBExgMykfchN8x1+FRpyMTy
gebe8BpS5k08oiNkUnZ4zkK20dEz5KPIMeWix4IHWZc5I/Pu5EwRZMbc3KlE/UPexQJbAl/vdf+q
TTQyMNjj6Dwxk2rL6rsvQN8UxHv4cviKa4zUoU0p48VVxPLCYLJQcBaERXwxJpazvg8KTaSHrK+x
JczqarS2oc8n7LP5RvNmabc6rR86FSXImGmURYFN+lHOUr8W3spu/ecgsFFER0+dy2xunLlrsqaE
CHgM4FqGF0id742WPJkGSKfU+AQPl7MJdwrev1R/TfAqIsT6RtPdkwC9ZhBKBkcV7+hw3tioEwJj
c2/lP7T76My5GqJcbZ2yhEWWWK+QE1heJyUYjq50GZIkF626wkCDamsrd1UV9OcJZYRXD2JpZ1fX
67sV8fafzIDuc0XIQQ9QFFhE5AL4G2u93WmdhbjQEEymRolYZ9wNycjCTqxLAdOTPKN1UBe/bdeS
Vg30DrGExbPTE+nnBN+0Wi9BbWqLWGm3nE3fNJsidMa0Y5UDF+KGDQVGI1oZGJakpPCXxEW8IsQP
gVEmXpmXhOeu5ryZDMvdYm7N1zZH+Rn5675g9X/P8ik8EPnE4j9qqEBFPx1CZEmHAYXnqIUGg+40
eoqLQdwgQf59ETn5SbH0fjDoSs3+Ez5jvwXQyfPBcRMyNTyGTfNKZI9zDtpDaUzVGv4QDhmzjB4R
aD42ppW/RmXwVmDxuBi1qxFYzH4zLBrvbhusMul+VtK0hrPUXfuYmRVPvz4kp5xvGpeTRcUGLoDU
KoxwgfZJNmdw0JGFPtU+ABwPLX2OA2TDw2W8VN47iwvsnvTcbxkcWLDHUMz/vpRthWDL0DzW+dW+
SRleS8BAS2NiRDqlsPG7GsUl1chSmsZwYea1xbGZPDnm2GMX05ON6LdhVDKP5ZMh1jAkib65+zH+
cY3xYO8F1jEA4pGTCbt2oJWdiDuYYE4ziWrTuD/2IZrUQm/qo1ZMuOSmkOq+yS6UBDrSgBLFs8ac
QEY9cl7m29pQTSvVBNW5UXB9BsCHS8ewoaJqMPHbpm+XbrqybI2GqbKQKLfsDvI0l2xgIpM5f/8T
EJSARbywH04aHHwMLIylG1kxMEwC5MFT9Fn6ojtNSXp1AqmdtbTEpdq29xCVOGvnsfroYCqgxBrh
lqJociiIl1E9bIGkjjvRofH2YrdBKFl9l20ZXUkbTM611wGPVrp4SaJgpWnsosJJsQbXrWQP2o8E
ab+tz5PVPmjREeuTBPglBfnOaRGXrGimmdZDGdyrtt23phB7v7U43xoz3Mp2CBCoBe7KYwG1kiLg
GeIev7bAjhaiwxGegBLa0OlAi0+6fUQnxzwSaB1EQ7wThvvrEQz/X+O+e6gqt3rvsVJKu1YnGlfp
cudFhcHqtV1rxEwdk0p4pNX4NM4AD3gYG++m4dFdFw622cIjAM0zAF/1PDhfYN43I6Xsf2lo3Ijh
YTggUDAouqAzmVCo9tDFvMJE9jijJ0ZHjVyHDM2v9BTtEVUDvUEVT5844m4a47fnmnyEZadSLH6k
yC4VRKd3pU/ILouu3VtSkV9WzVHs6JlOoOb0I4XR3xeNUevrtvVc5Pj4UhZ91Z+70Otuf+8Whzbr
7ysjRxUeRkGzLGgq91oF/XzodO01F51AxV1+EmP3rymGo2w1+1nYk/08YgrXVPHMpE47hJhIFqNv
4bmyIpIIhnYvGuMRDlby4w7WIxpYcIShK8/zH3v6eNZ9WwCs1qa97JFuW4AgqGxjdzMkE2381A+v
WdyqQ0+oy8WpjF2T28H974OhfcQ9atIh763nObcbYaNT3VFlk4iJk3RCQfYxdNJbUvMjbjDs/Jgp
g+XNXKiZpIvN3z87qptAlcpsHfV9WjOYN+UHmLLwvzRrefCVlW9ECB8QOwT5E1UKwEyNYCZZoHWQ
PCGVxdO7kyOellNjXdkIWnsGe7jUo1+zY/80/3PiIvxtH0Yk5STO2pUlR3pi24jC4/e09erH3x/p
WvnPaJBUN6S6rBtWeM/B6LYb5HpwNgo9fFZ1ap0r9xTV5iN1dee9QyC9sWppbpuI3F52Lgcxps5D
q+zxEhgxf9f85+xWCV9o5QoHIyl9cZm+ePZoEMowYwRbFwhMDb+qqXHf//3TxgCN07LcgDHQIOEK
HO9d9PTTWVd4p4bu78Uo1ervzwkReWMoBJiNC3zbWIUB+Sy7612kf0c5Oo4+yeXdQdK0aOxRrSaG
iDBwk+ozS4hfrQb9O3EKZzmqyDkbqqaEAI6C1KgLsMw7+T4grRDRLK88q7NqLa0Ban1twRzwInOb
1WP00FvxmUGJWjc62mMztusPnKuY7EaJzbCor1PNL38Qfv34B+UxWUrW1R95iEiogQxz0kugJHEb
7v7+HLMVpb7KGKYN0+fQ6g+9a/pHIMhP1XKmxwlS1saFpIRI2jhB9dO5Agu8XdNf3AUVcoqpOdAK
6yVGSySqQb7jw6x32QHeUHv1ZSuPtuseeOtONnPWBrlFodJNPJnNyU1JlylwwQS8NxcS9d/W5zy+
9KBAltiH9V3NPyEOKAN94lju0c+h2fdRP27A5TpbjRH+ZM7IB341LzrrkVg28s2SiXki7GrpdUgD
MxYfr3WomVu2Je3ab3T9zMWScpdW7dYKk/Ecjtp1CPzmGdHec6h5xIzRRdT63AsTgbzItSY/q07H
8g2/eEONCAePix+LPF+S2k2MTZveeru0XqqIUopctearxLbkubX1QZN8cswIfaEp39wZi+BnHny0
qBvflHA3ttfYXwW5css+i164katdYxv6xbZQsf09XU4QrHDixx8RyxZUBulZH6R7NLuaMVulR9+t
U51R72svVl7BVpdEWbYMRYcS4F1qMSQIOiW+jcReTZVq/zFrR09K0kPYSPOAS6bbhuOE8ahRw1uu
95sEFL8xesG1rgmRTjT/ieGxcS7nrzyX9L4gym10FxWSo8xx9hHN/t+tGyAenDShjgpw4gr3bP2C
R8ClgQ2rDzMtfvJQTT+90mfyDn0m7TqyH/nENL38SltU9lXrpW+O4uUzwr59DCNpVt19DIvhpOYP
f5+JzpenypHxTHjM1m3RRq8dFvWqZGY9COglYLjRkoMwf29xBFi2y68Y/B65M1pz6qzIoO23llEX
fP49+xyx7Fv7wL/obIivXQUesfOa4NkK66OXo1xqACufpr6hMQyEdxU9MURmbd10OR1iu5gAcUoD
D9ZIsYpLfqOx0GWDGNuYGgLjs8vaW+bH9AVgncFHyzfW+qwzG/2Oyybe6nEN4Yj+IpG86gVzIfCM
qJWsmtACXToGurzGY1wSafT2UQpxxzcJZChhuLkVdmHXff675qyuKth1kykDuddbS6YlzLc8D/WA
frBBVd9HJIgocmx7W1rYVcYox3AoCQerzXhPZzRtXIXTGWww3YEap/duFN5GpaG2FlO5a3PDeLEs
/O3AicUxxZBnZTJvFrntVodIeOPNtyBWAE/RtiTHUddwuExDczX5i6BV19W6K2KDESRpUKy3XmFJ
1FtYq09xBBiX0n96h5EKoUx3rQNDnOldDefah/o5ZpYORI8Qu5NeBd2mj8shIQs+JBynhGsx2lPD
KiAniT4zzCOpTP1cLl3+9iM2b5eTlDR2SdJxsGVTo69DEm92QTtP4dDUPpHY9N3mJiufNvewT7/A
7IXCyCcDs4C/TzQAFx+R2b6gl32SvjNeulzKZ0syEDFELEh66++5kqwt3PI7wsy8iH1/epc+ITB5
+jC8ljDiv+/AD7x9HLO5MXXzfUCAhGMmW1WmLG6sQeNjKPT/pt7aI760Hp7XP4Vjk260Ia72caJl
x7/PNIkZMmYtjYwgPE82tDPIz9EuKjpxjnP/n6bCaNfX7B8zHsKO5OtwEfVX3hzi0DuV2Oqe8daa
2EFtVfbXDDI0mJGGmyUOwfhp5HPyPoJQ0yfJTiluEZ+ZhoZrDIHdAlvTTArDeMTirD70LeEwcKar
7d8JKYtvPRsDELbtDxt7HsMpddpj4xhvBf6h0nR+JcaHsehAZgENQL5anv8+5JoHb8EHSacjNLpX
lbZVviwuwTC4ZBcYyc3D/Kh3yO2JEtr0ZHE1CJOCYPf/pxHww7DzRIWsvXHGtd2xb+5JqK7J737o
fjHPisZ4Y0O2xr6o3JszPZXJc8bC84HAUD6kYjlmhWm7i8f+JVJu/yT87E6M9/RslSrYZwX3cFr5
yWWkQVnITmwCryie4Xk4V69Nsa6b4auoGiyFtgTlzIMMg4MMDxHG+64P2pU1s+K4mxz8NGZz+HuQ
AAZKZgodr7MDv8Lr9G0RTOFKKymJtVITEG2lS97LYA47ZH0HIjXtR5PqyLzHFM+0+aJsfC+0mug8
OyPb/H3pAqAuHdCLpNn/vXaDbzGQCUNtV6QaKT4A+Iq0vQxWB8t4aJBS9I3FPRpZp7/PUPnXqzEc
4jfVJMnV1mwAN2MK8p8Ivt7o/J2LMIIJxqLTIa85LjO0uRtr+ua/UsOGDVEPJgaKoEvDdg7iKaQq
NsRy7IatblQgg9jpXUqNodGINxTPZWs/snJZCX3alYGqV8FIzFTRpnfmyOGSF2hTxNUXrlwSWTFD
OmEVPRkuCQndVIQ/du9cdInPQ8XuNUWcegPC8NHj+n1HOqvWgs2ziUyVU1V64RGwKt9jYG/Z/ruP
zGKXGDTDl60a/VZZ+gslD/5zH/X/35NtZaazodp21vOa8s2ZKihXJmwOL8mYuNlOfIgMPPNlOva7
KNX1Z4G7f0PEL8tSZqvAiKAGuMr3NwOJUNDWjP6AOBOvkW0d/+ogMqrLC/NnLOAaCyYNvKldx0gj
ssr/HXMiu+aD5+8Deb3HAdPctvJHqLNTBs607eungGnOssSbcYOI9qA5YTc/+uGttYryGHVpv8be
Ayw9uQRk/1xiM/GXlsRuhRMnOCrvJjwvPY5ZjQLRpPc0EK3To/rpo3f7j7DgvIa9Djar9peGZNsS
wvcGELZpwqg61PMGocxtNGWhKLde6/Gb4d4/9oF6lrgiN9EwmHutL5k0C90+hM65w+n+VPDD/d0z
VT69kQVibLVZBayNlfgMo2itF07zG2HEZBnQVE9+9BuMcLu6sq9eCmcGTjYhsfUZOX/6LASPCOR+
9DHVGo23eeCdmx670UmWMZfoULklLq+uRmrPO3Xd62y/R0Bhx4np69HAs3v8+xKINNq3qX1WkTJP
pXgM+NnOSY+Xoq4EOJW/r+vfoh4QO8KkWfYx1oJFXjtiH4vijeyKchcWqAT+Ri29QIRm92iuTQqo
F4fM8eWoWdZuSozoIOYpxhgPH4NreHttUuIUdeiJ2wB4RW0w1o6mnWvlgiFHlWz+x92ZLEeOpEn6
VVLiPMg27EBLVx183+nclwuEW2CHYTGsTz8fmNVdXTMiIzPXyQMlPchgkO4OmJn+qp82LhZkM+/2
8WwKrrkjnVIH8u3g5gInru6sIlqHB2OJ7AFsvdN9ksb2F2GQjjmb9+JhMkGoxtPSPDVxCJc+xrSV
c+e58/zqZOO5fMbHvy9kA5aMS3k1kfJp2FlaMRUc84IqrVzfKKnkLJalG70rxtUw9O1Wmty83SB+
KqKCLU8jTlWTOidpsFHrQ1e8DhjAgGc8qLhL76ec32LQ8A6FCK+MC+1jPe+2Y514hFOE3qYzLEbF
zXAbGIr9AEb0h5D3/SbmtPTq2W+JMup3hKx+3TKA3mhadKNpw3jSJNy8wgqGv/6P6MR46sldFxV8
rJ+vGM0x2XFa+sfXxvyCXtnbxwjHIUQ8jjQ/H3AKNDci8/A6ByBEoXsdFIrmswmnZQ0J3V76El6a
SdvAax3tmlHJdRDa4tj3/FB6kHmbOUD5OLfmVSpd+0PjbsPSFE9aTtigF/Sg/zz06KIqkuDSTrK5
6H5oPlbN8PbziAwbblBdDCe62susG9+kao1Ny3BnB5Yje/U8hvEOHT+sI0eCinRlZDlITP6t1yqy
V1lJiASd+N6wAw/2cAwRpm4yDBIpRtW067Z22qWnsLJ8tnWIQUXRPrlYQBbcBdCy5oeT7lwSjnbX
n0cewciYVZkgkPkmQnotm0iA6wrMtV+F5l1vVKcapMqL6ItoT8jXBQcVPJaEch8t+xxrgffhldCY
WjuZsKJUwVXFbExjz3/u0+iGGWF1QxtAuDdtZpmJ6+1/1u+CHc4lMkKCCnm6/WuTWLmmi+QC3bQI
3PxAr01+KES2dwtTrqqhtu+LAIRKkEaPbinVqp6fwSkS+4GAjy/M8ixMrbkz40gyvizEqrCRpJth
6m9Lb9ipxrGwv5GA+3lVWgwxu7Fy9wa3DCilY32rleo9EkF8qUHJOzimP4i4wQA1JvdCgJiBYUin
L77Wcfnzfs0M64bWHpeAh23t28q8M4qBH6Vuihd/cIiJ8B9lKlX45NJOrM1/bhMfwVs6uVsFgz4b
h5t2csPrzwd67s1N71n5UqXmPU+fOP08WTwv7ISmLDyw34/uA7j6Mxz9Fbg6/dOkEPS4e0G/tt5a
BmSVRAHMB+lA7um0XayMZM1sjS25FV56L9CJSg7uIax1BMQ2aW91v391UUgZv0beUacS7Ahs/9XF
CEEABkV3Ut7NBIRq1Sd48sZR6g96TKt3k7DV0hIWyqZJ6CjIvn82oYaghCyU9U3ImZ0oFI7cCDJK
kOoQisijXLKul2d8o0xPZwLDrZ7bm7HY2yqLXrVJOHvXlSbYWjN8TXqOVZk2vVm6xWGiceVT7L8O
SWk+t3bLmaJIgS3G/fdI/c8TTDpD6jNhxBc32Ci1R4O2n4lOnbMg/pKA8vQQcrVuR1xDsh+Teb5z
HOjPlLCgiJLls7UCtqQWJweu048AHtK1r1IqOW3f2dYh05EGBO4x5Fb6XMlon2eTdpeGjX6hSII7
m6Emu9lw2A/PoYiKa/6MBe9geg2UD09HCzkiIYe7khKAO2fKOI/wNFuq+nacMj7AJDEe2Tves0mu
bwxbmY+i8o/2lKwCkNP7jLDM5ecD8Up3A3EKMrDbApRzuksYtd19zux0EzRZyZAgQNJpm0+t25eV
XX8VOnn+uIkQr8na7/N0eKlTnLBRri/ywIgex5jQjVsM5g1puYkhTfpYdQCMCWVG58QcQ140Dixy
GG8HEY9gc6nj+uePJMF4kxopT//8c7sq/G3dg2gyOp1Srlh15KH/829ZffUcu4x9bWqlf351V7Ka
VIP11yWaFQ2+Lzl+ZV3sbDTWuN1gNep1sC8/J9Sm4g7vx+7amkYKJOcDkC8HHJDpySW/csHjW/E2
+JR+HQICLjFkJ5ArVByCNRwr/VorYBZO31QfDRCSpPHoRtLtEcQtMg2lKvoln2W6CB2Kjp7DULkK
zz9vCUzHxrn7OcoWzIwYVTq3uZM6n62K35yG7LPA+LBFyQPWFJjXxmuyYwauelVQBf0iPIRPW4sh
TOGp7BjYD5r+6kOO9+OQYsP5zWFQw04caziltn0tRWqcoOMGt03Up7tx8OAx2d4EAfXt521mZbk8
dvbs3DTya6Y3xfXnz50CSxi2Onp27AqAt9t0Dz2HnL0tOCvhwxp28If9bQyjxbMz51OL8JTURuPc
hiC99+SYq00zfv2s+SokMRfa7MXjcU8jBKhDUiV9WsJ6zsO3iVP+JTM9dgFsqLcjshzKEh/E/AHf
8tUCgD9Pr/dBFb32bWpA/4vTO3yrA+kkG76qaYa7n/cxfOT61NTiI844UHLz0U64rqZ9kkngs1T7
sv0hBIO7LMfScFOYSCLJxHEl7XyEUVX0i5UF3OsyaQnYtbnKxJ8h2H7W+h8K+lpSMgqiiuEtbWm+
0it93EbEty9jb44Xklxs4HC/9x65ZdsePjJL3tkGC47goqS/lBT6YDG+K6HB/4yGfPZ2uhE4T6bd
h7i/XkHjO3dTNh6E43m3xNahPyp8oVAlVz9HGtgl4zKzfYp0/fgAfTI8UZddrWOl/OvP/xU4aE7C
dl76HF6ulase5vIcF+1C9zQWaf2QKeug51r3GmUg1MKBOjYtsBgfF6n/AH+NXi/hDuufh/0A7jeX
s8zKPGrRVCKmj5LlKNV0cfY7Pb0mPk9oV2fFeyBZZLKQ4OqUG/E26iLYSKORvolKOyHBX3798W9/
/49/+xz+PfyWV5mNoSyav/8Hjz8lxu44jNT/8vDv2295ec+/m5+/9V9f9dc3+a+H/KV/fNPVu3r/
lwfrQsVqvG2/6/HuG/Se+vnn+Ofnr/y//eQfjFH5Lg9j+f23X5+yLYAM3H2H9G39+sen9l9/+6Vb
zs/v99evN3//f3xy/gX+9utEykhF8n/7G9/vjfrbL8P/04LjYPuG65qW6dq//ui/fz7h/ikMW5hC
Nx1dePDZfv1R0FoQ/e0XUZs/bQe8tS/QBW2P//n1RyPbn8+Z4k/H8XzbcxwTiJJl/vrP3/xfnvh/
vhB/FG1+lTESPr+K7opff8C6m1+h+XcjxD4nAnxd2LawMEuaBp//fGe0Hs5f/z/oBRtDjAYwlGMw
GGFeGrgL8Ao6jkN4UcTQ1ZTsyKrbJWTj4RrayStBeGdf2tj+3ZUR6WIzVe77pEM540ijbbIouucI
xFpuYWlIgXfVCLiE4cUFLtreMwy5LoJAX0sGPXja2hBkknVquD/sOye5aaid2JglLITJEozJm33E
ssVBvgdr4XmU/UQD6G6mNNKsoLZT+xfXbrEJO8D0HArJ8lJpHHZtcx0NeIfEJwGdKR97nZdZByPt
9m5XbI16IAvy2ouKptqEVKJZ+AdhQELNdBx4senf+YXO6hxku7jAwR63tDSnFaMMmCplpneQuftg
LZZWwSEuaHp908M+Jp+660d1V0UxtFpvj67OVSyVRlHQzOAo2VwGBeZmEKHJZqTsY5WLt7FUzjX2
anNRp/nsxdaMjUaqdOOR6MzZ79N9yA6rcwGKaOqDLt9mO+q3mOtpuaJUh/TdnVPIHELslslUegsY
7bXHfbdCD796pfFIX1Z+qqV2a9ChHnOv0+oBf9gUXfxKf+YglkGtWVJbQDVAo7NfnspnEH5lxnNf
8VMuKrcfiKVFxOAojMzV2oYRt68Ftn/b7/iX4/pRa+mf7COjX2kUXlowVncm/OJFRtXxMuvafGMQ
DKdLeu1YOWQ33P/3XpI4KwMheEWH7a6HKUO42vAYc+IExlHX0M4KVsRZa2x0VxU0pxW1HiujxMsS
2EG/5dBQH2fDZCBj7dB32WVoSa0QK+342jrqwC4H1rtBJmE1pEQEqi758DNBgJhGNXvh0KN4xv6D
y0lisiu1h8YcxKGkxzbJh2Myzu69qUe6tk+2oCS6q6kskpRsJFOgzj2TsgWzamb2bmnRqb0NeWXJ
gsFDYDZBZa6hjo7ZrkVja4wMChazkdZG/N7fkRqb1Zw24lDl7OQA3S+Km2dzunCIVdTJ+0gtgwWr
UysOVef8TjM/gBw7bkQjfo+uv+rqIF2mVDvSa8hQ14DyVOtkk7Ms5I0APc/Ww0/N7Elnu3QJpoUG
usRpL5oY262jjVzlXWhsZX6N2+Zgjgx5rCjUt9YISAN9E52f/Fg4MuhwWu3AEMYHhGl2C1dlIblF
+9V17Ie87Zl8kRcaY/zFYVluSm2etYzMFWEmw3D0sb8BE96kilGqm24gPr02MVA8koQ7x7McYjnq
RjbdnuDUeqj7L5hpkF+n8tH3cHkyNLeXrUXYRRi0Llje8FrzfTBS4/YlZ08kKY/eCNreTRyMEjU9
sX3Il3gpgEEYLjvYhsY+XLN7eNxvNChFBw2/ot0eqvB50rNwjYxBq57ZO3BUrHtpjg8hMa5a+kTm
UYh7dxg5M7zksaXvANEvZOQ4M/QT3KRlPaoq644Y4tl9ut2nEXaYWqr9YEGn8RjPbWuY+R1xmoWK
MqrGJ+yQXAHDbEp6BukQmcrd1bXPvA8rBn+DgiCJ2cWikqwy7h1BcDx/Gu17YyrsDReuqeggGfKJ
nIrCg+tFzsqGLdMVskT45e4Lsv2kKFPDmvaMFnJ2B6/EMo73vPZ62m+EcWLAWO0SIjaGFUb72sCc
XkfJi97n4oBE+oaQXu418AKOjnFEYkBJ1FGF2qdbpifiIEcxWccCdpurMatm2YJvjVy7wzl/KUd8
++nA/AJHLi+jzZ2oNGA9TeFbW9IFPDaMoUrXPQneR8MQQ4HDdEdcebjNm/6ZnByEHpnvpKGTmOBc
th9sY+mF3odvaRmYLX04+RxpRTzDiJj3b+zJHFYMelaRDIolcgXd7eaXZeJE923cxsqkpTOz+lk5
Zr4QBqsmgoUPj2mHIMmFAB13XmuuLQ1KywK/4jphtcITb2x0KGDc09wthA3Q36p9Sgun3DSG2pCc
3zaSFF4hx2+jpcaiUTcY/m/NLslfrIoO02bwo11Yoni5lFBRv1LuXV61oYkv0oJvjM4DK6/StHV+
Fr35RfM4eDMtgh5kmHcaFFvmjY7c9GOK8UO121qhTmQSf/LINchhSCB0ddXYr3tmaibRd2WnHwFv
itQt8o8BojdD7bguPrR+ZHwf0WAEtLCnTecTdxbFxmNM6L00XlGvTWbHYNmMxn/XfCwlBVgWpLRj
KQsfzji2b6W9AJrPo/KSu1xDNshVC7/zKk62suM8XzmNvvFz7dySwUm1hVZV9bYEAHuhWxsMaxmV
mzj7xKrMaTt3Dobu3WgDWgYJbBoqJuQaGdHBq3FWTyCSLnJ9uFfk8mRCrnnSSmpZGiKJyi7XzXBP
OfaLi0dv1Vh+cM+VCAlfOusW55qp9/eS1Wnnxw+CLuS1FxZXGr24LTVM2pjBMyTXDwpinpU867TE
cfOcq3VhpDM26zcZwWCd7VHgUinfG9uQw8KA3cK227Wbd7jbcQEuYUk+US9+F004cjjigD0YeJGV
Z38TkZA4itFWyokF1EpiJCgvxHNS793BJXxuJgRZy2zvW6RTSxqZVoXLJiFUIaFKPCgNtD/ZRMiy
7c7rAavBY8Of68lvi5vSwmbMs8GxAhE7ovktRtLBKOX9ZPUyNGv5RPzxaM2t5tImEgwu902xLZ4v
JSX7b7ZhX9JPSBqBG7Z75OnMLpYu339huSBqqrZ5L9PKxB7oopm9lv5MJSYujxr76g7UwltmvsIn
sTcDB7Kqse6hrUEV/9KAv20lUZRlTziL2h/SivjrlZ7uSzp0GdjNSb2+PvY6iJTGXM96sGXQzFII
/bdnQ/tVruCJ0r/0aZu3k73UyHFwp6n9Dd31J2tiAsUJhMA2NiNOTbj/rBvbIDjTxRx+1JS9C1Hu
NDOEN1W7Fwq97gLVJBgOKWPI2+oeE/CrnVQcts1sZzSji6Getcr2AlT1Or1p7U8I/MDZIc/jsc1P
/kBa0PJornWB3miUHC2d3H8LO68/eDBYpbgz6TjGblPSwFFcolqLodKNv6G4073YgUwlf/oYtN2w
qfE8pCUocXT6o9sqDPYKMcLcZQmntqp/iOq+I+KWvCcd2XbmVtzhvaZdgV25Wsq687P+bFoZZXsO
WWCntp7CmLZeF8NOggNsW1Wxv6pzHb5H/dscumOkBT4sf3BWVfo4JozFek3DHEVwijC4u6HGFH0Q
0GJ8i4dsqbuUdzSCfGLrp/jo6kPs1zlbMptMTKvt/dh8KKvgFPq5s/SXyk9OQageSuIVC+WUB4yu
GwMb2E7wtBQdIO28pGImeom9A6+izlihOg+xf2W1ewlq3g9uzA5GEiey+k4trMl4JyH8aVXqjPkJ
P9tIUDkScNJ9T6zGXpwV/nsF3xgka9I3sKRCC0Ks8W1kw9Js2X6xGJxoaT4llnU0vFEtoAs8a4W8
LU0gFXbA+Cr3/PVY1lfcS3ip5W+4McyqhxWjNIVtd9imNV7Opq7BOuBz7QWP6DRNWYW4M5Nf1hLa
vDHh04P2JNLh0xN6cyDt8btDQWAGyH1e6PGK4yDvnQquQZh7x953jjkdMAs0TibQyMHZO90fzOrs
8hPIxFcmPyrKGpYwvtKLE4ptPNtyWxdTRNupN5eeMorOvKPZWdVSsmpt0dG/cT+3LsEK5ZL1wf7S
D29jQ9GVmTavg3cMSrFTuf1uNJS9xLNDum1NwYEvuQidvCE2fuK0eRKuR/8u1JgfQdmoAQnba0rc
8MLB9u4Q6khyc2cyV7XBTDMucvqYS6qUEnFxiVOKCuEco2UaUdkO9xcjflMvGwGBJDASbzMfaRDI
2EYZgCZ9izCXkiZCClWflZUu2LniS3KpEPJEezbEdK0rmkuoS6oWsijvbcUQkv3vQ4f1ZGkZXYyy
Ol67AcCPNIqjK/Wd0xzKsN9CNOJIk+AxdCzg2iEb4zGJgPdO92Yj7sM2xzzfynrpmyAKgoQNRnY2
dF1fCyO8CYb+AW7ta2/7B3D1zLMC75m2POZHHvs2lYuPYKpZ2MC2MDhd5sbI7nScY5qKWyOCG5BV
+nHCz0BiywO0/AqUy99j3X5z7eiMl+q3EOm2DqD5vTY+y+mQoHW24szljMU6sR9DejvHLmQZ9LuO
+K5xaf2SpUKqTz+P3xK9GVfZTWsMJuBVxBuKFi69LEH/gZJI3KMn7vQufMlHiRjYtrAdiOmMHOla
DsuaKD6SJLOumsMWwc7ICE/kVZgxcNIOcQTOk6xM87+LiCVG6S7Z7OiVaZ9c53l4Q+GrXBGVOShL
knn2MDuS5aagDRtLmk1nb5izJongPtBqJ4c7PFLpQHZ5NrKAaM2Jgc596qOWPhTtdHLroj2GWoXn
vvoYA1eeLT0fH6SiJ8K1zbVIQh/rjthPOUaceMI4gVPZ6bmMevwCW0+hSpi+zjRTo/u5+y550/GG
nU5sVdQpLoZhP1ok2boAWhYlRuWymceKvdzlfSxBNQbxDZQd0XZXuw4qFLMu3nZnm/xNGY5HTfMs
cDkgITCLQNOsmbhApDqDZFmrXL33s2EXVWepkuFRS2k9I/R+AOQxUn0hq+KhGYwd/ecfWoJ/uqj9
fcjupEgad6GH7Z0pk6/en8Ztj5vGiQZkCcNtlzSTblN+/pVrhxTIq/QkLLiEGWsldFVu75Rov/jf
hptcCwJTvLj2NqfyMzFJ+2SeWKwiH62eXI0ZfkUDmxRbAMUwC4sAo3NLtxYhAdAkVqvChYmkDJfd
eaYNwVyWaFebTs/i82ABfQDjGS/akIWIUisKsrMo5s2q33mkfETzJSqOJb1Q3iZx64tKu10QOkc1
53PI4kIATSPw2tV9KwghNwFbOoMcGMP/7zTFmwSHXzvW/VmXR1zvt6HpPRZGd2mhzR3zGWtUtKT6
RvtT6RaYcF/7xCwNwzzLOaNG3im3cfpHsb8fJnWjWzrH8MBdd9Li5SgfekdilMBY5fYFHIu43hQB
mVfTs3xs9XVwz56ZDEdIwdIp0SZjlcnxeQjDN3ZYn8rDm82JdTU2MGEbKVddwdsD9jgkfiWxKZE6
D+j3ymuGuYMBDN0F0HGiokfuTYSn3HOwIPoTVivaKZKxfxQtIIppLNaNrwWrM8Yj/CWhfVcTSEZf
wFkCaWVR0VwtjLI5wT8/IGtty8LZTwqs4mBeOrfRt6gzbBcTLuisBRU5imavzJaTQt1szZ4CNR0C
5gojx0pr6KgJSrhrKEOdmQwrp62MVRiU2DD8/L0s812vE0uvzPLLyMOjh7FvpuESnTJDa/n/txJs
u/8nJfj8nsX/IgPPX/6XDGz9aViW7/ieZSG56rqNzPqXDkx9K58z0GB9xF64Cs4/hWADtfgfuq8u
/mTqaAsfAqunm5br/r/ovq5jISH/N90XRdrB3oR2b5i+6cJ+Q+P+77qvVkSkAaglCDoC5ErnUOr5
/p7S7WqJcgEsMnhNpeZuBW28ZXTMHPKRSei2cw7mg4a+c+k5wdrI/f1UONqKYDFxiQrakNGhn4wP
dalidBdUrgSyKRBgY2PAAC1F/oEWmO47L3hNJsodB2FORIMxInOiTBIiTDUFi7j272oN7txUhBz+
hQJRwM4vgrTERJsigSG5jKrL1nWiwRmOnjV4KdtKZypLb87nlNvdWaKFbcpOh3oqhoFxov97gFeQ
2ToMTt89i0nU97iUuV9UlI/iQEgcximhBXjHH1GREyTJbHI4nTuE/VO7WUQTZ3jNrap11QbvaX6P
ELKvWu8V/4RaQkHgwm9fWJvPtUd3VNHD0kNLpbGzPwE0PMDTgKAX7jmkYcHVq0MHVXYhivwga/G7
k+4d0Nw3Czk+n1HN4eBtHSx3G6dV9wV5YgizR9Ow7kYy9wudyh1R1Rt82XvNsFhDjCuZipQT131t
1jzPbNLdIo4XORVYduUSDoEDWenVO951qGHTcNDLLFunen02nJZEbNKtC2keRrsaDlhvWV+aN8+v
PzFj7JkS7auIVlv8YLshahFvyvyVYdVP1tBkpFqfoM88DPglUeJhGgwfowWJRKacCvGqBj6OwNB2
12Nd7suo10n0lorJPCNjTkMl6C5hkDDx9zwg+hBXzaoNWLsIG6cnm96fphTFwTGnB71LfoPUshyl
VhhZFPIwzTQdmQhRizPgxQV8IDqcbZLtGdTTjYH3ZJmmqAD6OQNu4oLKWnSOm80H737TazYcVORG
WHjxZho5nbe/G23gdajz4aEcSGtaWJ6F6+8ihhgrVeaPnXfuJtQQrIbJinkf3Sl+dnHpSEU+CIgL
SXp8AkVuGwVsC9NiXKgVd+tujP3bNNU2VaMOxJZY4i0SlhQ1XYQNjVp00E6mwPpmO8MxA2EeYttW
xDQQ0dN0nZKQ+jlYvTR4vcJ8Cg8jFJCOHtTCe6+1VF9ZZWttYDblXHcsJNxioO3Jh4GTS2QU403U
7RtpP8PNrSMShj3hezwM8RrzL5WD9Azp5pii9sBs4RCGVAYZ2yhDis9UCNHAB1GelGtp99uyzY5k
wSCXhRJ/NTt7qLXhTdamNx6EzdHLj+yHmcaaT36rd6Actb3tZ2/mFOQrzSpPITDTDmhK3XoEnDAZ
JQpVbur2mfltxADoUides884ERBkK9q0NwALnqXmv0sdJa1nD7ZwPXtDrJ+frEIyJ5yXbGO8h5qn
3zSat2bAfYFlFu5nQb0do73SmznYLc5l469Nh5LqWT+TGVXjrXwLM3WUrvaiUmdnsvUkKZwtx8j5
pFw1WzCHxfmazBKEhwPbRioGQTVz2SFNPyDC3HVT8cG8ULJlpqhQRHcmM+6FY3aIGUPvLqVDJhQq
/qJVc/zZdk+xMYOF8amEzFT0sMKpCNJgoVygp5Hj31SdPEwRNSkRXIJsuhON89S2AABTr8STU0UL
ws4dWfoY7g1JC3pCWax7cL4lYSB7meAMgSKDyoLFggAAdSWIDPBHjnqAkiNpKmDku7Ds6qwnwefg
jecK/rfRe49ehb/F40oadBDv4PVXxLn1RT8227bHyNtpbHTwdBfdTGXglBWTCDLnUGd677O35tbp
VgSktgzwWsY72OuUEWIAYfchQZ3tE5qwx9FbG1P4HhsZlp6m3eBt2ZJeePJn0NcUo/sqayXUXgVN
cSgHm1Y9WmkZgmNc0/R4EVv0B7tsA6kk5yDlgSFWVkO3RI1iWsw1D+Yg19yo3g0XCS3N3QtpX5ML
N2NKRNq1YvXe68W0V8C/VlI1xrGxBUgCJDBaFxgteFSIcDcQKCk71982eUaDEUnUsrLsddP7n+bI
NN2itxjeg74rHdVtJHO2orgzzAh1NMI3RzLfmC1VW9xQVJCEj9wql6E7GbsOsjXWCuIGtxByv1XD
GuVolbEZvWvjIsmR7dTIq4dLJ6N8utUoLWxeTT1i5VyVefwUeuXB7gIXCEsL6SzU7zsEdby/7y5W
6FVYqlcZV/am9Of5XOg9a5HH52t5CBDYui55oIreJSMb3gj84xxr7Ichz6dNOc5G8d6nAsMRy9rn
fGEPpFd7K1/30UPaoDwAyR/WffVZ6CtgVvZpVOWdZZYEvkCubUx8qHPH8w1a+jUIwyNP5kV2OU6a
uIOvGBK5URnHWWPMZzQd0r6B8ieY9zAx6t51KqQAm2aQE1IO8z1Fdl1H25oeZtRyAHUx8hciruQq
iOZvZI9tjSgVAZ7gWE2r3mZXTF/ek/C6Y5VqyypQ2TIwfaxkiZ8hCm6DcNrWdv+lfO6YlBYfABua
c5vArvaJ6BB2XmjO+DaM4gzEAbgjQfqAfPpBuhn827Ktb6roXFX0EaiEQTBeaUx9FPRkqckZhyNE
IdtzlxCHFiJfU1T/0A7o/VVivwXDwQRiwP2h2TXhM5zaAykkZgElQ+BSha9Owv4MXANlwWZYHP/6
YEfD1jLaZywC+WpwqjOu+ZqWhQkGh0PNeGZTdc+GrYujnNATvJLA/5AMnA2xCn1mk+HUnCcjFoCz
TY/pBDH3KMBSmW29DOT4kPSvuqM/q8m41xMr2jqY2x3fukHjB55KDtULywmltl2lskHII1lNyChd
1qah1qhpOiYCM1tJ/YWhcLwzRufipw89ptuCseBO2u49ZSxH/pw2UfeuqWfoBeLYRg2ccUHPvqk+
+7B5f1B9ZLegsyB1khh41rHHLxvNydcRErzPZNnwUIugE/S4EfT6RpDLOqgsuYIWyzBcKU4x5F8h
hQcPfnXrJP5WU6pkzBZk8JD7Sw2YL2Cztoo0tCl/crIVMHNcpS44ydTH3JCFCe8RjEVsALGC1Fc4
st6ql6674qkAmdVz9rQwUVf8OLGuiy11Tc/efJUMerB3OAAe3bzyoPBzwwqpMiJEglKNmzGOCP0B
2phWht70CO9lubIrhsup3wFDcAgRkXtaQQVce93AeGRaulodr3VrWcdAmlLb+rZ8Vowq6684FxPQ
U1FJrtIxoXYk1nnMzeeht/cDLrINe70v6YzrAevmCX4gE6e63jDbHAFCN081aTDUUBxKmJ2YaTsr
Pz9bORsiTa+uLvHoRh+e+tTFVNp918QuF06PJMRE497jgLAYaRl3kkA7WoN48Mbxm1kR3oHYuw4l
Y8fSQP+JYwQBRoNOzm9u00Dnd96LPSFpedidluxTGloeWNr9RO4tUJ1uwn7Kdyil9uGxwce89X67
NWXHHJIBVRYNUem5u6QWu2HoSDV+ux4w7iRjGCo16yQgrU0WklFb4lBjDFf65bGy8psuj44GgH/N
8Jfz8D5x8m0lnCcmt9Bdovzc13rF7BaEV5h+RVQrr5P62deqBydBx+jxf5iO/RHZ5d2gcO8CMYmS
27ZsHuW5GQJEePzYUXDbV1BXRNC2y63v4GnAqLAnBPDtdxPDUHQRmYYvTWwyFiwJUXZPDr4Ov3A/
R/mJwsjnHTpWC9HuQFfcN0hnYx/RCjP637RIWAs5mt0KFPoCY/t3JNXvzhIofBmugUoPZy5ZzTLJ
uKmLDgl5YJcZdNtmGEr1B9VQP8/i92kr/UyWBDqJpV8QEQCZY60tonE7DOK2ljRQz0U45YirOnse
cFEbXF5No7/Xc/NU4WSUxTLdHTsI7PUOTfBr0r11YIOY0oj+Wh2OgBH4g0WZUh6hgtcZRYOG3dBz
APWLTah1Ta61rTkrAjGHOB8jsLkgdjITV67S36qFmEjCZ5z+8NA/JkkIBiY+TpNjY7XAg1Iw+Uwd
xiLa4HOhhHtaCu5Vpt/ZbvAsWhDe9ogPOI8UIJngWHs8FxMVqgvoeRBzA7J/I0YOvSqeR7poiIva
bGMJpMBOl4+ij+/CyMGVnQGYC6qG8mbnjna9bsN4ai+DlvsoVyLRYzKGUt9PMfiITC/fsMXSac/x
0PS4bcS9fS9IRxcdR5/K7A4uo4CFzvGD5kLE2LhgA9UO/cGk0RrbzrTtqW9a2PduzUvcDGnFTUN+
jbZzapAJV53G+VYjhLUgY8RwWy79+eCmu+g4BSDKYR794g4mED9Hg0Iktqi6EUz6lV4DbbWhj4/u
uLMc+OY0GG+wZbKFpKarfhybZwFUnvkRCP3gHDvDvleQtwPyxJFHaxgTnn7tUnMVMglsFA0T1ayJ
uw6Hw0BIc1062aGyE2vVFha3m89Ob2r0eDaaUS3gwZPEwY73P2k6r+Y4lTWK/iKqoMmvwzBROcsv
lCQfk0MTuoFffxequi8qn3ttS55hur+w99pJlEygPxuXh7lc7tGo2xFqDfdYsdGVPcy3Qv9dhWtz
amC3NVKMdbyVVtpUMSKMXbEMrJC77w2JCcW8OLQqOGIpS3b+kv5Tvf2PGp7JaZfvlW+RgjajUVk7
9D+pNT1KsFGElsrhmiOXzzwUHB3mwn0G02xbcT6trS6BjGE6L4oaA9Xa7QGKVMfGTn96kyWt0FYJ
ksBP97RloP3G8OBZ1DEd/86R26DFqd4xAaeWzC38hb2O7TDz9whO/3OblU+4S2ShzAlrIXziruuf
li4lO1uEsVTVh5kgFVAGjlIVTBSZTYqfKNP1Di+xjsVrYlMeh3XNuJDB7U1YIsCp0rdSjJzaPbMb
RtrR0OCFw8L3E1AXoFio76dhq/waVTH6ASeNhMqpyF1gdAs+A2dLxF4ZSCo2ANAvNA1GGD7b04qA
LQj3yG1suoZTM4YOVxIVTDeQNZ6CGe09mvSO0aENmM6zqvqIlqvIgAbge0v2flC9TSULfJFqHXss
uWlQfX0YYehTH2GXHZzlOhfDS5W2NPtmVBJI2TZUAxwdwjcFkrT+Uvn+x+K9ZIvwo6olg6iXRB/D
Ar3OkKTr2vFiS26PoWseUt9JWHJx2ZC+tM9mdm258F5TiyW7kpgOzPwFC1+zDXsegiEd9u1KOJOf
wY+WWYpcqtAnWWRHv+6KfYnxZef7Yct9o6G7O89Jm4jYrsdmL7u0jJ2JPMlmgYoIxgnsKdR2DHcV
GoJQpzEEcn8bNZxIMONBgnOxS6EhOsg4r1arP5sa5QFcsmWXN33NIrh5Uq0778ZibQ65TD/SP1af
LE9L4+T7GVNfiDb5BxJqPI6NGzH1m4Hms4BvwNOeCg3/TXYCQmMnKWrJt7LbJbyEoN6j9M8iuHdW
wy+fMdjc95QVHkqFXWZqGOHKI86THzYo3zNqKypdF+TXIMldyqlY7Nnpr5jmH8facK4rAeGWyZFq
KvxJkt0dSSbRpFfkHAy5u4qjvKSDhBCpPWq94GWZxy+a7uEQJurF8/NrVpnHtDCKF3t1KxhF7O2t
qnnvEqs4se9uIf3LGDXRKTGH6sgjTrzlVBxxmUDGYk+sCKDyiRxx4arZvVJA3YYv9mNvZBa5SlrH
qRHpYZELbfySDef0SuOP5NtjoaJ6i0VH+iPTqoNT4P8d/PEAgr/CqcJcxyb33nTYJyd8KaEDxY0T
vg1mgSfSrk+9960VjWsdcGuh9+fKo0nLk/mc8hQxd3IwRpfyfLDz4MtvUXDAvU13C/N3+oPahkmn
ngzsqBAPspuAUVUeOgdYqwPRRSj7BGv43USDfqjQKgWifuIkQF+7CVsbi28cbIcS1fpb1j/ZWtQ7
Z5DnVTLM557sty3v3dJzLq5obRe8juQ9whwZLHE/TM5x8BQZjZMYYkRX+0wJnxXDxIdIt/chWRBx
VqJjb2WKFAHuKUbKlgs7XFY6Wh5rsMFBHIhTicFcmgPA9DDAFF/lh1qgUffrRW2wFxmPhkw/WxE7
bni0TGs8t+kQRm5GdFbKXorVZHUOJNrftW+ueSFOFkjBOGlWhz6av86TZLJU6Tqy33uzXJm8FDWw
Ej3Hq2m9jZ4PNxMVctTSiM4pKzuOgvthxXFdFF8TMrqT0XApK6NYT2W4DCdctN8wGYm7wpiTeZBT
Pfmd4cn21+KdAhXQdfYwNBNZtK4Ewg8FvfVywBzkRe1CaPpRXQHlLqZnJZrklgUWhhQ+P71T96ce
CDorRgolirBuqd/4KN+N1ZJdFTHb6G9HU7mHvsturBBxKB60cZegrUHLh4WzQxtRkHp17RuI5bqs
ZOQYmXFN6yNGs+RICfJROkpE0zA+DHyoDs3KxB3LGxmSvnXg8wzAq2W8GgjGn1QT3Kasp/gEFgix
9k4gBiZi/82k5V5qk+OcUIIJFB33d1hh3WhWixA0cMxxg7a6A3t/qygJs6lhsqKY5jhZcZ9M3aG1
zXPg5PrqwcZio93uu45it++zZ6Yj2bEjAKXb4HDFhBHWGTqWWWsLAGE+GEVLRji86PMIw8OoEur2
gfVpk8vPcUn+pXIgMAOlyk6zHoVyMEZQOnkT/JS5nq/f9OJ+F2RCU3HYz2E1xKvdm2cedbhp6pQt
lnUA1f5h+qy3psww936evyLuTdD8gvffIsGqAoN8vxTvKiSmq6aqLcVmJSlkvyeM99sP0WsxaENl
UQCnoCRGcbe2X462Phwi3KIiSOQxUR2EVZchqjb0DaBOJtFJgGY610eIZrBjwmvlEIIpkG4mtOzs
1jW5ymPLCiYo+33acAyIWffglmnPSQHo0pGhHp7fqJqUFUlPvLUclQwwiFW1OU4ntGtw9i5rUXox
hTT86bB8cgq4x/SWOAWFa5wobo5r0KaxVRI4EuDkKnzP5iXKvT0tJ/5q2/70LHYeMh0vynoYTat/
xU0gn9cl4/UkXajnvtkNrIf3GRZWKF3HYnKzh2p4bFlN+AZ413XI4RsTVat6ng9nsPCqoSKL8dOQ
MLPxTXBAH+zFVXvJw1EtgXef+csDbrdT6DkIiYjofHJGm+yhAWWH5akn2O9sa7La3jervBatkPdj
6zwlsL1uK+maN0lffOMSRTZmU3gTIpKQfHegYyamkknLGedOx+iW/X5eHrWhfExQtfkEBUQxEKDI
HFmi3zlGcFRKMhuwBjBdhf5pGdDDbQlCguydjQXpTodB81e7lcI+FKTew2D2w6Vo0r/rXBenabgh
Mhx8NP9xLNAFRZmVZ48MuPVdFao99FISvXrUfaaSYCHW+Vn11GFiNUk2CAV1WIFnPGNzklqcvF67
Nsd8BUNtMHAvM31xrQT/ReAG13YZPzvRxI3hT6+LJexnk2qWhvamr1V4pzlu8a+F3mlW7ttKzaMr
oQ7pKp7EQv9IxhuqCA/hkJPi8meS8pim0EnV0m0GJgwAeTVFudGBmAdnQgCOcc+GRF8qrOyeXMBd
tAYKYxbaZ7OaH5Z2czmMaHsIW2h3g+7I8BImwGbsTFYOk9oz2iQuoYH7njRhUoMYRfSWjvXj7xcO
G0kUXW4c5p+55pFHw1CdF2no42gSj+C0xbnqzfI2H9A8ppa6E9DsH9EnJdwvlYlSwzh2fTBcJ19T
0TMXd0zeK9/lD7tV2x5LpFirnO7QhZc8uQCeDFLHJhBwlB7B+Mj3ZuYghuasu/avNzB2ZTt+LUMB
YEOUN8S20cDYUPYawWIm0MXz75cRtBWZ7QfQ2gFY1XA+IKD7U3ZkOHLKxSEcIeTwVR432nejgYAH
vQTPnRcSqI0ELUYuv9UGAv6WPNO6uRfvNhML5j9KUmeu8JbTOsa68XymxjTX1USBRqJwxTA8gGs8
4inx2uBdr1WCPaQPbvr9UvvZbSLDn6UM242+e/AbCRU5EDjRuCUG1PZzGa5kS772pVqPI8zjaBTT
vO9NNdEHN0y5srahaHDUvU4XWmBMJ5k2yFFElxtSokSKdJ9947TDaXTdTyQ1B8NJx/fGnmCzzWAg
OQCz8zDneSS8sHpP4CtjGSTPMPRYoM7smTqDsW7fQ/Q2qo6Xh+bgaIIqARx0sl0kiY4LYNVtmncz
T9VjAaqZYOJ/05BV93loUoS2qLn0YpMB5zgoGIfwHI41sTcEGJi5TfCdnR1G+A2neiInMPmvGLzx
4pkuHWA6d1evS7uja83NifL+UNROc/Ezc2ekeiZ+pPrph5AJ4XiX2kCDSVISpFCIMsrb+j3sWnFN
css8ywSBhrHaz8UM+s9bwzvecbZxIExDl1lxG4A4CS0HPVlQfdgpLX5aLe7t2M3LiZkZCTpBAseG
ZVKpaxBe4CMql1E6O9GBxQGjbIRUZHsVO6FBNiLL2OHvbQ+qnpenwU/zW7vvIg1UT/igvNNNfSRK
29zby/TPXx9hfiYxHcgL7teJu/Voe8kSYYFx7fyQNOo9N22iyWE/c3OY7zUtFAWoSb6ArewzW+ny
OATkBYPQ4Vbf49MgrHumZAIQ8m+wAQ+ocv3IXe+/Vo0k7y3zeUW3fskW77sMm5bOh9CU1e/rSGGl
YrbPRrgM3McFFz4e0ISAyw6VmmGm36HIkk1BebJShpO1QqAkS4SBq1Xvm5SfwF+T9hKWwb0LWPtQ
YQtq4N9xvvNjMKnvybEq2jw2AaBG08JMOUEZDj/jH9SSMp4tJDmLVw83cIf+rhUkYmX9o8uS98sA
rLcpCGuv3Bcd9gw1JVWPMnwXtg319Jr9KWs23QGZ4/eJ1ytkuBmP7mrme0uR+gGXJ6Cbw4pjbI2i
pGU3jL+0N/3JVsYnAJyHqSR9b8otJsY+yfF1STCQa5DQfAWsUaOBwsfqpYLlwTZcBwWKoQgV0PLp
jQa+EK//qru+vCGKYyfYEcRIvP/6qfE4uD5OfbE+m/5Ii5g0P/SegF6T+jTplKGA7e47l31XzpL8
Ko3kD0R74pI9WBCLZ51aIKMQXG4GgboRcx5LE1DGLAEsjAIuakYooFgCAI4jpKryN1sCcla+bX00
Cd3fdGTONNwHXrrtKIhRnItXRHIV8L/sznZt8qFJwLyOowhucCAtcWkwxhbJQHeEOZC9dy9iptHz
zbDe4wdJcatXpAjMKQqricyOIiO8Lci6R47nIl6gW5yJMTPv4dHSXIgsyppQX5Nxeg9XRudVUB7r
wObGGj0POwLA16REaMsdg06UO6pDxn/4ra3zdQlOgzeBnDTf3OEyZ+nDrComj+z/OSihGFSbrfBW
YZknyisQsTCluFYFMKDEAaTI1vcqGckWWTqdG5TbEeQkFo4tHCmkalezrLqrrq/ubIaXurDna7+J
CPuKotkPKMPnpTk61vzKBfmZGqV9QJX7J1GMeGZJssGQsiLuTXoCf7n+fmmQnkt+uu5drIxNKvun
ZEt7KbJXUdjsy9UCa6IPX1JCQA8ZYxL6ar7At3otEdww2llp5RfzxUH6c2zN/K+m+SbLadlLXqyr
3UkPbzqcw222mEflOp9Z1nknHOcIOQUjolqvXyGl06H3OBLm0iJgaVCvCB+MQ24Ej2m/KrC9Jmae
ECFHx/LmRnbtdMzGkBA8TamoiR4ddb8hihl6dutyKXWT3kxmYh3tVT6qGi06m4bPjN0t2c3WTzg6
r4Cn+FgV/l+s7sDXmy6MahZ+0e/f1IrMiF3dsg9mYH7Fz9IiPiLUWhGoQHwifkRK+fpKCGcfFYqN
musu3XUG5Ydc+qoK7HrAgs14SFmp64XplK3Ez5zN4AI7zz/OIxpbxejbZcVMyUIKyfb3VVMOoCtI
zi3F7HFFrewj5756jHwZk7XBLvBI1fL7ezQwkm4oONeDbVza7ctQExzkVdlpq3wvLLIm6tJLEzYY
CxgFc+F6jJUxAbIOyeTFUU7H7+qXPSe7jzRj5xrtM77MZXtKQf4xqdy7/MMvBeuXqAFTwfA6owm3
Utr4lOg2wSekl9lMt44u224emwZFoZ0QvmBPhr8viKXgT///C04tPK+sR47T+mnrwYwVtsjdOoWI
LCTJTs3o+sdkTH7qsT/yG/aj+2qv03REYFVVfk6gJa6YNCHvb2XibSRf2I4+vbJrHyqXUatj5Nk5
7BjDO+56J3pu/1QQ5TTmdBQLrx+zkRD9PbIz/E1refGqTUmAwswUifwvm4sYZP1fi1jK05AP9r4g
dxHuiX4iy1cxc1dx4VXGTngWkzm+hZd4r3UdjidLITTlCURMMu9Z44e7qVfuxXIxdgiMCInlNFGl
SZoOHaZfACiefGcmitpdjt76pyb2Wc3NC2//ckWwh8BX2+6Oow17QgWHkcj7fO02H9xw6+CNMtvx
MhtJwlOIykw6LdRSfkDmaEV/qSt+zqZmMBfKW2xK0KMtgqbtxL+WhBjj4WoZaxjjyXFwHbD/Vawd
syYuOsIygzwnqK100jj183t0oP4tDEquAPKcDZp2VFQt2aD5ySrt+7XmTXQK9exJ48XYtHsYoRB/
mlixqBsX6ipWIl34MHOuRE2Q85Pn8qkDFEj+hYMJZWERDqz4SsZV95h4c09I1cBeK/chvgdLe0Nz
+NRg6aHJwj8qHIYlAod1RGwyb3M90sqnNrsCbzyyjX8rxmJB2KJf7TEOElEyR9TmTgvL3GatLKuL
4TkrZubBBW0P/E0k59UBxtBHbQl5KfPxdRx0zuq/emTjytVZW2e/C7Ee4iLpYCkB14T6u6Bb4n/e
2TnVaNcyEOnW5Ag+1tqTmyF3PkOvi9cy0GGIRIxqgAYQns+856d2JUbWDAD0fh6BMvsj+aOEVB97
g07j98/hBL78/ipnYHkUvs3EWC6XKqD6mVj7Q0d6Wnt73jZ3Go0Bm/DJuqS5wTyMhTP8PTL7GGHK
lfbW7DL/qLOJuXAQkGSIP/ZU+SHC8aTC4sXk9TRu+xC3dPMXACXsJ5bBidYke/PveUySEykRiEEM
B2vDmNA/2kw7HYtFsT/BF2Ji5hvFRT+FK/rDoKm+HGoo/P7eiWKVW9MpvANexYdRJaSArTjsl7W5
4At+rSV306S3xTxbjyXLCav0l+WSGOC9e2i3dj9y/oTVSnoihZ0zMcbf2ENRWjVNZFoMUUgSTiOg
1lS2Y8YSIBK9XSP5QpmUFd7JMn6P9O6igWmYvolsy/Dk5ff9TXLzAKX24GZlGDX2pgHb/j9HFhUf
dHSslsWZ+vur1e35CCGrwdjEoBVMEn4w95wZWExspk9ytO7DkTOvWXlDPBqSfcejs8N/L89UO1gU
cBJjroTumGbpoRM5Hj8+rCrnb3NMcbI7Q150BtY8r9wjDOzZQf9QpcPfhXyxC3AYA+V+yiCOCiBH
B2pJDI11af6FGfEK1R1vUEA8ktlCMmNSnJ0GAt2QWb1UeQZi0m5XopSHd8OgtK2QuF5m1eN5hoY8
7ccShUGTlXcukuHDaDxOdM/n3/dpwv546aYTIEZcKWv9t6oRgfctlc340Hc+eb+8GEDjZjQsRATj
kX5UvFwm6Fcdp2XJ9BKG5tEukiNoTyQ7Nh1DYBmnVtYyZhSCwqAd+otTz8hNfPeNVpD/2r7kE5p+
yUgTfT0X0e/bT2VCjOKgzNgup10wQ2sjAZZR1PZP+v2C36y5OF0AJp93hbnleEmHYvvT45EVID/8
xE2YmpV1WkBC2mVN1JAQnbyYtmC9ghwTL/J8MQHsxMhIP8W0OZPWO81TfF7gHWFivWVU6e/DebWo
KQ11V3RjcLSc6VxmLvKvwLidixUt6UjlBKdP3lHTLhwXw3pQHfOebukuiXpnAVfezrVpXZxcgFvy
2zvOuEOhU32djLFmTEQaj5Ee3UAQ5yHKBtMwY9UikUx6alZB2zZ/U0afGmUMt5ZX/Rk6V56wRoe3
VlV4R9dY/jYMGq4aLzxpDSiHFnfag+iKSrvIkT4jg1nN0o+3Uc5dVqDdrsMaonXK/qzBHcp2rcLz
KTDLrqmFqPnJITjzBm0AnAucbZ1goFAXBCsTqNsefo1us+UCMsir+aaTI9sFo8QvSb2X5GSW+n31
tI7LaWW2kAfs25+QN1X7KSXWCLeL4/WIFIxgOdF7M2JPY6xuAbt81Hqy7fmY6vq5rK6dNm7CYMvP
KS1WT0FaMwkFV5CX8bgYmPR6vExaoCYZ4Vz6appPjjt/t+zxJS4isAdpHvHPggQb5yqQD4bb/dXN
U5AoxLq1dZ013h4ZNDgBPXHPb/kBXHcxk/ZAIkFU4zeqHryNUUDdyPRg13IAE0yKyCN9ztxNpbcm
96xv3b3g9JrweUY9McC1H8Lq5p41PSJ/hFUcEZtCZEwBpBQt5MMAZ4hfYwP8wMmF/thahgMOynrf
BgAtPOPBplre836Sb5OQlG50bDX4hixXhYwH9c1VyKNrkD1uMblic1gzppBwgrqeHEYJqXlLM+0d
/97NvnIgRszKZ3sfCnThVvCaeQyZUDIwiq6JHZrq/0qTrB41f8km+Bxz8S0M89yAcUiHkjY1Ib2W
HQsRtbyeHnN2toc1+dWAkjYLvSNABy6AlxHhzsczGh/CzzYj5qJrYEstGtYGsQDNCFep9bdMUSis
4i/X5rpFcvboJfOB+M2V3JUehT+e7as9jLiJLdM4qALqBtxHkLH/tR7jrkazj5qC8QuB0J59OlGX
LjZUUMYfabXPCutNaulwhG2I2ZYFu0+ljMquySMrWwG1UY1VBay6asKhVe9t5b66EHgT6VIUoYBL
pPlYJgYW5SXH9cUsMSB60rf7nzoxLvWKlDKYyQXGxh8uJJzPhEscAnpNyronZd6k5sVz7G/syO9B
Lb/SCZMrQtbOco6eP7wlCY8U35gBhwefnkas0MgdhhRY84RxnOHA2o+3pkcIF8W9SaTQbupMue/0
Dzu9enM+c+lJ+V9A9XwUhnrwQheCU5M/h4oCPlkC82yE8iUXGXw0rvEjUukaCzqflxa75c6fLLyh
TDd0hQpxQXmR+cVzxqomLm/DlXCgLXUMzKWz7zsnP+SzfE7Lo8VWLq5z+PbaRqvuDoDnde4DatQN
bMfyRbvro+BTGflEfOxYGBe4plL7Zg2yF8tP1GnNFp+5BsapcUz/TaVLUvn8tJT8kTk3wqhfvlsI
LbitP9n2g4flVsit7aNevbG8vSBVJJBjQdFvwJ9L5seFgefgrWchCKQse5O9PeFPJroGn9USOYUM
x8gBi21rcklkgAXjG/5wUUl566xdcgCZT0UwwKWwwBAwCLGiTC/WFoq3xxRTgJUhksL2MXTbdEF2
Bf/Obf+ZDjTYQAMWrC07UhWTJG8lKcJlCItAg2GuP324gpH6FGKI7UloISN5+UKNCh7VOLmT8THj
kXIC56biCug694MIxnFHKQGphMNHckahwYy1zb9AErueVC5Cb6K8UaQarOwp0NgxPBVWxX1Cuha4
ljxSbt/fQtCFkjJd5YidDTsLqXZ8aUhaiKQ2ISjag4zIpSggyALtLayVzVwzn0W9LDcrbRIIzU1U
7o0zg5EA76xDa5yWtCC5VctrLvq7oUeA0pAkw2cYZqUt3xEOtOe2uELveKjW0kaRxNu/NFHtzX/n
xPwyoFQyRJI/TuIdWHxw4qTiqmU1HLo52M9+iPPBvvGpEA9ObhAGEPYn1H4bspSdTIL6vg6/sqx7
wChxS5NB6sD2Rivs5BnjqJ6FZBROo3Eo7Pq45vhxUxZwHERuZRC1aLUpSjLxsRAeMdB5k17q1MFt
W7ADGjEamGAKQs1Su17e+mJmHJo9JKjmRWLSH3GE9BrCpwvi8WBqH3Xd0Zr9E97LhAgZ94uQoIvT
w0KqDoSzvWpFDJ3PlOdwNwdM4Bk09JHv8DCBlStEbrEmwNEPDx5g0ZgE1/KPGka0Ul13sWrGNmYd
uLtETLcIsMjIE9l3y8jhYB1H0ZfEB2AjX1q2897wVPbhhzTmaynT7pDO5RyHLsFgAD14UYHdspxr
Nz6cU6UfGYyqTy8JNqIRwYW8hwdCMLsboKk9S4T1VVU6vFoIvfZrSzJEmTzhwb5i0YK5NC5HTInt
WSd+c6MCt+V6q/b9ugY3tlNCna0yxpsQOnf+0DAUYgIfeSbupMHrDazGSUa0Kzmi2IuQCk+gcazx
0HrMGxrT7KlocYkGmT8gZUk9XpbZOaSe10UZY5+d7eLV8Ww2LgWmjLXr62c+Z+jPLtqyPnvtp1GW
eY+TYTtENnX8DCUSqqopP2Gq8Rep2J0rOO8LcnSvQ0igQZ40NlNyHQaK4CDa+pb/CgUuZeSK10EF
KuLhQ0VnNMc1Y3yJ7hvf5ELIadKiFlthglqbgqepmUZbjw1vIV2MPFfjQJaVEl8ZrytCfERHyP4O
IAUrPJN/TaXJHNp8a10OCWHezgm/IPZO3hE7Qr8HR5VR5cLxkl/MaZ7iFUUaWfBbpjCD1Zif5daY
UZuzVWJEzwx2NzNkvHeDiR+pw6ynx1zDK2wnGL61itfwBw/YerZKSYBVYDNHDm/csWkZxIzWiT5s
rxKP0ShRTEOn/RjU6xXb/TIn8KEblI1e9VB3YXiblFed8VLhO6gjdyLUS9TqFg3/qWjdzTrgQ6No
EjJfHQlgeDbXZy81rguuoE9SQipARILPP6q+a2J7VPfpup0m+XMRdO7dIgGGoZjLCLUfNB4Bt7pU
msN+rWV3VlcLjBZwMFCrZpMSUrFi3vCdNvywWQqj0NIUSabhHLrCTl48OATLhriFZldAj905YYBl
yCvaTyR9P9W6eA+hAU5+sjnEg+yRsI4Z7gFIMgIK1GWdMoUce2XRXvyENG6fLIKqswxLsUuoMoMK
MK7Lv5oSDJNzWpHZir9FX8t1+EbU+JS0xEHMS/20znyH1B4hNG3fgjU/SSaqQZKom6NEiHBL8CaR
QSwud4JJ8i3MB3q9lBOikJam5pn9jxx1UebVn/32UtBEwqXiQxpYzadw9hUJE+ic7PvMgZnlCt5g
/aU6fS1yPLy0tumxmYEEFcb4uCID3OspH1/w8p4LQRokJMh4xCJ+SIvx3a/c9hRmhrebt+8XroYV
iWV2YK/Ab4AUzR4Mgd3vv85pcvdsGrO5d9Z2udceM7Fm3ZM0ePblYN327Lduf3+FCOiptuAJp0kW
Qz5FNZT5+LWNpxwh+B+RjPkeQsqlcabqVHJBxClS9J3v4MrIFn3CcFN+gRdVpLujBWo0mxVmmjTM
vcP02PjbkpsVzd7l97FSnL83bs/zkHYbpERTaRoc2RmfrJXvsqoOG6SHRAlrBtaeyUSF4TR/7I63
E6jyDdMMJpywyHGoUS8o8yUk4SxBq3+v/OpLognfJ3mJb8sktASED3JxXQ1HNv4kyUZFaf5AOyHT
bAqwgSHVVcyJo6w9lQUp9Ubge3FQUnaWzvQPiRYsM4MtVIgRKy7B2EVt2xPnVNxTRQM9zEgo5Q44
hXp4ttb8TmYFsHZ4jfjJDYBljViOCcfrDHFLaF6HYFXLLfL+Bl8VsAW8KqzuKq0uU/hm8BcYFXl0
RiLSYzbd5YJAR5s/cfXdP30zt/fdWFy5DQ5W8TJ603DIwgF/t0AC59TysCoHx5sy0LtrwE7GfOMh
SHeKrn+eA6RfTnEHBTGIGU/IB3sTIk9UsoPJdxF5OZwHc8kvSR1Q7y/T9IcRI8M0PexC2TrXQA/2
dRng0pA+cmtJqFJi8crHdPJeGmEEZBUH/1ARZHcm1mQoZAAE/DrgeTR5uIy7yWVm5yfE0OJVxjuf
32kTH2I74fvhluJWHog1op+l8BZVf2JlRiM/1P+Sqv0aQ8pvRIrZDkBWHm3K7ygnKmWflqQc2duC
FLfK7WCZw1PrdR9DRSswsea61nlzwkCMRDZsltjaXpysLJvnybLeSrMJ/6CJniMPQOFtiazsIfQf
6Zop7XvtfWYDKTkuPn0S+OzXceGC91B6Lr/v/UzAmOtaMeKw/k+KAAujUUMNaWcKW4qh4jKf7z0V
j9y2vuiLG8ZTipsDI9xaOZHZpU9Wcw40OO1Cs8UFVbSrGCSeKswV2yS2CVLxbtgFO2qdtLGm+H03
BNIg278Ke3JfyeRGSbkV+l3WxlUwObdZAiWN6JALz59+KcSrtAzG2PPGSLAZrrCAnilgzNTbd0uA
pcDrSgaWW4vvU+oY3Xc+bDFGvnMk0BBLoK4uYJhwKOffv0dtafHHK+jQDC7rM/Lxu8Kbl7PIKYNd
Pd4lY5n8CR3gZ3i5iC4brJSAw4RcbSIXm46xAfhsINNNei6RGqL7Yz89pnZ/rNmHc0uXSWTadDiT
Q78fpOazA+SDndWrVzGioToSexHQUBTbM8B7t40/jH/ktkDHyV7tpS2YCpFVwRQY/KiBEbvpuccn
x3w3HJBMiBGHu9ZDMmo1xhr1Inz3nPndraaj4U1vVDflTbeOl2VMnxxv/s4cH40G1+vcU64TBkyZ
Wmc0hdSd0cpbVSz+E7wqFbNdUuy8Q+KDU++EKDJnBdrDoxtLVO5CYCx2nwXWz9lnZ9ub9TVx25CC
nuVQmTafRtg9WjNFk95eY8CRxZ0kZecJyshrlvCmOwZnscizIPJAvZFj95KvQR+bm50P+xl2ivHe
JnJpdFC3sgw/9xZuSrnpF4LkG1wPjOBABJ++vV76wbRfCEEKrkpR1E1y2YfbhT0bSL1k73ykIR2O
dkyXe11zlQ4tIdJhTl5DBafLKJjeSbOW903o2HEtx/5U5iZBpn4BTWu13sAgbbniKjZnzUy6b9jZ
W5Jg72hwE2TCI0cZxz9Dxsp6LvK1fWKO8wPzyj9xJQ07sggBhONRYSQC5cXiSsiLYWQDVM+HRbd0
NgnOway6plwSWklzR0lb3qwFq/R8+TtUvEkgaa5gaNVhTbpHo6duYCP57QcvWSWN91W5zzKFPejX
NdEGeUpYZyE+0UcDJcBlNSosjqpxXkDSgkLcfufCYWRCZpoYSPwWVqgRGMV1Rn/RWBU+ev3mqql9
Q+l5KOb1s+95cdsS2oBrfznbTajksOLHHvh8MyfgCb4kiG1ZQNiR7dvByVGkTHJ0G4hIIjcwzY9F
EGpYLyXhvzi1KXES6wMc7lbE9P1znTkOPRlHYaEzhhHjXYat5NPJhwfUQs1zqRqSVr01jRKp+IFS
jqOJPdmtYZcoBKfk/vf351YmWLG23qkf/NtmaZ/NVDnR5PqU+LVxM7u3lkFNY+KBOXUrJUvgGOJz
0ujN/8fXeS3JqiRZ9IswAwICeE2tS8sXrCRaE6ivn0WenjltbX3nJa0ySyciwt33XluihMdKpvqe
VgCq3vsgmB5yayje9ITbYh0YnBymRv4RR5OjhgYVNdMmLxMWxEGZeweu2grdKbLyjmVdz9qbSITf
upLDbRTL8o416lWVo/+q0WJcj4aD8IO8tNdyJoXRzQXq69dbc7RuMqoxNEql2lhFZ9Fg1ofXRI24
UWuHHtYEzItLXYPUQusW9jgcCp/K0KaSZ1sq+M/eMsIoQkZwTxaKnpM2Qucn1jx6S+rig2TVc5oP
7ol+nnowQnV7vaI63WCwNUQTF3uRviba75+XA9K/LIveaqmw/CXssFvwOVtRe29OFEha9l5z6WlL
LTrlyzdpQQg2prQ9JwB2740qItNuE4MuWyDEGan41Ujtzt/H5aNokAwkZkIMZIptv/VD853W4BT0
QL+LAmNiFB2ru3rOe6KL7aEmeS2Ac4H6DNEaYfx7iOLpofT1S7Glsizu3SEdd2XKZrcR6qFl2Dxn
KAACRsxS5/RAYLMGsBHZ/COk8l7bl6SU9VPQVVvecIQTMkQ7UsZqw4CMRTgC+j6har100z1a6+Cu
D5lnVsEUX8xUf+uCgolDzQAmFkwBvSqk4lDcm7F6d+A817SlnisilFym4PiCOo5wjORslIARofIy
eLCZklwf+oaR1X977frZv5+4ft3f1/4+/cfXrp8I/+8XXZ/+t9f+/qh//G3Xb/v/v+6//eR/fO36
o/7+tr8//v9/7e9fcP2O6xf/x2s4hWgdtgNRA10qyQvLRm7LsXaQBg0NLYKIVk/kvF8TI+k1dawK
ePmvsZFpaQWYSOYEySzGi4zrr+9PmKew2oTZ7pov+W9f828fXj8VkDHJPtGE3TZ/X2k4Hjft7cBA
+0hijHscCV6jJeux+9UEqkkzfFKGSQNm7n4wgoNhngeYprsxP11fw1Sfn65PQREH+xbeBgwlRLqT
HownV1HZD73uEyAkhtMgy9+8R44hRONveq//Atk4rrg+huU4B1nRW14A46G1H5g/UV8DLfMnOjMG
rdUQluQMqiaWwH8xkgJLmZxOpD0v7M7hAtX2nTOSdptSrsFzYtmMX5tOfjUIW+mf1PF5GhNzp7zo
3muncjmMccHSHH744pMELAzUUwNuzw5NwgCPLWCDVWNoCYuzXA9qqPFkKETZxdpqkH/k8y/neEm8
QrOwgKKLnQig7syD9melMLjthtTeYDX5xoRWiHWdmaC+ppJ+s4G3u8LDR2U32CJBh4hKa9ViSQLo
tAblQh5hpY5GOQzr1PefdmWG3Ia8KCBDVrXtp/ZMopW5MIbouymsd3K/gqz6UgP2B/pJ1qFqAbNN
dgCRJj57Fm+cIf1ZT0pJ4ahs18b6K7dD/eRWOrb8UGPfN32PMTBo6vFqldQlG27/oESZLWXgfiO9
WsfW4O1YRk+OpeyVw5wioUCsGJXSipx2AnW9grrlzG+jzjGSCusm00ka7J0PbSavYFh3PX4QzV5G
8NyJBDiiSavXedLGCOrQFXZlgOyHDt7A6JtJKoieTqseCqhFS9+jQ2tH8swOsEO16my7HuOC7oTb
UPfYOAfO45S6lBcCbRDDUjq7FIJzDwKFT1X/4jK+kM0X7EIpdmTa3AMyAdOgkFCFaXgZHMNeVG70
nlZjRP0aUezOZ23btsMp0lEMFXOKoALWsLFz9cHJhTRb8k0GA369rXrevBiikUthlhdyb082bblk
ALVLwhLoxFqQRzMDh/gLzya7dqod3mCbVPqlaAwwt10DH79ic9mtNFT7OF+xCZNuFdKstINTZHRr
wex55dJsm0H85oKvfqB7gtqGSQ+fHCImCcl2ioMPz9dAcPSABBMn9Wgo6O+Dzk7OaByIe1zB0D69
ZRnNNBbXAL2bH3UPfGCc0WcOQv716/8f1hbFxvV52s6a3p6GHoSWRmJacoN3zGe855bTrGuTNGdo
Eg+aIubGcn6qCim5jp2+GYgbgxDDFUcSwpJqwl4NFT23tsLCzaJqHcYaJETn7ZLS+MYtKFedGUZ7
Toh9U9Lz8amVa0FnTlittp7UcDMU3t6XNhaYBmEgwPrmhOa1PVHKbAVXhmTQs5KhJYjtSrmQLNI2
ha03DNDmNx2584k/TWyKMP91Zd+esI5AoIUoQKhhNyClSteZNT0HRRWta7042nqORgHU74ryYZW6
8InYmpfcJefpnfNCu++hwHxOa5HjQWYbnMpOXxlWpzNhTVi5yeJasMoyRW/7xqYPOCJxAulQRziF
0OG9I64tdpauneiGmGVTs1bPeslhIC8BejDegCO9zbXlZgplXDycRCZ7SA/xqiu9h35CT+hPDF6k
Hv1ZGq63/dGQYqXZhDhkXQ1uR4ErOxrccAIKmVUcmES+mUl8smR0S6yuS1mD21QpzgWB0BH4t0Dm
XB1cwY8uapguPhToU5z59y2Z5Av2jOPSKMejASBtR5/rtU+rS8puey3Fpz3GyApsegm9jo4uTYDG
hlb8PJIOu43CaGtKLuzJHdWSnsE6h1KzwJgAvlG0L2NJ7GZcgJIdZlHROyJlkAY1d1kQLS9lppq5
v5XsITMer8vi9SHJxaxmIn1iXikdOXV/8pf/fsWfT5TjV2FEHxbZokuT6ePJHzHiag6IoOvTloL7
dP0IRLx3KoZSblGFP3lWmzFrtvzlFJrEb9tvetUPO3vYmQ5o0yju8GQVvHXga5OtqvHqcbHbT6QK
fNZQyhejo32FobvOYuvGr5KHQAMPZHLTxFuwcCtP5xyKHtCBefwh3M1iZhKRxUKsB+7OTjmda9u6
c4fweWpCJkXCa05qfhh1jOSajhJ14AclmCHagiyLXO/Zp+qPQErJjdRZZSyzlyjW8sdAaC9O1n7T
kXoqjX7NXDg4eI0vj8QuTKr7nYdYW9svXlwbJZwjnc3Uj5/ZTAGpayHXVbVirQ0IYZg3Fwkt2zEf
aExkLGORuLVjZ6llpkmiFwtOaXWUpjF8igK+pGHTazTQaXt0piAjR2vlZoC2GXZifEdOjlG3ocW2
6dCxJ1H+yIwaQ7tWNmsLsPGpLQbgT2TR6mYqT+P8kCHJXHQ2wMvJVDF63izY+N57nxvw8p1Go8QT
sERptUqK46VhBN2pUlDspM+B8wk6wNIKvt+ZklOmlfFepuJAMPa5g0PH+Anqss/878ROvt0MUVdx
ZhInWP9Us3v0+lNUT0+k9B6vTyzEYMuOHdWOaekcNxjsnNqDV+A9lAlQB6Lh6WDNxt+wOV2T5WeX
/KkbbEHIADSX+X02x3ikra/jqYrKpZNiX9OlD0QhKfcV3dMpDMp1ZmiQ/b4m7OPHztPLU42khbmV
sdIiGlflfF31hvVoNBBKLC86Amb3LIqGkRTUTY1O7BTPvzozuQN0vflYTcNqLOwAZQ87DH2aj34c
V2vQQ9PCG4f7eAqstSkK2Hr88XMDty2i0/XJ9UE1SbsaNQ1LKDa4XVZHd13awMIYPGcZN8hCrnfn
jmlIpYOiM52E1Vp7CbmzY3rf8Vd2i2Z+X7GPzXerYDxoHO3r4jX2WnYSWpGfrMRp0LmlmIrq8jFy
pzmvgyidwPF30uOQ19Kb6casAeYYHqpYqFMxP5h5dcTure8q5kt4o2oWIDYv2Ge+63qZZojv6H8h
+xhhkXmx9REqb6fbGUGIeVuu0Kn2VPsoMAMCl1l4vQKlwjCBV0WTfxoG2DAGUgRG8sMqmfrkoMJT
0o9M5UaqNwo0/K4o0Cz7PYzSja3pP9K0tugQqGdt7n5snftbpvGnpmvP4Is5bopQkRnClGaQr1Dq
qQSXQlDcWFIrt2HUfodsRwSRRIgDiZS5lgveCLI/SWGZ6H52n5kDDTObfySeq8pK35aT9pzxC09/
HzxYDieTvec2584jog4iRIyysSC6kCajKggbTuU+cyzc9CXpMNqc2kWnGI8vJgKAM7H21Awamza/
OgyNba2JiLmvswg9XOkSBmvdjjqXJTk4q6ohMkfFB8SyTO7kTYYResfKrJ/UvKnqsucYieoyhXBC
0cCCfz27yRJmm4Ixeoeg9gSAhkl8+l3qeIohfLi2bzHssz7s3k63ZgBfyFPN3oOFH6CsXSJ0YENu
+3vmFAZIQ+/7+kPlfFe5fnRd2f++dn1qmpQSiUPs93x5DfPD9aO/3/Af31/Op2exMcN4lXtG+pqD
2N1WIfk0mh4Zr1Wuvwg4o3dul1Z3Uymfry9Drtc3JTl22+vT0U3vcCMWCKyS8jZrk+/ry3jtAXOw
l9uC76h3rse7184T0EA2/QVdO0ZhgSHRzkR/uX7i72db9zgEjXW+fimMC2oeNnn2LjRCsg/+92dI
Ui0PpeVcorEwLyPez2Wr1TTg56fG0GK/ciWY8tg3LlVW5xfD/fME/Ih5ub58fdCwUMWoJkHojltm
ajELOFmIWi4uphr/9aAYnO9kiMYGm+dUdy3Ro3zB9YHOjLg0wCRXVQxGJG+x5oSWC+Wgc+QFj8NT
7XavcdAzP/noMIAdoiQ/aiWaMzsxnzwdB4heW+fMptrBQfr8t4a/Nh/Q87GlbUFsSkq3RQVG+ZBH
GDQi0Idm6zRHTPrMaDMAde384zHf1AdloIv985FQCCGnhIHy/FmHeRD0n02e3gc2EkmtLr2V2+jD
4frQs4gthQSa6VWed5iVCNTJ+rbF0sRMnN3VhPgsyKMTIkoQcyJs6A5dHxMTfW1LfsGhjNp1AtBv
V8/Pri8R304rHqW21kp7FYp3uPflwXS68gA7jELWq++83nxiA30KDQS4WZXhRJs/uj7UZJEchh7k
57QvFS3hvKynlZpFqKTVe5it6FGiNmH5CExiU4ExTQByu+eusX+oGkMMxvnPYFC0Tn3YsT+11CGh
Db6OTPP1+hLtKRcHOQcnQ0WxTQOzOAwqg0hug524PnXYVyOEzUD+4OKhKTw3n/wh0ndBO2ztscVm
izC4UWW9CunvIbYDolCx12BRASsVSp6zNS8O3Bzw23Mg6gIafdLZq39s4kyVfM2YmK+HWcdtqiqf
UI7QBAsKG7R5zRQJ3Mo6jqr5otI5Q1S0j4xfKkBETk5IfdCNKb93duCJPC8Pket8mqYY1lleMVWf
348/74B8KlvAp4GY0g3Dr6euhHJ0fXA0f9hC+MHhiP8sixGK4qt8uh6A68OYoHpOMv3Zt8O9DQcY
GXJNfRtWnHi7ZrLPckjjHZLWpOCpukvZBCISFS/B0D2DQm0213eTDX9xuL7Z0DwJSClSF7m04a8j
zd6Onnj1XUygQ4IlhFPYFtui8bm1Kxz983vytzNWqbQCA2K8+NL7TQu6ipaHJrsGQnEgXXc1CLoz
Q+B/G0n2eP3VTKCtfQLjfj5A18Oh12kzLQ2vUzvSo1f/0StrWhradM8BR5FCdtS/W3OYZjG9AiNh
i40kKXwqiFmO4XdmlrFPZm8O21HgWmH0wiS+OFxfauePQAWXmngUKTYUP7HfIKagHUziPNxM3BWu
9wKFuwX/3fyPeqSK4FWFB8AlC1RDD5YetFEqOwYjkQtpsg8IAfEHI7+M+OovwmhxTk+ZszbrCOld
ZZ8BokRIpfCLat+toP8eCZSrdkwCFbPjnYCY/Evticenhe0vg9dYb5/80HM+MOP/JF2b0CJhI46R
k5XDHEF0TXAC45YaSkMTNA7jJS/Wc2GVR5570qvYvCQDG/xxLim4rtaeA7TM8ON/PXTt+JkyCYeU
BAW1b1xwYmMAfUCzP4LRf3RtGCP+OITHUOctt1LCHehfLCK99enqvTWeknv0jGSE+tGuzAO4Y13b
U+Jyez0E7GQWjU8lwFgY7TSxfpH6pXHCSMafGxWPuG8l1/cEqGME7Mw8csFdcgHQZtmzsd6RMZ1v
6Ul/FAoTsDPOtvkBvMcERdPPWiwgxUiuYV/XtKlwaqWR2gZ91u9Hv74tOQQbhWNm6cxB4F4wIdme
vIOZmMDxIu3oETKKVwDAEumf2JWTFuwHtDv2l4caqMWeyp/vnReM2afrl/wQPz3HTUrmG8LYS+24
K2lr5iUkcODCPWPTWwboz04Bg0Mc8VCC5KOjUboL+BSEXlLZCjCJnvubZmhluuyrCQij9mPRM7Vj
+SL+hL8d0DbS1YQWoK0zwnrPOgSabGmHnKGsVXYHoXWoNPxvi5H4GkmQxFjSHDXRuCRdReFhSF77
DD2mH+pw+dqBbX9TfgTusGUiekcEjLZj8/SChnDYjhboj3zwBu65Z3DWMdNjdaO7n1i0RIrfP9Nm
zAudMzKrdIi2mb5W+PpWBk2qitHSto/eqWcQcosqX3O14HIDj1c2kFFIcVu1Vv3aGfNwZCoMbIfm
nALEfnRi1kBAC1m/bOUarqzBKG9qW99S192QjbtE8DE3R8ietMbwt7fqVdlV7wDzuCMy7+yncGPp
rYVitQxO7sxdkhiNTSfc59ZEnknuIQuKCcPINBTwNd2NKD7SdeReGqp7XJcRo38A6jluYkuJA/6m
cZOCVcs0CjbLHm+AN0dAmcSpbEgWSDLv2amN/qh5ck+ENPSRDuZH5SErl7YVr3ssLeWAC7ByxCPC
oFda2ndJJY1t4EzVUghYfoFlQ0qksV653Sx34aLQgDBafthhZykOo2Y9swQgNk9poE4aBJCMHQUN
AjYP6laYmbaWSKp9I/OOZZcfOo8JcZ+4x7oJHxTdVepmJH5Boh2ThNsD5cd47hwFOUbD6UFMFS0x
MBEbFXm7xqzv2hY9mtZi1umNfYiOAbZucMjrmcCVjmqne+GRyVBzSBLYTJp1SXXQxQ2ij48i8D6E
sPLbsoYMFDfIpzJ19BphLsJcBmcH+cTKQI6Kl9K58UvsFW7V/tTwYRa547tQ4FDed1kabowmeu8m
5aD/tfNTQnbmri3pgA4BrR6i06ekdGhgmjSr5z8jOvV++BURZj5Tc7I17ATgdmXwVEGFQNRoAjAJ
0IMUibbKROczyQdhy2VOYCje4hVunHYxU4+2gMqzZe9XJZBe31gYEsUvSefTPkG5wj+xMShQ+Y+r
HWXUJWNMuY293D2MHf7ZzEkRkYI3PmIG8EV+otYMd3ZhvI8Gt0g4vcGK+MmnpumMnZslVJITnC8q
3A0MKaKqSYjr2GbmrkvRV9C8gW0js4iQIZcsVLezd6KR973qP+1EQqM0AbVldDbGMt4FHXzsBDUb
Otm82ab5pSL1ceEl0j+HNy1vu8y1OwfAMxctUiEEHrRihnTTMPIgbB6km9rw6Z1FWY2ietLx77nN
No7Dg2thZnP7T7cARcF8wZttwYeKHuuixT2BOjfBV5hVy8yvztpUmKBaVLp2vf4lg/ZuwOlBLUR2
ijIzQGKyv6m5FG9YpRJheYwg+OuaPMmXglHCJhlwd7iR9mbrctyR+PnLscC9V2PXNxhmL/iZ3PBm
HniFGm8d1jEJsortdVZvPeZnexp/jOoNBQdG4XeOvJll0+80gx6agXtpm2TGSuK9RrYNjJbYciRT
qAKciQEU7LKSzZMzZ3UmfcpA1E4y2EPOXRqV96N0n9Fw1+ShzvD2grEXQTY+MvEp7hZDhW4am+Iz
BoQzQTZU/rd9RRFF8/fZC/IPJDjJSptJmLTGPRzk8/z6U9Yz5YtGMaq3d6stw42Gu5j3FnpvTw7u
so0qKIaVtwUyXp0zPdt1utjkykaol5OOFnBDkuAczqILHzX9ppaYX0UC+3kMgA6Q+U3iUg7Aj7qC
I0gcA3p68LVtU0JgRjELTpqhV4UE6NYH95v0Xn7psp4UYth1DKzJhDWfA8worN7qO0RvTTtjYBaO
L7CavqIejKsztU8k14UXMuvPlKWvms/4SAqBm9Ywj0ChEK8FUHg9rb3B5I/pm640oFA2cpkAuBMG
49LS1JPeQt71gaOkmvVNF+u290zkIzmEBFUu/dRSxxzk/kuLJi9IvfPYTOReGvKxrV5CFGnLDt8v
VrXirUPrxBg73QUmVD3fQnqMOjMHT4K4mgEMlspcnsuhjzduXu8NIc50Qwbsuyhvx0I7m4TTFZn8
1ieJyQi0H8qUbqe67qZC+9E3v5PZGmujTTYjiIlmFpj0AyVHKbUTULIvhJE5yerqANzy2ZLVi1MM
N9V+7O3HLHC5LNLIwuhuopfKsPNE6kc6QXYIXPeXVmigmleWcCRADvrwLNQoMo27vo9vHU7qRaur
jxiQ4qKMu5WSyQ1lgIPmq0Ujq1fVBpTnTVXrkJLhbSDs1hhWocsvOxN/mXb2tPFg0RO1RDOQFTik
a8zIiQxvs0rc+iniNawuCnIDxnfjmPD+R3qYrHFTPSCIw43RcTqKB6MyjLNTu9AjnWjctQEz0BLk
sxrN187Ss6WJqa2j2AGM2c2pSTdRX35g5Hv0OQNpxwyHIdZ+K+84d+qOQyK20FXXXfLsjNS3mDNP
lnMYcm9XDb91n9wIStyF0w6fjVZsJfqE0dNIBbDAHY04pssSUlhLNpnHQM2DN4jMGHS2yn+ijCtU
yVk28UmrSaXqNmE8a/Xtt1c7xYr2bLwo0Q+2XgUR3O7Wsimbu+uD3t5WxCIRbOruQjO2dnUu9lFI
F2rE67wb2tC7l7q4R0PfcGB8c9VRHNILvqCXt0/Ik7cEF8Q4v/Tj5NfTqW6TH9J2EUkx8WhczgBu
nDBBZfw55qxqurDro8ypcjDhErxRkBueEEC7qyv6q2av1gIbHpxC+mVF9cwJFz8L/N+RC1A6phc2
IVxeDraP5RTIXMj8YTE4KN+kpb3maA+h4+gxqkiWl9q0TdDkerkW2G2Xhq+v2t4b1kQVvzB17NfS
CV9CgHmd9SZF1ANCdYwb4bQ28MSGAJG6KbccPRoDEv4mwlU0sgJAYr1ynG7HfN5/qi1nrSRMPr93
vrmfFWvTAH8CdQ2JGQCyzRCP0BJKuYyC4aEOmZAWreWvukEkt1VDfKiD31nvyczArr0LPC+G/+Ox
NcpB94iS7l7LXHNlGzhH0hCZRGubJ2a94K7m/Q50LH0dAgsgSiCo420pg3iZtRZN3GllAJeizUKO
SUKiqTFLJF1NhUdpPinPNg5eIASws/pshTgX+i7q1tCfT6ofbz0fVzNbTXepQx7JGXtvugnowoT9
sJITIQCKFm4SJw8QtuLau/fN/dgIODE+DsLGc+xVVaFMZxreSRSYbBVWbcAlBfBRM9K9FswrngFz
nhCTbZUFP5k+jEvXJd3MyZFkGoLbWDPjKvPwU7PwljsN/duIHSlEw2QH3Y8AiZuJfJK+1dm4VPF3
ikGN0M3yQ2KmRnjIKeScGIEya1TFl1OZeOKdBkC05WUoPB0kYiCO2x5bmWv82IIxi6GI2ShpCCyS
0nP2pP9QpmTdbaU+6gYioOuykQZOCf/sVdnEdv+5JkEhI9zwOKdpoeQ3skVEkWU44N46y97nBf7n
gdVkwajlLrOSA4SIF9TnFtNB9il1b/H/gpMMtOpeJqQ0Jyl956DYG7Nhlu8GOe+jXaS6ItoeHAlI
RwRnUIyhrJEm2q01OtZ5xYDYrE+D3yQ3HbW/VWYrV7G1K9kcyNjiXqVz4eRpcwKeVXLo1a+Y09ST
/C0OfcqZ0WXMndcrbSDOMa71YNvp8bMLcHIdpHcqld+G7SQcROqvigl1SZ8Iigcm0akz9zVob0XU
AUq/yN+Ae/ypLO9Bqanf+H7CpmKD2Z5hFIKDFWqWU5uDPWtjuWyRtWycBs1u3dItiAhm84Z6n3WK
FFtmXUAY+Yen4IWu/+x3D96wFcSMvZqnUR+IeQs4MqXCUppWbJzGA82L+zCHURZNztpSDO+T7suq
okfDGF5E0BCtEC57q/+NBSF2/rNOsaRwbucK349rwQSPxo2RfsJEO/h0d9cT2zQIHuj0oxE0Rop+
m6VH/8Qy995E5c5pPqmI7LOPJzsek5/JYFEt+xAhuH4Yip5pB9stslM2oYF7xkHGbruIyDGUbDI/
/w36CC57JOulP3KTp3PCFKbi92NgGhITFHJPwye4rCPkPE5sHIyAbVjOUAreyw9uwUsQpBeRhyd8
URqqdwFKVnsBJY07YAp2hO25W2nbrIvqJUuAD1SI6LBLuRvYeg9ZprQVAB26MCS+hzmdZSM6lEbN
VLln9DuLpPO03XqWi2QgwcVrm7W3LEC1sWzkeyproSUvFDiQsFLtaJr8uLF86UOTCjBlodKDmdvQ
PVU1goQ4/Ex7/kQcfI8td+o+dp6HHmm1noDflwhBSSnajnVYX7BbZUuI0oLyUGTY64ZZOgihiga1
QYFJNNJsnq0Kd+em52qonuwQAgQJ0duMvDtu+LejWagNXNcT23JnMdgeOyFmg05vv3vwqnscSEh6
vBNtlE9bVnI9Dc1uF7X5jV9jWCUc5hKnoDLLKHyzgn6r290P7qzfMoreorLehWRVL7r0tqOeFxMG
CLvMQQxZ/kfhhSMJZKgIkohteUyfjct1Mt7JqPkdx7FhdYRh1I0WxDxzU5JVCRn3W2jk2tPehvKW
+gfX/rVoNCxsnX3+fA5YLLj6zI4bvXaNJv5LdgXcwVG8pj1O7G5CXpYSPx+FZbUy2cxbebhjwIx/
1J/wJWfZWlkxM1Pwmo3DrVZJxCowbRcR70I5WSt7QoYw6sF5KKvvXkRgQyClpKm5RS+2Tqz2IZXl
uKLSCVwLhNaoPliWnuwW5W7P5gxvhTYHi6iBrbUuvtH6PIWZvyHiiu8m0n5oqZtiptngk3lndc2+
hOtK4p5xcUotHad90rPsGyUXVWKbPY94H8ymCReE3Dw2nl6zfSjQWses60NORJ1Q8c9Ml/KmwaIM
UeVJ+GRS0oep9QrSV83sMIQ7EHjgW9yYUw0S0Sdr8mYM2mY/2iS362W5zSN0KhZu+kAZAN0KHAcg
BlDQJzXi9RaxuZs00841sKINMVg3MeNzu6aGAnYUysJAgn520RlDeJCcrKgQam5dXb8N6nAvVUxj
Ea/KnSUPmtCmLz8eXjU7eQ/bRttL2TfP0JTnfCavWRnhXI2BlNHbdj5D3WXiaM1O9GFDaaH0TWX6
4K10EWzssiIv77VwyhOxHgcU1EgLhEulM2iIavxzTw98jQZvP3Yj9YrnvsQVwuUCJ2ojWmRa5m9o
R0+TtAhWLhlCg8KTZkTwB9W2CsensVbfU5w95ewi5nvtZ2lzwoiuOmqTcXFIlwJNtnGlNYPCupVb
VFCVhXNJ4wkdnKypgRxz5TqCwX5XfhpUksVMKQ2GF4N564aNkcsZDloHV5BdIV4IPNRHntqYLc1l
f5oONkUOcHybvZjxFpkZiFQn/G3Ls6hibWP01UZltLJZPxdySDZT4s7Gd0VLzUQhpMxVD3JmJY3w
znLwlAwD677Z7XuGP3QJPJzysuAa1B4M8ZMlTbJUJZCykMW5SCgXGIiT6KnpX0h77gcLLr4+YqSE
eiFJavbSuj4WcHQ4Wsm36sMBNWT8NIxFsrM8+w66kLsupSCeQRk4asB955upqFIiNAC190jh6EHo
u84hWj1EVpfEtP2Uv52y4FSR+Axr2v7s9egCUo6TyIWCyG0Z9LPiLLOrWSiVvw21JAiHALHCjfAc
FE60gswmlvBO/FUgosvUG3QFSGccTf3b9QT/ROE+VxUgDCr9auen2hfxWNCvNI5I3VdfWSX5txGq
dlr61pRQ7uLgiwEa94SYYBi/xnkEZgRU12+X0VfLx2cwsiszpfKOc4PuS5Y/GXMvxZjJnoDtd+ep
KF5EZuBWiN6qzgEjEGtr2jIHXQ7oYQz3PUu5stGm3eq182gyibXtb6gp/HI0a1CUbpvMVUBFuBu4
xXaS9MlZz5DamzmtRxCHQU38jOPUu9YC7ZtAVmSc2sQtrppsPEZls+9CExq9w9ZbY/+x8LPwUQwQ
QwlWu6dVSAuKvU08ODbxCrWzqLJDqtPU1GL6laM1b1HChVlJfVHWJVgWn4T4FMMRARas7xZ925Ao
6qJn5zxJbYl47FiV6WXARnqRuGfgMj2YffBeM3XZ9JUHuj+/MUKm2jCCUOdKLpCk+0wYVy+BGplk
YNzq+Cc0H1Q7fDEaKzekb9OR9WHRei4kDyhRTdh521FV0DF1wI3ETrSOmpE2RDkUxbmNaPLU3dbI
8PVPKZo3kzStgHKBJvV9PVZbzeOmU+Svvm4FhxgVVzTnItDnukXY+2kfM90keDMaPkFj/dAb80b5
iUWrXpNyR9O50wgNiJ175FaHHvnooi6LJzoEACCcs2IhrGAObPHdMHDTxtMcYO0LQ1/LJy9oX9Au
PDcaDFXBxqAgU4lgOv3TBvx+EXWyy/Cnl/5qhEHYo/LfdDViCgfHuh3rz+2mNXy17BUqiQb0wbzu
Lpo2fHLINgh1PTqE7LATfVW3vJG9eYNkKVpleXw0L54OUK3ScHLm2SXqkCtT66I5qqYjGp11QI9/
G4eoQpmn496+zbS42fad+a77Yt0GNal1RIsv9Uh+5bbPeNr71kuUW45dwNct5ANEQZ/B0C7tiscm
ku9F7EZsoXClhhkFAFrCz8w504Q5g3mIPkpEf8TxruCJoEztxo2jcVdy6XDM5FJV5wn0x37cE+Dy
QBuSloaV/DhMQmgCaGIO5A4m8otUZFLERf6JLsdIPzPxzz6yu9Zpj4x8Z9+xA8O1LZ5FQSM3j9n8
Dg77EUGRbIXTd0/nMiPARbjBxhJYbOkKHsCh2KAoAT1It7CI6+lQ4DZESI85MJuGKmPhKZFBkadP
Z2L64uzlvh6EFjmZK9G7Pwm+LVvv7oNyLGj0Gb99rF1MD0d2WZB2WvyYlQO409ZOrTd7A8GdE5oN
82MIHwKbvVbvTS8dsTG1RX62ZEPp+3V2LA0bfq4Ar6OMAJ4mNm43fUkCdT9oOSjv3Ltn7HojkXMs
YR7Ea0AbP0VDI3gacraiLqE7ozMnAaVrT0KIx8ivj75a9w49AEfHwhlX2H6inp78y/9QdqbNcRtr
lv4rDn8e3EZix0TfGzG1F4u1cJFI6guCosjEjsS+/Pp5UL7dbckOacbhcEgiRaOARC7ve85zYKZ8
rjugN3iLTyyyHT59Yo/aTqyLatz1CoaXIlBzJ0v/0gr7C6aW6JgF9Zs7TB914D1Y7nD2UCdW0+fY
aDq2WN1dFPFioGwhWZp6flkbB6HdDMq+BcX31arZ4du8Rq3/3FJtYhfFuXemJXetWHQ8FvqJ+5FO
O1toNoJRw/4qW/PG7Ty7eVUcQHkRONyEHpzlCXSe7au11zTnmmCmzn2UJF4uG2L+LEUhJke4tOqd
5j2t4oQFp76vBu9SSULmGtXAzyYsHLobFen8ISvcHeB0Q5h4g1grjVJSkwAWGDgA2kSBIZAgJQxg
p9KlijAk1hfCQ5e5JD6+gWy8sI38bkw6uar1e3Iuqsl9IhL265R0F9bzo8TjuyanBmJd1+2TVh3B
H7mfAiJvBTV+3xhPQKqfUi22N2WPWgvK4K1hH6zmvR0mVldQv+kMbbX02dFHpGEtzK3fGmDZzPKx
i4tX4ODYGTp1LN2AHYNYto2huHF3QPloXAbnAWrrwiqnrVaD+oFQOyE/AUWSIEDgzPrZ1Ks7G/1A
SQqXGpjhMQDKZcc8DrW5W5loWgmkoPogSuscjwRE0mOpN7qAL6rSpEdBq7ZeoGuAtfyjyglo0UFN
RDn5IAOBDYqmdRM1T2XnbDxy8qgNE1KiUTTJm24V+zibA/2jL8oY9yWtImN8KILuJW4T69ZK6dSn
dMlNjduYMvEGFeo6x4WNZCB3hSzuM+lGy8Y12TLYjGStVx9uKKgeWyuN+Mh1ZifuqqlWKVIopE3i
a6U0dnZKLU1ylDUD5VqtH+xeZgt6VJ6pnmgCdwvL6lms6uYc1GQY9tkXYSa70ivvFcBu12dotakN
fBpUpcDKjrSIF9yGbae5jGPR3wQTaU/enWvYCmpNP1GQfWUvom0ztku2R8SFtHl92nA49E79SCsL
78Rk0ia2nXuvFscYjQOnem1aS998ydchtFKI/MaC+OGtD7cGdoJDimgjbpIOgrbbfYJYFm8LCngL
n8ndcx6tEfx/d/GTlvkwS1DAkhvZoxwYmwsgCrFAIRNQe4X2TRl1Y1HAofCqSKHV/D3WTxYmCX9Q
ynoXByYcLQKcIEQJppmEXCuNJEN6uP6hq/QL0nMG1FAbm0Bm9givk8SmeDQaejoRqq75P44g8kG6
9bjRx9RDT5rD/gp4NaFsed4KKWwLtFACk08QB1Ci1ngG/YpVaSPZKS/tKqdxVRO21/AYyIFfp3Zy
YJ9D18XMJV1xg96Uh0F9iMzy0pTBB0GJ/oqDWLkcwTOikg6xOdzj15rJYT6xNBEyWc9/44l8K5u6
3NH8lmAnaOr6dX0zWuWwQK8D8y7jhENSJK4fypJgnPsDpqJ0TUvFRi5JJrXRraKAHWunUL+29YNt
UlTUJqDrYXIh1gpDSIeosAwiksloT6dWeehyqLGhV7/zDGAJxnhFWrvBUsK837rNN9AYGy0zL13O
bpImonvqm+5gOOBUZZcR+ZW99BMHUFLBNOI4W8AzFoUrO4zetLzPlxJ7MVyH+7Edng3PIHqEnOcA
aQpOmLVXKw9O/QO37s6qkTNiXuLbq+TFHDv9ILVo5xsPSB36RRMMJ1ps46LbNJaETGOC4jbZM+ol
Nbwm7iEHq3s2IeWimZxLwbmgsUgWxqC10YMIQHoJgI5zmc0Otb3hbaq2zcTrSiq5X36mU+7vCPGl
HLOppvriwJIzsmnn2x3ZY4ivFoEzu9/GnIYduchZbh0D6s2GGM2znRpn+FXLiPVxVcJ6RnRUQMwG
6FV0L2Caubkc6/Mu24Ka+kB18ZgkdOM9DxafNwooeQS1cv7GVVBIytk1FkzTMTcs5ASbG+aK0p6J
a9N9pWNegYtAMEYIJ1AwgBk2uhI9kYDzg+dakSuQxdXXYszfScNQS8LvHuxR7/AmY5ib6tbfGk3x
WOg4+JRnz40R2q0x+UzCHw+lDMqV3hKUkkA1ssPugRjRjKmDU70KimQT2/7ZIeYz1Nx1JegCtVH1
yajCN9uTw0rvCEnOc9hCvf08GZUHcQ2iRyiec8u6yyYthkBl7pLEv9VijByD3sYUKIutXStr69Zl
sOJV7MLPUY3KjsSHD4tZZVDZc5cGREZSCcwvdnic6vTJD5GvkV3H4otiQHXvOGPftFBtIog9iojK
uNa/CFRfS7R+ROHZ6jEOCWAeAs4v15Q0eg1Co5edCJAvLEuKZl7JOkITLWM9BwXmBh99z9G8Dzl/
t5iNomD8ys6DIqbLlFB4KdqylAHd0I7jvtf7JIbF71A5iTsw8AM9ZL8yiou+9hWBabIvnqWdvM7+
ipUJg7SBo7B0OUGvWbfcNaVVjirxkHIInmgNw4Nyg2xj9FTvhMPpFyzkY1BQiQNqvk/cXl+Kdu+G
bzHDBgpEucLA0OJWJx6SNxBNkSxRtOMLblTwxSRTDpnA2sWqdB5eegKnxqKytx6zE+KLBEZS4KOd
JSeNKCj3lOV36EKgAHvxiwFdBhVQTUxlROKm7Tg3SdYGt47JVNFTmFZOTQCLMW7A796DxrEUCOka
dd0qct9cV/eXOspdbTCKvYvkDeZtlWwdJusq7h9KQk2rWpy1dKTx4t3FyHbWoa2R1ajj3fPs5Ns8
n2K4d0laoeGd+e7ZSBAW9Wpv6qpmRWe7j0so5TwCpTMikIIgGA7bNL74PxMELXp/q4hAXUoP3JTr
QCvq8LZZ6piRAcvzeoIyV6C5r3T0cHJY4Jsy1yUVq21blm9C948khFAu8nlfi8D8NDbhHvqKTTZI
c1/X7R0RzDLBo5S7hr9FYPiFfu4KBW+0t3XYUgS8N3bXX1TGecSlN0xHg+CHvMShoU0fQlEl1znr
rw0cutnYLHuHNzKOu7vKJJmvEdEq4Mi98rRxbbtszUJX7Xpt+GKh/4P6xdDn+VZm5GxCBE+By546
U51544JPYdGDhNWwddoC9AVJRFOMUyKRuZ6cDnUKTy8Mep8Rj3JCVcBLu3Trj7qiX0h/ayCTcNlz
7kaYUiqOquWGFJtolynXwkXGql1Y0qDZVK2tgCKAZSpr45tmhrYtPrV0FBe6ryNdqAfjVLT6AZj5
OYANGFXESJUAkCkLSn7VgRmbQrKepo7JruNUVcvqubUIsiEJHU5nHZ/dONyJOY8l918BLVe3iQTW
mdgEtck2PYb+Pq7ooMJ/Tw/V5D+KBhXWyIEmSdKPzg4o1hpIV6zukybbo0pdsaqC8ANlbLKIkQrE
9TkiLWtSfr5k7NsLr0MsAYAfTmJAePYgdxi+tHXeDM9laXz4wmGKbfJlOII8LsMXqsUOQUskwltf
2FBRJSK6skJulA7lIW/anTY2+8oAhlZpD3HZBCunSk4p0WKImNbkqW8xqlKeM177QD7Cf36SrnwO
8uA9t151VKmJ1r9HJmqmUR5128awoMJDBvIoNcSpkNGx6wOaiAh+0xYpm4hs61Qq/0zRCOUMkRBN
no7rOPEoLDgaVo2AxsM0GGz1cI+0WWEv4L93c3g7W4W2Cp/MmQM2lg8IUJ+wNbqMiOYt6elO9R4k
tSxqHwlkw36ujS80Qz6pwJxuCSl407edxS0s2Qad9DF81lX8jU+LtH2S+qYJGLoVudMby7C/Gbwf
dBm5ky7IzCwjQEUfGw//WPGUTbSu2/Y2abz+dP2PkPY7Osl+Y2il4kCd73LT3aQMRgTWUXDQkHvV
wJCWlI3sZeaDhL2IMgbtm+jRmmQXClvAhZemVsH8Ald9TFLEYMBYHwwy1Gtx8cbkhglw1jVN+0rx
SmYlOEdd2w9lpm2yUv8Whc5rqRntyWrVKtGcT53A2+5YcG9il7Se4s5DBHAwhPZcOShJ217PNo6J
9YtIma80sJN15HMUG/2XMVMMFSJDQzNqlsPUv+CdAQqXWB+VKEAIWikVBC6pGzi3plkCwV8vTr6b
f7KRXt/Y3b6ERXM0a2S4mlbyzfq9SX1uBVMEVC9O3eXgmt8SbSSKLpLgnhpah2UAlNNQgIh+/+0/
/vWf//E2/G/5XlyKFL9QXv/rP/n9W6GIOpMU27//7b8ei4x/r3/nv7/nh29ZPfyfx98+iuq348Pm
8affuX0vTq/Ze/3jN81X9N8/nSv49xWuXpvX737D+xg14137Xo337zX1rOuV8Fnm7/x//eJv79ef
8jiq93/+/oZOpJl/Gi7D/Pd/f2n/7Z+/c7i73qw/7tX88//9xfkD/PP3h6Jtwt8ORfX++pe/9f5a
N/MP0P/hG8ByhNBpL3gWP69/v37FsP4BFAD8qa57pKfpzu+/5UXVhP/83fT+4Qi8RZ6hC1+3DN/9
/bd6/l/xJfMfho5GGgGBaYFrcPzf/+vTf/ck/+fJ/kZF+VJEeVPPP/j339QfD3z+dK5ncmk+V2e5
JnUJW9f5+tvrfZRLvlv8L6jTDvIvTV4Gi8KrXcWkxgbuRCY6h1XcqDtZ1EcjZzKrAXtyrKedhUnR
SCkyio6ExT5GujvYzYl6QLQxPEJoouYMQZpqmT+e+VTRTdVo4bZP+XozyA9NNe2RNXSFd/0+Qzi0
K3xw16yBzZZSNLrYlac6wDUdmjW8/jgVhp0GN+AYmqc/Pax/344/f3zxNx/f05F0uDqiQ1cXxvcf
n7RJx/WbSl50sOT7VlTYeiRrlgNAZjMei67ygKHhyKYTJW7o4lEZHmpc/E31YrbejRkbh8HQz5IS
2QJxNyJYDY3iL66SgfDDQ+LMTkSCz78MF+OHh4RlPmwsN00vSREBac7wQRBt6C6QKceEpUXMGsAh
4CZrK9gTrM9ZvCH45mPSiYAJSadxfAI4wwpNSFc68c3PL8+y/3J5DBzDF9zD+RfzCP/zGKIWXpfS
qIvLwMHjlNpdsXaH/qvQHbFCy4VsWyM/KamCW6LhoLhx6vRJE7khlZejHY0xty3l0cZsdaJTHW2J
NqUehURDKfmohmZV9vk7/GJApdnw4aQwohjShJ3FQ7b1Ow8dv08XLljbevPVamrvqIOzPeRFou4r
yggLiooCZY1OjqLtDnd4Ktl2j2651a1Oo8Um2Z2C9D30gMPW/iTVTprex8/vkvD/epd8XXgGdVLa
XZb/w1DLArMeW5Wnl5xUxhO16le37rAKmnWy60wcDokBeimq0mxnU1ChD+4Wn32nIJwhSYlSmKPv
2ob9iJsEpz4q6ai0xrDzHO1eDnG8+/nlGvPlfD8x0AN1XcPBzOC5lm9+/1AJdIxN16/zC3m8xZ43
Z9VrCFaghW6mcYy2YMK53/gVMlRPB9SOQKAfKbB/iJQuVet96pXmPUFxO0wus0tMeYPubsQiyD12
Ov/JMpHd/fyiLabF7y/a1F1LJyzCJbUIUes8Uv80m7FQ+4qtfwRpJH/SslwsI3KM7mrTeq+cUj5m
GtW/CewNRidxr7cO5EdVPZqwoE+d6b/YWtaA0eevePzR2paF2sG3VCiQSrJT8upzOGXTa48S0xzd
x1QpjBGjBdaqX7GJYec2P1sTGAY62eJIPPr66h0nC51i4wSthjL+ChsOAQ6KWAtSHtZaW2Picca7
0q22LWDWhVPNDYXJhMAeT9RPk+oX9+k6rX33cE1SS0zf1A0HQZnj/fDG2lSJo6FtvDMcnAJLxiBO
TRevQZ0h/xwJghSi4xHnfbHPYqM7SeU8FUQuHAx2ycufPzQxj6TvL4brMDxT2L6HavjHJSjD7FCP
dlCfpYKRJvt+BeJ/2rdI6vdRT1M9CG4Qfxb7MTbEvtfk58jROEqKWdiuuW///5cz3xUWRIMVlnX5
+zHUuCgLUs3uz5DieAkR1AYawYNwmxFUigjS8ez+oAYHgYWYqHWO9BneQRcufH615Zz9qztkzI/j
hztkGsyrno00ih3BPOz/NKyDcvCkprzhbPTjvWrZKspyuqFrnHbhFo5nufVqDVECaZNm1bm3ftGo
l3gexjHykyZBWZpNPtQaWx7cPslXdZHQUdo0HTRazn24h5BlNKiJdyJEvPGLO/qXqQR3iHBsn4VL
5/ka8yL8p8vPGFGKNUw/u/MEYHnaWtOglyLC39k1zP4Y2SLi1CE9qmQwN6aHNrmp10HUPf78Soy/
rFRciWOb6CgMzxPGj+Ne2K2kZddY56Ry4lvbwvolHQOBh+jiU6ISdxfBTaX5wUmaAMytFVIYpeOK
/8QhEjyz+nPSokCNMV2PEwrYGGmvN3jJPoTvHalw2BOmfdIoXoGWtM2dGaHjBRj+q1v614mOoUnd
UECP1g0hfhgRSFD8sEfOeXYbJ9762F7WE6qLSRuYv/wBYFfS7UZqQg+m+ViSYHeSQbZ37UqtpjFH
xDIT93tp04whnmlveGG/+sW9/sumxURYymvtCgBeJnvc75+67qSJQ2HBOnMVnMppimQNMWMYpk95
klkEBn51hQNOH/AJ4HE06oXKj3JMz5WaUY/WeDcMEXWt3lxXdZ+ROZ7725IgvttQsrnMSo8EdV42
K0L/ZqUg6jH9hWvU+7/4KH/z+n33ScT3n6T1yqxL+hAcYuY843e8EX78i92B+bd3y2N4sgll1f1x
ZDKZxZUnPeNMGzi9FKF01iRqs6mLiUzBqouByqLWPoXlV2ivz4kXv1//1J9PzEYew9gISVrvIF5v
B62vd7qsThEMoiVJzf5GcCKNKevKDMhE5wcwI3qiDEAzvM4v7q6L9FNpxdnBiqtqw6YJspz/3Jgm
NIpCu6UjmPMzZnImdtqfDxTxd7eXd1FnSWLZ1p0fpoc6Nie/c2LzbBlm8ynW/QdBlOyig5GElA+Z
ma43+qZyTc77svoqEQmeGqeP14U/wqQkBJXTeWWdf35Z5t/MFTYHNoODmMO27ce9hGY3g5F7nXXO
Xe+2hK36qSmI13JiuqrKuxuVYxxMlKs0hh2U7GAll5y1kP/l5tbSlLlQ1LpuJKjce5ww172PmUxf
UyRwl6CuolWiMIpAusNQ1QmqSrwGPRkxRIIFNm0w2qPXTWns9tXKqsxs580JbOYcD0Pgu/8Zlvyu
bLLLLz733zwOzqqWMCl2/c3eYLJ9CBoGJVwjHapNNCpvU+j9bVPq0dbssGi0maDci8FtskJEy5KQ
YGsEiysK+xRphY9lBS1P2Nvu2jTqM/ZHysyRQRZBF65bQ9DStyafblmQ79oAicrsv76up3GJZFj2
ya3I1dv1jlH+O2Qu4l6njO8cW1OIimBu//wj/92ywNnXszj+Oj51xh9e8IkIUDdI+MiZ+owGDAQo
RJjd6IbaKZgKbYFNPt9gujQ3WjF8iVrvbdL09pYD7UJZoXmMYvct0vAi+PinJcl9IPlmgHWJumPe
SHV0vaoaX6w+lq+RkJtWKe/w8w9hzvPpD5sE7Krk0um26/EE5xnmT6tsqvzJInPOOF9HDU9rZgoS
cADFA16hHGk7zvs5gX6eCPe42lf6fQBraG/f4y4YL02VIvipArFzI8fd477IaHsX9UaY4r6DMwHF
ro7XsGriW6bEV6ehi2iGGlOU0exGYhYXY8c5JA0pl2EY+cWB5K/nJ3Ne6yiXmJbh8jF/mCbQHqB4
ylMy6txpK+MJZ1wqwalmxpvosGl4pOREasz+GKk2jAm9Sb+MdDQRZXX1TYGTCTnAE2VIuKogZI4p
O607rTDtXzyKv9lemw6rM+dhy2Tj9uNRr3MA38Z+z6Wq3j6IxkovBjLfxYCA5dAGCSDIIOfGZf7D
qGGHT3QZnUg9LcvI+dW1zLflx2HhepawORc5vvXj4dxvRUttOjfYfGnQY4Z2P+h2CtUOK17mH93B
kijymXaklSBYBa2OuM3B7VhPGUS52t9VyUBC7pQH2xhTtptZJAy0evqrC/27ecczbcfn3lmW78zz
8Z/Gr0/9SGpDLM7SeQ4h/G50I1KbcQ4Emirv7nqN80bzoLf905Qnn6u49e/amh5gkbV3Yfnrjetf
lwAqbIIS4DzsaAb98Eq5bdW6JrX0s6nN4nU0qAR0KoxnOrg3ClzlBrmiz+rjoyyPgC40eiZO1yoC
kHwbx9SEHXGKUI33YN9//sJ7f90ycHWWwQmdbaCFoOX7G+b2QjVubunnLEWjlfU4FwFmqhcQ5C4B
Lqm5YlEtNyTKONCqi7eGahrRwJxJMy9zb/CwwQQygk3TNmQjmZD4MjfZ9GZur7ueJDWbML5NHFiU
TpInUxPqhZhkcYqglhXVcNTN4Vyamoa03EYxV/f9Ttooc4q51VTUnnq5/koOgm2JaUR7E9oCjvXK
ZXP6hgyr24RZXhw4W+7cTDhIRqqjcHB4/nHYC42L1hfaSuOfBVE5iGIqSpRW0iJQ8uio2zfjBLS9
fgxa0REWiB5c4wQkBdbW61RXih6xRBjf+ZjeiSXN1Is3peFtl5uPhUAU26kmXVe5Do7Eoo8hZIof
QfXxTpsZh7M9XHa2BhJNvIooAkZkmNtR15zN9RF7IarRWDOstaDZGkeuAsZeyV88ZsO+DrPvX2HS
5ajAOIJ32EQ99v2DTvOuRMSHYPM6s09qCE+lvrNcig92+aUmCWzRukrt3dxh/WxGkh41dODY4J+9
gRygOFX3A66OIJbuSZr2sxWwqLfz3lnHVoOauKBRakpyJIcBB1jmmmu0jPhye8tZliPy5/EmQjj2
QDoGufUqPE+R/26YbonntyQMIS8Rls5Q374VBfjO8lUjAP4AJnNBLodiL3NBTn1uK4uCQpBl+9EY
uoMEwiST8tTEU3enQdV1ezqSwsclDwdOsrB0Ak4EfSHNrzmkJeApwyBujxiDFBF8KUbxuS6QupoO
BB2TIJmm7lqrnIbhAN5ygGoLZzxAzQCrUnnl14gC3LKvB4RUbvotTJEzu/BellOOtaOH7r6I3QTJ
QBW8X2+2oY/9mxVKyffb+iaK6I/n/leYIpdUw9IIcActHwzLKnOIAwkXlU0qBFMS/qJMZuXJRPJh
IxRAM4eGNG/zi6TFsy48E7vH9eIz1J0ems7KHj9Ig8RaYUVvDQk7x8H23jVP24xBnn+CxHrTOPzk
Oka+eS3KzVorLLmESM1Zh8YQY9Aa+qPjaryqRvqtIe3vYpXyydU7b2G6rrhcaxeG34aLVve7i2G1
NN5D/THrTg05pM9G0H7Gco/frGvfPZ8tKZQNKn/jG8hAuXd661vrwlgoKCavR+7tviHvc+FYAalZ
tDfXca0BYtSrYePpUKWGeh9aU3WL+wrBE/taL5mxNOjJVyybhLNlE3820JnEUQ0qtlIXO1vl5dB8
6nWoI9eptZsacfLQ8xEM+OYWctOBuxsIIeKJUUy8vut6SncfcP8SkRx4TAsxhunwYFLUD9dTolao
mh9MZ1bD2YfHkDyI1DD2Qz68Ol6XH4haAt3DLNcRS7F10uBurIZh26U0i2GGkFGRkMkofcNel90m
JYtr57Yu91VKb2sltxJNllD1XUvVEToPNRWhH7N5izEQGrFsUqdben1k4W3QlznZogfzTH1R24Sz
qB5z0I2ha6TDNxRwWr0D3iyyz6U9TcvQCoo9yTXAlvxqTcBNtYapO56QYhAWhnQiteEhiiBE0tAk
1sqINeBi/ownZhtqTjgnSdHLqkUze/8unp+FFHQbNCtJ+NXMYvt+IFZlrxUz/7a2N1lr2Qdb6Ufq
DhS50MFvCkRmmzAhiIo7JNdzC9JdZnP509epUaJL2FWsI+joGvsQpfqeUUpQXRlP+LpaIqxt/SmP
reowNCSQX0ehIvRnE+jhG6FIeP3ypFsqkkBhCWU6AtD43gwH1L41BhBH+FBu2FZKUk13lYfqN4yb
8UQW0S0dBXHqaIgziTwawvo21B6iHmd6LH0XQOS+m3DKaj5jfP5YuJ0RAkokf0NJaIl9QkTQPiUU
QEByU9v0o1jeJM3ODFVEzJzz7FbIB+HsklpjpKTtacfrjtHifwdoyEScOPlgC3RwZZOY6SvEIomZ
q4EUNALNu41ty5qhOoB2YEPuZfalaJ99GJ8SA9buesoxdEgtCSKUYh74mCiQRl7r5C4m4JWXdh9e
CUhCONEt1IObOoZIPM0tjuv+sgvJAc+yCieMEgNbS+NzyNSE0flzyHuvWTolIb/ZD7aBioB5j1JB
G2xiC3FCw6zbFz5RHbQ/rke8DMur0qPsRquzU5Xlx75yPyVlqY4kj6DbGWbmmsSvZJh3EJwGPHGM
lfGPZ3p9FadJnTIsc1sAOe5dqaMXq9v86fq13rM75t8uI7MoBNacRe+lkUwoVOVhUPrXwVZ3uiqi
h87nHuQwBB/yLIT80JvW2ZzdGNcrzVtE/rnHQW3qslXQ1dPxOpnqNZEgTUoi7fx5giS/Jey1P7qB
jdJibJFDG+pJN2P7DuHat7IPqOfFxTuleFxwxO/lQACXHSyv+4n8iusjSHX5NXNgVis/U6dZLLuw
5qLltZbJob1aezLkDQiOmJFGho7YGYykDcSFd1XaORYzA/2ypda6W/17cxiG4iiLJLnkbbPJPUA+
1+v14XdsmwqCWJWJz9fh2hc1KiOANUVTPkOJq49R7VJbnBBfkWT5Sc8diFFZe8SWOC29yHIeWjtw
bjqTEjfnCgIt9M8ZzJwD9mSUO4TebIPB4IxuaPaeqi12Xv1SoGFahpoQB6+ExjSUKJyXc9zWjcWM
NE36uIub4a0oWuoPMfL4MMq+Uvvk7Z8POFaJylSlVrC5DsUpeRWlV93moXWAonjvwuS6qSxEsl0S
3biyrsg692gfTyQO1i30R97UEUlITlpmTtSfm2gPFZHoK2nVeGWz/jhZtXenzWEJFtE43CIWz4EW
sd2JclmI8MkpSAtA/Gpl4IeLY+7aH3WGwf+6SQr6zkU5kQ1b3Kf5edA+W0aC956pmZe7WOZgju9c
fgTTBha9Rt4laegcSKtDGRqwp8r6OL0xoor72uFYtuxy4xSEdwyaBncvScn8tknWaGtCFecfHQN1
2FQ9AlTVjXOQ8/CUB6YkwzLbixoXI/XSPZzA+1RKcxeVDMvSW2asHlTFq69BVflHK3dvI9vOiTud
2LFDvOu8eUHU63hvfDCmyJeUAyrTSN10hGViKB22deLhpOM4tMOYvFdoJgEt5uqP5+LGuIBl8WD6
Wb1uqLWxou1LMcpT5Sv01YiKHcxVC1VGPUExVf/WjO62MnW4yGZ/NxVZiGA+Hm/SgtepFchidRJ2
2qPwh+gQZj167CSqcGbml6ro0KQF6eKPyclo72BLJrc4gbbXExuKhzZGgNdmdxZ2n+syr5fqNPqD
dfKaN+YCYxnQAr27vtecfvbS0dGxziX766vn0Cq7aNNJWuOmG/ylBdnk7P8xDbHozb9r+WNF0PHR
tguHGnLBTl2P+jOJavjs++H9etC4vnqTG4I2q1VFSnMa7QzdbMmm/uKEnHa863/s2FwItQ5zbIew
NaLddbYMo87dG5V+55ccsszSOQmV7BPUs0cPDxuqIA/aSzFiBYMPh4CwOVslKWe0XHdQ/gRZkOJb
6hew23occ8CeCYwnLKmtK2ZyswrWjt/YG7YsSMFfR43V1QuLas3e/1OQ01lviRa5LlwQikhpxtXd
KqySWSPjVYlgkrlog7pi0XV0jK6dZ50s+Uh4MET0QSD2IFV9tEysUnMHaX6d03iWbEwVfM1C7LUO
NhcnsMhT1oycpJ5hAbiWnSoPqW+V2AuzTw2NfwReUm0dORDEqmQG8LMzV102taw5IrnNqR0hvB+O
kXyxTY0u54jhiekJdp7dvrCffLMAHpPAQBONMO7dGMCnbTRcE+Ej8jbQDehALolKLyLCkxUopR1l
eqMy8miNRL5P9qD2tYW3e7DRNScOL4XywmaZZIRyBD4xuYXf5jfXATWFzELphIxLotpDz7Fr+l6c
ZKMOdGjLFVVaQm7D7r6XOk+q73kriobcnR0+MatSyVMUC0y+JaQMQDM0ISx1n3VOdsytICIQGkh0
MCVf51wsAZ4moBd96jVeikjzOIACm2mRMia+DG9kb93ppgMouQaco0s20NcNEvV/bVPP9PW5P8te
xFgXkcapfu4/6rLFxqRxmDc98c3ONRPFZInvBlzmxphuYNbkd13zUHa6hiSufwfgH23DsmTvbrO6
+5n/raCdGqIA2Ot9S8j1fHSjS+gkdMCwO4g1UbrjqrONB3ZUCaxr39mxM2+31zp9LxiGtZh80uwI
XKKBslY5bl22HPpOzXZCrSBGvm/s4WD7yTZtcCXFMUXhKNGb+8nFaTVZcFSyVsGIiodwm1RwgZRp
+OfY8z9d+0LCTJuVF2f9zbX24EzRGiGgddFJOCEBmb89wlcgY2xYMGM8TOn0JWswzup2ES6L2rnt
j9cTxxTdRwR4bZNQxlydsZUykfsuHt+1MXxPx8zfJ0PGNkpgcZQejV9cplv4SqvR1Y0/elReDC+8
41A6FzHKVZF1NzI51DUlVO7yi4yNh1haT7DpCPy0hnfXch8jeoc3DduYTZ37J8tPkTeaun4IMuep
HDIPBxZNns6cTeN2gUjZHC9EeaLobEOMzkWCuyx4J4m73SCO1le5XXwW9nPlY+62nZ1WSW2JfPQe
SXC3AW6gPmnRp7Db5l4WPYVmna/6IE8fGtprk0+W2HXXWNM6W/SWfyvm7YBMMsx/hpatrnfcpml3
ShIiDMsi+ePEHprxhRhd66SHd4QVxaARe7FWVkJofT2RoRURD0Oc7VcfGwT8cBQ9Ve/TzZXCIC+h
VJsSEMg6tUS/v44dFznkEiaFjQvHgClkWdRiSDLblrr5Fmhpt5F2hoVbJndTWsBjKngTmtx4Zt+K
1XNubA+e+83GkeCkw3Q/0etyLVFcIsZHZXUTZ/JZZYI+P4KovvS0JNlfiw9uT/iGAgJKUYeRkIG2
wuWS57f/l7ozW44bSbP0q8wLoAxwOLbb2FcGKVKkpBsYtWGHY9+evj+APWYlSpOyvJyLlnVXZaci
AoDjX875jhm66R0/Gv5A904rhuSBFVToavo9B3qAVA2R6DiaNHS13KJAoWoIk5QkI8mcKyR9py/5
zZqo6E4iK74Kq/JuyvK/41JhNjh3vn2mP6o4qpnZyOCO1twkdbFlcFmcmgFrS5obNQbfGawZR4+F
FrxaOP3vWvoqSCh1zg/A4Hq5gC3gDoPC9SH40I+uv9OQ5B7BdXR3yyUMIDg0Yz5enO6ebb+PGw4P
t9Emn4mzrrdMxFCkS8mqAn/sVjjzIA7uYion4IlTpw7NpC6yzdkGlkN1i5K7UnO/Yx9JHslQ/Wzp
5LPLsQFGGMsr0TnGHdSyV9R8q9Y11JfQSg9g1V7ZOSRPpGh0K6PcWnbU0AssYTTyDmD1W7cRki8X
t0a4gVljPEKlQK6QeqcmrwWDEuNZyfqrSqbgQTDKQDjmQ6/Lxq20SEGE4sPAIyHOI5H+qc7waw1J
VzzUAVEPnW5/xYNBjSR4c/hN95GRPNer6ydSNIL92OjVxsNZcS3t1DmWacrwOyjHI1/7MRA4mrTe
bx69jG3JDpaBfytTiDVAQs72VH+P3K1TC/u7RUquzftC4nf7QrpgPXX7AsPPd5xLrxVZhA/Kxtjv
+CX0fS1CaKySLQL/jsFX+onRJ7kHqOM4UdJPKC6TA2c9noaOmywSOyUHgqizNNs1cdNucEab28Qg
uNOzs/5sjvLtcaprDcxWHZwtlKS7cAR5j5YoOyV5SNr38FAkVvhdGQMEGX9XA9U4NohNbjFqQoi9
vXnUrZKuhv7mSddzIBfWYeJExHyc7cnVLh6IMXfgoSExntyoYtLR/BijgO/ljzrTqea1nDVijVvz
/ujKix8hhyr7BmUHXOPTbM/uuyG9m4T5E85wcUgb1ABu6qWbMA1uoCiMbdS26cWJ8GGlo11D+x6H
73j1KJmAVImu8g59L/Y+hXyK2oGNTia4S35OaXEPFe1jhEZahjnM86whowWJVjnjCW2QLzhSvvLD
8JZgpIEziGp5/OpA4AQpsNECcDSma24xiZ803+/om0nIYUK8qnv5oUHfcGuI4AvT/lOrUhB2wu4R
UTaf8wayre9k+pXXE9AN7DIqAk6bGbi6EoyCYTxteQmDF/TrEuIKzTO86+toVB9kDdoY7COdj0pP
lSWe48xbR5LAHz/rb1MgIPlV0cdSZB+rTDJ/aJNxY/r3ZcMwqjXpVlKGfaAwOj2hirBH3ECVA9K5
ck+1K9stglBUE6DdmSevwV1rq8ks1m2YMjpMPDDRjnwZrTTbZEYabir22hYSrLXGKHgzpvRNUgvX
OAjddTp8qSce7b4pOn7Y6KqF5k8PgvjK3kBGA9vre+BdsO8VPHz7fJye4AzfO0r7UYGIXwujBkBJ
hFxWGT4eGUtttIldWIUk+pjpbP250zyyQwemxVAchbFm8s69GyCCY9oaBaNx6siVJbh7T7aLuUL3
AA5vbl3HutxhvMP6Hbo68ib9zhtpX037B5bbbguadDOYYL18DNwb1xt2dsg7qxAGWh2KshgS9rxN
h6ZWoSMgY0MlJniD8AUR6UGv2JtoHD1eWxUwkFS+0Z3+6GuWB/xs+FliSFoXhGZvtAbA2Ihzfirl
Y1L0DPGcPF+nDhtJ0kSuvmIihagv23fWcAyH7Ba4oMJCVIrOymugqDbKRdIZEDTbe3ILlsUz4eaC
ZX3KXO8nU0JGVvUn2/W4HomyV7R5x3rAaFj2JlHxGQk7JQwyzyipdF1ChbiOBFiPT1aUvE4O1trM
4xqDn7oFFPZ0q7ucW2ftaaTBlN6QrHVisnhfPta1/Jk41WsYGI8B4LywwYoW6tGneGSgEHv3gn8S
uEogtpFpPHUoWlc1/JZNVoU7D6+g3UCrHnE6IoeuQFKRD02SX8QHl/yCHwInBJbu5PdYVwGsWVB5
Ez3dN0IDa/GJSqLbFYaT7muIBOQEPwYTrpcxHDEOUQkWOVWZCWNmKxpjFUKCSRJ8TH6/wRfzUQ34
kpIxJsutwgWLh68ZMGvqdfPT7rr8MDjdVfN8E806KQS2grBkT5sp40s5YGJ7AaKlGY0HEL43XODF
cQAfUBOy4CXU84NAHO7K5IjnNuIeLsctb6+9L2dbDgPik9LsbwZImBO3wqtsy6tFvExhxHuHRdG+
7fFreZ2+Vp066Y3YJUzBV0Fbb3j+sZFpUM3XqLphgXvDUdDAbgNhwwy0FWHutlWRYBI4mMjqY1Hc
NYmQR5+344GNN6RhubM1HW4fNn3ontKdTYOfBx6tjS/ts5ZrGQzfNj/E3qMGZ2xNKA8u48qBRySp
FeojcYW3Tqdh58fEAw96uQutmx2gPUnz8WxDfB694+TEX8HefvNSg8UcvvG6tr/hWv+BYTq1oR4N
WeA9lakCGmil3tqzAwsncpQ+pCUwZaP7nJgiueuVlSM8A+KmVM9KuVAs4Frv3FpkBDChmLEE+4ho
lXsRNf29xs5FMdmrVSQOTd1iH9b8a6yR/ZqSG7YZC+5ifot+12Uk//klzColzWBdBCkE4dD8Hg6d
fyxhka0JVIXzjRygFtojEdv6kxKcnvCNxHXq8PuYBMdoMkJHhq384uf910FT2Z2hf4aL/K3RyuSK
59xg83NyjC7d+diNNhD7m0PKrwysO70mjv84KXjD5J2F+9qywgNcc1wOQPJdgur2oP0Vwpk+InnP
cu5DN0T/M+gMuqvPhjlN8ZrHOZ0dEzqiY9d9WP4oBhVs2hBvNUYhAFrzf2Hk8oc96dZp+Y8qP4ff
3k3jJhAgM5Y/HHr2C55RwoGhpxOnU0KZl96XuFbhhXHsuC4Yimzsgc0e1t6egVGj0cURyRzN5Ltu
HGNG3jj6igpE/EyfI2AQmfw8KogmnwE3fTKbjY5w77Z7Ytvm9cmHIFXaedHHJsbYbwfN+xA04yPq
yuPsFQDWYbtwfhR63uxnYNcMkALONG+8t6ZGfHTV8FpVaNKKoGArSUM2mn1/1cSjASNhj1kCPsM8
+V8E17XeeAeTlkVjMJu0U0ofRRYERbWZr0Vpugc47QVOaGRJbt18NaJya1QzbKIqctScznCVvM2Z
MRuMT+sYxPw28/Lu2SWrNCD/W/Vj9dDG6u1vYNSIew6JJ6ZrVIc2rn+r5jauE2AoMQ5WRRgFGwwg
hH19E1X9tbUqMj+yepU2Ah24Zd61eX/MCkYr0lJPi/ar8L2DTSLW298x9NoPxwVdpndQlhKf0yP0
3adFJoU+zLzC80EAzIzi7Ak8MpX9Ci5fY6o/nnxd3Et/GM8N6aJQ42mF8jZUVxfN55sOjVVKE1rF
44gKfcW/KXqb9wUR2+AxGb5A9fU2HqOfE8xD4Kq1gorgmUxdUre7AFVlm8dYd13ToW4IyyIJTxNg
37X6kbRDdeR/SfelYWo7Gi7W8izI2sk5Wy3LKoZ+ICQqkp3XCDfRzUuzPBENyyZfTUednZ05b7Zt
kFJlXr14ZcY8wEjuW6ed1jaJGCsbYg8JHfPqr7GKY9Aa9sVyvbveQzEY5VVFb6qo0+022SD2yVdm
R/B6yT2BOlcnGFHJB6pq4ljmbU3hJp9q5H9YhU3rUVMa7/D6LF2fupNcplOeU8HbGOz37cievA/x
3GTjrvdtdWNodLKbwD3DAFpN0VzJ5N7bzDMY3G7jp0m6CkB/3VUlfH8R2aTgwro2jbababHsY2zY
k25HxVVDqJDjPKicVxYBLbyoz35cdGfHvLqT2pkGwT+GEv2GNjjcoeRQ19Apn1weEdtsw0djyHda
78gLjLkbv6jHEwz2nphQsYa2+0OGTbVrAoX/d/7xAgdz+dRm1n4IZfDw9uuFiXvLF9AWrVgRxeZH
a0gO/bxiwm9xB0GC3QMvGqu8RPBxPrN7D89aKY+91c6QZ6YZjez7fSZrefAbBADSnPBVZ8M28m36
5/RtoluU6LJ0/2OZ9s+91nrs8uiH53snrxQo6OEH2IjhIkBmNLH/ZTltpil3z9FYIkuCbF76sWKw
4GDOaw0MJ37HpLbOdt5QX9jNZ1cdjJ9H7vaDVQTIYZvwRiQ3qW4l840BOKe38mBPfXHV+DFOuGy5
FgynYkSPtYwKBPX4A0StLbXvfOAFE0ANxSjrbpQ0tDx6DMEjBTu3TeekOWgBstKdB3/2XHUwvoIa
m7B+GRnn7JZV2Ogo82zE6QvW+WjPMWCdyRRk85/WpADoGfvIWZQbAXkOezgPy7NqxKV1nqxqF/qI
VUps9r0buceQHtx3kCoO6PQeQ/CIKu+TK2rYYG2GDhfWslEQZFjFU1R827pxXB7mCdzxfC0ZJWQH
Jl6rZSlVljqgVFLoF+1eT22wmlQOS2G+TRj2uBufwcte42Rm/zbE+0gfvsWaerYz85NtgH4HsUT/
5JA+xZh3MNzhbRPqEImJcLJsiIGNDFivfHmabGCVxOulxvRqpkUKAbNGwlDae+GM1X751nFWo4ad
/3qIhf3BCfwvGoCH5QZpDQh4yeQVFxrHbMvKoPjspKg/gsnbt5Qsj6OFMnNsscyOwyGJYZcMgF22
2Ja+NvyKZ0gaXLZBr8mczbruyaA3W8SATkTcSatXN5X74XbZgXCf2oi7TPr/mB2NxE6mFWoude17
p6u+LwMtOWXjOvDVsAqkmlaiAJOmu3q7tmYtRon54aibmUm3de8wx1r7AbEmognYC8zfcYzNeYz6
lNcVAJHKgy/gllglprLaObPoF2hFtrMyki35KVlqc3vMtjVo1t0wnJVNjpjfgQjxGaxtpMGy12AW
zbRwUAetg6XK1zlbtXFgadyzSciYFpE6w5EKC9Q3PAa5G76P76LH8oJePGlZcfFnG/L80YOI8bDq
wpEUBiCaXRahE6gwOgmo4hun/Mj7y3i0AjbmIRHUEIk8Sqgx33Zavy1mkUtAvmrSCeMQCw8guvGm
bEaO8M2uBo5RBqvLUicyxBeN8cImt0tnfuxSQre0AawAsLYxIplj/ms9N36ZSkGBzNgYnVbenTCb
XQRKhTXWC+gcCMN2DLVH6PuVfyRPYY1LZ9XmxWMSAMmtMCMx7ygJXgIUXTM1Onu1Gx8cTd23oT7c
p1LeA9FMYle9tAVEB7NmvkHy7rcuH741rZUQEguKen6Epwq4jJuU3wY7kXuPNcSc8WldrIIVLbFa
keETNoVFxLOjV5JXrLMG2moeL7DnSMAdvG24YP1f3OCK1guiKkEr4OPhnznteCp7F7Z+TczScrN0
QuoPNY8Hns7yqWrvUd4Zd2l+ZkxW31CzRTsSjuiPQD45Sr+kvDbnUMbVVGbtvrJamwzJBsRhwRbC
1uqaCIiOy89bcd8iFv7GNaIzI9nskAb6nZaUX+ykBgRR13scjAc1mNHZJWNtQyN2J3ynWauw7fYR
DF/Hx+au0t7doZicdsjM65Xfs/kshfHNyUS94d8LO5y9H0lMZD9lIeM4dyQUwcvudaCtNNo2a6xo
vO8L8bV30+giaoQlsDX0i520VBqLlEVl6QeEarB9VWwhMunN6TB5vX5nzH+YxN2swg+BzijeTcJz
P0dhBIHXbdtZYT/4ZfF5nFgfiGpynyY6WwOg2AtLDHPbkle4Mrjvt8iRysewGshu92j7ap7eOPwk
+rTd1HZGv7z4GcsqJaU+AkWu8QMBm0HcU457HNDFQZXW3iygb6eUuEdMBluUzWxZzPEwNPxdGbqd
RRcR199gQqlD2bIlSVlZHJ30VKIZO1hBTHK2Wxtbx0QnEwDPX6cKrnnAi2WT+V6+ckPwSOQuYelS
9KkFaer+QC2KEvDsiu7RCHHumYL0T71wGX0CnUYVUt1pXf28vIqED2ITlKJ9NOLxkE+De02KreMN
7Ev0Z1DNrDn8Gk5sw05+rmmNxrqq2CDStOvidag6YJNKvOY25a056OrUVuPdMHVnqVL5dsYhDGPJ
aUbftQgsjJ230yoNtfrO9l0iO3Nw7ZbLEjd6GaEb3KNCPY+kxcfKv+eLJiiiAE+2tXHHcFGuHEo+
Nu3YRWh2ycYC+++wK274/uspMSiVLPuYa+gckqwRPIJc9Jp78M4rC+tclaBt3YCBSIC/FegQw1ZL
YezLkyPrPmRTmvORmzXZs5AMVp0q5kqOEhKfGlvirAaPFJYJxaj52JiafhRELik7BrOjaXu7YUDS
JUa5R3DzbSp95P7qVGZOwR6jfF52sKEpw3XhyHjnZZhF4xz28RDxKiwRbZ5syl3QWS195SKvAAVw
hmKSleAfZWh5mEv3ea08elhi9wzvxdRBbC0vsC7Xqa1VdbRH9+2vWoppT8UXREPlvsjCYFXNKuX5
yrKzR1mjNQdjalmSiGPu2/KcQvgJkQjdOV+WBo5Uay3N5J61XTw3LxxgOVg0yn5w/ZN/6uyZIcgp
Lzvx3CmMybhEaMb8KFyHzpgdUpUOKydXc3PyUKrOP9uB9sXw5iwbg3BtSxAZBZDMP5S9QbdR6Dbk
Eh6WyAJ0tXyBTBF9TgP0pg32XRtknQPbOkW9ddCUY+57iyCKqYFiqrR0Z2cw5XBWNzyRdKSpVRMD
ZCjvxtXbjHgEz8vSPHa16EhgxDSrpADD6d1LPfeQS5EMqFEHaXY1Maog1moEQg7oYa1HCFgMVjag
6PIcByyjVdbrOCiOyixNIALdh6oU+TFue/QsHftGxcSsf26MwD7UbjhuHY6/XjXNpW/p5NKygVgV
QofqyzS4cgvJhnms5B3iDz50GdlfpgGpUudyOHFA18EMRm8sb1PD5E81Lz4VnsCvSlUpjRlwMwfr
9nou6Ulk/BDp5poDsNlzefcgD05WVAbnMI6/g3MbVrVshhsSlSBhJaTs8FtQuOlG0TafQqg9TmIS
Q13WDHmL6hoM4qJ14/wz+J99w2AyMsDTtrv81Q4HOIVdxpu1P6WjwyMGCRZxzZ3vwCuvdWJ/xzL4
vCRt10DDA8+B/wSCK2ttdZA8am/26QCZNf0Z8+oS6SB0frRTgYvSAyGpXuwJ6TbvGGyiipD3eabc
D0sf5wFQa212uBKq35posecgDZ3zAID6aBP3Q0DeBx+j9trsegvlW2hQZeBFFRQQh0iwX0GdclkU
EP6gZdvlZUt+YXbwer8iRNga+VSxTVWMwtNUBgs5k1lOEs3A/vaRdw4SZYzyDCZSCaf5GEPrNAf/
S262sLME7YooAkjtxF9OAIICImWJ1Gt2tkiJ4xbFjd7VY9phAK5T4X5orTMm6C9+CQjwn70Df3A8
4aBxXNdyDdOagaS/SsrLhspmVI1xWxSHCcCmm24ABZUn8GyUOh2Nm6szkCgNOmARBIdFdWBUibN3
UwbPoI1hLbERy2vrTHQ6oahB8WKP4qXtQu1DQ9ox3rGcQQwbs5giPTH/Yhj503fAEq3Dspa2YTrv
DSPtUDHpKZLppgsyLvzYyXd2pIprUNL9QNtj3gzFMEQt6xedutZxTBQLCR00K4M8mH4gYFeaw2ci
xFbHgzuyeiKR9WfrxDcfDserptnFCuR6+EIKnA7VMv6LtN+YfWW/Cvthr0CEEY7nGDjN3zEWosrr
u9bX3Ddhf25Cc/Urn97UACgX5x7QpFnliWdhQiMAgsGvGrlKJMF3f7kffvfgO54Ld87TTbxtwnnn
J+7quouLLNBuS3eo5bJ6zlkMgWjvNmVOarrljTlJOODHtIQqIDMGJiq0q2fXGdhaDAhOgdyu7QCp
dlV9IVJt4yb2MCuDmnU3m3RgDrir0pEHS7fqx3/+/OYfP78l9dn4ZghTzOai/zIP0asz52km7VaY
hDpzfpJDCD7WFYN1WAoOZjsbSGVkWfscnl6oadulyzcwgK4YhJ80+OpBoRO/WcsXvaKEgY3o5cVL
3kI2zJ0Xr+qq3dj748oJfcLOZqyfX3BK5TFMpsww8m2PcvcYqBl6y1Z9U8XwC8fc/Qu05nc0h+nq
DFswQthwii1z9tv/15f1Uyu3eweGLhsgej5Uxnd9PJ2muRFear3lIgIXjBgckJBbujXJKtDgUQst
Sruc/fG27aejqcL4nENpNxKUo30e/rCt70s/ojeuOv7lIv3OAXD51LpjmC4DWk++O3SYZIq0cYV5
q6AEbMsoIv0K2zw600eT3Q3pXqipLdPbB6Ik4BcI47bX2JilEdKx0X5ehB8j/+gxF+wpLUlktcRo
dQz2SzNXWSh86llbYvn6+s0zsrSVtZFx1SLB9sfwLxQ8wGHmRtJyKm1Lz/lX7/sfvym4BuBuLqL8
9wwJJVm9hxkLlJpDnigdxFRjMX0ncwtuRTeZdEbYQuPe37qEceua7IHSwoqsLZWthF2Ge53sun3E
oYcu1iFVdB6JLmJWprxyQ/rjUU/ZU5Lavf/LVfr9UOIqWeARMLTYfIN3d5cpjIJESfzUeLYvuooY
MlbAGNMRDAp4X0Y1bZ+RJMPcogHQuQ1iZ+3JmkZ9NhEGqt3EehXtkM5Yl7hO125GXeuzd0OZmNK7
pOaHKZOfi6L8ibTKYleHqzDHg73D5A8adZ4XlBK/mMJ5U/feaSlC//lL/sFM6uqWwBFp6aZlwRn4
9RGaCR89TFqB/Lth2jKV7WcjTQjOtG2iBCfpn2W3EcEprIV7H8yG+9BZK9Z3e0W44Tprk+pUNZa1
IY/iI2zuZJNnKJzz1h3+8qr+w0vC5TrMhxoPj+no754aTe8MNiG4v6KURziBwLjCDNehrSD5i1O7
OGmSt50oR9I1Bctwz8pTMgx19ZeXhPG7HZJP4lqWB6EAFJX7zibdi1JMWgchtzYQz4VD9LPxavNq
7ora1DdWClm2dab6CLcS7YFrnRNeyGV2XI5/u3ZJ88Mx9BdfsPj96Hd1zJncrUInrch+9/vgyMLh
kXOqdA4D32yWGSNUNoZoOiC9t1fLo2aQB4pmX07JpS9BekieLoudL+zS76rF4oi/D/Kl1oJeKJ09
JLfhKioUk0p3f2JZxy5CHfKXCuZPP6iBXZurOmNJbP3dW4siT1l6X9u3We+PbPfU6cjvvQKf2/I0
uR2dQYnjmr2z90OxDTaKSL6NVslxfFSzVz5V+r+vS1yOadimS2Fivn/B4OXWZDYk1m15GIVTYGdx
jJ/DRKir2eDbkDPWpNBKVuOzXHeZ8Rk5zf8/P6Z/etPxPrd0ClXdM3nt/fqYahWs1nn1ciNHetxD
dN6Qon2MKcpYuYPDoEMbd2RFHIcpocqfhbGKas5jc75GKeds3Qx8qIOd+BoGWrePfUtgwi+uy6TC
KnteIsq5ytoJ/vbR//Cw8MlpzW0D3IFhv7u2JjhAahHbvhEqLM5O2b+kpOCBUdYrTEDUGACaWEWF
2bd80MOz72LOqXvBDAGTvoam4SHvQwMXBv/nNEoJAS/t94gm5SFpP2WCLEaV+v22Lo3H3KN51eJW
J/A+Wv37a8APb0nuT8FZ+b60KqSZkVXouLdQJ/LGG7Xuqa3tD0v1lIfZS++Gt7AHRSNHsWf94OwS
nQ2DuqoeQ8nSSb9xklR3yNe4wbCZ2slw158dzC39kPgf/vkTL4f3r2W1S3fsQEuClzRr3n69awh9
kIzQW+u2iCU7C22kTJgX1WO0Q1PCYnuyv+FQ8DEuZbfl5tUDec0s5mKuCWLZ08f4TkYJERpTsv3n
T2f+ju4Bq2ZwikohPRel/6+frm0LZU+xjO4XrabyWUiiHiAuLeWv90b6rYEo+7XtqHJTRRCVyS5b
TgPfGZ/ZIPbXFuzCY2EbLwKtz6myH5CXkh0iW400JmtY60zAddLRtAbaHn/V27qvhsBWJ9b4oDnE
OCprvxhgEq/5Rimbr6aEkD1+nW0fObDNW/fozKK6f/7yfyAjzKTL2c7s0u78RiNIrV5qQ9HEDK15
P+hu8JTjtGRiIOQmRPOyD/X2o1sFhJFPwodXzfIjTaR3H8R/4btw0PJDv7tNXM+2IUE5fB4KjF8v
BCrYXk61CO+XuipgOn4sMlgeas5wzOFQMWyuTGZYyeTc6tygTsiKkEouIhXOnUP8RmZfBnw+ffZF
xvhpms8+zyLa2YeiLSOkH8OmLfXntLDJWkVYuFv+mEyEcgag8S3lBeuyJvqQS4a5TtdNF0PrCNOJ
nGS9VPFqdFtmq8iGk8J8Mmdxdq1SArLtESgalp026pjN+8Mq1J0GVx0TB52lzMCRpyXAKbHMCWt6
zkLzy3KW5HbymkY5A4nKuKa1Mu7CgAyMEtw/YRwmbpW0Xift2THUa9vRzbVsAFbLFEUnwzyMy0+e
PeLBjVDRTgAlVkmY2Q9D75Cj7iKfjG9BM2Tfc5neNJS4NEs1M1bS3oGDPQS5u1uU/HGD0zYmEcfC
9MkOBQ6u6qfgkjnuh6DrKOG5cqwxkCRnmJSPBX5STMJFdEJk99PSKxiNPo2oF36P8t66/Pv7FITk
7JsGSafL929mnBwJPjzu02UCa2TeXSZtitdQfHf1AXVTMjKkMcbxuOyTlzPEbevq2CEW+Mtn+cOB
4VGjCpCGwuYEflerBh5bW1bq0f0QhBlpDqO9Xbz7Ra+f8BF1h+UjLCiXH2IO86BhJfUvMY5eNj0N
jHM3VU3CXYLnFCfO9JeG4XeGqonuUKB0t2cQ2W9TjM6qzbyvLBhITF+ZAK2DrBafqwzbYluU1bMx
+dtwQE6fQYQ8EM5zmELet+QHwQViTYkCw/xKnCS3sCpInYnDI9mmfy1qForPr8+7N/N9BDQyaFOm
++7gHTvf61QfpPchId7IStRFm/9wjPG+1m30bry1StIetqGstHOIfAMrR7kWkjyIyhsdoNIa/ldj
3BLs1Ky9FnjjUiAtN/TSaGrgglZWB/qDULk7a6zBTqSteHGmXl5NLHoPFjDFxNM3ShT2NrBHc2WP
BF14efSceZl7durqO4nqPwze63udzK9tcW93jyZSlG3hT8E1tcXTYNL+9gW9htRqRNtdQilUc3OM
DDPTVRVp2Dor6R5NFNVrA7n1kQc+jdqCAMbmeXGuFRLHqlYGiHM6xANl/NFQM3sdhzXy56q4Vpba
O6bXHynxjDVh6x0zwAZLVlH4ZwbwP6A+hPsqHtSOnTdbldCurmHZ3+G050cYGvVBCYSlwoshXhb4
j0usEJY7mNe+Zr6lAWq9b9n67FNtLHYTR/RmNjMOhKXmxX1FEh5RxllPSFd+6UGhrwnUS1CYl8Rq
9uN0J7PkXDUw2Luwi4nnKppVPDjGyzJELrpEXgvrvotybRc5dX00rPFLWqOyHGbqQ1bU4MqzhHFy
hMnSGELz5Fbew6jnp5HEoO2Ylg/LsmPozc86WHAtSYOncXqZyCDBne2dIZ5jPqUkHti9H5lq7Rez
sUKcsylZNfZC9dvAmkZs5pIUT3Q6bF2IM40C+7uI0MNNfyMFi9+bdwaKBpBZF2zhPBb99Z1GKoVk
d52q+4B48q00E3nWxUifKC8Dew6C2Uog+KM8s4wQNxWUOmo1smtbaQe7SNmshatE7HMy+MJMe/Qm
f81GbNpHyBQ2oMrIjGW7+JcD7vdSGdSYTmMpoL/BT3g3cbCbtJwIrirvmeg2DNqLSwnK6DwaI2pG
A+ayhfRuXeYRegTUy7IgT2Z+S6FJhWRHaInVmB/HKPz4z5/LnOvEXw4MVixAp1xqSOJG7fdguhBN
aErIYvwA5hCZGoh94XvVzq61E7tsNF1ee6/BzV+epy6p2HgKjJLzHGShFTlpcbBl8ULas9gtpBXa
VIP1W1Cfl38KLVd2gKIWIhCYEUK+428Jq2IQnWEGDOQOYUXEvpZI6yyqPtgdAdaFjQzJT8tdA60H
Ucq4SNeNO3uyqBd9xpMGgKe/NAGGM79k/vu3kKzPHNjTTCIol34rlhz2/IXVju1tGZwtxX8xWgf6
ebLo+27rlqO30xr1qW3QjKwZe7mXoGDPtZjl8wzlRe1ED221Ko2HhlOXqOfnMEzfBnETI9RT6AW3
pRTT5Sclm+awHK6hz57WKDkH/LiWpKLYqKYdazg1VMEbPDjZVRGuoJ2XcrazQpZzToXW2iVzZMjD
ASMuInAL8dWp8bMrCMF9y8rskVIOL2QMgXJsUmQaTe7cUpowmTcH1Kz2XdfbwSafgm+9GIfHUTjP
C3Vl1L/0XXNBC+itM6tlx52qz8KU30wLrx/oQiLZkmkrVNDuFuNX7DQMQswBw0ZHrZa1Vs7gU208
h0lXaLpPVYBk0UQ+uB7dEa2Ca+7rvF97xcnQxJoGUP+43B8ZEXI7Wu+PMWv+pPOMYxTJEv0bN8my
KLCldhQsZK5LpTcOBN9qbXVxmNIlZB5c+tB5YEmYHvgC0a5sI5Y15VV3UI7X1WhuVRr90JynwDRP
NUISOEsmFvl5W6zqjPmj3OYNqFY7d5KNVSbhzsERx86/hurpIes3h56w+IKkr9681XUAps1GJJd0
yc6d+S7Lv4UoIzJQkFbcli81+lSNQd5rOBIULBfu/q4R5WMErWxu0Qx0adSjU4HpYXjF21RsgwY1
jagyj5RR9PS4fI6LrEK6waycSl2dz1vyrqF4Q6OLmGUY04sEZ33Qo/BxcELjCN0a0I24F0ZLXBF5
tm1bHZY+NbTsJwFZ/KmLfqDYINYps+URiyhumpznOWgvmlQw84b8loN5BnCSXnK8budc/G1A9L5F
YQ4rHSLupWnDIfttYm55fT7GRqXf/LYnx8IBezolqBlrK0x47vAUm2F9VxkwCnlF9QSA1/KtvPtX
4Q//H+U1zAcX2Rb/j7iGXfUj/xb+H8zsr/nrfwc2zP9vb3kNmmX8x56XYDDEbFiQELf+b2ADgb//
YZxgscFgYkznbvHG+N/EBus/tAqMy1ydKS1DZY838/8mNoj/GMJhRIkWgD6TXsL8N4kN73CpjJNM
/m4XuC4kMFfwP7++4tF0mYmLiorr3/SgnuXnIWXzRjV4H7SkoC/akfo1JJBkRcL2fZbJy9IvtCrE
7ycm428NgOX++gbnMzkmv5SEmM0b83dWaqxDZMeJO4fDVJyH6c/cyBmJN2a4R+W4E5wZYZ7vTXCe
oKNcb9/pRYi0/bVq27spZmRXwPrAohKXK5VihikxObhOtBJe+ikhsLmb8r2mmuAwmNlzEo2f7WAM
/4ezM1tuW8m27a9UnOeDikQPRJy6EZck2ElUQzWW/IKQbRl93+Pr74Crk1EmeY8i9su29waIJhOZ
a8055tboGmgTektpByqUUWU/Uo+Yx6IYawSaY73UEvXGopq51C2mHwQZtwZhjrb/1tnetMWkLWmG
NigSekpFThHGK/ZaWL0UU963ij7F9trrGiDruqQRt8l8ee1VKDVx+1SDuA5QBO5RV68HdDBownDZ
sLYCCoq5MCO3QPjWoxmxJlDqDtMLc7pB9NzSr/atbWCJgWmWjO7ouF2xTxP3HbqmNEbHDh5v2OL/
gjBr9Kp+GFQypgK7WwdyclV1knxbFWQg9PTMErW0l6wL7miGHWPdG7ZBm0hkrRdHNbbSvWeO+OjU
LkB8S+JuAC/HqXOKoAAEEB4PRKaa3RXRTcEyTNpmNarjrYl3+D7ugi9ZZNIntLq7JE+usRxSvovp
ekZ8+TKMU5nWLAs/qlZ22UQblD5rA4Lx0isHe9/1zznpesswYJcSNSjx4etcKeokw+l8wueaOzyV
LUK1lKDyEEST50nNCqhTYioVUt3he5C6bwQvc0bCxsQtsFlOZ4puo0X3+WDF9OZtdBlD9C2re0eH
97KmemcuVC06wm55TvtsREVYouZT4Qja0bDXrawigjQi+jaondagipONqB0VL7kDQ/w1wpC7yLJC
xkaGdgaQobC9cWFMqYG9LT/0tBgJj21pzGueY0VEKRmRsWfjlO5Z6IuV/erb+EoM36CZTBxhb1Ji
rsx+IYxuDW8sdOJeRjyjFmiEhhXYKQpuhuo5eccTwH7RLtLAelcqe4fkGs9qAlcEjzN2KYOQ2Kyu
HiBVpguzH8A+e7BIGnNNwupdR/3F0rNJhOqvcn1odmDbrBezUd+9gahDDb7NMpkcqXjig2Zce2b9
LYmEuWjq8gF6/dfM7q5pRJFY246H0cfqoPfFPWdP82PR+I9abSL3aOsX2euRNJmATBIEFTXMirBr
tlBBltz9N0NJ8l2rRteSW9x1jUHOu+F9rQ2BzLJ818ZG3PZFedWBGbM6nJsyLkuq+NdyX+6RV+mL
1sWJLTC9DcSXTLKwfBVg00hgwgOcSe5dm52b0TK7oeW+6lwTk2WwZS8GbqWOLHwqAc84BblGqeEd
EeG3GrTCoh3QRIW2sZZU64eUi6Oe9u9VjAtgMJV00RrqURJv/YCnLFN/kgp+GASN2rhtWbfhoyY+
Bi8x9jqXeYGAR9Fu6DRpBBwvhBwXj50N5bm3+0Ml5K1dazhyEXAV4qq1a1qY1rDAvObX1ZcCdaab
JeuxHLyVKHSU3FpgEH6Zc7UAfBamrD3mffFsD9GPKk9/yAG6u06VULUU7aItmpWKinnRGNFdpKaI
kjJtNeLArKhbMOMn77Do4TEJJO4uifBt5L9bunGwSkPcj2Z5HY61ypZYiVZCPmgog6+TMvk6GPwm
xXuB9M3+T+g544h2bKLJCRSjPVOZo2GiXGW6WTuZOv6wEeku3doOHMUgTtLSwxxCHKRDYn73OrsA
QtSsmhVm9xNo+yZUCRCUR+89QGi0KAf9SVXjh7btD3C8cuzAKVnxPpNnb4bbRhsOlN7vghj8DrLN
gOJDgFlMh6q7kEj9dHRi1n2TvOvQleD/cANVDTJ/1TfVbSK7+JN0Cw+/NALiMrdFCfLXdTG+DBMR
lVSPgNoPIYdWsOut8GtdAZmvYPEuFb925MTDB449bwerDg3zkoSKR9XLvpblWCwLvXzwSvZ5rN5z
cgzKvkA8mWqraqA+inHqNm/sR8SdZI/4d0kjfmrdI/30awg6x5Sbw+tMDnsXtw1CPaIVi/RnUuXa
ohhKvkm9fm1q7s4lqGpRouhe8PKjrsXujRM2fXZby8RpXfA7Ch/F2GBdaWm4K71jGgWvRk8+mlCS
HTotModzwlWxsJUqdvRWUiJqXSlFor6hbCn7xZLfa7vRFBbthksAtpswNe+QUN3bYVDcagSCQhpr
Hj1FahyBsp89x71JxeXGL9kMZ3i/SErwruXCt7+4+FDjKHltoiK/76p12rdihU8h3uQ6n/aq+TZa
tr/ohiTduS6R3Sppxgm6HaQpT5ZSQldSEnzbzS5jUb00bP2l8sPsCcOZuAuSiWhDAIff1y+SWRlb
BF4vma7hRJ6QzkwAWj9Em6ijEI67GQuM4V+TCExZB/huC76mJHBzH9igLUnjukKniDrIIpYIsSnQ
GSXEqwG4ZG1L0rUeDw+6vSU92F7AXxwdMt4k0BRoOEiVjDrHdLtH4owWbmRCiiEpZhdn4Gya0mJS
VtPSgaK8S5ImeLASVSdFMrLZxWtoZulCS/ah66WvNkQHLNRsEnEJPrasOBZJbFoLPQG5bBlXQEoQ
pLr+TQ6NY0HDP7hCYrSxyM12WhZhCxUtsmFqlJwDcVs37OzQ24qyVR+5m7yIVnSfxTRnk8T9YRK5
tdTVpR56gaOGzYr9WrFuUpVqSjxak6af3lMNc2soh2cWcySjY81z49ba6MmTlZd8c2QZmYPvKt5y
7LP2alLkjqngWyAjYbEsBBGx9FrFbXzN/y/TEAHB7bvZbezLCqU2Q8UTXAQ3v7q0ra+tGfH1pqCo
gfdVNTakUz6QJBstQ2GwYDMN12HfbcMU6XMS1IfiwHIywQ3WX8kNkLXRbb11BXNlMrR5+hH264tm
p/eV5ouNqR80q8sOkh6/WSUbOV0FIpw0ya6jB0sW0E72+3UYW9KVrPGJEnn2UEnWsmJ/t9QlK3a6
dkoIbS0P719QHirqGwQuoQvl++7dB914LXg9d0pfv5V6O1yBjSfwXKZfOFrmcE2ZZluyRqUG1/l7
GzvCr4pPKQOMlYyJ2OtlwY3Zxf4+MsLqFpId1A63HVa//tWEHYeGTEuBeEnqziYGcRU3QcB6cLxm
MzjcoCt8oT616fmKOm45hNR5DfdupP20q3wvu0r7XmLZrQdQqhL/kHpKsCWokSBVdsiLMaGUyttw
05A6t2jTaEO4ebrEFOsfE0naER+BvywPbpJOuyoqz9oGvmI4VihfJW3pPqQomdrQfwKtAhETWIGL
9APDfPuoD1LhZD7JiVW+9iRiWlvXJGF38O76JLdWyIUx/JKZLdoQbKetbGXLoB01qoEz6AW1M24Y
ocZo1grhIF8Vu4IQWEASA704NHUrYCkREg6Im9BvVkHkp8Sv5Bulp9hApUklkJGkkKlGL/wtiMUR
EhTQwlBTIMCb+jWmG5ZoFj5v1iKkV9NN839KuBWwHhBEo/TLbDqKXsRrqQR5GKb0hJNY5Ff+iMNy
0B7pkYpjbYtvGUaLtefL+jIILW8RxePIgKm7VwHsoCld8il41XeeRcsVJvNTm4viKZIAwGsWlKI4
jYmOy97cnHs1mveCbiGeFLMChN3ATUgSZYcq88oFJLcyB0W9YlvIpij8GcD5IiYvEutCI8i8S4hO
4vXk9kp5vk7HlW+WIyvlyt/wEc3ZLASLCLL+fRE+6ykSMoPQ32ndm6wChHnbyB5ylnoDQnaZBZ2w
0ocdt6Oi1uYDm3JDZYPcmjZxXF9BBc3Xg20+yLUGGEJ8z9R4lzddcSf1KYW4PCMh2x73dRcqj51K
+rIXIMZMoiq9qsB+x7HUL/Wki7ax2YfrPmi/jyPWjqQq83UedjmIh4G8aTokZRibmzCBDJnKpU4U
BKXNzMscofRiNVDAWcoSb7gnx6+dSOxNKkfDocJBz+Iwx+ZYYmxB5iEty0aMV9Zr0WEPK8a+vbbh
NBeZ3t+YaoHTS8jPsDfkK9OaUAYwr6/gN/4IFeuni4VlEyH12I11VC37lJakFaNiCOtWfHNz867s
w++oX/J12BfdNk0k9HpWSvpFL2uokuBoo5g+lhGFQd1/4N2RAVHyRc1db99OlN6hT/a13L4ZaTHu
KIaTHjzpfpuhhZUjzGuoQ4dQrst9zTIee7Shr9s8+s5Xu9q1Zf/VLwz/UXTwFPNv1hgaCEaCA9tW
6w5lFGqGBA4ylCLHLwufD1Tp7s1GiwjRY4D1Ij+4YNY2NYuhTZaYALRHn3VVYb8WeaY/w1r4HsLC
rXF72XGTHyLf+h4HXQFQICRKKm9JdWSDLxTlihlL2eS0bxdKY5cbRR8e6Ig12x7AARatfCETT7yv
e+M2siWEYQH7EBagGzkwTBrNE3rkqIJoZIFFP6wJm9sEHEXa9GBnXOOQjNyVSMXVU3jkqqZgypU7
w6+yraqk38shURyAaLjxdZOsci8n6CLpfxQQgAgXohZBBDehbka67fDBLNVBVh8MnAnU3ZN1ECJl
Y1QthjF1wi4BNiYlk8GKlTSIzDiUjW3J1FC1PZVJSoqwlKykG5cq0cOkSOHxSPLgzW68L5mLaSUp
dlJOzrFJDxTWR/0wGPlGz1jBB2YSsKNiwZAF7Z1dwtvvcw0nhNEtXUX9StJkD+1S/VrLobRNiseh
cRn0bkl2cLfE/FDc8z1gUgtG4Pushh1VlVumKgZNpLL050POEsQo/W1fBVz1zxSchEP4TrLs2T5s
olR5MEz3jkyja0nx4hV6zdSRcWoscNYYm9amHu6S6Q70GQK+F4IUSbZUffmoNzqcU09m1ZIikSD1
5lVSsu9RJsaDyLG+s0os+nFnxFDoG4UWsCliHPsjzuvCoI+XBL3TJclrFjTJAsaQqdsxsjfCQ3y5
wGaVVO91w0IvkCNYzeO+zRppF9mgDkwwEpGbsPoQoKIH4BjLOEgw83rgqdEnXBVtyKqgVqtV67k7
mrKsAUSSEztdBWsT2+RCEdZdqrjIu4MjkSBPeliG24qZceztg+4qT0GUPo09JQSwOzu6HZTX/EOo
UbVve+XohpACSmnLsLH2nJa6QmgRzqTQXHd7fJuieuJzmm7b4TAys06ia1xuVS+vC8z7DJHYgXrC
rr4uv0lTzJ7S4L/xptK475vVvsAWTBzzKDBXEckNtQ6Bc2k/Y50BY6m7RDTXdu6MrVBAR9qvqYn3
0JBgyMCNYQcEWIMyyjV+IsgiETHLqu+9JI1HNWpEPUFeBZ8IPDmld2+o8XvgiXEhs4dcAJpFwJ9B
Zyi7ZnJRJbclhrsnQ/TNVcMEB77PGJt9ZrKEDzGSbpo6nrYv3U++QdXKxLtulp3uoJi/wZ5N+5na
Va9hE/PCyKdDGk51IeUrUyjb2IhQj8oDu8KSmxX1+NUUuXkP8zEMVdrQlXI90QDysjUQ2TTprqIs
YEj2I+LXh2AcuyUyh/sEYEcy3DWkMq5FhK2jsejSJdq7GWGpwwALTr4qNm4ZsahtCNjOcepTeoRC
rO8rISkL9F7GPklZPUj5tqfl6ODXRGIo0q9Ap5NdjJVqxM3HMt16tMemBMwmQQw1KWthJM2hR5kS
plfkwZWmLoI8IykkObZGXC7zDoAKe65qQc3IEZXy7nmNvg3reuX2wCJibzQX0GtcbgSgi0reARO+
zzoV/nBSMWGq8iayqq3r2WzjgczCZrntSPmjE1+kOz5a4laK2p/MTVszAToDG2dDLl381BG+VPBy
sR+l2oqCbC3JEBsyHIhXNVEHg1+ohPR4j4HAI8eAr7D26qQUiO65EfLdCPHyUGXhDwJ1lk0lQOVq
Esthj/VyLetrr6nWEQnBJVboLe/+l8AeHT4H+do0p11sad5jsHPGBBdf6k27JQ1McdRgZy598yjX
oU84NuuhzgV2krloz4ROkGubt+8JfPsSc+CEJdoM5dg5LAwGwLz+xrDhJOcy7npdyeGQ2/1KVqje
CCWriNm7n6J78bVxsEAEGxaGWLTSNbkM+d6VhX9oiJLUcjwHam7baLjQl4dBB6+tus218iWxtWcS
nu7cpqpvQ6BEqmbLRMtVAcUO9kpK22+oU0w4zjevLuR1IiyIAy2la0vrvuuZhdY5PdQutDZFSPeG
Id/0MYj5BmOyW0q3dV3h0IZYKPop6QDP9oq1uu54FUPPyMpvod9SKrReq7S4Jx/Bib12q7M07PBq
I4ECptQ+dTpFwDrtn/jZay3RHgerP4aNWy5rw/5Ze+IurbuAbFL7RcpAoQmyC7eZe29h9nN6tShX
YakBnEpYIdq3QtgWTbvoNujKfVcDdiFKTTWkAVeFsFZpyFc7SvNs1bL1dkr68qNKPS8FZrsSLh+a
1ETaoaQDFBMJh1hgv5bNIaQ4Pij6QwRVB63Gxu60O7MpCGmrTPTZkfvYlIA73AyPoy/CJQJ3RvfD
GETPJLyjML/NEsoesfUlb5hjO+2aCu1Vpfr1tZR2B4AouyRqaTQK6UfFKJH17LrK4ImLPMaKOZVt
obR4bDD4jr6JcmvqxHo0/Acw1e4HyX1QBv2ZSZkN96ADjImOuOz8ZSqP14OYyCDmwO2BqRpDwWCX
75X+u6fYT1Fsf1WqetdV1q0ouyM9miPRYf0yjLbayKky65DG9JXN+MrEdLSQK8+JB/cHuq4N1TUX
oYCBG8QlKc6t2YrqKGwyX7mp1HgASEdND7s7pVole5Ejij4i7NUbMpCbFdboIRaMCHxNIuBpH8Ig
f25z8wlsplhhawEAQc8dJqTxVbbAL8jZtw7818JL2+sOl9tylLV7mj86qSt8qw0lPBrEbiD3f3V1
rbyqJnEvawKDmmpWZHssGiWbRHIH0459l6sUBxUw9YKgHtrOPutSes8L3Xzts5r0DgMan+YlxOp2
2pcWseW+yYd3Po2mU7fZvTnoynWdEbbl8iU2fhbExzR12+LApNALL5NAlGYj4qhhOjTpCpAvUEoE
yMT49hPVH7aGmy07qukgSQmyGJJbYQ9fERtWK2GkX0M73VqN8j0XJJqSIbDwjYRiDx/3Ifgp1cVX
fDqAyOr2hj1QyYsBibmhlxKVX7qtgoMolhpc5SltAsitmwi3a+bWU/KEFd2qmEzrCOt0Zi9yw/9W
szfesIMMJE3dWnb4HFaJi4lTefS6TltIUpXuc9lj+0Zewyg9h0p0cHvV3qrRVM4wdTRlfJ2UksyJ
mLSPbWdRNEDPv1fr9FnTPNylvXFHGpcmZP0OOirrGNfcdK64ByYgHyq/26RterQY6w7WED6Z1qZ2
w/u0NQugPTLQY0qJGZGEk89fWxd2alEaBY7gmt6KTE4Ut1VCfwCf8a926v+qW/yYJfzzP9P/8z3L
hzLw/PpXR/bf/3aqofzb/7J6+L+Pf/mZlX85PKwf54f77ejV//n110Ter97qt9/+BUVCUA/3zXs5
HN+rJv77L/nHf/n/+5d/ef91lMchf//bf33PmpRQ8uM7Fdj0Yw9Ztmnfn+49371FQVW//ef/8ve+
s2n+laxU2qQIKQU+HZUGcvde1X/7L0P8FdE0AikTCriMdpG/+UfXWTX/Sp9aRuuOX8vCyYvL4J9d
Z/Wv/PcKeYaTBc0Q/NU/2+J3fxf2cNe439yKf/z7X9ImucuCtK7+9l+/N3hhd2mIfyY5/e/NZjkc
/cgYU8NpMd8heYSiURABiRXlgjlwskP8W1/07xPMxK2GETc4ADiBLCXPTZTts1G7IOY9dejpmj7Y
JOuMRmBoJ7rDZhXWlFcCfApH40L3+9Sdmc764eiRKwcdRV9KYkbPCsK+CtTixlIuqWt/1139+77M
hHzDYBmWDyTP0cttbwNC1JuVWwzXQWGuP7yF/4tHO1PdgTGrIpdULmaQguyVnM5k9FZ1zYXDn7r7
vLQf749HFiUfRTanNKDFksI8XjmAsxeEaafu/swYpLYVeQkKr41LhNu0It8VSgs1EJDT+bszveB/
eC/FzEOi5rqJ69vVHZgJV1FUfIkCBD6EqJm1ep0Bnb4ggpxUG386z0zNYSi93FklT6Enak3E0mT4
eSHwamMhyvIkaHcpBfXPXdNsMJsKSBGLFapTyzbozRRuQ+9HmyZuV/SMiINJGoJczp9rZl/81wss
ZgO78nyjtUAYOBVfoTYutnHPNk1Z19mhzfAwHJrQWkf92pSUCyPyxBsnZuMd+0BZJTln9Dp4NAUR
hYlWXJim5N8VWf++nNlwj2nyxKNSkf1Fzb1GZ9fb+UZLxZpC2pbkgIfCrbe6TqpqWb+fv4Wnrmc2
BRB010MDyLgeOf1BRjpyk+Luc4eejX2E7LYqT1MjK8OVnmhORxjk+UOfGJliNu5HLTcqRYQ6Lnwy
O8y2GTaseLvdKHvehVOcujGzwe+rvkSROtAdRRY7vza3WWdceG3/fGis27/PWiPVlrETZD/ZZn3I
4/YLiM5PvZ5Yv34/NDqCQvdij0PDXMeaEcIgGr3owjxy6ofPxrYxhBBjhds7mk8b1ybeUf3cd5S1
xO8/nPATXWTTtEHrEVu3Agio255/WaZD/Ofsp9mzISu7TSAUydKBEcjqinoyzjUwWj/z3IgWgLbU
w/nznLo7059/+FhrOmy4POQ8xNK9Jql9beiac/7Qpy5hNkrRHzcDezLa+LRyfd260ZgNpq0bzo96
ff4cp37+bLj60QDJr/E4R2hPEPwmpvFOb+ZzR5+N2NTKjcJrq96hmXWUQ80pk/Ll/KFnvr9/Tpva
tEL+eOMlmBxEmsDoMjs+b9IXKQsdV71XpeIu1Z9L2rc91fGUCqKQCB8LPjfW5vyFWANP0AQNzFHg
mVqs37RRuz9/SX+e37Ax/n5FyWg0ODW7AUU1noR8Ii/W4U3c2T/OH//Es7ZmA3lQE1xKokNqzb4K
WES70dXm7XPHno1kRRh0ioK+dwTdRzr8YHtoSl64MdMN+MNY/qUR/TDGqrLD94MazOnGYjuQZ6ZQ
bLNp/hR2+crbSy6Hvzp/HSfGnDXduw+nSrReHu2QZ1DCn2qy5ibSYkfrjWNRNBe+kKce82xYy6Gq
5XZU9s6o4LcLDLJtcZTFX+I+tj43qq3ZqDbKAUlOntMPUWmo6dpDEtsXvpDTy/KnZzEb0mWmF0ME
/5Iu0CDRu5DXIW+rThLj1HDtSvF4/kGcellnw7slhpTWU9Y7SBI2+F6OVdpfeMbTF/cPl2DOvsSR
2xNgaU/Bkmj8Yc0t+qmCRwKODDu+UvtFErZr89IM+8sg9afTzYZ1TEJkUXpF7yiKRIEywk+3Uex7
A5GWGvnXqjzeUBSYwrEWyPr60qB0dYkZcOIuzuFLoVe6hp6Xg4Pm5wU/9JWcBBe+TqcOPRvxnmUj
+53esSiVYiziFKQN3xMXvhwnxqE5DZ4P49C1crdyeY8dvFPNAqPCsiZVm5SREeh/+/X8O3biXTan
S/twEjVV4GcXvGNjBKwnhRekv0hJghxBIZU+uzAYT8xe5my8e/RSNElmxFTysM0acx8GyjWBq18n
HGDiQ2lW4+jC3HLqocwGfhjpaSGpaJbjvIbkoCk0+YILkKhTx56NfMQDfqmZ07w1IG4XLqqFIApX
5x/Fqec9G+5+q0ipKPistq15W3og1qnKNpHhGOLC+/qL0fCHcTgPtecdal2yADlFIhZ95a8oiG31
tCZsd8jf2vBoq/FrK9a8BHh5FihMcSoi9PfKfcaOLEGWoE1qHRgIJLjhjQp//TdFp980TBqSr+8t
sgrJoycx80h+2iKMywuz7ol7P/cLFip2S6smnsp300edz9FIcu35O39i/6kZs2VBH5LRanoTRV2R
nkzxU9evLfIVI/1Zyb6SzRwzvzMxnT/bibnXmM0aWtobdVXFTIaWt3RxaGfZt3byhkrM9AO4JBjp
l6feE2/VnOPn48AUCPp6Z5C+ADLZ1WU7+cMWkEZ+PTsJqVkXHkA4CgjohlKg6hydON7hhlPw8J2/
5lMPb/rzD9OMF+m5RLBk7yShD/sWKRnd2eTC7HLq4LPZheU1sDAMCE5Tmj/DnuwaCv/pJw8+m05o
3JmRp6KrUJUWEqeXvhX4Nz53V2bTia8UflfQFKM81T6CDdx0hnQ8f+gZBelfewNjNpvYjVBj3wr/
/twLc1W73/jopgPodp789Ix5x7JRXdaAA4fhmfDURVLfS/LD+R9w4i2fzFwfnzjsJfCpQGEc4lCe
/Cb3FqqaruFH3+uoLzvLXCk1WeXycGFUnXjP9dkSo5VpH+PbGxwrHY4IvB4BvcNlLXf2KC7ATU68
Z/pslihjlI0YUHsHL769juhc7jtQ96vzN+zU0acL+zBETFGXoYWiygEBZVNlYxsKOzX43FdRny0m
zCiU1DwsRtToY/7aBQWJO3gMtud/+6mHPV3Th98eGr2cWJWOT6gelslA4I0Qy658kVTdsejI8eZd
nNFOPejZaK9VuQl7T9cdTaqJH6qWIu+PgrVFqdJbP389p57FbNBXZVwI3AgjIkN9EajpoUmCx88d
ejbmJSVkrhfEW8lBdRR19y2hofi5Q8+GPB7FqpbrDEW979O499aASVafOrQ2G82GDgnak/jVpB6l
RDQ0T91nK2DabOR6veKZ+ZgNgJtzydEiuA2tLr2f/+EnVp7abMxGohyMKCtHNrAumlKIOMbztNWY
dmwNWWp5eGFpeOK11GbD1zWh17R4tB21i3+A8CFHocAo0hEzUVyY4k68ldpsDPtYZsuwHykwJNnr
GI5bGfPN+dt06tDTn38YwMMY9gIcBZ/QsL6rwvSLjwX2/KFnJJt/fYkw6P527Bg9YJGOTGyGJO89
FVW3Rl6feUPyVZWxbkwOancg1MaA9RQ+dAbtc1w6Y7utsx+swIbyUj10uk9/WP1qs1GtjihBwo5R
PQbDgyfCgyEjcKgt5/yFnrqHs5Ft+oXVmrk0OGmebLXUeKi0fH3+0Cfv4Wxoa0luWExJxAJGiIh0
6HTkGfWoIjUgdWNFzGU93UIRP7N017JwmbCYHPjz0PYPZOxOt1RD1Xr+55y40l9ojw9vS1tLEvEl
zAaIf/et6h4921h97tCzycAf6Z6VuhjQLbZf2K4QAKVd+NUnRugvdNyHX53FgrhckY9O7qlvsNqe
pVD65uPvIF7WvvDhOPGKqbNZwAgox5qBwYdQUu5H19inMPcXga89fe72TOf9cA0evLkoEjiM9by/
6i0sh3bzua+HOp8CgjIPhMbra6L3Z5GYSs5gGvknn+tsEgiB4WgAJAdnyIKDJStbyauP5+/JqXs+
G9ZGbQWZIJ8YjbXyEmj9Q+W3j21if25qnJQjH2954NtahGxJcXoFhohBOdq0mi+f++mzYd2KSjW0
YaA5EAzf43x8zWLzxWyrH+cPf+KNn6MabTJxiN+hs1G6zb0a6fHCoCFAxt+rZdTO+XNMr8cfJtU5
MCEWsoboO1Mc+LXEaVb7JJQuzHrTN/pPh559u1GHpWNujBDBwlj9FrTuMi1l0qoytsca9Vbr0qg6
8QYps1FL9GgsVaQQOlKbPGuEPA3KuB6zS7X7U9cxG7RurURipNLtCCoWeW09dOMRlf5KETtrsDef
ew6z4WuKqh8g8LJC8+tjhKNLyuyXzx16NnY9o2lh1FEsVv34OrbluzgtLhz6xMbhF6L2w3wGqHMg
bIlfzSoBilD8JiUp67JqM+URyfVWK8Yt0sDd+Qs5NR5mQ7msIZX5EcnRQZj3qzAe+l3T6MF6kEkW
0TsIdefPc+qqZsM6rrzWis2SqTRVCc1qEui6WjXZWsrqANyyXhp6B9lM6b5ibr+EAT1xdb+o3B/u
ZT+AbDU9dtypIX+3WuuaOPFlTdqH1hpv5y/s1ClmX2ct0UkpmrYBeqYtAsteu0blJG7xvVHc7+dP
cWIszjVxvWabvWHTagcs5ePXDbFE0MdPqVScP8H0W/8wq8zh5FVNSmXGfOtYNfFv6ppowAXRLm6F
qkWDxA4X//yJTl3J9OcfnocaKy5cFm5WF7vXQ2uQlwgRo+blPn/8UxcyG/FdbIxdQ+qu08QPzfDS
1/0Ce+JqRHUd9vJTkV84z4kZ/ldT58N1sOSoXFOd4rMjUwZ9p41PIrbizxVVfvW2Pxyd+J1UqDmP
A1J8la08P+5v9YJlzoVfb5543LMxj6k8NWuL/jvBQndxl+yTOryuFYP44HbdDMGFiezUw54N+VqQ
iVR0dB0AaWxC2cJ5Z2DA1y+8tCcOPxfMpb4u5DHjS97XEoHvhAIf8KoDy8Fc+Lnd5X+Qk7PSiIMh
pL6eRQ+lVh9baqoXlsUnXiExPZwPD9k0I8yafsoH1k3cK7uTjDUu1wstrFMHn329yS7TvDymMRD7
1Xvme5i2yBn/5C+fDWKti4msstlMCX/yxYzp07RxPD+AT7Ud5hzcChbdEA+8m5qZ3ZQTc6Z+Tgjp
xkFOSuYIS2Ns3i4Wzk69Q7PPeC95aTYYzEco5d9LuVsLM3vtDFIBz1/OiZEmZutwJVQgLOhcTWVh
CXGjn1XyxaMhbsXlD5oJ509y4gs0F8DVGDtlD06dUyTRM/igfRjZyzIXy6JKtE8+89lY9iW7BoDD
C6UU2JoS3x43KrnYnzo6LLTfxwLupwHHHdMpCBUY3c19pF5aaP755qhzEZyfq0AiKkr7RErvXSV9
lkoJADXoVPJuz9//P79Eqj0byVVFgbE1mOc6MWytsFwZhDdphFd+7vCzsdyJENADwbtMoySK283e
tNuFIHD5/OFP3aDZaDbiFtlMywJwlGp/mYnhoAclpj/PW9Vav/3cSaZ56sNkV0dqRx40K5iyQZSb
56SFJM+yNC592uvnT/HnKU+dR1sRvaaT3MtTKIzw29TLsaPigtDo1AOejWLkpVZgF/z6lJw3hVSB
ngcNyePCEvzUL599juUoHbLM7OihNOI1UKUtOp1P/vLZsDWMFrhRKrP+1ca1DQ4+11141/b6U/d8
rnrL3CporCGlbybh6aXSc9WSIvq5Y09LvA+vjFRmKIYDnc97Af2q9R9Iln46f+g/z8pkQ/1+aCzf
sAUJKXeyOkmWZiEf8HtSD+ybcJUPYP48Sb7wVp54dazZ4M0Gyayxf9Lk1aWNQnCRbLXbQvI+efjp
tB9uEriE3i59pv5O6/ObQgdYXAUaRD6Mpufv1YnpYa5880c1lDWE4U4Ido7b9pRTqtby8J7a65fz
pzjx/luzjzB7G6nwCV5wpichyvTKzcoL9+fUoWcjtyfcQSlKlY0NLPQF1MAdoLQLE+epY8+GrRWq
Bs0TXlAiU2/qoLqyjcsUZJ7ff27IZjE0yn/n0VBpZT3VTM3bwM2XLb7d/x6jsfBThZai29RHb6x6
bVHbLqgGvSAEmoBMRQoXvqZ0V0XjVQUWVC9s1l4pNfEGVP5IrLAeeTclr0dyocVz4ibMRXNgCHOy
JOmv9dDDOhCSsX5J93rq0LMJABlAXtSC+2urefkdf20eLoDYDJcQ5ieG5lwER4JC1WOoHBziI+/+
H2dfsiSpzjT7RJhJzNqS5FRzVc+9kfV0BIhBEpPg6X/Pc++iDl+TmKX1pjvNWoAUoQiFPNx9l0OG
9uT0w8bErCSyoEj5r2tC4Tg0QKgOoMH8x4Q/fDBP5zQ4TqBynHC/AlABklkVz7cFkSUybspUrUqv
GvYz+6l0+NrN8uNN7rmEw40U6AGcsNR+1CB0Hi70A1vp8doSLzy/tCB/kBQ8Z1EtHyCfiBJ++Pn6
W6+t7sLzwV5Wh1BVvRQYnc+x4/1G4gpComj8cH38tVdfeH8WdcRpWnBD8wh0Qz4HOyj687Z6/dZG
X8TtPBsFeCswMZpUIG4EaxyJwZJ//dVXtvQl4g0tzuCXrbCgFi0cb6wZvsSAKEg3OkDDmN10dAai
6r/m30ZcN8AagzsEdAJkD+Fa90NZVNLZ+IiV9V3C0/jE8rp1tdpTUv9Tjs10gGCjhRQdOC6vT9PK
GiwxaQ0D+7sMjNpLLcukn5wd2Mo/3jb25avexe1pnqC/B97C/eD5oIzAFWWhN47+a6t7+Zx3Q8/D
SHOrW0w8K5NSkaMsflv1R5l2a6e5GOFfgtOFrvr9EyDOlVMtoTcR40LanVwwgP0GOlDGHy7X2Cwv
UJ0MjnEDWe7iDSHrwDMw3goo9hUeu0O5ObFN/WZwwBBRfw6qx1CYc9c95hn9xPC/mOx2JTUHkA5+
ZL0Pctl2Xzd3uJ3UnP4GzRZoN5zvhJlLbSCuoWZezveAU4EL5uW25VlsHtwEToMpRGNKHUEBANcH
uDx2vcP10ddCw1IHSoMFpgP3kr8nYKKKADJGmxNrj+hXLOLwhBZFjbYkD8wr15+35iqLzQRpQw2W
dvTezcRA4Dv+gSbu8+A3/1wffsXglqi2SaggrmMZ7MMKXMaeFk9BDQR9FTcHEHRvWPWKMy6hbD6R
euouxFUgy8+TLp8vajEbBr0yP0sMmwBdzBDFmJ+hmp56FwfgHvRNeXxbpAgu8/bOIbXvaSnjGV2V
IGpIVFXUCRTWuo38fO3lFztJVHmg3Gwxeu5KMG7J1AFxK65SNmx1bfjFbtJA6jcq+gk9hNnwMvQd
SJeGexfk29dtZ21ZF1sJbaPI+hw97Rnr2wT0p3/AjLZ19lobfOHFBVpZaQze3z3pxTlkkEbxgo3s
bs3mF9HfcNpKT6IbvPWKn3r+ZGnWogRdgSG4itPrc7PS0Azayf8ajl9qcLYMF9WmQbZgmfmUwy7d
McLmOHzquX2ixv8Z4Z8R39mef73+2JUVX8La5OxaIHYK0AwE9FnWYKXNs49jzTaO9Sszt0S2Ddot
1KgAVXRL97EC3RjJ29TH+cTZAgatPSH677TleTgQD8pCe9WFH0Aa84/XgIMJ04baltrwuksW85cQ
uES2+TOk06oW7Z0ot0J6iwdnWcRg6KqfYiTHXq0e+wAc2tdXZMWOlxi3AD27IuQRHibIU8vtETRS
t7m3f3nku71pRCQKcHiEiQU5pDMlGIjEzJsDYVr/vv72a8uxcHGsNxl86OfsIVr12ZnJOeTOaXbL
J022HH3tEQtHz4YA9E+hG+xBt/itn12I3ZhdpMAjNrPX61+x5hULh0cjnrJg2wbLWAwO6tI9kknf
lzraXx9+bYkXrg7ysKJoixE6exEV+8HI1650b7uv8ZbQNCFt2Q8NpgfElY+Qdh7AyLmFqV+ZF2+R
5mckQNdGjxd3A5Hyxs47GYXPub/Ju7EyM0uEWpSLyp9zi+5+CyWHqH4Kqua2LG8JTOv6IKxEPgR7
Z2we+OzsZZS/XV/PtWm5/P7OrzJH8nAG+H7PCydIWnBuJFOfPQhiqg2LWdmBltC0TkAYPfMxL+1d
SVLc2/MieHFnyEtUb66pbjN7b+G8oeqnCXzSASqlvEzcx84BoSfE9m6bpYXfRj1x5ThglsBz578C
21Ae3CmHxinIlW+LZkukGgd1WlZGWGNjSzRjkfKjEN5x0N3H2z5h4bgxderBSlCAODp+DEp5B+nW
lMGWbhp+iVYjaNRtKmiD7qu+OVrX38kwPpFZbgTjtRRjiVRzwCoNxR6kSJNUZ2YcHKkmbsCRnv+p
JvodSi1PJZwCZMVpANVpdLaDZ/v6p13C8V9CqLsI00JkfVdcXGTyu0NgwVTq2eJbX4c/vZA/1dL+
f6awVUYptvKgS9R454vWoVHbTPhG3/kMmlGcsmjDweLxxc7fPOcz7epsw57XPmnh9RTNJHlXgn1T
+NChm1ukAibv1L4TGnIAvt/tQKewVTtbCXpLlewg7sjILpbXO+P8ceSmfp50rvatADEgEbeBVD13
uQOg3EwCBzQ0VeW8leBqlk51U/eitwS6UQuoDhw03FvmPaOxFhyF6nTduFaihrsI160mDTLzPtz7
yDIHV+wBjExvG3rh8QQXpnk8Y5H7am5OM5Q2d6p0tkxoZVWXgLXGuhC3mzOwk83Z7nLeymz11uTx
UU7lxtysPeISUd75QwDJPz6YPAQlKSAD0XCEnu4+74DF0qapNnLWi8n/xbuXkDV6aaDmNfKlUIhP
Fr2IO1B3fzFTTm98wMKrhyayjquwDHVoy10FURZcdxTTryl32K/rK732DQt3zhqwhWQ+mLKaTg3p
PDnVo9+1fAfqXXKbMf0rvfZuLVRDLZrjsRa0mIIDR2X2GZR0wc/rH7DiBUuUGu8HqJtQGFMxQGmB
VA9VAN2262OvTc4idvPJZrbtMTYUJ3/50fxs8+zuwk5+ffi1V184MJS86iaHmCNULaGFMhJZg9Al
GDZcYG30hQ+DJjoiJsPemXl+TtPCqlntcHEqDtfffmVyltA0rXyN10ebOhT6jkoUqQW/A5iij9eH
X3n9JSwtLGSFMIO5R6yhu8pAPGgMp3l/ffS1l18EZtcFtfqsYJMajGq7uvD7VBttTs3Et7ij1h6x
cF5V4wkdDbGHNuQhi6dnzcldhUvm61+wNj+Xx77zKlmJaDLBxe69TD+ztiSfOlDPf7ht9MtT340O
+Y6RlRKmOXvjr0Y657j0bouIxFsM7ZTIiGpwMHYGZP3lRRwguGhb3PbiC5eNrIqED52ifQByJwRb
cN+O4fzt+uArWdYShGaacuhsgyX18qxIoP16hyuxj1MYn2ccfIJwestH8gYOf76xyGs2tPBhx9Ru
lDsoJHHXglm7uouj/uh4fXr9e/5uQ+4SkgYxQshHlPge0HPkCF4dOUT90G+8/Nroixg8WmFaplBy
DkOAxv3ZBTxZ8JvW2V3i0aCvxCXkYVGzFb5ItRR/AubcZPzQqF5YqA2zObSoJfBpuKdgweRTvXEg
+PuCuktqtswJ+v9nQT2rDg6P3sCvfKw8ftNR1r0Q175329Iy4XAXb26G7pE6ygc7mP4TGu7eOO0L
59XCU0NQors76OYzyzOb0M07ln9PRf+bT7ls4buBM0FVC9pKe8ezj2YaPzS+A8UMchyUfsWhI2E6
fuWgJYZNXZwupwOUFpoQB5BghxPW4ziQP1Jp1DjIWbnVCxzx2BlsXg30jxWHJAXSTsgtlp1Ku8J/
ycd266SyZuyLWG5dLcIYuJV969dB4sqou2OmMzfFcndJ+BYzCxp8yAfuZc9By6XPFp9/fQ9Yscgl
vC3TEoUyKMDgxb0jB/VmmENWsBo2sM4r87IkdqMRcJdQRYTBtOQRGg5fIq62Iuza2IsgTnwla+hj
YTueCvmAzJhDba7eInm6ePtfrHGJastAJpSBARo3itDFbuMayGN2gun/KXLwgd82+ZdFeRdmaxFU
ARrdMDtN1KdZAPkgy3APAsS22FjftUm6/P7uEZaAesMbsQDQRfoN4Qizz6FhfJtdLlFtI9Rjm7zD
4FncpXnn3cey2diE1+xysRmoHDIF4OH2cYeSe1A+CsHin5SkHICW5xkuq29bgYXfTpZrDl1Yfw/O
XgEEaQMIPi3GHW3RtXD9EX+vmLjxIog3TWF0AY2AfVeZ36EzQuI1apICgs4J9Gv/CDd4uf6glSlb
4tQE83NdQgESV+7gsZ+yX1ERpsqE/o3jLwJ6GUEIwOf4ENqX0HQOz6HSZ9jXRna1YqlLrJrvcwcS
oajDjoMcobYxPumG/rhtahYh3QjKp44K7HKhhAyvm+p+OGZefFvcXQLTCi+olA3x6ky7h6Cd/aTP
syxBvXQDh7liQ0t8mm4Ar51qVMIdpy53Jgyfg6k9R9Bl6AYTpLRkt+3XS8a2guquGxus8Vx79w13
XsKSbRHbrX3EwqWJ6w8OQrqPKDY+jCw6QxDlMBDxb6yv2BZZ25obLFwamg8zgRoHdjxo20hIVvSA
30A5bqupaW38hT+7VMSt76Pc7kBm1xbRh5xFr3bqbzvCYI9b7NiOMeDlwDQN4/QBZNgpSoj/XHeD
lRVYAtYC31EaNFAoE5fHEFJKRUkfaPTUMH2Xj7+vP2PFjZegNSj7gqVnxI4a1e4Fsz0fHJC7bmzX
a4Mv/NjzeS2GKPT3AYNu+uTG+wjFw41ovDb4ZcHfhUpo99qY1zAcw7PXIOeP0WC/XJ+UtYm/PPLd
0KgF+E1gLjd8wocKb3hug3hIIar9CSpKp1pmG5iNFdtcwtakrIAxASIJBXP3C6vTgnaHyswb4X7t
KxYOjI6CbDAGJM+koahHZll1BnH/fMcLMEd6KGKB0bPdyhzXHrZw407rQfEOS92VFjLQArpZNYFK
VjcxnaAHNkyCPmjS6+uztvQLn4Z2bC3JZd4qqd9aKR6deKtMv/IdS+iYU7ejlhw+56HaDanYdEKv
TVICSlG57qnf5g1d+YYlfIwJZPL5iGJBn6lHdFE/zdkW3nLtGy6/vzNfxwJwLxkWPtTyy4V/q1Lq
gy4HSBX7uDRzNuxr7QsW3l37Q2moueSqo5MCzH8/IQjdtMBLHrTQaXB0jZAbcQIiq6ozYeJMULS7
Pvra/Fw+6N38lAWPCPPw4jY4ObNzFvqrL8g97/5Et6XxweLgLUMyzMXlfEma6uyBzhY6wfm88fqX
+f3LUSdY+DWJPSeiqNLs0QifDq1Oq/qzcbrnmW8ApVe2pWDhy9ixSRhFnr9XLPwZTPOR4tK1j7ZI
7taGX3jvQEt/NOCW3qODk0EkdXjC7g2F5DbfSE1XHrDEi5Wx10Op3oeig4jecKV38GgFcSnx/br5
rMz/Ei/WQ9o1gz4j9lXmyLRSfN+TYE7Q6Qf9rfA2D1gyomVsGGwI/QLAoNC5WXfPdR/e5rdLpFjn
5ka4E8X7E6DI5356bm23UTFb2ROWwDCSZcaLPUx9VUP1LnfAY+lt3uCt+O0SGubHvYRG1WVfk9q8
etBO+xD2NH6CBHh0jEGyv+Om1bfFZn/hws4AvVquMEtF5e0yUZ1qYBortnWlcTmF/cWJlyxnZhA9
9Nwn5F1QUH8j6JO+s2HNz2WmeDoNUIvkgeHPEEfdzFRXoBWuv/Drljmgq/SJvwey25ApKb16V9fQ
gvjsi99TAYJR+QPJTaLcYSMBXHOVhasDDTrL2DM4JHbkg5tVT/GYP+hZPmNv33CUS579l4lcQsnm
gBkLZVlYXKChNt/eeW32Y6rdfdznv+oK5wgIikOhtoMtXvf/FRtfAswGTQkjF0XTHoLNoCO+Lxq7
ETdWLHwJLQtK7hKoreMw0ckB+rA1+pI73aFvLuPBcSx6mmI69c/bPmQRwHEDIgJIYgNAMQR/wDBu
0wjyRzfO0mVzfhdk5xAY/yoD5tXyeK898cShYnnbey/it7HCqX2Nm3ylB/cu7DnZUb/aukZeW96F
43dOKLtRGX/fgsMAcml+AG441mXZ/ra3X4TvDMT6kojWB4PHGCc6GiGRCzXd2wZfuDjJoNwdSQBY
SKn9x8YBCz36tm5rrna9hTs38QRqoR5TUw+gcRhwr4YiP6igrr/7ymaxRJa1NCzyvMUVdembnx54
XRMi43PdyFNRZzfeRC3hZZD7zSpWIu2e2jAdAbuC5nZuNmx+ZS9aAsigpQw9S4ImnaZlRzaD0zGe
oSxs0PYE7zo4lcnvlJOpnxC43Oq2WDHXJSta1bZDpV3t731A8QOgaH275WcreZS7cGE1UAfFZ1wr
h6BANxn9LPKqSfg0b2zda6++8GNZlYJWLm5/PcjV7mLT0F1P6huLD/8DE7PEDmMEyaYwEhAX7p+i
cIsbfs1SFy5MNSrpUlKgRHWXdkw8BFASdVSeaKhZbdjS2jMWnlzpUUoxAupTFThB+zmDDFf1WUr3
0RnIVlPn2govHHoSoWYWOtN7n3TPQ9Uf+zo4iopvnbRWVniJHatLGU2CknAPB66f/Fr0F2lrs7Fh
rI1+ya3ehRjqtr0XWIrR3c6ga2N4arR5u74ZrY29OEPPtS0U+Okh+llN9q7knoKcur+V3a/E+SW7
mQ4yr/CgerEPzS+wvhwIf/CZl+IEl916L/4v5fy72dEW4ixaAwcfl8OPqA9QlbFZe7g+PSuGs0SJ
4fxc6bkp/T3FC5+mYIq+RPlkHpzQsk+3PWIRh5lyKmlw4bYfOcQPPK95jEb3LsvVbUeVJaWZCqGL
WnN9cbDoBP3YtN9sZ/53Hf+SlP6bgb+be67iusSNJO6phvphAJ2ZS6pDhflKHDZ8qZR34BU7RDJM
ytr/UZD6k28hA5Y5x2gojqGJ96Yit7EKQA/wv27SIZ+RtEeGzL3BJjwvycHD6TiNBzHe5on/gy4b
WtFxI/1937N8X4T6ou59I67YXYLLpLbSsBij11WbMuIfDZjNbdPsud+93mRsS+ozt8uaCX/QcDlT
qKgj7ygFf8vZVkllZTtZKoE2TS9ZCB9EBxi5zybvC1NbvaJrQy+iNKRTLQsulVfK+ctl6Cje4kha
G/ry+zszZoLVpNMID51laayKR+Gr2046S1wZjp6hE4wxikDNfGpLNImM6ivoJybzVSjdb9jlyj67
JDtr2qrXs+5QRZmm+5o/9vbM0D6d9fl+nD5fN521SVoEaiFaFoLmHQfQLAq/B0EvvpEynLY6UtaG
X3jv1HDiOLYAqph491VPyiSvy41X/3u+SpeIMoeMlZJVdnHb/plNku5ajj5vpbxkbuOzHcs/0AFt
joDS1en12fr7itAl+Vld6cADbsUHu/vofyupINXOqkZPCSvd6IEVVZclWlbty/Xn/T1Q0SXyrKv4
UOhBoIwTi+eSGT9ps+bjADjR9fH/XsehS/SZCT2ImuaI5OjOJx9tl40kNSoCBzUzIITY69EGTlKb
uW12sq6dLfm/v5sFXULTmqlibQ4SkX0Q1ibpYXVQDY1v43enS2QaydGbD/EpbFdu+KUxndxRyre6
YddefRHYvd5AbEZwb6/NUCR1iLceab3Fwbm2IIvcHJgHJwdhFtyReA8g036mrD47JU4wY4jGAk/v
gR/ZguusWdfC98FTbznrLp8ymXPmK2huTbuc09N141qbqYXvW1v7tXNRI+1K8InKxrdvuKoVG+CB
Fe9fYslCFsRMFW0MJiqByNFdFqLOZx0AcldCLT4KC0cnOXNol4L7JXyxfRWbjfLqyqctkWakbSwv
Y9SeQKcRQArKd9gDp3W71cbw9+MTXRKqERxmgjaHf4QFMEjW63+B/XwXVPQVm83+puVZYs5m1nYk
4mW091TlfuyDQD3bWNrbmqzpUkwUh2IhnRzGFYXZrhXxnLSKxhvHy7X5v/z+LrS7qnNHITA/WOki
nTLvTolsuHHwhYeHocPKeMLglBX6QJzqRzdPWxWcFZUNutQMxZnPMYOD0Q1iFe/mnZjnZxw8XklF
XqMW19q5+ONwfafL8rVDE7+X4+5NOWCCMR1JApQDDCTyZOb86mv17botrGw78WInQPumVhngAvum
N4d/O49Ndy64JoexmlqEuOFM0bO44bprq7fYGNoRVCy5KIM9OtknQObj75eOsutfsjL2EpdmGzqV
kjD0GDUc8ncCejZ5Sn1FN2ZqxTOjywy+s7xWqkwSBzNFhPk+cP6YhW7aqviZ1vSmwztdYtNIi5a4
aUAMsJbnO8fqHIRV9VaNde0DLr+/+4CQVKyxLXbl3inSuKAvdB4+WCW71LhVceMqXCLOu4eALkL4
roMzTzF88Dz36HK5UT33sJ1jkP89ntIlPk2weCZiQG3e8WMrd3nsqzJxvJACaEfIvTQgbOlGYlIn
E/V5AmwUtE3+dC6sVge319MJulXxXelM86fcj+RJzKQFvU40v6DRO0tzEbl7EQ7hp0a13yYym2Pb
dvnzPNnuXowe+s/zYbjvvDh8Ll3WvMoCZJeFiGniQ9b+OWgzwJ2YT6a7SMblYzCo6qtvquJI40w8
N/2AGNXl7q6LK3vEPV3z6PByvgNaWaWhLdpXYyXq0nUBKQdcnt7PwwxyMRT1i/Ghx1uDpgndLHFZ
2V0TyvoLbef6SUCdIZEtwyl9iNBWlwgkwNkuFi6ETyXJvtbNpavSCysJVU40ISd+BBpWKEHyHzzv
m3sZQPk1ilrnufRzByyh3XAaeQdR95CZu6BoZZK75h9KgCXtJ/mL17haHAvrpLZ1yB5oJnlUBQ12
ytG/Qmeev86gEdsr1Zody2Zz9gIzJ4zODkszrcod1eNzR1V1dlhNHwpKp4PpIJWjHZm/UJe1ewag
TOqO6PM1XlTgdBucIXTxbF1o96DbrNg1w1gkVjR3LKjpcYrD+UBw9fTdH1V/9HTYJEOpil1XA9Vr
Lsq/ZA7JswWaARV0cl+gVTt1pyZKUbl9cQvnQ2B9sHEO4mcWqZ9GFs2DDeSwc+thPkZsqvehjcUp
COIp1RN3y2SsOgjZ9jhhchLUkNuM+ElrOuBaV7ap2w7FPraNSIJhUnWqZ1MeymL6h04ze3ErHE5B
8jSjosFcKG576gEMVvK5Aisg/LMKzibS7o4EBK+PClXStRNQjAwNQR4tnTTLYnN0w16lftPMiQzQ
4+2pFlfufZaldi4+zz4UMb/rfGie69qqNBu9VxpMHfBsRQwJPahw77zSHtU89zYxbqfv577mEwot
TZhkzSBAlSn7lLR5eVBTY6DejOzkoIbY29dRLtFVNTRdnGROjlMQYBfyM7KtWTzMQdjF99KpM/Ei
J2nG1GsIpi2e8tBNolF2810R1WxI4zifuk9yLjuLzkQvZ206V4SQBxXQHOsPAPaRZK5LUqm7kmOO
Qau/kypyvbQcZV0dStrhgkKIXP+KW6ET23sg8XRHXX1BCaCwhxKO/VHQrhgPg18WZi+nsa7uRjnP
3zGH8WM993EFGrXJFQnEHN3HNiv94n4wlNBkcGP9Mnkl/6LAFPMM9+pN4mdQFUnaCfQQgRiLT1C+
mlnqkz6CXq0bUrrv2sp8oyMrvkB0sT7VhaHebqC9iZNZ9SPoPUbXPcsygzz5AKHy6cB82pOT4MrF
psSaAtc74OkKIAlK/SHeD4KP2QtatEyUCGNibzdZZ6zQ5pp5l9sa1xyV59b+jrthy/YTaljPEAcZ
X3DfS9uk6kObQXA7atVTjhRWHvtmLM1OBHygiQMYRQVadUjSpMzTnvxgC1bIVBZjIw+93wv1WPqK
eYectxLJ6KxKmkKfw3xyi86tDuEc0DE18KT2jMOXiJPKNnH7uTDlNB/EWAfsyW8Yb74EcxvlewAE
yhYoDhATF4k0EP+7szGd6jN67d3vDQ/i8aMfei7mGghbxT+WVWjkY5bJFp/vyXZsEtC0t785SiTj
R1HMOnoQngM0aMmG+BMaXXn0qBnPxc5vNORJVRmM9bMnVe7iZOsN4qlFER7azTNute77bgwfiniQ
vIcyldcMj2GtYvUF2nBtl4B/ZJrLpEDbOHOSLuxr+2WKSFyf2QTlQnigHmergPaiTfdA+nAaUOvQ
seTFSaLlTZ06RADnhdGxCccknKNGPLcEgb5O8HeFK/9O117zXY8D7uGSyECWHVuRnCaTguCupB9L
nnluKnIcl/fOXFF5EWkjAQgCvciDPZYiSnPe+F905OqnMHMlmPxwffHLnVrPO808C8xrIfyO7Fsu
zLzztVMgwtgePXNjV6rHLoopSyealyJtQS9eJi3Aj6haUkKevcjHrpRFWo2JaevepHEeelladiAF
O3qtBdEOwBG1TWRPq3ZP6dDVCXEbBXb1ocRgtuJNBMK2FkYHFOQY3TVqNvmjUaP3dTThFGClA7dN
Jmwa/FQJldHjhcy4SIs+s+ZXkbeqP6linutkyPE6D2E2NOSHbYgyu5q7mYMLY9SeX+CsMj8bNCh0
rzVEtdqd6SYZpOiBiaPECcL+ayZDQ566GqLMx9h32ee2ICSGB1vPSaS1wYdMT4N3KkY3gmZIP5H7
KYKKZGq9aDS4Dq0npBOEZdHOd9xo2gWR24nzXJa99zZ3XWUTUfW5Spqe9+M5FHPnnjxkcpiaxpva
R65sjS7mWTTNEZLufZaIUJVRIh3wfN7rkk10L1RT0TeiOgt4lija4AA9xkbsSsfG5cvk10ruVSiL
6BzYCEFc62kEnqDQQp0VaAr5R84Y6fdEen7/Fik05yTYyxmof5pelx/ZHJZkZ1Hwi0EZZ4emQhC4
XDeiuNaP2Kz9uIIPZbidCngGtcmspypIemhtlM+jCOJLbjd06tWjgf3ZBIgvKejX+yAlvZnf/MCP
HMRTpuS3nnW4dic40XppXmfjI8+6zN+xuLMl6pmuN+08MiqISg2FDQ+2ZmzSSSY5+D4Yc/7xOfg/
wDgTwOgSM8EvXkDxRBrYWFQ57ZMHbuDqFfSYfXvSpGVf85BQ90sROyBF2UntmfF73EMrAboRgJby
+3ieqyrfQ2vG9I9FoYLqMBQtrsoY9mz3ZCQ02MAkmdHxtb4Ibz57QdF4OymEsKAkm3RxkOgNjaYU
0YSqMb3UJMDYqMccmI5Jc6NTCMlGxa4c2zH4jTCn+SEqjCPukIWzKuFgXKBAFTVV8S3wG/M48hri
3DysqvhnyUajjiF6GJo34J6y+cBtp93THIfcJGEdE/M6UYMeQ29ES/AeZTu0JcbWI/0ucFQbo1Ee
LRBvo9ARxXGlBcmZynxepUbENbCjce/rS5aIbCJX8fSnwu3/fO9VEYAdHjGgJgmyIvfvvHygqt8Z
a6YOrk+wmzxb9H+HD0yW4jWs3DJIFfoG+2QGiX+FMmw4qrSPjZc/OgWL+p3j4j88kggSAqc56NBX
6XeK5h/CZqSfTI4M6SihrkePTHm6eqpqENEmlfGF2EFWh7aQORiCEZx2bRVBVpxOvXP0jO2gVekV
7pTExcjDXQesFAC3JGYzoKUXtr9H5Drt8K0qVds+oNNB83Phai/7GjVx6AEqxrsq7X3IEoJixrHl
Edu/ckRSzyZW6FbooReKQ0VX/1F+N8U71k8owzWzdFTS046Su4lnBHFomHTz3ReINYeyhzYjHt+W
Y9ryMS5TrYUL8ZDZGXWREGb99uRySJkcIPySk4TDdqJPE8twRRE6dcO/ejkC4RnVs6mAvPQ4zT/G
GT0+OwF5m3A3wCu7hziMfC+JZpG3h6H3neEOqQLyul6qsD5zCPzpg8s9pzzRTE1mN+IuhH1EmjGL
n77XFtibA9rB/utKZRpMYGOc7cpqlBGyGm8opmPUt05+HsbBzR6DkfILzRPy29c878R05Mi2x5Nr
VKieQQsnvYf40sV4wjlE1CcWGQJa2aDq5W8VlQ354naxyT8V6IJlj3Pd45Zth/7havjuG1UWpznH
jSl48B1vOjYS4rO/usIrq0PeNX3zNlRgQDvkyIa9nTOFpr3XVtUFtgPResheozaMO9BdApN+YCJy
AuAdocP52BKExh31Jlkchxi0++cqCit9D2+W9sOUyZ7sOMEdC8yixmVzFOgq2FHWmj41MXhzD7nH
C2CUGU58B0Yn8LCOqh3JhdqvyM5NTyOWiCE3ZC8iYPee+WxmXyRlIJGpqnGw7dc+iBVPkCZU+dvc
Doy9NdHcs72ywqc4Sxrr70zjt59C6cb971nHOQWKSHMkYnXT9ycvyOM+BY9E2945oZjml6CehnYn
mtb2HyoBcrT7BhST/Y4OtX0gbdaZQxgx/SLmpnaSeCBs/NK4eRaeujlQYEpXmdf9gYpLT6E7gJDx
yCTKqTu3jeLXLA+6+mQzAGxTbrPgtz8x7nY7WhoXJVWAp3z56LC+cc4O7VW2w57aZGnlB6IGqrAr
wkcPqC2G9D5vxz3D5ji89AG++Ryga/z/OLqS5UhxKPhFRIhV4goURe3l8u4LYbe7AYHEIgSCr59k
TjPRM3ZXISG9l5kv00t9WNk2P/k643RMXCa9JXLlWlixm1ukSuAsJl10HPXIukj1rTFvHbLF9SGv
hOOnGJbkYg8QYPFPuOK0/Q6PKziT/nYjdSsX/O1coO61GYdwvV0tIb5WS4VhKhCy1Maq3rxbPBcE
QbhzVgLH+HddOr4HBT1mxczJCYfayWaoohX/rvU0NBrDb5OD8W148ZMgGSa5zOh3V13HJIBNXAyV
UdHuaDU5zrlhinhhhEJIdkus8JvZrhimaRURIs46l2A5msX7QKVW9Cjb+roqfwVmaaxkDjtl0gkh
X0UmpaMOE6/LIGILbo5PPzRD+BmWg6MeuqwkfciWoosWZESDFXb2lFDCyZ6i6GhiJX2/jdGcswyr
QG+D7vMJcjdnvYdCtPMBDRixTx7Cn/JLaI39g6GGL+OOCiT42mpxMW0/uVN/s5Rrw5F6WvXOcSDo
jT14pCDNru3n58CW2tkFSoZN0qpxiqgjXXop87LJE4+KUeKPe4debFlZQVQ0Tv2OF62po7Ep5X3x
cXvvfDM0sJrupTovJYV4pwus8gc+4XgTPeBtcCcOQFTEMEWcPhfHUh+453HrNTiAb1QPkPFBQDOT
aG7h1DUufGjTwDVFnQS0t8o4nAWUwrh1luFqa3dS+wkBVX0k5EwdEWkyBwIO2rQY3Od+gltUZNVD
WcSjcbeEBAbfK/5n0IODzr3AfR9bMrefOMs7qHZ851/lqKCItDMDi3L83rkPXkfNThswnVE3ITUW
VoV97ePrS3+AXLJBy1EOClcCEmvRTzk9/HR3gVe5FapPwE1PAp6PSKIoaDw4npWg9i3PpUWcm18H
U4SUDO/dqsaBI2rV69FNLrOHa0FXfFfh7S4igiwG4CJ+499cjwci9pWEK4EluhG1QbcwdO2+Jkec
C+ur9jo/XtFQNMkyW3WGZrop0h5NyBn3vdqHZW7+jmr8BmpWZd7UcphckW7HyPga9v5tVE2ecljC
HWWFNC7ecBs1L3JUoryoBjzGYKERKeFXn6AcpjdXjivgMag65AHN6QBT9dIN1G2dHNCAFqth6lzW
Lo+7OQf6YPoPtAN3Iwk7bBvwpVjN8myvzXMZLCNaba+8ByWgsNpRovg02HVH4ECaxWpoqoR5lXq4
lS9ewRULZwfkE8bIOvStHzJMItZlfc0Jem/RULK3VbfGosfssRX1Y2HHS7g4Bxi9FE1EgRw8zGK3
bURgBZC03KbfMK6ZE0xD+Q8szXC12txgJrd1n7Wcyl9wml00SKSfBZAiRmgJu2dby8pFchn7RFwj
iWoxCWjXnBJ5s7iS7XLqcUAIDkPUUrMEiXDos8KyvTZujq7G6LfCiC4Jay+P6wGG8cd2XMb3qsW8
ZVIhSSKPt0YznteaJmb0AOf3wL1CJMEEet7lRfNs4b7IJlEj7ARBCLD6ajGMbqZ/Lst7oKnTsWT+
k2nBocmSoFlq1YuQ7Yk04kSC9aNweyTMOkih56o6BkCbVsv5awrdx9iY+4EWz2NoHoSWtyE3R89H
s8RzWNDbU/vM++aCGu/Vy5dbIcvPfIR4wkUtUP1fdWr0H808Pmvjf28/bPGWxYsMH6hmmiecd0fq
owlYnfmj8eFfivuuTYJlgLVbM+xn+PnGLUI1eoVOzxp54gqxzSWWwRG40HKqGKEHw70Q/jO+/+ky
ATB38EeTWHm3r1v7BBPFN7csnivkPEdMWm+chIdW+b8t62woCaY2UeG6xIjHVpGcbOQwgCA3Y3Gu
3KYAxYV6krVzVo940zpNz9WyXtAePqHSAZSSl7FXuodwzpOgsVC9ICzFzavdaNu/dKne0B3+qUyF
VBClI6crL8BDP3JmHVcby4u5xH9jC7q2dDPLJXFQNV/AEU8AYd+I7Z6sBayRVC9lAb4Y9x7yBKon
QEe4EoMsr8m/ruxiRAbk8TBYd6KWMgaEfi1ImBm1PqNluACc+MiD8EdX45dLxCv3ySvgD7h9s/ex
An5rjW5W+5t4id/bqXsJlZliN2jAUuZ0QCKFjdkPT+wkA+5gyiqumnY/j9YXLJfdKOSdnQaeU2TG
miLPrU6eAPvFBxRRyLKEx8bmtxpsaeZWmg+eiFZOXltngf9KjyGu7tDCFxoD78F9ZeOurb0U5/9L
24QnLcqdaEHGhtw6AK7FvcIzUeb7TiNKBLiBxqFr5VHLhhhaLzcyXmunBk5Bcl4VTo/hU5R4Ik3Q
H/lcZrnqn/1VZD4AXlwwYRCZpVWxouq4+kW66HY32eN3B9tiQmccH8jKQBwSMbMfTciK8Rrv2UZ5
jVPkUiD+qgO+levuHXj/F3XbcueO5LvythvItbNC9m/okYKoX3Ta4ncRMDTghWGDuu5Fp5PtucM2
8iTB1lizFxXd/IIQu5OBbpqDHeArwosYsphmRvcqr3jml83zoOoXJN0OMWT7MnKa5ttG0KAOoE4P
umBvrP5KnQoTokt+rAr7SSn9yZj7Dm3NUbLq1Q1BrWwxZ5ahew/1fjnn56Kv6qhk4lQXIimo2Ldz
kc5l9QcmVbvAtXcAQk9hOHIwDBWOPreL/VxmIjcPxFywGHBZUrYscTo0eT7a57myvyrS95EUAXoA
KKuiFsVXBIceDpxnbhPSqVdb8hrHdVMmw+p/4BJ4+O6UAlUVUQFt2sEs660o/F/AN3u47B9Kw67h
ov+F3P4cqupoKnX1jLnRdl0jWqKDETIdEJ7ByPQ8+RJ/VmbWbK68IGdN21+jygRGDkmBSwoY4fRe
ewUsyUUK6vmGeLxnK5D7qpFv3RocOV+TJkQQ5UARajpbES9xEftD8EbaMbOC8AxfiJctnJcjNRkz
lScbuXfEhasQkcG/3uZZZVmZ0xQZANFza5UvwtHHcOFJ4LTPqxukDWhfkHY7o+gTwmz/0HDEmwfa
uwXFHhni3m3cjdFSlmnRTCxGiPK/NlwPfbc+NeXkxLjXHrUWV6vor2QZMrp5uuu1hrzfOjgDeloc
Zo/AMykwmUsVMB7NHvms7fmOrvIjn4pnb8136NSyiouPtl8TalWodXEzmM57AaxyQRk1RpxPfwfs
dzZbceWZZ1N273Ipjk3RpprWh4bTXcG6o4Nas3bGw8zIoQ/di3ZwepROmANnFanjVInvtPu1RlqP
Nd8hwn7jtQIoT86O3UEWL9Gqt4hXxiWEQFZtIxGuG59mK6+AiQAlhezWi12cvtuqQbV8gGX6Dh3a
pReAI7mvP0ZinobC/Z67uosWMwPfIkeCOClTNXsbGL3wa8hjmgesAD5aHJAmHA+TNSTekOP9l3c6
YqNSuTxoOZ38GhMGZC05Tl+WNSY/YSIqARSeyYI+LwXdU5V/9Xq+WY6YIjX0Z6ufLsXQHIln30IT
XjHQdF2X4XvbsUo6sTNM5U6uzd4aAbL0zpGN7qvkI1AWyz40LX+GDOmyzGUT+dJBbK9NkGYGzq+3
nYMM5Ztr3M+RWXNUE/9etiWu3+otpMUbSv9riFvJGDfhznTNneKlh+pVAlXxO7Vj05TVKMS2OS6W
VChEELMhb34x/lZs/MKKPKPQgdHpmCKx7HduAVDMYrp1RGe52zzNItyv2stWuI7B9zNeWnlGuMwf
07PYUA/eN3gxwtY7OUuh4llDBI9M7hd/zklSMHKbRvot3OIwlHm9g9Iuw5BUVubssw2w9MzyIgrM
adeCYESbh9WSw8/ilJ/bzy4CU/XTcnKo9w9u0sg7xKNExMB9cexMcHFvqczgZvJQQEbKcX3rW+ui
u83mgYgD4gwjeGO60TJUXeITaIz08uJQ/heZYPBADM60AGjmeN0bDYMTHMmDKLSQBlcgNMJM1sUP
p1crWF4Vlf/grnTtmfXpheB3cEGIhv/4UmYDM9d66E7F2h8DZ0h9WTympv27uPNDleKnbM0LFfC9
8av3/ze6qLr9mgfHyQ6u40Rv9YzNZnvFfQ6cYA/T4jJ2xPoGfhrwQ1vseyBfCbBwXH5YVUy2nhQi
bLFf96Gqr71THHw/z6OeOF8Yc0hnkgfRKsNLMExD1AKL80Pg9HVZJGXdvuMAuFi+8zNLehot+0eq
5rCdYNrwrzAP/QigzI1o9iYknAdycNEBnluI8E01srO7+pFs2tjX5aMsUWKH2xmv6xp/0bgrgzDp
cFMH1N5XyC+lthORpW4jbOu3sDRLBDFRNi7TKwxisAtrRM/XjQOQEpQ/kIGob5FGUfdgQbg1PFUG
fdOMtB90Zw/Ynp6Wvg9iEXQ7PAyCYzH8shTHydHYVxsXy6gJTUBv3y1Jj7xYdARhWYESBL0WvJpP
JUriMQj+1KN/trg/HgS6SoxpH8E67tTQkmj1HAYdjx1e2LC+gCf+pz152h6XVP6eVPW3NTshwtL6
kxpnlho7/54RBhvbM/nWwDzqSGpPvJd9IX50u74WQEawGD0KQ4oi1voGcOp+oxxHxDhM3vG00VGD
FqyrKp1aWx1blot93UGlCdD1KCasGtSkL7VVLpk72wGLq0nJH6vqEHg/zXgeY+iDeu3aVI5eGUkl
vgrfp7FldecAGVELnknOnBD+eILtF3f93A6gQCx/e2rhxuj45yiWo8sBp49d8CzL4HVARHbsGBQX
oABC3KfhxwhNwdQBg+JY9dKVl4WbiydxYuG+qDpw/LS0m52pvYM7V/XWjIqIkz7GyIGVLj6d/6xQ
17F4skLyFx56QeoGUgJ9hPuuN8k8ogvePlhjWpjVtmiG6h7bAZLjCASnswMYbt14Oemvmc15DPIB
bGLVAHfpAsg3PY7uNXK0Xj4KSnkyScrS0QG2ZvuhuJAWaPO6tLYdQWq4JFYIEUcBfQ4iDjv23Ol6
h/ldDE/1umrPk5E8jAa8iMkEs+ZXYxbqJouogsSHtekaNWGFVttigoXRvPLiWs9ti46G8L0nF+td
Ve2cjqiRD25DISgAkoUWyKNFWsPUHw4xrN+FK2a0+LIi1atx+RcDU/uCehsZTr3ntyDKSvA6UOx6
YobxTk/muILXjB/7hgyQVnhe375afNEruA7DZFQVI3tAuwEvf6RCyARpvOsRn6uDXkQsbtwPJjgv
ee+Ci27dGaoN2EP4ce8VzhccnHkXNSbIvxrsuDN6KnXKBfMPCh7SoDeC9a0I7OnYKBBCIedgHpzx
spCBPJVTXTgXPssCdovIdymizlfDZ8m9Qp656JW1E+NYHCuQ2Du/QMEw9RMOEE/mV7usBh2JiXXp
FiPMPqQybpBQqFyqpMF8Lbt69SR2nLveHXWR28RNvgSHGut880Jv2M2KOD0ss1r9qBfXPWrdBy+w
YeEXA0r4kvsSdcIcWke/r8sUO79O+pCwvYv4m4hyvBHcwfiJW/sByHJBd85cOkfgw2VchcsUFwHD
LxjrOu17qEmijX9PgR4vKWJ5rM92coLPURH55Dc2PwKoGZY0d4YW7Y6Zbpxqtu8Lf9RRtwLVXRq3
eF+1RWlk5zrcj2PXZUJ5GmgGdEKzMAxIJh8Poyv4nPQAmGDbQYFXCjRVcKN60Y1aYgG4sDyv0+Ij
dMo0abigdV1dE0Qe3vgo0JzFVo33FEOe9bFyWBcH0KtkrA0SgIoc8EKfkUHv/H4+zJ6MjSEAchAw
i1Kqb5O69sGKCOcNzUIf40MVUc3sU6WtzKPhzjX0yQtXG9uCvSNi5pWS+l20GgUagOoBnBZ8Qe4o
Lq/wW6qjRiEQz9UAdhiDS1LX448G+sfu6O/iqSkG2iviuRkfVj2/KRHasWQWjw30MhYjF7BS+06E
Zx1UPC4rc9MzCHnCzT+XrhfhD1VEerLH+l4tm3SXIa/OHGeoqfOLalFNLFYdIyfISXSoaep0yyGQ
7mfDHbh5FvuxI+kSuGcHPs7gb66BJ38qqz0Y4aV5K29ygMqpaOiTVZpzMA5+BF9ynuVeE7MaoANd
7f3sFm5UNs2QIgIAkhgHBJpua4puoUOjtym5bF+jmFByB8VLnYC7R3XZJ9KVbURrXA2ycN/afP27
fetpJvtumH8IXLw6jVsZ+zQJ2Yw9hFitUe5XpTNL2bvZWfal7R3hp42zchSgNCCbW3uQWWL91xDy
wnFCJw2BN8DaC9AhBNeT+TNbrI8Wpd9qbBnMRbb3EQK1VvRjrGBTYgIwR/YWZqILXNAzAtBHHKSL
LNrIKazLNPnXYDEptZx9UyPYyWY4IumtGxcUP/4L9NNfpAy+Fhfhhi0lQFQAMvZuun320DJ72QdY
9so9NI57tSi6hKUEGGRa3sVwoj272GQKeibm80uHp723GJUpPBKPmBIF2CrUYwrX21qUZwVtbc7R
MbeeHUSzU7MLlvmlgh3HAHe9SCNsHlEhXbZOOXIEx/A+4yf9JnxeC/+lcN0rZeSRS37uyzHxKtCK
0KpBgWD2wPzuFp66W8jIsjDKrtgJnkbpSMpvR1j3ssoRR2iO2zeaKDy5RPhRe/qmevvTdaxUk/AV
OjtAxyVkN82UBKWNTpjEja55QoG2ePmwh7N9JI15B8pVgGqGlrDz9ihyb9sTdcbuzoI66/L+6lX1
L7z8IXBaE3tQT2OwkkhDNQDz8V9Y7CZDWL2D3ti3vMqIB6HZpItUEn6sSxOjf850/mS84r3dpA/E
In+ozR7e7CVkGCJZdW/bUoEM0wk0OYnHusQWf9zKujqFPNmOc/doTtAh2X88UBTbf5DAVU0IsJWB
B7C6DCpLUEIdCi66RrgczpBfJ2NuMjBguJxpv8Q5FDuC4I5wVdzlX/iITwK2Tbb1ZtHyoAmkEwYA
MtLc3J8ZEJwr3bjACUAsbHM5PW2fQwbDBaqZXceaGzqle0+w72AvVYcIwFQ+CARw/T8L/B5GxhMH
rC48umKu9amAHKEOrbhQ6tmiLEfZpNa9kXADdog5YruDGplSe9Q3XObxMKG5DwGsAnpDgW7tw/YH
OdH4/UAxI8HdeAjltavEP9c4D7vRsReapOTye4satBaJYxcYZzkdeif/045ghU1/lM7XaPG7N+is
JiSr12+Pzgfk3OM5YhoSSuHB/7AQk0JHOyU2y/IAHRvru+eQiQxmZsgHQ5524Tfx9hS2/VHNJllL
V0Afan8Nct1382Z0luO+asXvpJtXqxc3nW8RonaboWX9+/9XgBdb6iIRMSAa3V5xHOZ6Xy3sE4fX
CSNLP6zQaBwsjY3WcB2NvIkYq3+hselOvm34fuVBZjz9AbGWPlfKWn4tpyymI1AZ0UfdWEHhkntu
g7dOiVQH9nIkJtcfQuKJNhWOGIwU/TKQ5aA6JlCCg7BQoYH89Ua+nlD8hDcy9eKNmSI4sG6p/uaQ
RCa+muy7M+EYIdQa8ZpP5QxeSaeQb4Q4oZfw7rlEAsOG3NMOghIJn7Z5JwX6pLqob7oZF9SDoDzr
GQwN72ETtKDdj8qwzldYJRA8FAelqBcMwWUFeXqB2m9NpWLuQQ2ljDvjsshWCnw8mKv97EjMX5Sl
D5UR9449mr7PxQ6G2F7X6bDonO9CVqkDq8p+Rjukv31w3RkhQ7VmrciLR5lPLxJcZKKLmurIdy0g
dlvUEDjjaVcqCIGXxjuObhsc+Fq/t7aTY4x2bd9KoKqIjcN9zPN3NnSvpMXkopzq1EGMZLR49r3k
uo5Yw/uoD+c6BpnvQU3Q2hG8v0kEyr2IaNUH6OSEzBr8jWcEld7GuSS7cXT7fWhWN3ZcaHQL3/nb
I909cicAHzjI/YNcXQvbz9T3UK4EwCpsrgptxGWU7IW79ln7UH8ymNADEUhnZ7AjF58wMrw9Kdf6
O/rrDCxRWJlprRaXbC2fp16VqZ5QeEMqq4KfANVfwprxKXCH8XPQPIwhGdz0oOCGG6X+AUn+yom8
6lFsUNIUxmTx3iklX2E3gWYJNBDsrhv2MPJA1+X0HzP4QAiK2Qv2Jz0ZMVZHr/LvZpkzWwo8hRlC
jHnP6HTwLfLGaKEjCUHlSXlArqnSMoas5KS4/1wEoskWjdK1DYMOh9bUJGAjYWDf438lov9tiKK4
uNZx30s/fxTU/wB7p5NZNRudZ7kHUbfrvsQRFAXB+u3aE3BeyB1m7C+IEtEmVycx446TDsa1TVAc
zYBMwk7buD1XgDs9sOl4NUTGTmPwpdG8FYu3RpNxW8x9LOTVC5obmmeE6JLiG3a5TazByOwGBNNG
UH6BRK/VkzKGp2NhoG1TbYgxVYY+axkfHfUbXOCLiCj1zuviPIM66yP49nwVDmbGNydT9Dp+Wvnu
0SqrTyh8nxwR/JSj7KBut2MfdhXAjtBzrssKDB+xqYvsf6rS+TNQ/Syb0QLFhpYEr0yQeGEHL7OZ
fZRuf62rpYlHL8QCSMizFjnbZ3g6WDFBdjayOAAuU9BtQS90zAC5bFGTy4DrBpqt+kxz1ONlPX3Y
aMjotutBjl+nfLqjcH3hoHshblQfAoPoECusdzibX8Oh+IStcA31JPuwt5GkFbWDw5ej3a4XSGyn
qKqHF2g3a4BdW0ArARNdyKLE1K2hHxChyCNfAEMIFgCPbI7NUp2InNKl7A8Y3HjU/frkWxJjp/Pg
QY0lg7MK7b+wjBuiXLkhvJcgfW4AECZ0q5dGNwfqabKhXJyd8UCilXmIddOAZmEHimXtiBFQlNBq
ZdHciM6J5mE1DyDR5YfNlvLSFfV1xiHZunURsVCPaF7bGOfnqXbKawtqGHNMgQ+heHHx1/GdNutB
NSCBO9H88V2+lyGeJK9xjAQz+fCWZYJcnIFfo+t7XhidtB71U4L+MtrM4GfG3QjQ7cGxMcPhWcfA
cxnQvy5zRiibzHJWA886j52dst6vBPreVRXnxi8e0g5+7KnfN0zDm4+aAZuL4hC33nCiXyRj+xDV
jQrFQSkLk67eU6lmkyLSbMKuAWgwDRAX9nmTjRQEX6EhHFVlmDgFvWPu5xWP9MupcOB33ZoI0T3l
vd51PgQ/oQ2pxOziYW2MpJ6OxgoodEM6321uw0W+vK0SNJeBwAtHmKOjtvIfBaMEPayLOY1KAkKa
zF/IeX6Q8XldQT6Ksqhw/qL+VgA3mQMcQnLAFkVgfmmgjgsGBri0T3DxfYaUO4X7Z1wHxX4zCx7X
MNON+xPkBOrPGeXs3KAonT9b076HbXtlmqA+IM1b3a1f4QjKApyGiih8Zjoz3n3TYHth4qyVBGUw
jRHXCVTuMfQ068FbyuV7wsWOEwcXiHfmCAvw4CMTLk+iJ9CUn4WC7h0rLavUiL9j7V1HitQq/PoW
IMu8Ym1MWnUoUzUqkCU8o4QrED4O16cYgt1k+783Yws/4EgMz+MKdtewEvag8cU/Gj4Be+mLGNGk
STMBe50gMsdhM4RDWgT8XIg5tTS0OcuclOMCeQTPbKS4EQzUuI79RDwgkeylWK55zXHI42M6ljlt
Hx6vSpJbw04tH8gObxwDqhfbefIfDQIfVkcC/oExNp7N6sp0hTFw47/V3nxAYB2kBcWvGt7xlRmq
f7uW6bxlRcGTYR7VT2GaZBDsqmuGvT7E+BRE5jHbPEKq4ZjDTsDzPXTVy5PRaPfLL/yb46F2txUY
DnAtLkXxcg0QlRy29Y7y6uICS7eb+gfkNFAg2zzXKMJ0DMUlu0noK146FQQO2iJw8KAYP0ftPzTm
ITiezDACfwclZAd5NNllhgEVnHMI9QPVUoE0dn6q5h/QpY8ti7megT2FGEQdwSMroCpmdKEdHcBS
Cgk+dU0HmdqyvvrrAlEuit9V5Jjubr4MEb++ds4EtyR+IaSuuwF7dRtqVf6HIG/rkOOeG+K8K9N5
FifAy9H2FmBA44GbfB8ocF0lGaNBhx1ODxGN/hizdX6aCpLWxoKIRAGN7zLsDeKJDGLLpPUhJgb7
2Eh+UzW/TF7wIPiLAMuYxt6D9z1jWCwJKbk70soKPu153aQrBYOLCDfLre+ewx/UzMAkMRaNGx/3
1Jq0TAPMg3wvza2mS7hlJdLT98Br3iEVP/jDcMaDgF56C5VGRdVjOoAuyGbC7aGSmuyZxhDn8gF/
ASCpEGMQNGzAkyAYD5YTFnwJ5KNo5t08h8lqd3e/2etQfW2byLKrXQ28uHCB0Q4f1ZYBVDqR0dPf
ze+DSBiyrQTU3viCZeRQuOTkTGo7ofAuNHR4Qo7c5nnbif8HAAvALSEoYYBrONrVU6XeiMvukxqu
wSQx9uCdSeCcZmiDIYtu/3/1bI/9hPb4su2AxsB2KTATZjq6rw5HkAO/+82yqnGsh1R45ZbHWOd7
CusNDwcz5r+zsYNd/dQv3x6fbrWvs2Z5b0IUIDPM2bHRKlSLICrkchF43cSEe9IOR5jQlBnMHgML
Sv92vXmoMJxhTGp8ezQxcQN40bRq5/VltMKyzHa8lFUjFP8tlPbLwXQia2EP2fuYxeviEt2kyC9y
vq4QwpTbKBvawG0jYSrvUbvVAb/0OFviVtf0tVBLhqojImMeKYw1QrRzbANymox3o4FlYo+plw39
g8E5lp47/r0u88SadFQvKhMaJYJjI9f6DDjqe5zWs8DHBcCPkjY/KLjoeeW6k2oTTi0v+dZaj8R+
+f+F2xw8B7/+oHjlhfdEDCLpC5EyHFJIW/v/amKAYS2QJhOU4gJyohC6cUwS4/DSlfkHURBAJ+jj
6hA1exGjXM56QHlLn24/xMca2tjw1C7urjbOBV+hQ92FhdPDsp+xThu1BCnH3R7xyoW/eTihO1BQ
tc+HrdioOJBQGxAIMjkWGEX4y5TCPyfGJNpHPndp74jjaNX77UAn5VdfeJgZ+N3WCSfjZVsTZJfG
FNB4YCr0wm6CnbsdH9sS+63JqvXbBrK+/b00QEey/YiHFALj5ztVmjTEnWL6dDtR8IQlhGY1RqZb
xJ9JUZ+rftx1C2Ld5FuJY3aGX952bFeiuvKxfMXXpYqAEYYT6+DEpqpuhbZTnBFCqIhghNLHBQE1
HohQ/4OFOfRdAn1LCynMHCsWHoqQxmFP0xU5OY5hKR9oAtETOjI3gQzogG+joQuLt+uSr/zVnylm
DASOABhFR0HrXhrA4+imMkOD5+187WA4qXn/26/2aaCQU4GKzB8EMm2cIRwbC2cowIr9sGAmU73V
Mr/VHEnC2iTbg2/BA4Wi3W0foPa6BFve0XaMk9HHP9bhI5Drw+2qAwejij/dlhuXL8ScyfbmDFAm
bufY+h9159XcNrql67+yq68PepA+hFPTu2oYxSiJpGRZNyjJkpFzxq8/D+De3TZn257x3anqpgVG
EPziWu/7LBhFvdcSitFm2GZ2PBMBO+GadA45+5Ca6klnk1gFDQGtZD9w5QYauRd9QgFIeiGasUaI
0i1e+hWnUEfFghAiW0bE0j32C42lon1HPTbUHjk/mXFro+OcZ4mzbTO7Y+0NUTYmbTjDcqIR8C0I
ACXRix+1L5QteLBK+zNjH+YxSQ/nwVDdBnBN5zi+qGFp0Jl1B5BTbZB8UhyLaKBYp03ggVApidmN
7Sc0X2rVeVJl45JXGD/GC0jmZhE5jXyTkEiLxjf0PLa4bLMuxchjRUR8r2vDUY0Irwzs4oQeVfMh
7+lko/puHIHHxymn+SA3yXvhtMknOZLvzLQjw6M/42Bgn1CcGyVcDGZzStv+FgzKXaqrn4xG2RpS
SavQKNsiJfUuqltsNd3b2EzI334OxfACXZVr61mvTSLfN4lO7E4Q2zbTM4DIdKUMCXVrNHZMgS3d
j62RRO49Uv99Eycfw2D46OsFK4PsFkz5kqDCiou4caV2KWIbYbDy0cjVIy6NfWEHZ1mEB9OoLhKp
b528CAIy6RKmDf7hzL9XHLvfZZTBW+H/3FZZ/uQG2mMbqs+urp1ExELAF/ZaVkF5xrriLVS9Zcix
83unye/iVj8ORrk3WRqwnwCKnKt8SDNxfAOzWoYx9iErLlnhRz3bVjV+S2rnGTHdnu1KMMPAYAIc
E6NilGxtGLExGvt9lRrdTIuy285o1oNZ3mYEBqjoo94jzkOAZr8T+aA+CwFtuCfxvMCZMsOe9KLI
fjkr0p64TlYdEWNpM1dPnxnaLyrc/iU/x1Np9jk5BvWpVLUHFvB3hhCn1kpf3bQHZhMlq3gwl3zl
pUxQVjXMS+Bpt0ZqrUrLXzYWy9tWfc5lwQjDaMYMSiw3i94KNMqIf0ptoaiUx2orwkBQ9Ycu+tzI
CDXy0rF3oFrGE4ywQBmYcRO/GvCFkqoRpdUuFTYNXRUsJTMv91GXvGRcjLCsTinur6pF+YdO827s
waZB2qZt8nmUax9aVgxZyLZmHIjGAZik3cyJ6TmtaNO5pkuftGx0XZF2DPPoJUNQULTVsy+6dO7H
5XMn/FciOwkztyABUS/KUnxKEkQplYXJqNCVdWk4D7hCHsn8r1KdzLbMqCq65Cltc1gYpTRT+nSb
FvY9QzympZLxVrJP1RAcWJw9Gpnz4roWjhdp2FpWgxBZnImt7LooeipRBSVRcqNV5g6mBKfOqTjE
zeXe31ryx5q8lfcYevbKkcOHNELPhVQ0mAMOwbsXbXx5wBU1sMDIVO+kaAxS0LDOlPpCOF6hP9AD
BrahCZdYgZ6qSiVXGJz7aHi3/GZlBEN/I3lNu8IuhVgHdWE+G6wspzQbM3zgsdWVSsvZVNCy6V+1
iXffvTXkVF4PeKJXVYlfyQGhMheN68+RMcck+OsT5LjwjkAGqmgcWBAGkvbGJsJzgzfWP5mRjxQs
f8fazNcB5PSBFx9yYbhvWmHG2xL5A2nsYVh1OVI0I5NvDQDJ+9DpEY73GroxVzQztU3qWWSxybUD
JcT3jKtRSUN/LQfGe6dVq0bkr3lmnRS/2+SBODleLdYBQd0lIvbYn6kBo69rGGA+u8gA/A0jzsot
eRVXrjQXovE/Y6O0EQc7yeH/GEaN+9fRSenZajp3s/WnbGiJFRnFzM2l/RB79xiD110UbrKcXGB8
VPXi/dfgIFdkF5EPVZkJH3iHH1tbsjNsU1S7/Qn04ntkjSt2UyRXscEvzrtD7B4hKjKTp9awWG/l
8PXH3+A7ADLzCtTi+tQZagK0oQOCQcUg3a4ax4z+PHJhRibMjz/mexSVK0ILlk6N5FkHybtT5uRH
DnIc/QTg8Z23vq44ZOIiwv46fgMiN3iXXRW6SWkufunEr4sOVXqZmmkENjdCcTGzYHoqvfNr2Bpj
/E2+gpqkgwyiJ8BeLlXlpVSt2xT1468xh4wrKks8kJ3K61hfWhTAXYedV82MSvkZi2migv4bZIpx
xWMZEOkFfkOnC+OCbJBdqBkrzMaEleD1Ik+WuE6SD5Ieqw0qVpX9blsNLdZIowU2Deo4xqyYoVD4
xZ9pbBxfXcq80f207KFfICFAmJdlGDkROPyEzDx+q3/3ba+6uaKlveeYIcVg8yKuiH45/dlv1W6v
IlgMVj9uad/p7cZVb6/qPCCKBrgyts4Juw+CqVgD5IsmPf74A76DuTGuunrfB4TtvAGKnT7mcD6y
fyEO4Gavsvc29vaIsMOPP2m86v/uel319jxh00PJTziTrvOatfFHpbB+Rkz8DlnquiJRnZjQhz3e
m01cm54GIscGImg4E1hNskVJxvHHX+I7P/p1RSIfQIkIkF8sPSl51nGDijzbFG7zk7Ip37lG4qrz
a7bca9S5ovokLkFoj+BWmvoXcWbiqvdDYim7EMveclrYjdfIa8XPKuF978yv+n4/KArG49EFYkqv
SFurheJG+q8x/sT4oV91ZOR6XawJCoGU1P9YQJ0tPpRZYvwS5Fi5LkTU9LWp1N04o2aKd1SgEAMr
zX4ySnzvulx1YC/T6pbsGQ3GaXdjIQP2pvc/bovfa/RXXbfuBtnxDUj6CgXHPb0ge2csCDS0GAVz
gWEfi8+PP+k76wFx1XWtKs0zCaL7kgk6PgSFn5LAbxCWsmeckYHATUm27u7HH/adIe+6MlEtFIOy
AB7cNjiB1F5RPra5tNFlxZ+PO7kff8h3fpbr+kToMGTbkDOxjDQzn5tI8GvqUf3aIHFdl6hxMSkN
VMKFeWg/SiDCEnc4eLbY/Nq5X/XjuPMxCZpUU0z9di75za2O0+LHb/2d4U2/6sWNAbvAtDhzS/FX
Mqo4/HsnKSh/bcF3XZyoyNLAEGM5bOim3RyokLvxolRd/Pjkv/ebXk3IVq9QyNKhknZAGHs5BoKU
fDBWP37z73QB/aofC2EbGPwgoUdtnWYExh3hbAsZCctMyxL0+VjVQvSShtK5X77Pf3zq/q/7nt59
mRvLf/4nx5/SDLW/61VXh/9cv6fHl/i9/M/xVX8965/fHvKiP9908VK9fHOwpOhTRR3x96I/vZco
SKaP4+PHZ/5PH/zH+/Qulz57/+O3T2mdVOO7uX6a/PbnQ5u3P34bR4f/+Prt/3xsPP8/fkOplxZp
ef2C95ey+uM3Xf99ZAmpALw0k7bXvk/3ar+rqmXDNTE1yNPGSE5PAOp6f/wmKcrvmiEU1dZN2VLF
xPgt0/rLY+rvOkE1Q0aHZENEh6P8r9P65qL//SP8I6kxZfhJVf7xmzp1278XLpaiGZoldB0nhrA0
WzPGdvfVLISVf0gNCX+h8NBBNYXEgBR8qKJiCyRqmQ32UcGYTu6IhHiokofOhnCnyA52etQELeur
rrLKGVV/XgXuKSo/kwmO7MtgAewY3X4uJpOF0n+q7bHS7hj+8IaYNHsY3rpyeOMN7a4x63JBBp6s
scdN1D/6GsoFnGjN3E76+3zQd7psvRo69qC8JmSFJ6iZmyEnpqbhaygjhfCxmaERkj+4hrr3Qj5H
qrF5p9VwxmNxqKjZDS0Mh/p4b6eam/GVyN5C28OHD9aD5TwPV9Iutb1djIVvlsa8ZUfZ6XmVI17u
SAqoiI2IoxjSfACGVIfaUs3irY2Hm6wJAsPAil+rpDiWZn7bOfib/DxZoWY/qg5+lMg8jk8Y4KvM
8Gag46yq5fRdOqOEnzQQROgUsoXjF1I13Z2X/cfB4n07SzRzXxDepGrH2/gm07vHUfOu6uoiCdxg
bjgKwbWmGqE6nHigZ4cUnHbnRq/Y+bUZItBoFipQU2Jp9MfMKx+dWQQiYS4H3qs9ZG+2EZxzz38t
YXDNITciMxF1tawV7zVopH4kKFFjvb0VVbekfuyrYYxOerWwFkWO3znwo5tCLcpFImUnzZL7hY0f
fK4jwTRAFgFi5lvWgoBGrRfsuzkpqpE+Za3S4eiyL3XQNHMvM+dDU6cLQHT8XG6z7CQRzgi+il2O
qgIuDq+LspbcRNxuAVd4c2NVVxoStnIhdZq21Me2XJbR6/QReevetgXS3PGq6lW9t2T2iAT3x4+U
MIGqVBIBcVLOWng5M1T675ZtrmODfICH5ajn4uSYDzPsmra2jQPnIrnusDJ7z50p5GKSsZ2UcjpG
2IxjnokPkF9nvsOFRdF/hO/36oytbnzUJqahulgjM5cXfXklpYIo+DLvyyzEP8MFI1F7cF1+LTqZ
tUiKzp432FEb/RhmFYFBUNdLqca8FYfNq1E50rKt24NuWVsds9JMNGNzDFjPBNUTFDLamJ0vsq7P
KM2K/KCuVtMbT5dbL7TPUXvw8mFvZ1zYMKYXTOcVOrT1sk9uZf12OlsJueliMKBz2cpqeoqTVkAt
/HJZOeVFNN3Paht9u1waRydBzl7VZdU0MJibVxOUSeVyZ3ABUzeCQYaw6kYV+KPIhVymz/9q0P5z
dPx6NPx2u/jnpxlYnywYg7JtXY2FiiozBimRIJxKz23pN+4uClUThXC7klMLX5x5GRvNjz/223XJ
f//Yq/VJR5qzVAM0co1lbrjmrz7qaKw2jHM//iBlXCx8O9hzOU2osYbgf/n6C7ZxEuZ+lQjGFkai
xrmEBJ/Hf+F4+vPUyyqCP/R+m27Q6vqROu9EsMNL4to/WeZdMZy/fGlEvALMGZdbXJeBgASEqVeH
h+Y79qYxqo0e5Fu7Ydgez0fx+LnRiO4Vxf1MOLMJyw0S/g/j2cWOf4P0wEDNOcNC/xjLRf6zCzWu
/a8v1Ndnd9USOlKCbifT7qgzrM8S6TbMHDrpOJURx93UTHDuOIsFWb/W1e5nJR8U7d+dgKlbgoZo
W6p1vX2zhxF3Q3wJhgpFqElszJoQV3hX9syUYzcNxtGFH/NtJAs4jY2UzXorpZYhK2Co6S0PuEmi
fdaQW8LtownbHwOlYogKzsJQL0plXXwn0yivm5F5Q8YTaczYocJE0kkfy8HPl3U4QETSdxozZTJO
E+MsHxg+AsnslvjKUYprkjwJw3TZcnZxXt8kBjhc3zgSvCC9PSrB5IZKxwo/tNveTVOKYuNgB4WG
+ZCpRgks8opoq0YsRO8ziJKDY9xxIVXW+q2elMnCJvsyjqKQTxEM80cdvsDnePbHr4qji2WCMPA2
9SsrUl4y/ThNHUX2HinGKY7qdeO72N3GySrsmstAcYBIJ3HZvYP5woZVMzHU5D77OF2FbbWRdWMZ
xNIxoHvIbrS0VeWxF4ys09QzmOGw6gcOw+mSiZ0NKZKKh0fcZFzg8WPGRjytqCTsrtCmsOvnjotF
LHw1x4brjZe+FdbFsFcAQqGMlM1NxdDyZXkjGuZQ9UMLL2hGLVVGBK7+NLbj2qJ0Qjm+mtwGS0eY
JeOrmEOM/Dw978eDhnoV+Zy6Kp2UkcMybTYE1xFQ0CbD0AnTYIXDgqtukPuWmns/WBxlYUOP1fJ5
5nJKGaAZrO+vZmvee076hAOOuZ5L4Q/Du1NS5GjMCo4XISnrOz3xz71mDDeNz+KyIE07XTblFpvg
UymceWOH1ICqSUqZtkQ1N2nZ9/5rJY1jQ8WVruT4qPNSgq9fXjouPNu438mjNQJ/p/CVoxsyoaY+
v3Ci3xiUfIL16782cfRaDXjg1djfkU/lzXLalhAIeXGK9rm7GJ8SjVd7/ALwM0jSlNmdzAoINNRl
WjEWOXOl74xNv6QRuo11T9L9KYZ4NSta1kFpJJ+itNwxBKKPHRt33wEO8LwnpJOap7Da4ddFO81q
1c2fpVSsCtRqeVFcprYusnf4RMNMhB6IFus0rUk6iHHowE+RSj/pfVZqqW1fellcYKp+WYMUGq0z
iheiWKWqOE4fbzN5mSLgm6LOzs16r7vjLKfVyXrqjKrmvo6jRZuybDNgAXAmMy1mzdHz00rtp0zD
3jB1+azgstSt9Vyi+J0OMhQs2Aq7S1J42+ke5K+IvYu1lSu7JpMKLLzq6zjqKCErrXFFGSL362DF
+LL0og1P8HDPSUKH4zkSjOE1DpO50ZebJIZRrrf2DNIzSyZjbPgsxjDS8pkF8fD5YHsk5aGiRNIw
n1YxthqYGDefKsGIOHXTVKXwLdTlWaZId27lgvrNg1d9XGOG49gW6uMNNWjitnD4UTnqiPvPvOq2
AoDKbkKnk/Jsd9wmlCmLQ6tolq6svBuaxC/DdI1a8DL1bF/r9kU6vFMVZh+rpIvZg75WNT+VHQWP
BbiswvReo5RWaaDyyKmUjFuGZtQ+mnn60ipsiKbrALwr6cPDtKBFFgL9qFDmEhgrdCTmyqFdzKYR
Yerz/6vN+SWN+e/bvfi32/l/Ls7/dfnH57T4x+G8uvzwmf8f7fTBzn41QI6RhG+2+udxH/6P//pc
+J9evt7vTy/7suHXrN9lWdM0qu7ICmIrlVXrl02/YvzOikcAn1FVoenjouhfe35V/V1R2dbblqxS
TlAeK+/8a8+vG7/bjL3ChNxtauzn1P/Nnt9kg3+1vDFVXRO6AsGR6JFgkf3tph+ul2A/qdL1lA60
TtCuwd06Z3Qu0HlsBNFuWN2mLqZ9gd1a6lAMeskF2Xy6G4II0Xmu9s819xtt3t0okDpmslQrdwO0
7K0bGhAuOIKO6qCRaioUwhG6uSx8rz3DWbdlrG7J1AMjxU6P+R9iHJXhq01C7btzZeG0oBAFE9z0
cI5ZmJw3dVAU82OTjvGJ2BmOlN9pIfzzNEy02oMUqStJqi2kUdnF12XvHJUAlqHypmtAD/45kRXp
FisOQEHnqZLaqDmGo+bEhdG2sazUvYRUsoNb4klzfCLSuVb1cInkRt6nZYQCsA7zFws8gihAF+ao
DAbPOMluIG4hovkLhAzxnOITyd2IL7yzojjYR1FMBduh3xaU/tPCbmcUPdGOzmx3vqTmWweCEYri
cJ+6bbhPBKpCu4UoMKC8DYHrR+lOMOSitxeXwqs+5JXkHQfRi0vgF9G8cYliFFJhXGDOfMZdER9Y
iMQPyYDfSJKdk1UkyUMrDXuKHYpjUTyVOaQJzVPLW7kXDiTBUls1dh0tlFoYK4iT7cnssyX8Q3Nd
JJE+h8toY2JGIhX1mWXNIqVM7uLBeKLQX7Kt0cMyeasvdgfKyRxvCNNnGdJ4cA2eR8gVNczZk/VD
XHfOebphqXGrZll3hHambfXRj+w30Z3UFvrJqakV0ZbBWza8eTi7ZzQ5f9sPOUJkvvKycHX/xqka
b92MNJM6Osc2ZvXIdGWUPOi7oC7jTlY9v11rEjjFOrVBZHmUHccMz8JZ8m/ULgGKmcoPkHNPJWvT
tm9OhW54Z9jbSHi8QyqXzXHIsFWGRhk8lbK/QryO3NhV80df6anf2FEhC4Nz/hgj3eFLGjruF/+g
FAkgOpXLB7uNm9KMsSTDD5RuMqX178dqYFwFY80Z9x9qt4x3qqtV+Lzqlzby1bWX5sluuunhc+76
2Et2cqE6C3fA9jCODUtbRDV6cwm2jdlqI9uxycDp/HVcjsdaG1J3oq3PSHCKu+mmg2Tgm214tPK4
uIuYucrIOBSSYd1USnuiIkO7k/+68UTV7rLQ7XbTX9MDf98H7qXeStY7a0F/E0H8IlTn7PDxObss
R7fTmzj3BBE9dREZmICDqJsHifBXuhfrd4WktLPWkcJDk/gvILycQ0AxkJmlp/epn0t38XgD7zS+
K5ztdE+jU+IwKJm5oWtuyjiRlwzIYHiDMN+XpfageHq3JjCe7ae7ppscbO+XQ1phtDaHglhaQGTG
AhhMDU6LYhxu1xHzG/ugyMh9r2TJe/Z7N2TcojoSYjPQoKUeH50ApX+ALfzLXwKHDwl4BTQxuUci
auPD1nhTG7x3kqVobsfDCAXosgiGiHCchj8oEPCt7S5IlkjfIwONS6Md9Pycdiw+9aS9F1rt8atR
EDGqM5zCvRKn88olePTXo91fj+LtsrbEpt+MrO+PYSLZB9XftL59H0nWE3uiZAmXLT3GmYPLLYtU
/jQl4ksSejzZLDjshsvgW4BpqNeRK5F3zIkV4ktLGNfNdh0ItJI6/L9m8BT2aFQk1vrWvXC1lFVA
/mBbyz16CKCq81x5bjWDUUIerGjlAb6fS1GXr420KW+qKuyXDpYm7Bi5DYeOGOZdnrKdywPjiEnT
RdHpBAvP0cBRYyALdpEzVOkMN7wy4rjXtg2/yyybi1+I5iJsFd1lFt5Nd2Xo3EZdv7d1zdC/QcGL
3WOw/UNdA0yRmqKay3YJkGA8/PsBK8yVm9QB4NQZ3i6guMlOiU0olV/9GacDTjqX8os6KGyAKKm6
qS3zg+VENmJiRYOMWh2NtEruYC/XD5oIMShAlV3ovWLuDJmMYkR2SBrS8mPS2Is2HpxXajdAB9BK
ii9bub8HQGIsEFhVL8gR0x58nU/tFZ+6LnvP7O/iwOCwrVSF8KoMeQDa+KIHb8KM0zjbCt4TVP9A
d7Z6HlFGZvpTkbSTScT1Bl+VeoBCqBy8zvW32Fi3XgqBZjHdZ/gI11NHx/HqtyDnxudNN4BoEI0D
kl8FaPk7TPU6UlUFm5EHe/0QCi/dj1h5nWn7VgvSFcN7dWpkuBK+JsurCpnkAsyBwkwleZ/bNol2
06NIPZp5rzjtwvGKZ1RNxkUOmuFE1GXOfCou010UzaKJ+uE6yql8MM1cYpy59BwygaZV4IjH2cyq
iU+7BZwJYZYwWepBPre26NeGHcYbiD7xvS7he3LK4RCG0JoVExwmjjjkO1GVbqbD6SbuRkiemvfr
6dAf4q1XxTLK3+Ix6yK8NgpmQhyt9Xo6HNzkgFs4xIsqz1zJjY7Qnd+IdkVPLtjnFcZJZYW2MXqC
yEaIQ2Un4ddle5HJOkz3K3HuQp0Ms8X0KrtBwp0nerXLS8hyIeDfY1mgcg2y/LF3tIBWJrH/MBv/
icoEuH2iulvbUF6eKqX5OKhmfaclUXdWQulGFkW/dbPYQh2vEfyFpXuEGxuhkfbSdWqN6JpWUmZo
bJu3GgALtXC2lJrriN2X9rFW5Q37PsYepYXZmboqZMBxWdVXvn1seRSTq3cWOaWjIAeKBfRcxN96
qu1iN43vZAsfNBRgCw8ewD7XZhLllOtNTx75YvjVHalF+YU0V4YNrU+PRQdO0w/xgcAal1/CrL7Y
LmABL5GHo8YyaFk2PrJ9o7Qv7KzuTFV7FlRGfYi4KEsqKACJaQz1gYg40fCkKFfTuvDvQ3Zhfz55
ehQ9ozgxTqySXErnvaGKO91ivZqbNqwRp3BPMgZiQkNl86bTUmNoLk2vWGu4aNnCBbW2Y8vrnmqN
hazpK9lLP8KJAV0B5XQKbaNCuAgbN6LOywBdwDHugC6HnzutWHrQR19Lrcc6Z7nhqfBabJcjiiop
b4rYQMNvgMoyHK3dqqFTbrVa6TbEG6udUaXyTVe47V5tEUhTxH04EIdxVmEWiSNR3WhF0uqDY0rj
Akj1bx0HtJyfDOIla4PTQL0n8seBtQEcEFMZpMW2JOpo1cmBeuhaSHF92NfwLEW3A3ysrlNWvIFs
pVvNEw37eAH4wQLGzgo+pO7Ews0Bq1dxpT3K4PqUOo+fiKzNNaqmIFrX+yeZCOcCg668wWbbPyHv
xuBo6Q8ppG0/rqBXp5X4aGWPAoTMCyahZFmVmyLJtfsKZO5MKXrtkzrESzNu3ec8dSWwUF2xN+Mg
PPq94i4YtXRKtGP/Sw2SibVDFZ+OElwHFovhIkOn3+ah+yGJu3IT18Nrlnk0TadOH7IeL7EpudK7
RG2KRs2fmxbBuvYGObU580bNObPcam5XoMCmQ4pGqDsvtmFGjk/xIxuamRovQBoMK8/eGDUfEKoA
fzQRmYfQKsTeiqLPIVaAGUUuGzx3LL1CLQVCp9NIyQ1noASzcl2bkblPwqi5SUAB7hLVwdntIBLP
CvNWCYr6ON0M419ySHeiIVKvzOifNbnJ3hs5nwOFJxvltj6KMb94Yxh8BzMlfXCrpp8TAStPpIHx
/bhKDxGrDDdjyQZyh6KewSOQNnR/cwdnDk+bU5tHtQ+GZZcO8YkaO8SIfc1+sN1YwY/euM+qNroP
7fpNs8I1xgMMlB3ZQsDGs1rrV3hnlTdf0j5ERp1tSo3RgdnaW4R2Lx9DqFQ7io4E1F8KskdbkR/L
EGNu6XiHJvDTp7Bo42VsBs2+sVBWe40jIIfI8ccE41Sh590bDsdXMMblQyPDjfYoDrBVI61hlMjR
YQ5ArgJ4289ty4gSJJp9SIumvS99cMSdlz6ryPXZdKbp3mmM9qwU2n0o2ekzdCkZPItQcdQ38kPp
wiMe789Da6DKS/vWegx26LGdhxaheBpo4YuwKT7XWL7N0KfkJ0obv325v1QJJOmGOOqB7t1GrU6G
tAckq8rSe9+a3gkT141HtaB94gTPepGoj1VKPLLP8B4CdFUei6GS11Va5Mvp0QSL0kKXGIqmRymS
xarZkNTddOgRAXQUitBNR0AdCJCa3n2kFPsG2cMNCyttV2RVTDONzW0kmH08Q0ibAZ39llYRbXKh
6jvTo8qGLOfqvnZ8ZZ2jUDiksE1Wjc0kUj4S6kT2Lif+rq0pxo4fscjnIkqUJTzN9EQgQ96A44NV
UTrVvvawePeqyX7EqeUVFPDkoejdTy3WvTfNCTcC7N1HEqv6Ik2S+OCACYWaZsbLsJGTJ6rgHnob
fl5hWtG+g7qJ5a1kj+BW6s51K31hakFEp74FeOI868D+lk7vJlvarX3qMu19ely3x9J7Ru+fYAKx
aO1V3HKU6vNICu+8JFB3UkpATTYb5R6JbY8XXDhPgt20Y6Vk3Yt97KWM9MUAUhJnLZAE1LeguIp7
T009sMF5vfObUt2l/KBzNMIfCkkUxw5H/trAkHqIw1JbV3Kl7HUqb9yYTW7u0kD2NmSs/Z1dlBqV
R/R866cMwB42qI2kJ8kOUbN9EzaZu9f7OL0pC3zhsQZ1OQ2r6KwVnr7GlKh/OZzuK0d346CXd0Es
orNleu2KFRfT9AtlxJwzoPPhWNvtXaFVyQVxZnxR+mCVsB+6q3PCPNpAlS4KtqiG4gDjcvJ1C4lu
10mNuq3aKLyRBnBUdcnYXchqfyboA0EW0sFHRTQfQ67Ee9zWc9tM4SVmTQ47yTHekjh+hdSsPPkl
xTKozx6fdcK5lL0ac/t6a4IJaaS13LEnxtcmtr7VYz3pG/84NIGzhGZj3Dtt4S5EZh/9kdWqmh75
OIvtNUDMro6Wpk0ZBjOMtfWQMaYllWUz7BNn7TRIhoPXXjDDohvi7jp0xdbptBUMBRW9eNQ8Z7b8
UZR6gTRMs/Z9y8IdvGP4XJ4yP423emmvAcCUwZqq380N+7x72Fg2OSujvpBLHNYgeb0IfEWV7Kcb
Kh7ctdRd2/LjejdKAcJFbsLmttJEfUsVlebWUB1vbWhAzab7/n6A8TTCpupSA2B88t8P5IWdL/PK
ZDim1BbLdvdOa+X4lPRFuug5sdV0ON30WX9rUPnskKZucgINPBw9AVBWUHdvuitUWFG12Y5fnPmh
zLtTlKjdKWALC3fFkbbTfYlU1ceRlzId1b7fnzSVSayRhmw5vWC6SYN4J7V6eJyOJBWmBtkpAN+W
syePIBU2NsfB+XKT5AG12bJIk5ZVW8Q7PE83YQTl1B+AZwqVehuGVm1wn78rtaEsYQRhOmkBlIxc
flJjXbUFy2gvyh4CghLaHcwtSZoxlurzxJarlS5JdGQy3LIdr+jg+qLBsoerCb7EdKMSQcT5Nx6r
FUKXKgW72PRDsm1KP9kqLhmCgSszq6jbtm3ieOE1qnVj26q2obDJrFI9B4stpndgOoTxjTBeF6Wu
bG20MYPqPnqyrexSzvIefX6BmiliO9UGpDaNNydtk5sWb57ngLqwjdTDFhyymJAFzELRE3jzL8xO
5aoOsq3hCoJMFBO2W4lUiNxiuxwLTaVLGfwjam2HQRi8zJbwHIkkL13k5FXYeznanCGG7BHhNhln
Vjo4jwURj0M8Vz1A9Kn5YtEqK0mnUqZV3rYONZbIQmhlv9IN86A39X1VJekmICVSdH2yy9OSWIG4
FyllsPKwWTt2PIAecOBoQT/flzGkSV0+dipBYIWiFEXORC6ZCvl9Ijdx3bBATQwqZVpU3CNIOesO
2jBou8RUJTjj5zLPvW0A7kllQ7GLyuzVdqtgZUrlgq4KpLTsPFiSxm3e2cEOGzyLL8rrzYSJwp/9
1FEJCeoNRt/OnK6+F112P7UW+hIlR60k+JAGCTq1wSP8Y/lUbjebtJ03lie2ZsnXtAjDzqhHeifl
ZbH9ciPbxTZpKtJ5PdaktDNmFHJge9OHG3xm80oFOyHcMW5SZlRsID7qFSstD3FwRgB6B6kut9Qi
HmYwhbHr1gZFQmztSch1v9Ut85U4PRhny1lb+C6j0JizG3jBIhmtlA5WrSp9lh3X3VH0aU20IiLH
SgywH9rmXsvSG83HA9rXB4Xg+LLX24c2INrjFeZGUl11lldDA8/UuicM6d54cbcXneIh8ERJpJQF
RVEQ5DshZfloxhakn/vpxlcGscLV+onQzlLyVkT/+qWuYz/MiGcRAvcM+LmLlqATjBMLplVwFL5q
z5NOolebQG+K6ja3cjZRTUDCqxTaErSm9f9IOo/lWJEtin4REXgzLShf8l4TQu4CicsEEvf1b1W/
HihCHboyVUAes/faXAAlLx5bvKAKzQPJY30Ct+O9I8btwaJE1CRwxSvWuF05tHCESaE5R/aAcmHJ
d+Dy5AP05I68xmW8kzqnHrR2UcVMCTw3kY4LCUNqLS4uLoa4dWd7S9JvdDD0qVxrZNF0rP6YNXQf
EZLGlIWjX1qHZsdVBhssO9gWeCL+OtKMK6bs61ImnrLbC7DMzWplCtroMtyZ6NDZ7P6LvP6pLCWc
a2V/uGFZ4EYk+jObCT40VfXukVG0C3wmwAahIsIUW3bpMItbNe/I2QaHw6EWD76z9xkF4x0arcSO
whu8mjdwd0tmTfrJASF6Cpq+u2l4Y4UD3STsomR0soMaYLM37RKdG+e+6VV6CgtiL5yKSs8jRE0h
KyAMj5ObDwAhDqUgmmsoStqMsTzDcucdXzFo4jSfSCzczmM6YfjPLtKcppMTssHMIF+GhXqu+2Bg
4cBhAebK33XSYCI/v6mcP3imx8S6yivXM33w/KpKvGjdsUCx7yxr+NcQ92lJmIzQOPODIxreWE1x
60OtRW52xbCY3lswRxsdykdr8pAjg1c/Eyn3gbe53Gg3tJ/qkGiWNlgwf9ZXEmqcESqVC2ibuEDu
AQFBphDrc07BEzNbjkpcWqlWwQvCw93Qe9YeLpYT71SVha8FdRSkI/UvIlRiz5bZTDzhd6RLdFz0
zmvoGHOCOWaOU5DSwiocKJ8ocbww/CNrtzuMHVZu/MX5Rg8vjWrVTSUeCVFUiUtk5U6WRrYNTUEI
fHpkglgzx5M3qw7uLXg8dUDsSjNdkYRcHFXlvLujGRxaxz/iD4bQThLFb4cwcsSm/iW6pkyCIJu3
uMtEHBECwyVCp9MShj1JyqVZBUf6rY5EuWorGwDn2qGWErZPZITpJdnQn7VPnGOLHQdZpfNQtd6S
YE+DUK/CN2gVYCOYQccagqXHJAHMJrFuznAjiTrquum386AgTu76xB78BFd5vW3JzbXrefwQJWfV
KEB3iHCvm56bJBuflTvtjSw6cC6msdPSCKEmSxZ/MDj7GTZWVvs4jCmYVDCldPVbCd3p2M4d/Bvi
G1jy+SFclvpGe95Pz7w/pFVO+obc4NCSW4VgcLf2RC7x6EJrMPkfLokwbjn3r0VU+yeyGQEJQN7J
4B29Y3P6AzF4GLnYb5amZAFWmEBVV50wCCLEQpw9X+onTrRNfv2uLRZ8BsY+k9F2G4Fo+eCM3tCm
EWTapxbKXbIS5yfVs5Bi44k8ibx0ogitB8mBYFYBth47W/eOgPherMC+tLZjEfglUZYse6JUPcGu
+FolSEBDr20ykGzZFGVzzwRnaw0sv1oSrAldJb4lKDSPTRfX1zy1wa6Vpk1fDZbDWl11V4XIa4Py
1YjEp+Y/THXzno49JdAiuKTcJpTjQCAspU9TFm59MpK3Yz9D8GIwX1bgzazMuzEh8wHS66yktZon
0BfXaCDvZOrQPYlivgmvEE3mXva5yN/QjjACtpk9A3P2N+hDClRJKYSdfIKNGEorVsqtY/zvW48d
UFIOEyMLVX04jDr3Ei4oNQ/9IRx09VFGUbQt3Qh1xwCCwCi6Dz+K7gLMBdcYyJdRNSuJTQa1RfrP
TyNaoMp8d8r8Uvi8ex66JEB2Jd0DLw6Ph4Od+9d5cnHKryCpaT06xnLk6j9ZyiNFJXoNmT/FZCQ2
CSozlOV5UOzdSb7aFTz/ALhAMt1GOu/AFyN3hol+7Dp5EJZm1+ASm4Fo/CJl8E7b2h+8A7m3zKt4
yCSLnhEDdSuBiuGBJd1fTQdf1CY1WSVQlq1TPI9Rl4jO3Pc6CPetZOkMG6Ub+nHjROs2KKaMd63J
kwzpbVzW8jGYASGtqXVMqXSUCfKoJ4AkFgYmKdt3nopx+WbQ0e+C1Np5peEflxaQr11c+YSKNExi
Fc9pLncVgO/DDM29XkYw72KZN43nHl1KEmhw7PKLCUGvl2U76C53TH4Bl5jgekmjOKNOYeHeIZGD
6rihh4dV37bPJuK2DUMYAXfpu3QI0widbEwGJ0qcLJgIpdA+RVV1awUshESxj8bMO7rTnQhxEJHj
i7Y3I8i0b18Uu+/btAhh+JldGKugOxv1WMY+7qlEYn+/yChQOOTd+9Yh0Z2hV6ytZabx80/pIP+l
UykfCiu6DJIM8wLsS9V1Yi9y92a1S3iDEM9U0JrvsoCFFfgBQ7QgvSscLh9kSZeB1/emnLNnrXl5
KlxumXkS49KwS7SibWO6PIfwMJ+J7Xss3D7d5dkL8FpjY69ekNBLij1IV85UP0u3c2qX8Tim9+mw
7BlcR6S1cMsiZT6FH0bdumdt9nXMVW+FVvMxG7Z95BOmh+TatV64b4pVcvliGGtBc1bX7teEqLXJ
fbYJjgah49VPVV02Z90vIEdbP7gTQu0y2/MfB4YGSNRLuEDhTLo0GqtkNtwsSWlXg9I+FZWqz/99
6JsfbXCX22Be2LCFfHFR30yF/6IE2jaTlrixvWTVWJ4NYYNymGVSVhE5n4Z8b60QtkQKYHUqjeKW
nXmwLbrs3e54queDFSIc60m30Gin/EnYJ8sNjkq3y7lqqm04iPxWjvqi0GZTLTX4pqU8G8r6IPlM
74RgqaxbdlQumaaIzTndbIj0J3U7enIrFVCXPvDV1rt0K3MpqJ9ei3SdM78rzIPPowdigXkulmeb
pRYxgjVRJj2LsifLck3MlzCHVhuSDBeIXByULFfb4cr/ioPePxspeZV9UGo2C85RqyhLQgGzzfXD
n9n4hoOgt40cH4siC28GbzqYa/NbeJl1csdQP8xwR7nPzU/owRc0LsV5jOxPHY2K6hd6RzsCRSN9
kRS6nPsc9OADQEULOenC+TtH59TpbhxV5zvZYPytCTCSs097Piv3NInlhyJwfugQQz8ULIuOLZFx
m4WQjIeWJDOSIrKdWYL0qOgE0FI2gCvvuizfsWYKHxj8hg8CrO6GPL8Cj1zN5rnfueAS9nB6upi4
ZSLXPAKdi6JVZ8dZX41vSg7BPciaqifaF68GbyqiwoDXQVRlEvXFmBjTxE0pg0M0O1SDFAgFpHqW
SP/9ToI6g5kxQRbDjRXWO/JT1g0rwyrx0wNyKMKlyhrumCpQphDYNUTG0Q84ZoKtVh7a4RG2sm2s
jwWD0vv/PrSKPXnNUIHv41/nksGnpiFLyBEbyHXxvxBchEfL1+ywAYgM4F8Db7jLJtAbdbNnIRNt
8kFDySLyGM7TYgn9WKdWnM9MHqoquGb2ZVfc3MMMDgNqdbqp9fKlBdDYsBaPfojnPJ0Mshdtz4gD
1ZzmiSemV0ASyYpPNUHPwiUFyFkeAn+6R2gVHdeFY4whiUvrTdmRb1qneDBt/UC++nBh5fKdCzUe
C7/aYbqF+BPwnfMyGW33UJuNkeBmCkg6aBKGbAvEGN5qm6z0jWQQq1Uojv67XoAQd/iPrpzHqELP
b3CAZSGCDW94iODubUzkqQnbS0RE7ZRME7kS9ShumfL48RpM21EYvzN2aKZOj4VorXiouruhVh1n
mdMgb1655SQIwSwHR2ajRA0lsGYi5GDh2OProMQRyFKx7bpUb7k4LlMVTmd2E4deGNOptHLQrETD
Jv2kgu3UHR1417mdUn+mWLAmlymz6Vdbku7umJMUWIIcrvBy3ShtuABDOSztnkt17LljcTU2oBwn
iyTkuraXOBvMMJ5GaPDA94xhpeRnhhmb/UewENEbKmoRv7OpjVm0JF24vBLtbh25Ri02cGt66HwU
c3DWASwj3wC/TuguV70ckbMgBNxH19SgaJyJ7JG05w3LTlY0O9soyduhN99gPx2MIAa3Awqz7J8i
e72FR81qnfE4BznLhtDK9oS1J3Lt35k4pqeAeD7dFmdkr7vVtLM9jpiHIEQXro2Wp2hh3raL7NHT
FPty/GjLZUgKs0KsHE5fjtDw1fV4yWBDilDeGpEazlXFowCb8KZMRZOk3gS/zuUvSwE1gdstQmhG
ZOqWx5TE69jl51yGdkFth2m/ITU9bq+zELYzGnZOdFpaWQKll2JrSpp9b7YrGg6wPAg2XkH65/C/
GeiJan0xg6ohWWMa4szlhf7vA+62FtMvayXbra/T3XtI5UtMY0nrlrbYEFH+TgTQGFP5a46A4zwF
x3Mezu2ICotwkhNL5H1pvbYaaUToSwZqpTkh4d0Xnu9c7YZbd5UDi/N2wj4HHhN9X0sU4/zb4CUp
V34pxMpL7ATBS02CfAzD5ZOpWsLjb75pyhPb3+JosBGgsoW22DhwSz3PTKhV6PvR03TyKQ3NG4lK
cGMyOYj84KMzsn0mkPwy63ST6i1coRGFxtAdFPw1819qQLgqSGDHSMKF0RXwgEcEzWl77wT9fasz
6L9QI7twP2YoFdVkguwfnJh3ddoEZgDv1Pb25PdRj3gEJuuCo+0aZ88MLt855k0hsvZtGKM7hMZD
zODkQ4p1HxXDKwJjptteCr4rC3fLE3uOQhFp1y3eezvzFC0wyh5gM6WpQT/UBIwNtgszggR9DK+v
Fx2qMuUmrcrPvK0MZq4WNCfvrwrB1qYLM8AuNPczHTN9IHDZ0URpb/lJZYxPDH+pRq/iad9Mz36J
qx+l2TGcPUwPrIEvMrcOU5A+mEib4jHn0Twtb1Ctim1qRMOmN0HIcr1l91ftoCpeZphO29Az1dn3
208IlSRlE3kSNNgS0DXF2sGYljZZt6OW2sOHfhtbJzh5pf1oGzUIQcc8ILv6RGRf63MdTSpZ3Jcp
JNhw8hHRt4yxJcQdl3jT3aTW9l4TnbTxeICjbmdgW4r5mBuQddXCWGRE+H8JI+rSsrr6JM36bwza
78l0pv1sMj120H3O0jV2sps+8wxQ7dqEBIu35LDAiBSQe8EXxiwrUeILwZOWISMjbDsJJoZFcPcK
HvXy6CmGSJ0FqzSovCPTj9t2dYEOtdBH+0ySch5Q1BLlUh0m0wduTle7FdmHnYkvIkqiHdt94hcJ
Vh4m8+TYC1L5MFMxdXVEMTcmViX/eglxlZFIHISsAJmw8qjPEz8y9aPJMRx41nLvtnc9mqMYlQc1
ng8/tvYIlMmH7mmYygWIcddvS3w9sdHb4O5DQIFETmBg8q1LOJK8SLduYGthJGKnE4yT4T0vDOJy
uuVlBG5Tt2q8oDgB0GiSal1mBKN0Jd4BOkSZDEyqHpHRHCMyg1tRWdA9RblHvkK+9SIe+46cvnQI
W0DZ6D5Nq7xdB5ms5cnV9lfoIoqoDbQGOIXetYVzslkOpqx/6ul2sJzvwejzfWXqtyGz66MqdLed
qYbGlmbdY7Z+ytflea394Lh0MO+70juN2Rg9NMvyjMT2XFvWhaIAQGanX1FAHxZQfcStP5PJ/t3Y
QXRyyMzdgE3ez8ADAuxDUoxfgpMx5rBnwmQz5Pc8sikD9zhq1h5TMLwD7OY5yLm+TUe45E5APDqp
qWSGpf1eXWHdnY3wCbrYDy+9u8v6AcxO2D1nwndvF02iEKW1bXoHrwAG7Z1WPjR1tyUD6L3tbgLe
c7cnKiQwVbhFffgDcPzAlNtL6gXo3fVEq9YfUpduilJ/sokh68ZtH0EAogQZiovNeCXxnOLSmYwZ
ebq/hG0AP9gx363Cbm+ynjAyexQxMiCqbw7+cDkj1uVI1jdmj7ZCYZ9PinJ4N69qZZsibFpITScI
SsKcnQ9IeSXheCWjGDNVG9jJb6ILn6bZ/JhXyP3CnGjIsuJol4TougHT85mzx8nY9HQFZaA28XyU
DOGlS+FUzO+Lpx+Q59O7dL/9XLz2iiSO9t03yHGUjnOoFMdHL9uTC1xPorhDtwGZxHGjI4LVglCT
nrgXEIBKyM+p98VWQwOPy8D8oJA8uh35v0gUHgbryC4TrroTvs0EOMZq8Dg5cAUFPdIH6aEwj5r6
OOh1IAGEE683zLfcQTW+FFqdyhSSqEv2uUZ4xY9HUCkVyQLeszO36uix0seyUxxIuf7IvHKv3OIr
9Nn1zKGxYiuGojoab/kQeYfWbX88424FKd53DYsow/gJRbTQpM5oJ2q+U8rXNggEdsSeJVIodCTl
VzblW6Mdg30hopvKsu9Gs39SXfYw6pMla/DCYvjV40ojv6gicdTOdFHodUGU79k8EajJkOy6jU/8
Doq6zd0M35Kb/HfsMcNZ6wgTET+POgp0Xjs3c/4mnmV06xZ0UTd8Il/8hVzZH2fkn5re8NQjweKS
ZGNCJGKQWH0GJ3lw2fTnX2aewoQM3Z8UNGaeXwgl/Zx89cxuZuS1G3+joX7SAfKCxtBfDX/tRnXm
q/b0ch2/DZva1++WW5Naaz+j3P5auxXHNjMnwxg+jMj7KUeIg0zemYOYv0PrvTeZ/g6G5bGw6cYn
VydqJAeoBgLIwCIusvWu640zMo31q/d4BtqTnQNQ9+7cwaK1HhIwYkbce0QH9FMTErq4Y3f7LkcT
4TXU2Ox+1v5n7djvSAvu5qKjTq8k63KFYDXQdw32SmCM2X1InE+Qe9ezFDOmuTp64/cISH3rq4IU
i8HNRjmZI3g32+bekc5VqduPe2nI+TCa1HmO6wb/meLKQj5bfXoAidbCA2ZWJPLi6Ij67XpoXVOW
ooL6tzc3LImew8w5DOuiqcHy55qUQqQErGEW/xpmXl988YJ7Ldwoo2ZU1KQPPKtuBG4S9hPOjVfM
OL7y6kSz8dnV3i9uvvtI+0SlEhziLMsHLQwqkaJ5lIH/6irmEfimHoTBLbN0xwYYxi0+i8MYvvMj
zwt5j4v/bGqD9QyQfEn/uROSgX5HYMumXHOU4JHTJR6kZQg0nHxMHkMysFgkfROXhp+wBhJkhQ0j
iCZ78zCPgpcW34Y/gUqOCCDyig/B4EBbGPrKoXxvr4DUaLqQc0dOhpMVJIh1PboVTuPrAM2u8jTu
Ze9tUjyUVvsPSSfii7yu7jOHwIYu2DWGq/bzZD7lIUoFpNUpI3h5W4aM69eWacQVaMrmkgGSBQ9Y
ZBjERC4INQD9syIkpqVl9bsGbIo7Gz/mahXWhpkT+aWR8yk83Hh1nz7jd6DQiMobHI5fPVkefNOR
P6Uy9ybT0WOnndva9u9VPVtbk8j067O1cS0QG17fbrD46AQRPiz8kv8H6AOqRkEad0ftTwYCj08/
nGOGThsZjScl8K6U7vhgy88AdDunuUQpHi7/0ETF+fXKjfIAu+T6BLHXTNJohtAr78jYofo0zK2T
5jMnNdeWUbMIn7XesM+6kNUCNWFongTNbuLKD/w8BxorFS/2fF6ygc0HNlC3JUyurjH1ca+YPQJj
Ji9GTGbYshEdzzYXH0dvFS8awQQ72HzH4uGl6l171/cPfZaN+4DItHTp/lRnMKC31k3jlC+rj+aF
625v9zxr2XLtgH/ziOhJmc7WyDlkCg8m6iRjnD4X0xEHLpkzqi6VpPCuUlLX9mbpdY/mMsDdqc16
0+n+PNj72rPNH+pFBjNA1DykyVwNch74MLTbqoz2JXmHeybwo0+ml112L0HofMwFUQFdTzoekUlp
qsBuL1qe0W0lvXDyi6oVwpurhogg7mDwmClycxUqWFkcrzWKqK48S2t5Y+O3DwdQp0SNaqa1jiKi
oxhIVm/rf3JG3dYcgmsKJtJlunh0i7NPSGzRBybhFvMNlgZqcM7I2B0oQqU/bQcRYBNv/0qzvNBg
k+qXl86pi2aGmwW6ISZNGwpq2njlJIZj/WuaaU/AaPUgS7Y4ds3my/Imlm0iZdDf7CWBcCxkip02
fZ00UR3nvszJuQrp2y4BUrwkPAijEic2AbztWZMs0ogIiR/nwzKzE2/6ixoGpkDafu5EOwLdv87g
ugrHtmpJbalknKYL0vGWkFkmIoeCc2OjAvlE8fqw9shlhwU9j6qx0WGBvibYkK9jIteNvX55AQX9
YFWudahw53GmDU2ySmE+TOPeM4OYCdb6sM6APLKoRT2g+z+M9Yr1JuKcWVbitqKucxQay1xVL134
Lr1A7Bxbkk6F3LxcR+tmyGluy+Yvq/3mxinKlkcpH/AsMf0jBBBD1XwybHgtLHN0bA7evvRFfzfQ
n2aTg7auHe+9MRUHs7ryBnP5nmdls18m5e/8kQykPKsxQTlz7OWdTgzEOS+pbdt7cuSj/3+KiKFA
aWRd5VasDtB77l16FL1oyCToYOOcmc95gF3yKinajRwX1Kwn4hbMas+NN6AlwEhWoNV4H5bPQVML
s2WJ9saaekhgNJmlQXtuEFkLh0/wkW8HI7v2nQ0ZyWCr7cqYbkvZy02gahLFOl/ui5yQdEIXjx23
JfoQFA4L7XBcVf4Azbt7LBCO73sQjue07Qj3nHxA4/6z6GbMAN7ZD1MsgmXxWI04iyJ5TzuXHYqB
3BPC5E99sVymEe93kxK8kqvgb/AR7Di9aV6CWb/iLL4a5O5XJ3MTf6E/Ro9QIJI/RNxVJMdBqeQu
qXXeJAbFIRZf1BCRfV9hB1xm9u4t6v48nclo58kLKKG5wxl8Ipr5K9MLbulVfcisHhgx1e81krnt
6lwvBZaKJnDoMes2C8DrQ3DVf85B1CRtV22vBUbem19pE9x3/UyGVu35sdFd7RiDE+zYyX3yFP+b
s3XaNCWmAVCopPT0uOC7KgF8OsBDfkSzzb+ao2/NiYIcJ2cxSbCMMBp/N9u4o4O2uHXmidcXFQ1x
ZA1s6DbdRJNNdui0sGslM53Yhfxg86pFAQr1SQ5PYh74cs0bF3bdQa7ftdeQDcqJbjXY6goW2QW8
2mmMdllepyTQVd0hjwYnYcSk1tA6EjmeOC6agXF9sM26fXR7uzx5dtRu0l8vmgc4V3zJ0MMqKH8n
G8cT7zNTpYCOivkHA8MEmC/tZBT3K2HrhOgSduFfA0Sp/a0BhDksdZ4LdCD85mq4jL16JAQPxySZ
6MzHXcHMQs40/qZBHIxkl5OIlD14lFr3BDX5n6v13WMSz5v3xkTuoNLoygUgWgTrPLOmi4PoadNZ
Hrqk9H20iNlROCInEd0ilMw2ZrD8Ld493rU9RKubbA6TKkdwTKX4axMP1xblGz/+0Zj1I3FZsSI/
L/FW85IzcY09p2aMn4uD4+GSN/vyMOXFI7rNbNtmArt+Gh5TlxSkdtBHzFg9Y36BayDHE89ukxWT
wWfLsRxSSqalRyh25RyRBGFoDqP2Tmnyc7sheuvHNWR8rS8eEJ+NVNkNp9NFGdNLOuVBPC3Op+td
EeSMJ9DhljFieEwk9bUvH2kGUsyzfYlSMOgzqEjDpavUHTU1QqRHIyPtFVtKLBUj2bWWP+HIUtUf
34WHca3OuttMqxtCfJfSg5eVhQOyrOvL678bFX5WisWumGi225o1wVJsapvN5Lx8dq53n2XWP2It
r+kBv1kjedEs6ym0q7sh8slKZYkQOoJQni54w2NK0J8yADNk59mPvlsWSTN+cZyxUNUsZiOC/l/0
5KuNjXH1S9T6dnLMf7xcV6wAlkyCK4TD7jBaoiDp6DynAr3CSPiZ+J0KiO21FTxRDEyx1ZyCibol
Z4kLvQiJRrZsstbaWdf8ZJ8GnLiZfZb9Q+RPeWbbKI9mg4CPgeQHl3wegBi7orsXyrlHFJlt13ck
kP+ktp7KQse91UKsRE8rkKBNaNLR8m9yk6V5O8y8dvZZ4Vig4+e556E3c4TxnbG6YmFCYordZonw
je+l60a802zwwuahZEVyWPx5TpaKWB/Ve2R2zc0p3XVhjwOA6OV+yX+EqZpNnaMGSzluu7q+D/Xy
q8KM/pzEMhvxR2c/NA6DCzzVO1AhyPCsCuJZnFbZU9DK+ypU/RbRbizJ5h46/7e9FoiA0sqkMXl1
Ka6/UI5Scvr4GZsbm3hbEgWC70beLZinwLGdlyF6xxtcs6uyuVLHx7w1I1JCrD3a+51evRe8ugzA
mjRxDLyKRXPM7ezfghqbWhetBYIFND05HXUfkDP8VHrEz7XBtsSehc0HIcyAwysMEHDlxp+TF80O
ggAY3pSF7tyXp3EgeQBLTTJKScs16xbJtLRYNT1XwfUka6qV0pKygEHxH9Kym0HPlzWwPyENJIJ/
SL2P33DskePYeEDTU5RbF1RCxVGSX94xn9hkNR76TFrjAaU7w04qsMxlWjRQCiJL07ga21ih+9uj
/39dQkT/12WHC55yA/LcT5hhevnsEQeMYWrGE71pLQAaa/Axk2jcFYjL6A8+uih/NiaMgx4eoQVj
1D66fpYzfB9s/VW70aua03FbGe3Z7glRltfbRBFcADBgNjfzmOEbkeGlHav6NDHvxiEDGslAbkO8
Nn1L6P6m0vy4svJjahZFPJU8GIZzoeOjOfKcIWkUCpMZv6xsVxqwldQB9yFz+Y2YUxWxrgH9B9b6
lJNrk6flXznyAixVxu1H/BOL0mPqk5kqr2PDTKckCbzgIn6qZ/O5noq3gjkCkTapmTeveJfZ57uf
As7XHdHYnA31xDoy/QFM8NiiF0j6siPnYOavGF75/sseZd8Dgrx+QbFNNS/R9e4NEeLIJkcoWhUi
yoI9raGWrUDrgkq4qFE42KfQDVVybf0ImnMGtGPmk59p67SEP7003hzfDVBFARQsHI/5PhwRJoW0
58RDinx8yuT06GKYYBQrmGbX4q7mWmNCCnGnMKeEsG3c/RLiDKmXeGVeHUJnzG7aQnVuIdKn3xxe
EfbdJUN6Gf6xEd7LcO32pTJlImW3H3PkxORjnU2frqtRw8dMaw/yH+lNMKc738l56+WI1Ysk86I1
3ty72u/+aF1Rh3fkEqf6PvezB2Kq9a5YmH7pXPh0un4yiWvGcUS3Y42Bg/m43HndSySzT2facjwV
2yCvXtBKQmOk28t4Mfa5Ys7i4cQaJtaU7bzPV/GrLWZ66F7Kba8dxjZRUo8UUVk5O/GA8SWxCX47
uo33omlrYkGWVssTc/QibNV5/6wwowvc3maKks0d0Xosc0rSA1ck0pH6X5AfGpcHjPtimYiu++JY
qunHVT1gPhTJPiBRsOWD5MafH/PBpBejlU5Sl2Z0cJ8Mj+UGw3pbZb9wth4psCwbgY2rfdYT0GaK
1drVVk34H8flxkZKVF+nYqXvPleu+JhdtEEzi2a7KZazjzEZzRERMHoqT82g2Za5e3L+kNjmyMxZ
r8cumxhGbHawU0598Llw6IeAN6LTPOco8CenComSK9/D0EXJtJwbshTjNjXuwBmCcajVuwkJhDqC
tGHHnYh4c4oU8eXPnJKhgfct5SJn54F4cSLidByT0OTwas3sbKvy3ewtMvfEJUIMIEtf73yTSTs4
D4pBiqWl514bhye9Aumxp+gdlmbH/eH4eEvSbru63cpW6ZlQEvdk1eGznKiRXM+KHeyGEheVrfR0
s4yk2pe8UN48vvWNSxqNA0ikRrgwlo+2mT1awqUQQ4jYLG564xl2grX+QxsrA+XhZ2qpm2vchswt
qVIkWc9tz6i663hGa9O4KTUpr/TnG8urT3U12ac0a2lOKZrScrK2riBvLJqIqXTw7mnRIG+p9XYu
vAeGRASiyerYMm9b1+xtmetb5J6oLQV6ZcF72NpYQFqXFritbWSKQ7Bz5YTXMdDNbrTJJM87emNU
NKhEEAAIXGSFl7Di8q/RS1vioniStCPycx/TkkEDuiDODVeecXyNPjlDcWBSmfi1dYOMpEdEZqVJ
pIPtzCYymZYiQOu3kHBiHWa4kkmgy2GrnPyU99yDYpY7LXMVo9RjzF1+lZnxlLvRA76OYYsEt5b8
+Ujyq4vAzEjFV/keOwkqgDPdMGsf23tuCvK+ba6Ztujhk7TX6bRziVxjTSCxDvum6wA82NmN77Ox
HmBoVAxR8p4gjuuPqtYwIZOx23rglWJV9xwDIf3U3K1rnKXK3y9LRO3orGmigeEmYAwSVU0/K4M+
cm2hJKNTLZJ+hMea13/N1WOxBOCR2VuNMEL5hUfL2RtBXR4D+GcJzBKXNVVA3JxC6FVBvyOdKhI7
r8m+lhpkNLZykxMnRMpV9FyVpNQh1byI9mlBdLqxnZSpueCW1cDWSa7c9AbpqZ2LxjULtrI3w41d
oC7v/c7b9g3PqJxRAm39pazFe0OYDT4R6zKYDAO8r0CZJlrQjHvae85z+cr9TW/VcdDWLBgFeqqu
WOanGQj7Rhj3I2uNLWebSozPpoQ7kFrLQxUQimdEEZ6DChVq6iR0TZ9wCNiWlIT++N4anjPG/hsE
t3fZtqp6poOgyCjn7OFkEoaEZKNKQu/Rx03KXrb+swrz21lQ9FqLAbuifgpSeWYC8r2u4b90Daq4
5ULeAiAPG+uEDaSMw9mO9sgS8E+NP4E29QkJ5ls0kIBWeyNahKa6XtlOsrozUj/kOmHxyh7/PlfW
vzzvcF23iO8Zgmg2H+9LIQ+p7tWm/B9b57XbOLZ22xc6BJjDrSQqSw5yKPuGcGROi2Et8un/IfXe
pzcaDRSEkrNlhi/MOSbygEEpIpPn9ORPf7xC8+474zcNhvbsuxg07Mg3l5bUbLi1KWagymxhlKUX
LYqru8RFvWsZM7Ouq4K6EBf+MsOqxxTk2/cOp/KDjALxILJ82EPYfuwcib43I+R38Hjhx4/GKQ7W
dMc4aFNNw5cyEbZbeOkOLZsdhtvZB75zhDe+phbTqBE6ZzKozI3oRS+ZR5Fk7odJ5b2rxNziTHrP
KLzWZYYDxohafWs402tbSopXlO0cCP3vGFxUTNCg4cfvndCiu4AxqY6ODjsRxdvI2xa9ONYu+lRy
c/qV6RvfQfOdlnO5ZBKcHbqaG0qlXxkKZYl2UQQvRYXcPNXaL01gsCDmWMY1x6Sp7i3a0wT8E7ts
0hDdGNVfgihpNcrO5n4ebRUo+J3pefvGEptHLc3YzprVzcqzraaYTthsvowcnUtCVi/Upk1QRDIk
SAjhdZr5KxwrrjOAoqE9wAebrDBSrtpUgvMr52Ktm39sE5jbpLM7muL4w1PGycxIW5wiecosUWJt
x8XY98YTljt3IR3+woIUu/VsBOuGHspgh+V5tE5WhWdtcpn6MdlF4et+te3w2PeNvlT6NzfNLkyp
atC7jfZSmwPGiK7BkJp4FdvDH20aG33IazwjvrfA2bXusN6xf2GUmzq/iT3/Stt094rkcKrl+VCa
GVuwIvFXmUdhVlkEtQVefrTZieGMFWaKiKEYPv2iY6aCbXPJ4ooN3Bi0D6zL0U5oMuImP5/4RsZ1
CfoY6dhvtabv1wV9zbIR1pLOcmbya24AKFprA27NgvU3G2mtRBCPUH8xlf0xddI7MBruSrX+SW/1
n4gFlHCpCGLbWQrmaWw183UVNBfVOOKQ2S8TDjGtGsc7T/r5ml7YXNjzHh3BxxTARyDje4hmd5lU
3P8nFLR9e6qIDtrqNX4HNGZDPSeELZZkyRbTmiUBYCRcQ9lU/hp6jWfA4DwaWy7iQIUQLdG4kdzx
pI3BOUrKlTl7Lyz0502tMZRnvbqeygyhjip2OtWDnqffVj8iWSh2rARee9Nn+Oy6IWry05Axzeg9
9Et4qf3QylO58rvkZKLI3xTR9B5Dk1oCGLwrdG4Z8LaXRKEimJLXDrM0GE5HBJIF/Q7kKzN9oDlu
6S0kuKQd1P0f1ZcPuqOnO0eb19qVX5aiHWtHZmllM73WPk5XcqxWnl9h2Byb33IATC1rlNaOlKdi
jE+wHjwyWdMnl4i/ynwucJI+puLBjhy8N/hnqI2dL+RaiLeccyY3jnNFsDGBlca2bdi5ac5A/HuK
HTvPQx9r25IrQ7Oc6mdBMno5owkzuLRzAx4phEvdYqOYOkgFuvsywSc7yuS5coptoAGJxDsNP9dj
lBjE8xxaHGoTWm0weIzzSHRHGhwyoPQPM66AKA8JYqa0lNFD1auK+nI41rN5HxQl8nGpvidL+3W0
hNNkHq+DFXs7DSkdieVfWNKM68FbjdzgCOoM3uvWexvM3F2YhmVeBGbmlO52ibk+PbKKE+t+SNSq
YUdkpG+9p79iCD/4LOvwbhGhW+wRVmXEzSlvlZe1CkWfXicoPfOS65aASzzRMJsonx6p27c+adJp
V58t9glznscomdqnUZ+YSEF0404YYfLir1/40c9I6ungjBo9Z4xNkb5uhrEyO9Bz44Tk1a57tYd2
WgRzse1oPFd4gL+1s2hx7E28cvVk7BuUYDupTlGenEmlM7ZskNlflrMIp4qrivSDRTO1OMmj7TBj
YdCQrJQCubbdTONqciT0ZL1iWjn526527guRvLnWeJb+S2Sk7Du4+hKti88xcM13t1aPefpDtYM8
1VRXWSfAjbZyHlJhM8q0nJ/YiC0ofXsfIxvyp5Q5ogZWbCbJVag/YJ7HhXE0gSNiYlcvnUWT7Mer
uAtWuTXfAcg8UTg962XJjh3hI3j0c5W159wkU/X6kmQDg8AiCS03oYD22HaIQUNEiHR81q3fLhGc
8szmE1BNhcFYYFLmj5TuE9M2SHzFWo6dRvIuWvGcXNFC5EfUrljcmYhMwDaMzudYdFYoZ12Uf9XR
HF0i7Lm6r0yXDg3JHC9KhYHKtos1WQowebjuZ90z2Pt2lVSzYHFJrcaI392onj7MLFtskJpOkiFH
wd6HrNqr+KMwrWGFeEMCKYpBLjlklY7jtJGss7kaB6GLjm3B9PNuaBGQEnO9jux6f92gefXX9Z+l
uDb6wXvhMXNqEacbCgh1N5UDUjr9tbCHT5SHRJm6PagLKvopAijjYeyqjDksRp1o3hzXf3bFdV0J
xdIRNmIT80oPcZjwThEJ0PzFOqkjXjCcx0J27U7RIKpmnyKkvZ+EboQs2tDMyW0xYlJwAZAtPI5C
38l+54Fja+CFC8vOeDRL9tN6inYnwR0/N5YTRqJOWchwFuQaOunqarqWDn2R6tqjXRbamsiGel+q
6CUpGaLd3peA1sR2cv2w20Pwk/pDssdRxoWtMNHD+BNJDQy8r18xLtacC5fkauqmDKn2oKKr/d9P
vbZ9NK35EY3wsPz7p7h9aDseCmAQu6gG0DpnwV2XxdNaXH8kW/T1Pi/8an972kWFZPNd8nPVp6Jj
WrS4fYUaqsFiQqizYgKDg7wr/vMA/f9oATbfRA0R87ivXd6hm5iKTa48t8+9vRq3h79/rH+87a/f
+d8+5vZb/v3R//Yht7cJlP84Ua8v/D8+5vYz/OM7/89H//Wt//H+25f4+1v/z4f/23f4t7exV+Dn
cY3e3bSavf7nh+AxLre3N6KoQFb39/vNzMcjdXt++6FstojXSPD//mK3/5WlDP7z2+KdzToQnP89
7P7n8//61H/8aren+u2b/PX1pZrL7e3z//o1if+GNLIoYheQxii3zNXudGkIEBS072WWPsewrzal
iSCdcOAhNNN8BHV372vTsMG18MLmvKDP9LdD42tAmN4HTFRLgWKIFTUqCuM3ZwJKA4/qaCbkc5/R
W8223y0TBpiJkWIrJ6qQSoOxKjGnlfTxjGOyZcNy8HSHbGdglAu6XojRmre19JqqpV4F/eBvcru3
t3XF6gGpMjIBpZDQ8ZW6qz+qzT+kSn8tWDCM9r2fpFf5mR3CKwX12RApJZZMyFwnbUrI/DXvqBrK
Xn7npmYcPenu6njuUa1nxjr+7qbeWjOt6VZW0fmhia95Ywd+GFSW9wp5ivZfF3vuMtZp8qJf1cl+
/xFfUTNFUMMaML5oU4dRfqL+YzA31XcisLtdMlbZJsBwiMWh/hrZB1vDlGwBSrKCGcf27BhyjQDG
CWPOX0hj9ziqG3ig7KJyX8ZrnFvXqJju0xWctD2m3aVlDRIiS38SDcA5X+wIdNRWY3WVXYzxgP7d
2RrdVRWRSDzBDomMPfz00HBwhvHdF8J1CXDP0NOOnauuxn18jB51Vy7Qb8s5eGWqNgHaMD/jvABp
SuoSHb1cBDDJF67K5DIu3qFZ48wx2WywpmEySl29NPAmrsYMTi8QNAGOFey99aNme5X2Xn2Zh+Jc
JPKXfUD6XCBPWU1g0yj+jK/IQtXfyxG3g/4iprs4cHtCurGCRoZcBlZz36oEQ17OOJb1KBng6f0A
VWyZ1R650UpfUuckSGRYHace2+QB8+do0KlWxzHHM6zrwTsexu/W1n5LtzFXQOZIiEMR6niKFYEl
HXJdjI2NQ4sXYtSQ4ZvrFnm4PsQs3VrK4R7+0GoAB88MiCPLMHUELir90tk57psM+G2erzQPtaXj
MJCXOZtkBO0GMgxFygBDPI6rs9KaEXOjTcZPsiNU7hPi7Rg2Ngrua+pA7ZikSGjB0kgbPr0Z6OuZ
us4DI9zAv2iJ768kCsswYirpeLSCaQEQt51Bd+Jf8ZdTm1/1r625anta7joT2haWLv0lKaAHLeer
9pnols583byQMkOq+FaX5QsN8GsPCmvnRa+sM8EVocxYRDI+d41XrKoIwImuWQ9pQuFiz8SG60rD
nYyT7OCUmzJh0V8ruBdNnwVHrSkfA9knawhuuHdgTMTiHc+YwjQ2bOphMO4cN/22O6ffYnEEluvC
NPGiCDvJxEIn4cWFFvQVu1x74fY/xYZds7ucIYJa9cIuq2CpnAKD33F26X5apkwhaVgvnmLUpXTz
BU8Qr7wgs/qK4kjRiWhbsAFoCCO/XHpi2sK71/ZjYO9napVlMUVh3aCr1+CQvZq7vGT5MEEoDlN0
YEDSKXxHNWzZGCxSkkhjFdu/ht9vUSUMC8w01YE/J6+HBgC9QxdQ9IxR2FdknvFnsOdu5dG1r+g3
TlM8zAgusXYUeNGyGcmbactdFzBE0UT5xB76ldt3szAUVzeEsHxuyuY3/Q4YzpH9gb3Wmo+i0/uV
wBi5nJj1ODloeGgqDaM9ydjXrnclUqalQYes6+oQ129mrT8PiOL69mqXRdhsRpTgeaptgCLf5UPy
PQLBhV6rizAfpuM0BrwCDNV113lGSR4ynm4RdRFTJPzhrjXFa9cFLN0nQAQ6m++NZrv1MkOkVJr6
xlLjjgZQnRw1cTEPuUaQl1GAGw4A18g1oFlnMw/lh9YX9ZGG9Nl1ncdBNrQIDKEXcYgIpoC3wAnv
xEic/C7nlpM7D6PboKhRWyvJWa/o+D/YDgUH5JOhYG68cRxbLJoPPY72TsN4/gosteoZBq2WPglS
c2CBOGGj6hjhEJOhopiXjO4vY1C8mFGfLFwQd5s2R7pS9qhDde95ZMSBpAs1nBzGj7Q1460yxHNV
FEfXRvnqsBOdlfywvfvMNWfEoOxjZnCMblkWi1Fz8FkNzI6K63ysEEZoDFZBUEsWhIkukAbIrdBY
43c6E2/ikHZOqdaE3ap9i8CGQx2VtqOFuWHju6nkj2e4dyjE4ylAn56yxOYP8dIY4JbszCcHPYxc
5NtsdLsdNsYSc2nTHeg/HqLAvud4gIxmaxehD1unXE9xp86p29YYrft06bPemQx9nZOqgCaYVrn1
8cp3bc5t85rxRJL0Mq9etDh9BdYgN4nXL6qVN9kvlSkd5jS0BgBPmPtr2YNyHWcbCWddJfYEJg4n
GIOsFZlZ4+JRmHp10OKeZDPtlx2Wg4iLH6P2rPe3ZMDT45YD+z2/mZf+aM9hjIXINPId+uz2zEL3
nmXjwhHN2yAKf+8NV441FUtvXjXcinh6bmBY2mF9VH+YVXzzf2/lK26kJeIQesaIIT0+EZa33q6Z
4ruK0XZbmyw9CggHRaUhwGEbYboDFMR+FbNKZX1JyAIm4zHeRVDqF1GLIATUF2pymbgPLMgsx3qW
ZsC6gHiwXdq3/sZvmHS4MVvcBlMKsz/msIXuOXdVgXBV17ZItEiC6IulZzruriFvEluAyY9QPMJI
/HItrvNu8q1Y6G9tWT4jjVSLbG71VZ52TwQyJmG/FZPvH7xRwsrVwEHYESIZu/zxkvYoJvcRa6Kx
TqZJUA8eBSbXkz1hNNa7NF/HFroDuEmLbm4aFiWLVjmo4GYyHpHaODF6lgassDWSeOUOlFaWuXcq
HBBSZ3zxVbLVjqvpwraFxULqfs4pIyExMwW2LSNZtfr0kKfFsbCfEhfpjK+tyffTl5KVuUivITQQ
VjGO+B9aPZC1oi6wEa43Gbp8N8XOaPWbVGEZ11R/VF5R7AanLljFGq+YFx2Rsh+yOwOLDytWTcv3
gyPvkCpYiyBiCawEtHzLBZ3CPKXioyKu7nnwCzWoW9hGBKHUsGKONG6fY8GsrhnpP8F5+GwWEGVS
juQ6RKkxDjOnagnaMZYc0KyXuibdkhqNPoR9a+wM5jYwkz+m/TK62YvZX5BhM0qT9X1i5wD8HJb6
teG8RSI5mjG69nhiAuQoSvV5COPgEzqhWBRBKg9ZQCEdo/VJp/YtCeajNljwsqc5gb+GgK+sV06E
OKlNGTiqioQA4tpm6b33pvnW1uObPmNDcp0CHXSqbdl+o75qqTA5wNd5y2DKbrDh6ldMlrkyrYka
0kFoArbbQduCH7PSXq9mWVdxF9aLCTR2UKwBCPYbz1QPDJtIguIzNl6RvxQzNkmuh4xNWXxbQwbv
JbeIMmiqk1ugKTY7B7MUEPs0natF8DDWkEcKfzlHZkTSA26r8bOKEcWI2N2VxWTvXXdkbKX89i6H
ZcTed7CfyJgnK4avtR+SIAnRg/wkRuciX/BFSGINQnlbVQczKrELxiyKJSXemgN/n7fMe5cRMwWO
3d7ZCyNu1tWAQA/ZUMKFJ44eBhH4h7EmR9YP8u6j0LpN4CfaS+nITdM7ZEcpOV461iR31CC7xvTH
C8bV9N630pPB7baOUorsepToM/Tup4HJyHa2fYuvDLQS6symMwt7ZViM124PjED0LbCSve7azMAz
lM8EUZjPdoonyLN7jUtBZj3XDZl2t6ekVo0H0H0M27G/YjrL9JPm2uNr63OguP5ro1R8qlxF55ez
o491fd4hA24e/CRgpTx6GhZjnjJsax4AJDUYUFKgP9e3NdcHpArmkiPDotnl6e2hR/23QrXE0Pz/
vw2U5YRdzZjY9v3340TZErtZ6/cGJ9x6hM976fJMR+MyfhpMNDBvOdNOiXa6s7XeuVhu6q3MNPkQ
xmgsUM1JZHO6vLv9L1DVG38qffePtw+NSyhbiWDW8dYzGL0XqAt2OLH3WEdgjF/EYNirCvXk1ri+
t0ulv2wcnXlj7LUr3B50xp6VnGtEMIfh6nC7PlO1x+4q0p5NZoDczekk8bp7D03Rvjd2Gr1JZOjA
ZC1/T2UZv1Syxz+vReAxjG4dC5Vvbx+myIdKRfs2syLeBnHrYhhMgzXfK6LPbvNj1NiAmSjjJjwc
u8BovVPM+DLUwHpcBlun7CKX4P0aiyCYErwAg35yPMzi2vWP4kQBOQTXh7QnHd2aKeAHnB2j9LqL
UyXxJer+euLqVX9pEHvhf8lL7JJXVVHt2QcZRcVBxghfhrzR7y0tyVZV0j04RmpvW89on+PWfukA
yxEZyrM0x5vWRr5xvL0TEDHAA8HwjHuQve3LOIUDpFioK90/FEKNm0r387t21NrQG233URSokdOO
TSC4IDrHlG1inpr3XuCqxwr7Gt2t5+Lhb1xafh9VSjt/C5w2rZp/lesdmh6nn0XnCX23fWfS3yNo
tVr8PThpJ6Bz3AEpOOa2CR76jKEyBsaRQWXuIR6r0Jpbbr/lSlgeLLdF5WB47S7SVH6cc3pFraV9
jKT0HrCaeA/AEVa2w11wrDjlW+GNL3UKMyYdvDdw6N7a881pc3taGSi5uVbuSww8aKDM7nHIWUOQ
apDtb0/RvQabYRq/60S8xkUOfNqyWI3UGr1DoYynIikaug4Enl3EdiHneDEqnStIeWcyt3/SkZry
A3e/+Gajwxzb02byrEewudEhFcOwints1lyuxNm7PpRuIs6zL2G9e7hcbu9wicQ10MzwHkgUBzLb
sg85qs3oNOSygtkIo9hSx3G0yIdRYQ9G5VgaM2XLWD2YhY8NsylbG2QP/01lcicaXLnEKJwzQuQe
kmT8qR2opGDKfUpLSzuAkLw2YH4NzNd8Hqzrcrht0YBTfZ2YcTm7WmT3BVS9kN6+OdTENZ8JI49X
Ab5MatqgYh2VRmFb21UYDynGBe6TiO0goSyKlPt3aejJY12OJX+6oPmkU/4wU6O/N62AK2ExcVck
sgyVbm7d+8FDKer88fagLNISI5+lbJch/wzSZn97YIPQ7AkLavY+ywDGHmsab/eaPZScu8mqGAyn
4ynSLJobtmPHjAQfL4+j3QQy8NjxCwHG9RcuqM+T6TcRYppyncLrmnDJEZ6pMR5YaRgsnyP276zB
6CeScMRyfKcKAipai02l23+5iHxfjIJQIaop1g6UNTpw540RxNazM1YGR6djoHy1aQ9UP2+0uoBx
lSnzaKvmT37L9Ag6/8VXyOprHIn3Jcd24QKZgwyCRCCdKO+BKp1mLUi2jKbMg7R1nRGLiHYuPDky
tq3rngVX0tDNGyPmOliR07bkD1l/EpaGLr2JfvjlL1UKHluwHbeiObm7PUCle+OMp8scXO0BOQsp
olHpfsvXZlIKJyXizBZgzAMJnz89hf6SSbO3swOnP+HpozsSyr3o0AYXlsoNgHR9e2iuD3z6oVfm
q9828XMT+MHa0SYEcYnUnrB9nj1q08V4vSgHSbpuLL14EUFj7xNhHMRUfXWjlp1xUqfmCou4olig
bIlnddb0Rj5wgTS3edtbWF1j+VYW7YOCXr5iwQYULNW6g89AdMZif8KIrq9hLMv9PJrxuQ+yi14Z
8RP5vhu27sMd1KFqQbXgvJCwt6PFjA5mApPCnDFxsV+miXc9tAMlS1rY1Nq+rF1x5FpQr4GfaI9U
QbjkU+QX3Zi/ZVMzXMqU7U2RZcXBrlJJDI0LB1YT2lOlGc4Wfx5kMd3WnhoUKkUXX8hHhw0hsRl7
HKlaGV+nX5D5nW4vAheGzqw7BximtPAlJ1WP8vYMItEm38CQq+4ialudk6xH73l90KU1nbHYXyqz
UrugeS9pv0s0W0XZgA2F+rvtpBvAJOP0QsuCRpVD95HXk4HBOOAlIlrJwhKyQHHon4Wtlw9o2r5l
nWpLHJsxvuCSFiz29nmVY7G7PtSIhnxdzx4mWYJCYIjaaQaH2RSnd8zT60NtYXG5vun2gMEazn6Z
G0i1pXu8PRQz177UcOfw9jSJRbAu0YujnMz1fRw1z7cAKYbh1f3twUqQaMg6UFsBafrg6M4cXiJO
8rtZMN9jApBtanTnGxen1HLKil0sEgpyLDVEu7j9yQIvA+8kU3hJMCDZpOSEPmFOKEVIErj9j6kO
FW+MF1r68Um1nMBuYAVrsMa0lC7OotAqcj8kjHh+9FhHThrNojmX+mPZNsNuUMDsbu+cclQSrhox
5bLROZjmzEj+9t/5ejUiza+HUm+D2rZ19yw9O991qrW2rnAxfSHy68CfBjCHk3GV+1kTGnAC7ou5
QMEYAxlzrEYyxq58YA9HqkdO3TwyDkD2o1djRHgD+eHZG/OIkbtJTFgsxCWDArAALyF3pLnmhwlV
/aJovZLELdbk3DzUH9U7zQoZLyBE6w8XctiQw6vKTA0Kb9ETfNie46naZjKyTvWY41ZvyVQBB2Gf
urn+z0Pe6SWFlTnRHMzVSetLYAJYl3ZVRDug0UikKGS2AunRasKjdaAYoi8eKPDnsXsOAj/70eYp
HBj+I1Nnk2vTAKKarY8qT70HZbfZOrVSbOOjeweNowGrCiDZAix+L1v4L2Zj2+BQJmlsvBGz3ngd
WlCzMpIU9ZrbEXw3rkcTUjToBWSPK9uy2Y9X+c7GUsnL1QR7ZLLaRqIoIxfU3FImfcq4bGGRtkwx
/19K0GPskEMEy5A5u0woblHMOHSA8YHj+Lu0DPRFc7Zle/zBWSUWsN3NlegjZicYN7mbbrzJFbts
wigvO/LEwP/R6GMrG6zhNOvdzvJLsZbB5C6qEX0qtaSBYvLMeJeNRuWyzBg2vsGZWc/dUSi6Uwt5
PMuxVSe45NqxQ+xckK2wD4D2tFTJhIsj1HKn586csyP961fFEn5tF/ZeTXW98/XJO04mHhGixNXm
yvntXAKsKFMvytDUUmKxXPY1VV1X8x+WSVZcuXvDab44MN/LenrNtRmsfNllx3pYEQOcNyK62L4d
HGqGsLS9Yu3L66zYMvW9Yjg5ZM1ThvexSAOm7jaqtZn8mzTYVU7vL5LEP8ZlmYXsb1AzV8FXMlDg
FZPzNVQDUAfiA8astQ+1OZ4Ty3/u0oZL2KGTp9nyNGK5/SIcAXpaGAr7KMPXovfE3iXtRcuTfaEj
aQGZxAacDKYhH7e5B4wfzefaaCNrQ7bLdy63yWQ9tkWCkhgR8LKPXfAhHROtec61MPO85NR7pr9W
Cj1UZlivs1ciQBx60MXkuYrEpPoV/oNZ2Zs+hjDUlz5biD77rnr5kQZHfKKAkXN2W1UrwtZxN8JE
U4oN9h7Llpd4f4RreCjbAq4wNqIwRtlH34kZWHk0QLVNw5/HEIRKI1/aTXO20X1vcLB+sx16zF2k
Phoou1oEO6/nLwdy6BPwzFbK5smNux3lEBCInLl7fNDc4dl3fGaiXbkYyv4jdfyQ19uFLJfiaMBW
yZgKbdGs27uWxC+si3fylMdw4JCUiSUjzPG+XXZwae9ILK1Dmr7emrAwu4yMletz+NjJtMsqpXYV
P/9R1vOx7XRuwhSticbYpLaxuaAXURZyB48l4yLIhgPA7DW1d3Xv1xRGGTrA3gMW3TCecYxyerK9
ojmZdvWZaO2xl3I4IIBgzKblT6ksJJGw6Lq61KsXbQxIRQaztrEG7RhkerMOVCnDNC/mU2Yj7WbM
1YQZuAy7Nk9aYO5BStTQdOI7q4DNEesQYLwqrBOwTqUW/LTEci6Ab2OSyRyykUyDzC2gqp5vbBCZ
2fcqKT5HROvz6ELcRf+HymJdTXW8M8f4T6A/4kqXJcVF3IsLV5mzV6EF7E2mBvldanQTuHvtra77
L3yTqK1Tm1A2OP6tdf0cwEVu5z2jzqiX5qCfbJW5EAWGfY3tHqjOrOebUU2/o8pOUpTvPuLXnS/6
N/RDCVuK9Ev9oeNm+WGO8ya22EpFLq9RjsaOSTZrNoO9U6l/einExNbJMZwL7VWhnVnEHYjBMnk3
7ekJ8wSjXQMONHy4zP9sNBuEiM3Iqu4Z73rKvAzaZYpybxEEgvt1g/I+S1ALz123KBq1QbNUGeZW
UjJJ0rRCp5/u7dRM12Rg4ILN4mejFB7bBl4lObaLtmX9ZOjzvaeDNrf7K3Sn4o4G2SnR237NSPCN
8i3mnOfafl3MeD22AYJ/MccoCFMjULdgHOEodRjcxyhHxoWLWNPvx8g4l07ynl250x1BACt2XSt2
npQi03fTTTOX2/mhIrWtGrlta5Gdhip4LLw6DsuoRk/d6ADP9eJspjinXKqyWxvM6MP7KElpC4qj
nXdvM+Jg0tPUO0XGfsAdQ+5GaEKFTJufauhy3OxA7bihH8Yr9K2M5XtklMbWHQFopKjLXPLTzuhq
zGVZf+rj9I08+SubDK6zfvGRrKesAVjicx7Vk39QYvQPMhm+sxS7HmPrdOX0DgEaKTHGdvUb6GRM
cdX4QnD30puFgVGa6pitpweV06jyBbc0dDT50C17IcJCYMFp2SnpAczwUqeDbbVXoiV/TR1HVt3f
Z5K+sb8mbhhV8x7X9QNF/KspcQRbGYiILjrGenM0r9NHA+9/2zo/Cd5lyPHDKYrOys7QIDfbWdLH
EY27mhK9C9mEIb5noeu0rN+n/EuWzofpM4nQOn1JeBgOvgx1equ1f/pUu2dsdPJ8QZ/m7xMvIx3h
ISPOfeEL85F6xNkK1a5hue0RziWUgv1TF2RHnyEPdbyRxKekdZ6mKN73CQTfLMA6QhrCvhQlktAe
sDEcdn4f9i1d+pB6PscJuGpvXXIn4/jP8HpNnVwkU4kUbDzTE0HZKIjO9H61hMtHG1TByt9whdql
HorlFAcs8n3HxQSMlqy68hJOpAo8GmgdBx+pvOdwK0qUNoWpGX/EQo7bRj7lsFEg9Ntwj0aci8xK
Kss+ZGTftBkIqxxRMirOZ3tkWVt79VX8jGUVMOWWbeXZ5zRjBYonUX8MUOgSMSP3Xhm8o19ql24E
sthnfc3GDv+UrI8WoDMQwdDGzfq76M2cFODoWNkxY3U1cCYmVrG1s/bB7oK3YmgvbYaDuuzZuVSY
JMcKvS2g6MWsN9tuLj6G1OK6l5Zo6mL3LhbLLrreakXKus+DfeYFA3JigvNin+UfHadDB7dxhMHh
DGJDB38mBvsX27YRatyUiLANR6MIYx9bvdWDTCdScFmh8tkhw25iguElyCIZkAcm5gSBiFd8E2G8
TDwzNCNYdKLfORaSVna8G5GUb7h2EXGIdlek70MTfRSNtMIpHj9qbcqWlakhsSucitAAgjuGdoeL
A+RVG3x3NfnP1JJDPz1NbvHeOPmwEg06xSyLDobxouXoVhyfmk/XQTb1nKUTsGruMbbKiTOUKBdm
XfzYkx6tOpPIxNQe8WBnR4YABz2Gmqux9S3JQ+RiqtVYwQgjqq1yZ1rAKtHz6dy6dvFMHrJkFsJt
VQf3K9jwEbpTh43h/yCkbAAwmECoa8qU3iQTxjdfCHgESRnPDprKMfSq0jqi8stdwoq8RIRmy+Ip
/xwtW65zts3Y4tBcqEbfaVb22qEVj6BnaWgHrnrtTsPi0Wn1/dxYNpkBT7XEL2Ya8oLJAlY3iMEk
xTCQttrFnExWCFP9Rw8uQa01iID8paUGfDiwK9cO37d050s6t4Agex+UZ1yEoCsGOCMOu0DFyNMw
6BR1m4QdhuZJ8TU28K0TopkXZD7E56htAcp1Od6FZ7/UTo3bGSzk4JxyOMRxcRs+/h9nZ9ocx3ls
6b/i0Ocp39qXiWtHDHoD0CAJNkXRwpcKgqKqu2vfl18/z2nK1yCIACfGMiUCvVTVu+SbeU7myUbO
Fsr+x+ptxvI1/lXbwVVZFhFK3/ulsJCDjDzUddroc1NjHo8+9bRRZf/eUC+yLo809DPOX04k0Nwa
oZEAkc2w703xOOMijGgKMKaP0ZFw2ksf8RCGd2T0cjyPG8QCSLIGvzY6sMHyhqTinCa2Xb8b5vRN
3vrllhSK9sq2nYNpHFuahqA3uozOH9kbv6bLhkcbn1XhkqY6tqe3HBZXfsokdziNCPIMm/CYna4d
kN0VMmv5v0paKNXV8M7qw/fBMHw1sWdwmvLvOoqfSVdyu/43fyIrKT4HO9MjGquQvDmFCJ/mRxi5
rqXeHJWF+6A6N3iJoQGbM183wFdrhwqMddIP65Zm3vetE93DWKHbDbbIsWH+QTrIFheb/gLdsu7i
cFonxyMl3CeQ3/Dcv7dLa7oLXaQfgiR8pN5CWb/pTUm5H3Ve+bWznMp1k1qfxnB6T8kRiTwT4NKS
oQ4RBHeTHPeucrsd1XGkTdn5qj3T94C+LAgCpJO5Q+WU2noXgSz6Fa+9MPrqE7Nh4urbZXH3tLDb
47bctYnxJT53e8oiNx49weJy+IOchurG9U8PJPCYtzS8YJGkxxUFvMcbuucCaw/19WJSHh6O2c6D
ISNVGEeT5LI3NH76RAIPKcX08KqW6upMLEOTAlDoDq2oJkrYsguzTKtgMiBQzSi87eR9SNL8N5/a
h8z8UJHwsKvP+e/GiWipdsNrhP1vO0TCrye62LTFpyQncdyKGxorOMgv9keHCvMGSTl3rnaoMbe0
w6BkuaE/Qd59KegnRiBAQlEw2B9B05oVvTbppIF8aV9QCJCiPps1M20KPPTo2+DtaNU0GJl/pcLr
g+WMZGjisQERZwm9Bn+jNjA4drdBZh9vDcN6yNLgJmulaWgHpPSEAz0oYQRWp275bQbuzMflUNsg
h+lC+rGHSFYhxc6xUxfTsLjq/YVMd1sZDpl13tDH/KNVQw1bZvfHglwsxP6Neerezc3ir80guUa2
ct5Tif475nDbIl2bGvOCvYIyCM/hm8jtKRGbqZ0u03LrRzNERItUpV0OW2dxfi1T73e/YyENp4m4
M46idR1Gt4lFtvsUIy46ATSsnNlcoQBq7ewZZuVIT58CRYKMpiI0uzNQUWvYuEb7tkhQaPQD5PiW
pSVus5IvUQ0ecIxj5hUtLt/Gg2kQADhXI4FyAwmDGAvBt/lnQA9qEsjim2rw/3RSgxxjEgTCjIqB
EnSPnitv0UH8NMYNrUtommWe3JRhnakC8SFBx4HMjZHdn6qfy8nuNqTy7wu6/6x8J4QxPrWUhSBc
sMTOfU27Pr71SJC4mB1S7z23QH+qLqdI3US08kijAhRFwrsx7vZSK2/j0kR/MIoRsbLAnL8EVnl8
QwozG/23iW6R9DN97KooQnOKZMkpdj+7FQc+iDTJMyp5YpKt89u88eLbnjyGIe2bvT0jjGp3lI+d
EM2muq5fI2Dmr73W26RRRhq9eTZh0EH1KWubSuzBaMJyB31M0isKkfP4AdfSRjUHgiHe2P6jRw/a
LS1Rk1Uz0VuLvJXymiTLK+rhxvW5DknA8MqPPtTmTWtKlpd9fYMgxibrro7psdo1BKeUexHTRcz4
JrHXp7L4dLS6/roJ0bc5HjNEpF0owvlT7BloWZKuAi26dtAcHfLofRSn+V2K3Ghu+fdTAzTUEuZ5
Y5++Tymuhea7gdk/DLTOqVr64Dnx/WyUEh9qHo/Jktz6dHy2q6C/a4eM3j+UTA+06do6PCJdpUrn
yvLoWVuYD/A0yLTZNNPsBxIJrUo+gu2062NVEZkFJ2jn5WauYmiGoTnkdJvI0JkEbiEj1zqS0olv
W9Nhz2btm0c0O/qIDr2QF5Rg+du2iLNrKi4/HJ3oQANhZ2UaXN0uolvjdKK3Aeqgq+B3eAQadxTk
J9rdTRICPbGcQZbahQrFDuEh8g1aTgQDFYXTeOUagcMeMYttVQQBMcBcr2rPfVMlKI1T1hlS6dV/
siKU3pr0ZjhPyENXAiFKaKLeP79rjIHW8459d7nwmOPQNr5LfEoCCERPdUPcwk6kCjck6aFCTA6R
BIwvWuKHuTob28LEaXEc97Nd05ayxyvCIMS0Nrw5euffgYXvkcJAhtHuaAFvnpqrU2CjELCgekqK
F28/A6P98rf/+ud/f5n+d/K1vFdzsLL4W9Hn9+Wp6Np//GJ7v/yt+vbrmz/+8UtohY5phjZhtOlS
u2QHPq9/+YzqVMK7rf9FxsSYBuRTrNJjXe8jBDnenhEkjTygfyje6c0RQcUYMa7NcfDuYgPgzV4s
QF2HtmpOA5gZIfh7GsmBHBu0o0nddW7ohncI5uupPzfvhjQM7jvf5SGbghp7R2kSQ/zuJ88RfP8c
LrdvOYHleo5lemjyh8+eI5zHc5UXSL0j3rI1q6G9pqx7uLKP+XCPdu0ZMVq3XNuw8O/rc/oJBQnS
jPP2TWQHxts6jKPryake63Qy3h7DrdeUyV3mnz6cw3C+pZ1BgUyEWW8ofKP0hALQ0BqND4FfxG+t
uUAD8dgF69cfyYt+fCQ7ihzbsYm9Asd3v3+kkfOAUpDotEHY7MzAwrTnRBhwOKd9EmfmJzNxdyPu
K+2Ajs4a7c+FiKt9j4Zk9vU01jtrCDANefqWqMCZLPfdf/5F119ggdP5Yx1kH/ysi+4u/1qQobgD
rm+p0ssmd3iH5CEgMJn2vyp0WtVl5aHMj1jTMNCBaMypMZvaqb0uq3bVtHl335hzcuXiwWs3ZR9J
UyXMCoLlFiov+60KWD8AELDRp+mms/sKqPl8ettb+E7ZkV5Tlx+DAqO/eBmJIFn+zsud8CZP3F8v
P2Ven9xcRvq/vtsF7WVXfCl5+lNy7J79+M/d1/Lt5/xr+9/61P+865/f/8iH/vrS9efu83c/ICrH
mfe+/9rMh68tJMa/N6He+f/64t++Xr7l17n6+o9fvqB33unbEuz8L3+9pE3LVn2ykvT9f72oB/jH
L+RQJH/b618f/s/hh899/dx2fIXl/t2l2tiOoIUCJ7TZLsSLl1ecv1O76IcuZoEafRmMgrZ5R2yH
/XfPi6CLfKTU2BaB88vfWmTcv71keZ5jIjIfWLZr2s4v/37+v4zQt/F+2Shpr/7HJqGVY7tW4Joe
UL5nWoHJdZ7aJAjcuTuSOrU/pqgOkdGdFI80T12V/qPVHpBl/IkR/N52/Hi9ZxuNnD/XKqvR3Idn
+4q7QrwHhoOKOhrX0uHv8clsvGByX7yab9mmGSDIHpnPLNVinq10zHtzb8LJIU1zRatrInHKo110
g8nTe/1yofnSaAaWZ4aYx8C0dAI8sfDtGHgDsJG5F5HUEKP7+Z8nc3dGYwV4+qpDwJhGoWtYqKsa
KW6yZeGdHzxqC9LeXc8003Jmh6QESgoAOYyFdgqDs/aOCCvUd2X7UAGS6SeP46G/s8xD2kyryH9z
oqO0/pi0LzDokmiSWt57yzYnH6H1DXyAMGzJjo83MQrypEJRxdjCaCNMe35AOWjjUY5eqS4FIovc
0PN06LO7hducJTYPib7wkWyVIX4SkJd6LqTl8u1bsvlBl4SJuBqLhzT19CVB9bDQ/TVxDjj1iLQ8
2OXlpRYeQpc/crOvj/33FvyvhfVk6J8drmefzPEl0ELmmngRjfNo0eshiVDvs8Ddc1K5vJ9ck5P7
xQl3yW2mlJKEtWdXjYosGitvNvdWR8o1VQbwSOuqQj0JUo9nbgno+uF3vKivrdHtmumOBmprG6ec
WEpzHDEf55p5OCLwwySYGfPPDEfpW4h8uF4E9LvdjDjg4FOhZebrkOaWqlM20bYd/WyNFtpWG7eg
3zXtqNZFYK7Ko72i7StKlQh0UbhRzYfzQDDNX5G9cUHTQ9O7AmpbUYZCYYZBIywWAdfVJ/0AXUcH
UDlCrcHrwBrodYBAS2mZlDIzvwkNZvmssjoh01lH4BHw1DHLIHUfJpPUjmNHqQIZwaeHkjU7kLlg
lSyx+ZBmDx0JQ9FwWGbqR5D7B6iDp2eJ98BNXX6NYMVVY9H2i8zTy5bgZzF2pAVduQ2dfhmI2H7Q
OnV67g7i87hL7pP+uGU1m+ZB40mh/mjcUW0IYHP6yTZ3ZBR/MJrBf2ZdZufJNp9PRYG3sJh7rw5v
9Hx+VW9ix6ZxI7ed5OtCj8Iq4DZD0p7ZEIjB4bl5BB10KoGWzMmup5ahN6sNs/LJtvPtZGXXtc30
Z8bGLhv25INGH823XUfVYD/G1x3LSaZlLJrN/8/2+c8jPbOUSeOQKk2KK03ucRxhnZ2ALGbTFb51
1RI7NiU59LHxk8vKIP44khyCpu/bTuA+uyx5JMcoIVOTXGGwi2NJv9QI/SJ39/rTuTpWnl8nCtm/
VN5CQfrax09mrLbp8UUvB2sfw+Nqr2rWyvmQnD/0pU3zmQePuiXPiDZmftfTdFPmrKM272CEh6qi
vAbbSHtMsrg3eVtvaIiyhfZG3vF0xfGK/AEdZ9n6zLSPxMFIO5GkB0o2Hs/7CROqrWE2GGeLxYGU
SMclkG6goo+9USJo8dAmP5tSx3r20JHpeDyqSdNqpEas56df2kXHGUyXWjEMIUuxBjgJzSttP1TZ
rlrEEzQMp3yd+vsB2BPu5YrnPyMtp8MAOhxNtgcdAzouOvajzEA+PwRNeh1So+awNQ0qOoyM8iGy
AKHjynPxEyv73LJfHiN0Lc8ybcvzw2eHaoG8TMRuQ1cFYIcUczLCEbWfDk4K2YO6iPvozj/xG6zn
jsPlmhEXtCM/sl1bQ/tkvRTOuWPPzdO+sBgDeiy6iNIkoN/1+X40rmvw/oyTTnvc4xUaEl+ZHHS+
/1AhBubTkkWz+/oi9k2dJk9Xse4qpGUi/zgUe5gaqSd3NSPPWHazOe4XwyJ3lmmkTBZZoE1goQvB
EtXvdDbrJKrJbpGzYVN1SG3l1TJyXtASSPZD9vlKdziShidbe7GrrIAAlGVoORowrDJmKLQRhnOA
ADZCmF2+KF/YHqxnhyqjOL3t8nJrNOHNOa2uu2SnbyO3aeNR4DTZSLBxOeqp1/J/ZNmxakMY3Gh3
+ECoOizoOYhPQguPuw58Smbfz521Th0XM9gYD5b9oUBlUQeGbny26oO+umTZ6UmPZ3JY54dZVRQs
WcfKENt50LsjtlsZm8Sj9kpeVUNxVUBhPkJiEzePxTZ5l2ZzYvmS59EgQB8XUvXntIQfQcd17aOB
dMR0oy5AnFtvejoRBpxXOBoT+Zuoo0IHrpCcvp05X3VTo+1enLiMDne0wNgadDouy+CtY1W7HhlN
1IbPDOplxjq8Nr8jRZRzFEUVowAzZ6Z0ztqT+z/D5lPaWaJJNntIsbJ3m7s4ebOcTKQh0HoNvRuE
79d4t6vhdNva5CSRp15FSOAjFOtImLFhxSKWaozUoOb1ps5YvV69QQ7tE9JUm7m9C5ixZcJGoVdm
oO3BXWjtYJs0WG35Z41oScD9XlxZXNQ5ukQMuFkXj1buS0fvswYfLyZRJCOzxcPZNR80QbI4aZFs
9fAwD2S8Hxx6KDkpJ6VL9gztczsDBQxWcFSyuBygJIoPXUqh6R9h9ujpP5yS7BpRvJ2cE7nCpJYu
iIfSVmkDM7JKaMNqICk0TPb6zJ6NoMAt/JSwe5eXBrK/zCeOUmdT+HXCR8GuVVirZEKiM9p049v5
z2NQ0cSpOdQMXbs8YDTtmQInthYLzGsRQsMTq5ca6B/GLzho2hCjRlOW5Qy9WpFpEFYPReWscdeB
M5oA2ZDOglVx0agytzz2kbZsIcOI23Wt5Rs3CcQuo0O5j44njaP2pqbKDXksHAC8GtT9sH7GpkXd
SUL7FLke2UQmJKjiCXYsCv4s+ZCjrAD4LdZ6dth+BD5dkj0PsvVz/kFbeQrwKQhGyMNZgyRcBjMy
ra3L1qFe5rL19Tg6BUOb1eLXB9d0SM7yr7zR/ERuGvcSkyqLG4MAG1ocLHyyDPAqB2tZ3chkPtQO
RA5TSUgjKxAyRb7z1uu/DrNFB2l2KXIBiRg4+0GO3lwlN3qUFOk4xC+3Z1SgtG7l9UzUTOpxW9u/
0Ro50R4gHe/67qFkFZfI9TSsaH4j10tHehC8yeutrJEMiRFfm909PUIM1/pNjqmczYEqXMxRXB9v
dI+yazTXXWmFygbqs5dTkYHBCb/iWjYxjYZRy+OyQ80O3unbaUmEhq+giey53xGPdxidWy0yDcbI
tQq0KkushRYLcN51D1p/6qg6Ya/Lwbgx0JBKTuws67pp/tQ+kuMM6UGNtXlXjHRESB+SpTiUo/fW
G6N3vbjK3KYNG3sVmWWntbeKGqsAC4M7onmS+dKZoB2v43upKEr6657PtkU2DdsAV0ZmjzhlI2to
L+6bJjTI3maSuCHUSauYPN/G+oSLPfgycbQNZsb1SY9CrMqM3iEms4KkXxuKu6zpwwzgfUTK3ByD
dy6esndugCOzTU2Cln0m7kA1HmHmvTNWh7AJ3qHTS3cq+43GI/SUjW9/HJZDXKBkNdOHxSRewNei
5P4SXskfoZHFWgFph9NtGplWkknhajEAAKdXVEDuFMDSBm7FF13Oipo1ReQAK7E+93R97LNre6g2
iEIQTQH+2g+Lr32vCVKQo8BZKkc2K5iygXVm2Bw8PDhaw3LoceZljsYeH5/RpQPCzm+odGw8cPKU
5MVPKRMxsbx17/oWF8WAkCWsUE9/Epc2g9W3o6xyPnbdcaUOfIrfbSrIFzziPuI8dBYKUeCoOESn
NN4YjXeLbNtKFk+rqsJbpTWETq6CI2+hFM2nY4gcN6QQdSgW7JKMItOy49xj5eqcKTFYQ7oL6KQI
YrmPKf+aqre6ds/qVaSnGFLDXOFPaNeQJLt1CMOart7olEkrTizikVPGCuc1uNQN7W0prcQKY0tO
c7sDGPB2CDSu5UNYffkbB1YGudhjCHrX2p68u4zEeY3EMUU6gJnuEfPygO6RAt/KemhwL+4mj2sT
Bsvbvgw8B/frftYl6HjuZkUOmFzgA8uRcfK9m5WPA4IQvUNqLoGkHE6df6Z9S2YjhyGmGNyTgknC
WUypotEiztdZ+llHXDVgoZs7vSr7EcFaG+FDgla4AoyS/E9sdOY+yKHGh9UAywc7sRGn7mCTqUVk
bJE0pO0oQzVd2ZSoaFa1PRqOSb1J60gjovOHNG+Yvf4no2A9D3LlbD4ZBedZyNSTjOrk1GvuZcLh
kQiVuiOekfmYDN4qVZXh9DgStqVUBRQhPe+Mn93Cc3QlMl03RFMYCNWyQw6g7yciqfxi9Ekl2Ou0
lT3TWjwSnehs0uB4NTU47Ic+/VnQYdk/+NpcO6JlGJCtH9j+s0WQ0OXySCPRaa94Xq7w5OAqQJtx
xgxIdYFjOJgVbWaD2mxy2H7y9O5LdxCBKykGIXT1nmFL/VQ0qIf2874lVyrFe41oD+wc92b4+RKR
HPcgtO5xfyYc4uRhU6CYmmNBDxQxg6z0a49KeyLNq2B+HDv0GqfHoH3smkdyEKjVfuzqfHMi743f
RKCxA2+ZACXjA5n0vFzi46btzQB8RkOC1cipNc94Y19e327PEWgm2TNtjwaeju87/vNQqwtniwaY
CF/aI2Iz7gG1BFR9AB3oOJUR8Vn8+vUr/hhGcUXXd4EczOgbIP80jALzzzvTtJe9NXl0PLQ0egED
YCA//fqVghfm0DPJcfej0AWyD5+tYMc5mVXQjfO+Z6yL6NEIwPliBHvbm5xuo3S/1qxUpOOGjrcy
6f4z05bUy7zrOnavh5peFiRMCCs3PAJf092RVr+x6Tbn9d5urod1dfSuj7Q/sTmuQxR+qim/bzlc
LV1ipwH0CzrtgX0LWtHPvUEdi1/c89Q+yYga54WLoqF3f2cX9KefWBLc7tjipvTSDcZG8XefFTXR
IU04atu+OZ/JreOly00KKQAoclSSxXxh2QjLSx4rJU2kmLhK4e3ywSOpzr9JBlbs6wPtPQeStIqs
UMSqJUPxfKBDK6ax7UBR23Si8Yj8wcsgTd6u8h8RNqbVFL3MvcsQoslEcqm36mmybqJdkjhI+FZs
kxrvrvrS8hLbTMREm6P0eySd37DfI86x1kQxX+lIgUrodwhsWGm1i0dU+SvTvyEZk+6qjwMGu55c
EHnKUwugNKtfn4bbkf5t+kJs3a6tvZ1BRYAzkw3KXCDIeW3n/i48BW/bY/D2mLjvc5N4MEDyYsjC
n+y5HyEV17NdqCXsGlHAZdk+ARIGM3aozcnmfRbfjkee3Hqs53/lp9+0NozeI7v6Z8TPC+eJrsn0
hABlgec+2wpzltRZEOZUHgB2ybXl4JRvWhChEBUJe0ohOxRKJAXUgdqVo6j9+jpxXtqQtuwMaL3L
5n92F9SO0fSpOs7E41+KAMUnakbazL6SByWrejQpfT9/2xFV41MslSBv+5iNyIElFCy3JM5z/E1n
yrWRXbPQ36HXIHOfQK5k/SGx0D+Jbjv0fypadZ0oU2U1GXBd2eH1R/FefJTAgQIkCoTkevYoKbUT
Vd8E096wQRpZegP5XyE6zDIhukndP6tVloNOq8Q1yARhTcZjvqkpdx7dQ05eErkYvB9eikLK6eDR
RcygmIK/jV8a6zN/GchOJQ9NZgTIDe1GXD1wBoE4DhaE9iEWVRD5ZigfRSK6NdmSnEg3btVuM7Z/
ecqo4y+hxdUAPtvILMA6/gQds59DvLIA9pPh0HA9WdNxE3nUtcQ4C4SPrtdu3A4xpIMGhkheUW1I
MeEAoq5IUctMkcKJAFx/b4jo5FFYPi0GcK7wWPv0HVr+MFnG6cPrU/cjukjuhBn4HDKcQHQk/v5W
j5SYQFXF6L0Dqo/mxsUKaMLoW7QqyvL+9au5L513Ty/3bGTsqPAsWpeOe3mjSXgJkwXwCYapvQfB
MFCJ4gxzoGmbLkcKcETLVBO6eeyMDFdzwCEX7Oc1wY1GCK3Uq669o8mJAjIoPkVKy/jBMrbV9DEz
3xFaJyN7mf7zhxmZaoXtAiyFAh6bh5aZcKwHj3wL/ZZ3W3Smf/3RnZcWBTskoLKVUwGJt+9H2vTD
c2bXNb0hR3etmLyo0Ha7VZTe0tHhtBI0JSZTBGh5RzbyqmeZKr5H3+EC07jWg94w9OBODAmknvw9
uwPkOmeX4DPjFPQgBzSefb1DTGWhUqVknI/5+9cfKHhx6bB6BAE7eKfPwPC5IbU4sMdpT37chacx
FWxXH7LIRaUKS47prBvMDX/HY9eekz3XjhyQs6adEaCeuifSvoS2sJ77qHNOlkNx/5HOYMzF0seb
ZXB3pcmJb9EthMIE6hcMQqEWd5Jd1duU/hn+VvYkjuPNiE8g+9hwvum7G3QUM9A+GQ05GOX5yyxt
3Ti9K7Nv5kAup/jh6rcleouZkakQlip/05Om7UIfH36W6Rgq9zrnCeWvpHis2ihhxoO3eMb8Hke4
YBF2PF3NlfXxgqrx18f+B7JXFobifVKfPJKfggst+MTCWPQ3zuh+Ripq52gQIkhJ0iVkTzOxZmc5
PQWu6+vXdV8Ig5AhCCyCARtX+UJuPbmuSQ9KOzIaAoHmznGpyAG5E08r6EwruV4+UtB2gZlyMhwD
wHOB/wL2FG1qM8/cKiu3pxuR5lk4nf67RPS/qkIK+Xsw7N9CWv9m8UN3dtfGubt6343vL3gxSXEX
NJ5g8xJtgdcrl0Ds6uuPar8UdqEqR16L77q4Cs8PNdJJi85ISPe1Znt7DgBzuViLyoJMT7p4aJN5
l6gXwqChzB/qmpr9q3IA4KshPviZ5Nd1YpUrip1WQn9MQHoSkfsmv4DQ4m2MqmEUPwgRllHQ/t4W
xu8W3yBg8UJ+AeJYAVG2zg/DvRJwwtyuTCyZ0Q2rtASFNTYX8HeCEwecUzAuxlarNkDKTedN5WFy
qw8NIKngWBkXGdIhTK/FNgr2Ezsi6CCz/BtNykDA6YsaATMS/yAiP7SBlcJ07WcQwXDG9Ge4y7Jm
I0xVQKSON11KjpXumrakt00Z3kwmnA6/d+1v8LigaBg+ZCWhn7Hx+Tcw/cL0gd9oALy2W9HP4d4j
gbJuPqa38Y7lsU7rh7m46zO6HQBZBoyOrkuZyUpUjALkmu51tvv+jDi8UM/IAlOEdOTJlfEh9Msh
gdWGLVAOBGezsQsYoSUy6Wbi3imW6DpNqqArJRDIhHIsCJ4Tz6ocAQHOACQu6N3ggUvdRnJsoKWL
Alen+V2khbhWITOUUq0DGut1dFKy97ZhA4K7ZHdC06uWgJkQwtpkaKPnl+wEMWk+86ZMhaV/ELiF
gQoYYuVbiNyU5T8FzjeK6ATRBXcq6+9kLFSmTagiC/eSgzHD0WlJ6nTUsykzhuyIkRQN9rGWMXId
WXzQjThWQmMgkH+IGAiGnEwHucdaezobaZu0Fp01ecx0WazQA968vvGsl84VNl4E6gOzT67a9wcl
WphU9J8VqNKfvi3APIH+NbN4UfAc2n3Yj7NxsSbCP5RlHZL0b+SPim8MGob/5JZsLvk9DOfSmtGi
lh3Jush8DsOVS+cOS93N+xQMeaKHEtzIDF2oNBVBxOSWMD0XNwSD9frFnUg+2A9XJxnU5A6AJ577
aAY9CaoQneG9oSoWltVi0ByK+ZXFFZKcUUJpljUCpjCY0F6i06EIenK65GBeEqeaO3F4QuGJcIQJ
/jvoIYZsrFvl4yju0W7yYXzEXaQdGABWS7TLxan3qNTEueJHbbK/7AleKeLyW9FEZ2qr5K9oi+u+
ZEogG69mOqgzayIeBDamWbeTBVIWQw+DmQCjCUeVIRdnKeN14S9D+1ZQ2xC6tJKDKcIzwDxqlY4Y
Krvb++dgnYUs8oxGVvhy2hSic20Q86Y9XE6I0b8ZaSeh3ZRQFmdBV7F+hdTHNNDVdbU1sOECL31Q
PL+NaaXAU8CmC5MeQYbFW2XySOnPSjV7UWTXOT4FoiTEFZDeWBTZoJI9VN43w0ecCFEvyrbLqR5L
IuT1OAt1TPpQFIL9RfcC4JmxvZ3ohyhiT9OiDdXVgPwEnJoI+cJx4V8ZuDMa09GfV4e8dHnhLKPW
YQvYDhdyh/NC893N7E1oFis1kPohU4kDQeh+BHcA0pJTDCYqWP6m5X67kTxgKj4u4IrFsNOD876e
TB+xTDokHI6no2+ugjm+hna52Po6eFv5tMdO5w8k668XBlk3rkBaFGMDK9ih0S93Vg8SH/lv9Vk2
SUeLjpTUQgFadik4JFW70UgKmgYSWIeed2PSo7wjhX+s0mvLzq6JXdceHbVEqlYjX4M9p0z9WrSQ
Q7xLJwZcuIK6Q1E9WRP8Sjr3Nsy9G1EqDFJtwQWQclKEuCXcAz3iNrmL798f5tK+y2lFIqK2bOk1
TEJZR9PKM50x6oQZtL9RUzCqIuDsOr2+kPOkTsqpQSE4L/rLs6oYincFrKLUTGizG9yEnB6ieS82
GQWB6WRtqJLq6epNl55r06o2efMm6h16qTXU5UFQ8omSO1OOQQaCpEBFU1jCaswe7Gji3NL1NTk6
tx0i7KdzpSom9F9IhtRJgpeCDLxOf1qdrYqGH5kS5ezp4BF73JflysGb6hOHWmhSiYZ4o9dtnxoF
ZpwWYut4Di5DR93IG507RubAw74RxI25y3DwesjJhSjN4o9W8HXsLbdZQbPRoNtl+PDbqbG34kXF
ouqIVt6HjsQLocFWjUe4GgvOlNsW56cUJarcUbVsN2n2vqSquaJAk6WIMsIJR52eF7SeOFGXHqFK
CE0H2KxdLGLo3+FPowNxRAOwO2Ssdj1/jouixCZleWiE5Qho4RjkLHrLgiNHg0uSUnHHLkwxvoH2
CwiRnDi5ZjJN9vTmFNZMD6ciDVBkBnU6idC0QSKq5XaiVH+/nGNKjQ+L9atJH7dwgDrDtWhjOr+C
CFSUZ089jz3Pbyjs/Mlx4bx0WkTK1o4iMq0uYdsTF/04TrPpZBNnFUc2EQxJBQ9ECMpqcR8w1nIC
ElCiiPQOWVelfspiiDzm0LB8Vje2R5tLZk1UZgFLp31DZchG8bYOf9lWGdE87em/e0ZL/hspdkKf
9vUnCl4CDTj8YL9Ibg3CC5z35IliZxhO9CSb97LKTba1yGZWpofmBzxFx5aAA3H0Si8TnnCGPVCW
AtiJzmqe3w0eCotUAWIl7lT7Sc5pYB2UboO1Ix+0QegAp1RH1ZB+dpDlYdYh0+Qp67ySBRdIUwfG
dVla6OFlSAY/XHx/OnCxsGXnFJnPBIQ0ZVzT6k8+vva++NESck5EYX1vhr7E/1doL9LP6LLMdOvA
E9yxhljDLVZZB5IQCnZtMv3RRoDaDclmzVYuIYqHP3G+XkJjfccl/T4gYQ+f43vfizJWy24bstS7
dFzHfyoYd6sDmctG5ZKBBTMDoPz69FovXtMn35Nkdf73vIbneKLOLznb5r43vffAkyYDd3E3PQha
5qhImp3OLFlvzlWd2nJ2la8rg3qqbz2aDlB0eDd1/U92k/vSbvIDQHyHpeeD6n8/IKdzfjKXbmJA
CGG0XRSg6Rg/U40dki4jpHaafECJZh1Rzo3JbXPWJovs3ykPSl0hcVOYnpaQFQArQy8r6lHOgmCO
LiM1C/W5fvzTji++ivypmc6WCSvy4gRhaYlJ9PTK8JT5inL4Z9ZKRQAeV/lPHv0lMixwgAWZFTsy
g2eka7nk2ZBGUFNsGTPSA2dsCMAOjCbiARtoudcXws8u+AyKTHIXfMXlghPqxkXyhf9rkYs1BMwQ
p/P69V6KM54+oP391Dq2T0vkwFkupCaokMs2FxIkuKYEr379ahe44LkX//RyWmlPrFgy0hbCOnmL
SOykmi/EcY8OeVPbdPnD48GtIMVVDhthsYyabA2N6pLojchlyH7ZVh0kiuzltL5+hxfa44c7pGCE
GiBXlT7PZjwwRjT+T9ay99xHFAM24vIcO9lflvgs1g2NDeg1gfmSYU68T1XvI25ycOviSmuELjSk
EALm8C7OZG3XhV/7Db/mC4WfobJ95caXwh7f+YrI72qg9L0A3vPs+FYHuNv6q8iE2ODdqvoRnKaF
ILD+9Se2X1wCFCFCrQP08Of7OYGayUz3FC4IBkO94p2Ir6icx7L90oKH64EbI93ocRI6WmjpV+m7
cQrJrqMzZelR3w9/PfnbpKQUOvjXqRouNEuEQyjAM6mvXQ5UmLjX79x6IQEX3A+DZJvCAH9IwF3a
3HeKhtWrE2Lpbo2U6mfihAum5L2jEsc8XivYl/EQCSmvRjOplC+FgmZHgiu3KACGw4+0RhjNK9wt
Oex0VsTfIV8Hx0BRJhll4PLy25o5X+tjchf4rc4phZ/6URGNQhTFjXjbnK2yfMrIpg0lTigfBJjQ
Otc5qcQe6pa2Srt08frllC0VQi+kMXA/yivy0uw6HvJLmC1rKWN3nuk6Qch4UN0Opz+YOBiGLKVy
vToblpSzXZihfGVdVPi4Pqnf6TVHNU0lSU8+Z79oGPeS5MtXLsRiF2wkJZ6AK+ND+jGOGGEccT2+
QiSiNnwqGeby6HEOPdg8wunk/MQAXxiBH/Yj1Vseda1h5F5KvJ5YjHM0UFY8sh/l6OhUFAplowx5
gbuYGWXHK9dJcb8DB3KZF3wxP7rMKrowK5rcMWSUhHBuaEIVHfnHnrODr2G+cAuVAKacLIXdYFz6
bRIydAQHChPpP24Fv3EIOKdu9/oqftHiP3nAZ9svmfrBs0/ugr50Rq4XazP5cqLUNMyhBGHyfupr
vMjMhWZkQ/+iKwDn/P2GtzIKwfuWDe/VCPdnCT1NS1LcgGPDbu35BplxRyQi7CvxDAglolV4TYPv
C8JPsksH11CcKL/FNCk3wTzCT8M34jVRtV1IefAni8B6aYxCy2YFOJT5oKn3/R1nBUyja0R0yfEO
8j0UiSunTTiPiR8+qVUmkZjgSPkHbBfNoJKAtOMFmmvdKif79cl7aSzxyh0ICNf3zB98RfY0tfTl
RLZMZa7PH4x37pHa9XZrpejY75lKl804efQGweqcwQrlGzVhuhEjPbuoKsLUJEd7dy1aqM4gSs40
zBy+vH6fjJVO8mcbyTep64lcyuxtL3o+6+lALXWQL/shahHGQEuTJsmQbqfxj9Bg9nLkLox2a1u0
aD09phC3BqdrXTXbNP9i9e22Gj91Y7HKz94mqjYj/XaLZv4tPXUbupnu5rDeBkO/zfx3IRDMyOxE
Trv1k/et2FQEe49Bs/HddjPQziYawYoixGjpNul2FC2cyi0UiHe+dYVeOe0G/cy9VRZvGEI7G3fN
2WBH93sk89ttikB9VA+/6ilS+1vKjLotJy4CsbBb+mMSmVIIuFoqzig7origR7mC10rrfmjpFZd8
6dwOoKZDaX/a6SbbLkJ8vd32/NdoCbctInEqWury1yAad1pwNjy93nJ27tPR4g+fTtqNjzagnlif
igFxXBel+KHbxPwcLZ8yK1hbR7YzbxnS9DbyMJVk9Td9Q5C1rPSNUzHuLmMKwOR6p9tYLs6QHXKy
GiL4S+UW2RYNhxrdGDdMWGotn5L54wzYxujUDMwpuleniDZ+T6x0bUEs5sdum9CCSkxdM7WbBPx2
dmYqHxlig0r34/l2YFiQeNz1BsNWnm8n8i1Q512NTFRQ529ir76KnOFXTfXieNdoXe/097BI3xT9
+GtAZOB5TAtTUSzjwSOeG6iAsez9JeMiy2711fQB2mVuTOZPuzXG90U4rxwe1O9jotB2u5Tz7sig
wCeiFOpdu/OqJzmL3gxbN+VstWeErtttnJv09GYsP6eLs0H98nLbY0aLKud0e7Sdt0rYzJFgDJvt
6dxtizT81zwu9w7R8P9l7ryW47iydP0q8wLZkd7cnIgpk+VQQBEAQZA3GSQkpPc+n36+ldSZI0Ea
6fTdRHTLsVBIs/fay/xGWRAv7Fp06BVU1uNrXqZn+TFZYTN4XSwiH8tsOpggw+sbM2Q6May9dj7I
JbT4YE2mxzwJfQ3AFEVHO4PnXObWPUBQNFNIHVgJBv8nXh3lGZQalkKdXzud74a9jwD+Vta8gZNE
TfE08M/0Y+DI+fKTMCc28ttslpvGUkuS4iprSN6Y/L2s7WM3L7clH1H4/hEq9mvBTMCdsLUPH2WT
kXIBvEBNFFy2hkY8nULn2WoCYMlHgK3Xfnbu6zp7bxqWWY/SEEsyMs1jlL9m6bMpV87zkT9JbWRi
WHBJwF2xSwJeBPICtDNpGjvjQd7djHqUBywaS2T114aGVdIrvme3T7gJ7DFNObvytuz0XJe9L/HG
nl8NBXR6fVAiOD7lvh897nrZNE58xfzAHxJWsUhB4eUja1ZP5kuOjS4qhFe5c3ki+siu4qGmj0W1
YPzEnTQ/jCo7YzR1lMvqzzoGZQpgUZk/lebITfDP1smq/CaFdMMycKZboHOAaRFZLfwc9r+EPxmx
FwV3Ov2QjTxMKRqHvKdI2WT9rdDS86wl4LxxEnNpuEpPQzGO608s6VmuOulvlQUx1zHuVULDxMr0
8mZjsMSiARtkfTzIx3sWh8mSlJtEinMvG2rgWFsDHfbv6XLojFsosoVrXNQn7SY/F0yfsFbcOyhN
mNZBoiFl81ahGSJriWIOYbaGbJzlKnN+JoVya4oVXWUJxxFXxgvO4U2m7MU4Vpl5pdesGw/oKxN1
Mc9lG0tslqiZs9RdwniLfmlAzJbfJW/bTLKrpWEQXs032hmQz9+MrNrPbrvGPLSgiRDrPctVyLcE
db9emYGvlgQmeWy57tyjnHcQI8P2aBXdXuJsmBHp+IQEBtlCut3u+7z3Uetb46+EIzcf1hCVtvhq
NOPhwePrw4JCIPwk73sipElYM61XDxMr+cqKRyPgzHIi9DQ7g9mOnAHJdDDM5GIp25YtMcTXCF59
YdNbohCg5JataI3ZVZ5uQQ5p59ZRwvxMkJT4jcA56DIk5vi4LErTmy+GNR0kHCM9jVI+i2qx7uWN
xMl8CMGKqhEteP2HWpOW5qafVdEhxR1dwn+aThcHBZIEhEXAg+/D6VKzLtul9nsMx8YkZpUhyymX
VecHgOAjLSIrf5f4sOS/LiBKo4j0CPhsfbMzNodo5bc7uQGEjc/rScBaVZv0OvfToeuHS8tv6Kb6
mPdn+cXcdqHb+4Vzmn28BiO1YUu0e1lfk4F8HftJgoKc5XERf7e87nHpjbsqe1rYHxWvRG64YOwj
ywR871ZSCHmdEsvkMEtd+z5e0qsczHJNmTPeGvrgoYdhzFTQZ02vGptGliF+KxtjSc7rRkkA84Aa
CtXreuz1YHM7W1T3gUSzEs3Gn5m4BMZ3WfxJ3d0Z602hX4VlLFKio/QNx8dF7Z/DZrnVs3WnuiS8
vHOVc6gbaJ16Trk1jYthH0zt5KS5L1u61hECHOzjYl0nhy2q2KL9hMxdY4VIibmYeRuvQ78QaWhP
oh7iy73JRXYOW4WT02bRB/p0G4vwSACgmaggPIDohsIpzeo1ouVW8HNyTMpjl0N+wi0s2I7nPALC
41o761k2pzzh0LDuMZH6+Wm+OcsJNzBAORnS/lZX2bVQyUQJjJky7IrJPc6gwMi25DlRO5+y8FXu
uh+ng8ZVyFsoeVOyfOQsl8gqJ7G3xFcJZbJ85TOS9ZhsCVnuQeUcK15BUqt7vfVl1UeEb1lsEk+K
ODvLXpQblOCQpNlZDrZsGQ66kFeWH2r1Vo0VqQBGGclkHBMSHLm7qfTuJczkBL0V7qmcETM7KOr9
xNgI3a13LffurdykD5O+uV1yJV46iwUegx1YpVcdyLQxPMm/zvN8kbMMC69zPTbbcQK1wE0u87Nd
bXujfDHa6TDI/uLR8D0KOYv8Uklho3q6yYEoR5AdBSxE9RLa88WL45Oo7klhCocQY6Xk6i5iCTlf
JODIeS87nYxsjx/xThYwknGXqHHuB/VrM86oThPweWSodV1l3yQcEHk67zXcaGXvGMXie/FDw8lD
wLZJ0eW9yLuQHVTjRyRfvG5I8hENXXY5RibPPI5af1DQJo9G7HoIQ8lYXG3AxCr65PW4XORwLBFh
Ect0NMfWRFy+kxJ5n1fvCZ5msiRmQJHrj8fG8SEItVuHHq7sxi7B84CwLip9bk0MVbIrZ+aszzfZ
8PJVHctKlkZZ8fVDixRpv2bsC04Lso2MBn26PML0DxBHCqIt+dwGhBg+zuB7U42/lAWk8m9RiVVF
55xKQbRcszjDYanby5Vp1CpDO+wySVU4leTwHonLclINJDoTowE1/l6P7lHB8aUPYOl52kOGg33j
O5N5L7fWeczlePuS7VdZfq215JpyKEnkXZ8IS0CSdtPWj/TI76V8yiiUJXOS5EuykSLASsb7LtWN
XFtlomQombYcYUJTVpkzeizNhrijuNbXUZT59PbeCMl2OJZQ+N0O3dJu+7HciSqy4gzZAd1u8iv6
iUN+sZGs1awSEZrGqLdJuyD8EgUDmDMFC18LuI2naOe4dmmlawuKtK32PrYPQcp32bq6c1MbwjZi
jgnyvvvKKxc8gvqLMmRQ5SCbof7ahe65tWeKMuwDIN3uLJpigKFoEoUX2fdybC+sHzkipO1Hcn+V
o83lziTaR3nlW+XbTIosDweNyXNojI/opzNVatFvJjFXOvpN84vm0d/qM1JP9+J1jKRsj4ZzOOLz
qbjDa8QZMSjUaS1z/8p49WrrVQ3Hx74DTsyBG/C+bAUJQz1W/bkmBBSml21td9qnRXFBrgrv8WB6
kStev1lXuksdUJzZb4k9LJs8jD63C/J5IMUs85gItZnFJWmR7CaTlLUnkIvseDrf5MyXciLykrNU
gJjGvHij+ZouHBU23kFxe5OvqaxbGhkvysRQ1ksvnnLKkSbZdGryrudAPjg0e1nhE3a9c0o1QCM8
nKLHVj2VublVlwepaBtyLQm74UzAUqfHCScVGsu7aH6Z+2Sm4xw/9EX5JuWIDW5bDgyLuAQN9Gyz
qLMpvaKP63c5a3U6SAE15D2YzW8SvSQ6y6dL1TxmVE8SpSRiyTfJhvbIelOOWDmCIhMUY65ha0OP
swBnqfTPGvoVRq6+qFP/3YvcjURGrRyfkQbYSM2ObfBRot80WPfwihFMQuUxWCu9xZkOUsLJIdBb
82EiWMzIAHp4RKVNRGvkF0NJL20/v3WhnBP6YVFwWp4f1+qyv8X9rQqlm453kGW/qtKU4KSQRFaK
qj6N3mU3S7aR1s6rbqi3scR/wMRiLm/z/aQtvmS/ZRvd9c1rkZCWJuETMfSoGfq4kYK4UTCoGKq3
GiXFJPkiibPkW73TP5YmlFj1IJZvVZlcNWxfJP9BMe57VSw3eaMghQ+h5Uv17J4G3K+nYn4x+Nq0
d3eT/oLbyn3uTo/4Lh3CIuSJhmgo1l+iWb3hMQ8KAcfbHu8uqZV4S3L+DBoAu7j3pUMzBqHQFcno
OKPlD+VQCqPs3WiGgxGiMLoo6RrU89w5SiElVZeEMQZrSH/OL51n6S/LFOIQkJwjl3yI5sKaV2GX
bJrjRfKVKeJokYq7+LVvioxF0T17UX6u+M+OPfj03XjZlPJUbQ3lhTwOe7pJ4ipPR9aRDDOiqoeC
VCPYahwlC5DMHLP2g7WoL1Huvi7JcvPS4jpTZMvJjUerayFNha9uMt8wTrzUbXKWVzr1QbaVBV+1
MyggGo0xBW63bDvTvpd+RW3YR8upoRijkcyyldwvJ/uxe+jVsui6Wr0ES+X/kFPPQq5eHoqrkDhS
EDYk7yEkLwxpfcmiGHdeJBYMOB/8fSPuL8isSMC4NApRYtbAjH9oZU4CrHOGiNhiFuRkzMXpOsvU
fgRQEjX0L5GiEfUFzW44/5k8yDSejaTaGMXS7hdcggCcBLrmQAOTEYDM6IXTKjgi6YsP2ucKcc5X
20Kam8GoUFSFq6nZ8DUFEcC5JVNXARrJZFnFjm9F8jQouBffBFwGGPgE7sOl4JPfIFwxDRzU3z+N
v4Jw2yq6LqquW5bjqB+nbUDqsZFrlhWnIeOTFXewPMqgA9V8lGeZrIBIYr7w97/5g/gnSn6imokM
D39lcsSo/48t5WBehkjLCcA09RM0sCxgEbBlsj7bK3lJl2iA0qxtFiTvFbotPSh4mYAl3icLZW2H
oVgfAnNlQCN98HIILyvHCBCPjOsEf/ePs+G/Yk/84ZqlTf67WUhhlwU2MgyHyfDnKfQbOMn4Jm9l
cFcZbAqomoCbZYjAPFJmkNZsb02SC5yzhGEn9ABhFyV8sCVlrVG8H2m+qD/kv4KvPPxEVFA4Oz+c
4Yc6MqecfzKKyh//H/Pgv4DS24RW3TBAPkCq/fAWFnSbhyHgpNUN+F7MDWEOILgD8QFvXy5SLjgL
V/5fOUBIh5QjcxFRRFwAAGj8lMxS8YLaytT0n+fj6xV8bJtrwFGRZJTxk/Vhv5oZjliT3kFORUD5
J5PjR2QOuwEhIkEC0EMQ/aMpUrbFo3AtyeVEr09SD3NYKRV/v3KlT/+nC0KLUtcgV1mq/WHL6Lmq
Gfbk/KQhC1vWaddBsrAb//436X/5djyV2bDpOfAsPtx7PVcoIVckB7LADLKswTQPrkpdpe6r3j3J
KDg0WXsTfFmCsFBAZBckkpWwM+pSaCPsBoTELAZIBrOQv79EzfyLp4GcpAd7UHMB63yYavQ5lgYq
PbJVURLHmd2M0G5h2+vkfYFRg+b8XrTS5J85SBu4haryvbbP64X8Jnl6+/kCPginfvjX/3ON35oS
3Z1uVUr93y2kSuj4b63kP8mo/mfxS9k0338voMrnf5NP/RfkLcMFmM6aQLVfY175m3zqv4A0I27m
mY6nC4+b5fKbfKqp/8u2XIB4/BFqvoZorv4mn8ofmQZ4C76IQMCQz/p35FO1j+QcXbV1B7qK4dge
sVL/SM6BXKd0ZpMmm1q5o/daXqnNgDNjTncoI8fdaO0wb5q4KLc0gEg4mqw8We3ZQeD6U4CT1eBk
3TFp9b1i2WdAEyW2FtVd0hD/m8pmEALJZOboDMPw4ip1dVHH3ge6tXFM0nSs5AFh5/QzFIa6+6kx
KdGs5RonE04OS+36nulxikzDW64234wBqv9yDwz0ZVDmT0GVkV8ZMDqRsWT0ER8bpBzJ1NOjntyj
V51ss4LIWFqT+gljz18aLf6GTPmhsE3KIA8B8OatLse7MTmoTvJJtSPDLyPzEy2tcBfUzUVzc2Vb
m+V57JJtZWv9/TImvwZexpCLqrFkQGpVOEENkMmuaW3uadEqGJ1RUHt6V211vQS2riLrboNySZXe
2aMHcZhjVGqx4ziYypAfJ3d+zIpf1HJI7mDcb8dyJFkdacpptnKZqd2C7HNWqep9uLixn2szIG4L
JxL1lykgqi9myKwq7CED5jPWL+jOj92l0cwLeoJHGLYuBo59sc8Q/+qCFqhtmm67scEcwTFeYve5
adFgrnhcG2QacAhMtnWslo/eUt60z1rcvAep8qUYexPpmz7hA5yQbWy99wFo2WQuT6h5M0Dq8cSs
yVvAtIxHrwR8nSASDVwSFHQOynUZ3OLy74eR5zLnfx9jyNvvpZn/J8XmP3xo9/Sfz//xXjb/cX3y
nz9+nQS2/45Q/zu0nQXz+D/HpFPza/a9+OX3MUl+4GdQUux/MWUgk0RL0tHXs+D/RiVFU/+FZgig
AdO11+E3R8RvYcmy/mWA8hI5EdUxdVLa/w5LlkZYMjSOPV0z0Ypw/r2w9Ed4J6qPDthOWgDyOzTI
9h8ObUCKru61bKDCVYqncHYxsluywzKl/TGsDOtSeq2xWWLIdZpeg5a2q/ieWPtrmGeWv2jWeYR1
cAiVnim3PWDqZJSkQ14+HiBn/e65/naS/V4X/wPVRi4W4KuNELXFnXuQff6YZnKKq0Wqp7SZpvQh
zxmkD1F2VqnNLoOae4cJJ3DaX7Sxo8zZuMHs7tyaEZSX3SaC5deh+xQ4JO2YRH1b74vpL3RjVaW5
gyfdEto3xqfRoeTvFnWxlaTmRgk045JMAPS9PMeF3dARS6qPKiXSBTWkfb2KcWFee+jto5u0xanS
tQfPYMBhTHHlB0r83uqYIsV6R7KSjCB3dHxUuD71CJPAAJKQ/2rruJU09tgfjajBAt2+6lOZnDQ3
A+EXBRFJO2bmNYZfGjbPV5Q8vUfkoD3cZrDiaTv9m5fSljEi49Og2Ab+uNir1E55X5PtpKF3wHoE
pxmx6CVGoxdMyCclSRmyOTP0FtcAeVVZl2axGNIyW9cbrGUD0L8MaN38NEYgjKvzEkxHJTWdl3Yu
vqnMIAfK9n3SL865Thuq3CD6p1xPcrn/l1auLx3MI7oDGjYChmZ9yMSbKXIUL+Wla0NLRjdAf+vr
MtjVcdhe1r/o1dyCAFbPQW1Xl37oH8bCCMDIk6+7kZ0cgwBMepE2uN6G1qXjVvIFLbeRvlY8zfrd
ApUucpzgzkqmfwAxfkAI/Xb5tgZgUwPDCDH4j2u2dqMoXfSkFtXX9oQr+XKPqzcuTaR9XUKazoI8
zAk18jx8atvEO0RuWvkODYAyrwwZeoIa1G10+xQU0cpM/ED/UcSIePKnh+xI/oTXhmVT6v/xKgdg
5bNehvV2qpcbZvHXMK0NmpJwk4xZj6GHfl9iQz+n/Taup/6EVZCFRK6d3Xc1VgYteXUWds+mM95j
hZBfjMDsjn+/+z8g0XmSLt40NuFKh6Svq9aHa8RP060zJSu37gzwDXu871afB+h3q+ld5+i4ZWg8
r4ktqZRp5KdKjYWxc5clXbpfH+WMukvoRgEuk3DcwvqTbtAlLRh1/PtXamoSVFck25/A2Z6nCAM8
LkFzqt3RKHR10xPM6UqVd24xEJWm6c2mx7WLmqeoys9zW28Xe2AoG0TmaWAYaLZlRqFZx7vQECU6
O1UehiQr/6Hr86GSWh+qqTmexnOl6cMl//HFTy2WdsYUEN3b8Jex7fPPxWAyfNAh0fEIp9euzYud
qWfeIekG9QfzdqTGZrPbgyczwH1Mit9grWOk7s5LkLDMC+MMo0c42NmXsPeyfzgE1rr2D/EAZRLb
ROWL7WTglCJL+Xe9BieLQ6pihKuADb/XY2V8DuiEkjAyk92VISiJeXgdGNC9dFpFjGvT93Ke3B3O
VgAq5gGLaEReqwHpR+yRf9WW5t0yBvqvuO3h82N0/YOp19t1hY+6BPnBI+PDKnKTdAGJuUP22Ydl
fE8L3fQjN3xWs+IALa49WDb+320FSWDJKvx0gqx9yLFJQ1xz9gtz/LxMrvnJS0frljcXrFaNo9YH
Z819x56sf2wjWpqWmViXCBejDVqxCmCFf1icfyzT1zdu2YRSD0EfSUg+xFMcZsEn1TRnzLmoD5mr
2RfMZsGfykGvjrzUhVXQI+keY6h5zBuayqntnkszzI+q1TNC0MDGmH7bKPP9P1ycLLePL5c0lRaY
Q4Wk/gnyrTRKYJm0s8oCKxPO4OxkRnDbWu1hKGSoplrDna7qvjs7NGHgI511O+2uc8q07e+v5UMj
Th6UC3gSYCeIVOPPGG4GW2YYhODkvZ5RVp038cOip/NJmb2X9d+6XtUvChRHu5pn/LhA7CiW+oKY
Wk0PjgWSW9n7OMM2S4KMKbiZxRj11h5Q7AZD4kDpL5hWnsK4cUFpgLMfa+VoFoAu/v5O2BV/fumY
inCCgklg89Dd/eOmsUKvde0EG76+gnTZNVFxh2PZeTbVkx7haRajMeDHi+2yxhluBKp10S2kJm0q
0Uk2gdEtr1kYdvuoBFtijFa6rdW+8oegxI9z2tpSu2Vzcyn6vj4nIdMSiJO3scpPwkR2K09Hun2w
0TyqK3/NuzC5rvy4SmdfScPu1ErmYcTxZ8tNMTJIzLcwT+6SMXO+jhnwO2MqkJf93jYBnp/B7G2j
KfwBxSgWPZGTCbjOw8/9wewWWL8lkw8zehsWaiOc5Mhwov4OHgS2mKVhnOK0i+/bhKjQBj1Ao3Fk
sgG7xFcAHsdO51wxXPTXTMx2lOpr6RVfk6GM9rWL82Paxk/15LTbLLcQhbH2gaPiJ0tdd5mVPr53
HcCUsX5VUqZQWXANCbw+QINqN8Y59nyjMe6aMn1aE9RxDuP7JGgfoBPYB5DvjFxa8+jFGlZClYIM
MgZ7IQZYPx9QzGywcYfymnraUcdoC+aJeae20eQPMDs3tp6X92ORfo/nofKVCtzvkCP2kozISESk
gbnzyXARh3a8+o17iE7LMh08dQqrbZBGn/OueM2xfd1kZooJpbxi1y4VMl3cvVzOsKgsfqyvahzt
q+HZl5xXPGIrtu8zD+CAVfwwTWW6lUqgHroRg9iwaPm9ttPuksUSy6L+Ekwq859xbwe8c/yK7tbD
hLFbt0uD+tnocnXYVF43+F2JCJqCZeuuXNJm5xbMQxK9OTogh1AlLpOtq/H1UUQ3r2OY76+xPqnn
J7Vj3J91+Uusx8u+xkZ5Z04WTfHeO8yBYzz1y3TnZOOpnYIZKPGh75tsg4CKA7ioYwzTDR59Es8+
pjzJ0GIw78bxfRCOlZ+22K420YzhmwWHs0wcCvK2rbbVVJ+8OUDZCDSyrzXusafRsOndiZfR9odp
wp5dqdrwdXyvHdwXVXYGbo8UL4OKTrMJj6BXkH92xuBi1iaSI7iYbgPXAgfk4uGI4oN5MrMxRtDc
4NnWb85gGjjhoVBnx1QClva2ZpHJACOGzim2cn0CAm3sNqNf52Xhz0rFxSzuD63Fi2Nd5EHQlE9M
h4CUaNZlqcjm5c3PqX2uAuvQuuMVCjtsQ13XjnEWsqEpKi+Ww4ayly7yXTxoj2sJqURCBs6tw+jO
X/R6UE/poj002eSc8sD7ZRhwFbXLvubxJfY+RTpzNxvI8Pb2a2fmn8uq8Q5G6z5qyew8YEMZx9pd
sjQFEiA8/QqZ7wVLMYYFTXNojSZ4woMexO1wX9qhuakcB6IfvVC2Y6NDAXSA7gGXCUE9Ag8IDSy7
2PBFo+z0In82Ku1FS+L4ZzJTLcUz+G9zH8xGtilKHAszvEcZXwZ+0mKQ0sJmHF3sQTWtepjwAE/6
L3XqIAbu3CVosfrhBGhUcfdtSUh0A8umaRWShbaRff75dCaGlAhozDB0CHypqb/oUxQ9ZCeLnpKf
RvH9uk19w8rCLWgteJ6QiJkAeaP40sA2eaNlBNY1Tk4x6sv7EJ/ZTVei7k/y6xpU7L1aZ5s+QnC1
mssnw3X3NW6+j3PrYkk9TLeszadN0LvJRg9YyxGeuQevGzdNlv9YH/8ayZbAxp271h6dKkDczApu
Pe6N/hQMI/Yedsk1BCBIdTsZGTaXY7Jdc4ck6/frIrK94I6RfeX/3MwaXbz7top3sc0CtkLVL7Aq
A6B8XFcasrUeQ4qf0blm33u0APZJi+lQ3bQPCUdrJ7VRG+b34KbMzeTF3iEoU/MEOtpUvWGLPamy
kxMXMUOqJn0+IW+eIprI4U0R2Z9Kp3N3qVHTJ0OkLoibU5xFxbmu5x5FtyGAaM6kk+rmweMQ3Gau
kfmLUii7dYvEiTcfG6antOz0IyomRBHZSJYRiaxmvu/N6OA0k4OmtnKWaXk2W5d41OKdrTVY4KXN
vF9/jOLDRLy3dA6thk+n4BzKFmn2hLjSZybDi+x9TrS9mY7pgVpqPX/XE9NmnrEdLHwqZ+ayJhr8
59il40H3OFaEDR1pya7l7oIpCfzRtcpd7cZPXrMsv72Gfnr08Iq/IK8370KWOeJcyPS14fDsdk3+
lM9vSQFUtpyTF9iQz8BY3bOVmv2+6OBZhS29TtR2D4Ot3OG/4ByViaZwHeMWEqaggYIxavdMmUe4
szfUaIbT4pZ3ABC8hyR+0cPRuw5Tz7zKCvRPzquJA+p2TTy1QSxvQ4zYMSPGJ0LVdiAZOduDEofb
dMEpqlAm4I817y/rplsbm9/BF6gkTTb89mSB+z8V5knD3Rh0gveGoOrog1Xc6jGI7WhBQMHAaH2N
taEZh9DyimHD5QVHaw6PTRZMvnhmbK1soABaX9VgTBAVtNJP6wJ1o6zeuRoxMRwKkRkjsE+jhl1W
hRSO2eYVUtVsISfXj+AUXL92PPSwNO7UhtE3VUoAJW4hnUkr0iBgcF2YfLEcXvJYx9tMbcJroooS
pAvoqTxknv5dSVTryW6AUcC7m9HoSAt12BfSGFgr9HVFWGzgpsky7FUmkhmvPSW2mp7F/ykpYVAV
NvCLTkREOCnmUw8AAJ5U8xajnuv3g7OIutRwSqr5FYwBbDp3eZjj1D6s3742Acq5hNpuFpu0DEgN
q6k8qKN2SF23plzAIlBVZgc/HhyNnUX9ihHzcDSDFLNmJnB5j9JDkLYq65auQuXBg5yzcm8SnQ+W
exrjJNlqEfF6PSerzIgvQxA8ZZN1qotWvxORxshNxlOVJtHTUk+brGXaUOSmcUqb8BuTDtSv0/RL
n3FqZS3ZdYoi9DbS6UVG3cJkXIuAo1vedsjwS6jL3ZRUJUL+1oJKRInwkxsqxMQGMZrE8NMiRgZM
L9IH+DBj+OTMlnHi6YMtse2X9chWtO+6N3pgyVwIIuDLlAUjhbFGZqAPl9jHgNLZrLnGun0xJl72
ZjwzLpkm0Xd5/FmFGi18CRWX48ryonur0tU9tI+dloTxwcg7bacUkj3b7PKhsFRfcRRYDYZWn0pl
bB6yHADcEqKXtTyUCwcb4JVyV5YWoUiOy4jRDPQODF0Dw1OuP+N2vUTvpWfgo4tCwaYAArz15jnd
r4EYjeIAJHIvvBF3R0FhnCSmrrW/FXnvRjQo11IEfZIEY/G1xeol0z7IRDzHq4aNZcefOqy6cTzD
8oAUG92kLx523mEBTcqyMooGo7ibymLfDnG0SQIgyFkw3tYc0GihQGW5kW7Xw8maByTMeu2wtM7J
qEoPmsLeNpvmUsY37Dbz63qJQ5beUV5tPM6GB2m4pmV50QMn23ptu+yqrq1P0+ive7+FN+J7Cbpv
k2aeSJW753H+pNMPvXftcTNhyL0GkrV7sC73sumtXb+Ee2pWOkljdDc6SIrhqwsmNmjuC2DIOIWj
wtGHD3nVOlf185rYWCWgRMgcv6jeotKAjG8O/caT1deYA09IBWnR7PlhrpfbrAyNfd8216FaXhQ3
q0+Cb4yM4RwGClKGZubjSww637Tma+WC78ZwiNxcXkAN9q7GVnSnqSgX5dpAo9eOQsC61XFdgmNT
c1rN5aENBPxUQNaR5nM3mPSiNTtCo7i02AQW/tDAVuPT2EbLuTaMq0OHImiz8qrV0Vu1uBpMjjDG
g5iuBkyVrHg1F+uBLuzzPDQXM6yDz1MQX7XZfDan4JuC6bpf0j0BUA28CZjEYAK7HIaj3vZo0HqA
OWnRBapRXZ28eeismZ0U8spGGvVII3nJ3nQ7Z4/Z6caxv+k1GWtfFeGD5T7XdQFTsQoOug21oKvr
dyuNwl3BPGY728tRNeAyWyWlWdRGPY4PDuqlzVvZgq1c7OpE9dNi5IuxbMHYY84XSOE9OOcmxtO6
decNEHlr1PcQQRDj0b72nY3rRpkCGvd67aIUzdZKKmMf13oI2beodiH6cCmV43b9kUxTdxN65U9Z
F28XbYlPaqCQo6nTl6kLW7FseS0XDSETeB77JUSkJSR1HABkq8OvFpXRTHOBjfZUtIjtanE5bVTr
h1WTVtYBYlnD4m1jfSjwoq3Bg9o25jkGkL2giM5D1YebPHD2YeUYB7K9bGu5zdltFaYnyZ0e/1oa
lwyNm22r88Momtdb6+hkieu7lIlhXEMp06FX115Fv2KAZN6OETpm4TewH+/mNLSXuJ9oupaWz57w
dnMM0bHR5Hw2LE7AID7qSAcR/bGkBh9xQbMy284IZSA4gI9GmO4iM0TNTzHu0LKjfUeZXmmoC5fW
zFCkbkyM0/UF9SLwLOkjjYv3pIQZbsztsKlp/e7hOewqiilc1dxtYtsBIxrtO+bA/cHryazMQTkv
lfc1SpDjz+J43jYNSHqjYdU1sV+lhrFJRxJWY+wvNrpTWz1F+YFCvXAROjKT9muqjrtpKnDGnLx2
g+v2V3tQXxwZ7VBagefe0PM/Id7tHNC03qhlZByrAI6tPJewQza5WVyIGEv0pc7ng6pn83GpMz/M
xh9xfDObwSDJrDWm9KzRIe2no9HiIMYfF0USHOtSvdiRo+3yNqpvRhNP26l8p9pNLwEZepMUD3bW
WftOjX+NagWFk8wDb4qqDso5yXbKgaTWGe0NiGGZbgm7cP6mDGCS62liCh2NW8NOQhS9+OyBC94N
nYuZGXbuAy1IF5ejMClOdAwp5sMvI/cyJwwAShMAXB8jDNtRaJiPC+qKZj9fm7g6x+N7gJeH3TSf
hiSG29Pgu6IjimYE6SW6hkFyp2mKekf788n2isfZO0UYE2/7fHl3JgnafTBtctt6crzgbGGLfOpx
SLHrtD9Bm9mnTvQLqElwlTSJdK1ZNmwWOFElTYNG9X6Mlvm5btV66wzul0pTDmqYoMH51bIqmnmF
973PgpfQ6OlaucEpyFGwyFI4HqXx2e4Iw90yPauufvM4lHDh/kSCeY3L8MfsARN1R+9c94z11WpG
9GasUQW3JuR9cVLB6HnbB4UJxQbmoFVYL5OWpD4J/uBQNk1phndz9c7R/ZDmcPvoH6HlpgEw1534
V7PnXeUpHVcw9GlUfoqWFQ7tKX42DeS4A9ozqWp9afQWtGzpNxb3WAK63eU5gKexE4+YkL4xPtPo
/5HcF3r9XbdKe09X295xbDzlRdVt02ZEtIwclWBOVgbW/WXANBLKzC5V8IDG2nqbBC4I7eiuCdJ3
00tShMS0pyaJfGLwfzF3Jst1I216vpfeowPzEGH34swTJ1GUKG4QlChiRiaABBLA1fsBWI7+O+xe
eOdNVUmsUpHn4GR+3zueVeMPd2IKP1DoR9tYsZmFQ/2ZFFiiJqfA8OB17VYhSd/wNKPXjm0wRtN4
hm275OXcXhM3nrZKEiZit+29duzznJQ+IZxMMzKQHiZNSx+N7lrOVbBTbldujOLVaWzsm0Iyrkea
S5wxoRLTz2lECuYSEChn1z/JmqiC0ZLUtIEsfrbLURbqmmvAx+ygenHPuw0ky/LKiGKhNoy98pCX
m2lcV0VZ7LM4lJdKX3KQiE1MFNTOqeYdRrYXGPmRBMAMwKi09kKVkopa5Mhx7jCUSt7AWb76vduf
GN8/bfvZtpucA9K392Z+FEH7JrR9iTLcPXPRnM0uhmpgV8bCJ6aDcsdjXejh4CQu6scqeSjs4JLZ
nLN9EL5mQ2pCtmZ7VN3bqLXOneM8Mm9o6jjIPWWQvEQBSQPB5NyBM+8dG1ev6ieNTLkgfb6E4xbN
Y9hz4qsqbAkMJKrNHrnwWxUQ7QIKEDj1pzuohzo8KAlWEyPH3PbWDhcFgaRZ1RsndPwofSb9TF4D
aVfhJHYS1LBzhjM7uLgNYhSbni2Kl0ZyvCmCmIqmwa7hecfBQ2fNPHROIjK35mH4nZtab5JgWOze
GDvVN3Dse+mok9cVBNkWrNyFbxOqN9CUkLWvNp/VIrHFJVAZDpbAPxnyqXaM+WTV9WcwWDsxyfcp
l99blX2iYPZ2eWqri2142RY9Bmm1tknwmolcxi89uW/dvyCb2ZMIvGCbDwwaYGXZyZX5pS8uYH3Q
RQ7WInrX3quQE00L+5u5qEBD9Ym64E1pXCNYCBVaaFglF39iFWG/GGPcHZog7stYv0RZnF/j9MGM
YrkFJ573Y5fuO6N8I5sx2XnKmXd+PPZbf6R10OrHHR+BgAnC7gkNjzk+bBSC+MWIYKXZUJmb0dIs
255+4q5MKAD0fmA+cNBfDwxSlXehq37PMMzp4sKXT4m6ydCMt/RTfBpeCIquWZCTReI8/dXzq2Eu
1Vtm+DzFlxkdwN7TmE+VZHQna7GhjLi89oADGqHAoSjJAJLXYPKHWyUjJsikvzNcxhq/tul9JhHN
5/yD8ig3A32Fd5mab24Yk4tYq91U5BM6WbegZppSo9qc94FfSl4wwgqp8dxo1J1L5l2xabFxj47/
NLgP/nBq6+F3kaq/ie0+IahEkC7Cn/3MCqHd4V3419rnfBNZ70NlVc7JnvYiS5ZUWBCnUIYdO4oP
uYV/psLb8SCEI+/RVKFin8oUzzOKWZ+ZeWt/ExZ2FxcWY2cYVrEJWaj2ueXhq35Iuf3hj1OOqtiM
7tJWbyYvTQ95FuFRqUPmsMY3LzJtP/ohmw8AxY9VI8crmYBPQZpVR92WL4U2vhWSODvZuJ99z8AR
F8m1qMuSWpL5nbHpIc5tolfC5qerSeiocuXjwxB/26AbGdlNkzh1RBwEEgS9ZngxSu+YDyhvo5xc
1TIN7J1uzXfqy+hICxpMgFvD9nZtyWGXU67O+tK8y/AcW73ex4ooWCcxcfERAuK8JxJvjgpJEJrN
IQMZjieyg8LuBDONK0X/mRv72U0V40zMPJQAAnSJx2HFeR0k3Y+hA+ZLn/OxubgMYIgG5Y79n+6x
JhY4gS1348iMU0sMHTFbjrlhSSdsKDLJwSXjtWBkjatiuPR+9TCWlMiUfBCqKf+VptlZNsm2SdPk
yY8e4WRerHSUF5ExFEuiSgJ7xh7eI7Z0mg5s1IxHDLd+e7RCghOboQ2+z9LzLiLN3E23/BIW3LhP
w+Zp/SLsZ/SsEAl2TTcgEKrPQYkDdv03W4EiXZVut63seUSHJ9zHbvlLWyDgjITbnvIhch6daHYf
dQ7d1ljYX0c9nu2yDL7XOtWEfRw0mUQnmSOsElPNPbSs2oNZcsRFwR1i1UMTNQSy5P2Fw1nTdDSH
B79YdCLk6J868MLtPCLyn8vqOIQkSiTu2Z7kaxrU0YGjqmcJTJp9XgYF9685bXJJy8ey1fdTeCwq
qR+oOg42Xe2A35NSQCxjTZpQ8dqqcV8xlTxGg8ZvUU764C5Mdu2E2L4X4hsS+UgkYBBzJE3j3J6r
fIy2eSGaY2GY2a7oGm/PmRPiiEUIgPwILxwqTuKkqRBgGS3mSO1NfutL7VS9Z06WHxlxC1YYLLi6
cfTBmpmIHeiYghex9BXqFPp0YH1VcIDvw5PhF+4Ja7lqVfvCxbRqz5b1vxodRpm4bA6RRMEUVn59
xH34a8j5qYHm2NLeWaPIZAI2A33QSDIEDr5hxCI1JYv5TO8Hy+em7j6SNiPRNgzU/eJOMulkP8/K
7bd1w5BXx0N2O9kZPXX+UpCTD/Hf2aYvVvZEViSKQVz0HI8u/Ua31CCFls7bCjsj375bmSmOnql5
tFsjIVnRJ39/Cbr0wmMSocIrlXpheMsG+oYcbdvIbvKHmo6NH+H4k4UABszNZois/I42kI+2ZOmP
yvbVCHv95Cie7RVWkuz2RZKQiOO3d7gmiKvK7Esy2y+yUNG9bNKGYI/8r5qKcWeUMftU0AeXefwZ
xsDcK2oSdp5LdW2Cgc2FoUnjKNnXaX+34vCTn1gArylZugsesaI+dYZgIohJMXDdptkhkiNdE4+0
6BzWSy87J6kLAbgg2hYWuONgx9YDJg8W9anbuo1VnaSVjHwXWn49tknK7qCRHFvayA+1JNXB7l/z
Pmq/qyK4Z48M7mYucYbRjHn6EBUnMZHoWEZJd0QQDeLrSK6E+BMDqL7WUIcJPHeckEWaTHdDE/IU
4Ds9DL5ShxQV36202f/JBrwxkqcXLH74w3mYIebGx8JWr1lhfY/9sNv08zTT+Rt+An0f5nYsritR
Jx1ohRLNQGPX+YEJiXtygUDDgY+nMzHeoNP7QNXknFsmc8QkUOK5EhAHBTd6HAXnMgOlLvs+pSd2
5ClOn8MiqDbKwV9NcgHXkQmMsf7UzM2krcMK6ok4PyH9fK8iCg08icUTfIuOgRBDIb6a9f/j5fnM
v1CwCtLwBOoAmkEBaCOQHA+3L6GiAHo9Bmm0adw4PK1PgtTJjxjLw6WFKVVZ/40hMjqRNEFcPq/H
xagTLNIWZBbdR9graRoFix3JgmUUoBQD+xcHLglZWGoz4ZfbvCqY53vQSwqIeAuwvMYl9QGmpPEl
m+B5HZOI4HDh1xEXoJyQrOx5mx/iIvirLPMxDczhVnoV4Klfu2B+yyPecw0tWis3os4kKaJDG083
r5jHQ2iqn11N9C/DMrtFaj4RkKPOZY8b05XNo0KFeDVb995VUC2zjs4qIhUGLAy+YMjqJRvJJ/+o
/LTTNj+nBWB3b5vBMeucz1aF4dEf++mUKX6QNM6xgsr0hlz1VzDj/bYipOPWazbb9sNkx/mm6z1i
NRZxFThUsxGqrdn2wbDjJPPoNpAevXxudqyFdfKHqbgIg0g01qUT1YPy0Bhcojl7/6OX+cO9zHcw
yZy+UZGTZ7xZsT8YXbmRMxf6XCKWil2iWuxxg4s53AVvKVTtVdgivYgwuLUNYqgC1Y/SvstxXl+8
RV8ZdE7O5LBDgJhs1aRzzMxnIwyrK6s9j0cUPsSZuGR5Wj30NHvmXtXvB6fyaIz2n20NWBo27Ufn
Y/dufOMhdNqP9aGhvlBs26R5Abv/mQzVj0gPwe7rk9BGISXc5A20beKQ2Ssvi6s3zVpUXs19nT53
ZeQsGoufbuvJS7+cIUZCcJyD4PY0AgJsG8f96YQJPh9jaog5UvKgCL+YQhyOwKr/YOJRx0CayTHF
K85l67sug4kLeynCKtwp77cNr32N/ORkxlV3LiEny8KNWN3YuVm+vSOJsCSHVgGmXMJfWxn/FgUf
uRXUrgvED3bfJQ8OuUCpb79bzL73gZX1lzom7299kwBNraOjSYy3oELqha0kFuK7pQYSEur2w+my
UxaWvzQWmSP9ac9+1jdnZyKpsRqtJVw+DHadayePmRIfoXVZpQrTTPxci9DnFhIA1w6zPgWjcjEq
GH9zq4lPc2g/oTOZQgd8MtNoRioDwzvgQNLK8VAqrskp64O79UchyUwcEiaYxCzYycIo3FObRNnl
lPunBjD45LXqteSz9mQRxT81FL7WPdLjNDPOoQOZP0zu3Vh0xjUwQpJQ/Kf1KUC/5V3zonq1hfdd
M883boHYoqh+J4Mu9oW6CK/X4J7Nn6pdDF95Pe+6CBJ7ROBnOuZ3xTvEq0mrThq4SG3Im8c2waEV
o3LOaGfdGclfIYZNYUwbJwiLFzXEt9qBoWhCRSaYWVzt6LKeQSrLiNOI52nnBWLeFSmLqZ2Nf2dd
fEq8KzhVFj1MD+2cIs3AaW3PpCAwwa0XWiXV4iuJzmXVPKxDieiMlpCnpbVehPi5E8TVlY3cMKxq
dYoUrFjIuWEuwqs2i+/MaPpM8FT/MvkorVLEdVBaj/n1upB982mF4fCoSRFirNoOIoyfKtfqgSb5
1Bg45bu+964FNmJAL7DZqlN7PwRXsOY423mU1zHGJt4+7O1qU0rxOnYTyeKoo73AjfbSS3/1PgZC
Xt9cac7fYdyt71VFGuIp7ROK20LMQ131tB5X8yJlSR3Mw4vVDuqjB/yA1a+96pxAnZBO3QgcvvnP
9R75EtCjjDLerCwzLkYx/5oRKDDQGZygy2AQeKEEY9fuA6GPv6IJTM2M+pOuDEqq2sw40eV2A9tP
LrlB8ZhRC/MYD+lH1ps4qXr7xiFzH8uwuO/96G/oG+chd78btka94NqIXsmARinS9MbeTPoIFtDF
JLDMp5SuQUO1nLjapVt46cVw42H6kRWcuKu4dFXteabxLY2sjpq/Pjvqchof+nwRhwLXE2TJplEz
grI7U0std3H8Vhrx35Wf7BfSXur2Y8y8rV4MWspob4nss0MW+I+DxWvwpRpioBBWWxN0gbcd8+W4
VUM7kShq6LMwk/soSfGGG8awZbtHc7rIcrljkmMgowehf9pT56Ads/EDtM2OE1kyPMP+16oUV2Ta
UICLmFv1CsZjMNltiolupOVN6Knz3evIfdEJAsgcs5SWxPAmfndcv75cgcQ9yAQArHfJVlx0TD6j
yaEN4myP+oOOb6dM7219LfJrntiLbUKchsrgKUw5bVcqv+wZc/LMf3DH4KIShLnO3IoDsTQ0hfMn
JoihjrXNg9XHoDMZJI9okn4/L30XfjelB7xjMkY/MQoSkZooNXapJV3mTW4CQDBoUZ5I8Kby3hin
o54b44KK4x6d+YuTlNEpEQZJOpW9S7yC8Q5VHDFC6XF9o/0xV7dghJpxloNuTOXJbiaxtWwnAMhq
z4Wwh32uB4MhEw0kD8K6Za2jN+9NwWEq3vHr6V2kqEcs0gaFpccA2WAxYRJWyD+iVyGq5x7PxX0d
IENrurG8FgHFoWoE1Df5mOYcB7vSa7otksD2ID1xr2LiZhtextW6MTeMnqkJxFE2wdXgLL4vc55E
1jJ50FV0yZIi2bYAf7v13ROO4otVPG9A92lOWaTn7vw8gW481nyjfdhm57gzsl08NoDpXpHv1jEy
IbMCxGSYJuO+GNJLNlhnM8O3t15jteE1CGVQLcoZLkfMH6v4XqP03As3u3UcmUy5IYYh0+3jw/qq
WiWp4sY4PASoSzHsbc0AhV04u+RmFSSUNJY7ER8lMSbF1gkpxVPH7XmxpfyZDy5hE81bmo13ljsU
X1cuH+90x163RIJi8DXcqsEwvtJVb03rp8f1NovYFY1m/Ec5k5eAuN4EkcvgtSFm8DkqXONrxakW
YUS+OOj7RD+sWzBOv2PjFT34TXQDx4kewvzJKzyxDZQEsI26iIg78SUfmoTikxRshePFd+uNWZ1n
I/eJY2P4T/K2Zz+PukvVhtkxHqur26QggVH9vG6nIxcYCGOMTkiHhJaU4l0TuENFL2N3ae1Mp1DX
9eRa75FJ+t7RpJgQFcPE/3gOzr7ZsFqlM9W+9Tu4sXPuGz1xR4CxO1lysu0kQyTU68N6HKziXI6v
o0l+lmt5474ZvD9hQsOW0Z+bPAu2o4rVqXcniAWhqZooLReVRqc3dapf56VonProkKX5OE6jOFMn
RY6shghPK7RPecIQUotw2mdJCMWYJWg/k+QndYbW0QjZjFsfMS7PunPUQ3qfO83T+iSbUhDyw3cF
jPUtm2XztWolhtiYQYv4tb1+EdsGGHxv93erH2o9Fl3IVnDrfSQC+4qGKsaf37Cz8xFDRUh7RlsR
cxmW/tFwQNqCWJ6HIf1GFMB9lZo2CYJwkWE2vlkW/tVVBYsU2/6WxOE+UB6EgpOijiujKzLYe6kC
ApiWs7U0DWOvpP20Hi95UCjamrGvTgrqJ81LPvM1UtJWvJldX5PiZzp3VZnv5CJw8UrxESyqXjcj
aMDrbQqO8K1fTAdeqHb0XTSdnQGoekFmymViDpatff2k+hQQb3sXpC8IuoTIoCBhrEWb2CzbpljE
bG2TndBHkHKVjT+iBOl92TNo5mosUI4wjpCB8lGKBsGkB87XWoBxiT8dy2KsPsHl+emWf6qn6BEe
kkMyYvyNu/qvVxIl5cDtQYZNdEj+JkmIiyiULykxRfc+YjvCUKaQ0THY9ap7Xz9iJFWhquBemRGr
Z9p5l5xAdy19kIDDjfwVonG7mo/MxAiHGyFPdY6NZsiFsWsD4mR1WJCqFlMHwllwATh+bat003nJ
X/S5cL8jf6pbiVuFdHnntJQRCZYzw3K2xpC0d1kUHqSw/iSGibK7h91Zb/wZPGEzhpW1o4+WQUOT
YmoY9d0YB+3VGclqNy1C0x3pPSG3/V5oBwp3FIT7IINBrovAR7Xl41zkfyBhynvRtPFBVCVRV0B/
dSRfWj6xB1KmCPjNrF3hOxdX0ddVhFZ+MllRacC0/uR+DmCEDpqJLyh2ZRWW7MA4E30j9+41td3B
7GLlLPzPGjVSl+hy3/n4wme6TYAOkGEvisyvQ8Mzh1PVje3Wj61Xt4SyAc7zdySyYGHpU2unAcfZ
F8HG0hFeiniHCKe4WnqyrBSZT7zI4saNBmzdDW3BMREtGUOLLmvxYS0CzXAk0nCAhkiLQp+GlHJA
X9D9hAQ0URVi/LgMd4P7pxrj6MGgMmxdWRRe5qFHCEdFeXgEtyVFi3wpEhw47HrR/jNoyCj78BrD
fRT5GxKQcTOkhSSs86NJ+4C5LSWYRyRAKeRyRHOnniY1/zIcg8s6ApGyA3vrOX36rNydK0S4W+cy
g6xAp4TGzBYFQeTXsElW9a1MSQ/qHeUeGrd8izSOjdmMn10Sx1XbiLu+JzG2qPix+py8TFSgIOny
qCqycnpL35xxCi9zM712QqR3jCTFFqWeaNJn94JZKjwTgGkh323Rsen80CEhv1ZEpIhZq51jg7Y6
3E3NyH7VzvLYTMXTlOLQKYOnyfJi5PnDcJxt/c3mQL7vKn4IKzuvb56RJ4TwtghnQB+7o8gVWzPS
VDtu2KThVadiVluHafFCDGDf5SQQ2h2HEAcrp+uN2K3e78996iWPeD19745w2+ZMzc5MtoYRbSwH
VYEXpA+W4UWXL7nvqvlHToXwcBjN6Ow1cXYRkBKGi3wxcz5AHu19yxXKxgrFAmeFHHCKlkOGSW0s
ejRMgUJSZE8Xk5fxmAsrvMSoay5+RqsFHshLE4T1zY4EjhwmHOWMz2aszAdeTgkzZzcHGxnHBtIe
X8cQvmWRU57TkSuWx2/XF1l41wsu7XBMLvGc3qkuqojXVrj1/focy1zsIeA1noPF/LYMUfR/ddTZ
IPzxlYHdbdmWU+99BNS4awCjD53l7ycC2Gh7rfLd+t9EoBbnNkEgvD41Y38yZySUTRW8fQFkXfwR
xvKYIVS6ruOwCocL8kxjF7boKmZdkabmN0iZUsjaWCYfUfyIULA6rxLCOkz0tRzm7NaM8VNhEoEt
TX88Udf2Wto4BHIEQpEd/7ZMidFrsk5T4H3mYeZc121znO2HVorgkSa8Q2v2eCxyBNRJlDyoH27t
NI/rU+R0EcpKk3Q+S6HfDOI6v5SB3JYLWFn/wFz7hlQieB4KkJNxqM5AKN0p60AVRvnXEFddDxka
+KI6C2BGN0QWH7gu8kx0aYc2Ux5gR+TtePfbeuovI3JmYdC9k7qCwODleW0rGGEnv9NdDIKa2B/9
YnRuB/FaDU6zQ/Bh73pSE+ZM5FdR2E+Yf9giEDytZ1Gm4p0ZJO7BiWSzHWw3PJZMX4ytMXrCzSrm
XifVHifwqcyTl85tsHDZxf36Qqd9H+MVGX5FRZDzwGfNTfcJBR4cdk2aRVfJiLI14uyZMOwHH5Q0
dKFTPAOJ0IJDZkToHWGMnldrb4ZzKFIss+j2jyt0bRI22BQ1dXQKPNc3xu06z9UZyl8UsQCDK54U
IVWATDpmGSmD4VAS1OfB11qF/DIlqmbO2QcmmPvU7y9OCUlgdnAJpeRUNZGEG26OicOazgtT4kjU
ER4u7nPsoTxbj9j1xy2UeRnhB4nFNcwTjS975F7FDoPBeEqioboD9vvRGHRZjMwgqD81igQhDnPl
5Pd1J1+o5jNk3J9cvt0LSqGf6biM9OxQZGMk6YPtfPjVYF8yUf7R5UyhND60IrZ+o2ajJHN5y6sg
zw+tpkweKLm+1abe5JB9OwM0bt/373aFXH4d74reQhFhkSmPhnLCvBQld14iLpOO6puPnZRY2fTm
GJzbZiYRq8zmQ9x98wSvnb1gggjx3jILMxxXzCCUcxrCtt6uuwlexa0IPYNGMQRXRQshtUDRMbpI
Eu+QH9DIIrhXiAnMf62Hi1q+eaDfnt9PEEIvK7koXtMpFff8HRvH90rPgkOdD0tXYVZe7fh2Fnjn
ohC7JIidi8y/3BgdOsGN2dbkLGYks5mlNxGwh7qDzF4o/Pi2vgAICrL79Z/awUSzW7DvDKju/awM
H9HJP0d9QHTklN6CWLtXn7JNwpP4YdkIxFWiPaJ0k51Ni6G6oNi9FkWBMHx9HpqBsrllAkXyuLNs
SoG02c+7JPPFbXbFvY3Xi5RSFDcRVPM5Cubntid6wKovVmADHedNcVg5k/WKjU1zuB/x5EOm5B5t
vOqDj+TAPFTpc5EONxEiJUp5VdnhUNErRppIovmRQbZb4YGo5BTpPLIQPJy6NlpvnLdtwUnN56xO
CSddx0CkD7co6+LjOJs3RxUwigtE16H88eY3MUa7AA/gL6EJk8zNaQt9lp90FHdbCN9cWctelkGd
AANsx94qz6E3/g2TBHUkz1FNQ+42HufgSS7Sdos7MtdNeq0F10is5+k6EjYuy6zbzvM8Elrstjck
77t1vM9imZ6cAK4uC2byOVF/D61nPWB/e4T1jzbrKz/ENtTpkG56M+ImNfLsMKQIaRoCLA+j24sr
qoTsfmZtQzKComysHfcca+fvOmMZjVkf+zFut9JsO8zwqjhkaf24wohpRKu9N8vpgQ83qUGB/bXR
NKr/AYnYnaAa3hCUSJgbDxwRPz2VP1AIRGyjdxUcJ3avlupK75qoFt2VQFBkI80c+Hn8/rj6OnxB
Tcbg2y/FUIIUd3CCM3oaZ8jYtMx5An+nztieu0sT+2QLwLxkRk6PAPDT0BvqcUyGBzkqmwZTI9tb
o0GrgOH212BmEF+9f1PUExiHlL1rIu+KojHb0Qf0a71LK3CxJZqc/OAJ3iGrNX0NaYa0CdyqKN37
kCmKvHD7JaqOVrVv+oALa1k0OMKc/fqVoPqMWm5zk6jYWmBAy7rcuIQ91vy0pWrLJMLOfXJylaDZ
5tsWY8NvwIfYUXLq4gJyyKIcc3Gd11kSUNhlUgCf6PDQLfxLV7U/IoNzue/078Qy8NEpTvsEITmC
6mpAPrO07mrfhPSC4287C0CSUetgjOX3tKs/oCRpnzOnU+CZZ6V5Y8Soa0YtFO+5+In7v9jOtRHd
6vS3JFSxDfjUcO+az6KtzOeE3a8C0DJlF236KGHo6szxPvaj757p6EuhGM6EiVABVoVQlAi4WDvY
5BjR29tY5++rc0B2vANLvkhjp95u/a0EazaydQIuW9NO7lOgdMhUjuBlqRia5JvC7o2YDQvxUi6f
RgGL3aJJHzDLXXKvYQfrprdOz9+zmJoFP3rzGVY3iLUG6hrL1zEcUrRUg8cA2b/pRKhzMqSa1Nnu
AYD1MvNCUB/lJzQrsPnZowMgaBiY+E2/PCpJM+DqL9MzZUzEEhIVnrThTSzft1c5tBaEu7HmSSSM
it2JmkNSb/Q1U1aAaDh/Sus8eqDXOjTFpiBgK3PhNhyXdPzej6/Z94oM0rM0Mj4YBbIIt7Shg3X1
mrpSHHDLfMZRO+5FaSKU4i1yw6udD+bOp0PwE+eLdwIvDm+YhnY6kc9trfWxCdytbwfBM3WwzRni
/W69V5tOBuAM4SOsVHIHjECQQNAqPv0RpJlvn7rZvHQ03H1bH7paT8RU6fBnBWd7a4PUvhBALXe+
7KwdUSwUgxH7wCHuYBAivHsRvacl+EJZxscymO4R9vITV+bFmfx8ZzHJ7d3Emvct7MyTd+fOPrPC
WPxEuPkHAUj3MKDRl0k4XYJKEnHWGxn7INtnSmpZojDlWJLCRbMHxNVcS+u51pX82WU+obFfxm+r
QeVL8vj7vHjl1vXU86H4RgHjR/JDwwSCX8DN5SVE9evVpvPiltZbOcnnHPfEEW9Ptge2ikjX1YKY
+tJCLGxjJO3KH9Zo3yyvgXRq7D9m6uYnZauRP0UeOsPvH+Gl7ad2sOEorXrv6uAtMcLLGvFA7vS1
boFCZk5YFNboGV2Rt8T6OcN1nv2LoNRqm0x1zaGK1Z1SXAxPkxlQWUFh2wDOtX5ysJDB2uQwUiQr
zKmTPOSz9cdSGiVjgbihnXiQEyoVIh/YikoZ+gaYROoWyXHQnwTNsmeC8P4U3oSQ19XPS5ONi1p7
HUDbtPsZNkF76d0B4R8yD/679qlwyGVz4XAnJPHZVJWMT3ZMSErP/WapoLuyID0NU6ePfl1VwG7N
eKqcFAAQo8QpmBGVW5i995j0i6unldpao6/ohq/aWz7F37Kzu8xdbVA1F24rXOWEaOJZIEmeQven
oH9HgSSO+FaozTGsqx/CVRaKsImFDVuDmOpSvsgY+2nO5UpZht2xpHI0xXkA2lNQ+8LPDcmIeKz6
XkbheJ57chZcpARBqLP9lHu4roaO921QfKehbk9GQjanzNxkj8oXo4MEqS+lOzwYg4x32gveVyrQ
cfK/AWLPS+ENLyshYGg+hr3VyRunJr0EfPBMvN07x6gRCfj2uQyq+L4jp4Swc6PfWw3vfYyTF4+e
4HOY/HaDTpxmkpHxigHa1ZkFCOkNn7rk24JN2BgwF5S7U5EHP0ajlnuJZkQ6knziLRN4dKAf+6F2
7eDoyPrb6qK3sImvC6ffxA8+6Nm3HC5/uc5aRx71wg46GcQpXa3OAS/JDXAWT9GS+sVJid4BltXi
IjnJgpRZUej6olBuQ1ijXlX5a5SX5TH3cWTX6s/6n1X29DO2tHkRjLdV0cX3tUNC05DY1sEnPfUO
/aH5m9CIlGpU+Oem5knBZz+mPuu82/Y/NM6HbVbWz/EEW4uGmYOjDA9uaZaYAvt/tm5CTiWPq9ts
VRTsTOkglu2xZRdT90zru3vv94W912r2tyhBrzSBJHdxCvysR2tke90dYzj9O+ytvCGN9K5dF94K
yJC71tXuNu3h56q486gsGfFrLrczJrf+yaqOYd1fuow32BPauUIbUlEl0ufGMG6xA4bTVgBybt+r
x8njR2+pHzon3re4I7ektWk9VPkAO+OPNIOWyDRbZ+Ijidjg99c9h8Ia03+jB7gB5BUkvn3dR/Xc
Dcdx+SO5u4kXx08ncmgvjfRnP8Zz9DATvOwsiieXT61TJC3UaJWfDOJ8diQizfs1CCI0n9bkDcJS
/DOCVVCrSbkkUOT5zh9RbNZlUiJG3AQNRrTSRCAPo1WczQJ7VxrhyYiGvDlhuah88VMiDaqD2PzG
2/al+BhGqk9cU16Iz//eDiF2Di4tPMnOpQyhq6bXNlTTQ2i239ZJOQa33w5LqmNiJHTuxjo49ILE
xHRGtURKOgFuAzJxR+wFjomDO1EYZLy5dkYIFrYmKE7Yq3/7z7S+/0uqnPV/Zs6g5rQxdJCrxxO5
Zqf8S6AQgRZ6bLngt3aHpaOrXObxpnXo99ACnwvTS0Rq8yO4bbjTinBr+tuzY6Bn6yq+Mq7+n8Ja
/7sIxf8PgxEd0gT/+2DE7Xv9/vFfslqXf/+fXESP4FWyaMjWM0nMI36QL32ltRrWkvrzTxBi6Pw7
z08Yug7prfyTT3BNR0FN+j//zbX+nfBCxyGvzOcLxPf8x/8gOxINxz9v+lcK7n/++l+jBcl0/a8R
OSQFuZZDRptPEj4BrXxT/zUip+L6k0xgyU9WBr3JvMPQZdmL3dYOf/mXX/zvr1jLVsMvCsdK/xdr
Z7Yct9FE6SdCBPbltrk02c3mKpqybhCWZGPfdzz9fEjQRJu/PJ6Luamoysyqaom9oCrznPPK+dx4
raf3MGr2rxonhOKvS4vHFgBCo0cZVU7A3S99M4n3GVnbl7a1c/HKyCJv/VJoxXkEVTFrhDgljJQK
T6G2Hq1ryA4FV+noUJVQHRzHfnKPJYSt3TVp1r+7YRXsI8PIbmHfHymNdrmh7pVAvZ16H92UpUqw
j3V0LwqfK1urn+qbVsa9Agms1zzB+0qmA8TWpVOpJVheirWG0ud0alX1leEE5VsE1BAuHis9iDdt
rOeJZMYVagbQ3PWh++Lw6w0jX5HeBpnmvFDDnd16HbTx4h2cyH9WupP4xOIVlOqURTgcBrN1X9yI
/XSLNETWOukDJRXXRq1US+arPih1xV32OtacX3TFVWtDfZDeFFnk2WW8djk91AdPVpGurJq44HOS
hovpfuBkplakL6XYW8q+IZQb7svCADRCwbc0Gdkm6vmdKxLaBVnhlLtvOOduC+jgTl6x8P0bfvzE
bX9xCT/F+Fp4UJmzF8eXuvtCBRqFKlBbJW3NxV1pBnut6x8iO2ienFqrYQgMmju1Hh9kBOtz85Q7
ei2m4COK+5TmDjDrwyfTx0RTb427ih+De41nwyu1qbK7QnfjEzVoHgf+of+qdcnJbnT7Z2Irz6QD
s7cttFpC8xTUJ8X8/dfAiE65kzo/a+p9Yi557w19fiz7rDnZg1ufdIsL/Dpt/5DRZm8KJGQuS2U3
2ECoxUm90wBX4zJV4khM/TXmHvS3g4ejtyYFBY8ugZtEKS6o9vTu7XKITkbpxZfDrPff24rUQVS3
3zjF6cj1cQnKY2sE78VMstUCQGKHXLvkefElNbjpdYuOcvK29d640thLwLY2hZ68sNL8j7UrhbKz
jlJduAAo7W9jJ7+ARi99ALc43yFbzfGJEpTvPPPy9Zd+z7zavpzjwTtSmu49kBzzueLxeRT0p+kK
1S79QO4FusWlkZ7YpOmnivLPX8WM0MzdzvXw4GY+cDMnt15S7hzvq8F6GprAfhFT02ocY7LoXrgl
VC3lPjYyoZWOoZqo7Dy890bnKQRo+AJEZD4Mtn/vNtGSD8256ZhSnQLUwOO+YqHmGY1au3Oifl7d
WWboh3Uobi01Oi5NmSgesa3udY0h90k1RUrwXSvaS5J02jfLUyGxb7X25AETQwbA9y653h1+LzUA
7HCC/FT8IQM2MnYvcWr5+0gNZ0ph9e65c7kukZB/rqY2SntqAnW+C5LEvww6q/+98Xj+qPrhNBlh
uU/75mZmoe+KR6KxcynS4MaNLLWlU30+jNH32A2PJCXH36KyVih/smDNmvU7u/W0U2O07d1kqPcV
VVwB9/azdkrAP/tFUDzFrpo/tTNYPjNb0tL1uwnEePNoJyfxj1HL91k33MSZBflIuNyDlV5uH6Un
jZKB9hyDML6clgTS5pAhvPw/uNgiL+C0zinpOL3HuQElwPKMKA+KZZh2ZG+W8QlCUuckkeLagmSi
n3AolfzYOkcCUXI6NlX7NkE7nZt9+T22yG8DtnEfQtTfoACL8r0yqeZLpFBUF9i5/TOlwFFiQc2f
x0a2xhVJUj3k1DGMeTiepOELeDzF45RMAJFIyi1esYk3WryhePvcDrjaz9a565k1G5Bm4eIIjw8U
SKZYUX0w1UHfW81UHarQqQ5+ZwLrki41c2iRiEsadWEM3a2hlIGv8Zv7LHyNDBT0X5oOoJoQnIDd
aZ95Bs93jpW2BxkmRRc/RjbPvItTmjptcoC1AYeVGmgK7z7lwggpftMbfldTV3d/T/UY5BlVIhyD
8+hLn7anUcuS38FgkygvKJpzIhI7efMaO+XR0BT7m5lTBeGHQ3Gctch40dvqRexQQDjkmbvhrkWD
57mt1B/WEq+WSs4dC1zqvjtMj8WYlztYXexvwxCRk5uz/GGM3fgB4AwgktF55pLu1u0rKHJ5cL9V
J/0YQ4t15y8mp1D9u20oPbElJriSrFmjZLbES7NFVfb0nARqjZg8i3mcJo92Ru5dMUf0xOrou88d
blV3xRuwPjR6IJbYw7g9/YbO2CHK6v0QGHvbyLrsR/zmV54PStGOR351wquk17QrRaG2IvDcDgWf
69Gz0j90qItB65kQLPd29ltS1bd6U2R/2G74orTVyUmGHznAqKPdaubzOBTpnTf2lIaGFneWNMGU
VhdT2VHpWCqQfFU2lKlLibgym/7aBKGHUcah0sRXGZDAHZiwd/fnwEjC7Wqq0SKufsShPe96nbQY
RYrI4OUJPHiR40JUTJUhAkf5lD/2CFDa5PCvJLornL+j5z6DNQ9exB3VLcjWGQ/WfbRkn3gRHlWv
PMbJUFsKpqC6CHkEUWGz+eSZF7fEUM/NrWxcP0gEV3ipyvPnP9bKS2T4djKl7HlGk8jVyNe+sePn
myQjasQ2SgY/VPIeO2tEOLevIRHPcsW4gtcy+J1vxet2qLI1wnes7Jj4Bcntun0ue7AQ1BwEi+JP
86xarfIEZBAxInBz/Cp0N1lFUkOcv5owLRMQgOMnQj2No3eTgbW9yyk0uJtnNKsqDuE7GYpDmspP
urstTnrpMkNL7YgHEBj2Nq84tuEAo3ELkQGbIJF31LTIu9nW2+JkGmj5q6GfylNtqY9AVYcjhyf+
8o7P+9iAHuay44Li0YWMaKfOfKfA6tVf2Ukc33hZ7b5ZPhlGSFYeSSFEXyAWvfZhkX/LzEQ92C1A
ewhWXC4ArRowm6cB+sQbhdTchImJeH2gPyFk/2g2hvobpfvZ0VrIGWE4eG/Kvv2paVyMA0y1V7vq
LkxZEpfnChKlEs0Lto6DWf0MARpcq5P/kuldtQ+BqVE5uKw3z1R1XXth8R4iyxgG+N64Ip89TdAI
Oca3MsrNY9hp9l04m4AaTb224epG42Ecwo7fwqzqgTJ138HdlnvxjsbYVZdD+Q3t3fe563KrV2ZQ
gf+glEa8N7txOGiRHtz2WnQhI2kGLxoBmuCMM3tYe7+yhYtXQmbOLiQV+A4iPwqIXowFn/psB5MK
rrWfFBArdqTKAOmCho5TLjq18DdbD8y9jDa7vjg/2eoALV6DatvrzdFTnn63TZOe2OyJWiLLifWr
/4fgIlFicncGRRjLvp82n+BpAEegXwNmqvmxS+Nvqh/CF6PPqKB2qvo8aN5rRX3KtwliiEtuSp1D
BkT7sUzRznCc9NZITegmeX7isfR9WFrwe+3qhd6PdMYaYlbDAEsZ97sPljn/u00yCu0yFdFFnqk5
ul/bDmj4ZOFHl8/JVFfTI8K46h2UagcXYi5/12YQk1KU/sVRodWXMGlkat1X71PF5itcWY48hcik
omqtPbnpGbY6CkVjF82z0umNt9nkzrAoTcij/K78rWu+1ovZVTLjLjKAzth1ZLxtk2SIWs2nSczT
vUo7JMFclruiCaqjq+XgnPvK/DkCObkOtA7E2uoZp+ooPWk6C25Km9py4Lb/cGzB62Slo1gWSoa/
J5seNDxZDHWiBWquNBMkUYfG+pJrMN55bb4kHC3rixH5061pkIWXYRmF8EIFLnlzYslqaiBWkW1c
RmvABCNuFg1P62IDBEy2yX+HDP9/bNUZF4Hbahw5qZqVplqoWNchpcJF4kELuZk+wqgFQm5aa+PL
beo2H/ao4pC5wXFzWl1IebyMozJeF96829Qf0GGNF2UO5M3OVUXfGVNnIiJTeHdOHfFNbRn3EBZB
PyrdeXZRxCFjdSVx65Qkcb07xQsg3GeuxEkTIEJxb0c8DFEI3119cgAFOdtDYv2ICZ/2EUfQtt8C
vY3vDQ9K0aa0RjJ/y5tV/8tXk+g3pQrjB9jOKRRe3rS1ioCOCcvslUTxc/GrSXA7gEMJhj/h2FQu
hEkSIJt5cszxLaqt/gs0W/0XZyFereN1UA/N9y4zUsSqcZFwKsDHAHWUoc6l2I2stXr7bl1LRrIg
a6WxGX+RvSAI+E6pDmgSKiWQUaws2NTHPbe8w8F1SDJdWhR26sqXzjH5ogiH5rZsu+QVeBgEaQog
a1JZCYmd2r62rKm8Wjg0Xx3OeDf90JjUhDBUXaTItTgkM7YMldAp77u8e5Oplan3T9wqXsvIDSgc
AzW3xMlGNoiesayLU21Hh9kZgkezA+bdqtpT6BbaU0w5GA+9yb26mMTudxB46U4AQOIjjC8DdQ9L
CRf0iw2UwXDKZ/8AMSOX+uBYr8rlCYmi8OZ50vVjWWbeSUxdW5R3WhD/Jj5pZJIbFc6VDHmPN89h
bQI6dl2k1yHpjLouGjyqrYr5os81zvR2EJEti41XGfJKuIzfhi6liU2m669+rP0HJ7yu//OC3uRm
1gFqT8WECdAAxZtPN7N10lp2CvrotyiAQ9W0+h0//93X2ozGmyKnxLio9OlbydnfMZzuq6/YkF1r
VX0dq8n8zSa++4jf7P+Mr5Z1+qCYvrX8fn+Kl/U/9pX1PdN4j1/Wd0rKsakCGJHLrcH5x+WiJRAU
X8s8IXefeuNtks3519Eq96R30y+ZHY0PtYcQi9h9DTJgcNARxKrM0ufyD2fQq8cefNpL2I6HcTEb
A9dV5sQbV4aKBV0R6HiPY2LRvXn1jUwOkeg9DgGpdVm6nMb6kgd85IgtKmilnF6aqoQuJQFAvpkU
FYnfnYyBFYILjhvIzKi/P3PoCwxs1lrUyRNDOYlbB396YeWcCQIV4IZBVdHNDNLszYKEhawYpWlc
xuVvHHY5Ac3ja2o3C8atfBaz3sfNYeK64kJJpvwtS8v5KoIwcy9rcP0LPVAWJvCp460BzSfmz6RG
hNWcCk4uVevm99KQBVeK7F5DE0fdU9ezDKRwLTKyyrikXpp0/b0zp2TmfjWhRASZk6b5V970rbLj
BxE5sUFtryIv7ZRdZXAcK3wTuXstch5Dip55UPcDtHJAjy+muHOJCxpq1ZNMu1+HU4eUx1CrHLin
UNlNXus8SrSsX/bkyjfbtocsL3GBP4anqK9uN5NMWPaJ5kG7X1/eus8wvL8WCXYcqvXytr6PuYRK
Sw+IoTnXd/nSgxOwR511Gaf21LWoI9bRDUDZpy1mmyK2NfhjmY6K5BtVLdcJZ+ttcYA/04PbU8RO
9Y9Liq0eLlUkHna2VpbHQDWh2+znoDxKA5XNe6/vMzxn4yVmDZeZEm4ua4y5eu0pvXnzyS4RKDu3
/5Uv/KSUy/eR5fBRoVTQcuEIcb1P30eRFba6N47+a6N6tldfuEX83ZprZ+V9kcxANCkoUZo+v2wf
qQGv1LwDlI6/bSbplfqfHu+gh81s9wPHKlmRinpYje/qsbZeYjBVe7NI8sugVMyXrKvcx8jzLu2Z
woELqjGXukO3P5Lh+nVw6y2Q8iU49aCq3ILz/NbsavWWC0TSF8NUP0kDs2Vy4Dfz3cZNbP1Umy11
pGlLTeIy/GSToThkrsTJUr+ybXNlj6EIqTDMi/Cyy3X7qAFEnpZ7ykIuLuPlXlPGoFzzCyq0avg/
cM9Tas6XsDOuU86iU5OiAPg2CfdycOjcpsGxBf2Vc/rnDrL2OvHTDusSYpQibZnHMhcypffVb7rf
fTegu4JIIm/u2p5KqoTy3XtpVHs274vZVq4dz4A+aXGkEC1AO7l0u7FaZ9iTbzmX1HMGlFgM044P
deTulwWzsqI0S9b3hhBQ78c662I1VL1LhalGwWa6MAYJpEUaSvburKqs72UkEbpCFYUMAbCHL4h3
fI7IuublLOn7i/y64fxPZtXi/9jWTNu0DX7FF43Nc8WemQqcuCsb5xWeuz8hJmv7WxAKzhHebCO8
zOcCtnDNLq6UxHGO9VBQT7O4O89F8f4sknopH+aJo+mFoETFMS2B61gmyhLrmCsUkhrcYC383Owj
LpAdfX+77QGJw1+TS9HZXKn6e4x4yfH/vccWrYZkN2rATzmXIfWOZ6Todirs/ZT6FNEtOlRZWb/3
Ptl8BQ3pti7mK3FIHIiI6nrueQjg4gsR8I9G7xsF+o9l3C+wzHGJ2dzSMxV9Vi5CpYSGqeTsulNQ
MQEgLv2wqE6h5VOVLUZvMOZ1eYkP4Yw6wOdy6RgJBBhjCUUMx8Df6yyrL7SiVu8Q/TG+tHp0O+Z5
9/tMZug6NVLkK5bhQhA/6K73WoeKQfEZyBNteBzVOTtSJfJYGF2x7+YKYpApzI7KQNYYUtWUVqzF
NJjOhdNQOb4aznwS0CxzrVIH8RJA6a9TkBJfy1qyBxlvltrG21bSkxjxyvBsxYYslOXPsBkuG/xr
3Dbt0x7iENv6T5AVxBiUCQlfp/lLRqtXuus/7cywBjiwhGc92OeYusrObp0/4r4sL3ufijl95voP
vS34/nrX+YNsxR86oPuXKcsraKPQj+F4mN1V1B7vlTH5bneZexuqVHUr89IoRXEbGSZsl4ttc3Rp
/j0OKZQTk9B7uU5Q3Kaqg87fpGdrrDiWdb2CMnp9cv3LFL6tJ4ginSf+ObdBGSvILTGK47J9rPwA
dKUFiobbxR6AkfdV4uNlksdF2n7I7eZCJoij9HkCsEnBX23rGj3kdx0aJcBts/YBSs4Lo9TTk9s2
6UlrO2MfafM3bTFtdq5wsrNhpRrhBZTY+dUWJ8FUt+nDTpaKURHkO4ZChmWpLU6cRQcHej8A3wov
678S2ILJ4Vrd1dQjRAKu2X2uYHC5iWounDLxchx5zKHaO7m26T5PbWfd6p03cSVJsDTUTwc7+ADr
owz9GSWluW9/yITCC9xnnUJqKA3M5lYiqDRSTrFB7dzHGs2M8EKbRKCigWY+R5PZPJK3BkX/9y5m
HlBT3arxtcFyT4F2ly18l6nht1Sv8cHdbWPpbc1/xIhbotd1tvGnJbah9P41TjPSr1qKsM6vwsq6
fX/VsxJ9V2rHvC4UxbyThvpg6w5FrrTfyXhU2rcunIz9p5CgbhNuhXWim1lBCgFo9BayLfXJpiZT
dWFOnXq5OWTLbbjNNauvg855WXbZzOvWMubz60IrBmGUDLfAROmaC8rFi32uNOnVpCTAv6SSyISz
S4aV2WncFlTTLkM37KHu5vTBNBTnroMxS0ZiryoEvP7vP9Wa+U85WB5tSZxpDiqVBrypBoKQ//yp
prbG5KaznF7zInZBECQPNQi43x1ezUWf5cWTX2X9Xs2a6UBpaQwnECSUfGjGLy7JdARnRuNHCI6r
jE3zLzM1L9TgByAt6AyMS4ty7oMfZdkxXKRCkikgTyxdMUrYp6HSd3zXi1Hc22yxQXIjK4MEni+a
LugvqqUESpo+ybzw0pESKMUKu+vA1ebrqhu/UwXG47V4tvBSYjbjZEIlR0XzXkLmDFriVqvJJRYo
Nlptdlhvn5fKdrnCXuxIpmaUbGCSRq6xP+I3k/Q+7LKOLPFh39bJ5Y58atuXeNlTIiRWZi126rUz
SLf68UK3FQt1rio/SqOAAF97n2xxBHf0LkkV2ikLCTIN8oizDk+mGBPFdnGhhrTO//V4jZW1ZRWJ
d73euzV50jlf/uMlSci65WLzMij8fCgu0H0pouMQKuHadHAhQxS0jJFs+ru7+XMv/6OFFep6M7WR
Hh4/LSPeT7ZOFo2ghPmPT463aDyfSRfy0XE0HkgpaqSQkCpS3fznRyerNbMLZyN4BW/STf6XadYp
bLNTKsObAslewYn3ff/a+VN5o2h5muzFlrTUkxe192Nuquo92EfoBJEmY3xVYI+DcpUFQgc0HOAG
gH2Nb3EJSuEhAEQNXLKu+/dSgV0uvVKL0puQZM2ugTwOaqkPt2PG/KW96STBn5eRuHWKZ43pDUK5
8U4zUfmtwEnDP2Oc/AZqCk3Ng3mnGD+SRJvuzkwS4pKW3EekenbVXJgnsW1zxRY0iQPdCV+Rm2Nd
VMZZ/rNww+luNRXdTBXgaNvvq/IMWsJZkJVHn9P33kUL8NaDsudhUKD9aqt0/gq48LEaB//PhZ6d
arzpj1wlX6X7LefXJvL3c61Pt3YavU9Konn+qvvuwvz3I0mN5NZYUo2UL/iaWtwFHSlIsQySXpSu
G87Q9AXA0WQoMYMS2ncwDJG+7GHGu8jysL7sEXsFmbBw6PlxsoAUlq6+NNJT0gXo9U8bhUNXdgAK
UZxzCwhDeutaMv6f7qdQWdHpqvvGmNT92ZRtq2oKgh34OlRA1bSkkNEuubIiAxHlUDZkfl/e8wg6
U8UOZdEOttL+unIB1OwkXPz825CDRY1s3wfOUxvAcsYFVILYCRfG93qAVAV3M+AkJ5BY+8hFxtBP
qod1GKC/dQ8/xeWUTc5RRutkBX6UuMpO6wX+0Jku5B9efVnnJcJDEaRyN2EUVBUKbH1wm3OkCyF2
Xy4Eapjd13EwcuKPbR9GixjJlottPGhJzdumUS+DfvwWj2n9HIGERURR1yDR66dvQ9t8o9i2foZM
WL9LNP7IIMenb7nfncVzOjmLV+fqzzFQwrrlfqu5sY2KRxPLoZjHjE6T0703OSXwsEUv40EZkEwq
YI6T4afAbahDJ3TZ1KToPsUlpVZCN7NsMLYpT79c+l+txrNtxK+ONXINyBpeby9l22Gzcc9J+Z/5
6s9qBjikrh8DRa95yk+KW68MQG9SbrLaxBul6b3vReaxs2c48po0bYFIkwuTOEX1WuRindsShe+H
NWQhHL2cJoi5ZWXfZ/lWrYKT4sz7QENSzMoV7QoySNA5XTl98xrjK1wq6rOfGT05VVA7gWmsdkV1
5+cgx77FQ1T5NdSwS3zH5/SCcsqqNJv7XLH934rkxqPQ421OBt5hUaqCHSUJltmoPPKuipGTqcw3
ik/5XYLV6mOSRNmB/T4ptwCJl3CW3JBk382NCXjaNa2H0ojc32cVeugC9YqnpJrta1WtJ37uAuvI
iVu/7mIle648tbxofd/93a/GW0tpKbcskLwIUFgZ+Pag0ApTmnEFQuod7aFlaABnf4B86ZiGtnJp
t6W7z9WiPmWQeZz61uivYQqtIa9XQLyK0YrRGjKGCrFQP/w+ux1UIxMcUfCZc/iLl8PfdlBcT4sc
/iRuOxRKLPQS57HiXQ6V8Ka9H0DX6YaZ30qsnEe3xT8Oq3wHsr/yEder0IiuR9CPQ6ocQz+tJzvW
ldtdAJtB9AZMy500gWan9G7rBX0qFtMu+A6GbodikMYvIevh/+pym5GXsBlyB/dfK8iKNnzb8HJ6
PGpx1M1++MbwOinBeJQ7Tbnd3EyazXfRMnQsYziGFvgfGQ7LhG0o8yFiePeuy/1zrgZKZ2fAw0Ue
Dnqam8hJ+9OgUnJrKhBfLTAljZwS0qeeBmk4Q3FQipxcmLAr3YhNmhhQVTaSFV5Nfy+0TfrXhcaS
+ipgk3+SYQToBdXtPZfaXJR5MYQqAIhUrbN/ek37V94NwatBkRf8hbG2hoZhchaqxP4a2kAOdxYK
97CDGK8SXKKU8GlVCUWOc7yWFxCh/3DDbwDSbqI2uBwm5gxZvAye/is5IiS5hYqDnAzOTg9nh41f
d2W9ouQtvi21HkvkmCLrZVu3aSAGMEq+6OAHMe/9YqZEc7RepOG5/LeOyvxTguTcS4bw8vVskFoW
Z5bbxr0VamfxcwwCvIyaU3zr3poLlCKpSTobavuI3qr7GplvZIPLN5ua0Hvf5ZpfgtwmzW5aBxGF
cEFjwJOxAON6F6WzuXhz7fw1VbmhCa3ChYzjq8yZIcBal+gUrbttNL/et4G+d4zB/Kv12huuGsc/
KP6GAzxKzeem6KdrPWsNEsq1y5382F2reaE8K03jo/znWH/UTPf+nu7D9P95uuGiyJx3nrJTuLFI
oDU9aFrluVTaucVN7YPyhgssf1yNHzEdVB+PdkqZo8Q1METvAB1DqA6u3njNeffej45G3QyjTDXm
+6E0v8JYqa++ZbRGZu3qk5Ghkw6HfvUhRarjcxEkLI8ZyTAoyZfKR6ll3EJ0BJbvXJ4FKq7w13JK
CZMIcaogZiPHMKkd5yIc0HfLjw/FB4YB1nYwNUhmf3fHnjIhnjNtK4ALtAZq7MUQrPE7VI59/dIb
JnRFDdXmnakUJzSVc2Sw3LM5Zfs9rZrkZ7zM6fqCHG3VqXw5DREaBXWQQDVkhvl1urz7BhuqFr7+
39zEMlEiw8QdKDVRrXc/LO/YKPdTilbQBRYnoq5rPIz2oGD9Wb8yVCqElSr5MizvK3B0wQEWbv9C
UD7eoj9mTU50I16Lt91OWBPF2w0wdOX668cSYrU4qh940vAhPmVFrXYAAI6QzvHOeulHV7kdOsvg
wNQbp5xUELBHCqJBsnMOEKO4NThhTg0YBwAszo3YxSROaTINtqiKcrlP9i020gf7stVR09l2XPeR
8bI6gBHnpjcn9SYop+qL2kBYx6VNuFt6QZ0Un3uKigiYeEm6v/dUA7RJN3TfKG5ojkKKQm6jOTp5
y4FAxmtXrEOvYJWuUqJHWqga1MmES7Mt8espEgThINJJEVqLIIWrm0Afmgf+sc1DZQOrhRscDfdF
0qHnaPEgvc0hcTJjc/RZ8T5jW4oCaW8vji340x5b8LaUbL7ta2g5QsSx2RxhhteXTy90sPHrcD7o
EYHkcesVWmbxaPKRN7v4lTnzMiiWAXM2zzIHVQqkf/Nw5om7HYyDpySIP80wp/p2pt1O7fTYlX2B
AMzfdumNvfcT+o/+Fi0WaPhF7U8aoy+RSjN9U70qSqgbSZ9ox819FrN2/+meuvrZLDQNXfpitOGN
r9r5gJ7ZezONyXywhuYADei4p8q1zXbilbh1rCP5vE6R6M39aRmJ+/USozl3GaIdbCaTJFSGSV/B
2YvUwN6zguyiJgkF1UMC1Wpm+U8uPFhFqcYnGYWj1jzCVbmTgHyJogj+ZwBgKf0j1iFRmPWGW1je
cSIdEi+9IkYocYhGyKOXodjEuzkKBeokqJZ5azq++R49DgOVopux9E0DdVlipJF1DMQ1VU3nS6yu
9gblmfOu9SbnVC+NAf3arW/PlGkVzkns1D6AhpExdGnJTi2Tai/BZ+4GniuZJ7ay/cty8+GbpmrX
FmStXzNqma96tTOWqkH9Ua0TGw16Stdd5KqyEsGuLcKKmv+IkDUgdrV3MIVlP2q40SiECQ+xl7sH
0xrcQ69b770ZgTwosD/G4pbATzZ/IfrYiVsafVlHekGxeGS8dsUKssiEOy9EwnLbNoxAzp2NP7Y9
s0mMLHG25dnLPNtOorZGXrFf9dU1FGVvYu8/7bgal23PVlTrK6Wl8jWBexFg4JBUp7aEwn/nKXZ/
qDznWmwIZZYUKXfVibsAZ9c7OfRVzqSdLM/VTqVVaHjji6qHtVXs3eIcuBCYdhGUyweeJw9hEpO+
l+C1G2QwC1u6Bmr9n2vJUJqsKHhwJ0NxtdlkBdkY+u6LSlWyW2vuKnQW084+SNPNSN5CvBZS0mjY
/M0zZM+ku8UkVA5pN2I0lqCzceG65SLbGMJsIBPW9fuIs+FU+3X65NR2fWgW5o9qafwMVQwNEVYx
5ej2PSEacte1nXMnI7EvUc3/mmTirMWAUJeJS9Q28WP51QQS6bYvKFMAlqneJ77eX/B41F+Vc6Dd
q8Dp9R3ATA0BiytTtdL7GRoIfZcvXjcZKYBGNOxiFKNMkWXcOnsOQsu8lanrKjNcdLea13yRuesy
Eqxy8AYAlxTXZ9uBB7NP1JiuJpkiy3ddD6MeHDIXFTpEaNoZ1o3B1eOhhb0FOtd+QqdLd/ryoC7N
OjZ68++uuGQss2QoDbUSGfUaA9Qsy9/Okb9/Te0V4trGbF46k9quf/upDjCurvOw876sIc0g0esc
lc/A+nba/GI721LGo6dBJQ/i/uKsGj4M8zvHKO/EFAjcyLS7Jz1zeQSRQvocRrerTLfUS5TUwKho
k5HdISl9t0JWQGGkd33K45oKvJmSWgf9M+g3nrpE8RGxGlrqarFJY/YUxmpV/JeMYKQKnhS+PE8p
140yaQvVzW+5U5kPW2SbB8+GlelwQDNP7JUCoZXv5uWNDMWh8nm4lNci64tjhhT+X19LHfUKpXr1
vL6ORofGZH3NvAYTXaI7P0MEQY3bHFojN7APHXhk88IMTOtgL81s+7ik69lWaV60aW8dziaIax3D
f1NSnpm9iW2SRVfP56VWn1i35mwr2X99KfKqJOhsU3kRdV3Dpuwkb40f5pfaGFW/txPIDp8vm4dA
LfjFb71XsaeIwVx1s2cs/FGQouV/jVU5vwVQqB8gqcov52V2v8yGge99tqYrrxI+NDBC6eGzNqG1
0NoKtGbkzoZjLV3V15cbEsZlwuVI1i+0Z9Ni3Dxeaur7bFLvz6a0kaL5F1vM59nrQqkX/snPb4rK
r9y8sM3q2Mb2FCEzIAtt237sePZKqylsrvwOgsOpNMg7LDiKqectttMrDvMk6VBYxpYvuI0tRIZb
s4WUVcXcbfwppoq9EQbQmKvsZUFpPLVbBIuklR0217aOFaNJGqM5sK9r6uap6iGJFCICu8+8BlGE
0p/9yxFGI6iIFr+hoSdmo4904zILTT4u8AFPcWLUeQBcxI0e7DJIHprYXsjae6SLdZ5418kpNc4e
wL7bPIVNj/SAswgBg6SC29bqoKQGBrEaQewR0LtVGl6XErxOWVvV6rLweo1shyY6qsnw08igOYcf
NzpKs66wxvzvrHWF1S4r9PZl0iOAc779+eT1RawvSF5xwvHickaBBAhQyzfctbcINMyKk5+imWRB
NC5vgCZBQM7v4GLCKY0fjya8RbADwg/K92CdFfmCatjDrgcsc5nhDG3E/2kK+vNKTRryOm2cXQUJ
sOF5MOs7aVxu1e8WJOddVbtU4kp39SzRSp0CMh6ioT2bI26t7anhXacvkWFD5K8XWlaXOeviqpeu
rwLKEePKi4NeeYkgPuVWlMpE6gbNe2dpZBjC02OTgaAwj4JGMUmj60Z23Q0xvFcfseKQuKa0rzn5
m+j6mH967uyD3eX5G65c5yQ920b4unTH4npz6PLsrlflcNDjEN3F5Tm9WZ7i167MmRo+uGKsFg/M
7DeVEg3KSzPG8amGM13YWWbV1p4gyyelABUcZEXakw7dvXC6+ODonkxGQt0CS/Lq2+Z9RH7MczMo
acv0KlOgDbuguM06SGO53XsPuW3zzFaGKiT3YpQYKFi1q4Yk1YXuID+9U2FPOOU+iEjOD5zJGImp
ntv33mbjO+/N1VwonvqwOUnEp7AuhwCZouARvBHzz7aYEfepC/BxUFS15rMJldQO2hbvS6QpE5dN
2Xwwa5g0RsNF8DU1lG+GWq5Xu1tsWmczmQxvWmNzDcXRzDlmUd88Vi2MmH3ZqVe+n0PSPxhAx+bs
h2PBZPp/jUAAwtvBIvDva2wRUWvzEN4MRvV9AGHBkURBxiGIyOBwK/Uqw4Az6q43e/21+z+cfdly
pDrT7RMRAQgx3NY8uly2e7whemRGiBme/l9K3Ka6uvfe3zk3CimVmaLsKkCpzLXSgt3P1jpCZrNy
qYazMs3OQ/JcdgV7Z+uoqJltk++jl5mb+WdA33ZU4VV49GfTz+PuB8SjsF1EUoBP4/dfUBWF9YFl
yUPs9vEDMi5tBbQbZPFXlmT1TqdSBjXMnLrehbaHIgs+AC5DzbY4FwORgipnUCpSlS/cyciMU51E
l7U9SHm1ekOgCgOikxtwXBmL0EBdFbCBUWWog7lvMeEwgH+idyvvGfFIUDr2Cei91DkZsodePNNx
H6s4Dl5ijqJfJQYzeHhkQLhf0vCfjHrAF64RCItwK2jzZwcBdArZSDPOn6tgUGclqPEWLXK4AJ0d
LjvbxiPNirRzNlj+WSa2My6E0dc7Q+8+kYyaWSVVyv3QbpKWJ8fJYNbjhYcsUAk271k22+rZ4O/1
3jlNZiPT0n2VeReG4q9TVNjBqYnq8ETDSZbiIBPgdtUCj9LbCZqdlf9mi1ySq9Bya/uPpmQ1L0bu
kCjubnsGULi/XM686t9ME+4ghI47z3qenS9Rq22QN+uiAuNCZa2YDXIaXWWmWby3AKzu8ilRjWZp
CFYq9m4eUhrbrPz/ZJvmkX3ItPRHzpyk+pHbpnnI+tIFIH9aInMMvAc3sgollkhvxKMA3EWNYIe2
RX1qjWwbmIURmD4H1DYsAcEExocBcYIxis8+EI5BYMbwGpUhU32T661+jm0kry26IdXPNHYToAVZ
iLqQyOmccZLTMPNSxBj4pN54QCqZujQ5psD+Y8I+/82SHJXgDlE0yrgRuGm0DBnYnKlW/qaMnsrj
52YuwS+qIdxLo0FNlCKg/JvK5Cbse/DESkQdzH4860GO83ekGoOStwwvsdM/ISk3PORjlyF0omRj
AiwSMBuCB10zwgvJqBEtt7duCl6dG22N4U8SgtodaexgQ0ys9iloyhAs6XBFDXlxK5D9CDMrAAMK
QvYWgRQkOzvZSzEAuXYoogcaoWa8BYQUUplpKGxh7fGjC5YVa7IXq2f1NWvbleE2DrImKxyA/25a
DC3AW5Vu2wAaeTZFvWNDpjT5tvJQauGD2+X5C+JgzerOXMfDblqZKfOyRzX/28peI51NomWfWxcM
M9RYUfPao6Ewnf54J6MhkGW/cRCzbP7RNPALldb15nl2X/qR/K9cNdNSuWgiHQKR778DOQ+5ajZw
vCzH1FGYimy1u1y10PZ1gAq79XujRdytaxP3iFr1D8i2DLZhiioM3wSAxNcBQK4AOw8f3QpEJ9gY
luvI0sNn4IwlD07bn2nUK0jMFmxySx8vxjuSuUoD+RqThmEF0bPjoQ7HqcJh54e6OL7WTg1LUHu7
wNx1foLetvhQW0iryCrcgGiIV8sKhAXguQSkAg41kw7JOYlxMRKXv5fukqS2WbsPg2lMHhLdYDvH
wT2LJsmDOwIrOS1QqVwhWWB6wLU+3vllnDlgY1XPPxoDhBa4tgqRqDFRWgiCB7YukdqyqFRcN47S
Y8a07gPoGACvF4K3jsWxc0UG36tGZiC7lZnRlVX6oVFwA9Ywsr1ZyJ8m2B+rdZFVqyJADbbmKxgX
PoRgoQFDIEiDgVfQq6bIS7Yv4vrewsy6zetfbaw9udVyQ7u0nlacdLBqlIDSvlBD8hoQIQAE0nRs
9TAxFFKbZv2Q48VaBKdZ7iJgf8jz+qOutJq2NZdunGXImJXptuUx6HdMRz6xJJFPesKBvw0eiT2C
4/JJRsPC9IXxMKRa9oj0LgenmHGz9XMDB7qZzB9x+glUHDs8kcYsr5Me5CRMNoBdh1ra9GDVDLm9
rnEet4orE+XLokhPeR0CqTr17I9lV+9bMH5+HwB6sxiA//4CvLdxW1uqWDuKvWsvGd7nlEoCuPzA
t6sv5M3MKu9sm0N6Qt1aDtBTeCvgLQEUwHcwm6C+DUzwLynXgMCUye8Gqz63Wp5e+nE03kf4ioDi
VXsWFQteRnCIiSYz3gfeyaz69Qg0m9UQDfgGqqZTTd4pxJoI+Wg0AoL4gza6rxqJCVr6JmjS3TSL
3CAG+H28EhURImbkgGYiLXxB9No9UGGgia098Gnd81wmWEStC/aekgEWyg60BVBwkOHM02FpgD4a
Y6DKn4bMP03DNzdeZTnnSeanpbtobM62s9sy9/GSbGtbE1hV18BHnhICzPqXKMk3jgba2DGMr3mr
yIy6WILjsg4utcfGfe2DPBH1a/dGmej9H3aYXmtrQC5YaRvA/x3yn0DYB3N809dPQYsaes07zzBZ
vYMMlr7CTSUCyYDiimn1RRKFIGXk6cbLU+uCf5B1qfI8BYvl+IC6ZOsiK5tN8h6oa5vaDOrlPEGz
KFwHmlLqazdOaKKu+W5A0fJpdo4zBQ7YYhyiKr+zo04C/kNre3Mx65KKISwDmEA9KELerpAmfKN+
Aib5iJ/er8vE/ax/4O6XO996iNtXHCF5NyhqRbuplg7LpgeHFX7Ssz19/FG6P0pWAvb7zS/J9XiH
SE18c81AoU8PRpW9v9OUqd2tAwDc3vyhyEVroy6vtaS9nS2mD+m2qyjt5Hn+jMDEM48iRpaq+tiz
nJWBjtQPcP3c+UBhEGjHRTXe/xfGTD+6RWYcZyeZp/bFolzNfykAOcUbmboJCuBC8+z63he9AYt4
VoaADCZZ2Bnolh9xSN6dSdKFlXmeNHiJpGrkRn8kGaJ75tnEy+awGgtdgIOqjVaTPRnS/D8uNLvw
39FiJJiuQV0c9WjBkjkfZ4d9AT7jxFNkwl6RnCXIu0GdaLwPPdQRkojhtDkC/QeAcAq7PicIHNSr
WAFXZ4DOB4sw98u1wT1vcTNF89Q4+J0vyoTra5xWAhZnnqFe6wRHpOb0+2llw0IaOhJs4J0ZGcNT
rJpGqe+Bl0P8sD0r3dJNnx4EY++uDWxoLyBBlk95K8TRepTlKA8F2DPiBNQdsSdeG52Pj7lb1IgE
/ZL3LUuQjOqglJbU1ETqaeySAQVKSboA+U+DavwCELFehKODeYJWErz8NC9CBmqlBix1x1keeB5K
BdRK5I0mQnBgbEIADS9ClDXanhif0sgbnnDq06+ZHwj8XfVXWRD2e6/n3QNp5PYwHlBWCspkZUBN
D0x+vB41ckdWrul318K5zgqIoAdb1B+CwPXNCDGKD0YTiROJtBIZyJlIXmhEF1REAEZxkQCzmY1i
EJoNuTo6UX5azs0dToJxNKGGZNVJZGp4eZgdSJb4TnDpzW47+5g/4/y5nXbYR2l7+xkzDXkCs5UP
fPEl8wy5Iystk/0VN+154cIwg62WhKBdffuMfazffEYztMyTbPfA1JROcyzFN+482yaCvL6CxcMh
EgdDuWj9aWy7qQ8lDMukH6NVJl4MZodHJDwCWG/SJsMG/nYmq3hy5sb4UiHEMJRt8RiGTftc43eG
/Cac1NPQs8H8lIJ8IkPC77PvhO0znoY9SOzAH09DLwQLE1jPrQXCfF6x1DNnbRRJ8agFcKcDpRPJ
ySYgjpQtuXOLZEeTtAK5a9rXC6o6bKKobgekmRzp02mwpeKdqbQnehN2A7LYgcDfvipN8FhJw+VC
TOldBkh/cD7auVa4zR0rODs5KMZrvd5VYRsA/ggiahIjCm+GpOYiTexOnr4ZkJUEAsse75U3aoD0
jDvQfMAdLZE0iNsiOakDvhEQ2XPXjQ+ETCBifdxZdtGCzQlABaBvMZ7whSSYApIAaYItfKmDYVAp
xOCIuteP8idSpSaywKqGNOG/6/uyM56gbymgg8l/CAhsuh7XDuOTG8dPTWz5By5Tgy9tq0BaGtLf
HZzI3fQRUfYP1HRKOeHNsJARqK1ulf7s5yGY5snsdm52Ni0U6g4WjakFBMBXPAaR6OjYKKnRpXnk
KjnIrEJzavS3HslolvTuhswTchEzA9lNyuJvejTx72ugtv1pkEm9pWUrPlhyQWb/w2WQXlGhJCEt
zP38Mf624t9ktESt46Cnjg//w4eYVcoixa9h+sgxG3cpqB//cQUyoyYIxMbUa7kfFViAoZpKgQwE
aqOL+O4BNNrDjkQ0eadGExXBAcy2ke/KLUoXXqbZN3ezF+rRErPK7N6PvXoByphqPc2S+383Jl+W
jvM1PbvMV3J3tfMS1LO8xlgNY+VuIiPc8tpFdZjCiULJhjyaRvH9BhTKbJEsD3yFzSxjdbBNglz7
m5GQYF3XeOwsUrvoz7lqLK51Z1EDiciwAL2rRkhF789mN1rdioERsjPHd6gQix9jXcSPQBMosk5e
AQMjr4mX648RDtXVgMTF0KVXeSzfVEhag2lQMO+R9MBPIje8xbPJYo0NSiprXGTqxkZNonqBCSql
1d+mpWnj/laqu6cTs3gD8D1gn9mRu3GrrP8whtXecITxtQaNDQjZRhe0G7F2rELBV6BuLr7WKZI3
odDpQArKPbcG4jsrLzhHwRGPxvWvg11shSGzjwWel8Bx4PW+z/zsGamkP8kySrKvoNvhzy5SvPe0
dg7mHlrbZuyPtfM+ArlWas5rA7nidW2AtpWXSjFrGnUVXRwHaR1BCbC8QrIvmgTHcVbW7SWVMjlY
Ro5aoCoXL3ZngqI+QW6+0YH5XOmiyoUBrCh61dUcXi5b3X+iCK/fAkxjjBJnR8MUFTYrEVSo21E0
ajQ7D4cKNL6z8myL07f2Adz2PhBMhVhVXh587nUU6rkMNNmWnT5URgoiYiVnAONZVLlePriu215b
LfsmlRy3c5AlABXviH1/9g4liwhKQC692l23cQj6LKRQf8paHBVCbAHIfptYdg+iBCQto+JVLuPR
4g8e6pxAAYwtlhs1/KHKu5wtcNRWngWCxdOQZlKlbTFkxyWariG0qRRppkFK8zH3jAM5JL1p1rcA
c+Eb4DQHpGrhApvScXeILX2ZfJVgQF8Ndvkia3MEmxe2fX1hBEcQ2BoIuTR1VD8ZdcR3bVWAnE0N
qUFdog+mncQEM6e0VmBeNVe1F5r7qg2HJf1jBFDL9o0aUiR+HtL/iYZ1kN0q9z5gCWdbmp2VyRXN
lmqh/8G2ArcMqNutqwm+613H3XiLkFL1se39VQYs4y+o60hWPOz10xgKhI+AmYXTQkxovPjg9Lb3
3HMwfBaoX12bqXA+RwPOGzEPNp5o7addcHS8PHuKe7YWEQjmVF2YzkGfoA8VA0qFmVydHHzkQhWS
iTzJQW0RvU6YqeLtVBN1EOSThRsgCsWQ7wVQZ1awEMhyOgN0tg/0StWjxqzLflXUolrOE6ku/9Cb
lJP+ZyQNb/JEan/zOel6x8jrwxNp+ZXQwB/6tir1UDupbVG89mJFXo0jVtBpWIj3O8h17YAV5Bvg
DsQJykJPQP0ZgVtszbuyWJUR9y7UJPihX0aNXcF45xxmeeVL49jq7YlEZE69NNfx7TJaE/yF8aUu
O9zYHCn1hRaGYm/auZcseXOWqP5HFDTOn5APD8oAcFgvpqGS2UHDVnY8eutZ1uEt0Olkc+JJmz/x
IosuSArazAqBFqEsJW6bZZdKvm94GSwtLvsjrt7HCXdsfqrtEGDrAQgUKmE2j3YFRki9N4xPUWGA
Jayr42NsGMX73NdWJNdHK94OYZFvC2VfYgOuBXn3Poty7ZC2DPAKSu7YISirOoAhA/fOQn0/2P1E
jMRcVgKnMR2BkiNA/XUxmtw7BoYTrBGGYZ85kPHNocy+/f9pGMoH+81H3V9rOdQT1n/CSxz8pEhX
CPFEBwOAFYyfXIfzDRFK62768z9q2m3n92MCV8eenjk6qtkZs4EKcXdMUGQWQyUwT56bim0ynK4s
zT7v39saWJTDVIQbbuj9e1EVYDcFCNeOZkHg6CzK1MDLqZr1fflRoA76QpNiNBUTZ/cMYnP/xQYj
1yTuKmzb4+KRTEY8Tk+51oNSonC7Jxf7HhzZgh0nkRYizb1xwMM0fKZGWrIFKTZPAP0NmWdFJtL5
x0mDjBycIC013Gl2Q+D1q9YowCfx+w6pMZCq12f5sJknaMODQLmoVvN0SS8MtF3qxiBbjwG2NbqX
yGMN+sFjqxoaFiCsBbDdwB8tZhTbWYV6sx6Zkaxr7GinDeZh1r1TK8knTYNg6xEPklfHs97rsuoy
LEduXKdxdkAcwZH3vBBdc6Lb0aYwo/GCZMzxEhp4Flp2KDa2HjXxOtTED8DExbj1QmXWG3tUg1nl
cDJT31nWne6vwQJRYiuoGdlpwGHD2HR8I1EseaLGCt0nbHwU0ljAl5HKKcfe2T1oHte3LMmPg2g0
CwDESEtHxCnzAbUInY7y20maGzgIWtwr4KgrYzuSkkGP6HrVZvZzyaroHOsxOAUTnCBKK33xgNva
60HxRCLR4CfGLDfDgU+ZvgTSBTwxYERY54aPhmoKBzTStVnWy67vw0dqgi6PHrXIvYox8lG7ZOQu
aB7a8OBY5ac7NZxJagDHay7//nNk9wgTrg4OLM+1PU83PaSW3zNUjVFh8gg5i+9GGXpgcgO3Xxj4
AED8RaBhCOOVSoNkQY6jJ6UxMWTMepTgQbNIADpOzBkkI5VIEW20jmR7VWE/tkJRzzYhDihp+kad
ND2kQ69VhfBydjH7IZnEO+maxQjm301MvmYP9x9AXQmZkArSG189/G0lUpkXIbOaChcDZLwMwry2
9eAjzZ2dvVg3r45qwNno7w2wniyKpnqJpK3QQRMUZ3OU2CI5RQBR9kIjYXjNCZQYz+BKQoVtE3Kc
xvE0W80GKZZb8Jj5O7KgiX9wQgqy1Nwd8jG6LdAfwPcHssgFV/mWpsrLpEYGqXtEzszW+V1Oakzh
EIJG9zzrR75MLjmghhcjGBZ38wQZAM46X4VW4axmdzQxr88KIMHHFthWaYL0HAMbZXUR7Qgu7EVF
uaMZUuBStTjpzQvNiwOXPNKQOQQqGlpz1qGebY3tFjVGDTDr8JmBGhIfRuS3bk2XV9iqBI15AMer
ky2mzA81RmmmeaBhb/DBO6KCwjz07pjvAdgJCmTTBtwstaQ0qxuI2i7DAfxLwyD9I7a0fFvqxiON
MmS7ojpCTUQ5XjQW1KUGaJlsB7ar/c1EjCza46wS56F/JFlCxl3km/sBnA2dcjjrpX6AsCWN703i
prMOcRMhnQQmk5tJUS2VdrjJvBq+LV12pnN0btbIg3zAVssMevBTD6gwoOJ30M02i57lAbLVfhW7
4zhDeEg3H7r9EI/7UKvb+BkEAM0iqMNg0yYpuBZIncrfUXiNcgpAG7PeZsVDD9Y019WC48jABeGk
QHfH0YEG7l7HzU8aQ5X8irqT1NDah6qxi51djjkOI1ts2W662BjUGxTt/OakVJ5IiRxRb5YB8vGB
Aal7dyOa3VosCJAl+3ZtZJzZ8tEd7WDvhSAyQRkyQGzySEe4lB9vRBEh3GADfMY5Y7ZJAzBp531g
DiuyoKYz7XQxSHCh+krRwH5yHdSgd3HKhoHNIWGnGIlGUw+MU08+wui7WZT4gFVZFXlen6T7yXXZ
WtcSkOCW3Ll2AyohMiPNFjQcx85FZARIkMPo5SuSUeN1dr/0EeHezjI3rz7LJCyPiM+CwW/A3kZ3
h+qRNOwURD8FwtqzflNzBM9GnCLNMt7VJjKIC2s1X1NrFaA5TcJgR3qB3SUnP7BOEhQox2zUml1s
uzsaCSXifc+KBeuSBmeBeHWlGWoYzVAXlNFWgZNN6JOSKxiqhlHptCbDeWIe3rugMTU3y+JbUe9U
rd/NWk4B2tB/fxIb1h2iqWuY3PZ0x2We6zm2fp8/g8MgrSlMaT43oB9ZIwP1sW0H/zvyIneRDPJg
0Y6oBQFGcARErn1g4oVk0TcPOIMSoM2W+ar2W/+nHev7zC3N70VuXkGb131lZfvVsMziAeQPP0RX
5w86OFOQResnqCNvg63wAaLsqi0TahwRMPeLEZy2Uu51PRNPNNH02xC4yddpgADIwcQh0mI2sl0k
NkVFKjYJUI4WvCnYLmlMH9C+8kvK3eJodsAsWOI8NcA7x3WaM+3qFGvDk4F7AMjnInCMwcRodWBX
iaxZFvboxEucnWggeK3NTc2lf0V9gHaVmfhiO6k8dmWZb/SuKFeRsv3TPyqGnqa1EQ179Wubz9Ic
nUcymd3T6rSGuuq8cyOcpdqGjDe5H3O8u/hcFRLZDFRJutUCd9kJ34nGqlZVVPvb0BDROxOM3JuS
oZKPhknaN7vO9bG9kkb0DskkYHzzbRBtK+WgQeqYPmofNV2N+rS96oOxoTlq3IdaZ+4L9X35XFsi
OzR9gZevrt+CM8o61KrhUoAibEyR5MZL/DObDPd+mhHl6LMlaokwn3Rtqe9oDvE1ZOwgb8hdk9rU
Tcb2C6CTvPXkb9L8tdpsd7Okq5tRjrRvtTyJnUam//XLMNndltEwkVlm2NxgIHZFetk91m9ZGrwb
Zffs2O+cKHXilW+q5wSA3BZF4kYnahDaAb3lfddGKtgJZ0fiOHiPFg16pIeggucvdiwongcBnPda
a+LJ61/1pqWsWGIPCd9LUiLnnY0am9U0b2oSFwSiAZAC2v17hMH9XWcg7EMYL1qjl6eaDxcCeyHY
au+XaMJ0oWHldhdeFdWV1EgEvsrLDBPzux9SdT05uealsED/YWRVhPpl7aFO8BsGdoJ7QI7kVxrZ
YzVc4yhHIuigAdK0jMEt0vOk2npRjWgUWYhe7MsKsPtVoltsMRocSWpa9mxbYKDcCpy7AVijO/YV
EG1Q2p4GK5CpasiGDv2HWKsGQDPHeES7gX4JWalfJEPWWh4GwSSbJ4TZZ8uCpe2GZFE09PhaD+rN
Dc+IdMhum1km6vRL0OINYxbNurMMjCLJqQoUvFhj4oYKRpJmMyuCrSI7/sddnYFm+DYrEnd1z+Tc
xpfW4pb1x109wQko3hRk8VxQjQFeLo/hUFkn7B2sE/XAAXg7pAngvn5pGtC2TSOlG8VjBAzSN1uh
gU4LUawb0Z27GORxoK407GytdzayupQbPWiRjB0ICy/fqX8OZf6xrjT+0mim98SjDkTZA3/BKzR/
AUDlxo4qcSWRZyH+FhmyP9EQkGbOsgS+1o6GSD6uN4B779aVVtovet5b4AZHKJE8tZxFm9rXey1b
O2aEw2uUcx0i1VCPGoQUrAOg0vgBONkocaHuPEM9kpHibEducGNM88XsYra7cwOKOLlGtRAYt9VS
sy+TPJCdUTsgqcn66uyp8/g0R8Z4j3epaTS4+soOG3NDw7pLsgcmiwuNAsoOsOoYKeZhf0xVPkCN
WzqgGUG0SbNeIZHYaiMwr2rFjZZ9qTIR7PpBQ2qRG7TpsEo+mDmoWEiBmiLIzTNexpH4Y3RiZ1Xa
R5IPdQkjnVqry8UqyvHMmu2oR3bUQwHCf92b/wjn4Z6MwIZpgbSUc2vKCr4hOgfYNLgLbVY9D3x0
FnaMhLu6KPxz3qXjMW8Z6gN15Em+yalHjd6b2CG7PN/OslnPK8Jmq2s42Z5nyfE8dEJ9PWZpebyT
04ojIlvqyB23HbX27Jh6vtmMOLA1p8nZfr7YwuDZIrGHf7m6HoBVN594tqUl1NXZBVCa5/Xni2ij
sVhpvHm9OjKdrwJ4/ONx7I0ViXqp4d0Gb3xp6H3ZoxrT+eLgXHQNpB6JzauTPLei/Tq2g/tFTzOE
zWzNeWS+FZ1cCxzBzli1K9sp+7XjBHW/AbartQL+ABK8LCGib94IAkENKVsdPRc9c4hOk6ZUj8im
CNcyCJy9rVtG+oFkWlR1C79wq7XTeTL6NkSgM3GA3bhASXSpXVFWVq71obCxqeFyVwXl114DbUol
xuyhUQ0NB1APovwgus4ikte9lz0g79M5VBXfkQi1FSC6pK6XevnJ8Nslje5cVhX2T0G1prnZ7awV
dB9C1JmDxQhA0HlZdpugsoazJ5vh7OPHdI4KDYS2rUw3UoxlsaWZPqh/6D0ft77WAUK5ijJEpxNz
uLg1gOlIJa2jEdiSRd6v0mZYax2wY5GdXvzStnBmC/CRM9K9S5A2mLmz/q9HzR1YrGvgh4hKKcfS
sX/A4+aOQmQcBJCDAJbyDKDk5oRsdpQhsmrvYV+A7ZXoTjaqe5oFjZ04R1dYoFULLYBlzUrUw3+m
O006rrKczJm9w02z2tNols+20wLktfax979fldzO6tR7u86iQ/F7wIHGE7ruT0f43kuqG8Mm43I8
6JrnPjBkIK9AfuR/rlKwelTgEY+hauk9qg6lO2ywhXhV1TWBlxCW+J+NrFx3fmZ/Rwwq4pmuMhec
1YwjmLR+/OitJ1xAhXZPvZzH1qRJQ4IOTFukGLxqtoQvOGv5mvfwmsbUguB4reVxAR5eFDFQw83w
LFAw8EAjm48tqp5tMWmEqvxBatrpTkNovljGQ5GJ5V9maQWkoCUCcHF/eCdbYSmcLttNAIv5zgJN
WLIMQAp18FiAnbwWBk+OXgdPSRY467hk4yL0gAuGG8kxHYGE7Ec5Qn5q6CrEa9EHYzmNb7o41oui
VQmsfrA8igOp90A3NK7UnZqor5ZegpplGjaLf//mM9P54y2Le8iCND3HxC7aAKcX3sJunkJd6ooK
2NzFs2UI9+BzYQE1ZzBWSVjniMwm5oWaxhDjKffsTYjH2WVSMwrN34psrBcsbkWy7p24W7Uc8Uwy
8f3m1Ri1iTmQWapmNzukWbUQImN/LBQkyPl4MycjWgxURfWChqX9NW7K9kRxZYo/43YrjgkeTCSi
5ibQbuRWTrNzrHqitqbx2+yNBRtj8NgwM15yBSDBQDuM/ZrqIn5uH4RqqOfaCk+CZjId4L566N7M
jgQfATAO+1ATJgUZTlIyHwiZYvaZjOJdEKPaD9Uu4kzN0HuKgMiqN74eavE0gxf+AHxz3o5UGlLu
HWxEaFzowY/OEqBm1tptF/EUp2GoTq1VM9WkqsJWNVnHEbhBlNwUPrKCamDPdTlwJhzfG7dU9sNS
nCl1fVWdaZi58RKpX95LD+jyK0PiELjWUCuEg5dD1gGhkrTIh9ZV+uQjrpJbH+OYLJOaeS+Fg/LQ
CaiX9eBILRVvCzXEzFKkYbkOeY7ccTUxs7XYsh5A3KeoXmaWF4P71tL3K2DSoixvPUg8MPrGxq6F
rIs333fOaEgmsVrqzisw+LEU6dw0pQXmbxS4FDZQlukTF4P/KWpTdgm4Zr7HrZL+LCjl5w9BWYGY
Q1VUjTrSAvTK4isk6WcXrQ4r5DK5n4OxzT9xP0WxXVHULzr4rpDU1CWPYaxpG92JqxPipHwfGm6y
7wBudU5xJroBSUNwZa2Qq3TM63dW0Zg4F0rKz4nhvNSgBv4R1KDESpHZvug9HzB2TfTTQ6gMgYdT
BHSRI1V8ZHGAhNQSIaOpvgO8H9YCP7B4TzUg3JHutcmArgXedDKI2rbaIbkhRibSLy51gEx/QyYO
S8Aa74htK4ZhRSyEoeVGOISphhVxFBZmfTvMzdLZmF6UbVu/q178AnDyyMP65ufuRxzxWy9cSH9r
9G6y+12hKz4BopEdS2LM1h1gROLlLDqz+OuNKFRE2z3wHxZWg+Atj7+2QYBAxaDn8XkYvtJ8DABw
/G1AOk33A1Dee5UU02EXHauFxHRPd5Vfk9O94ub8DRMAt321mu8zZITcZQtY3CMQpBJt3ETIsEF+
OeghF8BNzE8c0CcnG4ArEknEh4QmEqVDs7muB2tQJNt42UAhBnJ0sh5ETYgXkd1Yt65+pq5bg5LS
162NY6E6MNRs/V2OP+0iE27+c+3ZVfaz7YsYhW75+C5uGWIJLMvOKS9ckPLG2sbILAQV8QcHhjJD
CWlZyQ0hqpslQp68PQWj4n6eMdhL3JBWpSH50uiR1blqi25tZAAzxsmVDkQWhbA4N6MCQqQh8uTG
RQQOipVk/fiq+Febm/mbLjmxm/JnxZwOmNHpTxwejmCXAkvGUU8r8HwyLUyPmt+i7FwJqSFZFdal
s6SupC5ohC7gEQB3feMBFEU2P4mSb9C8yNzkiQakDxeUrKc6X2qiqjO8SinZpBRW6FZ9ESAAXy9w
nKNmaH6yd91I22fYRQx2Vp1uZzxRIDsnB3CLYgqOiWw4pfbPfjW6yBsIFF2wV7KDZpgRuOgdhHFR
Kwx4yjSVxYKm0zjfVnHUHlwQnONbLdwMGRZGskIknJ1dddqCiilnWNBYb0D7qEchcvWqvtzmgrXH
NGhWade4A84CsSuYumHhMKQDYPczjWNSwJ4cB7iFli9828gXSPoIl2wIu0uDqNeFejoHAP3Ikd5M
Qw+PJhvxhvxn4CKsR3rAEgBbRs6Hx3YojcOkQto4lNgAxLAH28ovfyTXhkcwBA0Ps7jO8AiTxbfI
Ntub1c0Smx6Ur4E5pA8WRp3IBaWox2lYPFiReKSsdUqNb8Ls2YhL+zzlvHeGvQZRwbCmoXCAMluG
8pFUyehNn0Qpc+y1Pzg9KFGRB0/6yr9NDH8sFc+AlX71nbz5Jl0kHgu8aVu2/GpqsbkcjKFdhp7W
I7kMJ9/UdEF7GJEFdZ5GoKF4sEschioFOtrWRG5vAVAqUcD0y+ifHEmReWeyQvh/coTXWXvFkOix
bvxgZ/Q9x3FcVU5Ickrk1zk/E4gcQdApUSE966wN1nfc7HB1Cngu1rWtqzRJiTz87o8Nct0w7Bmn
jUGR4P02RRIobRaokZUOUHdfTqIZ9lyBISwrAP9vtHZ03IUh/OycgBubPM32qfIpld4ErU7+kMK4
qW2miTXYfl6XnO1IRbkiL9MOhdzQpd3pKVejH7zrhPXgxUV7dJJmLZsc2JRiAOdWarrFgrfCA6YU
jhuPLPYBz0vdSUpGNFaWfQ9Uy2nixujVi+HudZTHHLniYMdXE4U2fupuO6vtQmw8fo11s0M1S4Wg
+SUx8K6ICk9nOwlD3pz6zALhXJG8S03eHAZVVpzVOuqTB7C2du44FR+DZPm1ZDl18SKP37M2VSvP
E7FR7oLKaE+z6P8Y+7LluHGm2SdCBHeQt+x9kbplyZbsG4bHnuG+giue/k8UZbHdn2fOuUEAtaFt
SWywUJXp2sCcMjv+vVHu1oTiBKSIjXblMbfe0jZGoeGVCERlfqfhG6RFF8uZZp0jBny4QmzdXkt9
UtjGgNdrUs9Tq8SDzUqQBiWh6AYAeTvavlFhllg0u5NNViu2gQodA6EMtYvJAJQSCzAnGxN3ISe3
8PIr5zo+GED2fsRDusl+t3DKoN3LqY7OGjACfdPI+c8qfA6SQPwwU7MA6nJi4klU4ZIzzC1go7n8
U5PYAzDiTefDFDejBUp5t62H4nnPj9qar4W9TSbR/jXWXKyDVg8fAPEdP3pV6a7McMp//GYAFgYU
ljj65b37KOm5gadFKt9QYg8a2Sb6WaKSZFuZbDRfqyj9CRYmvnVt1HKuTW6K9VQij0rGQWABperD
jwxplSsqWfAh/9L2y1RFzDM+bYdkIxM+Ae8kl1ea5eFPAFZWF1rQgLJdYH7wRuxCZTWben26H6IE
XwXKXXajvE6OJ672pyUUmetxN6APUIr9YunGPN0VyGzhxSMD1LkGnGwUMgC7Q21Qd32D+mskknxA
I/SHPh5HXHqjAYErSloakFp5n0nPzSp/0dype6lf1Ul9dyen5b3vEnWJR7LAQzbaSEt9xQr+gOcL
rtJwJgt8y9C1VTTUQFMEch6wGkfJgfBbOP68xk1I9IhmNrxNK/ORm+ZVRHjsqxC0omEJM4fVUvEe
pjOZA8gGAKNoCoq5B4pPo+B8CG69/W3loqTKUcA/BNOOlO1sSSvlx3vxPIq+30cq04fPB6wRNQNG
/PSQNICzDno065GCZKSlgamMYIrbvHXb1t1qCXBnV4S5jaJpPqwX3yVA71bgUSxenVTgEiYojL2w
y/yTPWj5J/S5r1AWkF1JBMZG85R0gJCNbL9KnA3oVNxLgyLKZ9WYssslslqO2UUoSYyjZ5x3N47V
uhcSLRbkQLKPGItFMbTvMT4sKMafdiGL/9yl6lCeZpRDhVo3rXzkXfTVQkfmnlY9yvuBDqYUqBKb
FY3OATzeGe62lJ22AhO2vr55LZlfR0SbaeAxsfX1/GICxgu/dOMkjx9lk7i7MGp3kYHiI3C1W8ka
hcvBhuV2+BX1/dsUxKefAcOIr9/CYuqPLPoaRLW5GotgPPWTU7yWCeDBlXwIkwp8SGEyu+tS4l6o
GbwLQFOdJ+52nylsPmTp1ga4/I68PnbhhgXKx8IFC4HavTc7cyV/24XktAtenjeG5x3QlPBV5l36
KejjFDizHtt0eIVd03JWyAhlU9oIWiNlAoiJqzVE3rl1f4Bvxb6SdOxSA1Rq+dcIrZPI633Emddj
mHV+VFfawRlaZ8M8dIikIrrmjOsvRdvFR8fNuw2ersX3RB/xIAnCr9Oo9SigDeSuC0zrDZWzPhlo
7VBvgE1YHLOy615sL3+ykyD/DnBSucq7qnpgoT7id7wTKFWEYmLgjpWuZl1jD9h5Vp9uzBJZhlqK
4vvvH0NHQm1DcvUxVI77nA/DsLXc8Jhkg7xw/NiebW9o1wVKCHfzctCiU5zawqcl+KQCnEufI57Y
n0jSJBZqTfK6PdBSoC9yjxTPsKJllcbWE94Y5xWJJkW4o2ngDNFt3x6G9NFUA81Y93PywuBMC5xv
38W4MEwf2Qg4y2mwDouczGgQvQbwUWcA/Y+yvfNngPBZxaL31otisWM5zuwT7nhXS2Q06I/oktCB
ts8d459lo8WE4e/xOAlgN9Cni5xJm/85LKujx3i3WMYAjXoQwYzaXEyFOAAhF1y/YIqMVsvasn6A
96lFDXBZMZzWWMb1bc+6BscthSpp9yNIovTGWpOQBisRrr718M6dlskGSEDodcex9QsLg80QltO3
gFt4kVRy/ps8dCEne2EiXT9OyOwoJ4AQTt+4M424rBDjwS3aORjJF6ePTQq8u50ye6p3ser6t8zq
IGxHP/eq859EYyDqDd4Y23WsQAJINkR1/TiGeM4nEhCDJIurSUeLhuHNkciY5wNOyVOc+qnr6qA5
VFHVHlE66ufZTQUVcVFv0E+GPdSnoMFrtPoR2KIoW4fIDqXErw86/yLc0INnpP8bZY+4grB776lz
nOfSiZ23KuJya1a82jEJq7zsHoDEraPLQYLxJW4fvBQELPT8Fnk+7ruxKFf6pOPeAKWQD3HL00d6
kt9ro6m61/YoGVnhPkUVRf+KXAvvbBVldvaGrt3oErW3veJRmRTBCs3i4msbhNGli8d3cd3jSnAx
JasQYFKbTHK+6rxWA8nYFIN7F9gkg49n/ZOFY9XeUey8XpvLeDfqSEa4FnKCyu7GmMfya9sVzjbD
eeFERBdlyMGH1yOvcLBDfW0TBQaRVtxMe5b8BBOIvkVCqT+De6g/a3WpbzWnC3HSRR6eFOPUBu28
doO8LdapY31J8nrakcsYA/M0PFS8A7t6bv1AffYA6EzbfDRBovyo80mchizD08IAI6bw3D3OYsO1
VcOI37BdpDng/VRLUuAqq8Dh0l8kNPOQ8fX1NDJ2iwJhh72n49vBwcN1h9ocQIqM2VovOCi3ijjx
8dckEnCbrtvYjVIfMA+6FBkk6HFG+wzqahvkL91yyEI/zfmucVrj7yatzqPnlT+zynqqe+b+VY7F
m1WAtKds+N/W0BTfHB0NE21vevhtBMhoE05iFbA02A5em7y4qLWlpCitJDqdBLoyP3/oKH+6rD50
yvL/z6+JY98RhTjhuglQnTJCX4hASgrF9qA1UPx6EV60VnXuhA+yMAOSp733LkcxePSvchcY9ksc
22L3cSi+HnpgYByTHbPiC7Us2lOX4E81vlAvJFer33WhF14Iz5As1WrxS/X0Qn2QxmQnV6XLxsE8
66ijXElUka8mpqevTToUPuDNmr/wuD6lWQwI/y7agMwUaFUSQGp9mes/cg+4R5as3/CtV60Ys4dn
XNEjNZaB1XmIP5l6676lzeitWJ5VV9NqCsDOT9OhzdzuccDV2jppE/mlDIq/HXzv/AOApCDq/7Hb
/B+8qXdf+sDja6PJ8sfwCb/uOHyNtnnVUIi5ykvDeRXO9F09rP8BhS+6c3FLkKXdk7Q7E1DFdr3i
QOn+JPum3yaWl59BJxTg/GHexrGthL96xfARR+9HxKmRjdE5im1k3Mp91KE5GrST/Gs4DBk4IjFL
lCwE3/zXRbvM/tvuTvuv8cgOjbEAEuudZuNaLjAvSy9DPxKQXMNAv10u2kYhyDaN/a6l5aJl9QSs
p9QNVrEEmdoBefvmWDeodKe3X7QXA9Y5xa89rv13xGtOAxL+n9EjzE4L1bnTPYRjyvBAVnzqjtE9
8Fae5pWqAc+BY3wQMUqFbnxCXd+EDcMtt/IiRanxbEXbOcqNFH2ffe5QYH4TLuZn2o58Gifs0aKP
WicL5OwtYOkPOkoofXPUrYv2NcTv2cXVga9PAtfJ+kMz2H81SY8mf5J1BX7/cJk/rfNIsHQTu+U/
E3CzD2PbBOnmPQaXScz9D//ZdHEdGLpBHdke8C9KTzRYKnHuUDo9BH/didaLWoYOEu0BcKJ1WZp7
Uix2RSvcozB9Es+mdxZLJJot0SnInawfrAbpkba/OlG9pgQMfqljP2nC8SUeuL31+qQ+hpZbXHC3
wleZHNvvEavXlIHJWxsl3lwOL2UaA+AJXPZUy4jrsTJFo/yv2si6CHFzaDXOrKbSRtKCRj4906yj
8sdlHcX6scAVBzDY9LeiRv0QzUKzep/FajaUo/5Gs0UL9lX97c5uiVLE1RGUkz85wD5XeW4YOI4z
fPdSdiaghI4VRmzVDcyYEzpzlgeXJ2iMDXHhynUQBE8t4PPKHG1HtlqSzKosB6yDn0lSo7ttFmt1
gwJQCc5SUgy4la9tXTyQj5chnRm57D0OeY1OzFUcWsR98YJKgPGFPRGJ2pDxzK8H8A/GNXM2PToQ
znnSspOW6xHaOKzppSpwZdF7uv43e6oUM/Di04wZ3wCXUByLAVSsqg6kanrp89jhB1pKfAmfpYtn
9qQKPAB/f6tF8wJKb3l2obpgM+9f8H2un8AZDHLHrsXvjFpSSTANhSZvROQkYKVrlnZaqoeVVd32
t6LfY3GRou4p0nXUMAE4ugEUr8zC+lojm0MrHLjnFUGau0Uzr2wFhf675ceKdB+WuPFx14lRho+i
qa6a7OIX3trNKQqAYelFufym5G0Zxy9eEX+J3CjbjejkeCyZeB+mDpfSyMYCC3YImeYvGsd2AMQI
9rjVIlucmYiBdmgn+awlBZAsPLxRgV91m4nU8xdrPBPe90Pn5bCdvN92KtNEHABp+Jyj7O2xMHSx
isfE3szLdgRztlJY8WDvg1D8uJPTssL3cYS81zm0wwoIDd64V1in18RqcYaPWevTEs+z6UqzLL54
PZCmSBLZEE8mfh3EhMzQYjqxbNyjSQ65UWVyo8AJNUyzzTuPYNVmnxNFmTUzYSHz91jahXeMlEwS
O5YNWeOC7+6GQetDBmYOF4ii+jfbQH0laDtP3LHFJxpazwNa4dCjJ/BDZlrlFzcrSiTNcdX+uxOJ
DN18dxL4PTiJwkHJwrrEZfSqqFAlgB8O6pfnKU8YcFbzAlWAixBtrEAo9oC3hNMpCqY/BibTJyMr
xJ6MdR6/K++Wut6zQ1h5W5KT+7zbXbhl85gqrMny5nPQBrj+efLwFrjNKntEr2uouS4ayG17zUzH
21pIZr6U4PI7VpkAD5laGrqdfkrBYTmWBaCJa9G8dczrHvRkKF5MW9rrictb1ykAsBe5gq9KXtNO
/OwtdBVMXPQvLp+MdTpm+Y6WndajHtASE1La0JrAy31sI+OJVjRoxfeABfEzSpygx7kWQI2/ghW1
9R4sEWH/8qdguoO6yZExvN5JFOSgRwBVCvjN0LoIlWW1qgKmdWbhBtN2A33nWTUywh8KmpXMY9up
xkP/xlmiMwRPR4F0CQ+90xyR9J2OYpuBt/k24E2IFA/IvqZJgPDJjoHVzYocRXwusMXQGAoMQrfE
1FJTK7Y+xQZISsSAGhwUCkPWKshEfFFbJzuogX6BVTjoZn90WjQU8sio/Qqd8g9kXEV5E+8szUBK
Nwm7zbzNvANaVRQ7YGdtm7FsjjJPjf7YoDfg0IX2Ydlr3htHoXwTd3rgJwWw9vXGvhiVaocHmlHn
656muLTAXE8DaTSl5vnPDlfcpx4E5h2o5pSHGshsWaKUI/LDBq+5II2G4RKq46C5Lnl5BEZFvkuG
ivlWyJFrVEMSDtk16NxzpTk2UCF+iRjw03YDGl99slgcAtCwou7dOy6iMu21fRK5oGmJ8vwmLnfD
b1WSxccgc0wXeCmAzR2M6R9DbRPmStZMXQSKObc49MVguX6GI++xA5wwhad49AHcMGx8d0Q9JS1J
kQNb4DS505NMU4Qimdty5HFwT71bAuShYCcvsU9t68QrOWX9jq56q6HBkxatyHMuLACS8QWA8Cs8
bvC4Ja1aki1dF6NXZXaYLWg5edZsQWYUYwn5EcMeppfUCLQvg4ncaS+s6AvvU8CgWZ12FcXItkh3
h+eyEP0x1vpibwOS9RHNT8VmEC5/xl08cgkas74q+mNQow/f0jwtfccV41aPE+s6qKuXqIrtnR5O
uNSk+5iuxBW8XXSbpo7MFt0h1QPnU36etboL7lKKgCZh3N6wEt4VAzmGHuCty5xGc4uLV3G5GQyc
5qcuC7ahJ3F9O41vjlsPoCSLelQIIbWCz9KdaUkzkjWO91CiYQ6ga6HborwHdvOUDEfl3JdxtNfq
4tPidmOSi2o4lagPEbinRaII9WWa0MqrlragoOh49JfW2C8JusJfutTLD0nTdtu+rfuvehiBK69c
13XsPfV1VLwMXXTmLi6fLXT9v8S55SAFppd7UuYTIMSnFsBHyVgCA2KKoquZIyCtlMOHO9mbrQQA
fp1W+wipdyThUYRbJ/zkAu/hE24I3GuSmF8MqadvUZvou6ZL2IaWsYFaurSoi8feGIH+2pu+pcxK
VHGcTI6sNR3XASICmDEjwg4mUFzO3HJOPZ60176pe9Q9pe5DyMAtQbISjclX9NsiEymQ9aclKSaG
5xNAyb/lymJkdXRosuQbU4WeVMwZVjGo/2wqGzXk5Bzx+G+sFVWCklWYDWAOYMiFFbISFkBR4Erq
2WlCLYi3mcNQxMWAZjTUFPTPuxSTibxFCJyNh5GKm5iNv241JOEYn4aPZdZzoJMbRY9HExQJi5NT
nZR16c/WsfNrmiLrvGvG6pW7ibsvQaCzThUSvBE6HfjCkT2P1RI3Od9bKbpLVXrha/GFOaJ8DfsI
KGh68jd5sFDjNwGKinVroQKQdtL4HCC02mYTALFzJRWuS4KuI3fFRiPbSY8/AcOxPgk1kJaGO9ns
QRr8AuG1Y7GchSpWg4LuRT678NQ6AjPB3UUmmo5WLh6Gpe9NY3SyTWQ9ZTXqm1lYl7g3Qzdcn70b
3HrMc/KbLdwRoKkayAB26Is9vcuW4KS+lc7RUakZnSjKvObqgyyfRrQmchLK5saf1LQmzexIQvIO
aNP5n9A5mnBWORJhUYLsZ6+g8rtIG6/uZDinKRgfZypBkgU2MGyB53yaZWIC/EkMrPl1q9zI99/c
hkJYJ7Ig25FxF3lYhwOIDZvR4LnMOaFj5HERka3aldyB86KdQPk8PxPp0UcpaHrytQCCNDWGTm71
SFzkpKQkNc1IYVe23No8juaU9aIg32W5+CZoLkSiMN3JogBi5N0eS/gUT7IDyptRE/XrKT570L53
bqnTubgFRXJyCbB88DuZBTC9U+fs7z5dIBx8nsWLtmh4DXYD3BDOXyZBNW4FyqnOrbqCkGE8Xlxn
P98voF4ICDpe0K1RBJyCBBRnbiAbmwO+zQ9eV0JLdxaLCflVVsJWtgBJLX15RYCj8nPQg+5oSQN9
0wVgufFTL0VKXn37ldzmp76oua87w8XxQgkUESe/LIPLEpRoRFqwW2Q0mxwxomAMNK6LYgAT/EWX
SbEZ4zQA2AKWpCVF1eElz3PAK3PnkaFqBeXUxec7udQs+yyLab3EYAO+39Gw9mTJsHqksDI+mdWQ
Xaywah4GHqyzoAsu4KENLjQLunba4KKQrSZtkDlYyrRn/IvlcbGrRC1PTe2dI/PVylo58mMtkAV0
ohZEgQHQ9h+WQe9sQNXqGcMtPU5nO9IABMfdhyiSCHL73Tgq7RCX0uDRnp2B5f/uRx6u7H5UA3hF
dB2d9yAENTdVhB41AFBV5x6PcftgOX15prWTt2yF8kV9hfre8rwoOp3BeVmT2hNGe7RMbVWFEu15
qIkq1rZToZG195BDDMSEWx0UY506CfSePU1p8GJTOyQC14HKsGUBDGm6mNAMBWa/Qph9WvPVol/M
rYFBk4CFDMVW1oFMZusbd5JKfG8A4k59InKfrcA2np5IOEntOkUOvmnIcNmCoZzU29N6/leFONLo
qJfb5RwHFabVA15eR8c50cC0xD1mxisp0TfdoBUIf5QAj1Mmwgh/TWddpgXlNjSNf0ht95MEhLey
lK61GQr8gMwkrc+2GtSLyTx0ODK6cTUc7+Q1arJvzGYHJRtRRuuHjtvR2835LqbjZg9dF6R7l+fW
SQD2EAwAOt7tIpCPnkCKhjftcDiSgobFjpY56tVqFCTC705tZSWamaamXpGC4s2h7wwXZ7JZlg1+
nzMkTYBg+NunuolCHqQntxwFA2upZ2crRLF1nw3TW2wAbCAu2vEYd/H0ZtSvgpXZawJqh7OXNRn6
ICBGeurdiuPP9iwBBbsSLs7LdiOir2CNHMCZAuTUIOfNMy9xJ6vkVgcwV8BbglVNLfO8PNu8mp7T
cKgfMySl/BAETF+zKSvXaQq2Px512ltqzGLAUMXH3g7GNVkB+KsBQ5VVrcagr1e6Z4vzNA2fZVCg
s6ZPWkC4YyA5DVnU3i5JpgU4kav38cXsX22dGv2XTQsKNbUVDbQD7fUnWV+Myb6TydO/hrz7SOWo
6RskDXt/UYDsqVjnGY6/8rkCNNMRoATJiYamD/Cs7YbkRDM0l5t7B9ylpAy6X2a07IK6LVEGD+Gd
G8n+5LLYJcwS784jkIP2dhXPm9zFW5bJhMJWBiJWrdW8Yz803pFmk1rSrMFTERwBaj1P7/Tkw2vv
1ltDGslP9Npc3ynI2DBxUkfn+q8NyeZuOW/17+Y3ej4CVFdDm/wG9f0AT8I1sF8qntue+grAZIMz
M+B16hNJIxQKzLNZ/8d1oSK1tQngHXJPqach1BVnLjlQPA+MZsfB2WeMI4PN0dHcCUCYO8IGPjS4
ccOH1h3wpvahmQ1JY5QeABcM4GWRD8loAKs0FFkRpDtAYCR+0gIjMcS3qo/Oy9jd6aw81Gg9PrVe
b6KZ1Qr+R83r7FMbBahjSif0Zjai38bq1Xw506CaIF5NoIic39kXRaEN4QptttqsyFqBsuzYcgM8
aWtzW4alQFM7OBlA+fmGBu/gCfku1KtkOb7Qa6avaEkKjiIWIGk67tZOmTfb4RvgW1DL5kRmJBfj
OWjr+IkWSTpZZ6MOLmPD0Jkli4TtskqC2kXtQiaaZrZrI/CSOWzcVyUquqcCIHPaJQCKLsC80L2A
H0K/GVLH3dSKIABgJYDpNb1nVjLrmUQf9qUysAW7tUcSG4ALE7jlVLAPex4HzSOtyN4w8cPOhnmL
ko8GbTGlFRBduTdcEnsSyLR2ATpKWndtjamJKqtB6icagPhpnJCIHVYty53VorgxFI2ZhGtS3UgX
Jw194Sez99C9FE+gA2kqcD7paLp6aJvefOhBt+VbmVehMcgGvNiHgpa45XXOQfVMC7JfrGgWRGO0
xe8JCKXM4IdsJNvS9eECnDJDqizXkIS4woPxWHnM2i+3kLPd4lcqiAc+8X1ntGhAqBnu6BwUH6EY
Zkz70810NMd6HaUe83E8609aPGX2mby0So4rJP5TZFyB6YzjlIKzAyNncEICAAwfNNWjK09BtEZK
KwN343qxoxl6l1Bg8eELh0rgv60t0nyLDOtY7mqAaT2kWvWYF40A7n8OeHbklNCfObWbwTRBK2Y4
7Z6V3e0sbuNuloUfszu76XffQe/wSlH032upASQiNwOcwDVkHr0OKG/a4P22bhyVOMoKFO2Rfdyb
K3TcERpJxZFibXCLSCtWj7jlSqJ8My+5jeygBIUPEHtRNRKHqPYss+5AKCUFWIaOnRO2/gxaonBQ
QBUEgky8LQSKtCRmOHdSOLIYtG4OR5gnpRyBVcjxv1OLhB1QVPTWoKubgzg88cDu03irPKu1zaQw
pTU1kGKstS36Vhwg3tvvog9/MljkSwxStBInj3dYUW+s++PSTpsVoQQuVJl/iQa72VHz611vLC1J
sbiRTHlNWih2d/Kbdlyy41x76FFktacgHq+/GI1C71GNvbMtTZcoRoijUS5GJP1vGuayzFC1PeGB
WuBouGmqo7V73y03d84tOpqpQEVRh4e5o2624ao/D7y+yHkrYu7/bsLn/wPS5RqaARpEQNhphu0Z
dy34dVbrA6oEo08z0BHqBadN6On/VM1ofVMTpD6tb4lp/YOMrv2SauO0BtRQccC7g/kpGq0c8Njg
Q2yb5hKO0fhFtk69ZUOzq+uqWi1MNDNeMi4E35lpnLhx1m2UgVHudwTmO96axS4AcutGx1N71Xsc
JIut527r1i0eLeI0pim3gLZk6f27BmUT6MtTNly1nMcNIEZja0SFAchGiQo0xWP27Iz2j0hRks7U
o/Vr4wFWiRZGjnYOI6z5kZbooOm2KK/LNqUOaN+yBwZQpoviWldcbNsJvXOoDED+ItSASVEBWMkw
rBbXZW7z8N8/Oce+h6gCoDfAezwgAbseLlfu4NXqmJcJLrlBllca7nlguJgBYXK1zcEt9lrlDE1B
aOQxUwFGI9cAPJ1WOmBF4i7KgQX/NIOVFcCDOaGS9VNHNQqGDN1Tb4unKDXCqxeh9JxmRiPRkUGt
VMDDvLpqIIWNuicLuNBej5ysH2TYZ+BNsSKl004p/ifq+NUGygnu49QStE3sWDvdU6CC8E4gdQQs
WR+F6uMVeCHtjvc9810bcLw+8Jf5JekPpAzUlXqobse10gZCFipd97MZuYkBPxBgRoBKM4qFc+Fs
dlt8DeVmF3W7532F6E1bev8PUAtP8/7nx+I5lquB/dzlnm3f/0G5SF8x8KuHz0Wb9PtYveHzrsEg
LJBHzlO1XjR2ot7z0vJAykVOS8sDipu/uIFqF2vwbmGc54tu3qLUAW+QmBoK1D42v/Uie1t9hD9H
MV0vi7dkUKHufBezZv4XoC3BOrigR82lEVwE7j+f0rj/nmZp/bUbhnxjNKimpmWEm+QArJCDGRZH
bWAAx1JWwMlM0QEbsUvYWNnindQGwM6Ud8NRqxN4eL3Hjb7uyyj0dkTVNjO6tWFxYJOLo7Wqw14U
4K5EprDQz4u8NC2UireeWJOMBtZIEId0uKTXc1SAk2zex0Nx/mKX4Sr/kEscJBaSOtIWmji4tqed
F3mt9qlyoEkuLHW9EdS0D3BusA99zhHX4f4EtLt5n7Z+BtZw/RjqyEQqfJXvscGfVRfIi5um4pAj
V7HVdDf/JpIfpG9tdKDpwfTU2fi9UuAzoRpEkxsrw9XsHcnS0MguyoKIdklUKwv8yr5bMC0EaVDb
7UeZSj+1XeA/EWCn2f2NLabrDNeJPN1D6E2PFgGAutnEdujnQbu4wvEkyE0rD8ESVLByO2N4KiDP
lhn/JBMzj2RB8l9hZ4mJ538Sj49LGNQRvodecEKX0Euc30OTHO/miQ6gSDfuJaqraWQWSnpB3Qpu
9jY+tHGsn2fRrO5aSzvTgHNidB7qAy0qG+AueBc0NtyNs/OAzqgoBi0GjtIprheVSM3sj9mdLED6
4OQJ4J/8sloMSGZ1PZjhaUrD1FTtMQdUIyCnvL2Qg/atAYRJHEzNt6rr5QoXFeY1q+N8Lxiogly0
yV9C0BCt0f6QveG25UWfKjTaFkDwA2FuthvQCAHUBc35LEXpbNGrpG1yN+KfJ2Z0W7TOBbNW2KA3
atlUbVkAY1z02ZumsrQt+QYM1/aTPYxrG2gzRhbmD2ZlZA9tYlnoQVVTEsrWclcCL49rM6rzWUba
uklhSDadG+zAOZ0eNRVmiTXPlNvAq3Zv5vbzoqRwrRzM9yAoxQfZYLPqfkxAQt20SI5ctEQEoG4u
9NdSFgzXtL15oSGdjO6Ci/TZgGw7FMQfJLe+m8LwHJ/MZGZlG6DFFOsbYdvhSpRFIt2TDaJ7D5mJ
pok0d9dlEY7HjBfFZ7NnR+qGyafQXaN0cwQQjlZ8zpFGMfFKd0L7Urn2hJDrycy9UxkFzlWglMQX
wxj/FY7yTZMVagA6TTug6S7Zyr7Lv3k9qu+VAXlK/KtnTzbhOwt1pDFqb8c34DW6s2eE98FtbOD5
oDzJgDyrLum2FlhdXIEiZT8XDA1HVXXopjy60mBWqELmoDloRCaKjYlWDjAegetyMaEZ3k1UglF/
xIMVkYSIit0EuHCADEvQMc02pfZXIzPj0Ct6BBJldTacWid4INH8KbLEtldAD+EoyPxlF4Q8xbHB
akJj75QgRWqkw9jKaV3t1OiZDtYKpKF8UD6gG6tSApKS3qmSTWoM3WERzdb369mbpBQiK7JPnSK7
I5EEQPgGtSw4IHEghZhqqJ3KXU0g314tMpS8ixMNf5JpClYEJTSnJuTBDn1DUzXHI48lqORIoS6y
/45H2sWY9r1bpol8S/GtdK6qBE8/6WQ6IIpc7YyTbHLMc29DK5Kbw6TNSpJpyoxmnZ6kR0BwbQJ7
9ONo62aggq3wLnMa0zSaZyRzlIJmhhfEpX+n/pPLnYyjo670K9utV/Gk6ytSU0SKJbmW4K0fCN24
5GxPNHgKNhwMYLpqwoeQ1gQTviwXa+TXUxTAJOma7NA5Zh4rHKK/4e3nhxlFw7MwA/wloF0UFHh1
/gYsc1RgWkhpeRagu7MMRWnx5HxyUAa+S2SaAUo7MK+Wi8LtpBz6HyO76nrn/CTTFsUCN6acV9Zs
mmbRvamRAgEoAaRzbpiZj9xAjKe6HgGjBCVINKvAVblhY8lWdwrglloHp+YvZAuunBy0C8rX8F7R
4hw8zKIpHh4BbyqPIwjTbnYg02WHvMOt2iKjGe2QTd7LIl8+F3YxQCr0QDpuZ4Xl3/0bchGFq6AA
nva2rkDkC0CpB9VveyRwI0JGmhQ8Es2CjM/KRbSYgQNjVpLpIifb38OSssoAi0KzD+WMvbS4foRc
RIur8pJTEB57DRW0uEfMz/jSQ6c+Q8lNqejABotf0NuWvgge1+hqA1oCyYFrdKnGdnzAHZ23QnVh
fQoTVeBB0/s1Ee40nqIBIhWt3YBrGwskU2hE/EUVtDDzkGym8HGdLj1YdrIJ097QPpNfg656H9S3
SXywzOgvVLeMabxqY2Qn6DgzohDtHOpslaF6+jiff+gotGi5iLXOdz1vtpmPUOLjdEQRUrdlO7Ov
XN/qI7Edk8p8LQAxAMDbuH6IpWG+SqRecf39GrsCPwuULfpk5cZVuPuTE2lxBfMnp0A5GWonaeHc
3rnDgNLsXwSOApWVRycoNyNR0ZIi0BWfI2lsNN4kKpOQAtgz3HFk/AEDBd4/4eCgFSfdkWY0iJTh
z3BZ0yxRho3VQhMmcld6Cd+R3yy7mZL5XcjcGNvjfdx5PY9zlMVVCNfIgMz9h09CodPIRZ4/Krx1
norgsTGNK6sMUBWJwDZ9koGhCC04lZnPJiSbFQCqOI3leFxEoziyHMS2qC9og5XkRn8qKyNAzhYo
d+gGTwC7G4bDqSYh6UdllFWBCFak0v+Psi/bchRnun0i1gKJ8daznel0TpVD3bBqakAIBGLm6f9N
kJV2u6v7O+dGS4oICVcWxii0Y+84d1ZsiNs7nnXbPFZxtGBWgU2WEaJ0rBiX+KaA6s1GFTkLmZcA
HX/vxwol2g6U2FMOVuAicsN9mITZYXScy+ZPtgqluKjEsD7iaHieRo4rW4C3H2AwkCK6ctC0q2uc
Q+ZrKHYbGo6xgS6hPggm9IEjBQmJk2k8d6vYKw8KLxByQQHnUBqebZ5Rp+aS3GZsio/uvAhFXS9y
EcXaYNspwwFWwYvuwduo9siTRYuG3p0mGzlSLvBLUEJ0QdO73eTwjQJ1yom1cOmdrZ4cGXfAtFaD
uo0WQDE6MjXdOB6iGGTDkTSA2MCx8gl5qxN29ta7o9kAQKCRPdR13251JvuDOaTyCHbScW2BWe9Z
eC6eHXnu/IBIKH7UUNBnm90Ta6O/KoB3dyjJA5y08XAChSKoH6NsxX4ekgf82t9EPpSXNgH1LO3k
/V4E3YiDq6meIfCrV18rGzVlWI9MCXZ2p1pWX0ZHGx/zyRa0zVOVDNmBYqmByHMFgW/+oDOvnu2q
zA//nYez2T8IfJF9s5jnBDY0zwOXmX9nMRVu1jnQYNSPXmtPSCMjvevxFnxXeQa0ZsF0tWqnodMX
NVs5ZS43Xh95QLDYI8iRJxf5S0cUO6O1vtMKdqkatgoyyz6MLvBcKBwy57W73Mb5eBaAo2Hddc4v
e6pfNpl971U6PrBpZCSpjawoerXK+q30hxKwujDiC/JQTMHce4ZE3mF2kC1s637rjvj+Kq8BNvRz
6Ua9oIA3ENnR0uOqc630fQgKd620Hg8aFB8PKgVlwWjy6EeUiIOXJAxVsBl4mu3Q2gPlWj5Gkafm
CDVE93i2qBft8hzcBlJgM8ZqHBfa+8HDfpF4Ws4N8bkYRTocDZYAydu7N+QkO5jpQJ8Iccr2GKxt
W4OdkOwU0YoAB3bexh2N6mglvA9WyPWCiXKomg3OncDjowo8Tj0RGNs2iMBsPhnPj03qBcnXqpXu
kQb6M4BWyrOx2VzFlyP0TGi1+ZLkds338yJQgv1iWuGzXxb2nfRCfufFp7Lr/aM7Wc5mkBcDpKjA
/XJhm+IpbqjmSbQCNSjnsO8GMDGuxDSJbDZP3+ohl3tykgkTIcDiH2lQRLV/SBN1QyO6YqTBWEPh
DQ8NtiCP5tdXo89EV8OxwcfVKJQcvz9iHIcdyqmyNAWkJ0IO9FNWLc3971nTKryAgzUuiJriIbPm
AVnAxgU6kR4cXDSkpqhR1GxZIzI1/7JOguqIk06wCZ+oFzwgqhPZ3jmW29whs9Leldqs96z2nhqI
tFgL8lJj6SJfpzZg9BSHH+DfbssM8LyLnXh7XiuuK2QofV+uoTXk36RzOWQdCL2yIrDAEavVTGhF
1ZM0tgqUgleOBOfcRJ01k1ypifpq7pKVGlfml5EXC1lmCzINu9qeg+kCtHbboIQACC4JJjz+ld7i
sKUCE46es15kuXoVpJdCsmk8rz9DyXx+I1QgRlarLFhw+SsehYUXzl7V5q0nQRMjiw+MAqEVoEfo
3KJSBLyCrHcWQaGbjc+zFNUacIDZYN2WBUjkhqpEpelo3hCgszTz/KBc741GM/CTB+xdAR+FbYhd
apR5AkP4LJfUZ5MhUfGrJQf/aLlh9xxWYHRyKjns8jLdFdhxnuwSGElTZPcMrIjgjoGYLoSiU3vj
ZJ31WAnfesTZBIfW0ANZBggcbEEJMi5pWE4B0rbeWSuTWzIxK69uWRa/evHIoXtiN/ayZWOzJS+K
D6w1HyHnk/lGvOWg/ZnhlMEEizxjI2egZW3i0Wnkzu4aOkmAyfMK53nkoGZewTblg5VEzi4Pkm/c
x/lvCubNR6/LhpVVgC6Qhslk086w7LK0uO+zfnhsWsh+gYOEL8hJtqyEZnotVL8H85UBJoI+XshG
QrBgarqk+eg5Va8kNsu/x+cY8Rl9ntJYkJia17lyn2POK/iOXxzGXrD14IGm31chMPKDWS8j5J/j
ZVyiNu5iXOkq2zayq1FBPfnPY9UN+sGeRHjOa4ASQT9UvEw3JsDMa0OC0b1xxy9gEkWyoPVHsFLZ
+ddkzB6hF1o/ZdLSt3Y2EURNdnysvwxo3D9EeSDudIAyG7LXLnKeEmmjE1jQjZNXNgAgomry64D/
B8D3g+5oShf6Vyz6Zsddfvvf7yAWEv9Xx04MB04QUwh8KPVyz76mUrfcqejZlc1jryvkcz3POBRT
0zM7hCgLjRvU7AC1u8mCwTiQyUbNXr64Hs9zZt/cH5wUDLOf06gnWx9zZz9dqrHs/rz+1ZR5Nboo
zb4ek4fm/PPqtHpXQlvH7euNAXL0TRTqaGH4jQVqSZARfnSzvIiOZKWmCZSxCWz7JdEMqUQbdFI3
FijnoiN1a1dhZpyJYDtm4o6myKKJ9MM8u8B5yOC2mxkJ0JZ7P+P9TZ1lOFb9PSLgAHbyX50myU6t
l1lrVNGqHY/08NY3+lBoZT6B30Wd2hhfArJTmP4MG4zqwACsfsLr0GUYZ+kS0kTIUdBTNLUBnA7K
4taeHrZiQoXFU2N0YE6e7EZpVTsGaCYqrHHnqzTODhxqrIuaznZpDLLbaDF/Uc5jCqdvhgVFsXkO
DclBNpz9Rwv6Lp3XprVoSI4ygwz50P1ibGihGCrjp0Q36gHqZIuWuyiWj7vaXDmgztqQPnM6ea2s
AzYogVdMXpobeUj7piUEBFkZPXGeJruhrzvoJWAYMhbhmKy6UbWLH/XJ1A9xs/M6VizJSTavTe4y
hxtHMgGM7ezw6wU6fVqys5c9wNJWZuXLwsv7V2AC2DpqUNEVFVb/6skWOTQpmjvbrfQjbp61GqM9
xwH4Gypx5IaJPj8EOtEP4Dwa8b+KW+L/LUJGbrwbKsO8zXH6l0Ke802ANGzNihZYfOFXt0D46zXq
4trXRJkP9sT66Us1hyZWFa/zXl6G4pk9hxYT6+cU2oDtcuDNK4B41sZ1dRcvk3ywofv093HcK9Ss
xcXBwMvZEvS67IENkbuNmDeiotpPUT+ZZStwOqfvyJAdC9ezf7XguCxZU35lg20vC0cl98Lgwa6p
nGZnJRPBTOS3ywrVqd+k72+0rrOdC9D0KtIAI8fMiSGjkFvF3pXZjmzOBPqnHp96NDSpRICM1Lht
9J2D03pDIWSCiCRoZRxQRELbGRUBIIrak8AaESn0ofnbRrf/eUxuCiQbiOTSfR35/jHxGux6161j
gqWpC6dboJYnPy35E/iV92z6TkfCK3fKKEacmQX9G063AEfvkoswewoLoVd1EQbKdeBkhmQd4Ydz
N5hgQUi4533xbOXsXIa9+Wgq/0sCbkn8Sfp+hRJz/0ttSGuLd8NwVQ6W/8WsIb/QFKpa01wzTc2N
U7XumubmkQYeGAoYG/JmCq8hVZlBgXua67h4tQ2AGNuSF6Uk7mroQNtJQw3RuJVrAhghg7ZY8wLK
jbWokf+3k+k0bToKYJb5u1tAvgnVZtOJgDKsVSVDY0fhFDjPuZ5OYzGVeAjAu5GDB30wKeVK0rWd
moTzfIPEXzwL3JKDV0C3X4zJCIB4tSA1FuLk4Hm3aZljnWgEefFmW4JLfZn2PfjQJm/96e0nrwXd
9wsNF5W0m7KH2Mh5Pp8ikBDBc+lzdcn96KlKu8v5f78+KcIkduJsChSx+MrcAkDTvMZtjtNkFL4j
iT7Wr6U8OlFYvWTlOJyy3vhG1toG5wQTrr2iIcrIBBiFhLuf5yTjY9824f2YV+6zDXpUWjkNvGVc
R5VK9xlkjspJYiIv9EejKoF0sAcRkbMD+0AIUtDYaGuw0FB4z9RHZObF6e05nIYUcrZFpQONHolX
okHb71SqkDGQaIsszLc09P3mUTUTO5fTOfdTFJU9BCDHvIiK3WqOGmLfuYd+w7wWRfkCiYEkCIa3
z6jPtfqphIKuSFE0/GcUTc79+NQP3dadcKXnG430lP9kazPAwrhOITHyeVfSTTrfr2Ss6NY9+/3A
a1Zhg98WWnaOTCSXAN+m7qIDUvYJUMZHACz5UcXm+IQyVmz/4sxdkbMePee+zcdV3KAoCwVMjQkS
Q/wOk7eLATnBditadvF0KsnTEuAGCfX5aSkH3MerEaDWLQWXqePcZm73Pi81XbYqUvvouPm/X3Z2
ThENsokXl/ZyH6JRg2HM/wi6wnT5VoHr2CnS5kBT//QZ2mJ8p3hvWvfzn+93RXKnIrZvJqBwX3nN
DfWqafjfti5GpT1eMFFnN037/5r7p2sUFb4HRZrl66uLu4Rnpiml3wMBZNQolPIEXpu8OrlHnix+
RBLgKbN99200cxP54rHY9soHb0SZp9jaBhya2XiEmticPlIDYFy6ZHYidnUicEpZlfGBg4H6WNhj
/KhjqGTZRrLR04hMyAJhT5iGNohwsYhMWgN1J0WyCqJdLlzQyDltuYW2o/ejaOtfKnbrtyGrFPK2
/vBkBPgcuczLE68daAAD/X3TWag36kdAnWsc4N75Ln44Gllnj5WDPXOTae9F9CZo461IfB/74FaD
7D1a/K/rqVCNT0mWpOs6KaHm6zSgCJ3Ow8JqxGOPuqB0/wGiOLkJXK+4oYbs1ON5/Dvu7Kae9xk9
r1XxpF8XKI5nkOxcWiqW9y6LnR2kta0dQCfFfZNztmxKVX2FBNkev3bBL1WOt6W2+3do6RnLGBLe
J/wL0705dhD3NeNoq7t8gxOl4ESNNaGaW8dga0gkenhv+ptjTJOvYKjyoAH/2667MLz9+xrhlISM
g7pYdXncHyVKWY/D1PMlVI2Kxv6JIxy7W5GNQuLAGrem9H7KLhTQAPqcVkEe/OBUEyIYU6cI8jVt
ibDz6gHAPrQwXetsT/oBFV/n1adPQiG5ZwEH//l5aEZO1z6v8DktDTWIXbDtHQCyw4WmjxEMXeEc
PheY10tNP19qvFIsIx9SMqZrvxY1GO5M4YT3XtsVpwjAXRqRHXdteM+cbhNYUKcAIZFnLLBjSQA2
YWxPcdS4eK4tuQmu/rrKEQNpz3KDDYO3PMck3TDu+9EQIHbB1cjBetR1BGGwmUe0PvPyhSX6+kQX
p49RyvjVEWN0M4f51bCzTSgZpB10rxatF8q73H60UJuDeyS6bIw+3zc+RCmv7H6KmohCcLxfTRNy
pzFRwutB1lK1AQrWP1ehRQE3cDc6StzF2QEmqW5bZ6F9HC3A98bcFnfStLtjrFJjKeqUfzftn4Gt
w6/atdTa02F2g4p2du+ngi2GzmLfgSW7FVXrvMieZ9sQ5D27RuXq2eTtezytoAwNatFeYlvVi26P
4k8wONetfAOF87YYyr+wKXnkoPC4T0rUCYgWYvNjxcZNNA3J1vfWsJUjEiFt79j3FGxYZXssRbql
EXeAKLM6Dl5E2YYHYPM/miHgTj4h/MMDeexPNw2ZHqJtMtj3V9OARPuXVcYEpZ8omcFVLrrzYrlp
gwn171PJ09Mk6mZ99CCA79pQnMnVL3+U/ToKh/YA/Hx78KYGUmzYGlAXPO/okl9Ql6JoTH7qnafP
MWf3OfrCM695caXzlWnm9YXOy1HP5eMvCDS6IcghE9tdn6vT5oK2rpb2wlFsmD35VOp2UdWW2kF0
PMfMpW5kjK0CxW3/7j9fiHq0Bv+8ztlrjaATtMH0vSxroIGLAXcfs3W8l8oSWy7M7AUCnGAyEtmP
/4wYjFHOEUOhv9j4CdqVaYCq1qFqv1pe8Mj8tn0SUR3eBCBqXeHMsv3Kx+qlsk3/MSqx1fYc7SzJ
XqTy61CJ8hFyZv5t5Rr9ktYZ3eqncjz+kIbgZM6hSjnbLeWA0jXL5cNgje/A3mcLUM3pAzXeZ+9P
Ni+3G9w/U0yaFj/+RybQcv+RCLRdn9moHQNNKT7ZlZyoACw+CIcmeMDbQH0LbXVxhBiGOFIPDCsf
vQzgJQnpxB3Z/zWMqR9y0OBbmpaQJq+gNZ4xAeJSLKSkrg51ifOGaXS2X61moQpwqyrrrzkMqnHd
gkLO0yxXmKs8BzHcleM8pJ413b1ZPJrri88C9ZV8CbRGsfJ7Vmw5aj9XMxe2ipy16KcfdFb3jxIC
c6Xl3FBjRUa3z4xibUGGYDZJR+cod55C0szJUCn/6VJJVN8k1opDah6Z3SIabmSdd7hTpi41sWri
bW4Zz2NbfJjIXob2Nnas5KDxXgKGCu6Ux9qAnrgNNByNqOkNlAusCrzVoVhN/8KvfLOVEIQ6krdq
TDCm0ZhDCQNqn1C6mRfsVaq3QqBCPByKH0OdFadWZup1x72oeE3xc3cSIfvRdaN6tes82kMbfIAq
C5wlZ6hmaiEiT0PN/0dxke394170TCSjXdvxXFREmFfFRap0x2gAfPbBF54cX9raNw4uQyEOqUBq
A68V2Iap7dkWZQG0JyAe+eGZ5SJHiFGmjc+OlWIWEuvgjUays1s4djieejOTpz85IEivd0LrApsm
ZH6jANliamjYUfbXmTxXbhZhBw/mvLezHdpvEWriinjf4RTnrpmaAkcpKCHozS0NwcesN//9ZXau
i7OY6XGHWahY9QLbMYOr77JTdG7S2aP94EbBQ4p74qhBtnnj6gaHXFOlspwe19Q0Fv5uYCCRS53y
ZA2xVeul8xqIPUTGrxBvI74V2VCNBi9VbBfxk1GF/oa1pntonaQ/ehmYt3wbdZ8XOLYZf0ZQNJuD
pG9B+LQzXI3AbJ4X17sk57vruNFmEfDV3FnGXPWArwEDEEYiv/HjAs+OwoAWMJPiJW+SX0lth7+M
4kss7OpnDdJ2kOqlA+RSinHjC2wu/vsPiw3B9Z1pcc8KplszgBCm714VT8k4yXsNEMyDW760QqR3
eD0oD0kMtv6kQMo31UO48HThf0eFPYiw8UeUUfhSlUXz6vfI+XlmCsQyUAeLtA/9WzsxkecOc9DN
p478SjZqLmLmbmm+N874FKLwAudr0AZHjTG2E4b1gjKNeKdct9riIMl/bdoM0PBJHhwV1Uu8loS3
OciaTz7kSxZ5xv+CUJDapumg2FI43nDwo3E4cFUOePspWLtzpzEZqcHG1YeCbo1TCp5/TAFFXJkB
zYfAJgs1npbTQl6FWvhl0EVyjduPL/ymqW5yXd+V3DVOFuoQAf+ueYL9Q96ugbANs7XOLByRhe7R
Qx4WTFsSKKWgUzuAIqvFHNINJcQSIxSS0DoUY5XhLq+NEZevObgpUL96NMO2XRdiSJaWz60jNeSY
YxTo8hZ2GVabs/scQz1dRvjkvrq5stMw6OvsoDt3T2uSiRqpYyAbTTcy10XZGyiaw8WvYsiGl5px
gdIbUFBPIbrtrH3dpT99z7ShfFM7KJbQ0Q0fIduOQ3z1HEehWoheNL9ACuMlWfMTZLF84RixvlFg
6DfkcjQBX8RxotkvQA+Jmm3V+VB+D3kLbSJgV8KyqI8T+eIatb9qGRRjfYxSbmbbAH+JHdg5v4Rd
XbODMbT8NrYO82hM1c8kid/LIElRycM6HHuK4VQVoDYN2z55SEyogQXcMFHKWaXIYznFM3QW26WE
ssyL7TYQDNPBeDSc1t0MRlhvm5zxW82tYdfjWPcGIsDu3vb6YF9Ild0IV0ybDPkrYm2zgMCLOpwb
nO+DXTrOehPYjd8e3P5C7c5j6qGABQfw1KVJV+6zzQZFOF6mptVyOxRycXZdL3QRetG9mDV3r6ed
F7z45HP37Lr4vOePenGVi66gfy9NvbjgRcBFl9Y6XyXVY/LxpzobLy59MfPin/XHD3ReGWS3/v6/
H6+Wd12bynAawPCTb6HB8/UaEocfxaxJgEx+kKCKXjRVU7uAuubi4Jj2lyIV5mm24dEcb/tSgYUy
AbX8uo5Tc+UJ11rlVtLt/RTF2ShzseWwdEAEfQ/5X/eUYMuVhxa+Ly2+JIbRA/IxOalRBk/uediB
SbQFocCnnYd40kiBHQfZxjgpUedkIgmYDUm5OwfqIuO3IefbMJuu4aLEd6FSBgobpPBwq+YvUZSg
p3z1AlJ2sczAYP4SxwHgMF5fvSDj8jPgekUE3/NJVJsVKwfPPcBhAv1Ajn6yQSbSWBuEWgAYqFjZ
TENVik6rOh1/zKFwIgM/267WQTGlsaY4fAWdZetm5drNs/5YKqDTGy8sVwB7dceLRnX9PKQQHMqV
K3uaQSE0d+wA6VvUtfWxQuClbnexDk3sprUvJrYm0lJ6WjysjGhpBFZWJdsSyUUQmoCZBKc74aLj
ChxpwACfDOQI0fTBzgYSiOzUkD0uFN6ytbmXzPDthR/mya1lBb9iy0bBk1GInZ0yE3Sb2rxTyIbf
+SrhN6EYN1d2GoY2/okgkm9XNIGaeppKvYhZeL0zwxuzQ3Ep5HsSlNzGIQiQ48GAFqnCLyfAvIvc
yzGcmgzSW+Ok8WEcZyt1L1w4xYO4dgLwIRk7wYaF6lDCaQBj/1iVEGYBw2N/AJbaemz9FijQAbTA
VTpmS11DW6EKwNQwj11ZLms7au9pbtfj0LCE1sKiLFOAkyTT/wPT6v1jE8kYCIJNjjck32W+c/Xi
iXMAEMzkmXPvDEMPAucWak23JEUbhHW1YoCC46QcdCxKMwcqwLlAGglULGRr7WiTA/+MUhQ+YLLo
270FWMqetExJU7XmnIOjsP9Bmqdkpx4q9cFuaYYx5AtHl+MkECo2oFsH748FMtFNKbrvAPb/pvKZ
GX6IG8ifWBKoR83M+nMen2Ny5LzBYIy3h8QQ9+MkU5gYxh1LyvTemkYRRuRjTs2/GG58YokpZt80
qmzb2fqeGJdG6gZ4RhkdNNU1IJmZFmvt2v1znntsgSdg/U055e3Y4KQUxNjQjUrav0Cw8spzKPKE
JjBLSIE0j4YVppuxL4xbK9Fi998PY/u6IJ0x5vq+6wbTDsz0vKv/SxDsoCCxDtuH3G0A41jEfYja
ldZah75ooAEivX0WBRqaprk+yYKPK8vJ5EvgGHIRBFXx0/KbZQs5oWjBweas+mT4FivlLpju3afI
wjmzNZjfPQ/yWKYvUA8SBBxMtqLBY2fo3Ft8fapyleYx7opIHWxXFXhr9jL3dg6CxkML/lCcOxpd
8E0l9lqmUr1HDcc2X9ThIWBGdQ8MFd5FDJyNF2nfruYiED3RSeD8pb8t481FXQj3Xv77r8jZP3/S
bM/m2M6CH9JEIefVXjaI+mjU2k4eKgHqtKoE43Dj9Y+hylAR4ET1Keia/qaS44/BrX84rs3/AuW4
Am9GJn7UfiReixAp99Cu0lNXmsHOzcxw1/uVOJl+0a9cSBW/dpiKP3ew8NyS70LT/2E4rHm34gBc
GXUc7Evtsbc22DSuat5lp+J90JbNmqJS2X+pOyaR6GBQB2bYIGe9299FdowzfGWOKMhJilUeFPlz
Bm3Zu6JoHqouyJ656LPn0jfXdW9EDzRypSlxwMubfTNFBHgkbz2c6KxogjEqKBCp6oEWowmeM9UG
gDwMwj54bk8YZdNR+i5DVR9oJfiMISZMsRUX+apTvjnjkymWHAYo1KYJfrIdBjzuXMdJH/BmkD6k
0lz1+PWH0J/fR8syTe+FRPkCOWXTpA9ZBGEWk+FsBulZhBiBCBcM1ZxbMbkpxvVa1LqGQbrh1ThE
OKUYAaYI/Uk4AzF0OeaDKckPeLOc1/GRa9mFsQJh3BRDFxxMHR5AwPM2f5p4rItjlWlUwTb9/Qeb
fpr6O7soAXPQCm8iDQPRveWEd8U0ItO5+ZNtnvs5DXWK4Y3ry/CGJ6a5Ua7hLYRkwZdEtUu7KEAj
2Pt8b4IAbFUPXv+WDADzKtA4HCmsiEFVNdnjzOR7aKjglsj6wxn6S8DgGeNre9hYMqP7Rl7wO9fu
xguTFNQLxatK2E9ke/hD3mQoB7BVs6Ry6MnOgbz/kz2roz/aQw+yIlaroZqS/Sb9NXkCAZcoPc0E
v6ABQ/FlW0xlOXgjWwypDnZj7CuU5Uxj4vM1MmBsbUhzzTYvjhWOy3WyQt31T6iiGW95x28h+Kl+
GcZ4B+bx7i0TEvzRTg0QfOXHSO459SZPSvM56lm6AKc2EsWMfW2SzvsSyEYtdNgGPzo/WfVVPElc
VTFE65LgWxRgLzdmQ/oscQi51qFix9qswALchv0uCPzkJFCEsvKRcdpnnn7LchQwQBnevRETtSb1
yOZHChXlncmxWfztcDNW4CRqmjJ3KZLGF+sMJRSgBrfAU/YzUJcoxACGdSkomRlPeU1dhUhxUpea
OocyZapclEGbOo9XlWm/gsC43iTj6Bz6xncOSSndAw1TBeVA5Ed/j4VhYdxOQXPk55yYPGQ8u2lY
OzWO36r3ysqDnTUlIcPR+ZHqLD9RDvJnIsPsNcFR2SkIwF4zRbCOx9DBqvoVJTF56g8r7J+NOcPp
Yz4oqrKP+YNr5zjM64tTqFKcjR9tF2JfLdKOCeR6IpAuUGObjoXNYhl9jNOpfC8vFIzkL64izzOv
3GcHLUHD87KjCoflf/8SIfF3nbviPlDE09sZeHtMdp0VDMBiD9SbaB/iJCqR6ShdUB5JWX4H+86q
nBSNep4/15kXvI5lOqzE6BhQ7GRb/IBF4JBAY/vlVwXyrb0n2YeJ7E6FEr+KdfnqyiGbIjrgsOjx
yu5DDeoEva9VH0C7hdaoE3PNY7YD8BXbPIXCtRAsQ28Qpm82HbDPWxqmXv8aWFVwb3PRPOaeeRcH
unxrY6AFR5mNaxqWsa4XPna9d6yJ2i94dC7JXkHy6jA0KWg7B6d8K3sQRKRF4d6Q1xHLAq+2r3UT
N+A3jretwA2crxK/fxCJENueDVANAreGeSOy9k6AEvI+C8RH00Bpb+FaTbcrXSWDRWZ1wR68zt8p
ZLbFnv3V10UCJqMpJIV26g6VdfVCTmudF5ROc/RKle4s33xOWhfw7Nh4TFxbH+u0kEC9Su/dSHBi
W3ggW8EZ9/CQCucbZ7H/HqGKcOWhdPHQjXgc+aDYKcfRewebm7Pxw3oD2Gm3PCfP6whsV5QxjyTS
eq41tlsanh0UTN4WCJAtOa4WQGo0W2QiwfEzksj7hI139VQWjL+xddtMfCo0nHtt4aIqzVTrs40c
1RRHPWp62fc7Bimhap2C9fqxE2P5iLc9tQ+nfL/fDGC97ZuuXWozY9t57GTt0s8hz0jRKHZpdyq7
BzUlxPZQjwNOaI8DS1rH+Y0VaWc3D9vaVrcamQMQTE9BNKZeEEokNP0S8nBeOfFPT+45MraacVcW
8bgIuGWsw1h2b73jbQnYm44Ww0awjR/KUrSHUZh60QZg68HLBf4HheHdQYvBwkkN0gTQakq++73c
xhIlcMA76W0FEO0u6HP5ovR4SwFjG2VgQYBw8XlmYkbiCcWW2H9G2AS1PP7Lqqq3vJXhWyhbDdJP
hz9qD7yYACu2R177em/6kdzjPNE+2tnI1zXIYZ5aD5SaTleW7wnyEWWLTQcPnruRDVsVC3+P4oSV
04z5m44AdB0LPWxRxlu9pYAsOb7ZfGuRw1yZyspuzFhbgD/jnFVnzbdejXxholAEOY+oXeL3F+9p
E1q7FkXMVr7di7tAgwcadVSHpJVBfoN8eq2RDiBfUpURW9V2f+/5KGFyYnCgQEvPCIBeSDLgV4zT
CMXvby2UMZcdZ81dxcD+X2WoskHmm33zjOE+D5nxLFG5vG9HlW8cIzC/euLWcCr2TfiAfob1Mkd5
AOix8L2a9SS8VkRrzWS1iMFR09yTR7ZQv/7qhlrcpHGF+DbP3R0fLeSe8fO77LDz6KBEt8XedZwO
bL3qMNSJUf00Y1C6GqBJXjZWWoMWppHuE/mxEUNo42b31ZhFiwyIKLdPABgTjvNs5uPPQvoS0nbS
fQbgv18WkZ/uZycQXmugS4M11I7cZ4v72T6vdLcMpmAnMdRx7C380mHk2Tp9dMFzQTPJBFzof1/J
D/C0p7XMf7sSrZaAcvffrjQHSECFP/9NUBz76aAeVXLX3LACIrr21BgoUZh7IXhhweE7jamZx+eg
ETW6F+FqWDZDlVxYaNZFFNhrlzOVndDOs4tairWadKaxtUF1YRq91KUXHf5ulwk3vvR4Y/uTvQIp
7oEXcb62dPQDt6ixiN0Skih+iFVD403V2OcFVdLfiskOylJIYVfJO0jChj/Z46HtHysgvef4BtsX
C2ApwOrN2I6WGd7JF4mJwpIGashgnWKR3Fi2hXwQja2uaW6bLsePG3UjkuCpe4miblVsyMbzVH64
5ehiEUcnoEpPLufNDgqnRvNQr0uobIHeAKI+ZJtjSKNnvmI2xt8gJZ9u589CkRo5WFwMVaLbvAof
Z4gwfpmqCPXGmgDFZKNGTvDj8/DCJpNt1BnVPoMqEEhIv1ZKaOzVgurNh07XiE0iymFL+w5PPrUg
u11nfO2zUuwyU9dvgfawo0a2rK6r9h4IvG84Ka/fFAPeMrTscEOTynZ8k/3gQpyZFY/W4J6KpkpQ
91fnGyXkeEONL7ph1/0fZVfSHSnOZf9Lr5tzGASIRW+IebIdHtLp3HAynZXMg0CAxK/vywuXw+mq
r6p7w0FPTyIcjiCQ3h3wlaBWIgDhyvsSrC0FV3DQiRoEKArJLbT56LwNpGAlAgihDUa+vAyiIHc6
GC7QfPgVbzYuCmF6DCtefLMmq7l1u9FC2RCmXdCscOLVAPnjRWFWJZxM0X09YAkXYK3WNfB56li8
iuvBWmayGaDt0bnxakSBclFDqHgZzXikHOyNjeDVkQOfylYBzIf3DiyB2Iq6QUIHrdn4HB2KJn6k
BBrAlY/tnnKSq0gG7sb0u+Fs+uwXbCrUt6KI24WpDXki8ZO+auvlCETs0kt4e6uV/024vfEFyP10
zzt4uVBTQhZiBZghOJBw8PzSO9CziGoGiYk52Z2K2yGoyrOe0uAJ3szunEQTVrH7jVo0oWtW3oKa
NnB9lwmpaTRQFYRpekiTUmietAZT9qzUEDxV7Iau/PurHAM8tdGkn14lNeGLm314laYDAinoDpcJ
GSqgoomff3+VaTJFizwtB9h3YXmeVfJ1zItpTSt2WuNTnM7+JabE56HX8bjnwsDJdVExCGoNMRMw
2npLgOHQKxBydcwOhVAo7L/3GsU4u1GWmbFcsGpoXkbfYzvRRf5S5K14yfrmF2Cw+DVOtb7LGlTg
oTb90vRFsMSDobOj5ha3xrehQ5RhfToPxXLgl9sX6g66aOMOGsTNFm+Atb8eJnCN9o0YXG9FQXwl
YdxAp4k06xZOXX/mWxagwZHEtqg5pA6UO7pFYEDQEdbHQJhWYY2t3wOfPYfyDl+DI+7+MAmAjn+8
jgvQUIUOqo2q/PaWgaq0hQotPhMJHKxDoPO620aUYjsWEFtJZk0JNRXoqZUrt2DJ5W9BGk3ZGcjq
uBln4SWRplCjP0HTIoGb74jNrSa3z0XViOexH8F+ARol9SxvlZms2MF86EM8m4CyBmyz2HlzfMIa
Fote/a2Y45Tfe6nYAwLLQ5LBleBFpbbh7Ego96qMq3G7A/pu1rd5TyGhXCeH44JTSDw5hGDrwoJg
CUV1a5PxzlvyzOJLPAvJO5k48g7yB91p1muMgtQOgFtEB5dwAEHx3twWTgetytQq2qXfwV01Vc1R
lnWJX6j5dGgkhJI81OgoxnSFboG3dfkhM4n0EbXpaUvd9eSBlTgP/pw98KJfYCO4WsYVoCch9X84
pUE03KqBdtD2D2ZIFzhzrRds0v2WmpOvG5SXXTOkZlV7qEDwb57vyvtP+Xiadh/MwX/LRw06XYDk
J1Cdmrw+3hWBnm7jnBmQyk5uayeYbilEB85AruHgfYbXGKVMtgcwL9ThltRxHYa7YxTiYxusr7Fy
nlRV1lMPrdz9dSapavPWhp4KrOPjm+tEberxY4qt8WuIzmLfKWAB7/y8Tk1x18O+5mS1ckHNKQXC
H05zuB1r5erLLNRDF3SGGbIoWb+lGM1Fr7DR6c6H+u/xOj03S+Mmwerr/W2hzMKDalbK9Id3iqY2
YPa0QSVygkIMtBrMNg72WVkAlAxi4XdvsnbDmMJNFFJmi76Lp59pY6ShYwACY/nwzvYB/L1LOIiI
Y2dAdRG1h2NnS7FObBRLaj6KRS3S6cXsnXvR6TFGHTcE8zeFCJEHGE3WeF+hTKCBkrDc85DV9tob
fVhANwNsy1QjNwbgqHeqzdNlhaWW1TC1KQeYKzF7zKyQTjtVbrygqA8fYvmco6GObjYVO1BaO0uQ
URzb3s3ahFEIVpXTIuCQwkYBSYdl0xkvVuF+i5S0Xqes29e+nuIQGxHYfxIMbuLxLwksB8SUhmQf
QaD+NRqqbwEWbt8kZB7BfkvsmxaaA+Ys7uEbVQM0ZdqHkqQ5KJjTdrtl3hj5JPa+gIaIOx/62nT/
rTZofd5+YmCYM2bha2Tbzl8KIZ6bxBPzc3nmwngixX9S9O9mhX86K9I4g/61dlFOmGk+kHo5XPP+
LnYdG7C8PUQlaGv1zxYA1yfF2+j03hrmlpGXPwU29S59c6tsOw2DWInLzkVJG2j7Jer/zvpSsqzM
/gh0+utE7g7QoNjWveXcMjioLKRVmisPJnP8GGvhr7r5xX+AeV4BnpdgasUmFMsbY5VFXg9fHCM/
JaPvnidW/4QFh3WGC3Ae4mmnOWrssaykMyZPg42fH9nhJzb51ueG+UdT9k2YCUgpmaxN111mR4e4
LPm/bBZ6fyn+sbleBbdZ13IDy+OfqlbQJUozoxuacwf5gABPcZVpPnSD9S3JpvI14+bL1I/Wo4u/
YzNWQ7a1ymR8/KcErB2yG2064liNYDIBBtbji4kfVnKlpp9Lh0nQiXMu19eYADpq14j+rvTAiqvK
GqIvaeY8VVAlD0uoWYNYb9uX5rUXenJeCKzRvB0n7wzjqJiR3aeox95zbke7MnEbyFegSR0Rm7wl
aqDO6hozxvqHI4U4UCiSbQyGxAIlAmyEB5WL6rVKPShL4iwyJwT79/a1u+3kfVIlYBLC4Ojwzxu6
zPkLGNEFCtHzIL3O/ADm7p/+SYlkWWZNYrjLTezS2rNuU9MD3xbVAmqrvZlzoK7SbSIdfJFED8fC
a3dUTIkDnEFnHbF1sYTRLKTvu2ZcqswcHpLRK+619YI9q+Ghj6rhQeKdXLhtPmypaVnKPdhdAHWx
udeDG8gDhKYhPJwEJxqV1w1fZ535BYWmLKRQXZXlve1+pQZdR3fq46wJflqXhQUVoqTAB6WWUsiw
w8LqCBRqe6SzbO4Jyvw+c/NoQ61LHg2hNuX5Y/OtToYWd1lDr5sC0pwNdm5ebIcBAV10z6gm9vuu
NDXqXtx6iQ396lptcXZEIm71hM0JNvbWS6ZGZ9HC++UAXY7iKXeqLc1D05rgY22i4cmv9qOdG9M6
m+DGoTNWHQ0DtbC2GHYd9O6sE8XoUGGBh1+CWfhjTr6Mox4aXNWO0YXz6CoPehglz9M2WeVvJx+G
zrpQMLPFXqGuZR9ie824M9rePdQx/ovUwcsf8QQqm512ydqpXGcXsMx5+JuBneW4B1dL7P43zvgt
GF+DNAhdMaU3xFMTsy0HwHvBdvRBrrpy16gDytXQpS3wbf3U8fsk1OkFffR5ktZx80PN828OFmoK
lPXnfgJbEQ/T2NCaH47n+DDHxznOf4tf84Gz/ZBvj8x8biYUeQy/MFbFEFzmuebT/F7JErzsEnV1
123KZcyqDe4JGoJ5uCuuSViJv/ckbNQ7Ek3K5QCp597BVnp8ZAlvnjuV6LUqHHtXJU1yX8ZOF6bK
LV/fMwIftF3KiLCRc19ZsCehDOgIHrGr+A9z1E62jFVxzKLA39EtEty17pbOSlV9AVvL342WMSSr
uVnMaWocIZ30nvIhRjfV92G1UUBlj2MlvorwHAU/HddN8uXFRROW0M0yA8lsFZPLZmGI8lawe1JY
IlPNPlXlXTSnJXNaIZV7guxejBmzQAO6K/WNrgNpPIjKi7fQvAiwupoaY89/PzDun4D67TbXOKuA
aoVQYgwtGuhK7D1RQOK22yctFDVCkmAmPH4067h4JPdMQWrTGa9Pox68E0zeIsfKb9rJdW4yPOtB
yS6I2dK323xJQToAw4weOG25Q5vfxBlU8CiO2jVE8eYBhTNshz7F1d/L8LQmt7TjojAKnEUbXs4p
XLpGCeDC6K/+eQ2vGwj3tgPETBKrmBmXuu2Xk2N6KF2nwoUULtrCGGDla0dGCGoRRMthCQIxkEGF
Ezf4ys5rmPBRm7oGrdsTneFe2B94oBYp9VIHVPnfeqkJPuh960WA1ueAS6bzF38+VM4wM7qj0VyA
DxgtKeh4dXozNAEOWTjiMRH3f7cI0wyPXgsAhaEzi90zcsqyJlZBhaCWG2qaQK0dbHwFwwTuUveR
c4qiQrYQC4SYyvWAzXmxrCI3X8TGe7csJARXxITVJmVS+3I2sXmOqnw0hrjdBBAS3WuAV6wae+w+
zJ1i52hqaeN5IwVIkk6xmVcva2FNCxsu8KCUXvvb2rGPApyjsIkGc/WhH6DuP8fXRXrvJ7rafuim
gR/aqEKGI1T6D4VLrNX5EpBYsS8vhq4Il8d+HwcMVdf3qS+vcoAk98YfvZdPI6jZ0B+Cgma8sqs2
XugOSD/H8ewQFgrWLR0cs49OWctCqRr7EqJ47tvxTpRY61w72jnFk129mmrIRnBzYh7weAj6VQBW
iB4A255nBltUhP/89OL/hePjcTNwHObansdM6zPfTBVebndAEt1B0AjMZZj33joAfG1Hl49YSHow
XaumYJmzLvtSBgB3FGBN/BHDqhQktl966J+x1Ii/2lZcLMced8DYSfJFkaM0xLQsTtmsMqwcWCR0
wRdTcXnTKx9fyjnsjiwDRVTXa2rSoPSPNzXkbifmBYT2xUGmhX/XzkuG9xb1JQOU2+e+mlvJGg9V
YHihUnFLh6CzX/BYMOxSp/b2kSzVAdvN8FmANA9qNj3cTzwoqeaWzH7W9R/gOjY/LMUC+OQ0+iad
Ag1WsKNXwN8az/g8H4eAZz+NuAXo0fAee0c/ai+p1Bmk3XHnWhpCximgdhEvLXC5JvMYVIF5/NSE
/ub0LwhB+/MigXk+x9qAOx7wNswmgdPX7/cgG3f/81/Wf0eWwkcczxWPCuIWMASwjsk4wq3FGdW6
DyYQvlUqXkzprOLKtJ68XhdH+NaNC2NAmj9DkQpgzk46MB3oNVlHt5l2vipt8cOMWzzLKvCgfeUs
BzbYTyU7Qk27ewHGYY8ySvMUqHTcF5UHl73J4v/y+bTsz+tVrIBA84EtGtTRrMAxP8mzwmnei+uo
jx/9pl05ffrYcyeF8FQlH2LT2WKT1H/uIVC3t3sGxBAMdp9jyGsvJQx89tSb8nSXtlo8qA6ETxOC
B5TVTnLa6ghqho89FA7vOmcqj7Fb9UszNZMfjj+FdcnYi1/HYg2qZLdTMdggRiq+UEJtYovEgWXk
HZxIyqUs4NrRqBwLmLK+d7hX3XdFEm/92qwX1xg2FrKFZw7NllKoQw/ZImBWcWcXSbtJ/M6C0SzI
JbAEeaWEuqg0lIRqKwzgjXQMuEjtNQAPag09+iTEDWmUISTkniF4DlBVxb0XqJGu8NiLEpgJIxHf
hsWc22r+xTMhfTTHq4FNKx7IfqdKt9iLREGKRO3z+YuppzrDxwGbKdT0rbZaB7opNiT/LeIOQqse
9LtgOeh9AXfDxQ/0swa76GDjj41U/gOEuLhZJQ6w3tGsgJx60esY5BWWYd1dakHb0oXyXtg0ufnY
TQZfDrVub1swnzdG4gf7fkqnQ4xtgo1fpuWdlRuH2AYOKG5Fdhz1sjfd4dh73XikM3BI384oBvUC
bJ0zGzYFQSmhugFnh3++bzLC3c4yqLAO+vk//8Ww1uP4ys1kXRM3zr/gcjtVSF3XZfIImEd5qArX
PvlOv23INJCaOoNuahLBIzCqMudUdnJbqrI752BM3cZxvQATYbirS65Wdc2GuzjH/4zOKPaht/Ng
+9kOfCHtMngoarliM7IK1iT6OGng1+y52UGba9MBgrym3r7TzUL4kGelXm32h7Jk5T3ovAAQaKCg
o9Lad6lt3bTMSx6KfMy3Td0PC8/pk4ekrfTRE/xHJKqwGMzyKepb71xY8REFFONLbjbJMTdcP6Rm
4Xb9xob+5IqaLcpFoD6l046aSTr+ISqDweMAQ+cZ4TLE9xde6dhgP/fcAD0qd3U066I2/Yp+EYB/
zRfcnfjBo0/Y2C0AVi+fRp36t7L1vlOWpzqsrudBriXDCY6Wctf5I8tPAK88VAzKy3EEOWxYsoo9
1lEwULTs+quFr7+jWyi/mTZATtjNhEmb33ytJ4CyzGjs1iYfQCN2sTY5gK7qHqwhxQZDN9UNBL4g
Uh5ZQZksr/11Zb3aWQMwvRUM7UHG7gbeb6Ciz//1IPXbs5/z71bpw4PrPRQp9zvI73i8JqW3yrAv
TRpEae8hrRiIDNhTyaFHwqEU3gx618AZFiRGXIGSp7iCzIcuIfA1X7AG2n3dQ8wNdpo1HGr48DMw
XBHqLo+fTKCdYIRXtKc+Tvo9KmhqA0+g6txGiYara8pf8r644WVj/YI0AwBYSfWalyBO+KURwcgG
22gM6xxgi1RxqHCbXk8ATty7vgA8Bp/f74Vwd3nG/OfEq/b4L7NTIgv31Dc+zuamMis/xDo6WFHM
iwE1j9Vo4YGZr7zJsb56KhPYF8+cWVl8vFe/mgi1dPhWuT+hzrmYnNH73grXhpYdU7dOUqZ7vDhY
3aPG/ki5VZKJUPg2dAhH1h7N+dC0vJfhYPTYzsDNqM3MbEOtS8oEVMNYxbk6RxxWv5A2tteqdPol
fVPo+2HLcmG2gt9B50acJX3e4NI1vS3VIL+xiqZiOF3XaoYTtGsIHYwLWrUJfZONrrPqgSp4TgSM
muYPI8uxtrIDo4bRTaN2Rtdw8DXsutrwWLTry3VcNzV3/pDDsyyGoIuEfO0yFsV0X6K2xwzxSL/U
BXtpeHltQLFMPNKDE9KoB2bL3dEry/kLkwb+t8C4h6ocPAC6BAZLahK/GMMCe4JMUeBXX9yy77+7
LYDaUZ4VL0X0pbePjpy8RSDyZutFECxTZRutLYGcsc+mL7WV9svatezbcdLYnqycfA8j4PSEWgBf
pUMkH/oapCI4yKXfO2yNz5+uZijyczNvLyZFCVnXP1vazPd1GZhwgZrw6zDvWtpQ81zxKE6W6dx0
5hrgtWPiRbLE7wkqhsO8Yr9mUyINKSAkkGZCrUZUAfew0oSI+XwWi6FdTrPeM21DlLPI81Wx+bIr
0ZsHL4eTMMV5YVcL/IEsNEbc0od+jHdj7JsvvwI+Ti/KHNOdLcpxZSSN9ZIX4jw5dfrQ8dQ8QUkb
Ml1zctHGycLVtTphY6x4wI0BPo7Ih4m5WvGiyUM/j10A3lECSeykWUwTRB469cVwK+9n0sGoyhJx
/AAItr0ZBl3vPKy1qtqUByNjBSygYv8UZ0C40RnFxjmWzjE6o1jKYRIKvsf5/5D7z3Mao/h4RZrP
yIwvZZmADDIrh3upHm9TmOJeWrMuOEuEvc0rePJSjA6QMUyW1izPdY1h3/jOma2rwaUA86VKG0iD
o/qiQOOJsEzcAmgcb+3cmR5LGbx0I7xO/zWhAGAV2jehV9nZT+zY7hKBmhS0IoExsvz8aNdldDJj
US11lsnvBqy+B6PMfvotapkTnrLOVT1C8GsE6UKVdfoYlJAb6ZyE3crIdEOrlS4WHqhWpmVVP1VJ
7OB2yfIdNc1CecsCqoYbFCuap7KIMty8i3hNvaz0po0LJ9gl9XoRzMEGbOIuqhSKWHXpRaim4qew
wTM1vnNKoyCv6h+wAwiHqPR+whMb1IEo9x5qYHU3CnrEO8oNcthG+MDqfsptAEl/EHPuMOcGgfD/
RSfB+7wGxfa548JJ0bU49wLX/MTm76WVmkHS2w+X3zZUszcN7FrXptsnjwJwgxB2JPkfOnsFgax9
hbsM3vCK1WeVA6IPsAgYXEKJcyZktvB7X77y9ttlCCgv8CLNjQe3lBBMUG63d/DTccP4lC9T2Wbf
+NBtKdfQ1a3Gl/aHSmHJxlvePljKcreQOtjmlgWnHkimm9DX/w5vqcfBsqrHqAGnJ8AycUVxG77N
hVV9H3ud4JewGnZ94B+hXp8cxkixFSRjszuDtW9nqFqx1Rgb6V2VM7bS81kcvdS2AziGtLMVqTHi
s9uHLbQMUDp02aNddvBrTPXXdMTuKqVNidn/y+Nt8Pua0rUCsKXgsGViaemYWIJ9Yp3ZKCPDqagG
HQbgfZTsvT14NN6ezqz3s2tM4iXEoAFs/y73mnYd//+KAVyNsgF8TOKZSnjxbg5mxiC1yWG5z4pH
Xclo/SlOGRS7DKP2xZ+ZTq/9NM3Fs3mebMjNCE4ff16kIMPoi5lzH/9wg0xKqIdXZrysUBzfN78f
cjwx7MeOA0Qzd8hucrFmes+hHijdeDsln67hT6Oog2J0BlQz7Jqv7f847prCIcUSZlLpNW2k5jzv
Vhkkjxe1irHP6gnwCX3oklRt+S+a5jNL8bdKs4t1EZzfPd/B3oRteeZnkQ6mJpvXrPXvKsvBdq5a
VoNb/syqKMYzfSygpl64Wzhb51sVufW97QGnDZkM3KNwcytF+VNPA0Sk2YkAorHMsGpoe/OuRN9N
GiUJcARAjkIiBSCjInvrKAwYIlFH0qAjsaPxDqWCqUPBtszNHTQEO8gblp2Jckvt37lq8u9YV/Ft
0kLr4hoTrTROqZ5WQL/3Rkh5cNZcM7twTtSigw+7uNDWwgLdIPLvaHwBQazVlPR8SSnOfAmnN/zL
JShGeYM/nONZXH8qrHVuWPwhjhPjLmgTQKSV8zzklr8dDWg8UDMzkgmW3CraU/Ovg8Buk2FV8Ner
rDdsaLWfu3dgYhbH2h++wjAI8GZIPmJ7Fts/As9mS8GAoQVJwf+ai8UIFt+LhgYcZE1UuqLNI9Dv
X4E5Cu7qqCxRyK3B1Zs3lWj0LFYHQQ2HLdtA6FPtGgCqVk325OCBMyw9QK5HOBxCM4z94m1w9mSe
vUyWAUXr0mJ3sAxmm0GU5b7n8dtw7Hu+DZ/89j7Ly1NSoUIDVb+zZQbxWaV+8ZTlFpztEU7loE+o
P7XhZeHrpO5GTNA2od7WjxkcNMCypl4ZybMzzzH8OQdQQGGUjgH4yq4HTSCnN5eDNQAfOWsd4VkM
FIdS+PXNKBp8aJiIly7QFZuLoTu4UpB0hc/JbEAO78byUQFwGSrtyGPn9GBngnwJ2kRRrSmlwFb5
ocStCubESIYGmXywsbiZG5Qv4hq7w+C27yJyjO8YH9d9pvLLPp4/QKc76ICdFoV/tI2qWtC/wnfj
YgE3TOM4TuP0iL9kR/9gSKXEm1k5YUO7gvNwZg7sJqnVnvgjRDFps7nSBAjF8so4SaK0gqHfM70N
lOAILi7vyoWIQmpPvGJvQ8cWuive1A07w80VREdwsFlS7cVU7nqvfwtRfJybeZLi/fYkpIkY9vZB
d5o29EZYVTmgCAhWCb0lbWskZwZpUmpRBovU2eRK3lCLhpdpoC/Dy6Efdi2WE2HAh9XEg33Z18ND
ALfy21zA0Ewkjv7aGEAaAA1ebN2ZgAmLyUPV8P6hBi3lNhERLPpYPn0tYUT5H9NikUCSYh7ezrNh
uVHoKMInKXHicl2DEnhweyH4Iosa6NmYY9zA9xunn9sdS5MmpAGXUzxaPOW9di6TXGI0Mm8GeJzS
6YdB1PYqaCd6kD3VrneaPNhGQeGIr32JGpw7H+jMbmCG5Mma75WVb65xGEDA9VbqWC7KLspWlIea
NWoxNA4sEXVy5oIEZld+ijilUJtB0WrZo6YDbAaWhMs0T2p4dim1iaLy59XrR6TYIoJGOkTR50d/
6hh7swpFZ+d7itGhUxunLIbzpRFF2eE/zdPHP+UUtc++PeF7bpjWIedN+6WDCgHAB+Jlhpht80CV
a3duYp/5lkkjfYDWTXUzVlAkG7XfvFyHczwlPsCsbRP31R9l7msg/WEL3cQjoPG6zGFIbaO0em3T
GeXMI2AFOq0pj+K55XkhdN31crRRXciNKHqgM9m0xuWsfT9rkjzZTZEHQdw4r6B+1okNnlCcZ3xw
NuQv7AW2vQDrxTypZuI3/TQVECrGfrUr2NHpuxw4bl5eRsJ4wnlO8kelINQ4v/pPf8e1Sb229tKt
glpQMTX2HlB1ex+k0ORd1G2FB48iR+VwGqIUe3PovwTdiKGLcq0ZMnxpvw14n4Y7GdSRlfxJOpIk
Wtmiah/amerWV21JUqf81OyT7I758MM2wFBRPZTk6NBBPe9yRs3e7uqdr4fTp/inXDbzihIQG9dg
Wn0cz9uObV0xyLux0/Uid0cHZkF59Oh00YZuo7KPyg1v+2hNd9ugsoEJ9vpHmFFlpxI+oJe78HV4
6o/RI8hOmyT6XnFL3RPmzcdzgdEUT91czfqzQUg5NHLAzJ7+TAMK66tq+ArQEVD5Gf9S+Lo8W0Cl
3GMbQMMHF2JT1KRDY+h2wWURzbVeeU8xDFIetjcAq0ZdbmTRYmhS7PxnyZfaHJMHsJLyY0px38ZW
eeHIZYyneLhKAC1zbGFi3+EeqLDPG8XNMrbjZmHMTVOnM96M3zaUQjHKY12BIdd2aT9HWAAfKEKT
Xqabp/8Uu1wNSpxgQUNeOpzAkd+iTqIPdGjzCdKN17ZNUo7XtmHpt0wNKOc69aY/qPMav8wQRPUC
29LfUZuFnW/Vy/tBpvJeg9kRBplb76nZm359x0A5phYdYJAnNp9GOV73LU+AwTfDET/kgGrkab7x
UCxbaYUVt6jS3L2xnHGdGmrcG7KVeo8K/Ap6mc058yr+MJNWUF5xnt5b9uDZlxbcZvAXf2xd+/5/
4+pemKg6GRADMu30qw+v4sQZnmVmlacigdoJhTtg61fgD8Czfs5yp+Ae7rX9GSun4d7L5Ymy8NDK
t6YrDRRhkAVNyhRIgaRFJeYyNTOb4ZkZ0dvUoDMWD7ah1UF7pbwZ5wMc7yNoWsDJvoiFaeHJfP4l
H3h3U8NWT1hxvZuNau1NIFHeav3sRBmX5Cgu+oMOgnU1AV2+vIwVk4/NdiuFvXFi2sAvK5iyWIa9
KPrJwgXmuen6FUSPLpe+XOH9gpRSji3wjMIxNnjs28Rx7GGDrkzPIhkfXMgAgPTMg21gRe5SWx17
Hp3BXDRw+dvDQdZ5biBIToPgjp2eq8GGPP1XD+uCrSX9rc9B08d/VPPDgIX35YBvTIBK8zSBlToH
Yzr1hH0E4KV+G3NN/zzHpV1FSbBgqVJQj8IcNCedOUUJmPR1+LXn/VVdLnhNobPLtHR66W8HXx5M
EDaD4iaImLG5qqumszQB6bB+ilHHp9j7eDErKFAGHQD/vo95Bo1733HuuGqaBYRU4g01baBb7urY
q1EcBTaVYnSwMl2dgiDdosoHDWuKxdze2XbJj8rHhzAM6uJtKppFWGCAaOhZuEHtrPsEOnVDnGTn
QYgU7HKSKuBAkVoWpGLmQ1B67ACkwCWD4rON1w0r8GbPg+hA8TR9FVPs3l7DQ2oc2Rio4zXUmPB+
BpAQHJF5eurQfQVRwCxpNtfrmo1wlzCFrVeQoBDxwplfrzsBM3Odi14vvnVdeI3lY+YestQ7X/+s
ofZB1ZOgT2byOWrG4sXuQc2zEwcFyrnp9c3CTMbpi9XU7CCB71rwOd5IyUNUhdTJxTrjscEUFM8n
mW8EpAvXNDxpRvgFNP4DiEQ+FmIeCykOnq63YDEbd80QhYajxlsD24m34GK3Cwhyleto5Ii9d0go
SYfWIIwNdfC5l86a0XlyK5iSX3Mpnnqoi8BI8PgpDtdUSBAGN9dwPKX9qWezMy5exuW682vBLSU+
BELe2MruT7YD7R5IS8BzoPt4oJjP07cYd5Z9NbLD36XWfzOSayAqei7W12mvaWBqW93nq46oh2za
ZHr5dIlPTU1jadYSJbElTIU9oFHx2tXU8X0C8o1iULYBojcL+8RUd3QguZYJ+gVdUeuba9xsQeEH
0XbCFwO5JM6So+z7eXzJUOmB8mAF0xPLOybAmYEqo/N4PVpFH8ZaQyLKtlvvCE28t4OKSzEAM2/t
FLQZdtRBoy/Zl/YgQACT4w8y5jGmwLnHPgU1Eih2PnSt265sMIZWFOtUw6CfdkmgSNVPMN+yDXNF
+Qz35HsBKvns/dOYUDEs4lyGtVQwieVRvk0V9OKY2Ra4n4HEIqwOT7+AUMDUFYdyzhNTiwL+aDRr
inUeMIxYp2FwPA+G+yDa2E1N4dNgY5UfdkBfsqjMD9eD/XuTOoJoyA+i8772fdytr6HrKCsKQEeZ
064xOvuP09GIazKNTSS8LP0euNHOrPDEM8BkESpWw6b3Ic2DVQPwCYMBqQmYJVSLyu3ac1ex9gxV
17cYNamDYrJdQ0Jr26b+aTKnaG/NhzpyYIpFp3RwVA6jhtQR0f5yeu26pFZ+7GHRp/nbBB+y9NS3
m3l6GoO7uL3tzW5dugxkNfym4lPrOkcAvbDxRqdNmkI7R6TGGc/hDXRpUmCUOAT3wsvpnB5rCJx4
KJTuM5hluUOB3gxrkLU9YvuBuHh0kAmHAW/Pt63tgbJHMeLtEaPv9xSKU8iHa+DGSr37wEiwCNKT
hWq6sKAnjyad1XOTzv6u+X8Y5qjSKqHFMj73Uf0wVI61lVis3XA+GsvWMpsnoPxwH4Fr4qvttPjV
gGheOGQlJCK0+mFw4Fq1O1iPo+vXK6uHIUXQlw0MOju+1UYFAcZ5JpAxmyc450JYs6hhTz/gxwUO
Z+zYSPV2gFSFvUo7X4cUo14fYLdmSe1qTpRQuQlbXbhr07Dwf/IynwGvI3izVP3s5gT5NWpRB02h
uiZF4u+TX4KG6bdboIGEYwJbYZtL2cTmMSnj4WB0v6oKDIGQQnQwZZ3BkCNZWwZu2GnUmEeKX/Ly
uQ0NMQxJUEEPoAu3p5gLr9x0T5k5tlEi9O7yhcfafp/KBGtfENvHPRbj0BBxKym3XRyPe6BTIgfW
bP9L2pdtyYkD234RazEPr0nOU5VrcNl+YdndNgIxi0l8/d0KsovqbPc5fe990ZIiQiLtygSh2LG3
VAHK9w8rGbqp84wTBSzLLPEDpMeNkCKhd8JD6SOj3dmFAHdL0MxNP5jXdkIV552dhhmOoQrIgV+W
eLI7TtqefbsL7+w0hOo5UlSJ9TSPBISay96GNlaILX5xYdrUjuBZBpLroJWyP6Ey7wHYx2EXpVV/
8lVDPatBHfwWoIvu45j8UA97EB0KCh09qSIQsGIOBdKCMdKfUbgsRB63LwMoD/01MchAPbSimLlL
MynSNzyQfnlZOz8BohbvrCjjv9KjYOpYs5/cAcQrVgk4k3p+OLZ2EpbMwyFyxCaKux6UlznfabKu
ARJj/XPGqulJ4vuZuzgvJEuGLWJiC3DAqGGUROkZaPg/aQTYDMKqGul2bJLmETC884I0xNn/eEIh
5Jc+giglYEwM/AEgc3UK0LVaqqEhNUMM9hFfhYwoIxzWs0fRsZJn5NgPS+J1XZZYJi5rL97lAssK
46huBfPa6pNQjFSXXlbguvFlbC1jR6xB/piA6hC7rIUR6I4giOiDKJaNIOpVsYuJZtGQehRGw/dY
stOSHD+74+0I1e0galMm4gWnPsAxTj4DECcKTqMdVc+eV70URBzybi8NWT2reM90wAwzMtSHukjI
u1MZtpW9awReYbBUCx419OyBd/hKa2a1WsbUm43kX+bQcJJWDZZzHdwO74uRwx1H67ZOpTzkno3L
mIwUzq3R2PuaOX+mxX7/cejTzss4I34VemDZKANMjdpAHzJdxNpPvP40pAY4ujDSa/2wmKj3QRqA
xiK16tOsDLCMlzmLWoBaUHSDG2r6Fw039s+BDDa5XjhfvT6ytrWWGzsaJtDxzEvbehNaHh+dFkwE
ZJdm9nnCPvRJ6Gl8xf+PvyJ7UZQgVIEI5cX3DPOJlfGL6aTuV88HQEKoZ8VgGFcfLEbXaoqNa9Lq
f1ZO0e9j3Ac94K0L42hB19tVEbOtc+0WlcOFxNu/q5sQ9/xrhTQ0IjbdwuzC1DeTq+HMTM3F0SFy
WNRtUSfQpMZ4zAecx63oukDbSYigdn9MinK401swfiJP5p17zUlOCYRQTpKbFTiI3sdkLNISu0/q
UkPuOZLGeKOowzSRCv7xX9dYFrJinKxZOsDzRQZqj0mTK45TsQ2Ab2UIdEgEYZEBVR6ua34dCmzZ
IqFbF84DS4JagOmnBIJ0FFFPpX2hHoVQr5f5bSkaUlNUnxLzM1Vitr24VkxmF6rcrITJHlB7tCEf
NTWeXvtCgspzsQnZuWHLGNsttr8vBCWZ4WIU7g6INzCMcaSuAGA+DX3AT26P3E1I3U6LZLmiLvn9
ruGnKQB0zpF5sJa5o+Mgb/jY/F/ZkJC4zaVp7VHKCM/+9xX/w2IVZBNzwM7wIWg1UKUf3aboL63X
dtuSJSgZ45H7qY26bpWoct5acPBdOcNbXhbd1o10ExxdBs6/TGi5g2eaHRMR9y88ioptDMn0TdI4
GJZxgtrjelyRVwf90KcgSDcjOGBeqIE6xwFZh/SR4nWjAdTMxLs0OR1sE+bVBA/aQ5xHYJ4rWpA+
eSBGOE0atJqptwwBIOigmZwkG7KZnilOumqKDhyadXIR0smu1LiQcEUO/anyW+TmyNSk2Qpvre55
tvW8OaDUxToGVoXdnV+gEMszkhPJpXzQRxm1neK8OZK9VLJXi5MVPpQbRGCECehB485jPwSX0JqP
RfHgZ2N9KVBEF+J+mfwA09WmEH32pSsKPKddDqENH8evjMsrBXgJXohoZgQkbxLo9aVSLAFlD6Vi
MWTfsRctr0yy8ipVz7NKebilgoH+cbRV24E0H/zX4HVSf40ztv4gYII2SncOMhnsJps/00hLYGqJ
NepD4CD9KoytqV9/cEXtWO/TMn0qVSKamjQGUHMUjruj5PTioF5vND99v+H7eaSoBedZelZdLeF9
bzXezc5UmRxwkUPiGal74UqJh2YaHAvHEy+9Y3lKysLdyLoXL4Dcg9E5YXJF3gziLJ9wqwkly6Y2
BAbz6ldm+hAVZftiu/UYWqPn7ylWd7J+VwNzvEZSEmcuNTvEgOXWq0kw80Sa7vdj1njZAQf/4ISH
0M8SN4Hb+6YITx47qMAS4XJ2jkqd47na9uWLyWtVMVKwUJW0XZYmB4HNPOxw2HoCt+gcsdjvY3uw
2vXc3uU2vg6/C/sP17JbZCTBNgR998kZV/ZUJ5tFoui38kaL3NGdu1YrmGoFcmgV/TeCUgr4whEa
2InevHGkM8As6nrBWYge6jOFg4y/yDdQzrEh6j5l0XnugionOtOYG5A91ZLgGPjYOa9p8i3cn35C
uZ7v5iGtOLvVZOoZPrPCOq7LNS3oRUZ11sHdE5hDuULlDj+1eO0qwYOGm7XZOemJjIbySAoiI7kz
Z/pplNxTFT+4/f92iQ+rzV2KTcB1v0Y9c7aFzPlnKnWpmRmgRLrOz6wttKdKiM9cVST3+fhb+2/i
aZ3yfZ3MmppDDYZOcGyPa5VxeEWpkYNc0rAmTvr3EXHS53KafcRJT6O/zwNy4m6VZZ7yZTutiafl
GssVlXeJVddfRu8++jQegCK9WYChn1X12uJat0pF7UUozavzU6cawynSdNtKiFSN+pSfqOd3mYPS
gfcgrxgliBSmi0sOT4A6Y7WE66A0QpnsWK79dhCX0uq7LQemAKjuXFzIRr1RuOJCPSHj5qQ1eBFU
E1zVUM+rMznO0/R6OlnQoDvMtmUV6jUxKGPzAgWUd47lGvQxvDxA2l59jMVBM+ia7x+jCUAZ11cd
Spcm3T4awqn1PXUt6gZdYEOCoK1uVnK5vZYAbeY09tHLRkDVqOtMegO+T1AnhGPpjyFN9RvNgSSf
WmVeUPcNvkJFrQPaFVY89j7P93kjQVkuKx8yU8qIql9Q92lgwAER1yOZcDu+xdGQGvKyBrQMvslO
i53WDPwOaxqimOeTV8XmyLKdoglXIRPeD/+6voqN+snzISN0i1vmu1WQ7Q3H6Fd01cXxHrvYlzU5
btgbU0nCaiuTm81moEp58HfjC1B41aafC+kjdTLwYSxV2mTMojVgIxv8c+TJTjp5ot48HCdIqy4e
zQArl1EL3I4UxzWvFfG1amj4OxuFDLZ8nTm032PvptKQ5tNyPHa7HTjUgi498CrOVhqoxvDu5V78
omGA3LCPzQfbEMQHZvlzhJ1OECKETi7uzfh1OpbzXOal/gjm4w1Vb1PjmyVfNUlhnmbb0EMwEVsU
VDBDvkMjsXHUZda+lqv69eaCxKIJCVpAw01VXcKfAfaNfiz+qoLk8o1cRkaavR5YUT4U0C3euWPT
nX0zbQ4Jb6KD32vWyUhbeycNkC73YDjelEE5fDJ7E9iAIvdeWOKD3NMf+i+lzROwxKTdD9nzaysH
81cLIXLTG0fgDofPrqbEqfU4PxqDPv5Ra+MP3feGr0mMw/QCvBagFPSCkOEzPLFKtpvlYwH1p+iA
vHr+WGCwB3Omnd0+FgjSfYAPTdQwgavpkPPGfbINVUs/mGdILbpPbWK5T7USmTQqVDRmOW7bThqb
n/L0hXwUleJ8ZMNBWrehAHLY9bgGa2z6SBExKqX2ml2KkC5CNuYMr6ZAUQzFYy/rHycPWAZagyI6
VMit3BHyyDRsOyiqJzhdXa7iFH68jsoEmpvq40qjMT8F5jOS4RLlBhLcGCANZm+mjPAenuqfmGK5
0Bl4h/sIiXY880HxoYl89x5hd30WovIs2A5+1gOjDrUiHJ+jnoV6JVSWAeuotZCGyM+L2bHEdSjL
+1+ojQzgye/xwR5A/0AJWzacEDi5w5jjWwe6YrwgPDZOupc6CsxNPxtWPcuy71BMfJwkAKNuDULl
KfUZcILT2gzy5Gfk6V/6OtO/Itvor+qgs168pp/W3WQ3jzmYigCQR1EaZxK5pjEqD6Yf8jplewJA
Aqe6SqssefOSND9lzI3XZG8aHfkC7tpXCVkSSLZnz4T00cvI2xjChEoiDpNyN3dR55zLrwEKOFsc
F/7oIOu11gCoxu9dlg9j6iRhoxy5OZ0AF5s+F2AExLuSfjQykP0ASOIildoWD55mPaRa4b74Y92+
9HmYqQFZepudcZwbPZTCc16CRDx1w7Qaala8uHqcXbOyeqZRp0ymNNfI7TafcC/IXwaeAJHhMvPQ
WG3xMmVZu9NR576mCR5v5DaVTXLKJqe8ZrY1AFPs5BsXm39rHWi8vELIYAgzZbTy6XvpF78Et1ne
rXIQeK162WsrvW30vUnYJOdQoxT2qVK4Izuy3H1aV/5KV0glaijeKSZ93+oMWKb6VBl5+ZRPOFSR
SAE6uRei6jAF1JjjWE4REFNDw5grAmKgJ/Au2pjoFr381ZUdKg9V4KQc5L2b96/DeSmaRuuhFvpX
oP/sDMUmB0ly0ym9oxFo7odmsSFn7oLv8X8Kobn/Ie4/hPhgbtnhBfb8H2KXy4oJj+3VPP77J71b
ph7ORjtaR88AKxaoktsT9ajhrgnJXNVQj2yVtINtJvLXxXQ3dXHcTaU4PO5x2Lqs7MSge/GMP/sk
ZYoMF6Udij+OqYZ6/z+2pgrWFoQlDrXX/mM5KCS5oOtOh43h6UPYdCz41vfY9ZRj9LNzGTRGmvKr
j9rzdT9244M9GvkBt9dqn+mJ+1jI7poP4sydfgtFH9BvJRWQz7Wm6JnYPpg0F1x2DN/3Tlngm6Mg
bLetajDDW5l7Ah9ZAXUT5ymLWf+jduR3iRvet6BgELHoIv6EXcu4jZCihxrbX40H6dqLz+PkMn69
sy5D6nVapoUDbmNrn7VsXNFMBqmjcXWbDzI02G0w3oa8FYaLxMTA3A2IK1FmB5a7I9UZ9cWTixeG
N/A41mcdW9GQzBTl2/4v7HDduRbN8GI/jCxUUnBVuIZi5Wjd4y++c0RbvWojSAS4nQcbZC3LV8Pz
jF0Htol5rijdWx0bzQV9dnqC1iW0ztVcI8CpUmR7OO9Qc0GEkeDG6H4rpiL4wzacB2iJJ2/cYdl2
QhHlEaddPu6udgVuFtv/w5BbGRf8j64f7bBqe+daCR0izyBvXeOsK8SDc8RjFWyygY7nDg5Og0fk
B/Mr89lmMUH9LwCxJds0Bc+vFEXOSO+4eviOh8WmdYADBhk2ERnEwh4pLq/xVHZNtwgpjpZTXPmn
oHRflql+6laPLN053IfwFE48TRy34LVlnC59YNvY8E2D2GB/BJkMZaSm04phXLe1AwJeiJasZZ3j
HuX3Azb8XtZt7yPBr/rC3MDYz4Eoj1g3qMk5UZwNvtyLWen2vnccVx2tt0O5dtiaoVL7CwQP8eU1
2w5iCY38kpuQCM6Sjp9o6ObrwC3ZF91i3kmWVQe0ZQX9j8YFy0jS86MYUCCM53mJ+syIgzIJZas2
PnbcSut7Ad7r0HWC7mGJravuFgvSP+NNMOMwkyxAMyVdi2wAN4UqdTeBhj+OACDziy6r8+gP3xPo
Z0OlHY1XtLemj7WPQ/JSHIX8bkgOCnE17hwS1OCOHUgHQAIX8XPv4kXZLz7nijk9w6EvMueq21iQ
RKOIrBjBvA6Y8OgFYHpaaX6QfmKRl66DwY8v1LgcXHFrw9Krre33wJ8J2ca7qubRgfXCB6IK0pCA
TXJQCJptf0JBYB2BDgJdv9aQIF1c87gqfXOje/is5JmNFP9hjOLsDqnVCUkyw2x6lEVw79wx1IdZ
OSo9PhgDu/Ug0ga31psQ3cERibvzvcg8GGbwTGhjvIK0T7WHyqcm6oxNR896IPEvHapvLxQSB4M8
qwkWbRyWYPJKDTvUojGOCw584DUOejlItlKjjDYLNpx6FGeWoGABoK4cV3UPPGnjuyHy+eWpUsUX
S0M2kwowfudGfd8tOvI6KDiVE4qT1QpLMLIdpwHb692d/X7RXF39w7REz7fZMPDHogWHfg9NuQod
bYDEnA3aAfzl5w6D4OKv9xjlGjzXeMvBq+XVW7+3/dWMqOybXym3wZq0KN6T4w5SeYe8fJ8b61G5
pRGBNj+sguQ+4Hd45TCu9qTVRxwMjCdqKouPpyy1bkNZAhTGK7a5s9OQJlDs3XBZqYEmSL0iN0Tg
w7HXoLelLoYcxO0SNPydbQlxKxnGplsehfqtpR0ox1IPkHkaFupHKPsEDHM0nrtjbfwy67bfkk0f
zb0vkmHPetSVfpCjpDHwM/UJJBc3Ycrf2cwBeSnv9XeRy8TGCrrN6DotbhuoX1hKFDhEJjZt73n3
DopbgkHEsxFpbOHk4m/zNZ7iAZ6oVWqUH82rLHORMmqgUJi3UIv2h8wIAWUTZ48b4iyryNxaUfST
TEsDmjFxXobUc9QEUWlsg3IBYNrVIotjGd7NnYDWAGFnjGI5tQBddgkmGw0XR4w3qRXo6bpNUdTa
Ou0m79igrvRgDLzfmqzusQlpTk7vZX80Od5GwK7of+oKKFhHftBt8SLYv5ledRKqyp8iAKwf9rcf
kFFAV+cdMExQ4Rk1/K+A4Z4AxHe4Y0IREwxZcNZsQHfqn6I+Dk4BzsNONPQgigQ2wndPhPO/wwC2
piWEZlADQHOxKwPotOO41g1NAxoabRpg3y0hzYmaHOcN/5SLZZvJnyIYf7SQyXhhKE7Z2VYxHKCB
nH3K7Aw4XRVhaz87gBB/4OghCt0WBzXJIKKjGff9uixY/iorT9ubgWGHNExBy3gSqWOCzlvPXk2e
jBdZxX+SE/Kf2aPwkcFSM4O4TZ47ywV1Y5u/kqkEm3NmgUVAA4c6d6MXB+eVl0SVMtrViF3IkOW7
VhVB+nmgHZjBwVCvvEMOKiF36kM8BqHcpJCJ0DSPtz3S1OsZozj03W1M0EMwwAgkn/1vN5bMwAf4
i6rHkEwc9xLZQBwF/FVRpgmUOmhe5G3JRo072g+AjkRnGiUsrx9KX/tQhna3EIVBNC/6sNCA3Z8z
C4OAhaYAuLyYVonJi0eIBAR46XWjh6FPm9M8xClSBJxlfYtpzB7HuSrGCXLQ+FfE99n0/ZvMBvll
QN0/cKbZS9noznXiI1BQyi5KXWw0KSbIIGAo/wpjXuVcWTd+w2l2f6o6HdssXpfXxI7wXp+n1jEb
nQPZbcYTCMfw4E1A//TUuQXkWo0SiqyqfjZ1PHOb9307E0fpSkSDgz58Jo5qUn6oQNL2FIy8fi6M
fEd1tD1KBEE+JYK56JbWYInZbsdhKt+sgKdhGtjsaKD4DLvcMl8vFCquIYZd0XSfo8jGgRTRp8yU
r9Q1KvDZSODrWQbpFygMjo/UjEUJCn4QSdtcPjIHDZkhDQ2RgxanCR9CUU25QwFPgpOtv+JM5KAf
bHueRGbHAfdtEwxXr5q6s4AwmZbI9gj+u+5MJvxJ8O338RNI/QA3cBrjRGLa6W3xmUZ3cYuNHLQU
1/okLFoHp6tqPTsekRom99xd5gQdnz/CP2KWy9DltTT7TGvPn4s+4rIM816KNKhZBKxzVejQSi4e
E73mF0iwtk9tKtlFOvZjr2cof1JNFA/1pkwasaGh6zriKWfVo2PHt0km8G4X5przpCYFQ7Qb9MFq
UCfx1DjqOJ56Fc55IfjsXa0BqViyx5qVQp6MQkarrOd5DOwlf+u+T1pWjHyhdKQj7P7Ush+mUMwS
ONC6dAnOXaCMcmv3wTZ3KRwFuvgwy8wOiXRk/CMk7Xl7wOs8qrEsboUGXj7nIdR8LChHwWupXB8N
Fy8F/z/OBSWRh1q3cm8CqrMZKReSKiojlDaAHlUZZ4pgohLOhED9B0rXNgsD8eKgaKYmk+1fHZWq
pBATSNESpOoaVKANAGJuqIw0v5godgFxlys2jcb1o9MV/ZOFo0MUsSbJj9jX0hXQzjieEHg+Ow17
nzhmhvc9KeN2nliiWPzREv6Lru3SUkCrukQJxpB68bCmcS/ZTra5PE56jHQ2SnE7IMpV1xTsz8SN
ddQYKlsWaP2aqSUgdIxayKQvNnPgbHxf3JjAktsLrwnpWstVl7gCaFZU7uOfU046LqXOeHbuEPzs
oOh2osYKIqD9U95XG54iY9i4XEdiCRIjJ4dc1DUZuHe2LQjCkxbU3POQ5qPgaNLCZT130PHWp5dV
tXEBx12RZzYuQT0wtKcPiwRJgkk4k9qVOAzaU+CH61I4GfU67bfDOH0bGbKDpsKEUa9LkABcbCYg
KJNn8gOZFvsy7NX8Zfi7ELL9hzj6FOqKEDD+xxXzKi6RMFZXcyCeEHYOSzeoI9Uvbv61QTXFTPps
KR59GhpgS4HSSAANQOVdHDQpsL8sFrfQNRPqQSKEQhtqOVkLJofUPhB9HzXE1ue9U/ottrsQGqLE
ZW1WnjXP7wArn4kAl1heOd06s/tgj4pvKIQa01ODhMFF1/FgzCzN/AolORaCLVIqoXPtSXTJE9mn
3Kk3fGiag8xjDWT8OzL79dDvvRZ0TzkwLl9BwnZK8MbwwmOvP+ObiHN5WrXphhVO1OIHH2dEn6bU
ArIJV8PhKipzXG9AJXaTvKHoaY73x6jdCWitbUu1rA6eOmS/0s98ijLUy4tsPZX4OWtOBfpH3uRb
WSXa2pde8RzZDRDi9jwYjaJ8tls2rButtrcUwLBFfECJ2l7YU/lMJm5CW6LoNH9PQyPlw9mz3K80
oqZQch8+ynVOtOQ0Wf6hdMA4St5yHOrHqsQOMgu+Fj4opSciYWECZPRQY6m289hLUIiWmw0YVs0C
WYm2wq4FR0+fiGOlBf8yHz32QGQrsSIhBsnqQtOiFnd1OR3JT3bOIbijgMRbss0ML+oiJlA/4WKj
C+H2uM5wWOpUqGjg0RSdQBcUnWjYGpPSDqeWXLPfDfhGa/QJnBF/zbmbSEPTauVOd+KXvpXIJqoG
+nMODmsAYwGdhti4ICy+2WI7BYf27LcUaLvT2jeaqLPARjkW+aF/IleB1gVrkQ/20ceTZW4mVPcf
c7yLFOAuQ5c8FBOUoM2cjR/8H7oJ9GmscFnKh1gX6gDcN6bb/tplgKU2+YPdjBkwnV52mVRDvWUI
4WobhHfALlFc1bvWsKIuA9OZr0f5cXZo0b6vIRqyLLcsQj0A/aA30PEHPc0gba6ulfjPZhwU57vI
u2tS/LIs9VIw7I4FdOJN322nlQikB9TIYO+R932lkWOX3mVwdBuZx3z8FbnY63hZ392Cye2Df5Nm
zMENlxfsAkHT0D4BSlKtKHmb6c6lqzP/c8Ece6uzrjtQRBVDZIbeZd8j7ELaW680P0bQ+zC2A5c0
tb37NXQN+VNn3NGZfeaZ7tprdHGgIXTQ1oY9idc6Tp2Lqyi7yQ79Jxc1+D4Ij9X7hg6h9buwXtkD
Gwf//xZmq9VoOq3294sOY9zOFwU34O2iy2ejxdVFKazRkFSwfOgicJGNq8go5adUGgxErhV+pE7t
vXlOcGgTnuO0HIeAYxZAJvo9ws3A3VTnsb8moHJjFmCicHG4tyCQRxOn5JDTBg+kkqKhJgLTuV5Y
0yPNkiNkVgY9/bIE5Piv+l8WGs0MteEtqP8c058Oua4rbj7ooLmq6XjIek88k6Uf8yLUNDBEkgra
Ek/CZxRilHN83xonFmfTnk9dq+RNrLXAv+B7X36n74oLJEmYQND3+i8BWq7JkNnNLcDFC3cJHpig
HgAcQErgyXJAnNOCnvWP0p+Ormi0Nz+etA13SuOoF2XzOOUQQqUISA+EsuPRE5SLHzMrTc+VBfYj
+sT0T9HSctdjg/xIJiBwIWgOhM+WRZBUipH/33gclbSRl9sn1oFefbWMyUiN5QwRGJA7Y7XYqKe1
agp1fzcPsiAOdpMQlgShALQ7gUAxfwWjaPYkuTXrbilZriDX0kPuDl/IBLyvStR7kXX1DOcX3hSa
PQl1zZpdcVVwCjYzSMFgixNv6a4N+Qrc85c7+4dx2UDmOk2u9ICYb/Ei9/75gBhMyGU5Q3CsDCsE
8zi7LrAuV3KGIlTPAomD9hcuTMWBIytGVYKyNSWUDJFyq/H0Dzs8KfWriKBrkbpDsjUaVoFC2+v4
pQjGbTz04jjb0haV9wKKjAMH18JsAx4722p4FQZkzHr8n+mzkQP9BztcYPmGrlte4Jm6Htzzutus
BYHV2MYPfQ9gYuFp/YqXwITlpptvWnXun1uxpm1dsJniwRGYoafJam1B7g/H/aOpnecu+R3bBgyS
OX04GwMT2/ZR84uSypJ3BBMgSMCCFfhX6EA3OMkauVweLjPuFpihCHdrBQ3kcW2fXWLU7uNJPeVf
73q21RdfmcDRdwHpgHuvqIvnMSmyrakx7aRNdgT4SNX021qJnZCx0irAD3i8Iu9ipyE1tjE+iDo3
H00JhUo+fRvqgO3s1rV2jhb4Xz17g9MfZyWZwGuYXaGWWUHHCD/GiieQuhhPZLFcbAVBCozjORWQ
+1A95Cy3VoRNG5TwiN11Px0ZJ6DNzCrQ3o66F2pIAG/IWOdN8gDOz+QB6UNjxwCZxY0Ytjk6a7Lk
oosuJNsYBDiMyjjogICiuVKDmmo7nEDjvwE8pjJXOO6/eVB4iSNTrztN5KBoPRDywMvmebbhTyev
NANnaFGIQjBvfb+MD1qEjHMgYVgNJVGtEnvQKcfXPqhuTYMXu6gTSLzCksR4JUUGGl31XrpSB3vr
qmIHxoGVx8b4NW3r4Qg2DH+NXLj8Zo/eURd6+Qpes+GYDOADJCUkZe8D7JAF0v87ErnzbRQb4wRV
PyIXCqVMvQQr4gBCK/JWcRN9Ks1hpTuR9mSiYEMvBvMQtZ5ce7GehG6FKoRtmoAwxMUGiLJjzKiQ
GLOKxgJhRoviXFU00foDLlQlERTQY03ss6nLQy3LnQNTGudjlwzghRDtlobSiKe96eHPWg7CeTF1
OZxRCwxElhqCTrH4NGr6HKslmJ/JbiWQ132igMFMv/SVHl1oMbpUXrXQ/dK9C6nHUSODeErXHRK+
rrPmqL8NBRgMHoBUaB98ExkncKwcyaSbA7SSNLAEniDAN9scZoL2WTUl9PhOSDUcyVR0uMONbZLv
o0APSS4v54BY6TIzHqrYkKgEnIoNGGRdiMFCusH1bH1lDBlqpwCre4t6azq7igjfK0BiPhVgkTeA
fCxD3xo/eB3lpbn6CL1JcOePb/jvns7EFL7M9QdzwFPXNleaUWR8hypbEI/1gbdxIhNZnFYRWlGD
497yUpayBPIYp2fkjSs72SWuA9qMlE07r0hAS6Wl+ucod46eqmvRUcwXMrMerno0osYuacaQKmGk
MPbuKIu3rs1zoOD7aTu/myTqhYUeRdTYmQYcm4Dsy8Zq1e2TXl0sS149yFjvHSTSDoAZXpbCHOma
yFlTGY4OsaYDgIizdynPqQbOIbBmB/GlVhnaieHL03UgYhAoC3+w1M2DelWdIJUe91vPyQp79pKj
QwVy5APptcSSPTIaEMG4qDum4dKwsrBB2IZLqFPnAyvB4xdNfWuWoWaCvEyQVIRqhlLfgrfIPfQo
ajn3pCih7JXRDAUIPtDNvbzfOLk2rZaYgMQlljFwbxDMNbU2LHAAth4hyfdsOQmOmk0dXBcYUWM7
7Q8h/OkMpDC2gJEzbYuk+ZN1+auX9HjKuiLR8YJHLdXCwqZZyMfpgoPjrSuis6/hG5BaxfhqoIwL
pwr6+Iq80q03KVsL0Oqx5aa/XQrjljq5LB4n0GGokrrF3VsdOKlHDX9L5fhQW+dEYEO7hS8zUeyO
r4JtbiYjgVJOComxKWH9Ji0gf5NNojZRz6aMyl1P/Bu4MN09mbht4UaOaurszCJ7vYRRL0KVgJHi
gur7Qo3Im+dqKJt9qkwd3bzIsXwL30Pm79ry3aO4AfUuTdeDxbnwzCMkO8xjrnpdp7k5VKvQFUuX
/C3jFvKO7W/8U0LaRWqVD915rQ/LLsuUefEQJ662vb/Sh+kUDW7vY4+F9tHf5YNIQwgyUPq58+Qr
oP/ubjFRjxrSG6Kps1cO97FMggbEYTlEDDVQEWugrbuKsUDyh38TIAh6NYehe8T/2QtZkVANoPeZ
x6DXcsu3erKzTeLX2Z68ugcx8AEF6jjNBbQ8CJ5MqNGtGLYLeL/FazG9IM8vw2Aufxy9FAoD6hWa
vEuc6Ux480BRClR0C75haYNbUE5ns9FDQVwl9d+HkKNTJ7fRg5miIjJUwa3nZiuopzr8UqVASbtR
UvoHCLnYyCy52eamIAiZCzYphrZwkJBaJt4OIvUgGg/S8GY2ExszLXFbI/eNAwSMilgJLjJSs1B/
LDbdGfzVYBRiM8t9L4vPY5Qcf1xnNtJC2OeixM1B5ls6PAbiQmrHxvM0ADDQI1uTJm9aZbfAG8KO
fNwtYjTtqACxxz+n2bLWCgAPEfmhu6y9rNG3DcOvnOS08VxC5ZTacAJEt0kNORyKotWBcFb70aWZ
jSZ3n/SYNzuLdWJlMVltFkq+O/69xbFw8v0uZBCAVnGcLSYdCAuF5rxoRl+cRy5zaPBimKcseKwS
b1dBBaoPs/4nEPTVs+5IIKXt+HPSgL+fIoW0E+S5NSifq4kQ3qk3ICue8Mxo3Bcr5WLv2Gm8ztJJ
PnCXHZJRghsBkL3hkugcoMkkqbayAO/poBqgt1KJRAW6DcfjjNwUTY0r+hRl48ZrDJnbk6fjGBXk
esZr5FnfPWGCM8IZdtropN/MVFRrAO2ra1DiIKD227caitmqCNZF9QZ6S/PBZskgHLgTh05sO/fB
H+LeFwCf7MelfncN6Ub4+S2X+13MsjQ08f64lYs0Jep18f8BLWz1noEMfxWmQzdccr/NPyXHWVun
ikEBMLFvUWdWmxEML6e+bJ0H24B4s2U1qIjUeBW2HQhWM8WtilIVcy9FDiVVRbeqGupRM/mpFKtl
TNNMwwGM8a8Zv5t2Z6vS+JGDb+ohzofiVEOAMDTd2n4Dz1G8ibxC32sQmXhrZP7ZGriBYw2tfIHC
Gj6+YA8d5AN2XBFY+pkHZkzVo0aAWWk9Wub/Ie26liO3te0XsYoE8ys7qYPSaILtF5Y9tpkzCRL8
+ruwoWn0tOV7z6n7IBSwE9ktiUTYey2uMDIVFCbBXWqkS+2n1JNxYIuPHL5rqBtETbP0MuyJoE4m
ncVLkJ0npIy+trPoX39IaOAO7fA64hxW2pBklobi3YsGJA4rX9v8FCfMgy8hd/qEyVUH3uzFFD4T
ZezM1/YsfPFkSZGWg4CXbeO6dbYTVtmoHkjCx4YlI2hzVg9I9459DDFbRgo5ABXp0JSGISocsIIc
7S+jMGulpQNX0nolyKVJm6POqw0BWyNZpfOlLY+elQYbtWBAhsuxGwRA6nK/XL8aAPDeAhDCfWaL
5ajGYekrKo1BW3CVh2AffHTadENWWr6MdXgoRAHEMumuFfmUuhuRDfZuCGrvgTXGL2Nss3Tvx31+
DqrGrb4sHus3gFLEvdC4Lct6I/y4LooHkAN0KHY1p9MSOH4ZWRlADecybnZL4iFtzI2TCPBbAC1e
jPQY9y4Sjl1AisXFkn6bR5Dt2onNt4EcMjxqdk3NUHLk5+m3vAV8UdCk1SMNjQWPaqR7vdngjn6b
QYXbg8Iisz6nFmr+AQPH2bbJkdbZVyg/5txPN6Hc/+8XK1wfRnkeILfEMQPp82BHXdyYZysr0itT
UuW0609dJ/GrKHCcbCek/4S9sGBHoUmdAq0GGV1tvou9GRO7rhbJOQWrjLe57wZkEJZ+clbdDold
Rx9n/x9bMsf4ForMb+xPRrLUwH1IkbpUJ9j8XE1ubDAVb4rt6DN7g1JN+9yan8SQAhFrtb1nD0xe
v82YUmPvslux6WF2e/CxjBcGppITaofXQ4z16ItZgVKwStb5m1Hw7yYSvP5CHK/qkOLqb8cM1FUZ
6AQtmTEgRzOSJ/VIsALlb4AoMWUpTIZTmwfcI4CC5ZCqZcA04kSoRcuOJHOQPfUagGxzaK3nFftP
JWaEOB1P8R5vBts4UaPGpLoZTw4y0COlc5jHNrzAXxtZjdhBO2t7LSN3rWhAv3wMihRwBfs6Bupl
aVr7QXIFsiCfdnYKduXVcPnXD+RzzONnPym6Q0FJqanEBBVr7J6BDueeaXijofFa78cKEDRklsX1
m3ASVCpd7Un+oecP9wkbIzcXcK350wASY88HC3RqRkD+9i6J3dA/MGilQtNtgUsBoeuuB7DmhEe2
5A6YyQovOVlGvacq6Lbl00F09pNnBe+F0QC6q87UNGvrNRHZkZqENKQeydIFFKr4XcCH6qKpR03A
3XTjL12dbvulBnJwFPYi3+ZLnp2p6ebhvXcnixcvPYM6DkfnXdOivTMnfclMZJ+7McDVZZwbQ+UZ
9vkvDSpiJfmACEJwOFSY0aM87o463CqWcp8Gy6wU+tE/t/nfWb6AzxH5Rc+o0wyfq2q1HmWMyphO
Y95jBiTRFrDb3j8OQ9wv2NHFGEB4W2fAC+1GRjakteeg2awZGHXHBmT00Th3cCQ9N4LywbfLb2Qo
GDiGcRDwu06vXbykbaN1qheAg7wk1tTgXE3m82oTys8NsPd+pp5uSKZc8P+yH8cqOwKb+C4/iQQq
8ahv4+C0hPcZT5RLxGL/D4DrfEfJa3CmpvTG9969LDNcQDegYlzb1T8b/7svhTf5CU9wFNDJ0Z2t
K8Jyl8TNpJ4a9B+ungzqKUH/95V8oFj0bCGDfj8bPDzpxwEZkOnts0X17x4pfgI+qr7EOSkQYLH3
TUXYqus5DLWItXMkWVhUOSocqHCbvtWAIx2n9th3cIOKQ1CBfVKTe+Wm2W0sbHocvBWcYKRIS+/B
Bh/eE4nS1Qsf67g/YdeBFxsKArLUTWuDi82WpJgogAZ7ehHEh1nmJQJxXp66Wt4jaYF9BuqYkX8J
jMl5qWzjUyITIi0HXASiCFCXGHT5rsntJJmeDRfEILQRydP5e9dhy4s2HkNQsrhA3xlvZGRGG5FS
Pg7YPNMi6l3lZEUiamRsba+daoYNsqw/2R5393SefXeoTcfWjfDXS+gf7k7aSaePuTtvTPdY2wFA
/udjeW1HihA1zhFdMLGy7OgM/lf8WJ/zonF2mEpke08OE5RuAyJ2bjekHVJneLIE8IL9yfrMQVv4
WYCaRVqSZPG8F5C5hk/kXE0i2wjQch7TYDRfBgscUl2KN9BkzjsqYM2RHnwJ8gSUglizDptxAN5i
bL5ROesw5ThF6zrwNcpKWGyO5Xu36k+515o7lVOq+Ps84MJHVeoKABqiuB335z7qjNTUmZWCElDD
zm2PpWnL8/wYJG1pZ+zGckZZTjDGWxKmpg/8UupOuRMD9AGWHYjhVG/FkaGx05qbQCQEOvxynPtA
8TJocgbNG3Ena7yw37YBIOlJUcuFEfWoMWlhpMfE7IAkjFsX0vpT6W0DADps/byvg6MTT0h1Sxjw
9iUtZi2T+9uMVe4jTmnbPSYDRdQRVybpPdfD1grHI1apTACcAWlAus6NCK09eTWGKCI19iRfsZPg
uEEUSOrFOic5+zTVA0Qbpnp6zEJs20RKR2IyWED6dzZ/Q9qdd0po4qj9POms3MgBlG5/IQkj2ycx
6Cj39MDh9JTJ8lercp1TSImfNwrHjNtN3/rVPg9tfk7HBHDAy9S/URMW2ZfS5dUjjQYRBIehj+0N
DZk049iNsuzVfyURCJDT3dChCtEYMxxEgeH5GQQMe1Kuloe9TOQWRlPK2iPJ6KImtokZF/sEO47Y
8U2d5SLi0HP2LvdQb+pgV24sAgdb1dDUaW3U22TMQfNgAtZLym4U3TShWNhKxaVu4wnEHWm/JVlf
Jjgty4PIR9r6L+CofQlRN/VpXHr+Wjn8DbUvzS94n3iH0QDeU1GtNWYKNv61Yt49GctofmnSGVMX
eDddKEDdC7ANGmKFh4VCuqZnNUz7KMuC9mtRCvcxXlC7RdESR+CsP0nqBxrKW0CmPLhyfbHuE8dD
laFs6nZG8RFHqT043zylMLB5gHOTEoXQg4ezPGmSe47NImVt5+22aeIFS9EcQh1nHazINZf00a9K
pkKTskpqvgcNlR9No5/7WxStW0+TUb2JdbbwfJAjCuUOQ31cm+wbXYgUFIqBd1Ow6blxpl0XZ/mj
3eJ3bckmRsnpaSmNVxLNoBYHh2WAFMcR75KttqOeMzV/8N4SxwxIq88T9pCfAePNnxhyKMhAy40x
XA9zOiBfRtrqQDmIOzdBnFp7bUza682l8fK0oBL4wY5Zfwb84nuDPXyZYXQdU0/bWAs2/wIQC2iR
tiUZDqdu493ZkfZORgGSLsCvDiWA4E7+EeAjO8d1+bHpwa4oiz+MwXV3BZcpmbT1q8dqoxgAiC4Y
xwuQ9Er8avIBT9Y/ZGQ3Yra1NXI+vJIxxdK+4no9Lfvf4+XIidzgBBNlXuCG9tgNjRYRanmu3Z6T
Jd4TcRYBtiliMVLkjrFXZpJxTDNwcXD+ai/tSr2flRTSCpKHpQ/bkz5NbOoZxGG1iW3yn08YMWPq
JuCRgY+ttdiD1qoTRxqjIPzWmbUcZUekkX7IP2IPONbrpy3JvMT/G4y2Qwewwjx8nDO/A0EZj4Hj
IwEGcgkmQL2sNcE9iIcUQL9v5aSkpgpyIAXcuWk1hSJnksUoYIrieERq0fUa2tiTF9dDm0AIaPyv
l0eZkjHjKExb3XjpUHe38dHFx2AJUTnNkGj+821oY39dLHAT/nznd0N9p1ZYvKxFMx10PLLV3wYp
SNbQt/iv6kL+Ghz8GshjBQIGlm5D5HDAL45y/WhnC+BLaWyw0QF0p5RSczO2yErZGv1kbiphDxvm
4NAPBerxu4MaezJ2nBuASlVuJPAXr0331NUXx7SuWyTlqHRR0ZWLcDqsS8Xi7+IKf7x+vT51+co/
21YgNgAa9PE3iaEoUJjGWAd2QzksSjZcwNGSAazK4J+dLMzfsBFPOmpksJ6PILMCdBMwdmchYRum
xn6lZvXibyaSjs9alEvWbTfJnw1h2K+z13UvOftb633MgzBvLV+0qB+N/riOIZAhE/M9MgP27B7L
LhSsyThkDCwwvq3mIMThJe6AFE4QeBGgB/gDyUB+0IHakXYaQzCSCpTIdNjzy8A1F+BVrcZTnTln
O3awAQaEtS7SYxJmjNvnMF0MaMpt27TD+UZEJtRYMgL1lDEZrSJxDu/7RVYY2lHSfHX7NcQEr8G8
A/kU4GBZ3AXJlc1sRR642XZYvgcXp/Ca9hQAF2MPSI0EVVXMqt5KS3mbK/AvDRBdbAFXB1B5AZKf
S4q36iUYWbCrJolpYBjvMq2t5yrnERkmyQosB99GSgzSpnhERjlyG9qtE/Lmgsx1iqC0PcriI9tZ
vN1Ec1ge4LOYCQexuJy90uwWAAidzJH17AiFitXOGlEup+bMpI/HLD1ipvHUlk38Yo04dezbSo2c
aY1fxIBHcGcyFORJC2psC5k1Voh5tpYVIUOdaOdYG3IL/CB88Y2lOLE5/4tEZOtw/Nm7zNiokbwC
9ZKx2Hm8Yj/+isG7FET6PVctwOOdRkxk6bVH7zl/sZKNZeBZoN+b7lWWCRAu8CJ0cazquiCuHDwQ
cmV1H9HYzix0F9e4hLWcYNCQNFxWSxg9s6MQOYR7rxT1CwdzK8qoRn+PI1xkKzotB4z/vs6Z9atr
z93Gy6zhkzdbw34VzXAJ3ck+tW1rHsx+MI/IwBUbbzEPlJejknO6yt2slW2iGha5OmCcHJ6tZr2x
yLADvlmkBTlcLZLBKzbjCiRrncrhsTlBXpfM/KB0kNCMM2T9FPOebN4zP2SiyI1lbscAhnXEk46D
VcwCam2qvAZwBNtYoKY6B/P63rhLAfhSPRY+m85I1CYz+2p742XjtN3IiKN0QbbubhodsBpkmXUZ
XZBrmtVyIhE1IDJAvoBsDMdHRhbZtSAUPLYWP93IVBdYntVhbpHw+4pF2++0Aq4akJ1ViTj6+Dt2
H0n2syIpk2z8tEi0MGkMVA9wXE74nQ0mitPcOd2BRAAErX4/HslTLcYtZG/yEIwhN/WeSM7BKjIb
kQHqgw9EVYtOIfg+6ypcUG+8GigS9U1+CVHjeJ6t9CdZ0swX0sZjzPGQQEO9FRSVqC5y5i0NQfeI
X6427NIvoumbS7v47bQNMTuK8gw8vIYE2ymxmATF0QwiMisxH+PalZOl1twDVc0DFbWVPTHf9vGu
C8rvbX/A/0b/B8qgR3BgCvfQsDFDIMBtt5huCtAhdUDettpDjlwqZAIClZu0SQMg60igJPgBPFOf
MhriG3xXkw3qsi0gdCXOlhQhCDAe3hMZsGRBurGEwfKRYnGk7hws2OLCxtQSpQxY2GpMqgJJmxUW
7iMI4IZpn/A6B4M2mhh/8oCedoYmovE0dbGHs5HKPE6mF5E6jkscffXyha662lM8xy7gQSjBsO78
+VLGu/dEQ5lz6A1ujYQKqRAFHrx+NdwmI/5QkLuC9FjicgB+YWcfUmSoeEEZny0AqOxZUuVRmobI
siZhL/MU7sfxikQF0hQJNoPIh4ZaoZ3vZCrWbDtim7qsb9c3lFxJFpm+eQtTtnf9ojplmQgvrjV2
PYoI0LUUxK6kGmgZ291oQNLCeDRZ3rozzZGBS9HOOuWf2JhuTQOqB2UIaipsREe+PzU72sxXu/dq
4542+1X3HzrDiuMDvp3TP4zkbM0qF4HTNtlde/sk84kfdBZHKL8rPcRS1AHAOrZsSYFJPr5pSjx2
2w5dsqSxyhCR3k3mOWCdW9nmTqGNKx/ICO57ghtxPQAM8g+nwOLCYBaS3m4T4EhfmNn3pQDa8K2e
NDVofbGXhGNHekL7Po6MbGH9oh7I6ql9l6BHz/POHb5hBT0f9FNaP+fvZGFhbWaf4zCsxAnywGZg
M3RWu537pK8jElLz345NiSqn3f+vGJbEmiMjuoVibh+w/4elSWxMZ82CcsepQtr/QDZVg9i0RW4p
UhYiWNFu1PuvZHh/v8dT3CyS6aUqK+z7ju6Rtj/1ZqmIAVfZBu640wogW/3YUP1w85T2Vu81ztKB
dqqfxD6oeXkMizY4+7LpPMO/aT6SZRlyA1GFB9ygfzP+3+PxINvz3h8ABP3jYguISZaKdX/MdfGp
k0RIjWyo5zPgfFKvDRnIxR3mb7QMJeVgP7ozNEtkf/I4OZKcGopnEacSjUFz0h3BYnjSoahXAot+
30/lhAJzQLUPbJvJI9na7TFfu0EGCvD+mfsi35WkISPVJXCgosJm+q29DJJdnXSgm8DKBynyqL5M
kcvlZWuJ1yJw2AfAmfzECpZJgrC2DNd37jAaEykYb77VSwX4CMkupvxuuh/6kZ6c3bUW7kaTiwEj
ajqBYQkF7GKbhcjiJ9BxghtX0OF9KJHJSUDNTIjjSFnkoJmgPonJDZBtxm5evO8kItBxkitrbaci
o3wwzfZa+o+YXpk/BQ2OnPU9UUztssiX7oshT4CxRMPZL3WTzq7fuzSmBvkFICQhTQz02jONk8U0
dvWSfb+zqxsGxBktrIA1enhHJbFs58UHQsjzNGbB0wD2UznonBDAetQLqng/cywdSGGFnulHeYnD
P78E8RIJqxhcQNa4ugP+TzynBep7A1yfpOVburm89ZN0rz5S2CMLP6Lb1TekPxL1bj6x+ohkXlQL
Q/oogpJRhbTF96m3X2ED2eDFmYNjAVTw2YCqZafAOxFV2EpjLsMyXkhKlo6RlmeRAXV1Q0IQ1iCR
HOxya4+CZ9Ajz+fKiQVYkzGFC9Me/z00SfOSeDo0JYjflVBP8Wjq11WLB/i7PNzdO9K4C34fh2a9
GE3ZbVaUOG4z1HmdF3m2WwQux476dUw9auypB/dOCCBkqdQNua3S906mh7W31DsQhKJc8moHLm6c
cPkjUns9k/NdmZtehTTfDkmnfhl8A2BEzV9oAohCohF5CK0k6cG6nMry885xQAgHbm3M2YDrScIg
i4tzkTMAyEwu9tmzAvC6OLhQhjkZkhDbhkBiEfa74QRa7V0sQFAYACD2AQzKLzflK7OsDtMgcT+b
aDl5mAQPhxrg4ZAX27Ubq1/Xmp+axvb+RG7mV1Zb81duFe6OOx47A8TcfEy5MEGEB4Br1JLWaq3V
4Ay5QcGUwB5ZXx31+mtxJvNiYWvFLOv+kiaMbR1UzX0t0/JvhgSSv9sO2PRAdsP3+NtgzPxbNdX9
tphG/jwutYWJP7BF+7VKQXTUbJOFg3XvA3IwAFLPjx3Orzc8tSQxHxbDqO75QSBGLh3zZqW+V1yJ
vtrKmDd0EQr44ZXkRfR9qAtfA9CQotB90FCRkqlbkIa1vIhWqwiSx0zH0vdBt6p9yYRk2kRr7z4X
XSiTX5lW3F/t+p3oyDqeMr5+YBpqLQWNUVdxXD0sFK+fSl9M/Ro6+mzXC938bnQsfas335YOpD8s
kKFBY9RLsNMrIkeC3BJUoiGDVooKjaChwDQIb0N1lU71OfCo35E2yO8OHARILTjR85AhB9iUx5WD
0hTZ3yg6lCAGHWcd39PYpcqgn23+oSbLJAweLRlHuZAM9Z8oYaSYP9sgmy4++yA0AoVJqMpDVD3I
jJqjUnxaGBbeukJkleIhbtmh8qYquq8zKfsKAHiFj50j8rfBE22aAhgWdhcuAA1oS0xxgKGt7ufm
g1GXGjLqKqSx0L0leY6KKOqSeqqKTyb4a/axhQI+V0IrMzmjp96dzMjdEUmJ0gbAstNhdEcknWGk
7WiIRLH3UDT8/8gcUHJue+w8YZm5vOckA5rWOKXiD5KolGNDKrVFDxCV4cYjKZE5UwygFEiSvkIi
/jW/GWfs6eUmhp2DoWJu8b3akvypz/ruEC7pa8BjSasi2aNUl9Q30pmjkBfvydjYhYAqjjK+c5D2
/Zy2gOpIkqpyIr9pf21Rb34kGWmpiWPWbD0Um27vFPk6Lg8V9qQibUw9w5Y1Su9XsABvnAde16av
S5WtO8JDNRLQuUVlE343sZu1J9ky+NN5kmir1LuTAegZHsovaEGFvAgHRxKhwP57PyPTSCAVfEdj
37XjwzrwKd2tJaiO7vX3Yz5M9X4dWPIlXod451tT9+DMbfcrEIRBISIAEtGY7blGYdim5nb3KxhC
ZtQx2eZTD5LpT4BJ/YSDxeDJD7plFntjbpAhjV1A/1CXTnXO3XBrYqP8SKMa2EHItJEKUaFAfXaZ
30RKJYWzFJKGZDjsiDEv8szlYUqmgxqSxqi7+myw4oc3Od5ENwAV66M+DjFXpwWveecD8Okuemlg
i4eupiKTPqNrKlO6u7XB43EdkmqnLiJj3oRXrvqeyUjdmfqI8qL6E8rvI8f0+qhCpHaG8/UBExSD
j8gfViCiBPZbSjzRsAgzpHSnzZ401JACxHZY6VR+Clw9CUaq1UPlZVELPqy9siFNn8e/dL3t7/Ue
MPVoxxdJ5nhMxQOeXdcdY70VfLN33GQCf1JaReba+06hL/BR2Bh8ZVFrJsvWDMErqckfge3/V2fb
xo7k9xyS2o7Ud756SD0iq6SeDLrKB8CdXDNZaluS4VAbSZ5arf1IFpr5Wz83ySUoXOcNDAcdUgv6
9jBT+WXlWme7qgGF3BdlL3NVdvg3DU88tl4tZIs/mmm3Q4W80eyGCQhLYZJixUJ4Ct7aKXUqSXio
qSQpjrYzOLKpIuQqc1CK9RtLpKvV/14AfzIESNdJPQvyYH27GYJI6g0cFTjMMrIXQgrmDgALIw0a
rDCFQUgM6T2+sBqDX+gY1GH9oCGOqedUzW8cFW6oy0M96oQKgx9LNsCkxdssyOft3VrOdcyXkq3G
ScuBBmKf4xTzAOneZV2/ZxzZNEmFI0KLdpttufHMqnk59fkbyU0iVEDpupcD7hTZ1VUCTos5ljVT
rDC2Jdh4NlQplTb98kg9VVKV9hLwVaqp2OqmzkoVX/3sTQVY5E3a1C+rzfuy1eh5uzds8It26/IE
gILxxZMNM5p2y1sx7SwHRQ9RwkC9B6ArZErk4ws1ZBxnwAIcLD4ctaLwuYO09NKRh4TwJcMkCwDx
YAJ5xsOGCO2KyGZxHKCh50DpI5mxiAErYPuPMLO6UwAE6Ye0Q640kpIEEtRG8JO21Rph/wMQl97Y
vGSgZ5HAloFr1DFAWHIz4oDFAqUALMqYA/JyWtghy4HDSrIlsZKdbSKJ3Ebi1mPmj/5jAB6CnS+x
FQRwUVfwfrhAJerx6xvyvL20aYmhOXrNZgZOyKORF5EACngWoRD/vSdlM7jCXvC7zrFIBMzxSJyb
yVyVWJhirJtw8XofIM4QknpFkUvEkqDaatmH1kGGxykgZfuTKBm4x4UxHxgwe7/QELO3+WBxD3iL
Uouy1eVmSFpbrP2X9rsOXsgKZrqJyo+rzTrUgbqxFF8l5sLyHsnm7s4qKm8mxw8/5zyCWBXUF4ta
culpPa0Y5gBvVAA8v3y0fiBZHYMdCuznLx+zL//wVysHHzhA6xwep2r0n7ht+08OYeSBWmEzyiHJ
SBsGef+IfIuI5NqBhiGQxuSuu7EnReIO3AZcTWU9uG72550xxZwTHEoUMxBi5aVFg62fEFjfBy6y
Ds8hEL85FVIksV2VPuFstzSjWHbNENXZbfM1zcr0ybVDZ0YCMrIj27U4kixE3cO7A+bFzsbphLsl
oR+uo7XVoStMzzaY3dQb+o5pgaS+lTlpgW7Bw293X75aTpE2gJa+br2u0sbWkDaAwzaUBZm1EjQ4
bdkFLEH+GRw5oGozAZmcIgUvkQ31uDWa+5pl+GeVWmts5ydtZwIxZ1OObYicACjIQ2vDtDnZmHKe
SK4DT8Ww7q284iiPslFcDDLEUR7YEjm2OiKRQ4UJQOOr3Y3spqu8f8SiMPnaoBqDnIfu/SJNMeOE
SohlYJux9ouHvjWAz5sH1csoG+oBnuvXOMnLE41Q2V2/OMi4fmBdBpL7qxkp5qX71RB40U3ZUr2Q
qA0zQExL29VqP8fCS47qKa5LaJceuZdD49s7/SagBzo19HwnE2tMHcmgMauXBSlq9UKZE1RfrfW7
+l0or0Dm+gI0pKvgrf68tsFzYRiYYLEAIPzxHDaRGqegw3gsWputUWOAE6ptvHNu9rBEWSogTKQ6
YF0KmDp73NKQFMrFnubi7Nbj/jYYXSezcVwt0n493EQTPkfdQvh31v5GM5mbaVVLMx2a/ji2jVqW
m/kP2dI48WP8YfHvNyZujk2oDnmgqE8qRxM7uUvrRUWAvd+Gnvi5fDekspkXcGDkY3MAqR5w465y
6pHMtJNnE8flJpJDg0uYj2yTSWDZRDYTB85M4fQVoK8xtHFae6PofSzPSUYNB9XSc+/PzYNWUBTy
1YraQL6w8ruLT9aAZPxljgsQyAIWPtmOc+8gEw0NuOkd4LLa9Xkw/6GcAM93HmRDtlg9IjuZxqQx
cRYQAe2m2JNaG+qh3/hw0WPqUWP4/bRbnWRQAbVCGyvnJBR/ggvH3c1+vJ6owXc/Y2tVjgH4zStA
4oBwevYZunbGVvnL+WHwroKpY3ZDxHsUc96oldOkQkt/iqqdKJwe3lyeNMr9/vJ39hPdGLlS48d7
oJ23p1hyWPqK+RKJOKdQ8mXejF1WLgfQ952VLLgzJ3fyoR6pqacVTgGSNJxGIy4mNcCYoK6Saifk
uaNS0WGfdVJb3oTJpm6QDSwoMe7f09iUnhLj5tXtT3U34+8aeXHkohPmPkygmyl44/oTwEXLM4An
vokWL0zkqPCLKdmfiemZGqJ7ph4pYsDKnPpObO7kH9lSOJ6yYAsKHCP615h3vtfbASlEfUEV6WhM
QOgrguyCne152VPXWcr8MlT2BaxJ44OX1XMma12zjTmsYrsiGRKsqdJHWPOA4zxp7uMsId/OVlIC
sCvMAUxlr8arDueG+HsGj0iUVVZnHZ3ZtiKkucbAdpmxv4YkPnvrtygcUOO7R1BqfS6Z7V9unlv0
VCI3lKnZG/3goh4I9vxH1Uu/3LhqM3IdzMpGmgJs1WXpYaiu/X5FfSPKAieP2KjAi8PAw3TTpcJ4
rP36tpnn3Dl5a/+g5e6UxmtE496dX7FKaI8fufajYW37bPWQ3vNTTDIGoomtA5dXC5EhjyGyffPV
QInOUbuqy44yaNZNt0EvPeofsBHJgGlTeoydUHHHTouFQkHUDqKrVFUyASPHtQd/J7DUePC7ascC
d7ABnwYjUlPvxidYJjM8a5WyRwVtlHRDGnZgoLZs1FkkICBPsGA6dy7fAT6mQfYimm4M6icaXpVk
quXUIyUQvXZ3copBSrxIlPLO3QCbWbQEU48sUz8q7DB7Sccg+VSDkf7iueLZzJr0kxKtzXgQxgDe
AWlBjZEtKxYQQFTEoeC7XeZZLyK1bLBJw2woivYltOZIOxWWiI9zXmBBb/dFsQFOW7tjg6gADPMj
CJvwtkaZj3skP1JYqR/5rMlfOOcmniVFPXPQdsukR6RQXrgkDzCwl/VQm/UrjcRQtvaetDaxCnTO
MGzmNB+wb/3DxTU4Dx7tYNnbKFQ8KkPlMwZZvRW92+2HOAFLReX6LxZq+F+aEeU0oNAadiRTim6u
HgwX82AtaxyWA1QhP2rREo4+8DVcFHIu6xPJScQA0QrqObs/JvIyPhCvrBk4e/Ivw5yXEg+FcTkk
FchTIl3qwKQGh2XLgQxv1K4wf/IxjTVBuc9VOsrAd1UVpNXR6DIqJGmsCkvMm/ILGYFsdNQf1g3u
ku7atcwFrG4/121Ix9uI7RgFRjIgU+kKeIYtGpB645lM0GVaAeRr+7Fm2IX4GSGNhiiqfkPhUXyk
UbPO2CsHhB3yEIHgvyNhYdTrw6By2Fk5uYCBTTDvdZqncPSCkyOh8pBBP4Nseu2UrHZBFBIhn03Z
OV0ensiLmg/kJLrGJXsS6bgkU0O6IuASgaJ0xu5YcwbvovlMTYhs8udpT30rHt+lNjiwzkG4PGlD
UjKeTgfgbWMb4xphlV7ePK14m1hse6cYUKmG51AuDjo6eRjY9GsBPHrGCXf32I/BVthN+rYaLfLd
mmk+0XAwAftb8fnP1DHTNxIBjRJpcAa7tSir9U9SgvAneRsYEmYoBnmlfeOerxZk1jfpy4hq0RYg
IBwYcEe3xLOImi5m7z0ty3ifArMDKTokG64md8ZNF9f7NmuAQHuNp4OuoyOJujMgWvvI7SRfHUrb
aV8cld/c3ros395z/cssmY4Amse7gl4YssllA0YIQIuREDzYeNfELZIcwSuvRqRwkcaGt/7VUcdp
5DuKFCS7CTbouDhH7OzNnSk53RipC1X+c9aDUg7UvPbJRBnFKW1/9LTMAsTItrcm8PJIE63ovSms
lJA0d+r/SqajklvBk/g/Cm2BSWA2UiQRtwDhyJAPnWbxV6fyxmPDTXNXucPT2HbtBbwpF8LG8YN5
ebmOAOaoRgSjkyZ4TpcV8uRYNjfNUdXBAjfo7HGWHUOQzJHopny2HezfC1BEdsU5w8oYSWZ4ziUm
wKdaoznSSL+R6WVsOdxFKnqHlLUfb3b9or8qSXTn/q9hzXg94v/UGI9xEg4HZxWoCpKNxVEftMqG
hnmy/LWkpbWjkYktBiWnIZmRAw3/A1nilB0QVWT49wvZGJOjjqOvzlxMT1YgA4HgaUHuDihDwrKM
gevjWOlWSNlo2uBHwjmFf6ZGeFNzCIfqixYhn5GlWxWBulpV1ChIWpNJbLXsxnzuhTXu6TpIW992
doC9aRMQ70WGxBwFW0IYJBq75Aan5A7qRNtoF+rxMH6obb95IAsS3bmSjGBPujuoFO3yoc01NGnv
7qCfPFTs2s7vBN/i2xwTS+pSUwN7yhfZhQZNG7Qc1bOed1Hdye777VKjOkx7UO8+TAaaygbrHG12
b2Et4Cn4KBRdrnPXt0aS7g1hWzyKiePQdU1+bVGskx1sZy0Af4iGpSLdMm4m2wYbOo9haS1A9g0a
MYNmAI6Vv/zaM6TikbX2I6WW/ZLVmHuR8CYOjeN1EmDwwkxi0/hOd5r7zPC+laDTbYpwvWQpnh3C
Hacvq43DSRwUx38B9Q8rkfKvMguGyE3D8nO7Bs1+AIAzMuzN8ZAs2QrsRKNECQ/AoXbg6SmBdF0x
wB6N4BoHBu7vXuMACgzp8mB0SHp/p8bSOnZz5Ok6Tb6tiiF+Qp58/ES9zMhRbIUEtj3JhqZ1wb7Z
Yh5WN4AU1IZKMwHoquqnp14GUCKKYOA8Zq/GFFbMmDFSBCXUcTKxA7Me+JvlfdCFMgGw9G3bhwfP
HLILqNIGUJijWM0C4shlyb7dL0NpBVmgtBCnTosDBNwZS1q9BJ2YqLFmTEXk9wnKKOTMguYCUzMc
CkxinkmEzaz1UJi+u9HTixToNmU9gP5WTiXIQscgLxkjlxY06oMaaMDyKpYt+QVXnKDdJcDlU2ad
GFBMSE6pc5QYR422/dlMW2DFXAAMCQUcU8iBrQVW5z1SNyZUO2fuisreJdibht0BrMpd5ocSuCGH
unUfPLFaJ2qGZQ0XNTbtFtmF4xBYAGDNMiApXK20PalvLFWX9KTSltQL7bkNzlpod3ivACMp8Q8J
8x7IxV4dL/I6oPrqs59A1GK86LE+2AKgEdI/SaNOjQbRFrvSQnqHOibiFXiueR9vASKIHQ2/ip90
0+Io4TEXv5BE1DXqf8X/cPZlzY3jSpd/5cZ9HsaAG0h8Md88iFosWZJlu6rs6heGa2nu+45fPwdJ
l6nWre6ZmBcUcgGosigSQGaeMyIP3mgrbUfKhoPGaNXFoKwEepy/8oPs3Pn5gStQR2oQyOVX4o2u
TfGK/WcXGjHFLZAdl1lvpiHR+rhm76f1XiudecDfTp8GKCyqxwIsQ+rED3wy1qFWH4hEAyuzfLVY
qEdmciSRmkgNXkSyIqkFgxfHm3Gsx0l2b7M/Fo+bqeqJ4YRw+TR282abOIKjDN2lqorrxiqdkM0x
V1/NRVfNWPGd4VQ/KF931s32pkaScy07MCZRLVcL2ARQBCGeXBIwSq91NY76ihAwQwWOGAYUfq5J
acW407eIT4FFXFGnxlrq6FtHFZXOXjQKOHXO6sp/nq+rpm1iYDk9lMB9ACJ1hjIxRJ/SourPoYpN
kagbDNTZWCNuSEfWxc9k7VPUGBIsob+GUm/KAGrS6cE85WKkOZYLdjUPkIlYZDswgfJjn6S52Nax
44KRddrJJO6qNSpx+HHu8jKRq2qKzI0+crM8DwpgjYH82g+nEfkZeFat9Ba01DSGpqyjFiXoU/90
9dV1sdTdzfIlX91TVyZbRF+5lMheqvBe8+hLnye5uSmuxsw3WGEDgloPJrGuFVqKleaAXeFT/dN2
ubOdRbJwnoxH6vkKZoXENMjwMitSEJF86MilzrD9mmcMIkDJVNEf5KEDT7dDHTmutIyoWtRZtT4b
tQyvM5bvmULQCfHUaWOtPcz3Cd0HgMNGaWQMS4MktMPVbTKpISQn+DibEETbPngbUcjI2sBDLky0
mya/8RADhqwhnLAH5hHYx0k2olpXEfynQRdN4PX60J1z314Hphk/mnUTPw5BGD/WMf5LpX4ZoroL
gAbJdgBDZyeykStzh1d/ZP5h9uh6NuGdzaY7moMaJLUj4CuacTtfq8YeYlMjWWK+mIZv4uyHYmWU
BhiiUOuAk1OnRrpcAC5CpXPaBgYlUo90ZYWDj8mc7m/cyMjUqDa1xt2QsG9/OwcZkkH6q4ixsx1n
Hf4OGjL3zDEq1loygkvwRp7S5IcbdfI48qq7NLI8GQrLVCpprGss7cAO2fj6bON1yI4J/qKgrtS7
XZLi59wJ3LA7x5W1eEgbHalsAcgCtEmqcl7riIRx9w7rXGC/+wr1mxqk+bCj9ON06w/gCQYlRL0y
q9K8E5QlAmjodGcCzsbTSAZsd/uQmS9ONAKzmnOcffah9Skr3Hqz0OGO1YgapLF/IJVtRPyY4mCT
JOLVzY3R2ppdi72E4tWlhtu2gycCRwaBoWPRMaXltkNe3aVVKVPRwFqssSGSDolRwSXrnecsHPDC
V3pSdRY4HwOufyLXWaWMBfIVPFPr8VpsROKupGv7D4lHDv04hhdNi9JTHNWb1jSKg9OVJ1bivjVF
et34cVBve4DCrm4MuvLTBQB6I2B5bRYrGUgE/c2LaRr+HU3sjk57NXtrnWqbsdOtWn0YUL+cTA4K
xxTF51MSOeBkbp1HoCRte9T+nklimZQPPnhtgUrTxl7kB4jCdtoP8ue17Tx2eh/ssNFTcREMJ0Pb
ghS2TIZum+PoP8ZPG8xJU8riAw0BXwL2DdyxN37c4/1pmZV9oGZ0Q2C/SmkDfxY90tWl+yeyvMaN
sbihTgnY7cpvGUa9m7E3Irks0yxj/3Yql6Uu9vBZAnBcUQFqkUpslmYYeg+kCd0+SgrUT5NB5LYl
7qgsh+Nks1iR1qJu0SAZ2+jyL8GAfOW8iVDMpIq352pt6lJT44gx9hHfoipuUmGLWJywwa/WHapQ
VhWKj8S0MwMULuPtFVVfnW4EEhQDDnEjWflVZOVPIMLoF4kn5WXI/D9JrTObr4Nu4Hu7MNOv/Ua4
LNsjmwW5EyCVWRd1rmhaLPMFwPQnu5fJk6gm/clsi/vWr8yXJKkjUKwCZtZ2iuqzACmi5Kl+nFKX
HVFRyeYe6ZzEGO6Z+L7YDL+uNkLoOiiamvxilC9IiwbfjspV9CUaw7SbzSjxOCMdNdjf/DTlYO9K
gHHtw6kHy4UVYNeJBgUkoIdZ5DEfZhfwEsGQfDj+xmVRUS/Wo/BUh/37zDTTgDJzWQLEBAALrWo6
haVgE+oCyXOXD/Wfda3oJamSt1P0HOS5jCFdjlil4ny+zGMDAE8jpaTYmEYN3FdpYbXSCJQ3GPjF
AON94uU5EcArAAIzuejKjyP+ssFO0dhoKmcRYBmZ/pxXLes3WXGgBTtgYUYcqspsl7Xj9Vo/BNHg
Tg5sXM0L/avlPXXJvS/zFRPjowaECnBTAvtXcwT4iY1hRyDApIpQNb4tY9msSSRDkybfOxx8baZm
Cje9WTTbLsn1F2DcHYypzr6nQ4/wmnTMxyyM/f3/3QMgM4VnMV3urMTS76mRTWjMvX/WdTJ6RtC/
uhqq+9p3S3MZ4HCj96qpvxZYYRv/xej78cvU+9YGXNLmfeDqP+cSWeHb0WGoVBWyAaBC7KX4cWlQ
9oXvcJpwlDOiquAoG1CdQ3XjAeTsa505RMjXCZp814VsBN6INl4mwKHsmsDmq1aJZADdRn4BOgUJ
gVYVPjIwEFXNQxHfAW38E6KCz8YHmnhvFxypHhpq3D901AsHC4E/Q7MB4/4Lepx6Xd56BaicTuDO
AjC0UwngSKbRpSdR+uHKrJG4HsmwOI6AID7mdlsgIhCuE6UiPdKQ8nR91cU2y1kxkFKuRStgIte4
TDSANnG9BltDj0TAEECHnYL0nnvq0X8lKkOV+uHaaSx3di5qCVBD8rarIkaWwF+nqJVIOpcZgKzt
1JQ9twSI6FT3SlvRVMsAlgFV4x2kiPvA7qSzvfnc8W/hk5dzwpujxeVMUCuwgE40v/J+5zzUhud2
afXaxIhMiEZ/EanFh3URReE2C/wByELldH9DQ1EnEtWrOSiLUTNki9Usk6esUAm+RexHgluXTQeD
pz9ENvnPSMBv79hk6bvGDbPPvV98iYM4+466+h/R6P+9A0oMgDac2rvc73e93aEGx9Lj8Nj0Bops
VC8I3ASpRR8yKVkNPtfEMbvNjWGM2hDwsGjIb6QZSe4T7C+QObzrm6a760P34A4MZ3MVmJLnkP4s
U2B/jt5TNF+rWGt61EWwAHgL1J2zA+auigC1TOUUzMP6Fvkdg858LFE+BszdTm/1uy7zsfwJuv4Z
eIjA5QApPUjlgT3ZyB4k54m1ISMfK/NBmPaOjEEI/zyxwF2Le/5Aulzozr5oXBNHJ7ByLLmMMtxc
7an9GDtxyZFxcsQDVwfxjRt+DvstcQuQ0BVb4h34ZWEKw/2XQBYugbWQR+BcdPIWBUvI7kNbOroJ
mHBEYQIBMBUqc6ICpxRHx/G+75tkU0jTX+moAQIRHEh8AU7tPPcScTAbZTMrW+FzkzgphPBuChFn
U1Zq2o/eYiA/0aUAFf/nITR/ZIX7Oi96ZHgG02vsJjiQrYtzhNDruXGRuACYkty6VwaAhCJkXoHu
cjYP2FTepzAkYHbYlSJIVg6QZu/N9CeVuS5VrzNy0II29MvtClyIjDSM8IdIxOFAr2YzHa/E0ul0
m6zRyemkTfvfhYc0Zaucq6DTMjhAfOzkxAeKOYEc8LtsYwCmKpyMBdIij9uNzcxsv6gWlAuRGqqk
q5h68N78ZRjpamEzjwnTAjBcNYyhQlSoH6WCiTS78m3okOHr4Jw79HjQXIux7N70SXKwTuF+8D6c
qxwQlSAcqZfxpZFEj36KKq/I2PcC4MpT2xV/GObPsHPCb5ME27QRVc59h4SXS8eQO1yYTfht8IOv
ITAXni2c1e/FY1X3HTKzwDuWtXF8MXBgnOJJ80wqTep/2kUDshWlalGWtR0QLEBCIUQNYMqLP3lE
nXXl32jM39o+ssJc8CjdD9XUbJwxeBl6pz42ic6epNPkxyhLXgtbTJnXmaXt+UhK2elBqD+FwF94
QkyCbIMVATZKVdrTSGoAif5icjF6hVvdOar6CUTS+j31FpFNAaoGLd3e3BgWcXEeorQ4hGBwokxw
nINMiJR+ig0HxBi/pDovxwKpJ+pnEZQeYWlSSseS1xEH1oqbANdeMkoWt6A2V32TMkU2MIHkAQje
UoqHXjUGgBQAfawduIJNIP2I899739DuSbXoq4D54GDrhjXpxMTZToIodHxMmDAOqBdzNpGesoML
PLbLaPjWqpU8++7zcFezojm5HR7ZM80CeI7btc/BAktkCcSl8DtqBbIuLlOuS69NkD22oAIFBANE
cmvhm8bhuoJdMjRn3TUG+HU/6EoXVKBFNyMHLbIb8/dxC0AQ9YCRq/IIe7a3azu+BKLdypj1zzga
758l4JgUMrO/H5WOu8g4txMuV7NV6aKx3Vkgkn0gVWYg0R3roXFDYtrWNh7DdXnXhjigbnz2RE0v
6nYLzrhh3YYFy7xcr84lKhxPfVHpT51lAmHaqqOrEZUwMk8HotUdTYCNVPio5pxsqXuNy74G7mCs
ndDU7iN/SC72mPHVgDKJb5ofIlxnNV+0LMaCQZbRHSDp9c9x0V7IATSAchWyyrrklujum1QGm5y5
4bcGhbZqBpp6GiOxHptO4u/0TUuj6DI/WwLx9rdSJN6qtI0uUxfiGYVxutl+c4HWsG1KsGkCwrXA
SZRaFJFMDZ/80T0CVOUsM9vcka7qWkrhrDeNb+Uv6fCJOL4DM5SHkJsRwFXE9Oo4Tup1udMcRzDK
v1julVdku/DqounVCFEdtni15WdSI+t2OpRWGM9eMk/evTIB9iKHZdtRlz0okCOUq1dj+OwbpnEu
u+nAnCAN15VCtsfWkzah87a1Z9m0Y136tmxRbze65CKD4sqF9q4g08b6TguOoSK8QHwGZxjpAwml
Yr/QSxC1IsQKfDrlsBhY2aDKDGcdu8RJdWflx9UqRtnjVCB1Ru83S27wTfqvRB0vStzHrzcpxDQg
QZUmLhWjeI1kJ8sEACnHAOjSQDRe3cx15a7J0MMhGz/QuGVuBGLyNYrhsBxNy2FlB110AZiYi/B1
V3kTt+I30B29NDIrn/0MLFu5znWkM0CfTMUu7l37i4tUizsDmDzbFMzYb7LzXNmzP4C8Z29b5pR3
oCEyX3BKsiY7GAGjjYZD4kOf18mnwW2faD4ryAAe22fZKa8tftEGDesddSGDNahxDuzoguLZQ571
AHmSCFzbZTm9Zm3DN0Acje6ElchXp2L3hvTL56q1xgfURSO+HZrvblM9RHck/tWNpfajVWdrrAG2
OJS0P3VjWJ5xYNDNHPaRj/hpMOTBnm5RC26gFdWRhNsXaysytWee11/CXNpvpQNyZWGl5sPQDNlp
EniUksEO07u2buMXt5JilwHTfDcBaPYlGK0NOcRllKAGspRHAKs0F6tAAHmaEvsNWb5vEQqsnw0z
bg4NRzid9ByliEjOeQsyjW9Ku3T2rVVpz/bYfvERaA9zvM1HMNE9tZYcvdJFWnr0QXA/Jck9G8CB
QKo2D7tziQdSHBvg0chrBMN7fL9eAvrjBIF7TJCBwPhqApyS/b9MQNP7bducIyvdNgqDOmqxrs7c
6R5Z6cWpUyrSk0hNXKEctHXGwlt01Fv8JpnWx5GBu7deu74/HJZFJqjWnWJN601qPlwc4lblxLa6
rE4/fHCONx4KK/wzSDiObT8W4rQkj4jTh9bktAYn8yJSb/ZZVvBB6kde74zhenGkcRb3Qbs1x38M
DZAGTo564cBtqk2oKmosVVETq56tDI4GxikykI6si2FQBTakWwxI4ngfEUSOSvWME+zKGqtA4h8V
CBlm4ngx6A4PiVa7l7pJUN2qzpSMESc8g6a/JkUoNr/zCHm9K1EI+2pqHBXMkVavfd8yduCA2Q9N
IkEy3PvaOnFDZxMCRzPDmrhcZ44bXuoq0Z/6Io/2U1Mhb4S8kQpZIZenKw5BZ7GnQIvHs5ormHLE
scq82brqsHY5zp3PdGPD3OojTq79D6sTtkA0WhwnOz/zDvlupHKtIfbyEQei3EKIPlJkpdSzcPO0
iBgtahA3IKOjybJp3WG17Y2oIJKIlvwahhGooEOMSVGaglIZ5bRk7Mf6fUStLGQmA8/k6/v2Aet2
fY3vwzoTQhJybsx1aGvJGtvjX7BJBImE6EsdAUOY3GZMpUQ5u3aSrkl5NQLOk+2ns7M+RPH5vSA6
q/ZtY3Q77MCxcIvlxc0s8Wc7vDluYKsk436DauvxB9Ce3mxX115rFD57WTsEnwIs80AvzuWDnUbY
RHSljXrvpDkwUDncSaNEGURWu5s+KfqtXWUIniY66EMUhwiArNx9qfmbRUV6akbLGdvVldz2Ei/R
7LSoCHmZxoYMZWHIeBtRUo4s+yBl0RmfPP3caQnYouzhddTiZu9YNV93Yz28MqA9AwY6licG3qHP
7ohQq3LLHBssRLELmggtG18LV6AEUbNqnN+h0m3v88L3CqAunOICSbIswsOua3SgUiH3103zZO+z
GmUd5EKNFgc4/K8S02t4Y/U7Ggd8TfVw52wdDsa5sMSXKsTz3u3w1jRULXMq8WwlUVeVzotI1kI5
+8qZKeebsWQNk2QNzBZEcksH8A9zGyLr5Vd/4MVHPwN7B2cGcmFEp99TY6qj30VcdNfjSPsxeL7G
f9jJKa6x5ZnC5D7MA/Okjz3OD1kQ7oQOABSsiqCkxlUQuCmSI1t9VixaSrlISpCapAjeg8r3NyPb
wcHZJyrN8bL8NSWldGTYfE/Irgdtuw3IM7rM4oJq4mgTWCj7GWy/8Byg5yGqAOaOtAz7h1g1Q4do
vgiAYUwGalDx0z/kCVDEw9Lt7m5GRFP8GuO1v78ZECA07ubYGC9zUE8b6q0fTcORpCZGYHMVOcmK
40jgvPjmho4MIWTgtJFCzVcNzsgA0Yv17CySzk8zhdOrlGS+8sYCrnVAR//BlhUwkYNAErFDIs8i
Q2eI564P6yOpUH0dr0UUAJ+m5s7GtBBMAihPcUJcBA9T6i6N3rGdnmrFYVFRz1HP4FkXs+tZyCCU
NcnvIpzhPAm/x29fqxERVhs77F/6fZZhLQM6TZDxCNGvdZRzXmjvx3B4v+GhA3YAkLg+W3qQP2RS
7MO+A9vszVSsrPp9Xxhi1Y74eWSJwXdZ498hByh8Bsli+Gy1HMc44OvZVRZHun+TRQ+p5s4eU/AV
lXA8BfaU7wPIrwRnGMhvfOA2MY7U+YL5R5LzFN9fJ4J+Q6IBhlRtS+YJi+A1jnYrj0Q3DzHQUQOX
0U4xfrcsrb5bUhIpmVEYBr69pCh2eJkiOSVrWbwbHFTlTEWozemKTQDWrGJIX6M2xbuiT03rjD2f
dbZF9icSypo7khZ91o/RHr+Gr0xvrLOhGh+8sKegcrIvhdN9SRD0QhrQaiRuzMI1P9dYGbz6rSY9
w4imRwBnCPznfHnfxfYAroBc29YY+YgyY+x3p8J8zcfmyxiGlZqnr0f+VWrGMx0pIB/hpbIGf0vS
0izMjqQrRc5nisgbl6oVt+M5slM7QKrSVo4j8DSs5u1eHWurvEZqCVmWLSAO6RzPBxGMouFoHgwL
6ZA2zsUWZjUUp+pHUBPvMgOQFVqdubuZFmJCfXwAltY1INb7T3xK9FOcTa+siPzWwxsk5fknYpNA
dgcQX4ryROOENH8/Te8qLqlapHsnaYa7SA/lDrGn+rPR1eAPTRA30OKfemLx59mB93iNcBzxMTPe
6aL+TjzvDqWHECk8sb1TQ5YPP1I1SA5by6y28TaoiioE5UZsXUzV5Pr00wIAz35wTPNCer8r3HUZ
SW296KYCr0xh4pvF4YHmr1jms4uLOmYMGhwLGqvVryZybeBsjlhBgBnakM6mlZE4DIbtHqhX/0Zc
XMgPEJTvI5ZhRdys6tBk+8XXGeoXxG2rLbbjDMm2f73E4kdXXETq3XwKGnvjN4IAbmX2deFxBbDY
NohiZbnLt5YSwZs2zA1ZSbe44DsD3k2tEAEXx2gCXibNQEOaVjZ7fLEgIxldeTdp5bRntY38EtH2
m0YwENlZWMWYZhp+c2LjrnMCUNdaAvl2rm5/B3UyeJtGx/xc4ZOuRSq0M80E6NBpn/YxqCpE3m8M
JL+dRZhmd/Tk576IkfwtP9OTn5rCmsqtXfj1emZQdFQqM2jKkZJmh0PijaG5MrWouJC32eTJMoEe
A25NA86wrQHgiregv8N/Osyn4bQmeA1qrgBPgtL5w+hS55xogf4E6vauMsNnakpsAzd2bBmbGOlM
z1iDNg9l/lbkKcdqFOuedesDVX6WJxug7CPgmg7gDYUd2ImrKeH+gxtF2uPk4FO4rUTdf+U/xp3h
P7oFuHdzE1EZEskgZCbXaWOLDY2yaid+QI0kQ0oe4q7h0RdOeo/t8NEs7OahGbv3pnDtdCOyZBt0
hX50Knda9yJ238bhsRmq7LsA0Ds+cd6dheWDhsHAZ89C5AbqTlptR8fFY54LbFB9p+bekr4GeDHE
kiknjZociRlCTvW+koP5bgC3bTZnwhnDpG/xdXxhlYF1hOHco95DJXqlrXPP8aH6fc6BSk2yBe6R
9dTpjVc0yETue5R1Ov4fpZngzEOqPEKi6aNeDZrVPXDMTkEa/wCxcv256v16q8nJxXF5CSy9oUrX
3AmGP/K032qxz38oV9vi1ewa9YVEjlhsHxDZ6s9DDEwCDuDXl3JkyU4kU75NpWG+SIETFCmL+ERW
fJtZLviXZVDC7OIiZRmiEFkB7gF3TpSrzmj7e5wDHTMgaiJj/0PXKri+Wb72n/sjEAzuwwyceKZb
28cBvzEvimX2vUo+O5NrvBkSS/YiysfjEOvjOQUmllcBpn7LkhBwxSomJBSkud0X+BAk+ypaRD3Q
i4IAfNRHbzG4FFFaZOrdTlFWwbTVZfUdf5UQRemA0Vka0gkFghs0qbvGO/jdSoaYRY9h34Z3uhtP
CPt3NoI6QCQ5dlMJyqkKWQekw7rp3UA9Sd7ULSa8VTI7AeN4HwEorMoRv1TM8YiR1I8qE3XWWYpf
ftFhaRzvW50jnLX4kLlwM+1s5wGymvzxGZhN07YcfAQ2kyQ+aZVbgbFJi77EPP5Zq5oTzfjUW1rz
o0QN2gq5WNMzCHmmrTHm+X2SIK6M3P7PhjY0pwmBv+WjpWE+q5ZPRqqSu3uBZdv53//6n//7f30f
/yv4WVyKdAqK/F95l13w9bbNf/9bZ+6//1XO+v2P//43UhnBy2MJx8W/JijALWX//vYU5YFy/x9h
Wtd53hbmOUPm646gdghWRzfTLdNR47ioCHlnEWf0nQg8LXiWb52kjWZAHvK4AfvphQDAq24ZyO7z
k6PNgXMQIbLo4XWaHHHGjK+ZuiBxSJAXBh8SqQHVReJ1CXuMJsvyCsQr38BR7uHPz39M4A9aZaVW
ftIQg9qyxk4PRja1D6aV4JlgAP6NqH80G6f72OsFdzOjHsnYWQZ3KUUvF3lm4MNKxl8FPArviBxv
8jdSrOf3Xxwk8bbUGANnRImERJJrJU88s4c1kqW1Y4KHG4ouH3PXNR6jEFTo9eQ8kGRm0fjQt53n
BAgYeD0g3e5RNv5p8TeHxL4DzyJKvskla8Jsm3G/WNME1IBjKF4b49hsm4/rMBCar4zQCfbz1FFu
PQHkLD3S1Ey3ovMgIiBUifCZ4gt9VZxTrGRPJMUl08H2g9CF4w+F9893msP+40ZDdqmLfAEuLEc3
TP7XG61O7WBKAiHPzDGCe+JR4vVYhjP50syuVKC6L4pwvDKbwTxzDyTdvJvlsNeLcP1XHyZLv9mi
JhNPN4IwZHi97tupDVb+ZGQXQjQkQ9KO3wEdZu4RLgBd0xTpmwk31VYLVlk8Od9y9SIzWqs8haCu
PwndxGdB4iXSG+3tjPFth1105tW+GFGStQtMINMFjWutW6CHb03gGqHaq4o1j6JNQAVFSjqFlmor
BaPolD3wFGGWWQKesNzVQVodQRxanVsDyYK0mVO7t8LMKw8ko+28ffvwYJOeFV4aNrBa0bs1sP/4
568KP/3b7woEP3gYmEj4EEAedZT96qHQ99pYZJY7npGW6XujdI+OMLRno2rco3St0iv7QP+KTai5
Quluee7MpHzihvaZ9H6oxRtZmHKPU0LjNdQO1tDpX1HSN9xNkeFvyItj+8mr1NkEXdPeWWnZPOTI
O9moQKtHYixk8xCqpkvMa0OJyrxTJxFBrvXYi9Ub1wfz3SYPyuBuikvzZYiASyiQbJM3vPzMOmA1
Kq+pHjVwxWCQ38lXPWhalAYnSJ9ieO6sNbMWHi15C+HiBDYU2brR3aOvs+Fr12m+1ziD+RC5dbgH
4xz+/NjNXnS9Qu1YJeUfRRjtS/XwL3L7aE35JtZC2Ae3eRI8TFaF2+oHEnUxWQ9j1uNgFPnoXu1m
wQ7FLD4onUptr8UOTswj43Uq/fib6gCPN/kWoTMojeqQ5sOUM7n4wLTT87S6p93i0tC+EScRzhrM
PYVHBhOPmu0/3z2WY93ePSbnyFAAjYJp4K1Cr5yru2cyEicJQjs+a8i48yruWifbmPCTEuBebk39
x6gKkkhFRtKTmMcsuzdDtrnRk0hNOPTt2ukKbZ73d36tnuxHhoqSQl15GUpXmEaQBDmJ/nKjp8/g
5G5/iMtgZ3exezBVwzLExlD5w53DqI3okmnukpZk6gFjwj0sulsfmm4xUw/FhncBqnvv0iF8xs/J
2L5f72+nuvoQy1w3U99emRzp082zk/vyuTMAzGbq2ov+ym+5yjLNohu16DPv22br46s7iCQBIRx1
qYnBnXTA9o4dFh31bnSIro9AVFBTUHMl0xSz7FQREJpaHEP9bo7f6egySAbEKv3GHAKkblVpdb7V
BfIb9ML/iZw7hCOF/NKmNfAorHI48VE6B6RjgtPP0aJnhAGAk4iMge+KOiVtLf+nXupvwE2VX7g7
/BqkFilVOfbbtnROWMOnwCLV09xz8kai/gUHdlquhedksE86Pc8nZS265N2a9WVEVkSKw2caILvw
ejx5RBjPEJDbDm4SbUekVRwdw0y9ogd0dh3hLT4aCei39M741HUmUo7K6ivWh9EuMVGzPUxO+dXI
+R0fdf0TDZ9c5DbYym0ZLvB/puGIYoUgWca+bk600zUm1iAVx//1I8duzrkji6sb28rJu3VvFekr
a/qz0xj8BwKtj7qWDC8WgHk2Q261wJTO3WNmmuEma4z0VYzt4lrFoKxoQ/ezW5XWWTQOAHla4H4q
KXV8E0BLEoeFfNKZh6T4akN+ZKEG5WOoSceIG70E17jHplpujAG5+NoUtHOUa4mcLQGugdtYkWZY
lKgg2Rw/I7/eRCZe58fvY2nETXBMjcUbBgQcWrgjqsAk01A4Sd0e4bV2pdvBpmmj+EC6ohQofSND
6Uhtj/cGBzeLFCUSb1RFcWVX+oF6thKptxg6VX/cU/0xdcnborJhckIpNSqIl5FdlZarSTRIsBay
3zpZ+91Wq65KH94b2UdgVSKZ4YyvXnWK/HKxj0WKzIYM+TG5qqCgplGlETXVW5A8ImVtZfiMbxKV
vrI4ooJQ2wc4eJ//x/Sfj1wsbjgeHDNXYqb+IPMfTY/fLfSXQj6K7sWtygrru+I+b9P3pvIFkKUX
mcyToZJVSUkyyF2MDRaC0Wq2/P/MMc/Gm3oba8xMTm5Wpjg2BhCtJoS44Kx0OOhYn24mHckcyNTY
UQI1eVT4rVwMF3A85MEAoLkq6zxbIzPAPgJydT+IvtuTRI1Q+kVEMWF3qIIaea6oFCytoEB9CBs3
k9lV1YqwTnjUTfezTN2wsvNyS11qMsS5WVWYW4DHdsWedDQb9SK/VCnjanYb4L44ZuXtMW+wKY8b
5Mo8kmW5Do3BMXWNBL9Bi7160Is9pVlOgBDYVw44xClLk3TDtrF99kx9m2F3R+6uAjhHDdS1e9D0
jcf9tPQAGy24ser6/ofUTVwJ6/UdlShGEvBjJOoq09lsrGzTKqtUIlmNOC12VME4ZX4GbHLjH8Yu
zjTWtY1DEaTuqkaZ732i7jMLJ/Jgj0YUHxU/SstKmSM0hjpEj+QU1ZWo51ImamIj6zdDYCNIqDxJ
N+RRkGxJpkkX73mIP/Trf16a6Uy/XZpZLqoADYODt1EXJldLt6ulmcNCjeNYwjghfStu9+5XFr+a
TuUt2aU3SalLsunfuiA2rO3VJKGBX23rgzvY7x9wtlScepa2qH92xTERw2PWje0TqTqjLDZ213Qb
Esnwm0G5Pz2SAzWNGuSoQctEH4MGq69WWLCn87avtIA+V6TuN9r/ZWCSAGy6DMMVnsPVnpS6gYd+
PPY9iuMyVws2/0HjgbeNwPPyMBCpB6XD55QJT10DvGpbx4pLvNByxOsS94dVOlgRFNNLEQBGwQAm
yKMJkO9tEnTBsQEmIfgxW2sXS9N+6LF3RxKrzj8H41QjBDe43zoOcGkcIgfIsHdXYtgJ7DDuUSYI
gtYlFpnGiVhbDXaIYWEH42oJUM5yayDmqwZGIN/+5xtI/MfG0HK5xV3Gme6g9sW4OS2K/aKt8NPt
T4EA6E9gosJ3VckKNa9F6plmAFGrMrBQO24O2C9UnADpuwSRWppZa1JSo+GXyXC8JP01iFsbzy90
c+PYpsQiCTh+KwpgxR0wlLtcSo9E0L4iZ0g15L0Y8EdoH8hlMZAfjVimChV1Fyvt/A+/KRD0RCXK
8xBpoFd2IxCNcY4CKhRleT6zUX+WvQIRobyzEbbzGnX82n1QplCPdKgzSXZcK57/D2NX1hwpzmx/
ERECIRCv1L65vNvtF6J7eoZ93/n19yjxGLdnvp77QiApJbvbVSBlnoWsVJb+f4v9FJJ4xrbru8mN
xjFcjXXKzoVlyuea/2kp3F8Cb9JjZqNi14z28EpRVdCzM4g4zrPI/jRVVDkCMucLFOQoCkcxJWuK
tSgKa1H3EkWTaC0dWlvn338ydFN8fbSgVGzpXLdNW8KPXv+SMzAgGNkGjtlezKmWq0kpa9MliHRY
ClrQyFn66C4dhxUkWKKbYPBgM0FxOt5yn+JwAktv7WpEQqqObloZ+oe+NWs3L5L0Ad91KrNT+Vzi
JL0KjcjaUR+w+exsd9HbXHmfrOpFq7h2pthGhwRPgj//mmKrrCwfsvMc2Qe+s2qris/rtNjineuo
+SZjAChXY5i+Shuq0bQOa41pVxqNBpUbu1rno1kfasilA9isO4fR1uJn5Fl2eWmMb30bfO4vQI+i
fqfIPver+IjF05uXjN80UT80wrwB9by5xznUu5V6/hIiXfRq1Xa+U+qD20Rvylfum5d3UFTETcDG
/J85RBsuhLtRrcn3vQuBcj7GxNQYTx8tguR8tD7mQULw0yq05sc8qC14F2plfjT/hDQGsNP3AWJV
S/2vyQnCf/fr0S/78StQ5MevN8l6NWQtCGGJLZTtvFHYMIyV2lXr+hROzKJ48HGqQuquKR4yZr33
LaPLHcVpXc3/47vgfE11qqS6FLat41GJ9If48lVoe4Dz/bRPLoUNxpjedNjmUwVqLktBumxnmM0E
I4S/61PcKVElF8NZmypUIMA+WUE0y3rUND++4Jv1px8J8WiO0rtrrGFt64n16KgLaN3w5BjTewpw
7PKPiFnlZW4NIJ13bZMfKBSlT2AaA93fUlM34nFjmP036JQkLtQM+V2btfyuqut0NwQaYLWqjy5N
UDrruLLbzdKntV68GgPb3gkh3uMA8f1ptI44ttxGohmQ1l3i+cUNzUrrLL3LsQ1SP4V6kIkrLwBt
npYVeJf4x+U3ioUIAFHws+PEQAXN61rcgmrXq1xphGx4Nn0fW+D3ai95caIw3FddmO/KghmvicdW
FACXbGM9CLAOBqRa7rnEx4YGaElbrjQtQCLazbzEPvzHU5F/fSoaumExZpjcNE1wA5j6qHzacJVd
6A8wYdLOgYCa+kIiEajyCdR6ZsPqpX8hk3zpgz13s5bSB4UFLDY3SP3pk5zrQuYJcpgTMMcc59Fl
gDRjjRSWCDR3GeAA4egujYgwaUADrW8bQi7nDMinOAJWqla3JtCtW8f0R5eGNSQZ4x3dwm764Bm+
f8Tv1h2Zg/1AmmvFawENqFUeimybt91Njkf3T19UX27U0BAV9c9par4MDeiZ1NAvMaiJJC4XQ7mv
NpZTFleSa5W0cyjX1DM3qL/a6NimX3/pAWItcmumgAu506wyRX1PldYVXbLJ0s8RlI4aUrNCXhbK
JLFt/Chzzd5/ilPTbICcN50etKtJAo2sV5W+6UOQoPh4WHRswqJoG5fkkUjXZrkodufUF9tO4QW8
ogoeRA8/PWzvAHNVLThW7D3kefBNbi3QUeHMnCSwMuyB4a9cuqVLpjrpTsoJohdRa22+DnTjw+8/
4Bb/8tY3dBsPOGGBuaZzLr5WCqx6gpqfDTBA5ufIEIHQ/tTn5msRGVa9uocLVfIYQhPpsc10cGlF
JE4Nb9PHOCqAdoxKAb0TNJkGRwpgMFMAniwQK1pHKWI2SCpECXMAB4nLHRVx6AJb9vgclNGJ9vFU
5qF+VuQHEBni4Y4lkbcTYas1hZLS2QTaz6HBYwlPv+++iFDeBfoYxMWPJo3iwP69+SgSx39HzPVg
ioAK8V2IM99ch4EukA50JkpKVLmRPNPPvZO8DJTz63irw3Wsex+NmkE/txgtHVBufv9XQGb9H38G
B99px9B1R4f+8T+KaxYXElt+ZEq62JxAQ4Qy+bTy464OoIvISjB0fDH8UY4suqlwpH4wknQDrVbY
+gCC9KAVAcdRrO1QfSmxdQn1aZM7vryPMnDmh8zmsCio5X1caN05xmYK8pddtpqcMoIbomPsKThj
kB2E0s++i8shW1XdmK6LzPe2k8fs+yLhYguots2+T2HG7sypa7YQwGv3U+hhNwvxjBr1y7cgKBqk
ogdkxqt+fAWXzE1wRpv7l/gEOZ6l/9d4Widr45+9hIEG8VkZvIZ3JjJDK0Fc1qVNw1kKxT7RGR58
fIfi7Ee4iDGDodRk4RJp/SHPkx110eASZiR4aALxjTgjBHlbtjI+5b1gQDPiwkGmuWlz9lhUeXfo
k6jYiYzjmOr7U+M6CavPkm6HJol27Vh9n5vweLrLp9Lfjgmk/V0NGYVjNjnsiOMC7kwHndT+dPsp
dL79FDBPUwssS81TaSSoWxi8lEBNFqV+CsP2WzcGfNtEDXScjFHDlUYAhtRPn9pzuJpDdxWHTEOP
B9dmbtL0eREYlEKWq3B//9G3vr5goWhnConyhI0tl8mMLy9YQBs6XSTgO1RDFkxATIKDB9e0Ai6/
uvkUfdzlY/Det9z9z7jcNPG3Cb3uLvMecW5Ivk0pOHlO2BnbeOrHN1k+5daQfNNVd4hy91YLeHnp
4gyK7rnvwWdN4rRRmM2z2TFAs0AK9LogPOo4JKwjxSQ0KvlDhsKILwkrx6uY8Phc+R4sL23Nry5+
CoNqR2/5rQcN+psOmgKodOJHO3kBIWqI09+2IGp9GqAZ8OJ6nzGakDSlGUBVp67fYWCC6s88w4PP
/VsSRVgK5Y3f/00cR9XyP4NKLIPrDpM28gRCt6T1JU3QCNb13MrHy5gA3WPAiBt5slDmJ7qMcVLA
kQqXpAFqyKXbUW83QwY/JQrR0rY4WfB4ep/3qT1Hq9kUuTRrz2u2pqcFbqr0N0PUdTe5XebXaNDz
K901Nqz68sBL1l8GJmjfbYMCJ2gaiNWOge4gYAigLI7iSK/+vVSi1gtGLzxGfHhYVqcIBz6354xP
209rqJkWDs83bbpbwmkZmlP12SqFdDocsmP9FGXDcFMWaYiqU443lZUCs6X6EqNODBenlhIAbkDS
Uh1lqDwd+c9BhG4VmSZMl7IH1nfWayGAkIE9yXA79KBd1LAC3Oi+d0K9t+brqsrfor4Hn9vCE2j3
L01UWMY93FaxMwTwZKWNcJ8K0kLfDY7BsL+0GNQ0FevbanqI1sNicddyA4I++KQBdHadI6Acou/a
YmJuOniIpQkfsybZTrsGcmQ30yw/wPkfNjHYYNiAVNCoZ2sCE0F/Glk0whtRexmeoUoJb62thlNZ
60ITc4KAKeRQITHj5GtJvLh5lrTLU4Hi6Lc67ZyVAYzvxTYA30IFqlp34TT8aI01YZVbFcBUABx7
vYMe+fJEiE/YTNpbMDXwUhwUsmvBgs4A0Qm+pwCyo2KsgLR0+RQYfAwvJm7QycQ6kZmAHg/TtFWm
6h2+H7xowQRLAGqZE7rUpaXC0BwCMube8JOrM3D7PqmyEBY1IDWMGV7Mw5iUm6Hsp83YR/KeQozp
heP17YbC3HPBxYMnTW1d5yBQlFDyeQhQ7Dz3Rf0GAS04iWYdSp9Z2K6j0rKQWQFhL0wgvgdJhuk4
WN0tdQUOfIXcIrWbo+nod3j0Tajj2VCNi1rnfplFd2MrI2iHxY9f+tsaniKg/z19WhJiAyB7NPKZ
fmhBBloVHjiHNsleqW9eRP1eMCrqDiw2v4nAh5pUXQOiY+rl906xB5cwIImTgzS9H07p+LsExgWu
UBW9WvHZ4KYA3pzmAXCkWasv/RRBfXE4ZqvOgYajTdQ46gwU3a7TYZGp5lLwp9F5stW8z6Ngmgao
lL2CwF4GrnAICYU6+8F9ATOJtGVPTdANa5R1tGs/tMNu6CL4GOc4w0JarNxFqIDeDv5Qr83G859L
2cP6Kyv0H4ll7CECFAZuW0ZunPTan07GX+M+dF7HbKhWVpyWNyBCQrYRKtO5Z1SHduQvpBhNl4W6
MTrplqFMcKb+rvag7FtBdGylZU21WZgb87DZVgfbEy9z3LKeWiVru/dVRLwtyh3VtBneQGCQ2t7c
tIV0biZge2nQpDJ5aX2OsKrMu/Hj9rDUxbWPCOr7dY1K0WIKo/gp4CSC3EV8Av4XaXignVnMwbxL
7WTuIxi03Q1wi4fBi2t2o4RIptKt7LmxAWMmOWoy1c9Ok0C8ch72lHClGk4HaGclUAhndnrRa2WH
HadGeOIR8j/kPpJW8P+MautMdNbcg5Nhr4URtqOgwtKFBiIDIuaBjwL91PdIgr+zYv/uzOk7YGTQ
yFdCqrN66nKO7Jn3wusR/NVFufdvkV5kmZxMvoSDqHaf5s1arCMm6mriHA1ob+rCeA5yL10Y3Dcx
VBnLIHts1cUu9ZcgMoYLx/bzsTGR1NdYD9YMb7LHSk/SI9MbSEKo2CZpg/uyCQHxxCBN+HW6FoJK
EfqA5xt9svEgOrRv5TC+Qi1pm7QDe/RaVt/gLdBAlgv9ugqTKqxXzboS29CJ2SMY1auUJ/0Z2psQ
EGDa+IocQKJU5Zx9kMTzipFasbC89xWpn34whWkp0FYJNGCRHuseozBQFPPiRdeEf4mRLXBN2y9e
DN+rdnbbWRtq2iXvVl4EjAg1ZexcoJpj3NEaeeqvqXsUERQb1BrGxxphjuNvpVnrMsk18H2QeaAc
RJtDsQMv/blr6Ucijq90D1Rp6pvzEkMK+JoQycvcnGAAX1o99JeRebwW/JB6orvJKpvBftgfbmQ8
GUeftcgPa5aVXMcGn2WQO4edUQNpsE7yPgJZu/M32FfAlSVoocnX2f6VLgY4zvui1hK3TIPcW8t0
xP+kse9k/x7h1CmI1llsfYf6m3+YmzQX1mr6GtggvGRVdBemwbxopLX9ocNDnsKWfmpOzV+xGZnA
yMDHsgJ3YwfjJWxHfBiRH8BlfexAvbvxtDi/mQecqCtWnSFRtAaG+JN1uQBIxWsLKB4SuPiLnfls
XU5DNPEjmlpGXZ4q6cmjs+FQhP1EX6ev53svXl71daBvrQMJ5b64ztx0+l5ba7jOQds1FE9+nWvr
qrEAdgd0fQzcsDZbAGgGvpd62F7GTFVENRQrKaHBo7ZbWaB+b2OqYGZ6PccsiQ8ID047JGBgJ6Aw
9LGC2X8Rws9lf4IYUnVYlO/prgFkSfE1jpDLvQOLbHzMwT+8j9oY5l1oda0YH3sRXbwk7q/UZTWG
v2JD5QNjgkEP6NANtmrWhkanqEKdssl+FiLOIXcTd9/qbsReWzD/lOet89yJfNWIsfsW5Zqza1A5
3lJYJP0znsn+Y2y1yQWF8XgO05w6XA1NV+B051kPcQZNywwf4ILZ9jFOovbeL/WnbmSQaAI3654h
QXWxmX1O8NC5z9RFK0u2yTsRbpY+w6jvDV+IM0UkEuyRDP7HwH6eeoOJp8FmzaPUv1Gjg6TgQwDC
ALUE/iYPwJRCNT2wnsJA9+6B61rPkbLu7vFEwjfbsx5xCixjaHuE4CAUWoijqcwziJwbYHrTGTJm
KNT6eIRdG1ubrmMKkwwv5/IJp4qnReIh92O8jUhsrLeh2u3tSQ4CjgQNNr16yXcARkwuVChvUXPP
nqNcj1BeAEYVRsTavWia2CXcSexZtxwAy2cfam5zRDEm/kPZlP/vCPVTPAFXPCNmxWYEdc2F8jOD
aXcNm6GugQxQMPRbEQ8+2Ip4ia9RQBo3XTBEt2aQgpoYyOi2PQx1o12ply555vANM7Dpfl9IxY8R
HFHDEuLsqjXHRZ7YadAidlt8e/LNGFnfkjYJjrTsHGdF+bHXrZc5oggT7qa9BisJsHHff8W+6iA3
qhaAtMj7rzi3tWPehtp1WQ64Bb6pBoaiIE3QrGaXq1/KSAZ/7Xd2udPy7s3W8aoqYF3+pFqsLD+1
4kCrb+rUMJ5MMcxjtdfxp9ys/23exxhUm3I3jLRDK2x85pr+R+R0OAOoFgzr/b30wP2m5iDy51Si
VFSNm8xDom5UqlFdnUNf3auKXafoyKMY8T1ytEeHaplVMP2I67Q6N2ow8pP3BefR3tyEjomFCtav
MohC7qwCz5HYGmeV0UVvVNYRNs5FeCZFUuovObQcWM6CDYmQUt/UJcNJs/pbClv6P6YnngYSYlr0
Wzn0MZzoJ+1bPxnvd0vfl7tiCvy3CQpy8wxZ1Vc7rU/NVJjwAh6NZ3B14E2hDffgtCJrM7zYVWI8
q1f/bRGwh1bFQGCInxJofriWFWWXJNDrDbDd1X1uDGdIaJsvsKOzD2Pg40SqtI21SSZr3QNMi5po
na1oaO/TqgMNF/rcJgsLb0WcqAH/cu/J7xpACwLprWb2VMWzeD/aENVEigrsENZcLPWL9cwBFMsK
7i2z0J6idke9UVAJKJloV2rV0Pg+BxzcfmomrGP7Ag/kNTUbP9U3+M/P56mZKFDhCAt2tEUl95qF
Qya0dAzugsCADUUNkYcBQt4O2N3TAIEemCNSs+KDcxMYzp9h7Ax7PPPAvYKpybFzIKvVV3V/5eBb
XyPQN3cFg2V1q/qWgRF/QpiOQ8106aO7pOzrtQ4R0PWXAcn6ajXKJtnSwDLKzU4pNCOZQD+SBuin
oXL3w4nb8kD9oWVPF+lM00aM3zwAtfDZtrMz3dVweGtcuvVbjAQOCiuu6aXxSp+cEUrX6KRhukQ0
TLddKpCYyzptzVkOOClEsmtZij21/H6Moemknt3U5oPtnPzJd0M1QKMJ1NP+A8hl2M7XDBt3cNqV
TAhHOOBNfcmw2dIJzL4Ywwur8sGdUVQ9fC2xwcu2C2aqySG5X7L+hiBTI+iWyqnrbQlI/8ckQIms
bYPiOAwE/HTtJSDvLjrbyJWg8hX8sfTQ3RLqQdleuhTmBH/YdbGKBDSoRiO4+o3tPxYSUrTTAEUA
uFsHj6hVMcjmjwAPqNHJdLwHgD7UEHVA/BWpDa02jxTOZJ3gmRbhn6vC4bTh3JSNdaEWzYIX8KVz
pgQoDq67vR/5MDLAR170mXesoET/VMPDdI0DcrhvVBNWpGBcmxDWo2AdvvZ7no1iRc2BAWUQWgO4
iCq4qI3yOmXR7RxbAz8Ck0oXDxC/X7UJ3mKood7Tj5n09EloXn9DoZ2O7yxe+/GJ1rECy62h2ALY
zgQLeqWZgleqvx5/bdIocGTGPKpV9udgUNI/N/9tbplDvSDuYFPuMWztYf/z4PelODmhXd0hIVbf
qS6RBuIU41RxR/0FM+Yup6nXWRGDy2TYUHuDbIdz7X2Ypku1O49b5zqpSxDmsOEY5F8UsPTjrNZB
ptxLtzQwL/IxfwkOaqhrDBNr1zMsVAJmE/fRG8l3UheYZUetrvIrAUXjegRwOhHNdokHXOKNWmUV
6Xe8AalQ5eEs4q0Ts4c46l4HvHgCuVgwhFX2jYKyRne2Hc4+qzYP0qtoC/XByce3GlqH+O9rxysU
FdNrk4S6mylMT4Ok6DxAM0KI23+aAe/2EVC11EIOLmA70t1FegObLecRFBfjqck+Nf4eobBS21PY
33OGOrwHxsCBvw6g4KPo+YsejfmxjJEAIiMeHAjyvcFrEV+iib3S6592BmADbzWLeVdqZaAbbehC
TRpQEbQFoE0CmAk6sjwsOFKT7kCwB6KQNg0fy9FPgIzg+3IUHOKDfpUenhsC32Qr6PCtDHR5aBsr
WeHNIR/tqJwuKR++U4t3KTQkTTZBtdf2DqE2ho+d1jFssBSARzXNOC2uATYXWdECJxhP4SXhsAHg
qMc8ar5RrMc07XddqYWPUwXfiAjkWpem8jjNzuM4rCFFl5/8AJChsujhgKJFBTVHz0CWRcuydPf7
+odOVe9f6h+2ZesOquKQlDGAt/1SlOJFVOjIXuAl7WvFkRs4ushC++l42lbrOwiwQDN1aIE7VDxm
EMpNqA1MHIwtHIj/wOPhu6k5/ptp4vOF2pZ4rlmETEOmiYex06Z1BpzVXVF2/raQdXsTDd4E+X4r
wsu7bA9+OflH3TG7E5whon03MBOnz6zdjpqW3wIA6294FTQrQJKBLMB2c2VXQ/ciAV8GLsYofojE
v0AXdfTdvL1nTRFCZ7D3N6WTwl3BAneDqy2X7inyn10/oeSdr2NvzO/Gpsu2YVlMFy3X9H0w6DXK
lT30VaZB35l+pEESCIUII8auO2m4f7CEME7geDuu7lXGsznY4d7mjYa9FZoDA7A7bgcBj1s0YXkP
uiySZidqOg5/NovSuFIrkq0LtVHz0aq6+KEKoi11+7wqbiZwT+cf0Of6ER6jZvlDCBPyJ25jQNMQ
JWfUmdoYMg0KFNc6kXBzaypPBEKrP5p9gLQrkowPnpfetUM6vCRDDxpLO4HGYofybMCaaANEZvyK
4sCNrrfWTyS47gB76F88nAo2HaRfz9CwsM9WmOhrruCffdXvjLTMbseYpbccdBjQK0ZYYlvIA4AF
nN5qDnRWOXxSdtSk4I+4iJftjmleCOOvaNhoGep5hoBzDzVNSGmA4wQc/DJKsHjJKuj3aGF8pvdO
YGor7hfBA7VabFOXljX56wIuOicZMxPozHiW5o1NvO1wAJaQ3u6z81Bzaz0Mafad6f/viKiQHYix
hfNva0RsMv8DKcH1r9g8ywEeASVjbukgYUhblS4/AbKYB5K0VmLhivdQlVyEFUh8IYz1eBPJqJ21
GGoDggyzygINzxIMNEnXOcugeQHtBWrTTJzwWyg0fYg1gEQerhrgw9ce99lJqgsOlNOJmsCAAbRO
t9RJwzHwBGsrs6D5pQIt7iCGbpeJX9ZZJjumVkLTJPFBVUc6ZwJJ3CWsbRtyYMzDuNtTE9qC2e0Q
j/yo4kqKs5Ixu6W4Hhnk/dxJMdDaeZwxuiHg4SvZqyOCN/5FQNWB19XK0P3mAvVYIG/ifu4fQ1Qb
qH/SRX+n4gnwqjf6534VDwTtW4CN+N4qMv2iVYN+oTslA3QJ2o0zjOmnbjjUTkimhk53CNLqhkJ9
zYPhIbdvAS+7G6xwsIEVbOQ1RbV0bUMBYU1NuhRtne59bTzB3z17RClrWiM5lSAz3qNpoN4XOZ7j
BiVPHzkOe5CLECtLxdIEYPyekAK1Lsv0uJTJjuLHJNAO0Cx9n64HSH5I0KYObdXBMKOFawbE3tZp
0tYnBkbAiOI4dlFhJRqIuJgvFNYNjja6Wqx7o8txCsVGGMr7NJkun4KwTZ0Xoz5aa4mjVWVpvFC/
zuz6oPnmmXW5XkDZWqtPy4VHRfOpKajJhhJJQ2O9hNEdxc4RapEvUynk68+gmKD25UZkceB2mcEK
d5nYULvWIvTSwjQ0hgE2NbBSwOm1vY9jyUHpYJ1bStbe1+oC+6J8xewp3lOTBvIW7hlNcE+TlJvD
vuDCcyfD7+Y+OJSYQD1M8YHiNQGle1HPY7IEMjyy+Q3HbhT+M3X9PTb40RNm5buS4ayYOe1PnwGB
2cI+49k3xAA6ddhdw9LJ9xM2wTv82nvfwpEEOC0FDc+1NwYy+KTeBnnh/eUYnnxMq3TaZtjD4tiD
0J5LbWWVlvcG1ZgNvTgk7EgaFEyrvuBPULgYb1glXzuzM56sGMrV2Ee8LmODI15LJo0nzSggsfB3
5L/MU5F4PYOfVgc73zZRzLHD8RJBIhVkRsjsUd8yINQoNSUknmFw6EEsC2w0nNXU5NbX5Kasqmqj
6ancAhNnH8us7EG7BI2WQdnluW70701deH+2YeEGsWn+4UBhEESRPHzwuHXNuv4pkFALdUetxY5B
XQKd18dwQCHb/XpL4yDc1ceYxudJpd/MM5fpn2LoNoQEyO93euLr28RmpmkZoMQ4lm6D9f6FT9WN
loC4kqzPDezhuCGDY6a3oTtrjFA7n4a/22WKbXWhxkfUie5IWIQn4bAHNdatDO7P7GCpjfZNV9lw
okzAHTbhew3ZfqdcaWHvYO+ogQa7akyxXU5GELoJ3DjWNLyiwaFLvSiEzlvcz0cpQAfyW2iF4qBk
XXhUoXqinMS+KCHC7GDcjikvZkKRXDQSF4KRBxs/ONXVhzoy2en3/5f/SGnYyM4DeMB1y2ZwOdG/
vJkNqOToEOJLz++6bnoM/af5HSZ9fPUyJ/W2UFtwpDtOUJ2R3fj+lqJXF+orR6u3Ia9xJdElTwbe
OcYLzSXpB9+I4+1Y1MiKKcGm2uHQjcER8GZ0uun5n5NSiPOs+mDI972ChHoGyOe95ueHQikIUZ+o
tWruEzVkhGjA57/EtWru0tcURgUpsADeaSBGy2Zr28hHOn56D2ynf5OVg3R9/P98S7MYGDIuJSqt
TXnfl9Mz9bdpItbITmZHUaf5i9MWq771rG96rf5hyGnuqMnYhFOsCF+cgJXHEJiwNU1XP46lenLf
xUEw/ziKrxK4RNGPSz3gb3//h8WL5EuyymYWZC0dqQsOAss/NIbirrRMG8Tys1P17uSYq3fNncgI
rwOapNBDXwfnf3Thg7eahXkoQq1B3yGaiW9OdFUR1OpL4MLxdz5hO50foUUebw0gvl4h5763cA76
gzN4K1jSL++ioUJEXitNr+zVCtjdFJT1XV+EsFwwgj19cMC8ZvjWTviJUQGpd9hIwEDTjA/UhIra
p0m6H+1zrmku2PLNNvIUIvvXS62Di+RSJ8yj071o+su/xS19JcsuAGea1huKUL0bKq+byDL5vsym
V2otBHzdhhtOoAax53qFJ0R+Q11LGM2cMDj3e/xuAEjEle0N2W3IqVU4WK26QXWNn1nBh3UJRYwf
UzwH1IA7rwKrrG4CG8SZ3wVYXlkcJsdZh6BGsHT/+0/VPzCGNtchJyRIZ8Q0ufjyuMiQv2lGqQcn
GO+gnub2YXdM21h/bkzblRFrH+04nx68yFgHBWfP/QgzVqPMfnhRyZ6banAAVsigg6LmOClYoNKO
K5jNInYsU2+NnxDt5xUFmM1MTAMsdzBXHTyZ57Hrx49jnr3mA8xOF5B6mA/T2oGO8mbpSxzDukKd
jXoW3HrCjM+hNEChdb+iSm/XQ6RRmKCh4utTwBolM+Hu2BWsBu8WuASrNL81HZ5hUY9/Cwpz1AuV
CfPG75CL7uHF8QIot76fdOg602jy6xKFrc9LtPpAS+hq4dBk70vQHFbbbF7CV+iI5beIZfXXxDz/
sOChQJe7NaQFUBABpRYIVeAYCV5OJozMFeZqGTCC+D8SMVJ9Bj7nYWy8lyXQ8NzRLYMBKvzrYc8q
A9Oaiqk+It8EHohKobbqwA99HxzuVb61/rUJPOr7qMgY/xRcV+YPh0EMKCrMbNMwlmx9zxEPjuZB
4t+MX0DhFg+QyRMPUFa52KKBFKTqgs3mezwNxoDvXqImfKHWR3yGbcbNvGBZ9bAIGqHXnVutDn8C
L9wTkcVINIC1Bv7WQMvlWqkL9fMqq6mfWr1IihunC1e8kdnW7o34oZxwnIkjA1wpIDYASvb+Skfo
hjDYrnidMp9JY/vB0GK5ia0OqYnWZkcUaNtdCicE9TiEqIs1Rt94Ot5nMBT8q07egjxK/xzwEHYF
r6PnBPzZdeJA3gvWbv4hsGztFlYXr02h2VAZ8KItC5m9y7vBfk3ASNOyIX70I0v7jz85/0pIkToY
qKZtCsMynH/iweOhN/UpQ4VKdhJpoFG7tDpYCknQsM2YSQ2+nehbLl6rNN7M8OfSRXcaUv5rA8SJ
dZ+Pzz18jf7sHA++uyj8u05Rr5vI8n6Olf7m+U3wzRiwQwF+2XyYQpiM1W0dXytNil3XDskpaIro
NAY8RfIfkMn8P56FSCt++aCDbsuZjQ8gB/0Wm6cvH/RY8A4p0bw6mWANnkHVsPctUK2Hxs/9m0EK
tTvXm0fNQSYXGj3RDwbTurIsWuTFimiNmpn2R5aCNmTUwBMaXGNr1tblNbOKaj+OUsKQxy4v4NSZ
QDe008OAJ6YbpgZSlRPyVbRS0OLwAHfuP6c8DaDUI+Tz6ItizfFffMuM3t4ZXdQdkYwzwH0L061V
t+Lei2EM5gEQ+yZt/SpSAek2Q7vtpBf85STpjyBg4gU2Y96Klgihy19d8U3sYO8wjLscbOfVYjmm
GeVv+mrlSkbBFFeEKQC3AnZnoPnLVVkFQFQMfXUPjKKYKuPOM+Pq3sKj/BAz+KTSWDCM8iYZkAXD
n7J4DlDpAER67L7j/+BadsB9ubrz5Omhjc/JiDJ6LbufUBv+7pX4nOA4Ha4k6kQ30MqPVkEavi2b
x7zuAEAw4jfaStLe8deuLAb2LIec/84PqlVeMnwWf72LeAx645CXIP/ouPs0usG5DVgYo+rrezpG
qhYEvz+1aIwOlVk+bUwVSYfKj3m1OmKqMZpHYwVa/795H6t8zKNVQGVwDk7Lh00VjuPJ1rXhVGQs
cae2MOY+H2RY2Kv+faG4pUl31NclEPRGXnffw2CnBOUA6+XJkECqozM2c9xY/pTMHg/MHrJ7G8Sz
XRgENbIIaHaTk93HUBlcBXJq9tTXqD58BVzHSItb6kJ+qDiFZv0HtVo/AhOA6WwHhTukQ3zYaajM
FV0MSlbRbY0S465FnhgHLJXnSiZ2YTRM7VYPAFcf6xBeCirBtaxBd34MdhwEmsKdCdrZAal1pBOB
Bb5YIDmdoHEujqIKZj5g3sX+eGjagm2LEfoFscPh0mQ3xWHkOYTGfJlc2qx4CEz4PyRc+g9LBPWl
KgKA4geKpwueO/+6RmTnN8h6PbUiDH9wXq/taDBfYf/9f5Sd13LjOLSun4hVzOFWOViyJad237A6
zDDnzKc/HyBPq6f31D7n3LCEBYC2ZQkE1vqDtRlc09qVtZa8ln5+kQNCHNIWo0bSPo8dtASVNlph
sBt+r7R2BU3N/JJFus2ZBvUYNh8wIoPO35ByK9hF0tTMIHrOwF64dQYEXYRYFT9HyE4Z+/cIeY/J
tIoV4PP6XKv2M5hR1DW0iBRi3NZPMXiapTka7nfcuUhRIPzrNvCN4emUmK+Nn2PLKbQexjbbRWk9
LieHPbmZtjulCJS/StMEKepXH63Xhqsxt6bHBm7KnipgtdO9Eqc8MWkQk1rIbfhAtlcbwDP/mCR5
KZRsr+a29aW3U3+bWGO4qUkyIp44f51mxUHb3C4vrmK+yzDUOAVMI9YPGEs9eumwTI3KueixYl/a
wnIOZWH9rFEejBGvqMHroyXqu7G7D2GgfSQ4peiof2XmvNc00Mkp5hQfaq3/LNLSeFLKviFf0JPx
EsOQX7dWBtKPe5iFEZPzOenf//fdvGb+mUlxEaWx+G56jqUjTfOnaKBv+fgU6lp8bL3eQNpBG4QT
RZiuMTdDEIWy1doNR/eHnfjJojYb/U1tIfwHWjI+GV4Iq84wm6M/91xIYmyFEfdTa6bYBsyU2fSs
eTU7CoQox+dLSCbNq9PP/ZH6s7pIRLNygOLW1hAvvDxoX1u1G8/su9/lVDdv86fCDU5ypmJaysVv
PRiUTOzU0H3Oh58t1ZxVE4bOqhyNAqYJl24OymMfDSS+7m09i+A13duK1T6odjLUCFqEvbbshepF
F43ZU2vr2RYmgLKQsftFT+qD0cYltSTGystvYzFdP1ep8oF7lreI6wiKT9bq4SZMYn9B1VKd2FZO
yupmIYcwuHGsWG+lK5yUhbxbDMimvMxUVo4K5PJ7SE74Y6wcZuGuurLGVFUWfq25T5NmnJpCKx5c
9g4KZnE4JEFHcNFOEW0biMGadWP6nOP4nbKrlAT/mo7fcxEUpXYiJ7+RN7vN4XC4DBxjOntq4D3J
DlSeo4Ua5QagrKvZwidQJTphIIPb2sP15lYnYzlsmpWVodn3W7AbBijBtkLmQOAZBM4B6P5t7j0k
45UvbL1jR/+/qOTKE8nvJxaXfRwbWFSBdUrI/0OgaYARFxjtFB+dLIMDXZFMJoWccU4NK7RQ8+ja
CaJ4oQi75xzpuNCbVzfSM3bqzPjfv5fmnycomJUa+q+qR0VbxQP2j41lHFlWSYIM5SJHTR8mIA58
VLnIV/dmVlTC6KokxSZ6WWm6jeeWNeX1CT8FSOTnGots2bpfXLu7ZFGIXbUYJS8xlNVlHVO+jTKD
TPOg2OUuh3O0iHqcU5LKo4CbCh26uh31nZdA1Cwham4k10r6oMpXd4KVaar/DBEa/rL3t4uIDaFx
/d/fN/Hm/LEl9xwUkmwympprsR39851rGn+EZ9RWh9xm/2uxllpr31aHUyNgopxOgoVsthnIUKNG
htiwSZu3AhqaY628SOCCrmoY9gvE08JTEbcU6o3s6OZ1eJIhCnAguGXbzpSrmozuJSx9bzvpfb6u
rU5509UJRQes5PeyqThqskjMCRa46E3xOSk9t36pmnK+oqe9s0NXIRuqwm0pWBll041+qFj57cyw
TpdxA0HCRir6sQCWMTkNdIna6l/4ki2jsFMuckDQlw3mLlV/lJ3QgFHDTdtxI3tnLdFgaGXoSuTK
AoJi8Q4vz9/UFPc3kjTh+Ha+7GIWc9nL2eEQlWl9DZLcfDZzZy25FCxnmEWKhAhuwMYxhCC5RK9C
MX9Q+PwZDyVOFx6maJMk5NfvcVrbV8kvMhARWfc+Ir9VZ6zsNg0FjvgtsA0dLFQePoXFwGZqMoKP
IodLMgGC2wNMDD8U6P96n8XvTR9px7LWtaWcTuYgXBZZHbEh69JXMKgb/A7FwVAJdv3g83UdAKSY
A04Is5L5uy4aUhTE0aK+yZNpTfLhTmV2uGH9kfyMFrHtxota8cot5JQJUIF5UbFsvapToD8p7fhV
hrEs6zdmlMILEzzjPrMvRhREbFoZFXbj10FMdjKz38h7deG09Uk6c8YS7KsmNZeKMBsPhR+53q5M
kw+TbKCSna7Moa+3sqk0U34C5vqaqDYeRWOnfBsGo33whdV5p6lry0ZVe55iTsdC1qEqo+Jsx9oV
oUO+/b6rrHrKtZdEKEKoXiHPP/PeG3LoQk3Zb6cBx5PInc6KpeTotUejiYrv8ObP1vgkLwq2kE9F
Yu/wVXIfbsOyyAAg34bTOh3xPyqMyIoCNv/Vm8N5d5P7GEVhr2t/DHX0V+HFyQVjFVxF4L4szLFx
PkwVZcnAhLHdGmn77EbNE06Czkfka4gz1X63z8aoR475Vd4migtvqxj2uJHNwODd9zT3tQVMdkwc
Ez+MCeZayEK5IHngaWSCK28zePmPWzNoyxDPSaRjikUbtNpe60IYeWk48YjWtBej671d5PvzEk9V
7cVtQvWkF96HbJmj1z6H5asSM1JG+No94IihP8rJlplaizSv5sNteGbVWOr1S5Mi61rFMv5aCqqE
BgmlRrX+JEOqHYwPuVq8kA5TEaROtGAtJ3h2hd2kY74Fk9UvyBrwU4I8eiz1mZpVil6D7HCKwHic
oPs+qo3xe4cuZigKZlR/zLh31OJWiZB4aOJyrXt12O0xgtqGieNugjIuzkWh/o9X8a/e0U573uzC
Tk4TsOslW3hy/H7zBvMAh61KRw4pqYMjOXtKYKQ1+QcnGielMvzpKH9B5vb/CqkL9H3yOccoIOBT
mQvYxNUmfqgNcyxXxTLMvM9J2uRHPzX+YfBJD7cu5RxY9c5ecWsbDhgGq40wTWndEMEEe3y/jzDL
wL6okf/niNqa+zX4+L/rEV+iUB8w8bBMp910DUkRR5ueQexpjwmkl1Nn1zjDdJb60QQNK09XDqeJ
U9Gz4c9PSp+jt+7n09rGS2YXDjS9Fc4644euGPHe1YDzyskcvi7opAfPgzI+DSAxNmljdPCNPPs5
0PiXV45l/LTTk3yb0gagGnsF6zXzQjzChpEzXKi2R4pRq2mcdjWfHs53ZEF7cWmwOMO41XqSIa+r
ihUw3GYrM52A0Kbj5KCFYQ3aD8dz4rUJenBx4x8Xxm60hbnZCDdZ1Uh3OOQmdzeqso/OBhIDO8tD
DRCgPspQv6xAbu0uGAVaVziH4GYJo8kY0k3bzg2/zxDPb3AtgT8ImJTiXzVMVl+kOmhuPOvd9NmI
6md/qIUzmqpX38tmMCoci5x0fou6onzLM/g7VmeEJ5h1xntdICEXmG99bo1nu0fqU4YdlFYQwUqy
zWAMI791iLeIwRJnl9N0znJNX0Fzi1eyaYqYfCUvrTk9DYnn7dU0El44ojd0M/9QB9HhFquhtO0t
OMI7zbc0dr+cpaNQf2mpFbx0ypBRIfC6jdrGkK5sBALFgAYr8JUDO/qhgC3z1MPpHceYp7FSdc9D
NnRreGoclDt/3Gm6Ewl1x+EB8omKV11bXKpGwc4AX6Q35IMznvMYtc+CoBc3OeZywL9cM4v/DlLl
TUG0+8NM43SZpQW7r2n0AU2xaYiScmA/qCg7YCr9i9rAex2UxFrJXvQicxzno2QhexOl8q5BT2JL
TO3FJXSMpz6gwoFG1IC/LFncjmXrlKTWMe3r5DoJe2BTgdhaNagJyOatw8XlXE6QMXnRZ/SyqAGd
ZWtMcSF0tSFaULdETRcAA8n8oHpJNRMdIgimfjnrOycvcKIVBFNTa/8qrHcttPxnN7e9dYZC0AOJ
KP/AwQGf7FqzLuAt66VZFM3XOO8e8H8x/9bgyXR1Fv4YAOkvFDMwD1pk/7CU1np2vhdscZ/lay8Y
0iWQ/2zviK4+God91BboaopmOajdUu2UEWUZPLwGR++XZck59L4Jlhtes+5wZnNRsg1y+M1BCU0c
7+XPVxGxAcgpAIMYWK18dR/3797IrM2FGfbN1qkac9emyuPd20e+kj4+0tYHNUNjXzvWLsiwTYvq
GgznWMMZS4zsX+3eb5x1Y/CzPexWZ+/kQjU9eQOnbujawclO5qJZRSjQ7GvbOeEl8kPz4/p9tOYX
o1WL54L3+5iwcVvdhIH4lKgDy/3catRhMy1cYQkb7wdgCEtALYHHx6AIv5odhNnXsdK/zY7fts8I
ZePq5HUZQjZU741gandz6RoLLA1Az3cGWC2caAzUJ+m+pWrvMWkeJOfIMfIWboQJWiCMyKvYBoov
UOVeRRXasCASGK4V7mxc6Fa1n5nHrF1lwuuoFCtaJxawP5qy4x4rR2CsudbvG7zc0QMflFcPMLjU
QLIaxI77yAgOA5iye9yfkEi+x90w38m37D7es5BCaVia0Zh8lEKqgY9whlsNexmSsqq/4iMF2L0M
6YghbVSRU0I5LCb50AYY8OjJRbP0b308VR+Y9qXrOg3qfSKzTs1mSLGvYE+cHVxFnVejGMUhOV6M
sH7qGt19q9ZK0t1a8tSl8TcyYQi51hwuVAlsHVtjoWVhf5R4edkrm/xTkH8Wg++9qRg8ibmGwODL
5uDX7dLn/7GUG9O4aRCjTUKqYWKfOlNvOcqNqWwWKshze38TOEM4Nl0UeeYd04BkXF0ggBJVCEGg
bGsdZ3GRTXkp86pctJM3r1PgBvXi3iMHyilpwCM3zgqTnaFRqjVnLgxn3y2QPyfFUxYOaNCVnbFl
lNgEGJ4nM4pjaLCBcbVtiuECo9BHTXwQIKCVHIV6SrUq4+oJt51svNy2SonqCnuuOT+VpMnXcBf1
FwBc7UJVeu9HF6ZLm6fZ3wb4LLU0x4+2wzZzbKz4Qtl93EJb6TCKLr7hlWyRKMfzAAAZFnHTg61O
0fcqmoYV1QqhWR6VeP78M6ApH6J4iL/PZvOvAXpyHWebVcXzckQuivwlTPpH+alUDXwE/iOu9ciT
8Lkpjo3OP0qMl596TWm6VejypCl8d250KGVu9DAow5HsM/LzouAjK0EiZKQF9HzpAfWrOQt4VmI1
3vmmRNdlXX4a/YwjDLXU78h+L1SB5oOY3IIK7IrnTlGGLUzybu+VQb6bgsyGPW/VNpZ7rWZah9LN
f3+y6+mwyRtVP94f9vLZn3AAQp66eJNxIzD+eexDpdWXPMrTtbxT7qQVC7A5LeT648492zscS9f3
ytEfMbkQ2b/GyaYc/GeMLSa6MvCdC8BP+7lSvrERbR5vmhSZiE2G+5+xQeit3EUt4qpQt77x3Od8
cnrXi7+3bFTButk/rWlEImecvefAbpOtmQgipa2bj3gEzEvLLfdWbxlPGTieVT5V7RMcaJ6idoLE
Clq3ByA8CkfSKXlUUpgJBdyQF0SAHJTHp/ZrW+iXOhJbaM363JPkTXDszD7+3k38ZWE4OK/jnL6N
vok415h2WwmRD1tcKBqcfbZyZyibslfuDe9NCaBvYu9z8P/X3Pud5Q+6zw3//WvIn8tb6J5vG8+G
pCHgvwa1HgGbAFqBm6Wpj/kJ6tgfSIob5GIks7MEhT2uJCrDA/tynMx21zSK9TJrpMyqrrzM1mS9
NDZqMbnrjQ+d6IxnJH/6dlZ3somWN4v0WI5rOdjrA3Nv+iX6f2KuNmTeKW1ZwUWrjXP3mvrjQs6U
P0pYNA/wcz+9h23nxRPH+cDiJC9fuan9rezN9OD0Jad+S62VdVIp3tKXWQDbSKYT5nqbpletA7gl
a5lZDdw/sfPKHMOGtJsXJ8VuoreB36p3UQchJWfv08Re3d49HvaXZhpsOEABi6HhOPYh9PkJiT7H
z3nRBsvBdaJ1UbplTyKTkal3Mm1kFcpg3GJ3kTxhftKssA7N36jSFULpovqB2vNmAIQCkaSLVg4g
1J+FN6K5GOrJe1wpwcrCr/ZpdPpwK4oWx0EzoqO8p9vj690onvOQ+wkca5us0+h2+l6ryORQaZ+f
ISNUSHTwhdGwyQz1Yrhk3uwvrVY7Okh1nM0KJzddL0s06Mh9SRc3edFMDFYFG0wJy+rVS+x93Qf5
RbLQBxWRQhhWF8k0HzTz1oeAdrWJWjgdKFUG69S2suMcmPrFto18IYt0tef+hL/kX40mKA+OM1BN
dtvym6Lh50D5T20g6KCqczGKVrt9pVCUYB8qmvKDL5vTpNIUj997U36lUEB0V2rYVpsixjRbAC2l
M2IV2RffQDbz7pPIswkGzhQ+3NwZxVAR0mAWQfr1PieKkJxIyrB8rLXotVMg+Nl2PYRLvSniLWey
f7UjVomF0lM9U+Jt3kzk3/Lp88WvyO8vlEL1YrbMyACY84kULE40OkgwRQ3O8teVv40MkQc+B3IP
6WuMEM3734iWHwkvN/Co+6FCNlfoA5PJdFYYWNrrNkCYfh40bOf0dF6RkrGG22RTQE+buF7PQT/c
fqK8qQjVcNJvo36F5MT7GxRG1VqGQvFvqhQVtGs1LjluGe88IrA8JDu4k01Eql7J4tlPPk6PEHjT
jQxjNxEdVymUmcfW1sRvm1xngHHXibV1BxjIFRacyVVeUoRdlx3snM09BuT+KQpzB9gvs/IwLh61
kTQIXwPAz6GuLEcKCdusGsNnD3vcR/RTRZoMioXM+XRFeoFhzQd+LptdJvirksTaOeNn7E5zNeKa
5NQohSIbtjqGgvnPTIKWEkf90cZPMg1Vj5l1C2djWn/A95ZhOZpknitTACp05kjTfjaC59yVWBir
dXNUAiX7Bn3GI1U2jUisNfzvOIWfSs8LD14RZTszsufHylH7lYk67FsjIFS9YtlnXU3+ho9lnidE
+UiI+c5WNvvMx7ggUBR1rw/uszlR3ZMd8jL7ZrpKE/XFLbz54tXJEgX7hIMmetGwUSvvcDtBaoO3
7S3LvR0ZkZ0MVrdMCOeZjQTOaonj7WwseReyKS92On/G7pD1MK8/YxKyS84bjfukC3e1alrgEyn6
V54VX+XFV+MV4oDq462lIJrVhOZFtrC+S67tQIp2HFDtvMeMHP2Yiq9BSlV0E8Ut1rziAn3981UP
6T6IrFNkgtxBJINOHdLc1vUwwrmPTb2I7r6kEJCLW1lmPC7TIRU7WSFnlufp+BBDESqFGtrUGAPm
9E35LTarYC81zJqiZFwW5uraiUDmyWCSTPamtypt5zlRvDNLNi3arNbPbl/UzyO+7UaJpk7KcenZ
iDiC+STr1rKzcnyUTVRlLTvlJADI0dJqjGgvRyDaaKCFLHYvv26Zuf6bPoJnt8UPUMQP5d/zUFQ5
nGA9UhcOYgGrKmxrZ1mRIj86TdC1D4YSpkc3x/+VaipReZFBOckoSsh3jp8nyQ4kibpP0YvPYEGm
0aaOsnYdmRipzia1x8Ty/yoz690yVZCk1mivlDIOzm2gokTWO2S4XKW/ulkI0LAln2EP5bITlA9z
ct71Ni/eqwp6oJyUmzub5OhkwMpqcEZ7ikdqEfKidnzvChXFTiKyz+RUuc5SFHBckga/DdWQkvWL
WjvfbxGmgbcOnQGKmhjrBxYgaS3DMwgw83PRI4gpEKBjOv7W+tUn4aCTbv5kG8SuvuPr0yS9/gKX
eUZmfIpPI3aHh1kpkEozleFiFVG31LI6/5pp+kOhBtrfKigFiJnWdxU22ALeMUC5KE03cxUX2FH0
3THoBmMTdwApx9oNl56pD98aq9z5jj2/4kjz7vRutyxq9l7knq1ns4jjA6q9SO+Jpry0ycX1FP0q
G/fxQamYz7oYH2lkJ2TvbHjPja5mJ9DU67lJ/EdTKOtZBYAJLQ0xXxVNKZ5XUb8ZMMR+lCE/BWTW
xFlILUN4jv5HbyV6b/524u7N3FPJL5pvKWnbTZ0ACs3q6YuXzfpPvHYOJdnsjwJgy8IFQrMwKHvu
aqdHezCvX5PMN54CpUpe6gB/UBFusD8/Kn4/LO06Mt7d0PZX5PosHgdwnak1VWxVgCC/Qywgq6DV
Aytt7u6ksZ2VfinKwXmvlVw78GUCxSn87qoBc/msdZtHVkvzAgb63bbKL3iwv3tmMn8pbAgJ+I1c
Ox9YBbTsnxW2XV+80cnwiYVl3Rdhs0gzo93M/TnTQ/sqV1eKvWismLW+k83MCUIMC2ZzMRih9VwU
tvXM+HzYUNOuTonOHvbQ9Gm2SpomXugpGFz5R6olbAUFINhWvgUlCdFF1eXq2bIG9S2azzJMFdNH
f4hJUHg2Dg/QYdp48wMn6qdK7+F8IkyXP5lmNS0cjkG7FOYNpBkX4rsYIzgRSwxVrJuAeqTENmQs
ddjeIem8Ge6xCz8B7YE+lvtbYaa2az4R4CxQ1Iq+z7ECmSlQimvpUarLTMpYMsMcLBQ/D76nCt9e
9Mf1A6nM+ionBjr1RifPo31Tu/X1SkafapSoSwGkMXbQ80HZyiqUWQ3eomVftbOt2bpY4caSPBuz
JJnm96dbPq6kWZjTcJKn2dnuzFU5zxOsz6zAH5CLfMVhOVlGRmSs77EKiPRvvZZTkPgRM+4dcrCc
64he2SEvFBg+x91773dW7XBv9CRRomL44uod3yA/xgQvMIFRxXUcPTd+NTwkpbk0a61bKJlZ3wDp
2WyaC8QWqU4IfLpTu+j1iV65dsnmvVcO/n+Yi/wm+LJ7FTVkce9SEGuuPHGFKJcsB2DSG1leleM6
11X2A57JsoVrUoLLXHOJc+GiVOYZas2zOy5vVsiuiqpIgs1XPVvGOS8o+6SdgiNUkzn/sF0k8WXs
KPG5BZV/ZbT8cT8WTg1tp+jJ0oxx8iaRTE02t5i3g1mUTa8r+PSWrXvU0Je9IZ4aPcP4N22nna7V
6G635Uep53jD4G+0sF2tvMqiMhLzxgKsDlRBkcpDD9/eeANbXdnL12YfNZRSpNSnY+jdKsc2Zim1
PmXMFyKf8uKKV5FtxrvGMS7TVPmkbjz0lEv7sfMzjwMbZJ97vOr1qt/IoK+OxSbxtWR+G/Xiscsr
HylmDAqMgPWx9LUHnaPAs1vjCYxtG6oLpklJIVAsOC1+dJJsEVid2dYRYCnJCLkzSMqmOojv54Pl
VPnOdPto8UeCWOaQZaxw3S9Ut+LtPbd8Hzu2FpBCkpcrsN394xA6nwlvn+34Y81/4/Z9c9giWRs7
7hxyAoj7WyVeVHWpvk5J2V3aWi0vzdC+yXBJQnsFF2IXdxNyeWprZM+NG/RPXpFubKkzHIdoVxeT
Y4taK887VsVtbUftSus4JSIS61jO/kuGQNBrXcTscViPo8wbcUnODLS8abYZS+EIw/ykUfZA2RY9
v6SoolOpFstSG6H7qmUWPHq6o5xLf3p1gfPs7yGEEINH33H6FV/UYSWHyV7ZYQwzG29teDWB7IA0
EYPlkAFVI/lj5FiQGwGZUi4cGqxFZ6cWdEOat2mNaBei57fgr19S3jTno9chsGMnpXssbcU5zmnr
HC/y5T0om/8V+2OIadk6X0rUve4d7q9b32N/3I8d+rjjVP8Q9Y6/QFnY/JQ6vmWcUtXMUETw1jKn
dIvd0k1yfBgZ5q3rFpTsHjmHev06FELJtzn3jNX955DqnjYIeKuLph81djFDsIVwYF9ZImHllHX3
A7QamSX2lTYSJGo145nmo13aFrlxihotAzvJvrCuyuAdathO0WYL2F+ZvmR6vJKQpzlL/ZPJErSQ
zXoyvF2ckYuWzbFqk3XVexxmBD4q77OJRE9sPyR16BwC/IzXAeJoR3lxVQTFAydLENenY7ADZERk
8PbyNihNSfvLl844VUfEDD6n37rdTtvoYxGsePiaUKL+OTg5bZesIArNG3lMkh2d3lwbuNcPMhQm
gQn0117eJ7UDGyB5o9kMLxFQlAf5VAxikhiopmVLxRQ1rHu7k/Uq2S7TgoIYZjdnDi8rmSAO627a
yvg9XyzHoj6ZLeWt/7i/rIm5dUwOnHL9lsysxumhqjchdG8SHIml7WfF+3usq+npFmscpPRCJUUd
HwyCvEzWfA6F5W5cl0ghpPJqWWOyTDKvXQ9CR+EWZHFDUkFc9KxdhqSgj7J1m3gbqGNa2mvuN9kK
IkAhRtYHyzYnPXJqsNZd1IFrrTPbicJ11Nujba1MFUXifwMLJJgg5wl+GNQa+ShqdL8NyXWl2BWW
9jcw52mLLZm/rVm031AhOQSdE35XEWpZhno1nFV/DM7G1I9LL6mi79TFd9D/8/ciK2JyNt6Trfkh
eyCEorBx8Z4MJaLCMngvMjT1u7bwkhcZcZLsDEBgepRdgMG7RT9k6lF2Wiqn6izBxVD2NpZdbzA6
mNeyV2uwy6nQQVzK3ooF6gGr63Bxu7GxBzJR+s5lHkdlPdpZ8wDLBROjwHwq+3I8ItqCvhE42ofR
FT7Gst1X3K4WhUseh9tESYCt4IqrbmXbVTnVWoVRGsgBk7szUPpZ1KT295PbWW852uQLhQ85QBaa
cd/t8kAdrwr/mFf+WexgCddRPD06Y/GFZKH1lniNd+hi0GiyMwyzdFtWrbWWzajrylUQqcneDZGS
S+KY46KabBLcY9YSk9KiDXJGTxt8C3iVQFD6/HB6q9tOWHBU3dGMGvwi4cv/xoIXTU6JS4CU9fEe
t0MpUyd6qyxM1jPIa/bZ/8zNeqvcG+p47EGGU72JuunzZe8mE4XCsd0BI9vLVgtTudjfxrBLPd7S
2MbcjZvADpqL7ybxti17DvBNQDLz3gYdYZx9z1gqonIuy+fykhlpfMBofXsvq8t4l1r+suwDfzWT
cHhswTSbA2evZYRr6SEw8TpIOt2/yIur+8a6aEpzFf2KhSkp+L6p1Z0cIjvaKjzE/UyVXgyL48Le
dVn7F5pV66Az1au8KAEna4x6M0AU7pwtJ8XfjpTtzrLXryxv72hJv7jPaFPAZegfoGVcJdp1mCDh
DkW3jgM9Pkax9ir3ZHfK9W9saxlkXXpwsrjZ/THO6ix3Dd6jWqiFR/pGd8dqVSupvryrKgPAo6fT
nS83oHWB2em+Mj330RGOFnUUcs6fzWFpiaaMyV7XDf+GIljs73ESd/B/Ym8pB/CwpbyhjmeUzDTO
qXl5zpUmPQy12nIEb5OrnSC7PJbd/F2dwlVejP5fXja9elpuPQ79ZCzlwU1uDHWgZavY7FEJUIGW
3jv2IeXZp6nyHjQAJySoPGtntoN5xnXNW01u3r+mFJwXI7ptPzR00gDuonmCfuKWKnvzvVN0PLy7
bHxRugjb6RpioRlbDWaF4YyGItuuGOVCibS1St5N9LBuqQT0LJD8R7ZtCYJnpEIAynzY636p5gdX
Nbqlq7H16tBizg9YWPGsHaigq+MX2Qh5Qj0MTeQsqoxUDuqVegvIHPfZvOxbDhe53y2zNgaQJIJj
BcNypd5f1kPhHOVFBuFZ7PwqUnYydLubfHmbeHsZkBDTo/lkIzRZL367mZVhT9qNYb3SRRYWAbd+
GfAkW8tUrIzJV1GGbag+jstW5m5vKds6/aHHOlrRVjesnbGZPtwuQCE3zH/wfAiWZeqmT6D/kuN/
jBidNFjqyZg+CdLl0ddne6lXbX4eEVx4qutU4aFmBKCnaMqLOqIxpCXGVY9i8xaS8bn3F7rmkW/+
FSfpPi5gSHQ7OaIqkrOeCLs0IUw/JidLHZKbQL2MyIubzvaiUmptY/NZ9FYIyBpbSjflYs7z0Vu1
2fj1duiJEQmHFVOywzJ5JQsgSvAfbbuf/PVtQ9JxhFslrf868Ti4PVqwpS+z1e0pk3koG4/dz1DF
jLtH8GChqewvgRrt+eoaB/ZHtbGS53TWtL0qYpoyB9rinhXQGczKZRzuh/1ZDhEz5F0iI6uMWx7h
153vx/5/3+n2IwwFFqnOjy7KDF97nvo6yByU9sL0bAw4HyJf1Nye+nCcDmrVW28h/ipbte/0rden
0XvvJPtuclGH0quL4dv6OUqyL7fkZD/o59iIf2vlPAcnqno7wwt6OL4VWuSxGTZrFbPPRa3b8AOS
0qgepvzxhnsYHWvpRzPbSumDlrJe3NrYT2FA1f3qv2EiLEv/HC8RExCeiidfP7uGOeMeIK/yfCyP
y2aYe1ukvF9kqOvqeU15JOctQXo1AnSKZgUEXPmL3GOyKSEXMoZvBFpYvzAaVmsbCxmTv8B9rtN0
aK1Jp8AZh6tDi4PcNkmjYSPPiCDjv2azCwCeP+walN4lm1IwyjdkRqFzzK6BHkg+QkXacwcRUHD6
AI1ps6afQRVfBtGSoUn5Gbi+cpUNFnmwSXNR3ugPaZiYq7DOkq0idFlqrX9w55j0PbqZvz0gEFm0
TjGex/I5cH9wBB46cvbAKvZHR9tcYyRVB54718JM7cvomk+h00dfaOGO50+kUlov+mIXFg/gvHEf
hBLue4ZVXRR9qZRGe4hanTqZmNNHLTSGKFB3speSPk9O7uyXL7c6WusMZnJymi9YyipbnJe1F8vo
P4CyZT/4mnwdAIq8zFBcdxiZzThudN9ysQPT/LRYjC2nb7kh66jCJI5mXgGBOS/dRKJf7NosH9Z2
Erkfcg76bMZhcObmtmvTqzDcGq3n3nZtZNaQ/yz1cs/yG7D96+Baof7LhxqEQTewLxgDUpitwCpk
UZ6c0e9+60XLTxF/1JMUbSolF3ujahuZRXiRnSnSsIuiqOsH2UxIhy8HbFZ38kaGowzCPgwmWl5g
v5uCCpHLoc52exGMDt5XvxZXyGvqRnGpJt1XUaMK64eI/z6ILPPpHncKlxprY51kSK7STW84K57x
xSmcq29ZnBtbcAfFiW1QknDmxWtj1M13OcIXHb70gB85KK7YVTn/h7LzWo4bCdb0EyEC3ty2ZTs6
UaSkG4TMDLz3ePr9kM1hc2bPbuzeIMpkQSTVDVRl/mYd9ulPn8PB/johgXLpE469Qey8IRWLeuj1
DrI4CIufoZM2pIQz4MxBBtlfN6f8UPmA1cG7Loc238yfBmiS2NUu58TRTJ9qkDts5ympux5Faa9y
T6ic4zvfLB6x1yaAgXKrjCMruqBA545LJxayt5hJx4rZiXh3uX16ql11fsAnxtt7WZbdFU1av3jO
9BO5u+x3aMzf6qnF3RjU/QIc+BQgMjVVOX7z0zR/Hrws2eaOiaHGcpHWBKeTp54WhRcYhfGU9WfI
VQHuA3+oH5CJzsdvWq5UW9cHL2pqfH4Kp0w2ipbqPz2YAWWpxX9wZgfh6ZXaE8mB5GAXKlLsuVKS
SVD+1r3Of4x8kIWeE7wGKJl+AXKcnq0W0Xc11lEh5tSaYIfZIJnJ82uwxiOFwHsZQ3YKp9mPi9MN
56irsCP9GJKw1lOajVcg6i0TBjI9kCn2ttlVmEzlye80+tnjNPFHq5Zv2ejHXxSNGkWArcZBo/zx
iOsEqmEuOOvK7i+4bJVfYNwfvOWhkWPwctBRENhIl7R7jbKjr5+kW/U/47ifXnM0Di4+TThoLIJk
gOMJZjl7iUIK7s02eu0xTGw2EM785sdlT9FG6VDKoUXFob+2EH54G1TX2Mm4Jer4txAP16FypRRT
f8rCITl1Ed6HQVbeVSJYjXqbtYIh/q9+TlphE/VAj7vBhObfe9pKMJ2hEc4ny1rQ8As89NYVeKgE
y2yVBQb7nOir8NtjjBFitmscaSGVJ8PUH/yC3LtMyiX8J0J6JmpsB9tQ3yPCtO3ukjEGfhTMv9yk
Gk6ObTXPStib92pk7Ts1bZ9lCChAvatKu93cxpZFZWdv+uZNX+wGerP7TgonfYTYb79kTY5VPbYD
qZIjIIohzlppTePNhDm31cMRhmSoOfu4GJsd38wCJZk23GkqendXC78AugZeI8vokpkAgUyQGEJL
K4ZnYGMFsq9j3NxGBEtfkf+Z9zj6DlvpFssjucqs9iBduwLvgIrbdH8NdqdVSDb8BdZD9Dx1ylHz
++Ct5gRy5vFlrTx/vtOq/rdvJAqeHvAfu8lTN0rh+XshPPZKhKqWdBc6pHTHWTNWs67iBHcqq/T5
tuGSFoLmuJ4M1ryTDZwpXoW3mYjUAbVxijlpHea7rsi1U5Vt5jkYftq+P255qrTHIkaBxEujv2Wz
ZhpIIKtR4D5hVhudMAOLt3nPRr3GccQl66DG6mtnZdq9gskrNTPPeLMpye8HN6duJ6CZMkFwbhr8
s3RZZPelu4v8BqrAciJTQsW4j1E/kt7tkOYvbseFxZbpOrYU1mJthDVCBdFHTvlgBxbvcgF3DMnG
xLzhSg6wPSVf63YQHrrqZ4le3L7EHumiqLU/4wpEk3x5u+7rPt12iaFcZEwvDFxjSup+d2gMvL13
l+hbjOIkWzvrhhOWmcHOdYIeulqHIZJXkumUpkoKCxg2l36Z+Z/Gho6KQ2pOz/+JLeUuMuhn57Kq
XaD5+IVjNEFZZFLJrmdxcrZ1nAtj/YhFMQxIq8JxrXesc6wn+WOZD6sqH6Z76aUypBT61rbKYCNj
rTctWaSeV2FH3rZoguo0SqL21pfBJJj5naR5DYpqY83TpQUGz5pAg/KzAln4fg8ZrJJdlU3jQ9k5
yqosmuxTBVXXk+pMSeYox3I5h5NIGxBjd7yVvOwx/czxijzfXt4yfOt2QZdvArSq1reJ6/s+RHjp
H3CzZ+bRtqvU8b+A8mgBot8uV9D5FWUu+POkLvlALAvB+po5dbM+jLcpB2ynWDmDNSHVl0TbzxtW
2bX2CTjIOnWjrXRvFwcNEsXp/ZOK4oCzypLcOqpl/DyHSX3BkIizrjouJ9zx0dPaP9rkuIebj0yr
4PuROmjtShgY/ekxaUwHW5T3lfNg9wcTmJe31wo3+R7YBQnDOSq2ScA2xvHDtzxztT0QAnvvD475
qvjpUZCLGRuwNaAHjHjsMbmfRoy1RJBETZIDG995q4Rxsnfjvj11xqyu28kZv4UNG11IecNpUPT+
G2YNllK84MmxL/VoePRG+K8LtTZRyKzmA7hh4ePOnvY4FHnxvPhy8apOZ56HiL6+Kl77C0Gydo/q
Qb0Xc4GzaXfDD3sZ1Kum3ouxwHcZzEasdyoffq02WO0FRrQCUw6sA9JIDZtfAD7h2NZf7VbdXUEP
iMHvBzUyrt0qL05OV8df4N9cawgZpx40t8yjVAxiu/KfnPtbeWFszP7IFiMGN81beA3zAD/Xwq23
Et8Y5ognvVhZRVSAMLOwjzMJ31uBVFq386AUUqVbLSmeEE1TwYjd/kmdj9wGcJEKqpnKh0ws+DB/
AYrJEGl+7cEKws1tkUDM5EY9zgobXYCuicuZqAqHJnnFWjt4hvJxfXeH87SLwQs+yGu7roxu7wSB
t76+05eXffx/iJCdQDUW6ZlNw/kKN87x5y696bGb9PR5SrInGbapIO1bTOp2Q4HmxcJe34iAx7QI
bUN1MTqscfoYUImMzIuwidLgdSFjGS/v3NXUSxKMr8FC1nT9KNrmVaYfVKCb37r+MndQPWsl7O5K
tIh30i2s/lwlefSiT5iZeZkFi3lZ3YEGhvOi1vcdu6jn5a5l+D2v2wxLdB7Ru1Kpy7s2cNhfwvbb
i19j5/Qq4qbIU0nXHIvySW/x6CkduNvAjJ5dTDzuxc2xtdrTIGQS9EINLF3wMLE9dzwUMYdES+fV
m+pTuq2WLvoc00nv4nols1qlxs8lhzOZlEsdI6vDyf1BenwQwNMinKXPhnbu2nQ6pY5v3LtVScot
rGBfFfHfMmTpM2gEWyas7Dvup+FhwtcHfwflJQiiovoKj7ta+/uyK6cfgK+r/dCZ3d5IjO6Hvw94
i/6gllXtZxW5OxkloRX0f80IW9ul4zW7oo2cJ9i8iMH6dfAYp0V5Z0UFsEKVP3/HWeOMshNb+DEJ
dk2jwhdcJnq7Gc7SAnAA50D612Zl18fU0eODrQ8BSvPL6tsaVC2MbHEoGMLYeVI7448gapzEz1eu
GyBK5tb5iedssBUMjuXuDHcofgKe1raxZRTHBgDpsbfQ2UY3HDnfBUCOBOyqjar619jqI0Sl1H+Y
zNE8+Fh/7GHNGF8ktuzu/Q4PSV+1cDNIMvesZTYWndmwxrpjPFvoVpyN5WLPaDvvGtdvV0D7gOa0
Vtjcpx7ub1rI9qa3+rFHwwJimurhWafMqX5mz24juaCABHCaExt8jLpkwiin5mQtF782jhH5yX3k
k/1au34dnwpl1lzszmhaftiihVkn9V3To9CKj+qJHDXiNtK0vLTj5TXX7YFS6KfsvaE53WnS9NU1
jZ8sPomhVpLRl+bH9M0jkZo8x0jpp3AWs2BGgswzwzvgEN8yw6owMvnnwim3GVfSnzzKtmlPxcbq
P4dg7lxfV1TtlK3dmL3lp2W3e8HBynYZdYTOSdFviwEEIwIHENyoMCQ1k+IgIJtOMsupl+V3EiiD
/gIfvkJ0lmhVdfODsWSqZVYuw9DldzXyMSuZ0EPrUAP0Pk6q2t8Py8UNjJiMeultUwQ87m8T0vLD
4pg0nFZlMgwVLA2XsFZV7JOloMGw9GRc4qXbabyj5gARKunKhFuFfC1DaH41iLcHOP6v+EugtNfU
4YNcZDy3IEeX+AeBlfv3hKoWd1ZSYnO8TEiwtIy4zO6t/D7Hs828Tsq4M+V38D0xJ0yNu//kceUI
kXbqt5SKxJ305HI7c3TB9A0bPHc/lmQQXkwvytbXTAr+sE9u4ySbYLaieyUpg3Pi+uWWlNj8ja/5
0W386I/WcWQCLFq8UETF2DBuYkwBJv2p80Z9JSGIgJKF0eafcjcSsfW6nf1iXwSOtkF9SfmqzTHO
400X/6lCaw01mgpNC4wKv1vjp5kBgq9sQ/mC5gS2A0U9kRBRjYMyerwaSyN7SNViXuCLhyBkvxfn
mnsSSkg7CVQw+tzt3BoYynJWk2BofJ+7c62Nqyq1+iPSWNo6sOCJYRu3FrYKwEPON1YXvth+EO0D
YDBHHg/RUQ+oLk5jRjmo606WjUGtsVyk5Wp9dkpnDvl5MtxXXf8+LpN1Z6S7WqV2Id3brKwPNHQD
GmrRu9vs7S4f/2DNcbNjX/7FtrGYaZy2O+CBEXyva1QskuEt4zV+8rvGXsuwxbOCPYRXX2AEWy/A
TfbWIgHjjTjSAAQH1bWsdtPoRWnV8Lmp0LowHfxTnSXMKhBLcKfwQfIhkty4ZUb+H8YkJNdn5eCU
NorGpFKueZKhewrnWKOSBo3EavhAF+ORig57bjtmz8geIN39J5msF+46STvtchvPU0T2luqk7OAD
S9lRvKuOcxJ31cZNaueuCN1Ln6SAzOGjwouqF15U3qGnaKXluLtG6paNht2IBAZqmdNjZbdPJHPa
k1C75JLnebLV8e7d3Dhf1JCzs4lphyy6Er0KlprLUhm7LdUwd9jECc8Azmfvy2T2Frf8q61a3pVI
zpyEU1f6IdK0cVJepFt/dIV4lHjJ+6x0P80unGFx07mtlWA1s4uLsJRuwYlWdttZnfjtFm9gly2x
0odbbzEAtjafOuEe3yaMwd2YEh2JB47viamdbpe5CfXPXX4KEAIfMVlBygj799+zTKhzH23ypnIg
BKrUKJ5CffSPJgzmDTog0484GC5qh9B0E9f1Xo6q/zm5yuE3XJBMMisXu8nSbdt6qK59TPRyVL71
JVAWt7WBRAxoW4QqER2oF581bOv8Ow4RT9KTcTFdk+4tojfap2kE87C6TUicMuv+XW+NT58M2ySk
mjBsDVPnQDboRdDq9oJb53XHF6NJWhJxdMnYYj/rVC/SkwvSjJRGZoyyZVVbtOFlucctQu6BLsj7
PSRiucftX7nd4/avLPeAnOKcptL8S8214MVL3a82IIgLrnDhS1RBsJ/6udrJZARW9oRNCL5Iy6yM
KSA1C2obzzLkccpdz2k0H/olokb9jowZsFyZrcKieawW08OP5XBD9o0FPXBhaafV1rfy8G9kIqg7
YWH+qsaaSZG6Ve8LZSo5dnkTIKNyfuDLSCXWy7S3eJ6/e6QMjyZSINWvJoBkmFLtNpw3tzBJb7n+
9KMyqOLPU4LLOpqn7RyjJjYPSPUw7ig+42lTnlRkQfhIoxmgGX6+E0xYGsP7NDQN51zBmJEH+1df
5l178NaCLTPz4Dk0nXgDmmW0Vn6VjcepDJ5Mv+CL00c9j7jSf+R3UL8OTspJubaNddrU0S/bs3ju
9/abgpXqPh264i6LrfCVk+xFAlrA/WtOwtiPYbmDcU9wcFoYKi7/TZcuxKAMcSxnm7pe/erG89sw
tc6fzrAPsVk03x2lmzb+EqrZ2XyaOv9TqGiF/juUV2Z07Mh9FHwoz27RllvVL7VvAySIRGvjP65j
BLCOu/wF8blh7/pzdIBlZD6B0EEJaQkpE3eVhs74M5+tlO3PEN6zEQzJFX1rzDxfU8cBrGf1xQ+l
Cb0TYt3jc6a65SWslAeLN/+zDCnYMWxKx452/yzIt0Dw1AeZBbmItEwB/Lzo1ZwT3GgpK6qvxp1M
m4adc/74eV2qeFoIsgqbGpkMWjRVGmrUO1T2o7tu1jNQBVr80NQ9z4Qk7dVz26CgvYxh/tCb12nV
wwey8nJsjJtI4VnIRzg0enPfIyr6HhNlqspur+IjdVso/4zSI82hYLQTIkx3dlUVujAZpoM9JciW
Dxrn8iW7lLRmualye9gq/oI6zFX2qy7wcr8K8ge/xEAw9or2EcWnkK+L1+H4RHeCzfSISI6+R9UV
8LV0PyYSvK4VuDQ4eS5hy3igRujSZjBPYteFkKjyATrnjnWUO13j+gZ0Y5O7gOv7zkt31eT6R02d
/WOHKhQs+KWPbvplSOuG3cnHWGRU74ESLXGfpisqh8pWpm6XwjdUa+01Sb58gVI4ORE7+zJxVJyv
dcs92oHeJ+cQJpnPh3zPwx7reVIYJCJ40a8nPQagqxjORVqRZvuoMM1fbuOpOcA7D3liXFpcildZ
mo17O8mNeRMvg5o2XZdI79PEoLjhyvL8YS8zcseh4yRkF9SxSZ7FCKOss2Ls8H8Px8t1JM2N4doH
4pE73WVa5lKJljm59EAYmZN1t1F37krOi962dVMETxWLIitW8c+tUgUIA+2MAkYSwDnkg/1AiWAp
L31F7b+U9Wgv9jLqs4rC0KkYnZ9NiPDHmoPGBG60affxsJFMjuRv8At19wauTCtJ+pTip4YiyMPU
du1JQtol92N1rbvP8lD9JOcqd1li2zJ9j4XEfuJ38S5jmzQ4gNnJUX4Y3Rq0eyo5h7jx1WcZGiwY
Z7x1TNiF/LgDGinPJpZUiV1ixbkMBQ6AEhdI6+q2ijLs78b8k7czBRw99Z/qJvzmtZP6neSGv7EG
GxWzqSu+ZfHXog+0732j8UxtICdhOql9J8mB2GJaveRjOZ+1yGjXsto3CuokcOXu87R7GF3UGIbV
FS1HrpYPZuC4R47QykpbuC3QKN+74rN468rsLVhMGZ0ID8S0niFjlrOxz9JWpTTdgfiGO/ZTMZst
b0L/LyWeEDef829lECAaMqRU35LeOoyopKyLGaDEzFnl2I9WfYkSeMZBbzkvdlo0q0T34j9IBqwc
szD/jmPt0RmU6nuuedq6wuYKQpWj7h0PbXzHauDjO0F35M2nHILUbP/bSsDrHfs6UA7/9zi2S8Vu
QGYKt26tfkIFGXbfr1FAna2fLp2wLMcL+32DHX/QWAbiVSgVg/k6Xote12vTuucOy+NPeCbrg/2k
Jf65XFbcDrRXPNQykfLG2Xmpt/xv+WX4Fd7iLtQD6+80xFCVCvdPC23idW911XNbRPZODa3mBFk2
P+eVku00cltfZt+1VqpJhmlZ7oB93lJxyneqDenjD67qzzZ+FMXsWQc79ycIfXRTBC5XKYWAe3Z3
NbLaC754qZLdLtrQfQlaB/D9Ml6mpr/LPNNdOwEoDwso33VTfuvKdl+6VRJGF5EduHU/zVKEvsju
X2b7Qv37nQvbOAr1bifz/G3umt7RSaGx3EkzXfrDNKJBIU0/i933qADdnGNScliKjflpwIwkh7TN
2GCF/hHQhr0rhuGLM8yINywXc0zY5EtTNd33wdu0jA2K8V0vWx0jj3+WtXYES98MMFus2ZUc0QHB
t9Sb29OYtPZDpaRQwEcr+x05HBLUyrz3HP0XMFztwTUVJCBdSGc25EQbMCuDw8DRLUhsd1ePpf4g
Y3Kx5uDetTmTW1XJ96YeFf3etp8kqv0IRYkY4rA5/7itlsnWcigvVvZz0dUkSP+BfSUtHip50p6v
cDPpLhEZts5tgfgNPC0QoMtFTpvXg6ef5hTS+ngnY7eQvKQytrr1kYaG7wWTZyuBFSLYlIgnD0kw
H1ykmxbmUVdhGrp5kW2HxK+RlU/i7c2tGuyI99DP8zEvc+WErhCEnBjHvjtTC0xoljx+/8pwcBoE
wx36ZVmthgW+LZdP/U9NmXIKvTiOi+zTCGzHG4ZNYfrxr8VHoleAplgueEqsDypYqUlzwBA534+a
rr2Yff9HIhwHRhBi8d9yECnbvCx0Mp95d+9omrLWdLb6iqUATHPSfA3HrTxDbq/f7GRxeIKhZQza
Mc74S0j3f4+KoBF8Qyr1PSpapGQlirpcdQZzLPeSYX+wtCNuIyGC+tz6FlV1jyk0tkMSDfGzAsAK
qwMt/OXmAHBsquvsUaP5iIJIu+2T1vpZf1WDJPplGAnywLrhHs15U0ec9qHfQotz4g6+3sK8k0uk
tBCzU8Xb3sbIscHQW6JlDIlecIkSGPepv/WLxNmPhf/1/6htnvcqUG8f/uFN11xaCLkGl6tCelSh
GSMx8YIq6oagPhnIpiPulBoDMCHy0+HOWfLTwMzJT5uSpZaBUNLYUQmOHaNJZ4MBLRr3krFOluT1
dYGja1BqY10HRl3l+hkRwb3Sd+qdVusTkNolXY5AFDnyDtQZWkk1Go21Zd/BLmN/M07feBHFhxl1
yW2gIlDoVQleYW2e3qMHO96PjUeOwuj34YD8vWiGiCTIbeymVdJa/nuchEjwLU7GJFjGJg4JZP8W
sNgt5nb/273iARvDMmt1ionoFwkxTDhkc6LFmzaHoi1dmbiSxypdVS/Rr1uoWfnZarSCbNdNHHeh
fcX2ycWIY+UrVru1gQifZExaclHxy2p20jQija/fLTzQ86JeyZTmhWm3SKr9xTal2oVL5VwuiVTK
pYkIHcunRdMNxOcLL40Kz1cCP8XUjU/Mbbm0ZIm0PtZdl3AIeP9nnGz8XYy8OjgF8vmVjzKiWM5x
wR/IR1yGrrPOFXW7fPBhUDjHDOLT9XN/neeL1ZCFx6/GMdrm1PckAD43R9t4KiMv3+toBp0kxgiz
Qj9LUwvt7BiM0cxmY3Jqj79KmDWrutfD8xC1qOt8tFz2wQpUusN/xmNZcYu7rY09PrfVsKQSP+5y
i1MCco7IsfxLrCKfkQJZxCvUtOmiXaw43k5vlOfiQ9Dik9YFelGEcxAc1728IUO+EZv/MnQ6DKJO
5L6v3Bwh6CQCvOw0/DIGAK9bGXSxo9i+q7dDXS/XjQLNoA36/E4KlagVWvvQwJtEukMxpRcSkb+s
OetfgtKPXzgTypRclEp784bZvEhP7hX5yovqasa262Plza6KdQzS/Aes6Xg3Thb+neAxMaLQ95BN
rVW0HDrDeAbTG3Ma5aGl3stYvxxJFZAQGxyRh20kp9F5OY1mnEYTBHtxKV8Ou2WndYBniZZ108et
Pd7gWBJYB33UzAe58AvYq7Lv+aAsY45WmQ9zG1gPnm9uTa9Cg+AjNkVm49Sa4+k2JC0jJQXm9B2W
z0ssEJkS4yyr38DCAyIJ4ktfowM3bdDkGS9yaePAOuel1nMi1qOVyMFTpe7vDIDJZASwpeszLdvE
9jgdpBub3tvYZcFj5MTNq1Icw8WdrnazDuSdU0U/bDci15ihzTwlFHN7owfT7nXs1MzW4X3LZarj
v4coNY7Sk/Fy8tZJ7nKKWxahBujck3HYNpbV4iemw14JtQJZs2W5LKBmPO4iHdlFWeG2PUXLJLQ4
+qd9WB3qHH2wFX7PmKUvl2vfgE9uKTDIgVTm6UZmrs1kDgt22JW5s6rwT4KxJIeUZSwiaGeWuc5b
C20JQABL9lXUXgPdqjZNjHjabezmdiD6sBJSLSGznfEZc8fnkOzZMXZhoYqkN7jEr+BU0i9BMYfn
DBNDpBzR5/4YTx1ktv6HcVS2wnPYJvflGKCq5kDW7Vx9K2KwN4HYRiqr0jc9X8NNjfeeAgI+2N8i
ZbXPJnwDecAlF6RylhZOpgduUm/XZs73hpVgbEWjB7YBFYvU/CVjotPTi8hP7YPtNSf9bNeVvonL
yTxiI/C7CLzyZ2iV10b8T+NjamngBVb9lBHdyn9Yzo/SHy7tglBM67p9XHqCZsz/1fuYy6Bnrn3+
TocrUMHIx78V1PHxIV2UvYoYNdopNr8JliFybTw28ztRW4x1JBeB1nT1wiD3U8D6H+KK/wxLjERL
AOl+iR6Hgfzp/34DiWxG8AlOkf9dJzM7VxMKomuW6Z3al7hwaNN0kpZpBMxeY3CbSJW1DDd5Yt4V
gwJdhXCdxWRKUtxWsdt7v+GnhRJ0u9zuLmMQ7BAjzb5NflsfI9RAN1JMayMdkGGFhHaHR+MXXS0v
Mh6OmQJGKAn5iFBzMw3n3PgI4XP67+9re6SOv4wnQV9vjLlqjwglK9/+yKAR8hNT5N6jDB9DXGRj
y14aKwuLc8gCankr9K8ynE9QQhLoz9ffV37Q6y8mzeuf5faLXP80GsL9a8fgF5KgHmWmrVY1+Sob
oqFdzYNZn424cbWd4VVflalW924YNee05HRio5zPPn+HCor1BXdktM4Nz1mBnrEOuHSbX6Yagnru
2OVaZtsIgkNXbkno2169RpAKAfDzhMD4WbN8c+37jbWuDRXV4I+JWzfNg7lZ4awy3zmBdgzwM7bX
ZT4Fp/9b00U0HzTzEBcrcP7zce62MmQv49KSW0ir0hE+RaMTaaAZTe53/ksT7UDQKWepNEoFMjJ6
+4CW+A/THDhiyURvuMhOBqWxvQ4WSfxoli2GtqBxqw0Kvas83uQZPk0zUhjmKkS4+SGex1/86sGh
GdP0oVouFl+lB02t0VOwFsv5peu0FljtAh+TbQKYj0KFQw14ig1cgU3/938WU1awweSg95gA4F/J
rNymGr21/AQyRMrmgJ6FejY8PTwZhb3YWGiP/Vho/sr1zU2n+OF9K900n9N1mZTpvsh89dFEBPER
CSkLLCMnv35ZJ4vT3PXvkdN5H5K1Zdn+TJ2hPEqYXFzyH1t4JNrmNkY99fpTgJJZOFPe69jUaPV6
Rr6Pl6pNjW5CWv6QUQxXPkYNWy9+JCq6vjLaldESO+u98oSVeb1qCgRemnHQf5R9fWmdACxDgXA/
brLZX30ECgEUqv+ad3q5iWNXeYjs3sPrrquPYa06Z0evwV3gPPBF7mQ27CjTPq2aCMQsSOpwKZkk
2NTsTMVNXzjepIs1jPWnLeZ13s3Wz0Fhp+Bl8fjQLKK7Udz/akcOirWto4hq2qD4jKh8SosO8aMI
haulIIjrCtJuS4R0PyKkJ4uGxFA3TR49NpiiXB8NpeK/mu2cPfH1G56iJLw+GvQWb4Q6Uq2dHJTH
0n41syp/ioCH/icK5SoL9yPcF7I4ZTe2PMvDLHjWkrxBq4WeDBnLY53iyXPX+/Wn8axHAasZMBsY
FlPBaQrsYTPY3XhBX3i8eBkarnlkk/BEcXKLy9AYYrDnPHWBUVzPJ7cDyKcDSZxZuCbJYeTazJLF
rIWy9srDOX41wX1/rF3ydioEuq3IiJpJTwaZd+2iM2rWXYJIQjjvcVAdt7mhWXfDotUdjz+1cTTe
Inc2jnavFQCg8JMLbd4hbtKWFBA15ykyAfgsfnJtYoESGJQXwwZfYZAnekr0RcnHJQWoZYH/pPIr
X3VPUxSK/PkPogvvkbGXvkeiLAR81STrKJgTHCrcVv3TzBuddMPlynu4Uhy018Fu8gteajAjhAlx
5T9or6Ef5big4JCH6N5FMAWq+SMunOrB5Szhr0q34j3Bfmt/hSgoXWCBt1rydlet2jhW9sh9gsLw
7PQs7CXw+LhTkbx4jsxUO2T2MO9glGVvJGvOdmlx5hSnLlQNyAsWxVsGofgMoUN95oNQnPvCeQuE
EI8Zi7VGHqHZy6xtqfPzH2nKhYRtBYIqcdZ9k1C6SNTqjTQNTMhaOccmgItVMsz5GteeeespSXHf
e52zHtR+Edag1puTyHmE7Rjea4YZrWXvl7Tz+4ROteN+YO+8NmszwhR20ZMtKtT3c1/7QqWmXCFD
7fxpB5L+Rdr+UmDQrfsoowIZhOah0OZiH7HX28DKnDdaPgwnUx3LjTxezKR60gPD+SLjLecbkj4U
nD/GwVheUBarf7tmmr+VRa/kh9ahSOWobX4BLI1w2iLnRyYuv4w1ODApG/TTykI45h6giH9S2N4K
juu/cK9lMnBhnS9EmBvSKxq88oiiRIbC1XZYuFVqQ0nWyL0SI9Q8vhvL1L5rjAZeMNJzaMhQ6/lS
+yXyXsOo3TuubV9Kg9Ko0kL+xYhxb3VF94adRb+v0UBaPjvNq2MAaS3m/BHcwbDqp7TYwG03garb
2ptW/W5mFa06r7HusmCcqOLRNdBUImHsPhWLiFTt99VKGyPA4MvqJkKYyIIK807ajSChQFHp7q5Z
VtXK3/tX0i+P7/f+p3jdULs7PRuM9diWE4KQMVgMIOmbXkd7zumKYJc4tb2bMNx8NWKNMgRv4oPM
kmNIUG7PrYvMOrF5Z/RJ+ZwNjo3Q9p0EQbpyHrWqepCeYUcTmOqQqt9y/6yvybGmaO/m8CI6y+mw
bfCyL+pvAKr9l365mDnyljo6VXvp9rU7g8wufkhPlrhN9OaYaoCLGvFAmPp9jMziJio84w73L6qg
Sx2uMgroE0lYraVeJ2NShxs8G8gCGvG3cUUJtd2SAr3aMkqszOYJwNslVoby1AdzW00c/vmbr0HO
f63yccKYFTwDHsPxtWtHeEJRORhB5Of+vVU2r1KCoELp37tK+SrlCjf0PJmTaoW1RDpECvrof1i3
3EUi/QLiqkV9bBep2V62j7Jp9BUU6x07jM+yzQz9MNh7+ThuZJZdafo4G2+DjqXwIqQslxJZ64uv
Dftbws9Gj0+Grvk+vCA8rMz7vV97KNgkRXqX6sWbvzDT0tAc7vp2jEFBwluzQiDkTajVZD7pQpDd
mk3Uv+Rm1D9aWEpU0Xc2P/5f7vBXAnTjT6bgthTOVvkFOzxjF4FjP3EAQuktsBbnirR59e3ytxdP
88YN7GaNLHgBfBX31ljX7L0jojPgx//Vl/l0me9Sna9wBV3kH/rrXPfFSgh5Vdg1z3io8PQpp4sM
1UqBvGKsfxECn1yCpfJKGhJd2IXnd738fy4qQ4qNo7Bx1fDBK2Z+nCx2tnHTuQdX9A70zm037wzd
HhD3zok9TndFWwFcmZSvFhxqyf/arm0eUNWZNs3EngUzhmh+rUPQgSmJoY3In4g83VV4r5821Ghx
W7YNaw+T/ottFs4lWgS6pAVvyrm0FQ//sGyn7X8mJGSgzoJ/k7ORXp7hUpeOiISkk2lvQ+TZtkKg
EH9hz9whONKA8IFvoZXaXUO58KhhmDatbhCxMfcPXlBGRwF9zTIrTYGSkQYA3D/+a/Z6h2VG1smt
BidWtya2r+z2HV5SqgKW36n6TD8b/e+Rlzsi8mQ+2VmwmTekuSRKW61ACpBDRgNoU1s1AfTwrJ/0
zfXDJP3RM/RNAYBb3d/mrx+mIenvr4IX2ejBPdEQ8gj6VjnFs6buusQMnlW8R+HiGs33wXCfY1GN
5u+XFJb6t+/031Wkib+lYQ6/u46CpxT7vP04OMPdaOn/i7LzWnJbydb0q3T09SAG3pyYMxf0pshi
+ZJuENolCd67BJ5+PiTVYm1NT0fMDYRcmQmyRBLIXOs3H5PonlqJpGrsBnMRmtffoRXr1rHTh6eo
VJZTq191BK54UMH/14LPknur3Ge5Shydca69briusTTBsoXVTo3AuAH4MmieByHUt27F/dN4o1in
45mRd0BKPOMNE1x1ExmNsZG9tYvNlhlawEasDoy2WaKp0HkRynEmdgOz3bSpjeHRbnGOlZ++jPV1
HC8MG5i8bBqq82uIbMqDvMoWKPGw0yY1Ubd1aH+dPFH8Qr3yl2jkv5JllWRiVaUIWaFR3QZbSQKX
h1vPLSbPBkkRl6dah0ECYsfQmCLtoA/OPg7hYjmu8UNX1LuksoPveQIEBgYnSLPkrz5V9K92laMx
0OfJlzqACj+1oMa0BqgRjLH4NfCR8hMktp+HUveWdpdC1dRZbqQpO6op5LaYleKseVZ2pgBG+bUO
zG9p727TbEbzQcSPulr91nusy/WssR8BLolNxRs+FiP3eLumJCwtz1qlS/aKLnZSj0yG5CGb3YNu
pmjXsbOZkBw3mEa279NkJzXNZKhSxtdwcHuoM13/NEKV7RJsp73Z2hHCU7L2Qx+UwNyEUR7fp2F/
8CkjILwFappSskLuNLP7J/T86r2vzUXl+UolWRD2icbs8gHkVfsNdL1BXoPK0atFDAZvY7r5lxvs
VZ59GpfwvWoR35heyZgY8w7PCx1ApEr4ILd0SY9cHnw1vg7zjlDGdIQrdXcKH2SILyoSgxmPPtk5
Iqh+B8H2FUnV/Dly8om0E7z5PuJ55eq42Y6sWSQfKseZZQlGotobnpo9R+Bft2IyspWiDspGr+xi
WSiBV8D7irQ7JHY3/hQEh2vMT+unvB+Me2dRGmaB8E9mYaFhUw6c13C2of3Mq2IA3WhMl8Gyfsgw
1TKPu7Sj7428CJ/7qtr+YUNsRRpMm2CCwzvXreUBOZz+LMIEW1zrV0jGszLQN11tpEs+/B6I2mxR
45AzupMyYFd3LVetcZghzbaUKmGBFXEXt/N80SHuQP0cZn1Z1KducoILd8HwUs8Hs4i8pWkBLpAd
MiZ7I7D16ozumMfLS9iByg3CAMf/xzWSQv1LFJ62lxNlp6EPL0jyGTuth4lTuDj4ybrM9ZBZyGLM
EhrykNiNA7DE2d9C8uxW+5HNwdJ/1v4jlOF8d93haWEybfNAuIsrwlwTY3TJzZWN0VizRiMGAch5
dO8021+WnQYbGHDXufU0NIH9FIXvbeMPjzKS5oMAXdEMO9kXlGN+UEqXRHgAwvK6hwL7PG1ukI88
Gvn639oS6vEJHNI2+StFp2B7G6IL7Jaxvkn30hAPHUgLKPoTYrbo1QRFgCVfqN7Jvtx3xGosp2Yr
eyMX1fooHJHbBTj+rFhqdR4j7Tq1HrV6kTUzFloE5hIdiZzizezJYpPT2Gdu8iNEF6NZk8oBkB8r
p+v/IcaZ63RC27QuNJv6M0CdFMzjpQzK+hzDWr/BeWRc5S+Bg8ZYD1WQT2PJhHwa68/muLexYyl+
AvEGfozElFGc4WKLrTIqBctDUrqan300gagutRl3j+Ao72U4quNfoyTuQZ/Kz6MM/V6GQ6oUPqJ3
q7BqDGR9hHfQfTxIWd4a4CfKZknGu/waNOZdlmDc1/bDytCV+CMs3IkfRxQ+Z0nnrvEiLJb1iLok
arbto41q4z7svGa2mmge5UHwcGXV0atbOCN4rcYuxEiUry/xjGbvbNu81tvsmI14bE7TThbdZP1M
1uA6gKsC/a5beDL9AH/k/k0OusWLyEnXGuZVq1tHj9X2v4qaVeNDiCsLd+WDqliigIQB4oDHwvVM
i8YzDrGPqYVc7i0uO3X2IUefr3lozg4MMiYPsQtntHP0n+xtu/vcAalY2rC6yDO9CbWfjqRnkiUe
HOVbJdAFtZUIsw27Kd5gyLkLJzWzO9kbTObG08b4oUvR5LRWaeEna5mimYbwuxVW/l7yPySnZIJ9
ubEcz1pev5FuoNgneBvXCXJIKnBeVpAtxuwYM6nc9p2TPIuUwj0NgYZ+Uzy5p3E+I/Hgfu6NzVfy
TcESk3rzHSWSlfS78VmrroJauHdCq/R71ydzL+nmQsEYsNaSl8HFDcNvWmsTANFe2n3r7MHRmctA
afytH/CA5LHQ3g1YKctnq3xmRtH0ghJdfpItY/Zf1gS8Qvl8NWZ3Zt6B7JMHF8Mr4FnS1WRISL/X
Vrjt8854aOeD7Xo5BtmqvQ8mnqDLJjPvGuC+p2vTU/aUAf2LHGsVPDx8a9jI6QXQzoepDIOjpYm/
fg2PZj9r0pZLrWvZHpCTGtdajWy0P85XTxVfXcp3IGfbVf82GjoGFHOJMiNBtnTaMljfqpOyJnlr
3oa4TkLiU/YAtaESIOudrtZoq3Gq9DnJ1hvVW5gOD6wRyEjX4wET7fLnpLXf2lKggVSZPrL8iYkI
WDljFfDjjOwqo/wKoSTPjfIRim+1LDsHlJRX3GnTUOM0SJrXZlFlbafR+bOiPQ5FtEoCboLyN3U7
wF15ZptYHWRI/lKdgP9Nw/8uIxR4EDEMakz99MkrFjJYO8pq8HzEsAwB6yqffG/Xp/XJmHUQkXOt
+sX19NptYErZ831AFWQeDoOcKl2MYnZQOuG9MYX1QlFKfWsg4Hg/oNNnLqYRRavYUHCPm4PXgfOZ
QfX3oOj5w6fB8rSxEHqckvZ0G+u4irVrXOdFQpokhCnOAnc5UHNe5hLyhMBXfJTd8nCFNUmE023O
J1jUbfg1KK8ph2cN8t38Yd9wEP5uy318RNYXBV/xXZ13+TEal4g0kWs4C+xDZMd1XPKvcW41RTtD
Fd+H3/LALV+Wk0bh/KRExncTSONWdsZSW1iejpGe3rWturiN/WO+E2J5ZZU5bmG/LzzG4V5DZ++u
cXrlHgcTeY+68dO6sBKL0vLL3a2jYXWxLcEtLGSsc7zpvkpO8rtewCbBzmt89KnQWgejVmhq3WON
e3OxtcNcu/vnP/7n//5fH+K/gh/FpUh54Of/yLvsUiBe3/z3P23rn/8or+H99//+p6V7LtsZx9J1
1LRc09RV+j++PaKQw2jtfwCKFkUU5OkBbHe2tqIECp3Lj3zOjcoMusycGzB0SVfrTwKnl0ZPxbPO
03uPa5i7xmZ9+iYPlCvdNSkKbR/n9fjsWTXyOjOlVdNSFP7L8az54MPrQSCNa8bqN9RPH4Xo9J2e
TDZ8tgFawwH9PPOAoN2xdMjrYV8+uwrgE77Amt7f2Lmq6Fj95cEd6pAbStqUkXDHvWboAuFjF1DB
ANfyqAcrMTejFLklFacIp7DiJamIGMcKDsmIPjqwsnQL3CG5xqIxOtkK3385oqgm+yxwPr5NAkGa
7eSF0hTn+f/8abj63z8NQ1U9pNnJ1liuZWh8Hn//NNLEIO0C7uKQJuB8RiuoL6lb1xQMtWaF2265
ljF5wD9CO5VNfA2hIwdrqwN+rZtNvKLiir5LWg338Gn66wFDjhysaMFzF2A14i5pOIBS7rTtGA1N
tG6b6ju6vatfMh+l27hnpRXBMlTJLiOKBb3x1qbQQAVrCpr7ej6THXpFfkDG3NwBiNC1eOvJ4HV2
abU6igHb1DJ8qMhsGK9bzBzFjKn4teFUWp71qWb82nAiFxiDOqoPcqicNJoNm86wMw7yEQinotnf
LnmNccm09uyLbMlLdoWIN7KJnl98j2LRdc8qrysvCVbauL6MvKSnKz4ab2x6dX5Au//8URuq8cdn
rXmOw0+ONLFhgRxX//jlKYprYDaWh7uoVLWDSF3y9g3uEHqKBjAOBu6qDUfwPH5Buk62xy614cY8
6WNsnTuzxDCvwT93iaRVvb62vUhp7jyE3Zyo+9eYuuFTEDF6uUZeOucQ9Peu1rKBTHriPY9e8hWb
vOnDmLJnTJS8lxGRso2hdP1+qgL7gXs99zC3Uz+CtoUbEDZf/JBK4URG8oiVjo/wQ4Nx5zRMH8jN
tcMYfdi+7S2zusvPui9wGuf7DsXGqqEUQvIzebUkaOyFZw3KZUryFFF6pD1ML31CGjU4GJDh7uVB
rUk3hHnSIE46uXBooW/JmOwVetRtus4IlnXft7PtIfPCgmwEvnanaywXM/Oy1/V9MIh+lQxJxNM/
RePa11vyUHz14aejhiMPOjmFxmZbK1uTM4iTbYnjTfDaQjoPf2Xu3teLCJcyc8MiYn27iFWggQEE
Ib5eOK2qak8OLMNNMNZIDuJ0wO1do4wUa+U5S/ElGhK9xPakKs/lHGtho/OYc+0fYRvFu+to2WO2
8ZvvdMBC5Nx5hpwmmzBy75UBIJ8MXS8iT7XC2Wt9a0BUMbiwjMmreLrxWtjR1urj+NhPABbE74Nu
F0gaoCgPlpgy+h8dshkGLSyaClixbMoZt3GmrRj7DN3aP+K3ZofSmePhZvbvpg/2CGssAwApJzid
Pq3CEMnaG81LrZ2Vq4TZMUCOlkK5JIjNtLG5w587bqErqcw6ZS5bSPWrUmTiWxdV1qJpSnGvmal5
qiu3X8qOKZvOiNPnL441Vfu4TRP05MrsG8KZsh+D+G6hlcZORXTkTBKyPTvC4QD4fW2Cyl9ac9MF
EGEiQk9JWwU4sbECkOUrOUet8nsDr+y96bq6tpDDrYgdOSin+XIycO3zq9rem3Z7uQ6S18CLIN/A
5nQXcnQPf3vHxpjsPxnd+Knsd46O8V7Z6XcNOWaU/F3zITEQENKiayMma38yunQvu7p5kN3z46PQ
l+F+RlPGTPZflBZhI8um7DBnRWe8NFJS24yTMZ3sBy72Q369nrxoqQUs02bIzvzqcuwQg1QL2ofa
mCyQyMZ0KgOEp2wgICNZy1DRUXPooNrhNzthYRtXxn3vq8a9PKsyc1rYujtuI2TpbKAgdHtqsWlG
x7y7xhwlbu9SFvCy8xobGgoUkG6BDckXkF2NJXRIxLg/yOanV0lJjoikPoj5hWU8mwZ4o/3sy+YB
2JnjZTGSD+zD79cY8M7Tf35E6K73xyNCV13Xw6/NsTxOTWteLnxanHG/1x2SWMYW448Z8ZXaWroR
jdmV7/4+FtVwQIbLv5gKYqTtUGUfpqpuK6yN3muTR0lVTJ9HkOoR72WGiVleax73AwroVS/QYHcb
uMAzK28K224pe6XotOydOpjCVq4anwZ7Doq+/LQu7qS0myYaIp5ELhTwZCzne6yLfkwl9Id4PggD
QFSMV/dOxsKofo2GWj8K1/4rgc55QNJYf7geVGWLA3t8li05XJ7J62hJSwcjENyxL6xyy6M2a70b
XtjViylGK7pStPmZiOp7M6oEr6dzO0hh0PzbHlQavUn/PGAeL688zZeXk2RTnsmYbHasPde+H2BZ
8/sVUMrgOfvpxf5f17L04YESgrq9Xe/67uYJn9/87e8owrzZtYZ2vL2t65TbEPm+0ize6xkQv9iz
/RPbJGMhNCf74uJFt4RtMxxBJDqvoweSnIU96jKj2GgzNUWqLH3SXrqqLnGHQyF43uLdDsj6GcvR
civ2/BBZZMftEsJDnWLzR4/VN/hvdoGz7OD3X+ze+EDVwt+PeonrGySYGqMsXV06yuwCN5kp+ais
XSD71xet+05OpNyNsSo2KFYh3NX/SDrFuYbdIclXdmX720wbjH4xZQlOvqFQvLtoqIpNP5M/ZDOe
Y/LsOtIuS/+u1agXdnZtHuWTpXEqxOVDbXt9zki+sdXpwMgjXf/hj6r41TM/aOSYyDKaZd1ZSPax
7toarYPfqhGnb7brbLuxML/ZnuMusT0MTljpBpcqJitc4kL6zYdlOqB+89RaAksErPLWMs6vNOiG
+puFCdY6rHJrnxpm8pwoGX6JU7CeaspDbINnYnqCVZ4adA0YDaTSrkGXX9axR/NGxnBWN8+t4bN1
GiPVW3ArbGBnEpTdVeyBMfGA5S/M6z8i6pJtWSv+0TWa+JBUBbmJXq2p9OX1Bohp8sANv1yB+2he
ii4zsIfQk692Vr2CWcLsQ6QrbP7EUYT4o3aKop3tXKdeLgqWcp6qn6+xjC3pIhr6fczd/9h21a+O
ej4zc0zkITfy7ZPjZFDOo5L0EUS4jlRdGJzj+E461AYoiau+FZ71GK4bmFllI5vAGKEo1UW0nbhf
n6VzbciTeu/HQa88XRPzmme2QHqaiwRLikSpV0mcN0eDKc9zXCKXZDxuist/vtVrrjdv7T5txEmD
abbqAOrTLDYDlv3H1k8dipRNeq9vREeh2Afut9faJqAiBKLIpmj9DSGrVdPH6Q/bin8kZtu9xGYI
K7vKEOQrUu3kgpZfKe44vE9pfuaJ+H2aWI6gJ9iuRso5b/hyRGvUVbOdbJoO+6iQ4gZ5T3qN0Fzl
OP89ldqgPZog6mU4bMzqzhxsExk7PtVSZNO+Gb8GWme/aK7oL11kINatlm8Yr/p7Y0AmIp4zvqFS
4raUqslO9pZ99KYrTx2CcU/SBVFT7lsxhI8y0lYlqsWCbzYCcnlBGeXaqYoq24UBGG9PTxPApP86
iFK8Vfywt26CqkFQuvG100C7jd/O77bsltNwHUG41gicdWUV1sLUvOmce425bNyweBnGLFtmk+W+
klPQ0U5OJ0xIwIWUWO58VdrhQwVI+FeRqU8dZqrfuXEcQ9WPfoJe2+iqiNFDcADDsS6LFzGAPKFm
r62a1gv8OoY3Fwk6KKkdnPxCeUTQai/DWCqEgJeVV9Vq7vq+H4qtZU+oHPiZtp9j+dSTCNURgFpY
SZGw29kqpeZ/oF9O/jWd4geIZd4uRsF5p7qkitzKUNG16JAG15ADz/6voa7I4oWtmeDc5/GwE/4Y
74TQ5eWldchEOz1sf136b0NRM7Keg879iKZavQuzblyrANxelNz4WXiV/cMaXnG8yL8XHRm7OFXT
JyhT/aKcohcRGmS/HN3bsxRMngsLVcZoMoCbmWn63ONFcwYxfq+amHBhFxruGiUoLyVwuqUO8m7b
iA5ShDLczamro2w5Wjhai7Ls7+ysNbbUNr+kqaK+Ak79ZuHM/cPG6sutQ/Mjrws22nUXPZlx5W46
NXMOYYEbmGUDTcrnSdhefXPmSUALF6UYfk0agt5epS16whKkkCCLiQx8frq2YNXtvXDCa3UGPvx9
hJ5gbBUp1WU0FI3FaX+6gu9+N6/YvLAtYaqA81UR9gZ/XupKfy4irXwwKUZp207pM/hAlcNvQ7Xv
faRjj72T3clQavQ1JYi0GddgRLxl1Ck2WQ4OcnDu8A1NsxSRzCFtnMWg1MFB72BQQ/h+kBvcwS0O
qhVQPJlDigJBPOTmc9v8mgE6bo1LSfg2SRs9c10HnbGSMbVNV4kwkHBvupNq+ta9Ph/kWaW3Nr+9
xliSp9J2QoMhIe8EURuwiRYODtBlHT65elg9GBHqmPO9Qh5SO9VWnkeGVU4I3Kp88BGvuY2Q18iK
wlr3GWw2T3t20a47VMLG8kY22za770Vz3/AV7ZZeuO4qK3mWfaadvHRoy5xly6mRzscJbN/6WnXp
4tJfq0GlrfKhRRkXnSEeFGTa99d2m3+xpsS9jKYSg+sxp2PcW1+ufbe5sjfFKODxNl/GAGiN9+j7
LFRIPOPImngoeMsxPOPHNomqbYuJ22GajNmFh9p0jlXp21RZr/ILipL6Uv09KTPU6tFPQd+jCXZf
6Vl2tksFdW7ffJSHzI2L1aTkLM+trj5rXZq8hi5bMiwInhpRha9gr7sxec1CRX0atHbJBjF5zYOx
fZgwv5MTVHAC9zbPCQh8CAwjooXXfYmk4ITIkWyW5JqPdZl8ly0xjxisIkOFpAqOsUXdDC/lTeuC
MhWoxj+QdYyXGCo6H1a8l/cukaO6btRW/5hPurKVQ+3ODq9Di6J0P7xp17Uw6E3feWpmqUJY+yHU
eLfbSpZWDvQIEL7WXUXnZe+tmaGd9HnwPBd9qVPKXv1Y92zYM+omXwzDT5bcgvF8i8r6iT3zRcYV
TQzr2s2hY4PV/YJxK3qp8VotCiQ5UZtaVmNYfxOFssOYW/9ZYQuIG4T1rUkqZZGLynkUXj1uLBHr
R2cGinUC/78oSHeRb6U7ud0yXb9fUa3JdnIzBsFoWIl6/NWbUote5ZQEYJXryWrM8W2EXWu8iDxL
doroPze9uVmrrv5SWO2v3ltTzi3xlXkqSh6OQ+iy6smomNghDEGMKb5EfbUNqmH8Dj79x+inzrPv
hfYmKgoKB3UNtqWjwpkhlvBXPPyQI/UUWcmpoF6Qo0y09RpW/7VZVgeSdliKd1G7LOemjAXgca9n
/zlWUhafArasrDJs/NdB4KroxQbbaT51LbtaDrnAWr4RIQXUNDrJM3nIgO2snbHVV+owy0DoKFqo
efE+VJgk4hXar9tSK94dsCaLuKIEnGV19GoYaAzPwwJ00Q5p07vLfky+sHNplaehKrWNhbY82xdL
fG0jqg0KmKCzXqoFij90SKFvFRwkWnXKrw4oANVCin3LjtsM2eFZ5HQmM3sIScA/QiDdszhzz7Ll
wzXa+UEfL2VTHpSmfWXp+Dpym1/UYfZTSiJzgzTPklsoD4MbAirvov0t3kTJpXBAUKiKqawV1dGf
UaoqFqlqk3ZcjVrh/7AsP1tEvek+q0ov1ka0MbPCvni9ZyKFFCrv+PE8at3g/PTE9wprte+27aaL
mv+rF0U4OJy55IALwxJ7HRs76Ibdwcry7BQFocuaNJve4cbdXdH2Qwm6rEjecKiqllpkH4ywRESi
KPOPqS927QgqhyfYqTQHUC5mMlzGMvW/9pqmLnzsdF8KHJBXI+uRSyZgOOit/tag53ORh7qv8IRI
q3p5i8mzCUOFKQPOfIsLq9PWOXDVVfV7vuw1oyMOM8M9Jtext4A94c088gWrfX2pKSWKRJ6X/pWp
g3FEC3R69CNo4YpJxs2wp0cZUgXK35Ye9BvZlB1VpC86vPwu2jysjht7Z5kkTRoj7JEL5j6UdUAO
y1i9qOzPjp4P3DIGsvZX+Bxaef9XJCJrpRiucwxFVV4GEzXZAQrXX+pgn4Rvq4c6baqNGft41Eht
0esp/LZ4V49IZf1hyiLtWW6KpdduKWN6lSE10iDZBUp+7JCBXOdA8U5KWDnLMUWLYUrKuVT0uw36
FNiQA+a/AuKxyDxqFF1hx29oK2NPmnqPuTeqTw32Djz74jfUMoOT02NhJJtOolGvbdJmnY958oav
OEV46Ly4YzFYN4yvGGb297LTsaiRC4XVTRw+5DC8FipGqC95owp4wEpxSVicbUeh49+aa+kBMQ51
l/Ylzhexba01dWwfsylUcWfMxFuvglRVx6b8UMx8FwuHhHSaUiIqh1lqMbvXR638ZmepWIgwMl+i
RilWQ9E7l8nyYA4Mg3o3TajwDoEb7vnkulNcsIiHCm8/xKHtLIXh7auuapBHD5u7IFMplsxnt4Pj
O9UGzcZq0Xg97nIYvLVUd+J81bPfUrc9691ru+zUAgjjPEgGq7TIV/UcZMfQ3jV1+hyoJf83vuo8
qqFnP/aIm0XZwEaGcv/j5Bj9MbGSn7IlD21TW7C0AD7K8XEetWffSK/jFaVwHgeMVaHZiWgLaRst
CrcUhyauxpVaqcUhV83+3Wp2ycwJayy92Huizde9ZI4V0TckKPMHJ86KZSuscePjx7Rg71B80QTr
vc6GGShgXb5HOFfN4QkhfPxi0Sm7NtX2Z9D7/aWfFIO7Uv2dHFf5xe4yqptN3O+Dtim+9NYaULb6
nhs18tWwkFYyXPtttjB7R6Nur44PRTK8J52Ke7hwhzsXgez1FPbaLmMr/u77eOFQhH/h54VhZ0IO
2K4m631w3GylO0jwIrBgv4+INrhB8V71anF0IbIhUEa48WEudSaMlSiBXiRyJV37mGy8Ch72ryX6
Yg/2VOFCTojUenyns7dayKY7+fEuD4vgOiFqIpTfefTvZK8cZ1Md2pKzasFoT+9RGIpjLHS+X/Mh
qfJFHnTFhbKX82B3mEaG6KvfBpQ1qCSnhD14i/nkMDej22erNKGKtdTgHiHkCQpRXkUOhN3+s0D5
8SBbMh6a9SrX8WtrTTNdGaE95Cs/KAZ4bzZS93CZtfWYpsPCtHWRYz3l93daTtZhg4ryTrMmgTsV
sUnzR+V6Kuf4MUQp2SOvJs8GQKdxxg4mckV3CTLoyaMSDl8NKyMJXeXhORg0/5JrJs7Bc4cT8SVz
NAVSRxP2D2SVfhpIcn11s7Jb6r6SnGq3VB7qSP/reqFZQlfNnnDpTEN3Ovc5xAYnxusgmwS1IRB3
+kKexmX7OgOE959igZJZB90NUIthLno1wl7hAR2uLEc3V3JaYPTuxqvhNkoJVA1jN63Jwnupn/o7
pFpOcG81ZfMg4yrZUzlKhiar0SivQ3RC/KZgOd5oC72Z4EO4aflUq1Z6NHQEm11HiwE2WcWrplio
P8rBDslkWPzt0gm7pERqVkeqMusvsjcrnQCNxCpZh0ZbPGVhnD6a5uN1KHj5v6JxeEObsLy+cmbU
3dmMsKGYX1heoS7KX2/mekEtyq5vRjbloYjrT2+oToNmByEDI+/5JeWV/v6mOqe7C9rgNIVeckGK
Pr3EqsnigXQW2G9oTL/jXaNRiM78cnPrcCmmn6OC4t88TMbTVI3hy7sznoRbYqXrWDXAQWYTQxN0
TnYi6/1YwFYCOFGz7CQfFO1kL0wz/x7rWejq7bHIh/pAHRfLKrxI1xbaYuY+q2qxDuOQDDBY1pVf
hNFGaqHJg6B6tqqww/gUSz0N/wD8QjdFaAMpxESjNkW9aY26ebVb/alygui7GWngfKOc7ApuHhnL
nYPnxtEFsDTr6nnEwB9UFuqH1pCRtvS2u/d0khyUc6NNZOvKaxEblzoeEKa33DeLrORLj/XPxs7q
eqNHxqVCKhkSbIl/Nn4873lkXVCh9X/URr1R8lZ8G2z4czpLigctrfztmGbjXk6KfUy3U32a3lMm
Sbfivi03sLfGT5MyI/K3wzwpR1PrfohUqOPzpN+v5IyoBqza0Uy/IAGlrXUlQYtP57deQZ/BzSLJ
PoYAec//OGJkBJJk//4a8MPTDyR8r9eAf76a7CA9+dUXkSrZRR50WN6XCqLwqoCmvM60xHV5ZnTh
PcPiqWO9L8dlYeYtHQSmkpjKbSfclVm06auSZtEiVzTtR5westw0flqa+9Zahf9mTSp6LyZIZQ2Q
3k5Tqn4vZzu/Z3vzbFVN9d+zPRc63Ujag9sfvsud7SwkbzYvI7Dbk5FetMCazrJDprFLofKdxdVE
QumULrbWoUMJtpUUOP2xiVDUTPRNaDXJTtXa5IvrvsgtSy1YwBT5TBMZneSL/Tn8t9FyHyNHx4Nm
L4am+tIFrWXuuZ/md+18MItZqNRzWJM2xUzz9tgwBdw+WN8l6aMWN8aW6oe1reYd6qQVH47KHbw3
e/0FUclPLZ1WAh8QDBk73XmkbIV1Jz5y5cljKwJuRCtfPFSHJvYQb0GQ6Ji5jcW12Q1psqZYIHay
Fx0p6uUDyCM0m5/0Lt/2ume/RYY2HhBjo+adxuQtha0th/n9SgK/5O7Lg9pG7a7VDGT8tFn8vTRs
KnRz+8b018u8QaOH1asVdDHpw9QiweXFEN0LlPYt80mG7HEsFnWRlUfABtaTmvUYDvx9AuzH1SCd
6q2wRjKvSVZVgey7GarTXeCHPUxu5Erl97rNngYjtb4Bnp1WLfa4aAk1/ZkvAE+MMPuCw9cM34aQ
R9oC2qDhiY1MWeroLDzgwrSIx5In5q3XVfVobUP+2mqUf9hJdWLbtUb5XnXDM7C2+kFkqvLgOv5F
mGX5DuaYIpiiWGs5Smd7tOhh3Z0bM4EniJbEcRiNley0c0vZq44L2mm+YpIqFAAo9Bxlr/PgcbFD
pc3DyRIeSmqk10PF4ilf3NpaYf/qqWGOL+B5Zms2/87hNi9vQpeMkDjrOYKjKCvbexTC68eeHdCD
lz366P48ykgKm2iXO0W8lE3ZMYUBwgB5pO9kTB7yYgMZH2OaBP555nbjcsiqIlhOqJzuMUQpF6DK
owd5GFzEWoa8uo/doAzIEjXDva6z+JJN1KiLDdC/YqmajbUyIgutEj0yxSIuvfYkD1WRd6dpLkKC
1fouQ345tadP4xw/jo5FBdB6HiuHpORy9jHk6LjQ3AM7xQmV6MR3D/Lg/j77s0cOD+0xXaIyinDW
PFDG5Nl19Bh1xjZA3dcIiugIJS46yrN/1/z/inlxjzSFY8Wr2/VgiEM1hVigZONwkgdSEsOpmCHm
JZhK7rPu+tbp/R4mY6OKzWgKmEWOlzNh1yA/LU/VoYrvMoQB5Vg5dbCC3/h6aurGWhi1BlDYVO8C
Y/JXQFUwzo6gfdlNpHYLJ+oR8VN0jXM5gPxgcB1gVpSmfwla5X57YmOTPUaqkjyYzWOAiniClJ+a
7X3VVhe6iap5zHO/xARwG42NsXY7J3xHrJpade2hjE0i9Q0T24Yf5nsdaPFdoc/JyrCM3vsCbKAK
QGMvm34n7lIFjYkOSOjDkGhPVtZmr40J8k8AEc2py9g1QCvZtLDAtRd+p7yjxqntZcwZ3OEerhiD
jXKvUOY4ypaMQzjLzgY+oNL2Moqq8DgJxLJls6tdd1WqrrVjoWpQglSfPSDJlwKPg+L/8HVey20j
Xbu+IlQhh1MQzCKpbMknKNtjIzZyvvr9oKVvNDN/1T4QCh1AURSI7rXWGxw10ObcvfZDiZQmxkch
AhPtY4NjCekhqDVBgvirvirk/oMUJWxDPT9kzfCtHxQLFukYPS5qCBWgAxbvRo9FkkeP2HvGSICL
v+T4uE6q+yzfDS6sajlDDsTp1dMeqtR5IWNZ3bv6GL2W05PkrOhY7V5btczJ7lLQnNWuPMzY4mxl
01sTEeAgrA+Cy/oSjq3CLYD4s8V7sQzM3tTelGz62D2h9wCsch5+TK1Rb6xkKR/CKVIos3fTMdGN
5Jb9fRFe1h8XlWAz5EUGaZ2Cnde6AMgVQ6BuqHuxeJAtIweD00FSox7KmmK50GtVMwdZuF4g+4om
+ccFM9jiDvfD7NKb4qWL0l9ilR9ssnDY2CAjL5HZWw+ksv6qan3+jvQ1NqIK6htDa6oPfWz8lvP1
Tms2kUF5a8Fp86F2MT+XA7GKiWc1tdNFS6pqNVGL4ceE5iUuXG+nSXux9VBMESLFPXXG1Vnsq182
W6scB0Qyii7AiwzD7X/PSUDoog01wuq2hYuSL68ncKg8flLFJlf7OS/dqzqZ4q0f7TVvxE651lA0
d4dRPYpEEdfIiQnytDR8ET3USXdx29+dygbZNP/8+2qnMeOPq2Pb/OfVQxc1PlHHHMgkDDZD5TXB
veIKq07fKJhFBkM/QCyX6Zi6i+0tQJ5fHTqEm7kOnRvyOdC0BXRvNkyU1I2YdVpvq2dvsq4z5nqg
ukjHLs1dHnvae7NeuHQLhUDH+bww7ufh3ksJWyfXK88lPtKbRrLZ4znmnSC1M5KCPn7s/SSbYu3r
176P/SGf8EdTDuI37B0jMx23drEFjuzc23YDrCLF+/Or1bsBsHL3PptE+4CmW/tAz2z039oxqW5A
cdMbsYXwjaiZ30jNoWhijwR6a7MPMR0k8/4kp4UlVcPSNBEixk1kEyGIKSFqluCzjY15vJNlEOPf
TTmKP9J4N2VFtNWNnhVAmK+zWmUv1HvZWYIWP2RFGj9XhfFLWoiLaXk1av1zgq7YkPcSY6tYUftQ
U8u6n7snu0GR/atniJ8+5DzkOC051Gp9uDfGWfHdxGG6TWIoGeLikK+fhKUOn31VUhUH2Qz/nif7
9EQle1VfEeJ2H5M+P40VxW/ZwiRHOTRTwhLYIbe+sUb3fQmFuJOjutNWyGTppHPtYYYzw855UGft
KJtyIy2bscPoV1OOFvbuA/NiGPq9Fevg+Pk1Z6cB2bxi+WWXPIu9RjmLqDuQqe1WeZaaR3UaHyoW
mUNih9Ozp5Xf+zhGUjF334vOW57lBHWMExRkYIEQ5n1MyLXwvXbHzwnyFeJRz/zVhfDu/86alDo+
EHV+vozD7zFQZ/3198t8TZBvpBXNd90Q1RORlb1rWsVqyNUu4RlvBiIz3QKvYbP9OsvObNJ3VWHV
x//0y0HZ93GZbIeuvl8KFFL3vdC0B00ALodorfjG1DrvlQe1S+g4y3oDRmBsLd9GUvL/f4CQrnru
f6g6puN5mgNDx7Agiai27v4bDQpuq7BtrbKOrHXLIcacYdl4mihOLdHH/HGa82+gZrL2kjgdjhWs
Gk3vo52JucNWm2rvuY3DtTaygBBQbZPkHn1xV5R37VQVPhUp71ngjkjG0Dr1DpYYG+GD7XKf5cxk
Sc6OhrGpvk5sO7dAaQPaphxEXM+iMuWaB9mkdqJsSUopWzk5mbB2cSP33UHTdwOtwX627JnQpSPL
LpuGRdkLztOuHhpKjOsMjTfblXGODTatpMhe8Ygqr7KFPXq8SXQzPfX9DCeRVPnJjLzpOJHYCmLk
dA/9CErJS8s64CNCS6NDk0g0rNvlknofo3rk2bD++uooJy+VsdFcTNdK9MqOfbd0LwOi64GdVIKC
M01PxRqb95VD4hXdC/iMaBePPcLU66ie9+GuFGNN3ENTMZRwP0XZFKSamsDIQzOTrF96cdYDe+X0
stiqd5q9PpAtZNI+++W0rz6CQ2B+GeGE65S/+1ItL/JgJ2X1cfbVp2n6/ZQ4zuGri4QTHmbrQfYh
FQmnh2cQCYx/DchRZQ4TlC2S5kQawzp+9IWIj3oR8NbFyp4SON6XIo9CQN8wiXdGCjRedv5j5Ks9
QpT3HDuCzcZ1X4ePVzDEKv5s9vfapH+OLqWLnFGE64i+CPVxRkepNstH2ch42O3n2Jw3sqmuE3K7
/qVh/nGWXbLuVlrZg7XaoMiuAqWKAJIkRfe1r+vi+L4cqqDiBiPbebOhS9xF8Tg+ko4CFC/gk8im
PGSmDrqocZIj6qHjo20T0AmBo/J6gTwgq4XsEms5+k/0Qf4ZH5Ok+m1NCw7ia5eOLfS1xjVRtuTr
TAg/bB0nLbeyD3EZUsSV5e1EuVwcBI4uIqn6x7ixmjvEI15kq3JVYF7YY8OPRZhL9skDYlHHARmA
q2x1kHPPXtb8lPNlF3Ym4PYb59XIRopGqtt+H8y/lLE33iYlWvD8A3ArYFdzt+vwnGtXfcmdyQgm
TY+D3hXfraZUTnjJFnunzKZNIfoKAbq432iLdp+M7BQUYyFb1jXq+6AlF80V3lOC5xXuPssPMODt
voEBxy8Zly1KJsNhmtoY4YYC+8epO5FDwPlmSg9qEdmXyArT/cSmGo+lwbk2nvFSNmgxuB0hhseb
8LQ2P7Z4V229Ecbg2Ih9bZvtnVJccC0Ra7jlDZgeaLyj0T5oebrLjCo7pLWVAiPPUeOIZr+aF2go
RWw/qCGu14aqTKciTqhIutpr7UzdDySaeb5UpnqtlNoCVBOxD3KraG86jbbtpty8gcrdVLMePcoD
IgnqcQHkwIv/rw+kZbZtKqsBgvm/vtHDWT5W8vCIk3v8cW3UGqQY8vxeTlOBst1R3b59XaTWysiz
J+zRQf7fRRnky42mOele9s2ojt2FsXceTDAavtHO9YmSKOY3sl2uyAvZlgdbASobzbhuoyiX+x9H
HbO4k4YExClTBk3dyrY+mNVJnkE5Z+qyjrfyKtn7ealaTX4oqP/IlUguUlEaoi2/HmTfV/Or7z/z
UrmWyeGP06/xr5fgy+p8Lngfp0IMCNNBqME99TS13echibDgyNZD6lhx7su2HJad8uyr72sgSxrE
i76G//sSX1d/zkTvfF/D7NuEdeKPkeU+KMiHPiX5cEQl4i/gg8tNHfCHMYdID1pAPsDTRfi05KLy
FbI4vy3zdxVNgB5GbGZ5iscPPAfNQ+W1FUyw2HwYRoEbZtJlfxXuITW09HctpgGtq1A8KV3V7kst
N4+GkusQNNHqcwH6/khnJ1hU7NMsD4h6hKBBYKENeTaWKn/BXeho4S7xHudDsnOjBtTfiIUaF1Av
jtLoRev5ZvZt+rOjDviiD2LrmMKg3Jl379mSbafeVF7GdqkPiWL53eSMZxsfljMi/Pm5Mbe66Oaj
lxdryZWMB4nKIjDsxjtYenFMltQ49hFCD2DI6nNlG28r6EE+2NM17+gSCAbhC6vnvBd2h3KaoiXv
aUPBjg/0MU2qQ4zy2JW0KSYoZo4j0zLvi2pM965Yglnp2m0t1sJ41SFuBLhsb0SRSgEMxDT3TXac
FQR5HGixiBq4OV7o6aPSaP3BnNnhhCmJfjDY9k/E9g9pSTE+nuLxrs+AYrKubISCJZg2O7+XKH0w
PcWkhpBuzDF7yRGs+EGItU0jt/VJS+fXsorGa4is5AbtPOVH6SrnMOmLVxtt4UOBjt9+cQjhB4Bs
XkNd3U36XxWYBH9ym+EBqqZ7zOd02qWhpryCOLiC/6/vIGUXgQgLc4NjSXMGAJ+/qfOWp6C2WQQ3
DLpxXmDFEHxrvdy39VScc5ditlOXN2JFrJi7KN+0umEGGqWk26CZXjChQerZVTC2trHvE9O72rr6
Bu4PDYoOScUas5JjSrlsE0f6X449ZScExqCgmU8ujzEnK4vTkIKnVip1xdRF1bE0DBct0KQmxVSp
B1sRJ3OstU1rV76X5F3g6UUdlEgmXx07yU82GzpoH77S1b6n2uDGJjf81teIfnbCc57SY8K+Epkw
8vyNx+bEEqR7E6Cfqmvs53R+Mfq6eCqO1pg8DJ2NwTayNngLgM+JyTvt7KxhK78o7rYR7MJm/YZB
sXIKjZbqjpiA9q3EP4F4UuqlpD/V5q5PpwfdTmFSPyi4YvmzmBMe91l/B4ElCtNj+LtPZ23X4iZ6
kofaa/Jgxj5vLt3URxynO9UVGu+18JDvKrKDpZi7xsx1e2tndb+pBvtdZYKjYwU0xk/shLpdrU/l
SR50L6k+zmRTqezy5K0H2YxwuOUx/vfs/wznZOio+Y++QUx5alafQEK7ufhot0X5M7Z+OrXFfRA7
G/zp9FMpcv20mLFFiM7+Nodm2FWhD2D5O25SWL3zFAEUjIUwZCJv2chTUM8vth5Xu7iajNOY2sbJ
maFpQhqZwL8dwyzx/DIeyJCMGIClQtknFiV233N5hbKpNmnas+o3YIhrFyFqHDhmB9kcD1noDc94
gEY83o2UMvUkHuxR5f5WfVWfs2PT2IW2mXLx6ggHS7P1HcBKsz21Os7dS10V08mLxumkrAdPDfI6
RnexHIpTuB7kWiPPUMGJIfGQwvTtSNGCcUT9TE3H/kQSCBO49Wywhl9VUz7jwGH7tZrxCdTrEktW
ztrPrAgYxzXc5mO4W5LsinS5cmpW80d5CBNkRZTcJO2foe7Xzkcr4Q+T/z/NrF8t0LzbjjTLaZyX
4sQGqFfy4dTqhXk0LQAetiaI0RyqeYPRF1tT7VFDQVb0VHriu1G21rZQ05liRtnholIXr5HmNSe+
pfDs+GDNSTnbKUae/QxdyHP28g+LUSbbFJUA/5Hoyympu+VkdShGkT5HO8ytTuQr6hN7eXfvpAkb
kkI9ZauPnGiq/uNj+nwhPiZ5lhf18HGWofd87AzivhAZD+D4uthEpQuGVG2WXWtbD0Yp0MyLPET0
lbg9yYOr1u2pz6BmYdkBthKShl+VpQ8xvT2JJPyO29NDU4MHrKK626S6FoBCO7tN76uhe9as6RQl
4jGtQaEZ4ECOQ9Sc6oK0vOZY742thJd0GpZNlxYPZSomXE20n6jGI3bejmdBuRY1+AhZTLtwYXsg
LmsDScjU7rHO2iiwbXZETZW3uwRZ6Q08XSqvtYmYFrhJwIuvsx6KHRIvaYA4QLONLDwplGSMiPxg
CSsVXzgz3xWh+yNTSIBbdvc0l9UUTFXkcokXbhpdj3176fJdTGQPgWt8ih2qq9M8gEJfE2BrcTWz
bAzTHcSlwNXhg+qsvP3U8edVH6Kz9K2GdcIOuRzQVoRVAV8quIBuYx3AIqu71uvYHFhus429mEVC
PAD6xCNTHWFHR5N1gIB086JAaaoIdgvfCS0spj16Qwa/etJRjePvSeOFfOek+RFPfIyDdf7Knr0M
WSYR3udZhDxr7in7KMnvp9TqDq7d3dmhYp+zuDqmrFmnJEz2vUg7PsrBQeYAC9UcKzEfOy6xbZZy
2UITwetMia5ZIqpN1jTqlmervcWWGpiXk7/iC6lu7RRyUarUuBpNKBokcb4dPR3DeiQXt5kbvQoT
9txI4SdyuunKYnfjO9ScixjraWe4W5dVH9L9u4oSXpBQ0tkUrgF2hF134KoO1UpN+z64UOW7rolP
ALc3VmPP2CK3aNQMSbZ1+q4PvKi+NnFyLGIDhIBn3jCIhSxUeiYsm1zfuC1Q8j5v93w/0Sduywe9
rGAoNO2Wf9ZysF1h7XN72E6j3sKCMRufIhI3tbDPVpzwf1XS9HExuOV047iQPNwRTFzX3f9dm6Cd
ls9TedSMgdBgUKlVshvPlhnofs9CT2VjM1ZIG1qoZZ1zNfmTzr0Aq78qJw0oVJOXxVTQxFlNRT4I
qC6epxmLnzfeomx2fEtZUIoA/X6X9/ftgrWXWvH3d3P2l1XVxVZzFeOiWLj+koH545kp2ll580Iw
dV5aHe1uC9Ly6Kq3NEUsofKWva54FzOPy02mdd7J0oC8Vxo6Mlnq7jJUza+dd5kiLUJHOk6enGIK
CX9y6+AqgxOQQ7Kg/HT3qemi6Ud8ptued9IS1M7jNZHtheEFSjVGHKTIrnXdKLfFwi8LaK9e1vNJ
yftlD7n6e1lquu+yLb4fx5cyz/FyGHGbZsOnbdlHjZumse7sPLYOCNqj8qo1v6aZ7QpiHOGZ1eia
5lZ9mKcbsnmWb0HV3jeWk57tXKU8Hl8cb2iDgspwM1TuLZ5wnTCaLt13I4gkgxy8n4aZc6kXlaf+
0tswrE0Nmy92VOMg3CDyhL7peqPyNQBwu6nyfDTSnEcYRxoo+TIYPOGsC7cFid+pN/WA/1JUY2RJ
aguJWzB7EK+QG+2t9U2l13go7im4oDMYhS2SJCi+Zh73ibApTSpZElHqc+xtv5zQSuPPh1i81G68
URb4+QhFFr7ukpbTzCFYKu91znSWaATg9tFS7bDH/K5D9wrChXJtooEKLaskv5UTWEPw0JtInTp+
XwHMv7CqzRgDR0D6M9uMpG428+hMp1Fo93rUNzvB8nwTXgGrwoIxxCIQ30dR+YKp5R1yd9ee9PIV
5dgZczEKfdW4C93BezCtYZ/PrD+1qI2trapIidaJuM3KbPje1K9/D1vRorbnXaOWTwD/261r1H1Q
Kv2PrBDdznYrHJ8EiAsjwtsvi5GIM8wJVCCRE/8Igv1wUUewSiWad1UyQhOHa5i5L0tpKs9eqtyD
kz7rqMpfSH0MO11NCYDsdrxqcbdzs0o7x2ur75LxagtjvKpKZJ1sXFjgOzMjiUE784TY5DA+F6FA
UPL0axIv+lXAXgta5IY2sslD+zTNaYvpSDuBW1/qt8gEX91VdftWVePo90bfv00w+X3PNoY3croD
wMloeotYs314jLAhiUj8BCGYN62Ye+AOFDe9JesBtA7GW9vbkLW5od9MTOmQDGmcN+BSrY+AoPvG
9oPoB2ZzMHUaAugmuZkKtP8b8Q53VNNp39J2AfRqmPG31UbAN0IxvFZxjOY/egIvTaIA7MT8tOnr
Fxtm8aZTO+s57gsDqY2oek4ET+XZpm7meGFxmNoWBSC0UB6hwBEBmmYEAuMCMzhBsQ6EtqUBK1sa
R7959ljvIh02KGxEDHmSZr54aWLu07yb70qnGQ8m9tBnsuz1sXNa7dQDy0fZE2thF/AA/Co3PChz
jj+eneaHeayNUweYciuEvalTyznCI3QCfBZ4S7CP0Slp822XqISxSf+Qz+q+jFpxD0K7OXRIwq38
DwvtpeK5yTB1TJfqWwndOQAkpG5KE9+xwjzbiXmHs5hGFKT9GlrjFdTun8JWSLyw+Vf1+pixfwAE
LIKphk0xEYj3MV/wJR4/D0OmnArei2/MrhdQOb2zvHjaN878imLhGFihvT73JnOXjAi9VLmoz0Qn
flpAr9AcbToUCIxtJnQAfdfQp82M7e/GWUOJ1DLGozmKR9N7dx1VfymU+Xc8EJmb3K+xcuiVKL01
eUEw4TlvIfREv7Ks/sWNYH7Bigc81NS7NCKlqzQ6sHPFIBhvu+uQjO4u8grdd+wZ21Tyt4N+B7Ue
DaJVjCF1szcN/HhQe+JoeeTWjYEHaiLieCeQDkWSM3mcKbf7Wh6/Vk4L8cA3xgW8TX+qEkU7xEry
wMIVjGY6bbQZlSBdbf4gvazZTQk2pPtDQnZkNe9AualJ4luRaZ3Eog3bpegLPNibc6w72b4MtTd6
72GNt0hndU+WotzlTr6zKvCTCpvAj6rNuEaNeflCAoCQEklIEoIuKdBi1wx5stfNd70Uxo7n43M9
FMVGF+l46bnhKTsaUYBQ+d7pm+wsDICqYzXCkrTHlymv7X0Uhh3WNcN3tS1JKZhiu9gxz74pHC4J
qQE7bFHcg/W6pUr/LqwOPpDRv0ThnIDw8PMFnl/foNKgJKxMSlVty05ztrnDwl/3aDDE+MJA2NlC
6IifW3dX55hHlurgYW+DsJNnXpeqp66Lwksae8t9yU7aTodfio4EmeZmKFOGSOnYzpPQf04OSTNq
4ew4p/79wYlz9y8PTlqKiQFIVogTRXQKWy2D6DTh6T0u3gOajvap0+ffzVwY+2xcP5DEbW6zg9rf
pk1IeqLre4u8RN+NxdKeWrwKAc0hdzuuuQJRtyOpIlIUotl0mT01N1VXucETj7ijmgk5igpXcADV
/ZGN8LCf5bAcaSA94dvapsyXHR8v8I8x+Sq6UE9mIua97fzJ6rA5Dr1C3aRxNyo0lJOBsz3uPFDT
tEq1DxjkbCrY6ZsKaVctTu29MW8ziliPaN5cczREN0nXA+Mq0KadKD++QF3FI2eAs1Rk27GDGq5k
BQ9L0ELkb/ZKYTu/opTaPxalLATlEthLSQ4/xGkjQeZZJQnlZ61BnF+N5yrugn7o7ymvVT6mlnBQ
NQCmttE/9IswgIdUJkSybhtHxzhCJ8fIcY2dM7NGhmL1hxSZ2M5ggpBRix/LnPUKTTMFb+DZszsk
iCwDPb4mDMIwfu4F6rO6c+qGQXvp82cVVA7KC1Fz7cvxt0nNdz8sdXqo1Zjymcb6tgBtwt9sC1XT
2JQTMAdFma+hh8RP1bQvSdhQmQv/hGNRPKvh8IP4rkeAvN3NUbgqWvNdrKrsamPlcsQkN9p4tr1F
0uedOBzta9Ev294JCXZb9ztuoflhUfC2MdKB0pERLr6oncjHeof7qnnNTDsifmp/NyP2U066PFtV
tsuKt7qMzR9h3V3spsbOAt1bMX+LhCh9NMextpzLRxyz+p2TOI/GlH8rC1zgk/Y9m7SXsO9+Fzn7
1D76oSbzHzdpCnYUXk/lIIqoyyXq2dVQPrKSY1v3e9Xulx91gi5biMGvng84oNZ+2ZFKUQqt3mm1
0W1Tq4CHn/zV4bJG4arsLuOAOqVQ8xSwYI2WpzdutaRtA0U/UUcQGU7Nwgr/tCs2y3IgEiD7rN4P
PZk37tzEwQw5B4OK6i8cZHYfA5ANb3EcYuvwu9qNRlBZs+v3Yvme88FgN0880t+XteHtJlHF9+Fk
WiDmrqVnBwmB85vTTkfLHkPfhDi3R//4RXFFcltppPs0VFiiOu9AOtrbs/D+UBC1KVUjOhZhWD5G
TfYLvcfJdzW87nVDOf90eECwfXDKU0Spz0eaHztlb8g37sQD/sCuOztmmXkdXXZeJSm1TYllJSmF
AnCsavCVwCSiNqoiSNBB4/FPQJWAv9ktpFwCVTeRcCvN6SrPjI50qwMjTR1LeCVhM0DhaZIH/MuP
UVs5B9u2lU2ZVsrVKPlTHfxmLGxpuIVz41ons3WhLFX4bJCUV28GMGfl2bLul5RXY1Ghq0d2ftCt
Nr5X0jKFaBrbyBR7uXYDFt2SV/FIa0fp0mztueM3YVXePYEkQMs77++6KKTGky0d0hYlSKRPGyyR
AW0f4os68BQ2lzy/c1MbCg9U1k3pLOEFzn7Q2TGat/WY/lYhirFbj8n9aUiP4nSWmBAKa9wP4pmC
FPkLBc+J1PIlWKeJRHOeM9hMktFcem597nG28iWyR01JVH9NlqOyyYZyY6XYv+UkctfC8ID1UNSI
IFHjcSem0LvZWvl5GEP0DkCtfHXrhobp4wJyrFsW6ej+ObVRML5PZ2grKKajy93rlArJFPKAhI8O
32F+a5Hjp7Tm3uYGXmIzIwuxdstZtssWAn+0j1kuYdZtaS33UbeGi+xGSOrqeFT+MjhyWEE2D1Jr
ph/Rd82z7Mzuk7jTaVS8tEDJykGpXCO71hmki3AQks31NYxMP0LZj1mqLedeHnTxu8aU7IbiOGuI
yv8ExEBy+pogHDQWF8KuLVsuQCpm7k77eNIihBzWSyis4jOGyIS8pKiWKrDTjEKSnb6xq5qfqm5u
Tipplw9pVy28NKiaf3fiud3V6AwfNSua8YgdLtx7y494VkfSQqp5KbS2uznd6PhyABLJm1u1l34C
0DF7uErkbUZ9EoDzXvHSb8PgxfslVSkSTSAmwyIuXo2keZPmf2kCim8xh/dSZ6sFg7i/y8NvPPjg
46AqsLHtHkZmqg8Z5YBul+emc5WjUdk3FytvL5ke9hlkojDba56Ks9Wqz2Ai+X8FxfM8qHagAM98
rFfkVImEtWxJXsHamptMf5QMhL9nfmKs7MB0szlIO+OGujRqXKurxYeNxWJ1uMMJJLpmXSsOn53r
+H+sL9LJTo6rn6B0IAeta58/HMrxM2v3pNCf5AD8w5IcI2yp84dhebkk0ME/DLrr0XXuPnSyNafY
xG1jnD9lg//XRK8ajx3b2bXNwXFc7z7EoWBn6Iu28damPEBTy05zKX5/dUUJMr3wxjcocZgKSi3M
xdl36zSVAKz5vyunVo19t+itI5X08F4l83+/uGTq8JeudnKeHEDZzyUWJg3zIzUggVSxmB4ykeiX
cRm6QJBBDfS4SW+apqU3eTYlBlL47lz7/xmY7aW4y6x8J/vHJRvMjyktMXhdACeSL9I1Q2/64bAg
uqlGCek1Xv7roNhqF1TwR/y+n35LBfpiWqxt5Q4t8ourXP2sT34NA+ciR+s43NiOMjyXS6s+uH16
TdZZGfn+UzQ0AGNA7BLFefO2hJ+/q0fk7aW5WVeQOk0shT3f6nWGUQSO9aaVXGSTz+dO79X+QbZm
lkd7fNXyQXuogY3IzrZrykvaoiUg/dUIiMaj0cZR0E+p+hrPxUCSjwqb6dq/dA97EtEONf9Q8CsI
TYnnLJ4F+BnUwPUKs6wxNt7KEryunKu6C9mkPnF3cq5liM9Lh9UURV5KaPl56TBYH5emUymenc6y
KSE7zu5jLlkTiPANRci1aFw7vfaMNUF289zpVq4tr0q050VsUZxPPhqiUF94ROVXOcSh3SCg1xzl
xXoPpGoeO3UrR5Mizk5wGhU/7mHiRaQIb47RXsd6zN+E0GLgv53LFyLq7oAzNtt5mYZvFXeai6TH
X/+earv659RBdev/TB3n/ooGa50dkrgCPtdH9T04Ohu4UPmXunq2WMscbYmB5+PYQwTr/yAmF71X
A/JXBXuaQE6SF4eYSN/DcbXvLTP/x8XwTOejnNYQh1p4pXxdLV9ThwHuy6uthozdUGfKJpwAqbWo
mh60JPTu3VjpN2NIfble9L1Npvv3pBtXbymT9wZ1h5Vb095UzPZ8vOOpo6yuJeowkhxZRn0jm7NQ
kkcLG1DZ4jliPQ3ZOGGAtcDjjhRKuKmTL69ZfoNy1iKVaNQHM1JzWKs6Cs+yE5oJrC4sM3wDt4yP
iXNjYt02dqzhkBz9qC+Su2b0xLMy5uq2SztlK5tFq8FXjkDB6OkknhGjcZ9c6A9rQ04wK7J01Pvu
5qJtT5aKEw+sm+Wti9h4t42pn+QCbUNxbrvuGytJDRCv0+9VovtCW5QrgH3jJR3SV1YrBeYurXUM
01rlmuBreawxDA+izPL5CX/Xy/KuT1rI1t4Iye4PJitYrp7mdon3eNOZj9aMWUeu9O0vg4eMVrT3
VSstW9Pp3nSCiKdu5hd6EI+UJik0k64VHycKqoCY81AK+T9zVKzLdlXn4ejkjOphaEm9tyvLDXNI
9aDWlQhmr6jOH7/KtFddRPxsDJJE0qNoMaOfsOaii+wqUMXdki4B47d+kXVbSkzbCyxsLlgJTI+o
9WBGGq+i4d33RFtp8aIt7rysi+5Rk8U5qYzbn1PvIqQS56+l1bt7CuzW3u686rUQxYWcZvuzdYAB
FKbi3tq8qe86AuSgNr3+XAxQASRRBgut4dBq+ePQCzLkTvVntIpDqTf1H5V82b9P1jmyZ+JkdKCL
KxEyeA4OtYFAQPyI5OGM7sgc1BUSeJ1KTSEDIubL22AeUjtIx7g/yua/p0E/+5w2tW964n0bO2uM
t+qUYVClLKiCTSO5EoUIeFVNkCh+eeZ0kROYmorkDJIOAdWD5ohwvIe5aaE//OeMt/fZZxRjdXa9
OL+PlGi3EHc9tkLXX9ZWa6jlI9QSHXq5jrdqD8AmZp+jYNZsOs9seizkyUHYlCv7Im7mOxGDuzG4
Xy+dGyoHaaaj6fhcJwhA7ljqwKj0kG0vpIR20nQnUVHUzRTVyC6FGmOVg8Dj7Hfwy/btzHMH5QeY
T0XVJYAswPQB1+jUgzJOhDqxS4kdVWZxh3BU6lOWtqt5RkPSnYG/cSYPxDXTzq5QGzH/7vsanVo4
jSoh2V72Vbgif7yAMQ32xUjusLDWUSYZUYVIouRRLNV87uyDWXdki5vx/3F2Xltu69i6fiKOwRxu
lbMquJJvOByWmXPm058PULXltbr3Pn3ODU1MALKkEklgzj9QrAbv3C+4PHHF1nUfR4LcOgCvgeVB
SB76BhlN4CXxpTbn6XAfK8/UeR5Xk3jayyZQJm/XOQVWA4XrP+ZGs9EGNoCdaEVUvC9YLlIIpCUP
EFbKvWGTCLvHwFblyBpykLNkh0vKZqHmWYUmCXORfkivTp+v3aEgx9UbV96u+jQjs7Vv0fMle1Wo
2bLpOvZc9aCgcFppT6mJzA+CPLtW9oYwxNeZruBnyDY2W4rXS/SwvybAt1PFQQqrc05gaq/KODvw
FnLnMdUUeMFJBAhBNGXHiEUtE/14baVdGy+V0Pdw7YNtH2ATThHT9JErMceTHO2J17IfUza4t5eM
8shYwppINlBElaJ1LoPZc9VYyf/cYu0DeIFcinx2RMoUnYoC975tojjhqikQzWhYE66cEaWGlYNI
DXVFrMUy3a9uhzFrlzxl++M9PlAB6FdlKWwpPaPgq2FwW0wUNO7zfLN2tmWmf72H5NntZeK1bW7C
ug4eWv2v+/5MRjAzv23PuiYIHrLsVypVQ+ccOwvLDjB5Br2htGtdQ+vHCgdlJZ0xUE/ck3P0d5j6
zeTtdRxOk7baNOaEkLdoJpGPBU+kVZdS04O3yd1ghWG8GbBmTgh619upRdRDSnfxwP5yuxHcbKUD
a2zRh3dfskK3TzdfO8ua9n06onUsrM5BHHDtk61aaWYQPc+krldxMGTbSHB7o9qMHnDyWEeSzGsL
rRZYSZ+9RhXHDz6/UDk2TVG96T2j+4PhCNyq32gBJA3JcGwEzVGeyYO8t9fZRxZMzloh130YNUM/
t6mrwLNCSDPLwq+St9SC1WGd1v9Ihp7MQOTbTzF5sy0Scce2if1VwN392UQocj8GQNUSQYEeBXGt
NZY5MMFnGSGPny9tdr97FHAPUREYryT0hmAav8fGiDgqn+/c5Ij51BTrKcsJugjrQieY/hjQt7Ny
NgOqRWo9tU8NuhPL3DLJmwZBn+yzSwcd+Tq7JptHUAg/EhLKcD/Cr6gqlmtyTv0RMkW4UkaMen3E
glidaPVzyKJ+5802pd1Js1+mznoq5zE5uS178FgfmqvudL1QFlO3pnB/l4f/1CFjmYXKIhVye+Pm
HvqahtouQnUS22SaMibP5EGZZvWUBqYK0Dznbk8x6zUWeHTH/pc9baJqS6WMogfpaTv2XXuIHNBc
coSMOZg9LC0BK1cc/yMwjemr36eXugmHL0qQRUdYa+MKwuH8FT3iW9wVAJGkUT7jLuNbMd4W8UzE
Y9RT95nTImXhBfECEJhzKRHXfTXTN0gzxls4RBYKAQiyOqkCP1Tv8ZpGnW9riaY6eo9qGeTzKzkP
e4U9N3Q0af6oV8EzVoleinZQTea87WAo7kHTeABjlLENqOq69glS3ExWr0Sw1tK/FXiIP9VN5vwR
bzP1Fo9U5g89uHQ7tzE08bwl3lDqh6tg3S5W1/rQgnUMhq+ZUSEOoxfDg9mp/W6ya2WHoT2mY47F
/26gEpPYcXMF4WUfMte6oHI84JA3IltqIHwgYxTeWEAbTYnShZpgwWCWyk+DX1b7xTFa60kfWKR1
XXtjlwLMUI+TqsRLuT1NM7/e1HNn8l2xD6X0h/JcnmYn2XQyd6NZtXfGKv5Z41o8NaUXr6QvOZIO
rJwoyeYJJSUEFCk0FUPwohbOo5tU0XdVH4VbwWhdtbSIPpliMLymXaC3xppNEKY8Dh5iSzU1ywWa
MMpeU934SR5q72SpBvCpukieOs8vj7bWf5ddMmQ5rSh1QDmR1tmhjnAOTqchd5gxe5Ax6cYNqea7
plUu3BMkV7wEId5onMhmoLIynF1KEaWKs+0tNhdwBcIoOhQqvOcg0azH+9mcle4qHEvrMWAJu8JW
YD7EU3aJNCtDNMVDcFt34hXk7Pwh1pPPgwcloFQC+yLjQpJ2qXu1j2AXK9IoTrTHqUe0IEyNauOb
nvHmCWC8uOPcR6TB+DnCKGrzLSmK2widIsuiaNRjn+WgrSVj3P7jyE562GhelgBl7tQTpj+No5K1
8nFun40p2Add/1HPlnFBWdO8xHlJB07PfyEd0+2qqMXmwe3/Qh+mPzfYM7a2oRTrVFH6pcsuCrUC
HRlLYdLYahiSaBnah3ENY8wxjAf8uc0HXRwmH/PEuOSx3EY44aBXBHCm02sYGYyTh6it/E3umojB
iBky5iujCXM9P6SmDwwSOQq2lz6p3q0rNAnJPvFuFUdZZJPqn2RMShRK2cKyGds1qelpKWM6Pitm
ZpvV96Rvv7kRrnpKxPeRYnEQoB2GwFfmr2RToWJNMsrk3m6FCNTOSnFodMzOa4ThlhAccLJssMu5
Rj5+6NLgk4IFRYGqd3e37npE4h0pvgx+Nlxq3VvLNYIS983jPXbP2hZiXNMLWKlM2+Jy8dm+ry3k
vL6scfNRNfdB3rs0T7lY0+ycTXEnK7zBhEtZcj3Ju9lkhVfZK8eGYWnuWr9FdxaYAvgUCrClV59C
Ey6wPGSimYDAWyKEOazuHaOdNbchWj/O675DHWDQhw5prGnd+V79GCYKJYTbLTOsImrHDWtpA1On
A/D0/MtcGPYGDqWzMsR+nLJCdZ7q5qMTG/lGHLJqXlhNU6Lgx/hQw2sAVNI21jsF9g64/xBhgod5
Tj/PZCwWsVHE4sEqNiMQxB9VAya48cbwYFVe+IyNaHUCgP6RVWP47FjtZbBUHK6HgXsmjsTTWaXQ
0A9KwE/NBwEKq3hTia295rg2UishPgF/b0pRWCj+znoaqWt6LXyLXkkWVCf6x04oDbObQmwJkZ2V
bMZwxZ+RDKDSkSKwJqjyn87qJqgLr03nDkdfLioLzNuKQhXWv+JBLB/J+NHQTd3/L5aezoI827dI
m91rpYTJCwCnmziCZZeYDE7Yo3nCX7uj8Le2FI1qp9BKwP/iNqnVuv+nSVOQa8e+Fh+wQvBFri0D
oER72ZTCr/ibfDZlbzj9rZlghHMbnOgKyKggfs1qs1qVLpqJaPFP73bRLNKonl9VxXLgJ4E7UcYo
25jaHOwzhd2lVxr1UzGSoNE8lFdNHJG/F2wxecTgv1nCCVVMZPOs4smbWBl4osODvKrgiSPf4oze
8wUfhnf5Dot+Vi/ODIkcisILeuD/7JsYGdYjfoiRQzHTaqi+lJASzTKHqi8X80MYAHKfe3UvNbjk
mB7H7f8Yc0UhRw4Je7vd9gM4x3A1RxpqzFl1JcfhXi1RhZJnSUQSO4/B5v2jA4f1c4c4yfEeL0Ca
Hc0p3mVoZshcqsygWkZzQHGXsoJI28YJyDJUvoedTNTGutvtwPEYSzlhUjrtmk3GYc6T8oCi97DU
0gR5dDsI95bSWs+5r2t79i3oy1Fwfi4K23pG6bRUswppICI8t7/HAPcCdAm+RzbGXRjIhAMCoWqU
e2cK3Ok5jYdq5eTUUVr5+291vmOxlrXLKjpT2US2i5Zcysp4m6i3uAyN8nL9e0wOk7N+v4YcO4Cs
ur0QMjprcDgPoGtB7kb5j4Ft+GK02prC5xAc+W3O68zEOEOM6F3jesuJ1Vq7hpU2nuUhKurxHIiD
bJL73sYW8PMRDOjCBESOCOKhbDIQKcNUP/bifuiDkguH6cEUgnsyTMTNnOmhFd3/ihiVu0WcgTQx
NCdWSBgaLW/5F7UsjZ0DLXMh0zMyCyMPo+VD1Ym7gz95b9owhcfSJKGXR97NjkJWAXUnXfkUxy/y
8SEPETSp1Go+Q/LR83vibbsqmo3eHFq9BpiWKePDWFfTg94U0APBVGxkzB606QHaAfSbpGU7J8bd
yrYOyBoDCbiLXn8fJ7wjopAFe6Vq+IxExYF9VbSWOSgR17r8M544abSGYT1//ft4Gc9Y5T+AkYsX
Saie2jQ0n8eg187KBG5eZr1txUShz3PSEwJw+ovKwvKWNK+pYSN2M25kFnyuyHspWNy1OXDKtkLx
bNU3B8Ba4eXWslqRF7TRFFfEWsit0qfbrbpR2xdUj9VHJDPxWb2fkQlH2Lxaj7hSkpGchuU8aup7
lOYfWqzHv+z+Q+1SAfEAJpensfFt0EFwpKNlf2m6QlkV2KpcFAWs3jh7sUAaGNRTgwpseg+QxIXp
+osPk7BfK+zk3MwzULVes15DL/Y32FhAipdNXFRWXuc2e9lrDg5ay5mrn6uysF4F9r3Mau+pd0P9
S49xopwEUjW7ZoH1Vc6B/zQf1LLvlha8jYsXotXoZP6FrWy16gfcchvdBzAvg2qLgnuc1FfZkge0
/EijiRmuMR6ruFcO97g5ZjoFaXASNVh5C9j4JhJO81VkeVd5FuA+E01s+u5xqzWcHd6g8ULGgId6
V00c5ItUbk0tI4geSE9PFctAgT1R0nR3lxrO1GMyuepxdLVqi57/e127CHVNg1mfYiWFUtErXX3q
Au/WnQwUJVcyZsYQdjcBaI7VNPUl8iGrQVfNQ6f4JCLjXk2Ot9NUnA69lxzlmTxYA5Dm5a0djDNX
sBh0i+JOoDm1efBnm7c7e8dK1PblMwQYHGZK0eO/R26PnPJXH03x44RdZbhksGzJp8r/ZbpCsX4X
JS0GDU0dXr0UQdp4pnIrm7WihSQV6YBEUx5iE1yOOVvBjrLIYs4Qss/nAQfg29wiaQAN6fP2Pk12
pCq6lHaYLbFTHQGiq+ODPBgh2ecBhahW3CfucasL9hQ/nFOgCMRHEKAQeZ8qB8upTpy8ylmTuBXJ
s99THSo4SKgl6ETKqW6rTfuCK45lnWeQElccqgZxvL81Fa24+jj3yJbVauYT7xxBKU8NKLKW5lMh
DrgmdCWrdDnKBTqHA0KoL2WfHAWC7xmKgHuSLRUN+qOqd0AYxWw5K7GmXxkMSVIP5n6QMnu1Azev
RcZIyieRkkyf0Y+SfTKCWQU0oP+f8Wk/+DBso3HnANhZ28NgbXThx2b77gSppfyzee+Vg2WvKga7
YvC99z5XE15uiquDR6oMa2PNrf7yj7n35v3/DQOQ0pXubGORra5SlT1gqy0amY52JifftC1Uy2Iw
pwxovn9qvMY9u0JOwYwt64C1WLIwZLK69Kp4ifzOtBtQ3300ne+Gkec7zaUiJRUjtekrGkfKe5cE
f4aj8FuH2eD7fbRUowzCb/8YLcNj/w3mhX8bbYausUbDkF+00HmO3eINjs5TVXpCnSiqXgL4ATJs
d4l+Rva1WrRdWb6BDXe2k+81WA91xZuShfby9hrZV6fG4dlE1CpGSoNfe2vCtLBaM75g14FjxKBZ
L+bMqhWx++IvK32WKp+5pr/0QVi/V1FCvrsckgeFDOyuJiG8d37P1n7Ptssx/8sdn/O0MH+J2TFi
ZO9xQJpxLp3kIYO2tht653N2oEFz9NvyWbMG/HL8EAyj448fjoYJk6mrfzWw9rjVopc/Yho1a7X3
kzvZVwXd0Pd2xOhoUAH6DBZFjIZE10Uzc2WLCrp3aE0wWU5szNvQNNqryjZr1bRJ+iWZ3jxgZotY
a+OfqAgsAL0q35xICVYi63nJe908YmLYrZMyLN5Ntz26jQ/cELMqNKrGL0jalNsKL2zYy9iJxKAJ
gEIm8d4GZk3NrgyPcYIdiUA6pVrkPIAJ1h/GQ4T/HBpIXktYL7+EzlwcbzFkefvl3HCxyN7bTBNd
k2JAPCSR86oRdpEdoGepnF0lMr8GnvZLnuCndjsBk/JLU1Xjqzj5r8eI6bOY9bfX+ffpv8eoU7bu
jTB4snynR10tfNfigT0zGpVfGnZZSHjHT7JlJ7CEYsfOD6Ye51/IILNsgC62cv2xPwM4T1ZGgkWT
8GQs3L579h1ImuKOEFO2e/7dR7H51iexeLJPY55s/Z6H/Ab4lDEqjlZWJdvcJ4UEmsJ8sefmIjdl
c+mHyxJniWtCeeVcIFO2DNAi/K6iPkJupnlFsmwxC/ZhWozgLQqSr7E4Az37eSZjsleOQ/bgf+m9
vwpJHchL4dTuJ0jjaHJoH73nkDDVo3pnRoP20RiPVay272GomHt/4n+Wo6qpe8OrPSIvofeXIIWG
KOMUbhpULGv9pOOY/aWFnzV4XoRSVK09eQOm23bRNQ+WXivIDuYq1gZq+RGUGqog+Ds1Ra+skemd
115X1jtZY6besR9qEq09rgLXqq+yWyk6BFp3GyYr1mIYy2zjebaxz6kRPLkNmz3EoRM3W6pKaAgY
ZrEt0Hr+n8/+93FuqqlH0/eXTmMUW3IZ//0rNSr27SEiRcgGNtcGX5Flg9rapmgbrLVSGIqLZsLP
QkIsgjDrt/Lz62H7oPRK9ZQOafeAuOJ3V3Pbk1FR5zTURjvB1f0uCzyyiBOo9j7UDCiDouZTCmar
AcJkI8s9iDd2ixCw1RaqAlBNU803sswm0aryDPR1cYHmY+OH0f3ZK93q5TitMddTj7qwsNLyNIus
sWIl41m2HYUcgApPbJM6BQlR/Kt22DkHZ3ko/Dk4kypZqoGHIs3v+ECCe6cZNZWNqDnNYjFayXVp
Ee96RbOPMiQPWtv3LdbnarByCuwcHQeoKSZt9bOp8Z2RxkBvr9LLB60LW+gltfNdgfzSK779s5+e
9Vx/kt8r7GFyY1483b7myNKubOe6p6IHUgRZ4Eel6/MitztBAwMv7W3uNfgm1oUPkfZLFt5l0V6F
9a8vfLVOlpVdgJkt/1XEv4/BVBiP6sI7yVI9Rn7NylcTe2v5/YveOcbrXNf6Gowjfqolt6IhagwK
67ryDgztiLNl9k1zkQ4tYe4g85gtrcJqru4QOdOX9otVDaiihD4LYdNWg22D5OhSSgZK8UAZS6t8
XPZTuIHm353UaS6sc9JXkEhleQdVBChv7Ah2xpzVLOk940EeBr/urrP5Ixvh6N/i6KK+5vrowqMv
zNsoVaw6jQJI2T3WtLG7Kyh2F9UvqXmn6gM/dyOxwl0YNiVMSgTyDHGQ3bIjEnByFY7VskQqcyt9
vZpO13a6Afx9EkhTGSu9nsdjpFGmkVBV8McPmeNZJzkkwrLtOjhIh4gJOAoBPZdAItTp2uttez/N
NZANc4jn1yra123iNRt8Y6f93ORrXIZ6JBtnNiqtdsogRZxqxJlPUwqXVOu8LzhmDVvYjGOzkDE5
xJbwiqz2o93YOc+TTNLoiqMfXGNC9kMoWXtWYhwse7j2Ii1T6VjhxFqCTMxydLxwKb8J8Y35CM3e
RANlSH5XIu5ViI/dQ7/H/zMegV60SQcv8cTgW/f7Zr4kvqDa8SZ+t8R7GEclXuADNKAGBRRHe5AZ
mziiPjti167ZWHz+q0UVoFlHhcjOs2S52jZ6BEqX4QslmlmWtkeAJcfbJ1f9CcJF6O+lZjfmaA83
2EKm92eZg+k0OAEhqbDdzUjU8/EszVqn330CBkR/q4FxkvkZ/lRI6fd1KKyBirMdthAt5ekYz8nK
NXqQfKLHKfviLM/uBxkDeKx6pNHEIBXO8+bzIm9C70MGb6+Jogrq1i4eBjL4j5eTTU/8F2pnLkMS
psf7sKmr6n0E/SHaasITNtbUw2Dro74XBhXrvNCpdD/kaF+Rj/3978CDQLSnz39/97vovyGOw/vR
d6Sq3RtSvc9ASUZZ7q1uQHSSAs6uD7SGLAdrPDkQ2X3v7LXm+gZnD0RHAARnouxxjuUKzptNIaWs
YXyFuu4SF0x7BaRGH77Zevo10p1h0+ltf2zHpD/C1qx8pOKyEnpQiWvMMGvo4KIfLM/uB8WnsGo7
0+4e+k/DZAwAUA8ubIpvSCSJJNILn1s7ANmlbN4PeT61PBui9T0koUsoN/iXtCmgwtQxUlDgl7rA
tPdIWoBy8PkrxKZnLc0KQp09+Zaz0lvqd63362boG851uHYzRV1l3YhJEdJ1qjHa115N26fZKNSD
ms/JQnbKmJeYkFdcN9zKZjWp73hYudSnZ68bbhhVPfDXlg/NxjLUHNMhdAtkGq4LAZNlqISfcwNn
wMAtT+EwVCTGFDDKBm52fjD5C8t2rK18IAcoQu+qOXm7P6jvz+O/d97j1VBvfApfhx5y5o0hYiDa
dtbxyvjkj5BSO8teaU9OmvvP3k4073NlLxpGz3NQtt90LDKgT8I5l8svVt+kzYLpaVQQrwyi+Gc8
YVRb98N4DEa2Dqd+iJOLhZvgkpXi3iuw/1QbH2JpNH50An7r6o6B7yEEiKDx250at/MD5lsz6dNQ
/Som+UN/1DQy0DK/OvjOfB5DBZaxyIL8Ts2Gbvp99FFKkiF5CGKxlM5mTG2Mcrgk3rCKSvxVqVB+
0lIGyiqWhd+IXBuMuoIJROMWF8NpbsPkpwyGOEAqeP63YUo5apdKAC59dCmd8VE+cuIxEYZm/k/Z
koeElOu6K4UisjCrlLEal9WFo+rZ4dPx0lyXJvYxPhT1WypZfog4zN+yONMPocwOZQgsrWeXBPb9
c8aRoZwKE9U/8ZWY9eStfMVxV/IZDgPuCkQC80Eu+dsDO/egF7nkXzdyhHxqF2YU7kDhGLfHvIwN
GovCGoHH+4pAb90SbURNp/pca8m87ZEruYDPoJ4lDMT9GFhWMvXeNq3cv+SDoeunXU2Z/Shbt3VA
G49/xOQyAPZnvRxMNhWPNcRCCBALw6xdPIUGez/ZPNF41vZvboF5tAAE/KcReNj1bxBX/hjRNEJH
1GpR6hLLmihW3FOhqXsjSljSyI+Zz/GuSdHgvn/MMgOn5HVAOu8xuDHh1nJ87GDE0ifhWbef3Rje
sNJ+H4a8ftEnMuwwzSmHdE19pXYLxg/rB7Jo0wJ+1vhzalx+YXYLuwkDV9Jvrr3jKx0fW/5gtyHC
MVPNvR/ypQddF0UHF26CYQeLIoneMx1BR7zs2kPNBXmwq6DZODiIIs2X9V/6sB+PGZ5ciyqe+y81
2ttPc4AFahH57dJP21OjtdO1sRIPcr46rWyTX1sQm+ljDcft0GmAU/JYrWBatjtZJ0KG/nNEK0Y0
/92IpMsqdAy6P17Dm8t2reIUtwRzkWxdLU6XuQ3HBbCsX1+V+KObHBhxyQQt1g9jc3fr7WBTr8wq
2WR6QRqvNY03BaXQZRzY0Un3UvPNpPiUTUX3MgFNv5JN+yFHFUHpbS2jYxIfgY82HXFIZElXBPgI
yFO7V/jZY/MEx0V4C6CdsekjwU0XYuNqoXirLigRfhHNO35ZqpCnmuUhcJWYy3tH3QFxtkiarXzH
y1beAEM4TY29Yw0egG5QJJCd84B1I2Y4kJSFIAhmOFguIjmYmy+G1vV7NDJQuXeC8m3IQd4UUzrt
wrwr39QYXJwWGepF9oYW9M15eIW36F57037v3AifGswPFmqFT6ithN43y9cPppXhpZoNH5OXpr8a
bX7HZM56n9uoY+Vptk8hG5gNQNrw7OaavXdzVd1F/TBAITHSlQrLIMbnciPdsqRJlp7m3FVFDO0D
1oh50Hy2B1HTkwNlzMZu4jZPxnx7QE9C17uNhEq0KZgUvbVYSDuuf5qj2T9NlR6soNMqS4Qi7J7d
bqacZHemoyaO9OhyUt2vKME51/uhtupkZQ9YuMiY27GzAr8QnjCG1473caiYz8c8bhGbY36a2uGi
8N250Zd+jCpJoPbxubPLdUVW5orokXWVZ8NQJ1t2sa4QmfuMeaXeH+rY+jlF1lJHQvqFbAYuInNk
olflje/dhESq2Vvq3hTC7B4qggh/PX+Cd0SlWNaPZWHZiPUtl0LwIFuWFqkrvGK8jSwq1yOI8UyJ
f8mSNBaO36iOOWdNHOSZ2qrvfua1u5D8X7tlhx7u1Mb7Hjnt54hWraYNUl3sPb1m2CVsIVkwDpAs
7GKimj1o2whM5vnWRFuevG1R1Cs5Ji+d5sGuW5x1Mqyzc9/hCYxA3Rja2Uc+ZRaCB/N4rJPBfi1H
VDSTJvuARDvt5gExH1PHUIPy07iArtPsZoOpUxNA2kSGtL61yVTyM/J149n0tY/JtPTXMZ9fnEbH
cr2Pj1yAwUeS+PoqARxytsbUOc5+rlO9QWVL9QzTw4PUrhSwZGNXrcYQS+aiNQ5dXhuAsKD1nrhN
JOugMyh7yzGmXtsnmDPDllvhDE1ARQ5JNyOI3sUX1o2f2Yt7voKUc4K+H2Dpk69+mSyUw5x4jcJW
v7dTrqPt7KgRSIkE2xqzcM63IHQITMUZs0mgCC1KrH3O0sRj4BI1jfoN2EF0SToy5zJcqhDHtN7p
N7IpJ4VaUy+tfnSXcvOUO5XieouRv8mGbFu3n1PtOeUW/5zWfDGFiRyKAOh+tSvjecId8o94I57T
fx8/sxNepb13i0+oFcX5Vk98yP1yl5uKPXD++4D6t9j6yiPMDQgvmG1s4Kcht2v3Lx2UlYOP5thK
/lda6+8HZx5eUKis/oiL8SE1EYGdbs55zabd8M1Hy3HD59Kc9vLO3poe1LnOATRKDf8N/eiePSe7
DLtMk8dPkBVa8aCINCuFm4WDTBsBqFZMBzWdtKGgNQCWvWH+ZLc82GluAZTP9Oq7Xzr+vkL7YOVk
2bD1hMDBHOJTPtUWuNDEgT9Vuuljgr9ka3RQ/0Qo1SqKZKx95HgVrWa9Lg8piYLTP58xso0wm0YC
qEZt01fijao3ynKIav2CfiiSi1pMWtoyAJgo3bCDTout81hbz6nVjk++y1VFY4Y4f0hU/UfumME5
6opmOdU4DMrm/ZBQ/D/LJv62aHqAbdyi7DRAFHD5Jiy25puKStKemsybM0YpF0oVb20Bm8uVMH9Q
PYeNjMAAF4r+vbM7FV18IB8SJHo/1GkLYqN2vt1D8gyDnPGM9sZ4to0UFUPTvI1ACeQ5NG383Mps
32rN9DHCilsBLXbPTdezzdRQ049yNXv1TfUdEzn7JxUrChvhSVeaN81QmqdqrFtKi8GvIojTowwV
WLpd2zHfzGKADNmWr27iRMlWedgZSNYNzToYywRXCStYSjxsOau4zsWTvcejqjlFiBy4CyP/qSAW
rtWa88jWw9lXkdNt5rHBlzEtjxK5DpysW9iiOICEG3fYILwkeQNJNDBealVHNI+WQcX+1kLe6YcR
ItUz+hOCWxLw07CbXYxqfAxDXX+aImC+bq4LXDFoNdQw9zUCWgCLaUZjF6201I0O8gIQk6zJQq3C
dNEbHkKAe7NnF0c2VKebQzBZL95pGJ6Q5cmunczwDdoGqUiha8e3J78h3fGnpeEp4/b+tVrlCETZ
nR9kCLGf4BAkyB1OTVyRugW1k+M8AnLaqtbD5JQfSjN/eIrRPoa1pl8dngQLGUc7EX1wP2wPbWzn
701/doay+nDcL72Ox3WYJtN7avDWFUgiZ+i+/gvyWLe4lVTmnhoDGg2xsxoLtb7kI/jYV3lbCRCn
kOgHJSoctmnIX4CCkBGJjIg1zdvMUxwu/9GRlygs9bVa72SH7vnBzrd886CjrzYG1Yus31jpMpxo
yH0xPehdVi9IUs4XTQPuIjLftvmoBS4+VVx6xXYwcClptEp7aKoqFWq62V81Vg9ZYP5SleHF5pf3
PqK3guyknj54aDXtWsM09ngExJchxfYFkw7lOuZoUlkoY5wprDancqhe2B4iyqqYob+am9pa99ji
PcmDRlbBTmL7nOUdIpmuH+7cyNKTM0gObWtm7iN0DfUqf5Fxaj/y81PJtfIbFH2yBeTNe5q1eR0M
2aa2uPNPjoLl8MjaUkty+5CjDrXRzTB/gbT0c/Az+6cYOphNtizCxK6+Y/CT7HtSYZdCi1+tqgxu
LVxfi4uMj6LTqsNXn3rhXsYTYMTawk5+1ob5VnuTQyqGg8EzFBalOB0ALU6ByvfMA1R2umnfzQCc
1Gql45m6KtCq2dzgSDcanpPUr7ipV6vIYwkk/5BOO/3ZvPfKgp6BHd+yH4OTnid83L/9glDpNlaA
d1EN+ntHrpeX3gvq4z3e5G59FK/hTXWxqWZM7frOMs6jOGR1qaBsGlOwSOGQ/BG7jWmcbBdMyofs
kIdEzpCnyELkyzx2ynVX958vGG0xJwcVFBrW/N3pLHPnC4WjsG9QmBSXYxQ6mEN5KqyVxg1f1HDa
yjjpe4pWeHhtZBOlrkOcJ/UXPAjSs5xeO8HrTUDAK4OzOuih8zGF3rMHRKnEe/mY+GVxZIseIF3k
qgB9+w4oAiv1CPQq/S3pg3IhT/9o3yb80ee5qr4wjLLYIanpXh2lfZC/yyTs3CuQtwcNE8bTGA8Z
4n2I2WVZWZ6bMWcnVNdLt7KsLzhrNo+lM6MQDkVjqgL1YJNSWxquWr75KAKvWywetnJS90vvABfM
R4lhjnXPeqgSyJB+T4m3m6yH332BX9i3Fq/AjkQLL0MJdbStleSAfLpB4kE7gAK30Lkdg6c4yy6p
5KFVzrw3fKDKXjc3D26FsoM542n3rqB52qAoePFna3yI7aznFh5+KGYyPcjQLZ5024Yt4TmkoHaL
81HjFXd78kEIgJxvNZpwyA9a7+8w9lLerTlJ13EeFycPQdQzCvXlyqTY/M0yEcgNM6AELbw5z+Cd
shtxdzwOta1hKbhGZC7KaqYe/XRdZcfqyt/flkGtY3hrFnP+oc3D53ZC/W+t96gvGWZb7v7Yqkbk
ZkfzOLdsjA7lqMMEtXLrZMSIUWtqfJG3KGp08Uktpjd5i5KhQtUgQZFrvd3JNDuuzkPXnOpY35Fg
Mz7aOepIXDXBxS28+shsDHYgPL5ifvghNwK/h1agZ1FRjz6HNr4fbEYjCV/Rmr8P9frKOc1G8pdc
EWFQHdyWRY6pXGDhO7v7SkkulyZbg54yJbDrfzNWSuVLFfjJVXJYJGuldox67UxeAUoXXkuZaxdF
ad1d7etA5pygQqoZQ6Z12Djg5spB6Q9IH32dBv6qYdj1z5Ovx88u8MHM7v8Pa+fV3DiPpeFfxCrm
cKtoWZJz7BtWuwNzzvz1+wByW/48vTM7VXvDIoADUrZlEjjnDYAMwv5evFuX6Ry5W9n0EhVnwSn4
LltyTlM0T1M8xUc5ycv8FrG5LF5RzlSxj5nVNXnp4NjOcFzIWuDeKUqu8iAH5Blpu/BgZxmMrsmb
Fr4V6z/7dSDWWWZcIfrXG+5tacJhdT1AVLOKJV2asiwyhzxdJzUodVyFHmAIBT/+cYKZRyh72Gmc
Ttyycp6tNNuWHd7sPG2s28RtgQfitb4e/DZ8q+Hxdi0OChZ1f4slxaVuIa7ameMvOS4n2uhjLctG
T68R6t05rA3vnGDo7jUhnSr//2fehSW2MAvFbornbhaQrw6xAjlapMib2m3GA2CMosdCNddtDh4J
Eh7Ms3Bb93jkGkPrverhqVtFhnWrJul7N9Gz4mPU5msDMmiPjXhysFfoHmhIBQTZiEyUNGFJ9LEu
RyQf/U8j8GukKfEquj3xzK2uAEhnQ8jBJvWbmyK4kLDDuXJ0HmUAAAHporX54DbtbwSSp++W5pOB
GZ8bzJQuZqqHx2IArb6d6Ot4HSUkzx8msEkwJsPiKFFqsoluc3GUKLW5RlxMjrI31TddnGQr08K+
adDVbu/gKXufxcpNxT2Vh6juTk0tccZvMqzw3tQZDMxcojErkq/8qV6p8GoPUdRjtah38UVYq4g3
+u14YZvaeDvAB5I7CnlIvcRa6ZVVbmrBr0U4eiLL+x5RmzYbDxGR21OJUiP7kNCpHtB7zm8NE22S
xoiaI+ut+MF2kRoWYiE4rJibpkvbbTODJQlta+Oy6oGo0neHOKuRr+vtBq0hkVAudO0KDFt4n5js
AXwfea6TEe/UKKugxhRGjkZiNFAYlR6+qeEG93MTrOfKTm4mu8l3iU/O+4lKfXIRpojFGCpuBSdI
aoHYHzUL2o6kLck28ql/2nNvrroZlWa44C4ASLi4QamgdZqh7CSbEgJpYXeEz8C97Mm8EkFLER+L
eEvDFuIcL0Pc9q/xRpYniyjEDrQWFq69Y+grJW9mEhbe1G9OGOoiGSLSoqLGq0XKYU7z6YBboNzf
5qqXXpRUtpaR2O4arZPDy3AOcgcs97xOPuNKUqU3Mt7CLJAFi2lf2Ejb7ikovyKwJDDEavUQV3jZ
egUIWiQaGzwYp6Re56o2L+2GtdzpI+iZPUPDYJUiM4zoOMGYQwCAJ94qYAt/iylQfesiQnLVp46A
tvG5FT86NeWgDJMRSmatapjS29qo4e6LheVYY0jhZaaxjiKP3MzH+lKe8V+U733PhMvOuvO05DxN
m5qdnsw2Fb4mQn6M32Y7BdCG52bcmCiiU86m79OhGFABy73mFHIemEYUrhZ8/42DmZpvfkatW9ZE
CitoTzCILtIQ7xcDsubv5BBG4XDS6fjRcIqW1RI57IniqRzwNEy2fhVuWuF0jOXNNQog5nawoD7I
P1iLve5VXEQ38F0c1C2dcoOSoHX60ykgO5dZOJW7IRmDmynERGSYpp+hqiCzLtbwEYr+xkrPM8Sa
n6MYrNQbmMQJpgWb/JAvyCpWKSJ/yQOcWKRyuKGmeBo+JwdkdJXN6tJFZuy0PZhCpd73vDblbT/t
GHBlYUUQIX4jP4prLrBOibGVRxTYzStlY9oIy6GrKrbYzvgD3BObXcw9NQuOclDZTyjOBOsxbeLd
gAjhOha6OxKSlaZucARzuxqqEgUG2VSUeiUjUsD+rpsJ7djIvJKHoep/56QvLs5dKtioq2AK4x3U
yhfZn2caHAK7Foa+wdGtsvAozxD3mtdmhnDUuU8OmLoVLcuynDZpHmR7Pepfzt/pJkO2DiG4l0j8
I0TolENSlZxsCDP89yq9u0fZMqGeXlAE8tHeHdnN/7IRFy9G/1dkQclTBzd5HIzcWuuF0RxUDaho
Y3ozNutoAmjGhKCFa8cnzJiHbNRxjusnCSiTMDIf97QsR80Douy4SLvS3uT3COCHYH2L7jobojfT
jMRSPUx3KGX0K9lsQeqs8qB0L2TT8ZWfjjtF17KV38+ehRehTIvMPcJQrY0wT2bomJ8J3aS5KAz0
5W4MY0jqZSW0kzKtjy6lshJlxHzZhfpGFdAxyVaQjAZ5djpUFi7aSvQg+89hiu7XayOvagheRXOF
p/36VMj40kyD+mIwvWzZZ01wzwMlXlIymL4hnXecmrCB9DqECwfY1K/ZGH+n/Gs8Y5xeQHRVIgo8
rbNF3LS9NBLPxD8NpzS9VLKNPdS/0i730p2dkTpNrPp7r0/j8H0GGI9CFOxIga5gGfl+ODeLaCJR
LNu5P+Eqwg7jb3GyT+/WKCgER/mcssXDCsq5zgOwdBfywXR+gMlR2Qy8QF9jBvEech5oLNRDNPM6
qKZi7UOVXaFEm584z/Isjq6VyCmvz908hj6HKjPxf0I7K60+hbZpdAMG9ApT1Ok26RV1M7hWflDm
YboM1dbnvY0lQtcW+ooSb//Y90O3mFmRvbU84k/kIt/SFoadlyjcjj9c/OWe66Eyl13t4hZAUhBP
h8pehuAL3hSEOdKBJGQN+HDjR72/0wvdvGNTzJ5aRMBn+oFK/nCfeGW38/wZAWi9M146k9qICJhi
GKd4dJRX6ODpR8fmWQacXDm4PDSPigAanQ9d+9o1U3Y498izT6Gwulb4jo3Lcx9ZqpVDTfAmqpty
03mAVSw7n+97vB1vPDQ6gTPP94PqTPdlY/XsPLXxUjbtUgl3OmsbUIFhWy2N/knTh/pODppiLzKm
ZLtlk1UbD7jZejuF+i06nQr8IzlYO6zJ2izYA+jFvJKE1xUSXgg7R3GLPjD+1XBTSXqL1qxFHERI
PA/dxZwkP2X/6SBnYZhTLOc5MVlVqfllAWZqYRdsAV3d6647/iNXMGz6Z8SsQSEF1u80WVqKmv9G
hRzxGH9+8jxTJxFUm1fA9PB1j9V+fUp/zaQjc3+VCCcrb6hchNlB28aeN71QkEc0HmfOfdxF04sb
rzMRNTlYrp+iRLdJpuSfUUpUKZ+v9RE190h5y2v9uWMdhSs/g+eoTCs3Qzp3HmPzrivieIteMpQD
0ZwBC931MNVxhJ2PUd/TciaM1TS7XOBZA1tcwcMcD1xd3wViOAyG/krr20s5/zSjaDDxgWO3SVGy
ZMa0Gno8cE486rEA9VL2mOYk40gOPybfI6TfCyzd5RIY6D76NChxy+FUDId++D5MxgcWpZjtThjd
xHp122PlqiF010KrHChJfqkFgPfd23Zr7b682s+1AGxG9mWuWzu5XpBhVawMlyOKOn8rWySacTP3
tnpR4wY2LGQIsBdcFOSG/WNYDuhxUWDzISoichShytPkiYTwnxn4rqLEzs4crdpkPwfodJ9OZbsU
nfKse8V1UrmU56YSpqdeW8mJP0fJ4S8xshkoPeS2NHnNMq8+/WhDn/8yYlTBqQ++px/+9iOLLIWa
9vlpkvxBzvkKOWHIcnSgnQklyDIQ7kyqCyohKHZdpId7AFHvB+w5GEX2IQg3597arTR8a0XoKUAO
CcWYzMHw0yitbSOAUMtuzp9Us7BBabfO7ZREHHzUxlksnhoR39vYtS5P4f4Y5DtkqtG0F/GxOKiN
QeqqjfSVnCEHgkDJl464TV8p/YVfKsI4B9yCcDzQm72Tt1jEuL2PNLRrtGB8RG9mJwFOLYq3/jpi
yXhIFtSAhpWfNOV1mxgVmJA4+1FT+s/jUv82ALlaz3HmQkegdOoBLd4Vhr6oVC++xdLUAGSEvdTm
fX2vDN+RL0ie/aQvd72wMJESNyo+804wZouKMscmHxwfTE2dORf6lF7OZU8tVHOt9RQluM+N2JqV
NfZ2hW3zhXXkwq/t+CYOLrIPvNCNhTAREYkEFq4JJpHQsskdxL7O6qxay9yBHKFxHvkT9mcOHEBS
IEluUL7qBTe0HRcSuyvp1NUEX3SIECL3TQHPGD9i5LBkYtt6/i/zkCDBOtxo7n1Seg924LzoU539
8KYCvfeqech66hdgqLxt0RTBwipA7FH3ii7B6GEH107u85RbvHfIEeToYyxc2xpu/3NEZ2WPTR23
WFx2zfVJw2eEv9T3oEJcLQTELKV/RB+iusrhS5wq+nKM2reh2rC5B72/ybUyOITKWBxYVDvrPqmV
B8OAR4L9uf/LwslbM34Zo4tKp1apD6mYM4VzcECLpzj4g+kAlfb9B9gS73O6w5c58j7egOdk7EZP
Gg/4IxhVbY1+BwafogjQjR5FAHRzDXKdtOch/xWOCXsz0fIRGJkWch6b+fwwFZjHfMTK/lOI6Q9X
qIDuPLe/0LTO/pno1muBEBCam1q4aSq12nfGEOINAEqDWq35KkKrfJ4Xfpr9pjLnNTgvO327Rdl1
WvO2xm5CQ0mHp2J9H9fW91xzw7cSd/nFMGrlLVa7wz5AnXEl03GRdkNpwPoWN8ZrFPcmuCVtulB9
hGUi8VLE9awkjYGTAhJN8UPukT9U4mYXqI4JJZXyG28spOAbzalWdlixFLUn86ntwEKD/EaZsAjQ
VUynDHFFcIfJKtHJms+Rgv4vA21nJQfh2Lac3dLah5p53xh+dDdA97smjY97Cyr+r0OIYU/lT91O
Nu3y1dfJkwVVjiZ6itQkT5TwNRxIarqW0Ryj2DUe8MnZyn406ngOJh6baHExcRMXFNQC0XT7oi56
fy8Ptpv6iEKb781qimH4dDrmWh8hNaiNaOWO42Lgk6+n0u/uGx4dl+2Ik5xs6rPes5DDKyZIlCsw
K/29VpQZFnSY6chB7IJIyln2Ug7KSUmvB1iKKcXONzt2MGY18lWaMchzeudOqYZkB70i3IZV0jzZ
NVuQKm8ee1cfLhvhXif0C0txcG0/uuSBkfKqcO1bOZCrChhxDz0LzdebeBkKkUJEX8LtqZ252s+k
6JxLX8oZinmINy/NNlav5VVQPNOvhrjYDEpXbHpospe4Sf1soyT7gePAU+gX+aPZV9q2tXlyxPHs
39dG8beAasy6i7wnM6k5ySY1sYWF5vcr8n3wkx5YSLP3YfKnxls0gH3vgkh/HBpsWIOML0TMe2tb
trmO9McYH5BXhytiDM3tDNkcsJquP6OT8hOxguGqFBUf+TwO+25txF530hO1pgH1hKG7jcdHNPUj
rH70AmR16j73tr2TPxRMFHbCKXLIfY6zCKuz/KAKFIILO6lQQ+NGtvLK8nZuZCOOLwYBc7R3CDSM
y7EM1e25D7PAr7MsQ28WcoIMs0YbPyDWL//rrD6npAMhuBFwUgrI5xmntrhHPXV7nhb+AXBkeD8U
3ryxPBgz6pCyYMTzin8mh68e+wEQIbG6CcmlsIAVkJCRUTJ5wW2jrQcSks9Wz74jVAeckjrvELqI
WvVCSWpOVYpiRprgaMkDwiDMSMPxU5jsl2FdhuQD1dvppQIgK8MCLXm/2vhxNUdcTTZFWAnefDED
Lz76Jnv4VFYgeWE82xSMNqODiBZ4PLYCSihseN3gWsO+4NHX06Xst5K+2U8ICi2TkFV+207aSp/K
YidHR36YCrXKO3sazVvbH4HFcDE9pu4K6StYy2Y5Uw9X3Nrfy2bQ/8aztgK/wgfyA2uFCJq9qGPU
mOcgi19QU0PawayfJoTVrhDlbpEKrKKXekS8Nu+LaYucRPSiu8mrppj9jZO71IvKZCe7W62adtmI
k4ucVAUjXMLSH/dy9J/XVuOCJbu4Z5NZn6+NzP5r57T9TdIWw9+urYtP0M+Cp/hx7S5/UQdybIZx
mB0jRKGFg6q272dGyXPEMRQpYhZeZWOOZ6MMRATDX6VGgrCfiEZglRE5e3TTZhd13S3M2+jK1NpO
W8kpcIIWyhCah8GsrAuEXJ8iVD+R+VRSyofIJfVqbeEt1Jb5hVKU7P79VlvJGMuz3KN+6DBiz/aG
5r7imYXcg5guD8nHmTnb6YrMS56Z4yYX0kuhy9qld8Jbxxy0WzNV7tk9o4sUNsgklLgkSUgntbUv
UXKyjFJRt0cH1TGXKc+sS7eqf+aDFX8XJ+WfE5NUgeyRJ3PY/ZQn2p8TEfxfxfynW8gLgi498jtl
iaighaUM5XTBAmB8KfLxIs3b6KHLRAVKi8qF7JdhvoHQgM3i6YWXy0Xop/EDOLV/CfPE1WSY2nef
wqpeYdMUIit9vtrHTacJtfrxn1dzPbVdy5talLlWpYJ9cRhhRJZM8BtkIUs2LbNVDrLMlfJ4OY1K
uYXzqBRymBT7/3Wu/BjyRvLK1MWVw/m+5w95vq8cHT4+xhS1/RZeobNMLBfMhOcdrXgwr1XFNq/l
WdzgheIn5ohRixjou8hZVJ6uLvK5HbcyUJedTV2tUrtujufJ/9eLirsFRWpeny/c5glGtvKeHxc+
9f03F5XzU4B1p0/76aIaSGLVCT9/2tBAcSAwlNOv4BT79cf/+L3Ii7q2Om7lBz//zP/uwp/un/t2
tja6lRTA78PkuStjFdtC5PcUFw9dsp3hVjYhwwH4yGqcKwchx1e2/m0ZUR8RSnwyotDDT9Ox+/yX
6W6Vf57e2MVSXuxjOg4k86KMG/UYdCQxbQFyTozv2TxFP6iSso1FkRrNSBc6IQaO29Lvk/uAsvNf
QhO7eQ8dbfg4MnTSql/JMCxNJ0ofjcI01+kM9QMvVncP8A/4KW51D7PIvdX1NLAjWbQ87H8V6EHR
k2XbluXRQhNljVkcjLL3l/pgYi4m6iBW3aNRhBqgidPrvQyT/U5gYbOj6JRMe+xaOlRZ9/LsfDDw
QKDm6L6HnAe+BMum7xrlMnPAAlIFHo6JX8N4CLw3FIYbhFH+NGPg3AX4VQe/v16Z1wUVBTREUhBD
UT4JO8jhksWjde+jJAZUDgduU4i5ISCZ3pGUh4z8G43E+AEKcPtQK09y2y0bpfIkN+QFKrX/HEmm
T2Ff50g0AN+/f50jF5qmaTQPavMsL23ngbvxFAfd++npv5n418+EP5i+DEecPFW1K5by7YRhgbJE
1t+8lO8wxDxZkPXPwNCyg+dOfDsFWyEszc9RmnaEU9s/s315j1Ln+i1t5xwUnBohYDlqO0/1rft4
8F8oKIVvnQpkazYGF6VTyOzTjHifFL+Ni1+j6hbfRjERPqa2axA/uHdD90WOg2T5PDEOKvRwxBX7
/LecOICC3UTGUzNb/WWT+JiZo60EbkaDWGXxyhz9J/kNViLvZ1sGyRMlgmqtu0NyZLeERedf5lTj
k7Sm+JjTizltmCfHsSqyvdMa80YvLhpT0TcsOirchFxr32e9KeQTkHOv+R8Lqaq9pipSLlBQgoVX
L8qy8MX36aVET+AFm3lz2atddmvMcbKdE3yQjUyIr4LlDe8x+fTWsyl8IccxuW6cUaMIPsQ/SnMn
kVxKlMbLKB6nG5b93q5DV3aTYe/0aJfei4zQLP26MEBqlt13JZ+Mm0Qw3eYSQzasACje0pL9RVhg
TDDzWi3VlmW6gs/kxkw1fymH5cFWDar3mXJby5A4fh5tjL0BRcRHoynsXdUH6gWljunK8sx07Tpx
89BM2OKEoPa+Izx0LGqxP0vYx5um+rsspienT+LXadLqZQqy/y4w+Gu2mYtZSdfXG/m/LQ+5XY4I
zfKv7hRvVpS3hxIFtp3KAmIRkJRo76cJ1X/vWulJ5b0hT1qgUg9HcyF1beO420aaO+8dyfRFDa/c
OF2s4IM5m1eUlTWUWqNgH9eAI6eufawDIJKJo48XMYpm94ar/UIgo7gJkmRaFnq/hNpKee+fZ4U5
oQAUJB2eseLsn6MsF+ljE/k++s+4Qm14PLn4pYpZX2NDZsVy/j+v+fWO/1tcUB4yJ1CrNwDWKUQX
U73jbY7IXjOMqBvTtK2sux4LfO5T7ECXfjX364g19XpoEtp4pW0bNoHXMnioAjS7VBKLdZVodwh1
ZVsDodV1SY0FYcTvJPe8dZEY/S7MwvJRn60jDJvmu+UmCMwjW3W04SPe4PfULeRAmvGwnUa7u83x
RT2UNtbn8kqKU+5AgTfokZfWRVuZ/aZJHeObaa7aChAfmjHVdrR550DieyQDi4RCWv2UkPg81Jxt
kVnzWjJG7CYIxf4uPUj8vJjUgJgqQqp6yEbNrMZOZ0FZw4+O6RtlXwCW9dNo4jTUbVwNnJ0+rtXa
bYD8gFvHkWA3z759b1kUsWEjozjT+NU93mQY41S/cjuxf2iBcqyqhid8ZfIv1hugFCYgrnHqsZQI
VDyl4v1olKBAfNtb4gdZX1lzAGafBNa6s43qtTTDbZ7Fzo9ZV6BMOOV858yoFrOP0raxVlcPeHn/
subYv3HCDJnjGFaHrltvTVCTd/Zq98EP9HQ9VE15patButNdJdgN9tixM7WjtZXr0aNVGtjI8iv5
ocw+dp0DFW1xpSbN53fx9wgDDlTVmmSpG71NomoMr4pwQgfTHO3vFltfl0fmE1Xy7sKaR+wQg8Z5
CSlHmRdedpTQ22EsjQfPPkq1YNkAxiZHZgTVxMinsOwoAbrj+8g/5uiQMWGI8URMRrRRSqtbU2rR
X0mrryQ7Y6ircFlh4XnznyPmqMj3IOvrsEU4aoE/LGYhOYbRAVaZA78TBDE2Lpd+meBCbJIBXpOW
my1Qxmw8RaTVsFersHyuMLPfkGLrWLGN2p1iKOl7RGHftnnpPmI/3m2TlqypVpv+vRvkP0436ebX
NpyHB41i7kUDSHGLMLqztAR7EJDfTWY44V3gpM1tawwP1G7LF1VDSozkBG9T0dTg6y2GPPGuMje0
HmoSvLK/0CtnNyhaC4PEKl9QLaCExBrtIEe9lwI9v5dOAwxSqbjEh65XvHSWlKtrx52cA51sow9K
9cA2sbxWXDSFsbXOHgttNCFNFshm3/IWXRd4WOJ/ytmsD5yFuf2pL04a7NhLpOLOhTp8r8tVVkw8
Kj5KY7LwJZv2WISHrnvQoCYdKn0miZdnD91YQlgRXYCZW+ou4vQccm7KM1fBybqD17b6MpCqxYC2
OibbGN3CC8mrctwjYj3umyQY95YL2/DUGdXZstJ0dycHziFyxilOjjhyynn8HA5y1EXSIRhWn64t
T7008RYoLk6rqNKsPQ8Vay/PzodzXxLGjyRuqSNadV4v/hZy7msa/09MawWnedM4/mzhb77UWHJV
+Bp+K9JMvS7N21gZwdeUhrnLkcI8wbTmLsOAPsnwBwPidS7lyjPZJyJsUFcHWc+V/fLw7h3wZ/Q8
8LVs7N28szYt30h35ISMk9I9LpdY8rSuujr3dfCHIL0r3/UPQXw52Ggbb1SSk7K+7IEvlPBAbtrd
3AsBYTK3m8ZFxRqaVJ9uKWlVi1M7msLiSnPq4mr8GJF9sNEDDZdCvbiSc2IT+8lTZwjLdx13aKzj
LnPtN1344jpDvFZbpC7GrhtwY0sgD4NherZ860ai1uH7XiOg9B7aJgPOHCEJbQeO6F9Ca02xl+x1
4c0KQ5NYH5prK7SspRPjFn8Wej7pO5PyIlfAwDn4y4C8QFrE87LppwTxfdCKEuczAA1bzgO4W7iB
IBNl5xmuaOnNuLSDCiDlXwCOsu98hfNVJVxocKZxzx5xZZZpt81HgKeaa+d38HzyuwTaLf5tis27
LCvu3KTP7+r5rbED70Y2qsGzLqsMSwvH0pHX1ymuA50P3fVQdkqypJJ/b2fGcJCXiwB3XkGH28iW
vMD5rilw93XVQzo/K/hLaf9z0ysExs8z4+VZ2l+ONqhQZpnfXYZe7cG2lYz1urd+4L2R7trAsBde
nmobqe3bYe9y0vy1gsbcIqtULs6iv/LsFNcdLXVITqHnbhNs64LylHzZjYBUl8mkYaQtjM1k06vb
ZidfkuYwv4+em5EIbnLV2jm6WPr5NRYo4fgL3NNbarTJS5Q52nKaM/PW01qBWyUd4Ndue6n7eAGH
WA2iSWWb+KJ15SMuh8Ninsbibaox2NRgEi/KmrJBGuHnI6HsPbAAp+kf0rns1nqXISXSBD2gdYoP
0PSpUYlRDR7cTafU/OsyeJpAUrzzm+k0XauCgQIlTM4sDLMbXYFLU+UVSs72CI2vwNmyzv0LcDnz
UjaBx2lH3dJeZavD6vu+dclkEBkkmvZQGD16xqp+fYpOgM/mfj9dRmJQ78JqXTejuY6oCEgJBQuX
hGXptPWlbGIJcWuoXnCLUVD2GDsz7zF0F6o+no9dQeVkHObiOcdReuvNYb/ueX8cjKH+nYdAqOTB
KNx2N2ZsG3tUBs796UeE7JOjCJdiq6n6/rqeK55LHzPkwJfmeRogOpLzMPpXX+JkyPlGjg3yZpGN
2qsPFWB7/iznm58vKi91ajagS/IGmW7xkf/9LSzx03Yw2ZA07fCzAw3SKLX9kE25veyMSbvoG8Ui
saLWGx37m7UKe/UhiBR9l/MsWMomXH33qOj2i2zhzmjfJb26kDNbMV0NQNEHbnUrAxTfB7Fk2tMh
mi30A0t+G5Uy1Ucg62sM+zBanLLwphOHBMDVajZDbSWbckCG6HO/MV2weucJoQb1mlIr5DZxkdNh
RAatbvMWE5Q4v5B98krFnxvqTrjuTy4GY9IeEJmKlqdyqedixkZVaVyf2qXHW4h1tXdxrp82qnYA
EY6gmaimklnIbpEROMXnCnpzVazfy+KsDAga9PNI0yNTaunKFRSjJXvj+iCBregmC0lvsh+XbeWe
xLvlqN72aCfK01OMPP0IlNDYWk4+DQgwbZDgr+HMgbnqRzMuN6AOUG5og0vDCDDNbcpg2nfmHJUb
eQp0d9qHigaJHvExEmoIkm6gem4L14XeNSk8E1BcsWws5guETKp4UUCrjRAqAcLet+hjnvtGhBvP
o+ez/0tc/5e54npDAAJDWiQHiY7aKtu2oCy01y9nRZPor6NqZou50v9ldBR9sxj993FylITFe9yX
e5zv+zUuQoOtQIhf5CqlDshotStsDSLq7OQr8V5PVrC60a4UzSZvYP90Dub2YZfVSxHs5Hp4K1VF
zsHyclCU34PlqN5+Y8HV3ZSaudPx9X6K62G8grnxo3Sn5inC+26v2hOaRGIwwgVvp2puCtmT0dRO
HErymrOWo7lnYduX2YgBiOBunAUmICwvWVLWT3msgPBUx4DHthiN2zsTTd4b2RqaHIq3Nd6HntM+
gteRvUXe2rc+qjnd5HrwaJGyUYw62ih51B0o0GZ7jM1wSKJQeadGBXsaozW+obOzd4zB/G10/TpH
m/YNEj3WTuSd7k2ri9ZNcCfE8rAwD/JDrqFBIlq6gogK+AL4x7IdT3pLRXeK16emUFCRZ8OoOJdN
ZGxP2aVAGaZVOw0Ixg0azD20o/HU667MaEamc0bXMVq6oXHvOYkNQk2rwg3pA5ahcq3lK/PvTNW8
S9Y67YJ9ZrKXDiSWWhSbepjrtWwGrdJjFTr8nnHagNJk7bXML++ld8k8XdsQtL/bHkuHqCrtxzgz
xlXjGdZ1WLYmfE/NulSKLjhYIVj9VjcLaFmVu2wLZ3yuUv/XgHzuzyYolq4nrBk0Z9j6ZWs/DANL
ated4N1MxU7mUbxUv0HAdrxFubS8n3P9IuyQJ5hdd4DmAGxW5mLkpBxn4qQGdlsvwyrFub1sYHi3
unPspsA9npuFWy38xG4Pc6WYM7hG4qo4CNaJZQzLOsyHdVKo7gLDsvrgB+pPIwpw7htnTO999sMH
W55Otl5inJxW69Thc9SjcwTgw93EWVEH/Sx+wbxrvKCBTk2nraa8cMIGWrnHFxfxBGfpu/Y3u63G
y7CZ/duCysnV0JigrSrlVnaFvedczFAnFmag+LdywEk7b6UHDftt0ScPZWVXi8QHBjdS14mFYeIq
q+L6OkB6e5mpfMvriURmUP5q8KhddHZvP2oJVttV1SZXBlqRu7ix2MCF5GdXoTtXL27pPFqum//u
a8DvOyWGsonK4Ix+hTqST0VLrLSwy9OsOLxt/BhLKrIJSE8BLAYtdg510kDh3zRWLrKkD/Ei/RPK
VQ3FTR8ic54WSeEPm6jAj6kf60yFYhctUSK5t7Fow8BErdd6pU3HlhoLUmedtQU0a/DWTayl75Pq
hfR6C4/K/K0gPOxHSvszFZSUJC+rbVNp3Qp/sop9PK60Tu3WkGCxvJfpm0yz71SHn/YcESCz8inC
Mt27lj/WYz7oLN3wBdl+4glRFYDvwS4R3Ud8G0gLP+eaYyBBVCmrNkzxhBoz66HrI/6vhMYjMqnG
ka/HIRP6j7KrMRRthYT6MtS8YA0lcrwzinq6CxWFtINjHWUX6Mpu7xrtT76IRYamFepOtus1Wxkr
Q1Bh11pe67IRxFN1Yeho/MumPCjgVlFoxFheTvL6Or52sGU4R+Q1nFWzisPT59A79zkWAAlgpT1o
YDu9sjSlumpgJy57K4reAl/ZqWhDPEGDsLdFb+lbXn3Bc+oCaRUBcubgAw5u1XHh8R//b1VT0S2y
lrPtVysZJw+fxFdJqxoHvdz6ra1swG3iTJxHn5xGS7xsEAosukspU90g0HUBAVJdSkZRg5/OXQzf
IgsoAPXA+FByQkYFaRcA+jiTb3XRLHEnXfs8T3ikIatyHpXaAXIUFRvStR/BsplkTbElGYolr1sc
XXXWf4qTHLStPAmCLLjPE5vc2yJiw2Fbq6Kb3SfDtKmtY/ZwnN2oPoDSidd91MSvDXiIQYFdP8a4
pzsatc9W940tKBT7oqzz5M7uMbuTIexK8WifnYdcZ21jGLq7iqg9PBueY6ymwJouZHNqIfN0EDGP
sumZ7Zrnrnpf6Hp175kNfyVNeZrxfjzG+L4vZNM3++ZCXrI2+PW+69hGhjscbAgLYAHV7tZOs3af
DS7OjR2q8ooOFlZXvlnIjKzjQYnIZFb5vWl4byWCDC8pfg1oW3cvMa72lJrU9mYQh86qkWB0y/25
38zrnLVzrEOtIFYe+jFyr5Nic+6RZ2MaI5dYwfE8D6SURC71uXzJO31a8ctul3qgOXO+SGsN+5M6
AM6PRztWHqEZbQukvIdpAy7VWkgl4P+h7DyW5EaWNf1EMIMW29SqNKsoNjA2mw2tNZ7+fvCsw6zm
4czc2cAQER7ILBIJRLj/AqGU6Rw4xau0Ji1unv7dVS82MsowX6Ok9e+Jekyaff1rkrI4EU7lqN5n
8bujNbJ6z/mk+0cRmb1pzrre7G+qDIkgGWiKEme/1AZOlzrh78FlZuv32fw9Dkm4G+r5KgggLzMA
cnW2YUmaIFWzS9zhHzzV7LPueta5Xs6aGsTq6sOpDEXDYJ99qoOHwmzupCtQgIxaA6uZMFGx9426
7Ig6AMIxMc3A5lWjvpHVt1+kY267AE1KbOmGMWPhgXfbGG7MuixWJjar54TNO6oQ/zrD2vq9D4DN
f43eZgR+imSjOoHO/UPcUD72tRlReiTg/x4qH3iL++3ryAcGhvUFYYPxVPiNcieHykO+SFPaCftV
YCW3gWszHFkxJgUAy18zfovjdYrHpX5368Zo3FnXOJ3xhKjqWAFeUFYUaqfqLGdxMJd4Hi7t6+lt
HDOEdm3ElnGdIwNuSoJ4JadymPTIPUSFdmjn2Xsoe7O+h8mwCuFoZtsU18PdFA14My92eBIiZ+GI
2CcSrMbhNtAk3XVuv1zp1i8XKZ06X/82kPU12KjlIjIgV6/6lKwFitbOrH6tHKwS46wpD0kdllsx
UpwTpVg3caSeRZjOs7JNqKT2J8OEQf+HSRLlO8Bf+PX+HycFVm0+lbb7kzoKNgWuh3oJ1ZwRC/Jv
MeyKjWc71Z2ujsalRteGX16ofTVGb6fOXfx3WPPg6CN8ADTEwQ+J6iAoDp/juTQSkKSa06ATks3H
bsCyZVgekXWTmQ85Ou6rUZ8XGaP+rgvs9E3VSx8YuKfvrbaf3izPPktAG2ThOs2i7qEKJ/ui6kXG
Ijup/kKuaJXzod8osyvbCYrLURvG4IXH5U+ZaS1UQqua1ee2L3BuHVsL/eqk/2Yi2yMRJLtqtC4Z
hOmNTlARfopH6+qAkWvReNB0rF+qBUQ367ht6S4cLHtQw09dYh6kX8ImAx8ra4Hqqa4G6q7Dfca3
nUCu9luYSBpry9X+Haan2RcWp5hCs3t5SCaE5dRq7Dc4iUG/kKTyrVOSypKLvg0YANoR8yNnfUtS
ezEm0lkFGd5UUb3lpzLtC6s29lUa2p+jztiS7p+/Kz7qTR2ErYuqKOWTFWbFKmwm9TtVIAQJChRy
O91EwxhE3EZmTB3u7vwmv1CcrFC3OUWO5aNgYuuvkCq8a1NkvG7NqzKUwa7Lszz/qoU9NnFz6oeX
BnevVRe72aOdTvnjnKBnDab7NUnr6XTrN3BJPEgs/63ox43/irv2dbrxHjNk1QSFzIi2/miBu1eh
4hS8ey63ZozpnjS9yOFNuxySMWueuLnXZlpnDxCpnScW7NaxnKBIWWkHSyslc7yzvLzaBG3axeu5
ADKI80O5v7aVSv+uDPhhIh7hPLHgcp4yLHjHKgwf5YKwzat7ZJP2MqbxJNoWQeXvC63dq0U5/7Oc
jKl1Pen/c/LfQ9Kj9sZ2Hofog/t6Fo7FkX3dd7khZnFD+NUndw+Gorh38xkf4iR4aB1uIa/4X/QD
TQHy4Tn1tXghtYdI95dXsfYoNYnr9ltKGynEiqOvz492T4l7VS86DbMyDrugL7R1P2TTSnUwNEqt
MH0N4xJlNmDsYohcIxdzNUS2dXU7hv7JPsl+pcKqctPbjnrnd1p7hyEJW9OoC3/UR+Tv2tX7y6OA
hXCIAfAUKy/KsjPQn6UyGbXokCydQdJnZzlg6fx+Js0Pwx+m38JtLZx3ZgMkLpyUOxSqeYlhB6nc
zR5plyAvlZ2MuDaWBhtnEYENMjgLEnMNl/HCN7Q7KufSuPYY7ipAEOXRR6EKSR3nXggIIUDUs211
P26chBr15g3/Vt1OIuZgLE9ul93rJRpJ6OWjW7GUMVBB+09zIb9l0fzeFLTdrSkIuQ/Bv+bmi+GU
mps5aqdRSqYT6lBawWgsi3lKN1rkF1gE8Bvc4YWnr5KK0k8LJs0+mlNeXigEJ0Di58DbIWHx17Wp
LyPoO6X2Ed03NAf8fO+4lbOLgsh6dWafChAYjEzvXvvadV5jL7R3oImMI9zv9Cnif28VL3iOHH6j
B4rge9A26OC0WnanQV9EkWkcNwG6xt/asVnTY/8opxbXel/Ln6oh04+uMTq7ubTG49BCCam6/JtN
4uBvuy0Og+3bX2sFcQoHshNao2p5bjpSYQhneq+/QgE6XUM70/xzqOGX16uG1ntos4R2g/p+1dIe
P1w1JVXFHgSkQzGPFwcxnwMrgGdEVb18Ey19MiCHUS3HC6qt4yWzja3WjDBlli49SKBX/n46JYvr
ZZSNG5n8p2tdJ7rsWg/Y4axRt8N2vl9NbpAuRoPGa4q/CVvGLrn0i2vxbVQMjmW07IzkwibiPXj0
y3jTO6jdLT80BeQjwLHUzM7+8muUztwcxpVTsgm89SXy45RhOcjIb/M+xICX71f42Yfd0S11Y18u
sKkEAs3ezWoWj52pPl8PJmA9u50v0sILQjk3RvLtCsqaeiCAna5NexlFOb94RmRSLiY9aZ4hZFpl
yhrxDjUDgZi+1v++WsXVrpCu29XkAmU3QUyP17Hgvwo21rvWfXKTod7XRdU+pjXaFVHkjm+TATfX
CyvjR1y121aKgHZob2yrCv7WfIxY61K33tSwSBFnV9XHPHeyvZWo/bk0vPJMmaDet44N82MsMDBk
q/EghyqdHJxn+3x76wtKJ3woPMXd2zHiyb8NcDfpPF/ZRv+6iEyQpualL6Ft+0dpSX87hYcCSM0p
S+ynEFpKs+6q4KBHgHvGCjGQuU1NdkFedYCNHH3ydCU+zo5drmW0853qSZ9bNux1/ClSpuiTPylf
ssguAIYSH098eYzO6p0MdpY7nvWS7510ZoMRWghAs+tfroOgl+H4+Cp8U6Z2ph7sdZuKszSdHgVh
FPqepFWH0ddkEW6PqFjt/DSdnybyDhvEcdEWJ2W8shFJ+MZa+RMaPPNPR/PWwJTgFGVhtNLSwf8n
7eqHssz073NlVqsCQZw3HNN08Of+9Mzac9x6am3cY8FhI2eOyl7tzvNpYJ19GDzfuQuWT44NOE59
ErI/VChyGn3p3COZbu4rw+wwtCPla/aAJs3WMu+ywox32L73T30Ypxu36bTXNknQ23e76ptTzK9B
M3c//TJHhjfgu7bj34mnRMFKUc37SSvt7+ijsrDRk/BzDO5hXcaa/iyfXGQgXhUt0zcduTFjU7Iy
R8KDF6TadOe69cJHq6d4rAyJT8HcCL6aUWGTmYGjnpdtD3x/Plg4JX/NlEJFB6ZAa2UJy5EGU1Wr
eu7rvHuAHswic+kHo+VsMj1Wj84ya7S4qzX7c7uQ2gwtBK+UdsZaeGtTgeDVpA36uQjt/IuNy/BC
c3O8vjhrfWmshQQnUT1EROhIefHFwsD3VxQ1M2MtbLZblFzLza4MOrCFBfh5otCjVPdhN6bck8BB
8kq11kVs8X+zLLfl0C+rJnsiW3cbkOBgmXEbmGQpJp3lHy4Tww4+w+d/lN2EbSXOanDwxgBKmLwV
yIlIv9/ZzrGx/QHVcCxDEHVsMewN+k+mx37VM7JnGMX9pyELIbuqqnaWQUcHPBq4lrYTKABKbf0R
rUskKpaptZm1D6ad38lgUCjKAYUcbc3yzrnmvXLT7/Z+7cxbSYONKQ/11NemozRrRf9Z9Yl1Ly0j
LVZKE2Ys5FTnaYawKwm2oerCSxmaSK4VNtX9yrFYfuVtWL1q8atP9S1YDeH00KJY903DO3rdNrX2
rEEc2DVmOVw0pABPKPOqe/7A9tFo53hTszz4bPTB306W5V8c0ls45JBJQsN9TTJnbvqVq6vtpo9h
RNnBFK2UwutQwYuyHeWl4uIgAHQmYevsarwonmfcd6iglQqivOXJ003zH0ePkTR027+4qLXyulLZ
OrOtwo0u3V1WktaWHQtFCWwmxiI7VE1sXmR3IgMS56C4c40rZPMyzfkh1C04fcsuRvY99Yjxdx66
x7bHkERUxhwRIat5Kez+2NnVsbu6Bkn8LXKouUE8JW9POYTAhw7Nwn/bXugF4g2Ip5LdXawwDCTl
TnE8fI2wTz24PVu7rjKQC6zj6GWep0sfeeW9dNWa8R4RmoswRlSpl8ac3keN0AsOvW6bZyeMLNyb
Eu0t64r+UFsGqf3SUN/yqVK3EW41exntQvLpjmH2JxnNovIf1CHaexks8bwJYiN4MRJkdSPl5/UK
RZOxxyheri2NlzhaEnyaSj3OqbFoRw6kPylelq4ljX1rShrb0fg0GZU09oemJLn/MDeL+f1JkvtD
cKiytF4ulSyj8kE5Nt77kK/iZKF9zhXKE1Kdy3AR2ILfTQ5S0tPi7HvSON6DqlbRq1Oz6lg09l2v
ZOsXxsEOUJH5uY+dM4DYgaLLWD6r4+LdNBqf/ajEZStw841F7eez4zoJwvymf2zr6IStKVRD1Tg6
ttU8wwpvn9M8jHf+nGhwV+mTg20GX9VI9c7SUi0bgWUmpTk/wrzoHhXXn759avV0/BYqA0KHhlHv
pyw9z3aBfzqOIahbtdYnGy+gVWWN3k/eRqidTemQr6wycD5FcOy2ST6nF9Stk8uiZuhO88OUOt02
K4GoDGKJJ+0yRCLouiktYz/dJ2lYrm07f8KJvLsXkcOhwAh5ankWS9OKvfaYe0q6FpG9HFvPJ9/W
t2XMGx6lxfIp8RbqsYnppvvL4fLmdTkvQAtNwBnBbGhb13JQtLp1yil5LFLFcpqzMrwG3a7hqPgI
mBhoI95ZbMe4ND7rPBjXfqHOZ2lGabFBUsj6NJQokKt9+dWKEvOzqxrlwQu8wzS5L1QlT/HCExFr
IzmL5mkfxl19d+vPVIAnnlHXH1yRSlP1d36twFlb5ssBRoV56ePi5GZYsYXxksJZ9Cup6JgbJ7SN
nYjKmR1Snc3k/chcF64W2nNYgUBLlNLQLVamqjMFuyVWBqUrRFEucG3jwTOq6fGK7Uim1rtIEsHM
PHs/z02zuv4Xh7b23pbhzgDChyrT36IaD80s3VKdqa6a36kDgXdV2/FLzev/1OgOzTBLo4uGrZrM
qCLLe6iLGsJdY9aH/kvt5QoMn8F/osCinXnzfBkK138CNeY/9chr7uC+Wmvpk1jAQahxFna+lz45
oLf3GnhtiGABF5pC1Xjyv4UB4rtXyXU0ZZJ12FX8p9TawIKAs2Jyh328nKFO834mfbdRsDwxYpSJ
c/ZbNl7NXLdbMv7OY42NwaODSwR17V5nQU8fNXUGKjW6C6riKF2IgLQKLy48ujtdvb9GLLFGCdPO
tebmeOsrzXrELJynMcZ+OKtCho7ru8ywKkwe1Bq5hKVN8Uw/9WxkP/RJTCUxVRB/cnUUL6Wvropm
XF0jg8I1N7frWgau2xVSSGrH1thUUuXBG9kxtkOV/fAx5Es61fpa5hnOU3+IUAbsRIbIvkY0KndA
yKLzqevir16kK2+VjWebF+fIcMNqOk16ABxe74qXyoDm6hUYRnjIi2ST87OqdPZpw3GllaZ7tSQQ
pXijZump1C48HLmvpNNTY21lWdYMIQz5ebmnZOA6+3rL3WbKuETeZje62yM85NdvepBtKmSVPqea
Gx0bH8PhzosXeSiRLWUbU0LXCxG1aQGsbqbYzC/gq8kYoxG5avIKOVPp/DAu8dhNkVKpgr1p68NR
Qq7RjQUkPrFC0JROe5aDOcJnWc12bJYr6chURJVtYzGxlk5bAq5h1/OgmNqzOSTd+eOYTI7YhpSF
Hhw/xkdFh8oZKJH2PNRsfBeVo41AthNgOSikI+3lgOcWULf0C4i76dV9BqTl/Fu/RGgmmkHLTBm8
TW9HrDEUy/s78DrtbCSYSMnZn5rSp5QOpVw5LRPP28QhN4jMU9IBh6HJf+TN259H3ibnFkje9Uz6
mmXgNvqnPk13sNooxt1vsSo6Jzo5rLGyyRCr7SGZQVWztswfOnMwDjqrxovl9u4FdcLC35UtiKUM
l6+11Vohypf2MB1x3LTIBORT9DNz1RjxPf2L0Cl5162xsst+WPOCBePH9AygGxajOQ+nup7dO7ho
7gZbi5zfkZlvSs+Kn+cW+yF/rtTd3LAiX5dF8Kw0xsxXSDE/xODkoSrhmi6xctCCwT6AV7ZW0sSB
2d2EPeB+FC55Bo/1A0gM47Wyhhc25/WDvix6ljFpyRgMyw+tX2MSucwzK+eu78cUAKYx3N04Czd+
A6IwP4NZHeHVECGHm16dNJeItoaHT1LR3yW6GxxTp7nn8aO/1qqKcU5Q39dL0imay/zx11iZOPEF
ewBoFyRpLR1H4k51Cqp7Leqr0pk7uXKn10m5H8lbwpKheRuwJK+r4sJmNTka9gxeu+S0iQJ21EfR
bxr0TRlZ7fduHqdtaDv1ycO641kZ1J8y7mWLwHOQ208BzM0znoTRthwg++BiYa4dVAjPo+uiKR43
D3LAOrJ5kH62J+erMpcM/OqTiNuESoGThcQJBikItuYYn36pNHR5vMpuuUFpOo59TCIVGFuQaY8l
uhtDiLFhqwb63olHD2VoolD7XrZNHbeYHkOMVr+RSUOYJG/1s1zaRp770I3dvLGWAmnRG2dAIOa5
Mj2cJZYuD/2uk6v7CNnQJYduqY/WgdrjeaRQyv8VSwZZXZtss1egWIttHChAMKNosSRrra9zZnzK
Umv6p67e2NBRvqtm68A61fprCDNquu3Uvo1DsKTCXPfRMHlNDEWfXYomrE+lA/SHIqx2L9cu+yha
T3aYj0+jE7YPyGz6hwCDme3AE/EbGfM1VVXtM/eIfygVh62ebo3fFPrjok7ukGb70rUYXTXLQc7k
4PTKqktd5SQGWNI1mp2K4iiVsalW05389SFC5B6ruDv54+XfrvSr4RhFww/pwk9IRXXCSrV1mUTK
VjrlYFrTuLKj7NUACvhQN8HGddL0Llq0lKULqwSAaJN/QKHSdDa9NTxC/GRDwNbTARocDXtFA/VH
yrbGXXEXjYOFSbFKliZrh68etSr8Jb+gCxKdGtNHczpT+q+NEf6tjYPyqKo1qhV1x+p+CUcpM904
UxCdUWQ332x7WqOdPXwlf2PuZ/SbdjK9CJuTXqvdJ7NSjAskqmot05Gx5ZmG/ddd0SnRi+5jPLtc
Vr6Ukrsz2um2zi2GNdiitbzGFQ1vrkXBSQ4wS2fsI5/FVGmMc+WQRAkuCr8C/jRpdq6TJMqPFRw9
3Px9klzIcWbKzT0ret2LPys4Op6buK+eWcT9TIus+d51Do7mnaY+4Njh3nnc9OuGndH3OOmfU7Wp
PsERT05lFfVbmWDNPxQf4DIQsGAf9Vp2ADzffM67dCfzrDAaNyo6E+ewhWs+o+F4EFdKNKxtSgSx
RenrX3aV1cpBl+Vxipvqci0Z48eJr+Py8lWXQ+z4Zw8g7Elageo6lwZFrDCPWet4ubOdhgAfqKVZ
y+o6S+3vnadqR+njEeY9uLqe3plpu5WuaVkmsZ1lkz0bOHopCEDJl5SDpA/sbnp2EkU5ybe9/gVB
UBwSRAMNhALS0HwVykwR+MHDr1Y9F+FDVNmvQraRFt4C19aQzaFEzqA/8IurcjRe9Uah8lvoE3oi
hflF0lVdXYFgp8B0kVyWH3vaxjOR/ZRRixruocXC/JrpKrF1uLdL4MgLSUYO5B7bzElesm4OznYR
9qsWVBCpN4VdVF+g0FeSVpIBaQKEqF4Sp7szjYmX+KzWL/ZYh9RCYYXIoIQl+xKhbETsuIIdFO1m
9vDHknCniKd7rxkvt+vJRxYx5TsFvdkhCrNHIyHLPeTmjFh24n3SEis/xjHudNJc5Lgv6FiTmV9G
zbFyHxu9PEhLDp65dyw886RBrfQeWer5QVqW7bQYZtWsrpbJlj5FG7/tAEkuTfngadxb5pfezZHp
ntVE3fcFvhkL7h0QZR2rewdq+dYc43qN9a/JcquwEcRplBM/baoXEJMKBNAyHG+6BvmGFpaYUjUw
U/sqwxjEK87Dgq/jBf7oq4776Ght/lbD+U4L5a2YLPiRo/VFWn02FyfD6vW1NLsuXBxTyb5dY5cL
RmN9QVavv+/DubzPFWwxEfdqtq0dA3GMcywFQ2NEYJ+DV4bdzsLKCrm1aHq02mi60ynyUT9ipQMB
gNwG4BUeAjSh/703JVXU1cp/Nc1Iew/+ba4Ey2ifxxaGbma9ZWub3aGnm941vpXeuXVtXiZ1I93S
cxvrlgDp475Pdhqm7SsZ/e0atzgAbhl6w72++y1uUBvQ+Mqwz0LF6Vkr2/EMhW9q9q1GkUTK/tf8
y63zA/hED+1mT4V/Xh6gXciWGNkCYXSUnePjHbIdLD+8G+asxajuvZWPai2tSvUShDXGbYl06x2E
LnfjONb8Zcjni7WUW9Nce+mqJvqcu96wdWstvhRKNm0a1/zZL9Zrrm4OW+zN4RgtTTE2iuP6uckd
6yJdBlS3uyA07mXMc0PsgMRtpym6z40C1rXDB212PPWtgMp/R8E5XXX6oL6VVUbmTNHMtYx2jWEt
91W4s4Nae6tUA0PTxlEOMlqGM2/h2Z0v43KpWUseAi/zHmUwSw5e2ruvvz6uh1XII/2UuV6ALuJQ
fu5+evqgvKWT3z+QUfpuLqL9s4UpY6y23UaaymRqsKZLEO+tVnx2uuGnYynOkXK2si3H1N44xUDp
cTZzBKE7zWa5N5X9KkTelk0nfoQ4K5KNDQJ7o3dHg7weUP8MItGACcbZijroQkE8sjdZTh2vxXSl
JZPmeRoFslL/LOasV/NWMK31Fra7TRJj+TwZGpFyZ4GolPiv2os6dmdd9pJbcCfcHu0iDdYfsgdy
KoeJ7MGZlfdKWoaK3sVeThOl+msCXXi9inR9yE5Q3ALGc9Uttnn4bFo8dJ/U0TWfugwz5ExX9V2Z
NuDG7SYnz+8lzvHazpz01LWzdifRfVc2MArWQQ3Kee2UE2JmhXN3Dc1b4DBlSx1ZYuWA5FWx86y8
wJSTT7Mz9y/US76PXkuiJsQXHeWeu9hLO5Z/Ia9FNcj0g9Yl7qOEBK4RbCO+Il6+lvMYLIeF0HIY
ahNf1OUqMtC5s79YUG5vXdKvhSxMtz6Vqc/tFFc7OAMhf041P+HQOay0AK3fME9PEpHFVbXj9xic
ADjMT4mKgQu59fz/JyLMYCdEGRtuy9W4d1VnkzoawJbrcTKj6Ggp2ssHtMv1lF/CvsiN4HxFuwiM
JbV7JKRM+GRKseOxn36yDdBoFtJPP9uIFHfh/2wLC4X0Ju9eWZsC7/HJ3SNWpp3r2ip2QRFnn3hm
v0+yEYdtTf+nV8NeKzMV03F2V9ugMufLUGrvk3TFys4WTJIrUx85rXKXkaC+cfR/5/FrC/1f+P74
a2b1KkGen1+gcuGpVm/8sLTeuh5KtGkowU8dqWT+kcmTA6C4VGXtfnM9RVlNXlC+5D1vC0A4qNOl
PhL77hAcsEF1HuRK8IHwHgla9RQDUD6Vofa9HKb6SdjN6dKFoMq1S6y8JWrpkpaESpfeYU3VcCtL
15Tlf+Uj7pMwRHaSqMol2dVbir7Nub+pO7GAu3bOSfQtTlvneMt9DSV/aZunu8CrT4Xt6wMAQDsC
8nnV5sBbLTlgZrzX0n7+zns3wnm9ny9RZuqPzgDNVQaiJAoh+vvJs9tE5JZq1UD6ghmpj9M5xNIv
2YC6WQ6R+VBPdvS5ZaegoUG1apsixvzc6B/ruT8K67RfqKcFzjyksV+kx66ql5RS3r3wUKcEnRDo
1PVJBqsBIYAqM52dTIw6Jzrgtw5YdCHE8vR1z2aG4prMRY4j3zpejK1a7P5oIiU6XtPWvyj/aWt9
6L++BxtDv/Zd8XQCs+SJ8aOd5k+5ApHJacPwTg5RpHypqsLa37pYRoV3U6IheJIXIGfQAwBToRYe
OuU3u7jCUHZW12anZDGUk/7eKX7aPo+zYXbV7Vxo3gaFlfhZDlnLwy5J4vjkLNkd6UuNg9UE7ZM0
pkBLz+Fg/bjNmczh1YHeEf6ToJKwGsSkSym1zxpEw5dIT6kQQK9BEK1kAWdaJYDHjseUqYYv8FAN
zGyTjszfMppOFWQSw0ZNgrJnK3a3rOUyIJeFi8rKiDqt01t/p8alWgyBxqoPVq3Vma+qEw1bUALO
RXXh8uhF0O2ysAVsGfn3aMbpmzSup50+dvCPujp5sGegZEtLDkWaGKuuo8IhTceIvRMMx3IlTZml
2fqj0iTOnXT1Vtjt3coFb79cRGmjGtu14+R38/Os2fWLq1akb0p92wX6tBfXydy1Hv1MGZ7SOamo
NM4HcZ3022Q8aS0FK2lWKVy9epGu/X9OclO4etNSJrpNyqk686rStXWFzj4uueAfxH0aBbToOOhp
Dgi+xpvaa5oXSNv2jBLO77FD00fHGZXEdYBTwksXWhIbxyZpIM/mSYh4q7JRQe1V+SMQRXcbo7+4
g03R8/DFKyVxMQzZO4t3SmrgJZ7W9vF3vpG0qT9mOwWa58oOWyqNvwfxrU9FQz7Uz6z/XPb2WWqN
WafhjqqSbWsFmIDDPv1wxbsb2Ws/h/ZjOSBP6hvJTrott4jPmR+Oa4HBp1Psb+wGssOvSWqtYyaa
Y1CnzfHvkyTKTVHNkkmRWWnrVO3Hc+gAoNdGBF+xPSGVXyYv9cLPy/LMOBiUWp96GMesqQhBdmGl
Udj8y1MHY91gJvxQ6BHPb73IdwYMq7e+914HJWj+5t1M7q6bPnsjBr9J3ejnMjIwqQX/tInxK/q+
fDBVue7glLzQnSyBw+SV2dbS1PFt6hOMByqA2vqYI5FnY/GSNWp/ktG5RwHIjAL/TkYrNTg1nu4+
yaC9L6exRea7Tp5Zix8lxKya5D6M0dpylsvPWaOdcp8tm0yRDw87VV9XZn4w3dT4VvrIqS+mlK7V
/UwoLL8Wbo6Ki+8Yp07BfyqGcLv5FTpMrfO3T6hD1uSPoU6ufrjqr9B46N6vqvTDopNnf7hqjvav
riflM0YWxU5vc2VPVhIPa1CrehiVb2CpjDO26gZGg0P1NUs6srphmN6jiZO9cBM/SPxtejgQhhr9
H6fX9vg+3TCtVKbLZX3PgWuVQAlvik3eju8aIyIc4hmdi5Fn+iKtRvdNAyQLIVFlwNrohrMMtPYM
SWksWjyoJ36BvbTfA3HkQzXh5cNkmfPrCr99pI4r6SYADXf9LmYG9W+m4r+Kx5lqemS2qOv9fpqM
xbDCitbcyHimKcFZzmZdfz+79X2YLcOei6bA+/sK3OymcvPpPvEDDxtmbSut28ECIn8PG7fcprYx
8YQiFqwwvyE5dSrYk9YUHrmfpvsP02IfYQ93INMMVErew/6IRo2H0sROmjIgqHUM6T8OXN/LecPe
xEthGH3Yr0qnG5n+7nZZuYS7XPt/MSDBEU+50cuUc6b71Z2SskIqQ/0kLTnkakF5dRmUQzMFPTZp
qrn5bSA31epO+hIufEBS+QWZKOqxbQHTZiWT+wKrlcmNUVtcql63w63+NdgFZa5b+xYD8xRp6TCu
r5OVump2MLWRjlmsaGU1gXzSYuKzLCyynP+l2ghJeMgCRDpzxcng69QNttda6l9n9n6RnMyh30G2
bSjT4Qsj5jBXCxgfalaoZuHJqfpMv8jw1UzmOl6X0X0HxRr3sFQPgfrnMRvPCNMMg8zmGaCWZ6/9
jl4ZqpAoKWPcHrqu8oGDLOESqJOrPBZjvbLGobV3kl03lQa1T6QOdpJxBx09dSuniVRgz0vi/RaU
9jZBYe4UOPbW39NKSZCpMTAriz12w3Orv96aIm0tzcyDxKgvnJbbqEhb35pXf9coBLWek0dBUrPI
3Weoremb+2zbQ/OmZU73HLfVvjTj5o08fIx1tvflOqbayxcxVf4MBmf0E44pNRESV8xsAgN0wjiy
SlpGy5GMi6IP/V5Gy8Tl2edMLB2W0dzABCgM/e4io7BJ3pBP7BEYY3CRoJcvFhuFd5xrZXgX5ZIa
bNQ1yG1GfrK9NhdhrneNrmXEKc33kTLSQIHyl753/i7kdRuRwq9c7Y8XkpGZLOf66pmlxDDvcbU2
9e+e6j5Ntg0UpnbLjTGhKylNOEnmY9ZY7iFGiWZlLE0ZUFO1g9v/Qxq3UKxQ34CvOifpGmcL80Qb
jxmLDN8BaK9/tgfXP+tWiYCiEQ/AI0iCQUwfMUJe+lD9PKpW+TfqL2sB8qhKrpzZ3CH+sgB40hnx
Tqdnc4dEj/E5t8e/SkszHlq1LV+XSUPVNmt7bMsXq1Q3vjsW3yuwymsNYbdl8QAsjwrxTmdP+kmN
3XCFbY+7KHAQMtkdOVPcXPD/bZ5h6rCrRJQyglm+LaqhP/QThvMNAkldWKaf616Jz3Fshxvpl+kJ
DJrciXXEm5tFcTkcA2SoLeTWsL1FzMxJ5zffs+37vtJPsVponAD28wctOWhRAr1d0re/Rn1QZS9o
9SaHeRmV4MAaG5YeIy1eyGEcQ3F6U+oB/j8n1x6Gwmbp+RgzAJTe9qmCE0mmjI8ka1JKIL4GPBry
CPt6WF/JHH/pQnV8dCs/81c16PTY0OM76bMqShfAX849ebmt4xsqC5j/VBmvxTITlU8Wt8dbf8wT
4w6iJEbAlCFv/Y7fbSawRDOW7EGHXFeWmMmuDdi9p/lYof6izqtmgbT8IWKxUXzy8bG4RWgmSuB6
GmoI+2bVXV+jffCLGCqEz8Qv/C3aRvqVXXpjh1px8EON2ukoJFLpp3I/AYvJw/vYLP6Oen3+zsYV
AlVZFY9G0CuXIFac/2HsvHbkxqF1/UQClMNt5eoKHd0ON4LHM1bOWU9/PlI9lsdn74MDA4JILqq6
3SWJXOsPW+pY83d/GM5jUo7oL2PwYhipd6gtp/7q6uNGBighdtZlVIcXUi3qixbEj53cs4G0AaFd
Vd2r5lffpVQBZPaGJb6SPZcxZTDfRIuuFRoGg/KSOKH+TTcDb1/2o3dGyvy4+NinBvVzyk7DFsmJ
9GvWAeGXysxkC83S9H5adfalz8zmS9MiIJGR3XlGYiMB02bBctc7+xKr2MV0nmcvCs/lmKDxWsxo
L1Jyfs1Hvd4pVmIfQrEfNZEWe6pUqdpc3dJ4aPedZZ3gMHfh1hv9+eYgIwJFEe4fdJv/sem2+mHg
NfMpASyKILE/HwHAJN9ypKQSTLhJj6YsrdH8lN18GUPqPt/+iBbfUSqsrwoE1O2Q1Y+qFeJ/Pvqd
B7SDh/rSNk32Yphh9acVgBEHxV7HCe5RdjWjFdzEBTI1VjaJoqtHb9Kzp0C4fQJZe3M7btlUa/Kl
K9H7/uQOKMT5Y05FkrszATqBqo540cekAHGiUfayuQ7IZoQCHBpZnnYYyiZ8jFncbLAtgnqsUygw
MqBMsulWuGQriT5d8aIwPmfm3zPZhncv1/a2HVgNYkCRhtw79MlxSoCcYK9zlE1L7T/6ctHni5Co
Ufc6ub7dIJxv20Hx4V6hL+Amlvkq+5AVrZXGfZE99eDyIC3YJVpF+KT1fXiFC1Y/2MDNkIwop2+W
HT+08RAeG5Mq33szoCChq/i+AmKYjgjZRmjA6up2NuL+a1gnT2kWmD/HONrqoef/8McOfa4mNN8q
pRz3vg3TxHDMaJs3LR6dZnmPVRuXMUoTySbwjebiOWH/GrSmdRoqtdj6Jcjo7QB8dABt/5xmdv8K
9dPYeZYD4y+EjTKE6ISIS/l4iW8GHy7kSh6I7MDd40YzbCUxQA4sTIPJdvaBM3I38Q6/Zd64RUmd
11aTQbqE+O5ffmvXqk9ZwU6Osk8erNLDKyvhC6KX/qM3WzxOO6t8CK35W2Al05PTlzxw3UE7hKSd
bjJiCavZscRp7mI1S9xgR/oxNlU8i/Wgvzg9KtXi+yi/hvLrGZusYxI9cUjg//vVBHPWXbImf5QR
a78ba+omBtm7fLPlwGBayWXST16kPZBXD26VLuwnM6FOO4LAoxyrd8OZPP+D7JOHRIz+TyEDtcIr
iHSWijHlerW4LxwWDfmoKzi9Td+Ff0HQ0Q5lpJdCESf4hOy8h78RCdoYsea3fhLsoNx+D0WLamT6
4kJLkmMyXh9/mGhhvzbhoLw5U/qYo+v/KIecBqmDXEedWYarJvV2e8g9AP9cS9WgsdpClE+OTnYW
ntzMKXfKSCbyQ1BknuoQ5aQcwwYFL5ZdrPbBroJqfEPx31gOCKbgb6e42R0fiuksB/xGNW5rnBsC
mjUq9WGJXecGbXFsc+siC6hqqZIGcnwePKIi64zxsc5aUBmq4/DINYFd0z1GrX6b+77YyOaMNvMp
6rAZkM10BKypjHkOSCPT7pYNtsav2mIj1/csc5GnSckDTjbE56W5LvB/a/+2P1hO4QbhGqxbFyyj
kqs8mGk0NRt3rCgEtS2CZ7Ith2beSFQ6e9fcV7FjHj0thSyH699F2m2FEYwl0D7xRjYHBx4gouXO
uX9w53HG2Dsx73FeBsamwFEFoBLvG9kZxIzU7ObvQCuK22KaPZLaYQ9U+g4mbs5zKKSEJ1FLkGex
rCXI9nIqe2upDwxufzyKOTqlut0HUzkOQxAWPO9yTD7fa5RDjo5fevtUNHFhTnf+lFXniZv4HYP4
XNSp5pts9g1edKClXkoXUQivwRNUTJrsunoMovCbDIJmjxa6+IAQUbhzAdL54AEHwnakym96g3Ls
NmpqCyZA91ki65TBKnd95HenHtYZqi/+R3MdLWq9OwEODbZ5UvEymLzaPsmFXaRf0VTRH5dl3TBo
wZYbsD7KNdzHQs7pT1bddRs5oRfLQTnA1NhKDG4nsfoDBxBsyzmpYZFVBTI1rL5PPoncjSNXjC5P
pcdpuuR2zYOsb6jG4l6OU2C3s7IpOUozc1MfXPIj4BEMaWdO/QP/hSLYO2oaMLWPToK/jEGo+Aj5
U+Q/ayi0T8uHGAXZcsfC0lz+mPIHXmctPyjGoDwsf3BflsvvIaOC3rYowIbm8pvL6ZTGopNnNc+p
2Z1jiEi8sIUMnlTEk5J3+DFsEihv1wKe/b/6eCKQzb2yixR32BpgWU6R0xlkU0sFUbAoDaCgGUp5
bgQucm3KP1feOeYyKnGSa1OOrsE2r9DPru9+67zKQaOjOfiWib2GYSWHcpj9v8Axsp4DRgSRHP5Q
bZvNHWXa6KxXbnwuuqG666GLV0Fsem9B6wCVxr3urPspWGgb5riZuPFNQkd9W014wqXJTaJF5ahs
zgJ7ETiMrsFWoD5DnMT2u7EeEWyvn9kmfpO7npZMBaCNIDvbQ1l9HewH6ni821AAHXayq8R7c2PY
sX3WldTda53TF0f4XZjgZpS92bRPzPHhDk41vjXyiyW/BemwQ7I2/vga4GzjUnjK59++xgooYDZl
TNPqYB+qBdxz0PdZuLMqJzklE1h4XuM6slqsX5AOmwcempUOmga1JATxumtt6jfQDu0hAqG/7GbU
KAUKSC4diqlf+aelHedddAcrTkIXlOXSJyfCTbpE0/dMCFhIKYvJ6D5PHaBS2QJS3TxnQfU5H+Pq
sshhODVINNH0FS09Iw6nAthBaAZwd+vuMqVUNxIx8Cd4AOQRejxuZ8x7d0CFNKqrUxsWoML9GluS
TFfUfY+C3UvS+OqLA2FXc3u8Q0RrKHmCKYaOkl8BXGTbhnW34UmtnAOKIC9Rbjp3cb0cK/qdMww4
euzwTgDgljjqE5sDOGNa/yYPUGAPfax6T7LlmJa+UWJXfZDNYFKtvdlW/l4287rqHmZj5h72wuFN
b5rmEA+N+aBjCvfI+jfYjiGZbqBhCRhn+uQBwKK+LyJ12GqaFj82sY3bCsvM4dxH3WfZtwYHitLd
s5q3uWXzTh+SR2DV48MyifyAdk2wvZOoon4czYfCUoKFNSbhQbK5gIwa+/fR5r/NTjRLNJO3ueGU
18TXkvmdeqa2R+GOd73ik1tBd0eoGfnOoRSaS+uhEwJNCRibA4CynncXo4paU+KXp+ag2jfr/luP
7Jaz5DXVCb6ONlDcgMwMHihL/FsU2t4NiyodB5OKurgckZ2pohBUJ0hhQAq7GOXcqtxOhLdROOyA
ECnAbnrvtl5HjpoqS1feyOiQEfvbpeRp5bfVJnTIEMumnDuVzclWjOZoTh6MOqdBFpI6gm222bmx
bH9XC6MlfwC/M6Cw8KCbLXu2aYyWZ/3yAE/bbssfqrvLO18e1MQbuC3K8bC8xyIv6Hi8Ur2Nwvzz
h4w+2yDrVppatgWTm586AVKSB0iVJH/m5zTv2pekcgrE9nX42SIgoWJ3rbrepSQ6h+dqspQXq20T
kQvKfgSK/jSD73u3ijw+Fghnp7nnHpWobW4x++D9lNomOAzLFsop/Xe76R6W57Qe44mchc3fDU4s
sHe5RtiqwqfeaB67lJtrSFRqD7aC7b2DKlaVxFgVq1gHp14HPtRyoZDVqfuQUZA4doOvPsPFa/Fu
9bJvgxHd5A6qRcOiMMmLWDq4MDCDX9WhbfZKEvC7Odl0c3VvOAXmXF9n4DlzVx+mNjNYE4MWFwWT
5Uw25cAffaVvK2hf8QdaByql9vnLiyvIeRSVaa+XXa89lHysb6andVBeRlMH9cFpfpYBxsaZcDzu
hLvx3HvtMZsGdHD/098HI+tJGVL4mZAbzN6cOIhuZp/255kMNUtCSiyyTx4K9oM3eZbGnoHl4PBV
tn6LW0OUgWpqolZoo/xxmfVaVuA5O1vvC/J2fPA68EdTm1pj2zlKuVsH1GCItmaSmTuqEj5IgAgd
dXyE0LzQUS3QPfNBDsiDCksBIXx5lB2WCJRnPGGKS4VctjvZW3ja/dZS2UAX2I8DFBAqOqtGhzz7
34U65DCyfx/SH+u8dQqp72hbhmBS7arcmgXf9aBBM1TQ+QKSv8+mc46VBM3XGapeZJn5RYv977Il
+0NdVQ868n472ScPc5a2W2AiE0BWriP7MniD8tJY8gUbxwWkMB0sy3cfYBHUF7+kFKzPbAbY1pl3
6XPlAebBUiQZDpYcIW0fXWddBbB66SzsTqr4bpakABZ8ca7+HMeO1axg2ae6PsCA9tsFmaz5znzK
dExY5Cil3OKue8oyMxYc/qi/aZFl7PqycHf4dfV327b6O2qXw92MzX8c18pPsssU/cugCEvLfWlr
wRK5TuxZ4JzUsfwir6D5/NvIST6lv52dzcluvYbSvWOdwope7KG2k1IiEGJgWZxb6IXkjX/SJg0M
SKE2pF8Nd2sYz3Ih2Rfmlg1w8iq3DD5fStnye8XdmFpg8l886m21DdAchuwyjN5ySh0fjS3Zu5w2
sa7vVa9G0XiNoszYXFh6TiejN4rtCkPvcr0/5NgqbI0MkMM6oOeYK4VldWvD7rXX4NvJsuLQOtBs
Jjiraqgv0mlrv1YZ3lWJtKVfFgNlIfFXv+xq6xGF1xJI21qq7Vn3OlB1cAPL/PvaP/VUU4DqjPu1
T4boaNQA7lG+rv2eS4II5xKN+0rgY9GZ15FNy5OvtodPcla7463UHPNizoqx99NxRqU0fTfJIv4t
QgXY57fQwU+sCxDNj1A0yN7LwrBlaACy+sCdUfbvGO7FlVZcJdZMItLg0xxHp7Jv/+0yFZYIEnkm
+y3VW6LWrl8TV5Ca6JIT5xQ7lbDuy/00AkfdTMpYnUdVva8WKACNx5tUEJN9XmJX586a+DZTJ15m
yVN5qKqoPo/+cK+Fptjan2CPcYEHuFNqPVU3ftGH95ld1641yu73TleMuIoZnqI+/XuJRmhHuCgL
YS6/hc9NhAeE6B5GKYKicoI4tF76RWMZfFr7Yz/rD6XICoxdUNzmtgTdpBTbqSG9vpN9XhIL00+g
CtvGqiJUAQhcOrOaF86mmBA1VZkU6HmaHOW4PAwBSHeIN+ipw8u9rQMfs83KO+WDD/Um2CZRkNzI
Nye3sg9HKr+/2rGLyRgEiWLTemVykwOjFcJQkKd9lws5LRhay8RaBE15krc7XdxFSBec/RRO0HJJ
V54qjfg9//Ox6D7UWVE/9BSiL5M6Z5duCrOLbMoz2ccSBT2o/ykG7wzy50YL7pkLRKNBnDxdr6C7
mou8u5lT7LIRLJ8H7aL2TXcvUjiOQ5YmfzXAS93Gj/62cs9Gw0ctn6mTNGcSufnR1gv9LXLSv2WE
nfuXUs+SL0iRo0TDGkjmPEahV4UsDj5d7Kn1/zZV0QSF8THqGe5HsGHX/RmlUJ17OHL1eK+BOn9w
EcM6lnk5AM9LqbJFRvBNHZybZZGSjlpla6M39qNNtBH/8Lx8qzAs309d6l31qQIosFyvMepy26sA
Vd1U7KZiNHSl1K7sY0NVoeMgdpqjiFEq2osurwhsalACsi+XMXIO6SOs0hexVYvy5Db1mlDZUZPU
NyAClYMudj+RX7E3EmcT+of7xI/cj0ADudGTqk8/WOR/hMg4tWj0W9RnwACt3tzIPnmI2a1mbZ9f
ZCuadeinTWrv2xZa3Qim6tpFEeuNoj1jB4Opy68uGSEHMSbJKIu/ZKx5Dplnmbt5JM+wNTuUP01t
fC4F62ZsOmGYAKYS6vg36Ef6NnKC6qlq8dIcVIQP/K7BtiSKnG2QRu5XUqiI7AX+P6D1dkEyXfNZ
qXHqhpgaFvV46/oKBUPJYo3R6orKvBE33b99MlAelEF/l3NXxusyd7lMhhCKuLI6l3zbYJdtJQ5D
IjaGpPrAf8o+dgwOq3f4c6A5VkjH2pRn6u9RvyE71jC079bryM+IEmRSo0Gf954smo3g+c/sWGx2
G/zCnRpuE5KAF9lafw9QtvMDnOYfkXmNdL14b6o+ejLz5nMWu8XnhHz5OQAwswNhW3y2m1EBiZtD
kBbNzmrijc6+5C6bTnhjcRRTXnOUDZqsSOFZkXWUWk3aZGEZUdsvPMOVR7/MfsruHjbjYfwVhSzR
b1HaEP8WZbdkgSPPm77wAryBSf64VmcEP6X+03ItfVQPpeFjVlQZ2VuBMevOzML42HpVhgKZHz5E
WeECKGe07yrn2cOEUQ4Goit123fXIYdTVv+0wCyORZIPxw4m+FtjzsGmF8rl0xiiORNrXyCrl/t5
rsJroQURkLGW/yh7nL5DW1hCkQpAMTTJzeepN4GBdo3PQk0sxty4TzeVqHvB1gRMHSKeO6X4tLo5
SsHFzwCdRZxV++ciCcP9OHgfZ/Ovs3V0PUOiaHgeQbXv/z/iigkUBK/ho5+Zpf7ZHeMtVaEJLCPY
bxUJiG2MntHXXsteFpy8Vx1nZ+x/5kPzrVYwY9ND3wVXEbhPJXrv+GZDI8UaIEK3kOsUilptzEzY
9LaYc2zqHhjvY2e/LkXmnh2yZXYtqqFJc+28rvmEvNCBlT3GnYPZHXuz1g8u8LivArTUVl7wFqFN
fbNrn2KX6FfTmbf6VFXAaYvhbGCb8jxP+VUvKuvdcCP1iiK7EBg2yLtPxXBC1xR0sGhi8wnrRSmM
owyeqoEqrY1jixwNyvEl78PuSQ6a+qHjD//e9AV2VW74hqy0ejX7yS1YCfTnsXd4EeWeerUNc+4o
kYP2netaqdpdAXlp+jtIxnofqOqpqHP90Bqw+VIPSy0IYNomSpzszdas8aXKs40clNI40GC+WwEZ
VtmleeAO6zlgB24Gh75sqi8ZWze37qdv4HBZSvi6dSE30jw248R2y/WDgwHRZL8QcMaUJDPJ1NdV
S0TSc0qrp+T+S1+ExNghRwjx4XfBEBlo9dmwTfrUwD7HAiknDnKen/qsYSisWuzSsTHdFUNjvRm2
plwGKy0xpbCst7xu5ifkAk+ypUR0YT5dRN38KnvULH5TcQIFNM6QriGW4thh8SCvpfWkI2t8Aw+y
KT+pDSPoTljZUVGMc1vdT5SLV5OmBE/PjA0X2LkiS+cDdLf6CozKRThNqAPhnSvqxWJ8dGtUwkWn
DIoVODIHVbRlp97FHzHLnDUyT20SPXNyxFsvuaS93rdUvDmdA76PgAK1s96X8clUcppyRB683DK9
k2bqzkmlOB9W3XyB44HBuDyFkgyzT+vx0Y6z+vzn8G+Ry+kQOQqvx2naLG1/MOYLWg2TspWnfoX9
BSZe59z6ZXtpDHkR7oq0BuzW6CjqiZIXVdYyXIw0ZVselkh5WvcQ18xmjjeSaCP70Dx1mwPSBf8S
IgJY3AsGrVPi+eROyTeJFPtDOERv1EkOLtiydfTXwAo/WwfDzJ1OaZx/W6wk5YVlnKfomLpkLd8D
1KzAB7HsVzv0P8mfKcnebVLunaa7GaNmPqptYD3CVMtJPpX3JUJ3kuCA5fu0XUNcrTIf10uhdrAF
ZrGz5owt/ahHDyY5ho03Kf2bMzjpU1zMZzkou7qx2Lue3TxX8dy/eYGNTIwHsUoOTkM27gv0Cw7d
qA73Xod4ZtpCPsxLwr0sdeOfWtyBvpJMEGdWeg3GCNrPNhhz51G6rPQesJihnDyEwtAHk/YrgVei
s6h7+mkJkQMbL+uGhw8biMkJtXOPmbFUHYsTEupFkLhb2TTsZNzFRVAvo2qfPvn2oD0XkaI/m6Xg
3jj/6jv7ISIPQorR7ENkjoS+s2z2czthxAcxdIDsj842UtBhvpdS0EvoBP0FIP70xQ2R6jQ0yycX
SdgfVxRheCBNX1Zh6VJDBMiIbe43VNazQalupmVYr9h6JZCsqR5JmkXfIYyJSswyGAg2he0O72VX
1jcZIOPBAAKgFbQMJAzMuzcPNySZrVfZpU0kTjwt3DQFlw4FzoJ7e3qCSmiiqYeKji+QGPJgqppz
7pLon7VLnqF3tGvMzr/JlrxGySdtLUewL8TV5ADue87ZapS/ZZcM+zXdmEjMLx+MKHKhlfUCY0b4
yUa/EE6oBCQvOOQVzayWSXWd9M+/IZNXgHMioM4I2qCg79fZcZm7Yp2TjAJsyRcDiBRZ3yS/Rtqs
XYrSQ5EkFWlhzbskokuOSy9Qr5jBwcs2g6pbHaz6L14Z2mUplvlu/fZHszMgkS6j1ZC/dYaTnNPR
0J+bDhZOKcDwsrZYVny7Gif6T7OGtyNLjTJYjspSYy2C5VzUCP0XVcMCGXAbAAsKaqg2RNE3kUKB
eRGbN7UZtWk32W3O6jio2MEzoiB2P22WOVnjb1HB1WTaZZmTsbLahlmNCPC5jIpXmUFK+g6CTprE
h4VXvbZlLkrGyLPcnuotu67oI1C25UQ5vGauoFEDeJOpIzslO1u6FIMW+SEpR+Srlnv1NTd/QCzq
kEjBosFTXwSl92RIWSLTwl1tmYcW2xng3oNM7chkTtq0BvzIsjut6Z4qHj/6Qitm26nZ4tvVhd1J
MUW7+TXeaTbt9Rp/theeY4aImB16xqG0WCCVrfvud/jMykNINvyuKK5zn/TwsTG1+gFrOnRQM+Bv
9wmjlb2rkZ+WwbJPnjUFydVoPK7T5dly3QbxFraK9SGpSCqCWOHD5EejTvbee91jNqjmEO6asjQw
qrOCkoRfWlz4axUXebYeKt8LP4b/iKntmpGg15KHXogsiiusIUaESZrepFf5blpfUF3rvKpqUJx/
c0aWo2LAIIlz/gBZC+D2rwGc4f6dsV5KARQhZ8j3IroDxanWAQ4OhebjSp5E+C536ae5QiOKPNrd
6dDin1NVf8GKbqv1oYYxXH4WGdo3GVk15AeTOXuWLZA4n7OxrJd5GIqgE46MzEUOYgA1oKyDZqO8
ameFzs7tERWQo0qFgL0ncFGyqZuoQycmiruF/IGiCsErvWZ3KJryx61nVJdDd0bzKcqv8J1AGiHH
Fl8634BqkPnzvx1uM/7lQys8/Bak+Wp8WdpLpOfzxt1ihRaT41KrraPn5rVqR/NqphjzRRRxCtHS
FI1fC/z0v6cyRgd/j250G+1lc508NWXUb9ZOL662gA2Ci+xaRtdoRQXqp3gaX/+jM5Gk9LBfu4aO
2iMe5/fL2dpnNjV8JifFKDrO8Xr7XwPlZLO/UODDwUhcaUBo5DwpzYRaf4ewlGWdQ5L8E7IQCb4M
lj0sh1+jvsZrjBoVA7EMBAl6gZF+5QFhNAfEQhtYLUX46tp/6UWsPUt4bql1+UGFubmTY/LglT9U
ESAbaMN+BMj4QOs/2SHZ3nYnOOKb9bdu8WLZmV2GL5z47wBli+jx+l8hA13xm8mzWXc3OvoGD2v/
MmNta0Owq4MseRlsV5tO3tRX5zafn3tFcN+M5p5OdfYlzXAGjLTAuzpO0F7dtqj3xYyXZYkQWY82
ztbAd/xWupb10k/2KwLOzldKrQGYmNk9D/D9P2NQtWnm2fmaFd14zKiUgDsgzAZX5+WY3XSZpj3A
kcakXoRFhfatsFCfRO+WRKaO0pGMh8oZo7SYDDfsc3aTBQa896PLQq357bQbvXBbKojlyM4FWge+
Of49dOllATTuk0FVToaJkeAAD+FgiKK5orY/XVX3H7Wwdl7IEd1cr6ufGwe101vgRj5Mmsy+zhno
BuBeMOSnMX5totzdGJ5a7DFGnPMHFW/hw4JO6P2J6tdofFb1zQSx8nPsJDFKRbjZknA1Phtt5R46
kKqkrmkGgzFsbA13oCG2KKnxct9PsSF496R0w87FeipGCAx7ORcj92CTlPx/TR7pBQS9Nk1V13yc
Gez7zogfPScNTjGlmwctdK0L+L3k6IMVFyyTeof4pvMJgY4WxWVbgRuWWzuI0RZrkZ7saaWR/ULC
BUcweSoPcaNX7JH8aLf2yTmR4xmbqnK7rY9R9NOQaPq950m0omXl2aD64W7AQ5K9/b8w2l6r9PuA
SLXsWiGzyhRHv8WiDWyeK/AHJ6k/FxQ4JnvhdF0F66ZIKNuZHS47E1LzuNb3trqT41HlA4kMnZ9/
aNzJZjrH2T6bahxYVziIBH94KOptwXh3e9mUhyVm6sJCQAO/t3Zj9iRyAJOEtr71BXwjrQBLx+yh
pUCpPOSf09xXn9YOC+jKVPUKGQ3kUKXiKQIP8zb01WmZZwpNVICO9kEP+w5ODU3Zl5lpdUkc5VV2
yanwDb9lZowsURaAGg9d5X1Ahv4wT11zkM1OB2dd9SgwyKbbaJ+MzI+eZMt7QXDZfE/8qnvKtO61
tjrlPW5G70FeD7EU1MpCRPWT4XluevWHOCmKYDkZ/6+e/0dMMDTtl4gc2uwGaPDH1bsNAHBvQJe/
ptaQX90kAh8GGOtT44Y/Bg8ZfwPuMkrg1V9dTll8NvwAW6MeOmEw6ye/6VAALpRma6LN/L3kmx1W
SfdPVPvfajfv7kYH6npy2YTHrp5992F8Y+5kWI+KzS5KjRxAIxgBflcD+5MPfh6Fqx49CleY79Rp
/n2KzN0IlOyzTXXxZIGRPVaoPXw1rSd5wVpRnb0558MZte7xUxxCbhMfVKpGgPpJ3eGBWI3Ptgck
20Mi6i0JxnNrG/YpDO1mM6UjW9mmA+3TKeZe/jnld0L+ddl0H/K4M2/L31p8V6xo6BDKG/XT2leH
SbA3J6rwqrxc/evy1jxT6PGj8+I/tNYa4wGWlztrR1k5XPuXMqMYHSYSrXI06MxHYFfFrgnU8jal
4biP08J8cwrs/FQ9Dv7OyDDyQDJ/zk36FJRe99XQTXWbs3h6plYB8plb5KGzzWSbGJr+aFp+tgl7
030LQPfsY2/OrlmVRVfEbpS9qzr6W+FWVIGryvkn2CFjlH1C7eTuiaShL7KJc4tuVURyce+2KTlE
3820ZQRFddqOjOyEGIoIWieSJ+rhUlbmUcj6rKW5ybOTczuqsJYou621tnIuKWWtcXJkjZFNDGD/
LeatFT45klOQ2wB4+DqMbbCV4AsJw8i4hXaTm4fcoxbsurwo8QtHee5Bxkg0R5WoYDTt5El2jVHT
3CaScjjmOZip8L458foJ8IMok6NiatU9L9S8/1uJFf2bken9HkvFEDbWZDzJQwlv86Zn+bFGQm7p
kv2pMz1UrPCukVDTll22iZEy3hNIl4npcqDykvYoL8mjDPMQeGjB6DvupnSHPRnx9obAVfY0CV3/
YfKbQ0+uddtFY/a0Dvw3Vg6qBuBAH3OWrQzT+hy6opLMV0QWBWfE/rsQ6jmDYpaIyin9MQ/7/mw0
Y/WUuCTdU5QHX1RHe+2H2nuovUbPN07lQWpoRsffq63676kMWHplwBLbkgylQBr3O9kpgyrfr60t
VuDFOUX2pQ0T4HtaZfnX0n2FV+XdcEfzbmOAV+7OEOKqk8ZLP3dK3CLqsRpOs1F9kYEexWkgGOIC
Y+1egrqNMN4Tcek0RHvL4D9JxswQKXl/5eODYuXqoYbSKhYpw9e8j9AGjbMfI3JYaILn2ZODHgR+
pIFcxiwREjxnO9rvESWY4I0BDD50+uhL5JidUNT2blj3Du+uhyYD3bzo0Q7X0LdzWy/64vfWtKu8
sTvLUUs3zny3qtcu7dSnzoy/FEUUfcGlSzuWjgt128KI8UOQUYsug9MEj3WlJ1e3Ht2dyU74ew/W
TgoyKVDd2BWH8Dx5fuylN17dRcB1Y+fOL42vUhx87gawsJpgIKtW8sdYq7TO/f81D2+O4aCxFscB
0CnuoRk8tkHkkr8bi7utZ8Vd9suz/w4GmRcCCxIhYgDZHPfcilnr1KHJtNM4pl+dHCWaQSuRcwcd
4QlMRGjE2FqJM0RTYeY1obf7Y0AGR0PRHbFCSjbrjPUq4ve7Jtk/aw9fiF4jyZy+zHVbnlFQK3Zl
7RdnnBsRyUyS+TFscv04N2V8Kae+vSRq2R1HfMHRPEQEV+U3+aTGWGy7Uz98L+P8hg2JkJN9rzDX
CDa1lTyWuRp8x5hO39gg4N96E34L2GT2xPWm133tcTk0qv6Ir9y0U/TO3P0xkIAAh1JBPiVSPMOG
XCai3XhvDOD3lr6g942riworCqf6o6PO2BQkSh2d5CfJzsnIfoDHKbeAp4GgKVHS3X1+rjY370tX
6rsIcjRpuYujYMaOhSaC8BNi0ejAsTxOJ+BhAkyj6f4PoOA6z3rRGgp2c+sLDyuJH0YClkl2yQnr
izA2089ukFRHmbYPDf1npGE2LFskAFkXy9P18Ke4Vpw3H5U7p32phQyQhfVkkUb298xWyXoo1vBs
uq51nFBXPdtz59wBwDbsAd36y9Aqz7hD+Vhl++Y5AAyVN0P/Q0E7W2yAqjfdwwCxx4Tqqnq9/oC9
FAyT1G+fSbKjxoBo4tcgy5EFNI2fMS4AiG+/pPWo3wZpP9FH2uaPZlOF+dFT9YyMAoLqMen5Uyse
6fK5HAtTykYzP8kH/PpYX2PlwBqL2tMn2Vr7ZWwS4SPpRngv3TQf+STUAfClycJ561TQqGTT0ebo
2jjBP7I1wQJ7hb3+0sbqdOv9vH81rCw+OtDDUZZnsLfz8SUOljEXLtR2BvJ5VFLDfsQYbLfq4/qN
BWNysr0tNX41hRciHP3qRH2oxrp9mfv3yQrbezIHiA2bfnQibYtPcagDmhN964DNgmdTV/VHXyvO
qtyITiGO35s1mJeF6yfjVUKXusKycfEJvi2Ipz/gTBLY1MwBf7nQX/BPk8RPkYDYs57MN7LqrtiJ
AhtzTjZTkTso8b6VABNeLep6b8GAjak3x+pFho5m4kFWUDRB99H3WMVae/lHsdX+3bHn/kG25AEA
jHbybX6r9U88KQevmQIUBCzeHuffAIngUGHRaoC5FtRimKCctTEETFFiGTVndOIzGUoHI45hfqjM
TN26iEEe0YXAO8hBUTjT6vEJRnf7opZm9NA6AXdVotL0JvOx9FHDiFoAVyswTt6ps7yPrbapDlQ3
BuxLft3Xy/JVDsmZloZkdWJBFfw/pH3Zkpy42u0TEQFIILhNcp6zxi7fEC4PICYxCsHT/wul27hr
2zv6nH1DoAElCZkgfd8apqSxOXbfldP2R50hhmxtvUo8Ku4J5joV6QH0WpCypnxzLSB+ZYUHkbnp
DSmgZQc3NKCCWBYu8yIGZOknNnZGyWbDgxK2c9KQWQSW4o3UOmOYyhILZK5ssiTRZN/8aIft+Kgr
jMxMg85rIHM7tYecY34zdbeh7gTK+5SInl5LbNpUrVdA43KVpco50UHgnaWr9CaDh/NUrwsRfJzv
0IHax7+pjIbDvBllCeJYQtRB1J2oQB1E2e1riHaXYq/76ar5CL3nKxOZpPLcN4QfOhZXwIFCfLwD
YgqWMEX8V1zknwAO63Gdf9CnKKsfFM37t9ibGHhhlD6oehjW0oohLt92/ND6cttWlC5gcg6xoWmT
gTRzNiQL1zUvrXuDrtOtwvGGcwfnIQ5P5qWuan0HkTFk4jeC+sUW1CBYbDlNfRMhhdNxj7z1PXWi
y2ld/l1O6r7Y6zKrgKAK8qm/LjcTS6miEk4jTVStBxMpFOrI8K3xSoh5Qo8xyeTeRwbhk2omXRLI
ZV+VGC342MFQ2aAjv/7zIDUpP04H5YjpfRqng/zfHKSgzg2rhKSFMiki4LVt2GdE6oKqhP+JaRcI
2ydYREKEITqBuIQ14bTp/AyAbTdKt3NdBHgiBIvqfqnr9AAOKFo76YDVXU3rSV1nFZPFKEMSoYGF
Aoi02Og9vYlyAstGt8IbwzJ/NFgqMgFn+LuImOKkPNxPTi84VjfoLvMopZNni5YC2DnXfRilbHoI
i5QteP5/DzwPwqLeA432ONfoceZzrWoj3XEyXj/Upz0W/2OZJLtquqPUnUAp4Lrc77cXql+LBIuZ
vq+7s+7b2d8G0mc3gBLlvgQBdnH3ywxdaNZxKhm4k/DbdG1VX4mhgrv/ZQ9O4bqnDVvOBpqgcu0h
lFiesZg2H7CW2RGRObs7REKDJ+4IjGopIEV0R1bUfY1QgW9tR4tDYyr3rUVitTasZNvhPG/Gngxn
wVaVL/hZd9VtunoEVmiTVCCLzP05rA9tAM4xHPdz4GOm4+dmPYKK13q4uVrvCav+dbgPHzYPCVT+
Ff+JZH/PLCWez3YGJw8fslM6FwUw6EOmO0zZrTk91aXUWEWxnwdzOmtuvWer5rJOjfGpN+lCY6U/
SLeyOoDod3g13PDdzXprf8+1TfKjSIF/0VU6pac3U1XbwIDpnqGDgMa9OAO6QRs2mHXNoyK6jAaL
n2mP1Sky/ezALcGf0xrGzgQMmZ1uZclYraKkpmtdhDM7cj/Kcpa6szUikW2wWgS6tQeBDBAs/Fyj
aShZ9wZwFw7SyShVcWY9ls4n3XQfDI4q/oh3ji5VtHnQZ5VZQLMjQPmq8OsCiaeKv1LSm0BrTEV4
2PLjfRf2TNiFcuFR70GLkh8hBtIijg3ApHDerZi4e9CJf2zIVHTGrioAwEWl6RsupF698ke5r6P6
P3d11/tReoDfludP0n0sQFMCyD5LBCH+PgWmP1iXGRtMWEHWi9YIo2PaIGftUxUf5yKf6spxSEEG
tNVVWr23+dAFScesWdz76CH0MUyRBG4ssAaZhtaH6MYPQ+u6uUH3Q6ToPSUeWc/1JYK1zf0sy1yO
a8/KoSEKJM0+gRHiXu/9rvi/1H0Y+b8PFf/pNLImDtPFfIL/fZg07/E++V2fP56Nb5dgnQ7DVR91
/7j7MKAB/OOjf2373XAfT/XX/r+06UPvn/BLrf70+yfCRQzMXl3xH+f07z/310/Xw+hDm7SDn8E8
9twy1308q19H+h8+P88Aevh4g34p//Kxv+zq0/p9ubZHPK9YWGFJyot9OW30Xu84+cfi77rofhOe
bK/3/njs3GXu9+HT/jjUvzj2w1Dzmc6f9sfhPxz7Lz7t/32oP16XzjBuEOiG6Pl06f94tnPD/3y2
BtxUUjAV/nGn/8WX/uM1hbsfImD/9prMw8zX5HfH/n9ejz8O9cdP++31mM9yvvJ/HPqPXeaGD5d7
HsqFJhlPI4i6dLC98xYDJhDnAavnwOkbeI8CV24BdojKeELHyA50+1Tk/kp31HVzay8TcB2m1rnh
PgKQrGghDhC30zAQa/4xoC5GUOoJILUHN4mxhGNFUy8rosyTERXqmIrIgPwEG948JLjbgtvPPgyG
AZ8zyUVOG5+73jHJGJTvUdIbDho7Fv35sCmiZFJVagz3fkQ0AMyW0s6699Yd9SGIQSArKcr9PIBr
9NEFUs4fxvXJCAW1DD6gofKjl6ax3EXRj92h6kn8ghRwhXxy4R4TVcUvrjd8gVozPIWmUpFAzAG0
w4suAQcP5UAQinSpJCMiUNAM0qNG2aPZ+3whoE+wLutqMpqCGNb+l10aRrUdKMCHftTKeVf3Rfij
gZhcAsEYDlwhwOEOdJqhMrH03NDYhH9FXkdecpg5Iy9UPkozjV5V63n7OE7gA18TCBmFWF4Tlbdr
3dqUSgY8Nay9brUVf1ZIqF3d0AX+AklNa0qHCki8LnKg2z+D2PYF4kvWQ2wmUFGP+eSFUPSfWaEC
pCb4Jq/hgRUS1V8YFGwvMGHYc1nQg2+WNl8RA9ICkJo5zz1KCMOcG+uzrnHRwYWcs/QPbQtD1Gmc
Uk46wgh1b2Hp4Z8QmHwJAYOAq5TZP4UQBjIEf2KIPMDk7ohgA1tTmJ5fXJ8Cu9dCR29EQIbFwn2G
0ZkNscY+h0Egiq6LcDRkogAqmopV7IUbwM7tJaTlnWfXgU0mDFrCH63QldyMUVqAFITOREFHNwcK
d6U7FwO4MpBQcn60DmO1TqTia925GEEfsKDQstadKaVkBRUD+94KGGq3snwZQRLWxMimla0ySIBs
dGchKn9JB9Pa6K9AENSCn5IRbfXIme03Syybm60+lhJgs4V0yNY14NrlVDEi/jhd+DbJ4lginvDq
u3Bt8bDMHIvUePQNBxaJU3VMy1NCFXK245i8kr7hWyetspVujU1YzRtQn9/pVkjofQXbJjxTUfYn
vw3PplTJknlWCANwo37qQNbceqSH8M5UFKS1zkXuXQ011E+kq5snOeRBlIj0IamNFwqo2QE0tXFD
RSoC2VIFJ7oetuSy6Pep7xawHMu/QAswfWgBE9/kE3g+s0uw9vjQJ2tg/KGz4jvWq0yhjTTaeX3U
xY5Q2DbglUgnD51wEE8CXNKSAeBdNoZ4cswUiqEQQdhnKZhZ+L+E60ooF9A/ch6ymkKLyKY3Aozv
TroQV9J1MSjGN2ZGcl1F0OjWdXojcuhRtamPgNB0rO5nV4jKIzmeQcgWQ+kGu/YvjZTmkftJPDmc
PYykh7SFBdZFyvZ2x/FzDl2F4LIvsGVQ+z/ojW7i+Ovei62Zfx4a2JLFACbxEeaJTlLFj4BoY/XH
mu4lUwKpD5hefhKdeIPMEoR6BgcOPI1oV21EhzUyCxVYM/t5Y6dNA//qqbINmx8tIeLUi7SDfpwi
oj5H8msXy/QEV/c3Vfv5xq2hnDbykAIBai9jyPBYnn2E4eN4TRy15J2bbbOhqTdMtNENS38nsI2S
XkVmngvwTpcxcNkbmbn7mjag2QInEZC0GbedJ/YZbdnNrR12M1LAme0RcV9dZwkKKUw8chZNPCQ3
y2KbBDqDpxwXWPVZuIOGpAE5PGxqGlUbg0X5AioKxok5rlyrpGsWQF21LfS2wVG57wqBLHMpZbpq
oQxy7Ca2i97TfTzEiFetWaSBjBFPsgB6KHp6yQtuXnUNQgyToUnMgIZDB91Q+6aCCCHUpXUdZVaK
9FwB84opI67olwK2kOfZ9t5t4SvGgXlZ6jq9KQq/uBL2DF/19OIhjXUtSFDAJPzJS+lTAjmEc5W1
9XM/wUAdENJORhPVz9DSA9MbHCBIBmFxHopI3HyrFjcsOzZDYrgnD5IGwAJAThF/uodJAPKhZKO9
ZKVpLOMpGziWqtilETAYNObdJPe7AJSwXoW15wZeFPUHr032WaW8W+f5CmyJ2F6FDc/epJH+1VZG
f4uHGpcSwqXIgtb5wjIMZIwKMkCRcvhM+7DbOADLPCAHHFNzKaPR/eYZ7hX2PZDfyKeMYU0gY29T
tcs8hCBomxSPug7YrpO0K6ghlngHZqkotoRX49EcDLpBWiTxY2A5codcu1qIJbQR+Qtr+mYBp7oG
yJ3mJFlPFrVn90iEDOyoN2YDj8C5qPeoYPkWUenHouogg67rpDMl/lyilhlx2HqAK1kAQvVwHDx4
fUe+DUdIZmV/wZMp8FOjCCBoy7Zp5VrP8B5Llj2BoEZEDecWZkYAk6hxL93pCtVwg1tVRpYvjC55
HuIpSo30rl0r9d0Z2s/E7exXEfnA27UZ30K2pVi7AAy76gIrVHWJMf/a0bZVMFSPraUoUxK4UK8/
kbwO90MDwfrRPkLIF2IoXvnITbqSRgPcwuB+opJkR2dEpDKMYDvERFmcFEiKq17246vRws7B2uBN
YhuLoiD+lS1TR7lXvQ9WrH+tHOsqDOUCR4tSFNbok1B/AUQx3cx1Q83KVWQ11lIfpRusZDS3yoK6
5VwHhbxyCdrjW2lipVwCmPUcZtm3jHfWN8evF6PoGqQ/e38BKkrx0HGInCrfhNe7jUickAYofKkP
J9WieCtg3ln6Cb1KZEOuXsa+DZ5VvLWdFa1sKvsdrSWyB2WLx1koQOiVxUPLHPpUdx6wVUC/Mem1
5xbTCohuA03n9Bx887QVS91ahHAzj8fK3hh9m53sSjkLCehmQyGx6cq9ZbXNNYOA0NMowNp0uaOA
TWLeNu6raOUBEbJUZuteFHQkN+aYCLgU+y5c2kAyalWztfpGbFgl8lsMaiHE3IroSx65+6qQ3Wua
1Yjl5bTfmUU+PHg9Ho+6h8mHmxP1/rMZtzB9Aaloy60yeoI08HvmQ1aP5XI4w3I+WWVNlxwsp3Fv
rccw24SI3Xve9N982rMHCU8YzCYhQl6bbvW5KNcMDmkLC06GT6QfTpHfW39ZTmEth5E4J/zqxQHS
ScXaKziA8zEk8yIBq6tSqCBvWPpegNIzKSs0Vy+BGgdT9aHMWoFgftKtS2k1D25MSohNtextiN3r
2MQgCuTuyXLz5PvoNO9gftmvI/OiZY/UzzWx4T/PGsPcQLENAhocOo0xki9Gl4LMTizAz0h9hmp5
+V2SSZ7ehITa4EClqswfLbN2vzmps2KMWJ+F31cBHKPym+kmydZ0WLUrhZ2turJLgzbED9XuHLqd
GEhXXnckaK2igZWUAjgC4DRM+aBQm9VvuJd8ySO/hQd2Xe86idGANQRJoHYq/OlvKSTGnsB+ZJA/
4BCEq1qxsqAFcbHFEELNX3jHqADPMced2xcgxuOBWwFl2kdXaFcDrm5htZTA3fpSpc6w9jnk46PQ
rTdVWEcnZpf5Fgbv/sEXabJz49jbVyX/7rqQjTGVcZywrlBTsCH8XlY7XdL1etNPPeZuXex+TlMi
N3PV3C2OZLfyU4WXbMOcp9wugmrM+4diKsF78jOJ7eHUOx2MrGK7DghgYDtd9AbzgHTe+2jT/Axv
t/IKD5Qo6ESTb3QxM7rymtnAt7oUIfaph67SjcjoAzNodCFACVkFjDEEiQoeyWU19O0ibYh37Lns
nyV9VF3SfAcBL8ALCWAS/mYJT6twQT4CGbzrmLTvRW8BG+WTrx3Us1neQus6cS55M1xFH/v7qD87
IOYHZuI+CC+CuSDygl4gYS4/wd6AV86n2vsuXhVDkEdjuYbXabdzCOAFQnnVi8186F4QIHN10VeF
XKkGa+bYZmrBMKu42SBZ3DwQ6xbScobdXCfG9L1TjO3HIexvuj6l8c1xawF2Bl7SQa/YNoPC4Ek3
wnv3K+R6c0BrCwjP9418ySAMsldQOgzgcNxgBZ889zKDS3s4PIdMFEsvbj5paCQUziyINRmwkdBl
vQFADZVlHG3KmMCUHl10vcZawrbR21l+d6rMLj4QA2htI8SzF7MatXBs2Z9ZWRgP4eBe8J/O30QH
5V/Y3QDuMhX9zl+FmJUKejTcnGM2lahhN/LoAVYWxTH2v4k8SQ4yocVROfXVSsrmVEQWg8epBa66
ZT6btZ9dOlE/lS4kQ3qvvI59+Zdkg3USjrBOIL86q8Qw6qCL4uQWpuShrEzr0E8lvUmGDN/Pk3sN
t/JgZwYr7gnHVWbd3rFsGNI6AryFjOF+wpKYOfjHt2l/rWFb/26VHl9EMP64FGH3V8eJux6KTuE3
kNHXIWvgpzj4h9Dhxaqqwj2lqdqmWDkchOOwTdPCQE6liAUw5I/K3GPLSOZbv/VviRD+d0B8pOmA
chj14FyAXPlFeQQra8CAXl0wAQOJHNPGxecAGQJNXCuk3Tst3FejhkQXpPYXRSkglRvBL8S2uvEz
C81Lgwfkg+eHkJZy8IZdQN0XEM+higIpRnB3BYKKk9LEyvDcBhCNAU50xKwPkQiRFuWV/9dI4Ihr
rwvB5XdD9qsC689oYYjPNLuAp+0c9KZX3D3ApxoPoqS6qR4S5mPbx4ENdsmXNCfLNBzst8gtTy50
5rH2gtA9OP/hZsw89xUwGBCwZf3ZLRlW6hYsc6tuIA9DVb+DOBpuMZeztrFoFlko+Vc4XPQLycto
zW2O69lV8lGp+lPGa4BIgbR8DEfbgP4UrH/xrNmBExNu4TUlzjBiLVfAxUBCrEmuxKygD2DHwyvJ
AVH0SeO/dVX9tQXu5z1P5I2PDDymKrfPJod9jV9x4yzdNocUW/ZVpK3zRjivsdgO/X0KH4Eri+Mn
D5rEcOizXurYtS6A973oUtVXDSYfWbsobTFlFOvLjCXiJsRQeVMk6yHHrNkc4E6Vx+ZTSZW3MLnf
HjqYdyzbInTgUiPCddGAwiFgZLeE4pdaT2nanZhSnP5XBevkG1QvQ4ews4hcf5EilrX2C4ZJCx7V
zWWudKZiGHfuEmnRcuFC0g/2Y1DRA3EK7tMdpHsl4Gtm1X8CctT9DMzFfWeq+dkk2Oj8s4+ZKvcz
Q2fo0agAng3FWdkqXuD/JoAdcdk1r+iXvgurN9NM4lVkN2qnraxA0ndrKJktqIzpEl8BER4CdBSM
rmW4i2FNcKkVCEIQ74vfY6wKxVD5z67vVqC903xTcc9/zX0w7puavyOARgP4aslTDeZGXS+14rCW
IdZ7WoXYIL17LMTLh+q5KyZPATTSIHEv+cKPJz8PO0KIRg7NSk2m5V7OOH6aWbYbUjO/2nlVXFPu
wG03rT7rHljhTtT32ANaEfTEYh2RCPwMGAddw8q2ELwcq01c+MNjWNWwrp9kyxRcBe18EO+YaIIk
iuh5P4rXwUeAy2cccTcWla+pnSfLMCrpTrdSs3sxmhbLT54lL1l/07WhXVXn1IPGcNgJ4D4gudHu
/BaoNbBoi6XMCcgpk4YmaBj0C1CdmAjilg4GXlxGaGQbnKh40Jua0M0gE+usS4XNmzUspLdZDDsw
33HxU4T53ic72hpG3H4eHRvwM2JZOycO/acylReInbefgV5TAcgt/ckbInYch5wvI69N35iI1hrY
bFvgWFkACsHFjzD8uyBP+88eo4OfaM+Fswf58Nk2uH0Ad5IsBWni98x4BSGg/0QoN1YgoLo7yDsW
q5p3zqIGfRKLtcIJJGysHwVkEG8DZGGp0TqPHWsxpSfNZyIcAALtulrlRgGSM77lYiAg+pSZWWIu
4EGvS5N8m7RZV028t6CQcB59v3kp3fgASIq6YanevuT0UkRF9cwQ5HzEPwykCtS6dhpexnB4LAtc
hcjN5NKOVAXTeTMvF61liI30KucAb+YC/E9YQIGN8qA3lg+piiaBTBbmhjINPFA1l1GlsrU7whxT
96l6D7hGEzpf02H9YHXXaZBYwr4dHpawYPjJx3JMACJHr4twicDR0hug6pJ9mPpvd0uOzr0YIhGg
I8e45IbDX3kawioDgq2vuq6w4Wn9YU+3FsL9tZ8hwPMRXrGwB+Mvrl0bSU0Pht8nF8AxHcQu02QV
g0mxJpNowdgn8WnqC4RGEpR2n64dzfaY5yyaHMIyTMB4Q71ANximjVABpnKGWgKdJx/0HkNk977n
/9z7XSsUk09M/0VkZGLqyBYutAm/5gWCdmaYuo/Q7c43Q4kFXOlSON6OEMVgIxfvU18wzinWhZND
hwEKDOkoMOaEAHHdueMF8sM9nqtQNeodyFjRqaH+Z4M+wubmJZHJS8xagIp4Qp45tMM2utjktv2M
9Y69qQSy6eALLke4V+8NYGivRhuXgSit5Gv2zSkJ/eKAPQE3eSw72pHbew5k3tpjxHwJ0/HBiCDX
RML+uRjxuGhaKqHr0jWrMPeeeWWyEgzJGJbmhknSU1Ek8ZlkZXPBvel2Rh19kmaIkq6aNhGWCjvu
8U+6Ko+rchtTuAvgd4k/ZlR+gV0BP6UWpwe7EB1ildfe7dSJa6otKGnqBM8blIEe2UPI183xZ9vE
MM6CkBti6TUYtYHVYoG4xsNj3A9AS8qJMMJtiEDT0q8emcXlxo7gEJSDvH9NJlCdN4Be1BtDAdEC
PLxBE7SfS1uyZV9Qa6Od0AZIFi9NBl9u7XWmW9XU2Zw611PnpgFE3k4Vv/gibK5NZG8VayB0Mime
5iqEF2yW3XgNOVP8YifPqortdSNQz4DjNsgc6Na294v92JRQ2ZoO9SWyOFCoDZpQkudcGtm6zZoM
jh246xBezNdjVJcr4WQLuGTieeV3zgFcSzhkTkX9DDONaA0t7v6qq/JINss09vAjZZP2jAA1yLSS
5mZKusTLzj7PSnpTVRRl5Fwyv7+mURqYLpilCNUUTwpztVtCYH2rUcckC1+M1jNPdMIdU/wAl2VD
4o0uKpene32ooaA8V4Bdu4jBIEK0eEyPJqFQF57LOWnHJfA4kD+YmucGTvIShBHIaJsMXh1NkgwH
BwG0Z8fCQxiayIhdkBwGqEh4lqyMv47Rd4sJ41sG8iApDFjEtS0wsSSqT2Tg0SFjQGI5TVw+5iJF
knR0o69N/71tSuje/X0Mzcd8BU/v+mTWgux4epOhX9+wrCsD+MI0m/uTXpctH4i4dmr2KVOYloxq
SZohX5rU5WuNQNUbJO0gr9SYP+o0tlT364G6Wo/T7dD9QoGlpU0aB38w5E4DwwAWtAhb8RRR4E/1
Hv+5N7caPbISNDERWgWXru0771I6wsfsKZLvGWUIJjT2S9KCPzV2XGAK7dbPXR0i5I4OisFIDxqB
0U2lvUBkCL54g8MJXntr3YGG9gBluMLYU/Y0TLbaYIEjwUF28DLM7wVdjdxEsiWCIsk09Zq7tpR6
i4SX2UY3QCcfrn0ZfDFLwmAeYjzo+aq+0Lid3oFI0FKn66rrdRVv2MP90uuigx66kU6W4H7YskMI
VkNK2FHPhbhP433oW36gizZrxKqBkMFWT4KIgoc0HcAB1a1e9z2nkfVsVf54HTrnMc8MuSt8DuZ3
1kN1DKwCgWg7PIPDn3t5ayLxUpODrtebuZsu5kkKAaSmqIK5AZKQ2YbwMVtoIdyoC+UJCc7F3RBV
12lNXLwrOfLfkDrWdXODFyPY5gIxH8x1CNqauz5JPgvoelr+wmy9C20RXdFQdI1Q14B1DqLeHn6R
Z12lG3W93utBrYB8D2ggv8g//zxCd8ltEZPF3LuaeuuxiCzW9URf07qLKsyqPYFc9CzpqOtT7c8F
7TXgv8FmA+4TQFkEd79CX2DcKHi0bjoaqVfajZt7WBKQ8yDiqXMqupqeGemAai8t+Bix6DgCRfZi
xmOy9UcQA6n015ggmQfeCW9bDL15MGT0H3tYQnvb3/WLnOjY6nf1AKkpdcPkG5o94mgI6CHpCQmb
8hKhM4Q7PSFxeUm3UWg1gW7tDQb1OV9dYL7lQcsM7wpMJ0GKn4r61QEKYYc1Jor6xaKKRAZNA5sF
ksV8oqAA/m/AdhlabslRf4TDTWOd+Xi26FbiV9mVm/mGlhG9OEiG3RVQB3qK28Y6/hBARdEAxuGo
G+0MEuADNNY2iBQ0D53fglyV+THU1FCEglP7INIbEnv1TdekbTu9z6Fur9uMPIdQre9Cai6DK3BG
3xrk8MVK2tMixMujnSb9F+5orC1edGCkIkHC0hBK4i0lr4LHUEHj8qkyCQjmjnxtw4q8sn4SGMxI
soo69KrrtkNEsSfV+/2VjtC6CYkD3oW3e3VByCWv7OFThWXqMsz96jB2sL+Oq+RqCudQ/dBxzSb9
Amf0i7MVdsamYoO7TpAE/uTBB7KHx7SrSrLOh+Pd3TCRcIfpIGyW1Llz9MFQXYok8Z8FhepRhxOA
Q/iTFlaCUxRyITS5l6Y2XbKdljz/7KlFlubS32225VBYxEBESDswkcFVgcphpFlRFwaUnWDnroao
1aQ0rjc9Zqs/eoDBCYtK6P90Db330AfNY+gDmAH5np9jDCklV2Uje2iBLgDCULo3Est6qnkzrkJD
FWsEQCyoRQzVDtCQJtCtbqnSs5Thc5yirwl/xCeLrXST7t7W5cWULLvce1vQpiHQat6bYRDFky4R
/BYXLVPZlun4QuWAGmt1ZrN2JgIemTbVpGbdx546YEIV6FI1SVjf96ZG3Q1xPHUAif5Hj6k+rXi3
4AWscAdeekEVV1CjN2G1JxkAA4NXf4as3HhyosLcDr3/1A2ZedJVDGwFtXTixIfUXuLgeTOAulLJ
KWBQ3uAOM4CqWJpmftJ/gHEQxhEzrJv+/esqKL5Bu9RG3mf+0/zmIKRF7v8h3cuH5eUqNFW7sguE
ZoP/dkAcjs3D/CnzJ/88iKVCbpsKDyCZF+Weggm6b1xZ7nWRmDYspwveBEgnUJg1K0wQm6FYufjl
LR24p63KGEoiCNQGAvTKfNXjH7hgDZFbWymbIRjJx7Phf7uXCB3yo9fLnYkg3Dqyc5z+9EbXb2/9
8ne4lS+qvMbF/tmg+r47SzwwdA+aQUCJu36y7pDbuiqlojV+bFYwmshq1EMeX3XDQJwrXFr5wRp8
fhY58u5y4FevSYydb0IQkRNMj9VU1yCbb/m5H0go8ASV3QhvD20F5N5y0a4jE3qyy4SE5imfKCRc
JAeGSQSkHEixcCKs1ZeZWZFjY0L2F2y1UMKMr38TeDQdKcjHSzfKkD8uIeCDHAJDBDetznpjwIDy
vte29oZF4Bjag6cCMLHr81A4iKjEISgyvIRQJMNybgnyVn1uI3jmgIwEEWtpjMtY1dWj3VSweQ7N
8tmwSRJElNavwsFKEBPd9pRmPA7iFsYMCWBvgH50+CHTAZbvHuQ9EThCMin8NMAwaNlTq3wxSrgp
VM2X0AnHK2mpufEglLEGpM1beCPtTqnPHlMXBOJGleWmQIhoWTRpEEdiAGcSmzS31NrkMD3XdTCe
Ug95qJ4ykZjIScFmtQIRlxsJsIZmWzcXzO3LKGHFCvYP3Yp7RrqsDILVZsiT+yau/bViMjwOIbzP
HR/+XCZU1Pd6kwFADL3OXJwi8P6WZpcrKPE4/kuFUMjCSuv8ZEdF+JJY+QZCqxGYjXgEh3681L0i
isiKBNtxQQTMHyNLiZ0Ug7i3UhB24MKUKEwfMEadWt6C9apa5HZmB8zKi30Esfo99KZ+7M11uiER
EzlbNzMbUDpgmNBdb3TP+cC5bu6i9yCtXwCSyIZVZ8tPA1EuQm0co4jK/ecuslA4FY8DXTtO6Gld
1l31nq4zhhZE32dQjtuN7fNy71dK7ty2fCKhb6/n0+dprIJ6gC5VKwBCVMaB2pPFF+AL+34C+pMJ
Cu6OzldhuSXAG7Gz8J3ICPCwaKcnRruvGg9BvrmcNC4kKYoi3/WAOiDMCwfB2kQOW9MD9KD9aCfN
X9Y0NDJxyBq3wKDsS2s4N8joA15arWoadxBd65ItSzCvSwSwH4EzFuAMuFEJ5i+sBYr7HdGXTl9i
vbl3Clsbt+S+r6t1/7kr1oXuVhlwDUtlkW+bCac8WE6eb/UFFHi0tqBV4gb0HZK+MDWdLjs0Igq4
WhWkug7k1PMOOYKpfr78+mbquvstmpvnlrlO780bfV/m4od+HTdxz9vYDbcUsgzwsEA6Hzd47mbo
X4Uud0AVDfeTzoD8HAJkdiqo0mQSGFac8byZz13XRV3n/ThQl/WVmXvrvQ+HfCj+8sXn4yxZ4+Rh
R4iVa6qeEkq8caV/AS2zszGQ4PUvIauBKFTrqGylbxeC3cV+vtFzUdfNd3QuGkYJQNp8w3XLx+N8
z18WJShTPLIFcDVmaSLF2grIf2BTI0eH33NuNGOgK/Akan/s0hzQZjizPA0SYUEl9g6e3fsa6Xv8
OKddvYHzbPVrOeeQhO5ayJHq+zNfrl/+5vfd+9Utancl/XDF7C+Dh8m+jPDWnjbJdD3I9Dm/K/6u
Th+hG/Rhc1HXISL2YyizR3LYNPrvMvWP93+q/k/qTTc9CPQe06QdXdZ/5N/1+V0dpCRwW+aWj5+g
W/Sw908YcmAD6yoJgLRDFGj62vM91X9ifWM/1M1FvffhsN/V/XGoefgPh8U+qxCyieSCT89IbsJz
8sfuVJbTL0g/M39pKbGozqBtgaYhz7GrD9Xl+yB6pJ+HD//H2HksyY1k6fpVymp90QMtxqZ7AREq
MyM1yeIGRiZJaK3x9PeDRxUjm1NtNhsY3IFAIBAOF+f8ArgFbm4/K8WeOjbrvhvyg7h4g2Kov2qB
hNzl5X0Wr6nouq6Dwi911zf5et7f1VXKxtwQTVGceL2MqLsWr5cRTfpaFHuXN/5a+ctXXS/zd980
KiqKgdFrrvWoMW+j6aX3+3VXfPZd5WUk/rVWnPDuLLF7PSlOmnG9dOST6GPffZc469erMvMqj2P4
du00jA0Udi1mW8ciehdRJ4pi7/96nvis+Fim5/6aqt3h0q1eb/3SrYv7+1+74v9IRE8udiOgTgB4
vlwfhBhqRNseFJx/tBHyuxxFNGbRheUk1Pob0UmIcgFscQNQ/uziGpxGhv712rWKa/1td7sN1NcX
TZzyy3nXd0wcSCNHIr+9yJdB/pf3+JfPhoVEFEs+XW7eLN+WWq6O2+R99RAPQdFuInGhrvlOJ9DC
Pi72f03W3k0PYjHBEDdy3Yi7tqIUV3EtMElu7MTDuPb8ovhLnSqeIug1MTnr4lgOxDtbil0bePRB
J/q1l2b98wKwffXEbAsXIQm63/bWi9NDZ3iZYlRVk85+Nwe93L34H7tRkf6cauZiAnr5T8UEVOxe
GvP1n+6w5ZXCwTyIRoNYX+5La7kgHvrziYhffPkrReW78s+/ETyf1q7z8dqYLm3s55xXXF587bW1
ij1RJ47+XVHU/d2lcrXTkU3x9W1tL25OnNpn1acINCxrhsa/dLdawwoPYQEHFC9LuGxcXORTvg/b
7E70RGIP14j3xSouisAslB+RpjanbCAKCTKvOYUoah7ChEjD3djYqO/E5GAUaUUzYWwO74Y0ZsWM
btdRUgyNc5VmqzdVFSRX8ggu6IO364MRe2LTGaD/tbLfder9kMLev47REkDmHUjFszhRmg3Fx7eX
dRB0ai69jco5qMJDB9UJRS6wxhglJIn51HQOVPK52Ys+Z21zpjIVDPJg5JGJ1ivebMcYGIxW02Sd
P0R/SKjWYcFZF+7QdYYvTlE6tP2RQWQAvmz0lu/vZ8UXT1JsmAuhnWEdxV2Kf+bSVS0Y5KKaZz+L
uiZNHJcQy4NpLN9iWDVHPvfLH5NPUkFO/Jt4xfMqDpR07LkRx5Nn9SRek9YZDtlAiGhd5xsmSgVR
ORX3zeorI0YWEG5ETX77u6/3J4F7DhC5+IIf0ivgDinosIxYvR4bimMqE67DEyx3kbL9Y3YcLTC6
pTkx0dMDGsAncfPvVnWXifW72surJqbb1/Y9dXazQSWILPycs12fomJlZEb6/iBer8sj29aWom2L
i/zSB13eb1H5y0dqibRtXCOPyFp8wewJyxsxMQ3LXaWjDo07FrlDzKXo5GF/ucVkD7tlrh/1UScO
BEoU2v7BmIpHEmeugpZNEYW3Zpp5xdo/msVDlThWIL41Q9Jzyzi6yKXvopp1Ny2IxrK9XMhKuYZR
Y9ynHqSqY3mS60c9brXLIvWyir3MLMSLKN7z6+TglzpNrBbEOZfdX46L4n+eYFw+I5oB6dudnFXh
vkumHSwy67Jc+o+zD1Nr0d0uu/2lo9V4jPmnto+N/bWtlqbugRmaDqKKjDrjiehTLruiVpTFntiY
kcRJEQ4WzB+nna6uiG/g56N3RnDtOC7TYNF6f0651cpsj1k7V/jTEv34GYcQzWROzcgdsPaGNZO/
ewGvvah4KS/zGWeV0wN9CuFFw3OKeD6IFgkAZoFqoHoITYR7Rcl34vUT/ziZNlcdE/sgml6/jpcT
xHfnBN38smrXy1RR3Nkv3/t3dfHgbKnZ5LYfGZm9ejblHSiu+0t31k7jDu3KB3Hb4mpmF1X7ov8z
nCKuaM2dTAgp/qzGpbIGlrSSzc/3KzrJ4vi7EV7c92WgvLw9YlS7vE7iFxpKl5zWZ7PV/b6VqsM1
8lGMmuoPq1K67ybEsooDZq3r5aVZv2uC73bFzetZWflRrw2m26ECd6gKi0ECzMEuT2mFYowX699O
JaYmkc2O6mQH77I/puNzsybmPu/0nVZazE1Fa7K6PIZ40yOd3n8N282DpGlU1Oa3lbV4I8QXY1O5
kvgBjHdtfqJh/dpEu2l4KqrQx572sLbxxrz7K2r17glenug2+Is98RRlgN5uN/f45/7stvShWvyq
Sej2fs4UQCOdRr34SE9PLAiFtW1KZJRmcpgBFOAfSS8s1qCXXTHRm/XYJN2wXePd7hrWBAmaMMHI
LznoKFr64mzRguOo4dGKco+I/MZ6u0xxxPe963Sub33LdM8v5ki9PCTxaLo46f26VJG3Fqt6g0DC
0mTHEbbc6umpOu9UEtjiddWK/tnQU4Awl7F/IoSAN8Xnd1OuBfhakA2ofxFzXkzPIRFMqFfteBgm
jmDbL/zzUQ1f+rVFIVfMQUWzFI+ZuzrFaO9vjgLOsL8+f0chkZRu49217jKX7bffhTiieomBlErz
zUDPO8iJsx3L4l40CdEaJGdZea0nb1ohCR3wbwENRI8kvtmcrSSILZQe3701YveyqQw3VxvrUGwt
hoicEzS43xxr5Iu3CazUyntNgQw0L4TdsZ3XL2t/wypgU8Yys7KtkxN/h9hTW1QZEaz/2ZNebkoc
uzQaJZPXQOyKSrER/5rY08hle+F3uy+sx3qofDLgf+CSpF4WdXail8DVpHoCFKqHuG9Nf8XsrKGX
9p1VD6o3IUUpnsxlZif6I70BuH4Qu5dApfjzL7uz3UUnQ//ah/l0vK71cDxgIqabjfvLInDpQ0RZ
1xwVTWV9hv9ZBFG+uLlZALsjpBTLP/T4ZSbheVj2xvY/Iu0DiEC0E9FtXf5iCxyum90M+hZ+EHPA
LY6ab5ty26yI4AVJlH8QVWKjNzcjbgBHcXoZPzgOt5xvs+B5eyPNvsVsoniV1y9jfDu39yoUUD8t
d2Ot34+9BrJFIq1qWWAjOmX2FBOaC5OFKG8OOnhwZDdjV29pPCaJvoDF1uBKrYJ3JmjCe802s/th
1bQjOqsP0ebElaTlug+l5BtgNtMvpVHynQY14AhgEsF8qyPVHlUvaKcaXq+3fxbrmmQWWkSal0SG
Dy8/P6WDHR80TZP2ZpgU0GtJVFSrrT0OdVszXiYkULciTjsfE9Vod+qauJiEhg/r8rJqeOWV4P4e
ihy4k+wUFm48pN9GaeGCAPOcXQJl8TlbfnTgph/qsTYfjJ62IuXtAHU7QanZTpwPHRRWH9StTA8n
uRc/0CYKaVILPFQpgorZL7f4VN+ULB46GXEVFRWARJJ1cArG2U5Xhxv1E2eOg3XQDlLUpp9r/eOq
xfIe21/TzybpSckiNOIkeDNa55dlrX004z9GmEPdNh/GQQmrgC2pia0tif8f3VTskb+E6z22PzRs
5SQvVZjagrT0AXyuPpJmkdfkaeOvy07J1PUk2+mHZJghNRVYIqHnLrttWk07U9fT21HBuXrz9Ckl
k3e1Ms9lFLn1Quc4mDZi/kba7xWsEf08rTWMi6PyWK7KC/ejnWZgBScnJPXI+1eFIwzMQmyBwknw
ggwHg7WW7xNkRLGZcoDJzaqOnrldQVzGEmfb/be1hKmAZXv+6lRf5hpizuJM1mvSNR8MtYc/2qfF
fT/NICTj1T6b01J6emJ0wXWAvyyjEMHP/BX2gzcgrmoNdXlGy82bIh4Czr836vaXaptgRWTFuS/G
7UEPHa8wtcUzB2c+57ESeiFykb69FWVNfoCdUAPxUY9SgRc8roekuxJ1CTD5Ub0ug5YFdWEATVwr
O7VEQ3LFtqHZl07u5vag4JeZDYeiHpGgT+bMj4bM9K21hWYqJy4OvtH5uhngXp2csgCkxr/b6OTM
WJ9unLO7JTQUbHjQchul9hEjCHh87axhU+ah3p14qmPEbm+bj85QpjdkV0IXWC5IammEj2B1GbHt
x7BXUtgdc4oc4rmfQNteNotu4hZbPaS5auC0lXzoxxzj7L423MYujpmVYQIQWfii4lACrF6Kz3Yd
9Y+r3vaPXdoG44gonShp5azcFpN2LOo2u822TW4hi98uD2sFnUd3ZrC40XewIeXjumaHtrLm05wp
wXcDTVEAZfYxVUftBkH85oDYvjvPTeVBCY4xYDYYg8jc7BabBmUjjuHrYT27UrMaZ6Md96ZVdMd2
qgCVMfDdiL3rpg4TmEJaFpgD3qnTPLs2YpUPIaU+lHW/tYwKPV77pcIsCCRDfnaMqvVaG3VdY82c
g9LInY8EIdRGo4hOsTZ6UW1Lb1nlnGycRxckO3q5D98QuM+AILRwZqql1/dpmu61qoKlawz2pzRL
npUKD01pjUZc6zqSehZaAxMWFggs17LbNzFS4psIvlTWxgEPPlJVKPl5fVVGJOsWBAiTGrdKU4pO
+RB5Zbl+bnsldPMcckE8IV3a6M+60dYv8GEhpTuQUGv+xmIwo8AKQ82th+HzGFa4GeXZZ6lNA9mc
GyQ4EsIC2ZDws53bOh2+6EmVoJgR4iwT0pZMk5x7UprHuUFYmCZaHbNC7bApcp7ior9fhqU/DJD8
vAmLg1tYbk/NSBJakhw3Jc9/NhVZcosBVCys3k0WgH6aqInsGRjB9plkeZlJdaKR+Gxh5Pbfe6Xw
FBZ8sNOAi6Whve+3eUCHlDCphY0iAQjiYDdQ4BzwLqjiYeap91hCZrLm11HsOimSn8pgQRraGiM4
0MFVEe31gN477tpET406LHun6FvXrMCyqHjhZqVlkBTn8Sll8QqmvkBaHuc7w++LrMcVan4k1Drr
lnnX6SFKhR2EHjS1E1dVjdkzdMBnXXFnaWn9IZb6NwU6201IWX9l+su94sHX8HObkM6s7SW0Zztp
AiUOVypSozDISpe0gFtKuhEIL+hV+8sjeoSpOKgzCgpt542Zziowq/1hGgmYFhVddlZZ3iBB+5Yg
BIx5o7q6rBgPSmR+dBzdOEldYzzgNv5jlNNuZ5k6voaZpzWJfmgLoglp8m1CkRl7jOKj2UztwVge
Ct1WdjoOJB7pL15TEM8ujCPtVKur6vXyQ17XvUd3aN/mg/I1GRfUIIYU8FrY5UHVVumruYasN0j/
E8dQSIgpWn2rmPhX54p9BMZKzEJbopMFG+tWVqQGC3mUjpURutIKraUgLKQqT8smZzMM7XmuGuWp
nKP2BDT3R4ZARGV4M/Sr/WBKZ6X40rSm/Iqw7nKMi6rxTUWa9plC8NHoR/PO2jalPjy2Q3NThbF6
7NoYVkemLmD65K91HVnQeBQtGEqS7Yh2unKbkSgHJHdjdMhAGFIKdLNNvAbPey/XEGrVqtLxeJdh
5Brml9gwv1ZhlO8yp1QCR7GnnZb2h9WsK88Y9Rgu3jQD9ugb3y5m51i09b5rmZW1kPhYiR0kZN1v
mayGXqouD7k59zhiZwN+4YoTyCkKKdCs+1uLN/HQSOZrPzbNoxlLhIVm1c+h2QTShLvX2qsfM8xb
GdkWsJM6SDetzbqAdtCept7MDlGpBSqRUSky1MDJ1edqHtcbFVMoNzdm+TGPyLOGlXpbthg8GKs0
0cIwvcvrKT5Z6jfkiKVzb+Qh60YZ7Y1MnhkFxo/QZuH0JvYJaDkeCD83qV2vLVNPKhcHzSSuA6l8
fSmTD+G0jK7WpfKuCCPt1lhwZe2WqfDs7E6OO+dhHR9rHUxuB80BcC1RG0wn/LHhH1pnbdgxpcjL
pUfQXsMjDW/hHdQrcnYGrlNjbD/bzF0riYBo0iEvo2qv+Yhh+zBO9nGzvfTBE0g04vxYafJZaq3W
zxupdg2ccvh3okMie3PLa7digOYrtXZjyLERAOvx4Pdj+9layb4i6zV01Qw1QfkxOZO+y4dBOmEO
tfhKYiMl2m3dbKoWbuF8BiDhdXpJpgS/e78Y8Q+WG3rEuWqPeIXAbsKji9nRIcNJzMuN6lnp0sUv
iMxaTvM1VXRkhCCpuE493kn4hbVaCFfYbD7mukwSusxv27qz77C8s3G2yvpd3KGNg28XcEp5qsE9
BU0EzG2Jijt7biFYt/pUn5ZJezXaeORO9Bmqv1mfVzDGx3ixgNAbRfesKGb7nDHvlQs1vRdVI/M1
5LmxPxYHxzqbnkIDkZ94RKnBSSUv6uyZEBWfNIplvZOU9kmfh/YZ7JMWOEvEjMqBpBEpZbaraglP
E2womnkIj/RofDFI+Q2PL90M0yyfuzQE1G83yFPx9/niZFGnKb45aw5gUFhoCCU/ar3UHm2jJuvb
5zxyo+sR4GjS2O+j9utsluhrz05xNpvRkt1ZjrDCqNKnd3Vi18rz9aTF1UmUxMd4yfFoMpdbbLVI
XYzTuIfoID+Zcj8/Wb7YFxsj6tDRnQjdXesaxfw0RGF664DhemoSeUZ+dHq9njCNfeTnLQJc1zpz
2H3DKh3w+AgG3pbl8KQ62XeEGKIngFDR04Ar9i6Dj+1f67S2gbzWAdwr1TwBCdba+ym0u7P4xFpp
65m51l6UxKbvJqLKi6rTXu3oybRtX7XK5GFskeNQTS07qnBcnqow1+4Gc7kXJbHpDLRtG1gHB1GU
y3Q5zys3uZ2vqk303A+QFnBgtvaiDjbBcA+FYc8sfjuD05YGJyU4uNXljEYp2odOx8Hscg3OAIA9
+PqE17eoy0up8ctCCoNm+FFLg/UEIdR6coZxDuwi6TB7x28GRP6Mv44UP4pTkgJl3pIB25N7FYw5
+NvbrmSaa4J0e1K7iWQO/meuOPmymaZNRLwMD3UE57oatOdJxW+ZScDoWVtxtorkuU738mRqzxnz
mWd5bSMPK4zhKE6YWEQd01XCvHs7X5yCekoWOix4o1k/FqaaPEm1U56UBfmDPGuTp3Tb1Bu0tNWL
ikgVRbGxY1aoDbDKExGxOsNWBikNCPejrFcegEL9pca8xSs0lRljW2ovTOamwFBwABVHeUDOYaPW
e5Wzai9RZlZ31Vy/iXOxOJqfwia+HMumbzKPZVnjBktvM7st+/RHhmIDBOk2PrWh1d2T4lKf5zQu
ghgia47xiZcu9fDcGVN2L1ks+LeS2DjV5poZ1tOlLox0DQIra49QxY/M3ja9Wu3gfqcPl09hjhTQ
QS+BOChjy/vQ4PN+veTglKYLnlQ5ijpcvZZTvKn7iw+IunCE4B/D4LqcYZMeKLGpDERx1pP6cQ5h
u213WWKdeV9IyUEdnNQzkc87DoouP9c9kHhZY2HW2pnyTMhLeZ4d2tao9Y+iykxMjNZXs9iLD4Sz
Od6O2vyVSZHyLKry1LnTa14MUbJVywTAJI2BKCYmD0tuxqCp0kOjtsqdo3fTkz7NKH3U6h8MjtOT
2Kx2ijOM0SvbgPlnXe3Y3lopycPljKWyySuAs9fIBexTCwG6eMCiWlHC+Ls23gnFlGqRv0LM1j7w
AGxf0svsrDcGEn+xouyhYfePUo/LXNWrzueliY/6utY/cK4+zaWU3E1O+hZuWswO0+xba9uYjRW6
Dazie00jb9I0Vfc81OkfSy3x2CJtpZWXSHE0pi85SeyXUJPPmStCBHGLisesFM1OlvTW1Y1COtit
V87quRkVxOTaxDlYz8NQBI70GZyifo/dYkuCFqL5bCrVh053jryb0c4Kpca1EHYYS+XJshGo6N+6
HEunCZUuxKEtwh+x/ViOiL/ojlYjDR05B/lj2QEcjmR/wTT5mZ++axUzeajoH9dMfQLgufiQbx2W
js58Z6yNEmSLgVLImnp2rGWfx2wyd1ObEm6oStKvhhXgqqxg4kjMtZ9j/UaDK6q1yfdpUOVTVFtv
dpfdrJWTBOq6wqBRm/xjZO5lW2Vuh1lWRRTYc9JG/iDnlrSL08Qi51tk930ifYPxiJpMk6D0Z4Gx
jN94N9QPVTg/6EPzqivF8lJ1uYSXYvO1ngv5mG0mEKwncdnERfKoWD2SZUijMRkdVDfNsvShhDIG
ZlsOvzjTKTRNpB7GvLhsFIyDG2lGVyypV1dMp3OtLbHHIF2YzOvLpKNraGH+ms1lesZzJ2WGaJaB
0ivd7oDIaPLNQtzDk+vEvC8RydgSwCbTtvqbtsTzh26xnjLDiL4pRfqhNGzspQr0v6CWkHnQm/hG
aebwZI1tfmj1uT4j1V6RQUGGk3lo9KwURuklAID/cCzp1Rrr9YeC8Iy1OR+VYU7aGW0C3N0Xd0rr
/NVuFt1fk7g7oCSguAZLAwxZm649IT3I1CySMSXJajwF43B8GMahf+lDs39ZNoqYWYxPopSrJUvS
WF5vRHFWlTqo1XrYieKEedgxhyHgDn05vGTmNqDBH71erSmlXaZaxoM4X0ksE4tao0arj68y9KzY
xVM6B6LowB+9wV+DteN2NG4Z+g1jQbuIktjgM3a29YkQ2lbF+T0cAQTqRdHsJyh5YNp9UcQKZ72N
iOD/eTWr0LcRTBwT92fU1sfVLNU7ce/hZKb+SPL9csZStKzCnYUoxfZVFePFOTfKV1HqxyXyYz3L
3WgJ4/sRZ7V7QAuZW6R9SdSBOrFJx1DxlSUC8tGakr/ApsfXUI7uMQdGcx8F1XtJlsqT1egPv9SL
YgwT1RjX5XbsCRK4oi4ae2YqANt34vMTuR8w9k4aDGPjnJe5kfftTNyx0ywatKgUG7zl3FHmxb5W
ESB0zhWAeq+fU+tyAXFUHNAgxh/zfPyEK/1ZbuuRhZVaaWTQY/Pcx8vLYsvr8V3dAkdpx4oWwYHt
lFJtzbPSxXzEAtxgMe++vRRZneBUVEzxYRt+SAJ1hgeso2H1tX1G66rxTDxfFMQG8R8OIkmCwdzS
k3ARZXFIXZbiJoGRpBaqeda3zeVSgIsLd1IVay8qB/T54Kd34y5t8vWM0q16gq2GxSklUaW26iEa
jfVhjpcjFMsGnZ1Jf4WyzzxokC8l7Pz2zPrCxz529NfMSHfNalZP4sxWKYI1n9dLKVkav0tW51Kq
QeLiVlU9izNxAnfbtV2ek7A2XgeVhaM+OJdjeftNDVmcro5h3yAHVL/WhbKz4ll5zCe7epXgYg9Z
2t2LY0iQolGGd/Zdm9fFTs9IN+h2+1Th9TsabqKCU9RMG2ynlHWkAUhQ55HlJ2P9nK642nXxqj2B
aWfFkMpb6HNpD0hVlB56/7R/ml7O4u6gjsRVllGJXM3G6Eirq+boDAtDoCabDzCQlFtj7u60jT+d
LXZ0mma0O0VRqSoVWRmTyZoBzCPFXHBGqMZDWdH2Y6Cj+wwZs720fG7TNnmLmP956JR1Dw7Kgi58
/gwRQqve8wJ9sDs0BSspLYNaWQevLDZyS1ne1PDFUVtCGyR9bpTBeKN9HFlUGa+jTkwhgh8b55n0
EYA/PD+8Std5KBNiyoubnm3V1iN3xCGytVX5eyZJd06otW+Fk35qhAzZgm9WV2DXR2BVO2CM9YZ5
yZMRqQmqw00GRkDJ7iMt1O6cmoa9VaXbRuzZcqrtIYKkbgjTC1Wl8BkGlyvNnbPHzXp9mav+YXSa
6ktKLhFGTKG4GuJKnpVLPWp6Sn+rqq3lr5qFaLHVLKAGpYTofPvRMp37ItybRdaCiGGTYCoFN8mv
SknCdEsrvXgsnvMFsktVYz+e68NuUOw6KOj7vGicpoNcRpZXm6mKcEjV7toZ09qpDOPXcsyUg6lC
3zeXMcMso9nnxZAEpnas66l9QViKMWZAtBKJ1UdR6p3wwyDN/dm0zPx1SZCFgo0EYXsrZlI8eLoy
L8d5IQLZR/SeUy5/DLNR25drMbyqiHkEnWYaYCMn8zlDUpdgx7ZibsGoj49FouYv6hwl+8ga88DM
u93vv/3Xv/7nbf7v6HuFNusSVeVv5bBhg8q+++fvmv77b/Wl+vjtn78bzOJ1mKiWhrmkpciWuh1/
+/KUlBFnK/+PPDNcizRODoO1fMxl8ySkTJtVtnmC6hy6DC4VprlbeY7i8nY7R02qPyJjZVyrG+Ux
ouP3q2KVL3uirtKLEBgFR2P89vgncR0V5yFWiCYwXOeL2s6yaezU6N+yNDOKg9DXERsmD0w6iu5J
nNHZpit++H/92y/vxJN4q+qFMQ8G7b8X/7X/Xp2/FN+7/9k+9fOsf/17kQ/9eVH/S//l3wqoTiX9
8jh8b5en77y2/V8Pfjvz/3rwt+/iKi9L/f2fv78RMe+3q0VJVf7+56Htj1IM890fu13/z4PbD/jn
73df8i9T8r8+8P1L1/OfG/9AVZQX2VBNRdVk3fr9t+m7OKL+w7Q0B3USx9AU1fj9N1BCffzP3yXn
H7QIQ3N02bBV5iqa8/tvHQzX7Zhi/WM7968f+2cruzzc/9Dq+PS7VmcrmmYq9MEKUhi2Ysqm/e+t
Dg3wwYoQW3VZ9Mae5lTVi2Tn44Hsk+Ytk12+NIMx3iOffiMOJlnrahiP+YWeIBf8c1Nu3t30tGWQ
GUjFXQ9k2ymxjVqxpjTrwepkxr9IO6SQaU/g8M4DIP6+MqZPcqubEDPDIhBFwoS9W2YY8ipNZ77A
5N4NUjF/irMpA462Sn7bZed3/9XfvIQqgr2/PhCbYLIM4xv1DEW37O2BvXsNK0ltyJ2vs5s10ms8
p8lNilUwBgEY1uUbjUtwubD00HbJkmFs1spMdKAeTFo1MUtJ79fMCP10TNARGD9WGgEy20q/N1Lp
RyHOco6uY1vfxJtsbXLMpvyzjnxPaoJSNEv5eem728pC/7UtfzQdY3HeVvBNF+cR1BRCrKqv1obm
9ut6dFLW4XOkbFRxA0kR7ZPUN/ntRIamzZDRQ+A3x/UpaEhJJS0BXXy5fQf5FUceEM1DtsUdavQD
F4agAdU8nMe0EFWbAUrxmh8MBBc8py66INXRs0pgs89qvF9XW3ZJhc/u0gwvbTStTDXuHLUNVgeW
lJFr2W09HNopntxM76Et2SztsJFEbwGCAD+818NAqaSvLJHQlB5uWoxmb5FptnEppdHFeIcVgy65
CdkNN62sfV6XqV+Gk+Vyk50xt0FMiMBXpOjbQGg1KFBrCJb6VpX1T1iPujXuwCTphwUxlwoSexLe
o1n2lhTo+q7bWHcvp8UpTfMo0LCQ9+b8vqpoicZyTsMFHlgRwC54WPpy3iXZIvvkGwdN2pVZ/kHD
25AYyxAfqgbiuuL4ZtqGyMkBBjN68kwKg/syEJkqwuc6J1FGMPZgDzZ6LUTX6zxkHVU7iqdkq+HO
ZrphDtYdEJk3xUDHfTXTwBybnMZir16rGK9TDX63aasV+QAjBL5TZv4USjcyUzUfmCPi3YhwG45C
EAcbaa0f90kd3kXdWqLbCFC4dioP8/QoaO0Y2SWSMNKUzEcFTUXcArLSA+z+ZC3SvSGT4VOSfPCY
Gy6HRUeZqFgC1Bm8oTeflAZ7wjVVPlgoxw0hoo+TpnkqLWEeaou5SebHdfvkRKGGDlrpuHlk3KmW
LAdD6Mwo1qODt6hG5cVqhN+gflMPMQ6WORzdYSSHRQbyjyS2jlnWHXVt2fWGdi+hr/ZoTc1dV5GW
q0FoBaFTDV49pQGY0/EPYgYeQk2uTibbT7PhLp3QL2KSavgRMExFNn0DqnRbrv1tst6Hq2ERslxJ
HHQaEVIF27oq/5ZrXeHrKerHXQUQJlGOU+Q8MWCDhMZCC1L8FuSN3KxsvqFnlLjNlKxHW2uQ549p
ZkSRSudWqbsGLY5m8GXgFuXKi46Be+oiXti6s3PXxPHjlJGMXI3kNSetDvAaElTG2oMcps886dGc
6l3H3DTpP1nohytxju6sYnrzaBxmemKP2dkryn2xR5RjS3nRvI0oCapen7y8kaE212Gg4+PrYdcb
zfJJlaTzoGVfJQR9PFQJRy+1SWe0Xedl1mofpEH+oMQ64HEjQThuegbrch9Zdr0zzH7ktlU3tKRT
pC8vmaTi/qGT7EBAPPezfqzdxVtZXd2GIDfIU+FN0qhvxVDfqKH8YyoS6OKDfNcmw/M02juuRcx0
RggYlWVEz+bKSwia3XRZ9IVVFr7j6vQ21oWzTzTjsZwA9uMrCdPeRo7IBUFTAKqLepfZfHjTEea/
AY9SHjA7v8tTzbmpgIptD+Svo2YJXpW4sO2Kkx2EJvgjEnl1QYRO2EEY5PnHCMxm3lS3hRpVt8a2
Z+qpDiqmy9BF6v6ojKUEC5FFAJNSZxfW1uBa+te2mVf0g53dKL2A4WCciur2fsEh5V7sRelCgraS
XF1RlUBUXTeWnvl2L5n7alpIqGfR2U5QZ19DROSY+L7IHd39UDTzSRRRHK6CNYzlnSg2bfRa5Rqa
8zbK9iyIVKJRRXs3JPVXUWpTS3rSsXBnDq289GOH/DVWLr6axtFuTOSv5rhiNYpOfrBsYDrFgs0g
9q5FZcOxJp2q+/DpyfzbGPJJ5iY6reb7SmqeWwD0PCDUM9cKMGHVGd/tOPqcFaP+wbJVJpYsXNAF
shHCzAa4VLnTHvIZib000RkwY5bCceqy1GeBRqDqY9g7n0DGVT/IQyAbAXS/+KYm5ezG1Wg/z7JR
7dSkMW+W0ixv0SqRgnhSpr3Gm+I3Fq58+pA534zhPAN0+NFP8hsRgAmXFxAl/5+6M1uKXFvS9KvU
C6wyjUvSZWuIkWAIICG5kSVJpuZZS9PT9xectupTp9rKrC7bbG+2EQEbiJCWu//+D6yOSZxZ4iMu
YAqSKRp+/HuLa52y7WvN39vQO3eutFYf3FQ7WBWeTCvnyowf5FXPkj9JEYs7G1feFgCwWifjBfNF
ZFDECTyLHkNua7S2S1JjGlY4xr0kWejoliK79/DAZxFnOM+jN3hUtcz4SPmpi0GWeLu8chp2H8un
Z2MQZlbqa3Xyt7rZrkvSFketxB03zcXveRp+98iTnuqM3JZxdsS5HFfrZDhgmjhAeVCyNQLLnVu8
KuK3HdUBAV8mH4uR8NIhb35NKzzBMt50NspczDB945M0pRGJxbHfRaf2TpYMv3kztds1Ozy1GZxa
p1dQEUcsz7KlChYINKBg942NBZVJ1K4zr7z9vFA6oC50NRtvK3OwT5gmC65MOJJq0fRLJex2N1aJ
+4in1hzCkS32oyj6ULYFlsd4GVwrPXfD5MOV9fYI/zbd2RDL77dbrzJn7d+0EC6ExLYL07cyYcNt
LHMelMvK1ncjUf4k1hJtrFMet1yapyrOiCpp+jYo1PxWDeLnYOZEp6Lqa2EQZ4cCSHbfljomFra8
pkbQdaa8ID57BYVvX5J2Oa4c5LXo7yFj3MMej/2cQAG3fBUmLVBDfligvAK6CkeZY8j5nP5OhlE8
NDJL9+bcQrNxYusgp/ZHO2fjHQwoDpEEKvBNGz3ExX1al0uQskvjUGo3gl2gHDULprW8r5qBL3Ff
4NfZdFs0dxZEmW1+mLVS7HWSbeJpu2xZlt3XVvOc2XZxUOWXu7kDYcnDeykTl6YCBMaYje1Zd/v9
tKBkJO1WQ1a1qfu1Kt7cqRtCaXcPdSfXXWzInOv9fptX86Ev3V9jK/sD5pIMAkkRYX5PcuoIKbtO
IFOLRXAaPy0Gl4dOcCeZ2at1GLziCn3x0Yur9rGsSs6GCvT4hjtCylh3WNsheZKde49LqXKq81aC
SQgrp9rYtyNxftQXmrPGtd4xIZkQX6XZExa9b4btET90a54Ts9eAPPgwldbFI4T4WFqfoDJ4cVqr
8TJqcG+Tm7ZKc/F54I17a6umgnJhQqUlx/dObUZ5VHN+B/1EPLSuO7HDh0Bkyq4gH2VQZxOO5fNk
Q17C5epnssKcg0Ssnr8/ZA5G2252ZpXsXYRZWfflbDybk3zL8b59TOzKDZcNM3Syi6O2WMZHojS6
5zJlaaEt5c3JoZqvGyZ8qxif0pVk5qnJ75IKTVzNYX0v8/bTIovJK/neWNPsKK2UFxb5TNsqwJEq
VH1Pze2Die5tl3sSz5WVSsIYdrPfl/MlFlNJK4F0jZQCwlPL6cxofo+J3fjqwrfr8yx9T3iFzrZs
QOTZ0L+nCCdCK9Ps4/ezQm2HzGDr6C7l8kjK+Pv3V0nwub0S9NyJZmhYYjU2tOipuY9F0dxn3a5I
aoufzydWrEWsuK3TFNvlRcvm8oIPVnmpItWk+cW4PfD9aI+bI/bTt6/qLN2G8lBDEfqPr5e6y9Pf
n//ja5rV9L1ZN6Lvx/7x9Pf/+f9+TxaTtpC22vn7ISxIMO1HgZbkNz7jKJ1ze/vw/allllNPc4eX
sQtNKvh+5vtr0nxTgHi377HMHNLN93crbluoMEv4/UdqG+FxfbLeeQXgtf/9WHUj6Lmw0r+fQBgB
b+Kxw9ztsZyK+Ezaxl1uFDUZDHwQI9AdSFZ6nOt1n+PI+1rVdv6cZex6b59NcKNf3BUxwmguMNQu
5nYzAmMh9+roVpB6GZ2i41wROiIt1JKA1Zn19P2ZXkFsFVOMSdjtSYvz+ygJSPCT26cToOtzje9/
xvi08KPoRMvxwp2ShbUbu5/suN1um67OBmc1r4+JrnX+4rBN5GpoSE+CnjnmNy+hj36Fo9Cbz40i
zynl5MnxWqQBxqGv1dUO76jPychHpuhAt7V7Rx8+NJJ0GPgPbWq8L5u02IGk9/mMOW8CFUOF0HD/
rNaM0X9XdqEDkSBQcXwaDbzGcNXBRMUbjm7MztHS4tSXFpcQTcNJpTN5sfyWuIPghk6Sw9R4U9Co
UvgQgo+dgOCpxCpZn6GuxOArGnUPQxMlnN2iWzbGSwSviXWvaelDnb1MTWJGecyuoCNTBfql9u4R
jqDw9vFnxd5MdXeFPY0cuRaJBENyZoGIHmX2nku3Sf264khIxvkYz5174Iyeif+MnHGUUZ/oj3YG
Xj7N2vNYn7RxuFJ1jlCv35xK+wKR+LSyLspV5jE+6YJOLjkujRvBO92tphbfaV25F2MPqCy3lZjB
AkKtXjGxZ3fEFk27JCagz64alqsywCs3DUVuxOfeHMOEZU6EUfqv79ZH32zc5bXhlYivDxdynj+R
LpNVMCoLyS69hIPveyOMgNZ+24D/A0HLqxRmN11bKBLetntn+SoX8Y7p5KUjPaqKt4940SLNJhMH
zwfEyj/NWvva0CFnj6uOZBL62slL+w/dWYd9j629UWx/jLz5I8hikG3/qg8LS4QGnz71x2BVO/b0
7aPXvKJ9+onzDVtec9mtBklDdoc/qFQA5FN58Gi/ffSW9zJ14Na73LDWWhyhN3FQ1kC87UKGDN7I
88BVbarlIy6yL0Kabn5sziHX4JAo/aQj7MdjZs13U9/9oeP3wW/v+Pe6EQJD6fWOSlPv2za8F6l+
7hLiH5J0PY/FqHMn4u6c6Jl9tOnob4ZdRKI/eiIbIZTAODHsMdBi0j/6sX4gwyb0au0zGZuPTWYY
5cLHJpNAzhEWq2+515Jo75i8GGraVS+TxaiJ2tWFQ7jn2p3OeJnPZwXasKvUiBVuFpf0D6Md6U76
txIewj3iuDLFbdgS0lMt3R/QLs3Pc0xOs7HuojZ3fmoyuxAKl/mD5cCKXyWVsVA7T13RFdZvFbQg
3cz2vR5/sTJ5z1b12A/dEnKyH8vKIU4P6Q6oVbvOeLwvMN0nrYt3dr/RoYnhzJYGtUQBOVg5pIZo
A8xClzupGrRPhAoOkr+gHdYTBkySxJnt0FkG75N2WxcXxoWr9K/e9SfR4rNpyKaPSpssu2wAhQPu
DkbT+KMRtKBEDzQl9lDnf7catIW128nJ2XYFYWE0IxFK8XDatIeyeNQ0Ax5f9ZM+92/n2V1oN961
jA+pSxJdq1Dw5EQWximt8drj39rF5Wvabc+W67gRPplAbh3m6+ibghUn68gtVL9XZPj1uVWehTk+
oH4wQADEpRyTLBC4x2Om3kXmlr+aeM2FbYMg7nt5aR1cvVjAdeTXyu0nOQWDDigthIdwYCWO/+42
BVtlHggNelgHpp/VaZO9aOSd3Yhz1uEcp0FiDzN3qUHYtEd99FD5Lu1fN1ED9YJ+qxwMGndyzpzE
/DHzd+lWvERVaQjuZd2iunrEYxG70No9fxmyozar5L51nB9F06fPsxVkjfXh2QZh8LWbPhUZ0Rcj
5mZVhjOAZ8BFsKzmqa8Y/TYcMgsCC2hS8BATKL0FT/dF47cjuv1yxu4U2HgxyjsGNWNn1X2xq/M+
3S3zz8qurqVeN2/eNNyphbLhzhLSBjbNHuijqtzIGzfDT4Frg6WeoeMs2HN3XYEpnGkcmyTpdob3
aANkT07qhLpZl7SSJfuyvv3b5RvQyYaXZW+4z8WYBIZuv9itYEDOm+s6G1mIVVEZVXP9NuaLb3YF
t2njxMGKo7YjMU814poa6sYnNI+m3N5FLs51hQLTtbsl8hY1B8S33gM9fAw8Ak9yIjaG7p0t02Dt
x15FUDgSrvqS4umArA3c8tOMBcIIYXSYqZE33YTXsFfzBo7RqirSQKZltAgyFia2njocApRQ8Ea7
lyKtBsR2hQR6237Mw3NxsyZ00Mnt9Nbwe83dfDlQPjr9WCeufbEkM8NapJFKmgmHxVWH80/7Ienw
NzIjRJsZR4VWJJ87I9Qn6pWmA23R+QNRi+EUtxPoWqtdcylfB2WGFXv43VKX3DAaGInlSd+w2i1a
NHlZbCe919rhZcusNxBc7FfJKAXQz2/dvZf6oIRUd4XPJztIRuPuYfOG14aEqFB3G4sTc/Rj5Lnu
qA4CI7dDerPMFI52XLvcQPzQf4hi+zRJVII+ZB8FvtH71XMhv2ULpzCYXeK6GsdaKkiA8MdZLx8H
ucKPy5OokMZTjlN4sOS6dnbmUKrB3HU5HvR6V3kHIZ2XCmldPk5PY2OcF6WRWOsmhGUcnRwvWpFq
rA4h5qSSd0lZsNO9Pr2vZkxcLCMFNGkRtblLc0cqyptXiR9jjtVcfmNDaMub4wwWGtTurRbeByAb
aXdF9rKUQ02sjLSOWv9mCSzG64y1LFbAWErKTxBXUkBFd7YkL76ZF8TxzFdnmbtD6tn+wVZ9f498
OphBD33wD8Nfdboakd8ky3a6w/TQJxKqCCST0ARzdq+pvAni2n3FuDxhzLV+Yr+5PHLjxZ3thblC
q+FB5y+76ZC38NpjZUaV6az+6rafyrDBEvEsKqfRt9hCM87Id9kZX1NcEPinjfCcrXRPKNk9B1F6
Uf2AwkWLwEAFqUznqU68uxQv/VnjRG17/Umu2qtnQP8SDco9CDPQjhEd7RAjwIGTbA8QPfXeIp8W
V0VrckNVEtba3o8qY9B3OOMbhbu/90GGsRPEZBHOk6V88m/KIC90StC266AkExihHqcGwEEDM6mz
vALrJz5PcOkcpOm9jukMugxtm7XKuIxfnttXPj6CwHfp8rOoB+1CRtkvKTFQR2NU6OdGbh+i1p+G
leRimeVvDiT7oN30PRYSD9pG95/ZXPAwih/q0Rywupe/mQxwcz83qZVFwhNr2LF/dRbzqxUiD8nu
KQNEIhR1t+YQgbEVW9rPYfaAWvSPfiKpAXNH3AwL55j3mjpZCk+KeC6sQz3leLk7GrmF5guQNjg0
R31JGmXler8L2f6a3P7JZAHlOS5ULbavWXWwSlEc3JbWoOxe64WuSmygd3kDtoh5zl+wY6REukHz
E1BqBcr2psD58KP3ej2IO4hIQ9LmD2sS79vpZoTJhBpaG4OHs6SNP4/YCGBT+eCKUAkim1WtPawV
oM/Gn9It5hsrRrZJ4tYuJ5R76bCN2RkDvKRSir9bIuGVABEWYEDh5nJG64am+U5hmlECAWdqY5uy
hgEuDic7gwI29NOOA2zkNu0RHYj8ousLtI4JTT09WVQbjiLpFp36l5T9eumm9A9cmPFJS87tbLnR
MKAYT7LbO5Rh7yq6u86K04jMHP6yz8X70Wc36MgYeg6OaOlxusdOc/F7Q32mjVaFrWmTLMkoMN7m
qfS2IGhq494RIAVugyIMCx6t6Gb0OOTTkLMSqqmFXgF2WI/eL+AKG5IeEL6lXUmZ5XotkQ1mIJFQ
L3p4lBwFs9Ptiw4dwAaH6dyXxSWfetuvOkRBRabSHTzvuyZBESrbtAgJ/NylBJeEmUF2zFysaeD1
Njni4Dd08IMRTDSR+MMsK1Mh9qR5CveThDT0bh8x4W1Ip7JTU6anmtNcxKM6kcpDDKRb4ekPrZDI
VPzchOLib9icNRAl09qpoh7Jj9eX9wSyXb6vX8fQ2BiC9fpduoJiUGBa/a/W/nQz+3Vt6AAFoo5I
mBocEXt8HYF8fE9LjobnfBpkR7ZO5+IJML82G/eqW1eoNBbrmiWzftGrqkMNdDSbZIr6jUVMW8L5
WVPtutkFicZEXJGGO4ZV7Xwmq/da5gJo2sZavNhbCOvwgb0l/tHXrkWIyT2m/o4OtDc4Ybzl7/nM
Do/XCLa4mwBAtRkGMeQcBmlm/6ri/k+F0lm04+dgN+YjtiYmc3WnhUuzsIgFRZ0mUqSQOsde9pK5
s4v9ziSDXnqH2f5hamZ5n5FglZrdX+/mgZ7HBApP1T7RMkozR4WBh8BRn7snR7vrYJsdWqQduD1v
L103cjcUyU7lyZewZXefzl20eObvth/Jzii29qh/3qzw23H7xMsGZdxGslc/QTnObwFQU+e3EuXE
VPa8QFiZU03psGqwjE2Mb8zYnyY0XhbbZI7cdHyrp5l7OPW/IAsAaMrKtzqZ3QNb+7almUdD17MQ
Pmp7s4bvkCYD6PZMNMFilpc622Lf1kyWjRriye8PEzUslm4S6Ml6sDac8j13xLL3ByVfhGJmHMwr
/XmGUU3G4XJ0XCX3c6MpLtPkoU219006LOP7Yu9Y26eCXy3zy4r98Skrxw/XTM5E/minat5bQHW7
oU1+5hMyIRw1wwHC6W3t+rteh0tereLYbwZTZG7uhBqeknotd6m9EgjBuemRLR9kDiTtjPXdZrGY
XeJDgz+V6ldui5hLBIs3kAUveYdxY+61oRUHh/DyyiFQnvj4vaH4gC7x2TOdnRvrxV652hcwAYYD
N3GjMb4m+kI11lgLE0sWaON3TpcIOXYfXKY7Kjvwga1vFxSMLaEYEl/LXhIQvXckiX6bi6sNoR10
ot0R58u3gnWUZ/E3zJX1YepxGbh5/Vqw37HYO+zTsbKOcS9/mg3M3nmadtIcsshtb9C3lb73yytS
IYmfeZ4+Zrgi+15ZHhTjHxNiRda6OV8ni+3sUsdboB0rOV23bf6Llv+nYiaP5mT+6p3pPstuvh4t
fsce40ndsD4vHGveNz1zX5U1c6QMQnUlvYbDSTFXsiRxJV9DlwljYH7fqRSVU9uQZ6RzZcUxmZOT
SV2wKeOico6ESoPtEofk6ROZuu1vaZNZWkxeGmzmHCapYDIw/vRel4QsCkKGNfuAObbuJ3afhcvQ
fSgzwe9pQcbm8jdvevnQeaWIZmhGIXZRNGv9DmARe5UuPuYLapVZeQArHkdK4d6nQ75gbG3VYe/p
F3ynGfynrYhumolIEgy1cX77RrzVv26Kmexhnpv+3bzxUCimEkCBRtYlk0aoQ9vgwW1upGaX3fys
g5WWxbHTxuLci9IJdIRLjDe8mlOvhyR+QCpJPJCsGkXq5D4UUwdvPzBh0kd2nf/KCorKs54MPzIm
0yN70jVUGmBCwkbyrkb6Sq2I7Ea+l5UM13R6TSc6XUh2fS+Xa5dQnbuixoGDJJZWUf/s7R1ygBWM
qZ6foONFcoE24drGWdPVbzmjR0+Mz9lK5kOJagJHCSvZV2qjMs7DL0j32aEkbpnD5MOO7det1eoA
lsg5Xhjdy04qn3ODynaLWqEkvrpudXbGj3kj0yOZGTIkwgbgKUzOKxSqtlvsYKXcFWmCHmZOsbmW
oIceg3qbTvgWLo57VwG+kF50i2RpY2wCpn3jaGWYFTpt/lSGK5Hsu1Zb8fmKzXvP8NLjRmZtWjZX
spXLO3Lkf2Jm0QVm5ckTttpsl5M+WgwjjcqqQEHZNorMsANRvs1ZFCQYgXFVvkR3/d4MnIfFneW2
kAbKdO/YeYMapD3w3iSnOgc9sQWJoRmrzoF+I3BqdWKyJd8LFpdvanV7A3kfy37O7nL6dUYLy8+0
WR3Mgp4/X00nMKzpZXAKZGKl6PfFiPmig8cBGtwaK3GybdI8f14HfYw8MkEl+7QDfL8fxZCTat+W
n1k15sS/UcTWle26yi7Mwk9JtomIosfoabIu0FTHhm3XEHMaTrYu2KsUN3P1OwtmxmQPbx2jCF4Z
snGAaQxZ3ZTLB9l0r6YXNRWhFETdyMBkEQcdqDJPebO8ai4eBPZE87fCm6epEDtzwieYHhI2jpfu
e5H/zYV3Ram6PpttsavgrQexY07IGrddVXYZeQ7exhlPoDC+7lDNzBvfiZ4UxC+YKgQ+aTVhyNLW
H2j/YcR7zMcbkm7OzykJNC9Od8Z4dpMY77BJu6h1esNCnvgTL94LrRmiYfxTznrLlTL4cmH56Ymr
LFyuXxaTC0OcH5foHwrcL+xZR15gIIwdYokoh7wo+yZFcSaQbSTeD00mPycCAkNKnLtTbBrpbQYD
nvbG5Z0nQ2S54oylijj0TncuWxGVWlcFcPRezKW0du5SsBgg4Q0Pjy6cvV7Q2OS7WTIEbuVZ5vrR
XrZ2zygA2KqnAWlILAM2mgPIzbtMlOnnkCiiQXt/YDa+h1lzTj0hDij9GJ2h4pCeUbw0C677G4v6
0JglS/ciP1to3kyJwTwxlc95y5E44IETpCSQ6QiDH7jTPtDBzH5sQk9vkxpl/gbKp0Gsay0Wzz/c
WJaRMcNUbplWzzy4nS10M4ZyD4Xj7o0WuB9rJd44z5V77A4c32x+to1Nxl/NFq40/s4ChR5taAh8
UgS9sjtGCMvbFa5VXYBYzEMx6w9TVpe7tUD8nKou35FbAruRFR22FV/IYCesu93DTGyb3+GtA1Ui
eUt166Ng0Ihy2tUwEyySDYTI7VCETgYEIUbrb73W827DLsRPueICTV/PhYGYfyp1rg3T/qrKcrdk
oEgsFAneyw4V+aPuYN5BhIwsGY97s8LNgW2VTtiuV9xzl30pczvlW8EyfkkYA1qbNrRQzH+OHu9j
jhB2vbRhsjjHCdTxHEx0qexdbdpepM8CXE7of0wQURDEPOTQ6yN9sWKOzEcd96ZZjc3uO2TZsGyo
QRVnoWuuN/6EF3BltGelXaE/wfuzsHjoh1NL2oLfk8Jx41w9LrKZdnqa6Nxq7b6bbb+WCUNI1lMJ
YHv5aQIGCl9H+Ij2Wax3Up5sIR7xVlzVGJRpgaPHGsvHydIOzqIVoerANXNNhLT7bbjMK04OffGG
Q0FnTaBHGj/atCETgj8Mh3non2bMErIefmfN7ACNAWYh57jPpFci5QtM8gGbWSM2LMLXdEKysLl7
3qjsyRbtARkFO+wYvwt7TVtChohOKcf9FrOMIqOBrOLJeI+T5rrAHTLjApcxw3lRW1HRwn8MyG85
oj0QFLWhz8KNsiPNdFr2pUU+hCMdvI/s5Fe+aJzNxmshVeE7mozBO4ajIOrOY6GFseRQ8hLHjEQG
3b+lxCWX3oTkfyqwehp8fE1Lv0GUvhuVFuIrmjAaETq8HMsl/9t12w/p1fN+hEnQVgKH0ITJSNYY
fpJOiawO7Q0CnGeCOJoI0YA4kmx6Hkh1RsKiH7aaOGU2OVfy7mq/VvGwN0eZhWlq/UxMwuXhMe+q
4tMs9C2kMXw0Tfpi5ZQWZchj3EXBqmv2WfTdy4wXKjEav1BF/7TUuyQyKLJQ0bKMuVkwuWbFvFRd
O9JbcPJgTyBy+sZ46i7e9jHQXoUVuqK9DmtOB/s6xIvz1RrL02q4AfpC7AvMkjC/9lcNY0507ZHj
h9hDTe92vaOYwXV8Tca1eFSpw/YRckTkTDXwB1m3PX0fDlHYlY4EV29TMx8Ns96ZTgu7oNR/mOLO
abN5n0kAEtce/+q0nl5n5Mdhsfc9pBDszRrfbkEeev13vGkTQU279LaEdoc04vojyYEhLtAn7Ve1
lM/17BUHYwGs1sDiqrl0IzqbJWBde+RWnjtdRDLlAsZLLvcwDEg7ARNkMTsGVN5yHLbjU6WpA31g
RxE8ueDoXB8TSxQ4JCpzJxaajwMyj3CIAVRcGZNYlHEXT1+9BZWFFwYG90PclLgubMu+aLpgHoEa
0+K+MjB8Mjijm2b7WBzqU289j1SuEjpFWNu0GQ4k8lDUxuR7lQY2ZNlaKDHNG95gstBL2ajuB1Lc
qN3Y4LIULml8MFftNr/ctg81g4aQGQa3B76qv9pbsKna3SUVjsxQVZ76yQ62ErpxuRh3quij3lQY
yOdwBdy6s7mDddzR8D10WGGS0U7XOV0JE3o1ZIe9iDufMPgwJxgtWVeUJ9cc3/shK+87Rz7nRk/o
Lg1dMnvNzkpZWPwethlLF4Z4v6nQqzCW3unojH2dRM14DDc24wFq9rDSHPMQy+qqEcfsaMl+tcvB
nzx4w7FjfHQEyaRIk3f2QnBmm6aXdQsroDajo7VpKT/+cBI2OWBoiQ1w6va4eqRkeYtdnT2b+giC
e0esvDh5rd4DGjahGL1wrfU/tQrdhSbGddS+FTVqp23YE2ZjHw34UlUMwTUt22ua4XcxAXCZE+xF
YtmODhoXFHSYv22eamHKridk7TeCoX0YDXAzvXrOXXo+yA4neBR/oT+YAbs6uXOg6ezXhX5zK+b6
KmtxpyYAdt0Vb53Lgidlzx+QPx6aGVkFophxINq0gC3KFg0lVDLZkjtjUy4HYUcjHHkWMPzrQV6K
+/jUjRRP7O6OnqABq/sGsrPxgcA4D1dLFDjjQC7DCOQ5bYdHsXXPhp6wwDKt3wO7BqPCzc1r17Pe
kMBzE35h0h7UrqIUeOpDrQyZ5Dgxl0MOG+3fmLC84CVEWDPKHhZzET4PLLwYuZjhoQK24cboTQto
dIHOqkFoCLz6ovVdMtsbiXtXithTJzqHtKgxqjR0C6xRjvix4EmqB/I2Ja6tDe4E9IAr38VaqHio
6sYgcx0/T1InwCEinFbvpdB7pM+i24/4Qayl6wRsNel8YBoCqlh1R92DNiVaXTvghY7FVK/l/uJ1
o7+ZnhGiKb215u1RtrCg8qyZENy5HnDpMrNbKXK/83LS1dX8kqt3szGSoNDtcZ+YzZ/FdIdIqOyY
uN1hK3rj3uqDjUi5iLVyhV5vJacJKIm3qnJhcJqvlnJtOHjZIbcIEe1z5lmVPLLMmDhKaPCdcYNW
aw/nKi+/hOeWBBjcZks9LaiXuP9i+QCr+HOYjsmIAoIoYApyMRvLvlpsRKv952rMbxA41fmG92as
sePYVqdxGn+vUOHInVYjFnKS42LMyIhfjXdTTvvSSOYINzGL9Skghqbr/e521izfW8GbHtFDVX4q
NeNuih0m9jkPjcok0U/gw4jDUA4stOxFan/1tvcEJvpU5gQRD7a+70iUdw3MDjO0H/CTRfg/V0S9
NBX//GcB1L+IpsLn//Xyb3+b/t8uz7uX//Yr/z+SV0n0Nv8hm/sv6iqcRn6NTZ/9Kv9tr7L6z69/
FlrdvvUfOitd/3fTtEGGNajStu3aPPMPnZX971DBDJ3x1LAsx9Y89E7/R2ll/rvDo7bnSUNzdU/z
jH8SWv27hR5I4nQOwmg78Of+J6IrgNb/JDK61XR+tE2TYxquxy/5LyKjzkkY2OBlbRawAlbIO3Ys
IjDN+opw1rqbarx9YD42+IpPGIHmxV0+6u1P2MenSRufFfXmMCVpvsfh5OQ0QFtTijAV/XsDBUPT
tNlfFwdaisfx2RbQojqFpc8wFnBl3SOy6/wOANGL7CEJkNA0x64u/6bQKU/YGNOxI4eMFrUcSs2t
drqb23jI7D3g1UckAFjjGSCQ84w0uKrdvbQ0CL3dfLZafW9noKlljEHjJJ0HF2HqdaliSEQGFJ1a
x7qrr9j0I2fx6Bd02RxTUXNvUjgbqUXpbbcgWrPeZ1CZkhHbk1rXYanrXrc36Jr0koxKIGrw0Mp7
3UwbGBNOLZzLzYcxuTVx6xtmlx3hg9Ho/BFzzcZcOddpwRehQxiUfa8vUvUmNKUF/FpAtJXZHJ0+
mRGOGLpvlmzPq5WMrVJv8FZ0fmCRle7b7xQNHFh8UycRUMBu9y2p13eLNb46s3qDA1xE5MbikJnH
Qerm6QGadHKwHHGBwIs9jIrPyDYRWG8v3/+3FkaEKtd9bG8V9F7bPo+ZoUJeMchj4DIkDEB9ypPk
x6ja9m2BfdBzyZ9zSty+vfI+Dg/Ip7h0ir/TbN5jbj++yhmBQ45bkv/9OgkZf2L7Me8okr6sku2Q
6nDFKuvaF0b6bvVPMAss2D1CRVZ5V8YuudUdoQRLa54nYzBZBuRVUEzJpa0wFbOHV/jDy25Kn6ul
dp96D4ep1D0wQX8UrseCuYPip3JwpM4g2NVFVOLXtuXus5X4Y69FS1gjvg9Vad25bNjReGFDA/gL
kbWmu3Wd7iM3kzqq0vnPWJEkLNb20EoUeNzCw00ykvkOinMvJrPOc38YfW88/tO58v9QAur6v96i
vHOmbTvy9l92hP8ix90kV50yXUzA+HWBbtM9tOIf2ZS7T9h2N0dRuFiKtuQTdsv4ana4jieI/vb/
/a8Beeu//B7ogUHT+WUM3ZG3Q+6f9YjuAsdQd4ogbkcYhs2nWwCuWMt4nWOC7BOkSKOicKKeYX1L
S4m9KxIXXMqwo4WAvyzvU4EHpyi13+uWfeZ2c6jsmEWd5Q7gAtk1zWN48limNcZJltlDMwyRrO6/
ExO+4y8gnTWnUWN/NS/Vg1W5cbCk1p9EqnYnUy8wKvR8/5u881qOHMm27K/MD6ANwh3iNQKhBTWZ
5AuMzExCS4f++lmImrmVNXemr93nMWuLJlNUBhGA+/Fz9l4bSuKry+SnMkEQdygq15moIFeGZXNs
jKE5tsvLMmddDpm/Uyey1kODcS5z6Z0ikPP43TpXx9tX0GCHnavy01hOn7rRP0UOJv4bptZaeM43
ovbf3w6zkxzHu9uvMjr/32lStz/azygKNFV9VLffuP2aZRKDM83rBFU+/rOObqwTb8sc2IDVABin
eGuOt6/+/ta00IcFsbdzmYNlzVqXD7qb8k1EuyVS40+MT7TZDdjZU0ZsBTxYHlxFTZ8FUCd7Pd0x
eHq1gGnAFe6W+p8KEm/kps2Q5BFB8ZzWI59m2FT7tBr2XhLVR7G4FQynRyD5H99m41Wkutg7ToFI
bMkwnZaX21celJZBG6MD3XX9GBeEAMWlzV3suvj/J0sxiw/b4+2rv19o72/MKqegTJPfRV8PG9ft
1PH2UnreQ5Li+Kka52QOmHHsbpjWsGV+BDKnI1HRaEbI7yEhJwhswxTos9AmtSFQgEEg4jXa8AuS
e6rryBeKMXXQzMaRYY3h98j1Ecn+KENdHECBzscWUjfgPrqZUwHgeJG6L78s4akcGy8u1iy9Z2EC
JNTiEDb17OhIsdLpBJ6Xmy8aDnVQRbQlTETn0lM/YowgK6I7vpsmO99+omq5DCiHkRXfvt+G0LYX
WGDqBwUrMAeU0+Rk9s4MLWMX3Gj+i0fKvSUtroa++86gyBwcoJyjxNiqGuA2FrxUS9rRtTXfK9JC
uuV+d1xkqKvbl+NyT3kN4yN4axbiK7jEbeTUx9tXnFHRkjyICEpej3HpOGmmftDMj+QWppYsBPnb
y7Akpt2+yiTTw3yBqovlkfj7N8IMk1I54DceCBjfYK54Ddj3o3mWR2EMeJNn1Azh3FXGeiBMMhfj
jJwf8nm/fE7eLZbj9r2Q487rBmfrjexToWAeLUXGQTfAc2Wqk1MxwyvjYKOC+OX2N7Qb+l9EKfGR
mblJ0N+GSJZfJ+u3VwRiY3jsYJ5XQa/zNaZQ7ty8DR7y7anfutFrPjzZmfdiFu3ibnpMO/OTbuYH
Og7kR4n97JbLbFiyEiVFRMdn7jHoqHzdT4wVa1o5E4r7ItJZUEbax8n0CSgjxNHAqDZpvyCZ1xvU
JfQFZjRQmDnbfT6O7UqB75RoKpigUQ0YMc7LZXK8M0Jkj0O7nJwmN/AFu53LrJsOPfKx8RrG2lNg
5iGqU/cQLkTjnNiJXHAyZKDO6T5B/17ML0Hn7jxn/lmg008VqMAwHe69WJi+AwyNlAYSVbviLk/y
YDPYcG16csGrp75hQXXtrHucEjen5bbg4y2kmTLV3sElpjtKqNkCLyZHOnHInaiMbJJkadvjSl42
SoopEJPOg31yU1ahCQ7KMTLS/WwoQuBbHYD3pI7dovW91SNYRUjhAuO01vtO4rDNSQbIGRISZC02
AVkdTczv22tzsdFYLkgjJ5OnSO8ZXcTiqsfNmcpvioyLSdOUDrhm+laUi/vmw1SMGGfHnPZNozMp
ZYr+PjQTIjuQ3rmoHwzizYmbzX+C6qoxs5r4GydQmd58MCUNqXHWXjRV0HJvyl+3t8uPZpwAgKHo
jRCEJB7vxPaN2eTwHYUvsLvHDRpNmMre0kHyaH00iLmZ0bQJB8496kV3i4EGdyQYZWRwQMgHzO6r
UAEBzRdzrlfRqaQG0+Im3zte8h6gBbmEefpRa6AK6ijGwF3KAlRmb/+gtzUpMuGK6Kq6iq0uYvrA
FIQ8iCznxynp9Sp9PNZ5Buwv957M2Ev8pVvvByFBEKqwvCMPC/1eBJi0cH2zhd7iGlr8Zv+oJnuX
45Q5CSRcmzbCRdYXNI5te4h3NZFOftKYp9u1uv0SEtlxo/r2W0SftmVyH4Wts4+Tc6bGBDgv9evo
rkO0Oid6EDgy8QAemyx6kBFzV28od3IoTGo3w0HBYJACwN5vcH82+fhmFBGelTfpyHYfdm/1qJyj
osoIcPunbu9rpSVP+N2KjTqhbLAe4AyvLeRAMMr5RYYs5hED+CaY8fKlsuG+c5vnW90XM+5a1bpp
YtRYulWN++bydi6LRyDcF9Eo99JDzJKG9U8pnnhn0X0bHbu5Nbjszb2eJ/WdG9YvlUQ9FSOr9Ctz
gH9uPxkVGpMGiWU0tCCpJw5F3Uskk54ytfZWorTeRRQke8hOaqV6+6KL8TDO4iJHsMC4172Vowl2
77JszzMkAgeK7SpABLAaAClu93WYM3ZE6fLsJKeyTWw0S3a6qQb0vo2kZzigoCLFBXKhjviGTeUw
pAbxAG1xH+v5LqrHZAdEwGOebX+XEjuJFsUoSerUVzxCa7e07JX2y2NZhoQxXPXW3fCwNkc7dX5n
Sp1V3R6JgN78+0rU/Gch6kKk8Vxh6LopWdtdx+F4/GchmlojUVn1LyU1dZHGt6T9txXxJcI+eer7
eyiH3SYT8RV0gL0pnfIbO/siYvwcXFSWNUKNViMmQsb6jwR3t89IbV9DRlphZq64W4oBa3l2vr3r
/xZc5v/XVorLkeX/3UrZNp/Fz99/9k+WP/9X/8T7lxSwyz1bLO0Q3bPokvzVP9HkvwwM2wzTXF1i
3IYf8x8NFGn8S3fxInq6NCRQmeUO+V+kGkFDRkJactEe04XlGPPf6p+Aw/kDWiOFI7BV0I8x6Szw
nft/QGvSWtIkrrAswHGb9r012kQsUGo0vRmdqemjcyaJCSw7p3/CJzUOxYeVDOy0bkud5cwz9Nyp
Gs7lDCrlj4v4fzs3/qf3JrEULIc1AKM6VxHEz5+PiZ4j51MlPPcir6wVydGFz6jgHvGi/gBfCzXY
xDQsGaxkV5B4dvbqXttjPMTsObmdT3vH9dtOpucwAbn879/c8rn988JJIV3sa3y8y/9uh80/4Ta1
jFHqph2n2nlcCUX3hGZuc0XjTXHwPrQ69jvLyzdpNU5QozTxlGqS2c7Lzd/ZNZ9VNgoym3Pj3Mhj
IG3rpQzikp2zrg9WnbCNKYU7DbH2Wg1RB5NucP140hUjznDtaAMcoBFgquZqh35myGr3OVJ/o/LO
ljFEd7cXzwuJmaGLxuiglv/FRTCWT+AP0BZtP8+gv8dCJgS8LXc5+f9xEayyY3qOfXj11z+thzrT
TkbHc/lGgotzRSFDh0s8m15ovdCfOBl57R70IZsPt58Gl1JMzIXXPKQJkg8ZGY///mOSy1L6j3do
m4LHxBBsJ7pHC+Kf7xCNv5NEJK+tpl4iqyRT3duFIUl3FYSB0mzEtnJcv9apReMpKq95ZmQbtDRg
C2U6AGjHUVxnZnlNZuxws8LnN47ddCpAqj5Fcf7lNfZdJmCZNnGDXn5yLlLL7q00Mx49K9qFQz6d
0PrgaWFifTegqiK6NfMT9nfgLUV4VqgMrjgkrBfdWOKVnGo1d615CMXcnCln1qGVGV91NL+oqOgh
qqJk1q14i6Bj9itPJo9e6kUIFzP0HYnpK6vLn0mUme/+i0v5n+54lKUeV9IWLFqsVsul/uPDFqNg
cmdz3omi5levc6hQMm6RSDG5mSfjyFjmPqAted80EXjJtEQXmqpv7GrDXWerfZa2cH7A8RW7oPEe
6QA2l9z2Pvi7Nv6uqbnQyvgqZ4JljFFZeHbqZh0OSHlwsGsX+Af+3x/HYHGJoDYhNajH6Gk0Wzoo
TXcWQoPXN5wtZMH37NzZYh6Wo1g5bvBc9Fb9PjuTte6wDqxmYMrbocLJQMESU/geIKCqR8duHvp+
LO6aPH+KZ91DYBRXiAqLX5jIXzJ3NOiRduFf++s/2G3/4w9qnfTcf96sNNmpHHVTR5xguBLiov7P
K5y7sc2c0iZbYoBlNI22tYJsdR1H86FOLVjnBoqEfJLmrnSRXpuRt9Hma5Ay2g9B8pRCX5NGaqEj
Mj5cBDsy6PNLxVTOobrA42OuRengox7mDZZ+54JvTXCk5lzRV8ZXE5rYDUdos9hIvqPlQQZ5/j4O
2cZx5u40GyhegYjuUnxhjGYJpSoqr4GmbK6saJ4Wfgd5oIZxLi1q5y7rniPNRLuiL71k+egm7kuP
uMNMtY9an22klSbm/iZ5aVp9F5IrZHWbNLeRP0r6P4XMr121kcO0aaIEcm/UPDp6eokjzADgxk5C
mWjLEKYIRcjL8FDRTMJGVp9NW2U+wsGNlbpfjJr4yDJI5uGbxqDe4JCoZRwrPaOC9Wy8qLR5cgwU
qxmiXrRfnPKQAc1U2NJMHmilfpbTI/3pXTez7CrsBnd5RIc4Fq+GyFYOnEfsW/I0e8a9i5Xk4OmI
3Kq+sA6AjYi5KWV7aYp23EbwvPB3qOKhQARIGNajTO9Gl3DG+6B3HT83JJR1zj7Vhua+AYvXNLCh
xQ4qdTeYVyg7YN8M5b3JWJyIn88hZ0SrmukuTSfzLiFc8K8XaeoN18+5Kyuz3Dt9Pv8wl+kGue7+
KExxFHOIay8U4aOKEhS/XlTBsg3JA6oNeTZK5e2LuriHtAiHv5PxTnZVcO+6lrY2nEy9GdH8HWWu
+wu49ppITwkV/qo0I7q7vXhtIAjn4yqHQUibqQ/OPW14WjWFsOnq02bIqyDkMi9LbhnRbh1T8Vuk
b1UZ0k0w8+qQjlP4CzTSO4PQ8oNorYHGa0n/JY/HtSvk8OT2gW9CZTl3olBXXce/Uxj5s2o0ZsSV
Z56d4GjAaCD6rkcRU41Xo7fNF6J3UUhYJ+DY/X2rtd1z3KcbVA3iLa0rFMAtvqXYqne1FqoXzSF/
bcJVB2ek2VRgp+5n9nvPa+UDZ5CZADuPRuNYXuuuQHoFdNBHoLFh+XQP3kIGyl3Qx1lckk/pWtG2
myrzqWlxgUTcQy+wgz9hAJQfQW0+lJORIPGhL39LyCqLzkDC03zfvlN4u+Vfv8F8GM+1OAISADdY
Kks7/vVialeiCRCOTIChIF/xjNc4JY6ZUzx0ZXxvouK9C00c9rWgz1BD7Hnzgms2Mr/SK5QCoTcf
S+m1d62y7XUZlAMN8mLaWsrsubHh6KzjfmjWjtDd818v0nbXdKDrZN315Pu0ddde/n5RZpDu+zJS
yHn4cHoV7EIzHX4ESrf3CW9lzQHfPGp9jWRYoMD2UICeHJNUM6LNH5CjYWIKq+5gZsRsOJ54jY0H
BNq/nZx59xinoK2m5s5B33aSKeI0wmLORm2Yn3a/LfGufsW1G6zMdkZtI3gAdg0o2nNV0YET9JRu
3xVRt6ghp/G+s8gaS3qCKyxcbkkvL0Clmoe2FicVty2Wg4XdkE6AiSCp+k1Xmnsacd8qN82lwCnX
bi3fyjh6qqab2khMP6pZN0C7TUz3A/AgK3xwit5D2x57I22PhttPBOLlBBUi/l3JecB5BNI3bIUO
/BWgj1e96+3w22jUV2wO6i6yqFZoc1I9mnp2rF1uvKDKzYdQFUcEgnT7Ypu0xGbnjaZ6TDVfx9T1
COmHaD9Rb2KvBFWLafAewwSXNyDQNAG6dozbJNxWobtxRIJXH5wnvLb8Z8kmfB4xxBwwAW308oil
NS+ZBPYQv+L4B1rXAvkrpioBqW/lDIiss96bPtB9tcUzLAf47VapoU7h2zSng0psovPoTfHvHmP3
XT7PO4O41IMbiSe9R25ye+k4Oe+MsoYU2HqzDya4JD4yQyzVNYp2G2NMQR6L38P7QFEp+nYNiMXb
CTf4RExZXvDOUOnZMZ5brRAbG2v2nk8Zpkcj+kfTmcpjI9pqRbpHjwQvzM+hl731EuhBqXVY9HNK
91jomCR7MpV6EdWHOeCQjnwGkerCQNIpPk9DQy9qitiub0F3sSYWed2SeXf7/vaVWxQkPRjpZgT9
f58NMRE9y48WMKA5N1h3rbr/NBLVMjAYtoqPdAgb8ywrgcwvTsctgcG1H7iGubdq6k2eDm8XpQa0
A2PUtpUFlx81C1kLsDXoIE4D8XZpswvtSf5Ve85A99wMUhbP8aYnHetCpdPs5i5/rYPCecBf4jx4
mUsW9Sx+3X5OPUTmR8P03mEjWdOf0dceA7wH1JEw/upoZ5iIPeuhsl4whXCILDBfB5m684ajach6
G2cZA3PHLc791LLoz/1Rq/MSvGTBAkt40mqoo+I5QEhJmlqfrBlTB9vQCT2Mv5hcSEGsn8LRn0zL
eNRkgSh9k7O2Mw5qYh7t6JkGJkMMPs6E2KMdhssGAoP7UI0MrRN9KA5RXVDCz1a3G7z52lR69dC6
4UnZXXfGhb+Zk7B6zxc0cr+xzP5lKir3KEaXCBJXoista3ZiF3uYMzvAISElbKN2evI4Llx4GsvH
sPjdVob9lgpM+eY4ZveNWSF0ynX1pMkI+ssY/tLlQDzo8sexxseQ6JbqQw1fnTHH2MnM+gnzw0c5
xT1pO3GDLoG4ONeTPsebkt5W+aBTkhKmlvx2Z500SXGXJPN4V0MQiW2OyOwqFY22n3Ni/rKGMnq2
5NBvIoEMFuzsUU39tYG5gU6gci8OPNMzoWHeigNIFkb1Nhyc9zhpmXObQ4qCt8cCpHsnNJMGkXjF
jgSFR8FGyiCoGq7IR3ES9nA4EdGtJLFREab21ZjCsIyfErFOIvEhxiQ8DCYSTSemRKxmxnU4YrDC
eIjFOWqNBcbnPI8vSFlprjeXIUrSl6ntL6ovH5SBnHYcwO2VAAUg7oEMr9PXxAjR73G6XrUxzHSp
zCc7sV4t7voT166fibsdA7lOsvZUiyk+Vjh8ki1zP30XTNOFoLNy40oDvOLcf3n8d0IMi17uorYi
gHPOQXGNeB7aul/35kJn1C6TrW08nTOh0+X92W4cUCXtOKEone5sl4JZgNAt9MTei05sAXEUe0W8
czpA6hixHlpo71gavPHahY9xZwQgFDSKWIBoTNe0U2W5464s7wgGAGOnwofMwWwvayL4DM4wVvc0
hv0iifvWEt3CJXgMdCD8lkHoCcWdD07ax1HILpAyOtOn6UNP9eQRGaGGvFmUcEQ9Bwwaw1qz5K3A
9HmoZ7VFlVCBVoEmZ5KkaDMWQKS38yJitqKhIC4HhrfWmKPfnPCwI+CWfsNx3keVCnkVArqN9WWv
zcY2rMrWt1EEysIj5CPPfndTeBV2CaiBwqyB0741RViTlujHVSPXcavPkLF/zR4Ny3CxPlnzcxQy
Uq9LOt4jto6gHcc9xkWC5tK1yrktnYm73Y1GZMvJ8GyQY7aR3rvD3rIi6tRkTC/cfWCUb0kWDdgV
NGZEEWVM2jirofloLMKFYhkk7IfvnKxZJcHT9LHKt3M2/famhRQy6OtcN15l7gzrJImbE6l1l053
H0ys875pBRVogvwSpt4FQeKLwyjcH0oZ7OAC3iWGIzexaX93LCKbyOzJ8Gio1ibjHXwmg1aVgHjB
mSzI3NxOFXFdrhZsoYVkfiHmI1Aq8ut4Vs9TNtyr9OdgN9fYI9lkgjqqJ+Ri0sV+ygv9Q3/puO/3
3jBigZ2LdeHBVdCjkDu2ns+XoDf9MUARTr4kRNfCvuskjAR3YjInkvkLJcle2TX04BpGqk3k8XFc
tEHVkhmdcYQiTDKrZIo0BepG1FqPS7YvjId2NWXWUr8XkuWyPQzMwLBHNGjus0K/Mq+4KKN6JvQS
QkxtXWXV1YgV4lWHIWljNaPibAQvpjDoNBbTKQzb8eyw1OuMX80FUDVM0+8kTpkZy/Eg8JKtdchr
teM1J2WRH1FTTCaWhlxlcl9i5mHTWM3bvrMQkJTe7wSJTDfVcqurPNwVz46ZET3Zmh9hqVcrJudY
gBOW03Ciz6KYTEyGe6yQMKR97+z1+RYgFtp+yBEzm6EXLljCIAMoYin3TKRlzxkX2SfRRAD/GrwH
fbfLq+Sl0ALvyeuXEbmuHrU0HNaT3XoEfH0NM7wLFSL6RZFtH/EnYXlKu8NyJsI5gjFKd/jwycTm
cIwewtC2g4uucwbHi2OuYx5uIMYCBrCyw+ARccx8susaF2817pue9T/q9HJHPsdnERbZunDmFaSP
/JQpi0Qw0C5ruqffGJZSvwK0cGpHbe2k7rnUspndwMLEIoKHoiKqt97pplZ+usJ9GDnBmWX2NpfO
Q6JsrASjDH3pNAUx0FQjroWtjADRCwNqOjsKyyOio5Qg9Xk31y7NwNY4R339s/SY2ZgcqLgnp5XR
deW6CJoKUAFqmdjp0ovtgaqmDLJKr11yfiqK5QyBcDv+rHWBcbuvifwlFnCGmOcr98pQWazCvviF
//YxnIiML2ZKbNsiW9wtc/pCvPO1JKCZ8ttH1z+tuUMWHyCXNQrMNYEW55KoxnVapOT2JjlgM/oR
gR0R84K0JoYU4bu2w7CrqC9GEujoeFPSrlNxmAY+M9lMxt4CEbOiX0FAeVgcrVa+0xQoVyaWCmNE
vUe+17YNCdcxnRxzpHcIFW6cQczdhrCEfSWD9LEo7U3VvaV2yGh+KNXWneWDuwgNoJwz1DULiREE
xzASCY7KNbamAHF+iop3NUUKZvLSiDCx2q4LnWuQKwhprREnG5OBZ1aylhaRQBPuxEStozhhjLQ3
4HTsopwjOsdnv3GnZt3pDZ/BFP9Aixv1ffXVBjhJO80E9YTVl2RBb1tRoY8AGQ+aBS7OG97RVJIb
/pssOLwI3bpMYMe5RFSihFwH9pMzMwzVhoRY994ARZ1PfmUzKI4GGDjyLTPxMsgSaUAKyS3RqV+7
aEb2FoN6R7i/tROxM2ksPDpgM8IElbiboi7JASeuzCKR/hywlg3xJuqSSygAR0UpQBt3WBjkNVuR
q5cgC8aZlGLclKFi77a19oDRknAUwp8BhOpIC8YOCDrTNr1o3LVN8s/eDOQBesUd3BE6kIwbYrcO
jgmGmkpG2ctgONtGzbixMqva6REzxSEqO38GS6AP1QU0hWmArRlyrvqYe0zklDrRGrIvtIUbUsvQ
cZIgJ1O6wUKvji10zo1jjG+Ldv5YFVy7rlkwDxzRlrTjqSI5m6gethTTJis1GXzdQrCN76b0kXdM
G5KoTgOahtBlFG9kMClMQOFscBAhsuWutAsQ9q7oP8y8Pwkz+yhiBcal0HgHEttrVosLOniMQMwc
XPupnQyxFa7e8cAhqQwA2ql5E8llQaNpLkwFqh9raJPjZEzebBmhjnSQlsftcz45T21Xv0a4mlYF
MtwNhyRfTnzCcnaMfQhIXVti/7TgAgol3rrBuMcM4exF0bNjQjvZJBKIGa0vv24IwVP2UtbptLlD
kT61fYBD2MBiaXvaBX52wlkVT1uRuaAn3HTTYMhgROpirovx1bE6sPjjHW4IVglMfCjKMUK/HQvC
aosa9aT5okUYFbJqxuI2OMWFyLn11BUwmjS4W7UDg6WPWOOY7fIMTd1JjRGInzBjrt+jEAws9tQ8
DjduguuV+1TfpvhMeq3Hb5u0RxzR9E9nYzMYqBFUzlGXjBDqWRsvqqPtVUwtjwuEDzjpj2WAZHmm
rD6rvLwqfeFGS6tnmMO/PpcYivGU4pAIr1T6tAOhYFcDYi+MhTAyWPiGmZ2wlXsUwNO2qkaELJHi
X2gRzfbox6rpvXaHe72iuxLS06UTI0HqjHeRC7RBgpKoNBOq2rafAg0XQOQs+ueLDQGRIYFkSUvV
zo2ZTEsBCQqgEJ5TexZX2vi4iepngoVn+mnsJdxKda3tGKY10KXpknDew6ZjlRwuGqBJjRvaxyKz
CYVMQ3y6jVucjGrGu+uAxO9CFkCCPffQHpo9zknYtEnnG4HDUQxm/iYpXRemXeNtsxAkFcl2R5K2
32s+nwvBu4dUktOuFeWOmFbzMhJT0E95cmxU5YdG/d4SwnFEbYjk0s556PU8XGkGoQbu9Go1QgJY
MQhn5ngZdCzA5FJp9xwv4z0i0mgrELmtemfjaKFxBah0ILGqh6A0d0gYs/sRavRMUnSn2u/QHslE
Q9gmUVJ1cvgCy3PlcODrxNyW7tUjpRXoSPmpdCJ0GsTDFBq4mcut116iTvxQdfXppBC3xq09EFUw
EygROT/HBZyP0nrv2tPB7YYDGRdbpKbPXS1/Uo09ppw92dhx1f8OFAyrtXyvuMGVJTbI6l6VDECE
hc65zmvgPcsPWY/FMyMeY+Uocg4GGCKjPhPxGzjvCWAW3H6cj2XyG47Z41SbZ3APdlBcQQJtUJDR
VkaL4xg9eUz0Ju2f0H2+MDwytgwx2xtBSb+2eJx+OiPPU54hgcmxq1IyPLeKY4ucDuaUGWhukcDg
W/cT6jIE1/yYqWf8isRIP9F4pgXGfcc63udQeQfiIAZtCfe0eZPJFPmDWmJGSXGcps5Y9w6oEZom
BHW+tOVIf19fHoz4ToCnQvUJyQKjGTBowCPZc+u0d1r+QIYvlS3yWiCZidwmbi8PQa0/ZWnxmjnQ
8DMC/poUQ3DjxoDgEo4VndZYK10oQfBE+zOt21cnhpFAk2nZ/ATrSv8UFGlzkaaGgLyzMUJKi42k
Z4ZiWGrbAfHGv18eBxXB3OqNby+2jaXhQjay4zs46VIGaqoBBgpljPmwcDq63yFLRx9uWs8mMmwU
X9Q647aJvhgnwcRzxZ3zU8ml02K34hDRlvenOCUDnZz7sKEu1Zxlf02uHVXsIRmYwRXsLjiiAlb7
jNI888bgGufl73YODvaoyHQet8kgX1v657wf/OuZhe09TQOXpTpoMKLjXsvL8EqQeQm51OofKrLl
/eh+0svukoWd3NX83XYyt/y0+bnA6KfH9QexHD64BXWnKzMk5jn7PUAiGvT0E0oZO4Az/qg4n2L/
tOliMKffBErk+4Feue/F+Rpe93hp6IUTAsChnAhhxvLmdMpVoL0FFuQZS1GDBVp8lPbwJob+5BHn
hz14kQhBjHiorfZxMuNqqxmADBPZoShmBHtW/Qt7ebhXpbvFA5E67Ver4hd7FCm0Wc5XYZi+1moY
SAx+LdxEv9OjCRll37BJKq5JBlORUw4eZAcVCKtE9xrVHF+Dfrqjmx3v5uhTNPRTuyZdCErEBDGF
gHDJmSgYYkSnND46U9VnnP8+SMcNrBI7bocvPcG/QAuEuBDP9gvQkoHJg6OqpAcdWLpPjpP9UqiL
ZgBGP5IsONkpxGVnOLnl0aStuNJb5wxo7sc4WbSDm6c2w3dqYqsp41q7B8INBKajDBdT8KjMrocb
UjyWJgMAT4GqTJtVw1O6nvp8OEYjSSVGy/FfWbQIypL4L9CcFOoDJ8G0O6IeSfxacmNZDrBRLv3R
s3O6fsZw7R39aMNkLssBkTfoVmG7LJ6hR2fBpVjqW79tkC2zYhHeR0uFCPn3gZGxX7P8iqD6XOaM
gfhhhRUhuQLM7RQqwhbxVTpEgKHDXspEghk975sUQLT8k4Zc1rlmXR+eGLrjtCg4IhQZBHftYnVA
QDo8nb0L1HOE0daQcRq4aDqLVcXMb2U7HD1yJ3wOuuAHMbNLxRx8h7RlEGGyErbDqtFYWSSVqm48
5L38URJVu+ZAMa5VSxxIh8EyThMqddpnUGO30+IucR+C0lsEwCxCfLiPkLpCipfk3Xao/XnHkBlg
Zub1Y5nCs0XR80MszmL7YsSCtPmazJvWoos1kwRYoxAcJnABk4GLpXXfUr39mdXNawpVwK8IAVe0
jtaja6odUQH3RQa8IG4hIAcJJ4ue6mQcUlRqybMdqEdq0nWwgFxqgBJbFOfZtq82xXJ+slIbiIfZ
U8VZTPqGwdwUSVFQjiDAhUu2+IWcnhgNcCq56MoNSEoiTlqI0WGFmKhLreEOQgjdsWTm4wKJPbv0
ZAoW3XHGx2Wp5FoWcLT0yVmPDoiCEWGhz7B3ldJaXQVjVa7LlRiCHjAHBHegHf7kvUWR8+AEnrEv
aUnQlugSGrMlRWZiDytvAOZMSjQCiPAIWTWHIxs+exzGfCltNANTQ+wUQz6jjUyorckhzqwejXTU
8PyKda/DK+PHzHydZf5i0NjTcBzjzqXTCOtuvK8KRdZe8Dg7iFqtOt8mxDbgbKC8M+L5TdvmCqUJ
PT9D4WXlOPIITv/DNttvlgZnzSKZrXtaWvjCjR+4WWkUtkW6SZKT4TBXHvFcxSatJP15coxdpNEK
sCeRbt2se8cZvKSyBEQdEuE4eWcaoajlYbNBF6CNCTgnCOZj/GWS5rCrZPltwxlnQ9NJLh/Dh44l
kaheY+UtCAI4ExwcbP0QuVSvTERXiNnwsKUx62Z+hPmwz2T8HVrswnpMCy6A7jeARsjiBWwTtfZ+
rtTIyZWHv857HK1z1XHqYJYS3A9m8NU3zMuckjZaYSMJyMJ52oVqQMpfbLqBaZ8rUWhmc3pSE3lg
NrfDEa/dsZyFeUxEHOwSnLEApnaOE1KkTNisI/MTexYPms7wxQ4Q7pP2Hpa+3Suse7yTqf2JAq6n
L+FJ2r5oWnkypEGVh+DavODKOUd+mcqPjMn0a5TX97XKoSQZMK4TGpebOhk9Qq561Cs6kmUsvYir
WWhSskzCEtceKhRpacWhvw9akjMmelyrsW2eqfgFG7Xd82nYzdoGRnaohGMxYIK9gbfiGureXSpH
MBHz2eEsuQlzD8lV9F0yWVKmR8vAgsvetOKpEPXJcRL2Rv5/nGuqGGJrm6Z502pIDFKAC28ZH2l9
3h7l1Cxol+xJRsn/ZOq8liNF2q57RUSQmAROy3uVvNQnhNQG70lIuPp/oYkv3v+kojWjmZYpMh+z
99qPWVZ4lExsR9mybEe/JnIn6I3dfJ4ZyfsFIWS88dFapKzS4TVv2gATsIygV/Zhkp264p0Kqjyr
cTgVjqk3kiUqD2+6m0fjSATHl1tByCQwYUP+EUucVVQ4xUcGRdnIAJiG380QXHOaRyGj3/jSuQMN
vQ0l8oOEew/QmyA5E/bXKoh9lFC1wzuyoFBx/tJyb9B7U92VZmU8NvIjjQS5VSEqj17N7oOOclyW
/NBNUqkBMTI0k89xwUBIejW4InR84F+7g6m4ySfkIJ1vEFocwqEOqmE7+WO8pkMtN3Xe/q3zhlEa
lJYkYqsYMJHm0z9E71dbkRlYQfzB2NZgmFlMjhuffe+xfSGDrL5C1TlmOSEJuVoAI5nLYfI15OXd
16RPlQMBbQj/iASQPG2MMLeBy5OSdTFqjVLLvRs3V3RhxmX0P5quiS5WBlo6DsEZZ416gI3kXgL5
p+hK7+S13VcUPMdVh/yda/SUt9K8umbxNre8LxPXH9FnxAOWx+gxbplwdNg5P1KreDNc65DXdbUP
eja+9R0nMDPyCtIb1fIf4N9xI987A0lKT+Xh+O7JAh9kEqh7WbIeYvUNhIVCLkQAB7UOZGmY/AET
lgbQ7yMpwXqWA+G97SUvZb8xM87qpFuQMM6/NvbjY5zPEVxdc92QKQCBarjhKzropsq3kRrvrRmm
K0+CmvW0IQ5BG56x47dHp9SsMlEA2C4E2Mn4gp+ERyminsoKN3rUxGL5HPcsiM1T1ibDKW6jcGtr
vVU95iwvOBVKrKrBQhjhdO/ECSLLq/q1Mfc3RHC7GqX/rlSJvUEcbzKTLiUGAibCwqfpNZ0hZqJl
lo8Cic5KyFKubDkCrKiMXWvQdmS5HW+dOLj2Hke5bUTzJgE13nUefBcgi8fS/2xYMZ77yTvaLu0V
jiwSYdNqK2fjX54mdzHF+5E39s5sukM6s2erQNgoyPBbxmfkGmoRr2bLhT84ifU8zmDaAh9FHBjS
nuypTP/iuCIXPrceywB6uUmOzw5PsL3JGt+6dl12y/KeL7XfKTc9jC7myFZSBtgm414ZcrWn1LRd
n8frSWOsLiy9Y5IA0PF1wmI0Bfk3XGQgTMoFX5Y6G2ROqKUWYyoMC7RNWQersCYEw++PsTu9mtVu
alnNZRH4RgPUQuhvuxLJIbDQb0ACMcQPySaWli5uAqqCCcpCzOoiS1BE5F7Ng64fY6O/sze29riG
vpLZfwgYOzGiiZjWEo9oqeqpctS1U8Ql2WaD+CRncirNb63T+1TBgRnp+BAW0w6adr2K0ynZhKa6
zg51aBS0N9MgCiVVJy+GaGEEVnEBYnJDKfVkx9EeTzhlF+hyxS+6imHmBh+E8+qw3aqG/AfHsL1r
KYdkg2gDCvfSqvZd9tb3860hnKOqmElZY/tqzKdOxW8cE93Kb61tzwrxVOJ6okxSzlbjjedAhK3e
Xh0nIA2OtW2Xtlxj07XH5I7545LkRb1l4fcyD2l5cpr2rKY0OOJw+NM4YBKFoNAtmJVDgPPMNQKR
DmWYepfWRKfacP8SOBmvq1YjyYOThJNvOJYmY/EkWzB2MtgjrURebDhPrnvBJhetpjlk+FurA0lq
BxB/nEnItg70v+sQrdkq1jbUUom0x5yA0LElwXmXVHeQ2Ae/Db4ozsjFkzWpQ0GB2IiiaxU13ANi
NutdAbsti42d4WBQastpXinH+pvLxDgkLfrCNvjENs1ge5mcovwutw7dk0KUV6KD4TIq2UgXinvK
M+6tFHupkUHGc0DdyD2GhOBkM0Zi3GicO6d9j6KAN20QUaZ6/nGa4by56GASF6ZqmoVH8LcbkoeB
40XUZ0XQx2gt3YMdH/wcqWLRGL+r2MNHaNV7nWKKBOdBJ8CN1qCqxydXPQjGnmGCUUVVZHulDAfO
iZ+88csvmX4BhLQG52kEGixKDfavEM7aRfpA+7EJSZxEVJgDqdXADFmOhhuW4etUNwHr84SH1CnO
xXh1FXIAOcPJFVfOY/jXiDN5Bn5lnffewwcK/cg+xoreshcphOcG+MxYUAHGz76Dr8Svy99+4WJP
ceA7dSydCLHsMZ/cGiN9HPq53gVjwtrRYQqZG3O2Z8RTmMa/sCvlnYksrMx9wbo0J/oOiQEqR7Jg
VsV67kL35ptQOouMXXPBzdHDQ10ZadjupxJos0YPZZHSRbNtXVIXwEgvox0d3Iso/K9Z5X9ZwaS4
YkqFgiTfoOI+0UcRbTPCYoQP+adp5YunMQESHUwwZ9Pt4/grIK2dB8hkk5/7GLhgSRyAXW99wVhu
Lmp4AEwK3Wbf5gXaHjtE6EoE1favsq2dVy5pA1KwrfAVqZ5+mq0spojsfhhGBCQyrDMyAdPlcXWa
hl8bIzUZ1lvk59yhQ7gGFpryvu9eZTTifgIazJQFrdIYPqaWQG21FKeO/93a+hIv7WqAgnpLXu+h
MttzNuf/kgZ+bUe0wQxULA5vcY1kGonLn1JVe/aZnxRmSJRGeDgO7Iao7JimNY86Tb+jZVbAdZQD
jzHh6bQNm5fgZiX0rch+2Ptk4GsDDbq/nev3jDGjGTrljuQRgwmH2io7mNZl76BRsKri4AzvYYt/
Fb12tcrAyDZJUB5yuzrrhLK0YIHUe+aANw+8TqGsSybHp8r01Lbu24kIuOZzClhH1RMsJDvoLwbe
ic5g7mkAKs4G+dawJGdF9pHF/6xeR4dx5Eof4m+YlhUMW8wVthcSG5e4e8zlDAjz1gBCDbbWmLJ/
Te0tpkFcf87wUMFER3Z7xspf7LSrnrgyOOjgqqadIzaSEMPJI0+RxoaeFwW6djRqj6MxLLtnNb8W
faxIUhrjlRvHH5PjQMRte6oysWVL/9hb8V8VG+cZDwtKFO8fXlrYthnDeYXA2KnQKli085rLAXsp
+a4Yj7lsyt9O+di+Fc5fxEyv7Whe5MiMQ5cuQmM/+mKlNwLbYcyofk19QKmqc6T2TZYgfg+6zTBm
bDTSEMgVCbKpLdHUZmdGUFsicHloWvcriCk1sSMdUuhga99IrsUyEO/LVOzGHq5T7+l/2RCjiguz
Dz+P5GHnzXzBrm4DGiUI+UHz7S9s/DYy9qWtKS+IPk41krVKym/QWGI3yPl9btAJaKZcRoECttUE
IAyl+FK6fyBA8km0Xnt0a1RXjIFqpmDxW6janUD5hJ+ZOUTI+kVN+k0NrNGwlnRbeOXlBxDfgGgt
L9tBi1hWyIxdJ9M5MYvHMZcaT5ZOiHfh5wmMK3z/2Yd3xvQsev0rVwXJkKmXb03V/mX7/8ZPLd/0
6G/WkgKaf5cC0zIrfNhJIdZr/VbbwUOQilvsZd4OF2y7sCCPFZwLloK8AQkFyPezpKFlxVtvOHZP
RsSSi7rVopipWAeYHGzzEB+tLH0rM94RcVCDkgL7hFF9KvYdXw/FYQwRSn4A4suIhkQiOZgvJe7c
gQt8E0XAQSzadBWMb8tRu5quvp0tywiXW5Hdju3174SCQHXx+zsYq86HldszXyPY5tOoFJLhQf2Z
W5qu2cqrPQhz51o11RkmC/hkw9HA86F5x6S/hBU8v0HdUj/6J6P2m2nh06ggoUSLtri1wYcbUMoP
zdWEZMahFWabyZWahW+69TSypAzIBah559sVL2Mlubm97pGNlloXanzC6O86MoIhIHchPTlSbNo7
jMfkKZSvnqfvVufGe78P121LNqBCcV1mMY8KTLncm4F6vRdl+eyD82DqPNP3TDz9YXNOyRfea3vr
eHwHTcGx2jSXMooWsWWOTb3rD22UnYEHHM3atg5W3YzIyugpuwDPKoEYa6QEMP6Q1rB+Ppn87OcC
qIXU0S4oMbNrwczXbprXrrW/UYFxtJIZtyQZsX8t2BpJdhEh9ugtSRcbVkGMTg0L1HpHZnCRNJcB
tVwP8v9oBOOyImIF04pHnZFuEhRximsbUU6aqH1E+b9WEYGaJUTeOaSHIKPhXqK9dxwr3TjgkDgp
m1cG8MxMZx7rQX43fUM/oVtkeY14wSlAlZGmmzZLn7BkPSW8i6jfW6aI80tIWNtQE8wMbI21SZpe
R3bIRAdSX8wVo4Ymiz7w98vdqOdbUoPzJLuyngl8lN1+Zut2bn3rZApGblCzPWoVLlfpN2foxZvJ
mEEFaPBfGKiSdaew0lte3p6rEnksEVsPNbL+HaJxjj/Y0g3Vk2tOLxa/F9PTiHl1I9ZVVEa3RQ9d
eShf2yZ4mH2DIoZ7cKCDmmIE/VzbnWMrsn9ZB1k0lEGpvoU9Q6j3yeTWE7L4gSqUqz030V2DpV/j
i/zVRApWvFEy9s4q6EcecoBUqKPPnOkkXfPqREuWFLv7BtjmmMbfEuLhtl4aq9bq771Y+JOsJ1fh
bJWbomNr1dcXz9aflqdHUkTn4xD107F0mw/C+W4QGaItHEbq5h3FnjeJa+0MaucbKUbCVGzTKc/W
SEXI6TXaX/Wi7Efju1ZxBH3N7epdlQL39cHYkbllEe16mss3xwaAO6T8oLEa3GULsy3zhm5jl386
3D3Yl4pX15+fuxGyDhSttZpNyIc0cQgaPbJ5xwMd9EvvWM/z3EbrOaPQqfr+vZ+CvU7ah6TBz8GV
sA1H8Ra7w/vQQBWgtFvpyKiPjWS/NAzRhkCoN88q/sXO/MmMPF4nWX/Lq/HBD9M1JwX8K2GEa583
JJmn/BIalO8u0PqQom1tjhSyTXsKW7VY4YcrqghgoT1zD98b1sKpDlUxg1cJnBFlVJes4y55GtAO
8++nrZ+b1Kl4RH1KiNUEU09y0q9qqgNKMv1OJYVhjIusjrhNBxPxdopxbl/qCZmk+MfijWMKBjhR
be8L+ceAyo1IaiSymGEn46LyUtikRQQ3o2XHJcmLC8zvOC8fJeBw5sxMGQdCT9sJEoPBynAbVhVU
vdx4l7ibdo5XfYO4QUXlp9fYJzqxsp1LwDDl4GpW/zPRRprLmBFSUKy9BvyT61zHEJl93ypEgoVc
y0BSaUjeQJBThZeK1bAEoiuXB2yonIQ5qYSS6GEN7JESUa7O9aFESBAZI9snNCZrZDC/7d6/pYq3
NFEUTBnPjBZBfC3/AZyTYuORQIitJJJ7ILeMfUjWBJ0ILKkmbzg3RiQQdsbMfV4ymOVwZ3uTLFmd
sICCYBcYlrUaRMHsVf3WeFh3pVF/w3Tgkv8Hlzdbmx0M7DaEXxPUibFNvVgx16d0WsrnwqBXMjSb
DJUmJ78O2IPlE3Nf5zc2FlIQO32d6N8P6PXJDgpYLHnbvs8QJ+Z3wipvMRzKqDPXdaFvmFPyx2xO
HqcydU52nT4Pxk0H+slTMCYbIznH2QQotQz39Azesa6SjxFxyxGk+LZoM7jbwDablrRw9Bbe2azS
cD85nQHnjGPBsN/hfgFYg7ZZl/0Wg+FlYqdMMDY5P+4tR9i4dbP4dZAZ3Eh8+9p9c3GF7fOc8zpI
orUfkQcVpiCXkHZyGNXf8EeIFuVxlPOmDRFWujI9JJEYNg42xZVTwF/1k+KpIAN346VY2WLvVwpj
G+rsxCAIudfkz1c9kkyrtP726j3JHsM5ykk2Y5i+vPefnCRKHpkE8fz5x1JfEqn2uZe2uzBgYKPS
Nz0n3dYH/GI5cC2Uf7E14ioSOI/DgMyGpeU2hud/8QsYqWmR7j2cbAhNvbVPUODKEXn0HKEnn+S0
IVAULCRCEVAxxWmqXpNZwV+VcuOXcXOZEAEKFdsbo/0xbD/UoSj3DiAVpzfP6HvKrZQpsUbAH5Iu
pAKdGcfqujjGJNbzOTSRKaGzlUfUarioixsNIg6A1KFNff/aUK0vshjnVC9rgXpQj1mMYpZl6rIt
bVbkooM0MTBK2JBeJrw4iCvIZdXCXikV/irR/6wdQ35iegkQjZPO5LmF/dazXrNTb9OMk7vPFfIB
SHtXqJ/3wnSY7rQJMOxifNDKhe9RAPT3e3MXeNEzzBJ5tMk+aCv7i7Q7xg3CNHbCcaCeQA0t8Ipu
iRq2dF9t9i2+AZJEGogVtiLzjx4jM3dFlJ6MPrnnc5BwO6bLvpJfmC/5QWMHE7eq/jJH909uY1pO
GZEaIfmJfE1oK12rPBDsMdHkY0jxGQRo89BZ9XBGebIny/53g1v9qFuAy474mWD+xjnx1FPh7Tqu
1jVp6ivXUF+1t5mHZbfeeh2yZi22Q2CgHdYUyER1TqupeGGPhk9/2WU2U/vdFhVi0ABtid1QndgF
iZBJCi50+vYtmq4Eb9SqQZXANmH6dGsibMu8bRjgEb6kaoQmrnlwubSrHmdHxRB827lBu05n9oxp
RXkG4SY8F1SaWPKRAMfGphI9HVjABBYxob0v4S0CHAAL3NVIB4Vj7oxq3s0dN0PdN9iVunxgbSaz
deXxl9mUVBZ6U8usvvjbnCilLpmBXEX6YAYdDp1ppFvkb1uR5nnF25LXaBqtzPpjRESTdSHhTfqJ
99q8N+17xbSP+ZJKNmgoxh3ollfVSmLZmzsCDFOniOSNob3NMfQATgVjRGAa6HMDNjtLWoxIzjbu
WGvIODPZ6/RXswOVRYbp2uTT5lRdREicAIDJh9wAgC4kpVjWtx+i8u0t8K8rI2UP3ZSauNNRNuoX
Qa23Rs5PxJTfPFmsG/ahQxowxswX3Hl/U9uJjw6+KXphuMoWw3WGqUuIyOg/pJl9Dhj/H3A8fBpI
x5AT+VZ6yxiDrP1JNFszA3sdCVa2OovvwiCx5GCUWFvaxTUKvFOuAslUJetaUoJJn6mzKNi7Q8Xv
NcjKx3HAK9IP5B7TaDI8ik+oTUB7qhABL8CjMfR9qqfssXL6a6in5lyHfUd8VT29KKcx2O4zH2FV
e+KKbQ5GaOApQSc0if6c53F1CkqDDVJkkfSCCCKIaFgLqE19+rfIvOToBrNeOsrsYLvIC4gWJ9IU
CY+tRpiYjkh+NaCZV/Po6AeJOf2W9fYvh7V4mV94L+dHP2t/owuMjpOrL24YGHd2GN+1JJf956PB
JSvStYJzldXmtUuCaDcw2Q5ZrBzA7l4aPSKadEFxNS1jnBjB7ZYJCArFLJ1AQhvlqa8qANqOG+UH
JPHAmz0mNCJrqpu9vPz8aRBmdGqH8Pq/f94aTrHHiJ8f0itdVvfcSCw+Mwr+tUL4IhDhPDkaJVFm
QlwaHLT8vRXtmSd3oACC8Jj3IB0bGEeLCh2LKkiITSEsdUdQ6GN95fNwHrFxydKvLnCtLSW/gA4d
I2ArDHheOgkPZk/NrX19hJCw4XkuvlH9c9YhgMuMUr5MxYxensi2ddl57otVBr/aJFnqH2t+s3MW
BqbIkptT1vNbyek2kqDylIyefLX8/Y+Uj/Vm8miD5fj5Typf+JdxCnrmsu30BNOApAu3PHkuKkTR
lvbr//ch194Nxtpbq6zhsWiP8MNKcpF5QdAB8RUjl4lQwp6UcwtNvzrb07gfIo1MTQRnZcjopore
uw22DRRDh7sSFeY5LAPnmFnmS5HNNukVhX8a4xIt/uzl16AnFLYR7lnMIVQgx+EHqzl3k9zzzv97
0UPmnyFpIuryknmLZ4IZpe/0R0x5zlOZKXkTnjwETWGtoY8RXS7L/LXG3Z6FGp7saOavAFXAII72
A1Dp+Cat4a2Z+MVLU4lD2xv6yYXE8liG78AH9VMHkB2kt+5IiU69qwEof8+KddsN/lNNeDBhR2n4
R/D0+k5enBzwMsdsztyV1/j5bpbEFEvXDw/uImXy0I1se6qTQ5pnzWedchH6bfGOwexUDYG7zzB6
wHdMxGeCWZwwv4JTCpspSTQiQF/XsbtKukf44L9/GBoI9Bab72uSVRhVgRR4GIkZ/U8BksvMcktA
SSI9qN4xLz8vPW+i//7086FgBUCgIfEUDMMOxhgESKFQIgfF8BpMcXRdIoNQXPTuRjmdi3yPeFKs
ESZiGjm+WQ0JViOX9FE6/TZWtTrDiWuu/3vxQt7UoMf5fsuj8G2BRuT/XqJFnjoG5rVFN3wsfyzy
KGOJ9x2hGUhnwV0tOyVnsVjmY99f0CxtFdKSG8GDy7dbn2XEynFlVhiJ3ADFONKoPL5IEjuwpMPP
tRv3BFpQ+NufP5LJsi7w0667AGCEGOE/cghyQZBiSr/ZPU7gv3EXTsVpXDgtCwEXilC9F44vzj4p
UOfU+LBqyAnbYBjDVy52YtWJRnykYUPHki6wICRV9cWdzlNYlhvTYDhraovIGLfMHjyb2RnUOCG4
bX42CU3Snwrcyjszry8I60kqt92rB6DxsTLnj8qa6jUjHfOJfKI18nR/W8Cz21vuzcM/9MY3Rwqe
q8eLyyy3SJ13IKEmntUcuwR5cie6eXftl8GXHuPk7GIbZ7kwsSoMrd1QJtNxwEJA2RDTxhQ1AR69
OIL6QW6nhfNQ16V/sAoq8QJbH+FQBfq75efw8xKZSHBUo3edY1J+LGbhwZJXFPXW0Vk84BG8OQTy
2POEmLt1jl9ll/Wf/x0WOe6BWWdc8Gn+xgaGOcFCgWlQFBD1CNr/5zdvzp1aDWki+RXaCPyxEjVn
dldtd7Ba8ZbhTGL5ZRd3Fo3OluzkmooIcFumbTziWXlNjTTe+jrWZxPfDeBTJq5Ee22QmgRntL7h
WVi4Xue0BINnmViEM/WEgDxGZOZGTyjmjlpHXOAk3F2r2BDrwPCSs4GqYlResorafS1vshXt438v
Y1U/JF6FfBg0GZkv95EZyD1tZ3LpAkCw3Tx/ylrah94Ny71F6cekzLsXnYek11RwJEHbXQDLV5xk
+pjWdv7GLyo+RZYR7/AEFIe8ITvbts23jVP07jlKCMLwqzC96Kol2GVyPiHBMiBcspLgQLy0Mhpe
a48EUDlTV/aO/Q6EHq8gV6pTusMepED1LFzWRmwWEoBrbx60S3scCjQvefFha1tuuq7Oj26fviX2
DAJisp5bMSa3nDdRBO/le86de8q49hgJtjs+lLl3hxprC9W13CGTW0czAVH27Oc0oj62Xgg7KM35
0G+W4ICxPzjaXlfAVo7jTA+E3J1Tu8Ijo8oBE9VkbTLPc+9VAypzGruW4W3T7hVK8FuOyPOGiYSv
RZl/QFjNW2wICF1oETaszItLG9fokrzOWv3gmLLcj+6M9XCUMujaz+7kvrSJlmsfxi/gmSK7NEYR
7NvEo1Qq9BnmLD3KVLPUSvvplvlvmBfHa2m6xjofkYkWmSEuPIVdEL/1ZmVcKUSHF9uAFt7Uj8Pk
W1sGRtQmMnYx9UxjdtCqE+uft73IZ8Vyrf9yjd59dggvVhS/LoPpGtEFdB+8chZCSM4JMiWCAt5m
WKXXZgE84EO1zv8dPhn4BbXgihgcvjB0ZZQYjh1qnLh6cASq88o2VyjApl8SyYdlB/m2XVoJQjdA
CFDanXhr5iGfogT7mPEYF5l5L43+j8iRZdWRLS5tUplUjK37bDXZlVyZRZgFtsHBuuo1Lm6PQGcn
sAHlfU5JGjdQ2CzxohiYRf/Pq220WHyX18ksi6uCGHFoC/tpsLAddW2JX6gawnM8EkUr8x8bMoO8
AZiJBDZID+lSxpcBJlqZbMcE63+FxmSFhcwif45vOPSHJ9sc8cE3xXwO5WTvMU8WVGmeTeC7EWIg
CmiBY2VcYhsgO4cDY1CzmwCyU4GlMkQy0dW/O4tLPqIJ+Dmh4KgT4qPGf5ZIgk2c+uBKZqIZ0ZWG
RxGXxhrH0UxRPGKAmDqM2HHyGUG4eK4iBtgUf97Roz+BkGoLmA+8GEW6rIQ5odOnAVHSg98FNFwc
fUZg5zjFhbsReW6edM6EvIaqpmPAFYKR4M/hP8VztnY7ngM/R2oRBUqAzORFWxP9d1CUDGECyuRM
JOzpW8Pdx874gYYDc1gbc4YELnSkmITPjPSD08Kp3k7k2l3G5YXs0e5EqBI6E+gM9NHedILOzpzN
Tm/k0K2lQU1EBhRa+7DpVtqU7alOi48cRtkVd0l5IksY75EtTR5SYtel1wxcsigoXNx+e6iT822q
ljJ6jO7AfoJ9FQnnv96n43f5WgK/WEyNb8AN3OsgZPdYzgcSu+ftz5GjY5DMqm+A/ecP4RT2R9ce
GQzGrb6ZIwlFPkfRvu99f2+gezXB6o47xmGsYsKCFLBMTAcV1ZcGPcATEnDI53wWoSbo0NuylPuy
IeY0pvjohrS/kBA+0ovlzwUHzwZD0/hGQdPs8naOmU5JWDrDdMHsQkBW2Lk7DCDe0+BzQBDCSU/v
JjSbMt5IaZFDkMtNHw6kRQ/xUxlSP5DogKfQW5OX21661iHQcKFf/PeV62T8pZcTEPnufXYtasyJ
Bgd0RAxoZynxDOTBoIMh75KctjGXR0Zg5Djky4d2ThLBZCQNQc1BeOYPDZr1bAPXNgV7gapZuJ2i
4qtgl3Uh2s2eoWBCfhaix3kva0TfOJ+zC2tPGLhN+V45DCp17JOkWJALwf+R9repgfl6C3EfmjRm
oOLNxyl3wC2Y0/qDwfFJXV7X4RxdUwhegcwvw/g5zsp7cCvmFyaTygij3sPPM+dZtSBmr/eu4eiU
p9i0XtvUOkEqN99HBFW7XjnPmGjbB4dJtSUlmC+q0hVfmr7LHDBu01SLihevSIECWRTRr2ImYPcH
A+ubDU8qDywDwVRffv7UxRctvxcv0Cyj5AHXl7wLytK7zFD1NeVZ56FA5vN//xh5HGAmsGu5Lmjj
tbtNSYw7qZxsptF2q81kGnszkfZN9izG6BTsQzoE9l10zW6iObsyRdt3TVpf0oWZhwUhPHutOjhe
S8kD22JTDm0GXi/KrgYaQY6zzWxP8sWsBv+M6UeuE+bYn9PgbbjrCMws5aPPVHqveswCraxr9pVJ
eJlc1ZytuR3ufloVR59anqDYaLj/vDTCvkZm8dfM50en8Nh5U1wGQt/zcA7Pw9TBoXJR2gRTfU5k
f65Stzy3qQoeXTnufi6DcW6azX/vVVU5H7DNHiyDt4Pos+ylcT1+GZHlb9ACO3v4n9nRDlx3owFA
oWueoBO1irQ/UhMslUPW0TzVM96nc1ULVuZBR/EHPQ+5pFU+pdVsfDL9ZGfhymgvSwJLwwIzVdOm
i5OqjW4/L9IW0a2PnOnUZu2Rpau5qeoWuks6wv1MbI1Yw0qNR548aoksfAoEEj2h0PpW3tywMMQz
nTYE0hlRYGyNIcmebOclBxiHwltyH0IL6tmS7q3KZ5hSNxkldOaIsyJZiv0ad3XL0GlK4yrcxZNB
CBaH9ipe3tN4YAE3gMDYSsqONiL3cE50ftHLC/EenxwKmisnyc61VzW7oJ4xd6PDeCFLda1cxYpU
E4pVjyo4YLt5lJ0Izwo09NpBen3q8J6ukuVvshcRXkM8Rglo7uzaKn5OcJuvG6uID8MwALJBPLVH
MoQy1/TwsTNq2nkggJC+2vl9lM5tiHJ368bBtCP3Kr8HQt5+QFDZoNUuGczpnChEW1XiePs+Yycg
8w7GWlu+NaoZo6Pr1sQ366FaF31enRGJRZshmMe1Qe+0qhWx4jWT07KyiltRuMMjtqd6v6BhkA5Z
1zBxHxnxdM/2zCwjSfO/lL7jZ4Y3aTTyHCBewM0KTckQE72XlTcnMQb/yKdtL33ceDgu2Fux352P
ZYjSDDh5vBGT39ydzvT2Jv7MUytjYBdTZDN5Nwi4K4uHMnT9jZFaALta31/9fOmKgTZjyjze/HyI
wYYTrST0nlIA6/dIz+NCol8pia2Jr+mK55hxuxVsqtF1zpnwKvzTNlJYCa9dhDbcVI/oX45d0A8N
sMWhwGZL1HN3H3qIYmRfbfK6D95sh7Kip9uDVe6jTlgU9WvbauWFck1eXDtMjjounmVTHTKy3+9z
KaIXe1wCbrrU2IscyWAl5vZsxj3ZcrHLPt6XG2VayQcqUsAUCDRvRLR9pbIjfdd1y/voxfufA9UA
O5kJOTKAeKyjyDxLb84uRiyvSN2XeeryXSaYTlzulI0hEIbMyu5efuhKTX4cA+3cICU5F7RgcCY8
J7o6VsJuP2BbjCq1b6a7IzP7IfM/Q9egemnHtWcZ8pAn6iaWRAWv5+/AQMjShe6FkYptn6buXEP5
Bx1pKkwWj6Yiishaplp0LQS4d8ZNqP45qMOMA9P96OQ0H90Y1zH/x4FF+ZG+lniDn0bLKokuY1CA
+yWI9q2fL5rNoBgPgr0lhZXPpcY5zTAZXKM9/5pmsBo/GChlBffaNqNzEboxkSiU6lEnj1aU/23U
sImAhcf4RnsiA/KM5D1RBQ9WmKTXIIGnv7S+rTUAZnDmQxegykEYX21GWpfTD7dN2t5nMxMOonBj
b7vG7y8QR9+II5a3dHmRnXzQTlueGngidjTubRD7DzwAI4ihZZCJj684NZ1k5NjIP51FkJTOxvh5
+lbYOXZ5yWeSbTSfBWEA3sAdU8PhnHphvDU2MzKYTxF7UPEW9kV0B5KUvK9t5s3nprXynYXoYFek
oLN+rMgE1cZXxbmWl18edI9e/D/Kzqy5bSXb0n+lop4b1QAygQQibtUDZ1IcJEqyZL8gPMiY5xm/
vj/Qt+t4qLb7ngfGoWTZEAgkdu691rfQVi5rI3Quf71NCVs9SNBM38hnsd6524IxLk6exNsG9jJr
m+LZMNHeEuc6rlsgLXygkkRavSGt1+XhW8fIkvO5oOji0gdFEOF6DYtn3Z8OWhChCiMgE6HcGYN/
eH97iUlaWdgxMUV4krVnxEGLVL/XGhV8AtjKCNav38wYb2KnxdaONEDabHIb9D79IxhXUASw/RH6
gTfT1txynWudx+dS0HCfxrY7eG9ln3eHqmyaVybU3KvOq6oxnhaJlz66TnG09YB9eJVNG5JTSTZx
ympn6V31kGTE5xrzPmXU3+e64PNyw6uTMuRXdfcUxyRwTxowuxJJgBNY9aF1Sp/njjWe2Hb5G1+C
h/Ps1jsgCseMo6AaCq16rfy223voq4i7Uei3Ehd62iCnuzj0vtKpQjPuupDWWDRZjNGfGV3goB1q
s7M2HKxeL8GyAFrWtITZENWwttCkeZQaTI/UsD9mqpyuVijOYFblxUDZb0DF/faOaKilIIBro0Mn
eJ2yKy1U9T6zdJqpQ9JvBBkA71t6Q7AnrWf6adhU5QsYvG6dj0o8phFUQ43x+R0UAzCwzDzJLnov
tLHcV5h4yFJS6wzKz6OGD2p1+78wYlB4+7+elh/+3H4tG2TKkRWaD7cXGVYoBhUqpvlL7eAk53ku
W9kOQ8qyuaNYTK9NOun3IU/sNiKTZ8kTnGq5GgEOdDo6sfllcgEM0ItultQUD72d6hsZM/+HY5cj
0cGS76AZOCIxUotIgmiw+8Ddp8Fk4KRhR9D0gvmv1p9yZzgaE4JOaVIODe2ezSmh13M1QZL6hOEj
frIhHr2HQfKCz1ijGABRERpJc4pHqu+e+fwuATu9sUoU7AJKClYI9VZisbnvKKUL/wutx/Dh9sLY
Vu6C+YAU6RH3+tdBYfkMNb97sASexICO/QOqZXaXc1UWD/BVcmMgVSxKP8doYemx1/GlxEywYl/7
uc/t4qkjDAy1HPDpxHOhh9n2Bm/jvYXyTCVdi6g5X026+zbUaXYUyi9eVrKlmEKw6lzthpNYEIe9
zOebJI/LB7ZX/qeuox6r4EChT6i3yirS5zJico/iwEBGTRbDjKvQp2Y9DBqmhVo5Bn1GCQFmsrhO
ffAFzYj8I+nADXYoB9eQV63jUKA/j1X5GuNuW4rgrZqT1CoqBIvA50zH/3urg7u8PkNDZgOgta5E
vEV+jW6w4dKdj9iWke0qVKf03rx1N+jRXTm4EWp6QrThchyLrkjvqDnuGAltYMS6+2DulhlTkO9u
D446ROLiUXmvEy0/dEk/vko9a5Z16jLuoLiINUjN9aSPPPvR6U2SvM4BY/kBC5bJv/+ml4BC+sGt
nizUkpBN0jvTSDVY3Gu79Ama19EDjGNuPCnMSeuoqY3N7W1nZjDUKuMRDBc8RIdpuhUMzqey6C6h
6PJ3fV1U21pzkGFXTfQUOONHURvWuY5J08F/Js/piLspQ1Ozyycke6s2H5J1POonZsE4Q+a+aEk2
2MMMkmHfyNc0y68fBtNODrCJAJOFij/iN9quS/k4U609mu4wAhakF5omjfVRj8ZP1KfltUHV7E71
heWu2AHwTJESF/WlViww2hQWW7KG2W7JEcfyDBmXNRsyYMi4EEc6z/3kvIs0cWonO/1cQ83ypbkB
CaRfqduNK2IKZP46ymvpMlFQMAYeqnyWQZZu/NHI221XUjTqgumDQ7DUsZMK09F8WlM13HUOkCGB
hA45bGtuClF+whaCMzD39yw9ziFgzLvyJ9U96vRtKky8LwxxEbAYWOT9OjLvaLGk6wk37v1QvDmM
wJZwQvoXigDY1EqVcusMfMBhnreb1szDE4Cj8OR4OZPSv96Tgf1IGkuzu33pr6/f/i8PGmYqGlgl
l3jFDTAbC3eTPp3/elE1oG1le18ijayb29cDuxsYEhhvutnE2m6kCX03oF6+G+3a3HutNK4wSLvn
9mNlohDEQYBTs2rGe8400zqHZCVWteriZSCT3MYNXzvwSCs/kPHemHn5VVPvMH3t9IHSAiKKdfU8
78TDYXztGIRSZxjAx3L3MY+Q8pjiC2km+GT0Vj6bEQ/4sK93tgH667ZfRZIv9+2gNjlzW243VHO1
S8vw1pQodbgfI56Yaym05iH2tsY7+NTt52I0uqUZ0U0w7Dy5Q0rB5WDDhezo1d1eep1IkhqBLSf8
mbbA3s1b96TmF63TCfUbavMr16UEu2/m+urbd3BIb+texwj+7z8N7msCFzBRhnR1cT+o6QsND3N/
e3d7KUFG73gcFjxpcqPADoWWq7KHO9uo8pUUuC47nL/IBypxoG3+UMeevNy+dHtJ8sDg5ge389M3
lNc8G3Z5qQrQ204TBCdtEj7EleTFmcjx6fROrjm7E4WW+bWPxvI97iW6/5Nv70srTd+Pq2SeX+bS
NvaqKu4pVukMK1Nea9Gx+54M+Q7FDFeYphfPocquU+Vs8rYYP/QEpK+xajPYhte3h023GXH0Pk59
zjPaG8XmVl1H2R0q6WUe+uLQJCV6x4bI3mSsPAOnKEs6vaov0gnYgZH5tfNHZBJw5L7CsZqNd1UO
3UZUL7pOFpoPPKs28keILPVSFLwDOcrQG1ATI/QJy9giquR9HPlLksC+DvYLrX+2pqaKtsmcLUx9
iTRZRgLBfBcdhIl0WtMJaZvdx4y0XHSEybymolElxsurgvdsK3Qs+RbtYNkqVAECJYi3SuGhYQSd
qo0WfRJMgncidADdMRlHtLIKFCRVO8J97lJuOmjmGG5j6CiAKYJmIcxa1Pde3yBpqoNimY9oqxtu
kLz3ZmIgkmBLE4uxdIcFQ2SxRC0Zw1mY7Wl06ZC9Nw+2VzIMn38wA/lJiyJeu5rzOZu7n7JFlM+I
f9kaFdwONobrsqZmCwL2yL3/ZaD/bVFnLvEHM6UBUlx1WXnGcQXTmPae515GoUUAMR1nr9vxPpQg
SxiAFofEElsHpsrSqUoQJcORHmZ3STGv5ZEksqmYGoypykRHmAbryWJr3SJHc40aICaGFzuigOJJ
9tH3aNv49GORQszWTzm+95C/LTLdKE5jgVTZl023a7AjJz22UBqQh6GW6cPUsFyEzHMLSStstsC7
Mtp3Xnqs2+xY+nW/bKjTiUUTUDBCnpH031Zj+1Z5JI5QUwPYzf37VhPuUSdgpHBagCodu/ywwKlN
NUPHUh8WYYuNN1DIztt8T0bpNh8IPpFOrW1ySwfrEw4lCz6mLgsa/bJJyw+6DkAi6Ui1883CW3uy
4E/Q2tSMc6jiYhn4aFhtVNKDLeQHTSdz0K3J3Zwi4MFGvU9RcuzyEIdmJ+4DZrfPTmDjuxgJ2taQ
rguFaNFqvHu0wjS/Z6Lo5Gmz9IonGpugjR737r7szAs9mGTLMHJBjhRT4DwM912prSr2NCuHnAGM
XuDXpgQIyOg574MqXTZSNOt+ksSDFasgePPwjV89CJd9W4T7qYUVIB1+5QZ74CEj3JLhmbFIZtk3
XhmrwT4FhHbVZSo+9hAZK7+hXYrpqBxbcC++GgC3Mn4eF1VOalZjx1foBkyu0u4LGLsPQDhGEIqi
2RTlcBkKTHIYRJOZY2mgzFqNanjvyAAyYqycWeV8cKz4GcGeXEM8Yy3qKFx7641N1No0rS82moiV
a0+UNMNGTrGxEV3dzEPSeGWzCV6YbSGxkqUbXXTewSsRTSYA45j0gVsEQciob6KIE+lzrDE6zoT/
Hocqrcb8jTwWuVG92V4EOlIloSVORfOG49x6V7BQ5q7YkjD/EqWYRauRQaWFEfMwhOZ7TWGjy23r
3g+NFNMcBmwtkG+hUpzpQPvg0ijdZEO7U0H3UEAVpixONnGFz4IYUDe+uOyQisk9Gmz7P4ig2UZN
pNYGay+oKK43Wb7VTvfmxUwhyQxplx3B7ij9yi1ogY+Byj4NVjKDQGYwEtT1ZYCa65TPt4KjC2Nt
wZNF9NJVe2DALxOP5Y6QiXWrngr6BxcRQeD3TVALUOw3ZpDLYxh6CKerAYAKiTU8AFiqzAKyDXnP
dolO2x5xROhdkizqnMyIXpJk0C1ru/hENMw5FHZxD1mdnnEE4IiuBqDIKv5Sz2AfmzkiXVyjXBkV
Gbi6tW90jbjR3r6MmTwWBjJ4ZkT3jgmnXLpTuG9Mm4RnbJ7ICCg5gIKiNOhOLdlUizhC+q136ZUE
HTzvXvGhK9FhjCUmUG/qylVgmuupyuQB+iGi5+guAz0+q3nOg8ru3bYJ14Xt38Wl8VWj9bPOeqJa
+0Q7VKRDHmxuPZo607TCwN/T2akoO/Ie4XeLGhnw+lcN+CPoL/eubJwQTbr+wpX0UoZwC9HObRwb
DoqsDcWt1mfgWTljtVGtchMVn8xRpGkWPJE2/QJzDVZhuMxKHzO1YYLbfVcXAGWTtH2MS809NN6l
rHBa4xMplqhKUSFZTDDcGOTg0KtLUkKkGf0eDRzrzkbcazXPDnpM/rVy0UqaDOSp98y9qLVkj8kQ
F39QHfUkc88EPoVrzyGsQV5bnwQIyOqnyeReM6oxOmmD9nVImkuB+2xb6MRHjL3xtciyFzov6KK8
+GvRds9ZNb1Wk3kWAV52LDqFRP5MRTiTTgXcG5dNdgzJuCrfDw1omlbvX8vRVgejxpvW83WMtXBt
EyrGyeDeCfLx8OBOOYP4Rs92qeL+UAR8RsVa9aFxx631CNCHXUZSs8kaMRRAiEM8v41GrT9ESMKc
KLP34KePturPNur/AzoFuOBeeEjdgYQKH6dJM0eltmSEbtKMaynGjTqM7DO8Mj3Hvb3ByPBl8vX7
pisuhp+bJ6eOD2Xl7+wwM16cWR6CTCdBLh1+cN2QgwqJeOd7j73nZzStWNbRzJm0cBe5FkabQXj6
2RyfR2NEXBocLaUjTsxZg02BRcmU6EXgp2v6FR8e3nXc0LshzD65cHwirVVrq0mXum7SbTbzZuuY
VB6l1utLb/TRlzXWusXdfJIF+/cMHJRdmchFkIx0efpGi7A7dw3aVkmGAg2spTvb8RFZruCzPkw2
8RfELz90mMC84Tg1n7KCEInUlps61bfEn3/w9OJLZg2omcAi0HqHC2FE50yX8Y6BwiLWtprW0uAl
d3RNcHq7ZdLy0GnmOyh1kZN/MqPiQzh0n4thTjfGkrOhWdsjZh5PfQUiViXFVxx5XyORPeCGwonA
TGDnDFSEXeMy3ndDQpSHqjhQMzFCPhE7OOOvIPyIinwBhIjWxmFW8VQM5osBXRgrd1at6C4nHuDt
LM49LM/TFXEtDuo428UhYNKgcx6iBFG0m7sgmYBRrE2nRwRmoSCzZLtsimGfdnRnlUE+jEcheK0k
swNDh2c5rOIIWzmjq4fQAIfQ0j5dWpZ/11S13Pdat7Vrkj0rZzpWKfmhXeXaF6ugeztdAkSyX7pe
e8AAvu6Jo3luWLmqGUBp2k9c1vW5RGY/JVB+7c7Z9F8b32jWpgTq0KAiyVEKN51b7AsTs4ocgmNU
57yU/lZhj53wa51ciqtFQ+j73insTWWlABo1/aPjF8alSD39Ar67cTR/58KQPBhZvEFNRekzTu+C
CcJoJeMPWH60R2nUzd5H7LIYPPulYWy3ij3jSgPBRoxmJTuUJtZurB1wCkTiKO6SHYNa6MYFZBJP
DP0lxdWapo04sF3+X0HPYEjGM0KlyTZgLYl8xosa+aT6jDpdMBhzIaZ2jYaI1SNUJyYm9YszVj/x
ZOfFXaegYQ1ihbrHFMh5B+MyZEG0y0K1Zy+9yROX4QqjzJ0fk6KQT1c79tjIS3qO4+b3+WSGTTpW
nox+nu2//PPv9IccYdqQlFxDmRbku/n73+WTIbxS4PcwaJOJnT45LeCcIJZq7ZCow/QLXYniiYho
cM5R5VSjbkYhkLXOozlan/x66ZhEq94S1eJwOP/+6Mxfsr0cYen8A4bADmkzgv3x6EDFsPcZG47O
57kRRwO0fj/xHlprg7mQU1mTm26l+jqN5Xg1RIOyIXyxjODEY0fb1AVUPbpvR6wDBmgWVpLMpLOc
ajviP/SXCR8PXuTiD6Fk0pgD8n44q66j246plC10XdFG+/G4q9oG/ZO0oPduAxM4tPEZvzf6M3e0
j+i00iuL00espNluosL6pomBlwMfTJMkB+GeY3Bt9fThqnGjjZV96B23PlRDt0aNFD9JM37y3THd
+OiGGVq1G1bxFr1jql+xOOrXFmMXaffE72HWJsUCMoJeOkAak3edbnXHNot6vMS1CfvBClZWAxIU
sxIwSEmcQZ6DF/Cc8IjgO73z82lYlbgoKJTEuvXK/L5pjfqREyABd5EAoRWAvuqoYBZu0KFM9Cy8
C+EeLtHPWVgn+5Ale4BJ00QhqyK0tl0NlguGHN6nsnAcPl0LKhsJ9OCt0uauyyATxaExD3jhbuYu
4a4lRN3JjN2DjyEQ4ixIW/4OE5+TqW2jXNSnyc6DrQxGfxkkstmgpy8PVqHB4J9fbm/BqL+L0DFu
/vpSEsxh3kPwDlYDc7Empo3GQ4I8qvmnbj9/+1EV2OQYkBsjvSm42PNLmWEBNs32OFUFFoycrakB
pnvljBnjTcZMrAHm57KvnXsE/4tybiZWfu880h0i3MMAdm6y+4m7ZgSSzktSw51oLZT5GNjOt9ZX
YYhxb3RISXwaGetByxJK8JYoktCkq5Djzb292Ib9jB5ZEvXtR2vcPDmklZLk5Fr7XEddig8Z0geh
l/nh9lbG4WVkHOPUBEJPaXptG6vc0aulj6qdp4ZcrEmYp85FCgpB7NWgFtyPgYDYbhQRiQZg9od6
tB/MqkC64ZD0AHbCO95esjIBUqFqsKYy0I6pnlMT6w3JMdRZD1VfiOcQoKKrRdPjlGUmgsLJXPnU
Ukbgqw++a/b4tkCgCJ+MHnNg1NSU/dIOSa5J6Hgz40ThP/JZuJO8N4tT7LjOpTFzeV+PZxVLbWO1
jXtwBgQFfdUArhX2wJbaEgfSaKC8F9V4vB+4Ko94lCtUzpYPP6Cumg0jEK9dTCqUx4Z9mTYPS7F6
JYebDpOHLR2Y6W7Q/OxMoFjJ+LB6AzpKlqlKGzwZxdIse+MwCBcvqTlqV7oljEXphi5pUUY0qolT
yEpjWMbzfdLMd0e2dn072ZHkl790RRYvfMZbokqLqwQrCCdjIkphBgkwUXKPFgaIdc9yTqJWCRmf
jDHAuvqrYwC+kJ2JPQuO9X3i4xbIs1ytAnvew4QJtL5aIWSb0nqp1FAdTOy2C5IX6rSGLls5GKkj
9BWMY8PD6Phfap4QqFPG4zRJlLyw6k2zJCjDzveNE1V70y0ozel+7bQxrAlfrvGS5ijJvNJlYjJ/
LWK9Ib8M60lVO2xVKKFRgDplyeeqiTuluWeC5mKOtgiOaCg+e1Y8MMw+UTTIoyeJtraS7D1zeOtO
eb0P7ajCEBjX6bqSWCJH9p7enAgrCsn2RM/qdUgK13ZIMwQYmvGGmmJ8DWZcupunErZgzwAHRnBt
DViNUYOnSKnQeTpu8BXXrrljblnsUyiSq57lZlmPGkzPXi/uIzH5Oyyzdypx64sIK4titYif24Bb
RGsOuUyTI+LCaNPVjn7WFG0Op3KTg1CoeGXenwQucCypglCXPIJsMx5iJ4retzPAeYxbRYyBQVcD
vQN2dLQcptd+uvmACHydFpH2QtzAAKPq4IyIguDHWu071L53NNzcnZsOahvqzdcu6NKHMBnKc2bo
atEI0Z5RMMr12IjwaPXxuOvM7n3e0fnoeszCgxpWKcbM0bPrlzp7DSWSXV+wx6j6JKc+gYCZdOfG
aufpipZvsWt0F8d2D15gnEIiVC6eJ7X9mDkVgSLBQvcEtQPUrDO1FBO5iV2H0Wca/req26R5O5/Q
eVQpMKZphCnQ/7e/FLCFjlEPNarx/f5QzS+SDtqy7UxrDc2EJ6gqjR3DtvRpgs69U2w4yAaiVBQe
aKbEhDEEGnMfko+x0mgXfNK6HYid7I5eTblNLW9a+iNqJXr8KK3T9CQ5Cy9p7wE09bzhwKDW/Jb4
+79/SCmt//VfvP+cF2MV0jj86e2/tm/5+WP6Vv/X/FP//lP/+vEtP/Tff+nqY/PxhzeY5sJmfKBP
OF7f6jZpbv+c/5bPf/L/95t/e7v9LU9j8fbPv3/O2wxI0PXN52b4PofbcCln/t/B3fcfi/bj385v
/d+2bZi9ffzlR79leBuW9Q8X6500HFdakF0Iqv6W4W1I/R+ONB3pKoE3l+/9O8JbM/4x53ObrmsZ
iCyVM1d8aPia4J9/1wzjH7aUUrnKMiwuLaqu/3sS7r8VX99OOiflv99/nxzr/lCiOcplVk71q9vs
OgQo6J9ysms7HAskpM6RUA33BGk1x9gbBVeBJAFjtcNrZCbQPBJ0QkPo3H13zv7DP2/8GAzMvy9p
kiCQNqUp+K2sOe7+u8JbVQEBRDwhCJJJ3pxeMfnRNOegs8Rs8CDETyhXikUcau+kgYoxMQfxIlUP
gsrFeaPG55tcy5g1W2NLdExfaa+a3Ub7PxznnEb9Vyl7O07XVjb7BJ1dne3MeePfHefAmMhpPa88
1RnibxrKJUSftIqO/aBshgvugrEz4ky/ebGR/JSznD8F6779/XGYvxyHRcPBFBZQIDFvCX46X02B
KkZhWz8J4jzW02wK6FrmAibkGaIjzW0wkaXX2u1wUob6lBEG9qinDlZP1z/pEbkjgDUPU+4OeAzd
8MFDnciT7t4l2TV26d8XapS73x+0/HH/wsmzpMX1ZZFQrPhvDqv/4eQ1fQMxjB3/N5mdA8F1rdgz
+2PrvrRAf7YuHPltlsyk2VAftzx58nPXJ6gcSsR9IKj81N4billOFNSMLhKKxTZqH5A2b+y+TZ7z
tOJJ6UJ59IToj64laKAwIVgOVdu85D7jQg3y56fCDU6IK9vP+NRXI37hKTVynksSHkI+auXWwxPS
MwcEKL10+lScAvKsHooKGTzm2Gr9+1NjzL/6D9cVp4bEWZNZgxK6pc+f93fXlXIGT4pKzTkmFCkC
Acxhpmyx60FhU0F85CoT+rHPmtebA0TvA29bt2hnnN7xT9jJzeXvD+nXS2ze1HI8OmndlqFut+x3
h2TEPv3pxvPPU48btfDGZjuOF+A/TH2tOnyKWj98EqhfaL4Im/i4JArQGc42BG52ufOKcEvghfmc
1exRpxAYEwJRVXzQVYXPqR7+dA5/WcPmA3bYpHK4UljWT2vYRKQLarkoODuxDaDXQ3QCYAmqijW0
gHUjsc6Rt8AaJ//gZoZxXe8tL2trXeuaeeBJmi/UhLo7m+rnCGc52cIt3FJbOQj7jeffn1/jx+B7
7gYHv4ZpuzrHKqWufkrqRreOSLsfgvPsRx2c3j+qlCxNfepTOD1gcXDJ97Qbowd95pvPrSKSB7Ml
WrJq5xQi4BcD9zB1GzOb1On3R2f+p6MzdVfw2DFtMFA/XZAtGWcVjc/gPHTEwPVJh4jYz8m1Sulh
rqySLAnCLJqNDAGVEq2Dtww1TUHfEr3dum+jaWf2rbPTvWYlOyO882tAYgbqW7QgdMLKqSE4naxA
CkFpLhiPteuo8F8NHXiY6eKPFCMa4d//VnI+pz/cZpxzKUyl27ppOc6tw/LdNa0X2D+axg7Pqqtw
0ODvPaX09hoaLwc1Q1eEAJIXgu8D4kPNe483UEO4OV2zwVzXGgUqq0a6ltC+VAVHMwlduWa6md+F
2od+VkoqQVdxiJim4zDL2fvDBM1Giu2uQR81N8ri2jUOCFq8RZ1Z26jSh5dAKLG3QFoVniuIhkWi
aXr+3hbmQSeFoTRAqf/+VIgfmzLz5UcyBFUHK7KtS/fnxdhzaubyTRWda4woGwM4VcbyjBanjdfI
F/pl2pnjLjSJbzP76b3fMJ10LJA5owj3JujNBfssg0xWP9wGfj2tGHMO6wbfwFo0+XSJakgybSJ1
NF4kjaV9k3xOrBV6AljpXebj/8DDi37VXEsnqXYQHt5aP9WQfY72HQaDWVs9/aGFJn69rFG1czmz
rCmhdHNeQ767AGLhBJX0VXzux4LcaOK4SPCz5W5M/YepHV4Ts1BnP+2ztahHDNJFX8BDTYw9+cQI
3TR4spOHJTp2lL3B2XT1i0EcjGnUt0gzcJiBDFgWJszzZGKTzkGkxBtaK83Ajkc4y4doFlHnLnwA
c+qudGPpGliIz3Q/fUx7C3TLFH9hj9usbxVNV/T/42XS5bZGyULZYFg8k+dT9N0p6ONcM+xChOe6
TLMl4ojsSffDu7jHZ0H25HM+MAVPLOsobUF2A+FqeQtXfmjgDYuKc1alJ5wL5qppxE4yHHyn4bRe
RIzo/nCNmr9coxwq1zgVMHWzzgX746E2aUxXib3cWXqMNfWMxr47NPaVpg/Y2XFiD68JyAzQRVgw
aog+HpfWVQahv02n4PMwMya8EbtGMNk8wnj+CGG8y1Ojvs8cyROefa9eqvroTPCb3aTQ/tD8/LWw
xdqiz91kRzqK3+Gnnm2Ev2lCJBmfhVNdYgGKOO3814oP4WB0TFgr4zl02/5cVeBZYl0BKicFIzNJ
QvBHzr2fDfIQKb8jQBJrEamE7PO16E8XhfXzwjgfJm1vFkbD5kT/fF8UAZPYmMMkfKEVk751S6Kg
MCCtQ5R1ZNKX3gO2RkLPceWaKPgcgBoHuyrvLZCGW5wz1VGr0M7+fpX6tS5yDVaAeeNkSi7an49r
kDSGHKIzSenAi2Q0Rnf26ogRuoMMEYskMKUy27kWYDknTR6deAYoVSlVSTFA4wXf+oczZf5SqWHB
wVmpA0GDuvmt2f3d7eOmo5fYVZue8ddjO5rEIRlT8p7CwLrTM1BaZNSSqUDzYpnL5MJYDM9LCCA7
ofVmdQlD6zLxITOGzD2yinNnEyLUYC/aVDmIPjVmpBcZUHuUeaiyoV/8/pTa8xX3wzPQlZT8bDYt
CnGHX+THmypNMZRXlozPycRoraatfnA9cakJ9irY6G1Gr0LSIRjJhJkOR3RiRKVin18xVvch2K3z
iPx9K1vC6EMTMnbjvjJuaw4t/q7tGCbNvoYwiJ5TIS8xK33leFV0x6BwBOdWHwmx0YFiWvoBV9eF
JJ7uQALrVZvnb40NXC8ymTSVLFKrqlYNPE4ThFuqn+D7nkCLvfPSoqFxok9gsIcR8xN8WG9WO7dR
yRANV8mcfVFuR1/T6IaTqxVSFexCA5ERcbWXhA7SKVXufYJR9V1fvvSWXzwPc0hgbNQA8iwQ3pls
SwKk9COeX9h5pAsEoRX+zy+mmYcgEE7zKLZ44v34WTRlhJALt+b5Fm8RhNELoDn0UUOxaV2N6fNz
W5PoGQvusXhEE6dphOMZBU3RFF1DAAq1Zu+CPmHNNghXt5nHx4GMENXhh21DHImt03NNasWftizm
f7qO2BzodJLncsr9aTcHZyutFBkeZyvWvU05DRA9iwCQjLYfFFLuEGfcWRJfnRa1OtFl3qdW3Owr
LsC1EtJDxdI9OCt/n5Csvtew4epBj67xM0kHYo/v71Dotdq0/py9ixYSLBZirt/fDL8W4dwMoGIE
596mzXL7Jb+7m0uzbFsXNQxPGCJB+0E/YszrgLwpd2P4yftar6qzx2ldaVO/zSB5H9KxuwA7RRAp
Rb+yuvQxI6Q8D4SxTypG+384Qv3XpVkqh+c16kQLj4o7t06+O0RuIyeyyZY9N0gaF7C6EAWQ/bt0
Oq1epF5EXrpnorJNr3aFFACFIen1OY3JLC+RLTQToqWsW5UC1UtHicbuhr531N8bxMSa0hAXZRd7
hfNtR3xRsFVUgMvIzchKTGZahS6TT+RyvQEm7JaTI4rdQOMYjhLcxMDSnHdVWiGvgTKvtPyxI5P3
MQgRzg+yNA+hqryDg3liwYqj7hzN/RC7Q7F3okRHXcC1bY3+9MVfIAGYMgUzMtjkZfhJEkyysMeo
33lOPsPqYKuyosWHQcNX7EbXCFbnIrWcJ5VqHv1eGuFW6Hs7aRVfOrKgQCyn7ktdIHczMh+JPLkD
HeiXxzgykNoUIzsSLe2uqDj2eoo2vpE+/ZxwE3q9+aEY29e2GlaOyx+xXKt6njitFhSPLNL6B9vu
63dj9GQWuPxqMQxbE63KlXCcgwXZcD1YZJq7fSWBdCikknQllt0AtySBHLz14+4iXJcerOnwlEdS
1PV58ofa6T9d2dyXtPLYnrLLtH6qnWZlpu8bSXrWHZ45sbZOgKDtjfiIecTdpGh1NiUsgVVX2Q9A
8ChTabathY1Ro1sgpPA2wOlohhtr00bd+vur+qdRtsNjRzg8ftiE8BC1hfvT0eU5G9g0HMSJwDxI
p0MN+yFxYqKpA+Sw+UNZdJgtMj5PVN/KTsSWzpC2UBR+iU71UVvYnjVv24XjtWZku7OBmi9Tq68O
QCMYNplXWJzPvz9qw/2p7XY7bNQBNh0RbDzmz9uHBnCbUWZqPCWDPSzGlj1c21v1OTFx67iDg4zB
Kk2kbXb4Ke3aJ+am5zitGGu7NoBE0aZPoZMUYOOIpJucrn6gyfohB0d0HKZYbQOzry9T3yGNpf3A
EM+6VLIibiQb1spLx61TGsVZ2oDjs8i9FD4ozj4rYnKAiu5oFEa5wKEkQ6vgQsTfMcMkJeG1TbwN
4TwdPcXnTGPuviHU7+QWLiRuSCfF/GInbbAeVI0gMPMn8Ep6QiBdSeUSOwF71bLCEnJ7iUhkayHe
EazQoP5xpX1gSBXA4JY2QxGSVnsurS2qRYzq1YNh2XfQ3wmWgDK6pBGWLD2ELXtlBxAQgBRvQJs3
O0/k/4ey92qSE+mitX8REbiE5La8r2qrbt0QUo+Eh8SbX38eSl98ZyS9MR3nYghpnKoLyNy591rP
ijZxlR6iSdovSGXx3+XF272Pc7+opP/eDUNBPgwPR5qHHySCJNvccjASujmCVYdzSFSpaSschtbS
0454o1AMWXawz59YNpi8dbq9FaNpsJzMKtS+vGGCKE6DMN7kHfJZaB9WBHInDgYaWbF/c6F2ogMO
ToSkmQtVyGbrCecFTxYeaIxRml2H58mjV5OWDrm5mE6PTs0JxKjzG3SdjP8Xk22gNqHltfvBkOoI
uQymtQirbV9Y3b6pp1fCrYx9Prt3J9zhh4nsgq5uX2piR/ZwioqLbCe5VijPG8wdg3vUex6NwMet
ZNRhsutz3z0PdDAx+5CapTncNJxX1uV+6bEou+o18LLs1WgquUcETz/C7cqtjQw2Wbe94Z+alvNo
T4OSEVMWLvIa/SjmXOtgkqj0xbmZs6mEr8HfNVM4S7Z1YEEaWZxxAVbHRKgzhN33eGJoJBnyHdPW
TG5IA4Nno9D7lRWO8TGiMD2AL/MW8FRhlEQMFlFg5heIIQ2vE4RWPtB4DCWX+68M5FNMVBZ3h31p
O+GT3r0SheZ+smbeex7/Ko15venFWWKuCAz6639utZKmqunmPqsSUelrROc3x6FrQ4JnyEGNdqyO
wGVTRRA6iKTK6VC8cTZmjwJr1RvIPcZpnUee3CkaKDAYNE5taWOudYV/F9DSd3IRcct72T95MXw1
G2vpv01xqb1aqBduJTa9qiTXSbwgHh4X6ASzTepApf1kGft7FWPtsnUmTzZxWuwRv1cUvLVQ/HCN
n6OqhlsQRHsLPPeuceWFo1Z5TcUmJ6UCyUonrrpo+93oBulnn+KPumb+smlCscayfzryry2AZ1Sk
OPVJEGBWcCVj4YHsQXvF+tBsKg2lcQPtY1lhvl8MHV0leLUTw9TYWek9NppC8S9nsh13KdPh//6G
nL8/G3M4biiDHhq0CGt//4Z4JWvHLExxnnIc2sNsjQYjoD/eL1nNXH0Eil7VCdBywyS8gXwvnANQ
n+zgKUyJP4MPZr44QbYFBIAVBsbfcoxwaY1j4m1YQjasU5coaOaAPbNdOF624zGvVxVpxqs0CMpN
VhsvntU0qyrmlVZx9dPLzAeg38QSGZN2qcRIYqkPRHs0rW9h6yCEhGUBlwCEpZzcK5llP0lRc2Fd
ZO1yEljreqs82dKfYe2Bv4yq4IdHFtoxt5Jd4AoPRLTrHCwChgobFTsaQNK9sWyhNzlwM0hxxLK6
JR+LIYjr4qkYq0NoRgEpu8b0SefkXgL8/jJKj7qcEwbjTzoTf5yNTF4BlU82oaM4NK6lAvgumxpV
cANnGgP1j0I4P0ILSHtYVD+A9Ge7+itr4M6ecCMJw4C1W/ZvFD9j7Dc7AQxtmXvhDztqR1yFyXgs
TPyFTeB+saYqBtmQrwxOrU8ignvcdSG2pwjAbUYoD92EhMQjNtvaMg5BXm3CrqFaypHewf0DT+4C
q1Td9F4TsPkyzQ4fIUwcb5q9aVLHvwmjMEFXKXVQaLmWRd3IK8MbW0+PKnLeaDqT7lypiOED6Hmz
qK1zie8BYppTLqpe0GqGUbucfPyVqDZfkUZ6e693IPP0l3gCTK47F7zX4C5D4KCT8OMtWQb7xkPT
BJ10/Kj6uUvBywTw/JG58xPBWP65mqNzg6q9OcSzJUMd71Miva5JCDsUnrOT2nC3iUNnc5cCuVK1
D/rGfoYE8sl68GdrlvXAMziB0RI16Cz+NVq146YMqN2iy0gDB2cWAISpn9NH6TyXUKnP94s7wDtQ
bdatJs1fuNA716QrkgTZwphEGVzuTYv809LvNuFENlIYJx/8uTFTQ/cklYv3IZ3s06BhZgsQ3OyC
GovJhOmejKIpxqOMlBo7h0EHoHzUMfNhkdUuSHSLIpbrRPcaMtBNZ5V4JBj+97JjzMvK74+853HM
M2xpev9jqptPaUH/PS0uosaPioGjI5OnWaFj4RlAFboSU4R11AhA4loJNJx0IPwE23xdkv322Yf5
44Av8VpzJxykCS5rNYOg3xdBEevGgN25uJgANNf1EBLalHZqkzI2OOsjeFJXIo0M37QhtzcmxczK
3uYgJHDsIGHRHRAeBBX/NNNEP6Qg53cSaczC0TnG2QW+EGZ1j72mfw2BYqKKp+qQZeHecN0WTeyd
+oT+KJiIdFmilVrVdtdsDM6aZpucHSa+B7A5p1QL6SEI2S3jLOKUEEMar2phrkbM9huAEO2iJLHh
0MY4WXCIBdtyiuDbjhFGucH7IiHw7gpfPOpRLQ5DjnGLhqdY4o3f1DYwcPRuJxP95FJOmrnvLJjc
XhseSsurtqSc9I9elwM74HgZ+d4PY84LkrEGDDy6EuJnbKI+N96F3W/L0qle8qYZWCxS7GHzBnEH
8CkbkK+dmiTnZpRjrWYT0qZK7Xq/RAVGH2BFycJyoU4PzSOmkX7vTFAFFHFvPqzOvSNH8ohibY5C
yfZFAmveFPp08JpI7Jj9I5TL6zfdZ1hl5EzDE8dsSNZon/0yeoxbfAD3siqo7GKdO3Bx8tY0aDZp
9pfebBh1IfwDOokQNVD1IcW4jn/SdvelnS7hQN00oY3fknIAJIreFPgpeVcR3swrG/kB/s+1A5MK
dblxP2kQ/znR4yE1dEnFyAl33iru3ZN/dUdwUGiCU2p5SRFmLrxKqoOZA91O/PyJZOlulbmRs8Ed
Q1pEM331S3JQiUmzOGq17+UYZHtEl+BYwNTAJqaTGKZ1uaXnaH0ZBGlbYTpcAq/etP5EVudU7hmG
q50W19Vp/P9/hcSLvxeQF2T2PB+0a7pjHI7POXzv62TVu7yHfFTBb9yU2BwyGHz7oLC9XRyN/iff
iPFXdTd/I5ZjcL5G3WDeW+r/+kbaRHR+0BvlhU0tvCGxBo3ULvz2bJWye6ji8hFIVc4sS9vWufZB
doy7/2Tp+GNuM98Ug+64TnoQ0iTj3pv410eo3HCsFRyxC3/Bss2M/EywL/GyHM+yimydhhMkqG0C
RxC0L5zWYy/N0pLe07hSfRK/ebFqPinq/uzc3z+VKZFZ0Uu7Nx5+X89IEtCFZw7VhbCrreNU45NS
YbESfaSv8c3sSU6+lUg2V/SWx11ljtkDMVlHUWCDJlQWXEyYr5WcNwkg1hsrItcsCB2SEqzyWxrI
5IF+QEuAIRRC3BeffKn231+qcJBj0LJHpGXQGvr94weVV05YdvLLMAbv9YyczuvWPKQNwXnA+Fgt
vw+ESIDQat1L47fDivZdHG+LBg8WUbvayTPwwMUOiFUHQfEuzIS16sNRkgamReu6bcPdOP+21Lqb
GZr1ebC1+LFEkbsvCsyP+eTsKdHbS5Do4mmAatEhYueEwBGQ6UCEGT1uV01R6afSDV7tGaoCSZSy
C6X4vJhc8lYfNvdfjTEe1N4ACvb//OxxftMtXKUMtpln/SFcaAKLeM2gVJdeIwYX8PbB7/zHfjqH
Y8bJOsGCVoGU/IWgIgqNJgUw0H2f4NuTSjx1jT18cuv+3teZqTFeQ+ehw3617seNf70PgRyV6Yq2
viRxg2osGHX+mFGuA6dzVorOIFY932PwJry1oexTIF08Y/i4kGsN6v2/v6H/8SDN5hGedSoG6qw/
l0wUtQFdfa25dHZUbnLVG0x0+jlPoxhXtV4Ml6LkkAKpqFroY2OeqsIyT2PFMcvXxtfR7OOWPTbN
Vq3R1Fe//Ad1PSKQwucxsYeLUOWPIgzifQa8ARc/cWCpCMyLj7cJySljFteByqrjcUr7PDghyBoP
rTI3Rmh16wzhyQUP8roIPZIWBjTYmT2YD9bdJFEneyyFzarrSN5Q3Yh4y8Ke7uCX/KwY++t9M3We
IHqUniNmHcwfLcpRudLrKMEutXaye3c66/r4AaxRPwZMnA6du0woOg95jM6ZhAY9Nr50rgBQTehn
VOCs/+/b9qceS7LqmK5j0nS0pMUD9cfcLgh94gMDs7uwao100plXRG0rtxyil3WpXhL2nnXjf9h4
OpjG+zj6O5v0j6Y29rY97LKwzeYcCcF73LY7YoNbgN/duBuV/6UkoRZ7NU3H//7U1l8naZN3kS+R
86AnoV/+8TpOrmugDOCM0reZvsME6CyH4DhIpCYZk1JYiaqGB3nAMkdxk8FTg95LzJSs6r3XcuQM
cDscYNg+0snUH2LwY90sSgmSqHis2+p7TMzNQWRkOBE8gcxEA4Y0BN+sVDxSzJGnRPDJephhZH6G
0aEF5EDjNlnDzOH4ZR7jsQ4+UZn8YSOju81dml8siPWG0Gly/L5UD2XgEeEbupe+hrk8WBXxAHF5
tZ3aO4xaRbkGChZqCYFK85y4/QjixL54lfrWdLEL1pUSTWXMmmRG3u1/35E/R+p8OIfxtYEKCvWP
jTLh9w/HsA44FXERl18S1l8LYV3beKFH99qRTv4yIpTcTZP6UgcpTdJZVXu/3HGIkfv5wefvd43U
MVp4eDQ46/Oxfv9MceaTd+8O1iVFOYpblkgY52ttFTVbrSEOij57IpGDFZ0yNmaL670J0p8W8JRV
NMTwQFK9Xv339yT+Oowhz3NoEziWNFCg/NkDsvwgrm0vNy4U8NoOk2azs2LlLtzIfzVq33logb1f
61w/EeiFVpQ5XJ4OH9JnZJ/KsD1xSn1U/Vg9QGqmm+XDyCybhJ+tMOTOJZ18StNHHuOcWX8yp64P
7jlv0oR4R464MI7hN9enIGncbRB23qkofWdLQNCRU65GxhQtYWOWUuZl9Na4COd2JgUCNF7Zb1mY
iy2Ob4+1tke8rRU0NXKiOvGCqB9YRMHibi0GAD8askBULOz3sSFpJc5k8tkD9z++SIIc2G0MVOrY
AP8YYOaxj8KMt/cisunWDrBtPd08+Xo19y7EsveTg4FrfqeM6aNhVQJ0nrSHTIKF+O9bav91orVm
Lauk0WBSn3Jbf3/MTIISSq8RYqYydQd4xzNpRgy0r0qiS1tHEtlc6diuS5CcSQhbjA1gMZQ6WayF
Fm8sz062HvDtE6qekhyVxoSjO5KWV6QC7ji4s7mGKstNNbV4XWd8os2oCgUAt2mmn/l0Y4kS7F5q
c6gf8pxhTmbXZ52UF9A4LvSDJoUiWoTXnqn+Qp8cEEukNRuld66Vm7+5k3dq68beDjVo2ViLQK6k
kQCFZWeffF3W/7hxHK0kA35Msbhi//i6wp7GikSddrE4ZUEUYZzkhUAi459VrWcMDwySiRtrnv7i
HGqAmy8SOkyHDrrXgkd9li9P7bqDIjeJ5tUKGJZguvuq5/27MrKvVYfRMUbGs5ISB7hDp4pe7s5L
4xvmwi9RXkwLe1vG3StyH7R0dvXJO/6nCBKGhnCRP6J8stF2s1b//kBoBkc1aUr/gpo425TQpZOg
B7cQEv9nGA+TOdoHLW3GhQd5in+OcVyLz6LozGPLDmb0AAmBdjlrqbSrg0dhT58PV7zpLenoE8fM
mGQB/S5ZjtWERSdHTUgbkgy3fK0l6smOySElppYsKRaNnhc3pr22yXOvW7D+JJ/c0f/xAjgCKYFN
XSyd+V34/edNlBStMznJFWPltc3N8RxLl4FjLB/DqXqdMl+eVaQyBIDZQclhVr1byE+M6IQjLlkF
JnzXrCM3ch4EDVV1lrlbvFhhtLc7f8XqvceSjk4ZEeGCITqZzbOlEMUv5OmxeRSh4SzcOa0BSWux
oL5KTmGgdash1dGApPmT3ki1C9MxvUFdpv1Z6+Vb5b+m7A+v1fy1yEbCcqv8I6gk6zkH9Lyo4rr8
ZED9d92COpRzomPz9CM/uz85/y7ZyZXAdtSS96Uzn+rEgJvKL9JTZf0YYdXceqdcR31WwjN2qt3Q
kXaeRQQNh05zsQP5NJHr9iITqKWu9a0JDeuYx0NwNavpZtmltc5k4F2bKpvjlyGq+c3Y7AqCCZRf
TC+dl2xao/reVy6N2bh6Tev8u19P7wkmWrphdQv7wvtMGUoDmtv/W//RgvFruqjnLSlxK3u/Px7A
Z4gpLYbk2ll6s3W19MN3e/EaxmaNiIFI0onUwIu0uxhZCO57e8jQx+tJ8CVN437ZK44zfc4LYIs+
P4a+l+8nSe61SMZrocBpzUZXNU0MVjO206ihVa7J4tDjapvDPzF7qI6YrC9h1uG+4/i61dLIvhBY
REQKR1USFn3nHwClyZMBymjhNBNbYi2jvWu9ggxxOWpozZGK1HlVJs81sc56uLzjDHvdr69eFRD5
RPbngtTQDwr5+DoaBolVYiAiadLFA710YgGDnwHyOfZqfqHwIEFVEJtIl8ONutFYeD3MUyu116x5
w9fyhyp09dN88WYvhtpMUdIc0qA8Tr3fn4dcV5emK94n0WnY1WW1K2b8BsQ/Sa9qZarJPwj5zyx0
ZZ5DPEFHXutLpkemubC74jHUw/zWTO4JhWR7tVGE7WnwrDWl1TsTIOOaVRpxdpaocxbfOo+ce2Lf
SNRrCACCSMX+63zRtYEBeTMU5054zn7wS/UeaDNs2+/GWxs2iz7K/UsP95UuWlPvJVmUV6ynTxkD
2w2Ub3/5f+9Qk7v5XnbBs+Zq0zocYtJFNfKqY4fZRtX23bnXgh+G0v1b2Xobuy+tfUKtAmlT6rt2
MOtHdlJbzkTJsdUe5HsOneBbgdFb9pyQ3RhFz8LtYwMonjfuMpJ5TIlaL7WZs1SDg8OLEcQXFvWd
nNgk0cKpI7Yyzu/QQiLrCemqeCpMttCcAKg0Gd9Yp2kIj1RT998SBER/Q/qPUZAwfkQ8tJiUTmaf
HaqLO+rFMnJDnt1Cd89ZO5BWSfMaXqa2TbSs+aKldke3Welb11sRhxA+3C/B2YlLeTOQrBDJ6k37
uhDJWQZxfPCzvl7EUMf3pelbq3vHUWag4QUDvkOghLmdSqfcWHIzlJHzropSbLVMBVuZqfChcbJH
kVXfikZlD1ky+FcnzQDokgKBs/ECLat8sns/2/CPtJUx6dWTM3QFABP7hB7qyUUC+E8cjw+FzOIv
k4qddd919TEFboIyj8Qo/PQ/7jhkN+YLREFmlX76/zVKnJo5I292e7HUaC57vp8Xw1InYuNmeQOo
JxUDTmJ6vrcqx13adV6f+zK4DQZ00SZ3xnXo6MMpcJWNDKCIoYTU0bSIxmhYe709XkJD85bx6DRX
TWKi7gdwPYkGS8eFbIT0LV7YJiIm8MFnMBfulew5gmo1dTTH9wJ2EV7cV4Oikh8W33OSRN+9QSjm
X6M7e43dc1uMhNVDTitG4qSDoYo3//oV88Ul0Fd/ef8GOD0d6WGvMLNob0kza3nNKl1OtuWf3Ykp
HZOpdcDYg6qtf1K684Yeep84MVETQ1tfk+BGFTN+q4Inp/YbwoCYsgYMMBZi3vxqd990uTjeJSTp
nJeWC39JrJS2GXyfFyPUM1jSREQMxVNbWWhj+pf7UcKirbxKRlEvS70/qIxo16Qo0jedJ4KMY7UV
ba6tRIor3k4GnFq0VrfBvIAwdrpVBSnbZUcXUOeJvt0vACkGM2wuZtnpe6cdn2US5OjTmkU0C74D
94ExS7hzCBBdVKxZN0Hs9W5CxLDkFDyuImU62w6N53MRvWvkzC+An0dfk/yid2o85m7nb1td+0fT
sg/AykQogbRLW7talqMcF2Ckhwe3s3bodiGMaQahAaQP0JCN6lNoBtyoTi45OzrbmICF5ygrWOMD
3fkoeLBbI6TTHjguAcaOOkReEf2i7oPac5Y+ltI9s6MFO1F4SyXCapt84OeIyogwbrP+ytq/Ec64
DOchTeHbybok+HM/aoV8CSacS9Y1czvtFrcmFjZC209sCzeskcM+aSWsjmSUW7yEzdHvTM4sk2Pu
ksAhhEmhURaTM1LUeN8UTSaqx2g6pPYUE2fu6auIrI63pHYeqAGmH1gbtjmq5ZUISvfszpOm5i5T
zM8kbjSPwUSKQBMi6i1NBpTJPJ/I7Ol59KqflIzawe3dAQlRiXhY6O+ggG6eB+sriCYsG5XonvEW
xFdDNy+4HQ+ZY6bnuxDMjpnSFISjpIQh5QDFlnd6jasn5qlhXtD70bBNakBbdwO+OyfRKOY8vzqZ
UkTAGPBEUicmD3efZGmSi5x03vg16FhT04cOqs9T0Bbx1VMnzRRn9tURTuK0kshKKSUH++j3grFV
SFsG/pyxrhQARj1mvyjkOJxF3DySSX1pozpgWh4jQeLvaKM+XJtkVWaWvInaEBQHWfzPGCm47Q6N
VPIxsdQZj8T5TE9IA82jF0jgLHGk9mmP9NH0yToYm7EFRl+KV1Ozp0VY1MPJ9vqza5LuokU09HRC
h95HFb7g2jCPfjanZ7lRLLeGa5lLPyKBQric63nkqn8KpbYoYy0QnC0ED1/LzlYIoPvXMZxsQh48
PDeLviFw735J2VdWMapTAlsq7ZzUIJsRnD/ffzfZo3/49d9GhQTN2ecpAW7adC1jLXmEAfTkZyJ4
LwBkBpAMmfnPfrMwonecBaa7tlClLGOreHSxlz1o4Ad2ncYoVuRt+Uh+6qYs645YZ8Z9bTF4136+
iPE5TTIiiWfHEvXGzq798NXQa21vdG6+Fl3ofGI4dGe5+G+1pw0iiOb4PDjy0AP9MW2uQwYYXana
S+F1Z507+Opmpr8obJiFOgySWXhn7l3DCXjDqTgdmsJrizwFgqT8d70DJlyVnEpljM7h/tuoLl4L
9PcvwVA+BYmdfxRF9is2THZTcxSI59egksOtkJn+ki0pj/RN6ZAG5QN8fGrSwX5IYFMkJrctCBLF
LgM+9f7UDpraqMFPnn/1z5RUz8icp28qDxbo2MQ7gV/mphbVrstawhB5+0YwEHVIi2Vo155WhSdO
eGvbLfLnLuo1wDOOTj6HfC3yKvsQ/BQAG/BOeMaPCiyMxqrxFfw7TdugG14pMDC/dOawSybyTeLS
ch418gz4HrVnNELBywi/tib36lFvw/jhvzspv+TDv90uqAOMXEkdcDh4yz+nUdLXhwZhJGa5Br8q
MbqMy2dxqJe7g1jUVSwXNGdxVqyNEF6+gGY3bgzNgqWZj2/5kFT4zxqG2lJXX6yUXjRlaXch7Njf
BTbJ8Jlw1bptKrzfMZnioB+lWlSaJNdxUgXiPOhcC0VMJQ2I5to6QX9kvvzT1FsbxFwvDhPBGrfE
S9yFBeLiw+OUmcs9eY7yGdZxepnSqAfJavkXvQLgU3mQiZG+l2uR69YLAllz3SbuhdjI7l9xP0JP
affkbbhpGMCeeJdufSH9B4ta/8GfsBsj1tmLQtRXa75k3SmwhwcKg7i1RmqAOZBkJCjIHcbNqIhA
EEBOn+2wkY8IIhb5UHxFKim3jDRg+qH3WIYlEb52o6WM9vpxbT+Itm1uxSiaWzlfNJ/IeWyYxqYa
K9Soaf89HL9IWdQBiObsqhr92KvM2IXDSKkRqQrd4UyKamA3Qz1X2itUlmFp2sRodLJiFMgecO1J
u9g0dQdqxxPtoeyKbcH/5TLOQ0FXVD+Yd3V8OKve9o4Qz54XkPBVOx9j3Nxi3ylOeWcT86KCjN77
hO+RSWvxFNOF33mt0aKapNyvic072hOqbxDl4cIcMsD43AoQ9P14VTXBk870cJfFNm7VsW3G9s6c
Cfl9qLpFHQMwNQOfW55Xa+nE8T7s+/LdLogjTlZTaX5RMxNR5NnwS0BUjwHcZ5GDySchaWkAqdpX
KACaIYVQP+XebcKIsBmKLju5BgI3qxHPME7ShVcmO1LHh1eQngCaI/Xz/ru4DN0D+3CxVK47zDBc
e3O/ZfcLvQKJgVIbN2HdFRs/NyjqGdC/01HYCmuynz2bTPuktGCtkFNcMuL9VpXT3gfG99ppFcEY
jZtuSOMeV2jpjb2a9HevDusrHQrxig5m0RdTf8OU8RWYfrYSGPffwe3rC1635OKZifuUAQITwWko
wQGPoj9lveneRF65N61qvEUkAAF1dU2IRhtmZzOX48q1wb9EYrL4EGoFrdN9r8xqW+gdWsLING5B
0rdrKLrGLU4xb4MrMm9FlrTrIrDAPvdEiKZGaZxMZBTLonEJZZlzvvrcKs5t7Z+teRbkt1RZYTO8
uR43MWtAXd7LxnvcVAVp6WgqgHAkSCk4hRTEYo7ZMzMic8IhrVe2IqaongrkUnEtgm1HvMYis94j
E+GR4ZXvXRnqb5yZePr8ZG+PmXVlhjYd9NYsNrC39VOmkCC4yUSjJco/NBMdTtxG2mMz0FbwC6ta
WQOP/9y6oI9vLUUxNnue3wWKSXg8LqekZUoqhfKUtfesAiK2TrZqysGPoPa+QA2VEZAgGGf1ASAy
1PrKIeqTE+60VYzOrmw5LNVTHW2JGpkDhvX6OELGPKB4r5daZWmvftC4i18dja4/DVk97vz7sjhf
7r/S9eHIM0WAw7xclOTVHTk5+PB6Z3hLKZ1qmZQeRz3L2ngQG099Y706cLFWWoPtBtITYnXoH0ip
SIUpuKGD8cONaCp4aZu+yEsyF/q2jqo86mOBhN95Dv2quRFS9pVgtDWrUrevB9BcRuq8y2a0jwDD
nyEHmB+pGt5gKakLaPN2H6Z+tbB19QQoKn1pS7rt9tgNq05hLkpcASWtw2dcg0GwaL2mKl/LOZq0
6eOr6+XBrx/x/nPSpU+WgVLyAXHNsykqBDyhoY6YP2gmqzQ+x2yZcLx51oB7UQaHw5caawMM86Cm
HRdhfFAlvgrqWme+4AGuKIVQdwNOZPOZRQxji9wR6J6xMFDNv3uZDFGERAFhNhNj4D65tTDBd8hk
rZsdxfYtZJ7QTFW9p51HMGBQHYhSuNynfHrRfxde5G/ErEPtZx3q/dINj7U1v2lMx5iXV0RluZP/
cW/UYOSjleWU7bC5l788wIxSEYksnLh7TDMmEC6U9u+ZwzsXazCn2t7b3AtvBIUvrpouSegaL0OE
mDcGkzgm9K9Sk1QP7qC+QqW/COmvEdwqwV+EwU8lYJKSTjh5qrmEc98rjXO45hHauUrRjQuj8bmd
m3WORUAfYZHTLhp1Hy9V/oNwH3HE7CiOwkmcQ9sMAIKldlQYhOfgqwLYS1vj4e1m1QlZq2FKrFwG
aSEwWING5YyrMHN+gIM2XxB0WGfflz/y2XJO6+5BJWKC9W187apy2KmZ1wupnCWnLpJjyMq3+fXM
M78beWaC4EYyCR7QnHg5qARoqXWxaTune4mN5D3WOaTjwSW7zlbJUxRUH7Glj2cbSeiiYZB6cEL0
3NMoRLxM40isxgy8uq2o7Cw3f6CLAYQmc3SYMrQbmyalr4UziRFgSFqOMSBYJpjDFOm7k0XZNtOV
tjbrkqybvqm/uc30nRxs49GVVXkUGnG+0JMfIXTqj0YQEp9CVmiZ1eqW2mO41EnAPZaxwWmDm3lV
WhK8sCWt8kEP9pVg5HBPjwuJVjmRvfuzLbxoH4oOZX8h9rQ/GKSSqfjddPulGZDYofdO+OCDCaVv
OD0WYf/ee9nr/Zt3kqZc6Ar2ZjNXdu5IfiLReOchCOxv3XdByt9DbTMS0SsOBnhfvmWy2KENTDZT
QLHWzBqladyFfQmbcLoYmhTXxDSbnUttQccWBnmYZ87Z9g9alYiL5010N1zDnKGDbCT5WPunMnbV
omjlsJrGaUJh0juHsLamFYbxOcyN4cy970cM0LdpsIEdSzKnKPxIVmWlN5bEUybnLKfU0bEgno3I
ela0/Y+0E1qKbj/6x7GBhNukFZuaa7HaW/ouorZZZeYXq85cgk/dGQxKCBbKY3pW8fDDC5FwjrMB
p55GWh4CpYFoxNPdINPWWUl4g/ukeRJUvi2pIUz3fL/k4Cp/1UU2stdDnsVMO+hOwpDVd8xEZjjh
nsgnTr1R10GhMMbNUOVfRRmEJ9crRxLiYGMYFSaaXm/1a1IYpL5oHA1DEIqVcsk/7Yx9La0nBH8T
NZs17gzHv95XeJZZCZOxaPY4iZf5JJ3ZDp0wp9bUIndIW4xDDzbdLE4lAQvj4OCuqX6MU4pTDNZk
sKCz+daPrnpPcl0SFKrnR3nC+42NLCC2E3t+h+PAtNamP2tNDBl+x0T22HfhJoIZwKZJcM+cxm21
DqKUrHlztX4VQN74phMcvoQRbe/cJnoXPl0TtmMXQ2D61kmfny8jsHEtirZ/qFJO0SAR+63mmNPW
rSwsp34b37RBcmCcGkSuVN1YvbL9kOgtE4vCuXEy/scmQ+bl15KqqiHZ3t+KwBz1b4P5TJN+frXK
d0xS/Q4Wp1jzObc1/+IhVRXbZjoloCbMD93SvIfQ1S+9NIOTxcdeRqK2lw6G+IvGn3YU8F3WUuMt
ITBrryx642MdghiNHH1bGqR/3S88O+UydRERWKIBayDFz6SQZENoolwgjSAyxpXBswuBcZ3ZKPwo
V6OtP9n+0ZGpf5Sj/zRphCRJa9rhbaofdeQcgKHgHN1zq+8XQvuqhVUF9SoERE//XjvfL6IN+RO0
wPmKX7RjEUdW0EobhLzPKq4379XcQVVCvcpo5AzhEezBaGBdQQ96yI22W6IWUe9kRz/lVX9ET+3u
x7Hks82VmjGlS2IMCbWcC/DqLuO3jGcfrIlv0tWlNXcZpqlZWHUe/rCMLe03OquQKtb34MT7ZQj1
aFPprP/JGNZP/4ez81puHMuy6BchAt68gt5TPqUXRKpSBe8ugAvz9bMA1XRVV09MxcwLgiCZSjpc
c87eaxdktRKICjAlo/C9LAPId7BOXTFN+1R3D6b3yzYoBBXJgz1vrhI5qVgquGKi9jGrdO0xy+xq
p0u1WMnYWEsDqYFg93vBgJaTgPKqEWjWzMUP3aSrIcWT6hbGrp4jJSIKRiQhQAaIRFG+ROPH8n8o
mdI8yfKeVGkFTTvhrU1KwX6BCmkHwDPO0+jOrym8o7OI92NZSB9Vtzzok/Wm9G13jgYOk4F3RQi7
2NpB0p37YoQ5Cdh456R8rhk8SAUPZd1Z5XMsVP0Rz9ieF2TfIzu8AMUU4GfRgKSoAQ7lrD3BWbtx
VIA3ExmH+vz7AogClDTWn7q5dr+g4+xsLO6po52kTKL1PMVkfWefTSF/I4K+eK4VEj9N4WKnmBeX
4/xpl7VesscuEG2pdDOUonlRFSrLfVU2n/oQ7JPoCMc7HtlUVeODqYbgUU1cs07bew+aetKMYqLa
joAlr0hlYl4apk0r2F6krb1d8tqEK126RfDEnb4nMXhRT1ZRnh8sKEIW9oQ7CuPoqcxeWNJC/we1
sm/LAGX+ZPPHCSPfTk2kozdTE0I8qHXH2kHMy4oiEOPFIy1aiCjf8kmAl9OS5oG8CfGgEl49Lusr
K9VYNxMoBZGtfYwSfkO8lJcm7OjueZTwun/daunV+Ho7Wc02Y+rdmBQiUUeEHwRdsOJKouGgBXr4
jCryTUe+9plr9eBTpNXvY6pguQ/oPqRqNlcWnOKlDnDUkuTbfYUNkbYaYXZ9MiT7Yezb4GxqBb11
pR9WxJK5R2wWLtb4occqMxNlm+QHurngsJyYfLj/e/nHnhvB/1b9mREoBtK22QPtan9nw5n0CBoA
Kf1tYkW1RbGdzloVi6lYJsxQtU2sdQMFmc4vkGGpgwmL1GPVBmLlmA2WbVAXW9nslTJQPwtzhshG
b1pEJTXPSJoLKN9OiKHv7PtM0Kg0MdldXVxXMFsasXweY5NwUzWZN33pJqi07plImB5kffFuk1Wy
0SOzdleBJu/SDLxjZDVARux54ak+owYhvLNyi4e0Yu1Go0H9JKBmxXd3cGEHVyuNVKl5gvCnwUr3
8bw1IgG2vyJa3gV2/5SO5M8MqlVtYduZu0qM+t4aNKIF5h2E6C5RjQFmoh2+c3LLvLgWpj7PLaud
7EcW1YalPwz1z3hIy39Sif4P34wDZx3pgor6UF9UpH/RLZRdlmJBoU+sRQm9xIyIjwnx1YmXzcTZ
Ne66TUFs18RPBHrxnuvWDH7sf2bKpG0xJ+Xbls9pPdasefnhGC+d3jU+7YCrSY4DeuByr5q9uVY7
o9sQ24mfrCaTurhoRe4+o+s/dyLrN9M/YWs07T+UpLYBDAqhjopw0db+Lk4gD4gCO8yx2/eV6Yo+
3dVhTOHUxpgnh7ogAgNRSQ0NXZrtdHFr7TTWxEGlVaVfmuAXi81kLVJVOXQd+152BpMPd9ne5UW/
TwaaQonQ1sRsymMlg1fBZXiaNJCRGu7vnd3K4Cr0ex5n3jUhGBtRFuvw2g4AUsetu1/GFUs8a1bU
P4tKbksCuJ7o1laTARPCKGcxH8RBs3M+JkICrSnTHrSkL54Vl+taTaN1X3n9WqrTC1FLwSHJhNyp
KTW/ZaUph6Taq8wIvgs6xTdbt/ux3FLRTvqOpqIHKzTHR3jqYPeswxV+qx2/h/hhnIwvckLjG+ko
vRv7aX1sKXlc+lDaG5tQ8jyog7MxNg45GGI4JBAu+PFUzc0eMFjihjTAB2dy64YSArSaXEjGMn5Z
arJLpydpSrQP41Tvm2y80rmNNroWp1fCHPVDqXWM3Hk/4LgxWMp0unUCbcQonNbnRMev2MbGSQkK
TG+J8uwAzPdNIwZSWsqbUxreDlLg3uCTOcDiL7bQWuydkbsONGpKBGNvIDt3cTv870OcPku//n2I
AxHHrx/5j+aoiKZ4/C8X0tQ7QDmaCSvkOBW7Pvd2o6RkFBNWnNmbaiaTZvR/09ipTqXA6SasH/RX
g1UYinjdqzi5gkSvN+GUf1axaUKz6L9GMEBnp8vd7f/91WIbhOELRghZ7wJ9+surbfQoUZIoGYmE
6nVs0U38NIm9p6TUvKlCyNR4QEBOoltmr6a08xgeaoMOLYtwXd33GUKLJh2bo8neBD/tKpk8APtd
ER3xn8b/j1drY/PEyuLQ6HH+LgqPc6vqpKlqNyjqxYqFYDbi1TUuAPq1Z6T4FXFQiYXsIr3zftCE
o0LiciG8yw+Iu8gVD36WdoWIadMyZitRlNlHYnkfC/g8ye3hH+RgtJP/8+dgI183MJu5oAH+buHo
pzFPtMBWb3Ac3rqgkE9eUwTHziLXjfcZrk07jmDriOY8Yu6FEsjq2U5HuY2P2ASMH3oU34LcQK1m
ZvWToplyNxqgH6j1+wh4UH0LmBjhlKFpm8vmqjkWe2Jq43tXDyuM4AQ2dOVzUyfJ2UifUx36fdTk
3WtvwEZS8zb9xPZxaojL7FL3UEReDcp/9O7EXO4aJZUnpys3Y0z+s69ljM+5lPHZq99EUCcUlGWG
agvRTSJF/m1apP12JGPHxCqAOMqcMuWGzu0dsrB8KyZjdovDeYjTAJtXjapl3tBUNEO2hZHsBo1F
wJjm8UkPBcm70YakEvLcTBzujndbyljtkN6JedG2VU3SbKbU8dV2gWoaWJU/o2wexCB5MfnK2FEf
hRcCNbKcN4qS69qReH4L4e1NwkUutC/ZglbeWXfheg5syO49mu7Vss+sWTkXlXP0llppoHSnoBwl
GasUo6RFqDLZzQeDAtWrZyt7EVjDY5cz18mUjhDJUtrZ/OjGLLu5BZRBTJQ/k6WRElGQ8123jomG
Z/KZVLLQCl0vGdEydrfomnZeEzgrr0VBWJl1tCIugixw2ka5yMZ/klnPatx/H7Bmf5jhWM4iWP+7
XReHVzcJ4Uw328kenbpUL3Ks1y1gE/IAIpK8nYJByFDhAjioovoXlHoBgdnF1+jlql/QwXr5h1EJ
3fZ/vCibpi4aYgvDkQNM6t9HUZoA5gAVzLgJU30G8XzTKBU/TvNBRHG5Bf/SreWQIpzs5LtJNttV
HefALC1MLrPsRGjiIaMQGc3hzoHJlQBS6oFh9BP1SOY7ItGJAIvST0ocNPFkx4yZyZ9K0r9YjVei
umipBzb5i+rk9YEGzdromGKlt6Ea2a5JGyjPelrxLSn1CncaMVFtwYDJWlFo2toiNWEFPoZURSlf
MzFoJzeQA5RvWnKunlzx0FUnF0UBkC1x6BIYoMgWKlfLr/hyJzGFj51zj1zE3PSV+qchbn5Pmo7m
TFoiWJkpPhYcjDUBDup6KuNHbNfdWTOA6WYWITS9CpthOQUBZjCbRGiuXY2UDQS4/NjMo4dz0qfI
hS8ZAQXixpG+WIJZcBcgjgVpB3xLxe/8GWgmuZv1o8s0EdGfOXaCIB6YA86qhcaFhj89cV0ZmIGC
DcCPNeuBR51UadKFKAE082FZkaCcPYWVE93svHungV0ejDnD3lb7bt+qw6/ZtEVbPg2JrIxo+CYv
YZtdK6eRSDeTq2V60dHV836VSM+4q9L7jbC55LicSU3glp3NKGaub2L9vc61cOs0IFcEl9C+5ype
R0Mf7NoeBEcQaNTQyvjDxR2f6DnhL3D2vssekNGRYuJ/Var61tph+WKZlXF0kgKtbuWJs6bCFiEg
OHsF0HyfKEfw6bnJOmhXcuptcAGMaFlfhUR72ka4DclFpFhgyzM9KQFOjDGznlqSCms3OXitZ+5T
ZcioFdOHjUzBehK39QM43M3Y2Uj8Q94XO2wKWjFpwIQyCF+f2wVhjDRq6G6WSzre8oJGwkqOIx9+
xXp2jkpF2VPZhb6RiK4PZjdEbxBjN6bR1bjXR6y8oeh9gVjy2UrgvuVdSLWaYQ6FHQWdvAHiiYfA
PDPDnuAkfWc2x70MNsUA2Ltz5pJpdKL4y5Z4ZitaFrICYaTENlttukltNuBFQCCwUeenUinDowq9
BwyUd/pCKJY8DmyRH0EbX+ySjdFIbtcasYhFlRQq0xQGySVg0c8KpCl+pWBjN8PoHLpQumtR1H7O
xmtfRO386linaHUDrw3a6KmFrHEsRjbDI9mSuzLEdBDHhpzbtKTbgn1aftyWBhy13wDfCX7idyeG
jmLdfaBT5g8RzsvImtpdbVLXgWQT5h7ZpTIcSqKg6BEaw1NMW3XjBp1+85JUJ76DW8Se/2wkQmjW
UJulI7n0Jjt+jPipbefQG7l+HBxqJnVn5vvQ0wj+lRZgzyilQlcRH4a4m9Bc1/GTAb1O3NEaVbos
Ib4cHYOao69ri3U1g0iWLpA+CxyysiF4nUVyTd9c+xVVaPgUIxQng95XmLTjtVVkh5AoMvf1/NE3
cvyZqXWyKdXsM5RFcloOQgbxSeC9XDW9SsJl2r42nh7fRG/ColLVagVTEslBwTKvS0S/GZ3aWkWu
Ux/7on5adMfLQUbqWxfB+0vs6SqSkZ6mTcqt3gSMGOWQrxeV9dRV45aw0d8HgvMuUy7si9dW7wjF
aaC3rtiIBMBNSm7CZW5Bk0l27h0nXHs5BR5Yt85D0ScFLkQ4t8tpSolPmS3VKu9+DkhaEbZlvBGN
oe2AME2+p4YUJCe0FfNhUXk3H/P+6qcs1Q3Iqub3QiU3Cs4Fuui8wISQOBYN6rS9kZsSszq9BqRv
neGVz50T5VlJ5B81oGgA/G9FvJSulk9BVTVPQBv0plopjWls6wdPV4OrndbBNQUI58ZtDTKHYTuO
sFeVvUY5mlb3g5DYACzzSSjhKh9hqdJ+YcQoxXBZipuwRlZSjN6hNc2UGC5Ax13LDmrK7ewUOmAQ
nantto3hBhsta+9ubtcXTULahJPyAtVmuua45g1LTDsp2c65k9FvvDwk9tDRm5M2H1oRq4ciN/dW
6HTPGtm//hTThI0aasdj6bPcjg859sR1M9e/rEB/D7QuPJUx606vDX9G83Dfd4G8oAH2zXm4bw34
VY0m0823ocOQjyGiFezUFjJU2jSQ+gq2xqktj9maKaQ/LgVUrogPqfT5DcT6AxnfgFrmBojoI/qP
IYptSBjFfYL4uS1VLpe0iG3U5cxiOVo21x/6FvqIPZ74nrVt6oCmWBoUCEOp8sdoYRqbsccizXsd
22HzAK8TYVf/rJDELatePmFEzA4If4jVpGqzIt+0vbikxN6QB6JIgsy2/OoXfhsuaPWaGm8jwtn5
UnOmLH0s85EikXBfcqoJ+1YvhxsoeQCRuavs3KCsT2CJj2Zmp8CI9GkfifaEzbSPVgaglm06W55k
EO3SLGiPYWgzYVfkpPkSy/M2NgOMfYhC12ldteugzr1bUbX5JS4ku/bpKBSl/ZlEheNL1jxbjfYa
w1E/XpdDkxsx1eIV+asFSJKxvGRRVV4Yzd2VIMgIgL9abr5VazDIsVqHCOHng26SZpzjYfCXbviM
B970kTeuwYYk2454WuabLN0OSkwfrod6pff67zCNWO5MKIoz3BeuJle8s+a9VsVmwQfEsQpDoNlo
IB+JuJ2eekt6e0ld4Q1CCU3I2epEEurK4GvYChyz+1AUHRgIqtfUXYL1YO5HNZZsBb3fO51vHy/V
zySfYABC+cfmrEfRnkj5wsdv0jkhsicJKctNsxhU4Biu60ynp2FaOCKL7DNPRrmzilFdhUo5btQ+
Ts4AK1Yd+oStAVZp12l6eqTWW6/4ptJ9247VegkcqQ3471UzfIgWgR07/GUV5ohC3nCsH22UzYtL
wLMpNIUuk3ViPIGkQPffT8FKaUW5j3RNnPJBpT5uA0/kl+mrgKKPnu7dG7w5jj+p3pNWJHhO2NlS
ZAR9A42PJhCQ/SivvR8iq/m0qJrOKl5hB85dVDM3R08ILGYEN7TCOXmpaZwy+xZ6xPbEOGlq3ZXQ
T5UQjO28wXQdGqZdW7NY/A3pYXVO+0MxBOOPqUHhTy1cO+E/tWndp28N64LnUpun9JFaVoqdQZll
p4Yet7sQlivAKUP3S9uRV2+U66o07F+uTvLnOEmY1gxHRClYh47F6SpMw4TJ5TFMm/cBDsF0d1gx
rZaL2JzUjyRNu1WI/umpcYdbNZbjQdMJ4kBib+IWna586e1zjqPvqI4sHHRjHXYO6gfljTDhk7Cg
ImW1Q7uONV5t6SvqePHdQj3+JGaHEExDw0EvW8shuFYTu/6V3an6DTh1Tdm5qNdLU8RBSDtXcB6i
IL9oNYrBqNF/mpM7nJyC7kKbsRxBzJns7FEEfj6TG5dDbxEthnt08CumMnLvh2hvRsKAnmQoJ5Wk
ix2rsAf6AOVh8ma3vkL85IkiQbZpWln7Wus0J9RZ9l7Y9naROKVVgFI5Te+eUUTPSq/91moNGW/z
drNw+pZkDTvZWIMjdvTQg3PYjJ/LyDHMet64J1gtZmns2afFxOQQ6OFDlWf2tzJrOg5m2T60ckel
IVknbWe9dRYXGkXycc4jSw4tE9Pag1RxpmP+5ahBvynlaOwVlUwHKEbktZIo51eayqht1tMzARgZ
a56k+wqMpwC77Jp0D/0WhuFxSALtK+mDA5pcplfVas8dMs2HwKgz3+yr7LicZnVanGxYT3lgv+OI
rF8HPZg2nZ0X53DIdDrvTLlTK/F9QAXPdbvztbEbHgNPIQNJNV6bzBEQRTEGsFzt7mzBEh03gOr0
Hq+P9bYb420tUu85CqvwuaNcPDsJc5k2m0QxieMoGklNBsDEspRaFlVqvU+s1Lih1hvuhiyag5Pq
H4SYQgifD1NF7JMtyvMygJmsqjrLrDdGNTWXUUXhCvZ1pfWe/pDHoFmbmFkkbbqrE9PPTukMIz6G
2tLxppPWDL7GhB9O17S/9ZZLfmbCoFaS/LYp3YGu+TCOj8st0PHKH1ovC8rZOWts4zK63hcUdu8J
ej4KdNkfvLAbN5oTjh996WxaW7NeR8llWpdOexT0GUXc6edlW+rqyh2LQLvTRjPcsz0NT3Ddk5Nd
asFOT0mOpcaDVatXPfrw5XAgy6Z4Ua3wmuLi/tlPrU6m4Ai+zBrxmWWQu4QplQ+1PNvQJZ+4vi6E
e5ffB1KOiWIoUrFh0GGFUebyMI2l9myJ7n3UJ2L1LGKO+x6IRGcZlz5PL3hpjMNyJue79K4z6euU
oEtc1/VhLccnI1L1F4ZzNI6NEZ3UrM+I4HMfFkdQ05m3wWvQfbi9sR8YIPxOMhOU9DYPC5qrmU9J
yzjDBboibOlXi6+ss2xtZdoF3+2c/1uLtFsbreJgGrdUCLxT/oA4grDU1Iy30qJPW9BTabpGWmva
itnOS2pkmy2aML2mu1L2znXM4xEp8WiCyRoBgDk9tO2m1c6eIVTkz8bz5BbVxkC2Bx7TiG8s5Skb
zN8n8fXKg6Fmx1whxMpNPcfHPmOvTFJ6MByy4ZkSqpFJ7pFKQpiiP4OYZG3oN1E2uNA7wrwLyID0
7pBYuIbGci3FcEWTI9/aqUzPIUV7EwPP0hOHSLxCxkJtrmZq9hInPuYG1tVp0LT3ScQfcaCz1w1H
7dFlMcElID/BvWKtgjh+6Rzzpo3s8r28CdkusMYvQMSsbDCPK0cP+1lalkFghwCqq27yiIGz8gMV
U9sy29J7mtgso0xgTImUTK6MuDJ/yyK/1q3qic5YvLbfo6Kr3uJxiG66VXz1yCijnBYju0w0p0hp
bwi/9QPLNcnOqrEfS6emBJb23q6PSvT/tVT2kSReffk/LcsiDEr1omRHd2STjzk6l9ZBqxSq8HKn
jMG5q6pV7uTBdTlULXNLEFtbU+I6U+3h3lIcQ8yksHtl1/2opGxYmQ6wK0xfbWNxCTq4hcwlk8Xm
43FHRW6xFY8fMeTLUIvRHRcZUk7k8CAkbOuptophGzZ4WUdUaotztqnwV1VOdh2EgUA1LNUf03wr
Ku3pR5KGN+jmryjt5PeFYSPp4Fmr0PKUpxI0A1JKk2Ryujy+M6RYH0AVzhWvbg9SK77ScCGHM8eE
Glr5Nccxij8j8ihiOBURDCxBQxqc10505fp7kdFGejNnmCTAJBEKBUmtvoaBeIf9XVEOH+S5rbWv
PDCCbeKkiMWDRrkoqphFLyyI1ThTqyM0L14JiacvFelspHS+sEwrNr3dutS6DeWy/KvlAJMw9hUU
J/PV9qttFHTpKMkBOTA7LDtRon0zfvf7KE6fcP2IX+T1PZQGBZWyAfcpgkic3Fx1zgX8dy7nye/y
Xjw7ZeYCX8X6mCXdvEWP70Q2W9eMHn6E5/3FdeNj23CpV5OwH+GEH5ZC+QQvbo0dwFrZevFlGS55
uG5h/qg6xtkegdDj6J4zfOj0rrEPgXGsC83+lPCSV7XwEDA1JdXp6q2biuYeadhOwozVB+FMDbpG
7lsO9iGz2/Ivd4xpZaxAO6Tb5ZnD/PQoIUAiJwUjGsVOs6iBT70xQnsanaPu9Yc/R+OGNsg6LBnv
JJ4nnJd9sK6LMSSaKo1OhhfEmPdZ75+gdE/raVZm4YR27sBkm01BtNl6WZEua1O9TZqDVlmZvzxl
OVQju6rE0Veqy/dVehWWAFh8qi+nILr2SR1fZPzMCss4F05Hi9lTH7Acqg+Ez/Z+URrxoZw91KFb
ag8UjF6NADHtcldW5AyXVfnTyVm6QjNTEaTcA1E/LeSzzsYTq1VU7pYHkdVnKOMxw+qy93x+3PHO
Rdb6PSmxQU+ZMouN7MyDVPX4ByVzposMffxymgcRa90elmKRK1tpTuUT5CbvGoNJ6OY4hOXQRI7N
NWqwvjb246SNr1LPHX+0jfa8/EgYozHDadpzZ1HGNYFepxtgWcGaHM5qR+c7fsum9uiQ+/4Jz/kC
1ocmacWcyzo2w+mjmFhVe9Zvs1TbtmyxtdrG2CyPZhIysN7Rz+tC9UBPTXt15SC3aKDqbcQS9TWl
e7jmGdFe8mF3MVYi1Tab46iptV+l/Jy/DyST+kMZQYaY7yMm7TFWFWeP4pYVZkhjtMiiaK1yte/Q
LhLpgnJAwepzxWxyEFGfNCgFmHsTBo/SZrImd8A6aqG5nUyle3UbbI8R+qpNRmDSyWkxHZpBFRxY
T7wRiaLfYgVQF3LTEauA3T8qtfOMpL7CKkRnkzXOVWnStzCuSHJkQ3sM5Zi3p+W8UBSmwczr2WPr
wT4LrTqoVhGt3WNrpuWxdHodQXS+oqoTFfCuyfW25r8hLRs1/nKzbDpKKcyORHl7xqeu5cURGFCO
thuBlb+c572Wf99pM6ulMyzoj/M/n/7nc5b7vv91hqp2M9gNvXmlLo7xfCjIEj0up9ii+WPLOXB3
74+bNAy598+nLo9/37ncTOa3t9xShZWv1Ralakb1PeVblMVRnd/A96357f7ldH4AnN1/P/qv0+Up
sIL4C3Qx4RMBIP7+W8ufiWxvJG6AbpKxb2B395aVHyPN5cP5y83l7S/ny6Ga32QvBU9CFZ8flztp
qMIwc3Rt/bc3spwu7/hvH9PyAAmO3RZV+QOF3uooG2TlQzWUGXTT/z4PBoUUBXXYZ/NaCXfl/Fuh
2LKivbkavKrfi3wkWNkYvG4zldWvYbK/gB/GPqzVPIDqFFNU14363QvcHc2Ta+FBoYsy62gn4bXL
jXVRGAXrBvPdsekgCdLcnbhkLUeehpOXtIuz/tXRg2FNG9Fl+mUTxoL83RkdlJ3eXan097jQfkp3
eqz1+KmmnbkBnPhuVtNr1j9DNf2ixfxs6OGhcKNhlWkksmO4N1YII9eirWPKTAVFU2I7ImyEevus
O/pTGfSrKYTdVXrZZ2FUr0Ukm61bqmtV114rFGV+pwhnlRdzn8z46bX2q5u1tp+kJ1yle0P8NCoN
akz+KwuekOsO4GCcBycKN14SPxF88mgEMNWy9jcE+i3rmaxdobM5FwjSMkvdZp61DTvCAij6fZKu
YOC5InOuLu9Go17zd2zm1yZVd64iUFQTVr1WI7ltbUNDu9uofiOcewINpK4V52xozb7OnG49wF7A
PBPspdCQ0Vr5GVPGrkMSskbj95GCmSyLrNtbVfQocgpOTYl6rnonIWaaPljpY5J3hsdWqUM/7x3g
zgap49RCwHtcJTpah9wq5nVaTXAJqeibRrEZ4UevlNDZuVrvuyoaIwsUvN6F93Cyj2wMHpXqKxx6
Hoy7wHcL/amZXSCd/Rgm8kxW2F7r0LqhZYhe6ADwmZg5fb3odyAKPfCBMksG6kLa7BW8x9jqSWfk
M80r5Wle4USt/mzPTP7IOcPyPCZt+WUY+mtn0MPUd67VHrDNXCxL1Gv3TdmNESr2UJC/rg+nIJse
VDN59tCJ8+KBHpUUID0qvJtqCD/QEXU4DX2Cp+i5eRKJkvtAMOOR2ni9j7MHtjuVn7fFR2rKzxye
bqs60bZqPptoOFGMO6teGW29NnPWOqJ1rdbXUaRTmI4UqlgZMby59mS6Q7RyhgpUAz/rugeHVlpb
tvVrZ4rfUyu1/B5FkR9nlOhEsZvikN4bzPXeKQjrsYzN5DRrz0n52MbnoGnxOCVMxEPKpMOfw7Xr
xsXWsAkHmt1piXsGZWluXaRWTdN8TSI8iwSwQwYomRZIfGOIWJvxM0qBdYtuqm6xRA7YHAlzQXaS
yBt09RoFdXZj8j4w2bQhv+U0NCkT2cGX64wCZZBO1zAFnvK2jE9ZFU9EQsxDnJ644YRAkHJRFZo7
louMeMtYOBiDDWJ+ftL3zeXevzxhGReRxMWbzCNpYtKr+rgcUFbUxyYtD6ZatLtlWFymtGXg//N0
ubXctzz6P52W4xj8MZX8+e/0iD1Niyt79ed9f/5jtQN+1JTGvrbhN1adWR3FfFhOzTTHqL7cuZwv
hy6O6iOaED/v7OSgDMiT/HierUeBQMVf5uzv82QoZ20wM9By55+PtFZPTGtp3f52//cfW+4cTSLD
/vLHvh/qOsOmvhCSBTn/j993DqzsGZztctX1ojpO9PH/cljua/71gEECAarQdtsU7bTCtRv9Fn1U
MsTzHf0KTApLseeNP2wE4EAnac1BAxRvhAb0wRbaSrQHDjFcakj/m9oQBM853c/e0W6umdHmIjZq
bZujfmDxG/h60w672Gmxq+gqbPUaErUSu1SIpll0XCs6KaKjKq4l6mbf8EYX4E71IAbpbSdjMA9K
Olh3u1K2IxQDQBEpmlZ0D5DezdO36GVm8ywBuLAGygvCdJV8W56HHrm5FYH3O51we6/l3ssQJCTO
jOzphSrKHYq78VrTEwKakL1WUY2QvI2oDXEgzlCLhHVvqnqfDUhPmyy+tD/yVvxEM9zf475+9SL6
XzJQ2lMKhRxAiDFs4nw2kds6q+mgylDWK92qhm13rPQWcHeijOfatvdVm21MU2kubECSu6U08b1i
+1e2OVm51dSdS9qjY/JDaawVDDpcd1SVUHfmLmViK9lJM+4PcfLWZBhVMFFFFz1z7A14O0LS5vqt
1TrJBmcJLs95O0PBRbv0Ht2+ub6epgCFO7t9GULKTlyAj7FX4z+3W2elmjVUUyzLP8gn8krhvuXe
u2vMm5nAKvYo92IfxD4bpta6OhQVNg10961qRNOTUespbMTkbnjIYgLqxhTiJn75UturpSWA3Xs9
aQajvEdiMNZwMcmeamN5xLVGAyeV/lKwzrLwVxjV+dUryStJPGKINIt2pqK6j2nwFFBq+l3qyceE
KPiN/ADYS8TcrJ06qlcens1nW9V+p7YRnKNIrR5QYW3iBEIE2WZ0M9jc3Ir4BT0tOBbFG9YaZrjd
mDo0gyderoTPdOgVS/Gnepy23ZzymEGL3thjj5SQEp6feqI5zlDWo8ElA0aUBAO3vypyUHZW4rmr
Cs7DVqoCmly+oYItupoFO5K3Le6ncUcJr1+3U/tFeO+wdZ40aBb3aNI+dYxbm4WfaaQYzsKgYB3S
EG+XVMz6adqO7L7ZNBMjaKcXEh7rPALLgX9YKLNjoLA3mas5vwrbfdaAFYSa9zYWkMCroEDXMoF9
zysmv8Jo1/roDHdUuL86FcmdNoy5T/vdpXpdGrsxGVF8R7Sworg/CqYWCD5avxNz+qvbPyRuSs90
NpYEpfvQG45yi3pUELmi7uwQMvrQlNpxsPN+Z/ZHiLrapQwL/bLc0q2By5Ny1RrO9kojHPdSN11w
WW41yL7PicdaMwGQY8iGftl8cMizoDenhRuX9OL9NGLSdVmYfhe2jJxlRmkpiu9RmdooWWUeCFKr
N4EzUggcfuv6qXstne5JLafkosLn2FCvL++RGZf3KngsFbsAAM49qQnGpHOBFigaxN5ytiE4dQ1g
xPEq34yovjdNZex1ExND0Qy2b01R/oA/qAj4GtlrHiy0lec47LN7BXZmFuaHuz9PiSOjyOS2DHr8
SNcmEXHrtrKurhe7e9so9XOeuPp5cgX1MVHk20W6J1SGGHjz+4q0rjRB2tr2IetDGap0CLs3RW/c
YGWwNv2OQutsoUIw8oCyesV/UXdmvW1j7Zb+Kx/qntUkN8fGqQ9oiZoHS5Y8JDeEnTic55m/vh8y
dU5XUo1Un8tGAUJciRNZEjf3Xu9az/qi49Feg39F+NC1ZhcDWSpc1SaAndmLqs5PbWG69I4wR+2I
Qy5iQ5RbVYo/t2xr90PSl4sqQXHm/WUtlBnWYnZYu0IfV/LEMDBbliZon3stKeSjEnpMX0o206Os
YrJJMWYr1kg9lmwYy8KAuzSQZ3OQGs8iKdILkwqLNLZpU0pJXrL1CnnDdxGBbnmyHZs4PHD8kRxU
zqKyGntjUNC1ZvQt4Q1HNDYQ+ZZ6qgSbADfjBqsmw7opak39458PLu+QrufuXo2KjGpsuln6Wu5W
rdLrtxgcliDSY+N4TxqlvVcReSUdm5OSlm8h/e5rqdZwlFWxuuCM553yRPMctTSarVpwFiIOZ+/D
vmtv3jikO1ueACnTl4NRmmuvD5HTawobRxymL/OvMrIXL3i1eN06nbUWwuYq6To+Yw1tbSvFHpmq
FAnEhNpVyGBZgvUz1U5abiUk6OGtCb+0SDiq/jnzeUaxNVZOzOToHbFeHWCvNDrF32276JNc+9oR
9lKNrz08XgwIwrja+ZOuelQE+dhWCuQCJ1A7QB+Yjpy+rqoN2wga7gLIPyNr0g38eTLa+OSrQqVO
BOm4TsQG7Gu7BvrubfS4ney+OZXyVdnWbA5wTZi5cfTo6d1wV6WffkpXRjb41N7Lqi09qenB7itm
OkUWMxEb+1WvaImjaKXtWLmvHQx29YMRK0cpq0o4jQXAEMxbQwSnUM/re89A7ZBrQ3+ROFwshiK5
SGHjfkkrLLlPVY4lf+Y9EcNYiELrL5URJS9x3WrLobfrh6TwNWbE088WRumttt07KEBYN9x5ypJQ
ZtmoxYORcRLGbJV/Ur1bZULKazQ/uYQiXkiNAfK4CqH20a20A0piLb0BP4hscPtRnpm319s61OyV
ERvyoZDhaSkEDddS2D9IIYtR2tjGmh52XA1TgAHVmw2My2xtujKK0t9ooZGfIH0Ml6EME4ziUreW
Ej+jSMXLX7yWLCul7g0OFZiLyMWsOF2bbFpPa/A9+JUjcbNN/ECa4HowsCL7qHfSN2JO+r1shHr1
UAan4AKvCrPPLDb9m1945pGqoX6RlAM5b6AJK7CYE/ItYwhIONxMi2Sv6AV7oGm7IAkW30BVDdyI
5s2e40eCDGA4ENPP+Yc/5/m6bGQMW5MDluFRf5Dt1rqU9ad5y5JGWFjsUMOnoJruztXjNy7N9zn8
V0j4WWMv2OstGusiIP26gGQfrIsMLrnEwHsdtyB0vndF+i3ul5RQDZLXJxDM333YCPXmsmoNpFmI
zQEH9J0sqLFMLQP13QTJ3rni5E8P868q/A5Ll0ZLR56yfULVurWloKjUEncobRrABniZlobLMH7V
VuQr5ck2RQ3CFzl9LcmVPI09vvnRVV+koMezXPh7VhHa13K7f+jLmHG/YlDU6zcOYXayXKwnx+lQ
FORI/SqXAgW9PAQ11wWWrYVsJAUVnDhm6d46TQWU4dgNn0XPRV4GQjwEXqVsOTkmC4myv4Ugu/eS
hDoi6SivZeZ0zmxYN6fsjBG71/nVbae4JeXNe6ApxamquiU+wfqRVyJeDnTFnFTXeBBTgq3OtUsp
VOXAVd5tvEmGzAwD/BAjbl4dSfnQW2U//6uWhldIlQvwE9OTyBIdLrEdkQ2evrTdWl/kkG+wzCAI
i5gZGOXn4qkRpD7T0BTvZWttxtmLIzzwOu3kNkq/1KKAkVfGyiMe9xA9Aw9sWbXhIYHds5E6ikMb
pZBh6ZC1fhC1P64kQ6e1melS5bbiqZL16mBGFwl/35jHcLBKHHLYHCR/3efsH/y6euG2eOrcOF5r
Td06yjS9qy2BH9jGfcazmF91ypTee/giQx9qj/6kE5caKDYjffToHzhS6fcwN311ekPOBpTEYob3
NG6Tb6wppsDLHZyqIu9AQjPIzgr5S+Pb1hU3QbOP4QHRNdidSGV/lmqyxnGFwSAwgyd9mmRGTTbu
q/mCxTiSLgzAICmGu6dCKixcsVKwYdBXQwPvbAcXYn+U6lrmdgEhyMV8SLL3+P3bcTcR0HW9YzDd
r/woqXdGNjJrVZV8pXZ2s+5xPN/DfpIERLH36pG1sS6ynauhC8WQ5RJ8wIA2fYdjCMc4SXzMjBtY
m1Ony8SgGygfZPl0qxybO7n/ygQr3Cb1PbUDPE1Ei5nQqORlGFzvvEnMxxhEY2utK/uqlAGjuqRz
rTR1l6FpY+aI/I/AByImEQ91ZkxfhBQMYQgQlVtnFO/qFbW/ADr7iLNT7Gs1zeOk/DovfxsHBhlj
1l2jMceTF3X5S6uJr6y+fhheY9/gNmtlyXIc8u7aBIpYJD12RqNXnmvVdUlog52IbDveZiZb+aAf
I8yZdGVhMp+W/uAAgfVF0Uv7IZn4yJOfFtfTMpI4KNTjm3C7T2GalzfJ8m+aTVSkrIbkJYu0dSnQ
J9W2bhw3cC+dZ0H9cH2KE+0YalyblbeIhfAwWJ8UiPsLidIuLI7huAwhAR6xFz/JIwU/jit51VNt
Ku/TZXVvla7ZJEWSbSfbLFCBg1Zxn8hRIJ7lBH2sauidV/qof2jazry0SkBOyXLITDF9r8krhSn3
Ndus371HELA0RBqyJW5EZZKbL6lrv3Ejx3ZZorUqr659WW1zQV7FMNSTF1F0gr013iShNiwLOyi3
cmyEe5sg9nz4Nst4XHKoCk9KNiVrsoRha6KXy8zWxzUB4aKWn9RpcCqksd2Kadc63zTKMVsr3Pl3
mdlrq45zyq2Ne2DNvEeyhHkic1lhzQIPtmw8R71knnMt7vdu3jzP1Ynzg1ZRhudW7uPcRtTocYDV
TqqXgxxzN0/GQSwkX6YEG6fnuUygQQAzGNA9a7HQfU7bec55uVHQ0ZmwY5pmbzm2Hu4Cg9UqQOVb
U1Zmbm3spks6WN/GJJceS+kDzq1PRSkifG5JFy8st4XmdytriNY1+7pjyMmC5bCPLRKRxj2exvJ0
VWbLjngxVuMoXBtChtEMvHzRdEBuBdsylhUIA6gTq8Gzul1HDYMTh5b+rBo1oYvGbqMtXiQNuoSq
PbTcQxeqpubLvvQ9XgacLPNDoeX0D+rJEqiitQ8CFFQpB/2rpC2samU0vtvLbFCdRn5Xw6i+2D4Q
NZKm3ME0z1gU3P/emCMuKUhZwyDjpjetJE3OpTXE0z2bLYRdsHXR6tBCSY7YDlgaygXnW8YPOEG+
59AxY4R7BomgBqeHsKJyR6rVM1DceJlBPaiWDfd3CPXGJ/hnlnAMVde3sKGDVT50/k6LCiyVbhzS
fmetOrd9I8L2qBdyddYpYo0QS1c6MyhLG+1tIRk7+GbpJR3ER2sljmHUPgDg8CRAWnQqie3pFmz3
CCqZm029peT4ihbGVxVVi6Yq9CNSzRWPaY93QtGPVjr2IFrKd9Hp9i3hGG7ZFGfnbmCRPPCSBwnx
3wHMWDrudGCpwvdW1f1zD/gyCKvxNS5fOtckEYb5OGAhpJHB3VbSPuMocYSvmpaD07VG7hCgRxu3
iuKWlcROeLGS2HT3GQ5Zp6/kZe3zbo+WCrAk0Bxbs6sVat5S61JzFbmJvyIqT0CEbZLZ6sqamwxu
CZEtfQV3qdyr9roxcz7/kCFWha4bDk0VCx31EFEEUxCIGjLZsQCm0beQYAOlXDGp8qn6wA9BOtBe
hKK88lrZ+0LGSmqXJOYYLYz4iWzID0R+txqdhqok0QAWQlKy0RDAcJSnrmNGMeQsxt30JcC2f4hz
/r1RxqBjXta4n7Obs/7WKhBH/migfutU3eHgUccXFylb0NTajfiusJ7FNjUyI3LIMizVYsnHr1yr
NqwOIr6/jpwpcy73xxgcA3ah6dg/lfm/HxNnKj0Wakix7INfpGdsU9LGCJkcR3L9CGdFWWePCrmF
Ze7KFInCnyVdYEofiPFPmhqmd9pbwosJJGf+ypOhsBVaZCzm5EEajw/uEG+ItWJaTYH6u8YA5YH7
1JuGGUbERr+1YD5hbUxPtjyqX9OA/a6bOBgwZIrVeveYugxyYCnJz65QXoQEMJTpyKtft/oxSYyW
XlYPU5Os7Oqk0y6MfvWFmI+lsbtuQk8iZaobpHms8igkPV/G5EuPzagTk2EV4zZy0UTr3wF2VQc/
rb6pKdvcMejsg68PxkUadLiJXR+8I1y+uEz/9OpWYUHaax0y0eDr6ecWecvbzSc3KL7ZLpTqrWV5
yQldfuM17MX5IXD7TEcSOz4j5GffH9xI3zalWWKFQk7NTApWhjJ4bnI+qKqX39ieSQv2s18JkPZ0
aAX2miiAtaYTDgR84T5psb+acqgnPKDaQo8Ce9VbHnCOSWweCsn+ogRfw7RY5bH8qMp1eTV7ZHXZ
J5hBGV4glyRMUKkkX8Xn0VnVo9d1xAAbA+kQzOjOsyVevMmT3YleuqEXtItECctTPtblaf6V8OFY
1aaBXaGXilXpWfZpKLptTYa/WGihlu7UtCeEky5lZQi+uCQ+EAuMrcoN99CTDXv89afa+jvVwRSY
JAiky2BQbfsnOC57RbceNRnqOUHfBeaccMGJuQFgwQMgOrZJZMIuBkYsCjLaTZMMgvxLJpzvRv+M
toSl2bivdgA6yc8BqBkjviRLxyrzWY3j6FQr9iWOS2Z25mjhkU31Wz80EF5YVXxch2R3KVr67uVs
W+9J9FW81Wg5WDcEV5ySjcyiLhW6d4X7UEC13bHTMW5lyv9GiBnkojraMqKKYq2JWGi4UfCGyjEN
Tmx375atin1W+MyWoTwqsvZiB3298vueg95UCDlq5wDsUKgLmsMi5rIVCNyjW2bcM5czZSrtlK03
6O8utmM6FDicsX0LH7SESoLonammdjGm9AZ7Dd/BcjQ4tNJMHje1vJfIePuWJlSerOvtIpvIqZeR
FoPHXazgsbcO/56/bkb4h+yLrHyBMYDEmobNKA0sPnCS9E8wD1bQn+OzwMHYfOHpgdtkGepPhRwj
AyGyKkCDKrIYSjM0O2H58pooFLqK5mOZyPNga0pmvsVaBmtlCE9BLAZ2zck0XXKsBs62hKVgNauh
qZrljtmWtA4aQXOVqodSVpqdEvvx0m+sk6TXyguoGUEbdlAdrCL5XKEO4n/WTfeSiSZwrNjYydxm
HKSA9qbiS7ki2y7DOIfpX8rdYtYJ28pJyzJHzQUdJgXFKdBK9VwFdbJyKde1gKyrqOYnCQCq5Q4c
ARiCM5u3Pcfwc7FBnBzRiaiOmfQAu236/fdPMh0rzLL8XH5yTTnZxMOYrMbpy942k81EKNICl2gu
WwIfLREvtflKTfdGl2X32Ut1WN+Q/dYcGbpdHVMANcOx5gcRaQwkbHi3BtSi+ZnXZBRWduxnm7no
IM+Lb3Cq08cSfZn7PhvovpmkH90TSxrVpedxjMM1xkh7bSTD4ChGGW7UICbJZVhfvttZaX9a0jGb
7TB2oAap4dexgC7bl5QdpOUUKfWCcFG0VX3lk3phhF4foIT45BaqJ49jGL7wQ5bl1bLL9eSxi7vr
0CvVYxRwmyonUWECxgfCsw7MQCSs6/7OiBr8/YmqPnmBt5PwTS+YbEiOTZ4IOWk5MBw4QLVhGBCP
RzkCgeUPX2Rq+ti3G9k61N/c1jYOud5/i2s/ZqWoqMrA0v8eBFvdip8nvtceQKd85CP7gicuX4Wa
lzx7wfAV36/74WJANQf/QuNj1F8JBkSresytUy3pX9ARCYG546cs42wGWPbPX2VBkFyyEfeXBV+P
2Ui+rWcX3pA8klgYrpLtOi37/yXUXQSt6UG4ob2MA5PaIjsnEFbAdSvUnpiE3JOcrdU9ExfzNE+L
yqzVdkqolxxMLHlXZJl7Hntcbu2AITfH8g5wMfoIe9vdZn59RpXtyedGXzmvf5p3BFkKaBMfCpIR
85NoUpUKGpO8ylxBcLGxW+nxNixFffOqpDyqcfk+SmOHizVFBcxiDR0XWq1fFI/0sOSPkgrpnMU6
P/Xu+Mg9gYy47755avzhTk0480M19OdS6YJz2xTm1R4A8qJ+bpmjAHa2Af4bdlJutcIm8AIsaCFz
7FnPXMg+sZQltg+4ff1WSV35HmAJeiyKciXrzSf6V6a0moaJ0PYMRAUEyjL8AiwtPiVtdUKIkXbf
L4zG/4ZZSidmhARVSCPzWmZen+1APaU+CQe3o8nBn8Ch6GXVrpC5TPzwQ56wGLqXAhYNvf04KdRF
nV4NYprbYBDlkc8IVWyuWHZFjKtU1p/7sJbJA8DSRjxD4DTl9zjR7UcBedKbYFCSMbRHtVHuZNd4
7+BKXorRDc/tyPXVgFpKPSN5tF1pZ2qOghz2QclNxW4+j5wajPpJ7Z+rtk2fOHYCwSDHJ7ke+xIP
NHGKAnSgF4DjkksZ5awcK0QhC2A4mGJ0wFQUp2+o96mdrhrQOejBXbBIqysPt4EjaEo51tgB1qJV
ajhB02rW4zgRGpuSwkhfoU2uuh7pOIC0OgtfQoobrGjRKzxcc6lOCQYDmZtulP6kegZjK7/GVqd8
Iidi7PwJIQDqiCY5LM566T4p6OEPMzjBauFSkKZbMnbAuOxJS11u6SMMEvkh9WxggcQJLTOpH3J5
fJGgl59mAmw3JNJi/qN9VdoLXesDPl0D/8QoNFLCarc1VHBXHpPTZZ8SYvz+3vl0kiLZPusJgUHL
U8WxjIBisLXl5GtcehmnaEEzN2MAPXhpUwjaplx9COlbo3VTObQSnDGWEcXVKKEqur5nkqlaqLZ4
5/wqK68wLvK13kqTvUwoTlupxUvtgQ+t0lfJdQUpajafmccLmwnvW5Djz5fMiRExJD72aBNZqO/9
SxYHlxqW+6FU0WfCAqPgxCzUJ2Zh0ASMQxGrZ+JBrVfRxlRTOqDry6+3dcrfkB0mzX+6gCajWoYh
6z/RMdzCqmhES8SDn4T23tOyJ8ntLcY1Crv6mtFcOE2WRILGZI+hfrUbE0c+ac+oeO6I3X3q/PL+
D89J/K2IwUL4tEHz6JpuQ/z6qbw0T5qhHVOw1HC/M2cuL8215mJLtrbRplvk/BB7K9drgrPsCW2T
9FAPAKoN56jC5g3Mbo4YpdlWwAT8PkAaauXDHnXWA3hTGBZ8mRSMtNIonGAyODQnszWzFdlHdnYw
iZej1elHgNvwg4focajTqcq9dU+Rx0S3lRmuhN0HHxHrpBjsDTVuRiclLBaDq1tHo7YZvkHcKxX8
f6In69RIWPmNwdAuaqM1B4O9PAvcUzJAoJRS0CHDOJwq4TW7RhZvYRQOZ1v2N9HU/JK7dnisfRjY
k2dkhtFreMtsNdyprrmDjpWTCXxmH+cC1B9o/rIsYkSMKpZqA3kjzotlJj3KgdE+1emgntyBpl27
ph8lHOiEHZs3yffLi9fLj1D1c6eLWhIKngFzsh03fQuoGYC0v5O07FHKlJHxqE3cFV/MAoSSBiQM
pJNlRau8aHwSCNAEyxI9KjZP8xTGCuFwKANnLN3xG4os6AsRGyUJW9KDqnLv2ca6CzSXM/tNg8R3
oC/lWgteW8RFx8jA3qHeDSLzb6mJWbAY6AeUC3fj1T6tO9ieyDOJqE9ePcJBdcI0KqzKeD3KY/mp
KSUaE5J8jQFB5038z5xk0VXKP3Ga/nZQol+UOSJ4OMVWNdodfzz9j15QSRkorAuWKW8JMAeDqNtK
jFuTjOFuFy/arm6gSKDrzoWcqgHR2lQ2tpxjeSmg5ufJiGFdemVwH4GmMaKNXwC9rDxd3f76Wpuf
zQ9ahSWg4gjZ4GyncL39fKmJyBV5lSUXczB0AhWKvaviSExxrfam2yCOkqRS6QstQ6eXNHLQhJ/0
yH9Orfht3lUpCIuSF6aHSAeBJhoZcKFWJTsZVhltP+1rruYcd2VfWxWabT1IY3aydS84MTjtHBFz
UoLxgUlDsEbOobixq7xjJ2wIqwPe2HSst8wuNVJ89CZn5HpyU/oUEklqzG4935yq0qofKje8kRwA
HycHJ6Xk3DU/aBhPd7FnvyoCLDAZeBbuyRkyAyvFRK2cfzX/vzbMlNU/vMI/84dUGSHN0DU+C4b1
989DXmiuZyKLXyQLCGcQdBrbn7HayBVSR9X22VZRVsM0iK1ZgUXXtDfDSqoH38BxhxUEKwn9lAct
45rVUn/pgym6jYgYe+gh5NljcL6DYkY7yVxK6J6X+aFhMklXRn62TZc6vCFd9aWi7us8f/hayGZx
Ne1yP89zkST2bG3Kq2MZ/UNpUUzmpvl2ni9mube1ix50YGyaVzOtG8QUK/5SUXpWF2JTFQiEdRp2
x0bW26PkZfU/MaV+Zi5iLtSgLioUWsOW0+d7xV+wckCdEtXDPX1ht67MWbtJiBI4CURXEIuZ2DmV
WSyrwWLfSNx9GVn5dZZ5hUtBfKKU8tYW/4AfVeSf71E8L56UMC1FNRUFktePl7lbN1JkdVV3EaZr
PZiV3e75c1+k2PsyTPUk84NfNGSMEK3mRivK5NyVEWaI5ii3qUOl0aNhMjpTCT0r01pHCt3eBw0i
ZpqW9yKtDTYraeegJFknbuLFRpKbJwYmqjNbuLJkPAacBO5zjKXttI2YYXVs28jFzVdPm7gkDytV
X82HMq1hv0RmItnMpJD5AWTjMkiIkqcFk6Vuypol/QR5KqVoO3+J1yDfqjU80+BE+0H/xGiAvFeO
WoxUKP7y5cws0AwMlaHGnSgNOY77+LApK7CkNThseSV5tbJOk/fOLtJrkDCF4wspkzCV8wtvmrmo
Qk03OSoA+skaC0910GaLSqcrV3nKA87OPdR6zclVYxacgM82OiqBgqFawSK89dqieoT8tyJ1cAqR
HTZ6Xz4aU/ldazegRUeSVS6pU8Y8NqoGiWBnAKVPPYH03EWcJPCwc0jVsFuaDSUav14XjOk+8NeV
lw+QiWatC0OXhS7/zCWrEqqxkyAbLvBw4LT4/Wkw1E9d6XaOreL51gLzzFlvFk1Qm+11paHTzvMd
7n/ZycDF6Mik33cdVt+17z3FCl0nRo092ajrD+TNjKjR2D1AEXkKesa7sxEqCai20+NbOhc86AXe
zaQKiXFa7mUqz1lheSTDIWnRgVrc6DD/qg6jbCOF+A613GbnwsypRQndDsy3l3kBTwAl990no74O
E967uSzjsRIwyrCnyYAR+GxawiKak1vqW1MyEW0EGrR2FC2zbcAodz/o33ifOJTW+olrt3oYUVQ7
z+9pnZH8ZTDJcuQczf38TvyPL/3/9D4y9tGDl6XVv/+Dr79QhV1yOqx/+vLfm4/s/JZ8VP8xfdd/
/al///gl3/TnX+q81W8/fEGiMOCw33yUw+NH1cT1/M/xz09/8v/1N//1Mf8t9yH/+OO3L1mT1tPf
5jEM/u3P39p9/eM3Zdqj/4+//v1//ub0A/zx2+ltyHh3//YdH29V/cdvmv4702zdtGVgrPR4qNyt
uo8/f0dWLMHwxOZtQOsDP5lmZe3/8ZukqL9TbyjbZEBNfRpf8AyqrPn+e+J3WZYF9YEm9eqCz/Rv
//ncfnjp/89b8a+0QTIJ0rr64zfx03LPhW1g/WTBhx7MRaFMEMy/LPcKiUUGaoa1sDN1rRcvOuai
ZV9Q6jxhUFo+rLk9PLZd/BxiKVug5NVRwXgnQR7m6qHeYrGgtLaT2LQX1VpwYGZGPoh6jdi3YYi0
9xNg1EpBK3b6BOe/XmAr+4ZqeYXJc9Sq8IDJ/ZqZ18Bovvzljfjzh/3hh5uArX+55PnhLEPhNbR5
sC1b+wnoWruxYlGzRy+ZMmxb+SJrLqHJ5AiK+uqmArqbuoRSgSk4hZ3WlZ8nWI0vFXeKdfccL54k
RtF942IJo+JDwwYSIBZflF51oPvhrw8ZY99oszLh/AMdDOi0Er7qEMx/YJd3qRocobUNunJK/H8L
MuMfFrWf9r7ff0BT55Oim4omz+3Of3n3KA8EaGwj3it9uQrV4OIDWDPM5jQIRkMBnOo4g4hG5eKv
X9mfUbnzP6xP1X3q5EOWjZ+2sW5LnqrqQeMo4jnziBbX6aGs3EMHoUK0zyOlkgG+wIwGOLyWyyCV
D5gnTonk04auL9Su3Ku0qlnNudNaJypuv35+xk8q+vfnZ01nWo2Lz9KmY/hfXhiUYd8bI3quMDKv
9Kp/Jcq8SeR9V0MiGwYqZsWhN/qz3CfJMvDXlqmfTE79cvlVbZXN0HorBsb7sHmNBeVDDACbzAD+
1lANW7yym77yU40uJ11fdgkpcKoT1Fdipc3FvRjs85QrHWmMUvL6k9qkEbSAfl/40ouCA6uC9qFW
EmgfqhIqbd+q5qFXu5V5HDm7yucsF49CsSgg8vy1IRtvapC8lEnyEOpUULomwG7if1J3xor2IAef
fv3ikUT4v1w31nSekk0WBZaFH189GfPyOJERkCCKMwEJEn9c93SeSVFzUhUahrX3RtauUhs8qXim
Q9/9DI3/1evaBxxLIsvview/EQDETb0bKaUYmQnUkfpeez77mmAJctWR4SuWhvY5qhR8/msr1uiH
o0XLbxahnK88S1/XA8hXA+5XTxCqbqGX+HdZoftHWmIkXSal5+T2ePeNluO7/9QqyUHTnao3qfbp
KmzZNH+HNrmyeLwbGJyY5oIokz5ZjbX2sne7SxzkglPmtzQXZytZ0tf4U899Eu8rI7hFfFTdmqTC
UfbM7QRMsrX0Cq9/l3ifJC9Y6pV6jtz8Arlo8ahkxle9NJa6jYGAI1gV6msAzg6zsDOcTLTmlkIw
doPxkt37gyVnGysCIRW2O7K++9BQ3usOa2GYLeOh35qpvFRlaZNXzPObh6AygIrh43w1CQ1UfrbO
Qv/UKlTx1dWpGmHohtA0LMOpaS2CSHZkP3pI4SbXHvWIuH/WoR04npJjZywQE6EkyoXTE+ZIApwc
WQLTdHgIVewX8QjAOINiq+w+xi4/ibA8B1oIKAMwQA3osy6aE+GkN7Vw33ALp+mpNoMrA9hjryYv
jaBqR3Vk7Oc43bN9rxikC5VjVlgH5i8rQd9xC0klIR7pdt2KycJWcrMpUf5E0tCx42PfUq3rR5DL
ii3Q9pUHf+8jaSjboMhprM2d3o3PoeF9Sxtz68aPWq6vF8x+7yqFHK5e3sJeoy8lv5lGtPLRq8wW
nx5clqsLKC2C8yNJ4VezRUxl/THtaGUo9r02NBCwTxAxrokubzzU5Kj3vxqNvhkGZQ1oZJmayXEs
KF83NfNeFPoZOggGkP6IAvNVMovXsXdXo2rdh2nVNaulOaIWVS+NZpw1tznpSvq5UnO6HJOj3Xtn
VV5GmbcLX/OVwliuIC+p4qGiSCu0odLBA+oxIphrbN/HTJFWJLduBlt80H9DYpxDzmXaSABWesot
n0ONddfK4L120xvUobVZAltPh+e4whLLy4tLk2bpLGF02TvVmCz8UX6mtm2bFRwJTCpTMFhbwKoj
wFRe478DiLvS0rVVI/fe28F76E7Y4GRl1+G7HBrnQgXkGTGtoGIzN5qT0KWVPijXssiLha1XZ4+q
jcagOIt5qR5xNMpjf0Np1K0ExNh5LgOB6Kl96xo+j2mXL1OAdAjhTgPdRRqKM9NiAnDfjKL4SNTs
VqTdM9KwvOggueE4qBZWH3Ld3qnFeuygb0vvPaAKqdSuCJTHJu5OoBjOhGJvVaI9lx/4WugQLVVl
0R0866zZ9YsV2Fe6jZ2AcxNUbVzPVL/FafGaBf5X0DDqInWjJ0ZGzdpM2q0L/R0w051BxLe+EJGT
2cnCc4EiaNklrrpVGdCqEsSfMz8+Gpl+TvDkRvqO6hjQ6yETDBX+wuAyu1ABF+ebzMxR+RrLMan7
WkAQXQKBwjczck5pVfmbFZURVZLpO4IccHexDkY0fmwo6tKPrYNpgdMzC0taFWlKA71wFBrzFq2J
Rhg2BSUdk5KurGQrvpVVuQ3plllUqnbFe3DO1PCbLhtrOTfuPbpTnevvUtXuaCXcSYTc1DEVpMGl
vRxLe7VnhQEwki0DR6nCZ05aG9Jc24w6OI/qDEk8Un9NiH9c+zIFkDjzRYkBRAPSRqv7WJ6wDR9g
7OMTN/auRtlJUD9rSgKjklYcJXjJaDluG5vDokrdnlYt/N6aYlnftACuNSpKCWy2cr1VeOqV7DH3
ipUKG2KRvBlBzHZVgjOU3U1hY2UuD5JoQ6QaktZWcEbzWo2jvUqoJiEYuCWXyDJGwswPrqAGl338
Ka/8bV9zjany3u4GDDnhY6C321EUDie4q9raB0XjpVUYfYFi04mU5SSRWmomA3XjxoRt7HCH82WD
qH9XY+PiNsm+5j7w6zu08tNZdt7ecHBQ8IRivhLWTxvbJA/BpsYtw8ZQXrrVM9Alx20fUroT4U+T
+EanCmVsuATBWqAw9aqrr5r83kl3jRF57nGe4cjz3zrS3TN4gMmPJ7gfD4H/dm7/6/6vb1n5r9Nt
ff/ln/z/6nzIrvwX58OszL58yX48H/Id38+Hkvw7KCNZ4zSncYBgKCT+64RI8f3vHBptnYMLRxhU
C77tzyOi0H/nLMnpEZlOQ0uePHF/nhBV+XeTwwCHR4FaRieM+O8cEFXjx0OUbtB9oE1/C2VbHNf4
G3/cDPLkikgP6i+FJ0jTbzwvjgcQtfiQo1h/AJpsjjbBFhOEE7ek7H9Tdx47litrc30iXpBJP6XZ
vrzr6glRlp5MmqR7eq19LiTov8APQQMNNCl0n9Pl9iaZmfFFrLCxzdfpNOHwNwfVlZiQDG8wbrdO
mv6Hro/uenRWPxEnpTHUO5UqXYYXlZrpAuoChflQr3KgFLYQk9ERmCyq9rvS01FQ2aSJ6mRnWaPo
XXMbCB1+5an2lq43mmFWv1DTwUGgJDs6tMtu6KW1RER0x2Xn6T4pbL9wcm+v63liQbJovWGnOQSD
rw6V2f/s2rHVD1tbrkWLbR6CthP488LuJ/bb0oOM1uQCu25QUYp8rYVAvrOi60sH4blFIMewPZiv
UjNrIh4YMBrMq175Z15Sm947DXcBgFT6oYJFgA0q3cLODi4z04eZvhimaOB4pwBXzIQqSBZ3i5PJ
1e4LW9VTUJbNeJk2u3kWbl18YMSvPjteiRoErWH0e8EC1WNT16sEeKAk0Su19sUzRqPgmxbDTa63
rG+4EJ10DyEw5y9M18TiP0mZdM3BXIymuiV8vIH+Xqs8PXh4tjTOluQGil3BepezT4Bcn4blhGzx
VGnNWInrdk4zYn8S+cJPbw/GdttsRAWjfpur/MgFYpmRuwzwOSlmahGwPSyvceszzPr2qrnzvopx
dDobdq9PnD3wUsvLmWAUOUDhehlk3JtaRrCHbLKDI8NNjDtadl0N+pZy2z8wf/ItIg2gOjLjykkC
31lGrIQZUfIYkhRUIZXZ6irA91UGyTtteuvRpbGljzFMK+CRlpm6z0w1Rpc0nlXkN9uQ+mTILbvY
8gBpp0wem3kqnDetnCctmJFErgg439axhRa7WYAxBlbRFSdrGgG9eV7ViIOPOWC918Z8E4eugWrE
JrIqrQvX5IqJGp1Sd26SOXUuK7LdGmjGvL3Z1MdPJw+qUku1eNq90fOSLvw6ebwOJUNQs/ffNh+x
L8gz5iv7VorUunPV1pU8/3tpHu1VcgsBFNUprBFF6iw0roOuhD0zkH30Gg0QCNygdOuDBFnX4KvP
2vZFXNap8tBxatN+vtKVxRerm2E8dFu1nnkQnWxywgMlPANWnjg1Zimj2kdjhxpYqOqaKpfl2ZoZ
10ZTw/nmMDe90e2k1mj6GehrnsfCWPC1Cin8MkycXvUhPUWCg5Kfd2PoalvtjVeASk+EdaHB1x+p
7qUIbA3kpi3WFvB0mS0rSL26BmWnkgJ9JsBVgxW+mjCIbmF7xUvxaUxepoGYTZW058Jbln4/irp8
sbVlIgeclxn9bdVmUF1IYkN9DIZNFCIGFoSM29hWbdNZ6FUrXAVh1CAj4NiiHddDedAHeqahOw+t
S8y81Rm+kgZzV5rsgkUqiCBluXYE7hdqd3Z2P2cYIjQnKw4QhPLtzi0dDoBZoaxti/LE8LTvtGm6
ae9TNIqhIW1SmvC01QLrFZiMAn+VZI4Z+52Zjc8mrES2T+bYYKOnrMKhkdMDmXxHutEsHk2HFHyQ
d7J3rrB3vuTNBuJy68ICwUgZMeYGS8DamoZFhwvfZVS+UlwIGDVUMAYdY++pYlieadz02B1SM9PG
RZZZUG7bPl+fUytNzMAnPe7k4ZjODQTmHLjZuHDSm66dXBjtpXEsB+kZ287WKU9qIsOYxYS6UW3Z
YSSgbkVkk83ioVupDA08PAqsBv8Hqeo/J0e2y5nFYI8kXOaBdBDZ/6Fm0H5uzYNIPwqNzmMwyKtx
poxlTi+2Ua/qgybxoftInDJtoprbGP7zjqiKv3GQdGomnUf6KUv3U3kJ/keugUKWbHnJ6H8P3oh1
yFHb1V2HAMv9CumYngBqZRfSuZywaRSHRbWanUkOM9EKy+G5KPWlA1C45J47cgbDhNov70QsSajv
aznX/vRqlzSjZl5ETeNEb1fYe7aad+7gWOJkidKkBMH22V3+9dqx/OjLrP1kL9hp1LaTjxwD2qz1
/qKZBuHZoEgHrLshck1L8reY+5V9IUbn9JgjSlD4pFNTceiLcrPgpFGdfGhY+7rzIHKpLJ4TPogE
SEpY2UTuASylOnMr3CpQG4H6b4OfHAsUZlkbR+1krtOjM0/re9Ul2sr1UNndT5tJf3r0anJpD7mm
NAw3jIekQf/hPMqWFJwctF8IbWvNCTidZ9ym5jre6ps/929D35JIIXRvFS+Aq22Ts76q7RC+EDMo
qng6MxiYsi2MSay8FE8zbBs3qDKtlEevwUB2Q55VT59dSTfSR1W6ThHmeK9lvDWJ9G/8eWQqPPr2
XBqhXm9Cf0Z0WahFa9c0u98Eoa+LxEN29Vs0GwMrd002+BbOlqNl+OrqEu/GqvGj3FstTnnzWPQp
jTXC8/7QE9J+azOHvPj/yb77/6PdtHAQI//73fTfvP78+Jz/y7jln0/593baZDiCcxqEJCPP6+6X
e/3f4xZh/0uYrs4wRoBVxzzHIOR/jVvsf2FM9+Cz+Xww9OsQ5H+OW4T4l0V4GyWZLjDH+r/cTaMI
8X3+95mEYZqkfl3YIyjTHg/O/zi6tZBazKSb8TcmA4NBS6pj75W4qkqMKKwrnHbr89KU9KG7qgq4
cVMMTqpAISN3IqDPJPCAMGuP6i4RbrUr9aG7w+Td7kDP12zIqZNgVXgbp747eNPEUBIQzewWuyVb
nwZnSekdrfG6F9VbPS5kZ6WZx3axkqgai2NhQyHWOYZnSf7oTeDsBm78G2bPD9yLfugjvB7TfBYh
lcRzWA/k6hhijpXSY0C84EPt73WWxQsbaLAMDa3n/mBp9Nqi6wo3k3clepUFJlAbM/AMjrkdlVG5
8SrkW1Ppw9NS9l9k7V9kqcmjcpQgDGmgJBeseDXIOuDsgmohY4vF2IdMN86En6tIKZYyBN2lTlik
YbuFW74s78WQv7jJh1f/enXy0dFG9JdjsyMX0tAm7cx4NPpyRWUdppMFtydllHLAzaEOhENf2Nou
UduUIJQW93emUeivMLrrjz0NdHsk/rmdr9kJ9sOhOa3qaBNKC2GhJqv9ZEuvj+RkFI/XM1SMgwHq
VDlZO/iEw04s1/b3htKSXtf3Ssw4dHysiYDpfzLejtNm1D9pW0j+eQ07w6/qiyI2D7umMzjDlC9d
a1lAy9zxqsLUAafCZjcP8qcVs37kCU3t+ExLUXK1ONW9hs6ZrumTb0xVlBu1/WRu2WXoUK8YvZnP
s7uoMBmli99hPJqq5zxUdG9rtbEtZeoWY/5CsVZmXNfuNYyylUGZZn9prXtzCbCA4KBLsoDhTLv4
c447Mxt8igN8IrmTNryxB0jpBidYODAVcvP3tNWMpzXN61im13OPtaHmTKVzJHoC36B6wFh2FhY9
VaAM2qi9VlXM6RgXKv/b9rq1HzBUU3rkcsRDn9ZxeLADYjuSFRQ00xk0JZMIfM9N8MdXV9TMshfV
gkSi4OW0qx5QCtdeagFjy81Z57x5Jscp9qPMGQqZvGWLjwdu0OwfslxU0Tht+1p4ZKr1xCLONNGE
zHQQwJ27UyNxirb27i3+FmiOxtadZ0C0GXkTjTg57hJ3AGOTPeCsHm65f7LnBAJ/Nlt/F2I7kaqR
exdq0vb4VqPeUTJEcx5ibAvPxbZBy82hK61LfQuOrpmSt449Y9w58PTHiiBoyZT6VCcsja6VuJww
28vq6FRFyeZQYIp9cDLyEXlWxLU24n3rT9042heVDk/cdEmYJDwYrJJt49TYF18l5Be4Gu2s8vGa
j7+z7mTBeFmMWids69k3ExKfw6zjGlN89MHf7gvL6/cc586ckqdA1/37lSFBINupQzkdP4BoBdLK
XzW9VrQjA3y2lxSItwYiyvaLSKOJgaueAxpn7VCObXNutqx4s5z6rl78OnLx+O8M4mX4MPCLJ3O9
cjGx86RW4H2yoKRVPQy1xnp2aB9LeMZss0NcQHrAwsYtLrr+trKmz7RLPtONQ8+WD49jkTzrdc4k
Eg81Q5gvS+GQ6GudwyTm20X3LhvwsbArZbfXV0AdrpnQQ0/BxWHKDXpolWmFiUUEwoL56WDcoECF
Uwh1HmX/iFf6GYCVhbuX/YI7F7tBX1dKoE08xu6xKNSZz8jwIdXsT1oqpXfVSq7FliW892wLMKEW
9yQWhoPXVDclD/KwTCGJrsuJmuUvDOW8lv1PAty6II7O3EKy46fniU6lBXkjaFX3u0LYIk+tcMMv
iqI2xNZw0ACgw72+PixpOe3kCzW4D/nmOywzWBJnILsEN6slzAtOW2APcc7J/VhMbL+09InhIVwf
G5dLVu/90n3IjGVfkDtieHhEZEazmPtIXOMNdWq2B8iNyW1bAOHFnhcKch+Uu9PnR1XpGcLu08Rp
klroq5PAT3boZe1dyiMK2nLRRMOtV6Svm2PDGy/xKFttpHdjd49tLmIAFie6sewK+rxhSL13WuPF
tfI1GF74P1M2mtEqrfMgKUX3EgqR6Xs49CsSuVYDgibdtcvao+q5e6yk/DB45oAroDWl2y2z57zI
rnjI/XUH3UnGSZJYQUcwIeh70gDlPL9na/lRNxrFuplxk6eMe1v/btb1bFfCY+PXXAKD1qJINZ4W
SuvaM+fQ2Yrk1abcIHVuIDijVdMlHW1y/jHqBZa70z9lky73eBTrKEmmjCoA/uSbasdhFcd1Pr1O
Gse4hHspnAvvd2r6Wyw93UWO+Md4VIWc0+8yD4xdbsP1wR+d4ONzSMDlyYSq5ThBXcnvSSP8ohcm
7XpKu3YIgbeu4ZM4M1+8hjYDAdfZJcZZbDRWVFobl/OVraT71CNr3q72CfHU+lbvUrt24HAWn4Wx
nBrjyfRrzoI1AQyqmDq0QWkWRuzlAAcYGfyWhXzRqWPmNZPvlqbfe2kWOsYAArvfVKzm+jJhLXDV
eOQkb/7JjD7wLdyHgDli4A1IPTa4TQujJHyvNHB8qUUu9RRc6oCKUtJhee7UWJNVfye7to/o0asi
RxdjtBLgYVBq0vnjwEWn6TWieOZurqcuHltx3y9Gvxs/twQH67wSs6TG9Md1yYAzmvbwzq3h6LZP
csnmYzeWO1eTN4IHzsF1+j8WWNnJp3KnM/1oHIoTrG6kIdWds5wjZeanIaPKaOyI1ZPQ2SXziVql
vbkazs5PEKzEWB6S4ntagQjVY/Wnbe2MzdfKO2k274ZfsiIMs3ZTfVvL+k7BHKTRVnxQjG5SvKTf
WdnUBXZKVBfJ9b1xMfXmerrPplt7bq7u+gzEXMZBEegpTAse7onJTT4QebC17jt3mTT1AtB9MUeu
N57RSpjLk+06JA1WYAyBNTtRq7piuaegUUishaCl1U/W3brnMDsHLloBL4C2cPHRVNdkiK45a9Nk
Nj+8O8yvGSc3oI61/AWWVnrTMDQ28iH0ZdeF3XU1NnwtLBNhxj0RwYC9QmRkGJWLKwXbxSkd51e5
b+SId9R56m+kv1KUlaNL4+OleaqIg0GlIKKFWkyMmMBhJp/q0uliF7iEHHn8z0pgvqeYjuRxkC8P
To6xoXe+t2Fs9kn309xreARDZCKw9wyLU7ndIoaal9Z+ckfbjzAk98FssyR49MRu9HT7nCtJrXxT
qvCdvKyFxbbbDhvd73a2ljxk9pfcUlwAIjNv6o8V0zlJKnCWZZjOuTq0m3FPUwYE6KE8NwsCgmYN
O+7/KqafAtJM2gCXb2PJZgth1VyiRIpnMegqxhxy1xJtvrtpCloHel+QZczHINGY+xOu1ch3xhNx
vhBBDqiWhaVx9L7q69g2sT9lPTFVdSCeQsYhx8NgEaVnR0BqO+l80kRjCyQqvBtpP5E8akJjToqQ
CyJHJIqYZZQ0Da/JfrarfefYc7CgycQJ6SaDhLvBmYKOROpt7AbImlCfIHOngAnXu857PG05O9Ac
pjPwbWBmk7vbrrBFh6KS1EOMdzPDjzPjNt9aoGebPSCWOyfzmnrr8rreEfNMw5ZSjtKDraM3BW9s
/uRPPWAruVkxfdcBbqqXpbCTg2XVKthmpWLTuCdYO8ZjP39tDdR8YMI33Ww7MQ/mcDRG6PGteS+d
jsi0/op19l1UUx+smtSDcSjfh5yNv5HcOfYbZ4ltl2DVSfP8imxa3H0qnL2zcfesHjNH2zMfVWFV
Z0fMUeXr4pKI6q/dDt9Df4WQl24ZJ6Sdg96Zj26Jj85oaRW29be0q/KA/pJxl5pDDGb7XoeGZzXF
63KAtSl4tPIls1SRJsCK11Xphz34P/mk3TbuGGq29oQBiZcSIBoFWWUSWvlwC6fLYMDt8I1SSZra
2b6nVDPR5/p7e61/TFiYO8yhQB5TdavNitMOLBk2OtULY3W4aUueghEkdqpJLl7QXd+ktt1oht0W
bdfVJKfwJqvqj6aReqgYj0Rca3a4DBS7VJl3qEYA7W7GPFfnzRu56o+TW7/OSsOa29efC9PzYlIT
X42rQYki1HL7N0Mm25Hu1QgsqJOaTDOaeT5AVDWepr65Ze7PEKFgfYXMkEdW+kdpjnuEP0A2sQSQ
bV9xSDaZ20mlH5Xx0vcQzxKbbjomuOFW+49E0qh0dCsrGon/hsVIxpnz3hMy0brPbFc/+zmPQUkT
705QyEKHSAtvkYcQO5z8wIzKoBteo9t0qLSjRn+O3JLpwXTm8VlN41uHPjy3ip/e0yh8qbqYsD6l
ojSm1S09iNXseruk9IaDQ9wbG834B4A7xWOe+qN7YjmwPoZstE4NXWVnY3ldnHEIhd3J2FoxXBaF
+3E15riaPwejMu/kJOO8wiIFTwqf1pK+twM82FqDgFmZdcQsk1dQuPgxrE/Lsz5NsBhgG5adfeU9
6lDzjyWNzJn/qJFbDhQpvWDxm+0sq+R1WLzz1RsMZMB5avP5gD1iPcrEFkGV0vqZFCY9OyylNxMY
/JjwAidDp+PgZTb7pQSW0qP280TjFfPa4UtX5qnp2QI7SXI/XiVmsWIqTIeZguaeEaCRB5XmTJeG
ZuOKgui4bmnNK7OJQFJ7QFUOpTEKCIoYdyxX8JsABHIXnf1rqj9VzMt8o7GOY8rxy2dUiH/3aFmj
DAihWYA+xFdjURpaaHjNLKcfwd6mc9gTrEqyU8KsFDxyMsRWM9+sbTrhMzAHMOkvCRyqs2sM13dg
C8DSvLP7Mw7IINCLgIdWlmVjNUy3F28wQbDn1bBn98Bm0FQ35EPqHcV7F8HQZpuGp0YsWYzqKXYr
m8Q7hwZWgpY62xbX/u0X+wuKFwuh+TSmyn0omhL7WMGJdFXnvsY+lHkUEzU26jFdXHckBMCODggH
drGcpCG/kPYrY25x0vjNXn9n0z4cCk8fg2YaVGTDLPU7xeO4Ng9083j7xhHg56+1AVZ3n5Jhploy
dU6jUz8VU63vytEzTgkwzuu0yNNZ55zeogLXt07//qBjLpJu+4N7PdCuNrcGzlpsYXxJ3fmRLDEj
wLEhxm4u1FEOVNJkizHuNNuFFAqz/s5jWBjmVX8s0VqPDlE3fPrFk6ZPX/7c0OmyWj/J3J+bQcf2
BMUibnaLZ7eHmpRSvPqvE8kX4ArEdreNbals73sSLwRHftnV6eE0MH9UGw8zVTxnYjXAl1v3yplu
t964HowW0KaTCqQq02CqWCaRLigweTT8B7oTc0yJBB4H3b/kHdq9aKxoEs5hm+RJcFHVkEWffA6L
+VKHVp20UU6fdTgb/0BEObtpOVjClVHqKevqLZaA93Nt8EH0cs+BAYMvtIovui6qXV0vz8BFoQjp
eDTRryrpMuAsYIPZbmtgdbJpf6v16YYpHtXQc9ntx2v7uHIcn05ahhSGqd8SWWtPakgZFiKL71RN
GdMom6gtszKsq0fCNyd2M7Sj85RC7vpsYZ6HrFpaoBPSDXRjV7DgHn2mqZzcp+8uB3plco4tx605
5N2Lb6nXqzYKW8pd4lmyHG6cP4u2XPbVIstrvXJB4tm81k8WAVq7R9WCzrgCYEQoZpEGA5jlYJ0p
jJOr9+vX9a1uyJV+m6Om9faODfLZtLZfL1t3WnL2EfwDtlIQ/RVAfqb51zIYVFBx58/JElJn8Dkw
65Hm8rdQzrdDPUNp+4gsi/HHp6Nr1y/FD0fx9YEQ3NWlePbamj9D2xXD/DyxrzvPprtQeoL4rxcj
zxjAIwnusnDQ9QozHXsBe05Pq+VQPrRyAqLqpEEo277SqknZpwN5GysJkWwqx72cX8c07y+5k9Wx
N6wwoniL4LpSRer5EaU30WhYAxgO8xs2NYwIFAGLfsR+PQ9GoscEw+i6rBt5+udDswFgnuhqnkrL
C8QkX+k8HHbjlcn/z4feaGlK+eeP4grTrK6fn3bSi9vyZ3RWdhk2lvdGU9zQfXfRqPVjPmmMJ8WR
ZNetbILI1YS2dL6RndOQDc7NYCX5a5lYYafP1VnmgtQqjuigcWDWkE4a7Y16DLBI8aoV93ausv11
VBgxKNwbE/faxNkmSHrnMPW4oY0M159X8Qsr8ZJ4aOAJevuORwO+P9+/bY2MswmqTF8wyzYGQV5a
AWbIZ/oEbDh+J2Xbeytr43z1jOM8UfqRQM2NnfZ5y6s2YiZgQSBhdJ7OixMDe9aPc83wSraxnS5W
SO9sCfCpxPxpb5feaNLdVk9bYPmQVVZtqCMWt3Oe+H9VPsGvd2k9o5cV53/7aMfcYoBbeoug/uxe
lHOxmyl2fMKzSeW0e13DwVHbzM+B/BDROY5crHQoqn2/yYuEaHxcBnU1XJjnpq6PW6+snVvII2V0
Y8hY9dUSABjSzoMhxriBnjhW9taK7abzQCIN2T0pUHun9cylO0kYWBYbHA9J85aWOGqf3Hc27dVq
1ffDDCJJH4ivbQhMNhoE76x5kYP3VhVjGsOIE+iEVhPToGmcxqb9GlC2yakieKWJgNAtm4k11wp4
UkWyc5e9nUKBb5O82zXr3QJU53XOktBWEy3V4bKyOvfdxiElJPh3cIuJKttRhb5OMSND7AlP4dwT
eAbGUwjtZWvUc9EkiMUIn6EcLoE7ZvhvGWoAZwZmN6nEZkw4QjH0+D1mT7upF+SCWjngRponQ9T4
UFfE2rxn6qFJLcUS7QBdds23jDBqVYvu1bJE4MjWC9tieyi9rjuAbIsb6H5nrpbXfDGzQM+c5K+u
/J1ZqTubNCvt2JTyNIthhjknjkDAJtltJZtQVUs88fhdYUa8s5uyQkpbEuKpMfn3JuoM/LVo/OTR
fYV1Zbg3F5BpIPvzqFnLn3LQ3rPS04M1LXf6JtlaFzOD6FF/dYv5j9CYuThI/EA+HKjoxQ5Ql0LA
lBx9S05eZdc/9Js5XPKxuc+n4U6RfKDFb/AOGbkYrW2amK3Zz5DPOCmr7PXaAID58lhcDxUqqz/q
1X2ocj+PC9Yfq7uTNUT6VN94B4szlwboGlOP3AaEbO4tP7Nb+ccMxi1T6CXyYF/wpVo7eNmuIqwj
ufZr0Z8Gu8MXPOv4mllGRZYTzjHG22JWEQhZRckRFJpeB95sGtj2Z9Ld9fdSZyaQ1uydWArruYMG
r2zaN1oEnWx4dcTQHWSyfqBOP+dmTxcTyKkqby2WaCydEF9dBmvD19g0XykHAiinGMo3tDUAunds
mik/GiUcZnEztPglBBuDKPf1JuQd2tuEJoK8nOqoxHBWr4aI6e/Sg9vNNFGs7dI9NGvCSc47Oin5
DBo3HsuhWfadwgR65YBv1NRAyATJUvF0TpKuONJI9d7rN46zYRVrTAc+jE5RGQLkXd8wnekdbiGE
O9C7KYjmUtTFQ231xkk22l8Obdzvsi77G9Ax8PX4n/n1A8VO/b1wj//+B//8d2qiIvxfRBau/6C/
ZrCgCzwgezitIiota1hKfW4//PPBb1/ZMB7IOGZ/ErjB7IqU/YhhuNutJeL4kDoJbqC225ftkj+U
LoCuRlXNMYGAEudG9a0vw3CpMvdl4llMwNl+JyQi42nINWptbj2wPTxEBj3Ix4LDQlbCMbwRvl4/
N5vIAJ9ZN7TC1MQ7GLvo+oyBHsl7zcH8JHAhZ5/zl4NvjhzBvZjoV3L9+lwao3rOlhL9Cnv1psGB
qnywbu3wY/9yAc7P9dDcV7bEAd7P/bF2mRYuE7eHhjs7wpM3fnRlfvSk+dP1KY6p1Tumhd3E23I1
bxss8bPMu73Xul9T52x3baHj7JnF3YSvMMBfzH3naslN4+XZ3dygz04gUE8+uK54s0D1L8Wxnht1
6WQGTUwnI9BzMCoZoaIzWlxSnd/duJTFwCPDqNgLE9pu4gBmg85a44qnp9Ft9namoD9tAMYXrRZ8
46dsTUXUAz6AfsaAFuf3fKCEq9XdAxiU4cVp/FsJNzLi8P6I2B1nPeL8YCDVq9r8w3nMvdEs/zPF
k7RrlGGc7JbEG1/2dhSsBhMS3xdxYaP3ZxBybYCiuMTWH6ZgIz1/REb4Jbz7MqlkQHvEfFBlnx0s
lCiD6bEhoC9Wk3vbt4MZiiW/Ftpu2blG2DRwvcTmmu96V+8ecbe8CCtZ6VtCgFF6+g1jlpXLpmwG
KGWOoK5RQcHn9kbxCUR43jka1Iyao/rtqA9GvGi4LKmfAUlNIRMW6YLeocnhN6Yk1027H8K9dPR0
yTeAAravwlNPjraN+x6SLeJ9zxisp4Cn5X5nUlPHTTpSUi36C4qfHxpbv8aqg+XZJv0cDp55tyX0
PJsPRtUssW8n6GmbEMcR2CDzou2Dw5Z51pZ15xuSJYyVIqsI2t5PqqpvcDFSAd3/eFejpw5RP0rH
9q/Wuimjpzkmm7MFDLJGVkPWRceciCqVlCFTUEqakhpnJ91+9d3YyyND+RgfF1cA5XZku3+LFDu9
rEpJI1e9X1m9ZKFhe4VXMFjzY7uiqGvAHKk0uOi2JCcskTOp78Y2Lrg1zLKfjogY931n6DsXtU9I
TZ5MllDbZCy05Al9GV1zbTb1w8xKapJp7hJ1M2fm5sNbR+MAgq8K4U+WQGB/+Ak3xg9OGRVcNQkE
prjbiF/iVw2b3HkgwT6Gtg3VqbGz4+aiFFpejPPvo3WHx8aW2p6Rkrt3bfs0VI1k/pT6x7KXnOOk
jPVpBsEsxN81+/JKpwz1SXwJXdxz0j5MlSfvUqn9ctCEeIy/ym7XZIcx5H5ds28/S5ZYN7rb2iNO
Y25UWbYOXEEmRmKEJdOP+bnXnUvZux6uN4sCP/W6bFtY+/WbNnoywHb8LKiFCEeBky5ZDQ5BhAMx
59IPMY7obkikoTuWcbo1vy5XPFi+zoZOcjTYKSTo+oFtdD8QGCDUctyg65dof259lauo7wD0RhUb
LaKHPpIBqIkBj/VpmI3ITUz/dq6Jgxls92rt76iwOKTmRc8yl1kLEnaK7hROuXMZIRF7lr8nL3fx
LNHFlUUMrCsKP6rmoYrAylbsLamg69KVrw4tWKpYUAJFz1YJREOL2rr6ogMmj608vyimP9C/xJ5u
mCkwnDUqNqwCvWQ/ZG03khFfpNvTGGQDGZrhN6nTLQbmtO8nLk5zcB+7elnpwqBUG+JGYkknsFjR
0kn+6pQUB40nXxGBUkqCvB8xvblYdSLOdyLIWQf9kdbBiczfdaZvQKpyu/nRZNQdjEUWF4lGrIWB
Vi6jxCDXPmU81LaJuRS1jezAoT9sG4+1+TTozLtqGxI1AXmwhhrJ5bbiUkyL5Sj69H51kiacGjsJ
GIfDxGkRUQf/kuYTeVfkzjYvxAFwpyQjkt+4nverX5GhuZ4D4KdgZkzB4Q2JcaOwhTez+8g3y9le
QIcdBiozLVqUtxQ81Wh+GmvJra/oCywRcx3sg9bP4nNg8Qpn4y3S7OO2xp4109rTw5LA2Iqf+GRz
IoTKIG7E7NY7o3NvFU0zu0JQPNkgW0K7ZnjsVUNAo+xRFGLXCYfLFGoa7UUPfa5faimenMGgOiPz
XjAbsZ/1pkhYikxQ96bnGuPxjlHyisjhgboIJppMAxoLJh4ZBXU/KYSUbhhD7CY/POcBsGS04cjr
Odxf2OMySLvRr8UinsHmY/HkUW+gIwF1PC5OijJgPdq+/dcrU7a6+0TQ7ZRh8gvrKVvOC2cG18P2
UDsCGUM7tPrwPW85uow5I4Vu6rWCEUjaT/lfYztTizny6JxFUcRXo3B0ZXVo0iIdl3KTeZD6aMNo
cIpY1cpsarzIgoZMY5qI8K7VzVT5n/7ouXspF348L0zU6v6RpHMCF6zfaBGfE9YL64zY5Q7JG8oj
poNkwbqS6Fm10vnSekS4PNcQj8p1L9WShNSkIOaPKRzcnnEyoH4MsPnzojfDvRp4wXA0In3q/4O6
M0mOHEmz9FXqAigBoAAU2JrBZjPO8wZCp5MYFTMUw6quUffoG/RN+iT9GSulsrsXLVLLWgQlwjPD
g24EVP/hve+FTW/xXbnXuDIr+pJR7qxHI3aYHem/nOL7tM6Xl5LwxM1UxR9lieWQAYa7XtqkOCRW
L3e0JMepQ4gxtdM6alm62WOF2KnOuDFa76T0xNKsXbPSTt+9AqlJ76OTiOSp65wXy2nmDLet84KN
IWI0Vag1nGEVNngC+UmZjLEWzug2n7o3iKiAp4HUhEtAa9H487KZl24Ke3VdrSNDvV/ILUJ/xe0S
Ed9SXAdy1zCI2jV2tOaQAghG7nB7BYJIhslhLzY3JEtEReOuPPcWTBPHQYOYWg6us7WVR0FeucVB
CXyz0TIIkhWGc4n5AtV0zkIRkU4eVRsPyddKqPkvkVo3PNhhj0PqCaLjZ5m1nHD0z/01dl50gLjj
hSdmzpdp1yfidRI88U1Lr6yMjU54LmB0sy5VfwhhI6op7x+HgbEYzQqxy4w6TeVtB9OPyH+rU0pK
nIOiZVLmm+oe198Jwh0sMNd6sQqOLtx+4HyKajNkpGwiqJ32bo6e3esGTih0TDWzF2ADUPnl2B15
9sfVkEteh4Wf5Ti4mj1ViYiBBcTUR6gWoJfXfvVjxczLZISzEM/bmHp/OhYHu8G1kIN50w8W1HTf
d8El9o3PpsazEvQVvUSQIUTkE4sMuevkI70RmqvFJdCGPfXy3NzNGalkAxN61B7tB0bpEVaIZG2W
lmAS7GuCDtU4ySAoxfQDUxVOAu7nVd2M9za92KaTbbZx7IXcPafYLT0hDPbU4Zwe9E08AT6MXSaH
g5l/VSrbQ/8YwroeqBOAOhrgs9dyGMtNF2jMhjZFOR3bk5LLclwaC54mZ/ASPESTjaMZOS+jSqbP
1T2XDTddHT8pnNq72SmZ3szjaWrd5GIVVcUR4fUXWXEHTMtxXKZlC7t6JVvCiuw8wepPEEu0GKd5
eEwitBKJ32e8w+mAlZ2ss3QadsKs8gt9dH5hugnnwExeA2anG1/fBXNn31ZNc5+2mKPLllTs5jXu
yg/ZU7GMfcsrlWHKcciMmmU1QS6C6ymc17F08i10Gbluhv56QgkGKG3H4nlKb60pSo9ta6g9+pO/
biBYUKVvFKvNYzH0W1QA3VYyQzto48EvxW3s/GGjjM4uMd+6Et0XBVY40HTRveobtGnb2WISFbX2
i8kpahTtxZ3Io0QOWCKOCs1IfQjAmEx80ztZVfcBr0NC0gtW1bm49fxkJ/ouIs2iXS/kBFN3UHNc
g3RRwh1GaZ7Js7h3koLdvgyMUHiZB0NByK0xX6Fxucuqxkqnnb8GuR6OMQvLAc/udsyNv1bGdbG4
Kckq5GSMToOtWqDvEha6pn7yjpw8eGb9DWiiBu8ti3W/K76Lnk2QujLgit+RhXcwdA0XG0kfaSuY
lBhcCvupnE1F3nNWrwo/+TNm3gwgmTVEw6UPFLrfeSS0pUT/rt3iDsZPujV004b8vKKj4upYTLYN
0zAwHjS/M5WiiCAMb5VbCPGHOL1jdiXlzCLLu8HbSRxjcY6nytgbyXdm1NRGAi+A6z0worp3r/FT
i7VVWcQSdUqRxFGBrtyOPQE97GVW80s9nWQA9FjG+F5s5iRZR4plknfNeo7kTdkeGtYcK7x204ph
Eyix/M9EMZKYXw45owezHfeE24uNhGCzxmW8qSsDEK4myipLpu9ZJLCGaoPTeV74hGLC/uaJP6Kx
7I2iOMpZmURPMJF1OrQmSpjY+nsfLXLsrfxFEa6NUDnKGOx5+Hlqg1lfLsBwzK3eWlj3beO9r9vL
YPYkXBb1Zx9cN3I980HSyPqN1c2fSdMfGOxSuYF6C1PzoaoD/zK60ILtKQeDjU3gGr7E/jqcZjiy
TuQYIfUwcqxsw3Qb8ZFGtGGV5d53qvEZjQxyzCLjGGTfKKC4a/xCp4Awkk6OPBBEBExQTE40U0c9
MHYH21quLLIXbB0RLe8P2zGLfPxdXRq69uhsnbG9n43IhaHgbGzD1TuzT94zrAYr+J4BfjL9lQjE
DFN6iYc82tS5LdZaHQneIE56si5ZjXMqT5nzwqA79028EzFA7Bg2VPk+c8kcSL+gC10OMzI2xBPe
cKzjiPDhVoFljb7sYUScU5Z/pb0gJw2atWlYRYhzkDwfP7gZLHsgsSOt6dIVLJTYXZHAdYoI4YGI
6Wy7QWNe4jLe/B0zto14OSED9xdTz/Mt0IxmK9hkkbmNXmghXcefipMo5mrlLWZyVFX+Ajco3wxC
f7dmwoqSVKi6677YrBP1JNamw+ytLEp6w5mNjiZEzSFzVkkYt7iMuNzrgxM8BUXOTKxKsFRk2K2s
JLmZWbBsUeAiHe4AI0v82jmLgehPucToEsT41UXpPVrRi1VK3tyMeTlWwXREa60jAqeTTO4tIV9U
wYQVXV8DHPcguvrGQJESDsw+1imDP5O2LLOhcA/lPaj1dGXb5basFZJPe+L1Ug1rKYQvjZf/nWes
L3IE0xCT0iGKZWCgQr5qjyiRh+S1rvue653U40VGW52yYgRn8Bl3+Eg9jd6FVJNOaP4tId4r/+ry
cTy89nb2lF+z+0DD31ZL/NVyNLreQiJmVRAVPBYTeheYopNOd11tOgSqGW9JG7/4CRW3YTrtoczr
P5YxX4CxMrunc+pS7VBrn0QgQd1a08qpC7CqE5N8asNnbQIbxDP/XgbY6IMxdXnHzVNJ03zo7OW9
MNlvBT75xDILdm1LLFKVjc9BKw68gFxwmho9kmOAgB6r2TTg923m5mjF1FSeg/yuyQSP3gzXNxEI
bggJvU9IVWChQr+k0dKEk54vHPMbPice8GFcV6rdMDTadHDOmKXIRwbE5GjZ5f0wgcLgONjPTBP2
qkmfUn0nISHsjXJJj5hMEU+MA7wq6gAxGnuLw4wFDsvVtAseCJ15NGgUfv+qYwEtwM5CkQ3rLL9J
6AlCh/kCOSDJ0U6tYGeSCNhZzUtuCDJkrrVlTLafSoKXZSQXLXvJF9vbzlRMPBzk+Hb39IYlfLbi
rRZGBH41vwTJjGs235GggwzCLh+72Hpa5Sm1S9qRFZt0B/b4TzbmW0Cl2Q9F/9tSD4+tzzHc9c0z
7mWUVvNz7vLWk1C7JoG4Qqhn7FMfXp5two/XEVqDwSv88Pp2UkI9yUidvawGyhB5D5m5seFbH8eB
qtEYJCKbmQKqtHi0UjSAVmI/VbJprkuTnwWaftg0DjdHWlGKJOCXc2KWoFmnJylJmUxz9s2NP/zF
S3zTaumdHPuQeTZLpyymK0TWtaC877sYEeqYFpgysyWk3mFNt2+djlw1YIWYgQHz1Ma3EbNxb1Ue
Ul6vGVY2BKCRlQhNXJ3xa7+0bLPXUvk4YmA+9Aouki5KREAz/hhfrpyp188xSFWHVKjZS8zzUnV/
8MHxM4vVXe0MycHq32VOLguGhZcEwCaRBV6zzd0eeAx5H3ME+SYoNXLEG6hWzU6xi4ZOgnZYJMYq
c0Zxo6+18XXSbObZ2swdhkr9TunsHW23GlhOzKP97LT8j1MMuYOdF5T8yd25Ufk9MCvyidUIk8jo
4KDwabLz27EF3NaecYdujYkeASy2bR00yK6SkoIQu/mQWXpL9I9M9GMrmH6JuD9Jd3zRk542vWWT
qWECYu+cYASrT3RyN/U4to0BIS5nk+KyD2klkck2yFdyInPXGKHf2phMllJnP0XcGVigGQ0s6stK
jGrr0aOKepvIMQq9fnjOvPHBWFybyAVPhaPk3Ajcc4snEO2Bc8B689UEaIGnklVynhPVlIkRebBk
+JsfC7ICJWZftpGbwckrMlP8mSiGIPRsRIx1GchLWT2XdnIahAow6Pf11ieDOQTisx7ia1261K8Y
NmLm808I07pdRPDcKFQXKjQyEV6YtPBsEmYOaPgYSiwWUfAePzox1AeKrOQwpfmRP2O/n/gPjNkZ
/2W+cQ1qHQgfEhVrv+wLjUPfdJlwgduqqtxAbBgn+zkHl5GW9U5OMUg4Pyh5CDt66ni5kTkJTpoB
scJudvYkcwvblIQu+yS0MVjLEbX03GGrhTNWFc13I1PEHH5zF1hBdAkeO6cQD/TIRwPVTFPDVcnT
PsKlwBiLRzP0hBPtoYj1HE8Be/ohbXeuXZypauLVkA53wmHkGuHP2pTaZFlvJROjhnvRqWFX9E2O
Hxn5RgTRDgEoOb+a1A299NvFS2gT0PREzIkms38MGgQkDkJj9hD85W+cCo2gxGG6UuRaHWR3DFpr
ulgYTFXifWCLQsEv5fOUZDOkGnBviuc9c6e/k29Ue0J48B00TA5Ho+MuXMoNMkRBlNke9dXIklnL
kDxckibTV9/nfSt8anoPiWahT0Ad1ovuRwwe+V89wtMdYZHZGmqV0zfofoOZDfGdbYH/igWLHPgS
1WZkvL/6/ZJf4YSLvDLoiuU5i23NttNIeETVCwIK5puTXaCzp6IZgxo8wrVDZLdyjMpyWDnUo1eK
Ld5utI54lUgbxbl1DtoJOBm5R6w2GS1aOLQSJJWtQV0b9fMpY2Ye5iZVZQ4eI+LdvpINb+I+3Xr1
eLYzbNeVXj4x0MJYzllLZvpdI4ilgmbt7qQm8ULV0fNdho5NdD+bNkH23rjthyo9ecFJdAHxZEv3
FnTIfq9ntxED37EZ3eQFM5xktm54Xh8V7KJNZ5BQT7hxRf9kGTkiOAwV26kcDkj4uZAhVvlzh6TS
Ij9aExdmR2MWpr1R43yyyo230PeAPsoGCd+OR24VlK51SObxhQzFllaVT5uiHbGS4fFpd++KcGxm
3Ax+gUeBXDbXRmf6axbq81pbhdqqCHUvsAEEWE53mp0W+SvujoEGw3GIDDNz994UDK39bLjFiUm4
Ly3eugqigE1GdIF+tHOWgy9GuQmUi1pHMovyvXI6TpL9YktOLuveM8Ytven8Md0kTn5w4vnFlrWx
8s2RmIy+RR0bI5ViOL2jm6frR46OiqVp113R3iYQqYknfxgNtLoDgAoRMH9HH79WdXFDtchayazG
EJrSZUlJW/LBbqwqt783ZHSKULv5sK8PI7AQIw5uEJPk6+YTSWt+wFOAH6WF3t3xgCil5tVUlHwI
tiSCojdowx0UagDQfJi6kVuf5+g6wZ31oe+tP22UD2deHs6+/L5LGHt0TgzvobroWLyNQxcc0Ofc
Jaqt92AD61HgBozTD9Yt2xG63cprSjZYrgGO2OC2Snnb8rrA/4TArhjmT8akq3HpO3qzkQY0vssL
mR5hXrN8j5BRWdnwoJaHkqVu3HN4SK0CVFvVLkYLKGx9y8J8Z8+VuTM90kZb5R/yyvuk3umpBWhU
h0Z+uK1XrQoy2lZxjY1gJiX87vdLlNoPc9sb6x5h4srbuBJvStHj4UF4WiInw02lFJFkMiG2dI/2
vAgNLwbeDgqvqcrhQl/JtRug1RQmAqokaskQgSs4CQwfeQ0nbmRWTkEMVY7JQC1BQ9oeT71fhb+e
5P8SDum/kefasv6/BKP1//wf/fe//P1f//bvB12l7f/lvf79V/+BMsIpHXADwjPyLQ6TX+vzf5iv
Df9f2YqCrHWECesWWPV/mq8taEXC8wQAJA/QJPiD//ReO/8qXGlKfj9buhIQkfNfARk57i/o4Z84
WB4YfjMAEPBACeFgOfD/gCBkMbo9yId11rpmSG5ff27RCh5H7YTdVQzRoKcYCCxZCdJBNjKBC4cl
inKu7NmfE++ACnUNSaR5wYJ+cMngWvFnK3fkNiFCnPoHf5632sOa4njM2AKZMUQlNu4htjGoMbu7
rRNnlSo2ZoHSd6UXgc1x6AOhSwLYMcdXz2n6MMAgeFqy+MKIaTzMEcNp5eqLo7S+xCLi3LPiap1N
WXpKYxrMzLyezlmXHGMDuSPjnyZe+nf2gXSxg5t9evmr3RQ3HpHXf/AOdyvCDW5Br9XHqcjal8Zk
BDNvGXokmyUmOjOJ70Y60kNvOxBeGYRxbpOOROySv8rrNj8Te/6PL1XvZOffX+tYacdmmu8iA0Xg
0OAauVqd2WajtK2oHX6R23h29oZX74JyVo/m0vHJ+/qSCgfxocRZarMtjha8KvnsehfHNGANj4my
Tj3ybITXCqNUSukfmfYOqeQQstA7ULn4G8/wh33JaYwaXPHmm0txmOL0OQmG5qandz8XJIt22DLu
EuRKN+TY/cc/YalO7/K0QtAXOT3+9/5EMEBKLNGwm9PcfPXJ5Kh4TE+l33xZ8HieW/RfPZnwYVEk
5gbjmXlvA3lBxs6Pvm3tM6JGg825Vpc+phGd77LJM0hZukaxqUxsluvvwmCdOGZ1tv1cnoeo1I/o
N+1wTtUbWk2ajaKK7n6/JAh2N28c5kjLqkbf5Ncv5IE6u7YG8cZRS26EddsbqXFuSPGludGHxiUP
NGxKOVy4rN780X6RmA4obUg+bAcTbqVWfsfuJ5E/hRgsOsP2ofW5OEOoICTj+EV0mmdBVhZhr2cj
IU8Ygok6x3GuzlGR8C22BabGYsH4xXb42FpRxOiG3k4liUH8qvSYC//zn7FMXw2XNzYZMaffLy7b
2VOlxDliYrD//SUEEe3BTHymPrByeT6M5NxfI36F39Bz9Nn3sFBrzrHzJQ3RWHjKiuRGVjq5wSAq
Pb2DDfrBzNc+pkuLKL/h8s878CCMQmu4UzMLRN+rAxTC8f/5ZaiVsWNpfvvPX48L4VNTZB+taLnW
SMa5/H4xdNJd7Fwamyhf2Dmjcrjud79yR5Q9ezajvuZ+CeaYgUaoN5rHcpYa4WGcbvr6PSAgdxkc
66ASbF4JZLS1cMfnfiRqSVRonrUhkXxIVM2XIus2rEkJm2tGXNMFLLO2cf2w02NwiZRD3pISG6Ni
mpJiAFrYHejgAjaTFegSUXoh8tCkjuyc3jVO+Dzj8+/f+VjSiHlhLRXNi3kOrmG6pLhUazNGAVD4
zMMGAhFWHqmQhuOxM7t+gWlZ3NgeKuK4BlcFw6m4jBlT7krU2Q6eCvWsnQWgeeNObOaBcQWkAmcD
2cgGP2+7d26buAdRSftyzWkVNWKLgE41jtLT7DL0TpY5rK0KuRlhi6u9RpJ9O1u7ks0VodQ3tY+b
zcqI81Euzhu3QLrU6AG10vzmx3giDWr5ZKZ2wADgrPjW2MslXoC5yyAfs8cxVcYVNp7qFfjWVUjB
66wnY+uzf/caWjY16xPAiepawrPXW86lA3e1MV32lC1Op6J4cdkhrs0AvDMl+Vfgtt9xfFlM9FsO
5A1GCkzDsxK9Pt/xCuCbWjVRtC5ZdQIM+mM0fXmsZ8a3XfVi+bfEOr2p4SXzEmbrNsVYafufZBRd
4JL7ABMwQDM6crvswazo32uFiabtUXyo9sRiPliPHJyM32DSzoB4C7JEqv44uu69A2gpTEdBqnz2
0AflAZfOY4smOGQzcCYN+pQO7SkHQ73KEPavOj94ICjF6gSOwvwVgdm9LC5J3O2KdtNp0JjsOdmF
uS9RMIWFS6i8FILVRRwwGVC3w+wQzV1NoXANqmMUKi4+T2dAejTsKc1RFTiojWKB0XFy7iQ0uLWb
i5NXuGNo9B6W3Pxctd2mdll5gXMDdKvKizWV+mgQNOZ1FSX2yOsMNDYY2ggPEPovkAdRtRxswAGS
bE5yC/IN2h70/rKO1nM2rmWxeJsy+rBGa03EXbkLdE7yJSbr1kXp3LrYwhm2orHU0LQazG0gR2eC
aNmBEAZU2m8Oj1Hs8AxIyRubsNJMGM7thg77j6LqRyXYMjTRw2Xw3OESq/HsWsF4tAjdYJIav+mE
IG7fr8Msn/6ko/mpGyz9spioESZfMPg6JIXxObOjbFscJRJPk1tJiXbL8gkPlCGdFIlkNmBcpnPJ
WkHLZcn0PrGb1j2b+aG+XkFOuibtfDoyiSD7LXOodALchP5V3FkmejPNMR23+9oaZ7NUZMExRVxL
gAZLTUxkFu+Reb1nUTBsKBVgAKMDazGAOPwg6J5IAx2IqCjzR8KESPdhG4sWm+HeLAWQNokVN+JE
iC2IMWMQH8QVh3ZNu6EhY0Y9uOkuxcO8toOaOizbo7J6IYbruk62H6jW26Ppk4TW2ur6B+z3Embb
qfDTNJyqAP9zd1GD0ZwC+YPPsjym1Si3Tmt+VKRnPeV+j8ew4Wx1pmLHEf/jRfaNicgay8sw80f3
trZD0JgB8PU6oqruZNdtaTrIY47yfu9VqXUJOh5PZnnAeSShhtOgNrLHIznF4wIpHF0h6vwBTldK
/VTFt9F1M48sAuTTNQQ07/GAQQwbnovevndKBm40eKtJePhw7J7udkQZR4t+rHJUxdLwIMAQt7Ey
0ZAfXRPxB+lBSYi9hOZO53977Vabip1vX4tj7BG2FY9EsFSQe3TvAViAYBVm/aJuIUyoW5PCCmBs
evz9pdSp1G1DGvVt0A6c1wsLjUJIf1P6M2ML14tPC7SqU5VEt4lP8nmEvQz3u3c/mYpqs7qbRfYH
QfmZaLMFH8OVhtxyXFpelzEu5sCNFwjQLwha/VOe2nqbKHIHcpXsovzVwz4gdF6uexG8tE7FdL6Z
GX5XL6mpkbfeT04As29cwnJwzUd3hgvdeCdjrvbtNKJm7Ib8gEWE5zD6sqTlnrvE0k9Fbu6cOhVv
zgCnpxYTHy3H3BseDKg+uUpPVebekUfDcdHwLzowaakn7LTcGg6KVOn45Cx13pX+KIZXtsbgE9iS
HzEdrZYSjMUUs7IX061Vt79x1dkqgJii69EhKCvfaM8lANFwWDk05V0jgelYdc5SzcCtAKnIRl1L
idgXxec4mt/jxC6w7AC9kwcsCee0xc1EFisG+WbjTn3BEk7uyEAlvbxoWK5mzXlEyX7WBnixvkYb
hCvvbUh7/+D3BfhtV89c79YvjZoQHhNohuCdUH2wiyKMgNHMeHft4/e9Ivj+kBxKN9xW2jh1pmOc
fv9OtP5naw9wOQq9x9UtIHxXbPonF1N/24oj1n1u17FWIaFXjKva5d4052RdsvPfXqktrqHde8zx
r5nJ2YtLstmhDVjnpmAHaDBB5zpcRcmlK1GKOa6oQ22ax9qz8ssSmDFWtuypzLrvTHAKK9Af+zpl
2p4MTMCQ5m1QJtfnZmT4gBY0QHGJXbYtYeR5XbPVVodtx0bOi9lpbXEIIG3HvzPoTaP8cZ+Jsj2Z
6MJXnprw5M/2APWgXvaR8GuABVdIRwbKe7LHGxqCzZUmC54jNLKx2RpVsrUiJ7vLguTHnpZ8G7V1
tGI78VzNH4CFqm1CjTGQKLTJrVvGyNEKnh3bYuWuCot8xJTTperL1ejN8V1WTtDrsr9imD1mEWaP
btH4Nl0fJuD81cd2ceTamdGqDmsTG7I7a5KRrYOoe3sjGa3QxLAgQx6yjm/8+VZ4ZvXiL7GAsbvM
69SpHxaWJPZgEyoRDyfMOHqVLcMdCrPqJDL/QZq54IkZ7j0iQ9joxWxeMwyaSYQVpomWI1KlH3J1
SUxneWDiZj3HLTN7iXhFFqyitIGRZcRROE9LvDVH7SJbRhVJ+lm4mD5nSx8E5BAckRyiommyPStO
P8xTpGLAp7CsJuOmah6AbL+QZCwv4Bb+8aUqGPVTW20czQ5x8cAoLmSdU2KChiIu8+D7vO9E05PQ
nBkoMuGj4dPorbImwkUib3DLjKlOgwd9mPR6ZAWtu+BP6rPJ8ebiSyaoOeEkuGxy7MfUpC7Hec3m
ixOWzWJvtN9DINRurG88NguorkZ/bcGkXFfF9ByMGFJ1rB8yJc01Lg1wgBGShgRPG5KfPjUi4vtK
51hUVxnaUF3NgMCl+JFdMStIunSfnYQnPyZi3PIsRv5sdW8OK4lt6kQjoTkIZdtOfiHVerem9Og1
5odjbVNDA9LnW4/bntNEXuer2FcYrwBy0OZf/nhAfPSd0vWVbAXIsYPYBMG8oFpkUaNG98GMAMD6
CU9dmYEhleC5+D/tJjf5brpe7zMb+buF0lQTurwVPEwqgidvzy2KAzfayMa+Ky2LMM3BzjeK1MEx
HEw7u8zo+6zcqsIa1zPmXQMdYTkem3kkRQs8g3BGLqkKySHVABwsBbZo9qedRGgbNgg5V9ObpWjJ
/dyFCmOKitzbepuxbu0KF1xSmaJ+kh0//JkdkPEGS3ar8ZsBBgFoTz54TvJgYIY2GIBOWs9t2thr
g/4QVoRdY00A62VWpj7aRrS2f+w+5kMq8/jQBvXOZhzOkkatYRWxFWx6Tl/ULqW3nCxtGsyD3YhX
5SX2KYIWVX73UwDbsjKR/kGs8Ie+WcvMigkPEhDCSoY0Oeq0lTlXfCclUIT5DB8a11pnYWbFerv1
FEJkBBX2tmc+uh4y+RX0zaulmF2gVYdnPXOrNq+zgTyisFg2Z4qstixHjYZLJxjg5nB8gb11idk0
mJMHSrrAYqLi1CXxcerHemf1uXnoItXclSjOC1JjEQiWzbafrHwnJKtOs3LHFeZdxDjSap5tH/Vp
3T6kcHkzcyGbgZIpQKD9psu3CDw+m3YYKcj+VG2f9OC+IrV1Cfbp2NVKIGUMw8dTG/hPTd99zYuP
DY4uLRnmg+PpZysP/J0wfEAyKn8Xo/Xm1LNkqVS6bEV4VVir2atuiPMdBeqetToSlisPxRFfJeOQ
UF/1njBq4P1f7UWmvQH56e4kLm+QMf6+t6LVVF15XCx1p5KMGN9bHgYrOFapG2xtIrWLCpUey8C9
Tq64sM8SoF2HfDd0iv6h1C6/PynRnDPTrpYBay2fOVGugNHN9TPjeD52Xb0AInusvPE0tzR3LS+N
h1sjnNv3KTL1rlnMp8pMPpPS+sD8s077HAaB675RuEQcHj2wBSNitCdwCS/VrdMjKOnYM65j3RNL
YyXAcQGwRY9exq51FN+sOu+y3H019A8a8ZTbde8U7p0XgPuTKVoWIz5plcU0A+AOhBi3XaO2JJhk
R662qzo6uuv89iueumRDgUDcvMfQPi0HNMOVvlEcODt+Y5DgrGUTLv19XlR4LX3vu2yuCStWG4Wu
jx1Ud3JdirpdpZaDKZluBxMBuSWJK9aVFQNoAQDL2e5eq1Y4s9nIhMV1ySQw0gDMh1uFeDO/mHJy
FlroL9zcedFEmu8shSABTX+BTm/cjBmzSzIkv2dsV4MR3zqzvHUw8/Khx38XVZermZ3ompXNSK6J
5T3WjskDiDY+jzlsC+kTIMIs+YCxs87Q28aSxMEFygTuIlSM1DVGfhZek5wSQ/OJWSjtLI7VfGoT
KDU22o1pstfjApDPMZafqJOQcuqc6tzL6OBdzJ1AGskvMpiROHSqIDaAgTM+JtYDt4xm5rayrZi2
zSG1pkf0xSMdVdnGdjvQTdo7lnI8L8NHtyzIE1w+XZf4lyq5mM3RGK/elXGT5fpQQd4wOGNBI+e4
KNKAjrB6mReWI6hu8c13LKEcHqw5to7a6fF4xH630rUx0LVSFVX1gWsu2AZw7EKkERFmzeQOI9UT
GzTYCp98sKGrwQPkTWmGjlTTKhfNcjIzRpqcjE6cnuB7fFvZq2E4nyI2PTSZcH5xjUJBmjiE1SC3
bl29a2WrA6wNtJ/VO0fwXcrdQZzhUtB5LcGKsSwZTIypq67/sd3+0YfvC2P+NSh67tf6z1igX8z7
W996Ad95Mp0vN3a2pEc9tVmPioeZT9vPx9rWO4ytKHiEBvIfhw196zByJzrZZ7QkpBU1+yQZ35oG
M7g9ja/pkDMCASc1VQJq28jq2OV8j6WTr10fBnqpfypTsBScu/ck8C6GMdgrs44AsM/XDEhthgFT
3iOwinPvGdg58eAkduq9m/F3OU2M3kLyAJAgZu4Lbr+D06Q/jdP+gT6KZyI/DgvtZa4+8oKfgOl9
gDHF6UF4DgNiZG0cW2WK3KBCuEReULDgZ43vGB3Y5yBPNpwlMLC4JUvdrqCivvJDHmj8mrMKPvGS
TVvojf416T1ZJc3Vat5YfxKNrLy+PjO1M94tSXfydU2RyptblQ086jY3VwniICux/g6KjRrorqvx
Hr4GxtYtTHLEk7PLKZJEX15tmZsl25aO+EGK+pAaSoezKn8MXIbHMTFPLbfkWlc1gkL3MbVRbyAv
ruARWSu71bdeEmOIaa4a0nNZgE0EAt/sRh4n9O/vE1iCwQGlEuePnfENjZ8xToAzN0cRJSO68ox2
tyRhOzLIdlHNtyisR6tTF2Om25PpXpfRZSS3c5VNKUJp/2QtxNAYIrlxRjxfE9ozXl4LId4KPfSP
ZjjOSOFMFsWjIppqwYitciyOE0voqtdjSOLBuh7mvRTxSz4NSJqeYZXZlKbzKXHGs2Vbt9VIA+P5
5e73e221/2MsK78tXwx/3AUOI1H4aerMPf3kpuBNA8alwoZ+GpXIRkhxvZBY9uklgK7sRH+oRXzG
lj7PLhdVBGpFFdZ7oIMxJFLjnaSMT3cmwSovma651ORiGvdRaGW0MmMxHMf6oWNVMkydWLHYeq2r
/Di25snNrH2bXO+lFsBLg+qntZoD04dHwBt7r2uXfSth5LEsN8CJGmW7Udn0brtVhJ7sf3N0HsuN
K1kQ/SJEwJstvSclSpTZIOQa3hRcAfX17+AtZmJi2pNA1TWZJ98AewWrNOGWwch4Ie6CESMPmi3U
NzjGpwp5MfjIzpD0x3XYrVtshkDh9jb6f5fVGfGQy3I2IHp6uCbm2qH86JClQD83SrXFP3XxVMk4
KIz+JldiH7XPBeKpHpuN1xM9TU5fvp4IN4y4n+dJ9XtHnQcdIsJckWMxsknBGJHGV3UN07xAlez0
X6NdH9K8flWtgfpm6l4n+B2uF13sInoqtXTfwMVcA3bhvA/qXy8q98zacW4ZECrEpZcIVxLsn03n
YD+16B4TH9ZUkwcLLVM0j9rwjMkmXFQIyRdcnfgeFYNj/EiZCaVYT6C9E2hyd+EzOYV62FqKwocb
dYEzJsLBjx/TxVnsPFVMO9xxRf8sr5Rry7I2L23eHpJ0fAVjcwdhThuJAk8UW5QCKaZF68eKxIfr
dR98j4t8xKqqmf0qbwx/AZHsPImAXUBP0mZMQoUrOZDzn6rZRZIYjnODvTz7prmhI4I0nWThN8sN
KJ6O2KMUx7yBnrCysnTVZAkrsvKkV225tET/5QVEH2om9z3Nge5EVwB2FF1Knbta/0rZrA1BcGuw
AGW0DUst0L6w/oTkPzGgzNH4VHBSDVoNYpbp3mFU5b8GyKMF8XeLeqzOjpe/m9YzhmPEfdPe8nOG
FkLi3h6TC/redcSfik/JPFgNUt0oco9kVJzgvrRV/5iohJBVIJ4Cwkf5UhN27DYsDBFJyaz8jRsA
xEiYT+3M3vSmMzIEOGYQqFC5EBVvpcGiJVnLF++hUZBMpgC9CO4JQI5vltljny53U6O+mY9769Qx
Vj6m4znDA0yF7TtwcnDnCgu3FJ3QCoHfe5XTNZeoLWoNmZcbwXzJMNyg6IbGiqV7GeLh3M1+SjMz
1z5kzcUE+SnGboKe1+yZPDK0ZXPS6OrZmluVJH5virJdhWb1YxSBfc2Qjkc909cgpMOPcmCMaTJB
mc3Tr4R4QsWA2R+4blNXt/Zs57elHeziSYPUp3ufIvmROOmXcsgAjH1b1rhwe+81B0i0qNMD2nWY
ZHZ6RkBF4GlTsqhMMyBDEFGKXC4cmwyM1kfvQXm1q+Phpc7rfdOJl8Acn9i86VsFKjd5mF31HoXB
w6vweNHJnqqofbbyAwt7ZH4JS3bjNKY6qCn/A6HOjn/aFn8e8aFuwaIAIkzn5WjZ9JGe3VFrut2N
1MFlMG6OcufkhXKNDLpeNIMRrhixPled9aVDCtx0SM7DiqKtCLtqUXFcLgRVLbI/1kqYbouAX1Zp
kYbMhc8d4MHSc6vbwCJi4eRq5xmI6wUPtOrDexpx7BcyOJWqO8Qt9/4MEFiijruzh4QSFu+qoluV
MNTmRz22y2fRTgq5Hf1AW23CRF2ELDbAdT+CNP3VaqIjbJutiq5+Gaqg7IqiOxjIZsus9RCYHU9/
Fm6iSZfwW6LfMuRidSJwjd6vzYKDylQ8RmeYUQArQmSY9jhvtWxQ+GHVw82DY8Qq3pVDem9gsOTB
H1JhvbbWGSs1PYupFLz/RxLDl2FKRiQ1CZsud781FeShiYKBd8YRjquRWngo4KD62oUp0tHy9Vs9
BlfQ8e1aGBjqbcSrkFVKpNCK74Tlq4c93wWe1LJVGQnvlHaxrhh5sjlLbxPK3zzDHIL+nzQ2qQFu
Sq0Xv6WSxkl+SVLbYy8Rv/QkzGkuOGc89bMM4a2z/WwpmfJuIld8lIJJmCbVl0xMzlfjnpUAWDoT
fjFEu0PgawhzV6YR7y0DoZq6JzVc0dzUFionhrXxWCmN/s0tM3NDS2EA+5z+XPOmu91+VvZqrjJ3
Bm94qAUvXh+tJ1Fuy9QwV6zI2N1acUNhhcyDT6koqUx9tZNCZ+Y5zZJc1/2p0FPz7y7X+hBbWKWg
R3T4EtxFEjjU6/jHSCZxqgVhdhwaqXkEYJCuHHvcN6Zt7w2iVAqCg8Dd4aPUhXMxIbvsTL/8imxe
8JE8I1xUTYWFD0BUS1lSqyLbKg8Zd2pDC9Jg5dVTZa0jPJFiZIHMbrY8QETKmSmsBCJP9p1MjMdH
0g9biPw9nmGkMCr6UsD6iJNf1tLDOpFhETAjnEHaKNdd7/arItsJpfH95hAeBnlXUfPIkJehBylI
pymHs2Rg5jjRrkhbSu8Oxa4woAQDG5yMlBkE72Uwp0dL/7VR4W7ypzM//Tea2nOJiQNWAh9GK/Zw
zNsjc1JoOBz/9Buhyf7S4o2Gr6oIl1/Wltz2g4pYOcaPekhu5nwrNJS4QJjbHWC+EbGi+wBr/9wZ
HZdv+S+JxCGwtGvv8QWOKc+aGbGmKKOiwyjHiIzKKnU8SMQqXpeKhZZLCY/fEkdeTkBC02Vsgrvn
OJ6RiCSeIqMrvy0lnsNufMnKINkAm1yhjtpiCf9ASAeyyGxwjjD3Q1b901CY27YB2zJzd7WHqSPv
jk6Qf+qZZqwdv/ywkRkJCHBA4M+9MVuup3jPWobzxGBtJ/uLn4TrxrWuCU8Ribvp1gocSKEVa9AB
GqDtRtAAJIn2sDm/ekO95bWEWELjmubNKXeTde+gmxkZdakBLHkXIm10z6XBEIXCA1jKxuubk6nC
YgXp47O3o4PDHoJ5o/MoTexvfnEMiPmNJ1KI3PBihVQregSFS88S7sUeGJgjtwpjhz+r+hg0ED2B
pXiIjYd0dazUae0t0JHAN5zmizBAm1IwYEc2c7Rq7mprfHSV85YM+8QEJzWxKwtl9dJV/SmLuYNy
FNls4Uob2BSGc9V9Kcf7EEjyYZRHByPtPpzE6yhAgp+4jm9tqsFfIBpkq2HjGjAmA/b/M5gdLwwn
d5YiHi62jfPTGxjDNW13yDNt0xAJ9ZT123HZzitnkdpMzVg8dVWn9khg1MHtbYwToJfBWLAcw+O4
6hVLwN4/t3XxanS2WDmG4hoOQqZoxIyh6X/xmRUtzB/NY1rG0iDZoNdajmBbl2Odyw1Lv3xlJfi/
RmBLsVDIevCJgVIvUOVtAich1HK+4Rwc9qxDznLi44GDtKLwweLudkSc0myg+gdI8kLJVh7cajqH
WFZPQ+jz1CeiXQ0Dd7teBij7GbaBAK7XlSQ1iFSCWciN3mZCSKAYzTDSSDdx1KzKjPEyE0ucgeN3
I43PgOm8qzUvpVmTnCzRrmCpgguRfsgY6KIZ8DcdsD2hbt4XYb33guYnM9vPBCAgg8gRR5l1mKp0
QDXXvqUGqps6J80ikbMctVvSw7C58pb5MEO+h+HJLen+ssKhGkvr78p7TqogJTbEvIVoahtIkUo0
TL9LJAQemFHFgq7MjwV02kkNd4fbf6NJfwumlLebh6/Kjc+e34cAtX+KmInU1doFVqADOziaoCDe
VxafdGEfgkSeyIFaNjo0DpKQzeU4hacges/UzH2i+8CN6XwAd95n7rPwvC9WKoBekSWsIwcxXoL5
gWbdmZc/IREsSLli4AQZ7imIwaI40Cx/emynDKU3994OvDM0Bebj1iYP3X+BV48MSBCayKqEizer
BM0o+km0EU5CFJFL6j6G0uMi7YZ85nOlF0tscuYECE067E88HWtdER3bava6j41n9A6Y5w1LPLHB
XFZILcSg9lbXdVvV+h/0lNk+iLJvExJcEktz06fIcEL83KIm29uZXlBuudj5xxnw4G2m0tVWFKv7
ynfDNShyhizhF1QvbN02skHD1A4Z20p8bwTiusEH/19TBARg0HWiWQHYJ8BlW4gFIMRiEvK7kfcu
ibJVDutmg/bgN44tuOwKqyYEmhgE/HMUNc7KbplqNYTHnWn6YUCFh9ArXyO3uNRhiIV4ZNVIZhsD
NEgNuAgsiOzGP0Rd+XZS8oM+jm82xprO9HGrgg9ca9TNMD5BUIbfniVH9puoEjWjyZaWob0HpWUd
9bJ6mp0lHst6D53cgeCqV+5prtm2vyBH+iqF/juJQtsIXduXQrwNRA8ue0/tgWw6LCuzgx49YdPb
ufjs73qk8T0ocWaR2K06xzeX9gQ0iGk/Xm5BCCxbmgBxIWpLyky8C5FifqSS8Ig4JUOd5W2ynIxH
jYGZM2D1NyMHX7QvL///l9eDTFAoypvqzZjoxsoChj7u+RfX7mj+Ogfat+n8tmkjNyOZAgtS1dXG
HVittCoixVF7c1XaXRSTwkW7kZ72LUJLnSyVv+JH/KDptdam17yMfsU5LRk5T1H3Q3Kgtw7r7k1O
4m5buGKb+C1mo7Yqkul9WvUdS3UZIIkaSMOMxKixPWVqp9k2SOlCG9cNJKyVYJQ0Nd4VYYZ9iQFS
U3QASkGze7Sr6Bx76lJQauLJO7RqbPeNRzymBe/IUn86CdyF/RWU4R9y8ndUJW+2TZ1vqy8VOGeW
EdvBJMYGBZTTZJdEcDGOeXAvma+yPNyruNs5QXUMzBDDFCB0Jixb/IcgvU2xovVAEQNOtCb0lE9y
lPad/dU/gpfe2wxKFKkrOxHKbY7ODqYgwh80OHTjMT5CxE1INMUVZk07kV1X5tqfYVFw4G87RyQs
keDCK24EJ5+ZoxsQNlKRTK413kuNG+vIiD2kycOpmZ5bRjE7HfgHgquhYQD95YwFZYSjbWMGPFcw
ZbhCbYnrvHqPFY2s5dtfeqzz/A9IvKaUiUszxcmc/Mg1VcUMCIF2hqANS1JQG2IB5+/gh2xKf2/6
qU20EkAwQrda6lS090R+mpb9T89b/AQT2n/c2cnRsMJn5M3OhQyTB+kHuNHnm0QWVsOGn0ucVeGG
wu6rja3sh6Pqo6q1HfbCs9V3jwIg9RLP3Tu5ctBMMvY1sr8Ko7pH4ZPlu1BeB9jerWSu0+CUj3VY
Beabz3M9vwn5EKmVK6x3soMoKTBacsLEUWIv8sSLN2bfH73ZnA6Z7bsI850fB9PWyHyAn9ziIQVM
X7/YY/OLfiCm+9UeJcFeFrmvVf3rql2iQf+SCZk6sPIMlkr2Gbbf37RyXcJZgo5AWWLvFgUap9oF
2NYqUtjxwJeUHLD70dywRxZJvavlKNbREF1l0eN4mLJ34WoE6xCNTlGHEyfpzYcdq1edmA60xhfy
79itVd9d+whly8RUniY1bjqf50OW3TFuKIHZR9Zj+ILPja4p2ekVEtnYkP9qRQM7YSucWNbP/PO9
NCGNDZ5+NcD0z4G9a4kIdSk59DAO8wIU9T72CDhxMufWWdXzYKdvOK1epny0WKc4EL1i8KCZ/Wk3
M+5HuAeWLwdT6Udp9rfRj4CO1tEmCV/cWn5levAJpxRunCiAN/3rmZ1XVn/DI8VuZKVRDWL6WrZe
TbJFfqlxpiTwCZgLfowTn8ng1/oqo/hdoPvlZVgZUF+D+F2zLxhtxDrriS1j0k/xFjCMR2y7zHp5
rXDBGwjZl00ToCX/f1Luv3P2nHrhnLJA/0kQ6qPyXwawZSsaohR/vTb3rgmem/RCKgCDkQFBbiGb
78iAMcU0VXqeXE4x3mQB8FkEchvjjbfmdBDX+EKfRkMpmU3VqIGgIP82IrvY3DldpL26NlW07xL1
SpoyxRsB6UkBqtrxrwPyY9C89jL2Q+eQjQEbePs0an25Hs3pyc2H8DCMrDfdQhA8zNWIgIEQBtn+
ul5aMOpmVtRqerXL88FfpEb6nmo5QfF2Mp26MfvMgm7aml6HEpONkcZNPhgs9nPnX+2698aN8Q0x
216o8M9jpbAQox+vCr3w+TimfS8+oqi7jvKHbp5Eors03Cer7r+RrJx82bxas5mSXACAvlg2AfZE
6HnKvxlCa6CJ2npsWBeO4NOKaixuEksadMxtw1c55g88TCcLsHYPLZ7QPO8QNUawCBLIzqmwzsTf
rk0bFKPfRb9hXtHk1fBcS8BDknUD/SLxTCOR1eXUEkgUQexhSHvBvw7x0cj/VCEnoAfpQfXNvrOz
Z6+rGOKX6tR1tndt4mkb2lmwiHl4wMKP7ETN6dNPfbkv2wGAjozP7ICxg1nyj/p9IpqGgJkgrw8s
xJxl7s5PyhRTYv+Gg3qSBi9sCTqYogHahyB/hSSDC5vx4NA3WQOP6ik0J2/p+e0fQukVmlKc8sR5
uYE/bYcJKg6j4R3tJHqTyTpY08ywouyDOzls8u4WzrgO4QZ/jt3805ncW4l2jslgW+ompDdfkxD5
UrgqbpB/oICptixMkmU9q0R6rlsXadfzBBcpLiG7AqoydrrZsQcnNGdRTnxXEEyTrQZVBflReWwt
c+sk6Dtt7AZT8xnwKRxL146vqZWQRTiSaqWKT2CtiL4nsUEm2Z0n3qYVS2lj6fqHZuS1KnpVgB+y
D2nLv8jzFJqnmg1KaAe3tMCCEw3ploUzOnOeGTfCipB4xVpofrkKHPAtulu+W6m3DMZoa3gq3LYm
+UiMK9rvqLFPruy1lV+bCMpGepMa9cfabb+SKfhp/Wpkvq6tare8NJzsGm4OIrr5CLLxA7Tvssv1
fy3pahRHv3Y5PKr41IyNvwX0l/aMEDRigWQwx24bGaYIgt42TcawzTKms9dfi8jTUEeM+MmDZjs5
sn7qAwA49Orgn4MvX/dfHZHru5awjaQTT+XosTCu8UdkPY2Y0TsbhsYJUYwDWnr/EWiTBRuhuscj
K93JM6+1zvJEkPySML9CY52/uZyYbPIhWU4ZQPCZfsY5vgbSUU09Qgl+VCLuWQy2f2WiE2FRqsxN
s+0DXKI6oJCZNMRGM8LL77c/Wef9ZRNTMCexf4Iy/QalZC6rLn0XHopTWTAbYWz/b+i//ME/+VrA
jsPeC5i/mz7UnwXEs61t4SHtICYv8bKUG8sf9mNl9idQbZ+6qM3XjP2LmYn3Op5agpKGRz0HCUUa
ykinctdW1rJgDtD+mKpHv2VP14iLsmcBGc5JLyMyBIT7C6uRYiG0ayit+ag1qiVhilStyl+I3LrZ
IbAG0eivWmB/qUyh7cNMO88vMAlP5lNZEMFNKs/GjpwTrPKXSiM3Fzs2w/ySfJDhNrPSAsvHS2Oo
R13aEO3z/GRY9bY0qi983nuCffFFMLjOunsV1N021hHpsBpDQTCAAs8aOGQJopXI2g5h8DaYUlua
jrhVE9uDsavPepPvS039OXCW4LunOzEAk+j0aRdMDGpM6f8Ja/zlP+OSAaiubviomcJ3DSVNRPCM
rWFZEYrJpJk+aWYNMKLHt963r3FXrLpIvHactcyQYDPWjzoDbYxP/8NOw8/eYIc1/w/ob1ddu8Je
zRHW4tSQbJO2yYx6DZ9om2Cq6tqNRcQnKc+jNK9Fz7YuN4PbMDJXZ3p0NQuaEiq/MhWvpRI3p3dO
UVEfNH26NrlDI21YJjrnfNu641HU4ccgk0vTpyhQYWqiWF2pCQ4gYYvBodHWqebz7QzWxhoARWrj
Be3mWS/sgdpj2ULqdhKFQAI3akjl1bj2iwLxaeSBWMQEibpuvLRZgsn5Krbc4BoT7eETkZladKAG
EcPLVxyxKOh9foHe/4YK20MFw7QKtOipYwu9MrrqUVv1n5EwYBGVcWkOBNgjvenHehcjNUCqB0Ze
kvbsiYMXMW7vUtpgJ0H3KiYMuRaKOAIuY5ql7EBsjFwKe7wR0NjSDuB3h7LxhaUZix+M+zz3s63Z
en+d5yPdLtgvaBF/WTo8fpcIAFtl1+JAFNtOE5+YtbW9E8lb5tW//Zz87nt8llmJrMMx5yh2qghS
gw5tjblYc38sq3BhKFGYYiWb9gaNGgK2CHYPdawuX9sA+BbRoXJV1gF+OYhkimuAKEzShsgIMHNw
Tdar21+G2jgarnf3uon9dEVdZmLWFtYpy9pkX5IYToaj/uHEAmi7BeVY+M7H5HaA3mX+DkBPLgqd
A1jOUM+YDnkJaZTMPg9oxdguVe7o7OIBmAB9iVedXhRsVME/W2G37/zUXJb8FJrCFeSgdZMzqem5
eul+yrtVS1KdmqNpoMgyB/1l1I5Oi7AtI+hrUwT6i5jH2vyaFXYyoDb68HCZXSEnWRlJ2uDwFHfW
uWgMM7YRZravhVutXJssan/gBp9XEQ4EQ312luc5KI6KPAHdgTvueMkx5xRn8qAUsEYai0HIW+rr
zdqYbFhwecGTEvsHBmg0RVFr7glVBR9AS0GNRA55HyNoNrzfMNMRMiBhB6m3TQrBHSVJxBrTn7qV
FTk3rvlDzZIn8gYjKDj4Pbq7IL+ZFd0ldhIWFkESbcoLXSrYqa7/rXrk3O0EQplEpX7FoUZt4iHv
qhkso+hx8hV+yXKvFxET9yY/Cc/0Vn6MALfRrQt3+tpxzAdazPjFRya2yANH20SN0Pc+Eo+YR9sL
Sb41WqeeCe3i4DruARAndxGEGispTKBk0UtCpHzbx2c7SLlH7f6fMdWMEGLX3oPNemWH1N0AISCQ
xQOHG3weRSXkj3qG9W6OFG1Gm259Yiy3Cgr+wjWkeQcys29CdRpc8hAxzXLF6x4g0Z6aYUJ+jVd5
K6XzOeXVQ9NiOg5gAVLLVo2ExzZ7cANwgyC5JPOG3v1kXqrzbXv6GZwMXjLkfSgbu+Hsd4u6E3wi
Xv/Oyj3FdlvdOgq7PvS1dyFdDs8fkNtrg5/ctwUbQzF8AXheTpSRmEmwklkZsEtSXw6Zj0aPAPVr
KcZXRKExOsGUqauMIBj3DkqyWAAFtB+Av/2t3Qq5DNwU8V2hIPsV4XlyOaJrCs3BasI962+EGSE7
C5cCEe+j1VKaQJ8j1oCoUjKqpB1uUxpmBAYhVV3AfgWFzy0xvklZhwTlkI8KhIe5UUwEjtPf/ci8
+agkGYoZ985U7SoYO/4S9pIgN8kmKoIZntmb1Blf5pOpDbDD/aBDgxn4bB7DwPtkdJKvEADOAWgx
wbwDO9I4TdHjcPqxqDtUefnqdqLZVpA/UhMwBPPIjO2P/FRM5rDu6GeTM5p0Mz6AKOWj0LoKTHSM
KKNNx7sXWVyzAUkM+XXU4+fA7N9J/mDmO58YdJGthOkNPxXBDCqtyP7HoG7Nt1gvCjPSdypVuzLS
z2w//iimyNjxAc2W35Pbo6tT+t3NEzRnaP6IQKO6sllXJ+M/vsJp7UXNvU2YQCbej1bcDJuxAHaE
A8H31M8+f6Y2RnsOvX+sJVZIXbd+xlec9r1zThnHEt7Dix6Y3M9moE5RyR2tZdww1UT6hSwJGzZd
k7Bo3F5tXccH3zuYZEwXofWO90CufBO7NpHbFsMfkWfvTl48g3jp1oGAaaqb03tRBGea4Zs+DZvI
4JaHcu3h/h1vLF4fQc0z0rF41xyoQZ41lhCoGAdb7JmIkmVUo782jrxFsxqyDbPvyKlf7eYlGJFk
8a2+tnb/XrpkW0bla6aQo1v+GC0IDyo27eg8UIeDtCD7zPDSmfEGfadqbpVDnGv1XtNbrrxph5p3
a0j+aGUUV48sk01CdoDn1IdubLambM65+gncdj//QVpgoRlUb0ZlvHseU1l3ch5GukeI9obqivjk
lDjUsKMlCZCplSazAKPdJP6senHcVxG/xip+bml9Bwg8i3gWl6OeWuqdt9L7ai/7+CmZ+GT7Yxyq
P8Lx1l5r7KaOBib9pXYpWODAw2kKKlcs7lp8JbP0WM1Lsya7T1huLQ8tQTSXpih6xiH4ME2EuZYl
dm7ZBYw+CIsZnDVeinngwt1kVs4Bs+QeVy3L/O4WeymxCNzZnovCmAHOJnRixoiM2VoY2CaBe5uq
cdN1rCgRfV7+WekxQH4D1U3yDaY4FzaB0tQp1zF2pMGZPK6tLSISqrCrqNzjcg39M7WmtypMgMyN
9+ahg2Z8eIw6lr1yIP1PTO1nX4tvc3CQeHEFZq1pnVo2Ur7XotXvsxEFPX+zLo+Pg3WiAgZJp/PX
jHPvYIH7XGpZTDI5cdB+wQyRS2fs5RxBnM/WBNz0GcMyPTkUTVPuWqCp7ZRxrafE3yR5tx9Ym8Pz
sMyoeQWQbYK+Co1yi4Hpw9GsbZS1V7AM0UaE+oerx6/e/AJ7E66d3o7J+rE2TekyLzKPqXKLo8Vz
j5PY/JMhS1PrWE10eDZfckrUQ2DozsUbfPb8nIxZEGyNFBR1nr9hLfGINuNoZYdHSiWUUG06DH75
ijcV2ZgvdgbBioy2ih0+xF2CIiq0LbHsm/LO7HYhbQh5oKUXtWSvyVz7nVqRPrUpnnu+UOojdsgY
+RmYswmP6+CcmuW+nKz30B69ldbru5pLnHi9/Nol+mNCjNYzZjREe0x7/61CFI6Di9DeQvsZdX5A
hdxgeCpCF+atGhhE1Ln+CNk0aLG0n0UwXV1BO6xbN0eUb0lpvVDsERJOV5jmxc5gjDp7qEeTbUTg
soMZ0FMwNxf4l79royVYpcqeO7fHa1dgzqF5xbcDO1jPYRtxXnC5i3c35m30BoYqfDxUtbyR2I2B
7KabwB1/K/Z/zEsF/CUDGctgopeuEAi03Zz3UGKu64oKfaa7HnQLZiDhi8uc2OctqUM18t+G6HT/
iSvKwIXX4qDkK9FZly9yu3xVPdLDQqNa9JAqO8yEaVLp5Ct3z/oPe7RtPnqvXbsZCdkjTMTYjb4p
3dEmUQAtUqIYlvylwl7/7SAOLfVxeuDtfTRpit8bemvFisCS9Y7Na9k2+tIT3X3+hiYkhjtzenjj
BGe9VCShaxp7XD5ExHMdgPO1m6hnTgcdRJit7ZroX42eAcl7NEEi7XZ+Nd1GO7kKh7SvOdsJJvzh
/zNYlJOkeUVkVCGTmJBDz+qWe+k6GrJPrgkFMYQHNVbqD9jVX6JMctSzsiXyorgOGo2u5qxKd1iW
us5vQktLoMm2qeqXESHWynB0Avzq6DKG4/1/IjF2Rtk494Dqdzm5zbCozPw8tvIxDPbZb9TWMqev
ZMAlbkf+jiPmEouc9WQU3DVJM+ohTRQwP5AKQHPjoByST2uwTJDnqkRbCdkT0vQlKzaW2bIb1Bng
WKHI1lTFhGYYN5fkdwwLCju+9F/w1RpY8sq/UC8/XdMxV+lY/qaADxxoWL7lxXfdG76I8h4I62Rl
U/OGynjAA08Ci7SiYFviu1+1rbePtRqhQ2uzwOR9cjjZICCjLTMp/OVn01Hq57F1o1ZONxrNa6o5
iDq4kyJtFkVjarGKgwC+jZPKPivDuuk2Y2DylXakNDCe1Onop/GU2NGnBANDCsKsXM9JEMVTxWYZ
ey3PHONXjybvGqKjFfmTbb4YAs29HfWk1DdbttAc1uVwiSqW1d0IBKlvLYvhOvPDPqgAhehfet3w
8Wo86C626NHxNhWoL0AFRAiE//KQsRHqpRFJSrr7/wPNKSGayrpRjH8S4knALQ4WRxFDaDi7epy+
wpDD0+A0zHTz3mGntnA4OJwx88IhAhHKAK9jgTvdIQCMBxbCu2qwXyircb8XRE0JzQXof2kVTD0G
L0+WE3z4ecfBLpmndyeCS3dpZ/4ZxLlQ/shbRazuEr4YxA3zVLQs9bL8LjRGTBbNG8De9i5M75T1
0wbKP2hv951YZkRaQfdc9SPKmDj7aMyiOLHR1sLhyAExH4mOvpkG1pvxiJiWa7mubZLiFdBwx7tG
E8+bG/qsduXwCR+lWY+p/4ZMVV87uXbssgdQBOzaNoofrJIms320TmpNk044Gr3BumVsGlBo+jYd
+xTWH1IfER/EDXNascVVXa1KlQKbRSbPQ/LTl0W15fRE/gFoMDCoWYihLG2by9nNriQ1vtot2GuH
DCCzpcpzk4polZAI6RQlapRE1wjH4URGKx75I3tMLCsFzYRIXg0VPQ9uwIWMqMAz/B9MfbeBLM/5
Bx2LagHk3et8b/Qbs/XtFRNSj7ETW9hIHZkR9UilTVYO+XC3k5QnsA7TVVXWO7+tDr7WvBpFvK8n
yQDXueedpa9rz3wge0OekN+EkbPfwDV3KLT+0USiXeTtmCyViR6zY07P6GMlvDJDCNdCasjRxnj5
jsec/Ud3nNgq+eyLQbW1I06i9FePsK9KMB7MNCdzXdvuS9wAX7at+BXh4VohH2aqwBIvQXg4zIEF
DNr5juHv9DVjxiLo1o1A3jLXVwhmpPBhWKj0k9FNsEzwLtCZILtP7D5Y2r32hs30VbbViXS8fzk6
ckRa2W9QEoaJeoQGpCQRs8//jMZ5wGa/hkX4xexeZ3tmHBFHrxLNP/cesg8WzP1LPbBiAjoXLKC8
fI7Dq0oGsnumdA+N+ILPON84KkWIXgU3Lobr/LL4khc7h3KHmhIW35D9lTA21hph0kjfjoLfuxes
XStFL8G8Yi4doqdBWTsjZhEQzJCIeTNoBs3ONux9l62csvrLo6TfsGowkmhahaNc5EWCqcmaib3a
fsqLGiX4U+CNzUz0/NSRN6/mStC2YYJnbAiok8MV+RTDbPlfGq5+kh0XfmzlL00ht4UVyGWN0FgL
yQcqhwobN2X/0vGOYNoOZB+8o9T6KmYG53zfYHxrDBSn4DQ7QbablZnHOqBqQvqJzgjptmhw56Vj
X3MZY1T3tOFOIs/Ri/RwN/9WmhxJO4bsbDS9SchlukOHd6wNPsNZxK2TkfGpoWgUYOAp6BAcd5W6
W11y5aUoJ8E4vZ8oiOGBdqxfIh90Q/+pkcuIJ2PHYOWok5XcWRhe8ahjAZnpkaOfb1O3OkqRu8sm
IXnF6NPfblInxhAOkewTXAX5qCqdfx8WFNLZd2OOW6nl4SLxnLGUQb2itRUXqxmuTUVGMnMYK9G/
Om0ecfvVZ6YxzyoxTROod/+PsjPbbVxJt/SrFPZ1s5oMzsCpA7TmwZZk2fJ0Q3jkPDMYJJ/+fMyq
bnSdq+6bxE44d6YtiRH/sNa3rKmykS3bDELKZmsUxk2Z2Q2gK9fJvNDbJ/nIBsn48stK7YUT4SpK
spUralbTfCuE4DJI0uK9HRG5q43OHZmLp15QeHYE5lL3nHCssXr2EBXTgZxJxFn6lHml4f3MYYHU
njvRRcyRZ/ypYb2PIbuD3gUKM/rooTZGT1qKrKxiwaVJ5ZcO9QE58bJJqiNCijXQiJexGWlwg2dk
acgrTURvrG9RIb97E3YyHc/t0tPjS0P6DpuAIF723R0e/PdRUCOuXPjM9bpMXALnaxiXjWK82BNf
Gkzs1MfhkLjWIzYZjPa+8YH7/CcrqzstQZcpEgD1HdtBepqGKFInucYM0dZF44zbwuSD1cUoI/t3
ya56iaaHAaow5BqwDKZc2/GXve59JU0RLP//uYJPBN6V+X/MLMKvsgJpGEbdf/7Hv/1u9fi/nv72
WzZ/u3/cPP33P/lv/2P7n3++HP6Uq4/u499+sy66uBsf5E8zXn9aMjb+/CP/+pP/r1/828+fv+Vp
rH7+8ddXKYtu/tvCuCz++teX9t//+MsCxPc//++//l9fO33k/G/L6OP7v//pfxIHhfV3XReOTbI3
/EAOJv6efwIHDfPvlmtaLmQV3ceAYQM4LMqmi/7xl+BLtm46HpRCAWHfc/4PcND9OyJbfd7DCh8k
oc6X/vd3dfknR5DXi1eaF+Ffv/9bIfNLGRdd+4+/HN0Ca0j27BxxPv9Yrqk7ruXqtsPf6tkmVR9f
//q4xkXInzf+RzkhBIXHdjAQGrN+5FFI5CEX2pNS3nNvjZfSs390azzCk1g3bY0W0/W2EVL1TjYn
rQy2fpKK86jheArggr6iwubrqAqUlgV3dfniSF0eEnVAOebgLmS63KTFvatNrPeLap9C0tqZDcT3
yQG+3wTUQHiDC9KUlrFAqhUE/asGqapy3C+et/M4Sns1K3NtI2s3AobnCskfVDvWyk1a3sVt52CB
Cy5W18e7jCGFzJV1sCq1a2mA6ewQylbBzsUasW7AhLI9dDDdsK8A1+9IfASOX1I6QBSgpWlhjMt0
yRTt2rZK7hIgyzqVf9cjBeSbhzAUzUSJ5ES5pK8bzX3No5FOL6f7SjTVrSRp9BP7x0VqNKshp+ZP
p8QB1VY4+1jLfos91Sf+yKHYdXb07ZZgSUyjYqymjqqavjFFU7DW1XdQMdSEsA+IXJG8Rs85Tp9Z
v8RT9uBlyRc+/h6ANi/zpJlkXAyQMKb0mgXjeqJNXCO0qBaSWKCMgPcAPYxnZ++i1h+jEl/OUCDQ
m/CbWfFPRCqn58fHFHlaDO59KW13HYd2+jQfPpHHyz0kzSE34dJ682vkJh1jP4c+mlEsex8SiywM
TOIo/ao+Ig5BO9lEnFHZb0gj6Y/axjTiXzvgTMQMWK/a2niAslQzeKAScodsXTvpBiH+ubBYdhVa
9oksZo7kwfVagPGnS2cSxi0eG5z5cqSoT9iD48U5BKZxzEf2NO1I3xBKhr2UDis4Aa+DgT5bjcDx
wxe9rWwYlfIFiWS+aCEowNO62XHpLMNOHQno3PBYRUvqO7VSiX2y6AK0WtEt2KmDX8Tck1xYLQSP
HbxABmBpeoudoF/ZKjzNoZdBi4iwz4a9a+X2RnlYpbTBa3ZO358tVT97beSQeuPvRz+qNzDz90Y2
HUEbsXdoeaHLeNNGM9vQqZ67Rq3SUvexGWLcbPyMLDn1XvqQmmuR3MkohFVOr+GYzq0xk988YwM+
6HPqDeJc3obPzOKmE4n7OiLoY8r1WiPVQUamPWN/dzZdgri8jTTeyFb5K2twvuHqnlgVgdud7Ksh
vLOXUZhVQtwV7TtRaaAVpPsTQd+teh/cWIU63y70AxGxpLwE+W3uBJ1BX/U6VfdYntzGv0krP4ch
IAELOe7CdT6zyLgvKvcxTzsysOLmbGEZStr8B9MUlVh4FFGCgUdeGHRhOwJl4lXlMYRT2BbxKYYH
Ho3HLsQSYrAYoA8aFl2XXyTFFDv5I8POc8OWC3IXFzjSWrtLz8PIJjDjeeygNPPBYWQmmBjazN5k
nez9QZRbeOvoojY19vjdABQUnAdpEoOzTyJtbbJYXEACTGCoktwWlg1KdeZ/Exg7tzJwFTNR+POb
wrtndLSMyZNcz/90V7b8eIwfkBg6X2PHYLHzYVwymDLLPNp4sn7V3PLM+x/6ApwX9FAGsING3IXW
PTgu83jHrj47+mHD4k8IRIF5Omf+zG6YtDxMQXRzvDHYYa4SfcyoTayzWvx4Oh/6EgIyCQRUlQkT
qFlxac6jTdXXSL7mf1g/ELL6owz9kqCvJJumf8x1ysqkv0k6N0wqPG9mxHkG4vBETXtApbdNqS5Y
n0XQKMZ0JtA+jRDnQYEPCNuQsTBVzsgXXU7+tOr66CdX2lMuIn9tWxO1CnI8s9hHgX4MP6d57JhG
uP/MkOfIG7kVjK9yNO+0QDIkaj3Gw2n225rsa4h1umVo8kXGzDu13DeUSZFBN12XuE+6+opz/iTX
fR5whA/tVrkot6faHVduc+5IMEEygvjYm+5q1npLWzgXt9KzTWTkzTLuT4D37h3/WNOJTxWcPzd+
T0r5XhdwwcdqKWNvY6i9TCkTJZbqpYzya61Pr0giD6yQ7lAK//psH4IJNlNeqSM6d+LvpMcgdtu0
6ZnvLeCv1e7RlmMvDMnZ0gBD4D9LuM7iG0FdOW5Rwo0zbZOL9mGyi1tCbQu1wnxUrsLBYoEUtyM2
EpXL2jas9gWxGKd2xsGEJZg9+ezztNiJt5sI+B3BW1sUooTKFauhxlvq2dErvlho9kI8T6N5mZS6
lUg8qoBxo48YLgHTifhnkw/iucALCqiMOHmshjPwvKyASXGEwixDb/NjsABHTo9ja554WpoTwyg6
uC77q9ynK3Uz+zkc8IxM+AXRvd5YZhGAzeaFZE0xC3iqW1KWd4z43yar3SBi3TUK6bRC/oWM9cYk
CG2FLD6bIUamV2RLUTr3tohfoogh32SzKjX4ln1z3Xk/gJKABYVgPkLo+KOo6j2zy51ITIeyZBm7
fkCoRibe85J9vUtcIAeu7Eg+p91fhPIm1RyRo2rSfhQighL7PpkAWf0KOifkzUxEb5xBT+yi+Kpb
LK0QwE6sycmhmtjOLqQxNmtHi4wDKmL9MIQJfYXqri6iuSO+qs96gJYR+djfUYxZBzojXBUugOWQ
ezbPI2vtTj0yqsl6MTTwkI7pf5kFI2WnIRwuIGu1bKAqE2kMnYVJm60ZAglW95gXf5AMHYRXsp68
pVxqIaOocczPVQ2XQ1oj0TqZdZRYlHu29y7OINa4G9qZn1DYJJNq73neZmsb4BtjurQ/2lXxxEEc
byd6IAfB3q7MyULstfGiGoyYMT6g3ne+WLHoSK6HR3KSERGQSzJPMEwII5YRHnQ93gljfINzou06
jUxsNGfLkHpimSPl1vIyW+Ju+DXJxG594hyF3YDPZ74VZOEt6/Sr1/LAZ3UB4p9VX1CC8sTODo5U
JQcrj65OFWQLMmcmNgVMvKuKvOgoNoIl7aq9aaoRSAlEGwizhpk9Buoa2Z3Y6fLWVxMIJY91rFO1
JC61rwQjt3OlSOYwXA5t4n/VlbnOndxGas39UcJLQHgQLGKqSGJ8lgIMx0LK6ErIGzMeByWQfm1S
PraJBd4jiKEueDNDTOCXbBjXRFzJnZNf3YmZpvdoVd1JNMxRwrL6qvCRUvLdzXkXhh3s53euHD6U
5700vOq8yWgCBc5DNlukP+CidxU4neLBGqengEsPQ8DOys1T7fIgBMYZIq7FExExlRmsx1YhFsri
d8KGfvQaxchwsYhHaQmmXVQzihzyNu8qzlkFV4vZiMaSSSTZS88yOvRZKk/2UUXGJeB71ctuV/rh
JWbm64zTIp5FlyBlrnWnvcuxse+6+DqK7tvPca03kbo1SOzn5MpPRjCqc5/wUc9FYHlE1/LQZVO2
m6bprWjYjSQBwaSBs9bZoqYjUwWt8nZ/3gDcakcYhB9jFW1jG1KWnv5ofkcUOWuYwucxwpVaLQUy
k6ix/FVucdvqtDIsw+dWxYb94BXajYUxow/oa/xcOs10ychW/WptZOxCAoIHf/zVFEwQN3/xkbSs
2J/hsjSKq2FcwNN+D/6eldJvgBtt06jk3q/D7z6SRymHs5FxkUX9pqKkDCoLBiHWYQZJyUUr41ei
vpgPQVckqXQXhaDRrOST7QP6KLIm1jFqjxxyz5J87mJDlkewouxIGX4gQCQCSZump942LqNAl1/Z
RKe62GCy/qefigRflN2w/I12XgpFBicaIwAoLo6enaFA3ZNZfhwDBylHsgYmsHeGFl6P7r8UAHQ6
w5PUcoypLeekOYL1f85lECl8IJPfP8UTt680koepwILr2i/4dDPGQTwkuRUd0kbfeF19Ijgaa0qf
TjRWZM/2kQMrsNyaWbw3G/Lnjah/nkT7xLztW4Xi4DnWZUCcuODW4Zuan7S5B5QDqsTpNlvxDQCS
2kj2ngp/DO8Zow+I+RqVFMc9lWW94/2dVkRSbAdoxPjYw5lJ3+Ts7Yo0O3SVf+0b87tu86chzA64
FbEjAPRLnxE7f47xhAiPZoYW9LPH1LuQwcQgN0yOCU+P1oNTK2YNop+ID42oMj5kr6Ke51feAQAH
Pz3ZOYu6H98K4ozQlxq/iBmiradT+pbJfnCBM2oVLSxGyMNYEdJlVNA/pqcqLX7MySt3hu9v9AYK
2qDkenLt/dA/CagHxLnGV9/vL2VgHM2eHZaNX2aU+Z3pOki924PEO7IcemCszBeAYwEYwsH8hNoQ
xbnPleRT2YResI5Y4G6sNl4HEQphzXlLQY+gS2SczeK21ufbWv7q1NnjMLorh+2k0xnJcmyPbay/
YG+v1rEWbziIKXmJN3Wd6CfVy/vQAnShGO5GtSMPaaU2Mrehrrjq8bsjjBP+RgNjP7umDCYWscMN
GFQKpJU4sy8mW5eLHuPxeIj98Wp26ItL5Jaad9PlabL0netb7/D3fpKB9dXYknTd5mbPsrF7TduB
hkSaR3t066VNvFMCq8Vqx13j+6hyQTmGGJkDEoPYyb7YKTUO4Zbk2bDkZwyhp1dTmh9liFVgoqz2
hggk8+C38Hjn00xgb009wgKgYAK4/u7a4glxvPEzFIoMF9ZeiSqPVDDHdjJD0vxGmBgOov/c4Fhg
a3TCQzDTAwecPKDGmkQ99VRauyKJ70rRmBAlmYBomX5VjZtt6ypBLK1Bk0MC14MmRlVtY//N7Ldq
qk8gjZ+Mko1j1NQb1CSPXpkgfgf5j13xwfKKr6nN8ZtQiqBrGM5FhOgu8uz7POvaBdOpO62p3/T8
SH89rFOoOhUbLbhQjEmiqWboTVfn6yT6Ite9DkhIBtvAGaVYWTai2vSm2HiFHE5Tb76OGEvbJKU3
FcWj7XC9+YMCfy12SrBM14PgvasTAOw99HJrGoi163FoGOMh8PDRGIaCPqaGQ2Uq0E/oiRkIbXxR
XKyJTq6OX0ZBNoucPJ43/5c5yzd2kITr/AmQ13cZTc+o39ZINja1JJtUV14FSRPR4KADj6JbCwoG
yMlYZPO5ug83iiR7galhCUqTo23SQCE60wWawpmEDuK33IjqA0MwFDsgJ5IzdlAo9ANTiEUqKubd
Kt7U3V1OvXxXePQBZd9962C1VqgxAFqQ3Z62AQqJaILn59aoxBPjcSrzYSVd59d09mEzoLsJdg11
xgbcWU1hBwkX50ieZ09GW86L7nVplz+NgBpYDzpk0JLbGfM3xhcaNjQuIcGxuwamhot76MC4ISmx
lCVO/2YJ7yVzGRkRCb3WCxsRhWKw58sx2DoJbuC4YYXWaBHdSwtXvU5D/ynm4o+DNwG5GHhVvUoK
DQiyURJWTW6NXr3mI5zTxETBQNf3MYXZqhPslum6caqD/OIw4CXGnSDs9q2M2BqDJsUhri/guvyO
btjv9Fp/tYpneh4ayhBsG4kip6mRCJI7TsPsBsN808SIvgwGIiFmhcwQ1ToTrG3g57z+iW1op/Lm
51Bs+1i8FlnLmsE/4f++5Vp5VfX0UjbPRYoahOMjpaWnMcdTlJvajy0tjPvpjAAoEhJiTalxVBpo
ucf6N0Gus6AyY86fINAcrOgY58MdBJFwPQ3eR5wahIWbPVDG4ZpEaCuLBkFIjF22MB4TFTz5YGcR
+5bv7XNV4blMEX4t+lLkKyaLFOJkBWKwXpltx/2KmmVlFdZnGhavWIqR5GGG3wW25i071wRra6AK
64l49AVsfUXOBooWdfXmqLQSJsvCiuWLItS4c5MH2+c4JMHz12qHmx5E3GsD71xYUQzr+r1uEuhB
OTVY7AD1q8u8pAo0MAX+uU6U2joc3U6mTjhnWM3nDlFxKaJbtOzKnyErBKGg63hTo3aiY5pWtUCR
ZdovvpXjunSGc2P6P8yn3vSM2VWV5QZTkSlfhlZ7j3IqWiS6Vm0bqegQg+pAlNd1rJIfL3klfE5u
VcnladaKNiY9l1p1yFHNEpAZ7FNyo7BjiVcRVlfK+FsrMV3xiLAqeq5r9z7CQ0D08mMlvPfJ242j
QRB0++ubuI3rGL+c7pwbGWGiq8/6b2C12SHGZQw8xhvpm3/9CBNb4bTz3DNfmiL97Hzx3lYDenR9
g+oInLMDL1Bo4zYZxldcJwy82vFhbGaPrM2wLYh/2TBNa+Va5I+69ZXErp3vx+xyB0JwK2B8AA9Q
bM5ElOLBG+U+lj7c/cpZRpFxIiMcP6OnP8s2I8rCuIR+A8DCxxg1TnDtSlLhW/lKq2Nt8QEehgb5
0Zg/IIXcC187xS6VbYypKxRvIxykfeAUPqaaEJorp1E4m8WnzgGI5JN063jHzvOtVWE09c6uxbfR
45Qa2rY4Jxk/uJWsJtCLpF5Nn77mMfUyTm1QM+toEn46bgjmlASvxu2OBefDKN+R9CN565sNc/L3
HNBYPb5LLVf0msFHOwFPji33OW96dFpOfwUTBNp/iF9EwoY8avs71/Ih7yhnm9h31jDEKxWUn3x8
gQ90FLrcC/1WdOawKkNSCq2LxD8e9rfCbD8HM0Z/Gv/GvbFWaTBsURd9xAX6DZBI2M2HFRDedVVX
Z6ADX5abQfGnZXL67JZpPDLhxEVvMpzSnfxu9DxITGb5XZiMNlVVnA2+365uDhwPoLH6BnRFW/1M
vSdWRoPvgA8xExv3qHscsyalAKCrC/ofQgl46NiIr307fLOqYN8DH2OAQe1aeh99MvJjddEx8w+O
W/kLJ8m7ZRuOt+BHBuyJZ1j90HPjhX0PzSabeDpPCHiPXoamrgLcx0L+S6/AP5iWVdKmc9vns4VZ
ekzaA7RQsr+2cUkCEGkSiVHceSFc6bAmv6PqL4g5Nhlg8DXARBxCEy26p+S5d36k/s4HQn8szeQw
yKgAKmS8h54Lp68f3hOIHEvkS6eMGPLSRdFFsKXYhWRVRYH93M+YOaKQSEsT3KNWvvIdBk6Rj7rK
RmM0koHsld7zqCE/zK3g3jPKU+roe3diEiV9hymJzyiW18wM828/qcmCaVGY55CJrfC+1GZaePQy
f1ESVIfCECyqO304yYsZIwKqCSBJ3IkoiPGR0vtjnqLbYYpBxICjXLrVU+286mHwZaYG2rbJ+BVj
T92exszi8jud1hEJ8veokG4nVouwwvUI4AOBjABtGxbmyWmZ/tW4CaDx7f5E2QwkA4E8tO/VMDs4
lJMx3fAPRjWZB5T+qEXjBPixu/HCWXnYJoRquxrShSlYhcShwBAIljDFtpjSv0be5ho4TIAMys27
fFeR5UB+nKX7ZFskKyGSj6pUAmZRjGmY4YiZDJ8BHg2rB4tfzhYk00GGw5BjjFJ90Q8OATNl911P
GBpAHqeLyvqsJs9Dixu+MJvAtw58ozYCAio8LP++9x1c53cJfSdjPEDOK4zPXzpmFrIzZ5xh8FXB
aFzaps0lVP/aYw4Epx5/LYkALEiie5gLm8QPHjPTedF86JJhtsfwSOpJnnEbl+UtUVALU8yBMJuR
7s+vRxNJMsfEu+6Yb1VjQhuiFUwLdMAinvxVo01Y8pFlDsYmyS2yKjOs+y2mlsJFD6+5z9LjNpdz
RDNhBMlCs7KNL2N/hfaCYmQnIG+iuToGLVtNhTY0UIgFdd4kvdmMWN+XZslY3fTiYgsHeW0DXKQk
Iw7aLn+1fDjGBL57IO/XmdVuGTWy5tOLDbr9vRD0MpXdUBUUJLIHiH6cztnkGEQXom5PtP3DJjfH
K9wXblNU9nbul7t2bRXRVUMxQRmUzANttaGv3AsgToA1QtDS9b2rmniPqpgJCaN+ALcsA4NabKf5
t6o8mFP5KzEMYHYt2fFqH2FjOgCo22vrgdNCmi2dV5U1ydKLEcm0hnfJ2Z0eckuAUpojyir/QSfF
hdkspNWKuSNaphRCHvP08KXnYliix/uKaNUXvaQnkEY6s7/wCDe0CTAVoLVM+pvQGEgOcXNpuqDc
40QgLPwAeoWaJuCIw1CjUy/mK1CDDPMrdmpppGOwb9OLpVFupxiVKfwwWAtilnhNpEbdKk0UoYje
6cqR5EBVhn5fZRczZsWEpkrk4AZswN5rgMNsw/xf1bfB1lRsV9KJsDhTd6mkePitOYIGfssjgXLa
Eom2s7IC7UQ8wEqN+bHWGuAV+l3iTRsPEwMOv+AKGDc8hHTRUe3yZtfRCbkRSCAoy8DKtj6mXCsD
eRVXTL1ViwXTrMnKMjYthiKqCjBLEKu8+dtONnZA988BvOdDC6G5t69moHub0AzvnNk7FFBqM3jn
A8dkD1VvkZymrAYsn0KXDzof63nmvwa+txI5C0ez1jFoVg1NdFzhXLbCr6iZkWNzNpNJvTL7CfFB
iYRSFpjGxtUT8siIdbFwAE7tg5DKf6hz23uIpiHfmoHFqwI0AFXfbwPx96ozZTwo1R5VOTz4lb3t
iaq5J0Y+vO/glxSl9sKM8jWJlAer3/1oosE8VPMvhS+tLRysQ5vZPxI/9WbEKz42Budn5l3SCJtr
aPloVrV7vYZMlgH0WqtSdMdyKCX/IP+lQFCt2rT7oHgIcykOUPuznRVJ+qaRaZdNIa4xLZh9iYjA
rCLcGKa6aIAeAWQf+oibx8uGs56OVKOmeIcoHl2kkgT+4Fni4Mnrjc6IGwnjLcjTi5tqd6kVPKMr
FevUrxivCdOAPyJekAP1Gy9rOuRAswCci68P2KTKfErutcwxdzy7RJcr43FMyFgUTF166KCxl7zk
odaw6x7z1z59G0bSqkOL1cWcM0E/1Rwj8kOqTrtobgPKw8D7n/TFvg/dR+VgclQ0XGtgj9PZCjhB
AUViI/dzDKqyMNZB3newG/itlzggzMaISFguvLPNpnEf6QgG5t+5YEnwdfNfWVHgmazzN4b2aOzs
vqf9pJUqKQt47tsrkY3gaZrkDD4JXLuYTj3E5hHk1mowka8GyA3Tghcxl2gUvDCgzvZo7yNSb2j2
/UNothvdCB/ZbxOJJQACOilDxZxLjzg+gpqGr9oR/R5MpLsxRQVwSrm8nipvsZJURIVBCzN1RJFZ
6F2rlvWYGTDknfTiw5sUFLU4iPcGzCYfxMQ9ONpmiTEFmJkY7xONnTgMC4aANKNdbW3YzFhbfEiS
qUzZz9AUTv4q48eWnuKSVx9FluSHAb3mosGolei431U7nUz0hWDkRnoFKLvjUNEle498mslH9NkS
BAY9itFi6Pbmj5MQ7XdfqfpYNQgDKWkfPdbTVmxqf17Whp5+6choy9v5oDeVizrNLLcy0OSqo3Qp
ctXsU0k92cXFAltNBd8xgHYUdWrO6HUfWi4UQk5OCItImArih4rv+wxnYTHOU232hWfbM1kNu9yG
sqm3OrH3kd/1e9mLF7AzxbUx1igLjZOt13dEKmm4GdgTxORCPvnhW9pP7a22JWnP5XCuPUZYqf/a
tuO9x/biqSSkILc4/+2o0Vj+uemLDBuchIbPOVyl70GQyGMe1dGm7YoXLcpetMqnBIT5e2QJiLB/
4o7NHXff1FO4DfUSfFTWgBW35Z6YHuir8+8Qu4WXWgA0jQ2t3sjItg5/fsm8NlxlfQYtR8FLzPAH
YC7VAP9N5LKx6oUQb/3xseNMQAZKOkvh+gCVKfDYd5ue2VP4a+YdJyFo3unUVfG04mcAt1tB7JE5
qRp9Pyt/Gcjc+Spj6u5/VF37W2OhWXZUHUGjtqzViDwtzefWSKe1XquDkQXJdqzqpyK1f1Vcm2vh
lN+98u4bZhnPdSk/WVZrh6RkY9iD0MHVtibADgI6I39C7aK1PwlriQlLkVSVHuMSHhUWkxtDfrXc
pMacGmKQg2Apc0fq6XtcAJhV4ta0HrlRyOWrP21lm9+lRFRvsxxG39iRZx8BeEkzvPK+Rg9KMhYi
FI5DO0eY2FA3TbEeQvZn2A0m+I4csiuxZmLrx+483bFuhed8WoH+kCWM+INsRBAgyrUZNl/1s1bp
b2HnvovWQ+YFDIAXj/ECHOPWwMRCtsmyHF1efR2fTIHiCD0OrO2QLZ3wO7nT4pJQsqo4ZUENOhR0
nMA7cMdAe85n5L0GnG1NUfPq45EMvfGArAkJhRun5/QEaiiHtcoFjt8ITtVa91W8k3QYbRtHxFvm
+Cozf9i2PiSiKEXIwUPMwBZOVFERU5EM1G7By1gIxMAeEV5RffLUkyIiihKHGziDVNBy3G54xnks
a0bDcLaXeTGcrai7hslwHuzCWRhHzmno4Mgvd411i3GUKTSoh7HJjppbMwFnoxxrWELDKSfnJWuX
dt2nK+6jWyTKXVyMO3LskjOz6scpN69DEcBEmMzHzvmTCL9uo+FWorQja2wZOj12a5uwbbvF0SXe
QKfeM4tf6jWbEgeg1h4JW0rgt2w2qZ28lFiLBn76rjWNvdUMD0bXPk0YfUle0N7yZvYAKu916IyP
QpaPqlOvLH1vYbhnlqBtoaBezcEjU9u0AKwBG2R1Jrdul1owa151vW2uXd6+SDShHAHsrUzzhTWI
ipWGE7gKVhGL9EOr8Z5a5rCxGpilrBrYTA1JfyengYTVDlvqOAR0VYaOAycUw0Xq/mcacClput3c
hT3akAHOxjHHF7T27OOY1y4GT40laMkQG8AgY1ze4MTW3ANZXr/oNb5KwrRHwWKkt8j6s4P6qR9L
lGdDdOUfwqnHx2JVtOXrvMsuZD8cezF7T7SS4ZIBmakZX12BJmXhfsly+mz6rDniWOy2OqmtG6NI
lhCGvddWN2usEAJTr2u/1XnPDN0o3Z1XkCc8NvKucShIK7awm7AX/tbROsimGdRhrUi/7SltwDjq
NAtEOQ8WmDMY9lRiIIhYv1KoKrxdWOisVyPjeBqDtrvy71OPR3OKirVFLN0vTareZZSNgGKcYGFS
sDl2SaKB9PJVoEf3EmjR2LfHSQ3jXNOFyO9h9EQspYcSvot00ouktS6ZfDeProHsUCubqzVNL0No
t/d9wnEc5aCbWqFvrEIzj6RjA/51GRTX/rAbDPnMWmID1hycykSR6rnRvg/k1dSm5qDy+g7/cngX
1QkeB3uq1uzx9xn3UJJk7YVYlnTRW1+95RyLgYVjLnnupV3im4XpWHjFHSUbcvoJITvZGQaUEfQD
jJVitzc2dmw/K+RSzFGw3Tr46J2pYe2IazZihdmkDqwFL2HoSqzM/Z9fNAqne2ouim8Ont0YXKJU
xQ+5puJrhM7giJ3tNbXN9lTJ4kXQ/7lN9OybPosThdcLyOquIG15YUFQuq87sAA6cimjr8Nd2hTa
BW3Hj5unxRHeCQB+yy42rau925TYLbEDHh+No8cIlaAMbY9oWC1Np7X2pWIX44InnDxytJvFqJx7
N3/TihxoML3FYmxSuorKzBZdGG16km8PhTEdsjA9YVXeR077isYpWGu8ElLWzFJDKM+ujkNJTxk9
FRV72Lzq1symZ2gjtY0ErJn4bJraGuoYt6Nq2HzhfjjmuVevuybgXqyevcH9naVG28J3Dl3idBvZ
O/fjbJXosXRtI3Lawpwg5A46MWyXReM9V1RzqPuoIr1yb+vmUcFHPLfpiwbZ0pnUaqq0Ny/gwOnH
MzCNRe0DSG+zko8pZGVDS66AQZAM5N5bYZFMTsDLc2r31cauqkc/087CkSDMbPom13eQNzC+iUey
tAyMpKBYSWbxaFVFbAM2pY/cqolKz3ZxRNbmQfYBbb/REEUlZnKklE8wB4eNl9DVo17hyvE9Z8W9
ibU7Su5TdChbpva056hXV22cNKupmLOPWvslwwpK+4mB3J7hdJb9lSj6UpweUhTeXRrYe/KkARhs
2ATwcDjwb/Vo2JtIcT3iJOAGeugUzXxdGIyteUCWbDoClNJltVQeFFt7ytgMM5pJGk71IIqj7TD7
FtE7lwbvrbuPOfmyisxZRZHPdrJ4Y7NAmQ6eB/MXGiJE67uhIyAN8BVFx3is4JO0mT6u8BwisXFy
HI1Fbu1Vn+9HTDurXrjf9C6QmM25jOiqAnga0t2GczPqDPatVa8OsYV+OFf9EWhY4IJDsZkbutiM
FtNgIcsV0xMrzpX8L6LOa7lxpWm2T4SIhm/c0oCeoiTK3iBGY+CBhjdPfxa4vzj/DUOUNBqJBLqr
qzJXqgInVIS0dmpMKBha9kkWCVlIrv2W6hUiPAJsEtSB274ZQkoUt3qKB/MNU2YKSmzoz0n+a9BG
xgMomLKK/ONAS2+5jeQ40lyNtZdbMrX0U1p6tV9H8GyjcsxvGpWHh9DiwNUAtgHu67tr6GdzQAVB
3CcNYyGJOy/sY1Da+tM0J/qTS6iy3RN6LNBRrsxej0/N0MRQIWJ3X2B9bFLT3Wee+RyWTXeJjekJ
01oJ48S5N6WOj9Wd8BYbtjy6bD1RYCm/bft35OO8eyW2rplB8pWtpIOGZ7FSwJ5rSd16FnEdnEn4
22c0Ci66KNpNyEFdwGDBlNi0GNDUtcvpAExC031FZvSjERWn+R0MC4sDdXt39LwR9x7XObXkoozH
s3nMOoe4kRgZzOxOxzJt5+PjIzx4//so4h/IgbD1AjWOTbvWFvVODIl1y2q7v9eBYOFXNcb4IuVS
bLHJpRUtbuaq8YWmQf+u2oBzpzvdXG1M3jk3zMy4glAb7m4g+ycUNke65ZsmYajUxMvy2OjOhf7/
72LOB/KXclKNwMZ4w3zCjvpVZlH5ThbKvA8Tem80NwuM4NLxXQ2ZbeKZhKcW2HGaduz9PpsozU04
oe0Y5UfEOEt+kDH7pjsP7+jlMQOmg9iNI4vE8qlGZ8GCRNDlI+X3FMQXpBgfrgV4MDJ/6saarmnf
V+9phj6his8ql8mlqXX17l1HQIEjG846LnDNly6AVCNgeqMlc71mStCGYf4e55XkaD8Za73mZtWm
7B3drHOzakB0GvHdWj1iuSJkW8aCtmhyIpfwTzOjFmB+C6G8y8tL1RXkvNg4q1steu5If9oL/jyz
/ph0TAYY/PN3DwPmwRqncEMOerjKslJeejypCzUHMf3yH89Qd300r9wby/+cma0GhFs/eU7FuByC
4Lvj4hU1TZv1GhHPO3kArPr2BptKu6YHOZFvOMU3bwC75hAmkMd1fAknp3+tyEMxvHiHFUw+W/QF
36a0h1pp9ruys6x1iucUt3TUsq0g+Y3ZbeQULk61pHixuULaBSXMTVSh177il1BvVXicMXg/V8hh
ZgHCCkzM2asRtBMa+Dk7ktO5cWTW1flIJmhC9Mwvg95rNjFUcS0YJOcah2WNTut7AWH1hE6TzajN
zKNXdOYaPNq/0lkS2m3C5UqdJl/LWnTQafGHOcsop22fdBWGF2Y+vOO9DbdZN7r+bOWrajYYp5eT
OkALKjdarTMUcemd0AveZpMZfsluujhoiudsXhx3YtdhRn0LuI/Wc+G1Bwxn1bkwkNwRyyioErj4
Ji6zGcXsypMjvd7Z/s0FZV95Q633vmKFk533ZDL+l2mrH7wGS4jurojjLVCAWcIvbdPaekre+zzF
rmAkm/6U9FNw7QNg+8lA76qSS45Di+20juw3N7BKP9H5/5cW76wRvm5ZlneS7kyKElNYjILf42Ja
JwCxpJfcCPRMAOO8tEESCP3SNrNfQeGO72KR5mULxCsC2bcqVZGfHB32F4LMZlWCoeZoO/zVmdut
RDZk13zK0qNhiWptRsJ403su6UQYQNvIp7Xd/q+yTBd/8OgdgaVX6xA5MVCs6W+tj7DBNV1tO5Gd
VR3TQVqaGEY7aTttiLBPLE+DecgPg0QmnmYpwJFyekqZmbfeBN4q8qy1s9wUMOO1neNESJ6Wp7rs
eWlmeLxxlHHfyLm714b3IUIshsqIqJ862gyVo78tLpUdYAGF3dgQR71u4nUM9mw3kg6z5TDWHuLY
iTaEvQWYqOoTNu1oO2XO3kbt91yUFtG1Zlv7oss2TVhoL+Vse/ywpPPVVFhvGl3sLR3qwVcqz55q
1d/LpJm3fXLvOjR401TkbyMhNnt4MM2myjrAjA18h84FSzJov2b+1hfuqK1uJ8XRomG41rWmf+ur
IDsZhAqsHk+7JkSlyktGTikAM40p1LGtK3kC8qevupjgMeb187EZmxwdPE8j0zX8XMqD14PsnJu5
e9PSxXThkUHTRlp9TJhGo62d7APlgw0Hia3BZiyxk5HSt85yQxERCb16WcAxkLRPQjXvNnN2AN+q
PDC3bN90FXdLSy/ea0XYvoGXZZaeuJrvLU/dss59UWSh/3i7wbESmhvzpj2+StqRIrMwV/9dDJUq
hoOjA2F+/GQzT0AL1MIDTcCPComEOjM+alaPH6V1kbhYlfnn8cwGOvxUBMnr41kcFc4tDsrjf7+S
yKaXDjP445mVq+beJNcwTwRRs+Tee8Fwf3wJ38+mzoXx8nhGrilZkF1we/xIok9fMt1VT49nUhq/
69oxL49noYvM09P18vz4h+1IeQkXVf733xfkZqwxQM2URFzxMwXaJsV2wJbIX9VXOVQuVBa7x1et
iaur6aaSkSQvbqZKz6+9oOIwury4cqFvj9w8j6/WS35wRu7h+vFv8Vu0Rwz58frxk4dqtE49wdb/
vV6xJ/JLjNyVxjA/OU/p+Ad98Pb4wZY21rc2IhVj+RVlX8cvSWCiGEIBUneAjBZA2qvCVaWKcIR7
kk53c1xcOk9ab4KiUZZxdlnL4FISIEuYwnNH3iPTwJZzaTQ9z0JdFGfvk0BNu4dYQWRShcXXdlnz
y0iKO+/9Se8kAnIKyz02RettXP5SxBqwYvQQViIHDVal0ELFNY409cCJE1ODAH2ecsSDDLebTo8x
v/TdVuDBQTifwmcpUHs52XNqSO2ejV3y4i7AFKKRiCngwZZfcMzEKzESh6Qqxa0o5DWB3LSrJGGe
GPE8Op0RkW5OBHsp/puxy1/Ecl/T2DRRQ7UElHLK3zw+Z+NhWkYBh9ZZLEbGssW186c79sNBmI1Y
93k7v81qJmahJP/SAtT4+BRlMIOxdhw2eavk6vELJjEVgrS0r1T3nF1kN90GDbr+7OEWaiNMO4+H
2LqGUaq9Pv5CGU5+GyKXHxvnySGw5O4uK6WihtnkQ/GjhYyP7Mm+exZmlZiB+bkq4n7ngm7fzJF0
aZBLyKBALe4mulEfL127nZZ/0eJiOvStjbqzoc5dljLacxa0UpkguHeyN9ceO7Qq+e3xRdNt8j23
ODIGkEt2F4H29+xjW+W4yiB0xgVRU3Gp/mHgpr5yzfE+x/orJOHmqhUoooOwvzlTOa6L0tT2Jbcw
EcrkmmkW8wrL3nUNobxOxsiuCfu7wH7FFLh/xmrJOH7ZFSQ5HYes6pbQmaK7k3McPlW1xcXy5A7z
9GaZpnfj0j7Sz3cvjT18kT3VXY1sPg8uVoisz++cb69DxtsC/TXchGGxZ2VEkyhiDvNV/Dxn/Z/O
K4zL2Nnmnva3A/hmJhEEatXB6GgFJaETXhYQpW62BMQtmofUilCQMKCoAz27h0nv+QkdgY1V0c6P
YaOMCXcOI0uiyuEfa82llYa4jrZqnmXV+hxjSXwX8e+Aoux1BKq6kYXKdmOBVr0Zd0JYx8gIDV/r
300XidDslva+TcvNJHVBaKfl7ONljmbjpYIe4YTbtvGmu1H8ykvJ6W/u/sGjgdgIhPlOyJR3Db13
vBs4h8zkYJQcL6KqbF467Q/SHPe17hxkhjYMx7RJqac4sReDcSq9abiAZXnNygb0T4qePetwTOrL
72RqdkN3kCO3o2S4Wd7NVwQXhLcNV1FVr9hRxf3xoMHWaGOgPUTWPMZ/QiWsQgmNnuWPCG1eDLm8
iFpt+h4Qvo1QdyYTd/Dh4AQ78+wwr89gQePLYDnpcmPZat/oOMMRphtoejQSQ/DjB6xuByl6uQoh
nhwsDXjzVBDXUIxedQ8wkbO7DR5bvqrvAI9CDkC4pJxp+NBjvbzIyvX2WYpc3aQ9Y1tvlexNkI+S
wa/e4G5h0B82n70iqcCWWJmiCY5Z3tE+cstcnawoBy4XV9prKwqxTzGarvPMjxUKJHrtQD4wu2zk
1H9JhQUmh3p5eny7XSwiIiHeAXXNXe3tvDIcXkeNqBEKaHhCYLSCCW2Ipo+Tn5gpG7TynnRbw1M8
g7b1NOu+lE1oYe/cxuKJwfBRTMlnpzvbMTUHxD6BczeEAWdQDukOXZl756Ystl5oP4Nl+SrtlKzE
ubxxrL/StkGIbifnMaMljOx3xQjj26vI8nGk2712xpkmRHOnzE9fip4j3iIjkJaBHgEDTy2Nqyfs
fj+7gv+60m6N+CgZaKE9bem7OhOAiY5c6sdH4OL7qyzrD2XQaKVxg3KaVaNjCpXilcMTRcyCauLr
4yHhNtpOfXfLVf2RuG5+hY2VX6P//1HJmVdxPD00Y36xyg6BzeM78uXbuh57derFL+kA+IUSmiqZ
TxembTErjemLJ4bQNqGFPtSurGPRZWBnvHo9dvSPRjqC1yojF0wvvVOK7sonsIZq3ULnJZnfx1il
kxlLSRuYLJxmcjbjo0QndqFNxVCVVssuimEpxfkAp8kifezxBQ896H/fMizfp9H2C8Y5ZVjG59uW
Xbvo0K/W/WempRzKMqkfWXP+99Hjc0iN850xhZdoLofj4yHHFOGzSX1HdvgZmXrlS09vMbQQooZc
fXkEkd4eH5/1+hnly+N5jxTMSX9R74W+1lK1OFN2cIP6ue30N6fqcug4JflSgszo5dzxRgDwYVJ9
+mwuMMc+J9nPM6YddPMBiaehNkuKzLZrB2OFOq5b0vuCrT0CL3aw5PwMdfa3a1rYtvCq2MIC/dBX
9HStZC6/eLNg/OXtD4WhjTIfm25Jfea3NBpQFVKfGRyMsDzUzXMk1d4JW0R7sTwVTlIfCGOMxwyK
zoCba6KdVzmT/qqke6JRgs2VGIHnZiStyxnmiBlpFp6TVpk07OTwkz5pGjiyim5fkTkIRBJNPzFi
6G/jLP4RHrNlULUn1vgmQtN51yPmM8Vcji8ezfXODeUGjT3nxRFKI5f8vK6v2NHMgxoQb3IgQQfV
ROkhD8MfA8JpK5nbMKa9Vz1jrFbWyV403eh7zGH3s7J9g+3yV5V/xrm2DO5c612vHboun3Nbdb/r
JSE3I2fvKUdyvXUTC8tArdJ9OinrDDEQB4qD4k8XUL/cIXyJ0NsfiJGON1beGz9m8G5OjLQlaQRV
TRxpnNH/xnSifK2CYa2Wd2+qT6zQzh151C+d1h1n4FG7SdN0zk7LwIFUK3wilfFkAuCfQl55MyJV
k6ym8cnA/tQwaMFMoXdfTMc/6L4SxINIZ7J71nAm19vBsPpPLkxtCICtu9609bSq/+y4FNCG9M41
xSZ1t812Ny3fmTkDQiQFnAhDIg6RYrbBOOIbNJMKb5GMy8tYGda7o/2aMlt91mkfn2pmdmsZdau5
wC/ZEe7D61Z7XPztiHDG0l5dVnPElOUXqBzbb+i478ACZKeItPdNiIpLpgFtY95Lq7CRPxtscpIR
XhN8RF7R75Jq6s5zkCBzaiF3wym+OORD0H8Yf0guRJlj5hW0CTQ5w0QEAK4ynHrWS1OHFKtpbcrd
XEzxKmBGF2flsHLbAtk3UhTS+JKdm85XkIQ/rO4ZfkzSfFjYL0kGLbVBWNbSTqZVPnNGpOdbP0O1
S/xZj0L4O6hnKIrBZhOgvnGIEM8iZRztRKEsNTwGEM4oUUMxgauN0UWo+S9OTfvMGcg5Pz4ao/Df
UHfhDvM9cv4oJwXStheJlrOEqwxYVXXSUpapM6BpcGxim0gbA1+um36j09NDV5Rc6L8BVClOnNvW
BLGpU9SPAIerxkU+T73oTsn58eBwPtnW1tSsChmrrT1oNottZWIEk+LNNisEKwLguO68wUXsdkYY
QDBCokB4be+hO0Ht1lRBhfr5Z2olprkaXSAv9FkL7yA2nXWPEHI9WEl0QvocnR4fCZVVvpLBHxSk
1s5xuy8QzQzZlYmPGBPXKSZg9BTpQXSyB7EI63BhG8wXTmJ5YGSXnyagd0cigTmBF/995v++VsXT
LzEiH5tMvslEbnKcRf+/j+zy1cGzeSxHDeTf8jDpCPiSiVCZcTatvYipA/tMb/772ajf3L2byK27
/E+BZ0MtJiPa6ozf+aDnR0XPp3JN7+ACNgJpix7DjS91THeb6I+lF1SxFmpeWp4k9ORT1eJPbRIG
p5liQOOM9cENQagQAzechOv0JxGk+SZpsnxNeJwq5+AImqtz18ZQXGxVcT4ao4wmF/vPVJi/Hs/6
qcpOj4/+7+HxuczJroMnop2AAe624lSVPVh2m9V0KtGgRTWBwFNrksEXTXiFHDu/YwJv1yBoPSSu
p8eDjvR1qyyoKFY5H0Fq0umj2MewQapy3RACnRjDwR6abYOVFWCLufFmWK253WAmTZLT48V7vENJ
HLbHlEaApbTh1msRHDT6qy9aohApkX2wY91CtGpjZM+mUn1YAL1X2Ifcr971fpOPNv3wtj3RXoNg
VrP61+bke8BIgAJV74UHV0ZOxmvXlOZparuja8z236Kw9rF0mn+mQPWCteQYF+aNUTcNcES2tMJJ
nJs7qOZhUyZ+hWXd7+KyX1eEAN0TlZwjd9GKmWX1MhBms6Wz192SHvRJX+NZdnCp7ExziC/KBBPD
Zf5tFPVwyum1HSrbDfGitCmcXrJelF4Z59lENioY9B6FKs8G5lwoGXNxY4qZbfUgAM8wG8VGZagT
E3gt1IkMBbP2dzaYW5kh6xkjab2plSxTxuu04uDjWazzUTwfexPHWVU/a+yeA7a55xlzgmHFwIg4
fw0JXI1sJpe8oMEPn6HWXkOV6Rs8SrwmAjciuA/ODiWkbJGXe1AZKUuIGo+GvVBgdYr4bpGKV62B
aLwP2n0tTOnj18JaUGcM2zRifAKdESW5I/uZ1zxu6erVdX/orcAvMwbEkGGtQ5GM9A8gkmx7g7+e
/qK9LSzsWBNhe3vd9X4CQiPBpHnBsw5AmFXXWue5frEmYzqUjvmUKllv0BrIF3gdzX8fNTMxHo0K
TqqFuJbhHscc2G50MYlraYyko+OgiIIKtkfwxNm3YYjGBDmS3sfSLLEIzKRsR+Bn2kOB/TsVN0Ph
3xuh/8T2eDEcy1vn6snDOeeXDVLyrLRPrQG8Y5+4OMYcYOKEAad322K+Szj6n8xIdmkpAZIPiqNN
6iF3rjS613Dv+zn47MOMkPXv1qxsP+qsbtdQyrI8GJD/4mgph6tbKiPikMSQwsYl9cO23PsI0vYl
kwL6PKAkj6Bq302d5JdHkFA3fDvSOXFeJpNZ98hiHtWrmjQkDmzRdkjIw5BjuGraz5AgofWktf2u
ZeDA1eS5v6g2WCNEMtAsgfg/qM3QqD3jTHNrmfnfzNC/a/1Axq8guKF3j4qybwqNjadcZvdVvYPg
SJEUdCMmJKifTjSLD5q1fhs1yHcMqd918z7k0SmnnbBnct3sYi5jgdsejW3uWtFtrPBEJgnhfrgT
TXhcyvHGg0pTbZ/2lrvta0LPlaF9szshq3jRLDd6Qd+xaQBzsZ1xXDID8yCC4iWPjd+4yI2TEeqQ
4i2kMNHcfgWNzuUQZ08uWXf3CD8Us2v3t0rs38PQ7PTlxSsHknwCiOkwIa545whMdoXyYUGQ2Mdg
M8wrY50YOJrsdvqDVElbW4tzDd3OKk1i0mfGbL4olsnerdodpNt/0Oi11t5NXr/toVzPDgedqgKA
1dOUq4vgz9CtwVtGaz2sXmZ0rjumO7DyGT8A/dGYs7lqX+SGOhKGyDB1UkStaYsFfUJk4tWEuuV6
dtSCyXfneBMtUo7Ya6c9Xa6/jfzjJN6LHEzLJ/mGS7UG2m5JYqWHojDBq5z7uexIYAhI0MOIvvxD
bk8AL9zNIsQGIOL8J1dYMYfMBE9h1d1ThH4KdBixs7iW9RCmfNzwUpFfrjbwUpNVNdWeT6RovJli
omrTqRSruFoCAiQu0dLBr261E+l6rX52xOh3RYgD0kqJb1QoK/EWGWjT4h/0w9w4kNzBZOJ06fOP
UrmfQy+AFDa1RZO3JUpuiqFHQtuion0rVd4hrj5kFhm7mqQoV24lOdtW8EJpK1WhvLrZ1UO3c8Uk
5l5gfk3xlO5ljF5YtDT1LCoQp+HibbvABP5cOHQpyJjve4gEr5WbWtCcnGQd9ToTi1reCsdBkmia
+wQLIEmlPIhV25u7aJqtUx0OFuFecb+FC4NNQqXZTmgZwng3NXa943rrxkpOOe4xJny6e308pJQi
pLS0Ryd/9irOORgmWXZ/OvmdcemxZ6flGgLMs2h7+xQ2UFcfmRHBOq9fVCiLLd2eH4PK/12FzOKr
TUkiE2qK05jbvAWDrAH9Nz8JdsMtUVYoi+PpQ3S2udVj6k5AXDdin9eRmj74vVmbBb8ImCYgVbVL
7unE7MMhu8Ee5UqRDe42Md1v71OVGsRKbsnBU+CtGTY3KbYK+q8Jel7oY54gWEqPcA0NRbKJYqTu
rhh/aWhu4SKqDySbo28AcMmyePJtCTantrZBk5MBpBsfU0SSea+tY40jqyTC+OJ4yRN/dJAskFl6
BOx6SyYg/qTXYBS/7VhvfwhsiRGmSR+HGNhuYnD3qZADNKLGAq1rPZlaWoDKhG/gFWvb0fbJkfn3
sGKYXD8NOi3hDMrEZg6Rc0NjmtnprL9aFMAYi8pdPEYAd1Pez8FSX06W1RyQxY+uaa+eFv0RbWSy
4OG6N+P0wyX+wMjzCz5W7dyJFqUH4p8sOdnSE34aGiicCwl3AjmegbrEn2PnOufdP1oLIDzz5G+o
bG/H4sThJvrDn6Zvs5YZc07j80hUwR94i+iHbPFSZgGNKt7eFX4d/GiYH1oB3UQ4zdcIpoILeSP6
WDvEouSmnvLubZCBB5EmfCqgfDp8ixBz8m7RVZjkwJI9NfNuDtsfFON7UnXYnj2tXtEOKPzcyZBw
xtH7qIvwFBF3veqb+GcS4kejswHvhkrBBFjjpRuP0cwGkn+ybZeI7JxwOtGSAOYhC2WHOveluw7t
4DkJuW9YLmoLo00NLYDwRVTqJWKXKKnkKnIBDZN8vgwMsZOT1gNLYe3U5g2OAIozg3xHbQM7G6kA
1s0p0Tuf+Bb4rxabYxlxWotplqjWeiMc8eZm5o9pJdPKUL1L+1JL0VmVr50WkrtRMZXPZwZwNsii
aiYXdzTeAqf6iCYQ3ZPxL1Ic1zDprzNy6EwmL6iW028LJEGqp/W9g9EXifIFAs8dIJu+GnTSYiWq
KkPSmlIaewgtcbP6E2nM1qKBmJ2+GDccEp47sq/53/3Arc/IGYwD/lh+7ekiGjqGQxzLbQBzf9US
yu6GoLkGjhxhBl9MArA0g8hYOzl1PVnJLgoe8q+AmTntL81guwAbNLMV2U9Z6FBVeIzABRx/STCO
wX2TokH3g0pdmKJEhzTIX11EFcvPqopDZySu/5qCp6JMNagnve+ww/CX1SJbe65zd52J9pfkDaZ7
/xvND46FdqINVZ8sGyGco+IV0HBAhCnBWGZ6JEuWHl0OR77whnNj/0qN6Oh0doLiIfzIyvpzdChL
ba9GZT80N26dLYIki70t/mkMbErkcxLARPJyiIu+mby9ikr6sLzr9YWEJlo5QfE0RyaB4LRzd2GC
IwQtDOYfII8Nzut0CE9y7GCAuZSGWRrsE1Qb+zyOcza9il3WGLAdj79Ycyzf6iUG8NZvmpmCkwRR
EjHwQZU0ilJbPxuQGMyR9RCNbVG8Irpy4AR670wACfahDNyTffWt6zifF7uYE3WXZELn1iQOaxmn
LNYSig5Z3yadi7tx2q+UipjEjeaJjt7dS4NrYzLfQkOwMeImxJU24aoqejIpZv0diMZi7R6erAwh
i9KeZFT/oy60GVSSeIn8MKkAzjNy3Hhhu7Nn+Ue3W355S33XXXMuJl2n1188da6ig0I84wrxKYK9
Nq/2pD746tKUBBLFbnGOjEvR0WNobM4HeMtupIWuk4hxGY3Mk1Y2EGPUv7CqV11Pgl/YzBCWv1oE
1ghS2JdsKWxmAz2mCe022ZDEY6emjMo/GjpBytI6LnOXviHyTd5QsGjlJiZXFgcK4joSr1ZCC15l
NryJHtokLkiCzmqPZLDRbdbStrZOUB064UDz7vUFiD8CGRuMHSZjSpR4GznzH5SGb+ly/wdZ/qyE
nq/dyLloDTd22zdbrTMuvCMuy04+b0nJWZH0+wvUwKcpDxEOSsFIp2kEZwpp02AM2S6TIKL1iMCg
ofFhZdZWxCGurwaTMI0fINVbCzEoWdbw0mYiVWIxzL7Qohp9rONXobkGgfJkh9rnSA6q5SXfnFki
TAAvsZoPnBv+cffwIlc4kQtWCumwTXaF9R06MPMmCW+yPtURtHoV/HOc6kUIlkqccUnh3fJIfpIX
fpg7NKNZZ24Qot7Dov03FgRYCnZV/GFwBhrOIcfZiH9G6sMmwACId5gGeHsL22tHthkWBosmqv5t
dtn3AGxpNddiWam2KsbhRNPZ8itOCoKkcdodRM3XDRLMSOhggUba6xqCpvmdV/pzIqR9ZUCNjp38
RjITcjEAJ4g87I8Ka2qFrKqxmdhVGcnE/WS/IOj8TUyrVrDIR4jkEzzvQ2NjaEh9lKXGQXnuEXDF
OZTmN9ZXbwcpq9p6uQvj0OhWbu1067Hy0BVYL4PXPWuAK9YjQaEHi+MKOR2BI0DR5ma6ToPwJ8EX
LlEMRKy8Q93Scg6bHy9KGZrA7SfCpm82JDC/on0CAYdDGPPUumlS3qAATGHB6s3kJ12Pjs+V4uJg
aJlhp5z/CkCJ2JywYaPG08Z7KCDTcwjVfkU43xktQcZQ7b/ULV7CqGvgTRRbldOsaDXgNOJQa+1L
bNhnOyzfrKh/YVEyosg38dlQqaXAeu4Uxhh2XlQ3vnvJdDTyFnx7Nd1YZc8FKTy2YgEdyKQxIvdm
5tORNDRIrXWFLqzhnjcPc20/hzUJ47Q/Q7dglPLcCQ3zbwYbufHnkLOGmGZ6SszxA5lcI8vgq3ic
FNFOk1F8SI8FoCHPmsWEatH5jQjnKubmqUVHMTDvM8L8X4t6dgvf6G55CP8RcvxYXf3bGcznNuSW
TNQmdMjH0GeuO6eFMQqDEG/qS8F+j/Phx3bmTxFwQ4SmhhW03pTDSNFpqNWCkqdPyUYOXyaALeyb
iG6n0fqmUQBAmjWuxR9bsDKlaJUDeVwiGiDrHgmMQ0TVIqqO/ULvd1H/ZNrxASDL3rPc1+xbRbRG
A3vQt0U03NpEw0jmgYNRer6f9eKrM0iTg4sWbGeTH28ajoTbTPVq5BnZARrld93hzOfcnVGA3zK3
3CFixlwjiSuqB3JKEDARMYFoECnWPu5e46D4TGqiUAn4OfWCZKpZ8drwxghLwXQjfdbvGA9Vkfce
drW9o3ThZoIy1CinPJDzOXrdZ9WM6Z6NNkNvf+oQXhGEAEbE1j/7rt+7A6RUheF5mxrF0UH7uSnK
lhNfa80bVrhxbYDBn2Kt+q8fEKdiHwYtA8QUGX4zD1vPTG8LYRisBs6QRMN8GKftyY3sbRk7OEMG
FCdBfsiMoL/EA6aJ9sut+12OR2SfDnkLcnt2VpZrVKRXh4gRXfHbhWC+ZanzsxQGFYTRku30MBGr
DX+SKicM1KmQkEJnEmxkvBQa6AHXLQv8ekrz98FAcxIJk2iS/qAWl1ITwORoPFAizOTyMUqZBnBS
HpBV1qAA6QXTZHLuw9hBBU8HzOOQO5ALzNtR4zgzUbRvtZiwcBSl1yrQPgNJgpeuoXfSmE1RhyAA
iMK93ggOYdHeccCD2MyUdviIzqmLwA2BybN1JX1enl2tPA4eqQqpGSDibz0sIkON6lFrdb92iCxG
Su63U7WrGgvVqZmZ6zFnHVM2cpikQ2nYRXsE76dAmbCnWvYZ4nNvRMj9qYm0Qu5KKB2ERpi7aCWc
yt7gNIwvYnC5gvBYrZDGfBtjDUSQggg10zb2tICBFGEjoBRgBJefAY1kKNweJbr1LAagT3mLOtc1
xg/Tgt2IUkQDlNPmW9f1mNjEyaUrsXQvlG579uj0a21LK6Xd6hp1ath4GzeD8llL7d2kjh5F372i
RVeW2ljsLhAtgjMwtXjT9Bb+GEH4dVJArAFuA0LWNhhxGqTjZSbM0yCcriQCnLIUGEg+3RIg1IcQ
PSSXBxCitPzIl3SXDBkZx/PaAUyIHlenVfVcMYertd7eAD3IfGvsscva0ddsU2p5wCy6giYi3i7u
Amz37FVfaCd23qwuuh2bBILwfaVhugv/YqA24UaTSer3tu74CD11PNBFsU1HGe5xzlE3ab+HwGn2
lmgRPerbmlnyVFriw/MIBWnAF0r0bozzvuRMukyzGC8FyHFthDwQw2tNJhC2cY6Agt7Dd8P8dxnd
0KUiVYVV8pbPuk0GCJGRAOvShF0Ff5M5CGPLMcowCd3A98F2FECgc60PMeCnyg3eZck1D3a9kgXn
vgbRdJY2pBdGtF9lN7wFIbUp8KhU6uE6nIrAZ+pN9ulyaHJaV+x6tlMcXf26G7NuA+/oMEUMsQQ+
OV67LYEe5LZ1OYa4uL60pPVu7XAGV0g+KdJKTLAuqA3UFyfH8P6SVR3tCpX+mRPt7MY1YTGjkKuB
5hm4rMqfS/FnqPiL/x9157Fct7I22XfpOW4ABRTMpAfbW3LTbIriBEGKIrwp+MLT98K5Ebf/v2cd
PeoJQyd0ZLgFlMkvc2VFQYsJuxVtChuc7CEyQgwZjnZOuKX0aTmJgQhCaQLPNj7lSSm2ddosDToj
7BCsWdBL4cHL8I2m7uTS6+ZB0EnwQL3XmQvEpkGPunhxOXKnFZRFZR7HQ5v+Ipm9JGPk0fAcET2q
9Os/VADd1dvISPTencVOTqDaO4ZBWxPD+7qoKJRP+RzX0ArxWrj9k8snKPs79JkHat1tEEkWSLLa
T7EaZCepaDDl3tj503L0/WtFRE5tOsIh/Q6kQhoyqkyQ+uXQQp7WQb7aFoah2IgKGyGEXJmuGOQ1
Qf2L3DLUCWp40ppwoI+AtDKn+SlkOnGEK/DUBPQBoDG0GGE5d3rpCIM2hDWQpOa5sNIHIiENvW1G
v8/GgfeC4fGm0OW5Njh4VtGXkYR/YJqdbapl3jJNdwqQa5doxCrQnMPzAsBJlNHjLIOYSSa+QOYx
fnaMRHrVRfrEsFi+dD0jBHsOKCYK96bshlOi591SyLZzo/y7g4bVNlX/6gXQi12XjoTlPD1k9ksi
THzgw82ZcTLibOIeM4NMqElPKWl8cyg4zwFhwZLTD8znlHZeQz37AmKcMJo/HZbvIfVoTSjD8OQ7
HpW5Qq/tWW+pm+q3lVz6C8gaFzaVkiFo+04naMiR+s0+c7WBxm7asXsw+mLnx4UB9JO9ugI0tnU7
MRFJmMy1jJnpcEsMN73hfTi262yigBL6smMRmD0Ip8oeD5z2PoKghw1FWBb+kHzE/tVtqipIOK0W
zrpxPCzPeMhkU3475xk5b811bNhjwr2YOYiiFDdHkZvzOQnAkHE8obEpY/Y9K+eAgQIsIAIRWE0S
lLMYKOIM4+c8pyOvj9VT324gVvBitrKBOfGaVwHU6dBsj4p6z6IfkXjoz0lU5e4z3unelfgaxkOZ
REccCO4eiTVc+1z1rfI9iS5Cde3R6Ysf3ARfTGteXH4RzcukPuUyndXu28C8dPEY6HWtuteUrolV
HKnHUJrDoVjmJCNxDTtQT14ZGVu6He8Dbzv/jMXLOF1mf6qXC9yhnBb7XIMxPbHHa2IgamhsKb5D
+5IXskei8Kmd1zvvbAd0J4Xh77GK77B97Z3MoO0IDV1vToqTF2OHqA1zH/GBQOwkdwcm2gd5nhv7
djRiYKHYJ8kHE84zSL5Ake4fGxoHWlIXLknZp2luBcJCyysGq4pseAeBpYKk3dPCHajkZPGG7B0S
BhBsXoYkxMnbEeQypcf9MVsbZoRphArwrMHx3sfVd03/tbLsX16Q9CxiA3o45/RqIJ6SGdu5wXyz
SJ101kLBctDME7smLjGyFZbTO2XcBILMNTUDm8GoDo5dfxfsOcBmWMUXdnD9OEG8OlZ5fmRmv5Vh
/tiOyUOIUr1KC+R3w2QvrHLrOs7uS4oxcTXNkB+KCpZN1CJ+1j0zLpdNmKuOuSUcvKgCVO0WIIuH
Ds9+OQc+EmD7mAiDmvu6hR56m2v1IZwWYZsQ+qpUZzvNxm3C4rIyUqwSpYUPyj5U2PWWpAS0etQv
qy1vky++6giajkVxF/Gu6MULS+xTdk2VE68UcJ4SriXkhwEcuiGQ/r0eQINZYgE0Jd/LgI8/CP8W
KO5YKlySDLSUwXLxvL1VhA+BgXXfL+ZiS+3bO9oYQl4677wGr1kS/VQ96FsjHc6jJ4udlPN7PiZf
WUnBcqIoeDFTk4mvZs8sWIVUVG5MTtw1ZhsWQT/bw2avHqaC09Do5DfSOQyNKZMUMJPiGv0ztJji
1AsLYGybTyUKkjZDf8S0G+8yD2FXzY8yU+GDK0y+xLY8JXX/ZA2sY3brHrIqyQ7Cso4AdcHcmkjY
VVFxPDarzzG1mBKODb83ZCu+b5oQvSLHtU9b3YE9cbjrOThrgw2Vepu1Up7g5tDl51m7HjqEA5Yc
MPUpZCt+kjXG8CjCQQ/8rJoZQDIkIcxmfLVtI7cxKOx1pcQtN8q/OdyRh7ZptpmzyJmJ+jAFvXwa
37t27n1pW0+pTMRTn3TFFcLyBSNFecxmw12VUebdIx3R7Y50WNuUpyHUK3+ajtYI0cPH8Or23Sph
Zs1mNjF/TicCBYjcPhkXUds9EJnK3WY4uh7NyvNOfdedAnuT9TEzc1777TyaN1rvPpEx6TpjW+US
fAeqU67LxSqT1O9dRp2cDfCV2PWHO+E44Rv+awa72NTZfjChfsostHaCWrFUaI8w13BoZHab3CY+
k4wX2aczlfiX6xoZo8t2rHEnwuTwCQNGnnP03fZq1zjtCXPzlxwSDALDcMZ4wwSItMZ+LGF6x5I5
Bg3ymzLMP4yeYWcZqU+dUDgrSLxCgIpXgRcPL5b0br1PPBDOEj0ZdnVKWkAcizngHDcdosn8lDbk
FYalOpoxnKymV0sxBVaFs8lj8clEyWSuQM0KFdvpntvJY0MeeoitCUOPB8YZYW3OTbhaspHHPJ5f
gp5QT2h+sqJ8JH8CL4Nq4LB9h063c5cWltgU1A3jPbN6Lzm0bHVyIfe5AUCV/7EUYy2VXf+7c+rf
HVT/6f76P/7zf/6/9oP9tyax/d9qKeFq/z8oEbM8+c+H9e/Paqkz+28tYtyK/jbJ538tEvvnV/y7
Scxy/uX6pukGgbAd0/Q9+sL+3SQm/uWCVhCBLy1pW4EvnP80iVn2v/xAmGbg2WzfniPEf5rEnH8J
11v8Bp70Hd/2fe//pkkMnB+lZP+9SQzhJKCzLJC0iEnT4W/xX5vEtCztJmvCFZrdBep6vwyVvLOn
DknR2GuRZcibZdwcSLi1t7Ps++6muTrd/DuWlMZfm57Ojj10smk/ZSEFeG1tblCYMDvBT35onCrd
GJVcTk512O7Qh0mkDA6m0rQqfyURQo3HzvBlheLGWIB4uq3oGLMwFjOx6eLLP1+6QcSXDH7+oUvn
Y89MHaM+2LeYLwTTxbgnQQQrpeZqsJoSx9jCVgc6P2lFPxpf/ImZeiSS8lXPH1nmtfclM3GjO+x7
KuPpOvsz7aaD2zhnkbnxxcSbdrVYOk9db4B0CIsDJTvWk1aB+QQ86BZxgzkPvq0fbZTOqxjFJgm5
34tG5uBgqGVgzRLh0e4WE9A47QzDtV8nTPBNB3uKCCPVSkOWIOrSL8dwz012YYWlpy+M6SbZNS/M
1y9QF8i/z7c6r8J/f5HgUs1kDE8ge93UCK51aLKX1nV4/ec/s2Yn2rm7WoRTjtS3POTkCa7lf74E
toMrCxZMQ1ik8tw7MGiZXYe8ek9kahQAw3KfjtLUtU9GOn63FW05OH9whZmcY4k9h80nzTcYUyr6
FdhpcYIbf93MoSwuae1VUvbGUY3pcDOahLJuavS2kQI3Nbc98WQwQx5ULTvJf0vEUtoQPLLQ9hwh
kHvZmraEMlxFsVdBp4OtZ1Rp9fDPj7TuqgcjjVOYDc7fEhj+uUKODjrHfHbj4ppr1dNTAbWIDtZt
w0a7mxcsbyTGz6bFs4Mk+9IZ0bg3xHg3OGluTa0u0azjjXIcHsspNd+k6Jm58rpswlg1L0NoXzEF
F8fWdp6GZhxPpQqS4ywkfATCLlbflXvEA+ouuKYtgaIVMQY2AZMEsg6xpJvkDBTnj3ius81Y0YLk
FjwmM6PaOQBaUI14qhzQv8DOg3NKVg9WCCeXIBi428gUw0PM3FD59meSZlzXLTS9LzjjHDlNOCIk
LNmt5zUBc4hBwcwf6/rY+GqMS1i+CVQS78WBkL8MqbkzbbzuenKZz6YPkvrjeBrvI0jQtPYSLDz2
WxNgVenQMVZj9DRNYU5VVnZBV4NclZovdm9Bwqk+nCF9DM2PqKW2SFWKm7NZcD2fLx0mfyPq440J
aWzf2vVFlN9DNd8G3hFCSvXan2m8ERWwUtsP0YCXxj3nJ7QH5noEgo5QXzd4UtcYKXH8sQLh4IF9
EUf9e0FSo2mKJ7trOM+v5yoj0gYDGJ6tT3FRfmtTxGYbxC7eBzI8Rv3Lb/UzfyfJnSf86bABrYeR
wYGNhXOdBOdoAtwzujrZstYm6yYDE1Fr/eSmRJOYh+GNcVEEZ8AUh3loX804yG5BLaPHybijRQcP
/YjXqGrFESsZLdDemxeqadt4xp8y+kNpD2UGEvqvldqPeWZwvYjKef0Y04TOCa+tzrERvH2UEkNj
6cXp3ix+JdgqT01PJ7mwlLvuMk3Fc71YdnAAObbAlCuaXZDPT6bNG9Bx91tn03QfvAhEeQ6h2+KQ
bNARDQeEH81hOZyU6e14VdDy+3xfGlFwVNiXV+DiX2hZzpnu820OIOYWKh6iyAj8vnfyI34Bd8es
c6Mr73eMsnqgoWntpOGfSCc9w+XsEMv8xENC3t/9CKy4v2cuamkxMcEcawxjZDouHj57DegETk74
13ISKveKR8O/J+FAWpuGhYk7JBYm/GNSq7utk+f8C+TusHEijjQjabl5Rp8gbwDljb7flp6HyUVZ
C4iBwUnQGDk652RMMSwlwRNdkXpGqg0ppo2mjQmQGnvJ/FnYLfODOFCbXmY7zxXx36oJPxUdsfUg
aJy1B2uDewEfA++4MwZi65Pxvwkbii486ADFmzcNI6BYm3N2Z9Sb3sSAn5B59XqykXxXkq6dwuho
XRPtSTUyPdUyLXiSLH+fUH+wHO2dLVoDOaYsjK9JmQGKXiD2SbSLom46znQ+Lwz5R6nHr8Ymh9iM
g7XulyQY7peTaT1NeKs2FTL/gr9fqUxQBVcJLGx2vcW8k7xiTj9GwYz/YwS1VEWIE4x8uG3lDePD
Q2rTGpxPtAsZbXH3GvmWRdAoI/XR5BdrDjheAvdvgvIYwepprHwr7GRRwuJfoJP2LNlXXfs4Cr36
t3Q+8+xCeAD91urXSVZVh8BNOu6BXLiHecsYZd9F2FDEHGZrbZH/M8L2URnhxSWRtjZrkW4FYdcS
z8wTOZydlQct8io+AB9o5W1AT98kfZSv7BwV326YVFFM8Dm2Hq3Cy0BceJzsTUrd8+Av/pwVGeHv
LpLQW6L8uXG6o1P8MuCKMg6NuSm6RAV1s/Z7K1j7bYZJxARf6lO1MlD1QgMFm7LXthfHI7gQDKR4
bIvB2aCSH0KRP/5Q3f04+XYqDy159G+iJ/CpwfOYtFpvU8bChR7OqFC7WWpStqyqbey8Rlm/B0TJ
4R0TXQPhpOsX0wo+5K4r7gV1x7BkHkD8IiJ270aHWb6bs1ctbKK6vjeumzDZRxrHFt0DoYpL1J+A
ed68rqlfIFyJljuOL9zlYoy2et1Y6bNZJ5wrYp/yy2GHTzo8Rz7ucpN5lc5ok6+mTVqlaxKiEZxI
Y9pgU+DVZeclBzEMKGzlt5xGk0iO+6uXoPmW31U01RdNTo0SuzRrD3mXvVtO+zFw9V9ZGixw2OL8
nEoYZAytZ16N6fJ6LSMR73xniYwk7Bi2P6ITBpQ4ljHuK2klmF37s10A4FQRArPZ1nx3VsHlu6HE
g0MJbzJpa78b10EQE1M+pgM8F1PujGxBmNaHBapaiuk0denG9SYsErx0OKrqZnrtJj5GAXYoD5ij
wB0CZ1AYFxNVaZokI1aGKSiVQUL/VJNszIbtewYutYsRfEAGlzeL22E0Gdm+CGi5s0dJC62TMbyw
yZtnnr3rJPZ9cgwvyfwBYmz+NhxehBJHaxJSZST9Nj2qAM2dTqht6PjiZXZbEzGQdghZ+QZtrCjE
UyZeYvaEeLH9kTRadcLFZYR/7twkoBnNCYf5DB95S1cULgl+clleeXqKL6PkN5hlz1RhRvMasJ0W
LhgjDcGttORn2IrbiGwbVN4JrvEj3xZapzq2PuMAHGzr8I8Lzg3p2b6nxhv+oZNvwlMY5/HFxtxk
DXpbBf7bONHwEtBfjRaIszVN7503XwOv2lqmlf1GaKPiqoqiF3tEGSR3slAZ1x3CJcGXVtFSYDE3
Np0zQqvEMFf+crvisUo6kkE5AdNkqfqRIDKc8MTNOlqmkz9V9UeYSpyddiw3trD0oXWgmTAJ/Ufn
u4qioZNB8/i7NGYlcfwRB2CafCaq0FQpiZ2tx8Hy7Q0qdrJrIPf6hmyO4zTuUCU+rOlcDcgPEGXB
p6Qu/CNKVdgKgk3tDAHNkmG3UjjUtrEn9r6DEbZq8GJxCo/IDqijo8xL43d8egK7I26pQxpl19qs
/H3bd0+QSBStC/qd3uVwMcgRB5pI1GTmjxQpuT//qfXYZDO4agSHgMdJOKIBJ5YWC+2tYBtt6pnU
BMWPj7PuPrlq0ZjJPMOJhrNhzRs383f9xPRepEABumy+UFHyRnb0ZxzHt0QIl/FSuUFlRZJCJrbw
JJEPBoXfg18VhFUOZPfXiOn1hoH7F2CFTW732KwyJgElROq1BUuPSUSMhgw216wD2JDzi5ORnZF9
9yNx9Cyrw/LyxdnGh8fSB/Krzz1kT3SLmXirQQXUNr9DX/I56sZfecfIMwisVzZwMB98/Ixx55eo
h4ItmyF5qUfvLqzRu+C2fdS5zbIRorZEDeTjkjvIYj/XfXIfO3M7h4Dji2E+GNPwYS7adW3QYBIP
nlg51DHQQ/qslGDylAGYLy5lBMW07yf1WGXiyWjRgY3ZH17M+iS5dWwyktfCvAifo2p3GeLyyavJ
YI5HrtRqTTbc43vClhb1JAfzEn2n6APmxFiTpLYPVClYq9pSzsOoMMl2CbWk/Yjxk67tjRvUDn0M
3hsnxUM6uW+p0R1h5Nwiw7wFc/8u8NzvZCl2pDTyXYMjGuMURHBVcALxHCReUGBvnOGYg7moYc4Y
/RRNSosDqD6LKIGuqhf2LnnIiaz2+L4I+1PXbc+7ljGgxkQV8VSedd5j7sl1yNFZlaeyTcpTYsmW
eB3kXBVr84AIvecjq1YU6uCA0hQCllTeAitdj6QuV07Z7A097clwDmvRt1jiGGCurOKxyBh3j1YD
gwiDcO6BPyyu/NvTQ2OZBTtQtynx/LD6eFSk9kw2XBrpsBkVXInSe9qyFOJt2Dj6g/Aj1QF+VZ4C
vRtd/K0YUrLNFM0vXs/gPe8GLgkp2uMcBd9hxiioRH2FHADrLuK8jfq5qXvMRsyrTP9KvKRcqQZC
nlU2J82H0OThubMKaNkMhFOuZwb9XIREScB35CHE1J06Sx6LTpDEsmBxpePzUMUMHfxzqqbiAhv5
XoVucEyD6GWORqq/eHJci/0sMrtvpPbvBh/Hnl5jIBC+GNdLwz2nb5ZRTru1LpuNR9HMKlm6LB0K
lo2JwrQqml/zcLmIS4ua9Z6wh3JwGqZqQWnm03k5V4Piw9givzqldnQloOwMzbsWyOe0/TxYAjnC
s9XAclu/o8iUa7vxsCHVD2FBu0RDFCayJQ7bkI5Op88rUBqshEFcveNKe2WnE+c8SukAucRm/Zsb
0keWMggfKhsAQto/K1l9T8DZzrDrcbGmwWVMw2Pk0kNTh7QuBL+odyBpmxnXIC2P0DfeOxdRKEwM
3EMhnJiZm9CsMrqxmoWXgJYD94aQjffW883WqCfQdKW7iSN/2NZNSTIRF02VzeUp6+tzqv0DkfkP
UafMfAWnCobpEtI4F0bugY9QzU5VYLGlJTCbbQIAKvvUkcstuorEvrvQhYHXprd3kaznTTp0HJWy
l7jn/uab17zjtULbJ/fPSXDg7EQcbNM49oeOcduPWfU95v7vGsoGSY4anxjpsRX4iOmhRzhelQON
E5miV7BuPjCY0rAldbBq7Vct1TaT9BYyW2Xcsiy2Q/kOQzuuT1XDcgR0FZu2S1y6w/6CQEjDw8j/
lnSVOgMI2UXkfs6qiUNC6fkXoEuJ+oFZB7Eq345p8MdFV96lnXfrGqtHDecfTvIEHfvllfSVfkPQ
AvPsw13TMY33QZrtM4X5PCZgvGqVMbLPGN5+oBNvscvSJ1LPwa6s++oQ2ShPDd89XE00aLC6ZEFP
CHLDaZQ5mNOUw5ETLhfW/EM7SHGqluee1q7RSF7aLhw33NhYXed8P/sm8ZmuDrfmbL+VlA8Rl5lN
JAk/5mbFxML0CLcRJ8YqIv8aloyP3BGPSa6K8z9fKq+BTRtSHZphWZPaueRtcvKS8U6tR7VJ+wLW
MDbLblKEO4XF8MXEfakntSGkFq1riR7YkKUk+hsczQEnsD3P9X7QPazX6HHAUbxt7GZLjnFpohYb
kk38jCEMLPZ0SVAk6qzJDzz22qv3rVuKg7fE+XQ63VyndTaz7scrSQU2tJYcswHiHjjVrqnBSYHU
1GwjZ1GNP5qqgRAsz25mduZm3B5bU/2o5SZa28FbMYaf5dCfUlRpzo/jb74rFp6Qc/W8OBdck71C
LGOGiYJGpmzPgyjwqRGNKcPk3UQK8WheTNkC122f/4Ij/GN2NZeMtjz0BoyX3tPDpiC6A4YjP8tw
2gyaMUpd4UU3VcFqYyKk1PXvVkSImqTuN16Nm0UtLHbbPxSFx8s6kK41lXZPdS/+BjH8FYuV/erS
VnnsTPNKH1n/0CSTpGQNddGr0oNi0qv041TkrA5BtgfGSGGvFR8Rq4xjwel368wumazeHneaLJuF
72VlNEen5dZrpjaucBgars0bMOpgY+XljU3xqck/x74Pd3mPfKBdFCqTIjNcwGuIsxpyp0GNdIon
xWwuXiVeEqfHs+8hESYEVFHMCYROYp0PVOW6w3DVGY+mAnJuhtWDFLHGe4gyF7GGYlmrWQqVoDHI
poBLyq3ba1otSNbwN9WkjJrnKMyCbWSHwBbMT0uM9npni36f1sBh04FKKCsmD+8xMoyxnIt0uqTR
uLWc8Yt4L56IlzxznnvFRZZsJNPIkZaTjq0LKzPbrf0ajcAnDVAZm6Q2AtzxZFhhcK+rNu/wX8xf
LZ9k2+TNvjBjHkxh/aGjRNycoq3pJRXbZhSKP4/DO/fgjdCWu2YfwSLn0bVdgny2wuqDFb4lyE9p
EW1Xe4cbxKoD8rKqaSkceXMoUAvWY8wKL6jqNWu8bF5L8dVYFMzkSIuuGlU+jNE7mDSDRAI+9VgP
d6IfMLzjbWNY1TpM4TpEmYJ3QpvgZNSarQ4TdBCXV8+XDMAKosBWNiyq4zYAaj3RuXaoMfQGqV9d
0976HCfn5Fp4K0c44iiPapeXmPg9pLiZfx26UzZiNj+GJsJ7WhcwnfAqQTv+ojg22lid+1J33AUT
O663s988DwH9GEuYuO5TiqXswt44tZUdm14c57ggcGgHW3NkI/dVDUuBq2Nl9r9adau5gWBd4Egv
e+AwTfhXEDtKfKyAS+Fhl/OPgrfB87yNmRLAp8q3L8jBZz3XZ9Gyty/uBDNM74r07uLA+kRz+0SU
JFaMraLwxIWsB4H83t/VNoaEXGlzPbIKCTFfXceeqUnKiW5RejXvIcE8Nh2QgsnX3bpwg0OS2MRg
6tjfTy8MsOadGGsYDT+QAZIdZNnfRaSKXQO1kLoLKn8arMSbkZSBWdUDIpS6dzYeNE3zxBDLfVBw
uHRTwdmG7AV1pd8ps+u1GfkvIJGOUDiCbeEFFHHUcbaKw+jRmQTEiiShh9bzAXDFHn/L5CeowPCi
+XM/rwschTDp+xbYheXwBvB6enQsrB36kzc+Y1xyjPUqynkMyXXxcQVbwwxe7RwDmWW7N9RwZki5
SzDdM84ecyquhtSRqwofK5zgBWmNlwYzBOGjeocLadtH8PVsI//KKPtY1F2WK0oOfWNg+DByIpjB
FiS8AIJG9n6W795YgZqSJxWAG/KskI6A5juCRicq9xmIR7STdvrRphUd8mO2qcvcYXEPX2Q3TTxS
9csM4EsH4fs8grfGn+3RhtweQAB/4Y3j/DzjMxsmsSXT/Ki9DDqCiW7Cx3Ma/a1V9jdrWuyO5vjh
SPcNJtiXWY03mH60oWEHQYvB5ZwKIk3WB/7b7WyUz6iv+pjn1EtyJq8DwOPQoHARukdhK/JbxsCC
AgWIf3unXtk6DFc5W1Q4RGxEBKljT9Oj1izbEqbMDc4UtcJYy7td1TREXNEEnyfJiJ1oNRe52E22
NmQQr4d0mEREFEL6nrDhDSybDktma6CjecX3vMQzfwEU7XYUOdwl4KYxaW9e+spkkhkerkkLy3jH
u8EKUKzKXcWEdl2/dnV0nUvC9V4WnlVCr0EWMc6k9QOdcolbO1gBLLFg1lO62FmUXaNfgAryrR2M
tzBK913VXat7PgYd6XKzIpo6IqFUV111z8zruWHUzRPSymQZGJmaIb0BtuV8YOQK5a5b+MYcCWFh
Esdl9KloiVsFEJaegoB0dBTb14nQZzZZR59k8MpqRuh1cf6Qj+qBMmP94Fq/C2p9jqUfMw/w/9LX
wWSDLEej2vE8VaA4iv65m7VPaV2EVi6WNufUB9PC8272HL8qknBs01zamBQB9aq4fgjSeQHNeyLB
8U1u+Z1YyCdTbWJzHp+jazvFBTcNWB0Wpvx5bilDZUkjmrH4O6TURKmVsY2kmg+tWa/rSKH588un
FIpyEDJ2SQiQUJ97U6YfXZyuPnWkX7eTWroP6TUgxJJEGADhuw8zj4sRVc947W/TWNZbldEul9k+
fpHQm7eQ6uIt82ycE1a5wWnlrxVCXY87bBuPtotpkUQuduhVaQxfgOo2I/z1Fh17D5z/3Ut3TB2w
oy6OKZqGLpXVu1yPum43ZdVrgHZ6dWlOCvwbJQ7vth99RU76tx3oCi7M/BlyzBk2FA9nD5ojxx2g
wM8wvunoCa2NG6ZMUoqK70TYKSS2GABMYfobLkTZekQoOujOu5cM+UAGd3sm89cYI94qb4wtw9Nf
ieKV7KcK62hdjytZTPsg9v64VcSUhDa8CvEZUyzzAOYLEfFbAmgVczDoCwNI60T+tlJqxMI3fpry
lNI/K7W4PcdEbie48BUWshNzom3UWB9kfcu9ZwRnGtyAvjbd0as7Kt5G+6EYmKr5Q0o8D5YPeLub
b1jPWuOli4wWkmNzwInXhXlE1zJ3eEqetd/1yADFHk3+4C2COSso0R1vpkbaT3/nqDOixJKXjvUL
Ydb4FGdYypb/MdLdHYpXtprd4o169N9zBmdAyPCdprYzZ1BsodF7D911S+KEGBiPshpChhreDSLv
Eae4g2BQb4rKfXfy/lunBTGbYEfEzj0tOykKO9OAgaoR7chPHJuXOkJEm8evuhtx7rn5Wk74Xz0u
1qTuvibD/mgstppBj99VUpT7qWH43xy4zgz4CNW4SWLnCK27eqx74hL4J9YBBKEwBytiLPpkgOgw
GH8Qk7xnMBfHxI+Q4i0iaBjF1rmTwDVvmGcQKlxFJdTFri731IAubbDqppenZgyit1Shc6YzrVrg
mBj54lgnIUHYp/F4p7lDNr7+KduSQSUqKpPy8uqo2t6azONdK2VYr6hmJdQ1yV5vQET524Imqd5k
JagXH5UHGI8lhIvPPKWvjoCMmI8IuSReLsHSQZ6xyV/6tMdWbJlH5MCagTVH5JB7+akvz204JIdk
8S1KytcNn9RBMYIhdGaQC0Bo0NDm+jC0744J/iTIAaIAaMHGzXY/ae0d3dQ7iIw5m1bDBgT9TBsI
D7HZjj+tZGquC6/cEFJjYYaxwPODDOVBRl0VsINmyTrgSxwhSLCAkdNsOlYmk0Wvk8HO6kIPSBfu
FOR9SqiH1jlPovnV6eY5y16ihtahTMFpqQvvS/pslKK03puoV3vPerAzVV1wHS8YvRtFkhun6x6h
OiKDxhj/Sax8WKkVrzNsLWsby5Yb/yTSBEfu0EplCmox88/WSn+Irv8yqIUrMKzalu4OQHruaYOZ
rKbDsQE4hr/L5b11bZLrJpXuAajPFT+gBiDtkBMaWkgsYx+FI+ULaZFwWrLIoKYVhF10Bkg1VZQ8
zC6DEM7S1yotzjIT1t6cu9ucgxmYy8jb+qV9hIxQUb1Zf5F+JwriEyF29NrrvafEj3cqJoGHc4md
Wdy082qO8ceccxGhdlsdQohF+JPBlU/2ASC/j5MdOJ9LgVc0/qR5/NuKzq1fbogafPC8jlx99F2h
wqI1REQqiF0yQ+aKfEl8qmE7+styAQFHf6uSCPRoYL5Nc39tDc2iqxKDqYNvSUyZh/THGgJsro6B
c4+Dv2+gvfoViiAskD8dKfXSGUqkbMyNib1NZ54zdtJ1R62K1Un35EbGPZ7Ek3YUbXr6kZF6fVTP
2nQNkheC3if51CkTxBqG/1im75560u7ZnvEEWpAMHORmm9jIKmUkPjRGsnWQ3xix44ctEFHUoKks
6Q4D5Ttrg6k8z1J+GThrwInehtJ7t9nwCocWL3aiqfFfUkNZaC/VvQ/G54yIaZzwUc0GIR5ohq6p
6b7pPjLtnwPMCQdpc2XH3LIf+z+11Zw8snMLQxbHZt9v8QPcedKfAOWLjZEvmQtyvo4VP4i6/1Vr
gFdRyOrOELbjz11bS0Is7sR7Y4dPImRVn8zxcbCThyyqT4oyQa6Vzwn8GPZnjsBNOd8xgOFu6mMN
hL8iDtCWpNcQzIJ3A5xlShcLu/4djjhCo7HJap5VB87fUHJUaYeBh9B/MAgEwtpioh1BZhSG2LIX
kyoLprMkWGbx3SFWKv9UFvLJBdi5SoPxmhnyJ7LId2RxctRJeS3gY6k4flkmNqFozpGBfGoaFLk0
0fBdDK+dzzVV5+RuRErhYRvOT6PbvtISWO5UwHkt0ta3/l8snddy40gWRL8IEQWg4F7pnSiSklpq
vSBa6ha8K6Dgvn4PJvZhFT3Ts3IEgbp5M08uyspy3cd6IfB35tdgp/eHoQF3uwNhQMmW1meznpTc
ZULwXfl+yPtTRWR0i/mBgE75nhbtEYqUhmtrs3J3sflCfTgGmtqYKnxzLGpzA8X6mr74NuJpPysU
E7TTjRrVhJt5+pvw4+G0h6nA/yC5goLlykXCh8I/A5MfLXobCajOvttsINf9eLPgXG11GN/ozZXq
WxKowrM9nNwq+EKfudjE7kWSfXc9S8IiWpddd05Lll9t9yRtHllldbJAUpuJcQONh+/1mnrdJVSj
T+M4Lj3LcFFEjMWDEO1swWN8kAMd5LX5yc04P3h+cU+G7q201gpP+JqWqLeYWIgdcgsAj5K3Pxwl
QY8muXmgpHpd9JhA+pr7eKQFz8PROCXGUu1LDXuHYYczb3Gf1Rw8VUVNU3Zs+E9BvbGiPtmMsnnL
Ap9mnG7aNEPOiz7Cg2awHsNDkz9cZT67YIGZWWe8Tv5kP8UdrFTXPnt+ax6M3vpAG6DcjhBXlvEA
FaZPQsNI35MiOmK2OUFqUvS98E7PtLzNE9avQlLpXEOC22lyKtSVvPbtdKNlt0Re9tFGlw9RigXA
gadDggI2npEfcAqip8hqwy+TIdVn1VCYw6asS6xGakUAdVMudBMbzAkRfaAg2Xu68E/MhYSCl/Cv
ZRgvCkSKt7BSRqApaqGnpAtHJQGoEiV8lwLESrOwVsRCXSkW/goQHBYDC5OlXegs2ckF1RKysOP5
uJMLw6UB5jIsVJd84bvAaogOw8J8oVJux6YsWbkLD8YADGMshJhxYcXgrFrCBEkC0PvhgZMJFq5M
uhBmclAzMzf1CvQMXhKf7Dc0Gte/FAudBsbHJu7g1VT/kWtEtEccHP8kpEBpECYuzNcLF94N4TVe
kIWBA5eqYPzjgUX86yoA5TQLMYecxYcPQqdp3V+gI1fBwtapFsqOvfB2woW8YywMHkwHXwkjgAuc
h56MG61R9HxquD0ZAJ9xIflkC9OnAu5TL5SfaeH92Ma5Xvg/S/0COCB74QLRVfEFDqnENPKAtUbL
t6lpA6jtz7jLX7M2/p4N9clYZbEZrf/UwfyuY0qS6znbe4P1HF7KnCARXVnAlxhyxWJXX+g1qZNV
DHBNsrNl/knJ2KUPWQ9VCB80DlzxP720QXlBiG2wY3Rv0g3ISyeLVbRt3qEhwgaPyRIlE6sf9Uiy
4ZVKihVHx52eyIbXFTu2tDoXPtudSIU/RElwm5PmAPf85rrqq5H4m2rNFRtNj1jOfNdpfYzzFzpN
m7n914/Blz3DjwhboiEywJPg9zsqlp6YAA5K4w5xhfubpX3FsiZO2mxjN+lFCHrecBAT1uzEt0BA
V7336toGxYBgNLoEZI5Jz2RGTG2s2XxM6j4D8VvyoX4Y37lr3UrZvWbUEAQ5EJk2t4m0wDluS0VN
C0+bOdYPxAW4fsO+rjOQ5Np682rrp7WSHyJ3LM6NNzfH1iGGczM4l8mFmSjCeZ/78iZS5zWV2IG9
iDiv2XHj8rjwFgROYpr9ofH+Th0xUyseeewnOPNL55ZO3bNtCgRipBCGDjsLztQFX1qITH2HDcZK
qiu42ZEO9lS0y/OhvAYm969hXmGzKwfjX1rJm2+xdI/2PsfbkaOoSy9F16T/NMTTSubNlozFBz1I
K4lTbzOHHlYCsUsDtH6uhFUTRRh/EO2EpLfZudn4SWQDCqOcun1odkeTUstKBhvHrO/ku0KaaBLr
RCYfP2biQsGzJxJQdV98upN/kXHAViMPL+NYvNpZwoNYgO8QC7jfty851QUrnxIhC13LJXQE0XO7
nBe9IFpQc8/h8ssInGHVtMLdhNVw7GsicYN3SrVN9W/GxZbwD0Z4SvP6kVb9+4QyCCdiN9jGU2PW
9ktFyGcKm7vemBFP/T57CgnH9pb128UqmkoyjiVbrDzANAd8wchffce4OT4rMQ6ajmdzRASTiZNC
cl7mJVrZsWVtiqj9I6mbTwaPc5AfHJwMXbfVEhSTGqG4Fhgh+/igav+VPfrvvgQFkmJrk0gltAMe
ajKrlFgRx5M3O67ucQOSRRtPQqZX5Wac+uZF+Ru2aH3ROonnT1M6uzKZt00kPwMu5gFd10u8LY6j
oiUFn9TqQCvJUdQG3QngZXoTflpwUTE3pyq2tj2HOllJJHm9DYL0u1Echis7uTNK/uWkCZmCTH9k
jgd2gGe5SbFujbP5SRwVBYdU+IhrPxl3EQPvxjOMm1lXfNI52kAggDBWvsUB0VBhPoM5u5IVPee/
WcQ8RFJe6yk9QhQ+I7y+G1o/++DQtzaj50q3+NMGyB5csvXAWWfZICuuVxMaas5GZlMxjdeBuCEA
7K2Uu7fVLyAlJvlyrk+zM/7n6d+ZYWLuKztKVwQjLmNDwqyczpqF/4pCo2tlMtUFRIHX8E6J/Xlh
i5Afr13EFxrOMeSACvTVuyOo3zB5+WocjWuK7C9mC+Z9Gt8bf/iah2lcVAE+i9M8eXQ2XcJWUaBm
nusUty+uSo2Up6tJkAe3noHP3DveojLNnjLaYDU1DAWqP74r9nL2p46sI8Guzx7TSU+Z464sKKfG
sb81OySVuuaAb5Bk90uII4NdT5x5Odph9nSa8TGqN2aOV9ZRty7E720HwzYN+1MZtiwJOkevOupx
yyyGgtLfmmLcJX1wRphk8892x8KZnoSrSkPSJyfGrydy5IbIBm4M48WMABDDKZtrfXOATKznpLxg
gf1DYzu2k2Sje6EJWdlfOEhOJkbuOpYP5OWFbD7u64GjuB071q6H0mW17UKyR6JjDuY+wAm29xCM
W7TvtrcX0nDMkX87s7dfA/nemotBfLiP5FnnufnC3fJqZNkfk/Bgv3TvpG2iNk6M7UE5PvwQ++QF
CBJDg4MiCz+9gvUbmJzV0PSEcwlCL/dqjMx38p6nFlAxXmDafaXzRvqd5zMkbwqTNwzhx05/CRIU
yy3Z6MNrZwHcSUhgbsupfneb+LuBcsG+iPeKTakVMfYYOun0abLyw3IOnRT/BNu58lq46rfBRrzP
GNha6Jisrp4Db37n8XBpmpxOOkbKFVntPOgOrshphob9V81vZTsdR21uid/HKM0zTtfQoagk+Z1K
sq4OUda+YOcqgkMz2Wfyp2cQkXmQXOnbpNfW/0L0PTiqOzkeWLEWY0AdeqhGynxr9Z1lLtoOtV2R
tVxW/DrLomAUQPdrgBZTV3+RE1iX/o9q5v8eXaEXoA1PL21o3PoI9TIOkh9Bmwo+d6zg8EArb/oH
/fOXjGNvW1sQV3liuU2yNob5hCsh4+2VUfOU/PHUeHUM+4m6uy/V+zQIIP8wtToiv1eaKpuZPcLg
dKch0oeRJd2OGxwvWAYMZhTRHw5SyRg99EiaBxjRNquAxZmgjVckxatnKHq4pPQn8KGJEvdWlcy/
pdj1Hr85W7uflPW8A8vga72GycxMYrwYMYLpEFqrARuSEj4uqUpeLMxv7KlVvOOQ4w+huqScHsxQ
vPSL4VJj+c12qhxykFVwQWQfBxgO9Y8fYBvFYXHKFD/NZBNopQKUK32u+m/aIPYu8uTNM9SPkN7Z
tKxxQzjDY1KT7ISj+Y2X6ji1sKbp6SmbfaTI5Fr1QCPM8mFx1hk59T6K8WEzsfXaGosAG1Bzm/k8
xtNf5XKCa11DrYVJx2y3YKBi+6erjT/GELxPNlWqQHxjstsxZxMoQXvLL6/ANu8pd5pu8VKWoQnu
RrEI7dsCL5semXkySE4zJ1Bfh29zjzRAXDGnnacjaLZNJr8/JzbgDnwEPhKh/2wOU71L2EGb+l70
4SkJUuuCn/kvq+SPOQCqNlnvbGTZwnPQ9Nt+29rjIU1myUEB59bMSvpJwVNZ5XQLocxXeisnTeNe
DDlN6VKsNVrQWoSe3HDWpkpoUVFSZs/EiByOgqhJ/30ovZacg3FP6vKHDHkwRtWJ4W1fLv8nzxCa
50Z5g5Hi7IuwvPCOplMB2MM2FF5/+u+D0vWry/HAGJGrfaf9CUsn2qemuMlBvvG52cd1u/++mrau
IlOs24JuRA6pq7NhSfqPB2M/KRTFOp5J5/agEsPW58AVwm9rYtzTxqcxZO/QoATgSRfFjXQnPDJj
OjQpnm8+HQmymP2cB9uPGNePPeHHMfv6NS7t4rC4h+LUMJkDB6Ld7Be4ydYFRN+RKckOrm3RGucs
dd9nT9yyGWpjEA0swzr/UXGYPMSUx9DS6/Hyw34Zk/kLDFQG52FXZbFYe67TsqAQcusrfjzOYDe7
MsjMGWB+YKTRzCsEbuWUmHLfPqh0l3sPHxtg+h7HdpWzp4ngJjGIIjjI/Ex3hLMJ2J2sGk5Yksnu
CO8EI1nTbmj+uA/8BbiPLYjIlp0uPJsEaAb7GpLmS9MqXAMGvYxdLFii9dhb7otJdJ2TC43Ey48g
JEs/1ZBoq9zwBdbIMxgEZE9jodk2lOSS0OqPTl8QunM11RXdsWNBto9jfDzx3O0jU7prjkoFHKxj
KLLnziddPts1wC2EBzvdBUHLGsUldmSU4uLAApG0x+Gx8n44PXosH6QW55yS2it/iYdlwUbZeWv+
ytryvfCKNxTeZEdHkbdXXfM8aeCySSWu5gzN2NP/GLZJ0VjlCy75f62BrNy26D7ZUKGlcpUPyu03
HEE7nrEFUBe24tTOAYgo2dN5uJz8/jHWXfukCrmeJHKVk4vLpMANoqQHG2vEEejCtXyh/DfasI0p
AZKnh7LB3FOlmDxHM1n2xvE+Et7fOinG19KBQMbLS8ufCRVI1U8dijbRTpA8Q9BwXmzdYe11EV8x
OHEqxobAb48N1nDxu7JZ1emMF9J37g0drTsNCUXgF237+lPU0T5PnPokWrd9MlXOQ99e2EiI2obC
19w3CFPaDrJtYCHwQ4EY8J8cpN3ciD/+ROwW+LZ1S6TQc3DeE1TAuTWsI+1QF+Ha7IiM55gwPQBF
C62V+82uAcOwTuv3hmZpTiexg1/TXfOqkmaofnz2fgCPBn1ymJa7avJItuMsYvPjDs94NXgPezj4
3epOv8ARSz3+GmkDfl9O/hm9Jrn3sGd5yLEVb+i7gdzc+Yw/GeUzKfdYniLGKUha2rac+q1Krp0G
GTTwW17HIzX0CZbyigDh3ACl1gCCFqAqae4BHGapxgukZ0iWVQTTa6CuUteKe3RnEVR1kxNTGjcD
j9t1uvz6WDphdBzLnVfQQymIiYLnMw+j7j9QYXFq8xxKx1bTOssSxFYGjxTkVuSeP0ruDeqvVoyy
+shG17oWibOTTSmxyfaUPWZ0fhg4V+b6Tl1mw0T4MPpabxtuY8rw+OJ2a24cy/1AHEqw50Y3O/M+
0rln1VTwAE1MdWbxQTA1HReOCwQmf2IwSCaV7rQZlnshsofXzeepAMKMms+/mFgJg2tHCVl6f1OE
xVCSGKvM/CJZaafL07UfeUZ3maM2JtuBnRm790wG1dY2h3tiYcwLcprO41G1NFp2vyyBFKDs5jP6
5JqmaTgQSyNWBwxcguv0/pi03OCxgpBAPzETIqrRFJZPNWbFq40vGEkZ6CxepUQn6Vse7JoZktWA
7rSuSoPvogYTytSM7HKLC5p2pQCARiqUyHLUIZfIyGVDgoLG+xywa1Gs6rk5TanhH5o6mJ5TCqLx
SCX+PkImUG68N5j5xcR6wwioL54kJ5cgMZ7yIUK5iZP9iHVppWd5xgPH+BQRrATB1aUFwIGwvwX4
SBjeojV4HElceOZHK/gmQKDobWvlp2XXOjnFcBg8fAowayIm7HB4a5oF1jUl17ZuD74pzK1hkPBy
6n2d4l4lIuyu06X7uuy58kRWoiIJZe649f3tanhX9e9CCgSz1D8AKSUTwOtvBzn2ucAdgCm0b41j
36Tiy1gQTuUS4yPLJivurR5PrHQguZm1wdtsdc4jGnBM+bxz5mHTMS5cxsl7zRMAHlF8KhaBcqAG
zEtZfDEzHSZoVOdAEN6oaMe0OHxtBlx9uywpjY+uD54l7ts0xSbVR/V+lBUr9f401U9xQRw4DLNs
CznR69hLaGs9JgSV83hXj5zay8RM9/QW+QxfkPODI2iRYtMWxj1qCU81Org3I34QAiXs9Vr1PJTG
cLUqQfwd63ZXjxsDKgh/xwjTzFfwX87G66VcDWEHHk78YuKpF/njH4C7FyY9ICDsjHKWVGZ28rBU
3siWvlQ6xF7vHibVRxvD0jkrLnygSasODH1AQzUkq2nASWxPUbvrjDC6CH033U6fc8f9Nw71Env4
GMKp4TY4/dYdkRFYNaVlb+PSP/VGf1oyrzubcC7RI5zUQWFcx4wiXZ5LrBP8dL/cYre+UyhaEuIP
wD68vii0EPuozxjlpm/wNAXRlD8NFplgZLsNTUjroEHda1LFARP23NqavP1gspAtM9bBUVKdFNWy
R9d/GuyYFI5Ej2KRqE6u1bl7YiYnM+Oh69NDuIJTb5KSpo1ON/3BM9oGnZ6MiYFfg11zeOLox6Cq
EnHxo+gUqyH4sXW/dWPT/dKYSVdT76SvrbWb+WH24+D950V+V43dstaWEBvVkzIfKaaxm0pnefdY
VmhrYp9qm685s3RgOmyzTLg+iCm8R+Bc7mvD+Ds2OaZv0Sd7Avw/LaLcxqMO5TiwOFAjFi+h7kUX
foZ95W/bPHmRiaZPs4IKo+iDAorAhW/z3RdZbN2q7Ir27mxp3Whv1HK02zros3tAldfWq/iupyzF
psz9pKVhnrgILQJDofMnW2L8MqaiPQ9a+seUoNCxs8GxcRM0N4UHQNEydHCZWbbs8eLO9JCkYHut
TPAno2NYqMtj7n5OXvxbYjtgduheHYSMJyo46lVKfuhXaBfoGuTD1s08kmxteuNgzTE2tPk1Mlir
c0TD4cL+t/ZIJxUVUSe8v62lPyP2MZPly+OcQw0ajOolqDh99e1gbU30kk01kVvTiuj8n0pG9mmW
/arzrVdd+NiSvc+AZmWq+eJ4U3teRF1jOF4quEVxQHVBEJXbofCq5xGteRVjsjl6mkRs7J0mEeOm
tXt7Vw4dmGb7GbsgPkpmKfzZEeFiCaTtvw+8paBE2ITuBJBuci/ZXanyxC38KYbicxwrulzK4v4g
g1nfLcbnW5rd2+RXGHbhTTRj9iC+dXPpLdnoSTjrAC9oFczera5bikIDhBLZ+S9R4vovcYQ9svJF
dxQKdD1e3acoo4FvbNJD6yQQlI1wTxOveHHppr3Nmo7yQDbbqBhQpNEX1hFZJaA6zCOK1dtYU6mS
lyEpAJufx3a/9a7oWgSEWMSn1MuhEPf+jnZp/pWMQtCyOBEwO6WnJB26W1Wse5O2GzLs2W8vEde2
dGoYulb5CLk1DLZ/cVPYU6TsBhqe8YVYrvgd+k3N+7HBAZ/ZFwLq08kh9ZrUCDlx9Z1aEQgyiQmR
ijrMGd+NE7k7rxkBH8RuSw0P8tVUlhGjX8mbbYTOEY0WvK1oFluJA/1SfIQLqSMrIbbWdnOyiM1q
CYqvnXN7m+gn1/P0xlJ6ySAX8swxlvM4gHQvYk1e6mS7WEsN3sC2133baj4Mnd5yM3JXvuBgXOp0
T69aBfOMdDqdCvEV/EV0ReY+YMMCv9EUvxRd7RQPyAcMkaeyxKryPevpkOPEuAptn0Chs7YJy5kM
jktlJsrPk9INTdRIDSyfyk3gRa9liCjgljH8otJfZZJPPpK4JjyjNm1NXFcy27hTUAK+8D6WRc61
q1EHRBGJXWB6WwEtMB2DckuKR61KPrWeTE3GZfFPuPpfNLa81AQkyR3i75Om7ndRzUgThuI153D8
kxKmaijw+urxNCqvoMagKaxfsQMMYqC6aGGsTSkk8u4rmLP8yNfhdMvDIvQH+7km+rJpwQpdG8v/
Bz3/R4i2/6tKiL65wVAiiv7Jnf80wVOO3r3zOC/hoTV5dZuYGYyBPBX7qhUHUFhwi+l6K+gGLxxI
FlXPtEiwfzzNuFpPca4WkzmLXD9JO6Rdn2c+GCTB6Z97xcQ2l/3xo2jHakdXSHmqrSQE96Sehshw
Dm7lLefzgCWyFBt2PCRlndeQmgdmKQuScoGq4MLR3oDadTZVlL5zYeMDNEGSG4UilDNLDNukUX18
89vlk+74IV5nyk5eS6+hQdLj1JZYCfwzkPX7uaVxahynrXT+djN9RcLHAumZ81/p4gK3ZvUVGTyF
M5VgADNCb5sX+cGujavkPvV7qWnEkmbTcw8DwKRsE0NT1B0Qjl4Ds1UPIkE7nKp6Zy6Smx7Vui8D
d20nVbZrLel9TMraBgOsgzFS+Cuq3/TqEjdF5aKuV93aZuyOrvM94XzfWhkGQpnYzXMAStkrTeuf
BfwdjQvDEFoNqP86ZfFHvKVrOAqlvXzh8ZPuirReDwyW2wpDS+gYyYlU01Gl/u/QCSgWKOubqNz0
xl+zRItZbxF5zV0u4hh60U72pAHdPNrGyAcrUwgLOzB5MBT9YVtWAGdLXf2qTQJ0xDy3gNYbdg/D
zuLgQc4kuMpCpIc6SZ0DTq8zCBzzZCwfcv/dSZxhm7ssn7pwLM+0ZbzNCaOYbkNWk9Z4bIr0Ix1G
wpx+w16cUdbmBMvaa3A4VMYGzwbyPhC86o0YDXXjgAVURohmD2Azbd8K5YirBcbu0LuI5G5VR3fa
4X4UWxIiQj6+GKgGWRV8O6Qh1IYWPNbiegD4d6KMkYtBJsTNbaheAjzmmaQvXShJeowSzQgUDCjw
mKCTewR4ZFtkHiTDFMMaa8U5VNcpNICktPNj3GeR8Tw4loHdt3TIJxePzkn/OTk/e9CM9VUtKSC3
+l2ywrxFtg+ftHLfKzufjqwn/qs/3MRFvFdak62uLnhz+pPq7HnVmJ5JCbaJ8N6KR+ul3FeC5G4D
yVkx01oHNigj8aFAc5YqKjVdrYyKhGQceKPWAXu2sCRrVFk2UDfGn3DSdBcHIuRkby9bWFzwpUlY
NhjldVZy3jchpheoTeyPeQTxuGk/eWzSFQFr+823aM7w3XHt+hi/itRogc+JFtIxD2hfsONVleCd
SLt8EiADp5aRfndDuDacW+sY018fY1LH+vEFDsEhwka8iVthPgXlg4AW9QvzfONZdsHmADNcggUC
blukgpJHq8RAEkOPGKoMyEj9gBErkY3CdO2N6sOLoER4wcBRKJ2e2JO/U6W5p74323iQsViNfeMr
Dc5WnR1RpOa1O3tHMyRKPcTFRF6cdVAyz3h5SKqaVJRsaBwEbuBwX2vz6YSduejy/DRm9dfkOGwg
s4Q0UU+AAej0SQ3yZub6XzE67cYGVc+M2a7BG1qhA/FPD/4xKMtvZt8c4AS/ZRqGkxHefuQb6Ac9
hiSWRVgAXDs82DxwUw/QnEfUdGtn/GXkJ5AcPMakeUYSyooLU9W5m3gXDJAAfI0yqtLKPhG7imxM
tG6oKDrq1Nq2XHw03t+xmDmGxLCoXXH3w7cu8kCMy3ziJlCd2lRYd8ZNNjnHwv1ROn6SGVJmgnqI
jWnLnLuJ7fCCUkUygkTSKgtK9w7/odqoYCYin3av0NLg9zHVG+q//I9EBI+GtYkDhrw9Bpiw46wT
cQfEr8901ljPKK+3vkhujSy6eyP7t6gq5qNkKMOwibvXcDGr18bW6tgk5edy1skBKgDNsjxJDZyU
ehA139mIlxVzGKGWp3ogZBHG0rjZTKekBCIrsx4AWqwHwsDXLIlbR621r1wWk6ZVAo1Q84WgMkMJ
WtrRFtB2ax9XS9T51xIX9GthAfvvMeFigEfopZN441TRPpCE4ZErX2h4ONlp2e3yyr72HDR1D3V4
qLDaw7be5KL4TIbBPNgzZbbIaTkqDUP1J2O3wPtu/DLC4d74UF8XxhOnpgOdb2e6ke1ti99oJwPW
CFA/92RGTolVWSSWqbLNBcU3HXdqyWa9qihgZSX7VUT8YYj1i6mnX3aHSVo6nY/MUNx5UpgbwB/p
Lsqc39TohYT267fJHr7cqM8BY4HMKVumeGyhsvD7vcPMSY3mqyFSwFImET9DOmvfxHDpsL8sHKJR
SV9U24xSDwrdyJwa0IhLE9VcxVOKjW+ChhA5F1E+Z4bKj8DLAMYg7OxzF8h5jX1F58BHBsHvwgnn
FOFN5QdKpNe88fxrjeAJxDnZNZn6l7u0oAlnqPcAG+HeWcktTf/NiW62OPPqddHyFmGi4oPU76br
DttWiTddmd4usIxpZ+XqVs/VG3yXaTdZ6d22wCTpGrv92CBVRH62RfKGHxAubCSUsZ0NLmcL0+6C
kvhnMp68nKeZoSNOHIQv7Km4uDYh2Tlyj01oflvSsHb1H+1YZNBja3zEvAlDit23mm84CX8iQKnn
kABjoug1KNvv3sQWiQmYLh87vtBvNOOCNss9yC3iDlVX7qLvXM3+PaFsJcnm7HniqbIyUEw2iO7X
wK4i1pbP0CWtXRIVv0THaoDbqoftBrpWgtMzakkoGYtT2MQPC311LxtcV7DwWBPTjdh5CpJQ6RNA
6UvWRd2o0aLTv4QRuGC6vetY2ftgo1BHGmiAM0OmVm3LHYoYqT3WKKsOYryry4cdp5dh8pynrjL3
ntM/mQF2FbvldVTKvgQi7/ehRWy9rr/nnsR4N5obNP2/EMOesUCPK9LSii4tYzcOVXRsSKNLFYQk
KhHbfWRWjq+cmXKze1hdx5Cc1Oe8gPVtl7e2w4To2SN5eJp3oii0doOR7tKCAJDUIx/gjizJFbkR
xApHl9EGhPZGQQJiA1a+jTraTij6aw+/mmFhGMPifegonpoDk4byhRvPMS6FTLtOPX12jCbnC2aP
PsZ3O4v6eRmhOBCtAfguqIfoURJagp+WPNoSV/I4/sGgZpB9ARymE4wJrs9AJpSzL2NTvOik2PWy
OF0Cd36BQQY3wvd+SaZrHNic/TvFNcE2YjlxlzaoPGrKj4NDxpul+2ZqVMgNt9iMcPcsf/x5carh
rlM5HcMoO5Slzyk+RPXGlr6mDv2r60jr0DdCtlMKuv2IFCoRf/YmHi6YhzsOMshmE0owYiKyWJbL
XVyMz9KxV9nS85dJi/6AOPnoCkzuKSK3pjQaD1vEqUrO+D5JpImIXxeebnbgItg6WUk6Tk9Xm8Dj
clawYoo9OmoUFuq/Deq6wXcKIidfUSfGbsAV7BKyIvrKNdd8mhFrszA0sRHbz9jxUMXm2yyJhxHt
25p+/RE5hblKhpLwZHjvyvqISJkexk5cqinDkrO00bBg20Knpx7Swc3HToDttOPsoqkm1szBhkcA
EVMIAv4QxMuuSe515X04MvTXAxfkJjXdH1EEAUUo2ZbsO9YrD4HMKfAi5AqK+lCnYgvD7Qh1pjzY
Bff8GDyxMilB8UbkMkpCgx0X2oo8J8bfOu4JfDEjpQVhUKNrduYSMaG021+HTAIttRDkmIpP+lfZ
JkvzEVjlbwKYJPEXOGjS9DeBfXvVYUWlg4z/yJ1J+LEbRTkwaGbGjbZpmxJS28gSVaEZa5vj65Sf
LPW7FuEaBoq1UySM6jl/NcHXtZDBeo9ULMckc4PxXz9HnmMsjsd1/+hzBE5wCSS4Cl6tqlFYoSR4
yMZBj8yYFpmAVm1Dx5XRxDD7s/SepqmzqdXiSMIlyGKd/C6x4os2Ud84Kc9702FrwXp324zy1UGF
Xpsip4lszD+aWv6SVky6mMqaVY5SMCyxkgZYWQgQXDruX9zdwz6BC8WNi7htXfrASWzcxJZP6Jgi
IpypoxIndkLcQ534qRmxXPKY2EgBYmRMI3EmYKAa0Rzjqhw2omzeiloya2Gw9GL7DSQaV+e0CcC4
u9gy13lqY+2i+4U3Cb5YWDKNOy8nc+2fdGb/AEg9VVUNHGPCie5KLoQlYt9ng6I0Sc14c6A4RV9S
gTuI5+CbySTciab8lfNsZFXQMpItdVCdxI6KIVrjHhgfM63pZ4Y6PnjRx8B9dufo79zyGSuikgN0
VDzbhCjX7XksBZ6UZR1iEqRlHRT8nofeefrvg9k7u9oZjYPqc5jWJPTzEErZNLjISy1JEP6aXdbz
8jxdcRLbL3HgjG6LMY+f4ADZ+ybhTTpFzU5H5kts0I9il3jf/DsPu2RfjtmT0zUHx8BdIULQjZZi
JJ29v42fHemDISfJan/t98PrjDqONqNBVWOl8YGPka7Di2EjjP9Xod7mOTUrIOqcmRoMv/OO3iiD
44wvXTQRcbeR3Hk4o0GpLKAmcCyhW4WM51Pcc7Yov8cSxarkrpg27g+Juu8SqqRyGJPMqXnmp9cr
IzYg1QSX3I3dTenLdFdN0SFu0h/NSphXims6YKTCLfYV2NTC2TbAVOWHwOLKGJNA/90QT9tXyYaj
bHMCk/TP8Zzgpc138KlXYxhGzF15uzNdzYKpMjBqTuEr//GyhYzjI8UQ7yDVghOOOfBrfXZr7Lrb
0c1VtxW4gnLCp9Zbjz6bTxlRJTi7hDFlsUsPBCTpOSfF7MohOcXWZzEPOTIHxWx9gE+tHMY7hU0E
zLUXIqlAdpdVxa+yneU2SiYq4qh3o6kzpHFh+cBhzjk3xsQJ0CauTmUtdsHlL2pattpooHjks/Tn
KtxSPO2fCHfU9uG/P1purw7R7OywEvB9OuJTO26LOyM2z/99cIb5/38if/L/P6kUgZsSn1Lshb8s
AklGsKgxO689z8sHWU/t+b9/FHk7/Y+681iOHNmy7a886/HDNTgAhxj0JBRCUGvmBMZMMqG1xtf3
Am9bX954GUHrnL1JVpJVBeEOPy7O2Ws7y8+fP/+NF0llQWFcuIJ4JfZ5mmj7ZuCUHEUrf/38JXFK
22u6PoJ+55Bak/b+8w9QJqSPTXD6pGrJJs8l3RtH1X6NKTJ9pFdUg/WXn38MA2WXFAXws97uSr+3
L/QsHahMHMl7CfWirWJms88/CoO/jY6b5XG1b6hruSRbxe4Gqe2qrqG9/euy2O+9gGlOt3K+2L9+
r7VPeZUkt2QMKr25IwSMJFp8YLcaW2xDGYMLqaf9EzuEp6KANxYjmBkQy1x3QzylexnHwaVW+gcL
yj86Q2n/UIfhorF8NhsaVR1gMPwPZBqIO7uA+KpE9QpcpnXNG+LCNAowU0kZXHTtNcK1GCRlWOBK
rE7XWobKC+CyfG2q/ADPVf8wY1JOdTq+Uh4RoNye2mscQykPAQKLMMEIcLDCYSOMgvDga/V//+3z
d/78u8+/UZB1U+cSmTCVnU/wTja55E2MGgdJCF7KvjOp1ubcSX/8/FGHU0uGRNMeZYZS5fPffv4I
9N7c9cntZOnBOjc642aIDAPHByr/qOEdNkUnx70vIFRgmkBrpqG6ETTsTUSQbwcfrZeevbT6GF8L
3WZLLQO0sNgOeLbqPFdO+zvKkvi9ker6wBEEbQ7m5JZoBFFGoYAlp76sEKLa2T0Kl6ZVHvJQ1q5M
OBr3HVs/sPdYOmoMkaQ0Sza44g76j7hRqlrc/PNvoA4rs6xWlebVKyccjTsvHMbDgGv3508YY4Ig
HgsT1Yj9JKSRX1Wepzzgn8awiQx7bwel6spSQrpBcXRZMXf5XtXcfP6hI/QG5G3W+ylBkhNRZE66
Ln1I7OYNV7mQ/5yfWBj4a6OT6gbkmus5U/HgjANwNF2prso4Le8nKS+rWItfFVuwhnDEUx9nmBsj
bXhtZm4R69NnEP/hnpMDe4XfgvnqRPljTHXNXdhM2iV0qIRa2N6avB8472xZsGvslDDosqcYWoPf
/SRPAv1XH2y2yr3q6qNmMTpBtoEtaFY1CvGXUKG7Gyq68xGeLr5jJTVmlb/RlAaLVjKXpLDYdyaj
6w8cRaSpWbq1NlmXATpPu5BOjWUMcFTmdRwi4k2fZ84VVgo4nOux4TL74omWj3e8D+KDcVUbVrn9
33P8/39C75vWOfT+5VvyNtZH7P35f/lv9r5w/qFZQjdASErbsQ3Y9v9k7zvOP0xDBaRvWaDFLGHb
/8Pet/6hW0LOB9K2rVO7IvT/Ye+r/7Cl1ITjmKomNP5nqf2v4Pv/Rt5XNAzvgHvaM9z/K3E/zdIw
hYkOCa1kPEMY4/TjyXHk7ktT3OTJ6OfZ/8na9CYPs6b+z//gtb+A/f91efHvl68Lu5kyPJvdwWTz
gWar0tW9cB6QXW/gMOzP32W2B/jnvXfv//kf/7qL+u93ycm1wmXuGncKpUtibhMkzs35S9MHf7q0
wDHha/vETZUZfd9S7a89eJRY1/FH0t6YxXCYLHJw/uL8bTBz+ONt5tv/ersLM5/GFP8XcKKPy2LJ
CQRt5KXlOmCtDHhvff7y/+6v8D8NJObu+XJ5Jyj1KNC5vEee2o4Sis4v5y2LnmMlgTXHr6/OHF/7
+dTzzzf+egMzMQwDKxqXtDgVI5ASdHDOars6f/lTzz/f9svlxwDQht0ARXEwVdnUBRosYdj+JnRY
oltWrPwzMp18De3ElyTm33+5UTdZhlY4Ve32S8BeJHARpL1nr2x816SQVsliWLYX3q82XBTUjlBQ
t0lXnLovoIZ/01WnWpIR//UJUrCEJPfqGiWx8cwh4qtFyZjlDO7fteTReKcOn+OXomRqNjhigSt2
XZrttKoH8dLG7TeD5lR3HY36oG8TMJ/soFSnW/ocT3uTinjgyeY49O9e42jEI1n2UYy0tdsFqOPL
AKQdqtFMXaeK/11HzNf6Q1RRj4a+ktr6kOU0VdEomrWoRt/fyglw10IfLO/QlUL7HQcRG8Z6Lp4o
cYzrhBpik4aEAfOdmOMC4cuX1h7sVyramfInLBOcIlX3UZ36AxNvYb2N/ejcO03OkmMwo0e1RjxD
ZecikXDCBuF0u0lvFMwXdLmpOJiCyk7+k3yhXy9htmq7tu5Kd5pwtrYlyda4xTRtUKZ0OamZBPFb
dde+7gR7vx+G9zCR5I97u24BKBWa9aBIJec0to4u60HBt5Pzi/qpKb0JBZCRPf1Vd6lH47esyWtN
w1C7GirP2LaXTf8YoQkFXXP+BifGrXo0blm4gpnSktptRV4tRU1dQTymV+cvPnf4nz6EoyGJpMmr
0yyrXfa/rEWDjyCbLuEsf8SK9dbV9aMnOLt1isfztzsxetSjuYCT35ESNWIQvHgKTD+G5gO7D2iN
38w1p65/NBnkOIIEQU2EqbyfigSO410BTwWxFi7Pv8Cpzphv/CWI1qlIATgwOAvHvjMBI7RR9N2g
PNEVR+ELgp/tDB0TwUSawVTE0hHUSKur8w9+qmWO4xYsiKwNGPFYomJ7OwHimivZ2HMp6TcvcKpt
jgLXAPlnaruI0IhXFjabXrhRRj35ZhiI+Un/30/Vco5ilqZkBdwvn091AsaeZ6bcsOrEn9JCe4bT
CCfWjjruzaoMDwBNdNcIa+uOBJ/5zQw6j+g/PcDRxxuPZjVEXl67QSovA6vZlqS6ptz5q3WG5Rx9
u2GLYDBL6X+8CTYIpJ7By/4ipXZ5/gP4c+9YztGXG1GMaFjJiPGoiVgVWh+A6m8GxfyEf2qYucG+
DAqbkpypkT2BIoL8S5Ifxa7hsB2vVxP0r797/vm9vtyEsqSKelHi7NDhZWRegDQ9f+E/jwzLOQqB
HmavbTJfGHLsoYlf02FwfQQCnAGfv8Gp5jka2MWgG+mop7WrTOIik81sg3k3TMqPNsmQhlvfDJBT
HXw0wk1VcLJR8nmWKSwBSpYegpx6kfPvcOrbPxrbVGowW1tx7ca1ealO6G+Ql5AtyL6JHSc6wT4a
3IlfamS4aKPSLy8sraWUB/8pSKrXfRXf/9U7zHvRr19QgnynDRwmUi//WUL3moZXdg7fNNCpFzge
vToAOTLetYsD3RrwBE4Y2c3IOglTqIvzz3+ig+2jEVx0GUq0lmHGgsZUu2Umxm9a/0Tv2vPvv4yt
0Y600kqZHLSQ1Kw40NeII6JvmubUcx+NXAgLiY7dEZPyiNkAiifXrM33823yuZn/Q+yxj0YvVQCV
YwgeveljlNIqgMRVl1M02AT45lJsG9zqJBx+krMgO18BywO+0a8UR3W2xjR197YQ6htyTf/QRCSc
GzS9eyoBfBTQdgoBTHSHyfDhu8pomkWb9TdB89QHcxQVxjCIG1MS7mtcVFhVrNE+vVHjh2VZ0/xd
aLOPQkJb9Zw4jij3svFZMd8CQfWK6izSxv7mwzn1EkdhIdYGjt3svnEVFCRxdWXC5Ymp3bOj8Ztm
OvFpzraOXz/NbOhJ3ui8Aoab9ktGRcK+obbtbigz//f5b+jE92kdxQWkKmQwqa1ym6CjXk0apfMG
QOC/rT1PbrxPtJF1FBkyx04MgQ2r21uHTpB1AN5UcECRcTL5dy8w3/nL8K1NxOzJEDVk0+v7tJCr
SO2+ufSphz+KDFU0InZFekzKDIhqemWCN6KMCWq98ZcdfBwdWhyUNKy4XAVzLRS8K2YW6lzD1fm2
OTH5WkfxAVxE1ndZ2Lhl9VNQZDU2r/oAARQFj/Vw/hanPtGjkVwn4Lu7ouAcbVBX5oyni/K5mOH+
/OXnz/APEc46GsSwwTq9btIGfU4/PntpLLYeidEnkssU7iJZWyCaFhe+k3ffTDSnOv1oVEdaF3Z2
7rHS9gPKynxS255MFzEWPqDmv5sxT/SMeTSyRRvoo2OZtYsTGSU6LZU2b2ZBUYYclvXwzaucGNvm
0dj2HN+eRs1hXaHBfsPC5odTUVRxvmdOtNN8IP513BVZmKQl0mo3zJ8646lDiTy0Pya/+mZonLr+
/Psv43rIdd2QCdcHnQGAzMhcraqvvSTclaLfnn+HU71wNMBL9k2Gl8290LxoTM9jhGWOelNPvzMY
pefvcaoT5t9/eQ+q072mULkHh/Cz/3L7M8C14Py1Tww+82h866h1zH5+/ii/DkyY+yMG9urL+Yuf
apyjkR1kvZkaEGPd2lJ3RR1B1nqyQ2C0Ensr/fHvbnI0vpOoE7APOcCWVuHqWeFi4v4TVGGHwi57
6yeIJedvdKqpjoY1imSgy4lWuyPWQFjqLcDnrjTcDs5f/kQvy6PxbDXZMNUq6Rbg6hcGeM1c8775
SE88uTwaxRyHBmOOsa6LHBN1bboqJXAtDL/PP/mpowV5NJCVzulKXVXZG8dN9ALpu1zh3WitEqXU
7g0/WclqGhFcDJFDjXhU7zHHnAFPFCedf4K5jf4Q4+XRSFeKzinCjK7RAfm+WSC4/fWUujANlRo+
8Dd3OdVDc/N+GYfY1hW48bISMazc3mtth6jOw0/5/Duc6qT5rl+uLnuzTZSA/gckfkgj8ze54/vS
au/OX/7Uwx8NdAcvQbMZJ073fe2qZ9O+KovR/ObZTwx08o3/9uzktbEGMjkcsSOxGfUX5g0IgWze
KCWy0dCcf4UT8VwejXTRU1c5FnbpNhWeNiZbaRRLlrFtUIu+lz5cvPP3mVOof/ycjkY61ULaiGgN
n1JZ7qiZAC5KsQxM2tFXNhF+cE6YPFsVQCOyPR1mclNbvTjl4/nb6ye6yjiKBBhUQ5yKJ1Q+TQym
PtfiSKc8tsMFKnf8bhEAX5OLNvUlIttZpZdpU7ouZdEdsFqyXxJbxq+xqti/vZFiptRutJsWMMB1
Wo7pelTVZs+nzFYynZnKWAsgX+x+dEAvdmAzld/UOeHEGEYaBhRTNTwZVGksUBhBPup988nXJHqL
3pmeilILXHVMvfKbHp4D0h/GsXEUqLIKaGAQDCXFQgFPkFePYzbuvXzYZmN8M/XDZRHkf7e5M46C
ViFTpRwjv3LDsDHXmqn8xlHhNrHE76b2f5zvyhPjwjiKS57WAGZtYD8NWFgvyoJoZEjURVRgbRMF
OX4vwCecv9dnxvZPjXcUnhy+G4NywcyljjLSNGz15N6C7OGrxh5t1ULDt3Ok69K6Xw3dBHgLKdHA
gYUfQWCWmxp1LU4D3wyiE+Fsrmn4Gs508rJZQQGy69sVqh4d58dMwS6g15Jv551TzXsU01r8PoI2
QSiATEFB8gW5d3QwlESgpd/UQ4+atfUrBBAKFc8RFTjSVqdtVyQWVhRDvNGpgHXjBBvvmgqIZwwj
4pXTm5Z7vkdOPd5RVGTRXwIRHhNyBuC22DMVDkSOUQ8fhTS7rZHJql+1rRTfNPmpuGUcBcjAqAo9
jRBYhVNkunXcWe/e0FdPpokXFjyCCFHJUCASCgV8ZybhXTLg4GXmSLY0QgvE8EiPvnmaU29/FER1
Cv/xqskTPNikuop6bItgkwHIx0zyHTXp+KiCCxXffP0n7qYfxcxArZQaHQO0pTS/HlEaZXj29UVw
YabiISPE/VWX6kcByqt6zzSLCX5kaOmcVSopZOGmuO4pw12WVOuoC0cAy/m7u80v+2VJkCLVA2qp
glIu9OGy1ZXgqgOgcZEKU15YmYWtqNJbwze5zHlk/iF+6EfBCvlQTp2GrbkDSzl869JXOyzsb6Lt
Z5nEn65+FJ1AL+ENh9WZ2+WOtQ0oAdi2voLqKCp15NgKZiMthw33EGDAy+hatg+UNmcxhK9i4mXe
Wis80H1Thr/f+dY9Mdl8Tr9fWrdBaJONdau7GQ/ggCnRlN9eXc5WjhgzJC8k4f7uRkdhSq/VzO+d
RCfzFl2ZeJxO8VJSrGx2CEM4SV1JJV6ev9WpYXAUcqQYM91pfB3302wTWnKNRSRA0wQFbXM15N+c
Cpy6y1GcqVNvtrYwNdcLIs7RjQHfjgkrVIysX/Wg/dljZPHNEDj1UR5HEW2SVUJdqmsU+ESFwHVm
BsfmfGuduLh2FDSakKNsAB6aC6MjvEt8jAwd6hH+rpW0o1gR2KJulJRUhhU6w2aiNOkmqJ1qZ5ae
c9sNpfWoD3X2fP5VTky32lGowFJhrND4J26ELfmyUHSdCoohXnXOpH/zbYm5zf8whLWjANHXYzoF
kPDAZOnKxou1kXWTE/X6Ykj9Cnel2rEvZWv09ypiUnzVWEf/kkiqvzvrFPNn/KcnOAoioYoOoJgq
ngCiMSWsRjjk6Gp87xfut+a14tQK7w026l1hKuTAUiDwBBGoZ1tVhVYsULl807vzS//pUeZv6kv0
mIzK9qVZ9S6u6QsP7rxuqeR+xkWsvZ3v0hMVZ5Z2FDeSUQgFGy6U1n7z6mvFXYsbnak/cGy2M7vE
xTrlWu9HfJDqTZYbcAMM2LrtRrOw0IZmp2tYxKveYirBkkANwJSMBX68bOEbKD0ikjL+JrqfGkhH
YQfSgvAcq0pdNRzUnZwaY61Gw/SXw/Qo3CTUXGexF7RQBpCbWqP1Uof9d8dHpwbOUYABzpzjljcC
jTcqZQt/JNkCc4kwHAEMcr4jT0w0x4WiJcBOE0u/FrQI7l5OHqKrnEYJL09VkMEF6lWr+smdWgJ/
O3/HU0NVHMWeyAAJpUu14UCsc/uufhQJ9NSoglSZ1isV2QS0RSC9aow4WWnfz9/2RFse15IqSo1E
x1QatwhluyhKq0Cqicrwys/C8u7v7nEUhDJFhuBVO85yLRNRyaQ64Olw72wjjsHP3+LE0BZHUcYz
eir2sLV2g2YA16Jht5I8Avbd4alz/Xe3OIoeaC3JxwXsjkBjMf2MNRACTHxeJWcZdxKvl29i9qlX
OR46lO4PseJ95uaqy4YzBFzXcqx0rNJxLjFsAx95/o1OHQJ+fopfAmItfM+vcT1zq67ONRTK64Rs
+7rJwuFQpIGytIFjb1jjbdkQ73EtCqZSrr65uVRPvelRsLSUvkk9SqRd6i7LD78xp+tU+Bz+5qEY
NwW0sJ1fyOBBs1FJUueBfXIE+aDBr+NKz4A5Ys7iQdZ2Rj5dzVwrQtwPfrYZvGTj9b/iKdkUmb8y
oeIvkjr9mXnmakCHZPbFum2UQx1E7209XsRe6upRtcmRH+KovZE+DkAKdhZ25u8jH2O9jiMc4dxg
8bye1WRJE3yYOpNIUXgAbFAn6/GiqjMOahHnFMMyHKZ9IULXwjvWg6qgtC8RCnTf9LpFJJxFBA3B
97CIjuRrkLP7lQkJofrRRAg+FdZ72qoXWTw7koN2VxGh95TzKcDxB0TYxqh+ROajksNM1JW9NQro
lWC75kLM+SwySdeyuUumsVmotYCYBcCiKfODNk0Pdt9v0kkDjpltPGOfeD9TXdwgS3416uLXkF93
wNdUgLAiuemT34b3HqJipieGRcpetBURNXoV9eD9yqgrHEuoDY+NbeVXFz6sWnTDixLCzKQ4e+lt
TVGuNek2GkpX56HO4JHZ5SqNb+PwBbw6ZlbXSRM9xHCC6ynGAvJBB4PhV5TZFJByxWtI1V4R1TNf
c1OW2U46WMxJFEINcBe2xAsFVbnsr/yhe6nS+6p9T3sWGj6cyQmGVxYM1/gRXlHgj3tmMuzLquVA
vd/1UcEa48Ifh2wx+sNLWigoVsMGF4OXzEF1EE8Y9f5ItBiDho+0/5FG3tJOroOwQXgYKnhAuGNj
OMw7/WVjkreQO10M2LwbUM4m2LIwStEqYgcNcBLvXX5qPHmhCQ5cpWatUnzvNUyP7MskeZF9tFL9
lhwwcDcVJ/McVWV7ByHs1iMcs1jifvB+AmOrOO02tXD51prbKRyuKye/KG1QNVVhAvPniEhpoo1U
c8SE5U7BqIl/ORjdhdEHN479GyniQvaaG0BJtk3Bx4iRhGMgRxRUx3OUEoYrJcL4zsAAkS0zCIta
s92i5cgSjw8cF7xXio1ZwQFyVWpt0dkfKJv4x0S0UNsHQQ0Nni4rv4LRaEnMXZT3qbA3ummgmOb0
rLgrwfI6JbqpShosvTjjKSRqYHVk1YN/qRe4gYMfnG7cBK2zkVgh+cFDYwllocvsIgPI7Of5BydH
EB1/4N17rRY4u9w0No5kyXiNedKq7aGpNMVhsOFRUr7lJR4OA9g48pE14Mwh/SX1azMYF1k+bWK9
3SZNiDwaIUIxUE32jPv69TBNr6K/ECGV9VSAoRstrzBkXw64zFQN30ny5inwbBTspnRnb2nRPoLI
owDIy3B7LnOxruhq9IJLYCJ7acqf4tO6mMVndWVJkP3RWpHUhnc/gzHd5Iq+weWQUIS4TqQPVtDf
ai2qBXS9JXTPHjW00qEDtOSvKZPhIsWUB3ZDD+6dQr5Foz8WEDNVhkYrf5rh+6C9Yu8GKytfmcUs
pYY+69GjU4xviBy8W6kAQQSMt8EWcGmV+aZzXrsOi2U7eu78SwgzOmr4IbbBWcPn7jBCMB1zG2hy
q2rIc1Xk0fkLnPTD4NtgV14TDedCUeFLnG7NEa6XzWHmbNDa2N6+GV/KsnWTwG2a/OAPcDO6h6q8
zCrog8Wl0ns/MK5aqrCMc6ntMwsT+jy7VDV1qaUgi3DCpFgILIlEDhysEizHYnNcBQj+dU7pwqa+
hgyOr/aVY7OiNl4xd1/kCRgL46PwR3jQxUbJ34fkpgYVKazsyY9fDF8AucKg1pZswMeVh+dCwPcw
wucAgLoPVB3zAHhl+NUMMlmPwYdd0Qz2Wx5lT0WiXQ4WXh1+fzGWdElpNfsiwH0Tv7w4wZQWAoKO
Sp84gd5cWWV6cu3hoy2yeKMFfN1t0xPch0slIWZo9sHsYxh3/hYu8rRMNJjEaOmtwdz6aPQDx/sx
Rg9pbWLlbS4DPEMK+ICBZGNgNR9GYsAnM5ZIKVyK/pZmxVo1dNZTPUCoeFahiQZ6vmq1/KZTyYf6
9dpODggM1raHvkBcwAAN3BJgWalrblK+ae1bmkSg8eJlGddL/BvozGhTqCHR7tJPuXUc/opBCETq
g1ZIdO9IwRAlqbZTPYdOGwLWV7P+AP0ISkEvIw7bkEp7qK/FZMMEyb2rwki1K4AH6qqYfFTzaicl
B61B+qGi2r7HZjZdgV4p7mIVk9qk4g0okowmbMWH+sBhaXsBAFHqK1l4/V0a+Hg6BqPYxUqM+ko4
gK5iNrf5qq+1YB8KE5byaPk43xmYDR6mSlY1c2/nUEcNbxr8gbVysjjckn1FMkve1fgdhZGzSxoN
db/DGRcE+Qgfg2VpCnPnqPLJbywbs52pvi68AYWPTKz8AXT3Wxsq26hUL8wh3VW+khwq4PcYxU4Z
Dqx52oAQZc/SsYCBluUM0CptAF0N03IxPI5OME97ebcu/GpXJgAXOfs9mNh9LXKNyJRD8/Inapvr
6LfqmFcGHBWIyNsJwXmOTnuRhPWmU/L8ET7ERSfTNXgjmi83L0ijQCvJwhffS0wfB58epDAu7E3Y
p1fV0F/jlYqDsjTUq2iK7oe5CAZdyYUWg0TV2uiQWx0keRCOyHBxCQwdSrgjXX2lohAjJ9CGatLc
YqiHNUZuGgvkgY9ytPFqjfr+ENvmJYYlwGAEAS5xusc+CJ7DylF3mUB/C/B1ldqmtyB1y+gK47up
6J6FJnZh0ty3tnEhHXOn55YCYWl6CW3cZKfc2oLQxHwyIsVXDoOJSKkks9IHCIqrdsnTccEiuuu1
ejU7g+bCuLHyDCUwdvTYSRat+tzNoJGR1a6gYGMp7PHgTOMztLkYXzz7pbE6ZxcE6r1llzu0VzBr
+GZKu96UAmp1HG3CoDnYtUQU7WFZgKsqBlbJQpTjjxDD9RWyvX3QGJgARd6+zmJ1q/gaFLf20Zvw
oUqkfEfY46046nSIU0UjYP3klJ91KlhsO4ODbk258SsPxwnSRBNug6ybeVbObJERgahiesSZElik
U7CEVbxZS9xFOnaSsp05PWSswbG2dWKl8McMtmA1Bu6spPRio5q9luLcU48PYNKz52RyquIgvG40
3RaoA8Y6rEI/LD3Hay5x8mwDvVTczm6IgDMKFmd6UVWAxX0OthZ4Ees/LU+PKWDH8B6WzoRVeTt1
pr7SE8XeRHEKHKlI2EQ7MLYxxNSbS1tAyq9qW7tDBu9g1yWdpeACS8ZLrG8sIKLFtufk7E2gLZ/f
bWzGRVr1JrCUUtmg5Z8eKWXAcVnpe6daRtPkuHVVE1sQ8at4LQRqvBcGmsZeh+kea55JvisUsUWY
9asK+nGSfBqDAwMwabXulxH3UeDaikGFwqjb8SaxJzFDcqcLObsaLQcJMatMg3JNg/ic8stuiPgM
2bLz35rREhe9dB2nQ3AZtUm4tYO2veuVmna0ephiWDVZ4H8Uh7rhhSbMuCRc4uMD7a6EOuXAudUd
BWi8Gpceho6pU+T7VtfiZtcNyByW+oghEqE6KHJ4WgOwLCuC3bQGmvFhJWp+XxB+cNsYmyjcFJoH
tw5XQgxSJ8we0hXIuCzcjp0HLymLpHXNLh3hZ8gKhoVGqpcXqMjsRcX81MC58ad00ZFix10nZssI
YaZUnvys0K7qoChvu8YQb7PzOlWTgBmWtVDTOymx/NunKewUzIgNmjwJjObGxFxua/A9uw57q4P0
rZA1C2CnfWcZYNQxG3AOAUlZ8BxVhNjds6/zoquBGI/DXUFHDLCIjeGWQs1WwRzMg2Ofm861bAPh
NibEpALS5NZuBMsfOepXRm2Vl4gyEww1B6CPFQ7LPSaFt73PhmOpMpODpQwrdwSOsCdlGR5SE0Q1
rJYEBpZdmR99JKK7LNOtq9APUty803Sdc7bJO2lmttTm5aTeweB3nSKwXdOQ6CazGQhokRTBZMaX
RP1wvPKkUR2w52k2pl0Vm0rF/pLdhCEwFWiCg8Pa35Ildu2OFRcXfWQszCRbV3G0syMbv7MsE/Z6
KmMcY4Myu2/jzrvws96f6WEYrIR+/+AHtbep5mWqxMKHkd6r2W/WN8mqTeufYwJJ3IPdPNj4FjKR
4nuBS9thNPV9lYUEiubWZwsChn7QlonujdB4oDCqRfhbjMVlLKfgRyT7t8ny2FOq5EaCyrvTNCxx
1bp8pc7LX7bB5G96s3mERwwyB6/hq5IvGDSM49FFzUyeNCBb8d8RoavnSPk8zsueFATt29prJekm
k/WJKnZ5bepuW7X9VgumEA8TLd6kSPg8XQ4Hz8NmobRV/zK3QmBn5aQjWw2hOBKVIjN41ioTSXYf
5ZcydDpKSMN+U3ppeh2HIsSbBHuLyiumdedozgpTwnGVKuOw6vDnW4mKlXhTjPe9I6t3x0rtR+z/
kHWOhn3FIBxXoVLjUJpFs/mt1d4PhR2C0GSfmE+NjX+6BTu71s21pUbenUfB1cGogxKmNa2iJ1nC
UhTEalupFGaDGwPtX756Pj5dvtSmjV7U4UbLUMVnbAVjKpuWOYYUK5uVdmuwC9WkYi/UUE4Ly0M4
aRVK9oA3p3fZAA9zUbRkLOKxc3ZS2e0hIMY4CSCLAjGKTyN+b3utqPu7MFcoVfFtdtGgt9jOAbOk
KaYPaB0OjBbluUn0hOR0VN/n5DV3qZZO7pQn/UrqtUKwR61qyjC9VBpMjNJe7RDydsmut6uHtPDp
lii4g+U2AWzBaLxoQnBeSdj+AEHavCSDaiFKKq8xVSbXnvfFkgRutzIDq8PZvniZlMRaahJpehmU
/qU3VaabxJlDOQ2NzDZMv9KhmF2CRBeLJtPlGnonlL7KCS5w94EwDmxyRZLdBlOsUQkkDXOlBoUP
0kykuEwPGKP0Zv+caEYK6qYDCJY5zOqUtONH1E/477Htz/z0d5KqD63e3pbQ2Dd1Zj+A8Nc5W8K8
LstNKmAg7wUiS9dZppT3AzmH2XuIsxPRZfcG8qJ1LaxulbfJbVMxe8LsTF3ZWYpb1/ldbIE/g8AG
UTdy3lPsZNZjkcLYbe1dH6g4fw3dWx9OYmUYHiOW/C/u1dVPtWyna/gqW8fzSCumWv4kYq9c1/Uk
SKqoYguo5COEe4iFX1Bdj41Q77ooz5YhhuGcCdg7rF+bdYocb61Wlk/xXxDBnZNPjZm0gGqHfJs1
ApXpUBpbfOKBKKr9U8VJ/ELD0XfVmRpbjm4C9BVdDaFjM3mZ7bZrgU33nuJcJX7lLwlrO8MscHRz
gD0VGuJPL//wbZrfTrv0QjZR5RI/yi0yPg3DD2G7WRbZh0qZ52tbAPyfcOEQfnPN8mvHaLkYIkKI
rhDmKs1+D2sQzDz8TY5nSSZqcJVdmbPWiszEXlt1ll6PUavF6yIeYJ/Z3nALoQ4IwWAWt7qc+nf2
EBrfBaZYGojCtnvzKR8ecSALaxheNgTcsfCm9WDOZuBYmtyquTUCdRyVj7oE/BvqiXE3hVgnTwMo
QeRYxZrtZz9XuvY7p8qdlZ6C8suQ9EBmQZnulSK4GagtPPgMh/tSncZHdoYZ1eJdSx1Q1uji3Sws
f8NKoF4USRjfBPlHLPVym3bsFuMGG9dhVDmySwUGTKP2MmhxshIBDHhAsHV5SLPEDli9q87TwJTw
oLB2ezQwwd1A6TPAyCh48ZRJfztqQwI4O/C9NfmA+ncTjxlmuV4AgnnIY8BaUZ8e+qpmU+VkGtdX
Ic69Gn4HTaEuNG4CjeeOwnegzh0GZ5URpztU94LjH0/cAWlOH5u6tO6a2so3YtDMXVUrxNRM0Q7g
/eVKd1qCUB+OALRbS6nAw07ObEFme2j3xTD+6IIOHOHkDBZJ+tHk1EZ0HmqogZV/FkNMY3vHNg5z
eKO6NMaup6imayVBQ+ZbMXn6Uh0M9RJyi3krfLpu7WTQrwBHNFsxu1UFgjafN2Gtq02jvy+sQQN4
HvEVmkSQQ6EI6xFGL/m6UA3hW6kA1F50NTfezUnC5QlSJFssajj1UmI/xpnDUS8U0gmPqYG0rQtz
7y3SajPbtH2a5q6ahhzllcHAZGUUdvok/ou6M+utG8mz/Fdp9HvUkBFcgel+uPuiXZZk64Vwykru
W5AMLp9+fjerUZOpSVvofhug0KhC29YVL8mIOOf8zy9N2wvmqGHrzGMMnZnxtcFb+xXjSFsmwhg6
Xaj5b+/pHqDkri5qcTbJAgsr6It4XKUJCiI5UqIYjRHZPi9LRorHYPHLay+P7GkvLa4uEDM/ujG0
hZ7s1qQ/vIzjxSqI6+xcGid+S43pNx5gkG95xWAhoAdG9VdCRAYgTWpOLC82x99aUFquFKV2KYMb
GyMZQ0AUmD17m4+hqladL2oe6y5V/i1TuvEz7fvZsUeCfeuTwn6KFxrwJ6P8jbDq5CaK43oXJ+14
x9VsH4tMsrxR3MVpIi8z6E4zIHnqYi4DO0u0p2RZUQFdMKtceN5NP1H34gmneKZ83dv2xquupLDV
S9lX0VfPc9W78cukoqRTFc1aLcEywNVNvStP1EiykRsEb9Km2b+z6EKvFtVTmOml9NpGV1gSy29j
aFlnZYXDFVzldEPVNgWUacq7vA2nEFp1V7xV6VB8c0MY79s+HpdhR0fkAu97ELG+6zPHKulm7QU1
f9yz+xHqFiz7Kf4t9UvwPxQp7ujCkVdT2I5by3Qpy7b5PUWdYMGg1GZlxsvIW+mipvEifghm3ioQ
eqEMV3DPXBCL4TRpJL7spY5m7pnoZWR6h2Yv72Bq/kbi+QN47WlTcvSm7Voa2MhQ7vguN1kTG1LC
ONeB5fMDTHDltcNdNeRn0QBmMvXYgbvTu3FOQROYkbWl5hCyKWsWZqDB5pwtVsDWr32qhmgfDOJg
FyFqnfHv/bZ9wPi0SWhRFjw40PtmqmB/uxQaJmn72o8QUi7TxLWc4D/1276mOj8amx+Omb9Jx34E
ySZWsmX/XDsbN8ivotG5soTZ64JeDZ/aSivj/Jun776dHQKjUYBQiElYmoUT1Bg3NANU5XA2ZXaH
4H2QflZczWHerJIoZ+sqSw+5m8cOnjTORGWc60K8tuZsavEMR3ODMIN/lkMBnGS6D6PmlfbWbdw5
V+mAvDjZXnjurfKk2nCPQbAfmLT0zLznlRTs5RQ8oRLuVAGNHtogFXG3oujEeqrYnGOwgBnpl/1M
Eae2svK6G/pzLGiT3SOhmq+u6y3t7te2nPpJYuSPHMefPEEo5gnd9a7ZOwFpR7pxG96fY+3o9dBH
8YHqtPpMacNmCQcE/oX1Gfk/qVoKW1phvtJP96MHAxqvygZ/BtmfLTOiIeuC5nITXG13pDy7A7aY
5mgT5puS4YxtJLxy30cyu2rDpn3uxRQ9jgCvblWTcaqSOUHMT5xHdXFS/yYHYn0I3oRlF7qOMzjH
ICyjcT1I5fNJxzxgf1ku8Q8xojghmVNsuZnHODuosJm2ZYmQRSDY0ptFmzRcT8nQvNdpGjwv1LEN
K1AtAL4z5E2Oehyer1Gq5bdRBMFNHqXFo9/DP6NUjALYVIEXVM1Ufg8WSCubWgzJbTUN+W95X5T3
g0Hh4iXvf9Ko9ROT/w8D9k/f6eRWfTsG7LaUWsQdR2v7Wxt20VcSTa34xEz+iZlrfXTgRTNRk0mt
8xKr6c1Xc/VbqgVC2exyjK1J+v7P/PGP5TAEbPh+Kqc/KkAv294LxMadu3KX+Gq6bVQRf5IWutwN
f3eXfHCnVVxCk6H89VhJq9i3yDxU8Rf1A324lNcbj2bBWurHXz92P/thkg/xp2+I5qAxaN15ONYs
HUwrXwof5oFmiXBTMgS/muk6+OSL+tnN8CFfEJfSqkOZdcdE1xqzIzbDvT8s1nPgpMXTr3+dSybi
767dh4QOgXm3dafGHIsiab4YV7rr2Xj68Ot/3Vb+z37AhxhgMPWyHXwvgWDXwpvyFc35MdOVW3/U
0ZMblPmNbWkkhapPh4cWHMQFBpLqtzqrl0fdduIQ+pxTL81myl6VUaf2dDpOziptEtDhLif8q2JM
hNwM+ezrnc2p87pQoeVAOuu7agOKEfg8OmR3pqSlvzSIm+H3KKtnb+1UqsGrIx1y53aV9d742j6a
KEtotK7BBK2SzsH8bxYzgVOo5aOsq/yZ6j4vYOZuCtnqd8t4dCp4XbOHO4ws6D5EYBLv2dexyRBt
AK40T35Pg77e9vYEfYZzmrgd6MrXF+RR22+GDoDlJPsyv1SGC7rWM5sNsmtZX9qmnx3oDAM9UXZg
npqGrnjhZ+pLF7jLFZwZfdvkliGZFzg4U+mihLPGuDLnxvdaTvw6ueZDDHdxg9fDjKwlj21++aM1
EbWvICHVZQNQTr/PLtmRFf3Gjb8CrGMOWUFdEafnKLq20069Q+BlfNRK+gHqk+xvJ7tWL53vxIe4
RUzkyBRqnFQRpW+izOxzxSLxNdRx8+LPVX2veqX2odd0/nrQk3vlOrQMTxSRvkojkbwc5eyjMg4g
JLVKs06r7ipSPtY6WeLf6dLD0yqCkxPX8TusZoGD3hj/DtwsqFdXzc/W7MBmU/FRkDjBb/Hz/K2R
1COkKpwp8x/VlV/W7Hrb2B+PYKyT7RQr57Um4wRMVjfRl3H23HgtK+08hkUZ3IVtStstOw/NBSb2
e9LdiHUXh6rgT1lzsYqnvLsuZur8gzZXt5GrELnyOZm2iWvT0196tsg2lUF5WfWiKXZLFDunCCLZ
NnKY9j4Eo4VO4UU9+aQke+lDFbJjhA+FH8O5+iIhht0zBe3992TuouxUpo0KsPgGYiO+6OFCokr6
1W5uILOSAGGAcgQNnhyy2HGvlNKM7A2DFT15I2rsLrLT6FqqIr8vVcZhxHPnpFuLue/gqjkTDlBU
zSohPCHZONdFSbGwfQElKxP017x/AvpVZAlNY0bT2nA/Bc9BFyx86K7h7k6LuTnEadcAWMmm6Jx2
UfrNzz33uIB3JpEyFXqtc852Kz2F4VWc9tGjwYu7TBbE5xbn/ZwAxjnKrFL9ZnT63lnD6AqGw5BE
oO8oVyhufI9dQRYNzXfXLHiVJTfELq1ScEfxpOYfErXimbG5hj4p77J9mTRk7Vr+QF61qGCbVK7W
eVuqJwI73feSfVO8semWvqeDKntzbRWdue3SbOP1/nLMe8e/NjMlA3ppCkwPpAOZz8EbI4rO9yZN
cRrjknJ5zTHz4OKCiLXJu+C2HKbiS2+ny7NzYSv47CG+TiEpSxbf7lkuVZ+g2DGAtaomttnYChk4
oUIjKKKbSHdjCH0cxJLacjugxYf45FXyW2kNkEBtcKB9GdvjpshtC5qhlsuLBM7yPoSLbDauydti
1Q16/F1kQXJEzlg4N6T1VwjEXbeuZva5JejF32q/nV9cHpGX1IrEbZk0w7VInPCFXsnpPcBT3Gkz
ADvlUG3f+EHgExCZF4jOQxO/06IMCF3gWL4CaKPvt+9zZ+tPUfhU+UV30PSs34VDX5wFcImXxYAT
GWvPfUwLk7Ubn9DKY2BCV15Q6P1r5ZAKuIgCx76pLAzLlMRJMAE15E6PheZPRQXX2w3Tc23ldnGk
d4AyMiljE6x8a57OYRnOazIIS7ea6SkjTDIv+R4UWPPkwoJjmiTmNZrr4gl8MTw+OfdwHYMFq7iJ
ouowink5W5BKWygw4ULJcntxYIpEY1ZaYugEvfFFB9zHCQhLjW1pqRV6aKdXve2YDPZ1Wb90UUzP
cDGomYrCovWedDjJw5L49XsAP23rcq1QbXvoyCs4Dd2dl5f5i0yK5S2MfPTxoOJd0BTJ+K2rw/At
WaD3rgRcqSfYv/F1N3f1j4UIxoNMh+o6LDCi8AgH3W5NkOmbqCnTKzl6qDIYfKO/sYMRiod2Q0Nc
YMLoiFTDx+c6DdWGGWm+1Z6vsl6h/XjX0jPLLq2TiPL9rvrNH3Asbauy9Dno45mBARjd9ibCY9pX
kk+5Km1NaCga9DaoRP9YeprafC4TgjJMuGUNs1vd5Q7mNWuEc1thpCEFdozq5ezOAS6YuaHQxi3v
mUmxvtP95xy6HFjjsuQBcSG93ARBy8BdXNp3VVpjVwmrPOblXGHKJOmVZ2cWXf0ool6VF0BQwvY8
Qcy5zSqT32iDoJr0TQP0QrTlGsVafC1aMuD2OAfpFt3A7G3JHOaakTK4e2U20jbOOA1STCBx64a6
3LCPrbapB6NqcSSsDuHAfvNc71SEklXFK5un0KM9e9cR/UpWgc/EyzDIuL6FGsUt7sHuAGhlGe+p
QaOJNmT2eCN6GkvetlkpV7iWy6tML6qZm0zkuRbkVfAjIaGBKYyy2yYV3qZYyBM0cYOS19iN+gp7
pbqpI0EKkN0K4TvSW866Rs7FT7FE8lAOjnXLl5V+V31MMMwr+u5GGSsFcE7T+rHNsM1LFzAd75ig
uwlqw1wlSGILNynS3kPah/HWWuzlvkP+PDqKhvQVEaMWOCE836c4mKsvI5NEnB7dICUnmlVPurGr
rT0LzePWdA+mHYEqCXDZs1eQF4GVNd8OnBSe9VyGaxF34jyV1rw1TeR/70Je/yvajO19yxO4g9NB
TiXg+smCpu7IpShJRw6/wGzHu6mlZ48VoF2LpbHWDaoEkTm/J/TpjrthblPaV4vwZchH51HXQfcI
4CRa+dKSX6vGzXdWJ5u9N3X5NshJ/gSD+zrOEqcmQbDe0LPg4PTQevfgOXNyE89Ou+5AUhxiz8rV
hdnAFqUtHCAsGUGRFT8/vF1cW9xpj4L8Pdq0OxE8nEq2rR7fDJp6L2+5d8pyA11tWK5qPzdPqZf1
w5fZ4JxtnchafPT9MvtW+7F6jVrpfRFkbeUqsfrYWbG6OjUmi8WJ1iUJMm5oI7V9RJJhOqayIpoK
fa+k9WDs9ffad0Tz6E9+uk8GXb6VJC3Qf+sohRMdDYzQlkQxL1PQNq9xMxvxOMRWT6IoRiN9gnQ6
BQfjWKG60LhA56YtzHEXxGpgR85jnSR6UyZmwCYMR+s6D8JqZwLiRSviCXSQLkvHzmiC74y1NScv
hu3yLpJGEGET6Etkptcznum2C9oJbJRUBwvOiFpBanZ/B4tM7JBPdUhL8gSY9+4xm/ppbZh1/J6l
gb9Oqqp8qOd0fNK8gfd+18lrpVo/2A6Wk38tVFrdksJonyPdLC+UVyfHKYbB7fo6PRZ1jruXVfYl
EmzXcCrt4uRMrfnetqq4jzP/uSVf+cIrsgQxIMS6uEA3IQlUr8NULzdVO847lu3oS9vH1gmebH0e
Oy8/WAsRURjwC+G/LggP0WDk0dEyfiI1FT7ZLHS8L2bFBdXFLpmGsVjPLv5G7Mr4GHOBtvPQInx6
dD+leIPlfB87KdnUvKyXBzfgVUugNFkUiajJf58H3gjZFNfv45CRCJzmAdyBGmwcKM8dz4NV5Nu8
lSRO/FIT4a0jmv3XSUBtPyDgiMOGTt1tDe/qftY94C4cy/akQegehGXhhIKspqCjrijcX4SUp9lJ
hpu2XeoD+WniopwogHDpAH1qMcX0xYRBdkuyIzqXw0iDQR7bAACnkYfANYDK3H55AiqRfxXJBL22
sUN0raav1i7F7Q99ylx9BHv3qha6PQ3CNkQ0vH49Np1zCgQuD2/riLgsS8MxHHV/j69JnXexZD/i
TrPGJbD1ekAhWwPAlfJV5nvgt2IUkmcpr23HFXsMIsBfJmK95O3QXzVlH5Kcm8Pmxp2KYgeVZKHB
bdD0ZUFWZ4QhaG41HrUF6qvzzpTJj8Su60Zcd8JOHrxeOWc1Ej0BZERgokjkLSp8sQl5h9Y6MMeA
ArTH1E0rwiUJYRAArtV4Fy/G2mfVgDbncNI5ln7SvCejYxM5n7MfomzyF1bsJqaLKKQWjoTMQY4c
QUYZg2MAX/bcD/54GEOZnLNyzB6mYWDAs6LsgBFhImT52sKd8rFbhE+OxwZymETVtzEVwUEUFdzM
ntgSrDtvAqsMGMrCPzLCJoMiw1c1Ce869pdm05upO1TR1AxY421trbzOmvfaROmXSSuAPa5Wz9oT
xZ7j/7ztiFcfkLnb7zO9k+xlk4ZeEW5Qgi59qQ3/fOuDOOvMVZuTiW5joQ4h6UlxIgo0aWT9LPmR
+IkhRJg78QlaXn6VUR5+DKYhfQv9FGROnM1bfPcaduaCfc7+qqKbGA37emxySW5NhwdfNXJH8Vn0
GMikfmrZ2LGykKwl/Now7SUIx6luyTasX+kB0hNPeGzbPybRqB9Zxhl7MbmzRtKOfZrQ62jn0Afx
hfRRdRvVoAlJDhMNAWLq2euqF/4WVSE/8lP1tdS+deJmALuFtLqKAyYdAkmOgnuqP0603uAXX6CR
cdAyioBdRa9AEU5PrS0g9SCKgzH22muSPNQWkQnYMW5unwZOlmc/9ngWOyd89eXUw/PyyjRceW1C
bHzIUFpWYGEqmMos9DEHaJtIbqrGGz3KJN4FsqmvgP6gm5UxyExylmZlqgmsFLvthyRf+h1En/gu
6qrlXLBvhHsdjFetxfFudML0K6jyeV3n0NYXJbO1S5nrHuKQvS6EG23DxKnWpJ9mwhXNspdotnuF
14UFNc7cmhVV/Eedk/xY93acEzq3ZEeayw8LnFwxZrB5PXE0bUzW3xs5g9LQcYrh+oJLS6eHMiS8
mkzkMEHNhcxnjcHBy9PpevZHBwCnydN91ZrwPHQJnPjK8/mLk07OtA5y4vWiaD/XkXsnhnSWKE4k
AznkFTdVnlv3cR/Zp1YodMZ8Si8pFnnrupn+4RLSKK8dE8jbcPZ6OlOU9p7zoey/ObYtfxt11u3G
NKzOvL2ZRXHsselXiSHIsaP3eAE5wiv1rZw7BnCV22bnfJ7cfavT9pg7rJqT6uQ3eJZNT0EuIcK7
oBB8cW4j53czd+bGHtLqiKfIE1SEbuitQAEED1bOnrWrIIgfKOlaNoDfDFQvn6yam4M4zJ1w2XGm
HJkAWfyTdgBFReUcnhy/HL81i4jv2e30uyULxaYfC+d66XUCRIj56rW2Q71NIzdnjU2Cp8mNKDTp
qvRd572c145ynRsnLIsBWql2zkxp1y+OMoDqeoIJsV1KYrcMNYHGcyWW9dLc2aMHFT7VWt4AhWLR
9KW4MokPRd2zhmPPrmtEpgn7WwakoQP5nr2hj356SnEwwvUclOEVZvqw4uXrbHO/DgiCNQIcGtTs
21os8bBNaa8IVz2kEEzaiYAf1jvstNVk9WZYKaI1awAxFaleVb/wDrRuRxS0YzdUwZ3LDuJbZmsY
how93AehsbdOFvmPvU7FuLHbAHBgb3lPYZ1hBMWll5/rNh/1hloxBy/MrVAZtSJR1VjbfFnce1YY
96HL/oisFfH84uB2DpuF49yaEHWWMUAR27shx3IbVakOuYAOWmirvE+HVBErJcuakTU9Qw211y4v
yYvRy0sEDPsDUbfiAec8/RFX8IDaNl3eciZPGCyZFvcRry5ivMPMWyDO9ipp5+WN3eTFywzHLT6p
s3WQWzepJaKN79UBAndHCxj38MkkxDxIl8j1SABoW7VE+y3dyZwOQ7Xc5MxjQZ1lOwicuM72qZrM
Tmg93DJeO91R7LZsYWLWUJ3bhn1Xjh7sJSbYCgsbn48ypPvcH/tNmJfFjRZezEs+yB8mKs4B53pO
9twHE55e0mMpkuLpNyLyZvZkQfolLcvxpqDSDW3KEHEHXTZ+I+aCFFTFyzaZ8jI4ZDXiHJNSRf4l
jMXwJhnWu4qItScba+SOvcZSBHnolSPoyEYhFY65M9yCr2bwoWTd4Pn1011v4zSOU5fwcvGs8uxn
4RCchZK+s2lqxya34/AyMzoo7tRAyqR3be8pyWNC654ZgP4Q+cNS68ediipxKK1+PHSjIGc7oOdd
ZcieQM3rcAJ3ZGHjF7W0r2ztuzdovNEjWyL7oZA98DU+I7vsgXsyTuOYevm8I7bdeGn+itCYcL/q
jEjA6GXh3pKs0xuCSYWN9DOCMXT1vEf8M+JMh3zob6vC83+bLo4+Ydb4KAet7pnGm8PbXggwfwZn
8Isyngh3iZ1apGaVVP0VJjHw8pWtpBc/GobtvqfpMu05QXPolpPDXOQwWUGPuNcVL7bwHNDCPJ7x
Ey1nXrMxuXBRc/PIXDPrgULoiEuXMI8mwQfYICnVO31IcdSED3BuTHE5pbsAHUmAjddCu+Dg/c5z
t1ZsRebKs6K5PMSaxZMjTCj9KIb+TMJNMF1kkSVzBdrQGKU8jnkbZIwy2fF16xKQfLBVWj9FLbrG
xtdJSOZgJlK5TuoMjTEckvZHmXWQ3KtEz5oLhKxwaidc55WaxTxsiYMp/rgeE0yhBMbpOk9KQA8q
XMYUEFYZPaH7peO69dmR7z1rqsYTHgnhtngcS/Fal01y0JJ5I5Zi84PhHcf/VmWEamgXagSzQ2Xq
Znvl6YT6I9s0y9GY0X5M2YlZO2oN85GhrbqAeCnBdy46GZxNumh5u8QdFFkk17RCCYPzN7m59126
7AwIIszprePZfPHLHEKsqCqG6dJspztu2o6UwDMRs3yjEDk3/jjMJxlFnG0w03cB9AG1JhR3IcQ5
nYsOkIHVXDmFrA+lI6Ktz16MoSWv4IDIxA1RpCXPd51e4gdSNRmzf9xoJyK98X4ikPOomxmmoe0u
MXn1qb9p/aTzDogpMbM0hP+3pWPab50/9+8Ird1OdpEDqANp0cQ4PutewIbrhMzJjstsXnkxYfxG
uMtGD3HB2IWHZHZTwMn9vXUu+Y8hHi0e0iq9WWp2QSloWBDtMk72vN2A91A/ujfZ4rzCxWTKkhDF
a5Xk8PpUFMrrLGqG177r81vF4/mQBKDuTBG070tOlqse0mVH6i7dJSoT33gJNskaSsm4ZXwmPyU6
GDmOYcu8OhmdB8vYN+9yifEN7JSQDxEtmjTYKnmZvHJaMb8rFB53rfTUPJEVT3YG1uj+MlTxoB0E
XD+ughPqjXljNRjRR5XmvcKXlJ+M8NrvJsyTc+71ZAHH0qvB0yX2+DUsfCdhJaTBMKu7gVyYnpHx
BpID7w1nwEW61BAziKNXCRWU6Ex2c0ZWCE/k+IZyV5XaeuyrgZdVFDRm40YpIMDEgs86LlGzJWjo
ow17y0NXjO3VTFPYmxv5MR+yxJsfjeiDVZvK7lT1k2KoUTdIMRHmWSWGc8IJ9HfJtmuLxHtZCmck
8T4OgmHtBEX9JoyW372sTk6NqKvvcL/yN2paukNrJnOwosgTm6G4TEr+2uGUPzNpP5QBsBvjjJlH
6iiIcx1oVPM5G0PDffDnYTz3TDynrEBSvJAhcg6x5agHt2lzzPfAvieiW5+U3+srkangyPVws3Wp
yol9p8rSPYpd/U3OMr+HXO57G+UNMzIlJANBkCRfgeDs0+PoE/L79a/zR23C/+sHex9BFu0clpmD
t3RsQ7YsQcGdbQbxbQZHuLNnh6GNtiDPyH74rCbHJpsdQT6seZc61J8dXdsp7o3HyduoieWbZXiV
pHayZaI7O8wZZUCffNC/j4Z44YfrPmLtcrrL3GNOus1fOcHSA0evSmutRRU8lVEGQTeo2Zl63eV0
6nYBykYdnnCKcL0++RQXF/vvLteHgEqV+SrNKPc7BrUAPN4xl1ettUynU5MNqmSifRT3wnLVc15e
knaujq0nkujWE2ta8NtIIPKAb0j7TtA7YbbWjRzI/VvdvHUcq38xIib7TYHF/OXXn/jvb1dmQP8a
X8iWSsOkTLhdqx4i5yVJ+OjwCBJj66LPrsrlO/i7q3L54X/KSKDvJMGskxr/pvMACivnMv9enWSp
s6syr/KvIVnrhfxrE74wCxndFgYxUcAj37YEJ7/QF01yPM5cPPuJoNJ2iVwUMfCZ7SHz8F0/uYt+
djUuoYU/fdCsqek18whzeFRSnOjrve5TTVRlZpzw19f778M23keAR2IVNcVphudpZOOWZdK/xnLu
Xxvn0rol889KGn72m3yIpWAU866eiuHIOEFP4rdaXiK1pAV33Jx98q772e/yIY9CGBPbMONqmTA+
+GRiN4GtmO40HcKB+QzE9rOb50MiZZS5DOuhI2BjCzkzFM5gY9/o/D4Btongqi4ThLh7ZcLg4yd3
7E8e44+EDxrvVRtXw3DM7El88TkJs8eiaAKUV8nMeGbLV9c2aBd2Pto3gRjQd359f/zkt/3I/QjL
kvnHOBmOdGwgAyknw13ze84mes55bxLic74wSYXcnWeEs7e//rF/hAT/5hENPry4QnKeCq2NRCX9
RXOo8vNQzrhKGFXs1HXnFAdPp/ocmYzj60iMxmWUcF9UkIYxN/vPan//aDD5uw/y4YVU5GQGOqKi
xyA16ux1mc8x3LftbOWlfoH4WpWbHNtnXUmirehEJflw7EPrs5TaT8rzvI+AEbZr6ChVao6M2MiX
IEKk3CCBElS3hWZqnQLvc6gd50cQ07uIMFVOz5zd7GKbhTX+ZzaysbDphGKKtaMW7JM74/JN/N2F
+fBucpRlhYYi2GPB0vkSdWO+gURP5L82sOSjVDO/GOpPHu2fPQDqry9Cq06TJi3s5ZjlAvL2hT5u
E8Y+uWl8geSRgOijJN9VLWiFhIDEJ29H9bNf8sNrKxs6otjG458f8YWaruuvyXyWjzJN1Dr2W9es
awIt27Ix/kGlA4UNzRK8ugw3XJE2qfZRZkcbFtXqZHHIeiiYldpaROa/xWNlQ/2YilMJR321IAD4
Wyzj4nlKk+l5Zrv+fAlCsnv03fq2EvVyNy1+vWXGMtqTJsmvZzD3ZKWhHdPc7o3YiIxkewyEn9Q4
uNdZEYW7Tx7Hn70GPrxaa8Hwp2PMcmxNVL1FMTJoaUkJt1UsrrVyqPh5dcmXbRu7JHSRDvLdUXnK
HC7+gYS1TZRMucE+JGjEoYfihamiTWcdNpb1bbD7/pP94U+WgODDyzkqJYM/rL9Hq7bvsyl4ol1i
1yhn0+PTf3Lj/2Qp+0hV6UzUTdgDzJ1MhX9Y+s6+IShQHv3LqfDX1/tnP+LyNfxp3Y8XP/GaoLMP
ZHj6XeBb7Y4RDEaYht58cqV+9iMud/yffgQva7qHak15Sj5M+7BLzZauvHCn4/K/oHz/6y/0lu4P
Guxb3cyaQdX+w//8zy91yX/+9+Xv/OvP/PVv/Of/R8hneWnd/Rf/dvO9//5v7+Q/+/nme/n+H//+
iIqsv//b1XtdvcN5/uP/cyER//HX/ol9Frb1Dxk4Eq3Kg/psh5cG0n9yn5kX+Yey6OpmgC50PIvQ
1L/Az5dlqUMwTP7j371/hBK4DszlwAk9HO3gv8N5tv/6xLg+Pd6WhSjC5wlthqI/3HI0uiRaMq8n
L683w02xgnL6xYvmnM2txyrSN7sywr/tIgFLtDxM/W9+0VrUA9kWpfgPOvDL0+FPl+3un6vIn7HB
H8qM//hUksvAf/GlZzvO5e79013q2iA7dTkyINeVRyWJ76dJsQ0EEvuEBs1fZSApmGwmA0geSbsW
6zlug00ezV/9iEmVX38e+dfTHH04fBSXMkepXPKejEP89fPYAWVTS9EcB8Hcncu4TWwxpxu71aM3
xTuHJuo1UI2jTPwec9KOdkJe9b4Kt4wrTNe1cR4cUIVY5y1DgG1HSsGpfs/D5dbEFj6B/Oz4KS8v
vP+7Ol8+sEcu1ZKu7bu0WoQfHvPIthIVcLCnER5d2HOv02JotwyVMXxdICX6CTJKMX3vvZrEaFnT
btRDUk4Ha9frJdzljjqFZrlOy7CneaCmSLDJ31Ls8IuOdvfry/vX1f2fHzbELyc5zJAiV/mvV7en
jFH7kTwEuSjWeJirnNoPKiBWJ2XLYo1uTGX99PXXP/TDFvO/fqpHE4KyqN4OPs4b2ITqbD7VIRh8
9xwX9b4FwblG3VSoQkjULHbfGwvnPWRC65CNwa0vd5lVhJ+8iW112cX89cu6fEmhtPDAAt//WKG4
zEoKvVSHtoBVblKC21UYR7Tw5EdXJOFedu5dVXni6o//Yxx3Y3WZAYY1ENKMLc73SXPDP7zNp8ne
py506MTCtvTDAP9ZeOvMZjSV4Xzf87y9ZefepqMJYkWCRaxrp0r3Qe/djMxj3tATv9JhdaSYYdwK
BuK3w6jlfhECxwagWzcHz6FQz51tP9fGp6Y0SReckLsyZJgQFbbbhWVA6qY8yYLkmxUkP4y09VVK
qVTXmGhVsnlcB4uX78cxeCWXrA/1EN+Mjh5OA7mgfRcEr4G6RN7CjHHCoN9Zfbuz+Vn/h7oz2a1b
6bL0q9SwasAE+2Z62JxWvWTLmhC2ZLHvIshg8/T58f4JZCKBQiGHNRGu7GvpnEMyYsfea33LU/qn
qlR3FGN2rvUlDys0HiEZDYG56Sh21w4CgGzD2aQk72Borx5CZceyTXBHRhrSmPZvlq8zoXLV8tRZ
fn7RzPGr8j4lKsVntwHuYZjuI7/6G23bg2X0zxpVzd4VVucFEUVhgFvK5ue06qyDb2cNsJS8ihit
vI9BtZ4sY84f/MKywibNZdyx+t5NGtOArKKdAFwAYB38u26xuxNQcfqVhredkCvZJB9m1nE1EbU0
qy8egU0w6+meZ+YTibbtKc6UgBEzc5A8WbU9TRWBLtYk0Nkp92IKrYkQvSF3HHrj1htTeajn5UEh
4Q7tMYAKxIP9//ADGbzc/37zAjjnGfLYPDyLxs1/W6rtlEmtPdZHY7WqUEvbqzNX09VMmzH0TOAp
TT0+Mj0gH3SHKaUluhDzSxMspHAPbURKZIbmVnAlHeY51Yo+SfPBRqDTv6TOdjdn1dHZQC8Q3PUl
a3s7+q52zZDkdep3KsGkmOWQAlxjJF5atFCL6bLk1qn3LLyHV5b1S7rJOdE79VL227cHBW02JmaJ
e8lsMg0f2pM58Zmz4aRx0c/vMzLMWsh71bXc/DpGT3QJqpfvbRtMYSCXezIlGfgu+cMI8NTrq7DX
x2uLt+BgtzhWg8D/e1e6iBL9tjgYM4cz3wL8pCM/WgP5aeoon4J2Mw6IwckULu6LIdhCE+Bo2mmf
jau/TNbHiG+xEK8L+/JBacXDtMwnTaMDboxXvecnMPg+oktQYTktQNFeeSHOoWdi6rfVm4POne55
hUhTd18azQSzYW6HBXH0oVm0v1YQhI0XfHU4Lg6+M1b7QPBqMtqlL9rdnHWejnpmQ7rcfme1/uJD
asPPN9HgvUMXDrSSNvYhGDrQlm0ZYrmgZp3fc129YeXoQwd5AyEAQ2ibE69h7fFfdHXsdfNz42Rn
JLrljX4CxhA/OHsHjhR6shJ6fnImcTHEnRAaOsrVeCcifY45iDllAGysYtvinHQqofHPWhnE+cZ0
xe/tPw4QA2EyExvzXzAWzUPVpnfWRq8z9bZ7xPVz2NK2EMq75UiPz0yV0AWUr8NQf6jdCB1063tl
pG2MZ+E79V2fW7MoQxYWD7lHf2E4fHI8v4w7BzFy9YK/s4qNIvsqp/l1bM1zgVGc4smD8zQAXx9U
ZkWFu3OP1G9EXt1hrTwPbm3mHPDPTWiKEEVnPm70ENLxFBarUeCe92cgumVU+oivZ5Pr3K0sD2iZ
150IsOkvzExhLems2WV3dCz9h2OBlEcRt96j8WQeNCQDA+4+dYc3SriLlotfcgKF5Wb8AtzDeTze
fChhMjObBHhbd6n9P1jHuKU8YUKStkCYtCa/WV807CpKPwvdh5Jg6ZeF4ApmxVw29W7NdNkWG2HD
vN83s+NxoMB2gdVi6HDdKFk/SLvqLoGweK/DJsICSNE5neidDG5aHRmjJoZtfEkFlngY8kfwI6A+
INA1hVyPfds677IUBzHY7g9fiAHtEe7iAobiNAFdy1d7TVLcvgBhsqueCf9WB3cg6r7Rj+q3LTuB
Ln8ou6A5NnWjHTlW/ejcFCgI+IwDgr+S7SgZzfJn3pFK4BRaD8B8+W0wTC9mo0vsmiIXk8qL4cFR
KdblBTkaCg3rVtRAMAPDPxXOjtMxio9t/dor7JMrqWCWNogQ9RlnKSvETWyNNE3iYHtZXLjFbrk+
WHZdXPXSKaO+mn9V42zuvhFFE1HA7Ni65SYzbb7VXvFd2nZ23BwPwZ3rHSttfrDYW+8WVH2Hyk9/
1I7iyfOxSXvL2atmVrnCidLVaQ6e0g5O4OFob53pUHmGxB1u3bkCVg4p70eBihQ4haEi26B/s2wu
dCmYSc6MXKCSFpao1I+NbfqpZ9p2rDE/xTVDWPJFn4y5Ww66rU1ol5Aj4Ni+Fsb4Mnv8iYZyKcxa
cwo3O/OSKsVPb+vpLxT9DMbb4sPVGTEzv4Q8WQAazKiL1+pPMBaHEq0xWJHlvc4cmu96cZcVNhfd
ARRXan2y6VZ+qY06rAfhPBTsv8tPWSO6F14JUKRRAaOWmjrd4/3NUntK8ccROZ+GEgoLS7TjHUbr
rm75wIKueba7fjmkHqtjhUYdd6N301KQBODUHq2xuwWY/GktThi8TfPLn7KE2q6NRNXJQ0CL8Dj4
2EaHnpU5GA8Cmw9ut5JNgWdArO9aC32yKK9F7X+7bAOJW1yc1ihCO/8muS6sl31dNGH3M+nvQaBi
IsJfI4bMBDEqLoFb/zF1QjHS6Uh/5wZu/o1eRKSG/qHJhrdpMB6dbDPRSvxGjuRi97Dyo2fjjKLC
HUNGwz9cY/yzCue9lw1OffEG1YOZvq16Eos/dMBBg3kY3PrZ64SV2BAMi2/NMR8zdwB1RDmHQK1H
W7HuhYTP5plvj2kpM+wGkBjYxg+IPCKxBm+1TWscdltwbIbPRWc0vDkz2t8FCaYGkar2xAld7x/G
0H9L4SKQZk1u1M3RxMlnnHSrgT1SJzqJL4ZfmCAhifChoEwrzy0cjZ5dNlr7AIbuSlWWTSjfc/kT
o57O/TcQOscgQ6Hojhx/4DLCjHDUfd07Y2QsKLe9FXApwKflpForYy4GE1PTtS2sqiW0efAqWG+H
LENtBNzmXK3bu8AWdCD7C83KYr6glx1jU0D/MbE29HNxdFdMUmteIhYbRdxWAdy3aUEfLNCYjSor
IrNZXzuFJ6/rvP4wjN1bUAArg9nxbGRoBXPU48swtbGqG4vcStTTy0qzc93f3wu0s2cwSFPciwev
z/+sBUtX1bdrBETqaLfq4rqz8VyA3VlKA8meHwW654VdifN0TTWAgcjphNc/6XXTx6MAEWquNtJD
l2CBtVRJ01ArZClfXGPdQWbNe9XC9Wx6Ir/0GnlyZWBILyrmDJ761eqjexQWxs0FbnJVxVROCGJ4
hsYlwMZlvne6gz8Jxx9IifpXgZ07Gb3pAnFtAdlCPMnyNMwTolQEl/jYY1fP/FO7DHPIgLnuVXdK
e4tVsrDljZ3+CbbmN+NMhF4+mAIBTj+TrEWzXfEAO8Ruuy7m+d2AOieB1fShckv/uC6egUHPfFdi
zmINgBSYj/HiGKtANZBdMn2982adrUikOj11JAIMcrj378ox+251YKsj0IK1Zgmd2qqBeklm1Ow9
BnbN9vNgDNxeMBO/kb/OkfIndNp0A1vxhdOCOUnvU+Vl829394rY2d9AAYspRPkt9O1CdydFQg4I
FmMlx4ut+RozVtqMRcW09BdW3fkyjF/48KBNcKubuY9xmBfZgGUM4Yn57QOazveRbZsI++YOH21i
O9kAyjo7moFhHrpgy8GsDj/aqLNNk8LBTlCvbrCHpw28WZBMwHBADubxelcag3FbAMQfCmYwkbN9
ts1yJxb3Onkb7iAEr4dRwWS0NqrzpvbDWmh+BFPnLsdAuNqd4t1Ow5EVgApGx15XySrpVuElrba9
KgE7c5VW/8wrBwCIpEJp/dfiKfWCrpODbFD052Dbrs6KEVWsXnFxtb6KKBmxdGVa/4rw5P518+uT
t3n2c4FX6k601Sch5RdNGnSnxqGKOrA1tlnpjAM6TiDldKLgKc4ehVjU7VHtrqPhOMBFjasU8iis
njKV9tFMnSLOW+MlTVYtlxc1OOLSzVgjA70/63O+XrShCE5k6oRlTtcErI6AvYiiZbgglOrPjvyL
Ik/R8J/UhTvwE3FLUm9ZFk2Y0y4EAumXVNN/IqtWodQhmc3pI7YNLfHGfop42yzCtBIvZBy26JSW
AE+XMV/E/mWoZYDqUHCCQFopxTRcDN3BdzUUlBbWiH2jYNbgOM2FWExy3yYTEvj+bT005dkupuvu
iYiyFRimmWbbnY37EbGgNRCqsB3HGoiRtkCCLThv1Pr2O+VmO9R+v5wQfxjsBal9lYF6INPdeGyA
DVDmgo6TSMNY2p3lRO4bj9vwbftDEeEOfQzIBdgNw48sIgiM6vmLUV4MfGGOu9JfI1/hPbZaroQM
mFotpaRFYKBOcdp8QzgNVQpD14Gfy647xxjRirBS2T3iHz4LhBP3/3zJIMPnThv1w3rQxnE5LlrX
3P/zBcHqi8IcGVHukkdXvrklflkkQIiVIvQs1rXRSHlUNfwxzeLelqlBE+zZwwGd4H77wpiCamaX
TVSnCvnME0f3ymju8sX/pWZxHjXrEYHds1Xaj6zpd75H6PCmrV/txm5qdxMQrIL6fnNBDjsyocF/
n+LuiBZ/6iNtOaelFUItzpGd5vea0+C6KiE25IiU9sAoPIqUFdapYOh6sDKcBgKUntJjkbXILQcE
CkjeuF0Yin0QCn7texzARMYkfVWvyeZi6cmAVnprHQcps0k0ueipihpdn4plMyQZ+TA2ZYgeGNiO
qF1SJVHVbuth//FWyyLmUlaDW36kTEw0ZTzhz3lcluZl8/0HIJyYK6zhT7/mH7kurWgcP3WtU+E0
y6hvcMMbtX+fBfRpgsU7jZqrY+tDqozsk36R6SUbZpfQMR120Sa78zhgYoW8NdaUtK7/sLTDawCl
CQjmjmj9g6DYiWlmRukEuN7Q37xBhwg73ruLHxysDsOznLrEZHveMV9RwNIaFZ0tH8YVBbT57nvt
eSrm8TBb4eK5dyJws9DYON5mbLyrRkUz98N5SjVsKMPyYtkBspD5XS+NH4bfceQmyGJTydz7tAbn
JXT05exr/N+eAUS8oflgEwAf0XF5oUk78zAZCUfyiQMid0/p6DPq8P6XsPJXG9FrODXgfYrS+Er1
4U9uaX81W383YKEd2hEnXxHQzNnRB4t8sgee3l32FhrYBojXDbctRGx5t24NNjsw0YaPrjGDYUfB
7J8x5pL42Rl3SvXPfuUjBk/FR+++d1oAF230npd1C2I1zWFfecfV71fE2jt+WwOjq0HXBFHLzzhP
DTN4YabPMvWeOn9JdLs/+X6aXudV8BgW26GoKO0NqS2xWahbSg9o9bruqSiZKNgVtAwT3eWWm80t
Fd18nBr/tym4T5dsjOAeiVDOhs3el8da6WHMbdU1g5AWNsi7IqoqbH8czQ7+PPl3qNMR6dCo6Qbx
hyYQeHnbwd+B/lFpIBb8FI3EPBWwYrcPYIzGOVe9FWeg0rXUfoLzIRIS08hAzbuMOIiF4kWzP7YW
XBNGVfutG94MqLwXbzZFnAqeILvbAfLgTgaRfQb4Fd8k2QJeZYe6m+O9zombBOL9ks3mPcgCJBOc
i6f2F7CK7s4wNcTDLKyakBU4Yb/CYhN7O99oEi4J8Vv7XIvMiVAAUvqza8+ij4OeDIBWOafUEuJU
5Zz0a8o+2WsBzku7Y4Xqh73lFO4rdNgxLwaqxHOi41k9dO7wLDytfOxV+ba13DxECcKHrKm4R9jf
zbWBInHEKEKxTJ4BxhiP3lXbypOcnL9Cl+1ZVs41hx6GS0oUxzJrllMg7SI0dxeyk65Q5nsy+4QF
VVTwBNjtpk5dK54kvIuDNSJMB8kdd1n1JeW9LN8Qc6KSVrHhdmk8dxNSXeTVCTBhYKbIOKRpHV0+
qSMZc0j/O5b0Ju/INrP0JmZEhY3dJ9SFftLyuCFt4zmovBhxNHke+xBcV3tjzvn0sszCUGcSI4Gt
K6k5Olg2UR0LVoOg2uLSkPUl2FQXxYEpZFzONM4rvVoSS9VhO08P5bg81/XWJIvob9mgOAyg3DNF
WdwVZBBPewKBPz9OVKv3GseFZdaGGy7sefKOXQAkY5wH7ts6nWNfjTUc8q2DE5su8AL3NADXOxGr
0hE2UNonLLWQCCvA80EJiDEwYsvpxsicWTqEh/IOZeZzMHJWmGeFAYc8BtwukdVZT/OWocmbpp8k
Q0K2SAM2MDeNyDNxImfENrKl6hVPYxMH0nxvyNXCj4+aYZCf/ch73WPmk5YDOa0Z+ult1eKxmwIO
ejZ8l2FxAIGkJwxZz9iA6hdIXH8qhRMZYN4Q9fpaIbytX1bNX2CQLD9zhf6WVjAsCjM7GuV6JkD9
utpMI7bG6K6T63+Ytfhhzj5xH6QIxpXwMNfYKQRQPHqJp5afI5KjmAgJdTE5Px0m3X/McZ0w7Kt/
ZVWBfVYbUvSfBvuR7Hn5A6Y6glyOBn33y2x2T8QVrwfJgx2v9QylfKp+a5YFr7qq0Gtopjp3HlAB
IyMa2feme8duf5hp1T7lqUbXUNz8eXNOzoy9r1b34GsT3bk4gGIubDdrMlE7gyoJrlBZOEP7eXBH
U0Re1za4F9X2S/XLzS6juugRRbjIOCyBrJB6jUaCtXRn02SgBrWTI+FeXFvA1WG/DRffHcWp1vMU
vbn5Y4DsRpFUYDFzc7Rz/PYW2+1d8K0GmKg+33rDdimr2MGgF+HUc/cfj7NZGwxWxBKGp3Fqent4
pOusEQgRL0xQse+NoXQJGVG66EPaIT80auxjUKYUG61pnlybB3MgOOqI5S3RsyW49IsYnwdF11DU
qUzwDRwEfAOGiQH7FA32MjeHQ+tvfzMJna/tgcBgQDWjkgPHcek5oCkCKGj06lqcN4wRFw+LQ1Dk
0Nx8233KDQ6aWto/4QaBjwbeHpjSg0EGj61bW+Ll4PKH0jJD18u/KtvMPrayBgOJgYeYmxRg5g62
h3Ox41gv9BQnQPzXv+kg/cibMvdaKTIStwmCj4DSABP97NoIZfSpHSOfSY2FSQMRerkliyKYoCi7
6thUv9Zcs84t9IPFUsBYCX9lKIANyJbhHLgan9rsJnlNHCJJ5QwlBN64qXsp1la/OgJc77D594C6
2cD34U8x3rflCHBzTrfE8DmnwC5CTQj45YwVAXcBDO8lZ2grwSqGuBQ42KVNXIKKS/psC2meXRRg
jguc4HsdB/3Jw0rPgzq+2drjWnd2SP8sf9ZFVyTN4oV06bTY0yxJhEovToGt3Q3jynnrt2o76zYN
6gr5fX6Q8rmY0+ehbD98t7Ai5JoyA5IpG2CyFs55+Bj4civmpL57ztAHRqYy3NOSzb+sCcx1l+ug
slcqq0CLAYJWJ7ddemaPioF9i0kYBufyMpFbDgKhufiD7j9Dr/8Lr6A86xQNBN7sFHNZLFGg5S5Y
HRhUla5zkADLXvbfJaqiZ8r5DPmR1EO3DxgDajLGq7BeYL+cermcc04x1173lvuxDqojix3BHXb9
21X4Q3Mns18zuUQkqxN2JYF1zvVMb3rYMpi2OhlJGxegXm6Bk29nnDKfs8vIBCOUfhsIm19Z5s+w
fek0jYV21cw52Hco7T5XK21FGfxurEJ/UW+8afih/WEEZXDYAs84Tj4lcCMf7b4gOYhfBZqgpUvb
4mSekYIv4J9OkxaML1WTXR0tPS6+Jx9sudy8ZaQ75AxB7Baknox0qXgY3zgcder4Wx9o+GWYEG/4
ynYILdgm4m3Qr32lJqbK3pmGqCM14+xUC2NVezjoTDvooozWTZqx1pllVLle/cBGfavr4ARr2j9i
OEfduDXZfaP+SrORb5kDkYbgqds2bE5CFsSh6bQv396KO1CdF32GNrHgb793jyTMpDcDlDHlvxie
psD+WkQzkOgwDwTMe3RullmF2OBN8lz08lXzjgySnql7tIO0thjL+MBmYL0ImZ5HlFehIrnlYOnZ
eFLNT0hXV+4PPOAC1GlLZtSSgu1q602LW1R3EK77mAYZptx8Y/GclHcZMOZHKYc/PIOM9wFkX/2U
0+vUWua1PLWbxzvFgbGIdY3apqK7wU8dmkuZVmPk6WOc6Xp3LeGPJB3TqZ2vtzb+eKtWB1I+l/tx
2FnXa7lc6zr1jxBeGNtsRlI023g0icOwduZNP7ZAXzQ9touUfSutyF4Y9A+ZKutN0DukjBq+i6ph
aO1bVWTShtsWnH2q7Zl+KZFSccnPQtoqmVKbimrTjvA4iBXxqz6ZXMM8Ysdk2mHPWuTZe58UGXRI
F42Uj2JrHkHDmyFp3OadljFrpcQcQGXPf8rU+CocTyZrZeFWBSykxMgu0hccUFa0+VP/UJk9/ObO
SSMrZ+gzVPpwQw0acnDSzkXjHPuycZ+x3P/w+6x6qNLL1JzTHIqBJToy5czxZioKsDXtbq6YB+ha
mx9Jw9xITsrcA3w8/1g5lfPYVZp1b0o85j3tAEOKNgEIop6Xcpifd+InKA/x0AtrjlvwzbGTa9ll
tr29uVQZz8P+RYPWfiACgL1j/5YhGVyTUsROgIKaGnzdYpmzvOZUO3co7e4L2cwv8rQhAH0RfmW8
GPssCNLT9q8/wyu5ghiBScr8n1frWstrVRXtow7Z1h7E8mo7pXZODRORY1RnlvqJOFfdKw8Bbrb1
6qeBD/q4bLzqf/622SU1vugokgoXOFdamKcsCF5SzSi/Jec4Oeg/7blBBbI3R4eueYJxVq799CJW
Gu9rbT+hneDkYJesbN3JAp38UsqBlVbf/hVm/T9S9P1/JNez0db939V6YYe3+3/97+g5/D//Vay3
/6N/afUsAz0eKbY619hG27Drdv4l1TPMfzN11zUDRGE45b3dPtFiYECe5/wb+So6I37DsVzfdUz+
6j+Ue7vAz0Y7huwG2V/As27+j6R7hu7tyqj/VA75/GrTNmyT7ohp7vq0XZzxX3RymP2WMTfxkzcj
pVza439bvLSgxMkBuwvGOuayFXjAtj0F0LosBQsXw7I1CZDRwRnBqe6bn4G2oc1gKHgBZgY23Ga+
VXJwuhhrpwGBkKAb0245uVPWUQbDEGo1DxtVoD2Q93mcNlLTVtuD8qVXVDPEvMkos8GUu1CKDybP
RoIh6404GoflQGyci6DRs3YwVt+/rLIeLsGaPfR4nA9VIUcW+vWpInApwdf1O2uEG3fm9tdcVx5e
2syXef8nrudgMZ2EilatTk/d0EfdSKGEWfF72g5wjzidOuwyTnaxekyCjWH+x5cC9oY1pR6DIEY7
cGjaWFKXeUUxn7D3iHiqEE+QyGjRFJq39tLBPZQ5nV2so9Q69LC1ft6xfhjTErJF7u39w4FIYNGq
Ov/zTVkQsfPPf+WieiCg0kg6zejYiHSA2jvvwBsNxbKKU181J3COidfqy8Vbml86mryYHgfJikTr
WZX7aGbuD6PbACFnv8sVnMVkoosxsN0Ck5JhXhJkYFU9awK1Axa37Ocs0+2ofG3A7vu8MtePOYPh
KEarwFjgUR+PA/vEOV3Gq+pRGGjO9OCPY3/AGdWdmLF4N4uoyHb6Dowcd6UHzPToBiZ6niINeSsa
y7VrHUYR1JcCszcIdhA1DgX4Ksf3tfGeSCypHsvtQCzNPVN4PaW30RTwv2c9O+oYoI9lbSpeHwmF
jfHL01qHqXoVNzOwdEPRVUVSjvQS4oAruW9eTsJT9o8eZmToTkBgPFmLeCZsqV/kl1XR09+6mWic
JmM8Vz2qPedzKpacBg9HzHRI91lMu4TwcuA2hMyYxyso+XuGt8VBGTmG2r1PSl5NPHnVi5szFluD
Ecphrp/lMA7xYFtFtAtRqPbW10r0SL2y9asPKqJZOY4fMLEvP2vvyV/J81xy43fv9MCvJ1y8sGWm
VlqMBc5Gma3nIOtjXe/fhXKYtxg+Bczwy5EpSZbZfOYYfFIsAYxJJ2B+ZdMl67pnQTIWcYafbmYv
HOSI6lzldK9p4ixcB0CDQpG01gvNwVTS3WJYE+LeweW3bdsSTdrwg6cgONSVuyXOUh6H2bFCaaHR
WcJxw1k5b/+cR90o9yT9xukee5gZZgJNawAn3xP+PvhyfsyutE7zaF3ArpA5hFgt1rwW4newooIA
wiYtX3A2IRCyxfpcO+M9IzIakpl20lU7JBVJ7nbtfPSieCqzN0OvcYJDH6ALVp04TEpOm2Z67R39
Dwfzr7H0tndbGmOYK/uW9grQTrBzF+uctlGffvQeeYFQiLS7zA4kMaItdJFZ2LQrcf0xDa0wTf3g
0PlmVijV2hVb+OzaDxDVmNEP/r001rtWMeFaba574EPxGWojPVZul0y5HTxiuGdoNJ8MC7pca1hr
VPfip76S6ip13zvWHXeins9h6bOQis0PGQKcWRtfyCCeEotYx8NAf6qTwHJyAnBJdDnWpQ0OUfmn
yWvf/LUsjyMsgHgf3k4WgWAs5nm8Nxmkr/LIEPaZY2gJN6X7K6iSJQDcaGEMcWZBZiI1Oi9O0GHD
EQEBckCTGmuJENQtgGb8Iz1d8BYu4R7mcqmzwTiV2ngrDdohOiLx60pV4XS0Fsz6ZuH7jC1dfusL
bg+KY3pOBh1PEI2RYRRTJKT1JuspVn0wnmZnb1xaGXEHy7WqDD9M+k3HWV34fDo+oTy11B+CjShk
vSzdZAbb2JIdgNnsrpn8T7+aGca2pHdOKnvdLHQFq7IxvWR7pqcoQpVPH9VofWbMq6DA0ho2f9pd
JqLVal8Yo5Ip1aKA0jyXy8nm00mswqailY0cs+bywpnN3w23uKPKPG5V4x1nA9OULh9bVeA5Yw68
ZdV63bTyGdDQK8cJsBWE1G0D+TJdJlHe+qM8QbqlwVraP9lThlOqk3oStFk8kBSkWfUSpWglQh30
wqFQFNhmwWfRRkBcSBcySFjNuu1Pbfydus9N+R8Y3vTQVyhvt3E8T/X8ApCti+3+mZDIyKoCiLxD
RxGavoiCoZzeW5/eMuHtR0kYYiQoLnUrnzWCUo0lI+WuchhjM623feMjrYefXjCzWKi/aYqMYw7Q
nnVpAEDJrHIa266HxKywSelmIGRpxwobcDQ7ZsRRS51JWomMjZm6PeoEHLoP/GYfvExL+J6WJYM/
52Ewa0lTu7RACmQ8QUXjtljpnnmfNE0+Z0P7YWK2TeQE8JaXMi/VD1p/w9mQdy5p3fSDekh6XomB
UzhHjz6rxiEm1GsiFRebgDlf/fKU96UIoeSML9OwEo96gX5kcnzYc/1Oe+BMMJjyKjSEg2BBfQCg
OFnr2r9LL0zUAZfZxmczQHShjuIg5Db2yaJdeSj7X0UF05mrzzVGJ4uXiRbFKsvYtNB2tMs+ky+n
T8jLf8rRU7R0ijG+qoxwVSqUIdp4Ro2soPoJxmcMW/2B1lQeFpPxrtK+pxSiYmfJp8kjGHho0TY0
f5TGCIABMxnWdmxN001NQ4oiCpm+3E+JjYNENgDxZmxkhPtgf5ioVTQbhpNXV11SD/mDhaDhEdkA
ngNmSBXJKImpQUlAlFVGgUAYN5Y8+0Bl7k14l6QstK/rWKHMsvw6sWeUwa32WsJSBlTc6Ynh9k44
ucR9WFqY6n1N2oTB5fTpmEyScdPcqu+yYlpJNy1ZTedplbSfU6hkRB9xzw+FfdSVMLjXfczV+122
r/EGH0ecggY1bfJNRaT3NMYKPXum0uzOXd9+ctD0k7TaXjjF63C/dcQybMMFUowDdB/Eir733RQM
xVxJm7JvjDE2GkSD2R4ERK845GHzWVQ8jWAUIh53ZbH1ioCnvQzmw9CYjJUF8+2CRR1EO0TJImM8
4CrVhKII/taIUQ+g3k9z292VWvvK/S724gRlwPY+kYBDIN4ajh1z2Bk6tb4d0Kui4tQrGhYT74cG
EMphryObW46PLkJxYCSLk0AX6O4wNPysZpwFi8qI3PXPqyT9qq+fA4ytSKtgSeuNimDVGTQY7A/D
cU4sRc2pCa6pz3670Uotx+LiB3RReZhjy/LOrlacZX7JuWIneqMku9Z/kJTkEo4JvFszTOfgfaZt
ZE01J12a1eFGGz+qhZ9RVxKxMs7yfSxzzsLeHhFqoH5SpdTxhHmRx1nmCpOPYg3xhBjgjvipM52M
hYdEm2kczUSNV6C4w/zTavOUhULZ8Kbo7pGK1vuvYJWhdgdmjPiqAGP9xPQz575bMzQoMIi8iWFF
IQ+ThpJ0oI5q1/elmZkYafNfsZ4xGJQRdBCaoeYQlc66kuQ2wf0FbBp7yBsOaEkZC9tFBLmMcDKq
DZouR6xsGSmc1qz+bMuWbBsnJPiU+8Sh9KOaahCa5tmuebpn9FahWqDVtmiSoSyKT+5kAiH9wYvy
ihTmcnnU1YbmZlmmhLTZw6Jc1BE1md1AyICLpxEjgZWR5Dip6d3VR2owx74b7Ga6rb085i4ObX1o
dYrM/jU3iWZAS4WKJquRl1RLmeypgYnnfLjzdB01BuxvxmxOl27T2rA0iaKefRIxkQDMyqkTaOVJ
YUG6KMrl1iDs/Hemzmu5baZttleEKgwyTgnmIFLBCj5B2ZIMYIBBGuSr/xf17qpvn6hsS5YokhjM
9NO9et82+BSCpRUkBvSTRj3H9D9dJnP8XLCe02bZ/+07q17p0BS/YvMydEaFlJR7D6Ho0Nqhcm+N
EC9X7Lf2DtS02De+SwEgNuyjzutDYMFxrX2Q+8U4NtA20HDsHqCXl1RcHfKcglyxg8nH2p2+u+Mg
CB5QsJ7ia13bCykuhCWDTTR1QBhSUJMHiurmtmf+7+ltnGHkGXzohLL+hfIx/e1C+Z7yIlI3BFmn
wvJH3sV4S8XgQryjCznYx8IW+67EBRdOcRpNdZw9gSTqdlzjnMACzDGh+eC4frnmjKGfwMp8qDze
yL5lV0MPeqMgY5V4frUBCVDm4L99I01PgxG+6GwktNH2X1AA22s/FBfcCN9GODaQp3bx4i3XKhu+
U0MwUGzDcwj7CvGzH3Z+Izqqv3z2pQlnqYGoAZLkt+PU1rpxE2Ml0raMVFvuHarE1qof5se5eCBA
Lp/H8m+/DLxEQFtZ06nDoiD8zhhHww5VDmP/u/GBAMQdLCy39rwzaZWRsrNJ4QOpKzf6+cefD/b9
0/MIwGqdBxltRrv/fe6//6Xn0TtXtMSch4Vg2jyO5Tq0BxzBP//48+n//R/Ihwy8zBcUYHh+P19R
B2jSW/IabA/wkP7///m/H4x3iWp3o4r++8qfbzaBfRq43bshOB1i0f/7CT+P+Oev/z2KRqANxH74
35fQC8f/+/n0/3v4AUO10O/tzf8e6f8e+H8P05rbidzOcvjv8fx8+r//7Unsr8Yo6u3Pt/zfc/Hz
Vw8TwrqhFHwV5kX63BkfMqHLkMDOG9Te9xjC0oPD5yP4oM5GWEGG+Wq+pGLcTwILq2XE2JOA5WxA
FWY74FwRfanmi0//5Abn7bxtDMgzGXQH/FspNhfvse/b4o9frXFf/Vom27pCkCkfOk5BxMPrR9Wj
Eacd7F38C9FoNuHjz4fYSSLQquHVr6zw0R7iAGqsOPx8zqAbbMVGomEtDDj6hzBLfK9Tz5gzEdvr
J9dZIswGf8LQomAEDs1zos3fQ178HYO03tuDdH/FJUL7EiTjf3+dS9JwANE40xvdjlLg9mUgVryP
56Pi5BgRTVOviZ1TQel11K/FdFz3MYeoxLiXb7QThZmNvTyNxQOZefuxH8Fjhw2JjiSd7Eep84O2
GQA3IzmA/F7dFIbVlW3EyYFRfLMzehMGwrP7LNfmq9sE86qrguFsd6WEeO5XO6dy/gBcapjH9Ma2
6pV4Ze6LyXcJ1JGyALOM4ze8Ajtocker9sNrANpmg6gnV1lFBmtacKA7PCP+LIEuWGMPyMerbpOF
cdI0FLMdGd8a2lRfe0BevZku/8bSfKTXkAOfw4gN1hg59NH6FzLlXFIMqIONRXHxvHcOVis6lsWf
bBLJZipKg4bg0TgiCP0zwxaslz81n13bXsPac9bhMPlbnmo6rOuZEH0l0jWN0vkndoCqCrMPVenN
6NDnAuLJupqzbA9QhozdQrH4owcZhUGZQ6SQ4OHGjc2HASvtt5d0O9u0fgec7PY1WIvIvPvnHCB5
qpmDx1Jj8Om04a06B39qszjDG8/KevYM67doiA9gchgPRZYOr1OTkzcMm8c4yT7rJcx2WYreQk3G
ppzKc15V1VUZqTpYncPqV1vVs40xApUOUHLlZH+hyr3UXZbvmShwWuzZrZZt+hjE2aEiILyawaGv
F9+GrBegOqqeKANubusMFOI9D1qcYlbmMH/KvvLF7DcKTT9fFWwk8tXPDpC+V+zSzJFXft9469og
lwAfI3gI7h+YzpFP5LVou4LKEyp7IkaH1Vlob6JedWJT4dblSRI0iSZdI7fMxbvksttB718ITfnz
6edPofSREgAj9Q1rfe7wezNp+QYEeIeG2ukDs4T0wcQeKtgvioUnx3SfG8eUF0Hv9JKGmOlTTscx
dnYD+8pKd6Zeu6wbVDlPj10oxsfJM9NId9PrtPCuSu9IRqjaxTGlov7c2elbXizOCfoqXrNUPEBG
xRHfdVGMaQZvotZbzWQrU3MFdthNnoWn24OdAAZV2fzZQzM5TWQMn+zWsWEA0iSYV2o8M6q5tSDo
b5JYKiYp/Z6jV2009Rer0ZHVfl4G+2aheq9JR6QbCXV3vWSwM3nP2zfmMqQ+A3pLKIxFpB3Lh8Wd
OW/T4F4+DEtADACRti/x0bdeQACli2tocpWxNSz3zVqc6UjHVUFFaiJ21azq4wRsGz+huMOoqKmf
O9hqcR8+FyMJENw2zOanMn7mKHoI/dTdkMOxsFxytjN0B/DA0vOlSt/6LM5ORlrKU9tMFCsnHA6L
RIJVbrKt0cyQ5WbjDiVNGFDyBTkYeChoRb2GB2QwxO2WU+kHakeP5lO41MYRyj9c6PuHdIQ4SMVF
v+lq3ziW5tfgYPowC3yEjSO9C96/kdEs2v2gBvqVUsPbCc61dPy6vP8Ikcy2uNGtFXk2Qnw4h9Zx
ij/8cSwA1oXyEuf2p+swHS2CYr75NWZmZMiyk80TtaxOJEx637HcumvKBVYmy8FedxZvDYrLH3Dv
NHDl1a9Cz/+C6m/YaHEpNH6wiVxGk3dfnO7GhzHGXUs0iVAadWbn3hF8oJdrX4ILT2sPC8r9g7I9
D9GJftABJddqPR+E81CceukUpzkc762nqFPlYp2spQZ4nA4fyquny/0PZiuc+0Z5R0xdn2377+yK
8cK7McomX91rdTCN0fyCWdYFcfLeazc41qEetpYoP8j87sPG+wy6+mAkUhHBHKMso1cQj116i02C
SoPVh1B6MW7K7NraPFX5L+FSvOgrLubU2oKTZUnWGOMHCiIZrxsFbYytq15MuH2rDkhnRLAB34l5
LDjfzL71udBTthkHEwc/yiP6lLuX+KKaZrjUxnCgn2HVu+FjBioFQNQqUyMadNIztJDZlwryX+qe
nIvD/lRzBBvE7wIgZrcioFHTg9XBbabPt+vTrV0Dsg7uDb+Y1ijG5bQzEzZQLWPJ6rkkfBI6/xjd
Ei17DVL8K/kw3Yocdgw68mKu7YGjrZ/hXySXEK5kCMLIy9cxmc37T89j6gqrmUYOrdZGkZJIbDkh
Zw/dHN7o1bXXRo7s4/cMK7nPa9a2NaXXqD0+KEeJReOeDpkrbs/E6zbt4hCV1idbZO+erbl/DIxb
e+5MZEeskxhi8pfUiAs6VIrZZJRi39s46uTQLdPVHfSzJ5vfHBOek0Gclr6fkP8xGhmTi3eKwhhb
NgcrmDsoFDxPBkDW+56SA/m9UgCdvxjKR98rNybK8gOVNafqftdNnAaty3Ve0RbbKGlevF6cUYP7
cxxOK6pkKW/zne+xpAY4oWgZPYfjSsLAYtVMDWqlG74gvpHqVs8K5kyUC+tfpsfj1BoszuXBBH7I
G1a+uvdg+ItHZ+cVG1K4Ec0u9qb5aXbLC/wuztGY+ma8XcSugjMMxb0xE0krHsnWb6Z8dCNtGTYd
CKO1GqfqLTQzj84NHLZ+oh6pfgGiHxBtRxlhVSZKndKUbbUj5uCSoB2FRoRuzgP+SQw+gcXO6ben
7hE9OmTwLLdPRd7ukwCvaJnDajW88tq53WHhW+Hbo5aHHnoaueI7mBofYME4z2Y10g3vX9tmB5dT
2TmZnw23aIvl51wNCyVm1LL0tNAQEF4wtpZbBpIoTBVGpsnId/dUnWsv00s57HoezrEB9t2W7qsk
Cou4i9KAm+wxwG4zTW+OVCkNrzU6eeL8bTrneeYgZ6Qb+NXeYeR4tnbFIKIc3BI2OkRNriv6iqSf
ocfEn/dZ1EY91ZC5djH3ktqDbYKSCHyWoe+KM/pS1mdBUcba6mJEssH8IKv4bAZ9ijV35JzqFyUG
fZ/UQcJANGPvgHB2bGUQvklysHq6nzWNzNkQMy7fUleJyBJiOKogQAKk8O4ASXU/8XXrfFIFFm4l
1o1Dfz0LUnIQefMJB7a/8daxDhBivxnrhSTDjWJvIWk9kXT8Z5AqqDIT4cqgI22orVNthRkDswzZ
gT3lCag7tjqmT3uvqU+C2CrOFCvZDv4wXpKGQ38hCSUUUzs+sO4uF99zMINQn0RGYMEAPFLP6raX
ICYzGQtylboJuKfXCsI63DAOaTiKuGUE4xyu6Hzz6SUsT1qJp2ouficzT+QHNtcvJwP6OmT+sU3a
D29EUcXEaKyUg5OsW9JzR4aHy57cQ89rQthWgFIsLIvpVQPniGZB36uzfV8M3dswrIRocOiF8WOv
7FdHyeQIhf8wqjRh9Vq2YbK46zAGMJDYzJL1zPA0MGpskDPmx8AvhmPnWDS69QHvIDsUEeCj7Ap9
V0a2q6YoICS7r+8SJ6s2o0iyLhRudZLLLmhugmM4KSasNMFi97tc+nJLVsTdsH0hSFqsCRbjRWy4
qPC71KsW5Z3IhvwCrvRUGIF1ze9MsqV1/5me/NN53QoSoth7A89kU9cvTjBfRKr+aDd8twx1bmSA
BFgRB1FxvrUbWPTeAN24KJ/8pqcaGFzTijaqZ94UDM3cvL5YMvusUuvVKK4QEh7ylI0JwyroG0Se
MMNPZLloMyW552I+ncJLLMovUD4fkMVBnNjvCNrWGrL6vfpxrLYd0UTuU2ROO3Yl0p2gAqmRFmPe
8FFj0obCLh64a2+Eh6LvONEWVcND7ZqjCYt7dF0wBGX9XA3dk0RbpJOnPKqu+AO6u105MyVN1nCa
zP4G+aPd9hiao8rklBAWxaZwCYsqjaGQSoBm5Q1pGNHB1XJjZaOdi/CR9gaI5Va57eKOmYpTUjHG
jK3DiNCOQB+9oFbrSRu3xsRWuaA2Qsd7NbrmLyBaSjQEo0nyCbikvA1jJ/C3I68ZfNNPkM1k6DS2
uCo/SmPgwbCx1shlFdGUSR+miTXbosaProowwF3RP9ulqJATM3UGZ2lsA5rMZ+4ayqo2ama04GM1
hpXubjlU2usgzP4ktrnL+3lnW+mBxiCDFQemthNUHyKFxZ/jolhBhlg3I1HRqVJyi5LIXir9F2eK
HCL7QiRUhmIgE0qiTk77C3Vx2qsGzDlB5pmoRp4/jK0naQPkT6xqxhrctRmR0kwtLkL+MQgt3u30
vqx+vvDnw88nrILmPb8bl7Uqlnuuw3BXwQDSYJI0z5syfMYK0+9LAgJsYJnZMHw3w/mPm2NAJvO3
6VLyfhMNeGtjHv5isqa9UdPTgeWRV9Q5QUAow4mAUIviK+z4LZxPQz5hjA1HrKIxtsUMQ4Ma/1qK
MAdtWy6Negj5PV0TawKFjPANFXkp1R3DRDKE3AWqreIOG8cbYhBY6JOEHzo2n5xACB5lKXurDPRA
5dKlUZruK2mUitK1hOgvti+qIyNTq98Gu0mccTOwOoruNvbiDaS32/kBuXI49p59zmvTfAiadkdw
+5fEEryHEDJfjNm42tnk7GTWO/te6/apFibN4iG3yZodkYZwf5XI0gqky/fYqncyTMtTFziXeslC
OD72B4iTgeWWILtexNGJ7WdHcemG0lJrPb8ANw23Qc8WWuPM6St9ZW3aMgSPT8ACzySI/pYYOMkj
OSxxbXUT3hdJcsY7NbNqZtYnN6ZjCTcTGzqcvhHVHidZ3zu2ZgKP1k1b+nWk9CfqKdgkXJ19MWFZ
D1n5S3fN+2SyaW/aIj12NgVqmnhiw0kOxt4tmdRvR+tN7YmtE3do41gpyNtLqkyD9txW1XvKkCqt
J7iFYR01RvBhSfhc9tWS1j9lo7DGatm4HhdjlTvPxjPRCqrMUngW9kDgdKz085gxKCnjYtsF9u9c
wlHhdsl2y4a+28y/GUGgyLjf4EietPCJStlfiokLk4HJA8IhD6OTPtB2mm+DidB90GjC/NmvtMIJ
4uHkbMKKBoH5daasKBuXb7I7VKH4ZbmRXykhNEeaZz9uXLI72c7HbskKgKxApU+EftIJ85W2Fhrv
XFqRdDpShRETHLG/JdfcunedT08Q7GmdiCFKzOCdSDHEtRsG2bN0ObjWjnrIZfjHWZa/umORbeqS
loVi3FZVB0+AJqENxrBqW7abqvOW87ibivm7pRtv7U0ippQec8wMxsV2vzgpTuukrfWhWMaDNeKP
HidrW9+/JS/fFaHnPRssZv8WcyLXc4pdwfkqEnaz7oJ/DacFJizoAR6/zVz2BTJJsqw9i+0VLVdc
fToP9/lMRw8g9nMWt+ppZhdbUxt03632O60wcjpCR2HsvdUzFqEEjAcBEhrSq1lcC7BI0Sj9X55q
gq1iubKOmQk+QvW18ZrN9MlRQ/pNgyTBOIxCqcrna6azCddBE17FaAYHys9RJXozw0SjjBUOOCAX
SWrhf44H+k2XG/He5avu/Md4WMq3wPCXjcVNcUNjNYW5Ra7PoZAxurFPDN3HNadh8o+ie5mdhAAw
ePaD8Iv+JtJFRbgW6q+BxI2jvny7qKICB6ZKWGFKIe2NQXfzCQgvXWSZ+0fVABJmR08XZqkn13fj
Lz21z9iqqjcpCr3h6u3OGPDdc4jLph0dHDbTMJ0o+eGlY8LrpbP95Y/sVk23kM9JcZRE91BasOB0
TvAIFnJVY+Ye8MJ9QYL4chbPfUm1gVTSJt7BdoL+1oy8WHYt6i9OnY45vTGQeNQBW7wq1wLMKMHB
3FScY4STbGxXJ7dqJh/uOn0WuRWEF01d0TYN7BSn687u1d+iMu+wDtk/TJ1R7tuZKQoFQ8s7xZ+S
JF3fX5m+eJspoEm5aKaRyHOkOL81Rls/jHbd78E96K2BjP876AP267l8VxrXe2kjbxrWcupbiT08
wwtH2Gyf0DV6BJVKKj/lFDIrHltW97RRSH1sm2wvzPzR6OZ9HPe4GRvjz6LlAR4ZOzoQ9648Wl1P
9r0bd3iCjI1Df0rZIAEgB62aoNV7POkPLb5IqjaC++ky40Fx1i8T7mFusu1EvOqGnp1p0dws9LaL
4y/qnPjtuLHyjPdrZmH/LT/mzs9Oog5OkAmco0EqMB4csQuUfumE3EkFyaBQ1BbPo40jEZqH105R
1tR7k1RP4SWYxeKXaXYNcjFDeAm0mjh9Wp+VEPSOl9ZLv/QZG8yReaSdGGfC0vf96YINj13kOVxi
Z6Np16paXdydUdSsMGtvNO5u7R8G071Bs/0WiXVcpvrPQiWHaH73g3Mk0scbHdNMocVqRm4CPobS
Ew7p1hUpv3XoPA82DggXXX+j71oOUCx7w91yRDHEHSl8PNr2ZL8joob4yrrRlyecqPVqLBOxzks2
IDj+H9OOrqKfD0GnvK1umJ73VX1yWqd5XAQjBgfEYzaMeEqZpS2OtcNmOB/jkT6MRqGDJuGGSozm
wbNfgF+Z+9aVD4A1EvJdittQWaOBL38KS6Sndp5o9VBegX3DfdOJZ51DBx9PSEFWlmEblMScE6sV
jyKuPyQq9sgrvzZzHAujdu4N5uu4JZroMIRcOzV9xapLv+buI4ybdiMYT0b06PUNe3Lj9V7BdqmK
mz0VxsHLXSA7dFVSTXgYaHw0F4oAipwipKKhvLDN/PmaBmN7qTwqIqX2T/gO14Ij5zogMrPJS5tK
Mqudo3HEq1G5AQCdkeCSbZFkxrSQAhfqFw/9DbtGmVBFfx+79G2wKtiQ7tJJ6GOwq01V3NDZsxV/
XzXQ+iKnFst6NB582/+iEWZ+nj2GYCZT3vUQd5sMBFOEjzB8Cef+zH6akTwdJwg7th6xo2UHnPi0
nVNFxmo5bUgjPqtqqDYBd/3c6Oe1IKp6cANvHwj1CwvYmy8qsAqyxSzHEK1/TcY7QN8jPjb4xEHu
Aefeaea9hOG5XkqDpQ2PSsUxoJ8Zfk8LS61gpbtmE2hBtKVrWjgv/ai2g8a8R/qc0R5Ns47dH21P
X60y6Y6q3jXd3T0SnpuAxMvLgCkkarXLM4DlI9cvcWm/SwAdZyhS2bpaipBKuGQz0vYGo4Ysk+KI
gfjOOQO3HNNj4hs927i4Gze5mOK15ZFRycU6TCtgdrELp4mKornnic4H96BKeAhegDvLLshsxTNy
CcrR0bEwaFi2S26OpvZg3CUsKquiNy+0Kt7Iz2z7tp2oYsYBinYaiXi0KArMv0mM5xFxKjpZ2MyV
yu+xD3rQzxnuXf73wZp0vFWUTpCQYm2g/WzZ0g+XXD1BiFaV3skTy6fsDBptlrHeOCR2hmV87lRa
RvlU+2uGSZPy/1V3G2BRYsWg4BYHiFlVq6onCjFq/zjHJOWtWvO3EoelM37EaELk4diy0ajOqq/i
E57FemMl7iFh1sXxledeMuizJ35sqatg70/DGj8zw/kqe5JZ/mUEot0MVIjiXpCP5p13nZDjIqXZ
Xn13uI+UeIv1GUU78q9HvXaty/ypzFKihgH8IXgfTiguihs6M3auA5oPV20zpLumJgkzd4218QCw
7IdGY1FAWW27E5SsKpoyCTagDJ8lktxWhTOsk3qlPCR3s+rskxm/joEpLhADeUkHNnvN010M0Aj3
82K6W7cAo+qm1XvDbieaoF7CEGw+Uq//cOLEW4eNWgfzUG6waibYpMndmmWPlPQOb8g9kq7HxM17
FNhffpnG+ADwoSNnwjSl7+Cp5BgBs4zCVtfBYDUKSmYXOhgDSk4o6cIOsowFkA8/OBs+FK2w/jLT
NAQEMMcY89sb25iGlKgPySZ4tTSeAoXrPUtxzxlleWHnTo9z/yiH4JJSjrcr8viV1AM9YHPz6pt0
LWXpNzmXKDUVu2rthxf0tL+1m9nPSmdnp5aMKOicXE2JeQ4ThGo7hdWVdt/wZchuje2AJ7lY9ZNd
4UzDN9tW6g22EcjC8MMlQ4wprKxYZPInt+51xLkVNiZVA3c1xqJ3crPQcbRyaeLrqFPEf5xB/ysB
QblkgUtkMnQodY+I/vKgNeQu4kmDPccAy99OrnGsM1Qady9i91n53S9GSV9F6mR7G+kH00i9QX5H
+NTQuIR+rGGvsjnImauIW5F0pxTS4GoMnYGhVnBMKgKtUiZW5GNfQQ1tsNzCurAn8Z7lQ8MUgoPW
iKW8tupfAIZw+/jWRI49hG2npuvkFfhPEmYyUxjY9z3ffho44QqSzNxV5MqQ1A0lWMOnIsvxgk4C
n0CwNyQpV9m6hzCHuDTwjDgNfWSDHadraRHAaJ2WTD/G9QQ7+JQ+cVew13Uhfoe4Af0meAW+BrxZ
Wo+0obScep01++GnvJnatWHVh9pultVnTeG5Nimcnzi4Ym/fAT9HP3e9BxdQbYTRk6GXF+IoyWC8
VPEf7lQ4Gb3m32QBlm0nX0a54k2bZPBToe+V8zPH3Fc/szf0TtURihCT8vIyJR4ygi37O+AoGgKl
dhpo9uqXg0USh8Q3G+ENhYRkEXA/ofRHDFo8jqFso4rlmBk2hx+l94pcG7k55hsMMOOtFWCqYphN
nbL7SiXI8GQTyOzvGtT0j/epuZUWM1GMOFSROy4nKwBlg9e9BgvI29S8LwAJMI921A+JUH/FhAY6
TayWyqYwq8TeCieOaYydPTat808wgI9qlFUM/NwULOtajeynSDdjqm/Kd2eEa1hDmiN7SFaR4iW6
Lmect+Txx4idarUiaU2bAKe4JfLg29IpVwfbhQJMlDP7ZjhICuTc2ecPXwNLyoqYEYUqC+kD0sAP
iUfCOA78Z7fUSdQnhs1cC+xXBu/MDKoWOAiODb+0e+RWex/U483wam5tWfkqnTs5COA3gNQkyihV
yARZDS1JtfugqcwSx0ryZMRwnqax1GwHgOp3haKEQAdv2rFuVWHBJDFkFkGTGIKYUU2lbmhXEuY0
QxlLbloLRkWD2y0qeIUiv6QONJ2xwXMLILKcxSuM2TSz4afO79IbHeFRknqvc9N2m7RJvCimJ3iV
uTigZxuDgd9513iyHkyJwRGeLxyskCTl5ANzSuA1A40m8HzxAFCqBIQfxmFuoejGKztIfsfxiCeb
zuY2tjfeEIqV6AOaf4O62OXFg25YY0sim5zlkgN1fB9VHn4CSZrWhg+UQbdQg7gwY+hQK9moN6Kq
8zpzzQ2xynXZDe8NrLTtJMd9/2LFaGbSksdmnt9/frvMdQbMsjkOer94r0t9WbjPwjRBourEGjLq
ulz4HW2z25Ip8bYG6t9mqOytMOZPKhQwoIKnQns6h+PBoTfaeLbbmF9NsxqGWXf03Z6EQBBW+4AJ
YXTnVjTs1S7dOFikei/taGBSsgGHlkCupIMpEcXpKWnzJ1ZLXuiuRYruwD+QOzAaPGcWIVZCDqqK
4FQzo1HLZ+yADGEw/JsDRsfGaXqstZ1vm1iEq1sioD5pozx3S/VKgvyQDVwxGOXJueuU5JCbREVr
PWEA+GPiPluY8mnAdGOHJ6l2h1NY3EorXNZVTI5NehkHHss4VQOEJwSBFZHx5urc9/xkR5EGmKWD
qkfasQq5XpbhfQpDdZr4Ua22rriZyQAYwmeOYe0n2kRCgZrYOMttZpS2cYDWljX01+AIzCakYRTL
rf3OPyvcL7G3zcz2wBHzM13f20a2ARZPut4Y9GhcKJHtZSjAij00eEfTyF4HW4bbJAFbA7ZkXtXi
cY6VAjr0mREgwKALTnIE7+nZh3HI53XOLRk3hkFlc1RkccOLw8RhMcWmVi18jYM9987aIEHvkInd
JhOrMXsFRy7PuprY+aOAL6lt7BNlfxHVbwn6YCAv07Os0EMtyZtJlw592s4Vpvsr2b9b1+IOE5Qa
rQejYdKeTqf76x/4tL1N2MXgQl2tqX+gTfG9KecH2eh+W8T1sc+yIjKpaSVT+FJwLMF+9hLk8bdb
QxjE8Ltth3q32A1Z5g7jR7FtoEdf4CMxTurFyVXIRRODySg0YenD0j61HKr3bUGvLcwKBANCFmHw
yVE0GhfrYaqDDXu010XOr4NgGZ1DbO6U1DleenLqksWhsuyVjuWJ9BfNtOikK9I0aI6s8jHrMtKJ
dZbmcNAuK0VqGt+41r1dRydx3H2mabDVE+Z5SnRFBxNQsnu655MexhtjkW6PBwyTkXA3DpNiMQav
9LRs+gG2wMwFdXAU5bJV/mSGOX51wWhAESPb1nsvTL8S3ugcb1KiEeaz7cwe9lmkxESPa9q2vmOL
u40wwQR4XnhIuFrxEwdF1HWMRWof71ngJO+ZN+wy1244p2AqDEJzrxHZmIFrjieY7CZsUqUH9TSt
L0NmPYQFYLPguyCw/N8T4Cr7msb+SnPG2YXAZqJkgBabcP2k0t6LsucCwN1ceAGjFHnDwI95P0wP
aLhEW2i2JBkDakTAtmkz60ZHHEaEPmZoSQsTFKGz/66S4d1sxuq4dDVPbVOfMZw8hAyxVpQSBytu
gzvbqQHeKACOmPx1ytOyhGRA5mVh4KzKo8/2YFfXigbG6ShKtiRMnTN+UojLzWNlGCmlLy0leBY7
RvS586hrOW1EkT8rSAJcts6OYpZ277slixO0OVFjWJ+78hPM8rv2WFfpgiZUTY8TLI8SUJF6wP2g
wVjnH0M+/hmdKjzUaKvQ/v9UxfjIzZaO3LtsJHiHoCa85QECMPzTD9N2nqXTQnpDuY/F+9j5rAnt
dA3vXNHF7+yVq+iuJqtB+IwThdXh2p8lz56cJZwWQQlqvugnxJp4m9fLu+rncg/mBrWY+yyTTwP+
hPlpkFRbad3/Y0PyyaEOHWw6ympUV+DqqNab3AcAkxLg3XSFke97mRAc7eZuv4yCUUNNFN4yguTq
4DRqJEbKhjMfJ8ZzYvyjwzLEy4nb0vDpZJYWW7fatw+LKiWMIoBVDoZyYw76E5yTnVgycU6b4EjL
ZYNeEVW0SN+pwr8WHCMkNujiXZZw38hpP5e0Yko//HTDGhKyPf+bpf8Zlu3vIhuJKlvDpbq3FUiU
twjW3kayobZCwi+It6tGlPFhoKgiBKijATSvJpeklKtxTNvTc+ZkfDUchjQ+wVEDhLcg1fhyfJ4W
orKYRhkx4Yqp5ZNfJ7/cmbBxwkY7aT7oceP7NCQrg6k8zMq8jaJ6mXpnl7DLYcDYP/cD7F5qNNda
9O/ceTl8e1ERqmscBk+ek/zVujTWGaYEx9g3IjtjEv3jc/PXdPBiuyp+SX9+B0upIbl8+n1kwRJJ
Ry51sj7fij0hCuE14FwOrrvd1Wl/mtzmyNjwEWciqN6KRi2eiUDz5CLbOs7A8PZizbvE5dUMh5Kt
044uaoxOvfyoW/ONMOdTxxGaU/HWCZOvnjdhkt3vzogzYtPW/L5OHb/4LjfPNHa3Xsu1533mfv+e
NyBUqcT1uEZXCGQnWI+EZUzjMZ3CzwCHP2ZmjDIe9ejtkn1JOd8Wg9tVwuTSnJ6FZdcczBjpdTlA
E0CjcfXq9MX34kMsLIDXU0Fw8yWDKr/YxoqEqFtOdKM3O3Z0Tz6MdlEQk0UqWSV3yJUUpAw60sxU
7FkrDpQNEaZ1UpHpcoeb5LzmxPJOsWxpDZCEpNSebPXGMjTS4lgeFp8+4S70Dv1gXGLfPGOk2Ac+
QEADhfG+CAf5X13P2GD8K7PGNaop40bi9ClvK/LssEJCrrq4Dr79uH6aa0hjbrlEAcaayv0/ks5s
OVLliqJfREQyJrzWPGsstVovhNSSmCGBZPx6L64f3BG2w9ctVZGc3GfvtREfAv3BluZCAcKaNRjM
hWqbWajMadYCzNHvTQhdRkMWMUDPbCfhf/oQthqTU51FZrwJXfLbHngmtWvb6Hkuzp4UVxwusB8P
CJXvXaiBVM6sDXhaNTMx6WJQlqo92ZrHA0FqU9nGUiTWsTCIxJbaIFafUXwfC6aZBrNm6KqT80FV
6sfwFpLB43CgBTzuTq4bfUdDdczYNHqRf3U7WgHaiuCM035glyHcwshnSsitjUsn8NxgJFJqLWGr
107+mLJaqiMXMnv3AingkEhY+ZFV77E87Urbu89O8ZDXkmsGERIX/je8ivSBHvsHbUVIJNp6nzRD
fyzmbdF8FBOPR4/Wvpa9/tZQtSP504MD2ImQIZ5L8rrJ5z/QqCGiMOA1VnYfPeecGeV77PJ9j7Ot
yrHDeJzlZcDLbuiqY7QA7vPwn2xQRQ19Ntz3kay0dotjS0gkLKmrx0ECHBmnjPFPgEZbtRQ6yDyC
4u+pB/o9lmUYb60wJzgcXOfe2E9aBCe+XWasz34Eq5AU7moOCdOM1mYo0zdTFK9LicHyWpB9+kCN
8IcuQg9JEDZ77v/jfVgnEY8J7xkOrZ8y998rEoIIHvZ+7HFeo6wOqGVxP1zM1Pi0ArfchnXyFbgo
M77bM/vXJwc1O0vmP8WcNqvWAY3NkX4Ys+DNnst9bdlb1YUkHcLgqdDJPbLKP3XieRjdY9Sx8jd2
2zPbMtym7OaJa+OU4UA6tKr96xYNA9xCSFbFkq/BqhgMLRdlVrbnWkyPS6E2OYu32uLQBc6k9sU8
vcUcC+aUoHqFl6Fr6YDouheMC6c4A07ZiPyqW9ruiqMPdwtnnXzgZny1QZquKZR/CTvzDYNwuKpF
+VZXO8L1+Janaj+1iqRTcI368JBVfrxOk/qQe3Cdkb15p89/9JRsib+/10CEKA0CMiaGR5BVD4Mm
lJXfSttl7I7Cf8LsH+sy/GgyyAIen5BRB28+fGan0+9WHL/YgYi5oSskulcQl97GmYp7aXk/6fDt
W9ENNBM2ouzboWyPihO+MoFBuHxsl+jXGzdv3icTb3+4QCJbC6bALBC/9CZDKI6BJwQxuUPffusG
wjGj6RGX1SHN2P0Z1BSvwWx8nEBtqqGyMazs5gbyWj0Wd98bXLZytAnXrklSgIPOM7qdYQdP2Oue
XZoK2RIOZ8wFWGMq+20mZUZyOdvxJfrvYzJUyX1c8IFV1HaWHGurZPTeCE3/uIKXg8Ec3QX9E1ze
3aDzm5Xmv3GDivba+vNvttCw62F80b+46MxTHA8vdnsvs+nVzDWv0qR5DINPb+KFLooEsdsnta4O
UrAw6WDg4sPFroaAvF5ONYB1CTrA8hCBH7xNo9R8hbZ5zDls0TvFKh4iwpHFJYf6Xi9qiC6y/Ei/
ZSCcRyUIEJbdroHEvE5s/49lG6cKfhhoLYqq5oW7aHPUAgV5Sa3IJPJX/snidt8S5cPPv3ZDxd+z
ldyj6qMOWGvzOy8dFGwQb2bafTvEfvDUtt2WbwGYQjbnCNVOReJ7xx6uQK82roYzPoJczVgA8/nn
IwqOnT23cQl8mZDGABmsLfC3BIF9N3S+s7sI2H+GtYMLJ/3LjPDpOp7Dr8IcseZZ/HYD9p2zfOHr
BZZyZEWROrfKsV/yiKduVmhiU/7q6Rjbhw38ubtMSbuP/IHjui8+VJF+DV74Gkj/rQaAsIZWGvOI
VPl4mksd7vAysncj513EjDrmHFD2IY3XCPtRDFLO6nj8urrY8bCu0TyAKsw5a23J6cnqLhf3jvFq
30ga3bkGD9h7FtsiO3S8gBYgcmnxV0zT5ANQNOCKfFjnpnymgeYlL+Q9Ce5lhR/Saa33DsLGHtjn
KemKR0tWH9oX1c5M5mtoeaxFvGUd3fIanMMtJt4bwv5TnSRf2glvBn/3qucD0gxAJVPbOi7wO2rF
a6GhekdzawwnfYYiuUyqIxPQC0xd/5q6fNJGXwCfsg4AMLd6dP8pIQHQp3hdUWtt0tkr3yYHiGvJ
ouYnC15mj43l5GGP9XT1QO6O/YXGN21gvLfsY8tBFkVcMIgdAPubLnE7/riGcelK45+q04estX9a
Yu9enZ0xA0PmlQywNSlyA1tHBBMmTlvIglZwZydTbUp7uWKErb7yQ1LLQdV5qKLrOq30E9UfUHpT
sF5mw/u18BpMXdOjrdlep+Tg0Tf5CAuhb45vPAdMS3ZKiejyvReCKLQ1UvvRzojNDAIb7ob3ajYp
XhtMcO0OBp6idY+OrGoglqjR9HyuomAqzqnEGoXIjlLTJTthxp+t11ZHy8tewtL5nazBAisJwNJO
uDXyP8HDkxmXQeXfXvyB0rKIIuMPvgZaFd8jKiFcLShFaV4GPNRQrejEqZur1b+y+2Dv7mfZJi1E
DpcBH1yK+yWkb7scr8IuCZ/yMc6OwDtQ03vGoMLFJHzv83w4uQg45kxwutBHCTdg04F5W/uT/ePN
SMKep48T5Q8zn2ueCErB4AygjkLmZlsFye4m8yok09bKPYHLg9OGAidg8+skcLyk+siN6BetcFlm
Dqieqt1RjYHF1/TeZ7ijuHV2TubQqmb+4vUo0S1x1GQZxHhH2ADyWcWuet9d15pAR4D7NM/u0sPj
IQZzg0CTrE1SPZsIhzpU0zclpcJCTi1NCfA/bKqP+bnE64y5i2dvyqEQhHn3blcGP182bKKBwTyE
csD/NbpfxjsKVa3NsS4lw7Jy/yFncbIbWAWkCS9OgpspLg8ka+/ke1e4YP2dBzRqlOq1zvjQUe9p
KCHtuMqWA0ssuidVNUvGDqHOeR0A/jqlx4Z6hEewj1XwkHhBtzeXw4MlGzZ265+pyw8vZ5dKuymB
/jcAtWpPdbPPTwCbGSSOWhts3qJqeQ/5N5jxF2TZDTJQuWUbQGMWLGZRIxWlXf041cNjh0pUxGZA
95H97NQWelmf4B4Ii6OdPUXul/B1QDoI7J+DpAvV8+SMqXMNL7LxjKfBTn7cksoOn1s2DU7LR2RA
wCWswJLMrIHhicKyHjPdfiUZsawJ9yHxIHyp0mfRYrO3KkGioMOv+KlsdGdEvjbVqwKD0RmYCSEB
whAeYGtiRYiMo/eB2oT+CeB0n5CTvMsuvitJb4crsx+/0C/YJj2UwjVefy6F3D9ixZlK2RYe9znF
3JR++ZEL0CKi5Y6p0c0hekdcwkr4k2KGWwVyZxOY9mNl2Pqspp0WLspbanFUdkTNaKripdiwbVXF
HjQPVAS8b0ToLRPqc8llJg5xR2eO2mNiuGqT7S+R4zfKG0cS86ssL97YyaAlaEuW7Kw75PPU29aG
jPB0+M6hlNV54Fv0aPXh3q6CJ0CDSDOzmKlZwdtVJcWTEfuPtSOxp/p0PeZ2iOli3MWdfBtytz4A
YFZ6ZuHBLwtC0QU3J/cQAohrM6Y8A0cH2pj5tyXAmKD23/uSnzvkVJJJazwoNKUIjINWEFxEzHYm
Ndi5NPXzkNG/wMwnN3Mb8zmDyZ8T+1Iw6MCo5SVXDiwEHBPrQ8aO3kK0dtzgDbmaB8CE75hGSbOJ
EH0TOilC3+QQcdR2yoK7VTv+LZUkSHlHr+ww7DexPbxUyDgkeDO2TGhDmeCXJF0MWIJIMO6G9AWC
5mfeqTM8h2vXMVWEIUUl/YjWPGKh0byARJ9uk/aghpR72/OAdujZ9nKJHvOjIfFVIh759iIv5MRR
Qg0MDQnU8jHID7K7GI5xVjNDJQ31fLtS1ArrkrjdS++BN0AqPtu5e8qMdtwWDAMSJj/hThEdiTPG
G4fsIG+E9HnoCQ3l08BFoME/6/Pu2af4XIe6e4Gfa+7c/l6T8XjMzOFPidCYsNVcWyW+txm1NWJk
es5khiJctXov22czDMrtxNt6PXOvXsF7wERNIn4loJkNHu+P0gNlOUc0C2RN8tvF8QH48Li1aa5d
Wg8IQjXQr+jLzjzoKmZTPLTQ2VZDnNknmgPXTdAPHNLa3fYT+9g0I8AdTmTCsXYTuuEFVNcX6Y/+
ASxes4Unm60zMjRz/9cEtC5iwk+Zpj4iEcsbqPPWkSsfx5hGXHY4pGM0oKESpEspKR1Kj+mIj7hV
Qb0jhvw8R06BrBwbbH3ZwA8VPUXMEXvuSteCqbaC5wLatg1RMpKfxGupaAmzv1nRX5F3hxIZWmYI
nhYGytWYmWubOB0ORrc+EynZ2XRaBuO3GSn30Hfje2ngfOWp2eD+8M+pix6T0ES4Vb7aNbUG2608
PB4w9pcuOsbPbIP5quuX4qqysA5yVhNGUBvnFWNOjEFq2/yZfeXuh6Jrdh407iT57o1+OLpdQgmj
a+OQs4gP1zL905fRL66UV3dc+JgJOwpdjTXJHhKi/xU2BOuwMOH1soV0Gjd41kLb20xdKHupDmV1
LBbRs8qi7zbYLzkE1wRAXEDOuE4MxrY136qWn5oOiZdO259Tqd/p7HHWro5cUrD7/0/wXgVataq4
q5g83wJobWt/tg1+j2xCHNDJ8GJi6Gf8AnAbf5IMH444+uZVak7fWhNsR/oI2wWgxNFOWXuQLoR+
6sy699wo3nGNTFZItdvAUdovSTIXGszgbHw4r+QpILTR/zQ32b1nV3EYBwGcf3KeU4vp2jFxklZc
dUWdnGal+4PtMYeXZAGNwr52kmYZWuT1weOI3BE2u7ktbSDpBAsJVhjjeLj3pHRgXrH8z0yDKcvp
4jWyyy4hsR9Bodm0qPEoz1yMjP7aOETXxm5hR0dutxlMHuiRFdwWsuUmziPozMMyQ3cOl/9h/G26
/G1aDMNNEcqNUg45ALP4K+cnpbA4DOnMrU21kHr0uZvkp5dP7z7vlpX5G0RMpeAJvujEIqtBhZ9n
QU2oI47m0Ivkhm6hH9opXmOciJtADzs/Ro2PB5RAMr+VkD9RM1f7irsEb2OeLBNjLlY/MBrZWU6x
Se6gpZkR7Q8AokNkw+j7YUc/s0vqpbtYfosETDiVvwwVqzMXghB8RFxTCvokJDOhKvC4zb3UW8DC
pM6k/K3d6J8nmzevwL+ULKspY3gySJOtPcqGGmpekh7+f5fZKEAipGR6RG0olabPjyfmSc1TuVWD
2rRdLq+MrLu0nu4phb6BQUJ5qKgFmygZME9+j8SZkQ4gPOmjNs4zCPT+02f2USraWa510MBfl9K9
aS2D6W2kQGuXd/MW4DJQHpRlFpwQCs1znCB2Zh4u0LaBqcMKhZYkxf+MWDHU3IZsU+2f86Gbz0J9
ZL4BtKu2eZoK37jkWcAedSAI0rdfbmhDKS/Iv/duQYtJM9KANtXw3AwcT0HzV+IgNQIM6TjYqRuJ
iD2pduN4VXE3cDPiaIkIoWfTqE6CeOq27XgMrJSof6PpfsvhFwf+33GAY+N1XK3Yj617TGmrKemr
U8a52GMIW5spFau2xUGBxBSXXB/SxuZvPbjIcJwJi2aTecMdCE1zGvz2R/lJuLMH712FrUELlcQH
mAQrq3mP6aYDYTytrN46KNaMCnsKUzU15j1C3dIoO4GKMLDhVQRv2mofU7XDRpVLf1vOh0l0e0uA
RhSq/sDkdAttB2KAZsOvHc5NsQRiB8H2DL/r0Il855n+Bytqe5OWZbaCzXFPvPHdxsSxdybrMkQH
4Y1f8YCA4ZXln3RIvxocKULMw4VaA+rSgHp6IyzQoD2lmn9sODg7ykTSwxy6PyFX73UDRyM2nH3g
CLaWxOBNl8Qd0UcwO1KPNyLG2WEyBcaFyNQraT8wyutDRGg+12Ao2jzPN1nGs67c8QG1a8BglH8J
kRNRuQftzQzFp8HjeyHlt+9Tv+AQ8RfbizjpVnzBxGQVQZEF+A96bWcsgxAS0n3pIJNnTDaoxsIz
qJomnss+H4QmrIbHtDFfgJkt+8by2LeAM7nN2Rnq/lyAps7vUQ/ICxarSRVQ/CFaMExd5Bsby+fx
WnZG3Iua1ZyRWMgm7w2r8ImVU7B32F+sbW4IpfFNFP9f6/zp0pbsdjY/q6oly+JUms96Xpcm3Rwc
k+dE0CXv52BzINcAUulxrVQ0t1Gn/kBGeQHCVEC+Cucta9iyL1p4czbm+tlmO7cX7lPHUO3xNREe
whFBEAob8+oYj2V8qsLoKphr4ITxSbWG/TT18XdTEjGvu2VLlZTmKsAEyNnBTVFZ4RcQvHTbBh2X
Kvx6rMb54lP8wMYb9S95xIJO5r8i+gKRaE31KcsnKbBK2VMFl8Y5UHHJupkgDf6d6MuW/D4dIze3
A05DSQMioo4tuX7xd62F2rfMF4Ao4h/QEtGmMsJzXhtIkZr7ic9mY0yWhVs/uxekYX0KO11chkS/
QxKA5WnFvwgipwBK5LYXDFUed6rCISzedILOSwW9NgtJ/9AfnEbcR0lXsEyZ8LYTaDrQ9/BppfVL
naT3OMJkNnqoVbz3nA3X60o8jZJKO5GMwbo8O4nAWOIPb1OOGJO4j8I2U1ITHE2IP5s+wEsHS/ZQ
WVW3URGu4UA6R7cn1Mw3ECPzWDDpNTczIKRQSn4c6Nm8uwpC3V1NDshDOLWFj5wP2Quefg7f3XsY
6S7dBQEKZRMM/WGgAGbv43Pbdl73G1dE6HNeu2tH0pAXWR3fPjzCm2yh2c12+SGjPMLBnoh9Yok9
4SIu2SmB+czpD0kdgYw3d2Zfs6NJk+e+VuO54CJUsS/gFncKUSftL3+onVurmqMTBd4O8S4iu4Az
38/SbWzyyKm0/+cY4xfTuflhVN66Hs0ThbIub5oJWLpZPfMiS2g4I2uYqrLe2pPxnqf1Q82FfpP3
yXOSwuzFbrkxl89LYM4K2YJ05lgd+rZ/7e0W2qk9lPuoNs8RlsuTjDyCA2V8RJ+W3EaaDpsP4GNn
3aAprGbSJtyTuVOW0XcyGPPBrZpNPbEeiGbeSUXVbeMwCPaeEVvb2H3QaW6vS5uKkqKPsGOApmMx
kKmtDPlSYCEceU2mv7ba6HJqT248KWzG5biLKNCZ+J2UMdXYTpE99zOCDObF2wAylUBOjlTv5y9d
YI97F95Nnx0kyxNczlm8HwdzZuHjcNEN4k1v2v7BAbt4aJpkXrlZ8o7QG+8JWXSQbiH9WZ0zbhQP
3qqaY7nJBz4/Ws8IZBApcUjLFi1YgdobSe2UE7iU5LaQDFYTYyo7kmHTLvg8bNPuNh/qGTrb/EXL
Q3o099y2k63twD7w2/i7skg7iPwzd8ynNhXwO0WTgIH4Tjosi8r2qRAnlm7q5xkdd1c0SXkxXKxD
tC7SGFBcQ/LgQLb6F1zZK4wd9Ssn2VZUkhBLYp0ayI+bJqYYsBEl3y2fKVfUV+ZhiXNGxkfnwWti
sVjziPLgJFvTXIn+jkU/ULRyezYp6sm5ROYtT5cjMLVuNuyKhdRPraa+SEPveswv+zZK7yVpp5U1
8APyn5IjlmCcQN22GZU4utW3bqkfzduSW6CRbkF14iW+x4E4OlbJr0Exzpp6xMSdmfTgOZjz+0+M
e/pAtJtqarb720aOzU5k00uHMZv1B23DsXbNrXDcfj1q5CzHolcwGd6CPnfOOOgsWeh9OS/u1KJ5
x+hC0rLBS0sdG047vDkJt1cAkLeRbe8uZWu8lkZmnlSXrXwULI4LJjNkbM6F97RTn9ygberccrmJ
YgS2tJrX5EjfSgSxsBxSUl25tVU3jYBxxK7WlE12Nf3oaZk7+RiE/2AZ17Slec7GUZA3/M4EAcAT
rPZ3SagILRH7ZYTFlpAw43SZOQVtMXRaOxXkGCLwc/iN0cm+pOZH56f9sfeQOGL1M0xY9lsKvB6c
zPoeZ9SkEvF7YuPfJRGYzRqfiD299mq4qV7GyPzJsCfM8+SQINt3MUaGVozgvE6OhnbedM532NZH
1Y1ApH2jJRBIEGPGnB0K9kEVA6RMMUvH08zYqh4hZLH1wxlFzV93FP1EYRZVFUcRLIXHHt0bfH+r
BCywjVScT+2TJeWIwhV86gV/x27D1FRizY3RbOKFt4X2dSmHyuKrn7KjHua91cl6v2RjuCXXLYFz
/aDArm5G46nvyMrXIBRZR405SJxIk7z6iUhzpY3PrubuWw48gWF8M1y6T7qqdteoArxLZ3Pa+u49
zjQnHTl+LPYG+7tk8o9z/N7WZXcwq8xHYx+foL8H+8Sv/4q6eUvi0t8nuSaVM9i7JBWHwiQlNzPp
sUdMLy3w9FVt8znm1lhvcyqk8DTFD01o1IcoUR7/5Qx8VUK0aHAdV4U1nc2JMqCs+ZU9r1pFExiv
8QRZhLhzA2YB2gY0fNECKWCrRv5iIXTO36gV4bHpknLlT3W5QX8kWJQUzg4vQJejpVPvSOVyMWe7
yQyQchTN3U5vsU5Ll97C7HUqswdbivoITGjx4fCmLZQWhw7U0qqgGV7nZ9g77hW4OLUkqXNkRRu2
EBGIsUXris6YKTOAhJpqg8cJxJ1+ga6PjUYMr/bc33DrcQRW9dmXEC/wyjmbrrhDMhZbZWD0Qb1Q
K1mYeNljuplCP/BX0gqt6xQ+ORJfn9ExwYz6X9/HxjHt8t///gVW6yRZ9WNt7q6ZQ/xooCux9At7
x6sZ/6gXwoSpg3Id5uVnPKAKwLzxTGIlPmXXd3eR56oUKovUcHDamItzLchMFszYrZ0DCWqvBZRx
9DuwzOS03pkwoH8xzhex/CdT6+zY6PdYWB9xOaPb5M1T0NLZ2arJ2OEm2NaUZ9cK9j8Nh8zftMHj
gfyARa+PVeL+8rzJtdDpsKZz7gqp/qs2SmJo1vOcFTAfEt7aMbYFktz2xptcWh/Gyd8yKvjoj4zF
hD7wYPuYkFXWXwyPVBiJa+YBs7hYNkce7h1rjZNAG+KnGq0Is0X1L1z06Up6VF0PbnCzgG4yqiCk
VLjV1p6Xs5csQFra3G670sFrOmM0zmp7QoG2/T2rSKziQBRQ6bhgVHg1M474bZqPj1YRjwxhQUw4
eHLXQZ4RaRzAhqqs2hLGv2ctLI9lGR7J8INwyy6qSGWN+IhqCcJAjAVxktEnKR6CwmPhtfg6KHWl
2IfXRP+UFPFDxkjDqviQyeRPgtkdwwP23iDIpl1x7DXDY6FuVoz0Gw78zBizwZyHxBQC6oEPW+2h
GVgDcLA0Z9Nidi2NyMGXRiHj8SVurDw8cF3aU0bFK6Ts+YeLuKsOrWR93Zl7y4f0imwCcB/3ddCz
nsqCauSGnT4NPvRwb+aBGFy3OP33R+FEZ8kinVqcmsBM3+3iyNt1VQEdumMDg02R4gKOS9cN/rU6
75mEWBNZRviQTqLcBwAZ0eRZzA7iFfrDKmm4A3Oa+rFHpTeWc2xeAKWHsf2luuTXtPMrRq3wpHz7
ZmViTwC83Qi3Whq6SNgDtqOa3pxIZSBjbMjqkH0zKEyyG3PflvlRp7o7F52Bp0gjUtbkdBvglZRa
+KC2ynPbmhW2NPGvJBV+KHj9LPcUfDOuuDH7FnR+LFFDmW6mOCp2pOzoKunyJ1nAmOhyGmM9NX7X
LblNUbLL8JiL1m40xLvezB8LFjdkHoGyVFzQCjtHgAS0Lj0cFv6IFQQaEsev8Re/68aTRrLBC/pQ
2TLbJRCeHmmY3g8MfYvXgQW2Ik0Jfu6Co9le5YP75DLXc22g1XLmP7FQvXbRXz3O3KOa6E9jU6s2
u3qf+e7wUNTGtqoj2GcLs9rzq+0oPbw00avp24hllcp3fjuIxxDVbV0ZY81KFRRDAXMp9BO+mfBv
G6smj5HxzpFWfQhkxTcU9QlT8L7ujT/GKec79Opaxgm+zdoe9SWK6/xS1mCw/DZKtir1JuA9aX9h
a/AUwxYiBUSjhyWDv9qZDhN3a8FhbBlCbRoj3FUYIjdWSJtqqcd1HrMc72VLyXxiCtxmnb9O6SVk
c92H2LXJ1fcUT286ckQc7AsiK+yfCMwm62CWf1i94dCwIZ1mC3yaQ7DlngNmFNYaB9ryvSPERa/g
gXAj6z0JMbIwqSgI2Xit8FiVZEaKfxplzsj7F7CoBdT2Cudw7R2tTol1ylaAeAy+dWtOb7W1cT1c
WijEZJfFNlIQ54TXiFPr1bvASNVx4Hodp5Z8dCcq4clRRbZyn2KJURJ7U5Q6b2ZSG1+idS4SQCX/
iIVgoonFqHYyAarKY+cUvzSvk/PMHggxJAftUSGyAAJtNvNnew5N2Oo1N5S6O8tKfYOpMQjakkDN
Iusf6pe7SRppblj9FGctPJxOSmENWuYyGgp3/N+RfIO6dp1N9ekqj/VFMBqfTWd8qAHIwiRZMNW+
eIvmfIs1bs3+bPgnXHIExjjcEqYovOjFNpdJ/xz5/5LSyzdF2MSHyNJkwzEDQYugd3f+xFiz5bki
IbIszgbhWLjJLNwnpI25L6P9erN3CaCfGlnqv3jdXL/6Wgws6/G7xbXr8sAFLts73iPmzMQsfJy2
VDmT4Oj86jK2kP96PZ2DedhZTtgeM9OML2b9rEZRk/KgjKrA7KYcqGOo+u0VOatD9hXGpgrc/ChN
SVDIW9MXNOHqjDjzfUjKbif3UbIAGX2IYY6hHBTcmeNexNeiZxAzwBtZnjcjh7UHP226UyFMdRWp
E5yKydpGWUeXncM7LmHtmbrF4udh3xVWyVsp7e42jzWqEk8Ld56A1AEwHnTopw6ZjPLWbNpXlHuu
UTnhehc9oXWtXses+25Vkp3Kfmj3gPCZi9ryFwoAmy8WS2E0mFeJzgtLgk1qEzBFt7aJNQD6PjsT
Lh3odt2vEz5Ewkx/iBNCh39ySIyntnrOvUo+iB5D3MypovA5R5QxT20bHOyZuOuy1LeyCR4EXKzA
A+SQ5K58xU9SIL2MEIjifsasIW4qJ4bTuN7H5MRLqK3s74skwZSzrO1LrkelB+PbCMgcg/2gsw3x
ow8eBvraPvD2vmBNiY6phorh++aCY/AcJL2OJUaD9O/gSEjzXJ3BHCJag60dH+rG+mxingmYmcNa
uIu9kuT3KuzF2wgS8ti1RUL+WKRH3r7ULQUongANBi7JaFZZSUKJgMO96rxyH5qYQIrKEydK4TKY
eqyR0IqYlqNqE9rQeGToPJLUyPcOOufiiCz2TfXjJx5IymGmN2omFZiLY56P3QutjvRB63ijKqVf
M2/0VqHjThsIy3yP7YymeUDl18DCXKzQmHcG5c5rpWx1BIUZbErRjHj2EwnNMfTvkZNABPG7xWbH
LtW3dfQO1WhXN+Y1dkg7eQbAkjrOj2acoDwOGE30kLR3nWsWUfBH0Wn4t7Y50Ghc5sk+Un17p0KC
UDkhWQrgyl0K0PxO3Grc0rVt/P/fCmqluKnm3v6//5bkHNmT8B7PWXLk1HXhse6smb9NF+LOMnAu
qlKuR4thy0N0fUrM9NbOXLprCpbP89xYu0ha03E2uSznvuqwn0ewacRQfBLj389Nl/1isCO45lLW
2IYf8UhIT9Z63vnDMrkxdWzsya5feNRyyHwFTuKRQBi1U7hFU9l+itY/JJZ9ckHvvPmTiWA2Eg/w
+aVsDJz7zwCMb8UxhurzMnQh5heDzW9UJn9SPalbx2zA7UQkf+x21xdZDxEZEMVCdAqHttktV+uT
HrhJuQUuJmya8cWoW2vT5Jgjy9zuT2r5g5iWvwpnrNLTTObKEB0WxJJ6W79rKvTTgo1A7s23//6o
0hrDSWHBPQnYSuDB/8kQCqkIeGlbp3v8748uSvsN4KucJXAOgtIIjPWkInXE+7PFXBWuncSKmafg
owWzfpqD+leFFs0SNDdYuXDPyFzCh3gSRRoflYJU5cLXgIDnHWVR7ugyXJpnkmMKARGN384uoqKJ
syucU+PVh9rOp9N/f6BYvYQDP4xFsgjHfJUT+0voTwbVsbEqJinML9fOJpOUG94bRyo7p5yy3f9O
SR0U0SEoGUPMvrVAOKprBDhuX5JW34O1fC2VOT4QbGX2oX2cqIzB4o5rNdE9p953TbQYGip9SlN+
V2q2D3blQjstsmPvRzf2OsMTQdZ7a7KRGDNW/l3ygJr4UHPMnnquFomOrrPbvMww1R/UmF/TIh12
MkDf0YERnEbPYkkdtc+WiKc7sE7CpMw24NKqG5kQ7E2hMx+DmamREbGin2grMoYvGzcCQ/vKcgdC
+nbTnpE+1UNrey+m0Z88miwi6o6xGVPLiDtJzJec7xMjGK2y5Fb+JFzD1+ngUsTudv4zvbBHo/1H
gNvDHbz8UQ/7fMKn2HnejQVh+uq044G7b8Z+EZuf44TxaZS8+jmCodc5yVkn0Rs+vOGFh6zCavRs
dKaikrcwH4I8eCEy3PEyXcigDLCwX0vmmPJVeDCHjDj/1TkxzIhgyorXvNgYOvjia4DUVVa0k2gA
UfXw4gjaPFIrt042yphrR92tjRh87cFyd0ZgFZesrfF1uB3bnbnfx41yCBMnzpq6QwOUXnAgcfFB
a1x4GC393PWte7CEeamKbHjOwtq+RvF0i+jOW5t4czZOMQzEzueJLokU/c8Dn5HhB22M6eiUrvli
V83eA09Xwgw+FWX4KkotzqAajvVEkqTDXL6HjnIRsNg2ECu+jSB4mCw+yMmFTVXWIW6ryd6CiirO
Rg+4siYhssciUAhAf06kr7I0eW+Q4TbMCYKyIZ4sky3r/7g6s93GdWjbfhEBiRTVvLq30jlxpX0R
klRFfd/r689QNu45wH0x7CCVVGyJXFxrzjGnlig5fslXkgXZjRk1EUtmMOw9uGf7sFbgm0Wj76YM
XUVXGfzx4FASM7p3Gfdr1Cc3cccgii7TP+VyVsSsXm/LsXvrC/k5yFmcJNgxGiwQNFP8xgRpRZX6
s4ArPjtRtfbV0/FkggLetAEuJOjuR7oPeAQwpNn16KCgQbo6LjEj9Yw/s6zsV2vG7tqD8m3ZDf3K
ls8dmm3aP/QD7ILpR1lxJC8TG7R0CWiQLDDObFN2ExVTs51wRD6BpDrNTa5WcyLyVyHoIyaTAfWL
CbjbIWpoloeOANsDhgVz75F4AhCCUoMuVbCtpdoFEeurl0d/MJDklCIifB93I7FCW0+pc4PR9OjY
KYu1lXXEpIj7ITTUYQy9jwJy3r4BWpbghPtDLNKdk/nlGIq72Ca0lfs6O3k9p3X4W8ztuxOz7pug
o3meE5ShWFF2ZSfPzu+nThTIKpTDMT+A1mrbPzquGz8tsdu1q1A9imE1xyVNMbcrVt16rqCy0cUI
KBtxkeF0K1bDc2S+o92+piJyzo3n0oScRkaKJfV3EdHV525J61BcbPecS5Lpe4mglrNHto8jPREV
SM8zLh6Emphaz9ltCLZzD5ejEUXKJD21N2DWd7G1ENBbyXR9k+6avLxyN+WMZN0Fv43txw5yjKzh
GG8NwsH6zcmo75fqpgdSowLzOInMJY0IK7EX9g9NhVyQkuTDCAYcSmVo70FxvkntuYc0R5hMZpdn
1LdtBKRL1yHQI/M8x7CGC+RjzTANp3qsHmdL2r6Cj2/VscPI0HvrDBOOjKopydaOT1FkVxUXT4Oz
+MuADXTu8Ri05g5cY3OGzBPd5CccNGSkA1JF0OtdVqTRpZWuwyTIAYqqAiylisCjIOIymfs3aB+h
cHAo2t+YlnBnzV/GkMqTRTz4MCqPiAKANkaF+lKGAxpsti2s5S/kMMBxKENynnTNOQqoWRUyYLUb
cWomSTojEcOzuaDwqRRuZtf9TGd4dq6JSCp4VBx0UTeae3LgbhbcUMmA0WE1OR6jwfv4z6cyeydh
uXuCPcZdHTPGFfWlKKPlZMTt2TSIQEpykNgWqcboayiajffcehvcfwzHKDxMfOQ5p13MwIUZ4bw3
x6fhaw667I51Gy12G761bTbdO6H3k2hU8dQaCDUF8GnVzuWXrAN4DUz/EX/d64LhZL24r0HoXdi3
mZ4LsexUz+3dGM4XIVf4xtJpP1aVz9icJUKTUsr81C2RCoUjpHPcMhsUA4qN866vDZ+zFaYzTry7
Lg1O2MpXRxRozSLUA0fqod4nIE6UMo1DiCkcgF50ofl8cDqXbm9PqCkUketaiwUTC3A6UgVLGftj
RcU7Ba1PogP2xtQILm4ur3BzKYlF+ljm0PXcorduGQgKSqDmbxIPYm836iPQ8lEkRNWwxCLTSJ+9
OTgspj96HetVU06+yNPPqWF8JSPrX01C1W6c/HTVD0uy0o4upJxDAw7a6ONnG+oLS1rxqcHAbCtE
YHsq8S16sXdFLPcV7a17XAQmiqjN36hqzJ8+vY2pif4Trlu6/ZEa6kjCanWsGH3uwwy6EaAmc7dg
RdqGjGAzz7zQzWl3eWkRKmbFH7ZDYk/l1k9JlKzGOqKpKtjQG6PR07FDizX2cXWT1AAuLIQOUVJC
iPFq5gXNANoYIj/Sqao8pO25rDnrRWZ96hZMYGLiFlrG9DmtV0N890G1e2yXAkV/A1WXcx/+Pn1Q
Vn3VshwQqIb4IcL+lGjaFb2sv7oZVT4zpl3SG3glQYSDEBnvMsOcni0Pz1j12rgJQT0IdXzlQ478
ZHWlyJuXv3VWgILhPE8rfrgEissZBd+wcCW5ybYjFgy+YuPH9szO0aV/ahNmX0ZUQ0TCydD8VFlN
uzHEJGaLDBqNHt9QF6k7DxG8qL9BTBcsFKhgYzpAI77FW8K0HpdqONOphbHT0YxtTPFPRvvW+Mmt
5VRTEE+4TbeWcj/XWE9IW4wqoqZm5iQm7pYV22ROF9tg1IZ1MsI4WL1yR63FOz0rIMX5Oeg05Hjd
OnuvOC5lnBG2anFgNBta2l25DeLmWceyIlIXvy5t6jPmBFqPDpmqWSdxZg6URImIl321BmVWMZG9
nO/o4/BeaSEZKXj2fZij6J2akaPj/NLii6M7Mx2hTnBYXuxzDglmLAlSR4fBLWVy0yakiI32S6PF
Pm0nbihebaAJ/FNdjP9kmG+9ofLzAJVCru9hB3RPno2lIFVADIquP3ptezXjd6cGSNJ09mNuF3/N
Wj+HOn2Jy/uhc+iI5w9G1lW7wmmO8VKeHQcBM/20ISDYC4jOeRIWPXtwIBqCrWfe0m19x5YGOQkE
7iM9S2bbCMt2VoIG2sjsl9QPSngYFAePbpN8LnbwzTTrYvb23UTHmBuVnW5R06WNoi8jwHOKPaa1
X8IEu2yTPAsdP8Fve4nbDBL3+zLkP0bavYVF+0gODuJUkDIRzWZCldNH+HSAx/R4rbrojOHWlwiV
XGwcdFLN28bEPiKMi1Q2rRRvl48luFEi2QMm8SQM3FMeUCQQpUPA0KkJseCM39YSXXWLiEQMRbdV
CqOOFf+dUpA5psEynI3EQZjwkXDl0p4hu3gTpjdGhyYlNnHW2YJYR5MhqCQQcOOURnsJR1RDYcyw
0lXZrUwQsMaNGW7pI/uMDZFEOOl5lbey+1WbWvIry44O4sgxmmnBx6zKj6pT9j4oHoEFXt0w+ytA
7ibu8obyhMFqeRQzcaAZvuodMD3VBeXRHL0tf/UNTl6LXgkx3kuxeCSnZI+R6r5MNEB2CCxwJAYh
tj9KM8dgFq6grDD+MFgMASoi2tb33hii5Js3Ld4ID3691RgIStgq8l1FUuiBjAo2A+bjblvf2ask
DbYbxawq9tSp28bM6d8m4mbJglsdkEdbz95+Kf2mR3qMVQrtU8Fnz6nNXVWTbWa8tM58O0z2XSFY
71Xwd0T2Q5r3w6SwhCHBxtTssGMx17iQhXuxx+VMAQ1eMUfrjAoSOtKbwjZR1+IKQfFTzOkL8ZcA
diMWjcXFgzxiVMADGP8Ms3EwVhNhCgshsGs/0+mzq8x7Mu26/RzNgC3o+SOuOeceNz03/mORu/mu
sNND4HGg4LDE595QMqOwZCfHfZO1wWdXIOENGgVW0F7on6QhMA/W8cZAWJETHqAMynJiqQZmUOor
LsisTQcaW6IC0kVL/15rhAXI911QR+FT3nt/2Gvl5jmKGP07Co1/eCucdicHprpNYrxxzTJ1q5DA
wPcebAcke4whmmLFr6BcHLTIiI3EBDcQx6drRJRlzLrE1kRaEubjsEZilihst4pe4jCi9Rpj4yXt
YQHZelfORJQDWqDbeylUrHc6Y1ia6+hlnMyvPl0YPjdtvsVqerHN9Z1Gau8gxmCWOFP0AMpdg4Mn
WNBhyU9KEBDfeVgxttFeLwoOods0/G/otRhkslO4U6+TqcI2jhSPydrORpYA6X4gTdUSeEkBlV1C
sDFzCrkQkHcGDbWVe1KtWYOmgJRRRLdU8W5MjDySc2SF69Pfh3ZswNSsD//3tf+eBVptij6MGCuu
2e42ZwDf7v4IhcBaREDiNC5u367A87nrwziKcZ+XxT9SjqIbN0jStQzDkbxAkiJNisGEmcTJYZos
jpjS4LySgWerUWlsOhdBhJ2387as1HxTMovV46z3INs+6pbUXJXiNY17cjCicW3p2hz+CZtoD7ky
5D6j5t/OlqPuWL5p9wv1PKDqfYc1Ze8GKy6ORT/cFy5c2tF1oJ6sz9ClWsc5TPYlvoH7LgVsSwhe
/j1VjPvt7NklGftddVRGeMQfcI6BkS7Sc6RK74M5rL5pMB5UyfJpNhPnhiiPD4FyedvTorhghSJy
3u6Mw+/L1LU+u7lsYNfBEENr8adug9t6Cac3hDYNri7LlBsGdYKwNtfnCqa9Q2eB809hnMCo0ART
mDkoEt4GaQavyxC/Biqj0Zkz8XD4xypyuWLlQl/VaX3hkBVThP1NBtvibkK+CaTB3AdNa635Xqhs
ct3crzSyTSYSMLkhb43q2otJms4hUsivi3i6GXSKxpytsAgTeVcKgt3U4kvEZzucfJDM555nMUSJ
WRqnxHGZu9fFaXbjE7EiP9aKK8bPhqEgImkVQe9W41UmzcKbj8gL96T7PKmi00fRTYfAahlLJAtx
LjoJ/hDUl8LxJZhrzvZrrR0vro2UlHoynJthx6xoS0zhN8K08aTkK6295bHGTnmtm9Qf2VzAq9TO
we6a8BCC+IMbf7Dd1NkYFOm73HQaNJoXhzKY1hjvUI+ZZxPTtvXZhsOzndh4E0KykEqKJmKqcO6v
Kblh32AHb9HGVdBb7rQ5nUTjmrtxAQRWhJ/VYqMlW+T3APlyV0SUBFq7FaAxHmhp8lDADRhrhlNp
yNHk92tOJlHhk5xG9yPtrUNd1u6+zSz6qt59nQ/Jpi4WUrMl/ScvBPY/wVDbgaB9GSMZHss+MokL
QfhCv3tXt9VhJmgI5U0AWQN3ByeWbzeqJEYU1/lAEn+cG1m8Dyw3Uln6Pi5JXwvye1ACG+1Eq+04
8N3a8/zSo2OK/IV2TgAs4jtlhLRDhfeSO91fNXMsTjirHSqJlyhkoGtQv1xNty/9iXCSLBq/xDxf
ZNjddkNY7CNYw7fFZIFmakYQDKHLzFKE1GajgA2RyTOkj1vCMCBdNS5hckNf3vy+7PozpjaK/dJ+
mpVedWZc8eaKBZzHl56DzrHspuA+w73w34PdhZ9oYMQeW+Amnp3qyYZkCTtYWjtNSwRgGxyTQ5NP
+SWkg0wJvexLVQ2HNs+eioTkig3nFwa1hjfvw4773SAJZMM0Z4YPW+c3Pakmriqo9obCN9tWpNQj
vP59yCYj36crR9/kDok13XiV4KbDi1X6w/rw++z/Hn6/BlYQM/MQIOw0SjLQpjGBGiVQdtRwEH1o
da6PlxxEdkKGfa4ieJNt5NR+JBO0Ts6qJ7XQrQpUzueEwIfZU3hbq/UD/X2wsyHw4bWfZ9sSxwRL
1LnnUg9bWnwbj6HBbSprA/kzUwrKH3rPfc1gIvVBl2pcYtg+kmli2UBsgQdZN35njhgNwrLxcRRi
ukFd7BFQd7PAMybTetAF4g15D8UbjtIsh22O83EbYQpAUcycre0KA06yQJ1Qo1SfGSndQGes/3uA
TS1Rr3MaHiLrB3t+t0+1s0ptFxrjU7r4JjyfI1Hgt9qaUuSE4n2e8P0tGnnOKLY16aTYzj5GNgGa
pKhOGZMxT0CkbxsdX2qKm3kxfzKPeFaUaRmYd7IoEyobtQKJs5n/CTpeeM40TJDV3c1RBLTZfjRq
MR7q7qcCIvbQavNtQL8rkh4gUHRY5KuZOCCuFt7XBqHQVrn1NV5ylDXkKKaqO2epeVAomGgVbLtS
+kmPcF5RIGjltzUCtGLCzNAcCI6kx+/9m0dKniUsn0cFuaKhD8pQEuxsALu9uKlrPpq89GgBnMah
RzTVBMw9qe49koVSBsJxAv6bGvw6VdYF4cxxRvXlTAXtc0kOuDWdjVE/eGH+JYPoQ7Uk7swB6ojy
5CS8b51HFpuwFSDU6SgVvUUq4GcQOujnaIhkTC0CfCvhHNEKvsk9iKVVGPwjYuvWdTs/xdzcOz10
vBW9uITPTOEwG4/L3jIMhKaDr9V8mX5hGNVDSpzsJuqT5ziZfswS/FqD79SutMBjFpwaw/02Uo04
NfguTOw2RjvCpgm9UzggT7UuqKCPIbIgx8ZOaFUPZBQuTXaYZPXjOM0BDnFwijrewqS6VwgcooFC
sK8cBhdEcEyz8VgHh9GOhhO8gI/RgJgk42euE0LoySBJHf0Hzgq7Ui0vhUMqKvvY0QuKLxytzBdg
qGtlPlcoTEEHVIjSqOBgKoQbC6VW5CR+VkVPbt6wwk3BwfhrGbx1en2b1/cqTjoCrpm32PyfQ6d+
Hcd74eknjzPphs3/1ORxBrvgSLIQF7TJxwDYkGOD/GiBvcV2lxyE4/2rpvQpboLHUDknFgP2sZpL
chw5lYey/ABJ8FbP6kOmH9S5Nyh9aK1rbOEJJrHdGFVIi4Gv6kzRJMmMCwYU3BfkAkX58GnGXBz1
oHBJJD/ML15sjqnzyNUOdvyPbkWIVZGzgIrRNwOuqHubQW7Ikbx7pK65R/vv15m4JsIMD3Yi6JhW
9Q06iaMqTK42zafKB4RLEl4e9xH+kKp7SFAOjZm41Vz6G9PUd2mVmMzlKTJn01o4luK7pvPECYK8
Pc4MZUdQSv5gl8FVeAZbmNHTuAyMY6AqBM85IXTULk5ITyOODABCvEE56cF9xwWoFcCCAEsn/Uw+
DYzAa/cpuB8N0JaeiXPHpN+qIqTJNfHRWOYAmgUb0fP7mV2stFostwYgr+v8Jy3ibvuMzgEmq3c7
CGh9E8AbFvgPJfs30dZH8rlp3nTexgR3M8zuE6qBXWlrDN0i+nIqcWwFOYvSPIC6OM0ttphalhLz
Kv9ZAkcPsqn2SmJKzMkHcKzo4qX1ycUQgH8EJrBLxiK+YjLQnSfvUgOT3JKxQ7NmebTz5SesxRmy
HKpD5HVauuDSQOOnw1NnWxEJMMatAZdKtZLg5uC2WdzPGLzDLL9FjvfKqL9Y1XrE/MFrnaBtmkac
+NV60ken4euSAXTA4I7QwY3QSI/J3GUBGBhBJ8u3UwJiUmcX/esmDMx3UrBceVuAHWcLAyG6kvZS
xvK54/6z8+ptCN7mkO9lXB7tiDhdMzdIlWxN/lb5DCQPqKBAf5mwAXsKhbjRSNJv5tMy4JqIGjow
Itm5PdbncLi0FObU0NykwqJFbFerqnCK9go18yD515ND4yhwrmBkOQ49kGL8LUPEg5Oqk1Oe2vwR
k3VTQiNTozH6gTV9uCVXy0S1T6Cde7DnHgyQhWy6Gx7yFcjDgoXa82ehf46CIiINkh3QYiWm39gd
dF7dTqX9k2PQ4w0Rm1nTvraK4sPFa3QsWfy82f1OG9MDI8PYsXtyCcnDXAZSLsUaR8cSf7IT8UtJ
KBkZl+B4DvLtEreEzdaRvW9T+3u98oh0OEb02kANDR89NmZ0XSZbDwu2nZqXMa0fYpeJaYGgWs6Y
kplndNYaXYmFelMcaX58iT68FNkqg3BntM98SG0pEEWSpgCk88vOeUMttLOzhkLcLMPHoK8AL9+E
ouRMWPi2MPSouNefqKzhgvaabnwTntwet07Smd3WNW2OWAGnnOmQnJRwYYKt8mKOBA8Z8AavHlf+
ib0LBPGbagKU3bveseu7jlKb5THS6jOH7MIGbbhZuvrta6YBy1VgawXoWbDKwBNTMF8SKwX4YKNY
zh6KOz15zFgkTbHau405HCYE0M+Kik4uta/6+tgGJQE3ls9wbNd3OPDsXOP9BNy8b81Lxbhm2ywS
G7RZ3tDRWNFOY7uj11INj7X7IbjU6w4tvvtnxmskNMxYIhdXqFzpB8yDN8OMN8IecIOlT04dPilM
E3HSQ++mt5t5L85So/NyUdLo7kF6HXs8YEAqpccBiEjhDZBW7JfYI8c0GK+Nbey7cH5F0K/2QYT3
BXlu1RPQV0ORo69KmlhJ66/IiUQN1VfiRn+1adEXI/k+AbEtVs0dFeStRyoqXnaGSOIYptYViK4d
sMJ5DviVxIHwt1x7WrQCk0UWfVUJ2ACVMtnT8lgzucrtEkdKeS6EddsUORApwMWbPp9uGzs/eSFX
1Ezm68qCmGGPHHvj/ndZWSDrauX4SfzPc2nYFKP50kQDuZHy083aQ1bD9UlD72VajEeoWEn6gbyd
npvwTsmU/E3QA2QTUiM9CpIBg38Z4brj3yqg0Kttu6Wjg/19kf/CGfpTgR2+IZTByc4QYwoI4xzK
AJOJ0Udg0DDImySm0ZlbxzOBBKRl4depvLTXGbnUqDn019NfwP2Ut3XxvLQeyBoNwEt60DnOaz1c
hcxwu1GdWq96jkf9JUVdn2sVYgNZYG2OuftY2LTBNLxsmZjvRQNOYLQGnFHDCuPX9rkK7X9RlM2Y
z1E6O5Y2aLQZEzPx+jgaeLpck+0ZElgCM4X+DoLLnZ24sNcJWvVn0/y3WKZ39Mzh0Z4m+1BZEVMz
GZB1N/M52Qo0WNX5Sw/9BKXAl0jTG+I3HD+PXSIYgY+QD43YXMEet1pkDZ5r3g1KnEMrEWeyzy5x
wCnKNsJqz7/fyNXA6z1kGopIG7UtTVBKAc+EW9zbw9nhRJoOybErpvhYuUtyoMBfkZ0PCBM8f4yC
4jAM0xemXyjhugZd5+nn3mmibacjCY1z3JkUwp2g/5g4DOVBv0b7ihMJVPQcSdkUVfhIQNAdZDjl
+zAKdgwphuclMN4b6Fe7vsFLnydiG8+Mo9FE4lfiXINgFIykjkfntssKegTaoN2QxvIG4XOxo5iP
t22T3xK2FxNsynm9Bs8jKuwrgz2UWwrGnaut19oIKnp6AoEs25WbXgkITUEPhNSJUXbnVAATppA6
pgQAFBbD33FAFWHaYHoTUFeUZExtBuDRE7cpG1nkIjbJIoSwcDXNpdvmKJVBtD9ZQ3rNDXSo7eIe
4grwaZ13L6r6dfonn7z5SF8rRAJF3lwyj4jwBaoUya/bYi6JYD3FrpnGt7ZL02Eqjl2mb5OocY7V
gmhhPTe79fCDLzflcEbunWqvUG9X+4D3jzZftJNFQeNjsCrfdJjY/D4s//vs9+X/9y11FsIIbdiW
49LFn8FfXJ575v5Jy47eVwykU7kAcERD12VPjQAS7lAwIMsHtWvth4g3UUvmD70xTecIPVXicths
IH6lx7hoKEzpvnSpNI9YpsUFmHZyXjFQs/PO6MyjhdXd6NQ6tBFN8bgqL4Ew9hHDRqKcWKikZ9+5
2VQwzO+G3dSTDOL0x1FFxF/HBaLDfnwsXSWxwVpAEEkUdNjXuVSwspAbAsapj3FnVdjoS8qOWL9g
lngOJ3mX1NadJYcrdT0McpPsIlR2RWFSM4QQMzoAFALh+U4b5UMv6mvLFdVAJ7cajxM1rkC7De4k
rdFtIFAOY+43tlHB+Ah3VK3UycCHjLs0/Rs7l56t9VB2DlBnpa8ger8x2v7JKmAAixz/VcYQglzz
voMSdEx3lrGEPD49hUNinr2wZYi+PjR9QA+oDN6X6YD9j4MpMK4t0vYHV4ZnrIU+pOR7EQMGqTpi
EhCC1CWL8IBRAfteAu8kujPNAkSnl/hoqu+HqPvJxtE6inWE7T2EM/LLiYVsXy4IVTwx3oTu7Pew
ehAoPSGgYrTodiz0wKrx+2CPlMCGGEvGHSmNYfzH6PUTdQZilCl5ywj/hPlzmVcEbstMiWCMlGT7
/hZVxMNotP0lWDA0B+X07qVMBrxlOqJRvwlSg9lTCbhB1SfpynPZwkxbaKo3uj6ba2jIiv21jOJv
39i3UzwzSWsf0i55mfrlJGt9KYN7F+ceMILyCujgxQ7NgfvnJ+0TRmQKAXmbG4yvG2YcH9A00EQs
Q7ULE0qYYZ3ZwcM1KWaDpPoCTn3A0kDbI4fWLHUDTaqsN5EX71yPiVsxySvze5xoIQ06IniLO6kd
lG64tfS6n44svhsjSIRP87vcVd6XG2FzKbweCE0w8JUODFtQYrVpYuMpSKzPag4KAl4ndQZ2ASIz
xtYWJEc79VZkMgqlwPAaX2iTts7vUx1nwGObHipY4DnHzNTnfm2ldqIu/N+m6u+z3695pzF0PVgt
+DRK6Uw3utJ30q3iow0+lvt1bTZF1nSvhf13ZFBKDDM9qP5/G1GTqEFbzg0N5v/39ZC0kmMwjkdS
CbPxRrdz7ZuJ5fdNWhwdE24RtN+2tt9wc8GbkTvpms8U1kh3ETUh1QYh2GjgNmBbdklSPOlqflOZ
+UcSHMF6y0iOmNUUE8Tm92fLVHD+K4hvgWjHjhlHzX7SQLfLMtekF8fVu0vYOokIleYT6ginC11U
4DXoUQ6VQLdHmywaj8nKms9MDTodymjCgI+bac0wb6F99NMegT17qEUK69LQIS74eVuTxbFFTj+X
4kzEc3SaotTeMVO6JQdpNJLlorzu2Wzs9rxm0W/sMSFTSdTA6rnDThOovSm1Vlg17k28oZy+QnLj
Uf2tkjaM+RxNnEAco9hh8jRwUE9QL9AXAcQWhbcL0rpYuHBxQYDWk6oOup5YnaZyOtE3uQuC0GXI
Tyr4ikNHwmLuiemu/KLrOjJBvDg+di7zWopX//eBH1j998xav8/D6LaFdg9Eb335+/B/3/f70mgn
mw+/PFYoo3wq+3BTiwAD70KQSe1co9zCbf2/bdqadGG/XR9+v/b78vcZ6k9QofN0/n2l2AD++zb1
2+ftwWrFuUQilazenPWhxkjml+vD78sC0zbRfsCMSnt04LlNwMY6vE1lG+EHa6B7DQsNi9kc//sh
1ro9eutPMlxVHsLeu45hxaRrbHPTZ25t/PfghOZzDA96bVOsdcLGLGzIFMSXwy/BZ4/5yIDeNL+K
sf3OFlEeApfD7TLHh3nijC/J2GpgFi4hwVPjcl1M+EwMXujxYHe3AZtbUGcITARiSOPzTzSpI7FA
aA53sS17v6ZmMll0iR9bXqukfMS/bKj6EE2us4+WnNHTDzBrvhi5bx5BfaHt3NVtfOG9eTFCjsrN
tI+z+m5JiR8SM//A0fltnBrLwbb+WTNeOz0s32lpujtzCS8ZPVCr9+JjP5Ex6Vby2I3Ziqbzf/8O
p6vOQ9mdmFt/d9V0UQGUPktqPwnmgxCYK0P9N1Fc4kotpIXhvN4p3PT0H2c2b3PYdtHb1BHjQJfj
E8EjXT2HMqvGM0SZxLg3QxTmaC5tsj8PFYEoj4HL/Vbfe7PwwB2QvdCrRwUKjt1BdR2Yg9T9bPKW
vQjwxlg2j7OkT4pxYeHqbQiiqD+Lpn2kkd/uEj7MTbQMR6gCftAgqzfd6E294HY80zwYUzDJRuw0
+9D56UEB3QMXdvdikXKzRPo6wXE9MFt+IT8l9UWDsyb2sm92b3Tfj6AiP93JeK17EIy9nD7KKHex
h/X3zVS12L1l9BjlyRH/zjdsfQCuTY1tvSEGz1V/IxtCBhFF/bF2H8XyJp0GGtmyDFtVZjeNvlLS
AZnWHHgtI3eOluvQ9E3VuTA4ixMsHZ2Qoh1yeGJH4DLZnsSbLfMIUk1SiwPkEje3VfiDgWhn2pIL
Q40fxRrHmDfPpYerAfMtoZiJOuXu8p404qYL8cUXJYXm2CJ0iu0eowAF4u8gOwwgN0aMNdFOrtks
KWmZ8Yq3t1CWSW8dn3c3iE2I+16iszcvt0yne0aUQDm9RGKPIlHZQ0bb4pqCcUOZZMUDZ6WK+CuH
GjRDuD94xEAwySb6x3rrIvpNnUSf1Dh45UwRqEN3V3UuLsMJwsTcvtZCcGjL8TtUtBZnMitRRa3V
NlyhESviBtYAjV4T+X1aWvnOs8pj0fZ/Vd3MZzZnJg7QzDzNjFdBY5uGBJXV6BWHFH5wNR7wxTF2
8rIny/GoU4T86miOm1V0b+vTsoaxl2H+Hg2GcfTs+c9Ui4xQOULMs/w0EHd9BKauNhV4FGqyed57
NOxCoz4ws+cmg5i3y50CuGoZkIsNKx4jJ+6mqKr3Ywhcr3NOrMe0YuIkPqmBmxkDb3WqE5fZf0HY
luXSJnZTTij6UVjcgNKs74oh0bshwnfgcjjboCiNAZeQAWHFBzlprC4hP8hunxX9DCYP9EpNythD
p+JDltjhzZIQ19qXbIJAlPDCZJhHs/5f7Z2ydJ3g8fdigDB8o1zCB5WnEJydS1VzaptiRNlhJ79j
1XwPZPABCWCKFKcHQxISCV26w8YJ9enRsEauWAjJW6TLZ5eECShc0d6ozrZcaCQSKEdEbZ15nHo6
eg6RiMguHYP+FMSlYguOz+UKCiZaROLdYVZIpAIjolyZqKb0uijbkh7bA3x3/LD6Z+Q44C8hSBNI
ag+RRYTT7E53louXanInbz/ck5FHF0a3e6ftXxPX/JBVy0Ux04xo6PoWo/5xUeLEnvc6MBDejil9
qNFTT072150IpeJENHCQxWU3NY869hAm0RxSDnidvli5oiPnjWgJH4PsDg1Gs6FlRUZfgO8quula
QM5Tj7qbVZgQstaAEW0osHyjAy/ztUX/QeKPfaB2fqRtexhNeS28Ap+2Cl9KM2Sgbc4pM7ltZJkY
J0nV2piqYkWSet5PyGp1+5rYRHg44i32RLYX4/xXZ0R/z8t66j7a8Zwc5FpeFAASTLi0YvRCXCDT
u4kmGkUDgDO1FY5zCarsUyVgW0mAvsIdPfZm+TUo57VubGKDSrpdBqbJ/o9lOUiqWuvFy6ufUcER
mrx2N1ktUDm6vBviROHcZD4yfGot2TwNRvoA7O9Jo3tAXukZDHpzh3lV+VkQbWJNmu4sOBsmFIJc
m3GrcxJtAJ8hmmyd5JAM9S7X6U8062dzKPC4DOhLRLWQgWFq0ATjsUFRi8rCJYypv1WGcwXEmd1Y
iXwcuurBbi37NJpduXdkeSnq4Q2ZCzlETFDwgzMYrswdA1I2cPA7Ryr6B68wxaFwcec3I8zQnBRt
FxGDlozpMc2kB2rdo8PE0VXqWffEm3K7zSJihhI5vtHDvWqTjrPPBwkNPu3zYK9NhkNoJVCfamIN
q4VFq+q476Zp9b7BkBxMEvu0MLtd9jHGs4GeEsplMo7Vpl+5jIsE0CmK8RLNK0a4H/z/Yew8liRH
siz7KymxHq0GU5CRrlqYwbiZm3O2gTgLcM4U+Po5iKzpke7VLDIkXdycwQBVfe/dey5gTmJ8JJOZ
UjncJEduuCqicG098zKFLPmzrTPbDGtG+Dn6ouSoSB4OaArjnXWGc5YN74W5zbd5VXSbSlI+21AS
W2vuD3mn03QufANIzvJ9yJuvOgBXMCTXCG1Td6x24HHj9TzCvsoZa+7ikv4K1a1G7wj0YmiJL55y
sU/1m74Mng1Nj30TfwYPNbpIjQSoTA0o5jZWR4pYnnnlpkYFBHBtl9qgfaf8vZjY1YUbP4ymsW9I
e2WbcPZjrmCeKuxhoQPM0XLQWhP2BGu30m5FHOzdFlNBl2ZqY/T9RPXIJIwBwWsSQZ600gRhHSLw
U0mcBdI2upVV+z1wlD81JHppMeWqm4GHCgrtMbRG6ilmHMwbys6fh+zUGQsuwkluVNyGfl4x7ZKi
fPJI8DwUYwvBtZTPM1sjfXVB6A38Qbjb16CFgktfH2XJXOJEtnKcykbhW6l2DyxWPVgpRKRo7p4L
1EBbyTC74zsGgmNwUtW+ie4d0hShnFjtdkFSfzdmt3WlPq10F54NnFumgOquLjHGt6Rb06vxjmbL
HMNM04SxL6diZzJMJgcAFrAMkFcBzKUP6p9mLN4CmX5N6RDS1isfh8ALz2P2prlgP0qUVzTMvGhN
TTHs+mBRBkJl7Mt0pzHs29JQxP+t3MzvNOJsBQ2tlTW5ZCNJ91Dp+boXDPawxURYJJryVkb0m2rv
W3nNjACATZJYH5+UbU7lcJ9nhpOAsRx/KqPHWYu9U9p25xGe3xbMqbHP0VnPo8UDFSKdCzLn7ND1
zEf5aiPK2iJBX1O9DgcA4zkKOfhd2GgY0tTq2DtRcyWxfOSMUE/KPMNIoinoGMywXDi2jhtSkOE7
wizwjXl13jRLNncR0DHWabB1ukQorhGOlyALd8vfnLWvWVjcuSMbWoGOADMsV3fmudk0pgGKoWcH
NgxKI+fTactq5/QNRp42eAj4d9W/ZDmbOVrhkBQdXR0h3IUEzpyVl7/B0gh3U6vOdBAeXGu6djkx
8eBnFY+LezNplaS5rN13neVtW85FR7o+rGMZwIQG0L5b0rVPjOI0WvZ9YIWSEAJys8vJ5Eo74Wlq
+aW9SuIgBJYBpA4SEWTamSQtvBiCJc+ywd0vC2jOvGXUQF56BsL3dKJ+DUty6R/hZoR7kyRz5lwF
MomsYukEC1SrAptyHHJJ2bFBYU37zHa/4UMkJ2HS57QNtBoZ6hNGRnJtIBtEcqUtR0hO360Nm36Y
obLJ1txWjvVU0foyq0msDYeZiNHLT4/wQ7Kwm4NotXWhMiZuNP5W45rnAsqMZ1wyNAxbDgBN2SeX
qqli/DgwMiyGt1tbKqbfeNMTIoMfCTVbF9a34Zn5q1USWGOn/BpV6h4Evswhf7OFBRwCNVivNQDc
xW2bu29J3nkPhm5gJ0+a28FphmPuNuV1dBnr0DAngiv7dIjuXM1LDFTOfICWF2RT4aX5Lp5YI8ok
r/c9AkSisUX2YAu1HifwmkBy+L8C7KOTxW/jFPa34LTJCNgjFIF4E2EOizDJ5IPhHDu1NAg6DZCG
gJ6sTS1sl3iBjd67GK4W9GDGFU5fMsGu4JGFvTPkyUHYDAPO1PbVeUw9bA3tyAQAceoqtkiGJPK1
2E6DbSHtGu9gaGrEI0TYWR132pdwDOvMgHKk8L6FcpnSQAjwF7uSXaUY0a0yhzTVkw+NhpAMa077
Amq4lzCesjCWOvY4UY9wRJeuhyaLdBVLDOe2p8rUWnjopFSnqxwTN5LTe17DqcCyX8jbIZoRp1/Z
KEZBAVvnUmAHYKhWVbawCCw4zXAp1yVGVr/tfijjK1DWyTqfW0mudY6xGmi85DbZZTlGRgfUdRd5
Arw60oRu7LZl0JKWUPZrjwsL0YhYyiC6VHZyJD4Xs3NskQ0x4qkc0mNTewA9YZzy6yG0aDMSB+xh
8FhVsmHPjBktRJrtVcMoU1IDFxOpZzoOgFWUCrF3QGV6bn4TDvqeA5e2EzmooVrLjwMuMHcmp96K
11Qf80Ga0UkIKGrUAHCYg2APgvBMKvYd3OPPyq4T8pGg3XV1dWKSNBm2PLSMJvMquEOlHm91DaVJ
7/GuBS3CaJU1+4LW8DaIBcuhlz21rdav9dim8ZiObJnlQs4xcThhB8TpudcGl26hhB+nh2QCgCLk
/NegAvbuFEYaP+6HT90roOPalolBJ53TnddUz2XdedvGGeTKYDDloaR0jGtuxbRL48aDDx9+ec34
2jLGHeDOcnoJnvsJ80Boa4+DBtqhV2oBYappp8PsEAlNPGNZusnmfJ6Se8KhGKTSfKAhgPbO6670
9PEZdDoatbm4UzRRTr3+GM5RSeLISENefwKd0vjxQvMWuk4LkyB1OHDuc2jhJ+1mdeXgnq6rAX7d
CI240KZDK6x9XNXPUaC+bQwKWSQAfmNunyzam6MCXJSmH8OokymnkV1sajWpbAG05QxbRYyOgUAy
zOxJ7RycViLNzRiuCLR/oXU358yyS+ZSHuwRBjosA4A63pX5E7igM+LwMYmrV6/jShSpdjXmJbuT
d5EzTPUg3ZzJJkr+lRLhD0Ff13GjT8Z0IADI26JVfmoKPd3THo6gbrjbEuHDBvLHJshRxWlAfrcl
zH7MBAeYDvMWa+x7rad3jJB9J3bk2lU8YXouMVOU7m0zEH9FxMa5mpiJKmeCkclCwKeVX8UCnyBq
rQ1JLyhXqYcgBrIkOAuSB02RYTJPz35PDQmOprPU7QOCxiHcljli/9EjBK0uOHnzR7BdFBt6GOaa
yLFnMdLDE0kOEosBkhrs/mgx2iJ3Ckq4XHamOI9xqiW3mFZJHVTBfV4nB1XnnHuRETc8L2k3gvDX
c29BJQcIUq0dZ90qYqw7hz5kwWaHnPezAH+4KcXZKS3sZOGkE+iBoDL3bsyELG1rkrHfMO5gRTCJ
SJViFRl5uEHlT6hTyCIxpeN2okE2Si3BKcbMO2+acT9HnPmoP+aeB9WGUI68+IR679LLKPW9ghm0
iVC6MUjsJFz1ospLHYveDwv2DdsGBdC2y7B/uulF9g2jDlAAcnVL3FXG8E4SutgO7KfEJdV/lDht
TCbAQHRaG+a1H1XnRWQYsoaOLgQ2O7VfUjv89DqEU0HtfKBLhBNuMYJLI91btdSvVO1M96jH4nQm
VJnFYeY8LcbujFZtUVtjNU+Wm9Whfqo8Ag505scDQJRymatOsg23xeBdSLPt9kKlOHbnN7R30H9A
+tEXCDFA9uG2DVR+CqP0giySkDOz7jdD5b1yULH3KojJsDReAybOCUfCbW0RxqQUeycBTxPKZaVB
ge4ld+BUEOMmaM3FnHVUwZZrUQHh/v7Cxo2tVSAY81iAqFUD1OHsf5b6moss3GIuA30QwA+kIoE8
mMMWWrr5aWHcWl6D1oV2+g6EjI+9hUEUo5dVO3bhqsnCe5mr5JpQFUZygsOv5td86Y9ZA/kJBRr1
he7Cc04S/L6r7Jt6Gi9wBvS1QMgQuw6zc3PBFwTozOGYMf8WG0ytlICSIZOJz5KYI/heGWQDjdj0
Brc7HqsUm2M+7SLMqlO+mXtCY9olyKk0poiw8oqwGFqbQI9cSG0XheJ+lfc9lCoA534LZbayF4ZK
/ZjPwFaMLvvdyOYFZ/shsemWNEkk1rClN5lSGkLI6WU0Wb9cyzxADvqMgHZ6MeI37K2ZHKF9EsiY
0Ja74a576nv7u8Ua5dOI3IwSQHqm57R1XENfVyM7H4V+qKHNTiT8QDNUVNSZGyNtgPNEvfuE/g9+
pVxGPI7nWyLPDrn5Dnz4tuSwsw2r4OPVsyUwmSKqzwpHWrkAwKskPmZIkFBQ3Bm1+xSn6jUaEDvi
upOrphrRMEj6iomU97o50noSy+icXkBdUtamNETWIncQPI0y3I0SiaOR1HJHRswjDx5HW4IWqgCB
SRLnV9M82UtcghS9sVPhzBKa+mZGbLBiDAcL10Xp0Le7cs7uaJpi/0Ha8Eehjp6Pw4cEUZHpgtO4
YYQnNSm5DkeiCIx2PGu57A90pAJVD9sp4qDpGOsBwvWG1uIlSik3RgaGTkyjqKGRu4/yDqmoMN84
+c6nrHpvs+W4ORfDxkrvwpJOVKLuSGhzud0kWg3tAyPyNybklzym20K9jmJpil964IL70Bn2xC2E
68Cd7SMNx1VnNntN6dkNuW5b3VWUX1Z1G4aU4SNmWB8arL3Jjbzy42FyfF06J/5r94HRq/1c47T0
IjKyhuJ+WoD5ViQEKE40JgiOdiFGl1VkssS34fCZFZwPOyK88hCbo2nZclENHF0L5R78VgbImh83
otoOUn0b0LfqiBYcqXgTMA/O9nOLmpYIueQwEAuE48JvLBzgmTt6PK90AT0U0yb25YGZ0Xr8nQuq
7h68sMnzQcXl+e2Yc1sKRmftsYUiwn1MIICrVc8ZU0s2pMHeLAwMlpxF2JjFMAo/JeLrRzcFYSGt
p7Zo872pyd+phjte4vFXOkZEcvAOxJGbYUjLJwqeSR1lhoTjHI3ZIekbY50I8FK6q08H+o9kKamD
bVHnBpBLNs4E4b0FvCxcz95nmsewmkZloqEnslu0byJDo1cyJ8K0FGwxBTxFjvbm5c6X0txLU5u3
+jx+2FkKUh9bHEWh/qMbHOpgGDDhtbD81DfKAVpadRDURIXjo+IJHRIwhTW+QCDIx5atamuDmVhp
7ARFmtFfS+NgB6ToNdKs+7CFCaepcDswGpI9eA49AH5Ew9jd6C0Wy+BKnCwjEAtBfKs1lzB23k0Q
3TBY5JUMqG98bWdCre80ZsHbamK6547GqecuYZwyl6spo0c6UZtaNRZ/q2FqhdWaROEDZLh4VXqc
chBbORZD4NLgBFe0I/0jDpOeaII9uUvAjIOPxiWJyJnUDzKieoNmba0N7cEw0pI0sr5aRUryC2LW
3fVhlVzDSP+cch5SWc4fkc60Msi6gz4x3tVppeNvnwYMLvzfn39yzjVHpECo6AtWMTTqWqYgwiCE
dNROaBnGaYZR/uB424lezSWPr/QU3J1b0SbTK6bjxIZN66yu1S4Q03WoWDVJKHH2caN96mxLO62E
CNG2zRWRd0KqtmFunbFhVBjSDLT73F0Cw6x9WNkIfgdWkKiEt89egC9riq5oo28lccpoH2Dj1a67
LWb8XVKpcocq9SO1NXNXonA18ExGPVd16pwdA+8P3UMmlLgjSQQ2MCZZT996nwOtKczvRGVXStCT
QB+6cppEnYixqA+jmb+IZtaPmsX2gvroCfGkt6YnDLszauKbFOtL3YEMkWqa7sVbaZmhL7TJ2KuY
q3ey4D76XU5scdxVl5j3a1vXc76pvRxiDmarKC9ukmwXmUAuvYrSUDcssZGePGhdfO+JntiNxRQF
AoJqYy5/Rwm/bVGqdWEP6aYprnjJ71XiBn5lvMhyghAYVjehh8xCmjBMh9L4zrNGX0cuieUmT53o
PenXHWtHY2T6KtWnHeGGrok5FcANvhY6tnUdvhuO9c0EEbZOzlG6Esmujrhu3kII0E2Ud4ah3xqS
DM7csEnZ6L6g9c6bCf/UOCIiMLT6nowRRQmPZHNS4hOER8xwJ4EVWhvJuZLIheDZbBh0EoKWaWLN
9ebwQYge4yudEbYdR2dwbci6Ab3PCWbsoQf4Mdj0ofFJgizQwn3axTdN7zy0VbBgh8CSuMx+4qbc
Fp3+5qoaei5AK0wr7oohW77zyojAgpCbrp9qWoR5sm/ryLjiAI4HaV+XoAPIdPbeNDkJpflhcoOz
VhSSu47HT9MS8CeudZXImTnnIac40H8CfenMcOoRmK7R0t23PfO75S2DxT+TuE2phFQA/GOibjBT
ziXNaQ6RLS0wyyMajrFil/hYMRhT/8lqDV7yRt+nU/2aMPSYEc2gcs02soELMlrM95E/rOjs01QW
VBuqcA8O7Gi7RBglx3EzdNp8pV2/+Cv66glh8nsTm4cYPP69ZZmXuile0UpF64BmMOJZgjhrauKN
ROhmqNd+7tw9XjeggwkC5VJx3AwJezbEfdCX2u3EYcWTstpioPs0jRRyIMCNI4RFa422CJ9DpF9h
p/webjSzjTdMLnl0sC+AodRQvAF4AXYER42LhlUDMT8PWi0JoG7sncwNpGxM5tmyHlzTwvWu+7aH
5TTQMwSbc5rsZNM4WwCBKJiKkrH9WDsXY9H9m4MF9W0ICu6h+GcERUABYBEWV8QT0U+kg+JER79u
Cvp2DIy7xtuXBDNQuYlDZ0dkdF7tRYXOZTE69UcuDSbHA+0hi+zYhhYbWK5OTakvqr10rUcwH7S2
28PbVT4cOlI2EhC7hgkG1a3t+wGAWos8eU/QG9oiIlAw0VORkaxAvhsrbBk3LAhmv1W2GVHwmWu0
Ud+mjZWBMUqzs03Cy0b73YjbfDsDI/GNWr+hY+Vt4u3YYXQiwBycl10BUUZBDLnm3HeMUkMi/XzM
DG8I0/lhU0+U7sLOZL1265z4FqVMmkc7sHjgstjf9qIIOBB30z7k3d01jJhKNe+6qAh2BNbuoz5A
iWTPtY/0YY+N44F+6kQBBqIcBwJOgJHqgeHGauwYz/LM3pG6mRMwQMNitJNr46bGuiUKmaYD/TBy
UOU2tEwcAzX7oEVzHqfSOzZUmPR5+R4h0OTktB2ZrtOP+G3bMSS/0X7QtP5HSUrkUqG2Evf0OmG7
VdEzHBbOrIXzOsEr9OdlzOmkNUdlziJbs8KRPzMW3WkkURA0faL6Kg7eaJ+XCAJONjZ8NHejTZ5x
DDBrr8yqvOEMRKAKDrC11ucfRo23vXGI4hyN8agX44txAY8x7MBHM+RLkW5bDvB4T10y3GkbIBMC
NwOZplVGoB1iHBMU8HpGncnxH97SPBf3mrSC3bTWcjv2e8XhGcyJcxxn3GokS28T+a3AbwDXwB+j
BQhcmDOv83Y8Oi1tbylth/6khrQYtwWuBGGGyWORGY8Tdnji49ODSAMeIUP7SicTofNeddMlISph
XSSLvNCjUZUDKDNteiQVNom+goOWaeqHtBbSTRgdhBxdaDfMIywIbdxkPY9lqBurjIpVFFTps54J
3xEjYgIWEz3Fg2puByu5zBlPO/JzNppqftbJCS3GFHi3OR6blKXCMaxn1rdwHbXaxikCYJnFQ81s
FZZ1gyi6sYBhso5PXvY6wr/00/Di6faXp4EHtMrJl3K4UvDXpOJwe86D4+de+WxI8vNcoTERMGi2
Rx0MvYZYQcto/dBDUcfCd980HmJ5uHAljYI0JlIKuwXFmSuv/cBfV3U0requYQJb3IwB/htKGuA8
AKP6hJRlu9xoNHZQ8GkEVmzAexBFC4WmQ7XRhAmCYRcBZROzuQ+L1tbmpG+Kb1mLGER6/82B0Z86
vOETzXof3v/eOC5/Z5YZkHCyZxNm6Mpb8O95hF45bV5QUlJbl/GXgWJJb8svfA1b2AIhaS7RuW8D
6c+gWRp9PrdDIw8MnOeRPDMChY2J4HccCocS86yJWmQb1VwRWp4PwCv1TTzCH3HD9qqE+WWCJIbt
kn3pGcCF2C5eF6mqZ1k8ja2k7Y+s0rBG9AJNT9BZgJvCAze5DSUNgpisY3jnLDpRqtl+N6D6EXr2
WSRMX8bAESyojOVGjwoJ/hS1luPh0y/Rv/366z/+9Z//8aX+d/hTgsmewrJo//WffPxVVlMTh1H3
Pz781yX+QvpS/u7+fNl/vezv7/JfH/JV//6u/kf38d8+2BQdC9Fd/9NM9z8A4Ls/P4+fv7zy//eT
f/38+S6PU/Xzz19fZV90y3cL47L49e9PHb7/+cv1/vx9f/95y7f/9+duPnK+bBd9FB//8+U/H233
z1/6PwzNtaTnOaZpSsO29V9/jT/LZ4T5D0NitvA8mzWb9ox0f/0F9b6L+Cr9H7pjGnyV61kQ63S+
qi375VPWPxzL1vkUpZlhaRADfv3fP/u/Xfb/9zb8VZBSXhL/0/7zl+Ha9q+/qr/fn+UPk44NtUO6
/Co6x1jTcTU+//VxD/2F1+v/q8UiB/nvowA//ajp4bEOPPcMJ7XYRbUuT0XOitS78SGkVNtF/CAQ
mio0ycbDsLyriUPKZmR0C0fsoBuFd4bbuxMNKT0Kl9mWLA2mZLTSz6XbXcfWhZDaMkPPN6NBbjxN
1mrlRnF7HiIDwqpm7HrXu9jVNN0kRpmt4V9UPh0uulRt5/qEHZKEAIes6nmgFvyHQ4mSp2597hMo
5OkKkKrL5k9gLaCP9mjUtB3brz+/mRFa4d1osaS5RgRIqxriU0wGKvK7vVOqFipVgUh6rskLZ/y9
zptF/a4Cm5iiSVymOLuYU5ge66JoD6awP0u7L7ZQn0HwlW77jbgLt5yOlFOv42xfenOMNT3FYlUX
6RbxSLaGjDAc8O+zJRm63KUGLXxwi4iyeAVRaG/knyMHCB0bR16biJPj9oKXTTvMFORDJoO8Gxfs
jY5UfU604aErze5oeuxvTUpyYYKPJ2r8ijDRh5wx5SqTYrwBiZyqbWxwmsPclJ0UuUinpMveTNsR
61EGN7Bn5Qk20n2KVI+SfLK7zcylYr6N3hq1/E3PCPK1CIc7syaJD2njVQRApbAfsrM5LTOOZGEx
UcXrDSLboSU1irXVFIyWTUPzDjJunkXFkqPqIjhioHA4xZhvUdwwn6PAQKA37yOq5iUyBCvvxFBu
XBgiFUoyLnx8bYUeXTMA7hDjJOGnhjb7Y2yUQNzdE8xwe2vqBpAzbhQiyarnph0yn5afx/vFOF15
4Xx2HXKA0AINiMjH+VFH7mXD+d3oZSF94sTUpaoyEDetNmxB0OpH8NhPwky8nWAkvmonTiV//ski
bVMHSXRkArVLgyxGulIMD1qnI6JuORZEpbhiBBNHzcnklR9+GvOixtQWgTzoi0d+B4eJNVG/WLNu
5nRgFgpcZGPYyOR7qqdtTGwFxaD7omWj61MJtt/LpkjMTBXNxp2cIVs3QlxSLX3KdbN9tR1GqRbj
AUP1l3zMqgOeHYrrcBwuZkqS36Q+rLrqL7bDvgX5ytp7Vxin34Jpxe7Po18Yi6ts6PMzYkGiVwAF
OVDcblFQTAspPafhGxcXMKBki+MSY0rz90UxK9s+9/QPnMGiEj1pjtGeHEA3pxgZoD/HM1JRNwWs
Clz3ELlq++ejMUUxNJgWSlxMiD38kENWeQ0Thrk5l9Dg/gb25DPi0DxUtG3wjMptq5VPFPbMKCzt
SLIJ+dhuC4ky6JpTJbZ/3shMjPJEctfG0rPgTubNs5tVnBKZmz82Wn0gZy/ficClpFqqBh6KaR1b
8M04DDF+w/uPPX0C6ADSxrj22fjq6pxSWpKwTgT/MiydGLuIvPlyCPDeCXNEnOgG4XOwRET8qfCH
nNNsrgDFIGVRnJwowhMrNJ5OYRW9yrrMLp6Vwmyw5qtWQLiqHYY9BSDSEyVLBSnePBB8esfYYtqU
0vtpSgpYYD1obcNvcDAHRzjT3gnSi0c3DzxqjtK11ZaYxRyKL1OSDfdnvKpb3fLrmpZGkeJXbnWi
k1utfc7q+DEb0i/PJj2vtnm3CeMYuoFIpKV1WBebVllcQXh8a1pC86ZDQGQZnX1Xt/Z0EiXibLdl
pBxLjpOMyFBlmVlB5xinP+KMH085lynJi0/ksrzTdGaKWyJ6j8Gi0qOyKuGfYQmZZlutscWspRWi
lmN+sKvT7kerUUgu2rqwxm3f91DvyGQMUEgJmjND+smEI1wPIvuIBFVKEvX5Thb2ERqRdYv/+FDP
JaFZKEqTU63VkHhHB0LLhDBephpdHUyRFXbEXZSCfaHuRb2W27hZc2S2BDHQrOlhWlDjwodPcSWR
MEAs7XoaR5fYpN5XGgWK7iiQv0+I7FzgkZtC4CCLfjtWRj2V8FzNNocyCnRkARDHRw5WdRneJXKP
hJvH0KQXQwXIk13YfkFyZNIEDxGsFMAtcKy59dfCtfH6qPLJiL2XLINcbYTmhC6LxEtuSTn36aZt
2iOEfLlH/3mLpVB3UopjJ9/YnTugiia7Jka01jTTo6hM6Mo5waDoce/1qH3thnlErkI5bXgCw2i+
08vXAit23/X3wotZEOeHLJ/vIffee0rRM8yCNa97qm0MrzXTVL1zL7LKPsG0Q3hlU9XOU1x4pymC
Oknrzyfj/DYm+VcY1TGbx1crC2FJ1mGJewEThlXXYDlyJn61wUjWSaz3PrN/hJpIKkvFHm4rGi2n
BAvHuR3u2trsrG7hUezBklic4r0ObRnVrhPBbjETDNqZp+0akjDGpHmHig8eICw+TLPxtjKCWD2n
yLG7qEfvZqcxgVAtiZYWQ3g3d7dzFl15Az4TgmR82r/3CHIDXGb4vUtuDF2C/gXUyW1jESYlLO5S
erBWKfBT4yJjThiAFle8t12V+yixMaEkcOGph9HvqHbDm+pt+6am+1s7cMKkO1xSHD5lGskjgwl5
pE7b9EgTVr2r5NHN6mlJhlCLMgQLXkrpP1YzMtiOcMxg/O0qZo1a4xFgWDJmd2isr4O6Pedq6vCh
VMQ2npzRnS/9kH2ZaLtZlRuT3wrLZBP4ktpq0w6oDZ3y3AIGRUoFO7Dh1oEHnt7XEXdNHFcfEMqe
WUVwHTYhA9fyDjpktxrdnfFDBwDIdThTFQXpuzNKPhrcY2zV3IbsvKAJOe0E7FOlU7ukMAGjE+6X
qsYns2f2yTvp3kiXACutj47DONG20ZAFBe3c7HJ8bjRncHhhb9dqJn4kUYa25/lurdurbppv6wqm
SUD3t+5DAlwcfDi0Qo/JRPPDdQq5o+9RHachP2aB4ma3Mc4RVsRpsDNWAV5OC6YS2LL5Y9K7R3yw
T447I+GdUtd3Wt72lrMCpxi2oaVH5OC+Fpk6ZTGdX9S8X17AxLWKh8dw0RaXxgIYqj8x+shN6sC1
BMTk1fCDCeFINk7uCbRbODV56N0lS24Ym4+apJBCjETmBiQYaTH2h8hkzg053r1JWw8oUnPbuWjG
WRn8emzp604q3KW57Stof+jpg6NTtvfSq61D2ZRPsz1813oLUsoK94Nu6zsC45zFawH7lT0wG+ff
stCGvdQwWIvGvO0JNkIEg2AxTXeWiow70nzXnRheFCpyYY+P5MO+jHqO6r2iSZISdqQCtE5BS16f
AC7AonynmeGh7HB9eDKi+4HfLaONH+HM2tLQx4g7LzMZFRPc51k+SAKeqsTWfHC89WrANokhgCy8
Jos3EY+08zCkDKb6VOa7hXAJlLw+TJZ11+fLe0Zzahi5VbWZXqDZzbej3RwrRrcuelLWb+zZTcWj
XOM6hmYRP5p6dDBk8ByhlFPVcJo91yIfp3plqAV9VbKo1xZIAjC8ITlPNZNHKvkB5mjCaXdKngVj
dDi73UZ4rruKGArR2goOYSVwjzIs8gfGIOAi+2scJh8TS5Mk12jdjYOPmmfYOlFbH9usBP2JX8e7
N90RIEs0P8QjZkuGmRyTqjcn8O6Ca1vNjJ5H8wxhGSth+lyWYcjs374icMM+nn57JXMQxvsfqgL2
1HXTtHJ6/MGFcsa13sTvI+UKbxcYEZTvz64lmnMD/Hgqnbc5zz86NpF1wwXZkJy6T0poPmj/DDCJ
OcSlwjikmTf7jHfW9BbGNewWoLSoAtgs69eI7aL2ks8B09AaqXF/CsqWZp3Pq65GsGyADmOemRYd
DQXzMUSAl+ck2QGkSyLbw8HBWY74gXNGOUXAjqKIAuhUtPqn0DjD9oEGDiDpOCkMJ3tybz1xx0Fw
yd92ngmxfIm586fFE2XoqKTEctQf8+rE4zFvEtM9m156sJHl7cphunes2kbBXzw4ytpQGOu7ORo3
ZH0T/teAc57zd2y/D7qRPvRHqcdPIRXo7GXPHGXXc50lOILceQX+xdPJObHkfNHzCzrnc2oT9z1O
5jfg3mNlV2+9N4W3omg+okC4fuPRnspG9q2y589jUo44d7RXsw5Ap5Ae+i1QMiZgjm0zxx9DHc9n
1oWAHJNdwkYRsz1m+ow551lT9j2SaEogg2OdyGLrhiMkfVj5jDANy5DQTyRx9Vb8gBQjP/TmcSgq
uvW1uOl1q98xdahpXqnmLImXbi0NUUzoQIGJ2BgEXA47dBaXEwpErLG14sku65upamE2d9ltEfXj
A6rJD9lUjN6IFvb0CZ3ixOIYOBpvVPW7NA3Kepc6nmuIQJphmkKU2cQs9Y4mfQ34KrRCUlZIr9zW
TBAC0ip2nNwCBF36som8VhpINeI1dnZWkQ2mljB0uFnUnHtDZcB6Kueb8R/aAjEBZie3V7Ot16HX
H8omvRRGw0smd9c32OT487G6nUJT4BMpDUDV5rVMW1r1B6fknfFcWptwm30zCc52QLyiLDnx2/LF
qvdZTFtOovEyNFb7EWUAlJJir0UcKceOMzfZUpx7FqM0eu+9VunB1hAdWD/o53PWYbYvtnkNz6Ao
s2brzt4TItBHoydulDIa1wPiWtKk2R2akshiziCOzdl9asbvoZuDVe65F5xXt30JJkbPyB1qyz1U
3YfIlQ9cV1ze0JjTHlZWW89M13k4G8P58nLzVWr252QA8uQJvcUHTcN+RuqbF7vBIqsCRR/gJVr4
emBzh8XJrWnxIA5oECYUU4N2NA1K91bP3wlgfdekeVuFJsEKon+P4tJXDB5Jk4MKxUXpOQrkwXAX
BcHnYDAKyDxM8lbN7q1N3W1IfCE12F7TwqeBvvlKut37lEZHJkXHzA00PKcWakMIEnMb3SKM2Op1
irgPPcWqClI/hLS7GXPt8/8wd2a7jTNbln6VegEeBMngdNNAW7NkDZZsebghPGRyZnCenr4/+hRQ
dQ7QDdRdX/zGL1npdEpkROy91/oWCTXOUWqPaEnRqNGhQjCCyYXrMdK876iDAx6xh4WGdcuj8htQ
NOcpw39RTf5uZeZ5St4RMb8FOhylNuj+AGgIiERZTG51dvCTrQqIpDSrxAdMbng1jLbGW4jGY1U0
4V0P05obGlJhMD4Hs0akzM2tqdMUD7rpLTbCV8Sh2EDcYA/+rdylWrpt8VjphX2JG+MmZfCMHHfd
d8wzIdALIsWqijhD3eVMFop4ZRJ79aB7L6Y+4wTJcliR4eJAnORuqzww7IBHnQA104hFSU35ri2C
xzwI4kfRfw0mZy3iN7WESNYxJue7mo9KcwhaSGMBueVDbMfge3JI1hFGH5+2XBEifMOKuGfeACyv
rFeWxeHD1nV/mQ+sJ9LHNeRn1krf2jptcBeQeGInCH7ETR8yynqpo1i2jbUF+QmhEtd0WILYkYcx
Ga/paC0lAQd5mF97yv61UbZEmkQtHWj2aynqH60m7D2YnLUwlbm0h4j24hhk2EVCEu5s45ywoQLm
DqfJWbSSlMz8YoykVCkNNwS31kKm2KMDET1qcx9GHyChx4QPtDaJXKhu0Z2SW512/UNnYI7vlqSp
zm9Trq/oCznpaOyDCHXRlOZPEBiQAgxItb3oO2Ac5jslEyyneCEFnkEDOYIkrl/TXlsOngKSE7Vw
hbQOVHe4iiRFOGfss9lzohGmWS9aZmO4bJinmzF2iqf8FYXcI4TMjhlHiqZaX8RBtaL78SQyeZlv
DeZvBSpbF4N188YJcusl2jJxrY3RI76RfbGV+vghpmKL1Rz7H+kkSIrDVzdknELNdpZcZHCFmXZz
FTw6TvjamF322BGooDMmwGIkH3MHsbsL/xOhgAETaJmXQH7Mptzys1taG/TLRgwF4qWtHIrW0PzR
Mu1Ta1IgA1nIvar9hXq4qrV6k3b6uZDhyYqrDSEm9Gh0EqvHGL6X775nONI03b2Bi/tSIgi3uo4C
Uja0robnogUxB3WNEIs8+64KsSWH/k2onhZtlu8EA39lHmODoFU99O4xI0W8OLizqol4A0b+K78l
mcROaaomM9kFdYNVfElVv0SsLOuBGazb26wsrNcTRuBlOjYutC9iuIio4cQTk6TBYUn6w8PYDfTk
pthahXOwj6nmYG8+hxwTMYFQBSbzWNtkZDSUlv8ceQE8iYyTnOIndjEefkMbvkTaRss8Bog3s2cm
LX/TY5J2APAhskxxfCWO3BWo+zlxMigvG5xgbJjSWmN2v3VQ4ZakaiHsHW6ixaMMvq7mQI15AGfZ
wA4JhsD0AQrg/UH9/FZ7xssoKDalab3ROX5FEfxHMQGbmJEhmKNjPXGdxqT+6Ql4LCLu3DTA8dzx
NkJ/vKpUM9eJXZ5D9nnf62jKlVcn1/JT4X47EZaazj8AYi9WJL8i8+2hYtLOQ2Ch99RSHUmz+Dce
GNwnbMkUWa5nkPHWwml1/Bvhb4atLjBW76YAYa9IBERV+9jl3bjltLNAHSH3pMfJfZUBxXTymBzO
Eo/DbJ/SRbdUYiRPjohX6khmu7Ub7RvORbQqh1XT9s7a6kiCGplA9rOiszbDezWl/T5l2BtELKwM
gnvQBvE16tn5DNuUayttFlVCLLFACu3GT07WMoIfisMY0JfyNPstMlGpmrL6iYp83cRkJutVjQzC
RoXQEdJrt7LdagJCoInmDPj2s54n4cak/EPqgrIROASsPzBZHmLySzNe6eGjpLd0Ftc0xXYUNsVD
EcpNUgyHsUdeoB6tkOm3Am/gOTdirUjGoHyq6h+rYWCnBfOQVaeAD8LqgvYIc5qnb6sEcq45nRxy
ZDgcm/Yiw87VIehioGG+mW516yVJewZhAz2L8+CItSS7OM+KFwlcW6uti+fYSEdxtwTZZ60mPNwz
p4Y6+YH8Gg6PWMTHHvIx0UoULEq/h1X7rg0+IIfK2Hih/xiW6UmvURyWNYLsBopN0BbuYqRVt9Jb
/SnhjepS6IhxOa4pdHsm5bjvGKIG1b4JIPazr61xciNH6sJvpwTS3xBJzGCbmrUexlWXoOpLZze8
9Mhoc6gl9DJGoc6FQbfkvS1xEoHlcRx09sqDKFfoH6hCjrG06Jgmw6VJGxOtqctVW+WbEv3fym6V
RZcWiQMBFoBXgnvp/JVAAZdMUBTZz7SEkVf1B611byDEv01cJgeDghETUOBDdbQ2gT9L692tRD1J
oOIKR9teDOBoUzkdpMtS7NbTrtVpb4O8pqxHTDeFzS4y4PWpkB4aFCC4sWiPYCy11UeSus8Q7rCA
jKw79fBh5P1OCJbkFNC86g+ta16Q1LMjGt3ZLVmKi1cb1CXWoGDllWCC8gGnLUY7QnTDlNMLfPYh
hQ/QjbyBelGdgWrH0PWRPW+lZiHut6xXpHHmQtXmRg9tSP4tylCSVqEvDbB8zNk+X8d7I+mvHMyM
vRDmk6rCPxy0sDmy0mHiX2RE6iGlgJ5nQ/IcYCFu+8H81mNB0KHRLMmim9H0to4PJXO3OeylDrkH
FVJcriIXEQPVXLDV7XeTxEMMG9PeYchxgIr3p+3p+o8UD2zJoLinuh93ecXhSzTqL7O+vWuTn1xQ
gczK3oh84mc4kvCQBORV2TwaVka+NrkejwQAvhQyb9YFmMd9S3kLi53Fpy/ivx6/88NYVmRdIpO3
ajrYKYErbjjHpz9FiC/R2Udd8McQfbXMkxxyQNGVUNQQ+NPs/iDdUd+MgOYXDlM9sICtzxLjfOOV
Q3dOOM5D6Viv2LtBSCrrWM1QG/rw4G2c+pyP430Mxk8QoabAPh2YYlyEcftVKxOnaEpkctblz3VT
/0AXIVGxVmLDazDUO+GyswDkgRZtLrEE06wHDoazENNkHG4c7n3iY4tXVD14MCwMldixF2VQNOg/
aLtA/ANMMlIWA+abOxfZW1rDDMQxUu7dmbAfBYw6hQU5RkMxglOY3ICkO+Q+CRPJDARkeCEbQmdi
L3f3qBDcPQGVj40dPLVhzN+Q2kdMREiBfSILpJG1Sy0w1B4s+vzsUJinzhzrbdeUJJHnFyvGl6Cn
Xr9i4rAxkpAznhcghYW/4MN6IJ7vExTdOmJuuzST9DkKB07FGKarwiPGtukRhfT+hWzKichpkKIs
mIR3Vcxg7cJYuYJuI0R3RqlMYZc6tO/VEDr3tijfgQZoK8bXpIPNX6x0UzukNqZV9qwidSh97RU0
CaqpIthYTX2CzdhsQr+gjWGLYRVbHB2wA68LxNSxX5vMiAM33MDNIlorMzfUT2flIV1T6Zo2dLDM
J9TyYQ7DiMCSNVNe5uQubcJ+zvuZZPkaITvdFHkU7gMBVB0/f5utzbD8zAhIolYI/4RKPNa+eG3m
KPiwiW8tpoUlpuUZ8Eenv87Dly5DVoyb7D2rsncpKaALHCbgA0GeMvj1ECzguU+qja5XS4qAZ8aH
tHr1+OrRzhxpISymwATu66qFAiS5yBT7o0KmpPppQKEYR+u4v6Zt0qxURe+oZTSzaVXF8CI2/upg
VU3QVWeUW8VKZMDrbMSdnp58SsLTcGyDydFbNgGhPVKCvDYxxfYQDC+uOTeyQvcb2j60ryx9RzjF
YCYo3lwSTDjR4e9mJ1r1YjjiTAif1GBDmE+JkEi3yN/uRIKkD05FWxTqnZBt8lZJRHEFmiwWjJo0
lgnlHmiGgXybZ8YnNdw2e1VUxjuUao+igZCHAZbzw8jQlxENqWypa6IZ5nCPxhIcBNAnv6N7XOXp
QquJmIjRni2JDroAHwCX1wGHDHsMPdIsSEsTkAIc85kiu8AmnT3alfHjEzC0lTGTkZYOrBqpB9MG
lazUdr6tH33b+DLscXqo3H4V+nTKzWTbm+Ruc4thwxnDUx+C9826ZNyn+c1vtVveNVvLJYaoC9jb
CntLuoyifW+62xSYxYq3+E/QRhw/2r7bRGC5hZ1jpkdVlDLoRLaMqHwajtjcYTm4IdMRx712XFWT
Zv2UuX4cYW7Ydk7eXUK1Cdd8F6jB28SQg0EJJ5tKLzfo5N6j2a/ZK/tY0yRo+qE/NKl5qnvaWJaP
FtiLNRgohXZQDDcROIAi0FPOgm0IYVl0kf6idLmwknub2OmOgTtF5FSRseG2azz3V3sShAd3fse8
aTo2nGllxJuBnvAU2uZX5Kd3y1WfJpr2VSvCV2cExtl7cOgdF8YW1YA1bPBoxw/p3CKo2q/EkvWC
NGLCiasi2xIZVEFj0xeDFXJxXVOBr64rDpGj/EOi2RWQkQg/e1TPOl6a1Ck6yNi0aDLp0XMPq2fp
O2hlbIcrSJG93NKqqEAI4ETtDuh1tkMMVcMx859SyGBjoHWHZBS+ODSaL1nHSUF52PACCYhGNfUr
xGEyiGpG4Tp+DWS0dIpa0GwVm743JAe3Qx6jEezIuW+WwLuzicZETW4mEWaA+qeKoIWjsZs/YXlw
7cjfTU13LBDsOS1GJvK7Zu/htBhC1EJmm/zRUAGuLO1Ozo3/JFgnHzJ7OsQ9CoO4bDZOid2+6OAq
IWhivqP4R7iMPdBkb/zv2bHqDvjey4YNV3LLIZ/G9VYC+19Ujv6CRnUdx7Sa3a4FT8IcCnO/dJGP
JmtOpm94yWkt1zuI77gyISwSi1bSminWsCEUrgZqDI5FfDj3UvOYXcSiX9alPmw6op7l1IllQJW+
qDzmKLYfcV+b7SmTXDOypM6pZtFzSEdwLIYtC2h8dOHJMNkDbbrKdN1Z2aVxmbvm+li5TEQ9hMjU
DFVf0wGJ6E00KApsgZXbC7WfynA3OBBQh+YxLou50+rnkvvKusoaZ0XfYGfjRVznXbhPu4KqluWC
wMYF3cUfYcPd9FwHEQL1slZSBlCm98we0OXoAADFxxCGIKCt986Q36hE6cDEsl9jQnXXQq/f4hh8
f68VB8N2PpyuiQ8i8kEpt7Q2zBnjn5oExw12vNMU1LchdmgSDi2bGjLZ0fC31pRcoswRCxpmV7fn
vszT4UVwIlqARHIpYAUyRO3oO33G/lT8mYkRY4AnHSAOXeGOpreAx8Idb9NBJqpIfSMfrTZxGHx3
Ijw3Q7dIS5pMMieBSxsdKvEaXum6z7l58hQGNiJ7M8i8JXK2jaqtkN81W40R+LPRptljdsinGllh
c56bQUlEk3D+khe1cwQJeM8paANONimUszgiWK4yO3eJ/30rSqc5VgSdUKAeR+Hiq9DycVm1w27i
wHYEt0PkUK/0h5b5sSZM0A3EL64ASJMxF4AfSDWo50G8NO3ib1j6RBz56SKKhbdn/3Zw+TG2Ibns
ycaTvDRi95o2gTpEU3shCRt8Ql0ffItuEtvUAlPQtcLPgFTHIULeytU9UWf1aENIWtCgI+3Bas6y
aIyVWes7mzdXr+wHAQthQrm3KEhW2AekDIoYJfgIzV/2QMHaOZU9/qEJDzbIZjyRN4RTsWZd8Pls
DCAEAKvoFCY0iOvyDDA2WjUYQ5yWnNAg+Ri04QWnp88ojlEeoVZ/LL+JLzEOWATZ0AnBry+nvyPJ
aDKp+1PQky7URty58zw4EuTaWrJsr+PcYq69imb+5JeHqBXEIuJ2AFBEfkUlwO9nmBNDg3pER55n
1+UaqbGgMCNRoBYe65cFzhryz6OqiWrOubEhl/gYxF3gBuhSlnFV/LGi8BmfQfDg+UwEnGjaU5YX
qK2YumfykXsDt7XibB404bliijYVs4gx4sLrxvbVqxPrqWzJ3CEXfM1nxzCzGJ5G32HnQ/hIL86Z
U3gjk9phSnmrIjoKXmc+DwmAMrNstvDBPzs31Q616rTD7/9ZsmM4J2T25TrSJ1yaT4tzmjHeEpl6
G6f626G12Bsa84IB6vbWahn/C+yuK0PAFXGx8ls1iKcqaMBr4xN7nHSreEwGr9jG/XQSLZBAeM1L
O1FMg0iKmZgUnWZC5oOTOO0uqJnUYEH+M/hG8qmBHEk9U7/SGcD40AN7iSZb3ro6vbDE4EgGQLfn
rLfCryMfw6Rkqs6BfGgSD5xbPZw9GxxBM2zSxmGe0IT7sUFRZfpF+2p1olppSg8QWibhVuRutkbb
t7bUX1843/CMFLwtk1gDLzyMGlFXMCLMNw6d44rtqd0GgzDeQmfcuIPqnkFuWyjEnO8U/TjT+GRH
4VPs/JFxSGkjnVK3rLXELZmnY3L+vS6hIN04johzHugg4BaAFe7cHXhAi2jSHw2TFpW29mybIIe2
A/ue+s7BvQ2Sxq0zQGt1ihiDOu54iZeMBS7DuIdOrUzCLw0uGLE1R/KynoCjJKuAdLhlH7tnSumA
6KohOMSAVh4SBLgrfcrKjVvBlSoiPwM9p7Jz1EzZ2XBpZSF2uiXzo9+n9An7edvYVJYDYRUdEDCA
XdWiLsx9TgVYd3NmR5f8MI6m2zbO4izRckLBH7wPBech0xUEU1eSPKi83KMnQiFiIOjuMRVQPqFs
MsFtJI3x1I96+xI3lHFdH3kwPYhC4CBu33sVnNNiRsCObUvjHulpT2/gaDNGRgXfZivLAZuCoJfC
DEmSpSL9GPiY9bG0MU9B0R6j27n4gu1Qlw3srdFe11Y7rnAFqI3lGyeH1XKUQ7pBIhkfY7f5zJNO
PZssAtj0nDWY33wf1n+zyigPYXwk8Zsmm+fhnTPUcDCSGhFQFNLXhd0LOaPaZ5a4aga/DmDwO0Qu
H5LXopT4ERorAvlGsxaPe7WKmaE/WJ0e7CTEjOMQ6Omx9mxyWtEGMUZbIrunu+P03RoZ761JDlZD
R9fEJgiZkyFGXJsLh6Wu8wA+2In5nlrBVjPCHZpqCCfIHxLGQfu8ONaF+6p70WscU8IqrqchV/Cr
YymW/mJyVkOSDHvHBNeCggVqUQeuuBdM44Z3esGLooTjWY/cpyFbAb0Yd6lSqm8dw/mD3Zf73CuR
HZExEKTaZ6J2OBSg85WVWlViqLejN3zmffuF4rGgPAgfKyN4Ex5WG2TqPaGpc21utUdc2+1RG9xq
zcEwXbAjrYIa0WAQ4rsqHSeATyFJWKfbnRtvgxkmG3OMvBUThr8VAheY1Yzw3RhFTm+ecqdHOYOE
1+8SvGBkRVFSIRL90GDIrMoSIa5DNnWfUq8BOsGZ7lAchyOH0GDaEYxLktzXMGVc7GP04gls+Iw9
D76eLMWQc7Jv+bxaWOPKkgnJG/UqajJky87S7ghPlAn2emJTF/1gXPyA68GpJaRFcm2DkMW5XdpI
Dh9G4tRiAAdapIalPxoXpSXnIMCGYlJ5J5aPUs0dl23n3Js23UEvISYZTCzcYjs9yrB98ork1UWv
uay4uLzrbwid0CKacm11CKruUMCG+60rUc7dBkZ+pgivcW8eZQ5lHLvVkzIRrNj5FqcNEF8sRAEO
ZoBjHno0EEHAaFAfGktdEeGtl+G1VAyWBTpfmp4k67pHZbifIx25BU47hB/tnUCDN2s4186Ll9mE
FqDm3td2+uV00YqjPSYTDmtYKzRygehcaYS0WDn3kmBqwe1BA7r403g+zSo6A7ZF5htgtDtDiWBT
opyI206jyTURTVLe0phar/WbA6SMcuU6eEsAoK47A6WuNQ/G1asKmKbHjYVcrdLMVYLwY8Vov8QL
WEG3GW2ykqEfLLwg3k4Bid1l14KeoTuU420xYkmkUa/hddMRTE/NpiQEILG8M0pVFqVSZw+Pw4nu
l+Uiou3JpR7YsLOhOf1+cSw/3CnTvFtsqP98KiMR4mFqJheVp3KOMWzLgxcQoDo/gvLrHH//L4y8
//w/6aGxQ4xMT2ekYW8VqtlYsSZxNyUEWxqu85g4vnlKZYCSvOP6BGB6wv42rEczZBQ+P/yvL4Rg
niTe0j3hUQIDbDuuwzFUJ+nWzAqLIl/1Lanlv1861O8OqZYoHWl9WZXlPPn6FF8s1nQ7mq4ai+IT
u5uxnQxfWxA2ELL1sCTFJpJeGm5ZbDVL6kJ5jHHGOX38qvqxeqqBsVltmO06V5R7L/zGgJlfkA2v
ooSg3Chwj5M3FO9hmzyX09icil+PCPF0u86Zw8X6+mwbcvs/9wg9K9pn2b8bhP67q+h/LW//+/k/
/qrqP4639fP/85WbP2r269T//qLZX/T/md/I0LHpYKj6vxiObir7TKN/sRz9/ol/eo4s/R9SZ+7k
8J5bFKA65qV/eo6k+AdCNNugk8OBk28Z/91y5LmGYXqOgRnDsmaf0H9ajjT9H6CJhSWEcB2H84Lp
/E88R6Zp/KvnyNV11xDCtjypu64glkP+q+fI9PkGDSzOm7aTLEcLa1+a1cVHF6AOq1zNPYuuqc9W
4xN1OH+D3xocmq/UqTFV/OS1nIl/v4FqEZ9r5xuPlbTdK9rNF05LxQfWnk0J9ohcWl/bT4heX0rf
WhtRpr3bCMvWNKzzbUPE1Tuac5xC/bsVaMa2KMkt+n2ayOOdSVTMTZ8nNy3zGX5jtJB9H73UQvuI
g9z/1kbtnGQWOo9BJeuuKlA4Ik+cvdCITFLUAP0o39GwyZUB1IWReriasja5CnBkj5As3yt8Nnoy
5h95lOpLaN3wlEefIXdD/96Deb6QBaqjGkPOOdHxZsbE30HPNOt7rvm3RG9ibIvxM7YFd5XyTwdN
2XD+q9GakXzkIPlKok3Nbg/Nd8reO3rgTouN0eRodzTz4SCy2PyOdVRZygyaWwAlYVv1TbCFRuff
9A6zssQe/F2EwSnyVfGqVXhPEdx2IGzi+tKZGZiyYOO3tvPlVt/VWPZ/iAhh7huZNKo6FUPRyPWD
007hUXoI0jsDZombT6+/rw1m9w1W6E/LrfpFVIv+QjCIvYUz1UC0G6InQp9Oemqx19GFY4aQDLuu
R8AnXRJEsx5Vbwt//j6RZbiQYIr2mpvdXZx+B6Y37TLJffSrSd7iaMrkmZi4YQ2TxDvmgwaHz02z
R6NLEvqp3kinjLPa78Pfb6AUkZtJGN6xkdjZaHDIMz5mwnsY0z31sT6btzXrVlPUcgSuwrsyaSQB
cqverHm8muUrW1j9axUJ+JSlU1/twrLnxoR/7ApN307ZlOwBnmWPdYmL07Da+tIUHWp83qoXPlsG
zETVfaS18wTI3P3LqIFbfCK+q2NOz+DoGz/FX47UwVs3YzinYSS210X2yN+tzDA99bgAN3BxjQO+
bBCETU13J3ftx4L+zay7986OhpS697rqJmu/W4BVTF+bPqAQdMfyk0r1SrFn/+kBmtOTpX7oTOgw
c4nQymCe7XTfVDk/DEeS99as3AfOyNmLUc0hZpUan/SOLDpVz1wYsJAbM9OQ3HM5q6Fp15E1Nk9M
LTQChybjnvY1SUpY779o4e1qy6TL5TlUjhZjRTtpLin9y49y1PSHQrjRS5KWYomVLLggOyo2JZ23
wzSFRBY4mAIrs3VOjSXz1ahn4UkMyYsVc5qhb0SGQQbpKTH817BySHRUlEg0crniEoU1uCx5hZDr
TOuDd7eqaXPq+fxP0+ylcgt3n+j0gG3bLk9tQp8QIri6MlPDJQ9e/m4XQIUSoro+OXOcdCaMcy7p
W52kKIGbHqsBx+2rRejJg295XylMP3zEtrMoezN9MrQ0wIThi0Me9wUEW19tvFKZFyjv4dKs+vJV
a5q/TWCGf1Ar4AZ0GKoi8tjFo+l9ZnIiyiorxbOe0JMgg7w72VPibInGVctSEkwu69y72BILTGWV
DCRRgxNk2n/2+H6WMTCWI+MZ+cidIpe+rpcfnk6I3OTY37g0OJebg/00WqnaBX6oNp1RhC8uM3ZR
9uIRDnCzLCsOgf4YBk91HbtHLSlSbgFj/JhAMT+EXh08BXHnHDNmqv/+DT23nH/+iVgk0z//hFGo
92ZOeFMcVi9dUX1FkOLeAfG0nMQTd2vSjHi31fig0CW/grtkBRA1kaCtk7xrFY0Pc/THo6bL4pn5
0e73+UTVMCfIhVv//jQAWkcv+MwZWp6EW8tbDqRkaUCTAX8ZyFuDPe1RBiZoY75pzF8KNT66XeSd
fl9Quk650hsuFK1o/mJG8d4aE6FJTeAL3aVQXQlR4z+eR/Uj1joths3vQxMpbhMk7c1CBLobLO/u
CQRssH61VwtUGjcKiCmQpcEbfiV8Bq2hkJZHyUuh4iVd8RxWDDANFGn8icKhU237ub37fdib3tYa
cIzGuNkucmDyO7+q7Qvk+40EHzc/hFgHPCDts2PrlPJV3X//Nlo8RHvkXKhpDuuK5EW8OWX7WjeN
BhEn9A6yhADw+3yWFpfEtPNnxOf4dStnhY3BO/pqata2yLOLZUbxCsO6oLUJOs7A0vsyhG2A9hxZ
tRck74E4C5arH8ALcKOD0LrILCeoYKg9dEuqeGlQxbWDWb+XwXh9w9XY3Ftl19c0sTYx4/s7Ab7y
NHr1E9ihgyWiap8gT7o4kugBZnNEBwjkODF0/XuA/H/pBql+9jKEQxFrAy92+0eJwGdNvQVqzIPk
mpgqeo/j6A6sDXt8NEzPjbiYRN/+KToWLIfggpfcVf1KaCM8/8A192rEXcFhSHsC0YIVpPPR02Ry
i1ij+xtlxc4YovBTswy1aEsbyEhgCYDdLIRtYVvPcUA8S+J3FiNoRJVxYTlvlgOMputEgE/Eemvs
uvhmHncK67Feq9y1DhF6xtK1h4+uYwpIggo8RLNAVkJs43KyvfrDpf1bg3L9Dns+UbMfCjCxGuJh
toDaqbyDnzXDbiTde5fBrT+UtZlvYQ70x97zdETigzyPZk88GGq4K7EmyTKNA+fZlHBXGC7qryhN
2Dn4eMHHsQ9KhGMRXVcFiSt4UB2RpqaG9IXmXYXgADY9G6ph9Fh6Rwmq1za2CJndPyUqK2Yc9Z+y
sg5V5zk/KITpIYT1z5D259zg547J8IScuvkeM3GbvMz7AnD00npO84UW7Q2nj//ZxRF2nrH77Cz9
Owuy4DOOp796gpQm97gzy8GIPnIU1UQt9NOhGDEF94PWLaOhbB491xrPZMUgdUum4QtDw86yK5AP
jHA2usGJzW4J7cvN/GxQLyNMKsObUYphIbxGvSayw9JM/+IzisQJ/hPsck+SJBQAi5zNNgt93lmL
2rihOrM+4oJT7yjb/C7R10GoR6gmx0hidGqaU2nH4bZh4Ijlc9glTs1QmoS7bQKn8jFMY3edFZ51
Fo1Gnza2NTB5XO3sXcE1iKc9DHeYsHENpqWCi9dHP23CdN0n2OLKiktAYoIJj1yKdsUn0b36U95z
5RNZZqZj9yrcbO9zKRIByGm7krP9hldVSZscmAbD6pwfIrAZVqLlWPb7kOsjI+llwDowf7cgooT3
6bXLW+0E0gshUOXCxS26W2/3OqTPBomh3VVv4LzeHWIfLkFujVfTiE+/T1NKZ1uwVbQ1OZe8edgX
Ifcy3hawTBtCO6Aold0yBgj+nhCJF7DK/4y6/wZrLbkLm5ZFH1nN4b9eymGHBnkRiB1kmzW6hfCn
ISKa4iHSWKTscqtoMm9Lq01v6AWYlc8vcUsmaqM5vbe9z0oXCKS1MK2Ow9iTwZA5/gf1/uL3pYRf
Ehild+G1Z4i9DVpz2nRZnTxj0T6wEdBAzRGzRl68KzsgRZwrvbsOgWTlOQmNF5P90Y/T/EOER/bv
FL/OOG7BVyXr36e9ZGSH98Z7EFQQFfMoWP3z+YmDc8vfo/ulc2hzwsZ+n4dr+2kOuvM0qcQ4arWC
fFNO+QdiKGh+vmOcJ5UZZ81E61EP5nosNPsa2Ia5Ra5HL5oF685P4+xoOHKF9KC4YwIomIdiKzHs
uLgPFF6E/hYY783gpxZOdow4K9CbkwPpwXX1HGH/3oPncumCpvVzmcfBk+0la1KiRtzBDI3hJ5QX
ZnAc2miB/T7ylaEOSWc/tj5BOV5niF2F4qlPEkKW+rY91a4k9h4HZ19rJVRynveKesGApr4UiNzR
FdLSJe/Hv/5+UdHAJqXlKKTQKUdVP/H2GdhQ5uieHDT1zSVz/WaCZdJtEg9+H+m04Nd2KeWSVlG4
DtIuXg/ZNGxFESFvLEPvFYdlukhKUzv47IOvKOYeRD1FdxX2N01EJNoUzA8tdILvRumRx1Howwmg
//CkNPWVVQNw+NGtQAph5rNCHRXuwCk3UnQ9+zR+zwI8WmFDYRk2U/zuGM1bGmnNU5SN6WV00Cf8
vizuW9aBljsqUM2WmZt21QaGVZ3m21zAd1wpxXfLB7aIQMJcqqZVO3fmkCrfh1iWt3Lri+7w+/s4
cWut+jR1tjRQu3fs/L9Pd62sty4K1zXJfO47krSt7ur5S1kz966rYFoDhEDeOldouojaXWXYAPn8
frwbiTOtLdz5oJQKtZlSKBARO/Yenx/CXGuk+ywYmC5jCRzBtxleDaH6aDzznEWRd/NCx8fPzJWG
nNSma+hjx4TR6W19+qussmV/dGVarWq36lZEJdlnfv38UFntqR+EfXYaF0Ndkx4jSRmCbc4+DKXu
MfUnYqjMO3WzY5ZHoryrg2/yjpS294Uw3XrzNAvwds58rPVceqkesRBpGU6bOeMPXmC/UXnbvluE
owalfLMD39shmWXjtRvkjSKVJ7vRt35tYDcL2muARO6vspCscH7Z9YWJwcjv7VOko+CUEXiT+ZEL
LxEaGkYcLzao7yDqbQmjHd+0UtspzzNuesTgJCDg0/o/7J1XcuvKtmVbhBcJIOF+Re9FeekHIXME
bxO+9W+A+9Q9t25VVLwG1A82AVHcFAkgM9eac0ygysEUzDoAJM9gDolNkdW0QHbhbGyb6Xgbe/3a
bEr30pnNo5ugvcwSrunbTdYY9I9BL/t7g5l+aUxz28h1fr3Iqa+VBqFcm9x94KgeQ0sbr9UU7ExT
6N8DS467Gk4/9+ZuRykzhTPSP4ca5NUcFfEJkuwRftQqNMZ4L/0+ZI/cYCNNuv1EhAy3fiRwBVK0
N+r9ZHUSGRu5xqcctI/bg4bB3M0x75QsOqn9RCsL/TA9OKwbMBL7M11tuDO581WEDEGSSf3eCfrh
QGMHGZuw4/sCey3G2Xg3Uuc+BW4KfEEQ3djZdoceg1Ad9Ioi7GdtRPkZgyM5xYmH461Ao3KrO40B
fcOa/+g0lGIlmIXh9RAM+6Bmd8XYklWiueva19TaTvrxVQeNCFcMn8Vtt4/xY5Cc+aycwL+UfvFx
O9xW1oT9jlzzxG5eZAqDUHft/MEP2oA6MnEGuCHspWP1gN1IX4WsnOn2Uo8RXAjZHYewI5SHafrx
tvvPBu0QP82Grykgillz6h+iv8F51La4JqPtHFn0n3S7FVd3PgRlrsK7CX+V/np8rkyEhY3BOm3W
T4TeR1nU8njbMYmrIVaQCMPUy+2rWNmWYV5vj4MxqbZdymSvRJp6NfBVovomMtauKwbZmlRY5bTJ
Gd+BsyktmCuZpq7gsxQ239w8eoIvlFiJ4KPsmauXmL82BFNxgQvdouYdJtwvQYWqyro35kPFnCao
Uj/BCV3QkqBfs4jJh+drHabjn2OM2UuTVu2CPNLmJDj5DyUpSnXbOAeqNM4xNyuq6ndWyqVb4/RW
rCsWN7ByPfqvvrTU2RhCtcUCaiE/aWkbOxhXHd9Jz2PmdmeW4xWJ8yCEZJy+zNFDhOSdMmZND1RC
17qpqYesRgpoTh4oo3nXi7SS8RfjS+dNJFrHqn+LKM9T8uhFvm8778Prx4g+Ufkh6vc82ot+Mjbg
cAkfSwLjYoBjMohmfy4mwrU0zVmNFRYh2r9q72HhoiYIUqaRGgAzDEI0K+0fpH3gCoyFBX3pnMii
uHSRn18As2W7GLpvWWsnFI2HIRiNNSsSZwmSskdPOgyrwSR2zYsgGwytvnMmTT91Q/WsaXjPXHc8
Yn+1T0FScPGF8Q5pAqmJQx2vs84Kjl2rnerSz7a3vX82ksAXGpe8LQQD+WGgfHoYajOHbomQJ9UZ
Lg2r9i4IiklbRJJXm4YHITZ8Ytljn0bpeEilkGQQ+hg+Y3MWexYKxAFaLskEZiTuLJ1QYWfe9ORx
HoBrwYZqSNXoAI2hFexqpuKtTwu6bR6SqvqIoChu4JtNAAlp/d/Zlduv+jgmUY1C11IkTBQGTCxP
sV+HWwoAK9rL3Mvmt4nu3LtYOZTo26gkQhLaUox/y9ip7HfRBK+DjIqHynLwSZFJC0uA4wFTt0Wr
MwSkAxy5Ka3PPr4kdNiG8aWbx6h0WOuF2i9CN4k4K5f7AoXp3muwJKlYd7e4zM+ybbJLMVXNUwpX
ZOGlGHOsWjE49na4tl07uQg+mUxm6qQPpOhInzSYQsTxPuhGfSlSUt3KiJtaFrTGPoccOLexiD2y
suQutDJ7b6EwWacUINZV7U2vBSMegsFBnczONBeAFWuCuNR0SiIAKi4LzcVt97aJ/Y6VAkKQrT4/
WTTVtO/baHp1/WKfpXazDXSoYZYjedsD2CGFF+W5M12gfDJrkGJY6llrQ+QGRN2rlOR0LZQMIoHV
OEdNRvayZ36wngLnaOA/+bBdOSyqWMvRCJjv9BzgXc2bqXTA+dfGl2ICDbPayJ+HQZhrDV3cquZT
O1SD5i900byobjK+G/Ke0qoLf02HSyyrksfQqMmcC913E8H9GXFY9tJmoLVao7re9ipyXEYSQJ6m
3rZPcdFeTLc71UVBLbCQf409rx8ljbVRXSbOZGirXUMJ1K4wF09+qK9dPUCMMNZmtkTCgs636tB1
Gbr6BnFWYIlc9/PFabktzELLDZI7iE/OZhxj5hmNJj67wtNOtI+aV2IYPZG8Vvh+z23q/wYYWA6F
4f1WFum9IpE6gOIRRhgxvoNfNPctIP57nGNlpJsHf8heanPQOL2VRKsFH87V+Lp1lhi5Ph4jlu/Q
xNozWtN4Q7pRt64z0gDsfvyK8+nbq+z+sfa9b2+ApFlHU/diAJJDKJCgRJh30Tu9xHQ7VrLgatlh
UbRe59gjZlk9xCoBmZNv8tRMhTxFUfBT+AZ/aIekF7bl+PcPPB++mVJgMOdDRkh+CMgMay1yTWO5
A86xz5xs3aFVvpa57W3GmMYrMe22u4psAZykVC9l2tTPsM6GezstDkET1M/4TmeUP0BkEjpY0Nfo
rEl6UJfbJp57oHUyw8vmH/hRVq0LOAyLsqlmzy9QZ2SE5n3Qt2jZemxWYByiYzgl0ZG0I7mBwB4x
iqj4dYr6X6u0/aNLOTcgKPwIBAkttt39vbkdK/N7nYS5PC4oJ8wrb7eY4T3vGQKUTaAg309kp8y2
89+pbCk9YVPGJqfnO7gmcqs5ISRyzZqWKnP6F3Nm0qQ6835n7HTy9+qC6GfWU9zvk/ZIbDxMTbs3
1uBjn2Olg6RzMvsorVgsp4BWE6qM37qp9UOT/yUzKhO+TTaUKlk/Rm7pr9s09Q6GY3qHGoj2Bm3P
6+1Q2tebiooW+AfyXVrs9JCGOrpegdvQCRMBs4sokUvXwSI0jW23M7zAfL7tDu5T0EXGnk5e9Fjp
7VtviOiT9hpoMjG6J6Mr4/ve15ZuLA7+NDySjO1vaiBSx9tGUstsSTMg1WqyiHvsKaz1RuztSRNC
zm7BFNRH8TaVdpcDUxrQG3GJIJtQT7g81EfhfxoK+TAc9H6bNqn1aMQf8LjbBxeV+OM0QKG34y36
Ee/Tog6RtK7/ovmas8F1Mm68xnEBeiiXWKkBhcC8sUPdPcLIuFO9RqcQJ82hGul7OWFr37tmRpB0
J8GR4Fk7dFBbnvyoInPOr6JNz82MBAgGmLA6l3GZHnQhrG2H1i0ovefMittHjYC9yhTFi1H7/T3t
jUtsUrU2Bv/dUqZ7MjO4Zd3U5C/uQOncNBPoe2j/X1B+tDvbYFktjSZeZaY5RzH7MQ0D0U6HnOCN
NDf7k0Pbb424X18YfVA9i7bdIhrPrrc9TvuH2h7Und+YzhLQOXdO9GjMJoaW2CUE3FCiIgA1HVGw
9uDlJ8o75SF2Z49Itw7tigxct6xflE9rVLV43KgmWV11SvW4PhFHUZ0QP+Qntb49vh2tY31j91G8
zx0EGZkK3AUObXJyaI6yNE9IsQFJZyZQr6PYIDjdsvUt2FPoh8KXb+WcwKIsSZkUqDSNS58ycQJk
YeITIp46v+vcBoy/P8BI80QD67YkEsWfglOl5cfW00g6C5o1hZHokIlwVY5JTqaWrK8CBum6HuWX
rFOinyY3eCpqH5Nmf6izGrKvrUcXH/bIpTZNLOgausagXTZaSH3acsQFddjSrl0JbMBpZ/RhibC4
xAwAfZhydWYXr1Cm5mwELyNgKxr2OXGl2V36ZzsxAlUKj47jdt0BvFq/DtOhfUzxSaIPLcQ3F94d
sRrpr1aN3JhHZ+VElOpMRYMz5Hvfo79znzpHQ5ZU9CgDHQIKguZCWda++EnKJFE4mzrL3qxQee/5
RGcirWl0UpgunspQHLt0+ipdLMbhDKvzJ9o1OhrnRvhr11PdA5LjOdNEIzbukFZMDYk2d5dhGqTB
Ti+n/KBqNz9Qrf7K6EVuqRNikK6sSO0bw71v7Cq7dP/a6JuY9epRCmM6opn990057yp/PCJeNzZy
dqoNhuXuJ4l6VjC1cWsn2tZDbT1SMjD2gAiYbZSafIzbHLtIB5KH/JxPZer1X5ZFfTtCc3w3EIWg
yr7+NlOVwXHT9BciZeK5fib2pWGeEmAU1zTpMfYNRrfLbC86eyHij1Rj2GvC5HMgthBhkxhXipL5
jsCsJ+4A5odBKYCwGlkdOwrnDxhJPtrGNz5ci2sxTvTo5A7OdB1r8csEj2pbr57tIv8htnX8AGtJ
MF6omveAfgACtaF8oy6IqjU201fubUCfNfhGfpPVCzt021U6+inBgdmn7GL/R7fDTasK9aGRCrfU
g0Y/G2Bm97S4hzXWOeepj2YqMZTqr8oMFqYXrElxrl9Hy6+20xxaHI5F8UHVuEnH4tMKkcUKRah3
xq2cZPjsERZRvK0m3EaeoaePZATQlSujVTfBPEw9vK6D49xFYeO+ejWgG6swy4WYIrERwkE5NZcH
iSQMqF8mI6yKkRn2mEXjPcuh9mAReHOsHVwKiYawzCxoZigwalsd9D4omu4F+56+BC/jY9fW7c2o
GSs9A40+osN9aKWv7wrhYOeLjfbN8FjXhao86NTWFqqQFiSPxDoSqMBC03LGZwzuyxr6yts4xcO2
pGS5op2kvQE1+3IHDNeCSdy9Odkft8PM9s2Vzfe8lU0SvPNnYJOOIC9wWh1TRySLZn6xCH3aYujo
+dRN578gQkRgzKvSd8l28APJopifRgWE5mMlnItX+f7Vl79CZFuVYscGV0jBBT7nktxZcwN0mBRz
JDIK+cxEf3ZBY1lBCqeE4iXpL6WCOUBIZO8E6B5YEH8OetMSgmJoK5YhzaGvMSTFkXRXPjFwpctE
zzdBFDYg/AQK96BBTaJblKEGSsu7qIxQlWLz2KIbt5ac3AG0PjrTSRntI6ACe5kSjI5pILjD0Ks9
huq7D30JCtBzlwOlvXdIKGick57ANipkdwQvw+uCgrmbSzzR4E8bAyrjXC0vfoyOWNJp0oxlQ26M
AQTnipj5XI4YHlhMQ0+zz3kNXMCSZsoJHmwHlZsbrax3eMguw2QcwUqQxZyWaL/rsrkEePbQFEcf
RZl1C5iiGz8yjIcW4d42hZNCV0C2ax/j93Iyp/riRzhaqsKASmCPO5eOzsNtgwpU3TEU+7vaMRCj
dmZ5bhpO/nTIq4NetZBadE63eDJ/WCbT+8yrbY9CexMO5k8iK+1VC9FVU1iPHhpnwJSxs/ImOKdx
228UwRjH/itCt7/vuXtpEYUD5V5Z9KE1xX7HB4QTxAz1bINe5NV3dOuhhQbz4E+aoic3xduYL/Rh
GvCiYceEppbqxzBIfm+H3fn5QOxpRD3qfb+cQkJ+LSpGKyZXuIr6/C+zIW+cytk2Jjax14HhZfCG
pOf/WEZ7DaoporvpNcuhR/xMJc+4CyNMhsiq4pMD7vKgHHxIaKv0l8mwYhaIvFV7Uqcig/svcgjd
Fu9tIDtjReQQ2R0Jae8ZY+zKjHJ5subN7RF3J/K2QUGyLCDYZoBzCOpVNOcwGQl9ZdKwoGDKahxy
5NBqvxmSF9IP4k83prSf6MY6Ghjoej0Ml6rEbNTjcQWd029kUKpz7eHvD1p/R5QosROcIEvqYOfJ
MOI9qTl3lSn1JaYy0ELtkDz63X3f+PEeFAShpZlxH1I7fsVQYUstW0Z1OV1sQieCVr73zCH32dj1
O5Y9NZGf2iNjxhFpubOhSWhAhSGQxSla89G6bxR62w6ZiSJRmPdpdnsm+miqDSCa6Nw/Jwt8oYzV
uu3gEkOy8ax8uverkGVm5biPuGcR3GYey0IvfGaaCroxxz2h2oScvywqzyoc3hJ/2SStAwPECZ98
F7qUbU7h0W0zOP6lky8Ua8yXuoSF2I5m9AY5gJQfK0h30kIdx5KCIbCa7jSjsY9hFiEZxjCXVsyh
NPhihBXe5clc0IU8MaMXqJjUb7R/PvO825asks4RkjrCldriHvXvgtUhGPsz2rRxr2EbCCGACozc
/QMrCZc857S7RvMmRZ7m5IQpjy7T0LogYOSuKepTbg6vkasAm289zc33g6M/CS1xrxl42WUf6CPU
YpxRnkQqbhrdPc4ZZ4Ozke4QqHxisdyrpAZ2Le0RIms5fNAjQSdvmvG1D8L4ygqMdURvQxbu+T6m
Pj1OPmtcp5VyzTPEUbb2ZaTYv7S9uGQebD4DKVUH1ZX5tQMwshL8v8vbruhC876i9NwwGbUUkM9Z
jsDNpZkItgqLGbz9OEpC0SvbJ1szISQgFeG13dJbsrCJBcnWkI578qGFijRNr0FJ2OBkRjWrlTa5
dnGF/9BEkV2WJBWMjeg3PjbFddWTfGo6FdwvzTgDCv+pyEXY0zqaSMmbATuWVV9tU7cRqjf8EqHF
C6rk6joUGA37jht8D7NpXbod3DvW9len7WkFe7XaTJCMsrHtt0Ehs9nrUPJGJg3eQpeuSroZ+dCX
FyGT6lriI1vRRbCXt93bc9uYqANrFzsD4YtZX10107PRfU0E+vbxMtRnlKQJ9AAOJehyuHBrKDhk
5hninJeuf5bwC9Apple7aukhdvaF7hIm8qk/xWWGlCUruB/WQEtje5dKYZ4dUrU1p9CvocvGLWx5
6KEBt/VwtG8fSci9aidk9Slg4SKJZMWLgSHaNoFcJjRX0G3x7ZX6yOgSxi/KbcdD2Bv9lmIK0UxN
otGbY+PZaX5shvrcEzpyRPS5rWTyVwdvc+kPgO4cr7DnOx6oErGuY//smqm+HkIJNAXx/TXMiAcL
pzl0S+RXz9J2Xej/pcF63NhkypdJ0hxboAWd7Pw7ViDwaYFSXPNBVLxUtIj9v3Tya+5t10PG6fPh
mzFYRzJpuQmN3kIhur1GDp0DBSFlN5F6jJbuq6sNi2nCya+Y6qJ20LeSmQ16iuENFixXqZNvkOP5
V6fjrRddkW9kJwxUiTvYddMRJNFRxCRdpePY7/smN1bK8r/tRCLLA5eB1+gUDYZ9TWKXjrOh2rsO
w+f1dqxCDL/i+KYGTH7n1OqrFZWxv12rk2UZK6ZucnnbxZnMpV5tqEjaTIs9e5Pz/XRedA9ZFKdn
0Xnbcb4TZDjGEfdG8YMFZIh0DXsdVCWd1Ud0/3sN3MxH6sufwNHsT3fwngke6b+NDG94EGd/WYGz
baLC/zV18kSmllBF36L8YxYIRuWb65funEZ7BX8Fc8UB/kEVH/tiTui36hCLZMBjDM+PfvIofvRG
q/3iZvjZ5Zb9ofeAcFoygN4Zz7q7warlazJ17l3nu+WL6WtwNwjJfIoJqFz0ZtM/RgNF85hz6CGi
ordEJuzdF6UtwGH2xmXoEnxAoJ3O3TDrXbKwOQUx1n63EhVNFjQBRoE+UQuRT7Akw0Cg1Eivz1Kk
7XTDwRcTrs64mo7SgbMJJUM/ydF31zZZY2cLMfIaybpGLt5AzlXo5le7R18pc69/aNy0YBBNnMfa
Arzp9EX+7OUFEPNIQTDNkVobUiRvWswIhv5Qf/fowt2VVZOToYwyMEGT7Af5VdTV8DM0dPWEm//i
X1nbTQDVJIJexjVNtzlyt7Fn87mH04pPhaGIIMg73RDYrdxcrKy86n7dIgVzMsifrijv59yT7yTR
XvNJbz9tg0lq3Qjn3e4QP5VViDRFozrsyMR5oZaeUssWzTN/F/M0wWpfMgYuyYMwHmoqqssmdNUV
KphaNeOQ3lttEa07P9LORjxY6wYZyskS1I20eq5CS01Bm0LomtdGsQMsCYCnz5BLtanc5WNBxgP/
L2QHxM0RdJJNn6niNJno0UbNqs9VmLcof9uBxNnZ4Z5X8j4pzWjVklL0kPLHLvu+rh7JIfQWjaEb
T6YJI8sYtOglq1p8wXY4vpqyIN0idsL3dlZPOSg/P8pq+hKAwb+KJn6qTCRapcKhJYvxr55+bBmW
lJcdHwgfOBy0V+Prn8+9vOuYJ6AXRSjF+cCsniADEsQhXYs2o5PoNn+ZgXkKZYRe3XCeIruKvnqu
q1gm3ceo0RokE9d7w9OPAFR3mldA+9pd4nj+M8FJ8NVKbXjqRyruSuCyNDqCwaou9q6ge/Dy+624
V5lNVp1nNpc2pyDS4iQ9CzwHxG+U6UlUZbQtYj86VilLJWtso4Ni8NnRqo/3FuLqPSVvWI5RYB0q
VEjbIkNlXVdxv6noB51qbTKZcZnRxeN2vO5dUdyjeK5WWWn3V3r6BnBzNMFer5KlmpL0CYXdRFdK
DM+tT0uAgoH2Ill13lWu2b0ZrlZS7+iCj5HTOnD16TMO0leoovm3rU2XQjnej6yMHTm44ldM+YoI
TUiLes78DDsFKAx38efj92zKTjg0KTYw2juNg0qNkbE3/eiXZcWhtXvgEI139fLc+Cqk/+6gvf6s
tQEWWKj377UxzQxwFVDtQTPR1W3/knkoG5u+jJ8tCFh0ekomp2g9ltx81AO5BN4yHKb4yrAzrAAZ
uhfH9Rh90mTfhVp46AgmOrSR8fcjsGfUdhvwg/8cuz2ylYuV+Z9nq/lX/u0n/zy90MbOXvzzzP/4
bxRFmvUk9eufV/zn927Pu+0SXAAr0uliJvZJeKjyMThgtPh74/zrUUbogb3As7euSgblwSzOaUv5
CaTSwaS3fEnBMRwDMlNue+iLCajFukh2gjsdjSBsLxOS3HNKiC0M6UvaEjTO+nHkghudSxBHyJnL
IQS3Ed7SVzjoRsc2slgL5yLdN6H/EzKL1SBAaOm5GspVSFEbuKyAsAOn5woFx2RYhktn1uXWNgOH
xrfmXAHzfw8ojFdGY6E5YYEW5uWzcHL72JcYRW67iAjtM7i0p1tNlyA+deTM9s+ZW7+Woes+J9IJ
zmrof+rOIbFXn9ShIYV311R9tDTqqn51S6wjAh12owP90YNWvFXEhOnSAOfVQxxR2JX3dp4UKzXC
jjDrytwzdKyM0Bp/sw4mZ7lRJgq50sAMEFf9tDLIILWb0EHKyf2b1ufbgBxbYZBsiDhxqqHGDiqm
c3VP7km5iCeqJqRkzI71jm6N84yKKrsDMzRsdRZDLBybQ6finwDRgmyR54YNRhJLx3mCaRFmQOUx
Cx6MZOVbYbXQ8yxCcJWeNVN6Zznf9o0Rngso4oGYzxp4cACqpXMiqGFGR8xXp9N2LhNrUdgEwmGQ
RJZRYRWRq6HNjLu6I63XGOoSBaYo91VH0k84KAT6OO+0kMRh64vMozNG48eATBrugZ5/11EDEyEx
93RZqVzpV4v6wUPkfOXMY1al4iD1Pv0hqNASEd/1Otl5TiwSyd3FSLiiDbDdaIo3Kk5U0Pq8WqrB
3jM0SKBFIwanMp+gvsYrrl4fJhcx4UFXrryQJKdRd94AbVsbeKFZYrjUluid1PiAj53XO6sKVTRQ
cgJpGXpBdLRZvk2o0rRjmB26qcoOJN6UEOX3FirYgzQwLQ4jYIdKNuSLWh10MRBj29gi8CijhN9a
kB1Tj25xKuapveI1TbmUvYX2Lakg/1X9RzkQzIGf9E3v/WWSPDuR3f+VTgoinuo/kkk1a9zw9SLE
tQOmySsXIfVe2JXdahr6R7N8FLhOL3hIpnUPlRWNPf3OmclTtHDrbbWzg/Yjn3oq6Mp8SstfP5If
TjNNQKIne1Pl7R7t6SoB0lu2bfEqza5bZqKQa70aH5DQ6I+uUa5m7jbT/+S9qWsXZAJ8B0Fugltp
7QLWfMb1SNpqYFnFVwtAwcy8TWZN2QMXiNprcnZoPInJNwH1kzKPLtShOfIl7VAsXACk5zJE0WMK
msgogOovI/BWvl2pt7R3kHg0+aaPjHbbR2gY/YZmCdbYj6DSeyxa2kRuLuQyPxfiwZbmvrS9nYen
9BOMK1MelMT3koXs0c2ZNLT+6OwotuirQZCBVErt2ayFhlDah+IBPe2DGPOBSQ+VFaDmolWXDIXU
LsJj8xxEwfn2s0jHbwDVrzwVRL7ctw0Fxqp+KmJBsm/KGqtyOutqQn49aF5TLY2xAh2QkchkihcB
0w/vcfqNgG36SE2ApOA66LBAoZ20dhdKmmkltI7n0f4OUPGzDrPWMd8M/iZmHwbFml/O/kMIeuzb
RfuvyNRlgodh2clon8wDbhOWLy4Ule95cqJaraA02NT3DuGMk83sxJuS56EWyVeQZ1+ecq2PYGCa
b4EovnMlMUhZr2d71DTZ/vaot1C9Q4JwKNHPP/ln8x/P+Y/f+7dfub3EPz/Wa+zaCD5PjVMFLJ6D
YEkxpdhH86aXLSC8f/Zvj8w2AMM3/9jAlQ0pNHFT0gCzsMjumMqPe8MMgPDnOLDRhe87zR32sC3E
UiO6ieArq943bVWLRdM1pKcB+V10D3VqioPw4TGNFjk6ZUpRanyU6cSc2p5K3sQYsYU3Uu3LuPlO
LP7jAdwBQCQGqb3V1vW0uD3MNb3Y3x79509aQIb/5/P/7eifh8aoPZaGXq0JVhr2EwWMPXjkXSX4
k8pWcp+1OxDY86M2Cnk//5dj/zyFae+K5V+1LefPRtXhCMYD9nKbIp4QHWMFE6OR9BmrUPXenDd/
9oUnavB90CrIKOJZ8VgwDwr6Lzp91b5Hlp7e6bfP5nYg1w2WV+Z6GAN/p+dBQz3QVHs3Bt5IeHvG
JZ3sJFk3q7Bvca3w4rf/bBq9eg+HmZuj31in2+lRqijf3x4RXUfsX3nXcl8+8A0s8y4x1wqdrCe5
Thwr/vMp3T4qff6ommtPIY8BiZRQD3AG5J0wGbJ9IItpP2naiPLKSbEujCOMFL3Zu8phylH5dzLR
vLuW2vzKUcl1UD5GhpQZZKPothkdfTcbGdQ2NwNWQVV6KJTRw+ikBxbNBKXC2bgOeCgRkv4yh8Ti
1GFze9QMgAzzYNyiz2j3YdC3e0uTQHNvD28Hm2D0t1VxdYoJuJQR/2DdxFTadl+tpZGGrFWkc1Xw
6bwiy7ZG5aDJd8vtIL3p04yd90nozxAbUWAVfXQctSRdicFX750JyQbl3HeXU8evUXc+6LNwYCCD
W7j2Sg8T51rPWbp1sSh9ixhPpoIL23Jz7hEe2uIeFkok4/HN1NPdNGTZshw1cSTbj7U/aU2McRah
cFXmn8DewtElWuW7RWDQ+PLT0smXpfJ4l2h2cGqzaDgycUJrnw7JtoT0w4kYUjtROfhetXStrH6v
XDhwiWZUJzJCo4veEEYx4TcI+mp4T8tg6daChHC38y5YBzcENpAnREoqgj5FPkj/ksQ4Ugbpb9Ox
PjUI8Re9E1ffwPeER9vPyzxonrQ3jyFinpXIumxpzmfs7bSlz+8u/z8uoB7/Z/Gkhu78P3EB5Wf0
v8WZ3p7/BxYg/8s0dFfO3n+a9ULa/4IFgGAnhVTMBy3mqroxp5D+HVAqzf9yHEeQHirnf4RDdunf
tADD+S9mPailHJQSwrQgGfwvjsH/IKBUwiYABvBvAaU2vBtTd6R0dMNwXGHMP/+3gNJypAZGyf4X
rHC3xm7lb6LeqhedSJuH3PukakwJy1qPTZ4/GyPzTLQVKqKdiOYT6KGGrAY5zoT3Lcq+le2P+5EZ
567lqiEHEtRGKARFEBmvqdGZ61A+mq5u7itxIlCCWSmU27mQC/6ji6pn6vcL1kjma6uRQ+yYQ4JW
e3CXSUQQigEjTdV9/p52mrZWBSXUpjJXtXCNZ6kDOO2Ys2662q1OME1Z51bIdbmIkqeRmRvu9O+h
rsZ75s76JSjObaYN912TvSSui6JhmrxLFQh/iWmohxxnYF2u4MPN4aojsmcU2TVRgmLvkrm0Ur2T
3E+1a64aJ85mHnAGrw3pDSMzkUIWxf3EnE7+AGhzVQT+Tze/vq0X3oXI+G/gYf1OKRbjOYzLQ8aa
bQurrF0B4Y53zOWbZacEC/kCa0oYdzGqCUGrd/59Ny9+iHFpUTLykmWMN4y59FZrXHcrcNIQUtEk
Z9SzxSrQoks5aeM5jAM6WKPvM99ovV1wAyrEpSSv2XE0JFmjtr89KufdwZBAX03V+Kxm3Ri2Ovfx
SmliVbr5eL7FxzamO1K7sS0kzNlCKo0KUNXeJ429jtpofOsn2qdxNpkbmETiAXWQ2WRUTMU06/R8
z3oco7ZZoE1qtpbZho+4wIcTLqv7NG50kAol55TUA8JOJ+kfbpsmJkR09OU+7a9kiEExQ0Pz6sZ9
synUqK2MW93VPhquwVq+tN766F36TFrr7LvRB/fuz9s0vfZYuSC7GFOQ/8nRW4dJjdGBTIkFkCf0
CHqMVj6yfUDzhrcKWGetwLMzX58/chMzyeXPX0OdPtylusrvqSDCgqkmRR8mEu1cgtt6GIK2pEnC
Kp03ZWwBXr99UnDscInHmtzHzDaWIyCeh57Kol2sARhGAQEr5Ro/mf7F0pfkamQ/4SDBOUtt70sw
34lFEyCYZZE3PoyDl8FoU85BVyIPG7DZ7jmd4qXhWejI8abeI99Kx1D+1MoBg0jhuK/iZ7vqw02m
lEk8LEM5LexvmW9K2r53onbCwy0D2HN0lvedpEtoSSNEb6z4A/UfS1TRMTCRP9ZIovZ/PhGN5XsH
uQ0xaOWsaztE1GEmtFdT90XrAmo7nfsNDN89/9mT8X9TdV7LjStbEv0iRMCbVxKgd3It84KQuiUU
fMGbr58F6sbMnRdGU91HRyKJQlXuzJUaQ/I5XLPnVGg/4RZblMw8MdG8pFaNpUAsRcnN5M1BhLAU
OHod+6o1A7kcBoe2gd8nHC5jv1e1GPGr005xs0I60J41FJQOAsiq1Om6YamW725nf4xtUT64cfbj
jkyj++WZlbpwJpN02P3+qrQ2/GlGjk33B086N6eenjS24QdgTvZDmHX/AOg66xzyABRpp37IsKOu
QCemCj01eVXcyobb+NzDMFQostlSr9qv7/9SUWgsj6No8nVO0Jc+tOnUYKjoOO03UqNA3qf4i44P
UfXDxzSAcGlsLaRXGhAKFYXGadDkK29RtvXCLvRVW5ZfLC1W0X9lHBB8pypqv4RSj2O2MF6U1vkn
EpTQWE50S/e2/oJF+Z+da4zFzGkkul0ddQVNJWbQeyTbaQWQkYfXrh0upIhuNlXS51EbrSfabn+m
BDvtoGNsK7PUCxCfnKuFZSrAdet3eiSDe0OsKgdt9ftqtkx5Tg33h7Uz1mJPPmUVqaK4OUN94VWb
jyyUf5QkSp6UyIY3OmKTpoSWXnlIE6xC9lMZZm8Q3HDd3Nuigdye7Q6iGY5inOuMiBgw1CvuNN0a
7+b01s2M9mj3Q0gWenOdJfa3uVAJpFCBwHHgR10u8tpyWe/uq/dAZ/fOHKFFo/TfOiT85zgB01in
13zS4+3UTfHGNGP56vUlUpShNjvdYrRVufXp/qDbobv11NdC9TvTvkwNZcRrw8KAUPbGlgVkDw+6
uSbejJt5ZE2FuVFvOrsbz6kMOWyn4Or7aCwvQ0cj3jhRHjI0kf2U1/LFyluQMCNWZ4e9+/r+00ct
45iqncy1KdKYqkxi43tnnB8KFxyKCyvFd4lrnFsikEZvltf7h88tYKmyJGtR88Uc+jWqdOCDRO7Y
5Zr1qZhrhFODRgMPNo+XKe2jMahHN60NVkaWxlValvkHedmzbZbmT9fWvmf/zR0FSqHOzpMY07SR
NRMLNMo2MNxRYaItjRfp1vxCOJe7JK5vxKxZX105vZXmhNV2xj/Bvv0s6F3ZpVpPSxgXr+nozqGp
anhFRjrtFS16H+VDqeKLN5b3dezpKLNCm8qj0OEVKMfxITHBq+EfK3H882DNSnaajGnbzq3xh6qG
T8yN1RuhraN0PCYhtKgcUulox3Q00KTGlE6UuZqeBqFefgu7jWSq/2HBU4G+b4Se61ugpRau4uTQ
TMHgYOuBdJ0c8xCsteKGwCn6pj+5mQx9Z/CMHeVRxS608+p97HodXRqyeizzz//3hyiKMIC1er1l
dFxwPmgRcsN+4yEMrO8eeCgVzRVm0HjS9GiTTpPu2yK0t4khuhOBOWJIoz58CvujK3HWYz5688DJ
YkxpjEc94V/CGUj2BrNabAFQo9m4CjZwIy6NtK7eLY5ma1rz8LyHyr6KE+OFWB/9c/ipJoXyEV11
E8xIPCxfwudQ7TFwPXh1MW/MyH4jJ3GTZUWbT9w/d3nfP9e4VQ0v9C4hRgwQ0o48FGpydFqlXdSJ
9jrmVPXQ4hQfHEFzjCrkfJtwrdxjQ3phfnJtefYhmtFuS73QduxPPfY8projiSODlC3FhjmRvgZG
YPoCpe3sxT0eAUs+U3gg/Pt6J+qo9AVSzX1l1pblud3PTXfmZF+8Kmra4YDX5wdPn+It4FyoTOle
QPB8iSnZNhXaD8KOrFCPFRNTyTxQHIjVCUV5x6apxqduzPTvKh9zL/LfBDBhkrVq0AMGBCI/06lu
n8tWJ0nUSfnqasl7b3JBWADON2MyVe8Jtj/8/NbRzlPpR7n8Rn4zXuMut7boqlqgk4p+1Qw6bcDv
kcOwIFnhUQ5QgLRHxW20R9km/mC46c2II+DyiL6IuwO75YoNxz1DiYSqnYWS7pfWeTqMrT9uyTG+
6oDJGHVIUqugKAXTYfoZmsYeH/EOObH5HMdqg0BNHmLQ641pM/xuM+0fybRN2fXiAb96QbMjAfm+
oOgBwaJ5iMMq3LYRk+ehPGLAUxP8XKQ+xXQ2mcJveGLdv9or+FW4nTidnmNrm+0g7xwTuZ8RZiRr
zJ4OyBA++JRQF828GvOiP9P7XR7Ay1DvUPISVi5Ha5An3BFoG2ZEXp7utwqwrvYp12t7G+oKO6eu
7a/cFtDce73w7YT5HQV6gJ0KOe1yxIht4XnjbfQqJ1jSERhWOhOCqqDPDCgFfZyaBezT7c6tNfDL
N0zY8JxUPvbuEhMpt4wqqrtjK1R9TYTcQhuyD/dN8/1havH9OxSfb0Y6TDLyNivAzSY3A0/dWG1h
XjzwyZtWc2k5xt0uN9HQnGbuBv+WP4xd0rzZlvJUm8afUOCRuUdkjCQp13GtNr6TFdjr+yQ9tRy0
7ggz5PefVMj2magPCU/RTKskH+0zijj1tP/7p+WNHWZXkAnk6//3L7TxaFIusa8N0hcUOAt2lCMW
NbuT/qCWAVk47BMMfYNUg9NlGGq3u9+fdDyhZKl50ZzCEH7JdJpT0iRLtgx95GsDntWGmYYlysPv
PqHqo5Jk9IjYUk1/G4+6w/uxwZo9C6h2/aIkPXft5RSajMUPvn68OYLQBRBUb1Mlc//MWaZ/JqKy
Ve0MEk9irlsG3qf7W1m4iRsMNHWtWfeHuBWn+wMCCyGp5eG/vgbtbSlnfROSEZLJR/EwKPUeXAWD
/uUcGZv2qW+09JRNXoT7gDfU1vPycn9wo0QEKnYckS0RqeX+9XsTW+5ZcR4ZvpJwE/NZAKF6jNGB
gnLjHEL5ONOpDkFyeSq4wJjn0LmLB3rrycWxLLzoOSbmVYjY2RMcqeljER/0NKTPWGaXTRBAukyt
81ePEULFbOELkhIdxkP4KVMRX3vPZQQiMifoAMk+TVkyXy29Rri7MI7SnpVsyh9p5N38bhyXZ8QV
Nm4jHMKatABbXUd2bYziU51j854auwqyUg8mIfc1SP1j0ivLRLLeUbNaPgDYiXc0iYl1pxvNJR2t
4HfntbyHRU2Zy/Klu5qQ50C4FDu1j9Tcar7R4ZWIovyjH9sP3rjhpLRx/RQaXruzQTKszbGrn2bN
rp/cFvp0t9BgU1KfqkrGwm2go45eCt3V5MdonYyzF35D6XQaRwLVz8e+O/U2/5E9Ds22ypT8URAU
W09sQdd3JKeTpdOVFIeNd9BQtp2jHLO+oLdxjKt3YjrAhHT7qfdoOKLwvoxuSpllFHzQEMlBt68v
GSgZFU/O3xAwwspLnfalKHBHR8pPAn4QAuu87XQ0Z0GZzt4Niz/lrIK01kAw+sxNU9rPpAhEnBdv
pgK3VNWp/SHfYxaTA4iZHbSRxcbKk9qwue+5RWWTa+salVsE4CuKZtUDNvVvIvXZlsx3sZm0hkNz
V/sTiNJr0rfuoV66xYpZn/zGmOljGUfa35OBA18jvPZQDRWGbaPqNqDiYjtqHmAi91clyVkMbbgG
1IjI6RGyAT6d5AHYPsM0jY2q54QMoDNGn0zflPKpwZ6s4ktctWyjV9aPE0GQF9GrMJOnPElepBV+
AfcODLuh0W2uTpU3Q/fPOe6bzWNES0ujp2s8lcdEAFl21ZS7d/3YCMrSCEJSDQVvOr208WysXMoO
ArMLBIVPTatupzpBXhpcPzZqe5czd0vIe3qJ+6KW1iN6rILkTUl5yPiL3NtRCakGdiD21qjHa4ew
X8n0BQGIjmvVa6geGZOtoo3ci3lljh6dtW1fhu+ZzU2lmH84SZh+6bXMZrXpK8xtuqQa3VylC+t2
ZpQetQaFUS39SUbUx+es+qvFeX5WqbmYTFIkCm3UJCZRfpNTJwAJz/Li6ai9hUsTzmTpW/C0y4DN
MAEi6g/G6Fyw9tCkmIWESrtNkSNHLUAxxRiHqyeTBqCKTZmQHTMxb6uLnVikrl3X3OnVlO3ijpFh
EmqPyCp8OkL7VWSCM7/WtHunGJSnxkw/4lmkCHvzn4gZ2kovQOQ4SnToXCWCO79GQlevXiS1a084
trHyYe9R89MBrIMfjwVVLZPu7MIoTCs61WlbPHncUAhzxIex0uR+4AKUYKaBZai41EkKm38zpXQ3
SRPzw3K3a6fmYtjP92xSp+tB6agEi5nrzh32mbzx/jXlNcMo61DEcMW7ma6sGs8HCAvydbScKYm5
zwqEFGJKaxCTeHSM8SFLDEgo7UgJiqZS1+wr7qw/uhjRV5BKpjW+TWzVnC7ZBCK2u8Ohh+0dhKVn
QSGkEQbizkMWUwaIca7YkXqgn2R+LFN0yjxcqrrrPWn0mtbKbF7BxHr18tx6Tl1momTUGHcSB17X
gklgNWGDxcntAYWPKruE3GFogTeSLrNqTezQrtiGGMWDMo0/nDF+kmQkM0ecb61Lhp+uybQiZA3S
hm7jKZU8iig6UlSyIPEDBql0JmoQz7xKchLBg+UUQGEk1URZyJkWYh3b4Zjk1IGsB62gGMQwgWMd
FUggqyE1XA6dg7mtcddRqaWW50k7qT1ZsSqX88HFj57OnYYnVqcLysGfqFt8qRtjUgFUQ08M4vaw
67YL88SIUA7jRMM9oqmAXEfxJt32R38J5/IG1rN8dCcAtpTSJwP+wTJF7kgQ+hzjTzeALiDukxLT
6Q54MQPbxoTVOEh9ukpPrGYes6E9eq3iZ1g8KUtgl8+6gJ5caE9jrPhwFpqnAj5ZSXPf3mMsh/JU
aK91He0opjjoUamfux4/dKTeHEf/p0pro1T5ZZraAQ4l6YUCa2dPw+6mW4Zlc0TWEdQGtutBQ0J2
kLKMvD84DkUdbXai9MPaU2i/NWx9OHiR2M4JBoTI7f9yi2ooidav1tg8uUOsgaaUgSmcdlc4cPpV
TpBzqa0f43I6qJpQPvKh4fVN2YoLwBN6o6JWwBs59OrwhmKfUZhVvCtEg46SDE7vARHSVBrxzMpk
U1mmfPMDBrlLWc9vXta+hCluNF4DHy7W66RPP5VqiE0lnHRLeugaTcqPkbsJPn481RJh69xH+oPF
0QMdBLY7Q76s8MjHivqUpgwMGyXbo8bujbKiVcEz9e1sDNzUWzd6NG9Tw2SBMbnY4gxyVzhtr3By
kvVQusrWlKB7aFOWa3ueyJ7MV7fRvcMomqdaynlDPa3Q9Es9c07IMTnD23pOu/wfFBgSZ0mzKgjU
rqCK1n7G3JsLttgiDuAKyPhoOg0dDFWpkr/TX2Gav9atG/tgwigvL/DsJPnP3NGDVJeo0m1VLwV6
M119aTejrRGgaSY3RIfOlAP23B38uS6ARPNTUkiBHhgHk1PcsERckinUtuMI7AaOkcrG9UCEKVBm
KrxggtG6U9FhqYfyw6gZHmp9/ojVCzE31Bk4ZpxOB7dclWU1vU04soRJfMuA1bWnIwtmvqhveZZM
27kwT/1gXztV6Q6atddrjDt6p1Vsi2lDaitzhIWX/kOvJ4uSGOlGzi5bJlp0bnHRX9jrfuX41tmh
mavGowKabVGsZMAoGxIsKjbszRz2cmNAUOG2TopBzdC7a49cU2meJsCPyCLkjjVipB7loNeemCK2
g8Cgko9v91pkRb2nQ4Kt/TiSz1FVYxVLjP85O2fcUEOGcSHz/NgpvlhSPqup2rLrKn2Xxqi1woKy
bt3+m0zm9+DwYTdKiIEYyfgMt1u90cuPavZOgNgC3fHS6zWrU9R8ys2zFGiIErUPc8aoIYc6iejy
wZSNdpbY/I5GfIQCI4wPE/IWufRHT7H+bnMTQ9shT6BELpPd3H1NSs/YVvIFw6H1R5X4ZdHGoBBV
27vFkGY+GKdK9l0tqd8yfFMHzdtzkbzYWlXSfBZzmMELtGZj7ZJPoK/EpumqomfVAEDJMgF/1yqI
fJo9CTKKoLSN125Cm0o1R0tT39CtfxiVfNPQv21Qi50+IkAg5QQp1Q3wuw5tDe+tSUNsak3/LkrJ
LjfCkqMP9Xni+FdV1MjkRrupwozkVJd+sDT9c52IviU7fWzKsQ7o25OM0ovIGclPd4avxd380kTt
dpT2w1A4HHhy0lOk63A29lG8yanM1Ih7DHVAx7Z7sFwyOdwzUDA7GS+mO+qcy/4xFt8JzRhj5O6A
DLZBDBt8xivUC5QDOSL4sSxTNA/Xn2sj9GGriv1cK+qe0lPkoD4jY6BftXTwqOfRN24tui2qQrTq
C2gcnpyGDT8VDZROszVxem0ZdvmesNnZhWr6Mhi3ewNpIa1iJ7SGAVoSbghaJWvH6daTbZgfpk0Q
IY6wQDsplSCpeonzTThA3TKbJAxyZoq0JOMl6fLqw2bjuZ41Ui8OKMuVtNQBoHMDQ3YczU2qqVsT
4FssnJnDCaK3SXgNB+p1Yli1zntqIVqPYk3mvOhFhndaThBWuSSuCHvt5+47dWpQyKIsgr6zTmLi
xmv3AxTvVMK1qGBOZXt7GSVxmj4ndvhlJAiYGcWh5N+zg7AwyEt94jrK+53dIMswPZHkkZjvxHJ4
n2d8lqUGRiLCio3BPPp0EoelhGq3UGuyU69BELHo581kLujzokKN0FyLgchcnK7eO8yH/sq7efLq
ChLOgA0/trYuHTwHKIjUR5c4Uwi57ScnSdchLTURDda9Wl4NC2SluZiawszg0iZsiwd3ExXJPzdp
qls8El9KJxepgIazXAFtNVkTlc7cOkLF/atHahp0OOnXGVseIA3delTaB0W4aJmk84Fd19T/1UCY
JssaV7ql8BeOh5t1QIRoh+lt2StRPAnfZsD5zOTsVrhReXS8qV3NOnUbqkXkjvdyW+Hj83REOUlL
CftUc+9wpsY86u6i9Iv4UU1reYNiS2Qvj42LajLCUkZyX0TpVC6u5N2YsZyl7ZKOhBdtUBHocqZc
hQo2IhP+/jjl1P0KkC2uTgWuVWOnm3U12c55yoTQfq1V4wcQLPQQ89ZnWMWSMLkIIPwd1XymlNhq
e43xo1U9JeQSVmo272lRfFXYIEGdTEx/b2vKDzjfgq1Cz1roErLUreafhpsqiPMwPqi1GRieOp2Y
IyPa0Fx1HI1+PA260oFY4cY4Wwb3XB4wZg/HyIt2M+6xPYVNr/cvj0lq7knEvMS9Z9yMemo3Vuhy
Bln4LPevle7Wljb1ZoImo0BRW6C6BMDW6qSBAkucM7N+9iuz4NzKM6mK1OebprDIshKaJg9z2r1j
7XS3KkC4belWfIA7U33MbbM52BXZy/tTRx/nm8GIq4yH24I/fLVnpwjQL1Cw1BBTretgGXXpvcv0
koF6ETN9Jlwp2WUeQpdzdi57dDqFFcdMsB9k5ZADPx8YtApCJkcYr3jvML+eoIl0e6kRdxTmXJ8k
jmCeupsuwemoQWhYD20myUeXRhAuE+26pOdd4tD9/XZei6sgpR0gmOaxfyW82EYJA2dNwDhM3Pxm
pgXMRVKRa6jy0VkDS7GuYzpW45DAEhNosagBpjl/EIRyVkB5poD5n7UZw0q+I3crHHqAiBhNTpWQ
Gb0XQ/yY5l5/rAYbIDw4gUfkzQe7ro2TM2cp1OKW9coZSJbBJZhuWd29y7G2nrxZVI96+L3YM+zW
ia9y6TmJlJ1N9mzDPT3cOIOs3utp2lul01FtdB/8UGs5MJPajZMe3dhUB0KTIJInxTva1PH2kvPa
/UF07jEqo/Wd5BEBtDyoBl2meKffIjXKvwaamtRMN19CPFVyBPyCh4M4c2HidV9kUxBj3K6aKGDz
7JyT5cFV+uwIrGWHU9856jNZjDtIRlm8GkNMnx3+8dO0TMC8yFxntJ2vkyGu/Pun8P4t9CyCJ95z
Bor4QF4GIEO8e+64HqBEBJYHWcYKLeuouj0smcmi+hyTbx9udA8CVNlE8KCWhzSaJWnbscv8phI6
wjRSgG8iUZ/+i9aiKbmN6sIAvUyTYgdWKbwU7RhepgpKIUQRVr7FVjBNFGkqdvfPiJVhgxGS/L2e
ATKgJgd3o3mJKVm1JhZxYY0cJeA++okjPf/+He8PCrKnD4qcjValAWVwSVGdPIXit6xIjuPkJ7lu
nc1Wpy7Izqk/lqBuhKvVTwk9akAvl+/egmuprEbblFT8PkVhiDagOrNJtSefI1t61H0uP6+nhvGS
a0RdyswsX99fd3V53YlLA/xdC1MeS7Vhb774QmZ0R+hU4FUcTCQcdLh1ZeFmmIrqKpvExgEAlB8s
FL+3DsJCWLuYGOMTRbkH6Q30K3oanaFpZG4ocIOP0/R56ucD1uGEKfek2lytUQNjfUQT7tyKstQ6
+xt1ZDasRc8d80UupvFtU1hN/dCF0Q4jt3WGhWisfn/1LKZii2xdepSq/Xa/GoCO0erINH0deZ0G
AsfUWC35kxSg7juvi+iad8Q5Nf/e/y8mJ2qqwfbF4jKqFtMRh5r0VPb14+9q2arqKZ/ylB92+M9D
pJPKKLXkqEwzf5mmbFWitmbbFZXnBg7k+fdPSWQcOgfqz/Ie3D8u9zeiXAz5amIvSDo4hw/VEhxI
l4+jjTLl9e68tosYxsqi1LaWNXM/1lr9Wov8x66keXGXh75iE0Wyr2ViZjwoljfsoGR1R6ZjqNu6
8eoOZrsajc6ED2R+66o1bpkQxLsuyR0GeqlyZr8uViZFZzQ/2coWIXd6K+ri5BoKbJLGtX2ZlDa+
BydoSGlA20iU7f3DgZrHdP+QcHzpsgb+bIsQ2DLR4TVSfZgN9k6TFcUiSb5lpSo+C8dtOEvWbKTQ
eldTNqUbrG0l2Wpl9yvcsh09tQMzmvuyy4EuPfz+hVuP36ki8q2VRyCoFyTVhMNdeKVJzOxmWEnz
AHtH7jDFeVybKR7dMu9OUrONFW4bdaflRGtdPpAUbuSQRQmbriV2tz3gALGvWre4dMv4Py46wr4W
JVMt5Qkg94j7RMMj9oj8r5zL4HeR68PqbdBMjmGGOu6bu0Hn92bS0Bdw0CpvXAN9M7nVdLScWLjN
aixq/5LwSTRhuxtAtG80VSv3KlRgzOQg/+DNoTxTZSffR0tOvku04aHcV7banZVpYm2s4unXx3b3
Qsl+NP2+rvwe0AKvKcOcu4lA0u4OXpTlmWnkdwTY7vX3knfBUAraUYeonD6AXzF3Czmm/E55PD3q
13dXEzRgBt2GcUtFD6FN3ydZqrzq91mQLYp/iiM3UJqyxzuwbHmGtRZ7cW9hvWHw9hLSBi8ocmW3
Po9I6ePZshV7kxWFe8Sc6BPB1l8G27ne75bYWCh35z+TeTJuVcA2a8oex/P9jkkx7niucpRYHL0t
2RoCVuZo6B+e7UCqovvlviGgFhzRfVki7hcMlT/TylWqDhyxMNngc3e5P8zRlPt9x23Djvu5W1Wq
3M6a0F5GPX+MUtn/jeg5iUaUOH0umI1RsKFRBEtRNv/z5fvPXq5w5hTaSmuGdBua5fC7MZsWMl2b
2tOWF/HLbJhqEFah7Dix9l1t1n8ASWzj9Pr7Vuh1crOtiPt4U/Mu1NoT8uXvrywioGt6N33+rmWa
BU6F+TWd9stSkHXtroOxn5jgZ8g9Z+9l3D/Ajxv+cmwmcNeNL3dX0Ri0rjy0TNH+1jGuAjdFNOId
6ac9S5m3HxqbtmSS2hrBjz+Wo7BRyRk6W8BvUF05BRAQargN9yLAn4KHs1XYwHtNPrHkQKHQDA7H
1ODFz7ExbFsOzoHmHqDtOKeuxVMdZvWTomvY1SaVl4teuWnTmoWA53ZOuCklitg4rUFAQEs4co8c
2Vj8WYCtAaNTVG20hYcXQ8lckCV7LTfcdScM79DCs9uGKY6YKpqVIDIsXJSL4TwdFEgIeTjT4aSq
20bdo7SXX/dxEiT73qcIKxjjkrNVg1Wd2sNE7lyI3E+1kXw1CqHgNJMFQFdjMyx+K2uQn2lsGydD
65/0LGZGrPY1XGGRrbED1tTntG9Vmw07iCiSydRbPhD3FHxkdsXyNBPD04T68tsyl9r2G6Ch9AjV
9f0+6DY1VwKanJivl/HnHQ2tdsUYpEn4eZ/U2ezR/V66nCLQkW5DPTgYfhAZoONVl8INa59ZBfOG
SLMuYAWXYScZJS49ByeEVVr/8dBpDCKRsmifyKcvTuIGHrSuBWxN4Kqsx7Pbzz0uQtXbzJYNDGLs
6JiI5h0cxXhPNtENpGGCqKCbGh5DNFFIvGwJKJIaN2YygG2i/xFjiByYPF1+F0uBxXfInlEkUNGW
XWpZzM1S1YkPcMihe8q+vIRf/NTaYSKNfb07HpOEAp2USc82QbE6e0mOUc8MRygUIrrapflXQ/l4
RTMx9/XgKtz7vUOn0NgX6+qfwXQftZmCFSWPXmRoZ3/ygji442bZStWc7ERWeacmhfzPLgjoX31T
p1dSzvGbxZxIWzyBhMKV1TDpe6c3FwGMJOt97M1qQjO3k8tgGDQFM0V2uQ/+7g8AXMYz3/5Qh3Ho
a2V2s2mKOphtyJoPEFtQh/Wp4r1ZdYpKUgiTwwbxsXi0u+G5mVX5rsns0gAW8t0BNV5bzINjBy19
gQHAMo6fzHBmfilgSaFFUkTv2gv/35G3eni/HzUwP3e3AnDAzY1mACN4U04p0MJTrqh/h7vVjngs
8cXIPWOHc876Ar+uyPKt7U531lPX9YcRcEFAfL6oOQsbIQN2dsqE4UEMrlJajVaNq11DJ187E6TV
iNicqbj6rQMiP6hkx+qyZTKC9SYE+7MSjvjTmJq+43iNJkzk1ljGVQ4z+gaaOt7L/psxu6JWBQgJ
GlP60FIDpdqT2YUVED2C6kCYZbYTusMNkvf8NGZkUmgPMtrGLx3FuTYZSysmms2AYBeAA0DLQH6h
E7nZkh5kKsMoczAtDtlMy7F6ZrGfkbH3qbf4xBk9rkZC4nmeuTubkagiz4VAFmid/eQNUPOU9Fws
lGV7fGP/oW5S1zvzSQNH6rQt+1B89PjrWA3tcmcW6C+euGXEeqA2YeDijPrZRnboC1P/brr6pyo7
b6sm4SkaqQvAabcWIb4iJgdf9qxs+95xdknTo9GC3+3Yvu7HOD3qBmcr/KIrzLKSHFEfCCAcvtkC
R2xl16xmG58HgzM/DuOnKhMHds/XydEPPV5EAHL0vNefTR6bB6zTWy2DGxKqFJC2KM8rYsqnjK0Z
5r9vM6yoLWH0vq482Qc0ntbJt6vpsPw07Ubz9cUZOPtbptKTqfTiNdHf2qzOzZOp6+Oe9+q9sjQi
UX2d7F057LveUh6lEi3+7Fd4ncrJkrAowXhdsT4rCeE3Zjp7J+w+8xGpvbc14gbVUO9r3PZI3e6y
TKOCyPk7yuppreq5QUVvsmP2Uvt1hXYtRbyZUlXbZ9DYktx4mnYs6D2YpCbcUyr4t+6TaJfU8F7D
BP2h19JLOQw5lhkOgBLr1mCoG9ye7AqIKWxGRzEDfETZBqs117VNMpWrAHAIVbkq9H0MJj16zbHv
xs+ZWHNcJWLRB5o1bEg8CO50rGtaLBKXNxgShwngmN7lHltzwuu+GmGIBqEhb/1ck4yqCUOoy4d2
5iUSRHv1pDpNwnuyC7Na0ygTcCrCsyTmj9bOz+OggX3AiqQr9tZg40sWnEaRLTrWRLxJtgwaowwv
pscU48KZQ+zyvLIQG18Gwg9kfPl/lW6NU9lgpOC29vlN9nyAkrT7wLQCSYJQAqAEC9i67e6LUByG
teZW4Y7+ciZoZv7AMT0gbIZdMC2mAM5UyHq/SYcU14yN932OrT/xRIQnXNwKjFnbpvmXRfaJQUWI
8zxFqiYyf4iz/Oa1XjAm0VuK7LbGJv+DI/qhLRgcRlHHsFthLeDGxi4o+QLq/Hace/s94W+EG5cr
w0m8QC/i6dg1DxQ4t4097WRdbBKDqh4wRzl+XtLe3Us/qxXBxWKjzax3XpXCnSaCsepM63tgx0Qg
Jnu0oL1uB4dC7SHvXlvLfOkS8qWw9QIjBYc3Rna1w2W6zirObp0brSujsxCYFuy6BRcnqXzkHaYt
2rDSDAhjgva7bV9+DvW8TTOUXZeE7SpNM3NVuFPAFQBaWZt83n8JeBclGBHDpdUhiujJLIDL1LVy
mErre55n2vyYK7PozKJmRj9P0ACAyATQ4uFDFtmzhzYYmDL90/FBCgjWHx0rM3w+0X9MyfJE0M7h
H6pcD6azxTh2Sdu0ChTK2TaOwEhfq5Z/f4Yd+1pVTNj1ssEnBTa1MnU0d6vbsdUAx9J8qiqzvoJu
CQaWm0Suysl4nptnO2KAVVAkhDLdLs7acj3N9n60TW9TUyDzNUTtOcTEcNTs9uwN9WPZUwnADneO
b4yxn6QI2VNV4sR2pl6Zc/ilQrdNNK9eTwNEA2wNdK/ArvVrIIBGwQnaNUEADLb+R0yW383jgA/N
ZTbQ9dw1r0qTfjCa5sMOOssH77Hx8uwD4ytLZyOI7E/dUzzXFBvq3s2stW9wLunG80AkpUUaOLJ8
E6K5Gli1Dq7DWIG6lfJ9GL11Fec/fHamdVujMyakZ6yuG/25yA5crzcA0PZmrq5l1vQUjBvjiqno
zJSpPVIJrXNSYQTFKIsvmjCSJ0D0oWbv3U45maANVxXHm7U7RjMtPty9SqBPDPze+bVyP6NZZ116
xdMUqiUmOGvdDJ4T5AmASsR75QjjGIsmbIKcy1JPItp9SLsXSesEBfARvk/TYeBU0sDo08dRxsra
AEKx+x/Kzmy5cWTLsr9Slu+4BcDhGMr61gPnQRQ1Ty8wSaHAPM/+9b1AZVVn5C3LrH5hBBWSQqQA
9+Pn7L12Y+bk8UEdQPKDp8FnutVex6hnFzbC2EUlYFBUQu7KTOsBs4MeiVk3F1VYzodikie4kR5R
IsSUQmB32JfYI3W1KlgibDMnFLEZlpWhtKVDU90ZEUh4tOsQgXVLIJRl3mirzEPAxyDz1gnS97HX
38VQGyvfupIVSSI6kuO94xHvBt1QwjXWgM4AeWEIoTXIXaOqaAH6QVCoiwhl3PTKZBCiQzWjptiF
3WhTjlV/JOSJKenPVjILHQ1G/3HvokR3w6U/JgcOmc0yidQPpwySc1PUbKWkcRhTVB1bD4ZE518X
ZvCQSNIGosi91s1dq0vM9eFA0tiw9gqVoQUz75veuZoFbbuMY2Us0JEQKw9coJ9KdEZiJWomHW7B
eUck49Jx0Y0Q9bDWrBvV9/m6BYjOFCfkemmxNPgaACBCM7lMulmXZbGQCaPZOB1dGuMmTPIWm4++
yZt6n1sjaOah/7QCP9ta1trKzA2pY1+Ja0YYq+YYhh7WG29R7vYLNXrkEWgIbPOIkDSg93uOAZAO
6NSv2juYOA++Pjy3Ge5AnTt4ZaFXIPaTzwAH6lrxQy6aYQ8IB+GJec+8x1g1DfUgOrSFPXTIgeDz
aFP2ghnuR1aHLfwrd9VpCLZoJ+Ek4JSybPwYzcVzahSckGetVyaY6RiOu806/9Di/gWgrijrBRf6
gAwlgwujvbVd2KyYanIzEukHZl5FK9M03gsJ5D9Hsz4h8qpjb+sSlb7POsTIHhlkwLCmBSLqRkx7
tM3hZqpO9ih3/J4RkJT+FVphRQ1r3CgYFosygiLV5OqHn2M1MqzHxBYs0s1VEct+KQp7QGfHZWJX
hr/RZn13PsO9TQDGz0FtnV0/kyu66KBp5KM20W7CFffWe+Wq0cJXw5W3TkhWIuyzZdeRnpJCqKqM
qGcf5sdwHWyPrhbtUg+RnQqQbFM+hbH+zsJe0wV69ISHOWAc7uyCcyBXzUS8LIbAgdHjwsgycccY
JZkI4hh9xsng6RyM7iRLwTTM1li1mfiMj43dBDeuLc5ds2tHGT5hq1mmwnSXegRPLWXqv5kCpmFN
8aMzr4bYUPRd+eeo6gbM9um0tJR2wgznsiLBnyAU8qgHAKlNc5PperAmVe7dMQuGg67NV2nIzIrk
7E2vQE/Oqek1KN71aJkhC9w6UfXGasdUVBvSQ53ob0wuCCmujWUcVHRDpkhtYCrAO64eM4ywruxb
uLasaHR2STTjvMS7SVPGzezbtPeuRmbUpm69Cr10t4FSzK+A1Ukk9yxKc4Sj19iLyLTXZdGcfBd9
hq0N72YGG2myDbBsrjsLQdcCP8seQ+NZBBACkqm/HXSmq+irKUVpbyz8eSnKLK1aV0zh9eqmJGEY
2aqRo4QmR0gGoLDGyjxFCWdHMDNQcjTrmjyu4apm4sumpMI4WY1O8UNz+X3nqWw2SUDTOWnsQ9aT
hYZCcFwZjQMUpizeLenDOEYXgYZf3I16+On7Vr3Qk1bt5khmWj/70kJSpyS5LCl228WgCWZzfUEY
btVhUQHcQz7DliULz62Fy9DKtJ1rwkOJrJIp/6yLVgQdcqTZTRXqT/N5LEcu7WFYWI0XcSQTE3GB
kbmOIp+5qbcL/f4qUtWzTwz22umdTRdY1NRzj4fJ3Y2Y3KNldB7yF3F2gVBu7H5ChOr8HD3IJC5v
Gj4pO1qGOLsWMRkivULunOsE/SZegQuV8Jadd9vAfKCvSvJuLLhBMigBY8JIA1WTGUTFpmLcCZTP
2Vsc2LwRBLs2PwzUSRCScILtox8RYQHrzhjrVaPbR+QiFqT5iTU7m+OwaySCNewzG+XCMsx8VEXu
itqS0nOqxlXLyld1OB8tBB9RW7FDg+Mru1VKew7REJwc8IcaI+Oms/LFSEqM7tbgHTuWRHaHjAUn
zIdPw4vnRecQt7kBZZ1JOU7QKxeTn81ZoDccc9EbY7oSjrb2KyvA1+j9HEdvPYzcqe4EicETj7ow
x9XURg9yKh78xtrSYtylDR7KnBoyD/ZV5x1HmEKIVdSw0Zj+C5QQ0eCD6s8WYx28Ebmx6srsRA4c
Wb1E8g6iQrnkv7ARJMu0rGk2aOXBKKzlaPv9zdSWVMJjg7CHLZDreUvrKl0Vpmvv6qeOM46bazqj
Id9fpTkpFBWy5HXuG6xG9DkZ+3YEyvXDR9wx7Iewbi9E6a+JgmrWfi4ARWn3joGPeBpDUE3ajcYZ
c6GMQD/YLZV1SzwfsgMudhsAxMJ5NzieQdQhBq/rDi44ykUe2y81CI8ldM75ZwX1iTZz8srNJLDC
c3KATZ6zEpIPC78+iBcm2bx52z46oJno7w31podU55ftC8ildoEtRWH185kuvfem3aEMY2BG5vXE
XDCGNbOselzfJb1JokBh1TmWdDe+QEttNgz83Z8mhcOiSK3sOK/FxzELKTHL+3A+nLcY0SszUDeG
GNOrAdyQOXX6sUPE+v1QjuYRwRGyisw0l8Tx+g3eTk6Px9weJGHVqb/uw9zdJcq+wevxEQjbXaZB
fa6HcCZKp/Y6ZAdI6nHb1/TtDPfOsxTp8EO4l4Q3r4zUwqHrTuBy+2w6UdOs82Ufskv2feKtppgi
psihKDuhvymiLFtoIQ3GdOwpP2uXEqFB01U3Dd3O5tNL0ApUtPcWjdnv0O1/9nMtXWsQ+71SO0ZO
gVGVUFdWKbE0gX4zrwlWfUXPk3nn0miajvYUXNl2hrTLRp16l1Gu4FQKjYY8AhUsPXEfT9ZtE+eP
DsHxiwxSgpOYcqOm8RHgP+2mVp9WlsyaZcmxxGjtDvdF+CXyiNQWE+UoaoVbRlUz4sajT+qIE4OX
iUaA4r/Iu4fGJ8MryJtz7o0fSZ8CcimacVVU/SdzUYIS8k3XzZGuhqSHYBQofKJsH+BYAlGoqn0Y
/TA0RrhhpG+zrHDWNtAwdoZ10aCrgeyUnMJ4FU20NiYvvY16BGDwdlG61w9NW7lnT4zsQpxoPKIg
cXbeGQzQERVs4Msuk6mlR8h9RksA0XhrjkdJ6N5WcVdg+49QGsAUNw2L83L5kBALipTI7vhVWV8e
uPWFb4/BOUVFSQlXY8JN0q/OVM22IGh430siglvrivyC+7oEtl+VxkPYbvJ2uNWI18M0R6Fa3YHY
J1znpsRMeVN2/E65StaakScvUqO1ZDlU1xlODG+KyBcMYJVF5NYWPmsLW7fB9BwapzUNz9rUkKuZ
pfwOsD0x4VEI1XMBvEUGm3Cyf8rwvo1OupZ9QVdbIUolqTN0JX29+lEFqT7fpWzBMfB9isEN1Xa7
9xv3BUs2OwrS0IVNpo8x1IdY37axBgG4NTqURvm7UD2V9eR1p9IEm4nYZxGAbocD3t1yTokqm8wh
cghA9VP++TL/qVIc3HHkXpl98QL6AgEqkUILCOa4JBDddtaOHGVcc+C3n0oOrht/kmrZWsW+zvw3
TShuUDLulzm9c/++H2Chgq0UC7GsJOD/MQztpV2xXnrdne8TCVDLPF8bcVVt2BFwJ31F9lrVBkZs
jZ8JqIe57izkXj1e+yGEbtTt08NU2jfQkZ4cIatd4uVvaUeorybweyZB1K2dLmDB6o96x+mB9vxH
FHY71PD5qlCMXX1GcVNW4XRlvVsXSWghGUl+qBo2Vj7g3DU77gcmovUdPtBgyZl2p8Z8eswKIPOd
Pv60I3L2EtciEsl3A8Y0hUW9wxFujAdvJRNl7IzEex+ZzVGa0FHVQSGmU4TV16z1c3rwi9657UcQ
BykqICCFxWs3fmmlcQgHTlc6YYerwHmNxu6ThJGC0W9PbsWY0eZnE90OpffaerDAQwj+7nQYW3zn
mXce2RgXUWMhXHgiboDxtrEb54Br9i9HTdcqF+8pFJNWVUD3GXK55NlkIx67YvRuwNOcGIUubCS/
nZdwVFZ0B6YMVWILL4mGEGLIjzG/NxrTv0F7ODd8kXqUuVgRqC2P83SaIXZ4Lk336EvrJ9dj9RAW
bUsGAWevWKgTY9XCG1ahI99rmTzF9ZKg33EtcpHuoGytU34aTA1dviuH1kEgZNZ0Vukd6jVnSt7a
Jw5vBlbrelFV6IBJYOFcaVG7MF2+aU28QqYQkCpzte9Gb2FL7H6Qo9q+5xs526rTH9SY3rEGVzh1
COEjFRkYWj/9HBGMmg5ygZoRuGay1oaKXh3xxfaadCZOz3lwBRy+wKMxb+iq3/ao8StqWaMrwMjL
ObE5CA9Wr11x+N2aNmnCyKx3RaVIayD5deVJp92GpJLqFLX7ltgucIn6OjPHdUOYwCNeAB8R5Sr0
cVp3/IPPXTuLQa9N3HOb4CbUPG9vljZJ0CQKbqpa7eOxcfGxkEvhfTQNp2CXedai9sUurwr2lszh
oughxVvY/WpYaHJyl2RnJ+BzmnSnB/G0c2ywzcyBJto1/Dq1Kn1Gsrnl+KLB+0LXankwqwJtKBgl
gTjzaATC5t3qGj1GbSpvo9w7pSG1RJc+6hOvu1f3VUzCgdpo2OiWIhsfTWDIM7MAKz9olCGko9Db
XImIdzHkdM+o+GflMmmPjD7wfjrWXtrVfaU9wGZ40Sz/CTQEThDJOlgk92AryXKrAnomHmZhXI7w
AKCFo/a5tXztPSfRE6KMe22KjDDzWMFTqxL4hnI2s1cu+34ltk0Zvfe8V+RVooJOb8LcX5Mbfe22
OQpdX705+3Jwz2VaD7iluJndIqCpZVvbQaRA602XPN4+31YUUkun7d+7oFXsvQOWGlEUgL3DxyCZ
3iBpN1yjfKTlKNZo7s/2i3Qpci+E98IcFJYhHQNq/5zsGTTCa9ejBVGz2+4IXtAC3hXEeQs9qn7Y
HtQXWZQPmGmfmAbRuqBly0U5LjnMEAswWZzbXH5zJXKJiz3UoQmVx561vzhG2YY0umHdGO6S2Hlq
aBXQBvTjZBcO9sFoneZIWAUB8xckkcYenBUhXGbcwjgzJiZwl4eaaYSHrW3HlsDpfJjsY0WO9hPt
8xOrfHyLLI6TAYpxtCQ6dmHiAS+UBRF68jDhQ9A4Nd5LGbNdjOTPSiHZNED49bYvuNDonxYD5UUQ
Wsm+7St3ac7Ci8tTsqrnvkii3QcxmRYm1DidXM2TUejjscmsZONIM2DN5lKq0XvvmUhy66Eqz0Rp
vRVKdKvINPoTM+BgG/vY8pTZ3KmWtdzOS1pIrm+uJI5wOi8Oekvfiuch0yavuwleHnlKdRnddORr
Lr08c65GX2di7y61tp4OLkiH8/foGEb0tU8NdYwE20qshumtM9vrRuQbgNjGXWjhNpnXLfKZGFa3
kv+R1B20PHMAzkUMEET9E1gmZN4qPIsQmwrrUblmLYMHExCWnstNg46vSomUKiwY+iKKmcNHhMhV
KuOpSH7S28seLrVpUTYmEKvQ5Sgh+50+5fHKzpSFIJC2kZ19mnBZM53oKd/LT1Xnyv38JnF11/sL
ICk8EHScLKbZXg5DdMX+h9t+/ptG3K8zNjR7s+gVx+pwYOSEYDhRZ9/1pzcfgdfKJlbRzuSVRIW6
J/Iq21dj4Jwcx8Lp2NCpgvdHIIc7o+QLo+n239AV6ll9ZQuGQUboRedqNmD1MSdbsg2Ku6nnpqgR
or2nOvWgFbvTjQoO/Txpp1ku+7g7Ga7GlG+Wm3YGl7JDkNri+3trnCbpJV5FhvnW9ZN94+m9ffDD
1qCzywv4A/Ttd7bav0HLvSmivG3++Ztp/w8kNWlJKW1LNw3HBhr3R5JaBbR7MIX3ZXgWK+RkH4rQ
YGyby+MQw2XuVfoaA+sqzVA8xEh21hI51aTwwVcss7M09/IABfSA9XC8il3GZ04j4n1VFeEtd/pi
gpSycv1b/A7DmuhqZxV1Mtv/zQsBPPcnJBz5EqawpWfYuuOCmPvlhbh2z+ZcKLRylQ2QoNa3Zlbd
ha22LkHWrWlhVftZrq8XwYNbdcGMAfs5SsrmKQL6QkHIIRPBQy4pj8mtwjvhp2xrtnnWIu04hoG2
+Osf2bH+/CPbjiWk7uowMx2YeX+i2A3YmYOwinK4r7P01iJ7d5tUGbEXKf38BAvQa92ae3fSBI7y
JNgTKpCciqGhT6rKma5Iu2Zb2OWIZDL1iV6n35FL475x4kNmWdMLkj/UkK559Gb19eWhLMOV7QfV
KnN9/8DW1xNEhI9oNFxaQQ49AdgS9SpSyiZhkzRbXZmkzdskGM5KFCtm9qJ7oIZaS79q5ofL3+xW
vAkgF7B3LJpOoMNOtKK7ZdMW43bygVvlFM6K/vQNE1VcEa5jbQOp0C9YjvuSdySGaFp4rhytfp7X
oLApi/u20Y5+GqHXtGNMRXpKiBNG8OskHMbdOFLLliV6MAQ13InmE11t7YhgJ77rbbO9KSiDyMmp
/+ae8f7lnnEdV3CxWYI/LHCHv15qVIwhXS8NpghbfFRU+7ZUwf3U2vUpKqczRouFGWp2tjW1MlqK
miNOqTNkuwDkwETI+8D16WdbDb4TVW6HmdrUyhwtECPB/eVpZ5e4A8sZ5qC3d1WXwgEPNYwx9EPv
KrL6lrFjulvLrdkaLFDMvUfflxy7BeeJ8L6p1b09OcmpjiTKVsX5dZZoZiNmZeExxIu8XF7Zds7w
DnHQZbmeoKiSp2MQewoCZ8GkMjpKywrWk+/R8XWb7IgoY5ekuvPkQs7b1W7KZZvN0axhCmsdnde4
g3HSh9/PZSWuQKcyEcD2dl/bETl/vfs8Zt7tRYd6eUBefAt+DdWO5TtrP6PU9Keweyw0tO7C1sdH
ImQJoRIc28cM1YZl0pOZ/ASDdM6wI8FNcRXESq7CXJZvTHNWZe7JT3dW6fUdDDK7x4bW2xpbwpzl
m5qpd1JR/kFJnex+/1gR2Ke/vrvtf1mQvJmEKT3XpZSWcCt+vUq00OZAZACpwZvqbRo01hAZ7Waj
Sbq8vRXqu1Yh2gkcnTbD0HgnD2j9vZhYjCauMLFA4gaisS9x37oI/pzIWBmaeOy7qL3ttCk8K/ni
YI28q2KacoEfUX3VHHti41ZvWpLCLC39WQ7pT69UJ5SZ2lF2HGXHmolIqQZtX8Zg0UuovKQlIVxV
DUrOwRDbOCJTaQjS6exiJYpqt7i/PBRdBzIE9dODWVKzTOPooiLV5VKALlu381owihrdlIqz/SCN
ryiNmldw5Si0i/Y5APAHg4FgvTzW0yewkIRWT7q1/es33jL/vKx6LP+eLoXnsaXx3v/6xgsxdRJn
FdEjrofbxC7LBCxRke0cAXN2eIv1RMHSA34e54V95ZM7fxfmzTvY6Pq61lF0xQjsEHAVjG3QWtDj
dIJTI52bIIHiG8cEZVoZ51qrxuw5UwNZXJ2D44+vF/H15cHvaKpHRvDhTiauIbv3zEdIQBsG8PpS
b7px6UOHpJGRAWaexWaDNagrg1MudTD9mLC4DoSefQNxP8f/CL6K/2G7N8S8Nv2RnIrYiEtRslGa
UrdMXf/1zYHmqFIvrMhQo6W6vQAqq9nTg+pOLaOycZkJOMOxkB2NaasgMyfprc+gCN96KetbGvY+
XvoWRlWmvJVoUbtx6xMIVuvdcWx756DAJ+5Kgv5cQqVvB7tNiFGogquwEhk99FkP27mEN1ivl484
3KdHmcETujydorg+a4Wvf3hJB6s+LjeNVQ5X0WgYB1dGxlZMspl3HzrpBrZY1yavOx7afReG+Wcz
2HdW6Vyz5qrjhQXT6w4rU+zB0SMKYuf5PfBVDZZeAkaf7saBMUL5EVm0KkL6IE94WYtFpKszSnnS
tHrv4dvJoKE667ANgBIwEEF52MrBqOVkxA80KQ96XuX3um18hJ0Tfii4K9E0bhn5TC802/O1aAx7
x5RmlTYOs7NQH8x1yj8sw67VGaJOIPLGJgbQUWE5/M5RRhx4/b3GRgV6vMoxqrOH1m82Vg1oepZT
BTDjQle73MBD0zVHSt4ZvDHe0GlulirtrM3laT+DYxm13wo3u7poNcUs2NRXBZS3k8hLj3fQwmgU
ee0ZuOa0wpRYPHnSYBYDaxEvKCczuyE2az44NJW9nFJtAlyUrvp45B01NSbHLNTPMW3JFcoyfwvv
kIu/i/VmywRFLVUzqNc0Hc+2GKyfUJOWBqvU39RVhv7nFQAWr2SI5kqudsv23Lnw+gMeuAG/WPoV
MZN4VcKtNgX6DtoSZ8qw3F2wai6mWNJYiZiQzlLmunhkAWsSCqvvIrw0qqXPgOk+E9GADkfWR9WN
/pVwhmdpB0wQ4ZwZxwsGs2vtL7oEBmje5mBmRvOo5Xp7GHHigfML9jEZwmsjKQTElCHbFOh1GZFE
L9j7QnBmJvHNQKhO5uAyJLKK7BR1Ps18UgBX3uSFe2JKAiY9brbWKMKfOFx7K7Baq1FPhlOfEvMe
VJ59y3AdyRjLBqWCeeVWw+L7alW9r1YSkfTqcqGkEgQrfhi8CeTEkw1t0N7viXefK2EBo+4cKegF
CcnKG2N+evmYy3Bzp1URHFO8RUEVAzyWtlp3rcftMFofumUTfVIUwWKcgzwDeCh+NRpElRM5hFAr
HA5TTO9Dtrb1UIv6mqUGVGznvCG4+pn7cXmraxzdiwS9+4XEq0F5QLLBrMdWN9iFk7tyNvsh8P0B
gTQ6Xp4FZRf9zfZhWPMS+OsSaTnszZbuOdSqtvxTeaeC0cicyuAUECcJrMEqXcX8b08jIM+F70zB
D6A1GJw74pAcUJHM0hu82mZ1a9rGeTSN+LGbzi0Qv3Opx7tchUBIGNLSeg5ssU0KdBot7AVg0EBI
GOgijpTQWZlYqHDtpLp5bAlsrJSOPdBxeigyUUSlybAiNht500uneyyLYtHMRL7U8OSpHVi0BOqg
OH8oGc3eOaPxvZ624dgSIjyfFmpPWwbRgGNaF9ahq0R4T5z4BmdtfTCGlgwZO4qzq/zVacPwdHm4
cDhlS5XEgqzTNcPLoHsLcsLK54me+iZzWIHI9Cmfk9Z+INQXEqalh/fkwWgLLSKHtx8YOF9MQvxc
5UoKDfvJrJS/PAyBdCiBEvH9scAgkaUUSO8k/LoDU5t0pVfCOzVIVlHpuMkBEXy4uJgJvLRBWVX3
cHgkM9cZA+y0+MynvHeutWhiXgQ+jHns7Xd7wpj6U6a9j5acdlJPXBT9pn+uM9tZpm4VQsBAD1EY
Rrp1QVTCOYhn4CmiUye/j7pBB79E6NdAtU0ty0CjmUfeXKv1gWLdugNSskKYZj6agoyjmjg5L6m/
nZ9I517ccSRc3oeNpk/6awRK7rqf9Z7RZEA9zQev27lZwtnM5mZGT81sT1bbzjeVsTVp3vco3NHY
XSMI13Z/XTGZkNn/cMU7pm6bzCRtay4MdAtgza/rZTgY02QlPsoiHCCpKXdOguqgUHcht2MJqnVX
0humu4lFdnT3hlXEpFTeCMH00w+fQpTTMTy1yciPztCJBz/Nr73AXX+vIgZ6K6OBzjBiMQVTAB6v
pObs6OHu7Tbf/PWL8X5lw/NiuGttSXVDgqfkzZpf7B8Wf4KGJW0kYlu8SEMyivbk2SoZjF1sIGbJ
ZhvMMLBIVApSRbe1hgpDy3xo0ssKUWMzHAxGvjgMuGeCzEOTcHHn4tON9gq4LRLD6bl3YCekxAoW
wv6BW4Hpc1y9fX+m3bdkaEqtBKTYbVLDJyxRVSZkw16tL26DiYQXp6MQIXCIXPjIuBKkx5HXMdsa
HdSOx1oaW0lqwlUTQeAtfVRcZgRDMmDa+UBHxVm3Y0KqznifTgxz4pwrh7zse+wsw8m4QLWr9Ceu
TfxcQ1aAGahwYHCrs6pO6oCKprjWhm0ftsBtC9gVRrBqTC85TQ3aAM6b7Tof5hxMi7Z4S2hY4jMY
Lod+p3lyr6qe7xiX4tkDRbdEzU1uSJYvL0t3/BhIf9iNLpPVCyS9SvVPsGsemVl+BOU0ubkY5WqT
jnlcB3J3eVrCT/ubC9v99aTu4JESwnBdgwGxQAcl5kLhD9eCDG3Y+Hb7o5jZmJOaHfDm5b0pxUya
ZnlZlHqg3cQzHcp3zZODzfrOQma8jHsCfy4UbY2k6WymruXOiAy8w6gxCgIDcX0mJxEC0x66dlvR
D9zEOYUoJgV/mcZ1jybemhYwO/qbqZtFqkylDErzPTsheB2/E4ciQVN4uSQQj/0/G16dp8G2n/At
mK5Vvs5CPTJsFuagD2tuMHUwvYyONh+E5A/QVXdshBKmWc0mpCvE1DlHfbHKy7HZpmPW3MYKmHKi
KjjHF8O0XZ7JJk7hl1ZAoaMB0E7sN6QI3PoTKVC+0BeXXg1a/ekqMrOHAffLQevJupzmvwWDba1s
IqvulMuWk1+ZduOCdwogvwTq2Ppq6UawPlLjZ9jIjkNBTDMelZdHkmNaP/z1PS8IpPhlAeP37Ooc
aRzAyoZ03T+dakCtOaks0h+j+TQIp/8u8jh8l4Qfq34XpWF9zhQ1V5eET44Z7kA+Tm9GD1ehjW++
L4khwlsStz0nj4m2lGXPaViieq182gRZWuORmZzyFWnkjefc1pmTvqO/+VS2m9xraZ8cylGKNYwM
Mm5M/SMIhnGZCIpGTnblss9XmhLB6fLgzhss0PG/fheoTf/lbXBB4xsCYbEBM8/5Uw+Ull/E0Zj+
5VBnqOYMzh1xb6p3mUJj94O3PNfVJovT56nmd4MZzNo4pMWg36avg1qygF1A6aILVGERs/D3Kt+C
4jsJt6lfZcjulBIyeqWF5UsZsiFPWTTdXB5clKAHK1SAufwXIyswBfIXveH01trBy/xE/ddHOSs0
WKafh7xO0NWAucI9WS0vBUk01ye2pT0wnCuuQZVkTOgUoi36hRsVBFvuKJcRHhzkHDklah9gWmHc
oVgEx1m8TxkCEzyQ9SmwvYU1j3HaPnrpRplg/Cg/ByLXzo7Q7hjWJ1f56L/0iliQlN/vyYq0bpu2
7OyYRpvFpTsVZV5xbBLxQ5gKyImNcRs1Jb34uNhhv7WeK19AyrNxLNV1DeXe7+RjH1qA/2Ko6DhM
d6b9TMPhRz2bUEvRluwhOc7qqIaphLrw0AvMIdzkpMtd+mQ9gYjby21vTa25S+eWHYP/70+S+MEP
QTebwuL8pp1+xyMTL4FwCW7nzhgRj4yD/zW22a5JcaTWNbgNXNHNUcwPHFyaIw4cOejJkdarufs+
35p+4WxJp5weIztb+XG/+fbbBnUy3F08nWqUZ28U136U5Ke+DnyywzirxilD6u/vkYzOWc/iGib+
c4nW/Rm9zAm5oLZBYFquoWiEHxAvSq+hyTxVKKKCnAKsezDp1z5mYYi1vnN3pYVX2RN5f1MW9gTE
LbWIlbO7vUmc3+X0W+gq3eZdGCy12nnIi6m4naNoNwXz+V1WmPfZVGi3snUQG1XtaZ5RQf9NvIMm
dCY3o2ivCwdJolJduwZFaq3kBJ8Vyk+6auvOQfsdFQeCZSgIbSeAsYmBV5OafirzSn8CTzHsZO+k
n3aOhPwyGfP1zw64JozEpN1lldqZQk4nX03+dTDA/7RkILZ5Y6mDpWsLFfTFZ8uyhTFherKoj68b
2GY75C5b8qowH1WeeE5hma+rpmKuaYNAmDhVGOPzNPkEhFXUH6LXYpCEdKAqUf/MTd4OLbcIIxAW
PMdig770I1DxNRjc9qqRertN8Oxu/C4Ydo2M210/6eh+qmYf2Ml4GiLYNK2R3gkIf+C5nLvacobV
Bdgay2w6fNOOLVdnYXCHU+7rd0SOer/Tjk2ZLrGTFg+FD28yIWwqGDz11NDZpx0N19DgwISjxU9H
mGEACO/13mpvL4vgv//S4mou6UGfRUmaMqbNPz39z+1Xcf2efTX/Z/6q//6s//z1KV/0+zddvbfv
vzxZ5yRYTrfdVz3dYStM2/8KK5o/83/7j//LlKb59Pnvf/z+v3/d/AL++dtj8J7/eP/t94/tfzDA
m7/gO6ZJyH+w5+mWS4eZmRc1zm//Nnw1LZ/k/UM67AIeYzDXY5WjN50XdRv+8zfrHyjSLNSekgAn
24Z6998pTZrxD4tTr8UOZpu2Izz5/5PSZCLK+WU7cg19/kYSLSRtWNcTcyDVH6svB+CSlcY+Nl1S
gMOhr/dKGVd1kX1pBdrvBpzuxk/JLcBL8OmILloSmP1sur18spV7ZK281/CZS1W9moQnu4B2HOF+
KCCZIEIwpGjuXjieWHCoZO7hOQ+iP7DQPFYlMmUY0O+YnHaTWa4YO91yjn9IwVGCXmHaEMwzptol
dMBL12RJbnTd/Jkok6gTKOjYwB2t+kSB/QQfL1uFdI2WsjVOwxQD4RDlj77fc2j8EGn2waSIkWes
oXLSTXuhnOEzrzWCKApEUvyPd0Md3toYoBdEPS9S5WLqios7M/OWkTF2y8Ic73L6Thsxp8m2H+Sv
0LA205PXWC4vK7iNs8p6Ebm2JhrXzZBKayOs9dnbXnQa/WOy7va+M6urWWpT+TjU9Uvlths91b4q
vpbRnXFlNu2AcT+Nrz0oDCuh9EOK2GhBJ11fxxau1DqAlRA1s2R1jsuYSSqseystSJtVZIRvZqc+
jUrdDD1EM/xhzwi2xoU/MI5IiNMIa/JRTI/+Ut82P0wLPl5YeStjzL2lnfQPWvxhjWiSgSFRKU86
TmnqbwA0zO/SM3XANnL0L5mLFxqjLp9WrFM/RVwDtQrBq0F3How1TC4cqtE5za8qwws3FBCHxnOI
me6/GF5M151prCNGXOccJQQvZAoEi3+qTmNrlcv/S92Z7caNpNv6VfoF2GAwGBxuDnByHpSaLUu6
IWTJ5hycx6ffH1W9T7ddfdyofbeBQiJlu8QcgjH8/1rfEn5THJKxfAWO9lJ0rcVhv7/YSWztE8t/
bSOqlCpcUIJERomF6lyocWPnaCTdGEWupjFco6bf+N7s7y3lHy89ku1TnOANY1Bug0She5I2Trwc
EbmYHl0v4eP2QYHN5mM/NtGp7cR7YWESDdCrLBi/xUg+YLgIHxbB9umzEf/54AWFuRF24oDKaNGV
FPgUTbKeZG19BRp8rFOKvIlRmtwtnnmG9TgdAhtHZNETgShjVBfKuhCH0KIzImIysciV/OfD558F
y1/EY2lupXTomqTzscTIsy9isdVAIShlFus89AkF0vn3EWxKTOrASUzFDrFWSkqID/UN4mZxYp0t
Tp/PrEntLLs09gBu2lMeJ93p89nnw6IGI7diVGsXFfqysknO0m62Uc1UnSob+DX41upkFLrlTkBc
FXgTjbSZOMt5Hu5xrmJfSj4fS3e2dogb7hjsAFKy+cqW0zerYqsz3rhzUFCa59WCClrOLwhDLCA7
HKNFunHnO5Uh7Q1MojC9OKQJrjp7ZRS0ccG/09S91EAPZ8a6RNUJ+5BCoCh3o2i+fr7Sz4fRbek1
fb7oz59tOnUbJQb2eCOkcD8nuFvYb+Qp+Sud3QN+ijZhgqaJoqo++dB1Tp8/0g5W+D4zdlQ5yFm/
cG9qg26m3VJlAVPSn7qS+a1ZHoLwJumI6hYBlqtkD47D3Y+02k/98vD57PMhFOa4LUpOrLTz33HH
hyuQweEaG+x0csN5OnVt+qNoI46QFUGMdVi2p89ns6M2dTCRFFFPjw18l01ZUaprOdacjMnazcvO
0R/C7yRKzVvWnvb0+ZBEFnmOyIr72ThGOHhPnw/T8tv/+WNqYqwvCqirjlk1p9mImpNpBtCzuoqc
WAVbOBXpksKQgPHypD4BSNSnz2efQ3uUfnySHzNl9Y2p7qLe8ihzLLaxNLgLZgBd+KyrJVzp1LbT
Gypuez955mugLCqeRkcsclxMR+F88SIX2bI9PBett0SreFdVkOC76ZKlSkvPzxAe8kz5RusHKK3K
tbGBlz+sZthSDJ2lFAz6ERu+hFrQ++lZEQmGiac5fI7hzzEhjXw8NnaONXeUJ7rG8vT5LCRCd9sq
Wr5dVztry0KFp80rZ1bdvnZsOr8NJrH883FCQHHSWcAfCA3l1BBYy6IGLqLqyUgNLSpVlLyGFZ8j
WMUc+yIaXoS1oT7TGdfkBEWKZI2D0xlYvuDJbKB6RH5CytIY9zv849bRSKpLTwi3WUbshM1QradQ
ZBdU1tnF1djujSgs17LX120LgMByicrQlBQ35e1nCIjrWHsVdvII9bK+YpSZRzmZZ1ALt6ClvGPZ
mskGvwXdCDnThnYCTEiQQoUa2QYQobaJM748r9HeLrbmiHteJUeHp0SOOoS+GMYfP6Vp7B3Iubk4
RZ/czUL+CHWWnOb2IUtYMUgz2tREPe9dN5j2xJbW68INu50q4QooolAsWfpvveRkPhXnGMzyGUrd
OZpR5kfo2KrI0FtyDLMV3cf4JQAgTQ/Gno8a8LqHw++C4jcC5rABF7xpSk9cGzasv5GVEbbGGPVI
cQG37RvhPsmZk3NhY3TJHPbI0ITqYxqOt6JojfO0ZD4nwrgrmMFxOxmvIYf3tbCmdKOcmzmGPpE5
6UcdZF+oJgArRgaHNgARKL13kmUzF991AadoNt2b0KaknAIVwfWCEb2KT22KeUi0BNpTsdxSCUE3
GKEbXeDmkphBqMaXCjPEzs7AVKhYxTfgcg/DzJHcKdSHaWR7q5ZbyOF8abNrHIQ0vK/skGrIIv1c
TY9dhrpv5Kx3LjfBYgdrWIJWgWBVlNZTn8uBVoVfLUazeBf290PEulqFA0Ll9GCD9z1wMtyadoWV
Lyd2LkNpbebNeEgS98bFl3e2fGoJ8Yj1zo9xd6A6NHFSq9HexiYEXjekod0Rb4HMTBisl9sQqNLB
86JLrTJrMyuBktCAiR0xXDu2OQsmlcIEPII+XddQodEMuvLs5oDoOnhcqCQuuM/yR8vwD4lsj3mv
q2um3hG1TUNkJTl6ZQ8FMpbFcWwVUBK6mlaAkb/saYpp5aJkHHy5NhZlKqGYjW5RodR9cYxadeUn
wcnrKveLOcTZrhkxcXeMzZUdWj9itPDw7nFeG5W36tFQ893BV+iDjm1XMKETL7oruyaTnuo2YPRF
O94aFASlDtTO6fybgGrkim4QwN4QHzJ8FFa5KfSx3zmYYUpJ+uFs++souvcb77sIZLomBL4nBax+
T4PiuxNh29aKWOnAwGvvi4n9V0MMlZdgxcjdAzMgdgFZUQomv0WhVPO5xzQS0w24QtoxDXWkBnua
OXXGmkFpz/BvnKK4JGhYStDbW5SW5ks2QonLwvLewn7IWXWlS0QmeQeXxAIDeUULqQR9R2OatI8f
tjHSc2tsOqtBdrHr6WaM9VMR1cORlw+9PRgYAiNVXm5D2zrGRh1grNJXadQe6Pw/OQNlVOmk70nt
nkvXyymYtoigh97b9zYs3bbDA2eNeQzuihjHCospzF5UpFDwDT/6DoJ9AK5NOFQPYEG18twbUb11
bWGvtScgvlA8Mbr4IfVT8r2ICrdkBV5FfXRm9FjFz3wE6mZsiXnqvOGpLlubDV321abgsA5t297Q
VuupcmTN5fMBxe0/nn3+GCR+fxxcefXPP5euZlNoYfaBnINHuTW+0VVzt/T/f0xh1t3nQzycZrWv
28XvnjV3bN3iIwvGc9LXj7E/UqeoyhONSyxUorkdR+fbkETEYit1b6XL6M868wLY3bxYZTHiyQCT
HeWN555yv2FCn0NwsUBTqj2YrWnrh6G7ci3j3fNmcHL4PYGevyM+kl/7tPneT015U1vyufGKR5P4
uguQA2pUjr7xbO89o0txkAmQ26CeG2Zh+xr0TrCSYrxS3IBDaoE+sEMgJEYIbDK1yE9z8jP72K0g
2TQtwMCjPKDs4LjfSgBlQhRQe7J7grm/jk5ykzprdOb+nYusdVWgD+G+tl4rl1PGxFJ424V+et3h
8Vp7aWK9IkojZSyJl8Ec8VHPxJ1/PhhuP55K0//BKt0TF+IMVyp5zAqn2qkGS5+vNV7Mxnokzpfu
etV/DJV3FySteeL3MNq/hGZDpLrT3nmVexOl08vQ1otVGOBcXda40xuMxoaFLrRcTmLezB4oCY6j
ET4V2L4BnXDe9G8jGnaXJFxC2jpK/Nq+RE5CtzPR7ZXgTrZZBJ08x2w0v81Z3VynpDYcuzC7L9GN
bQojaNddbj77c4qki/WbqpMq+JAC1glzbxJd26ccgfroi9+odDfVOGe0zr6TAveyGA9OqidUIp9G
kxZ+B3bA4mhXY12ne5o4RC0K1RP6MqhNjx52RSHwZFTon+i9jaeigVwO1Qokc7AdfZSsBsi2zcBe
a20tcs8kQWvTN+mDC5QAZwyBEXHhMzwycztgtT/FXo59B57SjE3hOiXJgM2aDWilPDN0361idPd6
qTQjjlgIFcUXQc4F7ttiwwfWr2HyyJMXdv6284KdsEjGa9LwgHbhm62QNlR8jlUTXPkDE6y1bCSo
+u9asy3OdYUqk4Q/b6NymjMxYI+Kt3euTAGvRlVHUZG0GUugn3E2kNIGBqPDEznM2dVchg5blQbg
0uiLMzbkc0TSKYFX52AcSAaOjPXYmMExBeZEivWq07NE9ZuSouQTVzQZ3oWEB6JgLGgtvrMxqVry
KWaoiEqU5gENJIVT3pxaKnJuNOHW7Yxriiq3dU5qB8YqlcQXpzGPEOHMkVvPPpah3xzdTiHRslLG
RgdVpZhQ2BqjtzXNclrVzjyu9ewfKzf8PuAqCmv7riPvvi4ZWVb4MJS47zxTH42R/SE2Hna2Mj40
6D4syF1oFe1zYZQAbrXGWYWanN6wdSct93VWEapWG2ZYNpHmFfEm2QBOpTtyVHGv8a/cU8E+hp7E
M8bMvk7zKTwavaLfqKBp2eaCQJ0uWW0wZ7fmYcputW1BGB+7auH4WWtXc+ge+KuwaSr611m5p3b8
EnC45f3LjVW65PvEh7krJLGAPiZCAgdRTYTvvo3baEluNOyp3HoBwcmmoB7DvZ6hjCrcSp19qvhr
Q000j2V8xPD27FrD9Mb/wLZN349d3kEXQvJVxd81GpSritIYvzS4ztz38phWDg2FscKUYFty1fYg
7CQ8kMBwn9pAhfgJumJDZ7bua+swl7O7CWt49Mp9FbF2ThURmFOBjdVkvghywFrwWBiz8Ifq3N/Z
RvPFdHiplfMj1nNLLmcAmCZkhkurJSgLwTSqcONJ9OmH0Q3OU5aFXwpqI8eRrdYqkIADa+KTv1jl
yAZ8uPIMQnIrFoNNPVh6NUEOq6xqOFupILoyrmGPldOPONR3Cm7umzmY/YrS5PDFmYhSLA1YXI66
83i2HVtksGhk+4OGGHdCkDqclPGVs2a06bKSnmSA6L2Og70I0jt31gooODvCXI5Unrru2kuGbqMQ
GIzg8CkkDM0x9frx3HtsMmXtd+epfZ4ntB/aGGpowQuHZZrGQ+dMr8qJbZgz7UEMU3Rgv7eEEoRi
0zXsu5jAc3yv7Kp6QIXC1Qj8Qo5q4exCERpoH1vT+KZHOvwxTdP9OFzNYaPOnw9hRRj05zNVkTlT
QUGjDlgAiBmAzKupvNJZ/gOhEFowTuhm3ez7rH1vhwavTggbFbwTHc4tkdPi/PngambzEhoB5Tso
faQn2msnSS/AXcuzl+gNzPBmU6EgPcRA93OFGW6m/xElFEd07DNbeINBpkMaXuX+LDc2TZRvI37H
OtoZVATPEq09hqCHedIHJyAl1i3d5o6w3yeFh/A5iI1mB6Vj2Fdjpp4d0snZ3JKX1JfkoNdTuPUK
Yo+NPkxuOrHxezneVCUU3mJ5UDp49gSxTtaE7wYYb2f2L/YSMuT2MfSQgi980uzF54j9MxEtbyMc
pROi2nhVMv1tRVv2R5RquxZE8SodfLGtLRfLIkVwLLosPgOwsC0Mvx5SU9ufGwe4mQ7HH76b9afb
Fort2vfGnOBnJoCVKD2Ce3XzMKNl0VUCAlPHxnXWkW1cc7c+i95uMIySMFlWBn6tBdcc2d2ba0ya
wCc1PISWPgZRnz1j+mFbPJA+VfnJxoYVVk/sLHTERAovAE5AWr27zbK3r1pIDu2HWzvlhbj3OHKM
q5jFij2nvHPcwcE1igfauddeezX01nVpFvVlZrezxzj71iI82hhd+CMvgmvL+lqkHviRFAFHsJM6
NU+A3dDsIxWjjMdxLimoKrh3apTrMUW8osMwWLdTXR+j7K7N8xLwf5CSidgdB2BEWz+IX0pwElHM
2bVLa2M9+PqNg355GvqvjkUBb7aGXRAYhxq+xC7OPmDrJBtqicEarFZyEUmdXKom/sCsAZcr56jb
5NVGuN6jn7YSFmqaf+2T6i4mket5SBEvOAToDQPMjILkoF5nN3ZV3MbsiXWMVRfpy50XfrfQdl+E
POSh8QRKlqw+LJxzTdz6PJT3mhanMThU6+Bu5sbDWMQXcma5eZMbvPPvtk/yoWoAvXWoU31jAqsQ
rmSdU8GJ1e3k9+1t2mGhXwD3WA3OQj3b4UITcpic/WVptIGNtj7NRGTfwBL8+pioblvkHVYn+Q6A
94sqzHA3ox4HqV/cRWlLoQoBnOO7cpNOwQtC78dYu/1e0GKuaypsRZk5rPfJsR38aO9Hw3JkphOt
I12dbOl7GMCd+QtdhS6W4dOIlGRXgT6kBuFyAJzbr3MUEziU+MU6qxVrUki5wPGo3g4FjWgYb5vS
dkl0mxr11TAM8mE97y62DHVvNvYJtexDibLqMqLzxf/hOFvV2+WpXAqyn88+H3zPug+m+mA36CEb
nKLIxkZIoqyj42CYGy9Xx4LK1m2xBM8W/KqC1iAMT/LDZuLAkmp+qitiKWhRHJEGnwTxTElPd6Cn
Ve5yNNOEj1K3oN8oDtzxFXbgLzIBbI+IP1/gF1PuXKdpU+zB/T3F+Utp1tnB73HZqai9c6U7b0uX
gLdFxUldDCeOyvm6DdCkIbL1EcJPVhmInjz7m0OVekvZ8iaxvVuPskq3BPZSnSr3tXUJ4ny4p8KF
ErjcxlPe7tELElidDADgS8gmSMLPw5B494NkMGFqiLcN5xzPZ49ZeocxDZtjU0HK8LroHm9GsbWH
4aEZRpaaQK0LnN3UTojGks2wNdWMstYrYTJ5U3eVYM59dAoWcQDwW6I0jA3SFN4+VN+HPlQfobi2
edsb7hVUSAJ6ZO7G1Mzc9JbMB7eh+opOZZ9O9FNQZ89hCi8+AE+EufIQan/j4Hfc1OMmZeLfhIFw
dyECTUweUMBMdrvb1InAMvuVSRGFf6li92yHIwM+ry8SNvFNCX1gC1ycyFA74vZ22i8iH40jVSmH
EEbO0plx1NltCwEVFqzxpFo2YndmyyrtBVXNov+StdGHLKmiSwgWG5/ZcDd2m55m+RWLFlTTkC1P
HPVPZlC+GKIWd5xuyIWM4xLqO/e2rXdQAayrfFRfnZwmhlHUAUJS9uFx9iba1FvPY8gIWBwsHNjJ
jkPPWdWPCinJdQv2TyVRs7E8TqulmE66R581SZazKh1uDIlOBS1RGDTVHaoa/G8gVc3ZUDt+s3v7
+VBPbGJmpJyD45ibFusWqXhTcnYM6v7y5CbiuWxY8lEbUDmcGGftYKIAJPb9TEpTv01agvQ623qA
r1neRk24s6ZqmUtpjgRZI1ZO1qFPGQEI2Kckb18N9ygTIq4neUpm63tnqtu8wSMObCvnTHwDgXZP
JmV2Vdv+qzcH9laLKL9COwHkPmmQYgLduvLnodu2M2qkSFuPWggiO32L9YlIqcHtwfUujDWAxY+l
E9+ZpTpVojr4FeqmLELUNg3ylFMuQQzaUk1O903bPQbKEJD77LVyTZv+EZAkElfOSapfoth6FCnj
wHDqYcudihthHsKLk1W3TU+BooF/C8wj3OUgfltMGni/F7YxzIqqYm9a59elVzdwSUDvVKjsZF9f
itQwttpuhz2lzg3OtfQkGKqTf62dFEed8eYHHJgSByiUyO8MdNmFUTenyqFjTDVqnTnLDnnMxjWh
JAFi9TA/cO8f2jqptohwz7k0/HXWhO7BaNPk2aUIG6Dxe8UI3ex6WXaH0qjL66yHgjitI3Z3WJML
FxpZ7my7MuluEpAOhIdgy9RdhqdSSX1AetJeK2LH4bgl31JmfZ/wc9OP+h2yYLFurSpeF6gbdwkQ
71ssFvi/Jyd7qJp+XodGYD41LRUpmjN3VaXHry+ukZUfTjkDmTbH7rY2pDq2nW3swqhTj550P5Ii
qT9E1B8bTSNMNd5dSuCvNrHfDd7RxMvwoNNoQfzH8iPkNUPUGCld5uyjBRkREVZZ5AewJL2yvZKS
DjTNs+Kr15QPLRiXj0rIc2zH44VTR4eX1nqrPdrmCeD68zz41hYLw0T1lp5aj+ZMlmX+Abcy5oUD
aCCYjVL5bVxN7jH2lL8blwxwcv/sZYJLk757VI3vU/klAyUzUwlfW6Am8EHo5Vmuv4pa3c2ePX3U
2Xhrhk6/bmspiCSYjNXIyCNkuYmPkwyTvYob75iahncTez6Q3kaNNySlsmajExjyxP0+JdFLkJHV
E7u1i4jHPHVXVZ2QAu/YX0pmR8BE8w2SBGq3wsgPYkKpG5BCa9gwytp8pn1ectv6tGJnFKVJUOf3
MrcB+RF5TCkfqhSYy/VUIvrpEB1uqhjFLUVSVq6mOtZjOKw7AFeyIsKLuq3j2NleYm1iWQRprYro
2fbxzZZ6ZL9eWWzhDFadHk5S1Bxplo10DD4GysxUBuP1Yvba9mrURIH035kgWme+woPGwlcAH0KR
N/CtctrsduXyK9MS7p5tgBNL/LfCzq81UPEVXdyrsLZuXccmxWu2KM7RNheh2liJ9Y7VKNxQt/hO
2freRJElfN5NHKXFNkLt1BSvjSPjteGyuTZoP9Ee4QSukVC301UIk79/s2ETsY7ygUXD/J1T+WHK
hyfHy+8cDijCZT/qxpxLJ7ZHHl9C0PTpDtTGhTCPo9GNDpxWeLVVKT9a4V7NeXbv5fL76MqLVP0r
C9N2LPCkpz4tZThJr7yWXaFoB40FMO4erBgqR9RcmL3W7h1NwIfWI8XSSqctpvcCguH8o2fTIJPn
2oA1HsKbzMJhn1Ff0W723MTkZiigIP6d2bXnActQQcyUbFiEwvSV+hubDXpJZrdI22jTQy09ZRN2
0bqtnmcnpTGZMfnHH22gJ+4+qlS11TyF2iKhkxdhJu80Y06T4HAam2OzsQP2paFNJFDqELTriWxX
1h9BEha3IRrD2e2TnUr8b8zGV7VoA6BEZON0RXMzoiuHXH+uG6hqtHu9xCIrOB9ZtwL5YNSzOPUY
me0phFfrmy9t6FNkTCQRs+l8PwTJc97H3vees37KUn7DN0PhDn67T1r5qiNc9t7IcvtQg7vYJ8K/
IapxuqDflIe5Db8AEtl7TmleM3aIwvS6k++EkNJT9vzA+NJtLCFbuKIgmM9LXsnVM33gen2pjF0F
2/VmLuUTbMPoTM40BOAUXg7SkAnvDFv9MMRlrVPoOQCmqEzfxBE6ubrDYRNHOiNkigO8N9UrvJLF
phxsG80ODuNcmMQnR998O6/4BYG5Sf3hkJRoChXRxLX3tatj2m9dAx4ay+5c2ec8up0D3rJlUHAK
pv7bEGRq00RNuhPTQH0zSbezP72FCGc2M4F6muE7Ewd2SAPnwac2QCeP7qNNhxgGX0lCVlTPG4BY
xP/UTnJtJ8M/HrySXr439mr/x180WUgvUrH/UCX83/7//evPvx7RFG6tfOA9j+l4cIfyy+SUelqV
tsU+RdQOmylKqMTo/JjpFQ64iHdVR4fXm/xN4yETMqOBHWKXvxglkVm5dukdWtEx6aa9YZl714/f
PI86WIvwg71AusJcI6kMwunxHbZ64Wa26LS70OGuLC2Y9qPmwaJwQmZ2jJzG9CsKHUcKEtgfbXZP
0bzVQFpFkSIsplAXKpS9tnhP5ibcuEwgkAbUVnn+UVGOWYU9KKSgrb55tU3H1b8rzdRkRvdvY86Y
m2qIyaZ32422IHRhyfwoF2FUB6tZE0q9bmb3roht0r3RvqwmTAVrUXEAC7D3HUZJW9cjAVGbENNI
tDHXtNzr3WB2t17cne3J2GCyrFe6zd6AeuuTtnLqtDWh5PphQLxBmALYQfqspygrql2ZlDSkQ1Cz
uYHtJh6YZMfEgyeSD9kVSEXvCF8Z5SVqHYVNk7NpVexywraZ4/mis1w8j8AXu1S8+EJ/wB2+5DF6
hEgCi9f8CMqBHphCQbZtYtLYprq6DrIb0hmeRBK/S5WWl2lBemvSMTCeEysDPmpdZfqeWMmEaQBu
q0p2KLdhDDUSsmbFTlLRiI3yN+lNl7IsH1VPq5asCHFA5UOMQvJGI+WHOdPUoplh3URGdk/W0Ye2
+c5kwFjLzXoHIGw9Q0lYp4VPXzLyszNBXz/KUQPOjtAiQXvZ4NLa6BC9OgLt9JxhJ9rUkX6bfWrz
FLBIWS4siI24GE4VIRI5FHyzd/N9nTMNBeyxRSODtaPG+9Bt7xMr/uLKxYuLkA94eQorEB9ZkMjs
uoYpFTwUS7jOYH039bwbZIsGpbDO9HuoEIEM/5IU5sm0rJfea/m+uvi+rqCsNaW/WOLoyiDTPI1m
/DLbuJaBDG3l/GjquL1PXblqhBHf6qLaYn7fyAG6W4K+hJQMhuxfl78+Fjn//ax2/Vkw+382D//3
8W8/ivpvl4fd42//5f8iLa2wsIX8/7W05+96+klK+/nv/5DS2uLvHqVRzBGm84di9r+ltFL+3RfC
9E0PUAvicBc72T+ktIv8Vi4WejahJi5jC9tcg2QQla1h/921EHqZ/LmgtyHsv6al/QXTw2ZaAZJA
rWsJIOyQDX6BSYRjPlo5IOMVitseViVcymkz90n67LYBkPBIItifC22/GRh8plXeVZzoRmXSbIh8
kGlMTe78pbbtkSZh3GGPXnVl6BEYV3N1HHBmWoVka/RZHi1xJXqaMEIY6DEgV7r2pKBBlqUdrAnf
sX2YFia1pXKUQCL6AQgXzUQvZUebmlPR/5hYsSRZjEFi0MvuWLZXnivHkkTcQoRopQrHeSbDbBIX
2yYqe1Mj7Pg6eRJBDaRsJz9xO76h9kEQO1ENoopRrMawQzdTWpTY+p4oukPVly1vzM/IuhihDaAf
gY81XqaAWWtny77pz3BCSsIoUpf6AwumM1iw7yK0yMZtn5MKlNAtCifnVXlN3z/3tkGu/RtIPN34
7w3lvgo5XkN8HODJFpiHhVlKDN036BMG5BU8oqUNOC8h0nuXlcnk3hJXUY6bjvgLskt8Ww/kTvYj
9sPc7dU5ilTF0QURV4IHySURdMzLtroVpZ4H/FeNTSUb0YEMidiWVOnyklXJ3kuf2JFTJ0mNddbQ
e2YsKAgJCKpd1aJ226MZT8hce79A2luNfDqnyVtwoRXhu+GqLWbTYrZD9k0OYDmNFKA4Vb3qhquk
q1ETTL7tclZFO0CrVA0BLP4uGwq9abAr3LCbilglHGLw6qAWsB3p57ohlauua4j/631ddGS9RVFl
gUyrR+rSlh9N4R4HnpPcjcIQU3Cl60FNz612aPhZEQ4s8l5RbtuunGkwE7wj16iGe2vdY7E0V1HL
UnpIMg8fxMqZbAXDlU1u9qA4OrTHHhYFEXXu3NBSlIGrq7VRWXMQ7GXoZGI4FK7uE/9sGuRX3KhG
1yMrrR+Qn5XW7NrCaaC/ZKMymS6VKqV7sdDQaripJUkbjtIhWKgJJCbMwom8+wS/9XBT4wlrAfU4
6AM7ezSdm8IyPQvKDEW4HbKk3tymtQbv0I5VBREN2BQ1ldBwMr037KbRcBbt3r3DjAtptEELSC3D
1l2/88yAMl89YYc81AkN99suw7m/Zs/J7WdBLa534LQ5gtQTt9bBVI0Tf0hc1+pJxqOVkvpKM+2Q
dRO/p/CFtxDksNVX9/h2bKqvUkULrb5W5bsTLhMJcxhwmB6LW4DNL17c92oiEVBAnIgvaEra4XGS
E3UBZ+xFfEhFwqFFkMBNeHHsTz+Ihi8qeg8m84oYIms62p2TYVZ1uE/X+NZJhMDpG3EaSDvV0eTN
esc9w15u8ve+bXlFhBYUMnwLfUzIkraBZ9F0mPrFjbQoR1BH0n2tC0Gi5JPtaCsRHQFV+dw172ke
QlSHVZT1DXTFtDQroMh+GLc7WyThfBPXKYw6MJuUOtAH4IuBD003bcauHtz3vudW1iavqLsa3xNN
lbjdzgETw8u/rDS3f8AD/hWz9rMPFf+p6zgW1kRQQNIUwvoFSeObejRpdSQrVdFGZtxoRrQvMzyc
sd9fRi/2Hn5/xZ+tgH9cUQqWJ2EJR+BJ/9l7Mako6f0cj17ku+y9TGN4tZqRIsQ0zeRVuFb3buQt
AI7fX3Zxiv+TnfCPy0rblK4JiM21F6Pmvxhu+6KnOgjMANgf4CgxOe49LQHr/vdX+Xcfp0R3oayF
8ANe6eerhE1qYAYlNgx2pqakMrXrwZy+k+/iwnfT7h+bqp8sRf/67S3fzk9vitAcCU7EFcqk6qZ+
WXxF5hGtMwUUcBrp7oOEguwQu2gkMb/8B7bYnz4/LmU7QMUs3+JL+/Xzq01B+ZTxuwg4aKxF1odb
gdD7/cf3s92fL4mLKNt02EosfCr3l49v5HWLyjHwE4tBU/CAFq7n8CsFuTM+jTvRiadqsq9+f9E/
DUhP8JaE7TL+aXH9agbSduoWBA6z567Hm7wcivVi5F/VY3mfIsKkhxREx99f8t98b1zSW/ZoVG//
9L2F7gCcLeN92irqnvI5YR4JJAxdv5/oBP0PLuYI9pDInS3uu5/HpJ/VOeV+vrkEd9tejeC8DSc2
T2FjpvvfX+rfDBJfmuAaqJ4zmZi/zCZpkOaZHGLAtIOByjUhk9WBL/1XL2IJieHDxbNke/LXKYsy
jOlA6iP+NI7kUykH8zK4Y/4f5os/jwqLPfRyY/lSLuPi508NcakV2rnHqOgIT3HFsdNi3VjxlZlS
D9WR8fj7d/XnIWExHKg74750HXbnP19PtkY7lxGnR10OL8AJXixVP+lG/4f5Xiyv++cpg+tIPjgM
cFiy7V+c2G3J2mtGyy1WUXrvo4xspgLGMlpJNUT0eeDUqo0KyGFduehFXg1CHgrYeqHnP/rVyKYy
qmg9Q2IADPvXPwM6BoxVXMRY9H75zNEGVb0V8ZnLqZY1ikUW1rUk2MfY0oJC5f3XL+ewA+Ja1K2o
yfz8kTddmrSO4sZI2cklp6wQUECmcSr1JmflF//hpv/zzQHbzJMeFSDHt1iIfr5ciFKpVxB2V/5g
b6eaQQS05ffv6E+XQK0oWNO50X3L+dMkbQZtjCgvA5eCzHoNI+2+TtNvv7+G+DcXQZIiXElfn7Pp
ryM1NE2SgEbWuG5IsAQO1wP8HzoRmzAL1jVJJwRSwdUhb8dEAl6aT4sEh83zyQQQ8vvXYv1MRGLB
YJT8F3ln1hwpkm7bX0QZOPNrTEgKzUqlUvmC5cg8Dw78+rvIqu5S0kXEbZmdh3PvW1uqGoLBHffv
23ttyAo6HXoG6X98MKgaKy3qH6IZG+vGVuPDVPe4ftP8OQpIJkVhToYzICiyP4a7qb6vnJ85cfW2
T51cB2nW0yfvMrRhebzX0XagIn/49RP/n7X9qjzu9VLFo/wP2+/8f/jL9qvOtQoVuCHOTEBVtvhX
rUI4fzimZTuATlBp6BQl/l2rwNurMhFpLk+QP1PJ4G//KlaIPxy+VyZ/I0LQdG2+zf9yJP+1tv3T
Yb3CGCSRcjH7zT9OF66Nu9hy5p/y+xjEP6q7rASe/ARHVkUBkF5VeGu7X1uwNluJfXDfYEjbwkXw
enCYkFjAX7r+k9NBDDXbAlfbSDu2eCHPBGGvamR7qIKHATXZ1g3p9rdOfR92ek3GZVZfMESbDZuL
a8zQLAWj+LVRxj0dywtnmP0wbJC2siow3/ptcyt8ouXC5Ggr/Te0bArIku47PZMKXF2AaNx3xTUx
bORAyKNROsZW08A7uJA0X6l/hMJH8t1fm/iUKbtgjWxbLPtoXDVjCPa5UOwdAUk7U60usZWVB9mE
H5Aj4pDpU3FAtPJM4t5TW7ZPWq0fy0p+KFDGX1CA+KGKZ0UpaWjqPr365pvUyFR1B3TdbYzboqWV
MdoTfkTkM1s78I8FQGjNqB9pyUK4Yz+HFfMrGaDkHcNjbTKXljUxHRXdYaef83bTWVdbBLd6RCl8
iFBLEgDWbsYmSh9KAhoojRTJTi2aTZC1xHXHl8gPfjiYbDeWEYBPx0+YYte7Cth37DKigbbkMT31
0VAdoVrQ+KypYesh0hkQMi6bO6SDJF5h+EbrZZElQfHdLT2AFnyDB7iluL2wRr+WsS/p2hhYPdXm
GBYJJFeI/XGuKntU6QYLYnpKE4K9IaROnQwVMAMtSDbu2N2bCVbv2sz2DW6cqhjx8SAH62g6UwAW
z+SqIuuorMtiiC/zNsNVFqKGQUmA3BJR3miigMNWHO6DrxJN+TEQcbTVeA3HubnfZsnBzyw0xWx6
iRXHamk5kiSZmmgm4C9dp6FWvDBEkJJdPHwkfKC+1qU3avETHvGDObOTJ+PZrJWY7MuyvPczonQJ
ndh0g+4crA61OXvkHcujwsPMv1NgxKL0Uf1dN/Dm2/MrEnoWegKvKchDQL4W8nrhu79RK/+hhgYL
70FPr3NiIzcEwKh7IjDJ5DFxI7LZ8FAxI9bUCYx19YuoDxpPc+xPflxMN5TJd1byw9azaZt2n/ys
F55aar3XVRaCidTu6ZcnP6lIORcxScEYyOAX4snOceFMhsXiWvupdUimpj79buBwCZ3pk5GT/mSJ
ad83ykfqh7OfuudTRXwBkBlbhxmpp3fNYCikTDw7U2btUEp9EKOYy5rqQZX+RZMjUUQKgbgvQVo2
jHuDBOMNDKQHmHk483qymLveoJsz3lZo0bfkJoIsJx/ATL+41r4N+9uORAQ0X9syMRLPKiMsArgy
rsjwPRDgZFKQbKiWzlHJ5Qj3SujslWlUbwySxcyh+Ez4gI6eJCGgxlWOSqZcTmk/UBDDip+qzo9K
YF8lqO1oT8UHYeP9oxCU0b3JniriuWP9J4EAYm9zCnqFxqchbD72PTUl3Gdfs5oIEzuMYI60P/WJ
jgeO32tEHvvYTD6xhSekTHXCSxqzl10aVE8aClsxFc+DEn/OA7JEAhXcHW0VLXJ3dd08+e0rhheI
izK7yQTOK1CF2DRD6yYnmchMP5IQkwFgZZ7DcVRuQxdBVEGwuRpIg7TPON63TbEzGuNeV4pPhD4X
POTsmdqlp+m+5wDX3daz+NG2v1eFVK6xPhDCA9QvGqjLOCqLlCQlOwJ/Veu3uYfW+CUynI7+/6hd
CiRvgQjvpSuvc5XtROz3LyCuxSZN5kQ5G1WYVjjXarpPgCNgw3uRISr10vgio6a7VgV+GNNpq0Nc
J4NHbjHgHTvKrjL6XSQT8MYE6cc4qj8rgVNujCQ7JEyOG6MUCKvb6sZJxGVdF7ss7x5ZIr+E0I+q
GZ6ouGLbBLT82RuLjaHLa/dbGjMZhqEmKC+rz3l4m5VUTBqCli8/awO+sYRSQEAX3q8IH3cQmLao
K3BHfI1181uDsxmdFyLFAaS74h/g0dGDxLi6HYTl7yedinQ3F60nrSUmw4U1CQs6zarLUigJXX1j
ngifWiXVDn4gH9q4NBE4jN8MsEg+lfwDLuunUdrTNjMTdy/s7jIuiHCw1Xs1rB6bjkQmmX2srOb7
qNrDvR3o1U3tD+iTGkmEpO7nEL7tCxgu4gWqjHFQJC9v2pD+ZmgctsXBe11POn0Hl8CqDjCjUTId
ljpGhGEijZ5C/x2mmMssBMaeu057TBPzhUyB4SLs8JjUFhJnEd3afim3OvlTgLWMas9/SKxg2kQX
sU4achzn5SF25FVRqN2mcMRtVNivXW2TDGoi5O0y8zH0ndcBVWk6mb2n6B2iJ6u/HI2pYKDXR5u+
5CYOhpcM0McG2BJTFR5/xbIvEC0d6UAmBz2rX7oinxBc5upxQne11eyr2dK9jySaUyX/0YUDxhiN
tXVq2g8yiZ6MwrQPxvBQdkRSY/ZKvTKEeRzDC3bzT3YzKMybbU4/vy3JBESNaRPraIzpZeH00VYA
xJnS6XHqb7USJlRM6Wzn6+ZRqfmrecC+yxZwpMFQ5LF2QC6D7g6mRT3DLbL8eorugoIsNsImkOLc
RjMKg2iuDDJGwDoqnJVVrql+GqPxB1FUngNLI4Kp4fcofhIoG+GM25AC1FCQfLXhcIgZyNGCghMq
TlgJq4PVGs6PusZE4cPFy2T9QIcC8U9nvQRwwRAfDPeZKb9FqfLqzzgQcwaDqBqqH9JA2drxNXJz
2g0Q4qh9kL07YAClSsskavLSA22MbjuWUPQNpuuKTgNbCecHOSSHwi8+JeazhFxCf3sEcyWqy2Aw
631aJ+j/ecvVoDPJH5ozD/dK4+ifMte/J43R2RR+fFMQd0tEVfXVKA7FjFEppv4RwxaOJ9z0fZg9
JjNyhexmsKEhvFpaP2E1PuJKUSgr2+SmZd23ijzKjQK7hWbtBOJjjL9SGPsq+0sb2otkVYfTYrpx
5/5Lmk4Z+SrKs14V31jh+hBj0hkdA6n4Z42K3g2MdK+3X2RPbG8hCiznKZU2geLbxLgykgQVhPpF
AqGGXzEj1vPnOL/yNfMDomiq2wn2XQHdZpwxNyq8G1b1YOlIY2/0o5sUr7aRX9QlXFLFOmaCtPiq
zl96DbFgZljfRKZEu6ZwAHSMXbjvZfwD6+A1S6ga97xEyz93npO5B23M3eiUtnRBe7qd+9QpDWtt
7lwb04dh7mSrtLRHWtvJ3OMme/IKx0m5R9MckxcWPcq5I57k6msvxiskUdmzNnfNrbl/PtBI12io
9/qEVXBAS/qETrOzm/R2rFmHhQCs8AGDPsgr+anvUHSxmqXF+Sjm7r1CG7+Z+/na3Nmv5h4/ISv5
3PN35+5/nM6AWcRwNASTL2FtI3efElb2ZUsT356jOw1318ryqkXrcwDY9VOZ1QYEf9k8bL54yI22
WV8dojG0Yfg28zdgN7UoMQQtWRxwbHadFj+PW3asizp8mY5yZ9Iz3YTQGrjJG1vLTM81gIHP4HOQ
/sPWaPKYCOwougMYh7Sy0Osdyl7ieWbziY4sfaMaGAKwTjEAKsTEw2TW20GCosv18RA0/s+4KS9h
iyqAfdSPEYaBhyEvgUlvfCNsX+gfMHUCT7DsuDoYgr6pVkp7m6kzk1YrkZPYooQbSn6GzNqd3vGy
VwoxywQ/vdKGg9YxJ4Hl3fd4elWw843p5zrTHn2CM52wtDfNRJevK5DC9Ooud0gRRBneHNTOsClJ
DORWEQTHQvpGExlafqZyb6wt99Cjy9xytvFmIKXjlnZti22BVKfaTuVNRuvvYHa1BusuP9I4T2ZX
YMzaUddIeiLCtxDYON2+hO2n9MRoQwGqKzlrVX7+SvYg/TS9iEbcSbVv/GjcXFz6vMn39K+/TcUQ
kM3LGw2rUNupOKbnX4boR1E8pdKNS4qppGmjFrxqUyTrSmNmL1hs9H3SIO3vUW4rQ+e+FB1AHMiY
DVljuyxErGjRgb0EuaFu1Kycc4v9R10ZXn20Ojvm1nSXwsS5jlgcaLj/W8ohWhsCpSqLa1fDNZTd
9xKnWmPY3/qU5bAsW9alHUVOgoUBnYTckkCpmBjMwbqsHTJaSHCAZGfV2ldBTOzOjLPwIhiHF5eJ
zFYf7ACyPjgKXCqO+Fj5/R5uuHXFHgHu4/DB5q+uHnt2z/PwHWAbfpYdasnXr+2cfG9lcsPH6ppd
63hdYkAIBvVbPFCwAWLXxHzLjJFgtjAnnVQj0ISF1x51XIO4iwlfQZUf8uH28WxniRl7ih06GJvq
C4ei1WPfEdJE3NtWbz/zpRHHbl5I+IE+XOvpESu1jkmZshFBYUedQ9Wleg/oAFxlWMgLK8gedLIh
WU0SwsgLi6ZfEn8qcNpKPMQAOHhgM6pUv0GHdTEC2Rx4HTc2VWRY/3gKzBwr3DA+qiCUq9wF+WG5
d0+EmaAlGOKPYQsQIalRwwnCqSyk1EaLEMgncoRGMGSNlh1UPiJxb2gImhgcIntg/Vje+ibesngg
S14SqQglhdewvWrIlyVJkjWPq2NH5CXY+zC8GGEkuBo7NfdvfCW6Q0vu+S573HFKnmVPwksBWmPj
ZD/9RAIWth5rHZ0FQEXgi/Eu6W2HVzeTOw3sBsleJDJk/XFQSUbnatUqHDax2qHAmpwPE1+8jSqF
jUSEnFcjDY5mQ15mms1uuYJtjTZTceqKpy7Efa/aR4CO+tHXpi9S9D/gdlhMdeQrgrz+7nYkFIqa
tOvJyu8nVieKxX4vKPoPpri1mWHID6q+NNHwpE+gd5Rw9GTORwXB+l2ThPWGOWTYotwSE4HIht/2
e83JjK3OhwVY6rDXquBzl1RHvqx3st9mlyVUi5vMNEgJGIJDoX+xouAOwhEfXo18P0VLbsHPfk5Y
ltnk8+5apgeNvnhtk1OZuibsQjl8qhN/R5bVt/++vPj/rayKHsl6qZKXvqFa+buwiv/Hn7VKQIRs
oiiTW+Rb0RCxqRT+iSjU3D9cdnMWoiYWvJZq8pe/dFWKZv9BG03QcKUYCcN77j39u1Zp/eGqtgrb
mxbOXBs3/ptaJdXrRanShIRBTXRG5tKZx5H0e6myUQCWx12GOqHJwmSL4xkrzCa2y/pV1XtdTkAN
KjRjvISkQt33mG+g4DpE35GnQM9m17WdSmCg7gzapUkliC9Y7GuksVskGB4N6TMTVl2hIejGRmYc
SwVX/gVd3VocsVlkP8e0r8MXbYBgBQOt/aA2adSyTUhEse1mbeVWKZv+AwsQ077BZo3+mZ0mm8i+
i6foIse3jsDJMbFniCZnyhGpbdcHw+lZEEvmRyDbMgvMjduGdrMNzah4GLnnKCQ7FDJ7GvXTsHFc
H2VzhxoBaaRIsuGgAnJgdRNAreip3n/rKkf5RCmWUquWAEveRnS44k9IQbvizi8MKnxT3RrYrmD3
ax70FAzk6H2sG8j8UM2QptbFRnOSkHThkIzMzSQjDJsKrhsb4AkaN9A7SfzEclaJPJq6JoHQIIzE
JicYhT/y3foo02aQL4XqNlRgE5svYOuwqLcaVwdhxWqaWvOIzcjtIwy2DuCIaSdLbuMxlmNU4oMK
ADdHbYYvSpp9UH6RTpNiBPJHJ/9hVqWFsUkHzUPCFsevxo/Ivse02rpTPKYfcsfAWjHQzyOwXML+
vcxy1yjHg96RMXpQlUAY9zCmpPaaYYcTr1IbXHNT5UEVHgCqayEpAjlm9FHGuX3nKyx+WD0zebcf
U9kU31SHJcXG7SzqFWnOO7dF+xN+BL8IwGaoUPdO5aDMlY2wIIDdrinhgpiDRkXcpEoWcJsngddR
xDiYvRU8Sdfo8g2Qs+AlaAzru4Lh6scUVFp8wYMgqZsLLtI7v28aheKmiPpNYQr7ViBWx1KIcVSj
QZmzqHVEPMpNTVUDaLphlx8g2mbNjTUgd8G+0AbZntYiIFs11dgxYA1pHXIcDfeDGvSji14ZD/WT
yAke27iuUowv8KoV8EsDUWkjcRca63Er13HEy3gYa9DUodN7lJTDDOUbq7SPUd37PeAE3PLHJDDD
TwStRPY3velNsPYBcpdn8k2m4TKrqy4/Dlkw/gBhQOGKNIUhJ19kDJTE51Mq6/InvJQovm0MCI+I
1RSAKHpSZsWOBEDzeRpFgXl1MKovylg0r2x1qbVP3UhIOiRQyBLfR1Njvw09oImvlaava0/YTGMQ
J7qhOWaSr68HHDlVMZh0CPe2VTnvJBIX3JI3Wj3qdRcsXn8HczuXT9aE1OwC3YwVHZue9LsLB3dr
zWhrRh3yoO+X+j7MTIc4YURs/WfYql12qerlXMt2KIvsqFfx6WZdkX7LzDZT72nHqmAnbBy18UPf
BlV9xJbQx1d4nErW/TXyc5Y8M0dmx5qN6h82wURe4hvXnVc1SPNQ27DuDErSKgOqn9gfszC+Gs0o
ejBAF3YXlG7Lz6U0ZXYVA0QIfylXxK5Se+qIjHtsdGMS5ax5Wipy4UYKGKSXqRjtZjcWgy4Otuzh
GLDgqXLqQrn0r2B9EdXd+YrCAkfKsiTzNFSLp0pVqdeFet0/uWxJkHASppJt7HZgOURhLWsAcKss
9yIkNi9WY4XOYQwL4XuyEYUCcgkTMveKAcsS0bdBAKjFyKqqHVlbp87oZzeG7dTpXpkKK7norAhZ
Y+d2ZHk27Vj64ChsJE7+NxsefMxuUxfY7HH5TqXijE+m7EdD26OWRBOubKPG76yt4XZj/UgAkNE9
5xRQ6uu6lbI9YJLxuQINVitrw6neVlLo2V5rioi6h5IwGky3KtRNVAYJFwlyLNjXCrwTrBWO8piy
wX1KFYMqCWgBK9qSipOwlx91/C1Ss8rsJqSNZu2qySaZLKt61ruE6rXXflGbL2qjGR9UIygfYGTZ
rKAEMUJXaIfqGIpKPudtRwrFrIxUErAfgB8oFqSEUW8JVqocxE8ZtRZkYDj9Ng0R3LjSAoIG9520
mbgJPSJMVha1Gt6AuimsvVVVOOr/R9Zl/5tE7LOUZH25dZl/j35fa83//Z+LLdf+w0APNIv9bBjc
xiwZ+HOxZTl/oISge++gzNP5n6xy/lpsAZFG1EY/2TYhCPyJiv5rrWX9gUKGf3Rs9DLsj1zx3yy1
ftfsKSBObVxLyAh+X2ClFlIzGs/phWZfqgx2S3omn5q50/fmRvzVh15X6f19goXURmONhNTTTi9K
4htmPXdzLakOnD7472qMvw8+d7rf6Bl9+lks1Th4R4YTnepta+W704eeD/G3VOjvQ8+nfHNoHHWa
hqoVEnuoUrMPw/KoEg63dc3kbCTiyil4Vd6eIujgxxMVM1yIDipHyK6TnRiY2/ddADqEt0fvnBHa
BEvBi1bk7QNIIPMVM7tydDp/OBPksnaPFqtzRYNoh35cXlSGNt6C566JA0gsc9qTQ9t/On0da894
ER4yNk0zjW3KSVhSpYe5NT2A4lPLc1excoJf6SVvnnRZ5w5bIMjMssWssAH7G30A9ZIE73tJ9Vnv
+eb4Los2q0kHIoHMkAbYNI3jSyis4fb0/fldq/fvF3WpqIptJRnlkNv7mo5scNUgx2ZNqNbN576e
nWa5JkE/toS1h39O7/+Xwtu/z7gY0qxnAdlgidxnda/FdyJF1s3+YT6vTlumvjx9YWvPZTG4G/SB
sQxyax+OJW3kkjIKWMNJFJ9PH3/txs3nffNcbKgZJcGT2P+10rixXAU7dKvk2ng9Oi1sWNbiFvm5
Y1U+nj7h2gUtxnvpqGUP+IqaWeoCTCOijiQGA3xVtD99gpXJXF8MeYDbUm073dw7qEjiZx9paAu7
zE0QM1K6gtBPW9lMh6fTp9N+F6D9/SIsxn9pZ01iNqNJWFjQV2xBHA9fcr1lP0EnqussqMGjIQex
6UZbuRasxfR0S+tXZGfky2tXvJgc0mDM+tSU5l46gqDbuviJb+WS1W26A+99Rpm58txmH9vbF4WY
Q0s6Y2vux7GxPwV1be+hSadnJtGVS/iV/vbmNUR0GVkU2Yll1KPoB9qe4rqhDr1RddNC6NDm4+F9
j0ssvvUF2/2yCumbKMEs9B6sj8JsYRVaLtx2F5lCF3RkWVodFulMPidtvzt95rUbOF/6m0usUxmX
pahIwyqUadpjiYoDlLZgB955gsVUIYZAg0Afs4plU0RjNMF5sh3MjIbF+65gvrI3V8DeWsmLBl4+
HDbbum9JX1CebAV62Jk5dWUyEou5oXHUjvooVVLd9g0PN3QLJQetDLuJuKq3ihyQkMXgJd93PYuZ
wiXYjDL26HsFncfsIGut7KmiZ0XvnT7BytJgqbfXjcJ3ZKnYXtt2or3IrSKnAJVr6bAvo1ae+3av
nWYx/sFlkPA0ZI5XimT6kNTEbrONr++buAjv3nUlv0qUbx69TPAuSuw0nlCGaG9oFdpEV1JtfExM
B4nC6bOsDBFtsUgInQBSk106Xp0a46WSTeqdG2h0r993+OXQ91HicIcsr8NRNWzUeDBeLZJkz3x4
Vh6DthjgXW8XGC8slGwpj2FIJAlS7phjzdO68p13aD73m+cAU40mKPkungFMJNqTqwjKpVGJrjpz
j9YuYjHGE1fB/DnMj6CqdfdQIWRU95FTdu1VoqR59c57tRjpthh1DOeD5fljNt0Id6pum9HVb8be
TN+3JNQWoztze2nGXcDgowgEbymwZPlQN1QnjsRquupVS5/dfhhRrljvW6xpi6WAjVcB3B6Vhb7m
MXmhOWr0dYGL6Wc+kysT5K81yJvHPwZxQDo8j9/M+tKm0Q0A+joVogfMF9jkOydYXtVrfMba8Hp6
0Mzf93/YAqqL7346BL5dTNKH+iRC7bYIjKn51hB7UFKAqgsLnaMgCLIUKWwtNRal+EQ9VTcfTp9+
ZUpQF1PC6FusSBPF9zJbIZJ8djdLyy53p4++tnhTF1OC2bcQ+UXlerrKxewnze/bvRPE6egFDcqW
l1IxZHZhkCBp3g7ULXKAUTBEPqHRI5zg9K9YWfzMsve3gzqt6U+NA/Eohh5JD8tvvCdSPX9UnGLy
hszvzqz11+7lYvKoSNmIFcV2PZQ+KqJomp0T7RQwGu97PWc/wNsLAbU6mmKoHa8lylFcGnYrxEf4
RsZ4kePnp+89WWXwrcwmRCyn793KfKUuJhJd5imPorY8ywGBPoPGNRRuSVBBcGfAn3lCa2dZzCWT
MSVVZ7HkDYMZy4E8m9zSQJC5Vb5zMaIu5g7Lx4AbV8PkIbNuPYEpeZeWqPpO36a1R79YIlgaRq+B
aY8AKfrkotXinT8W4sxs/s9Hx6Tx+3Nnb1BAyuVlFU0FyTvUXvIA6NZ7fjpe0N8PTpE4NwZ6WSRv
KdOD7OEA7PpAAfb9vuMvpgCCOdtSr8fJg0TtXioqUQisco133prF2NbL3izbhKO3vjC2SCMcuG0A
V0//9pX5yyQO77cR5+SQ1Xub50ryxU6X3QWCn5ssC+CtJU+Dg6IosQ52Ocx84svT5/znb5DpLgZ5
rCo1yveGh13Gr6oCqy7oCDSFhwSJiK7d1m3TM6f652HHVuj3qyMphLAbjQhoqZg/2LQl/cFokzL3
kMZYZ27h2ru7GNp6b/c5ok3p6QzwR7ctCMUxiuTMunl+Sf/z64nd/PcrgEKsG3KinqwZVbVnAH5W
kuRaAuTY6Ib/CacE5hk/PvOyrT2axSjX2ixFRRVDcjJNZVPUuom+R1wkZUfgR1GLTTmkZy5s5bY5
iyHPRxNqyax5ISbN17a1CU3MDpHT7U6/ZSuP3lmMetOfDfQTVRWSC5FGWhYUjaxIj26e5Ge+VmuX
sBj4lCOVXuvi9lCTNYotAadOcF12JEacvoT5VvzDs3cWQz/Ror4KejHsA+rxtkorvIYLNboVEUzF
rlejQzIGeJ18KGmnz7h2RfPNfLM8xCWbkMSJyg5MCWXIphObynW7M0eff/c/Xc981jdH18vYEH7s
9PsyV16DIUfW2sDJa+KrloiG983GzmLIJ+VUg0Kx/roEQ+BzQCNw7hLWbtBysJuO3zkEZe5d6SL5
n48OpvPc0ddu0GKwJ2pfzhBcfjv4N0R6431QWreoH7sN6I34zGNYu4bFIA8NUN2qUKlUGOJHoefO
3jfI/3vXG2QvhnUyZCmcVA7uNA4eHCMcCci1wqvTR1+Zn2ZO1ds3aGip66Rjwk8XuA/c+om4SxD0
eOj60nhpZpfw+060GNoYmQSCZrXbU4+nr67exkl1T3zb1xCeoxVlZ2qia59fezHEG8REZRECJw4i
uJn+cO0k7oWCEscCYk3kxT7sjQegd7sKCtD7Lm0xxlXfrCH9Ke1+gF1jZLFH2hXSkSH6YiTak+0O
h9PnWXnN7MVorxp3iFm0d/vYwhdqxTg1OuILzlzFyvS+ZCrYeqwEkeK2+8JQrAPgISTzU4PYyA7S
My/b2gWIxcvWGSLH6995Ey1MUKlTlqTINkME+Kfv0NrbvBjuAoRVBp+s98xkLB/d2rQOZebwLIxJ
26i1a95ko/PfIS/+1WVAO/371ZBDIepiyDoPwHd65caNhksrHvenL2XlcSyN/F2NbicYCXRsXf1z
owzHAUvDhnyqM7dq7fjLgd+MMSA1pfWiULll1n3V/eABIdPD6Z+/MvFai+EOYz2ztdxuPRp8GTRe
vqp9ET724GrdBFfy6bOsXcRisOdJo5AgAd+8jsybqlYLNC79XWsNL+87/nzeN99XJBGybFiz70Ud
7fPGf4pG7QXc0/H04dcmK2sxop0ICyRLhNEDKad65DTWWzAtIDG1ghj0Io4826+hm9VtcTNEU7Az
OhSNp0++9oQWn/U+MLsw4cheynLxdhxTLAtQti+U0bEJiU67MzuGtfMsBn1XpUJN/aKbzdt3SZb0
GzSanl4KUkoq9+f7LmYx8H0nqoiAqTsPeTy2VuK+iCVB2S8IEA2j932JrcWAd3OL6HHwV56jxT+s
zoyumHDs+9NXsPIqm4vPvGgFbt46Yjbp5a3WBHf61B/Lbnh83+EXw30yCrIjw6Tz1LoEr1EUe18W
n7GNvfPnL8a7IQ3CHADCIr2V90mOgTQurgAenflyrLxEc2b924FYSN8PWj1o+fQpD71aDdj0B3ae
xHw0qp6fGRIrn49ZXP72LBoGKHtShMJqsT+2uA2Dvnj2bW0XVNVtJ6oza5S1R70Y9WThwr9FJu0l
0Ismf9oLDI1kbu1PP+r5MP+wKVhiNIxSjvpAKX+Po/GCcK2jYZ55Cms/fDGUy9FsrYJMAk/X2suS
RPSM5QLo2jPT4doPXwziKG2BNHT8cFE8qSWNUvfH++7IYuCmblyXE/GPUKGdL8KvbhPXft+OdUle
6ypMKaO0Wm9sYu0DgiAC4TtSqk//8JUX0liMWgfFXqymbktw2V0SGh5Co6MjSs9W1QfRiPe99kut
XSDaQCnhde6Zj8lExjmgWl+qZsJpplabUknf92Iu6Va89VWVqqwJTNKWtvS0qi1ES3lmdl55OY3F
qAoDyFdVOLZeWAU3rRp9NgMk52RUfj39LNaOv/heShpX45j7kFPC8iKiQUBga/wYhYS/vO8Ei9FV
dzhClJQTOKl575T5V3QCN47lvm+GXqIdEXGOauW4kEIz/R7q59dUpDdwRM8cfmXwGosxpoE21PVB
az1X6sYtEdAEmRsEKpy+Nyvz/1ILFzZGn7IYVuBjdwBpuu4r4IytmyvPGm7w9z2ApSBucAHvJKSq
erYgXxnMEOIaDNv1lO7KqmjOLbxWXqSlMK6UAIRpLbVeYJRfFNm/SLP4BBjszMp77fCLT2Wv62pt
6dyq3IhoWMxfRyVlZax3U3vmaaydYv73N8viOuxtCvMDi3sRwnmwP8eRvPFz5/n0w155lfT5398c
Ps5AqNmh3nhjpd/UsRKRjehE3umDr/32xTDughrNctez74GbYqj1pWM5+1ROZ4Rfa799OYhNJR8D
PWs8IUzS0mv9szto1Ttf0MUHcgy1mBpQCxhp7I9hqoO7Lu6qPjszhNcG2WIICzqQqMCV2kuk/xg6
1lUaqx8Kfv628qtpf/r+r5zkP0RrpsxdeNm1V8HV3QLqIm89eCWt7LuSJ4fT51jwFP+9NV9q17pS
YCbVZA38qPCyBrWpqYkRG6z5XZfaddWTFJAH4SV9k2Qr0VDvIrV8MpS28jLcvO/7Ii11bVLRmXGN
jsdF4kvTmo+KYX/Acfbx9FWuvMm/4O9vhkkrySkrraLxsIN5gSB/rywv1excJW1l7bEkefY+YPY4
nWlVbbS3BeGPvd88BHrdbYQT3TRmfWY2WRkyMw//7XCPJsNvaoBrnktacQKUKXPeuWBdqtcksPUU
VUbthVlvdnh+LWIlAa1vZDxzpt/3HBZD3kzygaAYkxs1tvfEKe7S0HhRyuTD6cOv3Z7FoB9QXpIy
5mMTE31zkY1qu0UYqe9OH33tJVqMeaBKJmsZUXupob3g5HrEkUHiYXnmHV358UuRWjhUZYKXp/FM
ERlEUxPd0W4DurvJmd+/Mp0s9WlGGATkIaW1Nw3KQ5QJSCjl/ZAX3pB3Z2aslVu0RBCnkVmxOecU
jd/fVE5wU+DYb6NzPa+1w89X9mYY/7KPVf1Ye7Vuf1PBQW0VR7QPWiCjM9+ktTPM//7mDAKWg9lH
vKCdHBvQ/iAzKkLNEZmf2QStnWB++m9OkA0AeYcm5BKMoN7A2L7Dd3cX1u73d72kv6b5N8dva6Pr
DFDJHhPqEQjzESOw5/jine/QYgC7Mki7uApqL0+ij8ibH6u6fII4cldW51oEa6/pYhDTfweBKJLa
U2nLmQmmN60CPpFdgwLcv+8mLUYyFdDWt6RSeY3lvBCfcA0q10uT6tO7Dr8UnfmDkSVwzvikcq82
OFAl0UpOsO2M5n3z6FJX1upxpcSFW2F1HZ6HYXqoRfLQKe7z6QuYX8Z/KIssdWWAccMxB6/pOU5q
ERAXV4y0ocieTh/+l4jxn46/GMcE3eEtikd+flU+E+99XzvVDXHXX/VKIaK1sJ4jW3QQi8gHjRMb
yIsLCi6t4nde3zw43wySPjZhvzh65U1uTd5IY9z2Erv56atbu3nzv785eKfgm4VrWHkBXC7y3m0Y
VuUPB9v/mdLSr9n0H27fkvdMjordGmZPmvvB8YZL4gkNDKqb4DPoJsJi9vm+UHbpQ/3sF7tzupm1
q9J/vypINapL17zyxrIht1cDcQ0oCffeuSbO2gkWM8uYdJ1TZ37pmWagBrtksCGzdq4t6zPPZfWt
W0wsWiZUQ7pK6RWyupj07oLy5fU0TgQfKke1TkBGEGQRZ8TQsXEuIvUV+PSZk6+sENXFjGPbA3zD
Xi09Pamf466Hy2OXG9X6P5ydWXOcPLeFfxFVAjHpFujRY2zHdnKjihMbAZIQIMZff1Z/V3k5aXeV
71KuFDSS9ta09no6eFJV84vML+3+T0P4/48Nfy1ms6gGBUtM49xrWfT7sEwz4M9e9auaQai78DHn
3rE6apuKNmzhJoeGFGUNm802M5X3MEn3S+ocn50a8a8Ikl49KifqQYfWsdnPHYG7nqzFhRn43wPN
Z6vkA3wMnY0cza7kwfJCap7vUZFuLl3en3v8KrdQZP7Am9HTTPMGFsc96AlJwOvw0s723/MjLN//
2zq4PK1qbQaziyNd7jqceLZt/L3WwMbn/tfWulA8//cl4Pl5TWhbDCPfPhZ5903Y5QUA+gsnC+ca
aRXsOUrXqYTd6i7S7KeuRxfQPZgffSUBw3//v7+9UXMUOzCcgXTegUtp6HqHvlLDF4fPKpKNtaKM
aFDvOIG7G46LslYC4/6ln77WpQE6BEmGxMPj2gL/o4NDpS9q3v6t6IKUatUuBViWJvbqXVnCeOB7
Hi1uA0NPcLzpQ0hg9Q0WJg9J2vMonu+7CJ4Fhwb2/Aa+230QH/rGq+DZ4jM+zjsUu9AxGwHkaH9N
cajKTOM4HJM37FHKgxp53h7zCVViO2cpRXBPuwoXs4x64fCT2Aqun4zXgd2HARC2WdGEZN6OE3OL
TQhck/4xRb7P760fOuUbCMNV/0fqCLxWU9lG3YY4toBVdlFG85WlFgiw0bTTnBl4egZAMSmYHPMZ
7POtC7e/fo+jYVipjmxQGlJ8E5IDrLRKdqgjyvhDP03CvYLPM+E4+OgpvNu+1p2rRKYmkJoqIMV2
8BeCudmocUQ6XwICncnCa4EeBJgzlqzS7GRY/hwmfcfc/Mij4vXz337u8ae//5WEB9wwTRLQsl3Q
c2QZeYxqtltiln3t8assFgzQAbmqNDuPsQkwZAZG2lT+gVPChUnk3O9fZbCW5DSscE2J4x74/9RI
YXR0foZl+/S1D1ilsBJlwIOGLnJXEsIgVHbkFjVxxb6mVn0t1cSrRCYAt+m1F3a7CLdAhwVsRexI
W//h8w/495IEdhb/7eBW5cMwGLjJxmBgpND5lldYhi+bZmo9sLuL5rp3yZeucaFb+u+7GpidogyH
obFQupyAt/rc6gaGNby/8DFnenutzSNFC9OO2NS71jZBnjEYwB48aIl/4MzmogvAuZeswhmWre7i
UIxZ2CcG00Y4hXk3sDP+Ezn4pAuBcQqAfyzg1qI8q5qRO8KiW3z5Aan1MXC6Jv28y88sHU5ecX/H
tOnHdgD0vcbuvQ6ftFH9a7U49R/lz+OPuab1x+fvOTO01uq7AcwHOvS4fJUNg3chzYsI2xMn9K6b
aqFNMhQOUMMT4uXX5y8812irYB+Nli4BxWEXxfXPvu7HXVEUX5zxo1Wkmwj87SXHpExnULJZ74aY
90ey+9pPXwU5qGpzB4Yx+qSW8ihiXV3ZqiPPX3v6Ksi7UucVr2tkcd1HR6Ep+YmN93whrM80+1p4
B1hVs6gOS9GKSwmwVAwzVGIvKRTPjNZwtV7xqOxZcZrgYhUffWlusYj7SYv5ubfq0gXjuS9Yh3Tr
Tv2EDfvOmTV9hwH68r6oXtkLAXfu8adP+2sSDTyqS1GCrQCozOAcKgb2FuHjGFyQgZxRxYHX998X
oCIY7m0yBgSg7W11XwAqG6cAdXoGpNPaeco7devE0eBtQ4v55BiHczsfhRME9RfHwOnT//pE+DRj
7VhiVTnOjYhTR5U411RCG7n90hBew7RCQhdsRpC0OJz81HU1dTEObqbGXrqiPddJq/heSN+iHtnT
O/DTCixDxnL0cezkD5csjs7MG+EqxMNuAYbCwwu6vHjtbLUXS/+C+o3fX2ugVYxLq2bL+kXvYIMD
in1OAZgPLv32M42z1tqBg+t2XQVv8IH4W+lVR8/rLqzQzsR3sIpv5ThAYsCmZbeM0L3CUWAHdvq3
UOQ38Hj8/qW2WXMsrZBt7qLqbgf3WorK/2GEQ0arL4T3mY5dS+3GqMC2G327K+Z6uc6JO8HZnJVP
fiy8C6P/3CtOf/8rvLrS17Wv3RN1Pb+NhuWKh95O9JfuO8517yp64Ujd+GELogUrHX9PuSj20pgv
niKs5XVjFRbxUFG18+uTebm/tE916Q97EfX6a05GfrCKXp9NqIDXRGGRDEv4hsV77nqPzbx8cQSt
ghcIgDznrEAL+WK8ji0jGeYh7/7z8Xmue1exy8ZqHkB1w8KYCtQcg3MYLAdhS3/ORqD7oo8vvWYt
vQOsoGtAkVA7T/YP4APCU5c85C7ffP74M6Norb2DK2Ff5YuDOKAgJicz3Mpweg/7e34h0P7nQfCP
VfFadwePEICj2xzrGKAxYOq/d/Vw3wBaRkSdNvW0rQP/BljnD1KD4wxP888/7Ez3rGV4uoxjp4LU
EjA16u5pZfPtMDvmUYtAfy3A14f5EsadPfE6uSt6brYuMGE7o2iws0UQZ1/7ilWQm8VRhCstd8Mi
f4PXCkdwiIFnvly4kDjXSvS/OaqfYXDUz/jhWPTHIkXhuvlZREF7t0hWD8nXPmIV5/AHgqGqbeVu
aaO3QFaHWohH8OAvrKTODeFVmPsDwfU+KlBRRw3kSdI2VDxFvb2krjizI1pL/gr4RmvBT11AS47S
BNMcZ2FfyxFUeFk5YQKPaf/CiArR7P+IlbUAENiOflpafIrbujdlAcf9XrWo6HNhDwW3m0ubyTMt
tpYAMjiRzkGHJb87WnfOih7S2AS01qa7UA1xZlitxX/xMHKD5TO+Q4Rz5lbUv+sMEB8LfAu+1uv0
1IR/za7wdMVNw9g4We7mU30sAacGad0Elwo6Tvaf/+yL07f99QI4+ntTGPYYViiCUCg3BQgdPiDw
GEUdiwvgE+g7dZdBEwCGcdnyGGVXZSzqFzdAcZyRuQFyzXceonyKcRM2Q61oN5GAl/KrqT133I5m
FE3aB+X0m8Lt+WowpT3OhRhQ0AeAE1uYAJKcqAKsGQGf4/Jby8Uy3wkCke5taYSzZFQ5oruhYKgA
OerxeriwMD3Xgau8Eyxh452q4Dc5d8vbgVXsegxLtR99Ur58KSvQVeoRTkmHBWianS2D546TDOPv
W+XMXxyCq6SDzSzuBsOx2tGlM4n0/EOz2Fd4Bl/YPJ1JC/8bNn8NDxjgqHzppgrHFVp6KC+aW7th
M/Qh2aLAUzpGKPGODwDjlV9TcPh0teJwGwYL2SGocCYNTjesqOU2b9Q2DHHRb1FBdWFOOJOE1tpF
gaM9l7a02jUGYOJlcZCAQC8Ck2Qbjt2lO90zI2wtXnRJXvRV24M7KPviEZfi/l0s8unXVLrOhUPY
c69YnRAQzqLcM0216SZahdksJxt/dL5Z7L4YUdd4IROda69VJoJ+I++HUOaoxcXtyLYPJhfKO9QT
FGqJPaCALl5gnTszWKsVc4FzG97KakdARYlfId3e2IV+mJJmU2sOlRtvoEu6te2lA7QzF09r1aID
UjuOJHS1W7SzF0B5wronIZakS2NBglMbTzbbKf7qoFjlhIjyKl5kxDL46ET2wGQXbOuYQakQ5oMk
Fwb4uXGxSg0Bnh0WMHXJpro311Nd+CcIhb6XoXOp7vTMDLs24IOlGBhUM67Qoiiw27Bw85O9+KWN
07mnrxIBKFI4KgBOYxfOQKS2xVyARZp/fJ6Xzzz8/4kZdeMQqRTPQNE7ML/bzJ690PCn44F/LG/W
MkbkRgKSlORZ3raZIBi03ZBig5O40/fRFdfgWn3tG1aRv8AaGaYaWK6BaAFaFUPVD1CC9mvr2bXf
Hg8i2JyCiZlNPfxxY206EDJJsJGOeP/8958LdPc0dP+aXWAa2/IAHjc7rdt3r2heUWx4C3+Eb+1E
t9wJ76ZBADI123cAt9LPX3omj7mrOT8Po9wBzKTYydmT26Hm09FtkMs6mgO/BbbChbR8JqesdY7O
POHCR7UFzCnpVUv9Gz7w65GOm4BSlH4b8E07QFr7r5k7+v8TFf3VllMJWDzYxwyjTjvjVp9qX2CP
GC/Z5+12LmBW+w8BsW8jfc1wbR1e50OwnYPmx9cevQr0WUxTDjqN2EgL8I7uNRKvDB4+f/iZflhr
HQfUWCx1XiPQTfTMwcdzhte4+6lYnVHtPQyA2RaAaX7+sjONtJY9LrCi6gZrCpw15ySzYu4/eKtB
a/v88WdS+lr2yCAY96MqYFns14uXWFc0W6d2P/qBL86Fd5xRoflruzw/XFx4peVi584OHa5UVSr6
KwonCC+gSWiPYg6g3nXgkQ0P2WUi7NtoW5AjI9TC2l9iGVt/Z7HobS8sQc+16SpJTE4DrI1nT1ug
1uaHatCq2MKP3zgXMsK5F5z+/lfk6KKwYeyKKOvZ4gTHuAL1bQt7bhSGf95tZxbRaxO91laARnLT
b/oato4VH+4Lrm4r3r4HZARR91LV5JnURrz/fgiWYQE1VOE9Bmj1CZfjFXgsSdc7e4A6LgjQz71k
lQdMNPgdt3gJYDFV4ij31lsKUNLdFwZc/ecNdu4dq4Tgix6GKD1E/6W3bLVe7rt8eAUm7B0HFG+f
v+LfnU7XMsS6imNAVbndDB6gwTFw61kz+WT7taevbg7yeAYp1aHwX0FNbFJXbX4Lpqp9/vzp/04D
dC0/9HF8Rd2wsRtLOp0UIYDaxjI3FbF/qdzpXPOceuavmCja0a1x32s3HEYD303RwkQrJEu0+/wL
/r1EomtfvSUQY2P7AQ6+LQZo38H2nAQ3XhHvtfH3Oo9fRHSpSPDcp6zCGxXXdKFx0G0K5qptQDRg
8iBAXUiX/45tutYhUgB7FlnZbtPUORCTwa1PIalmXfPRu6hLK+c/n7fYufesYrsfG3i2RXO34a58
KML8XkXiSprmzu/mx1Phzxe/ZxXeAXjPDm3QM6Pr3rW4lsXVDjhDTpVEmmdzcUlwc65XViHuLEY1
XFJYO6FmKWOo20uR5C/ZnJ2JkLVMcUGJCS+GtttExnsrpP8N7hIftckvrO3O/Pi1UFEooeragIYa
MAGKsOdDo7/wevN5V/87+9H4NAT+ij0gy6FjrLHlqXkPdPPc9jOsUHtVqC2gfRJcv9Z4lzzU/708
omuRHh8o990SnyLHdlPUwRWs4W9wDveKWX8b1/wjHuKDmS4VNpx73anD/vo2I3hkbYjX2aI9zo29
ZpRc6fk9CH7GkL6llYj3MeRqX2vJVehXJRJNDGLMJjZTm9hywITVNuA3W+++U/zCNfG5wbbazjPY
LVgVgFY+VP2wVSL2ksKJ5HU+gxb/+Yecif54Ff2zomG4tOghF/vtBCUCvxe/vFa5uBvD4c1t6ksG
dedetAr/RSh/qXGatGFMNknlmKOqAPnOg/wusvJDN8OFTfK5Qb6Kfx3NkY1ibjZFNQjABAMgKhej
kzYc2qSdyIVYOhOpa10f933ZumWI19gGYLS8cnHXUPYXVo7/2zT+/60+Xav6endeeN/mOJ2Abjeq
cGU5022V12MKz97rcUS1eOVML4E/HVDGfMsKv9nCkxQ08ybY2mAiXxsf0SplcIpX9VBmb0RjP0Ia
F3CUM49APN4YuPSFzdeq+ela+4drARy+z4xtfQcEx8H5XUv99PkQP7MkWEv/KtdzeUWbaNuEvUr9
ZgQRewz4nneqvxpwwPEMVba3qxQX28/feG5srLKDK6EnXGAkt134JIO0c8FIvgpdqeMLieHcC1aJ
wXQnhmht2DYW8abumkSSLy4w15I/uMk1dvbwaICcd0thMwaW4teaZZUCQCEpuIgaNMvJdSvOUQGk
mv5rzoTg/v53AoADDgo15trPJijyA11d69bckzC6FJFnhtFa8RfAXUq0VPswEI/fPTkGf9ow7o89
5+yh7oZXOpY/etPehu0y7yYx9PtG2+qhgqnQpleCJNNcA1ErUQElqf8NEGIvKVl1yWfwTNpbSwa1
cRvwQOsIdwy6fJWNxAXZ4i6Q6rrNEXch7ePnnXjuPauEUDiV8eORh1tlnG6PmttZv3s9Slj2OUix
4sZiuXKp2up/lxn/yILh6Uf8NamHs69VrTu5sdt8j/y3Z1vvmWw8gC833s5NisRPMHXtqgxlZVfe
VbxHAtz4v01KEgUZ4IW+PzMPr6WGgaTDBJCb3PD8leCwvhZXA652Pm9QN/yfVfy/PnOVL1D6KeYR
XbZpp9CwOQ2Fg8VRVnV9EM7JaH0f8SIalPGlovVY5CdND3QIvlWzSZC0BQadJLU0oNlujZuXQHp2
De/cPXDPYfOT0hFCTBw/lLZK5jYfW7B2i4K6VwBt9fxGxWXrRIcJzhMNVIDBaOR3H6VE9VPt6nZK
Bg/AIDgmEZiU0lKRxqQgCpGi2boynHmezc0wgtLmsxpbIF7UTjJFcXmkFbUpbv/N9wD8xkTKpf3R
1ov/AZYBasyjpXGiK9h3Kw4oNsB7CdOTWx/hTSaOZgzJzazZSU4zFxO2o4opp9vpgPvFzzF2jXPU
uvTzPonqtjhCcBWCEu/LXU9Ee+d1M+4OqwJK+yUWFaAQisK+to5mtcXpcJ+n5TTm28BZ/ASQ0YMU
bHnVg845vt9jNJXFOE0Z51SlYUlAe+5JKkN/Qz1WHOB6Nexi3XlbiE6zygR/TDtfC9T/pG403dAR
gOQaBQV8GHcKJ8+VsduhZSK10aHOGXLfDVScd62/vIX9n84t/wC28EadN9RY3XjTpDZ95z/REiYk
HiqoixBU4L66OonJUwsZQxlbAjQabNtUwsN6PzHUDE/O0N261vppTHl9K7yc76BLphIHnwx2fjiP
WAiGEUG9cV5iJYnjvtbODD+5M9m8NOzWzpIkYBrDMrbGtWVd+7/p7B06PT2WZR8m7RgcVSuv+eyn
UUlvByG3ZI5vPD78aIf8eymGd8CUJZymTYZKugplrCNqWR3x4s35U2+7+2BB5zQNTWJcHm20FG/1
EvxytfOCer+3bmE3MirSeh6vejJlwvG+jzSEZTIozgD0kk3UiNcY5jYoX84qz97KoorSTg2/nbHs
EmC5Nn7RZLx/VGCTt7CoNfBoGgK04kz3pOiA3HYfaUEz37RRMtfmgS7wf2XTTeC9uGG0BRJhM5XB
tfYiSJ589n0Y5Q0j8iFfyp9zOV3LKN4EZgCsoskcVeFo/0BDtnVc91YKwN471t12sAoCIDfLBTnU
pNzDfGJT9ADbutMOziJXudBJU7pXQDTfoYAmz+qi3vQiP4CylxZV8QMDM1kkv8vz+YWTLgNkLV3c
H2xm99UwbZ0QPHVcI86Yo/WUCkjBNP5dMnZr8GgzjsgNd35d7+2CgVKZDfSN933nbPvQ3ALmC/Cv
3gA/sxnBe3A7VmZtL+/yot338j0Kf3u0ekb50E4XMYpWsNKrgqPHuzRs/RevENiVioSqg2HFoxd7
B2LAXcmxFQJbYOf5wPyigu/ao2RbgWyTAHRapDGI9tfdGIik9+K32S238VDfg22uEjPQNzhM46As
fvOMuV1OSIppOOauvp5ZsW3h858oosdTrD2B0nSvx2Wfc+9RIf/hHgfFeajZxBLcY/nGJ9E9Jif4
t4wBTWoamG3YE76PBDCTLEQNg+kUPP3lgkHRZwP2v9kUgvKcW3jB9Y7v/1gqrh/BE2Mm0XZa+Kbv
Pf3Ul7jZAbpYRPfWi/3HcpoYANij7h+1W8wZGJ/o/qqVqQX8m8z8TzC3baphDRKm+L99/Tio2bn3
3R52w0VTQ1tZOi7KQhQB+jwRcRXtCp+KF1+BypF6Aavh/S9k1CRhgMZ5ZiNAmAnE+rDfLko/Qvhz
w20SU9s/+cOgnxXLYQ3r+khG2QLrM8S9MGrTwSg4A6Nr2dBWNtFjiyP/ew5XWbqZObQ2x6AO5a8Y
F8avcYTTsrpt6a3vWwfpqPZTPkrlZ0Mz5XrbTX3rbJTLsMIJFrfaKSewv6gDpXQ0+8UPOOACEg0x
c/1aa9GfCub9VAyLvuZjEaezUvogPDwx8yZJ9IHKpg9wWwpz0ENYzgO7Noq71XvoBF3/4JbKf5xy
Bo2GJx1JE2sc86ubxPSLc08/G6SGA6YH54WXuBtNRjQC9OCYJN9naQY3azrDblDw9Vop5lzZCJi4
je2aAHE2OKzPZBejuBJCJXr03TrYctvrdltKy7YWlLnnwovLHwsXtbMNUVLJv02tEBnSEH5K19UH
G7nFIwSf5HeewzsCKCIx0etBseYjVx0lG7CK+h8omJreC1W2GR/zKlukpofWCf3bqpi8P9QbfINu
pfU+d8l8W6BTf1ZQ98Dxzba3A5iTvznBQuB+0ZLtusoj98oPmwfYbejHWTXN3u9Zi5D0w1intg5x
bMenlux5PcWHReRuMvgqfinwKARt1GLC9bvlewd5QnmMvTA6NGVTZKDN/Gxdv9ObaqJF+FCztvhx
wnF5CcFR52/reP2261nnHWwHSsJdD7/eKZNDWSTN7NcIN5/pBnHly7twqruN4zr5NwGE+6uKcU3t
dyR6qq2rjjjUD7aF1uPOWFFs4WPt7VkQzbfIn8OvcHDaDoCHscwqa+O9n+M3zTNkXic+dcpY7HwL
ZtRezGEJ3WuEVkQ6cUCrx7Q3fG8nV5dZXc7BgNudiNHrRQwqSKPFrz5G4qr7oOxmOIwP4kqPY/Qa
0VyljhBuCjUiTcfA1XhLgwkNmzgRgyzZRoWQ76HAdYtIYeodwUQjaMaA+KmbdzjG7KchJjTB8ip+
bRnzX2TBAShvgLDNUW/bh8Gbho9zkQGN50ZpTHJ3OFRT4QWbSXekxMpjAZhjP6FUed4sKFtykmWY
zH0AQWyX+AsweHNKVRn6W9iK40JTVCTPk8iIkX/IXurRSYhcZJPDHDLqh34zK4PzxAOeiCPRDXPq
8LeSI5auaDniP1gV4u69Ciu2DWGWk7Y1Hxqs3So7EpqiqliZ1Ifu3MOaSNOHoiy9n5LmjwGsfFKb
Nw7H7rDhj+BCDUMSUB7eoiy8Zz+7AJKhKYFnW94ccg7J6hKKAM0G5pOG/C/P3YxgFSqvqKatyXqk
vwfd5ry4HssqSNm0TO1WzZOZU4BnifMrxAfNN0TlzNuxOIi8Mq1Dh3dxYisyDb/HykExAswrYa1i
pngZDpJAegVDwzFWdZgOnmLFVSH7KvpW+2C51ompbQ+c9+DNN8gs8bz1itKVm7FQDjs2/Rg4GaCD
lDxIAIaGjEy2Z1ewGJbxZrQzeYXJfjmkeUVHHMtLVf7Kp9N2boy8mO181eg6KWBqtSREe/qFVFhP
ZJPgoA0rOS1B1vmB+akI1rnQKuqC3TKYys2Z5iZYbsoWrKr7vIMZ8yZQoyO2MYbchPae8mlTqXiO
MjFSWHdoDj/cbK518Y6ajL7cG+WWzQv6ZYa5C7YJfUoLQfqUI6yHlDQjnM5y0mFV5UIuCFEpUIQV
LieHkG9R+xp1Kep4a3rlezaWe40qjD4rQY/zb0H7i95kp5FizFyKeqNN6KhkMKgo347IvMGxLarK
/mq8jhiS5CN1GUAzQSh/F20D6yGQR9SsH1GeXM83KCLp4rTxascHmE647FCgbLl9qhaQ6NOTOah+
613dtAfCFoHmqdWuyn1ePZG4MOKBGVTR3JNRL4Ci8X4KrJ91Tje4x7xpS/qnMq4UV2XY0HlnQjU4
e0Kncf5e+tT3fkCv67M/7ljxW7cenCMEQctvJl34Aoyoo82Jz6FwArZ5PIIiNyx7mH7SV4mTNpYp
YLLCbzqa5HKbF6bp9wX36/DeI2Rhz2U+d25wokdGXlpHbjWFSUlYVyVMhd1wdEH8q5GrTYh9Fq6p
fHar6wKmQKljZhJnosGQwpoW/PbtEqHg/7qs58V7FBNpOyDcY3/ZaMyWsZMSvHW4KqqO8QxzIhcp
SkFgfl06yrhHciqS35uyNPOzEKw0aa5hRlAm1dyaaNdGfUQOHjlRhoY+jLEqlDGNxALACqihv/mg
+qcIEu0wFdyCfJRHMExIPdqE0xXkpxHMBK1cnM1cKP8ph0k9xVjz2bKTuqIR9oM5Aewczdw/w6Qz
wJxElZLQK9FqwdXuCP+U8WkGQ7rl2JfYaNKJu5gRxyRjyAsA5UsuT2E09gMNMNNPgISfML9V9VCS
vnPBfDW2bze901jSbwPmcfuLONYrp8SOflNdjVOXC5lMQMayPTwOcEw2wTsgvw2QNeUDy/sxvBl9
OGF/6yRG98HEHbZNNVetkzWjx+drCuTkPcxA8+6pNobjzHrGnSiFCQYm29+i8FV4tQx1TG6xb275
VvuO1xybvPdljB2UtGOZjBONMcaLvJB3LkVZ82GChq69qcfQFigKBngRi1g2J83YMvfgUtbZu6Br
HP3LK6ZYXoeSdtiaa6Gk+GPGtq2ve1zIS4iZ53x55o5b2m+yUoG4RaVdSQ/wSgnlTd96YONuqp7I
ENJ7h/L3BdSTCVuNdujfBkB7cYpQxq5fHkVp59NgUdTLE+irB7LpDHwtksHO2nvUDouP1FO0OeD+
cfBuiCmA3E1b16kw00LdPWaNiuAlBV7E+I7dokJeBAjRmkShrJcisRae/F15qh6/+SYGGjKPC+k+
BjjpJh8IHOEdAsfH1sy2yA9veQwBaplEVV0VbwNUtQ6mN9pU05h2TeS3B9cZyPIG+2BhD9wI693p
ZezcHdin031UW33ocGA9XONQIBQ/6VCH/IW0AbUvZJohOE3z0OnR6CPNFxwImMXA8TMRobu0JGm0
dtRdHNll+uOA70chd3A1atwyznQRyDQa8z68Krj25reqjUx+tDSGnh7HcDAvhYOJUNVWyyKP37F5
5+4TNjZ82g5Y8gz3xHVi54l0XsyPjZJle8OKoFqyaBBEf5MoHcfSHpoukDCSLoRCPr4pF0TrmMBZ
Uy5ZPZJlCtK4Y5DQTy53yMHyjiiJey4Sg7wdB7MdsMkFIg1rP4pzHX+fB2Oo9xP0oH4WCuFUmSax
4W8yNCO2n3QiqsH2sREeSwBGmAzUcqENK8iBSuNeBW7hD3euJhACLkbE7GkySB7b2K2EfXJoHWPY
RcSBIK0IRQl/2IAuOPWpom65MrKunSlRY9BK3MpAXIj/EPhde4P7OvyWkwKwym8aUFjNE5YNXm4S
v4w6doRdWWlx+a1PmSBvcZgTpkAJhnTTEu6ZFPSGvnopK1y9q2vd83ZmCYkx8J4NAo0+t2U7UwO5
JGYGmkaS1uQFpkezpFluo8DD4jEcJAoGCDEMO/qhVcOumhANPwKcsAxbL6qkm2Ku7aajU+e23AS4
NLhmljujTair1XCM5RgXdapCheu5ESInm9HYdWG01c1LcIWbvCj4TigzPUl6yd3hAe6ypVXp2MFM
49p3mhNZTnUmnF+qEeugMYV8tMSFH50Bu95h/sa0oy3uE+4aL+T0RtCcjfcu2N4ldCBBJyR0FBQJ
tUsGbap8y0qBHI+SmNz+5Ep2ttwGShelTji8ZrD/jGulgzqRopw1GN1dWMVJaP2xIanfhU7nJmrB
wS6261XvRi98UTQ+Yo5X5Bakmc5uVR30FfrEg4TrMaIk8t56p59GlfhzS/QfNoi41GlZYhvLk0BN
p5WzhiNt8KuF7sMfE04dejqfCmq/EglqzHp5iBYiij+gkZ608sLGQaAT2WE1YJKGlnrZCncJ3C1A
q0X5bXRiJlkiw5aRlHbDbJ+x8136WxSdUDdz2RSwg4uq5umjQHWTuvNKVocwE6k6f3rVxuGm3SJ2
5XKFiau2WBTGQfsR8v/j7Eya40bSNP1X2vKOauwOjHXVAUDsQUVwFcULjBIp7HDsi//6eSK7ZqZK
3Vk51oc8MCkGl3C4f/6uNYlPQTzwnO7TWszGncw1T39ZpOaLl8Ip/IMtx5qqtmoW31Iu4dN70dWZ
iPJFOvhNlk7dJlQRgy/G41TQV9aNC1gDK/irOxMi/OLNPKqvXoNutIw0YNKBvgq/nOZ7BJ2FfFET
ia7BgDOhCv3YKs0vKxCoLpn1SKXeevmSJQ9JBQp5Ghbhcguu9LQF5HQrbi22WWEldudkbezAL9bY
doKlL8vZZzBpinjXmVbjYYPJ+9EI1dTwFkSY/hbt1NRO3obr1NwOh8rtnOLYl13GmVeuoL0fZa/J
abvkVeEeXC7mXtR4fsVNqzVIKEqCjOFIPgKF+e1Tv+Rae3GVqZpt1iaxG7Ib5PGPuirSdKPaNV68
oBZdXb5QIxmP8BUmdxqsM7EIO3OF7eROAxR7r/ATATXP1jClkeaSVnpsm4VuYZALE353GIe5vzct
XiA9rY1vZVQ18nbFx97zu1yE1PSIfks3xZJ+z/iOugzXmqili+3Q/BAOeaJp26HH9LK3S0w1W8vG
MMSW5On9i1CZyUMZExddH6YFN95WN0FQKa5NjexL1nctKdg6xe13nTBi84KfysB1qku2N1qNVI65
ISjG1E6sDQvVMQ9LbOruq6PnlIwmhECNX/TCXrRXaQxTm4WLAMH8ORtNudJVM5V2uhPz5KSvyzy1
6lykshgiY2mQdPAmZWPWh0lWzPaxq25WE0CcxqdNSSwcoTI2sqilg8N+W0xZjeEsOzTdbL+kCwQp
23X6NKnWG19i4l28Tzmkc8HLMhfo3zWrqeUa+lLMHJbdTK3zl6W5Cbb9fOm0O5wzPUhv08mmevWU
tNJLDLXvP4taLnFGuQIdk2u0zAM75Z4sn7HayTKlgmltEjXf55Zu+vf4SZTcQx4J8c1L/aTKNprb
FvFpVpor0w2Vi3M1bTQC6t3zMGN08LZsK6vqQt0pq+6Q5xjKgtVyvMfVc2hICOrZHcWzlk/9vE1i
Ftf97I118c0km8oPY67zxaWl3dV7BpRMWELOrDymzpi71HLv5oPWPTa9ZdU/nbqnC2QxklIP0d9X
fR4wIMX1h0LN5p5rJXLzZ1eqEYeuTi3Mi10sozyv5lwZz9PkFvpRNcMy7BuJKJMV3dhtc+JySeS3
Vepj8mKquO43dazTkjkCZJhXe8ptKQJQE0uc8LCuzXa2yITcppLKpzbQJq+uD5AdLlOBM8HQiMAu
4yI75P3grj+myc/cPpCiX4wnrU/kuE/tWaBT4B7vqi09kEm8h2ETOaeYRiTaM5kmfg2Q7djFUabW
MoEq8VQ9+x6OhibUfFdP6kPVz1UMSL36wzHOLGEFlnLw5qUx2PK9o8uGOb71qtgaA8ADAU1U20Ve
m5sewWjvfClHffbnu9VP0n7Z9imxfvbWEVm5fNWqFYdfkBqDJcctc9TE0SuVaxRvadqXOWT6lFjF
Xc4+lFzWyujnFeSaII4psNLErcBv+kJv8q3fqaTMKHMcC/xroLOyAUVPm1y7IfRy9C6l7+ezOKjG
aAAIlJWLro+SyYdaC4DrvDHfzMIevSd2gariQO3ssXhpNKiRK2NA197nXR57n8bg+tOjU2SW85wa
Tq0/NetYGA+ePpjaQlIk7v/vRCHGywIHXHGUUe7JU2ZFuuMO3mlupiXheS4892zYKmvvuZERVFOy
Uc2bsuzLlsuirsd6WNTN2J/WzFvzO2GCZ9/HTjMvX9exSXNwpd4GJBsrr2NDGrABVY4upidVohgN
byoO55ymttI/POMmYtunCIgFEGG8dqDEpQZz5Jljs2+tzLG3JgVZ83e/n+18O9R+bJ/auJiyMmys
3pmnA9h34md7Yq1GBbGt1dnahF3TJ0vYlSumB9YF5NQRANce71bC9uvkUiM9K87Ewo/eS9sZRGLZ
S7XKTTsOw7whB6iuN3Wx6mfAVP0hZ5soA7+DRIoyQ1veKm3glrrM3Bm5ArvmZ6yp5NECrqMYYK3A
3P3sQUuoa+beYJpzuJS1YQUmDF4NfeZMB5tTaSWXabSL3cwSb+FREDQfmd+s8rSaXtEf2X8ttkU3
NofIXWcovsVsNK5xZeI40LKMdNfOZLv54nNZ9a8gQeUEA0H1UelflMM9uTqT3uKuVAY0+qr0kGIB
V3s252T53pQsMa7UA6TdF3td5zZUa2FmEVzLHAeayBo6IW5LtAwn4vXPjq+32o150difG9FnLjCK
NbwuCI6u6+SOdqD0Ib7H2+ifYX1Hqgz7orkA3bgfgH5Of6/ZvPiuIYgqCZ2F4+A+AeuSWweGY45A
hes2XDqOw4D4eNMkgDE2gZYDify/AS9wMoOpvVxm8eY7aaGegUW4zPQrelEn013tRE3c5IeC+rlT
WVixd25QqFAO2dRZWgQmmF1+P5RgBCHhYfMQYvIFfUtrQ1uDQUydVoWLQ7ZU4OdEZJR8S2G9uLYH
P5lw+z/ndVHWZ8fJWSDTwHcMmRfa+dxXjhJ7yX3ldsqOPAZdn8nmoyCKmPvPgnt+L9uswDTRttp6
B4bVlDsxJI571RYGi9BpxXwDCrloNpF0iGgOUd1V+Ddjy2ADLhz30W6E/g3UsMqZ4xo3DsqZoTga
NXSAwVQUOsfrpPw8xBu+PtqebGWohKWKMO7NxA2gCwztYBl2/Q7wTqpCamtM6gzZhrZ1CpcRjNmp
fq/7amEITXSu3+ivvTqvgqpL/fKUOw0SDzIrZ7/60mSjTS+q47jFoQMg7Xe50FpImbpVCmGYdpOk
lenURg5OKJ2Y34xii8wG8gq0JmNxIyVrs20fc8tgQF919WrHo8MdsaAa7y6WvWw22tpW39x16ItN
7PDolHpV22dDEFIcdELToD7TflShzpzobzg0FhGRWzsyPreDfZewr6dhxbn8YZcGUblQkQnctesU
Zkgc21rzM/YxaqyK+T00TdHlx9V3RvFzXq3+2hCSaT8Dk4/JPX2magjX1REvk5/odNW3ab0QruLm
buAsQnwtWyZ3eOPMPtkEwIOTFVKNd2Q1U94xWrorQdzNovXCslbVzA/N9fMgEDAsgWAU7584esw8
Sju3tC9NB5cRlj6CWZQkfIEOFN9bT7OFKzrUk2LRdo7U9O9eKftvnAaWsbX5i1cheXxjsbGGpDmN
y9iPkRy0pQzBHfwLnFylBbOh8s+xEbIKirSB0FWwox+0f8xVJNyepKxwcCREvF4xTOxSXxDsKade
h5XTRKs/WBX+IoQcTguNb3Q6NVnlTLjCeTTdVY8qm11wA10wlZE1DIYddW03vA1pXORby2Jz3AlX
Mz/Shb4WWOa5d/PdOHCPDPHSs9Q6gpQLHNm6pBmonma5qTwORIJq1+6EkXWSByPR1u/dEDtuqDlG
voYpDi5tn62WRJFjukZ6lEbKETcbFNhHmgWFFLjeUg6sHFEvF23OiOuqtALujb6v6c7v2JyqqEvz
Tr2lokAhhUX/000WCL5AOcrez3XbxmnQGdPArg3o5wVLzXpBeus0XdTPOQuTYO6ke5oKX3ePcaEk
uI/iLbOhDVcDyDwZX1dJ8tnOJ37OzAAcRTobF2dpymaAFS94W0Th8YjQemV7YLZeF+unpenb5mVp
0ZN7NEt59gD8O+vDe+e5KtNYg6VL91OGNJdRBOi4r+pg6owRGfesj7L1N/Viu+m33hlXZJrSkEbW
QoWwR6uoSyDTYhpgxKQZzDOyBuP5E3nRH2gF3V+0gpIoUz/OhNgaLM2NC21IR4vMYOpolwpSze2/
wlgaB89o0WqnLKymRgQ+k88hAwHHvB8KZKfEGf255OmmyfvvBE+/qI4JxaRNbkWS6c+d2W/LwbPT
q2RnbXcWiywPNdNM7AM5eIQnTUMixhBENPVDMCT5P2v9tn7NJksWNSyZ1omtZBMroyx1lzsRw+Bb
hrT38IOud/jX78Ef6cd+kSZ2bb/2tmW5W5WkcO9khhC1blSgnPsik938JwaqP3infw0sA6Nr/Wo2
na3rJWY0EK60abMm+5/9Er9mljWdM/XEbzjbSVQAnsaL1yY8Ks36J268P/gj/Ze8spYshiaJsX/S
8BOk3XqI/fwL6Tp/Zo7/oz/PL2LCARUuVJbrbD273SDGhSFH3/4nKr4/evHbb/UPSsV4mTKS5zL0
RuCMgddNccD+N/2JAPGPXv32///h1c2isZxV429jqophYvApNFXyTxSdf6DM/zWqzO2MasaHwbJJ
hW9+9HV2Ox7dlbwZwzMRNDUj6v093jyn+fKvH4g/+n1+ef49Z4FfFRVKdWNBgjSu9mkUo/Xwr1/9
dyf0f7O9OL8IjUW+Wu60JvZ2zONWbHq99WVI6LdTfLhVzakUt14yBIXf9OZFSzOVfzN6pceRa+ZW
ckrtvEmebLvtsshO5awl//k2/vuP5X8ln/L6nz9C/7f/4OMfslm7LEmHXz782+5TfnmvPvv/uH3V
//1Xf/vnD/miv79o9D68/9MHm3rIhvV+/OzWh89+LIffvx3f/vYv/38/+W+fv7/K09p8/vW3HwCW
w+3VEnji3/7+qcPHX38zbN6ff//H1//7J2+/wF9/O2ffP7vs/b98xed7P/z1N038BcWfofu+qTu6
IW426fnz988Yxl9snyFVNxhU0TvfwtNq2Q3pX3/z/uI4yDJ00xI24hPn5n/o5Xj7lP0Xy3FtW9dd
YfoGEijvt//zo/3TX/7/vRP/Vo/VFS3V0P/1NxxT/+wYcoSrM0Dpnm/oLqpx51d1b1lXhplNKhxZ
DQ+9yCg0navyNC1yZty2ROTykwZT1cfhrHs/mHn8cJrZPjAWjJtO9agLYFBCOb2NmXvHL5SGSqVq
l9Umo5NfPixTlwejWPTAyrtpmxQmuKpszk6XfFq+8W6YcgqnRDy6uTqmSA7AK8xyN7vrN61p9V2T
i11StBvvGigTkGvIxrfcOkP05SF03xT4enbVrWwJfeV0wZhNb4nzZaDjMYLQH1HjJF+zTD/novo6
ZsnWMtuTMI0wc5z22A8kZE2NXXP1a0zULltUCIhCJ3GnqO/RDfttBB8McB8+c2Pdx8q/l6P2ufjt
d9ieEDnwJfUW/CgyBVt2v4z88oFaqzTIneVL3npnI9fgs7XsIJmxj1xFXrQU3AZ2gAnVTb9y6M6H
wfhh2ZYXVe10AF3ZLXG0WOWzWRvPGofkzoNSd1Tj7BUhhxLYnrgIk8t79wbIQSK+Yb5PRRVSiM1t
Pd4kg+TFDbB+30+6oBDpK5SPHTR9tfe6WsHJGjtprC8JgutGb53NuKLZLKsPq5d9MJPLHzJnkkhM
bj5yVMS/PVfgQuhRb61bspxPdAjsBQI2yJk3TWzcIZnDxG93RqnWUIz9pU+wB2aXUarH0i+LkJKX
nH0ItcZbYnhBoXDrkGyOsuPUFPne7EZzg1Zky8xbRvPgv+NXjfe9t56sYn20BAsLXLEJuq5rAyNp
64gh5oxSiVuVY52W2euQUGJxqjvrOu562TzVRZ+Gt5fKDeu18PNjWZ65Z+dg6z3UTNGUoW9nXHFY
PPW07Eq/JsPz9wOA9QKlJZGhUYMUQ2xw7YKYawAbnUBnXo9sQ3tbBrvbttY9Mrsm8GNXO8zwAaJO
iLYB7xrKNaIZsFHAeW4tP8cicgz7UDVgoSgEgwWWxkxNJ5iVtYeruoc8X4KG/HL03pMCq1xQC5xz
BRSqGMc3qPs+U+rhKlM0oT+v4Pq2ESTLeBHgcv6Nes2QkmJPqL5ATR8IAGyiwXt2W5RtwoArgkHc
Duv8dMf1Z2YA9u78Em1jZ5zModPDWIl3qSeXNLVeJGJYLavHMDUqPbzhrV5WfCx22W8YWX9KkuLb
MnmZWVzuqnwEZAlX9DXLghlKBG1Q9TZx1CDUIr6+OmiLLfA9jxs05PO2radH2+cLZk1jp3GHAN+7
F2kJxpCGkHXHSp9Lfs0tOaVPytyYbb4hcXrTw2LMc/JR3ZS/Hv6TICvLSNT9qSu6ixDl3u1K+Caz
jzpRFweh93EERqSbpNRRc5mxZyA2rUGT/FUaR1C4PPDKK4+kiZDJeSkGVItZ7zyy7I96lR6E1j3r
fnMk53jfNjlvYYbTbS2nx7wz642XI8KX3skrEl6gRelveqkTmTuUqSenrp+HEbGktxTPjNePaWFd
PcP7MZYauQ+uH5gqebh9cuqrcu9z4/Km6bTOydebWTTNkovMEf5qcbJBNjOAE2hzhJrn0eknb9MZ
3TNNqhcwxgqjlRW4sY2j2PHOU1FGJDrInW5YP9aW2rm8caLZy2VU3Ro802676Iu3U3HzjZgeuY2T
FLatA7q2h80oGN5KD7nsioA9tlWyHe3Is6w4BAR2S+0EP6lv1tz7qlYLH+g8vYnY60KSOdAAWP5F
+II7pmbv2jWHY06XOzWROQAku8VvWQdiXU5Of6jLuTrnc/XNbgCbmmR+GMc+wfrrvWpxd9cT8NmZ
4mxN/aOdNCrsNM0PfS17jHXvvHYmOvU1aFyVhmY8XqkmQtk/mJ9LZ++h7s5dMm1EOew4R795ZX5f
xLoRmOeMKPeoqhTKPq2wwmaynxDI7RNA/2Mfr4/o27gbzv5uqYcTBV41PNce5ci+d+zH3sAGqMXW
tl3Wd10Ozn5wFEqYNojVfOk8mmekcQX/fxWxU4UTW5uz8lRXKFI3bvyTaJ5jM4oYBENsxepuW6B9
JAWoxntNf4+d9pLHPNgALtZ2REQK5TGgzpbTF7tGXAqztcN5OIS0CV5l+9SV91o7n9zp0rowpn4V
v68rvP0iOcbmlA6iAnSzB9bPZPxtWJdzU+s8NalANC/2+uh2HHPWta4JUq2TddNNx9m2fqRaXEfT
0u0mgc8C8SPKsAkWPTWuE3QKhpvxDYG2ue2kvDczk/N1epyUib+iAdTs8XpIaXKKJbRkcIXFFGZF
Cu41YJuIeieZsF5M7z6Sq0e3Hg9FpwXFUn8I0zEjTa/fKqP+NNrVgJjyniSl1sHvf9BOWtfOyd+E
ORcbTWe9iWVKArqiVk9+6VnnIc0/dWBPlslbm70ppU46wGhaGbsUsCuAkz0ART2WZQM8UWQovRNv
n09LZJvrO9QJ7LCJMmN8oQDgTrndFMTc/4GInUdKLiPTSC6GMz0SPnK3VDOkWK2r6HbezDsbTYMH
963jSHKnEJI0mjXnLJPqglCHsARTa09eYnxmSn32/VoGEwA0yzZ3YX7MVn9UI7ghxNqIhwE0qV5n
JP00mQirO44NUFxm1pGhFxdfrlffG/ZVgnKKmi9uRcnPMrO1fYc96QZGP4xS7zeV/ZUy1BRNn4bQ
pFaRt6xTZK0v6sZxzW55Icr6sUPZEBr10Z6bvSvjOGpXPejz/KghvO/rGeqn0EJt1D86GSGaFeE4
YikmCi3/fc2NCh9Ty9kY49jGoPMiNJY1dRMHEu6oIc+rg3JK1A6aGeoj0FNl188FlFwwe/WzMffw
9Ddtgpy8e3aIC3I+7sF9VuymxrUR5yoizpWzcdgw+p4v8xbwrqkbmbZu1pe1lFG9tDmbCDNi7C4f
MQKrLRKXF89TDXYr0HjsTJkLBdZ28tVGZYMh0T8Ztj+FrmgdJkX3e4NzKUR09dAavRu08ntZthHK
IVBglAXRCpkSegizHA8NrEuku4tITPfGU5YYT4NWfK106yp43jt/xVEy2w9UlQKMLy/UwDFlZgO/
KHMAlCcGFn05sRJ/uDm23LnPyN+Lv97ODVROJ5Usj6m9vNzeISBMBtlJ32v2DWYujNdaVocMbf/c
ockzsfh3SCI4Q9nG/a56QHOuwd6Mry00MNoSm9oNirYGAydZXT6ao2JqGtxLOcPsxsV+KSwVNF67
1zB//P6W0OB6bKpoNZgHE28qA/f2uEg3+2rm/Qf04c5p8LtN7IaxoTu4oVgA2mx+4sA8o+I9yeG7
2TifYmISKpRbnUzz1NduHRUWzqIUum2tnIAsNCMQevrsDta3aRyTLaa2C2TdLtPzbzHVMVyT4sA9
2GbSPZMuBdaLX6gcDnOXk5a8Fgjmqqjuunrf6tkxX6ZTGScPaV6uYRl3CwY2xGsYiFC/51Gekqmq
izikKebICmC9+HQdi+EMxHBs4tShBL7gKiF6OBN/RHxjWmeuHaGFjYqU1fZ7t/ZvAB4QyiQuMKKd
vI5eVCQ9X7nxhKvfiChhrNJvvhWHgwSgugodzdjp6OfumviuNo1zxjCu9Xp403lid+eRspCMF/nR
aJgWkjxhvanS3Q45KapFHmgOPxkZpFtaJoewMPwficizMBuuDV1N0W2+6pfFOVLtFebIS8IKEe4m
EcSLDD4cB63IIPTBPPnfGo1TZOD6HyhLHBfJde5ROvSy2GyUhpZeDNs4a+ORHMiSkr+FW0VdfbTm
sXbMPVWGG8M0P6npPLl9NI/aVY3yUAxe1MI9hxkT8jyinCmMOCqN/CEbn0XmP7f5Uoe9O2wpNlJh
2TD4QZlte4aDUlmgrkv21ekOK/oini4RLKb1Oq3GV1U7u7zk0uL2h0L9QIBy13MmWW13vOXz1O5U
bUFFL2g5kXZp085y90bVe9Eo2tdZA/EdrhLgEQtO9V2X1kxk7hxgBXqxSlFtc5tNBGMmXyub59s3
guZ+1ar+OS3oBJP2U+o0z0NcfP99D57s9Wqu5jP06RYZnMdlszq4Ft+6MyesYjUnBaoOrijxS56q
q7uKs/oml+qiOJLzcb6WlX/X8/jGGFSDGn3oBmngQ7tWr0qYgbdq6qAnd6PHlFcyQlStsfHFcWia
9Gh6HBNwUHuuPnU0o72NknIpg7TOE/7/enZynuGF7Wtkwivui3F07vyCuwRmxx2BwJHTyJ+dlh5a
h12zw8oRqKFjGMk429drYvs/gPmfvaR79FCob/Llp0ss/QZX6gAWkDNKZWk02eajckf6FOrvw5p8
tH5sAAZ4n1WCZTVX+2qW+n5Z1iZA8rRN8ENje3BhdhHEahPgGr1wsKnmbkEZHpvjKzK+B93iGCqY
0hI2qXx5TDKLmWcEj05z5e2cjDQvFEHo9Wf9TmeuCadJvSGdK0KN5ME76EEeYuZcOTTPU56ehm5O
orzEk1pX1UeP9iFQ6L8DsbjozXzxhsR/6B9KXKDvXlN9xyRyLJzlif6PbWFzN0MlO3OYYN5y+nA0
FWHNqfFYOFhS/cS86s74OJCiqMabohPaLpjtTO5z47vmONfUZ2+cwSzB8lszsLNkn7hPesobNFrz
m92zSKpK24lp68FUBRXGEhSvXXzIm1gG7JY7gQ/sjhDYLzEenwg59IztkD+FtdgvKHbaqJmVEw56
ul0s3uNV2elGtsszpTD1pbx5F9oF73vh7sqBzBFV99NW1Ci9vOWdywZF48N0l+AYHcwf3exuKbPX
Xkc/+YIa9mp6c37pBcfH0E6hT71swr+e8zEPlrK0wkXH1ea0Xn5n4uKJs+Y1tSudHT79aIsEqbiz
nrIU/2Hm6JsBN8n9aLt3dZpPkNVLH1RI1PAKlagkh42yMLJ0qyuOLuFVTG5EHxNiE4c5xrdAadnF
im8/qtfeweZaqX9lNlY7e57dg0HzTPNR+Q5RoGvzjNeT/EEHZZj9nsSK1hLDiZLK5JxO6uOUqfJK
LVgTaKX5UuTDiVQ9FUjSb3lb/G0yIeUQ2pweUmvLN2+CaRQisnNU9nQ02e765mlJ/wZfExhijTRZ
V3cuBsJIM4bvSG4OpPkF/qI/Fgrd/egvfdTitt7JSh4TV/40/Ecy5K6JG79YibZErS4uYoofmHvI
H9S2mRNDtcbKuqLtv5+n7iX1Eu3QJs2lzxPuy4hoRDXOYREDMOkuy31m2uEvc0HuIYK4ZZTKyGSc
tD7U4ukUGxT5latXb2OJEC+b8cAUbY23Zx15u0r7lHr6eTaTB1SwP0cOrEZPz7bbHZVqN6lQCypB
7knSaw8onKfITt57238SRvNctNlzZxEy1c2hV93OM1k92DP6C7oZXstef5zRywQF17EBNWMv0yh2
eZb8uX1PSAbeIgF80AuDXBqMYeeOqEVnMO71ttGxLo/MO7En9566rhRjBvU6OFGnY4G0+6YgaoyB
MUvED81Y08hWbOpe73zMxl5H17BjutBr/7GahrMc5BXqFLl7qVDY8efqlnpb5cNlNYgUWxSllq13
hZ49KTqnejzxm3VqfwhDsgd7KgaPaY9IFvunNENO6Jjq2BgZCE0/EoDhc1wMNc78td+qXonodrO1
fKQS9ntsSucA7/zuWYhQOXTV+OKuzrBvSWfDQhrfza2hBRPIWWp1a2DY2otVZ1Gugc+PsY/HOzdf
FF05Ydfm28WJR5ILlIz03It06T24wpbM4c6DwncZyNa5s5L5deKijBjns557XLVIiAZr3umYKM3V
upZ+86TV+MmZ01/KyTy6npXtVfnVNIZkXxvUmgLT3N5KHQcSNm0CeJyRcxG92zAoEeZxA8pbPt8u
mVZRFKGEsN3WI96rUcM6NJcTqcty3gCqibBKDUIILCCaQi57HLZ11IMyb5QrL8Ktfy75dG1Ee5iV
mx+b1FVsPVhwRnXDb5T+kuhOEXTWeUkLuXF7X4X9Yn/X4U9CcmCYf4z5SoMK2vsp29n1+L2b66/l
uBRIbDQBxiuMr1hu6BDJuRGVy7b0kNRhMXlejboIZonCduF7bwogYCqDzjhkr5P0T2WVzZFZuTnm
ueviNPExxZ+6uEptOhuoKDeI7MRBsfPT+l4m7ufiTX3Yul27HbChECJ8QJ3HNWV2993gngxwMboS
5muKazwgRvw8cs9NlBli8KqqXVo18d4ZXLYPxokxaapgrRE16kX+Mjl3uWlc/XJ59Y1R2+Iw3iFG
W7Gzm1/0OLFC29V3pFBz9E89z7ohT3VtfG9qC4FPopcBSEwcauxSm8x4E9rwaPb9N9wiQDMoxpF2
FdOOylLOXpzKQUUnE40Olr1Tor27/Wdo3HK8Vs57t7V25CSkUb6OV52OexI6LoP0vli2esFnaW7a
PNkTW//VMudtNbEQipUnt5rRD2v8QtxV0E2nH2gDnoz1VOc5x18lmp0ec8vtqm2vk6MhsvgbT9uz
G0/bqQD2nsneiEVU3FCUwWuYRTDXSdTwYKc4r9UDjLWx422Y8EbgD2HPsq9GiwSFGjzuLei1agIB
Eqnf20hzA89eTnk5NpHvfTFiHpSmxVVZK2zxU69tYP2L8K4zgfMMje0nl0LRTa4NQVsth3y8p5Ei
pHdg1zjGmeIQ80d1c4It92klTjMiWaT+bkDfSh+myv9mqwlIP3uzcuIlaVM/9J184enRDmtylJiO
QuSXuynp7jX03bHby69YT85OzzYfT0zxKYu5LwXJJa2BwoJs7YaIirxy2tBux0d8L+XJQX28z7vu
Mgmr2Vs+/XwUCOAFaiBmBwDrGkXWWAEHjevyXc/P/5u7M1uuG8my7BchDaM78HoB3HngTEovMEqU
MM8zvr4XFNndIVZWyOq1zDLDQlJIInHh7sfP2XttSH4h2yY996XO3/p2sTZzWiDQz1+SYW6xqHxb
ad5uUOuOrzhQsEsCm+vmpnIIbZY2fomC/EduauaeJJtrPGmCNzu7BAQBMXhoyPft4tTVseTTc8KD
2fLZh0iA3a5VL7ZKWF1rVPRrZH/Bw29xhUEZmA3UwJRDnYnvOlNn3dfIMMf1Yn5TpI0Op79VInsm
W8L0ett66AyL113XODWYc22smdPUTCFPaRMWuIWzT22qo6g0jARmUrqNiOKTZmu7+AfGrUfI8Ewv
2iLH6dG6tmAIJj+kYwbc19otNto33LPHHsds4UTwAr/Oq5hsaA9mrH3/GMrkGRHqXVdrd2wd8SbN
1AdIHe7QFzV9JKt3NSX7qtb2BZ9/5ZbdtNdbSnFDyS+OI34iZ3dnOfhapaERSphNpCLzgRgtk2Hg
Z5ozP9PazAUKYWzxZxz1WSm9Pu3e9Lm+KAMt5Jqw971WLYtboNhX9fgVpVR4HBv+QzXNjui2NwNF
5AY2PnIhiB3okT66/gHr2Q+DrMVNCGwDx3z+UhTBfBD1kmyEAmnBzu5pfH3N2dg3gxJg/aXb2PfN
16Tm8kM2u7UbO35NkdM5tHD3AW6jJ8eOjbTYsFTHGwcKA2y+IY9PuJjvPrCj0I0XHTMlJfZ1DjeP
SRMFlTXdpFW3hAPEVytLPpQG8QP9L4RiM0kFXeyhPj4MVtgz9ODKsnZAaOLMh46v1+2QbolV+RrF
7UmRSb2PhdhEaFWNlv/1XDG78YJA+TbjUdmYkbiUWrVPJrv2x6m/TgP4BCmM78lIoUKuJYQTFlct
WX1AG6iM5uqVlu0hplu4ozH/M+XsocOsjOcOZZuLJ33wk27UD5nWfbETWo6LZUcnnIC3rqDwt4rH
wK5Gv4PIOS1kujSNRhw170KrmBtciM5+nj9qLf4aWVnh41/aC1ECeurOXKTJg2H/p+1fwtmaH3ls
7PjhgIgVyzI0inc8KBWeBJodvZ68FgNH8phsgpFDvByt0evF8JKTGrkbcj3fxUF7U8O9ia6aXkT5
M1ouahnZZ1R3Cq9Y5Wd0CbdBQvMnD3gpbU7DVkb1eUgagXmn3jidZb7lIp13emPQk9cHv26Vm1q1
nKjR8lFMwVZYBIE4fZETfVPIgxC1W2V5SFHILYVU0qXObrOSs7bM2UYLrSJqrOjJdA3lX4O9wZ37
7g23BQ001Yvy5cjE3GTeVagHU+1oZ5ZzQJ1N1NGYZPq2I8ubz/lbLqziaE/0BtpS3ViMcbTIJ64y
3qqDDm5pKb8MrXXM8r5+nuvQxTO25QXYRaMyXTWTe3bXzS9qQ76mVAAldDO05/lxtuwfeF3C3Vjv
Q5NClzkF9qyeg12jrxznAwTtdcljqGHs/zIAxhyJyGIx2SbOUE16WmWXmyB8J1FWECcsdfxMVsZ4
UU+92qY1WZnqYSj6p6l1viuNkvjVHD+O2kaAlPLRxu3bpDzma9+01IPYzUODu1Oc/VQF6vdKDm9N
wuy2qrOvSRE95SY3FwT+BwBxtCKkZw3rORzOV/aM3FM7tiWDtcTifhtESMdG9VRN+5ZFSrMNDYdE
kErboaBnjiQNz8GICzj1UKT9iEBWe8NhE7tWxE5WHeclhLihhOqWsrG1D2zvmVsDJjoHjbKHjIB0
M8l8lAV+KaB1JA4jTOlEuzhCw6k13XOOrJvO974Z+UNzSkvk2wWdpDhwA3HBRMzKr6o9VKDHOhjf
05z3rq36XdfmdBx5b6AnnByrI6te5+ahJ/ID45abm/YPVgjS4BzFZ55rl2IwHyc8WBvRrgiIMH5G
ukHzMrQ20UNR1j03AkQJgEd2acPnnLCnhAgAh2nEwpPeupECfjae+rj+OhhfC6E+KqXy3egpi6mD
3NRkC6tIxSoWfIQ6f8LktN8xetC1xjXMZyzc1li102bo+1EmfhgFx3KzdvrAaZxqyRXHaDfxFN0a
Q1B6tdM1L5x+lWm8YTbIvMCazxTe/pw17ZX3DO7nWyrTwDd62+adrGmHVurLohYrCIRt32bCPf5c
yuHRWbAELZY8KumpxMCSadq+H6zuaEyeKNBu5TzxXV+yc3DdMxEN21lwUm0KrXgKPyCmMlAKId9E
80Ux2NWqHJvfYJfbuBkeeGtOhQVuCt8IS7VluhsVHyBvEAOzOcWOOe7IJbsbGqtxjYDIXYGa/BQq
xclBGInLo95mxnA27AWoT7gpaoeR/mwvxyYU53yQ1FtLy6nHSn52UAGskACs0Xnzg7EgAVkbJR36
o6I36i1Vxb2pjfKc6krlg2VRvXkU5bZPxxW9EFfEXzp4udWJC8ZABVCp+XO7TMy/RfTYwKl6ltlA
F1bliUcctZo1pk9cNtOnORjeF1bsWSe25ykpwRTXAGS3OrLpJ7Bz77Oj0VFIhw85lM3jr3+U1fKl
tbvl/OtHndI2+85hDlaYTNFs1Xxmgx1cE3X9RTMaca+lPDjSgTj3LXBDOEaY7RrD3WjU9gmenO7p
ga0fSx2BRtvhtUyXpKAhXEfnAACw55D0veksJTjm8PPOfTGc89nJzsncfRnHojuaAfIdYsesvZ5x
zpY6hDYehuaiEKgfwxZFhxoVd8yT/NDJxl3jWLWfWFrthY7FLCcqZrTTEXIL5nmXuAn2DWiNu18/
BUTduNOEBfJNF+deGv/++QoaXK124eodLPcpdLQHFSDEA66J/dKkuFjWH1HzzK4WM9kJUENsTUv9
YEClXdTReox1EOBi5vi3i8DZhbmBdo1wqRc2INvPlkhs2+JAGaW9JvXIeMJypluvhe8IaAzPqNX+
ZSCSvOR9Xle5rtUntYuOgy7zp0yqTNzF8lULcUyFed6e9MUIvRrn4s6wo0enS4OvVjSYLrb2eGt0
+oxviLKHJnm5BeoXMB+8ZjPPdGiwiPZYIE9ZxM0po/3P+ErFgYVHCcVPmB2MMFZ3VmC856HCmHom
v2SKSn0LwYrDX11OHcP0XWCqzbbtusG3tfZQ1kxUB8fSd8Ooa5ukGvRDhalkK8PYh3tn/ZyBMrRt
Sc+VBtWNWkpuoioYabBWeMTtyVNMRb3NojrkCTa1sDLUl3rheeoAQFDhTynryVIf7Qz+ldV8bXPl
7ATTx+Qk5t3cOs0diOGn3O43U1IZr5E9PoOeaZiVZKCMVFH77W1o5oCW9RKj5HhNdPz+WTDc98qY
38bsLUDKxATQaS4Fs80jqioXJZfkAhBujGa9lgazwqcyfNemvuO3nezMOdqY9yMs9T4SUPr23WLf
6JTIHRbsbNsaTGzCSs5nYbeL6xgwOGDBdHtplVz5CSr19UXR3GCIJs8Sitzz3DOwwUwYbaXczu2s
E7O03vVkOu6wUDpw35ip1evcl+3dfGS4zxe2RA+hghwisWN9rznNWlEnH1zNOoRg1NghhGC27zXU
ZUdz2BsEM/y5VhmPhdUEdU1FfjNajaeJ6ISaQDtDSl11rRGzEFA3k67o1zBonLsWYIifWpbpOWro
3ClxHRwWPUKINKWpl0pLYTjfDk8Dd8E9PgGGEGJn6YNbTnG301Y01Pgr4QOc2mOOPVsY71OftD/7
GK9oodSbtkDFjAQuuvZ9ZrsEEebb3tZRzKjxcoKacjCN9wIPD7e1JboXPdsr7jiUQEH4PM1NcERz
N91ZvdYf8sacmA+Oj3xIDh5BEV6QbECM664zSpsnsuyURyEIIY/Y0GT4HmFJW9nRfliF0CuCQuPF
tHG8zV26S6HwHIeubHBnpqcBv5hvYlLzWvrPaMrSaJeoCpcW0d3bmRmfcQW/IVsQN3Aa8CfIbsME
3nAuZbN5BK9MI1OrX//6Qkw6a9FQVjtG5y7WWvVM8wXHniMcD2dise2j+GvTMjzcTGIC4pCsyWy0
T65dX9Nxmb8xx1BOLDW0MSlT+PUZRAUhRA5aLjEy3kXRUN0nNLGIj9Jvk7QPIfKwTdDK5jDoYCtC
6WR7U+NmbGkQAAvloQJYyKbCESXTZRv4BMMxgV9JorP9pVgS5UkEbm6hRjAJkqF5q9NIyYdv1bxG
SC3rzC39kibc09NgCU72Uj9RVk93aZu03q8vsdOg3/wSu/6vFfM66N7/ezHvro+LH+/KJm7b9/43
Se/6+/4t6dWMf4lV1OuQ4YkM15YIrP+vplf8Cw2tI2zbEgAuLB27yb81vZr+L2Gr0gZ9Jrn4ypXm
2/6l6dXUf1ELmIRcaBZiXPt/puk1+Tv+ZiuxpCFsHRuL5IahkelofZKX9zGN5bioAcs72zFKPow0
mW8NPQAI9B/DxKzIqY3gaPdf7VlnupTW59WTvANCBSgkNOPtUCuV2zMCR3sbfuk0iVWnbwWaBRS+
ZTUcs74XbI49I8+so/s4NclJMB/Y9khcaY6Ulbuocbw369m4RYitILmphygIaeSFzp568SGffVXp
tbu6fw8ae7hJxfCsAKWsYU2hZ9dF/ifnxu/o6l/PxdSkjXzIFOR42Z9sBGljQfFpo1uLt3krVMFJ
kk+LpzXtN0zfOyQ/AB7BOJg5UwfGL0Nhbwwb5DVXum6blIik89jWtmUhch8YgOYZqpkcTHuCobH0
Z0YnH1WtFOdqDt7LAWJHIHXzqNjaKWNfcOtgSM7QdnO6EkZ0INl9tplx0U7yrEiS/jzP+xTJotsY
9XQX2N+EkyFXQZ6Y84m7S08po8cLl02d+XZpghftzXELs6m6OUE0b+n4nRu6p14EJ9mVzg9livQj
IsV4o8r6tSJlwLV7I95ycf7bKvm3rvzvOvJfMcb/32vw17NF4S5NVccWpn9O/dRrkhcHoVyDhaju
sXlowc5dSQbfmUBEDtZkgOJuptSL65e2N3ylTYxXRahPsh03WV2ljxMd5WqcFA9omQFwj5xSeM1o
amVu0ObUMpr2BVZmuD7cMpKLqRrN2vOacI+B5k1i+viyiRlExDa1QJKjxDD6yINUfjSniREsE4Wd
w/q8A+blzzPzuc5sX0wWy1/+ht/sDX9/GL9iLT8/DFOzpURSr0vV/PSiOdKYMWIq12xkZF6LwFvQ
63ki/Wl2Y4GnojGQtGkz0/57riTP1Rhssd1u8mSavdKtUhRfBKlDDIkzx43j/BuA7NID+ldtFz37
WSdtyTFV8VyCePL/+ZP85Br565M0JW0UoWum6hifdo9hodUPjOuakCNz0/p660wdxkH4C3D7XBQ2
7QazM8pzRCRpK05m5Dj0evHtLu2fcqp+bVWfnqSlqw6PULCZic9LVtRN05oyBplMQ9m2oKtgv8Qf
J5zGy+le+pQvcNCcrHxUJ2PTYjm91VlNDKxEr+TQm9UccVdYchfRxNoOQl5EJ1HWtct431PNxQBP
zo6lXO82Myr+J/iEb7Gtx4wXqsCjswyNQRBlaFiA/pijtAsAaYNE7wN6PcY4ivYNGx035syuDvW0
MHuxkMFaDktNqQt7O9bzXT7qCzqqeL66mmGMexinEkk+loQ+e7JoRke52P/zx/grwPrTkxNIJw3D
MbGY8Fr/7plK51IZzMa8tuVYbcHS7M1kWeVytrW3R8PnWgQ4ZDJdkEU66lCRuUVyzZUGqmc0oJlC
9jsk5iVNxx5/fkAPDP3wHtmHV7VnwQJchE4DIa+IjJPGUYYIuPUsnvbzL14mgD9F0nKoTXU4WAIT
6KNYHZUWFzyXTbVmOsM7/c/ftLY6mz590xJnjMoRalA3m5++6ZYuwWyS5J1NU7zTBg04irZLjAns
rCYm4rPjiqiffSDxfdyKQRV/2AY/Zfv9Wjwcu1QHwiZukli43596O+kxGg7jys4Cs7hPfjIyFIqZ
+7OR3xcq4pdRV9wgUZ94ckerZkdj4/7TczB+N5b9+8sQGgg+S6NG+fVy/M0wp4aZzJxRvUZtscOL
Hfud+SPIQ/s+Thj2KX1z0eHpXcZKPKhlANUxNY9dSy1cqaF0gwL0Ap0caw9yrThrAJ0LOyDEN3lN
2lzfgE3OGVehyc+ZG3LH5OLAvMFbFrjoTq+hB2Xey/IL3+uAsOQgNK992AGTsGA9x12Q/+Gxy//0
/WqQ/y0ako6Dl+r3xx4ZCje7TL3W8XQ3akO10YuyeKZPW1n2fM0M6nhKjFVUbN/Xx3XUjGABpwx9
nB1EtmOt1LTXAhb0r522Utn2QAuhXiWvuJ+zq6MPgadmH23X2ju1ae+1gmHhNCvf0zp1dgW5IX5X
hiZTpkmH86pvLdA8PskFu0JqdFci86s6mw8JLTNfa6o7LDfC7Wqs03Zv4vu2LBo65dADPINRUYQO
kELhvFi7AOHzIZUTd976FOGa3pLu3nkpgw2+H67NekUrsjBE4fZhHDPvwlUEwR85j9Pcx/IezFZ8
sdurfHLsm8ALhcjRubadWW5BvVW0UHZ0UqptBsWSQq5P/3Qa/odyVOoO5GVVGiw+8cn+G0GADGOl
v7YGiRmqEwyIUMuvhRzqo6qzayyg/PCrAFXoYtWtNPTciXVExLRLcSp5fV1VW6TUL0mMxhFCkIvA
IN6aTVeAdzO8TDHYxu2hc1sn+4MZ99dh93lDsdYNdC2pNYq031+sZLRBh2Td1dIjOvZDcx4W1R8G
LJGBxOijWvMTc8RwjFPPafvx2M8Mj/k17q9RQ9414XWzD3D3lfbDHjlWvqPxzag5mG5KlyTQU2k3
MAZialvYQONz5A2KsMAaTKXXJtLZ62PGvRSIj2cjQeN3RuP/KCnqr83CsfCWSamp/P/T4jEx3MxB
U11xeui8AB3EYuY9Szu/E37+8M879H9aqNyONJxnqtC0zwFvVWYHY90U1xQaHkHE8U/Foc7557/j
vxQN5nr7YsGwGTD0VT9vwnmpq6Oj61c69wyRdBpFWswincz4qKcmQGJohd5QMo+JTK8k9AHbgUEt
szT0Ts5KRjltzrGfY9L3zTLamagnVVzZbojUn9nDsE2NyDyUyWn1M/VzuVUW6P1dbz4qjfgaKKgL
GNrczUlfeoNWo/sJS+rxtX5reNFwj936GGR4AJWJNCD+g6mtniOuR0x5LKQljYMxp3fqDb1KSkgj
PzcW7OvBmh6qSHcLMo9bLhVWOfxhJ/1lM//7C8+zszk6cYJZK9r6891xIT6lqeFgOkrz1IZmeBIB
8vJZaxiGtMqulariOSbsk8qIC9cEIELCyYKWtniBKaqdV/CYrRoqqC/9ELWsUctG+zPmpbqtZ7zh
6MWMirvfkkwK0rJmq5h8NjKIHW9hEIVKy36tJKA8XaAcFEqMKI5VHlodZD6j26EH4PPsdPVkldV9
2SKq0SqwvPAwxK5kzW211Bm3LeGRe6jinHGQXBvZfSlXrkIQOucREJO/sKmgZRXJF27R8jTp9scA
+9MnB+QhEbr1hyRxDqNPpcn6YE0qf0fVbO4mn+sx6A4LAt/mKukt41jTtYeFbAmioPYNjLO7UdTq
Jiqnv85iw2qXTQANGhNQcT+oFjJ0rtNek2RA6hPT8hEKygOat8riOhmOaKQYGfUHWxq7CJHmpUEb
BRh9pCgHaRGaDIAKkdU+8u34mljDRTdq3V+W9LV1TO2Qg9U5J2vvLTZBjQnnshBT6upLo/lpJvHZ
cvP3qphdekAv4qZNMmxIqyjGcsaY0s3eiNk1nY96C9dncgCT9iJ2zrBotS2jNEZ1utinnfhhy0qh
pMjvQhQxkcafVRMPfBo4pLQFb1dICMVdllpewRSLRn4lcVr26ayxnPl2QtScFQSrvovNQ5P2jadG
uEU79MEeorqrbtnxOUrK7/N65Yrt4joPLEWrjB9K4nRYy8WxJiyeAjePkAbK73hDdj3qHlRgoXrU
GEoL49iq0xvtGjA5xg8zCSvPQlq8mTlaGwCKxzrG6avZZ+Bt4LjC6AnMUXqVBA24BtMLl03pYBTJ
sBsM23DLOli20synLZ5GxZUCKGdRYk6WOc35vPpZ6QrZrIV+qYj/DUNpnea22xWoElDTtFcxfDAD
pHG9VoohctI/lM3WusN/XvQOI0cDliPNp88n9EKIxGJjGAVlPO5tVI3sTPG0U3OmbLoFIskaLdqa
KfW73UTKITOsJ1JZYJOghMN9Z/feNLGKq7DKNpV6LVcdujPUztlY77pdvs7vs+5mE1SynRnE0R37
4NYrjyPyMSKCg2sE159l7fCgDBrJPFsbFQyzr+kgoTPn+TB7ul5Ffq5mhLJxLfTH9UWcE/mILwdw
V7/cpQr3j9jJyIkZCvoiCVw3M/4huu4SOXxmdc6Y356SS6+Rp7HMifAUZZh8FWIVnwbx4v98Emm/
A17ohjCQMHXs/4amOY78fB+JmW1ZRqNcOtrjCIKS3K0Hkq0sfJOuKtMdrTRybZ7VubtYmL7+8Ld/
7netf7tFwwtFhAY04PPlGQiHESiWfZma2W2i5plgoxMgqnqjR5z0faJVQHDEbu5b34iEcUhyPtJW
Y2DsxD9Ghx7TrBs36HY2mk7jqKXNn77C35kbfz0fOp6SeR2cA+NzhrzE1R/3Dh6miJTlyfiw076D
tDm9jx1fSpmr9yHWsXoSX+beijxSsyBAz2m7sdh2ZkaQ2xCJWAAbXxR/OAm5LP6XLdtRVdW0BGUE
oAb98y1KSDXLAlleZEsuo2XhbkuW4clShhs0woXXGuFiK0V6DCJEUxEj7YUWyQbkOOe80uz1Llk4
UNwoLpFoLG14KcrOfkmndyycGlcNjHSIH0ePoYuXOTDjljHwGbxGLgZ/8dLD792R1bhmyJriRTgw
xqe5E+gfVjkc9/EjNnR7M4umPyFpyV+yhAUIfUU5x1gEK9V4iNClbfuqY9i0/tAkZgCBNEV0kA3I
kxb9fkad/+RUt0l1nnFcVo+LNliHUaFHak+29cVGcqfVRvVtYageA/fGTBZHW0dfYYtL1rl9Vk1H
LYchZ+XOFjuc8BhW4KphMKpokzxq3YViJjhpzpzvwOyDSOj2Or/jFCnmzCnW+A3hKUDNjPHYKhEZ
O0Ls+07ErnCusne204JLnbyNu3aE12ebMGr7tt4Xo5o8RIR5uHqbaEdhRtVLoaKhafo5ugxEB7yg
+XpShuQyUd6/ddDq0BmRozeQ+ZsxudmF8PmQswIFQ8TwENraj6ERe0TpubeGCmj2slvgHrqRSgCQ
gZoUa6BnNrJxsSCC0zW9GYXaGRnaQ2qnMU315ahFZHoMxlLv9EIZ9xAetd0C770QieXX0fTV1pIf
Rjkyg6oDGzZrej+Lk2OGyx1HKX5jkrmIa+V9H+XWVNTgOKF179BXG5N+p0+1n8V4LA2FNnURtw/j
ZPlySQcvMapHNeamYSXwzRDsOvpCC0ZW5WG09Bt6StOt+oAWY2z+RDre3Ppc7pWx/5lYqKI6Wd7Y
y2AANN19ZjcPTsvbZSz5K/q6Z0pVHVkM8hAP8D9gkEd7nD8wMN2Uhd+Mex61CJeTCUjSZjB4ZhzB
DyraSlUZjlM2fK3a4CvCIfaf3PRB334XI/D/AdGxlthPad7QmOlvig250wzkmRTrbacFXwZLHIsF
N81Ioaz1pe2ivrnixoZ6H2Dm7bKLYyWvjZN841B/jRJxZh54LGbFDxsQsGNAG31qgVDQjLfC5tsE
LRgCXxW6YwHBQTWpjZAbX0U+v8S8SG6MtoNQEn2D9k85mnbT73M0FDODSBRYdopPu3lUIrv1Eka7
G70rATdLu4MY7iyHMKJVihvxYjY5OV5K/6pMMa4QU1/8FMalL1DdQ0xjZAKXtnJTBdvcHBHQ1U7W
1dk22Ns3OqTcDRkTZ1WycpK6h3o4fOAkHq6dxZMc7IPda8TQlNoqyvJic1xjpfHpyz5r3aJBKmQs
7SOUM1eLjJ9FZEt2lQItPgw5Q2rHeTC6c1rCn9QoPr0hvWmVrp4nyv1sgtk4tigOK8Iv4iS91uZc
nWoHi4Fi5QRpRbnv9LJwcwCmzgqmp3dNmCzJOlP4NuTMMIkL+sKEk6VZ57eC3gXYiMWVqx1lpVsA
i+Ieo9jnrhTkq9R4JpMyY1prA6tvFvSwIygW5Cw/VKsi9Q9elTtOqDia6UWgwNvUZg2csnQlO8gM
+Rnc8Waoow+weKYX6f2lT7g5jPCbs1ndOeGrHcKGIadGR+y6WSKcem0SLOcxILuonruMfcw6KUb3
bnW9z837TU8fcsEgK44xniuaul2anIySRv2Jqf4Ldrp0Q1KlxtWE6rdPn+Ol6l1Zga4Ti86dD8D9
RllJK60z7+lZPoZwa/cBesUasxtBTeV3RwHzjeYI6QD0X3b616BKRjSKvErhjF7aab80tvxIcOtg
N8lccB4+QUj3A3Ed0PifBp4yWtjQdxi9kz3zavRq7kucRdpQMlUQqrIR2pvQpsQn9IJTQC/3INNt
BuQEiOThpN+0JpKbwmm3xI2kvqnAEEAoP6JHEOY+nuCqa8qD0tbfaCgxODGj70uM9t0o10CTMPwS
A37Zzmb1s6RFfMixqLZGkHrkMX6YRnOZWhIb7VRbkS2hRPyAe1NoCozoHLOrIAVyiC5xX7hLAKzS
X1L9We0yC32a4U/tuy5qiLxBSPZN2pzKUcuPQZN1i9+N07hNk/qRUShiMKnjAc7ziRuMSsbuxIbs
5Np+Vppmjz8OuUPW5m6njfdO7Tjr7gCAuv5Cx9gEq5fg9tLLY/b//kEBXh77sAjdnJuGi9x4OTox
H7J8n1tIRhz0YKPHjhLAIoSEyXuGVXr9TW1FrMfm17/++uPSDq6zvkhkUyk04PUfapMhUFlCKNTw
FHcjbP4FhA2/Yq6y2DZ7b8rc8tWmerNm+tw0jEMKxklxUJNGOt9P70sSTWrxGM3Nz07cz712JTTu
EcmATluZv38xpkM+8I6OeZX5eTdj3y2kjpTAelHTpkNlon/prU5yJTS51CnRuS1QJsXaqz5F+5rM
n42Rm9dfT9zJp/woJsTeCMR8Eo2eJuBgqrVszRlroQbOkgT1WnnU10U+Ryq6bfZOb7Fj80usoXUs
7MtIeX4cp/pEpbU8zBpBOSGhP0vswHEpi8pnJsW0kk7nME301hKpok0dXzOdLqcjJGWBvsprAmtF
4ZDF6FS03irGrHIcTDwco2+o81Mt++bg7GD7vDhdH19tyPC2sBFpoW4Eh/UsuHUClHaKM/mrb0iA
OzeS1UPf1blrJ8FPkrSKZ2bbyw06z21QYI7Tj72r7EVz67lEJG5Yb5YkImxR9ReMm9Fd0p6lWTuX
hsn1EJEazW0k2aimkftLk9Dj5VJ7odoFPNuL0nfwdYu2/TY5NP1Uk5ylUXOY+lYI/rKX2AiDM8Jc
5ZDLeoummMoGbNiamAbUIQzHU51bV0XrYeigSWNu/kV0jXpADRPd010LTp2FV2iV61RziK3OaD05
WN/q+C4JE/NMtxJGDmf40AQT72yPT7vunrHL5TvzuzZkTygD063SjXtSCNpDEMpXVWCMxJwsvdH4
sESweGGsJ/vMSpx9NzMjq7jRTAyInwGFnfoAl2GfnOdecgVOjwS30gwzwoeuGK89nzkBHP2l6Vt6
oryT7PzjVVCTLgmpptC4A7dhpEYUYnqKVhbZr3+TnZ67i0l7mHcc4q/NQVUuwatdkM2CshYf9TLR
w9hJiQB7GtL3GAPSRqiJxTlOxApi87dFOPB6ssI1EDa4U1HuNdJvjkWsKofOyA9otatdaEyPzlzs
AXO3u5LrPx5fwy/jCrt5YPxIVqsNfMDjxH5zk7X5wyCeAICZQ1veEAThavQKIzBOpjo+VzY8I8OK
y59dbVZ4QEiTILD3fpjrR7UgJxYa5vA2LvFDDKv0iNMajSD26g3g7ugyqo0bLml8DosmQPBV6x5w
f/uU2mxodvcK7tLGl5ZfcjUX6HG3dWN9a5R3IjdI4IzGKz8OzjbZSeDXviTYzy55JRnM69URi+rD
WMP0CGlAXU26/xBIVA+aU+WPZT0cQKaDUcJ6SiAaVNccjCdKeInLUTnK2Zr2JRgP4j116yAbvl+F
XJAHEia/MxGF1p8EIe3kKjtrE1MgQHLRXNvbgLCCK59iuSkPHNsmdsJBdRfRvvTRvIBE4KCLR2gF
Jfm3kAGO+pjIqz7ot4z7wbkodN3NVcpqmyqbcSwgsUklkqXi5622Df0SVSZpFnQtVKHcRDfBzLBY
Z2Bse4/S5BZosvRZaOmhtcdvKHxOnGCdmxjUilQTnV9qi+EC+bni1TfwfvRyN1lIt5NeGSBgVZ6Q
sXgmOK90E0GPgTyU8wqq29BKPqeqAaqlix+LsekPGcRn0Jhs4CX6kLBtcaUu+q4xzbd4mOpjouZf
a8D1R7LI0NPPfhu24iFSoIkI+y4hJeoWm/IcSQh0/4e7M9tx3Oiy7qv0C0SDZASnW81jKqUcKrNu
iBo5zzOfvhdVRv921gcX/tuGYSJVhu2USEWcOGfvtUUv44expCxjmZRl4Z5g594a0+LIXCfmLkab
sexT7GBle3BMyNJl1dUrQPjWJiEFFXge/WLZGvo6j4vq0Wrm7hqT2Mkyy7cU0yG5hs0xU51Asqiz
1mgavlOpjwSa3QI9D1/ivt/hY42XUYkEOOK5wbZsUaiKMt7Ce7ZWpRtGbADYXsykS+/bwDVPPe3R
9cMlgDHnCy2HhTffntCT7QOi62BJB+lWcLLcybT+VOl+OJ+Gh40H7Y95v+e/Bx17TIsz2Ku+TNoj
sJT20EHxBRAQ/4wjGgIuX79jBnhoSQjMd513v9UkjL+yBVunOpsAvnQZ91hz69iHPGWOLx23kq8v
tlsHno8J75nzR44kLzc++c1ZlWZ47AgbbwpOTVY2HKlkxo3AWWyk+rifYta9ioCWXUhbkGXdPCtw
uuuAkCkt05oHOv/bEKj6Bovp2wg+72LnEHGwgV9Sm3QFzcjcUz5gi9Nr7XPofNZHVZGexCkysYe1
mNwDXXptm5gB/mqRDysEFsUhKWmDDqOKtwVHY454Xn4MtHJjDfjMGzN7ijnirgvaBACaSKPpjXbd
1CizwaoYNE367NjUsARN1T/DNokXcsA7Xxps1yErCfAQYs49W59oPfjvjvShP6fRQ6Llb9IGQONb
9rNhlOWGpxSDAs2ABwONy7IuhHuhw32KiuyhNqfwk1ODppO8eYPez1bNiwLjglBpwZNP+RAIZk1e
N1ScMILskDT+ssZTlZhPQ5UdHWvsjtTHDQcnL7pGbrxvVTGu9IZ0UB3Xy2Feioi85d07jbUNlf6I
2m46EXGBqSG6yHTOS04DdYgHyAklboo4ratFbXoxADBimnwQ/xtXgw2Xk2m2pk1m8OBrPNiNb61I
vcrWcHkwJDST2NliGo9xSzOE0O53mtPJqdXaT34f9WuzIC2m70R8ciYH47HT4Sau4OMg8V6mce09
tLR0bZuWauBee0znMUvWiJJ3r/qTbuJ3E7k0j0PsnbGUukc+S0h/IY3SYtJWqnNR2UaEc4noRzpE
8VzpDwvMVNWzQeRuU9XYDnUrO8qqerPHINzLSHTHvCRCNoyvtZmEOy0Z+01VEhBgpdGOGKD2Epet
s1IjYqKJcm+lsIcuiWsXqzogFod8JYAzHRHuYz/cIIQ++KAI1kbncKIfye6ijbTTiIva67q8qrDP
4UqZ4RaayFaNtnVmnHCLbftTF8kj0jVaYIJ/1FgC5D7J5HriH8N6PPUMQtdEG7GvBCZW8DnduEzX
bLIa7mNRQv342hX0Kf19W8DqqpADYTagaxv45tEzv3YIlwGhGNkyUNu4IOU6KnDMuJH1GfRluG2b
6JPWVvJIyuSKxTg4mdkrkZLuiR7Ng19zDEZ+ZK/9wBcEAATRUpJrsJs//JgolMgWa7fiZCc1CU2l
5tBHf8+mBUcOZsFmYIGcC33soIl8w4VA39KskTm6/YzPXXlQ35elWxYbTU1gejwdNHy21tvU37au
kX7G/lFLfneBLSmN8meiwPyTArjTuLq9M7o36nr3pCHfWOiGqmngFD3Hi/gn3u+flY+bwNfjg2lW
xrbPwRQBX9kCu3eYd7p7zHbeyiQ8Z6kBoGgL5p6W+91vqWl8duttkhDLlE0CoKSWeOsifhv0pt0E
Xlbtq8THj8J0lJIuPse6/11Pxlckj4CkWo3H1nhWzZTsOCUNnGbJQAgskqMN21k1xvSgFf430ktJ
mA5muwj9z0cdmVOrM1buwVnMBCYjfeREsTNx4T/TilpEvpkfPCJccAmSRRgiwtqTH7LQ+kE7R6Lw
1zTZIvY//jwMyA1j2nayS719iasXHeKKBK5WA7LbpVpIqM4gKjzMnX3xNQYYUxmjLZ9yEqRNUtnF
JNRK9cQi55SvB7c3njxPp59Yq5PbHTV28mu0F3SdljWV3FFk3MkK+gg8/4aNNuyPo1Y90TsE5gkj
ddFLq1nr8FJWNi4YSI0JQTRt9Yo9ydv4FvkyLLzXMQ7D537MT8aJ7O30XLIo7aYGfyr5tI+iq/s9
5g/SjetmWDIkcbZWO54KI6+WuRy+TpyuVhEEC8LqtHXfRi2G1PARh0azrnusAUYalUtP6/WjPDQF
EyOvqEmAz/tb29LbEy1KSqAi63pUz6LyUbiXxFdV3fBqEBK9gSpwKjSFxjRhYc/kF5cJ1S5zxQvi
epAjMvWe/K4nlmOKLyFBlLDKbcj/DYJ80agb3pEaUKA2YtYAn5HFDFmrlDFCAoErnpIbJqn6yalt
zkcEzF3CMP9GvrZzynXjhW83KpRDjHXra1s6zhJ4kVoodgZHRuPamji5dSRXXUb2fL4+ZK1kHTyJ
rKQrYm3YR4p12I3DmqAEwLI1fmvP7b9PmTR4TPPwQaP8Wg6FTnrfiKIv6zlEuYWZLUs2rbiw5bFh
o0X0rxW7sRZ7ryYZ0xc1TfNwdhz7NSw49N2IhMMHbwgOSH1ByErxg6xHFAVx4OxrqOoVPoaNIWiI
+ZVDekA9bcBJZZuEg+hK5XGypuOEGNck4DtzLHSVkXV0KMSvrSnPZYRljpk10UWIZQbiwYeKbA16
a5R0jtiwPehLA1/YQtXE1jlOiXTawIbAdGAL/H5gtuWiywuzU6a7fNBp6a8aokzWCrfyRU+7mxrd
t7CPWf+CpygbrD3uRqbN80htIsj2kGb8fwyz+xS08aar8xKDvTp2TlfuiConxxC7S9m0JrOIgKA5
9A8LBAHGkshJvq5+swn1ASQaw0DCVQQVThmvW5b8pVVjRfaKDkJkaL/E+AQPiRGip+mnq6bD8EgU
xB4XEOvCcVd23GU3vQHhEHjHWnupO8t8QHK7YK7QHtAcQ/JlZOg0zCnIpxNpew4N5AstX5NlIxJr
WZlzIp9RXg0Xa3mVV69Dz8SXrFACmkldW4eeQ+UbixbbT+Nv6tSjGuI8eWoL4zZOU0NPsnFucghO
4IIfe6GTYKfjy/Xjhtg9TlKPaZd9QjtkrVrNMm4QQbG/gwrIU5v4NyIqt0zYXK80j42drZBuAOnC
yawLx0RgKzeYwvOT7mYryttTQDwd2oWr4ESzgt7RDh1OboLB6I81r2Keuqom/sbOCR9Emxu8pYGY
zf0JawjZsMg8UBnespv6F/RG/8fdHuDO/zYzndHw/0C3v2Rh8+P7fx3DzP+ep3+3e9z/xV92D/2/
YT2YEoC7g3vIsF30bX+5PRx8INqs6IDFLpF6O+hR/3J7WNp/O2pWgMPKs5CQzLkjf7k9lIvbw7BR
5+q2ZVgu+qT/D4K7/mGGyuDRsFhxHJ3fzWGK+kFep3USzgFSj2XS5j/NQNI7HpqrkvEab6BHg+9k
PBXI8gEPcqG9T8pxZaYPmQGBIeiY2BRFbr6KKPwqvan9wwicp/yf4gJ+P9wwko8NaZkhEcX+U0IX
x5aTZCQqLYOia/ZW1zE1kNpDP/tBxwKAoidrb3t/eb+g6cMRkIk3ZBqQ68JKPCIHEKzQobkqsIUs
jCqTL3g8mKk0FGCDMRWrSIunz6kbX4vE3Kak2J64b+lzNQI8C6B675u5CjCHb35fa/ucVehAcxxL
Sir71a/+BtOdcFOamJPNMPxaewyCnAwwskrU19z0G9KQl31niAfD7/AuGkO/alQW7H0lom09Nemr
AWzFqmqgJU2tW0BpRraS1gJ3VlFK7osUu/XUi/19zG0GQXwpQ5ZLp9M/x5EVfo2wcmB3Zheye35v
1zdfdeWHT6kDsU5XJJ1b0CLoc8WvqQvu1Qh6e1VgsNhgGKEbZvfhqUbJQ3mBsc5spYZF5d67qSwf
53DvOguQN59lqYZHy3qDSOQfVFuNFO2We+UMHSyGzt2glRBfhWJIVVbtD6T5PzXVtC8OQqv11Df7
wMZDUqBa8m0s/AzxM6AwMn1OSYZ6HtcuR3ZA0HRMTCnu9sdwD0Q33fi9f8vLrOcmwOd0G6AlgYHP
tbGeE6ebrqWi355hiz0ZjKo2eZ8529pt1mReBds20IZHpCTD4yBgiGolx2hpAgAoQv1ZClS8CSl1
i/vL2AK3uxCNe8EQabxYEVYGqxK/XrWaoEenpfSw/EM0Urotx9zF6Ty0YluuZr0udzYsgmNsZBzz
8fI50/QSzfpAzkgl6dNHl63nIZ78+nK/ZNOs7BYhww4fMmHBSnIomrzY0TsazlYb0kZK+vENBzBo
Y04xS3NG4dq6/ayGvr6ihcemFzGLI3qWrubgnJWX1Bf0Dv4ix5O6F37xo2EaTT2QZP3SjiHNOLUX
ftcLRLENSbpRE6frCh1iDUPziaPCUxyp+FIcSKWqTqNW1iduD1OjXu7gAGcprhu0N0wUYA1wolwS
J54vOg4m3DLDFMfGk8+tA8+RcXRmbPrSumYqGoGJW1cR9dO7GFvOpiHsybrRbtU8/A2V2ZGbzt7k
h0MeU4OAZR7i0L4W3drCaXYNVWNfOYImZ8qus1+K5tGA03fGDUDJ1sFm1BndmMOE73q+d4kffbfC
lwn37Emb/yDjD+gGZHu3rR+corCPMrPO6JlxU8wXNxsEaRMe4/pZYoBoao6iIIGVaNVi3bRV8iXq
OCZ1VfmsDdExcqBRB0LTXoZmoBckouhLnpePfpIGX/+2u/wHl5Tx+1pIs40tA58f7mPD+LBWz8gu
iKB9xRzK605EjuUnP6A9LKR9VsMFS0h08QzDfPG7m6ikeC2d4lMR5oQqXMmVcC+lQsQNp7NfqDQz
thEZYQuQocm30faf4iY3XyA1YNaz4z3JwgGjmp5Up+RPgnt9zib5u2SMVR1tEW4vNLY6Y5m7EeJv
DgPUgHFLkQ+Os2JskLbRYZBi3MlQz6qFp8ltaeYTqtVIf5SRaW16m+qr7ECbTlbuUnXCMAysLnrx
GZdBa4qMdVB7j7Ec/TPHBTTUTaOvkQ0RO9kk0T5qXGdXdQz/gae2qz7M5O3+kx6pRRa5qG+Fu21S
wyCEVOmrlNz3DUk4S+F442diGEl80MKnui0mEsaczwlTHxt6/vV+0TAUHWXJkTOo0/CsupY2jRi/
QUo23irWUg0UcRaE+rsOdA4BayH25C5Hb0P4pWpDGyV/1F+6WOd8GWTua0tCyFLqDYejJMN3yTq6
dKqpfe0Lna0jTEvm+snXLnLSRzvTQPcqmplKf61s40iMnfkp6etppTmjw2h0aSFqAVXfEeJnpARN
40dcBn2Tx6vcI1DE8exd5w/zNuM09kIiEV8nqm8AmRE4e/bizRRFlIVNAkekZWV0nHhbFYbaCwrg
U5Mm48bl0E3GND0LKyTIsrNTa6m0djyYDk1ezc7sdcYkHTwKIcT6scxa4+sY0hahPaJWBEsZ61H3
Jcw/8Hn9/JNgkWfP95NzqTrmRY5DEiUc4kvZc2YJ9IFn2BLxY8DB/2Bnjr3xq6x40Gqdn5AUyNLd
dTTgl50GqkgmBWttctFEXL3S0t6PVihu0uYAwHkMZz3nRkZWUn+OZACvxPP7Xe+U+vPcSOAkBgzb
bfMj83b16JiqIE2vbVYTGMV//4qrDxYkvhiz68pEOKbzFXc+lmNtCV5cQiheNkWN6YxDZj0ic5iq
rtq34YQgt6fLCySNiUQOI0czxIppZof6wwtovur2vBDHb4E03/HL4Nz0qneLQcmniH5c1PrDi/LG
4WIhCeKmzVE5B4j5w2ccg0Ax3Jp80FQ9mV1cbfH3WBtRM6aIrfZrq/Ptcejc7Sk9riTMTSdfgpJ3
O+vdK6yL2TnBLiv88A/+AvnbWkEBLBH5GSY2NIeP5p8V4AAPQg4gTJdp0uxyo6Z92pebsei10zR5
cktgg4a70w+vkR5j2EzkURs5/LXlZG2gNEYnraXfLDVzZ4eGs+8jHLWxmci9RpV9FX2cLiyzz76x
M27LAMkGmxueZqTijBbVDix2dQ5jorY4e1kberSk2FZSO9HeOBRm4x19F7CYTbNwkeskRMeFoHcS
WM4fkuko7j8um8TeojQ08f0qC4Xwh4+ig9rRgyPPl2yQdJGOd0VhmdK2oOzrNn0emw9tlb878LSX
DYqPi+bIdgtKHiAsPON76Zt1+ELuLx2jBLMrkXu4vk7Dg6pxX5R5cxsq/2z46IqGBqkFhFqCJ3OR
n+8vPfqXShkziVSd+hy9cjYV7oroSM4OgY1WAkaRs5wZTZuSvOP/PTzAgvmSNhrPm+1tGHy2yKhT
dfNjoR6k2cgXRSWYoi3gKFW8e/r4A6FtF2ATGEHhSRuQqjUumVMEp5HI3wWpverBwSM81zpNJb7L
1ht39xUZILaPOsKFi955P8qiFNVat0jzE5b0jvdLJoZp01EMgjZuh41DIPKGWPj8U+ysDS94IrRa
/ZSw6Ji96N+LwsItgLIni5L3QRHYlLejfpqCAVqZQ05M28E56rowO9IK1RcZCNdbSjZQ6fTubdIP
JEhFt4KEaJQnzEoGqv5bFLXJphOM/nwdG2dX2taS8jJY1Z1CxDWS3XpyocoseiRDrxB28CPbQ3JN
CZrcqBQBVTHFySa0JRICv3sebWAeiIYXIUHZF61rd34dJbvEoudgN1q3rTxVrUL2u4sRBsiatIg8
8/mlPiAuKzT9ouWj2MIW2+iyL0+uNe5tW/jXofmJykVbA68FsA2UlXXp/jvaKfa+wumKxxzk8wKd
rfY+BkG68nsjOsJNI+8z77/HRPWcKTS806/lFo2nrRC0zpeoKL55QQNiSrrN3hnS7kGnzKFEd5qD
nnn2et4UH7vWeyPI6VUzo+pV84NLOsMFzFg8dGZ3Ek1xqcomfw5NbkEfQw0v8BPD0u7fQr+84mm0
ntqs/qwHdrY2yRpYNfeH6/66q50LazEW1Pv7c+j8rvFhFOzXkAYKmtxWldtXe6wh+8HGCOfLL0qG
E3fLFJ/DonaFvXEcWLQu4Rb6OBPOZg6nOXc0ZeWPZ7PL/U0yYO0tqtBY+43DbBmeLjFlQFR8rC9l
GVefTH8nNeH/iCb7YJTe1R0L7QL5NL5UOWfydoAGdt+zWp7j/Rjr4Nd8usP5UCdrwVL/AH5klgnO
hexoZjxOc/iF5jM9VE0T75gqwmPLMRyj6kxjWPS5m2uPv+5MHOJUIG49Pka+Al1SVOLgND7pTHov
Zxp58RgYjG6mMHwd7fImck4svqP1r1mNcGjiabKQIUz9sfIy+8qoyYG+5ZEzP7+0Sse6dog4lyJM
06WhC/w3eSQOQLD0E65+mDmZHs0haiy3Zjyc9WZgeRYv+rvXTfP4LEOJH/1BSf77toufbOZdzLZ1
jEHuhy4DXciOv9FdTJ0+3ASrpxKt8zC5GmkZlFoEhGl7S8/dixfCfDU44a51jEhrm7PLmhEdB5hS
5TflVQtFZu93k7ITG176ALy/PNf8l/Ft1DdPYgInObh4xzO4D2utvcY9/s75ZAKdJ9s1oimXSWh9
Tsww2NcxIqCFnfSbjqC8RXKw5pqT0RrQIBLI16bK7TP6QPs8Mub504fy23HjbrJTVOiOZdu2Nbvx
/lak13HZeAaGFWazcLz1xq6PDE3rYzi56jB6j+O8hg1e0O11F8EfxUCMiTIw9rplBtekxugSNeqp
0sgVSZLwqqzuYGaafLn/cz7DXZ82B6ouZhRxF59GdmPbrB/7uAQGljbpQt/Gwuq2qrbRdoK+EQ/t
Km5qYsQ9ZFMVOvoz2WjrskGhgjgp/RZ61qOJKuIVkxqIYYmVGqzl0Rp04kMKUgVrzYn3/16zyf+w
K9vUJqYyKFIwbX94eHRwrQa4tRwdmKF9JQcbcU0753LYQ3hLNBydlk/t7g7qIR1hhiIg5kDfJ8Mj
jqi1Kwg3cPU0P0r+Oy+hVSGeNaWzL41gUZVVfek6/efgRNYuYaFZ9xF+AjZif6OyIjomorUeFPHd
y1bxVfWdNNjlEJnRQrxMri9f0LM7lAjrJC2mDQen7imJB4ftqx/2WvGneNiZUPPPkx2BkA69TE3x
1NCh/PDQdJkZxbpNU8QEpLwBV5ufPPCXd3ff/YLpfDW1pfjUOcV3zfHoFEhnPCa6a18rB3kPjfut
58wJOb6FTBhvZeV6cgWTszn7MjxDe/T2vZXWpw4JwB8KcNx5v78B19XnCpwOq2HbH+8mMm/uwXzi
q7SJDIsoPN4vJfk6v376f39mdlW27ApJ9HtAIMyiMYdVBE/9ocpUda11QlSrbkyJccfyjrAPR6IB
2MTgrh46UHuDPphPUn6fZ/G3+4sOB8BSeV69u7+0MGccZAV6n3Zmvi+lTw1Ac+Doh9Ww8+pEvzgJ
o/PKKJzLRMl4KoLhwXZq/4TwFL4VWdoBioL3DpLa7l4kZEHjbRktASSkvXYbCHW3Dji3xAJByGsi
ekx6A3FYAWxnouVfahnbb61tTUtphOMV2wBYoAamYlGVIcZrl+PIgBbeN+SBxJW3aeo5TzmDsesg
BZya4VK2PpxutrutcNWXe+Xje5m4hvt7USRLDIK6FO1ax5N1Y6T6dSyj8Wj1EAIQIKAujUdmR1x8
ak9y0ozhWqLaOmE7bDc56/O6lm36rBuETwz2VhghLNw2zk3uDShVU8N5xkYLezpqxodIMNhhnlVv
BYPrX40mB1lOYNCc0yYGtyjh7nNtRQuSlttL2lfh3tdad3lvIXXDFO4rs8A8P6/blobOz3LHhVGL
Gj+qJq5keQLID8v6rSTzQdJZ3Rkts/RFFITjAapcdb5f+r4hxiBF8MvUrx4WI9hIUOMspnpLaT4l
6htGjwnhYhSBeYysdsMwgiSipJKrrgssnqJ0T+WJWNccYcUpuxhOQL1RqintSN1vn0NZBhsAzR32
T7wdLlNjWr2SqFAHQ4QmRX0z0mbtYRe8pFDXFn9YHWeP+9/cgcq0rHlWYZrKtl1dflwQJp7K1oZQ
jwfUNI9FYexcReiaiR3gySwSLu61GhyU43aOdpfO7dGIy/yBkj0+TENdX+4ru5qXE3qEgnwBxpFd
WWirssGgya5+nFr9xcHlc+tK6zXu3PFzkWsOIso6PyUakPUiSm655m0M0jSx61Ay6QpykK4bG9h2
4Lw7c/yDZ9eYF4oPbxw/ApsC052ZoTJvr3/bPvFxx3HdQ3YmKCQMGM/rXH+tcP4PojYzbFNjf8mn
9qjlw7AiVY+vgMfZFN/ApzHKsqM/5Z87crkey0wzbi3uVT2F/YL5odje9/4gdO1zi5Lj32+a+n0R
dJHd0I1QyiFj+D6V+dvv3pNhIvDbAEsYpi+janBex/1s/wVlKkDwjZq5GsLAWcWx513JCoCGFKDA
U2FCszGsAetpdriLOw2sZBME57Eun+8PQOQ5Jg9xr6GWN7XD/ScjU+M2AE/t7e9NZ/LlxotrJTdV
j+FVVvGr6Bl9VnVg4cOA5438MKjd4nUkvjO6f7oiHBcaCg28Q/1o4uJMfxr1hHVkQDtnFWu27vqI
Pao+avNPQFf7zb9/Znc/3z/vN483vBQMmwbV28caslN9iKw3xtHOvDw+hIEHblppn2IiX3aahVs0
r1Lvev/Jd6W5icBpo2Ma157dm9D8FR5gn5mvA2fX0fv3rBm8h5Tu1MNYNAZ6IipPsnjMJ7I/N6qu
rWdLkvpIqUysVzrWC11WG31qo+9lDReigDKwMQIo5iyT1aNupdW5IGqDADSEf6NHMOy/fwL/Ye93
dQfakuVA7IBw9+GJ7/3C9k0cWZz9cQrlsbGMCJKBA1/qSxSszholRbwZZo2CMUTqjOk12boO5xJ3
iNzTGEZv90ZdF9jqDLoR/noft4Q3xQ+mh9/J/t8LXgDsT6P3+u/vwPqt14QoFe4Ok1A64S70u39+
ZyOHHgZwbCzLv+SnofM2BEN4HXQUArr+WfYajUEpsxtqm/wWETVT5EPzWHVRfgPUASs9DeudxNxo
AXU/ObUGUdO2yfXqwvjGrMlaoUxUa8/VxA6IGPEr89Shj4t4G+neV+GkgHZtjCCJGo+R6UZPQ+l9
Mcl4GgCY3YJBYhbIgm3tyHTV9zWOc8Oqb6OrAVxIllaY7Qy3tt/hqZhLr62rCyE2zC9VcUNgr21J
hAIUfa+zag43foyzqJGZtxyZ6JAXMy9VzWR9o8EVn+4XWEACwkSFQEjHaX7/Fo/uULyHQ/Ymorbf
ImQPjgySdVJtiQOaUEz+4cul/1Zjc2McqfFg0bXE//6hKgNkHQfKKgjCS4kRoAenXmJJXtLY40NA
J8OQvXpxAvnN7ofPvYbmJQl1nyjlTn6a7QSYG1akSvmL2KYCHqNS7kybEsAImz+s++ZvLVyQbZS+
dO8Y1pAP8+EZ8og/KDJ6+Rjn+NYRcrC8t938SS8O95fKIZUQ6RAm0DDUT8p2v5u1avBtFePxfgGJ
jFYqs1+k6XI2LsLyOMUl8SRI1C8TwPmxMwXp0qSVPhKS5NAQ0NDUZALVpG9v4TL8vL9yBJHNgugj
dk6jvhh9jSFWJvq194kOmHLBcBtLVdBfTGIVLlae49ENLIgmfVVhRxlDogL7blnNHyNIDrFKkkxn
osfL3lIvoWmRpuY0zV4I4w8kud+nXfPn6HCc4vypKePjemrUFNaGUAkP1bxhJ5Py6WQQ+TEBjG9z
I90R9kzye+UhaCbG6hbZHsWFVlABZvUzQn6xBIvTn2233NWpEvt7Fyoyj+r+5SbZgzOrDVUJlMD+
r23Ep8EPwD1eZjkI8n9fXf7TOzJ1xdicqRd/fXxHmciDtC9TBJ33Or6HSVJlybqdAib7TGFhlycd
OUN5vE/iSazjqR8/c6uXSXoNwiRcIx/0EANM4iAHzXw38/zoaJCxTLsN1vdiNDA3rZ88/bV8cRBR
3vSpntT7H97Kb8UNsB9Lqbkzj9fpdypTNQEJNegQ41J/VwMd6KTrnCPJZMODZqb20o19/1uebVEA
G4SYWdXCh+11FIWNuTHmA++Ho9GG5mvmw3Sxx9y+MEVoV4DWUe33yYncX2Tcmh794ftpfIRNKr6T
Oic8acBWYCX5OEZlstj79BIIkwdBzehKxad7/8F65VFKPnVjdmwHkkybNNimg/tFJKF6yLrMWvVe
PSzvZKzejp5oz8IqjZxrIpLkkXZjvnBrMzuGbkgcXhM2tyIj68NLgO8AJ84evUTHWck6Blcuqq+j
PR6KWGZnC2s2cAlOIJ61ZSfUV13ThXt6IjXiXk42sm36xwHK+9zZGEkrwP5TbYdJuxhVaZ0NJnpY
1Dt/56aNdxLRVJ9tAJFjTrFoDrjDPT1EzdJ2K4/uaiT94ZTFnUVMDKEveAKHc1ampz7UJSkBVnxt
fQ/VnjCfm/kyR4+VYYTGp/o6zr84uL9x6VdBDv+cNksa8Zvdm0FmgMJ4cIxkleDTV6UW3CT+922K
vHDNxzpFWvc0zBczIeMmlTRNpt6edgFL0yWaLxlI+lUwqLOT4tSr5/7HmEqBhg3jeS+D7oIsYVt9
71DEnuwcXy+CF/qMKAu9XMQI4GNjXfRZ/pz2+bQIWrQoDj2iqO/jxdSUJ2LtXJAL2V8XJM6ES4zp
CRlAvsJkVT0WRV9vbdIYj5GngVOexoL8TQkXzSvcfdBNO1Wq5BJG/mvjZu2Jfq2JcabO4uhtjMms
Dk2D0S1JPuSDRXBlguydNMhkZzBm35jkmbyXlbqFznQJE3isQrklSBznx32gm49gR6qOGYtelbup
xfDrIP+0GH2aeeQ+TfPW63gGgAfiaZcaGt2HfnNXtjTZSFqj0/M/Z+ROLi99xqBUIBtVdE3iNgDv
BvqzQ0xZUJPsdCsxP4muedXQmCDktcv1vRqh1TWuQPZRCrjCT9YVZtoHX6ExDaFHB67M93qYHbR5
s3cNZ5WV1sP9IPnXaZIwle7S+466wTrGcQ5GGiUWcCLM9ie8jOAmLP0Z7l++EpFT0d9voTEMFgLL
pBs/5/OYx3cmufcROy8ZRjV7ZTZfY4SklzwN0LTMCaYOA6rd/QFpMySLSb5AyZ1t7gYRQXLyVZpM
/93+muUk/q0h1n0dMoSmtRyjZ8wnsIgs8bkrZfDUyrw8+3F9g85BmVPDQVqHDhAMU+sqZgd+eWD3
+3l/Bfxq9n8O6L71BO8gXfzj5OIMcQIAftTtBIMHLicQd3zLrfAP/Slz7p/945SBXILqWpc28z9X
qQ/9tcxFo4m7KlmiIiNDVeBS6SYrJI2g+eETK7RjBmggC5kTQ33MZlXZErOLenwlGoLEmirZ0JaU
wOCTiuSnKd1OXjXCiuA82pp8FLmmH1XY7udm+QlamX/uqNIZHHMkn8/bRumUKyJXi5XSR4MezESA
pEAv61rI4DtZvcsWPjnsJ3phjWs9TOkIAZbgyz0H/6fOb8y3IGXIrpn13nad/FXpmNjD8bOqdHiK
1uOv3bHQSNu7G3SijtH7/adk/kkEfyIYGb+XbNQXjN5ByrmUGx87uEyY6TtqOSXbRP90dR/9kGyE
PwQwxqK11NfS1txTMKvUskp8kuZo72oBgA1cyiAPJiFbTN2PuWbBzeJPzqpFeDGOXf54b2yCTkbk
PmPq/7APzxPffz4OtuvO0DXbZSv7DdVZCPR6shgTSgejXRStlj903laWGVOgWWXX1sUaAMJoRPbZ
mHVCNKBITr3X/1nddLvaNf+HsPNajhvZtu0XIQLevJa3rKKn9IKQWiJMwiV84uvvANj39j7aN04/
dEWBZCtogMyVa8055jdsutYxJF2V+6CJiqOeaTuqQvqT+b9Kf/5bcLpUcwbaVlf3XVv/4wauW0vT
04YiqMQd9xqYVAZMTMzH5Z0ZMQfMk+kBXpb+noQDjn4uz5oAZNV4sCfqVCQYnKzmQc4vymqRtrSe
uX5Kdad/QweQP6HMPKhaPKSSQgSKYLBWNRxdqWeM2rCukmjormeRSGHUzrlrdcTbpijuzpgDgJ4/
NrVGT0/Snw1OBDMncavWQyte+BbqSyM5cu2XKRhEKTkO4e/WlQ/4evxHn1R2PxqnpySsThrZiO8K
yM6mDDDmV13fg2zM+gfGBUw6cha4+Wr5eO9Z6T7zauR/GaERuiF8PCU8lF4/MA+UtXFMaFKh+kjk
e1/X6yENmm1XyZiKAUFD5dhypwHB2Gi4YCBelJCqzYrE8uVIl0RPFoNnbDthiute8zdBng0XAvNu
Y8SgkSkElhBPq74Rs4H7KU/vTMKc52ZiWN2ORbJfjnzmA1Di4SoAnm/7yAwYWy7rAr/s4eTD1lp9
PUEImpl6zL3uKA8Q5rmcdnbKbLB89SmRMXNh6xXZR8epjx8ppb7PZc4uERX9zYEn8k+uS5aqf1OU
/Pm4z2x9i/4EXGioWuxB//OUD0inGPOBYHKRAYzpB/mN2R9hJBMUF898A2I4nmqj8Q6oj1kMI+du
Vr29C113IlrI9F69KHxTKRlVrtkTtD7PXPXaBGYdnga72X1V4iRTPM1XmQOJjoSwb5OsAUFp/PqE
BsfbIRXYckWA54cQrP99XTCMP/eJmZJpzt1HNN3Yz/5EZaIPUyFPDuiasoL1QJoPfjf2PKfN+bEI
M+fpJNd+EbRpXbEdVH6aRFGQdq6Dzis7YHS1Gef4R+txlQIOwAgy9DHKJ5zzXSitd/rHKCj0pwru
zr6ACvlkM1jWinS3NHdzOdLcbYr5kGnX+wCv6JemOM5ksq/LPjyHkx2eJ9uBctQa72FK4FdnDOGl
Nir9BVDvoYc8yBNmmlsb3yrNPefsehGNE2TEy2luzKHuIqZqD10y5ncj7WKCPtHSriqeInOaumve
zZFtmZDfHBvZHm6JZsaA/0ABUSBT4MukBaPGbb2f2TgkD+jh6wenSX+1TXeDbTs8CSTiW/qZzsmV
5XRrydUYbKINNVJR7FQcQW4VLzSc/X2RGclmokAdOdo/Ox3KNSu22oPh8yCT9nWLA2Y5WuPmjyHk
GyBXZWxhfZnkjs0apKf0BGBJJ/2oSINOSwzPRKqZu6gpsGlvSFIPf/elxmCmLohfkK+h/bq0zCgq
mRngol/uvaTzYoZ7drAeXMZPzvxck1X3VAf8of0MnY6Kx/hfDuz+/Nj8514033LAUjwOV97/R9QZ
lcrvSg/JzxBk1BLlNxmGI5E8QNVhUhRrnxYRv8Fohn/Zn8U4nrCDtedAGiXlgnDWXdE2t7Kfk7aj
0d95jWhenDy6DlZwnAyjei/rAOxxLQz8Lcxasth3L5K6dNN73g93zP2zmerF3rATpsNiMDZx43gv
YTwHNtbS2Un6/4fSNvKDNOpzODKX+lKmVMMcFRmoU8dCL3Ijf4npmT4bBXR4v3PeRoPKujaNT1AX
YpVlpfY2MRk8Is1sN8MskrLH8Qpdn6VziodzlabQEeqAyPrMmH7kOl5nhGavtQPKafLTuVnbEYRH
LrZ1ZXPzjowxiAsv/fAx1UT4CDxB3+qG8YA5l9gDAAqvZcoNEtSjvC5LMS/NiaEyLwZRTW3e9y9Z
qsX38a5PoXOuKfrXWVzVHGC4TENb/cvg+78mHPzBOQq4JrI8g8CQPztdBHdHkWND3ki1ur2Sh9bs
I6CpWzG2NjGfza/W7TOCrUSwnCEbL9eOxNtxq05lST4q3VQkqF1+jCy+Q1eY33O8S/vInurLpBU/
8kp6d6phsTZCHPn/skTq7p+jKZiGrj13rAlNmce9fzQVdYMjB0lMKMyC6HsCAmgtY5U+NvOLbwfq
OOgAgVIskY9WE6SPtUrEBaXcbfmK5UNVPzJ5R/OyytyMNqmVgtYjI2UPV6S4c1YgWXqAEjpfKSO8
KHqlJFqGFU262gKM9dyB/GqVdbfqj2H+8/OMao8qIKnVuTn1rZoKtlu63Uvz+482OO3NZF2zze1s
3a9fEgZEHtbbyNT2ILP7s9cpZicizqmpKGhSMU4HaxQc7lrNe0NaRpqqV3+mwNuSUCOnKMCoPHrO
rsmE+5ZiUix62vZ8TXMw3cLaO6XvbrLuXg/IPCpr+kFz0boj+bXueQMRNmfMfCzk1CK2byV3HiOL
pUUSoc21zZSZl0GaIeL2+YkmTbHCP0KKtSc5kPT+Y0pCUyLIUSs4m535JPK7EIszf6UQR3FyxDdj
vQshXwCofwJiu0eIA/4qGnEvGG5+ta8jleApEOGTpZfWHgbCFihzvFukVqFbr7246M6xAQXMH3wU
5VPcbjWym/a20wCjCHr1s0q7dUkr+oPSCpYsiJFO1NGLWROabHNY2ebCsY9oUcWWZVZsLFA1KHyC
b44vhvugoNrB9NrWbX3RCGS84UTJuRUxnMILmdRkPMe691vv7UcGXmsMSsmTcN1sT7ohcQqMMw+x
8qpjWzniKOFHo38Pd0GXNASfT8H74M2j/Z62Qd+Tu0gsU35LcV2v9XEufxuH3hZm7lOfueVVS+E1
EAXevZpVQ8hF5pN26850HxQgQ4NhcOAZfnWDNLqYJMutuvnSp6g1DedomEaKAGsMh1PrGn+/WHqn
H6uSimCuGBrGfPSEy+rrkghoWl1mWlK6g16WmtjglqhvKFaNvddn4wasqH3pq4HzZfJIUJhYBegl
HiDg1A++Spqvd4Ue1PTQRb9dPuvNX1K7RbFr521V6u5VhIBQCNYZN71uiYdIWcZBC1Ry7lun3DUw
Fx8TDQRdaMbivc7pdXNsdd4mI7j7GhMV2DP63u66ECD2MSlF8+al3SWwuuqn6/XRWiZBd4O76l6Y
PuSbNh/LnzhFVoZH/zLK2nITOPF0Rm6AkpUT7ltRsXyP9a8Qilrniugl0mLx1NjsS8NQn/MIFYUi
v/0BG9cTtfverTOYNiEEMoOA8C26xQuYeO+llmH64lZ+/GQIp34igjU9jDWqmuUyhCPwZKSBvaI6
l4cuY9ARTU8dmLTn5SWtszdMRNV1uQowR+0MzXWIz5HPXThlJz3Kx3WiG3Jrt9XwkMYabcH5RUFo
XE+V2Z2CyvYOMdbjPf09+TLjZhL0EkRCRgUYp6q7fL3tTM7kHpUl4J/qWErtmFr+WbHevOq1ox9l
X5s8CAPdExgkQqv0sz33TNp80s/VWCiJacbhNUwDhNWThzkBdl9ZNdpDzChoV8qcpiLow+vyQoN5
TGV24AxLZrGxkV0qPxlp3vVCRt/CXMM6gWqXaJuDho56k1eD8TABF8fVO04P7ioH+7kzWvKGAf4V
L2DQykttdnNQekIWMoLaHuP7MyFp+Ys7cDytIIecyyxILkFM/6jOmIPUttvuOdCrV6sAJkw6LUIO
1CWvUzc529TW+51VeZ9y8ghABZERdESzFi1lxgQdcW3zSJoxT6jQ4lfF0RRL8B2ANceniDxqkX7D
ex6Audnkobh1A27lURCroWfBttSmTUcsHInmk76ySyA9ZpUk3EEjeakyhIRa4aLxaP5YHOkJgZWn
wA+fanGkZfbGduZtms46pZE7bIvRAexo1oc+05+rpPtLD9JD2vrNIbBcRT5yleyIHCXZosw7Wmc/
JvL2ZE2YfW6TT2+UwxZmZa6KHyTIDRxACWcmxwEF8xol+LXILDBtzvgDEB28UnqsxHpbGEun0N4X
DsHPkPHUuqw3PhliW03S/B/78jedQg4tlQDb6cv3IDWZkkDAsWH76hlyGU1EZxLS21U2UJNh7eSN
hmw9e7UiorBCtGQF/9Y5UdodUTa3vyx/teOon3QOAatCzDnEHd3Y1gLVacNeiwALEDzCySS4WpOe
bXxhJVs8dQJoZWdsKiNEAfWER5ItsoGOZKC32YbaYKyr0qoeMtb4VR/o+srV7VeCkZo1HZtpNxBk
sDGbrTAYTkWlRG7eQr0FIjTa/Y9c4scB2v/uKnzYmDQfSVj5zTP40+kPnX2DCfHYW2qH4BxEDFbS
la7VBkxSc812gSUCiVpAxMRGRbbYjiS1rSutaDeWH55iaDZdJNNrWWAWVMp7SzQETRjx4QtkzaYB
4w5GJFkhMusvNLszJsa95VS7tmi2RpydqxpFFLQAdMODo601YrXmLn7rhs9eMvnHfmJ/VL/dZjyL
up+jiwC0xPWnEdGPZUJxCUUabkJPYwOxgQqF6EanACdsbFmrvrXehjaPINh1j/zi2dqMVoeGxa4S
DmesneTMgQkwzLFbBwZtCI+/6Ebii0nGtlvbrcXhaqAZKPr0ewu6SwblhOcrrNZajE43TM+qeB3M
WJ0y12zPnUPmSmlP/GwupCsDJl5H92wdhcH3oP30PTdfl5n+VPhpss5S90fb+RKBFIkJLPcQ3059
cnBduI3MshKMNn6LMsAqfycMfOEtYc2SCbcD/hCWH9+AbVa36FubmApC136PafVSRsWPYtQ3FeCp
OrCmwxTeOV8ceMKKw8J7RG13RFH2YUVExBIlsHMoDFgv8JGWHCRb10Le/ZROMljZVXeyRAvOpe8R
DtB5mvmxndORtuQ4+1SilFaEc+4iJqk7gBGE0ZT4FWpPQxbVWP2xLD7InsUk4bFiEro8PAuyW2EI
QLIJoRnR8tiEU1GgAKY5k/s7q29vfSg+hwCKTF+3tNfG5OgCJVk3lA5rr8PMoLA/lpl5oALiLuvm
ODKz4JuTiLuVdfW9ONvY+nQa6gLHTOMNYFGsu0+Hax4Ksd9u3bHQt63nf8ToRNYpSVFEUN1MDgag
EaqerPVhD15P7XKX+LWpCeVaCXkcOUOth1A/2bL6PqXoElxza5iS5d58FgEN/M7uyNGtPip9rvTm
RLgs1c8RYngWTcIKSDdl1EJ6TtCEr2Y+bQK2qk1ioZnLhpOEVnnqK1o+qk2Ropf0QfJdjF0VEdge
EQUcT4/auqPtxWQLFzas3Ih619M/wclOtg0ynd9mOdnuweqyzTgi8shK9e6nllhLgifssooOxJXV
21B8NDbSGDGxXofN2S6MYV96lbMVw0RQQNC4h95CbF3X4Osad61ZoVozUKrPwJRPsc4cAggIDktE
UuMc4V0KfGUyAjBjx2RRN5X8DD1JyCxHpDUk01+jHPqrId2jTOOdSo3nKITtgtrlU0TppeDIlhB9
pBf1CEvJ33RDeIhs/21oSvahGA+0iKW2Dae2XbcMoYm6dTcGRkeyUOSP0oFaK5JBQvVDJsPBd5M3
yAKrzA5Zi3RJYiRFm9m8JQY6LweM3DiodBUpEe2zMZvFk+VjJxnjmT6hzXDjDC/5PY0V/I3aIMMv
j0Lq3OFG1spnW6a3tIH3Hnd4wFKxI0Lxreh8uOthgeWzpKbQcNGIAYilzC0Cm7SO7ir5RcEQnKjd
xn1aRj8TlV2xcT6CaL8L375TQ7zA+cCfODivDmtg1wI9c5voNBSI5LshQm4S/DCmLIfr8mFE6dYg
XLf3w/eq4WccEu9VK5mMW2w8DNcDHsl+WhmO+xeUQfeQevGvRLZbR4ruaOIhaGWTHf0gPBWu80zi
LRbj0aNNFpkssyyDSX7iT/rkltYzbgr9EoeERGL/FhhBS6yVRm0zjkvWEGUf0RXt0+GzSSpg5526
st47T26LOjbXC6J+sQu60umOwMTWo5e865bcqyjFK13t8z4uVl5DNEgSngdcrEa7p1Qz3XRWZeTD
WmZEeRhwZvLc+B7DMliF4zbR9X7d9lHNz5qn63xo2pUtJbGEEnOKnvymvnRmFPnNpBBuJ77t1v70
PKpT+gfyzvjJ3Cja23UOgi5y1E8TH0QnuhEEacyERZMw4ure2sUcBfm0ktmONowCqaT2cophj0Po
1Rqg4Gnp7MpQBDQfYuuAzQ5JZu7t2a6puNh5TMZim2ojXfOtbrJv3hgA/x5pX6aA8620+Zb7FBxO
1wLdpJVZEM0RWQOzzKFjuZiIACpiNuqchJrQOlQjXNqIdM654P/m2T02mm7aer6iN5AbiAqMkBEm
PrmqAV/DoLDq8nBrqqZfJSV23rKMPvtWPOkAESdzWvfMjLes0QSCGAgz9axQuzFzH6hGrQtROxeO
nhtZMO9JEhe6J9TyYeDgQYzcriscnPoh25flmPS+EP6OEJpw8Q9fv5e4Y521xr45o4z/nMroO49s
vG2c2lmB4VkZwCRWdjoLuy1vj+DY29mHMHGRkpms+KJQal1YZyP5DYeuSTy5dv36FHSUrFE4WXta
58wq0EvQB4xPgyXfkQ0zdVlia8y+QAMT4BRUtFF89hy9/CtmfrjyOIatvP45YWS0Qq16NvX+d913
hFlF/pYkH5rIkHSkC2JZOh/BRFnj6eP7FGrWSjO95FjB+8rqXH92MG73voGZNfTztSYZx1ngU2Np
AkYre2sLjWFtC87o0VB1mxxkN0FiqG/5X6yABnS31YdpBhyXdAD6ejflk7dLscFEdO12g9c0mByq
Y9HkzmrUyr9CzHxRwz1qgPhd6SkkIBei9NQ4Lqda6p5YtJ+dZjB2IecUMomxsv2XtiqiG0uwt3Ld
7zO+wcKTvVU6+gLwY+1zq4Pq9fFyr5ZLUFDtcyhZwopjmejxY+645svoknzqD+6/DBvnYOL/2eAN
PN00PewMPmlm/6Vo1momwZD24KMu3r++grBlmVQV5JKeFgFIRmb9U5dvUafF26pp04tIC3XA9shP
h4GhTtzktIiyNI/0lMB4MGnS7VgDy+esaXG3aUBCwpEAOj92mlNt8YObs41luZTh/x1FDAGAf2Gc
E218qUoteIgnvIxlYCSrL49i53YzoMszeDZWZSUnYC7mJrP86NkZ4fO3eiVO8QyTpGv9WE41xulM
B9hWte5dsPn4XV6RwibtVTbmzeMDRBJ9O84YDlXb3+plcIJ1sdrXHWleY5s6e1vU5qFytG8IEUYS
0Wf1hePQoR4+vKovr/g1/n7xCnVNWuvfYjuNPzuaHoMgptMYyAkCAxD0R0dTRS1pvcxcVxVeGXKt
cGAFHj8rvLqhdfw90AwUnFb9oJkasVpMhGYlLjr7STp437SMEsw9II75F2mw8actCN0mWkWe1zlm
0fmvUGmBNiDIqHQ5eiXdoUO4VtApe3e8GrWLrqALjiHuPjfvTjbDxi/9Wgrlz+l1zrAC7efmX/q/
f0rY+JZ8fEqcwnAnwBb6YwrIBMv1Ytx3NHjRjjBosh/6oq23BfT5zJuGF31o/tIN7ySy+j4y+7gS
zgS1e45/+9+/FdvU/xQeezZOJDvA1W0brmeb8+f/Q3Dfh2EcqVGyiWiMJfV6fOj5OwxduWtb9MFd
PfWnOooeol5vzsy27XNkgAEPstgmvx7qi85ilsH72OSJHm6JxWmuwLEPy/TFzN3maNrGd6cdUDEp
L946pdPcvkYzNq49RA+iiHRgMXiLmrC3Xr2JWmm5zDTjzfeGfDamRDtWBVzC02w/Cyt/11vu+992
DSQgDmhjABLYsWUPxo4kOxQ6SPxXPmT5deljQdazmFvT6LVt46G/nL+WcwTstbjwIRD21bbWgBDY
OVleTLF+Bl0PkwY7237KgnxXOloBCr+bFcnEwFUSRqZUtMO+QEWYpvyrEl1w0+eXvBMW4klMuI58
dHLt0Uxz7KptyO/1a1Admf6zy7Y7M6GwD6f0PbdlDSj2y2KbmALHABbJs/Kz+AA+7eoNE31cnMbO
BPoTG6bx4rvdk4165UGp0nih9EHhqfIz6BB/g00h3MQkZ+2ckLngkhIaDo7aanpbriD3Y9yd8T0T
sMuVHGvnOcFN1ma1fcv1VdFF9atRYrfmMBVcUpEah0qfCedWy0TR0YjmjONbTRd397UoT74V74ZM
8+4EK298N7HOdWxb+54qpfDa31md2sfQNPw7uLLkhG6ce47Ndi0CBR6oAVa7sq2huU4RtKc2Ki6N
XxUXq57+fhdfWmD/E2BekNBhjkQMfdQldKvpOpaI/RMrYW7ROUceHwyxkVE87ZZX9LvlUyCgEQ0p
fpK2IC3Mi8d8XwXtd4UV8mb3Stt0sWOfgM84J1nEEge0dbQj7qxpvKLccg597MDNY6TDoQ6m4mJ4
1sKq3vng8I+W8rEjN3a219TQrvzEibap6WN9133ztW6niIY9OZqo2UF4y29D2j0BGZmemOzWTC7A
RiRosr8euvmdZqtHJYE7Lx8ytBYdlTe8jUH6MVWlvauCHmQR9OdrW8vyGrSYYPFmIAhKmIc4Ui9Q
1ocoJTRcX+sknjBFKqe9y/llyH3AxQ2wrzAEfB0NYriOfk58Tua8JfLZESqi9JT0RQNCMzCNWuph
Ut4IhZepmKiCM5ZxAyoWL0qzrU3pypm9b+uYmHnpbPRz+aDuyxUUU/MQzjqLGJjUbCxhDBQ+LO/Y
OdxjGeqwNV2E4GHwIpg3bkaniw+T434zF3Nq/awa6v/ey6H46rl20YW0zgPZgGc86OFVsxr41l5p
/MT3psSmV8O6LC1xz+GlPAGq1aiQ7em2pMT1Gba68Mq0oTnjjQ+qVdsSW9TnAPZtQDpH2vZ7OXvY
TN8FR5MrWnAl592NLVsmqGka9bvJMMF3T854d8xeB6TGfocDMbqF/XcvmtQpcZDZ0lCg4luucVmV
xA11vxY3ah6Q1ruyhHOtSwtHmN07D+yv8CAyToCuV7vbxtbv2C3VaaG49fAzl73fkYSv9EhenpTD
Oa/OHgvLfv36HLrF79GiZs1H8lxqU20ySm16WYmzG2wahfP/V492/jiqezbDETxOmbvEdWhpzpdC
FfEVPRyJgYQXbkWut9eM7qfdeMZLXzvZsyx+wyBlYZrHHO34qw4TFXO2aXZd02h/hQWHYNUHtwq1
+wOGUrkLRwhW6Txdq5NRXazK/m34HS1vHnktPCB4oW8zqPqxBJxLkBJ3rnr656Oab8bXiqVY/qR9
YK/cAkpE2hjHYvGAiibbhERowRXX84NVjkRShMO3gL/8B26nOUHA+c5MPQb99CycfE6irMYnXY3J
NjGgBoe6Sre1mCo2sx4nBGko5Njn2r6wB/LGJoQSUzf6OM97Eu/dMOi+nruQMJGVVRHZvTyBZQ9j
g0ZrAKB7lh4RCpidGM5ccukhYZQ+tpmwhJY5C5nsQVFi+Bqt8iIfrxCExnJvOPwiR9V9L/BZroMi
mKlgvHj/711gWzarTA/ubc5dTLMAGjNzL4LlLAvddVujeB0TYV5UBRXYjA6jlt5znu9LOb8IE0uf
6RN+Xrf0n9nJXypg5TcXCT18PkYwAFTclLki84FPPK0EUvj+XWnuZ9CC/gqjcrgwECbazTL11XK5
fKIJ2xcfm84h8+hXr/rYACoOL6aOFTGCEwO1OKfEcRZaGsdDoLuIizOFbHuq4u61CUlGqQyruX3t
fxjz9MN//lBSyHjVF4AeXUQB15FFR62Wt2b3xoFqm02pddEzJ3pLyuCX30cEAy7ioRYT28qH5ABH
2vg5v9GFld3C0Clh2GJriNzuta3JTWkdIjU1RVsAveJAQ2JaWXRB19rgUpkV0QSpKsfrpFflT8yb
aDB1nd5bmtbVrfys7V8El8pvbdLPucg8PP0UcB6nwt8Cfrj2RTC9eDawb1KnKrGzZTZdce+bW701
4Rp3EriBTmDtsuDHXTpuxrShceaJQ9KF2bsZMh0QyvHPud35aJ7Ua2jKDQmyxcnlKUcw+s9bFdAR
k7r38WV8WDwQQ247pwhFAyt103QHZ1nNGj2IaWX6wTbSnHqvkF2sFk3TogpvNEvd7OqHTHPjjXnN
dFQtO/p4bsAL3x0DcgrIpnSbOTYHXTIIyPpzdJDhRRutENwzt84e5kajG+8am9a8MddHC/tF4Ajb
9Sitt5mrunalI4NcyRjTglbV8TOQBwi9sRVc3KUUp5A3zjmucrciWgxJ38qvouGUzUiUeBhN1kRJ
NYnZ9Qvv8g/opfW+hf676oWPpg7QvdRZypfLzG3pVAgbM8GUGdpK4AncuyHjEwRVRHtlTnECU/57
MYEjTlZfdvDS9MaznmRvojeNi+Fx9rQD8EFzMdcoSzy5XDXBeFMKcpzn9vjGyas5Vg0jpOUyqb3x
MTCm/lDhojKyLP+Qhv6ZjDg4vm4P+laczp1shMqbMSA1/AcIDc+MSbzwLAW054lC3Uhq51RXNMSI
QrqGCXzfHj3U9zbT2HBJp9Tiwd8tnJAya2AL5rH4uhzsoT4kpk3jYoqqZ1X2P4Ox9t8NcF45ddxp
eRHzO5X0710dW1dwXOk9CKPfMrbUR8QGyl3cmXunqtSHl2Bx1xMCBeevgt/yszSvRNomV2mI7ZdN
vMeq8J1TA+0W0rAeOTbbxwAT6o70Yf81Uu1rPNE6xm2EhsCN5C2Vw7HEesfEKRdvCHnWttkFjy3I
icNk9tO+KuPkJYT+xWLgXmpMlA+REcSI6uNHmcFbr1W9RSxnXCu3Na4ZzpzrcpkW/C2GTP5AzFjc
iqQroJpWVMsWbevlcvmE1jzKheKk/P6gBgIjrEjlf03dujFy8+c0jr9rzN4LZA+J7JvP0ekpzUf5
QIFmrRiQktH1tQ5ZTL1l41rwEsr6ULlER7bK1UF/NRbfuZq2UgwWwgdYadpDWbjFjiqOuWQNCLPw
cHJPpXniQf06P1EVNETAKmK2NFE+oC6z96FnouVryv4YDYSmRKQuXcuuavdlpA8Aj5J2T3yFtxPG
+NfEU0YwgDYRFGHWP8ogvhk8Ua99khlMNEzao2RkIehOX+JKyzc5qFoMJzMuK3fzTVfoXM7F2fJZ
p22mg1vn2q5Dh73FN9rPlT1oTSc03rTE/VUwVCftqjbfGJVt7Lwen+ty7A41hqAVJEfj7M8nHDR3
4D0bcVqulo97o7DIFJ+/xPnnrY9+I9osX9XqPyJiRk+gwv0NQn+1CjIvOi8v3vyuTLEXrZe3ie78
+e8v/4YMmt/aMEBim80Gi+2gElq4GUu7YBcEdyBhtwMF/ls9qmhvNq7vEooi/DvJHrtlcN9OTAU0
Etj9xKsfw/nFIaMGTjgAxbwkpTtOacI38c+wJAIsI6FJgVXY6TPgJsqrv1+WS0rHYd2WJoFCXmg9
1Gb22JIhdLRdrV6nbaWdYZdEW8eQ/Z7d2XrFA0T0e16SpBfkV8qy8iG13WGdAgXbkiOVAqLonC2d
r2gb2Zb6Ljz3yLOjXp050LvIOryqhkW7P6/wEYXuL79FuOO17bsDeCjKlTyMtq+vOe46z46evwpC
6870th8ZLMaXhT7CU7BnSse9bxjqoU6j6QH4tCKpqWVqIYP7/F+RuXdXWOOpjELtrTOaNzsJtJsP
VONaR/mPEPEU4233l22nn7UQ8atANbBrpWucrH4XEEry6vV3206q9wICHoE8yQu/2q2OkvV31XBc
mDkik2/eXEfou7DCBuI5sluD2WgA8A3Bi9NlwzbPBIqJWSloGUF2UMaog40caaNzIo5lxYEpoucq
qhwU5jzYHMzqwwZbvG9ng1zWNCDOwOdvF838BInirAaGGgzksM/l47iKCgUSLmd8n4xO/ldL0HgK
JOi11Zy/qrh+jzPBoQg3IAfJIaIDlcvnCL7iExsCel456Ht8GMl3QKQLYWL5MCYl6BIBOKbQ6V8t
EX0M46DdaC3br19kEYM+05Hxln30CREvgDXdAm2/uCuQvW8MEu/vHtqwEz1H0KcR7mR6pOGTGwfl
G3Lknr3W5kyVFPE3HouQ3AmvZD1vg5VbMtWoh1HAuKgKuqmi+REroq0Gqb/pLa0Ck/JjHVXVZ+Ro
+q3s+A0s70DuRbsJc9uNwzYfq3RO4QLSIxQpVlbwBT8aLQB5m3m/GMygeQukSY9atIe01K6kcMY3
Kx3Rx3g9BwHVrPugo8DE2nUSHf+Yn0ekG3kyOjiz4D1tIbDVrMhZZMV724SH0jlGuhc1ygRntia3
xqbr7fTSZlm2Zwj6g3sVxK0R97Qasl06tqfZAv4mcoHWdZz6M8tz/GZ6dLoTC9Ti8tmq1X8OpVNc
IuY5/lyuM4zTL9FoVMwFmO2JgPNREI/tXvBP01VIjO2iN9TUEyO+5FnhVtqkbpkfUb7PIJECI8c+
tqp+7w+CX3LRhltVqXRPEmJ3KCCIvI506wyOfD8hb2LfKFR+03V1HZFj7tD6TceyHNxTVFG0lb65
KxRyeXMiza3yRns7shU+h0Hsr+gcf6Qirh78+X7I5vtBm+8HvAm4JhNcznBaAt/mJDhTkE3hafcW
J6dK2pQzXDNC3ub/cYP88E91t5R4hVmd+wXN3AgEfjId8bQMUVKszU4kmDjM9Jz0vf1khhqK6lK8
eL4BiSYJ6j0gb87aWVGaEJH+D1lnttw2Em3ZL0IEgMT4ynmUSI2WXxC25cI8JhLT1/cCWN11u/uF
QVIql0iCmXnO2XttuzzUQ/urkX7z5vsqO1isaXuq/EPEdOxZ+SS60smq/kZ8ZIn622hptzLzINyT
RF/shjJiCqIl2Xdub7wcbW1s5b8kuisiG/z8MoETIkfD45Px0/zz3w1b965IHwljGwuK+7qm3o9T
57WYBFkivvGWs11fVah117K0SEv0LhBHhk+taPKLQ9zOmmAE/QOz3qY11MdC0pZB3m+cgtmiyI3X
MWpflLS9NzfpLnHuZh+BNFgBpPES1epuz6iaLB/IYRPjtsbY+9a5au35XXnuqG9RzzaoZMtWgwxY
mNk5tFAra3ZiXw0natdxqmMFnrmauuYfyqbf93MMJq0i+lwwZls7HrHiEi6/PBQLbbbrrc3v0qmG
q2+mIXR+4aCWLEtAwKXHtTr5W1Ak9XWoW7VhbeVEPOv6+Uz6vdYoQLEFnTAbDv1usbN1afrHhQtr
JxA1k1HwzQTfusLqhb2UWfAC0SSN8jv3uo7m2aRfKqPtjlPcvA3qKanQ2eEeeqKJK4/hoNcnHkTL
s5N6CtPKeachkMBmcYkU8q3oCiG7+phYfrWMdcMh2GmbViHj2lHan4YPCcSqvW4TegOq8WS61F2u
b5SZGhuitf1dgerBZnrYgayfTPGJVQDvdeFqu8RpGI13vFqjRy6bmPE38ifEjek1RLv6stzwLdBx
1lrlLlBj9+I/oV8L8Ic422VL6JyquMtGB3NPgGZssZOPg0dgU+Xyr/e1/NOMgK5k48xZ4+6AA6A7
Sihav0gG2midgOvByZApG2el5YYZYspBUjnb5SGOa3K3IVsp0eN9XozPgxne8szcKfz6r4b9rzFD
6kzVFw9RqSdE/tCxLkR/nRrUlmNNXtBi0I6d3D61C8Ld7rv0Ch2pXmmc0I818dUv5LJlp8efhX7F
4iteQojymphUK9T0FZflxmsqcAkL6ZmKjdDB5Zudj3l6kfCd9R511gRVgqMpudiuSq+Pu5aWptfM
gJgT9Cy3NTlvhzDOzYdfiKVWbaqx8qzj3aCvFxEcTYC5MBtt25L5e8fnqa6AX45qpu8vN35iaFub
P37933MtCK1rVkW7RqeFSnOdIQDBXeHGjgdrY+Zjs7PZVzcs6C0Hm6Q+54PZbOiU/65aEV2WqIPO
IuKOqQPJD/NoryDlFDN5VO9LEi8Z+48/RCJQTMTEoQkRFZfGJ+BmqfQH0UBPs6J/mIMEnCoCmNmT
EbxZUjOJbR/JhFj8UZPpofeMQmLPZqFza0zpAeh/QLBX0OyE6jvM1cp4S5uqOaEUYV0fu+JeEWh5
Kklihhsedr+pquesYucH5im5a+cxWBHZbIZzcdtzIf6PG2l2N0KUxWWS+p+stYK/evKnj4cXyQ51
Uk26qViUz7HBCQZg52rC88ZOjjVqN5H0h3i7JMBNh8koY/K0ZoKQh3z9tZU4wDIEq5AGkPWkmo64
w0G/QzN1uYGAe9flDLXJxvdU8ic/2ptOSmTUcshU9g87c7Nbazftc88omN0vPHvzWd91+gQI0fz4
37sVzN4UavA19MqrnEb9SZWGWqWj9E+x0hkdYMXEsBYCBcWHQ3cRctJzUcu9AQvoJCVV31Li1qOO
zqvX0gvDrteoGX2+2Bdcx/IZwAZZo1Nn/cP4AWVcoaLLoOr4kjbBb69oqEiVHLeNa1ir9ED6gfm3
9r1XV9On99aq9qWu/i4fn+R49OKhlXTmjut8Xd/9ilU22oghQddVac7Z9WX724CZvZJhkn3CuDS5
UNz01JMKsUlcRi/z1CEl1uCGxfXcSZPiAB3cGo8BNCSv7dAUejiwc+oq6ZXnpfdLEgODGI1Xm6G7
J1eZibudhtHXhHlsndfCOgcwbV9bn/rSCeVdr4Loknfhp8Hr+OC4zlAXf9rySCewaijzj4z8UqiB
cDm97E/k+cl3kIGwHlPtMxbJtLUQDaB0teunBmK8I+O3BS7d19bv2CW4MmzQOaVlhTe2hqPpGW3w
VAREFVqj3b0UWWVDTZ+6j0Sno9kWBdOMTJAcjRjw7LogSuZz4LKfNfZ7TZD2u6Hrf7Tcn08NMcVs
d8U+S1LH+M0sfWBpr81XFN104uu+2Eur2DctkCgra5mDuf4cZYH0a04qQik8P7n8ODRsssBofays
qcX//H/g08u9EoWO6yngirWtZd9IOnOt0k69yYZNRTHfYgKj5zI/6xCuTVit+kjNoL4Wlo7xamBT
cRqJ2GV+uPxg1M16WEmnrq+ytv1T6WXb5af//UraM8xthjkDLQCbChD1qBWIRAtUULflOU8M6srH
uAf1QwiMDo4h0cNq71aTuvSz2H65l7dfTH9aQid8BgWl56mLzLAHamOFPAeRCNItNJkhw/j3DPL5
UUa04atB+2a+gnovrlzYBWmI1tOJzppv5pf/bjBBNkja3e+l4Rjm+gwwhqheE1RXCvPcu45Y26Oj
0k8zEuq559iwaT1Y3stqYpcSYFSJ5l0f1LGT5GZnIRdJFCXfi2GukIk4xikYcksHSjrif90v+5BS
JOD2GQm8gbpijcq2jlDRKz2yYwGc/dLMEJBobMm/nCOZl8gUH5GQ/GyjwTt05qm1cuJ7WdS/Bs26
lUMx8SI+WVNOoYv6f6ReeY19Fup+pLdOZuqvsLTbQ1oG5tFV3bG3TXfdUDmcJEle28hnREFIZbYW
sm2+vDCDkqE7m8mZKV3aVN09smoX1yeOUXxVPZRtd0iuveE3v9C+8F2ojfCasPfebI33POtFcBTE
AW0X8ctE9bMSDhOMf3u/1PBbJZjzod1y6RwNE2qoWp4THxugCnoY8xLEbSWIXxuRzvsEKK+WvXNp
gJu9h9tGlH+0TvPPleOdCfZTKzqo9pnp8u9M1iMTEx5VBAJhFrHqZyP+FcTNcBtT31/j2iNWnrZp
MwbVFpMXY0PFUMCAMvhbK3mJdV/+pbv9j4LV8c7amOxqgmXPtP/VVbO2dVisYhM1+iM5YnJo8qIG
4PQz76NjGzEPjv5U4/PgN0d3Yb9LvQQCCJBRZP1TP3cylq2pR5ClhHS/QrsgcRn3x6XRKD6Itx3W
NinCw9Cr/WPYrbIuPpfipPLG+WhHqBUIeXwSnswzAAz7iKKUGTjdsTMrG931HBi1NOHYz/+3oGSD
HnMa2I/U2Pm5xP7DPjnApsijJ4kuZd2PHQzUksxVtLLbhn92Fya2/TZ3m49IfyCVzA/jMUivdsKZ
T8jd2CJ6wAVbIbyddYt0PK2X3oRdM//Uc4kuFZIzCrN347UExOK3fvzDx0B3TAbUbYwgzFOMeXZj
w51LHTd99/s+31t1Xh0ZTjp3knymVRFgQ3dC6wAky1hnXe9t48bT0q3wwK90mr3tlfjUZo+1P98s
9zqiEBE9m+mFId4H0o3pLl0nvdW2CB9pyVoRFdsisy8BjaNrYQTglkH6fvk4lte9rpnntvPjd50k
CGyZxmmROTw817prjge2NcHRLRlvXaTdmPZoH2Yzfg15Grw3AdGhSahWpoPLznf48mRV8W+hF/u4
Gf87UC89R62Ihz1+mHfpjQzzgBL1x8IZ7uCFvEaPV4x7e4iCIQeKefy+3Ouc+qfyGFwt7brJNULi
4c+Doz0tRBwmK6tkiqYVxwL7UqXDEW9Hs1FzbFcE7CFyjeLeGrpxbOfZM/1h8NpT8a4cXC/IBH72
NXFYTUDE8YLVSNwWyqoxQYApCsz/g47z0UoGA0RSXM5RMjdlNBNfAtbLUKtLRJThVF/iQj97dYCm
0obaemgSn3W5atJL0XJRV615cLo8OEkK8XqG8S0/y5EsXapaPlVBIxT1UDCxIugopBC1nDxJCEHr
qWifaSgZ2TjfPCMAwb/AYWNPTGv3MStzwWaUbh5uNa/7kUQGK6L3WxuzF7xGkM6FfSQiCiepJHoh
N8O/AmzIDnnEsLKrcXzS6xY5QpJWCSrf0DoukWAjIr9Oy6OTX6QngzCKcdVohnlM9ejf6tT1pn7/
uFQe8QEkL8T0Fih3xmyQOzGJcNMmlbu2mA0xJjX5hioG5/hVdosMMMS++jI/EuQp3B6vS9G/uDuh
fpcDCQZ2BId5qZNowg/7pa7tnZBwK1OPNtE8lSeUms6QaNyNBZZpHQScTxjIxxdM38DW5rlJUL1p
5Vh8pr6UiBzinO2hEttoCkn1VMlb1nNZ27Lfha0hzstQ3Qtpw4QwF45Vlb4VWfNzBIH0bGQJLZBK
L28a40JKRykPGBPys1M5iNobcdcKM/ohHY3Snmphyhgqzj6CRYYVNH68rtoW00tU/65M2qcWleAb
86PXzIjKo8+Zak+qKqoomqP7hVesk/v5eJeJlp0H+tUEKoy/Y4PzTv3o4/7l8WNST7lSPGxglasR
w+nKI/CwR9Rf62ofyPWDfYTg2YIK40jT+cZghVLnGPpBtq+NmdM02wQhnZMDb8tpq7mt/9EP3RtY
Mum1JoJ5Q95K/WLNAh5RLgspaLsHJRpZgv+ox53ejvY178Rmwmm7SVI9PBhF+pFFsfZEu8dea+UU
bDULPXLfMWbqk3l+gJS/M5FheYidnuhjfOiZzG+Vp928oh9PNHUQi/RV/WWCSF8tN1Gp3G27ZD9g
xBxpiz1ED2iyiMTh7LOKZn3oWNvGcWH29z4TooDZJOk2Af2LxiuNq6Xt2QHKJ+mYR5sG4HEBZzH7
JTC03GuBsnCa6adl+mDrQKQYr6YhPIBlrNHl3YD12Rv3KcKMbdzW9abBDIL9A0WQiKNtHxJI6zFQ
f7RiaiREx6hxn1rEPz8Cd8yg+hBd+9DhhocksSL8h5X4jEo6spXmEWZim+MrbPq91Uzk0WQ4iJZR
hI6hIC4JYfV7mpdabn/2Wp58RxlKlI44OLdiTrgw+APkpruWax7VN+RcXNvyLO3K3oQ1pwhbOu1l
uYl0/afJSIQjOSZ+Fte0PcYC6V0cIOUu+6sLuIkFMCeMb5FP6okzGpukYekzKFDqGVtkj9WO6VvG
ty23nn1fhz7UOPflqxVIi52x6Il93rg2VDlXBXNlNl+Qfz2V9N9hAXPYNrQeEpw3YaMAePW4xkJd
S1a5wCLA7inWam5JhGaeHWSG4rtmuV61CJHPk6jEIW6A6vTDhKqXmuxo6668axHqleWhUWGgW6J/
ojAyLnELxQOS0ko2vfOBNuBIM54ucD1uFkKDpA7ZaowH7/SvTDzXvDdVw2tKc7XnrZGN/+waOUP0
RZWYOd2Lqn3/fzzkA9Ae4J0+LzOaRJx1+4xQs7JzkvPU1P8sV2iJ9IqpRk9rrEjIsGjCniQSD7JE
ea8bj5l+L9rgmIz6Npu1OgtggZ6XOuTxCxsA+Xisw0ysBY0+DweqZ5L14Q+Rf4MC/YemzL4P0bW4
fuSek0r9Np0A+sbcSOhD9q8sg85MWl55SbosfGG4utNq8d3aeFgSS/xv4Vo6p+LGDDSLxmTUnAEm
5K+Grx/XAi9VEkPPsHKibbE4Jquuy96qgoYskVj2cXCKbpcHhvrshnzLyDF9i2SRvQJWAH2F+iGi
zfeQTiWpCs+Pb0Y+675VD3dBeMTiRPNO/e8BtaTfUGeaOIqeDE1jJo43Bmi5sBoSevXZax+00W8t
nPXfnZhNS153ioWNMXoyP9yGw1nh+6RJuqTsLiKG/24WOcPysOitd22OuDPCGt/zjHghRit8U4Ct
93HdseNbytlFJtusm4AgWHgKk1mupCRpbQErYEHzt43HikFUEwFrWWE+jQ2m6h4NYkuH4ZCoMt51
JuTdeUnyIzLJC8KstxFxXPggmgpkPFgHdJ9VvSGgbaI0mIfKrBXnKg3KvYSC+JXWb01QlruyHDKG
LfGr4ZYEU4M4kFTaK6OwEFYgtKKXPzeptEAkGhPIBBGBhdNC60IPG6rgWzPLECIY715lsG1U+PND
yLOHuGiLvZlZ2nvX+fektQy0E0VJgR/5+GBkCOXWLaw9ZcQzcUrIvjsL3ilROtPWjrpy7zuR9VYH
X5Xs9L/wH78HPvQnDekwJ1dZrwvAX+/LPeJoG7oZCK6Ptln3q3AeoSiHNaixxnuWO92r27JE2Fl6
41LVEEQypA0H50dT+eZhoVpFZn5H5DAeHzqyGpUF3/jwDLjDhkBojj+nFImpPmjkJ9XKfVJOYdMF
XJvwA9kPIv0IYUPbpGXyFXWKqNPAq394buNdXExOjTPiz3Uq0JScR3ZL08lyJ/fQ6+CynZAvpAW7
c4eAvSKam70hoG5wcdOvo8rI4JSh0grJOQq7pN0umi0NIuFuuRcKN9v1DE/XYT397Bw1XGsvi/dB
lMJUSCJGol3zGlTozUYJsohuiHsiHcrcj5kAu10wqAC4adzLPDHuqQlEhMVOBK25l5hc15Ld4hj7
BNQuC1A8uL9U40ByZL7/kvvW1Z3KPzqhes8JkUEIflO+LgWi79Ryg0OrrNd2SrRzFnU5Dm/+QT3z
yx/4J/6UFuNusiLWUepGLzE2qT0D+rOJqvBAuk5NhRffzMzuiIPNvhcyZedYv0DK2YeBMhYRIHmE
5Fjj9IvT/E/aeQd8N+mPICCKHAdkeaqI/V1J2w6Z/tAYaO3pl9KDGM0dALx0GCA215G1MlNMOg/U
jkegT5E0N/hH187qiBXV0mQjheYeGZ7nBDXk1noANEG+pKoYhSMA2UzCtw+OasZXOtC7NEVVZYK9
ufR21t7iCmOZToTKFmWKeNdisoPz6AdmH9Jk++ppqe1Z4Cmi+let+NvPaqLcmP80N6dPq1xaykLb
g1V8DTOZvmWZzhdzttA8lj5Hme9LS7zOEtKMAhQVS0ucxNw1rv29odfqqOLW+3DScYtCfPzphEgs
EbdpR02JPxoONybAunVzQq/ZmOQOnjlERW8WbwTBjzc9NNPPPIs/qjwZvqa2SaA0JNOr5WVy243x
LujUye1sCyi5+GmjTKEJ3UZPrJjRkwqMlgLWKfeFXsJwxcz3pAGnfYtSBA5gbX4MCtGXzma30f3p
iX3ihUByWgl4me956KEOdt1ur4Qdv2aQA6gcriYBJevRJ+oiLLSvRVb/6BOMVaVjOeyQBqs833nj
8ERDMd+hACe7VnnYCRJJbMs01OvBb92bA9J4nY3Qa+ock2WO+v8qtMa6Z830vXwW5f95vmdUhyUu
ZgIQEsC8pFWgRzzHSQ+pz+gvwgl+WS1ExizwxJNu4ivSSbSnKkPEWDgdHT6ujg2nTnStJHB0tHfR
qwBuFswKYzS6PxKiltdJjkvKcnAoDCCGt1ZkfmqRwXA2bpzoAlHDG8YfNlFfXVf2h65tk31lmkQI
oDt7UnSCkip/qoe43fYWHONx3ixETqsUXTaZLrFpHofO/BVloMXNmq8nysDiBzTiCcz8p2G3FsBd
Qk57uy0+Qn/CwEv7CudOUb4YyJdXaWYOp64EVSaqQl6SIL8ngWxuo6zri6tyudEQ4m60OvO2qT/Y
J0HhvR7iAAo0zfN941rutvIl+gbH+TRqr7nQLJGXwayyHdN5cov9v4tzRcz2lRzI2orLJzhjXA0w
+e1J+Mu2pS3GW52IDzSw1V3PyDMzTf+PDULzEIToDpc+yH9tkc7UdpWuXSa7oj85iH1m1Ab9SBpG
WgeOELvyPMfIUKq7YfXp42JMaHRJ3RPvVK1QAj2Lag1ezzov8+mwtOTDBNFtAo8ypByI59NiVjbW
cQyGfu2VzrArp45ldO5sEtGg1qZX4tqJs5sWudEXQCKrT4m+0eS/d9Jiqxtp+JForXqOcAHiCVRU
f4jeCFJeGTSQ7snYfvne3N7ykWyGQeJdHqdy1K5zSIdbruLaEgCj7H7nMMbYDVGZvUpOqb4In6o5
x51shOrSTBMn1fmhQX7TYWK6vXGPYI7qAlprRpTqEJgIIgkRVnto/80bc3yGn7lV/hXay8hmv374
cR5rkRWzziUi0C9dluebCgz0mwjKNzdl1IC05KfrRRzqUro0dY1ookur1+WtQQK3RZB3ZO2U946e
3EVY2QfTO/E+idmq3SkuOC2edTSt2rNYoXkml+RN8ulsXc3xdoQU4O8FdX+JCWC3/Ki4LZYJSpLg
kE7YgVMRoy1Oig7BUWG/aq19zGQ3PJN3aL86jusyf9YRSUugKi3mhVtZWGhs6A7rzPOPYx6PN471
7qbtbB+rUgtzhv1u77oek34HP3/Tq/H+GJ0F+HI3YdkM1zaj+YXqodlz9nB2nLvH7WKyABfz70PV
Tup9ui0Bb0aGci6ZmD9Ec+ZLEhbp7CzHK5Sjg8DDRl+DvPmL51g5HEpsVWEVUkfyg3W+6HqRNtVr
L445jM6dXsRWYhVjtDsnAkM8adIPyLSkHfjUW7hDVrrZ87oDcjwD00WNkzEAk6ELp95Kfgovutrd
KL7ZdK/kvmwstxSXxSsZ1GSRNpP3JBo8h0UxAk2AuTe6DO+J0fVeNJ3yrbJZHVV4zB9VdYjyyBOO
zf+wPFl9lNx1/DcI7PVuW+QWwieGTx+PewnypWV5N8wmXVVhiXgya5yXlAP/g9m8/B0ZMQcbelxT
F/PZ1UZvn5mtNcc2rN/KUt/2aFUJuXKmDatd/F1NHS7juutPLtHaND19Foyu/GFCb93mLYPdpUvN
CXLzeH+UZxEiNe88RhIiG2I3OQ1GsGuMWn5MCEGPXjNIjuG2uY57oGiJWW8dOwz+NrX5UunuW1iN
9ZvlZ9/ETKW/sER990MNlMDovzQnP7G7WZ/JSHoto0Zm8kOUrCM32UBeyO6diGhijz4mnXbQ90Xp
2NCfCKCbAeFBOmTPHWpA3LbwKQz2rB3ZIv/0cxqyHzXWwZc+7J4kv5nDhJCfCvvRNdPDQnGxxxbU
iqD7DKnGkUe+PAyvnrpVwstWkTNlH5TTvHNF0TwrcIoHM5kZK+DcNA7er7UfNKeQcPFVPUv4lufC
7q9bknEkbfdDrzNrx6TvI8RyhiOvFp++SYK8bmrJxVjCsuo0RwYawy6Jke1t7HkoBLV0PDzWFmKt
k+uC2feov/e4989h6Q3YhJhw9v1XoEIOduNE/MCaCmUCfVChfcnNjk6tkZqvg0v3Ps16l0xBmvAx
gDDo7HgM9BlyT2WDcHF+L0GNPXtoVc5dJaOtXvbmzy5xV0pl5Z5qGKX9TNB3HfgxQyC6g1i2Cexk
ogzFy5iX+loEXXoMm1d89OI9COEVpcyoN1iQ3H0TJlT18ZheLI/XahSuultNzwzJqq5TVmiboOpx
LxleNp4edwOGxVvaddBMgRc2cfONGg18UV3sW2CreM6Z1c5rpm6OCtvIk6sq/almlL/vCfC4PN7A
3kXU7yYIL0t0wg9nkF3LS+MIa1vNNwuOvYdfo4uDTyfm+P8I8FNTL7YPneMUjU+5liKb92H9/zdL
apl4EA7GJGe2POVqIF2YQypifwZ3Sr7kIqFyqjy1ykgCOj/+MtCvq2CWIC2+GxlN4HIjvdt4S/M6
0yH3kN936KPMXYXgti+WlYWHlFnm495SCOF2kZyIK3mPvMg4mxwuoX+D+V3WNr9AohVF49y2rE5L
MEGgg6cKQyhaiZGjtqg7WrkOtK4pCkJg1FO+omKyfwcI+Xx20/eu6n+A04OvXoTudmnzLetOF5hy
Uw/u78nGKtLZyn4RZZatvbRkr7PEU5zo+lp3mCCVAtOCgUxI4sIA8TpVLyIXgPGMGU0RjFq4Lnzx
rcMWO+Vh2m6SXMb7TDSS/mEqLxkhwdTZwFBj0wjW/OPak8QazNmaKp/mwlkrnfzvfKcgm+LvmLZn
9qRieeb//pEGoW75neWXaX8x9iX3vDQc3pCpcG5hlNHRZCq+RcYpWR6wvItSGy54W5Bm0YT64pLC
9guE7dn3EveZnljFTMPVvkjH4zD2nwF+uefOpvjE3Xrls6eR7JbQZny2Z1gtSn15EVBz31EDRsSH
dtEVr1RwbovyZ0C9fF5uktgkMgw9EPGn1rGLKsxbdWAdccLQi2w5uTdIFt5TF4RU67DWa6SMXZeH
II9+BAM8zW3jcHwjZLf4spIAfRbyyVHXgmM2y0ZwaKrVmAB2s/peXCoTsUfSWP0+U6Bw/FnxL/Pu
I1O5/9L0cbPJdekd3E59JlM1nFLDS2iX6PoLpD7y5miam8PWaUhxpQObnbggU5htTfSq2egvaNRu
VUvOwtJNdt0E7ASeca5HoIhQsQVpYIILuFoT+sUw3uysnH508HMUHQl6aJbFuqa5se+a6h8fh9zP
UeuxbJNM/LCZKscIGfbSUEOt5m6AN9Vf6K7+CTL+lj7rX/QGBnPUY/LAhgmjHftYHefvw/xA63h6
+YWwt5PHvf9+Va/U8CxkMWywW9WfmIk3C+bbb01nmzVDBjMoa2jf9ZvQoI+LU6CHwEJOJlkH9MAd
uB950bFC/3+PlVVtX2Vumu8qfdaUrzauaMWtcUeYBdH0pxx11otK029uWsqTBpFpB9wJoh+D4cOg
99lKyTnCsVFEVBm0pVV1zfRomvN0w22pOOQCI00+9dqtVwQPjde4zpPPKCY7WTAK8sy2Rhtbnmo/
TD8rwisBngGQWX4rqIvfKvCKfdVDarJ8IkGNeQNZbtogfKu4cs5h2v37VCXaF8LygnPmT1SZkRXe
cWKkl+X3UxfXw8Mb1kZcjuQBqleygIHQtOSPmBPi/rR/chy7Q6gDTz73mEpy7kk31vwcB8KffZOB
MmkGgINYe5mP07ZLafow4kR32NdNv+4cXEeQkLrXUqLhMW3JV2Vodov0Y7lpEy+/eQLHYJKn465Q
vx4Txz7qotVYtd43JCqLTvLfOkHnxVvVv9VocFe9bsYHbUBf4s83Wi/Ie7VD2jE4p9KCI0M1Gs9x
LtyjSU+SGEC0HL3q3J/pRHIaaJSPxhwGGrqdsc1xY5/0Gu4/0rVZI+cmLro/xzkTLE3XqO399fIQ
6x4RHPloglHym12ZZNN5yGgKoj4uGWI48kur1MTHkGw4A99LL+lvflIw5Y7pxICgIkmclagxC0yZ
JGwtx0tpmdE2iYjLsVqzvyz3ouWhw9Zgdvmd7rn9YpAjYoXZvvVfZK0LihhuOlFNZ6c+eQx71rUo
qW3EnN6KY/qe4nfdN1HYI/0qja+xu5mT4/1M7InJi3NvARpdXab7GGgw/qz6Jo12y5Na1ET7UUPU
m1Y1KeiIzusmmVa6nxU7U2TDqm9lecqtEUty5lPtW9e46owN+n2mOpaYwUKzU6wfGBXJlYkI7CvV
PPdQknm/jisnJa9IWdO2w8pfWyyZbZ47LyVh4ruoqcVJBsF4dcwGt2Aipg/oYr9MS9P+SovPyKXx
Czn9j0kXdCwLrMU47j/9EuBEn/vPg3IGvJvzMDv0YX8M7rHFrrsy5hjVwTXGYzWjEJLWZtrKJGVs
KqplxvxPGklB9Hjh85suuauiT+RpdIFs0ioa107XZqdYupDV+2yb0qh4FZYs9mEFLpxq7bcRp/gR
FA22Nh/FaaoseXt0hirTWXXTBCoCkg72N0LZ2vkhAZj+xs1KsW9D0tlNs6vPuJt590DLHrCQ6gcA
pfpOlka0yWJ61YFjFTdQrDHcG2hOVto1v+LCPto9fj/FBGtfFlWxH/twOKLNcm76KON1Zzj1dwKW
sSlQlvmZf4H9BNdwiMsj3j1vrxejfTbal9kg/6sZ9WAzoRk4DzpiqtGcjtJFmqWnjOfIgotVhdnC
HdpXMwyfRSGGL3apsfHQNc9FM8LC5oSXEC+9F/rPtTB54fO91rX+5B34+sm5zEbAD7j050hF3h3Q
g/1OiyoscSzhJGvoyQXmOuuJsixUV+xCw4mvqWGORxMuBzzScdwbqitXyygafZS49AhpHmB6QqN2
/RCWzwN5PXH0soQBMyfj9B10G82Oa0wHXfi23OgIZnFevi4PXJxweHgMaxfW83Qxhx/nlp2xC1Nz
XFmLoZnWNyMFVKTb/+m2NanXFEU10SHiy2li8dlURnnQmGuzE/NQ0IRfp7avn5M6uMD6d1HWIp1l
b4QNVB9DbaQtY/1eNmX4v/ql1sdiNWqjeggMVTdbCrErr5zZE7tYYcexDs4FS4A+R3+Adf1Ia996
HrqpPnRum2210A3Wy/ReS1377CYoUpa3zHRIOLFktPGtgWyFKZxd6vWlGZ+XuGScPOJaDvV5eURh
BKB1GQM/zrWuaCzC5PivRrLGMfSl5W4xrjsdolxC+75yzfy5TCWjWTuaaZgvoLZilKyEtVeFohs7
78oZtkIny18byGVy0ol7BMO8C3L/SY2Wfxm7JDmMniePhaHVm9rsGFXTRarrKvzsHEKEYgtMIZmE
3gsRvNvF8RSLcKe6trrKLL5p0+AeEk0HVRXIdmOZE8OqyHDYBJzyn8dDGC/zwJ1IiKL0nwA9Im9V
AllmpOz940hTGt3r0uiGk+itCUXpHo1ugod5IVNMl52uTi+a/IlJ0B6o+b3CJ0NdzIukTUiUbHFJ
UHhdNKhg9G/nux7930sw3zBZ9/Yikx+dHzC5cBOcw74VQlkjXEsaPXVnkT63pqTWyJrwTJsNP5aY
tA10hnXmETs4zGVGnhGSVo65oJtET9uDtvzc2El9GFtN7aVbQsJNi1vcWsWqckfrgHHo3fHmwbTW
RmQYwNY1ECI3mNGKmPHsqLLKWokWogTqgHlCraZgA8mo+l/UndlS3Mj+51+lo+/Vf6V2Tfz7REzt
RVEYMAbMjcLGtvZ9Tb3OXM3FPMV5sfkI9/kfEAw17rmaiG6CAlxZSqUyf8t3qeh6pbVz9xMMJsMg
WQflYC383t8/9QBEA6oQ5hYAIjHmYp0pCXDC3jhOKYCSq8Vj6CjXvtV4X4R3SyJzBNYTfTO15gv8
4OhTYof+lsZSuPp5pLkjIuJdTZhVk6g+8lBdBrA0b3nfs2bs82VX2tWnRPboNKiV9d2AMWnDpxvp
b64yzkI4XI2sDk9fOtTmf36HneNHSozjNidPMI8OYtTnbm5SOHfDyTVlYoAUfXfbskB2T+muGRfG
Jg6Qd2VafsA5EJdG3kZwvxz7IC39LtJ889zQkBwwRq0Eb9T/JbiPcQKWmYSgP6cFlAPlfJG7H56+
APTxtpAF+0U6eH/97OkX0k4gzQLMWLZB/8DOA37dLrNDnA3+xVOym9sgWIUJybYPV0+9o0GLzasw
gXA8gcPLpL+tA2GAo3YpK7qWfnj6Tm3NG4kOS7XGvcI5xHloL+HVijstCb43SEh+J3tdwihZZeY4
wF6EmhSZIBpB7vcIuk5+LV5oxsunMfUWycg6QQaI0ddtR/sky0IbbAGqxT9LO63EmSRI0od8YsWS
C0CvyWrtUKYD2hZBitDImB7gF2Et/PQtOxmdL/UMPVv92KEVQy2mPn+Ch5VOJsmLjGGNWytCmHZs
IaEYyEkz14bcVQ/rgVTGQBOuR9V5+lJrwaGGy3+gwRhgr9Q02QYaEPXBVle4UwmOzVAeZWpvekQl
L+ygbc7QoaauXnYXcvpRMAmY++yaq2bUsVysEBJRqvMy7OR5PX3p2mT6YtaLEqeu9WDKitOOBkNm
mF8MoeSLXOW09UP0G1Xscg55PXLoKDxUT57coZrdoB47XGqp0R1owdHrnQo6Ydx6S7UCmxVTzviI
Zs4inHYRCGH+OTCJLz5GJZunV//+uSIGPA+EvQCiAxuucKZ0S+oI6RaxA96XpoNC3fxxwP47Lir7
seObIOInMMpNjrIUpcPLRkvTa8X2r56AQZXX1dgIE8mATUixL6nuVaBHlI0fB4RKlg5V8gs1GxG1
4WnXOyPXFkD8ivXg+sBwprvWRNJdYEGCqWGemh9QmaZpOrVENVCSy7rD6/5JNU+JYpMm2hJ5X9xw
sp6MssRJL7B1CWJD3OVghBaFVUDyhf+FzniJALQAXuC3JBzWSDWmpF936F3SQFdkqyHV86Ponfo6
EjQ2Wf97yraT4LSg/U999FPustd5YQHKrGXDQ/FFucjs7kgbwbsdyH2xx/QGIPvh5gkj7sjq2k8o
sjwBDK0+22fIxhfucI8Go7dCmfab7yjlWTwJ7iC6TklPZohXOfgSukJJj5ainBc0KD6WdvClFML5
+UqoADIcqOkUyfhlHITDEWjX7dOrpy8dEDlzxFH36ZWdCgSDM0SwzRBdrSQZroqh/CEoXUcRBheU
QXAJo9CoImefdbZ7DBQAYSUR/wPx8LKY7CFSpecLtjLAERSxKD2w6Etc2nFMzahbGrFH4xeDDEOM
ePjaZrvRUDvTxi1RWcK6No1DaX/udcgwq2jSzW/M3qIuOemvRfQf2LDo7KUZiC7VvBpHR90bhnsH
tTSBHocLAKFnf2yc9B7cunMG/yrd6PRbF8PQ+Vtr8op3yrS6HJuhumw79ZTTnf1K2tBwNBchCtsw
VM3lnHmpkBcOQqOQwWLRSolLVVDsa3TKjhW4zcvE/hROPZWRLsBB65JllMX3IbrjB0c61jFLPX2R
CnfXTwYrT5t+gdz3DrKejkUnP2uVBJn66iL38FL3TSqmT9/lxkB/BRzsT0bWgE3kT4YWIKIRqT7g
ve1gp5CoICgavRJtNaWDEgY8G2WNflUYxgJUd/G1y1M603Kg35vlLTV8gEjR9EVOxny2E9tnCGQ9
wxN7FlUcM8JgF0oOrSwniji7gT+1aD5Qri2IECdeWuPTxqLqpl+mDcJVtQ2uPzIu0eyO1yQSxk/5
onjwrAV68dm6AANWox7xWbPKAu1hT96Ajlg1faqv66BQtw1KMU/qhv/xOPw3/3uOkrf086z+x3/y
+jEvZEU3s5m9/Mf2e37xJf1e/+f0r/7rr/7x8iX/6K83XX1pvrx4sQbz3MgrCMPy+nvdJs3TcAw/
/eX/7S9/+/70Ljey+P7n7495i5gj7wZpNvv9r1/tv/35u6ajXfkfz9//r19OF/Dn7x//+T/y327y
9J//87cv2bffLqt//q/sMSy+v3qL71/q5s/f7T8MLLF016JRiCKDYWFs3n+ffmPxG2T2XH6u2yxq
gYMbpPYm+PN38QcobBXxZ0ezXdMWJp+ozkEM/fm7ov6hksVYNAZdhE9029F15/d/fdoXN+PfN+e3
rE0vc+BVNe89k560dQYyDccxNIG/uqpOn/C59KTuWKCwaorFdgrPrErOdDM6qGN+WTbDJ+SKF3gR
d3tjQDSYZPvS0swA7a/gRkYk3LLU6fsL9Uo3en9N6LXVkHgeIjshDkUOysewZa3F3SPI1qOSwCyo
RmRnhgi3L9+AuZE510WB44tHzUHSkQx4THNtUjAdTJi07pV1Bok52yuVDyth7K8zF6iZs4u7/gFT
I/RQrLOm6+UqGwnZwHkNSH7TFYlyUBatxzM0AkPXkIm2fPsugahG57BYoPvJxwS+nvnQGhWTB9vW
VB/VWQJVdlho/LlcFZgzaOJjIT2oQGTiK929SF3rcgjg5sYA4ZdlVD6WRuWshjr+0bYEKk8lDnzD
CtD0C0dGqyIeARbHyXes2ZtVZbr7oR26rV81Ja5k4iNyFnQSojOvLyhlaNHGG/MPFoxA+mHbvM8x
R7PiL2aJWL1wqIQ5FZc3ek6ztEPZL8oarbuM4h4C+Hj8QjkxwkWI184iAgHdqJpYP1vvf62gFyvG
filWyooxhAZcwmYBOpamOpP34DOxUhnXWWHZny3KwTKPUGNM0egMqSIh46FvKhuSlufLH3nUDKsA
kGdUIYz0RBMZ4kJZxikC8Y5UboEpR9uUCFqdNFWfJrWKNfYsiifrzqnhdMEgSQwI/aUuNiDJgl3a
NZ+SsZwmPNznUsP9M4M+3wqyftxVyh7o0Te3SO9igAymCSbWp7fIKdXu8lqQNnGfMpWSH05uCAx1
GTojk25+NuD1CVERio/4bBgWhITK3QJl9laac5/To132w8oGTb8q207D99zfNLDDliO1pzRAyzQJ
WaD0RBcuNUoPgDEwkmTh9ZjJCyh7Bt5fUMdhPZ8D3UAkzLfzVT/gt6D3hbbUNcy5B+972iFiJgh1
2XPxaVK1fVlLCPmCJdgOvHvHw+SZwyPyxIdszA6B2uytCsZLSF02Ztk0NVBoEj7euLE/BIlzxMoZ
FWXHx4lR978UfY7qPpAsPZY/Cj8CqdBuLE6wM6hdJawYkHSdUWyUFNnCLmivuSUUElq5cSwsHPTi
21B77iGNMGogHfviESdAOqF04+gwXAJJKzwNwx9GTzlSl+KhI2pc0QR6oNjeInXOytVEts4phC8G
itl81hZzQICNsdY9qiqPQd8BESrIXFd6KO6FxaMdQpzFeyBfPK2TtqzylW3rWGRgvtSEiYKs0HBt
YLXjwYLZK7U8OGlW7ZBHcxdqhpiEsJAlHJIaIafmu2Y0Plpy03PdFkvLtMSuTdtuC4IUQMPEpgwq
hFFNbA5E3V53jXJAps9DohP/gUihhdwG+YOrRcWmVAiwAi/oFpk2EBj62j2x5gnPUvFSe9uBOUU3
1gb/gF8pp4Yz/f7ZM0d/B2i1A4sqO/pRg5KeYlO4so9qo690iRarkSgf2SjahdoFP54enl8/xjn3
+O/lqf3y4P/H6uN/v/ntR179dvy4uXn3L/8/igkMtKH/zyHBMgiTF+f/9Oc/j3/cxf7QUZm2qB6a
tiVs8V/nvyJU9w+Dk9dwNYMT3VD5V38FAIqw/zDZZVFqQA9aCH3Sg/5XBGBaf5i6IwglbI2FqZm/
cvzbLJufEdsU61CGczjyTUM4Ov6H0Lpmh/8gU4HcgxgP8gcl3EWBQRyUm0VU7nGJezYpb5wbLwP4
fw3FJHBRAPnmxs9qiuymmQ/jIcwHOdCzUBBH/ayoliw+eVQnf7w/nHhpjf3XeAzkurpOP8yYaaGb
WgpU3tfGQ4CQshKZqySIV9ZIiorFDbRK58brv4zD5xPDvjwcLZXYhNuMZ5Nm4pVA5P3yQY2QSqzU
InHODGQ7wYQQAxyLAZ6xC8RB3QWEIxDRFnpypiFOouU36AEtREXlvHNWoflgokgqHXFCYnwmwM4q
sjVCRc5tFqKm6vOPNRRWjgCV02xpCw3rpHbxe8J+qx8mUHyS3mJse6np6Vbtmm06ugjrx/Wi1uSZ
7Sj5ic1sthL++iwopqtEsbZqz+KHquwp2jRuszV6a5/Y1ElT0T/S+rx9/17MfN1/XrTpoGrMM2QS
Sc9yRuoi4YADKq4nlThqafkjjWS1AP9wLYPkliZSsYRwC39OiINC+69PMM5UjfXkXT/QzAdBgNZZ
cUBu/wN7PfIgJGSe8HYUgE6smydp/mdPoqFN8bepuixck3qkMU3a8w3eMkbgCFq6i+L4ILDeNHSM
plQhb0rMsRYQFQcAl/6N6hQgfczuA2019GeG8OhLFzJnHX9xRgPNOQ4C1hNna5Y3+6gqdo0zfqos
lYVWfuxdSzmz0Z5dDTIyLlyXRiaVBO/eBd0M6rfr155rHjWYnWjlFVdVaDbXZQ2WhPhu2NB3vy1d
CLTgYS/6IcGp2f2sozRAjJfX14HI7kIM2pFHrWARFP0DAP+VG7bHShs/IiTXLlAG+9bk0seCozuo
fbn2QE3ASjV1lqFylwzikNKc3Wcadqy4u08m7fkVBzgKhVhTI3nTpsvQLmDgIu4MF3/XUv0NAoPV
ijzVIgPFvn5/GU3L8dWdgXBm6bar2mjavbwzpVODUw+ydNeZ1cL077vm4f0BZrYN1tO917RpZ3Tw
18An4eUIMeoRDozrFBVS7VLBQ/ZsHPrrXESf4qC6xds1wVoz/eq44bErs+vUDO88qYYoyDiPhhbn
q2YQJ56d2cHA4uKKbcz4OLKs1/uFK2qaoaqNxFnohfex7eVYFTWkpgvhZigTWygaAzxokTr5WS94
US54nl/MR8YdQWeLcGgsaoJkY3YkIX3eDorovO0g/RJweo26Lk3+Kqr3OundVSoNM1hrpBLtiRvN
gfviRnMfoMVNZ6Glca4as5H7kFJy7bfJLjEb86bXytBfWIgD5UcVUk67V1DSEr96tToHBceTM5W3
TMoAL289/QQajr4CfrHG2JyWeriCUBCuaF4El0ol20e4Nv4JJ5f5BmyYtm4wy66JBwYfYHah7F46
Iuv0sJFpgNJ+L7DB81rvxHTOTkLjaRTLAeds2xw8T7vzsx1NQyC9TxJN3ZV0YKl24v51iyAR4ofu
smxqQtgTl/Xq/k2XxTPqWBbMKmt+xvV9PkTS5LJKNV12OFAN6o0LKzVShs37T+yrNTobaX6CpWkI
yJ6RuuSzriCRsi/CO8hUCaqJ74/0xq0CuGOzHG3h2ASLL9eHwDQEYx9b7swGQwYSsBEZIddZFXqX
7N8far7Pcb8M15kiJiqpVLNnFwUMvpVhUTOUGSc7tQVAHLvBr88cx5smiIUtc3q8X14PLtvdYKFX
tavd0L5wY8ffyNDvP+eCRpGh2s2jphfJ5/ev7I2FQRhgoXhrMocEQi8HNYE8hVqu9Luh7Uj1s5WX
RdtID0HmG4f3h3pjZTAGBT+V6VSFNn2UZ4s+M+taTeDP7kASG/5WjmX7zQkQw/DgtTSUMkG7r60e
Obb3x53KhS83L5ODQzNNKoeWgcPOtJCeDRyMpuEZUdPv0pxOT+nraAhhd0EhAWn9GHEPqBVXPYaf
SEhSAlj0Q1tckmcL2qmyY58z0k0RDsWJRTWtz+eHJ7NguoZmPYXhlEBnIRg1buwdymLc2aBFGxyJ
2onCT5MeYeRN6D74FGawXr14fzbeeGpYwarL/6RfgMJfTkarhVBHna7flZGWb8Cao62RRBD8Jw+H
T++PNaVw80u0hYFEkGoD8tbc2ZKu6f1AGzL6nUL5Cy9ee9FFBWU72YwIFRYwlKFHhEeTftpj2mZ8
qBCggNDvkexK3UWhWv0ZsjU+Zr/SSReG29QrM4urTewF6udUdcPL9z/xG48DEnDAFAxKvzYf+uXs
WL1tBVXryV0lvDxeDH3igENgGahb0aWy3lQ1tkfvj/l6lrB4dU2Vc4Ckk5h/tj6RY0soambaLnAX
doU0W9CfRaXENQOta6W/x72D1id4gLi+kmiFjq2+cyC3OfBuJ+YuuLuFIibu963tfXv/w72aEIu7
hwnZdHpQUp8vF7Or7bawSsl5GJ2XbvatspOHJEPHtT41969WJkM5KoLQzgTeeLUV0UXtGmx8xl3S
WdBFMa2GN0rIp9wFeAt/ff+63hxMENVYliB8ne/oUaF1ntMbGLDhpksYSTiDs/JSj/Fh+Tsjmbam
EckYJL8vl1Q5gUDbgSWFNt8eK8gNTmxIWKkndrm3bpRDnYJL0Tis5o9ao3qRLlNF7uC3XGVxscbS
k0Sj9a9HOz2xKF7t5NOdejbW7JJCf6Q7pkA38fWEJpkLMr34FgTiwQnb8yIKTj0gs3oFNeWX400b
/LMN3GzyUaQpU4g2xgcLSQqITWhJqeHNUPsHDVWLYrTP8zS9MjKMKN+/f7P6ovVz9Ml+DF6HOx0h
L0dPPQPageqyVFIfs5Zapw1Tx2wFQYMdVVohyFDl6k1H72IJqEzdpibmsxKX7PLUR5mGenFkTBNB
zuGqGjuUqc+2pySVkVe4o9w1skW1Qa2l/FzbTnWVFsWDMNv+gGq1uwnMIriiAS52mLSaSA+I8AMa
lvSwAkWe05GrTqzxV/Hs0+eazhP6dtRgpwXz7AYhEKKWA+oe4PcCdVOiA3+IpI/mCzufvOmtEDy5
psWryTl09/7tefNBtg1BYkQVWFXnWQJZC4pSjdzFNQgC74rs6S5TwhMz/+bTZdtT3CKmzG828YXq
5a3hW3KHKUw/6f0034aMHpkdKMhK4cp7fP+qXuW905J3VcF8ulMbcn4mUNKQCDsMEp8WFeSmgsgy
VBw/wLfWiCJE8zm8XSXy8IQrfsgQW7mJ7uahd7bUegzrM6ylQPy4oGgcQ0rvb8w61kQU2y3SGEuf
7QBlmCFxYEXqTqm09IOohMQOiEfjLunGU3HSW3fYNakD0+3lZHZmi4tcXKLCnak7T/bnY4+7V17a
9yiBnFjEb+1qz8eZRUa9Mzqy0FN1N1TAeH0pUoAIyfiJoxifurHMEVav1RMT+cagOmuKpAnje4L+
+fLVazHgbj7uWs8H5ppDPt6FxKTXJuZMVwKJHh8EoDG4v76gp562RlxMx1ydB5+6Uw/94IbqzoaV
4S5RN5eojaNjtzCob35z/DL9+P6SnqZvtnfhuKSapqDiTOVkdqV+UFYq5jbkUKGoriNnyB6SOvhB
9aBEXDnzN5oGT6ETRn/iWXpj/ega7ViKnQ7uBtosCKXDjR5/14+72HTCheHJGlelEnqbS/z5/jW+
sT/rdB4oHEyVylfXGA1JI8zaGndl7NJvlG0LxLOIgNiv3h/orcm0LJU+hzAoBzmza/JbXCAcEPY7
HyWSwfepJVb82WNdeEii19ZwCY6eklxDb/L9kcX0aM/vI+0V8imyVGpys60QaeSwjS1P7ESY42Nt
2kkslk2t4LgA8gl+CLpZGaKBioFPcNf2lYa6WIwlh1TiDAxfnZbFqqBbdyoCEm88S6RTLucA6bNB
sezlKYRKIFWhiKqKVtmo/Qsj6+vPYOFizHOloF6ahGhdw2+FXC/jMMBLJE3RkWkTq8TUqhg1bwMb
pRuXumK50X6oAu2qhfb1tY0i+TXIY8U4sWCmyZpNJuEaFQyOZUGgPYstRpAZIWpn6i638x4NCHhb
XdZvaKOgvZ27V+/fuzdWDdVLZkanF8OBOZugcfTTTkMiZ6dEBQb0OvJP3cawcrBY6EmZaPUaqfxe
V0l1Q4BHAvb+8G9dLLU8enekO/oTmuh5lNBknVfEcJN36Ju6q6AWFZbnEXrsC9wc06UuMZ46Mb9v
PJBPtRtahQ5JxRzBkzjxhHBk11bsSYK/pXFunzklROUTm8xbU8vzqKsYpdFPmhcrpZpXXmGxn3oo
cdzD4wE9HKEiC97DjupjaRr9dy9pqhVyAsH39+f1jQ2OfQAQDs0Wl9bo9NmeRV+ZkxfkBSaWtgmq
WTrWFb0P6vrUXJ4aZkr2nw3T+g2SAiHDKHGyx+H1Msa7c2y9T+9fzRu3DPgMtShqFLR/5/tLXntK
h9IS4iFWeKhb51sQxcmvr8QXY8xCiiqtYr/MGQMFVGgx1BTwsg9/qMX2/Wt5c8pIINwpaqfoMhun
KOwxxoLF3g3Onqo80vs9fhX9+m+MwrswkI0uw/wwsJLAd1qzsXemB5Xeih9EMHJJzYka8ps3hoXm
qJZJ6GDMlpnrQH5J0treNV2K7J0CgAuCZ36iSvjmlNEn48jmaixttiP6WRmGuMvYSEq26G65W6Kj
g19Vf2POKPCAI9Q1qgDadMo9W8w4Gowp4bG9S0U9gW00NkYIdT4nV6plqMy9f4ve2PpIHv49nP5y
uNgqU9EIz6ZuY60S4AQqHUNIGpA9Toz01l0yyXkETRNLvNrxYCLkhjqw5EQ/fFF8KOI6UvYnBnnj
pLWfDWLPDhIAVjmGU7a9A2s9rvJKgXnaf+44TbLBTaGCZCdc0t9aFVMjCKwC4Sr16pfz15JSm/Wg
2DtL3KjhsK+zm7RMV+/fpLev6t+DzBa4SAMf+2UGSdrwThM4MY/W8MP0qwnGnH7IWuv/8apmO2pd
GrLsw8DZEcDhoKY7K1UJPiWJk584Bk9M3/x+RR3OYUBMUYQPQV3o/aKZHOjCx/fn781FTq1wqk6w
gc93u6DT0NFUWORw8u1lGIklVmwbUUdQ0Lvx+tcHmyAlT3k/Id987pqk0xv60ju/+ySLa4G0VpHe
WuOppf7WRf17HEOdLXUXxnxgNJx6fQG7EfEx3IoOXVmtsAvavX9Jb92l50PNMqTWrtIiDTROvvAs
1VCjCvaub59YCm8tctrp5A0qMlyaNt+JNBf6NH1JVLUNRN/i/lND03gZ1tVjDwqoTLITO+2bE0gL
n5oksR+b4MtHtxSebOORs1bTggukj3CHqi7ZY+98L9z8+gQ6LrU44Qr6t+ZsKBcaZos3HxFKjyOF
Ee5d2WxFpmzfH+ZVV4N3fj7MbJ/wU2Yt1RhGq2PAuF8V6xi2N1lrI7n2SY63ffY3FgaP01Ml3kVe
fXZdeVwNxI8xA8KcwL19lyXB1rSUXx+G49Cm+q4RoYNNfXmnIvydMLpgGIxlir2slc/Yefobve+C
/fszaD6V5WaJjwNhhfb3hK5DeuvlWK1SZ0pVJRZOE/V4qUAUxJTa9/c2Mh6roKsQJopVrNiMoj/T
/WZYN1pAONgk9lpBoROee+qfSZDk+wB3rActauUZmg7aDSqZOW5qlnfMXWluNDkMn7SsKGrg8AZ3
CafGR7+TypWvu+LYAQv9IrNG+xD6RnfnRYW/iRz8GNqhFp/y1u1XET+7CX3U6Qrsz9dVjZr4QoZq
ki00TJR3qQU4Pk9za2kkun9AkrXaZQpIcy/L7WUSWMZx8Kvs22hF0RZyV4vakjlSNHaC7rOg8LLx
80JcYQ1AbzIH36D2AHAnGepkgYpBfvAgDl8PrajORtxX4MsyeSsPHg/aHZpsPqR1bByLIBSX9jDi
09JIPTuYonavW2nr23a0pbbMkji5ptdW/yjjITxv8p660lRDhlGSXaieC6jetMq9XiXGdaeh5o3y
lKlcGUr+tfIqLKHhTa78IUqW+B9+K2ORfwT4g7EeCjJHn777VxnIcIH6OibFLKJFYXrNxTDo6Udq
wPCdG9TSPojaL3aDbSPKiwTdskxNnMxbidalBNZMzcBfmH0jD7Uygi8LRuVIZJaeh2YX3EMdTv1F
XxcBCDTT+oLJaDFuVK2tviE5g1ppUWsTGsyEOhd1xU6HwL0bcTq4VtK+vTFdiYSMOZAa6bJbAcBQ
f/SYhuKgVY5NDHrcxeSoSyHVBmZ6Dp07ve4NamNoYbSXvd6IbWx35bcW1/llQ8EpWTSVdUvHGcYz
+pOrwCv9bRcjnR0SHyHaZJhHoHdo+/DHn8YILVeQ+c3W63z7QFXOWWpti86RWeInaRbuehhddW34
wPzzsCh3aoGMrajgZ6iWgq8njo7JynQ8vAfifPxQ1thOLEYtsaMFwHF8l2LcVYwE6knqBOodj0C1
CLGfWzQlisOdgRYnDQMVIoXAadawA8rXluuNS9VOUHMReIFVvgbYzO0RkgiiPt70uIgcO9zIkamp
5GXvG5FcBFrt0w+PUip5gXkd1BUaq44K7kwCgjrPOieNF3YYhWsL64dztXSLDTLmU0LHQ+q7qnEb
elV96SppswstnTiuCyAe43vTyzu9woqtShK801uj3cIWKI6eXiJ3PprmGtnNdl9rabhSdEyAS2HI
DV5f446+i7LBHBj9+2IoQkK3UBmOptZHK6tTYQq2vUJdDDl6Z4LaJ4pmfxnbHl9TmrsXlTUZ+Dgx
RP2iMzZF14jzPBzU+0irrGSnG6jbbFVmecvV+GvH7Mul7WEzZ2fpbY1b27pIW7m2Bp87RhPuhiWF
tDP6h8dW7aKHGE2Vwzj1YlpXoDyceNcoVnWbAM7sug1HZKlNVN+uXUqgHTURpCmAyg6XKFUOeB5j
39FHGLKjgAc3x9EmmyygwhlbwZghy+CKW9VrHXsReoOF3AI2yCn0ja1vKOPGGlDuCWtNalcVBEA8
6l1FXLGn4BmQm8ZZ04/NSkGs66oIVAgZVpddQ09R7q2GuommeMrXsaY+Bi9fh8pRdcOt2SLcILNB
/6alqn/h1VFzg7EbjqVt5IstxVXtzMo1Y62Eo8TKrFR63ASxum4dsoNSSdHBMJxwbcZajxay52H8
bN5GQThu3DGyliYGIEfPzLtVmiviMPhTjQhyD3Kzo96vGt1pd2HrOovBRIafPQljp4GfufgkQpzO
ohsc7LQ1mM9yi//vcMDnBt9a08w4NbPudggybxM6fnoMdFtBWc3pN9IPizuzT9MzOqngElhuS9jW
0V3SpOa6bmR5pcaxd1FnyAwv8M5NPnbZmOz1UROXGXxJ9LErZ6NhPXbWWBLxrcIxkT9zk0srbyU+
HR30Yc9Bh7ePJk+mXFGwBpDJNpVN/aXtw+Z+kKHY2BZ+doFIlE2aSlLEjNNwGZe1vdbGVKAzF4w/
MGoZD5rbxXhZ6sN9qyBoiy2DtxfckPWQ2N0DPgDWnWml+g/DhGS0QI2nukBREDUFWVcbp0Zj0488
/8Lto4mdXQWf6lIJ14HqVBuUG5s1olTtEl9S5z6ViReyPcXlmuokhBPUCdde1TeXYwXHJBuN6gYB
diiYjuWtQet2dza8yq2SKP22NZzqsncbdp/Y07HyRqJHyXQI8Y2krIoKDYy5WkFqG19QBOZHx7ox
qBqv9byRKO+D4LVlrW3jWvf3fdB6O6QKOAcqrd0p8EY/eLrr7z0vT7OlyxkxAAVrtZ1ENnxlKG6J
uQQu3Eoc+quqhiIqcUvflVrQHvTI1+NlUxr5Mo0sc6fzACy9UUftpdFDQJaqvvclrHxMgRLUkyOM
xWJQsAvuVboiTbPAvCpyYxfCXhtlX2MypIYru5j0YlJbrko1MJZpVWGWCrf7gB8qbCctQ/6waeNV
6+Bp0iUuwok4RW5hImVY9VgmzEHPWI65heYjG2qzRNMuxT0ec8m1HNrgA4ps1neksJ2j66P2E0SW
/uAQnGgLvUDLS0Wi4mJMS1bHBMbjYCiV4KZUu/xrE5TGCqourKROieDuDjhRKLkHMyhW955V+fC4
W3ZToXQPHsfvfRvxWSx3EibhxFxJRYhlkUMq1OlE49NXu9xMc7ht3Ub5IXyBT1rsWB9VH/RUHeJ9
UiDqudDR6qIPOTqrMkR0QinH9NdTaRjQBtgRwjaKbbOYXE0xve86xDuTERkMtpRD7Bq30tNP1Hnf
yNHILWhhQRmgiG3OcjRhopOsdq2x03IAAUh22k21zcf0RIoxRfSz8BgSKycKjUFQovOuts/SiyKd
YQahP8AK5OTOB0Rb+g+t4vywK+3E9L2R0rgGcTgoW/Bozhw94vTKWGZDyHi1Hx+RPzO1dVB5pblw
x4qoq6LuGK3iPhtvc/qY6cqjlH/imt+oXNG4oXRggtbTcWt+mRIgqxaZtlfw6GLfdddWrbKt6yr9
9XQUeOEE5oQv5rzi2gQxTFsXGCJOBirQqd4uLq0QxruJUMOlEjX535jZqUUOstME3DWH/0zdp3YY
U416nAw/oLoHtQIXyKgONjrwjWFJMmZ7C00JVAwIezPGeEvpMb17P+Oa1v/LBTXBLnVSO7o/IJtn
69YOjBxBfA3OvhtvlEF7yF3rAsjlMSUCsbJybw0Ujd8f8/Wz8nJM7eUNNQjnq8FDjZQAB/WO2PPx
InZ6lejMFVLvTySVr58ZCxCrUMGq0Zs05pgEt0C0q5a9uRsReCuXZaigbIU0H2p8MsakZO0raRZs
facR5S8XVSyVjii9R1r5wLmnGsizanJQ0++12xqVGpR8vmWjokC2dZOKFMHDQHlhirgjcUNB1zox
8pzLRc0f/jx0BJA0KmD5ebtEZVLN0EqVHeI2arlzYcTYH3yYl5zLynBrVfB5gkWPM1S7iFKkNDfq
kOaYc4DTak+s9VdUKkr29KDg6Ex7JGzMWXGpl+R39BPTfeRi3vnBq5C8W+hmZhuLtCyDdIn+8dSW
LjFV56yNVHc6RFLPjdfu6JU3pq9VyTlKovF4omL9ugpl84moa4AT57t5b5gM1s58A6nN0Sg5HKt9
27TX0VCf5QgVnRjr9UKknYtKAYcRgpx0BV+uBlvvPZmIHqaOXaF2VVaF12GA0eIWNbgez4AbJlWz
LkvvZGHl9R5qE8ZSakM6AZLXvN+J2Btiew2KGGOfIbZul97GSptToJXXDzZcRYdWEP0ZTYcY8vIC
exRSG98I4j206Oy7hwbjubSGmAo5qrW/uoc80SIBqACo4BmbHQpxXOV6gQnEXq/RTEJmRG5CcNLn
RSaDu/eHeuO2AcgGfG7SnjYog82uyq6boA5NZ4c10JVdwJyHGYhPX7gPw2JnY1b46+PRl+X6LJXR
5svEUpp6qHA73jGd9WYo8mqV5zqlnDGP0KNsa5jhfX9iT37jOYD7DV4Rdi01Pne2U9GiSbq0qdwd
e8Gep3OnNGO9wDn7SzOioPD+FZ4abJrxZ9siidI4OHAydlgd37Sq8fC/STuv3riVNA3/IgLM4Zad
2Iq2bNk+54ZwZM6Zv36fEnZn1BTRhLw3A5yx4eoqVvjCG8KwewTkhXZZ+c/1oVa2JHEStFLBFjKh
DF8OFfpTrERKa3thJMm3hCzOl2Z0TK9HIvX5+lBr+wS6hEGpnlbUm8veHIeBokyBlrEyfM1jBcnu
LLkPs/bDQBjtZlL6btgGnUNTA//2woFcNl6RpA/j1E9R9kAYQ/f8gXz7XNWIBLphrJSo67ZWLSqi
eYD1blc7h+sTXrlUQPvCp34hRoHhulzbOq97I2xk36tsTcYPwjC+6ValbbSXV76grVkqzCv6BESA
i1uzx/M9QJjG98bAQmXEmHTVPjqR2v+ARBXUG+dgbU4AYJBLAjLxlrkYhXlt56gn4nuc2X/iib31
2XQwaN34diubRUDMFYXdKaRkFpeKr0VVWlmd5NWI/x4cJVRAu9R1u9cgaR4UJ1JOhhWPG4jp9VFF
IG/BFYTgc/nFAItwMVeT5E09Lx/F4Tood60dFyElpwBiEcorw0+tCrUv17fK2kckHvnPwIvrRbZb
tOqJfzwjRBkn1hvtoDYWha5BkjYin7WhIL9a9ITJ+95AULsyMFT8AXwPiboeJ4IiLb+YfTJ8wPJb
szY+4+pgMPMBXgnY5BLeY5donw+yLHnUt/SbMEdewzHzqHQzea43GDprW9NWyP7gJWgWBNPLj4f4
X0gXMJU8Mx9MeMVoNibYyW/MaOVuBhoN/pe0REQpi+M2JqlV6nkheZRh6/lY+LJ1LiSz2vVj+p2O
wVC9G9gBj4QQ2aRBrJE+K5fTkil1YfqrYhxCY+CYZ7iUVmmn3DdtuxWAvU12GMpEF4RSNnemsdiF
HZcimqITj1yBknNZ9ndaiUizZGFxUA5/RpTMqP49X9/6KzwBRiUUV4DI2CTBi2vS9KNKrtuO1679
AWnJnUMVO5LMlUFLu2EQffAz+15Xh3PVVzciFbs+/toWZXwyPJEFKcv7s6ywrEv1yPcQ1vd/2hZA
t9mAvnqYMd82N67PtRUW8HQg4Aac4Bf4+quXHYV3mLsTLjDwMmI37qVjirDDDhXbT3o07evBflSD
cYMMvjZDMiwKFWTvYP3Fn78adJb7qsR12fGCER3socVBxxjq6FQN9OWuL+bq/Dh7xNLAs9mzl0NB
bgKOLpe+h+qv/Y/hhJrsIvtvPmGYQZjk5NKA/lWfPhpzpf++PvbqNEUyB2ZPsQBbXY4dogUilYHt
eKhQIrzQheXez8BscIVGG9NcGYqvCPUM9LlMcUJcRa9WVFY6OTIpy3pz5KQJzNkGVG4QOyawxZZy
8/vjQbQCRCSBQosJTvJyOD8eBksfMBvTQwrDUmw/9ah/fYHj1h1mLB02Xgh15Rl0mJgJBZHaIAXQ
y/HKbGyzKiWix3sk9FEkwyuD+5TekoMgvH2yJsv/1I1JpNyWY4D4aU8fEZ1+rVIc1BfyISeqAjLc
17aM/FPcaP/qja8BB9Lxo8uiTKWbIql16KpjBRzOHGektfASHzAwk9WiPDg1dkC3uVpmiOEqkfRk
jwLhg5/7VvVs7VMqHAz4Nzr3urN4NQZZqSXV12y0IAK04kIpA9zRIZ4ba+pffEa0XODagABHqGSx
rHqedNUsziGmCeGTgXasVyeI3MusFfWleAvsvjY1MHoIXVBf4GJZHMZKrRTUzQvHQ2BccWkF38Ig
QBdMtk/XT97afhFsfHRgiNTYMpf7RXHGHjKRZQOACH70lvaMOeTXSOvvEkW5c0q6zdfHW6uXABcm
4tU4fOQui5kNgz7hJhA7XoIiwMeynsYzPj7pE5SBG9selV096uoN7+aEDUvvH2Xc2m8CymBeqiGQ
jYbsVuF55eIThCNYbzwkBP1iiV7dCFWdtB30Ad+ru1rFW2M0Md2S+vgOXyfM5qG/7xHNTX+HnVZs
vClrn5nMlO/LDUHkuni1fcPQJo3OmReFUpSCSch6+ThZSt7v6LvH739MwEqzhYFBEdNZi/gnTnss
OZNQ8hq1bvYaWqQ3fjSrtJ6xfbz+mcW2uay9QlviJof+oqJPtizmm1NVj0GvoY0TheVdWVF4oxEI
q39jAZW1jwe2i3scECPiFYsIBIMVMnuNCESB1E/XPAq+0qUy2l2gqGXnBkC4A9TzLPupq5XkyQ4N
rPpaqNa5F+MgGuAsFSqPam/izVtrVofh4xTE8i7sY1M5YfXzMLXdsFE0XFsdwSchMrR0+EiLuFAf
O11BAJpHQVVg4A6Vzt2YOgk37Hs/A0vPONoLPce0FgP1aeN3g4LzrDxCpC7xq3mOwARtfIS3u9jm
+ACwg5fD/lqqOPRlkYwynodeH2Nk3cOMO/bqoB6AwM3vvq4uh1pMiEKfIzUjuG/Vlz9ikAa7GJfy
uL1HFvlTrdK4vL6Ab69HMR6sUzIgwQZfHFAcc6JCTxQw06b9iY506sIU+aQMziNQlcfEUDey2Lc7
g/HgTWsI/yAz+MKbf30XSQWDABbyEKpSz2Y1qvic43tyfVarH8xGWYjAhFxh2XaS89iMCvIkbwJM
4ilKEd9joxkcCWHqvxqKu4DtTtHBXCxgaOsBPlU9WNJB1nZ2lxgHecBpL0wqbePOWZuVAc3HZul4
0Jb1sKC3cOlz2IZmFzW7cCqCU2qW34nwtjpL6yPxnYRcD3MTf/7qK9HJkp1EwHvCsE9drW6GvRJF
33z0QDfmtHK/8SjzKiF2QuWSVPxyKLATkoQBs+HVwfQw+sljqQhx2m6vVR+1Bhkz6VR0yQN4xYOp
NW7GzSf7uFJAO+toRdvR59LK92X/7hq1KDySD/BhFesNOJ2Gt+HreMp6hh2P50jxf4e0R4+WNW1V
b1dOxMVIi3ihbwYnlbPE9nx4x+F+noe+OnZGUSsbd6XYiZdPlpgSZXD4TKIduwgD0CMrzKAECp9I
NU7C+nw2RuvJtLR/y0Ld+q6rgyk0fLmfLWpyYtavdtBgDkSOaWd7xWz2fKppcro7HL07ye1xSqFb
aPVz6L372CskdzaoZDr5JLKXgzq1ilGhVoK9r9RRlORGIDJ0qLomyN//JNAVRAJFoYpIVrc49tB5
HbzjDcvDMELfhSESzipGhDdRganK+2dFXRpVPmaGTtEiqglnyKegqmxwW7aDmH9vPlngM/CR2WRL
rH01k5sMgjoKGqj6XC4gEEen6zqFhAN01c4Kg2fJ6L/j2XJGLfr7X0xLyH6SqkIvWKI7YEiWtdyJ
aYm6ia8XzT6wKmtvFNpWZWPlkSOt0Wx2P1cMiv2X05qwVSdcZKgcMwbwa70bOgjAN9NDDMxuG7P+
NmYTHHpmJr4X1e/F5g81NZ2IR0TXqW9+k3QEXiqDsZq7IhM4HAwFckzCfMykN16jtcuEWi13tqgZ
oQV5OVNDy3RpauhjyMhEH+tImfeICZZ/sflN+hcsGcoJb4QM6JNoeGMxSpiq/i7CSONgkVnvarUp
j9d3yeqnc2wD/A/Vpzc8yKnq+hLkmI2qGndUVhcH/uqfYcScJpKyz+FmB2/l6aN98N8BF3ulzGi1
lkbFHZK1yi/IG9iwtNV48ENt/HR9buKfWl7IlJ+5kU1ExunwXn6sCmPGMDMztmWj9g+zGmo74FQg
QJXRwAUobY5NhVnQaCOI2UWZsiWAsTZVKpsvvG/qYUtwhWkW42gaA254k+9/VNpUOTaJrOG8CrDv
+lTXhqKQSYWP15S3fnGxUDou7YnnxpsHpXH9JL0t5XlwJaf8dn2gtaMH2pjdiS4eZ2/xyNkRwQrs
P8uLjFz5gadV/aGVDbCFXVRxwzTa3D9LUtFm7pCY1vwXxw/7AyJq2l3kC4tpknpHEaGn45mYHLkR
7qGeIywrrs9x7ZAjMqZTDEfmAUrg5b6JnT5ompYKQwBj8CgHfrmHYzdujLJ28l6PslhJdZxmHSck
x6sz/amqlA+TnkRu5zsP6tR8t31Uw69Pa3VAil30sbk439RIVSP2sRLh8TGS0auU9p8S3bC5KfDU
lodbZPJO18dbWUb6ngjAcPr4VtYi8kzsukhAsxN4oY7+CFDNOJStEW9cYKujiKeUFJXn50V64VUg
VOl6EkJYQV/IqJo9fmfpKWSLblwlK+dLfXmw/3eUxVwwsUwH4PIO4QhtKBdp4xk7hlSvH/rJD7b4
qCthAvnHS4Rl0vdZ0r+Uuig7fcxo+wgwMIVV+0Q7MnxIII98wnlR21jDlUONpjGiChCLxLFeJMV9
Vmc5gGTbgxajfkvLOZ53YY7L1K42jOibA1zqs6Sp82OsxYm8sS1XJ0url/wEa2RaQZenrUfDRZUG
hxcIO1aMzNUnnqkfg+o8l5Sbr2/Jtc8o2sr/N5a6GIsiWai1Pi9C28e4FkjmjvLHr8Hcgryu6GoI
4h57BokBKmXL+HUcpkEqep65KFQMUes1kx81WU/hYnyYqMe+hccK2szxPbxQ4DyptpTcW3EEl2ZI
8q7bBWS4D1pWDlS/QAXiMSJkiqcgrL+1SGpuqWqsnSPBf6b4D4f8DVOdwqEyTyMx1RD78kHKhcmi
nv1F4kttAlAlTWiwZUtBGz+Y9aGfIpH2EbW5cwrFxy3SBsJOP6X5FhF15cpDQk4kSPS7AfCIjf/q
clAFeYMem+WVsOkUD3pjP6BSFKVfkCc1YhfcvvbdkTCV3jhRKxBD+PG4mSD/CzYK8NzlyH5a4M5F
9drDPbn5DWQpvqn68SsvP7A23CBc+Cw43GQDIjSVXn0KUVvZv3+z83gBqWP6Kjfw5U/owirINZXN
XsKDQ2HGvzHpt+6q5P3Nd6F1SP0ULSZqXJr4Cq9WOTQxtByj0fYU6GPoofMgT8rYbSzp2gbVwJjh
cURI/Eba2EHuCGA+0K94CvsHIwtxZ/cbc+M2Wrsh6LSza0g6Cb/FbfV6LvjpzkiZ2h4sjX8BS3zx
U/XOCPOf17/N2sak4ikibiGOu/w2qtxKURAQ4bdK8KNM+g92Y3ohN4CqtdjOOMPG4q2EwtSA/jve
4v1KolIdZIvxKgWi2ZQVj7NS3OlT+Y045E6eO9m1nOYpT5Xn6xNd/WpA8unL8u3eRGwBdo4pVgFc
K1QKMSXNmp0SJh+vD7L20VBKFYkZHeA32Mom7HvgsgmA9LFPcB1v8EubzdZNpmHLrmhtKLroAEC4
KQkPF68VhJChjgE5evagnJx2FAap3ZMiDf9cn9LaB8Oqi/kQ0tCVW9xceggLdDQYpylqzQWH/iEK
onNWlHeRjjqhn9/HLdSeetrqN6/tTETaZXJPoLg0gS8PgJlPk9o3GShAQuyPcYh2H7TMNnr0TSt8
jmkpHjIJoMHGuRPnapGrIcHJs0AIAIoHG5KLc9cN9hBVcWd6rREmD2ogm7gMSvVjqcfNDuv3LSHs
lTYidmjUHUlFqWZRJ7kcUAKB6+ijZHgOdbTIBb1QxdBBoyBzLR/lKh53vTrUfVKc0q7v4tsMeIGD
9bOBj7o9NCpeWbYvf6+Lot84M6uPB4hTVF0FOPwNYaZBc9mWW5WOZaaem9nZIQlhlq2XViax+nxn
V8YucJocr/Hk8/V9txYKcvvhFUufj37MImcmiSO1mpGSMTQfpyNwOIQc2In4vXqInO4n6HRPMq39
9VFXvj5aheJrCAMbeqmXHyMo5DzBBgoPRRgINznaoG4d+tm3XkkVz2qGLSWblVuJxuIL9QDJuTeo
GB8r1DGkq+qVfjEc7KYu9ypg5Y1ZrdwViEUIaQV6CRSrFg/wMLRVT4RnIhsR/KIOUMLK12DcamP9
dH39tkZarJ86xqFv1AHV0rmU96iWFJ/buY89x0m2Kg0rG+RiUmJpXz2Qw6CFihkyFH0tz2i1P0mX
7EZ5jDAu9vc55vOgNTYuw9Xpkd1xx78Iri8uw6gZhhJ/aERm2irax02gnSbESw6ykrxbUB6eD0Gw
KG3AQocgcjm9uqYel1Z478LrDGHuanuEzp8SvH2wUcPGb0tTeeW6xT0H5jjBE3H3stbQlqpT5fEU
nJUa8cMhDTBjNeN7RBEfozhE1WRr668OKIRwxfFG1k6s9avvZ49xK+eGAn1V1g6j7ze7rBogq8mW
Kryanmsl/HV9c66PCJYXVoewoFxszgz+sibluIUPld1hc5qi2G7m9QG2RHOndQqOulqzJXG7dqPA
5TDAnEOvoeJ4OU2s5vUyLvTgLBXS16Qbf5rm8Llvq3M8/z+HWgoF1Yo2pw1q2OccktRBi5UfiNS3
96PWZoeh1f7iqL+a2DJdRrWuaZLc4vsV5ZdQ839osfMhLdQtPOjaV+M9FtV1XmSIWpcLSDKGjHit
Ms7sjG7WavVNF+rmbzYKPnpF20MBkpXxz/W9sgIIBQJA+4xDCAz7DXdl9HMzTQNH8kB96zdOJrjl
0ijvlYSHAS6adu5NuccJq/4VjbXk+rIjlMj8+HT9h6xNHzkcrgBBJn2DrDfUOkeBR5c85IHNn23Z
T08tRYrEM2M9AxFHYx0LMEn2pY0G/tr9ChYVKp4G0phr6HLdBxAXE0zi4Fwa2ZfOj34TbzxpFoWm
3AZfV+0zWNu765NdOyxCKewFZkzKuvjWrWaYkwYN7ZwrxhydEn0278aqG+qz1RTxsLerON+yQXrJ
pBYRH9kiXDwBbAThuAg0B6rGYxuW4VmyqgQfZjUN5UMWtRCjan3Gx3gy7Bzut2WUshDrOOhm/HGA
fua7VjtP2Pc4Rqe60hwW+SkrxzbyZAmq9R6zoyLfyDDEqr/9seSeQKQF7HPxLDihQTTOIpzlOu/P
rY08xyDRLLn+HcQ6L0fBQY/TRsIueqyX394Yp6RvYLmerYkKWDP98v3ouZK6jed0ZYvporUkKIcg
KpZ4tam2hlj3WfnIzz5lgXQcVIlaSOkcKTfdmkN7aGXpw/Wpift2MbUXJgxuCMR5bxoUiL2nSS+F
4Tk3nCZ7xhMbE9+ZjBTyfC9lOyyRmg7DurSzjrOSUglH9CAKNhZ45VSL6jepDWpdFDvFn796/KwQ
VKAOogyhphyLYhUz2T65CQY0cCItvtcCeWPa6wNC+4Ntweu3xCXLY4eXBxy5c26ayT4e5+dmKgXy
9dgGmbnHWWRL0XdtRNCsdEjIooSv7uUU4z43rKSPJE8bWkfZ2WM/FzttBG3k9mZGG70fZY7bYBB2
HK9/45XtK3qyoj0qJLGWhI+5CSUnDEbJk2TGyWiofbC1DF0mPvH7b0kaNGAfXrjvyJ5ezjLVi3Ci
yish+FM+1Gn/o2Lz+G3u5iX01CaJdn229c6vTY8Hka/IrSxi+ssxRxHhY4IneYEaGg9gxAsu5apV
ShyjQaFuQPxeuB3LE0PtDrIOo/EWLC6DIjB522q4OpKSEKWNUjarN1o+BRm+u3JX73Js5gPXUrDj
cftQbqMDKU908hH0gdKsB3+SHI8UN+HtwnVei+9qp+0CF6L3bJxmNVbafQmz+FNdRdU36qHFI3RR
lCYgzjTasUMgVehxyVW+C7Gv/pM6EK9cGAyy5jZhpcWIokS4r8xxQS5c13r++/p2WnmViFOF8DHk
IYQHxJ+/OqxGnJppIeUA7Xs5/e0YuDN7cY8muqtRd0FrZZ7qLYLU6pggXPCTMrBQXL6EWTzUDcU5
33N8BEf7Qd93ZXUokHRy6yB6N3sP7QhyXnr8JsWk5QuYKtNYOkC/vaF2fujDAPMdI+XbonGaDXrU
2talX0rdnSzD5Pq7XEopgmSS6tRlgbjrmdAMw88ZFndZ4jue/Lz+3V5q28udC3aHKwBoG5T2xc5F
yAxgYmT7XjbLcb5v2q75aisZ22lw5ECFJpHMFOciJbqhSR3orpKl0j0CDjz9jWzVzY0xjqPxfP1n
rTzhxBrciOhkUKgWHrivt5OplEnekonju0eJVY2D9DzhnHO+PspLC3o5eYG0w/iEiiviHJfD4Jml
zn2OzmA7Ocl4W8dyPu6TVLXyg68V9TfuF2yyXI4iNVcdxohzjHJHCg5a5MTPQ6ql5dc4JtJ10YPx
H1PFSDJ3irNmvDWDYEpvAbVop0LqJPU2muwK70QsmbboA2uLRSRC5ZFABEvhxWIh+yZbmQ2fLuha
+d5SovioVmZ1ur5Ya9uSp1jITwD0ehOI+DyPHbhp32uyftLdqNKlb/HUJ+pu0K12q8S49jLC8RBH
m2iTfPbyyzgAbyc/6iUPDT7pY2WWGX4Gs1GZ3lz9abOpuiP46LdajmvFPFzUNEwjsOFg8MU1ViMq
XQd2TUZjzzsJp4E8UxKXcOcoSdXveqx8V2nz0G2k4pwk0UbguhJ3UdsU1grseRoni0lTnKzIjpUI
+SRcWrUwRizQ7vZZrD/mObbrenJWJ+tjHmyFWis7iIEprmoKmpUw3i5X2y/7KJG0CWmlCpAU1hXO
XkX+wLu+g9byRXJ8SAKUyRXRsbkcJrYDpa/7KjorqFLOLlhVJ0W0pDSHs2pnIzTQDimgXan1w586
S4yPkon63yHVmw5ZstmINp7t1R/EFaOzqwXJdonEgXRrt4LeRFFDQaJmnn9RbHzASagR7Yhd0ObH
DC6KmmkeZvOuapQbnFHYRMx5cQWB0uT+4QV7wQNdrkmuK1i6ojVxxgAIens6GdazM7TyAf3LX86Y
mo+5b2i349Bn7jhDX9WruPrR0qf+VzI7RPv0tL6fMQ3P3STGmKOI1fBJbaP0EQc16ckqZx3+4pCP
37NGl0EZdTRw3cxHJ5n0zTqgJNMf+65ObwiXnG+jWaTFDpRD/9Fs2uqu6cp2z3/N8jEjQTxJgVN9
4pf2xU5FKY3ILQlGjzciUh7rGYhwGFs/1dqXdmqMkno09MYd0auzr/05uMUDYkZqCfGTJm+mfdAg
1rSTmyHhd7bVvouM+hlBA+kktepPu1fM+6ZolHPpt+MpmX3sj1LpSxOlmBAjx3FKFIP/P5coVBGA
3XBHqB4+yeavoC583EkQ5HTRwyw/1ajq/ZHksd9PGTnNrp5U64vRdbGLTVFnuK06yljTNNatnFTW
Dejg5ORrSY+cSV3v6azjJVFN8x1s1+owlMoDxnzKTzuu+9KtM1P9Xevp9CFEnfczzd3giJnfcKtY
abUvwjo9F5ZSiE6Xej9biJRpsRUeZ+rY/2h6nT1WipTdKVOYF3ur1eYzpACkHFsim8IdKd7+rArk
Ag/SLNe/VUlFNuMvjqXQpeIhBDH8xj7S9n0jszld51E3b5FULXb8gFPQlLabBdH3EmdsXsMbW4+e
usE8cSQ/bfyCtfsH7RpKxrQUAJYs7h99bEYkBGf0jCkOSsfc0ZrxoDeas5enzFJ3nY2F58FOpuK5
0Y3oqKRNkbl+kcvqTmCu9ZMdNva0N9Mx/jeHqbQlKr36MFDoAm4DPgqo8yJSiJQKo4PIjM6V7ZyV
rK5ISLvnUJU/5I7zWKgQHzP7GBflHk3GLZmRlacX0Zv/Dr54F3Q9sJrSsaJzh3rmOfCH4INtBi3F
mOH9GjHgZHl/uItoZhFcX15HUTKYNXbg0ZkUmchrpPOyC9Hj/dQOKAcHUEL3tES23t2VSJ4WPi6a
NuL3BPOL1Y2Njla3xerijPC97odsVzU9vkJG6OoNSu7Xt9vacr4ebbGcoOVLvAMYzWzKcV/gJLYf
9OwBZ4Gn6wOJxVre7aJRBl+Rbj4tkcvFtFAQLGvsEc+6WUnJMcGaptohZUUjWqvVJESdbUqs0yzZ
/remS/JgI2RbCaJeJLt4cQHUvpFAQG+/zSWziM7NmD2mFaq+iYL6TraPdSoqVrHFE1l7y6gPQphl
RGGedDnfJECEuQjH6Nym+UPtJImbVziayf73sW0e5G7GfSi/BWB7uL7Oq6cTpTuBCyKVUZfFjNqP
UDaZ5egMpfRfOQOalGXtR1SCvWYuLNdE2JK2xW0WDk+RHG+84Wubl0SNM0N6CEF5MWu5cfIhdKTw
XBZNgIdiHO2sWdYfewADh650tI2vurZ9QcURqQHjB6C1uCwnnnpFwZ353Dal9QRUkIgt0/VvdRVs
WUOu3cv4CQq1M6LDN61Xg7KDVo3cyw2W0Imra9Ic7Gk4z1+vf8DVJST/dET/gnb2YkqZNCMtSIXi
nFUmJlvTp7bsWs5I/MnO5ufrY63OicMAPAkPXPCFl5sUdrzZZnoXoQYKPkQEEuS6GuK/W2/GynfC
5YWgUrCm3uKf0fqqrCqoKNSrjQEnQPVvbcnQ7vBm6ze24Mqc6L7oGrJvAEM5e5dzokWu9FJaBmez
HkpXb5Povg5De+OZXvlKaBoY8OCgR5IFLja6X08N70YUnBtAxLvSUm9nk7CQggU62/H++mdaXb1X
gy22RJ37OnIYCVOa1OTQDFZ0G2uzeap0a97IS9aHohQq6EsADRY7QoVzWSsp2vwhAkn6IWvbRnUJ
zwKCQK72Lebi6jIKyAZoawHhXeDipWTSm5G+2bnQ0ycaGOA1ptjrkv5JC/Rvf7GKr8ZaPKyI5uZ4
l7KKaZoVrtMhHz1LzaGK099/MRAXP1nzC4hisTeGvLEmauqSZw1VtvNNB9FYaXIeI32Qf1wfauWV
oSdB1Zq+AFT6ZX1MKNhF0OXCsy2nur+bYHo/J1I06q42Be2/U4ZHwFGLhmo+5qma2veCChX8xY+g
aA+/gXonrcfFR6TU2VfYvTnenBtJtLclCTXwWE2QbaiyofqWzsr0LI9DVrup2ei9G5vhqB6ur8Ta
TsLSniMPyBKRhcXXLQLMquYerbtakfNfmKmm1ckwJsNwtXFuuoMW9MNW22t1TA0GEnVQ3CaXrDic
DQAdhED4K7s96l1/E5Q0dcF2Hsyxe7o+v7WDiY7Sf8ZazA83v0zKlR5uRyMriI+ksxDJns9apGx1
VddCCNSB0bwTyHbcpRaXQIY3h5qpaH6UbXx08vG2HfNzm2THSOo/pA1+4FH8EWuSY6huJmDicCzi
RFCXfD9ByzPpeF1e38i5ypU9sKadhG12oA7a0U/8BCZl17vFEDvnceoc14idjtRsKg8WoPMdOwzr
djXrNyrd60sBuoUCFKKNb5RWEuLWemzYVvDvKW12Mp2LZmjD/SCP+T4JJuMUlkWAIlLZ7Oxs0J7M
Udq6udYK02C+KIdSLaJAszQILiItLwDY+p5fRQmmZQllSXje8zQdyijxv4x5Ypp7XJnVj3IkDdlB
GisK5VaF1ypN8KpMD+jBRVtu52tYRBHjCjY0JlAgZS4/Fmq7UVEEuuON6jBabmtbvrQ3CzvC3oNq
0uc6qTOMJrWO6iFa1uldhrdvKQolsnKcmkFLXT0sgpS5oI65EQisnRg+GLENWQwp/eLElLrvt5aA
kReAsx7HMTNvsGEYd8k4K+71w7lyEYA1oWUgk92AABF//qrjoyUIZ1QNxCv+1q2RSc0ODyvcms0n
WCLlxmAr8+KfgQoF91eIky9Op9r1vVzm8K9MBXpL3OrO7wJy4k2WZNM/1+cl/qnFYSSVYL8hmsjd
uqwJIpA0tDhQO16fZr0r6fKTNNYnyBAgvrropNbR5+sDri4kvAchyyqgXiK4e7WQIUAGXykg9CDb
dqYS93WSKf9I/ej62LNeH2t1ciAWSP1E83epZRD4EpWvHKaL32Qq1R3V9BDyH5G4D6YPlJY44/24
hR4RJ2K5osRVeJjreASuOJnNeOIGgwPkYy4/9MGAOY09ZYdoHgx08oDu+bHwZqnN5+uzXds1EMUR
Kaa9I1LDy5VNjNJqahtdpW5SjZ0iycVu1rLB1ZxN79CVoIQE8L9DLQ6eFqa2whZ1vEGWnrVi+Gob
xX2qZs9y7T/bbFi3miLsECPz/DdzZMcSioBcWGKArQFywmCkiKlZUkGnwkAzdZyelaTL/+IMigTD
BqcAHGV5Bv2B7lOhIXab4R/lYnqhugE13UDbIsOvraVoZgkpFrq7y9iK7Y+S+sDNrwfZv34ePTpS
evJt414K0j9KWR+z0nhMmmgDprB2NsimSeCFlAHiX5e7hcp/msp543ttXJHrojJUdOZn7B5hHhMC
TMkG3GTtWBAr42qKnLsGw+pyPG4zLcp1VGf7kkqbonXeFJKKBlV1X1ntWc2UeyvdelbXjgQ3KF0Y
Or7ItS4GVc1scgJHaFBNxA9uSIyOJFSklx+0UNN+Xt+bK2kpiwnXSGD2yRgX528uq1HjEvU9M8oz
AXeOvLpJkuP1UdbuT1QaUO0RMCwEiy/XUddHc5hQFPCMeKr3UO7ke2wxnL2vVyOgYEl9f3/eUh0D
riDgr7e6rA7cFdiylY+sgN3nLtRgMz+kYeP/Bu5gbOm6r/WosHJAJRVxUUokS5RDPaVObucal1iB
BxziIWH7Q+7LpsE8ba6+xWHgGC5/I66JMcLwe23MRo0cZ5r8G8AFfX+AQYDMZuWY8BgvafITn3lK
CkmE5EF5yELH36tBX97GcZ5uVADWzgf+eULtGlAweh+X37UY7GmaSde9zrTHyTVotn8a0M+wbzRf
avtDo9qhSnhsqb9yCAHJ4f3bivxceDoiVMs1dDl8G4bmiJkF9LhgzHd6oYUuTTfEdtJyXynjx78Y
jYwKQRrwYG9gGFpiaPUEABC/+9beydlwF5f6p7YzvktdudH2XDuWIEh5ETkuYK4XdwAKU4kWj4hi
jkVQeHlhB3dSHVQbn2/tpjFpKQHioLDHLXC5foWvBIVpEmoY+TzttEK4r9tgrq0aTaP3L97rocRP
eR1BIU5kdzo8wDROPyGd+hxWsJP7yvkwKvbu+lhr06LIQRRD9PQW8lu3edvKvYy9aB45HxszSE+l
QuG1SwpwR9fHWnuR0Amk4UTkK4r4l/MK0DAOC4IqT4nVg1LFB2WMnowU47UJc77eKJSNya0dOVpw
dIBQHBDCWpcDEqLOEmRNPGenUbs1acl8Qr1FfRy61v5hVJryVOSD8+w4HZ5H1+e6douD1hMPhRCD
X4bd8xgaqm8Eglk+O8cqiVWvVKxkVzlZsgciuSWAu/YdhYq3QEByrpZ8n0zip4wAT/HH7oubLi/M
56roqqM9jVu2wWvxDEkZHX5ew7fySCEet50AXnhx13TVuZq6cTyiAV//tP15CkkhYdvtGyeMf+Gz
NiluSrvh/ctLIxRqk5AwgykrfuOrI6Koc+K0Mstbh0l+X/ZltC8HM9jF3PFuVpJxXP+cK8uLnili
UIjYEysuXy3kDnvZRhgeZdruIRylO2Mw9V0Hv+svJgZIiASUFxKJrUWM0acjpJxQs8kMy+fc7x+s
ujwCar7Nw+Lr++ekAn1AHkMhn1nig7MGl890IrkmeSH2xUDcjescz8Yo3Gq8rBxEPjqz4SzyP8uG
OPAfJRJvo5dGOvAGtWiKz1NktNwzWpH+iEfbSndW1MD4U6w43Ijb1kZHxYsrB7yKRmR1uVlyA8hm
Ngzwqqf0l5oM34qJ12/y5VNqR0en776qTrkRVa2cf8gkgPBQ9wZGulxcZxyHpEsRIIF99NmpESo1
eyQVrOnoA4z9i93Jo6QyIg19bvLLCSIi1GZNyqbJLC25tbsRpIPhVyesAlXv/ZuGAjHsYNIjmTzt
cqiaHpAxpGT3VuZET5o6jpR/uuHGCmxnY1ZroSKMTOgoQp2dd0O7HGvSkmFseg55FA7AgabEtQP9
lw1moA0zV9N5Mxzl2AX5tJ8Toz5nkrSlQbr2GQU+lrCfEoq8lBwK8tIp6lKRqJ4U1T6oVWlndbF2
mypzeTNmerAx55eAc1FcADQAyYoAkc+5zNoKDWPQMmskTyCnokNfq6N/EBoc3/xcM0BUK5WZHFOg
9T+nuYGrlCNlpT6neBAke9Ufi2OujBk4O6N1aTol6HYNH+0xKHA8nKOg2atTBQSw6tAMP2l56NuU
Dxz/ZE1qdRP6Wl8eamecf3UzDpCUF1Q6SLbS/A9n57UbORKk6yciQG9uyXKUae/UN0S7ofeeT3++
7DnYVVHcIjR30xhAWWkYGRnxGwMQ1ZTI2knVUvs7f7OKTjAaynvdqfiBt8/YRp4g+i5gQPluhNXO
9b6nPW73msHL1VCz2Ouy5kmZrIdQ196ihnmf6tXH2+NtBXcxoKAtcJWs+/z63MXNUvByNZpBvbOl
oTjVWl5+CsZqT4p7a2rA9+k7WpTiXkAilS4aSiMEdToAAobzSM/BkD9hwvVmrooUD206QLcnt3WC
iT9ocCiIRL9oL2laLxcY7MFW6NPmXEiqfDSW1D5DYIo/5rhF7mzeRjaObhUHVyBOhSDf9eYNIHly
s1XxN2vGXxyT6V42EuP1tQ2EuFAmEHQI8I7rxE6SC1WamFTX5Je+wngTj80H1Dvu9Tg61l2892zd
nNVfxzYhikQ0up7VVEsS1EfoJdo0hoc0msODWmZ7Jjcbp4MHDK46wqGBgtHq8q9TNQO7GkiXuEJ4
0m4jE5rflHzREl05Nnra+hLqTx9uH5CNdE4IcsE5Ruf/ZWNCG7Mk1SQ2zOp75e2IGMghBmuZeWPZ
pd9ms1FPmGE85aR1hwldysPt4TdXltxc1FVAja6ZFj21lIZygXSZgiw6jSYukrRgNP/2KFuMP/Hd
wXWmqAgIexVTCuyHKxzEQ39eIGGfaIXmmVemxty57QJ601ObLrRpkCd14I1VbAxneeav8eyqw+jU
luFYoqvdKfKlaqOxdRU7SGdckgHZ6qDZxi+3f/BGTIKbQZAgaSEZXJOMbPxd57LgKASjccSn6t6A
2IRbu1a9Pj48H+hv9+xZJo1pfB9CNw/9XotjzwmCX06CwkalNY9ZsOdztLXZvAxAAUACeunihN+2
US4Wt1ZmWelRVmpcOoJQ3TlSWyeawhLYbCHq9aKoI2tT3LcDU0qWUTsAZZvcfqqkhzCDW2RYAMYK
fVwOsVxjH2xUe2pWWw1HB+wP1CmSJBjF4jN/tqSKk+RgtUDdA4CvSo8Lq/qklYrceA0ER9114JHK
QEGLYsJWWg97V6n18XsYIM19fv0xEpgqDhGXDZn39U8Z0hTUfTrDO+hoawPr4UCrcXpG133PPXQr
eCE7BWUZUQHRTLweKjEKuS1mKA7QtuqjI/Xhg1zW4SMSFRg/m3r/ObSN/PT6+VEjpaTF64xS02p+
SCaoZZngipSZ4fjFTCGMdENafVicpn99luDo4OpR3iEdRLjlen68LmsF2wHpUqmwF+uRlnVaGw2n
2Jp3vsm/fatVFijgY6IiAwiPNPt6LKflaFPFdpAF/uokIbJh/dHURxeCkmuTei1hcZzK1AUQ4QYB
/ia2405Fj0VlA/463vs5GzkEZGlUS3hEAdNbV0k7zRrtBQPpi2lVSC9nH2ulctEActMiOcd6C9I9
Pqn6rwnH7zD9MULby6vh1LXOccydQ13uKelvLpChsUbIXZParFthUg2Q3nIizJM0mF36e0dZPDXP
vhth/h5TFbguf5zgXdH/SsMIq5rQo8P8Y4rDOwDxOy/2rWeKEO1gm4BTC1b59WbVWRqWMM7o7zjp
xZqdU2Itpzb6OjjOx8K0yfKwpak/o+1xj4fcTqzbHV1cJM+CTdjm8LMapPxiC+OaefbMoKJHD4g7
Dz2zM97EVfHORPolDsKHYup3xn95T8FIp/dC5sCbAruM6+HrVunNriVXV6IQEJ3c1qeorBpPnoN0
J+lDw5A/dv1Z/E0tCamoQzHu6p0LM6GppwgXq0kJEuOM4bz7dI9LhDsNYai4TpJktSvbQ0yFLcRh
UcfEvY2sQgLdlyL426X1Nxwl5kPS0GxPalX1hgA/rF4fe28MldzP06IgIQjqh9xArKxLrMDLY0X5
HWJBfcjskUZWkeDMC5Qkhmch597iVOZ3XAMR900nTDrHLAMxXI3hUUlTAV+sqpzeBmPpmNo/6kbI
yxHFspPdpeaJp9TyjuKZ9FYrFPNH6yAlXVTDcHC0eTprCE7gPhvF95qm1H9aVN7duak61wGN5k1T
HT8EZGxPVJM6CtO2jjp6Cs+iSFLUIhAjOOZzUd0VCBE+pIWCK02qz2+zMHH4jo1E+pmQ3NxnxjJd
pERr8bSPnAeyDePYOfM3Gxv7xrXyOTvRHk2PVZiYD3lqTYdM1ROcV7ovRl7NLiRz+5RPbXHAxyQ5
KEqGz1KpIAbc5Xx6qlHk2SEJQ/MhSqPorE0Oar1J2mZ38KHM+0DFuGHoSguv3xhxqbkbPuRJgdb6
oiNQ45qjan0wIj045BA+JzeBlXjQpES3vQFVlUO3aPDp6SP5lb0s76pgYeeAVLUXFR6kj7Zkey6n
wJE8AJfSvcS72nPSfPhQ6krxoEiK7LZ6FsG27ZM3qZOog2eMhX1fRXWENBOqQrlhP+lx0h7hCH3U
1Sg+54E5HuMw6j5EilP4k4Y3OfCa8hMYouyCkWpjutbQyp6W2YmX4VWVo4pvNt+DwLaO0hya9wnf
iccR/LngvHaGnTIf4Iw88O6Z3cbo1YM0VaZnNlF9zOZe8Un9gN0x2kHT88DNjLa5U9pEfQeiLz2N
Y90cnWL+YKl1fGpsSyLTMfX3pqE3F/zhl/fBkqTJSbGiUTsuUxGYhw6nm+UQKHVfc3iCc1wP2VHr
kuFOG63pcVTH7t1YqoobKFIJAUuSBYPPqScTv6pIvqcfN/uZKUf5edbmZLkP03IZD5JkJV/kWDM+
Jjj4PTkwYz9CUs8exqmbfxm0pX/FiGEOZyQxm/syKPRPczHX0hEAkim5ujQslruonQFjTZfaN5jg
OAFL0hmQo/rKU9DNsu7wkyz+QY5Jld1sDCPTpTI28PRTii9OOjvSEaOLxXar1pQX8i7gV4dBCYLk
SZrN4rHTwoYTjLrTXgFXpAFXMUokBzxlQM/juYyaynVAVPtl4rk10P2W8/xjqs3FGxM62mFp8/wR
bi4yblUef21GfTm+MhdiZFO8UUmGgE6ve+HCUXOaWfFLx8ZabiUp3NZ2HuFnPtHc2ZN0fhGMGY5e
A/VGuOqo/K/e4H2pouQqGyjDNXF+HhTSgGTU6lOwGMPOFfsi/2Aoh/1DD4iHKk4212taoeAxo948
XNBxrl1JMX6C/HnAuPygyK92C8bbCHkqJKOZE83aVepV6X07ZlUxXEytKH5qCy6G7kgiH3lhnFaG
nxRdNB3QgWxfn/VBUgKNzsOIzI+fIZbh2VUekUkMtdaMlz4Ihq+q0UwfjToP3093VfW7y5NzPp1g
kh9CHTt40LKepgX6GyeOI8+udcet5KDZKQ681BIWv0nIIQlcB9Ct1S7LWVIo6hCNIDMX/UsyIqd1
TINEM85WhCKqi83K8CAZxvi1kvL5MwTq8qti1r1M+WConoqlBz2Y2HV2P1r1BViAhKNVb4ehh11Z
ab+7/Qm8eIPwa4VgBU0N2rQvm9xFH5FtqcNl7NLkcxcuuWfr0XCu+6V6Co3YfCK8h19uD7rxIVBf
+wtZEkr765L4pCpYWw7lAJN8PMWGenKC8aia/U4WvvER0E8UeCW+ADALq52gp2otZpQNl2oovBGn
84UHj2pCj9hDJ4qEdRXCWDqKMWhA4Tm7/tyycGnNqO6Gi5TX1k+5MZzHOGjj039YNl4TEKv4mdCo
r0/7aE9ljNjkcCl5cbhL0GBnlthnuR524uLmwj0baBWRi8FoJKSYh4u6VAGuaNirFNOU4PdqZMdy
2rVb3Fw+AqMAedDGl1cblfaGXPVjyiEM4+YCgtA8xlq8dxw2T92zUbTr5WvzvpYnh+Ub9e6XPDWP
VZGArp7yT6/fJspQtLJAk0PKWT17lyXRhkwehovdjmelV98OaXismz3Jma1F48IEyIUCIsdBbOKz
2FckmlJk+TxcnLaXTzJwv4stYyt+ezIb8YEDzWWCyCyPtTXDIABnAPfW7i82ibUbmPNTyCVwavFt
pi94LotwB3y+Na3nA67Ogtl1RgpTqkf3of00qP1RzfdKIFvHG/Qik0Ja4qWvT1FJsRo7an+J07Cq
T3pljaewTeLPnPTQgBA/yHs6vRs5jsBxmEQhIvYLNSKpTLoUeTwChDVJxTmV5QVzq0IqdLcNY/hT
ZqiG2SnWsGr1Yojf884n/WJZyWmFkbhMBQAc3lqorqF7VfAWXS56k+kPTam2D7n9erfdv6OAKoTH
QD9ufffRX1uwXNAW8Ladeu/MpvSesyudi76Wfr7yYDIU54RVFXISVBOujz9vPWFbUy8XQ5ohCC+Y
H/4cy9Dh0dAE3yXbqhMvhw707fawL4IIoAZoTDL2FSA2uDKvh0VfsM2jWlouWl4vf6Q4n745S10i
hDLuaQvuDSX+/7MPPGoSQ2qQirqoZhWf6tjIP6RoGvqWNc97QKOXFVjmJT4IcOGU35jf9WDY7dhV
ZenLpcoS9V5t0rA5BB0S7kdKdqnM+05PR8Ai1KNPi+qk7/pqCON3bV3uSZG85H2wrQJzIHAjAB/W
Jthd3U3IETTahUfveW70wzDnABF+hXL4JpDf5MmMKHlxMpbm0PaSF1t7F8WL+ADliBorrRX6H4g+
ra6/tE70NJd77ZJm/1jSjzJW7gbnobWDw2vP0vU4q1A3VgAUtIWJ5ukw3GcRj3L0A6RPnOD4cnuo
F2F8NaXV3VfnJajVhSnBeD9Uce8a3Z9lKM/ISjivdl9hLCKcAwpA5qGzLuYXsjEkaoNiSmMvEGuV
8f1UOr+RmHp/e05b26QoWMAR04TM22qbzKJcSH9mDccEldruNyGXZuW6V+V7lLeXwZMZPRtptVFG
0vNOmEc2qq38bJlPs1acbk9mb4jVBvWDGaBGMmkkDfElMst7s3l1Vif25dksVqGrlfrUqmLWK5In
dykVykKGR8W8Hv65PZe9jVkFLieptGxOGCixfTP5B70j12gcb0JL8fZAG1HrekrilzwLkZYkRwMa
+NqlLsePTo/RKCIth96Rz7o2G9gK8Ki347spLnhk7zFe97Zs9cZeuslska7RaDkgYjNlNcbRk6Ed
bs/x5S0gpmioiDeA2KfLej3FAtYhLTCNgzGkXzoK8m5cGA+jg7zN7YG2d+1/Blq3NaspHTKJvvJF
wnnTlYOhO6FdoxzVClJvqxnFzstzezz0xMQdDv1htXzKUJlmN7J3WWc/Qip9SCT7DOYMgqO5Eym2
d+p/h1pfbqGiZ3HI1Nog9+IocaVwz+tM/ImrF6D4uP7aMQlEGSjG620ysSsdIEARIjpKcdXgKQPF
3OaDQeExzx+QI9zZrhctWwbkCYhiFOqhtJpW58IBKddAh9EvSlffN31buVW5fFYW4x6wzDF11NPi
6O9xUt1DJm7tmyCGWuD/QSZbq697ypSwRuNRv9Sz+UHRw0tAkdCryu4Txr8/bp/JrVV9Ptb6+wa8
C4ULQ8wkMYfDVKrneR6/hIpzUsb0MR60t5LevVpsh5UF9EopkvYv38PqtMy8okSD37hIQ8f7sEQL
oLObj1bb7Tx1Ni5lzj4vUgoGaIeoq5XMKjkuVTTfL4Ycf4UFiKov4j71+DZQ9TfhvIcO3Ng4MJ1g
Vylj8xJZRxLdGhx9nCD8BVr3NLf24FZdlrwdoMt+qjNtNziL+3f1ScAeRlNBjCdA3defhFNJ46jL
+AAkOuwCTx/1ASWWLpKRqJ7n2nbLFjFhDzHBMXWNpcaNKNUPFcDhAwQbKmW3z9JGIBXNRoD7wENA
C67OUhMNqhXJOVh6zW4OwpfQs6imeDU6E6fbQ72UlUQyhZoTOhxA5GAwryo1Stg6qVlH+KP0xiFO
fs9Dg6rkCHLWOEj0nMqxOqpR5s1z59Vm5OGg4hXm14ZGm9YAYbLf0Sjw8qU9WlBQw3kPDL6RY2vw
PyB/ELQwO19T+TRJplFQYOCSjV+DvI1ddcrccfyUlCXhKvTi7Ltcf5t0/ZcxfqD7tbMXykZEvhp/
Fb0mLU0rHvjmJbV1NxwfK6k6xzlN0OkuDN8kxve0u4Nj8yOPHrT4nvfmSR3ynZv1pWYvu/RsEdYg
4Dozp1gtOvNSVu/s+ckxfimEaa0MPSkIf3YtFVcwoUCjjnalekZlngSiIK5DFwm8iJ6intCuwvyt
waB7NBJPrsz7QnEuZFquo4YeFQFk41IarDhuOinlkz9R8n3Jft0+bhtxBNE0UXmnzCn0sq8/tHqM
wgCWqXGpZhPlW/rtPIqL6IJYGEh4tPj9Apm5PSPmrTPEI4kvCk1ckVeq18PqyxzrSlAYF7T334I7
OJg1bwunPzh5eyqszuvy6lTKxqE1JvRSI28c9oBDq2OEOiMQHcDVNAJFR2WtBJJIiVqFTpL5kR6W
n8wy+FKOSr+TqGwOYnJ5/yVnv5B3ystwQPJzyHw5T0q3N1rlpJl5cL69iavw9O9Uno2yegCkjVyn
7Txl/mIuT0Y4/ihU5X0v0c29Pc7qFvg7DgEQjBddIUokqzColjA2FmnM/LpoWs8cDd3LsyqmDkUx
bHJlo9/DaK4ylX9HRJWWRA/ZPGAf1+ckkuXWRDYx8xvwkp+62MD/GQ1L5J2oz4PCiWq9dhHeJYWh
NpG/y4LS+nN70uuz+u9vEA4RSMYINp/Y42cPhTrDJaZfxKyp7HxuG5q15eIQ52yoknkHuchZIsXt
0evmnzqGf1H/Tcf78B4kvf5159eIvXx2M4pfg2uWQPXRBIS5snq5SmNZpsnQlr4FJqML77HDfuy5
hazpgwYAY07785R/IeU+UAY/jKHm9dXOcVujYP79DXwxqI4SNl680hGtw7zArkof++r2CKsStZq2
G70BLLu3gBFzF/zLcLhVTYzmAr7qEQWSuJ7rvUCySvL+/hJRU4ORSLPyhfCKbtdyXktW4cvd+FDG
5kkf+B21g8iIUv6iPfxkqM3Oi2AVMv8dk4YzVTxcfZFduT4PTTVAqm3AIch2BOhHNT7YY/Y2jmyf
Qt6hMeq97GNzQBQlTHJKKFhr+pXkgBIuzazwy9K+DxLpzWKUljcGzWdlgHcQmtHO7bY5IOcdRoRw
8VlX0eSpncc66gvfzJavSd4ob8pA/9AveJIrQ/rH6gbn086xFlnN+liT8FCJQdgOvOrqHupbZUnL
liM15FN3yPE8e9snVXScFkl+rMy4dKNyQFJ1sMdHbdByNxms5sPtH7ERRnkOcSfQ3QNJugY8OXrr
xHKelr7U2fq5H1HhH3Laf2mZWP9lKJHbii8YNPjqK57HJiso2Bd+6+h8pTXPLhgFJHnNtEfL3Aja
WBmTS2MsQAhbS+EoSTA6izYUvmEn38Kg/T3Ky4Eu8/1it79vL+DGuQHxTeEVhDmKEms5+AnSiLQ0
TeWP3VAfUyRZTmhMWXdtyO2eG+ZwmuAv7nC/NkIAGHJAzuDiRAl6dUUEMfY5E5LCvimP7xztp4al
MtKR/cOcz4e5HL+oobJn27xxUp6P6axydEBTdZAEXelHdv5DCaiJkg/6bZQ93V7Qjb3DG4bqOpgA
IRqw/ioKcxqKtC59rYFD1w494suI6TZacm5i8Ca3R9ucFfJ8ghHJ82PNogvLIDTTTMyKq+MYtM7g
KmNWezjc7iVfmxPjeQeykID2ouktBUIvOYhLcPDTF3y9dVfPDf2uT23lSD2i8G7PbONgkq+jkKMg
EkzmsrrC9TIv5AorMh8tZANgLRohxhFh2sb0hjReTGiCwMiPUwho6uvtoTcyGJgWAhMumnfIBF7f
FksNzwTCbOnHUfolG5UMBpiF5nQZY9SrkHbj1lFUb4UO3O2Bt+ZMegtCnAf0hs+mPIeqgSK336FJ
pmnFB1w2foclLsxzbXqFIh9vj7d1emDSCFNpelsv5D5TSh8UJQqK3AZnVXKyv/aaiRsYzs6Sit1a
3RUAo6G4Iu6P+smaaA5sse4KxSYFapXCk/sOWHg57HH1NzeOJwKUUggUfBTXG2dZXW0PKnEFO4vE
i1LjsxUvPxNn8qau5MC0Z9PpIDc0/T+3F3KNAhIJBhAXFEmI15Aa1uU59sx0YqCkvoyRBehJs8ga
L290joxW5XrkhgZ1hwsCHvn7fGyxCG3a5bGdgb1R+TmorR6DwO6b2B8NI+9OodxLzhGNGNBMk1x1
e9i0rY9ZqG9DDoegDnTpeqWGwC7STuEym6QAMHDffkwq+ZtWde8GR/JvL87W3psaw6CyJygIq8hb
AI1HLYlcCEWvxvCGDKgM8ogJ981/GOgvCh/FUqGtfz2pFlCoXbctk4qy5dD0SeEmbbpzkrfuLvPZ
IKv4jh1W2tROU+BUQjVHhmI3K+0lHbSDOtqPoL/ex3O3Exc2V1BYzYo3lWiWXk+sx0KkybOs9G3A
Zj/TzJb8UW7M839YPiqhXJOkkBAorkdJwmqh6kKSPOiZ4kWtNPiJ0Rg7c9n6RoUPtBDIRah9vUm9
jbGNMFzh6k1QWKkVt6qWzG1L1LJk63eYdsc2sM5yI/9+/fTA4HM0KFNy9MUiP3sTymNGRuyMha92
Y/w7npURn4QUUPHtYTZiKo1QJoa8G+ym9fw6VcXIRJdLH87qxZKUH6TgfzBK2NHlWZfURMQBz2Lx
OfG6F8z96+kgahwuCa4pvhM7UJ3N0nnXBhLo4EBQ6Zcu82KT/5rnND7bRiUqVlkC/yBSvBLu16Fr
c+PtVOJl+Pr5/1W2xPED09S1EEQplWE7BlrtD22Fi4KMJ0JFe92jj7+nM7e11M+HenFgEbBjB2t/
nM3qrKSJ/g1CdHTXOJF2uj2rjXhJPidEdPg+0KtefYGirhrrhYnnohT+SXB7cDEnLl2zKU/t5CQ7
uc/WxCjVYL0joBH0C673FupuRlzG4VHrjPgjCn7zyRB+GVrV75k7b4QzR8h1cZoohKMWdz1UXIMD
6RYmNjrqU6Amn0FRns0huJuK5RhYxiGE67GTtL4sRghqCrVL+i4sJ6Wi60FHzakbOZQrP08ortk2
rh2D/Nkxv1hq4425fBzH8Ccwmyc0Rc629nh7L/+P4TmaaCaItpYIUc8iQW7nedqFeuVLk/lLNuZD
qWHolGff5MD2YgWPr/7NYid/1OFb1zQ738eL+CeK8BQ/VB5bAoS7OrRj3uum0+MRII36sUrMd0ri
zOew0zXMF5CDs7u6ciM5/QCFZw9ArarM7CoNY3DaylzGPGMhUK9mXk6O0cQJxhKzhsfJvWL6CwIS
XwJ0E4c7MJ+HINeOiG0+dJn2rkicwjxPcKuhaMEg0N1Ok0f9Dc5TxXIXp/OSX2ytx39cj63ulIyZ
5CuWpOcHNarnhACEHoyQzpLynU7a3w9gPQ9e+0BwiXx8J6sPJI+HGP2nOPFz5MLKDAZGrU3vY0k+
WG19R3HatXvjKW4MyJWdNwFOsdT4Cb3N3c6G+D5e/BISW4R88Tci6F+fpR43mElBFtU3c0heh2UI
EJfQ7Wrpvbae5eouGsPGcoMp6E69ImXDodHnOHCFLFLlwige30RWC3HFprsb3pspkvluAsHocz1T
HPA0WvHO0+0PYPM3oy4nTLTJZNaIVdSpLTNti8RfBvMoDdRNluxRqSYcdCTppM76KxGY9OBQO1CF
NhBc4pccOHuw1E4yjdRvWnyXPJyB8ghi72yYZwlkVucufZl9uj3JFxFbjMmnxOMYCuQLldUJxy24
jkvqB5nSHuSu/kdJ6nsUvLODmZZ7Gu8vIrYYDSQ4wHoeq4CUro/BkgZDuCAg4Wta/idrnfuFR7Sb
O7O+Ezu3BkK0mjqMwsuNgt/1QDniyNB7sOWehzG4a+dEfzdIy3gvq5X1Otm4v7uGfBUVdFRAhfDH
9VCQUlMqe3PqO3LfH2oTVljC82cnkdmaEKg7oVRFGQ/y1vUoRMKeJlKT+EHZ4XxaBKqfZOA2Ojue
jrePhNiE9bcKSo0uFrxhIVR3PZTc2HVkj33ilw75Qqla4SEyqbq/fhQ8NLCqFzqf3OLXoySAoawA
m3hiEw462CYWx8a0h51RtpaNPihVH0eIYazTLGewoAdmLQ5KpZq68wwjseCyc6PFtF6/bDwIaAnQ
wIDzIK/OQVbGwRTZ4sbK5OxcK5J6p+Zmfbq9bC8SEXgAQgGLqwk8Kpnt9bJBYGqJPAFecQN163yA
VykZ3+SI4xAtDwj7+2ni7CzixoEQaHoI63CkYSevtsqJh2IeDcZE13M5O8DpL2CK9xoeG1tFFsdx
o75KjW6dqQfGyIMmShNceWzpMeuS96GdxPcZDks7wWEjsCMsQyFXGNwJpZ7rNWyKBa1lnQOe5NGx
bVF9gaDypNshrsa2/imYy+pye9c2oiyQFcRzGBXqzbrtoOpZn9BdSXytaM+yQgkSTpxrQdMMuz2i
xUbmhJYNojbo9dJZXIc+ScnDTlYnrlqtK1HRk2r1F5YakytFhS2aVvZhdGCv99TV3ydxNfu357p1
QoWygWgiCWmd1eoGIV7oRmSlfp4XoXLQklw9GS3Cqw/UfCbHa6tosN/GbdNT903mYtrb3r8BahXA
aCQS+9G2hlG+PkmVkhQ4v8epL9XGbKF/Y0NlzjrJGN2yKbPYrRt4DW6jxW2JFNhAQ49SXNO5/Kjo
HOXzfS/L3XyZwpCcG0Xg7GvfWTPkf5R0kk/LoiQfag0ZmLOWabN9sOWpyw5ZGuWPsz6PeO6iWhqB
7DQkxdOgIJs7oWbjUxFKHGJuwnn3b1/3WWaOAVhvgd1L/XAxhYkwKi8UcuZECs9mEVhfb2/oxuGl
aC6Tl/BZwi9Yff5NjOhd6jSkCHhtnJOhT/XjYPfx4LVZmkp3qtzugbI2zhDPdRW+EF0r+mYiQX82
QaraGLc2Ze4bCL/7+Bei7aJPsZw9RiWsuNMy4UZ6KYOmG+4RoNq7m7bWlylT4oHl87I4gc+w7Yy0
4nxBOJy9QtUQuO1TqalcxYBF//p4xFMDeRVeHIA+17OtY1WqK4vtTJrRV+S6dEt7eMS94Z90GXuk
DZ0d7MbfnGT9hZj/dgO55qkzXa8v3NM4zZow9StEtt5npVJ6ch1MRydWFwro6g86wakHpyM+NJhq
HAK08c5I7jiHuUbeUepC06ujJj+ldMK9QemtnXRnI0Qjcw7ZgSSRWrgmdujZAVAGOPNytBAwZb1w
g6wsXDWP74CmlW7ihIhRWDtha+uUg0qjlCCwh6QM1yMO6CfYkqkkfo92pVvL2oPZR4gGTApyJPPO
23pzes8GEz/m2fTGRZuliTKCbwaA2hLZz3uFlpRVvhmm4WyWOP3d/oY3rnDQlELFiJIbpPLVB8Ub
MFnKvkh9PRyQT9CM+jxS39p75219OCyhIB0LCKcq5v1sXpmsdWYmOQlmjGp5SSytPRS9BZoFr5TT
7RltD8UVx/nQqPmuljA3O2U00iz1p3RJDiZuz0d5CTS3diRzZ/H+rs76c6EAAnOZPB+J71UEhGk0
GE2VpLzb1fet5KBUoR87M2nxIJYvygw8CS+MLMs8eVAfBjk523JR7/yKrQP6/EestnCYlAqlB6KE
lkCOyVStQTmx79/r6VS+w9h12FngrRgMugsZAIqntIpWexlwbRkdcuk+LChvGNtv9hh+hFp2DPvy
MjTTuY6t8+093UhdEPzH3pqHjgIoarXOZRoG4YRGtd9WFXBYLXBOlNfVT5VaFgfViJeDLEV/AnQg
Cm7qPTbi5gILfhUCG7xI1iUnWQnkLh0MnlhF27lorMCQ6NODrtWPFit+e6rbgwlTMNQIKO6tVlfX
mxj73ij103JEFi6ktl9O9nigilldZgTkd8LbX2XB9RlGsw6WtCOLJ/FqwElBuqFTqQV1JU7baJxT
VYX63Zm0T2eEbN1+UeTpHFAPlD9TqFoI+I06DI/KOBtvYNfR35XseEZkxlHCM3S/4U8SZME94GHT
8CKj60Du5JKOuEgQ1/l/uBCIW4DQLfq+LwAYmiGZYxVUeIYasIAAlLhlgVaUU//qbLJcOdJ2VIJe
dg54ZCPcAD0VPD/GHqvDiGKDPgMGS2iE1JN2hyF0MHmo3KPaU+VZApddWezpoCxKPB5NmuHoF2Bi
9yPUa0l2az0YLQ9sQ0C1C+tm/Q5SjPTP7UO0EdXF+WFXSbTNF0+msgk6M4201Cff/NxKausGQ77X
Ld4ItKKEKIR6STpfdL8nVZ0H1VBTvy2oDnqToY4fkzmmpZIGgAJ3bsaN74LnkSiDsdFE3NWqV04t
GLkkm5I1HMC/3VkK4rMAbj501fTqBgKfApKVTEq20OJc01ZRb28h7LF+iRUWrj5EJd5CKCKgvfL6
IhF61ULED2CdaPhcX4xlkgt3XUbSQ/W7kQXvQ6eUdy6IrdMASAHZT5TzXvo1NkGUyOGck6erevPY
4jzxOaPwtzPKGh8u6l3kD7RCeKsLeZrV+y7teHV12L74dOwS240RS/5dV+qSn+rF6eEY26HjBdj7
tl43oGaWKVPVHMxciZuTEfQjgPBllg1PKqpMP/JymquPw8Ibw43m2kJjx46jB7mGBnvKB7w9XC2x
R+dt0DaIICzkyRcT0aD4RCdUADEGvVJczOzLP/USxm9NBKd+L7Iz/QEQV2VuGFjVXn9g64vgchLr
zPGhaHG9mRWkFAsHWM5oV7Zuvti/0EpCBkDpdmLQxn0o5Lj57Cgc8AxaQQLGuDUyarOZzyyPBR/F
0hk/rW76rnF7uJVDftrN08cusZvXP0kYGZ85AdEiCK6Sjd7oijIBJO9XuflVbpe7PI4PqNf+bgWn
KglmbedYba2pCmVVcGOoXqxPVUeFBNkr1jSfgt+crhID+ehOsss9kMCaHfn3/NKZpA8hEPpgO653
r1OUeRlKKfW7Xj+Z5uDlbX6SsfXrNOkbNK5PtN1OXWTjBrqXSG5OUiiAI8AinpWroXvLUhJjthOf
xk/vsrnJZWl/tIW2p4mydXD+So3//4FElH2Wh2NuHSDEJSVAqdOFHqz6zugrA8Ec5U3gLG9DcB+a
Pp9SY48kvjUwSytq+7i4Utu9HnhGoiFCUoTasaL/nsIoP8SIKyJa98Pu80M75Hdpob7X+m4nvm4k
qyTnSDkLNQkuxNWXElWIfSspKytN0HJgG05erpfnKtaekjhGeQmROCUudpK4rYgL8BStRlRiOUur
QDBa2MMQInHIbeVPmRF+Mcpq2vkwNscAfgSAWECW1xdiYY36OBQIYg49JdegcoQNDti325nE1smE
Lk4rHV4WcV2s77MD07dy0xng6nwHGuG7bs4iiVbbND2aWaLviWBv3fGIbmpU/gGDUS2/HozyX4s0
Ysdgi6R7iMkHJ7OIEZuHtnxP2qXuPCvE5bpKfWnHE1N0aoF00lfjGfFsSbOCDXRpVCnwGcMqke7J
RblXdgbc4aSge5/rQV/vDLy1d0AGYXnQvccVVnwtz1a1xctANUacoR2tLO9TBAyPOqqDx9fv3f+O
Qh/vepQhGVsSdUYxpmp07Th+YtwvARn7zqWwdUgEMlEYbwgkhHY9ULP0fbw0HRLbs/MlshEE7M1s
eiiWp//H2Xntxo1sbfuKCDCHU3ZSK1mW5HhCzDiwmFnM5NV/D+cH/q2miCbsfTDYsGdQXYGrVq31
husTWl22N+Ms9ivH/q1wXLwLKFq4J3uIu3PWF1uC9muhClgDqiX0oKhYLD5eoATOgO8jkr9enO90
wDEvGubIJ7W1QKx4kMTwTxE7Sa37GFGk/Hl9kmsfweyyo3M0qXItF9NGBQbONRLWpdrejpkdHQx0
2UXdOjgVFBuvp9Wdo/c6wxnoUS0f1mghITqvo82uxTUi1omKwmGV87ZVvGbjNK7Ni7gPWJ5SGuWS
xSFR47polJhI0hvZfRnIX3ml3XhVeiNL7Z/rS7j2XWMOgP3BDCt915dyW68KBqQeb6JKdfyhyYbv
SLNnD7qmVK/zZXHUcUj7i3gMtAlxuLkJ965hjjSsWmgt5H+dPqlf4iiBB29obmR+q6uINxKIafp8
9n8IlTeRQ03MyarHChlkrHH9OO2+TZU452jR7PRObpSD19aROg8vB0pp9KgWyV6A9cbQ0DY64+J1
cCdgp3alv3qZeS8HvgUD3M/GIq4mYW+HnA/s2/khFqSFNkOaUT37Aoh4r5cM3CR4TVWpyjs/iSz0
UMsvoFHy45RJc4NdsfZNUKPk+ccyvyf7hpVd1pNliTPI48BveyNAhb++DTxnizr/X31wcQFxUKic
YFU4uz8tblckSCmn2AxFlVk/4qXpfoQugqoreJfi1FMY+DgmgWpBnbUbZ5+jApv6bj56/1qj137t
Q7N+apIEsV3NCBv37CAc8tTDo0PaRYtdgVYzxsp+g0TWT92u+PeiZqhuKV9En82hR/zF7a19itvV
a5xWzW2AoP13IIH9yQxd5bVOvI9hb9mfIkOPjzVemLavpbRZWLnoGTx6K3Fvd6pHQOn1dyky90fe
puKs6l18p3gVXIOsgTnip4E+VbtG9m23jzSM3VGKj5yfgZaEn6fI1sRZaxTV3sWwJO4VQ3QfamVC
/ltnqj/tMCwegqqmpV2EUffdzMa+2Xsxdc9DY3Tin2iqjd8exar07DpNLx8Vadrfq27A0rUsk+lj
KcRU7MPeFIiJQiCLjiDVyPPRg9tI/OYNW24oKkgUh+gUOOSbl8dXCDmAY2FDG4Hveujk4w6FtvAG
zS1znyRZtjdzfJPM2FT312PeSmAg04QOxLVFk3XJm+nUGs2dyRHnqpcO+a0VPCCkXmG/3ndH8pwt
W4eV2MDLc6YgzWgDSheXM+3sWhuFMoVnhSag76XkoDYqzfHknYQI/rVSfLuvz3BrxMXHUgxpWw82
gFtF75OdId3fXN63k1HGvp4Mv8e0e74+4BrQkTkywVlxZSYAX84xT5sRoDyeHsg867umjV/xo3uA
3fPqNPqnEdHpOmUzXWMfa9khF9bGlbkSiajKAvpCsQnk1/I0oSQ6Juko5xmP4cGVA8UNpyuO9pAX
G8dndXGBcvAGnRPwZVHT8tCSLGUbnrm9vuGCNfpOnmXgyw30y8zbyhH6X0yO7gFtaiyEgVUuPhXH
GytlSGIMU9TIo8SDtFIo9REj4WrLU2zt2yBjnwvqqDcA27vcR29UYktHVINGdRw9hUZX39X4zoDT
7XvYLNNWer+2mJgG8DGS7MwZ8eV4Zm3kntBIdTLNOA+D+XmS7be4AxBgBGdU+Lb6xKvz464iLyCF
Y5KX49WKGZZ2xlPQ7vPsSPHV8b3alLt2rEaKb/LXxncxp2rLKKeDkcE6aq4DLdHcOH5k9L8J9AmY
o3td1s6+rIFSjLYZ0AsQ7jNvt8SvRF/MFnHWjRmYXClxkt5rIgr3uIBusevmLXz3k4i48Aap3NjL
0lvTVXK0CiFIlCMbFXPxKVC7LQeS1XV+M8giHxJKFiJlNg8SZtIXErEg12zuwqJ9gg//58nXzMAH
X8rzlFO0OES1iSwYaEVxLkccBDqtf0o181TlxqGDDWFlxsv1XV2bHEFu/kAAR/IEvzxEZY2vWzB4
1BNG1y5OhWWLAgV6MwyPVTZOt4j4j/1Gurf2oYBXo41AmEVfZbGgmhGUU5mkyk1luOOui7NPTdx+
6SP1lbLHkwvr4i/mCB6TaiJr+06+uXML7ARCLGQA8GjJwa3K+hgCFnkZRuilqldu2e2tRXAo8/M7
jjEpX14uamxEpTlU2MeYOCvtpzGpbsLB+hx6zpYgxsqrFUAyNRNosxhNL2Nc2VpK3SYYCdqBDZ5J
oG2yl+jT7LzWcp9TXW1unVBq+0pphh9ZGKkbQWEt80GiAV8JADokIotXszIisw/nGneeRMcnIEQt
IhnS+FadDOVeikbdJ241PuWs+/n6pq5e0wBF0RCiB48Q5rwJb94MCnyVsKoY2ut768Ucwu6+6VFV
PKBKKR+7sQ0/eqM6/ZK6VDs8GrTgn7gYB8WXZVJu2Y2tfUYICHDJzAAsikqXPybURz7RjKKL5xZf
Fd08aU12F7bi37DNN2D8a1uORAJkEHzqsA5aHq6JlwJdFgoVofsz70TqV1N6M0KlM8f83ouaQ1jg
1aM5wZ9XDXivYL4N5BiW/XKvpWHS1kmp0zXZJHd5pAPQVxRsKBzERq9v7tpyghak5UofE9DeYm/H
fupdFJXDc12gqhwFinsorerf0anyk6ykdbo+3FpAYvMIRTOkmubK5e6N6DpNIiOrHWqp+xS1wJsW
B2oNIWWEaafqW5TltXsLwisI+xnwzKdzOaCdjEKVBnmXCeIKe5iyCrXjYJCybGTPKwPZ1F0ovgNi
wHxgEd4b2xyFNU2E2qyK7nVebHuEU7Z0/VbWb+5/8QLiJqFNO//9m0+xjvup9qYeHHA4flZdFFOj
4GufRAeY0jdthjb/9f1a+QQuxlt8bUUz1aYIWio9tXhO8/IUl/q5C7Oz0LIPUTKcE2l+HtstJ4y1
MsXFuPPvejNPWntqWihzyClcuW8zGe6w8duL2lJ8QFSHzojOsVI8Yl17q4bN8fqs51O4SHZ4DJA0
A2WFxLgs7BplV3nIOEFDaocAx1Z79BOHRiMcGmfj+1vbUJQT8WcgrQQBZ1xO1JlkTdEhj87SjBVK
LtjyEMiCWyQEolNe69bB6tVyI76sDco9Rrd09oXAIuByULXHLRWSuTj3tvmPFilfpro+ol2F6ZVa
+f3Qnq6v5+p2gmjiyIKVmImKlwNGRWHKMeDZrit5fS5UA2ugIbD8qrTcXajmBl2BscVfCbu0NpbR
ARMI99f1H7ES6eD2zN1Hmsd0ARe5kKqjatNHCsW2XmRyn3YSShsghxSpN0x7I79T3KbfSIhWbm2b
jgtwcDJMvFsX4adyVIkbSSPOkwzVm5Yq0hkK1ZMrKyolaaocnFgzn0u8qF6uz3YtHPGA4PVA9ZmO
+2KLKbKNKYLZdDyzoH1Kp6w80zZMNjZ2bXqwiubnM8ARCGaX+5rleRwCgYZLUtZ3OJg8j15xn6rJ
b3rrPxWZ3KXS3NjGtYm9HXIRGSZpV2ndjaCDKqvX/dpprcc8rsRW7XAlBqA5g3Y8mSX/Z8lxNc0o
skdvFGc392ZKsnOvhd10KLZj7OpIBPTZyB0PNm/++zexDssl1M5Nvka1k813I6mS33bg/Mpl8Rew
G752MhkGwaZmiX0Trh4bTkk9W1QdZz9UH0KNNrXXpRtd4ZVNml3pSV/mpIKU9XJKVe3IKu4ScYY0
o90bfW77ldSLjTC9EsYuRpl/xZuFK6syHyrQ/+c8jM0dqPUJCc3yiz5zQ1X6qNpg3/zxV0UzEQlY
yji8G5fpC872dm30bnZWWre8cRBcPKe1rWxAsVYOxEwKnBvPxOh3UsR65qixyM3s3FNLQpAiaNVn
8K2OjTkDa75xxVOlYZ0W1x2gHhQL6R5x3pdHvbSSKClGZmWG6vgQ2Ur/Dee94YBhMG3NsS/8um6e
jGaUe0fYla8lnsBSyXsSfXWvYFyOoVGFGpOuiVMdGS/aJNT7SA2/G03anpohgZ0XavEHR5YvcdcN
x/m/a5P8towrHlGt/FpZGJOBIviHJsijRlk7bIeHytRv4zp4AX5gf64dC4C8Ah/K7xKw+VHZjcfJ
7KZjaJU6Sn1GRXutMnZRFSl7KSL1ITfb0deKgh9cG8HPsBdnO8dgo+GFcixLXDmLQo19QwavYS06
P2rLWw5p4uum7E6hEX6PA6SzmgDpZOpeVMud/huKYb+F6z1hAo5GoVtpd7mp76XjPSJXd2gL91UP
Mtx3q9E+NOmU7HsZ/wt/I/1kV7G9D7sk3XkoZut2rPncSd5ubNCZsEPEQFRJ0b/NT50Rfq4K90ZS
9fVDvUetsxx+VUH3jawl3wPNwYLJUb4ONVGv7b2PeTTeW6L64ib5nTWpz4XqHaJeORhtF912ivet
a9TPIKPzgy7b0g+RGvTpdD1Nk3M/eOO/amQjd13vRWpBQPAeig4TxaQ0ca8LXftjbuFvgO1y5wNT
bG6JlRQVA+thksND1Cc/xo5Fi1C09gWufXgXOuUuRZMZA8Ms39ta2HwQfaf4ehUcEYo+0/J5pQUc
7VyhsmGiDu44ZLFvW9HnpJ93osjurKL/Fw36DwqcoTPdiqcp6NtbuETtKUvU9qgVnre3YxuMoszi
XdFiA2MM4NABZEd7PXUbCi0d+qhh2e4Gb/ge4uy3tystPIxq7J1sTsYJJTH3LvbEeF818ZOaGjwn
zVK9q9uifZgsr9qNndecLDFUHyy1MG9yJ6h9c0z7gylhbGh6ot6nIk5vwXAgsj2fEq2IzpY19Uco
6R5meMWDN+kfjNT+t8Kb2aklUtVW9W2MumpHdJQoXY7qUbHKfW9H7r3i5eldpAr22eo/eQiC+GNv
A+fvKDgiVGveeG76YGXFB61xH6tO/8eTmaXuIt2Flx81Xw2RNifcGF3UQ7T2qyOd58DR/crM0RpG
hC4Kh/ApsrDe1HC9osnY1w+x3rTYPqio4SWt4ittgND6aPysaD74cE6eDC8oj25lyxuksJKbcQrj
veom7kFV0EsSGg0x3Cu+GoPxGorBPI1JPD2ZpYQEVmjOzi6ypzp17pSk+KintXOwO6yTx6zQya6B
uURZm/mF4X1DfQWBYaGf0Om4odo5+LhiMHcOhcxU4MZD039oGv48S8PhNirrYueIcvIN3ul+Yqty
1ynhD6cAQgaMrjsEgyr3dm2/IOssD3kZfaXpa+zDQcHLVbEORTc9dyihgHLMfUwpMp/X100YRIcx
iH/hmoi+Q0b7T6vMo1soaG+nLIuHt0OqqR+FyG+MQRO7KEsdPzWHm1rtBj6d7ksUjQFC3Vl0GnN5
F6XWVy+JvpFuBv4gZ39LSwEXVhjBjRIYj2VbKPsRd82HIg3UE6+qdhc46PWqKBgebYdI1sTR9wD/
FS6B5Gga7q/cbl/zMtjXCGR1UbF3dF2erNL92A7ebeGYFUm1vC85mHtJL9EvTLwXjY4P0emLyZdB
mvs9zxx/rIcMREmi7Z2xftApwu6SWOjHJtLvSBnu2qT7aQr9BWv1ZJ9aEJTAliHorlu/ysx6Suy6
PaWmcH47qvK7yMVwRtHj8/Wbd/VOfHNHLe76tB2HllJNdg6q4lPcWRAixOPolf9eH2blkTDbvYDW
QPuHYveiyuY6eTt5TpGfOVMDzqcAYuIDvWMydQxxTSJxoQttI49ZyZYYdC5oUTgFArZIaVVLJrYT
IkA1RvGwy12RAhDcZOavTo0CPuksohQUXy6zJTxGzZ53CiuY1/WDwHUKjqqmZrd8GKiIOEMcbal4
rSRoaJxz96rkgLMxyuWQWZMZfdRaGXiz6gDt4tkYugcEKR6yxj7o0bSRnf23O8tEBpQZJi+Q1+ib
LKYo4568LIO9qKDLn99oedOQ07TBJy0zhw8SJV8fgT7t1hZd+tOKwoC9xcody9o8iT6gtJ2+Dk7f
C8ggPHd2apwTq+uWWzgaLVH7HVdossN5JWhOScztvpuS0dI3SgJrRx2gC2h8CvaU5RbJcx7Zooai
gop0Y017p4n1E8DDEZ4rWo3Xj/vqUCS0VBptjffpYoOAPRpu26DyDN9W2ykRHX7Ify0lgD7e//lQ
cy8ST0LUWN/Jc1v94HRKz6wShZxA1j/KQvleF87W6q08Sdl+Cg2kIRy7JWUsj2IhKqMEqlADcMEr
Vry2YCr8sKjF3rP5h2sRRPs6FBuPnrXFpLWLcpfH/3j0X572PlHrJBWAxtuhdQ7pNPW+gjpSF9Z/
ES+oaVKYQgaS18jimFdRlYd6jYJ1iorIXg6q8Wirg7sxndWFRCIYLzOWk2EupxNEyqD0AdMxcr0/
JZn94sxspcZpUL8fo/ZBD4rkLGkxfb9+UtbC4ewPPuPEIT8viwplouBLPFUIdMdK5k+W9nHItb9o
I7hvB1nMDh76lEKlSc8B2o8fvSLn6w4UcaJDbh+83m43YtNaKPQow8B0BScN+2OxmiUBF4uB9Bz1
9lkzui+Ol9/lFhpv3MPhrkk2fUPW4j17B08XBVtoKYsb01Umx0v6KD0jIdGfh9yhIA1FZG9JlLqA
5o5/UTFhSf834GKK2lgn0zSGHJhmzImV0wFdtQ+GbNo/j1pU1JBZmGtbAMgWM4tTis+N0xK1ckOj
y5Tlmm93bXuKAokNwvXTOB+ExZ1yMdi8sW+KDE6DODokTOJWP/Kgqe4iQ/mSeuN3W7gfvVQ7IRx6
tsmD/vwWwL8HlTXabkhz6IsD2inFQAkAmf+6gN7qTZpxD2e+9ulbb2HQ16aIhs58AxC9rGVVw5JD
GfclUkRjDeETYeAyns6VmzXprRsY6XesvJVvaVd12nMyhr3+qfe6LD1cX+eVcMOtQKkNJhXSsksi
Qdh2Q47LExpMfaDkvpRK+cKf5HtUH8ub1Anju9BJm9u6Lp2NeLrypQAHx4oGuXfqpUuUoFMkWjrY
zN9IVNgv3Sez1R8paXwIxJZ5w+pQIGBpoqL+9K5fnSUon6TuAKEZ5TwsmQFAK6kwd25HUh9Xofr7
+qqu9W5nMUly/xmzRlXp8vim49hplOOgu2Lk0gnn1rDHx6hVPzZu8BRk448mQ+IhwD81moaHbtSe
N36AvvL9kE+TA5JRo5gx//2b76fDyMtsJE1pK2i85DG3muSLO5hd4BujU/8K9QDidhdPwU7I0P6R
VfYsbNArmGiarZsmfhfpWxTTlRuGxGY2mqalTwltsShKPhjGaBuERqzuR7xRoOPi9cVVvXGy1ris
tB7ZARAmM1RpMXuRaJoTzTx13WlEuZMkP8l9iu4EATItTXlbTJGVPiOF4r2q/RRNBy2OS3qwbtG9
toAyQfnkFeDjfLBbG1tRU/mL1wc64EDT5hogMXWRbiK/EHVDgBdF1Alvp5Sl6aNF3m583nPwX4ZR
y52ZJ7yt0DedP/83xyBKtVxHgZ9whmj1M3LRDqm4mR4cV2yJtKxctUDDZt0UXgC8pxbpka0rQdlj
DQ1LsMn81MjhTw/jWaCEENqT9JtmC9qzNjkMbzyEJWCtvqMDR55R5mrHiFY66C8au4vNkmumo9/K
cHi5/kWthZC3gy2OlOm1zRQMNgmuqtMCtvwOxVqgNnHiC7ElNa7Pu7/cNwdyFzZVgI5RV7/cN9wa
Gp7+7Bu176o69OmESmuudVq4CytrhNPAg/zJ81Ay8fsKpVcERMYMySOZG8cArC423ZPmfhhZvQRz
LbuQPlm4dKnCeU72EKkdLqATxcsssexvSlsX/+h9ULbHRoa6cV+JwKn/+Cxyx8zn0KBa/p5zFYdK
A5QmoontDFa+s+O0tXY9xZdZlKig2nt9w1ZisKZBPnT/65IB91+sYdymKDqUXnzutXFPRHoxKfHh
q3PvKt79NE4H1c4z32tbZG+qW7eaNqLQ+xNzOf4i3DVUw9PWg5SoV+njFOaqD5Pve6V7MMvTvxiL
hjkyYijqvFcxjqTJcdGN+CznK2k3OiOpdNAOGe/mqei/tCPkgz9uZ4OHmrmyQHRmy4bF/BTbjuxU
C+KzpscWCPzO4ohlqOhhZSLb5mtvbLmZcF7efRdEbhBu9Eww24AscvldtHbMi4viEEXmdNoVWdgd
eENVpzY0zfuoFMmrmpnt0R3i4q50uuExp82y87qwfJxGxd2H+hTvpFNKmhDEQD+D2bunckOFrjU/
e7lm3LkT9I9SU7DPKsPyGWyJTgsljG6l7kHMKG0UzVrRHhoskfdRhm+bCK3mMJhGi8wZivbw+nr5
NNhq8mWqKuee5kOCRpbXNH5TR+Out/LkMOSBeqSMah7iPjd+ReSkL/oUFY9T4iqPSp12p8xzhv1g
tvWN2djascF68JVWUrVTui7bxaMa7qs+7/ZqO3onEh+DhouJSxlE2ANeb9XvTlPEvo3DeMew+Ucn
cCnlapyVPXre7qcmV6YHFALLVzdqu6cJqA4aXlTbRW7Ux8J0x9dwbFtfxKNyNJp23IPKsk660r3Q
Iaj2iI49wbMYeEo5/aEs7E9xAlkahka6A2WQfWA4qBiJLl/Uum2OptWEN0MymDsLDAiSmJHx1Q1S
FQF4pYa+msg9l7V746URldWxSg9JbVl7PZNUbEdaFiYJ8dFWKOu72NYdTV0qJwWhDLAbXVxXvlea
GOmFU7nxcb2/2ZDmnR90hC8TxOriqg4sfDRtZC/IpZyvQdC+jGn4U4NPjG7JPuuiP+5DMpyJ0Cvw
txmHP197b+5sugNJNCQ9ZOY83VvGJDBGsPW9JqYtQMpahHo70uJrisFRIi/CSKMt+3PuYbInijh8
LGU10OsS40aJ4f2FzcxIepgVTDJricUds3AahIXCbOdOcl+geeZPlRWdwMJ4Gw//lUABwcABrY58
NTyvxWN1VE1QEiX5b97bTbMbAzUfua1N7sHCy2iSaUnZu0dR58UPoeXm+NI5fWhtgJ21988rwEyA
GDk9qOqCCLncywxUa5LmGo5jitl/KcO6/UXyhKslvu40V4puUOubpmkn9T5vAlnvcH/O8fXIA9jc
aP/28SEteaSd1Gjy8l3eNr23z3svg7hma11xGOSQWceujymSX78/VzaLnjUVa8RW4IksNwukbd+r
tcqbKY/Hn86YdSdDqe2PXY/uyvWhVs4hGkgU8ebSEwDMRepIylAreUUJw+4n5SOfYHbQXWM4dIkt
nvvIizfYhmu7gmQFbfwZkvROJbXromiAbsVdZRePzSzUrkde7Ve4rpWKu3PTvvIb6LIb01xZUeT9
ZpwiUrMakk+Xh8FFkFJIR3RnGeTFwdLbXZ4U1U70abIxwZUFxUQQkg3pFoiJJf4JocHE9DpJZjME
ri9F95IHLteAV39PlC0R/JXVhJpFhZmLebY2W8SrrKi0bqiC9uxM2h5hkO9O3ao7rUaw3DTzo9Wl
vLYVI9pdPzRrq4nuGvh6qNM8sRcVIksLIY71Scew5YEs7j7oSsMHkb3lXLgCoyOSgJudzbA4NUtx
EFsDdF45VnseGqvdu80wHNpwmB67IPrqxOZ842sVMtnkstPetBLyIPC2Wzyx96/n+VeAovPgVr53
dihnVR+qNe258pz8ZI99eldbojldX9W1rHlG02IISB8OjsYicBbllLWdN7Znra7Fh3ykIUw5M9l1
nhOdonrqfOFG2sEFar8Lcrq/iiCxQVNd2V//JWtnmLIUnwkPIBuR4suvZfI6sNgDxwpfsE8q1qut
2lZ+2ep3Zrolfb66trMPkaGTyr5jGcokzwVO7u05c8R0qCs1P1aO4j5fn9FKHsE8/jfKImGejKDu
J22ad9D7lEMk/cIRBo7tTPEt4iUa6WMGOe36oKtTw9Ng7qrCkF1q+9fGkGLaprY4ivbDsfPM/Ozp
0EKuj7KyWWh12JxMGPD0zhYpkpc7LfJEbFZiitKvNH80BfITyoOqiT8Hd/K5E97QlEGUiUt1cTCG
vjIb1IXPGs2XxGn3bSA+BFr4ILT0eaSfG0CMvz69lUX00IejkzDXSmmuXg6ZdrbUDDwazoisK/Tq
nOIQDpm7sVUri+ihN83yISZMCrwYZahUNQrUghPfTojVBOXwYit28JRP9ketNYPjn08KFxGYZWzb
3PS8nJRo2JrMi9uzEsV4xdfOuG9D0vnro6wceiRX54OBswUZ7by0b7JZSAe1J8u+PadaAtGg/hfe
l+pbvXuLme4+4Xmyvz7gSubHgGwTb1IqDcvrqAmDNGq1hml1RkbbJRr3igo0I+ikh0lbH+21AcIy
ZNDk2Hcwl64Pv7qJM+AZfRx1tuC7nC9isu2Q116D0U9wUIP6pKcjaLBA87XS3pJNWDuXDDNHLZRs
qHRcDmZLpJBzW7RnK2udlHZ53WoHKU1j2Hjrv79s8QpGHWtGG69UK9XWUBVF1bjj3d7YS10x7gwr
0W41wF4b9/r7OTEUFCOCFeRgdbl/UQdGUO279gyiKn/Okrzya7stP17fptUJkbWAi6dq8k53ry2N
SJVZ2Z5dTZq/8eQwu9vISdxHq8VgZaOnuzIYYknziwdRMzLdxZlwKMeEIZyOcx9q5W2FlueLw3uE
mqhotoDa788fcerNWIuvOtWLTsQ1Y3XTiHawtL94Mt8NQlOPk+dthBBtZWZMCl6qNqcl9KsvD2Ao
bHQg7Wpis5yPji53Qf0hbaGpADB1xWEkjMXVzqv6XRKVO76MuySP94iW+F5Cxv3HewqACOoIWRJX
0JLX7qiiqN3Uns6lFuaHKGo+9V0YHXnDbMWYlWmDr0EXiOxzFgpYRmrki6t4Qko+bwdzL6XF4yEc
xI1lktj/8aQAI3PjoYmHjNuy4hVo2A4lmT6eq6C37tq4Tne4BQa7UTOK0/Wh3odqYghu9FDJ4ZHy
TrncTLdH0S8cnPFsYUidRM63NsjFDi2R49R2v5VS3+LJrnzqPPh4A9Mkm3PbxVl1laDVTDTr6U5k
za6rxoxdc7doMCtfBNxY1g/BLw7qu0RSx69Ew4733KkeFDFAlydVacPb0clowWn51te+soxAN9Cs
APQ1i6nOs35z48mUAXHmG9GyqQBu6MavtgwoxDlGf4gz07mltX6+vnMrC8mQNHjQrKDMsLx0NLyV
heIVI44VeGU3pXvyGjXbuNnev/P+czL6/4MsdiuV6VAWLNc5C80f9eSNd3FW22eC+bDPZV7fl30n
btQwebk+udX944jwGaDm9K6XGlZGAB5WH86ZqXx2ZH0qZC0OohxTf4jsT9cH+48Tddl5YZYz2Z7W
KRpmy9ah00/eMJTecIZ43BxVL0ieYtNobkZoca92J2xcyYq0+pZbuf2QoZ/8kIB/fxHS6D/mYK4/
ZmlUnNIsENSKJS5TY2jcp4VavAgtSe6MRtT1zksAYJnSSe4SZ+iPTinqu7IeohDUr3R6H7Xk4BiY
mZr6VJ2DBwjCle8O9njWsk67zajWPOlBr70qQ+M5O6k0VrxRhVx59aLywHLzuibPRqXy8hirbVZN
mYoZMnv7JY8OgGdR3vYNEd/TY7+vKxy+J6RQI8X+8zg+oxYR4YVxCTlnMbLVSaurgrQ/k5EgkGkI
fO5MaL9dpWy97dfOFmAu8gx4ObNU7eUkbRAkDUCW/pxiJ4Gej3orCVT4dGB9gNDqRmqzFhnejraY
mCC8JwYC2CgJp3elnt9Tr/82NtbeS8pX5PJ+XD/La5OzzZkeO0uhgTa8nNwoIoV7aupw6FFuROmc
Jrt5agPzM9bQ9V9MjbYMxXFSX7gz8295E/QCWXTg9uVwrmzlGFhxdCh6NTyACcw4whTqpbWFTV6Z
HmeE2c1ege47VlBZY5OAJFJ/1tEHQozJa+LnMZDeUXGVEdBFs9Wyn9frMjTMeQ6Qrv+YhTCELucI
uN+zyeLkOcyUdk8lIvZzEwOxaWsx34fzeSDqd+wZUpvmcjE1ZeoghshzFJM10WhrHxCKjz9fPx7r
0/nfKIvp4EeRNF7WyrOdCfMYJXlS0mepzU9NlEZbhNvVwbigrBkaMNcJL9duSgRwhzaXZ7c0XqWr
ffNSp9i1XvzzLyb1v3GWlU85uQ3JWSnh2gFCFslBAGfZwSzeAtau7dFcEXDAu1IuWz7WFdk1iTKC
4DYTg7w3LS073/dKjYP89RmtVORI/2iZwDLi4MHsu1w6unF2GpadPCMn6ysVAq/mEUwEQszJc9KN
h27KkS9DSwWpCn9C3WRj/JWZokABiMiDgEf4WpyTxEJpI08deHEy2qf9KQC43IvxpvHkSY0RfVez
E4xU33HukjH4UP4/JgtGftrGgX3/wdMg4CriVp4dV5fPKErzQ4FvJLi/Rt8heaSg5yg+xI7zElmW
shHQVgaDHAoTlRM7A/SMy1WfgrFmS5z6XCVDAB5KK1Ci83XFa4u5NJp7N2YtlGYjkVv5TOhtM0uO
FY/gJfxwgPlTGNQJwVjqyZ0+I5pjQPAP+NFt6YusbCu5IozUOaTxiFtsK1ptijfFQcVqRsG9O1ao
1yWm+uX66VmZ0CzeghY8NwMgnXmZ39wLegfx0Eys6hwXJhyuvEs86C/8nGMMOmGLabsyJ/qlSA5y
Hdi8JxZYcPw1nYY/xUIpVxMUNbLhQMxWjtfntJIaYYsye4TMddX3oEm3sYUlwq46p/pPxLXVHUYB
p6Kxdk7y23UgtmfGUzAZv9zm1/WR1+YHagzI6Ax1pz18uZqZ2dWAI6lDUhcND3qt90eAhH+uTY6g
NTURovScgS3Bi3VRy9yLKkp2Rv9DwtZw+tHzu8nass+Zj9jiQn070H/r/OZw5Eps1J1FwbNu7efJ
Mx+1sQM37T5PprmnF/jnLU0U4OhVYTdP389YVo5FrOBt1oQtztAaJhq1PVGXaIV8QpxzS0tj5eBz
04FrpZlCE3VZIijNoHPMiLmZcdvsIsN5UbM6xyJgqwa4sohIrKDPSsUYbZKl4JxsnLLTvQ7N4CGq
d7w9Sdj7+wKD7aKwBx4U4eH6IZyv6sWuIf8N2wMyNt/18hC2NORiSpJ0FKTqAhswBuiXNQxXbV90
TfrLUqOq96U2VfeyaIdvlOj/XI+SnG/2TiS19bDYXcQuaRU5UsxGc8bJJdqFAboEYDSmB6lI5bZS
k5sOrwV/1MQf91WpVYBdgGYy63csvwxc0rtMSYbmrId9+I1LEyQexhal3yJJvbPLNtkoUy5vIY4O
wRkYIMrhPO2XkiiBqMJceOMERw2TSJ6F4UM3dTwYmsj8luvan0qVz+Ohl4xmyP9xdl49ciJv2/9E
SORwCnSanD32CZpxIIciFfDp3x/+S+/jabem5T3YldYruZqiuOsOV8AI7u/utW6QpBUF/Hoy/Hzr
md42WWS7NfTydkrNMw93/In8XgxUNh/HSoB3j67YImrcpapj9WAAFbvSekcGOPb0G+Hm52SCjnsX
v5difssmEj75UD4GznTUjW6KcvXgJkvuExnCrjN2bVzHvltoKdaU0WPSKWfGRn+lbr+X5ZjQDeKa
5b8+LhshzOg1eaoeRlS9wSc5u7ml+xQbD7b9pnvy3oTU5g9lfj1VPTmGWZ75Vk9uMckSs3laenhN
ffwBI4r96Vw26kHoaIQRfL7Fegtcri/PNV+Pw9D/HpUeDdria2g46nEXtnDScQDNVQhA9b41JzUt
r1T/2bTDgyPVZJviLv6PUmHrojRhgSGSFVJWrK/9jwuE8KOYNh2RA2jAQfpNochD2dUelHrmPHk/
NwGunO4uq7ppK0h2zjRJju9j1l+10GzYC5Dr8A/5uH6taRVK+4V26JizPVVFguNyi3rD5wH35CoQ
vOHx0QBDA+PjKlkNPEeMQqW29gAxgeTc6EyrzyS8J1fh9a1DcJqyx93fqs349hyOSsTv2LtV2oRD
31hnIuiJY0IvlnjGfYV2qXP0xrJ2RfrQejvQhzbhQS/Mv6vKDCYV5XLGJH2olql+ZgNPfAUsuvpo
EdSAGR1dFy2jukQHFH3QO2PrOe0O8QfpI4DU/4c9xKMUy2J4DugFHoWZEkwR1VmiHdRaNK7f5Ojy
TJwQJ/z8RPzlbsbBI4sBersq+AJK1D8eiclxMmcaS5OF2jAafi7zXb48F8kQLOm7UmD/mjqhm//I
hbcx1ol8cmtVa3fR2Mbm1ZJovrA74KjVmZ0+cV/pZAS0TiEQIq11tNOeMmOfqVj6gWwfkYPYLvzC
SR/7ZQRrqxdntvuvRHzdBqIaFg3rhBnp1o/bMAyzkbQAQgFydRei6w5FZW7cSLtOS2fbGv2PFDZo
nuvfOlM7U6mdelIE/CC/E3lIt48iaw5wOK1KTwelqVy3tj4GLTRNBaGTcba9Mw964vpiVPn/F7OP
7hHLaN0u72z9YEZtW/p6WpsYwuVZ+l5HS3RnOCNcBKzoKnFB1XpWvv7U8tBeydVBJ6zkv4/brIqh
6q2yMQ5qXjibaRTxE73rIejoyodV7jiM1DlKXHT/ypTmBeOrjCkZMETcaY+1IKt0iCZHaxYmitNj
JDnJSPHc2eP0+vkH9Zuj/mdS+3shIDIUBgy+mHJ/fMRJb+cKU4rlkKmNjK661HGKoC1078lhTMTh
HZ0eqJnT1uNFBVF1Dss2669Koa5yHb0wgl4BecCrSS0sV4zOfXYLVX9T0ScjPZzTaAwSo2nqsG60
iGa+lRiw3AelTcLcrKc4BFwpnZ1ld+YdxnN67fMv98omeqBAjJ/Kl6h21QXx097rg9ae23PV2IkT
Dezk9+dE3ULb8eMWlPCMrVarl0Ofm79oS25qJb42evfLIs65M564a+jfUMLyXlfY4NGBymKrKyud
cUabWPIyB8uH00/0r6SI9Z1ieL62zRCCQ73s4wPJKWuwaGMeXIEiDJUsemRO8qhXnhowJH/+/ASd
+EY+LHa0ew3wFrvozOXAAFNuC0WbDjpkl53wxiHIE2nu6rTj1CjKOf/vv+xa//ecBNt1bAUn4yjo
FmXV9H2mLqu653w9Jsl0s7jGcrFgSutjnJ09VshqhLo7NFfmkuiHVEjpw7uzkSpRsjMp5+mN+L9f
s/7/P3IyOI0xBo7achjxofBzmK1tB80P+sswDtuu6V+j5V8nRr93AFnTtfGzYoiPvt5F45uo4ZIe
dGyNdnZRO9daPPxkJ85lSSfyF3rz6KgC00K63jk6udOSpFbWUZC1WIEm03IZy26DjXLhl3J874pz
ni8ndxMKJwkFCFQadh9307KQX7G8YTkosZIVV2XtNR2O0LX1K6tq46VcuuRRa1B08i1VMb98fqZP
5E2UQuuJouZdy5iPixPAGGNa7oKoQ7RYT4sbDV/dEYjJqyRVPZMZngo/K1gegDQrEV8+LgbGAb9W
Sa0kTDyq+sHeKP2qf2X+ciRSIP/hyYD/rDM/+rvH/tB1vGga+FJEsZQ+C92kRyFK6YOyzs/h306F
OpzvmF3DeP1bijKSU7ksJVHVqxtGmAgahY5Dbvj585w8lsgLIswHhBB+7cfNW6bFsyIPb47EtN8L
0V62jQqBA3WDPPJ+LdFyJvs5lXmtDu6r3gZ0MxL6jwvOqZhsGiG/sSJQhJBZwNhMxoGHdmqQmEV9
sPR5Yw/erZXKH3l8tqI/dVxWNjd65ysm4Lh5YKNhYqm9Oh+MofxpiflnOWECViYQH5P638s8xpq/
maYrEPmYkUNhppSqBKdiGxgCT1kc3Qq9qc7s6al3+Fu8cTWoXylAH7e0r5ylRyKVGb81dduhnBW8
i91xb2McFCZZSs4OMHz/+cE59Ylz5QNqpTm/iu5+XHQUeuYWDaCOyFZ+xm51g/QuY81UP2fmcPKW
+nOlo1xdFsMY5QYYFRyszF0OyyukLEOLf0yXLSbm1euodE04jlG2BTmsXmpSWXw9Erqf1FbxH6LN
bxcLMh16a8fCIM4AzH2B0HtwTNkE8wATf067EomtWN/o+Zyd2eeTx5XLiZHSar903KVF+CR30QCb
DqbTXMULAUCP1Kc+r2EReP/o9LTehlDf14m/CnjjmBmhKca0KsXMFIeRhwSJsDZFWTR7eiX/6vB5
vNTRZd9hooL4E0vZTs04JJfqk1BWHH2pAm/8/Kie3ELAynCpLPr4xyJhTtq0beSx1qA2V6NphQL0
SDAb2c2MKtGZxU59F7woPvr/OWIffYyxaStFprnzIddkDz9/ycxXy0ohcrainIz/sBqDJEYtqI/S
2D7axmyJ9aJqzfmQ4f41+m4iFzOcjEhAaMmQdtt+vpPrX3dc7DBApf1CO4QTcvQpCkzmk8Up1cMw
R1vYjd/o1uUbJiaY81X3Zuw9JIoVfr7mumGfral/DDRz3uV1gljToUXiN7RcWV0kidtuPl/l1BkB
aQ4EhX+D4Tp6smLR2sptSSKoYt9bNX0wJRKni6Luqto8g4n+jVn465HQ2UXGa0WLWeuP+SPTlXk2
VnKgY4YjpXaxKFkaDo3dBg1yv4HZiTa5aRK9+tpGdfE0Z7Z2WShDcjOOavsWdXN5kaTR4tdlm29R
s8m3EWoNF1MqqguzcfXHIVHqrZzGKaAIUy7rxsCRqu8MLcAOp3mSAOB9T6us78LBpKCtoy40Uy/e
ObZA5iFhL8K8UYofDZYxuzyJBVexu7yXwjPuBrzU0kCoE0y7sUf6M68j5KoVcVGANX1MJ0vbRbFJ
WqtPrbOds8h+tVIz9wnj6TNcFdDE+TSGNTOnS2VyiwBtQzvwPKX1lRF5Q18ganLAxmx+Gc1I+CrV
9XVnlYtPD7OAK2XN1XM7I7+Y5DmSqYZd3lZO66Y+lJ/R15Q+AkHvvLVZ1oeOXvUH1x3M70Iv0pfF
ENrBWlr3rRyNMbQxXfMnLQcOGFfnOi8nDxRDQ5JSoB5/9QWwc4q6caStbbDnUHXUvXTlpVEUJNwD
KhCfH99TKQDgFVyjoMmC+TiqWN0ycgZzWqid8kK7g4yxlzWNc0Uvtnh+6JvUE8aZFvrJJSEK0vfl
wPxVik8aVNwEMtfBjqRnb+oiLy4VUdTTnZ12wj6Yi8wE7OxWf/38WU/tLKZDqGLTBaDlchTzpKn1
s0IXGKPf5rH0zLfaLW51FDkDBJDPBJ9T0RwcHMLYNDigBK+b8MeXajm4UHg9hQxwuAbZHdH7Zjei
8hsbZ1Y6EVpNnCJWWRc6g3TKP64Eqt0rXLfAoUG1o/vEwqpq03jx/AXSgyd3CCmbF0aHrUigC9mn
/x7+qGfolzGZY2eP+8+5jYdSMZQTWmDRZZy7j1UZHRRtvByG8tyddSKgs9ZKl6M1B1r8aE+nCNP5
xeNJpZBoWk4yjWy8hslgz3wUJw6KSfZNFYqcB9X90ZZaqBFgwMGkWS/ztPCtyqx8N+udS73qxvva
FG//fDCpKhANBn8DcPxY16JR026ChQ3wVeOIZKV4bqch95fY6YL6rDTVyW38v9WOGwqYCsaiQsDm
YDTyuztF8bYe5DmVrxPnn/sezrTJWBfbi6N3hUuSMS4eviHSa+f2So9V+Ygve95vl6U7K9PxF4aa
rJB4QrG7FjKcwqOiwgCz3MPQo6hI7PzZRGZ1CNHzXJJQmLMb70AVW3EY6YOsQgUVkbd57go1TLHR
HXyjFPZ129jwSTB/us/sZXjW1NkLKum+OHUXIzqc/yyaJRBwjyK9lzdoxDki8OwCWRkrRUrU7yrZ
fsm02vgKOm56XBRZ/yqE0RVoaXtIdpS9XsdBCVCw9c1E1D8nujpt4Mq81r9+fpxOvWDQzAgerL1s
0AofI4I0ZDvH2HgeGIQMz1kJaDWgV2Cek3r6zbE8SkeQOGQwD8nIZSp0FFB7hRpqlUdlSBCpeagC
LP5ZSzNtN5Eiac8X9jSIsMuyXN0O9oBwX4Xch1P7o9uDY8xBF+G1sgxonWtyFu1m/C2mGeHHcIGa
k3YYyL5bP+qBbWkMdB7meBkbPzcW8aTUJjIjTqN47kZaufO9agYICJ6WNJoPpE3fKU5pPccT++4b
g1sDYUzGunuszQYZ8tmI/hXEtJ5BOEkQXgmHvNSjfNNQ56WpGSoemih35BY9tiYL2QCrRLu9TMvg
P7xlHMoAo9CW/6uOHjInq5KYfggw5Ammk1izdlNbInf3+UKnoiEcMj5k2jyAs47eMvJWdWSrFK7L
6KQvDQaJMdLv9CTgIZSDtVNUpVXPXCtreDg+WRBu6S5wgeLpe7SXXT+3Ttp18yGNy3SFK+wMlPP9
0sSDtpqTQMff8vOnPPXROHB1iFUAUuhMfPxoqjTphenNPGXZLX6JBxx+Q5zDz1f5LX929GArKgL/
D77Qvw1yNAcV4sHttYOocMHqFz+CtGl50/VK3hwV5MK1J7XY46c7Dhj58Qd9n/qZUoStiqL7Y1bd
QL3xqwacVfplcTo4hL886by4zauN/oECMmC405J8+/kPP7E9qB9R4jMDWkXJjuK5M1cVwa/QD6iD
OZeD7tb72Bu68PNVfo9hjrcHYy20AHgDjFGO3jt3ozlhGKAdptzNBxTLIbQkPmJr6GUP/L8lGN1p
esY0iD+Iyrr4KoWG00OaMTxLl7q90ZR6EfuEQ6nvoaHP6AqqrfkA2EVMKBGijc1VbmHCkGIJhNye
l2RPrRy7l1T32iWQWavaaDoMzNfaaIGQMbiLdqUNan2px3b0andyRNPPsvv31G60X47Vl8/jnOsP
DiIe6gWmRlocytG1xxvIlsl4ATXRzcII4X/pezK3Fb8rTYxS+nmeF0JDQSFmF4ryRZNuy/ikXbya
ik5VZaB3zfSqob6S7DvF9SDS92a/4whL22/KJtWCGdGUO0W10iiYICXUQW0u1Xvbuq21a1p8PWBF
zKjjQcLIE98FMzcGZaOX35SxSbH5YNrdBUaWGNegFYpfWa/bRaiVTf7d8yblhyxn0wKw1A54xqGS
8mo7iZr63YA5oQ+lNUm2I94Y2CTCod3IOSreWsw22jOn70Q4sIgG6CSQYpJTH4eg1p0xCRWMBeSk
+a6R6+MlIg1dD6nTWawNqZzy3HW5fib0/SXrSEzHnmxFHWIMSFP96NirSgYXTFgQPN0xRD2OV3cz
5d6FI5pNIb5MjhlaVeJX0ZWJY5/EcNe102A5O5X+nUcffRgffsjRDhgsqkuFdnvTmZte7BcPvguT
4TpiuMbxcgZ3k+po9RdYJbVIfEdOmLjVy6gYgdN+U+bxzCs5/Ytoc60ga2rVYx3XCuWseZnYmi5u
/VkVt7FeIpPOmK90qK6vNXwFi3s9uh76bp+33a535utMTEFcVkHnped+zxqgj3eIgQcvC5gk2nD2
xwCeG7HieYDoD85sXCbK4Hverl00uKuwZDUzKONsBxTXH7y3KY9AGN+WsbXXhI3w7G1cPeWxCKVr
+7l1DuL4F2d5PUXkSSsblOnWX2bmpU0a2MXrnNvsN8qs7IdMC2N3ABDc/ZhRWMxjA2RSsRrb/EAP
y1fUeKtihVcVE5P99kzmcCI3R6EVuPVqQwfJ4qi8Ea1tQjcEyhMt7RjUSm4Gsyvuisx7/Tyc/081
8uilAAHEyB0SLMDk47y8NsvcoKg3D9qiGlkQTW7XB5ozxnrAxFP2ey+t5E2JMttrxjz+sHTNeAGE
0fSzqZwww8w7n1u0f1iGgjF2OevqQD/HeM4ciS1zZZhhYTrY6jSd9VUitTv7XQE7qqhjJRzGuHjN
WfN7YyFuNalOh7NSVdW3qxT3bVYnXdhNJr4hlS7aR5kb/Y5c5D2azGJL52I8qK6dPUzZGN0aOIVf
kQlDmJSjIxMCHoBG25TYT9VNnIa1m5S3hrFMt42i63tHRf9wO+MdszFxvgwTva8Dm61/qWqnDSUW
SmHjgV4OirFxcI8xzE0Sg5By8RUJXENSdpIb3aWL4dyxR1obelEqYX17TIUse0C2xRnKOOYPPPna
10n7mlqLdY3Ma7fRnZrO2QKq48Jb4jJg6lEFHE97q87NfN+7K5F8XLKdEIZ95UXm+pkwuV5gRV8B
tioCbWK7e7RB/BgtgRdXuOY1nc5qUziQ7n2D5tAm6pL2Di1f07cWyHZszDJt2qbVvlV1kXJtoA7R
+dqoy9vOixQsgUrae3R/7QddiZvAtYfiajLm6NAKDwIxqqa72KysTWLEY2DnRpdAiZznV6FVkY8W
4nDb2t24jWnlPU/Iv4RF6bjbMqvSwGxbrrqsKWE61rMPI0w8oHcWbVtB58OrKnWbeV6FpVCCnS3Q
optSi8qtY0wutCII2l3U2hcR0KrLrMm0G8qXMcgiRQ+iCJSu7Q4i6OtseU+oQLd2qtUiVKwe2UI0
cMUbsS/ZDm3Tv9Rz7m3jTLmrhKjlfmpb+x264GL6Gp4SrV9rrAOAWz/g1PyzUlRjPzpdcZGaWKsH
iR1lyU6J9TlojLVy0Ao3zXd5VRRMOEZw3zopdxFGzbgYW1PaxZfFnmvSGPytjXYs/EzNGb/igagh
ENmn+OpM8bXq1ANWi/Vwm9tuL86E3lPxBIQzGRtSoCjfr7njH70u3RAOgPjCPKDkp15UcZJt+44M
C1WIM2XBqZVWzufviT1tvKP0MMn1Jpko6w72qP9KIlf4tW2RYNln5lmn7n1MM1eRe7qiTEfXH/LH
IwmpyqSOY+ug47mkMDcoJ4bMTR5pQcHeTpu5Q3v4J3KT7gXQIu2LYnWIi/uVIpN7rVBmgBJQNzPS
Ng+Ba0er0vZMwbLeZ8ehFQ4GI/GVq8c/H38icCYOtaKa4Mfm5oepZcbBm3LrS9m2xT16+WeaCqe2
Hqk1bbU0WOvAo5fcFBNDWyW3DhKBIN+xlXTTaYO2F9FQPn1+bZxcCpAJzEMX0bzjsfRUcEsMcBMO
5ip+tMknR00vem1x0qBxFuOcP/yaOh1tJE231bAEOBPNt6PEAZlEug6jaRwckRseve/OuZ2VXut3
lZbG/WupzXkUMipXZDjamfPjn5+W0SLyIQROlAiPkUSNgrqhWunGoQfKitxY3MyPMU++TcrxP5wZ
3BQwpgAxTLPxWGog7mUtuC5NEC/ZBBp3SWUcFrqVJ8EA8/c9B1KvnokO68E43l40aMh7mI7RTD06
p3U+m5EpCvsw6bARksY0AW/Ic9PTE18DAwyAlIBDDAaNR/nxGC2jyOlNHApLctPkdR8MiVHDTtIR
scync2O/U0QL4IS8NYtRAiPbo1CkOPoMOcayD3br9XulbnS/5jJ96A0KTzsWXHQZeg1FnSxb1H47
X800g0ofY47Pz8+J2gg9JtiUIGVJ644ZiFPHTzFyxT4kc998H6a+3mnaUL14WRntSrVPApB65wr1
E58oAwfA7WA4sDA63m7gKaOs0RM7OGk+7rVWSbZdYbU3RYb33ufPd+L8rAkkZQaINFpsRwNWk7Kn
nZbMwYlQaxFa1/PhregWTNc+X+fUG2UORvOHq4yB7u8s/o+Yj0WAWw7p6BxUwV77JghnZmDUVnlq
dYGQjuJHJVlgl0hju3SxvRk7292q8ejcf/5TTr1SPlPmciSYq0HUx9Be2LTOXS+1D2knzSA2R3sv
nMYKsmT5Jg0FB+Nem/afr3nqjdLdQWmOj2eV7/+4pqlTe+QRa6qTzB+hz2h3jZU0X7pirv4d3ARm
ElEvpOBXicCjiFAoDk2WSbEO4zQ5rxK5Ib8UiXrmDj8REby15KA0BeNA3+rjAyXIaGd0LYkIrUcG
CJDq4MXINORRngaGk50tiNe/8CjQAW1g2gH6FybG8civU1pPDAX6NFhlUmhEODls0pJBtq/hSG9d
5o3pAked6d6gj7+SI/jV5HxROkpKnRQjAb+CIHsuNJ4ojFeNVKQdUJdh8nnU2YxVrYoHadgoqUVr
cTWNd2ZUd5s4T5ZdEhlvPdn6lVWoXZBVTvf4+bk69fnym9ejhSwygo0fX4Ns1IVOnkveQNXx0kgE
wiutPDfaPXGHM4GEO2yAIidjOPpiyqg2E9xIicYDIj1LWRS7uJ7c3BdtPof6NFGlxUYTWF17zvDp
7wcE8c1l+rujS7P6aHuXJHPrInOsgyKXcdxQRSI860TWeGZs/vd5ZrAFCxzWIowIuNIfN7LV8t6e
e0U/NPb0ky+YUnG0n2bFcH06VOdwAZzYv44z6wE0YYbN9YYs3sf1vLnLarQMjcNo4fDk9dUlknKb
JkdJDQCbfjVJx75SYL3eWkr53M8xLZa66kF5Fz1kgzm7H0yMcI3KNnc4V9wnsn/UoqHalPGQbHs1
HzeVK9+NHDHdyotLv7dwioXQp98utjduYrXEU0IbwQU19ohGcppc1PDcN6IFPiIixNzkpGY7OLdr
jzdVw6IuBr9TBDMl16s3uRzbXafbj7UtLkoPc2IatJctPCnfTNGzr2f7O8UMRoxMyKVRNTf4BWuh
KsD/aYpzmxtSxS13bK/rIY2RP2uvW9F/zeJuus4S9wcqFJcomOvb2XR7Bj1qucVr+Kee1JFvjV7q
J1Yj8Didv6FS5V1PUfRtSZJ31e1p0Rmd9KOx2Hty3CRpMm3wU7gQk2y2TTk+1y0sIicCSMSYy90s
sAzDoerSICP9pX+r7EbVvqCq0/0lm+tt3ujtnXSneYuReecnXZ2HGe8h7MwuDlCLawIvyp4X3VUO
1YIu+WTb78noqXsTzfInBvtyU0bVDmtZmk6LdSXNTA2UZMyxdRU5DquLE/aWeGJA7dyvG9CXyjXo
je+O1d0sXX0Q/QhQrV1HMx0+rl7yJJZkwxexzdS+CJKoW7A9ypW9mxZvFYa2RSqih1mxPd+zxgN4
ELww3fYuVuy9lMMrjiM3Apk/fyrKX8WgJBtbXcChT9pV0SQhb8rdmWmV+6ZIzQ2DRma3/Uvqxjfe
lARaWta0DmxUC7Ro59SQbrsawytPWr/Mqj1EvfPmVO24mdVmV6vWZVk79nU9i92SKduxMZ+TssAF
uUoFiumJtReQoYPGtemvl5aLJWz8bRhHxNO1cQybvlF8sqTxKm+zdzyXNFrFw8Wc51e9k7y50wIr
Ycge05TuaBIjT6hK1QhbHUeQtGmeFpPUYixzj8lm0W0GrCq3U+TsBzEuPs0Jb+MMgxeMGVKpCe/E
16X6FvWpsReup/hGNLI7kdnupeZiiT3Y+OxO2ZdMejfZ4PwgBbX9wdEeBmu+RAM4JKddtpV02Aa9
8UdabkHPgdtHajo+FNie+kkeB4plPpee8d3pNChEE4KDYyzuZnhXe0Usl9Iav9p599wkwgsQwGBa
1qmXY6xF13FTPfRd96rN6sso5BeEL/GJw6h2k5uEZK3V03ByktSvrQagIw/nMxz+mhrjJV2N20HO
F4o1z7tx0PexUl8YZik2DaIadmkAzSoTGWh59W0eqge9aOabpRy/2/RdNnrlinBZKi+kLS5Xq2Xc
x+uN4ZhLoMeF2EyZfZHWSuYnUZLsiradtk4+x34jtCLEKPvVqBwas87yCP3vfiqdA2NrJv8dfhBK
iexZHzXXuYXvdFHj5DLU0bViptGmiyUHZYm/JJH6g9D9A0Gol2FydEinxXNajhk26mOx7XXtrRN4
gRVOsTdMbEuKBf6wFt/wB9ZO2sqdoY7Cp1QSJBDFvGv12nj2Clte4z6MD/UyH0Tr3lmy0m+oJ69X
JTgHYa8w6cYXKVCJmpXsazk0b5G39D79sdanXbZTreomny01NDKv3xCYfjV4sV8YMc7bxmKtdu18
IxmtrUXYgUQUfJc36RVs4y+d5U6BqJ04aOLIwYUZs/O8w5RbDM7qjJ19sxRxaVnxexXhuiQxtt7R
+7ju3OZCNbr9PGSqX8TywfKa74VAtjw1J3yq6/Z7bGdvK6FyhzPbd0OnO1/r3q/B027iSH9fJjFv
yqR8iRXntazsCyvT9bBOMfwW7XWW299603nqtHnwc8e7wzkO1twyymfVHlKmgzbooIy0GfGxb6k9
PUIq2Fi9+2TZkbNpiT++rMzpOh+zl9W7bE980rdWaw9XDmorV4lsJjyXI3FFkIdRJZAYBTxgYfiR
uCGtZ+AMVEjXKCBWQe4oj9LUd3aEY/RQak9w07/ooK87TnRfufGFN4yPSqzeIJ/ne3P7yNXzCvTO
9N3GCTtaWRZaDwFOmOSFbUN3pdbMTdWm72Ai48Bq+IFCmvdiQRpowq9gbsqXKa0DmNU7Z/Q2lE/4
2dLAqMdyonvIpw1Mqtz2ZrxJl6wBsKjJjdWZU4gHehPQfUY0OzOCTsUIr4pvO9HdziK6tdPiZjYA
eCZJdwdJGzs5dXxTe/dh8AhDvWxq1KDip1a0/FWOdT3UiIurJsKdNHz9ODOfUsQHpzZ7lm5TBAjP
vmSOwC+egdVGSYxdsqj3CzrMxBnvevAYzKoZJ2d0vZukLDf2slxYtXIDjviAtOx3PBFvW3f4EU36
twifbb3S38tZMuyulF1iRV9IPd/KDsHlutR8Y7QeorHaW6K8cHos0qXplj5+andWzK0A++hr389M
DtP6oVbFrygmqve2/mbP0TddEgiaaNpqbbkzB+zuF/SadkB8TV9t5T4X1qVAr7TggqvRUPSFcCzf
Eu6jndswMktuJFHl19KZvpnlYnEK9ftSIN6YKpfwqezdiM1kCNZr7/XKZTTaS7gorr5D5En3afne
uqP3ZWy8OyUzmQcJ+7F3yt5XrHTEP57dzMr6LnGSOIja6B41SMNXhX6f5PW25Rr33aV9m+DCaNy3
gO9D0qH9ZKZYmk/f4rx/Rh9lF8+WF0zIwiiajnZn/71ytWEvFeXCLRV6QHrlm070U1ejOExMpeFb
wSo41dsUvQN7ucTm7jbOV8e+2rlAr6xkJemGiivLXewsDj3q+S6hzvYz1/rJW3P9Nu5u5ji/B6wY
cC9dd72r+cg8NgEN5Z2cAOAWSvzLNerU1zN7vC68yCJo2Hogc/OqMuMmR/IEcyn2RrlueosNML3+
PtbdOBj1ifG33qe3Y9lF20rNfkbLlF3lWHGHmaheyLmK7SCWGPYVWzsTGaNi5GpmZLSh8NkjRdCE
VIutj/JQculVdvqE2PdXq8myYCri+UEMYzA0Vbqt7exn3OLXYcZdHuSTlu1MsD5+a7fFeoTfJCZj
kT3ZVw33NP7DdnalDBbIhcnMfJi7F3LAg0MOpboTttoEGTP1fdFzHPDQviodrfg+VzV6Nko6HvTB
Vd+tSuT3SqeP2zTObnJLPjZAFPexlo3+QOZ7CSzypoDWgXd8UW9k1hmhLWFiwEYb9jk+eIdKh76g
RZq1G9LiBXyY4aeutlFE/bUdq2yTa13jJ6IHeCWVmQpqjAPHJkx3tV5vSOwZSuUMO9TiYRndd3gC
7XbKEq7Oxor8OR6HDdQMb7PE6k9n0X8h6Hs/6oUVjKk+bjIU2Ldot3p42i+uL+NlHwG7DOkuiUCO
ancxgNbe0Il/L9rsSs/B+tRZxdNpzcxE1ruk7QE1R2rf0VPy/BgoQMQYvp20G61XK5+icNgBGz3k
mVMFyYzoAH+psMUXhvZfMUN8t0QD8jxy5VVfWlNotc2yn8dqU9XqvsbxKE2HBIMg5WvFZNuPPf1h
dFA18JSR8G+yN87c7GRijHOg1uqjBXOZpCq9XaS6b+flZ+tOfdgK7Q4GFXoIixqUiOjtsEuJn8BC
FkjAID8xj5Cq4qhpfFsHFAiLDKnqYlsq7TNdpW9N7N429F/CqS+1oEyNmxpbof/H2Xksx40sUfSL
EAFvtgDa0RsZShsE5eBdoWAKX/9OazVsdrBDbzWbmQEbpior895zN50hWSI989PYeS9BJ+eo60vj
kZchj8wueKw0tB2dMReRMg3SugKoh04ePBZ+R93lmu1OE3Jv+/m+9bIrWyvzO68KUJdbI8Pm1nKS
aJKrJDesXUI2rB0W0+F17LXbZqWfJwZFeMxQptt1XH5yC5NILFoezbPlb+2Btjz96z50l6SLq9Xr
KY/FJ2W4wDgtpId5Vj8e82/Dmcdr99RNUvRZqJVe3DjDg663GxokDL3r5lCvhorIsDso7LWM8hLj
apG2isxGjJvc9fcoTNaoLsn10lfL4lA/Fhvptr+CpjT2liPbsJl5K1NOXLvKW7or5Fw3ga0RjsJB
ST8OLuNSk8OdVRr1YRD1trLG36W0u2jqebYOJjHL03hlTdhWAPzRNuTaT78tsqirBeZq7c7pB5a9
NOBnzz+WZv2heNnYWJLfsPpGSiWxd8fBvS772tpXDlW7JcbugOhpM+BGfp1rJ9aHhHq8O6zZMoWL
Lh8ZDYApzx2Pf68OQvqCT2bp1LAdnNfao2gq6+xmPXqcijbYFaP5laaKcW8olHBswnt9ZIelwb8X
q/xeZ42+9xp73hYmYPKa5Xfvwfxp5vq7M5jGXg4d73bFaGo2Jv9TG6y4KPriuZBlHWajmw6hcn1m
zpP8rVUwuWVGaWha14buv3ojgwl/nVkA5Gs6GGbYV5p53ZjBXQPRe09f+A7V4LWkyxrJJuXMOWYL
u1ul7zAC+VuK88dxJJiu7he2qXT5TrKfDKkpv3rjcglmc8YHCLgEUQDnGnqqQLzedjLyxWjdyh/M
g1rLJrgi785rHrXOSb3QweTsXzfzxF9aJZlhh2JaPO12ylvvEWlUmV/XaUAVRVaFfaEzdgapwt1C
5EbJcSRtnXZ0nDKZhL2U1sFkJ1xDfXBV84BoCyEs1pZvQKf76oHQpvUXPZX8jzlUthZ5vMrky7q6
tkYUyIvcFL3VHmG0zTSEoAFZs2dfb1lwKtt/HHipUcwCJtAvmJHetxUhDKH9oT90RDr+baf/p13e
MDPDzQMDYBx1kLuyDG5mi/xAg2CraF4yXAir1u4sNaR4PJL+wt37S4N+225FDWhhIsWE7HhwgN8+
1TT1emNM8UIhdhD5wcil48Z2kCJjmEXufVr+LgS+1S0NlZMYP03O0NEBNGY6WBXkkNel1/MyrJGN
LVv03ATE6U3GqjV4PJYQea2w2PKpWMScHVtRnT/m26SDnBYas6VeW6GLZUNu+KDCehlQ2blM++tN
Ikn5jThc2o8WOU53hHCVP1yj1hdiR/X0G52COoiRuNZt5I0mGC6GjUecqr10OiHF9fLKuTZ5IUnU
0cN1GH2KdLco1203WyJehrT7TLLdkcvvq/KF6Mn5d+nbtc1iPJQJpiTUFrSV0R6E80q6eFwQn8ha
Dh1s107m9GtZVtHFpOZVu64Hf9+2y3QDF3GWCONXyTQ7r77a5RJou2AaZ4++i1W3cd6k5lUjWluF
qZMNoH/o5M+3xIy0IkzzwL9qWxbKuCP9uowyQwBX+ribbL5vsoNOOraSidhzsPCcPHXHllZlzJ19
WDW77iJXS8jPNKZSRWvb583GKWbV3dL4r34Q+5LxI9XoHel85XpVuRUcFGX34njuzfyNSIPJ28s1
c40rKCzVd71a+4dl8Of5fuyln0dNp5L1YRic8iFJ6A98/GvOtI4RM8JDDnxwC+/sfGnTDt2QD9Yh
zYzsWS9pYkRWOpP//PF13nfHj04kvhLGdT5Yr+Pf8Z9PVQSrnZgIsA5wE/07grPkTW5U6XNDm8Jj
3WMsFk9o0OZQdCCeLmie/2bCnHypqBQsEnhRnNnBqY3WkV1FHE/mHBYbEeo9wBnkkq2JbLACJuWE
WtAn/gOpmkZ2w1TV/SLqQipExu0wA72ZOD/Q8x2bSO8yj8rSz7Rt3ulmejOLFq1XQ+/5ucjdBkZv
qnLjqyWc2tjwO+evXW4ZT3rf9r9xGBR1ZC6kG1OeG3URp2Icup1D/+GrvjBtj+e+DLqQzGrjXhrV
MNziPbS1uBsG45aOlHO3OsFKcVgu/ldnAh1G+d8kj62mgwe2GwyukUJJ70TOqLX5Vq5jCpHA0Prk
0bNc/4ekR1nsZ7tXbrgM/LcX5obn3ifmhsyg4J2812hM1IO63xfOwTNr9KlpK698wOsX3Ervp5PI
FayjiRcJIRO2k1nLnCEfrKveORgIjnBDyfY+G2pj7wxagem0s9CcjfOF6cf78SQXZVTICAT1OWaE
t69wzVq4MntwDoUmpzg1NLXXTO9PNs/Tv99E9mPIJzgFCcM+dS6N1H2uWmrr4HZJu5NNNt1iQ7Uu
7J5nfg9WbwtlKNh1DG0nYzECISeHQ9N8KEpIqnG+WGWwMwawQaGbYsbef7wCnBkeWTyqIxHSxl5+
il6mUGhz95gDoKNV9L4USWH+EkRuu/TvAloFVt8l6eHja/5VY5189xYSKhMygMHE3DXePrMmFatb
t/p0KGiQ+ICAjLYiBdnN8jvlB0P6IL3SnGNOmUVxlS1lO22DoSfrE6Ve8NxUpSvigVxY547QRd2n
qSuUHWP6029FParhpbLJWWHGIeSXcUimNtaBlGohWnFSfwKlcRDItMWSf6q5rL+PCOnpXWcVyp42
WPxgWy4DM5LOnuf887C0KQJ5c+Q4Rg5tZl9Yg888AZsZ4VEDy6ztnaMFTGxhEtm4HJZl+kKc80SB
7YDqw8Mks383MPJ18m4dyURHd//JnTfTTBeq6ug+Vj3DbrnaXw2W1y0J1JC8DJFcKMbO/TiwWigA
DfYXjPBvn7Tk/NMUOZhjEVgdfAk7e2hpesp9nU/WGJlekagLlcBfX+vJ22WDI2TaDtsJtOPJijDR
H9XmVBJ7ZqhN4nxDfbQfANR7cKop9a7o5O27wtk2JAvI48xFl1cEd/8fj5VzFvmmRyDye9mEj5Bh
dglfS92JPqyqVJzpnf21szWGlFZxCYV8ZitHYXmc5fPLWX9Pnqyni9IZLK4HpbS7HVOR/yR1w2IA
2k8HGAfZN4/JauRW1bz5+HM+s7kgkycE8Xhkee8qHO1uLldrAGXNZhwjuNJBJQWXIuzPXcWhsLOp
OWgdnq6+AhZ9ZegF0UlZit678HVmdFp5YTk8dxVqRxcfFj5J4zQkWQSVs6Reuhw6NpWWTljgkyhK
FPgl48q5KTqIJGiCuN05KJ1qXZwkqzxLQLsJCj13/+SSfMU7u0r17LHzbA3NsiwL8yDNISERsW+M
R70Yiz9OPXtbjs4OgqdyplxIjTyjZaeEke7hbnkYjbpCvpBSnvycgqG8GUbNNR/dYDa0C+v4mY/7
GCt15AOBvXwnMJtrm0TwScNYkU4rG+JU7xcWzmurLs2fjXDml49ftDNbI5YBxOjAUNDXnQpbrQwm
NCsK1xP+b2W5nCT89nYy/J//fB1ggABuPT4lNK0ni1avxo7jGNb1uafpk0hn2A3YykLdr9oLJfDf
/fVkscICgQwG0wWe3NP9dzF6WKSrdRwH6eR59objlLtOuROKdEVnMlwxo7ubVQZrcFWKZnGeJ8Oc
GI7jxyoibf4redeDktHbUYZ9hYdjISg7Fa7DFGu0/ciZrcXZfXyLzjz6v84NXl80PGhr3q7ropt9
Rx0ZQspoaGzjUed8Yjb7YVTWU3ocyH98vTMaPAS4bCIscXRVEZW/vaCcGKVrqzcfbNiWxla4c/0L
QeerPkEiDh1hp82uwjwXbBwlxXfAwp29MfNOe9SQ3LSvH/85ZxZb6hboGNROVDCn2qVKrzytSTqJ
sFoM1+lU2vtusRAT0MHVb2nNqp7ddJ0iz5suhWWcufVkWHBuO+bNHqkHb+8EvXLVy9EbDmZQ/gHW
E0ugpPSlcUybinC3f/+l7KQQJKgP3xMPhsV1kkTNw4FgQRxRmFv0X2k2lq/dovtoMIb+xmqCTmw8
jmZ99PHFz/3UI/joSEIldeY0gkTImRqtqCSsgMwIRz95EcMUZws9w1K/hKo6s/R7fICcJtBRIbk+
ecN8be0H3c2Gw2BmBe3TRuCPW4ILm+W5Nwe0KewoMGecko5nqP+cuBVp3K2/1MNBdgiMqJCNnehM
Z8MESzEusrSNDDDFB5rePX18M8/+PoMawWNGT6/kZFXrEtoWTjcOpCT0EHVyolrrxrtUhpw5A9JM
/cu29/haT4FfTJnQVWd8GYy6J7LJS76RSqXRqLQ65hV5qRqpLgg6z/VxeWCoNdgaeFNPVyM0QrlV
+VxKG4UWRH3m9EbYDo3/7cg30UOtgFcbUZ/WdmwxppA7U/G4qVVK48ZDZlJETZ/2lyIazuxXlNnI
cBAP05k6fdZNS6/b6jL+rAChYZhkdTofGIMwC7cnu/AvbMfnHjAXY6zPaZh9+WRNLizQm6bG11Lj
Wd8ko4t3i87mhZt97pvE4uZBX+ZGv8udSFu9alcFBAlA5ZegQnNs9cF9YH43M+0SGvPCtf6SH//z
sTBtKZTX1vLgWtkT5RKKqoRGa2M9VMfh2Mffx9mnRYuEj5/jClCDt19m0yzM3C2XwJ7CgmFqJD1j
DpBE0xqVjaE3/762kU1AfxxjB/vZabbwoEpo08cPpXDU+vk4oNjqULWuFxqcD3plXqLFvv95RxMJ
ickUm8eAi5PPX0hn9mURgKwzVFd8CgpvTW9722x+zssyfv/4Xr5/cLzxEGLR3EKmfeeSwu2VUb5m
68GpyvvWyeZwydY4Tcf7pbrUKz1TGmAzQEeM+JXj/7tEdLEWc+GWlIWcbp3qs52QNNWEwbpox2ha
SQHvFYb3hFVc/QoU44i4EG32UyM7CVN9wT8u7JlnbjXbCJwPOkVI2U8V80tnwnquTfjLCEw2/HsJ
jmt/3awOrcSPb/T77cTk0MUqczzxssacvLRmZtKRkrp+cOiEMAeVKhJe28ROAB4wCOqFDANSsmtT
9BcqQOvMpZnNHhuK+FxQcJtvv5d08oFu9IF7sNJCJpE+6vNzIzL0qWZb4fj2EhtVCt0bG/hxNm9s
I7Owoi/EBm8rkPzfcmfu5O3odaAFSQ0agmsFq1HbObPI6jjXm2aKVTExJF0WiaQuKOeYClEvUalz
7ibo1RDg+/pxrL+vJjTkeB7NzKIZrAp959tLK29KfzGWK66sYZdYHbuIhiww93mQk+wg6oCOug6V
5YrRrDNCTE/1z8YYqEud7mNN9rbKB8TC2nL82C37XcPrGKHFhqPcw+wgBh66ZL0lfJP5bF3oN4zS
+22uu+DjWmk8pTmsh4/fkjMvJBXNX2zzscnvnXz7Zu4LrTGPFo5mLQ6Vjg50cqR4nnrv0kThzC8N
8OKwA3kmTZ/TAzRsSpNdz/YO8Or7z0mm65+W2SYooOYOgY3Fp0T8g47OYcAnDSok9798/GPP/QUc
p46dCL7Cd+Ax1HTIVubMp01rqCzm1ve/bV0OOQJEplTGvAR7FDymHnrTcTTeFnluXDCynLnh7MQc
isGeWtyN49/4n42r9+ngjrT8Dj06mo2TN1WN/lygqVDTconn+r7kwtmGuw3XN3f9nXdP4/+rzC73
D76TLE8mP3AMZdW5D2vaATkMRiYRIJm7f9+dj9elCIC9TMl8mnhDuE6tltL0DhbiAOzgqVZhFDEn
fBamkZePHUqPHx8/2/clDpfk1OOTeGqy8p3cV2IlM456XDL1J+OBNJrxlpfbvLA1n73K8c3BvIGd
6h1jqM2h2uA0PuSeu94rRHGPIsAY//FvObNHBrg2jmg+moQkBZ68I11eTEEtPZTAnhGao21HU5O1
12rM7heiFW7+9XLUE38FBazWnACOP/o/r+TU14i7jcU/NDKZrzXe2jvHWF85Mef7sW4u9fjf38Pj
5eDBHzN8WPpOdgfRqVSU9eQfgtVrbw28nihssuBCzfZ+D+LvJPEEaCR+rneJ9CUM02JJefW1LjAj
BK32FcXNHLl2XsejjzJ8ZeuHb1hessGc+302ryE6Xlo38P7f3s6ldRJn0Vhl8t4y8GulxrVHpMPn
jx/a+3WE4S9aPCRgvIp4td5eJUPDGPSK1bRfe0vf6Fpl1/HAKK8JvbSifPn3y1H5sm6yj6KMOzmc
Ose5qhXkAY0vU8K+cJwvElMasmTOAxd+2plHx+rMUZjFgxrilFjrK8sb/IFhoUaoa7XF7w3uIVjS
8TkIkmGJlTejd6/6UrrbFvlU8O+/le4N6h+ThBH+kpOlxG6sbM2bAACJs+qohoNJi10Q/Pda6i+X
GDRn6F5sKA6coMBhYXk31UuNXgMkPdiHLm2q4FtKZmC/0dqkc+hXjcSqaJretF861eIdIWV8NCOy
ixov7OjJePGSq2W7gkVVG5uonc9Eqa3+fuX9s/eWJv2HHgTV0zp3Sf9Ky8oZ7itPigFApRhxcNsG
Hqwpx+UYtTr4kUOCw+Sl9QeU8zY5X6RkZ4P1zz0ynPMsOAYdBxa5vzE3/1lwNP6XzoJ04WBCUL8H
YjFBy2YWEupzq+0YFU0JSlnR/xy0HOjVx2+ycYaIjFeVfem4KToYAE9qHmTqncuU3j8kszc8jUmW
5KHU1/ph0OAgxlSuOWLWBc152WTLNe1XgI+L10OHWUsZZ7l9I7IqibuqHm8yWppFmDjaAxK437PU
BRR82clQLQueeQ128iCIeXRqp4ynUX7G4xnEZbq40TpY/Ze2MpIQjorx4kHMqkIvx6/iwnfZFIPf
hIJpxP2MGCJc7G4Mu9VB+ZMz74RZOW/HI3c+MaoaZWNCvHObGBmasEnEZoKjrmhQHtRgPjZmliF4
HVW90YxMxr6WenusRXkI4VHD49bNsZdo3XZshxb9tzdsOrvJYX9RD/oq6CNDR6iZKVA2OiLhMHdn
wnCO0Smm2T8QoglkOUCgmcq6v015JFsqgGC/uPx8NJT2w9ItTzVy9yu5+CqePS24mQhI2kyZvmy6
dvWuaqfL8fRMWsT99x5KlHVxZlXaZ0+iLlW4B7iRWveoCfWq8tnZ5lUtYpmM2VEX2nsHSFdrnM+a
jiGi0zddZn1J8ZxsFHb6/YQYjIHIUBzcoAk+4+wZQ6+S3re1dX4pS+DVW6zvkHOsKJlTZ6ORwvpq
JYHzI8+y4FAcBbFWg1+h8yXWAEfzgm/0JvsrEYx3DTztP5zYwd+QpzpEqW/D7y2G9ce0rPV3q8UK
MrrOUSs2+Id2avwry8TeNLDIhe4008rXmyryE714zLJehTi89LsxMYpvQH3EhjZqvdNHbdrXqVce
EIwX2yC1s2cG38ZNPxn9tU/IIEyophW71W2SyJE1QrRENzeV5QLSdp+92uJlaEbz6FEzk2dg+9O1
l3S/1qX6xcFG2y3QMHdYWfzNJPKgDN0STJ5fd6htvG7YKCWXp3EWn+xsUldOp3PyamrIbrL3BuwJ
q/OtabsuhkX7VblVtkn9+pU0w2/BMmY7h1S3KDcab/Px53xmtz2yfTHRkneDuuREWeIIS2Q59vCD
rHV7U3RZ8hSAZ74wjHlfSNNm/s9VTg7TlUpMYL7s6VkGZQMwIHvtUgJUdLxm+VGsKIT9brmUmXRm
j2fURE2LvR6szOlIPmmTZZJD6RNS5IwxI4tyWw929ex3znThB567lOe57tEp7JoQhd+WE31aHCEg
Nv56zLroy2vsa1prul8DiIlPHz+yM/s7qGT6nsC8IWeeuuxdW+HYSsFg9Eu77BvpAsRTWRataXoz
5nxE5sjtTRvx8PF135fV8PY5DOFRprRAVPX2N5ZEtMF/9tyDg1Av8nwMCxy9muIQdDrTcCQwFwQ7
Z95NkgvgpXEk0TnznhRNGlVfZ5sqgA4BTSsqxi797FU2wvyPf9iZt9NzYHkDGmMSwvHy7Q/LUgJU
taBO8WEYvdr6BP7WsaGX4mulijTY6oXDHW2zwrr0hp65pbw06Lro6VEenmKc+lS6fbo42qHtGlLj
Zk7Xf9zega6WEociYs206n8+QFPMAxSiqqcSIKnk7Y+d6h7vQWNph1FO67VLh//Kt7U2LDxDv3Da
O/OiHs8OOi2jI+T1dC5C7FuRZy3+59Jwiht2NeduZKGNJ7AisTYGTawYx+/LpCrij5/omc+R7x3e
HvEQ8KROv/wUfByQM8M/rOso70mP/VktaXWPy8B7+T+uRIPg7ymCTuHxHvynFlsYzSPCZ2Wr6A5e
SZv10+mXIQoAeVx4Tc+8LMzr/KPu2/AZ3plvLzVJI0j0mdYHjlTCd9UwFiNzejH8mM0gARCsa+pS
XOC5G4k0RD8KKs6MRN2CKbjpK1o+5nr05BnHsksslLzFJQLLma8dlDirJI17JrCnMpRGJ0aiTf3g
MK5+tjXp634L3K640D8/94OYaEE15aAOr/ukeFVeUKMbL5MDxhscT7BDkJRaydw+e2tmyc3Hb8e5
30RDhWEdvUFexJOrjcPkrxl6PWa8iXYboEDEMHkxKP3ci/Hfqxz/iv+8g9LDlFb1XCVLHIKvzSLF
RdX6hj2SENsbX+SEQeDfvzC68H8J8EC8QNu/vWaS26s9p4Ky0S3XF9HYfRBOiSGjYCqWC+cdAwUd
/7u3bV7UELBU2HZs9tlTDVaOkCerS/YeV5Ij7AxBQUPMmmc77FMUnFGi2wtaEtXeARAwrsemN8u4
mc0kslN3iVCw45gfS7XVje4X2MGnznN2BtEs4exhXJ5RasZzB5MLxvZL7aZXZlM/lZ3EbYtpiU72
vD4KYdy2Tt3cT7rVbMRc/IECgAs8kK+EFvxyyrreY9H/bQwlPue1qRvo2bU13SjBsdcorWIr4PkS
Jl/67hAt+dS6YcAfY0RuV4+YcfwkiJLCyLdeO4nPtsrS73jlWz9KCAzaVR1d/8Aag12qe5mIV8ts
dig6OMSmdOpE75sPpiWs696Ex9GOwRdFtingDZjFBKnZceBhlM6VTRzXop58PbVjrYQ7HCIowhmU
LrP8LvAI7nWR6YeZwMmvhlrTPEzKNrBjmTfj3TSM61UCBG+rMOVH/WClB0nc+H0O2jUWOCx2eg7C
QfiN/zLqnf+ZT73mRDaCACid5HkYWzyGRZHvEqleTUP+bmm37Pps2vhu9VKoJt+BmhoeNOE2r+Zc
giMtaVPs7ZIzUz6wrMJQcF8ri7ALryFyC69IIK+yaQDaWDbFrljm+qHmeBNSW+gL9t9RboN5Voc1
dYrXwpDrbkzNYtMVVRa7uR4cpLLVXjU4cmt1vWimduPy7SLpW2WspGlDRNVFTsjyvGwoKPNNZUzV
DMehwFWi/Dy9xgk/3MJ6q7+h1un342KmeyWGZCNE6kMY5xTAg/wGCrXSwr6egxsbL/NzJpIaXWE7
4YT17O9A+Pw4yUVJjidQzrkC+cGxyAklp5xNpwfJhuTz9iURebd3sZDAIE9hn+kGmnzHEXs5Dz2M
p57u9IpI875IBgPYiqd/8TRteGrayXvG4v+oJSN0VqfqY38YgkdoZno4Bc1XZQ7yxso07dov1/RO
Un1GgriPSCsJd2aihyNAeSMh87n7WYNX8WtwrQknMdqEH1XZ2js748duOsiZTlwfP5BN71vFvBEN
R+hVVuVmKeuy4PeuyW+CJ0lKsZL2k5WPCEYxRJt3NiX2L47U5QP/XXPdr6DcYreEqBZW0zR/gdTr
TWHpOvqV35oiMpDSxDoOubgAUm1v2Mq85zXraI5C4D7koyhoSIxlGjf1usDUVu73nB7K7Sp0dWeb
k7blCgxQBzxdU+KV3zmCYVbzvKvFmINrB1/zIzts8sfVG++16UVO3rQU2nVORUnUtt78YY20n7s1
V9t6yqZ4cKdvSzL7N7gjx1thIQ+VA+BfA/vepzVVXmwXDSVlkBZxUSg9Gszh3jSxZBOxLO4atv+b
McPYXieufV01a3swpefGxpA1+yDA7tpOadlHLtarTwUnW86PIr9FXydjpzabb8aclHstryVLztRv
3cKnS8I3eYfJ/6HKdOeVtNr6llkVEUdCP3pDl8IOA6qmjUfRFGFhQtbNlIm4K6CrzHSpLSgTkgMz
2GrrkWV1mLus+r1O2ONDW3n1t4a4vbtJ13GMDwvDfdhMWE1sfUo4jmDPDutMTyN+mxcDiZcWIJ3x
R9qqYuf2jRU6ueXuypQnFa6Qxre+VVNMJWX6pZ7N7FEN67DztU5Gy1I4O3OCoIXcR+zqmUhDXN6q
vEqKyrsqXaRbg2WpJyOrWIMHw18eYZlYeKZz7S5NydLFAz9M+N5b0KahZWoKqytU6N+pNaQODUKX
mBujykvCAlrASL6RtlfQRAqeSJCw4lQF8GKhVztzNPCLIdCiUUMefB925G+V+9KbesC6fJFoWIZP
DvWjHqdjx5vqsDJeK6PiB6JJZwMw/wAINn5xguUTM2ht4YivC+e3XWntvRpEeVXrOOFVS2aYyIpg
bxRO9XWae/vXTDPsigivKSqHjo6I1ctBD8sJ608EuT/7MeOTveV0LCsUt6b9p3LGOdJxje+bRe+f
Wv6YuM5a81aVwsx2Dcwcd9vnxbpxWBKO+9c8mxGLW7NrNMK8NJIo7iu+4Br0sB1cm0tAoE0vy0M1
ZC0bCWlHYlXefZ3TyA97Jze3bpqQGqY6hvWGUY63acVweU4catjEdn34ylgVQlid034c59UIqS1p
QoneeRXkRP5cJmaphWdqe2OeXgK9bm+7Wqu+lDjmQml64xetcPwxNPq8vysaxLGEPzdXU6Loz+Xi
u5jcZTdYYB+CY4HS9syD1YChSW9pBku7PigL/YKdA1zIXXJOGyATqyMeUxu2i+GzSxuJXDatyLR9
J6FIs8OIMBc+qKSlu6Oo3c0jHuyazlhTj9/rVP0aLfbaRMsPUMHHFhRN8KrP3d2iaW7UTCXokYlk
vqD8Zrb6n9rU612pTP/KOfrRlqTG1V9Y3xdlAxFpsVlc1/2Y3HY5T7o1zfbOJgCEOKZulXasSwSp
iviKbnJ+IscnRCexqltaI3CrJmmB4OnGfWb1xpWfLT/cYn2BRbrBL988qqowAUik35RZzzFnbX3X
mljPZ0JKo5LcjAr9XDZdi5QRMykDOXeZXC1gCdNPfRESneJqbO0KZgNoMKOHcAdarC/FFhKvRTvR
FfvSaLJ4GjKbQxHWrlYwL139Ydqg3/5jpRQLzlRfQR3SIzFOcAK4YORRfMVJ0Dx0Zf4o3WQIQabG
nT24n9hrFCiPpNw4GGiCirSgqGuLXSutq9rysiAsUvN3TdnxyVf2fDPgBY3c2k5vil5nE1ILrA4d
/bFOjZiS0R6r1u2irA5UPC7OvkqUenI0a74ps5avnPgbOC3fPV3qO12n/EwzU2zopXaowFYB9kHa
YWWqHxbeA9xoYLaDAZqlbo13vb00kNKLT7M/PvMtgwUYq9vZEMWuCxrw5Jopnt1aqn3m+iuQ6UAH
ieBr2cvoiCeP/nk0zOa61e2RW9+6XsjMpbwReFpja4RbA1w6OZhzIuKyGb6KurzKi67cO0zlq7AH
HZFolXgA+OQ9TeCEw2To8WpALtoqa6lfhMxeK+Gae/Lq5UYwKIs4gpq4YzO2k566SrYaHTut3/Ra
9kgTnbE3mR0EBvZfU5rv2ylNf6ohIPibug/S+PzajaYTlj7+VPAUaFYSx97RwKkRs8/fwDQ3234m
RFgbqikCHFVFS200G9Bw+YGvsji0jdZG2Hy1WAsyfM2Gpsdl1ty0o7irwaXvdG1KwXLI61JULaWl
19+UlanRVR5m6C9Ge+O6C0Cu3nRjnKv9Ax3ObpsteI57E22I3fbBS9IN/rXdW9Y2SBrIjEu6RgPU
jyj3THKUGBnciCFLro1eareaXrmhG4z+nplMvtEX+4FeODQcnkaUWiinmS+Mf0xnvcMTbtwzA3lA
HK4+BQsgJmNsjQ0cvjXCWH2vdcfImcbdNGycLxwMe4b6BvERneNCe1Dy+ghjjtq8LZ9V7lXxaFla
SOfRiO0kmEM9t/Ate9oPy50fmzR9MQRIHoGlOeuHz1MJi7daCjM6mo/KQRlGuPht+amRLCAVI64v
pUs5kjaTfjMTGIkVNOfhZclEoUfomigt93qyVoB8Nq5rHvQUekKHlJMv9pWdy4nZ1/rZR/hZhl5X
ObSObLVJmcfHhZnk+2kQzr2qh2aDR3P903fBzL1I2QGo6Lw0++0fdVOBeawaU7SG+DM5m5XJo6BL
dlOLRkYaAdpbltXlWVWODxRpXMFArVeFSH71rYRDI/vpOmOAcJNqZv/Vpesfpu663K8u1YOvWU8M
J/dauR5aqQ+buspfZZL7QGzcx0R0FApToX9qRt55TWbGzpfl1tTblg9dO1aZ9Q8W9PzaC8CLNc4X
TflfMiP1t1U+/3YrvdlLyxPRkiVV1HnyHsOA3JbrUQjDLh71FQ/MaxrUUEqUgLKSClIH631ReNck
f47XNoMzUzgeBJ5u2rSJD3teek/Q9VKGRsWP/1F2HsuRK0kW/SKYQYstRGrBpCY3sKIoaAQQ0Pj6
OdmrsddtPTabtrfpIpkJRLhfv37u6iztET8os0qnqJ8a0Xv7Uemn58yGM5Nm+OFpkpuj6iUtZpvC
2q3FKN5JhIl6RkA8Ws7ZkkX3bFvdaRYGPNRyeVIkK6qKNVfSL5p0epp6vdjbFAehN1fHspCX3LJ/
zVR5aczlUeDL4NQu2Jo3aIyhmtV/DcgdYV63804U2aNd6duS3aFgNQrn0saTFqXq8MlMlLJGJ//T
bsoilMAnA1GyOW56kgglt79VkkKKxRsZmE72kkBWCJR2NlrflNNjPmonmvgEruKcBZSlAIsgQh2G
Qve4QQgPpfx/qeQdBrMWV7vQ38kbONh6/WDnzcb2SMbS7piWWSeGIPPGMhLOTOx1V4ZEStybqtuK
DLCx6tK8mD1naurSJgjd4f53/pZuY3+UqWn4RpM8FAgP0B87/eiMMXuOg5r6hk0La64YHhkAGxB9
LHxPIq4ujjmRAYEY4LZ+7cLS0e+RbOQzvyiu+25JNw/0jKPSLZOdkRjAIeHK0HZeHTV/05Qmp9+V
SWhlqfRTVVueJprT3TqV04HYsXUDMdDZiGU0rrXCW6CXaXdch5qVTTBtX00mul2zjHbg2lKFeuiK
l4JV/FMJxtOdLBNXmmv7ULziQBkqsWlw/BxNQ3yuhCMFadG6/mqURzI6SEqiaIdBxmdcqt9NXVUb
ZZmfYFAb0bpC1Wnd3uLJEDswY2O3IRPJAfJkdjtNb7aNjC9Ctn8NqFW1pdo7d7FeccSL31UzJPMC
RBCrUfhsUm3xeDZ1sCeTG0guY78f0odB6ubbTMff++tql8dakTKU5thsuloJpTSdUFfWTaW10y5L
vZY5xPo1yBFYKsVrOHX0IETT5KDdOX8L4roDRPgp5LUHXLfwvOkmtQz94JPbVsmx0MSMB8R9Znfy
s4KRyq3VfzuJ9Wjn5pnlwu0gIOAAhCmf+nToD03cbIxmTbbwZuSNdcTihTb2z5JAgyzj0vFHt33G
HKv5nlHW2wbUO1TLat568UDMq4ovgcaZvqnLqIoZim3VZh5ZLmQ+zfkMtKrPDrPN6aEk4sR4p/zX
f7hl+5pRQiuD+5PNztmdyg/md0+L0IYgyQbTn9vysZ819pqsQbvCNYmLo2tTakvPqMrQsicZVHO+
cvhanX62Mk97bfK0YkjaZK9pnaibunXVy+yYR7HO9uNUWEE1qdwuhiV5CTv+C5X2eXUJ3KtM2qc1
tqyNnS5llLtuFTLme2VJ0tomurPAqlIPWmXl70krtqTDH8jafWgoTR8nNb4lHKi8Q8o1RTwnR9LY
zsbAeVLVOzOZiq0qjZvXSRY8rfxtsRY16g0bmpJ6jROYVePw4Yr1Vk2lBc60tgNLNGpoluttTCFJ
6Or0Y7hFGy5JeUvyxDrxeYGVLFhQ4FozAybS893U2oYFDIOXxaJCmHXMP4NSTxsW4nLfq0vD7+1l
OXltO+zwDFmIudJES0jdRw0jQKgYWeO7M1kUwTQviBZJDNxMeaxzXeMPK94xzU6btqbJRkdVAqLG
n5zRcX0vT+dnRDyYF5l4aUtkpsaRVKJ6JSIwCG4KmxEgHJzlgazltfgrTFipSkaVISACdq38FXf0
aOrO3wmD0LNSTX2E85ObGUarLwge8Dk0qp2TZF81tJ39xCBqK9pJRIDwri12pE3bNw+6yDuwLMR8
JCPj7wbwjY+fxeLv1x8wtNenvIPhksYKR3tLTVtbrh3ki/2W97nmWw5V/BxbIMaoSQ0GWm5e7jGv
eZyYKblQvXHMe7vwVVBj6TjLQ4I9MEJnccOEGBg/80QcQGD/NVr7I9XoqYd6jIgwoLLRDJa/2A/s
UD5bFZi/ZZcEfhnpSXguEr56D6bV1yv73kPQKekT7Ly9CwET8Ezx07DfHiWpAiY5090yTFjlC52k
M7Z1ZgG/BCqBQoDIycLVixVPH1rWvZV8NUGWmwmSRa4+Wgnea3CLBMqQQoNWUvWPXmo9rkqshJT5
3qZVtC83T4ofln+8cMrGeY8Fq4yy1v0odYfuBQ/3MCxaQNT8BNm+/x1iOyZtKk8uzHS+dcQB9LJM
gK1lTL04DxXkkG3qVW9aXX5ppVUEbD3wc/mqQrsha2ZJVb6ClWuHFkDaMNpstx0jPOXzr6Vlv0qs
PdF6328ks5o38ar9GArPvz2t7UEkzfNQsLsjpWNTNJMSlOtVBqnJrgM+jnKj6SXVQdP9Qr//WBKR
72yz4zfKwTpqy/gjXAJ+tGS9jlQimC8qyFhcsmid+Y/IGjp6z1kvbE38WZehvTi99qZRvLSpnAJh
YcFh7jlFhpzmgBneewk0nKFnH5qj1m0guyn+vE6/FZ5iKTQnSruGqQbuLsh7LU2xlu3KLmvzeyDU
CMNkvtFppx58nALIlDbPyQOi0xrFeW6FSTx/l6PZhRTPSVg5fIyjzpJrPBRnNrsvTV59LTQllIzK
Ls+mCpPc6v7YzvLmduaDqotzC/4iEfZz5wmeMjoPvytj94KigPdLqapXC+D8KTc4ACpNuxZVrB01
OTwRZlPeytpzEPxTZeu0bsb7R5NuMRr1E8Gr3tSAceZcubHQn/nF5EHkQ18OEK7noCqtp0XFq5/3
6nsKVQrUlILdW29ulWWgiKdG5jt8oCEf5W7oSsCDKFfoJ/kma7lOhF6ZN9FC33ZsiQTrzFulS4qo
c+8eUiw+G0BjHNSidwIhzTLSKk6AvscjSPCztm9mT+7WWb0YYMsC9gPeF8v5Ztr5EK91EraycdEl
S/UBJO3gx26j+UWLIcrORuzhrkekphzzXZWa8jQiHJAbpZmPymBSSAk3jhS3NqgPC+PLSk2xTUjA
An64fjFmnO/CCakTg+OYkN+U5MpfZISOW+aXVdMT3xz6cj/luggxotJULHaCjl0UbsRbMgPhGhuX
pMou/YRS8es2+q6A+f+49GMNeNNE5pr42p7g28Rfg+P+NPh8Q5FM2qHzWociJ5FhZd654XbzCdXg
76DJ8agMJHzItXnlnhrep9bC0bnWxMvl+mNx/7HScQU9FMt52b+O/th60CbQl8UCLrdWVetkEk8e
4VsnaZVRVukGrVJZyJEQOLvMZKkPikToKU3n19mUo+sJMJi48uaPulrAfTYK+Es17QsGD4iIbU42
0FBl7VuquGcCtFlx7kFBMC+O0oF6XzIh9Akq7MEEW397r3qi6+XR79QDRSHpFjm3V6bjqsMrw2kV
N7vJ0H9TECkERbiPmTrvVqjXOx7aed8aZfYINflvZ7rMhcDtfUpr5LIwrDPblriVqlVBHiY5FTOt
3Kx8wGHs4OAi30mn7RsJhTNWvsl+fjeGet3oq6eHrSrIe+4b/Pbx5AWumb7mwqQnXVdj9NE73/VO
wDQf750Wsxx9IySyoz9MdhLKrB+OwH6lb3f1J1Fi0DxRXR8TvpkTTmf7JibrAYmZRNBiRhdfiulU
F4a7nzRVfyukm1ExeHm+zQjB2jFDUQNNqXatUBVfN2qXy10gUtP8BgiqVmA0lUs2J9qPbVJaYAo1
Aq9YgHbGTn5mhuQBAy7Kb8vq4zBui3zTpmW6XSX+t1z2kuq/KnEfZsrGWsc/7Z1Irzc8RgRM2dHg
IN5WJvhXvX2czeWK+EC6c2uJzTQm4ivpazxTsdbdMqt6M9z8w54TsZ+MQQZ8abfGi9+TnAE6Gj5w
O9CxTeQp/bIp0qxmVtjVB3NljJIBm2d3BB7wqCL5eV73U3IxbSs7p8vNLD4ObXa+R7e8GwsnXG3d
dMMt/QsbcYg0kCcP9uJOwUrlsgEneZSmBXNhqTwugJL2HiwUpPBMC1tnaDaQQxke5O2f0WSNirX6
2qffa/bibr8DrNBt2qYuwqWwmWAZ3vA5DVQNchyyqKqEy84VVOAlIRhhyX871fpqXMjLqZ0dnHyi
KRDec1o7675YUYYKKoOtzEHA3iGid5blUXTK3ylXf9Qibp/LmRnOYFmIb7oFsU3zlp0EChuqZjls
PXeEF6AToVg5zh1C32dPbkENQLUP61SpYYQ3e1Pmf+sSHnTRr/rj2Bp6MHusAiVkX1JXtI+lhR0W
gI6yG9UY1wbC96VYJQNikCO32qCBj6X6zFoi6i8eD6abCxmZTVJwBtcAZE3OfqdNTgpgXfyggLvj
loaaDYhoYiExXFT+kpUpaaVl7RYfQB9x8WZ7K4b/691biZJfhWxfh8hQ53NKVxktg3Qix+Q1SOqp
CUQ/oGyXdn2DvbRGCyHrPqQmcTU0sV6GhNIiFVQjCskX+8LMnj3FA5rUtNa2Q7A6jHQrD0WHnKoP
nn5Uhxq2otVVP0reveNlm3jgPQiLsr52WfUdo70rWO3JkcyfE6v5SV2yKBYnVz6QMpaNLdT+bKfC
vqZ9Em9Qjb/cyr5kSgvjciTaotX6MCOv62+axtXRSDmgK0OUJ9E3XjS2ZnfpFFxxQs+fwXDfuG0H
3LsIbanX7YzFOjRFPW5i14P7DWnYX0XZnzVW5I51uSa73FJAK8tSDdg++OFah9g/EmeCpL8rQHf7
MX25L9X5iw9TQLJvnxIeM+4+lNN1jh+SxY0WGLt3exyp6RiDcf2KsAfWiLAp3qes/iFfcgwmo/hi
U/W9KYDN46fwAdSvBz2vmDcyeyLygvRCkVeh7vUufldSJNyqItRSfavaaiYiZP5oFHEDFPMrMmD1
69q/NhZLfXiQSHI0QXtTQKQhQNdozjBXq2N2hExlo5jrWWDLRDT+3RiHL8DRnlOWQRJ/iWX+lhV3
QSQnGjlaJ5D+gdaAq08LPK7o6ZthNbUNkRUlnVT9qrHO/zx72HGNgnAK2b+saRLjZ9NwAqSwZDA1
PEAwm4isMvdFbw5RkfRNqNiieU1IS97WLc09B5cXgR5/mOv0OUtdAChN79abhAF3SAwCOGIgg4Mg
PWFxamfTmCKOVLsZoj5Lk3C14u8GKA9/FsvMg6bhHKh0L8SoaOyzvpl8M4XMSctd+E3u6dDRa34/
KW6Dpz551bj6jWbfU8CVMEtbIoMWTASAkX80Bg2gI9/iRVQbksHHINbjbof5mdddyAljefwaQ/o7
1Mq4nPIasJgiqIGSTkQtjBC1q9CdqZQETyxvKgMEmJ03bbi3Uk36Pemy3nj2eOUQPjTp8Mby+4Bk
7XYn3JEiUgzFhhbb2Vs17wga6Szi8dr1lGoKYRs9Tm5Hoyo0UwehRZADo5aw4bu8j7oqdyB4pwhH
SdoiMBv6SbGX19Uxh1uDvEZhicwyGP2Dl9a3hkwfcGh1uU+ZdgecbNpO66YWlv7CwJymUs/ar7IR
g0+GTRGoBuo8Zu88BFk8H4x1liFWLmLEmVVdnRXivGfNddjbqwq0wDAD0TQkteHJd3FRqLSmnv4O
Nwh7eUbxqU9jflx17gxD++Uss7mwkGRRr9NAyWjIlSp7qYws+UnruaL6ZcwGBjje/Xfj1n+wVGGR
ZDkIgOJ9+/kf1tPEXHNrqBdnnxsrdTHRNwYZenWdG74niqZCV1Tm8v/wS/4Hbxo7f7D2WPFmU/6f
JifTFLAlWryEejMn37UdW04otLj+M91DD/7fP4xcb74ik4BJ9uCcfxi4CMyy2Wnu4r1ZEIWqd4Sv
iyRLH/DcGv/Hj/oPRCaTLUpaPUxw+Gy1f5gk8RBmcpVkDQ8r1VSYqItylEa5QAZdYwfOgZ1bWmgx
ZriT32lng9JA2vYbpuZfBdEnqCTC+4Xab53JDskfBJFaQ4DA0hZRWmhEolfFNMM6Nwf+n/jkHfP3
vz8Q//7dME1Q8V/iYmcV/p/7kYUH+xUXa0zalcvESq2SsFnsldaLOvn1v/+sf/cj87NYgANhhUfX
M++/y//y82WJoS8ybZX9nOAdwprJ7omRL2FFCkYEFpYFA4Tq6L//0LuH+99Mdvx5d8c8kFf2/ux/
PPSOZysF5ATY0d3KfeyJM4I9gnGjP6JqqKQU9eeGFF203w/Fms6yyB80DZQiprFXs5P3wJgq4H92
Qq/3HVJUn7s3y+XNle7J65RIr+KTorZnqrgFFVz7de3le9CVp5RYgllb/g6pRLjvvWM54UnWc9aq
NES/vgsX5gX+Ug4Bc7FLx0SPgxm4d4XGOC5ouQ1aU1GOz2IYqzs9J5BpsoHwtB1BMwDxaV41r9iO
rKRzGppT4A0t0ywGc7IuNcqmomT9Yz7a1vBk1tNegiLFB/gKHenXa6jDgf0aYV3Sx0j37Kgt+NbW
fLNiEfVmec3HjLpZ1x6zxCLZ3HxTG/V1zo3z0JRbiBBsA1jVsajUMTQ69suq+IE9uY3awUKsO9JK
zL8wa+NNh2zO3epFlTl86io3kihzVlt0SxIFo17tKqOW5wqJs4okDJ2bbGKHhBD48VZ1yYl/6BxT
PbN1lO5ayFrY+3ZEPbxLFpN496Kx6v/2VXxTTO2368VWnSYRlMlwduvlR9R8UjHqYZEWl9ZzTjQd
v1zrLmOL/mMiksuHI/4QWxOZHwmR89WwTed+CJTc22te7/foTCtBAcPMpTDLc5H3m0xjNyseI9tK
2D2Mq4nPuTFxDDGxzA391kzlDu7Ss1zat8odL7WWDqGSO79ydp0g7xcSWnL9Q3rF+5xN38Xg/rUQ
D7iByz/6ohqB7Na9Vq/bCi/L4i5PpfpKCxiZo/GV0OFrCttJAoXen4vsy2jjryYVl2RCTOy64xIj
8ikrkpxWHmOLrXUme7hnG+Oc9cCKckgXhgXl3yw2aTJ+YfvbTnl8yYv6xvQZnwq5d4J9e4SJi6A6
BYaf70YlLjbrwnA4I+ghk2brY1DdNg1B4+uALzdnc2jPTeJG9VTsEbV39Zg9KFqiBoCvXNDAJoUN
NtQESjoV4AZP803GqROAy1X9bM2+vLg/Lg6dtDaSQlPGxgM+oD9rBpGZw/hdb+KUPTNA/qwWbO+x
3K3Rbkw5btFpQljrX7houZx5DYSAIhBT/jlN+tKgrhDdNh/JTT1VuZ3SfU8Hw8Tz5kH75n2HEWhn
W7gQPysJAfQ3kgexOiuOjZGW1W/sBXyMaK/EeBpM/IaERBxKfjFaz2oyt8+6Ph9Fbj24Tv9H2DTB
Vq48NWXCc67InWKxorUmU+AmzdFTh6ei7Y74xT4r0Tx4a3tKBwtNFMpFz7zRsD80L32hIydoYKZS
byrz2WUogxiaBFJfGPACppzpj1az/K6F+dn3+SffzVkoxVvuOefVYxo599bzOCkRZrjel9N0GEas
fTIZ/cYbbrJILku3POQu9kKOhRAJLGC9M7TzQQXFv9q4nIyX9G45MibrUht2+W1Uy7Xos0eqM9K2
6mbvGM1ZWbRvMZTAjp3HPJEPnSqJo2ERLi+SbxT3M4NQUl6MKQvtNruJWn9TVvUrQ//O6jQC6cxG
a+eQp1fOU5SMbRLGhUEcANwN9KOpOloKodgWUO5Qos+xIIBsmvQzaQZzeii6O359SN8bC1fpjBF6
IPBtwpzp16Z+rk3jbGkV9sSWh9RKl4/CHU95Ip6SWuOptXBdmRNn/NJpd/bLcWg09MtlPJCIS57d
3IgIluA58dZTY8itKUxuY339wkWzW8ht8c3ZeVtUc6MTmR3A7gwKvNSGSF84WK5xzIs2sJKX8qu4
/TVlDyfujE+4M3v6jdqPG7P3rdh+qc0yUEYU08T8quaYQBXnk9cg4l2N79F5pA+1qfNC8HpOI2p5
kTuNZxAoLLDHI8FvK8XFfVUSUArjLHGTAr0hLRe+8u6WinZHpNmph6YeGHl2SLT5rU7VTTrVV30c
Ef/4dDybk2lECcP/0Nx6hbeeiB3f49PTa3wki9E3t27K/6h6ekcOGq99XvUREYOkFFreYSC/Hk3C
JErQsX4mVjOXJtvZWofHRxOo33r1qGtAcUelwbTVPSHZe9gRFQzXJssEma7Se8zftiT8MBUY3ib6
EvwB59FNcaXUpBsNUvliiRHLh9jG1cBEPhYc4YIou1gPh5i/Bwl9iNq+ui51+5mJ0sRjOSMw0hN4
eJLoGotX7BFslalOpLkyyOJ2184lk2FyI6JxWa5GMTETqb1zo2ZXr6+exSwepMcIqcR0hS19J6X1
5WnyGqsNM3Om7Yy0oqF2SxpK+zQxxxiRF3C3EhHp5Zepw0PrJit8MWMewnF1N5ZHKErTETXYR42G
hFbgNt1W2JYXM91SpBN20VvX8f478U49MizeDyT22gmk2tY+YnAJGt0sD64s9jLGZTMs/CtsPcIQ
K5/q3CxIN3JONPTvCfNe+DxK5I12eDc8Ki1ztKJkcr+M5rvN7SdMLHz62L61vY05HOxMxCjb9KeC
sjTxPg3uFg4cczv11iM3+BjQpu9rZX1O1faNdERrZ9UVHvDuVdbVvk+T977JArzKl7XFbANu3zma
WI0ydn5rPk7USjtytPScSsCcRrNrTPmYJskuYe7qcuUtw7DPWAhYBiPKx/4yGdmbYvYPFl9vp9/n
VzqhTpl3dCzjiOn5lNvd3XBBrsrQbxOJ4Otljl/18YaX4tB7ZEY2yYkK6rCsBNy4jG+rPmglsl8+
9Q+yYmzHEUdEWL+QL6uRylDtW4t5Ox5qjaAqiuOuz/wBgGogihZvMw1mRKwlZuZ1KYLyLpX35TIE
KmMvxYh32ly8zdKsTnOfK5dR6R7awnQZbKxfPOQ7bSA/p4ytbws7np5UP/1cbmyz2y7j8KwTA1XS
JBpZdZfoFPXJjOcsWorxiVb90CA+a1PRBDXpoXnMiGisrF3aGI+spOqBWijHZSQJSxTGmXgKTMYV
z/uQTrAfm/ig0Jv6Q2vVEUNi82wa7bEoxRFSp0C4Gr/Sud4Nrtg4I+4bJXYxAidueTKIaW2Mapt1
Lr73lRlk3CvdRpubP1lvNJteUR+y3LhOWqoEla6c1RxEiXM3r7ndc2+YN5CcW6UanoXr7LSKThgb
BkEWY/yj6P1VuQd/JD1SkTZp26zCn6ZNx9ycfkCf0gZ5R7YqHWo6+9JKeTKcmTGRRwwH9mz+VPMz
JtUoUFR1Yu242E5y/e7b6ooIyoTCYc3+PgFFpxKQSILOyH/1RIUYnkmiGdh1Jk/NV2zShTBpbm1t
OtEznxfaJAr17FIUA1/XYJAkZJ4YW4aT0fyUa3ZdeIYRJK1D1wpu0RhFtyhMv1fkQe+zY0ryEKkd
GH8pPbF89mxwo6j46ahVUb+yG7/2l7FpeY2lsTczc76XzR9xOlwTYh9DaTcbBDGEt3VF5Gz1nW4W
W0DNu7pW/gxD/wdvLXM886+s25dOZyYjc+/YZMZFHxHFikQl2mw1ntHs8Hcl6Qaa4Q5qPVZptu3F
CAmapxXXHvt3NaMzMclfWAjfK7QwN6s03+0SBh/49QzzIoSSshCct/uu6/dOnt4UVnRVNqeKuTji
bKXTMqdP9IUHT6HA7pfhY82mrbyzDN0FI5miLyE23TKgHPlmn+OZR8A6CNsKcwcoa0OE0DL8VsjD
RONyohIMEWVDJ3y7LUM2jmgRRsJ0RxfFDK/VizK1LC1YP3pn8+q55pdURL0heqsgvyCNBMOxjdAH
bg+6aD1lVr+4fmO2lPt10LGwTafu/pWssQ3G9Gno+rU2yZuluD1MgAOS0brmQsellm7VRR+fhHQe
/5VINFJMthDxMNlsBymPWB9bfJHKIymrOja29haXUDfiFa5MP7wx06dRIpWzHYpjjqI33lFvqU6P
2Wdx409qOYTVDNadKcyZUdBn2QIUkO21RO/C1IulZCFWVrVexdpRIrGNgshU3uf93kyRR8obiQDg
BsRpnNYPfHRbZ9UfzCk/Zkl7wHDchvq6/mFFlxJKzfLAXfEarIMwN1xxQ9jqZrzRhJnsHa0nNK1j
1QxwU3JqRsYiubUDIlzhy2Fs4kqxV0ojGlbU2AoQCtte5Vc3pj+MlgZcl5yUvcEIioASzHaFEUy6
GxVTu4ViuM3M9EdTxRlS+FU61RIwq0ZP1q1PlkFei4zFkbahMjRVthfm+4fDpuYfSM/bKl/roC2c
TZwNdeiJ5dEpaJ46l9FyLqZfDNVUBN19COSiZ+f82xKMO16J5ejWGM01nQKl0+/W3hJ4RPa5ZHEA
/mPfZOWH7lQ/LPxUQTtmL8KhE3SH9KWfi5dKJF8UaHE0zN7xHlObTujF7FP7Gf6BVC4nnKVWAD7t
uOj2ecIzjhMnnn2YK+NWVk78CvZqw17ctpgYLZprFhZDt0sVpGPVyy6rGw8hEtdHvBYKk7Bhq+NA
9st82axqelkyh2aVwIG4cAkZkRcTRGvQzvZX3HW8cpn5XXNfq1J/0sksC6bO+WlXi02/9oHu8coo
am+N9a+I1YVXqqGNXd+JPeARdW53zqhz94SYhfYYcwoRHKufXTljZlITVOpGOZp1e2YJkeQ926wx
HuIbbDH+dur6LHBQ+/ZcH2aCgHaGwWjB7ZHBhDE/dUvWsyZU/CkdjeG+SpffJdXZZt8mnMti16Xt
zc3UdbN6SjRjZWJIn7x7pvKW1NbW87JTSaxRCcs8qJJ5j3kqMDzlyWunW5fXn4lSfKgGhte17fDK
xBvbWg59N/qa0kU6Rtw8xqwyCoUc21nZG3dJxinfPLV8tmzrbEqLU9HYSWUuAmcoLnIAmNHWPEIF
Qmw3DDgBjSsTmN8mVW91rLSBwnZX7yjHFAxvYWrVnxJv+Ea25dOczOg2hXWjIfyc71qwPTg7ZyR7
tXC6xOe6zSNWtq8yl4dl0g5kHu7XZhqYywwqueWU9CM+2cV8bMc+wqnxQQTFa144+8Zdn3oxHYp1
eElncSxdHNFsHhC+Udi7bCB/1M3rJ/DhkiDm7M1WbZTFec+i1LbrKdFVtlfAyiIQ9FQ/cSPQp+Ry
MFEfmgSHjj3bLia/GD1qcF6su/yvk/PpePPNVbMdCJg1bM3m3ZzwO3Z61OX849jplHI4TZmyW9Vp
W83jtegSTpSGcFnY8j+l2RzuF46BDuyDY9tauqQToDrzS6G8rfF8wMtHDmZh8Eq4mArvkcIBsBiD
Eyb7zIrkyWB4s8quxgk7B0PiPaweZwuO4twfyOriQrX9tJ+vQGB+rQEmjufxEWLS6pjKcGBz7RNr
iwF0+EEufC3zKePtY2dDTcSDKkDz5ENcBVJV3u/7iAA5WV9zS9IQV2+b9vWXVeU/ht5f1jLJfDZF
j0IZ7pek/tSzNGiSwZmWzMoTy9xlUvt00A9gApEaUQISwuHG7Ct5imf3ha1Uss0ZxVJUHRsCDINO
h7a01vh5NA40DklLZsm2HrI3TW83On1XkGZasZGpe1QN8aLl5ac7MgqR3NcrKwisJfabyWLItSKB
RAuWGPwNI8ggYYUeKyozDbXiiS/PSv4WBUGsedtsy3u4Mf48/BxJQzURVywNcOBPsJBITtEfY4ZH
fiW8eqcpbMLUXlLySntEM85cxdYHAXJP/QBsaFEr/JPks/Lz232ddO+kpw2bPBPslCb9icEqv9Bc
nviCZ2wddD12Wj61U3lo7XSv34PeR2JAWQINVwcLtDuqmHO8Y191m9qoDvz/Y+433efT2XV6z8Bk
dR6XTrp7Q6BOtYNiRAynX2nPPszlbz1nnGUrR64lvtp1NqOeSsJXiZIP3NZ5bcZmpxHeyeISE5oc
/hKLqFQjD2kqNvbQB5Nrb8t7jhUmpsyXgkhPMGPmccLOqtXZQQov286mom/jRYP/s1TPazljq6h3
hcKQmyHstTKJPtUSdAN8Q1lLn1rf11eSuoocDOiduN8203Fults05yGulTPnDRRxjKdruW7h878a
zqBFxBVdlLz6S9/xxWbea6t5e+BEO3yfZNkSDg+AcKMv8cHIpgMOLY3Qd7JUJ4WizXSms7uiHDDz
vAxK+7XKBM2q//TSJA2IV2M0nxp/cnb1eFoUIrU5WAPlf0g7s+XGke2KfhEikEgACbxyJiWqNJeq
XhBSqYR5nvH1Xmi/tCiGGG2H/eDr29EQMWSePGfvtQP7b5yTQmVToyKGql+6qnhGLDys+mxELJlZ
m0Y4VyrRvCuQeiknWRTPPWGzlumAfeqaDBMb65Hs850RVnvcC0fgS0ei74hljo9RyItfgSNZNKH/
VFJrkWCeMVHF9QKmj5lf9jqm0ZEa+NDa5XWmgl+Boa8m3nQ7d3Zt3N3Q6HmWvfFDWt1OJ3uoADS1
xgpE/wsVjjUCDW3okCx6CoAlbcR4aTr5Mk09f03zh9Vw6O/xfX24qthpnYsGWf31LXUXFkSHOv4+
TI0Xy0eIhkLxaRq1nCpZfxa070G3vAUeA1s6sK+QEN4Qad4mwkfsGYQ0P5N86fm4Lyk/OQEIVpdi
0H/WhvdM0slaGN1T1k0E1qrsWHhdvC796gc9N/6/TE6JlSQJWlQ/a1CLrqzWeJc4exA21Js8KX84
anC41q207liYAIXa8rGkuMaw6d0jeSKNdDbZiDxd1lgKlwTPtassZqzRlLzHUxJYdJT627rLSELW
PspqOrpGeGPEw1908fshLn7iEbrPKasoQzZNhDIX3TnG8ILZJ74/XNzN0mxHdxP2xDsbBfP8Gtuc
I7WtkOm7MdZ/AYi+oMeghCvFgwhK2uIVoapON7lLYbW3Q6ftzQnH4cReUOTqCfP5kiyGba+zyLZl
u8K2VUL4i2gkpNjWa3uisxSXG9ahndt7yYqu/6EkbXfpyehGtbw1dhvsJ84OC7+ofozEm6JOVxgH
0ofI75JVGjaA21gLc6vUNl6aXCmbjobdYhRIzfJRavlG79ikgFphbqkUe1Zb/on7aTXa0R+iaviv
xvq999P7qFXDIosYZalm3Fdh9U5j8YBvhqZzV9wVefWEGJNhH53gYnIe5yNjBKxqV6t/ThDbBtdj
Yxo06Gju9FNyNekuo6Q6WwFv3rNZxccpK24kjtQFn0XPeSDZ4JrwuDE8OQ+C2mJIwWSPwqUhmqbb
puE7EcyJgv4xN8q/dQvaR+vs+2oeIo5hUOwH6R8qrfstUK+0rnXXwHRA6mAuw3Rw1mjTXs2wqja+
Is/YLV8q3OKiNoGMY5GvdHxakHVQ6NTWc1Vr72LkQ8mmX43eQGTwxX2Ut9M6Z+pZRNO2d3u0IBMW
P9p/r9KZ9gHkzaoItkzDX8Lc+wAxQGu7UTf6ZF5boa3hQ+bNNfBgQZBADEe7zmq6V780trHG5ujG
6zQazJUfjjeda33kHhIbH2hf3sdvVYwv27GIfNeQbHhWtoHIsp286VqnJ+aiusFU79RrW8eNQkgj
SiqJcL9/ScTwmLYcwJyI1UJ2/aNKibTPU+/Ra+RT3VY/hKTaMs2/sdO+CXZ/0BwMN7CbrdAg/JrQ
ZnUyRWNbrHOzPijpHaXdgOGU9mMzuO1GG/RHAL/XgBMfogDHgmaui9Q6Rob7a8qm32Md3Zhu/5ZW
4bWnV8yO1PgeoW9d+eN0m6DWRxq21adsq3nZHVCBO7ajR6OsuWXmsAcejlYQwZ+dKM71rMAdVqKl
Qzq9xAcgm3Qp8owudhVuceWtpU9rqs3u+6r/iEyPsnGklpnCn4XV3055+wOL4h+68GKR9MMR0QxH
GvJ8gYrYy8BPHtqmppaxj5HSVqBKVhpEvSR1nh1VbO0kf3DnDnlp0BrNHHs1RcmwyNVDaafvpTRW
RlUegnakJdHRc8IxjyuNSU3tr0TU3w0YUvumrJaxHV7QP4gZWPYZuGKSP4QOQQe4QizQCbnGC7U0
7+zUA+4BECSkA/wRhO1DM1CB2JFhL7opFNdjwlkyMGom8m1H35sa+EIIoZipRl/+ECiNiiRyqNfy
ZChdBnFD/rj09nFSUbpEnlt/2BEBcz2E7ysPpdlz5tD6XRUSEsHCryda07MYAOu+E7t4OQyT0/b3
w/KvXJ/ZBauj0WAqazMt54/+14S+amWAQdiDUTsSSYmIGDgNG9BoO9vvL3T25/OzhbTBbRr2KTiW
GPS6pJcMXFhnkL1hZYvvUoN7wuvKyJBYdum0WFV8/9X1DYHfKHHFHyrIuaCED2svQ6rd5oKi48zv
x4PBvw5EvW184ZaN+CcSFjC1D6wBC2k7TG2xNIJ2uMTCPxM+awr0CDOzTOmGfho+246c6vW+dvda
GsgeDMngHjma1C96kgzdbU7W/W3BSP6nAb6EPq7pTO5i6g0if2VMwrlNK4XARywEqzwMWw2rp2s+
50FbPAkNv+RycBAgr4ERcFSvJzwhC08XcH8SvaKd8f3T/Koqmn8MBD3DNjk7neLeNCkrHJEFs3Jp
jpvQRl0OYxlBJAdB0qbqCx/xuac0R+5wMZvYktNvuK/acjD0wNvj5nevx0B6lF0GkfAXftYZbYzA
PodYRZG/Y58+o0IK9Kkuz0iRVrcdU5p/jYiCNZmaxgXs1BmJirClSWaSRRKLc6rLQvUwx6RwKWZl
2aPTMGDcNvjNO3ZaH4KBZmYVx9EqL+5wuSBezyGq/v3+KZ6R5wjyPgi1IZ5N6adSoKJBvwAxjQNV
NSXroLGup3a4IejXKrYTEJMLT1Gce4zcVNu2BURYLvt5sRGtjOnOsNgAa3KRv4hypaUjTeUuNVZq
mC0elbupbJA/nvnmhd2Lb41UeU+Dk9xanWb+d5g1AGvUSUIZrkWO+snql+BYtULMyXtnwLSEGTnb
pNi1llkVGxd+/JnfLoE7s/gBPAZEd3opv/B90zXlPsVUVqwm0So6o4i/iksL7ZkNjwvAHbfg0gOC
PNlnnJlUiE1N7nUDHcCqTpSBpS2L8dTG5hgXGCYTERrXYQmMalXlWH5W5Em9gj/+6+Rtri686V/X
Coyx/I+AhwOi+1QEVg5FBPLHUvuxbtztUCXjo8OXwTxaiCMi1+H++7f660fM9aSuK+wnKB9PQ7ro
AZqxh2Fwjyc/XGhBP15NARJWku7tzfeX+voBcSkcFzrvtCS04uSh0vSZwKB0as8JorodyNfcdEkz
vZr4iRcxisCVD6H75/cXPXc/2UEAXv7zO0+/WvC6hmidWu2tqIy3aWUMd9Ug6XaT0rsSZuNfIMKe
ux6yrDl4lvVX6idfbZ+7NGYR7OwTYd4nYMo/ZO7qP5mxkq09lqq48L6cuakUSXKWrDq6DaXt8ypR
8lVmWG+dvV0H/VMZ1pm+hZ6mPdWuCj6CyBPx2ieRdvv9bT13Wa4pXeB8lknizufLWjW9XvAWijhN
qDlW2RZ8LgVQmqpX+POdYu+3bnBBq/h1FyCgT0iHtAqyzcFTfr5oDpki4KTGs4SWoqs6XQ5MIdcj
AlSo1PVN4heMRXGJxFqiXbj22R+MX4jUMedMYax1k+izTFeQCFkHXPpSy0Szi71VS7FrStSK2VBd
+sFnPk5SfqkA2QMgNX9JJkx81Toqs/dhIZNdV8p60zW6XPlJdCl69OuKCxrWmHMl1LzqnF4Kz2WK
HQJBtRfTUwcRYayF6V5KnTx3FZZaQgoIRCBhfL7L/yqgBU2rPqE1sWupHaKF0woQPY2ljP9cqDOL
ZK9SJhk4EvHx5+t40YR6GJnkzhRJh36zmTy5Ygx16QH9I5f+dEyRrNLSJUfXxPxFOfT5QlUqJj1B
x3TA8csEyBNVQwBB4xV3vtb2j+4YGvUqJbMm2aClQ0JkjwaqBwiU0d7M8DFsdAMf29LsvPwPneLo
IQxq5nCoFBKm0fEgjsi1s49p6vzfjUwxBU5YDF6VO/UWxeo07uUIPEnYY/xYW03/BzeGoJtbYdpB
rsZBGHRQDBxJHzrP3nkMf3WsyYGSa/yYaNwTS2u1JeVp+eahyigXEr8iuFdZz+h4cxpmE3OjY8mM
UW0DQZdVvExxtxzDqhsRN3k4xiKJWm9lW3l/M3lJ/YaMln+oHwUPuukhM5lWtPLspHCWjjNsVRPH
PsNMGf+OsSujUZsKKQHZBPDT09EB3OSz51frFn4JtJA0ASCX+oH5VNnddK93PFAm5im0GqSjM6iJ
et8FFYXmtPfD7GhrE5bi3psQXqbl7HTkEI527PtFUMwLzuenz3lQ5zuwLfIQkJp8fvqZ3eGsdiBI
uwM9ygh44abuFARSvZlWdh11myo0ynVDz3GvjYl4LsAXXXjVv6wR0qQi5rzOcdH8+gYOwI+YPdMr
BBw43RQDYx6ZxdGD0hnbf/97v6y/xFxSKfBjqZMsqU5edqxUgR8no0YCtxat4aWY6zAHmCIEZIUU
DcVVkVnhOsp1fZtMvXfhl5673eTCuGjULQdw9+ntJhbNk2ZqevtM4b1t+lGuEm0oHjHj3XV6jbnJ
YGeXmmUgzXX8K6GjRPn+FhjzfnryyIn8hLrkSk6mwjrZb0OacQzFZri1qVCcB7I2H8Oweql8/6Ax
GCtWqtCzB4w9voSCkcuCQ1HqooWXufiZRY15hx6x9FGvZyCWBhV64IAcn4kSJA7KTQ+bY7AIehKi
V1nbY5JRtXyOPYG7K6MG1S8UEGfeH15gamxp0O9hC/j8DnctxivBmrIvOYkcOUyNL7XsrG2R6eP6
+5v3ZfXn/aEA5Bmyf88v0edLTWgcDGX1QJgdTdv1TVFddbjW4gvP6NxlQD3jpeGsCD345DXF8IdQ
0KeHRUkZvZiAUyQzeK9ILlxn3kROXwVnDmuG/I9hQ5y8ClkQNtlIsbenAvN3UFnxoTAbOnROO16b
4xTRe4+qddTOYI7/fidxVfMKzl8957HPd5IpSGB2Te7uK8tEsTP55vhLdoO6dJ1zP5FbOOeR2XPX
5+SJIe6k3AoHd59LcgAnPHdMUBOz5FWHXTuDbraD0WhLAaj5ArD+S8HFy0LajKkEaytl18lTjEmV
dWgwA8Ay7eBPZsYpnuEhzVaOg6OvMjV5VXmo5L+/sWe+BgN/FCdBWo6UmSclZqBqSCYefp/OFoha
rdC7LSdbX2lOH/4/L3XyAzV3MJTH8HvfzHA7Y8iZ0XmI3sxZT/b9r+IT+/quGvP9xJBl0BY6LbwG
INddEwMMsVsDAmM0FZtyHItN15b9X0rpkQYZfNe+9OJrN+MfWkQxkWk4NVr9aONFqrcuFOQXKUpz
ZycZ/BxGAbCpk3FFFzC5GZWXb1tl6GBRtRRNv9WAPdnCZjJAIAUG9DwTF02dd+NR4SN8y6h+yDlx
p+cmCMdnHxrwW+iN6VPduO0utqIYZqre0A1vtJFE9AbFwzyICrOFrwnxTk6oflczdmFyN6plUCT6
ijNl8V7GAi9yDRnSrpCOLvPRrw76SJwO+pXGPNJISn8NeGxvOsqwKxNvxKFDrHZQGGXQLifRNJuU
ZLEvTJodSWKRwu56SbbGKBQyKKwc/2HyegblodnuvG6a3prBYp5btG51Cwh3wEiRj69pZIqtH2uM
lQc7ejeKnpZ/I+Nn0/SYGUNGuvKFEV2ZFF/b2tCLrWulEK6dwb8ZeigGAIxqHhREDeO2bZ30nr9S
j8hR0SZ/o8hfwvhSe9hzE7o9N4WI7PcGjOd9n1reLdkW85BDcx9qA0dCOvjWE4bJEvW9o37q6Gd3
IFuiK0po82AT5FhgiZqMd7Nr1UdWw8tZpMDRHhH0tNs661P/Qn7emQ+cs4apW3PZIr5sPCxqKZ1v
0z9EdAXQoSVRg8KhMJKnJq6qmyo0a4nYz7tUs5/ZHmjiKf6XhiI7xMmaNkyaGEOn9w+ZKrEbt62N
vkPJbPrvG6vBWYeVhP1OidNOTt9PExlek3+IfQcwDNzyJbleYq9qFHnff99nlml8llg656Mi9sGT
7YBI7LGpQSQxuQzigUgIMZhEGMERiVZp1XMfrVIP3ztGrAxcIRn/+f76X5oe0jRo6tDa4b3hwHVy
S8cKKBBgtvCA9HRpM0zX/PRWWOO6Na0L/ZVzC/S/L3VysutrsyfJRYYH2QdPZB0QXt1cOaK7sMGe
KXWJW3SksOh0YoQ/+UUJSg4PNA8APTmiyAc0ubIToL+6kPq9y3DhJs2H5PcQokuuAatduPw/OQon
tQUKWkmzgXmL8WWDV3USlYmnB4eUIZNaJ03h7vDq6s2uLRWiVqsTQOIIWIoOHe3Ll8kd0w931NvX
Am0lnk2vjqDZaZ7frwY4t0wl0zhJAApoF/7UM++e5OHzwzE+Oebpncqaqk4LswBbV6O58JUcn3ut
nqH/YY58yIw2pmm81BHi7e9fujPfscQsiyNeUQZ9qSYBARS2yEP/4EvdO5ohI2weRH/3/VXOvG/S
JnvakHzBEGBOCoJhShDj2Il/aFPEzgOn221IW3gb6p53YUE8fylaCQC9eMVP419HX6StEUb+oaHs
AMwXj495h+CSr1tcWDDO3TubjHQCtcnWYBn8XD/avtOiQa4IIILL9erC90eY5+LEv1DjiK8ecMKj
sJkzLuG8RkPm5EOaoi5uG9PW9mkxgQKMUVD87d0q95eWbAdnaSpz5EW1wr69E0nZIL0iju23DCeV
bFXq6tVyGpFMY0wJYNljuFUoO2LZLunn5huUjOLWIA2hw6UGgnkVtjQCVSTlbYsTo4U/bjmPZai3
TxzlxU2tkiTYROzR1UIHkfA0aDhaFi0RrndGbYoP36pYNIOwcI8SETVmZDcuXjQOK38avwkfS5iM
UFhJfv+pjRAicUdqNRByo0n/1pEidqFqrWxY+BMYJMCiXWSuuiRBsulgY/FWA1OzZ5fpLrIftDds
cGDPl7LNI8A5ZE7AxINM5i0asyjvRdvQJykNrXyO08q57bqSdkg1Nelz3OaZWCKnt/E0G046142U
k4ue7hHYBT3041XJRDPEJ5hHEMtpoqBVHPTiGs8INMecVivyUp1kkX3Zguq6dqdpLAGQt6EE+Ijq
mimaW5kAmfTSxk9JgbiGtNXumPk3OkGXin5QotWhtmom+Os736+LaAmeynlh6Uy7NYSc/ndtIR9f
1FFCbgPPL1ti4ldvVTj/YktKnmflaV2zrMYUsVOjyc7YOAx14ejkkwYnIxnQGA8q6PdT52q3eiHT
Ye/HDp1mIbzu3SqAhaJHK2SwT6jrf0CkARPQmCUxinHXoZyp++A2CnxmhLMlFL5iB6J4zPV+F1gF
M2wmps379wvHuXWRFHnhsECJ+Tzx+RPLptZhNt35hyQyh7XXTM5fI6zb14pRbLaIdchQi0GE5ls3
lsaFa5/Zj2d+ACJ9m/6UfloPJGYSZjUoPPxLXv5CagHJE62B37G3+vo+RV97qbH7D8vhdMNCb8bg
g6AeBqQnJYiX+nbAtx4ciiTSw21q5PInOun+2kevem32TgJxQomjM/IP/Uihkv6GaJv8GqXCWU79
iYQqAMxYSlVgNwENjhN2CPSnzjNRD7aauJRoOq88J38xxef/dok5EZ12cihZoJWirTz0gfuKytaA
cDxBy8od60G3899OJaNL57Bz12RqwkEaHQA5VCeroQqoN5KYa5aRP94PGkCppGf0NqHx6ZusR57F
1v/R+vjuFlGZje0PDbmHsUf/X1zHIoxyHDs12T0iUNHfkPDQI6pKVqTCt/r+wtZuGV9vkc1fywmA
8eDc8vv8DhfkMCBp1OIDnhzsxHaG3G3lWbmOIzlzxHVcSoCZfWarm9YCnI8bu+2x9OHeHpA5VstA
5lInVCdRw1VXK7R85KYFj9hjouckU1DSHKtBeQcPCzMFVBrk5MxXfGqW2Z0dNqG+09suGMCfj2Lf
EbarLWHKY+GgeCqHleclKa1hKnpJ49g23woSVryrwa/7nS0bEV4xz4g0tNceJCbwZN5tVmjtsx1O
OSCatKlRa1v9LHi2kC0WNsf8wRW9vsG15JabPLTaYYsbKP7Vd3LY1+NUvJEhbUIsHfkrygZ86+b7
lePr5F+aRIfRh+BDQhb8TxLvv6YktMm62nQxIBd1lVZPOPq7nSomHRQII/4/ZYwtI5BWcGUYfXKT
xd2Eeg0/iULD50dXZZpEcgNoz8cx4DRVfqF4OFOnMIty5kYCZ7cv/bW8sHqO0xrVvtQLIA3CvFEp
Mrmi7y+UePzur28gGsR5XKzPZ6hTLUs59FHX5U54iBtsDU1f2aTwJv4VPsRggeRUrYjDcxHNjt0q
blL3AeBr96OAOLyAp4e6usvKQ2jTHnesrsdYBYFzhMIIFAMvArYPhT49xgdTWNdVHz9KXFKPna8p
ZJRI3loPHKbfVwOkEJTpooCYnDO3uI4LnAs+ncG1XpYzGSH/Ec3KUlWBafCM4R6p1HgVjphhOy3L
NkWNGHaoW5t8ptRdaOR1MtTzk5up8YfD4NtvKtaG31pi1EvKlmcZEcvaByK/Ajn9ApLLeYdG6qxs
c7C3YEgJNdL8bFdMHTStHMNsJz6KTFpbJ++LDW94z9indOZ9R79hGRmxLRbhUVbg2RNO+DdG2miH
KFP5piRXaTOQ3Z0uA0zIS4k3bEkuF9bB2mKqEQ/hj4iEEHhLWnkMI0IKOlv9GHVNgDvMnuF5/4yF
ixe/7G9MbA1g6PkaE/7SFwZC/tbOrJQ4Mu53XQAcVNXokc0o4L+K2t3p7vjCa3wXTHHBsx30ZROi
0G4oyh9U0sHhcIl6DvSJpWEkyajUY7UjfhRiRpWrn1Nt0ZPsA62hGAqB8wm7fZQBZ0N29iW25Wxh
8PfEoBH4z26rvzhTZ+wRgbfrYhruXKSVWz/F5KfVDtkndaTfJkq/KvMhs5ZBFaO8TCdb3pSO2220
ekyXYzCJVVNHNu5usCSQijCnj4YnKEHr/FErkhmTUvaHSplHwuiypRHjLyoZAC6Cyr3tciKpMTE2
16AshutqQhsqe2jmZh+MVOSYc+SU/fE6w1iZTuHcxJpeb6aaEKspIkcmbYo3AuaMRSUz61c/OfY6
IZhlwRKerSInqQ5ewegJjOz04nbC+t3aGEvZUpGiBmVvLqdBC+4to6yu5/XkSuVaD77FuIVtDX0w
rsQOdBOays54N4gAAUaViL2JBXRdxYUGNi/HkyXILOBs1C4JgxCwdfCt2Ar+S9dIa+fMCXkQrmdj
XuQsbT3A6GlVL+BI/9YGSgjD6eu9qiqCQmbr2d61VbCSdmptCaYOV0DVweAV+pwWnkQfQ+GYS4y4
4lBNPdhpW0O6TC/6CJJ6pnSS0TbS8Uf8HkJ2ozt6N6bFg0IutCQI0cYsC6ob7Kp4h9mg7vwio5dc
ZTPLp79rRhv47WQaB8vvwmu4rH8hMGqLuEodsn0ifpzAIRiKIFsSCkhmcyr7tVARoVUJFevQE2MU
JtNva+JXli1scbtooqXbu89J0bkgtEPuYRx/CJWFezaQ7MDqgw+2JRKd+PocxoiEPlL3r06d/bWy
7nehzGafkSTNUYR/7EFV/puSdBKzOm7ZxvAHx75lrglGKzdjhduviTgeWenYbwEfJ8uceTGYQM7h
UzDWhEjZFoX0HIVn8klrqrslhf0Zt2N/bWgOfhhpNZvJ1n7pBiyPcIyuCkWsj+bAR+BZ0j7QsUgH
tRetuOcw2MmyYxmwx19+Z7GrG63/26jj6BhmbgPEPQ52YRoaqxGO+iYPUv3ImAm7ZY7JqCWKc9ll
wXvjVCAqOR3ExKiXIFRgTKwrPZvzbaoy3Ku8CT+wl8F7azAH+CL5w3n/t6zUdEx0sDYTlnEOyuXI
Cprqf9IqOaiuN3epbQQEakz51kwQJA6JRTKyGUI71H0E+Z2pbVxnDHexUzzG2SwG1wu1rEuwqWT/
wHpzamC2PmYG/o9x5SGeX5vC4ouzutuQCmNpp0i+tYRUlLpubyMMTPffFwFnKkWHMpHhBw5zgxy5
z6WXBbTYakQTHQxnGI+Bx4sW22Ox9Oqw/dGnebRv8vGS7PZM18thEEjDw2RIQE/n80XxveMQIBjm
oGWexy2LoQguihI7GRvpVAQ7o5cAHaY2Cj90CAANcSduf+Hwcm5W4dJO4uRPBcTGf3KUyDPWzFTv
g4OuKoaj8MKrR+DxSOQdIy0IJqQlDcFTC8WHbXgk4DpYJXTY+F13odl45hzl6nTfkD1ylKKbe3I/
2rpJ+jYNDp4JzQGyDQMRHLl7C7r8TVo2/n+feaHXpRHBuA3s3OmUZiz11nNRqbCAt9HGKNK7SlNg
Elqn3ztxkG5z3Qov1FhnXjQXyT/j0rkZjrrz829k50xim5L7kDOuWMRQGzdYwizSObLxelBDdJXa
YrrQFzp30VnUP+vWUJKeTvJp/Stnjvw8lKY+vRPUGHzEJIOUuKal/ybjaZzwUgTEmH7/VZ0pXRmY
KpRU4PA5/Z18VXo9tHBx6vAACojt0EqdmHQYcwyPLaXCpQHxVzcFaG6Ygy5+AURjDFA/31tVm2Wj
mDIdSvK+9iHjexpgUls7s+3L8xsygCKz2jGLeozd+o2TCa6xDjfM9796vszJSdflJMGLrHRe5NMP
qrJNm8MSzWxkccG7VfvmBgiOd+lwe2bG6NKzRog4q3YZwH/+tX1N6hGgqfCAoRbQkp7p9Z075cE6
m6YJDIMsP6wAj29S6d0NOKVi3ZlFs/v+t577ZKUCLoyQDWXOlz4Eohu2AH6rKPthg5hfLai+GrZX
mnCPves8fX+9Mw1OdGzE1NPkNOTXVqosfd1KPViagJQAuGTjZN75VeP/DYQZw80WarxGm6nUTWYL
H140CKTR8GcM9jg2bxH23ACqQGSXS8MkCGYlcuX0tChL40ZONrEShZeN9Ua3PEyaQx4O/oWP8etH
YelIJVCPomRDyH+yAhDfaoeZliQH3XaLByILiN6yq+aGcOXqP7+JFlYMZf2jVDW+GGhobRbpSHzu
IZtc/6oox2xNuXdJ0/z1fbd0RG7urBOSc1Pq84sY6+Qc2JoZHmq3GneSrsFmzKx8/f2TP3eVWZxP
CIHk/HW6WDdaH1gJAr+Dl/XyqkvQ+CRpOT58f5Wv77P1jzabRUuxgJzWARyzx7KXTXhwEie4UngP
d7FuEdshRv0hKY3+//AysOHRDuPrEUo/uXdNNNihkZIIYht5uR18pW09zXDXRODWF27g102An6aw
d7G1stGfPiazoH3kN/QRJhtMypaRbHbn1UP/QsSD9g+PJG7WqR8Ow+r7e3ruwsjPaY+inJu1ZJ/f
D87FfSN77umAhgjKr4zxL04aSklcZzdWNwbX5FsH6sLmc6awYZQ4d9Pm7g4eCvn5uhpBVthf2X2I
vkZ4mZBJRZolJvl8QdjKuNTsu4hu8m2aNpwgozi98GzP7EdM2vn4eI3mqczpw3VygFQM8+bGUowS
vRwq94YYr+BqKhTnKF6p15A9ax9jGyWybcgah/it0WXOmfrm9vun8LXYtJDRsfLYtLoIaZlbP//q
cpVarqx8wBWFGtRbgyO+K4pKW48FbEuq//B3wwxkHQorOw6oAC7sE2cmrJbBso3NgodBmX3yElQK
5n3Uas6eQ01NZIpBJqxfklqSjWJRAX9nIAa1rvQn4MRDNq2zmFROZ+AUaMPvXqmSWUcxjOON1/g9
gJa+vPC4zrymeA2l7bLBYNk7VUClrmowN+LdtSgkrrqo9MmX6pJdXk8Y7Am7BetU6Beeypn1xkCd
bVIgMezkZfj8VEJ/MFAyD84eCHN1PVox2LQIrQtuh35ZEVF7YUc4+yMdBy0lxw2Wgfnv+ddbQKAR
RIoudfdmahBjUHmGz/AaRbJbAaSuq9heGr59aenhW+ff+7kmQlxiM2o1cWqgFD/5FnnLi6YyM6Jw
Ji8/emVmQPkL6KaFMYFOSwxmghYa7vFXLGHZMUTWuybtSu21rjIPE0ARYv4mpZ7amE6SZ1XyLW+a
4cHXp3pfpP60ESN5P8s8YxazqN2sPvJfK3AkGnFwfg38YJFandqgpqO/VTV9Gi85RdcHFGjWj1Ia
uPaTIF57Wjs8OxU2dBtR6aEUQ34/ynb8mWYYIpaBm4tHoJc3Bd002jAdvQgwMgswqC6SaVUfB9z5
ANM5MpHj4SFSQttFmAl69myrR6G/gq1UPMSJ8rNnhKi0oArbt6trj+Gd+bcBFFwtk3oipt20++JX
rndMPS0xNcHOCuA+LS3PC6MDTfkYAn4dOsvOiYtfnlLhcwFQvV7AVBXtqka3t649SVgTgx2BGwb6
zKscuvY3XhUs0Z0E0IG3yiBRZ6heCyBQKF6Jj54S0gOIz6a6ajX6Jnmu30bF4PxqcoSXtknKyDCE
7grRt3PdcerYNLjWb0JHSYyWaUrORyv89SDlnwlVIZ7yqbgFg2vkACba4RYcU7Ojqe3/zByE7hEd
4dfG0Ko12aLwXstx+O3yjv6xB+Kgke1JesaBTwgmSa57gkTAWmSBSH8EpTH+JXS0Z2EIFZEhQSEy
svmsMFqbPuPGRYWULVxPsaVfFVZEpiIyjWujzUeLf69SO70fxG3cmWQCEfAIdsar3zjml1thFcOx
6FJzZ44sOWLoWaUG4ir/FFDqcGDHwbUj8dsvcpd+ETb+7Lq38vA/H4jnU8QsveZA81WUCQ8kRnyn
AC31eG22DGvtu5A8+C0OUNorDngJ57+vgvOJmI0TjwUui5Pq1DNz4hAb3KwksvvXKDLFatKMeOME
htr0TkCytMX6+/3eJL+eZRDXUgaxEEoDcdO8bP1rWQrJsmgQ7np70Ub5D6/o6fsB98WoVlrTcG1p
mT0um8Q2uhVkOf8lqRwTSAtmBPzQYuJ8NbU36Cobhuiwmb0laA/TXvqxTiOur1tkMbQW/fLZrJPq
r8JSyhABlJu1ncrImInU0qWrPXlv+mA5v3QI5CSC1PhOE0AwzugMMwfXbi+UZGdqWszts7edUyvW
rpNVsYhlaCc1YvC8jQGnoNAwjoxLGFV/f3/nzfVk9WXDn+W9mBcE+tHPt7cAl9EMUGr3Y+MUi5bi
uoZIkrrXujGMF86lZ+oMyfiShV5yNuUY/vlaeR8VuJQzba8JZ6B55akkWlaJXpsrAi7kAzHdyUcK
fPNna40ZkMEOEuD/4b4qjEgOUnFkN6djLBGhZHFpwO8nW2WvWgXwYcUgGHTQ9/f13PNjWMv3OfsP
v1S2sZ7BKq4VCnu/FAxHO4JYjS68cEfPPT0OcZjz6RdJhLaf76jRRXbGwUfbN30h9rajNWSjMdoi
RMa4cOPOzEItTIY603Lbwp9wKrIvwi7BLUFeReD51n1IQceHEEs4So3qLbgyNliuVVUNoDwBZLQR
HXXwLamo/SeHZb/biIFY4UUponFHgtuE9//7e/4/nJ3XiuTItoafKEDe3KZPlW1vbkRbeRfyevrz
qQ9supSiRA979sBMw0RKilixzG/+PO5fmxmqLhgL+rTsZkghurlIZPGlYSuPynQH2mg/HBzP8tDp
O4R7dYd02V4cjV19KO6HfX9Q96jHHfMdqdsea+29e1Cv+sbX+VN4Ln+PBcQVGJlmQH5bbPg47PQA
xeXxrjmpPxzPPDmedqzeAHi9ZFf1t0Q6/kgv6GptfatF0PzzIv5eeBE9wHrDVQxYOH5G3/JgXeuT
e86PzZtwI0ldFjLsPHY4XCSQ+ioYwCWqrPUhMqMyiV9aftYRt1Ge9LOmkzDtv+D7bU5M9v9DxAKv
wdDb1PjWy9ptGg1VzV0N3xSJGiju6dWvUajVc+fo/sZ7XDle8Kwgpdt8PrbV/Od/3T0AxhueLXev
lh8ZqD8G4l6vkaQWORy/1/fuSrww+OEEJhJh5waPkiGr5qtp714V2CMN8r0lQjo5/ab+PzwT1b5J
d4mKCyrCy2eSvc9oy4FXMSZ2eIfDmw+4DJOANOzCDRjlfNz+2v4WViakCuCgEdygi77M7MPOVFB+
Snx0PBP9Puy14t4dbYQWIc3uQtrdqD5n7T4pFHRwX3+daxW+Q8EG8IGuEPT9xQmw6yFMHGFzthpr
8FoXY/ZaDYJDX2TV84CvIEK/0aAfkrL09d0Q2/0FLJ3+6/WfsbKBHLJcZb7F5020CEhOaHUZ7M3A
qxOsG7NWl94gq+mhAl/5/F+WYnJAWjgzshdXAV7WLu1cIa5oAwVnx53GL0z3grvRqbONnGylUpyb
NSBjYXVZtFFebiFbuqGNIpC4akOM13cJIACt7vpJq+u3lsZsvdL1LQujlWqY63RumyM6QkBdfE8F
WwC3nTH8CL9H4EiYuGkWswnAlJQ5U6VubKDVZyQv4i9K0xvAVaFU7hSBY/VGkFa7pgz7XWDALMmm
3kFpqkZkHTexjWi6tl1o/852UEgI3GDdWzf3EwDAgTepMGVyAyPPpnCa+2oQ3cY3XF2KfBr6n8sA
5iYPQqUo7rMczHbvZo9tUyJ2GWJl5iCCfnx9Z669Sgp7dqVqE9m0xXaRXYp5xtCyXeD7nAazQw7R
mDRPBoZ/VFW8flPE5e5eX3Rtv5ioKzHroVC6mWtFTRaS/pPX5r5hYfzZ2kenEY+M9qvf+DnrcuNW
Wn1Ih04iczRSpCVdTbPLJDFDMrFBxwKxQGYU0TT5s2ulcmm1Ufcy0KUfXn/G1W/415qLUI636YCc
OXZRSpJUn/1adkeH7Aq7zhKc7+trrT7f7LvFhAUQ7TLTlLVRIq+KIjF6X/1JpYtxSFEgZRA8SSQf
cODT9cT/D+cBCRakELCfs7QlOD6OhBuSYEDxzVEhH4c23yEx0T8Nfqls3FXq2sv8f9qOM3dll4BQ
SCx6qdeNuNppb107wQEUmY40fq+7GEnqXYU3WhMH+mdFadBG7n2XIZPSK/JuzPTsBHDzGWuWdyFG
PW+hQIQbAWn9983c9j/qVcsLDTvNLIyFT0Fh4kjADKrZF/ZUfJzBhRudwLVUHw0FKnwivE7iM2+G
v/KeSkxgWsoUJrvpT1cL6td5sMlgmbMfRIg6JVqqylFr5ddWVubBpsnxKBls73Ipx0NngjfVc5xx
/30L/ukSw93Fn23ZpnanrHNBp1Kqhi22IMJ6W1qRf9KlLk4AlpVj0gRbjfo5Ni1SGBj9syEgwk8U
cotbtemmoYRdIK40o4OjY/ezgnEQ3TUTDWoFFbPfdYqGrgFPbgOBsBbAKJGJJ3PoRMjm5Tewy3rA
ep2AUouhuoydPp3Qho6AygVQ/Mte2Tjga+sByYc1xVgEp8DFelVZ5zZVeejBusg+p21fvgWvG3SA
dAQKxdgMoXP1+gddyXlpXzFwoNusqNYyjwBPkwyQ2+Edho0/Hl28A/0jDcotJaCV2MWwnSoFFgDT
yOXRyQcif42jI47jjfbBhna5jzH5QjC5kp7qI3CstuVWmbKWgb5YdX76vw6RWQVZ2wL+8rAi056Q
H272Nuaib1roRYhqI9flDjpCv8iw2MdKyF9M5Kt/f8Oou8Cfm8E782D85W8Iac2xi1SYj6lVj+AS
uZv6OLI+v/4hV/YOORIXA8N3OivLeAGKNZOGZBnZxwjXO32fHMq2xFFF9jV8B9XZWHBl51DgM61k
YDSXgovNagtTjJOO/oSskvqhpgf8hGC0uVG/62vLkCKBfwLHYCNgs3h9DVyqRFP8q0IqEc4+reoP
HaMkrA6KMJrojlvyg1VkcGOiOE5+2mqq0fbu8089tAt8FZHj3CUibJtdHxjijE4i1OmeS8PfNwDg
QH+APg0RqzHLEEnbCVOvzBnR8LUmHbc6PRcfZRurmFuhdA0vN3yTS3r+CN0bn1No3F/CREH+MZjT
RVeBL42FhY4jPKLYuXJ8/SP/SbEXsdBlFgEbUpt5JctjlKnJ2PkR/d92VEokfP0evRdiCfrDown0
b9eYANLvW8i84myY0Sz2gFgw2q6qb6Om36XDp05TqwIoqtSnf88V0MJTQJzQFL8VBUTJLPXdlvEV
ggTAZt3ZRbFNu+QOIXvt/euvYt5eyzdBckkWNLfEbo5VNTW+APXvXykrW6/3Q/Uxrrr44hpjubEH
17YgAwqUNzFcxY50UfeYVAS9Kuh2YNUwnhorZZ9QmWw80HyNLR8IEb+5K0s35+bCH2FbTHE4+FdR
RcVTGtTVXmmi8pPsBC3wMC8PmB4Fs13cCJq/2YI6rAVoXiVgR1qzFjpwL89ZYyedk3XgoNCQxOU7
gmZUYbk26TZDQGhpaqhtqbXd6rrqM0eamTfdHet2rqCWihmMCmfbADt90WhtYcoAOkpkXX0E043x
BeN2X0XT0i01XCGG6GJFMTZ5efL2X7fTPHGdpdQQlyRU3yQZg6lXog69odPeMe4QX0OEA3aBmXQb
TYLb3cRKNCIo3OH634za0a1lqjsgkjVljvtRS1S1PQWdXwcb1dftB6W3boHTdPT56lk2I/K8o/PZ
BZFnIuUAWWOyDypT0gMSdchPVMjS+7WaHV5/jbe3ENnqDFOlEQ7Wb3kLjbAi9RKfYK8dEcKvS9kc
mRN+1MpJHmLTHbYqhnlXvjw0c23CiIYj4952dwNzihI2CowYRxOPptZOF6kl7pG0Kd3XcRsfkcyt
wI8Z9aMiY4HZOhL7MsMd698fHMgbl6HDXX+DZkmjrm8rRJ+8GMSuV+QTYhdoFOwkUmi7JjaHDUno
2/AHmRHYDE09ggYXwsvjmic9gOnawMyyqT4bWqG+SSXWHLgNVBtJ8NpKcxJF1sb/eMsvV5Kws1sd
aw4vG2xxVOqqPcckkswTZLixe9aOBoJW0MuJQ0TBxSGU0IS7ogMSpBpd8asJ6CzAEdFxonn9Y60d
DSQTkTjlUwHtnh/5r7SwodjI0gFsZjOF/cXItfQSkwPc03+toM5iVZRNsPb+w6J8KRJBVmVa9HJR
J+1TiBB66GFS6hwnq4FoG9oQd8SU3zHJbU7xFFnX1xddO4/sD5pn9H1oTC6edBpAWLmdC3p86K2n
ZNCHbFcpo3JB3YQS0rCTjX25+mqBr1hzu4CB5uIpoUQUgy5AnEaO5d9j21Kd0Zqu3g68kZ3AZQzC
s579e0hFM2VuMwOonBEsL19tlOMn2sOi9zLR5B5eVPKETvaWwvPKu5xlHRgF00fnCRfv0mkn2dt0
HzzHmf2h7KzR4wuXVM9sETBKTBPdTOqND7hy+sCosWXmmQS6AfOP+mur5mmByywke8+W4a/MzbNv
UVFme7aLvvESV1cipFiWzmm/iWDSQqdiJAf2tDy1Tt3g9A8KZiPgC2pz4/z9gZMtwjaBi6sJrJmp
3whFgpuIgsmNwCVraY12qIvV+3EQFm4Y3eB2/a60u/itA7ITL5A6eBf1hvyN5xGyhiQpyvexL5xf
RTHF7yPeXbXzh9DHC6sOh5MmbfUdX3H6KgosxHZlHOs/y7CssXIxbGyzJgDgzbkwNaHue0tNxQ/V
j1zcfklV2gN6eRiYKW1qORejSrIf0nCOqCjg0smI2kKrHOGE9pQDQEN7oAOMsUc3JSiheyUYzjZd
mSMvgOG1C2Yx6D/K0KhOndI1JOhKMt1lDq7NG2FzPlM3b5O4wpDHILdYHnKrhEWFsR1sc9fv3thB
Vp7yTMP+zg0sfhcI5ghnXMutL0qT+Vv17dq+IbLQo6ezrNzMpHMV2GoRs0PRIZcQGHvk3tQpPQUW
ukuvR7OVBqFF45MC1+ZBZ9z0y9NA/Ii7ehida5okjX7M+VjjPnYmA440gHJzbgMCAk79Sml2Wgxh
FoQDSeZFccrxVMYu9sn4Blm/OwCXELQtB++lOov+XUaQNiZlCQhXoP80WF7+ziAkB6GF6Vx9LSke
qNfUd7Xa67BikY7aaEquRFzGsIwsdPDXDujrl2spo+wmaFAME8HjH1JXWIcQmYfzkCvyFNv5mOOV
nUe/X/8Ut54EXGXgvMmU5++BBcTLZYVpyEC29EIrvYUaZitdH8zGMxmOnPGEAkeVONa3ivGUhziP
eV8XhoN6mZmE3QkebIV1cqpg9Qh6T30Pt9dCySyi43kAcNVq+z7Mgnfo+dnmPh8q10FGuTIveVwm
6S4xSG433uJK6oGsH1UeSAGHcfMiy+nNUq01taTG69vmMVSU+Nz69nB6/a2tnBWa92wKZKHIO5b7
ghjRCw3vGKaxUGfBHDpY6RrqFVu1aCM1tufvvogKrEXPBIYnAqHL6yrqTZrAE23TXlR4MGcaoW6P
aD3W4m7Spm9UP6474KyxPHdaTIyHHWs9omiBWK3UKg1bVMuuPo5qy7/N/eh7I1v9cxzT9MFQh1nB
gaLUNfclJo0NYAOUlnZ1nTaPBgpIuGVNTudVJqMXW2bGB8gbzXsNTd0nG7sMmCBJ053gYWg+jQsr
UkFittDrYDQG4oBYmAWHwMDp1y/UAjM4I22fRj0w00Opy1k51jGxbmR6FR7hsGo/QkLsEw2a8UsL
GdrcIxKvGxdYOWa2tzN9fIv6j2ruu6iDbTmGpdCOGrzW4iBiK7unc93h+ixt56nBERGV+zLFbXCw
jPJnbtryw9hX6Y82g4SCXFne7ibwyd8mWVnXoe+hgKN/VF1BTiWe6Q/ZBQ9P8QU3wOGqKNJCONGn
e/v6TlpJRuiKOXRAqOxuy3U8LhFhjBG+rirF7BEFJtHdjxCysZROe53upp+rwafXF125aIzZgAa8
I3jhGx0uEJXjiPow3f/YxTzJ7rCB2AljrMzn3JTu/QD5w9rXGCN0MLe6ofKyNja3JOuoJm+3NsUB
lx3gBprXy5LE6PiFmGOlXp72ClMI9IS6GPc+ptM7XXXcewEpGxmb8HNKPMS4CajBQeKKiftJcDAo
haFtG7+QxW0Omix7tssQfEQT1YedbrT2TNsOd+oUenpQKwc9GbSTH8DWd5youuB5rVxUrX7ShR7v
/CwLH6PQVI8KAN5gbIqnJB5/Rn34rej9n22CWS5kdYwJR2Eg2dg8gf91EPcfs4NozYfJh/DgCvKI
Kk1w7Wrtt76YBjx3MbBVM/tTYiDzmTiBPFt6CyW3RInWLPyRLKPszrVdovpAg+xpKDHnc7PYfYqd
QR4ah5bCrjfK4L2TpSP+x0WBnHXtxBfohuLDKBQd4+pcQYra7uSxz0PjiI+6+KRaXT+iv2sHuPm2
Osb1riLfpXGevpOj2z6rk648VnrYXixZfCloDf9K+jmxygD92xj+fY10ULhBZlaXocE1VjpKcEyA
dj644MEfkCqyngog/id3qvRT4mfm9z7P7KOw1fEEGFw7i1or92YKRDqHqfxBxHXLVxwz+kNq2r4z
3cw5YpfmfKoUo4d2a427zI/bR/iVA05zsylaYUwnbLkgLuhK+ug46RMZdnq0Kse6nzL8bEeYjj+F
E+KMGyCqusvAWe2nAhqvojcBPyGPTiMSkeewzM1dpin5ozVLYnYqZqVd4rs/wiLrPmBD3e60IUej
rBymz2VSC1Qu0ML6mQWK6mlGZR7bWo6eFifivk369qGoGhHuMMfqAMVALVHoHYOKb+LsqJsA0lsN
rraiVOlz6hQWfnAjTpqySPgPi4ZMtYFbd9ClI964ceVce3XqPkkXZ1tcsYrxkMySMVOamOfOMRAC
sbQYJSElr97Yk1TvkRuNL6PB3wJ0Zb60pptz1WXqB3t2r83cQNmnVhOII/cD+Dh02jPQhXX/JJAm
vcJ+bR8QLK+eggoDqJ029tDq7aizfhB8rPJAm496yNXQ1+pQpdu5sdT2dmrHhxYTPlj1af3Jj2X6
rRHIkSKBkX8Y4qw/TpqPW2SECymka/7DUTpMT34Qlec21ZNLL/qcuEqRskfnnbsowyOMZNEbESW+
HyxGkkx68HiNIzncd2Gce06HCc8u0cBv7RPdwKS2jt1f4IybBxUIiWdOwYfWqu/cEdQtdgVYJqXq
eIaz0O3CtnX3ECeDN2ByQ3TM/U9R5abPbpqjzAA7wwst/wO8iRohgViwiRERmxBbyyZmCbmPXLVJ
XolOhG/uQmHpR0VyySUFeVqAXvspq/0LM1t7p4fK1zrJ4306NEC48xi36Cn/lrdx89zXiBTCoboY
TV3uCt3FJbOZzGMa6o/GqGX3MmYh0Ueg4SO1v1YBXoa13yRI0Ie8wrbr0EYysYGT4PS+BX3+mMQF
EVANqkcHB6HHtNHe9gEicDgXfdMtkPf4QCboEqE6GxZtesaeVAPf176xWuvb67fJSsr1IorPf/5X
aRsaeZairJN6furXAIDT2WJtlBuMbgjUK7cFvUFqPotW6E1XKSlKjFwq1BAUBNR+DfaknyI0Y7BX
9Mc3wg8dGMiZuBhaZj1UDTf9zmRSeA1GM34T92PFvkE8HiUQ7Uj+0O8n4ViPRtP2T0EYBVhNhwYU
lrT6Zqi+fweDBzlbxLwuVhMn+xy96L0PU/+hnnz1EuQVOixNrHoIW7inAVNFxBpL9PrCXqCUMZUX
t3QlYg84qpWOlkL/KNzypPjWSGtx3uB2jCQYF5T1JRs1QYQnH3Mj5u+tEwGLgkd2ttA8eidbJzl0
k+OcMcqV50JvAKG6oXIX+Yp+MgeruejoRv8UUZQ/d2h33PfY2V9TaSrHvqicPX7O8d7Wy/JKtCvu
LTdyHsIkBNmcu9O5kkoVHsEajJeSeuNIufNLAcFxUJs+eqiyMb1zmjE8oDNiXjo3/qk03NWkaPK9
67cO7qOVfSbFs8+44PwM9DZC/YsbJ5tFMZA6E15l6dE+To3kfW6PSAvnwtij54mWUQBcMGhC7Ujy
qt+5g1mc0BcZj3U6jDs1GOUpn3T/POpI3IVTWh0MUSp7pAkRBdGndJ80RXCSaDozGCz8g2r2v9KQ
lLPFB5QaeYgOvZV2V2JTXZ/NcQifzD53Hx11tI6q21ZHRDsos4KGnpqPLNgvv52+qFHeF7vMtoVX
WhPgn1xt836nGHZ0amU4HKJaYrnM+vGO5Go8dbKJ9mg1OngFF/iuaaP7C0/Z7KcDv2Hf+LL/JJHu
OGS2Vpy7xPgp88iZDlpqZ99l34x7WDD+B6cS1ns5qd1BqHnSwHdK06cQkZ9931g+099cnis1IWxi
kHgYnabZB77mbhQ2KxQR4AMaXbEZJwSeYFEOWpkaoIjaJF7rR7I75JrU3gLlwRimCAXkUS3JfJw+
0kavf+DFgK+0WTFplVnQdxR+mf0cuRMAo7zqk/wgWzXmt8duYR6LCBjuPhGor1w6xSw9tDIyJIbs
hFE9WKDxxJ3tfBkqrSjPyPo792Lq0g/opuQOSkl1eLCqXnzqEy7u49BiU7nRoruNY/PY3XIAC1pM
PJaoJXfIU1uMQeJFTV8E2PnmMVzWRh/+OV6yztwx4zXjMafPce6veJl3aRwYCtz6YOh9b0Sc60nt
gf68HpVvo+W8ymwCpsBGuRGEBpLYJm1Spp4a+IhpNlV3Llu12aFR2JxsrEc2xlQrkgEsCOVQn00k
QM3ORcdfj9XZgz85SZx6NWIiX2pTqc6CSkqZy4vxp9qbGjqeQSaBYmeCiATMUf9ldI3gO1fWXWWX
sY3jZah/D5QkGnbos+Az60wZbsi2Jr53qJyqn3HInoNOgD7ORiV2WxRhN4JgCAXlDBtf4iAocMxp
TKPMk/BPn81Sk2+nyM1GFPxEnh7sJDJxsPB7LAICv6HNEaut3HKjW9uDDKiZz6i0FgBcvnyJxWhU
rY2ljKfCDjyQvw0XVcn9j6/vjVskFkN9phfUgAwVbkj+ZDp6aSMy6ElzKM+5EVvvHEN+VKxG9wC4
9vuWRtUuKAZjI7ysveM/A3hO2TwuXvTTusxCIasjVUDnIr2HHowO0zC2H5S0FEcVg8dL71Qa/srh
uPejaAtHdNti47kZUJuc8fkFLJpDdoBkWB6oCcM2VGH0SPT7jGz5aLQ5fsihcK+1GW41yVcXBYOs
zF0K+4aebvtJnid5knqRdOfKUU9VfV84AZ3kMujjfldohfHkm3q/pQigrS2NKwkzI8by9I8WzwvO
VGYpMnReKuJWHgIIGLSzZ1bEgUpHz3aTYcu7VKuS/JoEiv5Z7V19OMR9rFzbQs44Zk0RmNL4Wl8j
2NYqqAmIcMD8miLV2ONJW37LhCLuO6oPjqyW5diy59EPv1EmTx171HB9e2ruwdBM70ba1s8oA9pb
ovRr+3nGHSCRrhKB7PnP/wo9dgYTGXxW6lVu1D80OOo+W06tfbat0HrOejv5JZglIbo7xf+OKZmH
ZDM5A7F/l5f9cukaEUZ7DBET1SA7PoZlHHpBO1Yb07iVB2Tup9OqQceKE7i4lXFrECg58CGL3Bk/
SgfBUnoFwjlStonmSHD3/UNf9SrfJ663NA1WttGsRA6mhQ74DN18+YwFnjkZ6kWxl5hqq18RUYRz
MqJz8Jy3EIDPEQan6V7IYAuluhINZwdWpCVoh9/S5Dromn5cqYiRIABNVZxGPhjKiE7hRuxfe0I6
nZCAQY2AbFzcXcALJ2vIGFhLLL7edmnxG7XLlgOD81HuFI+DGdcbjeoVYDBmDdw47ow2YOayeKsj
QlFT4krWrKLkhOOWcjVoBe1CM1EOSe2ke5RzJSoN43Ts5J0IiwMigzvogb+F1vsfMhRrz6/fC/OS
L1vN/CSEEkAC8jJuJGZsg7ddQuz2IjVAplEKF2OOujMyVHKpsrfsCFZ2NXwJMB8zgUpzjcXZyWBT
4IfhMNRO0weuBnq5gPBPss3qHbV88ADsJD8Brr68/pgrtxDrcr+SqfD35X7OAh0DWhfMBWNg54x1
nHIeilTZxy1WQ2mLxEBAS5F5FBynAgHnjS+/+pbRXoPNZCKBseR+F5OJ2OuQokfXMNLLpVCf2tL8
HWu1vfE9V3JAsFYqJs3YWnOKFtva6qxBj9qRyU3T++e0D+Jj6WbKJUa0/qg35ZYk1+p6mIgpTM2I
VkuOZpiiaGIZTIqsKnIfszr4Wo4qLWzRJc9GsCklshYeoMP9b7l5cvJX2G8kWvO6Q1zSu6D5VFmz
9bWWb0X4213K3U0jmv//sT9dpGQJiASXflviFbqNu6ohMlqVGLNhIDMUlfqmHVKl3cnaDz6lrYuw
6uub9fYhWZ7Lm9AL85Vo8fIhHaBfUxlYiacrXWtecZDSYMm7nbUVA29PBQvNYDY+HFwFa3EaUSjF
C5pqxCO3B8o9EJlEhcf4jIVFKoOGDAE4oREnTP8+QcNkY7OuYGLnHwAIimsU2s8yAS9tmBI0WBMv
y7vylFlhcLCx0jyroyYPlNtkpAr1NW4w9Qk1YWZPZdxfZ3UCnBYbc+8T2DeO6grwHKYxhGO4IoCm
SN9evv20DOLMiZgH4b8dnbHIqPdx2Vi7wK6iPexw7ZroNerCUpkOqozsY4370ta0fG0LzEqNaGWB
SLu5naxQqErYFexz3xwxFuiwq34QPnPQcx5YtWdilfu2Fab6qHf3MQnSEbuB5rl1E/NLZU3asRnk
W5wzrXevb83bQMbLgaiMjStEhxuoqdP1udSmOPZGrceroNOG4ZtOBfgrV7X8zetrrZ1Cgsqctzsq
Re3iFDpACZQoTGLP7Js0OJptoL7BzSFoLim2jXfoBUvrqPiTDjDJiJW3r6++9gXma5oshGzEWNYt
5tT1nYw0njRhXn5EujIzoN46wVaxsLoQJQpslRnAukTODcM0jXKetfcKsqX0b+vgvZvQo9zY2Kuv
kzRR4b3NghWL5CNvLZ/OpORmiBXnGtPmkztAJ90hrKui2EnpNz/1wQD2XUTtRkSbz8zLLANYqUoB
CLqQ0758mZiOFEPIlATg7NA9lwh+MGEY8wPu7ujb6sV0jEqUvl//gquLor+NzSbT6JurSQkhzbSl
FnrWXH5Vk1A8Vy3aN6FfPqELVtwpRf/t9SXXjge9BFjbM4weGN3L2FHZyCGWkUWa4SDoC4uyBUgb
jncq9hXHf18KVNkMg0TaFdLdy6WMGkV/K4Fw1EuGhQUunVeJyPelzsNuo8+zGhIN+O4zFRxZ3eUW
hSNsJFhKgC+rQuhGsd9cBXO8CwOl926IvPiffwJAWD1gg4vERVnUG4I9a1eVySSAKQAdjBvpz6Tp
UZIvQEPm9Swe1Jl5/gSDuM/PXQYsAZVnxI2vqS31cVflxjC3I91NpP3aWaWPwVibkMDdMk+3/0o/
0L4u2PYUfIi8RvJQ0zdqH1GLiPONV762kSiDEHjFonXWD365kF7UPV4TIYhTYbS/lUrND5ZROE/O
MHz9930ExR5qCtfMrfpjWyF6VZoWHCdLza/0bvsLrnvVydjWgVsBHvHiwHKBHATqRkh4+VRKHjSo
jPIRk3KopkOMpUWu7IJBtslJWnn8yVJ6zULoBNnkc8P5lRdJm9/rG9KBKLHurACXjtH45KrC+TqM
jWAUZCiwwPjJ5S9k5+1yZ2PpyWA4A7jUJqOSnyvk2e0NiM5KKQeASjFJFCgbIAQsPlDjpHFEUhN6
tTSrNwa5WX6tJpk4u7IbIutZxydneD+kllJhZsEkZJ+XwB52WJ8Vz8yswi/xmKgPjWhE8QD+FWvQ
f/6uyNBRbMx8RDK8RRqjxtrYcokT/fyuOJRGWE27XmT9WWLO9P6/rGWC3+Wivu13BROGJQjczchh
t2WAlOt3IkPPGpckdSPsrZxAIK7cybDSwSgvSY+K2wYFXnWgdWRjvmfuiggxFKWNVVbuSpDs8CGA
CnNbLrtoM0SAUGgkHugC5wPYMjALWW7slcDEtqBthx3o1+aurQv78PqrXLm0KFJpLHFS0C1cUj/a
OMXzfeT5JjNmqo5ZmPsQOT7eA0Ba9We1DMJnuxZNsPHEKwEHsixKOzwvPR9jrvP+imwBo1CttZqU
hDMv4p3aBT0N8BKswS4SgzZuPObaC0bZAwwgbYC5w/VyuUhLlY7mEW3KMnV3nUydE2Oi4T1M+PQo
IrrQ+JBNXzVE/K+vv+C1ywz/FRNcNuk9EM/FHS0k2AKYpHQORRCfECOfdnAQPwdhXV/CMQ/ulSHo
7rIEF9lamN9rJfQ3gvttzYyfI9LSJPYkCTeSjVaXTpMeFolXG9al01ooMLXmnjUjqK9GIIZ/T/xm
9bfZJRS4GSOoxbtWEYkFk5B48dAPX7Jp7H4OCTRCncnjjjihg/xVrJMRmFsqIGubCu4J2RdEPxN+
zcuVSaDbyQhJ+/Bemg5TAD6lFrHGp7aq0+ufdXUpDg0tJRIwLIcWS4l5/NHaMUPMMdhFhm7PDzQb
qwVbA9O1I4pD5P+WWpTnwoDurIQOhpVV+F1vAK6ZWDQc04QrzZJNda26st9g8qyFPTyK0IzRGVMx
bXv5eIXeWVUyiRhkTI7fC5y8I2OpLS3ZtY35R/8LsMVMQJtf8l9BIHZ7UJ4KzSPYZwp0PctFRFJv
3L0iQ+mNHTXMv+foUAgA7TItQdvuzzjjrxUbxMwdQFnsTREXx8YaJYpXLQPwFKuOPGsAgY/Kf6i4
WJQqlrEBiZyyPBBmrWeKyflj2FZcmiov75FVCTcCzdrLnJtiVDsMZWl2vnyZPSki7So+mdqU44Mx
ODaSlhOAQ9Otjz4uPBuvcnU9jjeqXoDJ2Z4v1zPjvCoAsCTenFXdMSsIHxATeutK7q1uwmbo9QO3
FsGR8kZzGC4WKdBirwBLcBqr4cLIzJkuqMDvwM8qPihTOl7G1DV2Uef6OxWm4un1ldfOAsEM/jDv
lqnh4u5AMy+Oyy5KvSbEKZE8PwIqhXWw3BLXXTvojNFnnXcd4c4//Pa/NqdfRKJGloWpfVcVe1mU
X9HM5dg3anNt8FrDBUbbyMbnj7QolCHRMVxyycUxIJyf/a8lUWOT6egCeKotkbzB8wcx/TCL8Mdp
0hO+INNZDwRgoB7MDQr6G6uvvVm604Rs2hCQNBbftPB9O0JeIfEqrQr2LuN5+DOJ2DgYK6EaMQl6
uIAhTAu1mJfPqAfAtcyQF4niofGgWFzAyCn1X0H7benrrbxOjTuekOkgA0/X6uVSUZirsEc6mjio
z1+gBdfMWgBm1XS3DukUFXfs1ruy79pDIcUWp34FWQPmA67FrBI1q28tdurQVjVoXzSFxzAK1RN0
wf5LEJgi2SX1gI2YFpkxnMJADS8h3pbjVRN18Ttoy7TF6sgdEv0QgnoBHwSQSAVKgVQ/MNqsRjBf
IkrcG8nPONBCdHzTyRl3kZNX+Q4Qvx5w0dZ28iDVMLIPpqWNH2NFBN8DP9W/ZEo1/uitGgB/6SOs
AGegLDY6mCtbSSP4AaqZ49ENry8tOrODNgKFuQV+ePJFPCX3ml6U47+HvRn/TxmGyAxikYt3PIaN
q0S0JFGImsSla2AVKZrMrjWTcETXhy22ydru5WpkvEKIhR+2WE/Fdr0WehV7aTVU72Xf9dewEv3Z
b6qtodVKRCdJZaoyv0Y8vBdLjcNkIKTUcoNwTR70FERw5GgkqIYwkOPStq7/tUcj8kDsRwgCisLi
YCISZ2GbwyxQUybjo9NH9c8mxgMbyzm93iigV64PWuy0VpH1g/+0/GyuIVtJHQLpmnTni5pZgH4N
og7aqxaIJUPDxy6Iw6tRAJp4/f5Ye600b1SEsTAhuIGE+LafomrW4V6AwGh9Sps6eeeOTQvSzfR1
/dnVmsE4vL7mWtUx520axAfEMG9CQV9PiVCUKPFQtQ6AVjaTffVdu/0SuHaP/WbsW2+6xFW6fTJ1
2GMJ1M6/942rbfTR1hoXMwaIbjNzUMCKi02VjADA7UaZh0uGgvl0IRX6D6W4C3Kt+qK4uNDXsdrb
R8Uco/d56g5vZNonqH/zOUCtxbj9uQrEmdgN7Q3Mw8qXoSjTyQNR8uRQL35b2QK51bDc8aZg1Haw
CdRjO7ioYclO7qNmk7S+csHTQ6A7QmuakmHZrm1KgdJiRu9LiZ0+2QWt1sg72Rl5uON0tR/9xAUV
GBC2rMvr+2FtZYT1iB/M3knnF0ctBGlTdRSaXqJFM6XKCkf3WuADibBuE6KMFuqpdZZZGAzn11de
OXg0NgA84syFhukyqBiBndkNBBFEIOv8viqM4b0aqs0BMbDxZLoV0vbY84JF1bawSSvhBeIh5ZlF
D5dBxPxO/sptpNYFA7BSFHs7MAaBdM2jU6vGqbL/j7Pz2rET2cLwEyGRwy3s3O1OTt2+QU5DzqGA
pz8fvnKz0UY+FyPNyCPXBqpWrfAHjLdvP6SyYuNM3Jy1lmHQ28jCLm5+XLvR8G0wKJZi3Rr2ViAP
XwWjNk+lzHqp5aHwQIaVp6QtB5glYXSPIFL6IdAi5Y7qqiUuxdlhJEjdR2jd0/4pcIqbOpz0SqDO
dsp8DsUTMpaqauwnjHTHi9kb9RGYs3IiaoG6CtmwU4PxTGDVMPMsoTqBi+L64NZV6O9Tyyo1Vx6L
Ht2hOJdOMQy0U2/6NdSmUdNoryfSz6YIq9ci6dGfAvDUuWZYOXTfx4l5bTi8kspZ+Mf27SkJUdvz
NYUbNqXF92CrZVB6jW0XwI2NChtyvzP1s5yBUHVFJBgrkvxoE5hiSKAoLih3UEH8k24C/YZcEScn
vUwLzxdad5Bgj+00Ozfu27of9jjEwrSLsnhP67LHuE5M3X1T6/2LOkgf9Xw0aFfn4WMwTmCwCLfN
F9qiyA2DUZ2eZSeq3T7SCq4zvtBcXKJE2nfqPhLJ17j26X5ZVhO5ZaX1R254IjP/04GuwaB6aBe0
XllbxUXu9eDFqECl6YA7PptS/dNq7O48SaW0SzFyP2Q2TKwZx/QUyll8NKGZk3RV4FGBhXpok5a7
UIc0UVjYcySiQFF6ICn3sqTBMpk3wTuPgzspR9XNq5K03A+100u7qDO0vZgEIPHbG3clYcXPhiKO
2MzEZVmB46iqqX3XEgHRtNkPaqA/DEOGLz0mZM+ZjP+CofvOoZimqoJaqbUbB2clbWP9PzUrXNqr
uxHcqdk2mT5HB1t8G0EeeFCexo3LfyX66YjyIaTBCJdTujicAvuVllEcUlhTkhy5p4P7rGxwyrN9
B1KqXB0QaDSeb7/aP0d+UVvNmoyM9Yk/YLAXMReF0SymHR8yT5aqj3KtKfD6kZzZOXGYfBhMSbnT
wkn/yOQFAHyv5shfZGnpTnmaMXVPtI9t2dRHaHUk7YUaXHrLBOusWX16ZPw9ek3CL1cHJHsSU2/2
Jay0vSOm8UOMcMa+aBPgMEkrlequxDKkdmWS+LPeiunMVN3+PbRYjOaJP3ka3fNTJ0QZ7PyqsM6c
af9j2sfFE6Bu/8TjaUdJisU9Qw71roPv91BkTc7wjUG5m1SSdWG7l889+Nod9b96X+TxuItE9lXN
8VMd0NeEKBXFOsqE5dRcmGoPXoXmw8U0ul6jUgrrvY+tkIe5rGp7ThLiHks3/ugUk/6AXUhyqGQU
SAR6Cd9H6AX7ZmiNZ0tPq8cpqfvPjZBNfMT8Gl8VUaKbx9tv8FJWp4sP0G2nNPn0ZAyZf2jkuINC
NmlH4RtK7G18dS6VxUdnSAOIAOljmn7motfToXBgTHoXXipcZ/FJHfvDkATj8yCc8CTBtnUng4Zh
pWjJv7cpGHQRNgEqyPpVclHhpKLH2rzd8Ev8FEuFPEFhsXHsvf2EK0kTSu5Q+al/GBcuJyKakQaD
H/shMpCFhE1w6h+7fEJa1tfSs+aLLXTSyjVON5dPSgHPQHjZ+OkmqE3xOEQX2gPyl0LH7xYik/NY
zVH89qOtxAmWmlHjlCQzdO99xhDiGAzkFWUmtKlq3+0DDFqEMGWGaY38MdKBLeSSZf0fHw76PYIC
bBrjqu2jpNoEvMZgy/Q53tDSpBe9Z4fK8H/0IamcgGMYvEr9qhHiWDhbDybyTE5iyUe7lbsXZjxb
IX3le4Ej+pPrzxoJy7Srt2pEk6qW4T0JyalNYbjUQ5Ldt/RHN97c0s4AJNcc0MmpZ/QhPZRFYO8q
XNpFIOcYdFaty2yZGGpYr3kQW19LnCV2xoTpUJKow74OZy/LQbJ2PpZU/75xgM+BW56xy7BW52vu
r1QTCA3WYnWdXWTcmj2rJ6zgBYV6RRuS5JrOsCvG4N+djilmqVpkmoUUz6b6ftEiY67UWFV2yQQ7
VFIVJC9HavYwnNH/ZY93kixvqbb9qdcWAQ7DWzYRQlEIny97dhi3F/QjlPjiQ5SLD3YVY+5b9V30
2je9eS8RVH91YWS/qJkwrF2ZGBPOzyVW1bjameFBkDJGsOPjESqaKD7iLmr+blQ5qPaQJZyH2JDu
aGTZravUQfHaT8kw7TsldZTLIFK9wzvdnynZXakgmWb5NfZcCcr9nuagv7svLBLifZi1tYqRtWF8
dnCBeizovn+muDJobwo1oOqvneSn2YpUOsiWaISrYMPUEMNU7VnVokT3GrZvsKsKUkbPzPzJ+iCU
1gr+gyhu/womdfyVGZTXRteJ/xKlrV4nKx8gU09K+JLIIGJRegq6FJIiLtp4NljlgSujRliTKV/s
AiMQv3KtGtsdSkP1b6WMp/sYjNLXrKxSe1cAu8d5rOZO/tU5Sqm42Hg545OlJFb9jH5QmrvAOXqo
iySPjynTd2ljU68cZA4Vc28dshqM98X+SgwamRjY5xcZOmW+8/VAOWqG1IWHJCmDrY21UicC1UCY
C6kKk425yJZEIgMIsyfaMpHqBlqb32WzEa3ZTOoR5T6ILBLW8MPb7Yi/kn+y2gwwRICHdskigKh+
lki22rOq0jmXcEztuyTX7Y3qe3UVKkMCFI/HJOH9STUjXaIhg95YMLWKssuUEnFmmyyh3cg+Vj6Z
M0N5LUagYPuW/WdHHpIwTILiknQqBApM73WMGa1G5VrBH/nfqWRsC6RpaKAghnMN5hcK8DqGW5cS
MYhXmPTtuGuhw2+5T6+8PwSS5tY2SQcYtEUlj3NXSOvKzi6BEeonObXN00QXe4v+PW/oRWhj+IJs
jcG8nHHIYgsy7VCUtEyyS0T1vlPRz/1CUes/1FmTmYgwqFNzKqfYQX9UaZBpobdZ/KhsI3wcGgyc
3ZhoufFBV5ItB+UiAi4Xy7VeVxZPkCFNOSWpa4pd5pjo6itB5CGTQT4PDXKjjb7WNyS107nLVNAZ
V9JuStTqmSR0cBmhQq7KnPKTXDXtXpLS5odT6hAUG4Nhvop8Cb6f7bSPIcN/vn0q17bx3z9icZ1K
lgF7eaYoqo6vXyRAiaeiNeSdr+L6d3uptRSC7hBAPzA+1nXOZ+MY11qTztlEa2gAeg2UsIEAfWFK
U/0M/RkxJlQ1CV3cB/03taIedxNjMJzQlYcoKP45Vsy5Lnqf5KD4/iyPcCFEkihpyHyh8g1vjKzw
XhvlYGPydh1t51XoSsPa1UH8L7a61hQpQYhxid8peuM5Y6l96SfUXDzfaLs91NfyZ1Uofub6/ta9
cn2aZwApTDagW7Pe1OI0G3VWh3GFi3Bq93iFjn0uVdDewckcb3/b1YUI6oSNWcJz+SoDyYZfo+E/
Y1WlTk+HUnk/dY0RbFyUay8TSqMBehKIz5V8FjNbkXcWbBuSmqZFHcbJEZyKg08do8+dViWvEkmL
R3VWbAGdr08KqFCLSgXm3B/F/Pc3iwospENJmyGxLtD0qSGAvgyBmoC9k0vAgbdf6Ep0oNXOPTZD
ieYgsSiQLEAhWjOV8YX69ZgWcH52Me0d2RtFoKiHRiuk2jPrMTupiRV8TB3omIj9YEh7+4esPTYb
mF4rPWU20SJA1Glfi0RCdMkShg/JaageTXDth7ZIp40AsbqUMs/DmL4xYlxkCBIYp0gJx/ASCtv6
Tm+pftHjRtuPDJv2t59q9fXSS6FPT4U2U+Tef00M16spRIvqEszWmrs6Soy7Ni3a3zqpULhr27rY
97iqBl6r2pVMuhpHpceVNPy8/UvWTg6PCy6PfXXNEbAjMy91vQ4vvTSKtyoOuscwoQN4e5Xryw2k
Iz0LEPrz/l2WEl3LMIJqgiAUcrHtC7P9DyhC7ZWi/qjGWhDtbq+38imZ8/BqeSZmUks6JB5YxuCP
MjPAeshe0H6rjnXTy/cZIX1jg2rXuQRVIB0SKAiI6kF2ev8pp3DogyYiyFllOYZeS872gnJ34bgW
47DKywqBrkyWdtkXsw7V+DAIrX8epaGcvnSkW53rj6b8I5OxcT/0scjTU4uGfes2NqR1z0ERwzxY
mtP+AnEWFJQ1JfJBVSNq040m7k+3UBot9cIKpQmPlFRuXEbk5f1IAZEffFMuz5qFfNiLGO06nzuE
Y+tKNCKkjSi89pWhLv/piRnwBOc//6s2dlCcHLKayWuvoyHeyXmzd+yp2VvGkO+Hyu83oGur69Hc
oJSYe3DLLE6fZI2eJ4xejB7U18DA8bWEs/dQqWLcK62+RTGdr6v3WSNfmqQRv0GTDNVeXGeOTIeo
MrlKRTd0HgMGcewmMX5ynLp9yRMj3jWNtoVjW9vKZKhkhuxl62qqipKFxcwcJQwTl+uvYY5UKwBw
/RCHEoZSt4/N2gudIwEU4tmuc/lCQdSIsgkG1rLaLwhSOx/GOq4Ogd1FNKebLaLJinIriScdP/wh
TECUy0tGCR3J0jKwumYbpV/GMh+/dEWSBp5RS8GDqSbV+BHgQJ8S/7AoQ0xvyj4UoWGWe2xvwm89
XqWZl8PhG86IrSDeWkid2Iglc4K0/OqEavI0miBIOC52dZNGSp8LcNNwqTDi1SffTdL8J0rF/i5C
/dkNsck6TdNAFdYXW/zeldWhpMxu8yTrs2XM+zNlJ7UN24S5AGJfRu6Wqv5J8yP/NHbGd9mcwBpB
Nz+UZeMfBdYev/55Q9DgA1UA6Xcm5i2uKT8VhaNWKhoXeZvt2wRrlS4bqQlkJXV9IeqX/2M9pHFJ
VYneVzT20KzGKQ+BEDCuJo9TEJdAWw+P5a9DKaTvE5qDW7LvKykd4iXcSVyCfKhlYzEHS5bUEnuw
Lawa/yY6Wah6QR6TG/9HNKYKstpBcHbsWv19+2HXPi1nGsQPVFziyuLTgsuCOKamtBItSf3SZKQ2
SjJYT0OYoe9HgtfdRVrbf6grQqkrh43/73hHVp2tkCE+s7WWTI4p7toIZHN2saUEl9hESp4SysKN
a2HtObFqJEzDO4b3unhO1cfLWTMRD3Kc6qet8F+MZMfmc0Nn4wc6XeHgmV1gPjlIJcpHCZzIxgnW
r0/wPMaAcjHP6K6opZjxBXB/eyrdsVd+KqmVonnZx+0WqnMlVKu0mOZAAZXsKlTHhVUBtCFSJAAh
jurkFC9ZVX/Wpm6Lxbu2EuUANBJgxvDm5if+66aN/Q753EinsCpl9c6IpT50gXU2+ykLkq+3t+mK
IQtVI3xhYA/0+HFcer+Y1vmBUEa4BObU526F0ztqlH6TP0SMwF6YdhWnnh/5gdBrjW7XoHKmjEnk
OYFtuDbSu+fbP2jtc2J0SAuem4oMehGQY6Yeho2gz2Wwm/ioV6hpwB2Knm+vsvqKufHAMnFGkdt5
/9QFmuXkUoLkokdGj9433lGVYqOllPntv9+7fzis8xblX5YGKZiBpSKzwaqbVkn2pyT5oZ6a+FJK
fbmDGLilDr7yBqmVYa9CE6G3v0QaDmlmyIEEET101PqlBQx8R6m+RfyZ39Di4qTAoZsMSJWdszz3
yEy3ceNDnCi7GfkVMj0gF7V2eS6nnqFN5Q8CkLqxOVY+21xhoC9jWYxll5SUAIJV7wQOdAbbHi9D
VBm6ZzR58BtwrrNVZqw9IQvhSsLTISK3uB5jdQjTQdVgoURyt6v8KXnTEuDqUTRlcHRLZTcM/u/b
+3IlR4NhDbwQEBJt9GW5MRRJWOfmTOpOtDcjkvz7qSmyh7DGr2QodWcDOEdvbOUzQkmbWw+4y7Bp
3h8Eq6mszJ8Z1uEEkGHnZNo+i/wvBqQmXMQ6TzORxfbsUk7v0T/WzH1sgwjqOinGdN7voJqNIy5K
Z3rg0yc/SeIR4E1aPSRykWdeNMTR73hW2nDDceDe62O//lnhJvlDodOxm6DD+Z4WWc2nsBuKNyVR
jN6rMlnPdsnoxNI+ryCeeUlpIv1cdeCR3MrI9ZAxQil9RB7FwKShs7TOtZwSvE9kpvw7MJdW98K8
qNCtQnvddNHNTtudBGzpk+jz4bcUJID1isTIrUPZGUnn5kZXYBNUF3G1h+GSPKdJ25zITlCKtXEd
fR26NpUAPjtqhi4rIyTPtDtwQWWVWRNaV4lzwTCs/llKg125wgwH8yHXoxarQTUcP7S0oC2viFIL
brdI8CWyNE1qnoastaOdIiToKgDsxumu1NLI8rQGUzXhY9zt9k4V4E3eFs6HeNJtT45LAcBIVpqD
hq5o4DZ0ZnJ3amPrh0Lz/mehpZLtweoOEJsdjf450sUoecTy6WstpTAsM93sXsJ6aA92yCzbQ9qs
+axA4TNcRMbLT5Q62ls4CttASz0wci+Oxu7bWMiVfsQ4nBdRDHSMdk7eow2WU069GQa+G7BsI+Mn
Mc34YIXIsSOMb97F8oi/a5Kmn40M6usOPFT0OFjahJTppMqHtm8ETH6koGfJbDEZ5wq5MOzBzaQ7
4GLjq2B65fwrbNWq3rdZFuNmNfb2K1MtPfYaq+u/yV3P8NROLfWhj81AO9TCjFRPSQ1ktv2g61JP
15v+a5GJ5j89lQfFy+BucLEOhhN5iYmh4aCGKLnHCuK9btzIKc4ihc8MNoiUrELtB8EnYHeMDI4t
a+Knx8/8ik1n+2hPknhjAGDS0FGGXZWmcOujpIzuU7wFIjcJc/UpQQbr5BeJ9luLWytHrFxq7mRM
dWHTkeuXbN6husfndXoiCIb9zmqFEXtd1pd3E2c/5Fea9ZMDx+qtE0pJv4PRposgcfY5VUO+uKLG
FVmC6gu0kMqwy9wy02djcEVyvtOgSe5UdFOArekxCDRboWPu5Wgd/LSyMZ88v7XGL5VWhGjd2X4I
0ZrkKnXjPCpeq06pxMuU6MOIFYAhn52aHsdJS60BUezJYvMGmfV7Qvw43ll5bRZ3SNf6keuUed+4
XRaKX3LmDC+IdKE+rUYz+xoTD9DTdqdH57hlXOthhseOA17XVV8JGO0vfaqcj1HXATqMo9SJ3KFM
wQ0GELr9u1pt1O+DnUefMor3ZN/7Sqx7tak0b/oMYnTBCw5PEg5I/nOr5/hK9ENWmntNdObgtfQ4
M7dBz2KLi7t2S81TSAzRSOGQ1HwfU0fsCDGRY7Qu6bX9HFcqmhyTnJdvAOXraKNDdbWYjvYqgBqs
eSkzCOPvF+MnlEhVD9nFCCVV80CIguYJWl35rxwA/+1v309XucW8Ghxqlf4bpP9l6w1+lq9kI3KQ
qlPHr0FmB+muz6ss3d1e5+paYh2MRmnvMcFiLrR4hc2UByKomUiqhZNhrN0x649DrTuiD6Vd8qBu
vM5osLOy5WmfZdaW6Mnac3InYjQKfojO/OKt1pw80FEZdSOj7nPTtuFnrPuc4+2nvLrteUqgZTOd
AUYcldr7b2dJfmaVmHpetLSvjo4a9buBGHsE6NjeF0EUbw16/2jyvsva5hVnD6Z5WXL+eTf9VVqg
ek9GXYzZxVKa/n7uPj1W0mD+RPcZl+8kl5zmDpVq0XhG1TRYjGeOcZ90oaHvi0nLnhsz1C+j4Mpy
S6fr3/wKSZ3jwC78YnRx9IRzs8hcml2hBgA4GjWAsbUzuNIYTp+rEN8ENCKydjdpgoeL2/YbMu7h
0RwGML5q/AyZyqSp6rTDp9hGRXIPrDT8aTaiecaGwtmYCVwPDXkdmOaZQH3wEpOdRYpXN3aO//ic
Whg04FNJNY9yKNp9Osr6Xjej7D87UmBZgCA+EkyQrLeG4IEsUGz8krVTzIQLOhJJu3PlRVlVGomQ
YoABKnKQMLWMuBXhq9K+Dc5IK/32vrvKbHnsWVCQ6cOM8NKXSZ8Ax4DSdn7pbCXZWUwXvbytyEgi
bGONYaDFjJH4xqIrj4jLDhUdNQkzriWMtkk6UYoxzS/cyPFDrpHDhAyGKpfwtQXFW/uwNueWCgWg
gYUiyvt9HudN6GBckV3yrEMnIDDBNU40VwNiqZcn1Q9/EKWrVugIt4YAgZT3IvRqhH82el5/qrvF
iaMDBLoLgBtdvuWE1leV0TAbvqyP7cLHeOreTCNI3LYSvw0o07Sj2nSXMPc8jE4Jdr2YhObpA1dT
6ET6CSOK9C6L4/aUNV1xKIwwdS2l2JKYXIl3YCWIYFQdTASX8c5QYx8PELpVTWcKmXa+ZPMrCln5
cXvnrW0CSHeMHm22Hfy0998lCKa46BopvYQ68xCaYiDq7Cj/mpR5twEDuWr9of3PQbLp1yDFcTWA
F5noJNwG2AKlU14Ec7C9nLbdiTKm36vjZOwihC28Hi/rjctr5XgxFp8HYbClZpbO+4esElUEqkmQ
rexieADVZnm245veICf6AYHU/kujlRsvduUqocVJg4pJPJO4pc0UPkWdJPcVTYa6MP4Lh0qOvQlB
gc9OVcifJvicW3ZE11NOXjCTiz84GxRVlksC624bX9bSSwcInMGfcoxiE0B827ZfY4gqHjMI3YUm
JXajxNlDVlfZaK38Ed1Ynq6/f8O8Cf66z8xcTxyLBgtI9Dp8MkJNOK6J/tGZVxFE+9HXs+OopPJz
hKL+QzaU2iMAZXU6JJOpJzSEYb6+1rKf/0S5NHnpCiPXUCEXQ/pbTZIh2c9mT7o3jar6vagFxoCQ
gYufaIBapwjyzkvWJ7ZMVdirT40UAAtXorSq9sTBWne7RO0t5uZO9TtvO7/1CnUo79QJEajnacyh
A+ANp1/6QpGzbwV6amcatJo4ZxUIIS+g4PhAQQqhSwvC+tFGxL88+BpXFWY0uZkcGlToznrlp9/A
HRezLwk8YE/tuvwblKK4RnccXwi3UyZoRU6LHg3UowKbkB7KwTfdGBnkJQIyTOMU5f72SV/dHnxh
8ifQEZBeF5NT3BRyqMjIh3QjVjvJZE3PgRHHUKC0/k4WITJqaNZaDHMP6oTRUlpN9evt37AWbYxZ
CYvOG/I0yytHIlgmuo5Mf0LC6AZUPSe90sXBMpr+0+2l1qINcDNSYwBPM7bi/UZs+6QfhpxJjoxC
FXqwQ3iI0ZpWXNlPlLMZ1NUxb6p75JTaDVWY1YcE9wT5fx7xL6sNe0DxmNIoRjRcNU/AVwKYzKFm
HwkWsJNuP+ZamKECYOhO/k8qOYe+v86bii+PE8mMcFRfkimMS3IVJ/3ViDY7dJSaX28vt/ZsZGik
KDAekReY//yv5SxlisBpi+RijW3z0vqpxDilR264NsONoL26FKGTPBzVGfrC75fK20GKNZ8nE8Vk
ntJJST91fat4emIf//2heCawYfT4oVIuHmoYqOSiOmAy1NvivrLQSA8Gyz71Qb1FOl+7ieakCzUq
xgjcRu8fSisLSStnVXcfa4dD19XmCXOF1FXyuN2j0G2xqH++/XhrWwRP2Vn6kq4pQ4z3a5qhEL1N
2LlYBe1LEu90D15aB7UQQwuiD7DFTJ7/wuUdYMNdQmyWGRRZxfsF216BztSgKNLoQXQyYqPYx0PI
+UudTy2UKBda/7BrJcn3AkeWvBDcxmc/GeIvalq/Vba1NdVdfesgrjHP5tdc8TNKG0R/auUUrzXz
ZTfpS5DmVmhDc8KhbVdXZfVd8Z10q7pbffOw3WeoHADlJTxZK2wtqxXKyVL3ixPYvPrckgXfh34Q
PoxFKjY28pxEL188il/sY0qEa5xtPYK4luknXixoRJ5i9/2RAdmjNcnZ91DJv0vlMB5sf9JBmWpb
tdvq4qDYiLVg2Kgo33/1MMURLhvYZgKjeeRc827X0dHZx7ml/bZgAO36EknJXsrHY2m3/zyjI/kh
W2ab8w94isWmq4cJE3odjRdQKiA7I7+baZaf2rjdIjOt3CwUYKCPTNBO114zJh5S0oTc2aWjlXga
q3jycEelh9tFNtd6K6mWh9FcfzLGZiOp/IN+WHxh1sbBQ2XueQ1bLqQsEV0Grzazze4Dnsc0DO0i
GJ3jiLRI6BmKNRX0thKwE1wZGMi1gxm5YN2CO7kayvBUVmZk4eQq57oLXluTmbiZtAVpmNZvtwPP
6ouiiOHkmVBhlxdhlta1LKcMaHV82+4a3a+8qQ/xOZAqI77vDDl/xG9xoGdU6htzlJXLgxMwW/Qw
G8bZYZHr5HqWIg7BN5K7yIjcGhusH8YUTixtTt7tx7ye2HL9oqw220j8mbsv7g8ZOrcCyzoF/tYU
31CgwP8vcrQzvkr1vnbwYG1axUB3QRZeCwR6z41Jc7gtIZ3Wtibtb/+elajDz4EqD9aBnMBenIQp
KFpbynj2Ac1cMtOgtdFPMdudbUnG57SI5dPtBVdq1XcLzpHhr6RAJ6uEX1NxIDAYfqJR7l8QIPly
e5GVGP4H1EhDlez1qjPEzKju6EjPt5hdfZDVsZI9tcqhfKYBem2THYlT7bQbW3gtaQYG5ICFhZKJ
ufPi2zqO74epFnCXCTM23CnOoMHLkHMrgVenbUb3taXUOOKaPlM4o9NewZRvqViufVGFm5vuC0Hn
SkRWKSAtiiLlBU+y8TkqlfK1zwPdjfu+cPEK/mcUsI5i/gznBEpOxFiOkieVuVxY0XzIm86+ozum
P+ZFqP9oYQ79c5ZHvsgHpUqGpQmM4/3eiZXMly1cIy6THzi/awSPnttA7V0Kde3/WIresUoqxJMx
jX+/1GiohZCYw18aKRRHp22lu6INkgOkAH8DKjn/Ve/DNM28Pxgn+Du8ysVdGPS9ifYLbUxVyYyP
jhP2j3qNR6ncBv/dPhbXMZaV5kR8NgpD5nSRUBqDMkp5WKQXKuvh0tSqtLORjpLkpMBT1dg7TjOe
40TewnGtNPRYGOiHzD7h5l2CmZhkYHWXUejrRj0UrpE0pmeEin8QOH88FlUk3MiRUJTWs/pscohc
7JmIRjJyy7dfwXX44ZdAQuAuBrZHM+v9d82ZIYEpA1bVt5r/tfKh0e/0pMijjbi6+lHpGMKuAMZ1
VZCYCWifciqyy0ACeSc3/e8+98PvtYQP8O0nuj7viFwiSoWqmk6toM5P/FdAVbq+E+1o824Hx9np
aQQOSC4DL0qk9CwJ0R5ur7f2ZPQFQIyBUmHd+c//Wm9K8gBRHuzTxkzYT71dDWjHCHXniDTZKI7X
PhbQU7wq2LEAHBZ3xdipRafXcGubqSkRrJGNkxVjGHz7ga4vC14g5RW8R4PieBm1wa0mGXLmjBHa
CW/idmg+xGNdPLY5RLLc8DuPhGULj/YHQbg89RRZgNFoqiPMtHg2B+fXIMEf/ULXK6s8arKRFtCY
OV8iPLS+VkPcYGQad+HnAmG42hVNUDXHQs2FOChSlIodYjdmd48Qoiqf0ZQrvsPZFMbjPDGgH1Pk
PEw+DY+YD4EKxePR/w8TdnAKuoDe7w5zH/32i1zJbXiTtsFj0S1HwGMRyRLVLKGnsjXa3EEPo63N
uHSzkG4EpmtVjQccjQCkhcsm/CyrEcIrjk1Wil2t2WKYJuaRrpSXW46y6toRoYeFHB+7aCYevN+y
XHpNLKwwpxGhlY2bQBzDWHSwi68hZsdPgzrIT4kyDpo7lUn7McgQGfdUtPqeICXUsMiFHBn7Xmkh
JyNwV5wSp5IvE9hgGmKtar5qbVR/mgQWyARUMxt341DUO5Hi+bzHtXv4yMCi0BA8NHRAKHWEkMbt
V792Urha6Zabc023PJRGx40jmROTwTDKUzeM1eg118dxg7C28iINII1zp5rCgjJ18SJtbFrBieWX
guzqYpn4e1dyPeARxuTRjnVtI4pePRaXFTtJmWddtKuWh4TbqquKMTTOwLuzc1mPnWck+rSxynXe
Bv0FcbZZKASBaAZc7x9r9Lm00tgxz0LF3FRUjbkLpRzAU5474VHJuCOwZ653dHOLgwG34VTESDH9
4yecBfJBV5OyUp2SS73/Edh4k/gYoXUOoPB/kIxx3KH2om4Eu/lveRd2qDtUJsdzTTiTkxf3n15L
MYCe3jzbkiLt5CbAXcCsuoc2rLRPtx/o+tZHVIsxCm90xqlf5VB9o8DS1QOEq7Cbjz6gXmmP+5j8
oPb0QE/t05DY1QvAAKZVZik5k1f7YZYdhqhOLUxTTbElVXG1f/lF4AHh2cC7JEot3vEUxlo6MmE/
S0Pc73Cq/xUmtu8hyyNABbXqxsa6ulno6cIYVsgAKK2u4HmjFaROU7XOOWRy8NFG5xh/1v4lBjiw
a4pRu4DC3eKkXOV4rDm7dgAqUWiFLiXdwboFNRvWOatjJPa8yuj7iGvHvVDjLzlH915ImnSPuJ92
vv25r8/qjPWgfEfdjsO0xCJG6AoNWtg556HJtXqXhOTWx8JJu9+317newcQeyhvAq86sWLn4hiqY
Bt8eBUKKce7szNwGJNTr3TEC9PGvUZW0g54kpCm2DTXOIi4gDdenAwYcZ0tqjQeAe+ZLPSW+v5HB
XW8TnGDhec9WQFB7llBVXNXtoTEHTn5QZr/0whGnWEoYbovE1j81WSoe1Slu6o1l114koWDmANOP
oMv8PuBkCfJL6IKbZ6ub1IOaJZY32N10sPR4S+Ds+tyBVQCnQXqhrpCJGKmOzpTpbEqlePMTP9jl
ba/vTK3Wzg1zgn8OcrT1EGnl3gDBdfVkhtojDWBMzjn1y0F1q9Auv9ehZD2nPboMG69x7dnoseFv
hKA51e2yqMqmtPUTFpODxgzooNTRY9Ca91Mg+6e4ibSN9ebE8H0En3mClG8qhn8E88Vna9tuDBk7
OOdcDN87vQT4UIrYGzG2fArohZyZTjxI8I8+Y9+5Zax7HV1YfD516P2YALwWWWtg+rqGG5+DPV3T
0kdUnfY3jEhIiwMIkeaA8IvxJiCBvWV+Wm6BUNZeNaUUwXRWjye9er9je3yqIjslnsqyuutVuTs0
fqIf+1CVDkicbdxf1wGNZ2UgyCTgj4/B4sPWaamnE5Pzc2kY4VufSYiYhVq+ux3OVp5J1/A543qk
wiFxfv9MdVOaNVAl6Tw4gQWqVNeZqlZea1fR45gGytaYYeXUQ1UH+0/FOGuBLpqdpj8xVqa5d451
qf1QK1Ufuww/1Yeq7+NNlIF6vVnniw/LHNAc0LUW79DwayjMkuacO9XvTnXTWo+tFHeX0g8rusvg
D+00rR/hGwu3BspzD9ShdIMRvTRzCrN/TrFm0AM5FomWSrNqEc+LOtSiuuWLgpIqHqsBG8G0sLr9
7S+6ckZmRSY4W3ND+WrsOXVKk/ng3rFVUlIclcbh3vQlfw8RY3iOAwXM7JSXh7Kq4tPtlVe+LaIz
mDiAy6aRvqyXrXEwfMWSrHNel/ld2+NWDNGp9oJBal7/dakZBzYP7Uy+6lWa4UROXA99rJ61CgL5
N4DDo/19mvL2Phlj4+n2YtdnBC3xmYNK2wEDlStWUS8KpVI6oJyYKj3avZ14TSGVbqNX6QMWd1vN
m6sLmQoKQiltcVIa+iqLKGdlvcGVPEaokcTxW5wrGKXL/+PsPJbjRrpu+0SIgDdTmHIsmqIoUuQE
IUokTCa8z6f/V/WddEsdrfjusCU1iwWTefKcvdfG8OCmVXVCRMuMpM3/Zykw2z8TV64o8k6UXNfH
6m99lZnnYRJyQwO0FtqpqAawpHq2xb5wy/3/eD3/+igyaMBB/9voT0gup5pQVnRbkQTCHuI50Lad
qfOtLOJH/7Af//ZG/FXZsMxd1zmOWr9cz7nMC2y6BCuVZcAZm0PDDsi5RFZi4QIZtLPQ/SUshek9
//cX/W0Jv37w1TvKKk7Z/9eE7G/XVKo1wJOBzcnKYPa4gaovttyax//9U1DfXfOrcYL/1nHfgIZ2
BEnga0KAyyE/t6i2Vf2H7/Lby8134Vtc/VNXxfGvdDttNlgbTbLH0mDLjv6GIMn0iv6Lpk1/MtP/
PxD7P4oMPgyLFm2xv/D63i+7ROBKs587qM3mlJVjWHaATqd6GfZaOtBdKiw9Y0Tkr15xIMaa9L3F
L3OcN0tb78sS2DmIRkNoiYUPSCcZnoJgS0VzIZmtPiij05xkIzORF8zKbpp+Kzp0kW36RHuhuE+3
nA6w2ywC2Vkx5zGTMpzdNXHRL1q2GV98OU+Ye+ZhLwco0nLx9Dt+KJznxViGeyY0YxGxk67HrtPM
5NrDaUK9VOUdUarleV28JjIYjRqx3Rfu82oYy3POAqOizRvz8ip9Gz6R/I9fS9uQSZHbS7EfUN2+
VjBAgqgqZLlXgSs+Rhc0VRisGTlwY7d+87zr1EMus2S8mrWijoqi0H44ojJ23RYMRZTVkIRd8iGe
TH7gE9y4cZ97IihDHUbNMQC++7Ksppii1SxVPCpJUTkWSB+rtklpAAb6T/SPlo7AuPbexGSu33QC
fYtQ96oqNhv+EZz78tjl7npbm546NUWfRvyXvnNWUuHsfBoHVrB5PbjLimddWnoyrVX15g5Sm3YM
CaYS+46B7tI1RBZXqu10svUK8dPZvPms+aJZQly6S5lwzM6+pzQUTn4vGi4gIQn8Pk2772BGJzjF
3UiXPaMnPbVAP3L62WuOYFkzVsuPx9yYKT+U9ZSzQByMqqj3hqrqYw9O9pJvulT8JqTLxHNmzPo+
ReOHeF2TOIJMOBvPyzSln1pqwGjx6YE+6at77ZgKcVM1zXJb9Erb65rYHtDQbM/6nPpPyqMKSVun
OaarXMsrsmE6beSCnNF9rsfZwzRLDkRZQ/ZwcNDgVwDz56d2HeDjksRAR8IX2QNOEV2GTYaFLGTi
VllhugpXxpmY7SBcZrOJzUFop8YQ/ohtanRitMP2AymC3pcpt+1+Zwm396GQaM3TOG/TN+o2TyQm
9uQgHhdUF6Mapq9whO2RxXIbz6NBVXxEtKJUXBsOSUmyHs1QWxkRZ/jXLjpeqKM7L84QcdYiNU7O
KqF7nn/XymG+mzWvvTenYItyy12OV9UAMT7rKr9VQ1fc2oxNoOD7w/gSGJN2L4LcGBLDW6dq34yd
dekGcveiUUpvDsf8ypBsc22+cw1cxnFayGlvpWtnPHTBZnk0zRY9niR5jfqG5+emt5b1xi3yydi7
VTCNLBJKAZTUjH3f2c63uSCsLET1mUM3n+3+HGhW9SJRxViIULSCptXWJgRM0OIMNrfpL1hYfBxs
aYV+kvTV/MkM2uqmCToYCPPmrKcZ2VS5a0dnMKNh7LsfcDPFsXJNTcZDPXevY0PA6NlB5zeHuMSl
F1ddO7iPdl2uJ3J5NJDxdqo+2trQE9AXFUsHhkrC8uDVbJHdm/UhdQVUaUZbddRuhnub5/rak7SW
qwSAZUoSEyLRQ0Bj/23Wq3mvTe6w14O1j8psk4lQsGTEVvc8V2XwNcOYzlO/iXI/DYX7owId+H0a
ne4O6hmypLosbtNUMiHUtg4+UdnnX13ike7Kte1O9AzVpbdt+WW2mup9RfRx8eemjjjll++LPa93
A8Caaj+u5nQkodZ7t5npXC+4sl+s1NoOSi9TzJjonaqkG9f2h91OFYJIc9tPY2t/FFgV6wfXJ88n
EvQQTmpe8Z0vXjedjNpsflj4Ms5jPszHhXr8uHi1+gpJe9o5Xinup4KJDsgsRYirYnVdS+Mmr+yq
3eEwMYBqq2A3zY22G7AxtSFk0+FtKXUVltATkxo2HO/syjMcYsp0T7NDZgO1TpqoYlYprG3pPBpO
j4NMw65Hx95w1jwM5tE/rhZxLZUozfs66IJDu7jOsfbsZJne7fR5cO5KrTIN1uOgObRoRuZIM8q8
3blQ5u1I0CLBlLhmeXbs6HZvoajgMIddP85fNcRGd6PREdGmT/Zd6tjZoSr1/jxsbrDPhiqH3+45
D0Um9Eevr0Yr7Jtc3NEazW9MCNqnES1wMtbNpEW23dCNMVxO0KtdlZgGZFrBKXIbwH+ERjzXUIRP
jV2via+t073jjN2+weF4CDoZ7AbpbJepbbPTMkzlWRimkrxAunpeqRbu8tLhrW+yFGm3cIdYjHBZ
1TYg6A2MQZzLyc8fhibrmzjjFi1xp9sDb5mzme+sInI3FV52IPRzBl60NkjjN7vIIs2t/iTr/L1w
pF30V/wdM3/4+Nea6G/1W97btWwqDwVpkMq9mbneEgZDr+JVW/x4Bb5x4/biNTds9tv/Lup+H9Bx
sGGjp9q6qsRolf/y2TrpSm3bU4+7MEci1xz1k0RVQmpCqdqdZis7QbSX3aeSY9J1Hdasn4rexePc
9Ua8GYW5xxCt7vtcmoxjVSFliCFN3LQ9YNXYHiwk7m47xEwcu+sGobAw+860nqY+9f/Uy/y9fOTr
UNWZ9GeJ+fl1dNPUji1HnZQvx12z8+bnzh7hwbjXkBvu/vvS/XWO/mf1yGddlR5Xm9rvrpllvQrL
nA2ox9o3YQpp8LVkOLavbVZkXkfiGNT8w2fReAZdn4Z2MQQnx5mrsMIFkaAG/INB6/dRBDeTMRIj
q6vGmqb8P2+m5+U4wQuFnMOopYoX1XkJBPifKh9U1Ka4D2SuTwd/XNyjGoW+bybLDbcAP/t/X5vr
U/PrpXF5mtBg82D91i1MdaJQzAGMU1tU/l56RbUTJErGZZs2oZulVmjn2RRV82K/d1Pr/+Hj/+2F
YsDCYIDG+e/hUp0BnaDjEI2tZrbur/mFt3M7gQ9FI5XYbv1WLG5GfVH9CcX2b4+fb1mAEWCeX3O7
/nkDTKvaADVzBARoYcaCyIt9a5TLLdRs6w+qgd/HedxsVHwIBxi5QH/7ZdUQaLJ9e3DFiXxCwucb
8LgADNrtQW7TkkxpoJK5HrMDa4qAJ6p0MFFEqv/3jf6tZ3H9JdDY09hHrMSY/59f2EVypTY2oJOO
h/J5BA95aRfraRt8xRYl/kSV/7cbezUtAV7xeed+lfaQcy+7ppzkiRyG/t4S8N3S3NVQMxbNV3gH
TlSKNo0tB5Xhf3/Rf7uzV6AO3WCEy1iY/vlFAZBxuO4xEqEJ2Y5i8fvDjFTqXo2zd/jvj/qXl4fo
bTpB3FS6+r9e09Kv55QGEULNuRZh3VcTRW5FSJSXj7tiy4MYZOLJK1wjNoLmT93nf7nE2C3J9eRk
zFjkV5cdPBqxkG8tT8Kai5jd+qs1CAoSHz4rgVWNCIdae0HVMP7476/9L1eYSG8PKRHWvisg95cr
vHBylRJzwyCXnnQb1kmj1urLxC7xp3eHoQw/7ZcVioUSeR0TBnZf/9rS/dueqztqcqsMqF2Hz+jc
WpN1RA0vSUwLyp3y3DX0JtKGpqpy47LotUPQrz5tQJdEEPHiNh0A/E59DyrqzskcItfoKB77yYxU
0W87rXWqJFtB4pv5kp4a0ZhRuVT6uVzts250n3o/1AnygkeHhJa929tTZCvm4CSr5xyNivxtlcaz
NgYfUNOfFnMsQ/aaVygJC1GruhkWg9Yl5jq5Sd3qR5XXbWQGkziottneOD6Ldzba0ySgO86VwXPU
Ubyk/rKGc+4+6mtexxUoAxLA4EYwi+8jc4DO605bH3OUvNvEdjFrY46mWb64naU4lFvHcVmfRVng
lBg7+yirTAuV7xS3wWZ4JAsFxF22XhdNm/+ZLeuh1SYOok7/kOYIYPxWqcTxx5cmb6kTp2JOaF8f
5lJ+3ZbFABHSPQMvd9hL6dHnREaH+OepQldIFRwW71p0QqYoHtthSWNEdse6SlHXSegVVEn8L5l5
71VIJS3wJBFt0z6sOuvOHZwT8U4vrUzduLFK7VR612TuFkeX74qXrV9fUXfa36XG2bdOt+7eNrvp
mNKPPVkNYghYhWFfmj7nsbXceTDa9mvgrjsFi4ahPpkv/shJG0Yf7HoJzcLfNnGHC2+LKm2ClQnO
MNQMsjbaQASgYqqnDavX3eyvt5ZmZXc2vZzYnNqLb7c18BTrjW6OHjputu10cuHjhZlzbI3We8ve
v+8mYztmvTXHbbUhKHA2AoZNEA6VAfOFmdYQe8L/kRtmcbMq7+HaG4GzUetxyXnlZIhmDlt69mTb
9h1JNqygJUt2DGK6ijW5mYm9ePYHQ3Q9gmtADMqGXTuaKy94711aNcva36u1Av43Tns20/t8sC4I
ngumGq4Za41yIFZ7JWyc8n26pp2TqhIarvaAhc4/aH3+hQQDjpfe+iAoTMCz2PsO3s2drmbmFZ7W
32RWLqKeCKvd1WOV9I633Wy5vufvQOagKQ99UTDWsegMSs/+as9LFbm5Rma1u34nuWENsy6/wNPJ
zzVl4Qpfuux30jJcQC4bX37gEIJ1dIi3xvXPvQjuGkMrCQ8ad51oDgQp3zg9x67RCu4ysa6Rvdj0
nUZrDdG3e0mzlfo7HQuq39L4HkjziLPo0kKBrqv208MCsA88CRN08fV4bAxCcma3OEy+/ykC0rsI
hTWjdNbfOGrnuFCD8bhqo7ErFk8mgayG2NKyHyiDLBhciidIa2/HGdg+BfrPwC+suGVfSma2Asaj
drFDy/tgt8N7l3qfhNm8a10dHPS+/mm4HaZXdozC4x7ZhMdGDAW/0HW7IRfXfimstdp1THU/57m6
a/ViBjrYPtUDn5q3mQ5gxfmGyYT+Xbl8G+SqRz4S8GTQzPV9yDN7l4qSX6cKsqht3BfSNsYIHs6W
LLOK6tr+VvtjkrnVErOt35tVetZTf76vuc4PWTfdi359m9YsjfRRLndG2j+T6HJxZ2hy6JOcrQ4X
pus7M3eDqAvcKRzHtD4EtTSSCrcBqVRVGmlW8WmWxiR3q+1V57Iro9Kt2gQpp/2Qr32erL0YCPuw
v3WNW0TDNoqXOvOyMNf5BCAYBI/lC/g4pzCAS1vd51bT/qCVWsa0RrpbvzPsWK/Lu7WW/cE2fTSH
vltfoZy4SxB0RGZVa3EzORzJUw+6je1u006NENT0pbTv8tVwo0FvytiqWel5mR4cD94gV++l9r1v
V7wFusZJcGrN9HddI6K0Wk3vNHZNG+GzCUJ9NpwYiyirUZ/tZm1tYqaT8kZsto8mTtpJN2T93lez
v+vMKouHJXto1vqpzBo9GfOUbDpWaqg6+UXbnGWvJkJO5rb27pD2rTGpcASFzDp4vXl5r+kPhOys
tE44QmnkzUXFoF/kCu5p7FN332YZG1ixWPvZ1rcHak4ZNfDBblEZ0noui3jxxUhTcBVM0o1bU1M/
oRhxSDcLmkwEinjdOF/AUX94bVvTgfWHJB+ue0wnjZ2vbFAPwXDkjjSPU+2MvOz9EgNWc6Mqs5tw
kevB6K7Q/Eq4SQazBR8xIqh4nr2NDhfVi7E2PvsbLbpp3Ow4GBbK4o75GuCo2K/GbzVpWdHC1IM3
NNceDWFWe2MG61J0+kVvtkfCh91zI3MzJMXIxBoEOCk0rX66J+hMhJ5q+6eW8K2Vn2I8OnkDdLi3
24ih+Jy0S1fvZjGMO53z9N6uijse/B8tkQuRkRpsUDqgkdkQCf3hMaRL14bLKKcHmWKE1tDUUHR1
PLilejVm7YPQgjwxQKOSbUPgC6O7JhHZ/M2cq/rgFI0fOlXvRYEyL5rC1FSO9oS5sFnDasq7MF9l
fj95GSU612btkYHqSFS8VE9vpiaT0Wi0NpMKOzJ0pUVW6WskCzpIPX31kUoaesQt3yqn6X42PiSf
1LOXo8Vh9xYf3XptG0NJ0tqzZ8kpSW1IaFXT9fGmpg+7g0nVTt10M1nARvXupc2tt0JzxR6hPk1I
GAvJhJMj4qFnpFJ52qGhpx4qr/twhoXFOXCegkCOl2wYU7pxbRM5V9CZYa4FW1JB3mTQikRv08/O
8dR+mvM8xuVsh01J802vqi420/pMZBvDFtc4GxYzyC23xc6pB+LHdeY8dAZJdA5SsvG6XOwlCKFL
aio/kkUjH0oAtByujRwwg/dZN+mbFMog1tDH75JP350KUGye4er35yAxpnqIcjvnSg9sUGXDEKTs
oLn1dCFDUjb9XdGSQ5dp842C8XrpW4yhm5nSkw/Eu7Dpz0laXUlrKqKCJl2wsOQrn9R8TRlaEGoZ
XAgNGSLi3F/TXKOJPqqTtAXbKycpXgvjI9dsQjrbETjbIuJ0axn/qOpCyXxPjfwVoxs/GvnpY2Yz
K7Cx+NwPsMKTnuc3wiNcnXMgL4d8HtRuyatHNA2SiQeJFhGxSPPX4greWkzjyZ4J0p2CH/mCna3r
rpNIUT+sPuXNAqd/J5ys2c1MM3d1tzysZWvHZPZ++CRAh4Nb4IAfxFGahrYXknc2DWb7zNSR7cht
oI+Jpnt1U243GQivwUwxxmmt3RWZS3+uzdskN53yVlr2N8Jp9Jg2UxbZozujcC+7yAL+jo1Glsm1
KRZt8JRDQ1ltaPu8gClxUZeuXtQBbh2BgrxUyrDnm9FbfzLZvTPn6VUb9XTn154Wdgz2IrjrLI6F
3sbTNl4GU/7E5PkVXXIbbhT/5JKzDYqxgDmHXju2M6xStAjaG7rdDScMu6bAkRSEpj8xI64Q5teS
5icSRDSUC4moG+LrreW50WdniQazv6nG7qYRwZcssMp48guNx0HYx+Y6PiBp6iUblr1UeHrnun3A
IYI5y526aJZ+4unj7YJ8HtTXMtnnpcyyd/6cDFUM+S9FXwKWHoH5pYJWPYHy/t5o4D0xnlkuKUOu
RIcOGqKampOy4h0arHXap7qWdF2hog5F5GM3p/15hVyRWNUyRqVTvhFrQuo1KCdRVc6eLfNUa8UF
5c4pC4p7reQL98oaIjjTVWQ0+nhqt+4F2vZ4mLfZuvNm96ZyrOrR0TX7nVSePMz8Tb2Vq0HcrA1p
Pq59DjGiKdQdUJg6Mjed7bffNuPcWc7d3FRZSBjdxPmHSjdwU+MozCZ/IhB04pzhaEdtEPluHXsZ
djJ/ddrpq67cJUmZRcdr09BXqEnGbekiJW6Qzg8MBJrdVo0MS5wiZXJpDMeOc2ZiVMZ3mZVnU/rq
UQOPcwzy6j1QjGq3mahIEu+LNmGQadywMlVfqyU3jv24gnik09JBrSQgGdnC+rBa64/asMrvNPE3
WO9lk6xSTrzOntyPRV0lk6xvLczi0yb2zioJrukDnrTeInOM9juAMhlStSy72kjLm02kEwPrcsnu
heblaHRgusOqa/K9z6HUCijiAl8+9cP8zUuNG7M1vuSF2+xTDBh3RrZu3Hnv0lUDUAV3PI5q1CKa
o98LQ3mH2tCYVHTlHNl4SagmOCS4c9rtyqU7Q6rqI9LahsPWOkG0OJ0Vl3r+Nlw5nUCvFv4SgfLk
k5Oaj7n/ZWKsePLnzd9bBdLCFpomJ6e1jTJFobyYHHwE/Ue2dNlGQTszzdreGIGR7dwbX013ONeC
Wm6u1Ui+BRdt0qbPPm2OQVkE2LGm27TzmmfAS09ZN3ymWXFepsxk9tJ9R9X46tvb7damN8oKHtLF
X4GnLBlHJkVbqzZ9zFxBdl1ni8KZmGlZnK8tTVdvvsysT/5B9X1oS948pEPDuSVQbj7ZGnhd7EPV
0CbaYM7vRrM6RljqTIO+C6dz5RF6et8nuCxIjfFUv/7QjcH8YXqLqFAkjFHNXmvFem//MPXt+5Lm
D8TIe2FACGi8WM47t7ZNZK31Z9/qslNQtC9kqDByMVV1aCYGNGTSGufRMTng6v5Pz0oP9DEPUvdH
ph2Gc+jTkn2pTj9Xr/niWTAd/fF9KjgrMQP6oasibhjjhVfscUKKbx4amdXvZUluDzGdayJaymbF
Rg6kGaNbL1JmsUIc6hIveG0Y9xnT/LBK1y95JnlUhup1q8zv0BurDw55H3Ioh4vvDF4ydFSBJEh2
IVbPyzYu2s4b5QX9bhP2Hc803W+2COsLorOTMdgloKytSzwmX1bOrjSzGIVMyNdLqugeSBITo9TM
yx3hMe+1WIKkNZYqUZlq423p7ulWd6HWdtqBYW1LlmNv3aU1YOcA/k3YNtXB1ktCX3OqJmPp0mO+
pQ1/STBLjr0+YiB5WWbjjpqxivKFAW8n58cib7+lqjF23py+WZJNn+e3vrfM8X01q2dNiYvK3Ls+
y9fYyU0rxpU9JoT7ffVX/1E35upoW8OUzG1+DwI2vd2c7aF2/NO65lOsRJGHtkKqUY66i+rYPxP3
p4XYWugK2Utw0nOeWrIDp8TznRRm9iYuraqA/GzTa93mXiz87NEtme03ennMnMaPZ89+qKf1edyy
YOf35XlcRRoNw2zdqHEIolUtP2Q2gNPt9DkiA/fbxNn+RtpevLnFSqRwEHObutB062NW22dV1j5t
zG7dVyXRRGhtin2TumU0FyR81bDuE2+ojvQERIIpvDyApH8TtnmXzx1Bm1b3FYvOGBbrUvxo3M1n
cq8byWCALQInqSVFhawyd/s0mTbzSasUjcNr07RXbhU50n4Abs8f2bqTOHXxyvIpOThgGxDe4u4m
pe7TYv6ud958YOR3M0nnG0FOP+mRYOKyu0d4GM2h1jUvsdwpZ7dtzIQgSfI3hiH/WILtZA7eB21T
81Krdnw2/LRPiAA2QlJIweiTZ30IyFQ7r/lIBnrX3pP0ePSndnoouu1BoxjctTo+ti4YWKG24MLb
R7ZxoUWdZYAWH8GihnlV+jE7ztWM5eYOB0v8UYeObDpORqVbhlU/peEwT1+byUfy0E1sjVUZtoP5
ItERJpKWSTj0Bm5058kq7CrxS7htVxLGsVDljVLWXa3pHMkJP/Qml5hPh19D/dV8y5HVqGzaYmtV
PSem3oqlVtaJD1b3rz7GQ8vgn8p+mbdwnbG7lwLlA/FNP12ZqYPYisfSDT6bNnPDtJnXsBZwDJ02
vxs5TnJLTe/QG8uoQndik6EDEY0FJz9qovqaaF7vW+VtL7TyZJhR6u+Dqfai0irlzkjFSOdDd8n3
TPWTgSIq7oLeCjVTftmkxVRTOT9oAHURCBtqn6C8zTvfphPBC7m2Wg3Qrl3OQwGNyldek0xuD59o
reudUUzPikoAoLa4x0lggh50+5AnIqPuM5u9MLfjRPg09Zm61XLzFcbVDerUFy/rljvpYBkdLXsh
uNq3klQjhoZpDQWD7986bd3HzPGCR+HZ70o6r5MVtLu1CKpjo/sqyTszhzjZpzE1xqeSzUOl6x+2
Mm+Vj8+O0f1tCXoDaJTH69P2zU6KIeOeTEd/4K66Ej7u5g1aPJD6XaAejFqUX0zYveB28YNxr5r5
kXrqWSwE3880LiOv0w+D63wGVYMYBj9DGJSZtlfITvaEVLR3XkW/oVpmN+xWdUFp9J3sG0a+s/y0
VmoJr6JrZ2tUXHR7H9xgSmPtqqZa3elpSalwM7HcD/4o4lnzH7o0EIkjePgJUpleuo6uRk9htKf9
+Uky4hfhcAKUdRPEYtgog5Q5hcLM49xUPJu9miKj7R6dkahzGuVvenHNkbPW7M3yhNz3qMVQkNF7
Fjk+zFnNLSd8THayGUwM2u1XpVD6dFcB1ljMPX8UAHL203ln+EuR5E1tJ/Bf2TGa+96dD5ksb1aT
Ft6mPWbV0oUsiYApW3+4uS4+wzibdxyo0YBCmo51Z0bbB9456rSt2LUSVZfaJEeVaVJHxMTLafYR
2bgTSzK16U3nbNSngc3J3iXG2PJbKIxFwe6GK4czsabpieHQLndppgSq6RHlbU/tBksZ8qj9w11b
f6fQmt+mxvrZLhmE9HI9embbxhxxji2S7XDK5ueNrKCIyDrxmQaGSrqpNDnlFl1cirRMWjcA2N37
T9YmxqRsZZ2MhN9eWDWzyB85GBFufqoAJSbr2j9sgXyBsV3+GBjghJYssx1WGMYhHQqRzjlr4/yO
V/sImAuuc1ffB032rF29yBmD6qhwnTQpN+cu2zjVNJqK07IsY6frd5BWHwZvq3gLPBk3WfCitcXH
rBGi68D2C4mGeWLsl98AC6U4bAAnN3BOEtWNW4iYpHrr8aieay9Yn1yRerRVquo6SskFw1L4e/y3
7sS1ubKrm9qQrNMAWt1fPyHDDfspYHSLhZdUej2pt1YddVbhEATXfWb432dcGcNgN7tudMHIzyJR
2A5Q7RhPi5fp0Sq67KZMEfLMAyxtDqR0OSr9WU0WGj9m3zdtZX6tHSYMGVr7ZEF5c9sPwUuGp5Gf
PD/0dsqeuKXP4L4RoVXz27DSA2FlfGBCcRlAw8dZyQrXZO5Za5B2ugxhYgjuNNLcdbC+2I06as1G
Z8Z98Tj6ndRgROD1xshd5v6NAEg2Myd/zKTYks2rEY3p3hd71IJw4jdMOkHKXjH0LhMWo74RfbD3
CtFdttXkIVVzcOuInKd6kfU9FWB3UCuEoNDu9GSGzBOuVnZeWjYF28yWiEwLGRn2koYuGrRk6bpn
F2AaHSRNARjLL+11yKJ1dsIM9E2kuo/CcHxtHXV0aZFHpqwfTKju4ViN20dGHhESOTwXKGK7EkHo
utcsu93B1blPB0nrugiQ2IrV76Oxt4YEhvscDWVjkp0skWhuhfulobEgI7ekcm2r1d6trXiefXO8
wZz6mrZtcCxTPbvzJ25eLlnJq/kBi+Gzqq0nXMrfBo3s5K6e6sOMdl9k5SsRa5FcUVrCo8kjBodH
q82DhyBArlRlwZ6s6ZxniwqC1tZH0egfGWMFMMvPsEdPiH4Yt+CdSGCxj3StcnHoQYfHmuV/uOxJ
WTqnYVWV9LyKleItO3ed20TaWMIRpxftGOkr1rAvW4HnxEMBGxq57d+QXPjA6i5PWj6xeGMVDyno
tWOfmkGYp9ZPWZhunNnwOQOIjqFOlvWYuq9joMHiX4ZvEglp4hFUn8CceSy95uwU+p1v29pRkqCK
+b01z4tb/9Ar8g163De08zR7R4JQ8VhsGaWT7X+bZPatHzjeWar/Ujk8IktB/2gOPq6Wlczop71Y
MhFVljbSf6QgGNV2HmrjO5HrjwvytiLT7gZz2pnC8hJf0eZSuYYsWxa3wnW/yj770hnUTcRmvHGO
LCn28htZDM82hwgXAWJCkFlitowqxr76oPEs9mnQfte1Zu/5bbVfO/sPA+d/mzYHV1cu0ByG284v
s+1p3XrEpKRYIfItzrTn9JiBg03LZH22i7o+2bUiW1y2WwwQrP//EBRcA5bwsqDU0O1ftAvaClE7
8AZxYiFv8Vw15SVDiggC32hjN/Oms+uhOK1LrT8Oys+O/z3Y/zelCopeG0XO/3F2Zs1xKlnX/kVE
AMl4CzWpNFiTZVk3hG3ZkMzJDL/+ezg3n1WuUEW/0RF90ee0MRRk7tx7rWdxIQJRTmbtRt0WaIT6
GFGnoVlhYdqkeJV6HP/xfebhe44m3evS1MMNldLCvGOWdb9jjsBn8vlf5V+nBElbHmK7/yQO8DY+
Tv19VkIRl0l8LCZZ3PhuOfQBVhx1yQqy/p4n6gJInpijIGCZNiCBj9dZ5kr2LXLKK0ym/q+h7MdD
pLEs0r+MrioUAjfGUrbPn9/cGQEFVj4wzqDTV6zf+hL+JWmoTTFhas0IKs2t5kDYx3PSmeO3NPbM
/5Xlg1uQMySsAl04UFNPrlRS0deWkyZHlcc5QnmDFaJzJH5X9M1Pn9/VmU9nFSb66GBQ2yEy+nhX
MjeasUJ+fyxEiu5VW7yaBmnWFDRsRRY/sj1HKWWL1KddG1NUXDnNlOsX7vjc3wIrJkZ1jKH4iE/u
2HB6ixDNVB5b0eZbM6+Xfa4mdd3mQu3G1FvouKEVDIhkTMPO1NLN50/h3G+Lmm1lCWJb/IckWBde
n9NpJG5Lq/UQMr2+WQazZgCRaxdWizOSLkRz//9SJ99IQg/P85ZEHn1V5zduuvjQ0LG6RHmvPygA
rheud+7W1lBsymhshP9APfSoMUSvYmbmytX3Bhk5hxKTWMykGf3G//4Y0YayBqOwYiU6+RmdolqM
qS7jY2/k0Q9euqcc183jNE3FhR/szAqwWjBdaEUCEZV+suIPKvVzSJfxMSNoI4Twl9IIiMptxQxt
A1zop8rUJWT++sucrDq2Tk4jSl4+FeOUGYBBKEJKL+IjceY6HJZYy5hH2xUjt88f45lXxIYkuLrd
XXovp2x+PDLUd0YHAWdeyPCASt0EIMMZKtWL7Q8bvQaSckHTee7mWHB4lMQyoqc/2cS6RcRgqFoY
9dNc9vSOdB0s/zQ7L5/f25kfzvZ0OFMkBfOmnHLK5rrm2BQDRm2M3ghl6XiUF0wISNRDYSUpw1cd
3rfPL3pui2TZBpKEq9VeJZ0fV7moa6W7oPggWwHbJ300LWgrQnpNTOJh4kf+Fu4c9eYglp2zSkFo
Gyf/+6+KEwbjOWoBz+YJfPw7oAMDU6rgGvUpoZdhhrp3DkVMHRbkFsD2IdIZvVy48fXGTt5ZJqrY
8Ezc7hwtxMeL1hldZJidIFKLetxomFA2Mq8eVzlEpWvRT5xWy17Tc/Ne61umFNP8vZ+iSyiFMy8X
nlRYP6uOe5WOf/xbVLxZU7EsaxydX97HzGhvKp3J5+c3e2alY89EVCkwHAlk6h+v0tGHn+IB0jHA
9mYzVGN7dKckPWSIjPafX+rMF8rGzKIKIMVz8fZ/vJRB8V1r2H0YO/jVW6l0GmB6ZaRBhNwaLyF2
/PfPr3juEeK1X9PhdRbOU+jMgPahJuUuOzYzlm8OwQXc7TRTr59fZt3uT9+Xvy+z3vhfRU4jzVKM
MyH0hcbhOZz1yuo2Cfs26r8qkd9i8jswcfhkFqIfqSy1+/z6526T6pEPhURe3P4nD3ZwI6wzOblJ
jYmzMjDLwr33SYbRNp9f58wyBBKKzF9o3wSJn7J7+7GpUAhjZCATQEP6aw2BqlN7m7pzxa4/v2Xo
Uy+8n+demnVthW3moHM+/RadqBsR4HBO0F18J4WFPKGWyEGHiIAdMcfOhXs891v6/8X6QWbFLbA+
g79+y0q5XlPQ4jpaeqfdoLZaG8aY7dA4509N6dFCHAvMlmZ5qQ44U87BLuBd9Twujenm45WLYV5D
xorsqLyG9u/iLOUSzMobyxC7/OpRyCqtZarY+s95bvg/Yr+0L5SUZ94kJDTQrthlgBicbqJU8KJP
8RgezUk0v5oMcBItVUevLyyxZ1YdrmNjwzBwbrN9frxXw1qDLUjNObpzm3zJR83dDQiir81yyi+s
Ov8i6LBucx2sJ/gCmMCdfB2pYyV+sYjsWIIPgHCB3rigJq4TAOfCHe6T3u2+ooNL3lK8bDd+kfo/
6igbfo56bd36dYMst6o1qjF7Ae8V2jaG2FBXImXrwwVujSPNVCyv4ntp9HRkRrNof4/KIliz8yUc
dWGnQ7YxKcru45Fmy4VP5MwrC/sVcAEGGxOR/skrO5lAtDImBkdjoCcfOm1nP+mJx+Qnbux6UyPr
7uG2uIzg7cF3v36+KJx7ZQA4s0fx2iBdPylfzWlC9VjRO7FVNdLFqF8bf7G3n1/kzMrzH6zRgwzh
/mueqZDjTlpD9mvjxEzOMaD3QVEOPwS3eF0Lv3jSCvH++TX/O8WdLOsrnpko9jXj+587Q44+VJTt
6VHVav6DJNd/ELKf7kSf0xCAnu/dEEJYY7Cyl4fIMqtDX8ZtHvJtMuHUZpR+GF+loltUQcsJGDKi
DCS/VP81DgO2vrjJHNTgw2zs1WLmtwkttXID9jb+jokyqwNHxXQpdUI4rq20XovY1pwLyoDJQ0/e
zWkTthFcM+bMqc/gux7HH1FK0RYUnpZ/bfVUXQuqVJQASSZea5E4M/0rz37Jndy+oSlHprhdD9ih
DDfqdk2+IFnM+BSdzZTqCVtzp9E+J+VLzBe+yzNLAE+WLwwOhlhPJR+XgNxJopnTAS4hpxA3LXPP
UBaUATpwrAv785k9BDcSJx6WAerY0w8kHvI6avE8HZnZEVFpNJzsSLEc5cOoN/UPrELNBWzKmU9y
BaeiZPJXPMUpfMeNOJ0akyHXqIp8z2Sq35aRsoI4EdHOrrQxVLXJiK8df3/+0p57quBnOIrQdnHh
mn18qhnReyWtxfTIUHNVYjv6FdAWPcQWPVzoH569lGBvXpsP8JNP6tOojWUCPzxlqlqJ+4ZqB6Ha
nGzAHFkXVrhztkZ8XDhCcTVSqjrr8/5rVxYG8W5yWMGXfaOe9UygStLQ2D8xEZm3XT6LYgNcqflS
+I3BEC1qoycU6vUPDz3Wy4RTPAnddCovxR2eewZs2mxNFJkAM9d//tffiyyKAUX0Io9ME9SulOik
snkEFz+xj//vvyx02JVsRL1ORObHS/kldJi0hRzjZ678apJ2ukcrYaM4ay+R6c/dFcEgoKPWiotV
/eOl8IdzJpjpucu+HO7MAk2076znu6kynv8Pd8UxB2gh/BYO7h8vJdRAoEfNXQlUiVWA0d1tg9ae
xKun4zG49B6d2aw41ZG8begcN8D9fLycvziSQC9+m4UwBZLi7M4pN2YZ2xCvtXwh8mDym59a2lW/
QOJEP4YF50tiePcjSJA5MDMNdR8WEibCLj/HJZ/buYWK98jDaUYyB5v6yV8P/DaeoSY9mok74z0S
NBCRjHTUX6Vs08emXPTkwuHh3I8NhlAYOjY3HYztx2saEDoWWZKcbWWquNP1tECjnVR7VNHZhcd/
9lIcqdFNEA1KHvnHSzWYxlsiu9hQe9246Qfa/WQyEBhpOvMF2/G5BRhalUt31FobXifvVdEwUq3S
OD26BXbeIjLzfeSQZaVjRn2ep+Fd9gKQTGlNFx7nma7JepJmUaAjuvZNTq7cM/RT9NFAEll1/bPD
0ET5aCVOetcvfjthyEgwdDVNs2z7TC+fpqzG74Gm/RJK6N+nzV8ErzH/WU/c7smCQVL3oNnTzA/L
tGxb9E23taTr7JKekdnnX/G/T5tL4VekVlozH0493h3OvlJveW+xEv0ctaLdEeVrHTMakVuooe7N
KCSuGzvpDp9f+Ow9MkbiyuYKYT95eWsdW/GkQ2bKh6bZW4tHEGztza8cRpO3zy+1/lEfq0Hobj59
IazNLMKnK9WQejKCnCLJREMm0qNTl05HKyrN99Kelh2RaZdwdv8uB+sl2fZMUiVW6OrH72UqZMz6
2NL1Htvfc4pnQIGoAq6RWcmzbKbpwqns3C1iFPdoffHiev9Z+f/azURla01Zdsmxq5E0MBk169+j
npj9ds5xN+L3gKkzlYJU+s+f7bn3B+IVsEfGUoD7ThaGrNDjfmr85Nh4mn1nomqEaSKrQt8ZmeX9
LHxtucmgpt8yb6AB+vnFzz1lsW4IBvvqOnX8+JQZA8aDFmncdabLDX6z9Cuh77/81sVOXS7L/vPL
nXtlgd0L/JmcZP5xUjtTB8irYyImsm4CkFWmVwzWRdhRw1/4Os7dGdZllyqPrfWfz3JZzX4UnPER
QIMWjqmPqmjp62vB1CY0XPw/n9/avx0MwZ/ks62urDRi9T4+SV9obiRKSx57QUPI0uL4oDJdRy4g
1THJFeRQjs1bRCnlVrTKf/n88ueeLE14liKKfKqJ9Z//9fpitzIqXyguj2cvCiqzQdIL3vJZm1R7
9fm1/i0kWAMAWQr64/8NHD5eC6IO/KPKlEdvSZHBqsZ46UVdXfgBz92Ry9pG+4t4pH8WgE5GqorN
lL2EruGtz7ls2ADDG2wUlD08+8/v6dxXCHQVGirjvLVVcnJP3QTnTcBeLCjsD/S+/2QRcJfYyAQy
0BzCUhGhj07r4sIXePY2OaExZGC149D08cKd2w9WnDjyqETk7vOpVLhd6ubYjdL+P/xu3hr+YEKy
9v+pC8inRvyD/+9IL1b8sfyEpqLPbP9S856mGX/p0/2CqSgARI4szL/Wj/Ovt7HmExB+ooAGDk5+
rTtdiykCh89bUnJqCkAU2/jCW+JzOq1FNhaV1bjReQ6PdM67qxgD90MxoswLzSi1S+zHk7iCw9M+
zOjeb7DL5t+hOxrYY5ZWwbzidHNbxjFBJNHYfzH7anyRpMFXm7brwf8ZyAtQ6OBJ7txyfpyqtDl0
S6ZfGciOiRuvkEYihEvm8hZajdYHmGuqF4bfWYua2bR+KFfpvzuqqmti8bCYZ8kiMGiNdXJlEiDh
8X9oDUwxcZmGzOD10Jo8dPm60wy7tjWaejNYohq2buSX5iHTnE6Eft8gO8FlaPebibA7JN+dKX0W
Q7orpEXM2XVfN3qMhSrCwkkKgfbaTJImhVWM8dHrpvHVEbG373rAdxsP1Z8duCK1noxSIluMM3fV
AujZGDg59PtgiTLtSc1pgQ4rUsO9QclQhLEY0DeVceV+A5G2vAJAjB41Y3Hebbfpf0uzmAWmKM0N
x7nulu20xEW81fQUSxJoRoiBy+g2d2ZajF+iarJuGy/lj62h6yGImjq3PrDa2sXBrxjMhvgdOzBF
KukUdf3A0x9cMQ0hyiNHOyxWn6cHR4vcu9wfIX8hQpl+wYxDbNnBKf1DfEbxY0Tt+9jLRF5bDP4f
ekPifFig2O0zElVsMpOH3ADTNeFD1lqt/D0X0gFt12KADGZAXd/FPC8kA6TjDWbA/KrtSuJ9rVEf
++sSpMlX8i7NeyI0NP0aj3pik5LLQbdJpg7pYwvMbavHiD62PXQZtRmrqeqZrQyg/P2kUthAjXr+
I4ssf4Ln1KQXPuRze5vvQRnXqckYi56sGeaMdj7T3YQF2EPtzUPUoQqUyLQrn6VYmJvPF8d/E1bW
ct6hv8qMmY7HaY1iNRUv7khQrb9QxdtoKW9i2jwBdPX4wWgd8xhFNu7vBf02VgQVpqn9PlkTBp4C
0NLnf5szO+3KuDFwSNDUpsX0cXGB9BgN1kI/1EmKakO88bTrgMHcaLlDi7sdllJ96amJkfvKZlxC
153aCyesM8UiHV/K7rUf8S9Ztuz7ZopKJBldCVukiKps60waGvjE9gMj717NnLXr89s2V/jpyaLK
KHS9YdoF9NZOtvhpjIUzNdRq4/iW5fkfTC9ZYGnNDskuBCeSrVKgamP/3CDPDkUeP6JP8fdp/2Bb
7U7XxAanubWPl3jcMuEaDrK29TuFgfJCt+ZMx4rkFIt8S8EplH3tZDMdi1LByE8zOKtRtgd2ml2x
1JTbvpuWK5NYvECp5rdVxW9GlmP6XhiBmGJEDjpb+t5ZcnGh7jTObO+0j0zyTehl8+WcvDOY5OvW
aWm44uem0J19K/k6iMZ8deMx/pXj8iEaU5Hr/ZXcp2TZqcZsvqnRwPhFv62cw6E3Wn9r6WX8tuii
+s7pN9cCV0GbRSYosbhUUzJfmsafqbRQq7ke9RbnWPrtH191N8HpnQtJ02CM8zsB8/O5KqtLfKNz
DwesETlp60vNO/3xKoQ2E48EgPYooTFskjwZAys3sy0+c4lVw8yuESdg86Orq339/KU+d4OUrToD
VdYyaqCPl5a5Vhq0KWmEI4XezjE+cyiyw4X1kuHlmYqEbJu1jkRPwZHy5OPpkWWZriIUZtJhV2zr
qkrt23GZjB0YEPxoi68ZW5g3gwzGHmPzqKnaC2Q5l1cJafR3UAqUe5jl6l3UxybflHlq7BG8zrvS
97OdkqK8muqp3XEj1mOHtxrPXaHyn8z9+++korUv+lI5j5E5T+WPIiu99NhVUarTm3XqV8321Vsh
Gy8OK6QP3zWezF3KUpwGI8sNafE55rxrKG3NzCQk7rzQsydb28WeNO4XnSAkkD7a/Rz1Q2iOE9a4
rFUmS3RaGI+tk0/PfRclgDEW0zgai1ZZYZowOw8GL3V3nb6kU9Biqb9pmq7c2tqcvWUwEL+mWRfZ
B9Tf1eMy6PG90xnpF9UJ6zguTvLo5P24r01VG1eTrJ0fdVppCWSlJHrMpGiOju1rt9bcOFd2PWL2
XtwoOrgdGBsD38y0ozda9kE9d6J59M1C4h5NhP7oeE31PU8ljVeMkW27QSCXyJ2Hib5CDG8WLoNT
w0UBvhgy2pncGiJoMX5p4kgv0fKuqFRtWLT6jZkj1J8aDgdw5trEYW4CLamCyvDbp35M6x362/b3
oBy1n/t5qQIjKusHia//ua7YW0MIY8oLPBfkRJDCMra2kyhn+2kgRWwkU4iW2FZQnIxPtVNqP6sU
V8uzJhaarCh4ybrNLbgoG55m0W9zLJ/WNiOC5OdsJFOxuuQB5Pqjhz+KaocfszebJ2G67XjbW0pD
ro9UR3/39TYin6CpNa4XRB68o/TKrOayKCmTjcJ3cAEXBYMzJiNQk/qkNu4yg9op7GHVN4eqYHa7
7zAdhJqK1a8aj/ebb0Xek7LxhAakXCSYkgCYubry8E6QeWuHaALw4fYDrjqjF22Jw9TBXmS2JRHk
2pgORw2D7BBSD81wlYrSg4eVltltjSGQuLMGDTMjKBAuVq+rN85uEfZyyEpfym6R+gpL7b+zukwE
jKNsOnqybN9MzPNfy1nH82ZKiFqzHycqqNA99AEfzjJt53QUXwqrsV+XbvRyCI59loRRN0s61aVu
XqHRSt6tmMZKuLgSkE+TVFXx7BdG80TWm3jSzWyJbztzyA5zEmV34JDjl6btDIzqI3CDcCocVYcJ
bKlndxjUdd36xRPedgVH7zv0nOLABCzP9qZDy2gD3Db57gvs6dYcR1/9wXSPiam3RpBFpXVcVGlc
qxqv1T4CgLQz6Gsfiq63fqZRL7t7ohPSGAJFMolwrpr8ti1Bamj6jNWIC9dv1Zgrh5pWM/8IvVjd
buXyiukiuS0c4DWxZeLRihb7q4iwHOUO9X4XxSi4SvawSS3w0dBarw4Hp95OCp/GGFkKb5qhdnld
WHdemTs7AwtRoJsq3zRFFr/KoX1pmrrDfJdgMkoAPMBLKIpyE0fdi+fJbuvXJs2xmbPNMGQ+7r0O
ZtsKu69gvGyFAWdtDTg8lvMchb6u4ZDqnetEk+nWmwDNtnPp6Juo99NfiQ2ArOpGMKeQazrcacm0
r6EP5xuzMYzfRpqPV4jRvLsmo39TeLN+iOWA1dKNXUYT5uokKmyFi9tY8nXDkoDiK8QOK20g8sjf
KPmCxkjTtKAC2nZVWwP/GvBydgDZAKFpemx/ATBlnDbYzJ2joMrfpYnuP+SgwSFJuGCu5jwyAser
x/5QL6OlQjwx3v0ixYKtxp0sBrmesoGc9Pl9ks+jgUGTQxMsgVHgPRodXGSkgNXfBGtrwQKfadcd
ZvPXpMeOFMR9VR7KOfXxqi2OeE+nClpBhxz63ZB6d9MOjnmT2ckSklZviUCvNM4/uejiHxTN+q2I
J7DtVWVQ0tisesk8OAn4mKWgA79MPCQM8dGd3dTyyk7K/Mo2iJrrfU25AWpj7cts0ajHetdV15Im
lio3ytRkhIrDhjXTcvrEgY3x+r0qxsrHgN9ZN5rM8uaPm7deu2lJIBbXJaaS/p63vRr2TZnFTmhk
Zf9UuQnsFyM1s+ghxZOf/WrROfm3vmwnF8HNXMxwo2I1hW6SZP11jjccVozbsaWl7AIkthhj4oSV
UWX2IeMYmOwgRlju0wTJQQbuCMCY16pq7atkPQPvaGP1A3kT+vwna12SkFNmA0ZQFgY2Tf5PcIsa
zppe6KyArNAdQR5QECQmXJ0l0140MS/1bWFiS7rhkJrHe0xfZXOnF/2ikaXepl+IxlyeJZr3fMe/
ZbpYxukT8EH2kzoUvnGsfadUz74oPUwH/MpH2fm9BmLMad+bwnUXrL6ZQYJjkoICc6A1j9sOdLr4
hlvdTG9Lqyk5MdPXyetdTKSbu4GC1nr4yaze3RYdZe+2k9o839hqmH+NQMVxfqOcDKx4FL+BhzVl
QNVaf2EbkTFlDpkE/h2ZBv6RFnP0zc0SnZAsDO27JopT766kyQ5xiCEpM4zSaVcxBhwmmtO4msJB
THrDkszocLUO9+8wgxABDkuL/X9MGpMZkJ+2V0aiInE192L61plsSjRbGulvpl4v3gXDkwo2lzfA
Sk9gXYUunrMfQzUrZ08PPGbGAOfd3HZjF3+jPzfWQUQO1Ry4MjLmHTkUA4h8v80Rcws9b7dgFvQH
OfR1F44MEJog7f2Vll/aEwiHyKygz8QSWzF0eBuXsxXN+0rLaAuQQcAgdHE0de/CewAYl3lwh9Ad
HkWq4yLkYGz90PvKes97b8HT1xUJtHu7cV7G2ALitnTxdCziGVRiKea8IEpI4nZ1weO8G63r8T8n
K81OoCupggyGz71T4SgNCf80nZCIu15gtdHjMnBtb2TfSnv3kZaFtdObzrn3YwDmxejxqNOJrzGJ
45EWgKtydZ3zQyShFlfjT82C7hb06Vg96jICdanopAWLnXkPYKPrgs3X7Odgll215xd2r3RLNw9t
1UffrNmKtzQIaxOxxlI914YSB8JalApd8jBdDKQenvVK2BWVHMqHgetU7ZsYS6G2ut23332vLDiQ
5kj2VFHlj60wZ+2majoQFJ100nKTLTxImC+oMgLybtUOImZ2hW4cWBM/szK3ajC1hwSD9nWhWTAl
pSyvK89obmP+mCXw2ip7kf4kq2DOTPuQusp8WfKR5cSu5MvQLd2zyXHvuXcNWJWNXuZb5g7NADEy
5j2v/CIK9IExz75ilonhTtBaBGdQJHVYABJ7KvGCXlG40j6am2R88MtE8QLAxysxv7nzCnlJnUM2
jUUCVMXS9iLmTx4wFIaEanRffa2JXxIopdd+5yzXYzJSnMi+GYadHYsFckhmjr+FAQchrIGu92Gb
9DXsnMmwrxZ3mGb6giPGUF+KemGVaKv96BTKDMB9AO8xiDyoA85VRsXQphgkMH+QqdvM0bm3yWqI
YM7K5s2n52ttgMtHfmB3SdOH0lMxQrxkatFQjQqFI0XjwWvU9A2LiXMtdQt3QkG3fd8CDK1AH3kU
bFOaZntJGsCtOYEB4u9trYZ86R5gTsVfYA13DbR42gt50UvA8aCXdlORAjstI4kxQGtjukEjS5MI
q6zw75faaR4mLcI+Xtptc9+oyHjE1NO2OLJ9Z+MrcruRaTbffGlV3+NYz3+0qeCAYMSNe8jH1sTF
PS79Tc9/3XM+AGalMk4QG81wBxUu9LL2VmkOPgk8mQC65rr2V1SENYJFqScE1ROAcDXAuvvi1S0F
6pi741O6WGycKfK0BqhmxpFF9Dq8obqLoyfDLumVWh7F7wZ2R6MCnADLA998kSOL9d0XX1s1Y2KN
pMSYunA3ymq9o9k43nXfZuQNs9/gddZqIItBbQ7Tn2YmUuZa9ql6b9G4aPuoJgSEp+/+TgfLXJ/r
7FIVYuuAg0i26c+iiRi5yFwdxr70iSyl+hh1rbgiu6NLQzMefIhaXtW84+Sf21WO3aWHdmE2j4vB
IChYZ6t7HKPB7rdLC0UvnH0zK0EnQo1ntTSS9F71kfjRFGxuTruiLiRSlT8edt4+UPNgH8ZpUQTF
WFS8Sku0Q6JxeoLZ5Q9PvmRUbLVSf0Szr+5MQiTePfANy7YWnfMkNCOJtpM7Oj+TSNfuK3hOX9LJ
jgF6xEbMCXie/TEYcuneTcjkxlBMifugOS5mU3fB7xsaAFi+Rfosv6AYqW/GasHz26QaR/u0bayb
ONZQ1CSdMK9TiJz71scCgym5yRXnnGLipYsX+1EQoXMdu5jWlelEMThH3YGDJvv7bp5GsPiwUFYJ
69i+Z8YS73DGmiFBNvK2caixoATp10rrs5t8xU4I0Ts2TlhI66x1o3cbG362Ug/TlVHrzd39mOTa
u54M+XO+mBpzjSKvr3KHua8iWe1uILDjqnZqoC1+005ZwJ9EZILyq0oenSxpXmeDFb0oDOf7MJH5
kpY933fVt/Cgy3R57FjL7SCnEXoLiE4AkW0i+6qbbfMF3ol8lUlEEZGUbvGnMVqxBLmx6OPO7ovq
OLXGcjO0MvvdOiBQQgPXDayG0uMIo8hvyIjS8cwbMpW6L8zPxqsuMrQvSJw5S+tM6qttTm4K5jvH
7OQOSic0UpnaikYBIINiUy4+JHD6AfH8u08ECuSSA4S2I/LsNVfUo5XvDGg1yHTLHhfF17Uv5di7
weQZkY7aNJb5pu67tqFWJ9oJgeYcaaUZjlPtdkcIeUa3GUQWTfD/l75hGSyoYrO+ylpgADlGd1cs
atwOla3qDc53okzIoQENJ6SfNscRdIe28UWXt2FE6VQ+DiWHxj0VI2JWsn+QgY5GW+f7XpgY9EVZ
chjkh5o3xkQJF1YtQM+vHNDTbNsyTXK2um+oCuo7TKVwUGOtb50qIkPH0wrH3VrN5M03VZXYDwQr
NT7nzqXMNpDpsu7abzjh89+WvfD2xkBoacIRo5RTId06Q2f8inQz/QmKVd9ovbtu2WQaUvZ4lcWZ
s2fEFxSam7/wDo4RuLsC1vJCQ/2Nflfp/qHhSNxSymCsOyJijo0tFtKGSthSxEV1xMdQr1g5HI50
5sweKpAVah/XC3iNkdfyD+6ARD1iWQYJ9d/nl8jU/QW1wNfCOqcpfEPSFPv9ZMuk3S1kxnjABzgi
EQ7IrhRGUwWO1LOKlVUF+9gJtcIejaNXTxPo0kFLWoBANMCAdSdjyb7uYA4LzFqrxD4Zh0Ii8cQC
/9WvZDQ+Adathh9+13V80VEPqH2EOpCHYNR6f+em9fLee4rwUH9uSjsgUTMqbzEVADLRaOdDAk4F
hJDa99QbS44NoSQHqIRDuK/cq44ulIGECDFrIDvtP6v+6GZh3iiwVpltgIwwTM8h9NCbjSwc3dkv
bxP2qDdceMYTh1ybXoKTVmKbLCoGEhkTiE1zS8hbTjBWeesh8/wzdCDHArqldHAw8Op2mHhSoh2I
hoqQHVUZVHzctXPdOzDL3gYHmPVi93N7gIcsm9uxN3nd3bplKoKjIo7vObnLx4bDZM3ZGobKkzFK
0p5iUYMDNJKCKAi8z9O3Jh4WsVmmsgGnI1U/7JgiK2Ob1HjRw6Wlt7RbxaDFBiMTh4QYUGJypYOZ
mjlLQDRdKY0R60ZuFc9pYnbVwev7drzudX+lEmYidXad4NUHklPN5s6jHmm2yxhV3o3ex7kedrOZ
Fze53ucQY2N9YBY6TgQEUsnnyQMlpB5faT6omK1VqUgCrLG96trQe++1GJTd3Sw0QFCZ1/ZQbirX
joZnlchifOoKkknD1uig4OJ896t1nkfn3pBODAtqGmqOSTMhW2w9+kB9UxbTG6qxPPrqJbPm7fzU
iruDDi7SuraGjHJKkVCjH7UciHSIcD8Vge0ULXzgDsbwQsjNGKZIFpnh9uuDJgLM6G5yFw7sVknp
vVhqSsy7prZZJhp7MJtbQAxo2skG49GbVQsTz2kqJ4E7IqFgRCXZ2dullF4WKD311rZF1uZwr5nP
BukIl31L9WMMX50yGR4kOVrOXpvs4TXX2anvhE3r9Vl0iiZNYy9ghVvyLbMvnt7M6f1se5PcuMgt
zV1S58rYe5FZQEdLjYgix7aoUDj3NzFoHkEaUFQu/UhqTNotm0InLWzPsEw3dimoHsIfaCiAPbKh
K/E7xrrcUm+5fHoxZOP9VEa9CKXhpTrj+kSILQrMGZwGwXusM0LYE1DDqIwC0rIAjhQ1ys8th2rQ
FL3UI/2nlkUVZiuVzkX/Nc47suxyuJLltU+iH5XDhGd8+RG7HoRpoFt5Nh1TnwbvtTEL7zUr5tLE
SJVq4tXVbOfVYcLLzUBlKHb1Egv9YDeVp/bK1+anRkqj2vW2Q5KA7Pg390zNsuF5yTj0HBKjR14z
UDz4h4FYu+r7xFge7Ds5AJsBfOKbX7SdCc62mqJ7PpNi2qZmVMRfmp6GuHtFvm9cqrB1hBxIBcG6
r0Or59VPQFdrHikiThjBEEAU1rteIUMEuHA8CM2qf9Q+g+jQKQwOWxatRfoGqeu9JnwmZAQh0iFh
BEgLBLguNY0ttPvKP1SkBtAymvtpOAibxRJ0KbraLOsMuptpJ71ro2Tjw38xzNEvnWvS0U38FMlC
oHWm37JcR0MftZy+3C7eCdqZChlr2bt7jUyDeksP+P9xdB7LrdtQGH4izJBg34pUsyXLvW04142d
BBtYnj6fskgmkxs7tkQB5/w1Xj4qvlQdCzPQiJrzmGB4qIQelsHPq4z0M7lqfahXkm63OQFiw54Y
N2i03hnHAKppzJ1NQlYmFUZgK/FPbiMP52M09cOTO9UOpzFZc6T1NIJsWneeC/iSIqeoICTKcMro
/zPbRFREtLa5sU0ow7M+CMCeCe8KRCU2aubh/bHF7DcHq72uxDoH0bshQXJlj5/S3toKTS0Yb2bb
W7TZDmRkDU1mFTvaKLP4AXAeP7kBdPlqF1SVtavdupem8jE/xQh+xMGopVvtK5A7v0K5yGC/N7M8
S9+meHC6ey5wtz8Xo8wo1EI9po8IGWih3Gg5+Yve1JpMkr9lWWQW5cR8Fnf6irL/K5IuIYq2X7Ng
Kwi26Ynpm1vSeHjt+DWC0l6JY8tt8U1viPaG7WCAzd40c1YNpwQv/3ybEm3i7SbL9P7EYvJrkwps
LW6o1AiFYZqyeNZxLKyj23J+s01yg2xm/EcUmU8lD9Kn45nGL6WNur2xUWb228Rom3hnpL37KUSG
+KeYLNFulhxT3XXDdBQrVyzQ5CQTG6tLCGcSTnHZBh/dpLDi5x6rMJlWBT1W86pbK/QwfpK4UyOS
5rBejX74LUo7aclYusaEGRmbBTUBBmqPjNSp7w7LK8VWindnP2dzQeKPnq3shIVCqxvi16blmiiT
3hV2Pnf7OSZM6gj8ClZfL5byt1lAeOnOVkbi7lwlFXYrPx4IlwwK8zfL6G3aQoc41s6qAv9C0QgW
kFnP3rgfVFB3H7GByX8vW5MIvRaN0BeSHiuLkqwZugNekbX9YDBkyyIA1YqbF+1nE7s+smmCe4qa
T4QzQyDeFmIxHJTDSTCcYwQgw5Mk7a98NjmJCfROE3HhmdT3XJig5WSelWhy/TQvoqxTrqTjrScN
c8AAnG9zeybovHVS8UsdwBVA9dmbSSK0OrehsMKpqMtAFq6JlNA8eZugAOM4goYMc2Sak5i3PQBc
SWJxP+OGwPy37sCU+oCEqIROGoHGBSlMEPfWzdLPi3cvFzUGoUmN+Xcs+RZEz7HJbhF1lJqQI6tP
o34dTH2g/a3p7pDkEBbJY97lYV22nrgVlDqWt7PrwJdIEK2KRxgiIOxI9ePe96+dh7SzOBnJ6o5K
hm2Vz5AdZbUOtzhmZbrFyWrrU92uZr2tMqeMAZ7IAN8iUXErdrLVoJw0HRuBaNoYUQvlIki3LQr2
4nYJSBQAWInn5JL7Vk4pi0+e4RYdGfwB8dNMZEta2//ox+jt0DBmkWwVN64ZjlU1lZEn+MW+pmBK
/HB0rKYky6eY2siQLMWhpy1VbuNequkTZLLMiQP0gokMy9WiTtCYiiUs1gaujYyOGoRIGvh4QN5U
ZLfY2EhL81V9anhK22itXOuSkFZLEBbUJykT7nTvddaLlNeHmCRC4u380ZW0mKgusCN8Sl72k62s
U38eSfXZ1+ICenH5DGZtPBSq6eqo9N2BGGg0XIV77lRrTHsHcNx7MFVDyoki1I22jwG1GcBttRbb
mGCnad/4gjy7rLStYCNH7zbO/aX7MnPQ3o1DxSCEUG2R8C+rSvZHr0qs+IhylEgFt6idgjabTBg7
fFzIveK8T9+VTi30VcHI+RlA+/+OKLl+ipheQxL1KOgIfcX1iLRrKZt9Y7XkexWWMQQ7hjFPRYAs
dku/D5XorOTVWL4GziSbY6Pq4d1CJ7J8aJQy5nYpesc9a7ty1d4yep7wxqiz13aIA3xNHpw+Me8L
hwkAbgM9au9p2QKJA3tcxq3SySBuSE2s4ifqXRZWtiHxxHldLHs+tPW6oNLPDEVdB+aAYdl6pqpj
ajgSiy6hQpsJPSBGIj4a9JKkj/uNW15syk0Ngg3h88hTS7yV5wHcm7xRWRN8jNKM+s0XZvxKfMi5
8N9qV+fPTIPe8zCrjuLRYgbuNVxR2RvlrbQCIWKhnB3jZxzsS4nbd1O2BlcWsWLLwexjWpaEnS3n
tl+J2SCkwPqeBzbisCAeLgnrLFjavcvwIe+rKrZ/x9LS/8paO/lW04OnNqPL0PwAIDkXH1xlSRWS
CghMhkNYZztaJlS1i7PFRV3eqX76zFKHadK3V0J6peDSvbUlP/WzRatYfAumXQ5n22tn6W7IyVPr
N3Ed2j8UadtmO3fgstxNpLZXf8Kj4og6haxwWFmNup8c3KWZmOTXjO6HU4co7rsYWnAAUABVI3ar
r2MCaC33k3BOOkIKjuX2bqqpFNiwpGflgYmpUlHrc3ngIemt9tDrOJ92bamSc+G43TXoHkED/ilK
7G66vnFIWKeOBwWxjN/aWLVRN/dt+YdCAuTanN3hN6e2OD81PiG+W+qNfHnhQjBcQjmb+AfCMiVp
P1smXie58GCStuh7t0ISv9cH8rFth6S+n8TgNdQe2Vb6hLaiV9EUexxfyiJxkeXYg6EdQOWHqxjV
6Y8DZm2sn0k9nDNScgAHHcUs2eDm1hvUZmTf20ieSCssFjFFjpG7S4QQZ0ED1NskeQp/0NsCzQwU
tDGkT6OTQ63iJ5qbMEtlAa/TQ+8TCmsmLFcgWE6IlaT5pZyiYBxO4/We5ckdIhapKn1yjLbrr5Uh
y0Jak1t95RI4lrdgNSjgWdYSeNpU1kfrsaRsJmOZ3Y0YV00QcJ2RRSdMrtBclgn5r3k2vcphhU2j
6sW79BzBnEE0FhCp6Jb1C8bYkWLbdm4IFsDVjA0+yKlPkRX2GRoQlf2Otqc5l3YePIxNaxAOzYBJ
sTG2ztAQuvg0x9Tfk37qZaAkfvMKsT8f/KwHInTcWM+R7RcLra2+Hz+pofLMDUGR/r9ModbiwVXX
hFbEqPMGwjYY7lwoqAtMW88QpziONzB/4q5rRPW0VpP1WdSr+1w1E7ssHPRQn5uqogAU7zUa+M4q
UlYm4KSHUQ5JsceYBGcFHVXshCXgBUwSfkF8IDfuhY1vtJs6v4v60cwRjJTD0uM47sS7T3bU0ehL
/Q84m3djKXzx7uQJj4tweDoMur7qjbVwM+KjRxm1dwpHPFPz6BMZvEzuGwWtzr9ZKIOZoSbxzymb
6YM8WuNWl41QmxIrkXEkTq+1w66p6/6oUGfexX7enOTgSSiuusi+A3pOYlZYw3pHFJRc67qvvCU6
GNzdw0xhycadJoCBhtsag3kHT6ez7DurymyJNJeDu/HocIK9Bi0rwnqkKSW3PVFEHigT05A9e/sm
sdrnjJvzj0PLeh0F58lGGx1/LhVXSyjGrrlioQs0yaDNFq3Ymgf9TcrGtYbkbpR3pbuab0mSE1Fh
pQiuowYE83tZMqh6wBKqjOyVqWbuddBFrcfUEU6Daz8m14+ugRJZnJVjrc5hMXE0ZrWq77iYwWmH
ofTvgpnuAMJxk0cexYz6G3dALN8NbXVueqMEiDScxwa5T33DDOVQsLAGXrYhwpJw1sWg2aRQwcUw
6I66i7PAg6q33TiawXUUo4RZ73OBd2sGG7/hwJIHlEt8F3uokFBweqPmEGwEPQ/dNKPssrBeLrTQ
9hHVzFwNVjkvx1qm6SXz55h+CFySp1JKu42cHqAUVkATgoseBGw9vldev/xfBNTtM491lHBHhXCG
H70O/cLuyC4r9DdVXv2X6Sy9G6VCrcPZl41bbfB+zXRo1T1dKjrmFd62Sxa/ytXlJzZyXT5QJsFk
zSEFYJ0O0wk4dwImCITzr6bU51R5/fhRyia4gdL2APJUn5A9utQNK4Zv3zMOlr+xBTy5cXMnPgA4
UNi5gtBXOzoBlk/4N0rPK3DFm6Ybrc8ccuobuckKsd46cU3scZwlJ7LKFRuu4dUZYhXfUCGEPDdu
idv2cV0742Wi6oQo7mWM182ocqI82SXrORzzRCd7OXnWTZHP+tIuTvI5KsunO2SejYNA2mbsnA6D
IR8lsgOZNqqsP6Bj7/NNfZWok1hSXjp6cX6F5eS7xVyXBMmU7bJC0x+182oQV7Zm0lU2UzeIwwjn
9TjQoGGErpoHZOx9csZ4ZhAvlQ8iyla/pBCoUMtH447m7ayNBQ5rcszQN4lHWn0RDUUft9DPc/Fc
1isB3uyd/Dr2bJvVxuFfMfe16jOBmkamxJI+8vc+/nfNDXzyzaRdd4W3JkwFrt/TrqQLCr/M1ItP
qb8mDPYk6RziyfYflrXrDkE2j7+yn5SzE96fpLcljabJ9e+IHYrfSQG2tiXt1O+dY8ePfesSmxvn
ze2kbPfULjUv90LCwtuUV8zVXZF/C4Dk4QrgwcMVPdcDCZigHllsQRHBbNzwt/bXx62GDmkKuHmE
i8Krc2X/ReAYizbznoTHR425KZQRfNcc8UxHXvc7ObjMiOSvSIHn9SQVRTV9hCjVL/YrVw0ROmlj
3iUlK+3BXtP0TftmQbnL1GfcBnR8n0qnobvHVeuj6cDf7Sk1Ll4mMivuKnOVb4FBfMbN0iZXo6lH
nG49D+Y+J4BVM+eb4/3CM673KiBS50a6sl0xcafNSK2jNRH2mZQt3BqakFuvSziYicQl95kIr0tS
z+ZZB+363FVzRx/c0ETIbox/QYq9NbEtqJ0N8WCExecj5duUKjY1gqyxoJRSUE+01wYh5aNm4uhq
d/rSXe9nxwZ/XkcMOch2yCEDdspzMrg3xjxY6U646epEfsJouauoYhphnLP6yyAjgzTFWvjPLXIk
CdLKjbO1psqmi8mtXJ6mzHA37mx2bzWKkiTijGrEAWxvrPZ+09ORRYA8bBAJ1uSVASZZBdFeepQG
kpiiQ1WiJuclxldz5lNKlrn0qRm4Ns+NX2OcxK9zaphP7qAboK4x6f0Tb9R8Svs++CydfrjtDWn5
e7ftAi/05qE1yCoip2Fn0tf9kjY2SUL5aqFUmrSHXJfDTEWpLYc0QjNHkxoJx7G3dR1i/Lcipr6P
7RGwck9yl+feNWU3OD8euXoZDQKcXpdsquD8sqCh/F0JLh4v6SUKA051pCXAxBvK8Mb1Nm3dyEyW
+Ik9Mdnqnu9PrUnZUGbjTZBnKA4OQTEY+5bkxXC1p68xddpho9qmBrsuXPCykvcilL0JLbbQ07KJ
qYFCOgJqwXrcDVyRQdA4CEDN9QnxnnljL2Q6z3DElOJwBma17e4YkNokzHkVnvxUc68bvXMWbNXb
KSvomJf+tFNI4N7Id2nu/NhzNmyKxdEz/HJXcW/tiqX5mAZl3lRBKX8gY819WZvJO3F5/mGcerL5
uNxMP3KK0Yvo/04pqBCSOmszEZ885U0k6TCID+iX2z05rxQ6+S6yFDrJHjuEQ7zawp1/pXDGEq5n
oeOBDtD8SbUTmQdolcbxRc6WcjhVB3xA5C31B1GgIOLBBcqvF9i8DDeybebpm03B0EVSKckHItET
rjDHs6IeZlNGJnDhhiy05tdahgcCOmqia+aVqddUYx4167ocRdv7RwoWaIcqBiesgmB9FljHX3Uf
q2dKiDAxYa196JWX39mdDaaXNXMbZYuh/gVJXT8sHQ9DSTzgT81KWG5ybuqbDjY6IPMcHRBNUNUr
7Qr+lzfV66XK0ehmSBj/xWROUARDdRUPCIBxCGvT/jPb2Ce5dh7+0E00MeDCWsJiK28vieoJU4gV
Dn6rMDykYHNx22UJkaEtEbt00BzpS/A/ptU33u1VuA8lM3ETIhCUjArN8leutrlDCc2tcdUme5tJ
DbS3DGKIJJMNhmeDshPY7OeBA2kHYrPu5oaKRc8sf/DtZUcjJkKafhxcnQiQbY/0fjEezdmioFWP
vXPImnY8zuNSAbGsVVTRGLFPOvx+u8zo4o9BpPoaCjS2/zqYGwLHCRVAplJaHyuViTQvEn22CWRg
bZMGud8GQnf5c9uJ7rbUrj5mx3O/hypHAAgkviF8Zjyb13Irx0yT98SemxvP6QuMgVmM4q9Jj02g
/Y0BP4XDwOpe2ZxZG2KkqDVxhyntP0b91/L+cAquxLO3Xn+e88Lclp3nHUci6D6hmsX3OrvpbkCj
Qr5eofZB7o3/zGGwznzCYso9wCQSOLxta6/GyYxXuDWZ61+SgNQzPUEDvk8aQ6Yifkv8ynry8eO9
T7n1ZvTohxw8lR8IO8UXn0iSdIfJVGeu/OKg1FzAZHPRMhlWNDYsZeC+S99bxn2bokCX6Th/FFZ/
nSQASCAlXfvZykej5xTk/dwNQYv4r1luVC4yZg4SdJnO5QGbX/WM1KjfuWCiOwVy8SAaKuktev0O
9IoF3r7VQx4hhZIw+X4Ct8uqvSZ7b8oz67YytQ0QOvWnyXGyfV9PtHpA4flhW9CYe9XeImNraOPs
wjGexyjoqL/KENTuK7tXNw6j5r7DdPy5mH4VVpgXHjOxOk9qLh2U28LkTwUOjMl9F7oXSaQGGzUb
8bhPa9pNxAzR3oaicPWjOV3dfeyk3/E8+e22E+v0OjYyvQdpRAULLjryX9PluunXVD30HvoFIg3q
x9gKMA8Cj8jI1bX7Nq5d+jcNaM62gkYz2L61YMZO+6T5s+dWnB062uDbSNsi8b8hL4vRLP7xRE3z
FrppjnwrzstvWj3MV4Jv3a0dI7QvY4vacG+NuUjiIenuRoqVnzSX2h8cNsG/Cwn7kEl+97bENMPO
rSNfJinHDCy+gehIBHKDRiL28JzlMLKvRter+y5Jku/VbWgxSpfusrhk8AM5G2Fv4fPsa9qrIxL+
DQbsegJzKKyChHsjd9KQdGzvuZ11hcpM5fcYLf1kZ9rztdpYkiKSAWfusyzxXZ6AOlZsQEl9Mw6o
/Dfj0hR3Rt5NW9Luvnw4Qxg0QoTg+OiERSKC5tXR5QXabiKJrLT9x1HY61tAmcam4Atx9CTlgaA8
l9mz1D+Lm9C2gFa5NYwuSi0nexJ5rE4m5R4XULE+tKvqFQOof7sAKe0Q+NyA2FMmjR323CCUiPJl
KkN+zu7cFmt6qxhk0VOgBUXt2VFJYc8FSxONj1wQ6aUhC43NNm5OVZYZW1XLhBuopYXFc6fmUi3l
fEcZ4viygmLdmAqlvp1BLF7GIMmcCP0pdV5uagOoF5a7vaJUxJ5BvNzn/NOw6durhk+J7nkFxD15
nO0P66yXO8IH3R3ixGvOvGU+z6kI4Bt8fWu0Ul8SIn4/COJB/maWbgzc16YvRQfcvi7MWTxHbr5N
RoYY2lDa41X6GHVcdg9eV6w7NJjAM6U7+28m0n34v9qxMFd40O1gPLn9lk7SiDQGQtbTxSsOfj5/
sys9EHlPN+RQnJZZrdEI54dSLltPFZ6TcyCXgauhEiHN4ubBSlU/hklphRX8K0oSpz34MUpcH0xo
gyzAvO7ZN4WZ00HnZkPkj53aC3PqzuCQRai5DTayM34Ne0gZyTiV1mlob4ip6I+2MY6hyxR7HpoE
4TSC5Nqn468dn+PA9W6dogvOqEGQK3qyO1YBF8NaeGw2AIg3y+QQ4sEKuhF81Va1VrGv22o80SzT
7wYxowmNwcQzF54tHYxgUw/VQ2t5cwQ39oad8YnDDj3kyhNMYlL30EmqPfToj0grjCjIprP0ONsQ
hb37lfu0th7Z/eZ3ze0QuUJfa8X894Quy7AY88eE6LQHYtH1juGc44wewwdgSBp05ZRGCZK281wM
H3Nec/ulZpgHgx2ZeKmPtqe8UKIeWaKupJ21tf0Uus7QIL7wBT+KZIGtnXinzKwvTczoF3BHM4r1
Y3AiV6WhRcEoHw1nqENLJPJu6sSfaRIoiv2jCOesp7exVM2RD8x8QmQYcJA19rZM1IexwPSpjgch
0S1ngPIfhWzm914P9c4YUcmJmHIqZ07H0C7iIXLJSQuvFgkrb364mXC756IN6Rb8nhuLlgVtGje+
lT0ydC4RP61GF3DlU50ejIlmEzIU7jw45BNOKk037bDsScCqDzmIO46u5hmPcbm1WB3RZnQHc3Te
+97VgMbFaSZd/PpJrh50M175gUqLfRkgxgJdR2Ts05HrCmmTF22o+w5rQxRbsXUzG2PqbTo1XuJ1
+mhb2qpw/DugUnPA06/SPkKUh0De5lBgmWZpRxz7RxzrC/TSt1d3430CKIrGiHo6OM7iive+j276
bNIB+Ai4g4fNIn0vwdyZlHs/L6q/qsouFb9lu4GyWfeZjg8T8NQLWhF6Oc3Ko8k9d8fyUXHzA9yv
BBkZ3jCRA+rPx2wOKDwF1iUglp3cRe21RR6XnsY09vAwlNMrReTlduzs5chZ8q9KxQcnkY7woJEB
gFfk1tJ4cdYr2e91wT9EL/Mhb736nKfQHbht6GgFynqe7OIPPK86WDa/FsxTfHGtqrpvLQNmx7G7
6ZaNyjgY2Ld2dp19qlKYZ7QB95Y1Odu6dNydV0JhV+BgYcUWelt1GkVD0YHiOR36ouuS/kSAV7wN
aqxVkF7AOlwbK2dVmlwZY/3YaXqbF9f+6YVzIrn7U2rjPp1KviUX+UUE+nss7HPd1eahHEzK9NjH
MFOOfxgXA3AJb7p3iGw6jUTswwy2zV6PbbmL2VZ21TJ8Cvtq31yrbwwweB1WFT/WC4ZDjA7Ld1Bj
ABLelz05TKWOJTlZZorE/I4vom6NUldam5DkTtPGhMkMCcTozjQ4YiEbAsC9ys+2aCn/ja150ql3
15j+SocgDDL3cI9Tykl4F7FbKQ3XCrLyohx6A4vCdLdeOfTksRUB54JVfQq6qTY0p/G+DZMG2qO/
FKkuOBUgKFczvKxKdg76fVoy1zfcq+/2QuErVOZ7J9Fi0jHx2evlz7Gt5yyni6ZyHFihBSP7LGbj
KK2yP1iC1nBsBhQuE4pyKLP0WNF1w9kWX4Xz3RCqsXznzjS3nZzRRMGeO/s+cbwj0j59N/dWd08Y
RhohMYo3LXQiB21inYeACXmu3Rq3T+ygMAxkhG4m22pVPotqvhDOkVLLVJWRX+sVJW43fIwuvXFq
VA/uXBY/CIhOWdbInZDOndvaSJcWIMAknXB+aE3AKAop6lqvxhABBiO1CIXrpk+dbH6Hynhilvsi
5eETMvjVkq7aVx1mrlIKM+rRucAINtU3STvDo1VY8TMKp/4WsOuyoPiKgIETvp0zHNFA8bIvmtuK
2Br8CXEZ9Q4SVANdT7jwcj0lynxDfU3VMvqSbpPxf/sBsfN2WYxCayhJmikNUWxoS8X+t0ibKqM+
X2w2bJ0cvc53j70jkxfQA/kmLTwjdiy8x8qv9C2JPENU4aLcaR8/iC6KvzlYMQxZ+daxun5P2yd5
RFNbZxvfIvAJAXsZinqiUJnBce+QVBTZ8zQeQRDce6eJC1TIDcRhC6huXZ20GeAbxPkbFXNvCDSY
PlqeJIFvZ+e4U3qJi1k8OWP+ZlHjSFuof5ujV37vSLMG94AAyldxQGX/w9RL+Gidn+qexZPi34Op
PLWpsPwzJrr5rRc3N3GafNtFuWXVGU8iydC8z/khX6k4q4YyuM1Ei7dHT7xKYdxZ3h5F3m9Z6tuq
6IwHZlUwQWNFtl26+tMkPZZzdFG7uETxRI2Urve9Nh5cYyGxZkTYYMVipIScY0mW9IEjf+1vOMjx
WfKBi2RnqgcJc7/Xk6aTvqdj2ov5xTTGr33n8hDqymrI0VEYN33cAvwYLj2C5iWNuzezbJdoKNt+
u9o1pYjtnJ9Jnu0Rc+tc3ihjeUZ39GpUprNDyjZtJ1Xle3IoqRk06JcOOk3NveQoOGJjKiKFPCKs
GrYDgn/R85CIt4M2S26J2G3R/rAltdKpN3MVPJB8hc2yxRLfFRQHE0VfoqAlJSMNvHaL+9qg0i74
tsrlR016BU6bbjhvOHQVvhSzTJ/hAz6anoaHzuMYAseBe09kdgazvooGXcJ5qxIzmIttvbbkG0i8
E/LR6k55HvOcJ/MvLgXvbtD0zheCcqWqDZ7twn2oA+PBn6bXfHDENql6zCxyxLwBRIMYbYduHbAr
RslJt9qbX1bGg1O47zD3DeUPV0cOEdpQwhAklAaWwAbupxrjR8ujxGyYaXblryBaR1SnqOSvXViN
gIfz1a5bcxbXeh4fUUo/ZB1iFI+y92gqwVyazgdpWBikPMOi4QxxvzTnJ2a617nOzrMzXFoZH2bg
hU18ZUKKaZVsL+nCrrFmoe/KW5LPXtOq/zYGFtMkrn8wKbm3Dlag29q7tl63Q78B1W45L4ZmpzLx
SyQGeJY9nvqlHe8n9Dk8HkWxzbHTPc1oJZhnp+EWiJO2D6t1YPDMKwliaHZbQkgMYf6R9ONvHbRV
//Augv9Cnh67AAlvXg/fFBSd+HnouJci2FqShS/OrybY3Hxbc8eMFGk/24q1hTM6R1yDRJDxR6aH
uYvfsRD+mJ4aIzdGi8FrN+NhK86unC6o/m/WJrjUnf6cZNeESGjVEbYYyfTky9cOuCxKCco+rUlw
QXhzR8woN8yImpPrE6W6ZV8Sytw2EgHJBkTRxc7Kh9JKH6waz6DtaJzM7aPZto+TWZz81n8xLQpr
HdMeNg6yQj7e9G6nRTbdIAhpNmUNEdnzYRk3i43WBJZjKMIYUOJUOcp7bthkt7hixVELqz4UQTzs
B4TJ6Jn6PAxkh0y+QlUaDhmHS5lSBa3SoT9MCUJ5m/in+8aZ20s9NuvOS2jtJVwAU5ytV2zyE9Xx
FTK+HFYOsArBTgw6fbQhtG+4TMdjg9zuRwdWdxhxkbJ/lMbGIuzhN6VA0hckMhhW3ewqqzoRtVXt
kcm9kggFkAhJTHHkCImIgPVmnPN3K6HCE8vyJbFRjdqTZ+xy24w5VGtz42R2H1am8YOVYDhgbg0+
pqq8LGnbvRJdIHeu41+YT9hYuADTSM8Q/SJgGVMpwC9Oc3Sw3NzPlm6zbaNtjS86d1GfDPKMTrOM
RFJ9s3smm6VObXbrZDjirVJHdHTeFvCpj8Bc6tCW5X3Vu8lB1s7Cwpz5d6ZARJYiBdnOvjeESJmf
4hagq+9wuRSIlFFd0IjepUiNivm28p2zU1WPyeJMUSe8U5AJDsUYxPgqs9u0VlazVqZtaHT9STXJ
uuN2eDFH41yVrF1p1uwkD+IW+WkWGZleXkpfMBgodPzYjnDH6Zx+NXP6knPDxO0M5gZ3O0n9i0UI
CC2w6P+/0148Z0ZeP3nC8Nk8yF+o8hpru5gn7vnphHFZ3nCF3xcjFTE9zraNnybewaWT7yByjCMb
r86Tf0BLzbN1leIFa9Jt5ERjoduK8shJ5WJ8neMQQVgTzZ72oy4psyOUrXm7BkF8M+k4ZfEMpmi2
GS4bu+Ca94JmT9HrctvCaLwjG/krcoATpANDaHtciNLSJrpyRCXIcDjO0/5rnhb50DkYaz1pz6Eo
5L3uF7IuakrDvfUFGYF5O87yisdP8gPSBZ42XrtDWk3ewSoH/6H2jcfas7JfN/HlrqxtMzRHzcuJ
8v+YL/lbL8T6Utnwq5a9PLGkEF2Pep280jynKRaIEMJbHT1dMNVX8xkC+zcW+R07IysOAQyhy1sd
GR5xC6slq3tby4E/SP+hbGpvdVMTaJ4QgAKdNF5WG8lRfA1VIPHoDrMUQpPJHEPHdvqt13hl2KdU
shXEdzBwxt5mEXw3U+rhKbEVmQVdUO9tf3LOJY/lUzA3f7EcrPvAaT4DY7xXPjiIdqn/TEdajPsl
Vw/VgvitQwHBQeyZCN9XaxNX2UPmjkfqM5qzI7jUUWiZG1p9aFx3ul9fVY/YsR16eFf7atr8Rta9
ABD/3yVrXbwUD6LR6ad0tJlbC5x1VGoG3xkq6Ug2trgTXtfdZ7z9nWy9N+IIGOnrZmumI7HCi6Nv
S3NEV6fWbZ8YLLlttY2BBsPBlO8wYsHWIEvzOIlxeIZcI4nC0SBm3oSXS7sXp2rXD5QjF+LWVqya
zK1VUeFEv24VyVKTm9Mr8TAa6OzrOSUSokpmtPlDhsiGXD077ihrYomPdKsT9uBl/spVWgAGcTHb
hIP0yG4W70XAK+7zQlqYbMjNsDSz7yLvEXgHxz5I64/GI5i4tZT3nRSBcwBMnh48WT5kXvmRpv1+
VsyhdCMud+3knR27ueP4A3jtHQ9rH70TFiNUnlOga3Waka3Wb06zsL4W8r0HWQ9Loy23S0PmDJ6X
kxPHpBraX5TLeJQOK4uPRsapiEnHfrCJpviPo/NabhzJgugXIQIFV8ArCXojypsXRLfUgveuCl8/
h/O2s7EboSEJVN2bmSdfx1m0F7tIgk1d+Dt6jaGUBNErxKO/Uxa/6bi/BHr4V6dsx4ARIeik43tE
3SO/xLL5bM07P8VbPojJPc+DbEOYAlxrdZJv9X0L1zInb+z7Yv/uqlrDPNr6HTtUP04ex4lbihyZ
FSQmta0u/epBFtFnyrrw0epsajop/7hOM5uDRIn46HVgFFz2bltv9O5tzUih7oBHI/DnCyb0d3/w
HkmpHDKRk1LKnoVjbGC7ueiEeE8DR58XK/t1wfKutIkbFjTHsiJdqSAP2yBEquoW1Ak/mrw9W7iM
9kvEEbFi8YJLLQH8wr+DQKJ0n+c0Stbjwl/XL/0xSKlh4+f5L7HqYZeZ1AgLsw4eK0YvtH79xyD1
SCJzUMcWRONJGsknKEDK2u+iMraGmZRc9umOJisKKZ74/2VhEIzxK9Uu3LGT5smAHLklvejcKttn
pYPTsh7bf2lZ3fKme3BbrsFchauWGb+IznYRCAV4yoj/4D/0tlkuAejkotg6zkSXuh0vO2e0gl0F
Bv+Gj3zcFlOalaHFIpo83iKXWwqc+JmprTtAhinXzj35WWSWXGWDODG+HCHP/kQE1R983/9u89nf
JBOADAwA9Vno4qKdUrJZ6epz7TV/pnvQCLPqa3oPx+P8isKgISZlmPR4oCjL9eIab/1kkVdPC9YP
yWscs2sjVjeSS83rzT3NtRJoJWvkwaehrU5JX4N7sKIP0voXyR9NGHqc11DCX03ufWtPz89+evdI
uLI+xB1Qzi5qvT2F1BIvAA7U3jLMsJzKqzcMzYYskPwhNDk+ETHIL0RVIcslytlkeQyIj9muuCir
cT4NZ64Y3efxjvFIchhXMvlgtlu2cWO6u2q4q79KNVhHPS94ZTK0N8wLFG/jcFhXsdRMXa0vLz2w
8VXG1wy7IM+7TxmlLLJcElhp1FfrKInGQxG0elvHvX0gfsl/N7XWVi8J+bParq9RNKTPfu+jokhw
ZF7nk5HKfdQ8WPTsLhcsXwZHxhmzMfZwt9Hfqa6a633FehsohCaLJOd03cQxyK8G/8yMae5ieqZ3
ycjx7UmpuCHpIWNLJJi1HB9xMu8Wzj7DXBVzlvsb0+zb+x17eEYjgq2Sc7Aw8izbBYjLCiMptkcc
dxufKAH7hWEmtRLM5x46B5kvhr++YUOBJ6DqQnNgRyjY2m8a07K2NrfRHQbMDPyo5z/1eAO2eNWS
WxFZPaL4mIQLW2wOu9ZYO1WrdksxcS8xHB/UkoAD2qYy5F3eYtXyuu3geSQplC09YDaRDa4tjkQ4
lrhIxsXJdvwTW3SLi4aZ8KgqZQT7AFcUhNNMs1cAnlHB61zPFQFtOXvjnhXIdE4crV5Kq0m5k6n4
PFqeeZRp8w1QExRHYRvNmeDM+OrlQ/XQBzRid1hGDxz9xYs7mcvjAKKRYJVTUi19Pxz6Q9r23cMM
0mEP0m7cW1waDuaEbQ+qFUlv3GUhz1wJiKHIm/3oienl/ut6MKoh4mjRcbi0hv8sQKgSIMjU8Grh
xfyOTYibFir+jzMRgApsr9i5WvPRpikjP2E9LLBNpE+lk+nHimgvjyd60qsiR8j9xTNv3PT7XYHb
gYmjk+y5bftjGN30fZl1/QKxKbiaunb2EEmGLRaJ9m0eW/paXJrxDGzSNDcvsf9jGn3HZtkho0Xy
/4usQXWxsH6sRl9/OMNknsY6vavpbXeNmGhWdeCAQjBdScCaErNsYPMCaG7+iceKZfeAZUmtmtgw
0cim5F+TRM69hAJJJYr4jMKhbcwrx2SxiwnErlXHSo5DVm+HqcJchBPoiK3KWMXDYF4bmhxXuZJs
g3OeK4SbMiS31V7Y9dRXULDNq6zK6L7BnImCTP6JROvy1XfLdOn9yHgnR9ER0W3aMRT2UtYbBgH/
oGyUnzVol+ZBEbjax66TbzNU19OYxP1tMvqZTXTrbqI8GC4CD/VnhzXnGowjBz1k1PitRY3FyrF8
43Rctth0rb3NXeaAL5g3Jaiba9y6ejfqdt6OpTkdG21TmU4PBSCeMlnPTQbTAvn3qOG74NSMQRIV
JPUp+Pabq+doDw8YBgnCg4R02iR+8GIxPfqVZ+97ZQV72fuctBF7zRAixVytTBVFL/c8xr+lBkYg
lwVGunKINQ4WMqpFnmub4N1IbbRa0IYtAbNkYTU2GjtCkOkz2t7CwgoyooVJoQ+ulmUnmyr245cM
aMWK7at6RrNf3mXsRwdeM+XG90eygySWmxuiZXBtpj7fJAIXBFaCnmKnyaXDnUFrNdRlf4mgch0m
UGfPo+wTCsicdPkYk9Q+K05HRr1y+cglzGxVLO7Wr+R4T2ylRxsoWujUtt74knGOS4kd3l9+6y6W
9gMcHJbjBS99r67YXnuWsSguCkb7YQPYPy9kSPxVQuKKOWwosg+NinnkGpWDOymLD2mm84PPVgwC
RDn9NfuSFV7tePMzunLxZjksy8MOKNJmyQBAe8JygL0lEJZWGXAXd1UmzIwrIXt71UDEwxLUThic
HRYpK2HFLZnn5W6EkqkJetJqnR1eUAE9YQo2fVU/dZ5MyfdDtTmZ5nw/QllxAarE8YkxDA9Z6jmf
ppuqLaGkIcRfLetNnYL+YFvgcz4T2P9E0ubdEbSF+WjGamLKt+d/jpe1W9QWcqhBO7hhPc/ZH7xK
zaZfAv4EdKDgt4QH+lAkBe4cot+PRm9wgPf3l6aB1ZCFnMiT7WgO3QauZLSOGWP/3gWJFy9Y2O4s
ZlOwEI2pS1sXBB7CCqPTRvUEGnAqjNEBbhcUsrposm2QjMMfveTFuQkEAp+WzRWTZDczDWfqQAls
diwKF002G63+jJ0VNQrI6Mp0skisZkTvU0wT1ENHwGljYvcHGCGrQ0ZFC7qlir7nAF/KbFZUvwR+
+iAGKUN+PewqhZ5PACIE6zr2JWzEMcZ1Y28BreCWGgLz0MiWAdyNEf2EZETSUgVl/QQt6oQefUxJ
S5C9eA69ftLAEKFtuzkn/GY3Al/ST11N3FUGo20f3cIxtp2ZUqHUW3GIww7/kEVI9C1yfX0bfbEQ
Sx576Fi2t+DogLwrr5ZYyFzYyRL8GEIBu7QcPZ7MIV7+Wq2X8DsenG+a7DEaWUEjzo2loGB4XbR2
zTH6A3S+eQtKPb07pVKoHi3+B4WxnrYcuUlTg6YCH2ic7Zn1Iesw+JuNcI5C67+GkZm7iqjzGpZu
tLZYw7C8SYyN5K3+j/UxW2KYVTs9GM7dweGs+eEkV+I7MOocIQ/p0N2wFvefbuL8SC9nRLIUL1Ac
Pc+MaSjErlChXmR5RJXw2TQzGDYjvWFmwlCS3P0XMe1MIf7ykRRwyrBAC934kFecrqVtcOwJfhUT
zwhmEcxPhE5QsoNCNbfKWBK+Luuba4z9kGaB2Z1ilmohipeBsfz/kFSjmX30EtEvnN8TZcFA+MvO
ivJAZ45xwsJqYSVyu2IP+7JY47Q3DgMoaHb+Oh2utcO+bJK8BNbFUI1uWFmR3Mb0cO0S1ob7ztIY
cRmZ2o3R055yj0l4OzhbznMK8pV7FSq8A+NuZUGs5V0aAHteVPNMaRI5HtTbEuAl9et/qUXxPmos
+vuuUdWX9AdMa6VRcf/BE16GNm0RR0rl9HEi1BmtIrN38AEHQzhkRf+M5QgWe7ewNF0N0vHI+9sF
4dNBpZsir9+5ViRhlsUpuTRcz3wtc0uCj+tU0Jj+84Rx8ODN3MibyB/mkEXe8JJBVzwkDuAPmJP9
idwSC7LW6Q5BNaiHZXE+0rRPjqnUxc6EDLmOXb3E67wKMF4MU7Nv/YF9oVW2Zw12kbFpxgk02UY4
8UbF6Ya3j5ejFRzySfewgqxc/K0Nf/xymooewMJyYb/gHHT/kTdoMCKgQSG1LeuxHllp8wZiGu99
tPbip0mq9GQlk3wmyZSxD6PFGdfX0ECGbKePniazeVXNXM+5bc7LlQTH9DDW7A50WXb7is94RVIj
h6PR9C/G1OmzSVnmY3Rf7yyMn/z5fNko7nK8JKrngRLWbW4bvVVFUR38LIjsVcxy6Mr6kwUhd5xT
50XFVS62f+4wyx0tvdxT1HlqvXtlq56rotenaZHBJStj78KryjnH6GBX7UUk1zxVid9y8r4tOApb
i3aejxS0xfs8AonZMm6JkJ1ddcqnSEaAaHBOr8gxVX+Uk5gWqbFehPCwRbgYiCmNhEfpGPjZyaEU
xRXriVOtM6KyH+wFC6YS0A8JRpBveLfVH/Y6xnOGrvdrCNw3hPg4tFyuckJKIjcQvz8yqwpuFaf3
pnHn6YxVk51FHeOR9KN5j7Ktr1yq7G1NdAGLj5LG2Z7VA0wPd9OOCaH4zgXX51R59Y6f3Tn72J3h
tDHh0jjoegu4ijarkq1k8dyuJibtq0+AdYO8FN83zG1nryvTiXcFbkpUpa4Tt8psmZ35ZbMJUmJa
lXD62KYJWXkru6ymL78uio1hLe5lgQSzbrExwiuIFgfMmO+/NBUrh2HgEjWYtXqC19DhxDLqbbAM
JTBKp/Bu0K/jc29Y5ABAF39GXWy9QgQQOwMH/sZx7xE9m4zI1jGhhsVRbO79fqaXclTDB/jpHOtF
tJzM7n8ROkk3gYZj0i3K3Ra2/lZp/JevCCFDJvLcJoIcisav35R98eFNrvtcmy4yJKVNu5kNMsdV
2T1UrA4whsXZXuF6dFYaeuWRGCMsWdYFBwwKRKtS98PQWRzGXMs2CWzHH3iFGDyiwXoD++usjRhx
khDb4FmbQmb+E32T7VPTlR00zKBeG1nWkN0AFNVbENq5+Ez6r5UQ28ptsQBkskAl9UX0YsXEz1t7
FH8SW/wbrLh+KspB7B0aeeGrxeJAACh/gkPAdbxI25tjx2B4wWh/tGXX3w14VnzsUYJWYDXYOBYk
NUmsQ4sAM9UcRogxfPxdHKoYt9hemYNqtzagj51CbbuHRJfbmEpxhfw8HfD86mc9x/52BAGbbMS8
MKFoSr3M1SQqXqiWtJoXqsyYBJitPowxRaMcNWU4MAv87YDTc1thONgEcS12I0Qt4BWUd5hWgUAr
9J1ehcWRvJ54mu5MYBZK1d+yId0pKuOtxGeyrX0rOwkpxiPvF8ItCZbVeRLLO6JGdxzdoiuwaDjI
D4Sv2XdyW8ojvI9G+SYQwv9MpiffYrGAJ564V3sqL0+FYXTXoFRdfMjjRq7E7JHVcuqlA2ab4bUN
XNxYJNRbnt/U/fGXxPy3FENyc8QUM2xFHoyBejmk3IweeK69VUG0fTdno3+mw2PZR7x+Hnh31Yeh
Sk1E3aK3PswWGW7lqERcS8QBvINW/G7MldwhpBOU4EdHR7nl4pUsAvszGeXSHKrJc3aRT+8J5mRz
73GnVDvgkljyFT6Y0olQGdtk+sQLYoFoVwth4VpMx6GZrH+plSU33Tb+3kuJ03oEqI9E1juNzRmy
tCejXw8gzNoFoPfLs8NUX8xtnazbAB2bGRtnWMxS6Vg0Lq0X9sCD4HVKXtRg4JvKKkscpKu4JQWu
+kNZd3oA3U4yRbFkOTsqzTY9xw0GZN5luAGdaavEOA0HoDZFuSUAGatdOc5ojVNC5dBG8mc+96L/
rj1q232stsfWmIeb14j6A9NnF0Y97g578iSBhqB8mWDLsGkI2HARIYcZzF5/VdVVAxXUIUQQk4NX
EIQXXIVgX06eUMEnX3W8Zx65c86L++6pe8RVlpZHy/CrmyKBeylzz6K3b8aenw849ABSBfMLhpRq
79pB9cPGaXqL1YJUTvoir1G6y4xlfkpol8u8Km+oDBAHa5VXRyVELzlJ3PwLrmaKRwj2Hut7Q10K
L/d9Fk519ohEZNwzV0yQswn9B2hl3b1l/sK0MjZl8aZMVm2dOU6I17LeDRMvc2dx498Jz+6lF1W0
83iRrjt7NC6lICC5IWLGc4rMuppRwm2iRtafwhiNRyeGR/RgFEFEhU1U2kDYR/E4O8Anq6zUdyKU
U5ykg9bXsxo4ehFg7nXSR9m+LNrI2LRojGi12j5l3ObDhFfwe1JycEDOpf0rTp0P8BBAbqxmPoDH
SR+TeQrOE4rfeTa7Gsmj0nS4aALtUCIP41wn/7gH5Xs2CmNI66tzZTGUPtpmJ7aiz/2w6VmBmcvd
3u2qeNjGaa8OipUJXkupI1Ic2bzv535BTM/kmmIckodcWvn8mLwKf1MA67mycZIv1CWUr7oeuoVt
kxmdMa+l+96ZW9Laib/yOziwYeP5fzWL2JNZs2XwPMfaYSWvQu1wm1v5AAEISZgFIkXcTcONbpHs
mW1/jjszFc9LFajXOLCxA/WOeWiRPivuoOTN1x47Bhh8jn/txZifCt5cazPrEe9M5IdHdP3svWlM
4w3zBV3lYHH39BvVj0vQ1QxheJsfPK7mL4Yo9HufkelqY1nu21mJZyMIyhXZYNJ8SeWAAOQG+ZT2
vb03DIymTl3hvq24sKJbcqxIczywROHIY9HC1LCQsAQZvq7kDFckVxFdlbW1cckthRwLzW/kifGd
nKlAiPMxdPPX7K2M+05m9T2755HhQFIIVANACOFfVVccqjAqMC6vvdg51ZOsn1PbpUjVS3vcUB5S
SUy8Nrd3qQiG3diS1CQ+6oVRhxGimut6kwm8BR1E8SM2AeghIwljN4uqHQ7eKlgvmpcaFvuhuyzj
sOxTTWuI9lR/8AdX7kcjUVaIs4SUfDarwqYiocj+UPOKU27GiZGawMF9irNe2DYwEGJbJgDQAC1u
3AFmOwnxF6tJ7Bu/GAVXrIzYlSYsaHhvXkbuHUBZvOIbElD844CTPFltlX/SusDbQ7c8OKtATDSM
+IlNmDmrw660Y70paoT6Ve3a2YMrdXmBmNLeUsaFj0j3HbaKaVl+uyrzV7zA+p3TePmZ20pz89kQ
X22Lep8glmDDO8XcBWiNUiC3CJ2E4JcYVLyeiLvjDRz0o+T9vcaea5yVuQwPJSuyS992MRIamOyj
0mARPJnfiCLn/DwVdwgTPnRYpa56Gr0IBcliW3clEUnKuam6E0UdJIzotNlElRk9dgB1125icxv1
SZaVoVlVSJ2qVngkC8HBllvBuS6CK56OAEZgQV6eZCEQZ9uVk7tB2LszgA3H+KR5PNkpu20/PGU2
Ow3H81iaRvo2ko0FHJKU1nPqEHMfnJgeEyOQJ2K1PIaSQ+O7TatP7WbyCwWEPAm8/h4UesqGCR3Z
GjaR4UQQc/K7J3buXszG6vbtnTw/d6xEcy+ia57o5Y6H1IipAxgITisb6xW/oMJ79RidkeYiQDdg
aoZfch7s1AgihQhr0Tu52SCMPT8pSZvoaRcDB96oVGOF6caofeaqywERGTZMF1AYvCmbdLl2s/iC
ojdRbTHY4MkLLdRTw0RvrrzBG46uqdEm6rRQt9qBw8uC38okto8qhuDtEakAwXUVbYfPEDyLS6Qg
bbnSgDXjyhaX5REKzLRhYgsIPLRqw+sQn4zR2Y/YhBFL7i/yVRSkHXhl6r1jvnjWQxykytqNmAE3
qKftuiE7TXwWgiKpmzsgNVoAHSY9PcmhxOz8mOdldlqA8+7gTRiXzJ3TMMXsxE9GOVddKTSSpIje
ZwpH8V52lb2FSmdsCdjzUWUadaYY2PL6CzSIosi9q7UsEVHCtg5YJMbo5nNQfvDVVPz2EnvXUA+w
n40YObrLPYxbSKF4jlLJUATGfQ3YvNgGUOJO6OJNeG8Z3QhuLegARgeyIXMhv9zHTgNRwfVwvEYM
1iEAEyv03WLYD3MutgGkw+9WifaF164PpVC7uL2q5qGjoGOLmzM6k95IeXG30dkjuAjuTNk/jhjT
P8qlOMVpM/HTy8TamG32YGrzDRRbe+w6A2PNZLRf9lTh3ak8DYMjdth7Dc6vNUxPGSNg2DvV/biA
aTWLIYERIONXmkP4quYS3gjO9z2sw+XRTbQf1pyr65o8IoqS7A7LUmn8vyx0a6+SjKx29p2KomBy
LOrQpfLiohrYa2SeihN/vx+OhY7OQP30werYUceKuMZijuJfwYNob8a6KW+FsICGzjpt/nnKdfa1
wDKVDqNzsUn1rptlLj44tuLfPJ77Xb/UxY8wffvsdx1i+yzFoU6n4TQ1i774i8WNKKkM9xnRCeio
Uq366rwWetSMU9jVjVlt4GCJQwUGgSYPdkI0AtXqDRYX3j1rtidEuZzRVVjMp9zFAefpvm2eljhJ
bn3eQnhruuzG64aeGD+dtsKURMey2hM/foPZXsrcOgxsNo9yVune5I130tgg1mbujzj+Jkno2Iq3
lgV8g8WAM1yyjN8Xdw9wrYOYd0oU6Q19wdtJzKWvNtZLVk79oK+2GqsVwLL7xpLo8OiIv13n6WPN
vmnHEUJEVbMyN6bIveY2iBrIU44FwDS639eW8TB2XfYElXw4eGmZbjsL3LDjxDVg+hyWSuPYzsZQ
tXPzMAQ/Do0h34EtAnJM86blk5rUwVFBejarnF96oZADhvQepoEwoLdaRjMBc8cLKTknwwRN0CCq
kU+PVcayq1lGFd79u9sKdZIZmaIBQGMcMzAEiKblgdrLqbQQ0Br7YGlQdpoetyefq/Ez/Ew7BHjb
QNYyY5Zz08tsefVrY5u/ZXfnWg33hAdbs2ytbC32s+dWm6GozRd2r33YzIu9lZIqki5xCLaQRuL7
lzFeyoJSzKnLCZwTGOQGVrjNFyurdyQde5sQYgijbOTeLnDn71sOPTYwAx4pDqeLFy8CR4yVRjen
EO3ea3r3HXaCsW8i9DJE9OFqtH6xt2i92dStn51a/JJ/83YBXOKgr4TYbuI9jlP/lYVl/sOOzTln
/Yyw5k93KBqmSm+22vca7WGHvfKXrD5O8HgmAFq4rJEmVKFDZ7gTSj27AGTz4Q99YPW+dKNxleRJ
hHN9kUd0CN5lsClX/gwNrDUigSg1sDUk3ZzsYJoa70OXJjtBccvam1uVr+0ej6YyIzANDhoWm4ng
NS/tea3oGZhYYmrL2MJVnbjwF0tY6V5+Q4Ls/tYDMVFzTmkbYYRtf6zGgXgLmRgTZSUvEZMOyOqg
+zUUU2NfFlR5lFqHBvkQGHhDsavoCwFEDan6YPbgqHfzMELvGSIQsvgAfdTeKU2OtaOI8rjo5QcT
VN0etOu0yyWQjNDnbH125p7u0DQzyRXPwz0XS0texfcdwu2vbxEDHFWbC1uS6u84ld5ZCY/XrIsY
V9EMv7LJDZ+GVpcvhXN3dEZOcLInN7/xgN2454/gE2ePxBU4daYW2uKXQj4uWZxfcLR2jyBmWZcR
3NsgBNnXu06wrmBJr3JSJmvP5BWvXGP5IHw1f6FmV9TwLLXJ3DOAuKNH4E/iDZO99h0vPfgJmSBU
Ku1u4bESGOja7jurmXVWY1eZG9ye6inwHDyYUiGRk3rcaPARiK5J2q49X/KlDFWz175v3xT6M14t
4LZhxmY3FEK/V5CV1lBpLQzgzFLkF8eN7Um4vHos9a9jF2THqrv/xE/8Jx2gctnLzC4zdVmnzrN7
8xbeAziUNOAodC3xe+d3oYXVADT5e2nhcOh34J487U3XMrl1tDXHqxpjg9W3/Qs5o33ArnM3tFUa
c1GurmpKGvjApB8BK/heu2UGmm/cfTGnaVMfkF/n50JwT9SF9j+r3IEPi3XpUabLxHHijDvImYUZ
imLpLpM75eFiouRwE+XbtIXek96CvtTFDi0RkWYu8DE8d9p5qHw9wkkh7gv83NtRd0uVBhgBQo0a
fYAjv3mJMAyG0hrKDdqkgb2Ea0E+LNZTV8j8NysqapU6z5HMwnmCZTYnVsr10NvzY4jWkQcCwLew
GEC+CrpuRb3P+DOgbcfstCmBWnmk0cmteehoCksz3Tz0SpAii94I4uVc9URjfbrzaNOaV+qfOnG6
LU01n2jp3w6LCGhC1UzFhq/q85DHOChJFT5XXtOuiwQEi9F2Hpf9GCTDaMOLi8wW+zqXQcSn5OTX
5P6LhQAeQ372TqjCfSsLXtalaTrsvRL07bshbrJu7WzXJ2LW7YM5V+ZTo4yae0pa7mSKj9DybB5g
VPlgg83b2eO6H7je5TVWbWjG2OkzByaNHuNTrxNCkcRqzEcn6jXrUpIZMMoGPJ8DFhBRMNWMlF1u
kmwc33K084tRLNUTG1oi2bbw4ciYIhxM6Dojy12XE7Ru9lk6mC6dE+gPKhq+I7a6IPGd6jZ20ZBs
0Kkw28HsoJDE4CTniM+XTbU0yxUXPXYhHLzxwZr0cMoo/YPgDgsHwoX8XnyuW6uC9h3g/AT1d4EK
DJ52IBarRfC/N3gInjPV93tXi3jHIQZoMRfiYfRzM8QpgFvY937dZrQ3NVtrBllLBBhFkuqdMyjZ
ScKv33jP9cMEyeDQ176zZ1UEENhf5GCGc4ura9UIaARAjUi9IIbjTsVjQcihkO2/AB7ecyvt6tTk
FH9rT3yOmUi+9VIGz4lu83VDXy/evoqPbMS6JWsLmAUaa7AnP5M9YcMof6YiTrYIauOXdqLgnHbS
RvCj2ErvwcDigw4EWKYVhHLofMN4t1TZwQvTbvZjEXf6yvPRfsUDQhgtoZfzY3RH+5tZJqC+OuH9
HfSNw8SEbeslwL4DQDlhmt0U4HFuxlLLJTRLI/maego8WlPg87a1CWPY4so1bVrKRx79vHbfg9wt
HzMWglf4RMvdNeowmAKYPsQDnN5m7tLDKAfrCyy+PAVcc+JVW5n6w04id0tdUr0XkWW8cqbqFnMf
gUY7hmnVJlbACs+fCFiW2WW5R/NEP/ZH18iMNTd9OucEgTMx9U9BldNTh9PgMMy9fh/TNkUU0U7/
0HVturPpPKRfwW7FxuYpGddy0PG2qSX/KfXNl2JoaIgu4L2zS4cXIQ35T7tm/mVF1a9g7RYi7kSH
BYjTmuXJJ6wYWBC1tXNrA3MZ3UwfsJjPU168DpOmd9v/i+T6Z8minNj0dNaZVq+WaVZH6ZDcNqbA
PeoRs0eQK4igET9dbUXPduRZa8FdnQFVbToftvk4ZNjVGNfl1nXMc2KCq65Ndcb1+OIb/K2sDK0N
ja9Anwh/h61V5swoVrFLGqHxx94hX1bVnIPc+2IXu9F9rVcdls1Wi2tqQmviKF5R9vRF4ibfy3p6
w3wzPpURD2FacE2VZpOsBsd64aJ1buzob6uU9TgQM9zqxtIYoOS5U6lNRg4rheDlvxpz2uSCzPnm
8JnDqrfv/dtAwZRGdsGCnW8hwxDRiBBzrCJiB9KyXNSOXsNzOUspfsFN55tRUHECjKMEF8r3SXj/
WvgduwZaiEx4R8RDPzoKnY6ybR609t7tQSKQJfQ60goELIahNhH/W6rAQeHE2lYFwCTAnzH8IbTg
gVYmUmwjbkImFla4xsUA1Or344nL9rchuS3LxPBwcad6VeQ50Ka8f/VTs+YBiMShycilG21CPHkx
aVwKOm41zoOrZudKIKk86KBn2pHpyLustKnrwlwG9Wk+1Mixfh89tUBlAOEOD5jHDmkwvpkRlDOr
JcpV5JJfLeySU9EAaxEpzsvEdOzj3C7yMrrDEEauh2nPhwjOLFtiUx/JS8EyfSAzJ44FTp3wnvbf
8EKQFx6t8YHPC/+hnttLssAhmOXwqZug26QVQevcSUEVwlW5OSVYQ9SjYZOV97xPnGDqK5lfMxOn
dDq54kCsPziMfkd/i7EQOpg8fYYOYG1Qkt7amLdca6LnVUHG3lEjDbSOBG1cUkiEC06uWLsThRHN
jmvrwRtr6Mn5wSn7bevY55llN1ibAADVgJErdttgO1Xu0fAgIPlttPNLE/UUjwnBaULudLvtSZea
PEz30sA56xkg+OQkfPCD76MYGZC32ZCAIQal8AM4K9nWZfavZm+Pz38gFEb+lWqaSBxTEzyyh2X4
UFgtPA1OKe6w8UvuN/d4jpdxobZ585bsquxJXmTvLUd0ezqvlD7nkbNQ0QHaZLynirtoq/s7JzGQ
IZSCl1k1F1MAzQWnQIjz/2ONqIiPJ1Z5VIxVpfEky9rBiLgYq5GF4yonT/Voue0rUI8zZ9J6StEN
ZniuYWrPzy7H5nrBY7G3p3v3TaY/G9sw39Jx9Nklp/fvVX/OvvmTTNYPnYbZOmuHbucGMOCpxPpj
KDtiU+/dc63FfBxjlrvES36hQvKqHly1If5hbNVC50nUsnyVI7DM+G5bT5d+IJpPJMEwpItsM1sn
O8mRTIPuL9A0+lATGomUSwdGRogV9XWfcMe4FItxyxpnDpcEKng87lKVvpHaKDFHBdueUZJHPO+2
2X8cncdyrMgWRb+ICFxCMi0oo3KyJTchZK5IvLdf34sevMmL2zIlyDxm77UXYtaG1VWdr4bWsrqM
E+NjnWAdlqURvgvjzzXISHSK+GrS8G9gPzCn6t2d5K6uFGdojmwZNnPUTn9YCx9sxHKHoe/0TUEe
k9JpuLN8hqhtWPYxUu5B6uzISMSj4sZChdNS+w1TTNdF++70KRRRw8KVUN5Ct29PxLjOm6mw24Bi
Evy6M+7RgO+JRzvXI5L0lNvg0Vrv20X+GZUD+8NIG3/UTBnAnqR5tGnPwUp8tgKvel1Nxt50oFca
mlGwNco/PDNUD5PDXH9KoxetmyAbhPG+zrSD5iFNXhJGSpk9X7JKgptogHpH8cNUMnl3rQsX4r1l
01DQ7yOnAg9h/TXV7O3szCJ0RCJ3zxbvVBpGEHbEUdqtvCocnv6Asmwbu+Ez6rSXan3Fc05PjFuC
DOC8vyeddt26SH1PAsC4ydbmBHX2vO08vHz1tO6LytnGdYQ3eEwqfnxTnfNGXfWByEgUJvS/Hg9T
jcJIEl1H8vCjbmc/6LCvmVrjIXViEUMXbEZh8mYgFzS4Pcit68VHCvypsNlhpAUEj4IMDIAwMz8K
+ThzqQmfJJJT76lwF9KzYK1l6rTEcAcTKtQZAGE/5SeTqQjrBZAyw5jZx9ZezqWWnXrduphKTOj2
jM/BDdMt+vomSA38UnpM5uvcjtf1fU5M8tjmUKe1A7SP7fDRCKed1OePUMEXrfn+gakhCWO8dEYX
vTDzUS9FkyPTI8G1wWbGt3fuLcbj6Iq4TNXYgAZwzXKnAJLweqeTH2YM28ZC3vrK1fmLkLY1pxh/
6yE6RbMn9vWYnwj+/nCE+F281MUym6ldq+Yv0mH1Y2Gk8sh8jZmEzTC60EDLJ+a9Bx3kn44nZ4/9
DCqyA8asjtL2ynj33YnCXxCpxdY1mhcYBd+Qpf+JQr/jyXvWZfFs6MkII6PXVzIOKnhd0cEXUvha
Ay/d0Fi1y1oH84QbV+7chU6Zxe5dz8JlRZEds3E69648xynwoyZ2vzlvkz1+znFbosFAbD32a+Lf
U5s57DNJNdoNcmag7xVHkmQJrCI5nD0nM+1NxrMglNfgM67vQZfgBjbKR6KgzswscND1KxeyjG5u
2aDWaCDae5GDjKRzQQqikTwYkuBxKoX3NrfOyiI+iBX1RJpTtBVQfTIkDAEr8SOVD6JxYix8MHSY
HOkfg1qVr4Ya/z+PHyxtPHMsfhiMa/GFssjGpu8xVho7xl2EyHWZa9D1664vhqYPenhvgZa7d3Nr
PCUoLjKs1NaEgdFOOvTAa7gd49nDojPbUOTPGLlJzV4/Qcb2/Iw8XzK0sl1fZvRn0KsCy/OurBxJ
O1IJKShkX/tYk9+bpkM0LFhWx415h0u6vaI+YfjaU/f3CKKftHrgsNXsHCLtHDBUeMHAdYF+7Gyq
SnwRk3fmRf5ct9ZYQ5ljK8SXsy2zfUNjvrEr+dFkAxVK29vqxMydjWaE78uZ5/EAzEjbMbOEailR
g1AwZLaPMHZ6wrNo+niUoYxFC3PCoeYQmfpn4arqmHcdIEiFBUBW7bM9x5+FwUQOZvpdlSbu1uwA
J9LH35umXF0v5v04aRczdQhW8Lz0mvUTzXhce5/Inld2gnoycuR9pKS82ToWQzBkyUGOrElEahXv
OgZkglDseBfHYBCitrc2Sqp/je09MZdi7J3fCkZIEHBivMUuCyTEHe9mZeRBAo0A3QVWaSRhJHeK
eD7avJ3wLYxXa+I3HzITlWacvcR1dsFVD0N1xj2cTsMdQpq7Ult+ateu/F7SsXVJ9+HVanwwZGGT
vplVvlVjUags+1cfO4QeDQTohpiQDeUrlKdleVayvRgMYxFIYu+VTKqZmZ6lS2zcFGcFKN3wZ+lx
dsmBaqzIysXH4Xy1stw8jTbOszRUL32BgorUk1OL5TtIpPFHpBJ8qCn/Iip1BkYoirOezffzxHsG
2QULuBd9Jh2MviSSTHUrIVmx44wpe1QAi1Go+3zymqPFxXFnmeUrcjfrwMRw26hkn7E5CKJiNLZa
mdRHSvD+VZbWpYcdvnVqopzj0OkeARJWeyP0oj0QtGinVJbz2yegeCrXC4xQO2qwmmiXGdmDZr3o
Fq+svvbppdv+IiPiMDH0V40M+qCMivZhttpzn7mfqKxDP82Xt9Ij46zLb0ozURsVD6qJ8n3HTehT
0U/gqLMXqBPIcMv3bM3TIvoF5IzIi51bpslpQnbCr43jA5vYPcHjL5NJezam4snFprLVcfZvjKZA
Zunm/+QC+AB/+w3aYh/krXGvGSXH0pz+LlZ1q5cmvHOB43NypCfkhGQbINcPIqQXR6hoJ47X9tJW
ovmGj2cdjLlyC0AQMwJmXZEYiNvs0KKuYo1k3udGuS9U6mxZJ5XvZBDrWyLMe2RNWuh3XnICvAHP
AQPdLov0r5I9CK5F7cHELTy5uCwNGz0MAHU8V6RBOynSmVx4x9bQAFTNX7w1vH24K4VLy5kN5Y4R
B8mapfPYmOObFRavTp8c+XYHfBwfAPfTTSFK0Cn9mXjYx6gUHxNEyYWhvIDeq+n5k9nrT2Kx33rT
NLejUsOhL8yATlT56/UUAxhELYsWJX0FZ3WhwAFVnwADAE8mMIJQSUoKQDzr2RTZcPqdGCdWwsOq
hq0ronvTowMa5h2SqxWMLSTSTQeEuVIgBst2CqZ0+CptnWtdTHLbtmsKYo0+08mYwMly36P090Gq
5rs2NJ4Ny3nHu84ca8SXP6DT9Y2x9HH/vU2VvErT+PG00vFRUTxpcn4yqZ3SXtycEek2Iuwf0HRu
oKDm87epXotYfUq3feoMAmnkRIOP2qYdpx03kCA1dho36M+QysN6R/zpbRLDiPxJ1e+o78Eq5emP
udJtkiWC89i122Hh1l9NY6NsPR9MFqnt0sayNNv90arEXdiK2zBgx0gtkfnMsN81Wp4Hx7V/axcG
hon3R2jMYa15OpNd0/ECNF9RmTxJDBrbiRkG0tIIHX94hvakrjbwitUU/ImAFWF4Nv4rtCzg0IlX
CC+K+EwdSHX7JiztKCNJl5NU2KAFLoE4c++mtP0hKeRdlpPul5MKL/QEJjOd/tUprC+vygIu+W1q
rDRsg01+jBzadMWjZ3bWIWJrQ2+JvHrMExXMTv0xI4Qjbns+xjbbXW/ASzPblUAtbV2LvjktTO8D
uxdP4AR+c3L9KrQJFkxE1ig+/ozM7zqTrD/LPuVJw6aZ0rWzh1erbZ9cXTUBP0V+qlNoHckcCt6u
/hRN4qWhLURK+F2X66JelrzTLc+hUbMRhMCNEaKnFjFa69os4rNFMYx3AA8ha6zXOq5HnzcaL0/a
/Uye/Tw73anG5s7T3r+6uP5Gu73FVvQdGziv0n66krh+ofBAtI+ff8wKWNBlQQ2IIpruDI7y8h55
cIxmlwe/EFw+dvvBbJiGhyDvhdSBTcs5uHdsFH5dybPrrt7G1vuoS7YfhhrYAHa402u7fMtHKMnJ
wror7DW6zvTVdkggKUr9w9L114F4s41qmxMGtFWwgGTQQj7Uc0wHS4wYrTfi+pB5rbdl2XmPHu1F
1MsR8/y5s4YJuiEeB7esuPfq9jVLZi6xtLrSJz0nkcfWLM2NR6YpeQDa5YRODwhRUX8Q9A1dP3mq
UVISRUxkMDP2QzdV96rkR6XIQ2A/FKc4mi9eLJ5xRbIfxyQOT8V5ME2Os2Tg7XLbTvqmZ4zMC2nN
uqp4VzE6OjqS5yxLbrqu3ZtdtU6Gun1l4zCxW7gOqc6t3naQJkX3iTWTGD1Wi3Os/ySetZ94ish8
6WAXJ48k5ryRqPTQon7bVGE0+K4d38+meZ30eNe2Kj2gs78YKZeyiiUv1Mh1pYzyZSRJW8n6BSua
vxDDxOBUIRAAvtKbsJxcLdxHoJvQmBDJyWwJzXx9ouC9WnaJLMnCOjFV1baTM0mivE1bKUVCMhYn
QVJ9uACYGn1+oLG/dnH3pBPgfYbU8dV3FTvAAt1+QfbtXPKrEkOp0YUxTSMqaUM429FsFBlhghWS
nFNcz0KGlHxoQEHJPynFwr5DP9NZ7sZly+I3hElgEGMskbK1IXqLywhw2sD0KyBb5zezmuQweiaP
0gwWNHfNjzxdXkhk567XKPAbOT2wic/9qGyQaIVkl0u9ea5jCbmIoiiWBLeZC9CVqm1eGychmplB
icpUemlbtmGZbd9A+mGKVuJRtPFX19At1XTn1Ji9dtdEhro0EQWzwPmz66YOh2D7ELULTUI2zvx3
8ZeMxu82Ni6aZ50HArmwN6r7ZRwFOk4L5fg83SGo+kjA2QdJy5ati0guTzqHUco0nfVlRqw5l59T
jMAVSwtWU7YcOyIPG5R5VbqF3uFtIyNOg3lM7YDgkcc2kWdRtWfo3G+ALrjtuqLgJOLPq80jNwWT
5jM0MTi46v+oacT0GpyiIDdHIDUgW4IZ2FJHXjUucQX2FRbQ/+G4o219C9P2MIYO+p0es69zJKhp
JKjPeQc4D8zkgNKpMPyl0oc9OIbPdalhmdWOZsC+x8YiGdkON6j89SbXCcSLV+9GjB6C5QnzsbJQ
P4UbP5ez+l2WoX8w+uiz63n7cLWcUjKkWSRbUFsnhJoD1gfpxSSPsIHamMbg+KoW8tCXReDJhIoq
RYwzknOKx3yf19bT6EG/cYbhCWIJpVUMPwOOi59GOlngJcMKPYEiVI8v1uoVilvvJqz2ho7wb5Wi
Hzx7aLBQQifvKkhXgHKPXTyzo6r0f7EFUot1wbh1wvy1dcfVLPRhoeEOkH++OZn5rZPDR4g8wpqx
ZP5ZsHUXDZllg84/4ZcSDVjINkMez/G3gZ//bA/0HIWbiXOrN782A4sTNTpq/4lhupLyOV/mL7dU
lylPCLjSw/7b5NtulKK9ZbtN6M2iv5eEvbw4MsVRiu2MSObYx/yx6v9F8wcC6IxIuNuQSvrJI/BU
NOv+rgJ4l5TuU0oaVKWz0Uis+ZQ4S/9KM3eNW/bZ83JPcUdS6ULKSYs4h7CRO8gQb1Vhu/dxP4Sn
jv3Kc+JU+QmvOeCpmdw1YhjJPYscNgiZCxED45x17dmo/Km0G79hkzbbFJs+cjtB4AMGX3/BUMD8
2yPVkJT0ez2e5J+gU8J4mlZI49CCjvwcdke064TOfYNDzn0f5sq4LB3WBK6xnH0T46WtRbhGQLTT
1WG0dGkRfT5Kk4M2gfmwMUxqDoAtRPcxmMct/FnZ3poU0zB4zh25X0LD9CfILVthtCRNxdgWZBzd
OpeqoDSS5cxSOwwii3Vtyd0i6JPIexD0yNLcECxHog4SWRg3JtTkiE00AG/rChXro1b2vxZEhgQh
CCumr3aIYj/RDjr+OHGqGZNxxaYZ1BljTMI/LoTW08BIHUF1xOChKxsm9q78YASUnkADoCvSGnu1
Vcf6WdfzLSAh1IvC3Q8eaHPmFC9tRW6aWkxioZpDVVYvCFn6TSo8+8yWhtgnQmYyYsC7Zd9DVPlX
RQPQDoINEJOkT4aTvOlDFz8C4f90zOFtnPLvlmBuXLiVczCMtGIzVuFXSMlhduavohSnpW6p9p3X
OSaLGpI7Z5/Qt0xvmn2W6T9YzO87hkK+KRE34Ob+xax7wFw4XSGG8QEpsUtbPiXDpAApide06+o2
T66x7UPn1tiMF6hm27vBZvAflzT0Hjljq2z+IGT6WTvmg7kwi+bT+5lafbrnH54Z8rHuwYS5maX1
SCRbdoTtXb+QbOZZO83MCMeoy2oK6nUjbQKGYcMvIAMaVgVHZSA/cV6KFarR74TmQpYExVmkCNbd
fH5qdeMXMxUmPFDAXGXZB85359nibfBNdAg1/qFNNXXRvtOdI8P/tjen7MCiCcspNQfWUFzFo0c2
ewGnqUYq1H56jpvVHA0aZzAOpyD3JuSiljAHYivycjcu9R9IKOI+3BevsB51wCAByvFgbEjFa4hm
K+qGYVkU5lzZqgFFiVWOw7LddPF0Qvp7LeGJt5WZ+hAsNK9Z/LQxoz+YVvbN9BqGWYpAn4eKIEsR
ZFkDDq0WzrAZKxqvvOieLSjRQHp2jjufbIICfGKsfp3Jei2qVfoDqICFPg82+Np4M04TYydbt4Tc
SmVDwk4Yes/kiFKvu8rKz5TIoF0Z3EVMqBO5ZXPsBQwrlnMNhv+uE7rNmFK6sAZMyKkCDmqnI2Nu
c36wMgyf2bidvTm/LvTYS1/cIyZ74kC8ixDOM/3L5d5K0RJgqdQF6aqVKbF+V9FeJyb0TCJfHSDI
mAJF87I18ujDizxGhTE5HcNyFQhJMbqQHV5NkkfTZVmn1Sl6LVSDRaIR4ZI2n6yXL7mLqCRGkX2I
Qp76DhPXTuTGXV5zeirvj2xYiJnNyZPVodXB+5YuArs0cuXOiWtxV9joOhKLy2OKwmBBZ0xfSmht
2U8V0hzzvKQceaqCOuZUDYdaB0YSc0Ttp9WincPGfM6zdtdX8teGMumW7WfvjVgBURn7/Tz+zoJK
oqggghGVlRNqqvfdsS+HO5dIIt9Lzfm1zty/sJmxMJrqDQPg2XIxCGgc2uQURogNcRUhP/9b+uzH
6tmVZ0xyV2MeliJMlhsEGN6h6oz6w9Gh2qI1Qda0LYyG7TuLTAIPtN4mDIVBLxILuynGj7wPSxd1
5apYo9UEcNDZHtL+GJXal106q22vM9JpCw6qI8zLM7InUh4FEBdXLJda1UMSGEnZv81ytRTNBC/F
7DrjpHjqk3w8VEsF3KmfnOQ9Fzhbj20dcUV3SaLKWzu7w5aTRFMknDmILjqwVslO06f+GCZxexlp
mgHA97dFTWcAGDf22DtU93SuqfEmLX59LsQPgjgJhXPoenqz2CPO+EKY+oC94sDI/ELQ7vTBbpOa
IHQqSlD5kuG5pwFAfWiDSfWK+dQpO9x1ZcLjGhdfKaYg2Ck6FAiYaOeYruY9IZjsgPlY+ViXBhB2
EN354OQRlkh1tDnf4W0STYqoL5pxqaly/Bk4GbmhFjYZMmMoWDKUR1tRV9ILyAFVL4u0m1MmiNz2
y5SoTsTV2rLNYHHcRk1mj5AYWY6QsDxdJNLO58IECnXo8yF/IUAJhjXxSB/kCNv3pqzTVwRnjP7d
aMmmnYUe4x9Xrj7t1Gi4kjlGlj6EitUdt2tIrgUMIgaW44RlpYPIo9uxx608EHmaJIxUdMuamwNR
Sk3+KuleQt+ytGZXMKyfArKEGSS6Fh74rm7o9WohKgPhYE2iHGfnsIPyqAHUah0wBN0QqIquP5FF
+SYjRztk4Ph+9KSsT3aTA+ph71+eK2L1tnWFJ2kNrEuf+8UzIx8j5fibI8yXiBZkd0TziTqch3Pf
AIfZSuxLR4Hq7SMuI4LgQ5k3Y2CbSwc9i7c2faYsntxtOC40GfYquKzJQnussioGYljoCRHPHu8z
CTgdau1WUFQwmh7fmZNn93mLzsONLPdqa2b/nSEFewgnpuRRmyPwsdagQfwuxScI0jRAac0fTQJY
1fBW3iBPRHs28pwjYczIsGzTvQcCaw+m2nnRdaW2rNjK58VV8X5BpXOXEPd7BJoxHoSq7Y/IJqCL
fenCJI/9Q4OCoe9Sz8dWHwOShs/2YTKwfMbdwLFZY8ry8V30j5M5DAHAIAYKtlfWJsm0Dpdu1FkZ
ZSjsd+tYz62YQBS3Yitj4fbBkpMrCiWrir4NBLhH/mqNtUugHT1NMe6gibWJ7VeDrdixQ1ChArTy
+RIOSvHkUyj8uJa9eMGgu/kd4ZXVA1LccOfhxacemvprFwnnM2t6UjJL2zwMNYy1TitBSXaaJK9t
sOPVfkUInClil7kJcCXmp9HdBB7wgHB6ebDyBUJHl4zyvtHN4UC4prrAWey+sq6fv/BY9jf+JPED
+j/mSmVsIxpLnQ4XXCwiUjMJG3Mu5LACaGMyLEk6BUOUBOQPxA/ki2QHCA/QGnAW6NOFPMRUbRuM
Wo8yT4dP8JgCzaHCsxYwuaFKZyIzpKx1k+lFzKmRPloNC8RLbRHHiYmU0ZjQfpIacp1WOw8p4wBG
R7yLlRQnUVDT2SHyhi4f9+zN5Z1Z2v8QVAGaZ1dZGhAAamONExw5Tc3pGkF2YNVEYZ3N6RN8DTRF
8m5u0t+0K/e5EUFstYQfa9G1kZRGUahyX6vtlxhUDbJp60t48qMUgPE91zgagEF8DYQOoLD0W8Pk
tmk72NVMzVgiufVCdgUaCDKS7AAoqHbk8GL+58nLMHrznSJVhn6L4yRxcr4+G4XCJ7Pr0SrDmZ7a
SkZo2I3DGDieKqRQxtmM2pYoOMiZsaYNRzm78Md6ngKQaESo3mdW9U2FQHEE/oq+SgcuH+6SaIww
vQ3O1tO1h9Jw7VeVRbcIooCqWbfVtXgpWeYEQmg3iDuP+uhovmFSp0FBQ1XQuP4UWs6dcjzSPivg
c8Iq8MB1FepzRJksEED4uVb00o56HXBvjgdLKhCTa87pABXFneZ5ww1HfEwWPVVexTBuZmvAyWfB
MKVibmMBgA2sMbuulohUdzy1ujkdej1SIMJ0c5tiaEIWQ0GTc8+WGvfdYKpHxyHlMgO9pFz5t9rX
cduQ4NumNuMkFgCm2VonR9Zos0wckmB6Zs9ndFzv+0J/FRIYCnaRc9+CG0Lk8vQ/nURS18Sx8wFS
naELmZiIkXJiMij/K52BW9LbQO+JdqpXgAkGlWd2mT84VwR7VLD3tU4qS5OQawUQFzmNyIiYDPuj
UuJGpf+XseE4Rry2PrSLr66gb5i69LfH5k7RLR9d0op4d6neRDbam37l3LtDr3ZskkBGhc1tJq/d
t8v2bxDazgM+uzELtqweRdtWjIjAotT47KEY0hSk5QH67biNmtV7qyGmCYX3l3bRhc6V0OWufjQL
Z/CFK9n+xZK8wAVrIsq3d+lwclUkMm+rvPiVSqfTqKaCL9CAynflcujBZ7VMBm0LnbJV2H/9lMJs
gQ+8yO7Ji6N3z40ewJT1XJvEEkYm7iyDLC/fnc05sKrhVGXRn1kaKqjr+m6t6R3sl/hMeZArTdxS
r7l1iXdyk/x90KdTI5rdFM3fCRIFdH80GEuBMrjQEpqvfPHrFpmiJGkGX1gEi1XoLAxpchIbz12W
dJAmOAIcET86Ax8UY1OAIIoEB5fIXoDx44/ex/el3jwWtSSZLC7O6RTvk0GrdskwfmbtGrkq1JrQ
3r62qfbTGsk/prxEN2lYl4Q7EV81yxDme3SyYMW2XiKONqtyeujlnukp6geukykCS9A4xlUkzFiG
eXjN2nHXEmyxoJAmV6XdGRoYNh1cg192Bnjt1DtAxGVZWGUfWRu+h3HxvdbmVEc3Tah3iySAwFHV
Ta/0b8yM71Ntns2cY1VpIBMNI/+avPklnwildLxX9hlR0CvYDYR6ecgbml0zWMcGTSEB8yeDBCVt
6XZFBd4I8ubFpEPekfRZszyMPvi8DopE8E1lN/FWGi54MNGfMnvEmFOXdzbeL9BfyWbqjUPCyrLK
jW93QiHTrN54Arcp5kBebax6OOfr1sTJxWlCLBeA2xEbk3YRqfeuKacLAkKGADDGA8Gy2JcDZNWq
VRBjZ2aXJH5ScaAi7cS+z4pqK3hvOHmQsxHNo90JRvta3mkbcDa4kpgoPLKv/iLVMAkUuzOsF0AP
Gr3eplb7oNtEIRRNxpKkuVlaf5OYtLBT2NwPNcoiO6W/IiOI0lSa9pZksmM1NANjnrHZwi7lfMhN
+xQi8MSd19wnfWwDc6N/FBaKhN6tmx3UsT9G4qQP9OaJLY7Y8II95yoeLlia9l09XBnu3ZIJHaiZ
ds8y1UA6abzXEY40gFZ/c7oOU/TWZXdKCQqotBjg+0iXFI8Ye4VF97r3ouYfJU+ySevkVa5ih4EP
wCuru4Z1584q68PqrrijU4+PZp+Q1oe0wMraC4N+FrFW/ByDK8EJmTMkmNlLh5pfi/FNRRxuuBE/
9MbU/lmJPJKzMzzHeT2cIgcHm1fmvyk+av5R5jL0rx7pE14lVsCtbTppUBDpuYHqEQeowxGnaCdZ
SXaAMbgDx9t1OslCJXcodJdVnMjCvkrzZ71CmCtj49rEbbnx+umHHTc99TKhu+sIPwCvUFbs1FoX
m9cS/dlOfV0DJfe1huRG6gvaB15qo+6fIcKz/AU6YFlArZhfnEStP5eSGqUfWBWEExz3Wut2c5E/
57HxOYXyzsqZosx99koG3PJqhLL1DTG/qcIkjS+ZETsStxX1zV/IzCS0zZbMGkhf48LRO+jE9gIW
QHswV1ddeP7EJIX7xaAsWSwG/TCBd2aZXFJH/TB+P8xVkfkym99TFUFToTeIuVtzi+2CgQgdNoAD
YlMccSkgWi74FDIr38GbA3UqR23XG3XHF8lPgj36R5qVu6j08FaM4gStEDAnI8gkcdIjbPptY6Fd
NsakwebbuFtX6X/8z/BdgtvpXPhU4iFBnMECNWyyG3n2DxqirnFFUFn8n0KiomyW5lFL5mcjbu/x
GpF+nMwRNjd18mLnTA7ux5DrSIu7mYcm/olc47lKBFSKzHxA9r4HWVus8+EoYNB+st0E3aL7OxEn
COAR8ZmhG9zhNRkKpM8cKoFC2lhagZ9/cogj5vZDAorBD/SQNptnpCnVFgf0zaQBh86YYAuYgCRz
fARDqQd2zF0Bq4xTu3TX8Zj5Rygr5UgSoq6uwk3DxnH1eadvqdFvRayv8qTyPGBoiBFJrr6ZQ97B
WYiAo4ALH5AQkIUC7IBHJfN1p7pJ3QOAlQxFQFof8auj9z3ysMU5ujQUmwIFWu4Owsc6d81t4hrc
vEh2Ldt4GpZml43hfWW51CsJnpwmNs4Y6Z6B2/GTNLMeUB2/jub4D0LqtGkVedFoz4/kdBy1olF3
UTQ8C83ZK9tD2VaVV/rPNX0hA6ziYgkea6IDuPe5bfeM6TEa6N11UB1b2ET8La53RInFwQ6x7M4p
QZKQH/2UY4MloXEiRTLRxm2YMU/KTfrVUAewFbEi7EEvtmm601gU0T638KH0r2KgpBW5usfh/dFq
5XVyvLdWtMTCYP8sanNvONUFhUC+9bho51owEq66Y4MexB9L+3vspi83LvewADBn6toZc+sfBrin
YVavCGXvIbp92FXzhSKdVyBzGjZpOTEFpnlgSbVlxcu7r+Ovl8vypWrKKkafX3q7YlBiRANcEp9R
O+5hoJODFKbXHFMFolD3i+yFF5BT1CjQ682MHBeHD8rVM92vZqNnHggMfG4VPK8luzNagS5N/Msz
+0qshsaAOgmssf+tErbr8Xr+yviFtvDKiPxbdTPS98QwgyTz1q2S89CwM4CzktwDOWf+mg1hIEyk
moNXvvRqAoBH1gzauPkIAB4j7tQIXzTmEb00a0tPDHhe10K1VZfSzRNgHHwWmMn3VlVCF3fhFg5m
UBpYhdM+PhWR99RWLpRIZi+Tku+zWYt1jHU3h81qyHP92E4uoeY9msu8rEaRZ+E1L0qLj4gri11V
xSmTZSMxNw1ACYa++XLK+xS7R85IrkyKb8RvsAIV4TKiLdB5IjpPlHEfIu/YxKQNYIhob6hzc7Y+
VItDnF5sOPlZxXlR0O+wW28eCa7EhF/hajUVnYqIbxFAK8gvE4/7iuZULk1VZGFTh7TZiPZl4sMI
mqRm/tKV8zkritckbx5iSNrBKA0A4zoK+0Qeag+sZx5it1zS+h9mqF9uYfQ3hf6pyobmjpUYJGH7
bYb/HzR2GGIi569pJzz9Ykb+4arGOrA/whikG6hbbHpDqRXeoeW/2KBTww/r5mPAJnraSEc86+xM
XofQZBuJ75KBackXKn96qjeE1zrjRLN0912TFYE95SgDokeLhs/Xy+lojR3Bz5JPmM8MYU2VIZIy
UCSO5Q0Xob0tLPc1HobfaQSJSnLad19Bcm1Hb2svJNlkpokUEZhvL4gwKbR7S3iPArvpNtVtBu5Z
/m9OHJNxVtMtbxH61ZNZ0hSxBem6irXdqstgFtWe2sV1P4WrF7ukMCygN0j3WSlGrDiAIGEN8fLQ
pc2NJd5kq8lHw4+T2r0kZKSc8gnqBcM1HZcITEmToEuHrtefywHDQ6nxBTZ9VKXmu/SITWEr1aVM
zmaTOZ+TOUYw9Eko4V0UxIQD8yx/uYK7SzpoFNeMq0jwmSJhWcw69OwfIx+6fETDq41MjmvWojQP
OSlqjN2qVnNZXo0QRfQEvulOdZbl7aKl8vCOoNsHglknTK0i4UXHpaO23pokgZ9JNB1D6GQd+baI
2UK1K7BaAG5DzvgJIqD4ckoTwV9VjWQaARQjxA663a3SkRBYcEcqVKVwPfyqirwv1w29U8fjHfk5
ELCLYL7R+sRw0UyrsEQfLiGzfC4pub8bjQnCrcMo/cR3B7VAnOi9NLz0X0Q9iSLPa08SEznJAZlY
zeOQ05E0FaOWMqqXlLAkuTjJmWTu5q9yR0zJDV1/fqxtYd/ABkTX3CLpGNOsQkpuMHhDhutGLMWZ
k733lcmLwfPpgT7WFbtyDqnllHQuAZCY0pkbLVSt70yaMXPFJqe8nNw8vhmdpcEISy0Ce7MhgXQz
WdDKSWxgYjklFX0wNADrc4jABBCNzqR11ZM/NblYjWWcRTu8uITgImhnJZfgHzK6zHzt+z7yNgtv
2okEcGM3a3X93UjOov84O5MeuZFsS/+Vh1oX0STNjEY2+vXCZ/eYB4VC2hCSUsl5nvnr+6N6U+Hh
iEC+RC4SpcyiczJeu/ec7zC+ZjttD43zOlue98vDGH2PEqfD3GL1avymZEZMZh279JKbfBIHbViR
PrSOw9Qk80SJCcEwYwIq8ph9fplW7Xcvo+Pd0Pdcl5QG28x09Z1fh0a4jwgReXKy0b1P3VANq5lg
A7bVoChnN2ez0TCFhiXKKOCxcntIWOha1dJkQlSxgpNGRoVEjPvAPVHsaXhqT0iCmO/numT7iQ8x
bJ+dQGUeEomkddZ9F1TxlkRXtuhtQHBqMdJyCtFFbkFGxQfDtfN0m41TEu47K+WDSudXv7hRl/52
9Yikqsl0zJ+ZIkUEksP3WxkRvforOg3WK1EN9viD0AYqejp+otoDkyFxmw6hjvdQ90OTZZ2EsJVV
tqZY+1BgGlZA3Yq1nau8JRvS0tGqI7X7hxtr42drICnd0pPBCl2MDWuoEVZI8KtEdddZgdZSQenc
+1lJX0zLKfBPYx2yMvS+3+z9ck6+GhQu18kAr41NMV5LxBIlWp2AXAbZsMFHiZ7CFUonMlSJmM1I
PrBzY70MUnZZP0ynGepIsHH7FlDVn4TTVqADxUmut1XdGNvQFs0hEr1rb9k7zWSBSQIhfaiK4BCr
rwyHGxwkdOXYYQbzs+3hiYIRlHlrMqVHNDGWg5qWbgva7BHsCO9O4VaMCjWdKMQnbr4JGt1Zx3EG
64YKghRN9IW4lWHuolaB3dvZJYkJIig3Vt1Zt9PcWn9TSMBfaDLXkKeZIC/cwvBE0OK7aJ4zkkzv
gSeDOscznPbbvm9B8ZIDTuqfk3VfNWaDXQmr6fQnqMult/4lJr3FvxHm1A+kvtvJtY6Qr24ax2Wh
nAW/vDCmsmZYO5P0i3SheRiECsj9iC2UEQo97jbKIDTdupDnshX2uAy0YNfeENqOXAi1wHezhD09
MkVepOONv0szhqKYlLkJ665Ty9oQJ4wynZJGghUPc7fPQkKjB7QQGVvViWJ4ANohb4y662bUr17q
3f+bm0fSpx2EJ4eCdAmU9Jq/sqkejDVq1PGrbFGO/ZuM+TBmiBec6g6fxpCjgrd9MiiyfIIEHzo/
jL67phNiYn0xoNfEPJZGE8l9mLbH2KBPWcfa/kJ24ZLnKKMrtIXq2rZjm0FmWRsSfUjavGIV07sQ
/MIuqno06UDXXuqqQBrlQzU4kGYa/YxkyI6v94z4IMsCHWlmFGxyPdok9/Voc9sjUu5u/231tB7t
3iqOeGXaAG0D7E3CLub0qe3jtlvVTQVUx+adrOgcY5XRmSmstdM7Xf/yr//6X//3//wa/3fwu7gv
Ugj3+X/lXXZfRHnb/Pe/9L/+q/z//+vxr//+F/w5R/Ct52/PsoRLL4c///XjMcoD/mXr33XXN3gl
DPcI3JbZAhioTZf3IXgTYT3l0Kg2Y88D//FB1aWD2uzwCeWDfGjbbw9KY8YPVTh6x3CKghBZ78h2
T/gFbk+k7J3af3w4+f5wniMtBIQmYkltLX/+H+eYVpLJSBo5xxmrNszS0m++eSRXfnJWzoXDeB5n
4wiTT7En3h6mssbemBH+Ep2tQJJI67Fjifnqwv/ZxrURX318Vpb57njS5LY50nSlMNn6vj3e4Iy6
M0iCJc+vJVNCEQo0tsN47PMmBVhl+VfdEv8HtKrY22qRBddLufrxr3Av/Ajqe2nZKMwdJc6eH+Wn
RNS0ZnDyMZuHaETT5LVNZvFTZ12d0cFJq3TTWgWfl3S07Hzzzw8vbOVIwWV0PHV2zQsvAb1M2MTJ
yYfokY91a7PNGdlwKkYcNZ/KBfHZnxwAGcePD/3+qZKmQuPy58iam/D28rMxmsPMyLj8JJfMOL7E
TAAuAEdv+/GBrOVGvn1HORJaR4uOAuNyeXajYzursbHbxnFkX4PkXCdYLDKsIV89MHu3fJA006DG
rfDRdwHDyk5O1rRFnurQH5mc/JMfdOmeK83S4XkWsIXzNYOMI7KJkig49YXxUMGx3JQ40w/4GH/O
vrA3ui7tx7wn6OTjC/F+2eA60HKSHgcll+DsWRPsJX0Tudux8szyDoP3fO1ESfDIyCl++ueHckyo
NJYGxyLO32V6C9xNg+cqFAkfLctv72vPRihbedYn7/Glq+nYUmmhJKfmeG+fo2ry2jhqVXBqDFFK
ulcWMHykxyUZcMscA1pLqplAYrRHHIfH6OMzvXh4Z3mqbBOO6Pkb1Cd+XymkXXT0dYNRIY9QKtP3
EGaBz0yWvypzytZNKdzDxwd+v1xySMl6aWpXak8sP+w/VuWumLqpGAz/6COtPcHpbL9yrfVVa9Hy
KHiRXj8+nvXnuTx7jyxJR1R7tqVM0zo74pDVHn/a+sc8iid7pyWbuc3kYwlgKNUmSB5JyHiJ2EUT
imvjiF7j/6I6BDm/BKbQAAARR2BVv2owC+LhENh6NoBeySdRxNf9VXTqLmHicpMouy3XLHoI8kb0
8KtYKDA2Pd2OcDXWg3sPMASvWxVHL8ZQWSGFbo1KGXoP+aRVZLEdy6I6gXnMdUGlYFbWpnAy5075
bB82tMW81+Ur9MVk/+cuBQ0VVlA5PQwHclnH68BJTVKBMORO4IbwE0B+zrdmmUXo8tPc+5qiWbzX
knyCKh6RSs0ATZyVVQwkh0wMqpt1qNruQEuA3WiLRfFbChDzCRscDja3Nixaf5E0v8EBUsaxqxJA
H7gJmgeIyijpQ1sCtrFJt0peXdoH/maQXEyAJdH86NY5e3E6ASXChmxm9MnGRpGwZTQgz6VN23+d
9W3bbVom+Q8D4tWDWSfjL9KV5Y1GlBTQK3LgBAFd7DGt8v/kHVSG9Xdr5AUIvirv2WnlfB9nUhgC
oPf2MH437Tl6iA0vRqJVEIywbifVPyehURP+FNC7ySB2P6UMh+tjBMMaEq6dqWef4KZDljTuHfsY
dCcgRZn7JpTWf/kYB1H1044nxJJ9MhIGUnGedM10BMl36T2iqIeNXWRw458B9gAncSPyCtcDU7yf
tMm56B8/58sqeP6UawkrYFmeLWQaZ+8V/QYGkEl0mks/3kAJCcm/JtGesPR5q8kE2s460qePD3ph
aWb54IGjs2XavM1vDxq6ZtFH0o0gqRjKXzttNtJNlVr/UGFLTObHR7twihxNI2NWip6nfbZkTqbp
2lDIIozYDl5pI2wGuh4TG4uiTxrE/m4D30wk/SdLyKXjWg5lsseRGbmeneVEbi7a5iQ+hSW7P9wb
2HPZXpYHr05KXO8G6YpbhxTOT6qcC0slTVSt2Di6QnGV317dIZrrBBBoeNIx+qhxyFQKTB5n0dqL
YRqyq5/jvz++xJeqS1vY7AgcRV2lzLOiWcFhNTtCCk+livN16OaIU3Kq51pOIK3bhCYzio5NUBPM
FUM6ZAjT9v/8K8wKQXln8mV0338ajQD7PNLCE0yV+qBKCJLYp6NlVmV88kgtj8zZW2MLR1hY6vg+
WPqstrCTkCeqqqITWSW5PKQGpd81T7u+VmaWfYFm07y61sBQO59dmPtF5aWfFJSXni4KKg/al02p
d17eRNLpixjV2KmVdQ86w32ObXzp6Ph/2mjQDiUJNf/848+OiPGoROe2fITfPljaWrAJggQIq3HC
o0AisoqN/hdoJRKd04URUxA5JaRvfnLgC+sFnyceLke7LFb22SIV+TUSpIhtg2oQy4OenV4DO+/X
7uD2Dx8/yRdeHoHZVvI5N13KjbPFIvX7vgzgUZzYGyy2CKZ4RU6pHBXOV1HSJvz4cBe2BcJyTIEv
GD+EOq+nBlMgkq264OTifmC+Bn423pNWbohPnthLB6KOsf8Uw5Id2Nt7h3BucuKUKlzgKJjQy8cs
uVXo4q75+IwuvBqcDS+hYpfjKXl2rxyp3Lm22H7ogC4KneIlvDSIr7PJ/Tn1jiAnVkfbfIQsU+dF
9MlpXrp9NoJZ0xMEKqFEe3uahNBwswTMJ8RI+ljaLtaGQrhfR7iAe5kZUfbPT1cqi0LY8uhOeOby
g/6jLmX+08xd4ahjENco2rHvIlKD0QnpUU999zeE1TY8mGR+FKcgzlx4yWld9zcfX/QLp60UYWcu
nhoWpPOLrgpPV45VsefT/S/atXDIOlzQBrn0Vzabuv3Hh7vwPir+Yldlmjao3bOXRPWmZXZzaRyN
1BA3w2AWpyQswydBPtru40MtVfbZSsuRXO6Zpx1Lnu8el4RmkVBKHiP0p1+HBhWDIAToqmEHvFlE
W9/aAseaycz1kzt78SS1zSbHpQnEV/ztnW2mSHdino1jSTzwoR9ia0twoLnJ2Slv/wcniR7ZFWw2
aAqdvTOxyhSphJNxdBRW56z35pu6aptN3cb2sfIbCEalpG0fY/T/+MiXTlIriy+msixu5tmRhYii
3m6XfLXBHU5wINo1cGxSuXXXPX58qD+Ns7e3ElSdZJvMF8SlCXO2BI1I+azczKn6ME/PTt5uS6hd
hjnzxU7k1neNG9LZn2onueoi5wRkutuYQY8VEDtCKO4++TnL1+r85yzbSbbrruO9K8/KcgrslAzt
k2GIx9FlDuXZ2w5/WdKQTqtR/QCgIzEib/YTflbcIQpKRVB/nYv4y//kt3DzLY+V03L02ZcVGQI5
bmHGFB2E276JskfQEek6Mi3suLB5HTZo5CHmyaoZDdSCiGDnWr22aNnyePxkDbXs91eGrbbFXyad
Ms8+2/kSQMiZp2N4Sipr0X+jR0P454F8DQzhRXuaS/1DPxG7q1HwraDLx1+EZseE7lF+Kwg2Sz/7
ScuzcXazqKGX8o4OiyfOG4e2Nwe2sqjtVJzOf8mxjl5lMAbAcSbMQr616CmmQUAWCyxD3CZ9r76T
LZLgQ/Ob5JMa4dIFkgjO6CPyQbUsefaVMbCcobpujGPhV1i+6vQ7wiO41a1zhf3DvXXwnZMqXhnP
vu6bmyIeFAIGBZ3RgBb38bOj3q/9fFO1ENwuFql3FQu1dmd3iuKI9nlyFwxi/BnQwf8qchI/9pJM
dYQVcy6GXY3Bjs1zQXWwuNjhIGWJYG9CcE3P2MVK8EmTyOTeqtyTv7D4pI8ttRfgiLCzkPprawQQ
l8ZVs8HgwUgrMZzsp5Ukc3ldI1htadqavsWO0UheaE+FmETiDle5CnS56iW8+m3jk66OhSv3b/p0
Fi9kwAZg25uRRkI1jTzmBqXdMwGl0S3hM6MgE0Zbv0oL6BCSBJhdSIwq2ilV0DOUYnMMPM3IgM+t
AoSAxFgHiJRgvxmkP4nRJUAm4SVnGowsKyPkzCbcUfUMOVdlQF6IbWKW+uTLcWE3tJQ5mnpuabbT
d3/76bD9qEP+QbDtEBG1NZpo9CJX7UryJIgIAY7YhDH9HtMk2zr9WVAgfrKsW+/XdeiRTBVcTcWs
9XmbEAn6ULkAJcCHqN90jB4wmdwiKX0GaHcDqrpD56oPQ6DAgeqjkGiVkTSeSiu8ZSvzPfPcz37R
+wKUT4xJ59Ky+AC8mz/0hDaFLTIqFBNIH8ltJL3MwG7RrQGpbEYctP7yzrJnxiKO7t3RJgAIWuVk
nj3rxvuk8Lbf75+YKAkUOH/2rMo9+/KxlyXRDkDtCQcJ60UDJgNLN9aiMrVuPKMagRmltw6WbIKa
srWCAu371cEg1nhVOs51m0aPfe9jKjXV4tNor+t02JN3bTHBBhoapOiIIaweelmEDMVxLGjS6WTw
8vH7b114/1mLNKvismeR59+OiVFKiguNLQR6njQXV4G0Gb2W1i5jZdhGsH1CVX3D7dOtXXqo91Ut
jwF9EsA1mLKwD0UxXH9BmuAnv+zSLSeGz3VcuDuCD9vb14Bhjy4du/RJT0tsagrZGQ3mDLw5r2HJ
f7LyhcQ/ioAlKHZuOYDpax2vQySeTk8t0lbCaVmhjBXJTuROOmbFMP+T3/i+vmQywLjEdVg9XTr4
b3+j5fqtJFbLPybxwpIJe3MgX2XEXUTKbE/jxPO9k6JJ87vLfGSDjqrV7cxHCp0uEPbvUT3BwFfx
rMhidfWAgFsW9kmDIwDu0NqlXLXTOH32Nr2f5jnKZU/Mq20J2zkvixEIDUnW0w4XWFFJctj03riV
mGNDMpQ2ZdunWz2Yv4kXEDvMder48WW79MzxvDGMBS7KEnn28mQJ9n32OGzyGDEcRikwx9ku4+bW
4Fbx0QF98EkJcOGQztIuxHSz7JfPH3NQeb5Z049GhQ7iZyvTMsHZXOFL8Po6vELh3d9/fJLWpe/8
spe0qBAZAkj3rCyLxIRgexk6lINGCMMXhPxfgnTih3kmPgFsqz2UK9vuCnVAGm7em17ivhJUB2yp
Yd9k06nuffyRHvU9yl4MvfgsXP1S0tN+yMrYWWCLYn4Jja6vN7lRjn915LWRb1ET0HoQgAdnormw
t7BSFuSymkXd7TsPttC+YFT/w/NLk46eQfW+9g0qopU5eHxzKtWRbtNiyyFOpEtmaOhzOyHb7Z3g
OSjGLtplXg5+tp+s9rnMTQQ+QS/Jlvb9DtPPUDcPBB+K7tTUjBNuDKvyIQDGErytX07OwW7JlLjq
7SUuJgTiZWJpG536mozDJT7MNYcXEJ3Bjzlrs7tQqHFYC0i4f5MpWQnwr6M68QEVQOhaKwcR3Ead
h1mxBGwLW8OT69qf5uc6dYxfuTWM0IOaOp4OY1TLQ5zJxYFkWNmtXzcDFBBAziCds2hADQ07rNz4
SU2MHoIuhKxRooafc1dTUAxgxqGfMt2dZIO7aPIbADleofD6Yd35ZoOM9VfBQODHOoucNNsi9QzU
Jsmc8RvTFd9eJzNOuRVVIel1qjfi0ywQ0XP2wDQ3wogBhVv0HdqVtnX31SwcSIVktaTZynSXiPaM
aCfUk9M4lhsb9uwyxmFWuLG9rrlBjIXWNctU3K1ssIfPHz/R7xfkZc2wPd5ZqdnxnBX2KCKRELeQ
xCvhWF8nGSNJB4PSfNYDev+uutpm5sv+QS0toLPjzK0bmbMNNAClls3e3I4Rh8BcySbE6UM4Fp9s
Ld9VOzwptikY8pr8cEQibxdxe0QcbLfSPcLoy5+TRC3AFAJDtyA92+3H1/DSsTiYph3Jphl57tmx
YlnCOa2842LQvB0rUVyT+IFtygBu7n7yebp0MO4UpCIP0ca7jqtXGkiryeg5DlTxD2PUJl9Vy2xo
02clBf3HZ/buU8hVpG/OsJOdjXLPe2d16be1Uw7uEUBR4x+lLSF7wu5wDskcxd9F4Cp/hTGDDNRI
1tXh46P/+WS92eJxeCoyikQ8Xp4676kTgVzrmHL2yDTddrc499lQjF2Lna1s7WojAzcMSdRWNtfA
INPWcDOsB5NRk4YghQDYzMj178ivYmcFzsi5t0AIAKYmwAMCTpLVvz/+xe/eJn6woymlqbvouZ1L
Otyc8mUcApLSHbcA5p2jE2LM98ldufQIoFaRkkfc0Qga3j5vzDJy6aEThs1PBuUqs+afVCMZBrJA
F5+0ES89AR7tPM7LWx66s2e7zy0Dis3kHvs5MX/HUeg/F7KWz63qSr4gfGeTA7iJ7gu9sUD/82dd
MuDn046KguGg/fZE68qYBGhJ99iiPJrXzRSAhkYV3es9OFVGRh/fPXHh9kkGglqwVl1YDPvKCnTt
DfpoOEZyZdfsKqE7Kuc+jwe8Bm1lBugy4VYdUPH7ZIVKk+1b1QSgtkByZwKAQOvyEYI2CP/9DxNu
NGBoKvNQO00PKDWxB/NaIqM6StEa8GlRET5Hfg82zqmNap9HrQd/3VGEvVpj2952nqiOtaJDvg6i
3in5CjrUlBA+iZGkFAHyaBMrW6GrhMtsOtFnYp13Kzeb1mUSgeNAamWbZ01PVwCtGpwcAr07uwdD
TozIU2ldzWIWa3Zh+Sed5IvH47YLRvv0k88b1yBIpa+MxjvWeuE5whMjvbv0cDVsw5rliMlZQsz8
x7f+3daPk2Tn57KMSLom5wdlL6BgQpH4oofIJiMkNk9oBvyDtSwzJWzXu4nMmE8OeulMXUsxYWcK
Y4H9ePt4R7mYfdTdLG8gje6bPgvvZ9OMgAkROZxYjv9Jf3O5U2fLKYyNP28zwyx1PtjHAmmwq2d1
yns3StbKH/T9UCGgXJMSAOeLOHkQdE3EhN9maPuVx498m48v9KXfgEiG8eQylABR9vac1dg1UO06
71g4SbBn5D+syDMqtplOrFMYlBUMqSpbFYtdeZCB/mQ5u3CfGVDQguElpy92fgkgUNKncxMP4W42
PlWpAwJXB67HeuL0zxTV9THMveaf32iHzqn2XOos0zkfv1sh31hig/QxgIHx3HfdSJSTIZ5EYpd3
ogYb/vFFvvCBoOZxeWppUGvnfNFGPW7j5mLRRl79hPOm/k4QCgV6bhqf7PourJg0p1kymTQJpFFn
iwPxubUV0IU8QsEXaJCqZt7MtqyM7cdn9EdadfbsonFDk8JAje3eeY3lIE2a+tTk2XW7rlljVnWw
X1LSC/jkg9hSvItuCWOBsigaczxkSHfYHAWUKYZo4dfkqP++FO5Yzvu0VwUY3UpXEzI1FGwMN6r4
yoQi+vvj333pTqhl8mjR8FgUNW8fdyevRDYyP4eFbU1XE77CwywTtR5VlX7yZl28RIz8KHoXXTTr
yttjVZJUOwtjydFXOXG+hZzq3w0Axx+2EbfXATPyV+RK8Db8sJl/ZSP07ofZbtNnIH0GYT1h0TwI
CacLK3kI+Cn3o6TadDAvT+3QDk9TZn5WpV94fLRLnQQjh8ab4ywr5H+MSk1f+pXharGYztG45UX4
CG79s6OgKV16NmePD6OURS64zFOUuawL/3GgFHmXRmoljsmclVe2nsX01JPxUG9RKWJsDnROZEw6
2Box+ZIUTQkernqPSPCVr6PyOONt/2kac/aqwU3o62aMYxtIISZXYEj+l2K0CRTYqtYtMUitBOgi
fTuAvnC3oAmnFxhUJJxiwqm27LmmnR4m8deYOzUAjYhA+n1a5/nSo5sGmuh1ghWO8E7Ctie7sfKd
02nQdyQFucaaBnLmXznwnYaDJmT6sfF646qceuqvpLFbqP2YtTEWO+LU+yF1iiC9Y6FJa0D+Vou3
q3Si8TnJkZOtaysankYyPDLcG5VF67mr+eRlYZ/vZm+y0hPN8mBa1w5WxFXjunH6im5xfjFsOzyW
wWTJfZVOEyGZJaXRlcEo627p11z3baVweJujV2wqd4qjVR/LpqNe8mDKKUc0v8ZscWlVDCtg8A/Z
L9E1eBc7M5AvJu69G+3P+ZdQEMSIOLxHMDgF5W/AE8YTMN6gWQPsNc1bnhvM/yDkp03t9wCv8z5Y
Ql6FWIfg3A6+w7hqZUqLijX3PH+fmlBCkBM6W3z04W7MCn88RvCtYQEHOKC3jZjgFVtp3EPIc/zW
2XlQv/6S8czuQk/5rbTJV6/JvXwpeknOh3ZNABRTRme11WBEVm5nzkcg5P43XzcFhzA954DlMXrO
AIrtisHvf5rV2F119DNcbCdVjOvSQieBfTyBUejw+nkbzH65vYbdLn+T14hQrMfrFV1H01jjF8So
ntzEHWnUDQiTH57y9avy/A7PW2/WrzhwLM5bqeKZMBuKxgYTfbmPNNDVbdAZNYqEZvSc9hqjWxhd
dzPD3207S3NnldoDbbsk2i4hBQ7oRdWIJ6149Gs8jL/pjxoEuxCFuFi3lHnU09x8aVBuHkIljZvK
NYPHJMQUTfKgbjfSjPRAW0g2u2SKYNLzDr8Ko431xtV580xEdIbRy0KgfG8khAWTzjkTRZbl9Uab
dmMf0oiI3h3sfnFr4CvcRHFr2rc+UtMGgS2y7keg9uRZzcwEkx1sqmSdtUWy62J3Hna5TMAv69nx
Dv1UaTibbn5t1yTyKn9O7W8EbZJqXoX5VUV5DQYtTu7BUMt0xe1Re7cLkh3ooIzedNnikdRDa/6M
QbMCr25z9VixpbwFkA41gM2q/8102NAy4hHyZ46/FS5833o/u3QmJSXUJJtWTNkMsKE0jcGoEUJf
xNxvUS6hFeY0Jl/dMcJ8Dj+8ujcjaEMSPhEVcNL+TuVCXXeA2VWHziltANdOvZ09s7lRKN4ATyCm
3RA2M9/6llk8h1FW3FCGsl+LzOp2HiVxxx3lNbTVgQ4g+/eSiPo07U8sY+5DSGT1rc9Sc2Mmw3QX
SKO+Jq4K53Hlyb/bJi/K1xggSbglhte7hjFQjdyv3L2zw94+urqmSkfR5/wCDFtt2SxE+1o69U07
piGCGKgpK52M8GEkxOeTwty6wMEFOffjCF1znAeyYoKhxTY8mk8C1gkGSD9qbJI5rfpVzWHj38EN
RXSOmtmOoHak+b7SgG0BWo7hqx0V6XE0cmOHvQ16omePj2R+zsRCeGRK2GbgbqfW7L70mnpgJYzI
h5OeDICiEkYhkbnMbAag6CtHDvV1FIXlS0qOEyQJ02k2CJSbdV+MiGvY8LdUPG0T3xjQmuq98lmU
Np07dw+CrJQ7NpvZPsym+AqiJ1DjOLQ3YT9ocgoygqQj0Oe7lGX2uuHtAyrkKiga2ML+mnXyq+Qb
BcV9mtMdGaKEALcReGc2ogTar0k9EeNae2HxkM1C/2wSk2CEulHlqmMguraLHtiXazTu2qzm/gCY
2jpVXDZr5WPJNVE2EMLthXz8twLn4T7zvXDJDBiJNI0BLD+ZkT/TLB0qHaLEHguJEkQtiedCEmQY
grpofMH1LUtDfSUwr94zrJ92JrEaZL2mlDmj5hkMGvW763u5xw9JkgXS4oQ8gsk7DaMd3+DErmiH
EvR0aBOVsL9W9nMYGO4OGcp8TU0dP5vNZG8xAcLSKZ023hDEI17QVnoH7TK4DNK4BLk8DulvsDhg
hwwq+YOLHPboT6lT3OUG5jSwnnIklRwxYbhJahODclz387XOCApaN/jow00Xo429bgcH48ug9a/J
ToxvWExhxdRpsDGET3u699OZJmlY32Gd7EEsh558zYKyOc51y+fHSb0ljSqKt0XjMbZCYU7zP8jM
+UCfo39sTWpQXYv4SiWOfTd1cKm2JpBUugEN/yRC57sgbHpLFRJbGMG8Jn6O1Ox8w+o8U8DNkcCI
KqceKTnBDj+9ZIIfTCng3xI9668cmPG/BXxzg5iIpDiSS7NgeDQ2rni0s0eF8Rd4FEsefnarBnoh
Op8j2N3OIlwFNwNn/B1xiri3OhKMeSpxMCNu53rtgJnH6T7yQvFFuQHlNuqOcW/Vbn8A2w5SzaBH
up9FgtFTtnXPlC9nrD1kDU+RG5vAT6KOz9qdwyTkZKaGDfIgwLxhYdL8pZPKj6+nYjK+tXjcvRWE
ZvK9tDdvoz4R+ymJ5aPjNgaByHlyKDpHbbNhMg9A3CQJUmm7HVz9F/NC+ZCYkYuR2DH9deVGPPaF
tJIbf0hiVi6UT6h5LJlCLYqM3xZqBbnrCaPfNS0EEsCLIDC8ihSDv5fYVzgerKfWzgh7/ZtXZG6J
GDaTXRiz0kiz1w+hIyogQtiYf/ncCWKrkhK0DxOsedPPUUNQo+E6gIz7ia/jEhzbKBBuWZlBFLIb
2aOVsYFhazInbhqR4o+oal+AspH9FmtPcBSEID+2JKYQi1HRaEQG1buHqTP9XWcTMw8AJT75Ha85
XHbDuol5W8lC1zo6JWZlw/oxynw3hHKI9qCPqm0Xhbj6DIIzb6HfT/UuQJtNyFisb5vM0O2TnQ5Z
sHbmnKeUFA+Y0TAVXxKUzuamyePWRUppeP193fTJM5OLJTY3aAig9kR8mhrXP44EVnzxM8BgDqDo
faz4HY3Zdt8YpCUpAJ22ehSBbR2oU6MdL1mVHIza951TLew2Poq4aG6yLM0BBctsL0Ie0rVn+Iyx
LS7EvknN5ItTJNFVY4FCB88tg11sJ/XeYA7B6gsJlZzjZYRSjpJbjrT2DhuHzABckydGEF1B9LFX
DAWdbHfEigbS6tAUnXnjjrL84pvu6MBjitJqXcmi35pWIICgUc7CENUYA4ls3rAt0werNOsjvFYY
74PIa2Zm+LPBE3gxD08c3YcYHHdVnpIWSIVLIUwe2ZeRcLt9mXkm6Di5ZKSnASEnttGGP+a66uE2
s2eFPa3qe+m28lfJnDFfE8zpbHQ/9zfFZNc/CrdpdkU66nzhukf7AqpzAwyDb4k7dOl14AuBx9xK
u3viBrzourTcdo/x0pcrEwnNHbBTYso7bVsbO9HRfQrz/4bupvODuMyMKEJsH8Sdd9NPDBPtoZ2V
sx9JIuJlGahmg9CijhrsrRoCQr3sKDh6Oc4Z9pv5kSllC4jKKUrOLSu+R7Mcrxkj1+vG6Fy0qbU6
tKVvfOkzb/oeJUNPZVtWG9OZmmtfkBpZdl72ffDmZKNZfHYaygfbNH/aWb4eXzA+ES8Fhc7ci9Qz
r+0eFw2KH1ARbA/UIeGAT+hCLaApafrQ6DmF19HzfgFRkSd6JfW9VYsOJqYjMf6E1tFyw3ZvkHm/
HwMYlIM5EvzXM+4sJ+n88mdQG87s97deONdXIZLTTWN70caIcrVVC6l5VKI4MRusifvru598dW0o
irG4MqyYmEs7jn9rTQlfzor8C6rmjaPLfpOoCDdzXM+vadh1uzmHIoDQTX+x/IGfAW5nw/Rn3iLh
InleoePFmkMOwSqG8nBbdT3h9U7DNsj1i598+QB45W7dPs5FSnutZbhIBHRm7Wi0TKe4DexgW6cw
lnaQlAVJM/RUQq0VsLcarhtUaxjdMEWuBc/jtUgq0no0ZoZOi3kHwwfdSzsQRIMOY6rvGmaZ9/HA
8HCdE1mFyEmF21nCzV65yL+LDRK8cp8kIfEMiRE+kSwmbxOvJGnLSGt2rK0Vt08mlfw2B332Svn9
UnWTRRkdUnrMjVV8r9QfXBc0eL7dY7wP6N3h8UqnzWDOD+4whQdlcl1FpVKImbS91rNlMIC1AxFI
lmw6WYRDwKrze574LABFbhNYsCndwtrDrFFfsxqB9t7zneTaSRSbTpz3/UmyBbmjfhWvGST1bTxl
zO0z+A7WqMrj0BtIH5PStnalh8oMJ3d1VTLQ2Hh0eYmEqIr0tzCKlI3ZPL7qOo4f4R/2a0fUyYtE
ubwKTDs9KFaZo59NtKtqowNerXNw+6d5LIzvFWPnl8QjUXrjFS69gmoqMmMrSfh4BO/D42GM0Y/m
/3F2JsuxIlsW/SLMwOmnQPQRaq9uowmm29H3OA58fa14o0xJJlnWpAaVLxMF4eF+/Jy912YXpoKW
uX7gSytuvakS95xZsEAJfQrJEoNxUHrLI64AMtCFWz1rpfD3VemQ0Nz1s/vQEi/LTS+j99527o5g
tiqqVy6pNvsVWRh2T87qmB1bSR3lFuZ0S0pUttHIQNyPQwsTfGzNjZZhAUH0P93Ab56P0B31qFl8
9ZPAg/qMDki8dDOMrDU3kyfSasw0tMnF2CwJ4m7w0QWMYrgJYUKjYx/npBVthV9mv71xmtjVaGBv
vUZq5GdJSLHDYJ90U5DCVCPRSqWbnHsHnnYgcrO870CoBGC4xNbXOfA4QobT6CB4MNkkIrBVXIRz
PAFPDLvsA3WQ9eDHpfHF1HS1XRFJPyG+0MFsczSmIRnydYh8UmEk8AVjibniVWrOBPTCcCdSdFfE
YbqvbifPq7EpStVsM0zoCOxIRcaA4BBwY3dEgXftAxMcI2LSBIOGr9bcax1x2ohCwYJDEIYqtyxz
dm50EZ90t19RBUhj4hCP3QOWruxM72TelezyNxSbmCRzAKqA5NVNZXfpITVxzCcSJB8er9neO6Pe
1ycyWOxNbvdtNGQ+CUzKSQlSUXoIoG8YuPOglx2VIe86yWZcZVmxMarUPXGqM9uCYJM/auXcQ4zP
tH3TZ842iX33FmbstGO99XCPYJJcsfBxAsqZSOk4t2D7YLu+YT9YfwvAcy80j5ck5CBs9ig0k71a
NN6RMRFUm9TFEM6lHDc6UJIXLvry4mgMglno4I09L9laNTlmdCicI2td+6WRshnmdMO3tlP5O2ma
Jpl6mreJ20lFmWF29Hud8S9eCW6ftSCOosNGcLGv9+0y9tKt6CkgNUGiINCK7gRHRz9hLvBpJwMK
hfjTqECouvlTo4SO0LSvl8SwrWPTW8PBbez+iZNluLhtqm4HDE8H5kmEQwv+rlaRADEKmT/VhKpd
CjCaz+h98ovlJYhP4CtuGRuWN/5QmZvW0w3mh1whUMtBOZ/gTdG2mbYTZhEUc9YcmatRbjIW8I05
JLkVpJKcrVCfCOBzwebspr5sLmLCKLvm8OaolmIIvKsNTcbP7xZu8Kdrq5QsO5OmiFxKGM7c3rQn
DRzvd7Z075uY5uEiGhqTPTPB+Yovt5/yvLAuDqGNFDiJtf6O1SB/QPs3d0ZSmscmXou7FVz2Vk89
wNVy0ksJYW2ISX6wpbgk/ZCfrbIhcAw7q7aRBXexKHWNBGqY+YscHO2YDHqK0pPyhfQSLQRdPn0R
UJfKqKbKfHKLPPszJ/7Itc0XF+XoEFOyq72H2Sx7mc5irECePOitud4tuRXvC61iawOMbeyUfR0K
FIXhP1eyTCizhulijN6aRDqd4Q3CSXHpe7N6GHp0q2zPC4LiqqsvllZXLzYRIgw5fDihC6jPbUqj
lu3DB006jo79kInS+AsyPNuQxxh/XbMMnBDZ6WFbOxzaSJzQiLZ0Faw0HgltS1cP4KVcT/jWpzTU
Mg+4s1Hnp7bT55scFUNkT5b7CziwtUOECyvfEvlhNEfxkM3NfAP2v4sQIjmnztS4tY/U2DdwQu0G
/qRnnfrGJ3FeGvRPZJeAMndLsMo1FtQdFTRfUcYeA6u9LAEI4p56MQi7vWSQGzZEbhH30bbOH2A9
nGswGZxNnXfdFlo6qXKjo0A19cLfCthUXKXXAnA+96XtnBfdy+T47eOSaVyPQbFPoeZRR62lTZNN
VYSreaPX3eI0nn4bGteGnrBAIqxyE2KR5JQZWrCiLVD6G7BbUGolOgCCBjMjQW7bQ+cYdNKJagve
PtL17sa0F9OiYy6plblTuPcA4GnQSkr5tRh4q1afSC5nk/ZIBxticOImTg+7rcyvm3aLU7/v/O9J
oazv+VpX7dYx81iG80ADn4bqzFWlTtJzzo+H6T7X76/AWYeUriTNDHhp7c2UiHF/VSTuSHtbb2Wa
+Ld0dbVd7wIQ1QEM39izVf7pKTpfKlWC47Tk8L1fuu4O6xxNGrAv7K6xY98zqib9hXXJ3h33W4vh
1oNTt/Zmpn10aSHgRet1TKkxBNzYJQe0bcjhJi+G/N5dxuTZ0TV+ZE6+ThAe8R9cal9pv5J8mU5e
k5GK7UzM1ns2pmNSjck5bQyNLolHRvmSmv3FojPabBZgAlWQCBLgrNWUF9LKoS87KG9tcnfa5fsy
jdpJJss1KrsFtupMSoIiz0hv8Qfze9I34/1kSZZYNXHhDAl41XY50JHsBMTPhxysQxAvs7Qg6c3I
0oOXtpMMwW5a5qYpJYj0hFHXUz6oJSrIytqu2Cz6KGWit6l1LnekJwNlQtk1NjdVZ81PpR/PxMma
6QvMcUEsQCaoJ5GaGQfT7bOHOvfoWXikONcgBvvxphO0t6+KacT4vfmVZmR3p8Exu48br7rLF5Vd
wP03x7oc5v440BM3jotKIZdWLoFAU0UxqdNFvPXnfH6pCQoeoo+HiO9MyehVGQJQD8PPNzrXvrTr
XoAgPCwAJjcN17AHjRvt+eOnGNf54KsZGScngDFkeu8oeAlbyEbOd+aHWelv1pVfFVoBY1KHmdzu
cUUQryWrzzXVqA8YZvNdQeLfDrczNyuLQvnjv+ed0SkSWwsVNmIFrs+vxpkZfPapX/hz+qa1o6qD
WtgzRomcpBnD/8ejfNO+4nFo+bwWYpBj0hJKo3uHhmPtqaT1s6EOms4qtr59/KS3+mF8qEyaSBq8
mvHfeAz0ulCiNUoqGQeqh57pDOMkIGRDw4yfGHI5TpZl3tUYM459XLr7xnPavbgOtzU7F5995++8
ZEQQ6PEtppKoj6///B9z0YpnZUWML3bsW/9GNb4gXXTpKveU5GYaB6p3m7PTI1UFs7dEcem0gBKo
boBvgDlc66a4bZYRhnXMoBdjHoCNzwT570hGfNMwWf+24b6l9rQ0nufR6VFlSURoAZcGjeRbJwNg
4mvLH1wrw3PhKueZ7oz8nbf0tj/5Ab4jgmOEjzKIpuBVCflqit+5DcaxVdr0ANYbjDAe/TVIBrTh
OSc4Il6a2JEEPCjtE7TPO3IVn01KR9NPYfpmYfajhD8KMvigJaV/LFBFnVtVLtvRdZLtkvU/pIaK
+pMl+sZIwBKFtG5fxRas0tdWJbMsuTVwSB4MPe9J++o5+SLXtsziZCVWeZbA8s79xFhjKIicDgST
ldNCqM/yyV/y3uK0LBeiAcAmZDuvXjs8B6VpZeIcstj+PviKH2TVL0Q/dPEn7/ndJ6HeZcPBse28
NvYWpTtnDoP7wzqZOCqhYSSPGi2/A6GsaFs/fsHvPQzFFz9///qV/k+r8I/fnCVkpw8V71dZ66VF
zXiQBA+GU732n6zbdw4OtCD4I3WgchiwX/26vVRRhiJ2w23jlyIss57GAvFRhO98/JHeW6cUhdbV
xwWn7LX0JG5sWlNMng6pLAzCXRftplYVYRALBGgIrjRUFXXTxw997z266EZQutDDt18/lA5FN1gJ
F3YpPesXXTiG9VxlK2bHFmG8n7xL471tyLVYiogSEUS+Vt0Syjc7qxVbh2Zt7XPf94pIsxyuD17p
W9VSewZaLqtHaXtAms1sLndu62Vt2HZNd5cKBH0UmcwnSuGoJwtM6YjiTtX3pVwHFK5DffESeK3/
j5fkQgajTGIZvBYgaUnia8KoncNcpxI7kG3S8G3VFt38fwYtsG94AIOY8Qmk6a8NSAO9EIG1wwEB
EB+triWvUSUk5AF4306T6XzyhbyjnuRxHiYclFX+G+4YVXXrTBDRDx6DoICUBqI5FBzpWLMr7G3i
s33xvefx/kwehdb/jS5VipxAwml1DugXXxyNBqp9NTDg5B3vDbMuP/l4b6F9LscNslP8e6SFICn/
99HMEB1NNn2iq/QI7wkDZetroriaBB4/61+IGCct7NuqIN4E4Q7Bythtv6q5l/1WSia8n6jx3x6C
//57Xik3PUUULFYLfuPsjjRF2zicl54RpMOF87DoaxzFLSaXBqr0J+/CelOZ8iWzsvi+2TFZx/9+
FW0KordEhXLwaIQ81kuVP3n98tkX/M4HxL4hEGZc5UnYuP/9FCZVXmPh4zws9Jt3QizWAWyuiIzK
5ayPez3yc8PaO0QMfVbivF1bfEB2TuhBV/LC61o3WfPC14EfH2ikVltOXcasNhrzqB1IcwsMEi4+
+Tbf7macdpT5gpPeYk2/Wl0rwxXpSFZz7bkEW4+FPtw1PtAtcLRFCnI+9Zzb0fWyHxnhFB0i8zb5
9fHW9N779pHDUneDDUH/9+/3fQ34zRWGt0NNtMqejv1XomrPg4EkuBL+M9Bbmwjj5rPb1NuzilBG
i8MKKBU3i9flzdjalNmdNA/t4PYBrVAG1KbzEOepOjKAGAPOUbH7+KO+PaoQPHtAnbnqY8t/bXtd
Pfxj7mIJTnptJH4MM1JtOOX9mBqfQizelm90dq5kBJ9pOwey+PdrxWKHAw4p3kHqUx2gj/Ef85EQ
8ETa+PrXwbupmCFtjNlLI0fP0EONbfVfaW7oXakduVjAv6SEe/XVzvI625l7/eCng2RFpcMRAxyX
8dj/TBn8zt6AQNSjMmdfRsH/yq3bZotpa6lhHGpiGpaAvqXmR0vhcAh8/B2+tfBzzFCEu4JTxzPf
eATiuaw0EsmsAxU/cgBMRUFprA7Z1OTElx2ehIq9JRjs+WczlWM0W6D+Pv4b3tknWLVXrBqoHf5j
r361fqbD8sebeBBZRqMLslAwtFwhG2mqHT946/7j572zbrFdUX+zRbA3vi4gc81rc5VN9qGqtcJG
AFKXZ2NZ3W/0R8w/Hz/rnd+lz6IBI0brGfDNqy+y9mo7y50GI3qfFNkubVB5HaQhJHaMxCFEeAIZ
yXT1OpD9+Mlvl5CAaoKl1/WA8r35lMhVEogVjnmggzyfiJ7pj1KhGfz4KW/fJU+xKZAJu9Yhib36
fH42aRl5C9YBZyJeTpA/VhE0XKDnwO3s/MfHT3u7UgTbFEpoiHQmxNJXv0B7FdIDN8guZ83F1xbB
W9jmTJM9BEt3yNDLzcfPe7uZs5NfsUjXZ1IevXpeI5CJMsIUB9U1aaQz2gqcxbK2dmX9zDm+N7qW
ImcFU/PJl/d22fBgngczkhJX1189WCNSuAMdbx7kKLM9fE65zZIBXX+czc+t7nQnmqT9J5/2nRVj
oNqHwoET/K3tocM+35E9pB/gp4Fx0PIeiiTqKHR6H7/Wt8c07xMAEDUgAVZcyf+9mcddXFSqm/QD
g8pQz7PQaBk1GhRdCPPsVSFDO5LA8N/fqbg6knSfXz32kVfbjMOwaxRmYhwIREhC2uHOdXjW3o7Q
Xn6j0NH2qtCMm48/6jsr6F8Pvf7zf1yLZTEJbpa+fjCAwhx9u829kMDzdkT0mK5LAEgZzXUuByMo
xzKZDx8//p2fJxs7GHSO6OtRcv0m/vF4tNRdDq1/PSyoieQmZ656EnPurlET9+MnHIF3Pqupc2ll
CVHjY5z598NEgZMv1Rta0hC5N4s/7RBZ9z+shOkV01WXoeBifEPBLj/5Zt/ZFigKPIOj2YV/+rrf
l3B8sWRX8tsnJtPMzjDzUXgS5VXSWUU8GH38Vt99Hpm3GOtciMmvGysxVndPDTPzAaT8EUDgZT+U
brLlSlehimNG8Z+fZ5k0jaknDbpYrzt1WBpKM9VpRLR55zwi6B+eHaJA5aaE1/DcIbX87G7yzj2N
SSCiUb7Fq4fPvb6CfywcrpxJt3I5O3ST5R1HR1+2hWgEsnbXBo2MRsb1W/cCYAeFF3G30WqRKURO
9WdX/XfeNdQnjmvKIP6S13tF5sXZVGI+OGj2NcnNr5BP7ha9YcS8EjC/btuhtz5za76z/doGpfQV
wQX09HV/IcXi3NCbtw6IF/QgGdshLEU53jYFMyKR2y+imNT+4y/5nZ8qnWCdCgy1Dtv+q59q1QGK
ZVBvHhp3sPqgMOv0j57MTYNiwpSfYYreea087XpJgTP69rcad4x7R8XTkpxh+QxA7B4UdhnFXdUf
ar3T//sSpmfHhIBahEX1usYj7wWASz6aB38dtBubSDiG48K8dYAM3rVm5/35+G2+9w3SsvHgumFc
55X+e/064G4wPrvikEwkVLaDEx/Hdame/NmQUbpgHEoTvdl8/NB3DtD/YWLgxuJff8NwrGMCiOFF
GgddajqRdC5bQSgn67M7JhvbO0co+x2HGBQBDlD/1WpBEOUVJC+K688C9E4+QwRRk53d6VbfoFBP
mC536FgEIvpQU3bxiFcvi3AEdtFUqjGopDEfLYNOh6/Dse3WrIgca+oizQbzjVgsDTTXQK6Da+OW
v0/uZuWcllHTSC/zuh9Ozz2g4fcamjpTX+4X6oWM1YdCwzAULNVCArHOq/dKhLvU2fiBh6w5TBzB
ET84N2BeZIT4GZHkpXn20FRwdRf6Qb+5lMu7VaBW9nJND+lTJFFeF3duiY8LaQ+9mN4IDW/I0ZKY
GRG7bfEIm/ellY0g3ZK0NmW1z7Xe66HNKOHSiIVPNPTLFhq2e5dX0/oFH8oZTxG2wdnbeimg0qZp
GQXTI6lFDqpbb5vQquvxUPgCzYORhJqdfF3J7d14cZ9dGMqTZlgTXJwhVDnhPfZCaVhFHnrN8uJY
JRIp+NeRtOTym5RUb3OdPQULedlRk7j5gWic9TDGsfU8Wtp6XGbjUXPXmPdSfcW68jM3VQw7rbE3
JYFhebEmLwRPIi+J526fNXyt/hr3v6u6VkdyFNMnQ7nTbZHHf9y8qZ+HEVVW15mgBVwNOIwr4u7G
MLMhjGW5/CkqvfiexNYaGZn+veNEO83g+48SRcOl8vIqXP3iR9ZPZLN3GcOzwBv1LoQxqKAu1cmW
2Ph+68ss/5GX6s/aiq8NuPMbg31sw8r8es1zR/YxdVsFOe4MvCI/9KPnfiOJODmbTvGz00ovAi9j
BxTXN2jJIewXU4x01bpBS9RxkCcNCjQtu1s8NJsElN1Ie3kchr48kA2499FnRZ2TqFvXHhAQlN3d
jJ02alxd6sH/Luko7H7h7HmKQSntmgW1M8nmeDASLdu6JNMdObDuuTeUf4kZMfbeaFc/EOwXR7LP
jGIzrdVyXzl+/RtExIN5hXpz12/3JqjkoCFReowT46aIVYzI3LPOlfIcukylyc8IZyjeZBTblqH2
fGfiyFDyu1531V8U/HcjOubfDXekc2P0xV4hbtOYRM4paeITqpBMrNXeQtQQgArjTh6bxLnFY/fV
VAjwU24soW/h35HJN9ZxfdYchxTkOe7PTUYUoAfrfpuYjGF8XfwsNf+xi2PzmDXxS4Fr4K6U9vTY
tlW5yc3+W5MQrxTH/svs2h24sth7rPgdBTjn8MioBhOpZyI9iVX5m4EgFiud/1P4Rb0BWIGYou7J
PUuxmNJ0aoN0nnvkidiCGTojDnZbO5y6VH8ZeiPf1ynk+0Z4v2KMfkkw8g2fMuTO91lhzBcdbtIx
xdqBW0Yq9HwVUZmuhYwvTaidW+ThoWvkVjSk7l4DX1oE+BGzC0MLsualjMCvfxUVE90psTJsbAxX
iVHLH4CmP3h1x0gKStXR98r2aanGu0npdYBEnSxMK3uuMp/kvgpUfaXI7M7H9i9CNo2QsI78WOvF
EO1zb0h0lwx1n5aaDM5Oz+e7Yda9DX32GmdooZMAA3Nw0mA8lo0fFokGVGtiDdzi3vJvYHz2J8LB
p0vpAEwKatZlRDpkynrzRGAV3sSGV6dnhKzuVibGH9LcFt4gIbMoMAkMRiz6UNijD8LVpG1t9Vqy
J/Io3vaJ98dDe8i3nRSRAnf53Ym9H21GGaFjtgntRZeopFKisefF+ar0tvuiF4hfwbtlN6tjNdEc
GxMOowJJ7Qy6K2q7MsOYN7hlQMCpFVHY59+BFcpLOerFuUB82Z58m+hiIbStivWKTlXTh8XsYXAb
iQUNXIWfrJxb91SMa3mvqhwht62tD4gJyLiib0LetZ8uMEbd2oMAu2jjX4k6tA0KUjIRDabmENnJ
iOjFiufQsCayiOeOcORS1hRL18SR63xMC8B5IJFP9QK9dK85DdJltiUIXWZINE4ZpuXcbJASevco
iESwrG0LpBvJsYb6l1zjYtgz3lzClRMg8qpFnU2T6LzcRB4rGNcGQudQWrP4b0tuOslkGd5I2i8c
GzYB5cyivkhNoIHPsFO1hIj9lp2FBs/OLCawGWHmgujUSjVkt615zmhhrCCnFYL/6kjW4RP3By10
IZL8MPUhPVI+2Kg65ex9j9uq6gLNSeo/9SLzlChW/P18XnlaKUgl/9XZODc97itbdOjnu8wxvwDB
TMLeTOJLk+biR7Zo01+7Jny3kY1FArO2bFyzyo84dOog8ytzpy3O/H2Jk/VbjwBtWzcjG8DgKEFM
rhKPbm8btyqufoi8OySlpt03Vu3+7Lh2RXMxkuormczpyGvCrNG1uwoTGl9FTZjK0PwacNjcMQDy
v81Eem4JKLxLHc1HkT/nf8ipkEjiScAJNH2uX+yVMior6zJF3s1/foSUiqXT9g/dIiaiV1Jnk8Vz
FpnXZPDVS48pdF5VVhnJnIsVWJn+B9u/vZd2GdNhyOmIW965XZh1auSfPlixkjuS5089xnLk9ESc
mq0y7nouI1EHFDDSADNtc7UmOC/5Rtc5+4l6zojsISZ2oV8uECm/2J0ttllrPjTFIjeU0P0GO/CX
ZXZBpWHXuqoJxig28cUOYi223ch6dXDo3jtu5qPmZXH1qV0HbZ0cKyIwf1gF4bhZ7k7bWKvywOx0
b2fWhNBnzTBvndSm+0UT2hsKnIkTaLjGaItLarkvbTGXG33KmkCMCqFrmpr7zpwZ+Ptq9G4mLyfQ
ZdFqxHudtbHE2u2wceu7peLoLA0bXL0zxlFm2RNH3JLeC23GhrP2zbYuG2JsVf7iqwxwUKmLbSGd
B9ElFz1L75IUjlY8qDYa5/ELFCVU1u6MO2BQPSA4zKFGkQMrkADyXZlGM7C9HYF3iq2erGCN7mkI
NBO1oJYw9C4KMoUNPofmNVsAiE6k6eWDVxRfVJJfTDVmG5khfJ/6UeA9crpb3N/xQRTijlAXsUVH
8w2T3p5AZrHHDnKjUhsnrVnuvLjt7scYPb+jTfwHaEkExXXR2jbW9Q6xtIwJHGpUcaA7xc416o9J
XzR8DcPwRI9h2qELeKTtAGOBPmW42N5w7FVt7nAJpI8TcUSRN+P/WkR16qy+j/wO42Q/GsbfK1zq
MlXTb4bKVcDupR/0lqZpQt5W4LD3h+RtjBEnIoruXvxsK3RJzmSQeWw5dTTTejkUTXUtoEnXcVGT
jeE0aPo+7dg8BplvpOK0EGPxk2HywKqzwZnpiMw25JHN0eRkT8OgMbafDObKoiJgdq3XELsvSY9O
+redKWeUWu662FjQxbttNPE/vaIX2iMnQEEzB/qqLJEDhx5W7RuuERxCVR1v48KnQBnqjZycOlRW
1uEf69ONHNfftoKqrBJ9a6tcfa86zX0gREmelD7CI8Xc8KCZWX1ZEAyjCNdT2P62QZqy3YxB3ql5
ay9DgYw/jx/9RfDvGGvhb8uyq/d+YZUvnOFiN4hu+lq4UxI5WewG8EEGpOh1fjOO9pYPJh7iLpNR
h1WDf9g/eM7Sf+cm+E1SMQVKszzE6N7ZQjN3p49jQk1fW0HDMRFlJfQqF7OYqc3iTKREfwCdcM1x
lbiiY87+Hn3+Q5v12UalhQWMOoGD0V3rKIWRyAB0r3s1GNOVoFe7756Fjj9IG7LpwGX1q4kSDi8P
H1RNwBnNZXQ3vN7iOHhqZ+dDchuPXJkMQl3BAbTlviyv0aO5Pe/nazxm6xXdho4IlzG3viCK/cHq
JpDJyNs9hoAvhUybzdWPH1qL/3Poiv6QD4QDeXW9/C0abXq0zXLcVnOXHxzRlTdXFWMAdrz7puVD
MYUQQZo/gH35VyjKuIM4K15791vpxMauX/vHjLsS0TeWA+HaXAjeauaAvFx0IAUEgaUwjyv+gEAf
K+rBMR2f69zQ7twlhtPicmpPK9lSrHvxVCmOVUTz8mVaGWoSggkYIi40XLcJ/ad50hDS8qaGutvq
nmwfcqtSx6Un+9TwGm7FCZVdKXTsGgXaBrCWt57tNlEzQdJzY1C91KjFT8JN67Ob57846ItNB4v0
Z9k0Pjo8r4iAKYxn0ti8m8Vu4lv0v3IPVmrm+1uha/a16W+ajvJFlw0hysX0zTBHO0xXbb2vOB3w
PzZEuVsj0BlS5CNgb98JOoCPlEhMN6sbeMIaCYdFWgv2Ht2zn+bRIH2O/1GDq+kQFWaq5mB3S4zB
xjM2WUPeu0N6+2EpMsoYxAukwzbgIYiSPVK731STZ+xEQmh6MVB+lQTnnBpyREN+dNBzOjxBq2uO
gdYgmc8xhN6gi3VPMDQuavZZRNhV9mmb6VG7sm5aGDlMzfm31JLbYaFlB36fd5VP8kbauiSrSGvZ
6N0AibAT2gaiMKcl17VI9uszP+Srbco+YSflJ250emSk5h9z1jGjG2c1sMLtmj2q8AnT4w/m0fP8
iyPLjkYd72ibw0ZK/O7kqCT72czVd8vA9mZ14m+xYgDWHIG1tMnFdhTjX23qfpVxg5YOKMLZttlu
ZoKKg7WrvyT9chrn/D5BCA3HJpfUJs5vKlcIMlU/b6SVjz/tVPe2IuHSNGUYcnM5eseGozpoY/9r
bHjrsR/L9ITz46nVZLKTlbq4aSoQHxka3KaScDOCmfaJJtI7QBciNPRMIypJv6RLapxjSSKNWbhW
lLTxb6F6yAZ5DIXN4ZSk2F1J2E6IlC5YgqJs1ttuMm0isNklFoi84PHSxywnfUVqjAthmsEvH7/1
dXJbLCM6dbsv26BODOvUlmRn4+4gP9fmHjm57a9xdL/M/XSDYdON6gkJVzrZDpO06i+Vr0PZxR7X
TvlMobBUpLcRo71TRrPwceafpeHdzaR/F0ZNvNwqvnmyrjcE5Hxtjfq2wCG2U4CkQ/wCXzUtzyNh
jNNPQnHumzwHpTvF7GOx14aO1E4TO+iTMpzn1VL33TAd7ZFIcF9v6kggkPgiV0VAqejQDjuEWaeT
mUVq9Unorpdm2/cMp/pee5wLXNEgs6FnMk4igy8VXBRcPCmVtfNg1VyUnK19Txdjn0PKO4NhgdEw
pWsk8RfSF+KInarc3uAlKUDU1z+YArYb3l175goZB74wPO6/Azlx3BMfMM57LPt+D4PDCBe0g7sW
vGQ0jhwFSPAh8EPnqUkR3rQzIOR6MNJb3B+c64t+h8nrbKd1ERkxVoK2H+eNnSUVnIeUrHWLcrlu
fSKjoWhvde60tFiqMxvMc4q187BqFGVN1TbbwR4egMYAjBfjS2dp1+K4GpanpJ43vTKTvVPhdU1U
GtSchkEyr1eoTguIBu2nChNzeYZA8xuT1A+/owZigxr3OP7ynXCzw+qX61bpKaarIsUR5ZBj6qde
ta2l81OKkgYVpdIm9xFO0wlIv8fDYv6Jkf8FbSbB/oKv0Fo4Q/Mw/2IKeN/F652HjuCBu3qY4Rjf
ql6VL4ZBHHolGfjjwm1oT2kt4yGVc3HSlm2rfLntKuebFPJR6L255ba1HKxUlEG8jN+y3rNCqfzq
ZJN8dtaoDHHTXLtnqtUjZRtbe+RK37jJISuTaW9y7dhZi/pDOOO8dZN+3NfmwPFZ9tVPpZwSc5fO
tNUyhrAbxh/Xi/BlaPwJYb4+nzmUX67e6xDrz/Uy5t1XS0YHSDbjnd86LqmU3HKtmkFQG8Nb6uPU
2uki6XcYwvnRKOsItoKKY4n/OJngVqu5ahfj8MV9366nVmL0ILj1m0/HZ79UAJn0tl/g5HDp5hKH
08YEKJGO3JDLwr2ti/qEWUILCtZZ4LSaFYLfMYMc6u1GZUa8TZvJObh1j6g6HUI1Vje60opoGf0B
D6n5rF9ZG6WoYbWMDvoDrdkXs9EGbTpildSX0wxeDWe7lUW6nz/XRBXDpYpJLyQbLFiGSj9l69wG
ujmMkW8VU9SBPjjk1kgXKzW+X727OzHp7g1BgKgzTR+1aOx7m9Ql5UaisLkMzmA9zpb/orkJJBEb
XFAq/S5gYbD2p6k4TjJTm3q8CorrIqfULgEoWMr5MS+tcwcaON+U01LduFDBd9w0YmZx2X1p1t8d
A2OUqw/48qpzaiO08AZ5S4PSjUaUY7Smp7+ohxUsow72SUnl5LTkQ/cl2Ba1gsRJrbJ/zCEZRXGW
QyQhc52TIm/viwofqdkktHqEBVgtM1RoNVUezW3zNa+Vu4cylQcD+nISUUsKFD8bSUF0E7HF8p/f
lySGyrAccdAlpvqllobmGSZgeUNgpwzseTJPce700ch8gxtUARhD2FlkkIIaYlqYAlHIiXixGWwq
Apa9YSVlwPztsQCD8Oil4JohfVFZ6nRGSdHdiAUsiGHpgFghoIXgRZqQ5UMisiIUlPj2cYOuAqKa
G4PW6g32YY8ORGjlybojpmT66a1DvImxm10cclZ4WJ3tQYBdzZSO2gMm87+Wi9fcT2VuXWy6Wry1
+HFNhlv+H+l55MSNrHK6H9ConVox/6704XdNNuVWsyWVzwwFSVetOFbDWFIMckeGAK8REDqAWiCa
5feczGxqA2RggjySOTSlMkD2JONVTRcDCBDVI5LkeyflPpSRVBZglUx2gMMsPr/3DKqeA8RxaMaC
f6dJmRXr/5F2XsttJNm6fpWJvq/Z5c2JPRNxABRA0DsZ8qaCkqjy3tfTn6+4e1pkikCd5r6ZCbW6
K5FuZeZav/FsaGbd3uRJ7Q7IlGwtKjZncqbTTct5YPUWt0gZOS62x/knCnIWB5yjI94VGGgLVu3Q
3FmpcRPY9o8oq28Vi73vUdi4tpTGusy6/MmUbe+E4qZ92hZ5tovqcbrgmizjezSMZCSwFkRQ9KzR
oPPB4/lcax7uqXjbp16j3cVyRQ5TtqZyr9dBsC3y+LySawXIWWjdjMCxt05fdasQZXa07KfsPI5K
j3xgFu0h+iHgoKjJpnQ0nq7+oKx4DUGmxsKSChFybkMaPUmwkM/yppUffbTMEW6BAY3ydbLNFaM+
78sBJ1y/mkk9qbo3+vyRIww2eFNWGy0dNWokCAf3VQEiHELJ3s6m0SUnxyWP0kisVM0642HvyimH
MCAw1Cs8NdhQGGAKQ+Uy9eLxpCvlbOOYGq+l2Cw3ajjyzus7ZBpMR76RuhgV177t9rnadydtjiC4
TY5+49etdu9E5N4Gm3NJreLHhLLUtlcg3kHQNk4CxEvuszF68iUg1RkKuFsofySHouDG7qZ6XdT0
e8iDLSIIzoU05P7aRop4lTphvPNNrhbkPMK1VAycKFKgbXmlG5s+nT1GS0N5jO3xQh2zcn6q8hjH
AHjVdRVE+h4nHjWBXApdOlrTjWtGIdx4o2WtB7+4UuLxIgNf706UtTZsyLuxxBKgKhFsLK1mrzUJ
d7e2szZONDprMODI7VvJz1AJH5VurNaZU2GlXFDxIpv8A4aHsQIhkF4g1x+tSVbClW1ymRtJ76/S
Lih3JvqKJ+haoYJFdFgjTEdmRqudVaub+q4PNX8nO9UXSW7v7ISbrK4n+BfUMvbIqIGhaqLUpIat
74ndPOVxE14OmtmuyVgS/rhd8MarG0ii3QWqRrxSa5I8enOXwv7dNErtXTLw2Nf1JC6yttfO0OZS
1mpb+KcoUTAMeW2xO+puN3UxdyIShHfxKJ3FYfrQ+eGzU3Jim/I9brYJj9jsazQWEWK/Hnn5tnq2
cweZSpzJt6jjx6sopQzjDNZXLw3aFbWz4iZRqvJatbOvvUJ2sVCb+7r2mp1tBazQWvnZk0RfdQoP
b4vD5dHK0tOc9QIFmjcp+LJuBrga34K88B98M5S3o6UOG8qX2kkM8Xlj5/WEKam/P15Sfodah+fN
LEQLPnK2IRQKvdyQjTAka78PLYu8E1gi1VohoyX76w5FrmRToGBarjy7R0ewLFILsQGUK+GmywgJ
1q3ZdJu81/UF1eV3cKOz5jKtAbXmVixahngUfYPeVwA2UbTUt1rT9ul2LDDH2PieX5zmutGeB1Ff
3RVIEjTrqUBZ5aQIan0J/aP/XnaHSwaHjQABiQH8xNtav1ZWaVcblbIf0TBFcRyPNGmNmXd+NuZ6
eKrL8ZdA1pUNQP/7MjPjywCo4FeIh87G6lvpIvaTzxpFdB3xRy7Jnjc9Y5za7BMn0T5zkaJgO0wV
Wn696ZYll7A1ZyyFks4Y8esOzVbzNnETOeE2w2wJ6eWmQPei4mc8mth+mStTS+tyDa18ujFwASPR
UZnT99acom9tmnfXkh1FI0x6NFpXuUcSDJGBsDgtJod9wiP6Xkt8lGby3uaG9jfXFzMIQXSGSigK
ZXcRXzNyN8iHMHL2/c/pquFu8Um7IBBFT/k2eZJ+SD+OtyfiFsTm5rl8hStiCcdpO9KcToryQvoS
IGr0PXoK6pW25E4mAmrEpua/f9UUaoE9OaLQ2cvquLU1/C0n8OJNvIAKF5EmYjMCUipqlcbIbJqZ
5UjaYG/O71TOs2Gm2HsL07U0fMJSz6XJGnSf4aPAuYIrtpYGkhLK/dxSLV/7qo3GoboAr1vqoYBh
7CcED4OERrm33qsIymIng96QI520lAcbR9scXyPifp5HlPo1rBGQ6SZkobcT1/s8/wciOuqr0K2S
ujux7WEBAy7in8Q2hIEMtSEopg53E2c7xuQzz7PEpUB8vCO/BW+xFWHk0NAIzHYonD13r2Lb7qQv
qWueU12Uv3pfpqulzfVbUBbbEw6LNCRVmEuMnEoB86rYGgDmBiSSV+h+LW7l33xOhdZMgcCUy9Mo
xx4eCrxaNgMX+E86IXj1Z/xwEAB0a8i1C1vgvdXIoYPDnoPs9W9IsqaLQiNR2W96HbtFVD3pTXlJ
2D0nGm9GCMXH5/C9Hadi9Q4AHONa3RYA7nmNWjKCWkiMXXnjyn9+6R1rhbfEUs/eW/evmxJg0Wmm
qT3ZA0KxejqGZ1qw0JXfQJ3zhL1uQAy+3FYnNWPCJjwJ1+1Ou/CfWR/ahf597s+Sk9lSf4QAXIIZ
CaSA/vC0guAerqK/i5kUOyREiqg0ihidOWdvNKcoKAeTq7V/01tBbELYwk5UDH4HigMJxFX8VGx9
ZZNvm93xRfZuoHiB2rKw0ap4sbl8dVbhA5irjVS9BIr+p/yp2L7MC/8zN7a8d987G1+3JwycnTRx
H8fYkWSA3gJ4rfvU2/4v+ySGWK7qUtkT/Go8G2f42arggekP1UmYVG6G+B3OrY+KJp01in41oRK1
Li1vYfpefA1f63/M8/e6p8L8eUNRgI1n/jRLazd6Ue6ngfRMFKIz1NlrP5PPcFU7bclvwUC4ye3H
3IvvKqcEIZ/eNVl/0htoT+OQaEqli8EyqEeov6rd/V1/C/GXCsF7Qrsa+4f/mRPQRGN7sjgnC9Mu
Uk7JuxpaP7DMAsrvpG9Wo3rOPWVh4ueQeGTIRatJFcXppMmZeO07stCcPi8HEf8/fSLM5NsPHXuv
5lgVAmcWF1TZ5m69xDVulh4gVTTL1tqF9yVfWNfzgjnWOyGq5UbsO3JE79ryexFYqw7ZeYZR80+B
0cbNgobDy/379+agkMkKZEtegG8vQ3iDGzy/Wb9nzsl8RSdhNF6VmAzOt/Tpk/Rj8YB9f5H8alE4
8VIAvNE0h+0kuK3MC1/7/KG4rYHt+k+n1Led0kgOj2U7x+14G5m7VP3Rec/HV+FSL4Q1oZuV3NYj
TVTOBflMVGZXfbxwiVxqQzxPs9oPay9lpEj/hpM8K1ReGU71v2xm/hmvDgdH81vU5uhKOs3BOhgf
025hUb97NXg9I8KBMErThNwXkx4/cdB1d+3u5Wqgf58+5duPLTEUJyxOupl6KoS6MEdVCjiEs5eC
T44GcgUBD30h8r87Ob/acMSNg+4NQZ424vHKHFlj6kpKn44vsvduOGT2/tMPR9gqIzVhRStoo1HX
gfZI8WThsivePmEewnqGEgshBMaxJXTCVhr411raIXkZYhNwCV3sXI/b743T/QQAu4qN/kvgT3fH
u/XC3H4ddGjWoE1bQ9EJDRLRWEbze+Tn2nzYj0EAvAmGcPGA66hXPnm8MXoXZIftu9LgjPldEfd9
vYINNTbwcnSH0qbdFWckKVPvFrQmcspD7Ew/kkS2uq9xLVfIodrIRn43Lc+ICnKevn8XqKCzTyUy
kM9xZzv5STUNygnAQDeZqhFExiRpj02T7HNUgh7twpLSNYlGypSShz/QJinlWe5ORioFXBBgRZcy
COj2HMcHLp/mmH41oqjytkYh+Q8qRrHxunGq/pIvxYkbjCjYwlsdAu8896z0J/yR/izVPfteQqX/
h6omnMeeDZ9/L8lBvweaPjZugXZcfy1PuVNTUAmdZ4o3ob9RtY6ibNoWab1zRi/zdpOPscKmkFB7
vj8+V79dHZkrpH1Qb53J6axEYS+VaokotQNkt0Jxn/yg7T93qoVqDDhibHfpdL2ro6Q1sfauy9FN
zU5XrqMm72qQML1F3ivPAu9k4WfNK1NYQngTqSQJFSgqJLjfBq1Q923GqWj3bPWCPO6MQkPPMfC0
TRb7+bM+oXJMCg3JIJgSPfqm4LGa5MpLFXNBD2yOXcJPmdOU/BCo2EihCUdBlSAhm1SgrAxgERsL
wxlMcIbxO2JPlpvZsrbA+XxvSuDPwqM18VM2fvMDb3wPWw0va5kSTDcu47CMrg0PAyAwLuQwMURo
nWsKJ2ZzZqVqHp7mSFmvoTtcmGqlKcDdJSvdHJ+Q3yMJOAMs4rhlUkmBnvR2PoxGbo0aF4Q9zjCI
jRc4FJfg2cgUW6SygQbZWypx37QK7dLjLYsPdnKKsqMYMDRVFO/IYr9tOVRLmRuzClsy9501mBMG
gNLIOoTBuGm9+KINmoXYL8ZlmmSageDjIwp5UJxxWE2JGWTaCNssM88rUr1XBZKG7vGOiSfM3Ar7
CQ4Wzu+zRNTbjuWtb3eAF+R9kEjtetblPU1TXNsS35r2x5t6r0PwMTkG0C/j5BKvAJGdjYpTy3hm
AoFeGaBwHrLWB9J1vJ135mqeKXwxuVWSeRPmilKdA7CJdjQ5bPaTb3jXdoe37GB20T6u8e9q0nwx
3/f7BtUUA66eBXpLR/FV6F2SQZxFin+C7T5Kres3CC1D5FKzhhpaqc7+MU4pIekb1T8LXwdtN6pE
1bWFjtaXzGyo9aPR00kbpJoc6iJwm+xV0yIv6rWdse0kp/nZqW1YbPDDJFMK0M+YRVJqW4FM5tv6
Ht8mE7X9Fjj4Kh9mdE9b6NFnH6GIO5A3yk9lSK8csBSrMAmonBY6cDyAWkCm6mxSHqYxAbiFSrn8
UNaxeT5ak3pfyUrebbrGpFJtjh51fAuV2WuvV2p/PeiSeo2HE70DddZpCxP5znZXADJAnCWpD8FK
GFIFqRgUyeNpjwgc1TWt7i8bT0YkWpOH6WfmlLHvxojcN6sKuMNZGSXawh787eUyb4+5aWpWWM/K
onJWqxd6LIEK2QdjUoEn6ws4fJ4u3SEkSzTQlSTcJ3lV9ucIufTYFybec+hb2me2AXBBu5WalkMs
NpZC4TvxedaRUcDNoJAB/15Y5VgnxFBoUnmPrQTEPlRkYTuGLfWRtR3XvrSmNJiEWyQ8kxPM8nRl
XSqBfaPGfoyJJ+IsE+IW1IUX5uy39C3dQu4Y7AuSZhbFcOF3lUaK1K0JzqlNkIneeE7pPU7hhLxd
r2OJMyMz0IbtwQ5JbjXgwsbKz/Id+FmAV8cDwTuxTUMa2UBmgzPztyMs9zIDuS0iqBc5u2CuXAez
kZ+l/vzb7XAo4E+LUpSt2SK1fUQTGF3ClAuV4cnguLFKgus53HiFaW+PNyU+3BndmdJNDdVAsgP9
l7fhGq3cCC/jeth3SIOfD7KJEFXge6ChB3mT9Eq5zspJ22PI8/UDDZvchFAwghsr9rGYMilR2mLY
x82TkjwO2pPifa2pKNamC/h9YebeCaY6QgH/ac0QLl5qztIZtGzA3fzJDp4ViMHIcuf1wsS9c1K8
aUY4/Jooxghk5Ilg6eGq7B5zpEMztgSypQrsy5cR/K/vw//xn/Pr/7ms1f/+b/78HZ30Chh1I/zx
37vn/PIpfa7/e/6v/vq3/v32j/xHf35089Q8vfkDQLGwGW/a52q8fa7bpHlpjubnf/P/9y//8fzy
lfuxeP7XH9/zNmvmr/nQMP/486/2P/71x/y6/q/Xn//z7+bf/68//m/lz1/JnsT/5Pmpbv71h2Ro
/zQNREo4crhYoIvEZaB/fvkrS/sn1yOdG5xtsWMzrPcC/gtV+ScuvMRYZFy5aiOL+cc/gG6//J2p
/VObC/XWfK6rLwIK//llb8b91zz8I2vT6zzMmvpff7xdXDTEGY2E70vkepWC0HssbkwsZtxCwf3E
anBTncrTMZA3qo4L5avh+LPR1428vez81YgIdXBgh442V0NXkWtcOuKHDIeMhW8f6IDoYT8CDnXS
Xrfcpu22rdximdBh6xSdt/hlfuznC/luVdXqKcx5THoy3MmhxLASaHmwOf71t4H51+DMHXs1A5mm
OaTMAyCKqnmKFNmpAuYmtMPtxz4/N/vq8yC2A02HPubGhn9aSsH3NOGe2dnT4/Hvv72X/Pr585y/
+r5V9iUoW4qsoAktwKrhDXmVbRFG12adw80do01fd9DxYdUfb/HQahIePFGn4tXmGbFLaLdBOhbN
99DRwJkf//yh+WDLve5Qnutdq3V2DLDUvCi1EO9XiOVQCbKFBt4eW79GTAiwddiWuRR7/H6vP6v6
oYG1KqWbKsZ5CN2vr0Zd4xOaLAmQvo3rv5oTjo1JtaHHTngbDZBqs0l9VGJ0cyYDKHLVFgr+vrK/
sFHe3YuKI2pXqE7OKwCXA4w2Y62DIaRmxhbD5BZs9xCPANQqfsz6+Dwdamwe3lcLL5MHVXKAHLp1
aMPyyG9B3TVnSRWb5D3qZv+xVoS97wQaMpOSFriR8tm2N+Ew4Y4mU47U/IVr9bvLmUET9n8HS8yp
BuYng8MwgTNe4Qq2pAb47mLm48Lu92WlhwPJIIHQxiq2fazV/MRT7c/HR+fQbxc2fxphxeOj9OJq
oaefTzUcOOCN0Y/jXz/044WNnkASzBKb5STHzoWpyECO07ts8Baq5+9uDMZG2OiVqhZqovB5c4zh
5+m4mcgQFqIw3CIRpK0m5GM/uFaFLZ/X2GnGSIi4M0XsrHTaZ0vrv3ZZPpOiZW9zfLwOzYaw0+so
r0bZDHA1tFNvbWhoivDm+HT84we2m5jZrwdrwNYipQu8CP0TGNqxcToFEsj/ItHNW9iD+d/T5fwz
ZJHbE7Z2osL/qeokcikzYL2nXtjS/Yh/8/GeHFhWtrCllaoKB0fj61oznMZ5/QkM7rcqGe6Pf/7Q
QAn7uR2QlUgwO3r5fIsnIV40/k/0Q2Z0oWEsdOJQK8LG9hojgbJMNTnx0a3RPLRWejPD8yx4LHTZ
/VhX5oX2KsQmcAQhksZIVeAhC1uwCW+LLIpASCPwW3aLM3Jg4YqQU+RFetDeIxwSo9l7HvjlUU6b
hU4c2Oa2sM2bVrNw1OutrTTeURSBHnSi2QDEFaxmhnR3fKQONSJs8LIbUkhrMP6RDj4Lhmkrp/VZ
nmFHo84MyKpol+SfD7UkbHJ5HFM0IBIs3imNn2YZ/s9qFiWnCH6TDprG8gRo93RyvFsHJkaULgsi
G0H+erJRRqrxvoUMiulktLCED+xDS9jlXevjEto55lbV8m9Unx6t0P/U2s6Xj/32eQBfLd4OopJq
ppbtmo1zMlrSeSLX3z72aWGL974der5a4yM3+hISXQM5/+nT8W8f2Njza/D1z1ZGJ/EcM3LQQ7lF
kEhSgpVS5RvQvAsAhENzKmxqI9GjNsbIc0utrDVvwrrNOjfrshivvONdONSC9rYLNRxrGALEplkg
cqd1UubCdP/glcYS9nOOfp8SSqq5DRA31E/1wKxP/LY0nE2XWp38wcUpbOjIr/RIwuaEI2jaIKC6
hVkJZcRa+PyBXSyWf40ahxTJHMytUmOdVlXYfUd1p6zN2PLu7XFAykdrm/vj8/HuE40AJOTHfAjI
Sa0RnJKyOq9wNzMrXLe9svomZ8pdOYy7MqkwiTK3x9s70DlT2Nho4aCDPEkGZnKQnWAj9/CuEBEP
82d0RtRuK9WR5HyCaZq2u+NNHoglprDZk0b1FM9WLderVezjJVS2hrOuHxfu6Ac2pSls+LjQcoTy
+DzFRgnK5hDvksYyYIl09SVOMvIHR07Y/JBFOF+RDnfj5DpDPMiT81vN+pKnyp2GLtzHxkoIAEXe
6RNYIDrTpicVlDHgctdNEy0Zxwh1gr+ub6aw/4MyURSrpoHQqPtVPrZnlTZuMYu9smWk/UhzGKru
eqmBTHD+U7PzZGUXwTct6haOrUOrQQgRhq9Bnafo5lZKgGyrtwoCZW1DCj0+gIdWgxAbzB6Lr0am
f3YIBQRRMiTN4/RTgorp8QYOBFARGlZr+qjbLQ2MmXVpVEa4ohB/c/zbBzbni/7kq2NRLfFUhTxv
ueYsA+RXuEBjYBlcWR4sy4XxP/D7DSEASGhF5CGFQRcJoFVr9sg/LiVPDkytSAmKm6EuIz0hLlP3
ux1z6kuO3bTbbsw+GEtElsJQW0ZlGoHtIv9HybK8m8CLtuhrLszuoS4ImzxToXSlAULKXovAQZhe
27p/hkTe31Nm/Wv7GcL+nkzQpmGZcvxSG+zN8cFqNTzRO2nl90tjdGALiGZGsVy2SPrTh7pF1Wn4
lDv5uQ0tWodD/LF1qr69RBSe1ngaLoKubdVuowQnegYbwewdGz1CLOvjKL473tKh1Sps50SdmjjT
PHaEJJ1VSDZQwV1Ijh6aauGyHhalGhb4arkK1NO6Qe7J+FmSPfrQDxfLT05hlCqntuUCQvLPHdP3
13KCwMvHvi5sYqdWcILyGBbolvYaI/UHqUg/GEJ14bxW4F2j9cMeG8L2TJNgG4Pkq/Lykykj7nS8
AweuPbp4aMt2XKFbjj4rWSpK+JT+o+l8UKObqMvYGHqxQt/nHJe6p+MNHlhIYml+tlyq7AbYNQa4
ZymmiYGZ/C3E0197+oUp+Spq56WX+MXIQpLVJtsWkYcLTDHqJ14Tl7fDFJQLS+rAgtWFo7tU8HrM
Otqx/CcyLqtylr1dfOcLoNRf3RA2de4Z6Jqj6ezq3pdeh8Fbe9odBN6vOYplan8b9wFUy+nClq+T
JfDWoS4J29u3mh7FLduiIou13IjoIBoIdbq3YrVcqEgcuvHowj7vYi2cFYscV03wPIDH51qYSGte
y/FqPYQkTybfRmyIejRcxVmWYuZOR2tZXlKUP7D2RORDlQVdXSNb4Q4++jGetA9T6WOXX00IBFql
x42f8Gm/0mYFQOWbhO/oGnH5fB30aDkc3z0HLiaaEBLQA5Jh6StcGoK2cpEB1tzQwlnFiQd49hmu
T2OdOQux4VBjQmxoNQQTppLGajm8SlBgiTgiTaSTci+AS1Iv9OnQrMxr8tW29XOzrtv5IoQUmH5d
BVa790k2746PmAB7+Ws7zfXk159HcEbtuCvSC0+CBZ2ggjDp2mNCY6s2oXdyrT30FoKp9igBtSVf
v07tLFkbqKV/sItCxBj9WAtUcKluVQ71RqnMHegle2GaXsy1fiE9f/VQCBhVEQYliHLUxO6ku+l7
+JTcq+tyhRLF3r9VzqNtdeJ8mnY0vCYbs45WqGWs+421yz73W3mLLsEmWzubaGHED82nEEuMmItb
NK/Rqe+RmGkcAzmZ0d4szOccLt7rrRhGwhncNM9bqNyAgEPQYyBnjJJyIl/G5RVSMen4pVl6JR24
w4mwGQOVGzud2Nda53xKx07ddZX3dVDqbo06yZIX1IFTWBWiR1NFfVNltKLKJVbkCFk4CqZCGhOI
BEimGJsOahRrc8o+tiJVIZDoiCBGiOOTCzDN5qma0uEBkQAUgo/P0qFhE0JHmk+SLE165AIIJ4qP
Ur0JkHxfddZwr2vdwl3i0LAJkcO01DIKMLh2ARafe7nvmtOEVKDuRk24VTsHKR19pSnb4306EA5V
IZBwbWljbKUjtwbjuEpL41Yfxqe6nU4sJ/piB4iKHm/owAYSCV0GihpNqdAQNchNpPfFypOtpSfD
oWN4Rsu8jodq5jvFVA1szxGZ2XybAkYMz3q1W9nJviLp32VfAUqrYAUaR0aa7O+5O/0VpkRiHGbS
moLmbeRmrXY76OoVYtToclWrocv3Nhb2CxHiwF1GpPklcthhb9SSH1J9beOMVbQL46Q7QSa7cI/P
0IEmXnxlXx1ZfauUSofBEwJKyaYpnBXEkH3gP3/s60I0sMbA6nVziF1JL5Hw7NMBombz1IPrXfj9
85feiaEiONUoI9Tf5itmYgWnQKfi7YCAltxMn5yx+BqjWZk42c3x3hwIBYoQCsKujms9t2KXh94V
aOIbtEx8d9CdW19q7YUtc6hD80S9mpCmn6IgkHnlDXGVumOaIgraOjoCPahMplLQXXhOk6A3mSxl
2A/Enhd5gNctysaEIBtLIG5uHfvWSK/08Yna8kalvp/kwcqJP1aLeNnIr1qKvKKTQRPz9I59EGdo
/n+R2gDN4Y/NjxAPWrXqowAegdvp5qoNv9olVugIsNr9sLDaBITvXzv/5aXzqgch8tQqTn288LOL
1LkPM3K2BeensW2wmYj8XVGcg8pfaO5A+BTRek4tZQ1Y+9jVgBOfd0HWXgRyh2/m8fGal9Q7e+c3
nF6bIifcGhF5xyq8T5pCRe5VyZKrDtm9j71kRbxeGjlo2WGm4Romin5edFeNQe1OcYe3TAB55HhP
DmwakedmalMgO/MhHcT1F3Ac12rgWZB0DP20wS7nxk/iz5IuL2gnHZgWWYgDJsyAdkIP2a3kVH0q
xyJFuLsdF16XB6KMSBHJNBuzgQy8mz9EuzjXN9kg/6AEeZt45fb4cB3qwPzPX61iXvoR4nHaLGRe
549zZoFUkh9k18c/f2hdaW8/L5uSgVQv53JmBXupS7bOqO29NFr49YcmW9jmTQcftEZ+gSp1ufNL
3J4Bn03TiaJ9z2PvjOP4Y90Qbv9ghcGea0zEaDjfkjKIOXdzPV3VoW40Cwv3QOyVhScAyn/4Q6b0
pdSbz62dX5tFs0GP1lwnPXYDlQqNUXfWteIszM37U2+LmL0uRnytMgC46YEP7smc1pFnDQsB5dDH
5xl7ta66CMsLf2gD15G2fhae91X0oZODFOrbL6dhE49l1gQu5eCraKgpNsZpsBBm31+vcPPffnyM
NEw9VMYkCYxdYATNDlDoF1XFb+P4Sjo0LnPDr8aFTFTS+S0bIpJDBPY1THrl4uT4t98PF7Yj7GXT
CIsa/ysL5U9Ke0X+VOF8o+nTpaViVX28jfffC7bIOUQZO01ChVUqpSNuW9/GIsAWEj4CETcZluRm
DqQLbRGhB5FU6TIeCK5TZRgw2I9o3J+WtnnOmXcytZ7bFtN1FPOEVLINrOYvx3t3aPqFfa6gfzhJ
cQ1itsTeR9YeZBuiHCY2Hxw9YY/n9WjCReGZb3f+3hrsfT+mcKMAeSTKzuiWgL8HuiEi9jx8ROQx
wKMBxet2m0xmu1GSqdmaUddtjo/UgXUsAvUcC7tBE4IYRRo5P9WwnD5PG0TzPvZ1YY8HpLnDycwC
F/nHYMV75Bzh6nFhCx5YwrawxxOpig2vIzSlXrdTE30d9xeh/TQ20aUW7o534NAMCNvc1BRI6hbD
M1hZ4eo2cbVMB2Mb91680I1DMzD/81eRBJHLse5qHKYmJbuP1GA7Sma1sE4P/Xzt7bfjpMhbcHgg
rKWpWEc++nPAJVu3Q/5soYlDs6C+bQL+WNBzPePFruMr2Erqed2qT7pd7ps8ujet5kOFOCicb9vJ
gr6PlIQsZS2FVzWSqnaqbg0kyz820cKOxjuw7ZGlZKVa7Q1GiVuzu0s6HAo+9HkRhpc3etuEOju5
lFWjWPu232BCohT4WgW+nioLzRxYSyIgL9dK7oEl+y2MZOsBzTLEb9pMXeKxHVhOonOnr9d4lPQs
pyhBjl7JjHNMtu1tbw1LgkvvX56wDH47y7k/GmZW8N4LQV9GgXrSZuXXsA0/J4O8KxR/25ZcDMdw
f3xaXtI7v7+XXphbrzdfq0udpcme48rGWW1gJpcUO/jUuEE/92my6o17pPRWsfcFT3pUAMAwF+sS
Y05beR71ytUVHxPA2N6U3dek75G6WFjtBxJhtiVEBTwg+0KD5unWzXRRyc1+sBC5kIJNKO07aSI1
ddVNytbD7LzpL6Vk/JJr0u3xUTk0zULU0Dw5g39MFbSojM8Imq8lqTpTzOnr8c8fiBgi/G/MMzT1
J9PZOUW/D/3+Jp4Sexs4zYSJXXBqmUD4j7d0qCNCzCizaOq9wnB2TXkhZ7cdydClMTqQNuB0fLtS
yyD1TN3RnF2f/czYwLX23SDp2t1oyc8hugipC46ludCRA/taxP/BYA94I+nOroUcsFIM/zJvqoXI
d2A6RKxfmXY+OEw6okz5xum7TZv667R6UGWUf7SF9XyokfmfvzrkkmjE+aKtvJ0f6yfway+TEYXf
klKTYm2C2vzQQxvG5dtmwrFq2qqmmbGo1kG5l4ZhbRTXrb770IIy54X2qhswvYCJg/XcVZqKcdxt
WRursf3YO84UtnwrS2FpV2Do8yBGzlJvslWWduPCNB+6iouYPsDteqkMfr/rpPJGC4tdV2+ILTUW
MFjiBBJKetlWxv0XCO5Cmwf2n6m+Ha4saCz0BOkRGjTYj9Qk7xy989aeDabj+IwcODBe5JJezUim
hlbXdVJ7MhQ2b2q0vrJNbTuuNcYbvR0uHLqneMlCa4d2vYjrU7O+Qo0U1FTmj5dBkuUrk2zFrDhw
2mfGg+MZnyY7Prd65dSUxiWGrPFCdXjnnBIxf+hoW2h/jMVealtDvpJwBKqjfRDLQajvLc7MO5Th
1OShd/Iq2ijIKnr4LrF8rvPB6IYN1kem+Q1cL7ajK0yDZPyrqkFr81VsD1m2G7lMa1s8qxDQIIPU
VN5pnvehsW4Q48XoZLDxcdtJrTPIJ4adBdeyWiBz3Nh+Ade4sqrq3irsEUBE1xZlda/nJrYlfdWE
xUrlCLMo5SSFbJ9OUKMfR39K9VsFWc185xVYO56SOM6CPU6zXX2LvNPU3+u1pOY7haqftHXQjgqn
9VigY3OlYLdgP8ze6FhndbKtjGeJ1zVlsOp0LqOZOwDasK4rJfV8pM0HtVhj0ZFnN0UVD/05JRf9
q4yUCpdVTDqljWE5quFiZZeb61aTU2mrVphFrwsHH9jZG0RX171a96O8Mjxc2HI3xr5W1twpmmor
xzO3aENpgzEUQiJrqxo7/cwajLj5oUWmURQYJfYxpmQ5Suk1KdIIaY8fbVNwc1718Dct67rH/ajF
+amoNKfZwgyqmaUhw8LPDvSNnJr9NtQQ4JrWqqoEzWWVm35ylQb28KBUsoMUiwNRc9/U3imlWsO8
RGpeqpSVbMlpNp0HqooV9QaPlnG88FOkpy4tOMv9STwrNwabKRy1hzQsz5Au2yeKlCUn+CWqTb+J
HCu0b3w8CW3sYTurB0Hvg0EoVqk+GdgLoBXWtsN67IK8CbCG9gfPOzfjMKnVs3DU5cK+laEvVvGp
EtEF/MjawsHq2TP0Lht2gzITVNa4CHmOv40srzOaM8SBgkxaNTiKoCScKUPQuVahddo3HX8WxVq1
BgLRFL2ztLCNlTJIk8QDsCqqIUWHL0DeaQvYu0IONME8gxN5aGtHv7XwPkvGzTQZRj6chUOCp8S9
3dZJG2OX1E6zU0+W+M6zXKgxtqpF3nhBsZnsMlbuoDIqmerivjBxpni+XoCryjLZrtKNwjuh/zKE
SpLWWEyZbQy4Ebl945uqqHIg4aym9kCLtDjCVO+8REl06ptd6iMPI12Otp9gSBUHUdzr6sovtEZj
uAKdiiQ3L23EV7VK6wi75ylIkhjptVqV9Iiy2xCk5l2rNk2OcxVmNIqzG2NJk78Gke5LT14WyNVw
qoLvqEbXL1LDCbZTVcVx9sM24szr/h9357VcN5Kt6Vc5MdeDCvgELg+A7Y1oZHmDEGXgE94+/Xxg
Vc9R7W6K0X03E93BklgsbpjMlcv8BnehsdCeeUxaY2Iv71gjk9aknRpk0dR6gnVqpzKKMbxBh6U3
vUUBYPZpNgWiP9jlpqkVn4bWjBXQDa2Gcbg6hYjop5GFkMvjMrSDeZc0SHFtndzO0vshSqsWZ6XF
7fMHRQtb67sTz/xOL7IMLTE93UhxXEfUN0TsKmxis4gxrEBWGpwGGuey3A95O7Pn68YudAOtg6mX
h9qWU19sXTO1URCLQa7HFRNWa5ixhHJjObeHqFZS9zS7YzbUm2mpLEwshTMmtXVy2CVjGDCDcyJz
N+fQt0PMfQAqX2WM8us511tHnnWK6OLHXKdqGX3NxThW4dHhqG5+YoyazOPRVVxp6SelS3UsCy01
KYl+OZGwMvw2ambjY4GyemoHqUED6WdYDqpebnXV6cr3Rqu2DLXDybVr7a7V4VQOldfGibIg/8z6
mexHjDjV3OUINVCSfrGNKUztrDp524zHSUeRhgaFqCack6xBWNdoVOcGSz1lQIRmp7WYl36JjMxs
cJKMhRFP2wk/tewK7gcNfnAwrm3mP2sH55t6i+afSN5XEABQ08XRD2mnba5b0niHRo6lOMGEuKFh
bZfBXXUIZSVzFbkRpIIV7JPjUq3t4gP7JI0Bmtlltdo7u5neAGvK1Snz5aB100crdzUFp/c260Ys
6dN6xSyoRoYbQGgZQxj0ePzYcYC6fhIjK67oje1r8WI1+I2P6yTqpC5ZFqWeSN2iK3wHtreO/TKl
sNZh/tp1c+7LopBPndTHagdvIXN0zMJSbfrZatIZ3qOwp4hudXVvMsWvLcPJpFdqpc1UDusIN/uO
YQZSbJMYoUp7DNIGrI66TqUimqNZxW7dmpzJmDzUQVJRexQwYfeUDWPelkGTdMpoAfvh2j+NKkKN
6VZNiZofZjXBh8wzoyws8A229RbFxdhqMgxDUSGJlMTrprptPiDD0Ge483QmVueLI0Jk/p2ptpvv
k4UBTLuxaqMG2BshWSJPsaGapukvMmmUnN7nArd056SaTL6oPXJrTDt6e5bRFhrZMOuBMbWt8aMo
M8Hed3HLqr4Ic7byzsdweNAGDNQSBaOVrnYzrNyqaomQZCr0oo+f0Xqf5rthyBcXNM0SlZX08imr
ja+66AaMxlUHya4S488ZywcvlHVq2EGVEqUgxbV0KaSHXYep/+yJv913dPtAega5GprASS0Hc2fh
5WafGefGqJ32q+bwtND4Ut0QU4oaI5UOVaI5tfuvc+WWE0beoZI5X8y4cpb7WdNdHN2UKREzllFx
Lj4oLmo/DllPhEeCwHJtiTZ1qPS54rluTkWyGdJwcV1SAaOYniBP2tpXo1jG/mMW2qU0AIS0OH96
mKyMVeupnVu4J100evxkQDzvngsDVrgHk7syP8/9iJKelzRL6jzAR4vbvZZFJtCsoss5abdmsdRY
1LGtZr+NI23eI8ie27sWYcIE4/La6qWHXa42b1FHi2aP2IM/vNZX8ZcKL7Rpo+ggsB4QKayfC3Ux
ej+qEKTaYrOrlsFI9+97gseM4g9EdzyyQyX8qsZ1aBwcjEzagz7GjX7U3ahRjnY3p8dlqIbvTZVG
6bbMswkvYgcmjqeMK9skzN0Ep8QFMRofG/vUuUY6x9ZpykvlA4OQRH904G7xcvuwx0nJtnHERLLU
+AEkQGDznWadcu4tJ1ywXhuAg3pplQz5I9T0rKuxUW5jeW9PMXakhdLUyiZtBl33XSddLQmnlvFy
ynBtDuoCQ7Brbtvtd1TxpibAftI2PQXXJPlBywZ32mspr2WniKowN7XhzjmZ1eSC7i1Ya5hm6Tll
qK3k0W7MF0tcqqwu1dOyZMpHWVda49tj3CE+1toFivypUem40TvozwmcahB4UawJM5ZWaNhtxYVl
76MoE/m2mcvWOpDUayOSn4opHjkTlWhbaWVm7WttjG1/wEkxYvY4uiaGMx0IeiFlhRX7NPNZE2Za
axkWhsWLl5zRP6Dj6picgKJ7NNpKITOcx3LeGfNSjXeTTMfxlFum0QYYCRth4+EjqHeB4RhVuPrJ
4kmnzA5nXFpD/MDSEinPHEsg/GzOGfmeullqY05wp1UTETh2bxDzcw4aL9XaafBigZjqB8RbZRLA
pbFQ6azAsx9V7N8JndgazsomkRN7CiC12+6FEcXpse4Xzm0yolC7G1De1I4VHL/KD8dpCq9K2/XS
L2sXc/NF0XuIZn01iA9YvpmFb7bO0J2VZJH1Q6sM409DVdBY6ZqEZMEdo756ZpW0P/oYDUhPhXXr
7Mpe6Pop10pl/lyYXe9+LvGqb2BidiT6mSkmfNKqMsGfrKis92Nh15WvNDGeexoG1GGAvVSLC5dw
+0g8MuqMNYxVVCf2l9y0RmwYDLW5E2SYBRuxDVXsrprVmXeKm+5d08d66LuLk1rHUhb1U4bhJDG8
rgXsCI76aD/h1TruZo7b3G+KIllfVOFUgZlpg3tNpD4/krpXChKHqizPS18X/Y+ucHr3ylmnlpRu
ZlF5k4L5hk/QALGOr61D0pAehm5BndJzSb2K76sVJJ71Ku8+HmhR6M1j2FSDdlerY20F/7tSCtfI
LGXY53FrbCDK4rQc1VpRYdprYV3/yYEHQT2ZLtrwPe85ld7yhvrXs37nllo2DCmW6Hqk7MrW8NAK
3mjjSanGfcF0znY+IeT4RvfBWFtx/6povmk61bLI4tqyw52eYlC2W63rSpTnc3iYUeMLtTsanOcS
J/UFSfow2bRVSXj/MlSP0o2DGhe32hSeqm5lvtPifher7+qiJYx8nZO9bXzN6/tYXEXYeZbzxlRc
eyGp/aurvulhDYOQwhi1cIcLnB/3B7JD5D1rmtDXdsbauSuD3O58zgGsSqfNQNmqDN9ydy97fF4i
EhntyWFdC3CLFGq8451I4qDDmk8DQaPFuzpZsIzdAwnCs7vxlVYEtvWYAbSLkkdbHWl7n+ZpV0IR
4MjzFvc0teFJ0YcDFvEHN0Ri0TG2jv5zsL/kOhbgIsm80ELJiVAx2u2274bdPEh/sE9d/ChmfN7C
c0bLLEm+mYmxyZY7BHKYhcAtjHK/w3+kNU6mcY6ptS0FrX4r83BaJJvrAMiFJxX/zzl9SJJ3lfPo
DD8RAAHvT1a98Fm2p5obrd5P9bWX0cnRl81UlKcm57VgIyvnDvPSaBM6goSh4bBtH+DW4dF8H9Ug
cAlEehrk/XMl6qCxYLC01Ax3ihX77MF9WX9Dltnv4q8hx2DVuJiFiyNn6W5R0Mik4RExyLaCjPos
R42E6IZe8jQ/GszqceL1YnnMkneEDk9zv7n4pGP0RyyCMVsX7+352jvHyi58jhCUDsW2EZlnQYUv
ja1VNgfBgMEIKUbt0zIfhfEwDHwCJoEyf3SKOyu+6Pj6xEwj9eSTkr/VcXqlrXYr+zpA71bpprJ1
VBXf8zMYBxRnMRJPgrp9VO0zIIU35p+vxYObtidxxqkbzP12ue60XoXwirdYaA2k9O17ZfQXu008
t07e4rYb60b6VxvsZrzRKmE1Tw0loYWmhHGnKkODKbaMrWqhOVBVnPBSS6phAmVIenOZm9yE/Qql
dJGLN7nD0r3T037g8MpSiTnKtnZK+g77PgqnqTnleVyY+sXtUg5WD3ncap92izIum1zRJhx3G1Vo
k33Qp6iEjoOBIBmzx1Fq61/QwZwb4zAtbtZQbrsqQ2Gct6M6rXetLalKgsGoMTp2APWV07kdTbye
wxRnVpVEUjVFq9LY6pYJv4C0zyny3xhBaK80c62bZq4T10aBhVV2oKtXNGI7Lo37vSinBr4PpV+Z
cQxatdgXZd+2H7l+Sg/PHhLoCH6vj462C5caF3BNj1oCMQ2qaLtoNGHYG9BB34qfrwX9m5mPaGnA
RboVH0Qi7pCK32lh79HuC4rmPUrXu9k9TjDmUwqb33egXxlt3Ip6hrNddiWa6gc9kxhP03nT8S7s
ss1i2dVHgf70Ge39t7DEryzeW8YoPY2WYqCJD/lgLafMDRS74zirwuowFOZbxJLX+tzmull/aatn
fe2WSd+ulnkJ5Vu7BCND0tGpaZRW1F9jeE5K3HPVeVt2S/D7J/nKCrullFLxYu3acm9zpdneoBgD
k4IZjYbEeROQ9Mok7ZZSitzLVJgoZR5S1zwPfflO4Nwc9uVussiOq9orK/OxGcW93g1ftBEXeoAH
V8k/I/Ut4Mpr97l+/5eHC3Coq+qkyTeDiFovklRn2ezq/pDl/xmZEAnfv3+EmJCHJCbhx2p0z9Lq
RkLDW6PPVxb8LcNUqduhFLRNN/QSBi9X4/OIHTPnNgtkJC39j0Q7NQR6/34POidhmboV91A2GBHY
Fv7QYZfHb8CYX7uNm0Ax65SQdKZBrlf2j36Idrnxbkn6H/O9Gr5xtL26jW6GxGobuYPS8BoQad01
hTADq8VwWYM1na1pkuHbqf5ej12XBOhN6PQrMeKWSaqHzTJKUfKC6gK/UlM5L2XTY1xKR6DrzP9s
jH9LKh3qJXInCbTPZvKB7TgALyScn9xMnJsyybdizHe/jwuv7NlbXin+XyEQrwFCSFJ81cx6V7w5
0H0l+XjJEX7Ziqo2zQ696BVvIiMvdkr7KCCYFCPNiNXcxB+L5B5Fn/8swhk3O58xe9hVK7Kz0Bev
Gkbfje+JeZvfP6dX4sotmdTU0HiTLc8pbIQ3mU+yvBP69ve/+5Xd8kLv/OVB1bRch0kZIaRmw88w
xGxdGNivzUFZVri1FPvff8xrr/pmzzMMNBrVYbgjmvbd0lBlqG8Rhl/bFTf7PQ7rocfXAsQrzume
ElGbqMmPQC/lGxvitbV0s9lHUzN7nOHFpkxE++CYmuKXxKwtyvDxDrEZ188HtzvDM1veSHZeeVq3
/E+nz0sWMFswRrPgVGd6v3eS8a1U47Xfvt7nL69ciyLZVj3Ivplx287U5zxozVC8ce2vLNZbjqfj
ZGGSrGO8OmpPVe/sm9ocqLfpx/5+Kb1SwujrOvjl8kPXbRlkwbqiA6vs0M6ONnZkf1GU7NuiVU8g
rMVpMRXSdphsbwT81x7ZerO/fGZNTtsaFS8kg59+COeu2cRla76xB1/77ev3f/nt7VgWIRUlv31I
9r2aH+JpOP7+Yb2yvW9ZnVrZJ6OQvI1BO1tSxYri4zxuFr3wx8l6I1F+7fJv9rYWSswoqiTa9KHT
PdcTuqNYc/97ns//oHFh1PD3h6P3qpXOqqMEIlXarVDyjYOg466gZbFVndbYIrTyxlt+benebPR6
nk0mNzXyEDmptxyOLmB6z43Ffwj3umVwSpxkqogycmP3otvkvfpOpIhe/v5Vv3L12s22pnyMUnNA
K76QmZBfhnUmg21NYlvNR622EvWt9/3aB61r7ZflmmPfxMwFSgfDRc0zSu2sxdUVBdV/zxDj/77y
W/ImTeo5M2sek5ZKUKHD8ECbH26jKb/8/lG9smJfSuFf7qDEQsxe+iIMEt70F81QoszTuzR+Yx29
hj69pWka3TjpJcOuvW6LHnsGcN9trB+VId2SJfiinbY9HaxUPLmMIxLjW6E2+2xpPjUOulZw7k0X
Xe6R9t1kXqzE+GJHJ3w6/gw3/786POjra3rd4uExkdHXqmx+/Grx8PLf/OnxoKnmH6qrCwcYjI39
4UoF/NPiQVOxeMAtS8Vy2lFVsULQ/7J50P4w8YaBeoUthIa/kMoK+svlQfuDKZexqoLz1cZpQPtf
/4bJg/mCAvyfrhWXBRRz/XDXWf3XTe0mihYZRuJMduVuXJZraFj+0JSe28bzrhqUDVRmBgJY5G7t
hmJ2yk2cL53q0SmXExOkYKKaZ2q/rxkhTS3TF4x3ezc/t5HVeQMwpi43t044yl3U2Hu7zH9KwGI4
JliIQNaBMoWGZyJ6mYq0or2bn0th7unibKpkVHGJk35aCweyvrVzVcs3+sJvUUxGI82iCeO1zbIF
DfVQK9mG0e6haB6zTAMsUzw508AQP9T9IkFFP1asvVs4h7Z5RgvtOitO4oOY8opoCGT0LbVRKcN9
CFGr3J+TCsWDLNpaKNF25kPj6PdGqHtSWnuA6ltd9MF6qevF1LW9zUOF3kx3GUzpt6CP8PYhRFm+
FQXW0vlh4mznQvrJZO4Gad5bVvXZzktGAgubLcKoODO8bpR36+9Seottmj8Nlb2v1a+OKDZSUzaZ
q91H4XCx5+euLjYKpxEAlUAmVyA4nhQfQLBHxkOndIFTrEPkh66hEWj7ky4OKt3gMrb2k/lgWOEx
jxkaLifor+/VzJA7mqW5pwxmjgOkQ4d78l2X9mRtmvv17Tr9XReluzI08ShGoaGIgqXpnaCcQddA
BficNLOX1PIcp0ODu1/1pe2fS/U540nhX3Ymvw9i40F1UdMpbJ+rXK9crTRUkWpPaSzfVMy9lZZ3
Qyfv5vlh/db6atb/EOzbLlJNsCY5umAl41jNc1r70NXRdzu17t2w/bz+/KBEl9pUPmdYRVp1d4mZ
mCspQ4uCd7qo4QavEa9T6AdnmvRm8JtcpK2b+xl8sqXZfqI+5P2DLB9U1t76IuYpxB+j8JmPby0B
Num9m1g7Q9V39iT8NAOmxD7RsbUbNbEVvb01WQ5jW5MZ7hJhHdYV03NOxRNruPA7xpFEgm1dJf6U
6giy83f3AOZi/fhGWjsG76v39AY0lhdn7EHWe9RIX6p8RsMKk15Bj0cXpi8qnePpAUcov2AGXE7F
XafZV5kOF6x2nxDzPLehvYdO+F5L4tNcd4EpTm7av6yJrI62JQ3xUkwfa1wt1vUxF/nFBPvGiu+7
YgO5ZLPCkg0nOiH0tC9ggpYCnv9cKkdVyXdFsfjSsrd2V5wXBxQDyukXAtc2AfDZhdMmd7hXtCq7
zNpZDW+Fu3RD+HmZs13f2vpGky7c1LqxGxXpjQSPulWwV0a9gB1T9X2wvgcXX3SRq8HAZIqgMTji
gEzuttSKsxsrm6mC3xSZe0Njb0ce881Nr6/rxzmEjnwcUr4nGbGo/cW2GQ2ayrfCZb0nleWXpgLs
9ltdsrVh065rh7+WS+Fn/YMx98FSxqeQOUEcXedsOBSiODeNc0jNegvV0fCdpVf9xIamV85IWmY0
3fy+KWAd1KCTOWXBLPQ7tCfOabsnMn9vwyHeEpDPtlucsdnBqrYsc4wR4yB3C/so15O5YYZYithm
yFR4BvJhQYHBIau02Woxs7Kqzf287OOtppfXdHSY8scCSAM8iGCIKr6E2JtLMJFV9U6nY+05nbXX
6/F5wPKq0nLbe/nZUEtaT4sSFAqyu9jMqCndJt7q43xpdfcBDgLGbA7DXWvUMx8oxqVEyykgGvrW
PEu/CyNCPYD1cUrprgrzThKbPDyF9kML6kBTEysAjbopqrwPxFREXp3EzM+4yZfr7KxjHaoF96nz
iuvF0wpb+uMgf9qSPlOu6JdcG5M9k7NLpIZfDKeQICPa2Wst20sti+Om74+OXVVbd7EDp+vkTlcS
N0ia+Es9yF2qlMm2HsOf42r5Ghu6skuksiL+DA8Q7DO66Ma2B/focxCtcsske6gd+Eq/fNNAw2zk
En2aB860qC3QXgKwmTiy3hgWnza526o28RUz92UnfVxHtzgCfSsa7VAY+HbI8HOVR7CRp/MKghBF
ziM5Adc6KDRrfkk57v48rn+1UXo5pf/pFNcxCDZt1bVIC/6eGyuJ5ZqROQJ/VvD4rAm5RBBRYpxL
NFmkfp/PEgTIc2QOAX6lG8V9iyKGmzOfcXsNBr60BihUrIRvGXUGY00B9hWQtWvuCrc6VuEI3qSC
ixNzjqznMedXHn7Nqu/rOYqs6nZJwS7NjX7JjPSraWkf00K/V6rS8JR4+jjm99UYacwvx9g32p45
avlD3yk2uDFLM961ix6sAZptK9L6DiATeiEAzBZxTWjprR8CrNtXi/eDKuM1WwBvxtGyBsVoUY70
txAGom9OKF8flLkoG601d/gLP2JN/N4yn4uq9tVPIDkPMdF2Yt1jb3eQovFnmLqDfAL+4NstC3zg
vyfQVeiQo/xwkFp0qobolI4hBn6mnyT23kGQZf27yKKT6nxdkScpMTCdHppc92wpPW2UXjKLw5A/
j8sQNP1zZHD8LQAIcfIC6+mP2sO4Jl0cBxjKMpzX2HLWjhbamZkYk5Ty0XWyn0pl+i+pAnDIxjhG
k311EX+lSob3u7Gy/gxqfz819oQps3uVLodQoWzaLP85gt7BqbtDTDKFN1JOOzKJA9a/86UrQtDS
Vk0TeEFsSLwfO5aWk/5M0OzZJLrpR6G7M5fl45pI4UnAo9HJGjmNk2KDxehmvZWG7KDHO4v4vT4p
i/xPmMfBaQNQ+89tUZy7Vn4prWVjms/lYl0Vx9qCM39j0/y9N/Fn5muvzr021q6kvmuj55dqbJji
Ni+sudyNIVh86epeOcR41dr5hsuJleT5jU36rzYIVigun+Ug8Xc72VPx9emjxSl3dimufdKeMEzx
hGPuRyV7wr7y3lw00tAmiDg21sNPZspu5jgjS77//bW8EDxuN6tQHQfnRzCL5i3Z2W0jUyJWzZwK
XMVLukEmOmfV3dhZ/txHWwbkfuaQJdhHJXnMY+W4ZGfV6D6aenFOdYsDzfGt/L4FUFA6B7f8PkMw
sMbtWHG8rqsy/oaKxM7GwDKvsl04HqtcXGvbOUyaeQ2V5ugYnzrN3DfMruuOKl53jEtko0VoPiu6
2NokVS1ngz6b/hAXG+yUdy37ZBn9BrdrDArYMtGJNWJM9WPlHtfkOQqlN3ALa7b9+0f2Uj3//ZHh
b0qANVyNggmX6b+vl7HWQ2VuLB4ZUWBifa8pXiGUTU1CG0XFZs0ANTq15FnnpUKoo45O4Bzf4KKZ
a+fpd9dh/P06aj2ailrj1VG5+wsUAdOxdlFBWQAmdHoeLc0r029rTJM2UYUNqBNVHMXet/fZ0G5g
T3gZclHr++qTPmiWpzI7F63Gz79Lpou9hEfRPk/wT7sZLMmz5ABcMcx11e7qLvbnVlxDlKdKQul6
s8O4ZuDZU2/1H3//zF9GS3+/VwOLKh0vZEuQPt7KQUlcx2PGTCXIDc3LQ8JpXO3HCGi0G3lD9YlQ
MubPixFt1+AX7vrosxoPgTmRuYdEwOaZ4CrcYjPZ4UsKPaXmfj0L+0ihKCCz1s3t5PhDWuzaz7U5
Bf3cbKZ4uY7t6GNAjKA/9aQirjpyoIoDnL97SyrhZd70zze5FvSW5hrG7XB8dCM1M3sObxb+WuVN
swlpuA9K8Od1zZEyym0ODD+lHO5lsYnd4qRbz05GYRg/gwiRd6nWMVF/UJv8nFO1ZBPhlQ39sm2q
h3WbrFVrnrUbpzhUc3icBrFVrYtutofJsTBFRoN2InWo3to2+t/bdX+GWWzIcbkkNdDErfyaUSmJ
RLaSbZPmz21J8mgeHEvdJE1fe1FsH0ozPFJDeILiljOH/dxbP4xMe2cW1GIpxyhg0LAqAr1vvcHI
zzVBYT0oy2kNBuJU1cUbHfGXUPxPr4R+CPmMvXptrjf1y9lg5LVh03vnojlr17J6UgZwrBbzO3O/
HhWzHIKsGIJFC0Kl9iqRMYiRG/iOV0NwcOXX0UwOoHWp9j4DODhMvX1x3rE/kw9hWBOfSH6oblOT
Q7996DPga0TctX8yZvEFpsrHdXvNi+YNLieAxLSGQIpih1yMfSxoW/Cjamz5WSK2HYsUZZRAltYW
uPDnNQL+fife9BT/eo0Ci2fUxAjtt/3wnKiQGUVe7tansJZgaym0BhZL0701YuNVl3gJRdRIOGga
3UtzAE1rCsYtqiXQzw9rxIFR55kD1Djq5DcucQ18//TScGAxcTUnFb7VHoEb1zWwm8pdBcx8LQE5
iYFAP69xeq37K57iWnfOU35OE/lnbkydb1inaXqqeYUvLRiLo4csSZn9tTAl0DPneZPw+c/JB4eJ
KgR255aBS/HNeGHhyQ0hqKqdEZ+WznhYVTQK3qhoKG5JsMZo3uvq6CdipzkKzmErbK+/rMda1l3N
MQuM+i+Rt3+rMfu+LPj/3512X/qL/2PDGzz+9/v/+lk2/3V53L7/7U/+P+TjS672eo/3v/PoR5N8
/bXDy8//1d/V/nCFS/bIzqCP6zr8m78sfJ0/bLHaof/Dqnedu/zV4DXEHwQVAdqRWs2CB8e/+keD
1/kDhRwV419VZ2GsbeF/o8GLifCal/yyLTg8+f0OH2Wio2s5t5TmuuJ/SxUDTo6+G9YCrlc+FIhu
ekpBQJ3yOr92cD5rvZ/OmkQaClIyrNFUK7e9PRue69AgWuYUquOs+aOZh+coe7T1orx20VReYRhu
QYfnp1YsYaD2uQrZpbxqUx4enHSWV0XUDH37OPbbsEuuDoY8QCCIXguMT3OqN3A205Ora9+h7tk7
x6zdixpGzT5uyqe0r7pL2uwXHZeEYqQdnTCqvGp6mF8Vg+pRmEhB4WCaXZci2eVW/hx2arEdtGo8
FW6xzdW8ukbIy0HF1I4RjIVL737K0+YowqU94jK3bLMWhjzRqb7GTaJstQGJE9ovEbIY9qGS48GA
Vbczumq8gsXU/LKyRZCUzUS/7UPEwXYYJu2qd6QLC2DKpqj1zYLkBU5AfAFuP11tGxl223DQ2ND1
S+EMysGsy15Hpcpq/HHR2w0F9E8oGdF+WB9rUYvy+vKnSK/bLVxr+jE6Pbh44SGlHbQ5jOx5FLEk
ZixJN3iD2uFsU5Vrw1iBhycgzA3JxcjN5Pry6MO+rYA2kzOSCvSbHFcc3+oG+6KDk/3zy8tfq871
piwh4S+A3xjxh0JI5VJTRyxerGHgW1l5G7x8k5mfcjHD0TPrRDt3tM+u0zxXOw7H0sPmksJOyw6J
6MQFVwdxefmTtv6pIkGZpnLZuCoFYhPPymWWjnJ5+dPLFzUEIAuHdNVfjzadmK2FpK8KL7A9v6eK
He0NtW8O9SbTovuXGxQZT55Fl/i55oaXdP3y8qeJtYGnR3R6ud5lXThQVChLGh1QraJgQhvDowXq
sv494v72jWKR4+fya9+4OW1mafigT6f7WenNrWvlpT+HRg2DJNSOXQ/guDSM7p2jdVag5jA9nAnC
ml0lFOVKl3xNQaAMhWNEHuwi1yhaGve0keOoVzdqqsVHClXDG8bOfVy1fTaTOhYXm8L6mDgVrVhM
s+iomB/qcC6CQprFpy4zfgA2G34o5ncYsvQ/DZHtZLq2EYR8xmon8+owGRFLm0KKTuTYmL4PD/CH
QFnJ2rxIe2LUkQO/gbw3HjRRDJdoyXFjsN3ocQpTPBjscPoikwdl6K8xLXuA27DR8vU+YiW8Sws3
e9IKmfoJLR9GPZkIogRyct5r2WWmUX5c5tWHe4g22CjPFBh1H7RVVN+PNPgie20L9m75zQX7506P
vSXXnm3YPdCpS9/Xoj2a5kIpWofindEq5s7IHFyKsnBPE9W+NJBugPKryaF1LbDwEST9JK3LZ1et
NsQ3+bMr5R2Us0+xNYX3OqLZ1G5qdT+HJRBoGOX+uH7P0VrnrNa6JNnPfuLulXsGOfI5XLQeNlAm
9nNRQa6lMxS5lvs49DY6PsuTY0nnJ+INj5Oehe+BiOxAYQ++oNd4pyK319ZSburZXa6J2VeB0Y7f
Ej2cmbWI+FoRxDZZWcoPhlLAwezm8LG1jATqbOy7wm5+6nn8HmRc/TlK3CLI5vQZSf/xIA0THfgZ
ExPrs7S1aYdO6zFP7CioCnfeaHnyM07pTc+sBUfghl1UE92u8K5x0duEhBzvFRmeemVePkOaijYV
08GzPMzgu88NwD7KIH1+mqcqaMCCfxzS9r1VoDduG5N9r7lQSKIuvkthaKIyIKcPCAN8lGkYbeI6
6s4zYldGORd3xiTezZZq7eFAE260xgniEQ6KUr3vlvCLK8Fph3F3N/RpfO9Yw2UWqi/QKvqy1Pdy
zNQA7ZLsUE259TlNPyziOVFU60Mb1ta5sLZqD663jI35s5qqU+Aud3IeGuS1C+3a9ATEYFwi4zPO
U+q2m8un8v8wdWbNjSpdlP1FRADJ+CrQLEvy7KoXoqYLJENCMvPre8lfdHS/ELbr3ipZgsyT5+y9
9mxxp/PQ9FXzuq7Obu3wijVpI891PS4fZsh3j6ZgiAXlyLqeHU1Yy1tdpsPXJFkYwnmijM9r/W5h
whVdVx7bxiYALlfdsaQs5gXzckKHgOsUM+qyiOBpHr10H+RVEPc4h/wy7B4BuWukiAKC3wDSwUGm
H+XADYm6MIMvq9R/q6ldI9Ow250dBskzjuPX719mcFXGey7vdZEEzE37+csplg8BqeMZFzK6p0e2
+mKo92JurC8T+eFuasdsP0K7+BoL8yUs6/vkGsFFVdq4eSnm48LmMcxxD1x0nj6x+9HtHr0hEqMm
H4IsiU9PqE2TVxYPccl2u3TjRQZOgxI/SN8D191ZRT9EvDHhmbip5dMMryoY1b4dQ2s3hUNyrKVn
Evyuu13q5xPzYIXvJ1Pu02p79s3uMk6vrJf4ha5B0TJKrMP5WGS8OmMO/lHcL19uivVHSaPYO7Xu
NhlMkLfeWA9jkXlfOkg2tiuMXa8trBEAM76ckM04KdV6RVc67qegGePcJtwwNI2vsFrD/WqqaeuN
7+33p6amP0FrNfcWIvCmk8F0TPX6pPJ0fO6kePP0QCICX23t7rdjBeVXM1T/hM6G87jMT0FqOy/I
XW6cLYwvm4ZwJMz6bRaJsROPlz+L6r1e9PjME3Mg0gSTWJ2/L34/fAnmX/vGVdMuMdtwM5VW+jTk
7q+kWyfmKlPzYiXLHcf0f0vOWlTI7DEo+mvmst9mDVx200ZpXA0TPcQDYIGfPWyNg2EbA77LdqXv
M57LtY2+X3Uyd/1ep/4uDIaJ1bq0v3SS/dJeLe6hHHdFkIfXMNd3D8rAF06TZG89PJqoV/LNhNbh
M8DztoHLwtS1rL4UHYRbov6CVJ/ulHk/M3CWUKW6epuGXZTAQ9kIGaiv3jLBsxql2CUIqJrH00Mv
gxmKCp4glOE3QUJ08DHIPLdT/6G8swn89tPWq3687+1uyCt18N102K4COmDDQJQ6k/0Un2GJk+y0
8C98rXZWX9ZqlMzJ8vyrNTBrYoT9mKtCbf1KBaTPcZ/ILnwX4YYZuPoYjcTbeouq4rq2X51q8qN6
KJyTCIyEJ2extt9/czYmJnQj+TezLJuZeGO829y0iUznr5JM8uPcrEdvbRx68q3zWU3UQCKfz/3s
uqcax9tjFavNsYT/RkPVG9qjGvACtENWfiVSjhuL12l2pnfIlVNdVNYVEZyRy+w19YumaI7oFNGx
Spb/1skdLkn3eEoD34gFwOwDFLF9HpZwEgf9GqRifA6Nyt6Lke2iqvtLP1rD58TBNEavWm2C2pzi
SXVjZAHKOycdt73rZeG56voNPoz5UwT73sncD2M612svn7CqM7Mw27MsrOo8M2nemDoI4srMz6WT
YV1a+vZdiDVOfbH3qVRfDS/v7pMUPyTogKNbqTY2PRaAIqyLnUXv5kvbC6Vixh7JphgCu6EUcEY/
gmTPu+IN68kJiS+fe+3jdO6sk2ugrUiMqj2ZifSwY1IusTfu3SJJXmfDGqJ68sfdavY/penIrzEX
3T4oVbVjmrTLPIaepoHtxO14BjPh9Z90c6fCds64uhU91Sp/CpdUMMCfg8+WXQwcuW/i9XlNwmz5
yFifnVmuN6nN+j2sx2h0ww+/SsR9omg8CzdYIvH4tCw87NgTiRPCCgtIKRfVyR47f+ME+XIZK3WS
5SJe2KdZl0fzlOYsOq1FWek6tXviBlkjcPLjJ088bydHj3BYSgaOj8/GsP85ni5uM6Rju/3o7Ld6
ns1PVsmtTRLNEd1P/b8tJMwy9oSS6qaSs96ZSRHCCVneahLE7q5Nv2F0ivyKoMEI2s8FuMsQTJeu
7cxNz6Z5xZVdMh2xymtYshCsam32ZtcgkdBM9cK69eOKCjKG5e5tDEtvCUJw4tClqAlzWVy0D1ol
Y8dMpuCzEI1DpW/+M0DIRPb83EKDaFdvvvad8afLVHFz2/a3heV/o5xieFqGwacqwEoMKaTYjuA9
mCNV+jAsmESl7XXoeIbwoR2wj0uniDWUAZZsJ25tu3jPJLFAxKCfJ8f5Z1meOLgGRNp8JSlyEY7c
OZlZRl3ZJ2dq/2FT/ZwHobe6wdvf2HW4LWB57rsnbNfNS7bUF9dsp6d+rOKhFX+Crq8/cWc/M91C
oITjI2qr9GfW9YhNJm7KprGwp83VsBFBKw7m6n2oxl+Oc2hVcVfwQU9o9TgQb0PlbOTiS05F3c/K
KKoIxo04Y+T/ylcZTf9SRnSv35fMn396oCkuFbCCSJIncFj6WmzBdzjbBvf8q5mo4GKt1i/bSIxX
xflrD8P9t+0b+T7DFIXh12q2Mlfcmq46hzjjtyaSrFIK+AN8XsgSdHaSjX81B+c/Cfpuy8kjObUd
/1GH863mnLfJenZCBzKB6pAUNZfGwYreqCr/xfb1U1qm/ZIvNSb6YrytntYbNODZr9qaTlNoOu+m
aMp9YZr7XIhpOzVD+xPbJMWpqa9FUPy0a8PkiJ7bcV/0ViT67qsYCTNHe4SRK2yL17mYwX2DMjQa
xDdqLOmdY/N8FkX7XlkEQM3N9OQ6FXeyjAwn1edWPWg05D+gEmJgw8DINfkI+sy65KGao6ZngsKc
4Vz7+UEWzEP8eptNzsVPiYqZ8vmlf9DtXGN5wVN6rw0/Yyca32yOIvfvy1ilqHsQ9kU5MWybvJbh
bQJ5thsTpOEllJa9W5OggwKseAGLVLy4Dpm0uD8nPsamgBElqp2hreCuedblO79uIhfnEmjXf8ZQ
eqhdE1hLKHcGRUzioxQh4dOGxLKy8LTF/OxAOwAVYKlju5j9VkNFDNYu6iZxrtrZftajw/nIo1Xg
bdy1t9/rxAuQoQ3r0R2Cz6nqm0udM1WwV3rNSncPvVsRB21CYIbVJxENsa1Ogaw1E2wxw7i2Axqu
Jm8/eq8ODzS9eCAfn+egMHksaI0C1bVRo9UCSXEyIr2U/avRTmcTG+im10Wyaa1y2Pv1ON/Dsfmx
QxQ3PttADDeekabHZTbUdvTYkGSIqk6YUYbPkxlVa5z/36VB4cCJfNoja1o3xpLc+C1CRCiwUGwj
82PLraA8jXrv+NPyJkZv3mnm504W7kwxbYpxkU9iMv+WGv5HO26H2mzO80Fbaf8SmjNLJSDLVeVy
z/kOnfZIIBlkCqf536V7fFWkgOFtRmpkDnXDsW8Ojf9E3PXr2LjYsnN9zQW3Xf/mcww92UMvy01l
WOqEULA5mZNw9/B4trhxN4nfxXMyDbFhEDDmrV576vPHAbMUZ+3O2ylPP9rZD7dWPp+CTl4SXQ+R
HDkAdVlkqzb4gZueHnzOoaD5EtDsNmtFjq30G+cox7zfz2vCch6yZi4yB7jS//MTxn30qswLcrNb
XqWP7tncskcW+gi+p9j1PqIgXM3WBZ3CfsiK8u/a1+WmhC/22taLuzftYKHX1YE3EfE6WuKNsmDL
GmT+qTrX3LB/TM8z4FvCf/zIS+d3MeacXYNkeXHL4XnIFxLJbbR8S/cB7ybbpL4Sb4xgzZ0wJiaT
AWtTyXOD7of5vW//rEuZvZW1dx4Spb5CwT4xSC+E4JHm19Saqjhv6pHzrwnQUfcMcHuxqbPsYvdu
e3YCgq0kXmI6a/qpTCx9WSFzbNPK1l+A0i62Cemnh8nzjNbqBzoy590YRh0zjNg7jiUvQHvUVjs1
6CR3JetlvDqG+17QwL8t2b8RYSIoweEP56NfuEnmNw/c4E5P6WYq1HQs6lbHRYYEWycFOKOiMzDJ
1+V16RlHPo4FzrD2ONpRqHU0JaNxMdEhuXVLiwURouiBS+Shng5hSycAIM25hXG9U2H2MlEWD9IM
o7nNT4iR6z0rfLABGWRtZTJ9Ns0Ykj0pLiUe0j05KOaL2+pTZabHZph57vssRaHh/emdcN2PVITB
WgevchL+XpRWHvtduIMbEzuPhs6Ew+4A9fcAmlBcFR7c2NXaRbTi/VkY4d+VK40onPNnnv08GntK
LeKP/xmioPSg0fBeFLBN6jNjWW/b1E4XeUmnXvoEQSCb6JMErDMtQRUHjSW2ANyap25xt73mzG/V
NCNd76UvC/ul8cQZSuLvUTbwaTqQDXaxiHOWlZdxsv+mDNJeysD8QN7mH/reN+MsC9PIKulxQnF6
navp00+ODQEY8C9lH6OpoBebIn/Q7gIznPFgGfYWxyLJMdpVD2JKIRHdNu59KY3qXiTFe6pKiSxP
MCizCxbLYeMW7Xqb4AZGFgpUe652iz0lN8rWf5Shcsd5wYjrtj/PVe3FVaLCPXM+VGWwvy6Z8Of3
DH68cP1Dbiz1DdZx7EMSPDqwnqzcrq61DWpaI2WZmvpHicImyxp9b1N02tKdZTwE6dHpu+raQ9va
2LNv7RoMLUbY1ttJs/YwDntxtCjPnlce18YHIyuprMzC+GAzRWClp1ewhk9YB5rtsPRLJDv6v1b/
ZHflp7MOK/di9pJIOz3kCeiq2fhQYoV9olUTW701RWk6fLAHJ8c190+ya8S9kVNMRVOfBzrl9OTm
cFNlBeyeWQPICl9p0z75AbcDO/YfTMmQIp0ecW4yVk9J87f2mWNoVVoxUSz91qxS5LNtOu7N/o9c
If/RJzZiadPWMYqSj0vc+QmddrOC+XnPW9URfg4VaMjEJmlgzAKbxJLsqDj9NbdExo30pSqnPLet
3b7m0us3omBXtXLjFK4UJKKWB1dckJcvh05bTVTYHh1B5yfGm/04B/luKInsCyQiYifQ82Gx138e
ZUY6yaszAlET/r/8odCt8mCAWwJuTKWSCDHBSxIOa7w/pA3MKQaBM+YtqEd2AhYhODmdPe78JPsM
PfUaBMtyOUrLpf5kIYkFMJfnbj6Gk8gO/IQCx62Xe1be3ClYLo0dvJuFRYjmknN0K6vw1ojfPSSa
W9esSEQGAbumXa9uU2avaHbFLVBqK+a13g2AtvCSGNOtTKCIf3/lNI0dG0VxCzWZysTHLE98hlXc
dHKg8AzD0xqWiBDS0kKIGazb9gqTwr8BfIpUPXeHMSDUzJrVeHY6Y/jfJYAmuIHXxuaXZKANK4li
YmjvhZN85UFcavtPx5Fv15qOcbY7nV7saVVsP0BGbN7Is1YQR5J23ab29J9ZpAHYDeS6eTuVO/os
+Tl03Y+U93JfDMo+LOkb/+u54nazQjc9orgTbIuT63/wlrrbYA3w9DKS8Gp0fXqsn/McYqv2gcGE
9GJOSZm/VhWHUaFsrAnpyaJfekAZjQXH8ki888f5NBT1fMqC//sVnQRUwYZLhJsRXOfxoc1T9VZn
c3v5/hEWzUveN8tJdXrY0Wt7Hsv2aI0cwL1GHG3mdtcG/ubVbsOcRVQ9QH98G8Dxi9a1bLYJE/4r
hHjr+v0HmVxoz5TBjMktCoqhuTZtukQ0pN29LqRJ/WtDncpM+ZFMeXCWywd9AjiYWVZ8OIbeqFVZ
sc5CAdrM4o/b08SnTKzz+LZ2RNuuvpmTqUGsveXVN+2s/YG+wBasI3chGRIfkOWmg2OoPiZKNf+w
vUnv+wli6jqCXpwNab8lSjbHKv8H16tAaO3bH4Lnc68Mt91qdrJ733gnNDKv/eoGUZL968rkZRjE
b9hf6aew66+6NAArw03D8T/vSlJKYiQIw7mYQ3BVFj1/N71YFtVp29acKPpz1xkf5LvSiCRIY3UE
3cv5QSes12nXu3n7pJPGOeQm1aXH0iDdtDoLRBgW2XKXaXYOvtP48Iv6ZieX/yYqn6ibl3eOY6iX
pfWb8WF+7L3pECRskJRuP1JTao7PmR/xUELhbUgN8N0QpFv9H65fipy1x/SSeqhK0opjbutUB2Ap
23FwY+ZD6J+ScKWiGWLoRD9A/l2znu5j5tQcRn31u/uwnbTZLuZaHlWd0eNuUmvfNqaHnw7gbld5
MZoYc+eoJdj460rFK/uTKef0OFnkzjofNr/wbfaLP02BhsNYNlTWzLP6Vd08mahb7wflVaWfaS33
szSrkzl474N0xO37Yvk5B0J1ZxuGrbsssTUL+6aUs+46jjibaa/d1rzndctoWnkI18OquoYGLT7T
HG9lKNSldcZ9J7t5r0NBYHi6TFdc40xeCBKLyqDajPNIrLLfvgo/s2/0waz/XTJ649CYbU0R1caN
4XIItB7/yVi1eOe9miQc+4fsFaSnaS1uD9zxbkoy+jtojs916L84DjdRcMl5uNBys07KEnuBDOyD
n4mTk9jXnsIn7jSWedYHcH7BTUJyuX9f2gwoXDY6ZuzgWDhz6LmYTZ/tO8/zNylW9RuMxM+0HQzs
PHz3fQE5bd5WUSAEMo1LXhWbxZrNc5qFN5bzIlJmlyGmXmlI8i+SgvVQ6lnzTeJLvwWj9J6IKYNF
sOIlKh7678HU9+BxMczGuE6ApgxHtZGrHLHLcob9dtdhQ5rNJ3equn3j1Pdynq85efP774RjWIHO
BhOQy8lpAcxsqJ1pLO5dtNQhbkDyKCFN7r2Zi5WJow/n0Mv01ZpSc2PZW7UUSwSY72tRdn8GT/r/
X75/9g2+SXMLkGQvqRqW8rkIrOylLJJ7YlKND1PwzJR3jpmgywfZGfW+3wccSL36C1o3edB+3V9n
v5reMdpBy6vVV73GFUTykx/INA58i/Y9fN4Icmtysqg0vwJCstNBGu+5ObQHaTS/09DmNvSQcCHD
NrZuqMw9BQff+vOn40nnTl0rX+n8PKZvZ9/U3ou35O1R+sKK4UBkXwaGgWhgOTh/f7u6P12q41ML
4yBqByu7BgH/xiCW9CvsdLUrmrXd09FPv7Tp/qky4d6mlOPSI4P1xJ2xzbss+RzmUpxGY3QjaBPJ
ZxvqJlZdiZg6dKY7mXGX1K2LE0zOkz/qAE0HipOnwE5sgisACqUIziMz9JjHLZ1mblxvVZdDFmP+
w2Dq8WVptPUpqdazz3jlVY+WRQpCmh2ybgJ7ate3pjJKTCiecxTtZKMfcca7u872WVIuxzAMx9/6
cWnpGUQViswgNMSZ+7O9Nwlna5hV8+9KZk9GmI4feYMdZuqt6uBiVd5CogW0L6fhlHrOcAKt0keZ
ctJdUGv7Gsz25xxU5jvTsh79FGlpefY+Vv36ntBguE3Sef7+zsTTcQy030H8oupo6iU7Wk5JsTwm
TNNhMDqTM8AEo0mh+9CgFuyyvb14xZM/Wvogh7A/97bfxKaz2DCvgaYzzHSc0yxr55SwQW7w8EzH
oJxv36fgzh++fK14aXnCKgdNbww7eRoXt76LzsezkuVbv0naD60SbBGNOd8oGR4RCtWvTOnDuDrJ
G6NPI85HAJdFOkbaLaeYc5jPKu33uxpR7EYwMQxC760MsvkiHfe1ASu261X3n9cgEmEDmSMoWiZN
Hu/JcBHE6fGjWPa1oeWFkoLGxdL8UUnpXhi0G5tx7V61PtFKbNg8yjfGkjDx1owWpXXnVIoXNCfT
ep6rvw0xKHxALI0dcabLYiJGs6V8rtNy0/HXR7TFpwOHhGCTFBqBpOm96xEmjT1hYFsg2Yc0wmlu
18E5s8Vz2djXtUiLi6/ZlT03YDKljaP3EFF4XlBw84j1kATmbmF0IzLzmczonlVQv4ZJacczA/Xt
OKJ9ne2pw2mBQasuJ4sJebVBfBUcOAY3KA+Z8yNgSJ8QZqdPS1vpozlUSIKa4Two9Xvtx3ZXeCxK
s+N8MGgft9DMt4Zp/fYDljLbz4aNXfaw58vf2Mask7YNca+n+jMNxXH1RufSBysPLLqmwnfMQ2Ok
fypmTm3YPimvaqOgNkCrh8XKmQd1RkUIX++gHw09aLBZk3OeeIh1hsbLo6qc5kvhI6pP6BzgIWHk
X04/x9InTDSpELfMwyZQrh8l6JEYs22H0pW/ElHHtWzEa5r1mCign9uN/5F++qZxDNj8YhU6btwb
Pl1pyXRhqZuD16cndFbYN8e489hFhDnvnPGBK7X7v7Wdrvfxy0/jYjIQhRvjH2eZpp3i+dxWj6C9
CYZy1dUnX9OQq/BoRalbMM6rJth+DHZDMsRdTvibjFnWlIk3DMAzgmXOd32CtSo1MZ0zn2BjVgOH
bGcpTpwXtmHOeueKCo8Kdb5V1AfTc2eaLeuwzariq9dOjvd4dbdlsqTbvMRKm7S1uQUXxxk3BICt
Mow5Nir8B8cBZ1+Xv9i+uaV9yRpFbtauIA2HErm65wxDiJuYxMb0oHCamcAJWv5XbH34opAw+a1o
r9MeeljyHLVGyMGCSFnM6ngws/kprYMZNc3CLdhzYO2s5YdcHkiHivlCS/lXjjSq3AyxyKy+qNuC
1znHFms95+ibXlRqw660MsZC+k+fp+0R3RAjJFmZ8epk9F6x4+e8bYOV7wrgBNUw7BgG0fhnCxpT
48mrTRpF64YWPbBJes+XILOeu47JajB5w7Fr+rs7YvmUcvGgS3aP84L/5hf1O1oh+2wmHt29Onn2
xNviM7vU8Mx3RdsqgMcMdJjbGdfELmOjt2KD1pjfNEg0+uDSt1m9m1MobuECDI/1mVgrGYWmn9AL
0+YRWdPFKOr+5onmULIl2q2wny1BdI/rVi9Mx5B4b8wmvbdZW55yTlnxisIBnJkSJ1G3P0rG+ruA
CKlzq6PZcC1EABABdQJQdE7fi6WbDmAf/0Mtbx7pJod0txC7ewSvbyu8IijncdVoBCdGi1kX4Lul
JUXVmOT7HA0N7srudwPpF3PletCpjO384dNCY3cMQ3EuGpHQi+LwvYZaYWjkRnX51OmbltshffUm
oeLKspE0CtvBpqmWj2mEca0CYtMNmdyrtoTf0qYVYwEOUnDQsRmbUYigbmc+pNS646atR0Q3XoY1
Q2Y7XxB97VmNeSgxxzotFnS7yq+CTeJkr/kPPYTmrpy6/TItP3IMAzeCJeJOIqgw6XM1Er6Vk10Y
/5NfhJkmTrwUW3Xe6ZPl/csX17lw18Y2uqB92wHG7CWapg5rpQlvcWex7MWugRw6yG0RJZX/nq5d
d8Kv/IFakiMKx99K9vtkCRlf0W0QtGPG1vgRBDla0bH+U/EMbcZsfXF79zXjN/aq5o3l/amal3io
7Fuf5epFsxIszR1EkB9V3AW7WYCMduai2ihk1Ljf8K7pHr9bkVm7eixeh/Qzb2yL4WC56S3nv6a1
w1M1oL0PURNaJFxt1CSpjleaNF5X7VG1iA3CWx2XYkDeyYxqjyKVFOJzsKLZ69WTF0BQVlaujrnd
fXQFCaxe68td1o47p532nEXSjVsPQ+T6hrUb07DfdjYJEYb7q6RX3i7xsqAWnc1ORiu7uw1o7Dym
09UFVBNp9sJaZ1cIai3NPb1J7UcD0Hf/atO8ZF3wWS5+QucHOD92qdwL6bOHPeuonJaLzAJe/7Ay
FG1/6tGIDYHZ10u75z5fqm0VgGYwF4eyH+OuLkBoJTPHptq1jrKX/I3lqrejDd21Xq9hNmQsPI3c
JzYtG95YsyjabTNkMWQYvRP2sNAH6pd3D3ws6egHJeZjyTaQIKv1wvnW9rkAxy+qvYToM3X9IbSg
6tFhdH4qRiCQsqtHqUVehCjQ79nsB4Idltfof5DjtAHW7kdtgGHAzphyU7IS6VKefVFfNVpGdAwy
csI2OFWqPCT1vG3G6i8BMhe91idsugd4Z30MVx41ZPdirCNWX0/+WPLqpSvakweknmkEdU5aP8Ki
uG+e3ND849FPLYLwJrz2kqUlU5gSLP50QUnLLFeVUbWUlyX4EOkITc+V/9bd45qOw0h/yMoiI/WL
Xdmke2kbJk7tPNuK8DQM1bwleBGPq3JvhkQ6YF7StrpmyXScfN7gwOGg5Zbyp5fYj46afllXgTqG
sCDXsuCmEw+oFpr8hokn32SEvNLfTGdc1KZiuG+mu9SCBeBKkRwxTuOslS2UVtDFq100lFpTskF+
cASClbCBd8PTXHOzd2LcFANqYE6CCIiRDtMO2bkwaCkSS+OMMZnqNXmyq4nWMQS21OigD0HlIGQi
o3tXZR9mMFaM6IOdJZj5zgpB2mIrj2apY22HsDaeweQbz/NAXgNypPwU5tbPCsEXwmwnyNDvtruK
lfYWgr2G71GICLDcXB8TziEXQ2ljPwFlJ83N540Ss3tGa73GvKxq77u6edNhMB/XyqTnUDvNm9V0
650Eio0Ag5z2LUdP03Lv31+ROoKDoiGZ6PHzqV78m3RZxvFZ1vZ6RTDrwaogeQ0VK0Idb3atnZzq
/O5AS04t9qns8V2Vf8xaZScM9mSdTLi7MzP7V4rMAN1N2lXX9fpiD+pHYbsLljLkoGUGfn+Vg3sQ
pLmQEG07z6mgo7mO5r6bCbVcFhqegQSu2jcY2x8jtbTmBDuiQHhrAvs0rtXCO241J6iL3sHtqotX
Yn414DGHqXg3iYx7Zf4WrdQKlU+3AuN9Easgk7GaC+bUmMd2PQlNNz2DpUu6ojosVUXVBpUp8kc3
2AL46Ta6mY1NEjwyJ81GnVAbIi8Mbk1RuXdGY040tUm2x9FIWBBHbhS5BYl+LI+mRzwDhxwSBvLY
GWcz1ohiI+Du5W3prY/JlfMuCPRLYOBnXv3nKqhDSPqSsS/V+W1pG/rafbugns6mZxyvalfYabh3
9br8mOU593SsiOD4mhLrq2/9i/T0dNG08aZ8izxYvdVWW8ZS5pRArB/AF5AUMcIsTrR74zHIUcvY
lb4Mc82Eq4oza66f/OniJAVnnR7f4IACbaJlumm1kdy6x2XqFiMCw0WiqtEze+9YrvyHxaHtg/pq
9cM/M0jSoxKecTPs7Dkv13ErQ6s7AKqhUByL6cN7VId1xugIbVA97edmCPcgx7szeorubD0ui+g+
p6EowA4kDAUM9erJ5SRtXz4R10VmlWE9l4UXXnKmf5rhe4ykYT0MTSJ2nVLvC1L4qGy5ceQCo1xI
uvp1cHGRvDETB6tOE00GIIk9sXc7J+XTG9ezzNH/pgG3bV1MP1vBgmJ0iX1Go7K67bBPwvFH0nuf
XtWFb7BgviY7sZ7yJX/RNbBwMaQMxiw1bJIk+USTkt6KbBjebCJzS0jkUbYG2Z6jWHoLHheOYQBi
REWUSoP0KcWSesTFO72lyXrwuHnu39/xKMtNQ9CFEpnauSIdruJx+f7q+zI18lp4eXlqNLqz3lQo
jvwKpTKzXzRi9nDBuGDIyCrW3VoM4c3qlvUoFKIkByL8Wy/wDSTovfFHcAoIreRTTTBUXLaluTFM
ps3CehLLIZyT9oeFpV/MmfPuP3TAVj1v7LFnoVrdPWkizyMyBWE4+lPRLgNDAxpusctni5b0WzUh
tcq8sjmiyiredFne0QEoxhzq3tf+dCScKbtmxoxazei+StdfThndstNCj+ykC/v/cHUey40r2Rb9
IkTAmyk9QSeKsjVBlIV3iUTCfP1b4O3RmzAkXnWXRBLIc7b1t4kdpQzAAy9CUPTXJqimtYlCDKmj
R92U7/8Mhqp64x8qNjTL2EQ9zM61lO2jKTCFtiODB4lfOjlEMrrpskJHTPDQjAjTiRs2HCoyBj+T
56SYN0qk7tabdWvFFdRsEG2nl8QjXgDypFpK5U6SSIAHCPf9KE1z+Nk4KGTivj1VPQUVjPz7bhFr
uPasv7ixvKEIjvZ6i+TZppHkFrRlciD3BYEQG/eDYP68VldvGog9EfqJ6POOBpGcQJ5+0mjkivTs
5EciOxVa+r+vPBQGx7GiazCPx9PzAT3VeErSriD5aFhpc22uIe6ju1EykNB9sp6NrLtXTifueZ/9
yARXSOXZ8SUg9Z//8yXoapvDnrIQLv1QLXeUhFKRkyIfaltHps6A1cuXmDR+8FLt2JJzAyAxUInQ
msUiADoLvesuhjZ9SzC0k1genl89H9g/1cI/8RKyV79zkNaXmgS1c1ATNTMgIQC17Jhrm2mlVtu+
RPDr+pnGuqDHw8lPnfNQDL8ZgNvz4OTjw5Q5t5lUbVxWqh0uJfkhY3mPg7ggbwuxTlfZ4l5myl+N
WZAdykqpZP38Ptb4kNNZD9aaywK/luiv0kGhtXzX+8lH0U5NvS4+q66bsQfhebYlMKIuOS2K5bnn
f1BBTCK8MfubYKTRQetTYjvHlgCpXLsrWQ/n0VBXVxjibhNVUbWGs8+5gd2rtv6t60X/ohv9S9yM
VshNyAqd2ul3vTlnK7q3rFfD9aJ9G4PB8VZPWP8NdkWFBBCWwan0SxaAIWjccoiyspCOD1VxccRY
XDROj30ex78BA/JLwma00jo0bL63T1MnvgX6LVVqPLk2amJUsnROonsmSczyz80Um/uksDmo0tY4
Gog7V94w6qFDmRiGCW94XT5zQ4Gg05tuzyMFIbp1oVjrYBI8YuVz8KFYtw8MOsZGJgjpEcNeqXyo
b2WbXSNaEcP/vhu64GphXJaDHnr0W9GX1VnBZkT7tYauEXc980oGo3WbuzgdKBaEo7HWueIl6hIV
X3LiSi7NPIsdMxFnlh34t+eDkQtr83zoQb/XDjraLYNhcBlETu30gLenksv0ZZXyMHbMlg4FbnuN
9e+aR1139dCNZRNYmHA7uoc6+QQZUqpf+F310tFDetPTLVWgeOBdhqc5t5EEJsO1V+1C1lTsv9Py
IM3EoDLtEehYAE2QRZoXKijIhhNP5vXEcu3v3FGUR7By8pB7rTvmgh4lbBScjvLGugnt6jezQEoR
rLuqQbFTtynKyf4RjIqeoHhR73OmAVW2JQz8CDTng/fNomn+OIOAnKiLsJADclI1vMeKCqzY1S+6
5tpYh1oTd3sdUEfoKIhHf9bPtmw3I1z1l9MkKe1dWH2oML00ZWGG1fLw/KqZDlrvjffArMbXNqIZ
AeT2JVo+Jcomod+atGCXsf3u0Hb+rrXe2OSRINm+HMbVrON+M2j3W6VFEB86y6tDzfnyjKB9M7CU
vc/R59Btc9dLwlJrEIXToKKUl78DkYvD5DUSKhaDpcSdsUpSf15nrK6bycy8C++6dzFNlwVbm36T
G4dEWcuyHxRiNrUzPHwU22mqZ68uLqqpbe8toq9D1CRI59xooq7XsA5UneJfqJB+u15WgzEMaluW
+fDKVZQj+G7jqz/lsIpwtUctHoZXfZDZFsDhikRIu0R+dvVp/SHLrarecZHCcNVus/fG5mdj+xNi
LH2+J2zOWaRbF70f97nA3+UkacJFfVeeO317XnIp0naMV3r00x3rG64l43MsPbICE7C0ygMVke3w
oL/JRISsdXuV+8kuroT3GU0POxMvQ1xPPxrAtvXQJ9vZncyrmQ7py9hrVyc/0PY0fOselu4kroZv
ZRI5MLYfXTY1D2JF1SWDAspG/NHP0cFjPzIawot6gB04oLI7L8TVIS7EJXD7G0AizsNRkA1GG9d1
pmV2xQQ379uJhUJ11MTGGMgOtdJ0+ildeZD0wqxGNEwHtIvu3uvHYVsMf1pk3fuaSXCXSLZKJFk/
DW4Tq3TMoBj9vF6LQGeQrpwHq8K5KbdRmiQvICYBOlFbbNJyKG5+xCxmklC76Xh3M3Rzg55SLTT5
14wG4dAfRIikHFmUMnCUo2RmcuS1mIkK1FX5E5lMgCFJbquG9LYEKP/m60m0puanOomPxHaNz9mv
32VPtACdVhFEwjA+2mwAUxrdYOPatQem7qKH8oIstIrIA06mM8jMZqLahHEFEDdY+FI0wsFejK7z
06IpcuUifzylcDtb00qRXQ9CEoDjxyHbsAk81/lrNM7/G8RRu2ABMIfXUswgIKh9DywDDBi5dQ/k
pH9TZUvwpOHqKy/V5w1sZoanSNSXnt8PnVPhvyRjcEPoS6ZIjGSnU3gzS29GbVprH34ZkHqE7S02
wZPb2ZLXQvR/e2kD0GTRigPsv3eC8t0Trqq/hHdQTifNIvRTT9wdXYn7/3uOy3W42Eq7l8520CMf
QE9vL3j01OuE9XEl7PyuWyo7p7lTbIZMJmEOGgPrD8rd0Yh6iHkRLpr9ZUyJG4IuHgHUadddxrFe
9XLn2CM4cU75pxHNOMASbqKkL3yOwMd1bw03+lsJIUw7JIONh+4rqg5RRMrl2CWvdtd4nzMZBQff
4dpFkZuiQmyq0MQNumpI9bhq4zD+zKvq2g159lKbvFdzYqiwx7fjc7GfaYRwV8Lzm11q1RbxEAxx
tGV/LunSJ8e3WZBjujAdAb8hUyZGipSWY+47l5194qNcvkaa+SWnMdkvjBhnpLKzg27Pe1iv4dSW
i5m7wFXk5SO9bMsWlrVZFeqj99MYzOpQ+DNrPDlrkCUNP8WfM0OEl4WIX9LeyA422biwvtmu7GHD
bQ+hRyDJsZSltU8MxOexYYznIUg3HaImjizKiKGwtpTvbOlDG9eVqx9qrQLjtbmOBQovDnLHDft0
hjbeNaM3322bUsPYQqPCvvzLF3FwZMjOwrKwXMbnP1pTGRuoxwjaBbteCg4JiAWmlP7IKhySkbvR
zYPbewfOs1NUlFUo6DOk6BJUl5/e0vVUQnMIQVnGlK8pC9xrwZS+ZGJwH2bUfGR6ctKA0VDHXIK2
Lm+oDRAMkJ1jGNtukZXHIMa9y0IQZPoWF9pFSwK1ssBSkU7CMdty8diSLj+go6ui8Q/FrCmimNx4
rb05Ya4jzqOBaw8o+5w7qg58LgEM0z5weHPUlQX2WdDs0nsNvZE+IJWM3b95Yo77yXfEHdUwTsHS
lXQ7NCeFOfEfh9nOjPq9rlU3U7xy97TY1hpktekunXx3a8HSfxmWvid+oPktooqBpM7MTTsTt6bR
EByjX14n2j8s7fKgjxbZq7WNgFh4Fx0F8bn1k+iUF5DE2QuT5M5jerHOtHba8Sricky7Pv3p6qm7
mmRJvtkUdEiZ+Ct00A3mnlw7sMmvORFOaQrvNkEBVOReJhQ1/UDUEbH/YIjW/iVRoG+jdnBXxF/a
x4J7GgayguTCwZwfEfrJe4tEhQ/t/CgM3QvdPO5WqfS1FQx1d2yhLyj5bWGYC3fc63w0ySBCAoWY
vyUyCxVT4qyKtNkZCxcjvBNYNyJo05oBMLT3WMLh5dS4M5Ol8RpTbbozLZfqReVGf1Tt6AetcYMr
C3WzdpFBbUch9bOTpSzrjdyQV9jgPW+7FzmTvVM7419ovi8/pwk97pLynYbLleFOm3TU80PfWRyO
TilXdOaKsKfay6ssfMR9HmqTOi9NlVecLnlo5+49m+tXAqTEiU0gY/JEOqNV89+y1OvXHGS3idSi
2Wu3AM8/YVvpe4Ux8absXRTRrivjYOPllC3FhRaQKGfQrtcl2XpM6rWuvF9F7LqbtizOPg3G2Pun
fNc0IuBa42hORH8sXM58IMv1WAb7QelovmfxHrXRIzEFNXUafYu8CEieh6vWCG3nRFis6XPctU2d
gVW5P/oZq7uIazOkqIn8U03rETJvojg492nckyWXQi+TsoVTMN9MlqInyntBJvhSKQgVyjzVrrLK
epMa8Otdy+yWD+2S/Dp/ZTkcD8jVmxZb1I2KbtiawfDwFIK5xP/V5Jj4UHCsNC++tgaqFcw+Nwy2
6UaOvfqwnDhaGWoYToqf2rQV9cR4aJKVrmfuj1xSw2q3fLZckCs03b+qhHcNReMubrtgjQN1HTBc
l5oW7fDhUTI20QyXddkWhBHwLh/IW0e22rSJ5OQddkWX+gelkEQrJo4a1ebQF2EXISfUe67iaXkQ
/yo3fWQUPcCbNt1ZDheLRKhrPVEUXwMC/6D/dz/rX6ItyAjqe23T+qkMVa6ad+VF6CPtHYqs4QPV
zItp2hwNRKpcEz0yjgVZ6vsi7bN7zOi6NqfX3mzN0DWfADgibcTacB1zeqQdaYJkpMvMcl1jB2Y1
otObLv5MFhpusIdB5AkqA/1lwu5u2QlJY5oxredUsz9ZXsHCcYIdzGm0P4WXPJRyc4w4QmK70P2t
dMjvTV3nMxuTgbu97wH6Vu4nZLbcTG5znUcifN28bG49m56FeWM3KfazdCx+D6BXr6UcJK4SXtnJ
Ml51pS3G+rm4zDb8uyBcjwyIG0EAELaYWylPTzdRcEGnkO7jZhEFDgFMjCQ7gMxZPvI+4BvzwWbA
Fa3SVGzsuLePSA8fKo0xfSb9IwYj2RJXgtC16FBj+KRFePNNG21QwYng1VFmj8L3l4Q4f4FBTJpg
fGQDUq+c41jXGYINbp/IApmyxLZS6ET1Kfiep/Gt43i5UsxpnVNv2Kc5ty2cZccWKVwYJOZH2nst
No6UyIZRBSGlCjTh5ofBa3ExIXRD24K7NSvHz3H64Rj1r6EeMPDElEKWz35Jb2YPs9N1NTd/bA+R
jG8XBlJxO7vD4DhnvddXqhxQGvOinN1Fc2kV9amRWXBG588dQSV0qUx5ex3nmV1IpP3KtvVbRUoo
d+afmcc5txT2ijpIVyWCiRWsbXNJ5kuc2iNxX8l0XqpttwNKEgr00LElc0o8xGwCcE9miJHVR79Y
AwfncbsySrVl+KlC2xTuedQS98zpZaCV00j1DdoDfM60lw4bLbvN6fnAKclXNPF5aK9OhcztLepE
eMA/RlEFVwq+rK3R4+Yr9dY6GwU7Ym+WPnlRjoYYtdROen/PdL0P07qtTtjPCADPUGck27GYZEiK
arbnraJIsvFPk5r8E5oiYbrDUbN2bmw7oaQZLjTLIFpFfQXQvvxuVowqxy2XVQ9kvDKIZ5d4mI6u
oT5Kxs976QXDC3cich/E3bQr7dj5yb/MNdXNm7lv5+24UzW+7NLYuEMhzunU2f89VOwaQJaiWYmh
S099JX8kaPF2iZVlgGXe70S3obuGnhbcUhDP+lyb02FC99DQgpVpibNBAogAHQwcFhDRh1X9kSQR
G/0U/xnb8lggGwZ9zD49iMfEpxiyKqgcbQryizRiXlSGYoK5DAbIhL+NFyLFoTRzyZmsI/dlUN6R
MJp4Fdvk7NZzhtMM3dK+0Y139BPe0qjahy0z+Mr8TBoD7XmvnVRezefY8hBXsz2vvfwv/hG8CtN0
tMsuXjObD6TH28cAMTTp2H65JhIsjJMGrUJgklLok2fQtXeD0s5VnbPQzD2C1Jw7PwSI9Zbl87AS
TuqvW+0+4xhYj6q+BFh2Qcp6MwzKrNxOkyC5hHJIBJlZ6FVNciKqubtm/nqkl34lHQxdaUXes1dm
qzlpb5ACO7IBWKRsB0RjuWQ6O0uv7e++563rIv+a1qqnh7g29nWTXXJvxplYqhnxw9uooY7XDY+E
frJHAhqOV1wq9tbLEA2xViaAyCNKXbwarq2GlXTplweO7+gQkdMNj2KyjRO/WGQQexjJ6Mq+MB2l
0d3dhrt20hFF4zqdgz+a1naD6CaVN7+lS062ucRCGZ3Ir8+v9Db7MbWzOqTi4BaRfarJrsNwFZ0r
f7J2+Yz5O9NxXRXc0zxeVrR9RrpyvK7b5AwRNjhRKE28SVZin12kwXZ7y2eNHI7Mpy213DZx5oV8
aD4GPUbrMQYOo52th8rUSdTaFWP9NDPIUxUVtPCSMWkH1AUvuTOiimnhwRWeEy6FoAJYnHxW7jzd
9GWm2qdT5Nkx7g1skooEnUkCJgxmuZdF+y+AR6UjVv52c2GuG5YQxaawQvGBQNTxb1WsHrHm98QX
Et5O1+ceh/VrTgXXepHCZX5/JHjE2Y4oB502zRiCi8XUDhJc8+6QPDneezOqrlG7se3a2PntRIg5
9wTkyl7BiL+gQ9ve/6NVgaDgSct2WaHtqxo7cqp1+iHZZoM4Egw18VmIIgxQYnUlkT44yhRCoTV/
E9FFgqCeIAm3kbwPcOjEvIyHKEeh7iTd3moWLLuSYmUTNkl3hPkiJyrsYbg1bOr+vUjtDbEQSN31
El9fEaADSec3h/bVo9V037T20oCQ/OmzTt+4kdvgG1bJJo5cDLXrLolvCnk6sDO7tNvcEUwwIxDD
CbOoVa32S+DlL7v5YDTCuMeMa7F5JIBjZ8iCDOimbramkU9hpHcNKONrnGfuT8ob2ogcqRx+YLWs
2nC14qUe9HHVjkAYE/LylTj1VB3fJp3FXdMcuaWqcjVrvXnLQdcHscZZSfWCqSxOBTqUWmUigkEU
PE1Oz4XUx7fIy5xVlxPZJtNPYUb2rvK+JdPeLENzSJB8gla/6J5enPLUv0+VLVeBMIfNrHVnsjVg
aDFLo/SDrwUYiNJ+fpjDp1Ek8jZYcjvwyQ3Jr/6bOK4V1mIZRGzrpHSuMgUNu40g8Tap7TJzT9OO
Zr3soaV46vTsO5VVdOSeSv2mmLEItuB0gLa71puQRsMsnauIyiBhQ5q7UY1r8KCiPHugMIEV9bQ3
7Apk4cx0n7V2+7sL2mGXQ+JwErI29sOf3J2LfW8GlHBPOmRdk7wYWvcyCaSCMu2AZhSyGWTJ8SbQ
cMeahgdO9YSRq2wRLE0J6pzlnCP0Pbc5EniyGYnWj6sbXiDYWLeIN0ZjLGzcIu60QdR7W25t0Ym1
HbegvblPxTVpy6smtoJrtNxlVRXXpBIkvyI1Yk+oEYdMjBGI6TVkRjJekxGRbQvhqaMXxPeIjNEp
swhoRKiAi19+t31JkLIpsUEvD74G3Z2RNIRE01lXPuIYxyVGZ4wFupCacc+vqnts5uZrV+qgPvoX
9F6xlUF8NMrCONdB1Gwqs2VogOTf0FgD7UUs3r0qcCgORS02U6eRyJo0b/jJdrzF/pnXbi0GrvFh
WXYm/xM3Y7Hqi8B4MT2D5A1RAgRMaGMnI1KhYXfByWqCRz500FaqPaYaZwfZyf0xcwg7ASS5StzK
azgNOHazCb3CFm9Dqe5pXmDkH3zFjlr+8A2zx0mIAdpBIodEF1oNk+O6s3v4FENnnCRAcQtg8a+v
c/eEs7t78EueqxyehHoDe+M+pOVwKyL4LVvi+iLQdBkFoa6NXwhd92STYXgn0sPpCBnLjK6nnYLr
Lspy84Yr658FUgIPjkUywptoSv4mLJjTyk6t+2i7EizVyDdRFa8Ju8hvWiAU7bmoMk1JSFY/8vFA
ZrnqdKm/OGDzG6hONkBfhUia7bp317ZS9dacRX7swOjXyGVlkWVHMmV+jw1BIEjacLQozvkkpXa4
98lB7Opu3I6cp+vY5bbSGJ9V9GlFrrdrojm+dG5crshLtLeFrg7Sjut9jbWgbqgUEVNDLrDWi3Oi
EXbRFl2wsTGYh7lbH8YG5nwoR4L5BBEXVdUdTV1/m9nXN7M+qBXyg3Y9kRG+N3GOc5fm5/MCxUfm
gxVHvUE4GB0tHALmKRqqrVT9OplU+p4QIj5axL4wgkTEaCHFLhsRHZh55Fq5lrmjeZoKiOUcTomT
XhwIOsrQ0DaqK3hpgeVqfIlUUd4W1dKOvxsIq4PRg7D1N2NXGmE9BzBWZSJ3TZJ8jcriRJpz3N/c
B0ff566l2zt0cms5CGNbFxiqykDCKNvmG36rtYCB3EWIMC+6E6PLdFExsNNTQ5rZp346RWqaDrzI
l3lI3hjWXyEP3+yCsb4ffW5wgb1zNK1de0GSsHm3+lrXnHlDoqHPp9ZF7FDlXXS1lzIbD1Vp7fxy
WMMmvT/OpP4ZcTaC2yJniBxtqXzv3a1jDWzjpfn+nIWLkt/bHyXJ3gMz/6hoHjLbtt20khSrBRFH
fZd/jNj3CtDztatok5n1g16z+LYRIm8HHLuvLdpULevzN7rk5lqUSR3iAgn7QfBnDm5Y8yHeBzgc
l9+DNLW/XjsR5anMczXUZLmVDfiTn3AWH7vYJxIKQpEFiagw5Q+baJ7nd5UjPUG9h9XVJcY9LX2s
l0Y8h7HtQzHge/LsYcPylLz4g3wkFef71OofdRksI3DuXhvrbZ4YZ+2WjKc49Qoui/hz4gRZLMF2
KOzxiHnNOWBDYjnFAmWB4j+0nNEtVqixhgSmCLyEgile9jdrcJiMRj9MbG6zpFRJAoVIsCm4XW6R
tkxHQgdPBPYaN5FpHfRBceAyvZBQ0P5oXbNGGr5k6vjTb7I1KYZCbodRRj58o0+OkjKEC5aebVf1
4lhQA8npOpr7VK8NSmo8bwUWC5jBCyLjwj8lpafod29BzX1yjjQ7HEg22httj3ZQi3/1zbfQ+r/N
bOdvdk2FjqIzBPvRieUuOXQkH6zIP5pPbZHi4wGWf9FBmCeQgpO002A1w4QnRWn98ASw4rSqRZIg
c0XjVDb+oShaEv5qbs2S9CqGS/dNxyME/e9/oDINkNriK3SaUJBQ8KPCrpbWadiaQ/03TdQ5mOs9
QU3qRWLhvHGz/eXM1jUrHZoaerKlutzUVi4+eaPnPqx17b9Zs7urksUbCYH25DivPaA2ZZoYZcmO
3Dy3xAHRhTan/sUp/zpD7b1LrcCHV42k9Njca0Tvlpe8YQYDDug/BcmIYE5J6BakGQ76Sz16BpbR
qDnHpl/vCLyo2UFq4oM8dE/JkirQVQIlEQFIJBW0JJugrcZA6uw0fyzeHIpEWN3f/UljAjDzmDmv
1W6QXicvy36DKaq79PmhPmZK4bgZAuhVP0n+wol9eAgj3iEWDaqs4K+rucb3m8XdoelH+VoAleeK
IwXctn8tEGvtBnhKg/OjqludZQS4QNmD3EZ6z54JEBDOJTVm5OtMgDSVjxW9Krvw+RB3Dojb88sa
PVnoC7vZlQoQS1azuY4xUqB2Jud9iSLRukUD27qKPpbl+xra9IAdZmc15PyXtR5vVc1G/vw3O28i
V2P516cIEXxXEw+HJxXRBoLx51f4ilCHPr8fHJnruAb5T/89K5oB3VWMlD8zYw1RGw9OlET0iM3w
7KYbJh3QEmfv0falG4pEYTOMx3gtkFqHZuyhvugGwedu+f75VSNMe985cMbtOITAXWP4/Or5QGhn
Rt2SbeAa8mxC3kiiAwE9tkKPPgJNVtcUCcLKnjrn08aJv0tjpAhWnvi4J5Hhk5rcUWmF+NUuo/IT
XNTBmP2ZVEN80bxmObZT79Mkpn32ZLoRaLX2Xin8T7cmxCRqaaAZZHxuR1JhMmqXfKyrn7kPvdAK
92eVNNlalrPxqTsmVIudgpIs37a2/88D+bu1qSrfPBMpU/VzxLLz6QBMnjHAc7Ncvi2B13YiiQT3
Ec/8BNPJVkhXj904lCcribqPLPt4YpKFsk3Cm7HZPBFLQZc2dqLYWNXNOP/3AkSZ9c/vQSAJ9s3O
lscA3am/U+ykn5xnxnWu8MEU+IZEb6kXO7MZSCTwZdKW2adD/M22TZ36wDjm4jejxA/aB/A6sOSy
sBFSg9fuIxvenq92mmNTnz2MMc9vLQxKW3RFOv0Rq1Rv1CeQ9B+zqMebKvT6vVlSsxbAVBvJSyKQ
LNgSfybXvsuGksOw4R8hHH2qSvOIwyD7skVM2B0KtaGt0xdGx19Br6JLp7FLiokUXOUjM3UWk6ft
kH/juWV6q1vhv3kBur3leRMQYKDubj+BFGxsKyq/ZmvENJeU3en5bQqUqc/WR9LJdlvhsFkT4OCt
VKN5XxhySAiRmRPCT9pfBRwPz6adiciH7vfOw10xiJozeiiOgFDJFVMh3mGkWd/s/uHcpiQoJum3
9GmcG3R3WseSKIkRx/m6T+QJL5f+6K1suvYt6VRuJv2vfGZxNTTLJ5DE9b/w/ledrX+6STmc6Ns1
mTHq4EtDp7Buq9Q6O0Qb0j+Qmow+9SFPGzRuhb8K5t48Jt5AJWAeyy0QR7BmH+e+0zfzjjjxYzuT
zRR7bvNi2sVPczHHDj6dR7ZIf/jKJTg3qOIfaUADi2OmX2VqHjBJvjA1TVt0M7zriUq/UyDxdV8C
htsjEGcsT4TBFWsfmyzpMO4NxSkBCgJ/RTBVB4AGwBVJXkKt/nZa1lEFPs8hRUdELqGaoDLGxdQ2
tGGkKuurLX1gogzGJLMc88to/d+ynvA08zu+Zm5HO96gvZOKtemLjGnPABo1zQIxgZUHhBekOgs1
omRo6i2fmEcHoXoVgQZhG+lEIqGxyieynvPt87WOZ7vbzLh/cI3y0tPhKmRTvHZDdWOWFmdf6gEg
rmO/RbrcCNhEkpkCim1cLlwPqbGn5cE3NoluPaXjEvsaAMG28atfjRCeznI9tcVwxbJSvWIZeseK
MH0nM5dDi0IQeZpCnKpJ7YvTbN3NmIuKlMgh7gRQ/8vzbauRC2KO3ZlKrPIjonPq+XxiJvpezMR3
WtwU8rxrv+Y0fXI9HpkfH0iYyrOj1d36+ZcZgpE9s5vkbNiW9wGsjbgIOXc5Jp+N9prqHe1h3McP
Vi3k94DG0BWtF/oB/WamHTykl+OQnYYAhDZyv02dWtlx4tpM9bZ5jXT/4/m8NDWbqcKowsQS1WeJ
IyxGC/it6zNlP1A0sd3023ieqBMUpWDPmYadKvtj6jTxew9ufXKKMViny//IAW/Eat+4J9Xll8xS
1asZRRePfP113Dr6yVSsP4MfqwNWyfG7xgmuWVss89F7Vzr2QQMOxX+WzN9Wnb9wjVQIjRxCSxrr
NZ3Un5lt22TsnuwaViOJ8pXvs7D38+vUEc4ELxCv/GlovhAs9wRMokDj/mNRJNeCRrjivfsUJP5/
FSg80NoDHLcVN8+Iy83Bd0Fqs97vhdU/6gIa2QOah7qa6teKjFH9mmTzw3BR6LskYm4qvZWU3nG7
MrJrq8XEvFlZf88lN3o/Me+54Katxu4PicPOdw5mZnW8d1oHIj1Wlc5J3E/YqNkPUlyS3MF3eouC
oFP0x3DdE5ZH5E6/vHlqoY37Oeiubhq7d1xi3x3RVHt9OUuths84ZTaoc0ji4NTzvzPtXyzr4qvk
wD/2On0oz6f1pH+pirZ/EHXik41Tkedf/wRkTb+jqWjW1gi3GGfKey/49cxmTr6DxNmSxhJsY3/E
EaUCEKP4YBc9GfEQOtw2vPmY9ZOxMUjl+kLxjZNjee1NE3GGsdigWo7N0WYxr2ObkJpY+xpB9w6R
pE2G/JQIf33/lWQAfXPvji+JlfyZS3kDyIasRtRC1hohEdj8yG5p8pQgg97cBTppXaQIrDH/1N9t
jEV8ziEAS3usqYKfHqXhtK9yGJIwcsmWYZM5oDRmODH51CVER1m+OOj0M34PtO+U2pl8G+D4trUx
HtWPtiMnbqrdQ2Ik2M27YP6e+ugWWXn7kL2g3xMOfh20av4GviDdUFWIL7GvPCxSVp8/Xw/yqqVD
suFmtikSANgWnzT3v69hBdRtkIOAv6yYcn07mhX4g6/rX9jAKYyE1FKpQVWQ5R/qis8vTbDUs4Wl
BQSUWlzJfdvNG2scSMZ0rJ8VljFCgBcakytHS7AM9/VHO3wojziDGn40RDg3cp078jvoUXMyYhFJ
87OJHWQDemEvdp63TpXsR5k7bQX5BkCE5rdWpUzZJH88f3JSziMuWlKo/bdS6b+yiuCWCW16nQq1
G7X8xDaAGCCd/kxZsplpATwrBdetSYbspDjVZoTgf6g/Laccd0nWUVZHZcTKBQ5jXCOxUlnttz/N
wAmZ7R2ISPidpqgV4sJ4wKNzJXcyOwmHo8HO1j2U/WYk7RJa1z2Mk6a2MWeZMxv85RnWjJTLuWil
OCAns7YNKWcgSozhXgFFmgSsy0H3f+ydx47kypZlf6VQcz7QKI2DGpSTdB1aZGRMiJAURq3Jr+/F
W0B3oYAe9LwHN3EjkenpTifNjp2z99oVtizEP34KF9WnlCKfpsV4oUnijrdtvMdNOIxcXFl58gKK
1Xx2zPX8zxPlKvxYUkaf9eihoS3IpY9KgiU7a6UHHQq00zgfbld7xui4yhYcdvRsp3C30kT6bCMp
XW/TvaSqeanLrn+U+TauFZzS9VmIv5FXP2RxyT3muTvPRjW7IbImDsdH0TmvzoAWkSE8FQsJTXPb
niyqW3QNsXPMeUfTNj2wjGQMyTJ8JN7eL9sJHSOdBk59aRdO7Tzv7EhdYstlAgwHYu4xQNOrlv2s
rjB/X3nWycOa/2Dr/AOygrhZBxGWV67dbQRmZdcPVD5FO0M1ZNpf6iaB5rWiBb+wRDPteYkqjewP
7ZcSDzKRbNgmJV33yQYmivsNdEXTvZhJHXQy1p96q+LZ1BkgDCryc8ypgGXM9rDoujpkjd6FCHPY
gfvmwAl6Yjqo66diAdraURlz1MaKb00ZIBwVvXOQu8VKRz6HMy+YMupbiyzhkxKId7drLLs0/9vm
6WeCXQDve35G9HNj9Zg6eKrP2YoR2VUoI2wZ0IDE3wWwGhaggwZ/++vWtS3wh0bj1r9jZpgaL6LX
KL01+xxH6MqVHKybqYZGiANbgerlMGsO9ovLdx5trQyvm//UU1SFkZnxOUCX/0lcWNh8VYra95hY
hMSl0/gHjDi65hICXIxfkQd2G7JUGimbGAqya8dqZG8OhfkuWXkMLGIqaLoRsqphbw8N5rjvli3w
4Gym7YXFc3W0jOkVFIROvDCgN/dxBw2U7pHzV2rgNKT7kI1ado+YrLxJHCryTC+9916I11ipklQK
Ti46y3gIKaHYFuNjbzYjS4Ccg9Kp31qhd+xkZn5j8P1oGaLDZKU3Zg+UShiAyQbRLNJAvQpPA4uR
7Ipfu9c4mBh5e8yzscUvrGNwsJQKyqECUKhTF9IFvuW7vjI4gjdqr5ihbj3Oh4gfJOk5SS/3q1bi
KAaue0sgz28BTPms9c5zjF/5oeYik0de3jSCtcidOvMim8q6wHzvoKOP5wbM8btXyCxs9SU9i1R1
J7aoMujJp/XqpNmlxdzcF6Mjw8W+oQkzHkFTtU+bz5+l25mS+tYYNZ4IAFTH1ioaannDCWCwXzBA
dHs9ey5KhK5Ocqk9F16T/U4PZIHBwb8SD7dRBJg2old+iNaUTKDXPp9Gbs0Wk2xVkf+7mcxc/saN
mNgBplj78rbo4tJYDtx/xICju/XrJEtDnRdAm/8Ea+8YJUV6XUyMd8SjkI/E5tmRsymjugypAtvd
IIeRVOXhl5HrBOfDdQAUdEx9q6NHFe9PYB52yUDsRxMJ1iz9iy3C12zGaHmHknhIjqtObesxPtjV
Y5HQM88/cIz2d+gN4RiP+vMmSEu3WmJArNevOcYxzpdrZJXvW4pz6TL/Lxy2hGUE6kU06LnWPRZn
g+4TbCStos9ptRzEhpEFCrQoSawENm874eRp3xlH9T1Te3AWA2LKufT8tiEirtOk+gBQdWS0DRkb
CDDot1JRLwz5kV3kLEhEAnsWQezXHsFsj7etJOhW43QAVhMVwrI+Ok0nbpoxNlCW8X+TFYHOCkZs
yTiqod2sGi5Ms0xtputs84zNmcQ45XEUpBoLJEt0/jTc+IlT/JUJShgspdVRS/s/XW54e9fgDaVM
kiurO1ma6J7JtemDVOsfKPq7/UTTDU8NjNgBFW6XTh/GOm2yiLOmYhMW2PJTRcHCVPmviADs0qxJ
mDIQccK/x22LDYKTcSMmVrCsCrScJrFgZnrT4FfETIxMswZ2dVMmU3kw7bEMQdAiX6NQ1xi4HPA3
Iime1OM/n85DK7gtkGY5ThdNzcAvHWY0pqv30I0b9Cu5eKw9BWuzjnE2b0st7TtgwET2Dsl4kWPJ
TS1pLPzzT+CEeuhNwrw1rb9X6+LcL7X+1TpZ9dckeIPGEgGLZnaa84kACsrSCv81hzyNonI7mBuA
s3f/nLv/zxFRoQ676Nka+ZQpRVOf4KakoZdR/A9VNwUuDLq/c6NYcmRt37btRgaOUaptt5UuEEhO
BRW2Lqb8MBt1/NeOtQvMr/VpYniKsyYqD2WKVfqfwgri+bHQkJiTzIv6Q0CHSYDGxfLMcx3d2Pk9
YYVIQeZIBNkY6FpxoVPnht7oXKnyUVf3VYAhThytviQ8r3WvPcvnZZb8wNs6jcNXWjLlYNUcSGy0
uEdNDTcSwknY7wMCkcr9x1mKpiXX+VD9QCIUmJFq4Pc1t0gxUrYDo4pzXC7cEIJ2T5Uge42S5rZ3
s18ofczDa/oQWiwe13Gy8Fn8RDQfjuQS7Zel7/3egG09kIlhK4ZasdcC2RppELMvpW3kY71P/aFF
CetF1a8aODjSpNgtCJQOSaKVB4ZquJhjwmOhFMpNllXSEhh7LtXoSXSaJj/S4uIbRxwMbZtA15ms
ZI2wCWlae1Wqv45KMR0xltv1ZI9RtTkPzeTGPnCsvzjKtXOEiKctntaM1FWboRadLC6ZVqMPsh3W
vH7mhTKKOjdxu2Or5S3KLdohpYPRU2mi36dc5CMghUwsPAS43ICBtEjndddh1MV26+CNCgDl8h5y
FD7sUiYy6FVeW8AsDEMqgn7ckmPWWp3KfjlUfcoqkElIa9HjXFvBPIC+GfLJu7AbvMC7xl4jForZ
kqQYO+VICmopjOlS/TXBkJUNi7WRLyg4wEz7oHwCad9pk5rDrInrfa3N2FScN2QcjzMZ9LqCumEb
JBQmp1g5CEEYgK8qYaRkDDfrNgnSi5boT1nXCIZ7P3uXfQQOpSQnkqMs0lgDVVS2TcyQ5CXUGX5O
jM/ufUTfiAPQYN6a1C+4WyZzpHUuz5Nnf4wg5yhe3SND/3Vyn6x4RWGwTcEqs9oMpvbOq7vjXGT3
o1ofcLi9UngHOthgu6/eLQsbcxVHN+OiTu1wQ2cpbAhGkQIOpZVztpnVF1ZICB9pDDGjOMih1/aN
kQkad/jjC55cHTyohxxzZ+Q5HtHmPmo/SSsoD4M+05K0zbOs+iPaOcKMZ3vZdwnDCY/z9BQh1CQZ
x9NhE9tNu59y7HJj/yVLtIflbH6gBf+e2X1rM0OnhB2SKcp9mV3A8lenJOv/mEjxD3yF8DDZr9Ez
k9ZVNBctW0d0XR6imJ5GXOf087nhmM2DAQVYFMtyLcv5lAqulh1N5imZ6Vpn2OUgeOpmgECNnDOD
cp3PMO/q3g1tOVwqOLerKdqbrEzR8muYEkSe7618fCwE4ybyx/w6TYE808bc1ZMXjibBnwl98LwZ
kRKuEKvgtNiNt/Uv3LfZyj+t1blibKYlp71RQQ5jZcCxWD5YKLtdj8YpgKgwk8g5vFlIG5FOxSHA
uZWbuUrZLk3fnWgW6thxmPdUhGetB6OzDoY7VYiguZlg7VFgdnMQTwu9cScSDM9wSaOuJe9rraN9
axQ3I1lGZxOeJ8slYmbWVzTovHunrpGIbl9yjE685TAxOA5qcGc9zeQBEpT2ELPOa3P2W9jA8lFC
nhEev5qpiGjKMYqJ2dWHv/gGWr9ZPqdUA8itOm5RMgWUbYRdH//2aUmnO1lcH3gSJZ5MnosoRtyJ
GmbvVGW/Qxm+IM5aH+pUPU+EA4+goQ9WR/t4NJGF0RjUfL3XGorfA+DYp9qb071FgzWoeqxgK2Vc
dhOPggYbns3Zyc9jTlzYJPsrZzEwo1KnrYfwLEh7KE9R47KGGsjgI1yL3iJ1hsE2rPeKfcumXSy0
8d6lR3DomuandbXWVzFIGuKU+lpHMtoyt8ioYldiu/W2vwEgEhDUxUDBKXelY30R0NXusvaHmSY4
JwEKSc7NqxfZB9MxfSrQZ6mXH51LuIllfoI0G/SrQ0HQmOghrdne27pO1Qq3MNA7ssv65GS06OPT
+stFe4K4FFdqtGBxiLST1+gPlQc8JGbAblFxuoX50oKRYQh+qeXyrHAI2NxF3MHsKWMBRDjrCo/B
kZ7B8SpAF1rLKyA3mWdvtU1lKCYBpi1FiC/7j2Ii5Ri5VY3MwfqxtQTyqb2rha7tDboIPhj+S2Ou
p3hNwpQXp4GKiouNvfYhMcr1O4/tp3xevnFPtru8ZGKF1hqbKfx6WvtfJvlSu2PtSkpTCATMKp3b
AfCmLPOEi4i5pIE2tENxv2T0Rel8UQyQmMfikWB8X5kLrp+Laf/NveFDgbyzovhHGwteSaA/Tk0+
yvhiz3gl0HGYAXhjLM7ru+mw7FvbcBP+BDOf6mAxbL96jksIEGLZXutqAPtVHOrxJ2qRBsAAjlq4
W9bOHpJ3oG5sZpng7mZaOxgDxta1COiGdHtzkvAFXmk/+anl1WiCcZyKxOM2bLqDbgzZYXWKc204
UNRc75GkCL8gKtAfoC/ZorWDZY3uYnvruUrvUS9oP0sm7+ySk9n4PRKa4t5QWNeJHobMtCe78JyM
8osJ010ty+6Glt1yygtx4aFDMk8T3q6/+RNw52DQJ8Z+7bBB1TKDYE6FyUr3OVfGfOzA142GM+xS
nkoOtlp0TVQoYwTvi4yLwFLgmKSkZVBN2jXLMTwViIiZtpTktgZcITxoGglyGGkKTS5HgqfZE6EY
93H5pZSZBw+JJHbxnwDb/5/12yMKfl7qn//4968KbXi7PP7EaVX+9+xemzTv/3vYr//D3/rI/+0/
f9v066P8t8efevjM06//+Qr/Ff9ruP+yHJPYNM/RGScakiDf/4r/Fda/LMRRnmdgcDQMaZPLy+m2
T/7j34X4l667toMUipYSvzr/O/3X+JfBVELous7CqZOl5v6/pP+SPvA/QrFNIQyDtwD+yBG6cMwt
iPq/JZlPs4O6qoFx5RhHqDTYB8b0XnkESSj2xdBQjPORs1CkT69tEa8PQ1JcigwhP2JWeeMysUQN
Sqepi8z1AAnx1SWcckL9ckonFNJEAP/J5/i7VUqeSH8FKLO8IXOcAs+GANhQQr4ypDBPDqkSvjOt
n5XXzLcFMFO3WskTNNfvbuSFpFlXrwnuhRAl5ww3hx+npfH8muPC6Z8fsWOgnlTT7FeOopk5uA9N
la9369K+GO3rPE32bTzV6s/7rAMI6W11RxTwchrBoEA2yb75fB6JKg45bV5+r4hO0doWTIA3sPpo
9QHcXeorYDAvvVMIn5IKsiSauLBW2MELC1+wwtvsNrSP/ukzdMChsOoQMYuaSHcPrujRL0d7G5fV
2Vzs9PLPLxq8kz2qHaJgFbvEXE+cmdaYHoOrH7y+8cK0nBhziqg64fq8MwRuTNspHonrWl9L90xT
JVRkijzSkozF2O7BIYP8EiuogwRh4mpZzNZWxNBrxkkgo+TlHDecEarsFaXluTWqBZ4Q9Lc40k9L
Ok5hQvgLEgiNBdXMQstolE8aFqiTdDbDTHqIyGZRBV2Mx4ftQxJyFAFcoSeE2hPVpOeKk+K0Q4+i
GsIeNmlgm+5W3VcTHdTKCiZgpqjmRAj5MD6NlfWO+5xyOvWmk94jbzXVh41AIxpT67PCoIHoqr3F
+4xMkT6LP/y2ttuyvKqndnN6xHYtgsWFA7KaDiQ5lDWoMahG2T+1itwObtbGhw0ZaAmTJCXJv4DD
RgFq0pgrygKUrLGcqirChWaA8as1YOhLgsYgIW+D/jFfq9fuUuCfOwx2CDg1B1snRi2zBQcKpfMW
Gejmf638qPPubigpYyCqi8druOKJ6gTI9rbdm45XhyTDCV90kAxLXowGDFgt9wHJ8AX5yu1M1tp9
b3g/kugBE4YwAJrXMqYCIkbgS47dW9TMPEoGAk9rm7HEDLangnsr32We/bo0yePav+WAAq7j0p+W
oTR2GTl1gTeih3YmskkyrCSn2njFQUPWT1cFiVscV+czQ4syxJl2nDe1t1Pi+c5rTp2lRkxXru6x
P58rGCb0IuM7hp4MoGlgnRxHe3VImD1BzT9VHjgm6WEZoDx9boH/ote/x/OCPSmzvr3MRNvKfl4a
WHlUxsdYYXA4dtudFxPFkSYsdA1m9MVMCbBw0tR+P06BSfDSA2Qcb99pxbsx2neFUT93VfHuRlN9
AVKZHrsC4H3sSWxA6wYnrYCwVCj3eNFmcK+zLhOEo4Q4Rnn+S/DHpSjchDQN2ezQDsJbixZC80Aa
1XzLV+kmz0NxcoUChCFfofeg/vYYgrZem+9hUx1ypPFcwpsExQEN2n5a3F29wIPCSvtCPX0wCQdh
nOPle7V53yc6MEhv1jlA/lheOHQ76HZIYeL2VNDMOg1uiG6s5cFZvU/FM7vb4rtie3ozpfyeJkA6
ZnXSRD36Rue+i6LIj9BtkMp5w5O30Hxe4Rt747T6LcZ/Zu3tYdInKB21G46Nus9Y768p75vIsw1r
LziA9JeF/4CmFnu3Tf+yOIJQwb2yBr3AtTGm4xsarNuxYkQWafWO91xdsC2rnVbhiaaZ7wSZd/AK
8m4S1LP4aQEMulENNKjb9/1sAp4ABDKT2u1oxi9rhh0UHsfROAO61a77El0ApAj0AjrKpp7AtpX0
M34bTJu471b1MqNIiOF+HC29Vwwb0j8YaY6EQUz0zN1lX2LIMKkLfWCycahNTCZ0CfqsXw1Mb8a1
ErI+NFVAq7a7yEU+Rx2HNsFxGNE/b0KjDWvW0fuIAZV2zIKuWKdSnrrx0dNsl455e7sO/Z/Z0sHf
0obeqWJA0u109zOQoyttZJRISFcV5XG3uq/46x9RrWIZzyemSPInn7jVDUwbQ5an93ov8qARLmE2
iePLKX6J01Ucapn+9k71jkyQo22OyoNgpfeyR7QUec6hzNc3wuG+3ZxY8UxD9hd5QXlCBE5DBNMV
ePuBpYyzoJeRTmClyIcar743S9qqyU1MMpzfy/mPtY0Doia5TaPijty7Zx3bjbKz1xpIzSLRESss
J/kQii3qGzg6fjVDwhgyhtcGUU+rjSAXOkqAHLMHFXIKlQIM7+yOxJ84IHxgRdgo53OmrWeyfIC4
Eo9p9U9qtpDiRM/0RPhNgewlZX9h2+3uJlKPs5nZE2XtevJaJEFeZ6JbXEk3yICzRwSaROC1D3Jc
X8j0oRk1xc1eDjwhs3tTRkzo3M4aT7BJhgss8SvypgAzMLlsk5WEZGXyMNKbw/FB+t5qGihM4azG
2KJyhqr5pSQzZxwp0cu610FhRMmRkdYEFkJvTmupcOmqZ3BzpDOOxn1U8wyvwsO+UaxqLzFQX5Gt
wetUxFsW1j4XSGS9pSH3YeBslvd6dPLWb2xqE11WA+Oc3iHJHKA2JDvQSrMTsbCm4AddNhBWDfAM
/e9schTrtOXSGU7H7Yqca7BsP0lZoYlgbo6yye4SJG7oaUwG71EFdtEFTZ1X+ZUuNHVaVVbHZhTH
1bD2DdOYIzMledD1/jXdxDp25x2wtz7YqiLFLxmHYzm+CQALROfClCRShMRC1W+g05dpJQ6IpZMj
o4aLLHYMCJPT/OoZVnxeXlQr0UxgRquXHxWhIvMQNIYtWAPWomFGYwZsCOqBGvq7mTCPR87Jrm8O
bkO0C9mRbQZuZqqMfVsNVyKXBoDD0GqNfqiw3z0PBMZhzPc+Np3ivlg6kO+QpGtMgpXLvIsf9KKj
L+kU9kk3cIzCLTkhYxwJfNxcFDwM8QLdPGPPL+kSeFiqif0Tm7pwujOzvA961J27wm1PZu5+x1Y1
B/l0djt9PoMkvloEwJIsaz+Ubj0dPAd0cauWW8/TnwuGertq0wvXY3e3cncNtkM/0/qWFBp38dqT
VGr9ZNtCgIF+PI3Zx0DD9jq3yU/h7HOS22+oIY8uJAjfysBnWgbs5XpC1q1VYDNJOH4D4jwijsIW
njnVXZm4DeSmW5OqAcVZgrREpmQGCBBN29BLl6f8fhStEQ4tXQo3Hi4F8i0NGBCaIio77jVU8g6+
uLj7iD8SRCNHd0wjX9nJSvELudLuBdye1CV2dAL1ancDPcQamBEFP4ZiXONT1O4LFlDKDgo0yBnx
QKxVwqB+sC56t7xaK2X5WKSok6PR9ybi5dwZar9REkSn1/oTEoV2P3JJQ6ey0INgeT9m38NKnZ8U
Th4khcDQ2i44WwC3HwgaPeVp+eImIbBeFToI7nyjdRApGf2tHqtA9Sy1qT2z1+PEm/o0ZByLWjwG
GuG2MUvpuM9MQOgNuZBkQh9wI20JR9b9RGZlepOSJRUkUCWOaVc3u9qZ/AhTHr2fDhtklOu+9RDV
WcpaRz2h6zeVnDW6+SP3jdcSnZJ1ZVDr5llfk4Sgn5rMa7pk2zw5T9ADlSUzgcYtbmI57traPg0O
96/ZVXSU7Uc1MhcaE9dfMgwTTfHTL0PKvoNwjS7Uw5p/lIZlHNwu+TbYEdGe8gGTExZNdUps8Qkc
hlwCBwC+ykEZQO0NWIHnkJA09CTpLSFfpl+TsIhL0qDFiYYtIU78oK/ITNSEi3BlYtd3il6mDcei
XjoBWcMarmaDM5dQ4DcAw+vOHIfmOAh0QcJLAm9zD04Tcgb8Nfh3RabRbhrVkaGQZ84HU+YIoXIn
GCE04Zpub4cVEe5kFeqxSNrneSJj0JuPrN/EDCQLGgxCHskpoD+X/YqOSFsnQhrT6Ag6ULujSx5h
WxQcTw4dZi4OAnf01RBIRZ53gNcekvPJDuhUDcDXLkiJADiC8kHQhSltAnrTdOhe88yyyFyBYhi5
Bo2py4La+OTEzlmzyuWs1eLS85YOA9/OfujG554EsqMXldhSjSzUVfTQ6TC3k8yk1ksfa2cl2FBr
74xFeyNZsgnpAy0Hu0Dkk4sKcSgQIWSl9rGexTkiCkSlung3tfmzysavWNCHnaXKwkpxMEy5KCg0
nX1btyd3aqxbKBGfHscmJhyYGVhm/KGp5wvWawARDSEHZFk3NKU8Un2OfZOBABzTH3rsBzdN9YMT
53G4mOV7VnNdaD2S+k2oMqZDpl0sR1Q1VToce4fBe+nQoc/plzfeNB6lR5t8mlxt7yDT7VSWgxlc
WW11+cKqsOubeeuLDgkDNZw2SO3oyts5FVhd34IFKGBzOuDqR9JrPSA4FcE/pVENmNST4+AZWP84
BXcLikWGCNk1se9n7Ni7Xk40y3Us/Zc1Rdw5ubK8Myv9YTkWUnGedLgp4rgBl5BmLyJrniZX/3At
qIy9tcQPXkddTnACcJW0okEcPSQ1cSnk/PkD1m18s/AOlc6XIjMZdg2F1ah+VVZzKp7GN4Lqiyu6
V7FrCs8myxBDmi05sEpWS181BA1q0WXQDNz2bvLTpk5Hex5BkM7AIWanIusdl+80VQyJO0rrGZiF
7LJPNOfIdWDbEp+yJVpx+GHsTepzPDt+NzIFkBXxlE2OZUuqewbJ94IEknrQd/Cc8Ad7XNLCarhT
jAj1G2eN2VzKHY1gbpwBORly0iSYx+S71cyHtGiLAC97twfeexNzk+OwhMQmVe3D7mMyaaeHXpj3
7vpgNAxIorV5bIjHay9Z202Adiyi3picsa3gnuAW0Cs5HHB/EguAx4EpLwhtUox3OeDOSyGaq4Wf
b7aq/lBVWxcUoEm/iexa64+stC/0W98GEk+dFHfw8t5hAWWULc7rojgcoOtiAklTjvpFsMgkcQjt
VYVmqt5X1OT7ieP2zppftIrrqWG0DuwdfSmLE2B1ym0t9tNWPMliuJ/XJg7pZjSMGvhts3snhqTm
0uEuJsWJZY9HLt1qWlAJx6jhVEE6xuc0K/28uDIYMllcM687RHGcXPVIRxx0m4qXVc/vprL6VHVH
W8lY76Ad0QKircH+QxwwWd14IZv+6Jh3RYxkehZMUEChqWPs9vNt6XJT6TbVXNsYiMs5zhd9YR8I
jy1IwWRsI3+mJMqOA27VsRkwcKmiP2vVeirGDx7fLTnGm65jhSs/Kz6btf4jWhP+A9K5MT6ai3E1
KBQPmLzfEHu8jGWDfstJGQ2X2vtEI4R7ofd2GZb1Uq9MuB0MgSHmEVkJe7Wy09u1bt6FzkVqvPFA
njUp3Btcxs67XTZ01UHPq8BztABkEjV03K2H3FtNakIFr5uMrUKaR1ktmx8/gdP9VmFDi3uG41XU
aTfG5LyhoYn2o+x+nCgiaciZXlYx3i9O+l2x0Qbj6smQ+LYYTR3OTBo0gZ51b0PJOCUrmnBOx+o8
9PCoDebtmKcGi2dtADb+V+b1RAHZg0NlK2oH5DEr0qaQiDAcUKxOTQodOApNpype6Dix4zO0h9lO
ak4OgrfbgrPav6MmbrR5+xpblqbBRpZaF8j7rIgKch27TzQnG92WROFCamyRzPEyTNnhWr8npBtD
L/Yu4CbSo5k5t0nNnlTr1AhQ9xPo3fhncxEVfFvmxeBCz+78thAiEKphDSeMInvHW177lr82u7AX
i8I65n2y1xOW1+gj0zmJizb1ApliX9M1a/LrKxmSXUjgI2eLdj6W2OfNRX8pk2Ivl9G96UGcit4q
Q91+IC22y8c+lA7tLZQuUMsQWjhsESe8VidX5sc4QW8Vzw9ZwSzJme0OrdAArCf7ckX0Wy7E1ZRD
wnmRXze7E2qL7kEs7TkfVRRamccygMJ1qsizRs6zA0hyrbcQ31UZBAaRdFSS9u0T5ZuSBlQapQgn
RcQm64wrOuSRxLbWGw8naTEZ0h79YT4MxJOpLSfd3bzOe05c5JeZ+XNqaj9DVxAcJBlsuUYShVDc
D4vNuQgky6et5SAyQBLF9MUWEFNDHn0YxXgZ6u5pzFZq+Jp/iQvjiuJvVVs26z7slrmG/N0M+auc
5t9uQKBGnAcH9EUBKWYkjsKzC6u1ToKSgVOwgJH0MULTODXnGwyQ4O0TVkSoSkHTNSwAjPNtClr8
HUm4CM7QrutawVAcCfDJGYKh0xZ9AdV7Hm7hJxZ7vQL5ReOEPl9s3+AIeWnLSQ9KjjdH6dCAhiTj
b2IxNnQeSOE8CmXTrgZCS3xY8VLQnjRckrcZLwajFdB5327nFhs/k2HissSJaGGlFW8cvCjwKppS
KSrT2CZvfOXymfW4R96wIxL228TQu+syOZ3El2qAONCXJqepXJ7yBftA32L36c2PUUdql+cEZCDK
/jW9QQ9J1OQmEgf0ySzYtWH5qRjfev5w5OhPmLfpQ83idumo3dtZvyFhvfUrrztLQFCsCnlaUfRV
p9lNq2NWXzHRm6HZ2t4jLZjAK0QXesAZ/NHCFs9yXG1U/DSe2SvIREgS53ko49/azf50hsj80jaj
nTUgMhrAl52S9NsGHEgZ05IrBmuw+RPHRsvojm5nwuKsRWSgjOlgHCOOU7vKeJjqDqQ98KMgLiEo
aG7QND0yJ7iXGAlo4ttIiKIVMUvFPBaLSYVkZ37T4xrXtDd/b3g5PnSN2P7CSJPlS7GOaZz6HLUF
spUJ8/GOxW680SP1N3E6a29G6U9aI5SL8dqQbkmAWl/fjCTWHayp0mm0N6HAQewvsYXFv3MedSdr
9+m8YNeS2YmuBJI8dDmuBa+itUba0CZ3hHtfcAz1ef+/7AfochN2hTrTwjhb/uo46rOZbjmOqlDK
mbI/7q5uhvJWlJVCkVsgC5v/kAuaMRuAHAPjBZYNGrsxUSYEHDpJSQXGt+XESJgR/Z0NaY9eC/MB
0VOuNYegYI+dyn+hdJtBW48aEgaOomitdpbGPqLpJWf3DsM34knkJDZ0YtN6nPu1P+ii9rZDs/Y4
Gu4BymcXpt7KHW+rg0rWP1jP9HshX8wJWA0b6lPKE+O2oMh4RwU6Z5yqzGNVwBP4GLuCGkHxQM8Y
eU6a3qmTsXL3xysnKdPBbVPF139MIvbwVAvj2gonO9LegTey3GdDcrXm6VpUAFYtvaWhlxbDUSBm
b3Bti8yKOHD89Yo5P9mg3/YjEkCahlPGfGZFBapCmzSDNmLM7oxzQrIW/LsBTY2rpTfzpgbM8w8b
KhkKjxzogcU6qW+Ku4raps1rRa4nMTfm9JRVagrw2qGHVPahkKl36/RUA3FUc0RKDH8BWGDbvpnT
uFW5SjDZKgzyKv7TdRojp4gAnFSBqHNckAJYkXMD1seypua1zxYS1JF7YxwIRrXQdmybR8+ib215
3JpJR7RnzsnXqsMyMbW7piGnzGX4kVqSfC64x+DFxN8lhsgJLaJZHM1PM9pZvMQ1hg+246l57uZH
y6HlC3f2tdGX/TzENySAxruW5pwfp/K+TosHhgiVr+U2gX483wCUtAdgBQcLH839OjSXiBnSsQaU
SHYSztN24LOxnOw7K73zniQuFdpBpuB+jiztNSGwEZ9TctvF7UEMRLO4quDIgO7dcTs2oPxEMmHY
ziXqSMwUWcPpcWApbdG2Ad4n40K0+9gFZBxRVrdAEWHK83k6D6tLvNANk2/TGr2ZS8Y7apxDK/PP
as7vbbMddp426nsBr0lTfXuopI+My0EoMz5ZMMIqhr6BMyQvSWyqF/oY5SFOuFiT846aD4bnCqNS
8qgjqUR3IrIIV0UBaJdHkDdpHk0QCF1ko6vKEBP0eXSoa1bwecgPiTJAN/bd51oYxr3euLTxs5zD
DAoEVWv0RQjoQMsAQoFMVzP9cVpHe/Cu5pxZN2mlziZB0KuANqKceVOZfBnqYYmKE0NmZmANXhTs
BOiahYeeXH7NzQSNt7lfG7c92q3tR0wmdvOYlWE9eIHIp2tkyFsNQq/r0qrgF78x6glZC/NHj5bn
QZ/tV6SRTMFYBfryfZyNL8M0gF3lI+lTOTLDQru7pKzzLNmaQb1qQf23nrvuMq3oDoGE0H/WODSB
3/pfHJ3HcutIFkS/CBHwZkvvSVGO0gbx5OBNoeAKX98HvZme6Z4XLZFA1TWZJ4kX89CI1JnHtCpG
+VzAMXdDfwPNdBEZ1SsNw87CLgmS8zRlAy5KIQ9WY/8KMoUKpmYmih0GPIzYEpxtC3M5SJBzDONZ
CMbJH1EejzFHBGWHArgmR+hR3TtffKpczTI4XClhIrZ167wh5Dw5ZNOsTI32Wvbmis7IXMZt8WpU
rFWw8TYWo/aW9cuQQZQHSQAVTQ9QmhCysxjwbw9oxi9MTC3Wp5vMcB8We1mUtXKjOUjVvTr3lrAY
/+iiPumv2HtwV0vCpMAI7QJu4q2bV+FuGrILJ+eMn8tWps8C2LGNEwysZxcdkRWn3V6F3pveuL8M
OAlzGnKAEsbesUGK52DBJr8dDgDeP1SYGFu8j9t+cgI0vFQEQEf2QzRhJyiWAXBwFcV/CSiSBb1v
thotN4OG+tKI5qwIeljAR77nWsvWy3yOyM1wXf1R9yihp99x8INNMnxGUfWDbFY7VZTtnkUHMak8
XIAXMUlT8/7CsHimmatIy8j+8dsmsHNLIhb40mOS2o8mALGaHn9hRzCUTPQBnuINlA1JpHZDUcTL
+VqPBasnnc06VU6/MPTh2I4ksANPAJTS39ik30u9vVDohhj6TLmxW3ajRq5updtQ7Id8Yx67kqln
n6JV/dOmi5NzL7xgYxcMIgOzPaeulqC+ZO0eRREO34kOjN3sNBqnWJjmcrYqEXzAJiLIef7k3s/c
X2rHa19q+J/DkzF1v0WoTm0w8kS0w4Ol5LVkSJ5o4L9abDcu+3shxFU41Dk91Gl0sdrzxA2EBk9q
2oup0WKRZAVCHA+2jr9IjiQR94Ir1tpx8F41wjAXjUqCM8O8yFcrRvGozSmt+SvmLrR1fFqvbetQ
1vcGbQrcwKqhiKaSW9SslJn/fGG0Z7g+B2ZPtA6VfBSEnobopc6jp59r6VWbQjafaVfcst449G5c
bx1pPrwasWYi3vC+vaJBeM4M796nOZoDWgoUe59a14N0qXXyUqYPf/aODUwLFr1prYWX3DHKTttM
fw0ZxYu+P+ZT3gEKR6omyOlsRQG3hK8wZ+VKHhvnR/Di6IARTV+WC6xPRCF5LIozPdzYpoJiQa6b
BcKAObTv+W9gll8MJ/+KI5pC4DYwZOUWXCBlOkGECDEtu3xhK5CtEUneShtPe2XiLEK7GA3aVitf
Yt44NAgTFFLmQ8Cdv7J0ZqoD2anwzKQiezG5msM232BNeG2KkN5gXkk7BuXTkB8cK7un+ch4libA
SGHJh/Z463ra8GiW6sL1qpqNkf0kUi0ivG1uolAgavwiozv8UCxvDdfXl9rz/yW8k4q9Ib1zUBUm
G0OCT3nuSXzYVmP93ke1gc6cCsvCDdFNLS5HTC3LuRIp8vBAJMA7WRoQ8JJ2U9Ecjbp7s91VXMt8
H6NXWhjafB3CDYAUVjCbwRPSRCYDEqKu9XaLdOOC8OfYBBGJAoQF4m8M2Rl2zCjbvnDmExARrl/v
NN9FX558KfhpzDt5wNpbDLIYVKZ6seVrkKtnyU13QB0pjOk5zSkCYDP9PUeNgw1JJH/DlF6mtGSM
3T+FQMhtvYO0A8wBDchbwaobkDTwNHhUC68hD6A2+W/dcCqjjLIuZ38xOW86pSjgFnISCYlbRlp2
9xyo3wwaGo/XTQjHoK5i/awz7REOoV4NO9fI37AQs/b4256YTt1wPtEzRj1JTNElgIGxK5y0Xmb5
e43MCrEuwzTQkjQkgf43BfGPj7PKYlOZ2LYCIbXxU/Y/g8TZkq0h/hA7JDiCTSf7geWw9Mzokgw/
+Ex+bbd6xQUAOzt9MaC9TC5Fm5mnz5XfP7KcvZMI3ij7ngWoL6hP4ec8t2EM+uPBvFrEtwqXND+q
uBqTusUR335daxBR6gfRMahBH0U5P1q8o6ssEbucuLpl3Ic7KYIz4jQkj5A9W5M/Vm1qvXxjQ8Fg
oTPeqkR/hjfKnnMA0c5JRptEec3WnyqglOU5ybghPNEcrK577jtU606Fdp9oQtqYWwg2ehiKevv/
12QU6Rur5XkUcMuzEz4Htj5ABDmNlSAwdxjLlT07ShtYkV5R7nzU4UjUZw1sWUFudSTiiT/hZDjd
gsCFMCXeQ52kljB4qjqeDYUIwWuK7ZAFb8Yo8eAR8l4IZsJcCu+okVc+li/P6U++Y3HuiuSr4MZc
66n2r80VXQRTrqFmFoRBRACvLWdZtOU8GA3/Atdb1zOOTKcSyv3vxOIlArG41Izq0+1ZDc/fENeH
TvBZX6Zv+bjqPUGF4/aKUXN/nN8i4jyBvgcHzcESmgXnLsxfcRLtnAJuVg0S0+JdXRHWdZwKHpks
1b6hVnNul/y85bLB7y+xsgZtu/fKD33CT9XglfOiH1vVdC3VHlIwJ5GS7B0ZD1iIYfHEbXKtfABA
gXtaMJxS0NngnPSjgYWXIHMUuYC+cXRUkfdb+/wQw0+TM/Vk/EuuYvMZAb0bWx4i1ZoP4kYgvk5E
Baj0atv6vIQWnCVcsJpeXUldeBVduNEMQRzOQHyqqnZewwnV8EIIY5O46c0N9ZPV1vVSNUfLRb2M
Eo+DR0P1rTS5MW35Oc/Dg5oNqXCDs69KoOfVnvL6u4q7Q6axjzBHsapeVKM+qwczl4PZ9JRUBV9o
FL/avo2xH/SIVapuUVqatghalHoR4xRoGwdTq9kHhLBxO/jv87FWqP4o+oYJya5AMeLq5tnC1zpH
Q2+cQH4HTjsLa1SMoISzlthmoDv+v8mCqhX3ARleQ74gbOQxtSVDW7OB4McqwjWeKxIpKqs5Tdyn
pZPdZawDc9eXSU5p18fyHibarxcAqOk9Rnddw1sWwp5NHZNNRbAqvGtTK0RKfvZVE5urzTI/u1yl
Oj5CT8dsjzaq9feWHcw7IT4mjYPOhX3mM7rh3FrmKISsMMUSTfGCMvTGuPtMfZGXLRpvemqWGTkS
PGNaVyXljxZRpZMetnOZKyhDeyKSgMDn8RQUDAPxCWz60KbuNm4Sc86Cb2/tdPkvAtw3XJcZmp/B
1/nqTSYyujM9o/VUWMVpONXNqvMfRIaSuyzHSkxeel5GP4kJeZHwSpY43VGAf1rglN7pg0/MUvdQ
dfDtjuAo0Mr2prxWRE6LmssBDv06Q2/otEzYaFBRmRLMvRldXI2Dc4c5+I7A40Oa1bgo9zPsBEkW
jnSDRaE4R5X6cKTx5kkH/x5zXnLoV5nd7bDiPA0O/tBWHitIFpxHGIzS7lqEw7oV4W9AsAgftVr0
YpmM31LM7g/qvVDLqQjQLfVMl8Gc/kM+e7K0XazF60aWfMQspMxYu49OdR10D32Jjm6jexgskFct
YDFkec+AaigfO3vbGxCcC/3ma9XeRluHklEbwF5/iEZJZhvNoR8TvFj5HUMYf2M85haOC6tSzyz1
wWaysF8w5D7qRAjYlDBg3p6DorwE1cAqJUFmVgdBSo7vVzJrih2KMyRXfBL9HNCqmI1XaAEEN7rW
jec4NpDP2u2ncubvw/jj+WF5hP4Yq1y6Fj36+UjbTU42Ry2bhErr5ms0KueM7hA9Ii4FP5hxZsYp
sq2tZ+U9Xsvp3HcE6mkBYQe2ntp7HGirkJrxWEUJvA+NHE8t/KPPlyeT5fKyTm8WTB9D86PrRKod
S2YjQLyiSHlKCW/jmZw3P7gHU0IVWUgopGrbpBoKjHP4gMLuQDzyN5igv3DgrQtb/TtP6bM9Bjnp
PPbMO5BIaT09aqITNhhe751B1HkyR7GNJIDB0NaSPfx88C5WP0cPB2ywIKP4OvVu0wDWanmEA+Mx
XwtwARFw00DxwnxIx6Kfdcx3FiZL6aFUZFDjMwYY2F1MsMvFdI0GnVy6wd/S+UzLXOLVjLGekFmv
LYbRfEcEQVZpD31DpuNHCpX6zYOLqflk5BFcWnsuXMDOAhwd9Fe3kzvDq+I7uVtQ8QbonfojL2aL
WNCQ6AkWrK5o/dhqUdvVsOdYa2JqJsjOo/VHQb7u5qlgkL8EOqWnQy06ZG48iyuJlmDSoLv5eHDZ
CDJuCraincCnQ0ZfR4ohRhl5/4DYMSeHgp4lQGj987Viq32onXgrgM+iGwZjOznVRUfhRFKNs1HV
1lC5f5GXxmhHEP88gCRQfBeWTmR3moH8hjNqMZyZ+dF41W2HYATlrbKxx5BF577QtCt8B2sVdJHJ
DTc6UGsqDh1nqrdXqG4f+GdHBIVfecT2SrOGW84yaZ0Fr6nB0YVg9AGCgmsBcXpfm+6StYFcRZIF
Qk2OpekGGXc/bV9U/DNMz2Ei7v5MxNWsBFAoCohsqSMtQf+df7KJvMNUrLYN5RmUqIjPlQtSpqfM
N/Rl6AfZIo67U+1a/ZYyb6FcciTRiTFR98qrHumnKekCxsXtogqfmTb5qNdoN7rS3RmkplEhZD/8
dVvFRbnQmC/BSVgksiiXGduTVVjF58G9aBZVSWQivLLCMVxI3yeymB2eh9hnSSSSXgwaYw/N3iYG
MNtgtqglIOtyNk3IBe8objC5Z58kH6K4jOQh1TqeDjk9cniFkLo5U7Jg7eXsBkvGyRCycZs3nvNt
ytzeRomzJrAH1U5oEJzWBhsByfxW9R4aPujRucOgvkLrgXr0BwDDQVCikdJeAqZtXqGZ58sYgIoh
sCEibFOkuXH4GhBlJ3CunfZkjO02NsijatqLx+kKjoSX7G52Hz7KbI5Wn4RitlphHnzFtVsdMEb9
gwg6soPH41X1JLKxYueolR+mSyrV2MBdQVhecIzmqPvQi/J4YQVbWn6ylgxUV0EFgp3JHj/8N/pE
6CU677RCDwda9sNi7k9hpznLCsA3SEnnpGGoR5dQL2NHsT1xTMScNoI4w3R+GeRgvgNdHBTsdZoK
j2vrtCeVdqw6pfc7EQG5EjZhkZG8ubHLcoxt1xLG5BJOYQQ+p/xqiWRZ0UH9c9yULDfHfUExEyyV
jhZJsXKB1vGDACBRLVDulBgHFfAvbZF2AqOX2DoGpP59cKZt/FIODip5kCwNoTOUZMcxNByO/ML+
uotp+pKczZtAgkiPMAcOiOmROfPAECVimBycthwA08SUwY1CFTqIiS0VMnOzPCpF11sFc5KwHnN2
5Fq4tNXVi5F8NOEEAXjqcCAq+ueotFGDC+J2W3GtBU1Vh5gCg4+9UIF9NZOEboICEtX132Bp+z7z
UvZS88YmM57WlhlfrJgBezRjf8rcRKNBnoDjIAuJMXG3Zb81OJaibGp2vVnKFdSAQ6tAVYW3KQhR
DqVMHAC8ZTn7LWY5oCkSlCK281q4Gmw/Z6w2wnoOkMcDpvB/pqnWb4DGOOlxdC5RpHakc9Q+zc20
YeWJclFfTWDXZgfAhYUtn29iIVUskpfR50pK5YeLCol5AqDSJkye3GbyGRpL8i7M7BVOEV7YHs6V
NsLrwYbZY41uwQ3W1BN2U1PtNFu3YKMFVmNfFpGz6Gr/Dkoo3jh9/uYGyFNzKimAtneh+JcofkdM
vPKALNnmEOF5epWoKBqGti5MKJVHpGVqSN8nGngjGxTUFd3FQZv8qRGf9OyLLPOau8Y4qbp/eIaP
1MvwP4KcOo+04FMEg69qvM8mra+q0n7znDEh45drLxL4vwzn7CiEiN65R2G3jN5wSKV6uK1SJmc1
iUWRGf5OkfhpSgYGSYlu22xdZjRWd4zArLcRZQNyLRi+37AZNnkPX2OYHBoiVP+WKOmg2vwVY4C7
slNv2fQUqiozjo6AIm52vbNJYouIHoZ3tY1Ldipcms+w4xbS3k0UGh0xYRDB547rFQ2KtnRbFmSi
cy8zM0oPxmOvIghSU4doz0D9nTEUs7S64lyrQAMq+9HQo3lcUkpRWanYYHSOLciO0WVCzVyGWclq
hBup0nRv39oDwrqWiZlM+ZkH9PtYFiGJoZU4GoDspoKVEYZyZwWKxNkAwEznb/xmtlR/ve/8VooG
O5IsCqnDb56chg3gXcTEKbhVA+u5rW1CwS+BEQGJ1tRubA9jSwSa3iTZlWuUNx1gzKFIK1jsi34c
j9ZIUrLnokSqy1+npeLpVdCucc4jHiVLdV16aIpgcZlrgG3P+EZ2zIif+q5/4cphXh4bGE2aFPx4
vapLenEn0b9wh1krVYCMs6bcPTiSUG6+0gUl2u9QkW0rH6mMsp2ey5/YwJyemQgPwnmuSfICdT0Z
LiGxkdKFgF6mSAv8hjiAdubHCHFP+XOLWJCUgKKd1d1nODwADY2Hnj1a5JWvvo9zyarebY11vZ+j
I3DV0Q2dXwDuziJqIrU2g4fXMs+oumwZ65DJmVYylbMXYxHRyOprrwds4lYdcAp5ZVVwtP0jNhKU
QoSt5aqoV31O48xKg8n0r693yaZKmbbYMBo3bn0yHYTLPY+fLXCt1Kn/Ufr+zTZ6lvw210rDVkBW
qb8SMUEKfcYccpLioLf2JkJ6CQyQmUKBU7k0h3PmAhGnjycC/jdKkp/MbD5rF1J6/Cfn+s3S8k8/
RZisdV+CE1iZA2L2niFsqW52rrvULjVOD+SREx0WoRrNWz6hGAs5Fzob2laCxMPM9Wnra/GPYyBi
BhvmxajKtFr7tckbhGwDH93EAccOPSyLLwgs6FJsnohueKIPRhT9FvaIfZlcmhZyE5FMiI6yp5RG
FlZJ+TrCWFjoHPGVoLMN6DOcOv/yC7ZBXWON/FgMJpJqejipvVMBcn07C38Fw85FMYFFstxhO9nm
Nc58+z7i2nIO2K0R+dj5Z4BwjlBj/AWSB5bSjuwOzhOdFBNbcwuoJIygOktsma4/KhY5ay0sPyGQ
ElQ/o1QtRFkJuocYk8JC5XxIBcahKJRb22BagGAJu6K2IEY64YRexDK8J02+9ozyU6PV9P30J3Sa
cuN7iPuE6zDkfZdDhY3T7jaqY6019/hFjcE5VhrDWc6gFlfVAvLF3Q48APnlD3GHq3z2oMhxfEb1
yqdfyU9epGzrQ1sTyr6OMvpr2vSrIXa5KqLHROiRW41vXuI9ILbaK1uFEkEOI15HTw7kn7eZ1Txb
nrebNCpJpPJreNsjRhTvTBAgg1jRXVDNrwvSLvpkyFfRaKIfA66PVtlc6AavJW8VRnXnzU/ndzQs
kWOTXljDvlhbOfMPlyWhz1FG2raMFuCOc8RP6XawSo/+Rb6XXQK2AxOhwDBI8ssAC2WRlazdRnwX
jdSLJW0zMaM0iKkRHltsqtimYAYFEMlyV+7DmLHqOD8JONfDcZIrKyLpD6T/SlJS1UVRbhrVYx8J
bWDixSpvhiveJpRLblIui+TQm9x/XFoftgUrvpP63gM0tSxs984Y9ssN4h24EcIh5lfBDj/qhoVY
k/8ghLl3mbmKxwu494Tzlte8kwkTRS3Md3nGKWXUuD6y8ps8Gu9Ehcw3YBNdp/AVMaisk/xiqYYJ
sw5Eh0f92ZDMnULfIF2R7SjDbT8ggMwHxhJX5Sbp2IslJgFmYMmx+isW8hE2zqpmvibtemt3JMpS
VzrLomTM1KTXaf5K3Qo1KdcJmnnFTGap7Al3v1e7R2tOJsS6sRd1Wj/lpfHPquyeyTaMKQuwR0br
XWGfuxSItwI/SrYObCrWRsEOXcSiGqt8pc2TOlSKL2nvaAer9s6SdiEeimHbxurJA9JmOaWLVK2j
xG4S7IQ8LHMo4AmqH+7AXn3p+GSINNNXfs2a2wmYp8D4e0fHTsWInXUjIkbFNaGUrTjktGCw3+sj
Dge4lug1riUCv9GqAJjXbFUy/YTYg3+ec+rUwew4KNibskDht4ZlpSkIP2CFmALMCDotTNaZ2dIt
s/Zf6RHDU9Fay3gwfke38pYT8xOG13LXy5AnxWFHqgWuRIVm/5ZJrW20hLQ28OsJniDzWUMDAIGG
+QfZWBzuW7YJTwEgLbxbhUWaEEvJzIYtVnHT4GWiDahKwbZ05hXaxjEPre94jA99zxuQj9lTXIbx
mk32iuiVfay36cbW4l+3QGwTeVxNlhae8aD9mDU67FgHWBdFF6MJ0mcYt39WYhXLBn0ysBUs02OY
8CEGw1pxhi2ERn+h2ywx4SlJ0tiB22BxJkBGoU4ahTNcnJTZJm2+tmOXfZTYApZWU5lLotxkV437
0uGiZuL7VGagTFzoRYVIQMkVkwWgBGSgy/dOSrKWbNoK6msw3UUPlTDIuhAZMKvssiGSpMXEWpNh
LSv76hAmQ7r0BqHMezo1Oge5i5yGnPjanJpDO7F+3Q910P1wmrXlsyVRFQ1B9tox84wycWB+XFfU
y0ZKRAW6f2Pt5NNTSZ2xZ9Dub9lRbSbFFBHmx753FFlLallkCDNC8sWQZM6bIS6cJebJF7vw0S4E
Cd9whRLInEidaZFZNuRESfWaS8YXmGWiK0acbvFZJv6/elDdNgHA0RvmZ+QwnrUMTlTHsegCYl5f
iMHr1HUZSeKNd42VrKd9GRCf1Hv8/6DHUdY41lnzqwRCEJprGej3oAveYX+j3QtjFk/k1TFazJaT
3vxV2ahd8mzaVDPEZvJ0gLQ5+z2NNMki+xKVJ25BsZdd7Gzz0N+qcuiXea3HK6NeQ3ccn0Y5vUXW
7NVLcFLwkeikJtFNGsVaa8f8xKCebaf7pBS+akSRZHh8FjB96f0TKC9x8uVZLQLqBEeJqZegtdpV
Z+Kk9NBUkY6Try0f+FOIU0JmykFRnpg4moYvb5j0raEz9dewILK+OiRFcGr0f2Gp2iPK9mhpNESm
Wm3GERO7zJFnfoiJBzbwSyRlHKvLMoh0JCl0fEbBJ4YWZAtJxcDjU275Pdpl4AhssAL5pmjNVW0Z
xKGkOtgVA+gwjY290XvjmFrJtFXsGEjsuBN0fASEyvCmr5+6wTy0ufnFSjNAb5WZmC8gfQ1FQLCD
CVa6zViBWCjca+MpKKrwqDz33CXGpon6Uzz0NzOq0m3XWR+8nW96aNV7YGrz8IVa1aXnlBPvY0ZY
HjEI/l74tb7zOnWbcTjLHvLcNrb2JVkTi8AqzDeEgxc/81mlx3Z6Nv7Q661r4Y3bjrSaYOzJS1By
P5jpez2Cq44iPLijl78GAwi0mSE3meV1JFAHIx9F0LzYYHtVYfL2mNaw9B16QOGJT0CM7Mg9zyvm
1YXHakDHz7bmu6KkdUY0OfpeMFA51pki38p/a5jkbfuKeztl+9WiS2ggze58YAAGCaMrbJlYtD3d
XA09JT2EG9ZewWYqBncHWfkuMWTwLVY4M+Cqr3UCD40ChVPFu4W6CdkVMDpYqOmn16MTdY3wznAd
t6LOoSNzCjz8zMZKm5PRlHPUCv0tSv2N7PlwIbarSXvUpv7RWkh0mmbz/x9z3HMUZePdqnlq5Vr1
FRNjwD3r1hQ3m8nzrmk+ut7UDhA6L3YrdqbjzQy2DvKglGey0TkL3XZfdOpVZs38HBv+0jcpZvqy
+GNiycPB5DzAsI4CiiIr1585ZPa9OID4DW/W9KtXyZHMMO0wGCVA/0wvVjU/R1PQOOvQPppsHKFv
H6Kp/MqReSzrjp/VkKOOZGSlN34Iuo38qsZgVINQgeumdLiFip2pF8g2VMK6tPcBaCr3HjXqtX6h
G3VeWZ7yNtgLM004uv0hOHUIsE///7ekH2lQ8xlgy9/X/YLYPEt3g5Mz/wc3PDc4dVqkYrSHqGo+
cAi3bWK/UQXBGnBymAlDh3UuNz+4jJ/wy9f3VJAw0peXBMHj3Ml2T2ncvPOyd0h/k+JgYp179Oj0
Gj97aKOXHRX4uuXkCWJjMuXjhXHuyI82WU+EHk7KXRP43t0sh6eOxuzDc1Eklk447hCDmbvO9DhM
c+2MQv5GAJl4ieFcHtD9g6yCqr+Mo27EPS6/RK1++t5+qUfTeEoQN91gs/1rXFr1JFHj0vNZqwck
13kxE3OnHrOdTEPKYsQSEoH1acZDuZm6pLETrpU/wzaL+Aq6lPclHRZGyOCTYCQGTyD2ZCPTlRcY
65aa+UCc/dEwMfxVNnuoKgf0VGIIxpFvnISSJyxDDzykwYKtpn51iSZh4nvPVFSf+mhAbQnNCo04
fjNe2sw/dGg3Tz5WXa5mMUAMgJ5LugoT0nhg0Isjg3kmaRy0I1ScUUv4AWkNkoZ00u4tbBWfVMcF
Ir+TT6LKiqSpZsWKasOsIToanXg1A0H/0tqPThu5aOkuyV0IkmupkZtdK2jVKmi6E5k80IEV642o
Sb6CWVfpWWiDR5fKAysain8vmFPbk4Ur/XzlMlUjAGc6M/Q8tB53eI4ilGYZu08X2AjyAx8sGCEc
bZBvm4x1uZ4LWE52CazfFOTIVsyIhGJgrujYYis62aHu87A4d0u6ch2LcM/oHOz3HKJaMstjgc+O
lPxIsbCNjVda61FC81UtsUZRLuJ9qGsQVkauTu4aEiUXvY7l3xDuajCaFyIpo8PQ+neUsDSEptrg
kjglpTiPSN86kjSdULsQsuDyRxkoTU0RADJJlnRZJGaFPa7X1Nk3ESO9kRJzKwLkeiBRyC1s10Vc
oNPsNgTzsAlp0ptfmKBW4CtnFvZnkxnUotdYjKYMpEr0r7QMptz66WeFVIsFQXajESPRIucAB2I0
m9NyTJUTQQAxt5er8nZXQS+JxFmrTObSKaEkDVyVJlMfGbX/ilO/wdVqrM3at/YsLQc8/wT7pHry
3cCoQ4wZvJGEpoKJVDNMOCB54mU2IodOKu/JHzMGTI6x6twpO+iGe5O6a66qBLqYKR89BvLW5+I0
5D1Gf7lLS+1fRTaDqY8xSJPqb6wOeoW5lurb3Mb1CCVx/l8NKEKrxzjcROc6i7AflSCF2Nrui6jf
6Cm78MhO9Bku+cTQWxnE70n7W8NfP39Qd7/lQC0GcWGSRHBMS+JCKLnR4pIFhFnfu7YgdTqy9r1e
brIwaKkr5NYLOnR6JtU00owBCOL8vLndANgeo4DtJ+XWrlpGyOaQLU3gbwayUlOUL3LIi13YENkA
ETYMtHPZOdPuXwy6bDXp2QZwJnJBzOrrIsIJGflv1bzaxLJXrbwMSKo24IrtkFfAfCl9es++DVay
gJHQ5uz820B/ZA3bx+pTgLCA/+eqlV1ZN1T2UAeGPFgYVfU6FjnCSw3VRRTsMGelS0fY773lP/c4
CfAAna2O9toU6g/5TLVEL2JbDhiqvmqW+uB9Vz2yiizXFwjOv22fhwntEB7Zyn/T7kXg/+g24Dxu
obNlxZfSNrRd2IVvFaf6prK/0jkR3u30ehVX7U83urxtcabzVK5MF5JbJUGxob/uydn2Vl7ffdmR
dLddHV3ytjJ3hpn+87x0RWha8IwCvIquLla/Xc2YcOUI72PML2FpfmuZ2nZIwpeDZT0VerDS588j
xd2Mdx8ecxN6mzFJ952X2vgwhXVAX3EIA5IlbQMfySisM98Y/sFptovJYRf7sgfF6W20wrrovAHb
Jleb2OPDtemiFZNLpKfTj+8kFCIAsGV07iY6UNNRf2nb9jv0399KPiKDp2F+99H6Mghw6zc1xf8Y
sTyjSTyGojVmit9NmW8cCf8CJlvLTlFHifQnm+L3UsMiZc+hwkAd2LQffMxq8z8cm/DRB+m+D1xz
o6UOMarNtNe9gm8hZHdMNtj8Lc1pCmnZF4dgUtuaRcAq5eDFS9cuQt7bwWTonoTOWzRgbrRbExJi
gV2Q6ZMz+Jes5y4O+vHTBlDILEnhafQKaLbJIa6RHhRghMRvpsurJrD7M9LCg13lAc6YZFOL9jYg
+JAR7kltwqdPIB+p79VT1/X3WDHCqWNv501krtaej4cOJ68MPSRpDhDLWvYkPAQQlxPCaS5cJoxx
o57Ud2QWs42/switVD++1b8KMmaXjsfIIAsOqacdmrYzF73h/BsjCuPME/Crw/38mWXY79auOE9z
QUq5fJusAXOK16yt3jkCyV2QZUbHF8M5CfUCRXYpl9kAhGEkws+xWqi/5bVitMl2o/gRpkP+Og8A
vpSfQfNpX+HootPNXyWqLccjkaWUwZcQ9bX1jHVMUTim5GGSuoE0Nfpn++a4VRJ/l679tlb0RLv4
RcL0ax8SMH+rI3GzWmuclwVstXgpqOlSCCJN8RVNqFz7/qTP3leJHjYw2pOZkQeNaPs9kD4hRPy8
Jv7LhWidt2ZygTbnPkzNhCon+4RQz6FafDYNDLSE4nHsKLTHpx4VYdmhqK+sOT8zIJExFOxSE/0y
+h4u+OEL1UVx12suDLJYctwR1zpEyWdM009DUz4fvjiKC++o2y4IzamlzqklDoVJLOBdMztOAqyG
XrqPqg81MXRw4YVZgXYxVL9PVfbU8sHylR4ao7a3neweKdj41URIUFDoq6Ercdwn061T6SVX5Dd5
ExNKktdCWLhxF8Qnj4jcvMyfIguVL9NF1jD04WP4HQYJlEjSCWpP3EfPtva2IiI4SP5qrF3oZcdo
Z0v1ZFUmU+R0eMSdrbbJlG29gdwqgic2UvQ3GZifppl9pd4cLe8CSIoRT0zRn50R/ygCZMchY4aD
/22r6tor7VJg/gbLvfPhny3NSv6pGBCovoMC/ekmAlvVxIsPk0f5b3iiX3xDLIPGezUopKPYfFBc
UioW4Z7DEQBaVx2MNL2mWfcy1KyF/ARobJA+3DH6bab8zgLxILqBZChdq0lOQohua+LMNICGbYwx
y+Xs3cKcZBIr+DXRljhugtrect4ZvZzY200wgoPLOCYf0hbk+OAASgYMcCK/gGjG70sNukia7iJm
u4hfEUj7H3tnstu6lmbpV0nknAlysy8gJxJJ9ZYsS5btCeGWfd/z6fPjzQY5K9S8BjcQN07Yx5bE
vf9mrW/N5lmBVAxLHvHMddCSn65hyhulR7k68d2w77RDsbALihWDkXtl5H9pzyPD2cxcwt+RE/Lg
H51HuQE3EHUkmaCDC8tQOB1hGq3C0EbXQAsKichLQzfa7dwqAEKCHFuQ8tVm5HHyYVl6UL+noEEj
wVaxK0SGBbqryRJlbZ7c5jz7GDs+tCilbnWuvJiR5JHsu1YRAq8b0V/1QO2dmH2JPFqf4QRTJM7G
46SFUCOWzbNu2m5OwCWGofxvrrEADWbJ+Bux+gqSItI8dWKk7lu/XdFiV2a5vogACTBKHoV/H/zh
kUrFdbTzO86tpyxtProIRSaiKCqe7G6mvU8sgP6WMWRheSJK/JRw0gQmgogBQjS23qyk9yxrvd5o
YG74J6b/aAII7V5pwNSs8W1GrLqtsugvWA52PrtlyGpdVNV70LDITcQ8kxI0eLj1NyOrMGbG+EZq
6UOqsADmExZwMgbfeLWolHnnIlRvXY4PulTHLUEG72RiTcNs3YSdqc4y+kKbQOVZ9YSplkHtb1BG
TZSBMvAXC2P1SGJsgY5dqtp3CbqaS4BWroOz7/vAKfLa3JJWBvVk2ivC6DwDO+WUMNPPAS7tEcT8
zoYjmqKhdIpvUPTZdBWoOWgH8rFqvIi8lXrM9vW0y0INO2Y2OmqM6MOs2MmF9DekgjF3n1UGduhe
FIG9lSSAn1pV8hXL9+hoxMeBCNxEAXErqQK/M7UFqwvlUqNi5+cp/0zFZmFkq+3KnMW5MlCYyxK3
PwmmK/YdXANK9Rt6JZ7RXg9TF4A/BckcuVh/+TylKJNy7GZ1NysIc0pvRHVKYtrrDGdFsl5qvYs9
27S/Rww3WUdNN0H+yiXpFcDBgVXXpfI9uWA3ZCPvJgml3wuFCA1fJ9WbNN5pD6eXe4x09pJXZ6wt
MpRb6wNaqA4mXNmGfvtlg8CknU9fGinIV5VpHdVQebPzbnwa8ProRl96xQzCZkJiPwl0nHIPF5OO
IM5oEhQQ/IJfep1iNXasxbFGtKgrcwPbOUoZ+ZinoMYjSz/xrrFZDYfzXOGq63sWRVqefttMGAEf
UU6iw4tF9EIYshcG2NSsWr/ZWvEUCmYJfKYQWmC9z8myj0Y8jni/yaqUU9As0xVCQkKTUDOBjqNj
3AmxVa32FkUggIG9rzijyeFpYo4sM/NiwOJrlr9U+/YYuElRHIx4KA4202XEdLAmlN8rs/Eb6cw/
RAAvnZlxMgKNnSWIQ7J5G7cB6b9WIWQGETNRrVM/ZTm5chYDRfKfAwQWCdCaJFQerOL3A6mqihpg
5p3MVy0Yt8lybMHAbwveJFtnCdDgtNKn6s1S554NsAFarRVASvLo17K1D1mTt0r3FA/3ZpbFWoOy
FtvTVQ6nvT7XQJlrLHG6OHcZ5DZjoJNJFXTtfnpNtISgkQUl96ubwwuzPm0nx72nzGO3B8Zg4n0j
OcvKTpYR/qokRGYVowAMfd5Y0J20kfyYm4PJobs2h/o8j4jylDx6YqH+xztAATbENRbLp1SKgdIa
7xJjMB4el3nD5KUqMnsRdU9ImSmTiGHJRH0zOylwBiR8a8WG5IOsHq7PPlZwsEU6cTB6edQ4C9Cp
yvRO/aVOoquKH5gu5yab+q4ZGTMB51oJm1kiIvUtyKXfIBhvs1JC3jC80Jj2FGRY0U16/8LcYn0h
FxeL7obowz8T0QVkm+HdLxVUTDJ35zDx8FS2w3P6FpCHU47zZ2wgl48DVJNSv3Rj4YFsncwxO/qh
rhZfzEp4LHoqaXP4GqTwtXXB6XIWDTH78ew21OpPV9pXRg97VeK3K1rgiiwPfpDtqQKAytTPpC80
FSvhHrFVfTB7NqrCeuX1+pmTZjdy2rPROILSvRcdvTDd9dQg6AM4BBCVTrAxxUXryEnNuh+otzc5
JDe2nvhttYAog4J3H5xbSD52wo9r18kTW4iieYK47+VkhGbK4n+T2XnKufWYcsvlvX4O54pQA7u/
2WGNmVrR8cAYuHNLzXhilfTSKBbIxBHHt2w/kC4qzPEzKLSJW5G1gKPoELbJSQf0Yun2vJ0MTGzk
ES1cia1olxihmYS1pP9VzXrwlGrcjyLENMQRCyDhRsgEEnY9NI9LVdtOsDXGKUcAtEzwDH1DgjMB
KAg5XDX+CtiLAWeY8y1ugCefUCnE9m+QtS4x6XOEPWlEi7MzXeYEaDZWbTeeTYTgumx/q1p4wtPI
sRCmf6mCBNj/HqsLxNcr7iJUnC3lTjkkj1jwaY2Hv6KGu8RSfQsW/29WsmNhMLjW2R4pOFpWZo4/
XJcJympjPvBkfLB15Pso6oSiWcuZ1SollBPkrR2dI/na0iqVk99paDYVIX1dOX2GLDPZWaDms42t
ZfGuWQWZ8sCTI988ZvU/1piZNNM6haUwPQdlfoB6QcmR6TesCpNaswNK0appLUY6lkaGVP3o4lmg
Tj4apvUx1dp1SjjN4HxhF2CbZwdQrOutVJTfBUU1VLcD/tuvjuzrTiPSOBQHPqJrdRickGFs1MnE
UiC6aEa8iyrKSnnEhqxxNMi/ofwuk5yxgtL4olCR07CE2qoLmWTmjIvop8md30p1tdcnHOpy/hwQ
eqaP1TZk+EmORbnLcz4veTBegsF4aNHnRA+GaXCXc3tUWXKsWMGG/Kwqm19PL9ungbNtqtAKZdeA
6h0AR8SjiVPPQmwC4+TIyYe2u1i8t810NYgYCQHgdQ1O93bJV0/8JdBo3aNgGxL0jf+8AV3Hk2a1
wp3lns6JxkoSJYdrBiCh9x9TCrxhUFiN14LUKyu823Yqtll6JQSRYbXuMFySAF7T9iOCJrHZX+MK
BtzasKBFcUyXQFQW+hbpWQ4iGD7M9jtaUaALHabXXKVQgD7Ay3LtfPvGgWZsRq4uNFPZeh7KX0Nv
//x/JGMoJSShkkTBAGgN6hcNXEjoRza8J6ARmYrt0p4OHcns4sRAsk7lXYwvHHcIF3Pte5KYOg74
6Wte9SG0CQ3QfKBFcDjMqIo2Spzexganpr0APZiWseIbPjSJ1AWAU7946RhaCtL2aCjK6ShAVTPj
g6pmY5qsRHKOeyAU4MDNEtmFDzijm2RqcTOpXwwJOqc/yjeUFwCO1A6rtJTyRpcDCC1YJEZofgtp
QfTO2kPSkQL6gam6vaSxvBPTdMhlei1b1qDJFgXiIW5AKYi/1C5KDqKtr0phMUlrgYVOmS7vO62p
3byNEF8mEGMzsH8OFCBaa/E8y9O2NxMFKBU/Oa9lq5ZvWsUupdQkYOBVBstgxq1ahHdTM/FxLZsZ
awJVAULCkLDSi4/YtH2u1WGtxgAvqAxhiJaYqjCRqgHIFFblNDwWrE8b/6M9ExGlkUznn5Q6eHS9
drIHJMCEOx79Lke1S99V9+q9HZCPMG89Z4MOmgZuuRS891PGBCC/ZyF6L12Hv4gsuXXYMN1lmfH/
qENaMwUAevzDfdihp7J2DKSiNVJWWOQG0cEi5CKxfi3N2gouoMEOtQ1gvWRjjC9yHB7qnvUJy7VZ
HxiOchc087HyqXFKGXreMNwRI18Q07zOgC3XSSs97JDSmioRE6BeHyfelRz9ti2MrR9ErmJ2ryZD
qaaVdvVsK0/ylO9SxkRGiGxDgR94JAgcJ2GjviQxwkpZz++dUj2XIFz6OgaFzTOqWtLNGDGaDwEK
Hz68bP0ScQwjuiD51DlwuM/cshnQ1iHnzcz5PAmFJ7zk7rFn6TfSx2MZlYDj57dMiq/4LytUeMAe
xbDDuO5V8DtKLXR6tf6QzehDHVMyhtBP2QejhiXUgzPL6rVEBBm1jnapc+QTGt7DUoFaqvv2l1Wf
GQQym9WR6EQx8RtxDTIHHbfyhLzlCtuFuCA6IDaeTaG/40FaIjiYAwQ4j1As4COP/grmXdwtS6mH
GrdSvieLiyzmA2MtS/8+UbHIfkW+fJjLbMcA66qBNUlFaLvpIN1A9fzk0uSMLXSBoebxrJqvcia5
Z7a4Ufzi1tSknI+KdLOW1WuFSNcCD0aw5dMsY5hIBMd8Kxpqqbi/C7U4G1XLDFnTkC9Pl0EWvzFD
rX3rP9qmqDYwDjgkomwL59ZwRyPcJkGIrLD0X/Hy/9bg/MQcsphwJzAUW0lIt7TYI0sGyJLICx91
RH1li1O3QKT18qvKTO4RMvQmSezmiX1oGJKHpZwWwK2Unc2uehNFFkKV5c5mt2LAYwe2obIByHVw
6EhflTE6x8qiX8BB0nfGqZfDq+/HJ0woClue8EqrOcFhkbiZihYsfYuByQZz1Nu2m0X6DjaHvlLQ
ZNTjkGxHkyhl473s+2LjW+EuLaozmitIKqZE7hQXuIINApKx5Sx/tYYmtWy49Zo+eKIaPDdFd2hb
+7Nps0uhaeMqRNBJyh/MjQLBtOJQsz5JGM3MsjhIvYTgMhxf8JZfRBqeU3VfKLj5cjn+HfjtzKhG
ZNfiUCxNElHmk1R/afXijpSGAJxcclYj8175ZExJsEDnGYOL/5kiPh9zAvtSMe1tCTlb1S9BjUSs
KZ35a3RzuUZ8CCzhaC/KUyGss2Ajq1hB603l/KSPBgMedMxtKLWbjsEd09vC8LJIeq17gGB9wgiC
K1mNzTcWWSQs2CVZTdXHJDNry1Ow0Y0a/4Gfu7cWGLmQOLdaxKDHMRcHEQZLdOiUyCFaVtmGx0sU
BkP0NmR0VUae1TCjo8KDQqnLh2osdwyLKo+/eifrqGP1oeKk6c/BRFI0w8uWWQ0ZrEM6ku9LSy23
C9s/eDIGvXcyO7yrJMeohgwvNKeRyxoVc3QCca1nx64nBP/F+pMpwxyKc2rKCN76P970CB7pYCT3
xi9/YzzD6K+HB1UqdCAzeuiG/Dop4ysyjbckyB2yCcBXqLXhdRkyXxHLh6ZKCcAkTXMiASlaWF9o
SWivWrSiiRrBI+kQC+gxluj4K2aEhXOoPkeCreYINCssWVWUQ7VKyvnZ4Bl0bBMAxGxJv9aEaA0O
qTFFf1ZJqcH4Y030T3XgWjgUsYbxWfpM2betuiWOLm43djRjrVLRnxBlt7cNytWemz2C5XTD4+5W
ukXtx3Q3qcNDIMwdMJtsnvL1kItLUJChR8Tdi1zGH0SC7rKK+wvb86CP/EJKErhjQFw2+RuCwd0q
j8TZ8jtcGbnUsUkMvkGkPwPGRKjylZLiIFmM8eoiGldT9JVW5Q/2IV6Qafixk+Ewt8VGWgwinR7+
DFm2BRRirU1A7+mflUj6zsosfUNmSUdXTPwF3vaVz+dFRfLDLUlAhA8Pl9mR/lYynnb1AcD7MO4T
pes9OBTmpmHVmQQs8puh25q5SUQignE6DlTFo+FGZcryfCbvARbB5NEYlazyehTdrhU2mcsBN0SM
SZpSs9d6OWz7bND2WQRkitysbapZlypKkGd2dBONvurrf7oD9C52TDCklBmIqEsymbrhTK7Z97xs
WMf2rQIGC/GVeZtaMAEh81hVIWdyEAOkZVOwLXQg9xZUHlgKpxaiHxcy9p4ELjdcPbBiD9Ru9nHx
KDWDYm2Ognk1Pi5iHUpdOZtIx/woqZ9QKWW5bG1AXZ6oR0D3jochVn9rfbgAjXkVnX3rIQ6HAid5
GDEusKWMADcQOW09YsQgKL5egD2Afz2ML/NKEOCCkwpZwz8WzW8/rj4kRGBdiuI6xNIKzWgnp7Ig
yCFyhwjvJeDfcd1XbDAZQ/hGswAf/XnfLkXd2M2fNiMaR1TmHh30TTKxYFot0vQ+3uLPsamq9xYo
88NkyPEWUfc+mtE89pYP8Fk3Lz6WuZew5pRRk/K3FkrvzR044gHzk2W1B2FgvFTYQC4vYGAVDELe
u6Ryyg6Luz0sJnKrOxKKd6iWcCpJcjth5ESpGDBiovI58JOVZt/NGn8xscc/WmISeLY0T3ysOgjI
CC8udlJeFn7RKrYqm8beYKrWaX9go45aMZTYZw1wWa9yoeSeaTCHMqEwWfT+/jIWYNVRbtFa7xJk
mGXxi2bim0xnsNzWF7JY0ylKQd0cgZlSLWtXphObnDy+oD7YChW+iAErCNVp6hHDA2UAzmLSbOmD
5EOfigMFLj3LXJ38OT711fBWT/OxNpWzMpbgwJqSpAozv+gGE44C8XRfJkhL0jO9OCYXi4VVhPMJ
FkqlZOSwspfuNJ9ACwJfFm2Kv6V9RlC+Uk3CZTotmc6gDaVNOxFqJg/CRSxrbLPWfoqFtQlYJ9l6
dhacMIXFDS2PqE4R+W4nutesKVJ31OONnlivPrslEkHeTY57NnFonXyY4G2N6txSq7siiks5EJwE
GfyUKkN4JNSPVR/Cl1Guzuoc7ypeoKgljViLCF5S4C3bOi9+bYBhATD0iDMUdnx+qmVYXjnmkgRh
FLTr9pS82kn6HFs0XSyU1XVFLBQMxOskq81pkvKrFl+pGx3FSEPuK1JYdIw6Ek5tr8Xe5ICuzQrp
XAuEc0reQ+NVKNs1LqapiT/mtsffX4zbotBTDIkh4ysleOG3nllyd7fRlncqZRnrc3adGUzLRFg1
6rHpiDSTKCODKKhgpokdISl5qjSgnSaRRBXpHWzRwjwLXoYuzu4Ds2EK7aM/pfYeWVb3EshCcvsS
3AZXleGWKrJBKYtfoEp04BKX+LWAtRjbMzBG86Gfwa+z1vdYkeNZU6TgtcsX43QD5iIKGbOTBoXU
IF4wMANCT38W1BRtQvjAkq7M9pcv9fQue0Pght6E7PI1U/7zXJcXrfArr6qlfDvpTfhBpwYX48Jj
Ar+BwUGFfNTpbfpI25SVPU8r88IW1bwoE1IOy/xq6GN2xSC3KyLJXfwF2zaHCrg8NI3dyp6p6O0l
io80NeA/2dKkavVGpAwyooo5clKZlI61a+Q6ydxluw5LfutyMDYxin8z9SQF51sVDq+VZry0VkNE
cgiWKZYe8VPcwUMTSwMTJtmHn/DQD2DLsTNgSI1pYgKBUsiCpWRZnZeR+o4M0MA3TogFinG927RX
WCtPWUn701AdbpdKnqDTwxisrZLxBzpFQUVOqKetE4YpyW/KiAaAbqHZDN2InWzxHTFVPGoZYBRk
/lRF3L6SrIFTA4Q0MqFFToJD14ocUWDFok+/KhH6UMi6TEaD4IBjKz2gYkOmrDMO0lr7vPzTF+x7
aTvgRGsNVRRUw7KhWR/J+naWvGuYrpcIg/E+Z/60WvY9iGIjwpv0GzOs0fPnY2f67bkx5W/ko9gy
mWDsFWpZ5ojYqWNZY0YM5iQZYrj0ERteomQZDuHryqsafW1F/S1Traomu63W6jfajGHFJNaeMrdY
DTJQ/REuF9uDdCfPzTnKFx+ywhkWYQ7K2zniiJaf42q8Z7NFVC1zFGSZoUjijY8YYJP0GS9CA0Yn
Mv1jxe48WGStiw+nK9U3SY43+V9ocVxqrPhL5L/E6eKZUJ5T2Uo3mZ59cWaQAofV1c5xI2ry70iw
9Fqm0xvriJcUL26N4XRBNO0Y6qzKzLrQoMMsAuqPjo/yt7MraiKduBE1T0iuphG30ggiFaL4itmG
7xfnSmFOxDMM02N6QWIU8eFNDgHRsdLE8Vhaw6WJIIyJnM2xwYyxZ89cxYwdKREvmVnqaB5BHkrZ
eK0yDHoz1FaJqDQuSb9aixO8rNyLZWbzdVhc0Pd9IQml3oqNT1lPH4N1m7pMZ3aFAUPLh0+Jh35a
zaWJ+j4zLORSmAbUJGLBDug8UL4kDSaTpTcEDg9ousjpnvazDHm9Mr9ofe9B32UeE2vUfExnwuit
Z0AdWx9xztQgDbLzpITeFKDhl1ud9x7BstOxF8dAhIDDnkGljW9R80zCu1NoyAmCioh0hhBFon0M
3RK2OYLSDx6zDqmDQhHrq8HuEUrzTraMT8AVYgektAshtFVwj4TGmAWQ7WGSo7exKx5BXKq7GhFT
hsyQZPHxSePB4iYKt41VcZoOb1JN/RZa6mao/HgdEq/AIAMzDKe+Co7mjA0hYILwOVZPZuJ/jbP+
0XaNO7L0XCkB/y/DXlYYcXeKynGbhb4N2qJ5M7VBd8lN/w3DPb5oPg8RQGHTbl5FQLmsUkOh27ub
ZbNPKx6fsEq3U0CIbJ/L0qZ8lvVQ2mSJ8d0pVzng5+EJYr+UAlCesw8VNlisTgt+5DvyNCWB5413
oiEW0StswrOShp+M+N7FBjWcGvSwYDb4N2YNGWQWY01qPc4yGTwrVi6HIQweaL/8xhGFGppzbkSN
u5ILXXViwCs2hiIRtsj2oWR1U36uSv0sBDvUUD8HVcda3B5eWKpC3Inh/8Lb23OUkz1iDUDOCQJe
d1bwFxnIIBh5rIKh5WOU4lYNKkq2JqlW1YKKssKCfZTVX8gS/u59TDJa96YZNARDzKjUPmH3Xfzi
48Xi1xWF/KZlgsQQaXgxQtuDg/eFPrHfk8i+9pXpK6Zz4IyT5128uM0Ni/0UFafd+CdZN0+qTypa
7guPr+FETL9p9hDAQylSw5FVrelYsJnKPIIUyV+6MuhVUty3foaOMS5bxfN76auIxAJQydmcmoAT
O47mROep7RywzrOOx9Uu9iXAY0oC4BkTg8LJrSXWGElxDcXOx6gpRW9NaLw31jc0q5j2wwyNv8EY
j3TDeLXV8N7YH/8Ur+lCnUKBKo/SN4eNJ4h9rdt82yhwIOU4uaZR/1LNaD3jQcBvyfIdv+66p3cn
MOloBxmKzqVO1nXpN+vDnZ6N93yWQM4whctb448nM9yopXI1pT8syDCMY+Ung+mOsukqYdbHo6Oj
9hSGZ4iBeQz4LiyslMSS7Uk1Ck9tWcag2jJSqDtR5jRoG0Fc4NZqXhn6Zqx174QIzZL6CAoYOwiE
8cWW4lowyIVVf5OUjSqn9VJE4sAMs2o/q/2JzALGkhofwWiG1KCP5y64UqlrLr3VjGo8WE95QZGS
YqWPkFS2c+DCkAvwaz8LJibAPPN2MzaG5eC+f52V/MeES3LOrDlyyn6J9OgKZDYaU6HETENPzKXl
6HJ90CeG8bNUfqSm8QpJ6V4PKPGhU8DA3iSx/RqT4HNBfJKtsFsZZzVNk+eqrL7kGTMuHrbyyWQf
2A+cqFoYKw5WyHuQFMm7HX/707emqfIT/fYx7oWCgY9OY2rVj7CsOTz9vF3nc3pOTfgynMnQT20m
YmymFnKbjQ2neUGF2T/n2YLUSLTuZOSavR1khUlMu4SoSymYdWJtmIQXO7TUWHQK7PKzGk4LkOuq
KWbEshwikzRZxoHb+xCP+zqRK29OpPopLrXnOkHjZ1rIyrqwcAWEhzXcWX25Dmjf8W/9qSGu3oSy
/thow76SpPZTVjuTIqUWPKCT5ubyqBL2aQZunxF51JH46BQknLug/snlwNXnJnV2SlMudZ3VooXJ
EREiKXtT7/hi6v6Koj8nwgavGZgns6wBlIMvVXC+TQ/bajqSgaJh3xmp5qayau2VUifVyMcWNCTf
tZBgacadzOCcr26Kizm8U0F8VYgyt0q/3FvFWs97SLkondDcsAJlKNJX48DJNjerlM8foGL9V2az
qfsaPQni9kAVyEnJSDdIdIHhxMl9GwoeuYW8qCQJu/BMYENKGmdgM9YIXrYoUw0AAenWYNt3Jerp
OSp6vgouzmBv1FYiTzXMcK1gymx7/q3jKDVi+IIDKzWHmIrBRmSYgV22GOcPJn5DQ/ToDM41SqbV
qMu4um2cDqWmuszbdkAOoFxfhC+Ii8yBO+lKcI64L1fTKG1zLb5XmfSV4v9gbY93PWqButd40D1Y
X9vRAKaTS+ynJ6XdFY3Aq9NBeq4VbaOrOfbDiTcz8mNPCfwzPqp4x1+r4Ym37ZKEF0INJh82bpd6
gtBLF3ccnWUDqYJspZdRxXXPCqwz8XKHi2wjB04MD61Q1Wuj4vIFyFdAAdCz8iuakT0Fs0b/U94H
kkQ0n0lXbbk6kZGBdKCv2KH0/kwyqCN2dmXPlgw8RGaYDU5UKetpSn6m3jwhZzUd1X/pYCs4gVkf
M8BZK9FNlpuV0c4kO4FUB6Cqppnu8gqiOfey8LoRML4coaiQ8yfhSyZaXtySoQUlEOVhGXNJAR8O
N2mWPhJdIoxsHSYl3RXxJmsx4nOZoLegV0B2XjqEwv0Zi29K0d+ncQLbSU57lQpAMJr5AHv+1USZ
heYneicOISk4QIkOckh/UY+pHSiUX9Knn4FbnyAlDVr/Y7SMpyQrdlJNNM8wXZ4tYnc7wKMXTgJI
cQl4BtolhxiDb0WWvUTkSK9EfytG+BhhI3voXuAOpyPZr/L8MAEuFSoLaWXWoVt1KvyUWF4Ng4aB
TuHMHYfDP1HV/z/Wu43+r7HetvzPa/U9/p/gt3A+289/IcmbL3v6zEgD30RfpHq3n/X/zvFevuQ/
c7wl/d9U1dQtJpAIciC/q9Z/B3kvf2Qski2EmaopZFMmY/u/krxV498UXbdUzkRVlWXTUv4nyXv5
I9kiSwXXigXNRlP+X5K8CQX/138pi3QKinz38+//qhumqjG5Wn5AQ6dKkIkT/99B3v4chLFeFn8K
4au7eVfesqvyRp4byw9rXLH9dn+SfbYP1/ORFCUOo82wwfR5sA/Tr37sf9pdeWme8lu6k87pT/yj
OLCubmzDze/htfVX1Wfjyut8B+7FtbfoiXZoil37MO/6nxDBHvrIdbAn0+S52huf4UX7i7bFST+K
Tzt0upR7YCVe61t7RNXpNa59bh3KRIe7YZe8iufyOLj+M6ebh3VmLdz0MrnVM+E4xIJZN6DEWw1Z
nYdQ/Xm4k/DNnzTP8xGF57F7bXfVVTqr32KvrUMP4/7R2CRPwHM3rB+2iYuYyAvXxl98oQtcB0/q
wdz6r9kV4Z39bf0xCaM4DJFfb5dlMvAKNHKNY+2rPWZEkB/12fb0rQwp8Az2wL580ZfsM75t8BRe
WDOdp1dewiO/w59wc8/fzatoD4/R1Q/5GVb9qvTSF/8mdoRyrGEdrG/Z2nQztzzKe/XINnYte+ET
YbR7rDpusWZ1vgIT+5v7Xt254Zu+RRjtUQe67bY7+c81Uhzp4H+Y22SjvcypMz6HKWuqFUKWlcT9
RTlvOImMJGDbhSdIO8FXqhxQUwwHEgbXxjr3oOTwcyH+hSqwtt7bFwimKgHUxkp/m4/ZNnouD9Vm
Gb/vqq3uGOuY3wtNMi9LvAt3rAq3xSY4iD1ukA+U4Cfrwt/wsNFKrWQyCNHTWLzsySbaGI55Vbfg
YuOfwF5Lj+TQn4eN9TedKMT6h30FdPpQD+1LfbaMFbmCaAYRCNr8oFyFW/kJILsrO+j+1orXfVr7
aU+3zdbMzQ7KWXrh84m1BcU++1nTU1bFia93GEKtAs84pNmKgRfvyAabyDv3wap67i8MpUPcuE+8
aDDoDGfcolCpZUe5jb4X5oz+PDkiP6n3hnWHcPFLd0an2oQOUW/B6ZKtVxoxRZjVV6lnbtMfr70F
VBKvTOaC+DTg8tt/FK4erizXXyNQc4UrrXvi5zbVR3aaDzCkz1TFlLZI5Hne+BghsSXLBhMfu2g8
SvmRsRcyic5TjLfOROXd/knQFib7L/W5sVeGvh7V7aie2tXlm/XDehzdfEuUgIO9skXPee+fpxf9
vgjp4UVlB/43FjGkyIFkar47B+byPXXBGG/rgjS6NdeogYwloDBfSahqVSqFOL8on1LzM45IP9wo
jcgOIR8GCfVFfsP0nHQbNd75AinjSn63lJeOTF1ZOdifwXsBYyFiynmWTLTzTFH5di5eKcY6Z4J2
yZ3wWye6L0ty6nPBYA8vnfQbMCJclfNHpMn4FlcxxkE3rx+d6erXZQIVHWzXOkrufIBwrHn+eMmn
dY5eEbPo1rRJhfZX9WHMVs37uB5XmTtcyUdzAuJTwoOqbJmRABjkBW1NAlUIMXqgoaEC+GBmocAj
BFaDpSKiNfNUKKWMHy6s01sEyW7yCiBZedcOpjjlFHa77NE9ollfMem1tlQgtFqkZ55qy1h/mAZq
3hXNWegZxmubeLb8ACNTbAdeoXYtMw5NHTl3wAlhspw3DBCS3UQkCJFVL2rCNxxehhfzlfeEpfh6
fGqvMuMIdFEslPftc+K8mDtFX0M8Y1dgeawPQ+sY2M+B5AyP5iEz71ghESTzVfJw2G06ab0lGSm/
Sxfr2mx/bNLfVlhP6F3Lk6R9mieZfSWJT2ea6BXDaX84KcE191R6QlYIq/zD7O7LtC6qzI0wiBSB
jTN+x+tpgyA3W5k7cuLXvKdXAB2uga7GPMUOKpjwxvd5gwH4jOpvVaDNR5YMFXdfu115EmC+v7IV
39aJ3SXuGGe5B0WWBs0Ai436f1MZvatUbkF8HCO+0wDLk+OBT8cScvXK7iV7p4NFWymyU/Qm528K
/fuHEuzMlg/0sflbBBhV+a3Xd/usJwe0wvZRkzdO5SKcPZPTBYjm3rvu8J3Bu6cKU9YMgxnCPYL5
pz8pabsqS4LFOGdc8pWsNWcjSQ/MizmXwOgEzx3ZKAjr+wSuJelCHPiQqL4bbGBW/qqBaDCS7EFm
yoB10klemIuhcLR7N98wh4v33W5wynX1ZV0tulpeivZE3cnCT3zxH+0p3U9H/8yQ36m+mDPs+Kt4
U4EMuiliWmZQnJTlzuBw1j7CXffFTHc4dF/qZdhqB524hh7X8iq5FEcL4NXboF+ULSMGR3j8riyP
sQ6PG/4LykYs+QgNQz5ohZeHWz6r/0HbeTRHDqXZ9RehA95EKLTIBBLpmUlPbhAkqwjvgQfg/Xod
dHeMZmahkBZalmEVDfDeZ+49F3pGSr0+7S03cPKwbQ4ZnA3pjyiVrbeJcO4/4yHqfORgjhJU5ZED
IZ93tRMekyMPGU+zuJiEEiOi2af+l7tnFKTVO9vdrRr/gd3GkYSGefD/qPg0zfD/S9kb/q3XYrD/
H2s9/VM3S5fGyfA//+sv+3/9+t815H/5xaqwG5b7+LdbHv/2Y8GH/u9q8//2D/9dlT4vDVXpTz0C
KOZfi9O6+s+Vqe79n4rZzd/iqxv7//4B/yplDf0fjqM6nuPoHoojzf2PSlY3/qE5rsFv27BiqSf5
k38XshbVqkPVC01Hs1TDU+3/KGQt7R86la8Hq8cxNNO0jP+XQtbR/lsl66gmBbZrIXX3NP5QMynC
/3Ml23pyShgwWT5rG72cSY16SprSYVO/PLgOSwFjMuO9q0KBipXq7hT6j0wnDyUZHV7Gyw2MRwtn
ZD+bEVE9AR7tNkqTz8hAblZaWIzgQwp3flIIcDlZk4ImWXkaeAqLBYmr66F2ZRAaGfgFS9ykkUxP
S08IrN0DNmVs/o1Rc8Az+q2P2nGWAvw/UiGPyBsitNkvqLPz1EtUtm1tlP7UpEBxdXa6XjMh9GM+
q2RqtLV1dBBWRV0w8f46Wv+m41/eFSzWmeW81i4l9VQOYDzaihJ0WRifq+aDEX9WLNOjIRZB4Yg/
7V3CZmRoVB9aPdXRSGRYjaYoHFj2ZwgTewJbia1Z7OEPmS6ESfS3idvSHmlxyctjE7gxLB2yALm0
GppkoANQHWrWolNK4SJmJuuTsZdjj5NjjSHU56NhSvDO5etgQ41iD3yuWydA8kn0FPOROTcKNATy
2KtaQ+rjcoxrjH9C/rANQQTu/k2jVvFF21MNc2MShzWQ+pZGYJCa+m39iQDe/DUrB3z5jOtsMNNj
F4NJwbrwCbEQB5MaKOK10uTvu6oAF2Qf5m4RY/dLGYz19KvNVrmdx+4Bj+aN25gOSEcFPBDmSYhj
4CnduYaGiAs0hNmG0YoqsW9JT34tBerXShP9lkWnvzjKs5y7cQu/odEHrBIsnZeJ4B7Hnt4iu3mc
geUkDiANQhTF1u3n56qUe2gkpLzyFxnuGM8zVHfX6M9JuQTqaH0lUT7uTZRz6WJpOC9YcbkQjRpm
GETPKjdj5mfh2VQIDRVgGW8nL7KOsZGJTVG6lyjqCQEGGaukXjg/1BJBoNIRmTyn7KkARrlhn2Y/
TeTyA2U4FKXye0WRlyB2/XFijE6qxXdj2cXGSm7YgjJibRxMhe3UYErDtDZ3ILsQA5/nhP9d14aQ
V+6I6gmKUlkzJwSFgQ+AMpJA7A1Bee4mHl/dqKLyT3nvAA1+GJH7zlKpD9NWhS+JCtfVmi9NpVLo
MjYwh2VZTd+xAHMUv3Rujj+gSp+1hBxal/BOnhf3TOpRuXHtqA7iyfKIMTDn7QAeb0MO+o4YnfVx
kuO9T4a9UjjlVncnpJTLq2ZNw7ZLZzOULmKmZCJih7e+0CMZ9DUyHJFY0p9AQLQWEarWGpJMZA/G
88X+4Q53T54n9ZP9uTipeRYj8qkKoVCkCf3a9qwZdclcvl5UpByt8cD1hblIDQ1dg8RFgGKpOu3d
xBFlp/Wt65Y6AIbLVLbSVimodmZKjim56uGwZGjcCwakw4TvkDX+nZUeAD2OgUSpWQEvxrNqLxPJ
P4kVxLb7pJIhZlOSsUJN8xbhLqUwyiiGa795z5SwAroyZyTM6mQYsFR5s5AJBKIfT4qyxKfaVUgi
WaZnu3JfFvKMwCxYTP+kBTWFWGUTyih5JO+NV9knVUbWiSO/9x3XzFb8inIajNHd88AeOpEN53by
5iPYed8aysXPDbNDQ1TkG9Xrdd/CBKBgBsAQWB+l0MoHD7wQLvEMYOUC5iPu/CrnE/KcGQqx/MXJ
x+xCm/3SRjNRRdm4g63YoYfYWDUB14CqqJsSQLpJo7fbZszf2vXRrdL21VqUrzhmIVHJ6tQDFrHd
aTxHIkMp69DydnLcZyXODrvodq2VQEtGGZhq3TNdBFAPESo1grXxDnwHn+B2gK25LbPo7+Q5GkYK
w4ZqBuCcxBeJNyLaafwNH4z+Vdew/dexe+oXi0kLK3Sc6zPQH5blrtetKEPsljvXsuNTnJXPqqFB
1uiODmakLVxuvG65vYVv+9PFrL3UWb5hQuMALEFwprxvU3yoZ5pJAB1mQPYtSRq1g6oaU7GYxp7A
xnrZIbZFjy22dWwsoemOb7Ke35bW7MGXsGCeAI2NnQtxrGXAonkstvq42A1L96ZODd8DD81JFgOd
qYAu1pywjWa8xq2dnqIBF4ubWBcuv2stoIssxXeFEG+bOMV0dXXtEUEgTrtdAgqRgrfUNmsKrPHd
OEYc9tJywylr+RzQ7uKC08eDQ+momuYDSSz2DdbznxQwpzE7B9buG0cZy0sZoSSWcN9Rw6ADQtOX
J0htXFNvHsqUMiBt89eWfG5UhxiYW8PY99CAMKQQxGZ9Cx1JY8S7UUmxnLyMX5Wh12TGXRPVe+Eg
ds5G79R764TbwzfccACZEr/OmE1qgHDwouuVE1pWfRudBspMZPh95i47T9E4AZcF97A1f5ehzIrh
G7GH7aczEPm8Kp9KjUTszDHDlrkcVy9pH51b5zghe4lRLj43omsO9afCA3CaNCZPRlE+tFFrYS1R
93NNKz564m5GcXkbvZXbUmiEbZPXay7Jz7SaCUmX+Gu7Frh+xCYGzUkoqnGvR5kTdnryERGZ6uvN
fOd+o/UxBproEYiOp8KIJl5sCEhAgQKMvSKygRVGbX+UGrewZjjnHoeX2qYd6Jb2MGvT3wY7GTtq
Z3iWrfE4rV8QprAyjOOOWVzdP+Al1S6VQ2+v2sl7NhINl9i7gisFcEC70oSTXxk58MKLT7ZxkPa4
kx1sWsQA10evEfWlJHF6JjngaGoaCJdEm1mwlJnfwWL1Wz36cZUSB+boiFNUVcgOpzqmPyGRJNb/
cN59dFh5g76E9NJFmHx1XNXOYPtR1O7bqnitu5rBOtyKkxNjxW6m8TqR0hBiolrFFAYcQxPtMDvV
d23ijK5Jj9qWAvARuraG3TjhgxLPixqHWlqYN3cuGMrIMuK7kJHjIAjgY6XFX++bgphqHXQU6VFb
bzTQdxVrXG4HISS9TsIADm0DBLMU9SHStTVmKu8CxQbOiPl+yWk8XXMsg3xZc8xvuczjPdANXxMU
duX6x6Op/84sUQ7ews47I8CR9JuD6bCINnVr3g0JJD1yyWk/laQ/aoqn77LFpm6QrOBaFexscSzI
n4CasjwL0S0ElIJfWpnf6bhw3+u/5eom92S77Ez1Xs0efGni17mOVdYsIv8ajZnoT8J+icNEE5Pa
jQiceRWCx/ig+kmuwuA8kNmYcR6hO28eCjwUCCwtG1sEC3Skq7LS8vNM7G0ju55NuooWW6a8INlF
NTA0iSJNbhOzLgeapZ+aCYE3DDvcknRaueCYnkl+hcDL+KhNnJG4pAICrLMEVrtwQYrhp48tFAaK
tk3VlnGSiZFQa9lINQ57RGVImCtxNBV1igFHwuqQzfPCPY/HaK8LxABGRTEIQ2O3rIk19nrDFLP5
2yrTbWJKF3f2A9F3G0vkRCxhBRjNIig63x6/4LRA4Ui6g2LgBZ1x+rI4c/hxvbvZRaZRtE9V+Ola
QoNfxyuqmYO1N/yCzECuhITgoQ2Zr9FBsVzqxPkLpUO5t9LVfYVdrPL4AnAKBESyfBZaKk7zs7m0
EfKpNgnc0brbJKY0boJ/ReIsG9LlPjlMG+wM9UCaHUn0foyXYdn1iWUekf4yUU2n765ucKzoBNIZ
A8EfAKSgfc7FVq3mLkjhPtROqfnRgPSyFcN7t9rVjWrQdxPMeq/+pw3U7Te0jFBTGlp9FxuqibRk
GcHdJ7Z3yUO0nxHcghVgEre3qqrTm9b39tYul8EXlMYlC9zjXAPqGmINMnVMHZriJNBrV7+AdgmU
vsh2w+xC5mzA7eXMgCVkKLaNZDQnTBrKJKdvKkZuZB2zkUwLH+M4S1RpgMtMA0d2AOX0yAybmKFf
B/EonHniOqtZtiJFS7N6XFWjQRUmUjxiZXKV7nyGp+1uDcuEdi6G8RJnOcwCuVsMkhIjVBfEV7ef
XcS2NSo6hHeud9WFom87vekYWYHPcRx5Fu4Sh7lW/ljg+ucS2nI2ARdmnFqwipRuhMKjWnxlaDRf
kHEHDUx5Sq36LULdGKiexCdEOEyG5wleGXA01pPbvHQCYB9hnIk2HOPupbSgf8Uu7C13ZgiDnhDJ
DzhVf7WFNQ68k32m6w8VEc9h1C9Uf652ckoRtLKdHqVcAwGZnA0teYTZGrdaeMNb57pM6+zka+xI
AkSRvScoQmESxIB3BiscDNAKylqdEf/dbBJBiVyw/T7ReC90BRDZs0XTQXKmRe1prziW5N7Yayhi
37kbFtdXuCUgFaagpKcHo9Q+Z+RJnpgrWXP8puOc2OYuGH8bz3gRM0oiHrZk31E84DpsKZ98V4cc
M7gUt4Zn0cW65V6L7NDOjZV0lr54TcJPnJDoSXf+KBYjKqsWvtAWb2MU+QeCKD+K5VMilvchYk6v
NReoyztFz8+Wq3JwymfTi17djBj1MRkeXdWju2ORhKvxuNgsgfUG70BEkFUOm9+OyJuxWsa/8OB5
BXHoZGE/agVL8zoKOnYGTU7uBWV2ThCdazlboU4qDonE2xpAC3eTS/+VlqfcAA/CsRQRb80YnLsw
wzhVuAjvCY4hQSRWVvm54yfu8h65UMX0nsm4V1i88ljt8enbGjv+xXwtveEV8zTjiMmQRwrGA2o4
cHiETdYYWDdNvapgUKoNGUERbLht3zMO5kx4kJspm1iUXCnaTFzFgsOo1vmGivKNDLhHjp33aeXG
eutsUbw5dBh8dYCCVOEca7fEks4BIRqsnYh6ECMN8f6ff/ufFPJo4FFNseltUx1giZfWzcUVXH+A
QxmAk8kOfQvGyeIAmySIOjiI0SvPSj+121n1ir0igDNkMDlWKJBvpQiHdcSEuG1dD1bAM9bWapu4
cBDmqL8wAttkmiivpNyBPijMd2IPukNZ9/hy1lTmjCFQT0bEVHXJjuQzfW/m4omDJbSEaYUpBsc8
kta9b4Y8JJCe4QcxqrXJ/8RdIK5/gfNf83habiBqychULpYLinmK57M2Ziclexbw+YIUG8QmMzDM
GIIv01HqcMjMB9WmHUwK10JZKtZYdvOuelVYdKB8hrH845gae7E0Pdad7g8KZK1kGqh6o8oHHHSv
2746klNx7yOB06XM78ZU3jw3R2008B2YuFkyYtOCadTioG04xJQAumGxj9sFxynAEycyXNhHxkeT
e+VeoXIjIgb9xqh7fxsb1rjUOpJd5iwOlk4gSBeEI3nuVSra3kL3GWTmpRfcgNJIP6Nu8fmY+FyM
1SVHczfr64S/zp5LOjycrzRPS3IB4nCNLP2FrO81Z9x7QWkdjlKqnDBrFDh19NjsckY2CIc4U9TM
8TYwRy9ZNPtFicwDsW2NA3wJeUeGTONwXPA3IPB/jivtV8A2JCEXq3odUkieOnp6OYoP3o4ykGZ7
nPiDvISbVHTs2mqpMUf7cpaIaVTe7mJtsB9QGjeozXOhEf5Omqqrd/sOh22iGQzb8Xs4DTo3EGnL
rG+9dfWDOafyBKoxXdBPmEFtibsRRebOBO/EmXYwE/CYhFcRsFG4TMZIYkV2U6vNGkcFlaEkAYLQ
q9rF2AIzSe8fM3ukUx14OCVeMCKQFuUgyyU6mMzr5k6QGlxg6G21Hl4sFiqcQjI1X6OyOboMHvcA
rt/6wSs3VK7tPq6aDLLn6GyxDlInMALLCrZjCyb5EA0g5PqOVJfYWS8bDRBhX7t3Gli4wiYjFKj3
3c6u45uLUvCq6s6pGEmfnpTuXjRDsNiafZEROQI6FfTJtuD76Y08ka2Fo76GAHwxEOVs2zHf2xBU
tIVCkn+u27JjY0/N53QaZ49HGU/pMHosxSIWPJbEACPT7nvMYRHMLpdS4ehfTlTOT9bMvj3DHJpO
K83BNq9iyI2g6UxS2/poDgbso8z2DHEsl+UhAwS00cEkbmUR1RcGtrg5NchinkSBO6vTl9NGN+JT
0TAw3GUkXLLCFilFObWJ06N8aCtxLoYT+KDB11+bprS3vT0/TLAvV59NyeMgSh8UC23K4kbHwnll
vC0uupWAxeIRtXTljk4IpJlZ3vDSr84Id4tY0tpl6Kb/lWxiMC9BE4nfWLKEJT7DN0ueCJHHFxer
+CzrU7V4r0yU2XOuDJYCjhffXMzZunapbfI2TULvLO5BHEpNui+1kialJyrBcYJURmjkDPtB47OU
BNTtnC5udwKfoM/d/cWJ7B29BXiRILsCrGwVSG4JlFFcV3rv0n6Y0wn/O8dwTMZRlxmRj9SLyzXr
sc6xei9iGyLGLJ0dWxjBMpsfqZ331M08TtdGiU9o9WlVeDvC2dW+wHqfYz4dn0fsiQ+OfA/TwV5M
i7stTIt1mDIDFOmMEKCm/FT68qp25VNr58pFiQumqCDqLG9UdzIzHwX5wqAcWMi3JRxey9upsrWZ
J7UjRqvy5KAhv1pm+dwOQAccNhEOCjihpPu0TMlcMPR9VUJJZ22DHQ68f+SBamxqdGrxmi+ffy3Q
GaDEsTNM2wWWKjfwJrGanStdecJ3veML6i+qSoGNmicNM8qWYHHGieErZCVckJfIHKxA6qB2tOUW
sTCFU0iOYTQfsU8gzAeCDv7ZWbY2IU5eGrlgfZJXVxtYThBtMBX9SMaxSUeHOaivahj6GQtMAabL
Hiy/sF2q6ZToDn0hPKfAX27BWcNzw/ZDWtFdn9U7GhxznA5kwr1kOEo3cNukLyfyt2M1PjaK9gdm
7rNLT1xMxi9oN6TocrogUfrUHQJqGunD8vJO8L/bDW7Hft/W1gXlnzgu3fytzAQfoWjyy0ShKCU2
OcRTAugPYfnQrd4wZj47Ut0JTAIKO5dM9+wZjWDGKKRLgapE6D8DvXrWK9U7qMYNdxElhqEfKhPk
BkkU62u2igIGiR3O3IM+zf1SgAWas2fd1dXDzVoog2mzHpIOpXoZYw8c6PwNcdVoerdNg9G7Eb89
09uNRVS2zzCdS4zpgLmk/cGIcVFXSqFzEGWZ74qB0VmapHutSWJfmkDnZqmy667s1J8s1w3oouEJ
gh2pi/5ldrR5i3TV6Urj0k3jYxql+k7PratOrppvOpMN+mhBMR5N6q7JC22n62/dnN87gRHFaOyj
W9SfrjFRjjUMG7n35A6o+LEponRvEPPTQkg+27HFBGlqOZ8lqfPEr1HKAe1oBnNv4SFAANUBsKwe
O5Y0FjJ3OB6shRpgTpxyf0n6OAkTMS7QpGQNOZIJlZtuIPKfyEbZuJb7zhCKBpCYpbJ1nTCd2Byb
xiaRiRZ6LV9u77fDYgdWTtbqaPxA6VIO/D9mZQDm8I5dwYLDVDkXaBSrvWXG3R4bx2esEcMqnOZo
U9BwJ3o/WY/El5rnIkpsUaUNtHGyG6q/gie9SKdroyc5Q2Go8uQtJYGeMdxUoN9tmxY5RvPPpMTJ
uFTYL3JCDA7x5GHMwxmH7UN79UD7qqVHw8tOGzqekrLwhxUcBZmIv1KFXh56c4qvbJ2oOSjGQKIz
CSFegFqGHgUFwO8s/2TaT19/wyfqlw/qpby82vFbOwDIx9OlbKq+4f5cnd+ekocktzt5+tVFaNEM
bJrUrTSxs55ZZxWxaBWzMUhZ03dW96fHRIem31P82opxHzv2S+3xfiPSh/8PDqFg18KXzitdG5xX
vWHsuhLkgVDJXKJ/iIdT7Mx7rbK/nF78IOf+nC3ges6ov9uSEI6/wwR+bVm6S+YZbC8qYs9mJbGZ
iokGkXLzoaVyIhjmvakyCBFazEyoKXDegpBeYsU5OvjzsgZcmmrr32jiEcZrsRGWXUG2SP6pzSqI
1smh8Zj/uANFc0mg5bnIoEE5Gowu0TTGju0IR/eUlJc5beAq6m88cdxYsMVBf2Uf2RdjHpKWrHus
az+M7vg+mJ/LmL3Fo9h42QyEgjtPm/n0RKQdbRk7B8l3JK7r4sxxsq1pCp7GNtlVTvpU6WV27pM2
Po4dZggvVq4M0Nm9xPGLXoDyV03JAiX5bRO7Cq1+3NZzD1RhEhrMAamGTjv8rbv+0cjNK9EyL4iW
Vy3h0rB3BLlhaKQJteVjQToV50r8y3z8mdIY1WPFasY1Odmk8PY9gbbcAc2Fr/GuUCD7o27sygrF
Xo69DEhhvutTrzsNsEIVJr4xjJcfSPrwf5rzPEcAP4pVeQLeWWsfREPoEolOgaH0hNbrtDKiJh4N
tb05eAwlGC2g1n4ZvMW56KZdBXT9lHpq3V1Eim6DjC0rELKl/7S+i0IKljnNcipy1rhVybHmKfPj
MPPtmHQThwrCRa8vdZZiCTLAOJhKF/4gM1aQS/bjoHv7ah1p6AmOeoVRCklOJcEhnfWkMLk4OZoX
FtWCUI0USnM2vaDuucbmFJK32X6NXu7cQf3iyhS0Zqtv+eoU6qVwnisHtHRf5uijMBnl4IsPdYIe
EEBTQLDvxguAIPgRASMR8jO3nDkIPxm2nLW6DE3YDTX/Kmbt85S+2nwHR1oLuyJzJGnCKCm/k2lB
NAmHbmZMyNJoxu8Al7qKAid7L4pXwnYYVT8mo3FmZ+DXxiP469ZmD0fQxNhiB6fiQqlJQmKyUjgx
CC/kPKbQcb97g/eIgne9CRs2sRpb+nLalNABqo/J/qyVNWg0v6LhCDHJPc38UAXEebBpJP1CG5OJ
fiTc5qXEGafCb8d7hKxeZW/XkVUO+SJi5cW6fMNfws55dQQMqay9qQy6eNMk15nlc0d/VK7961UC
3psTrr9HGkg1MVbs63tfpYeBMNhRbS/J3F8dD9Mqkxz4fZItxt9B5QYsAMhGUJfEHw+gp0ggJLNr
YPW7gkiAAaj3Hji+0qM3HCzYeDeMxmGTc3ya8c+y/LaGzXfit68+iYEOMg/FRoxUXrxnsKGX2lch
Z6dxHm88ru+CoayufFZ19G7phd8TVsmymlHZq8Z4GjlFMOdH1BGTwL01kxPeGAFZwUwsYakzvslh
muUkJslI5SAlA43geMUywh4/TUPEY/6jk8dUBn3iHnheb/MSv+IbDj0Cdpc6u5I7xbyEUSQTyThQ
IVBnNDndm8m6cqjeK4/MYZYvrVYd1L7fOuRv5RUbm/Z3bGesm3tdF68LYCPeyCVDi6fZR1ZKOwuC
Ous47AY0fRp7nniN4BxRWmJ9sR3UVUC363Z+xrf7plk4wUz6PuYtpDNrvLuIy2R0W9S7UTWb0tgn
sTGETTtumD35Nd594U33gWGP2X90bDKSJIGu/bCA8Czj6GRAiKYA4UQrmAFqOzO+RiAMXRoA7cUe
cE4UyZGEy7C7L9Wduf3NaK65gm6BfWXTnkAtGjoP8cB3FZur8WFNAFOqd7e9lw62CafzC6UN1VaG
o/04dcpWpRrBHALoLAmhigQyvRi2e8tZadBEEJcEg8aMfFWrgnpkoIsrqK4w4OQ/2C6ZZLY7HKXA
NDajYCFMiNQY8yUwJcSPqXmBoqEL3KJHYvA/+f2kX/OqgZhbQMeVsCxIWMteWH0E6UTYCbIJG7yw
HH7XVYHNhDuGhqj24oUCmE0kPw58gJ21J2b7RIYpTSZhvtFlqh9TkfyMNCR80DN2dNKY8lNeVSc0
J4n+oYHCytlkuEGtPdLETWBTchRKCU4WOLf3xqB5LKNLacbmU8+d+FxFyrPagi1piGPzZU/cgJz1
S8MzMmJLOPRDUfi4tYleaL3uUIxiuTMAQ29fg3fIc1Du9pRezdxLD20mUFd/l9DPrM8o/pIllAuG
BKAMMA8flhXRQDwdhih8Cxtgoie9o5JopwgHl0lOx0RAZZiQ0kjFtJKRNCvoNfMznYGPlGr+XjNq
2qYxNbYVI6BWBosZS+LeFS9mzC7RGtn1HDTYVc3CAz/IA2OrIwDT7GFigL6LW9pxmdR+07rZseU0
GZHUJHV86l+KWfzJCwn1/suoeNLJUimN9mcUACXJa0AVq8RcTPpL1WmntEQpO2a66xdTRE4UwEej
5YIw4NU3GtrJOf9SILRLw2I4KJcgySBWTe17EYkwKtG959WhtBVSqEYTCIzFRLU8lQ4NVHYzVrE4
kbxR9VK8ueCjugVL56iJM/RiFn5gQ8sMKbdN96awrMBu6HKpmxtapnLl73iQdkmTZWECFsW4s807
kPSwnZkL2YYaJtCe0tl5m50YvUGqsDPWLzAQCcLDgJjsaWG/GywQ5CsCHNR4lAj2jZrdCEB39FDr
N9N3z6AYr/Jpcctb381/xZFF7GvToWEu+5BJXo0Bvd3NyAKoDMrkW3iUumMKjHQl0xqmTeiNMwfJ
+DITA2jVMTJxFN2xBVB1Lkl31hAbg5arVxw9Sx0WBav+iQoP29qoh4Xj7oC8+/xYSatBC9O8jSie
nWU+NAjIZ724U5dfNZoHq/k2B0Qbi/PVrn7UmdQwb0Sy6hGVtS2rj6HMEI3B4HG1K1nBd8JFdmVL
EFs9jjSJXnVIjOEFEMJOQtk3edHNpd+pmfFHLb/qtP7Spf2trv3o5DBMgmvrEqclaqvfJZH6PptI
QBy7hd5Sg9hUzhZ3sOFFJyfhjWij8TymAjZb57L3HqaWRCaTJAv3qW21S5uMw4m0G1YIxS3NFy+U
HU2003NSKvwoIWm2qfZWdl1/KpKEOHIrWHLmnxMNtzDindpXOsda/m5BayMi/KEsCu21apj+JM+6
p9hHUVAv6iNLpESypCs8wc+eRkwRmbtxsA3yD6G7EKimCiYHO6+zgqTmLpuqx348YJNkBrm11DCG
pMKy1V+8+8wEUMnlc6aiUXZs7KqK8WpEOoLdKR3OVdVcCiNtg6yN5o0S8Zp0mZX5OIVJ9EHkHBt+
nnKqFmcCaza9mT/YKQqhacEK67D5x0uyJnuVSML4v9vpzYKI4poQStLsbizfBlaJnnDnuXA2BkfF
5MAddcppR9zWZp7tQ9u99+8pOMbuUkwNWs+tjbsSMO1IAEPkbdnpwPIybXOnD2+O3PcCwMrconnL
QheZUTxeFvGRjd0upgArHHWnW6yZM4l/+sOdBWouKojPhdKwM2002Pr8aKjw5QgXWmVtfeFsR3cO
J0a/NJEkxmEPJOr2PJYZW4l42S8FnlnNVoPJhl3iReXPyEaiwLxNc2IXx7YZvY0Eoo1M5QvvxmsR
kccHo7xbqFuVASM9nvwoMJf4WhXYR6r5GBPT4lXxcyFzEo1qsrbXxPB6yX80BJmB0ZI9R4t8rdr+
g9QTIG2VdbV5344dWaVbvYVYXs4ecAbtPBXZ1XWM29JZj15fPMeRDLtFvzgogKpasvge0pMetXY4
rtih+sj080On0m690CYtyFRdYiM3sAM28KY3vS2fG6luk74Ik+Kmj84eAdZlbT6ja15/EyC+IrDr
YYdogFkad897kVDrA/1fUndnusNumofHmj0Zl7nUnCdzeMm0gbs09RVKPUy6+ygluwBhXPUL6wBo
qQw0W/FzG29uTvOqLX7N7A4SHwg7hIsmkYdNRQDKk6p0F4/93qCZL2TTwlYrL/kKR28mSq/6Z07x
URf9znNvtYA/6AJGQcABG9tDLs8igSpjJ6Pa1yTLTlgK4/Q+8MiBhrGVWyXmULWGnQprICb0Cj8/
9+qwbwSLvBePjK207bbQQlhTk82QdGEqFi7OVylxig0h3nZ+7IFaj6HePHFSbTqsvzXaNTUGhcaH
xmNoKnFIECWDcgM1XLJfKCo6UKaU+PwbEaRnSn5QCHwHMBszRAE6M0jFt2H5Od0+n9pg4iFh+YnF
eD/SexETlHdILQOMZC0qQBRUU8qGgxK9c17IUW5ZLK3FF7rlqjf2lZofMgiclK3bJOtujSgeYvvC
pJ/9Q3921W6P+pnUFzuMWVc2xUGYzhM8nS2qzMBmXRsxeiP2i7UIsKv2I13YCyIPbe2/JXmSxPes
8d3NRhJ8huFHYiPAtpzD1gaLwJaa4hSy8VErzL+FMh/7GSTGOqWqzmbsrQx6z89SWjewtmTr0Fry
XzbNY+HNu3FqroD3UQbjVKo4GaX2lI8ZvpBYtL5L1FRS4fdKk+4hSxjSpj8pd2djtH7fonXwLhmh
B2guN6Z1Gewl6AkbBmRFhLS3hV3M0WGETg1Xh7F0Xp8S1yOXDZAfLjs87Ze2eyNQ6GEQ6GqTdh10
JkdN5sEEHNrLLFCnVrr4ejyeshEheROBQjU67azU6He5OP8UOSVDQ/qLhRXQUM50GkTseQ+EcvRw
hKUeH6lUZ8E6B21cETkvHou0jUVxnHQan+ZXqSM6Mtz6RtQI8fIoSVpyaXvN99BYZl2EuCkm0P7G
5HvPy+Vq2jnvqC6q6ZfQE+JxaHkjJyODG8ARXTR1QJWxrltT63vy2FS3+2vqyU+TS8yTPGlSY1Xd
OGw89lbm/oIqOGcscneJkrxGpgFnonuXrfIgovxdavUBuQLASQYGBDwdCSXuyKVp74lQz03Cip1H
PxY2Ox/RP/b/i6Tz2nEcyYLoFxGgN68ypLxKrtwLUa6Z9GTS8+v3aBbY2QEG0z1dEpl5TcQJtDcE
jD7snqYtckhAbiasK7O2U7rK8nUVqS0WMRSQes5czwOmN7PyDFXf9dJbJNFGevmb13962bsj2AWj
NQHY71fDgdPan5Ao1i73OplGEUucVL6nibOuWU/q4rUBgIcA+IgG7Sklc5SXjr3DRhcklmQqOtOp
09Bht8ecSXNIsnAeNffMZa6gylKu2vrH6DpwwANl44TtrQEt9BxQJ8n83ZsmJ15sdowUk0s6u7+i
fbXmCoiUrVznNIe3+lWph7pENamxuZp+EfXzxJvP3o3sWqcONAP+ccMQ2q0+tZTsDbPemKwgbJmw
ifsZHeOR5WlgzRkbB0g4pfc3xKT3FWVLgUlQcYTHqPHbMGVVF/GhI5dl0XdkuI7lMPM28BXWAD5x
BDm3VIu+p36fJqG6QSO2qwWJXQldZTZmgd77xJae2QOxEEbrCJvmQOaYs4m96UVRU5DgIZZChcAI
Nqe7OdJo7VWOsHHYuL0ZOE34kB7I5pTf2Sxoz1ShHA1ENZ1i50HJEcFaU79z3r5HI+ZCN9SYmA7K
S9XSlVmosNrWXFISMSkR+6Fs90Ux40Ye5EVE+B2TqjrSYmz1vLzWcF9ynsFF0+Sb3FU/FPhn5qz9
ZC0XftgJ5OvyXX3OT0B1GSRZALw8x9CI1+MpLoZtFOm3sZs2Qp0Co678uEQRMOtonOI9sudF3RnP
wEHWe+NHMdVvQ52to7ZTSXSdVtBC78QEbA2DZ8zQfmTbBk5rPPiLyqcrfC2y1ywbV+z0dg2bHaJc
ELeUNqTlzqm/9aHPYM/1V8Ly1m5FeROKravGn7PnWospse7UzAebDDdSj8i7lGc8PWctDaHHWMYL
X2uAs20Vz/1hRgDqp2ww1Amv6ZS0XMcGO6VhLNUzm/O9ZoH2T7yDFNVHL2aC160KAzE1hMgYjjrn
NtcwohD/VPX7Ao1xaT7HrxVbCjZzXp1SLG8HBQHI2HqXecB6M5jXOP1GD7BKnJGxZZT+Lma9DYD5
HXNs3syEfKrsE7JglFqNsY9cTlfLAmfmsX2ze+OS5+VBt7wgiX/TilxSVgUSEC0yaeJFlsBf8TIw
mhIkE9jrzqxusG+uczWcRlbMhNISMxhe7Ro3p02JR38U4dozQXrH4yYhiqHWtGVWh1eDYmys5h3I
YURSPakRNnx6e/Cl7tJdUDam1pcLHKKlUTSmdmnMfIDWm8EEKGcgbCgRu/1mUfXkER6SKlsadrTy
RLRwjHhfYnxsTF5IfskODUVDaRk++kg9edEQNFwfQL+JJYuQBEAtrMHSNCx1iSfaUs+8wJg4tCbP
q1RbQsYZ6TFRSnBS5lXgEqJUOfE5AtutlDJoe7iOg3GvDCzApnkVKMnFqG5j8UhQxC05DVpnF1OJ
VCqKBAxPYfGPaLXTzDRoepaRtnktmFettbncxqSSxeY2ajUnmAprY2rfc4gzZRqYxVlus0sKTivh
k9ds+4Vh7RVd3Hti7JGVsqIsenHPEJ0vojC+KFFJftBFddOPhLqgF+VNH9p3jcxWzZ5Lv+rm7DJP
2CDG8DqxbonUeeMSGhClCpRVxgoTklmBRzi6hSMCpYTViznJ14mVL6loAD+Vvex+1FYBKPWO4Mj3
2BxoEMDKkATZEV93wf1kN6s8boJO4mpC/TvP7ZeT1yS89e2Ot5ohT1xt6KUJ1QGhOtVEg7vRvmCi
50T6bjItUu3GCUBm1b57pHDGyAyb3AqYKbRBy7/SY6YUreEPXje+Zx3htqBIeRgL5OQjdZvmettK
tUOGtPlOGR9Qh+Hb/ngYXAhfwMQApTJD+lel+zy3rrUnduBvr+JV9DihwzeIiPRnOFwizFajVjxb
34GWetB/Wg/5AtYskPSAx4oB2jTI14qs+oLqGnfVbHWLIeSR8vYmZE4oldW6GqcjZWaNsBoxGns/
xy86RYHk4j54RtLwxdSoDio0W+vQajEXewr4B0ZTLSlRpaVvW00LCuhk2CNi5nLwojynvjniOQtL
0UP2v8NkgpfJ5v1kebsm6XmAO2PXzQ7cwOgnr5KVoeQoNLnxWt2u1tozo2F0qBxR/s09i5Rx7WWC
+F8WSq5lMrzlcAf9zmfCfiO8jYCYlkSOrEwUPGkq3jUdheJsg3WwWVwusjnQxgoHr5F2W5HZJ2o6
NGU4sFu5LDS5yfP4OQzhMVSKZ8TBwtDNbu1o0bh2qnqlY01ZGwbdHstfsl/andXa4xWS4oN4tkfq
Io+I5zUVgqBPRQ0fNhl9WzXX69Cc7yHCSseGJDwiAbQN65vz49ETC2pVnyPUwD6k+cqJ/kpEEIsB
/rKzKLEHLicl+0YGr6JH8w1XWTsdhneXXKOobdhEu4KwQsFRLj6Ksjxb+JrdMEKeTaRLNFGMe+eC
VbM+VAzKqFMqUz8YtncNlWjj5MEY3cjPydOdR0xlY2JwopwM9fYyWUzPDGJU8+RR2fppSu+NM9zC
lmE/WYxaSanfw0MbqmfuMFHQDiye+FEND0hFlT1uI9d6GazI94rk1VXA5emquzGV5iAz7dyNhFNQ
azSGAG/QPfPHs4UTfVvmUZQaTepf4mJABl026n9pvptQcNtkQY6E4cjhoSATkKydhqwHJUvHipCA
zt7O1GWsxAyFGE8VBJXFXmouE1WizTXuiSEfqZ5/hPjAdXYzaqkfUxMZd1ezphCEuME6P9WThgkp
fI2yqz04W4cgOS7MrWjC3zJB6uBoK6NjP2akN7p/BDnJfVDAZZVxNi6VHpcEO5cgB/xlW+oRzGmQ
YhTqL0Jxd3Uy/i1coPklOrDJflMYDw2yBCaLtCHtrYNCkhDTsvLcqMYmpA8rrfKumtVuauLNWFs3
W0tJR0SpSUw0Dol6RtBtb9rWYW5RP3N9LQS2GQY6UzP2iTuGi0L7BlSD6jlDTCTaEtBkvLLyfDVb
5kFzk32Ua1inctJTGVCoekrOVf/GzPRgN9ZXTnwhGvh126qkpsFVEIxQ6bg5cDagD9mlEtlnKFm0
ypn4cKeukYb7tLrHCPiy1FGUGc6PIG+A/Xl6U8MwyPQRVF+zsah1GuUL5j8cJRQtFeNgp9l1QOXy
gVUFr4ZWvDJl5MHP7nEdUfaHYm3QTkR0ZqPV+1rjMOr9yMT0ncpAn4GLFrX4YXCzBXV1pPz/R9LQ
uI5FbkERYCjbhvdGKy993WLFb/71yXw0LOM6IR5ElBFUhDiMlBZdogRqFXPplHsdh3uufRgRhqHa
jbeJVuyixKQ6J5Mw1F0NkWb9jSL4C6GGb0mWexZ2ACWm2SVz68rkRJfVLoqzzyYbZvj09W1Mucxy
VoPgtP6iLn0Pq+zPdMt/7ig/4EfCkGgcLBgc5U1EZhprkOYqxMxeiQVXjO0wj5jeY/fQ8SQ9R+c5
hB9CBth8vuWWsouzAf0s3xPj3rywaAJ04KOJslHwE4D91wLFjhE4gEJkoqyd2mj4N4X2t8Eqqemf
QupSvSnoL2TL4CUND6ajv4cmQTMinj7itDxMLACHWO4K7HEYhvngn1iQdjWDTY65bjB5LwdumITB
mwBb4r3l5QiytMCjS/ObzbSwKdlouoXaTXNwjuni4jwFvGgvJZ+xAQsO9C6VhcN7xVCadUKJhXEi
ZiMhi3kb9tw90a/usB0ud5LTYYi/ZkagjUKJjiYPXmGeqavSbasF0Xq/js1Y3SJnZmXfPK0igNWQ
SwduIlbvhWyIpamiA3OBV8aCS9lTL+oR1jGCNlzGg5ARBrX5qg10b94mj5SFkmUblaFJSSCBA/8l
cSGDZ0CMmuSaOvAlo+KWlkSUEUdC8YZuHaoouzZptrTSjgvhvL7KNL1oyvSWbl1ZQa5o6mMyJtvY
+cFduSMV4kp4S0YAHSulkts6UiDTkRZaYiETohfrySIEIZeBE+ofteCZYsKwsSaYcQQjLbTc2tfO
xiqrH1wrJ3xrqFWy6ou+6lZ6XbkmRZ6i2mqW0gt/pISaWYWXufttkBeshsIDsficXHk1bybOLq/w
Hk3cHyeRLce+JO3OJrymjcNftMRLrZs/oLt+NYzVrIrVD6rxC95kidc7xOdjGki4DOOIqekQT+6f
w9gCnybCWTv09k7xWlAN194Y1BbJhLlbvzZ2wgSP3HX3UakfnTCemzBeTh5lMhY35Ne+66CvmfVG
ayUt1q0FGGmwzhjkd6mHDIZAB9mxaDOZWEStWGvu9Ai7dd7rrJExvcwmEeMWsrpGFzFhHRYS3Br7
zhyymBpJBKXywafuvNcsLjKYgeD8/ztNf9vpp/ByZPr1iwceg8vqS0+gTqUZRWh5IlgdLAYz7RwR
ZBVtKN2kpiBW6x44zK4VDFu0kdPObdxHZDxCJTl7swN3CJ1zy5bQKr/dih0Y8s+cZN+ShazDLIdK
evDHmiiT4WZqgKTcMvg/I3RY5bJedqz2Cj28x/QaWItvbtIS90OISdbwGhhosaTiR60SouFC7qup
h9mITjJD66jEFEeYrY1LrFOamRUT4RAYD5nqJvJ8/LWbXEl3hQ3rv27ST1X5jBld11YexMYXu739
SLaay9wD8dEu83ChRiYfuLzYEtmT4ZyfZZipLsgVPnnO/MZgWYIIfwLqO8GnOEERoeatVJfhr6Wu
M0622ClOlWBP53bNd6yIpTBg/qfNPeabbcjZsSv75hBR2sXTIddf6/mGH2KpskaUFjIIRblHpH1I
y/xlf7ngO3d9rLRYDwktoQxlu5EhyNZ9IU0APe4CmwnGuBZpeaay+SbpirhjuvwnXlW7KcY7nPh7
ycmGKGZV43/JMka3+gQia36ORxHo5Z0/ZQC2PD7porviDidpK1+FCZmRRQTcMcPy055IO2Aik7CY
ZO8zeyaT6am6qF21HvBzCybPJFUsjQqqteVm9TK+Z0MCKJPevpzuWDu/28L2iXXdJWTzzFp7KaMd
dy6TetDxTHtss0ehMK4jC7AQq5KS40IHTEw21rbGkBgiNbDmhmfJQTvfAc1K8/zVwjzC6o9RT3hU
8Cc0MdHQCR5ts9kNpXfttUszv5iWvhk6Y6+jo1KOnfeb5cpSjh7lmYQrA6IA1o2JuMKQCHwzDMuT
y2JUBrZWYyh2vqRucGFc4ko+LEN972YmxHbYQZr5IJ4PwjdKNrPqmH8OBwgCO+qTdJUlziYZs7vB
GLuz+2sX7rTyxcr1q9Uaa1d1VvIpERdY6nU0lDrfszsTUNOdRonqwTophr0FQPLDmtnPW0bslOQm
whGw8bu47l/qinZohnABVr2Qf23L1DhhkZETCJcYBMQ9d6hZdC9MdPUDfm6acmMEBEoOKReJ6gQs
6b5K1Yakg/bZUQ9UCLcYU+SCGeaXSwGtsehs4vc515Zdxby3GyPvKST+QgCp0akth7Y/IcuFk5fY
TEzxWUzKqoZQllBbaSpLiAmGEPF7T2dZ04jDpNoAbS2CiSozZmQWXefOOWZjfi8n5UMzWcrLYR+G
2l2hBfWiUzzn27TAjTf9dNJ8byzrMKKQA5jMAj21XmudYz+TYDTYieDuC7h2Np2LMN4O9wVpcNWj
4qroQsleAui4w5JbN/Y9vM62UTAxmhs5IaCcBu8BR5bTltQSSg1RGmvsHqBa/VhFDhJOMF8Rquj5
Qab1v9okdM1gC5NSqETDzjbnTUfrlUa5WMSUO5OURw7rZesysk9BiWne9CCa8dPMpxfitFDxtLAG
8jPxhkHZKNvUq9if9VsR9gyhqZ+qAXKUG9oXnWFmGDFbTUoGVfXcw6ICtLs2XVBrCpZ8cyQuJiKI
l2SWBb0uLnZtBOTlXrLYvgxQgjXMHmnjMSDNDpKD0WiwyGc4jJDDmgOPYTG9QAz+wk35Pk8CcMDz
R2NWNBUzT5RtftqA3wsR5ECuRtLHKbYTNrJTpTEPj4pjoygHF+yyZnzI6N0jErxM8i+PRNc47fZy
gjuq6kHNiJozav4ubO08NZ4/5muk3YRpHMKh9+FmmRm8tdh2f6WKJxZHm1gUrnaJGzJNMkDtk+w2
oQ1PFlbz0kk0nAU1Ud5km3IQNOzojU9DUY1lWKEiSMQmVHvWRSlg9tqK1ylr9ehG1+DLjDq3DF/U
XtkIWtc00igYNfeWiTxQEuA6PWxpnPzo0SamVA2zpLd8TC5tiGMetRHmhgp3ut78MPOcF9MTl8Pm
93kA5ya8QYUkWF4kYR6rsd1hP9mhL924yAdE1vEI1y/klKNbYwCerTDtUFS6i4niym0XcYeBzVyx
Xm3Z5U3qP21C1R/GB9mavAwefX+0UbU31xwx2qCfSgJGuSiLEEdly1CwjU+fgszoZWTMXiMdWEjP
eE1qmyz5vSVfBb/1XB6S7CcPH06yYb3xF1MyFWl5U6l743jeRnkRJER+qPMLOVq7tBe/ikKmijks
h659j0y5w+GpTyhiisICSwK2jpko1Db1FSTIS1p6pzRNVqNZPdwaMCeXoKIgLY/0T0I117zzh86o
1iBuI9Dx+DxDrrgC5zA2HGihy3y6O5RKOfMjpvh9wJqEErAnOsP1+1JZXmP87ujcyIds116f7uzR
Xsa5uW8jVgpNsyPsbun2xZaIBeyCYheGf1neBV4HTNf6VfE0QTd35L+R0SnEaWK2+Xy0HXkuF9fr
X1S51u1yE4X/vK7jmnWYTXP3Nr7Rfw3Jl+Ola8lrxcwlsklS403SEwjq8mb2H8qkEMHTbGpOGFl+
GpkK+Oeqifphp8960zorKUa+dJM0EuQE8kdyTVepaXk0dx75XiG54oN6amIVKXMORJuzy4QG/pKM
eKUNKNG9U6zYZh0a11w7Rb9SJRa2+MSHCMgBzZH3yQLjlI+vanqMuJKVpyWYN8NObwoCocEc6EyY
YBk9WKp+DaJgkwz35ykYO4ulUMhvhfzsZL9c8JgoRmKFh395CRCOVW+f/6t1UoRJwxjL9G5UL06C
o/VfzL5TN0bUKvuyuLa03on67dobUAdLYd5aqwg0gke4Gylg7jZMVQTm3E6E/RJ1IB6DyVxoOlNz
62xiZR35klsIWaxO3KeGltGQeepng0p1JPC99EXzjbjwI+ps/k3pBnps37hvlu2lsdifxwm++aya
3pKi/wc331lgW+kICHQJeGFqsTGyHzqviGwqPBVMI9C1smdr20+9T6zHMLonqAVBj6Xt4AzPNJtO
PYmyvNQdIGcvqt9lL2xyhHL3ta+nX62ORmTGuMRCcphsDS8baJuta53TzgpvODI6fBh8trpqfszZ
/JcAmiHKj99QoRprcCkxeRSBLHRkHU5RrgteXpskCUY7FkBqXbO3IwMyBir9j4rJfGFParNxyis8
oeqFIHW27ZPPihLBbC1V8O8NccvTw+JwncLvgQMQakXp/DCbLudP2W+U+k9P72W+HZBf595DR6Q4
FbTDYe6bOKs1xhdkviwK9V+mvxMF4TMtkyoNE2hSbyshLZqpD3XEqr7IsSb7hyxrFLTUkTyQZASA
0pl9BFSshFukmaWJsJGPPbL3kfWOO9FNNnoCiaM+E45KLvc6BKPL06wQ0DJZrq/pQcWCgEMoq5bA
UJaCzLTqyefj8moucmA6eG5o7GvrD02xSTpJji3c7h8oRT10riAmdND1MxoJ81Fg8LPDrSwAK0WQ
IAZijNGfy78EeUg8ywDz6NLy/kkiemuwBymaubxilQXEMPsbi2j1ZJjZG1Pwlqu+BLv91MFJlNnP
jjbiOEbmM3p/yXDUxaMlCKmKd5X4beWLUrsr0/0eh3XS31KmwXhKdoyMEg8RIMHguQuAO7yHcl+H
GQwDKK7ztQK9HdUqA5h9NGxdzt+clHuV4KLmmGCy6aZ60Z66+UX0f7W29/76iYZX2/GmLEmJL6v3
vJJIsOJDwSavbJJ9K089s5+weyuQoenTgox6TlGQRrVf9LxbjCLp1Rc1NIVQfQOIt3CqD4mXk1TT
PDt4lN1mXPstc3tL9CuGLcunlkBjU23T6pb2taqZbyAdl+ScIzqJSDo4Ec6+8rQPkAdAYRYRbzyb
MjyGbodIm6aFGMqBb7j9+u/JYZgRDjgL1TLQcqoG92ko39h1j7bLWJTt2onLFYbOgVFnW2Kc1662
9Rk17mowSVRE55byHnAhefOZRgJMXmUcbC0w7Ut6M3Ej1gTbthQgxMUDOMKbQHqmu0y6hKhKniW4
GZiPMV+xI4eWw44RXZeFzm+nzpi9+WhyrDUT7u1mRnvg5Ss90VcOH01avttPA29490aGvwzSIurR
pHwr9RH5+Wdm4G6gTJRP4OihUJuD09DD1ZyVylL0Hy2fssklpXNIVfx9wKvXOZfIwulaQvpyFp3a
bF3EREX1hsyPmYvbnnoU5Ln1hVIgVLkhaqrOAZJYjMsXg0cKA2KoA52Jfjz4sR2EVJG1uWkqFk5o
YGgSQa9hsbN5GC7t8AgBE0g4ann1W5TdNsNmMFifMt6he9kMVrKJiEaYa8QmCEfRw0BAiSCUxH7B
9vP5wJgr12ZUXG7IQAAYxn/X+nL41Co9WRG7rkp+qPlaEB4CzkA23YZI0p47eUx4Zvp/yDRRmiDB
ZcnEHqjguEpYkdo9Wms2lTprVKNLwbGAQJxAFLW7Z35BxB5/HhFWxejLp7Vr0V5zkpAxhcaPPpEF
80SVhqmIiN2VELgjULd55b0UxV1qz+caW6lVUIRoqbrsC+R/bGt4r1X+CKlyLwRIoSFKWbC7guGV
3n23ig0QZJpfII2SQLSamV9WLHcqwnIV/WbB82Id4VPexXLthRU+lDosICQhtsw7qNYAcrplkcpV
6cnnJJKBayiQGJhi7PykfbI2ptwI6iTFEsUPypaAWLTtUMRKUEfRixkXKzmo3mpk5COiolijxx7e
YFli+Gx+yqyiblfqalWmVnyKO/U1vIWV0bHaSNTXKCU4B0n/vaPN2ltOfzNQIw8gB58wlcRmcmmz
4UU1izjAkgMFKwEHAkWwxr2XMDhi6Iyeu58VwH4HLTkXvYko3wkMvtiOHRw9H6Oiajm54xpq1XZm
YcVhghSy34vsUvXvHUbGUD8Z5S/OuEV07MJXlOg7VaRwUJptyBTHQBvGVbd2TaawGrZB1crfDNJN
g9wR6eG//zNY9KZjr+1NGjiNLbln4D9WS/NfWg7NqrBRCEeqJLRj0r6jIep9iySMMAohIFmDd1Vt
i+o+lr8eLd+iK5rVqOn95VmesR4ISPqEW91CzlCgBte6h+A1LWPfqMWLY6RU5clHaqOzqEyMjpjv
cDB3xprHuDvmHhMkRyrmZwK9SsZUPA4QWuwgUTlXN1nAJQdSDLDXM1uH0dnLVLEwUiUvYMt005lw
C6hgpZynNaGeOCyafFoOpQXYsMfuOBdvYg7fh3Y6lLn+O/D4vip4N6HIRcFkZ/FeqaqXJG3MN6ce
8rWppAfoSFQDwcDzlCDwwfMPlvCJtJzmDKnzruuwBak4t5pVg1SLd9gzpn1qagzeOJFLcWzn+kYO
wEtNXW6ZfHfdQVOBtKEkVYX7DvyGaBv4dIRGd8vQsm7/WG2d1Pkqi/RYkFkI27H5nsK9XY+f7dQT
AR5ehNEdC4vvss5YNjpsC13vD+VOS7gaeJ/UONSGsJ+Yk3Nmma8YRi81jZ3J0TCUMCq1Y0/F0PJD
kQPDamhjjiiw8ZKokN+EOnyMffOtWwlS2RasuLo0sXpgjEauwCaGhzXKh73eW7dCGFAfvxpElXXN
P+65+JkUNsqfNLtLT4894hVvTfY/3Bjc00yN//LkSymJnLzG7SmUsZ+pNhdZtNWqe+F8dygMa7fc
ZmrvE8KOz8GIbjWmBhx/K0sk4AX1ZZMftZTdBDrqKkKIVbIkQrZJ8pyRLDx+oNpKLzGXNM4piBeP
jNmiNzHQU9lPCSSJxEsNATVeySH/FL27xfvQMP1vu1dD+RvNtzniDwUAyVbfW+SYSQGRfv7lLd+V
wkCuVgSvOb3NlGqBxE1CuN4jn6Q/JYPfE26e1uu8pVaZ0sR/1v2CpNPGT4S1rbntimw6GSATQGkb
vplZX0l8NTR6UO7HCAWkXqFgSBmPd+m8GblWhwlT7QSICEJJPbW7TFXXkk92Hp2gy9imzar1ETvj
tRirDVkVMZVe+FO2xS7t+nviWItaHllornq0S5WbvJb6XiO71qVPMGN1NbJzrBHz1R9T+CHL4qNX
R1DQ+U2GkGpclnyYe5gSrYpLjls+M8hVIHJpZhBamfa1px1nZwqD9jI30OLSlugFDKhSe40T+R5b
8LnsadFyeDtgMepvL49WpU5kWmlD8m4Jt6PjpGBVGHsZMS5it2OiAJLec1AwR3iFESEMDkP33o/i
rVD6c5LCwZtWakhzoZsnyTDLZC1v4vB0ic9uOLq0YV2kuGq7lYwUglfFQq+rTUlDTCYVgFZn5aCn
6BRGC7R7KtM7lNIZjJ2uFcfYvFhFE8waO6dulfE/RZwHL4at63eFwqMC7rbB09e0FFTaB8lslI4D
3o7Aahk2gdQkX2ijW/1nb07LJIBPwbXdrzLPgeBLX6KHOIWR7xa2+ZryBRS0sZZ8ApNY+SokLcwT
0t4+SNXkaNCE0yYpkb3Kc7nuZfNKie8pgo9kn+sNj1W7e+7fk54lpM74mRR4/NQh7gTSBBR8MPPv
RFSIme1SNUT5cVS1fhP/+ycSg1/MTdA8YBCsRc6CvTQOOVLSytwLhUQMjYcNGUnWV2sR/VoddPiC
yRhUqil5cP4vGjc6ohT/aJPbkFGCoGPE+/ES0rPY+vjSMR0wU/sC73WtCGx3dog5nXp9Klm6osiQ
3I5dqKANYVuqpx9P2VOnalvbCdejUh1CYgye9sk0vFQQHkvOskFqWyS0hNGBelK/inTiv4tIV1Xm
e9xzHMwDFHPtXaMUShQ0EwbrTNXxaz0PCk/BUt5cRwhz3Cn16C0YNzEmaVhwGYKZnbp/qqRV8T1C
EbAJhAPCdnHBZPQTsB7jUmIMwKOwDQAQrryx+xGFvD1LKw3ByVKE3bbGf+MpHepwsgVQ3a903d6N
mP8LUABKsteR67aRu+Vw4bkBmKiE/Oqc97/fw9A5NrzDBSxCRxDajDgIMkrpmkSXWwTAeUt6TNnJ
fwqCwaRt9qmu3Rp6gSk8RsXZheQ6qtlXRfKh+TuKs9m0W3fsTkUB6xB7EkbSgTcOrgY7G3Rh+kTY
r3I1+3HPnu3QYK7IGtJXMKYYYdJSeZfbYthwaZ0dzTy3Kg1tB4B0vBkzeIS0d/8ETWzcvdmW5KxM
fdhQD3wUmxihRNv4I4NRiybS9n4Vs4L3xOZSuTLTKzzDL/TqkRCCO/yUhhM4GICw4W5tnYQALZ02
jQ0m0pEfnccsZmZb8zoSLkJPkpv1XmglNA7Dj+UlGd23ZCqPteEtzOf3AxfZdHeW+xpSVo7afHae
TpnnTofXw2W+xdakUNqz4hIZ4b4L0l3mv2zK/Z5thS2AMCT5X9IVd4OHX8HdwItHqb5VVSgpaKMF
iJt0aoJJJU7M6XZai0CrVX5gqr4AVGoVQQIdhjBi37QODQ0YTK2PNz1Z0mART21mbzSW0RGyVQwg
x5I5pV2iymXrnfD51L4hlLsgC5q41aA3dexgWILMDFm+WGrFS94xM2zIuYh89lzwEXZkZcXGXzQ8
8RILg9bcVsJ1mjzwELqGs0krCEV4VJxQ3L3BC5q+PvXVjyuZZJFEJmgPang7fbrVmX9FVLRGe22r
+gy8mW60W9sNTBRNW2TGdM615L2fz5JBfan/ye6RChteTfrUIXCmBrogSdxs4cZVaBRGBLLc1+h5
yYfdFPQlaRX9RqQhhxQ/Xj6T03BycvXPkj7g6yCLZ9Rhr1ZPUISOYvkbgQYAofBlzjpwz+FvAv2k
lB9F/h2zfcOeLNAj9nFxFvBJ90zoN22UL5Ma3b1PI1XggY6r10G7AJcCsMq6BvWRHn0407Phitb2
t5ISsQH0R0VXFmVdYBFW4mmflHyfNTU6xkcMPtDD8T4WjDpz5qHMsdn5cRWdypmhrzItUO7lZstw
+zM1Yevln3qJrzRx3lQHkub0LsO/ptBWLY1z2G685jutxkDpKKpV9UqVqrFogsO9dew3hFq+LFnz
e2iIKXvL9FDKy+xkV8W+Da7ypdgv2ditWdwvog5hjPMvJfAZUs0Cd2VVR18EV670jsyWSgEmDFhb
GRYTh1Q4/9O55sdsa41od4D2UG4HtflvEgquU2VrY6PL9YdR3gFWQvFTUMKG4BlZ1oJ2hEmEvLDc
9vShcNdQnyf+cz3f4wTx6tPT5mZr2trgMBNol7O88N0JHl2TfAkdGn0+XElZX1oOwiIWEErlhwMr
hQl7nX1rCm4398XIrMvTt1QQjxuzcx9BQqglmSZxvQEDsxv/wgpQZQd4Ix6bVYQlobPkSkVGt2AZ
CXfG9JFybdNIZdQ3/MSAMuj18CJLj+BSpr/wXcJN0h9VcysfLFoUCtBs01/4k4azuh9PI65ghzj6
7IIQHPmpUluMY15DcU56QHi/KhO3yGdmO3h30Z/nORjSQyzwu62cT698wrg+SoR5nWTvqddrRXLS
7aAXbg1OGvt/1J3Jbt3KmqVf5eKOk7fIICNIDnJQu+8lbUm2pQlhSRb7nsHu6eujkcjKnBSQwwIO
jONjH1nemzuaf631rW8x+jsHfd2B4N+yY3m0oFt0JoFY7luerYeIts7Q8Z9VwUBqTC+ol1OTnGvH
34PfO3st8yT5hR2Ahwf/vc/xwLBXfcNQslVPfKY4H/d8rqI97QIMaNoHp/8uDBPXxtVhT4OJxd3D
fo2sqF8NlDeNz13Y0o3TsyUSlR3Wwnjoomo3dsbNOyfdqwLikYrXkLnmlLtUD8KaPAFc3CS5hXR0
bpAccyRR79bxp4/N+GnaubGnHrB9KMf3PIRzZozhDZtEsTFAlSnd+KtuSM791IhTHOmE94dbSoEd
D3oXp3YXQ8KUya2Jg6Wfpu5HyHdCtpbxPGSoieIXRkNwgvBxpEkuDtZQvLg+3mGzjjdz2hQPc9ia
T7jqqHBvYG8QudnKpPK3YWpBSnQ8B0mW+UhrQbtKSYlvPCwF+FfWhl9s/RYHd55J8v6wsSbAW69m
tSfz2gEAZ0VoPVecRiu8aQV+bITSxpJtOPEmCuvfHc47lHcq4q1g3rXyCFsn3gWR/Y0m9FvrIrkW
UKlZ8MOTCR79EkBSRLzzuTUCXMfdcIoBfJ078GlYxKvqGhmSMtWqzZB1uObaQR/+lE4PCxAu0f7v
T1sX5FjsVzhDl18lG3Cwksm+092Qv+BrV5zsW8wzn0mJF8Dqk+kB9JM6p52DJ9oo+PxI5mByqexw
u+Ip5Z5yJBdjeqfIqtSDRycwRAQKPgtJcZGjSmszd7O3LyefCUbhyTMj4K/YmaDH2d67RUsDx6vB
25q2aZzbKgKCmM7huqaNAr6YlcBCqeXH0GTmuUNaOvul/i4AZe5abeYbbSWYR+eBlCe0JtJf/nho
Km4Rk5jbwzCh5Y1+Lw++mz/641Tzh0oYpV4Y7HoJkl/XOFIE7kZ/gQL0fVXjum3Ss2qTamnhdJm8
2MYp09rgL9g/NfZY7vK238QRgMdomc2ZHmjVrJvEKcwKdWjA0dGiqc4u2YVJQ04uXXnOscnyGLaP
dRGVhH3JT3IeBT0TDw9Ah71T1zD9Dswx5uwhnH0ehTH94Dc5zNa51D9iT1UXEIxCx7hmbFuTb2VO
ZhVAsV0rZu4QzFjfdF0fi/AATY40EGGjnVO0737cg1dlw1UJ2EgnjJu1p3iwTbTIx1k/8cLJM808
FAA3x5kHGEInRH3hMXjG9ZRlhbxK8xu+CYtYWb1hM59xwBiPLfBNjoAhyp4W3mGmGbQkHHSdCe3M
xi61gs/RpIWOHu21F1XDKXJSlvKqfI+xWl0bIzhYc5MfQ1X+GSYm8vi1IQYF8bkdjZNyCfmpoC63
iaAGF/bqlqsqYzUjS/dd3p/Y2p47iDhGADMjMpHOoj6Nzgh7MG/A4Ph28ENPJWnOVHOvpXBxpfXk
44raz4EODp3Bib10zvUsYduTekOJl7iw8oCTwYgRAlzfONOESngWU2KTHSMyMsS+his5aQJP3Bnq
Y5MxB3OKZdweEzYcXIIdmW8SEUGJnygHXYF1Ms0pIPryQAlpeXAF+J3cfesWire3RBiduX6RRr2g
dHp7P9btq2cTZkvy6gG6H7JBOZpwjgvnIovXFjr2sVcYNxkw7suM8VoJfrEuweiFzjXT5nSoJBMk
u4cUCwee3gR2URouWKtyB/3VAJA6z5yKlAYSMQI4hWa6Q3sDhzpFI1M7CxtojJe8xpUZOEHzU3Gg
WcqbN8MShI01l700j5dSD6TbcCxvIltMMCzJZqSjnTsI/dBHbf+ArfjTaZL0OIPmCAtxzRs4Lnk/
xUSpcHnFbFle9jjzMKzwafnrfMbG28ZwBf2Sbm/Bip5G1nJzDDkq5ZTp5C60auBDSLJqWR2yl0bn
P8C2oWwSm6+jbtx5YiB/70aUdxjDTxElCmZ7au58/VLFZn2zo/iPkzrx3iRbiqvVcDetlgDZUgYV
ZgkEQMfuYSK48poSPvTdYd4IoyRtGqu7byCi2cvIovN/xG2jtsLRX/XSFp30JmU6B8yv+dpOLbkx
sY4VOfl9UGXxbqT1g7OTz8c318bWzIwvGhsYFwiyhMAqYpz1GFLayQQIG0Bkm2zvl9AdcSEg48dA
kY1l1EejmAGU68IgfdNoBBy/AHLodOLViRSpDH+gi90cv6zYhhgXFwo3d/E6cwnLGNRCNeK9KsJm
b8xXK+e6NlRY9aA0kcKm98fWPjH8CjrpX6Z9oetzFY2/vdbNCI1zPWls7Kv5Eg6dy+Fr0GF5RWsu
r4n1PYajdwqsUe2r2X20xjQ9uQqUraGTi9HUzIEsezsBD6eQHJZvjwDHyZgUt56GIzTI88TQ61Jj
RghwhwSt+Rwx+j76XbpuKgLuFaCelfNBeMlbLc94HQxfqWF9GqV1ssMhYFynquOMRp3iFQpT+Yz1
Q6bwySOXMJAypjumMufJr9+nUByY4zmEP2G+hSN3Nh1ZapWIZksSiyZqvwm29RJeD0e2Jp3vLbtT
wO7ME++ZufXNgsJM5uxdXd6Cqsa1zuaydZHPhc3dJaKzeVPCY44HbMFQzxwuAk1/ihTsixzTmpvM
Ph3OPmx4xyBRDjjGTtOSnoSxXcfpsIpUeVoe8tsswXYZDLZwpbWk/+61YYcHA0ebWwH3L1MW38y4
4AZ989yK0XLmr+ewyq6MIvu17T/EvszOtRUgSE51TWCBdo/GhJVg/FSjc8qL0iNu5bIXhN0+GUgv
T4be+tNABXWfV9xqG4+AiIay6Qqu4SXeJt81u2Pm4xXs3rvKda5OSU9Ni2MtcKtb7Ym/3c4FYzSU
RgSonHl8GG4zozJOeRC/Sasn6ZuxcsbGEhcrBXw8pJxm7N6jrvvOpMsJmlp2TAXtwZw4WRgkkLYg
11MBjqz121Me4tK2wjbe+tz3nSKKdqat/lSh+zNpxJZfjtas+d4+MHG9ZblFihN5lhTpW9Z4w3nu
vDsGPNoPe3ijyvNBrEs+S7pX5BBxAPo1/71Dvpy8is2TJKMTSLWq0xFcBTQOciqk5T2v5f4X1V8M
lJ7SbAEojaE86JzoWmpUDswFl1poHupVBIH0c4K9tWRqmhyLZJQOj72uun2Uipe2SuW1oFIBxA1G
2IAzASMhNMZHfPlX0Nb2axCivA4SALJunQ+YVBbd4qTLxzn0r/Niwx64PMheHLIqsCkTDe8Jf8al
wnmydvj91LVM3WFi38SWnP8ASpjvapi/JNLCB7OG/DinM29NBU9XtB+mb/wKk55jDQRAVdYNfgjm
kE097mqb/EbSYYpkbgFkWlOI6lH0yBfatr3s7qgOR4tCLCJM/ilKAPDbMbQvrvugZ7k6bupcDfCV
R2PXeHKBt9kXE08ISmu3ghrDTdq1jryEmM86ZHI3joFE5iraqDEg8Zry9AD7JQDoPFjMT1aUmNKC
Gqp8Z2UPTV05r40Hk60EsBoLI9lOHH9+peZ7JMfxjdG9QavAxiyxnzVZX1M9i1vCEZQZ9+q55lz5
MKfxSXJ3uAHGv6H89DuOaq+45WlyE/iwypbvqJrc3axwAwDmBpqn3JaPlkIDaK+9XV5mSZxiAr+6
dk1lcRfNbFzRBvPYYLbfYar+HqeffTeqa5e43Yaze1WLr2LMzeuEicGSyJfSDK/QI9qzhMhlqRq7
damAfnAxiMf46nqIjzLzz5ZpvAUjrj0umcwSrSWQ4L9OOl9GhAN0xSm9M+ZhsGnWF1cFcBHhxQFb
909VaB57g3sLPmS9FRk70ZDa53Hs0geU1nVtBG8VZHX8ONtZwdIboFOtet/A5xzjloPD5vc+0wpa
8R7ducfhHodvwxDkF396opkwxEeyFKO4TJpyLuRJ6ouN03QkZ42oP8ZetnFAYuHzuhAWgONj9W8E
4I9TnNm7Npi+CtOQ9K6ee1quCgchp/PslZYKWb3Q39SrkGmJmTL1+HwLhWUn1jh/efuAQ4j6ksNc
JTsZDOvUbt4Hz+GCUQaAzsJ34U2v7J37lsv4QU2sXYMGiWZ3lL/R9I75vINfKnoCrkNbGdcG1bAY
0xHGtTpmzcSKhanX9OZnZZX+Qz6KDbhElw18AsTbMcwHWELlE6eWsGgwMcG1wuCbHXPtLd6I+C3S
of3gYnCqjAhgW2NNB7JrEErs4UfVEcqMHeAyxeJz9Kzx6CWAdwsvHw5oEl+dyUAfgwiY6sSiHZpw
jxW1dxRAoEmAIg8DbzQZ/Lx1u4sb6J0d8+1SPnB1tND7WcsEt6+PhSappoORBxaxThvBRHLm41Gm
fM2094VOdpV4xu2OgwQP7Cqt0w+M4ij0hk/FXO4/NDJ9jhpsqjaLzCZSGdUFjQkycIQAKNxG7z1f
fgnZMMaMCvjttX+hedOlvy7d1KOYN6Oi7oFp5jm0u+otxpOX+nXDJSArMQH4j8IwyMIfR4OQQ9eB
g5npZBobHIVMYjcxn+dVXizkqjT6puUIdkmCSWl2YfaOpHGHod27+O5q27lVY/vDDA3afaroSTl4
E9PQQXDGs9u54/DTg7RPy7oeQvQULkH0WljtSNwqGnZ4pYn3Fs2l1fhXhGqP1qy+Gwhum3Am1c5g
ZxP6fU+XJVeVcaQU16/FlvsMNs7kPEwd7J2ovAGFDIAs7NNJEnIhs0nS/ZPuLh+WYXnmObF3/2bS
WUDHTx9uI+tuGe6lIp5IdG7TEDDauHOHLyY+OY0edgOr5KHEXtZCad+EE0ZKeDPdBh/yuM5m//Bv
ZZYIoDrOvIFzEG9an0NF5QKxlmDKFf5bEqmdi1s6jd8K414FGFPKuKWAULz4gRoO//P61s3z/375
x3fZ/OP6vHv5742sf1tWP/+zrhUfHf/8P3/L/09Fr3Sw/q//2iP7H/2wt985/bCrP+So/1vNK7/9
P2pe/+VJS/m+J5hLWFIJ+c9/DH/a7t//adL/6sjllzwhTZfgsvjPnldL/MuxmE/5QilTCuH8355X
9S9hgxM0TekrZXlKiv9Jz6uwpUOPK06FsCyOX//+T1f4fBc2X9Kki5b1fKm0/a89r0keRA3gzJUN
9uwsE6BOY+zgsIq8+eYE7VtiK+PQmqlNUI3MMTI1/mEP+SPxKboSLzXtEcfCKl1Euwb7bVlwT5Oj
86qw7FxlAWin4cTtLmVyo9k6F2j/898D0PJDy1DaViq7FIHpX0c17w3+5TSZQ3hju/2Tpn65hwbg
nqS7ZDRmeQlFJS/e0P8KR4jWf3/297/DkaTAycM/JZfBUJPLN19Y1g4Iszo7tGNueA1+Dd5wG8Ac
Jy3Sk19Y9NwR8xbbOVft1hTjazRTduIlDi75kkNo4BN4B5V9JYUWQhVv4KAQxj8nQUwBRA/BtIm9
8mymWXXWHRjIaKZEZUzis9uH1L/5LRhDkVwjk1FgRFTYW37GTkv61lTJnm+dHpgSdLasWLydODI2
uRVbiz8FlSDnopTobJFRF/f874lx+cnO3VPVi+nUM7vdxfQxbMx4GC+JME/G5Ny7QuCoz2nKjORl
uQPunD59lHDb110V+Sfk+J8lis8xjCEIugYGvroNd5UCdz3JpuUlS4g1TgbiKKeznFhilvyRAXYA
QPsxOsjesPtPWUTb1kMacHgH17Id2C0r/6Pz2QtdAxdLb5Obr5PvagqR6x3SPQoP8eRfQpKTG4oC
NIJE+9Cj8L/NUwLFLvxKa/VdlgM0UwmOoPiMpZlsk5oChKxomCgHRPg0KtKGfapeMwqBsFQW7Fpw
M/3OPSqOgSs140NMO+6Bws7PWJiHU49Trs3pioiCmivVRIoJl8IbptCXJtdo7CXT2JgueacOvoj+
PqYZ3Dyf6MMqk82hHNNrVEXxXnpPsV2IM8GUTR9az+4U1nQnqNMUVTYj7uiKy/YqFQkFoCoj115q
WDnz9qm70+YB8jVR+qHraOXuxLkFJQMqzjjgwtmZQ4+cv/xg+P6bmHD5N2GHkQ8C9Ko7O6Q4MfLn
tMAXDl/dm46+/+m0KSR6N/wlIubv5vJDOY/3tuwR2JquPFXBsiPIVuKMZbA218UP5cTsZAh3sqFn
o8vzj8JeWTTFISfzJpr1pE5uaLrrUIPCrspqm3TgLlL7m+4Rhtm0Sa5n+2ADz1+XJo0KeYKz3S3g
JgZYvilT28yhJuQjX4sE9kVROTurqF+paQD5ynH2SGPnlITmWaIHrBJJx1KDYhkaMrqOJJHr2jRP
BX1+F6xgDuIG/Q01R6gz1/oayguGtUg1w15K9TUHlbs1JS3tcTgwFwOLSh+BRPpkEIEjY8x+8V1T
9BzSStmMzguF4yaGEm6SmPg5/dPJZHYC9jSQ9Crm+Gb2eFwLylw3OgV+MjKVIdPK0JJqys6Kp3VT
BxAYkVmHoSeHlyNHxSMG5QSe4GV+0fS0D2YSXrG66wdHN9bGNQBBexKeHkXQhANeCkGqpBZiV9NB
LeSbGRcnHYLD0Ix1lT8dzLaBoeECpfM4MNYBtsKeLqLNjBtgFfm8k2Y18edW46OBUWJlBUW2DwSI
ase624z0AXWU79SqVBsDd5uZUF4i8sWSZ3T1joKVim4VloIqQjPpcpqRoaeUCTUP3pIZaC233DMh
pB+MFpaa3s/D3MZcXytAklzeVxnYRFR4QSfzFPoMoZnGURd9SC31PToNmQCHP5HukF+YvuTem6KY
ZxZfDmi3jY3/DmSosTaUIXdlhZ0C7twqbfl8JhqSY0zzphNRFZPB4OEtSg+jVR9dB8/cUFytWNMr
6eH39oweSWlBv1uPfakGMBH7II3GfZrWNqbTYBklhB9KAd6G7qpO+DYqGmS4MG5TO3/uaaNc6asd
wRfy4v55tqBtVOYtC6lFTGlF2/pdSIID7aJUPU7jnonbgBelFz5YoIbOmhzCgQQXkNpujAYU1muJ
fyXOxwfIgs4uiMcIfARn3dHCCl33XrFze1gKafoeNjZpETCHfTHxLxbpzLnLP5jXrnUwRPQUe9Va
NNmBAqrpqFgVER3i/luDbKl4RokwUmyXjpSxYNuNUop8Stt+9hZcT8SYYJT44bMOKkqABFIEP5xG
sFSq+RnBhu0oQNJNSma2raX2rufMLKPkCcZZLnUK0Nk8/eE1pCkNGd9JM5AnUOF9SvkiysejjUXM
NKuHIWKAblnxHbIgCGRXn1NuiaAPgTdHVC0VHqaEDGaCScjIVmLFo3aM4TuTTY/Y2apXGyz3ms10
wLQ8wDFZLHSBs7HzRuHpGodTzPDh1IP3Ri60d7jCNgp9B1hZXPPiPlYDpEueEGqJ4HtHTn+3E+JK
UWCnGAS0eXFqJHHCsvuBttJjmwOeo94ZVt+IKJ/WD4lbf5UuCUt7qLad8xl0BBArt+0h6MiLq5Gc
eFV416bxKkexH0SmromdXuqxulOIS6FlNhYgNutk0+Nt2nZqeKHED782iaCtSqiVkGG/B8K0MaL8
y4TSz7yuyDewgXwcpT1GF8GETMlwY9eooJ6HkSURiluDT8LEofcynKFQVfaxMwE/WfgiAHLnP3qX
npIkf6jEGJ5DUjsh46LN7C/DZxpLH5LM2ebN7D1FnzlOwl1uarUCZlrs5wFHM0BBCn065pJ1QDmi
+1kz4drkuBtLcj5nahzJupPyWTjrFpFh7UXTnUJADmOf+Zhj2TGdzzis1DEOqpemLC+MS367Aqdd
X6jirCqi4t5vWYXXpBIDE8d52knVUwIwMjQzF5CCPyzwWE5vbhsj4wrKFhI9cbOrX3XaPUao0DuR
ANFMTfFaubyzfTr+NFu2BjHbjPrJaPMh1TUmmT+2iB+b3LEZxgxLKQkibpM2f2jhoKqckJTp996t
pHOwj+fs4OAI37LWgUdfPBt+Fn5Wk1YgCLJsn/UxuITIzI7t9MDpR14caT7arZ88zYkJ6XdWmFtR
bJPKAzbZ5zR02Awu7Bi6hhfnv9wZMCy05S0RI5IponjpUs2nNRkYRBZUJU44uM10rWKW8qmZP/y5
eR1zCwZ5Kolcx+nOGWpr4xglJcS2d00Kw11H0vxR5sNzHtD3kwfOR5lb4V4iJThdNGzdHDBAT5dQ
IkpxnN301IxeuHc0HseMfsORm8cW8MqZJ/pgNCA5Gq+mn9h6aur4p5Pi/DOC96pl/y+jid45uWWI
ZR3IwL2nI81P02AsBioPryXhxdK+NYLzDPrbyeni51FLOlxKiiwDGuL6ejBggMRsEOTvyoU9FnWM
5zxQio6p0vUMCfjol4VJaGC+4JofOYdi+THqWcD2K45toz8QHzkbW4zs6ZANmiR8Qk3m/xhAqri0
FFgDJw9TVpuhCjG1zMOOv9ulpJDsAPmBWRzsJb7pcs7cLbPwdWn314EMMQ6Z6TVm8X3Cz/EYGNUj
aw/5TN3daKCgPThgqGDXzp8IQtaxstOBoJHzRP4OMYROHdcn+F8l3UsN5J9YKpgaTlHqiXgzI3CP
PaTT4TVyacxFDVpOF0gc3r3V0TXnsj5TznyUu9YyxNMQ1qdRtxO2qYC1oPlR2Jn1hHDeWUH3xHz5
KxF4H4KxoaxSf0R2w5QmOrZJaZ98zQAip4FzXdT1axYXZ5FSxMi1aWsvsa3Ii+9OyqTQ6z0kE0az
W0csooUdHJrIADfT84uRZ7AdjLG3bcb8Vkwzo/iaM0VRfM568I42mDHSG7y8oIYcvCYUUZELzvSf
dnAeh6ppuJTYa7+psHDyzewzp/nIjS47GdDpUXZPPqyJkqsRsrpP8qejFpkeqHmjGnrvony6iWBM
CEK4x5h2JCgL6VF3uc9c89PTkJAG6Gsbi2Qrp4KfsTdfDWEBomm4HGAA/NW6cM2ikr+wWd1Ja4IR
cxVckL4lAhZIwPzRsXcBAI+Q4Vj4sks9z49TR+VdUNzj1rSu0YIKzVkN0U2bZ/pkXztpTF+hQnvi
QMBc+pMIGyDU5bDQlubGNylWFAaRYk08cUsjHaNvLwPj4ynUSFFdKY9oXgO65XA6oPHXIWHCqrCu
MUSIVY/Pdd9wab1NXK8ufjQRs82+iTIuZNhB3aLexTr294eOrtkMYZFKrOlNe3Z2+/vDREM3Dh+B
ecSyplsEdRPtCZIPODbTEAf0WvqVsyp5SvMM1qe480bHmwooJRcYtHjSfMMJxPGlUMPPMI/2FSI1
FuiYvBK69kgYqgySHTfcGdYISTg3Dh6biYFykKTfoyG5lanhQ5cViDN73zfWC3SGC600Z0cH+P3p
/7UiaayaurvhOaKjRwLsdpMlwlC5v3CyVAdTUg7qOOesmtUZfCKfZ7w50ZJeg+mBxRESPI9B0se/
OGBcNen1nRpAqsA3XomBehEYgHtqJqyukrBSOMY0GLt8mQKGtXEcU5PANsfEbCCm10x4sody5Eg8
7lRqwSUp3aNF5N9y+5Mupus4qRTTMx461MB1KxMs4BlWQerm2iM9F6ZHaoVXuV+luQIIgNucD0yF
UWmNs9JBLfEPorQknkiMBK12fkEhenAVEXTHHI5SNK9Dx7FpXMwUkfODiY+4m4XGGpK1Jy8l2V4D
etGTjrdVN07ER2g2Ya2mUaP7aZjs7rtpqvXO86ZFde1JxrWfFdv1uZuDeWvYZNzCN6/g42PKgoCW
bH/ZwZOKr6qtznWhdznmG4qbGSz2AwnxadhVEWpjKwObOkbgnEPLI54s6NAwPmsJG6ew2/cmfUiB
SWud1/s45KjR0nm+84j6RZM/nq00QffL8HlYc8DdAAs9VSTca2TPi0td7FgYF0z/GIdzO9yMPmJh
FbJlkJeBIaRwF/eW+UFrk3UBWUuvX1aJ9VAPzT4N/War4PVjqjC/pgKL71g24XlS3EcqPomrbPhq
UbuffKb4BoVRjqIly62dox2Otx4L/UoZFEFOrXlOmUDAR33lHL8AWHpz04bQ7uEQ3LTl58eAAll4
z2QPHEZRHjCCVaYrUrBYR+b+3mfD8DS6xcBtl7tWUEtrPUwgbfFtmOcb4LeTxzE0L5lKRNEl95JX
PJDINHRcr3ISe7LhBdHoNVNpvmVV2R19Dh5bs+VqE6FP8R3B3fJDTvJ+hrNwds9u675XUT0d4pLj
bjA9A307Df5vGfNbawyomVfRKdADRxIJqZNs4cp4jsBSzPsr0/fEGuZdCvLLi3CG2o34TqyI3iX2
7PKjjZejhQXsLvmoElqHbOGy5GbBK5XNlzQpXzJrQgoOLtpv7iIfT5FB05VfpQgEnnOYp0+v05RR
9ccw5ctbDnNA/CfAoWik3mJAx+kUosPCwLoMQX2m1rU+lPQWJWFkXfoeXSIFvoJVML1OmVZHw7cg
cpuGv5hKx0vuzG/F2KA2gmrflTPD/Fj2Lujm+FHlV20nmPOWMuk5YAQUTxwVlE+AYW7lblIeK/RY
/6hsGNRGzek7mZnfLXGuydanoXFgASAm3QeItxxM820cgCLldEIaajjWKYZBnnTxu5wcc4OA8Vo0
Jl3qyrphJgHHutTHJE/FRPrKCnCO0fj9PAVLT22z4jj67DtEUXOMMQvhPYG8jAM8WVkER2g7OZWz
c9FN8jSW9WV5OoMy/8Gn6Y8kV9tHE+sAjy4Zu7Wp+eTYSX9evgXYLp+Ju8FGR2bNAd0ojIEYBRWo
vDrfrlM9QI95jL3pPjma3Ef4s5aMY2otbwQ+r2FaficRMZ3Jbj6asX7OaCPW4/ToG5Rk2nZ1LokX
hi74SoMWy9UwjueYe1xN+wfHDyxRzPkEzuGo/mNjdcPH2Ngb2Zl/AsTmTLsDzUCMUPt6TtdFi4o1
JdA6ON+upNleCcSdVOTuzX44JMUn7Qg/2BL2TusGByhw92FUz/k4mj+rAfyy07QPodPSwmWga5fk
UG7YqBkqDocOFU5a4ZM5uY8MKa4WM0yMZUZ9dEbqP5rYelx65nZ5yLtdFk6+4eL9K4ic7uZOeb6e
Kst+VbJv8SmVaNZ+eZti4yflrxxkTKpKyWJTFDqQniTgwsgs+znzRYln9za01qK/optf+0G8Boo2
mCggp4LpqDpkzJrNjuxDxq7ih29atIwj6uo8+d8psS9YEM5lij8zs7YfJBEh5rG/58KMD24T3GeO
LlrEpybKbq2vuYUDlRfWuUk41FBsodem3d/9OkAha0ra/Pr7yDjXSKk2G5fZkD+oI36VlyYbvtNA
H0zH2IyV9S4qltXQj18MIgpe0f7sbX0MrOUK4zGMCOBOS46zQYeE1Yl3EB1EtKf06vqSK+R4EuZN
xfqsSxBoduFjCbe9Z73obw3DMVkyjxmj4DK48DD8pnvLvWNN1hefY3fPE8hHMMbXKciJFY6tLY/D
AYkBvhd0nYnSYILKT37bxmv6bDk0NBSgiBkZOWMsEOkD3gHNwtzd3TJgmGGMZ8FHol5aQaeZu3bi
yWc94dofjPl9Hh/dQWPycNh5+jNcG4Z2f8K0P1FefLOcN63TfAMLsyMPJu4l8ThwO1g8nkPmVZYu
ulXSWMRNcjCSSzR0GilW5H7+ZUqi/7XgkjE/GE1qMbkhIkBNG3VmFk3sk48OXJHZ6OxP5eE1G+Pb
PFjfdP+d8oG0dCu3IW9IIixzwyYOxVu85uZI/JqYXYQC7LeO3NiT6LcjfhKtmkM/DruuXBTAof7y
rNfFnW1W6nfSTPsWKk0s1XNgQv6ygQy4usRtbAjBHWAn6GWolpZsSb2FW4c/Dd/5VWTb2sOyn7g2
TRjDB2EGhP2P2AnqjcpNvEf06p0S0q3pD6f2QD+o6D4HUM9JgF0nwdqaskKugjSnjDWePijPWVWq
3mv5FaLAQOklRYSncM3bcWlx+bQVMySTLna3rkmyA3hpRH1vTfIgFWXbrPUb7NyvQz/iI37V1gAh
SzD1LpNyOzigPwmXdY7/5cXerwmaRpyQ34cYQX760CNbezU7XRf0Z50057Aj3sfdjk+kbZCAnN6N
vMGMlFE8p8cTbal3Wv8Et6iCHA5jWJvZtZV5nMpVdi8Q5vMw9fe+WUGHMiChIcjP7XBqq5YsyCTU
fjZzeNTlT2um5hQPGjaWEEh1l1Pjy9IwxSm2HBKgcwvlyX/sk/xojfZPCuouieE/TdTabFyJg6Fz
xEsGaaBnLBIbXrnzx/FxxhWRSrc4BLOGlEWW3HPwyFJTieAi3nHIPvdZGhGzKFkrDR6i9EGkIKsK
hKX1qIoPj/zVjK5BcC2M14wDYr5M9zTgOe61/2wFqESJOs8O09aZW1ce43w05Pgad87WrIGhxR11
EyLtrFM9DMe+NU52T16yweSWtkO6w2yyxGOw0LFy5wyPUopqhpRFH3fKHXcR1KrGWoI2z5lhFKtZ
yefGgYfRUB6iwZBh9A3PDUkwIFubHF8M1gO8a35QlGQDs2cGWvc5srY6oifQXnb/HrW8781n+N9f
dQK7qiI+Wqb6V0Ghw4oXTKzDkVBr0BCE1Zm1kYipx5HQl1vY/caKNHEB1e6TpHhXHme8BEaUGueH
POUDUYXRO/x/OG/RSDuln51KjOqW+N1ZNvgyo8u3tfI+xcxjFRvcLSJg5Q7JQ3NK+23f/sSMwq2C
htbcwvgLH7q1EnoRxoKEuViD+mTuvuRXJMW0/4e9M1mOXMmS7L/UHk8AGAADFrXxeSLpHJxkxAbC
4REwzPP09X0ssrorq0W6pXLZIr2hvJwiGaQDZlev6lGMSPjdN31lbDCgbSSlwg/DYN/QIbsRP1Bi
et11CdhdtHPDvIw6QNtHxBmSGWvlYVjMJyK7QZKfRzWNBAGtY0C/56MZEmgRX12Rd0fPwkLEb5D5
p0OXgdQwFKjSMiS7yBOf2urHHpW5AzWwhiJNvZZVfCxdZm8HBs1tBibEmTkJ7dhpnmIrfC+KsH4b
Y1yVmDPGhG+giayRS3H+u8mEc8gK8onaBYzZ1aabPMl+ZcHYAYMCa1GzfgCNyt6vmU7t1QpIZw06
eedkMxEKvJdbn8XAyhZluu5aQLaeiY7cC/YnY+4QZs3xCw/G49h7HlVQxS0mB33po7Qnt+hyV3Xa
C8n+i5A6KYVzbRUa7OBMFTLUQoBkv9BR2Dee+HXjvaiDBEdovmwLbt8I7iSI8YwUT0mkGUwmU37U
5T9JHz158wg+LHWunYG+JoOq2fQh2xzYRbSXjbQ6LmGM0c+dPl1VIZSmDStz1+AhNvS3TJjYZmRB
xIge2J3zjThonHkOqikJCurLkgN7ymrrDqhibVCdOebP1rDYq6as0dd9i0/n0DUHM5mdXQyKfGj9
/m30IXS2EyuvNo5vjYnCmdM4fcfdgG6dZJSH3puSd9wud6afcROkYxC4LS/E1qFhc8aMaXmIcRmg
/7XIErg94zcdpc29nce6v4M/ubcJErVdeMyGtrxAfyewZHM79A2+Syt7b+082bWBnLcs2b5jO7gb
Orfbm0ub7Eu7vs5xTjuB/lLmJuM1Lk47ovqoj4eIiwjav5357gnSHb7lQMI896tT7JeErLlQY9mB
dNJKcmK0HpvbxSd+LGgu923WcIq7wbo18o2EjkGiMbF2JRvjoRoMfmVVsasDPMaxEeBDS8VzVZHP
xzbd7kK8gQai0gI0zUXoj/103uazOtcjOJFiYhnDif/br3IXY2xJjjtkOxkaNF65xcRteJlGxhdj
iwhPNyecbYrRr57TUBtvz8u6i7IXqpoDAlUdMYTigV8LuADc3GSDUZlSo9co3Dq/LKb/ObowZYM8
3C3EcbbVqDBPl9iwEZUCkF3lW1/Vn3PGx3MaohCzRqe5FEzAjduQuUhTjq5RjAc38hHOufFUy9Re
qoYWsQAeNZFMovG4LF+xTzNnVeMH0CSngcCV6TevrFyJ7ureKe+B7Xb/MmbTMxXWLGrdR+rXG8Yh
9FBXEttOyFvFmW3gRPU+wUXkrEFFvaXe78lZiN3Vqj76zCDsrFAWG+gNeSPbbY61QPf7pN2psnA/
FFJyxe4QA8uZioZEXIRljaegwQk/eaW7tc307LRkk4qkitd0f9d7IO0P1NyQRPDkY+2Z425ZCLZ5
dvbs4sc4VelcY/FnanFJ9B5qoNxzxvo0JjizsW6zESenHoPKkarOqAtZKaXkaNnQvoUhyVlpzp/4
wppLmb20faSBmNO2N+A/sGI9W734NWQZV6cqp9KnNnDYYesvsmlr5tE9nR7wGwz8tJLBzigV+5dA
sJ6UP6qFxB9beBPt0tk1gTdT0eFhZMH72RXTBmJtsh11lF5I6opDqmZOiKvDsg5LglxhliwbIwU/
P/De90h4ACpYKElOah4CpIWN0eJRi0u3OTES4vacvE/q1OGz6i+NyuyDZcH19ctoLSQ7OmVb8RlT
L7rQAsYCvDQU0ZzemSi97+KWkJP+YncDizO6GmarpV8ctbNz2bZEBdHqyUzODl6+s1QVWsGff533
h5qc6qnLCUdNk+Xs6WOnNVY57tkaMWkk2FVXo8SQnZoFBhnBsdHwuMGAnLg7K6Bhk53tm3ByD6In
QOmz0sLHDIIGDEevQeFJu+Lpu3bLdMtcQOpVVv5S4Z1t3KWpUOhNdkanVNoSdi9NOJPmRIhsqF06
TKdDSexmb7XxABaULyVhkH988QjtTMuxNYf5EAqCAqF5maConkwrL06wV1APzdk7F8jve9RTxlsP
MeBksP04OXxiMMD6PXNiGJCur/eFi7rkKO/VaKznbPYuy6j//xJ0Rq/D5FNN2lIANUegjVaEYh/r
yrp4feBtAwuMakNxEJ7ia0UNVuoyhGBoyUmZdVis5mvjqN2CJbbo8BwsESi5Mm4eK8QiTNXty+jg
WVl871V6I5i/WPHDr7WbSbLMh6tlC1ijZI2VwUrFS5+ihsu4SXsY2jznfFBfcfx+Ll00rUZ7emIb
c7CM+dkSnEJGOJ8XesqocB50w4l6qhp/v0zko9rZ+6CdENk4r6g8GzLxmpXerab4hZfp30gqgp0/
ILrc+RvgBbkWQ1Zk7sI1Ablvv2SNM2bLlbzQ1QIAJmKBfMTGgVqhh57dDi8FKv9y46tV8TGTYDOo
4vgVsk9gV626XTSbeKvFt2+wUHLN9Db1/lvA3t83PscWDlsSuHvKvMBQTqw8jJNlpB+ZKI+wUtWO
tqgfwa2XkrlHbo03c4K2nERhBzLkj0QTHktZgSCA+9exn8LVCXkrWK6GVT2Q2KIIOe4plAeeRAYN
fYMflpohZtrYs0GDRfB0OpotNlkYHtRoPUzB8s5t12zl15TinmlY5mujAZ00hMF6KFtCpNhnslte
HeI8pauTUkzReq+moSskYj4hBU/DkjQnf0ximD8Dic3iIHv6ErG0j4H57CrF5ivYdPFPWVSHhicH
Ce5YQDJLA+KpRfARWewcXMM/1xecPK+tD+KrTPgbcGXdkiqk6k++g6uALSZKYIBG+nm/VNWZAqnv
lPqPjV1yKFGPIQJG8mR2t24UU+XN35kW1AErSZmr4VAr6MhMaIVLhcws4M1M6bSdfX0lzrBpEWJP
evEqFYGCKQL+2wmXmAKpfhAu/titw2dzcH4SSt/niqfMx7eBj2fh1sNGonbQPJGAfod+xE3VCJ19
OF+9IQQ94UcvCcWt66aMn1yVu1tqzs7SEUcKo8gqKSpsO345lif4uyQ8YsKcAU8hvGiUVl3x6P/r
Ptr/hjv2v2+1/X/JRyswuf6fjbQvZVT+Fx+t/q//w0hr/eUj/vtBIKXnuL7ExvoPH61h/mU52GdN
07QFGwTbd7GwFmXTxf/+b5b1FxJqQD2jZfmmYwX8R20J9+ff/837iz2MaRGwNqXrm67n/StGWivQ
dt3/zUgrXOyzruO5AS5TE6fvPxtpW0SgSuQ/89ojhfA0BB1iSczliBU7wdYSEruxUGMSDT4cI6qS
g6U0tpYtKS6yakaruNGzB6QRvJMppVManWZ4zkPR1VBG4D6LcRAPOODwx7GP2Legs0C6i7d4li4+
SwLZLVFsrOSDeQROxv4On0gaZjzRWZOdxtQ9OaIi85ZU9S6wAGo4cHoa7O+5/rgnbGJzvK2Id0G7
6Xkm2NanO1s/JkXpHoc5vgQlshUmlyfwLzhuVPKiQsUiLLz2+G33/ciIF2QJg/WAnFMGvLX1QwoZ
CEmSx3bQVXmV/MlfE/1Qqzta/JBU9cPewzuDE6H2wnFfbf1CgAW/X3hD1PpVQR/QJnGwK1IInnBs
bCv9Wsn1C2bgRVMeWDmzddUvoCUan+rlQegXU8qhuWk99W349fk3x/Jnol9jhX6hZbzZBG84T7/q
Cv3S63j7taN8VffoQUBpeDX2vCPNxL8reWeWvDuHHP7hXB/6GOQSLjfesBNv2p437uDP71S3H/y5
O/smBVCCYuRZv6RL3tZpjN1lEf6ra2CuUbzReSMnDWlPI7+p2bxi1d7UsPSoOuMomPWhwNT6FfCi
46zw5uUhnoJDrw8RG1jGVvCXju1twilj2WxjsSFrwAY/wHR8SlLMsnijH0LOKG57KyJwjNE2IemK
cwxfqs6zIBDqI863MXVjvbgRpX2UuJB8TsNMH4s55+M0oQdcYn1oNvr4TDlH6UDqCb19xRWgGxm+
WX5+I120cPEX3zEn8ZD77Y4FObQ4TulcH9cd53bM+d3lM+2mrCxUUj8oQExzEk4rmzPfz7Ork1rX
QF8G8s79ntkZyZxJLGYeWdGJVwpgJQAgBB5M9dNwt8i5YySj+4pT1dmg2ZFG6/RNRF9Jau4mLncU
UIlgIPKWawtIEFtfZGxuNAHVuCO7PFNfdcgzfsb21ckQ9luH+GVk9TX7nfSplIw4byzD+CFyfQqa
qNogwLYoIurs6zuWyWXL4erFidS/ZBO/+UghwuibWeORKMXpDHE1ATUxXxUnjNS3uUzf66xqobh2
vrZc+GKmb35lUJkbLoOsqJJHT98PO31R/HNj1HfHkQxXUXDxryr/EnK9FFwzEw/PekefvKtvoKm+
i9Ih0Wyjgvup1DdVpf/pP/9lqS+yFjdaU99yZ/3F0lfdP/9E84ChL8FElWYeK+sowV5NwOiBEHON
tfWXSl+ldeISLoN7Ur6NTy1FnlnKqrn8+VJHQbbzc4kSR8a0vGfJ8auqfQL8/nJLc+ua8BvhDsu1
HmVYcssPuO07+trf6gGAmzzsHkYCvG/gIPWYABgN//Ay0t044TFP9Thh68Ei1SMGH26NqWXs6PUA
0uhRJLQOzRQkYApyEgH6n0Y9ufzjn5pi1+uBptajzcKMM6ZRuxFMPfjEqf8bvezelORSSz0gYZHu
+6ksV4r93jkJPAoG9UCFfs8Ty4gV62Hrzxdq0z9HPYgpPZJFHcNZoMe0Sg9sEKzovJVNBtQc9SNj
rDP+DHh61LN9VeGvThOdoGUKdPQ8OOnJsG4kVyinnTYxY2PK+NjqOVIwUELzpis8Az1nNlxsQbpv
a8R+WJ7JCgcIyD14qKs2Uvd81La1HlqzSec4DcR/yjLeVO//QloirMeomzDz4lpiumUI1sOwz1Rs
6PGYWMXbqAfmWI/OTKG2PQRHjJTJyb4pPWJ7eFSwJ1n7wHPbQ27qnoTIqZEKged0RvXMxosduh7c
lR88unqAdDIPEo8e7vWY7+qB3y5ylgeDu2WfyIdOywK91ge0UOBqyaBEO6i1iIATsj05LdjcTaFF
hlQR4R0WBACTCqQGJSLCZL1y0vqJXGu9bbRc0aBb8AvT3AsWfH8kDS1u2FrmaGz5OBsRiLfp2dFC
SOI91OgivhZIci2VuFo0wQaVoaHEWkyZtKzia4GFmCnNxbq4XYsvPSqMp+UYWwszpZZoWi3W1Fq2
cbSAM2spZ9GiDjiTT1pFaN9B7nG18FNrCcjUYlCIKjRpechEJ+q0YJRp6Wg0gBZUStabQgtLLgpT
htKExgG+DO1p1CKU1HIUSzCh5akiqwEHTxHmOKQrT4tYhpaz/tjufS1xoWzwS0T1Wirez54gDtgb
EQIhmR1Mt3sTrazUopm93BIVdztJneFq0cIasTeYP0htHvLprqkkHDoz3U59bQFd0+ZuDI/z7Bhr
4ub4U/ueKZwmkDIDS9hpcU9omS/Xgh8nGSQCLQK6qIG46jIwK5nHDYbKhkGLhjS/gVPWQmKFokhJ
ZgrEyWqvysyS/ajFR7gUdxI1stOypM8eY0dF2XulJUtbi5c9Kmb+R85E1xy0wInRmW9Ci562lj/7
+DtxSorvtDBqa4k0WhBLWy2bkmx8Xv4IqVpSNdFWBy2ymlputbTwyq8kvGMlR7sdqmyn5dlJC7Wj
lmwV2i0sH2dXazmXLhqWEFritbXYm6L6dqi/npaBBy0INyjDKQpxoaXiVIvGNAL7sHgipLpZNwYT
rzb4uKdabB607AzgCRuNlqJNNOkFqOTeINkM0hTB2v8jXWsRu9ZytkTXTtG3WVv9OFrwTrX0PWoR
nG57ShS1MG5oibzTYjkttCbBnhEiabdjy8wSN3WwJmmRvVP44BwtvJNPuCBidhcl5A3SZb8P7AwO
71zdyir0VhaqYgZ/t0x8XXWOBbYWgDcrZwRTLClXanvSR5Axhq1j4iyQeNuh4ZfOpn0K2JKeGtrh
9CrB00uFXK8XZlP9An8HaFWvHmJ23HvAe87BMErdkDxCZOWPjN0KPDRVlEvTvHVJ/Cv0IEiWBae+
KwEk1cmyNfXyoy/qj7SXFnkUk4raytyR1fnJU4x1dp8aZ4LmxU4hq3RMsCxXpF6z9Hrhoti8WOHO
tQ1wvYY4Tno1A5DmbI98A54hHYygoETcDsR+xX533QHDVsPJ4VBb1fjdQYwHAa88uBqWjfGDBd0m
zIYFl9yjM9DH4sPz9WEarSejp+vRhjBGrxQnoiQYzM9AwknmN0NdULFxHWfiybG5MKfuJgqdFxS1
HaD2Wu+atFQxmZRVTXJbcuTw9CfrFuoU/k9z7/bue1A68t53O/YRbXef4Hf36R7QrYlVIMY7N5U5
+mfabZUvue11wDryPKL/172C30NfJzA9kM+dWfr3MRfC4gW7tHV12Cov2W3Q/D5a+FhUiuI+mgna
inpeTvjiee90CEkYYddFM7JyxdVlDp619kUxHGh++oTMbN7/+WJ4yQW3ZX1cgMBAILWm5C6g2svr
wvISNO6XpB/n0FGmgVu5rlco1s7Wpnl7ajBg0WqMM5eyTowX+ZM9N/G2s6dfidE/pC2vuzalydgr
vHubFTxrWCp8OlqGVlaWwYYZLet+9uriPFiafp5/NuyrMRFMX7qSTLs+YUA1HbYHg4c0Lbt9NWFW
WyKuhTLvdG5ynC8WuG9/ksCRx5FyVZBQiaq+Y+FDEjS89ynCT4pT8uyxc10HfvKYmxb88/bHyTp0
PMHrpBcwe9vsqWwGMIY8X+uKhNZQ9+MJ5s6rY4IKNoIOeQNNr+1HuYOZvAVRumCWVKclZCCIPf6+
hTlnG9MkZGeRzzIK/nemLBJcjRWuksY5Sf2FfiOeDO6IrhovRUELLCm81TTL19zPryAUDWqGTEzO
dLObrzF8QSiLvr68xMChyOGQm5tGmsEIPCekTHJKlddIVrzyPP8sJBm17msgenQf4s9tSQ8dNA49
KB+KzBC7LKqeiM1xsxnZY0J0gVLuvBSYXBMs0LuS6ycWQ0LeGMuk7P9O6/HNqcS78mCuoCbcigmu
bDKe8MfAesWM6dDjR0pr1Cu3GB6qbRGHL6bnpmdk7yDuuU3xHC14Lukr6Mqb6S4NFFtMBXkqnWOR
eUfyCFy6EihFs1G8hzMqYp7Yf4O7VBvLmD65x/SbAuyIwWGs+zNBUrjhC9vmo9Ukxj4EZYbvoOJw
y33stCUhPN4Kcknc7TRMMx4rZNFG/fanpAYuHnZrd6hwZPJHztZYbZrFZNTyR9RUMj9+aO5E2d56
t/oU9qCOyR2tH8sq6PVIndKtNTbLtJ9HfoyqkO9mHKBZR9Om7O7YRG29XD+Yo38obPwixNK6OfmS
owKEBFwMW9gL0f+1SRiFz0wUH7ARfy4yfM5G/hah/wu75YOL0IrkbderrG332ZzcT614aIx2H9Ad
2xg/Q04GLex4YYW58dHE4rtrJGIxhiqfhMqf4yGOPxJimHldw4kjWjJKFFd8uLkkGa8G58INkwu6
9peWeX7xZPxGt9gF8LrE12ECd8kBx8ZMbVEQvzUV7K8aMArrj+rg5NZvcj8wB3FYYR/a+3Sb02aH
pbF5zyO5GwdZQtJtfmPJuIqleVQUdNoNIDGsHsSLhjWp3Uv+Jp/VSHqxIu+PqXxCjaAANXG5Is2q
eYgdGp6CQP+Vh53MqVizqIfdVWPIxsd8csuRHi58frOsbiEfmM1I5YNdRl9BRIAvw0RbZBlg42ze
GE1lA6ID3I01Yq70cjPvNwl3UVR8ZSw59g8ij50HuJhLiW5JK9mD8ygv6iIySu3x3TbrcWnfKOHx
jix7HY7aCBPIOsackPQPvmc/dCUu/24Gso0P0Qd7VYqNAUAlbKGQCbP9HryGiYeXfDiV2daRk7/D
DwdLpiaFSQ1PDCK0Eec4rj8bGgA8NtCkPQGiElJc2VM+7XDyPvu9evNFfnAt+PPmIUCjFSGmDEnw
T18nw43jpvR41e0W3x8nKxw+8O14jgKHxqgMByMXkTsKqHcmFq1QeHCBEzA/QgTYYUc+kaYml6+s
lFPLjz/lbKtLj8JDl21xLNALDoOMrmbxSI3ZfYLviOgZhRgMAMa2cSJim+MtwXq/siiwrlwcTbha
4KYTVpuG5UKG6cgrd0dA69kozGc8WddunL9TI+OaHdXHkNo7VDm64ez4zeiXd9uqrRXXqwODFe+C
6YWrlQWommVb2cWvUc+TWfjzcxkKACDfIjd/UyOMobWEIzz7zQPpPjGxX83L9m/HxRcuMu99Tn85
uUAwLH4RaL0ZWZ5sc1V/Rbb7bCre5GocrqqSXxrOXOUs78eK8GAD0zayqbfnss3W6dNZHPo7sDRF
FZ9vu04BN1OjTLFnfC16nr8Cpxpvlr3ol9OSxif9aCCkk9emy9ljXxFF4au/NFed69ObBrXpbQ67
KAw/s3B4tImT7BX3DEkCabSxZ8KdGoz+dxkJjCSuuAbp8DvN0t9SsC4YgvnkqdvC+2CpqcWJ0/g6
TTYXr8Z5HrlAoLIw8OeEoRYRrgIQmeuxi66LTbNeFzmfBKbeh8j9chUSVr2Yu6QH4deyo92OY3qi
Ff25LuZn2HoHEowtECLxmWf9NQv8ux47PY/v8i0cFNWkC3ZJbCW3ssGfk0rs2fS/BusQEzST5Esa
GLfFbZpdT5PSyup5TGzcxcoEUGN0J5Mf2y5pfAzDoVoHA6StoeN9vcSS8Bs/uLGBiROi7G6tgdqW
Hk8qRG12vG+dW3JFCdN1InnVdJTdjFirPW6uK/dYpK3mpDw4unjHwAWMlEYOXGI+RhKbMOHnNlnV
oknv+t56XjyHo0ndqpkFohli8VIxofex4iEr+kObK3zXktABrcSXhOlqXxJTiMP0XdUWXiZSHYFO
u3O72MPMJFI29w/oCwsrfGdTzIrmKlBEGAMpMCr66IbPag0Px2byrH5wX9AqxPM5JURbLWGOG4vP
YzhPH3g4Rl4HyXWeS7qgsBpPWDym/KSv7XgXJZsmA04DFjGPxoJIHhrH3DnoHGoB8KK42a37Yer3
+RDcNy2PMD99uhXzY29Gzx5lBY15Nqew2k6sJ8mJr0Os25j0BJkQqwac1TvYOl+rgSHL6ikkJ4FU
KJJQ7V1jO/NFxNGHXQ4TMWKxz12sWTP1Nhs10qXMX/tS9OTQ0xHWSx3wm4lCw9+ERfPRYWq9ll71
Kx0J0s/iW1+mYda0FzO/i+L5zsf5tEdTTQATreY6I+mqxHoOslfDRmLlZxgeppl0XW4+Mz//VgVO
42GOtgL6m9tOlIfTyuGn2bMIQWQR33nyjExBiKPlycBrUFsMNpRyn6NY/5q4nUEbAultmxeQMW9t
4b5aNcHeynxUi3dloDxDXKXXJqXsoaZUFDvHJz/flAIsQrM5lTnNKC8cDjUiuxesE0KiGXP+aPiU
u1svpFrgSsuxxQ8PHoJ8xkNAHVTZnhIopwiFPol9iOBBkb8nef3u+Dydog6o9QaPs658KqoyPip2
UdjHOKU/c2psog8lLjajw2nghtt26VMWxPnHVMpfNXEx6RgNT8divQ4VLVceXb0mlyXqZkju8SJf
VYYF3btCLgd49OGXXbCGGPE98JEmbvVQlFEE7YPOa/zWtD1efCXcFbGZMKAzu/rV1dBhR+iPRrQ8
274+TmgL5ybXZOW9F7f1KXUo3WxHusI0HWHSHLmIohRf9g/9zNuiaMeNUQLymq3wGBkNhz+EGN2V
3W1JHXPcJrT9JhHeweGu4jG7MBzxuWA2ns2N6U7ddnJolwTr8Q4uz7l0wXiOADNabviK0E+RnHqp
6lmSQu3azcj9WzO72Jan07s+r5d+gm1hET4Z0V+Xzl13+dCsJsd5jFVWHz0/BpA65/vFEzTAP3bQ
wWo+5ICvi3o9mihAlAoQZjVpwBsU6cJAaI9bdF4YXDBOERgOPMoLq2E4N5HjrmMIoFHkd4i4xoHJ
X+Y4YcKWJ9tCOYJEXxwdslx7x4+JnAbqrTExIFFN0RrD20IwTEyx/ZiATuk4wzqv6GGYW1dLNyVl
YzscyBX/5BQ4D0M2o7MwUY6RsCChR4fKagmqe8N30ZQ3JyAKVOT1U2f7p9Hio6+bMK15ivYKgM0q
F/Fmiqzsjoc1aVmQj63l30dCXz6U4iAKsT/lBkdwRUN9PzbknEP7Djj5qjP6dyO3jMPi4D7zayhS
EHgxpmHYGZVLLrj+NAqbXKvpahvbiw+mYCWF+ErVkLLEGc6FwHoMOR6mHy9H0+f9YLpw1+fU33j+
wmSVUItudS9LsXwIye+sX3zYzlyEDSY44SFUuNRHcwFMT+kUlKcUS9KeQhPOCbxaJ867XUAqZ2OH
PejJat4Du762uIVWWCuDTdO0nIowYubwQ6La9iYiuF22zT7HiQq9ipqeKc057wsS5Mno3y/QDXDK
9jcMBF9VRNZf1vrfhWw5FDwcXsIL2bOrLWnI01DxJuMQ+Z1EiyCbSNbNwop/WIqK7tmofBzJciUd
3AZD2a8I6R9VLHTdVvpUu3xUvcjEalrZZOFkeWkGAI/9QMnOzDOE373QAshiI2H0afk1zCD5wH9z
06eAde42Qd1e0J3BoZYM2ktDXSITMF18af+Te5TB8ML4GNPWPgjJNgyOIXO3l1IDGFfuqRcQC4ku
4LSLcTFWjsODXu8Gd+YhbR3FUac6+r7MYNdEbUt5F6Q8DFzHXDJsjg0hg6zAtlEZ4QlUL7vc0pgu
XgCzFwVvEnDP6jgn+SUhKgYDv3bEs+emS8GSjNPTkPIoA877FJVxnzKRZGHrk6As+KglPJpTWIA0
6RaxgvvFvVSmujo3/YhSYBfRUv4WkOiltLDDkZKieTXmOeLV1HpBt88tjwj9EB3sjnOrsFpM8zWz
VGtzKUNJBUoXQi0dL3Yr/haz9RuNjAnS5Xjkm9fAuLHcZTRIYh+NGPrd6V0WzAVm9XsOzCtrpc0U
U0FCciLAM2peSEjMQ3hwquyzMr27qZYc2KQJKzu9LSVzCwTqPYmoJ2a2p6ldnsMAl2Ddkj3gDVi+
pyFgH7pfypSFWeXS72rG7bto0qeM6/BuIfVHdYL5Ek/9GW86mkJHBYGjdSo2K6sZ14eIrvCo3AMf
efxb1FgoQf2AzeEWCa49SYQV1Pbegqm8JSTX1zkvRSScEfMbCU/VhM85Dz0sxk0BgxXOLl+krMRa
uQdWY4/jOLE/4iXAdavckWn1+FAne4+SqE1exD+4vf04o0riJ76Zknd6F0MAURTNeBgctqrgrWfm
zWbwaIpyHITfkYlTEG0masqdDX4sBwJ1zN2AcknXXr53avpSUpMfy+yRRhm5UVbkiviUnDmXj9VS
nrm5HZtaOleHvnAo/fk+MmrdnJR9lCqN6BBOPyX6/projo6u0xxvVA25aV1ltNQuclL3t1TOxLeE
RjA1zJkLslTKZmgzeoLlaE6GopvBU3V9cfXZLqwABOZEESZ5R2Lgb7pPgCA5fUFenbdNDCgJ6gOC
blj6/DJbbz4Lu/MeUd02Q9PpgJFL/dcEh8iDBrC1l5lM+PAyOZsKVzx8dPro0iH9Smv10pjtK/fy
Zoccycep5lZXtdxIAwQT3NJdvC0kM/jQcuXOA6zh08LeVdj5Haosscp2PtaB+pYj7YkDHSeFG/wN
123eOnP7mBXaMuRVYBeq9Pz/LUHN/B+MvJe5gpH3VRKWauanv5nl/gsrT/zf0XrQF4tv9c+mIP0/
+A+4nvkXh7m0KWcAtIC/R/5PU5Dt/xUEtnACD3aeENL/T0uQYf+FkdjSHp3AwlEkTet/eYIM5y/c
O9IMPOQN4A2BF/xLpiDh82f9kynIx1Zr80cJhz9KSl+6gPz+2RTEN9AkpLpfC//DT5NPkwsum2Tn
jhnxsWyDdB+50Ttpi2cCduGBlaeM2idhRfMtQ8qgFe2pYiWN9XwzS8G+biwvAmJ5X6XwpAxMNvNU
fgblyOkc3S24jIg7Np+lnx9z3IX1MLHuxGoy59UeMUOs3BwBtiwXrMbxsPcWPJUtgu1UlQ9Rx4zF
sf2wULtrzYlNJHvSfS/FOQhCoHBqpJXYpRcEVFCxbcX8YlE5S3+KuxKcNufoYLYe5pRw2FdFDtI1
6c6YPXoAtlQbpTrFzzTfVVYGtdnimA96OHJ9fWL78mpPYsfu64URd58K1gRMZgwVxXItqCvamL1F
0Mk7d/HyOJjWszm2ZycW5noaJ+KV3XrijCGhVX/jA35lvDl0Lok4x6nwTLK0xY21GYHHUTjKzNvB
fxg9j+a51Jcr0x4vXGJIdhXAnVgQB31rvTHK3km2kxsZR9Vdmw7OrkfdexgQR1IAE4LtLa9ObhBZ
ETx55LhwIZmUcHuzOLFHPc6W/EkScF58RH6VoX/2uQ1vvSy7zU10WZKIv7DNlShwweTFwZCsrXj6
rr7Bp7v7ibMo8fwnVifeoTch/KUFkhFGUJ8gDYyJvmUsJPgHzyc6cmhUx8oWpyXGysy7mb2/ik5t
TQ1Jxz4/S5AT6a2LKxbFAyVDBtZ+y1f4alC8lSJ/Y+Zg3B2XAibSO0XevkhLflvSvlKOp7Y0Rf20
M3NIXkzvSCT8N7A1JcF2GcO/vcw4BQcIyT3J5PaCvn4zVPzJ3ANpkc9UOIst7hG5ypao2LR99ptP
UntaojK7TxaSeD3BOgz9UBPZE1bUBRpwtQOHKFtHsj0Mu1uDCVgENMGRc+VXyT1qY/7kaXVTMTVz
UOWKGdcN5BTyykyka7/nwmNDiBuBQZFk9U+uwpxla4w7mdl+9o4p8bVFquuYWBPZzuh5wR1CqxuT
v9HdKeW2R7ncjwZM9chD7DFkcO8M/i+qOZ5iQpa+jeAlPXs7JV9Byq3UcsbXqWlxIizFVkwSlIIn
SO9NyWcAkbhRlBClHptYI2a02ZYBZPopNEz0lvAupR+2SRxU+5YIrl8FX6x9odAQRSHR2X6H7XIX
p+ZTDTB0JXFC0ctsUr61vBAyrjelJrtBbvydlkSU8V71oEIUy1tvnLZ53q0Uq4i1nNoU8LOTAEAL
m7XdNi1dw8YbISSe/Kaj4Ju2eCMFklPjPjQ8fIhTmL9VkvcAhmhWDM192yMQ20PzuwJgnv6w8mnh
jff4Zl0WFXGDbpwLSIg9nQ0Ja0MzEr+W8AQ0vL8FUXyOFZp+yjXdDebjrPPaiYHpOdEkER5PJIhy
it5aRUVjaTzjU+pgzLD3j1JnX7CsfeiGtazUvAoSR+x8uzlD/AifrfFe5QJRtW+2RU2K1s7pphHv
XYtvKQRABIq13+GXiLb+/2DvPHYkR9os+yr9AmzQSBrF1rUW4aEyNkSIDGpp1E8/h4lGAz2Lwcx+
fqASqCr8FeHudBPfvffcvFoz68Oj50Bbss9ORA25q9/ssbJhEDMOY5y9BqrD+uF69rIi0HiwJWm3
gtHYIjIKVoCyfOn8AiI61qkyJqBpIRZzz4IfDneHEGRGfCPo1hGISqzJIV6j2jyoFD5dOBwrHYR6
pTucygOxymLKKKwU7IERnNH42o2w3N+YeKYX0HEsB6wdeXKITHHxpqjftkXnMeeqUHO9V48GFs3U
b3TxbL06/Usg9a+fc2nP/fQNQeQjGrn51OoWipzvo8HVzYoJfQwY7gx6ergw44zm1f6xRmpyTUnG
OqiddYSR5WyO+btyGV57aPC8BQttC4kJSWeyn2ls3TC8/MXTh7HHrqkuPtCkQINQxcqL0ncfEIaI
xoFtsD7jLOBICcULEJV9ARRFvO44gxIMiCYLfUi3jgmCxoRGpornloPvLlTlmuzRb6KwWWkVuBgO
+yz4oEN8ST23fonreTycRe/4QBlhhAOeS/NjsMWdlWbfGAG5tmwz9XyklbS0S5tRRd1l6VVLwV33
wv+E/WBX+rup169hhRiHv/DA0PEzGoH8laXkRoCGuExs4remdaKJ62MIIxgZYzeuqsJa4to1dp7x
awCFXIAADsgplFvklhz2yiKeHLmciP7ZY/bkhNp1pIZpPTY9fIn61dCcmFU+Ih/f4n4YUvVmW84z
PPdgR7fB0ihL+hcSHiax0mP9JUj41hI8Xua+le0sd880y3vRvatwHYdnbyL/NRlHCG7kR6UE8Ib3
Rue7g+84dwR3kI7wazrPPQvjmvvxBwjIChuXxmCsBWOC4WetY1J74LY1qL+hSsCa0hFYfoI+ibHJ
clbMGdIbit2aii77HjTuBhhbwBQFHn4u8reJJpSTgWBDb0FEY81kQVkELUd/ZH4qCkLpRuADbXTT
dzv97Gm+zh2FBFU5MwFovGgZow4KOwimgYvqp/Ze6BThjcO49hI6u7wwXzY5H5/o/Z3eoW+OxkiB
b/DswfBdaTp2G3L1EDCviY2MDcbb1d1rQTcYCOFowX722rvuxPURgqJLCqOK3nMZ/ciR3cPSxl8t
shFDwXslXBPCqVtiIgZwE7g7fQp/GRYzO3OpeEv42m8NNze2Q/DOsHVicvhX57RhsNribJbvmCBq
xFVjlzDSZMNz8U3QuMK7c/S4dTHgrHSoZCBfPFwOAMqpHhSVf+fQevbScl94PvJJ9NaANdwGebA1
mYwZeNXo/PDn2S2NlxJHL7zzbWLbAP0HPk7Ruxuf5wy7L1K+8oubl/OgNZXxIsqE3aHaTCJ+DDym
Y65OWTS80t5Dtc+um0XdoXaTh7D4xYGmQC7VnW2GKxxwznhumesRuVPg+op9SFwC/wR9X+FXUJjh
elY+9m3AmJOr4coPuQvGA9EUK472iYfOmGCAiAb9xZ9ZM2aEaYsM47HGZNzVkqruJPt0x/YWC3SV
eKgatm8mOwycaYavQJROicUnwx3XpB9445nhRxvWxygQ0IpmMU6E3p+ZMzpAcvIqPs5BFNu+Wzgj
NfUQL/R1m7j1dkCbySOdGGPRkzeZ4Icx0WijoTo2KnqkEX6HHnfASkZmOCfH1tIKBHpkyMhK6n/1
BBJqCn1E1AvObdgpeU9WNoNCzqZstkBqUWMd0WAY8LWzkcKqo3gEtca8y1iBtKOErsAEw9GzeWgF
zGSz5AtlAEAiZN0Mc8uge9SnlM2nZB9JmoBAcWyyMWENGETJzi7Ud2f66yBgViMMJBZFYTBeLhG3
z6UJwiOpH5CLH7EqXoTpiw2vAV6nA1SlqMqN4FxD+w/wePqTy5i7OHs+jdjZtmnRz2zDnTeoDk3F
P0iG42Wf/jEEG4QsaSQj03CkV2CjsZ6d4tGreSWIvprd/rAMaZuuar7DLjryX1mHU6wugUVrl5uW
cqnnHNSnIMXTRjxKD/54FMEv7dY4GZaHnyrI6l3U0jrSuvWNeH2+4aCNVmhjI9HRe4lf1oR53rhs
0pqhpwS4LHEqLfdhxe65xz2zEtw1oITZsMeanFmtLpZa+8USgU3Hng0ZMz3Xs75zdH7Ga++ZJ92t
ckZgq5J0MPK8yWxl5drevS/SD3KaF18Q8I5sm2WW5kg//aKDamPU3rQUxtieqZTDJeZ5YJ6rIyeN
P1pXDWtiaU/4gejR8AF0mdM8a0mOCLDDskmA1lhdew2A7C7ICY+01ro46IZH7lafbivKFbT1sOie
A8JKIIuo0rLzm1lb2cJvlcMBS/14DQQF8Ff2ZjC6v208fGpFbx573TkWnWHcaskdsiOEwtc1WGWZ
g4uTAa9Mg6Nh+zUvnsmSjgebjcp9TvSWz9H2+sX0K8zWR89ujkXmoAE72q7QMszXrsAHkEerJm2N
jTLxdLTQQLFCJOZfJke0TYBmW9p19AL9DPADFGE/Dq9Jy0fTORb2AZBofGGUIdYpaet1CMBHB2y2
qXz00ZIlvyueYOaCS8BSz/Ayv8DMoLHMMEFOQIDMRzCH9bRO7Yk+2IBGdWuKL3VRT4B8SHu6pBoH
5XAKQ6saumw/1todltIhFezSZWRA8n1yawIUdME8V5LvWC85IDBAAnyZYGbochAroWP9rSPc4R4Y
K5dhGRRYcYrjl76NmJBK61UzK4cXiG/IA3k7lXV0odYRl3R670efr2kDXgdwOcNIybrXIh3glFxZ
ccUwLnVWU2Tt+xgc7oivnAdUHNO4e8i4+rA69Rh68h5mCLxOwNqgcw9uCqUWkqmtTsvo1NjGsYnr
PQ4t6prCEluiiN7pEzU7esL4dPv1ULg3WH/ZEljpTXfcg2XZIF7nAMmsqLeEKwEXuevawdehRu9G
jaFTEXpzmHZGit1xMkiGYnT3PHA/ZvMe2JAsPeqFS9ejYA0JEk9Ru0OY6oN+H6YoSzgMnLCjuBCP
gIFqGBu/mbEe2+Jh88Vuxmw/2/79hhomkD0C6d7cD1WwoVqWd1M2V0nnxXIkFoukCrMlRSeff3rJ
Wa7V0axjsjxB2y/iDI9R0EG0iIn8mc49SEvMyd2+rLqzhtfCSRjwph3EkG6W3yd8l4NjfCeoxRx0
DwnthgPLAe9OAZdZZs+MSQM0qu4l8CAg2lZ11pX7GfmhsbGzd12G4Sp+qYhor7s4ugoajGPJOIfY
wcD3k5FyhbEaoz5mpiDOuEjle7eyvzn37ITI/xQeZfaFHHW0DxeMQYsGR8+Hfpg8vPRIKaQhWBlC
q10Ymb0VIXTbFksLsezYfgLXeBIW2/cMkrdFfUx71EKzjrZ1b+Zr16i41ZVEGkRSvTdOfI8zh+xn
dsavdKkMtQcwcYmb5K5iDoYWRJoua+EMgWgqxFXV8d0iWbUUUfpRNfWP5Jytf9o6RLsysJ+CiVo+
f3jOcvMUjD8obz84HEC7DShGQ/XlQ3DTIOLo3fSb9iNN0xDqOioRLLe/UjqBXyZ5zlJx6mGxUkT2
ggL73tvVsauTe1rrRHnUT2RyoWY83On4b//9F8IPlRjvrjn9knKhRRk8uFar1xiTRD6H/wGFkGcN
VnoVXFCxWwpGiRfNdkIZXlDPNvOvoOneuk/iGXn2IUbuyVZeQSZ8KC3+AGm1GWPB+IE21YRRVYkn
RNnxLZgB/n7BnUZk75I8CKjEfuNoFwezTmR7HD8N65F38t7J9FJK6qqTMSApAnjSLxkaCfUigvLY
9ek9lvxQ0w4gPbY2x5FtorpbNlXAzcdnjcU3rH8trNVuz9pTUljYMUkpuw9p+CxNVKyGnnwyqu55
fhWajz9zPtypkil/3Z1Vk90zZFisnIec2lBlu6/V9G1x3W4G9eI1qIrk/7gZ8VEYSXJFI9sHOf2c
nAw/rABoNhhYVN97m1YsIsGnn9jrbuJt1ZR8ml9vrbSF5UeXDGY5V2BzwbrA4an0PlPib3ZwCuRA
XMA3+Iz0ZAfoAmmTM8Vi7GL6B7DOj6hSoaZf20Z7q+TrmMIGtTHQUiSI1zxgUavkJ3xZImo5oPAO
rCTYyCspjEUYhpcwVMBeLPj9SrwGhkZrrG4olH9roQbzDiPZXjR9+ZqmfFAOPR1K2cdEz76MMFwT
BrrgKRdLO/hXtnXSjeFE+d0X1BTOZX0jlhj9jjpLcks77Gp2tKxQx8hFIB9ll8pL752nfjKPB8x0
S8BOQL6mgdXdAddluJxMUawAEQEzm3NhNI9TSgoTSyZ8I8zhl+vZhgzaMx2v2Mwx2n6ONjuz0U5X
ahZPna7/DkX+nRR1jCsjsFe9UYDr6aNLbvFGV2b8aOLpUhF38DzeCUqQuByyFlc9kz6fQXHFblGE
PXXoY3iwCtgcMv307Pzv/PE5Xv7Vm7zbZRIcLM/b1oqTgDNUHw0zSD+itgH3wSvMLEybpf5mIlSN
TAemcrjyKGJa7Iyn3kAExOvWlJPY2VizfJjLjZRnWibfWZuGgUgMXlCbdAv1LRmtGy792Ss/SE6t
J4wrXzVsc/Pv2SL36XgvjYwfWJntJcWxkg79b5kOHMwG+kO1/OHK8b2y4qdKoDbjzS63BgE+KFIU
GjCCWVaeRS06QCWu6fZr1ZmgjezhbaQUev3/1Zn/W3XGMv9Pee2nv2X7lUbf/1H8/kcT/v0PAN7/
M8A9/9//K7/t/qdtebThkrk2LCnEf2s1c0bbs01PF1KQ7iaI+t/xbfM/Hd3USW+bLv8Ds4H081/x
bU3+J3NzU6dZydBpUBKe/H+Rahjc/c8iJGYA1N4IT1hUJJm2bhr/W35bhI0i01RuNIPZZyB07e53
Nh7/XtnfA/hWq6n/2iaU+qI06+d2MocN6VXAyL3/bmpSv5Ykckm+jM4eMVNb80jim8Q/55UXBn0J
b85lSDrt0s/WCYa3Y6Jd8EZiI3YxA3vBVrU3yKuH0TU52YRjdfOsSe5xxej41YffMGEWwanx1x/s
8Ji6CrIouPaVmzY7T0esBzvGb2K9KLjncW4l8EA0zuxxvqFKo954yBbbGovisgvs6ag8N+E4E+yz
enD/VJgj4Joa29KtMkrYmPyUkfnuAN6CukH9gMsxcWm2qXXwCMoQVvsph6Ddt1r+R+ED2mWuvull
nZxcR9RXdGvkhsHkfuQPDyO/NQwK9soJniPKFIDlWOdEqA7uXn/svIpD8KRzO8+5UFVGMWE7qfxt
XXp0eOdauhKFemtyIkZJW5fbiWgbvusUK7XChTrERBKxtm4FNcnsjR2OcBV/DR1LmdaM8E65y8rB
33k00K/Y3UhtW8Zjcj/CEelfzvy/AkoEtcGoZjkUqWHSsJ1HYiNQywDG6BDjiRNIwWaXqaNngPoO
U+21YUb/a3jP2lA9tLIK9pFd094YxV/WSB2fYBVe1n2lHVqaRArR3yt7ZgORTTp68x8OrX2LSLeZ
Xbf5SUsdfKcZQ5ugp43aih3ryK3Bi3WTMqZ+umvUKBkKu0Gupmen05OVX+s+QBy2SwqPWt11z2Ni
Dy9FFK4CC+siR1bfDjOSv0xxGliVWy0L3hWMRrjLP8RB8SvfYW3YRFXrjyoPPoZm2gQ23o7awMLg
zDdI+vt2ZML2bocMQkX3wa6xJxDlZANkaqXRErPQcDcz39DVTcwNYTp+XElQEOqRahiAzk4Cop6B
w+mrmTDfiYixVUrHia7jx0sUJq/oxzD5kX6XYyxRcx33FD6K/rsKyIz3u5oN6+4bJNL07sLWNh6L
0WTf6Iu3MfVWJmWyDO9uwGneg0xwW8PBR1X81anGA57qfSX7h1cxm6KV/B6onNliyU2kT+nrzdQ9
Gbt3CnR/te5PqNIr+cJXn9aTvObGJ6eTBLwSSdpNmk8c9V+jOdxE52Jk1ZklhIV7puj2Ntr+t0O/
oRequ1eQoosPjHBeC+mjS3hmscosfqxBQQDLBvU+Ymj+dJl+yqRFoh7KNYHxnd3ai5Y5b8zgzKZU
LZx4Kp16O7G7MpJIrk4nrzbetC56laH5gjbyg7vrbldkUcnAuUo9Iq7029g0Tq6d1xu9CJunVF4w
DbWYaCke4mfGOiVKfVP8LQfMq6ka1EFJbT32RNlTcDYGtkdHjmjFekzDOheodrL3FT4e+gMG2G76
jajJK0HijRX6fO08+2LDFiRnjPGrI+q+4StDdaZh7Ki0n9Z2EgbgFW3srZosVprWjxAYBkxTHBSt
yCjBhDUvUYxOlRkAfHWYEHlIrACdug+ItBlUseFMJJESqaLe91bmrmLotTDKSebreLl6Mdy8QLII
a8MbWKMQsz+BuMKJWp4P9xNfR7gsQy6Sidgplkca0ro2+i11KKZeC3Ewt/q9GKf70HDUiTGUKiqg
Fqlo5nhp8z2MaMDSPLeyf7d9QE0BDtalKPnXtfObVvJ37mxc18LZqSYhO8yIisrKA3L3tJDAvIlc
HCZCKtSnfWXVcLNj3qyxrXDKlsYP4X8WsSL8qk+9a3OcT7EQzqqApb4BO4wvwh7OYNlpRW250k60
WoN2p5XGqL4SiQKCJLOjds5f03dEctKqHnwNJJyylLjqSKPnUN58BWO57T/wvt46K3tx6IvZhvAT
FwwZd72eqIXS9zFlYZvWLRmxOUa0y23CzEFc0BYKZiGqSh+CaFQelQZksJbDtgjwCnqyhksZxjgM
3OoJWBw1PVb0kRbQp50CI0PiiZvGZwdwOlh6ZPVXYM3mKigxrEnP1yT30ZhhMvwqaqA31SywUItA
WZegZLoA8Qn2ahhSbzuVfvsQSf3H7dtlU0iGbSF+gUCUn2PoVQuFl8zMFLchSXcMuaKtili9uuFQ
1i5qRWj9bUxmA46VfU6kHyFwy/Cp8+n81jCzZbC1y6UfI622jnWnlPuDs7u27mXzQ3oL4qCPGkSf
qsnsLrs7xAaXibIe3Ej9mzXWmJ472GIO9UdUtkQHt6Oc1mIU4zJo1tzmIfuWVZCcFgMQpncaOrSD
m8Np2UWpAr4PtagoxYYRL0eaUf05B0Fmf8fHYpHyYdHJXHEgPdifeQIDcFoB8OilXtX8Z6MKfa+U
1LczLkBDGiOGQeSFSelaX3HG1E6f7GnFhZnEUejc7Mx+EyCCaTcImWF1UJMq/2KosfjKNYZclKdy
lJDaxBXK+8VXP1xSFbwProaFiuDWuaXnQ5D1ESHcJcYsRJMypzcRs7tF7/5tq3c9++OWjMBhTE20
KKmjRBfkQav2TivHXRmWFHEIOsu0bjUJZ92nLrZeQtEcHT+YMKht0vF3uT+SAWoRlfW109nMpa/g
I+kSDpm8RK77Gdg4w8ax0dema27xaITbxo61f4OnyfI3I0j/VTExevd1haktK169pqDN2Ai63VRG
f1PcXcs4AmwwT6OnLkHdC8cvRdo3yL3vyMvdA768sX03/LAHgT4nVhoQ9bmQax35bqH4RG+Qem8x
0x1CPpZaD1uaE0LIaWW9D5RYoQ0x1caE2zrTwYjAjcbxg/MhhEtB+VcIEp1Zlfc+N0HtnN442C7+
Xbtjr+4GqDeMSgeE5W01ir1VBUddc0KC6n51CiBjweMzBA5QirffnTazaXyZR8up9WGOVrmUXnet
ogiIoEZPieGLbTN0TP0naiEcmHlBlLqrUmCWD/k0znTUwKxgq6t6L9tVWfHgNZ97zJqMqgh5VaGz
yruEpnUtT47EY7VaeuthTE/sDySWhitZ5GZlQ/VbxRBesIKEdGKir66q9EBKSLuF2gGu06xVes1C
2lON2BTC/FAVTTDe9AAoFKc6M2ayO6iHMYkDwLH4Smpz6ZJ3X1QZb13DCs0cjJRWItp2IcyxPjCb
n8tIPsOQfLzn43zQ8IryTJp7p+75DUIT5D2rDAxa+pAIv4S5tiYWz12Zdih49f4agql25ttcWvG5
i7EoaQOFThk+g2DUPmppmxuSxldXqxBAFcoTZlANB5Tc9y6Dqh5Zqwn/5CNysFQxF4ex3lS4EhW+
cpYY3dvJOprbCZRYhzr7Zu5fFUcCnlAk5cAbec1ODEtCt8hkoLOvpgF7E41FT+koSPE1Nh1HCcO7
UshdoFj9ChVz186Y03u5zM8yZoNKY/mih3FxaPFqWAWRQipo3/B083Y0XMCTGR9UZTo2nVEsqqAm
o+uPyVYNEKEsfkGf+/culy09nVHc7dNePk/miVuGT0Whay+4zT/VBmWxdG59Wh79rAkEnSlg1ytG
7W8UsQA11NPgg6JZuWUgBx+J5a9lepyKpcNzc9ZKk9LRMMdV49PbrVNQTd+onx7HFBdNQlCtZXVb
haF5n1BjtkapsHpQyNaZVYP4Y+nLcj8mDncEVfgbCzDsMYWTXM+fOn20+bICLbZ2HI11w/gRrAH4
qhnBlPTe1CPPvPTE3m0NMEFkbmpB72XE4SUe1DboUuNRinza83MAm2rjasDAp6X+eAGFT8a/DiNM
ZgRhArpzk1CYRHv6/gnjxylTusSS1j0l2ujTDxt+0r++M/gW0HVInWca476hkBJBuetPSo3BPm6C
/AQJgGJQeIkLEdct90jaPLrWOFh0by9Hl1tHQ7O9S590XRg4v6Pge1QkM/rYZa5o1SS7nfxXj1DB
DfrZpCnp7sMFvRrS2Wjjt8eh1h7MrcV1ir2SfqCnxCgh+ZfknnkuX604jGFwDvd0iA2uvnl00PSg
3hcVDkTLGncx2eRnA9PQJazFeSJNPJGdfPz7I3a/TVntpYWTTau1Epu1rpZVN72NQRruBw/eeUDN
72nMjXIR+3PSrsJWF7IhMxB4lJx5ryxK6uhHolw2vYfn2iDl6ei3wOODdPMmoQqU20uo70MvAzpm
Ut/gSwGHFiJL1rXjC4zqJ+g4yUradMh3GPiInZb9Ji3zM7HxHidE8wBFiIEyW1aioVfXd64EBqMr
z38jQEpBLHihM66/925wkVmytwpJmUtJCyphDfxaQ3PA6EW+gaKibQjUdWk1moE6z9vs2lazLUox
XJGingt3BDY8DWwZfnUuU8M4yRi2VAh0Z2dZVnoNZzpEwmq6oG7ptTNh2geTdzY5Y/EUWICD3Ghc
J4Jty7RGLA892TE1xo+KV3v494eZqp1fdNZBRdGlR1U7aR2bci/ifRPlWClrkok5LjiR9sBHcMWH
QUM/nmtMx4GMROfJIzY1wCx4H3Oz+Z0UNAvMrJuCAsBNMzKaNm0+z7bAHkdya9VYlAOm9ByuUGuh
tyirvf37ox+yR6q7L31R/E29uZ6FG+6MQiLVgoZ3+fdHn2XT1mvBxJk5Lwb2FpNQ8kSUmDX9Cj8+
SR/srpQR8Idps33HcjBWI86Ck2jJPpctIejQ191DG031BtQkiHXOG47fdlfu5OUUxm+tXYKfYIR7
cUudzDFnMSuOqSpJx+yBhMs8pkZWfdItrVnVVHwu9JYzRuP60Ssop4MuvZ3Qy+YTDXAuZ9XorqE7
eG9JPwViFdcPjUT4itlmwdVFn6hcob851Gz/I5f2WuTkPhI/+S0LCfBYyz49mgmBExNYNE32/YLF
YW/Wo0FfjZEcmQuQNejSS6Up605rLJ6uiC4zgKLVoa1ffUJj77oC4xfZ76muIqTOV2o1mQQ5PvFf
rG9b1+GW9O9vLQxQm0yfKE+c/21N3+LGp9CuE5xNrdBVL0amUJNoLFiH1DK/qFFmu7KGPP/vb2Mz
avfDhHkvQlStZDdeRV4Wpyoxz+RhNgkGnnfL58TLba9ZBrSGLDHee5SisI1PST8sS63x4Klq5d7h
JMqx3e02oaYqvFKdOMNWnVaQHXIYd6ytui64l5rknVzKY1cGLrGw8trH4O6xXtJvEWjjXU1htNPM
v5nCuFBoNvqw0gmC+fYtg5R3SmgNWZXhDIDHQxTOiJc2jMXBN5k09z0VmyPXKtVx6QSSO19ysfQ1
OaklEGQMgggl7I224qquCm3f2sbrEJJVxaCq9oUE06elU3uMfOtzsKZrJIfgUK07DN/HPjVPyNQ2
GwWGTkf6c4uYU61zy+FygAN4r/zoQUtz8mE2+MJw662mya1WnqXRYBNaqETMx8ZgZOOqxTbW9e4l
UmS5GjN3Pqj+uJeeuLiNPq3QQbSN7rfsCFbqPodVSUgPn4mf+iwKXoldLc++qpqjhoVLSdBs0JFU
ciV3vRBh9GrK+glq9qGZnDtzdIaKyV+rvPV91f06U/Nu/2oEfy76YEATqaNTAnB60WGTxkthi7Nm
Is66efgsLTf/DWAQMLJSWyoPk0PjgJNH7XgeUYcjbRw31lDhfknVuDVaXd+mYXw3Zaqt8sAFEBl0
uEhQNus86i4kJl/pjTJOWl3rlFGMCwusBhdbVklfJ+8ahP7BANV+TuypPfgKvzPBnFUX0j+LG3if
tH54TvknRdpbc1k5dVpRTiJGtjgoXO9EqJ4928vp3XOWLn5nBjUy3eOapivHiFlYYMKdKwt5x8pM
ucqtYofCWO2M6ikVIjyZFoVwgxw2HUaQY+rrOPZITVt9XuySqmzxy8BErx2ocmySyLo2Xv4iyekn
57E82RwbnwOw+w8ptStzMvuUQk+e1Fxg47vpJpC+sQ6DnD4eaxhOVQBK50cv9GIWHkE2CGqs2nYC
vVEwJy3qn0G03RO4oTWkMLlz1HjRdYXphSHcNzrl0poysB7m61iT3BceajOG5E+dc9pXanD+NnP1
CTi3P+tWOa68NFU0hrL1l5Migt3QQRoU+dG2AgNLuqSeWljfHu6fJQMRbdtp9U9LAYtCeOdHMfiy
YhVRT+FTIWcnt9oXfGGTKyVg9YLxw++gO0yVRkG7JzHLsBwYckWodkJZJ4ON8CuMrddyOkXOwCzM
LOW9s7AnQQ2NYsO5DdT++Fpc7pXGoIsZ8sEKEfeRq3F/T3turi3nnRV8zEtZ079sOjqqeVsyUa/s
PYdEetoyjlJB1j0oBj8A3ft2sTHiPKIAMMcvt58c+sJlBdzQgSE+DIxkfdpiLJ9Wdg27j1+TCmUK
F+5Mho/kpHoDRKXzZs6ICM2Dd9Aooz0ZrdrXCQDD0ax4oSRHN7nLWgJb213SFKgvY5gRGA5Ld100
w7JtLWsFcoxC4ZlskNjlKpgR8kidQ6LvKrv0/8R8W5o5dBAF6b2JecZEHZKziLNo7QShuei7KT05
eXcKoOA3ZXgsO9d85t10w/con/otAwa6ouITG8vODDiGmAJR3VFsVQZXpsap611c4dXoiTu2IxK3
O3L40o0uZazkkPxQz6Lx+b0NuD3e7K936unuNyQ+RDJc+RZvzabBMWZEb3Te5ev+04/o+/WqnpZs
l9c/wiuUg3PPQ/4JOcIzv2PNfTF0Nha9NQAEom3kNiFo0IjkSGBcZ0AiaCx3FVFfl7hxvvVojzcx
fBy9mMSm1vR7jIWAAElatpgeSMfkNzxH4cZxyQMKbEOMoLnbkSn98SfWWbMlx+61+T3MIG5NuNA2
wnHiVYqppA6iDNOT1C8mDoVc6QBdI7/egZXA3IHDMKZxVYe6uWSsPBc3Yi/HTL/BrLcJC4M6bJHt
Y2Fs0bbb1ZSCrpOqBW3Sme7Ssztw+rSTAntFPgUAA/WrEVthystAQdcBdukZtvjvMKhfWeJcIPvH
qC2kehhqA/VU2tkvOBlMvY6ZgCcPJYBpP/Qzzb8iqNSLBO/AyuuCH0MrobcmmCiMiXIbrjC0qdL7
oIt2g6nzBJhg2BKkORaKOvp/f1RFzFfYA8TiduldZxen+gBji8dyO2YqWLUhV6PQMrbJgJVMiGIX
GzGCeD2nY6LhlmpBSiKwjbf88tggyuA7zNtzV0TV1qDyd0nPR7o4D3UZ7UTEXREMA9L4gDGn7WGj
Ma/m1pOejMMwcTd2Uu65owQuAev4jYlStePqSTj7GoZJf3fRfmBVQEIW9WzVczAk4PpUWUW3VW9q
qyanWANHAHFFWrGaUgMz8qa7c9NWG71kCSe3yqveZcFhy/UMiT07ifjg8oHoL3T6jshE0DqvQIi5
kiEcrOyCZAvkF3ebuKSpNOgYgNcI7MRUlEY95IR/uYKi50oOJ0Nf02Nob2SU+BdLzlOMyQ5ZR+rv
YOQ1U9vzlzEGKCdj2ZZ+vanr4pR7NjxTk8uSM+8jyl0RwwclnTqAf9LgFfHNttx1BdlvWYc5cScH
egLK3EpPsvIsjaday0u+mdNXlZdnqqehbrHZLXvX+QWo0eyHFPhK7k+Lis3b9jW61AJxGzmvuJnU
NgPIjFWbNXezBt3lY5+69YbBZmgeM9P7nuLsK0wE1QBp+KfjzLc25qiVbpxVp4D9ONB+Utuk7pWy
VIT7kTNySpIibZnkyKwmxQNzHd24Qi389M3yU8GBW1IwRKH2SHbG0Rtzo5kqx6RjvdXs9WfNCX4w
y1SHLi9+578mv5wzTd81IiNvgIPrHSP1nM+HiApggc9qnde4f/MMn3+qAaNQTsHHMb1kTixXHklt
Qi7VUSsMgRmzuzSIk89Nw6G0eUwxhu8Yz04kCdwya72409znEXIk4rTLrd/a24xMfNXJcw+iyXAC
gjg8P5PJRlnicAG0dP/naddpaFhnWKkXZV2wjkXzaaE9usrq9gUkGeApztljQEOlSLUpHArXvG56
+fd7gQ3bx/MdMJy0k69MxOOaTrvIrSaKDPxiPeC5H0tPXWPsj5NoFBJrUiw4RjxzfKM4o35UWvea
AuYpjVAHDNfRkwxsRiVyLyS9mKKdNj1FuwsZG0e4klDb/hdJ57UcqZJF0S8iAsjEvZa3ciWVzAvR
rZbwLjEJfP0s7jyM4vbMnVa3CjKP2Xttg1+pxD4ou78L2ydAa4oB7gsG2nWFfpCR07RcEr21SZ30
TgoLr2T16sb5YzEaV2cwRiTz43vsBOk6ucqSmbEK6icncSdGYOC/Shsa8uz1a1hCMKJw8a5gl5tQ
CUr7NAg32I9B8q/K5w8jcPdVh0eml8FXT+LCysDbT29QfOVp9FtJiuW2Dl8zaHZcli5jRJ1vuD/j
JwJHAWPxcGM1+rGj/qYD9L6Wsl/Myrm75NhS4FAth96xgwN9qbzmKS/w9jBOQ8wkufDNvnv3A/VA
xqO3G9vhpTeJ6YWpl+90RRUj6/BLGIPLPeqBlLXVg9Gi1g4m/7XVfXvmA68tv97LjqK2m+0trV3J
rq84oi6PWGIEDSGT/cbX3rTDcoWmPeKmEcbdMeGw6zl0DzgM71BN3uwnAq14leCjkzvV7C0Z7TzZ
eKdq0ixE6XrjNN9yA5Qgk3xSjAz7dyrZPxhcCg62yDWQQeHiaxrNRG1yz5iP8YSsDHZGP8xow2NG
rR4ABuoLtzx3tr+EP+tdwTIRYOVHb0HMNQ1mw7Fpb/NHXyWflZhx3FTd2eI/HtI6DK7EiufRGmax
fdFN9lTV8MeIzQVWrhaKPeXSoKESpGRPTkjfCrq8DqDPxi6A+YnWQ4FN2nK1sMi13Evf/xc7+iPB
NpEJw2Pw7P6lxi3RWoEK983+kiGyXXtxykCTOSszmLMMOwzrQ+zw5pMflA+s82Xjo92d433UuG/N
1BCzquGmTKmfbpN9FafGFQ+ZpEkkqyXfQSfM1jTh5Nn7d9/K+jN9cODFr41FKC6DUQr2aQQMafHG
aB4s2zXjnTEbJ7tNfiX6iXWemfFJzZl3+YywzrruYG2k5JTTFnv2zK4opz03Pgx+ScKGTL9Yhr8W
k3jsjOILDm6wk7liezxQRdLlIYebcZCJ8HuueGGwyMCKz1KQBh6ITtHzpLtLcCFp7bDoBFwD+S/B
x75iIvnEzH4VOuarGVMWR5Dmt23sY/Qyp6M7LBTA0gWeTGM3yPChLnwEoJM+mTk1fNI/jp1gJYTm
eYOTC6VuRGjrINm4qL+JVxwyyLq4Ighaqu+i0xjIuIEYjrU5mxACL11JR5FmdE5mmV4M453u5Rmw
/B177CrTsC/JO3xxaolbjfaJwN6PYGg/0in8TpMkRPJtAj3vj1kYwf0Ofibw/k95Mz60rTpTS0Yl
LBDMyMARTUZrJtgqj3uFzSwrdlcKaEJgsAIWOEEEEGNYwQL2Hs2x5NYkSoT8s6utYrGNRpeFA1Cx
ekQ12YQYzNrcJQuFTUIeO8Zmnvg9Giab0oaMVlehvpb2dCxL4rXgD8TrwTCxXPluvo1wrkCF5CMu
eDrTCg0FqXHbvmCC4PfqxajEsGrqsd1JlZHNHi+hJSCfCHRXG/ubU479XsfcpJRug6HC5eqaxV+L
zNopT/6gA/zUiHiO3KVgzoT1BU/TOPSswmTvi7NjE7XXCmiAeSjgfJKSsMlMslSzgvIRB4t1FOl0
HH2KxXxEjVBlGD79bHG0dctMqXGw84SkA9gyddcCLhy8WZFu89gAm4GcoUlqvY2AniADYNGSAeNh
86ROk5vueKwgcbnMWWrP8S5FSqtTWvYL0xg+AwI0AejGSE0osLBVYByF+sIbuC28U56O8126xYtl
2Ril8uIxXT4MN2RwVOdZsA0axgg9e7CT1faPwVJ7mSUwFa9CbKxmcPH/fcm7cT6RjOgy4UX5gCCG
LRIJW8wqx5S5V7EMmdAMGGl6KshKskqWYQhb0y2/GbE2RYIxl+v5rU2GZF0LjgVNd+m5BRgKGbyh
/MqfyP872mwP2Z1E/+heONZYfB3rYBGMG8PqoQIE/95FhfMAoW9o6repd6fHuHOeK/RH2NYUSuSi
ppbGWXbHi9MdI7kAS5df2mD09p2Je/C/X/rW7AAtHf+VIIi3vQf3SxN0jm3r77IE4PrPxHGS0ngb
bZiFLm5g0JH6Q1LECdvzjrEXfI9m/44xmt/IKsOjEXNUmOYd0jfUM4u/n+FTAcDG8q62UQ73HgcL
b/D0XKbWcG9n9KMwZij8NUF3uqODz5InsNRbr0NjwcsHWRF3O4Iij3XCPorVXbMGaWr9Wrfyu07i
19iwoh3xirigitPMjKepXts39gK7sawDlnDzj2VZT77yV62bAW1MeXOyZWwYZE9A5G7hkG9HQVWJ
Px/9mINHGCH8GEt5NEwSX5UNW6tgF4LwOgNF1eh1ucTi/QmbE2EQ3hqvF9tMPt+ZvseICAkruflc
ZrYRoMGdjdlz1XQfpTVfVIVgGwrCtG5gqK57ecwKVq2sZ6naMF372aFVHOb0RuXBDjTOKT/aaa4p
dteUKSmshmbmhCyyjzlNDjBZyjV4J4YSuFu62tzQ3Rd7Y0gLkF3NJ/PJLyMrTsFsJ6vZZBGvK49m
LIVmbFSvqfFDoDW5Hx7s3GBSL1Etj76ODm4aXCY4EOuqiz4T8mSIs4AgkwOVK2T9kAl2TjZYPhXd
RjfAIyKzJVu2+TAGkew5RrFlBvMpV+mtTS16wHbZzkRcz8xP12WDO6Gr4MDmKOdqIX+yhREjsVBs
Xay9GH2PFMnwwiK32FDohGuPiAi7qc525P+1O+sv1rcYcYu1VbUgZK/fRb565bTpt922MJpgG9pI
D1uE8ZtinNm45vWO1LxrisZ6DTXk3OJ4q4lZxszu/ZByJdakZacb2+fHHPTzc1rXIELjCCEgUP2o
vDfQGxizm+tcgEMwlcdIdgkia3x6ucBoj44jP/nB0Ke0AGNIYqP4KecrjVugQ3GqkqLaioi1/Yxb
89pa+lHPMDWqsf9gIPeHYgFtAhbBrDsnfrl1Hc6JPOsn3qp1i0vPaw4Rujc10DE4k2/swP/KMwNW
2FKMPKinH4SDzaAuKNn8fNGsuHpnSlvycop1mQmWtkUidmZfd3vRknDv5XLLjx6VIDnJbCA7a2NH
k16Rub5p4GiDdEDAMfsAwiK3hutffo02UcvsnvuNEz/abvnQkWpBQqYodh35Ic8wfzdaVOqQOcPT
pL1l3xu/R2P1WolIn+wye+gd1e4JjCFmGAfy2hYB5KnM/FFdYa/Nqv/wJNUvHtUjvG6g2fwRRnbJ
rHSqfwOVRmp0L1QTt8AIr7ORs/kPg+lVFWLXx/Ox9CKw30jXNmhImpMawxcsOtU+ZsxXawl3ohW7
qraHB8YNgPQEj34X8uQmVAp9bJGr0Ob3wMP7VhruJiFtDD0Ei1owKGgmJdYKRTsIHqn9Ex0yycAE
jeYiJl/bZm6sstR9mGW01an4G6NoQioc8eiTD5Ybzqvj/wMHT2JvF7r70PFuTicvudek+xyV19pN
H+jh32zhvGiMJ5FCJcm2LVmk6n9wFrM0zvVL7v+zQuehNqMLwW9iRXXU7ezaO8UT6jD6W7naz7DL
uC0hexFyjv0BPjK7snztFtGLofkj5QQfsYp1H7SFxxZzJMvP7mYFy8CYsW7KPneVGiCImYWsteme
NVL6dezmH5zJhD0M+otGVI1LeK/WHkV8gNWrMj/CkLg8u8ci4mQR9FwCmUenPJUyuRb6kCTuRlni
TjjBfijsHFs6nWh9I1QSRUf0Av4/1QScYjCT2HgOTb5EPxYMrSKM1Cc9UEj5DhIT4bWXoEsOsM5j
WqD+e5jQGaN5YdZdWu9ZbmpOL5C4dXl3mF9AdUKXYWL7cr35yZtevFS+emROXaexQPBR14eR6W4C
CmePlo1DXmpo7VGDyqH65W9BtU/+CAA2Pl9hXnRo20zrIE1xHn30ZEVuJwcZ60w2TgkYfdSOywY3
e8u7qIEdD0WjpGtzisdBGQG+J1zAGBXXOqSCr+KSSc+AJydTH0wuAvb06aPAsuFgHd8UecIsQBYs
XFExOi1D8AZRTtT2N2RYCAnRDtvN3sO7vl9ypFzczJBHkcRad2Yy3xz/V1lNIDXqaQlNxAe3TiQk
jKA9xlH1Ev6qiL9NKZJf08eNyLO76YQBkzAoLl3uvebCvc7BcE4lc3QUdpvl72LZqHoplwQu1DXN
Nqu+hcuMgpKii6Ae4KoVoiqbI2VFdEp0IWuPMcmn72HoHjXV7dizy23RyhrzUzYoYjVKSVZxQ35n
Uj0H4q1AP78K9OwxBLnwDGMezJgauvol6+ZlMBufuoGJuT/mj3h6SKlnrc/L/S68JT+q38N7YDFv
bC92zXYij/AtY9Jes7IRTyHoCnb/oF8yTOurSETGSx16kiasvaVG8yHK4oi1+NuPYLwHJsrIhivO
ZBQ0WNIhqzMGNYE5szWee7CqO4sQAni5Jg6iwTsL5chNb4LuJ9CFgJ+YegUYrTQSgT1vXVpIj5yg
+ECdlYJdC1Z9Fzy0gXjMAj4ay4aXqGTNCbZ8QQsYrdkK13i6mLZMPkyUvu2PvsJKGUkHdkZIAJsd
IoEaJNEnyxd+ACOCtwSeRgiGIkqdaAOq/ByL9FELC6yFYYCZbYgKCmu+uACq4dhXmCf9eKSQ78td
x4O1c+3wPLVddTJV3uKUXf4xdTLUQCX5bC5KnE1rkhPVZRmlJyivjemhNKSSv7HJedEJmKYcg9j/
v0zLLwuYmKvah1PZpca496L8IUNYA1pCkyQ9NUzD0KWVR8QNG4bSW8dEN2EZwjoF1sjA2qcfS/3p
3xhM9jaMl0V2SX9O6OMlYZqJJX6tSjyWdXV255do+kFs0Gy7RN9AuJ8EUQB1wcR0TNqn2TUfU8Ys
s6yOiZGT5mmfHVQjCjLdmnldYX0bpXP14+aKLvthbvExucxevak61qF9j6Ra6dQ71dx9a/yjCEUJ
WPL0Z+y614h0d79Tf/sw+TVcVt8VF4aBK9ZLqoM9x6RRf0rZfSBb4nkWHKQZsfKKmpZIMEbZWCxg
JgfPA/CimVQ2dPPHIsgBL9LRBjykAMzA1DBhq/kTu9mhrNPLyDaVB08ydUreoO7O6LeiO/KsvbQh
4Kra4NtGDkdSWh0pR5qdhnAVCLRiIRb3cb4Kc6CEpU8WetkaLWbqpUNUww7eLD7PZJMiBx/54Bn4
XUtS27epdr59GukxJ4/dfPBAufGdzKe2AeRl4HwBE4ozxZcHMQRoqjhwREbgE0VHmetbnptPossJ
WK2sYx5SR+Gm+BKVPoia1QZV1xEtC+0MorVRvJYjCvmecpVR2rvkzsQLc+xKyJnY3/U9CvkTpxZd
Mui3b3Mw90rumUifRyBAeOziR5KOqLMVL4BlEx8Ri+wpnV+7Ynxqa37wTM2Rpxo17hHl7t2Alt1j
JWwHeMttiO3sYQA3lRyaFnpdMzGW+5WsCbP9yFIMOwBCIVwQrHLIcoIIlQfVZE+IOS914R2aCXVJ
qJdvHjPrljr/CfwIoDTYhaiO/vJoPoLlPIQqfEbAxv6SFIeKoRdDs9eudn9UYN3NyDuVia4AvFSH
Oag/MMksa7i3qqCQzdRJivBVM6hc/uXCmSAreasAsldRu/hWlklp25L8JzYChpnntFzkQJo4nEX1
lpfDze69H9MZ7zMMWfijyMwVBard0wZYbfY0T8EldSDf8tyjbww2WTjcyEo75bXN3rG+TIMiAsrl
fPbyJyPrdnPvf885N5zHSCAe2Eu0bY1yrji2SLrrChlXJuAsxc0taJFjpd0pqyJc5FL+Ecr/Lpe4
tsVti1CE24+dQIEb0zPDV/qgTT8mbwESK66+di3b8cAw91KUAGEAnjCZ7o4qjcALgN/dNhDWFuF9
j3yv7sgUhtRg+/4z9PsVMOC//QIDChSu+5B/np56JLOCOl+z/ZzUvwQqNus/PP+RLE9pmqNlP9cl
TLSI/spwtVo1LaJBu52f4s64u+9DXv4bMQ80eUBEWH1xGQpUSl9ontGIrjkIH9oqji61Cdit5Czw
W5jbOrQ4393u5ufq0obDX89OzgnHSWPnCBYwxpgeTSn7P2gR/KxFfwt4AouivjWpz9bKTt6Y9e2n
Ud6ZHSUJxR0lripQzI+I9ic13aIe47o3EQ5oGc8pnttccBh2fI6jOwe0eKxtpyR9KVrx1ijnrzHl
bOjskQUEmvbQBFEwJoubyDetzeQSvNJCHlzN4ZdXs6yMB0y3IaUQnEGeNWTqDnuWtMuPPtxm5KIZ
9f4moRKsUQzFCaW05wYMjX2iN/AU+1Dtt3gQTugyUR9O9ZvV0itn+QfZwlzL3BHewN8iRi3gjMRv
GFhgmnrGijt3DxZk4NxHedy4Vy3tjEGU4qqXjK8Iz7s0WOG70KMoSqdd2pZHOJTY93zYqOAscMN3
71UxPji5hbapqE6Oz4daWz+tsn6HmfmG1MgmDfHMVP3GLONo481qbZzoergnefZYjvNlbs27MQ0X
lryrnmNxD16uXyHSTVZkz8OeCV/TGaOIba6Z9yJKINcN3MSuCPwTy9+vafrj2t1To5i7lzLd9SMh
NSjU7KjYeIyZxyw92F55KH4zPrRWaoaUrgE12tEDlxqHEZoyxGqyfRoaRKWDemDrT3NOWYsopVtS
1TwQLhzcfBMuUafxf0JVv3uDOC183k1iWsNWNz3m7vIDDna26ZuXLGZ9pjzcyHwbA2whKzgu3cli
d03LAI+FjL/lGxPR8wzyhXu2OWoSH7GE8flW4fzT8cYaCPc7V3dHS15UixpB6O4WhKD/kbk6Bn/6
nhi7ko9spfZRD1iF4pzhcfg81H+itGR9GiKzWgwBpJI9Rl7FhiZOGciEIHF9VKcNxwo3BD+BIvqC
UByuGIGjXyUGlwG+vJqcSNj535LAPEr9JyEZK+z433yPS77678jxkl8v48wZUx6RqvkzZSPLb/bN
idRoxbxrSZbCqmvNdQRMnRkMj70Dt0G9uGRzrOd8RFBtHRrL2YWOcW5KpMZ9MN3THH22rIITUJk9
MbprXN3mynHdMyF87Gg9+xN/+3PvcER4QXg3srGHcZVemwDJY1n1D1kxuTDKQrb36tqG/YuEVA9G
mcjsrnkGLn6JBENB7Ea3zne/s74AY4CXuvU/u4J2JdLyMzT/Vi5DA0k2FwqmHDEvlyQYY3So6Pfx
IXGcmQOq7YLMyb48jUXwwb6SjBPThEY4/Q2hax8dX76xini0A/T0RkhYLF6vHx0bD4lPBFQ1NFvC
gH7BKZnrwoIzonN5KMPiebIiKAxF+0F0J7tAM/ic+pzxRoS61AZvHPRXv9AWzVj7kXcdjoGftP7K
bfrcOfD/qIR/MWRk7k9SbFm2B4QvYRUklw7CsWGw765tXC7dvPeAQG1wfhvsblC+U9Sif7YqIF1M
gsPYe0zG6dkzi9tgtdNqyImCCXNKgLZ+qgY+7lwyv8sS+6PODEyQ1tmzrM8cMCG00yE9xo3YQ5Re
LASfVhd0J5lKaEY441QZEpQ8ut1adGgLtBlug7Q8aCGiXz3JfY4d37Xbr6myliPtLZmbH1O3H35X
vuF1M6HLm+8uj+xm6qcnT1nncXLNF1gvOx6OiK6TlAF45l2a/RIzAYl0lMFBjUfQP1h5KrTp0nJu
wJmDBnuNoOjQMUEdIxHEW6BMDAa40jhxKfRHCAlm76EGSR2FpCj/56Gh3XfKJm2WIUlmP8YVRChN
0VdEZEUNVrQBXfDo9qgTDdAGRNQN0A8Mrk+JEMpIiN7IyFAcSbHs3QH7a7B1WQYxSOcO7weuepkZ
iHsnsPGN8YxwahOMikAkgV7cCS8zaQCj5FaNChQcs0zUE6u0N2ZDzwHSR+0ExqlLUY+6yIr9/A30
ROr0fxBRWMSDklJQBt0utGRyDmc+7Tjw5mNivriVty/hf7132alKgWnalvjqsS4fsqS8YqCI1/Qe
KPvYJE3l6F7zLvwXz9uZ82OjGpQ/TNjNbV2PT707v3kZTQHerIvOe9pkQgOITBp+VfYbJpVxUZ7Y
tm3vPAMQfsrgo61TRfBWYvyETkaG9OISXDDZfvVgTs26o+/bua285ovxkEv/mqD40cmUnJSZr+PF
59Civ2VxmMOkTyr3CFFN9hSbffbbjN2vscid+z6ANm+luzbGl6YsEj91e2AY/1Bx1Dcuvre2G28m
tXGt+Qnir+3y9wTC/pnbhhd/MTirthp2s5u9NxzHmbM3YpOF6QKRKM2MTJuOuXXgOpzszuM8OuHi
mvSP4+LEbLLhAmZ8IIojIhCAhng12Ci3SuMmBDFeGNk/CkTrjNE3yun+Ci/5ruIavSV/qiaj3I5Z
28dhy1olnjcV+Kq1CguaVbLfrEePjY62S95ey5/WAvQNmC8CuB/5+RobdCIxeT3eXSjMNkENzd1y
r7GZsImz0etbOair6FEmHBBODxbRrqBbyoaakT1ZcRYLJcKkJmyHgJBb/zvEw4PK/8W3rfymo0uA
BwhFmDVu2hrVm+uEzKeyeBcDJQxio9xPof6JQ3kujKzdlMqCnzWniLvstwAV+YpLhHrHHykkIGTI
6iWC1bl2m3zYZO3zYFAgWsOAWgGyTZ9DzJ2S/AjAhSnZlNek6lQ1gPa3yNz5YUPfVIo7ykX32QkE
0i3kvbymb4FPtIZv1vnFLBtipNrkT5FPP07Gx0sBwZygnlh4UlJXsB6z0a1wrRlqYxJWRUJRS8SB
Cl7gYi0K4T+DHQoQXOwxEZjQHQ/UDwMSLtfwE87QyF2bDCwwBXHrpHOwlTgBX8RT2tvgdWOufywR
asdM+S2z6A+sofX2JnwwBANgO4s0Hi/pKCFWoVkC1TZwyLvlgNTBTx5BR2P4tBeRdUxLvPMhOB3G
gPmdHFJr01XPlS6ezSF88gOrO/33ZU69V0dZ5sH6SRxOtRYZAFKdGF1SQYy7GOReoEfaZv5oMcpt
s61gPQSSzP/NWX/PjmxP7lxgbfGJwPQ9xaP84LPBPFV9/Vo4YbHBQs+l75MywvYvG3FADbmPKBjm
AtUhqDRmBw8NOv8DEeLqaCyFezuNX9C5QHXn5nHW2N4ZsF3GvAmew8SJyEzgXWPZ9Uqg5TtkGhvK
9M1yRsHB1SGNEiXDUBRuPXtJZB/MBKznQBXuroXUt00YmcVs2s4ReiuuVFiT9QAIrTKt+opp0qSH
HzeDRFLopqaN9C2zz4Ob/tXNEn9MO4QxG06sg1Rkn4fxMh7jza3txCAtbg53KBznoL1OZGKYZabO
0/LFrfMIRAL61v+yT/TQBBxl8dEf2+78338FUGgWDBYSNE7YBDYDAXFXGFrMu6izFVDXRfIqQ8Jy
smQ3pVG/58IyV0needts2aVPFm6yISCe0nSQdNUB521dEH60jDg6QsF2Xn8JPLdBnOSBumRqN8ET
AMPHAn+argkcg2Poju1VpnrlyK5i1ZECBzKmc5APfzzEULQ3QXvyq/axtRgb+i5MD2XFNMp5slOZ
eI+xoz6gFDQZo1T3YSBaHcXvK7q0AUR1+QeXJJGITy4DiY1m3gtZVTPm9ojd6NvxiDl2fgiEeB8n
h4zQYHogRVBx8g/o9mym2AaqGR2W9UZUCL2iIr47gZsxftohR/nUfmuyYB6C3aBXrkJR1UDe2vul
+U6UB4Mqle7tynXW9Jk1RBQCKVEgzgOeCp6xUxiy0zA1cMNc6IYFmO0emiF+rHXXnFXDnG2UcFXN
ZFOInqVSXd87K7QX9O66Qna6aRAsrSOsl0EdvTn1gG0OEhHJnHK5PsjAHXov+8Re/Fm7Rv0ce8xt
RlV9InEkGizau/XE2oj6ViclUW6j8Yi+V3y7onxRzNOCuqzBg0ZbwK85YuxkB1LTg7QmJqRyCqoT
ej7sHtPBgF7IqBLNcTFGmKkrXE9BXaX4/+p3V+mCjiJlNld8SuX9BVXkHfupPFr2PF1FMm8ludo8
UAJrVUgeS8lyoHKTh6g1q33QkZ6XMcw2ORc+uDEmLtZ83putMX14IwpyIomsTpAKzv9NNebNbqyr
Sz5e3RjdndRTlt+Z9YjKhmZbrpvSBfwcV92hJnnuinOa9s9omju63vwcjxixiSmut46XO0h4GgLi
6e2pwnnbRdcTBOSbR+GXMHQd3hezsDdVQ6fIj+CNlollJ0lrUxSKQ94Vj3KemYo/tTjvNyp0/EdD
MF1qrHRTJpLw6zE5+0r/DaTunyCnkzpKGpoxzyzNku+W8oOrHFt9GnvMvnR29palYhrDKQ9pg2tD
3zILCQftCy6pYLxqMOvccBiCUlvukpHcnCz+4dIz39vwRlSlXpH12u7KgKWKZ1fQ6kY8EyR+RCAt
4Cco8xspk3qmEcKKNQXnFr40Z6xkv3nt/HLXzFXzNgf9PSjC5uZAgcC2mpDwZZ8tGtW3AeHEMjud
D2ixzaFonow2ZUjTa7ShpSYtywipRFFB9WF4aAlJaoVsAalm485TyA6yRL8lIBIIBUFraw3JQwvE
MWJsX/n2oRUAkP2qRHExXZoc1b1mT4iPNA53erNoQHeTgv48x7xWnklN2v2nQ3eGz0JhE5jDEaMv
67iIjHpe2hGfEg4rA/HxjmVgtB3i3r72g+8frGxAaAHFblZt9+UkDMQCJ9lbPSOMNo0h9HtIaToO
RX+Ozply1oPZQqjNNe0qdqbZsZ7reKhov6yv1t/ndhc8Z2360A/28jEwfICr8tAmo48vg1mPPzng
8Nz5tQpTqBJcelhPjgROYduMsSbmL9bU2Zd5+dJ2COd8eyj3XvpqQdIaGW9sDE8VO+52j23hvpRx
gesrQias0XkNPXy53mUkINUmLUYLTBHzaivFIT2MAHQ9GvaeiVHWiH/a8caVgMFPd0y2buO7m8Cx
Ffmp3os9Mt1C53xOJtABZUi0ik2kMHFZ1TE09d1zu0ubUi8YXr2UospaVXZ2NYhpW9k2kgzAHda6
6DD0lH1rH6OuPtn54K2JbDEQQoLoBruaTlO4M00oBXMwkyPh1XAhHJqBZtyn6BsfLd8E7M/dUbl9
+ATHIjsIv4Nxo9XeZVyyCQwikbi19ZY9sQPJEWhq0lTJvpuI/Jn14lM0MbLA00BMn34GGtd4iQ5g
ZRdWw/VF88BjJ/aVL9ajJ6tTkeeQ4wfr3DjQZDTefWOYU9o7NCRDDS3UmftPPeTWDQDBM99V30K8
7KSBRgzFuLM3i21RhMzJsGwvVAEsxbjL7JAAh3JJ+Bm2lkhZVg8a9bJszngtPxMdt5jJst9SgbWQ
UJ1WYwmKlmX/zhXKRB4zc/IiO+6a/tIa8thqgh5QR67lNLF8ttxTJzmhk8bZS4Npr5W2jI6YA6F6
do8gEyX2Erc8BN18lhnrT42eaO/BY9iEdnzUeIk3fmDepVLiMEVj/0xwRYa4yQyPnqZCJSiXOV9l
UObGxj83Inq7zxQQRWPwSSxbzIBxuJ2j7JcGhrvBcZ0LCO+ZYM/kNoWF81l0t9CBBhgIQsiJQvpx
WYgelFuKR1LKvz3cPEgNkevOGhZR7xv/PHZLmzCk8CRKit1rl5yaHtm+pKg5M/8fTsTi/YmFl/JY
o1M3xmGZREHQm1hFudVRFKWz68bQ3rRd8sq8gHPJj05UcuHa1/z0ApsfWp/ABHKC6l+fzV8km++G
KIBmhOzFnOr4ODTdM28oAnw4Ys1na7jWfkKfvUl7iyl/06qTsXyR0cyM/79fqyYDkSi88tbOvr/F
d0IJ5RQYU/kSeR07UMdEXWxPzQNDpPhRm+pgDfNw8ikvTl1XXKgFOOxCfhcjP47TZa44dKsyACfe
0s5PXWRgD6ndXYAAmnFtJpjWIJ8wt5NHGVwQg2f5TvqFbAEhPj6dDBUn+/5iXdbbHkXT2WUjngv5
LAhRYK+RHNyC/bg5ZvJEHXhWJZWRPef/Zh/7yDw274NC8cfIhNxAx6Bb9X8q1OxDaSGOnVHJCjkS
ex3Hu8g4jajo16nhqCsRf0gIg7HcYFrOcYKXfyojTJ+l2VyZBV8wdyxPKpBTUXDTxD1DtqEF2h8T
LqMTC/5vEsh7Zixh9mQDpwjWHYvAqJo5Q634Awz5nQBGczMDBgLjXJybGIKX3ccHZgZ6j453wwCS
3cTk/4AkOmUsK+xKinPkM8D3k2zb9owqE2Ts61mlLJBz73PwesxlZvFLzMsP5lcYvCV7OGq5t65U
Hm9iTVwft9O2sYlENLvoqhywHy3QiCplYZdFw0mhNFlRi7IujzOKsHgOrsOkNyzrDI6M7uohFAd6
as6nzobCnhHlPkMM2MERZgVuz3fDsOByjSgSmwKr4UASMlTPIF8pyg/sAz1iqOdOIPmc8AGi8upZ
twHXrLkxhyk2j6bFJUrK2ClW9QIfN05+iwRa9qcEFQo7zOTfNP2DqIsXJwA7VWbJRuWFs0NDcyzT
jnRNTdDMUgIbEllB1/Ykr7gRKof3XvfBeXrBkGI+hcryn5rU/M4LFWPslVsBjOSckj+P0jx5BeXm
4siEWaMrN34d4wUSOrUPuNDslTlesqEMDpGKqtfMU8iwnAG5eeyw0udcuzUiiW+JRGw92VhB0shd
RbUXP7oVyR3t6O/hDybY+7ccIF+NWZCcKR4r1KnAbVEY5vbZ1GK6jRRvMZ7Om43p/hUJ5MbVbXIh
T3UbSNJCJsfa1GDQyUrEyhQIiHySMxjVLTe3TA6sR7m7AhJ6Zr+P9+xqTyaq70or69Ta6ifiqNxk
MibmCKEn6FEUC2bxP8rOdDdyJMvSr9Ko38NukkbjMugqYOT7vsi1/iGkWLjvxvXp53NloScyBqjs
BhKOUEqKoFyk2bV7z/mOsSSPSp8pBByYxKLV4A6kIeQEhQstKNcKpdoD4RjZwpNl9qS6+NkMQuBi
uuMux6pxngHOASK3PugN1Fhe0UaQKcP50oGSQUeAPKgX+TNqo4SBEiW5Am284Pyvb3FF9pU3fVqm
O3zzazzhfogv0aVfuDQElhD4BpTLHjcxXeIlWKgR4DzSzpb9bq676yQcfRQDNkkO2rQv4vgFJRwT
dRSnHC8oQkTpH+1E6rt4DL9ZY/BRtXF6cGnYzZO+xHdNk71mPWiymxcG1hWbjbYLbaT34EOT29iQ
SWhC4Z4n7FxNKpwn0lpxPhOBabbja2MHPHhlWc8nC6yvMonLVWKd6/awbA3BuanOxc0vA2ZmFtCV
u/K/hZYDkYquBSpKSDDJigUX8jgtD6YU/nwK4ca2Nht+Z1KEBLxJlnwRgfVsG4Nck957rsLyZrde
8hKY2bge7uW3LzAn60m+ZqFlyG81j6HMrgNckhq13Gq0bG8mBHR8KNGbNOxOGTToTWqHZBbornYE
DgkfAGSDVfwUnA44x3CEsizoS9HQM81JOfRaX5Zd4WCKSMYnK2+Hkx+BGQjN7CSMSoP0y6AEwI0z
z7xhGSNpRb3XH0pN27L6Eo48wQRC/T4cco4jYsTGIDmBLGTQfidDfFrHQ+hgCnbMObLbAeFuJYkO
AqZeJJ14hVVJ6i80fSt1Dp3OgC6Lk1fd+/Rrpa0HwXiHAJpuUQrOyrUlIUzcIwyM8Q2VvEnPCg5a
OkVcgdz4fVw8Jhl3IWwFw0bKblmo6pySNl5SUJgYI9GdKo1PONIIYPQ5tyOmQLiT7NI1vJTu2AXk
grs5u4teHvQOe5RDBuODWfbGp4j1C8X89NQM/h3RES7Mqm0WkeeNr6HdXIuWgb7RKon8FQCH1uvB
jklwsawdvX9yfQn6USM71cynhcsomzlP912wiaLcGgjJFjidvbS+xuMKuAbGbAaH11EIfl0w17a+
0dkLv65NHjklzplv0YVw1XQIYkBTWvmUxFH/w62Q/xFRbzz3dQNWyRzKE7a7cQ0pgHZ0IzE0+8o5
kTGGvEGPio8YohSxGEQD9cN7QWP0mbAyGMv0jgeDfKFCWd2KoAV7ZxVTtu1MsrXbouj2hLmkFEfb
PjO9eTz14zvOla2RRPWTQlL84Ja93DXCsVfSKbBPtH21lJUtVm1oWpyHm+GGVoCcEEbru9zHB0er
jaaLhc5EiwmplL1pb0r7sbchJiN7i1Zlrai0tRbgU++QvAYcDdmeYPtou1tDhDpihKJ9c5LmrZrS
Z0cXwVNllW8N1fajEeIrvD9v5oRlxayD9oOgXR5b66MmFmTRsmtsfdsaSBXVXrE4hLcvAu5/fBv+
d/CjOBfpyMPS/OM/+fhbgSU8Yuz024f/uBUZ//3n/Xv+62v+/B3/mD/+n9u//Szqfzs8Lm//8itX
P4rjR/aj+f2L/vS3cwX/vML5h/r40wcEv0JGuLQ/atIX8RWrryvhZ7l/5X/3k/+9LEdTwO79j1//
/n9+3/0H+Pvfbh8kE+fRx69pjl/f8gci2NL/3bJ013aF49guYuv/QgSb3r/jRzDQ6BjAxUh1JGYx
L2oV/v1vmk7So+4wpmQ4DRKEoEXAvrTEvj4JW9ixpO0haTKl7gjT+p9Agg3oxX9Oc3Qcg7/EELbU
bdaW39IcPR1JZNcTIKCDjgFmXD11mPK6siuOWs9SUTXKXus22ehMZj9UQdZyztw3Tf3k5I8/fnnv
/nmf/VveZucCXGfz978Z93/tj9tv8/3vf3NBKDsAeVxh8X4JCViZz3/7uEZ5cP/q/8U9rVVWYccP
dgmAh81ymAV0La+lFsOL95wb7Xy5ryFg5vgAIqTIc8QbbC6dIkGIf3Xe9vd8xErVO9+Fyv2vr0+Y
v18foZy6p+vu/RcqLe/++V+ur7QZscbYmBAJYnvWjRCzzGgxnxbmK5DfcQVhJYsdwTjLdR/8gr2f
X2S7LAKHTaARJxsa1ALgyn3bSseDm3ivXdAK6n+Pg6bLcMEukGV1TRCuA7s9VWN4SUQMIKnzfxSq
81ZdE0IkbfWOVhRVBbm/M9twsr/4SU1uo99+FfyowpOcZFHJ6qZ1//wvPyqbANreEO8akp3iWZkD
WtvMOumGhvg1BaHjIXmYwT6E14799mxUd+N64CIybqbnMerNU2cbn7nZfLST0Z+/XrLRzRaVS+8F
ndgmGh2smRCO8H6h4WSGHWHdnyRYHdN05lGQAzEZGsw4Q+uU5wgb2ygadciaUpoPeewbR/YQC1nV
TfnYNd3IAODWavugr8pL0cp0ISprOJuN/cPHttS27dEqgmI/Ee69bgqytVqC/da51ru7FDwR+T+Q
Au4vgL9ocw66nFuYneD/2AR+THcvsuevzJA8DwTG+p4acZs707AeCT6YmXaxHJl+fe8y7TPie16N
pt/5jrsG1kBJbyLKCzrvyA5vn520PIaNwGZpB8ZWi37kPZneoZO6SwII+3NBb3/ZuL2xKwamJZRq
NP45dq+YIsQLdK5z6K7VlqhNErOQVc4ljdetLmaVY7rz1DYBI/fAiUU6zjD8jhfgPOERYUaBlCab
d621kkAgFFnlDAedDzLU3K1P88g2Jf3VyVAcNIolZACdu9B+QcbEsZJAxw2zzOqhCDzjMuLNU4M9
7DQbTkBgk/pZMV04mmsyiPxDTNdyVmLYnzdwCpmIxvGpZAiL1NGKtuSRvXTshPuS4fux9IW7pRwP
8OKnzCKtiERsLm2Eo7ZKEsucQy2LLmX0bAfxwihjdTOkKTYFp3U6qFb+GGbdR5xYSH7uunUJ+ooW
GHl/FpNhAMmH1EYd5sN+aSq6B1rK4OCZMXy5tOO6IYXV0R9K3C3ITVZ3mdraalQH/RAgY1UL95g1
fAPt92ROMOBrMk3OUQWowGArlFiO/WxJrfjQMxXcOxEe09pSuIWLvVdr2QVorz/zrDkZYjW13FsL
9i0XRHJ3dQX5lQA9NOLGftSjTYyv7eYluGAZxFXLwZEQ1cLhFsZRdbQ4JJ6walANtqrZhoYCimDk
agHNMNinJreC3j7ZynjCIRY8OZ3FvJTAqqaJyHqqo1vYjNmyqj17DrBpuirb/fQNKpLQsAjnisu5
F7bRog1Lwc+UuyyxDoHVbUUdQ1LcpTb1079eUg14939a8k12OmB5nuFxyvU43v22zmDp6VPSMVgo
CcYJ83Ta1kHpznAyBaFxHQSuPRFwwRVutLXmSn9h0SB+Bxu2SJcp0XkD0WngUyO5s5VKmAciYPkj
L+FPBdC/3JhMFkibrFjTcXVWxd9Dj0sbKDGmD5oJygpOjPXF1uygvSCCabIAJ/i9jMwM7J42FogK
qE5M+LEP9GJGGpmx6SLzLRoaRCND/PQX7+C9VPjzW4hlwjId2yJvwHE8l4rl16U6jjQvS6YWs5oF
tZNWFz7m1vdeizFBza+P6tnQ+m6ms6LcTL2A9GkI+O0R5q7Ml5CV/fqeReImdyjVWuunaxZagLhC
t34CF6j7YYbYJXlFaGZt494aN67TIy/uQR4EatjFPBQNtOxdnBVAtEYRPaFSw3PTMVFJCM9wa4OJ
DC63RZI28UYPuiWPenMKu9IjgT3SYftHnGmU0e+hGWDtyVpjlZcUvxDpXiD0G+CcMIOGLbQ9WVtk
0RVTTYIHoudYaZARkQZcI0CJJx9WRhoLj+gpXto28Bk3Z8gFURDNAztoLrZ8RBVfnvO7msBR8YUG
ejZLWXmfww5px+DRqUcI+TRJuz90djscCnL8sNRkOuAOy36Xk7Euk9Q9jKPMD4geIByYPwdfd65D
AMin1IGChToO0bGyUTrlVXQc8+gT5xSQfqYqotgxHav+eCHCM3xQKkw2jIHrK/JczlmhES10N+xI
VCy12+TCxxtVnJ1q3J+VcT/tTgjC4Qp0SyvxJvawEoaPcnXikacz2p3hgJIVkmgFVl51kX3oegw2
HPFjMuU/qgw1X6ajfiiMT8/DbmjnPQIM1TwoYhcfem+wjqSUccqxu24TJrzlkkYdYDYPJEiVHuXk
4m1vjHUr5XiRecOSkjZvtallSx7c7MJX33Tyf2pMAaRqNSn21UAeNTWQSYkjh/OtlizCLF+XgSif
JyNVm7ycYNoG1ZmQpIeJOZPVEdVp2NGiBtV7kyxodJiIlJywCm4FePU1MIju8BdP1O9FsWlKstal
rVOg6yazkz8/UHksQ5P27D1BGOFBbTfezVVwxvUQ2QC7xxJydr6RaUqT18OSn9ZGfVAijG9Jf3Ym
7/UvrsfkmPDbE24b94ME1/O1Et0X0V+KsVhVjcf+hVXJcsjhGeq1GL1qGbYocUuaygz9d2adl9jx
KBV1hYhHpsvMCZD2Z9BDQNNVN11Yj0IbXNArAITStApvk9eruQPn8RQwQYOfVh+DxH4KhlihAwvV
0wAXb1a0nr0soylAZg5qyYMCfRt5VPgtZIegK6tdNdn7rCbduslM84l96923tFXkuI9DI4u3DG20
kvE1CvPqFtxf5IC4Z0i8y9dH/h3PkxBz4Hh9gVyHLsssS8tP32+trVVFI9Gj2iI2jXD39ZLe/+Rl
qPzctstWWOXQhhuZPstJILshmGAGM1CeQMjHRmzxdNw7daXm9e+RimDz1OZGAGJFAQkVgIwmZ2+Q
sXUxU8ARUZHsyoq2I7XCqZKKQpISY2C8Mx+0F6epzGVM0XPKBXJuppT63ETbcMqs7kphEsIKEaKu
5lWLqWXQuDtgl8TbwGjx3ESotiaCaLdTVsXXMB3Th6lA7uCnMlxLltZTnenZZsxBTQEJAyDihru6
6+0l/eP8ahiv6V2BFt9fwDmjsBfkYyWSyXn2aSSuf0wkkgPwatcgYFmcEp8+S59guMmWoLNHM38c
Jw2noqHpy7+4S+9pMr8e3kzTZt/zQBVK1xHG73tkO1ot7TpBiLuPnknEn5K5KCZwP8JkV6DqiuxL
0Y0fjmx/JCZ3bCVCfWE6w3skyZI3hf4NGfxfXNT/tzcKYXuOzu71tXn/foypnLiuJQ65B4dmDL9F
US5Lwy435FeCCoMn+Na0wjwx4qODZwoNO3PKpN3thv9xCSGEp7tCOqZl8N/9TP/rM2w7GdNnGpYP
tJWDruk3oMbrWUKK+SGqi2FZhCGdPq/XjzR90K/WEXJw1E+XcXwux8Q5BVbTLQCZPPpBMf+Lt+le
IvzpdwclUIJj55xnkRb0VWL8ssBQtPs6LiKmNti8l3nc3HhbFu44LvzeKz/1tlrZGGpfitgPVuX9
vXNNeGImnFrMu4jIJRmCTk6eGeyNZu9yNnkyK9Tgsq//4o20IDb+drWCq3WkFHRQuFbh/HYMb6DR
yqKgVdcDlc78aDjppXepRyJIKOOOkeEuS5j+e98dUA3XMlxIgj4Ms1lAniGkDh1Zg5mt0pvjxGRy
xvT0ZBTutWNqsZehcYBzCLQlZ6uTgY+XAwzQImuyaMuCi57QOLhe+aK1ZTwfmRpwPJ3kvO1oC5i9
9Q3mQ4ShB4plkedA4h4mTb6U9RoZ5nYMgmyGopRlOe5OTFk/zaEnl2SMjhJMb6Wh0GE1E3OdJnub
UuiXVrhJOZSU+CVbmAqNVS2kC7sd7OZ6Ahnh9d5tsKh6wrJ9tW39sWP/tnRti4q+3LT32E6NcF6H
vjxPJvEDhWXh0EEgIa2KeVKPGkDWwS4PNLn1aphBBgdtVU17+lXTNvb6p7ABR+VPE+dYpntRPxAa
4+jrqAtfRgNqfkwUMqomDdRryzhwFaaynYc5f01FmNDRolE6p5BHHzyeFb9vlLgJK2TjWqDeibp2
2iI+Z3XcoE7EJnYfcC39nlZ7XnCSagmo3CY6Zsy+Cq+WvxAFegw/pskdr+gA036JbE7/dtcyz6Tv
vlGc2ffY26GU9mlxStPJpEFK0uFdnwInBdihvNBtiGZAEUjwKLcx/OdldgdzWRq0MqKUgcXoHxMz
XhodDu9ab/fPkdqXSd2/uHaJEdV26kVMInMPjhGMB4NeOsVYBYI3ePQjerAmWbUeQjGEKZAqmyeM
sDdvsBep2/srCDQPTAnvfLw4vYo2JBAc63/e1Z+6ZvUzgct4Q2XZPdR7/tjsEYbeLVdtvM4jTD5N
gBOLiQc0FCToeojKKXCDjUkvZs5KzVywk+W8iomHAcjFrAEAy+gGr6oHD4suwpn7aSVmjSMxCwnr
ypQkAquvPfpO0RDp8G2s0p+0fr55dfgjTgvEEOlozXgz5APGYjIOGZEJWEv9tjd0VPi+hRXzgy3m
MsQ2kDN4rWWIkr1ZM2m7gbhSi250TtYAyDx0wj1pV+zJbr12epRkBaEj0C11zHqw/5M6PAfCJaw8
xdY/ThEzHdDxFeeUcAzNLVjiU2YWTNet/paH/uy17Dxz3RGvRJvfXCaKMWkc0Rb62ZfAUt1cPQ91
fDWqvLrSfoGTaDIvleVOxxv2MIZqwFgGWiiXjy16rofOb0xGQROW8dz6WaPpX1ZxwkQTbQn1ALJv
rD0WM4WNArJu2hK7ZdX0WKu174PWYEgQqb6oC7ZoG9HozECbDqYlyfbk1Ah9GPih0gK/LGYxToSa
bMunssAWkhhICRpgfLoDPmMkJhrBKtAD+Ht6XYMla8t3r1BcHMV2z/a+dCb7JgCsIXmdnjHuL0Tt
FQvOyZ/KRr6PSJVJrj71a4YNc2bWz3YMy1n6REXAbl3wEOQG4Z9xhcgDlT6JaC5vKAynWROSv0IT
GMIu69KMIHbWs3cjvUc50YhbleMLJBseIdqtDNUrIE2uREPP3SYT9Tp17botwQY4bfCoJ+SWVn0U
b4wqXYVNGM8dlFqMR9rvBGbgfrlDguF+o3VroPVbVckEPSnxsBjjYwyobt5I8QJrhl6J3T1D55nW
PYIaPbRepIhe9PbqJKpd9EGSUDIhbGspu5QO8sGH3s1pyK8XFTBCxGGZznFwrKES+aAk4GNjoabO
z6pVXmUNdKf+yGYdrRu93AdFYW2AmhWEsMGpQxBV5+Ax7No+4Gg0UPW54SpsM5K4CbqpgTiepoig
LdXuHC8Aj94uiPp7bfGkLHLfmYPo7zdgxrqH1PVXyuv8VcB7XUSRRFZwf7dS74jBSLI8EwXXN0h2
UM/DufUhznGjFO9VUF5q1ynX4eg66yGXK6HG175zYCtnZLLm93Oqi2/trplmjMe+PnMmZ4VwNlx4
RliQVwvUvaxu3VQ5n7yvpHYEJTree3xF7o79HvP2Uwn5egACfta1mqmr+OEW34XqwqNfEazThxil
IEkDmjUZ5UeTfDUKwobDTuO5T815pFxvITPoI3iUrdXgT1caM6u8i+lM4hkCfARQLYcMaDbXrh+1
A2fgRYZ55wl1Hq1lJAYbJ/dR50x0hiKk9zgYcfYSp+Av4zF7DqUfzWJopQe6NoSimJtUsCHGivwS
3UqADRrj1kvzc6O7kL2yRM6aiPVorIv4ajVXMSiWX8TvMwvCB3UiEoTGBYWcc4PzZnI7sS1hATHc
H6nmaHPSwzRqepJny6rKH6sSr/BdNihML3+zMFi29Dk6wiDmyKuTXRUPF5Tu7swVBWHdrXzQJZj3
2g+sS6iXC9joWF+d9G2oKgPNIb8w0IH4VOzS3ZLkBhuvaX+w3twavV5STKPwktW3Kpte8K6rj9zF
EGwgV6w5j1zrCiW3lYzPDZTVharvUVHaMCyEzpnfLqD/kN2ygDR67R264QSRLWXQnLBZLZ3AZScd
YaezcZNL0Oc70XXJEue7t3D6UptN/fBDobpneIOO32XHJDO7jSXH8Ya0pyJKy60xgE5t6jmx59qG
QgyUaK4RGaSVK6IRCE8eJcopA/gpi6tcedoUz6O2s3dOjwEj5dS0clvukBH/9GszlDOj5XADrRbM
SNL2N8hc2GyIRpuPTB0+Yh+NzTSpa6VX34I0M1c69jOEmphx1lGjNNBT2YeftxouzhReaqAH0K0U
kqFKi24o2UnmqysfCYLY1Q1SaqM3syfDR5xf8NwWVcshUTN3E4m+69Hps0OhJhiIPjDJxu6uWdp7
9yPaFG70NPgW+M4i0Hv7Ne/UsMhIIpm5XXArgsDeChin+lPpTfNAqOJUJqHcpYWfsgFs2homp6qq
6NLdXyZHbtUgvL3OpP4yOhUNX05IveoPkjG1svBCCRpIrwVC5qUmjX7V5J52pkdM5EXz6NErJyCu
nQN2o3jqNO1Blu248ETmETzjOLss998mHlEkgZZYGsQjPIymDKgTLVPMCDOLVn0hnQOVDmQPxlYz
Y+Qsa6UlCFZvak6yHS/cotl5DHRxATtRz0wgFivNAYaVR6WcjxPd9HqympXgJHWymFOvEKu7D2Ze
hxckwtBl9OQ8RjQWgBnB4ZYjonXiimZlF5iHsBYMgZT22pcekcGZDllEMQVBYZQffLrZp4jRFDUt
LSiTB48vqxeIc6s52DN/oXep2GRFdw+ETsXWGTuo1HnA9q0SsUB1DD1WeR9kG5DKOXUXrfT8q9Pp
xjK3VYsm4f6hrg0nr8BEObjhwulQWhnNS0qQwwUklPnUG8GqkpZ/SXzrZBKJ8GAI6/soQvkM5Ed3
qMrtIBAzHjVRwG9DMoeJzXkGTurSeoubdTriA2DCk94K00bspVL1XPI0p1AgtlZm9/vYjof915/+
38vX/0tD/U0jkW5l6vm3KdG1PZg84xS5zfca7NDc5E5eghQYd6YJ2D9jS2ly49XLXI/TiBM+xdID
YFVKYxuhZ3zSseIkbRqvUb2ZW/v+QvwIWjYveI9qidFwYrt1gCI8ZDYqNMOfopsRCzjUIRSgXMv0
Q4hKZ54GaMV1ByNqJwvvMfRs4vMUOr42DrflGJisG6O5Jbld36LbyAAREKDaG45Enttnaw3U8W3a
Ns+t3sor5nqsKqHbXFQFQhqtTHSmhkzmZmBpRIJZMHMz8Sh8cJKIZ4sDTTK8YqhI1raTtofJddSB
ivqWZtZIcCVb0dSOBy10OHPZaKKk4RNKZTvOG9aP1TAK9b0gQ4MzAWppW/enjW1mxVEyJEdLA3Qm
SB4r81Evs4AjJy9+bSJYrUx8Z6FQ56Hpuw19PPJ+0AGdszALCKykduFw6JNb4T8FeB+3OW6Sm0/x
uqQv4jHZUPU+bumF95quLaZh6peNaTzVvZlew0yYR00MjFll0r3pFYpkMTBrLVSnjmg742UvsMoK
Tdon0Hs8SxXywAD3TyQNTHVhtCgLYX+PQc/fW3ztgggfMVO0Ak5E7MhT844YnFNzlISn5OsFyflW
JgJXl4FVrlxiKhAX8riqa56UYpPLj4b2nR/d7aNltaY1+9imOGJt0Wj7Xn1ExEmAecGWTGakjzyf
F2fKXsLRqCBqB0cjafwD1B7vGutduek9GtW1QfT5PQKAkNSRQlIRQJZjeA5qPdg2IJNmIHowJU9l
fAEXFaFpwsxgaaZYKPuHi8V1oaX3aJ1er9IZlfdPBV+UIyTn8iST36upUrcIkvsN7uadAZH1lEmp
d6uL0HjCX/GilO99o7fwSKuofqbK65ZZX2Xb2LAY40qClto+XRiGCI4dRO3NNOXVmu49XnoML9s6
okyZSluuvsYM+AjK9QRx+sHpmvLsDqI8iwR7OAkOxooMjORgC3c+Gm22m1jwH0JSTJYeDNYdztsn
kn/1i6s9klvkb9lpnT0CuoiD5S6kj7Mz1GVEBzsPCsxllukZNybjztqiYz3rXPOjpxB87Mb4irwg
+gh1BByWJ3/w8I1bEabqqMD0kzY03rqYuhWKWLFHx9qRuRe2zD5L8mOTS1MaDcLUOHq0wYSuKR+x
5VjntHPlohkZP5MakJ3MAjE5qql2pqH8bryw3CtlFXvda4t9ya6wrFIwhmk6YDTVkvzq+VgwnSJe
at4Irk3o9lndX6yYSGOn0OiRgVrq8jGkzgZtptzRPtb3F44LeItJN1mlveh3kSAUKOndjZczBh9k
y7wbcPNTZzJF7L3got9jxsSgzUAke8VDq/sZ+Bt8MQRiOvsvHIkvbXcf+yDrhtw4psgCT5Fp47q/
v4Qu1PWcAZ9fR/027/L05GGlmNVJo39IGLxF05jf3Ylk3rGQ71SD6qrZDvA6lRUnM5SLNqATL0l9
fR4rerNU2NYu8vbKJHU48gz3Kdbgzwq/vnAQPKHiio/pkMfHGPNaRK72/usjQErTjNo43HZZexZB
ZdyqUqz6jh0ma3rnitAoWySaP55QlDKGt88lQPS5IHN7Z9xfSHmGEjXoa7hzf+xI8r4tNUPbnKi/
yKQ1YMnWJuKTOHD3Mk+JtiOZ0XIZCKvKmd7tUuPy6+xbFiYMvPqxPjGctXdT/zN0tUvlqVXn4nNk
kmSuJgfaQdeY4in2HVpeqcm4emzsrUyZdskGTAGLir5TdVxvHerwHL5lFON3HCdLnmWteOFIitbk
3dHCetuJrn4Ng12A6gcUg5FuyEwAUlzieuNC+3WCsG3XJLRPVSDJ0CAzssDDcY6E4R+8HMygBEX4
3oR3ZLjNgTMkhdQkHuHYDSnd9PtzR2rpbGzJufG7KLkC21PEtIXsmWnRnUIT4w8e9FcCnncJ5onH
oIZOSADm6I4cOHx50vTSPn39CdDCq5bKJwU7dG3mMEV8WN1L4PrawrCacGNqqpr3IMbmZuSku5rk
iEWATHUZ9H6wroG+L3s9tTamORBnmah8ZdEXABwIZW20iY6LbMUhxvPORhDuQPgjK5ysNczSuY20
AvF8hUOuttWqzMppLqqG6MTIqS85JtOZj+/2ZLMzn1qAo3Pj7hMfhrg6mQwh0AvHHrp3I6N3CT4N
JVj1oO784RiD58GsWWPGIQ6XiQ0sKLq/aC5DKELE9wYzXU5ZSb/qbe1d60ucaJpL8G/f93Oj4+mt
UaRs04mcTu+ZOlPD40A7D4bjeJZJn+8RWRLjnJmIqSozXPveM7aSmas0aC9uGKzL3ADNGUNCz3M4
YeQJaPbov9tQLlvZvWcC0VWryA2hCJ02VQsc0MEFtwnH4ScRst2HH9PjlH2QnolXzVGzAv1KHMaf
Rtzi8i6mR3xOD6aIIMPYBH9m6Fo+quID71bL5uSTfJdydSG15VtJUWr0HWqKznnyFehTkAew0u2J
W4uUA5s3Z2Fj2p3Vjjx7rr4XXmS/Dy54nzItp5PQdOsYmncSpjvVB40jG16a5jvoGI1hcslBy6qY
1vl5/WF1C6jt4WeIGlxi0efYR6ZrV9hPpQV33GrE+xjjbWF1GNe8q3OT/sazp6u5lYvhzVXE2QeY
GDrmacAG96MosWdLsvPG/BRZU/mt1MqLoqZ8Jpgeq2iUwzYUo7bSdVYzGEYfJJZvQZMMR0aEFcuI
fxF+9cGhKjlgFUpOboQC3FZR8emHtPEmaT5HDRheL7SeU2LygEWa3iysmke7B7KvZ9M+uA8pQ6X0
q+90Gv59wzi5saX2AAAIqxJR+5m2R8Fk8AMXQb1QLEHQHdLPxv+JIv1Gr4lc4oTGb+ya2cegYaef
OEyfNX4y+34PRL6RLirA84vA5DhA9rjbvlcG3rlUs7OVj4Pi3Y+xkFU33HjROQwb8/G+OgRl2l6+
PmrLNJ+npk7TS8ZiTyDgK/1V2Fs6nhiIoC1zm4XItb1H4OvCc0EINyn2eeTjLxaz0plGuORcM/rH
MIWJqKzo0QLBefK0fRKV5ZzWcLLMoZZWBBnkXvUjnvYNbdWH2EyAeTb1+zgR5IIAzF8L7DTOKH7o
qniqBzNeWOIbQSfBgcmGSzdcVfY2IXtC3seuFmFCsxg+O4q719FIsw0FAUkuBN4Y8UfqGp9pXMpZ
YOnRXuU2hGbgevM4QrkU0GZS3gQifegBqymXMWpb/4CydfApsea2CCZi/ZZliyZcybo/VK4R7AZ2
W8T2gVYm+yCPFlVuYtTT8s86K7GDJGmrH/DclTTBjNPXR6DVjO2gwherzTtyFIfXUTrZrXODPxaI
SGuhpPvGOWBSu7k6PnbLhLOHFyu4zcZgvqWlTe/CzupT4DraOQdUkwnNfLsHyKE4wxrXBEiYavs5
dCAE+dSUqNua73TSw+OUxbgow0xhPZ+2mZ3La9eI6Epa4KGPS/FiBJp9t52A2HTjR5Zxqka0853L
zWP28U/Rc1oIWz98qTItnyWDzHZ+MoQvQxmdW/AEF4aCmG9bG7IIRLRooGJ0kvIsDXIbG5/IRS6j
aOTVs9r2pTUCln2LKHTdTt7TXiPI1GLiVvk1EZh55a7QCuCqjYJb/eXliQGlx+FBozv5kpN8SA1D
b4xfZeb1p5h1B4+MWit2vodWk09eqDLcTHYFmoJOVT8VL0aCItUDvAduwcpfiG3Zj5rpX8ymPDk6
9u6AnYRTtvutSXikvdEftrWYAJHfPyTBOV75cdcx/0KrLjPVvyWqemxC0W1sjz6Ll3DwhH579s2u
Xfxf9s5kt3Fm67LvUnNesCdjUBNRvWQ17tMTws5Ms++7YDz9v+j7Fe5fKKCAmtcgBclW2rJEBuOc
s/faI9qSOb10iE+3KU4v0q2d6ubN+YtvFZLsaVZrsArT3rOYKjpWWLz38zLmmQ2I/mztTC2Sr8DV
ttmkWhyZFT2r0U7vk1O/1+ZLh0vmefDF33Kgb+ZDFyKMRcyPgwOBRSNfhI83OtTkAryWFS+skao/
lTCOnEi+0GMnn2ff+/abchhmp4RfHTziqw/e8iEqpdI3cBC8rikSu6Qp0rfCbYDyxpzlSdZACFCV
f/Fk9KmiXyhsxKqfoE1qDOVv/MrPLGeO2rhkviS4dFBE8TAqEDfhRgZxI+L9EklwYX74wsxjIwlt
fXNjuwZ/yUn9c5hVJf5qsoM+0LFge23hrTsAdI6PAJBZtVhGkVLW0VuiTY91Nqtb0dfJSasYRIzu
cdR49RgEGyQO8kY8nLU2EvOudBD3TuLZVD584jnR3ntveYgGkAMHZsNZoaYFtTRoD5aP06ZKNnOE
IqetqU7TMrXuGEzPldUmb8gV1AmXARO2LPdOiT0SfuWE47ayYbiSkPLYd4A/ilm/a4q5g0ZeK40G
efGGv1YNDcrutOiYYcT3+cuuWRQ9+xUxkpVAGEQ1A6JcA+FuQKvcxDKMt/NAP6BK+q0s8uFVUady
uLhXi13pgaC96a3OjCefFLFbQ6fxWEQ8P+eyxzXjmFktBksUuu1kWGfTqy0EGf7wNrpwvIkhmbcA
X3hvZo6aLHJfpnRte8QiEnx5Bq2fbZFn6Tv/VhdO9zY3kXUZBA7EyG27N9XURLrHDvsSu9yiZX+C
wJQ+MGkOSpFGTDx4AQ7rYj2Fd5hN5zwLjZNfKIRZuv3SKbkwMErGlMtx0tVTTpeZD9lKRbyxOcZp
KSN6I442yEVpHFko0neHt7TJy+YldWvnEpNdsNI5FKZhRnzsbfwJXJPU82atm1bzPClvy18xBeSD
eMchL6q33mVhIh2MzYCpnrsEqDRlyIF4UIexAZdxL2GubLY8kzjbN7+HEFbXpn4ku5zau0uM08Aa
Yg5u+uhXrXyqOFl/FrdaTeap7BgaZ108vEWAHLdZhG+yqrrflbLG2/JZd94YXi2TnVvHq0xnLdvX
2KEHL34HPUBNZGPyZjrdwSBv463ZZnucbe5uJkdq66W9/z7CHRlr67GFyrLVCu+BP2evS2Hsy/GF
PbS4xva8LuzQ3mlpgmXA2iOy7JD4wC8qP2av1baV2vQ9eYYzY9o1JLTfRYLaftAaYHOzKo9Q6tGt
phK8XSEPLhqrI+9gc+wF0YOiCtf5qDMF0GZYJD5WSU2X3nosTD5b0IArtyi1dZvOCxm/sT6jXCLm
VR5QopS0clewLzNcQKB+fxjt6d0HYbN1+pcoreaD0obuqOGiB/Awf4y2ae9oDXxmoqXNJRtEgHGB
xSC8w6+g7Yifl9bXndgsnHN/jMJIsGUBSNWqsTyK5ebnXuxg78gNMIM91MTBmFpYj1S6RKQ67XHW
4u4YuR1NE7JQ14lhdXQPuVE4wP997+dhOirtwOChbPue2XD2z42JZHNTO+IPcDNzHymT4EPg+w3S
EUAfBCxPGT3+cG62uusgzeFndlHdH3/u1X2MeEOPv2nLz0dziudjFQt2i56HbUxYv6chpelmLMDz
BQT9c4M5/p97pZ96Oz/FiEWP59BVd3Sy+PHGI4fIiDF1GI9oMphdsryv6xb+TQE8qi1z+H1R5VDs
GsUxpkmA65y37echNF8o0M6dWFexChPzM2QzK2Uk165B7KPjecn638eEDXpq9vomX/08/rmZaSZb
RCtsFZMcJOWQILtuBgLQLBs5u0z2qXaeHdpFwHHJm9D5ZN084a1y7lM3ZbgaI0CvU8imLzKro1GW
9QL0qI7qEhZglwEJfU25OqNIgoBqzXdKeAbjIK6g6/7cMhN+jAfmOJqPDi2GFINTGEz2zzHcLi/6
55UChcnXjQf/QVNVfCq9jvcD4zZ9B7c//tyUSTr8+55l19oOgym/CBYUiYl4yJd7dtdp6PQrTlRz
rrYproNjP4ASGtO/ZSTsDe2SwGsEjW9NYTpqq51myENrWBhQZI27jq+BlOImM+kY/Ofm52sNl4Sg
iYyHxOOS8XNoz8SJRNk07/Hy6ifyfHXAaTFR7bp/sFvzzY9w0fpWF3TAXDZLANCKbigGQrt2jz83
ocU94ikfW6+fznQ2oHbQzZ8QJIFomn+3MXGzCEeeubMuNQbqyTg96wWzy842sQI6zTaEaYChQq1V
mNXHTVj7B3Q+uHiWwMZYwyMt2nCEgo68MVRy3UigX155caMFahdXCmqk+HCYbTJy6h8QEHBYRuJX
JusPp86rPflbDGk63DmIaNGeMPrxzmh2mutoGhtpWPNFjn97sRRFyIY5Yuj2aZSuAdZJZhYbVZNz
NKT2qWxMHbdACnxovMy5ejTc6pkY6ySw5hzkfLtnN0YjAY/xCnBSycHNTj8S5busS7TH8bUibWFX
sWzQoCZ0GT7FmCVP0uKIhdCzdGm6FbEQf2PQCjaL30b3jjNKZTQGJZ2giiA3s2jfCrvLCL4VJxrz
e9YfVuk22eYm50+pD2/ljIgpHmrYi8sYyR0PoTWAt1TOuJv8/BaFC0XUeeycyUUY6xm7uPJ+lb55
KWHPc+xPxyQleyGxWvJRcnILkKZkgeUirDKZVxMWiRvbSC6Ni1IoGooF9m/KfZY5b9Bv+1Mes+qT
b3pQqJ7JS4n2lbWYV+uCiSlFmi6cETKQxXCHxepsGR6fYterfTjVxQFkNSyiRFAX2t6+Rr95wkgV
UZ8iiXUjq3kgP1jeKGj+jMVrS1r7NtPKx8Gfb2VU7Iq+P5jEKBPlwI+NR/VkVi0GFFDJtLd+O1po
P4houndLBklUZU+xbp8qU1vm3w3i5amjje4HvTH2G3OaA6b9KJhMN9yAG8Lvgax33dkQDOpiR2Fa
7SBKHhPL+c3I9asbw83gL+2XRmNGGB4zYRIGgQpiSWROD3kdwQC0HigaX/KOvM84TbN1/TnF41lo
hQkOikJUNYhutRT5Tg6ReVBvQIceG6x8mW4dprx7sGp06ZkgwqYi0V1VROBZc09m0GuU5hRfmUfN
4SXFscB/ESRtJne23zdbZaI/HJNuOFf25xir/jq1b/RRJf27jV75nMNwb7MMSkqcUVsn4fhW6DSl
qyVO2NausEWD2ayNA61aONST+yb9osSf45yKJGGaCNvZTbFgo6L0gFGgrsHqhVvvj4bYa53hKgZn
IMjjXPB92UvS5tWKjtw7qr1bR34cGNgE8stE4llR7Qy/idjGJzU9xwgWalQVG6L9Xpfkj9h9aEcm
hqHD9L1YZs8WEEjR/8I38aQnDI0iCFUS5Qg9uT2qjA+zLV5qClHigOonzbcYT+hIB7tFWu1k74OQ
m7GySHsimNSRzXct/HgdFrQ+y/CTmitHBtUhHrDffRKb4WFq5qZOre92/Ds3xZM3cvBaXt+tmd4+
W6EN+Cdvj2Sf/ZUeIqKxIxsZywVX1xDvBaMJC5/Dmn3IhwMN0IDqsWpNckO8eqalHtebUmO6U0SU
MllOtl+jwc8soZuKVGY7hgnYR2Chx+MldDd+NubvnH1M5jPs42FSnluaS7QFzafEYRZYuD5xfW7v
nwF8vyHw5jpW0i+tSAOWwnPug9YjfvDJajTXDpKmEnrCoQohYGnNkizkaMZeD8lp9KSFvwwW89D6
qB7duYHvmX5M7ZUJO7yycQB8i1A/mEk61d2SzZFOBcDus0bLYivzlKTetJe2xsW6urEZDF+qnMwf
0rNmibeFIzRgavASIcFTlLURQTS2I4LQGCKe4TwDt3ijGMxXY+d6h5BEuoCfkegN3skZ/ZOWiits
9Ee993ejZzoISpHlg9GhSqY/xQlNQ47opPJbsNvcuz1T/aKZ17ntj2uSdz7S8ez7aL70ggQOgyU2
mK3wuwk95HtclxOB0aCpXxMh39PiiCT4E+AwdNIhvvYFtBq3AMFXLknWM3Mgk4vOHJU0S427aX1M
MaoUInYh8zvaG+sIY/tMMdTwjtMCA3PoPjdg19MOuRA78u+oqzc9H91ea6vnwkoZIzb4pPLdoCyd
WOgqME8WmYxIqdxLZ6bQ+YooBA/xGU3q16Qb/bZN/ftUQXg2lOHv2rMjMWf1dds8xUP/beQkRGDB
fbbM6toeNA+okBSozXztYM7le9za8YNbuhs11QPOilTHV1BDNKziR0T1CpCfAwK35fqkwsFdCRf7
S9vdmGecezv7gD30JkrUBjDw/vptTvMu2tFRu/GKTiQnvNG/WxepDrnSraddM1uXrMyOtQOlwKfE
T0Jtpdv+t5LMsyV6Qgu74kA3fY81FDMRjsmZlgO5uvNJHzVEpfZRZ+RE/x3CEDECNlAh+CISIQdA
VAAVnPOQdcagYWffEk4O4698aRxGDPaQgvgzyOVLEFnTN3XcAJAEoc1TubFyPlLXzd0gEfNtHNEJ
ug8eSsQXq6tOXgkrO/GIdHXFAEwp4Sh20Txb76nJdNYD4ANKAkePhSpuumDSDZ88sz3RzMVNaIc0
+dFVgW++Tq65s8iXRzwT9yTCP3WtlWwwo70WOZEcGhB6K/1ONEI1VEe4rpgPaQWtf0EBo0vALdsP
L6SuZFL/NebdiQZUskPSuRPjaF7bBJpnng/9ChMTIqjffSzuHozxduDq3sQXo/PJtcsHEy9R9pZS
pG4tT4wBYjfYfATIqRpVQIgWbrT8N4ZC7Wam+RbUEzASa8yyg2ugk8wLkD/uhOFZMm2omH8ShIJy
yG67j7LoslXmI0iBaPdcN+xgxzz/JhhLX/lifNQ69VBwMf6Dy3qlUXgSvuz+npi50ClW+Fqi9O53
/kOe2TpGcAehxZrh6Liaw7nflVl8k/w6M4y+/GIq92lrMWOjfyOQnK9Ne3oNMxPQUfrbRxktTKYN
yHQeLC/HF+L+inxxgYA7rMg4rQ5jTVMAsXHPZKj15bydRXqyu+gJeq3czh6siinbQkN2D+jmGtxQ
29wY3zEkHiPFCD1MEI/Q6lyqWpivKRWZ7pLY0tHPnuf4V+EXL/7visJaoHsPByh9+pF14Wqa7Usd
kshp4xzKojjdSRwIfev3O81GoG23Zwt5MfSK/BJPdXdsh/wjU1G5DpFwrIrJ3NgES5I0lV5oGHym
bv5ip90ZVeywKveNEkd9Cv9CUSd8BOu1Ue90Z3iH8c3FPUWZnuakOPj6DQbTH0+rn3Mt31lgaGsX
QQm+NxXkkTsFMRK/NAoPjLPlJh+mS0Kn09Nwa3d8oW/6fcawC3TfBKx4BH5jWsdEH+pDWGh7QErz
lqxybDGyJQpeeFs8uCCKTTteG1J396PpPuZaSj8IVZzBVHn4YziEW9beFO/ofrGth3qynck74sL3
4rWRvZlqjyaR+0vTyCppPPtb4IV2tNpCt0ESkVsYtGyYczwWFGqY5fhIZPmYWmBciIa/ZswXtxbp
vBwSGjgwH8lVpOlvuK4DvZ8Z0OQT1TfxEBWmZts1EZG1rNs6wnOjofnsaRWvvrXXFHy8F7Bs0RTs
dUd/dfvmT1+G2HBhkRrZtEespgeZaE6DbjzVkbwPvntyasVcDcG0VsqblsNsQUxEAK2V7rBUPQ+t
ufWs+ZUYdnoqRr8zHeg/0oPAr09cbnJ88MhCtrUzLKlw/UkAJWJ9HHY+5Py1vVXEqJ50EFcrGc1X
fZqeR+KX2c9IO4gd5KwSXdsWIcxJi1gHzDkl+AdVo2qGa4Wud7XwSglqeEVdPa9Sh5mfPiLPZNjE
YQ7nShX1riuyO0rjgsQ1Yn+GnMFS/gXwEnMMRXxILGYSMqbylm1MDqg/xQHResVZehZJBqPjIH9d
Z579GBN424IReCnD+rFVG0AvYj/W6RPEu/cSVfAub+t7GpoPnVsIPkoi7PpPtCX1JvLkWzta1aqp
3Vc8bSAZgSiCRpNVUGgaFTaUBrepOPQBqy2cb7iX7F7WKQKz4ywSefy554GcCjwuVoGMqhafC72f
xGPQvx8MggWbBt9CGJfpqecYPJXx22gkM1A2kkLTJRM2K2C/xiZJZ5MisJeI96csi7Wd5IgPDDas
T16Sx0flCYhrSnG9HMb9FIrqmEdUaLWXF1y8bXkMTQhTTcXIqA/rc+P6PaPn1NyYhRMdB+Vvkqwo
L7Mzh2iG+qm8mByJno++ZLQ9vAKua6ErHHmeLZJ1NpfxBuu5u5ZqtG4MCeAoytRb4YH2N3ho3xOE
rkwAuuzWTA1UnmI6114Gq7i1LWp9HCckf9anPJl/ozpzWdq6liXTiQAOYN1qMyQ8Xbel5KGlO/Tw
d+mfPCSxcZHd2CLcVzYwIdImjbQ9S+aIx0jD1sO7FG0Y4L5ORGoHnTCmOz0uebdz/bnt9W4djot/
LyR/RTgQPxyFDEHXgtrW0wflPOlKlpydDQUUDSy9Z4zlWfEldxzaHqX5N0XSfGUIYGKugUBF/+ta
jJkiw9ybTz/3ktCOkLzl7xN6+zWZADBJrKgEwTu0FPh00qShqrPRQT9c0hto+GlMTub2rM+5fzGX
m17OiH5E5qLSI3RNuca8zpb+aB0h8V4VxUSoSqYPA1ur5E9hJvjH+fnbVLPfJ3odZ78YqLQqv1/P
nmWdpMn8irY6mqkwOSCUiu/kOS+YD9Lo+iTbU249E9r45VakVphZDhW1Nqsno7e1FbrJgn0Cf3fB
e0OShUWuEDWkEslORMnvSBfNnbT2XUaV+1qCGT7oDbRsjB/mx5IfWCt7ZPaFbYhulbuijVXvc1Kx
mHG3K1WjGqgMIw08fWEx6eaHE/W7IUnHv5jnLoXnGRun5oc6XMnQRxgGKVmptlNz2h6k18BDsRu6
9FUHV1Ukv1B7M+3LfneVQbpzPZu0pjSBZlh6W59Cbt217bVl4P5bCXyRsBG/+3TSjlNeaiTzGtEG
yb7xuaT1cNC/D5ahHYjujja+TlCRnMxvl3xQy2ZqQtCHH9ARv/d6rL4XP0pddwnVdHhTGjjJiYQX
RjpudctMthUuF0c2ESjcJGdNEFfWzkc8zqKvd5RGnrgWOUIefdwp8FdvbFdS5SOTIxobGU9hvBIo
oW1D2BaoqO1P4XoVu7MyXYOzGs+8CTMVQae/DjZxICb6kbXVd/4N6cXJEFj40yRiHFLYeA7AW6Ef
ODDvs+44r80dud04apVv3cf8MjcWrALOZ5JdUoPQJCPchXT/1sheSLwykaG2KV0UoKlWIObjkKXD
voq09pm3GiDGmGmIvgg1HlPnBXPUtBdl3Kx/HmLrqPdDln9prf5BnIl48gXviInHie02hKTHxJ3S
R9fti6cUPwXdFN/Y2EhlTuFAE3LUG3HXbf7HGPoPbmWKexJJcRV2BBqZ7/3caBoCLozWTcBY/KPs
8vreKbYquBYuMxQ5ZMPqBU1rP7T551S6d6LAr3FUDkGtueles/DHu1ilN3HNwlGmLT6JGJl+RpyY
oYU+QaoluxJjQok4PxCxnRyrvoA42dDFxSEzX8zGe8ew/QYULNx02i8/A+lfd0jVch+5mWdBDXBd
+IqIz7aG7qePPzdkOs5l8SngvC7R9O4OYQw3jg95fs4epqRtvxJ0x6u4JlelVhX1eJRc88ZnLWC0
uCPg0Ac1CQ8ZJ9RrKtrhRjEviAQ+RZSvN8szuFJUUBYXtEAzJOoYFa6xyouBsj8iRqf1YCZpdZj9
1tFIwOdr17NfMXHvFGaGcBUpSy6LNBbGJcEknCG5xNmT5yMEwVBX7AbToOomkWCNyQOCM7tTrULj
WDBGDdp6PofDXN3xhNAK9Bk1oPyqB7KpEjSdJTJqCq1jSe9inWcAUmTuXtBNoa9Lk03mFgQClPpW
70z0a4VcjUMF4UlbCyFQMyXj66jFWCDLYkP+cY+7tH6Uvp+8VLB9J5YOJqgByVIU9WIOoAkv2l0S
SlyQWDDNAwsZAOpmGHu6s9Uxo+DOe/Q0dVW5fbLSep+lnLERojkKNIg2MtkjgYPfAPFTeN2r8nIG
2plYNnAE002pCIYKuGc+PkvyY7GNGU/h5BDoRVG8csdw3Bdetsf7RPRjiIyLZxM6onfNzh6Jv2jM
v2GXAqFGK8lM7lPo8Ei4tFI8K/tWgwTcT1Z+T5vujwsjLwillgfFDMRV0VtN8xz5iw2CuJu2JvS3
e2phGysxLyn12/FmyEY6TUnmUwHC/3bLHmAz8+PXcjIeVTomBIsxhJ7mCt41vqKenzebEZ4Cp+KA
BV+aJy1lHr3zTcdmY2PCSKBX6GVUew2C1xQJckgGNgDB/EZiIwBFMbBXLHgv5gylUi/jfTfalw6H
Q4Qt1zLPc1xfWEhWWSw3SNvmdQ1Nf2yg9ttRqFAy0UQq2hFMBxonqhRN36is11a0LwAv6fNTy8Vm
VeWf1GdtQC6KvyGang6RrWLUcfT8a4SD/K2NWOdx0WLGqKvDgEr9MTGbW0F0QjjU7qKvXvb3dbgE
mKI76ouHpWIDGrslFm9cReQHMxpFT835KEIiUwDLcg3BkT+QU2ofirJl/G66/jZsmL3P8hwa6dXJ
nWeaeVYQ5WzaBEmDae1/Mi7wIataF9OX5oGYsKuGtazO/XhPNwl+WaF/Kav9xfs7r8x2SHa24wVV
1KtzbN8s00evtywJgzW+sVNEMYKJugb0aKLL3eURdittkr9HK+0OnR7PoNQYPzFR5gwXZ0Fpjje6
3IQCbDo/nnqxxHtMSuuxMVNrNahaQH637tnsyZ0usmo/xuUtHitIPYL4Zt+jKz02VIIQW6jKSF/c
q1HOu0qW+wFm9LAO23G4q2r+FKNbAm4v+IM3af2CYWm4i9rI13EzNGhiKn8/x/G3D7Aqcm33OpYy
P0RMi3dGNRN/aVSYFTvzGWKOB0AnKCKPDb/W7LK0lut4dmna1x+y1JmomfUfvaN9q3OR2towIuiP
6s0F9aKjezeL2X7QoWkBxSqobPraWHeeiWikVidzmOTB99MDffo/YKuoqF2063087137UyZaeRyG
8axs8kjKxb2xdOHn9OgughBHh10pqK4JjKH8HBQZk7yOm47MiXAKgO5ezfCgplaw/L05aPmKOLlH
rW3arV1Avmnpim8RyAbm16TThBwqsj/cqaHVSAI6Nds7+oOt6qvi5FfsfHEEv5rM3EhwoXtUGmC1
rDx9q7nGb7IM+GmZ4YZDtPOBXONrTolC6csrO2GUVSaU40FPHn06QJwc9o1d9M2mJafpiXOQ+DRW
XYYoTIvmUx0x7UljA0Fx997rw3vsOOLAhGyj694j/84+g9uhbf52MeQA1tB+lQ4YYnR7B35uT1CV
hnCJwOpBfowdKP5lEyo5F0VJHzOnec8pXhzMgrmdE8P9ZOp0iclLopM/5vvBJfcO0ho9DaIIBRBa
2yPqS/a/ZE7fAzMInZN4lw/yrzvjqdKZy879C92UPwZ9RCNTf5sCEIA3d2zTGX8w+8QpQj7uIwrO
lVnqf+LsY+J6HSgIB0IuKlEFFyu+pOz5Mqm9u/IPJLFLXWP66Ac2ilDAr3NFtKZeO6g2iDeIOPNT
F20t8Tcs6ilBGBDZKVvyD0PvXiTW4MBzsVjBGP/UUl9uGqtfhynNCKGmeA1fNUjMmAJCDCeZauM2
7hPi/diERXN2TF01bzxWAaY+GGwsPTxXw7CdKn/jhDGhUbjmwTEDBIaLWGrmF8vHnyFXb7oV4U/r
Hi0EDYb5RHKRg/navFm6cjfR4KtNpuOem/297cmDslt/LW2MmckknlyDDaTbQbFN0Sulzthv3aE5
j0N47HNA02gxvtl3vc9ki69GyKpc+rhUgN5mYnIdolLtesnOCVAtjW5vG2v0tSTYyo0k2HMoHJeW
LXlietQdph5VvKJNFZRzdkDVF+44L4M+njpaAsyoHJtxKAgtKhoaY3ZLunlZpSxGpg1OLmTGXjJF
bZC5QP3L8YORo8sc4TuZ0IW0GAGQ2NvrKibeLyzYxUUPrtF90Gm5sAvAiN+vp0j/QqW0RarD+dR6
bB/5DNiJ2/e6tZ6amWAWUXykogebWWv2amrl+8SL1HQO6qQ8uPzZDN/V+GhER2C0/lccYo7KnLyH
SU8BniZzfabbOYyENWix6z+RwiZw0yFUjBMehmM47dEI0zlaHkpSF9F1Ya5dHumx5z3C5Q1gHAW1
Uw0vJsfas1881IwmJDGvuyEzreeEX/USE9Ccl0769PMIC8husqqYCw4RC4mZlbefm8gs0W9m4Qn5
Rnmz8WzeuidJKizRDbR2lVNdhJZVl2UzS5DH8g2l/NXP18KmZ84+kH6pJdI7WVbqn37uRami8m16
1ztVy43XKXo2ZUt5YuXso36e9POdn+f8PPQwOrnhjEl0oaHpca2flszXsCjyh58v/dwjXJah+M9j
fzIYq1UzV6rQ+ec5//72f/6P7gOaq21yOX+e08AR/ed/EzOVP/RVnD7khEv+r9/x8yyXDJ2jFbKW
L394GmEBiLETLQ+GheZKW8fZaop+Qq8lHpUqM0ptQhSsczR4Mpc38qXmJxgj+yZN4neLjeUhMsaW
yzHPst1qSYKFePzzXQ9SaWZ7fF5RfOGIaLmeuNYxrqV1LAfCLiQpSitGxbsl41TmbKU64HxBI046
eocyYqZlmBGnFTGAzK4S/2+p02Iq6mY6DCBBwplQXpgO6TaOYJqPovCRGMTacUztkDU6Ho8oTTAT
4j8XRLTjOOvWJC4i3A/njRbb8lzEAV6+jgdEOWZCUngMio4M0J8jgSDOsdWgkIlMA/dAR+CAsqby
ZSA0vT2aXL7wff6KcjrBJvFQDQO+48+NRfgsZB6mQfvEmaCZ8g2nF0SvmGInQYMwYE8+Rq1Bk4AL
ZGfnhKP3f50QLW4O4YOF9r1PX32mXCBm8j3iISQALXA8K/S+bAXOC3ZtfqnoAe8aV/3SXCddZk4x
5cM5HzUcBxacBXxFECszOwSbMbCv503rYX6DNFnEdNO3I6avLKMv1rYbTTTHLsufp5R1OUclwbLn
nYYZ1bTTcJSj0Xuus+goLVLwopEM3cn5lgpcpXSxWBbh2lugnx0+vmhCeBjWw1emimeF9S8YMnEk
Ie4siuGBD/NsFuMfjWDnUBLYADRB+e6xjAe4QbX+DZQFg0Ns3ufhW+W5sTIRPmwg3H+NDUQz3ZKP
ZvektUYTQBxD22t3m3D+dPANrDXp3QfX+2bCuLLhMzCc5f3EwPpAx33eTCnxreQzXScaC+suTdMg
x+oRqGp6KRCvJPE5as9ogl+MCoy+CbEWX2Z0YK/mYh0kQNpHmDnwvnjkjbvy2jT21zAma9ae6WDE
NJYLRwCdoJSidf5q2NXV4l2Dd26JTSbDd0avILmq8DBrRNACBe+PwHVvDRsJGWr9qWLa1TWJc0xC
QmxSb2Mxb+TjNdZNCQIXRlfhD2gAkXsi4vOhUdAoHlT2FAmu2Yy/oZKROg2cAxGe1RVy2xYSWHqc
jVv6xzc+mn4/uWw6s6xcG0giN0nak7nhmEfEKhp9bmm/uR6tXq239ozwyL3ntzaZtgU5vS5HsOaW
MCrO0xtAcjCjUBGwkYBgF5LLh9WAj5XL0dc14ujr6WLHQmiI+Hgl/alYh4M8QRh/b6dq8eOYHJzG
wdUNcnkEDa+KC0HF2xYxeIl6if9Kl9WVC7jTVRXddT/HO2kc8MPs4Csi6OuvvljkM54Q67lduTLn
rCodtZV+950w2A3qJkb5G8Uvgp6f6Mu1YA1aMyqjr/fVUPTTp0AsOkzGdwtD95QX7YmVC1aBs0qp
7ABhLpUaKIEelYhXw0zMW9BWynAOzhg+z2oUp8i+1hz2RgX/xZrhok4mE+1ZX2QqJE5Y5TychHvQ
6E7txZRjAdt5Kt6jyD/riukn5zzmRnIsU2wna9nma0x70FEUJToOKIVDZgIusGdfVAU/aK9/0Oi3
/w9v/5//4zcB6H0LCh6Ld/nfSez2/5XdHkBwb6v/83/8G91uuP8yaOgZYsGi+b67QMamv10Ppvxf
ALFdAzg7FTGTTPs/6HbD+pfu+boDzdalS224gBr/Abcb/3Id07HBfUO81fGUif8XbrsLev1/g6AB
2DNMj3aotbDgXa6kC8TyvyHbdBxzsoFaBfbpASHhtmjgXXd2gjveIo8oRGu0kVufuCA4UcNzmE1g
K+1NTlJpZsuYxpf9ZUT+lwG0wUUuAzeUszVyi7Vdk3UWZ2S6knxuI67e5IiYVo1lAyOJnocq0Wj4
xLA/hBG4PTNbBHqLhME2QCjnTwx/AFWQYg3vLtlNcfMOjcVjNMPFgrFyYWJXJ04pUIVNAJiFGZ3J
XUMgzbbuo1/gXcog8cKzmKI9mbuHeqofDceJg8qmj5Zpfwetehaklexl5a11fWFGK5M0zbw4Enf1
UWfNr4h8Rfo2Ok2+Wl/bQ9dvvB8hB1YJn3gaLl7vTVjuE4BC67Q2F2wLwHYSFQEKQAnR6Ar7s89s
c8q4RLP58Hr3mDPtGu1DO6BZDB1jDroKj3tlqHPivcPmZkBQ2+Y2Ed5GjlwvUbrtSsWIyzeQRzhZ
YDesFlrDkGv+rII4asDcdDQGtAJ+hF+DyFpUGwYG1kNM3EtiDtfIFSowHAv+7FTw6fVPyitudjcS
HVelUdC62clr/dV/cXRmy40iWxT9IiKYSV6FhGZbnlV+Icp2mWSGZObre9EPXXHjdrdbFkOeYe+1
dcO4wSL5N5a1z4snChFtNAg4sUtU1cktli+/FnFI//OKjPg7GefXUUzPsereNXtmQwIkKRg9IrV1
JgDTeFbAv+7TaB/nnnZFLf3qimBnacerZL7ZS2l+ePlUY2fVI8SdrR4Sm7L3zOE1N8vkYup6mBrD
t43NcIvBaBszZd0Myo9vvkx3VpI8IbJun2IfFFTnEX9rDz/xgn9QK+TW0bS/SJyxnA6JdeGb2rI4
4R5kzOAmf7rk/yuiffW295EULmAkdgXB3OoPDuJ9awY8PNPk1RQ7+DEXBF7WhKpzslizJFkdbRbQ
nZV5mqbyA+Y0w4iRXz+lyawlBdZYomzGOhf0ff1gJBLLEoRKAyxsWDWT3Aqmp9VEiCnZKswSzfQY
mbZAGznwQp+6i8l6Zpuq16mQYrsM3nWZsx/e/YGQBYxufnyQE1DoF8+ijsOhKP/WNQKqWDtjzyiV
QNdQH22aSr9Sb0u82DsX/3fnqi8E7Oeir46dlSMetZ5thcO9OuEUZ9zqVdVWEjkLJp9E2PmFJCQ3
cJLU2kWt7hDCEroxmkIrA9G0okizBkMCKl3HSdGlao9NgntinlKsfYzh4taw960CW8QM65DMRnes
NHCUbpbzwJeH1pMKFGqG9cODU1wssC0V5PvKTt/cKEYkw7ACesFDQ7kfAOnoN5F9M5cYZ119zFkV
D76xBBBU0XfadE2e98AE5GVi97dBLn7qnJJ/JXXagOvFdc8uXlrvhxF926DpNI0JmEBZrJ4XHTvu
SPnNCUtcVSm6J08T5TO5pYe0sNywM8EcTqslHef+lifIPJoZ+BwsJlOlRrhor9UUw0mCRKQ18iQt
8yybLg27wTpmvs8LyfxXW/hqwFe1G3aX46b2fV6g/I42gr8N4PcDGnZzABmjEOkcxsL6EuMf0VY3
Y/SuXdrrz60JdhVl6Ddu1JtZO+W20OHeYzSydzYInVMkSE5DEWvwnqq78SxqdUYE4F1X22yNCV0z
KZxxG29XM8DJr/k7mAuh5bKvUdB4VYIoZtb7fS2dajckXExQEKv1FOFWpTNO9HDB7/JYmS+G1RNL
oWnd384eTzk4tost63YXsw/PXo3Gc+5dy/dmxURGG6jRd0J4WOxrvHy1jZtEUw8Y7pswm05Vo84x
lT4zoGjcOYaXnFy/fdYtiXuqMtBhGCqjem2qI9vnQ6JRbhsdI45JZ28JOZTCGsj0tSraMoxp6/Cp
v0ySFT4IM3K4fOZ7jCqTAPKevq+W/NGIeIoAqXUbgkCtz9X0mA0mwprIvDi2pT9o83eUfqM7zf5g
8HpzJGHc46gTcZdW+8htebIX5pWqbr5s9g9PUdZDUJFxwcY6zm556r83ewMjJUsJ6R6MUbxh03vX
tfrT5Szbubo6W0tN2IKXE+hus7RiycOXN0TyUArCnQRzMBIzStqh/h34gdjS2nd7GBDLasdJbTve
TItEQrTeOW2DslJv7vBP8N6g6Bti3WYx9GyIR1cwaZ1sH0RKxTumHKerMnviH2qtBArdqr3yGSX6
rzFSfHiPz9mECs9W4MY05X408lqot7znDdqL9n2IW3g53j9v8bHxRiEJ0kmgkcARt/ZGaOshl7Y7
GL7EwJvjwTHdEFoNYvg04QwDLsxMPnRSgzA8JtZC+7Vr4xk6ldwzHvmdZfGcqjzbuQWKlkEe/Tn5
7YQYGQqQ5YFt6zLyyEUYX7uiPBLZxgp0KRiPJwOAS96JTQuYsisPlms+2mUWGpP2XUnop05evOkq
/en8T2nJt9UtSYc6XYR0fwk+2rrxQVc/2ST+KC25o8rD7RMVzXOroaV05p2OyH4DBEk/NrQ41WmA
S+UUu6Tf8hQxmUxotD3t2dTKivbT1DfMgL+yujOwkC1Iq+PqyQPNjFV12jQlX4a/lI+dItQUwzxk
yPg5xzicx/m3tMmgjMzQjlQeGo53nSAEut7NY7Uf0tpMmyQ1js1zFtenSI5fJCUiNrOHk1a4X55E
YqeNL05h8tZ2p7ue4i1Nh1vpsWvTS//aIjevWkBJdn8fI7JvsvbbFQMna8VEfhxc2InNRjZ86UZu
9RvJnDIoI4ipvJk3OKt/UdSWhOLxMuVtESHBbhmtMHeqbK4RbvsXdhwzgn3nsY+qwFXW40oJyOA/
g1jpzo0P8iSr/hqVY9GZgWJDmsz6ivmCE9XfDfpUwsKnZWvQBJtdbm7gFARU8UCDuxTKfASlDLXE
lRUD1u2WRCtS05dNhzUIu6UgRN7IvggCKcrvzJpfWJJ+sdb8dLv6TVR9tTViNMCDAZHI/dYrZkFo
O0pd28/YILHlF9y1DI9E3Z7IC34brDYlRiINhN++kwMqcTpYI39g4ov+CXt0yNht74UmSbeEnhCL
4eqKOsXdABK8Q73BNLfdzYvzOTjxt0+d4fytOMu2ELhj3hpI0vg8sOgJq2kihlu5sydYluy3eb53
AlJOy1vBITeTtJnpgazfELLjVuIvp8CqPhY9uStswkWM+NpRANAHWbxZ5A24AmqCcP+aszrqLuqR
YuDu0R3ihvv4w52Y5xYNfxjuJwNtXJysQAk9v01Whe/ryammO48m+qmcSL2oPjljw2ygwy1DucQW
30lY7RePWcnBJVPxObLGHu6k2l9qnxoWNlOBpbJ8yzT/S8dshAR4Pk0Gja5DUUH/yhvViI2vrtFI
y8aogzaHOsAVO72mdW9iEE47ZIx/dRJBg4XxOXjtV8PJP7TU/dunSAq9Wv9qJeoT+DOYbcihZKk5
E3zHynRB9eRtoRnGAbvB58zNo33p1ZgANO2mgMtckmGlNzIo6+36lM3OGHTefFMcs0GMME5Y0FUG
gn7bWn9Zcn+rDJxSvdc8uqslZYy5qSHRljWxw7XdkDRoJeMZyBMCdkHJaINnUB6TjKYQt4G1fu2X
RzBvgIZZTm+MJKWpgfrMdxT4o/VvcvTTlFnaEVcwL/X6qzbSgoWC9TT2cEBRQG6QK3OGGxek2IsA
Emw595wjcFvF1N6qORgA1C55Wx7zASyRhr9qz9g73eslRXyD9kAUe2q3t77XnxgbJKcUy2pq5Gz1
kjkKGC08xhPZigaL6RGh1gacw0aTFFKjXk47SN77paLQEHkf4hQhjV2xZM2VXu+1ijo46dC1Ynpa
AU3evyzFQmQhUQGJ4h2ULbiHyIwPQUB/D17UsQC+gK2YwjEXr3nUJUeLoWGFF3WTQmE7qba55bH1
OJdrDvUyIniujV0zFe4O118ZpDF4mXgEcM5fiWPBpO2wwuqk6p3zOD7PnmSqSyb5BhrwMzBhhGYA
pc2qe4S6sgIZZw/qLI+WwYdcqMs32Lj+LbDIZIZOZOoRCKUR7A5zEiz4jXtEYbklxjTZlf2Marzm
X5njYC795Mw0tEvmHkBCjCVH1Q/T66BirGWgQ4OpRapfTrzplmEI88QhnmNyaEolIZ456ZFVJkKz
RRrc6dWnqfECKUdo4Npj1xEeIIf0Wvv9k+uLF3y774vJBfLipAi1R3DSHODOcG6yvgvcyL00Dmdw
anrPTt0pyhTsPlB1SSXAUCPsLeaDAfQJcFMaLQIDgPpLHVOK6A9QYMOu7Y7NRIdhxgb2MXPM9g79
TSAJC2GrZ7Caw6fRzGykgcUFoqEx6PBb3fgZkSs/E62oUJ5nKkRYc1uplYiG0W0YDQ4dr7qXCzvd
JKFARibFYcNygDjFqZTbEkPRhnsxNRvszQXfeFefCgxb9DytfLfqkvAjZ4hDT7eeEAEtFb91VND1
z5VHPW6UCARV/pKXPjdZiS8jzXKcfpGAjVdHPdum3j/5xM7aM+vEfCzePLmscwXGrH1avPX5QQ0k
7+TmiibFmRVkUvXHRYE0JWzm0grJ5HcxA6W13H4jrZjRmkc0mK8dPlFa++SFuZG/jVd3LH6pgwYc
a0cN9unYMQsfI+HuHPDsAWdB5ChvvK5l15bYgdUM7yjGsGS729rrJAIHZzsOz0nSPDeL7K4qH5/n
dn43pommKOXHgZZ5wmcGRkOCCF7NTKlVNVtNLXArEHsARsg/Bq0GYGX5ZDyP6IF6g2NjwbfezDhc
ScHJp/ZxdtL4XLNlYe0mL5WKnas/o5w1q5tvNW91x+FEzAUvnTS+ltlEzt8S/UFZFhhD9J7LfE8J
nO9cadzgrsuDXlf4Ay321E7+iczyUXYuO3ixjyrtoWMEdmgXdqLkgW0dEWl7CFfzo+2VmKvKDW+b
F0Yp0aFkr7YtajSiOZCLhFpgjzZ0b/vkdWA2jDy+6N7NH8c64+HmvnExhnBb3qjQmSoXHbxD2wJV
uFxSe76bKr8CQoE141QAeSHhRZF+jsfuQGhJKCZwPFkZzraGb1Q2SLD5gtw8v/ktlj0vz30ENE12
GgeLW5eHplHfU9NpD2kW//jWv5bg1TGvj5PX1oeIIfxOj6HCxz3uYb58QVJ5yPbUxxNSKac+d052
yWrvN0vjfjus9Nyp4NScUnXLCuPW92hSmpPoMDOO1IVAvNMfzeDK2s37SiasU/UUu+uHRZp8hmyk
1kK5NYfzDIZZDpbka5u7YACYr09/Rrt5xPiJ8grLjmkRfDAOZ3d0xo2m2i0zrCEkrICCZkIVOjp3
Nbd/vTx2OHerz5xBCe2UD4m8G0OMAv2+GqkKunQ6G3gWmX/ZX0Pdn9oFhVWT/hC7+NwNK2lL6qcM
QlFLqgIOrn7i/Cj/suZ2dHlunezWQ4rDcQJah1bEEJmJAj/i7+tOtjd81jrJP28y2r3jf6qRe55I
FfS7A4uCSFyIWOcjLfUbCQIJwieHeddEuaDfOo+mM++lsY2s7QBOAPmyd8rxkT3OVuWyP7HWF3kc
xgwLsTxxJGKg26WY3PBa4QCS0DXMMd7ja5mOppsvh8qvscMZgZzx7caZ95YvaH0Nz2X+ouWXIUE9
lTnwUIbSMp4W+20hio3WGOFJ0nzmpFOuS5Fd4VjVA7Sff3Vj3hLIiQEDT2h//bdluyw3TF53UZ3p
51bEWzSYCKwr/SmOJ/cUNYiV9dn1NgPRM2e4zeYBbiAQFLQ1y+p7VsnwBjGxPwj8UNvFt6xwUvji
lxFJ7ZTy+omN6m+9pm1xAaIt5zhBmIZxzCs00nbromj1piCt+yfOTufkEV5D9nQTPRjN8ph73XaC
qYdCtz8qljvHqVWkURsNTiQnPiQ1uxjHpCFzlhKv47KXo53f5qLY6QWbdU6vbN+QxInBj/a5wY+T
s0xpJJhXA65rSg45QiNmm8WIUttZ7oTYwbXLhnPdI3nCLvorFG6kdEF1I50gb5K7XyzFLsKwAK02
eihsz9uj2wYZgPRyV+bofqLoXz3Y1c4gsIAjgmexR7mEgcmGENCAfQDviuCCrqRA6TJY9dGKEVby
CnqWXkxbHkstmIX5VZBvwag08DTGhGwC9QB1MRh1Yws6HmPATEedNuNOLWf0TVQdOihnvW4+K/cG
AzlMTTQhcdQ+oixnE9S1RWAx09hEJg5HKEAbxPKkReLGa3qX8SuSeSikhE3CKKJQmfmIsSNe6A6v
CHMTrBN8lVoWkZE0Jg9ulJMvl+zihRwgP22O7VgDQg19GOOQwaKtY9U/Si8PBtOjtIEKmdVkbUz3
aqyOTYKzyO65tKuGs/FoanZohDfayrTWoqOrzGOH5X2dp/Q7AFwf/tzsiPP6yallTzh20QqjfXQA
XxSQZWCpe4cxidCxRsaLQx1lxmLkiW6SE74CZgeAX6IR7I6GUZaP0j6htkK9b0/2UydL6pc+sK2y
fyw0GsI8om7nv7ZcuhH1q5uzwZ8vurTKlZiwIQCHLDZmeUJWVx3tjDVbDLoylouGQyLhVMk3BInR
n9JRODRt2jXQ0YK0qINvM4hYhuQzxUQaEix9xYW3INfqmMIwvNEFPPFpulSyeBnbjAQMPX0TRJ7s
SgtXQDcCgJL6hgJxOCRxA/8jGzG9dK96qc0BmQIj2lL3HSQ95QFgBEYA8wbO50vbtV9OX/xaTdce
0/jiGeWdi9S37OVj2o49mK6jb414k51bzr+UNpW716y1SSNySFUUJ5Sm0Kr9Yevnr3hBVdiurGiT
xa5omydH0q7F2bPGKgfBrXM2XPXo4oS0eNMujX1IM3LZMk07IqLm6M117tt0pvPOrW2Vw2J17GGv
G3CaSUhU5Q+jKXoE2wsJ80KQgxchEEbWcRJaQHHUtMUFDeOlKD+Thg+OAC0gcALmAivgnQMnYTto
3ufkt9HWlTxYFtIzInRIiK8tg0te4IT1ZYGqaShCvtmHFUi2RYRydeLmTz8nAjlc/VVauKm1zvvE
J4qYO2nwsSIWayTGRZ8Hhfo/Oo0p77GeGW9taurbNwnP05pnBDDxvirR+Os+CtppSs/K0X7ojZyN
IJ7NGDhDHerRUA631KTy14bMesHjBDXTRe5Aa9IpuPo9/lAQnD/pWKQh3xmTPnM4VcUhHSjkHYG7
cWxj9wWJ/ZPd5VcX8TEUJK0K/CgnFkM3JwQUNpkSs03h4hQk7wiWb7r24Y3GRIHfnFMn/omHL75/
de4JwTDp5LatwqVd2MWwB2+m3gvMDFrd6ufc4i5EjXrvgE5uasdDlmnNAgvi8NQnAC/FbDyJPBM0
gRQRIu52uJzB21btB7cOM3SFnyZNOivE+acQgGdQ6WuOVTIQA+2QY1zajgtNjmJxRLlO00pW2r8h
iudgkvpbN4VtX5zmWqQnNkBke0yIzGd/fDC8N8JYN2SGPMFl1jfWlKPAbQoOqIxhbuvH2c4mO3H9
4sO4bOY9orudr3vDSQ3664hbZ2U1UCL4BTIjKw4ln41SgfW4xKSAR81DUo3iUeMen9AVQXp8sBM7
uThO9E47iTahqVbFKlqbVNnkBaOSrccnxtOkuMrZ2/ZEIpzNnJFjlAPiXsWqPk87ZJf1SOuYlWLW
p83Qf5SRN+FQD8h+ddibiepxy2oX6tQfWOH4Lk3/Xyqis8vVxPvLOLCqGPbESOxam+DWKVFX0hL7
nYdaaUNOFsw8b4vgMGdioo49Ls6tmfKAdwRYNFZCnOVEceg2abnafqJQCAcjCNaDlpdZhvcvmnk7
TNrgrfrE4dDMQ0uznSN+eM+R+RHxQ+pG5KHfEOxHkhRMuWda+f7XHMk+zrVIC1w/S4P+YGYe43AD
VNfi3iwFIoNpUaAGXBDTYn8mPTMES6JLTEAiewvIBeEZNRAm/rKW9uz68x+vYsPV2vIkeJtNla1/
NLwCdGNn6Z0D/cTlw2nfmjMQ2wwH54DdutxpM+KN3jFcBkZQ0bTeD62BOVVpWh4MUpp23Uks3JH1
NcUbKN3iz9SuTL2q3naIasE5MI50+OdY9/6xJnQzhtfkYaMN/DJMKdEXD0/InkkpqZm6ZjncldzB
HaWl1ccU4WOr0FENhkAm798mDJwHd0Z06y0PMiGbw8i8IoREAHKiGkugPTQ0ZrXu5YTXbxoXsY/0
yI92eGGVvV9vp7BzPJgQBCkPZfIBMC/fkQgNahoNOnbtXddSnOdAoc4ihX9cRUwhkvQKaaRhutgV
O0/HD2rbTDWECZ4RntgRbyWQlcomCMHfmGA4NrgxmPGyScKFu0l9LUJz1TU7jXRGa1K/VTJ8yhSz
Eoukels2RnKNvcbZJmYIyh7OTIHYjpAWsNNi+klIVui6omDMYjGui7xzPHFE5mlPYIH2QoLnuB3W
rTv2g/hAN7QnXzVs3VLHV82om8g2tpi9r29z0IuQElYKlgZYapngQj8wo3jKvaXdyEG7uKAg9p47
GLtKHkxiSo7ww8EXo/ohuP1CpdSS2cu6XEXafbDt1cmHtgYB6G4mqzKAtwV7yaPLzohEniYA3mPh
vpaj8SLJSNxoFO98x0E5yewgyuqNYW6Obpb5UYM8SQzHRLfABJiYP5aseOeU8fhv9TH1AcNNTM8/
lXDGUEb1mUVDtuF3IBELGdMxQuuaOT7X1Q6FInrGYJ4FT1gH3WU2B5R3VLEjVNCyF8VBqGHvdn/S
0QgLMxquWnH0RswNRI/NpLXSc2TdOdPQByHARo3dSndDWPRtaJeRQWjPIsBA7zwah0mQLUcxrfbw
HN5TbBIBQRzLtqq6eovmNIEzW54ay9EA9ZEYMmKUdY17C1ESq/hacffnwSESXrVTdpj9/j74YVfz
G2FnQd1J3Sl75eyVhJwMjMKFtBQado3vwStPOtNMZPo6b+6KmC2OamaH97R/KarFOdQzQYleTEgl
pws5xvVR1gX7Xdb9wDsdj3mXBcE0cDWHnChIi2FeJwkaEVfsdSZzXFlcZIPJooG115+xNooD41J0
5RqSETneNGfk0klFW0FEqPcy2/JgO8kxGR4rgyqlTMK67sEpY0FuyYmI0q0mTrnHTg7VNGSqkXuC
UpH4XjfxPm1FQ+uHLuQYsfVAkm96xgQJYXn1yOaTsc9WWtodpOI6VljuZim+Kqs6otJ8Zu+M3ysZ
USPbd+lyt8RU0n3sXpvZ4Uzpv4tx+aqo15hk2a99o+KdFRe/ACbD3jYv65S17b0Hu/5pIlJx9GI8
+T5bF0Y9H0w3gxaNrF+RSBOZ+UPk1YJF5XJm98LzTqWRD/eBjJHNkD+tF6bl3cPs/y9VzRO6kWM/
dYd1bZkUODJsXGy99BH4YQeeofSnKYcWsaWqmW9WQWZJlM4nnoh3w3hWqBjcd5QZDYvuCuS8lKE+
XXERP7tx9ZZ03oW05WcLDtqckKFWtc8Ue3hl+xaheP3MsYX6vNOCHLhO1H0R9R5I/V88vzKJMBFv
LlXQJvYD+cWO7zxAktkYOgIQzDuMlAh0wnmeyVfmM31gYnvXlwg/1sB4ggyMNOZ/NPU8kpDBZqXQ
+y8aoeHS5f6OBcGtrM1jO5EduqJp+sQp2Vm8VDAviAdOjt4EJ2GMqECyl7nhPaY5Uc/UnZpHMkjA
lALgYHL9dQ/5KayEubR3Ug0bFEvSgQr3aIFnXqDxs4ACiI6FQ/Oc73F2nlWuNbvOcXnd0HKGCt9Q
ghM9wg1sutxmqYsncZbBkhGuS3rMXRbLO+ihgzSJ59GNU9syZG8YCm0Niz3ajJjfgBkWNgmWR1M1
O13pR+pZriYYC37wZzXbd7QXVNbdA2Slmz4z425tfK3oD3Uz+SLldrb6xwGX59b0VrxNv7djcPtO
+8rDx+INXfXgo5geortWaPBluRQkGXku08bot5WaTg6gOmNifpRu8mwSXi1UMVMN8kQgGyUXTFJ6
iew3sfWjykERUHcCPfvskI7kg/zTiPxRxVYw9G5owMwPUn2EqLlIDjrqacfgoOmqHOY1vQezSRYi
/L/oGTqLOriG7kRmqDzEtXMxBWCX1kZhCdpjRyDPZv1GbO8+mfnfFuSpPxfLTrmmR0Cqee0HpAid
byGa4ZnUyejW8uIp5w3PVk7nJDB/XGqOgp8Xu9Y+IhYb+Rl1eJ9HrFfpx6ixdiaTvEBX5ANpPgeJ
MeCkbPv5rc3lq1ExAi9Nj+UqjAqhOFsXgjJ8ph5m6t+ADw67bu4veJc+UlftF4eJRLFoN8rxLdpA
hzcMEPC+49U0RX9ku7zhSVz3rujhh/qXeIAj77pzIh0aCXLG6ii6ZY7HbNyhGiEIJcYLyY/Xvptr
5eF27IqG+YvH9o9naWM23bgS8x6r2TCAf7cXYddAfzscmYv4ifCf6zABLDLlKCHIR2vX2d2COreq
fn3lExmbHQ2QFr02waVbjHeShW1mIzPy4YSNGmfRtrOaGq1y9OBXxWvlgrSDbn+ULafdYlCaCnXj
krD6KIDZMDxkdg8Zh1rpKtsWNXBDkdyoz5Sfc+hmNild6b9z6LoMUF5irGkMP6xp1z+UbmJe6OXZ
ivj0/mSGdOBtrxGnSBxF99KDSSJG/a+PKzlNmmQbZUAhtCrRD/UESAXNDyrkvkM/FRPYhYvcQzC8
M4xFsbhEOh25e2YJOv7U8rHu0Qe216IhLscQSDhycRDrbH1qfpiuwiDGK7ppVPJlTjErbQTJxdje
oLtMgVEwdJ+M7r7mCno94qjclKiR/i7LfJl0rQ+SOBHQErJTnNMEd5wdRN8AwJlychApoLv5y48S
ZwPD6RvtdhEIF85t5LmvhdKJQe0NZGH+5yzN1fhN6PrrYKZeqMpjYy/HkomNcLKXcknkUWvqK2qd
KrRWtjb2SaaJR+GXIM9iNw/b0nn0Cmeh01vPCbf7a7WUOXLlaaw/C+2aapBptrO4VnEDv56t67Zm
hNhrdkjZ7KLKSMTOaEmIa+arw6A4KLrFPOJUuzDYiQRvCi0rnnCzTttWjizINfO7ltVPxh4nFXwQ
feBxApNqQ0FtDLjMbpO9Jnr1PGSknRqZenXMOiz67BNzwvoE+X8Fz7UheyscWucXFtNGc5sPvdLf
3Dg6TSVSygQhwgU9ARWaFr/5afVilySeWevzb9spEUG59YXd+MYZ92bRynDYyo7qAONhxFWHbwWl
qsP/kGur6ChmU2Gd+46qQjk3/Cg8jbwqTa3d+sT6JR6pTQlBdagaaBY7TRJhJdkL22Bm1+mSJscd
iYNwxrwg42iJo16FBmbDqOAC96s9CtbZDi0cExQEVxbO4GZZ8iBO9OOi619sEL+SBSvdbOjx2Unk
O45s46jcuQxxrjCS8Bvj2hrtQY+7L2PGxr6IsQschOGGvqTvHjNu1uUBUUsPEwhjBLT9W6pXkpNm
SLQjj8as+Gd01RBMIRmT9pV1qvTVS5axZooQyDj6c16Cv0Oh/FOWnnkqOvK4ak0aO72UP6mW7m13
8knii//VxZosW/S/euI+WEvihbZvohAsWfOuzFkXIQ3aofRc1BjHjXErhS6ubILxmOh2ta19fe9a
Wn4oGBwxWcZKlIhbbOIo+/8PoovKoG9nRDHua8d8qGKCEub2zAkIcvCY9vZNsWAOkkapQCfWQBbx
0dPSj8UQSA8zA2wOHXA6gDmJBvPuitY4sBKKOxIJFjFbV6Ne9NDxAHY6yngs1LPXsJIiwAcjOSxt
gj/qbt6mvoC91cBbpwgT9TaRmriWRe1fZ7X4V10VT22i1fhucP5wph6kmKCQdfqxh2eNZz7BJN42
LI5JHuOGhuyRt79KLDdskjEDK0/Vbw0z66AwA7dUb4PInjxw+wfbnj8royuAGQyM0K02Dqfxy+ys
mXtHw+GSm0A5ve7imQ9Z7EG/9m8RFmXG8ycLGHXRdpDLrS1Y0DNaJbwZBf1n9r1I9863cGl09wsx
4cmi76Y5/BItOMncxBCJ52/rj9rvLAgCSJEPjhMSQ4h6GORXX4XZsdOEe226HuNc/pCa8+vrxo+W
4D7NcLlws9V/MiJrNqlwv2qfWctYsx2pojfRE1Phg8RyWXCIyhM883hQB707ZnP9gXWJY5c2acgR
PLV7MeVnid5hKyuimapo53raO6Q96/qED/ypRake9wYfQcgQvRwlRW3/NPkqhUCoHQ5u+6qi5Yn8
FpazI/OUWqMqAWXQxMPPolWcIlGcBD4wuh5oZJOnL72HVMhlzNynR43h6Cbl10t8QhbxQm1wET5J
YMRx4z0AFLSNnfKns+1RzBtgMbsYb0qsUL5GckDXIB4U4QeEV+S73E48BOX07la0zeKeI+A1ozzb
pAZkm96/o6ZH4nhc3AxCoZzPDXkim/emXN7kinKRLevT2vCfa699ThGH9VbygFDzEfRRyw0SPcWd
edfXNrVeBiNICbSF5MMTF83nyFcfsdBId8FHnDNToyE1GUMR5OD2b1LA4QGwuXG7VFv1YadR+4rG
FoueXgVYJdtD67vnLlefCfm5NvvVGQV1nPDygyh8xOPG40MDoUGKzqfoxXHbe5TkB1iRaN+iex6Z
O1VroKmLC/kXWG/xKASkuFDSgFLLPeh17G1sj8a+R6C3Sxw4MzPCOgsxsmfwpHu5cW+m80CJ1av0
nqzybLDhcf9k+qO+dXV2/KRlekV9LNLxMRF4iSbzyYm1N+ZS7mkqkodshKradQwXYOvvnBoOeoVa
mQNCa5NvMbLo9Mjo2hB5ssltAjv0wQcnWfq/dkrmcO3/IPxPr/qgoGDAzdFYpdQl73h3/iHYdg3b
JmBUqZN16hODDqLlZZKTBnhIiJXT+/HNzRbiuOvhU9dYjVsny4zuSdn9xihqkAycgRYThcnSqa3d
AaKoOrVS1Adthsisx9qfpH3texN0qFj16H2w3vdMjpi76jMvGfo3yo7CKb46zipw0RahLu7qYUNT
J3R1szPTYLWbnYc5h/Dmyz0a4IeussgN4ETruTzgqjbkScHNkLQmsYr2g53jzaxy9lGgR2UpHTzf
VYTz0PL3ju0yH4vQFVasxBPE9ifQh28m0lsS8NgLReXRFv6HMtLfLPr8341YujYeB0f/deSvmeO2
6gaC51O0d5GHg1mim8GPXq7X6nER5TZJ8/ZW/aQsoC6DemjivtlHznz39RRM9mR/6SbDcfIqsG/Y
zw4EHr+pP8oitc9j4WCWHlweCrZWAQN0PxyTxvuPqzPrjRRZt+gvQiIggOA159HpeXpBdrnMPA8B
/Pq7qNbVle7DSblOd7ntTAi+Ye+1kWB4XLgLKaPNJbATi6lfENjErGcdbjbaX8AQize701sYcMVG
xY61UlP3S8mHMC3t511QZbA3U48kMeeQZbV3bHsGIfBGYaVxmYWiS/Ze8GbCcDnYbe+iGxl3+Ryo
VRNkCJj9EJcMYxkCe2IQEydL9XSlLZnEHuE7a5nPx74soD71hnGOGoCnXdFdIiHKbZgHzsZuomeb
8EzG3wkADxRk+35iamuVJh0rsbMdIV4b7srPBWruOgGDUtrWMEf4vwQeXguRvpELWgE80b9qEMGq
Fy7EOCpg2TEVVmBaUggNGALQPo5++EpEtsLAUN/rBWQ5dyjQoqLcYN7oINk09T6X8alg7D/QXqzj
FvtrlyZHUw3eo0YH6LPjl6pZRqwR7MCJkI6wXwvGY1HSlzd3tNhFZnrT5eBLoZUfsvAB+0O+n73u
Z9AJ2TS9+AwlDPvYIj5q6pCw4HzsGLrYRveNmv7WVeHFzewvYr9wkCIBWpuo/MbYdEHaKfAvyXs4
ND/Ed70rD/byJCS6xwaxuXM/Df6GfqgnPqhYWRZhd+38NqQVqalIL/pGvWOnBj0f0Vfr9NWRcP9k
1bwUTk/oE1aYlgnfyW6Kp7xpybMjQC/tow/eX0KeFayRf/9i4qIkDeEeqMUm1Mwl2sGl6iREAnIC
v3UuvBZANMF7an6kR7dIvgbe4ZiXXllqo0xxhxQZnhUrBd341cmo1Tn3ghyb5PSZpESiWaY6IdFc
QVaSW6gSKMUKdU6sdtw7L4ikIZ43H17KxLgiXlLD4U4hZHrknY8VOW7aoocTREqSDWxso1b+8f1h
b7v4LIOAy6ImaGIFe+5tLAiVTkGvd4EL96/r9o1F6GHqvMi+Cw9OBEUY5xuUuCi8WK5BHW3Q48YO
ARoJdtLGRXkY5wE7Dsf4FJUDmpDZ/Lq3AWaNyWMaN/GlDKO/CEe+ytIGWO0y41vhxCBdKsieRzKt
doy9XZ7O9YUAM85sLpAV9FaLB1ET9t5+AB+XlWqTG8O3LlA4emTU40LDAOIE5bYyGQCICFtPTDbi
HOPKgmu8LRXqLnNw6KqlAyZZAKeuu+F+DrLHRszM6kkvXBFOYKzbHlmDrmF8YDeptjbKNhcQ8gWC
OD8s84eGb5ohItsAMVrRcE0XVJVrYmpm2EnBVoTNdOgWXrZGfIL+SnsATZLHvmKE9eESWUzeLzv8
2uBXl471Ja3pXcQMtVUnNoU10Wl6rJWY/bGaWshQxE6tkSgxBUvwg2edt+q90KN78jAMOJ1ah2nL
QdltiNjRZ1D+S4BMukV09zdpw5PVeOBsiw8QzdOdI4AFgJywGk0+N8mx/AilOIrfsBRXFO1cv6YW
DzVpUMzbKv7nRTun5cFu9zz+tICTQYgzc58mTe67wmMAiAKjrB5Un6FcKbvHuSyvPeRJ7pFyz8y/
Oxbs9DuY9cm+GYxXu7VfY5JaQbhAQ4oG+KxwO11XhxAc43ZPX4APPWrucaUFG2NQ5yI3xm2EEhC2
rRrcdb5T5BGj9gX8IBjMNFipIJGxm4MB2vJsnABMjC+ltLsdz4236UzY2I/XGjByHYl/2HTJQgxk
jD+PBI8+j1DQ0VeGboy8J4DO5dQRN4d8dGG0l9WlKjA/cnTTH0DPga0Ow0aUDbZBvltuK5xt7NkR
bQWrdACX6rpYCCITILewa3tdMpSsOBwRRzDg5o5Fi39rAm86Fn72mHj91rSmT7MXq2EY2OXFrNya
Prhia78HoPVtO+6rm/SfDlN6lub9PezLuaFwlMxXRw/jpRhJ8erFNgy9eVUZAe7jIvr2JBnCDAvW
tukibh7Uu53CtZqLJyHrEc+FeqqLDJcmYSNtDUlVFNFnBUd7l2fyUUfZyRjKn0Krp4asGyRbJ8OI
3U2fcetOSNASOK0upneCH8eNbzDSIKgAdg7nNC5VPpbke8D8jGoQcM0QE8gQUv8aNBcdMOIp5AmS
qCIBRUBOSJ0HZ8Md8ZKz1V9FUt7j3TZ5MHnPqYdAqEHvRioLND9m/1CfcPCVzqZIMJIwmEHwVYzk
0ftfLmUppoA039QZGKeUB43XGH9r4bh7gMZcVd6wkzby4yw27qwqYJqIymkdsqbbRqI8zqGCixxQ
VGbdjzsySCPhd6PgzTH5jhzAc/kzuM99WNcvrDWH7cB0sejEvMGclKxrD4MQx12+I2bkw9BzzBb8
V+jq17PkvNNPvXK8/RTMBG0TuAdVDOkfYQBr0nJv3bzn2c32KrnFWs/7wB+v2pbbtCYGIYt0tJ2o
ItIOqUvmWRfk8A6Ya/+o6+bLzUF3RQH66CB5sbg3cq5l5rMU3l2eoWBy70ybcAhVWagqOHwCn4ci
TWMaW3prIehtgr+yz++8hEgWv+cTbI2bRnbgw+xN/WC6YxqIdxPN8bbwobkZzHaLLmWDxE7fn5S3
K9kcz3kA6N2pHgndLrfL2mpTlfLJGzBMGrP8ltzpu6nK7/oGzZKYzc8JrflmQPgBXf1M3/tZsO0f
prJeOWJpIUd5AhH6pZhEXUtUktoOR1aFxiaImPigf/H7WCK7MiFu1dkVYVy86vpsWqeTSTe/KJcT
qAuGBTEXtvJWBda7qLoXJcAJQcpeQIJvGJ7uqmGBCroR6uyWB8BcAXttYE2vZaJuuRhgF3bQmAVZ
Xg4ZTyEMbyhERbYvbNTas2TgxFwdU8iq6xTGRoHTzJ4IEtDK2ziUXkio2V47iOOlT0gv6lnr3gjn
P0Gq7E1bBHDD4mkrW/0tUbax9WXkAIL6kFRwQ0OdT5tIm3o/BrB0DJMqxlyPGt45vNMa4QOwQye0
HgUQPs4RpOPfRdBv+264RB7ictQYiG6iy6DoQgodUrD33X5N/CX6j3n8kqV6J8dFbbXxQLtLHECp
FdtOkAu9Jbct5HbeVZzdXpicNZubbTL4NfYjhvFtWtwxD3yfNBBlAFLXSuHmmimK1123OHJJl0IR
iRGrXqLNzKc0vswBcD7gwy0iNo+JA6K4daDCv+D9LqNqppWkJNnRbLCefaiK7F6qFnOHa4+cLXct
2l3EAPRZXnKM/ImUP22eZ0dr4FNWs85HMDG2MxnYVMELJdxwfgxoWefZ1unr6Vat3TI5BCFsmToG
EVVZc3+H1v7q1GZ1NAnFvqqosXdlb/2d6wkW+sAmJTBBK8+1d2CbvsW/Z+7rPGQRibUbV8q7XTnq
rND4gEQOfBjMPgUJiVGamRfaH5vSAGtnhycD215xoO6O94C7UBcnb4NJhJjljbxvTGiD+N3Vabme
ec4wNXvsMFnnI8PruAgHxEFY8W02ffTpSh2F030MHo+lJGhPue99da33Si8ObdYtfmtMEniu5TqX
hA7XhrwGhCa4RZ2cex3vC9eE+y4yJq9S7gU4pHbkKplSfa1BsG2mdLgfjJkgCIMIjXzARCL6/la4
kAPl0h/zNAEcnMwByhhSgrsIuYaotw3vADrZu8Sssfdq7pzUmp1V2arj4DD/7ZDwE1lB2xNOfJaz
iWCxI2qXrAsUFwgFiiGBWliDZRlcQEQqPMlJXhJ2dU2gUa4zdNtG5HwzWuLFgZEXCCc6eonzd4gq
FMqIqyC+Q92I5uhMc8vzJDc9MNT2a5km7LHBjazmsOUOnt1Lmzh6CWx+CmTx6zJKRkyZP1f2h9RU
X2Nt2ruQgNpVXrfDqRZUhlOerKXv5etcZD8hwWaNWDwVHQB9MaOgmj0P+mctvT0aM37XmcWQGXBn
p9B2MbIF3YrNSwvEetyZoX7tJdR7YWXpsczIhHDyFiVA59y7gzvthsT/Y+AK3xoCYcQUJQ5q2Oy7
anC0GV7JoCkQu6gr6/OkkclJJc39gpoNXKvfhnVibPCdD09RVJ1+86HgGc6/5ZVIjZBofdey2qr6
2fJ6KNTwtqiUy0/StX6RvTOAy/BZGfS4d+4EJcZUFRdenGVrKZyPsM9+5gjzfVGIT3LDNipNSJkz
eepCnEs7tDrgQa9CC7ApjwUiz03ZQdwMS2s3hbGzXXA5UuxrkyoskNGXsuvv1FDhVjeo0mf31Gv7
Nob4UhB4OVs04+HKAre0rmz3s8i8Axf5GXBfcSK16yAM4lcYXw/bVANK73K73fYLKrVzXn1YGFu3
rI2tRgiRzEm6R1RQIRIObn5snMaIKBpv7t9Vwg4mJQYzqVB/vHXOiMTQMfDtz9xtrXfxOxTRYkaY
SP73jxu2j0yD0aOkfG6a6UdoVkisLik0QhR61rky0mdUr+9DHCIga0J8/CUDwpJuZW1wSvaE+mxa
A64nlmHebRpvCBauXQ97+LXYFD37bgSRvtJx9W4OPNrHrNotb1THYUPz/eKMw5kAqXrNX0pXIHk8
sIELZSkSWBMc/dz0FrSPlmIbx/RawUVeiTZuNmGwosDDrAmEZV0qS6+xeLhr7vN+P3b+n9KvfzyB
Jq+2CZ2x42FTOMFjEbg+LX7wXHhFftHzee58d2WH/WMtsleUBcxLhXMsrLE7JShKvFQYZ8+KnwqZ
ryeeXL3IB3pkdYY7sGZ9dHLrKWWyIgtcZe418I+ip2klP3LThuUZDFfNEAoZvZEWn2bo/7QJite8
G3qkQGipJmJG5lFimw1yBdFg11RhcZrxPa10+hku/MuMp2DaJC++zM/g8GLW6yh9Z8U6Fk0FhdcI
xFiYkDhoSjZzk19NWp8RNZhoqnORouqKFPJ4ULJ5kzMzVu2wRkm+10a1LxM8w7YLKn9s8lvt1T9W
galhxNrESZbuJ88xD6SHk1AXBe06WSjq8ZIymUU25fkMaJ2JVnae2b53aBdVac9kxV8HlWl2n9VB
AjI80F49WdlwIGVjWXkxmdDhr+ti6W0tPtC8d18LE7LaNDYoOQLQZwwNSRSaSVaAcLXrdQK5mytc
GtO9iwknNRjZj+4rhSu2MufV8ytJO8v8cWDXH6FWYaMKUxWukbzra/z37mQfwriBP+hbu7yYk31o
kvVVYCqEecfc1ReEDVv6qCr3lRzvB+fUB1w5hWVeMu/ECYK5tzqFzJKewq7Bb5lixujH+uaRRQla
78J7tmtqVAJmnDAHHLb0x4jtDWDvYtnUhdPwWQwzcU6kgYaL4MhKX2xU0qjM9nqAyusTBkEomM0x
lZu3HtofKmn/hTs3fpKda6CAmPGfYUYKgfwiiBbPOdu5deBH361AyZO/hMQ8b03lg1/EBTpk3nXw
nW8/YgKSbjwS3HJJGASpKJmof8M8Qtnhjk+i8k+6hX+DZpIyHMoDOG5ycFIO29zGUh3EWJLiGHU0
ajDdAV9Qjn3IsTCiVNfQ0uGMNqjREdezF0uwAFhwmKU7vXZB/AuW8RUOzcVOSsXue66IynJ3s01l
CJP0bHTpZoqwEU/dF+MMfWurmUBUCnqTX+A+ouiEArBEsIQKUgzpXZ5vHmz14FoJ06jU/B1H79DM
xFQaQcO5kOj3uvWrg9k1D8wLiKMq46s7mdkhtokoUx1dmTldOlJmysAM10XD3rxVs0FPKvb4FWkB
eG6sBKTwOx6XoHvzYFyXubx5CSdhycCfoMJzZUafYTsQeDQ2R4PEaLiuMfAzmzhTMd9Ug6Kzbel2
UsrWGClGjYoFZAYPgj53WX6PnJyccx0mqzVge8ZyNcNJi0jsc+l8FxL9C+SHnYcq4dTWchsFDvkX
IPZlZu0ngu2XEWrutM4+nRp5RralJ10lzCRa98waxuOJvZIadQMRGuETFmNkQ6ZIPyKmRJUprn6S
MDxEWCmlxVhXV/fkr72So0NBHx3HWT8xxGvJtGlJPX71DPulzkgrsn5jeHnt0vgXWX3MF+t26d6C
0juNiOGN1iKyQn1Nacc8HphKveABaz9D5F/7oD5kvydm+HsKA9585AzUHPR6fotBUWi1M6oRGXXt
JWd0P/zDniWkiIYvn6FdZ3ALxHwDf7aMDak/EcL0DOzKqEGHjGSRSYbuaCoTMK4KH2VHxGRnoAtN
5fTjpp91Vz2NePofQQPZjOMhReQGwSNgszCBTO1Oa4kp1TTfnSa7zxpawYLqfWcaQ0ubmscb6dKI
gj41tri6YvBrgpU3Im0W+NDwGC151higlEOO0ozPScTGfXb2y83XjfHGS+GpYBFCSHCY/XA/dcSS
DtMppN7nPp5Up7G9sqESgIB0O9+nE51mqxmb4JDWKytvOfiN/pz14cucU1X4JixVaP24eNTASsFc
1laAknfbJ22PyIa5MTobOqHftsbahA+39ioqSlO2n/AK321GLkUqdp15WE6HYo4ee8knk+XyzV/4
eDBrfrB9go5IcOEkjt3AInHBC2MUvRoIpMMld5eim0/qUAZg730xBWcnB9JIaWJS9VD7R4+5PSGT
5/IXWj9RxharOscc2a8b4SJ6rKOCJTBgLBIj2yDee4pgw9labPFz+hz2Efk3unlXgrhiMd9Z8G/G
LH2J6YWjAfwILteZtxUxLSATPNb7LpLP3sh/ZsBJP8pu1wcYaoiQ5EFsbKbcxY3SF4dIs/53bBjD
UfzjDeVLIt3fZjT+JstYfaQAPpemyXFYJ+2lnPNmlQ/w5sdSoc6FbNqm09Xv6WM50dD8AG2oC+OG
TKDdaucVA8WxCZGw9SYfg7J/vMCnFXRx5DOtDj2GKAJ8v4yc1/Cj8KZdXFfvs1/uubaXHYdNbs/Q
VveJ6NytlfkItPx4VzaifbCreS8qK9l6DsduY4DBNNrbLCJ6SJJd1z3N/gr5LSPMeetY9RaxEhNj
HZYHk87PoWdfOe5Zyi/Lqz7GSqFnNRjepMO+9qO3PEHaZJvplvX36zDkiJqpE0cfUbd3ZpXymYRi
W0T2a8KnMMaSBo9x5JrWjzu8fk1YHDKEwMGfU9/pkLZc9w4eCBE9Y9vdin6QlNJAzz0brdw4IToy
AYin9UPbm6feIFh6UMwfbAPgoo/kE4YtJx6yIc1M8Og6LAb6jBvI8JBhmNF1LrCfDl4vKatoHgVk
8r2wGSwumRinlFzIIGVQ33G8ZnbBnZO2DN09KdbgpOJ71cRIBKhABqYhawxcPsIIJ9uoWqn7srUt
Bln4NTy6dq+q6RmdpgROZa5Jo/qysbb9Rb644yOu0b1y7U/p+KU6m5SRGJqbbS+ZBAlG/GXL4bH/
2ZP6Ik9Wrh9HYWCzKgmeLHustcEwXTJCM6YZjxAdIihydAIMX7Hzf1tT/CinmvE0KcxUrJwyPl6E
lrViwo7XTwmEDF8Qtf4dIwQgLo9RkWAxq3ODSrRoMNkhy0eq2L3Eofx0jBi6QXbKdXqIphhfXOex
bAGv3/GQBWX3YbIOZz/PskJmx0kHiAcEppOe/oUyAS1/zaKKAXDwREBqsMqN0D9WfC6tNJk5mRi6
gmI4pS7qikDO6ICWLzItN8tGAFDB+DI2KsHKSL+K+/fBXBZCfIgHb2YeVWVRf6ricWv5BADaSwKm
G4f1qaXo89x430yUx3eZ6b0WRlwS8Ylh/9SRy7FOU0NuzcS+dUU8r9jP4m6W37Vn/HGDmu9XOq9w
vZCpJ6jKMEvlwlV3YmI71Yc34Ospqt/6GRAJZ5rLr+mrgsF7EiT7ciK3GmHCJnXtmEucpOawjOCA
zufGQpbcEES9dkp2Lobj/VYESGxVhb9+Lt7cwTo2ccSIQ3UDUS8JwcCs1HSOG1I69h2NLCwetGBI
ShEqozh/r1RFD0lQLbv7sUDegvSGZzxyqOSYT+zJivLX8ihVJ1vx9g/qas4ZVz82efgK1qqpxvte
/jEjGjtPyz0bV3ZHQXfKSkqywWQQUJdATdiVM8Z0huRGCt5nIucL4YhPacdWZcwTIiVlti3FfTVj
Gq99TtUlV81QZrwbCXKLR/3ih+BNjehuHN3LbDuE5PoEpXTJk5oiBJZ4WLZujbwhLomqaXseZszU
Sfns10mMUM1oGMwVMGJXL6ZASYK3ZImoJ4MeigFvT4KzzB/kZiRsZ6EP8CjKG5+zGaJKBTKB8NqE
8CxhrMjYoERGkB/PZGwwjEHZwZJtDvTeNEe9EpC6GdRNoGOdAN9QIQ8ObhUidb27QdMWeKWIj9hZ
9amx5YMykH31gX31kdA+OY0kbaWtxk0VNyj19FDt2m5Z7XsVW2M3YMabsrM3ZHzr3NY518gkibEY
VzKAAmdnefsw2+WWOM4EKxW5dqRjcqWC2KeyLb7bdpbwlip1STguHqJSg6MYjfsWIvZAEOK7MMC1
9ZyUKAgsoMy5uExzhDw/QKwRzYy1QbswcTOAN7p6YNpDTsrKiVsiDqcG6S1y3Y/AK5E1NGWLsCl0
D5Hnu+yYZnwRbX0UoItyIrqiXx2SZlKAiFgVEljVVIlLFSf2yzRkANQwyDPUItO3m4bLFBfOOojh
gWRze2eXo3qoK/sx0lP/KsxxZbm1fLNt9+SGbn4lLRZwP44PajnYlI0ixs4NEMHppFsX5YC/V+S/
sakPBnkQm37q2f1hqlnNcqTBbseYWA5mh6PnZRsUGNaLM4lXXWdiXBcumTkwCpynBOLAkTEzk8ru
4NvDuA0NRttu0EXXJGyoOcNo63hG9REFfGKzHV7ZPciDHIb7RvcpX0QfBqQQxLHInI0muBS1323S
tq2/S8puilvRBeZNQoV4GF1oxaFuNYGYjVyiYyAg17gzoI8YfCSipFbyDEbQHBnkljAFWQlGcisA
O8V9oS0O9LwozsNsn60pdQ9QkhVphfK+UqV6NGXQ3sWJ3FqFJVisxszY7aI9VYTkrTRWmpOdlV8d
cquHAi0EDs/6hgD2jyCdaUV9SB+urPoW8/xZI6EaNoDXsEnZ85YZanjEiOdvOgQEAIa9797wwvsI
oOCGCApz16JIhGIvtwQyCQZEvCzK3qlJzh4mqDV9vH+X/vu1MsId6CqjEEJ2Z13dwVZbP9ckY45Y
BUfmAU9pO8zsmxZRMagxOT25lv6DKBudaR2/Bg05vlVcgpGcAdE4gbrTPkY418rLO8vkKTqVj8qF
Y9QNlBpxfMB0gbOo7A6FbOSdvYCBZFy9mXaXk+fRyzvDKtDAdtWbaJynrqRsso32cQ6JyhEW800F
tHmfoX16s1r7gVyLi1EnzWHMjPx+bmL4JCT6RaPNgpRPqtIYDuZEeXtXYclxgr9MHv52U2q8jJIw
sgql7HZ08dxnQT0/ot17pF6bXiTgJPBNEXkGtvJJ755NTgcTmUTHivjkwMZlKsQAR7aqueXeAoh2
4vg7bEh5LsKNjQbjLQlxqaRTMr86MbdPELWkEgRAg5iY+Dc44s5ukM2dIurp7KmCqtRrmk/T7w6D
P/d/J6fZe47HZVlkd10+DM/IZJ21axj6IOk62iUNLNDae/AZwBhT/fDvD72NDg8e8a308+eoTYcn
DvzhqbUxp8HbOmqwMapMJ2SV//tC6lS2S7JTmg4krtpRegtR5BxwpY1skgAVWUN4dfipjxGxGtd/
N58j451dSHlGFWzfGT7s4P/uldarj+CsoTII0rjB+nveVZus0ghbv7fCcrxU0byXGDnDTcfCAdc9
eUxiW2GvA3C3+AgKp7oYAOqyEZYPD8scPvz//5IZ8jkpW5eft2K0oFbdyPbFN9XHbNCTJvbIwzCh
TvbcrH/sG+IfyqdhMGBauvMxS3JEon1xCxWC2hyhrIqltTESfZ+0YPnyxdPuzX986lILaaWgoVh5
jlujz2Q/TJLVypiZ+El1DGYWBrKInhHQ32XMuiH9buxCPRhIrGGO8BAzGXxRfORib8bUbYPm/wNl
tAxi2i2/GQEZBSGw1bwMoFLoqKEMEIB63xolJFcm1BU7xEbVgQiMiHkZyajo2Bdw1maHuYAf4UhU
6+hooh17ZnoDnLhZ4j6zNOUASeNF1/UVOY8Wnfg5HoyXXmFmf8XGsRto8siye/NCin6gtn51ZxKg
vlJFIOmOfnUQh29FwWCztLdcGvkhaCPk0N0yXyQa+kWOi94W3a7lWS0Q8wBsXZgf/os1ACuies3m
tp/2//6GCnFzLia74vTvz5kE+VsumZMgi2ggZFOubKEDQp1n54TzAdWUB+gmYqQ+k8tlsJ1GE5SC
Xmy7kmNUMeCULs8NR4yb//sH/7767+Wfvj0LPl3IEMc5h65GtGVPoNKDyfzBaSdK1MirT/++EhMJ
EFE1cG0uCaZ9zRjHQCVBLNHyJYcR08NPLP/xXZOHQCbZ8GgnVnt3avZUztVxGPrfjXIkLWGk7OJE
JVGcLJYn+6S29po8o8MM8a5y2J3ETf05Gtj7UyqriU4Lwcmht/unzKVKHBkR8mak6yCtzmWY96je
631jEAKXpZgkWO2uDIcVGLb9usfCA/8y2KGH2tsLQCE9huHwlEoAPcvfYzq9zxfoYlLNH8LS4G/Z
MI0tUp+QZPE8yl4hfbFhQODsZbLY1cMEJG2yhnWeozmwLbSkZXXwyBqlRk+YiuU/RU/Ks1B/JcqG
NEBMNZdssMKkjCF3pVcWSOLYJu5n4/YPWdswGeRCLmh0GX8BZMHGafT4tuhUv4psJFVjgw3+KeCB
iJy3O0uT8LNu7n7zcb7qZl2zyYZ9ItJNRyBjMVbTimsNzUjQ3aeKfYPRkSEezq+TRZUXzXJn9ZSs
ZfpoTZKCxJXog94L5MaaGLx8rMkeYmS093Ln859nx4X0WMScy2qfRhUt5BzdBNPEvU4tMMn9HUrV
fuybTWp1xObF866x3hj/6hUQ6SvZwejuzNfI7v5ivL/prN1hj0AgGAlC3i2OJra7jjfcQ9l8Eu5i
5AzLU5J5f2BkHr0Id4CwN8jGcO2ydyUXCJgg0MHSudjvDVyLoSWmoq+Iny5RPTfz8FEb4yPrzXcn
anD2JgXTa2wXVOjhtfAAQAsVl0wZ+a4ReSZOjPyIoC+rv3cEdCxCw7HToHzBqEEneFIqe2Rv/kD7
zLQqdT6liw8n3JlRv/MWNo5jNnCo5jfe9auXQ9SCzxj7a/Ox5IGLsqav2ndPVnt6EeoGUsrXBbhd
A1Rr7DMAKNl3h9l9Ck9bIJzOJ1qIgHTc9zllwK0T/H0aioGyjWGN0emCAQ77VzICYnT/Iju4NwZ6
+zg/Lm7zNeouRyzlRPnuh4iApj2INvLTJ/QttrdtWe0UGS9DxxYMpjMHnIl2SaPm1Y6+l/XwDF4V
ekFQfY+u3e0zl0ElGcXtBDg69ht748TGLQguZhYGG0wdOXb4oWfJikzSNNjsDXQyiKZ4Hpi1/6ur
islN8lJrZu5xA7S5ZB8Gy/uHHLlTqaHDtpSOZYmM0wrNC27FUbFNh+LhqWEfEL2JhsM/8cRmSWK1
LPd/Bra3N7r672kuhz3Sf1JEJI56Th06TIuxQVXfFQ4qXLcYcNgZGiBh1zxiUYemP409DZWN7yfp
mUXFFS0XYRy949hXx/DvevwGbIqZ1td1eQIlSNhn6fbrkGTZDY46iM095gTVcA4/AeeDAVOXLJGb
7Bioh8ETr0mMgTpiCrBSTH/XPKyI3JPjoRn6YaNLdPvRfK/IM5umBh9wEO1QbRqbNAEqwz7h5pXx
C/Qq3F0/84zSKyK4YwXr6zUs/9SZenOGcTygdWk3MlNy1y4PLCPMLlARtelfTTd9ITywgTHHZjMa
IQy6MGUyT/0NhA9HodvVvVGtkQQyR3Ng6uPXIeRr74eQ1D0/Zt68FFSgsJgaFIuf9cZ3+s6U+rJE
fmOZ/+Dq/qc5glahkk5v3VSjVySXHLcNCynniyKN4zyoj046vUsOVEWezjzF/Dig6cx0+uimXVSb
8xYCoY/3hKvctdlOCAPgRG1+VA3fkVhoe187ZwINuTxH50/VquuwYJgcvDCF20DWDT8nQqtQdmmS
dlCkNPlnXZMfPS0IiMk9DFq8BkN+W45AY8ZDWlqPI9tJLzGx9P6TrVfvuV2dcFHfuxrRakvpo2fj
y0jPvuM+m756E22F1E4x9KEKE9NnlBX4Tav+qc+RFac4EphIzzCYl4BVu1NXO6YJcru/aedeO6z2
cItmtAFN0t2LkuV3UQyX0B2ubo+LIXf+dPjY2kbcFehQyfwaeJr4uypx9/+S43w7fMT/sp/7+GVJ
KzB7GwTPMYcxo+ML7/m9k1cH7opL3bbvemHNJOZlLELWm/IPAVzjokkrHLaVVKHWujIRzmP9MOOS
dtWDJjJN7ZOtjL+2pmDvrddg/iARkoiwAlS+uU07DQG2g2iQuRhK2NOsaIrujWftDBb3LlcM0hd8
HsjBy6HaEwf6x3L85znmAkwVmLwWf0Dr35KoPrF//3FtkszmEA6AMXQPfmSyuVi4isUsfhLJfkex
DeE4scVJmnl6JEh4G0dkOidpeWzIu6YI8nB9KjtE4+bmd21ijPuSudTW0hlDGtuqTyPSp/9ewuWP
0TQ8ssd4wsC/DPuLbjMaVI1mj6GvVmh9ugIy7r8CaVwKKWRAnNX/vnTwnI3stXcpygwvGodNmHSA
F2HDsE/y4+oklxdi3BNad5xPoY20sK7PmiUR9zW2BCn4sQqzp31AsHr695JZyFE6PivWeiRepXFA
0dICkJtUcMIpiepJopkCxLnmi/r078W00ImlrT8gNHJueWXcaRwl3ErJtknL96YdiLfESlHX9h50
9cm33D/VPFqHzmzgAzaO3DQDI3CYyxuztNEqWoBlOuPhf9g7s+W4kSxNv0pa3UMNwLF5W1eZTexB
BoM7JeoGRlIk9n3H08/nUNaMpOzOrLpvszJWiowIIADH8bP8S6vmXIEfPnSGRbWdUQqG1RdPBzNI
cocIsi3eZoiyZJlfRNbeS0FWgNuEdsdkBie5hNaaP3XhNuylQAwuVng4OEUmjK0vWko4bQLAvejo
m+4OTYLPUOHpLRKNsEq7bmhd0YMML+J2JpdxhjtsoDYks8jBlidvmF1A5MwCPfFodlFxq3tQo3P2
9hguvtRmetzW0zzTHYzHAes9Nzo6qXwGgK6ZcXjy8wSWDgEsAKSzAy0DGBe9DbK72ZLYkdHEYODI
AjOzoyPFacS7HEsXwXxuvBwH78pu5IOvWFgN4hfTEJM9eN1l7GvvTWBiFvDNAFmMPP8xtHro+Th8
+4+5RKe5sKN92FpXzjC9GcJ4oqH7zSY7crsBaEpl7SEs7zXtUEcdpOC6u59zQekm4sNohhMdJkSH
UcVdW6x1eGeIvdHkDMca696x/TJRXHGriYRsQlsrhQxZj9ERKpjc1iasEL5LBy8na4PqEIb5owyZ
F2bNyPiv3qOrzHxqZFH6Gq05Iuum9/k2k9BPZeGcUfUHJNJBhs3N9KMx8s9uQcXFloLOt2wCFhjB
Bc+XcSQVd7ohuUKu6cGZ7mysswqdbKDzECc2mooB3ZM1Yw/m6RYqhrrgo0jo3VwbKfmHNycFbDRa
MfhptzmVnu1t+r44anEYXUBxyOmlkwpq/cHucJwFqwsUGQUp1IuZZ2+6sb4f2lMso+yxHsd9ZYgn
FFuhtTMVjK4GO2eWywGsJHjtJspBxKw6BBmBpRpRtukhxLC1Axgb8q0dzF9d2k5A2gEPGeByitJj
HghtjT7UWlSgYtq6X5VRKkAr9PdFapFiMr2Zg9o5J72GfB/Zuo2o/wRbCWwPFqoOE1rQZ/pWqxm/
XcIJV6AKsDOYv19UGjyMKkKYutCDUxlbZ7v5ZkTd3Sx0IO1p+9LV1A9axZPe63JrCPsusMSjHXM4
uniJW8Exbq2TtN37FjbJvsWVElzgN2bQDw5Qqo1pckpBrTEfEq+TFdCacM7+TPID8DrwEgYwFgM3
CwXm6qWidbSCFf51zKjL/PQW0d69M2O0a/PCskOQZbDTpxlpRCj7JsNLVqJNphZOAHwtIxjO/WSh
Zg0VJx0runNFsc8NCiNo9xezpuUbt8SItRv0o2isne/L6WHSUmPnaf5VMQ04Yg53cYaUYFV/azUj
gY1NQjD3nHOH5iLyRtAtui+IZwBmkOZ714e0ETXmmIbJHWO61eyNPDnnIhgutKF48KPw8zi48Ta2
+xvaBvXBRmatsSvYn5pAzGDE6IX2zNkKr+s2IU8zK7bLMv8Ksvrr5DGFETanUFbIAHYqWVetLKx+
jI1nkoDE89RAIaG/2XCh567EkyKLkIxLuD7CEDAnSXNrhnkgIrR9keHTYdrjADJeO0devXFm2C0g
rqxLa/K0XR9hS6CFbNJudUCGgg5s2SIiYds9l9nLt3rCONjq6GoAQ9CLF7TQvvQzpXptDPBnRXpF
4MWgIMrIWAdfXCCqno8UjSEJiKggRcWC6tSyrWdPa45IeQI/xnMUtiM2qpT73SbW8UmiwXatZU9D
30j6dZSqCYBwux1vkSbGc8DEDVGLGLkNlfteTGhZANF6b+vukoy9+l/jtfd6+u0d4lLLAi/f/8R4
zcas7D/+8V9v438G78XmpX35/W1nLNf+/rf1S/n+29N7/e39R7M29Z7v1muaaX5yHMe1pSV1yX9I
/vTde00z7U8CRzb+5Di2jeiN9bff8qJuw7//zXA/mTpGabqBeIFtSgzR/um9Zn3yUIL0+LVueMLQ
7X/He8009J+s12xXtz0m5fiZAXW1HMNTf//Bei23tLaMDWZxnhw1eOaQalLIGx1D7gYdJQTR6aCD
PwIoagcfZZowye1oq45FsxkMLAk17db0Kae8Xocd4rRyTVFyRCOe8BQ2694TX11R2yuzHf2Lgsp2
SMrbbkyeaOfGK7TlBbDEXGC9Am2jiZDLptTEm9jLCjypooY5p6bkYGwAc+0JBZUXyidUe8Dfr5s8
/jYUl4NZ77zIgR1U2XCQVdHluMZlW8sH2yctMOf8YKFuwFSzCEEb3kSa+0z7+1IKvd2mlQT4ijI6
MhWx0ge4GKy838XKMLHyv2l2g0gYPQjTowMUYM98rG3wOhL561WhkockY+hPm3WZ0q2Y2IAjWxd5
9FoMzWPhzYqES32WbEWqjQcNMviqdPJjHerXGU2NUveOo+Y94KGORnhbXpme3BVZCV9l4kdJqR4b
L3oJdLtsxcpovYdY1176iVfK/iaWFXg8jEiQHAKkQ18BvCmUKC6nCI0ePTmrIeLpOD3Vhx57Rgqm
rt1adv+I7NIWvCChky9O5QcE3YfIgSkGQ3cub+e5xwHMCFBE7gCenZAEgVp27Vd1hOXA6iWcMwJM
/aNMQXaAd1k1XPjlsGgUHnOaprgW0wJJX6c4fBWYnqnC87gctas48eXsqso+L0c9F9+qQBwM9TpS
ynmnoPIA57nIXV8gHoWXi65ulTUGr27jHNXJqE+H68j9U5ca/iM07grhC1t7dA33AbGj17JskNrB
i8+lqu/0U1Vla7o8rwNSfhbuleyTgPdHi3RIyVQy4W48xPH94DFs4AG10Sv9cSYjyPutvFBuQvQW
VsWMBlioRa9tSncyAMycZOAf8ZR6yqSk8pQPTG2Osp1guol6h6UdFbdBTz+wuN21Ye401ztMAlRx
nT9Ps/cwGF2z+SEm/e6b+Rtc9xuGp21D+LD/8Jij+kjUMGzDQLQbj+afH3M7HQP4uOIjKN8clBNJ
HrmA6HLFPKDu0X5DB3sFixslAbVmzC55HeHg2KK/nSySx+URzNlMQWSyRpFvEBkf4GAaw/zu0HL1
PTUzGWt0sFs+YSrcaK0eoSxGNqDMnhOLtbz8ouCyGWn4LLVurx765VQinz+rZ8iI5G3qDNh9s5BQ
eW9WMvYei9ZD2YulEoTc3oItv8jGo2aRuSFw/rpEESthJenJoR5ZfcvXk+45LHnagtH9XPhYeCyP
StN6aNZyX9IEpRDTBVzU3OCZR9nLQ1KF0euM2y/dyNfEL7/2rxhQoGx28ICXqhMsBnTiaD2WtX05
WVwEzRlA77EOl2WsPrlUZxqDaiIROQBde11+oZ7I5Q1zrtiREXbPy9OyfK/eR08y1B6saxoo3x+N
RCnVpP42d2yaO9ylBJA5en6ntqZQU34c6pFRp7Qsd+CSW3WItg6gg4gjGWtM2jLwFKlPSefoVX2I
VlQvPdPyYbbfkSBSN6DTWQkA5nIVzAZB2WlUPO7qSfYQr4xs/1qLv1oVcLtY3UW1SCOW/PL6JOQe
qE9BsZjgVIBXiixYWP5DkUU3am5NM+esFYDS/3xN286vO5fHmvYwDLVctN6E9cuSDiphMscr0WMw
6yOZ9CEYYH3VA9dend385ozMrGN0KvTcfnEEu40KtbM6+5yIYlTjxungzaEcyDZWug+IYL/mhFdI
T4gTs9B0VlAPUfl7WDuGjvYysmAC7KUzDJoTLBG+r9EUOYMVY2TatcVd0DlnLJlYS0I+ZL19hDXU
w1Vw0Qpg7oDs1AlbyBgbQV5TZndT5J3RN0C5rZKXQCpMBTCHd9zxG9QYSSU5DApN3wPrn19Fw/7j
VZSGa7kS7QxL2Cpz+XH/b/HpQYEm+PB7bl8cdkg5j+neU/+KmKIpEyvaOmaxMxmX4JXJlVI/rDq7
0Ww6gq263tPAjvcXJ6YO/N0B+Pjt738jMfGk4ZgGPHvDcXAVw7P2pxObg6ExOve9buU5N+0zpEMu
duw/jL23rPogF9D5I+LMlA+SPiUb1XJuapm3CU9pkHxzc3EoeaT/4uTkHy+bJPfylJ+ucC3O9Oez
0xT0MyvLd9C3CN8NF3pM0NYrtlrHi19hvbHnGvNVBAIudQRkOpNkRoXMaqQlp9PgctlZlgi5rEy/
il9NtdV3EU+7UYYo0dS3RARYApY45oztV6mHYq3q6Nl5chB0S12HNYHf/HHJXPIqe+XBpVqeTl0T
3shyAC2gUgYdm3RAq9qHUVf7quteMMc8pyju2izH0p14ahyiUW/xw/Xv2o7/hz9H3ZHGh7i2d3Ud
p8ideGdcDV7Uw9WU0VcRukCCqTQtyzlGjnoUUNbVRXP8ngUClV41QwTg3QMVxUfiNAgUkJUC7rmG
U7VCMoD7prI7z4xfk3DyNlrJ1hhKtJOrHnCFiv94c76qqIyWL00zyNsecXu5wkMMs91XcQc1z2iz
wv1io5KBwifEq8BoT6NyTXDPjdN8Fh6SOHnAJ8bIva4ThohIefJ3Xqg53bfWS69yCk7ItAQ5JKLe
Mr/D2kBtF1q8NZP8G+Tkg1ErxUHeUyJKj3bz5yFOHsBlC0hA4WswQLMeyCEaLWcor2JoOrylFeY6
S+Ijh/gVQ+CHFACz3ybnRCUR6tupaB+rp73Vo7uetq+ZoRulvtuS24WQNJcDLDmgikulNmrbvhl2
EiKSVtoXnk9Q62sly4HhYlu6V8vhQQLxFENNg5+mX0KsJzdVyaWvMa4uypcSuZoQCfFNr6mdPxOg
dMXJRvZiKwalmYeDe68leJbn47kMZrLuDn+ESoODQBPkCEcPaBVroke3WszIkPoBOXdCXb0t0fTa
am2zlWSlS9YzGa9BX9wP6M9skQxUzuzkjrybLRUw9oQtQMK7ZUkx8RfPrI5j9s8RReq2pC2CqYdn
0qZWf/+h1DHQIQjDuXnzvPIhgaPNNOEMzXBAaYx7PBTWgwzyt44WFXxlaW9Rodi6jvl1KEVx6Vna
Y6ZKJGZM9MtpDEprHg425h4FfdWlEKhVauE2OfrAk9wSyZFLSKCdJsawRfyzpgfC0XTbPPmT8xSB
wkKfHR1/F2Bs0kuMWNIPW8dg0mXmUegtKqHSBTUPAF8rO7JOpc4XaQXZqf08ERYKW3f2KF6dNF08
+v4A4FmjOW+E9sG0+x3CR4DlR1SNIGzXRc2ZhFB6I8DYZRzVmCJFH1OtbbqMvkssOjwmAE/0ybAO
gqQ9o0qwG1OHi+DRchFlVx9oz6Xr3Iw/XJived48ChdaryiKN9xdyEoQABjCPEbd4xL3tRNw2YMs
47e5pUu3fMrUJB9OAnwyHu4H99nzoTgjZ7Lpc1pkrmjlVqDAwPTYfBp5aS77cCugnVljf5fBMl+b
CRNdAF8gI/Qbf2AUjqaBfkghguVTqyY7ze4vFo6qw39ZOIaJuL+OWI1n407+y1bkpczfe717jZz5
5EYAoS31rWsPs4JZjuUzhHd5sidY1AAVQJWHd5izzVgRXkXosbBZMRqoe/1Zi8z7AMl2QlJ+LCYg
iTkbzBFCaFa/+S5BugHNtSXaYoZD34k+PvgbKOw1iKBt5dvrzunxaDUNbJUqmLl58Y79L/Qso98A
ppwteBM9QBUSEwzTB3k5VtiMOCYqdTyk3GVFyMqf0cXHWBxX3oRGFDZv6RpFpdsei4TNDISUZmwH
KFpj8E1b9FwOrEZk6jUQTStz8i9CI0U9Bszo2mV/wusnNI7zdmAiux0/8FmM4I/mfBcobttuumnU
UzHHYH8jEFt2g9I4UDDcIAEwuD0NxSlTHb3BUOzo7FEDVAag1/2+XpZ1EfJVtvbUXcP/HMb0PuzS
D7U62kZg43jX1ECYcY3Q1tQswJnGGrPFwt8tC4hhL+5wG3vS3/Vi/hAJwgd+UT+VMtbWMqBHKHtk
0/wKrUB0RdmVoT0X4YcHRmfdF/1mJOeACF0wJ8WlYqgZiaaaea4m1CslOpMrS0oMhbhsYRI9CyxO
VnlNwWjp4x2tZG8T4EG3GlH+Gd99DXphqm5D6wK8+ot1+oecRBqea8OFMW1m5o7j/RzferiElZ/N
b6EqlVEHLwXko94mFVE577IZLKW6qfQdqNLgvPcrHfluosoAVDK2tZu/OCX6VL8+OZ5LYEdsSAdB
qasn64eQi55Qbg3x+GaoDoMHHgFdGYb8Yjr0gbmP6vJD1Us2KRPCVd+TcFWPRvQ3/vxMrP/mGYaM
qZtYblkOXbdfgj+XW05G1b4tuRA1+OzoDzCwtVWJixxJUfvcOsWXTC+ei0mvt1NBIGVbXOs6LIpK
yYoQSZ9Qrn9LAHfUnSPWhsxQrks/NNmtQaTcAuC8G6NMbicz/9yKaPd95Q9Guva16CNFnu4wq1SM
0gqRVpPW1qw+PUW70/FYQIIlkxuYQUzIgy3RDlksb2PXTIuCdH5s/iKN9f64YkzcwKCl2Y5wLF38
ksXWjjPG+Jy8+hHa230WH1JsHdeQf4Ntn0/RHhDTipYAftk7qLlyG4JrjDSoMg1iU3SFpDgyrTih
i9p/v2K108ByzqKdJtgFXcvE2scfbcBLODa0I0SSMjShwQKZYQrT3ARJwfbRYjDQzM2z1/eMRizw
Z6BYoIk4H+q6TSg/I9JpgueVcM5M0FO6B+YsClRbJsqIV5hp70VoXgSIa0GtOy8BjBG+xBeqvK+1
GlpTWXO5abygLvbkgyyl3OddkBjktoAM1mBOB3N1hy07vT+UOpwqJZBJ5K3UlNUvm89gjwkOXqtf
jYlWb7JyAgkIH3dNZzTaZ2A3oVohRxD3D4MFb0894lnXIzuh7intm7VmEQ/GEbsLiXwNgyrrOKqA
MqhV8+cL3nD/mO4IVMgdYRIWDJrMv3R2UStjm5q8lwwsy8pTW3jNQJvn1F8v2UYbcGSVbkCWJ3Sq
86jiBzTJ2x2ITi6Nz/sGVLKYeiPBARxzZRbGbWFOd5nHYujxp1yLnjBpqB/LBxAw6eZq0UaMah9R
iZOOxm1Shs4+3gTjUB4KS97hEdMzyOlOSc/99+bqfnIil+WFzZ3dsadXSYD1O7hBXxdvbYsmtN/i
rGEY8bVpMC6PSqs7TK0O0Ee5y6eDfZLViImw5TEIznd12DH5NIbDbGblrvZ9UJnqURpTvELyMWEP
E/l+ctj67GpCoMiEpJVHD8y7641mMuqbmgglW6jQsRJhi+QJ3gQ6cKnCy5ZZfaDH+4LKKXrsI/gJ
10VFQF2PsXe+zZmk1TBFOKzxQnzPjHOZDC8mQkboTgKSaSYmsDaikMixOKAgrez7Og4DsvRiuBzE
S+R5BcxggcIrVgJrS2P1Msev1pQf+2koJPUIkiFlL641S6s2gYlsxfIqBEC5UEl+j1szUH8k0q2p
uITcVB+8rkDHsT+hHacqUr7lkpN1mvo+wfjZsGcyw4n39xa0ssRCyG3Z8PA/fArqK73tLpZ3jOrC
pVp5Ah38PCIvtTZgaTg5qDetPzlIFiK4owW7CAEhlfElFXoCWqTfavH0bUg7dFVVLrd8ltrMNZe0
0lVWGhM1WlDxN2kW4FnCDobD1G2YKJa9yl5ipoVh/GbjCoIcgUkaaLMucNC5oh8PMiTmcaspGAeB
9oIJMhzt4fBDdcbJPprb5TEwfOjV/Wg8OxqLO44LDWQg99XDEXEbm1Ar/vxRXJqrP7UypLB1G46h
Q59K6Gqa8+MuGCLX2TuG/jJ+QcOhXGEGaKLWGmXrHBQOLgJSMU+x9AT8fW/6OpBMia2WJD9kBb2a
ycw+o0emuRo7aPyIDwT43ZBUsSrnGEn3ysww/oN4uzzSqIGRO8Y9YVbnxhameQrn7nnwqufAkgNO
iGxtPkRjEPl4daYIvtr+21zl9aG0IANoRb3sV8hyWkeGI9mqD9GG8FVEVwn9ssUtt27Zwmorvii6
4Q0jLv5eD2KjorxaRNFyZSED06OliExmlv7yKT1qeKjiBMJ4Y+JL3RPyZdIJcSZdo1IxSGQuwwvs
Ht/swJi/L0ErQP25QouhqolWudJ1gi6CczD1hI5uZ+eUOy2yvhCir5KAlyz38D++j/Vuvt+tZhnz
vRXlVMNIaX/55z/oWPK//1Lv+X+v+fkd/9jc/5+H3z6K+rer+93Dn75y/16oCWLz64t++nTO4Pcz
VIPHn/6hBg7tdNsxx7x7h7Ha/jii/Ff/+K9NQB3qnf95ArqJGWR1bfTj/FO94/v80xKfLIaKzD0F
vTxE1Ekxvo8/LeOTy8hTuCQl/5x6mp8osjxqa4dZpGnpfMw/x576J+an0qB+J6GUtjD+nbHnz71F
VwjDkdRxTEJsMFXC+iVTNjIsnNAlYDBH49qe9YKtif+AsQmdezirVf7DJfl99fw4gDFVM/r/h4Df
j+haYGdNsi1yrp9DAAw2J2azxhJe4GMZNQOEYbVf0Db7ADMAxkTCMHS7TQKOVtcmxJqyCqUzDeEE
5DXvhFkADyqdczOPaM8YRNpg2k0SrT5ojx9L3/PPT/nn3FCdsauTwNHNMGxB9ftLbujpWlUlBeAw
1WwSGeMJaZ3pD5z//DDS+vVAFofShc19NQmRHPLnS9MkMgpNGpDYIo2oyRrRsHX2na89onCByLKK
0Vkw2Gs0Bzdtccoat9xSruAeFBcQvqt9Z04xWgXpN82xN8BhfLyLZmyCtREoapC3+2iSCbVaca1N
kNqKEFNEZGctyrQtgJRTZlfNWo47hNaxjKrUdLu7tWtpr6c+A3kiMBuzNEwyJMPtyqRy1QCadRpb
0RQ/m2ELwAMBG7NwWsXQAYAPEFvmZnthDTno0XweV0WaxFdBRSYZkvFUw2AS9ZJm3fjx2zDVxjaR
BradUHQbp/pKfgC9Cx/MlZWEuLT6Os4odfEZsWoHWcsCe/o5Ojj4Y0PsMJmB6UdwMN6FrjtYg2dY
lCmNR+CPkDlzw38DqbmBsHCbtXwX2U9fHaOQ1zZEjuvaPEnUn9PQH246A6ckBN6BaEsdmFRQQTDW
MwZo3lxcmEDbmpDtgK4rosCmQZvHrehEzGiy9+lT1+ZfAVWmjKVMJZzVYKIQO+E+zF5lHNzkTR2g
q21fRqZ1yAbwmTEMIlQr3jITyxMnGpAg0bRNkTXFOqkSc+/pmX/FpKZG2Af7usY1kbdtG9rfM6SE
rMHk2S7Pll9ukLlipNsBJK/D5CYyfY1iXjwFIKIlemVYccFnzW4Wmo9MNPvQWZgJzYV1FcIBPpJ7
XmlwkuhC77VM157DSjvE7iz2cWhGgF8nY494kMdizA8+UABbK7XbJtfc6yAkxRBtEjyniCtvhS8h
BEym9iUwuhV0FP8ptVPn0pFIhdrqZbamWONJYyN83uuP4YRmL3rYz1EWMEdl2sCZ8/Y4lV+Rrgwg
Bgn7Jsk7Jtz8Ou06RECaejwsx3SCcVPrc3dV46rFWmEy3erj1lFIzEnJShoJ6NSq+saIaaQJO5Er
t8XBdOzz0gOWHjGmmseH1q7wh8IUDPmFTYx+JPPPa7vPLFTArHZV2cVDOc1PMBZg6u/rpK5w7AaO
RmO4guvjXTZdABRVhTUa5wdTxh8BXfqiyO4hgggQ5aCaqhyQJJqbICkV6KPQn0wV1biCuMUEp0zw
+KmCzxvtMzqvgN1CXucpFmiSM6/zM5zpkE+v6J1TO33YLXlin2DCSLrLSBdsQh2i2IvuDz1dEoMg
y6sVAvgcf9PVyBk1kyEuEhvjZnxuIHobjUnKgotm7kC/qXv7MDkkKfq4i2YIT0nR8Ijblfm9Y96W
1j10LwjA6rTp1b/g27qj0uBi5G25s70BVhgutjAObRcctTrJwrZMNIHcp+Vaqy5/l6BcUQ7gLMZo
KXClcbRDHhlACgLttvCUxO6tKMA6qIC/3CjI6zzl6YDxWGxgSh4aQCHl9ZI3T4BrooZxioB+AZ0C
dWJ1FeGEkUW3nNLy+7h9LVvtfTnb778oO3OdIxWMZugKQc5N7nUfVe6etYFJhMFFs2pu86hPT1bi
P9EEOFfqvuOtt2yQcNlxpCSeLtetHk9cdqyIhDrRUH9KXePacvrHctSPXuhZm+VmFNVjUPpf+Tav
S0tSzDlOo8izbhJfO86jlhwIfW/jiOYTj/LJFHBmgorFW6I5sXLQn5YDpVBJTYNSbW+ukRsY+Kf2
QvhhLTsMTHA7YSJkleVOxqwJw+Gsq7C9xG82h0TC7RJKRYymBt2Rr0lQvyQaNR7oSIcKXaxbh1I4
UpAXa0BV34XOq6dMubHYAX7SuVdIZAA0DopbJEpp1O+LwTEvk7jf4KbY7pNUSUXxtIy580CPU+2f
KVfE9sbPTmLeIua9y0o+HYZZGFsHpyJXdp071JkdDE8M7Bay+hZ7uFNQRtdzU2/JNHARkGKDqXvh
GvYhaQZ3YwB7RUJMPA+Z1x9yb6Kn5GClpxkXMp9OfZDKfRjZDRE9ZfjC3NAa048SvY21cgXzB+PQ
zinJSBog0hPJ+6Sk/xEwSSIIlLulnl8uMQKT3/CpP1r1AOcFn1+UZKm56v6ZEewpjpoKzS2Wbojc
z6rt0DUa8LABO7IHEdxpLLMAlbW1/4iUgQHL0XsNJwTIMHg/BYwalYIOrQehoedXlbs51Y5LIPEd
ogmgqy+4fRO8wrvlU5bDhbF+FzntnaUigBr10gAnPWpOEQZ1K8y5rAsBAWpnJy0eizY0OLChSekw
/LDo9nUJerFwdUB5LUPHeUwknSDMwMsGSdIcUAxtoZNmIWpQh+9xWap2HFwW1bIPkNqzcFSkW84u
04Z3y2+7DoknBH+2k1K+FKkHUc39kqqSB64cio0mYj3cc5TrkQPRjCVMMnvXEYSZboe6ggVkE38G
FPCGsr+EYwxXTkcqHA7I17jWn8GBBmukfFKe1/6QBZ2gNdBhRZXr9gEPKbCjQVCuYu5onsn0pgm6
Nyj3kOVsR9/q+lcn0YJ7ZJqPo9swp42RHS1yAyvy4Kaqz3U+ImpsVHvdNOrNUl6SjUzbYBjQraKG
bAOTrSE3EfJJsKnk6V/HHYIbg6L056rNxXztyRwrniwi4cbEEgmqhHddNqk8dV8Hv/is65h6qt6S
mSF5KXiBoVvdhjhBsJwqBLlcBhLNHF8bDBx7L7QusvDdcgpWBfKQJFjAz2AQrTQSKMZ2kFo8tQc0
/R2cufo0ZBi1uAp87kfIyPgggoS66kvgctVzVhjp2yitGxWIzZgdMlFhcC6NeB09MgR48QudgWRi
i+OU1rS+1GtMw6C0VSHeABENY0IeuqjdFzUy6vhzqEDP1zeB73Q9qoGSBtgWtJl5UYXBscY5ZDTM
6irTG1PpEHfU3Cxs9XGxnn8xZkQf3M5EY258tgT7JOe+nQZOC8oTLIrA3i3b8kSzqZJcXtmZmyTD
rEZLzLsg0nxIshGiol0z3Hu+NZ4mP3txZ2u4t5rI2wnDnzYBySiSRV1YM/2BG6f1obGeojQip0Sm
PBWor0QCJHtmNp8J4qe2r+xj2/THPGh2LXJvVzRYsZzT8E8c6+JKzu0znlx7J7gblLBVUIcfo19h
5Yo2TxW6mHe0A+KukAUGEAiT/ZAh1ImeR/8YYLq3qQZnbZf+t86EkDlWTN/N5DINp2uKRgYzM+3H
BmeRTLDnT/hWV8HB0YnSonP4YeB+1Nj36CfR+GhpONCifvDaZGIrIIfFPD7edbCY1o7TjevE2MgE
ef8Yfq3uG/mpesDKAYk8uNWuU2hYQAIu1XXPvayjq9Ybsi3sm3OIJxTarALeDDuDKynZ/CHdhibk
nahjNS+i+AWYQEHgOiYUH64i/aL0c+cDRAsrqJEZbH0Mm7ZVWqRYV7Ut5rjJTo5h/9CaOmCD99ke
skuM5sdVGCF5azIoA5dKOeQGV+gJ1xBH5/Qe5e8vfFMYUDoNqpYw4kOURZsHo5v50fSx704Gt1+1
TpkdzLwezj5bydYrHO/O8EDIYx6UR+i74Twz772436MDvnYwRmryGv+zRsWbAPWhWnfD8+DS+Zxn
2HVVSZPV8qqrOXF2yAd97WirHgEpgdDtuPACIAV+Bx0a+CunR23JNWeqA0Z2d8NEWEUIAwM5pdKu
iTQ/otRIP8kd8wsDMCjfGBAWYtPIILSWvTMc2u0ZaxSVvehZRtZnr4s+RlG419Z8pmoykLkCexeg
8QGRJ2OSWozAfgWuBQFCz5iX3eVOcnDAK6+bRrwPQd7dGCG8htgFBzRhO13b7eU0o2NQNQKUGygO
hhWJewjyobrQ3C9SpfWAnUDle4Z3T8C7TFwL0IQ+i4t0jo9zMplnwvM+QkWbJMVBsxk9Yr/bKyO7
S7/qx41BF3FbVVQQ0i5RbEel0cqy8cTMwtlNFv6CFPZXcSKmh7h6i30G4q0lb/uik1dyDxG4RRIO
Pj8J1066fnGDSjrtVASfCI7+hnWE47JoD8iIPgXzoCHNjStElpA3gEHaZj6OARF6dbB2YswTo/ao
oyl6kTX+kzMl3lFHffEGLCpcG/ekmziZYOMWo5AXP2O+nl0a6PHDRfYKaH3DtVUOzS5tx+MYa1i4
qh+i8OSFM47nIYFU7laNSa3kO5dp4Wz8uXFPk172sPPw6tD67qIyre4CQ0zsrTVa5UWXYN+OiEcj
0ukCNTo0l2Rw4XiQvhguUwcESOod8rG/sPG2vOxHiA4MB0BM6qVxibygfsHMBNEg36D2tr9kVXBV
2wbQGwRN+wlu3pASLYcnEfAQMjaFBZtUh8IYIQQjEh/62HNm3iEOgjt8IKbj7M7GdTrK6Fw1zCQb
76JpPrRi2BhJ5e+KdLxqZlTgunlE0jeXAJAQTexl/rh0Q/63zfgvEC1Uz+x/bjOu3tMg6rIfu4zq
Dd+7jM4nhpeeQ9RRHUaTDtP3HqP5CbURen1SN/EXArpBI/D3XqNtfKInbwnp2h78B1c17X/vNVry
E10omBqCcbHlEMb/nV7jz2M4Vye9p19pSXsZxgFV/bm9pVvxiGa7A38QJQuCm3um+EfvO33wcR6T
MTVlis1fM9rHH67Pf9NzpCX6U8/x+5HBepsW3D4dQtHPR46KAJq/Z1EdDlD/rDl5wBLzAVLG3pg/
SqEf06w92SnMzcJ68gfxWe+nl86aESBHKl1eZKjGorjuGv2FFMONK4bry+YGN80rrznjk3CwquEY
dPtA+GCMG4APaH7ejFn+/OdfxIAr88tXAX9jmZ5F35apJc3CX1CqHaKvju775grWKNJnKCbmo4tT
qTN/hodq7KxOvvY5RI3GZZ4Q40KGKoO2bwrxHIzt60DWakHdXDszlTvpEuJlwk++xIjngy8cP/q2
q9e2Xxp8bjKvpRYhLYQbkSi9QyjY+UvffYGji30MYtiWSC8j4bwHUvCLEXwIDEzG9LLZIEge7fCA
FKDkVQNRH772MqQ2ireOF7wMOTqGTg26RcvMk+b2j37+Ib7YOaVk/qYIi1FYS4ooW2ekV7PBW5ww
DHB/bbGRrmhH9pr8mHQGHG2oXXZ07QpHu4TVGD9Fok6uLdzEuuZ1bFEbnlL0xqMG8XotQ0NRuPds
2R4YluIsSvnB43as0jnY5wETWzBMn2VfP1eYBF9oXnQz3FlCkSCg6/kl8xZ42BeN3g1I+KZXLuVH
a4X/l70zWbLb2LLsF+EZHI0DmN6+iXuj7ziBMUgRPeBw9Pj6XNB7VSaFmGSW5bQmMpNECRetHz9n
77UpfZV5Nq3AYn8vyJAuhvw2bUoIBmieiH7TCE2AKxZxSAJEzf1LM5gSehiuaKBONgbnVY22Xysy
fgOrTHY59FQG/s6ekEjYCWE/b4yY0TEab+RQzUbWCerWyDgECQyUyEK7YiThtHcK8ICurdjAjuRy
UDRuMwtisDWHu3zCLwTMgfYAOkfo5W9TN8SUiq69dvXEVLaenxQK07rV1F7RY1DjqvfSNEOEZN1l
sEvMxmsgsoZrXTh0athWRlFMuJS9NyrzFVI9joQAkJuW5mPSUaF5ukdrrrbztNvZ45DeiIJCffZh
kURxcLY1+UU+iy4sS4bnHRQ+DPcd7D0y8KYAoIuD0b0C9gTjcs2wsxlmJDxorQvyVoO8usmj6CPL
/PcpMr6Errk2sbdv3ZQQpMmdDsr98adui65JR30ijlD77h3dnFxP7Y2xO6B+sK8MK2GrlDM/oM3v
unE8di6VM7np10ahcbeTIwl8G1a9aRPK+lEVvljFFjZ37U0/6jbaQscQqwl72cq7zcPqbZylWDVw
VosNw/9pFUSEF4CGw67cmXIjxjMQOY1stiWYinitQ9ro+Daq5WUqEBh4UxVtWzRCi23zFE7zTW8Y
jHXLROw09IQWTtQhCk12JGN/B1BE0p1Gs3fydfee+Skp6w1hnZSWr4nAOkoN9dVtHGftdMYK2MqN
I9hAT55JLa03MTEOa5OEJqfqrbPOsgtUUouNafVWCe929GRD7pgPaSvgmSpy/NiQ0r+V0AhoVUTW
xvTK9xz4lSPJBKD4LgNdbCrxGBS6WiNPgODq1zdgRSD8jiSKsEKtM9LC6LuhvIbfSWx3nqOxnQc2
t/qxgurVZ1W9TbvAWbmEiNtVxywdn/2qxIi2Wt6ObCTVleqvZ6eBqfVc9fKG+dK8EgEPrKmRqnXm
dG4q79rZ8FPIZH6Mi/DkleGPOcoyoMbie65GehpMdxnuuji9Eshhda/3dmTnu1G2TB6WnHfyv3bg
q9MNWx1A/gq7gsVXMaDnHuSIGCAvPEaVszaWejksNVxXY7gLcdR65vTYGIV9ZHuJxLrZ8mTMIGss
fyumbG36TntUfvI0VGQYSWXj0gxbQtnVxgn8D5hSkFFTIV+F4hn7XuXmFwVckNevhepVtOPaabrb
JlIfth2+h1rYyK+YmkVu2GxGGeq1c4J79Gq3uJZ0SphfbNxDZf0w/Nki7cz/Gqe81mn4nLC52Rae
P+JkbK2d0pJtiHrWhmTf25e3dAUvyRCReSPBzDpGuineLM9Z+GQxskWcEXbNpVKK7Rgsc/Jc0EMu
8Om3Ye7SM+ggQOXiPpuqV9eriLLUvtgH5ZGyVrekpxmxc66fUfzTNKxWgwheyFnj3k7V1zGhkYmD
iT473NKC4yxBWBAMC3zLITtXKttn1THvkW5E/R/Lr6kQLx20f1BGTGrEWLMxcdO9mmtComx10r6L
433RmSnADjmcszGj+tDtdMir8NDn6l2zwW5UhUb/XM5hSJZCDWipNJ+9tP5BwX6LYIbsMCLhvZBY
vcApHuoKWMIcvndGbrPlUDAuYf93JZOqzDd+DEnwlvLVINFjfiTNIDwWqmJrFGKDkAbJTw1AYljJ
827kPfTnsDqBJU13lHWI47t3DCzvnekbaz/2yD8unGPXArRtM2BrTi0JE0WEFZCXAcHlS1VU45H9
9T1KYX8/+wntEMvbmjNKGx80KxTR2DPXugPllNTJ62jGy5eAVEE1hLs0GsjvQELbF/mDuahCTF3s
LF+zOzfsD4JgVmkVnbXXrVm2emybLJWQZJ11ktMrgWLuNKhSRJH65I9BESkmEOrl4O0j7RhsKSHI
cAed2pf3TtMWK9k5UCcaZok5zPadcFKDRiZ2i6KZoMOh3+kaHqHKm3I2u3fu2AOdE6Lc0XPoSaMM
H3zP+GjjAMww7UnGEt5bM3qPOBlipjVwQZd+Qv9Cvca5kK3qYk6Qrk9fcsiD3UKGoH18DUmfP9bV
eE+GA1KNoiLCmQ9JO33LLI/duWa9Z20jFqOfLsmIaF8Pmb+v4iOGlTd8nl9FeoNIur3UUUMkjLjT
I98Vui7XuaLDE1js2FVqfYsSlZ245uuBKKVVY3fh1QIUbDTD0QptYxcDbIHm2P4wYLQYsCJY/w3U
YITEZQf2bJqUW+z1TRq3lz7aW9a+m4YrIyENXNJ6hls1rwqxFC4WG75h2ceSVzbCnMN+5Spq3Hi6
YACpsJHgYmy8DUFcT5YdPBqaveMQqxdVeYA3NHDFuH3xOp9Rcuh+YC47G2StWPjyi95DiNx+Ex5O
wciaNh1s03VcutnaJrLFHZHtd0mAsG8I6NfN9FbAxz3USq/l0CiAMUlILMpXvyt4LT30jfPRjLCl
Ng45tGmyQHiH7MF1h60ap3LfW8l1+TGWH+5jGCLwQ15617rtgvFVt/50AIRV32noO0zzfCa/LFiU
Lra1GwZou5OKoHrqbt9I1jHTfkSWPp9JYev3MJaf4XGOp2ZsDkFGGzNHdkfciH+E1DWNqtuFA9mP
+9TWWF59vixKBzgiu+wNnJN8xFGUGBQ+rmsMOzVq99ERHsa1MbUufEkeUx9c1igY93ZqOLqtIXcU
269NbnY7PWMNGUX9FDsWRnM1phdZQAknMzA+W8F3egz2xgu6kUytuD8lkiaCOWJa1vyaFb7bmei0
gI0IejYIV/4u8FE4egIv4wgQdINb+buVDMXzFP5oetnsQQSThth1+YEKlaCv6EIyVHeaxwaXiiw3
jo5SMoqa49AycX6i4hVPLNdHq0941NxxupnzjHaOOz918CNePZKqE89p3hwHGapOg2Y3SWwSXDLI
FJnUG49aL05DtlK0fLKAJv2IOI6orpc4KN9LheDOHF/bOA2uydzaWyDKJDpEH0GHQGoK6Q25aUCs
yazpxIfRu12oP7K6b+/yLKjPRiYvNIHvWe/mt7pR62qGzO0quLX9gmOHbiTXNM2vRWWOTGOIxRbk
DzPUj5st081DyfRsPcXibHbCp+6rpo1j1l/NwZ7Y4XX+keQUaiB7eBSjdwHAP+0iF1V01PkoeyEI
h0bF0EoEXEDiP1mavGGfkkeTYFdJyeMiPsd+nLtmvrjdcEqF9YXYJaarYDBqM/KIxPWZ87IFP9QG
jaRxURkvKltj9hECdta3aVjCBonmIvDGJ3WCr5Oq2456Pr1Fp39mk5cb0aVo0zeo3O65zJODZTeU
qSbpRo5BUffnX+TkMFlxmUWHQ0dOoSnv+ozc1sVQNjD3QvBYXSQd+BauoRdN7JqTA5qR5xwe8aqQ
LSgamWRsQkiunMSbycaBxD6SAufZeNKqtnaaDmZGPN/eKBk+dKmP9tEp7ifoiqcoGtFucpxKZyxz
KWvBYC7gEaz8zJl1fXXN8HmsIvkwVfq5KeWp6g0GobF19JgE0gM+k/H1zchZdnA30K7uIenkKKz5
ymsSG6r+Nimm7+BvxYpxEjUdRp9TP+jgFM3eG9DqcqeGOdzIQb+OTBYROlCHUWOOJZqOzi3OGVwt
fD4kxM/+zkpBraeLkcTIqr1CuPpv88NAdFkVBmDAYwbbi8Ghs9TZYaq9Vk0CbM2c3wny/VFNSyLQ
kPzBPg5V70ypUC2+iLwHu2vmWEk8hoAY2FyU9SgW4dUgcnHUFQal2kxt2O+6dhQUlHN3znwPRJ9p
qWPc8epH2DrPbqTOGcDyN3OMiYMwerHrbVsfW0xe6z7JiJ7QTMW7lA2bI7v2nHZpvFWzlouIR2+L
sqOgDnt17YTaR3yNJbe0k1lDgQRBKuttb9uzM9EtPWsxCTSQUXV1+/61AbRl8U5Cx4nv+ihJSd+l
sjdlvyvsiQ1sq+EQA4SoDYI4ow8RnR2fuWA+hdveCV7FlHxzQK/SkHR28+S9dGmrjvW3WtUs2MZk
ImIWvMKlXM3wRI2gig9+UZzZExPqm5GKONSEJyHAKFoht3V/zPEp4NDrUU7hDw2tZFfm7beMG291
MRVf/2Q7jXdLiZdIqzt3k6HXrVWtgzynyTDZd9Ivv7YB8WC9i5oSkoD1mPXHwSTEC8wMQW/TynXn
a2vGbwwxlpJNILmuDgOhbPuiy2+c2vuOBhBmbkHl4dYoNbRwp62jTPIkmTr2aPpJQTZBJ0mbgbMJ
DD6Z7L2E8CXcLDq7Cd5FyOZA+UG6tlWg9qw/EI2L/FzkTP2ckoohSdSRSIruvdjHkoWo90n5ZckC
M3WXjcMj04StgwJjjrV3Up40L1VEREBRoIPoCJr3IkGV/QYGko5IDbqUDZ5z6EkJmnkYVoqo+T1k
7jfC3ozLPBB2bqTJVaVorRKA9wchmtOM0f4cJrjwzfiQVvkfEWzv2InZ22gcuAb5fgiv0mTfTg5X
SOlD51FKUkAjwiZkNPXL26weWR4gGFE6XMKGVNrKeqzRUK4r/HVuaDyhg2Uzuujy3QB3HLeiv0mO
ZhOTciAjb5+MAaEPdXrVtW5uC1Dt5pxlbJ/NDhtsD7cit4dTUcNCteIK9VKkJYmqrfXQK8F0qoIj
Lo1dPSjnIbVlf3QLgzBdO13sud1TlfTRkxrbPX9G10N352vDPXKxMFMUgBnnFh/Zn3+oYk+/aowu
XYe26GChknnblA0Jv5ZxrWaSFgTKlagn3kQZ3cbz/OAOjW5D4knmb1XrPXk6CM5dS1xvU/JqFSI4
NgQqOZF+6ZKxuPv3X0LnpYXgsmaiYloGAwrb8Q+IZs7lMPi3swWobLTyfpf3Yl8FZo/km0AqnO1/
DJnzFDgeIUKB2+xDv35IEw8LCD4DoE7jE+JL2knT1nKFt62D5EL5Ym99o3pTNi+/W8DxnqpG345V
ezOl3Q2+PzbeDhnEjfUOAOLixuROBLJHYiBYxomAR+NzdKszDRHGvsplk+xtajPXV6IUkStBBcvq
u1bLH1UXP4MKG3ZaoiIA8EE5aN91cz3vdYS9rTynqqvWoed8zxT47oIhvZ1cIpOeHswuFCbGWGzC
ZjqUEQw/7VDEkDcMm8rD2ENsMv0Wzzy4kyQ2owHxUzGDx+CwRKpUBO8JyHw+ju5thBN1VQxiJwxh
79GKg2uWyoP0bWxm+oR5QffPyZPwDMASVzBaFKpoMiiHnpSOsi0Fryh+Ttc8BJ1K10WfnYqc7auj
sG434fSuwB+t40JjK0L0x1j4g3+j1snQ4DKtSSefRgaFFa9IUnQfxkSZ0DGXQwz7ZCUueUylC9Sc
lNf10NhiK5l7EsDq4tWNYO6OX+nz8+JRm5AVypTV0mTq1d8c7DH0VMHXIcmB8liTFNXvtYXOQo94
Rw0DBGJFXjFpL24DVs/W7Nw8Iy7OSTHvMtumM+Fa30v1teSwV08q4s1KH58iAfYI29l80fO4y6P0
RIPT3IHQWNRxUQvNrh6aansWI1GACZ0ksE/bseM1dnh4tDCNXYo2D0Wv+VVj28vzTPLxDx/mnAAF
vOAp6nxsxKq7DexwXuWmw7G65A4B/cVNcwASw+TurRRxG0I96Rb2iz8GP8g8+SgJQZLvqU2uDA3k
LwAS4J0ogeJu4muImiAFTgEYdpxWernIupA0dxXaJ9V39xUNuLatnJMqSJyoU9+/ZAIy/Fg7uwD4
CQBTO9nktN9XlWKvkKcK/WJ5JJylwHbFmiFltnUlXlbbTMmJS6zzgB2+YgDPJsa7ndlQqAAanTTS
dePU9Y2PQAerAuGk1TNW7eLkzVxo+vAbFGCbxbnPnTQe/DYknLP01nL0SUlL23TfoLtqcY7dxHYP
Ya9CYFfXxzTpCeDLwxskp8h3cTPNCZLf9KWo2PuNTa0X2emeuezs+jRkooOdRMl9ZxYPvYeTiX3n
KZB+f5Z4jsfxYxiAdMh0uvRVw94xK6aD7YiDOThfJL2xHC/Khm3cg1OCqaWwXXiofQ8MMaGxwu9V
Ddnpdhs9gT5PDPURj3wVINzfetEQrf0kWmf5jKQtmeP9ciNnBo4yCxYR8DNqgAr2nHet8yZfU0im
hXuD/hDTVLNPrbjc60a+qiJA4tRQUtp1uM/zG3uXJJW5k3R617nOiOnS2yH0/CPw2Lc8F95RjgYv
tl1gpYjPskPiRozOQ1rfem3+WCeNc2rm7N7B8XMPc+dqIJeMWvebqLtrmpZ3TZudwLkuyuBdEhWU
sDizwmy+LNP2S1V+h04+7X03HsFwpSdtypztj4e4UrD/t5XFBipGzzlXfEGs3Fk1tKDXU4Rim4rR
aye1KrhUQ9Mw/w67b2SpQg2y+ArAeg7Y/LCiI8GNZX83zE2w8pjlrzMDBB79ug2G/RQqKO2hbCQu
sSSceI9WI6Oh5gEPjsjxNApjiSRJzpVw14xENlbrgy+0vyWtT2BtODS0YqKVdqU6IA9DD4jCYVNJ
CYKx8JaUDwg7qUUxiDJJoC5fVbIkIi2QCu/jktiou10fdsDAnYus2QJqn85AnrQZNpaYeQPDf9VX
80GOC0mSQjDNk4taosbQz34kRKXuWOheg6oCGjloTXxaCX+9L7NVVLr7WhFMLTJuT2B+uN0m1IOE
U3Ytav+QzWZ5YyZcViPuHrQ9p+uAlUk7r2bCRhZYB1+B0vmh5bw3EvyQPPs0myKWBhikCF7w0xH9
+9oWAwR6kZKQil6rAWO98pyu3PjR9Oh507YLUVVGTUJcFQg3Bnx8GosZTKdTHTzaAWVQoYHnWV4H
Xt9fiqh5JVnjRBHJ7avwq8Gtght30AaasGyIGLG4khaJEAX0npTPeXc7KX1VaowhZ83vQOl+2E3w
ojGWKYLatsJjc2Bh5JyXYODI7V8DCNRdrLbMfNz9kOjbhq1Z2bavU8YgcSIrA1AG05pofKKFdJCd
dxQMOdZW6JCp7oS8jIgKg9h6RCXznHWuATjkO9LbBsp1POwz17xLl81F1XTDzjZfxFxMp9GYIR4R
HJzyULuN2rVL0E6UiTUNTuMUGfqL8ND6JBPg9LGw4F4DeK+cvgPbOYmLv4527JxAQ3tJvEUqcp2L
9g2B2nTsTJOID3c4lKX5Hia2uun4B4iTNv7EnluFBjpXq72rRtAcySCyrQNWRbcJQZseGaYOLeLJ
umSE0Z3sdDjOaVASLdJgrejpb8pkAsxWG18mCc+e/xFc5e1ktjmrR3w7pNTlKvPk3vWGD+kNaBSd
EdWKjeDSjTrKi/jZyES8DcutLdAfKxHcOsQi2QOHLsboaoALoYq16NNmzgH7yVOW8lV0aIQXRrBi
LWx2nT/eRi1zkRDgEYpdR22SakFYDVxoMqSKVUc4F2sq/SHeW8Zb8OyEzxTRt04TIOoz6VnL8pLT
jN2iYHzpx/lKnIncwTV+M2oV3HrliN3ZZbwYpemlc4x8S8uayse0tjImfHNSD6nGupx41UOJpIgs
C+InTGMTpPOTNWq8xxnSJ4q9jxBRnUFfhB9RPVfp4s3hom9YT3+U0rsjxY53EfznqmVnP0RsQFDJ
oBHGnkEtkgBDzOK1Wc/3arK3YcB2Y0TliIkD2kuDCo8M4/XA/A20tMp2EyqfgFSjbSKLeusQ4nUi
y22LigXNIvEuG63tD6uunwex9BYAR61nOfJAFfIE2WEzBuFpnlICAZR9FxMOl0Ule7sUTm0BanrT
oF88uEF17NvkbEbNwazyGPdNlGxUfUOYg97aHu24wd4m+E32WquzaFsXxTx9TN16hzDJH2loZR7Z
kUvAAVLwTYWmDYU5oU9tuBaNG+8lsabBABQ5g59gwADZhvgXAAzt2jyLKbAPxTg9MMojjN7vkEUx
iGuTZ9eXH/AioTvCeqLYTmmEyhH7b5htZptYX3VBD20caoIsmeagbOjJz1wZTfnAc/yR+NGPrrsG
FWeQxmAZK5uuUh2OG0S7xqqsCeetc+eC+77aT9rEqO/q714O9Jxg4/cONvRGE8sEK9D02zsL9u12
LodXcx4VbG8XfgkGjPGiC/jLbTC89LUb0r327ruci4+/9TtC2if0TVhN6b1kk3yrJz5oeqHqwr7Z
Twr5cpBTM0B6wVSbpS/53MfHErLNCtXlMZsjawejUeySsT7RmqdTwtq+9so230epYAAWM8/2kK96
o4SD4WXezk/FNRfGbfC2yywmPoRbhVtcnOA3Mt57dlTgfAICT9qmefGL7g8TDe02Q163Mtvxizam
x4IG1HoKuvDVmZfWjaAkM/wHp4qT62g6JzkybGWvqEASi2yHTSnAo12+3UOxp+LqBbO0aXwxqwGG
YKL37hhHqApqCFTGc99ginWU229N7eljEKmHdmxvu1J8rZdV+081yf+XWP0PJFYS3cx/L7HaRpNq
/yqwWv74vwVWtvwXxFnU2lBiF0egj2PyPxIr51+LvMlDnBPY7FJcxFf/kVjZ4l9gVlFR8R+BFUCZ
9X8lVpb4F/3nBcOBzgoaE+qr/+Nf/Y+y6d/mW5C7P1E6fVIHWZKRAoAe4UhPokX9bFV081CZuoKZ
wf7qrj3Pq3rDTve13f/lavzkMIsr9C8eTksu7ChTomZBG+b5/mc9FUsGsntqyUZNH25q2zeCwjwx
x3sV5c8aVdNDUzCC/98ddbFP/gWhYhLJhj6Wow5R4N8kqibvle0ZvMkWeBi9Wue7UeDA//VRl//r
r871k/sTT4oc/IGj6nox84PdBFXfMOiyGAT++lDLZfvHodDf+S67MJ6JT9ouhtzNbNKJWWeYgSI+
teGwKyo/fPj1YX52RnhjAujJEt7JnzbUv1xHd3YwBThDtnajwvtAxN3vFZ1vAhcA4v36UD97UDwL
vR8Ppc/o8BN5w3cHeABlzy2b9Yj8Ow2ZoVhl/Fp2HRO9cBxvYEbnF/wV05dfH/pnF9NzTNO2PA+8
yiKR/OvTMidZ6xrowKhiB7EaY987VXoKTr8+ynJLPt0ynn9PYA32Hfpmnyy70iNLnn+crufp0cie
DPmWr637yX7+9WF+cstoBfJJgWoE6tP5dDLQ4hu77zlMGF8ccZ7rF6t+/N8dAsf5X68XDU87aiKS
hGeScDAGruwqWYxvv3mJf3cmny6Y6pSTdAFnMunrRGBT4SOcGH8Hmvh88zFt2wIdLEQfZKsU0H8/
mXTShSUzO4NRbL1JYsdIpv/N9Vre+7/e+eUQvKYSNCd2iMD59F0Yczx0jY+AJ2rivegiYydydOp+
WTBDCqrfPGefP+x/Hs1l5XGEDT/KXV60v7yzVpZ1bBGI6nXdaLhBrjVsCxWFP4YiEzeLzWyb9rlz
7Cn+CP3q6N38+un42fFd6QspPFxS/7igBR4ec+pIG14M1BMNVeEH7bEYpq9i3VT31MzNQXrp79C2
n78fy2m7y7eKVxi//OfnvkXjTjAR/QGl84AdRduhhiIQzPkqgioiLCJFLLxE1OCrJJ7i1+f8+VFd
Ds4HksQKVlKfpf7v19wjDZKkE6L+8j7f1gJVb4IxC+XBza+P87MnCVE02mwkyLaNyPpv91YEcx9k
Iw8rRSzuqyy1VXVisNl/azyh0UmlWZzsfn3Mn1xY1+Y+OqYgrxgQ5N+PiaNeZmnNvsevLO1tIkyn
5gajY0v3zDFM5tp1jCSOtlxCTFcWdf321z/g84eTi0vjwgFuweWlivh0cV3PLjycqSUOzBzCThPH
RHPluBjZxbDrfWi6gkK6MmtkG78+8k++DfCSOXk6fYJK6dOpp8KwBBU9rRQEo7f4LqttYKnm+P9+
FJCFliuxNfPSfjo/mcYwp7D/QxAnmi75Gsc/fn2AnzydQHeJRGYSw0X8zPBEBZagHLH5Xucy2Anm
ELwYI41CCwPkrw/1kwd0wV6YFkIZiUPgU11iDKJT5tI/JMrEuLRk/2aHIe6ar7OdjITUVlbzmxLl
50fko2pTpPjO5xKFUNHQLkqCkZGAWpvYJumeuHV5tnqbyragj/jrM/zJM8Hbx/6QBdZzoYT9/XVg
+6htiL4p7UuFQAoMRKGJn/r1Qf75yMNxEdLzeOoCn1v294MIcjKduYPQAYB+rYl3R9RlBQ8hBDZs
hb852D/PyDFBMks8DwLDgPvpKQc3LoSroHMMkfsI/uUh7OVvLto/bxKHcCAsOrxMAVy1v5/PrAfa
EjU9yRbqJCKz7WhhpDVLmli/K/3/eTYsAZa0WPlQbXCP/n6oWvhGnU0REnBnJlnASgW53FkdOb85
pX98FqkWGFQsBbhLHR58emvNsa/RKKcx8iF6CEzHLdD3XbMNx+w4ZMPGDiCZeMa3Xz8YYrnzf6sl
HMlX0LZMSopA/mMFoPNVlpMBBdsob0mji0v7VInsKnrnMPbhDSy9vS+/5Nb8m1VdLM/1Pw7s8koT
uuJRMX16JONIddNYcmCPCPcG3ToqW6nOJD3U0TWi+5s19zl29ABz+m/OeXkAPx/ah8hnspvkGfr8
9Ehrbvsw8Gk9b3ASduvc2kA5PCWHZHU7rv4guZKRzze9OgE6+M23+R8vIpd7+TTzeixcH+/T296H
phux9Edr5N1rf7QPBY5UVcfEb3Awpki/PtV/PLyfDvepslZF7AMEQLLdKesM3mLP9us3X2jybj6d
lG0tBCnWNZ9qZVkUPj26Qx47o6tiAi0EcnRZW7MAcWuCRUods0fDb3LF0bsRqbRrRxyt21xJSBKk
DqMNwjS26COb1kZbP4s6wHQeSfg3I7PL+cGtjY+udk513tVby2uj75Wd4UaIvO6gC+FdyLH0Nj3P
GanbKQ3ZgMlL68jsbPuEKkTa/l4YEzYOOX0tHfWMweIR+T9RbLDnen+vnO/h/FS45MhOA73+8pIv
EAcQFIUifVVZ99lwYxh7HXzIpt6OEQz5JjpDyaCzz+iJUTNqzL3rYqd2IYZX3RYhxX5OD5H9XMMd
cItsj55nG3vVuemR+9FtK5xH0ZcoY/XJYQTvClhnRMDkRzct18IksM0W97HWGxrjOx+1mURCk6Fd
aKxiI2W8JQVwV422g4uzrdZxPJzRYF8rPz6ECJnK+WZyq5uBiA41JFc5ecCF3MJc0Tcms5eGaNUj
KeRz8xS2xSHHS+0qaoU0IauNYYDl7CNmaVPTX8sGkExycsOnVn5LjJjwlBQ8sCePVTN+C3BiuKz8
AB3uC3+EOaxWYJIP7oynKNL6BkT13k68fSrTxyxpX4Ukc4bQNXJX1lb/bqMtL5Nk6zEDdIJx4w01
yX6wUwYkSWaPcTfZeGm2xnd2CokmHp3hxlY/UsPYJiiTLKSwOyco7ge73U4SUFXcsnEsEeA+h3GL
4xW6o59uQjFdRIcNa1iPOS5n8AEgZ+koJ1vm9XPwHLuoJR8GBAUYZepLIE+dfVgiWdMJWi5hZVSi
jLu7bD+l1yJcWzXWBSD4wzaebmJ0KxNalxXz6Nw44IvrDOisTr0B/7LS1T4kKLmX7raNXsk/HPM7
I93P/AKHkdAAUD59mgrz5BRqbcIE8b1sjx2EH/TKsObVI2ZOIf7v0OT6RDb7wY2GN5Yx60e8T6uZ
IeBxjE5z88QkYJXKEDErWHBA1E+RkZ8ViSF981aZ96MrNlxX4RDi3q/CQK2N5uTwLMD9M29youXs
NH7G24Hf5jIbd05waNVDSPKoJe9dxkGuvvO6B4KsO9J1sCETl0eCL83uTdIrtNgXW7onmPVH23pO
xx+zBGcMCEeIj1kd83DegHCy4nZTz9W6GF6Ui7rtrZ92rtx6AbnIyXPaezsHsaj1PDvP1XDER4RX
8nacj2Gyk94GMeA8IfQEuUU2n7QYYh5xFK0C/dp0zKt62uJhdxJRfys83GzMoY4+cxmG5Me+2A3Q
OovpmCfvITwjcz6W/dFMT8wRko60bLSf5jn2PzzrEfonMqyKP++jCPdL58y3mv1nE7xWCKiyFRKx
0b8VgJQ6fSOJNiZhdeXyd+ZNrNxdx53xSZaAmuQi6dpB3i3SHfGQol65T6An8vhr727cANHsdcRl
1axxLa5q3FS84aN74zRL4OMf5oCEpQ4X7GoQfhNBd1u70x+lwuJv+i+pIELVrIi3cIYZ116/plWz
BTbd3020oLa6USUp0mhLWruFTVXPiwvoMOruOqXtvgFkVlvNJp+z7/1CYfV4cxMH4XY/ESNZyP3g
xYcuc1+6GfdWFJ7c2OeKjOF9YFS3OJdurZw3rjLl/Uz8Vx0H1z40+pWVIJ9afjBumH3deqehZNo5
Ozeg758l9qnYDA+wtBg8IzUKxmhvYkULgUDoXn911BjyuTrxQTkmjFNT8aWzyLUnbKgpA8xq1yo0
b/PumPszM9SdxZ2v5lPS3SIwMbAQZU80CPCF8nw/afHg+Tu/uxlI88Ct7oTsJfTWRKAWPAOQN4cz
EdRFvnO/ZmRs3I9jsh0rpvvIsu+tgs80A35MBs3Cgjur8sJEk3Uice99/QJ93GgP2dcqZbr3DPtc
0DulU7GIvDzrNFsEzbBWIaxNx4MzrkHcldF1Hs48an51MJqNAe2i2nV4OEdU0Q3YE9BeaTHh5213
vv8uk/wjitpHd+ivUf9Hy89APLTqo2llNfW9mIaLBUYPrvat3VaYFJGjuQMck2Z0dwaGFdoTyRsR
ELs+Nx9bZ2JUhSKGxHu35tlExNg/dyCeWjSiEG38AsNFfamGNzt7ybL3UNw3CCbG76raZxJq3aFN
UF7zsbvr523Cx9Hob/vheSTkiIl/6WTbkDVx8F8b94BgI8i/F7SLAjQc2fcuuHf6b2E8stA86fgE
ZT+JUA9/ScQ5R60dJ8PKSN4jFObQYCxEw/9F3Zksx41k2/Zf3hzX4OgcGLxJRCB6BpsgqWYCoygJ
fd/719+F0LWyTCotZdfsTV4NykqVKRKBANyPn7P32uEqHRsez5+IiWeXzIKdsnx2NHJJkNMGBIl8
4hQA6uoJgrplXrT2WhlQfQO0B1uSHgOMBuNPKq3AKTfoux+88BPO1G2kSEVRr6O4LPm3oRGe6N4T
ouWei1L4nsUmqbXDc4HXc10BRgeWkX7LRL9tx2LTYLoyEpMmmFEtqQ0YV827MYl9MbyGcbzp4/YL
QBabqw97eSfdjGQ5AMv1F4ssCzEGmy59NJJ5L3VUW4oY+HqXlcAcDmlyDL0FzzKv2w64WHm1mQ/q
tKsZ+7wElfZq2OEFCdmTg1nAe9PFvcmkFMVmN9l7sWAVq5fapXotqo3mzPfeGB3bOnkBY/qQGN4J
O9phnh+7jnX8KmKoY+mLJ7tLU8pdNYurpUvgZeIrqTqbuFM+eH2WVucwKclK68AJfMuNvYn/dAou
xXydQHJI875mEAxJ1x+w0ks2Ao5+Wcj3R5RMnn0f7GlDPAHPFQia4q6F0qfvGfXa2bYKtjXc5Lyn
KsqvFgpAfYy3sv7aqouoXkbzzineghwni6M2sYF8ANQXeFrgbOWlEdAXB4yv9jdJlvqIesEOYp9S
qMs/B/23xh7OVL+7rD6jpE+06xh88RjczFgciMwFAaNWMyhfjLP3uTJIwpnCvXLFYU7LR2eeMUqA
o5RUVwTDly2LECSRMbojkGyjD8DSzfYeJsWeDhX0jGqPlZH1nOTFFD77AjF27WvfBnBtkDVwJt7o
3YxXsQm+Ns5YbwBsbFxkFGMuEJU4m3GpVbhjZBZ+R+/VGYdZHK1O30CtNsdp5cbxaQ7sXVQv5hIW
iFn4wlqSvdMrMfQnkz5Zk2cEoxdfHCWx8ebD2bDtp8h6deurpgR8nnQrIDzqfXxGZfrUuONudKwf
fQQk61hWJ5WBz9EWzLa1nWPjDuHVro90+ALvZexgQ77T0Dd0ZQQIsv2alI/hKD9lEZL4+ppx+u7n
ZRPofHBpPTNuyonVaH82Iyj+wEZMqLMg/6vHqUWjLWPWlZdoUNtSa1/m0NwCbX0rxh8qA1mFprLr
fd14M8xtJOunaMlApxwFJnaiEXPM9ItVPWd4xNCTH9IJ8CF5rT2CUHNFdu0m8GwMB9nwlVR0zN6D
eJrHt6HpD7111gPfZLfTZktsyHTCHQ8KnZqGA4XSuDKjIn5+CGa/g4n/3I/s6raDg71pVbGFBYDP
yoMuF06Ne6UrNaCgb4o7xPP6ytGTejUGmXc/yLw8ihRTfN7JU5GYJ72MDV/B3vFVaufIA8jkq6E8
O5QVXmNcdaXfuSSrwyiLN/GMUNbJkddLUr+a8LWayQJ3M9/Ii9eUmyEJriwlbscG2UiqIQHMLqYg
EhMHvPvqxt64J5OcFiAmlXIkLuY8CR4Qqd3zGPIidsZRTu7dUMGMmfBtadNDbWHtdZMzGbbrsHgO
++8elso0sVDabLv4dWyPxXSXwBzDbxvrZMarA+pi6tg7z+CMhNZpQqEA0etkTWDaK+tTICBCzVDd
qdYaE694cFIGtoLoRS34HaDiMXplhbw5DssnkQFMb99s+0dZ7YNsOIdT6OvFvm3p1c64hwXKI87r
g3wBwr2p0mod5AQPdyOSdfYO98HVoFvzlFWJTsewWnczxw9sJDnP0+zt0dez5XBarIzPYZnspnDC
G2o888p+QiO9BWmHP9bzHj2vuEflS+0y4J4vvzXR4Dso2/UCrGuw6wGsloHLXQt9xCj3Pf6hip1X
c74WNny+5G4mxmlIA1zueNlSbGk9Me5fsZOuyolqRXswJcYDr7pL7NeEVXQY0IjDC3ICNmBOJgHn
A2iApX4Mqu6cO86+wlCQ184Rctacsu3dT4t8tnkwc2ziSXrPARx9YbPWmvdmJBW+7Q9xzPQTPgBx
7CDYAL9a6KvidJeAUFABAx3HuWpDjKQsqeFwZcc+Tpu3SWnfYAQ/aDUqUU7eyPDqXclPn+xiy2Lu
54veMyi32aQeAofvxMnVc1PMP0Pi+KwXCAJlejLcB2+OsQhUuBLPRRJS/HyvqGMNSjGeCNeJ7kWI
fTnyjl7llywVadpsK3k3h5wh4t2yzc/htcieSkvf8z2M0A2TvkHdjlSUXAPOr86qyu6d8LNlfCYG
ygmxAT0atDbRHO9UH74H2Etiyr88jHzCt+GCrqPmbrKplTkM19mOCKFNURxChbUSjnC2Z5R8Z3FE
Kdx6jcF23WlLPXU3lSCxwkvaHCZnq9ePnMWsfB93a6ySKzzPUCUzcFB1dHY9NFjrFuhZDBz9bIuD
kT2Pcj14B0GBatbgSDjw94chGHCJ7JNA7TI5ERARCV+hsuW0iC1QM4DgfubUUGrkTR8Ha9e62G51
EBd1cTfL7xNP1sojn7x5HKLAN1xu08+qAebXwsJF9lq3lg9Hct2EM1zlAWP6EZB/ovmJdhjwbAPk
WsFv4OjnbL1m3Uu8NHxWWK/jBgNnML+oQBA+/D1217VgWHEJgs9K+y6Ge2Mme3UnZwjIlyb3iOp5
kyzA7YRr9vtitoov0AmwD35qsnXL+VNS2k6ntIgPXnR0mwc9uHRJvyKCYWUNTzhRNYpghvEnEJ8n
JoFPCaE4gGoLTqwFHZ4ObFr9Ojr6EWrGOrAgvMY/tPyKlm+VefMx7fZN/zbTiJl73JBY0Z8bEL0O
iY0BA54ANSWCtIYmKvoU5j+rCOuMzG36ACnMw62OnS/D0oLcvAOQEKsXGilKEeKGliyGzsqI4o4A
kWOnHWMFS6B+bkPWrSWji7DWa+8yqHqzlzyVnGQ7klICuMxBu9UQTGKSpohCXCXYbCFXbu3xMZkf
Rt6T0T0tArFy8jtM1hnVz2Ym1La1j4hSadBTz2NtyHPzgrTmVAxUo+VTiV0R3bxOUUhXAM9V/jJ6
Or+1eVZ6DfNz9u3F6Iq7sTafMX7ZJZzl2QXZTESq1W3MEGcHhmobE0GG5SCLz1MIFEzsQpjDCU91
0rMbtxx0sHfQOLTK+8XAaJJ1LN7T4M6sSWbBQI/HiKAyxInO0B+qyfLTInivtO7nBE23VPlB07Eq
kxLB4vhlwhWC5RqTYuEzVWLldoA6xxeNDr6u92jDCXiBtZg4+O0A0pqkqXvuYdDfSG9bB8COmvw4
1J8649Ez51WNVT4ra4wbP6zwrm3aB8o1PuIM48LemGl4bcoEgHKNay2kvZVVWzhBwQJxISTXn5J0
AjujcZILXIILBPW/5zXxlrDIGgGsk5w7EEh86Fj5edz2GHB0GJtW3tEbGwMmshOa8W+9R+2FY8aZ
yUjkoEZs7mx+ATdHfwCXnHLBxxDAK9xBwjkzsG/ie/o6GjTSNP7P7Ti8jUYkvnVNrggZJfmYBaJG
+1+BGhlXai5Rj7ZDnbFgK+1rU3R5sx7TZV/iMxcPcwgWYxVNYFBn/hdzTHPQIbpF6Sl2E+WwkWs1
p6DaarawHEs6dB127qmk3eEgvQGRI7Jy38YGnUiSLL/ayGtPZBDLEzqzqcMWHNZ7kFDZixZPTnFo
I6u65pNTPtCdXVgZxSLqDpx+PzBofoL/UR37cZHoD65t+mXdjjstbGq/7g0gxkY6080yzJc2743n
0RX9e57L4geBf6K/xiPLyToIBbJWTRXpNxdSwbGJKuS/YOaCDcrt7E0UPdxNFfXUNbUND1fvNeI6
y1zsupjvdTXnVKsborgEsXV8i4vZjYly5jX1F0fG7U619B3HmRl0i83pszNgiGxtPlOIOX0fmK57
bQZwOrFNq7XB80wPoLEF7T07mBbWXfdY2uSHFBrgDFa3GIcPTdQzWTRLPGacFxfbaxuPjh9RjDpm
fujXcOHH1VAkY0QHlqVJJ3hkY1rW+F40M4fisYeGtco7YhxxRozlazxYA+r9ecQ75CUNtns3iKnY
MvMxm+ua9LN8esjhYH91AwP1sBsDo8DtZP7IbRO3ZdCNXn83tMpOtpUaEx79Im0BARhso8h5pp6w
k5LKyAjFBMcrKYYL6m0WNtl14qlOhXnXC1kZK81yq40xceSvmjl9dKidjr0DGV9AbbzHwix59Wck
uSUBcnQbEZgS49tx7DPgUOCFvOrGWL+5bRCdoyaR9PnLEuNxkenja1urZmEkE6gyTK6+U/SwaLNa
LM35qPfPgZwyf9Sb5qsc0VQlY8aKAfdieqparF9sghFGX2L0vk92DJm8rMc7syjwrmhOabFk9iTw
TCuxmEthiiSyyHLatrow4ZHXHCRAohOXl9QWxWNN3q6xs4yIg37fCavb6l2likOHTSfaBHHSQyWx
w4Es5xT8wmqAaI5pmFSFzZxLeCiDapbfKRMvOVLM5dWXXOBUutqDlhdH0FwpJ2cKduPapFFtslzn
S3IlKozqrqUnTdxinQz1M3pgOzmPdtO2d1Ok3OkzegQPim7fIxx2mEm6J2ckLOdZOLnZwGVNC04V
5Qzx4DyNnZLbPpuT6Qs8CrAeKepIID4lxgnwAHQ4dpFlyac6L4z5LPuASqJWBbuQHuuYDiAUVZyy
w0I5W6vK3G6f0BrKLiJRUb0NJzDl68Bgi9hw7nDKndlEDj0VHbpBflIYedx7b8gwAaNKRXcOlV/3
2KW7JnkYQ01YkgrIksj3PYYZBi3RNC73qR3p3snLMMKOS3VjwRvD7p2XI65AlzrFONUaBLn9UIce
2BWaHp9DO87SFQFhEj8Aiim56XuSRFc1moKGnS7iGIh3IQc0bJPMdzKrqGe+Bw8JQpbd2/UxxqlO
H6trzPjSIh8tH/JZkgSM9dwK6jccF7JAPI0klZbeMGebhKQL+wLdNtAPZETYzb2w2io42KEODIj3
KSP8JnGQlGvTgG0khyDNcMWwszT4avCXg8XzYyvqxynu6UNqXcW+jwadyKfBKruJDlBZ0Mg0hVag
Yi8Lpx1eo8WLXdHYMqVB9x3AD4Mj0VRTyUAKSVr37hTu5BxEGVQmjjxRhMn7iAU23pZGOsIR6Jwm
bnylovElI/LqTjnBBGDZhQtGH8Xt1qKXMzkP7TzNp0Yr6kisigFumD8MJiyrPjSuSTFXM+OdtDV9
e1k8rolDUOWLCEh/COkVw0mwNE99tuIo53wYIoIhQtnQ+/BQGlU8vY997VR3MimrYGOPnlwo6K3M
3yCTqCWD2JyY/3lui+BM483sFNw8bib6V7N1BkzEUxPvyzznoC0AgclHVU5ZsSNq1bSLlamUlGeI
Hr39lk2z136tjClPH/qa64Q6gqPgFJZ572Fft3uyOTkR55/JPBPOq9OpgbQSDTLhtDbjdiqPXR21
w51Rz5WHydvr43c5T228yXFQGdNWZsFcv5SYSBr8zBkxHRilKncgVoDnnsCoCN/TVrETR+fEc+mm
DUHQkKrbdzjF34NblpIK+rT/Iuaepw58l+1BgigjK6FNyWKufSoQ93GYChvdvszBAOd3zJxOHE29
sPJdpg3wUpFEW2T7dY4WNAiFteFTiYiE0LXcDouTB5uPUyJjXPh7n/qiHHsIYKGaDJxWgHwMvfvi
ln1o5+8dk36MxqXBlA1zQaM470HcYFy7Elmq5bbEDxYaiQaQmfrBzPWtkI39S3L4/9oe8P9RfNMy
6P8X0X8Td82Pt7/K/pe/8J/0JoFKxkCxgAoTiT/j9V+yfwwB/ElKxPAIRxApmv+R/Qv3v3RhgFCD
nIpCRizyxZZZcPR//48w/guBt029AccAZ4Br/m9k/wvX9a9iikU1YqEsMgQiEgxsHzM9Sas3dYgS
hLlFSQE4LzSYPTNXACyyq6UpH0mwy317TjeiGL5nhYehrgsxsjhYKkd32NBSFMSqA0uZWayOtqKZ
rLxd72CEdiqPJPO5fck4tND7wuMDNerBBmX3l/v98Ev88bdsKG7Vx4+BLG+RfZENxx7/QY7S6GE+
sjA59JDT+T6miqydrQHO4GC1ZJ7UFUygqC3GE+KqXdqW4pLU1a7JAJUKr1lQGjYwQe/Fssfy0Nch
fKFZyoNXfx/ZRn1cE3SSygTnjUH20L9fvPini+dWmoaBPgl1yQeZh9fhNmfuyrZAWXOhYrO21B/M
VYhWsdJTYqWErqOdw88oGLCO7Rs3l0FO7uzRZBSnf78cc/l1f9HXLI+Eq0sd4u3i1Pgt0TTC8a6i
KLJAexDbMhXVfqSdeiw08S6T7uCKejqYE4FOBD04tZSPWcL4AjzvXtTYpmHHh6lsr/PMINuWcKQJ
wQHzAYw/QAm/5+4aawIJB3+I+YDVFIf7SS/GjRbmOsc/Wj/lJV5G6qFRnAdb804d0/d//5DigwTt
9iF58+AayyUR7UbL/YssugPJn5hLc1Tmqj4xUf9asY1gV9R+Kn20N31GLkTjqdMtQGeQ3ZM9KeIA
oes9cSLYNOwvB20MATek9bc/XNwHVdft4jzE/ygKUU7rxgdFjmzI8hmIOF1RvNHv13CXLrfq9kCk
RAysUrfaOW2EWTe5JzbiTy4d8Q+PgKdbHlJbBIcWbEAekb/cnbrUo8CwRpugdecclSFxAZW7rtyo
oHNAB7msmYUkUArgrw6Y3pYvd+Ak6Jt99ieB0gcR1HIzFuWezrDDE8ty9fdrIbunIoEHiceMWupk
5GnhFzhdegJwz3a5d9yuPDBylfjvEFsHFeMd6AXb2ys/uWawHefof//GQkDDaeNxOQ4n6Q8ayarh
A5s1YJBOqmw3SJeJs7hEjvZ2S6gIK9M+uTA++pQO0qiRWDB1tB9iFe6bQth/0B7++n1/f2UlYmz8
8jYCRC7pwwPjlhUQzZGOWCi70Zd65zdW3a96axovnO/bbltaXGAVMS7pAlzb3PXqlNWwfnmdg9W0
LHKNmbOouDxo2kD3lsocW60x7uIgkNsZV+cW48JXKPFA3CCQpCVKkZmWiFk38A2Ym6epKg95wQpq
cCjAYWGv8umYDIn7OM04L6XCpp5gddWA1tDBnO3TJNEwWIRFNEsGWWCmGrwf/ZOOGmOhRywaqZOg
21fWU/dye/RqlYh9m6XkrBsFH8uFIiTaJysr39AU+x2giCJP9FO1LPmkGi+pAKSZByWSEU9q3dao
ITV7qUWuBYvozOlTt3+qsrZPVex4O9u9SHN+p11on/qi9tO2qnayTKiqwIpwkAwh04hlEBt/MmlA
E3rT+HGUFU/NlDsk5fRY5ycaTMyj352AW3p7bU1LgQYlRMKLSKNOBwiVpkvYVsfpNKoq99EcA1CD
1tZh9OTXXc021Bq8ZGhX0iiv9yjNv8rSM7cdXCMyB4pNkTuvf1h4ft+JpEAB6FAM2DrGwg87Uaza
0sj14n92orFpz1pgDJtgOST2WetHwuXwPcojWfC7MMibhxacznqenMfBrO7/cDW/r9FcDapEJOSQ
KLAw/f3Nl7U79PbAlIEwtgD7Ok3y1PkJtAMSMkJvsA+2tpMtJuSW2zxHwM8AMq775x5ORFkcqp7h
IdW2+8f37bcdUhroiXnRFl0xGum/X5gXlCZHSfh2bQoGJAlItjBHYnV0chadwPtKWsxT4TlEoMTd
1p6L8g8y1A8KWF5OiS3OcjGYeJSQt4LiL8szyKzhV8GQLHVVEBonm5PTNg2Tq6jQK0KZEGt3aIz1
7Qn9w9fyDw+JabIzGZYhdN0wPix+UR7GM0JGHhIB+lo1jEoATfy0loTIqhBM8sIAJICLgxS6x7aq
5StSMj0ZvkERSf5QrWA8+f3LMInn5nmljW9wfP7wZSBk1GY6C7/KFZjyMalC6FzSJoDpmk1bI6LT
DnZGMPMt4nt4IAqT2u2tHCxmE6hLSKpgO9ez9KKBVPFrm03mVhCHY3suDVgjNLy6SxvahzTV1L5a
foE56cCAAs3a335WPxTBSZgmuCWr8s4YEexTJsHsoCklyFeLPL/SzHmjCi/3+xnDuCRDhXmGVn1x
I7ghckxfYxa9Atblg9fp+bHPvXkT1chrKXt91BA6ZTqMzqgwUXOgPvRnqqlzbIcAaOfnnDn0F5Am
OxIV1Om2EC/ZqF5AcljJ9HljOUionHahNvTlfOyRvxEjGB5Tae/gKMeoO7y7Zixjv5Oxs060E22j
6PF2xSQuUBARIaQF7MXEFFVfwohpZ6F/MiilHoOhXUVs39uhNndTP/WbqjTRmy47i4IJsoIugUAk
VK9T67F9AAoy2C5uaeANz9k5Rjdz28w149iQ+L0P823eDOISI3ydkhkBAgKsQTxTe0LIsBSYDzs+
ki86bhyJrssNzGx3W/bjxtMvU8YhnvFO1L1Mcbm2RceP6MA83n7oLcXarUb71AXaFc1uuY4RkSRl
173A6xvKnKmcOUXbKUISUwOpTw4kRSWgWUYJprdvxSXostcy5lDjTNZFmazWaa7uSsthOlB4xOmw
6WwQ/cGWVtBuCZ6GuTkVS4wjyMfKSL4ihTwZOgoUm+0bTDUpCS2JQL6V1oqNOqz9JmlfSFPrEXV9
v9XjJZYeX2k/KoOocLQKBTTIQD8Cbj9XsfCOVa/JFX0yzltd/6pLggr6grKjNsQfYmf/oUpcXGAW
LjsU5A7G8b+/edkUjFrdGhYqOaWv7T6v/FDjPbIh9gxoG0vROBviS/sN7G+sKkuVmCakABaBLf60
JnMi/nBqwQeBOF8YkoOs9dFqRKAXxEwYJasCrrgD3ue+d2d9H3ZdvGG4gCTt9t4te2pZoUXFXfXW
GIb9p/Xo99IZGT2uQ85OnCt+O8wh93IhUXKgvn1bjdGxv3uKMivZJHR4K4YvG1WF83J8e7zdkiVP
w9EA1/5hnf6H7ZOtk/qUDX052n8oCmvVTU3NOG11yw8koqfzc08RVb5sGjQFDpCLGLFODEqH3FVk
AtiHUYvmo2qg2nV2c3Elp7xiRlhZbP5wcb/fJrzILoHu0iPMmX7G358di84WTBaCVW6lJ2jWmJBf
FsYwXXIh3RTpkVZRSTW8gQYzqeV706MUwhg389+vZSkj/l4805Uhx8Z2aM/gg/hQZphR0gVzwaXc
UgjJL/IYEZberhmIIOlLdtHb1/Tvv1T8vm3RDZI0eLD5LX2cZZf9yx4ukfSaXtSR8FHP6R7kbHZH
iV99Sazc3OIxetJt+T3J23jnePq7YZDRWjhk9wElW/CuyPRG6+EP1/T7E0MqGqYeAWmCfHDvw5dS
21PCHJgxhTF+pTloH2Or9+eMXWpJ5mxizzyggoqhpDBmhyaGyuN7gA1yawWq2oT12LHPIqdYltV/
v7R/aEp4FrW8Ycmlx/Nbg2cCJ9uMuWWuTLRr52Qqnlr9IGBb0RzAOzLKOkPQ2sOCmrw7mlBMo5ZH
xioIvNBVvTHjAVlUnnyTfVz4ZYB2SUzWOXNA4fSWjvux4Byk4pFEwdrQsPJd3c6LP8sQ0E3SxRGV
eL4q0izf47dC/5XZJRbYP1lM/6EXxOf0+I9gMcOj+eGxiHjUOC6igSqr6pPI5HdJSuHSpLBPegUY
sgpC4qJ7XAUtiAQoUPZrUw/Rrg0m6HSW/MO78Y/3naqKTuTSJqRR+ffHNO2HnjHmyH0f3DPc92x/
W03KYUi4WwHGmly8Kg5himGNryog7J4NEihm7xUAglDKdwH9ChR7Sy0VTqrYNyLajao0NwTqHRBi
6afUIFCukfcm6aYXiXZH6tq+DFPwev23TgMfensT+gBjhWcX5R+Wyt/raTqHOLqwb9JsMT8eNBys
4rmnLTIXBf7akfLZKpqdjMvKT7twezsL5ioZDrNuP//7g70swn9ffGhugIFguGU4dII/fN+lJ5sg
WThycjmNMqIo/Nsx4vY7ZRpbGyKscURRuf6pifHxV+Pao7WC9pj5ObCLj3bmoC84dUWORTRpR+cA
1f4Y5Dir8vhHELCN347besrBRi5HiSTPygNpF49VYluoNOkNztEir5eKUHOI54gkmOxWSv7hQo2P
ewVNKNyvFh5YOpM4lz88g6KCMh0wamepJPc0NmW7IzuHmn6c7J1ionPXtYLARMjQvy5rZlxGmnN0
Ctr7yqh37YiSvsmm+4Duw31jp9dKzui9XJ3wURHuUrjG4k/lkSE/ujP5S7bHKV53WOfZ6j62idpZ
K1y3WWJ9DSP3ixYPWObiHihaqpRB2zJ3RU0+ABd7TXutOJuJvSN3PN4iKK4btmoDQfO6whi3FTq2
NvaHmUTb5Lk0sBQpD47k0NpXiyhPqydyRC7pnkuNni55ny3Bnw3DuSMaNSCEGgFc6t52tfTk2d8B
qAQIOaMfdcNe4pnVJk/ml36wwNHa8pnkqWLJHZ0xcTAjt3dYeV6ERq8vIqQ0HKcQDO6Tjec5SsYv
NHfu5iXVVBaM6e0saRc84bYl+hTxi31oCEPNjPbT3JnWeeqlc3bceSbEix6KSljLsKrZ637svoQL
u1OgGUnhQ5aVi2Ixna7zWL3pczyfHWWN12Go0DoFUN2a0npq6ZHuF1VM2HT3bhJW5zmLPGbEVMYl
HLu5xqBWs2SkYRXeJ1Y0vVeFuWl4t9YYTK2HnvIYrqd8CsGUrW/9xZQkc2WWF6iHG7CiHLMiB2Kj
15ySVHsvjZmUgLBON3Lp1VRw7BCV1N5BT912lXZV52tIsB6K+mXwKvt0q2tKu+THyPD6qxuURu4j
sVd9vhZd/0Mj9ff21htJUfik5oC4i6e721+kEwD2sdZfjBKt5iA9c1eWPCcIce8JYfle1qaL16ZJ
V0mT/+yS4SV2kMmPyziH/kG67+rgTBARVDUdnUQWxSSMLxEsuXbWZsLC0RQY7CMjpsWiJ6lIZwXs
IeTS09L3hnu2ZVT6pIJln5fLHGVZ+ARMoA1dnEC3P1oxPPgkHf1bGde2QUd+tT3supDK1kO5cgzH
gVGBebW8uiO7trF8EorJO7Nh06IS5pmLSbjsxu6O97jNrOFTVnmIr+D1DY0KMBQb03FQ71UQNedF
j7QKRQX1LtKvXtk2h4E4jdtJcsoqY217uBzaqXi8rWC3Gw6KJUPCFzj+TGyrpxXT6dYaqTrzYs/k
3RUJey7DacCKSwMz1ZlROQWnzkq67WEOppNRgMGLOvTVCruYMF+UfGSV1vcT/Vi/JBI8G/twxaw2
33LYUniViOoSk9rWSUQXYfmvWpD64qY6uNilRGna3t0SUEaseNRFsF8jcZ7jGqdglYe4VTCp5ppx
SVim/Y6ePEI/eoY4zdYUaoh2PBWAFykm8mcFFcrcmv1hMr7pHthczRP2a8ikLqymtRr7+Ec0eKcQ
55E1me2jW8T5OavTdyRx9xa9m0ve4DyAdbeGsI+CmgZHrD9MhFmRBXUSsSn2cUK2CWonxxfKvL9V
o/FcNxiwXQ4ZHcDN27+RmO6XODMt1iz6YbPOU+RhpmVMrVaMMdBeY5E5gBd1tmGqNRfSocuaJn7L
oH7d29n3UC21GnEPuH5L+mdGcVJevsOiWy3HbrPArthqCGQrD0J+7Fr3Xtrm2yxoknMMJhk0KMi0
yLfU6JHxU3xmZA5HXtVvWVAAbLSm/e01V3I+0MoNt/yYd9vVu2OPbtvEHbuRVtif9axA3BV0vtLb
8tencbTIPUWLqV11ZokOnygLnVbw7vbU9DPZv8WITbKwAYZqabsvDRt4/hDtCYdZZ7q0dmw/X/LA
7Hazq9MlrmDwOn22CyznIXAjVN968oSO5LUNLRaXsv5pRASO3dYCwkfWyi4lJof6rCVmsXMpSm//
yAsZbCbeEgrEy7BJh+RVBk19MJtY38iF5esiR+G2wX7Pc5VuCegpt3RRIB06x7Fr4ouLK2XCIhdG
0d0oROgbwSIr5LoTQd7UhKVoH907srHuSy3O1ibg84Y54UVmKNTknJ+ciQgrR8P7H8kz4FEAo/Hw
oNn3feamZ/JTSC/TW+WXc5ZfpoA50vIn6ETtQwTcaUNK8Zp8kfgKB1tP52ljqX7cTXjCrMBxd07V
8Dwx52UkcB2NMF5bQ95zCCHwPXRSbBK20lboRpQvQo1HCPj/2vkR1156blAPkmwWlwcXV2jXYOo0
4lqRzNOog1Vb2Q7BabYjkxoBcc/poE5TIoOZt2qxGe6G0g7oxRCUnutTe7bc/it9m3VZVPGVaC7W
liSHSmwEvqvXjMLtrjybir5bPmceWs5X2FgcouzsiKPQAridLoksTnmIw2PXT74xWSDBk1pcVB0d
k1m4D8Q5YrKI8lzzwwjRuRWMM8q4z0jU4p02s7SGS668qvMH0qGK022dWyYPhxJaKhqU/jAn5ElO
au79ttM2gLTxNlYCLYiJo6oqUWKV9v52uK1Feg6tBCETqTFMgkYiIedKnc1AfxCC1x7pJI7ibNE2
tpjEk2FYiQp4LSQehN7LsKSOyzt9iMcjSnd6wFN31zRDuynKLOUrVo86YLWNZZi047r0Gga9OIQQ
1law3bezFbVXUxtRe3HKQB/wTZkvg5p8E2z/syLYdN2HBL71ctFQodklmRn/tdOwf2oz5yObtjPo
TIHoRjO2vbR/3Nb+kMDPtWiUuIa43orkCxO6quuto1r2iTLGszuI9OftDULduAkwtaIM4IeNCcRy
Jp3wWEiZUd8yO8OaG3TulcP8kp78rrda9awlWHMiYROvQI7gUg40tRC8cHp0JLWZ7U+zT3aQcK0u
WtRlrBNTucIgbe8FG/Ck5f6tA3Ib/d+uY5QcphCQH5vwzi1b4g2dNj2UuvgUtB1DqqX1PAzu0c4s
bU2oncZbm7uo+tgubZ/Tgk2zehKYTNFZWy1CK1qK9haI7K27KgaNb7lGUFQ585Y2lgfJVpNr6TLS
JXo68unMQD/77pBi/oimpcJy13xTAkxLFHi9n0y003OnLbaBis+MFFM8825EQDcPQcjhbBVWAs34
rQfPPdrbFXmDTdI/dHnSbQR+FIzS5EsbZnOx1VPDcfrXVNmw6HYUGSryvp0Sv5aDt+n+m7oz222c
a7PzrfQNsMGZewM5iUTNlizPwwnhsqs4z5vj1eeh6ke+dKORIEBOcmKUbFlySSL5Dms9axj2t0n8
rZiYUpLiM4h2BEFMr1wrWOyJ+XC7w5yYB5f8RA4zvKM1NpG/jxoCMB6RK/59PyOIsyfKUFLH+xFH
kRUuJeqOEf+46mdlXG51GCMZ1kf2vCVvnRwiza9cUriXl/92TUOtih6PQJa5JK0mt8ctbw8q0xml
sWujvvOshKA19Xe41SbtQXcTnGF88P1Z4EJw2hEev5FtWlcNO0nPg9jM/hqzDiT21F7SNn2WRVvv
goLULGu0rDUNQH6EnHBBJrQtiTY8cC2f/chBCjnb/5qjLy9lkI6HBIDyaUmYbJEXrQlV0V69Bj5D
Wf8QhWBgOB3TTWUZGWKL+XUqo/oUEkuVom2JYi7at6l9T/EPQcN5t42xOYR90a9qSdfXNTYFkrA/
CUp9bOde38bu+HX7ldR09lM6L6iGZRktOUVnFobbnsTkvaX1OXG1rEzpGOeVqjyUs13+S5hETaoq
NHaxmRZESs20kjSct0dE2JifYFoe+PvVOZhSjTFgmSJfAweOhhLmA/rZHSIBPEfL24K9IjvAhRko
e/RiGg9GxJpjCtviQRH7Pmqv0oyjix1ZJwLRunNsJddRMsBvjHsal/ScVC2NDPAcsQxdbvuEcbCJ
oGMa4+sDMs/bR7Ges3BtaiNFdtKghNJgOxTpuR3S/QiT+RJZnmLVUO9wqw1H0huWiiEgmiT+tEdJ
LgOeKtGzGEtGvP1ebWIsHMueMlN2mGJruRZT+EbawxPjF+dgxyP4kFuZp3Uh7sAo4KPk3d0EOFFH
cp6c23v9BZg2TvysOc5O3e+obgjhTSERy8Tc1wHa1RQgHte6Grh325Ni05eXnvQ1aKX60iI95vUY
PakqqS65dKAPdH7BJeFya73nJerMi1ljN4ZGAJjd5uui9w6hGAcYI4RELL0ETYXuo9LeDTVx75XB
ilRDII4Jly1tZczNCaPbnqCl90oJsQ1qsyEGU2938YC9wC2rxZ7CqbdXY7yzA1VTgBL/Ugb1tp2W
vTcwDr8e+4gtvtqyIFHb3HwuR6ZEZVJnmPIBKHiKYtcZvzlI+u3tj9cGJzqwh7p9VNLRPtJDq1XF
TnF/ezpWqEw2p6alfIEEE03FqeqNcp205rVfQIJL7VmV3bCysDBtR5dpB7KHX6Pj9M9hJc8hjvgo
I89hjpzUX26Nbeid6zrl+q6ZG0Nggb7ViYawqjWoApc8tPRYO6Zx6mO5RVUDSk8ZYjVyMl4HVO2b
258uok47RIPiw64KDOgJ+GvHGrTXfOC/YCaAZuo83aadfqU8z46DpznHaZLngNyxS5palx5nN/Yn
vzdqHBmInsus5n5xeOjyvn82h7xY9/r3pH/Kdqy3txPq7dJeUZOu1YxXcdGmiR5LySwZ7bUPtyUr
QZIPFZ+vcBLe7nZiCJ0Sc7gJm/vWa7fMis9xJg+3hjxx2/dBJkgpcLPe7n67JoUN9Vc+ZKDRA3Iq
G42PLhvZx9vYk8nKv05I7ZzfD9r0TXNVUAzyEVlwFhw6u4qO2W1ZL2kZTuXazO5urxtl667vNHge
yymLo6ulZW9xUffQT0oRk7hkJ0czc+/0xJWnoQyiPclb3ylnPhyKEVGgxNTgpbLcza3TJa4o20VW
99HqziPDOeNyexWs2Pzd6RQ0giUZWAbABW5Oc6FzJLDGND9KVb8zWowPpHbc5VXrnWNQSSsh2cJ4
M3Z/CV0+LiNrTUy7OBcRS+cifAxpW4n9zNl0UmfOrmtdm5RTtRPnB+ZhFpwjWsTlfHhu64yqYd4j
NncQPkABub0C0yJXjE2Gh+mL3WDU9lAmOWWkZYBKwk9HlHIfUBA3JtZfmo2QyKKaqWdpaFvEoD2r
T7M9eWnvbMAfEuCK9S1hqLEivzTeVynhQoY9TKdYcb7X+4TNKGF06EUSIgCa+xkzNMY344uUyfQ+
UzpmMTF9Wb0y6KJC91I0hIwkDnmjGuemoY+JBq6b9jmovjKXCQ1AbeMOWQpLBSO3SJnEwxV75smg
lNpmTv1Yel29FxWJVQQakFpWaDuXTNwN7YT3kU76Cpx/s3FHhEW1GVV77Bxrgc/7qAI0Eqkzv5sx
XbPQQrHH74Z4DP8KlppkONK/fdSV1z2EY7azHfMtXpRM0ezFnFwxidJu7uN8jEGMUpJRSi6+e1rX
+m8NUWrWcJe0JBy1BkXR31LPHRdCh/1FAVYeeDNm3FbdheypHMuNaJ8pyXSpcj9sVfgQSy/fYqZz
z7reVntp52SQMqc4Eq2X7RuLWKHO8RVYnroPz3zG0wtSS+OMSerNQr/4nKMYf04IFrOyeny0p8q6
6kbtwz9N7kw/wPKPB11nAhZPLylSjYYs0KaFx9G23q/eYyESVTHT+/o5Slt1GcoF0DJmdy1HcQVD
g0rfxGMaHIZGxGeyvWnDkmdXLzn4oxgUKGYcb/BYwAoSrnRj+pMY8b1WZ1jjTCRQnfmWekBoZXMu
LeuYu3gNweRjxlCT61cF3lfsOL5lwCyRIRg0Lf/muCI/BmEX2//NQIAFxw1ByV4siYnpyEKzGzhY
/Uw5PpnxnUHQhsVfqakRapE+ZTuCSn7jy2E+asiLPuffZlxgtLMtco5Gm8t0gcEpIFbmVFRaeErq
1tlV+vw6x/1yOAQveDtzs4kOWea9VDSRKwLc6PtlhH2Pw36VNZxIbcJYRbhP5hmjimFfZ7cRlAOW
/qyK6ME12nHVHSJqf87UXJhWiZ5vbJsBSFZF9pas8W5jmsE1adgkk9Jo76ouQzXhysXieTAbrGVJ
0tDtkpSDps5iZxj1BdUns08GId1a4nNC5tEcauyEJ/0g2mW6WeseO9W8JNBGvRNMkZHUXAPYIcFn
k5T1uwgA1QZ2/CwTNW/xjEneqew82GvwAs3Bi5a0E8tkfRM8NdA84bVhnBTWZgTERg7nM2RU70go
ijgSziqOt5uDKYZ1qXnaepz4PM6NebLmXH9EF7PRRW/d324lHcNKrMBx3AbnxupPkzg7ghdVb3rT
t2hAaWn69wUfuia8svTdvHXXjVZx0sTJPTdMnpVLUlZe5j4reIJVLazOScz1bgiw2rbPeRKAJqpO
woJhXoxcclXNrzvpL5NY2KZ9aLhKhkuriF0HQ0bGEtgm/n0YgLNkFrlYqa46Rp0zkYBt7vdNdcAM
+0pt9qPpn+MCIbAVMwNnyR5pNM5fimIydgecJXOytVs4l16Qvgxx10HJyMQmUONJwFvbFAyZSKtg
Yu4kj1jlbASUrDs7qS/d4GOvhxRPnq35UPAumUXWR1oUuPeGtR4Hxc7uYFy6sFZu4YQGVFdwRK1N
suJEuzDYOi7AMbrr+BSmTq/IbbKuxH1X4ADQlkyqPmQuS7huvFhprJ30pniOPQykiZvBaZ1+hh5E
jrVYs1JYXqrRf/oEGo9tvVmcaMjc0rhgQkG1gINZBrmAdjdCJB4OhTUVwDcTdJ7uxPCt14+Zafrg
OtItKuLmYOcp6IVRF6dZJC9Sz6tzTN03LrnFNUsK6juimHR7Q6+GjoqGIUtQPs1fg2GhuLGRSXsV
J3oP9vVK4Iu8s+34LKBf6YML/mEs1h4GWnrupzEIr3PQRltmgbu8PnaBO53Rf7+Gy5JSlsLziaTF
nFwYm9ZmZaOJ95j/I0GagtKj8liMkSU2xtOzqgGMpTmoMWl8Sy9zt4OV8Rii/G1qdekj6t/GkzAP
uSVPTZ28Jm0FqqstX007/AkS7AahwZIDneF0j/xf20WFRjSoIBFm5kA2asb+/EWncVQ4uu2SuzrW
/QCExcdKSxxhtA/ZFZ/xBH6L6BeS0vRumk9ulJLhaRIjUxkRbnrJjCDUu+PRnZLm5AKvmq25uRdh
/YHnyCNd0eaTNAYr2Dz3NiwXBoxVv3fmzBdQRH1Uvr8kYSfnuunftGe7gbs5pMawlh37Umyc8Evw
rPqs78p7qbfncG71nZjqLaFKrJHkF6gDUtfL344zaPuOsNutziAM6+WlYUjrD52ykFs5awKM2W/U
E5HZUEG0GW+boz71AI1hE9XPWU4LWSdAlywih+Ou4rNAyO4BoGG5JeqGiFUcBW6kHSbpXLCneSfq
+/rBtUdmrlESr2dZdATCapOfFIZFHqbjnnQ13EfLrTisratNhXJSDiUhve7QfAD1OXrUvWsbGgC9
Opd3oNQ+16kOea8X+HpeG1shd5GEd9TrWugPALK3VoLXv534GR6xgWtuz0qvJkBb4wLXQL+UUffC
iPqgNJTEqdMWPjlZ9mujp3ITkCa3nbJae4AbuOOwto5cbB888h33Qx5ZCLPr6LlvsQKjQzp37u/K
pumrkt69GnPmXYU5NOchhI25fCvVEXlDyG0YZbkWAMWId1ZrML07uPnnE/r9q5aPxnXkhVw1c2Vu
Fze9Fi0+WBdtM4QeUl4R093JKnSfqnCrZXASkxYcCYAjmi4Q7pw18+4p791s7QZC7tOhgfKAwGiD
kQKzKf/ceWGExs7X6BjPpN5A8Binz4QMr10VvLWBUW/cDoys0iY+rPqrO5tfePSNc9LwqhRN3J6y
fADmaHvlwSIn+dLpSt+Xlf3Cdbo/esbgZ/Af7ojKHjr+J7xdzD5/hbWbcK0OyHhuzf1YWm+pMOdT
vRU2FJ3bl0wbowOaQx95X7N1Wq8jlbluz543QE0r+3e832yq0rxZQqNv/06Q/27yCTBEhLTzTnY1
yYrzrIhK08aTWxOB0E5S81XF5CAzx9OAeJN8KEndmIa+qvkcpQNsM0JIZNNx/ndJhivTsD1by1MT
TefHLcOnMFAuU9v6YIa5drDv7B6ZM978ijVX5sLtj+9kj+M9v49nhomxpZOHCIRRV2W9scbY3MfZ
Y6EBoprdHcYsjMwvODxhGsUPVt6ZvnTrgxqaR+M+Mt1TFBdMC9iM08MVD1Mj3vpmhLwQRu91h6u6
TkgPJ2Az8+HX2B1DbUmdWfYzoIz02ZO4ynuAHQlh9ZEj1uZgJhuyp2Wo+1FWEjTWpfcidZgShEz+
TRWtiX0ftj0DZV+frUttox6x3ZyWb04XFhh5xcPI2WjKo2hZK8abihq6wPRPB2M+uli0JeN2ZlCs
bmRLnpVp3bsJLvzAIg5TJt5u6lAFpiYCIX3i6FkCKCP7w44yY6s0xJ6FJpCVKP46JxAU4niiVnIY
0eCM2k9Qzx8S8Z6LgmhTdIuIFKFq0UbTVoqKC3QfgYrJmfz1tvXZAeo5svV4knp/Jd6GHMfOuvPy
BaxrWMFO77uvZIwmwry5jrlJe0//uhkn09uE7pIR6ohfDNpebL1icpSWFEiIrlhOmr7Ocp1csOwa
eTcWIUnsifcaE7cq+0eGkQHSgeB5WFgSfVnTVtnq0xtdcH2W+rFTdUeM6LeeuToQJsJVta4BNmO+
jUJ+6ip4xFbWr0NN3zYq2SDK971uQVw1WD0SwuRFCuW3zCpUrUbKnrBZVy2XCa2oIAAzwHJVmmyd
hLAxGBeb5R8ypjYUOoUuFf1VDCThamZ8mHFR2Jo9k2wtmk1HVwznpD8ot/cHhn5t+2Y3w1fLIGVd
yumxTBp6PNOA9+isE4++LSr3Zhh+KBxivkjFSxnHz0j4HrMyeiiL9D2vHOXT5v5OrezHoy523QdL
W9JEZ6m9lB6ctDlivea5jFN0vxtNAFkyXsd6wcBOkGPSJUdQU34UMoGY5btdZB+tmzJjsdP7GM3z
PKjkZEjob6AqfDBj/brMtV+6kZh+7Hp3yZB+TqixEK2whuF1k0X8oeXpW+Rkj5IiDiEHpBsXyhdo
LVvu2gIGv5BwpDXTO2rgOGgaqKEgvCEDrqYfAaN1hpqapVdy459yr//BEf1D6Hu9tsmZs8McnSQZ
OasJkSMlDae/cH6AXzw8Ig+297qzuHxmnCRrMmeRkQ+TwtHNj+l7jGtU6WSNCX4a2nq4GxVlw+jl
w+PtLlFifqPlJK1w+VZQdumFfOfT7dFv30I032+MUZTY05eniPXgjhA5+3z7qSxzLrSG8fn3GZxi
yPyyk/b2722y1UkBbavr30eXqXUA6zCs/nn4AgAji5R02N++BykxfGyFn8QRbMMJ8ExocWBnBsOD
rruajJHGsf2prQXVYY17QegUMZGcoGX23XHc5UGzK0X1E/qygPkQivS3nKsV2NnPSmTzXjfkifzZ
w4RyRQ3vpqf/QgS5qxNEN9k4fMxx+FAMcvbTiubP5V0PAmZrjZa81Uq7qy0muJlhooePGWal84R+
dliLpvyTavVbHjmar6k0BzaR3XsR8hvTEvvKawm9D8dP4bjahhOkN0B1MD1I2OIimENOYo4v5GFc
vdEZL4Up21VN1WqYxplk5MgP1WOQQGuYQPLixZt5LV7bS61z9QYA+WPnV1crJa0TDJTeCl6ToETr
aBNEPd0ZLrOKwEupxHq0A07EJ4l5Arthi1ViZzB1t3s4RDLcu9r4OYMz2cVP1oQiRcMYqLISxQle
fNCcEUBIg2VyeyJwGMJRBXKpf6u91MR3614dFrn+1OMTLXTifoFnRCWqTUiznGMSYrbJE/2TQVgP
EnL1AJS2qCOiCNqpLK1s0XLeEfsKMjP7VUaZJBWUTklFACXmwN5pYuFSif7AyiPfdU4BEmsRIuoo
ry2KxJVZmL/1HDVAg/xt3XT5U70QkObExcmCvQr5xo0DmK5sKz5T4+8HW16HuMz3JSjolDeChYMC
ec8xWrndeS7Da2sPNsnPqG6EYR4LyAFFAVIKfAjQw2oJslaMRPMJkk2cHS0hpwfHSg9OzSo2pKxJ
VfcV0BBU7chgxIAWpIzu6swxV9qkpKonpCe1Yzxg+oxrRMNjUebZclmjzerB23lT4jujl2wqD6HV
JLRdVYdcay3F6xhqn30f/kq0WttEKlk8QbTjOvCgqlTw2CQdD0nyj1yENprWCXREsVo1lhPAEWH4
k8gHHaM0JzHebcxaRwAM42Zo6nQDZo8Lu3jKFEkUvUfxhztmzc6sp4Y3H7U+5SpMMAa8q3jndPqu
0MljVtn47LrzvK4Dq6fiJ6yDfNqa/hGKFbaI3nkYSY0PoLDcqTvKXn1VZnDNU6FedLJwfEZ4fZ1/
6xpEmzA2dk2BzI+wyDUp5H7bOKVfkfndBwwcsEFC+QrEw0AUzpYBq49pBbXi/KwxMkwqlzKlk9Dt
CwrLnIl+1E3VpjAikpJjEw1PhkAQuHwWazu5UJDBPK5oyT5mXuQ65aqSdpDYxMgnl2sGvm1MjzAW
dYoWRl4ZVC0zGj0kF4B6IOLez8NYg3wbP4Ie1lBXq/MgiaJkD4huZZiht8uFWKUEgyfWd/Oi3og8
pmzWZB+w5pwqHe5RX6WEh9ee+lWBtkrf58AKNmEn/0h519ZTDX2Nu9saP2xgt0YzEMVmDH9sz28q
58CUGvGf47U0MMv2PA5eNaz9vBcaiDdP+WYzXBINqLZR2wzuQHrGGYJfuCdcInVdrdCtsz7RMMCh
LEmS9BpP2ZeQnFpwF5mrgM/L5Gm04+UqsQGSBdbetqzGz/UcX0icvdc1O2LMg8gIigf03rTOOddc
0xlf4HzusdX8MS2g7T3wv3UzMJ1AVmFApG3yj7SOXw1L+41TC6Iu4ap6/VshIkgf7DAJHvWc2WCZ
6w/gCb7IW0b34QGPCzxF6TNAF+7NZl/hx6f39NZCA+dt6Sq/K8jAJo2wXWmN56yMfGbcHWq/xvY0
OaxqnVwNHzCg9AwgLlWo0LQje97NkM7Jp5e1v7GmYYdOJKfErDmBTjEuTiiXbM/ieLvV85wHDLrU
sdSMQUx8fDcvCP1xxykWQSczk02spb+Trr+ITqnD0CHoCWZ32uR2/lyWIBNDvSx2A6Xi5OQHsxwk
hEIRQ6jUKdmycuM1bGKYdkJzWc6PGZHxSRw/RcK8qEyH6+YYqzo2LZZbzqNr9V84Um0utuODmoml
buOrFyJeM2Uht036Ctw3oCUzFmYw46gWPy2NFlcjI8j2CY3jiiOMKVIcMVbOh1MWsgFpSgTFI9k+
RYbVK+EyMGXqJbbQ2pNMeMUvNm+acFcQG4jli+/KlMd16PVXeTR/BAKlbF19DRQqxVixpDMMjmkt
+IACbBrL8lmbyDf8k7A5BDuj1robvlmRxhivZn44PDWsEMZEMhDA/LZNremZInnTxTrWqgrkqtub
xl4zuMKgYQdfqTRW1nk2nmz83DBpfdFGwZMgx+JJWctlYx4nPFoqeAonb2Z/XWa+t9xEdpdeE13s
dKaXK1hYxW5cPkKFnvUwfQlVhjPt3k2GfDOssH26fQHq8VMHWnhnznrzlEA82gPPLte3H5pe2z41
WQhdVrrX2z2iViPXtS9YIS6PAUWtv9oi8G+35uVbbsCCEi8Y8QXLzSxurRP3D1e3R7t9TzkDXUWf
nv/+1ihJcXdQ3d5u3r6Yxkuo69njv+6AdyvqxLJgdQHn20V5gpD0pRiUPEvkEagyGrELmtl71sL6
3SQ473u5Qzm09bPRGvk+REDwf76DYef/yyPIXH71y1OYmsj/y6dAwWPrc/Vf3UHN7t+/4fZH/heP
8B/v8M8f2RUw4dWY1Et4U3UfueNbOYqa5irq7jJ0SUhHzeYVML844HUgh3z5Ke8NkgUXaHo/V81r
Xy2yVpEE29tPhQxznwOZ5OHBoVgVQ8aqLztEBFxEKzKU7T6GsOouKC7wg39Ko9iadM+ap8zfAIQ2
5YwSHPrVwW1cNnSMmlbJnDJ0YSi6D6e8+wEG/eIkbv2VWg77PEKv390CvVKI1/+lcxyH/aiInirk
OX5ua/q1Bp+/RTpGZoHDR9PtMZ1ZOszvjrzkFxUZ4anvGENkmte/GKhO7wqMaavbTyWK6TOXROyt
y52ZylaX2rI/ZBP3Lw3A23un0R9ut3Qvsa4jwOsyV+wPGl3BerTHC3CC8ZJ6LH7QTuAMtN2MjLrl
m7cvFa7ZPIelRHPwyik1KqIPx6vkIXfRYdfpgv8bl6XGUDZXZsz2ld3+z+37/Gc1H9/dfCiXu5lv
OkrID5268KDqBuBAJqu/v2xMc3MlH1zAfvcSf4x8JJTykf/1sOmIsrlUasz3IggYL8hFOFeYL2k/
nUyUJm01+tpMQDNp2D1PF7/n2Zw9zXXQ+ImHWmtpQ2D5FVR12SbrOTlOzpCfkt9kIMZQZiOg9GW6
NR2AEFVGdBACmU2f89Ahml6pp/uinKbH0UMpmzi+6dYEb5RInlDAFRyN5VtoEvbSBUO2IclnbXhs
rgIRWruwqT7mMPjr8Px/DXLyn/7787/9KZt/Oz9tn//b8ujfZTU1yJXVLZH4n1v/PyGfcOL8b5BP
KsL9E3/9B+YTv/Ev5pP374tNBS2+Y0DRwTr1P5lPJqHNRLjB15EmsmgDi92/op4Nm3xoQ3cl5xIT
y4sNVeBfzCfr323dJDVa6A54D7yC9v8N88nBgPKfXEdLbuKyPoLPp7sMc/4TLmls8APYaEUpdzNE
buKlbqIr+MUaSwVLlSmu4m0WIovra3WAdnmxRQNhvG/e0w5KZeIOyG5HNoil410QoSTruAhfHOfH
Isnt21Bi70al9qe2GTsaEW1KZP/puOiiYj0iS0O2McoXfVDMEl1Wcho5Zg9hBuaRiSCLTyNX2yIb
jecl3/JgVC47+zk1nuOx1s6QS95ut1Rl9RfJNjQE1SO7Qv7qRNJAHCzYnyKZ8oIX3CPdOu+7aDur
ab7QOX/gkBAv2cz6ECToqRjEbzeLxUs/lNlZMyl57eUmy8D+zspghi6/c/tl2aWMMcpW/3sP+I/I
K20v2Bp1carxxNRIpbCNH3Iz846jSc/HCZxiayjkFdfFg57Za8zBamfmOUk+2njWM2MTQH2/J43a
OzsyRyljGo9jWRuPXly89XEATxKfpSjD4UknWWWrtQwsVZOR2SMgYHQ5VN1S/TF53M3g1ADR2+Yp
KxQIaRXGf3KNZR6Vfvfk1h0YyLlgVqVZ430ZA11evp8Xv+u4CR//3knqho9axNh6aXn0gmq4yNTc
AucbGF3K+6Bx5YoOzVq8B7+t2aCUDaWNwJ+nrxxtnWSkLGRDIi5xZt/1pCVINHWrmG7oPhO0scqg
cnNjLASGBlzZSwAhC4aI1rD3Ims8kk2LvNVarlrOeYDP6bce1xwoHzSXvdqYWv5YiizeszhD015p
3xiqo+OgT4dk2BdzyQ4pvuTZFJ9SZ3hv5rllUV7ovpaMwBYQ4hZ4G9Zq0C3WQD3OFP0b+rViThA9
BXWLF5rZ3jjHRzmLezrlDHUbq1g2Crkdfnald85SxFLFbxF6MCeSV9trs1MjF4mHCQ5qNOWdycBi
O88EU8BV3HHNPBdqrPZpbz7AjKQhdeNHB/MXBJMYuL32laSU3JVR/IRTxFIIPEUx0s9MV1tjMNEX
Gw7KMc3TcxqRsRyoK2FcoOxDpHKdrA3U59FbbvfvHOlAc7tpYzHEjTWEWm6kyD1xmnwVIVaH284Y
cXDJWvJYMpoZc1iCDQV6rnzNKX2jPKSEwGbZyA7aH5OVTI20N5jNewCM12KW+rFs/7ioazgJtM+l
m70glnsaw/JoR8j49Lre5KCW/Zj6BDMf0mDvavb9Uz0TkyCAYyJYZjN96w+f0Anc4c/4QzuUbw23
OSbJtIOIr9HzQDHNefc9S3tq2nsGdcdRLIVYVR/TEf9SXVe4YS1xcOL0uRQ0po1ER2QH1hY4BRuT
9jPNyw+UECighSmel99kyX5yi2wfGMU+Ye/v0lMNkmmb+TtkaZt2XLEBDivNe03J2Am+PUfsDee7
Up5Y68FgbGl6+RAg16k5z2xEL58k8hYXAwzIBr/VLHYTIoPJD6OKmY/+gjPyXdERMvZgpxUina4T
iM7Mulbw4mE0mRRsxJOEPfL4sinu88ZRqCoRuRiVfo904RpJ74C0IN6CiDVAfoAN8nroFPodo1Ad
CQQS5QRtqxfjCOYwlRs3RABWJhjR9PDMTrVbqRjphEcsnzGn900fPnYDbBw5XKfMO1P6/qDnQQYC
mK3v2dKyk2vE73q2n0z0EhOxHUZRs9aVv0IdoHu3C4EohRnzD6QGC9VXfOd1/NgU8YvypidTQ74x
Bt99Ti4LwKMc2+/y2cMgzDMrCdffGa/DEu8S/mrH+ZcbymuPlpVdgfwVa8yFVMBab/TLKvtj5vjO
2r7dBda0m9lwb/GzbAuX3B/0upUXQUiqDjpxbpPdH0nDcXdFaM/IfdzPyPlTzc5zYovuaRoHoHqH
MkcNAP+OBpRkCjuPaELhMG3bOgzuzWq52xMftQ1Sb4Y6mARQGg3sl4XZoNmYFXuf6bPqeo4Rsxp/
i+FlHDR6b44/CesYV9FnQZwZDn0t2SQw7/zeUZuIqIFoGVIBREYV7aXr2OEcmwTTvLf7GZenYr45
sDSGKRMoX7lWccrspiJf8n1Gp7TEtIDXJ1IIdnaxL6qIBwcywcAXLxwAa9bsbjreeSNn5cD0BOm3
a7fWnZ2bBO/VDMyJrKINtSd/2pwEHMDJhr3bvMdLwlq6yPEaJ+LYGi0YelbhK6gt74kg/QkzNz12
3NFj84r1Kn4Lq4qFShSbj2qoiRAfWyYX9Tc+efEI7pupLU78ACcbxf8aRTHXQpu4qlSPn1hJXbry
uxbkhfXjhd1ojRpkUpg4RIUYU6+OWm4nG5XWJi/FJgg6fZ0UQ3tgqAOml1CEwUV/h1GqxdRbaZtO
IQBK2oHtu0GJHmRlQYOk0DZVCbjmsrhUQRNvzISMK1mJdNMOccNf1icwc+dsIxuKjtCJjINNJUHM
2I/MB3WqgtyvRDzt63gkPsyULwS5ghzP4KtoKdcDtyWn4dFttflSdG5zitJslwYF57lm48zWeyoi
CInL/YOe46A1Z54qMUnKKAEKZ80OeVIXlPOfOA42ST5bRxFUuo8DsETUiQxBU8LdOwFZIy7AGMf2
9PfRbvODbuuHtK0xsDJTe6sqI/aZOniHxmHsXsykEbfl/COCLLpkzPxfgqJ7M9lTXyo28nc4LICG
996zJWz3Yttz9VLWXBYEGC+0M9wUwfCQV95FuoywBzf+NpxaEKqUejgz5mpvmyX8fIRb6OKqh7kT
OWNDTm3TVC8T7/zCQaNds9bQrpET/nZpNpdwkvTKs+Pj8e5zbQp3asi0FUQzwGy3b7oY6SAjE5Yx
Ih27r+yNZZvBxbSb7h6Xwx3ISI6IuGQ456HMuB9MZ+tkWnt3u2WXnAfGdLqTY32pqtLd1IqtYZLT
IhEZEJ7c5cvtX7cvVTERA0rheeJSmCDA1ZhzxSZpSJHGl0RhE1luOiR3lLAHjQcY/xpBOstdlp/e
7vfPzUKbepfV4X/8vdvPm+V3/rnn30f85/btX4byLFZ54Kj+eYh/nqbLUj4MFJxhp4t71FaA7kSQ
PKD8ksR9FOpRwY32W8OwnlRj2usqN5MX6tBy3fTe8JqBlmZbT9ZKv+Aj3QiyeC+hXhRJk3yVZfRZ
pab5q+i1B/IW1A8ishOY4eTPOI7ERAbk4rltxuqwM+JVld79D8LOYzlyJUi2XwQzqITYltaCmtzA
2OwmtAYS4uvfybpmM4u3mA2ti6ymqAIyIyOOu0sXWmLB4XmwRMk/GKX2to0eWNfL9YCJw2/oWHtM
OYK/sW9cY1Mrfuh3v4cy1b9js/6NA59iiiB5cPJs+Bg0oErdhChTl8ky4k99pZqdl7o2ZC8VapUV
9obOUzW55ioX2Xj3pFdj46GVt7FCQJ8ncXItsA7ZOB7uY8VYD5DMmXuq8QbbOTS9j7Lq8j3kgjjY
knuLOYGzzyaLOWaaBjsbjujUurgHpsWcIeMIym0e++WFq2PYgK32V68NHXA5R78FcHxKSOzfA8GC
o5Ph9zz0jD4iJO0vvQUySHWqvQ4hxsthXPXvQzaDHnSB/xEnFkMzJK5fYTr/xJje/2HHfsn80aLa
sM8ul/s/XRQ7v7LJv5npfDqQsPHC7P5gQULyAH36x8vvaO91SybHQiK5zFKBtVU5Oluvtad/WVqc
OWl6P+WcvXh+W/zpAuNPYQT6F0UfqR5aGX+idBkXbSmnd7OcICTHNnmDL4f7KWPrJfUwBgp1q36O
BuCMQE+ipzT08Qbr4VmLFugzTMV4nXQqzKlO24uGkeN2SEzMAARu4rKTSIzN1t3hup0dXaezychD
A+QnA+mKMsC30zfM49gXnExi1zqxsU5bIalIMMoQG3fotIvh9DFjRS+7zaOPA+FQdHetnGychF3z
qXSCbIWTefTC7W8sGaH3r1hFEg+mje5bxBq1MCAdPhybk6E1xEQyIspAEpPKb2+I2LBZ3ZKigc8N
xd9W5AcjceRvWxvI4EBxF/004/US0YDLxPq/1z1O95I5Pb05MlFic4hIyAmyjd635a+v+QemJOPf
PiIojQE3c7fsEx1+8S0MhmTKe+yTuwj0AIOKDy8sia4lJ+ctkuysxMwVr1ZfsBJUg/ssFEhox9X4
VMdojwysv5lwQKG2IgpvRoU5eV1LlvA+8zfCTsg+Irhva+EFeCK2bIDsF+NxzqNuD+sykT011Ae3
KfU9NWZ1FDFTGR2j59Mw9N6WEVZHPFhPuG2gce4Lm2Zjda55HQjLYVkP/BukU0i/as6fYjvsVqFP
6a9ZGEgAaHsvmJk1nEnq+k2XJKd0lbDf9dCWDF0KQsJHCuIZuPqrIySs6kr5h7y75yDrk795052o
rJx/SUv/XDgwgFIC2XhpF7MoP6X4gpBO8W3NAq9/E3d/Fl+TsS2HuCi2g1/VcXDHKf9nRjpDl2D4
SV3tNWS+8z0a2CgNTfXFRY2jcE7p/BwJZ+MMI4myQ5w8waOZm1mro1VfSn83DPTtMmzZb6W9inv6
5H3N1JLy18LN427Og3dnk6NYolmzfjyUeg1J1rR/WhggoEj8ScwAoDrV6YwEZgsOkOAiwFzQuYP/
dmfEyAc3tT/x8vwZOxr7OenVXHqYplWZdgpyaz552l5I3byi0ELnLTHj6IA47qVbbI3Ajbjjxw9h
0/dneM0wo+aEKtIzDI24tukfHXOEe8c4d5+4Bt5rdR3fo4lO4oQ/C0LfltLKrteuh+eWCVd9S4N/
nEbpbOv1BfBI3CP8zTAklczgOGmxSHYnbFCPIVNjchSDf4HQGMToxZ35PsOTPL5qZVjepwig1Kd1
Qo5acHH0jR3zq3s+G7I2MjEcihz3ZDv9J/x6N8ZNcCLN8RI4WXFqYSdvjw9uA1IUD+aw67x+AmpN
3moDexcEfR2BouiE+9BeEVlH6HvRUYMZRvUEzYQYpf4mbbLdwzehBYddO40yhh1wbFTYpXEP1Qev
IdXU1q3LhAZ7nwbNj5YTYFHl/jmZBxYfZzyP0rm6dV+fBHTvXUxI1ysvuESDqV/0lohSSXRN1aHj
9jhsL2IDy9eKzge2UjMUje9c6nyo76mLEyKYHu/COuauuxt4+91FQJZULXgDHg/RrlXXmnLUnSVh
KQkw9eO5UQkSW0z9sKPO2jGpb7deT2BQ6ertvfZQwI14kWxGWeGDWAJuuEDGdy3UcI6pEZa6JP8s
qZXvvTc4EDTqJWmoRQ+6Pf6dTKwlbJeY6yElW61VN0GnD9u6Iv62tSrC55J63IJvpnfdihtsanE8
MLIsu2sctLHg886GGcLsT5x+5W7M9OheQL82BKcsZ7vmrTefQa2g7LuZcO/Rs++PD07Lu5h0mCs2
1dqQkXXrZFXcDQur2UGjg/F4CG+P8mi0Xl0/qbCQ5BUTvXMdEcOfPKqNjR6kKnE0OxXY+yycwakW
plFES56R3CPLSu5FQxh5V41foOfpWvzP7Ws6fkraH3IxM3W3mIvIG3bcwXnw/BVuJNOG1KVI+Td4
dyzXXwLNKw4NGSptsC2t8R1PuHOLUprZhodFnFeU1TYP6WalmbxzCJB3UCJvb7rwU5m+oj3J7dqw
Rh7GgKLaPjfgPB1WA7ekhvmqRUX2eyF3mXS+cShoPiKUaSUJ3TFA6KWMHNLZwjuKPYKrMaOJ8zgB
eeocQr9rdidnOAuRFRuHHYvIbXpZkrLmo6WDtujCYH6LKhcGrc9pZlpzdNI8zcCrxI1e+pQBOGRs
F40fROhWl66H+GiLGDyOMR5yBD96tXL/MNgujqm16z3zwuSk3hTzbZxaVunwKJJ2Q71Cu4T0wcEk
u69Do8PLbslDR17qqpYB+ygNJudGTIX1HKSYnJK7Y+4iyWI0mfIUeNozWyo+OpMc9qMwQ9Lu7E8X
SCtpqvmK7iFfscnFpq29G7l5My2guxEN10GTt7of02ekSAbGBYibOSFQS5rJYU5rNoNuWtUZHikR
Cemtr+NJT9vsEpGNOvIaq8uDw4xBTDqmcthCpoaJEQPzlTj5LgZ0clOv/aa4GG4tCIgqM+h1oytb
E0LcXaa2Mledj0BvIjhmifdVi/KsIHNZfXj8q9BjTnMpJ+w+jH2iD/1mXQqDwWsRfVc5gqOK9eoc
GfkWC/Rkl/ep8da5oChelk/HZCwT9BA1U2khTdwvbJDbyu+whaUt6hvoMHPvb1uTyTMQOpqGxiuc
887uQImoaf+Ry0aP3eo4jkej3JoD8YBZ+mzpiBYMNIxBJZ7iMP0dM0O509QLfeR3e3w6IhJqp81I
AmQY2E+aen5lRe9MF/Otn/Pa+QNAgha5Bcv0HW/UjlB1kybenB9GCk7PPuUJBh5O0YWX8NC7Y4ra
t42fwrhTZnW19h6PFoeNGA/1sah3zVh8pbP1NzXcBp/uvsI/vKiPfYcueJZWdWGRAjqP/WCfDhY8
H8zs0+NDh6NMU5qkdWJNgYYPiYNGcxPjUbvf5AExjLKvqp0WmybGgfW2qpDKNHb8FWE3Tuhm1V2d
rKJlpNjYacbTQQbXsG72U1tYW9nCvdm4y5aoa4ngvphBy/o9oXkEKbpYXIh3Fdqsk5hF6wRMkCi3
NHSmHW43sZPp28YfVx6X4b6JM7KmVIr2nLoJqXcoi7CPyD81PfZXYZCJXeb+5E0avgw6lerQBIRt
9DV9GQ4tlovZ8pSAaDbDjKK6ksmOa5AE6mBkUNPQR8IaIIS7ISvTGa3pZNJr7ICAe047sg4wKmK9
WAyx6I6sUdra6Oz+StbTnz4zj1yrxWeaBMpmsPi1kkAj2T7qzhw9u2UYC4YSNAs5W/DyB6SLBfMy
QMC264n6OZTRTUcbtATW/BsF4puc2rdElUEtiITshXWuCBmiqUq4taguY94icSrmmR4LwuaJt5aM
+IpzniRXSs+DM+5EKHvzFtgErovmZrKCCYs3HtrE2ZuXKBjCVWLaO+GJY9Im4T5Iwluc/4kTJ9oa
XjvghcbIqScZdCG74suS2Vs3qxKqxgTWBOqGqiP2yocOBPxdM1emIWdS6zNehyZHJM4KR880FyU8
LJpsInCBhdqTPxvZtbZ97xpp8gtNNzhkEN95r1ZemAc/+O9iFtVZHkeGaFymmdhLs/KoEfeIfogB
qyiGR0xPd/VcbpLG4nTelO9poGt0paN2w2GSEKg8IGChKhmFp8nKK8k+kkyMWPV+CgSZy1h12Yww
2tol+PlQOzETLIkPCLl122jqukOt5gs23l95MnfbZpw2FgggFeOn1MoSHQhZ306sLKcrfxkHjkdD
rNvOEhWjQzt9ibrbyvJ6z1ZUL6pmQ/AREw6nOuEf0K5Ba3C8yneuwYSP6LBr3Yl0KV2t3SLGYWzg
zwI5UQRIiEVnFCV/sd1MlrlVbSuWiKGsdUB6t1r35QmdwKoIB5ZFDfa3ogW8zA3/ddr0hgf8kkMy
Dn7x2stcGfniW40obsnJU2XIjmczrYNNSA5X1/5yvPAOTfub4+R60d3ZuNZ+idFTGD75Q+7t4ghC
w5anyuDkntZYnLn9ylYD+GZ4G4eMpmIfoTP3UMyR3kDf7Nxk3odPYiDHYeYoOUMQ152MI7YRKEIR
qi0dMnGP5cg4SVrlToysWuDd7niMkzxi1zcXreyng28E6b5CoT7hMYUzms55ybR7xDNDfxAs6rNe
yYM2t+4pL50VHg/O0atbE6aI1HN3HC+80+zGoHnXSX3Iu3EvqgGJejddUyeu1lS7iGbDqsCqLv90
6YBy4cQMlwLvZGsVHhVGcZvCzkOYFqK+LZBHxt0en3A2+DDDD6BHU2yV6J0cXTZ3HMMJx7G1LbqR
N7PVmBqyw6cF8V8TZpzcMSSi+lV1Q/GzySZc1npax8sKzs32z5Wj3TUL/8pC/Fh6Mr+4QX4GOxHk
B03OpnTkeGoifcfFCoMGhbytppnrwdBH2OwyOObmliXX3JBb5qzwSrmA3W+tGZhNFTt2jxg6NX1/
mTQBvb3YfzZnooijrGZ2V30Orl0fZoMORG652QaFDeqpEZVWhADz6IemRifR24359FymU39LM+ef
M9O9SbB5ndPkyS6GX2HmPC0yXVK4W3dtUwEuTKZ3C8fH6ackC1ef3StSjd9KOu/Uo8kn3eNPgY8m
UyDMB5LGnvddK0fq15xDa+8UhyriSppdzKE56hgLqymIkg9bf5t43vCk1ZBvTlE7lPEKuzQKDuUs
VmwsuGwUe9Pwh32dhN9F4248zrT0ekDlJEUAl5J7lm4WXzJdGSsy61sxeCkPDlHOLu5nejtsU60k
Zqczok2NQ+GS2z1ZTYqJMRUdw8QbyCaHmOkVO2MoigZzy+jTeueEX3/6irORirhp1MMICMdWNE6k
uJzHf358vlDUjqP4HWJjos/0Cx98/w3mD1G9f4IyHS+PD3kJGhR0yXjRFRWUKT7of7+gK3qoUhzR
BFBkKLKIXr58xZ3o3irq6PGIuu8ThXp1kQ82SVFKgeKVHg9LxTBxkUSnXHFNtDVpOD9YJ/VkW/FP
riKhJsVEhTN0VKM4qeJBTCl2ylcUFX8wblyKrHIVY2Up2ipT3BXOPvW3CYoVKSarAc5KH5iWAbDl
PtCtpNxXD5gLafc69OC7LFZ3xr0bTZFfLgiYeMBgsr/EDzzMAxRL1ewZNwWPsSQUma94skpxZ+AT
hNpU0GaD4s4SRaBZikV7fFVXfJqvSDWhmDVkGISIKI7t8dUYtK1QjBvq3HopFfcW0bvZmgrY6xV4
F8Hw9Q+QLqo/NIX3Mabztpbi8f7PJwhF5qkYHOuBA/7/3wHHkfolAPL7nyeYNvzf//4OLGb//Q7/
84TH7/B/PuHxS2IPVPzvL9kpZrFV9GKsOEZ9hGg0FR4Z6VCOlvH6ePD44ApISF0xkY+HQnGSPcDk
4xF+s9jNKZqSJGHr+PgcuLS2cxV1qavv+N//AsmMFJv5eGQoXjNW5CbvTQN+Ac3ZgnU+vtvjGYCq
5ZKRs7V7PKNRRKgHGvr44uPDDDZaKH6UhY7EX+n1x45ARnq29MkMRZymoKfYGaWIPqFRPcWlRopQ
RcsdPFuKWu0Vv0qNHDz7imm1+5VQjGsdegNukG63tHKb4zWYGT2M3tiVOC2r9Ktm7bvgb8Pw4mqW
tjES+o5aWr/UfvdsgNmaEYonGbwNOXZPku5qb/9Lc9K4EZMT9XPvpPdpjEPJcQPkO0wY/tn5twba
W4D4dqFLyFwbIv7iToR8rvqlFNT8Pqiz1t8mF9kvblOvklTFUlHEEzhxq7jiPIQwrhRrXAAdC0Uf
k2xIPa2IZE+xyR0w8aRo5V5xy8o8GG75jURqf+OFgBYdkHMP7NwAPcdYMXIslt81ODSDGrhoRUj3
oNIxu0wKOj3ySfnQmvRQ1Z7iqz1A67aHuLYUe20pCnsGx0aGs4gUn10pUpt8xxdtht0eeyhuCJlu
z50MV5/+0xXpjfNcwzF/KxUDzskE0B7g01N8uNvMWK1Xg3HpaHgfcJpA0cwjN/fqozdRm7gMTKyu
+hdqafIlrXidBaZ2IAJXJakJzn6KVh8Vtz60vM/an0hVhg10A9MaLqG5oFsEyXJqmwirLSzes9IE
iWl4Z3UdJEvR8pHi5k1F0I+g9JFi6g3geqEo+zm99+WmAL2nkIZkyQhGj3/1OX0LRPlZxetcEfvt
sB8UwU9PGok5UD/F4S4f5atAIAkBytiBDmKjdACVUgQUNMVNwAVMSqdmVUymteNMQ+AOmyVsLNhI
p/QFvlIaIB3+TpEedEqDQAiVtuhxLVbqhLYxGXJlpBt4zYQjApmEha9CDfBaqXD7Xs2Ov6eZCapv
uW96ynQW9UuLqaDJXy546U2C6/0fbhvy5xFQCKWkQAtng5OirgjYvxBbUKBgCvmZpSoave7/zGo2
nbkJNpsINWKl2PCUdqNTKg6A9lWhdB0CgUehlB6d0nxgBWZsoOzOmtKDDAhD9IdCBKkITV7mtGXr
Yj3FrAXV2jKydO4jpTGxEZtAGyBI69GfIE3jEsqjnREOn25J9RAgVskRrQxKvRKG61iqQUbtauuO
A+Oa4UmwCEt8BiJlmdEYIWPEfkMp8xIhkKkQypCxjmLGc5i25Lh+RRZDpiZGqqOXKxAd2h72wMte
4x47b1u/Au4wkp+qAVZFo+PNzStYC24jxAIvBA7FI2qeKf/oklTcsYbRobdg71eD0v84UkcyhIoY
Enl8KZVKyEEulGXR1vSmiq4XXQzE/08ILuRCL4OlawCEVYPOwYO2/HPlX9ALp+uyCLmxcu8QKLWS
oXRLeJHebeoHC5TmYGko25CveQtfGmvUwU84LLI+BlWzwASFDZs/Ku5QSSHV09aN53/30vsqrCpc
sqKRLxkbCH+QWTlKb4XHG2ZWXvZnGhnuuIWWbgshUGIyvWgTt9rVkiPaiLikM7mMkERgBoC+q1ZK
L6LCYGLomfX1MWtGvFzqZJ+003SXEzpXsxUraSO4pRMVYK2c5msM9zhPZSumZodW6c3SkLpZR4JW
I0WLlSYtt+rP1MQip0wwBZGczkYEbA1CNoGgzdXpeyqFm660blqB9KJR+rcWIVyrFHGG0sZZiORs
pZaLRjNn7zAXWHKipFOaug5xXTOE/ULTrW2vdHdRigKvUutjn/1BuUSGMyI9IrJofSjdXtih4ENU
o/R8OcK+GoEfDTZgMaX5i5X6L1cZ2sgBMU/iz+UYilGGc6OAM7cJ4kGJZZnSEvrADUgLY6UxHB9q
Q0xiFy49TFspEXHKq6Z+6yJQDMKdUHpFllhESErDKJWa0VG6xkEpHDWldTSV6jGZTikiSK2Lq82A
LDJS+sg6S8n0im6ZZ/91RPCrn2TPToeo0oHBzOdJ+as+ibmMVqZpnBt0mKREtejAkGbiynCjPxFf
fNq8/oWeDRJOJebMJugsHRUeKs9ayT3ZWbwdSwTrb3YNeyShhRKHZqhE26z5tQgyLhy21BgdaW4g
KG0sH2cDNKYtWlNNiU4rB/lppnSoA4JUHWVqPg6fsZOzxKNZtdCuUmRiPrYXKFoNlK21kriaaF3J
7FiQtPIPz0xvGdGGqf4WKGODvPoTZD/TQzArkc46aGhxhEVxhKrWypq17G9IPBP4Inh3kq+Viaot
9mjUx9LUaJmjEqbtL3dN78ZLrDOwzXUMPPlNZYjih6580iC2bqxty+khGFb4M7YTYK3/PdbT+avS
aOs8nmzOBh1Vzzv9961G0yzXjdnI9eOrjx831XAcxJ4ztuS7j9Ygjwwdfgb1qzw+5Q+4pdIuDLf/
/QRDB38bc+P2eIpbwTlDiep4J6nflkTrYIHxtL17fHcrNqa7icRUiavxNmjpISO4DgFKJpxUlg1a
7AJNdhX4zzEabXQaC5K7+mr6i/8XEm4l5g41bs/Qcg8+U+pFpyTfpRJ/u0oGjpMM47swFMvOLZ7C
In3H+fMzdJpiOeqOxaQTL530K0FdbiiZeYXenLhgiSNCuYKITnGmRJSeoE4PaKdeO/TqAt06M/yP
WOnYvX4VOHsmIHj0KKF7oiTvEu07aGynpPC6EsVXboUnCDJ5WwnmBcp5z9rgJPHXgpMuKoT1pZ5/
VCXkSdI9VSjvfRT4/YSO3kKTP+JSJhs8jm0MtWbf2FSo9ytU/OSwgVui6+9alDUGvTSqL1T/Usn/
W2UEIJQlgI43QGjFe1+ZBUS4BrTZMCKUs31OWf1yUtYC6h+uMhvwdWU7oAwIapwIXIYHEc4EITgt
HT1eN6vFeSPAPMdTRga+y7ywjcG85k0ZlwDllfdEM/7LxAPBAxFAjR2s2xHlJt3WH7tvTl7Y/CXU
gIFB0XzNgZLaFx7dYVwWemW34NN8RvI6TKbz5mTKZBL145zc2tm1n8kzNVdtb3K+RwtSjnG97fF1
qPB30ARlIv/Lxay3WkcJboxdmP7RNBx/Wr/5josh2MIdBrTujFP6MJHATcIU4TP54tq+KYyvJBPc
dcp6IvAwoSiVHYWNLwXmsCiElVVFQHtTw7uiUh4WysyCUDiLxdXLl0KBXKUyvQADaZciYljr4ogB
Qyi5OiamTphl0KegzkoQE+Kj4aphVCaMa5MXyVp1R6MQEtLFfaNnW6aRgznsiLedMujA8hpr7KHP
0Nhg34HtwHAUytKjZsKwbHFNnJ1KrsLJGDaWXkWwtCMorY7l5xRfuZhRIKErXqGgU/YhMWtQTF7U
Khm+PGUwkuI00uPqDNZbvNgWxqtYf8VGtnKyhPZ4Q1pVrgfvSdPiE62JdwcnEzpCOrOeKFt3kTiK
s+iqJ9FWe1NZoEAP3WlWYo2Uvhbmtq1gJom1TB8GuWN21ls/O/Vm+408ob5pw7DpSas/ByG+hW7a
3gI5VU9UMIlw4pvHZzUnaW7o2JQJOOkLTbmR2MpfXVHkz0AeGRd/t80mf1z2to0pXljfXRpCeppd
MfXiXuSnRG6/04byn+dggTcNs6126fTFY5XH90xvyEVY1M9mkczHcEbSwEHDd2Jt6YbQhVbC5WeQ
MyJDMhQKD22CP3nPkmAJHfQ5TCvm8nm7zjia7O3mnnaYDo1TIWh8+m84Xf0kVfKTlGZ5FB7Sj3Yw
MpxvUGOE6EZutiH9pe/gfiyTyF+mjHU3uenVZ3bUfdmmH+VcIAgItU0uaEXGk7xjHAivLLIXxh74
FHoaMkKtZxMhdWiLo5aNpru28Qg4G2n2mjRTs4vJbcrbcxB7/r2ziuCeeGNxbKzgW+MItw0r11hp
JkMMVkKGQVCOizYBacocw9qVwfjcFx5eZYFYsgZZqmc9rdLUwFlQ6mzvWQ2VG9YMYkLvWiII2JbA
TxwJgvKSp99Njx9SPeDkXInAvBmT+BZdFjP6KPpdNeRfRAMtW1yBN12WjDTjk3jjNkTjBEPeXFIW
iFKyzjQ2UUZDkbUvcVawlrHvOBNmmwGF5xLobOaNqBysNDHRbPHu0TQyfwbxxvyUxkCSfiozz8N/
H9AabYy+vbu0jZbk2ZQr0TT6Kh/xQednIUKzm/3gKxOl2gh3+STjpeNzEk0s5m3OxClUFNMypTMN
jzzFyzq0F6LBSn4cMWwt45RjmKjZ2MonP2agBaA90rS86HGGMTF0PSfHWDI08Ea2DsspX2elC5fs
GQvT7TnOOh6XU6JjA5NmTGjSfdcZ6br2ScZwI54K6/RLGcwJRMDRDZLeb+TfZxF7S3IvM0UCU5cm
KRZK4xmbxRz5Y3kFNy6eagPE2Qw53Aymf+ibujwPs8dhS5KPMzkyZHZE4EtfE8+iN3YDOeuf5zjB
EJZ0vKUl56M5Ws6SXA7WEJFuezOdEVMkGAm7EVaQ/6zcGbDIa97j3BVrNB/vXWyd53A4ZL7BCFGZ
5+BUgkVUMF791n2tWYHI4dX8jxG5EtrsEAiklYTpSNCgOvLf9VE/DrWuL/sgwH2KNPPDmFPOcWDj
uo1LXDHwQkAORSc71N9D2suLOrAxgPXLLzW4uI8ULVinIrsy0uriBdBXjhi9tSws6KdsurbSb19q
xzoG1aeEXXkvM2YAzJEbBpsDNlOYmYJuehQYjdasIjJ01hOhscvE9yWbf/k3kEqybItrOvsYaL5Y
WoMbgZ0zTm3CtU3Sxyad5PgRDNgnx838xmHWOc34ATLLylvLfW3TAo9UHweQeIhvsVVoS2xVWftL
juOcBVuSUTmTEOWjjT11b6qtvXQ6BxnLCoZz8aZpQorrNNSW0I6cxDNnWDFOeiMox7wWScYQ1Mjf
jKGDKXKdP+HYYVqVcGKu6DhgG4vGYy4/CMCk5TfW5zHi5h09XQcxJ3kzkYA/sIW2xpjPT8ON4Uuy
BmtX53zpYmSBYmc7tMMPLYpbkBrjE5WyAXUeJLu6a//lKM2Xoq6DbSQYc5nCUatGcBjC10Rm47q1
Av6qUF3EhTFxWHOjbW4FV2npv+2QIji35nbreOlf0jDHZVRN723IHXTwEPVwyqwRf7v9u5tO1qbN
CeQwRzw62OjHVVrgM1DOyQs5LzF1mXHS84QmkB1svbjXDlbaRJw17XbbGRkT7oGFPwD0WZJSX59s
ghdyXIjfClzmNn1LPFObc4Lput/BjFaWEMa6GNHmYI+Jvbrtv9obm5bj+0xhuW97F91KnlzNuto1
2sCAGh+50aInrlVT9AaGSAsyEH94InU/uFY+6toiCmwbw1WxSV0mzy3cXTNg6RnT5vIsrd5qPaYT
pNcFV9ax4OpT/x1csrM7N7/q9EKWxsimhW4MYUAQoIMd9PxJZ+wUjbN+GLJsT5XxGslGp40VyUVc
GMvAb/4443z3O9pF4jIV9X2OiAbwUh2BddM81Z5SN2raMdfm6twJhlQutreix2DVjMqAWpXbMspt
F1Reu/GG/utM3uKSROkwonlT9zhZoBqxFkQ5bedZkyscez0KyfI0165L6MN7pInwHmC5XHIKSSnJ
hMWFnneIiflBKxzwq81kAZfNBrajbqPdjJ7bOZsBBDP1h8ganRYH/NAvT0lw78Y+3xl5MK8K7EbZ
Qn/zvPjpG7d5bezxdxpM52zp2MrH6dEiZeLDL5ndaBmuVI20b0lUv05T+TSPnrtsKOz8sbJ3qR2Z
a29OOtxsu5fa9I2F2wnnRRbGs5eP/51WcqESHdOp3ThZmLxHTXbxyKUCZ71pvAuLdpyiczoa/HkI
mblo44NVl5/A5+KWGdGlIbASk7O5+6SIXaa5vLe9mG+ZRbuJGZGzDg2txLA3Mk8BRfwiGYaLV8Vv
Nhz01Wrt+c3MvUWrRzidp775rFfxb9Z74qv0il/ojfiQ49KyoVlwbEL9Euq+87F0pokY4Q6vcV9u
LXwgj5zrVgiG8rtuMq4i6WtBhDlTcFWX9lZ3s8Lq13aqc5NPlKeVV+8lYybfBoQhdo2CNBo+WqM+
lzMIdIdZ6x4jLJJDWqIBk5IBDkb5QFboHjximjPk6rytk9gWDvbdGZmIQHRhvEEsdB3BEgAGxyfd
zhggPbIOuk6nB9Q15U4vO9AJx4uoFEfI9sHwF6IKD1asyWXaaDurqTWa5X6yBY/lmGgmf+OZqLFE
826+OpxIneyONB2xNUlyeYyxmltJHQVmOOoH3wyeDNlMx07v2AqNs+xpV5vCPWRelpDF4/YbvYbI
yJvZwMdiYmzRav0xwf07JL10V372vHxb3lrOza2MD+1QvNvuAHdteSs59/XK8qcN9Jm8xPmgbY3a
IFpbFcazl4dbXGN0PP9AaomqjdcsH3g21/zUPGwudmh0pzBgZ0+7CCfUfHiehSVPggv8Ka9gaIWD
rVCZn+kQtes4GuaVjeoFowLSvrun1sqzk90F1QlRQ3Vy/RmHRY0aCR8m0iMeH0LsyajLW7dUfbZ6
XdcZso4yK/77Oghmu5mn7D2oQCUHBoBLU9lEukY3H60ECdIYk+EcUQzA17n2kfOuu3WAHQ6ypi9o
g5qvdA93VLOwvVWJiIfv4jQraebhSbZzusxDi6VklA3BFZy0cPUMfEyvag4w9ECpogGrj7aWVWv8
nPBMkmW/bhraaNwE4jAljrnCx4cGVt/LA4StPDy+jZV27WpqRneBY03NbNfdzhPywZB7ZGykg+MR
R4tc2D53dtI+EfW0g8//xLNJw3V4gvFtF2Vfn8Uoi89pRtFWnymo82MdRZ9JYb2w0WJ66xvK/loQ
vcWOtqzSfN/aP15sTtupKl6S3PhCc7ltY6yGjFj/sYLaJnWcN6I5ksBeHo0y/hoD7VLg05NLkS1t
q85pKfMO66OzHjH/C3t73VvTL1drR9UtiiUZGU7+xvFl19f8hm75Ezr8IUbnY6He31PefxSbA569
WnEISp8+HHIXOw7AfoL0NFj271RqwTKOVIyaVexKhBFp3NwL0e81AyEiFfmyz7MfDCCYw0fBGi6p
pSkXIbZB49KV2DGBMfJ2RE/0CfD59UvaV/nd5JcWzRNgwEtlvVSxh7oW2+iFHwvcprw/CIrvRWnS
v8jpP/pFh7qvrtkzwM4nuaXq+fFtH/wPd0A6SxnmSEol6s40qGvjOegHvEQDYzFp+tWeij+ViNFK
57SNyLUNsYGnsx3eyqa5jFbcbZOG2HZX7zDTsa5tCbkrwe1Ik1nE/4+9M9ltXFm39KscnHHxgIxg
OzgTiVRrWe7t9ISw0zb7nsHu6etj7ovatwqoQt35BTaEzNxuJSoYsf61vtUSRrT1lVCZmga16919
PkQnIrMO5x/3NrXvVQ4hO+vQrKTFDKVJeZO7BimY/p2sBSuRqL7bBJfS2rtn8/qu0yOx+j9Uuhuj
6VAToww0jEuQCOsN6knly/ZFUAQ7ONluxLe9STv7YXUWbXH8Z3ustmc3LFEQaHfodSpFGnN8wXC6
NzzxMrPZC0zvShdMc8hU8lwyV8Cddo2z5KlrFO2EaXZp5/peVwz0KomJUfKDlU7OpS7UY0TX36Yx
l2ozFCZFbjwVZR7LAEP0m8be2MVQkZrYUEzoyYvYN5F2T2565zjdEUrKs+t4VgBIDsZpaN9hW0pO
cQMkSIsyvygR5uvqOTPnmy7V+gu6uLGfjA9g70+aPhyqyvkdmWy1MpXtLauh/Klwfld6Oq589qMM
ReODc2FsKvVDlo8fecpGj3WYDZh7G2U5vhe1Ye+An51rFIIWJmHTZHHWkkd6h2+WQQWNAPAVJejz
vBhs6hcmXkyrqnI8Jh0vBatR5YFihC+eoUwTKBkeZ7ZA7DBYCMOSqjXIzC8hablMk+Z2xgnXKvT+
xZoeEqd/tAlCuyJ/brXyko/WA5Rye73LgTwD9C3zmCOoxe5rog8ur3ljCBO3uhpWR6iAJ+YdEx3r
N8vGrurct9GiFQbWt9pKQakMZp9HLNon17Bfm9HEZR+TP1BnpXMf9LpwF/faizYj1Ng5QepGP9oz
CnJb3KU2ME1Tp8HM6Z4ZWm7x2b/kFL6Dwac2fPYyg+mANZOhaT8N9DxtwsDucThlmoI/Uv6mnRNq
ajPUqIojHSqY1jxGu5subrPzENq3dd7tQgLDmrpVGcVanLtBI2tOwch4eUzpHyXLVQfJyDyImrSt
ZuDnVGrEtNMTS2lXnrNBUw0heLZTtU6wqWPmp30LbPzdFNIfMQFcwIiplxjqRi0MSFFzAHfS24FO
2tAjwhdOgCy6dBdP0fOyqOSMZXub2ZxdnYmDMmJ5ta2NX0VKEsnC4U26uH+y3Bslx3Or28Q2tNth
YHedgIrLUobcmn3b0ifU0RilXIclLTLu6F8xMBixs6+g3q8j27iZP9FAxmtWNHLHVMAIhJkfklkr
LlRv7T3hvHK/P45Isx5T5o3e8Aobz4Raf1HZfJQgbrYh7XK0lLMkht2BSj054HM1YRhuNM353cMH
31rTPSC4mFF+eXDT5scL4y+hl3srBHDnRcyAotCvF++p0Y2r11pwQLonunbuRk17US2OdRwaPt1A
y9vc6khq7Ot5q+Rf3OFxyCNkiRsY5AdZ9kc4DtZBbzXydvguHfcSYQzjEr2QemYMM5PQCV15Cb36
qBLtklfpcxTnn6HZnXEQvyjPPdGxwiVj04VDaN9jErBl4rwDE9Mwmk2Ji+XqZCTTUfViI0ziSrZB
jj8itZdUxCXcae0RI8s/kmFdSV6Caz2BOhjb2YPMAOHyLGMqSzT2ZW1Hwoi2Cay4932DpJGEF45K
717NcZyWsqs+Jw/JjGUD8vNlEfM2Ftk7sIzPQmvfeogNtS3fwFGQrJI37dBeyC+ikar8qmvY36xa
AKx0USyxCNELK8HV688DHqaSHiOia7ddCVl0LQ9N00PYDjctfdDmOlSJh0MptQPtW3ee6N6L/p2U
26GP22eriR4SYX9T+Psye/GKjmdpZrF/cBwMuKNE0w/d+dVi0oVFbTJDygP5OSYj+tLm8icztBer
oWIL4pIxa+l+COlmCIOxJPhdPTYWZ23XvOB9f3fz/pzlTFMsSmMhCqDYXw0FN45OrJgXNIo1hJ/y
JMyEiZIwOV7ArJUz9K2VmKSXTPPtqrk29nRXLL+rKAX70Rgv4GXpt6BdkP75m77kQ1cFbWiTJ7Du
dxmMGF+a/FBzJgog7wTrvWo7mMVzhAC/ndvQgzSFQXZcbZBcofMYM5AK/bz3LuvbOEqNGyccz8DD
d7DA2aKlX6Dxj7NaXbsNb4YotXwkbt9il67H5muEyx5SzK7vEIm4r1xkbCB6CLIceri89iBByKuB
JueEtan1X+nQnVPjTyXhpayscpPoyYOtO/6CDSSsuE6XNHpwIp/eKwaD8Se6eBoQcfoZkkuhMR5u
MzqHVKH90lsBPZKYE/Q7gKqecVDcgSGnkEWova7yx+ouniUjuv5hXqwXTMBfQ6xOENF4ErXpfuKS
mzrg4gKQUFQ+sJ6NvmPFBGUi51fkjHsSOXKLaFn6s6Hd2/EESdT8Njz1Xo4lHhKgoqQKkAoyRf+A
9E2dukAG3h1v6zgmBQM//Fap4sejEbZpgQGyZdtiy7yhymebTImJk1u854786PjVEGzrPQbJTTfT
ZsnthHa7AdaX2i+YxRkrDBuyTEzDB0iUU8beKwOhwE2OQMJC70lDv0pFxn/txx2qI1aY0o80fDIL
LJs93Gkq7wxzi9EGvYccS664vPM1+eMdnLHHQzXjYIwMyK2LPwxdvvOWEq8/hlfn2+UuRMeifaor
FmtOz+bumUR1edHW7aiXfVVZzRAwt+B53M1IsKlVbIlC3FYFeA8sh8kOydDXIqyCLBcCm1bLLXdn
U75FtB8L1IgnEMHtZumHdwnIYN0rGR0w4NnAGdQqeMK8H5Tl/lCwCQqzYHjvNYzl0wqjCP6iwJLh
dDNkmb6t7Whv02KKRcB7g+ju5O6GeOpXr9XvFWZiLtoDTQMAHEztbV4wutgT73/LeJ2S7BbvxlcE
VD0QghRpyRtlJugJlb5Gl51RLOVHETogk2mgXlpgA6ZocIoxn9oWtR64kwvH9WvsTQRKizKAKec2
cOdm3c9CNwE2l4jZjuePZD/G3kDiloTmQfI0aQI3oiDuphP+KmZgLT3JZ3/SqqdpYNouXHYQIx1X
4cx1BlDuPAj3vc9rYBieH8YUgMTGo/CiH9REJqXlNfGKn6qNIeBFt4TsiBYipDeY0vazuUTbqKYz
lyt+LHTrpJP81rtoOVUsJ1vVEYCz5nK8N4VYfMesDFqxs8ynlXsO6jBnFIbDxBz1oE5q3x08+1g1
kN/MYS3PbZKzlVektpv2OtDLPimuPnQR6Kqk0brhqsHs2gze8tZjHeU0lCMeusyE5rewGnfEd66p
7r0BHj0t8HAx4lMqLuufNLSuyHrtMeQQgjC2G2P9OVcMsbMXVzgPMSood7LlTk3zeUzMoC+9DxOS
iYqmc5Sw46Zr82o1hIFEgvepip7nVqwjspsivpnpRPbRjm5mFoa8m+7ipYbdO/oE5V5VNPh1hbd4
pDYq+WmN9EWBNgzyDO2U4vbN4v1wm97JhJWhkTWQvNTQoIelH8zUP4GOcGFq+rlg0F4Ps8M0tT4y
tb4oT2N8gc0w68NDyCC/Nd1A71vjnEMK3oQ16i3OOiR/zW53VUh8v3RB+U1gDRxT8yeHNGQlCi9o
yWr5FiX1IgsRtpPJPUK3J6mNuiST9EbZ9ndsohq6BhT+B5S75qeyyDwv82UYKVVzHZ3fnX5Bt3Au
bFVxYDnepjdhWhTll6EL2BnkR5C95kHnLhWjt0TiSUuT7gSbOg9qUcLbcZl7RDQh+UMMUKfoHsdh
ZOpnAWowlfFoeKXvGMfFppeBOeIbZQ/Q80fgEksSk1luTjgpX/LmZjCKXdZnsKRoCdjj7cz8IWF9
hxqyqcz12GiHQewRcW/T4dFS+rtkALhFA/HqM7DCkloJtp/9fHL7DzvndFd50x3uxXqfIwAiIOa7
kW/HsbDnHA3HyMV4xhGaDq0yftHJPQODnPBsCYoSrWfZsiq7nJC2qaBrOaveIpvZxIiSxnTUuukN
+8hJpuYobT6MY7fwvdllUu/x2xMgRbzMua+3PDHusVol6aS9GZdlb5iotQRwPqQST3Ymr/SZU2pR
O/fOhLJrg76JigpVM1Q7UTe7agA+iu3kSG1ov7fM8lMmpNdr97eBn096BL/o+wPjPuNZ7Aj2H8oy
gbimSQCxnr5dmSZ6RNkHkCadhI097kdHQmFitkvFCkBmWugj/HVGakI8aD2KnZmxJO27JFJiN8u5
p5TQcKx1mWfzNOn994RFeXHKr7avj7YR+31RxbdDbd1xurpo3rCrVe8FKmooyFxuotbwjZE1jMH7
UdC8o4WuA7HDwRr6FlrZNTbZPsqXMrHflsRY9kMUdfvG5Qhnfi72ap5be1NVzUm7f1z720v03W1Y
LO+OyI9CN1x2IEn3K7PY5kov77FI2UngdmW25wnFhqW3vyKNjvLCzkLCunysE0XHeUrFk9tl9g22
4nV4J+23Bvh+qXH/1pl5h4tm+UXU/MqTUzI6UcCv8ZYPjXlbx9VtNyuqtyeTof2o5MmWfC6gw/hs
Rfp7ijUe5BWt5eNEL71emd6NizPkyEX6ENMTGrf8Yr0Syb1b2V+eC2upNHdN8VyW2kMcrWzNFhJw
HjrruHwDguQ0yf51cWtQJ41+MCMTml5Wkw324j3MANbNSTD3rVvr3DgJTCxzNUoMxWMvqBeLu1r6
Vpsd2vSudAVEXQ3LaEjdL0j1DeWMt3bSUmuQkLhjwzBa07jX5tAI8iKiAglfWgSv2iijyqfZV3Tt
DFCX43BdycdFt/Hylk6zbXrX2SndfrC9/KFN4/OY9wd8FeXOTM1P7E+dH6caUsjIMo7NDB1Uc+5l
h1hurpdQdXXrsCP6Tz5Io7XLLIwyIDn0MNiCGTEuAkhQNICKpGPnl70TJC24Hybck8wn0bHwiIg+
Prcf3rLloYxbDGsWFbDWI6CUez3hA5hahrQAeQE75UtS6/ZhBFBlh7BS7ekTsbzw40m/2tGl6JAn
BrYGOZt0hzrrnURuNLq0Cjw1cEaVg7ntW0DvYcQMfHls7QqYSMrGkMWvMLin00i79CX2vPS5N8rf
VmMfPSrs4YR7Y0DnlpdzNM/Ka1PEDw47uXMcPoR0dx9EHR1E0V5lbr9MA06LZDIcEngsSV110Hq+
BoPqwW8ipEWdytuBd3E7mv7UaSzgSzevuTSm+lDZerftfBKUz0lkiK0lsTrYBpjz6Fc41eGuLfN3
Lx9pKYujrVNzBNP15pTokA1RY9T2UEQcWynW8YlpFtsJe23Xo9kstJL1ZSaPXaawHzClCVpTHmmd
Z7ks5H1KWJZAPJjguBm5PjL53INg3GQGpclmmt7iahMno9DfsKDbQcLEdN6qngRkmxRkiOzirbBA
wWNPQzkuG5+KBuiMMgQdwcp4GjS7ofwO7xDehdFniZKnuddKNkc1443UE8Bf5iXQVSofR68jt4O5
VRPvUMAvoHWWCG/Csxpl/GM70QenouyNAbYJKv+eTP05TOPfc12/gzMpMaSQItT7PD/YBgoE3aZ0
r+HQGPBn29CFiMpq31RL5zRDNg9Y8XOWS9Dt48ibC+/KWxpX0TaGE/GsQ3Mlgvitsw+4RzKHLpFA
G8jnu7bw3pZW/SC4EkjVHLqsKsUBjknVTP04RFAqcrZ5LPrTnwebY5yXn/PpDdpYc65YP8wC9+Nq
rmAYmNUBUSNKwoAP+B1vXJBf7AEN2Z1mTfHQRP3pz1//fgAY+9US2Qj+/id9/bA/H8sQ+NB1Qid5
UFoYYEfr/OdPOGKzQyw4tBRlBg5kjOKA+eFvZF/qCfW+K9hMO/MpavrlBEFpOZVj+8prk+7+/C1Z
ANkATWGrOQEpSMW9N5OQkcyYdi5UZToUrfCihvmopUN4QIpFKUnMuyTMGQQktKeGyfAVi/PYT7zX
be8kc0AQjrrPre5h6oeIYCg19Ay1D4Op3vDlQoL5ZocYHnoRZrvEtHnCweiBy+eIU9kfWvVM2lRy
kGVjS/4ufGUMg+GtqahYQzv22xRjHCcSy7G848S+iAVkoA415ryWtOkukrRqt5E0sXdf9GJwnoGd
Bineh/dEM/kTCfNjqVz1qpMd4V6D4QDTQN4eStOwg66AKdoOJSKaU99qqac9dgg2N/PqFg6LLH5P
uSWjMo/znVvS5jyn5Dw0i4iV187xOy0M2dbBhmfbEAyIdgc1X+xoIsoimjpHz5komcUi3ET5N0w/
6I9Z8yIcDdBSh7remMS7shCFrzLkm9nE81GUw1dlkQNuI4aJedPmgRJT4Ci9otMKkGwY6fbtaCK7
qmQU72GOCy9KI3Vn8S64zcYOy74G1gM+RrOf1kNzZrs5/TXacClm7pJ/Pk2T8ZdTSixWc+1uLHuu
Arxnxl//s7frtyGuyMd4NuyvBD6nXQtaKBcFN+AD/QgjZg46FSjU3onJOnRLzA4Zz+eQ5foupoLG
kxAkWB76nRkrygEFlPr6JvMYG5CIN8HFDtdUTPGrPZpsSbPM3JSUL9PiQcNC5YRXq3AjsjwjJHXw
mkkLK64HzkETBXpbxC1mmpIREcD6djp5VbwlsJugvTg3A06Ts53AkTFHzpw6bSsxEnncVTGwRD3I
2TVgnVplVMKFIVNPJ62H858//f0gKvVM3qPeWbXlQGIfbnTLOsU0CqSjPNN1w3XMc3ojW+3apjkN
m/gxCAxSM+HIuA3KGeuh6X4XYdT6gOhZXxjLLOY6zBFhgnOSVSJxQL1y2PA5xxIIHhO23ZLEBrmL
lnr2XTJNPprZHk5jfR3T6nGOh69MsNAbCjl4iREeJuqlKpdKImYSEScYFme21j2OldG4sZdiODHH
B15VDpjKdePA8spCtaIKm0E9ceOEiQo2JYmiEDtrc3LFMPOq2vqrpR2iXRNjY3Mxcp7YirV+7nYe
g5J6PEkvgtcAU6HcFm54qQoGWapIHkCxg8ehGyepvrhL+VkyqYNsPONx7Ghhny2n35RRu9Nxvx11
lTfHSHtlsLG3PHEXZ3bL1hVwX8SBHLM1WHWGH6byfjcFys7CaIQLClymDu5lWaMcZNeoJBx8K33X
pfel1Yu7U+XJVfHF1YRzMmYCT/psfbdhe+0Stbcj8nADO2RXGbTYaXQuT4l1hM6PO6wcKBmOn9LS
mS72uMzPS7V2P0pf2ONjlNAM3SoE4Rw5rczn8oD7S98XyfSehEt4Rm6htSfDkjWP1qmII+X3q8Vj
mFnJO2aXwq7PRpJsRwvGdaFo3puDNnR2SWz9oiLx15hjnEvx+FVdGO7CMtVJtvAA8caE0qHcbWdw
01na7RymR4TMyDcZc5wkrIONri3ZbnCau6VhYdYUOS5cN+UWkPWwKZeMYWhBbEsm8y62Kn6Ipf7t
1Fx0SHPAIy5/AOn/DZPvk35+muvvf//zdwWqrp0fvqOkKv8zGt4FwP5/h8k/xd//2H/ApfjfcPLr
5/yFk9cM+S+A7Y4LJ07aYPvgv/9j/O76f/9TM+x/uYY09ZUNLzwH88nfQHn5L44U3HgtyzFcAEZQ
6DsM4PG//8kX5HTgCf5NuCYKg/NfAcp7K5q+rnLsGuXx69//XH8qi/9saQiqekzL5TvVvz8egL53
fLP/Ebu5K9shJxVA1hN/7xtWBnyw6Mdhj1ehP3uUYW/7xnwJ4+wUwxnmNMsdXt8uev57qpnUUADF
0RlJJ8egPgHIq4r6WZtZ02nn/GhmgGihux00hs5GXL8XMQHSyqxherv07i7t24QVqB/Zg8WN95CK
stpTGbsrq6U4AJ1pTx4H0tN6Kj39/dd4GEnlY8VFuPX+40P++rgcrEndwEuAJ4CVqHpiEb8yYmfk
szMyTEkwHTz4yTnT8oIt4/rpfx5swZ7Vy+o8aNwxPQgmz39txhSFHr7RsnM2dVgQfx68Ts6neGp/
NZP3mRL0qV/DOK/JfDh3pRXD14iq9qSAsG0bQIXMfFFZka60txJ+7BZLW+xjyESxsZawOmWRqE49
9hu4M6T1MLEQgWhspgBmEpSaMk7DouvT4c8f/zxkOWtumWKG8igP7mxuNA4m1sBV3nTb1xeryr+G
0a0ONoP2e6Rrmha5oWfy0Xb4XmSz39JocW415kKu3ll0xFDqBs6FuatTYXmb6YxF4ZmJJxrprY0i
dxmq9kUq6KW51R50q1oOHcYMJ+xwC0Tt3l5/CGqkSSF32kcsO+M4qHsLityGYtrqYDLAWmI93Hd6
xT2+o0rUgcLVmzHhS3aebr3qEdhW1FDsFxKAG0ph051rUzoljfro2jN2b1239lPnXKXX3CfmbO+z
ATe+XEuf6Eve58OIVAO26REj9xuQhPZAiZZ1SHQoCsp+hcNu7t3UOCZhBC6CGTk227EAv0DzL3Aq
fCVT/ezlkzg5c2FukpTjgWk6ASyan041zLGEP9gKhagq3psa1WuOyK556sbKi+FF4+cInY6Tymhf
yGsbG4++GNDLqNV1w86+asxjM3WUABEt28StRYVe+0S/RH0emMHv8dI/YSvtUFmYXUfCSz+liH9D
FuuwRmlgqlhQTvS1oiCLZzamn6MxRVdJ2HLsehCTMaWHoboyUCoCL/5tg9HYxkPOkRIZm2A7sH/X
0gv/Pp2m+AXB8VIb0TbxKLZzwoEcc6l99HZa7FQDrm+xeZqli2ZUxM9lwVCphSZlp7p2Uyqo+bCA
6du0PXRAXtl24HZcOuVzIZoVq+84zwmy5F43cYerur+tRVQEreGZzCbYJAIHUbtsIXDTUl2MkygJ
4jYOlhlYloBQsvGQmY8GXzOtMhShboGeyHumqNWh4FaKs5puBlKfzJjxrqeNSxt3qB0yG9tJ4Ymf
1hO7as2Ru64Qt/qsMO0nM/TsLt4rtqg7reyvZa9KvuZYUQSDkZ4Ldzos4VdEQJHsVf5KY3IgJ1Fe
aCzId5kGhpWM8IMbpVx9hhPQCqfvXN2l73CK9sTyqWzN9c9Gv/9z3kvMQj9Qj8WZL2Wt6W7HFIUH
cYHe9Ihhu/I2houXnUt3k3Kn2GI0YBeYpDtZYq9bKvfIjKnbGLZk/wp2HndgyLOl6uSmiq+ahnGn
KwydJ4v1JBI5HaZluY0rDaR951m7DmMU0SpOybXhvVi6otS+RAYrJ5oNx6EA6l4V6M44kvCKVFtY
bRifU+eWXYh3p7v6bTuwtLCOZMOzHs/5RRnzU1nUzQvVINtRj3yNou3zrJFAxrV1O+Gj0e1UO5Fa
Yug50O299DRPuxihDIkFFpKOOzU02mdyFybWQgcpL1HRRAGtrnXQ1A4jncGdAj1rQyYB2o0dO9Od
3RCSWqi2ZsMrCXbEs1+ax6lhoAZVr7p4vanvwKYe0wQPW5m19oOQ1n7uhlMdwjONmYCv9ClSzi48
pqSGgEqUxSWKjMGhUVF7Eg7gvC6FBqk4Ci2GEZ1aRumFewOTBqp/U+OOnrS73o7u47HLDotgRtgx
BjZtu75d5hGTj1bfM0uDHUY63m41cw0lfY+0S1ewd+2Q57+GcUS6Q599TQkqJ8qIJnY2l36YxNTA
u7y+RinguY3im9scptiHBeHuDlfRvpqHdi8V5mFHtnihDaYWpj2RzSvdg5CAKziWIMEV6NYjzAjG
mRGMTBdbQsSVrBjZ0sEWGogoS7QTbdee88Wl0TaUchtF6akaZHQjzeWEXTLz7bmQAflUey8bSCoY
D+O9p5ODycJoZ/OMgyMgw9dp95U+gXhPtWvExuMoJOWWeaaevMWK4FprxsYyQo9bT7/qGx70erDA
IoTc2cotA4Bhy5zrMNmjexPiP6n1n7Fph4tTMs6G4T/5KqRATzbJLcPcXeK6n0xVIK/W5zR1H5Sw
3ONgWpk/GUOy56BIyYd5lBbTIVIA5FYE8kdWdn1gGE1zrHEybsii/Wqact5HXQbB2cZjs+T03E/V
iOmo32lVhotrjd5Ey/g80Eru64754oyiWfP0bMu16JnCwYOKDPvirtnUZOweDFDIQVKly6XT2lOu
V9s0ypMboD/brnQ+DFYEJJYni3de65jqJUoi7ZrH+iOol1cZtuZ9XIAws535x7IbwSgYbwRho+rG
DDvzGIFE6orxKR8sbJMp99c2KdnPMGF21+IKZ/Xzo2Vu6V9gCETJ34BfJTdJYpNgI9HpBXrd1Sct
nV+yuRrRWfQIrxc9Wj1nfaTMe6pk1D53WRHRrveRrkUXQaqEE2B1VOwHtIpAeCch90/4Xg9DFZcn
5XHrnSb09ArGVgIfIDBpY6d/NCRaiA0WFH9bHKgNxyKqjooT775vPi07rnfSI6RlVc5JyPDMwbfY
Y+Gz9u6i9marIeav26lhfUDYJR+Kyz3eOZX27FUh/kxljC3zd490aFrXW/x8+G4xnZ9qjWhy1JaS
ivGkRlJDc057F7QRpgR2Jfu5nL4HGF00k2Ah711jOxplAszMg1ih3ZutXOCS8n3teUBRdMvpEsnx
WXPxlNWwGIjlV0N5+vOQEFg/jUkHZd0Od9n6txybud+WJdyHimylMLuHIoN5gk9vtXV2eF1IxJWc
bbHV1rBiVCbYySkJapR8C/B2BfgMNc7MQZm6mXvtU2ZY9pienbK65QB9LQxyz38eMsv7FanmMxK0
JNHM8oSdGN/gGiRcT6wmheRVDfSlbhcit4KZiWpOzSDagDeR3LRLe5uM2PFsMb3gcFl2ZZN8ang0
z1Nu+mmDK4CWoEevHxjGZ5QQA6wU9EDaUOrcrzjCYsBNFDhIKLeGSdHg+jcD654aR5q98/Rn5GpB
kdVfmpR5lZYS6M/qVwJ4TD8NgCy42TdhPPNZkH98Yb0bZAhYE5tPRzAbDivy9yHVJGj4rm/GLSGm
caj8RLTJhvkmVjl4BXNMyYvixtTN0EC80PYVb3goESvZl+dKSX6IaYLPzg6HMUbeU4uqpxcdlYyv
x9rPriog1M+tpULAhJe8t4ggBmm/HJcJp6tCJOzKiL6heddNDo7XipW8GXR5jJZro0LfGjSO+YpN
uiG1n7yn6Ja83bMOQY10JO5/9tP70YOwKaY7kUa4JcUQzKsFu2umO+enL3vTF4v11NQVwx2r4hcw
mnq3VPzwyRLdloaJS6AoiA7rdaCtqBQnO2VzI7bugCV7rrNsU5fiwVUDNIKO/lcQZFtD36e9h74F
IXWb1jIo7fnzzydkOtByYU4XXTCzDRCdWOO15GeotHfhFR8SrP3Wsp1DWxgviNS02GEu82udDHAC
wnmLBmJZAQLbIzzPnxRovDS8PrAgdCijkoQ38XzSRLQvXNXvGLpRXZ6gp00t46U0UcTqTfcInASW
GJRoXKEFO6rapQf05IwVhx9MXqLsScDa+VMrDTMgT8PSDDKBUCH87nqFPPbEM6NC24dGB7ASWFmT
wIBepMHCNVmHNKMp2RQdgPu+QW3mqbIEW7CIUj+ZzgEmMosx7NxlrL2k+WDXE0/pxXZpp2lvxRD7
eK+EekVdWHbL7rbyp/H3+kRBFyZgwq/OvvEwL4nLaBqcICOvrVUwKMEl4fqdJCc4FeBPWHko3OLq
HW1zCspNBl29mjhvLXL9x+rPx4kT7urPXtp7YyFBUM9ARZes63ysyJcF21FgZ85uabQpsN19r7gW
+7EirOa2fmN11iGDbj23VBubI4CXnLcNPpePFr8AsyHoE22hfTet/mI2rJF1weZ6bAnG0i+C16ny
HZztjVFYDLPGDiXd/QBNzpMcEX8xFxiAZfpT8iv/+WD6bu9n+9rwD1utTx2f/Dx5zAO9cdi54vxs
XFI9NYNEW5jpYT7ElDp30KhyXuh0ffFYFo+kf1DI8eNuLXos0oGJWETaaYl/OBDMQV6+ijxFkk8R
vkqbPMvwYurdscCHE/y38NXO//gu/3+EL+f/JXztPz7/D52MD/9L86IN0dKFND3XokSRZQvJ6S/J
y/0XkWUP/70Qjm7pzio2/UeFovgX8pO9doAbJukcPuB/KV6apHjRNOhQdNnBSdtwxX9F8pKmtXYk
/q15uWzQbNtxpe4awNwtx141sf+keTFHS/uxKQJjtstzTek4roltK+RwOx37acjOS/8kJm+86RLY
HlOcX61kbRao7LW3DmNhlRF5rXUHpBlMZ23WTxgtq0dFkU9NI80cUwZTW+R0xfxL1dI4dybrRiOL
bBOqGvoJ5SMb0XKs1bvfxVi8OWlHt5w3OBdt1O7rXp0qYsVvuTPBG4kna0euZto1ZSyhWzXOuUqt
5WDI8csoAIilqRefnN7zFWGiC5wX7pzmVFIXCAVYjZckw/9ETcnOq2v8pC3A87ah+KqfqyvvGrGL
Ymu6DhiJmyRqCZOT1deWQmKv0evtqEg8ygbsbdtAVc3N6qcmTwEG7nbWXe02Q75ghrni+OPhOnuY
VvDq3EzmarRelmo/EoCMrOIhM7vHVFKQWurA/jJCYzgzMiz4xXywlJe91nH9NM7JnbUu0wL3trRe
EzYvx3FgcNbb2Hdjtvexhlu4sfuD3bvp7RpJUTKXMIqr+N5UuYvFETBV3plnD4dxzt7vqTdkAlnC
nnZWL/k8MT7M5rg+H63vFgRKlUtBk0dfSSEm6FagUdyF+giJtklSvNr1UZ89GYy2N6UWRTfsKs2H
vnjqIo3sN8LZiNPAa7qBpGKaX6w5+sjm+LeTWfrZrEOsxFDD3NBome2buc9o+jWGCnwDYYibtRXu
9ezItH7ysccwCIn/J1HnsRS5skXRL1KEUl7T8paqovATBdAg71I29fVviTe4k4qGphsoSZknz9l7
7XxCiOEmG6enVBcNJDR8YYSHZO0m9xgIBT76lcGR6rvMG/2rbfahw10Y1WMPs66D86HVKaL2BVe3
eo0t8rVax13WqdDXwbR2pS/3XWp9hsi+prpxX1CseRszjJhF9gkcuCp/HvI4R5TUYQrSQjIMCioh
5dHoUH0Rbzs/Wlmcd5atDgaN8xJ3xgCqPM3bpdVj2dS77seqdHFIB/tCK/dQkGYBoJjfr6XEWXhJ
mOxsZKY2Wl87r9EMAKA5wYJoMBQZK1sAMqzNch0HIj4x6lrlneifsnQK78B4IYgk0923zWNSlxsS
WGkMZeZF6vmVRHL09msWlJhssZHBZtlzCHIj3Oihs8jocK4TqwJHEUd3aTnRXYtQQrU2lHYOsoA2
ZFhytir8nRhPnpxgADeqeVDEzY2EBzx1eQ/JhiH4zpry+CmV1oHidTqSy7HOiT7cglH41qjfr1UR
6NfpEfmOf7TLVweVTNdgVgpth5yAovc3DJiL7YzNyzV732S5vXGKNF610KLylHnjpP6hf/jnKPi9
g3loHGAADlaSQwamTfXYQNNGP0kOy3vRFLcpI4EyyoZLDF2G89lsprFvnLPxzNX2roB+tECQyMQw
AWyERpsZJk4HVr/pZdJbcjqQAm4yCH+doXHbpfp0gIMUrKu2PTeVrq0GNaxGOqpnnI+YlTFSb5oe
eY1KwznBL+HHCye50dLHoTPDswrDXdwh2iRyGJocwN094ovnQO87HBNITZsq+NH0/Hdwu+JKWA7q
9cSgSAOo0c59O0Ag6TrymjeztEwEKUxCveqgpPbjpgXoYco1cHzDtjK6aFdFw014eX5UOFlKIhZX
XZ+90AMmXrqpmGCLpZ7E5RO92UWi0RmMfeulp3iFm8esU/WNIvQBQxTc8GM75R1+RWa6ykaW1zZn
i1Xw5tnVJ88snQdUZ7wdWLd6dDpnimrYSeXRrcpoo+JgXIWjuCTCATVs6/vaCX6KLESMjpy1A4K1
VWP9qrwmXOV1+Q+/YYphkK2iaRmtRgTJAe+LCWAi5N7CmKhcdpMmPuaze2lg0pKmGN6wqdZx/qp7
zEwzFAKjS6K1ECl3OAlAK9TfXixOgYHCZ2xDbRE3WboqOBNBDZ5VNApNOVRiVGFyYkIPe+HkFXCg
xtwDiR2S7gRlElh184Bvq9pqLLmoKW3Slv5eIsBznhv7a+w6d94cTuLePLExw4kz+t+05u/juEON
NbYT2X2aQ/R61L6rfIu09VdKMjdUFe1l2GK5Dv3vEFVeJ8RHq8t/XRGpa4RKBPEl4Je2hvKYtPHB
sXA9tm381EHoxptWEDk1OeV+OiYawiXSxQM2gCpesG8COQm9T3ZbfiFWzCMZJjRN/OSQ+iQhaoFT
7rzWrFa9p/3T6aAvWT9gM0PbXtiZ8W0KZV6UKModA42fiHSWtWZD/Cza+xTk9jvZEHdEZPD0bQeV
a9kzfSCVoQcBvgbmvdO03jv0KQg9xxiidWtHP1WpTRvEfGrlDWA9BI3zfd8QETKFI/MSnMO7pjRf
QmQG0B2SPVN/XAej3m3pTgtc5xNRqE6xk6myTgURo4FPbmpEYARQa9qKDlvXiIZlkZmBc0BqS9+P
d49orF+vAyXW1t0p6/cBoQcIJ6TO2N7ckM41A29dCnPpaOgfC2p62ZwZi7+XTXPE1i22NIc1QI91
v86PIgiY8DWc38rCOs16LwOp+N3wqgfLiLUV0RHMPmbpZKphCyeY4obaXdytqaMoosFXj6iXg35K
dr0g18HmIYt6hN1ZFi/otZaH2WOihZa5dTr4oCIXNW1LICTeUGjrIHlHAZwv0LPiih4keAxVINOs
YTiAKoUBpeU2FG44yRz82WK8cVhp5UB2o9fuYAYS2e50wbXXWAPnFnesKnGZ6nrcIvQ5+1jglvNU
kzHnyN+pAJdkPa4n8PB0OFciw1Ou0UOTSWrsg9CdVjQ5UFYh46VN0aLDM9JzgFKdaVBFSCfnGBbu
9uTrw4tbY8oKCHpNYJusI4UKyQuVcxRjd0dthGGTlkyNOZ19gHQpg/RLVnoytmvz39AFNCkqmqkK
AfIIZSKLGNr0jSeuIS3SCa+hzBlcAWLk4FSFwzK3SH7R6eLVVCGBK7ExYxxY6QYq8eTJNfpiK1sU
FHg5jJM+v6BGTceoRbFg3Kqq29sMlyCqjFflQIJX9rAppwqeISp6fBHtQ97H7FeaPePwsgf68f7N
mxNIzA8/BTqqbHErNPNHS5EodHrTQatl2utN4TEO2BbMEPU55dsqKkkmYqyyzQBUQeBtP5JBguGM
hxXEZp9twTLOeZJGawnLaBNAv906piIDkGaWHXf6uqlwaPGOHwDwDe/WFDWr0QO8WWMKW7PaHgK9
tjcDM9Ui2KDszm41ICqEw/opgdb+3LDOWqW1M7PB+k6JhfNssggCl7QFNZ31Wj0Xso+vZVCPGz2h
NdCIklKeBIuYuCQtYCo3kda2t1lNAxDWa8Rv9TWrF4if6BIbLLq625vPDH+MNAaGQGeHaNigviu/
e6mmsn5uvGJjTm0MTsuoD3LJcP0YQ1Im1qKUTJT0b4EQ3cs1RLMj7xx2JPKBWvycCTlTG1sLZjfU
3RjM6ZU54z+4+fTuemsz/2D0J+RzkQ1nknCaRSIowEuNhPIgLw9xhP4tB2aLfik9xpG7DVoB342+
08LMsu9e2iDMkj0EHhCDhC9cPU19yTQ9uo6LcK8GXBeQRFYHtneRDg0890qinbEYESorL7N2ei3I
sqBLXMfw2kjtXUy5QZsvYebkkeFjD56OdrZfFprfntNEg9zoY5FpLdpmjD0rFFUdGblFlR2dyEKB
p7HeiVJYZ93s2x1FCOkHiA1am0fV7Nl/XUgAbdO9OJr/bSTmue+NO318/EMCcjwoFW9El9Bo6g1h
N34D3oSt8Ebxhl17GbSEUkeMq7eVEz9MHf8MFBAq6QkvZAXvLcn0tQ0+49yF1V5RY6PkCb5KVb4X
PkZSxyZHsW442VCT+yVnqAAFMHZlpcFNYYWmDFO7juBrNt1xoScmVyAu3SVIGCLukJJlRkRF31d7
rbRfaqd6hKRmfsd9dEU5523tuWfnpPqDR9KcCIiNcur3VvPLvV/I+qaJ/l3KKns3C2TIuk32is/g
i2UZLCWyu+dQRjdHzUBeBwqG3TnLKMxNGDnyxahs7UES3ZJR6/RNl+6zyaiPtUzI9A6c3aixFnr1
VKzzyAdx040HU6BlLqp2XCMQwORZn4Dt20s/Qv2pFfrZL/RXKRgHu1hYFwNY0bkEHj0WI1Lk3oNy
QwMhPWMEfbFKDssjFxq6sZni8VGbbIQzGCoChD1SrB4wVV8qBFqG400P+PHHfV6EyH1rdQJHrO1q
vyEF8DEzJ4weYf3ZdLJfxU76NPRtjgWnfBEt0jzoD95Dk5qvVhZvNKAZ8J55TMBIdAs96y5C5u1B
Axu5rKzxExXGUdaALEH7wXBj69CIpTwn5TTt4f+ecfOCZB/BQmhhANPFW48DM9/eOkVJrG/GJn6h
cO8WAgUBmEoO6UmEF06lMBa9AOu3aiZ3HdCQg3WMrKDDHEjuzrvmB/1tRtgbOWkLPC5Dq8KzWfXN
yp1ixeroTbQVAXI++GND5jdp9GNf+w9/nwIjBXe5gmE/MRM9ivllwtRnTH5zLhiYTsGmFbm2wCUh
F1VA49ifVAzqgSDRBnnQJszpwrlt/uWZrXHk/GHcZJhDpA+ZwMaBvrSwIJyzkE0qdkVPZ1vw3AWB
flTgYjzUhGuiICisu1Hcqn7ZFs50sMph2fYMSRK9PRv2aO7z6J6buXGyavVKnvCT7s7E39gOdyqr
fVgAaDcHslVzIO8WhrjnVo0fYTuCYJl0uZc2IHk/qh90jTI4ilIOyZmnVtmIcT5Nk+SgCIYrkfoW
CHMxzhdPTcIIxHzwXW6OzEtt3s68f9RtqznkbHqZ6f1aKYFqY92ka8J4BYwAzrmg96xtWyYM1GCS
QehCzzDLIY0fRwp9pyfuk++LFmIsL6IPrtWQ38z4ZvcJIVI+kAi/p/AcDASOdXSrjLVvFTRVWi++
6A7SxaakXhASrCdZRsgsk2g8pRFND1ESqGb0jQvRB2GlH0/PBjcyUt16Alsxp2xd7QZ0lJZMmIpy
5sKI3RH+u/bSKeduUS+IrwYzZtHHh+yOdX0wAnM1WdmnMVLYOtJ/7MPmV1S2ZBhDhZqN/KxRSTtY
5+hY6ZVizKYdRAeKwPD1H+iSn54EntckU3aqQqg1JADxJkwbUfA1ZqI5N3u0X5oKZ5bFbcCVCxU+
NPBkkBnSEllnnO2DEouNysVOVUa/cYU66eZNTXXPzBLvnG6Vj6DAd55HjktO4ogtedLwlT4z8N2U
UrD4zC7FOLCOpA7i+NSKLWztvcSvxdio2jcmML5KOUSN1/TxxvDkGyK7S/Go9YmzrHvvu+3999xm
LJRYnJ8sJz/aNQRPk2EujRmIB3ZcGUuSiy9GdvQ8E1AHivRF1ntnM+AII/3oU7P8F8LpOAZCEl2P
2sVT5QOF2dYgQWGJkMSHvZVfVCQurkCAUB6I8eadd6nzJ5P1Jp7e+JkNdq7xbuW9xTAm+y7a4Qul
TFBTDiYqfYNHQ+KTfHI9HEKdxXU0JFy9SeKBVs5w8iO482ElmYpDluTz7iU12SLoV6JasBghE4a+
SkgS2uYduqMM/FjxWoR9z/GVNogYuXQO3OqjrV5hAGZxzkkCm/r8U0kn9pdVhHO17B/KodkNUtSr
NsqfmVEm4DRN/8C85IBJ6tdMg/SXeFsybPp+IM0sAJsme9Fj9weoUKMlmENUDpEJzbrFbJKQuhDn
zrmqhnqTSom9un7QKNyWebHw7bRYR9pPLFswY43mMZOCN6zZ9q12zbUflyiT9F+3Vb/sqhjZszlc
oJnX27/E5ekZMtC18yd9Texxv8REDfQDB2ka8fC6zpnRooMbKFrqDfreFFlJXo3xLsidD8vn5qQu
LkMhXt3S3ULQjX0UFl3c9ssO491xikGr5spemu4gLr0cP5vsrqvnmNRrcn8n4Ek58eVMj82+vpW5
9ly4rbyGbQmFLNYZ6SXjMekS7YQV6zAa7T3KwfFW4LlNcmPapGLZrgpOsEBIXJ3jPMfv3umbdU7W
1DLDSpEwRC0sB7dZTgRgHfdH6XbBOnbAX5dFd5HEf3eWTo4VVTEgWWMjY+tSeMbcl1jRSgi3RZT9
0+Abo05nVZtGTdIFDI6uphFLypiaFKg4XmNKIPjBRAM/+vgRSlzi9n0qQ0SZkne0GfcjDPudBXEY
kmP6i7xMrPXx1tsou+y+2Sjl6I8ebt6pU1e6ANmqMEFpjkpn2Fk9i6F5S6b6J0BQNuFpwGnTfOQI
PBRJ86YZ/gZJsRv1YG210l0Uo0M7qQg62sq2trYTi1Gdj/cHwAQNg0Vcm9uUKMh97mPI8IR4D0JB
hri2zWLjDdEW6nOSCJiOSwrbOmOOLRdJMSCA1/N7MqobZN+LXvDtEq721EjyAZwjQsVFKRAU0YmK
onbajjoLRNfPLAicXogqU951tihf4WPRSOFoYrJA0QV/wjuyGFp+lD9gHTEuhs2bx4bNkODcGmO7
DkAeQHPONpPuv7cAfzgEN2+O5cIK9tNbaBu7QugwXRWN2GrwfpumqhkIYgTM/Ie+7n4mpXEwJaFw
wTn64k/Gs4aWY9+qL1snrY2zoLtQ2Kho5BzyPFxJve/3KNSJq4ocVKlqpGGGCa32s8ugCmNRca4i
QeArGqz3LsfQ03rvCKr4GfzkY8yt7yCNWLIK/l2lTuAYcVTEuLMpH9qgeww7yfMVPOlSOoTWNsQM
awrVYHQOs7EDwB+8cHNAtQ2DWyD199xHn0lX9Gg4PZQjpBHEdW3t0j+kRJbReFMvcHn1WYt0dDpr
Q4LwjgP70q3BSURT9djG1i4b8FKTrNs1+rJ06IlBETnHNkabGKi6yvGwG8UnTNJ9YcKVZc3+LQa+
rIHKvNDalAGqqBmLfMbdtJda8txY5RuDr3Pl8XcBD9EiF7QqebA/rAwJUJhwUFAl3W2Rz12reFnm
VN0YVS5Bxw4aofiPMCYshuozqYLbn9woAi3RbF2XU3uPIA4/21xFBh8202a6cHetHGntgtYj54pK
h2ZqFT5b2fgTMjtZjB3bP02kfdK2VxV5N6iDtHJMpg0BWDzN4s0RwkAaEzFSRidKco/1SdrJoa0f
kdICL0iLt9KSnzW3wJpiGSKFL2ADFK/+aP8ohWSzzcerTpW9tr1gaVrWyh6zXyvJDjQv5cMUnkOn
vor5G6P3pIkj+TY1ZhvCTee0Cybs3bcx5LshTXaoA89Mm1cpSud+xCdYWMlG4iR2jfYaU0+k6Qdx
XQfSEzaq4KTIfXs14WhMjKjJ+qRvMRNO7bn1QfOhd8N4K1JIvvh7ili9lON0SrL0wnZKMgSeIyPg
7F/sc0fddc28WTbqvhxLCEyDX5H9EFJNoSLyg5OJeFtRZhtp+6rPlvKKSxZq6NnjpuC6IfkIUJ5W
Qh6HjnvcCgdWHMy9oUUHLh6tc+7hSA3LG1qbBxocaMYyydDGs7acCsSCxO97BMUxw9PN1OKtGlt4
AXXx7Bnsb7WBEGGQyRoYPJpEE44e1xfz4Jw7ne8SwF6etcopANLKpOHSZpjKvW9F3ukiAgfH3eWs
4l68aGOEFWugkUrHCG97sOn6nuoz1rnYuuTSwACNkbnznmHMktL+Kho6E0n6qIUGon/Gp8soRpxu
0uvptfQwmJD0VI5LPw0JqNPvjg+5uy8ZylPHJEAjKMqm0XpxKtTgfvrsQL1dGLW8ozB/a83uHrqI
ULNubkiC7mpYFSt+XSfsvoitPrZB/+VnEtYEEhLP9uG5uLhnC2jwwiE2GmslQK5ZRLycjAkQaXdy
iM514LiqxL2pGdeRFf/c1xgEWSDFVRnIZjErMHcr3VXNLAFT1ZFb7hhZxYHCQ1/Uee6unbIDtT+d
RIYuA8fkqK55+z1VSB56RrBkG32VPOWO68KIzT5qWDcwV09xR50I38qtzGTdJHNaUt7sHTQvRUHN
aDOssCw1G4KXwYAJLrfTZ9UVK08PntD9nCyXPTw35okoKp55ybGk9+1lxmdWEk7RpwcbdR/s0Pqe
md1G9IyN0zha4ionlrDaioGU0FFDyKSp9k3vvO+QCaGXXXtnMBZTz/lgqE55RUKnx8PX2O29K/0V
vIoD8jZAB8o/GU16NTv4LIZk1Cfn5CI9RabS9y8mcJu86O9pnz8rZ0ddBJQAa3QLBASOcItRidkv
usPKWQdxeCiQJxc2WGtfvJTZACUueDJEgyIOLlMYPbdGvtP96g3l1Y4TcwnchnBcvriK/R+CpJ9M
F11IQtRjHmQnTQY3UVW73AAeWIVfdFjugRfGS3vIfiqSwhfMymFI+hoE7AmRXG5HC8S+Zgw6oAFj
YAG3QoiSrvWICkXjDmSYzNGQLGcy5jEk28h1Itf5xm6wN33KbbPTUJ/QMUJjuCUJnBKgDYAODT1Q
z2y6ptMT9Ilr5U7sIZJvPlV0e/UsuSiHTTKmNgaEP+EjE5b3PUMql/RwshmN84J3LMHmTn9+D/Xg
OXRgsVXWvpx72Fn6XCbwmS2BqMjM2IBHcth17B528ZEH1C5RybmpxTjCyZfscXWfWrGC3bJsSKtg
4OozIrOIw6SnbCfcqW3dHhnXXc0yL2nwPbQMKHS3ucaD/S21pliPhTiLvsbwCQMA+kHgeRBOh01g
vTv2TOIZc+CmgfGS+IqyA7aYA4tmLk4G7NioP2osjdUe5QChXUBH1oAmiXrjbDn3OBwP5DxW2Wcv
QcbatsnTBNOzIJtT89pjNM8oMueNmeJb0TdvFM/tNi6DvZLctUGFY1i7idrElACRnWUq3NA9XZuV
AWAoZjFgMvYWfpCIjte1rXYcmaDP8HwFMzHDzH71qPuC/rxoJ+/sDe9D4ZxaE9YSdIuCN9k7WEAR
fBpqnMv2EaFoNLGnE5EnDzQPzmFpnwvxnUDTTe1u2ZbdEWD7UWFr5wS6R2S20B39ouLmmhWgDGjs
LMo2OVSFuiddWdPQ/3Gnx7Qqj2bTb2wkmMqFn0CLuQixYbhDfytyeKOuCWfIENE/bZSHpNYupEzy
k8gP2mssFlH43NC0rPpq21XCWk0Bcm7SyrlxmVSHz0E+XD3GsYsio/Dt2u6u+xJefKCIEKF4Dgug
Ue9DgrZriL9cEf+iILsDVxkWIuZiNYxH3YpkcuQ8S4hjKIQzQFk50KZGfPsD00Ke9DBID7KhDu8G
sCbFTln1dRjQMiObJcy7s69jQnGSh89pVW8DM3zEgt7S2KQz3wf0loiMR1y+ZBLy0DXxF+rVbxVC
lYy6c1UU/WmEEpWWVnO1aLTCEIQe403WWTjtjxGbR6k7594F/oGPjCFiz1hnxZzpxGW4ZznArSQb
PoysPDG1gyXF/zU6r8zinsLsOE7aJ63d2RZJclvUXju63GVfQdVhkTEdtVVE89SZ/igj+l4h6Oop
vTDGedFZ76aZKObAtUOJ8aFMJjrtAK8iZXpYBu+ub3A6DnYDqhwig5wzwudvXGyIM4djHKfmtpa1
y/byTpWIjs4MgfNUlCuah2lcFGADbblpaNCGhb9SCgWsS7JhiJkcxPAbpXqN68Nd9QRyWzWyVmvY
dYr/cTJZD+PwpG1jR/6rlLh1QGFIwf4UWfDpTRHtWZy8JctiUg0AyGB/BCFFLg3nLck7K8dmzaqJ
15Ed2BDdaDY+z3cVOz9dGPxmeCk0m3K9zjyS1VT83Ov+mVClSSYn4t1CjFuCk1Xv0hcyq3HnWPZr
aH/RGnthqIZ3dcKZV3T/wNJvCu5hd4wvWWL1W1cxFYyDCFiz5DTUZ7imx6vVqWWfVz29Fiz2Dv1E
YCE2QsD5aBT7PkMaShnvZshsL3o2LUXS1tKu7gSlgp0xhwfED+uo61IQ94TUaCPjDxv8Fd4TB4Hy
GG9p/T/0tm2eCW+mNidmqDCLmKWOpMos67qFyqjOK8lpAQj/1oXFwMieboOLQPJhYlEa7RijCZF0
RVMgF5vwY5RB9DWkarwY/0ajIQ7LkRY2bvLrQCguM0ETtCq39NA+Z34STWmLAdYSrAomnCGhiZYf
6NN/VwTtADdwz3KwzZ1CIjxWaFdq/5fOGdHgOcIaoQ3k8+jO3Jr9k02AFREzYzMXJz/10Ruj1aIT
0JFjl8DQ0mj/wIQiGu/LDmjk2HX/NDjdNUcqsMQ8wrZWYfakDUCUigoZBIIFABFrq+RCXQiWgsEi
qwhM3jdH2FsyiVqngIaESkm2xA7I9hqZzk9JeEpjtgQF6Ah38J0gU1KLMZlv8owt92SAzAQaXSwM
eEFZPa3COLnWsbGpRboN24CaR99iaZuWdllOC3Mot31FoWgALn4XjzKkx4RRKJ9OVmOdB3t4zWKK
9CDmbIbuJMG0wIMeoPeZCjoKjOluuI4efYb7Vt7Kxas/0QVxRNWwtV9HL9lnnKH6kBJK6MydMLav
kgbTwKQHp9CJ2eoTNCV/RU1QV2+11z8Wafs+lVRz2K1Yfxu1bgxyul/M0TwVYrrrtN3H2R5HU2tF
DqcXUcZRF+4Jdf7W+vxAlsnsr6rxXfZXHVvwyuj0d2NQH0X75ztgZJdNl9hsf4LcfPFLFC78toYP
X6AxXkU8bVAq25t+xLSPOrjqHsYUVq1R5viKeNx1Fx56IrZu61obX2lPhQngLLc/Yk+Z29yeZSkc
NBKLr9Jetd54Id9Ssuamj3SOAfSYG3Qk/uZv/dPQ5+E0WPRBe23D3FlRoODcm8zlYA3pSgZEZo6g
J5CJ23b9a1GGUh43R5pFXICpvaNncaf+oGhvhH0+qwmgc+G0LHssSVUafFbafGawmxuRGR94A8W+
gQiN8oRHjPbtIpnrHZNKaPJw+tfBY2p+k/iJUI5SkXgpcoIDhfLS+DWVQUoPyVMrZotszj37mIno
gObVS531yA+N0oXcVR10Y9jG1fSe+Rj98gwhC4oDXUZgobXu7kWo76BLmSR9AebbxDXHsCH0OLGj
lQMNFPX0/U2osav534E8omaa84xgnAxhOpLFF1NscLwZqGxpJ65Lo6VwqILvSNYfQGSx1XLoKp0J
fkIotjWL+lZm3tEnc/Lox4K1ywIjgKUIRzIEd8zJvgdy5u9j7Lcnm+6ZKjhTW37zRkVs4WcDE7Uo
jWjYD5zl7Ngdj1lu6JglQndhGqpdkPtxqoFM0+mHIZOl0GREyqYuzENOJ5i6DT/A36eLEIJDH7/J
mMoid5hR+KQJHMyGgoRNP0LCUXNm0GdHSmwBj5yitlkjK/vUQt9dE/8BOs2riu7g2zkiSsd8U3BV
lmIAoC4MkAmErQBS4/mcf8O/l6RPh3WfJj+iwh7ZCGMN7KU5/PdSKsg7fx8iEaQzXDoeBr5Bpy1l
6+CMxmgfzb+cwj/tzC9/fzIlq9JQNtZOkw/2TFQATFRj6yOL8r8PM3bGqEmqHfUvPrzBe6oi4oYM
ByF+lFJEWyVgx4hdotK7F7dJtrap6GM0zCKDFoU8GY3FIcqxGWSTIpu+Gb8xyDOLpv29dKdbMFGs
M40ElrXtyOIwZhNTYjLQ/3v570NL15OdcGOObR0dtyFu6TvP0EZmarPlp27nyiFsq4+Bg8X673OJ
DbWx/PuLvz9OD+PksubNX49CFofT/PLfh7FLCoM3tHdVqk+ffIAWdvk2mp3vec31+P+fPGdO05US
I2bm08EU//5vtfrPemXNvwT2T/r47Qi+m1r74KGJbVDR4XolYS/3lhZ+lY2KrB+4L6zwIr3YI2kJ
lTGWBzm/OHFVHozooSAQwoaVqRsoV0csV4N3wBRCP9hq8IMjaYrtcjdOMaGW+vfkMOAox/GtJRSA
56bgZI6etiQRJXInTkgtawcxwHQ6RfQC/PYRBGyyxFrwFUzyJEO55lB0yJvm5Kbuj+g7eRCtt86G
dHgAeLAJf/yS4ov0Vp9vTEMsjLn6tkX2aeUwvij4dD0mtPzzbc4Z6zqCKzcsiXzOasONsqIvnQbJ
0peELeIrYmblpOgm0YB40Eh93XxiZNov96NG2JIW0lz3GrpGxVADBgoaAucmgpQssPG+F9W7lgYj
dJa91xcMBZquuTC4XISuTdodY7JWaBfDs6r30tc2knPeakSzsii9od7Stk2vxtAdRiJINQlS0WMo
R+Q4igctCqGUAzjCjcLIQnNM7NXsJHlVaTs5MYVviORQicclQDDo+KWDGke9dqYkctqm1gKWh1MT
8HwZWTqN6jeAp9YDW3uHwLjr1rmrFQ/kVifBmIybgdPk2mgN91xXOkk1PpWreRskHq0/KxMHZLX3
vnkulClPvQWFOVdasZYs1RzGiy+ag4zGJia4USmrY4zWr840c58WoThpsPTdcST3U2+HTZV6pzDF
J6wmvfmXm1RMsILyjQiIDQkb/V2ainlA1b0LPTM4N44Xt2xpZ1JesIe4t8ZLrQczmfsKc0KKo1En
QaQ/VJXQaYnMhECtsf/1cqSBXDH/rkPkIm5Sf/BAbOuxfTGJc2cMi++rLqadbXbRHSFmtzbtJdg2
44hAaFqX9l4zEu9ujhwCg9HBfG9VO3eS9UoxNtyXGb+y5jBwSQnYCfMmvpm4V+fWKGIqmYQPcgq3
oU/50+sQ+DuY7mggrwhWcWP3Wrd3U2R3o7P1WuXQDQlx/02ZTwwrIRQQmtQO5jOscc34zhqIFelA
a3LSkmM5MccJUVLRMA+NW1dNOLvddCtDFW4k2bVHh8ErkbVK3nRp7RuAzpfRwAirMY3j3J0eYD/Y
T4Wfl+veBOEgNFaVSAGAjGeHl4j0aBOIID46QLO1mPe7SJJrl0Zvf/eEmnAvCA6zOwzztyJD7pyM
Zf4EsvklDFoboXvW4ClkAmZq8bcgnvMdwMShhnl/IULUPDiVA1YkTYFhJ4bVrEKEDRsn752NNrRc
SSP+0Abri4FdsiwsAEJNN2Zcj2zHwoFYeTDL1d8N1pf+sZp/0Qh3AANWiQIa4SYbgnnkAOYcNCjY
GBFCcek0jZ4PaS+rimE9yR72qnPL4oyBqaTEMDd2ZCBfSMoXre02TWjlAIMxnxqzyxH4JlcmJym9
UeFjmkEz9tmId4YNNkWRjLIhDz3fFlpvIfZNwAI2gJzcsVM7PDPi6e+HDWZ9RtCtB9I4V3/vZGCw
ndQc1coy9PYtkp+9X3rNP8+BmZ66WHv70rZooOhkIRRYGLNyOKKk1s6QNZ+93HEwSvBRkqf23oyb
h7Ih4KGdEndtxzTiycDxTm4DA9cxsvTUjP219s2jG/OZUFg4TP1Grv6+5WB26IVqEolYuMeNG3Ns
b6LGwGPZ0R0AiyogqV5kOzaIKjgv0J0sj38vAunU//+TiX78OstgM1V2su8NeOsil3CZA1GfRFBR
CXrdEyYTSKVBu/aJiFuEjLhfhjIpN5527icrPKp85G4giYxO0oAOUYkIWF+WEpoHfKTwq0ejjz9B
NJUjzMa0G8uHpHOXyf/YO48lSZkwyz4RbQjHgW3oiIyMjNRig6VEawccnn4ONW3T04sxm9nPpqx+
USIzwP0T957bQ4Dmguoe6vhNE597Rs7erTOx/ueqjcIG2aAm2LT2nTOpNuYZB84u9hThlS6V8USQ
4e0cMjGB8EgtubyM3cx8kCvlpGOYw2WX5zuIhnIzleYV29zaVkC9aSa3EcSJi5u127ZT/ibpgh2e
pu6BJf1L14Tx2hvJj/KH6Jt143zmExpw383kpDAFPgIlS/YQ9tQGTAh9079DLIjEbYxk4DW792wb
ek1X9mvXSEkCLFHgJS1zSD39xpWatrKY6HiTQ9ebMVMC5zu14ZYUk2K5n7cAVbGB3Ahl1Zu8TTkR
LK35BpO3EEHJ/vev4qwLrv5cvgBHJhM0iA89aE2kx5VzdMcg2Xddnm7srKkuPZdBD9p5zxf2q9rh
rkid7p50ZarZ5Ysv3eFo2VypQz0/IL5LLo6pNnmF0CQ1Fzpl/dej67dbIqRCHeFALSPsA5bFe50R
7x549moYFOH0Je2QmIp67XmYTjNI6uepKrH+gqEEliLeTddZiT7sLhYCs9WID/RuGJ3vwBLDMWiK
4M4eBma8LlrPRUaFz4vsw7uo8tU3cTwD4UZ58xh3RbHXk/qFsZkgwIM8WDdNv7frnjokZgwJxtp5
7jEfSMUKkRii+NrkHVqmEOCCGKbuVk/OI+DR3yjPpjenm+CqGiYkOUAGsSeiFyPGDhVl4zWf5ZOX
VPauBCN7hiETHP59/6UOSHQTdDc6kTfBxAv/7+r1UyBig9DeQUAaBSTkPpqqme9Kq/LPdsQvChR/
2pS58pA4SyGEePneIcL5FDodrhtnJgSZewzR58XPM++784yfeo8zLnuLBriatSq8p6FNscjOfnY3
IGeyQlsfRliku3ReemA0w4bFHsiyLHnkuWEOqxH3jy4tqxnyhHA8DjcTGs5V705HKcfsHgUNQpnF
y6oQUDPyjU9i5s1RpDdiMw+GC7DQ4MwBnp2Sxv/8908kaEJn86PydvTUqXfqZNtYMx7V0fauaWd2
3HRkMY8y+iyFaX9O/GQk3fvfTyKDRbnIDZPKZd4haldvDA7UbuwQsnNDltuyCemQhio//dfPAMWc
eawHmD7ReDC8yr4NzancxT5EjXC0LeZJ5LbnqUGp5sGpS9KcFVYDcavykv4gHZHsMmR3B62fbBQI
ALBYwCRO7OwxPb+Wsvr0aFNb5VpPcmjwoC0N5diZhGJ3uBjmyS54fmDDb80mDx9awsQYgLvDSY8V
pAqveHF9NgAzi67etJO3WcfozdnlGQgz22oSx7CMjB1we+ThjUk0Khm6F0gk8cFSGBJKU8fhGgk9
FvAq/x0ztmGE9JgI7fhZZA6vlcvsYtY1MG4OtLMRqX3ZkEdZ2sTv/LtDSMRmN81WaY20idG4r7J9
50lUxdWuRFV0CX38Lu2oYRHE9XmeyvLFEr23bVjxJKb2dm0+TB+OdzZrNb7HQQ5hqp7G9Qzx2KfB
f2E38WCMWn5I+hrM2a9tNjYvzLT8rTCaTy/D85QMiJY1uIY1fsvi2wDc3wqPUjs1ntuckQ+q5+Fi
44+QMutP8EbNLUIo+TGOzNej4qUq1G1lYgEUaV2ffduPrhmWUXZZvvUQTbCbnXna9r2yvidjCXAA
FRShanzrlzoOEcM924EPnDIxvIrJekSyFG+MCO31RNF8Ey3/IdFECbSmwfQuzIbd7EIetlF/rAaf
cGj+go+xz1SAGYPAHBbeiY5RWGggJZmS2qOtsciaDUDMM8VP91NlfUqI1aZtPQ3IbYPezXf/3hVG
rMB66X8k7MHV4CTAZSoqjMHwX5NMd/du57wjMIw/yrVRpcObSjAfRdCVornK31otPHxswjtUoqjv
Qju5RWT8ITtb/rgg1602D97jSL/Pdvc1t9V4x37KPJQzjFew68bO7dkaMM2ot645lo8DPH+sCgWp
d7Cj98bI7QE7ApNCY5znkjyaOSvHJ499FTNpuK15bn74tBL7xkZerytix7qQ7G0Zwn+EXNLsWh3G
BztuX9ElORujCNHhcYetywQ/ArfrY+Qnt4no5v3/vMK4PW6ke9ubU/dX99UnI0GgVY6aDr1LBpPt
t/JWMujZE0V54RErtxaQsndWCPeZN2o+tDFZz1Emj9bIJ+fmo3H6/2b1/1uzumXi8f4/YxqJWSp/
/xui8d8v+E9Go/cfNNWmpFYOTFglpvO/DOvc3v9hemQ/BsKzA2kJG7LjfzrWLfs/pCdtKwgExHzX
Ff/lWPf+wwocF2+545g2aHDn/8Wvji0aRuT/5leHiCz5Q1yXQsT0hWNazn/3q/dcCDabl21qOhwB
dvCdiRFFKo6xNRIGZzVjR9jIFvp6ZlyrKQPHU7Lt5InHmTw490YdYVdLs/OcMTEZQ/shYjSzY1Lw
iT+e5rpR8YY7f+3nfxEcnFWt7Ucrrt6qAatcWBUPHkKilc9ysXEwTOvs2QjaZ47Wp2r4pOLFSNh0
R11i9bBaodeoS7Y03yf8v/EZyAYRVn+DHT1EPkHyuUCd3pv4dksWFURUYb7OTGz2VOm2CCv2RPqm
HFAu2gkYtKl+LibyNJTb3dUjiGRLtvtO1jEj7n5cu4HWK5VGj9Jv7ihHDVD86iVP23uHIcGVdBoO
R4i4e0bGrFsfkym4mzHObQw3fLHL/Bo3T1hw/iKnPjWJRdxp5nSbfI5pWh37Mcdv50QJCo/xS5JO
s0nZINzGEqkW7kKf7fWHaK0PV5GTwRdN2IW/oeTkS3ZoOcb4COUNcS4E2Fq3VAoBe/E8VTdRYb9M
TYoDjOj0q4UMKxJBdghNCQXWz062Fp+CBoclMoDj9rnoQkbd7g/KTREI7gArnPcz8jqIX5FTtLct
2cSOl92xQcNp2SDPAmt2clU/oB+ZpHdimIp8Y1Bb1vI/+VSzzixgDBdxOhwKQ9xqL3PvY9fcxjGF
L9kr002dRU+WHf/QrvJxhUn9Zg1HQezU7WiCV6OJctYDUtVVxgW9slPCYn2dW7eZF1uwk/yP2ZRk
P/T0gjPsfYggMO40mq9U7UO4kxudVy/D6H6ggwH1NJECaaKOqUzvgLYW0xK4MHQb1hmk0rHBSvho
JA7umZxZS21me0tzSxil9RYwkWISSA5zR7PLtnMEeB6Z6lr1+TOqeUiZE8sbLfo/J0BvFpJeTKzX
2uMLbB2AOfQOa88gTjzpfDS3Y3OqdVhvyso39yhA1tig6Wkn8+hKHiVQYRGJoXb8pDI07Slx6oN7
MUdiVpdAh00IHe3sL02Gb5XHziPzzyL8jL2EBt4Sk+1Vgz3cdBglNkI3bBQy/dOYijf8GlU1UDVC
Aw42mUdrHo4A7e+KCKngVCTjNSFHwpL2d4N0bz2l38lYFPz/iuu6d/dGF8YnXBeoAcIf0sDng04t
xN4oYwIz4t1vTftos1pYZXyOp9Gs3mPLW8hhst2OszVeLTPYkJYwH7Xkr2j12Y05Oy7obFSsmItx
paDDFWrYdBj8V94QXZiQ1iSDGhWFT3G06LKyrGZEa9P9FAGByAJjEa9FYuiXeG5RrHmkXpcyJiTG
eUrJWdqJroczQdKPbT/ZAVCaHm1dm0y3XlA/DlCf+dZFxjodDNYxm2pGRNH7KfwhFPdHK7b3vQlP
PRIj1b/fLIoc5JGLlyHxiu+aQRrVneUyr2TuUAAQBT7A36MfWW9WuL/40N+V3TPspCGD1Ga+s/Qh
TIz28pjEOFOmmyRf3h7FpN+W3uNYWzdef6lr57kwya/ITyH29nVRuHxjvWBT1cHZI80R+yaQvtAc
nz3DvjUHg7RPMLtI8fRxZK+8TnUkoTF8dwriUt7k0cmQ7slybfgVZNghRYrBd83tCjfqj4zGa1EH
xjFqPzJLk9yKryMj/WYrB/AkxB5GK6OgL+s9AjCcDvEWjhZGdwZi6GiC2GV/Jj4iX7SqJIAKuFNd
Pq45NU4EtTJBKB2N2MYFGooVyMXAt8GlA6DcI3Ro1NizgFYDH8cXrJFlFRph003sTtZF19aTGrpf
xpMvHDiATgMjuifVhiSUKNgEjf6Z/IZduzdsv+wSTWPm8JfN6vRsGWo7C+NOj0ilowr13LIJWKL4
gDHSQyMjkuIpUNBILbUSCau0zgp3yCysQgxrB2yXkDMJwfFxZtZV2gnJWwxSRBWezEnw0A7Bhhhg
4I58L/sxuTRu9NFKrhgI4KMFg35YugL6sjtAdiCgnHMxN9cibZ5N07v0CgY58bUpu6lVZgfXvMci
Po72nQEfJSk44wyW4aylzRD/Qb3m6Sz32cTO141ryunmOk3FnZOGH8ri9l1+gqjsnfFUsfbslw4j
y2qJCMSi9hypAkZt92yMdDeY9o+tnd7X+Mbp3g1ziXW8MfDj75gqLprB+VpvakfrNT/82LXxq4HT
LAffIYnnaZXJjMaeoYLn2L+o1I8jWGBs3jA2Udv0RAut+zB4zarI2XeEDeKa3aNfWWV0O6hts2bF
OEzt/Uw9whRZqQTFZWkeK6v6JOF6j5L+zNCFiG9rfqm7GFPMBCBwuFox8NESqH1piPSgbfNJOPJc
9N3OG7x4O072PRCEdMv0ocT5NhN+PHqfiWk/C6eeCKh0r+a8hNI16gL5uOIw4xhpmmtqzjxEoiLh
Qyx6etIoHBoBCvZCTHfW3LPbD9QSwddhV6gkUDReY1K5UH0kw0sVTx0L0OYt9Wmdmtp+rpzyY6zs
/mz72OHbJbXVxuAQ5fBt0IczjAzNh3pxeBVI9TjIwUeG5zT4NGb3r5rZY6OQIrkXQLG55NnWXv5l
CfmdT72zzpX3i0rhO4+KA4vtCCvFMB6GgNTkbh8KxjRTbkfbUdB2Thb6ZMxruB4sunEGnjrbVkig
WC0XLzhdzmS35avWLV9TitFNS0fXmJqCw7PvwPWYm7mrHkNjcg6e479kqG2CLKfhsHoX6HUP6rNu
j5X2ON5Uc69k/iyRPR0C039mDPm5iKeHwPXXszvW9+wF92KJEyojz9j7/Z2wptsO5hEWi4SsdSsL
TzqA9UAi0S7rG/QBCBF16+/r+OyWw4sqf3yfeXafm39mRt+ZaY7UQfELooduRHQryws3LOpDXK+J
L7+b8AMljrHFeEpZJYZm5409x2UrzuqrMZo1UZRkws7hnqkeaTje2pIlaVilwZbbL6mRCgob5Nf+
XOT7aobiCKSmbDzIoSK4CkLPAVXMmDu7iZSLWZwQYBU4VBSIDf+UIkNYw68gNMePerzRotmp0tyz
Cv5QsU8EFDCeWaUJH9XES5j0H8K6DapavPiR2MehXd5EM6olSao9JhmkhvxBKxKIOboRXR9gG9rk
JfHvHTN86CGgBqk1wP7FLo16uAKDVr07jVSbLrKzTeaC440qw6IGJhDVhh4p2r9aBr/BVPD3V1ff
dYadJtl41Wpr0zWeg/yWMHslDiPrM/wh/sTHkW4VERt8rJgw/e7XsBeMyHA/tKTEqD4KTiJgmZR4
G18kPMieCQjT4pMrsGlGvxlX77aQLCklCG2KEWz1TYQ4QC5xDc7422dtvvaFcW4FjlWTPeyRsdxH
3Ksc+QPeOENkqLjZkfWKbMGwhAUPIoNlSvZg9u1RJOnJLEZSDFDgDxlyGOHml9Lr5K71CL0rba/d
JyTOCIGOlFWIs5au8llbNn/4OX/swuvXdPzbMnVvXYywsHvYn0oXGZYq3YMoSXgyovOUvwwo19LY
33dpiJGvUZjKZpLWyZtYYTfiKhgVv67+hcIHkaUTKDDSikxtWfFpqGcmAec5GL+0Je+9zniEozOO
32iX7nrxXuv5WJqFv0pmOjR/8QKY4S/eBJTJLfKiwBSPXPd/ngV9L3R3TsjCukd4lzNgZSrLmCpz
NTQow9yWVfzmVi3WtlZVh8joqE8Wao89dj9Z4Q1shFj+FEyf5oiI+qYqwpOyxnsiivg2YDTOdXCT
+KF7qoyeIt0ztj6TrbTor85gzIyE8J5KfFugoZj5Rsazy2CkazLOWvnTIF+dl6vYGshvoyX+FAHR
xl333QYoBho2rYh1DwwrKYr1+4j0fhWm/RcScQfKLF84mZmXPjnUUEZW8MOjvSSuXKBpmNeNkfEV
m99w0s6A5c9kub5VPr7Drg0OYGZxoQ/8tu10NyoIpZj5CYNSKZMg7o5aGexw3YsesN5gJup41Y2n
zuc7ldbsvPIRhWbovidg/xkdjQ+tVV6UV7/DaIgEHhojHmk3L5U9XkOKydr9s8GxN1h1EAlEn3R4
n2n4ZAVDtFOY/0aKYfAXNzyeJ6uRJxeZ4TGy5YfCOaxngFGNBxjNDcunUaSsx6sHlXnXoB7JZDab
YxW0fJ/ajKRX5IxFaHdbzbpt9Ez2pWSugr4/JgXUlGKaUUfNCt3j/GdVATSS5EDBY28aHaKbRobb
yhddqhsdR9WqYaUv8hFV//CLo3aqvjTal0X1esFUzqJxfp6Q/I7CRuHqUnOtWmnQAmZvuuhNpEzR
HYqvZjup5lDqFHhzS7FKiQlVEqld/UXLayMzn2+qEN1cSOXlIfxbTVvdOL8qQ4eXedaqKiASS0I1
eTgOkfz2ouKImg+vgvHSDsz4xsVSYT1pl340SutnG1NBEAfTvsSjXbu006gRaDBwlxLFvQucfKG3
rgjrgoNgVEdkpXzQaOo8g6DAIHtKSvvVKOd11zeb2GwyHvboU/j4m+PwvrWqR+S5d7prn+2qTzkw
iree1OG1J4YXc7BvRzs6DsHwzpI2/6bU+WzmZDdz7m/IGmx3+DVoZxwMpKwaXtjOy4v2okem3clN
rOFddIJEzlB7f3A1AGxnx3AGjyTDCUrEVIm15+bBcYpJAG3A/acOJw+uVZZg9iYIjLsxsTF9evaF
HOASGWhAT6dBpXjwutDdL1ta7ooEIHYtAAf+M3aWtUfY9wTfBoXBjgEH8RL2GG0JE+X/oOfFLI0D
r0Fa5dctqLKwPSUh2ZUqB3Hm+NF8A9Ji4+YL0rfl3ujToNzHXkj36ip0e/XgnAwPTyae/VXnJBK7
9or4QaKSMm5rbRCG49UHSWoW+HgN5amCk0QRjSqZsVGi7oHfkYzsIiZ2ioOV1+7WrkeEgMb8N7IH
OZYCM6LjdQFCaHvTuwMdLG5paTZ7QaV/BLqwCajCKuZv3LYlDyjEw66/90v10JgtqwMVH+vQeTYD
y0XkGhZrGz3y0DTfMqhnThfH2Qo3Aq80cQUZLoHFbjqwGsEpLOpbMsEWGjP54X6/a6BLrD0LHbRF
+E5ObCltKi9YRdD4QSbeQ1IUOTOugVfMrOlB6qOTcWmHMriLDISHVlHeY+UCG+tmP1kLd5YlVLPK
xpqievDvI5SzXWfdtTYe5Gp65D7YyXjK9pAxyCezQ+wDTnJwbBdxYkORROhB1ZIcJM33QNNJ+og9
e14j1xsmNOMTJ1kfnqFsypOZzOsi6hDTiGZYDW3x3lMdH8vy3jQt79KmLoOwMQtpt7I7BOks1quW
qAyWHNO7HxGaPthbIbnhoS99eIIS1fSXzFGXTKkZ1QqWkP4tk3hCqii++PG33R9zbzTXE8dZwQ2M
g8R80v0M5qBfUNheWOzIRSo6nK8iXaKcBU7LOdEe2zDDZTcoiIkBeuKBHIdFlnyObVK9aaCa5qZu
2upaeCbdv0JhDfqCUVhPs9wc+yLG4JrLlN91gbSFZLc0DdSYpBm/it4FmjNO6HlmspXDv75Y8Ay8
7wRtGQ9NORx0r1nEL+osg02QQGcCuJjTFacEgLrncCqfEp4bfNQQZLPO/GhYZ6VIa6Kk3nkwv2Yc
HEVfccrlW1R9BEg65avV3mKvvZI/gEaGuRjj0YxQqSb8QxVGmPIQv5QbJxoJjWc8u5/ppvLYwgrP
10tkd3jOHIcVh5HuKiHuvcEhaifZGtPgI+v23nBiwAoiAUuABdlYLd/+Rj0PEgFQUOX+tsFxZRt3
7MSzHShFfwVyu2BiMTy2GXNSq7fWkrEnlkzzxmxHyPRNuc/9wIDu4AC6V9XT1PXBXhRBsQo8d9go
z3pMGiyh5VT+hrb66lr87m0dv9PxrCWWYqiHJBMuehFl8vYzZySij1ZNd87KxJGia5TG1RiLnSjG
i2iSg+9CXkNbPa69iffV81Nzl2ZhtfWUfoqt6q8g2gWfOtHNZfprO/QFEaQwgNmJRTWD4CqEUcI8
KRV3BWtr/LIo5EoBcx3KvW8t3o8ouDHlPHDZY7Qi9+VAa/HVzd01zQp4ihtdqOAQixdvQhsRi7Xr
texYZX+SGWHNGkEaS+ik30DhInxVuHsoKqTwiCsDaWCXdvlAQsYxK/BTpuQZkw1Bmq6IMMdx5WSL
wH28aPZSq9B+jI3kIKbBBEyYvRu2oiDoiKAQZYTB9DHoav+A6q7B9r2KLR5o5GHruddviD0fxlSg
WSHuXsbJ9yzmcTcYTMHIvUwpMNhfdmHxPkzo1zDhURirG1KeedEFo+C5tK4tqkN8tz+suh8GV9Fu
pADaizydaKm637Yl18LN6psCnEvLO7QhMHXapVZHOmp2BeBsb5cFM5tiBlrhEnmKkKC1CUklgkQ4
mbuY+vIt8KYRIi7nJaJahsYE9k05dcMsGpJuuu4UsIFcDXEf7ZvEbIheSX8y9eOQ6sErHYD26AbU
0fohBY9xxqt1JNyacavE9hKP3l8edTiKfIO3fVmzxozPqXi8ZnFL3kQIUPIelgxsozes54gArbGB
aGLs+m7cSD1wemcp1KQ48k4AdgekjrBzN7Q+BPuwptz46ehfOJgWlYsN4iDrBM0sPziupzahq8O1
3WQS30k92zsF0WgZk15VEdxQYAc4jvJ2AyQTFoBhMB0JHTR21HaRHIst059+TV19tFs8vG4GjsGB
OzDkJCj2fRKem5QRxayuupG7JqnplgqwcFkPTmO4ulNwDeSTO4I/E4gVwZMm+3ZWz/mQ3LLwZYsu
yQPUobmfbWeP8tVaAm/2gmBv9q++MW+zHkWLD/7W9f0HGzQu0YER6Y2ye+qt6QbwwMA9SK0GUhHZ
RW7sWaMje8Ms7jHhNm3/3ph/uBNPmGOg4rvlqQX9ybeZosFI7pDCoDcJIrKYSrDBfvNgO9nBisjx
4mVhFnY3Nri8oRkwfO/KV0Ljl204Oe3TDeiuNfTdnSmJZBh4s4Nq/iosrVY1CJvSIKaWsgjnoLvB
d3OMdP3XGfDNew9aLzE9EDyjgBfSQQ4kl7gFMr/WsY3nmnAiXSOGHrEiDFkvzqOa3kPS3O0Q8VkF
g7kPzb8sqD4DsIabxllYphZ3QMrunyoZx+FrE7He1mO0J6CKEwHLGoPJlamC2yDkItFVDRIlwytn
NfEqC8puB1t/XEmrEXe+RUfOubZ20oWiKctb9FbRGvwuR3ITYSHJH4TZ3ssF92Twve6VsctHrqVI
RZwRzcw+SjPRq0O8XMY5cO8HZdeH3DfXLeNxZ6hvAzORG5IiPz2neQp7orH91t5LsLmrWpgx+hdM
IJrKbND4Z9RvP960mT+fmwF3Zx4gqfCz19CeLhYBwoRUbDIz8Z7zfqmJhmOsQ42Tq0uAVJUwo9U1
8CZOUe/VIdPJfJizIdpIu7zXA5boKmKh3Uce8j+L27KP2XHQihnZa9Gk0Ke4xR0SQTd2A/SimFFL
SusyW/se+Lut88fAYeIxCYEuQ12cJCk3pQ6vUF0fMviJTGDVb+HVrM7qsd920I8RnjH3856YeOFr
UXeWX23J/mWrxGQQs4ICxzBi0HLVZ63kId/GSoMf6XFLacR166nzjn3EoGzo2f/V1HmiBfo4wpzv
gzfb9W7FlF5I7/oC73l27VMiAHslXF6aQMwJkxi4b3VvlJRaaTu/QJPg2L3zhXw0nPEvDzsSBZ3k
VlnuR9XQ9qG0PogQkRI0vQOL1y0+m5zTHGsGa4eLYiNL2jDOWOulVOo7SZuZ6Gf5rj3OlI7mY4vO
+RByCHR0xFt40TdGTliRgx2v8mWEY8P/NTsB2lkqvtKov0MW8hDkCLW7oH0wxUs5pxxDYj5i+GYq
Upszn1JS3DAS6zaEmD61XnWrg/mVDSm7Dh0/RjJlUTM21lqnPENxeA4XxDd7HFrL/MM22E+VwcUE
pSMiZnyBVg9+nOKLc3/1mkivhteUEesC0yGYgRVI7ffFyTdNYo/qjKfENtmfEnNH1l+FIT5Z/Ooe
n4tbpifHwY5vdDbCYuCJK7ESzfgzeyN49D5e0IQDHifF+JqtgsNrvxkazHeoqRVTcMgaWXiL4WFa
T61PtC3c7ngmvd6N38PacLZ+GJN0IbJf11n8Rn7yiAt1Og5tmd0UXboFmAHrxjAeq1rjR0O2Ozrp
pkE3WBoFlWo53JberV1PX2CP6vWiceV9IZ8s085HMVRPRoZCyyluKFUeyzpODlxK4LPj4IfUX9jb
En4AozfWGD71hrPVg/1RGikKkTi6WoySY2xEMUj3PRsYHH/zjXYkw4whaddpWVyS1ryJVVKtnUuJ
rW+oiW232Dt0Ct+xyQaNuappJiefmYxS8fPAEabwZNNtk7RdAzddg0t09UvrMWTCsrIZC3BKMsMw
VKO/CjfYgg4SK/Clzc2vegQ7KJLoifAdPiQ3fwkj9Wo/Gc7CDF+YUMZ0BvyL57+c1X7gUZ8zj9iS
5qGrK2jh7N1cezx5qffADFxATIN0iJcLSk7oYOFYN6P+xW35hd6Iu/5maOYvb/KvqZVkUCxMmBQi
wkT9huM4QQrd7P1wfMhZPq96b+IMXeKM3GbbtcNet/3PXFW3KbSCzkP+PqRYcqS5aQZWVyoeaCbB
V3qRpPYP5bXspnTruu4dG3uKOkZSgOqK+KoNabNpG5g8ZcOX5BxPe+Zd7kgtWgeXyATh0qQDM/Qx
+phl+7hM4dU41pdmSC+l9m8MLFSVh8+Bop7MSRHv0oqaUeZcDvDvzk2LnbO3bRrbP1Ke+YMtPhhX
M1+UwRHbsbeiX3J3uWQhFuJZzA0Yj13cbmiCHlti5JgUsc7uY7ZAUjbHvJhufLMic5bHtw+5vTq2
8GNzwPqid11LhFhChuY6CCKqTZiqnQkacuD3InVlm/nBNUtFs1qcaqr56Zthjcv9SSX5lWIHKGQm
PyyJS9JvidsUPp4ed4HCR++isE5mVb1uIfrQYmUuIzQrA3maPTtz3+/6iOlUy65b+sPLbAe0zu2f
ibNsXfr1A0Ewu9xyDWyUwRcNwcEbU+g+UFFmkx7DK79tKJ5roasA86jxbaZDc2gbFPUIU16CgEXg
bJs/pU/aCZt2WGHJZS4pWM3eAORGFs+m9gn2k5RvUyvtc1aW77KB4t0jXO0gbuzTpX1IfUOvNLrh
Wrpfbe5kTCfiMyMpwr0F76lBh6MdlKHWofIm5LmydNdm1eSn2QHLygpjsE6NdAxcQbO/dbm5J2Dj
B46U52GM6dxU9lPPOHzCvG1vPD//ZBCOAIBxp0BHLFv1gFngO0wFGeMZz0USI+YZ6h5JBIy7uPpt
QuNR57LajX1w1jUNUG4Px4l9jMs3bQNG/55XvNwko7VRYCdmiTG01EjyGZbuelZLK5vIALclLEih
89HUF/DSUruwt0n5XqG8pNGi+iCF5RQOVUI9oXZeFEC1bMoNjncmGoFmimoClWZsMpj9q0jyM+CN
WxbIX5nUtN+BtRlAHjB9Uw1MW/fSDcl8mJF1dADKOEl3mHNwC4kZh3Z1w9HFb2u3X4yusUOmxbME
8B2KAWAchs9Ugv3u3OmPPA5ededWaQgH0/xnIrIj9KhGyAswSMtX+ESsjiv/OOZjtW3NW392262d
2CPHeJRsCa0+jfAAEImmRYG0w+GCWXK63aFcwgHB/PAndodAE8ZmV+5ad9bOXrx7oR1AC65ocDw5
di+J6ti1y+zDSPVbJIz525WndDSDe69PMX228ZEl+r7wtLXzPJ4yBPYIkeGQoBvnPilSlLjtjXId
CPKpQoKBl5dJZjcfChaL+xCJ7FpFjOIjAjixsNPUuw3zSCI66XDq/YxidseUsTumEeEdUf4VpHDE
ubUDBAEsmNtG7Ry7T9i6cmeABzN7UZ8xWgi4Jpg0i+JXUUgh4CysNXscEpJKnL94BZ8YH5NA5I/b
yalehEvJRrX8U2bjs98w8mkl/Sd3neddOjuntaworyZF/5EL4R/Q4m+TItyZgXrOymXTQZBQQFff
VB6xAtdgZBdbJ+6zlenPKlmUaXJVo9JlCzU8Wm68Zcm8jxAhjSJE7F03P9qMbq1KEQvPCRYrGC4O
kzWzlyMVseb5IHp4EOlNhFXFTxyScUka31ZTAiQl2goQPevcNxh4e+6JS/hNhQHhtqqHNToTtVUC
vNBGwDgmng2Md6Y+/fsBW0BBwNdwN9cy3aGegDJmqAYUZCgRQjDYYkB4k4Hhyv7KqZM3mWO3TJcp
EBGm7wdzivah399PY/UxItDfhLGMAOk6224ai9vJC/hkwMVMfQmkuWZ8V1eVOrej+mE0WqKrL+8L
f76P5f9g70x2I1fa7foqF//YNBgkg0EO7iT7RqlM9amaEFUliX3PYPf0XjzXhi9sGLDnHhzhFEql
JpNkfM3ea2NIR5zBDmeBYIkJCrfS1ZdmGrhNIw1oLXTiozksad/28FxeJAaFDZtK2tw2Af5THJ1G
oyybb6F0X1TXouvC2QTROZpIaJzg8wSc94FMzmbU8ngI273FBKTiwbaqsCzsldVcg36IV+WbkZH+
NurI2SYRYq45EOcE7BziAmaZXNjQewDqRbnYAvY5OFb9KU27AWq0qEuiOzEQwaqKkBjhgJHLc+lm
195PM1OtsvPOkRavWEQnK8J63yZvfqsWL7+w4q9xTNxDLs3XCPHXNjCIOzATs3+pJqfiaadwn9PM
ViF7p9wO/wCLMy6mCj/HyuP+t+tbZ/uXDGHTekKqvo/C5LGlj8Knx12Pi52VxcPInO2gGEqjIalv
uKOCI9PGp2am5WWs01iNvE5Buxe6aYjE7R4kNH8kBIZ/GEL7a856jq2JLAen9d+NNjkpDmVasIyU
TZh2bzxSDzhpNbTlJOVzDVi3bRiewlinewu35S402wcAmADsRrgD5CRbfZdvQReiDCvD45wyQ2I4
3VRZt+3iAhkA79ZOWuGrEzoIhIRZbhFRv1q864NPEmLb+i00NKznNM9rS0b1ymrakY0dZQ+jobYs
vgLGTJVXvdHZQbswkvcBTRoKrRgBTs05q3cAW71NOpDxYjLNoQ7ruSN6aCk8Q/IBMERRYA8krKs6
TERxmnPwBkLrNirooK1qMGDU1e8yd+5uxgh4LJ8yYZK+Gsk9kpBiSw+NWFWD7HNHtAd9gGOz7R4c
i/WK4Zn30tbzlQyxl3kqt3W/7BEczljyTc2TBy0icKfHURBbp2h7NhUcG8KZmRSYtrtOsvuIdZbs
HusVvsZ57KkNaH8o6Zu1OQuQJDEwHJnCFPb+RmbzZgCmJ+Sy2WZW/DahxdtneUOxYjGkaY3wVGbx
JYGhge/hOagJOxvUeQBXm1UNnKkaYZff4CGRM9VZu+wQoqtnzyCkWfy7Fbe8z7tHJmu2meOclWhx
sFXMMgiCC5M79KwcM6ZDMO1UvWr5ZbATw1bdY/nLRwuSGxyc1nCw6iTq4JUt32SI0D3ZO2NiRh8G
GMAQoBGmWN+KQt3DZLx6ivgVFSYJDQHFd+QHD5nPkBnP5b6qFbDhiqfQVOiDLDBncYod6lC+6RpT
dkUv1/fsSuMccViAb18L9sfNYIZso4ItU1SSYOtHsODEeaf4VOh59naCAA8KzMqpqubsoW5aY+As
Ycd1+hy7lj5TNd+d1nRWEYULa/EOIwWLqX8+FOQS1/ixMhD4PQkAWNFHxTNr9c///vOBVBn3UDsA
Ik33aqd5cpLCWEK2m70ZslpUqaCYbcd6bdvNZTD6r8YOUgS8wGfmpDqOTvUTdeGws8Lwk9MeYNjC
7x2d6K/vN842aOs/Qy6M52g8up3rHPKSJ5ttuKDMcqxjMEB3eNSwcWBHuA4cpNu8tbC6WtTPUcO8
XYy0FuIeQ7JcRXMU7GyqQBAf+TZK04/oH6y7j5jVDO6z95KY3nTqg/BpTuetBQSP4FC9MlL5Fej6
U09wI0yvXVkCjRLiLSjYGpoRqPQxJ8AJCM7fxrSztYEwO/Km5KBMSfyIPx1CJGFEszPGalBJkYE9
bcDa6LWTx2+s2jaxKcUmwBKD0tr5DFvzh9SNek34AY8aREdY2iv0cc/oF+9up7eh0/0OBvscd9wP
TFRJXNLmjEmdffyAZmKA7OeHmNiD8IO1F732YP7pE6SWlr4kynLQhEdfvJZTaGBuc6YjirDKAWAk
24bLvxnf+3G8Vgkq12VHw4ok/B7wNvaz6FGoTchv2SysOPMVAeMCr2apHmBqCLodtLQzsBiBR5gZ
UHnWGuUzivU1wdh3zZ57M47hXc8LiAacLqHyzFtHfgMFcN2LeNQaknmiz0nCNzqDfnjMKtdlFF4h
a8DgPGDIMyvLfOALmwP3W1IaTP57mzjuzj5hHlkVFdPoPPLU2ozsH4hSa2tuX3J862tXI2BUJeHK
kTMgBM/sTQsiVmlhrEu4RcdW/uoNCTi5/4prnT/Oyg/OMQ4mUWpkEz4+83pnw3BZItYOHnHHa2Z7
5TqbYhzYPfsyk35wyzZ43s4BghbSPz8w6C9ulaa4kNe1y2Z/JijY66DJxvjPe8BhvC3IJtzqxe6o
SUfwz9vMCE621+A165Vx8lDwE0lAj9wmYj3RyDWV4z9mbAbJFfd+lQ2nXhYCNM268k9ukVTUzi8O
oh2ENy7Dr8nASBuf4sR9UEP+YQ/QF2TyAVv0EsgIrdegj3oIH1mMeetxYGbQoINsCnkaM0CyhoB2
rx5givgbQ+krT+RD1ASvTU4YZp0gYC7nv5AmtiWys1XdBr+mrP/Van1qR6I2mEU0dgSaMvIl8hx9
cjqeww1oT66X7soa+wtG4UtYf2EO5ngQ+6Ki/knerDn/iEYP5bysnvOmeRIxRXBk5NcesggLev1j
SYk0UTfXrBTwQhkhaKp8BubWtSHy6RhYM+pYxH3sV77Qw6cHeypeoASCI9bOlm1L8zxj0org/2/x
qW6bybzJhOwatirSMKGTAqFo3T7amCRArIq0hV8mpls9nh0/foJi7e34Da0NsdvfTTT+Kt1EbiHd
7+WYi71dMHgc7Lne42qqFjHJyWy86ER58Dw3xfSgnU03KKqIRnGGYyuA3bkWaeRs6FvDNRunfUcu
FAzVHAO5e8CU/G1U+TPivXzvlCrcV4O/BKB62c4JUZVHeDCyoBb3xokuItevyomq98Iso8vceugS
bBM58OyaJ1ExzeU+TZ7zqDqY4QyWLE8HljRmcMtc92IU3q6eH60awK9J1IeJM3HXzno4FUu+StfX
ZIbyCLFFbpz7uTv4U/xooYXbm5o7x+ourGrUKWd/hMmb/ZELZqmZPZhG9B5BF+JVXsaTozcV2xQT
6G4KoSSiYjhJBv1/PAQ5aa/lJ/a1ZMedLY/5pMoXsNJvlfHo+tHwygLSegIYu8HPla5DQnQPY1va
z1ZSLpFbiSDdgT/CUjSnzHgY0ZmselQ+7zEu/3M0cHUlZShPjtMWnI8Znlqz5zWoUPfIcdZbIBnj
fogD+c4UC45IVZPdnasHXNMbWzKLnQPetrrIBQohJJuhR0BiHBJVBJMJJIdFB7Y1ZmQ9WVLteovb
rSuqm4V68wiMOT0hEGfWHGFh9GN9peEHuVOzxBIJCqFQFt0TC+Bsm3tG8TJhw2QEVoecSQnz1sn+
XfF8RQf5U6SGe+vm8AZyAskjDebzsB7mLHjQuoI21glrH9sVkqzMeoGWn2zCRMrXMCg5/530rbGz
4HVk0tIGrG9CarTdPPoJIeNwuTJ7kE+DBxDS87v3Znb2ZQNHEeLGGYJPCDUJxK+hze86nMoXFBCc
5bB21mVJMqQq21uKzvGRONx1H5XR6yACBvAN6JhMlagsTR3tbI1uoRoZxEgv2vQgQ4s87t96avPG
9M9+GFxyN+svYdGVmJqwI5iwDcyCiEITJbtICxJIFvlr31vuke3lk6+HCRVl1vF8M7Cj9i2WkKoO
t0k7fEXse89hFu4q6zLPmbpVQ8ZWOHHyDTOqR8U9cNCjzjdQf6jrYnvc+sD4Dgb/hm1GYsq19vEs
IPN1jmLJ8Da7lsJH4nmnId/msw+iUOareMre/DKutgNBIhsGgeFZO9ZXUVkhXgHnu5B5sLdm5l81
yh5ShK32qenuzKDcU+8Wx25uAaSBqQR1R9Q7i0UU6jaMvLBG7aY0v4LoJusA9qpfR93Qn0uMTcjF
u26HicTfJIDTiEg6+UFTvjDlVLVdXE0iLY7aZkeYw7T9D4ZCGimTzYKJjmiJ0QKD5h2T+CtpileF
uD5lT5xE1Uu87MlMF+dF0uOe7U0GJ+iT76G2VmmEmyoMlnMY8BAJQ0N5wf6J3zqmxrPTmG4fajxY
0HSfGSQToMrcAOpjfl6TzBbMM08Df3QehzZUJPVxvoRj+5tDztyFdc8cCNEbTmvjy+MLIU+zl6k8
KTBwaygO8VxXvnWQAuFcoaUgN5Zo1uXGGUrsRoHPrr9oPOOWdCYaJkIoVjblzMaMhunFwhTaYdz4
RdCMXNbuC1Ok2llL4YGOAL6ySGdmfAXGnLp9L+NyJKe1nK/wKe5L0FpZueOH2dTqxNCUy8iymm04
2AaTUVIN7JRhJcc2CiNLPyZKvC54TcxMAJWFaJ1HEY/j1tDpRRNWtKVSfZ1YXe3DkKOX709OFtc6
/KeccNPGttc1ah8eyYDoKJt9MOIeIdFukr4wNpoPMTOTdRJ4X9JS3WueGH9ZWjp/Bw5GFGL+u86Z
zrFkQj48BB95Yt3i0PS/zDM6vVtiDwG06ZKlK1RG04a0gcsGsn20p6t0tiLzxN6JaxDeFuXlYDzF
IeHXYmkZvdCOT+QR9pxElLwoTJ8j0i7WtCPpMRGLloCt39qJ1CnrR7CsARV0Hon5Ysj66tZXXXfu
HhggIqm2fgVegqRjhK6ZWuqr1n19VN7o0GNm7a1t0QnbBrb7yelOsxob7H1UyVbFjVkE5zpqvYNb
ebAs+V60agpCnVtBd66p5ZJ50WaZVU3TG6IqKQCKQ0gHBO2W84Emj/YLDUATi/FYT94ZJ914ambo
87JloiXN8da54tLBMljDha820eRk+86i3ey8cbqDn7lPLhswOtLkBoAtJj3kPYqix9orhv9ATKQD
XkymtMUsCVtnXbIbQIm/Dv5txrtx5hGDLtjXAWsaYkBJwel2lR7URQ3D0xgWCE6xGG6nOeQXzqT7
kKb1p41aa9PGnvNgj0yAtO5IpUr9nZ6iBRMa2mcrb2gMop1Ai/xApl97cfFlzIJp6GjgNodBEpwK
P7VOaMgMGbY8+wmL6o1ab6wKeAsJLiRHPdh5+RZWPSsJnSKIXXicHUmeZ/gQdpC111Yy4GW/NQP4
78JL0vzYY4UIYE6/GfVdZEiZYjWCeX7l0vXnGaoYJGxmGX6QRgKjPN8acNZodznbGcGAUg9jyBpN
edHiM8FZKP1pWrPUfTRa9YLz0tmYZkZOiOGsWwxJWBnlWxwmf0vB8tJ3kJcBAltDYGkW9IIJFeIt
mEts+QV4Od9wfjnAzFhVleHGI10YFgkq1DlUT044kr7Uk2Ri1QIctPjlBKjkqxLx1UwIAkrVX6iW
prXZoH2GifSHQMgUiLOLPsrxLsk0j9j7WtZJKYj+MmigFBo8refZO0Lq2Hpgf1aD5ut1TtZtcqjP
Wga/DXz4e9qKnLhQ/IJA2MjQQqo3lWb5ZDn9mV3eA4B5AgvTmRBGyTC7n5pH5QXBeYZfVXgjm1z1
VLghRJBUbSrhk3MwWVsv32NJuTg+Ez96S1jnqdoz2VwPExlFVqeeQ/Kjwbh8mkHzS2EnBczTsGq2
L2JiIR2M/tHR7LJkYLJ/i6yHeUZtD8bnUjhrlnvrisFxLymsnCzw1xhbn+oKpv6Mmatz6rXpE12h
cvueDfEPQTJ/kkR89TkwLLmo28hqe/V182nELhmoi0laFSkSMFNQcbOcaH3zJZw7KObYK+wAYxqT
Fm8lEmySNbd85Y3cMf3OVdSTab1Ptf0+9tPdcfx7Uo8v2uWzx6o+zggJMSRRGRKrdCgC6NFYcC5Y
r/Uiq/Sqij7irif3bTLi7hq1FAlJJOELpO49naudU2oJ+slDljR3j15truPAQltdP7gIUZDjSYar
05+uilAVYjzo2lewidcCeryGSlFI7wKB9+Lb9PO2RVuJJFjtQLcS4EGosZwDzJEAYdAWWcjivUcC
auguu26TajJPRu+vH0/2povTX8hS/jBExvbheddpzF+y2ro1o/3UEyjDWvsWJ8GDVXgMgsv2areI
WTVfx7FRzXuV8xFCuI8IzOtyzD5mvx3qnJqPo31MaScD00HpSmYVfc3Bl82066aeKAbFdT+E53Zs
f1lIfNM+Bf3d0vyXDzjke4spVshsKJkAljjCPgiWuyuNtcDys42UiY/Crby2CY9GzNpbI7GJlDv6
ocnTYqIp7kXyqBwDl9OkNtBTEDZnCyBFFM+2Jb5QMXRr150vToJesEqf2T7ehqHhKxifmcAajgxq
bsJnvznQxY9YMwhsVd1XoQlwTzW6moy4nY5AUMSkK3THGH2N3j43UPnYmZDK613YibWOjV0FgfHG
dtMXAovyx38+zMIccaXhvgH6P0jjtWps7/GfD22EoC7BkEvfhalID9toYOjLw30Vi/zVIXpq0wg9
nIekRZ/lC17fooRMvVBai4SYtMAYhm1GC4+gD3VzO++kjywS2/S+993boPqYNL7uJy7p5nQ0HTxS
0em1IrmBYt5s0MKJW+uOV4Bb8owhRdw4usZDQClDFpH1u2G/wWFYbUfSs8lsEXt/Cup9abDlDox6
voRsbbiFi3gzWP3ZqOvkOKM54HhkZSQaBq///BHZEmBMPBjg5BLGCOzguV7r04gsyyOOG6nR6G/s
MRho7/jgNzYvTcv1UlnCPjlTaAEd0hwxbmns8iF88tzuVYFGXuet/dF2QEb18iEibG5jFOOOO/jv
POn+1FZ2f3Lab0kheqwdHLg24OiMXYiLL1H53Xquav/Axng6kUSAZWTZ0BpRe3LNuj1N+7AQL4gZ
Y3LNWyBOMy+3cAAk805ICUcfB2vKFTa5G4Uu9OgmGi4dyyvbShlOl8aZvUlKtKgwjmmbnuoi/ctG
q764s3KeJy87vExD94hdunp1keYyWiDAup5UvPzaDhMeTAF+jLBd5dGGt7Sniaq+ilpjqWbRgLS3
etaNGRDnOr8WE8ykpE13pZm1yNaBzXuhrvejg4krRK0wmuklxYG3qfEar5NKrmTBrFeaFusItUyT
RveMVfjizH+jAAjAUPs+12MtHsZLlUcEIhvNe6H8Xd1p8lVDIvss9MSFY1kv6MlE/U5BEB11MfGW
IdazOcofjRKJbVTnl5Y1k+ycOz/6Fa9cK8k8VxkpwViBPVnzzI8h+gXYCz2wRtP0UvJsjxzb2/pe
8tX6uH8dQaARDikKH7LOSar88Vgqgen9lgNLXC8cfoN0Cfi8lKyrsfxyVXpUKGDqhsPCIOrZhPy0
6jTisKV+UDdwQhtomriEMtSpLSVobi7k8y78GXR8wVuO2oSoSyMSHGFmvjHm6dJF4YlGvVnpsTs1
MEk3usHqEeTWfRwJV1mOkL1nwytjaxKM3qXDn7/iKCfrdXDSrYccfl+jPffmegfTwdtEbf8Tz9ZT
PYIaYzqFJH5JsRaMskdIUdIMvYNVuLQLwbRzq/YVlfGTKByxxRipFXJpBDusS5PPYEZ7UpkSB0Nn
3vOs8bc91GOPhbORpFuCiQZgrjdV5OROt91nowx6mGrCZuLgtBqZ7aPpy85Dk95rOvC14eMsynI+
yCnp0fbTpNeu51yqEORl1FZbnNRPVu1T304BUdIJu1FTEbg8+zCQGE2y35LuIJ7toj9hXN0nKBE2
YwzswraC3yK8Km3qbeAmzxhtXzIQ1l11nkPmH8oNrH1H1sqWWDJFKJGJ7DZ/9mLIClVXvhWlqohz
4NQQ+fTaAgvfdAH8arZwBcQCv9rmHZKmKEG4Ok0kk1ZDvCeB9i6akAQvCaOwNRl7IGrqRUvtP813
1yuPhoGzhU4NzHmDKmGJvsYls25yiFO6sMO9qgGjuRMCLnMkaDqtwMjOzIgDri7Hqx+aLgCxAEd1
6KAXih6+Zdh+GJ0TrPlrjs3KRyqIeG2TF/XKFgO1V+iRI4LY2nPbz6aCzGDSDpi5nT50KLXngUX0
HG7xl62toEaOn/+RyG6SGPVTAJPFrhvMbNMEqkH9aabG31c5xnJ8SW9qCJHwwi9xqWgsnYfbBpg/
8y2Nyg/j/9SgODVybxuhKUGigqBaGN8FSTuNvQMh/cyxg3CZtcov+u6KXJR+ODVh9dZF2WHyrXsc
N39k2733CSeusaAJxmmI9uy+wI8SiRDOuNSa+QZs5Y213NXE5192wxvY2wdfdHurLfZjkfypVHXq
czBXtg3j1U0ek5oXBSckTnlELXguUNhFP04hECnGJ2kvPI1a/gR9RAwfaY1+f8dEF/cGRqYarVVT
YcvGhb6qjf5KSpq9N2TargA3s4lvjK2NnrqZamc1xvzmjHkeFK6+m+KoNDJLPSQE3wTkxSJ9WFYS
Zf7MFRRwRT0O1GIrExQ7WVVFsM618zLo6NkNsJL0mmYyoHFeF2kJ6xIx/jqcpw+ilGrW1alA8woe
6GQmBrP/WHr4HR2EufFloWXvrXK8xyrt114XE/uT/pGYzCbs4OCvmBxBz4IFIOJfIMRWThr9artl
LjwXYJEXvZoKJywBUdHvXdm/MOY9N4lQay/Ie4R2LUriDHgMkrhI4GAzAXrvR2P4oP3ymcoPNkSH
4Fy4mIz81rsMMTTdfiSmsjeYCyHpQmqtxbYJ5SXNJa+lCaHE8VWw7/NwbVkYXYyxkBs7mH4qhLOZ
zwsm8wknf/COGgLLfxaxrTWGa6ZcRYHUfEyawZ1rzQRGpDy5TJTZBjLJjT24f4ee6V3ZDo92F2Pq
ENXBjtwLtAi5MmVx5TK6WAQeI6O64eq+sRpZqaGpD0J08G/RpY4EG0QavHRYB9MRud2x1VzOKmfh
5nfDcWTomUzTti6mfBVw56wyL/uaanCVGTtWac1X3SErhyhKZW2wgQe1urZLj32XHr9K2B8ZZS4T
RpvaQMJkqQd1DLBhmmKaya3MroEiP2pmzID5jQmmZrwc+OWvskmeEtvxGOvwd/BZfoVe9iQNCoF6
TlbzkM9HS5XvYP2DFXtoNu/W+F25z8IdvhRyAvZ/lAJuUoJgRBREINrQp9WmRAJx8qLsQ4nkErHo
RmKN5FlRsJGA114CfLmWxScK1z/13BW7kfaM9Ew72044aNZ5ck/cbOsWYNYjG7Pl5A/bkCaUSdWP
Yxv5RbfBpuRrurbPFg51b4SmhrgVTdopNQfms3VbWkTTQl6SlX1jZnKD7fr2LWPSevr2OCNsw5kv
Mmbwi10DLDBI7buHus1uQ0gGU/Dl5S85jmAcKMhKMxOZQgun5ttkzFRTb53BmaOuroiSnZvqVKZW
wUYqPjtdCMB5csWqNmm+ckuYGCbZPHaefCYnjz4bpkLo6GtCdsVcqz+RK4rFlmahNKZ28UiJEdom
JbpFdpZa8iiVhtqEM0KZFsm5rXkxGGKu/TaB1AAIid0Mug86rfWIdHOTa1ZZ4ZRcJmt0V6kHFlHR
jRKB810k4fusUBOHdXONhpbhZLoLZo85j6pyEhP/xnBEeXSW7yjgP4LMhoVll3dG5Uv48yKn6x5I
Uv7T5Sl79GJmK40J3mXMuGt842b5SwSRQvURN83VmUv7kERmdrZr/YLajeOlAm/h+AdD4TYxBXO0
vlxmba7LFY4dG/vfQ9AbwCtM0iGM8gm5LkN3jDRjeLLS1Dg2TfmOYRR6AJDfIYgJd+r34ex/CoMH
Xd4xaFmsn91IXxH1TwFGammKvyI2HxqkdA0r/bZ8IrXvmIzQEQ0l5g2rOabGrqlW2yok11ORLgzo
YkZdQCyYiXUJy+O1rxArot4724olMbMmdjwlrfm4y1PG7BTtYHCcG8Nni723a2/ldxFjbXCn+bmf
CUoVnOh2x9Goyi3Ic4adSUDryFAllQcZ9LtoTN7cOPhsSZJcw+LxDO66IDarvYooSMbq3EXqVfrR
l+CtD5bJgiFM7F+ju9G4bbcW0kayoj5iGXCRGmiunPm9Lb3HvrvOrGiY/OvbVLA5lLVNHVEOB9Ng
E9kn1WX5r+3xIwJSAyMDlx5QF5SYPkt5mDtRB1oeBYVo20+Sml9cgDbRAJLHWMqKkGlLydFL7K74
Q8d5BvJTMBYs5zWv634O8LJ0rvXopzhmfQv8l9AG627OGkvctLzMafI+QYhFvEbMmTcCIHZ4L8O8
IsU5SPfG3nGo212B84N4J1S8CF+GW2X60Ybh7Bmy8aEZJt4Gip5jZV+mKqsRYzctfA/7e4yyJzpU
MKRpfSqW7IrBnaHU2OUBjkdwapqbIM1inULO2pB8d3bj/AbA4qEl4MNXZrJlqM1BLnDIlXbtv0Xx
goGkwjYpHYjLxnGqxUfXcTHLquO2SLMPOG9/gLTvE1rJ41TWcHdRkpqiUevUF39qF9yZnwfFFq0A
RcpivZneLQYWG81hAU1Jz7cynpJTtnCvQXn0UfZTBPm1aVW8NcuRMsKclpwtYn8tYNGN4qgdPC6E
sKH29wJi3MkEOZS+LnZstXhAMBpxnewtDnizu1mta2JvXanzAybbfRpQFi8UP1t5jKnERmciPBjT
h9vhXowih4QM/Z5IJllj0r5iiLnNnvW3tYd9CHQ+H7hRssb7bhJ0oXq6F7W8TDNink7LZ8lQd922
wTPSPnhIRIQPEhkbnfvun8otSax3zggL/BdDTpUkG3beHwKyIBusAc0PkvBcFcYlBv4hJ9kdWPu+
e8CHgAH4afLbQqF0LD9VkHBUBZCA8SiRftnuAHy0bKz1nfmMPpUipmSwZkR2I1gLaTH4msFjeXPA
jLbDKph2f9PMdbYT8S/SG8+VdxsgEO/HZRgNk+9aj8VuCqi/GUyzaUIcwwLwlsvmIY3VS0eAnlMP
e6c7mML6siHlrP4/wPP/FuDpA9b8P/M7d8138Tcy9vr313dW6ur7X//2XXRslo9f//6v5Z/+d5Kn
K/6raZqei33Z9JUrXUiZw3fb/fu/DP6KDtG0AHw7gtPZB7L5P0ie7n+VQlieL6FdSuWK/0nyhP/p
2ZatfNvhM6Tjef9vKM9//dt/BnlKX1j8VGjBpSWgKTmARqu/v5/jImz//V/iv6QzB4jJ3GfTjP5r
39WXoFpAXjGyxqK4mSbsI7Aa9Mcm0dHNH0NTr6YwbtbKsq889I2DXDAZwfhrwjss/YZxuoiybUcX
uSafBudKaTPGi38YHTKS1KD4PCDe7AJqpySVNFz0Tb63NawqPVVs1WZ0GtAIOAUVs/Ac2PgSiVvF
xcNQZ1enNs+uUl9NViGDJNvEQQ7K9lEedSQf/9M7eltyxMri3wqd82wrOn5dx/T/91fHd4UPgpUl
q+2r/wVzOtuiz2wfnDvr/Y6pwjJeCk7ZaJ9VSJhToHvW4ZHzZAvxJ23tLfY4hum5F6PZZEvN0vwD
0Dwy/ACXGiLvfJRPEBCedExMVP7btaAHxfyuUdQM5yVRAUMG8v0h3g0Zkkl65Q+vCEntKZwra1XQ
9N3dCtwjq1f6YboKkkPX2XAnlGJJmCseGhIosI9wGMbuiwC0yvoxgfwJEbNjhG1r7zFxjPuILj7q
rac+hU0W2CzC3WyZC5QPFfGQef43HKZLbEbXPrpKmxzApGE+ZcbmBrggGmO8wj7JYMiIUVhZnTyp
xjgYCTVMSI/t+1jcfVUyd8QVMNDzjDM5SXb8Q/H5mNryKYBon5jOJ2S6n6BKwd305WebNfu+9x8i
X926xn81Kr2N/OETs90DE5i732KGZX/z03rOkxyJVQW7gi/vOZoLlvOCbL76hcLiScv2oZ+ZUXgj
748oR8wCyv+IfX7YFkeQrKMK44rNFHQa/M2EOYCM2hhER26yDgqwtWFWgM+DWQypx7pA1Lqy234v
QgciFRU/oxfjVxx1h2wKEF724Q/K+y+gFbpETywmN93krg3AxHDf8o5jYhb523KhGEHx0AlnKyO4
ABOg3BIQzBojyoHl9duClUGLxQ++ELdyVMQszO2tUNF7SQ1OD0QdrIvHZOIHkvTK7KfxysSC1JHl
e+os+CorcHDZlG6ZFf7QWaOMKdfg1UGMGtxHjDxepin4E0Q2Wz43eRhT5PrmCIZyxikmrequXaTX
QYcVuZNPRNj0ozIPquAqAbfDAA259A6c2TuSwk2Ra3xAGfwnY4bZZIywTlNy1bZdOvZsn7FcqF9C
2DwmitrfeAsrUjVcUH3YYDkxxdmUDcBbKAj88oR/UtaQ82o8hj6jQKtssYcVYtPYeFmsqQmYwoLa
8/z5oPriCb4klQYUWXyDj2jQkO5wNwEPJqsnR0fn4qJfuwj7y67Entimj62bxruuY8PtJ9d+BL1t
uwCVGvZR4Uzqbd5f4ZY/lXDOR8P7LDP8aTUegyj6cdP62WjSk5EbdyAB3qpQ1pviJWpzpl1ExERx
mh2RFTEJQRBBdBKQFu3DRagQBhRM1Bs1nWEPkX7b9usimtDztNaTlI9VjvWxSSu9cTMEhvlIHJl5
6dX4EZcNS6Metl6B9AL1P0Qw3/DAl4Q/lLrEcEZXdwQyh2jlEQu9B9HKRwb4N+ugmQYklq/qPPpO
ZPJuJz/Uk8XO7aFozsI7C9TBKgl/DG+wyIFA+lI449XxaISbDFOhpHne+mV+JI5wO+AYRo6FvoY2
nJHanbAa7KkRuYN5fEAwxlCvf44MebCZEmxqbt49r8c66+czrou3SUQ/2bT29CJUnnB6Ifmu8WKC
51IW0p9qkqivcjLWGTTMufqeR2WtwzcPHMVZBuIJlk63JVVyYBdebphEhjgQ0B3M1X9j7syW28bW
LP0qFXWPbGADG0NF14loifOkgZRk6QYh2zLmcWN++v7AdGXaPqczu246OiKTIYCkTFLgHv5/rW+N
KMn9/dDzMWdR9I0vwDzYqB3xFohkCTWvFOKG3DarhakayilDd3sKq1iDK0zqpyq7VZrKr1XXIBMI
XAglNbpUlyvGcEipDhtkmWVl4hUM6BkztruT/dWf8MQ6ADJMEZD7hW7sxsqzW3v86gFU9zLndSCn
nJ5q9DnkxdzYG9mOuFYHhmPDtvASz0KzkRFpzBmpqoiJI5y4qiQSpZs8YNJgv+kSYMLQbeAUNv2P
WloPdW08DEP1KfQOuvQwVY3pQml5vWpasAmpQbZdggAtMlBpcAUOaVSyfVAMoFGyrMYUKGiqERrq
zZhC9h6AzPhIna65KHDkXCyCUTGq59bAnZUi65Z6uP+baVX8i1mV5ZCQpnCZXSWLmx/XHE0Jq1PO
ff6k+Eq765R2KO69dCXK8W7MzIthtuBC1Q1i+k1EDmWT5etJj/F1fp4nnarqNo2fn6vyqaxmin64
LNJhEcd8EjFgQSIK+gxSmf2qEQfFtg9NBR+utLalQjNnXArfRJ3xocc5OH39gmbnm9QpoZlCv8t0
/avlayeoKF/++m0b7r9621SKPFA4hrTEvNj4YallYO8mKZ23zVoG3WW3UvYliek/6f6tk9kI20Ch
xOTyKWeBVGDpEMTkYjF2Pb4erkclN4REB8Y8zxd//dKu65jf1z/zclXOq0DPgRRgmLqwWKP+8hex
yUsO0ibmpQ2I3Tx7w9YOj8GntrqH5uIiZmxUvmikTzKzuUy8nhcNv8iMVk6CZ7f+XCXDnZmJU2a2
fNPS16zuFvGEVQupO/+JlG2/Xy/9WN/gF+6aTaerpQUvMg2Bz7FKrDF8CJ0lnQVuLwblGjy7Qq1p
0R9iPb2vaQ+GsbnrXHLdUY6xOlqBA9mBcdsU0brS8dynM9ioX1iltRS9/lgZCD/dU8IUow2rZk8K
0I3TAsOC3mQjK80W+ZQ+ho6L+11fu1Q8e1ZwKEbQPBgLa9S+tiRn/M0HbfzTNWDqti5dg9aQIaX7
yzWQdr6nwCOrRUXlce34dFsw5W1qDaRXkct9WrVzViXNp9TqXpVOviMJOUsjSJiSjfAT1mHkF9mb
pY/RsmIiyb84QI0XfjZhv6ogVwX4IDPrZWgwarIQB2Igu1s7Z0qeDPoifvdg2kGGGwV9sTTju0Il
qBRZPuYdQ1trhJ8LQ8yW/wpLW+XRbLC3KvEvekWxpsCrHpQsoVrTmDGn1rupnnFhE7yhd7coPqPb
koKu/wkq20evdygYzfFTBdblxm1YHvjy2PehtursiKZnjXJZlO1B5x9OU3+VQDvGysUG3xIYDjGO
nvK+RrXIZbNMjPJvxiFBIMOvex9U+5YHnQ3ImGPNf6wfvpB0cdIxMwJW9508KESoSWJuScxCWsCI
3FHzou6M4SE3d0Ud7cIwWzfSWuRA9tKhPtEMWdDGmdU3NxVkDWU0m7++XIx/3n+YAjCB7VBv4n/n
l+8lNtfOkJmhANIh9M6YFEoz/0bL7MZiHhEixzqT+i+VPkA+QHLaiKdwdNGgwBC6SabhawqMZZxD
r+AJIHs6mGVBKAXb3v/xZfiP4KP4vktS//ifHH8pypG1Wdj8cviPY/SlZtn7rbk+7Y+H/fykf1zI
xCuyv3zI4vy/Lv/2raj/7XheXX595PyS/vjdvITvL3Hx3rz/dLC87sMf2o96fPxQbdpcXwdvZn7k
/+2d33fzl7H8+M9/B5ySN/NvC6Ii/3Gjb+iGbnMJ/fBnnf+R708+vWc8ef/eQhNJ/vXTfq8SOO5v
juvMUyK1RUu3xR9xH9zDeIzw8jpmSMvmCvleIzDFb1wbFAJcFmLzVcw0qwr23//57yaVBcdmO+/y
RItR5r9VI6Ai8NMXRROG5TA3sAP++QtC3dfpCzX6hAL1R4jgLJ40lq5hl35OIDwGwl53FoIKZFpR
5GwjUI2tne2MVINtGJLbQKzZLkAQvAFhx/KS5Wh8Iw1mc5w/os/EHo0i6CooAKbKP9nEFdehS3Oy
XrPqvgyizo6GCySdFIley5H59UyH1nhruo8IAr8ONksnmhacU09Yl79UmbmFAgCsjOiOAx/cyTbU
oYn5smQuUZZxFgc3dVitAtOhlcpXfmJ0WAC5ihc6GkVCB0h7nrR9kQRkvVcHjaDEOnnNtA9HJmST
l9G+75sX7IJ3/ogLMPzqsFmkRM8KWkeEie+piT/54bdWZespdz/1oQSMOUQvkXFXmbJcWm33LolK
heDwVKOFlwRV3bJSejD0CdDnjNZT8SXJXHGsZaLPeal3Y0ATVwW41by8JPVkbN6MqCMUrymMJabi
56yUGLbMfmfbsvzkjCPhSFncrRuMQ28ddrZODCOM5rpmWREVNLepVMH8DGykjIMr6BLUZEM4FbVd
A6fM/dQTcsVGkAcayDCSXu2QlxFD3Vf7FszJx0j2xlOmiegJvTBpwYV+SPvUwc/TFuv/tyPM/4/j
hs3i8P9cXDwW03v2mUL+T1VFQv3+q6xo6RQBHb7YgvWkYesGBcffq4qm/pswHNPwKAxKVtgek9r3
AYMOzW+MBx71LJ1YIcJJGLe+jxiasH9zKXM5cJ9t29Rd6f13yopzffKHqdUlYIj1DYOG9IQ1RxX9
MnHBBQhAr7FiqL2cMlFXH0QRQ3qOy48sQzNhEL9KKzkUaAh1AiUKMgESu35wFcnCbVuVK4S5QBf6
mpVmH+16Lf6b4p74eSl2fYkuDXvKsgYFVkPyEf44+1fCaxHiQOC0xxZ9k5LeSkx+v0CyMJ2hVsbN
i1U6NFjIM7rVwsjGU198KQalqJnY0xlLCUFlqcXeuzGAQMylMLKiRxrnY4LqEYf91E9vP1wH/6Ik
ed0k/LlS//1Ve8LR2dzpkiXkL686hP0ZuL3bo7gNaYwS1raMIJG9gdS5MUcLB+S8z0WwpSSBjEpY
zgK4kHzQjWy4DRrHeMDS7M1BS6sqYaXl6+GZ4Of+hNArJQVJnmnQs+jxl+hyLBj+hlw5ovgm7JJt
Lp2ZDat2YEIjC7S/fms/r3Vcw5SuMAz60pbQ57XxL+8MmTXJuWXAesVmaNNBEoyjZZzo9VCDcepw
J1v0QwG4tVsc/H/9bxvzTPbjx8o/brvzHCuk0CXXxM8XQ9k4aRzVaLIcZe4pupNqLQl/sDVrB6UX
g3tkFCTxCEhmwdJ09GU1A/lihAN6VTV/80nMM/evr8YBNWYyf9t8ia1fX03giFF2EkZCAAlM9dM7
tuP4yDhAFaLB2Q8rtTlklArwO0dYeObIyqpW9oHY60tsj+6LtL3PwJ0gFJlfI3+0HiJRNvj04RA6
I9YtqUXqRleYkv7mk/wXr53vvDQZeiwWrr/ucKDWpCXu8ImsPtbLDggbOzbWhY0zOejVoUBsfDOK
dliEwH9uQroMG7ju1rYxuIL/+rXIf3otni3ILrMc1zRchz7Lz3/VqU184hwcZ1am4y+ILKiMMxPQ
xCrR6iWkKAQ2B80DH9A4BeGKgm+LnsQI0iLfviEgdaDt3BTH6w1fLNysqbbpwTYR+r1rAZMgXeag
IY5x79gREXtRQiSNr5k+Zu0nmpfik3KNW0OrelCEbn3IANFAqDXqnUZy8N2kMojckUh3AaSnHS+P
iFetkWe3Ss7F2EMvazr/1NaxPDSeydoL/9NCAr32oMdTHos7cqhCSBbsZpajG+CAjRICvW0vjv9m
w2RbLBx/vjJd4cHHsHWd2rPLGoEZ5MdBk/URegcpA1JH4g8ZBu22qWBepLbD6qIknZhc1joxc2a4
bOeN4WcWHs2exZ0BLWb+MTAkP1Zj0eyFbTf760+/3hOMPYYTtoSL69148Y86Qo4NA21/QDbz/aYy
WuAS1+MMP8aST4q28PwYHC/cQ5LAjw+/3iOnYjiAkbj1qdTT7/6vX3g9f/1Vfz7setjT/oBL3Fjo
XZ3TRIzpYGfqkM2zxo2qKAna2UT2ZnOWaWzjm2hfvcYuAbWW40OZeOdcHI1ga2pSHLQspiAuKAER
+ngZ+pFWr6OctQryrWdjHBx7DdsRjQpCBmBKECkO5Z5YNWcU5kNObXujRWgnWVcb53i+qS5g4AB0
ayNl0yqkYhIQN4HZHQsj7oUvydw88hHtFkgM/HB4JkVqhKDiOk++Gb80NBS+xuF4HzWESVZD8Epm
s7fHfWvOQl53ayqH1oTnmkhDRXRjyJayLqLHTTigV8v6sdgGgYXymNSNSxKi6erCrvg6dsmmSnGW
l1n6HNDbA36jnFABPHRXtHDMXQC5J7Cm+oA/sF71vqmWbZqvwB5lTwINyjEbFqMO/2ws9e6SdR2L
fvJ6nghE4VdVnrhXMJbM0QgOnbKJ6pLQLKcmbdep7wgg4V88JKdZiUId/aH97KNvWOlWWwO6iW9T
jV5ZpVnV1uqp9fnBdHTxHS8gZlPHJ71jQREO5GdppAs9UWJlzTnbhNY/lVY+rI2UEnJeWNpbZjrP
0dgV58DS1b7rZve0nYu1X/GGfF2nszVY6tS4RnfqWyznEWa393hGkVZ2+wRZwN14OXRRzXSNV0F5
+voAq2+IT2ysZm/ZhfMA38LVvc84IuQzJaxkV7c6Wkm3lc+57yEL0uJ6dT0MFZoP+Lju9noohpmU
6gIHvB7S1MFqHk1nFYJA6gIBMthi1i+98UQlNDwzyTMcFzhec8hDvFruJc74x3uZ89jtzQ++3tCB
2bOtvUHJ6RzQ22iP45SaG/jD8S2uD/+RSG3/MdKms9PK6Hg95XsV5tocvcX18PosiJZfGSbM/fWU
1qtk72UzvWv+HfxB0pVqtWYx5AOmDjRw+JgN7T6db/oBfx8NdiIrALLdJ2BVHmzppjC3/K/XR1zP
R6rMTuNI+tv8qOv56++wa3NWHWZ3f57vwvwFDSdMghotkM+q7gFUXfyQYvi9YcPYsvEbETXO54pS
AJAaBOHR8yGzWvxg5ShjJgsMbag7NXJRH+kYTSZkhtfjrM1trBIe5JdKT1a628/xt1r8qLmZs8oL
UJwpwSWP13NFWxEfY1iz/oaHXO+IyB3vc9hYGAiLZdHyeahRGISYo3MmqN481zA7zxMZB8yK5+uZ
3C9oAHtYBa7nsON5W5F1EkkLj7+eG7NvBcCmx+sBUNQP2zS3flknuCC6+H6YszW81JhoOxVfMj+1
H9GceztNlSGDr2nv7cZsbkGpv+Y05Z41m+Qzrsjm6Aoc+5CZp5XuZfKszXFEuaknH3N2p9CtjynU
MQD5jbzYlRGtKq1991TvL8vWcB6wa+OLjDrnPRQg96ux8x5q+G5MJqgQpwb+u6Dv6Es7fNO6VK3M
qcm2da68C7Dph9+fWWJsGy0KnqAUomPvhxDaEAtD+w3EIggnVgURYp2NynAHplCzDylUFCFr7642
hXdXzjdFMGBEKNNyYRWMw3Yba7sslWLVVS6esNqfLiJb2D2zEK1XMy2d+7A09VMwA5jhX0RnBtyt
XVZAdaOY6yhIiHIET7NBwymeyLUfHpqq+eFIhv2mU9W0wIfEJGFNYuvbjQfIALMrvI6PJkC8ZQA4
ni0o4zoDP+us3AybIUMsU44IxAas3InsIvPgzTeYY41Nk2av9fxvBirmhU7x+Qou0GGzD5l6ALCB
X3HKzTsH9I8XOTWqtpekl9k9mKZtCr3jCHSNPAOd8APEc8ZJAG9ZQL1xbztMuKfrzTD/NDIvrQsj
bG/e8LyED9cbaiM4zhttk8ZGeRzmo+v5xvS/Rfr4avR0IigFU5ZJEXOTZsmtciULG0WHJ3bd7Cnv
8nuARj1JeBxNDSLcou20w/WwbUASCgOOcjtKvkomYBLb9ohQcqtjn+r2pQy69Ri04SvZg8ayqPCS
Br1usqSLznSsaZDON+YfP9nSAoBohk/X83pUMlH+cacXwvMYQP/1Y0UaFzJA0Nc5Sj4BmHDBMhTJ
aGxsWwcNoK433YmtFJnw809+QOigsAXOHU79ef56p4mdbO3J8pylzZotaiGn5twDTYH7SuCcxNM6
FsFzFbnfTKdOekjUJmbjXJIRk6ZLydrwnA/0MScZp+usArHcxpAdXbBoWteijg5torTZztBpygdF
P944sPgo3y1PW5UZBJyELrwJE/q2tuzw7LkQcvCMs9mtDKi5hTtEB2AI0WEqneiQ9NPJs8HTx6wB
bpym147XGzgkUCCCLHnytJGu0phJtgGhs4ndqL3tHDSSNe3rAy4bFwcIP+m5P+2G3Flo5UY0DRaK
3g2OJIPwJq8/OlkysfzGmAmrAJAQ2urr+zMy7LH6mK1Mmfgrp+rM16TFeWPq6TPLm2R2DRNqOJ83
WMogqS+m+8SsxR0PKbFsqwlfzkigJzk3pCeF5Kl27c6DsobB17ZTiMDGwUBBrWeinVhkKOdoNthg
AjKIl7XAB0zDmBU9yS0+QJK9quVyiHLjpQ2a7Db1nPK+SPbgAODUZj3JrjrkSb/sv7kV/B+XhUHm
QBrJs+I2NrRyd/2iVh0rH4MvljctEW8QMDea9YFtzyd3Us2DV5B/VWd2cOy7yjq1roGo2CAIriTf
4fq5yDINz65f4ujxsrvrldEkxlethbCa0au6wSrSMGtDVAJiSRd6tILHAU3J/fUmzy6R5z9jN5ou
RMk1D1zutAI50hoxXdIRFgnJTFoRYufDIHKP6se5L7ziW5lRaA0oXWzCFEl2UMpxH88/DVHPTw1h
zcG8PnKC8rGgdb6tU52++HyY20V7gny6TCEmWcQa9O4uY+zYqbAn7qytrHUe1/799cZz0mRpW1Qh
R4F6yoa/s87MynloE2y0jszbldU11X3tvSVBaBxodXy/ieckZIhhoIV9aqeOYFNtT/WoQMRZLajU
kWb9/MWKbBGvw0J+MyQdOcPEfA5TxNZXZAtWey0s7gp3RCZu0aOOR2tl9BATqkxLDllctMDB0Ru1
DnNDHwKhgIhcrKLBftDcUQfKrjtrWB0VsQ9c8wStEpAaah2gvtFblbW6y4tY3ND0yd8MkT17WlN/
hGm7CGzPWCWlKbfCQ6o31rGLjI+iDyW0d8IZkzeyb/CMTdm0T4AH36iOUvGo9wevaIu3diS5qvU0
opGm3Hr2we9cz5tRka6Q0U+bpFPha6jf981jMPXaR6HS+7hzjLcobm0S5srmkvdwbt3M0k6jYQNj
DnHrIeVLD8SB26tQiPeugkcxL/nXlvK9fZrMTBA2mRvb7QGbi65Y0QiuHkwZ0+IUoXjSGyR/VKRd
upKXgXbvMuoHcVJtrzaQCvJdqWXtYUywXqoiVQ/sjTDaa176klrIttOgf4bB5F8iK9onqnXBxgQP
nU63hnmCdsQY2x+9Eo/SD7P3rEP1IUE0PpN70d7i20DtZD8nk6QWZAfWl0aJJZIZbAUTkdewe8av
jmF9i1IdmU7tEVjHp3aMzYbKmUgfah1rEYBybWM4VfpwvWkwet8mjajWrUaw921L9MGChExnSV8Y
3FxNtQepX33yx0idqC70W5Bpj+58dD31503mFjTie9Bb4JIwDYQDkyg3td+l+wFDEkTHfEtMZ4u1
m1bygFTSS6roM85YkD6GUIcSj9q9LnugeZidBznBQSOP4HSdhmIbLxJb+mdh4Jbw7FKtr6NQpJCo
FyKiNc9agtUDhyCy2HdmFU6hMBhOIEEwGNQUeAfUinXhfLMHLGNtr7+VAFKA7zOuoJvm5VsxwKFx
OFt9+/2n6zkLHfb5+tMQoWdsbU1hwekmsFBGdnILQqQzo8JpHAz1wdIIg0ZSQuJBi0hhMrToOSnI
NG583q4k1j3qTViVJex+u7v++dqTlqVn0wyalwpyuNsJbNy2dl82Bl9XlzJg1cyp3aPY4UFZtVkW
fzCFXAgPTF+GCkCnT4XiIAFwHmzUQstMTNGLZToX6lDFrqmHYRXX+mMqDfOpaoNhzTKWDAYm80tr
WJ9V3IZfSke+WqLpL6RZ5xsLctWa9UL5ZInk6foA+JVYpABXn7tSBeR8j7g67SbZV8SU3WiQ1int
mg2Tnq2eIlvtMJGMWBfByBVUCH4/j37o9/NJSdrJn4//43wIYOWH8/PvCRiv1k2XodXNGSh6NwdC
S4rSE/ZCHXoGeyK2q/5TaSoJKw6++vVelQltXTTCXFC89J8mGgDrJhYV2jIOB9/oV14Gvf16CIge
mPFIbGJqC/MGcPZ0YSXrbSaWybemHk+UEzztqEzx/PvR6FUXYgCuB9eHF6I7Fzk8oXZ+shpcdZs4
KTby+cl11HarJA48NInlsqtD+ViUjXwETpay/XxghSQfB62jSzeMYJz/eEBWOKeAt3i8PryJSJ8Z
I4aG62E2/4pSoJDTqwksAIZGgoHM5uwU5oQ7mQ7p9fB6Yxb6HlPEHIIYt2dMvN2qo667uN6pkjBc
Z0j5bltzXHTsJk4RBd17Qmyd+7rQ4NYPdbI1WE//fs6zWSESAMwg2LotxZOkbTbXB/b5KTPi+lhO
TX0cmcKJyGiluWaUfb/ecb2JrP6+09zooOzAPJJyeoCYl5OLEBQ4JiIWM0OPLhU0y96Zb7AAxnuD
bKWNkAyBVk9WD+KAt4kEphXZ4PoGyKP+SulUy3TtlZ1ivhGmWa30KNNeg9RYaZ3vPwVMkH5fjovr
xWngWu9CHc91LcRm0EHqXc+TGPrDeeg32Yo67PT28+PhVr0iBqcs3kzNk+sF1mro3G7Z6BmHZSbX
0iJibciCFr3h5G6mCf3l9d6Yt7ODjUDtaH6u6ES31EL3E/nVmE8YGD8XYsdQV71Ll34Dg5m5c/rB
RyyjaGrPD2hb7c1nx3Qmz7LbSozIK63GajhZIySiUL67TWedUoUipumxWZlp9BigC7mzfLXzQ+sF
4WbJk9HThaOPc7TVsnd0O0CgrOS2KT1nY8R9frGc9NEeFKY65W6TPJnOve+V2H+ScDk0/XTOEYUy
gnOtmcz8cytHHLDLVlsM+/a2KhD1KiMuieC262WTF9+u27deWmda7yWrifTBHV37S0imyKgxP7bP
tk6KYNi7t+BywztQbOoBm2h98gbwf89h1iWvdVHPxrjAWFDLTsljo1Wt93F310aUXtPCcrAvCWz4
fsQCXhuGXecpdFVGBoJFJ77Lr9360+gnL6Y1K8pL7OHC0r/Zgf5uyXJHLry6dDU5Pmw4ALaZTfCJ
YZBwEDe/pG0T3EuVfb6e1q8e3wzOFYiz+DZuq2AnQa1Sa0JFOXit/ByW4swHVj2FHvOsMQ7vFMXS
sysQidokFXwhtvOB2b65RQUUgDgc6nPs89es2lJtJRz8c+nFmylngRYMkF59pyfZVIsnMrCFuSTp
ZanYDr2RxAGzseg+W3413RoxGj6gcuxHWoiLa8bWHKBC1Oy7HKhPRa7TuitpGQ4ZUidLm7qNtLRo
7zXmAarKiw/x6yWea/iF38v7oIELy3Y32tWG+0z6hrfwd9e/pmli3hK4LBfXIurc6LhFXpjshUf7
T6NVdkwBNWvJNB3CGN8QSwV1SDUHP0ZVWicR4wZ0WMgu7G4MNyyADqRzo6GnvJFqkAl985QgXdiH
sMGXtdy4YasfjdiSSwWqDeFuMt6bUdlu/KE/6nWwtauG5TIJTYPttbtJpdvETZYiTG8nDYuY77Vv
oSJ1omjS4YSj/NT2kXPDNtQ6NQZOay+lboG7atPRPnjl+xKi9ojuK9zQKE8kmlgXwUJug67zgwxi
kYMuFnTcRndSCQW5tU4QE90ai16elWdyDcShqzNGh1ZT+2K0/XWthSwohdqzh0Mn4pAXFMkCoX1I
kkTfmM991Hprxof4Isa15zgmaDe43W3HBzPNUc5t06bLyCQEiwDA7bXrUw+xs2WEXKRhWRyvNz7+
g7rP4Oj1ZfkovdxeeQN7Ganqh7oZdAIZGDZNJvBtFiHGbmK7f5ItegpEqH6Gl43AOnUnO0Rlk67V
q+vhfGfVF92RTKXap/YXJaa6aw0PiJEbfGbxxyhd5uTMxQQYEh/PUqtPRQJCnfi1m7TDLqz3nrmD
YXonC8lzlX5QTt7uywz6ht6qeKXGWN5NFHVuNUcLNj1UvtoJMOvUQcyiVd7r6fg8OpPaZ7h614XL
KIQwZ9wUbmQtMUbDi2UGoovGvIfaeuvo3ZM0k3xv0bas+nBaYlnwVirRQRbI6Rk3qU9SYaeR0cKW
M2kLenFuKXYEFVGC06tLGGfVqaLKI2vMfXUyIFHp/UOhOeZFI+hddXyDgMREzeP44TNqPgYGmCfd
1+W+6DuLv5zffYbht7D63NnqyHaikBDkjPb2tYQt9RKW5BxtnXTZsgfkfuin8BiMA3sm2fBpe364
QCjjwUd5ZGh1wCyBlg0KuWt0iHuZxB1uuV2+Aka/dxHcH4UnuptyfMza2t8p+kV17vbHYfTWjtWn
z8wUvGat9oKNEZxcEYwnt3sMs6K65dWiQQrCctiODhhWqfXHwi6Ho9ZMfD0ZlZcEoZGUorvBki5u
tPfHB1IkuUS7sitOZVtfpmIimrzXwRbLyl0XVQyktU4+sC04x7nOR5VI0F8v8xWs0ehSTuiCIEbb
hhzXUvMqAHeMHnSUxTpBX81iMzMO7B7Q8089GXzKgJldUjad23oNoeUajeeTVxhfM2vQt4PUxhMo
ktu0Daz7CK/oaPhiX2mpiwx3ulHwX+68PiWpuefP2Uz6i5pYmfRedgnoi2xEgnkmnpl+OE2hvGKr
xIgFXkgTDp/TQO0lmm1DQaKzMzZrZw/H/xO19XGvB5I01twiRRaRwTLCnsC3tX3GK04Z0eHbzx6O
AcHJ70uqUDvk8t5dFktiVgvfXWuGkdFeJ2myhuu0L7J0XIisotBY31s4vxl4VP+CHNe64UO4y4Jp
9ucABItcZwCmipTQZmEnA3iPWumcBqf/SMi9WfbkYd4orRTEYaR8IGPzFPUeoiuvrMHg+uMpmFSN
0JOvre+igJMlGOHBMJkBYl/elC35105mvfmVZNGZ6OzFx+AF0VB5EgExdG1p3nOV0YHUDFLEVPuU
Nk6wgmlzq1JfnCc+adx+Ef1FaDphdgwSK1qYOpmsOmBl9NMW5O60cMgyYYlHyi5B4JPZbwq0YAsW
lP6yNjpcYipvGVnTHQlPkLzBhK5LWeG1QpRiZrPIDrAaJEfEgFmUg/hlgiWcuQJcAyOGhtkGuBCO
wTosdzb1+6YI+9kTdN91/mYYzRYzjySQvg5OGEio9fnleJvV8A4Jy3hMm/yDsKKSWkOFFtBwLiSP
Z0usuq8sKwwwGNQV69C/wYScL8k4BfGbQIdAyetX9nQbQIsBVhFqEIAdrDWSglIQenj1Uz6NcH4T
tp0EB9B0F80tqk011W/XKbeu7Rgfd4zGLi22OZL6Ne4bxewxNqvOSasjEmJyDqM3+7PvDtNDTls4
DQActmRI+8qpHiddnB66rK8vHUKhm34uDcNdLNaW6YVv+qC0pT1w/fWZNmPe4bRoOQ6Ujj+/r6v4
scIntPQC+4uaREUUmLUbHGOt06lZYFFl75E0FmkwZK1RQdP3Y60/V+2MZnCYjsu2tNZZJMR6ij3v
XISSorCCOasXmFeUofcLk031OmPJBLCbPx+KedbQviJXc0ZFeCalG4d8DXDWW8N33l2QmI+Jcl+1
uYMhVYo1tKIUNULpwImzamgSr4WfNgcxYYFBE6+t2RSpm7pm9efXaU24d3YLZxSviujcJ02RBoXi
oqPVPEJQk2r8pA3RHYVlLmLWI+BOcu0Eu/TmWmHvYnq8BEzH9537GZw0Xf1ygsE/hfiqjXdEat+Y
EM2LruZgDjQ+6AmAxSvDPsFBE+CUprWVpNQVe8/BgAbFPQ5dBrgs50uQ1vd44iEIWOOybj3W1xPZ
XCLJzFUxsL4mLP6GddK4ann2ssLGTjYVNLnKstBg1LJ8QI35RGdp7XjJxmeVgZRnPwgJwcCOYQaH
LfpTR9yFQxgcKrcvFoWAJBu3+6FWNbQzspsA3W5VU9pPuQFWUATItshkWYDeaoobdBr2DTA6Rfh7
VRDPByYhi4pu4dZJc5m0FKFdWTKb5OVTVaAPr9vu8XqttVpfrshIcBeDIcC9da54DEUiHpuGDJnJ
i6AiqSefUMn7EPwWAZAUaRIgjp4CMFAkJ8Kp+gVq8ehVS5KD2yT3RQ+UCSefv/VxlT5HubfG7LQw
vTi8Z66MHge0MSu6MsscAvI2ZkoHcux5ZE6rHuO+2ZzGKE7WNPfJCQ8AXVZZz7DLkBMm6rGtzPDs
qxUJyeFpVMCIGu04RJC4w0Zo56qJgAR22YC1siQ0DW0OywuuK8el8EWvkAsC8lOZRJsAke8JCj/Y
95QaQE2/EP3EI3nKw4PSg0fbIVdBM+HltKUolpAC/XdqEhmu/7e+OLFCAZTkSPUUWn5wJE0PTfPQ
1kfHF5+bYW13cNfDXAe7W+b7qZcXH/XgRkn3pe3tpd7o3o6yabYk8Bd5w0wWxZfVbv2sdl8cMO06
3hjaknr4KLqtj3fnJMBDj9YUbPmsjYeuR8zUWUbxtSeXOI7MhIEywZXHQHjHDgLDSxJC5sGRkNQ3
ZVU0jw70yMaq+4Xsbcp05uC9oEF4L5EAHEcXWDUFcn8D4VHegsrA5EwBIE0GfnGlDsIiKrIOQ7rZ
mhEvndKzF7K2CMmGunwZgbzqk2T9bk0U8wyyPyP/0WDLtaWKXvIHb4vPcCqLg51KVJ36cGBweXJB
kpA36b21Qw4Fu/jfRJ3ZcpxIu0WfiAjm4bag5kkqjfYN0ZIt5imBTODpz8LxR5yLrmjZ3bZUBeQ3
7L32WY1MzqZpcXcxa4uNk4ZZM7QnIIqExRTpvrbHv2yMtdDxV4ITx/8uDcozGjhoPzVuMY2ybx9Y
xY7N6H3xieNd7TW1NT04XfOt9FeH85AzFhHTNi15cpMYE2+VK99rxQ4fKqf7cCq1XzRwue3o9f91
rvogjaj7thnb9LIjk61/Vbr4W3ZlsLODxD+lFWEMOGvRBSTo3IY+/yVt1vEBeUGaMKxnhI+k5NmU
CwkEZai2oDAy+ZwLszgvPK4iLadvgl2YEwb3Sy9ZYsJA2QTgN16A5iOoCQYtbDtTo6b/W9dT1GMo
foK9uCPoliAht/ZDjXeM6hZ5OKIFMbVJmKQYoPzsQT6roK4FCazzfZFKWD4Nqp9PPX66msnjLpUt
zLxZP2rG/MrEpriWpotgvCne3ZmFo2UU3iZbVbwTjkak7vRdqDCMo9DIUh77Rb61A6i1jtSrOMEB
iou1oA8Hy1lExB4v+2SEbudNj3ox7b1Rp8CSCwYFA8SQqLcabJgzv1RanygwtQjMiQxVGVgHTOI4
tqoyvenOt1X/1YG7QTAelqcgK3+cInnL21ZdDCVJfZ6yZuf7TPKQJbtfnG+p1YA7hOOxExTHW63F
q7BMsMlG/svC5gPzLEJjEs3tI5Ua5S5P1CehjntOTu9g1Tp7Mq16zpek+V2iFgjhdad0MfQBQAH0
/bg2z3Xn3Xogkni5fXhLYBTJ+41ZwhPt2JKzW7W1Ojawd2TCrW85xiepugyuJEAP0oj07L3XvOQ+
m4DzQbVffWWke9KGjA3a16umcvuSDuNIH0d+Vw4IuGnso46HHCNJegBjdvuXSISGcM8+KdmYjdoO
VdyTvMfGal4qPRINowEV2Mysu3a4OsqsAEevWbet2qnEI0mhrPmmsofRJx+9YXw0gYvoFQp4qYZ3
TbIcKgbjQ2LRjzg15pe2byi8q3bTs6DkQWmrq2cy9aU3Xwmh4x9Utg1u6zRH8VjuXazxR4jcDfDU
+DEOgb/T8uHQUiZ+kioWFtTyyp0STrMuzHiiZyhSPmqu0j07LBD3VvJ7ICnWJwBAESEKhChQgDXJ
1UiDIJQ5a1EpcarlzGM2Wcx8x4BL4zsJxKMaVab2ZtXUWZ5Qh7noCiwqNS4LJ/6yRdBsp5ik23p5
R9CBj2RxXyfUkzu37H/FzLIZtra/obzyaKMRmORqiJgJMzeIngLgld1KA0FKo1FOujTwMVylWuJB
pY7e2/oEpij73UxueWldWYfegN6WbTONi13q21nrzY3UtT9GR3A8Ku1+M5qsuKWZHGsPCW2Nsudk
Y7TLgc9wnHS7oDeYmC0TijnWUZJh+UbWzsvsasRcDtPJcD0Yak57pqUcCP+2d+nstQ/gyw8/6ADT
6R4I8h/Ezq/lMF0slMY7mt2XYDHMw4XEBE7wXmH4gDPkyztJyibIIhK/Kqu6zFbC+cIoD+IzwZmD
du9JLhZjI19UR2ZOnbew5sh9pa8BB1wmF+VNIOh0545VacB5kr56QB4HGF7QzYnECyJ3hkIh/uti
+xfhc2bUE5FDB5uQkWiuYskaMFgjUV/yaJrPrQ4uLam+uyn7SYKv2Ej6Yxn7L2bWZFdMOA/hOVkY
lB1MRA3pe89WMpr85DNlK4yzpuHA7ZPQ72ArI2hMwzEF+ZcnenLsya/NJIAPZbXmsYgZfBikNOt6
lR/KTOtfWtrei3WaLXiEEBr7oy8hYi1e89XZ7AQDzHllahcP5RJIFABBnUiG2jsj+GtbvDJWfCMU
FQ19kO1Gqy/2ciQEb0l+0UZ1IBbxUybURJsiQH7vemJbzIWMAkBnH3N+cfpBvRNaTPwCou3Inqb/
qCOWcPHdOBwN/aTpwmQHzIkpf4okhouSWM+5GmBn84/mareqXMxTz5PkviRAZhlMTJeYuF/Q764c
zx2r7TUgjxyLPQhVfKONB7gEqlmjPfucVvgdR48UB1Rro86+rJR1sMMTuaZK5GQ4EXT+hAFxjkTv
2yHOiS5y3AnBTfVUzj1G8tqn3byJ4cfI2npjwJFgTLSPx199TxpGUQTphauwCHOZftC66jzwpmjV
NsBYXTMdup43R701jVhOY7dcwGnSRDABahLNOQWAv88G7V/okiVseL0emQ0FFm0JcRjoWQ1mBbCU
IakKOMlNFp88EkA9V39hjPk52zRRU+u91i5vCGID1tLjicc96ytuf2rJiVkHZLOjLFEzQAJ5r8fR
ioS2AuTH/qER/2Ot3aejYpSaEoc5ECf4rkAB4uYEHKterA+srRDF9gxLx21rZFyrKPuR0hGoi/gt
6paKhYIs8qif649YXMGxZzDHg/RUVxVBsr4B1zF3AUcuWsEFvWASy9tLSukilXGXhvJC16E3zGQC
JZAsOQLRZwsBBeQiRi8chD71HZOd8oIygMp3dG81nmO/9p6r0lb3BoH71BDsNTVgMvTCC1NH+08C
aqy5Nw+4RGjyGAg4QEMjb8mejMW2aCXci7+kBwQnsSrvyagaevljzhPhTOMGq4woEarm6ZYjTg3N
xmIaGDDite/LIqGgSRzGhnNsG9ifmtEDetXRsyuHz8s0N5bjzSfGg6XtTbCbxVmmjCBHc/5ZarA6
WY3T2BBfBnHSqYc+Pg4gn3JMWkn61nVpA26hBD2fdT86fP8dSBD8Es1Gr+0g6gXkSMj2XUHcNUL8
PZjEo4NSe+/2DCP9iYXi1Nx5uiK8LhkB4Hy7N/ULXnNqCAyiRy84+q0Xhz23ysbQhs84W84E2VYR
URdISDKuASKAz0MX8Pjw4WN2cNziaUB5Vxk+t6JwIiBH0yabn3DBAAhh9w9xGzJ8oe3srtrFWWYf
ktE6eF5CuzpP9gdYUI3mzzzl+UCITtwmWxYANfP3YjsFsGlQMD8VKYGZfTVNkc3rTq6wJCHdMhz1
tUsJCuqaBaMBcmXgRMwKAaxmjNpHwtP4a7PgKgbdIBCmP5i5h02wvw5d5mAGxIMPPPXs0jyQAPSk
MZA6LZpO19XER85IksczHzAbyyFuaPY9fnWnjW/ekzI9VEhBUnKe8Wn68jgi6APT8JXV98rtsqMa
vXOQX5FP1aGT9i49rXaoEHYShMDUcSnnN627mBwnl2lfs+wDgjGHqPWz0MbqEjFvuSfEN4RKR6KU
BdWVIURKJGNA9PpAAEri/AjlPAc10s+x+M+2Z+6PZSI4ycBT1b/ounwIB0nvkNL6tfa01SgRyQn9
MVLzObWINQFW8yPyOtnLzjmtPxKLtG2SuBHHw58mKS+MOK9VF1xkEZwYuyP7WqrXyhRfKacjFZV/
obzrIM7EkXJHDmFBxplyflLZcZEMAntWcgoagSAW6I+ccZcpwztXiqQbcNNkM8XZK0rqUye2eUGo
aNCOX1hLfvh099M4QH3XeRgrnrJdATlRlZm+Mderr0KbvbGNCxBRImQ9J9+g6/3VOoScaH552zcV
Kd527H3ZY9dt4/hEpefnhwD/y2bM37nnP4uS4Cw3Vvd6+OuU8bEcgmGv8Lhs8jH7zXKR7aMZ7IMA
XxLaGeeUWXJrT9pMzRpTff37tX8v5A/usGmIaPbTX1YnQYXp4kR6BXCV5xzxFYhFjzTKsXd47lTO
SRsD+6QVSmByF+MW+y0rP5WiwQg2Yhwxd5B8warVQvzJFQNYUiPmB4x+p+3nwB5x8cn4RGUNizEF
A5klLR7DwCSmnOX6hvn1ug9SRzEIdzu1zl9jqhjJpSwlOG3nnEGhDEVwHgbgi/TtnDAEwfdMyoeK
P84LiCk1xsY6Ze1knXJIBmzhJFVS3m0FS2pG+C1idvIzr6Nn5YfZwm9naQYERVLodjZmhWdzfUH+
CFtX1auPpiFuY6SSmLJqeGJZHiL6+cqzsr8lwJY2JpgZ3EH0oLk+PMv2bHGkP3RDI9bAmb2tafXd
S5Dw/1Lr/VuI7e0KpwNUM2bGuf2RCv1FNL5FO5EH14JGxwXqZhXz+PLvJemQIuqJ+0v0LICXsZMv
PrpNdH4YVEBP4TlAjbHzx0wjFiq9mGos2QLMAnWW7mCJLhlqErW0+Fl7YmcRIND0YSTN5mvDop7P
0v7yRZscx5K2h8yz+78X316PcicYI+Y9H4GfosN3J3mqfftTn/IKb5R6wkJHTk9s57u5jHEZeNVZ
Xie3828EL8IfmwKMH6VOl1UlLwVq7ROy7/bJb2KEgMVDkzM7RJuFjjJHLWqf44mNZ4Uli4khk4IC
QBwdObNfu2EiucziIGfnv9pAGw1zCYcu94++zLsuaO4eIjeazuJDmMt4g7im70akwBvdF3tDmcuL
mw8ZBOLEJ2ao//QWH15k+Sdlf3io7OZlzrIMkJUkdgAcNaSevTTHO3mJJIOhdt26MkFbqst838kT
bw5I5mQ5BgyszqCpBYO+ciIpt7jFwhZLKIs14rlmHGb3l6yq3yfNtA+LQS2c+KQn2gzN7sk3Jjp1
LmeQqAFJX/WoccdYvg7iHX7n9NOSZrHKX25LrYnbNEbQ9Y9S1e0r3O83yEguUYehwDb2aErjkmPy
3ydOdjCl3Z6ElRMtU/bar8KdP5BpkRZgC5vg78w+UTJWx3iGE95XxqlgrVNtKOGYl7Qjw8EPUtLR
qhWaH8ms/Zl1HFc2wsDbXM3pznPr5WlNOIHyGZfm8nAY7kW9VgAviqu1vmay1leJ/1RqbHfYu6Lp
WVVdMA+10EK7dFLC0U66xn5ibtjHZZ6aT4Cza5Sy7OluinzzWzpVEMr9fucKLo8mG7lbUc89zwCR
Ny425++4G/fx5DmfjkUJrRKTx0vBwUofaZA7NVph2+fNf/m6KczcJwO30dYqq2aHitsNa0Mf907J
lWp4ibsvhtmmSve0c5WxEOf4LJ+l7L8TQsxAtiAcTdriWDXLA1H3h44n6o/veBv1lTAb/u2105tC
ushGI0qNzPxNBncAL8D0XnzyNLaMF7Mbk5P0SO4qIjgt2VmDvVxjAdYnyFt8THGAPWqW3Jhj92YP
E3kKMTPJLPmLTZMcjpk3ygKzkPs6VDhCdDdzLzzAItY3mwOCCebiETRty+KwHJHEoypF4H7iwEgZ
IjbqvVf6txqM6sceb9ZYBH9ar4UG4WUIWZXB+K1xtO1Uu/XFyDr3rHQHCUYjfVb6PFqnMav+2Mgr
R0YNBdqWIfgs2YF91HnjhmAf0BEtN6olplBTx3y9JPbGYa3M3+Czt++r4eoyfNzmlbTfwaj91mpY
UHyaIYgt59T1JnlWWvcyrIQLQbF8huUd5hrFfIqdOtKNqj7pnlWfpkb+7+X/v6QnqreOhMM2ZvoX
Pp9kN8XYJBzmKQQLTMZrUhLymUvtAZLJeCVg56sZcST8+8qoyP5RamIZnsevDdKoV+Zty860FC6f
9Utwh9OJmp7AgfXLuoSWhJPnSiLtFQ11guJec/cuChOdc+3+/y9cs9DsDQpUjc3Tv1+frOV//0WT
DNAetFc/I/Skm3CjtV9Bux67ac6vKC7m2pnrI1ucX5rd40lcAmCXZtJczMqqL/X6b63AQmuVMKLK
pVGRIRlgtJNu8XDPreBsZb4PPWpCsbp+OYzkajCw4bdZEAZn5FKcO1NNCiW/K9bfzVbriZQ4bmwn
9xq6OEAWOUCBzcxcdfHWbW0yfk/DGJz8OfhNCZme8QGGKDUQs0+OfdCO7bI2sjsrEC82ChbJSnJD
ePtP7NbnQF++S+5vEueHreyUuLAqWztENvtEpJPkvCkc/GaEidC/xyeD5tjokWEgIiHNdMrvwaxe
NFtm1wns41LM7z4gwEOSAAgnG/mipaMMPS1HX2gVX5am3ey6IcdnZ+NUDVFlkLFgzyee7yocci/d
6usAIk51ZvnroKvM3gwNsFJA8b8AgSCHpjyvfglD7z59AMY9o8ymfkaAUESqgE4caLgyJw8DSvKm
kpRlVKoRjHrtc/7g3DLgoCycqcswn3wD6fiUMv2N6+Di8Kan7AGRD70KENRHv2IJV9bdn8akL9Jn
XxzygVrHIUav0B7WZB4HjlCHLXdIiguS7Tn74yzGtG2lcSdUnb25qzPsbuhK2+FiwMrPC8ktKJkf
BHbE9JX+R/QQoawq0nmsCAwtwu3krwBa1ahY5+F4nrd9AVPUspsrg+3imVX1HWnGzje64zw5R+k1
v8wEP6bVIVNhQVWEpY37NgkiVm0EacBsIa+BHFtkmyBpaosZKNag1oCVzT3yIHokUmOL+o4fH6kw
/PC4vLhEEXHNv0NcRbrW2o/1Ob4UlJYxYOgymw+tkTDtYgmAFCO4m53+EIQSAnEn7DNGUHZEgbRF
T+6yeJ6SLUYIzmN4g/Y0EGcp/WugiKrwOdAHwzK2tnCJeiCeAHd1pAAa5iqD6LnQxHM7Q/Jri5SN
rPOmBDRv2JtlJHzE1ykLAxJXvkka2CE3myPmzg6zVES6oPfW7yffeKNfXNQoDk0JM9St4peJtWJs
0OppNjq+Yi5Pc1kTsFQbAUNthhFjejDd9WIqynczplRwab5mQswHoqc0nZhMdt2W1E+DM9/I7LrR
9ZsOUUlkUybbhdosK+6Yqv8j4QkaYfbHzuK7pTXMHvKRkY1Y/XE1x71uf07thfm2BzPYVpTcMVJ7
PhPBrUeCS+ixuN0ULYtwMqj3qUFqBlU3TX9K3HicWaG3li54kdgwjTgQ2S/rjfbV2+SIxh35vrN5
RM1Ch8zqRKvLLSoktRmJzrAGzP8CnNBkMOWxLxJRb5QhQ6wWd+IZRwmkzHTPBP4oDaB7U5/0W2M9
KoAw4HGY+rPjWqSiuF2FjNf4d/ltS8koz19rFYQYe4x5kduLcuMKks0pJwtcmF1huTt6vYVA3Uvd
Gp+Zbj2rBAdri6OEtLn5aLRI3sayMCPGH6byngtBNGAmYMn2ZfdDPBXzxZ6IvfnFshkFWYX2lqvy
Nzun7Dgiq/5XO9tEum7nDHx7kf5tWiaXE5TbQmbUb0vMh5nfJ6tRJylTXC4YKUD1Zs8V9uBd0btI
yNeXHvkIMHxolsHkpmc/Cd56VbOOygQdh4nBoM53g8PPmuceD5ziufY0DJreHxNDIhHBOXF75BJQ
NbC/WVQeKTYilW5iSLfQh2hFH84dpNaqopkwDLFzAyxpfpLSq5qJ2tqu3IvZ/CRKTG1sfUVj+uCY
3aVlAFKo7xEY0gkj7U/DZtwGoXees+Wji4cvFq6RbxERjjItj7jNic0REmWO+aVp3c6FijuspP2l
Hnjqx37JDLv8U5tOfybB8mIYcR1x6rDnEk9EfQHJ8wbWJ15+UFXqhvYbnchIDtQCzXl+HjDs6A1j
HyaGw5bVhV4I84bV7pDwjmNF7LeJVv7V5Tzs8wYlgkw+mTG/igDcDG9FTo800UJL4jyKdY2PFy5l
TdUePb6lrW7BrEcFP2xokFjCpQT+JJ2hH0hHrM7Kbw6VLkAYO3lILUWxuCYE5Ec0r0hESmObC+8V
ZX4kcZiRactWD858yF1mh16cXbUJ1V+TSSeakUZwHYWV5VOcJIhddLTGUzlsU67+SE8X1hk4zkCw
4g1uN5mmd0eSouB4kWozsiVkStPMpX4g3tnbuLCuE83cLoEswbOZ7/gt2T44322GNklf2C7L+WEj
EAWeIIidjJuQDo1l1vRA+3MeS4R4vUeg6eB9c5dxOuodQ9seYbx6KSeq+YVbgKczzwjDNAmcac7s
3BsMbXzzhFQR34EMj5AVbkc+S6uVBEkiDnMz3mITNHZJfV+Nw7IlrDgUuTls7UxQ2Y4JgymOPerA
bmP62kc8KOQcNQVxoerHglJ6w2ZD7Y2+cend4SSYafuT8S3D+VeMIKqX0SS2ovIOkLH1XWPMJz0Y
W27eBadJobKjl9ZHW1JsoaggOzPrYJ4iFo05SXGXRkm3OFCFl37fafUzGLlxH0wSvU+01MZfASN0
MGtSSFn89mmvnbLAueCERl8zOdV5Af7AbqI9+qnAY+hajBSOhksJx3G5HOqUj2WJujS9wgAdQpLR
Z27nbqd55m+Fng/bKKg2X0/2xoQM0K0eNcXuASRCxMOSz9WNhwitH2qPzaj0S1spdfCVDwZtUf2u
/OYUfyRJQf+F7iWqPfqoJHix9L689YDLM78vT55o1wrpMpCIZ7nM002nfhOFfBTzTMyV178RfIR7
1mG/3TkcLqCQe2tsTpyn22oyL3rZZ9deOqHq+ue0qilwx9rfLQ5OEm1tAtxURXLNtauW5TfxXGst
zsNGGujL/RJVSt0hzq6zPRbaLORv/GDW2dODxxVUmoTZBk0UFUGDXGxD7A1jQ7ra3n6ZPW6hxjF+
x/GwM1275fy4Tcg7SY4Fz+nP+7jus315Nwyg1L1Nf2348k9SZPgGtDjUybjUZ7EK9p6IXVN7Hx7G
lrbriTAYVP6QJxOr28eaPKgF9DzDSMZ/Jhau0sLqQIBm/2J5+1lRJdroq7ZDus0b7Vi7NrtHG2p7
3E/kNZliJ7KyPIxG/dJm1n/W4FDO2GZ+KGBCMAYWqOZ2pvDlwcbrhq56uxDutunXStpz904f58dW
Jdyu6qfTsdVYqqVXa3GbWu+5jb8KA8iOHbE6FoMHVdnpOG4txZQ46HdoY78V0xDqIY/57Fw8oTez
uKmZeSe8NbtYYtjKne6Y2ynY+P6/2ipfdDcbd/ywYWNOzxTgf0ypdQcO690I13NPb8a8JvsPnOo1
x++4sT0y2bvaISa2qgietCq0vw0ThDX3jzkf2Sr+JwvHX03/3zR2foTB87VtvfNAfFlucUyOC3g9
kbjdJhHDk0d0S1QWX2y3d5rpo7VP7V9ej5VSLLixk4IQEzspH3WB162qLePguyj9ZnKNA0fDrE/X
hvLuJcvy5oguYNuBQyHaj1TO1RK6Ku2RhtVqL7rlvZryH306Usp/0mKjAhj1qO2LhckwH3m7gGVm
MRQVbiCxAWlXYSqWZnDWECZwjDkUaqecKSZupKO1xHRhLndNbr6xn7c3qZP8Z00owNOJsCcaWXwd
VX80+51DG3gysrVLSBDRBL8ro0U4EQSvnsv41whYmOfdw5Dm58KPtqGepErgx9eQ9btz2r7gsxOh
yRyN/Eg0VbPNlK5c/L2JvWHb+NtW6Vdb5u9pqaWkIm8XP2a2ZK+OP4NmasgEF4EeNsPwXIqqP9gO
1R0TUQQMcrEQMCEILT5mhTEXfAUnS65rkew8LgCd0t3WD+Mcu09VSjzgAv8CfZ6raU9157qnviGi
CcEv5SKwbfT7VFV1xomXLwVVMmnZVSP2aVkZjEUljrHWeJI6f7Wxan2x9p1K20ZEShap1B/M4dqz
01oBNzGurZlr1rLZ9AYZpyAz94ZHQLdJ1ZM5sRaZPZ8CFu9gZC/63dGMv6ZCKNBYpJ3PlbObcg3l
TVIQmOQWVJKkVmk9mBwj3mvFOAGbdLyItZkVFgvPC8nnBJryT2YFq3xtDRNmMB06PIFJbcrR6PXW
pS6eDbyIh0aznuZMO9dlufMs5w8FLWUx4+etnk7nQStYqkIqZlyd4ANZjB9tNppd3NRFRG5B1CnF
RaQtkb9KpDLD/l1qyYeYGrTURcsEzHIPA53pzlDBt6l3t2XQEG+MROwshdWwFkvKnT8vd7Ra4Ce0
sbo6wYSYqDTJgTRR3ytZLBEYBiLDl5/CT7xtYFtHz/1se9KxVOAzxfCqgCAmW4YFRm7fHP2Ds6Cu
bBcckJp3thQT+CAmwe2JX2Rvl+B8zAG8GHoGbWFcBAh1KsbYsn47gbLvAaQhn5E9+zOKakPPX2zX
UluGCw9WrmfO/3Zf6x3LDxTKwEJE8Vr2/bXRyLXIAk076A7Pii6vb0sryI8aLzkSy6+EFEuuDIIL
1ZicJjgjvleyFRv7du/qy1EWECHApBqATRK88JHmpgRXuEHoUemH5lSi0nDcVxQ8VQjOd6vV7Tm2
SNSwa2YkJS4upyZFI6h7tBLMeVG4VD4JIfwpbeZ+sUK8+1LR2OW2h1LMpwhL/a3qW5uwd86noDBr
VD6rqIiNt84ziDxz5y3WHnwDIlqgZrHyaaNh+JsYwB60LiDmsO6e5Sw/UqlfgySeD9ZwNjBC7Cpb
cgy47HqMICMcY4Rmn7b176ySw1VVY4cDi1QS4A6Up/VkHfmUhnZADqcRnlqXXbb11hGTh+2/Tgca
YqR8xKDOL4UWPHot/1mQxUuNNtrG3Re25HcRHDcjrHT9yPBxHxUNY86qsk42mJ9NZ3lu2LIV3tgw
wJoO5yn5DtJk8V5SGgkCNkRKu9V/ELWz0hcuoN+uyjGQ1ZHHERE2bzDrNC3iS+sACFWaLRpNBwax
MbvO86yidSqQV8ARvLb86gdiwTOjeJ87UR1SLt1MeGSs1uWLSd/PYrm9+v7EGBVW4ZYhvkD+ViSM
MORrgdk7tFEhhbnONr3RghUzKw8VMxfgffOTrZNg2s2UGa425kQs9ye/EnFojPQTQpgoB+fkZAxl
xgwZEXJqUeny/hYzQzuOSjTuLJzMwj7mjKSc1eIpbO08rKbPf18tgTZdq8y5IONuHt5ci21rLaTb
o1HumIzvSueMpvI7918GqsCnMRjSB5uQ/MhxRkM8z3RKRTIcYeKlz2arIymwm3dBxCw5e5P1UL0W
FZ5R3e0eCZI7VdOeFi9+NiZM1JpFFTSoL6M16HP7kVhld7lZ3aCeA8fB1ZPWNzOGM9xkwbPAUPgy
QEPncovt/ZxW3SafshxOCU8bP8hY8QzBPTb14TUzhvGViTeufShHxqKfKcDkzbcyRFP5oqPYED5g
E0z5cvZszB7I6gpI+y6LtaifCFfv8esDOd+LpB9u/1506A07VnCSvc+19qT/VCnIRaqj10JVCCIg
KcpjWkVDYr0WzvKM+1PbMdMFPc8c9k19l0lVXZdO9nyDgjQbeFoM3NHF5SgSMVN34HpuaQ66SaT6
30AZ81O9HI06vnh2gUwq6/g0p4AwRZt+RIDcufz7spFYumSF9I72lJB6NweoOCDN0UFkbDocR1xl
tnvTg7q+2cHb2GiH2iHJnErS27DpDG66sq/gNGZ8riNyuFl/cYYlPSJ5ps6lU7MDlbxDNvZWGDwB
oQXqurHX7mXZaO/KTb6YglZ3UjyYx2SlfWx0SHEpM97cxJOagVXA14QAgU7UfMRB3B1Ti1wUBjbg
1tObyW5+X1SQNt1cWrfJv3lr0Py/Lwa9sKCy5YC5Ej3b5b5NFKdAuVZP/onP157Zis1B7d/HfPbu
cBof1H5F2OZxiRZWnpKJcpDhSr0Waf2zN1Z3V80MIY28f+7NEgkIJT/7rmGXu0EQLXxeExCurLv6
WIGYe5LK5uEW8wlG1p1pubrUufeq9JKDneG0+PdvyP7wvThljdmqLKuTb0GvwKiyR8m7XlwivWfr
Szsz80S+ABTHQd0ovSJ/+fdSMyKvlu6Xwo11Cvwuefx7UazktTi4CsVbXgNw2c2im58w7+5a8lcO
aPo5/DE6d5zAk/DqiEWQuzys9QIgDImQ1YEnHYd8/1QaKbZNP96NJTV+MHphbw31azDZ8lHlemhN
jGgx6qu+F0+GXdmvi1GTFe9pBwzmzOf6oHoZJH0NBz/7EHE0bIsU6/6v2ZDbSl9bZAmAworRctJa
YYIZ9mp1xnypBH7lVqLiVILJtG2ZpzHOZDRxM1b1NO7yACPlCOCA5ULCrDmGZZQbv4tsYtNOqmaC
l4Dbc9viAjzU9vChUW8jzLTuQwFSD+RMp82wcZrjwD85WvxYSFYiJA82Xcat0JVfdWzJoyQjBZPJ
Fu6MigoHxV9qmGHzhx0cejvn3rlSHXRR7PNJGm9TsSdpd19WQfarzjwjXEb2cqJK4Ljx3E7GHlBS
9TXERXut2uXdm0CbFhjOGMyRM6tETEyXvzFXIU1Z2U9WinBtlOiPK8nkc8584+AkR0wP2VmXJ8Wh
eijrBu2vK09urFNPoKX1vPbZqpo3FGHESHmdF/lpwFBcTpGEnsuf0OanOTNFOCQDuOFKRuvJv4FD
aubOh42n9tNTz1agHfACPcW0Rk9xZv51uE3ZgHanDK3qzm7dP4Iwt3aWFDTVQNEWGMMpdmZYUQxU
PQrjk+mt6bZ+32/r4q/WttgoGkY/Y5ZCLhrZ8Wo9fD4U8/zrvxcqXLGLy/rdq3WfedtURXh6NvaM
Du7fS77+/4I1DCPf+SyLtsF6BgJhOKe99ac3CPhosM+2uR+gq6XrWTeLXo8BwV0N0UkmLiwSTV0M
+1T0zaZ1/Tls3D7Zlon5rWISEBIdN0oX8zyAkHtiKAZ6zkQ+acaUA0oy3QITMYQSIau0cAILr7ch
m8+vXTnGO1KPUMOdgQ8pqL/z/Fy31V8/V8uumIzPHDYzhvMxykb3T2NNv0WD62Cov3wVT6Ey78gU
KYRxW2KJh+quBjNsC5qeOD574De9WP3UTsqMSji7bj4uRjuzb6luqMh/JsVQQ1SpxOVq0rZqC+O5
lY3b/B9l57kbu3am6Vs58O9hD3MA2gaGmZWUtcMfQluBOWdefT/c9kz7GNMTsG0dlVSqYi2u8IU3
gFYJZhqc2aborOTDRJSmgJ01xRqseyfC/8TfKzZW8B6KHFGZfIUAn8N0AWRiVAGxotuM84eJNoYj
6Cb9PMnfB0ryajMINJYPzFbyi4yWqTyB+iIpP8UL6W1KbXZsMYCp8LSydMPHvg/CgaE0J/FQt2tI
kcYDrjZoJX2CpeiCXJLIFStxvuJ3t3nSMkg2EbnqFq2xAYJE/CHVnKFSZhw/1uceRgVHsPwugkC5
WAYZbSoMlteM9c+kQyRhHTVUFLKhItmqQX1LcFHhy4L46nI0zI4mPa6f5ZrkT5Iuv6OSe0IGKZRq
1U07VLx70bo0VszuC3PJFa0HYHKP5Aq9QgoKLpLOacYUNVkdlGMUPs58o81wn8ibZMti+VxRgpkG
nEoqdKIcPam+mCn3bdvcyzvHhzgBi1Wp0q7Wa9kvR6lBoyDrQ//KvWqgKWEt/Tnf1E8N+t2B4XiH
mfikJ2lq5+amRmnZk/50GjU4I72LNSN1EB6AWTgUC0qa647CIoA/YDsWdbjlkQSZmxID0GKVOd0c
U3HrP/PJKr38wEn9/hIvi+qgYVI6emcBPgzMqpRPQjmKgEObJ0hO+kmF+OHF8nBfVybDhACtTuYa
rJUSmh0lBDCwt2rGcjij6G7nSz+E+w9jteqgkBY4aHSmpfa91fL1BNmEJoAoXkjaAAJpi5+Ya3yD
V7fa4zadUYY0fDihYPUmAxzdkxqPg9et2ntuaF9GQibpoL1wpq6b3/W6KPuVvKY0ywZu6vqtlsoL
JoGVXyfKdKXY8NoAgQqQ7E69vU/2l0JVNTjplDyJeX+IRieFaU7Lmm131qDSxDMd4nJ8mU3gjlli
TAQ603WWVdBjiWrawGy7dMLuNcH5XO+phwpDThmN17GYVLJeq2dFpVVAJR4MxtFQShoXTK4aaTkh
Uik/6XS88aXENRCweQgc33RAETGphsMOGpPqGVXRhh4WTteqd4i/FYI+X1JNAsbVO2oqIbUbI2Wz
guAFYpc87BbdP1jNJ6MZ3hUkvey6nnCNKlrOeaUOpoPRJdSjZvftgMm6DBReluiza5mcuFZNqjum
8xYBbwpHRX3KYgpdOJaSExivlgyqXo5R1cw7gNKZ9SgiSFlYBKHlJM3PqIiuPtKu4dLIvxpd+mUg
Kba0KHRBanCnnoxA7Sjs9nn8Pa/gHW0iVKlyarx0le6EWV8wAEwe0CN+U7YdEqnWQYXWSZbF9bWC
EH5eq/lEUR1sHR2E0py+J5ipAXXUx++a0YZWYQ5hsRimXzYYlSHmA64UF2Gh6LzRBMg4E8jjGyq6
4zx+A8g0YrKLyVFcai5FZiESgIZR/uIc1xuc6jj/JhuTdViionRq6lTzTfjQyL0b4tnUMN8lKHvC
3G4AGAxcfzFKFbHPlDA8Mx6tqd2dCZFiENRgBaSXaUrecsD5D6u2xm5bCIGeQZGM182Imv0boMvM
1Wp6LWIsZzCzypshi+IT0FZ3SjbFzbPxZGidQGsN/JzRyF/QHhxkwyobFYvZLWlSr2r+ayn0xSVb
f6UkWEQjXRdnFspHOBgE0akZLgNqBiqMKVJBQXExPxSdpKzeUgh8qJABOZGaBPoQCY+EaUncZhPK
A6BB5jWjuduDDdr08gWhQ3ovywTILJlulIMSEMiotlo6at9ze09xRwmTfP3AE5aUpRdHXxyQJVAQ
KDOMInag0Ndk2zTzE1146jM4KLt1s3b9U9+tn1s3kOlPuF4q8kJ7fscdG6pV/rqD8Rm35X4hScLL
BKH6FraeqYnfZFRPAgUNDIW+HTVYyMODVBA3DDTBm+FDrvKfMAjli8Yrjjn5lWoqj504dlSCSSSb
QQvihmIhHEzw+1UFzhsEuEaIJMV3nITRMBQ/VgExGSDiYCQ080fab6/45l21Rrpv5TIOq4Ydtt11
jyz9KkL9tlN5fFdBQ3t7d6+szeQpakVimGtxWK8bzYvNllv8z0wUbWj7Z0+ySHOqLEzZhsSmCGri
0P2qfPnQ5xxq/WRC/WVLyi3uz01PJcsTDANyL3HstjIb0DfzhzkD85+BUUZJ9iAryVSUpR8FjDnU
ZIdfag1bHl6VLaZxFiDZCxNmchYdzzSYVJivaxTJlC4OVBMP8EJxd8VMyW9jLF2Z6iJ+7bY5mxot
zwRyFXn0QbXQEzXxc2FCz8K8lHo2+mUM5YrJ9qsEqbWP5nuMiI7bCPXd3gC/2EF7QqnyZJVSARY9
mK7WCoLN7Ik04tQOt1v9TobW5sHBftZXZaWk29euVHrcTbhGHTY5k2IUOIP3vjHT3c6nvDhXFBba
XbpHFmYKjZYzHRxbB01X/g6/XL7igEg9sH23LOS98kOJCtZjF0tPMtjX+WPe2w8NteS5UA8TM+Ot
odISd2JvY9UB6kF7yhJFuQjNftvUmauhMYbgNqKat8n4UDpMCONe/9Ay9SFdH2btKMkWLaIVk8w9
6x71LH0rC70D7v4kZjU8lHp+Ry5j+1m0dFYrsJ91dhF07CG1nU0InIE2ClbUzTLiVy3QAowICrjO
uwXfr6TCjT1soS2Kl2aCkyV4oqToUjlFF+M8iZuArAiXHpxeLpMj5alMtcde4EmmGU3XJlXJNikz
WN3RoyyI8iS0Ru0Y/ri6+UOOZygwLT/u8fGMi730ZnZhCIvUFepaXwkZrZG5OpzhwtBuRB4V2JVb
ts2HiXbMvZzBaEVU8JCYgfMM34CWZnqFhFo8JqjY0jGsjH0M99H4oSZWeVMAtsMr3u7iYsZmT97f
civZHTQOf6xv5oBOrHio/6SI/5goUsJ9gwJcjuV3VNM7sIkf0liEZnyoaW+S7idZG1jLSSKn8dNy
uskDjgjEYRbYO8g99O9xzDhpZnEaYrKIXWPnaPJQ1/vv0r4gOim013YsYPKjPjEYzRNhHZo3qKDq
xgHvX43PeUOgaIsTZDt+dSuwhKGR7+dq7rytX+6UVRKBl0LiFHdK38YuON24jq68mIUrFXT0aylH
pGfeqnBKyOg3tOptJcZ1D3lPTquER+PEJof0rVGhWCFqheKtSUfAdhR9UuU7KrtRr5dnFGEu0wB+
VN9wii+6xEH0/z5DReiHiepZYVQvGIN9IUpisrXmEhAswvMpBTTcfPYqjq2N9KTkC7sM5WoBxnYp
7pVfWvhizrqKJL9q3HIYlmiuCPgI7uyUEiplM8JF1So5Go2/tJqlUxrTXhFBguy5ItjoARG0TNVH
O8nHVqXO9B4hCYzpGnPkqhYoY4iL6zDeUYLAqDprwlkeuks+tje6G18TopNgD0BCoNH9Smu7QIBs
8o2JDhSbNqLix3dQftuA+vSTWK2TvbXL54pqlGsuMHGFjkMcS9kyWV8HVZAZV/NSFSlcrm5R3KJC
Hyhm/mIlmvpNc98lsOdQ0rtOU0nLIa/f8mX50fUsnVYG5mzFRAsw4FuPkNsvu/Rh3Gf9pWfxqasc
tOh/JWP2NoKXpS2M6BXlPvYsnFUNNRjmYgg3M6ax2NIFbtUzxIaWNbOAgEZgNWqF2vSS7EcmSjmM
IAlCDvFvvWzugPj8PToyQPKLxq0FBYks60W8WGVcuYmGKpqQTc3dJFtHkKCfAAMtYZrS/G2rAkgO
QK0qr916pTimaZSFO926QfZpwmnEUcmEBQZ3CZJ5VUUzza5yWPgw2gMI5DKIqTDEKHdpRvzYQodi
JTeBuMsh6vSq3XI7ac4B5YshDtJ/0XTcS5H/zWjSV7VvYAluQ4MT7UKWMuI6om3cKFVUDWrSM7H+
gszNAGwiTNma3G3RRKbsvZAVT3vef8Ih8LNZfleS5XSISgwDhPliya/ruA4Iya45HqQxOWNb3BUb
eWw94g0E8P052awTygDAo8/zHq3KUgTMo81Whsxv9Xm3UwvCJxIsz3rRP6KOmNP+cTHKboKGZNFS
5W8GnkmU4lcwnaNA8KbgVLlvsDT0JOsCRYcJP1r6ZUMNSWGTv6hGh7BDsb8vWXpn6mhWpKbxLAgt
+BVROhg6vzhefilze9v6zctbmKWzSV8K0fiTvuc3vTEUdJTbIC/bM7q9yo9B/aKED3Ko1RVHE6gS
EowoVJFx+lzi4s5oxeyb1QvVuaA/NMNMtY1kq0+9hnpqN/UnDL8SpLXQ5gfOPPmdmr1u3CizGt9G
pen8LRcMul3WPTzlibqhfsbFuA9g/8zBLLaPW8Wf5sC+cWTQ6PVY+wVovMLeDvn7a8SLGKjqZjqp
biJnoVyWpqISHCMUotGgcmKjfUJvWbukRXeSZZRgM7qRWgoMP2tFKieUH8qxC62kJi/kaCpjFg8z
CGRZqeaEJmphtzHqHNWMlWXJTV4Rec3EU7bjLFcaxfO6SaSJEKydYWNQdpXDpYY9VwoVbvOx9JMm
7kPGan3WY5Tlmkq4n9L+1i6CcVfvGP7MLZv1LpqwWofUsKnNG/exRKgSa365d7FtCBhfDLX8gU4A
01cz6tcSFx5HrJTPsWg06jAFtLqjvhxPhFbsB0pH3jXNFcLRWtNc6g1P6wl6AeYgTNZyW4N2LSPT
pF83UXSCQUrDCVL8T+zXKU2taNWWfXsb0SFykfo+1b2oBhn0qXJJsPvuDG8CM+pKB1NcUPqzWT7I
4OYdaSaCGNQdI4sENt+aZBUdQ0F60jNEGpEflEriORGewiIM30oLFF02WCJ4lvr7QkuzwF+eQBxd
dVOzbBE1q2KJf3QNOeBUgdUD2+OZtdJgXyisgOxYULoptd+AYP+aczADi6lDDBhxAWky5VmsdGAW
sXDWB119wke5dJUEpk18MKsnBSxzP4l5NM/QOfEQFSNgOJ/KgFganjmsM7BlgW4uamAO2YtGdIsA
kTqE8WSWF2mND4cSswG/nX+WqbGeOnn9LHJmY2xU2VVPRxECze7FExIvkhz3ftU3qq8hz0wDBDlw
S23zR2QZWVUSzhMScqCq6IAKmSKRAgNaN/i8xpV0INL7gdgCTKq6b/XPTlG/llhXzpWurchkFS90
OqZwEdo+VElAaSXMpzUHWwhEsrZEOpDaktnoA2hF/tPcjbdC+ayXNzg4L3WWrz8orVC143aj/Y29
TC2iGZ+UECbKM2LG7EboG2M5Id2mvLZRtGWRVTRMK3w+glGQ20iexJdxbt5z0rinrK+/VZOgU1lj
7+t7/NobthhiqItcKs1dYhC+rfskXEY6aJzBxGu6bmYvefcBsmemvtCIXrZWuieXiLbzkwZ5avAZ
RR6Jqoq1QC09iF1bXocMPmDfb9mjCZa7wwB0SrLIstipDDTysLlBjwbxrW/CeMA2NTYGME5PSSFR
BP0qOgq0q5534a6232K0TO1xGiqqQ+hwiFba3cUN6hsmGc1djHqId+Cn6Q3TBR3rPBxk4AalBoAW
LdjV7YA8nE0zKFYmVi3p6Q1t6Sla2joBH4kcCbN4phblx79kZX/Fgr07axq04NKyYmqPfe8oWZsF
xTT4BiqzI9VAKryoLclJtiN+nxAm3FkGIGfyXoj+BbxPqiEJ5LKSIqS6wssrRptTqcVHZVgfjuPx
Yc6393Tt1BNaD8KJPu57U5stbb4q9S2lv+oo7pwtdKQgDUg3wNvKQ5q2j6gtCm494yFAgVCgHTV3
4WTJPztirPOG5B5L5+eCdU+gzOb0AIhHOu17/QF7MIRVbNJ/mB8la5mYBb8U3Xw3cnX3oRkngDyV
qDcKbA/iI6oa9LPQ0yZXtJQi8KZI98hJbRS07osE8qUoqaI7oTczaJAlj9kN0ifdnvu6kM4a5urr
qkMG7w0fcgGw01qMKV+feUWqMKjBU2+jv3+Spmk7oStG43/OJk9uttlDL4YQ0Ewnfze2HybipmdB
q7xWhH1O9e1ijHl6K4Blt1OznXHCpXuSy6dtgvAag0R2xmU1qVArtE/75HsvAhSfUfO9GbExhOgN
7SCI2+95SS9vGFd0HXKQwngawCGSNXc3LwRtszNn+kueZRVMGWL8Q9N8FEz11NfvadlVeGXwRTIK
+WTtEFkRN8oz0gbMLVb6SKTKg0oSLkhw3NIGFEk/G3fjsJFFV2hbspNWT+mkTFGi3+058VShtdZt
bjas5wzpR4VEvo/kphkgQ5F45rE1y3IkUjn8wYNRHCoQr416Nn6gbaufWguYfLNbkTVuwTTH90uM
LgJi2UDISvCvA400VM6AB+kau0qSvABBjv0FNoMxyOa5ElWQaTlFBMKh+iLsp6JRD4ATWfiaPA+x
hqEaovoXfCScCcmQO10nZcyQy2uNRvy+D1QpN7lws1S9Yjmfoxs3Nbehrb5RmcCIo2hB/7Zf5LKn
EaUnkC+KhNSSSBdExfLB6PzGiNWLlqYaEMqjM2v051XsTagspo6JNfFxPjQvVpUckSZtDtPSImW5
03JVRfvET9WuC0RMP9WUQpshS0hXKSYaTNRsixVbFZVEZh9yz8RRhfJT9axOCqzSuuSWlPkYCYxA
d7jyJYfoa6HmWFJtd3iGJT7CpR7lWCQGUNt1Kk2NUMNFvGNjeOgM4QI+V6GFdBXyg/FZKrvcoXhX
I4iQoxYn6JEeS36lAGukrPpL0pWnTFD7oJ/gacPvhENDnWWLpUhfDULAqn0UGjJdS6wxlciW5CLj
4NGNnN0NvEeXelA/UXAX0j0YW5WwqYIONKA0kIKRJ0bovFmJPyGKhMLU7/4KNKzlEtyF7MmeiYTA
zDWt8R1K4wVQ1wF/oKBYJ02YxAZXUS4Hjxmrs4vQAvNHBlEHmFO/ZpmYBUvRHNUfcgcT1p6TNNar
2CFsJB64gDVakaGJpMRHXTk7SanuNF1shBjd+RrKuMhBkhjqZJFykV7qUvy+bdrggDz/WlbrlmOm
cdKz+Bm9Hz5WYt7lYvMjt+TDyQeKQgGi3VvN7yWmUIBpHSlFvqkplmBCYDofgS1KqJ+CdE08PRfR
UDBblOchCSIzjGJGo9DOyTU+TS8bJLIggi9p+m1QEpnsv5hCTd+u+8Qqx/kRxZCpD5K1fBrySiIx
TAx3hQtUoA/ywLl1NIJWf4PCAFNH94AqTidVjL9kCXujSbvASov9JGe4Ecz1jTH9mWzZa0sLMbXG
7q6YyLKauJcjSUoNf1EXHXLohL8qRWzw8ygiiiMe8iqMyzzFRYm2uh3jpAzYngWtmeNbAkSCGhHe
cRjkXXvU4g2kqSy4uw8HUtA1hGgrzCzQBVHElqSB5U+/xG6M5wJwiF334+daA4ICMOzKOwHnshRP
1SFKXBxfhg5dCDQjiH5bqQsOEUrEVrpo0NITJUXpAr4fGdyWmBBoxKVPDOMmkLYxjUC4pydYdCi7
SHdSIhcRTYYW3o1O8EDh8w5VAayGylJw5JnGwwg7n8LbYJxEqWtDOYtpFbHbFO+tyJZJguEVFfdz
WmlXQEp7KKTHjMYJlXvO/lXf5ssoECzX1cgOzwBBPQKriIYc6LV0mSOxQpO2qDOIv0UGHyPOplPZ
i9Op13MjIBaIeFaMQ9+64Lq0x4Fo5Wf0WDZ3J/KlZTXCZp9nENAUjVOl/RQahO1Qp95OSOSjXH58
oT5feMDX6Wyv6lsiiKdYXL6bC4OibTR7Ek6xMW9PStMAas+y51XbKOrGxMWI5MDkOTRylsSkuInO
kIk8vtl+yhNqgWQRnK47XIdaW8WHRKTYssnJqzmuXjeo0knTiypQYcpw7hWlv4rACQ2QbvhBK1Ey
y2YIVNAlkzmkIigXigkkq2k4LEm3vQb0Ct1eGvGIU9bYAi++TfPp799OiQJ8q84pDrLo/BbZFWiJ
D5VFJb9XUOPKU7CyYmGtp36bCIVXNJpowo0nRAd7FyX/nWJibJ60TpS8/5Zs8O0haKMVOhQ3c9oF
8O9LEc1CtX4HlEp9e9CfG3C+N5o9oz0BoP8+djH1Ycykwt8P524noWpugjLCXhBqJRRq+dbP2x4m
ZqkjoZAJiJn/zy+5JvRI0ui1h87ZP//i91NkKozuBlljX5CNp0N91qVpvtsOYX109rjjUNvC37+0
SOH/bn57GIgnn80/7JmHv/07j9+bFnXLJB3/5eHfnpuK//37n0zH//wXf3Of/sfzH19N/8f1yX/+
Pz4z+Gxub9Xn8K9P+tOrcwX/uEL3bXz70wPoNNm4PUyf/fb4OUzl+PtK+CzHM/9ff/nH5+9Xed7a
z7/+Bf3iGlDG42eSNTV25L9/FX389S+WoRmyga/yf21r/vRZF2/F9Ec0lG8Eqf/dzd6abRrfsj8e
pvrjrfnfvtzn2zD+9S+SrP4bpBVIAbIhqaaqYEz7d8NzSVb+TdUMEMd01w2k5bT/ZXgua/+GPpaI
pznATlOXFK5uoBCa/vUv/MqQaASA+QBKbEq6+v9jd0768ydfXEGmQKrqkinxDv/sh6vtiwpuIFeu
eZSdu9NwE+6EEMw62BXbvNJq56F6M286spk2SjyOEW4n6Ykam3QXP2S32Y+9+rp920KowH7l5XdL
kJ0ArLrDKb8Ub2VUoxRv2XD620gNpjP6Q+7q647kI5/pyq7u6ac5Krw5ZAfg+9WlSukWj/GJ5lCw
nrGDchAxPg+e6gjefFbcNBJCtPNcKczCPto8WniBeuoC4E8u0sh+ExKAPiUnxeWYvA0BiNbpKrlt
BPrM1/zqlhDY2pKvuGOousIVDEBHr+5SXI2wu8kn404Putt2JdiJMBA/lTfYhmHrV+EQlL7qCeF0
Mk/NQ3wv3Mqn4mTdmmsVdifcTLzMkficIB884aoFVBwjSFSGYRO235Xk6ajJUKB4ie8ndbHXX9Vp
jFCd9wAyeYo/2J+RN7ix/4yCoCMFuot0lhd/6Q7j6reh/vsyVE8KeQWX6p67hyD3osH3AEhd8O8L
mqDwKNLwyaagdgEN+12EWEPQnydXCvoQAZQzis++4iD0cyouhgd6PsCmJVjuMU7lr5bH6iH198B6
ABCCRpyfPtC4dZBVPk1AfQOgpE4d4PjiZE5s56f0lJ9MX/lC/uK++JDfrZ9jSHkyGNzenp4dKv3u
aBvO7Gmn4QLh4q6JVJ9+kVcEcC38yk1DcqiH+G67bG7nir7oKg6hr6vf5Y/ipfrYXzv5kBelGwgS
oEO75oYopKfdlJt1HaLiqX2pvS5av0QfMmAEMZMXye7T8xzIYR7APfNGT/KwEbiqV1r7QaxERJHw
ZLIn4x6vNt7NcrIAlgLY//v6RMPbzQMwNt/UsD3J5+WbEFUubHAu1vTG94zvIT2F6mN1VqIptGiN
SI55Ux+le2ZiAN/Ah6TLOhH52cd0Ll+k++wX64dn5g9GtAUZZ/hJDQQ/uyue8ivuiScY29fmbD7m
VzgTQX/JIyTTTup5+L94YJP4Hh7X/+kV/59r/V/cxBcD2VJc28Vr5+lXEKQOZjIBWbvbhVVtC3w4
sPQ+hqYOqDUXtKpjXNILBnUsstVd+KngPsFw9SdP49vMX+zXztb8zavsj9qpnclu7NQBeu/inOi2
AaTscDrDgneBAflktjwDC1z3pxkgZuqzp9iCnfuJN7CcB6/3ITugrugfq5tfuJDOHVgJHr5Dvh5I
fh+ZJ5q/AfkrczD2IJvb4k9Cp+h4QSy2vMkRneq2+h3fpdztzhv4N3n9ejYDmtw2APPfPyjeRlex
h1BzGx7DmYyKR5UXoigZWmHjybxNHi0O5lne8eKQMqI84uLcv3+QnB0OHpNfeKlruogtuJOXR/zV
1XQWBxbxK2IlNuU5R+fDrGxEDBq7j+Kv/sgnH/kvkirPvD7jKtu9A03eoxbo74yn5KIIzz8EQVz5
xOsx3Anl7PvyJfZMr+OSti9ui9O6gC1+EU9Tr0zs9GU4d2HrqsHuYufmlK7g6FHFfYaK4JBF+TW3
E+K1i/Ch5sATcWTHDEbu7caVSi78NhcJWJtOInfm+N0xZqCruZmJnzDpS+9Y0dSV7cUu7MXRWCxG
VLN2BG5v44HtsiW34U3wZPQqYtuLZJdu7MbR8XGOPX704TeHmc8f8UZxwADxDME+pl4THoMHsO+7
eV2Ae1ES4apN7j0bYRAHKAVGwwnUGwOuB8LdcacNdwvrAHwlEzjx+6D0euep4uoFXh6bXuer4KJg
JNupd7wnQSFjodk0afyS745BxuGU0wicviN7IlsxBOKdCcvlhPKZ+m6ohyjBh5mLfH0onEEYnIX7
JaRbxjw+3kvleDrWCHUXL/09MSWfNIoLzR1gx7ojRKXD1GBDN1h5x5SoL9tpCmFsB7ED5IEplkZU
GzzYFgwxG6bTOkhge/v3/XsaNfRO3TTowiY83Ex8oMaBwfxWA4QISmaeyHbS/bIiLYIHyZqVgzRY
Qhxtf8/U7Aaf7TT7oGn9EDG1sxUNYRocy2HkKbUD/9FBcMnb2D9TzmiLbUAI0wiYyFU4WxdYPeyd
tC+ZMseILQwtFoSMKC4tvIXBrJIZy81jRAOW1IP5sjyoN4MdMmPnlK6Ve4x3y7JBMzfk3HZ5NRsC
HHcEywiHzd0nMrbrgAqADZOY56CKx4IcmQEL92W5Sfw1j5iUVHqiiZUQsxcBWHPmy85cMDn/8Wy6
au86y1d82ALTg+3ooCrxhrcb21rD30xe88oMIFyR+SSDtzg594ZCP+MN0ts2fCC2Xhlx8DqcN2Hs
1m7rg2pwEt5bikyPyprLKeSAR2GOMrCueAJzyV0Vf8/w1ZfYsabjdXm/zaH9c+wyOFXYiQNAjjI7
XRq7vwwak0Rg19SdzgHI4ALW9CTKugzjxk7SsJEtHvg6Bw0pG2U2u3hMP5rbMdTdSeNCS4aB3ZPf
t55FLGEG+XNMbNDeVUHHiZq6CvtTF+AJq18RKHzYPtfQ8NBT9yD+BGvYh+wcLPU4gDcXAHaq7PlM
OOXhdRQU1+SE4E/uSyEPTzQ9TsUpOTVBuV2wIsRr64xvxHX4TDnmN98KQJU5VbACkX8pfWLBkGvx
BZtuhi36TDA7dZegc1AquRLO2aWNahLhAsWqEDcVnkVY4eLjY2d25fQEMx37kkBghXjl8c+HW/Mh
OAnBDjmqNzumTcndrf3tOt3WC8IAPoxyb/cwQvJwBwhb0x54edlTCKfiCLkL69aGSkAJi1ijcMQI
SuQtfqaDPvKN+GS8dPrL1nv6BQqCB19stSGoEANptFcdwheb8vvVdC1Pf57ZTKLxHEfNC+PLRIEa
c0elOKjP8v2CjAbiAi/U5yJoMz/VD/NZvc8Chofn5k8Jl6P/yD6tW3+G/hmA/vYhdYORSlBidJIH
wRO8PqwCjsgTrH3PcPCe0bwkELyOz1k5hpPw45hAD3lGm76GG9vvY0gZz9YCfmB3zmDfr874Vr/R
xRjxu71klwR+ozP5SrD4rVdz/0l3VBgKWHpH1k9Ns1P+7Lv8FIuuxjzhm+aZJ7uSc9xe4YhWUcMF
j8NMNhnDJjoCSOv3fcMcIRz8/E1dz8JP7aozAYXhgjS/a9rJs4LCd5T10R7QpXBwAP4BEs19p+li
x++w1PzVe0t/bwq0/KkW2PjJ+oZjePR+bLAcRJUtc3fkEcqQ7kQUiqKaHbOoQG7yFik2BzByCBaJ
i0XXCmRfkgJ+iq2gPX4NbKtj52yNTacreZbfqyiLqMvfdtisXygHePgtM4qSQ2VuJW7seAdqYDaG
Q1zj76uwreCoZD7Ivu7Tm+YyRm9x88FOPsrH8raBRvQbDrectUsQxLYWM6fbkAj6SkvUBTjHNgKm
2tVZDxPBqsRzWvYGzhxuHHPXeRsdhYOWi3eORUPFg/8fNwDwvM/B/Xty76fdeflCqo43OYaL22wD
9eFykELhiEaa4pvAHqXb8wn5FhtlaM683xuKjaIJn2mzczaklht5XAJoFM4dlg3nosH+j8iNi94F
+7xwzh0ONaLoms3OBWDFMWoen4NBJ34Oam/kYlF04ELQx2OTP8JBTN6djPPQ9Lvnhs3fiij5BVCT
WZ1CcDyT49dZ7yBKOGponZhHz+hwcBR07H7DK2QFYo/eMTl78T8IzLB1NpuDNDgSR6gTxzbsHaNc
BijYstH2F8Qkm6+BiFHwcdHwgLFzthC42PwBF0wg5acRnfkbagDHGYeIiC/bb3Dv3ZUPIxMjtJ/k
CJwwC5cnEFX8U8XgHxWWP+qpum+yehz++hfFMP6L8Fv6c6q9NBQd9aaTruzr6AiQBY/uERMP4WQb
dksO0LtfX2OQMfoUcKM22l2VU28jfhaelYhw1QMQe39cF4rYnINEE0Qshf2aEYyD3uRoxrgBSdCQ
fmdEhusXoRQagN7f4ayyfRRO6h77qUJswknB4lTIMsezeuwvmCvwD40ejhK2qLB50M5SiKMPG3QS
ZEH2WUHPMU4UyIfP/Vf1MofjuQiKFxMtlzALtjvQzmzYBTpR50cq4Y7wqro9PxvD+Efq62yCalSw
TTQv5o/kSqkZmecLHHP2iTsSwiiJ5GdkEB+P02k+GVfIWaBPTsmlPO+32B989U7DgOfe5NnHmmfG
XteA9UDcsh75qH8cB8cq+QIj7bz9KO139jeWZ89c1zjpkXsiWvj4yvn7Y/84nhtz9hNF2xVrRvIw
TzwtF1z8mHL11bwd+chKoD9HJQvFXTiPIVP7UOa2kPnjCefkGxkfU5hJJEYZQRSCWVzcBzUUom1u
CvFTTXQCmoBIg/V3tu7ZP3lU3Gh2ElGYsP9s5jDTQQ7kgIjazVwM+VhyCAgTDgt3/8HceSxJzmRX
+l1mPWhzh8ZiNiERWqWsDayyKgtaazw9P8TfZHfTSJpxN4sKC0RGpQTg1+895zuUinzd5DR++Rcm
D6T0zJc9vf5NsGYLys4kpxT0XcFODTXKUl1VZ+T/XIGIfinWqO4PtM8pb8JNzMatp4RkNEerB9km
lUi7+OPTkemo4Zh2rjIqUTaBxHjsiM1zS1fcSxf38Iv16XPFi0X4UfHZKb12CMgoDb3n/c7mAvPu
lHxcdOpWYSsCxnFfvPqUmP/zZaSrc2fqv9rFin+9jGzylNIxL+SJvR4bthT3HY0lyuP1b8r9tUnD
iFIsA2RDQWzxqzT48ZHDUgYFlAYxhYS+dKgYjcW8W5xWvptc523LsCOYjw4HLGeKK0kviQ3eYrp4
r97JO1VH51LtAKLtgOXQ4XDY+NVLekzsTfu9Qc+ofiNMZu27zc5j29QvTQofQRFFo8ZN9/Up2XSH
ys34Z664GNfhCfr0bi4s2o396ObThu+wex/eh8UVbd863davZChc6lP0qL/nakq+zGUivvBVvDZc
ucippHCHHobFL/DEFEyYt1nxnQUUdypoyiWKRp1VIVgZ5CssoA9QgYE3ojhIl9GK4fR8Us/lGZq/
g0JRAcllb/6R7B/pH60KnKKUHxm/PBpLNOnmymzixO7Z6fH1l3ROluMGChXbdegbNAfm2m5g2UII
xxcHOk1R7N2GzbxJwPAxbz4X6tu0mkvsuX2H9ndTUw/MvwhK0i0itk2+giHDdxiwh1OxhC9G/iI1
1ZhOkZvvpn2m3WqTVXOBsoaLn//JtIjK0+IOFmEpoUHETOPBj85q6i2mdfem3AhPY1mFSrQPudUQ
rbftXOrb7UjZoa1ZY2hXYNZly4F7iG1EtZm3Yyir2WjNW1U23fwMQNyXRnNxrsVJvEe3tHBDwY4p
OvWskvNFqWLcXS5T9jLFElgjiKYVdGjOyZ7nFR2Lw3jwN6+wA5ftDnokW6BxkeDnWgZ7OCSLyJ0v
LS5ulj5o5HRSWKfXoKq5eFu2EfNOSVuXYkPKDlzSteAbmvdXA7+4dkeFygUKp4xvnYWVex4rCXef
QjvOe3uLVQKuOIs95cDR+5Wc/Wu/Glja51seEETuOAnbwv/5apXGf3O1irnv/OvnPcx81kb5f1NM
PsSy2tbJ+5YXHR74gtvgvG16FffpQVCkeuo2hJOw17O53c07NLnJrsoFafSj+TR24cO45ge6ajdY
l0de/xOfwWG6lMpre29T2WM2o388F+He1d9nj+5QHOSWmNA/+D/XPluHaa3S5Rw34c5kf9Uc6UOx
G6DDtAP5vKUXsqnc8ZJQspvX6mC9Tnv6e6t6R+25jvc5p0h4TI81nZrTJzUmS8BKnGPqhmm9JkR4
p17VT1hzR4o59oUqJSF2ZZqcYIHWplvvnBvsnf4XQrRyV270Q3lwLsmOMoliiPY5K792Uc/1wdrR
wVrPNQFBUO7zT/C/Gu2cwl8VErU/zX8ex/zzPOi/GQD9fzixYY7yT6fhPBH6+zhnHjn9v/9zDL/G
n/88knm+/69xDOMTmJSGLlTHZu7hSHqkf41jnL9ptiVUAadPQNaDMvgf4xhN+5s0UcECKlU1QKHS
/I9xjHT+ZgibcT9jFN22NGH8b8YxGjTLf1ndLL43KS3NcSy+GuBpPt+/XDe2DoTaM2ntxA4OV+KA
5DQG4jEVapPAlVuY8Xc8K1CV2e4MUeekFpZz6YmBKY0OmwH0Dt9B1ANNLX1AIdk1A9Jk8hCLtdkS
T0Q26WLUpXEeBqjdJslxRsiMkxxB4H+Dtkn8mTMODmPRGJcRvuZFhuacB2X0x96wv4TWaw8nj486
UptNL5gM8yZ0ymmztEX8NoAQcME9TPsPr4vtpa0meCrg8NqpznyzYeG1S/liYGQ+VWb7mVeeeAH/
RMuFyJAtghGss7F0xwxIjMQ0elUiedRJPjqqcfsTD6/c1/js8iJQaTqTV3Rg8OwiSJ7tnxDTC+gi
y8LB14OqkTF9O3U4Eb1mlypWCfbPNEDz5HCxHMx2uK36mzCgEYXTIBD0DGABdOwiCsoM6O9q/jFJ
sEAAsqcfRB9d4Bmm56iTpEN1+KilGVMjergd2spsdnHaMV7x041fKv5b5nQsEE4ql6UFMdbAcLOK
QUFuuspk26/3Kptp2yVD2DiTUwv4IqrEV5OKtZT5j5H04A8IvUtheQliCyshKtaJd3BMf6J7/d3H
Ag2cili8QfcKEdH7hYYvwL4maWaNimS+H5WXRMf5b+glGE5xbEzF3mQWVi99MGBGYMYznUhZA79h
xdOi7Vgi+lERPO8be5pZc36/mtqkX5XSGlwZaz8zgpldW1e+seF2Lz0aRzuBftPo+SWCMb5G6UPe
MKmptz61aeznA8UFYvk8LFDYkWW+0VN4yorSEtbdBdqaCAvCKw3FxDaeHSNYAj9NnzB4/4fdG9NR
QC1dpI2aupHdNrsxjN8F6mNoUJh/89zU7tDuonPV2+fs0hjq+A66rs0mGlSG8WglV0GK91raVnNy
Wh35qK6Sjqz7bNErshaiWDOOseWbRz0fiSpDs2YDqt1HBHPjbkGo1PZ1ssnBtK3VwYa4hWtKb5HY
FXphu/Xov2Af6ndBIVxwwM1ConBypZrCSmYi47bo2N4VlWLcTq0f/j32iwCvRJ5dJ/7lMgOtiGQQ
73lfftYqUWjWgD07Cix5hSX5rWRw4CYQLovBCCiuYBDmw09LGZudqWuoY5RzJwaWSeFT+jMu01T7
3oQIkXOpe+S4Yz1LxZ2IdYK06uBHZxfBvif56mwhVznLoI04UdDu+vpvE//BfSo0uhq2NycA14zZ
CqSdwkrLazzHwnfogpnc31Vdimsef88ux0OXOy+6NlRbRKv1PvbFrbOqaB/VfveSZdieYXQNiFX1
g/TY2tlag8tpftAsUo0hmNJrgG+59sOhubT2W2CQ0e5NxnBVdJ7hSURVGI+obsmi8wmkPzwfiKeN
DiLNmXsOEIeqzgvRPCNM61sYgXqg1pcYNNwlJIpzT7J0odENQDZLRlrjHIuk172NCkH8IJHKPl8z
vOSaQ109mlobPDIPYrcYHWP/PKyMGJZBKrErR5Z0B4R6V8WAbZyH/CpEoL8ANqf2DhzCkbRUwYRO
RHztYxwZRfbaBj42iyGXALYM0se0On1pn4ee3mknHcV8a6BsCVv7dztgf1h0vRNsLKeSk9uF/UHD
0Xmy4feens/kfPh8Rm45VNTmmE+hxc3WGmd1GSErzSHPO8IMkuzoiI6srgGB4Sby0lndoP3O2xRN
MTSGrYJ75BBYPNTj9IgKvUYsJXtSxdL0qMnCXA1jghZaq+SxbKZk1+k4GtBia69+mdMci95yY3Be
YiQ0i3AQ5letd6hy2lfL1yo3LNF2FzJ0dppVnnUhm1U8tcbdJ/p1aRaNdhRWny97HUCOaRrduWq7
7kwOTrqbJv/teaSDPXJtC8nk8+RQGnsEtwdRVnBPXEFaHkA15tUjwU4/hxClO0hK1YOQqulQaVaw
sFsYe5LPixEjuLbzgzY674iDkn0ykD6tNgSzYpi4dSCcVoOpdRsx2Prt+dB3slqQOzfuCJT0UGsK
D7W/BfqygqHSt04JoHLwb8/XjFCDTz7QdJWa3yzwIaT7XljjoxpomAAnuj+PBDpyfhFAbnU1ZWul
4EzZTaq6T234MguLK7SS1c0yCnMD06DFoDfZm8aDSmajHsPAGGofpW2vwZEWd4cTFVNNz8TWjkx3
LPQ/DWFZf10BMdSaXR/EL3ZCxok+YEjf2FFGVJYdJWuS2DJEs/Db4lIjj8prRxR0pEPusIVgsolA
Vj2/oE7CwbLuFIwjGeBlElelss7BYXq6JJA9wBvlD9DxTDh5L2RW0ftPIu09zCZI3fDicdIvZGVu
Hct2rs+HPIHEHuRX0Ske4nVeVosT8MQ5AAvqVTl0LdLS4ieKUZxOae91R0SgQU0cTORQLGjWGX6W
yhZX/9WmzZxqorUMe3uJk8kGhM4puRobqbz5ZszfQw/77fOwdXw6gLUTQtbio4lKDslIh12znaOV
cpMdI5ysdgr9+XmYcybvLVT6C9gdEtavegxNXbnrLJbgE8xh7+XGS9g2wyXB9wuewHGJSzdvzyMU
aQujNFFyybR7jbDuzO9J0kg5EGpwF310b3zf+ApzOm14OpVbnaSAyGvizA38xJ/JzJWPBv0LSHS5
VBvyDCU27SO39xaGF/+1PArTH7+6TmD+7ZzyqDDoJJjmSP6GsmmaIblmBUtEECvDi+gwM+SW6D8T
1fjANBJ8m/aA8zDkSgn9dAH4k1lRV/e7Punveu/UL43tObscXf86gJ/7UyZ7H3r0jxya6gbmKJo4
b+qPITeFha8MK92vxg9pF81O4i3GV+gMH7XkDmzbvn4KStm8Fs6ILToGGptP+7Ac0mOu9xYDoPnp
8wHMUXasJLCkAB3yQA5rSLwzEExDGpBVnseTLKlVhwGqBzLHCzFsOLH7xP/O9IrmQI4H1/RS/wPp
3K0x2vEGBnC4T5lJNKGhvAP5oZfkxNBWBuF/gETg92sN6gGIekLMxh8bei6cfOUKlnh4qDVqUsIK
uk2EZv+hDdQeE1RYjT92Cfck+cb5yd0uJiozDZ1um8NvIrO7XpSe016fD1VYdNeyS6aFP5Cj9HxN
Q829jVBSLxWh4yhMpovhte0rV/VCTWPt3VQ9Bjh2SiTAfNjKZFxnWu1scTFr71Mx/RIYB/+r/0Sw
JOkT9ocVFd6n6csXsCvKLx1Qfwlz5Q/YU3zaOikhozVnkLTwsCgAygQR55zdFTgjEWQSDm+ZBd63
NeA09wN20UlnnSqb1R9byVsTOOgJLLjxStkZb0TC7SVmo6+4qLNlWBvm2Rnj/mQ2CR22+QNOh0ZV
L6v3wj8ZjaXtg5E8ZLX3Af84sjsiniT5ZD7MCYM+e33+8Txyeq26FjHKmfljsL16WBLlKkW8ua4m
0ayCUE70vZ6PphfwvEAOypkTE7vn1Ucrln9/+Os9/3Qss2Fvkk35fB+smddohAAkZPaaN2RfrWNB
VB1xic3KT1XjouOqvzyfgWT+nZZYzKoQQkAxP8jRoKc4QVzg7wU6MOnGH46auFVf+m8CPvfe8LF6
EJ0z/rCDzEV2rrx2ocbrNSrTpHOw39exq4URP1Npqi5SwnA3VWAeC6ssfw4uqZzJTwWXLAx7zXFt
aeVvcTzsnh9mJ0jeoTqlR4iF8pZFc0zF/P8qMogW3pQFV0snX4OohWupeG/En40fRjKqdAad4sBl
P37Er2oVdo9C8482rAh3gG3hxkVoP5DlMzVNGvlL+spJl2n+XisehZ5HhEJf+XNCELsDU47bkTTs
Vd0GXIYyytZ6bwfX3NZ73AxBtXweonENr89nosvvOJnt/fPo+QCrQ9nBLPjxj5cCEWzNqqdrhkqb
hVIab6bKkl+RMrwqi9x4C6U013kfIZWYPypYoGGgBdaezfIVklZ+ctSi2BkJfJ9Eq2LAPlqNgiyQ
zKjCPLhn4IYvkBPIVypRwEOMdJuM9WnRCkHloXT1IrLavFoLwEcmq0EN9nefNqFCiq0D/0AjENn9
6xhFOFNu2aI+mXB5SJhjO7LU2AXJ+DSGaX3hB8quzwcZw5+IlRGIS1Z5B6Itdkpvt8Q+FEN06mIr
OmWJXFYNCeLPl/7x+vOZwkaz93FnOpiXVKEUZ/JHSkiICslHo6n/CPUAneN85pKKtE7zMq8/e76l
jWA9OTidPx2ezxpnnA6RV+oAXkJt9Z8+8HzL88FAgY9jB3bXONjAQ8IYzFIRTG9VZvcnPUuH0/OZ
OT97HiZtVLtqJf96x/P9VRnilQu14eHXGjh4JZRuNh+qOSh49lIZea4eCIlh7Pdpa8WX2i4HYBX5
1Y8xrQrVL1wMQMm7yAUSz7oyCSOO0ncyDHEzUJoqMhhvoe6fn+/SSIY4lONc2BhLPavt95hsjSXw
EfVFnebzFQfazRqrGOhT750kG6OlOVHdW0kG1gnTxMcAkhD3eO0dK0M2733gIrnPPhpjMg+DBhL5
eWi2HrlqoWfuLN3KPqD7bbhBxquCknU7keT0Ujc/6qhL30Ixxfd6srfPIxkH6sUssDzNH+tsszlV
I6y6wZcO/jbYEWyD2GOR2QFaCAuV+dwn1B2jQd+b3hvCk1d96NnnqK0WVclsLjMptnBaexCquMdH
RjZeDfY/VzO7d22LcETVk6/KW01FYn7BastXBvvRk8q6dyanGRFMRmlfym5JACQa1Cai2eGVFlAM
YNmR2nMizw+6l9QXPD2jG3vAoZ6HwcwBz7qcdjtBXbr7zDIU5A2Duo+uaaoYdwUKMMSfqd4VcWXe
M7/vzoDe98+jIqxm8wwULgITYOCqenwqtO6n1RnTlisxPv3j9aDFV1tnE7GW8cLowhFzq8/ETIzd
d6sEj962i5+arjFdV8rpRRc+NqlRI+RLWNtWG/2PdFLfqzEX16znJJyTKtJJU97jTLWgnvjQi5PE
/6hnPJ7MI+D2bS7Z+IUo2ZzROuV11W/IsKdbh/nkxKXESjk/PJ89Xxsra98XRbon9P27DAby5krM
JJ0eR8smaEZXHUV0xN9+e/5cz5/QYE/hwtJ6PH/6f7z+fJbaQGj8NEiOPXgGdwiJA8BeH2NDCcH/
2lrwUDOv3ccpoL90GO9jU4Tn1BwOemcM9+dDkVsk13oVqIiyRNLY+oQgj36KYbWwQPGUFuiMWgTn
50OiVjiBAsC7Kaf76fmgaPjmqoC0etLtqlPiGO0SGiZjBodIpUXnrWGJcGPVHftiydy5tHmrbOuk
wbD6fIfl1MnsZUZWx57lZGABGotTXDjNqcmz9mTD2AHJNj9VfWOXgYbfP99ZIMRnCAbc3qKxYMWF
/Rdru5yB289D8rDJ3mSv85MsSQbh//qW5/vq1ieNoGcl0GUPA1UfkLSzB3oeDamVYheeP9AOxaKa
9JGVjyNaCP02UtViSVPLXDZW0MBv6ab3wCwOVqv2d1Xt5d3MJY0X8l3IA+/3U5+S+jAfqsCvV60c
m5UeOx+N1qYv1jB4m7BT9NXzMA+U7mSH/kcIMOUlnh8akB9T20Z3tdZcPbWQ6+NGXKalLXYikz5k
hyFyB8ISl3YHc2QcTGfVUWOMhPbSbsD/x/1vOjb9L1Iq05eBtNpdUQ1iqXpe9NaBO4eSFYxc4FX8
htsPeV0bo8SrFX8Hh17ZqGq1MJp8hiNqxaZK92PtiXNmx9SJg/NhWR/2ECDWK9pknWbozye93Fgj
llv2vOXBNw2o+KlqLoAfIQeDz213DT7pqsaiF9LbVcqR2SRY3Zntk1+B8hCpOUTqLqp7Bj8gBYjH
IOyIu2Izgg5rRMSs3ymqm52xhYmTvt97fJPKmJunyAW9qp9KktmnXjChjdS3VMe0lVoEaKmah/I8
A/HsJMEyHBTnOI2AP9PJkMtWHz+Ejhq/EsRoFsmPVKxoRdeQjWzpll1GHytImdbn2rYw6ROo4CzX
GUUd0BysUj0QaVyRWnQY4hy1Q2xtG4+dfGwSUhkVyc5i8yHh0B2dRvssVCP9kAahe5PnTKfe+SJ9
O3g1iu8ShuTHQJr4gc04A72a/XXpiXrf6Ha/wcoutxjDQaKm6XBI6ftF8XujUf9WaozJ00dwmUfm
IbAxLbfWmUL0DzAGViFCUddTwBa27uG6xe27KfVXyxjDXUIP1IDfcw7y36Gtemcsg6BHa+i9NFCT
K3/g9Oo3PlqlMq7Z23sry+xJf6jKCybN6B6BKlkOpvrWExMI+wy5aKF0Z0ezkz3AG3jFiF+gd9CV
RXjHoI0rrjnnhIEuHJ/aJeWTltBL4Kw+jEKdsPOyvwxBa6zVJoSgnhUPpW7eHEMPr6BtlI1TWtye
oAD44G1cOrnxtom9UxZPdGEH80hEB13AVtpbUQ4/pQ9KBhzJk49+C7kkoeeC8qD51cfdsbJL/Rop
zhewpzdByhTNMZyhZCCz2RCDR88g/lOUQwIBXaUVpebLNrJKLNEaqrccVLUDJ8TuY8jvk3ntnYKZ
jfet9Wq4E7FYeY2G3tpqGTFP7OzymhXUEv4mrfnUDnk3HZkYvWDkqaUeAVLaIZ86TLRljuK+/NQt
83eqFcU+TyLXC6Gp9kNrQzrH+eapILJqeEjjHIvH6RSaIiXrTCMkC+72JCxUJVXzFsNsMNWoJACC
eBCztpLFRLWxY3kgOtjRLkr+DfLDdnHPv9FFXPQFmpWehYr9eEXMoWN9pk0jrp0fYlqf0ZJonaBm
hTsNXlwRgMXQImYsy9aZ5KXWk/jSocMykYg3AK1W4BkOEfXHgqTqZMOQK6NjpqVUMIBNTPSw7Bbr
lZqY3sEnWQsi0KauuRUQfHAB8dLRpMlRPpDy9Yp59cvrgxG/xXRgzOAzEQI5FkbCrck5OE5BhvYt
ND/9kV2pDHwkaYSYkHcg10PATFpLoW/UPeI5rc8IwaHuoel7ovviEtFEpegTJA0u7SrJIG8y4xDm
9apXHdSEGaAfBzQ8uRXljqYCMx+/d7uZHeaU8Y1Zn7IhdXZZOoa/KWhLgH0toYDBu+qj8qvuKAqr
rJ5e8n56pRsen2GCTi/KHFVWwYJVRRi7cEuHs4jUq05mNHeZ/JgMN5qnW61u17pXhzc55cFSA37g
6nG2ozrca14DGxzX49VIDeMyQJMdGYsZDWcWY036DY2ys6L8FA0AR/GxYqVNnc1AEzu0rSuIGHhg
hbIluYZzCEgEhea9GXaiiFySp/JNVU1UU+Ab5GD+SUggvwhBSWXpAtsGY7iuyglGMrnYwn7pxaXc
dv6mFpJiFnIvZdOMs/GVep9SFHO514DGJm3DfExbR3p3CFqzuxsR8PkmtVpww6LYQm6w14OqP4Y6
Hogh0cdlEDvw00DmlCZCUK+VKo1f/6Zbr0ngYzYL6pcqoG/BkHCmhshNQrjOZ+PjlFDpSVAv/gwG
hSJVK8fHnAcG0558pZwEDzSjnaF1N83DwR1RXhRR8u6Eoj8opq+tyq7fmaHVnSKGoHjvK+/Slp8i
7LWFOZXaY9BfSj039nBJZtinL99zXP1T7NYauXagG2LSSnrpauUz+lLZqpOJ4EyWIyS+Quzj2hnX
rT1tWkX1PimLwDGXv0cCmflhwptaVcqhbywGp0Q8C7O95RNuai+Bcq6MpHOXPqqgTqQ7zZYHfqsX
oYtha7cBMjZiBTcsKQidGmcTZdUP4IGsGGD29zqw9m1Rl6DuNm2cmZfemkhKxGJZJJSmYYhcM5Xq
thXttCqhEq+kIW7mUCFMd4Drxi8C2jjwu3rRdNyZo5J6szE+JxoaKcHt5JAU3nZec3xAQUlcpG7v
pwr2aInyd47I48wQi4hbrA4pCg+d+t33Hd8dxsilX0GFrz3/0/HqajW0HTLmIdyFkfzyPIaJdt6/
EpDtL8ORYPkG6pEzh0cnmis63TyqsluFhp8eDJscBNE469IrdLdmGH5ietgTkjqM11HXCI4kMftF
Z7JR1cobQxXbH8vLEBOAkhv+MVRk/CcaWNwsHU5w6ZirmmjWjYlfPiV7hgSr7KMadP+9abWvKvHu
TvBdT4a9jIvhURcmYCDNvmaKUa5VrxDbKLbUt5EgDPJVvvvYyne9EqkvMB5I0exnTJPZwwOI/PCN
VEoUosAQ3XA+hJdCUkoJ041lnRMhuyRemF5HS4TrsY7Vbd5bgHEjfN5juQ9qeSgDB8XcRFoaoNJF
EQTxW4XHHlD3GyZj+1AHInoz6J0xfovEyUsrKMWlT/ERt8XZxDWf2ANwgZG8w6aV5yL2Ne6wU1Ks
rUDDkTW/2BORyWXtkO0zH0pShc9Goe1EByum5W6p6MYtq6t2EzTMiONcHmmwIsCES3NM82zt9QNo
YrKwT6E/YA1imrH37W7YP58BiMcAySCeRFqNsPaaKN7cCvaplqO+T9HuJOGDDLR2X1pwook+QkfV
Rje7KdLlWDHgtSYb43htsNIYbxFIXQgcgtv0LtFJw8WAn+QPBokqrNoc3RGxYYzeMc3aRbJR/Txd
UHBbl9xu/lQ2Uecl0C1pqEDSyjJcMWmlKPBD/1jmnXIQfousVE6/RnVlF/aH3pZXNbazrSZIQRej
gjRR59bo52p7eD4YtYJ5VptRiENRg/cg4zxSTGyTqqZO696f43Gg7e0zH1B2XvPn1WrA9bA0x5Nd
6aBC4/hClUDvX1P6y7NL/nzW0DjlJJuyjVegDjHJJyCNKHgU5XQuW1bvqphIGLG85pJrX0qcOhDO
wmlFghOjd9V+pSM3Hv3kEs6thJzWFYMXLXCrYadmrXrjlXoVSiPaupY9jkfbzB90ZN91ves2owML
kPgrtAJipCtTYDdM7RwEr9nvie3B+lk5WBMHShjKtXYzGpG/iTXr26+VNeyf6AwbFxLvd07Pk1lr
bRHlJfU16JRw443E03fyRw1E9xnLwFUFpLk9GqkfuYYgDVszPCbUqORVFVtBWpaPNIkP1pjfmMkn
u/6jAGqYDSWAvUIjaTFgMAZnhl4sa/5Q3NrKSQ+R9M+RoV0nJYZBrQY78qC8FUpVuOreVxQb7dZW
rHRZzsRdwkXFympNYjDNX4SfpCfiWMgPDCrU10rzS+tFvfT88hT71iOf+zZeQWEqB7qOPsHcHuvF
oUkgaHujSkiWReUPhtVXq7cAXvoSgBj6e20Sm2FQeEn/SIGpuSGZptrUImQIovdaNict1IirKbBX
232xlnF+gg/20FJhnadYeRvDGghLANbOMJOdVmnJobDie1dxZ/Ecetb52C/lYEliLdnN+UmYgllX
3NAYolXhK8bSD4rqGg/mpiuyz3wUgN077cUwqvSsJRhAW2vYMRVdBcqYsaIg9s4KRm/W8DoqPcSS
EOx94uXOtmfjuEpJV+gNg/2MquN96a3vAeDlRQ4pegBCQY18gJhWTpd+hgTCB249bkJ67iNMVcPX
MRbplcHmFQ0P+Lmc4gSOGfD6Akn+AhYbJHjHxl4waa4piNOsVRaonDSCjTB3fdq/O0r7EMmILTVg
2Df4KmK/uLVcYxjfSELu7txEfrOBO3L+gm3oqY8tKP+bzoi+HEA+Rq5LANx3vgGg4k7RLepOZ1+V
k7Y0I2VzdCPcxsdDQDVxQn+2IcM5vyfWhOveVox1MyYHYW9z0i1eJ9KA14lmfFsqSOY6ZttgMHgm
IcBbhqkpr1qk/5IjUSo9t+uVjBLt7M1LK51v8r1j2vZVyPDGBn/Z8yTsLXZClvUgK/Bt6NhiTan+
q/Z0YgAbkKMeQgZiLva+IcR9HpFtCdo4yrYEh5nW77FUMIeY3EHtscm2pDXt1bxzKJWVd6JYbqFh
iw2ZDIehkUSSJnHvRuPcCdJaayMShb5XgGYqNqkNHa9Nl0xoYV9r1LcEjWKqyZIz92aF8RlKiygA
ChJlJRbcmLzGsvfnwsYm+6MeXgxr/Om0VfurLZvTEHwLdVAuZm6/ht1Z0ZkzljNmulSDHOa1jI6W
DWC77apVgkrwdcizzzoMGyp1qF0A+I4KDa6P0WIYQxuzIoFHVCcrqtkl2NG7bIzykAbBkcwnyjyI
+2kgkIYXWbdTRI/lUfrhmQ6pg9LFrNdEUuYfFFGHNImCl5SQUiBxeOUmlGx2YZ1VpR/33liJjWLm
2ssYkZ/rZ2P95pTqqSH4Xk/am7C98a7S0Fwb/vBqDLG17G35PdVFf0tqQywoM8Qv8HEED0jtxSzh
6XQYdHwStots5FaojfLB34mOSRAngKW7rQgLeawtyg1gzfGmi2Mc0f6A6S71tZ209ItqS3IRPMQv
loDUE4WPyYlsYJZesQ072tghN+/dmHq0ngePcCyl+Ah1MmQCZh15aX+WbU1ThV1/lbG6acFRhMO+
GCxnDYXprQM1ZWqJdqhJKwb5XNIaa/pFo1btyrGgCfTskLj1kFuLD29OYqHyY+ufKBJb4vzQBC8l
VkUjK85VJsDuZuGDtqsVuJppIcofM1z6SkosvdkVe9Ri5MhVLZkvfz2ltxlSxGJsEuBXSuk3955h
jygOBd2ayiSEtBe/o26MTpMGp1wPnE1pbNXOHDaa1Y8vChk0W2EgMlMCLEmFHN1AUlF6o3dhiZ2g
hrU94NZuVY+lgsbm3x8ay8f5rFpiWeuRA89sy407XxuK7+9kWOJfJMHrNjfwPkFyD9eC4PttXcW0
/tKSIV7ZM8RImodfkiRMdjB1Wc74ehqt4a3JLeBZbflDGoazrs0Mc3tYvhVtlONPVM45mxqDcd1O
Z3NUSYoiOwsZwLbxim09BMvJmmOcTbqSdDaPbC9oZ6rTLrIAQcvOVF/HZRp3ypoxVbFG0qfe7Nig
VKJmUsBe9SZB0q2DazJnQ2GZ3XCzFQ1YbJ+qhMswkvUmbvCGE22aXvvtjMK1SN6+OSSNHAP+5AlN
r51XSfs656Gy1hSEBUVZ77LV5BdQDvHdZpx2505jLmMmQNsWRPuyG2x03VnkXIIq+zfyzmM5jmTN
0k8UZe7hHmqbGkggoRIgiU0YQBIRHlqrp58vwTvdxbo91VOLWbSNtVn1BSFShfjFOd+JGddqf93n
EZl/Y+7ef/6nzAdCUS5KBye419b82JLYAmdvenSRNFwFuYs7lzWcSTEimcMgAHQaFrk+vSYcVNSo
JOCRi1CsMIIB9yqQktQdwUFoHo4tYwLNxJwsqPE2k3j50vrZ6a3xoRgyZHo0VHujeeXpVN/5dfqE
EJOXm6DbODDlR6bAKsEwAN3IAnJT4qevYSGak65QgV0+z1ipcZsIsWfsmu2HQOjnXLIVa6v4zUqg
wDVFdxfPhX00UthIAZ3XkvyIt1KrjJlHxVCrO0aBNSLDeU8Se6bNAh04V82mhz1FGcm43i+9D5UC
AgybmFlNjP2i8gFE0GqRRrBs464+DnMzAWuT3LrbJl4zHU/YyibvJI17e2mF1pNY5NsSlv5NKWfr
aWFIAIiyUFsDi4JiLJpAdYbWTeRNr0No+816+BmDssyr6WvqpuqYUXOux6l9NUgTNnXIhTalzdWa
t79hnBnIC4TOI4docV9sv1ZEGORMxioJeH+ccUi2Xbuq8uiVZFGSgyD/E4JTw47uii9drb63Q77R
oh5vwRLfVJ6qHpvbRFxOVrugI6xQ8o09/MbsVWaA75usC5n1AqqbFKUIIKxxry0VQqF01WHQ+qdx
hvgYIViubDt9tkjgsGB9TS15FZM90I9EPWhDG1lFN0NzhGXeoJvh/iCEk27dnFSkqe+9daHTHtAh
V1Nwgu/stdl4ttZ3khymE23aSk4PYUT/wkD/Gzvw/mDnOPth2bG89XfuUnXHhQyEk1VxUSlaQpgK
Jhyc+BA/ei6RTTvsrcI9O5dFcNKQFdVYz5mf421VVX0qDMmo0sqgIR4HRlcr0USdy3TR/RqrngXA
EslTqtj/eM4AXiFEchPbxXzHtYCFteNcBYT8OJPXnSY3704snbqTlTe3Lc3gdUT4FxV8P6wBzWu6
ygMTS6r8mLAKatMfQd3Pt14+b4KenDcXZOVGZ9xP5GR9M9gu18av1Mm4VkBoYmpnK+VEOGD6l4nb
Zws6dt32MlgXuL/m4t1UbM2minTkWdnEQNjLyZV5s+vR9a8uEns6jVC8mbTiI7QbgYRseR24wv36
qhl5MqJ6qgWhpGVmQeZhCzza8XFJMYl8mW0zn2x30SdozFAPLprPqadFECnR3Rkn/mr0UVbnTvJE
O8WEe2w4R52R9LHQewDoTDmXj8GKuSEzAbfDw9p5iFbnANCv0l9kmWN8aafqpuBiY2elgKmK6JA1
6C5nSYvej2itsO6/RXH7IQCr7mNFJEfadP0V8juuy40EfNBP41arq8JicV5porpoASJuW9UxWbiY
pO1zhp7ygPqze/GjakW9UH8leNGBp8Yzq1tWvszGuuu+6jDvt3XxYAHsvW6JC9e5gRowaPxKVCVH
KIjNymtYt1KU6jaXez9Kl3VsEX1lOvOakoHzpLgienGzzwtnuB48b7qltiq2tOX+c+WDyVucpPog
iR69IX+EVXxgs3ntjPvhNXXz0oNB3YgMvEcXYWmTRCllGkp9mdsPnVDdnjKtZxU0nVppvc1On79m
0mYGjFyMkDn5wKXvLVaUkBEx2Ke6hsDqBUl/WyYJmS1C7+OQBsBpk+VUoh7YdLalv1jhdOgoU4XG
/AqRzTu6PsTZpYIogAN2LM2Wj1ZfW378w5qZhKmmuRqDiCz7ZqiOMfeJiwBkbNcbEOTJWRmCXgPN
BRglcbviFATK6k3wYYgd3sW+xauqbIa9ASO9BQn2Ju9ldQ37+ZFw3vuFi5OmU7pLTBORJNghLp7U
BgWqfqi8Xp41gRyrcpyLraO715Amw4TBBHt4PkRE3m3zOaE66FX31BfHSpTyKnTYKDnqVdYPoq/m
J6dL5ENMqJptsumMEGZeRy0z1Cr1VwXp1TbTHdV0yanTxnuSVNQb5XjJnk7QXBveC5bvrjr2pFwj
fr3IKa3wvirM+BBFSJlsHwJN7J1KBsObOgJdIcZ7rjbAVJm6zk6xqsZimyiTH63Wtp4oTjhqkb/B
MUSTszR4lkHL7j2mudtpAILtU5DPgrjKJWF6mCXZY1SW3RklgxuXwxMqlfTQV+PrXMBTgQR5jLUB
iOW2Ozn0p9QPy3tWDjeVyL5NxnsYL2+eMto7d75KsRb4/gbri3cOPGu8trW3FVb2Fc779aUEv3Ms
ga4bbd7YOuc5sPSZDAQQlSJAcEOkdUOGSUii2rqcFlzzbVzvs7TcVUhLn5Q/B3vOAaC51G8AoWOO
uadcN/mxRVW1Yu33rU5s/KyS/ogB8PyMLE8QobxmACoOnz/O2JYMksvBlvu0mhm3k+vAMUQR2yng
H+cr+0HEG8JtNxSpG7dx1Sk33rM3HquRUYhPFumByrC8dcMZfTQ96xL20ZEE2ubctazxYFgyZgEn
fnarvDrqhgKvXJgvc+2ldWIjP+Zld9XoJCK55MpDf92tI2HRYw02o7ri4OS+ujJRe+tkzs1ik7Zr
X2igNj1ciVZ0JuUWDevO0vOwToJqOc+gxcmuTtAG8hVSSHbbivk3Ls3QiPPnfxZGOLQp42lGyN0G
koUh7rtsQKptWw63WK9GhtzXMcM+nV6lZYsX1QmeimAeb+1itI9zBkquTUGrxvO27qnvPQqhp876
gcy9fZRlw7LAU8nVPNSc4S9LM0NNQRV3ZuKQkQ/af2Slr1gqvbXM7M924EZbXU9QgS9P26SQIye6
qXVLVMbslc7BvjyncHiJ6NF2iwDrzA6v8Oy1V1DcjcJkm4BslqfFfLfHgnfDq3H/O1X70Pq2OJHy
dqvjOxuFBVukrt7FEyLrGqgwvRyoLsObSI5Qdvaji/w91fFa1hcIeMCwlbuGidzoVvYVW48wdq5y
sZCrFWNIvTgoDh0RbLdzNvyI3No8OMJcOfi67i0rP3SXUK4hm2BgRMsJcWN+HjzrQPTQzeKO/Yn7
2zfuHd5tbAB4KhXcu+NCulR3VzW8SPS4d2NX9Oe0pgpA70y/4y/9uZhkwkUYw5YO7I25+EecjOaZ
T3MjNT2Xpa2Nm8jlsbCh2ZXKOjgz4x8cWMN9WCyHfCzb02zkE5aG6SxRWqzjsvqIC/IWFVqXts6b
O2a712TMsH2fU67auE9sr80PVdbzT1l+jzKhv3M91vOCe8iqTH2NW4RvNi25CZ3D/Mafwyuoqc4Z
dGOH7ga7AzGYztnV/nyYY1QXrojFhsscd2NZTzcIHhPuaPxGGC2P2Vi8l1bDqnRBwMgtxjo7U+ve
tdx3EYTuEtu3zhZ40qcYBwkSm/PnfxD2b4lYlw+R0/YbKNnu3iMu0JjSvw3rKnrOuHmyoOJjiUr4
3yjil2ebveCafUxHib/sP/9pUS111cTaSnbLV00uwk3rGpdrVnalO5bgKMLzZ+3G0I1GrqYOYeiE
i/BvaeEwWynNT/JMn7o4ZjhakOxSkRtPh9+DuCn8E8J/cR8bpsBtJJ60/w0jTPT8+QTdAssvZp3H
z1eo3ewhI3A4romkWvJU8MIHmG29NPumG806XbBOUEpGz1OFKc9fpmm/ZBFEoWgxKyGjcOMbn/qR
LKSN09MKNe0ICwFo7aosxmMR+wKWan2ZxdMCNjORQCRmegdawPo4i+o2usgCc86crpqYfpgyeCCA
i424jYut0vYNenb3rrbtO3u6mft0PhMtNz2XClyUQRtbU2luCo7dvQnV1hsa85gMS/vcxv2NsqaG
ozLqnvHDPWepVCcv6rrnGPI+p6DIbz9/tM9BRQ71pI/oVrpnYJ3ItbXXXX9+N3Ug5NZZiUzk8rvR
5ZWGvmPtP/8weff1lvEc4TqX7zJQxxc/0/B//u4wlhVI6jwmFoO/nBRw59nrg9+5PMVsrolBJuNn
/fmnjOz863a6wCovP+zjQbyxXOIDP3+45jZx6/n2919PSnrVnSvrX681qPrwPgvtq19PCfb34xTE
m8+vcF6OZxY0VkZWzbpJkHRU7fnzWx2ncMhc9fHzq5jBThwX7v3nA+Rh8qQnL7v7/ErV6kfYx+LX
+4U1AuBA32U3n7+oCUhFY504159vAeZdBBJVMV59/mooc2bizBkPn2/BYKCT58qFbXB5C9AORTsM
Bfnu87tj4l1C0EkE+PzLdbiYgyBwcPP5l+2uYpqhS3uNhuQFeUl3NwYqOjR1HsJ4z0fcApW8yBXS
/TS2w8vEumxd+DNe9tAtmBxYzTVaAYJY0gb+cbv0z/5An5T5/hXTb3vXIf9+aSbKfJcEmevPLyc6
7BV6Gv8Yhug9YzGxI+C54/qM8hthtcOz5C666mviOD6/BA5/if5OiutqAqSG5vCxHK23zoOp2ibJ
9a9LmQxQLnhldJgu53VHWYPB5FwkLQusajiXVZ7dVRY6xlAJj5F/oZ/HLOl3xcLR1USF9YgvlBw+
5h7w/6Od1lH5MGXuIfCJz5ZdcxzBnDMtcONNvKSIDTrEhXHegs1vUNOSviaufUZboIWsZJ/WrnxG
6Av1zY73C5N2JrXBF3W5K8QEQG2RfFQrSh3iaKirXxyXUVsUNdb+80t+Xq+55V7mU8lDwSjsLsk4
n30mp8GCNPzXwTBy8kjEYvv48umXjeHeIrILs5vYLDnprRzmn5bL24lYl7ammdioaeUdCWn/KSZu
mGie12KI82s7FvYzDM56nVE2XC/ZyKC6w7fdp+PPQgC/LS+SV0dCESNJKD9G44whwAOpvXQaEEDB
kI6RzJtFejrEq7Tdjx48INOKq7xIsMPV/PxQv/p5g4rQW8BGaB0cZ4vpZQdEFom7QM2oyx3TF+e5
7qBi+Hq6MqPFqocDeEWEQnjqCZdJNhyTFZWdfy4cBXd20FxqxwbRt8dUK+MWnHbyyl68Q+73iDJr
xonc1F4C4qdP8+J8930yxOZoclYTqPFFh+bWtDx+bosZLLuub+Yi6K6CjCO+q6vw2bj0qXNGW9M4
twicbtNZRd9MTLiFlwDWavjl1CDXj8sZQO9i2+uZLOa0p1iqojraepcTispx2g5liGgaMLhoAS9O
HqpPOY3knqI2K1zSFKs5+fCLXq2njn60n9pglVtc81NLmRepXTagIbe4eEg+goHDnlw0NA1WAJM0
IbQtnwntcHHWXRDffhMhy2jCm1ks54rHmtFqPFSUtDzUMydUcGpt4hjIy9MSBJmVFI8eEtmrBBUF
4jFkeybujknqA3DptV5T6Q77KR0OisXcs4tu5UEGZl8V3taa3OEpM425zdx6ZHc6HmQwm3urnOC9
uwE7BSRVceB84DRJX0ATlFeYQODYhTp98V0yEmNSTlLVWZvayrIXtxLAfVIcIupyjjQzac596S77
lLL0FsMogRMTihCfCeVVHHf5C5vofmU3XxaO6A4D7cHrrPghd7pD1RMyOfc5iGNHjPtmMaSr+dMP
LLeeESAipf8WNhNLxMsj0+Xe1s3s3n8+MCCBTZ5gJYnRo+7bKMpfym4VJgt6qxD1ZOGRKhgXI+G8
bshHwb7bPzWNJBY59xPMYeYm4TBLhqF+ASs/n9DrvrtabkUQfImxt952OWMGJ7kMrokY9pbxZZz0
ukhHcRHPJBv78k+dtsEs9dzXW4SK14sS3brP5mXbdBP1GqkfG3O5gCN8c6Fn+WQzsth/sUzQIXlK
l0ORxeWLCppv/ogXgsyvvT/mj/mSj89qmr4vrXRvGwNep0lm65SyjAzb+NoN/eEuiKzxPHOEsDFw
keK+uMpjR96Fd8Pl1pCjybhNaoAEprP6lxCfIncV2gsEnWRnNs5wXsZE36Oh2hNM0a7+ORPk/1fc
u3RAbvyfUe+3JfkimfmdH3L5lX/h3AF+BLbwAN0oW6hPaPsvfojv/eG5cN49HzUS/z/4T36IY//B
mkEL9si2tkENAPX4F85dS+jwnqsgjng2odqB90/4IVr/jg8BKACHxHNsF0LJn3E7bNbcIDBhfjsr
J8WqFQQZq49dUZh+mO5UOBs/emwQLKG2IvYabXM6d6ydB8sYC9iqE/eVWGvpMf3c49zBVJN0ZYRh
wrSzJvMxd2c3XDml5XJjRHNEThnTt5Bd/sZXGtm8zeZ/StcDfkwbbVXt1w1rDX8J5RtxJwuTK036
Rf3GglFcCkfm4cDXi9Fxr0IdcM6sacTn5kc35D1xqLmWpBmtUAzVIRjGPp8twCVxj4R2TRp7Se7N
UnfpPOzZFEUgaeF3LNk6yj0/VRsy0PsKJm3Tq+JqEnOY3eVExWi4ZyZocCy7SxileN0cW8niEqsX
dnLliHJQuwUCCiZbk8QjzelUzBYZipWa/RFvLuoB1JSDp6Ln1OOteF0IOGMzFdoqS190pGf9GnlD
KO8jIvqKO3+2ywAUmC1swxqMnGv5IKuSLKOgQGt+b2bHmU9JXswIK9IwrqB8gWmwvqd+bv0g0nyO
r6Yi6SA1CMufH/A+IYHqrckrbzRDB7OrbXQ2R5Xiq4NigO3ABuHgL/EDoRZNmJBkOmo2l5Mvso5d
VVmEm3wI4qammmoscIbLbLJ3wzQm3FZNQ6pYMOTBhBCFiHg0b0Uhz8vC9PAyfPZq+cAnQa5NU5kM
yPcQ9MO9FREnckjSoWpuhix3EKEnRdpYYleRkW0HzOOdBWNLOBTs5jeU8iUCa4elfBQziYrDYt70
vTUT1ymtoBwIvEUmPL3rOV4ysnTaFEsTRbBJLSh1snLgNIvJka8iKVv4gtXMa1hXo5oV0TnM9G9L
o8PlxB8JFtDyY1mYW+3qqrVPs8w0sU6tN+Zjti5Hzhv2LvXoPSXWsohyLQW5hTe96TDJRlPfhvVm
rpWVE1yGTBpFV9DN0egfS6dL3S9Va/w6PvCkB3NOvKEfnyRLcQMVF6P8UGz4kNjarX2PUf208pMy
JXEvYgpEFu6QdU0IV6Fhl/2eS1QbLy0jV+0c2GgU3kc8ZR5Jg+R2h87Ry+ScXrVIPIgnJ34NKo0f
5xOUNGa/r8KtfeQic9vryVq1sp2iF3aHDqJn5VogREaBPPjMZnJuT7LUjPpIewoqt0GcOZXVFX/L
yB0jtlg+aj92CDAQ/sVnYY3EGl4Fftaz3CwXZd6CBUvWS88YivO0mjhrIZ81bdpfTldlpe89oe/W
xuH98qpVWiW42jfRnMRqT+sVIsJgZZt4T9ADghpJF+HRp6gVUXVjtOiLb7HdK1DGfW6nPzOBTedb
z5qiKpH4DvP8WjTatIoFoJjF0WEJ3u6aapjGEz/VuiQGckiikSUp3AP3Kk0/QZvhCkOIQZoZj8pW
9yh44rhpzh7rSKLFsBF4DxhodPwucq4gR0JxVXBLrUlYZcL8VR/LxO9Q3SdNsIiOPxhnw23ZRx0M
vgEGyvtEZG37NoROMh8RGsbxIa6diKAEUgHzvSUTNZh9MuIzHJmLIOLdtySeuYxnaqf5kWDBj04F
UKPxVY2DGbEcIgYh7ti0DdIIq+vatQt2xtug3iApNDZRZHPIsp1ivp/ksw+WZKYTYLeUAtc5RWMa
p6chx/F+8qvUG8H/2X2Lmty1kLgcZyl18TazAGluakrBMiNNlkQ/Zg+pGzu3XLGQzZMkmvVQg0kK
GdYknaoRwFztanPTRcPorKfJNu6TzkeiT1ehNcz9birKxQVQP7aSCHglRBnDJEHGRxJdxXJ+RaJb
N2P3beLqFA6uWB7G1gpG3HjO6I4vNmdjQOpsngIpLWbN5sJvgnFH80kR3w3eQh4zY4WCjKE2VNM2
SJAQPdSKUSJmAI00cDfmuck1OrQmDT6E4iJ1Y4qcjfMqQweI7aTWHBz9qrWGDi4faxFxqrWfKbbI
s+//VJZJEvq2ZEJCGC9tul8aKjYE5I4b3dfB1EWQc+bxkitNNu6NEm6aQHRJBv86EP0krttUVPUX
LosOpPO8GeutIUvN25dVIfVHNEbdTGY1S+DpoQVLNN/WnS8/ImILw4+aG0d3W7nj3B7RMCTiaY6a
HllUXM0xbMTAA6ayyrAfyz1mYIgMy5AZfJwLN8dnJs86/pq4Uy2Rj1VliaHTt7+ZXHwE5Lq+Z9pN
dbW1RimL+6Sz7Xpbs7ljeZVHEXm/Ve2YZs1Y1GPaUHrdsHMGbcAd0b8grtNt5FbvuWmL9i7Et5cS
e09YtDmSsO0u58UEsTm2mRPn9/jKLmKf1oXhRM5im3hf4M6gZUPQ7PSHLpwxKeE9GdgOERNofU0S
3QPvGit0yV/DMU3Sg6AASLZ4iToFNSYY6+7LkGReu9XNUMxsnUls9aqtn8jCOwyNjUCziAdVPioO
r/JaYCIJL36E1nv0g2CKyE1w4xzWt7vY8oZt/EhSyFJ6MOgLoebbcGlrzIhUfoC1FELmEbTlDDQI
Aq7vZzpDj9QMy6tXOa7+1uZ+57xmo1kQ1utliXcT2s3c0PqVYcoQJexYyxcJU8jYTu36KiVUzwKY
7ZiMoLhI9OZqQmoIukzm9vDdYewf3FZ1C0ehyIcRN6bgT12lDVuTOzBNdsRYMmJW8q0NASF8y8iT
U5fES57psismN3IIn5i7uGh3QdZald6pZOqX+7Ys4zbbJBffxQ1pmQIMGr1PBVck9WZ7ORrbUfVL
0emwe0B5l/TbIO0H4rkDjQ0ecFrCoZ5uAnbs5LMqUtE7Z+20wg6RnflBXrwvQ9sW4a5kWEolMooS
jtU7xVisstOQkhKbb3smX2G2X7iCFExoZWYxXzIFEn8sT2kQSeyhkN6GK0BYxpdbbDAWzViJtj4H
WdoahY8oSzplanacvO9coRjAOvIomLE4HwklxEUSXyaLfPh/0jL9D8q9sv++EYKlaN5/74M+f+M/
OIo2vhgfXYoCVYhh739zFKX8A2uPdgJNq6N81yNtpiibS3aVJd0/AlfxPUE/FFxSr/6jEbJsn+/x
d/zApcsg4sr+J53QBZP4n5BgH309shSFjkgHCibg5en9uR+yukaFjtu/eg6jrOVMiUW19eNPjeF/
QfT+PTrr8zF4JR7hw8IWgH7+EqsTEvdaoHx484uKMsd3925ktpFfbdjjUf5u7ZjE7sJtdn//sPYF
dPzba2Nh5ngBBavgjZf+X3o97c7CRqD2UUfkl0CGMV8NOknTfk0Uo0GEo2H1nMhkD3CIdHV47mWx
zq3XSh3hxTn6emyOpmMwUv6aKvyWIfdnwvnvfHPeD6W08LXDe+/SHfuX3vRPyNc+qQywIfsj0vmN
n+C6TxyWraaKd5HwCIVSxfXfvxP/9iFfHhBxrq0v0E4+hN8fcIozXTWh+gj9CruwP334eOPo0Vh9
/dMHcphyOxyXjhMoOvjfH8gzzGe6BhFHSanqXry5BIcxIH3++4dR/3ZEKdTdTuA6zAi4xYi/fLLd
Ug2jSihTpPyQGQYMF9TA9MVUObkQRN9E3tb3/G0ckv9QLW91w93JVfYuTElui4eXQdhbrvo7LDtb
5BprmfQv1fi2EDJaoXayio9E6iOL16tGXSrMfTeF68b5xjxu4zojc0LijNAf0leSAVZaN+OyXBkF
esnrN3//Wv/9s3M0q26luR7AVnX+8paKZUYOTNF/yaBfQZfbMz/A11/944fxhHR8n2GH56BM/7dj
0gPScBFT2yC4RI1zO7z18HH/0xfDo7iOJxW4csd1/nIgum3V5YSfglCqT6Fb7vz6m4LE8fcPouQl
KOC3E993ZCBwt0npc33963uGBBTFfEwpEg5RsWQrIm5D0EhG+6SYyQpuo6bNs09h0I7uLXUgGuYg
HoJik6WD1wKGxRRyJYlyJdTOCzB25CRWRtABZU0/2JXEXovuSdaLZtgq2WYG81NRS5EJ/+BmTZLA
vnJhe4bfW5rucLzuAnyJb51rSrDHS+mmhzCZsWJ1DH6B6LeZRwpMqSeo9V49AA7RvjtvDYnoAfba
2Q9veksVBDyF0GN2RWyTvcZuAG3cbGvyq6o2+jF1vcA/LY1MHjKm6U+VYGTAh5nb5ROK1cvuJk+h
QlAkoJlOYvrH6yBGr7qVdmYdoZyq8soLXNfsZqv2kH7g0mdq66MqZbmmHO3uc3LB842XWLMm77cQ
8apAiATJNmwYLk2SGurAi2mGXTRarTp28FZhdOeCMjFNFWpBVSBxID57JD1+RQhyC/A5UYJYiow/
sq1jXasXBXIsguQZGO/FnsY83NpL6rS7cnTmrDjUvpfSZq4ak+TehNMpbie94lnG2LjASkxQa5wy
3c/JVD5Pi8X7EjqhVudeW1O5Dt0oKQ6dkHN/6txUTs+M8GKMQ04RvIdWVITbDpU/dGsuqP5H49UW
cWMpFdS6RnRJbFXlVN6NFVNhX+cch9aDK0Y/e/eMaXS04nNsrbc2j8L63PdGet+TtK5/Lo2GspAN
DZz1aWknePZZGGraZJ88Vw/nRetQSd55mKSKg9WUEfmMxnLiNUOTUrtblbJ8fmxQ5eHzkGzHX8TS
dNaO/xk2hNcGAd73oKoOEYgfPhoYXTE6X6eHLICkB6N3tMHCM8ZnORU4hlrgTtZjLfkEr5NapkQ4
p2me7RsbRfrPolCM3LX0IwaZHkb0Zo07awaclDqeA9A2YS5jn/U0Ws7VoFoKaDTEgeccR6ezy++s
twxsrQlFXvs2tyJv95TQ4/wE2WRk+ejgoX4asmyekK8PfpMfjCrdTqxItgeZXOmxdr8GYxf6h6Jb
3PINIEVYriOTyfDHVAwjQztICaw51rM72snXtktadQ0mLs+g+CRdaJ59MUbEsFNlmK8CzHqzZQHp
JBecJ6IjwC91Qqe4TFFk7srRde1HgRNH3li0ycEXT1o22516UZN9gLMQ7BHQYOddWI+RsAQ36610
ZuvbQE/gHir2dKz8GrzPSqQDyzvm4BiZ/KZ1cvSYdVFsnEG6/prTpFloyUR3Nm7HST+XvnzoqrBy
OS+tsVBHWLRB+aCm5LLYY7LkrkXVFO5OgCuV2NR5LMhJJQpJVLl0mjshrZzRjSMqYa57ozu0kP6E
6g/ym6DAifOxlutpiLEqRg6K62sAnQUs2dRLo/0ST8nHMGHTQ9Po5NXdYpLC31QQNNLV4nr+cAZr
IQmsWzIYB3FQ5N5eVBIHQ1b44qGTo4t5lkl0flvQ/RM3pu1mvG+7iyKyK3x1sp16CtYTg7Fg01oa
Mx2ANNzTeXlxzoP7JCEcTQLDd5QPLGzZ/+C1dK2t4wn/dUYwUx/FvDRbXywhEGSP1OV9PiTgl2dI
pGCJehEsFzFUsh+80ZHbqGnMO76zVDzEeRrNXxarGwkIaDLYIGy2RXEXgirGJ6g4ecmEaCZm3EZV
AihhQuXmqX2sQ0VF0QaT52/6Jq/f6jEDzGr3xh5uwhKn17XT2jhgZimYsE26kaRKRZUjN57thj2R
3qr7Ps5zwvB7Bqy5iaO5AnVtHMTgLhwxJknhkDHgtfwGjWe61N6Wrjx4s2x78K68eIjGVwclDxku
fWqQX1JZInNwSt/+8DOnD0/Amzp15CBfgtWinOXFWKJGGNGnVfbsMXfgs/WUs+0LrX7gsZwzfOns
c19CA7ZkJ2o16tuKUzQ4ewKO4aGEKCqflddGAZEOjuv7VAWuU1ls/ivARJ937H+E3v+/WLP9D+oZ
paZk/Zvl2duPt+it/f7W/I7f55d+tY2O+IPGD3SJDV/rsgb7tTvT6g8WYyD5JU0l2zVBisR/9Izy
DwbRZB5TX/kBbQ9/7F/LMwuavxNQ+VPXCVpK1HX/pGeUfym/baWklmz3qOEuvan7lzJuHGTQdBEU
4mgZvXVLzlB60wAly2z/5xJ33CX7AlVdGPy8YDKuLIatfQ7bFn1iyygUXPtU3zc9jCG7Sd/d6f1P
7+V/0W9eYgb+XP/x/LQrLwcl71PApfdSU/+pwVIh6w7M1+l69BBuMCDCExGQ08Zyan0hOruGrDd0
yydX2z+WDjGumb8gvngpp/665Oz2K2RzhnHUf9cf/fs7p12H7SD/R+POneT3Z+aAnYqwe4CaT9Sy
RxaL2hTTZ6zIl52Y0vgTex/QEvizJJrOCECCzfZu49faoMJo44OIAmaaXOjafiy43WceGBNxzlP7
xYBTHPz6Z13I56yGFMPo+iHq7AeriFMkSIJ4Uac4RjFXbXzQDHR19r2Qt4Ctqo3vMPLvKlWvFdel
UoDBnGrPrI37LiWlHQVhsmEITqJMKFeX3O2tI9VzKF2XAVkCVrOKUHNOuE+5Vu4Yw3YbYXk3CTDt
VUxgPQwNdcsthzDVaXlRxr9fUIj8Nw1G8HuMis9H74hLn8SRSdSE/ddYiACfbuQBZV1XMdsvYHQC
ee5ymNuhv0n4ULt6Jiuq5/bban+b2v67rMxwbkY0zv3sHiQCz+M0S3AZLDoVWwOMKP+LsPNadhXp
tvQTEUHiuZX3bmm5uiFqmyLxkHievj9U53Sdru7o/4YQSHttGSAz5xzjG2Gw65E++5i/S1ffmZ3H
x7XxI2ShcS7z+6AQu1HiIdR40LCd6Bq5P5M1HYTPciHBZcNKBzkYCyKb7BsN6E2KYB914qY1LHVp
p3zvFw1ylJRgQ91Ljsobz63ZAWsPAOyIKZj2Xp4fk6mL1yOI5aWe2snOysZPaRnIr90J8ig2Zpq/
44X27bHvumfU5dWuD7xiUxXjZeyYpDUsmQ2T2QAAoiUA9GE5UXW061E/qQSMSZxzIho6ihnlYN9y
I9mvvdExV9lEc9usQSw4YX0aMvEIY1ncc8O5aT29xwRSMV6t9EfeIzvVQi/Zhg1dLz3Wtp7lfKEw
pfTikvKD03Yluj48WVZ+ZXU23P7/V/+/cq/+PgVck3Wmzxltijmx/n9e/SnTP2jfA9nHTKaxc2jE
XDjiYlZPRRdgpTSq4qgJi0wT+2IU78iHj1NY3b20Jo5LqWQZq2yNY6wB02STkluZ9cru7T8M17Au
tHn2tdeFa6nl/+HkNea1/P9Yt84nL60hZx6+PXiGznz3+B/3rbxuPC02sWwwzT/Rt3L2uV+Q4mug
VLI1baGnk7mMC1AnNF8r5t/YMfPEP04AOmmVR+suG9DCoT6EiQd3zfeJXSJXxIG9tqqq3lolhVwl
9vSkoI7uzRpwubvgd9zEP1PTUEva2sXu//97iH9VMPhUcNhdKqCmbhiOZf6rWGNpLDaMmLPJKqBd
UcVQU8KcKy5wv7cosJ3uhI3uOy8wJBwcDSy5mCoAhH5zgIBBRodh/IcBwpwHqP/zi2Y0ZFx1PdPj
Jvzv2zBvGG5jiS/QGXuFCMwasGlPUPSoVvnedOoCEkWl9ktrdGf2jUGujyFwldZpkBroaWro9L9b
4BVxf6imfFpoRtEAeAmOk2GR0BxbHu4VsuMyO9/GdBQWZoUsxOM6bGT55PsoVj0ZnB3E6//0ff9f
Z5GFE5rhz9Gh7vj2vxOlnHZgdRH4jM7CBRYYVU8sDogX5S6OYh9jOSY6J4blEZOjyop3iekQxYoa
f0rLIgKRmznUoDdsSQ5GOMWfKYf/UKIBsWD86yfwXNdmJKR+J4Rpe+6/zopQ731c1ZIhQ5GDqDVh
ei7s1l5gzYLgrxL34OaNeyCR3T14KeHEna6tX8fTMIJzm04S7w83tYnSjI9mU73VtSuPrVs0JOCU
Ny8xwD0pCxdJMTbfWWSJRVm7JZGKhvWoS//+Oh6E+Lrb0BkoTITtt5f/bjCofsok5l4V94zGogZI
zNJmH47ZsLYHQ2yiKqxZW9bI5iJcvugw63c8PvbWGnRASMOkQGK7UKjtAsrH/CzLsu4Q4AZY1qIo
76RQzX4H++agQhil7zyyNHUesI7rdUUPc/06puLBeTj5uKCeQGbC/Ao1hZAnKOmjEefJ18aP8lvm
d905MBN+dcSGG8sz4gts3OSCZ2TbQ4fAhsne69DrydduOrTQrkMdqbZOry6d4IHw7tfFK/PDnuM/
qsDwCcTt0rWfcSeN+8Cknz/Bx3w9xB51U4GwmFnU4dqmN/guOrfbgvEOWSs4aH//9+40kPhSKMD7
ddPYqzQgbAG9Avxsv19lZAi8q1gfj3UGMmMM7EU9Te43Yy3zy3TmBM6cRzfAepTo/VcywlCsKBs5
tRDIUCJx8iayZTESkss61c5tqrKdhl9zE6bkg/Tx3KC3BxVTk4JVpBnqJ8ZFPC2Tk+48meJCzxtz
Q71lujJhatcZeus1nXzJone+grsSkXQXFng/fwVhIz6CzKruLIfOAmDNB3x87ZQFeLzMeTfK8xKj
oUtKZSzf3C6qTjmqkTtU23xZKg07G3c9MhE0oHVdpJfrGE3rPQWQttebeWrXUnNuNDBwAayPt6Ew
7FPaeF9iMrq3ERblWxKLL4e0HPwW7HmR0LfIHbSlOb9CzyyS7Zi7r6dmrcW6/fbayFEDfDgIYinn
Y4ata7vBZb6iu7n9NsRJ8cbrh9jGo2mJBzMZ9S4YVFwzUZhshHrXAoWBrijur+dcK34E9Mmvr72h
MX9rbt6dX3s6rGBb6fBgDAiCbiK182sTgmc7I3vTzg261FPbcC5B6ZlQd6NHZTDihbYPEzUnUmP7
evU//9ifnzXJCYj7+k9H+uJSF3w9UR2fOhoSX0KU9ez5mDZaZJjv2by8dicmvKUkX8a1JTadJrcu
vT9Yl0b/lHCQAOtzRBXTHzhENHxJrnvpVFmtXOzsK1qx85g0piQnRcWD4A5joyY8/xhyJZ4mwzkw
3F50iYHxn90aSRTyZzbaeFRgIE8JwJi/Nx1lsqXs+amAH+CZGm2IPK+nEQBaJeZDbk6OKHf0UrAO
qVgjvEQA3/QoSN1dBZwmNiUM/jhyoqXqqXDVpnn+e9c28NsO9f31Wpbv5cXt8y1qKP5lrBv30LXD
o+XD5cryTQWz6b1NXButU/3Z1Xxj9bxnsvd6ztZT5/VcPb/y9Rwcu7+f+3/8u/k56tvWkp4e8aKi
HO8SvAx0q7Ri0sXua1Ml/BiNyqdNTCDE38eQORLinEEj+ecYlOMCexGEhKaL8TVP3CKTUV6CCQjs
vPfaGAQorXKWk1sqTP3e6upxoYTbUz7zL9RBJ6Ix2GvmTVWqra138QU3QRwtM0CXFZp9vP0l6Q8E
hcxfHVD//l4WkXatmCu/9hzNCM95X5zCzhmuBtEujSh76I2hmdz77gdzTvc6xOZAqg75H22rp+dM
qORe8T8oW5/Oid62GzfSZl9DnF1TOkzWwky1fC8r648xarMruB3j1OKPztIpOJKAph1NFIF7+DZU
/gt9I/GV06b1mpvZDc0tmx+Fx7yrS+SJ/30UNWO/zAkk2Lxe9HpCwzwC/dR/e/2Tf47TznsHFWsd
XsdfL7VFp28wQzVLWBCopFSkDp6svLciirC0JcHltUdPghwdjGcbaiFo1GA6nfSg+osKPabdaDLX
DgPzrVSG91anA2UvwElblgl/4qD0ztgzzE0twcBNsTe+QwfP4GxU2Zq0tPHdjwpjS2GQsLV5N8GO
uKvGkLSg+cWWPe5AEGl7MzPzEywic5lGcL9QabgT62X3hPUN9yTLDVKyvKMFXvhoYO6+DkZBVqrN
NA4LyOV1SPd0e21Ci135OuhSP+7tvTlHtjUoSjZNYlZr15c9BvGgOraDJLl3frYIPfv+aoXMT+I1
755GUR7tarKvr9e//tpQTLcsU/5yUuWM6FUOqUKQV0/T/KgVNTW7YDqnhdxFDVEmKvPVm5EaELsy
O1xXVVm/Ncq27iO0vdfe6xWekenLgOXhruNvvNnz0CC04uv1itehQQ6/HPJMTq9DIUSHnZOQYvd6
smzq30HGu60H++60owk9MMwfqOncS9J6+JTYe22SHisk/SxmtJr6r2MalJilK7Nu988x0yDO3U7j
W0UjYz3gtgOUwRSYgoUHDSynDeLM41QX/3rt+e1UPW2C0iPGoNeRgV7KgkxFLOsey96u4kMnXSPe
rLpAsZcImKVS6G8lbIh91DiE4rH/Fs+bPP5TZxFj+oCsI/Iu4ItJfiewID2arCZf1M0QXYxRlWc3
vKRZHl1eR7zCCY8l5GC7Mty7GtShi20Gg3nPbibjFtUfr5020LYAerWzFwTlmR7Swa7SlLsHrsCV
7YzDlo5huUxsGzZZdSAz0PpGhUpAjxoOk+gjst6CRafb9llD8nUWtUnKMpOvNWA2+2zMm9cjxR36
1PAvg8K0AE5yxdWhgINKLCTe4i/Xr3538SjQ/6KDPCVDVt+xVuFeBy69d+asj+U/+3YM8M8I+dm9
KHcPsZD4OoiY/CTSERqlH7abGKnXpyoHYsExMWNtYfYxGnD2ktKG5wRN4pChOnyzzCrYohAN8HVP
wZuO8ftWavWmEtiqcW+7i8BCOfkCCDgMsg9q5EvKM83TEY0DlEwjRtaNAbFMg1j3pTacVVWO52G0
3n0LtGlSCRQJjTY80GRRCsOo55o9MLHRXSrknH+EuXjAcB73eWjG68ZLiO3I+nvMu7iARVHrTI8M
erNIGFXnF0fDqaBQCLU2kgPIkPw2ZtF4A+Uo95bfbATIznXK2wdmwCRV9vaqqOJrGImxph3Teks+
I1mbfgnPZsj7aemPio4akGumLuWfyiBhPKANs68Bsa/aBLB7mNm4Xcs4PlvZNG3k0GS7wvE1UKLz
T1bTfDgV2A8XfRPJK5D8a0A4Y72gSgmn1cIK6tXlHRO4t6PR1pyDF+Eth1Yfmt2no2vxKg88EjLC
VG4qieFb6x3zave/Xik4rGfxe3ZFdOO23B/A3G/jqWw2OgKDPcAZ+66lKRI4R219o+HrNoU9YLuH
U86wr7KyfGfHyRCkdJNfHF5fGMURfOujzikk7GdKMs/DqnBGzXtYnsXT3Ln9sIJ97twhvIlnUFvJ
IvKz6hSZdY56hjrKPu+0JQvV+Npm3Tn3y/wJ/5TGAtlnW9Sm1s0fEnNtaXTIfGbsZ1qnn1NEtwEc
FwAK5ytsXfljygEyIFg3jpCoQbkg+RyZK3F+oZS3VpM7wRfWK+aciXkIrUmdNAuHXuZHZ5ecvmvY
O/cyis13OT6HglJWMDItI/FHbgdcIMYC8lB5yYy8WuvAII9VUMQXlxtd0tCZovcHVaWAnY8yNntK
TH7rlojHrZ51j9efZQax0mCSvRHpGPMTL0blXYK2nzYODruHofcEzvtRSM+5+CRnSF78FOBNP7nA
K3tz93rLfpEVsDlxEWBRIOSeps6hQeu+485MKt7Eh6FPGJ1Z5hgrZOybroYnURabvIi7vR5o8VOv
w08b58DaR3u460YRb0ZyA7Zo5svPsEATXlvVdIJ9FS+HjM/nxzE31YISs+0Ii+wIc/2a9IyYXk5O
Mz5whTNZStD9H9D6/oLfXZ8IJLzrISp4kUc5VjEYq69d+IPtJqyrYRVTpR6NPr69ZmkZmam7pHMo
MrFuypdMn98dkeVbIog+lWn4V8NW/hWUVb2JorpevnZfTwTgDvahX/8s89JutlrhMSDBVFtJvL3b
LBWIHbVW48wi/a8XhfjuFf3YwgT7ntXf5FMOR5At2NVZVpwYor1Fx5/8ZKYSI7uYtDX8suRT1M20
dGsiuYjbezcqe+JeP+jEWYX9erAJukUgUF+h+130WpZvSDf34STh4ynCHbUIX7DoUvfh159668RP
2yr8t+rQVL52VPjn4rCK95il5zOLTWFJAGEjCPBWS5kodvwRS+/ImrRMZPmVZt1Nv7LvotRLoNBh
TheAY6Vwy4PhK9nuQ4TzcIVseQUkE11FHQG1Mxh8Tc1P9pSGfhKu4O5749jlQBSdWoa/AQA2nVN/
yrTdpcrUT3hZPgvK5sfetdG0YPnD84npEnTTqgnAxJRTutKLhLykKAGL4alT4Kb16fUoYaBdhvB3
sQTW3wXsvptLXu+C3r++9h2KkMTAgD8xix2XCKnqxWCuGwy3px6H4Ykr8ncIZ3HTpwm2ZTMXPkIP
k5kS4XALHT3NjkYT0QC5INtxnFAIjOGtFKLFcl/7S1+IHg2yVQFwcu11oHxuTfOX1DQppDoWaKx1
kfgm3RQcSreG/jGIdAU8Sm6arOdGj+s6ozP+AWzzR0TkzqK0gnFNSJt5zJhuFIQpYXt2/xiNMds3
Y9+cMMpzBs/ztMRozulkn+rS6MgIYHnWU6mwtQOgMJtlI1V63e8prdTWyk+begXUNUV2N8VXkN7x
FSF5vlGqvVXU/RcW9k6KbUmxtU2xz2NmAnXvZ09PBUzFY5AaSZMoEiUNrPRKvmGFGk545gaW/3yV
/+z6U3FCmFbytxJtO0XauSim/tfw3w9CpNOvI/NToY3EUaQiWmNWHW5120yMpPhx9CZ8KsMyb6Ne
C6ZRWb8NKKqvHMudtQgpQ53Lb4CMqACrjwZD+Xbx7KRw14Hd6AfECDnp0AV4MNydGnWTGa7yF2TV
Bytp/WQ24IfLylDbvPIxjLfA731DpG+1Vsm7xaopBxG2SVRZE1sKD7Hqaog0Ohd4kg4HL+jmcl4T
HuE+iH2E4SlzlbWpkp/096NVSKn1yOwGxk9sVB9OhdEENm5/fm0KpxzOmg/mOtL1epVq2baxeyAW
dlrcBkJWb0Cv/zQNeei9mNmiKHD72+j7LLeCtZAj0gFP666MIaQ8X2jamrVLc5TSCc70Hoia1AmP
C8Esr5wot86jN5pn+vsmTR0aaBQQMCKAagaOZwNCxpCtFwcK+OciC9NDosNFGRsiAcKsag8I/33O
W/VeiHbGPLlt9xuWV3kScJB3MScz2C8n2SpVewf0cBpub0p4rfCOSH6jTW764Tpurb+Uiut1XFD2
9aqFxV1gRvn9xWoK739FgRHP3Xvse9FOSgjxY1+4XGC6tswr1F8EEiD0z/0vWabfsJ+qI4GKF78P
xKlo+98gZvMvWirn1IOH0BlAzH0GGlMV+h3FenKJiuExumpj1/VnPjTdYbCs6kaFellj13/Aa1jj
lqq+rbIVW/4twas4vc5Zyk2nlwAS0sr/goirNto0DPukQbtVNXJljSwBFqrIkcaz3K8yC0CamM6i
9+pH9msi+++hD9kN81xyFo1O9CwLWoJjfoEuGLauCRCzaAeEb0YKTdmCO8AFomFFJ/CDNE25H1WF
Dcd9L6Ps2iI7hQ+UsNIbQfgGzAxur01XV+cw8d0/Aml8UXD5EVSOOsI4GBf4Dhmzemw0CiD1scVh
c6idHuTSnEiZSHoz45CNeybz+xCs0r4f7Qh8CgC10R2+tL4cdx0cD/QstPLKzpp2KEv2/Gz5p8Z5
ujV8CUzHA5hl5fMqKkBtY80VrWpSh8H+Hv0A3z3xokxdYK0uRFZPS3SC8hz6Hmz3IbyZgwqPVZkP
LP7a4ukgzlzkdpJ90t/lh/GBCdLEtGF63Y2JgFCqmA6oZWMvGwTjEQlHqsn+UhB5K9K1J9s+0h2L
5qjEBoXKQoqcSZ2Vd6cxyVhbleEq6zsmabynL7+9WhHAfDvtYLdp2JrwzZrhWWUaQ1Hb+gAsa28l
itRemkQhX6qxOLlI1I5FBHtagxNszJvakJ8OKKezHiaCCzJp1w0ciV1v1oSIBA3UoyhjStkDgdKq
tv7Zx3LVkZy7jDRN7Axhc+H44bOcN3zDfwxDp52iDnXj39ND31L1BtoPi+2uJRcnqfxTULb21nNM
51hbH/DV5LnqmVax9Mm+B09L0BL7t175MDYNql9ooqr9aLs/WnAOx9emGjtrBwJqF1hTdH1tKrJf
aouJWTFD8eGG+4RwVCM+YtWT2+VerSHzt0bt458qOnvttla4RhVFAKNjhliRZxR7dIQxn68MIfyz
ZjUP1nKML7od3DLRpguDMt1KBmN3KPKqO3i62x1SHf2TwQIS9ZzwqGPr6i2uyi1VqmSZ1WOBc6h3
1qTmWnR2mxY9gPxOaiPZpGiqttZIeiRVcLBqKN421FJZENrRQTX61YIOdSg8cLZII7pNVRsbSdrE
RToEw+oFkFDLwZEzzE4Av4ZmVgHyzwkTPSROvknHhN6hC4oXEahz1uss4RxpitOkm+kXwfdY5RYl
8zXDsqPd0MXEjkk69ZDNjnmpktNosiIVLcxK29zGtuvSq+6KbamZiBokIhFGopwoxTjaxxrGozAc
iW6yGiA4fvKWjaF5sDJIcNbkdFDb7EUK9/fQTqA4illoMAahicTOBaQ3BCsgjtWf7rhw2pZA3ow1
4shV5OncO8gosY6qD2HXBom2iJg1OEF1Nnuh7ZTZApjS02LtNKF3CDp6tbrydzaOXhT1lQDxJMWh
U+NuGlgCshR3D0VEI8QrxMNlonQYVW/SPhiWDkGAZ8yoS0yr2qFrp0ecR3e8seGp60aPEGSiKCKZ
nn27fJNh7hxsWRNKmydb/Ir80EOwCAUE5zQtkr2YMb9mSXyJC+kBAwCyRtCaGCwNZox8jpDcmUXi
1GoTh4P2qOOiv2eBU5L9lX/nFQQJUhc++4mOTBclj9Ah78OP/XNVtfFVd1joUv4MqbZS7g1KkiWI
DGN1E8Auqmwgnf38EHW8tkEWyJcB038KLe0YN412HXqFfbeItyQrWIxGyjphBxk4f4dwB/tKB5aJ
sMKa6vLRzjQSFJnIM4sIIq8PIznFJ4L1Qua4zFO+A21oFrk+fY2Wm/yYH/QVJHATVskyLyiLTGGp
45KzPnzZPrHR9w7ulf6W6ayi5/xWOkFbslPbY5e2/dIgUZerDZnzUGlYI+F0HOEkfebN8M3dtUCf
wrlWof5ZhNOUHtNSEupmh1RMRq/4SgOXpkJsPvWmty+a5+ULEtTlRQ90brJjXdEkELhVaUwvHHDm
Or/4ZL31VSx2YUNMq8b5fbYTBHwIH6AIsTJZji+AJJakZWY2C6xg8HiyAbpdNFL6AYVETFqhjhZ3
3LgjB2AYCrXvrM54FyIGuJ6lBgiycthp8chFnk3tps1zaxMEExGoAPYh0f+sLQBNlCX1G15Ia1G0
QXynaBwuQ3yC18AFvSqVuxo8c7x1hnOpkdmudE8mZ2y3CCabDzMOfqKUYVhW6QwipNaX2kF6GJE3
LgrN3YIDz/iFq6XL6XiukvG3kYTAcYMmXzY04BYduMF2jAVm9K5clSnKc63WHOKqoGbWHUBUZM3x
oo3ScjERgb0pm7gisbNZ2AkYg5g80J1R7i2FWylTgVy3SXV0G5GdqM/NetFbmzKo6VH+4SeKzCmv
/+HLMxKN7gfn8Y+hKqyn4vvdYs8O96bndnvseOGqyLKffcAqLXFiwufnTeNW4ckGlRJlm0zL3O8w
H6xtQaI6E5Ry/GOqgZflxge8gKXGgH2yBD2yjhD2px1R/G/riHlF7T8zv4BogSBwCdPybrRa9ieA
JuIsrbg+55NLz6DjiktD3XmGSYy7fyz6a0hrdBOrqb/K6NuB7XDHfQ4bq8nJW3mt8wcj34C8KJG+
hMNbEvgLfZxHYZDUmA2nWzG27p8RxsUFy0XtM9KzbKkKpZ6YZMHOuY68tzpnqe40x9cSUpHhtRwR
6qNSSfJbQwL0Mu8sZgGNaSUbqdk/VVO5t8yY4nNN+hume0m0X7YVgdX+YOgGJVTR5ieNBY5qpQ6M
MuGOK3WitEZwRtolIZHbXE8OORU/EywQPCkPIwuDb+kNYmXrRFfWU/Dop0Y76XHzLZm5UTyjT5jO
XZjXxsT9vhooIy6ZiKlTqpzwVONMF/0vUwv9N5n67Y4rWN/aQ/Oella27VCjf7T271cKOVmb48nh
fsKEGEIDFp7g3OMd4d1X2cXwo/psTZIQnDm6Hok/Hgw88r1D6xncqosz5AkKPee9fnWdnZ34vRE1
oZ2fsxWBFYaqJIYBwisAk50qop992RUXp20gK3dmvwsIFqiGSYQ4ucmZY+a4ySNBaUIB+W0Bpp31
T49U+DteVLUY7Ux9z2U84p46WtrdLxFp3hLNP1wuoO/jEDMS4INfuUQ/nAZtwMbeKes7SEdQTyZz
dL8dxj1JaMQkitU0vGNOtj8qWE2kOVLWgzvfXki0Aj8+SVarYxBvda/Qd77dwyBE3Ic0SC1Low3v
xCdUD7IuuXRqQjuMHfqWadk4cvqOfP0K/VHfN0ZgrR2XnIfO9sNj7w3jl+6t+UTw38xxoFom3HOh
qCxYzF4NJwm2pLOIU1JHLpNBfrgay8RCjyrnW3QJredGGd9yZA2Q1ihTtNT+8iU480n7OcR08HEA
dDeK9Po+7DgfA5UXTwzcBEAxEV9g1pZ3UO3nKbW9D09yPXa10+4b7C6PwBnxFCSAcBuceWunk8wa
wHqeWVZUHw1F3AE27ddQR85B2jYC28YsvwI8a8spmX6UgTK3dIvkqUDgBhaiE0/DwTme0jZ+E4lR
Evd19VQ1QPWfjK1fju1PT2NSOAkSIqXUp6Wnor9U7zW/8X7CJmucH5lLUKHEB72Q0mP+08j6EMty
Q/55sMiE797JXW6Yd3TuGqpasU20YbgPffJeKWiWbaw+KocVSDq/dGavkAwTM4UALEAjPrEuIJrr
fV5VCFGFav6e+afxL11zrWOGqYe5zhD+srzuPcxU9kUOJRNxY4XBxT+VtcgvUY00rWwT+THHvWsx
d/82RRDC6Hd3Op2enhadmVjU99a2H/zMZQKe/9Ea3nQ3DOu34RfpgYUInbNhBPgL0XJOkjXAOvqz
qhIcP1qkLxq3zSMeyXVLfcJhuk77o+0L+93LixOB69S2KzN7sqSITwIE8IL0rc+xN67mnNtNmUEt
KyomO8eDtkhsqHfAVGi/1UH+wKh9bibhUKscAU9iK6Mubk0Ly46tG3yxdxrXJLgbYHleRYpYB1dM
YPSUgJqL5qQGW8u4Hl9fVkaa3TVtUvutUnvWZx50ZgregjLcUsthAGgsn0+ja/RrBw75nkAZ9Hfy
t7Sz7OHmBDlWeQ3fk5Q94lwwnQxXO0LYazOzpCEdPm2nKe6FVJ9ZgR5szD1+i1ach84SJ9tPopsv
v7jiAsQB7rgt2wGSedMF4CHaDG5m7N0DVnLfBbM0yLB5cQ1lVmyKEdhN6/slpXNLPyGGxkipz+FO
sZeh2LFovljOEX8+Ubxky5/dgnqxlzIklBgydnXh3qxmCq/jQKxEU0yCAFrcL0lgZavM1fKLbJsd
ujIUAHMzaWwG456mINPD7hnPuLARq15U1h9RxyiUUpI6awP68KarNLwwpFpSUaM315+YPjDgcCOV
rMAGsnlHwgleH6wrh/wQW5KKekGQUdl58uikJvJLme5YAzafWVutEJBku5Sw3X1tZh9MSaYf84MC
69zrgT0fMZvk4/Vgfsrz4X+7PhJNZ0C+CtxC3lozsQ74BrU1bRzr0x09MPSp+BnUSbJwxbhxyYBb
e3h5D/aaatTwC4Yb9dO+6Z9U3H2ID4zfsoDUJ5IeNji+Yy8dhlXJImoL0Ui8GdyOSEJs380sL979
i+wAewoGwGXhUFfZJR6GZOx6JBfQc4ctkx1fm2QMqRLosXPxq15fgvllZDQGdVTVX0ZGxy1AdXDo
qrmmCtR7nj3yfYs1YY6oASo/ObGASU6FZZ0Mt5YXUcpqlWNCZKnsds+eGBKw3/4O8+su0dFyLpKw
MS+lMSx9mYPWDb8svRGfXeoDV/fdcYl43QuD9hKkkXWJUUBB0ScMzYtcdafDQjxjp3E7TXx/N5VQ
VWXpuiuCVpw7tbm+WGptYu6Jzkgp7WvXlmXONxptZ421fNiVdt5/a+ZzVvwhb0uNdYuUDWwQ9oER
Ht8n8+5hjcc03BlwOT5hxX8lZt/cEjBHT2Fzb0yEuwOEm26SwaFGCEfmQlyNffBpPGyEb6qnI3Wm
dFHa/eG4YgnN0KIQmA6AzOfqTTPGp7jyaPnpztmh5faz1NrfGTbVp2XkxtabKUhmNLaM1VPzjesM
8EvwzWQ/2Q0NmZsTBRCyS6MNa0WUcyFhQ4jcqp1TNeE2oan97RmEg9NLCom7TJo/IHhpB53oDsJv
54eyTRheB6dZ2tKOVl7vhWdUG/IcU5g/v3Z16bhkTEbXMarOfedbf6ZDuCVxnQiRGMZiNSibabw8
Wo37sF41HxmWYteEstn1rfwhe5bBiFRHAJ4OMv7NBLYY7XpyYxLbnMmT+a9NGie829dBSP+1nW41
t5R0dNLWpm+uyr3mCSo2Ipq+A6oLkzlGP8YxQc4iGbZgFPcMTycA/ER/hMMiYoKwc8zGeZg02q+k
d271zmOwJ/FSX7VtoTa9xfwItH57SlFdUvolpUUUlf0RVKla4dwDVW0Hd2uuNL82mKpTSoAjoCsY
Umfps3Y3jMc/Nbq5b9FAjqC3kXrlXnelca0D92GW2XB47b02nksRS8OstoQXhCWvwsTp6mb4HIe/
AEr1oLK14CA48WiBG5eE/I83FYK1qluDsnXSaN/BoAh/GsPk5lssIUhzCFcj/sKNBvbpkrf6fz2C
7jtsKEw0K0QQaI6Y+5+Yn5No6Xrvr73UdPHPh7hDqk67lxBvfuFg3Iel5fxVV/Q52joFO63fQggs
JDTB3Q8t0z6YXmsf5kxhEr9fD+eDfu+cQkTaO3OuSLekPgFcQ5r22k1743tEwv4Qjvgwae5/5plm
ruBpwBcwLRLJy5EQShEe4yKtCHMcTXWK0EwRD5OBhGzL8GLa8fZ1Cwjm+wAKgGTVJNNPFDbjpp0y
wiFqBRiUNeCbpiMXdmgBfnj0pxEKptp37zR/+FhidEhAz5J85Z0Nl3alVXX9AQFY3ySukJsWTPmH
qohoS0dKrEbeEMI+r5q6NjevpZGt60Toj9wMgd5EbgPhC7S/lJHcpJZBflZVs+iW3KvDyJXf/3qU
OEb09zG8L/CNZNlt8tYT19emcjpnKZk+s7jn2DQnyccDN6jK8xFfjv+LujPtjdPb8/xbuZrnXAGH
VeoZaaiiFqq8xHZsx09QEifsy2GHVz8fSG77f9PdVz3SPJlIOQKqXAsFZ/l9t7A897o+PZfwAr1y
EMNV9s747DTaTbauaPX6W2MZ76WlZY+xVdvnCbT9oJmwb0cs/VJg+c/tEBJ2qPfeDJX1foTh8inF
pvHWdFt/26szVoy2sWbVk3m08H3OgIBBqDB/M7vGCKnnr9zbZNo3PVdOXLnDqdTn8YGEKeeTjI/b
zmgX40OjRFDFJMH39foE7GXXmJ6SxEIAQTSWS44enk/0qyltgQNTk4yrm6N1WgQp7127NEcWM+Zr
M1g3WtUpD25Favhsf+MLFAeZE5eyMzVookygLYwcStj8NvMP36DUuts6O3ILlWDb2rrBbWtr1hwG
Ow39BrXNaaxV+VojFdsW6XR69eHjuAHsGhtifhvX4waIL5MTDbEQg5bvZCqqNHKlO4/ergX5dGtg
/iGCAtunLyD/P0Oj7X6oxo+U7IEIWSn0JbyZYUSoX1Kch/cmTu2IoCf7ZlibbSssyt9b1BkPXE4m
2GtmI4xu7WCytN9bH8dw7UsDsuBwXs5uBGv3m21rIKWV8mBiQNK2zh8Pbsc/npasfxWXxNKHMTqC
jweImEvxdmEN2rXtdHUxNfK4XZUnVPr5vW4sl2Jpos/RYFdPBaFJobDw0sAZrYyLEGAx1aOLglq6
Fll71nR9PgorKh6ZiqJdaAzzPRx/ULYOv1lldh5UqE/8pu6xFXNx5za9xDkXiJwy4zew2W43UR+4
dTTth1uSWQMfAglHF2vfGpsIxTDN3xAmqz5SZXSzmU1K/biAMMLrum7N5Kq/t4im+b1V8+3IdYso
KjnWLcvdOhB53d4l7tLeuWYf3ZrA5tQYKe5USNrdejQvS5fL45zVPr7gduTNSrhnrR2/Oe4SgNKf
w84QL2lXNMEMlr+LenaFWw57ncn45MpqZ0/9t4wTBWKCgAv7K+zcyBi4SdHyeEMuiqPdT9GtPlav
Kly8pymUzcMYGjvTdZ2nHKE1+F296ymPXlyM2n41UYokhz8nP7sb5pcp1rFNH5XiSn6KclTAB7dD
W2My8CGF4RkRVHm/1gTIeq9hKv3vjZu2Cs5tEJMDe6x1QXIJa8tuFmeK0C6Gg40oL+ST/GMTc/wS
K/S8vGxbTM93DcKa/dxTkt7QxaEx3xSrbu9rUVePBvG3RT4RR6aSgjATFreiTSDqShAaubMb8nF+
nSb0K6PdA8NUkXsaJXUifE3jW6Vq1w4n/seWkd/l1VDea2X0JqqwvGlW6L2qGnfvuiardy2fH+vs
jAdh80IMz6Wd7X1DUjGmQW28t0vEuqy238sy5r7WcwB8dQjvS2nA+1OK9H2Rn22lWL5hRWEBqKba
BQOdnblW6T+aqZq/W+hRj9uhBOo3vrTlZ0WuJhwtpcVotPlkkfmTK9RDEgpVq1FfzYYLV0gTcWgz
9z4OPWJfu1IJIuH8hO6DejGyFFwLIvFZods85W6o8PO74ghpyKTMrF8ircl/lJV2UXDD/NhQqjmw
LqlhgrH2a03JVUBiYvDjMsUjxhmcK0t2h7VF8XtrtbC5ZlQ8zkLpYW9AxZK9gaGqq15NYWCjvW1u
jb0e3LZUpBcBnpzkuXDI3p4HbIpkcWlui9GRj3b4MNnt8LQ1ixk/9oXb3oIbDk/0FjgbjDVLxrEg
tCoZsiCZy+i+a2tUcPagfu8cfyoN43svTqEtvyZW5jxjW1EHNSaPuyGenec21rtDHgM8T+tusaTE
DgE3BWWNr4I2cqLckauG2i5VW3gON/9aJ+f+B1EaGjkcqww02q6JNvgPVXUGqYrQ3mFCG5zeNYCr
nzMHJAxw5pNqLu616/TxoJTj6BnaPB8gLsyBEk/y0LfQEBFExmCb5ieqjy3eCmX0yG/bnOe+tzxF
5Nonu3jbNAGamXFTIOzAapGwy5VVi6DGJuJDPiyOOzP6af1LYyUwWzSteC6IEd2pcHwCeq3iYJqI
4xLb+jb1bkkC5VoDkRZp1/3IJGeaEY2VTRCp7pdhxt9r4CcwZpgcUe+gLRY2xD29R28icnhexO1A
ESQSyRX4l9TWXcNQtJgUwjVm0mWl3paxeKqkMR57K/mUtkkKJYQo3YJkUcWp2sdgw4pbInTRrl5I
jvGdcbb2JgY1JwWzc/qcEuNNSp9Nro73qUWJwbL6W73TmXo5OUqAGX5zl+sYgZVGe3QIB+wEpVeH
sC/NbOyztZRHXa2IA7HlYfvR/187H+wf//fT335Wzd9uHg9P/7a++veqnpuEJdH/+rd/2vv/ySPB
QhP4rzwS+ibpvpb/bK2nrX/0yyNBMf7u6LZlQ6LCu0JTbYOHfvkkKJr9d9Xa7MEcfKZcsYpOfxsl
6Pbf0XCqaMRxQqPGbqDBb6t+9d3TjL9jWG4aWMZhvrA9tJ3e6Ef123ag/WP/b2WP83NSdu3//B/r
2/9FZUrCAF4MFuJGFbdyvPWMP27oyBiZicXqK7Myainr/LgRxkPBqNnqdnzbMdW7wzUK1h+aqq+x
Fr2TiBmdfhGZ5Zi2VGvM8LZwY/eardREBSiIoOVHfaUs40B0Gy9Wdk/GkgIyVGUHozlXI9IzJ9QD
LCK8tOjDyxiNyw3k/FWGotd0xkEVJ9oXDDtn1u+hsRfYsQeqKNyAFJCvlltU8BzvyqEgimUkmf4v
P+Lvs/RPZ0X8IXPmvFgGok+UzqprrbZmf5ggVLoSzTj/3lplfT/p9rsuZmABwzybSv95wh6FOrs1
eaYEJRZW5hV9jfkoYQG9GBO0aRwONeLCBfgBsymxr6LmNarbm9TOktvSGT5b0sUhRtG+V9ClQd6m
oCO42XbGd8PCFkxPX6Qu4DQ3ISzVFhKJifoYjPaTFSrGfVxwCohaot6P8u+GLKbZkxV1daoRuClp
6gAYjI6ZSiG9yoTRelknI3S4u0VLn+xWqDfxNF60MpfegsZwZ1sGiB6OU5YjbxZy1mJqeJcxpLSA
joKpLkZUQOhDjK90/9YL+8VuKulXU/ItHC287EIiVfCGKWFg7uMh+wpu8DzJWPfCeyAjhAhRfTNb
3XM+aoZfxuXggagwK0mh5FaV107kRtnT+2IxriX1AwuNT4NDBGAGsOljTT/gLVHveDg/W7F2CIEM
dnk8BZjF8iot+oKCXMO07ijNxRWQyngi6ZcFk4altT6Ot+aUU4lZtImSNgEtCthGIrUDxEbKZBaJ
hj2V1p1eYrw4Nna8r5YE5G/Qf+Z9spycOX5TQxDq1ESY0ParQtIJi2M2uy5RnxRc+uZuTvPproOw
dDBmCtU6blV6hY6wXiDuqqx4hxFsSG9vlrSRu4xIuEOtWzv44uhH0pwZgcPUDBDDA3X8lqXRCX1F
AAOqPVbagtG1OuM0bpknZFpU/DNk6jXS6PwgyP/0uRvinWIAWnMRPFCtPUZ3Tgbdr6b4Aj5+q9s9
Y4dMDC8a+L75XKennHoGmJ2HLyjppsnyDczlQXUsPOLaeietHGQdDZPnDsdGpsVhIcmJzBqxWtP6
cNMP5FPCbwV832Wl0E6tpn/Wh4Z8eBV6Bs4nb2gn4xPOcNearNvKqlAoIUpmhYKjtDk6QRFZOYna
aLaGqDnRke4KKzqkmvZcKMlyVi2YhkPM6cSsjhWJTSKSMaFnySdlFYgDyOsDiThmQp58LgbkHyC7
ew0/+p0uan1Xz/o1mUktw43BI7248OMU0ukQxt/dMbkK9Mejrr4ycbB9hvmf2hR1PrOyAyhsfXJt
s7z2S28TWZO89QWcligmmqUgO3svRYrsVHY/3Br6oVak9h2d1NHS4XjDV6Ha2Ar81JOiJ0saZ7jG
8nRhlPcQTb42Qg5fM9UyPBdLqts0I2+2aoPFjS9jPvcnjKYxcEiiIJKacu5H7azihBpQUT00OjWi
xD3pOSG5Vp/mR0wvxL63e5vFZDHfpEyCPCVVLp1jFD6QR0XyjvIwZM6FCRG0kqEMXHInL2bfPek6
jLOwv8ddbvW37mfWe/2ORSKvWEMHktJ+ntU6GOdqOGSJU2K51a10GoInFmBIBf8C7CgGzPHQZmQq
okpWbJ+qxHxtndJ40iAZV0bvA4cAYSUs4Hj7jOinYaZrdM7QeMZLXrjEw9AjDaWJhzlwD0XQ5U4v
os91rN6FKrNJIzID6nKjV0AwmQsBIpKNDxJOi6eo2UWW2V7tchsq4IrOL627L/A3Ker0TGYHnGaF
MoQzR9eKUMrdKJJDEU9+b7QsU8hmwhWLUkX8sx/pMXNWzSyKBap/6641iT/S6jtS/cS57Q7MCXCR
A4nwZpgiuW1J3E8qze+JmwdPa16LGPvGCu9OlyWQljv2MRJEQiSxRgb0+CYJqzqqWrMncwfpGTlj
0hDkPURAYjlGGge6y87DJkttvqfFeCftOQXvIp4GyEiOjnaoOxU9l3ReYlUqJwb4T+TMHlOl+Wpj
Zrh3ObwbimmBh/xaGzIm0kp1jtJuL8nqSxaBpvtd+K5jmb4TNWyxMtH3LPdRxMsgEW+VG6p7Lbay
3RQCPOWgIeelBkRJxXhtokHBX6b4nhXl3ew6P8l0V2HwGsD0K+/I8Sq8JbwxTLJHOfTzETiOccwV
8O/t/hbcUL+VOJUJEEwQU9hMTpjfhK1JzydZysgFWBdcS6bAhv2iwi6e7pIYVzUDLIaQgh4PU9Ii
ML1olAulSywjUbvBfoe2kRl+16VYKAmtO0xhc6/ACj9nSX9UU7hAkz5iQDPrkty2Od6PKm4JTt2Q
0Z2z3C8plVVa/RUTyZLKnGqfWkZGjPy9sYI2B2JHVlixHFNMXXxzKZ9QCI62xNnBHn/qywz2Rq5Z
164dKVG9BP5qwULkElTeCXFkrubpqZfVsZXCOovkbeaW8IaeVDFDi97ceYov4WTFF5Ay66BM4ZOu
mOtkJzlUsJmCaAhHlCQi8sZu/qaHqcZ8gCa0De0WirS/KADz1BsWXyNa9rZKXLh6qIMxAJ/bLWEU
p5+uO1QL3YN0NIx2XR0uvxHlu3bQs4ve1D8K0ThfByYo+CDFr3FEJVbpz/Zgjj+jQaLHgGIRCxsn
PNFnwSiU93hyTU9QVU0i8wZxtFe0mNvayJh3M50LGtamvK0kOJFU8CRcJoO8p6SpdrqLsGTIwj3e
FuLspAPlrtwpgw6eM/6TZobAq+yfWybGB12xTRihqv0F90p+FFAuQuHMBGN4OFJVINatosteirlG
ib4ewm5GPyfNZa7gsUsB7RUWpAutls+uT0uwvOcqp3xCr4s2iOS2ZH3HrRnargokYjbVHfrTAnN0
2W0PTOsD0M/72jDO246aFU+5Ef0YBa68dkjwcR4tgXCrJchQ4K69Al7Do3ih5C1xT+L7ba++bQFX
v5ZtGPqGOC7mJ2w6M9KryNCaXPEKt+gY93boE9Xi7JWswzk10vmEa/Prg+Bzd6gInysd8wWgqdq3
EGREouTVKUm79ATN+aY/jdlQ7el1KlLwzPLUl+lZHfVnfLCwjlYkJ3xtRuDVPCUazMSWxjOs5WqR
kH1kDBiCrWlr8TlCHoLIXVvOsnwuV1bu1oTwA4NQuJNPXuo3HVw6QIPJKRxmbgRhx4mPt0XrJYhI
6g6nfCgRXomCbD1SoaprTMoG5s12UrReliSJzUsJv8EV/ozH5sdP83EGt2N6Npj7BkNGL0bTyXt5
9voTRbEFV2Z0ES5YcjY88GL2o/a26etmLxNL4CrUM1Wcj+5qaradzq6ohacX2IxbOXA1ufacaB0u
A4XDwt5vu3mrM9yK6jJ3GROO7dsnmfnqoG/EXDL+fUJwsCLNoil/xK2MD03u/Cis6XmOBjwftAm7
mL6ddqWilTvABDcjtYhfoKibZV9BH/FGSDvk5ErRZkGEk92vBvSo/bWlG92VReJn120+6Soucpo9
oLgajJqC2hvpDSY8KypgNjBWG9sykGuTAqGfqoTZzbanp01QiNU2pNpaqNV8uiJBkhh6IVcftxG1
YbuP1CPzu2tdFWHQGBqunRnFOXsF9LcmbGoXaSroL9ewelSKGerqoqz0HMqg+6JGvdFpYxP01CaD
bWtaH20xfNgXIYQsfcq6S2K1X9KOuR/Fjj6wCtPIPaNnjSG7/LT1Btsv/uvGoV+AXRrumOASssCQ
oXXGZ7svJSetumxvXn4fqkV6Cu4t+ogkX8nt29xExA9TkiS3iMCilsEZFhBihDnC2cMrhdndQrdN
YiJ+oZ/Hp2J9cGsEKvRbWwuPUoPZlhfqsVx5h8RyYA1S6bdbk8XL760ar9EBTtB2OMyjcT8RA7Nn
INNvY/gcvoU5627bdXHqkADpgVGIEbp5O97mefamqL15woiZNdT2gJvqBinb149nbU+FBjHdprGl
HXWEib+euj3g9GBpDYR8JuWtfcRBirkr1suvZZe950ZW35vRUlFPyz9th6WRF0eAQ/XXsyh1PbtD
Lj8ZcVV8akr1ZXtWE1fzAR/aCgWMlr+KON3XB7kW25sVdBhXDMLuwvovu9sxfAR/P8qM6V0g2zps
f7A9d3vGH3+/HVNn9x3HU+1gk2IUOnpCwDDIPnNCysfdWTAJOlFRzI9WZ3x18U++QruValwTcpG/
u4ty1nsICauy0XbyFcTiUzBewSVWlwJgDZvTsXgeOjnC4EVqWCoSdmbm3IVMhPOuT4OmPU5Kmu+T
IvqadMa9tGuG1SLxC31+mFvT8NGqw1OcSCdIlc8iqbBYYZUKJyr0ZYLUjgJ6EZp+pORIYvDq9/Gs
1WClROmBQjDKgCx8ENgsH8M0La6lxm/80chFeU4tqR6JHQJrNF0Qyckne/HBGVGghoDlXlEbq7O1
40QseSj4I01Pku7dtJSa/NXqbshGujvixoviXk6UPts+2ouJMbsbuhtdTa7zON7rZg7TWnbEhuEi
d2SR96Mr4Pka5hvqvZREscCaHQJO4cnAI7rmy5gFzFr2urQBXSfmKfOKt3QogM9hVfjjwro/TqPH
yIB6haIVyLnea3j3ortxsReHdzEvsV+qwDBFgY+fGHYwlt8pOGTeHLlYe1S5X3Pp4HwlL3UqUM6v
Dac+DkBy/Rb/6D0WLArdf3jCs0aeyanTITvWT5OS176ZsR421stzWYGidJhLACF4NWE0Y4uGcr5b
MOlvDXfwans8JZV7NtLktdBxwOykmp7aYbm1Y0NAxMQQeWJ9OsK3XN1LPsW2Mp0WBQkpH5hsE1zU
rltTd1VyRd647QiUpRlSAB9j9AcxAvw7aSqhL7UNVEwuDCz8oqBZMHgb9adSXxw8SKDwQgKX14Ui
/yE0wCVJYuNTJhedkWPSjCdJyraXloSmVq6OXbHtnn/dMjjqXtQC10zluwpthXi3ErF4Vp81iySw
HP/mrOSzsSYIxJzOrAQmCkVWtAMkF0GyvnW6chTwnW6vmHRR3sBzjfnb/TApj+v/rJ2jk71Mt2OP
N5zZk75mEwbmDbX7NIy4t687zXpel7L5gdptTgbJtDDsUMa1NkKIgQWO1cC9hi1jk/RaKizTsIiE
cNXJ7JrSYfq/XqUH+daYhdpxTphBmfkK1A7PtvnJp1JDv+m+zU4RHVRudG80wXPL2tC9BRbEFc94
C8eXliCEqQrMtVeC543nVKiscVwls/dhR1kJ2FNbEINFCXVFBZdpB9tXmDi+4w7IWbX53YwimHQJ
lt9ptJPGQEJUnKlXuO7k/aScnQQSMGXSpZwiQHMKeMwlKboIfJCIqW0bQST7ep7Vcf5G0Mph6TGu
scLqJWoEq8F++Olmu7ANLajFYxRIpPFmOnx2iu59vRzdtMSMBBUHhCyEk7HE6TJVnxZB8YVY2D0B
P/neZQbIqgM7LWiZAwZU12ltEIITeqUnz5mFl0qe03tE2DcYunbM1p4HZcBORALL6y55dCU3W00B
LRbKS7wuKBSZPeqRdcd8x9eK+L0FTEc3unwLn/VOhUOon1w8d5gikPiQpkPGKazhYk0nTY7TCZ+K
L0ooEIsZ4S40MA1QyoH03Rqjfmd0r6ylXPy1svDXFlzxaK/MMtxtD5gVq2us4b469fxdW7neH40a
lePVsZbfx5Z1powf/PnjGZQ3LnqcgImSRn2MEufFQBa9ZzbQ7sY3Y+o6uPYNFdpa81CZwCOttJVn
mBHbGvqDFNRBLOgRaZwcl7k3jomRPhdZxtJSRaQeoihE0EKSgi2+FQb5S1MubzunfdWHWK68n8ui
wfnra4mQpAgfcF7IELMbpu+KDtq3IwM4x+JocOaGPnL3zYBQpIaSezSt5J4grfTKrNPcoQwlCLfr
vcHqc8yUUNZ7kYXsdNEwPp3XE6Et43i1YXcjOoOeTa4fTFDl0YJegyxsvKZWihbbKfogKwvfmapL
QwoU1JvpYWxI5xR1C9pW70xVYYBsKgSF4q1Neqgibb+vBvTj/djiuYbFAgHAS1J6Wpj1B90Y1ID/
vNJswQPPqbiNcX4SdfRo2C8pPlSXbWQvnLYjiYDvkUlCO9Wy37VqdYkrmfilsTzbee5PA/nyVlRG
hyY0pOeiuqJsWP7E918crNbqIN1hiWmYKKILAwPntuRy3npnm1T6vTEl74WRH4u67K5hrrZXsqjE
QcFnCAKkeybP7Q7JnOKDOGt7IjkpbJv2fqwjHAji5GwUHeyoWmMEck8ano1apBpMWyvyk8mV9CFB
mPth0RLmf1QMugk5PZ/t2kh19USwf0QM51rWPbY6I8tALdaHuL/mfL1hqCH9abE8rK/yU9GpMKvE
dMWDqED2FLG57ZNt0Hmay7VgpuWlcDRPEq3tuQie0DkxeGnM5YIZwVMyq2+5jSc8H4xuK1QqLAiS
r2WfHY2GgXfU8G7Q19+j7PPHQgNdcTvq5AYmcvtUG/xiMBHz4J971U3N8SNDzuiNqMtgATENkBJb
alRWks+7ZeakC5e7nWjuBIMgImWUlJ+EIlPvxVBFfWsxjV1VWefOgfsCBqrstHVSpc9z0Fua6cGc
A7Ut+69DPiiHGtOCfUpVb9d33XTdvv+E3HdfV+ThNU7yNgODsTqMb6eeeUoNM8HX1emBldupmBh+
WnO8rbP+Zyw6RBFWVe2ks8zXQdCbDbmSeoTJPSXA2B4C7uM41pAie/to4OV6shILaT03dt3zU46K
fJwGhuVZ72KIjlg7wrcMZmqaQGJdug+XAkt/YSDls+6zXjF36soXdFls5NRWvU42PQLXCOHoGL6Q
3ZkxEoq94WYPCZ4jp1AS6OF0T3WsHMpaNffLbF4zY3JPUU71ygjfB6iUOxJggryp/TZp5T7BPBSX
xPc+Zo3kSmJuzHXA6VP1Nbb74oRU9lPcI8iDSTLumjhdbR6iM3UMcnMbIxgmbEfiQn5fh0bTetO5
M6iW6PQM3U1myKPCpUHJGvL9uQjDzyjlJl+GwyWPdcOrR0aZA840dDmdG4WcI2zRVRFyPUB2d7Mv
dsUCeVSYkAtpL3tKPntbNds9MVr5HqBuX2vSwlBt7L0wiXydgPSgIlXwalKRCqCR+tM04nI9NfB2
LL/TkO/WYKl7C0sA4kY9sl/BN6CAU2D+Nsj4qytW1I9cpd3gJg/qnOknLW1S9AosJbi6vkNZeVWj
2fRlHu5He6b8GccrOe6LpDTDnb1gulrtFn6jJTRuqZJweTpaibowJBN8bBj0Iv3HCMJAOLLDqGDj
0eQgN2wp6exRPn43REsq3jjOBxj9P7erdibxw3f7qIVMGs3Xbia/GR5KFBCtGp1ReJXXMbTBENZm
27XLCOUx8xlkTRwbSKA+pnr8OYHDfK2ZUR2WQuW3EQrhpUntXnKbNaftXrYuHuBU88lDxBlk6/Y3
/dM2/9/GvV9Lge0hgtIhpdfjefs7ZPesEX6NjetQ0bsrfuLmPQaYC93CNpq2aGn2UeoOwGbKdAlT
boNitk/EqFgdcoXJPYauWx4+yjEftaw/jn2s1benfDz6RwHnv3ze9sDHsv/jBf449vHy2ytvz/u/
P/bffbePl/94t//s2L/+BNtf/JcnYiKfG8kTls3R0ByBhZB40dX5SqM+9w01xdKaKj8rwDSz9FY0
igzGqGqCZq2xFJr+ZRolM01QmXl4N2vxkMI5uUF8B8ukyu6VGl1aVFi631FjOXWLHn4uFeGjnVaq
esITIBoo8DfFIZamenF0XkmE4Q0s1PJhbLObrK2ZptpLCips2V+sfHIRtWnikprAbNQRzzGm1eAk
xPHEyxppiWOGb9eLdph7dRevf0ThbJeIpnxJK60Mel0x9lMfWl8U1XlOVVk/zPMQwvRsYT6ux4sZ
S2gSs5eTMNxHFwP1nd1IyKIA2EbVdF8i/JhOcPlYcysP5RS/jGSVPLhIqSk12M/4vzLONTgpyNBy
XslRbndmIkm3UzNsclsDYR2jOjaOr72IXL9dakJ2Y5WiSqe8KpOx06qoeIaj3DLaK/VuOw6Zq98R
tpxeu6Wanx3q2cb6fGcc6Ist3LAS7ihEQPn8BUuoz5jXlg+uzMfb0ZxUaGZT84DQ+WFJsUGf7a72
cHNqd46SuV+cQfUa9M8vU+Ja57btEx8e7l7C9XtiKEbTPDTNNVNzZuZa/kAW+PbN1DKqg3gxcFNf
v+iiZD4yAtwZnTsC3BERusq5I9kYxzT70ewnP9PBS5o4YSovMtcTOsxE2JIIk/H/xCAJIUw/Kp9R
zj9EZpM84AjR3OvS+Z6hgXyd4VD6TeGERxKyqVmPMgAzE49kIlm3cBZIG60W6KpK2u5rIug7Tlht
GXGQuHMJGRBBr4I7mqKCsxVdc4LIne/i7mJOyoJwGOw3xeSbwW9IvpQ5/lZWpM5+r9v3YFYn29ST
19RFZuXCinSZYhz5iG+TYzMdG9LiVRj519i26vtmybtHxzXPsidd1coaCtHwA3Yzgh0/IYvnFC69
fq7D3GFlWFPsqE5zmrC6Q/C/a8pEXKN6hqCBYdZrOiJLt4krulStob7Y9qftXOtAoed8aVXCx3BB
HiSD3wDMdTvkpvo48K1mJNt8OwRwk0qwMlR48hjQMquSunuFbNwp0uGLmEGFJ0OJCUQY8/M6Mu06
2/oBQH5MmVkGY63Yr0ij7NF4VbrUDFSDMtx2dEZGgBHDEO2StsMkTl3Ec+p+MUVYvKLFbi+qmKbd
trtYpMhO5jQdRdKcHJtqnoMzTy0b58mxiuTONLEFQOSTv6JU7A9cMNmxU1xG9J57cyqGVTue3Dex
az2aTXRiYp2+4oCnnzFZ7vcrb+Lski+1N0sT4SK1Kz9CMUdloLReZNJTSFGrzyKvpjsttd5TtR5e
WFH1xaiuSyIwNsprL6rNN8L0Wbtuu9n4hHhxeNYN1tU566i9GzGUMp3CWsRurWuDf//JarTI5/ZO
Xzr+MZc2yFvvxXBPif9RLYEhIGNrtwveUi/d8MOw7cmbsySFAk6yFAkHP7c3q+tpIfUScL9d6BTU
RDFeqEHQOw+GfkW1a7xk6bMRh+1zRwTcJUmnc28y+UxVbtw2DrGOAq/C2bsGAConkzpLI6ArsxtV
Xx2ytzDBxUAL9d4dbqQ/yaDRXhIjMY+aqav+tlvFNXYIhviaoL86uKZUXzJoDs00Sa8bu+hahlLc
2RVWakXjvMCkWY6q3SV7MVDFwybwJXIANhJiL/BfxslOHXyzCIuXpcrDG8vBuyLGAgQFToxyL6K8
a2a6ddhOAMZUNev5rrxtGpUF/3CeqwmcyzaUvVh60jMxbGEtpZwk6SBBMYs2aMY0PSxSfyZ5SgRE
HIhAKSoRDHHigjjiLFAbDRoy+nYVpJfwsKohHdpmXkgCD2DItPITuqwKsagoDylkOGaCJPaxot22
t8e3529b/9nuvL7aH08pFOquv178j7/bnv2Xh4uIM2dp5TGUKyCuApRsWx0VOboymuHftzDYjdXd
djCSYwNkkZnUxtXhXlm/BoFkZRBFkndmvXrjDkC7rPKroFubTbe4bW3HXNQwZNozGFkrnNlQzwlg
V9h7RQOliVcgKFRUBnqKCSc41F6kaszi6cGbYGso/vzeSqbstRGL7SfrgxaSpaBbUR97YiGP8WK+
G5NeBo6bG/uISaqHu7MMcjDKIBa6xL/iH7tJmxXBeG/V1nDQHftTXdp6oCYTEHAvjTsHS5mDPsZz
4BB7x6DEct6KljkQleTY5PZHNwyvcB0Lr4tw90jX90AIzMjTRt+2d/x424/d7eOxGsdCLjxvn78x
aj6X3cnc2zYbmVCQLZBUhSmWtkSb139ptmPtkE+HbpnuYeog1UuLszM4iEXaCTRw+yCj7vgYMyan
jy/cz+3BwVn7iMQTUG1tbLUsdtnU91CdmwUm+4pwuoMkHwn3jXlFHK0V79y28hU2VCkH0flTS583
IGyIbxIS+Q7uynHYmrmwQBaJDRhY5qpyb+CTsNMl8TvT6KgFEq5KnPoWv+diKoLZNItg2/polCQs
Asbe5zJxsbRbr7Q45ZAdMcPbaXWt7SNW+14hO8jMDXfq0CYr/ExDAPfvLWSpyhnXgZCRI/O2V4/7
3pl3cx/TkXVLuN9eGoox9+HHuyCjmHwRZV+3i3hrygXuPfHJ3Htb4xBLUitzfkYQyxlar2kcH3Wv
QrG8n1CA/L6olTH8Hi7DfW0W2D4tWOVif8GVvDVKXFXnpkhZnK2wYF32gbmE3a8t+/+wdx5Ljjtf
dn4VxayFCdhEYjEbEvRksbzpDaJMN7w3CeDp5wP7p/lLowg9gTYIEtVVXQZA3rz3nO9oNlNCQNUl
LKWDxG2yQE90wfYy1n4EqTI4zjQDaUBRj4bmkwaJ2Zk2L+Pp7u/XIWn2n1e3c/T9UQDeTv63fyOX
/3qs6O0aLNc+5vjheDugX//n1e2tbGOsPCM78TJhQA7GF4CVaff/vLqdk4m+023Jqpvic//7mGnH
+uAlf6wFBbxqc1ccmToLxCNMdFRr7udIAGvekkZIw003u2OVxft5EXUFoqFynJq3Ig6GFYmk1ZG6
w9tOXn4P1mk+/+sAyBBohka8fej1xikPmJhAsN+guA9Po4mfyZrbh9IIbZSCbXXWc4I8k1Iz/Px9
MLvhdDtUlRlUjBrL91GVhL3mmji1iGROsxgxniyvbgeUbZCNlu/OKhv6LlpyMpZ/EWeuewqXw+3V
7YNWnAEm1M1dq7uI6bp4Q6fMWLCMm5zcoDF7KK3fxlTWuwKk1gM19X3chT+qU/ku1p3MV16i9hpT
U3/OI+IHyi6FQqIHe1CtTOGG0EFU5k18Kz/jYBlnJivyEA+9swNSod3b9M65UwAVUsOOVaJt7ObB
K7TwKzR04Su4VSe2Ys3D7Ji09w3FUBL56x7Bf7Quhzi9qFqGWysHKl5PJ6HqZu+i+/HHeGyQ9+c/
BTagM424AYmaafodrahrbBN2EYLrxe/M29sBYs3d3KUaaje0Kk2XNHtiMIfr7WCU0I6RkKKiZgmd
bdYamwQIU+QlSt2qWOvRlPijZ9KRoLopcEq4te/15Us/RWovg+Jq0dLfC2PQaiBs00gLewSYs7jd
tep/HWo7zwC2w7NVGg3U5bweJOifquivMf52inYMvlm820ip6ha+Cx3X26u2DftdQ0u9WIZIdjs+
IUlWO4IgBaJDDtIu3JM1Use4DX3jaU7FBpgiM9eGvJaV7PpxbRd17OtTm0OzWU4GqJBOpuabS88y
W7qX9HwtUkAc8o6ceIs3XsG+YKKYu9fQ88JD7cVro2k/vAzFG32Wo7k0VdzWlCc70ulzxfRBe6xL
wHTwoQxopugD4m3nNgu0rGX2Y0TnBv/UmUzTn7Yz5JKSus+WycWg06yLjA4tgYG4KSnDX2VafzhN
b53/HrKYIQfTDhTbuAUxtrt+N43Yn5e+z7LqnsMufhgpzXWZsWKm3vj30BOmZbjJUfT01iyk9yv2
buVxmOWWJijceLO01nnfa0fDVuauEvIIu7b/e9C7GHZbNuoFbX7se47WfaCj4/dLA/3I9Jg6bXkl
S/OsD3a0uxUWdmMj9aUr5d9KDE3nIfyviuN2TpkVeDGrc/9WHNiL//ey4/Y2Mct+46XOd3GTlNxK
jr8v3aZodmApUZCwjHu9Hczr27LOJBY1UXRfLedvi3hIBMPxtn7fXt0OkW2uMQXNe1ZiFKykZn00
Do9Yr5DPty9jLyXOaHT3bu+M2ygl0xhYBl8ohzO5srlTaNYaGM2piv9Z1TFurY1hzg8WElufhiZy
iSoCQjM6jKIzNK8GYD6wrkSfTGlzygxY+TlA6Hwlyl9jgZImdNvfkxePkOv52O1V0SnGN/G8QwbN
gqovC/ffly0OiL3TgAG3RjwDt+W7VAZUdjKkeQ8GIgycw7+WWG+pIG9L+u2cKvo9ajG1AwGac8kv
H73VjQxnfgFLnpH6UlQiOGNDFODtRDCXjObKzfTQ15MFHX1biG91pYnIf90BJV8eIuQfhrVANrUc
buuHuazumOs/oWXw61oOBM1QYC2LS1oLkmKjcpFaZOMutaJDt0h7huUQF4v851b1UMGIQyz2t3pH
X+qgcpHq3F7dzt3ewhT2K/BbezMQUbMvhu6xjZpuWzRdx5DfNHWG7by0XPDYw5huGXMge8cLd6yW
8xngkr+vbudq2JGkAlbkKy8fuB3ajqW7Xg63t1ogaVBP6Lfqjinfxh6zDkmf66NImrdFWF9v5cu/
CvMEuTsxw+fMMB9x/43rqI+qe6jXdxPTFLoAJu4cdndhmAx3Yrbeie4xTuYgeTih5mk1+dgzdIcY
1UIpNTWPCr9wdT8wvWJh7TxXclgFFiAMw6RpnPDkUYzKSPEbGZWFnWQoBQjxdjC8/OzapM/RzwPm
EdbWfVU1NP7YckSLaC5fNIa3V3i3XaRhFlQmoyVPqEa7JVt0IDhnEgYPCie6/e66FvesFQ97uWAy
UFa/TZ6b7dseSnOiB7Spa+tNotboZ2+jAnUOkrrcqrSRxxRh6cqycQQOcU0OI+wIDdE2dazj3oUQ
8wEZUjpLg7QoFf+BQbgfYrrP6KmjezNBz4tyxTsCsmtWygg2utTeczbve5nUINR0o10h/4yvwODS
x9JOX1Io3B8IwszNgN2V8PlgRYSwrH3kqPLcaOk/B9PKf9mi3MB/qclqUDQhIaEMRj89pKwyLcLq
tz7oeYAVjLW8wnxucqd5b6YKFpDwmvVokxGjtxrtyx4m7i4e1fA0tt7nFCX9+fYuVX2w63JmbaSW
r0U6u+8AT2M/M1z7aNWZ+77mYlQPJvwIn7iplZPEPPoqQ9+b6l62LvLgbHrLwkB7LcATMVUPXIJh
eIsZYWcmnvvIhZY8JzmBS5bSXu129j1NAzsmbXNXm12Bp3gaHzqPQdDQVXtS55d0n4UQbEt5yQvD
eCCN6kuLnF+hnndPWV0iCE7d4cVxonxD4eNesl54h1J/pNysrn+tXbnOoP6GoObrPMx4jtjKxZDv
8P/DT4V3SFD0PsmC5JRNeXqeio7UwPgxW2rtNEPw7dnAOkZ4cFc3Y1CrSCb7RbYT8/Vpfk1TRliO
GuvXzCPnOTLyByxi9WvYNdiRzP55lPEBM3V/Kao53JYRz6pS68x7wqnNe7PvkvM06TDPnhvDpmMt
smTjkAFGFl+KMwTM6mbKnm+JBwNaLKojoQNOpvNXicI81bMnT7Cf+22K83QUxWs9Ttl2Hnrvle/V
MRvjflKS0BUCwG6HYEaUC/mu3gXdsJ5yM70qx5upkWWAkLXHnSEztOc8hR+HkGyRkX7sTLb5Gs+N
fWcLsZI0jw41ZFMfueT4HhYu880q7/ygAp7t6EMDjq1kE2ReYmZreTs8woTnpyGh7w43jTr8Rfz2
kdUD1BxdQj5G4zI9kwTwHIqmfpprI92Oss1PjgazjxgqDWkYRCsjyb488xgnc/7NFhyZdQ7Xp1VS
nMdAH/zOBMUUp9GTlIjYXJumNKErL6HhPA+eTi7r8o4lFOUSWTen29uOjBq/7VFvW13+RMMdQlPa
BWeToL3YmnY9YrK1TbLDDhwg3hXrLjHN8vHv5TXjXoIVrQHTrKVzUt3cUd0/DCIjXwsXBqEr9ymt
wktme+HfgzeHv0Vqe8c6+cQgoYEgMuJDUIGZb7IsOWQuiJxooYcYMvoyyJdQongMrE5/sSdB9FzS
PEnRaiebPhhMZQLLa6T0zaQK39IBN1pIsUZii1lRWhOvHP6U14KsvIdhksju1Xjnpgz1SYSU78qN
YQY2hYYunapW8Fe3el3z9bSCuax5WMGJLY268cVsGYk4GDuolF/KIhxfhmEj3T5/1pNrlQ/koqVa
ci4UxrW+mOIrnLxinROFAWtHe7gdkpkNDg25fnLunclQL24q/K5v1aNo4/HFKIo945H+4faxPDUA
6qgeuvUE3bWKr9BVoqs5CiYjbsl4eHkbOoCcb69yLbJpXuiX2zs6wfg9egxnw2Tll9uhcUNtEXIt
d0uzNLQN3EoU80HC0NorRP44Ni/oObonezl0M+tNRKL7blBu+1R2o4O0YXi/vaONZ26mBc4U2f3s
rD3RB8ckEAJCDsKvg2T6Dk2CcwS6gKCArgb4s/TtZfht22o+j4JcCtvbu2GqTppFYOP69rLMOwW0
lpO6K4aTocw/VoGKJwLjWdH5qRDFzYl7aGE83N4xx6hOt1eRQ/ZXKnRYakmPCGKS7XQxKUsvY2O9
ko3Y7dlPTZewHH+6zioPE8qNexF3hV92NY+a5e28ZPdEAxZ0O4jfbqcyQxTBCu/TXiS5dqb1ytvb
p42D+ufTTEGslwEnZZvpVsP2II5wC3Xdk6l7kFRwuQYm726n7MUP6SKWPN3OGdyCB64gaLXLJ9zO
oRallgqG+3mKuqfZpEKIio4Ow/JFBtpY96lpb24fJMvuNYwoYWI7QiPGFj0n9ExfktLaJCMA09W0
7Rxa9sHrk8Xj0uonq6ZldfsnZWPKp44J+iwH9XA7VYEMYMELyr0XkcVmZmhW21DQnpYrKRLvwuSh
RmNQIJfUEhSA5Jf6tpGpA/bBgQE87othtFb6QJaCB2lyC6g7vx9xMG0B4mOpGzGmFabrHhjomy+6
FqxwWc9bS4eDWxpC3rmJknfs+dlSl/mwMZfwtdAt4L/a4XF0LWL5Kj9qsCiNdEUHgiQ8B4MHvgmL
/Vcx5uaGAPYfd8kOGG55H8f4z5AMq9piHXuHz02vM6kz32iL18S1HuDvvHdGIWEWIYHvsNT02e+E
In3tzPOjl7mtPzvJIy5AO5tO1IIa7pb0OCvn1UuIq+41BIaqQbo48bsso/lZEIY8BChXgxwtESkp
mGT1BrmXLYxT+Jgn8zcSRYf8ZTD2/VGm7quqgZ1nKAHnjNDJyv5xcnNb5WjfyfOLn9LKXgMuBh/J
xTkX7rczw/hp5FitQjl+k7Ds7VGlgPjPyp1UznC1iLzGZIRRFCTQY4CGEKnYaVJGTytQlH5XjT+S
onNRWQbbysYSqlHbrFyV9dgQU3B2BAcSXgErn/06T93+ZARiEc2WjS8lbry8ugP7zTxN5ONOVyCn
KvljFGRrZrZVwS6dH1ITP3M7E9ZmWdEqEcVa6v2bVdAcyesaQDTRaSI6aC3JHumwkDxndWG29j3V
rAKe5u5DjUgkmT2lk+Pt4HBcK4AlWxQ5dPECRHX2i7IqVOS1udFK9R0l5tOgDaZfhRljJW95bBcM
zifJ3KZEWh472EZIjaqCN2dw4FZVoBWJnrFw6liQ9mDPF18a9L0DyqbSF5iy4XxFO/ISv9Upgli6
Yoexy52RgC9SnYWlxfs2sZyVNBbNBdaLbvpT1uFhmbwZKq+vqNk+R9dm9msY37Nbx2croALqElqz
3rCEKDjXMsCuR1e+YT9ny1WjuYNfmSUQKjR7Fb7scGr/xENJ7GtYRiSPOqeUdE8MggmPR6YNir6C
gP1L1IhbbWrTJLALMDY2nAKvzHOcedVO9fXnGLu02Ryh1ikilDQo3bs+z+8KkQF6DO3HUbJTHqPo
mhfdK0yb+ILn0T6NcOaxjRH8kw0gAkiYRdGC3vI68KPuyqz6qkK5G6SBG4yr4WYGGcIWoqflsd+f
1kh+wd+lF1w5JFS0CYVHJZ8Vo+5VgfJo3zvtQyX056Ts4QaacDESgQqRFnai3ykr241JceCveAs9
IPaC7WOiG6UPAv4xUfVFNCICOyeHo9a6fjBgFC5K7hPXxqldo0ni72+O+UqhCPWZaN5lTfiegw44
WCMlQW97Jy0bySKKBxqWbb0rnRQDvruJHCvfxDO8kKLgJxhJFNAiBOQyfcP12269IDz1erG3xuhK
LjEZLRXbBJLdgjELn1I5viSzWFzYlN/mVW+Z1faOwJPT0QQaE4XfqS10H7P5Dk/xXjlghIwRM1QN
W5U2bwCK8s8A/e4htE2gzlVWkCLDwMToXqU7xWuB+3E1J730YT6uXKhmzA0mKCoMTevwIy4UDtWO
pjKe1maFUxyBQycRStGeWqfRuzKqtT0/Szi2Dpc+xQeJCMbvKiMNr5TfGsI2ei/JS6OwHrZYNNwM
PcLc/YmJkoFY0LwXeUdYUIwjRx+mUzkIvM4mSu65clZzowOabTLPt8rHzAKLOqbGqUW/aN4ZWmGs
BypXeoXdS+3dkezSUp3o5X02xJ9U6YMk6DII4pPNX4o2qmKKOPBIsplQ8R9ep1wjpDClgHLHdPVD
hRatYNtMLFYEqA+yTglRGqAINkjAAHL4Vus91lH3kWN0P8MC+Cxb52p21p9ZIylu1IqHSjbfAfWk
0ul0oJirRDduBCl1SP7nN1fwfbH9ihY+oKnl2V2CbduLtXgH7c5bzbF+SGaL8Ati26CqbsxS4Jzq
vBVhqxeXPawzwFUP4uBn7nh+Sc0fNEDE8zxuC5VcrKnchrW9qwmwWSGoiaUsyX5MH6vRfSFmnrQ3
ccgN6sumtXk06eNBIeliMtyyIIqLWaafYaxHfpwmX24oV+QFv0lSNkk9sn81TfEM0X9bTJl9tedy
2QWFO+QWyD3N+dMubEkCJHqd0Ny0hvNWUFQRYEE693x16GPPdcXF00IwGltQVvM2g3vmV6JP1nXv
akQzGBEe/5yU07wjuEFzD4HJtj3jKh90XVtkaqDicu7usEERktD1NePsoUnOuW5wlUuLnAo6FJ7G
zC/xDQLjFmyUQi0NJYQL2ssZHc408uiYo1tM3FORKrRK5p52BHF0I4/myX5rLEYBCAP/eHgC8GYh
VAVbnxb8LbJ5KDdRKF5NdVZus8vI2NizdWyQ/aAREOiju65h+pPp9DtcvdxHffABntgg89xVa4sQ
1TF+tlwT9wwS8UAbnr2xSbE229zVhntn6gEeHHpzVNxrPel3hQcqy43qie4+XMV4ArP0WhsUnEhz
2bSUJJ+ZOdEA+iTxcEMmAW9pr1pEhz5toXCFgPSOPtDWm8JTHIXsfVISdUIvx+Y+ht/E3VksEFy0
mvVInw3WtAoWnQv0U0s9IbpE85fVDmLs+Sv0nOcwhNPdFodYhcNz2DzFpozXXhWf05K1yNNWDpWI
NpcNQmik7X1N1zFVP4nzZdfD1TXw/tNnslfTjIWjbVjVUR31ynEwm8/lCiqoudZ0+0QMJRMZZf1h
0FiuJgKjdgt0nD579YeW7HaWKiUREG0//II5/DG86c6ZTQw5kNKaVGt8ervN/WihTdAc2u8t8gOv
oUICB7C10NJQjNhbWrOgSPoBsJ/D7RJ2w/fUkbdAqPQmZ8O5svBA5hY1W+GtUVXsR3LRq16e2ILP
GxgaJwBsiF1o40b1siAl7bhTpvjRMtjKhi22rc6jzBDT7y4mu0YFDpw8UCaybb6GEVT1mDOaLiBB
riKZnhL07hvNxfYC/LRhSB0fdC8t8A+ARm0SroPCKl4DO/6lRzy2JB01osQJGUD02uAP8+VcfU+o
vjAmXnWkaSuZRfc2gPtcWK92Bdu7IBym7bw/hIf9mlO+51CSVWn3XHldUJMTB6PP8CqLP0jxOjk8
0NoovxT4HrBIx3dqULZPWNexdMxrWLn9YcCvtMl094fl/r6tg584JNmhKfH36m2nAdKkKRCKZRiO
OmYlC9IYnODTjNjZtXho1qkcSC8D4GB5prEd5uShtoyd5k3w52JyB1OHgHbEy7Uhckp7peM+R3XR
pNarJRLQoO3rPNF+ZBYchygC8yTuHjrI0KtxsBcTBiuio3dgeqxxa/JpNH7TTaj30cqcEVqjlPNV
Wf9u6uLkJOobJZPBnDDxo9Srt15MWVtq9cRS3u1kFyuUQN0efWGzJneX6k2DalEjFd7leczkUSNs
coo+Yxvfx8zktOcWo7M+X0JYc6uwKq6KvuDOMco3xER+oNdbMq18EKR7LGCMrDI0Bmlx7evBPdfC
OtZVH64LkH1OR2htmgLahRrOVWNHH4w3tr2G6NhM9PMUp+O1diZ/nIIPgr2ismVcrVALGcmfZhQ0
DROUO8nwCy6ZJoYetSS4eWc2xgftWaPY2jiDwkFUUyy1JfdBEbLuQNf3nUGMp6ILtmNivkjH4AdB
rcbOKDw13DpHO2Uj2o5YMcnc2xCtd9Xs9DEH2PRuhXQPB2uHKixYM6mECClg+ZcDhlhwisCH95iU
QEFXVeEPA5NU4K8ra8aewd7iZTSj4hi7v+sGE4SblGhfbW6GLCa7jnmNXAGAiBmiyuSioV5eCbvY
GBrAVnira7Mv/sgFWDqrz8BVz9kcvukGXJihs741aM1wcIr5HuWA2Albw9Eo0Oks4eIbroiCbzKN
131UPMfBwRhcZHpt4PhZSvqrK86e0hU8h+6XEbLFS7BrpATdVLK+hoK+SjNexugP6WvJk75cl5WX
lVtjqXxGuAzOrOd3hlN/MD5P1pBGyfmBp2/H4pXf6HqOOuNAwAoiq6nIX+YkwrUQB3f9qF+Gwvbx
lO2C2XlN6P9EmAJWI4OusooZRXokxPD0NOJ4ulTtdC28aStV364p8Gofkeyh5uqxJnpSYlyk6cFO
z3XSoAP3pa+S9MCuvqJF4zgMfMTJ061fEZIN4Mn87imfBlEmp7hpfw0BKcTooWrNOuHWbAfEgbr1
aIFp8qs55kGei22v0yR1QFUHHtCcEhkFrMseqSeA9JbRUz9i08oDGtfVUkjiTSsysWPYwKPLcVdx
GgQMTXBqmOXcbSK9WmchX6d2JCVVdqxtWa6TtQ56Ga9B+p31HqGJbCl3XtTOG0KfbV+XyPyHuCDh
iEzTTZs9JyxRKAwcUsHb6MHMY32ThLCrvPbRaD3++IgeGJq5np8m1OTKQwcxyYOVUFvxcDpo7Mnz
YPxjl+j3qKC2rpJf+gjvGYpKsivTa6iVZPc4+k+nMuiMLo/upp3ejSHajA16hdvpePymFTKv+oiI
KhJtP8O20NZkfGegv+zp4JncMa1gwZ5mosWqI6u7wmVRfKFQqtgyprCa5bQtxtHes2H+7gNCBgLC
fMzO9OeIvwPFI0DnasLbJZ0d5Vi503Vvl8jgwzXShUAATH4Wl0ktTdVGgu+ymKowmQpjdJtgaEty
f/UATRjLoZbV4cYbWQw9rWCRKoO7OQ6sreQBd0DajLVh0CaKbLYLHo9W0K84tHQX/3tWmBdp/4r0
MfMjEEhpSz6qXUBjnBzaVjpBp9WlB9ZyP8YhagYDi5hTJUdCjwZ8tfh+XbYTaDu+sNx2BCdwtfMd
DYFdPWVeFK1ijUFJWxfN1mjkVxWNE6ZdnlkeoRHKcretSmyfhxzLtVK+C2h4OzdSu1Yp/URLzOso
JrzF7NuniaSABxhB6yFEKzrm4f2gExaqW9bFLUDYjSrhPpaXMDAkgl4KwGCZt5tZ31FaFcV6EnW2
T8xuow31R+8yAwtnC8xK/TYY4hkClnpD5H1pi3mbp2J8Q4fXnxQMZbZkGGk98+vGtPv/FEfiq6fn
qfr9H//2XfZE3kyPv7HpFhAYi+VDh5//+DfTdm6/LCiUYBL9z+7znw/efeZ83qpv0rj4/B/bz7b8
vz7tL8fR/Hdbd2xdh3ziCgeJmvdfGEfn3x0DNRgsRtsVFsTAf2EcDeff6UM6fJTdoUt4uPwvjKPH
FzRgqgnU+pbtuLr1b/8N2/j/xDjqki/1f4AcHfTZDrHri37OtKTr8vHvz8e4CME+Gv8zMXHVpam5
7h3vm+lIv5aFY25RcYfrjuHy1mrYYETuMPhhCeWg26S9YbzIDq8TpRRBdAFNjiISoV/rYq93wwXl
f0Bn1j4pbNQ4+phPmnb7Y6fxF10NTLGymXzSW3hMkC8FII5pd01I+sltbl/92DfWl+nldGtbrFx9
ayJHdPo3O4U6VeIOWweBAAbtob0ah+jF4j4FV2GHO/SDP1NCYrZjufu8qYcTReJ+MJ2nypxPrtsR
O5HUtHybKPMRAzzjRNABbUUC6PYS8lLQYh4tMKwEEUEKm4LTPJ2cSJvuqmejordpjyaKatXg/FL5
fiDXYdXSO10X3teo4LDyrcCARRvP2JdqzEXRNSsPCOBx0KM3e2CIIWT5iU39FUPiF018lEN0LSKr
vUatcQnzQh3rMaguZhE8JrKnF9c4BMxqbHFTAcIwfa2oiQ2GWC/oouOVmWHpbtMgX1carQDG0Iv7
KvVFgCJeh7O6ZqB21ysQaTIXy26PEDa9B5E8fbRGvUPNl+7SatpGJSatTLjMlehGg3+WOzIPaeZY
FxEN4ocio9eCR6IhWj+1oNzr4yWWbIxzleL0VED6kCb4CQA80asBAlFcnlO3+J3nkMpIwpN7tqjM
srNKAG3+I+Skb13R7009eq7mJ1p/E/gdfhkEckUo1bI3Rdit37T7DtW0PwQjrlSaUfTRvjxhXDpb
O1RY08IFTGhwOUB+slfQzgUMI+dnbMtzR6C1j0zhuSfGbudY1Ves9AlXGgnG07JO19pwn2pzw/Yt
s+ky4yFBCUmgn92RS668P0EFaYYGQeiR1TzrXEGTyCmsCgrBomcHVzfmx9xg0m9RqUTB84TOamvM
FWrtCHp2nQIghIFOWqDdp++iXgIa8YGG7NqcrHh1TebZLXAdBpBTNkQPZcf0KNM2UyORS/EAWImu
ebcU05oqzz6qHEJCGclvj8hKnHzjS5+4dIYq+ZZgwDYGHGBswal/FWtgUXySOJofUis/WqASSEiO
6+uSsOB69h/TGbCSOKO7U1nkrSvKUTaQj/yoMaxCsOfsvvzcGootXLdh7VEt6SGhogIuFLdYhLQg
e1RmS6CgYTwvYDoXhPiuUooeYMCMYrI2WV/rxzA3qbCc8sNJ6g+VZ4XfFRF1aUbe8AgZf3DawM/G
7GnsAvpWgf5mEL1sV+nvfkjsjTu3n8ESjYBaVptPnQWYjrG1tZtsVkUg7XRpUnZ2JYu8jOn1FGmz
z2dSYHIXe2lbZtuCosSbrSujBWtXOezutTjeQRC0wKv1NrdS2Gxj8sh0QVhzGFQjW8Go23VlD08d
hIPpOHiPNYSy5Slt8ufGDYaNB15zAazdDi3UlIUK+NG13it9zAD9cDdT+iYds7eJDWNAT5Bqx8cp
DN+TAoHM6XLe2ooguIX2hqQOUaSH8Zr1ae/WxTN7TyKHQUcypf3sAyRy8E/eNFgqRhqBSmsRA2ee
2hgxGypG331XJ+femto9Urq7VhjqaF+CRVZumXnvty3ZYLezCAkvXZQQaSsgT0fTuWc5OloOWM0y
kS14p0MC59WfFcHgsY18F0NvknTq2LYg+OpEAVhd9PjDIvd3zC7c2loODZhiqpsKvqOmxTGXYtar
wqo79vyRKoQjfuZ2CfvK5g2vEm7xOt71knhrW0E8hHR8rxlpf99grgVKEcZ+MtOybUs4UvDsacW2
P71RPVcZ4JKmtIK1Z6ovVTrT2tb5BklPimf9c5b6a+G2V2dR9tWLOjApnYsuXCYrBezDWNLQVWQL
e9L9bjVsuCglk/WYwmhnb2QQvlb8YllD4VkN9TlPC29jisXTnifg46Nwy601PxDnmYHwryKakwRs
5tNuCqEOkMmKizv5U3g01zq7gUm8KCxLuwDBXgQvkRsSr+YwZQRqce507TBaoXNIXWzeTrwpLRPh
ndDdgzk5NA+bP0nYG6sJesbBc5mC4X9TcGk7tena4rcQbkWncj6aZDLsdBL+DBXua9LUV1Vb1Zsk
cWhh4wsnukzuq0QYTEgVT1KzY5Oih+jirG/VCPKErew6AflF7kLZO5FmuiaWY87ZG4ZJ+js1nYcy
d8yjWUyPmqSthXu0QMqwC0e6J0l7sy14NtMKC0vfzCOT3CgGXIKZzz5eVI49zpqqufYTTwNjpAFf
QqFDcthtnDpBUTFnCKLqjm4syVYbsUCM5+JNpwI2h+tkgfHrpHVPzIRTmJvU0VM2d+MhaMdfU2vg
uoToSJkDMn/RWIJcqNiiixmoonUWy8iQyfZBkbK2YbtGLmrTnSXaf0si30xJ7GA0xQKeEbckEXFS
nnSa3NNKusuY0gn+rmtjIvDN7Kf8lFfdN73Wp4ywohNZU7RRLSziKql55NM7BVL76o2OsUPq+ivW
OscXKQh5wRYKXtFiDO+sjUau6DAyUnWEfaFGBPDplWvhxj4e0q7WmGxE8qNjhjky8PIzBgtEiMeF
P3Ibu1Ofb03udaBQpPksW01U/vOO7fY3YzdBAySKtgymt1FzdA2p0ZZ6HwOaXWk9bedukptUBttI
WQ8Q73LA9kyPMK4TTdeklyqlgZSlxV3laGehW7sAsTGJh/0H05NXMEuEEKmEoaahYkgC9l1OOjlm
zIrmHQKONMw/uXJ20SzPcHvulcv92jcvismBEZnbWNFeVAS7bkoPC2n/lDvO+5wbDZm9GJBrKdaw
9UnsmIw7jdl6b2bYGLiEbK297xrFxQVNzBcdg1G6CT+1M54MrsIWDULpBp8GOhHHKs+j2qXedPIA
6qtSweKYSKoPIYni4bRYNqZHOsrNvZfyqJv4DZp1jObLsRiAF2m0s+Nnc0ISF+iGh4oGPYYcMEiz
4yNCpWmfXJjGPvkFzJvUdBZ5Zy0rssNMRMdyRlt7l0x4+jxCIdejWbTgStBwV+M3doBybcj8qzeI
ZBA0D2dlGHd6xsLfEqPNEq6GrTGMauUU4q5Jk3GTtDggKdCvTqZ/GFNDIkKTP9p1Ge5hI/mqmZDV
MpUC4FPbzGKpc9usju6EPqR72TjfYIzKs9RCGB5jcgnWqLHW0qzqQyCSc4lU7u52iKmSMMENOER4
WKQTnReQwmt4qRmrY2f5MglPZj3NR22MyruptIo7IwvJYQL2pNnPjFL/k6Tz2HIb16LoF3EtgplT
iUqliqrsCZcrmDmBBEDy699Wv4l70G53WSKBG87Z580tZvFYXqYchEkoIEFlOgLh+2lVDE4L6T6i
o32dFk+gO6S9sLt0hEyWMX2LyUWcucxBvezdVYI3c6d7uopzHhTRPQf2B9Mz+8DA+tbH4tQZFSSu
x8Y0ngL7RhISuMFwMTxQNO27OnzpGkbA/yWZXZ1mqkO0teRYdbMUi1uF7IcRPlYAgqx5ey013oRg
rLYd+CT03halx5NjsfcHQLokscDxmGZT0l6BhqDTZwZPTGh1oblft92CQ86U67KPvUgmNlnRLnFt
j37sMfEhUsWjzrC0eLCgXEAK2c055wyk6M75aWVPIY0AYKvRQLUS+HM+eVukWnsSPA8gdW+1YmSm
xvdqGfSudVDkxrmXsKQB08BrgJT/m4Kj2QG8k4e8o/Cbj3FMxnyO3XMu0nw7mfJPGo31jm3zg6T8
3aBx2BVl+6cNxoOdK2rN1sUzBLXEI2LglEWDSCwpjywM8Lj7LFg6KDh0QeZjGNEjloDjlqX8CXzv
eU6LBFwb07KcKjpaxK6bnYun2+c0xQndxEu+bX0O8Yol5jjbR8BFZ+2Szk0YFB9iyDcT+M/5dYzR
TVjMB1CfVe0kWdhdPOQMG1nB51LDT2xYlMBOa67b95Lab69l0JI6mhNwz67KmiGTCHGzDOxPx3Qg
j94ASyvsV6VA5y1ryDROOdvSC6EIWZvatp4xLiVTrtGOdCS/rRkDnAE1ehzpE0PFr6pIg61b1ZqS
vHkQfHM58jVJJN9u9Zxnp7H/GFKVY68LtwtjWota9fqB4VRv+JLm9bHQZb83kkBFf2AV5L0EPq3O
rKI5IarkKR0ztDL+u5xbRErxY7lS6jgNX1x1zxGGuIn7A6R2xqucPvigpvAmd++L3ZyrxQl4IUaU
LaPBv8VBhP4ljxngN3Qoh5Uk7TBqL/jzoTxay5ZV4TYtWG5WdOGsJtVFUaU4hYN0SCrm2+ZP4fKR
LDxWGTOBrS7lGb8P56jgLeHuHMf6qAAmLnJ5JT/+WM0pDv7sF2yqtc0AChTtLnYqfAIkU561RLs4
f1klcwM721kTJcVoZ0+cUReL3oiL6z+Jx73se3hXgEUoAG51qMutL7kTsrQ+z97vWowHQT5gVi5f
ACtRbqf8PVfYDJug7shOJClIR+XFHwAJedWb1X9q1L7rXREKEmTT4bpV/rJ9/LQw8kMXxBXMdTiB
WYobXhTvKMoPcCyoT+N5L0mhKWP0Pe3ob1JgXSwE8NWniNdgZVVyOYg++IvPmuP91TXDj+oA/5Ws
iUisGQluv1/Rhexm1EDIO+qbdWbVZuM1L1d4o9HyJzMZc42OmagOgP16zyEuRY7uf8tc3PuRfSzZ
M+R9+TrTu7ST4zJ291nclhUfVgZvrF9XtqYrXpz6OfDjH4A1zcFdYUG0IDhmhd3aZvCFPYQQBaWf
+xr+FVIA6V1Af6pdY/om8Zs/ttfdI6u70b/1TGC6Otuex/yAVQpsxkdtrX84qTm2I/+5EGLa9V2L
zY7rHojhOSBQCo/1dMlnbvOpgf6Fbr5yVmszyP6uakoL8YQB57gWT0XHtsXrUCQ0K2tl54hKflca
ftCSz7cuvWJbOvpSpHG9daobpk7YGkjyNXl663VwvQYEfkh+wVpF6bNMM3eTAm/acfCe/f6BVegN
c7NvsVTohwZ2iJPzJ57ExYPMGmfiXBuP8ldElKvAve1VvUukgFlZM9xRbRJJcEdempQpdhlr+YfS
5HXOopOQSFyu3fwmYjt//QkDf+nweKeJHcyXPEjBvUUpxAnpntmFylgxiQ2b+xnJxY2GmKkzot3s
4mjs9a/oML7YGO+XmQT41L2lzwTb/I8nuj9PJLf66rMJ9Q1GvoV8WnMvdcAlIapgq1yuTwm+V8Wa
tm7Wd51aXTZtDSEHxtTviDO6BRzJIkS2xw1h71nrIImIyg9sId19KQn6wGsHp7jwXi1vaLbOVKh7
SqIPA/4+SSc0i55Q12QI99HzuOxwmshTnuJsWMbibl3Cx1hAsLSxlhlpjp7zxCaDhLh5lvtMu/LB
dAo7IsOy1KKTX/mmZldeurG0joQWYT4AqtJ+C22OYR4eFLZmcKl3SAXExltKd9+N7dEMODxMz6Gf
pymkQultp8b9XSdsLaEXkZLp/2ocUPg+GD1RHC+uex+k+b2p17OEMbUxpaUS5hob4WfDeRZMGWiQ
m6rbYZclWFp9YVBWBD9M/6TV3AUkzhQ20oY+KN5XT+3LaEGQHzxOQj50k/MP5dymaemanCyeD5ax
0L2CmqzMN4vOV69EOayu74Sv3K1e+P/D3I+7cls49q+zdG9B5pynVN6mAYAJMJ/PIqDa1b57ieyP
riWHrYfd5ijbPnYDBh+4pQ9tyx4VDi8p47QLnjTpNV3jxnWFPKI/B1KqaU3BJFdnMNXZg20zqWIn
4n3Z3YVkB2rdeWzPrQUZui/bkBFi7D+uRXalHtc1ztHY4Zkh1Rij4j3rlzyJyRPcwIMtX4YGTQAd
6f2QjTDZlP4Jy7A/6VyT28Vdj/Pq1AqbfVJMvSrn+4Wd0NG0I6O6LLS3Kuou4GLzU4s486AKNuVj
/suAERIjGo72q5qQLasRsY8ILqUKn7zgvkddsKr5bE0zhMNxZr0VP3YxaRWmaXetOTODeZ6qPmmM
X9zGoFjr3tnNNOB2k29UJv8JQ2bDAPgkTtWc+KH46YR4iJfO2wmf3bEzoyOJ2f1ivNvhkgSDh2eE
6vNbVSEAGE46xcS2yzGkZ44hYBu1SG9douDcpuIrnHxqf1sfqyr2dkzC2o0VIvOUgb7gYkdlRaoQ
hnrkJut08l01skfcAdopdsxomBAENpZM+6m1e3s7NpjOvXr+xGix3g8VIsAIcdVeOaYHr5Q+jGSf
DlAU7PS2iYi86LXel50rj0GXnfgphq2jBXM6APiundZHAoPQiCzXXXw9MGTjHpjixeNNjcWpxtUL
qhZKT2ORPDEvTLtGC2JcweaZwDmH5iVPj0tAS3edXK29mS9OUb2Piyq2EAhpRkamh8Z9VTNhKnGe
Pay4bLiI5EEsKyxTZwKgq85hG08H+g4Cz4GUIzXJQZYaYlLdFCOePwIXtgnj8QXC5Z4b0aWI1zNY
illoPkqTP7ITLIlaoF0q+gq2rvXPy8PHAATemJbmoQpyNE72w1CMoHoakx9wTxPxG03jHQyJk0iR
bjb8MaL5zLDOJXm5tWSVHRo7u3NWrQ+RZx4sfKH8z/H8Y/o8hWVWHUXKTCdLcdj8B2OAX3jKKsBK
azldIeUZBHSacBuJM5NNi01iWh6sPK7P4P5JTUob6p9BxrzQ7tfaeS9lbIkHodEV96va+0Zigr7u
O7yRSBon6F7aqP6r2f8/sGcOk2G0xR3g8Pwc1YbVt+t/M0v3kIGj7UpzyKGRm73NffypYNuQ8RYj
sw4DXm8foTuL/9rd2jEfdA3Y7dg3vX9kzynmgWn5l90y8LaqJ5CFy1M4hSft13/h5X5MTry+xcHN
gI7UFLr4E0USKpCMUwKnon8eSeXolXiSI7s+4VZYE69jP+64XEtN/dvV+KeE5zlIBhngqOggER/9
Ro46q9SuPpWM2Jni/zoz7Uwc/EbpavEN5DEpAlHQnxjBrRuyJaKN4JFSerGSxVmffMw1TO6WEQU2
ZIWx9X+Rldo31hJaxMWM/PaWBISG4JTySsHvrmSK1Ov8QwrXu3E6LAddm6MNWilVwwUftOc04TFl
UBM4GbRhV6ChqRvcdBCBeXNtoJkz2bk9JMUNYypJhABkXD1MHCAqqVgZQKIdbHbWz1YfAPX1aBb1
NYklQz7Fv8XXhqt77cAQOswAqkX8cZT1J4tsIvwyEiADsklJ2gGEY6BO4HbymofSlhjtC2n42mqS
xCEilXJ8I9H0HG9MjzerNNi2a0HpPttLIrJQ7xrlSGIdmktAvHEezB8jqRMQAqkL83hOBoaPaAlZ
EbjGoArHxVBDG26bl2b06h2OinxT045dBlv9NUv0DucZQ0FFjG3ANCEPZxtYpU05yBRW+9yQYYUw
EH7oQ2RP2HkPlPMiIcCCArhHu4QwvtmtOQyrCasWHxMjGGZFx6hGGBApXmdy1yFCzymKKBfxgTsb
ACqcn6zs5dOoP/H1LJ8xCFo6+aNe+/s0d6vjwMkpB1U+GII24OLDbvK9W9KM/pUsFtvRMEDv2o59
ieA0DCNsq7I/OSJ6wlu/suXrjrL33C1JytRk6Qq2rKL9LijT3EAdhoV0DNVV93nbfuS8AUcv9l/T
CE7V2pjfuEZuVbCZ2paB529YlCY66vct+gi0ei2pim6YrOn4SX4MJwA9dgN0LAJypAKSTFVcH3XV
MTm9zr6j1N4ViyeRoMJVyd3hjruo3VaywnxR8tGvEetRPKQICFSIYZbYJ5qes4nvPAvWijD5E+IW
vc//nzeykFuE6QHQskdHTb1zvUsOsAO8Q9aDlC6j4cauIQxfT4TU5fHryxgpKfvDlbRlP4NJ4WI2
I1mFsZRbiyTU4YfknNmqgdohNzdK639I554FSpN4nhuSt4I+WcHBJmoUr9lYYCgpx3sfhQ6zD58M
l6UjsLSwvolTeRKQ14FqOLTpC37FEANqPXng84U+ZFpcFG4EBYzzkHbuJi8GRgDz3D/QSZbetcnl
Rmi6gJ9t8vcToKitWfTBhfS6pfohech/qesMNwoMiq0/pFe0KsD6qwuyKpXExk+l6F/zvDT/zJk5
BqP3q48TW6SuS1H8jvo7FeOtn2JYYOX1XXr0mvT5v/411CpYydIgnrhKCsxpO203EQFB2SNkjOqO
4xRfgU1y2sq1tBiGPznFHv7r9jufSGfLcRuTTWEfeqhmAMwYl2qWZkVkdQccwD9UX2wSJCaOormC
7oaYEQbAEGssE38dXAxxXClQ6YlqqdWriCJx260p3fha3ac22QCWAJUVKwwV7s/q8sMFVRjfGGY1
QZkwLwf/QapAoqdfPtucteGc7RtWWiiN7O9cNo+qDuKd343yZPv4W1h4DZU7fs0NiNsw1NML262X
Hj0C0lduAwVRh+eWz9hz/WGnF//ZyyP+3g2xAESPX7sDePMFMdGmuFn6HN1YSmJFyNlxD02HQ3Xt
GI8SwoRymDk3llR0W+i0TaqqW3l9CorGGKaX3kKQJL+ooSBdPU5/Zp+MMIcayBuYbLqu/AqE/bfC
HIWnAsSDpt3ywzJp6UDQpHvY4qKj62BT8+r3STw6S4ztpx8p7WxS5kA6IOsZR0bnGCN3nE3on/Wf
omLUSEnJL7TE51hRXU5hD5Epp6escJk6KEQ3DnZBNPrB0Q8Bb4V5+rcvIlor5cOQYf64rSP/ae2V
wgyFdc8OIdYz6ovRmuXo+OIrmBbiwVgaSroJ+K0f/Jpq/Zhcu9ya1vrXz8RtEeWJL07hjGosi93H
vpd2dVhc7Z7iDo5jO7T61i/tdx0u0QWiCbVoCwnPJ6LM2npBusBtGqH5jijBqhd8i/jk/SdvUf/c
yrWTvB55oUN2nTPvsyd7YIFZcWfAJF+kL7u9NbBRJZfyjjTKEt07x3w0Y5lfNak5Vffd8eTfTl3T
3DH1/nTYkPRAEpMeOAwFNDu30FA0prmuP/zIuTNrH+9Sn0mnyZCYFTVzYeqC+4q7JrNdGvqWyrMQ
5IT3nXMuu+Z9ssm2XLjrdrmLM7ac7lvUULvaFN+kE8xXJ94Gp31LALzaB2JujyH7xkM+9+fQ9mnb
qyuwZPlxUNqiSLTyI3lOe1G49WnAp9B3OZvYKDxJKRRTx4WimVp8Q+2KY83FrA266l+b62RcbfU0
RdV7VpUOQ8eIbSPYZ3DKiW3Sayp5RQ2uGO/FY74Cfr+mhkc2OBBihXheMPtcG3QSqvNtiWP6NBun
wqA3FNt1XMd3Ngg8nbBJinw8ro7L0HCkyJXNdJzasEPcsWQ3htJ36Sf90AUl6ymbe6MdB8Vv7Wl1
nAhGSdiuh9h+EaHAYx5mxzTmc3HmIbFYBeFhMPsgJ7ortYNvYvPyO70t+jy69YIwvsVR/d4qOAaV
y6DVR/BC9IzB3DUuQKYJqcWYTs/ruehlLBt8dcYUvrjNB+2TVXK6VrA3qkaHoQNNTAUg2mM2Bc92
jszeA0YPTQkFY4+u24uafmenbC6a8A9YJKg5NfOTdlD5vu8edViVmE75RQ5LvHHYC/vZCP4kL+FK
Td5tZdxzYJfOPlvrH71UzEz5nDe5macnp/axPNtAGNwKd5NnKtaR431VkSBU5t1BA3Ql+aITe2E8
9hqsead2Hc/FkB5UiTicIKd474RD/QRPVt8P5AH6eqjuujA/5Sv/8VB65Kn5YXWaPDZx8Z9ehLgZ
owhtPsPWp/9+QS2YUBe7aw4Jdw2YURUpqAEkrBCSz05r9Na2imGfKuuqSCYGMzApY95GP3Yydk+o
RHqS/6Q45PFyqBW6INePH2IcsM+F2wz0r6SOtpmqtxz9/SVrbFpO3TxlgXmpPLaES5FZePVk9exp
+2Jmeke3mjcx2nexCjQ412maa1fxPYaQ24hKjAgN9zmstXpFOLMDWfVZQDM417PfJ5FWN2GFHwrR
xX3QjATddRWQb54Fcq2dXdmv9jWnxT+sPTDDmIGj7RbmaBtWu1i/GppohZjH0vcC6feTZcpqGyHD
ODgCYG1a3IKUKJgQxd+VVYw3vi18hi8DOyqP70qRCrKvGhv5FSCkx07gDUYz+U2sJKiE3OqfPBEe
/FIF9+VKcGQVjfrAg7Ne2GYQgOKGNN/4oYTXb82MJGZl6bBVNn90NO8jUS27pi7dneNlXz0/0K1S
q3eX185Fz6yTQqs7A4/HfYV2fO+704WMp3DbzQvdQuUul1ka64Rp/hiH5nEWc/AwILhfeyAJayYK
fnS8q55DfOWwtmiEZwYEdUHASMD9WMakAhVzMCcZ7FI+G6Vy0oODQ0yA0RiKImn9YLlWDwDiF6ZO
fTY851EnX+XwOGh5UwRwwJgJf85idDezLIKEFHP3FBYLiwPW6rplo05s/MF2fOsIBiDiOEcq64Ka
9+D7JEsJR2uE9dhF1R0n24ZgeHTVKtDbQNtvfcAWpbNI18O4ojcZtW+CgdFpRkjNLTGvKAIQUalu
3KeZme6gtjOfp1vZNPTwuo7PTHO28MkO0VWQsMiUJVtPAEcRAt2iUcWR4A4HygqURUZ8DGv3t8sX
bN4lOtm4H6NzFBfNJqWvtstBJrUDC/m/yN2YPfm4lO8NM92kWt3tYEOSj7wJvkZovSjbtxMOsGtk
TvkxBUrsDbtN1l9bfPNcNTV9baDc5wp43rz4X2No3npMbBC6WOY44QyNwgmIZWFu1I2UArkX/muK
4RNuND9QfXW5eIzWq6vvrOxCAlzn/eqsHa7K9kzMVUnS3gLiP0QRKOf8oFvrIsKembFDJir0EibR
vqYgXU8NeByvzh+8xqhEtDwfkq6n8yOXfMR2H1a2uwP0inunJhJAlAj1cARdx5g4102DlShaf13A
rKeih7QEPoYQHgBmJMMQmuLEDI8YJFD9bdw6FHu/pF5fJ1zQAqWnM8nHsZSYaubuQ1ydz5m1J8Yi
PXsBPiGrBwZl2eFwFlS5S1WRqNPHbMMl6aVzOqsdcUznOej8/Sh40dV2bvr8nPf1veiqtzSNACym
0D7gJg1eI48r3xjlbX1SaB3vCvVcQzLY9hI1j5EEFOArwh7XF+GVnfxUtR11Yf7Ylj5f2Fq+C4BO
ftN9FYHD6M7f1xjFaenTrzpexqNBXHFEsUr3LgdcImX5lxIe08IyPyyZvutbkUQCI5wKQmYmtnhj
DwEavdo7NBIvXvzWZOuUhCidHru2pqBqV2/DlpiFBVJvMKQt67AAqWN9ygs3Y5zF8J1YxZj1mmDy
x8dH7agszLBoxoZd1Cx63zrsP831jyP/9CTtsbnUvHQxf2DZklZNojbi1GtOKXIF9PXXue0AVL2o
mNOl9EK7tjHdw8AtEuca3R42UGPMuJsCRoCYuA+TcB5khs2HdSeBu/9FKYHKLgt471PFsCJGt5qF
kv+5T4iivGBmfxulR1PXccLmnEfULarHudlcmmw5as8nfVKExNoOuGK04/Ael8Ee7D8ytTS/zVhL
14O+UAe6qGDKeUsJQKteTpDWtf93G5tqOMGMw2iL5sIBt3OKCvI8q+mjSSfysqNascH9IpWA3IGq
uJFT+BYV/QrxFWJWW/GLW/l/qcNpYcb6VDkYoI33U4xxR1Z3yivbCFBK4KkDXFHmencC5evY3zqg
r/d1U5JxBzg0tl6ZK/wNi0Hj6Qx+Zw8n88qPnyMa8yifprItD1nAl48U4zALssYgHApDDGY8qvLI
S/Ue6bFn+m7XSecu5UscgnjiOY9S/QJnHJniPP3t3OilK6+pSyNvIBcq+3yUnByNBvkqWl1Jvq9m
ZoBCE9T35AN2xO+ex9mTVBpgnEMZ3VS4x+KUeC/ReWJju2+Vx2wBoAipLrJOYPizEaaZ54V+WKyw
ep4dFunWJ1Bo9jrdEt8QP/dn7Qd3018NfoVB99uEE8EiPSZREUfzDsCZv+XZhfjn6W+jyfloPeCJ
MkXl9ZkP2cdYrvjEOh+RVNkyLiobHlbuFRxr/GZ/+gT42JwR0CV9Ax91dXSf+B5voLeGuJ8Jox6y
msdajMyx0iCE00TKpEctuIXnUu7QybSJYrW/61bnOS70yW2d7hiBKt6Q91xeG+Y9VhV9zNSVMiRj
eBdq2NtNKJN59R4zicECMbcZWtbeAmMLfXjwWszwcdkUaOXNCNi9dJeu694f4dTg3w6Y+DOpq5v2
bJG4OIfVtC0WJyQo/iWf/I8JZJ2aQDpMLgTGsWu/6oDlIm+mbkgX7V/Gaj7buWSIbzgcZRdSWeNw
YQcBzowNBZDCiCB7FH9EN5JKRVAO/UhzcPzwT9dk5wHwDXoVwnXYvWwDi2lhM8Xe1llzfVyuISKg
5hy1JuRmPKeGrbQqZY70gv2CiVgMrFO0cozjFKxdST7zfFiJl+O+dfGRMc15wP2JAMB8jxnlJ5ui
FPkFOIC1GB69MH7tV2iEddneUtcwruo6LxGvY492U+ZIDdwWqYSKFMs3y6rPUG85i2jkMF9Tw2eg
LN3L2sMJKAh0an2BwDlDYTVHwa8X52FS2JI/aQamOMBn39QdfERnsg9ThvwciDLjir1wMfv4gGiS
Bvg4Z0uTHfAEfS04i64D3ASRbra1ZvAw2gzVDpH5JY6q4Uo70KwA8YWDst+6QU75rrt8P829emqJ
oGmmlbX0NYE18Ht2VbytTFr+BUv2j5E8lQHqdpSH5V7DlxP9l3bK4MaTPr7HvN6xOupQiFmHxcnY
8gnivMfpp1JthAU/aTJFvm43kk7emgeP1T3WopoIqDLlTENDjWnd3oZhdyfnGo77XwdD4laCkk8A
Mtw0pkD6F/EYDuwFAQYXIPHK/DMoxHcflGYXm2FJHLRXTMim3SDNqbXvRtiRomcvT6/YyFf4p9j4
3DdH5lDXA3MfL+FypLZLlJDhIZrA+NfdA3ykajd6LVtE0EjLjLuhjVAih+zpUzZRqvbQocX0ygBz
WefT+i0Kc0bh3y5D/TPN1YAvGWqteJoz1olVrtcDeuWtp2Zzk5HZc03yMNclLQNWsIgk1t+sZQNb
IfUOpfFp4JooaVPuDBlklN/9H6bKGAw7cRpIjohCCm8KGGy9Upy6adJ7u/UI6WnYURc5WqgckLEp
LqndvPpU/wLSlUXRXlR/e6t6VzlrVhEUz4xe1kQPZbTR+no7LtBafUrOcNUICmFh1Dp6V7W4rHH7
bDfWMXNlTOG3PCIhSwKXN9fyHZQeCIh0nyKOrl4XU837iqrzr0GvkXvmsVWc5EXHpWUki4g2ADN+
nznOI7Gb+N8nFKc6rAkJX8FstBNciTq2zhmjlMi9KtD9lkD4aOfA9E0HeZw1y3J6ayvHtTcGNYpe
8RfNGE6AhkV0/R6A1LBAb40d0pPZfqIkPrQS+phvyVMcrfdRnoeb2F7v0oIqaCSbJEKKr9nfR5jp
K6a4vs5vfG4A1xt2S0QNRm6WR9Gmyv2khn/V6vwuPgZTxkqsdTIMFEv8y4sGrsniFFiL57WbjoxG
sA9DBdtQIeeL973M6xN11Bs5kQQnoEGoMnASvOgYsrFtF/9q3z9FAfMjjg7w5+gmA+6Z9CkL1ZuE
vdXeTf34auf1k8C9Wjm3zO0vTuB/xUYgUilBxlnDSyEZuLBYCLLqJyRqQV+n/B6m8i6VZtPbwVsR
NIdpZVnoxFsBWgd+2A0C74eOfdNsxfkxUD0jrTRO7OLUOcFtUVc93/VMe/5LU1wlpbUcKcCJE9WS
5V0wbCkZs231k2v/ibEjTwlnblAyE8nyLMmd5oRq92rug7ZpqyZHUR2Lez8PPhCSsviB+KEG1Ht+
URw7x7o1vS/Zj0SPSB/ELlyWX5ZlL4Vps9tBL/uwDtR1uPbsGzz0A2COzaB/dUW/IMX8FlgLZNfh
0eXC3UcoFaqF9L3Y05CGnfMABSyOxjfdMsrULDT3VyO+6Sp5C3di19W8xbVT7OvcO80AOruSKGA3
uzC6uapJnZuySvraPLox/DJSEn5xEGIngZzKbU6O89Ze5bAzS849TQADUQT1OUItFktG9yzXeoaT
IFhW3ChJMfM3H9ngpuHacNKE4ZZQoV3QkLXrmwX+3yzSU8R9GpXOeyCVfSjADHudsTCNFLsKoMnW
OCJMfNJUEg992KNoRgZtwwn0QHFwJweMSOYRX89abl4E0ZVhyXevGiexVtSknmLOzH6rDHC8Bn5I
Au8j0O/4hTVfjSxZ/qQOEVl9mz/aQxnfpJWUD73dEOiFpZVpRo9/YURRxfzDNz4euMJ7H/qOuD/j
qy2puzWAcvSAZfRnnBXRra4t9nYuJCeHd4GK+6eQ4EH88JkiYzrqvtlE1YtYAqhVZXFsxYdhgJlI
H1Ob5RkMb7qp8NcK+7XskHY4KoHCf/V2cjmFVnuHevSBB2mfwwk69Mp+ntXKWHT6rNJgSvizDqaF
vsaENBiWaGuV4JG9YLgj5QTBimPs5HMcwi/DagYWdr2XLtOZCdJ03uFXSTV7fqeQLE36u0V4TZLJ
8R2PmGFS4Dbn/37B53TFplT1tpvoZsqSMssGXDqDPpPZu++OR0dQvwCh7kv/zzR3/DurfonWekf4
B3wqPd7JbnmvKrfCq4Z0lQUbWyKKJNbNKJHdW7GU8sFrr7l0OsoYQ6ygdsBbGGid5WD+ECONks1n
K5bnx6ow7kY4/Q005Ab5rfpJ3fkQyIMuuYOamAlDwZh5izhtG3XqTLOLoL71f8jL3WEPADJc/Jji
qq6u2C4407iFXXVjYWI+EO/9rLXfonsyP65XM4umr+Ew/umc8LM3DVSH9Z66fc/Agk0x23BBilLM
EkGW/l824wn1yNHKrz5s8Vzj9oBuQOoUjfZNDf27yHBdLCp97gdni0PnurVbj+WqRt7fgccS0XVK
4wdAHmlqzHqrwWwXo2M79OQ2t6DSNvXVSOdI1u19RcldrN2+ndy/3lJfdBmmWJ74jqxs2WWQOqO0
vutyteklCekATmMb/McITwnqzVXL6TNwdZA7pk1wYGyGGwGacCru0SfeTmgHoyDc8sZnpbpEU38b
deyYsz57T4Phw4qKN9re3rIPkTM/uev4Mq3Dqcs1lC0PVhxHW+zXKH8FwXO0T7gFr5ktsr1tPYtI
o5S9ygA1G2h41SAPDGr/NSzpQcUXPIejRrmy7Ytv2w7/TGwMkBpaR7rHg0uCD05FIHHuAkx9dO5l
Xf4FW0AsVAV4IkorWmPHZaLKBsEfFu+BwJVvC5Z0sqzv64D0Y7DXC+Rnl7kn8AFH7TKHz30W9S0M
QWuD4p0DMEMkhHINKQWehKJEoTjGd4UzZkxV6vWG/D3SKzmDVCM/Jt2apHfp+OqrUA8MwlZK2pBq
wi+hg+vGZQ53bOS/eH6OjqNelY7flY4qalhrr1ad3tjeBzAR6j/w/rpv91aDG8GPFrQF4XJHwkEy
xvI2k2Qk66pFC42hPm/QIniifyqQNtfNwngmajTpYeotgMbTL7egh86eLMqN5DnvVoBpTot/DKWp
TiXrIbb0XPzLaczRGJTPcdd9TP1w509oSK+FX9d3P6U77dQUPFwf9VSVHjkfnKn08+9cj2ls/Y00
4nVU8RsVx49FUTzmkfOXkuYu7WsylkTxUPDDTiUoFnhBxG8Z/hMDVKq9HbhckIZaReJwRORmRObH
Gr8FObdZNMdXylkkYHtEc/U1nN2HDDZDth7pOL/nwHyiOc4VyvR5iDO4uPZdJUVE58JxWqF0wIfG
6leyoho+W9a8VYz2eiw4O7tuj17iMRqd57ycXyXyOqYO9w0kI5Ev5iFEu5LNZ4NNhoeCySXcmoQg
Ip8T37VKe+8165tv6Lez+Xkt3AJ9KD6NGk02GSrrjoh5NPPj/9g7k93Kla65vorhOX8ke3J6+l5H
fUkTQqoqMdkz2SXJp/diGYa/iWF47olwcVGNSofNztgRKzgYUUdDP2n35IcDt3RD/yqr011R9wPH
J4FHHTxbIXmXtvHNEenWMyhIptL2yCTzJ7amktGAEbEw0qNdxI+uH99GJDFYLK9DjWuNiPtrVzcn
aHFfS96zoiVnVY+2z+bx287bbh02cYQPCZxIOM2/jIZXQjITvBBhvvU4AG46D4AcScK2WDLCI06V
9C/tLTzmMEhgJtkXpJ3ajOZwnuTu1iM5lxIoIdpZrCfql+ECH7hCjg1jQVBHHTgvTcSTQYHJGn/V
o0Ncz7DCmHIwLEuQvpNkCX7pkHYE753CEkbBdPyIyoZWmmDrMZQx06/8Fn5/VmUHylieadA5+oog
VgwUcqWk/Mo1+plhoqBmJ3fs3nuPPXKjuOXqJ8caTnWDWZPD9Kj5Zdk2xSe8caYZ1P1gfEW2/xGh
im0sYX+QDj2Mbl8fDDEA2rK/TDl8epIMDyu7rxmkcFgS5bUsVpcB2BMnacGvA+Yq7IZGQIclexTo
PZUFb9HMFBf8eCGN4W5QUq3L2C6F/dD108XuBdEHnIRT85aOy/kjfqNm9LCgB2Nb6E0/Yt2JQnkr
+SkWmgWGOzyPY3ZBkD/acviBdUrfBHiTcSSDr+XBH9MbLBqGuCo6l2aKAZx0eCrjm/KTQzQlK9TG
q5Wbz8xjf0OjeinwxbopgowXdQs5BecJ36vsgXA0xl8VZ89GBxXStN5cMXzowV8nRa32voC7J+S1
ycSaHBML4mZ4AGyC45WDXUrz1sZw3WcfoZgll7l2TPP8LzkKcf5HGsWAxyN5Qqb44VntFQPE6sb/
TVaEjqC4T7eGVWcUmUqcs0AB++XSZr76E3NnUKogVhRAAmNLsSb5A55vsyMQPLEpKgjELGJ9Fdnf
5hiUay2RtyU2+LVs9LiLmm/isRfDb9la2da7z7i/EjDfVp4BSkxuRaitS+di72jD+VDGxCwLhNeV
Zq+VuTxuRerxt+PTCfPwU7Bca8XnMHP92052suNpk7T9d5zlP45lH60emzOJ7XVUbQoqcqFQx1bi
fZBXkZvWM564ia8uj6p/1PNN4EaLpKp5obB86SxGuqn9cBpcS205EJbHHM2OZd01nOyTZF6Tu+Lw
TXCCkhzJsDK9c8WDTuunX4bfHGBV/bWc9GuIqcbFjpwEMc+jYQc/FaSUNbAqs6aTm0DU6fuD484v
TuzsgvJPpJNzlr6nQDYp2cM5Wn/ziHrF6foeoOX10fAcF/qnKhkjiXszPmChjWMffBPdzee+ye9z
oD5C6rt8ypqPpqM+ZILZQtcsvMvOm4ghwyB10TL9yf+S43s0Z3/ZNiXnbihwWm5TW81n2y9G/n1A
Kh38itvOIKxvf/mcat1cv5gyvVcGJTCKDqQLr6pwZ1jqOOFp9St6cqqGszcvBAxEsclPOEfdq+Df
JJjcRsC6K9tTb81yzXgWRt80wXUdhQd70sdMb+MRgJSpTlklr34BR60F8dDNdIj0nzNsGCWDUyRh
B/d1ttU6+2OAyasc2oqXGHMfFhhk2Dis6J8DjZTCKET0bsnWF5uAAOc6BZ2H0IheBIdG4hjwyXUY
888wt9WmGkdrTQgcvtBIyM8xu3rdYkQ2Z0vvZqiwZ0sUeKgjhmtirv0/Cmxd+0fIC+nq6lcJ/Hn6
S9YpYATefGFCIttcCy9grtXufjN6trOmdIV9r0z/kK6KL1qHD72fPCj63KKw+jukpIn8FvdCEZBw
ZPe07ttp3DuZ88Y6Ep0/ZqIOR+93p7m+G7LCXWsh9BRLa4hNSVypMLyB+xioB0emzuyQbStmqDXK
OgmpaGItujD72d46AWOtYzbwhxSu1AkFMc0XCmAqi8NkkWtN83yVN62P6jZg1OvlQXsAS5Uw4Adr
3KlN0PwuvPjR4vYk4CIpi1GkY229q1mPMpvxlkkdCkY5Liii4sT27XuTHyB6El8dfpLMfTcim03P
D3hIa1u81YSB10VuovSEPRdAS+GEWYMO0TigPb9bUwtncIyD2tPBlEdW++XRRoUMgbfIsT+pNvpS
noU/LRj2k/sBYBLlkEJAHtr8Kf3EoSR/rl31pprM3FqqfG2rGNeEH+DnBmbOKV/vbTpfyAjwhCdh
03i40YqZp3P11TOn5TYvKsm1HEnridahcBeVxgnexJMuu2Fr8NzSVQQJeRFYtAwOXsmdyrN5X/TC
2mo2B+BKrv3yCCzKlMnVsX9Dkc42CF9/qiI9MGRme41UsHJrFNGcmMLOric6TVjR8i/8aKyYdfOU
hfsqnV47BM1jaxu3kc7Yumt/qzB4mSsSYJkPn6isyBEMM47Bvnff2flaHKXnV0lq7QmLQ1/+CqIi
/pVHFkkM4MfQTbaIzCZS4kr5pnqtMr4TDGTE331DkeMws/3Qg+bivETWjUmroR3+LrpMwCfV9b6R
8OMiHH1B4bs73tPATZt819as8oKeklpNDdZjkvFis9kdm2zTRtpot8JT745foqxO8jemv23Qqfd/
pKD/j1Va2En/F6yS6dv/flj/B6zSLYn/Nv/JU/r36/8nTwkyEoE5zIaBMLEq2KH5v3hK4r9Mz7Oc
MAyF49mW6wXOf/9vJQXOEo6T/V9otwIpBnoDGZj/4CmZ5n95wJR8EPMWjjDhB/8vPCXXNiFE/QdP
ybcCxxHcpF4QgqsIbQfg03/ylLBs4supq21icEMZtBJWcT8dAxG8OzPq4dwU+d2zPkrhcG7DBnDr
So6Q9Vj8ZZn9VAXcYuw78JLExkNxCNv5aY7gtRFha251BAB0PJaZn5ykRt7rKkJ1IMu1i/e0F0ic
KXy5aD6YAcAjPFGoAHZh4Gdj0dldLES2vlcA1yNN2nWLrz787QWsj7Po1NZTup0r+eNXdfyovQEQ
dZhkh7JxxS1rX024i0KovQTIR3rEaO644IDik9LblE5hsKUkWwmHAGdXhUVTu9TPgZp4oILxl/Kj
8VgJK7qWJCR4arzKBa9PopjdV8L5H1ZE3M7mKWr4kun8rGD4HFyemIfYNG7RLLDuSb3jUKbOLfGU
rUImrvrqrapGJMJM6m3iF+7KEiBTkphzI+0aMXuvkddftngn2RQsqqFrGH9Z2iyp8zy7d8T/kXBR
6+foozLDY8RMe0KBW+OOBgDi12vblCSMhYdgE6S4sTwSpF2fgjKZ+iv+VjLJuXwZ8FX9XcA9KG3N
QzS3mjdNQc9S/SdjS3o0irS9T2OxbZtoaV79wFluwKi2nJMi8Sp0Efzyh54daYzjIeR8iWqx7NOK
fufHMVwHp3kCd/KCxY9aiamDBeOwNw7ClnPS4Ox03MuPGfOIHIvDXObBVnQlRROZozZ92X87EBVh
jFt/Ajjm6zr1nVtV/6Xmedry27d+nod7b6qaLWeGCmAsaxEm+/7FGNIXx8s9tGctt5h20g0uKgeM
4tjcUsVwLCecCE1OGNnFCD0Q6wpLMkiliXmoX/pmZPGaYe3h4nDEJk1FePLxyWhW8AuB/RpONYmV
pXwq8u1qBxrtSTswrFYiYM3NbQ0CnNN8WzfdsQ4xrSU5XlUxO+MJYj2iI6UsW5qicUPa8cHJKLbz
smFL2POARyJqMn0CUSWPU26uvdJAi2dxtZvKm8q/hNDDtUwzuYFNsMniYPjDTuJHDcbfFovfLcwo
fugd336QVYBxxW9PI2iqYxp8Y/Cyrvz0Y3/CWYhELPVsvZVWzYkWpnvSJ8637RrrEdfLT5TbLxgL
IIjhLtt1bgXuJmLJVUlTglEZ/8ZCxAerDvsDMhf+b4YjG5PSVgw5EI5g24aFABURY+hqGzLhRfRr
KnIAi1j6yS0SrMX2scmbHguFSHBhUVbhNcnOlwPd5nRB+TBzM7chDkMwbp3WYXdlrURN8tjMgMLS
+iRil5SIym/Y5g4MxSWeOW+Ut0J5T0PpWUdLVG9WzJ+O7+dAaa+8UTQnb3NIVLij2muDhr5v514S
B/MJXHKNWpzcA9vvfkeAEFIiQiV19DYS92bUfgOfbaXCwjmbDYwb1/fxsnJPzbm9pb4KSQp7L65d
dcIMiUTHkdL6rLQ/X5BaxdbB6sjVxx1up/Bnx5KETQ47jDWNB6xZwT2o3diDNvI7lazmegSZVWLF
bzlzTg6QFr7t3Y+pHG78paRhqvf9ONWHQtkfGG4wnvoARKai4q/qSeBheMMKXj2hSdZrg5VPaPbZ
hy9qwlKE73FWUKjGghdn3gIpw6EY12wfJ8sCG20XG06l8hQRQl9Ze9GFv1u7exwLrlRITPrQUCjI
8XIx3WlrqwRGU5o7jA2kLjZ3/bh1207fgzIWz2yw941LAqwbVXowaEhJ84zKgYbtCOmcY0ysHIAE
E/+E8/JZhst924b3Mpz9eyDrbcetunaZ2/CXNPdZjdlTGHXRHWoN1GTTcKq7Drv68bHuyuJR0+/H
2+6o2buphorevs8IACvIOomN8Es/6uw03eO/L2WAYm1OgEB5M1BeZT8Uuoux5Q/2bhSSJEgsffop
d3Gm3KO2kXeGwq8eAugfcTir17JneZ5G46XyqSSj+oLgTACswNP+J+mXw5i6L8R+2AzU9qkOv3h4
NQSYd1KQ9/S1RROLM+hVnDXPRtbx7kty92gY3rqx+k94cZiEOjJIPjwrYLoMxSiP1KdtJmd+IRfP
xnowDvU8wgoMMQDCCBhXiZcFb63J89ipx/Ha8FG/2IvtzZcfmffZY5s4+troVtLKgNrpFIBJns6g
Juh0MI0+vFBZ2x481SHfMtQjJ1X2EWdKcIxYdZ8tJ2sPQ9Hn145Q84ogBMHHWZ3GLIVZVXH8Cno/
BpYzZI/tBCU5VEbLORusRZnd8kxad2ORHf2RQNeUQzypbPgpSV8jmCfP4VBRVt1Fn54WzaNoxl8D
hjVl9McmDSnsycKfCkFpr3ESrSrD+OOkmcX8TSyoNMMIo5ybbbO6v+OQNV86a0KcVE8KksFjkng2
McunzmqutuWclbLbFzdM37Xmu55UqfeNtSNymL50Hi8LUjjet9VzLET1++HFdqrw+l1wUXIOdqJT
NGDoSLOA5c3Sh9Gp4TBURrFDwCKeJPFjsPbDOkkLD9Qxb58uLeWzg/tIjzlrn/Jmt3ABnQmMk8fG
VjseYnoQ7KcJezbPBJ/nBDai0QR/kVj2ht3MBUZmfm1qlM/Etxw4L/kfj72o43J8p5/mVxbiySLd
Wm0jXMv7tmm6jSkFezlJH8FSD9Fihfah0vLZj6fODU/oG1uO2Ra9w6APxIeT8hoe8w+ta8JJxD2E
1/XnuX9s6QW7WBMkrFEvEfMeux13FA7qpG0OuWNRZoDH26twXyJFOFVhHnDtPg9jFtzrbmGplwc2
f6xPOWDK8rkMm786Minb9K232B6ufPg4F0cHBlV4SySOKt+EKTXb3C9o60iIFmCmerzx82oIPLCe
UlO1tSM3fGQ1tZgPnkyJoTwvDDBlOLLD5pAmzEJdSC61hxYYzuMpJKLYEu9bTT+RhVkH9szC6qd7
cjyZsdr35DJK0LcbukI/CQE8tKEwfuF8AaXPZLytXEG/ek6lbzoMZLAMbgjJcb3hHQGJilRJchrj
8h664QuOkeJCtbQzRQTefa4RRo8nKnJebXx6a6NTV50Lsv8FddUOAWizvNiNV/M+sO+symFqcLq2
wpzOjgRgEzb774rUd+7AJ0nS+oOIcu4XfzrRQPrNgDQXQ5Xh/Gj7a9aZHgXdGddHvY8M1C/fFOa2
qdsDU/atVvw1ZaQZcO3n0jjGYriObkF9ZSvYvuQne0wZ3YqYfE81e6u4MJxdKeJ1wAv6QdLARcVk
depryqtxfkQxiapuXmCqNMMwqSZkx4jhJMZ1dBoJHYioF5jvRXguYcXLPUGRfewnwZ6ip5TVXDg9
jCkks4rnCU9wLLeappg+AOXHC3RFSajgI2nIVOGHBtomGjacd+mFK1G3wOMZmDYDFXdrzKQYnEI8
okn6mvb5PgnrnRWRG6hQB24w/0GGY8iY0BOihtieqFgfJf4XoXrWcEl3Jt7GHkZ1BdZCo+w+e3rf
jmS+34iMMld5LESVb6mNb02PqRMy/EjvUYR2DFPFbRDFYZAlIvTZsJofJXu60PHBZadwF/IqZBkf
SAGkE2A1VEgC4MQ2vW4+zyJ76syo3MsJK6w/kTcLQ9PcltQBrmN3+fzN5ozkvDx0B9SNzP9Vm/E9
EwFII8v7xTPNBBXqsz3BkhQNNXPN9BTH/NCmuX5MjXob23w8nj++2QpTVJ64u6AzrZs0zf4Y2RFm
L2ffNNNXzaKXMF1jrBS8sWRcLqjRWUvP0pRDj7/I9C3V7AnKeJuQLyh3MHe48hrwqwGLyJWdWBA6
Bi85+X1n4TWrQQIS0pFVLLdhISt2S+PF14tZPraRklP05kmBWXI6602MMKPyAG96iCDX9oynZXKz
3PoVcKbaFZrCIJlCOcmMutvI5fMz2JSOE/KQNTuHKfefOoJq2Uy7UoJgRIfEzM48O7qeeqSAvdpY
EuHF07ALTmIJd1dosnkzvEqPJvtAm/bG8Ksfx6NWDww4RW3upg6X/o76HfNhRZw0oW2zsxzA/Mjn
Vi7vrYdjrkNQxI2j4cQEZPVCw13HPUc/HQMOsIvyR1vtXU92wdZ57wayWHc8J7e9opcmWn588URX
r81CSsCr2c6UrlwzbAKnuabRY6g/R5ETxxm5idJwRxbqseKzormD3WETT5fcxksne9wj8P+8Lnag
J1BoNYQ4/rimY/Z2vTpPTQ2ZxQekyntojVh17AisvOgm+mP2yd6kxWTjeO1wSB02tE6aH3iWlS/4
J+ONx/PlubeJlAVhGfLeX5hUhD69FFSIEbvrvLLbqzDGpzLfKWkHvCNR4VVM6WPul0ckL8BHAmuk
ckijEZapdi0GDPwS/VNe238NJ6meIZ48+xw4aliNCnvFTVVUQhPZlLFDgmbwk12R1q/Crt/TxjXf
VJ7i/1MWg1ObM2ml1tnQtFSsNn4b/Tig7FdOMK5niK3APaHUdpicLbrcIhcQZsV7WlrhtRgLWinm
+IiwrLvQI6bd78PMqDZ175h7hzIQJ9F7XiTDndLT4UiVYsLWqw3WqZ+6TGjzA/XUL0bpRqcgY2Nf
2xNOTdHQ8uYbm85JfEyAtBaLCUhEiMqsBiqc2gmMZKkhsPl5dTQT8uUemzjiuCtzVo91OGCnFfPN
ITVy9HqUXDJEK6FbqE2TLM6EpZutt0jYxdSycspK+qGYfOd2wOA4tE8cPQjbe7AbQvapVsyxlccx
AmRS3+GFIUhoj2y4QMCN7VzgEBVELQDNW+Z3+u+fkGp/lfPGYsYGNDdGT64hcGAPtrE2POsuMC62
E5mxMJLRrbBYMxUD3XYJOsRsz+TPNKn0UaljjrP8IK2Gox6G69ltma8QRQmhY8SCTHUGi7LvCbux
7wEyW0QRiflwFrsmKN6pFfpqKiV3rYiuRiOCPT1Je4oFDYZVSvlCLz74A4GALJ6rc1JhSw/C3mVV
dRMq7k6m6rtdazw6rvc6COteFLHci3n4STW8LNc17rZoXv4dxv99ofQYMYoasFU015c5gbHpeuW9
7PioCh2kWACTfZ3X1Sk1MaSqH/5scL7T9t/f9u+LXO4JOyXYLiP2fstvEr10kdlJNqmeehJSu/bJ
xqfABQk8N4tltlUgBVegQOtrK0QB/WReqK/jQZAY2+qCoIsnH0brfeIItzb6FLBZ8EeGqXXJsWcs
SBjZPAlOHztbBQ+MiMFVwhBZSXBf55aU5DbLWbSl62ngce330WtBBnBDg/1uoIFj17fE2g3FM3aB
1PEg49sGcLIGBfVoBuUtF9O8zyUP8tQL5GEk93qMdPje1gYV0vaP3bERnU3j3nD3r4t2sYqmbzIL
EqwrSyoQggLk8q0Cf7fQLXhMlt3arHV/+/eFgy0EGLUPx1asx5ZmNYMwXDy/Kt5Denm7CssaNzNw
PP4C9iG6vhdVv2/maviNhQQVzc7ovGho3OwB7PqhER9Tn0zxwAs05hpcMfWDmCBLg1W6P3I7ReKZ
Mo67D9Lggg0YpCAh3FE2+8SonAulnG/DJA6FjojWNuGrbxkEAeZfZf8SBfIJYsV7Goefvd/ZMNq5
XhsIZAsvIyC1x6FO5tXKmdQDz0Z8mSm7CPxs7tby2PaReX+yjLMW8VfQsrKzqG/n4yeMM8Y9y/7u
NOTzZ9nzr3FE/tguh3dylY6hVrkKvh0D/DlwozJIvhr2r+yrs32k59MYAMVxp1uHOcjmqLu1Ihvq
8MQmswJHrPF3zCSw0vinjz18S5Fxd83pGSX6VmAqarEnSG/4cqdNXHiXSVrnmsZaXByKrK3iOT6y
SGrwTrA7XTX9I87X1wqCwkq1IFId+i45cp+ywDzUZfA9QD7KwuQmi281z2evcM+wWlgNLkV1+iFx
+MnJMsE06MLCYmqXKIXUeLHqaqejqObXAVc6kXz+FN6S8SrpiHYlI2DzmGhm4M/vnm4fmoEiWZTB
QySpYfOaD4MLNhMuvGAbOrhrGrvCE5+8t8EiWHiqlaEOdZ65W1fJ32Cv36/kCvgBo3rGOrplU/cQ
JD160rcnRuKKZc4hBXm5IDHkuK9mPO7QnMltZu1Jx0gTAgNKwBFmpBKswLm4Copo1+RfMabkNXlT
JLraPQ1DCMCnj1b2WDI35phIaRjeAlv/okDgZZrVNxZZQgWPkpNQO6ut7daEZVn9zDAlySieFXao
VTL4zMUBh2gORabn8miqBySMQp5Tz7B2SqOS57y3Jtdw8OiZTxZrWbtTJ6ci4z+Qt6EDF1nRWxNb
/pqS8uKUVbeeOEubxDJF3EMXkS/TyA9PR0s7VrjIV0HAc2lt9QmWgvmbhB/YuSE8NwVsqGy865yV
v4Qp7QeoGN1kb+ArniYbEngbYYxpzXvvei8T7cqKYSEuMZjgk2R1B8GE+DVP3Cugw3GFExh0dQYq
w0ermWtKReZCPHg9IDwoA3HNIpPD+YyL1QI3k6bjA/zBq7sAWr3sEe37oauwm3WD8YaJnWNRCCgS
CF6IlXU03QtR26vSCbQmTRei0vO3PY3vcinLVAXQ2bhYJyY4HPhXx6zq36scaDB1wjw8vxFXiBBC
W6hER9JoZCFbTXw6lsS1FmAgyiiqxl5wTKboElvs2+tKEfRS6C4ubQ4piW8erBm2EYIDQG7R0+w9
m5F7BVejzjG7UqR0bpUHasKH+shpk1DEziFv07AfmNul3SGivctv9IOS2buW8SU0KJsOKpz3zZP7
JqgvKkV2Syf7AdQlYMz6dUHDaRc7lMUaKDCMu+xg6KbJuJMcnDG22g55EOg0n6AlN2gKnkVEYDqY
sgWIyHJdW/MfbWeP2F0K8l7pb7vf2jQSYFMY9pxAgFC5Fa/1C1rRbvC7nwzBZD0i/KV1cyhbVuPT
QsJH6iBLEKU1jhuPwjaxrQ3U0Mn8pOCVDAdGiq2N0V4x2Iopv2H9uSaqBrVVPcaNcyctfwRScpF4
Lh13kXg7vXSNrzFcfag6eOFeOASCj8+JcLgwzl/Z29OOqozDxOGDSi3rqZ/6LyYcaxPYJsEkpBo0
JTyClGPQqDmnH2YHn5rxIMpfEjXd40JCSAhXNi1IeOKISRfuR8hnjx30KpW1X5rH2se4p98pNO3n
CoHacpAWq3qfVMN7ltdPmRGdtAhOdVaCxNDE7DRkAtDjlj0eJ/aLm7wLAVPUlGM03oMXsj6gBS+d
FHs7HiMGlk0iW/WAXUDk1qWFjrIyF0zwYlPUY7FwvS62DEG3qOhiGtWnP3jNVi3oh77gqc/rM7FO
Pb0cq8WXGUOVhK7y1GfDkcqLPU9DZ+0wpRi5f2+F897YVLWbyW8ox2zsWA0OibWbIv+iu4GBL+S9
58S/qoCTZsf1WiesC5X9R3PmD7hkVbknn7/OKufe1MkPpt2BWzQyF3BQdQOvhdPRjK4ZT9akuvUU
uxyaOUZJKC/QkM5UwPCPR282mU95JEOcYLog7IF8dVYO9iFP/cUVNRyWV5fy8RxL1J4y5vU0CFJp
gfJfXN9DnTb3XoXjVZVg/nhW+7lxyZLwFa8LE23+QwH1T207r/he8BLZmqJveg8y2nQphqTMDygv
9C8wdlSiCB7AuSDq4XQvNdMD8++j5mIeZmeb2I+UQiG9TIKwiHl3dTUAVQOGufgQbSt8MW1K7Drx
O4gPc3ahtJeWrvzSJSMwn3rM9sW7K7wPey7wT090cc7iygC30wW6UAkH0pf9wIM+/j01w19/2Ocj
/jt1pFdBwD0WT2aDkThiWJh6dmvV9OrnOGoaR651zhCSA9+gaLc6o+yi00/WpS9IrQaA8NT0MtpP
1NrAcc0kXbFMcEGr3gmCNSv2Keaq4bgMkFQRZ68vvpU9x3F+I2yxgqe2WIu8S1pXn71UCZ0VlJ8n
S8ODMQNW8eMCB08ePtDdtQkvnrYecDtke0jcmyqc4Z02X3MPvnwyms+0BRU/l2z33E+4mSyFujW9
akezG5gSVPGY9qDSChcZZQg+w+9pNAPiJUuNcPFojS1+9sg/JK6Jj3P5UmJgWXdOetYeBhYCqRba
N8bius4I05b4TuFGDts2XpgiE5pWP/A8JlRmwoBZvkS2fajY8u+tJgCYbE6L3zhdNz4Quxc9RMSt
aQvezH3pbfquj0g1eW2xQ8Qwu5YjCis3zPBTdrCSH/QM/xoB5bsF1OUCe7lRt5ZPKrgqXwU3AjTJ
pnDiZqPlsa6JraXsHnqbKbowJvZnZYfdHuzoOAi1xV6Fubt4N2P8Skj3K2yMZOOD5HsaAkg1ROP5
bVVJ3gV+6uRNOyyo0JoycakmUFzYTiTJqUGvgxwZkFY+dWQqAX3ZT+FuypePlo5SQC5YTemGIYHD
axGDNy5jZltXW/0DkECEjIl0GYzq70Bk9aFMalzkgG4lCztiuki5CZG3ib20FXOehIPhBi51EE3U
wVVh+ULH5rL5BGfZ/I3l/DcNaRpZ3DYr1rwb+AK7zIUZ7nL6XE2JTRRKIvbbRLlVoOnp86L6pMZU
HWRkGOcC79OqHX1koZo3U9o+RRVzS4yeEMV/h4D42QQoEFMWx29dvk8GVZuN6e7zI6/PH+0rgFOt
tUj36MRpYu9JCa1cC9MSmQwD8W76Q9ibQG+BNJjGaEL0J64lK7edlxD0hXlKUWDA8M9OXXYc32O3
28Pd/k0Y8zdNtS6TvKxfOt3lD6xgr8xqH02dofOYRKoTNrjnyHZ+Y5eDQOpCUme+DRYaRwCBx+/L
5MkInkIG+rBMvnwQDxDzI38bpq1xyNOC0ZmL8UoradrVxrYDX9N7aXIX9S1T02tCB4+odLu3wEod
Kjc519mrQXXQS50STge5sptIWbzbgeEgV1rjHhQppcUgDwGLVGvuZmtjZhe6bPxTSWJ4a4fHunQ+
naH+m+SAFBxbHRg3N5457VXX64d0ZIrBUBd80b+YkMeEtObkBEjQNCuompuw6igGKKmQ8jO9Kazm
GXwf+dqWH940BmfScJ9YGoaZTufRojpnSIf66GqQz7UQT3kcvWAolg+BQ/8Gj3R6d0Sr7iA+5Vlz
1QQGlzVE9X7PgOnuFKeBuHykiwL4P5YDdxoBV2gwXG5s10ss8uiG2d7tmj+gZNSqM7L8pUUN4xYb
D/6hp8bQDbxzJRSLlDLik5sfLFrV1t44X7nCH3tmt11ZDoJ5xSxRUiOx0P3Tx7Gk2xFrwbtum3XG
HmFd1Hc2k8YLt/KSrp2vEkX65nN1bKCtPJsZaRkG6HOWzxMA4SJ8QpdDH1r+qx1IjmBieIiDaDoW
hnU1BDP/CH417GvjkZ0HB3Ed/1ZFlx3mCnZt0oJzgUhR3qe6mbbzyLvKFp1zjAc60WfDgIE9D8dE
zucyyPbwNkuS+RO1DcRBjagiM6GZS0sdBbuxKPrDpAwia2nA3lPaUKU0Kh/TMxisqcvOVLlWByeY
3Cve9pfWAPLaerSCVxYU/9CC6J62+IXZcKebWMjk0CliIBOukHJqvqvOVo9+NmBOQtCW8o8500We
0nbDd8FlLE3amjhVRZX7GoQ80ySvYQAvIHhcAg2dPWSvYXdSFhz/GjsjWTg3h5LPvx5Gd4k0VF+y
POJcEDDjh0pYl3QazIOH8fussMGeIpFYx6JjamDJ9dkFwLiayUuuajKyve9p+2Z4fbIzh6C/OwAl
t60W6imvJggKUXZRrV++RJrIYqKnaYfkRxQoJwAUmmn8kfw71wHfYU/v3ulbJnzPz1zZqvvxZ/dQ
Ekv560UD38VonxG8nmcThzIRawmDiHRFOO86B99nFRXWXQ2I0rKfv+cx/mOPSfABJXZYjaFZv2cx
LuYJOwS8RyfaM0fIDQt58TSLMt7qXo33zAe/Y1fdKbBj8MxuDUvEzPgPgDKuS7ctJrNNV6j0yKF7
2zcRSAt3XB4F+JQi4jOGXc0nrcf5ZI7VD/FSMvkAM87/vnjkIFv6K3y3eOkq3vWKfAiOhJoYOP4u
vcwmqMbC4UJPbQHOZT2GQu5rUcJOmvMzqs5/fvnf/0957peodb779ys6MsB7q6qvIZ4GFuV5EFEy
tspQpGgOQnwK4gxgc9Hpc/k/iDqzpcaVrts+kSLUN7fuGwyY1nCjoKogpVSfSrVP/w+xT5zvxuGi
arPBkjJzrTXnmMtLJXx1LGryr6TJBNyxhk2YONU5MHR1ttBtAPMvOFGWfm7vaHSn3LdbZ2I04BO+
c+xS7l3PK9DyeH8NhVTEboLD74dXQsEW1ZJvtHyU8+gtNmjPXA8ZiXAHFK/tISXZNHWq8SyWl1QA
fY3MZ8hZEYWqG51+33GYjE4t6+HON80vazFA/l6h33e/3xvs2jTxj/73d3A1SxZNeCbadHF+mWV6
TsEIn7sZJb1JbUXznKwptC0Mfz2XFnfy3fqq2dHMp41gW8n59x2h0/M6lFgtlX5BKIUqG2wt/hiG
2PpvSAbDBoYDAmrPBDnYj8Fd4XLKDjugSrblv8YmgPtkjAk+cl7NIMK1xQCQqt5BkYeJn/TZjFJI
1KG8+30plsaiHIO1tlk3ictmegG5lfZKdfYZpYeevJg4IFeeETi7cin8wQRsY8w4d5UD5IcitKps
E6cWpIkFA8T5luMvAYf9amCAtseY/4PD17/rcGrf/b5LCUfCJkZDOiG+BULZLS7Ra1klLsxVEoz2
yWcGtGC4GeSl6cYxg/S+5EKuZi2znQ/gjVYcEyWiofDVMUXk4U+RKw3xxSoCzF+2kW9yQ/wNM2ya
uidRN2i2RPwVALfwIMa9vgN1SuPIjcM9iNiEMYzhPwH2hn/bMFRpfdJmEtVAnsFliWPyzySsnKaH
yi+wD3Zl14oTDYjuTjOp3o9tDOS+ORXUhCRLhT+iwv7RYg+ptIU1nWRMqEc50y5T7V2r8XYB+/BH
6TfnzMrES286S9gzHatuaNEVVVXJX+DLSEeH7rabniccO7epwxkvvbfAawlQCPDw0wUFkjCE3tlv
sK8UQ818e7ag/OpiuGnRU99hocdsAJ2/Rkc/2m5/qyI5k4VSZIegWhG0PtzaVuAr6GH2CA5sJqbZ
b9kl75FvdR9Q4uXaCTs0DNX44CY4VWcBOZ7uJHHdjf2QEUvDjMxAJ+P4d46N3xoFJg1KAF5K+jSh
wMvTd8Y7r8aPlOH4TuaiPSnUONsoDRjh9zDo4zcC0ew/acOpPB0GYIIDbVsz9k6hX1DY2qBdII+5
dzGnt0MoCQ0ppZLbIgurh3Yxt5m66f66881W/lsSBu6bXLK9FXhwkPmsWui/ZxfAd9vRQ4Nvjd4K
7z80PQ5jOuyRB+xLIf60bQLWT5Q8LcCzoNZYzrF8THMTqoHB8p+GHdueBmqBEPWChZ38h4zllLyo
4G1k+7Q4l08mPOLZ/BFd2j86crGm5eDvVY4sSQzpZ/5g4SsEgF/TIwEqyrh2Th71aDMIUlZ0RfQE
JisMzsqfrOcZi78/LJqLkU+eQDzoj4r5EoQLoRlZh9jVatWC8iUho3ZqmIZVhlnKghiaqsi+yATG
T1QV+k8epcTGzNXH0HjljieAOOoOrG4PAu4wqvw7CGX3xx+JLhbjHG8noizAx3L1pqnF/Wnb9Sb2
cLiJ2J72QzHBXnYGMHfokrB/HdlCqldpYuUZ6mqhZ3XFZ9dZr2Gsrqk/5UfRGXvXL7jh2vJrSN5D
uDJofmb7dyTPhrj82Qky+lbwFXmlp6pP7BUNla64uW78GbdsQHkDf+T3pWjSSy6iYl8YmU0vP0Q+
/P/f/X6tU/2tJ4ls3enxlUlKBJ2OlgC38ZpQrvjSLy+/X/9917vAb2HJtTt8VgwB3Ebsf/8iklZ5
cdNTNjmS6HMYg/MUb9iWWhBXobgsNgWaztynybirrIp+bZ5sJ1+091MHzGem/Ye4Lz/HXuOeCKQ5
ZLZpgKIGqFc5nou1DX3wPVqy4j6HDMDFeup7qfe/X86Xv/OqjqGqHtHh6ZG6lbrt9+tpQNrI77ts
eVfW6n3uu8cM3u3WhWZ+//syQ63jTBkS11pVHOkkdTP00AaiV1Sp96qM+nvPn/r7ocNn8/suFNrf
1FZELHByy5rkaoKK4Yzk9Yc2tO97Ex90x5F5lyQ8Etom+q0e8WHofCH5NMbzQjxbfF3bWcOVUD+M
T9xjY3WPk5vtEU1YG0IF72mGAn0LcohAdn/lrBU/ahNLSBHTlnUG55y6iIl0b6N68Ey596y634w9
Z3aZSXlfLBOx2H3UNAXdXoG5A23F0dYdXrQFkDx0zKtZReNzbTzWlfUZM5WOamEdO2bJqIqf0d2G
QBnJiPDz8eAP83gfG8OZbuansNtyW/WUZZwLrJd8UO7Vm+yNY9QxGkspMLvH4UNpwwlR8tFQ/lPh
t/WpHAwQPYvhZ1RMnKzcB6KfEQ+khly+eH5UnC1Q34iG7XkfGOSSiXCUL6tE9H0LS6lRKxAc9VnI
+IdyQR1BnR5FlPzzh9oFJFBhjjHWZs32G049s8QuoBnOLLHrCEw0Rionw32v0ctvfBBe92ls+kdX
mS51uoSoLNHZNiMthzKb7lMAgWjSpy9PW9bVTODFQO64mz2eX20ZX1E53vO9u2tnOvRFCvvK2YMA
QXRk6App4luMu3ryEjehatQbRi80YKLZQNvKdk6Pf2FcmZ6sf5owRudH//E1azM4mDBdLmXp9Ywy
mAa6xG0YWfMsdUpoInC+SGQzsoPC2huQHNQEFqWhoZR5pEUXPcA9D4cmLogG12zunHoi3K99rTFd
cK4/qRb6OBmg6CTiyDtVcG5uEerUrHb1W+E1+gBB9zWbzT0oqXOdoANBOKG2ldGMz55zrDsQ9RFk
4C3Tc/uaK90dU4eDlMUUaJ8k7Y/RdB9TmHBmnZxqK3KCTHtGk05emfuqpXnfjvWdXRXZveUww5yw
kg2aZNLc1y28UX6yYgnI6Ayf0FkjuLbeAFp/ULAJ5o4ppCefx9CRGLaAXBL5SkohiM1N2NQuU/fY
XZTa7j1jMEIq380s2IaDnZxRPNS5ATbfrCnz6+d26KbLYCvzHrSOf4jt+fP3TzKrHeQn5lfh2/N9
t/yD3gMkGViFYo7H11BP2HdLA0vWwEyGibCXYa07C7vfiDZmQnDcd2/uIrKeMtZwhmIRI9ywdu6l
A/6F48AHKcfpKghVv4k7SaRnMTH74QdyU+efk1TMoKcIm0pxALzsspQTnAa/TW31kKM7LtUlL0Z9
zxlI3/tjoHkwqd1979jGdXxM7XJ6SGOOuRRP2UJCK0iSEBZ3dCeO4+jfLM6lPt1vvCn1mbMh5+7U
bO4Dp27ui5B4TD+JXjNYZQRm+w+i8l/att8jQi7wgjX8UG35WLVM6zkc+XsTj999MNeaqoleKLaT
M/EjxCHWVOeR8ZH243c4MzPuMv8dRuEGDCWTV8BEd5jkaeYN6K9mOooA9Xx8IzPUPORmPDZ4N1sp
422foz0c0W+uXCABgPWXrdArCIe0aQi4/jTcTS0ou755/1Cjn9znHXwuKcroMdbDi5nSLLDHRu1G
LKRYmzEPmt3Q7EYNaaGD9nsEfMcBMDPfw/oFVnvzhtHDV9mDLM3vwcjHdxDf+QE/KkzFwNhN9dC/
w7KbAYXF7onimjBZb4ZcHk+niWyfJwMA7BM3DbYZb7yDqUs0ydAVp3qh97WQ6VZ1y+o3a79bs8Yy
HY8x+DjG5DzOXfDmcacbc1m+CtedsMdX//ByjW88g3xzc+/3KsC1lIXvEJZtgNdhcqHZRBZA0Lpn
iJIg1/R7REfkYo5oqqKOPPHBn3emkxQ74hLavSGUvBmSjneI+MYax25toVR9hr697/CcbNsp9Gg6
09zUKaIrSfD4ycL2uh7SxWO/8PlVl+Q3Wu8QdmjxkiQWnisGB/c9cEgmEGF+ywZ8QuHMrCAiWXnD
Jhyi/jQ/pOuox1LF3vMw2uj2p00DT/U1adjv4JedQxfnLG4gyvq0Lc6OqM9tqpkCuFJeMEklk+m+
KWv/e20Kr11FPf9zAhEtTnuVdxY+mqQs7oYNhz0S/miFbcaUYSrs5ztp0NdnLk+o8aj6a9PUz9Po
pS+TR8MpDLtDUMJQMVouTayK7g61wE8YY4/Bqc3wmlCPJyfw7wTcg3XKdnDX9q1/SOrsrbAJnPD9
ObuJCTBev8zspxDlMxmq772N8bPub4k9eAgV+zMxXzD/AVu/+wFbOR//kRMD8vd2Gm7FDNTLCOPX
VpT2HmTuP7x+S+1bJjfGKjCzNJ2UeQ6ck6uhOWPXfiaBrSBGcvK3oeWXlEVQKNzXOXSARWoJMxia
/DYCPOs3GHVHy0xuS8Ww7vGq3f1+58Q+2UWIclGhuIsiRixcS7S7ga+3dkcvLgiI+ujKVsG24XED
A9IU6s0oRH51WtM/5AXKw6jzL5bmqbaYchxtFhS8cPauNjqQWX1X3bpsJvIgA71noC+wZhAhCFk/
sroaHm3vr7BG76Fx5c1iugzHiRaq29bBe2LxD2uDdcAY6hjq/9Tc6qx+NBs3RGurd/3MJNtpjc+h
dqxbPdfDxiGkHHOS3gs4VTeP4Wkb6DOCrulKRdQB/YGwWgThp2gPJY6M62x33znZBxvWhRY+Jext
bHBpHvogZ9Of0RgeAwYNT8BB+GF7+8tVigAluiZgxNNhF3Q5GSis2Tdqp9dc8Qxq1NhBKvorfNNX
NQXjLfK4JnOXv5AuiaKq8HAu2c5DKxv3KfD6iypdTfCd/P79qVX/1bFvb6eEW6ENzRexkPerabxk
AYvOtNz2YdXUj+Os//p1Pd1QI/dmOmw9l7BLaJTGLdVY1ecM9DZiuz0E6omdjzhM0kjaW1L38CHD
waA7GK+CZvb48Ji+t3P1UkUUfm7K0dRi/2Vsx48vPe8bGGkCJgOJihmwipN5Ptxn3LR2Y1z7oLcf
yjhyL4ObkWNksgAMEON2ikJ443KGPbKLWjvXq8j9YMFou+k9Jf3oTPOrW7ezyyowiFdnIj05EbK/
Q7hS7KPYMDmNIuf1B+NdgYYAaIEIcza57w2mzkxl6rsWqgosZn46LD/GQ5XY4R2TtkfMjk8wxnFp
o94nakmiR3YD84Y89pXFHmULNfJhllO1OD3fDCnGm4Jau4Mx+khDPUGkOtk30rCe42qMr79bSBGz
CSR99c8qMCsyisMXhZJqzebAbtWjZ6afzeyndLiXVAr6HbU/BwWxn7RGJccmSlmU46HhqnkzY3gz
hGM4mRghZcPTM47uho5Z8+ppCDSCihJQ56RvIU8nnIWAHd2e02NuQ3jLCOoK0nR6s4SQRIw2OXAJ
Z+fTW3key28X9iYEn+Sz9QIkHcsvQ05i06/aLjTvqT7VEe5V5uGB+P1xgAyzH5P5WSbeXZPS5CYH
hVWMtoZ7q4xAkg9mECeEjJEj28cEIY8G8EVmrrgWUj16WdScRxl+zNFzXuP39FIKoprmxRaDrXeQ
pvcQlGXx6Fv6Wbt2ezdrgBFkbb/RoBlejZ6+ueiNh9FDp8oV9a/R3BMkAWrWSEX+Rk9hY1fV9Okk
xAPiSYjvph18CcQAHu4Ju8znm5yZ34wyOfREEBznOHycOjGezEL9TTtBzAC21rE1vjXE+q2XsdON
qBQqcjP2+i3kME8DFuxPzS0Npk8s4rdiQ/hlcyPK8ZmemPpBmMgoCUVnKIv4ecZ9s8rGoHjNI67J
5A/kTbdQAJTDwznX9abJZo6RQ4KyKiUcTyvjMcfgATsu2cPWi15U0D/DiQx+wuxTBfYSBKaj5w44
AjClape5rEUEZqFz8nM0BRYoiDBnvMvgemGnhoiIIE5m/VCvYck3+7yr6yv1KzBnPJLXMIzekiZ/
7Myw+PFm+jJNUP4JDNB+ZmShpkvb9OjUDGp8RqVw0sLoEFBGYktx95meA8KIen/dNOrUBOCe7YVS
6TrIQLz8mTMwQrmOIBQeoNVQWJeQ0eQ1rQE3V7acyDKDTxaX/ZI5LE509rPL4FFqttrwiT20690o
YYeVos8+cS4+4rWAEsRoUE8V6jlltRzur6wA44flGAgD/VE8u8rwt0jEuks9cKE6A40vPXTYVJlw
L2HtEnDvaGJUXZdrGbF5NOD2OE9rpFBuWzK0QMRHFW2EFd6auf5Hp73/9hRBlWFTvBOfW2wwL7zO
TTGcJp3Ge3R1xYngpuJSLC7YAKvEM7MD2DRzm4BDLk2mWzgHtM2cm/96Fu3ye3TNQz4ayVdjMZOD
n6/Yj1zzaOaVtxlA6iI5D6K9N1rWqfE4ViYTx7qmqNydmvKR3SlFcuOwlQVz9uWAT14P9pgfCpYl
os5pKm2Vjavrvz+XzQAOYgSJD2AwvpgV8dL0gfcs9/xpCvx5xRObrh2R2dsM3uZ9ZsWPzUb2hTqW
/SwOo5uScWlEl98X7qP4MmCt3YY43ClXyVJDFYlcKpmMSxmUOHD6lBQUSExbK8UtEejgkrsDntXJ
lgFHN3mE2+yeWhZh/pniXG9Uxb1ruSYAN/zhTQbCOcL7xcetF1s1P/d/X5TWS0bf9s6C4YPzAApT
nfuXJGK72iRDWVLgsbIkRtKuu7kgwHD5fZjyp/ddkaeXvnsFoIAz0CB7Rdp0KnqTLhMIbh+HaIIQ
Cx0BXP5CUtL4KEF7pRwsk+xaaCRRCImxuv99lw98MJ3QPy5D222B3h5xlpHd//ftl3dxi8uJ7OUL
KhRrN1URDuWEBkpvVv/vpUz5xAvFBqxN+wPpmdjOM+btpi5eW67aroOQfZpRkgEQ9gJInjkjrA4Y
WdaSnuTWHkd4JckC1EhOtPUAwG7eDVRFwM7I/Pt9wfNJqh7nwfU8alon2OwsyRGKOpAyMkVHThvL
YTZoIFKmLXP6fbEG580NG2ObLl9yJ2wN3DcLKVdjAnUWQA9AYFvGe8dT8d7tQsK74QvJ3GnMbdgb
jyKvmAwm/gBuFERbHRTH8R6cMGYVkAIrL5T/3DKR+FAOxWJxT5eowjhGCPYrlg/DncKBM7oaBqFV
dJu8gdlMwcTvpYAccoRt3hkVTyev99sd4tiX1m92JQN1hszYX9pQQ6grF4rh4L0WevwHLHAhleKS
lAVlguBiD42xnrh2p7Gu/+U+zUXU6Apj7B650daucVhjfbMPkuYxSxOJBK14i6Hdch5oSH1oTHib
+ByzJGmOVinxakNfBkYzqBOfVLCpuSo2uRfCaPQuocVX8GHEdoxbx856FrgC8AGZ31AAi/L0+w4+
fbZF97hceYbMbpJFhDEQ4lmG804M8orysjmB7+SoG4bXdlA41FG842X3D9zvpPb1xRFlu17QD66F
5iqCFj5bBIYQK1jCqJYYRZfL36ZGvQISMG+Ui1yqTOloGQwXWdGn05ikNZagEbYWVSkId7mzg/n1
9zoNcJ2IbIr3OsgeS5fYg5CpMAg0/+A4pqRlln5BO2UGdSWUUp70uK2DjorbtRBFOuIsdAzSy4BW
h7qLwkUU8YHFYzEqBmgwtG/RvvLa9AVMlbMOgkEdWs2RyjMs+8C0zz2IllWc+1figvZ8quHZvURo
3GZTngbbHbdDBDo/WFIsCe6duCATbgYepDx8muhibDMSymrZTCcwKxRuMQq9uuxO3tJp/33XGMTr
TH28l4HWW8za33Tpy43bTNRUZOmKgMqC74yFL4dkVaGD/P3vAHQ0wO8KC6IUz8aSSDJbfYcpuqYZ
mMZHFYwIHmocGehvAZFhFXfmYxl0/13fET4VwRT6Nbfs5mR7461ybQC1kPjrIiq2Ouxehrh+zjIG
124NydYTmv51MWbbgDDgSL8ahU9RZqo3f2xR5Q+Q1FWNG8xhwG7HRG2xGJor6ka9BmWR7zvHuNKc
re46gFREFTAxYx6o1kGq6ivitDPRJ7AjU+gVeZ6SeCAqShRysXMI4cvDzeGFkq+JUO2bgJLstgVS
UPqAPBrjxZH9M25uc2tmzgOwXw4xWHQmjlk5Wy/3iUfOXRZchCEe7I4cnzCJxdpRwBs8Oyi2Oaai
NUVEthoGRx9glZJRw5GVJS84myZ48KwTD15eX0o8HCdu762MeFirTQm4esG81gXtO+JBiZxzWOGw
JlHHtBcy1xEk6R4IepsfFoWEQ01K/dWj4/TGs1IUZ461nvJPl4RuR2DZDgv3ic3LWiXgCyA2mSWS
lIQIlwqT8lB4p8m3SCc13ZGxdOqex+Lc9ZY++Jb7ihz4vksHAmJgJ64QvG5RpfTrIsiHJyNBKTwX
5DHiFjw4QfQXvDvLUd98D/PwMhGkS8J3kwFtQzjRpoiiGnAZUL1QZQ0OmiZQrfqw/C886nzs6r44
ei5RAI1Ea8J1+lDD14jigO0ODUAg8qcMARQeBpJ/u27feq9qVhuQUXvYj38lQYR7X1coMsBd7und
KYQ1XEQ9f8hulvvOnKlaKzLm/vcyh2xTs0/yAY0oJPxOec1bd09SwXCImS27vvqyBXEtqBqwclcw
ZdYOTc+17lmOMMVlm8GPfnfhaaeD4hlxEc+Xd2XIPJE25tbIfNgTdR4F8NRY0aRHagjl6bjunWpA
mLPytGOcOBQnB82SWrf8qVxeGis8SqGafageIj/AZhnyywXS0ZtQ1j03UschtJV71UbHokuNfZwW
XLwJL3vmluis0aNO6OXwaQd7ZlmCprb9d5zIZdQCwiWibZNhScjv1QX9Gam57031mSM46SS+DQNt
+X5og6E3D5A8BrmY7kpYJtQ++pzPebpiYY0x4nPfFJFCnaVZ/NMpBe/Vuv+iCnpuktuv1jT91R0N
LLrHHzPH3h2zy2sHbHIfSnRawciyVuDG+/1ONmJG1IgNYd558DLJBINhkrZ3eVQgiI+02A0Zrd0m
8q+xj3wzkPo1kiMWZ+wYlGqjv4P5/NW29ACkp4cl0sw/tNlwhMmG16dHezxPnANWFLzx2cckNUg7
xSBj/IWCR89ATS+6RCmX4fxYVVHySpuLqczyIkoz3skseDGdVhKCOCuOZC9hkbanpPobo+vdIezB
cbk4sVMivM+/Lw2TBC4Gh1Cdw37y0x2m6k9w9vauLb2PSvevDLzKfS9gKwadeSwlPr8i0uPZMlV0
GtCzpCHyGmTxZ0h/hHEAAwjMBPU2DYTjBOO/drLxXNYjos6pPdktViQ3A6OBay1ZDY5x15b4TWPC
BFtEoX2OnTgRj3l2MozxLYTJ45sA3g0TOkse1vZuGEm0sxuO2soKPESB0Yat199z5hlOI3UHQays
IWn7jioZbRDzUtIFgT3WPYneeQ8+ekpRdyXMcogEAgepkXF21MdFRXM78nGRmtWDTU4l15ajJf2x
n8LOaM60Lu2HiuK2ttrwzqYHcJ6DKdlANr3M85C/RPZLFiDngt/uoQdx1ENd7mUsrlI21m3uqYck
xNG3UIQZR1aWqd7syxWxsjHWeA8pB9SLDeommxbwXd3O1n5Gb5X4IB+7DCOnr8NPv1PZ2Up8Pq0M
MypD3nVe4ktOG/wCdf7X5APdEXT7DKEB7lAcXv18+GcbbCPK8FZFkGR3ZVV/TYMdncTYf/yF+wFh
WsCFDzhkYw4gghVtQbEKovOce8beKrJ/lKZsuxYtzkzgLzGtR3oyH4XdqoMQ32GjGRYbMtmrBTjP
gsctz20grT7dDGESrgxf0T0nLPwhSzyy0PwP1wdJQ5CUdxgCs9yJnkYzeL6XDiL5MSWvHPVq8zDn
Pw70kAP60H8ztvU7AlVhgqPb3U7Rj+FOZC5OLjxHw5vWLAMs4+jVoq3mBEWcT8DGUDOpyHIGKhlB
6DNB3TSzDFTTtHjqFAR+Qb8BCcs2W0JZoQAi0GE7O6v+sxQEt+qpR1jsVyj+zQ4SJ2hVvHMZ6U0R
zMy6eRzct7ky5vu6RDG2hMMWXPnBIy7WJTc2WwJkJUmyjZy+GIr9IT0RjWyVh8ccjmZbhP9iHZAJ
maUIZEj5GbZ9iYmU1Q1nAQajAkPBVlCu0sFZ3G1+Roo9/NaVUYPccGJAYuMShtunpzzFaQ2mNFv5
PbGpS3CuAwd63U3es+MQNiGcJcJ4Cdr1lshdBCjmKieF1w+I4x2WYF7yBts/Flm9iHbQXxDeq5cY
X6GKx4xc33wJ+C2XZVssob+d/o6WEGDm8OpAPgZsgbW3xATTCmRbITm4XCKEc8N6o0C4dEu4MIXL
2lzihkWkXgEBtIsfH/5jG9vPwZBuDNX7Gw/nyHYyx1MMUBXrqS12xG79azy32tPt2BijdFbVSPRx
4pt7sYQhC00sck8+sliCkn1MmOBee2+ThWaynslTxkWQXYB40a7hh0tIbNuGS/wyjFlgH0sks002
c7qENBvC+esusc0R+c1Yd+nBONG2Jdm5O3ikPNOSlyu7oy/PiKiaadBnArM4ye7UbXzEYNzoqBZ5
tPYWF4fZvowDkdL2Ei7dT/2+XeKmITR5WEJgWbgzrt3UfejFN8Tl+oHPlv81TgC9xFdrFjSjs554
mGgaEXCNqVaxoenNtIRfQ4iCLEke9kAudj4RkN1LzOLuEpqdkJ5tKKCYgNJfJ00Qr03jHs2Fiayf
w2tiVM+aFG6X/E0kTqtmief2ewgVjbA2PQddlUCnjSanuRpFfLETuJ7+EvQNN4MoNqK/ZzLApyUM
HLPtKlviwd1u2mdjCru6ITp8Bli6SsBBbcTiJtHMzHYmWePOEjrulvelrc9g4gF6LbHkXqSu4OW5
KyW2hVAkzMOFINwmri6uXILNedjXQWyCZAPZgIXEu7ZLELomET0gGb1dItLVECXrNsYr2X/US4g6
Eps9Rulw3zF0AT+04ecEzLFEr4cMx/bTksa+xLI7kfcqGoLaRVneNGDyeiLCvXGwVfWYBSW35aZb
gt4L2MkMyp11QQY8spMlqCFEwAJXHvnVelREyThLdHwBhnSXUrYpUuUz0uVlT/Li4P+QCiUfUguu
RkISfUck/aDJpg9bzopk1XMoAZWnruiNMHMvefblkmwvGS1uWJfWwZJ637oDyi9q66IwNGsJCssp
aXHjMFrbhjWNxJEe6WoefWuDLaJaUi1MLJgZSKrOM4oLEQxkJcMzEAE5yZY/tzzDWCIyzM1Yh9/T
tP2qa+1x83Fsgg8LF7gsXiB1QFYUCFuH4VgAb0cLh6gsifDtl4IzipQb7rbbJCECRvKJMTI4bBHA
PCywnI2kzzi+JOMqhEkI67cKz5lq3zwlyELIcZYv/uvMVM2GGdpDSNkQBsORCK9pFZZMnvrBWKbV
1yIKP7Nk/gxsEkKCubKRqkgev5kATuC6oqYMdzvAMw0ZBlHzbEBi2NEirtbx1G2GRj/MzUiK44Qk
oOHpha3XG+hfOWYZUWqtbVgPJ2bwy4Ik0OLjWKq82D8QN16d1JK6V+KcIi+0mpDweOSK6cTb/695
hKnrlkBowfHBMTmmjMdmMJgnVXrfCR0YvPnYMVyzo1Ngz1fseMbGTMRDOdc8eljr6MCAOQmSCPnr
bPScApvnopo3/kwCkVbkB+jYBBNnd+wvXfoddCESOLy/rmtvyny0TmGRf1tOfXAqzDI5zihyoUk5
nLp26yjoxsxJf1A1xfeoKFjAiUz5rB2DDe/Ugm94i3Jx67z8yweePPTedI2zK4spD9ofc2ysi3RX
VVF7B2QveOGWBWFKcrBJSUrmsA9/mtEF+cE7DVBuqKOPCM3zW80yg+dXr7xucJ/wPfyleItX/F1y
rlvTorvJ/t9hSnoAEf1l+dWL0zZwcPoeovOgiHUkTtLsG2wQkWE9TJX7wsjxT62iW1TAAMWvSFUX
J1F+HnUs91lnPM2DxnmTUCxPBLVMOJtXhhzJDpvqY/brcYuY85q0fze+FNmBjxNBjl9zngZSE7jD
gzWjyMWsfQlIO9lLbBQar3FtFR9WJh/JtaeBYh5pCLQXGcaIsXIn2Te2V9xCgZiVY37m4KJJTWIk
iYVIKuOHWfchykixrX0e576Tj1G3VM/aDVZlxT8UFpau1I6stREe53AGf4P72Bv4oANsMdAYkPjg
qFqKoAjrg+rOOG70Hs4DG5PaT/UM0IlbSo8R0q3BedWcEbSMSbswgaCQaPiOCGN8goZIq2WA8yCS
+JBHrc0OoehvtKSDmuPC2cHzUQU5jVPhIboZIuvYRuCvGHcVVHF5s6Gk2rY5WV+Ia/NDSWqo1XP2
Nik71l4ljmnlqENUd7uu4/gzY6xusuKEKL2d4wdtDzXTEXPc1Vlv4eNFV+bk4wfnZDLw0KIRt2aS
FMfsPinknqQfWI8DJqXlTs5anD5pzT6vNgH6dgpZkCg0tfg5WT/zLHK3dPsOvWMhIWpmbt5zYzwV
+ZAdhdVdBUfyVSdDwhGR+xGP9WnHf0Fsp9s+AMLlYOJP4L1347I4Eke0HpkvQR+fH6xs/jeaRKQT
vbxOzJnHvKh+WlhyFgleNLC2sZgQ7HkpfSFGVjFOmZL6DiJh5cw7OwkeLVWPqznsTw7i8EpHPw6B
Tq13TSf3iWjFdBP24N3m8o+pccYHdyr51imS3wIJy151IjnqsHrqRMCvXbY+eoSsPPxyJSLgBpaJ
sMqoj6AWNl3SE7ksg/qIFuAfgbIGiCqwYgUBnkEo5AtRLeiSeyPZNCRH3jvoq1sR2e8mWu0dmd/t
qcsi77EC34knkccbQnp5jjv8AHP15Eye+2c2Q6TluO8f8nrKzmjWInAhQ721HYtDIhkojhriQ5xy
eJtztGAl/8vIKZuHktmj1ZnQ8kW0Qbjn7hgqQ7lxnkwYRZWunpGNM41U+RWr991IX8/hCvcu5qFK
0jFFqFytuc09AGUQ2Z49LIJkABHEoJ7tmIZXMYXIbxf71iKrli39FMRkvrs0kYdXbKroOQ37y9ym
2n51o5F1sscz2eOHYWy+FQlyeDd/2lVlSDVGq0S46HWymXQfRUZxg2ubVnDzNvukyZitx2OBXYGy
jd50nMHKX37AHlv8Ligu+Zw+Sq8P+GVmmnQAUnfVqBgvuPOHmNvxLjINYpJjiz5f3vnH0MsuGUPZ
de2nEwfOxLqrdbPOC7c5iKklwia+C2pqisCH+NITWblN0/n/2DuP5cqZ9cq+ikLjhgIJZMIMNDne
8tCzyAmCpgjvE/bpe+FXDyQNFN3zntSNe28Vi3UIpPn23mtDRayiaVVWCWMuGghcyIBMPmJPHjyC
z6vQGLABSEYdIRwnCjTHVLy3VQ01CvnTc1/wy3K3q8hOxl+haMjVuDhgsrj5mrynQeQfbqZ+maJy
zFXTKRYcdzKVfgSCiKG0dqkl2M/txXGzXHaHYKagrMJCEZv+qmy/oqo75cZTzRGTifU4HZzW/cCb
fw79TPOTC3nhJtY4XPP4ugG5RpXstqRd9TGW1rtV5TfZkKAnVbdlUEGtBrUOpJCSF+oLL5Dbjp47
PuZudfroDGFieR0g0gNYXbcCD5tft9RnCnfAavFohz464QzzHWv7KrSDa8PpcBukhM0CmRXHqPHv
Wq0c8kJYf5n4RVs15QRi2DNC6+zw0NEnXoGMDiEe1vLIG10dAjnsPSgNhFPdh3T4KX1OK7jrGICU
TXgeiynfdY75w26YMF3zmy0QqGZvZpW1XgBemxzu96UT5tfsOC3z1cbYM++FdYWviOXGDjdUiTD3
KoyL6VLjaXZ8IAiw/r6aqCIV3Ljoz0x3ZprApvLHs2snTANksYvCIN3oDmJPMg3o6bfcbj9ATEI+
42h4bnitVu3QPrWoMg12wW0ZKSpq2n7X9ERpWiKlEN8wrcQaLkZxptvTCh4C1f6ZVUF9d5H7Zxm+
MwtFzeXYXOZ+eHZ1++1RIoC3uDqOU93t1oHJXp67pn4LemBnUM9KPS53b4C+ogbr4KbY6lg75gLs
qOmb1qMVydfB1FyyGYJKq3nJhnY4FkN8qMvh1nTyj0fj+UGUQq3rOTgkQshN4efFmmSZK6dxk8DG
yUKId2mDL5RJYJ4H7RETANEOlZQH1fT0LIJLHyZUM11M10iPJxSwVV26RzMFjtgYuyFmhG37ctpo
u2GObWoYowGhJbgKvLLWkYAic26uEaau1IMAnCHVHjowwLe0R/MYgmeLaPAucbsrx68/w/jd9Gy6
VZbN+3AYoLzonQkKZY0Fw8GHLc8zDgNsjNXBITvuJCSPQkVFpRFTPF7X+m6MfIPzQ6q5S4BVJHwV
Y2aYU4pY+n2AkrXDjvfF82Wt/CT9rZnIgrIN7jPDISdHQpXPMEhQQT86ndOD03IuEEW7/f81Bc30
L3+L/4uaAjoL/6eagqe/xd/wM/vPRQX//In/KCowKBbAboe9xKY4yrWVTVHA8LfV//6vhnD/Tdk0
1nmeRwzPl4o6hP/TVCAc6giEQ0UooC3fNG3qA1okTkoMhPVvtulaNBVQuOeTcLb+X5oKhPdfegqU
azvSUbYL7gYDlOk5/62noBX1LIzeeFACbUiI+GWsjXzbDHRqDY4ltlE/cH0e5EHLiqSKAH5di2wm
dqXExQJtzV3qCjF3tHnYA+Z/7NWu2P2nT/S+zKawLP6l6PL7Mi50++//amOn+u/fp8vn49mWy8fh
Cukv///352NchPx+8b+MISC2aESXaAROA+FRB4B00jp5nw1sGJQZfPkZ9gqfMUsV0pnnWz7lY2U4
PHVuS3d77AXbPLSfBaSXQ6SzH/bpcFejLjQyf4k1jFTa7/Bk5lujLb21VVPa1WT3JIkITfmTd5LR
FCxYwD8gUjZZkrbPMtPvOQa3KcWbOsRIN1YO9YKylFhC6MLYjAcf2Lw/F3IbLCDo4sXveUFRR24l
J/J9OZOUFaO7w5Xd7kFRElGIU0AS+cEWTnjCgsisa8bxQsK+P5AAfyqDe+4GepFzjux2fDfUnktT
2Zvi2tsDl6eS8GYo4yPKB4HsbsA/2FU/5qStS96QKfBCDKhLIpj9YIZ8VTzYVLrjBB3wBIzEImNm
B7GqmVtCeIkLWBJm5+RXMcptB9FhMwwVMJqo+Qj84WHmjrbXTry3oVhiyfSbXYIVF93hd+FxJdQK
VexcE/b2bV9NoGyhCq56K4QMaY23aEjzvdsyP/znF2cBDeLNSHY5fKyWu/M+0Cz5beC7dzry/6Su
gnbGeNwuCIYwigfvxjeZd/UmNvrzMMOXygd0MWLGf2IXEgMPyTeMa6oVopFuwXRXhvGdY0YcsqrW
WHkVzA5pcPvmEZDGwGGzrH9qxi4s1LuktXeNzUAFczVkf1n9TvH8QbDjkHKwovUNrZMduIMgDEbl
C0EcGAMsCEbpNgSYewo0DaSE5kDD0DsesV+h+r+hRJKagz/GDDQTIjiDP8MHHVHcjubYHhzMi/Q5
TV/YjC6cFCS6vVwD+f4gQbLSNc0H3sSpdjn2gWbodu3g31uz3ufBtNdW3JyasX7xsytly97BDGCJ
WGXtge3i6K+sveEALxWFm69dvJ5ocJq6rSZq7pgY791uYVKxQ2VhCdFTylfy7Uj+4XPEIA0vR/Ll
EOkLiulF5oXeYaI/9BE7swvVzbLCbcOd5Ew9wyppijdIhEI1xbGo1JqNn7yIJ5MtRkUIN/iT8fVy
ncKNvK5FcyTVpfsZ0Bp3DU7B/mdB3oV9e3hiPYBXlVDNTCJ2rbq3eiBfUqSzt3fxJcEvLtapIJlm
Mc+YcCfME3XbeXInjeKucYe/+IYfOejRdyFacXL043V5CASyE3kVqmgjUFBTjR+QIf5UG6uqCxo4
QrRgWDZtddkIcYZqAY/RCBw+a2WCfQShlK8yYqSMDE5+kdCb29ObF2R/c22t0w6jlu1yEeTIL0Bt
+eYXIGLGghOGAdxR+OK0AR5vKgF5pf3Jyr64LOwMTwIXgDkEw/sOa9ujekFWNrYy0L9OF6LTVG+W
GN9UHT/rtP9WHX5VsIM6cMq19M3HuJmo1aCs2fR7UAIhjFJzvKD0vmhnwi3TJu9wOqGTBvFbtji1
TAI7Rc87FozN0Yn5MinxASJL04q8trfrQSKsoRBtc+1c1MBQEP4cn8PBCFgeevLtu0b6T3Ut//Yq
DnbQavx1uwQz5t46hka0qon6rqaaMrXKinB4MNzvM+cnyh5glmbbwUxei8oNoe9SSZOGFIfUJDFw
GQUrsNLvEllo6Ltfk/TvvszaC4WTMO4T7oJ1xSCl85l4OPC2XAbuk53eglZfyto/hkNBXLzfema8
kI6njHGm2MGHgFQVMOsmTFb5xKos9tpNVB6zjKZBlyjxJoJrT/kbfYsDEw3wS+shINcppftWyPTU
1emDDy5iVZZ4yQapjh07AV0fRY4lsyxutGeOpzGYz8EIyoIHKnBdJtG5+UeGFLajO7QtUS7H+LB8
p7sPY497m+8ecWgK1ApGEo5NZpMU619uGmushjuZulC6pZ/vTLdVq8JcMJ0q+7YUFByyHJc6vI/b
xGIJLj6VVMkJVPzPINv6UOTBqoyHW5WzNs3pYaJtniUTdNcMd2qePvGEM/bxgex6fF2mey6hMyZJ
6yYP/9IJtg8KKKphxBg0tLIjClzHM32dhWY8biKpNN22oRNUM5eDhiXj9Yzxc2NYx7TxHxf3V5I+
gZvOwPVQY2vg0plHov0N6ufO6yBXeyE1SP1iaxime44SFzyVPQtF0O2GvgGlbNv73lfi5FovPpkK
olZmu52BsK87cpKW4xd7UFdgY8GOOnQtz2R99mmBfrD1kgwRAjfv0Sepu+sU+2BUoAYL8uIdBvuN
JPS3UkULdiP0QY75sCdNLtMHm00Dstoa+LyHidNO7ysiKBvAexIT1/jUVwunfkrQjpt+h00I/nrb
treKqgWyXQGF1OyX2JC2yJDBi12MuOFpSDJgLieU9TQuNskQH+6MqrBXM1SypJ3VhnGodXNwmOPE
/vDr/t51ozfm5UgLqnjrBh+DGVJYowsa/TxVbfG32bu0QI7pbNS9cobTh8jyZ3KXCglcRSs3ZrGj
ggaSHcCGOWEwmHiUTg8mH5iRIIzWr2ki7yXs7ENqDR1s0vEx84bs4JUqWlsDVeVODOCa2qn27BCF
veNI99XUVNzzbOI1kskrVul+V2TFX2MSMwk169zrOdnZoKljmM2XvA3uhkbtOjOwKE23W0wI9uPE
zv4413V4wO0yrNvCPsZWIg+p5x0aKZKt0Pec4tqHf35JSoU6wf2/jsdbj7V2BbWg2oRO/eN5ePCy
7r72LsofvpjNguSkWLdbviFwpYX0sbnA9lreyc5nYJs3E6cRYDwz9zC3R8Mzyr2nx68mCCgSMuNb
M/5OhX9QoAOT8YLEjZ8lfbWUsZ1Se1/62Coa/zwlxq+vAqqIejCW3fyMrvOJ7ntzRnIgRd2vbYPw
Au1LyIrWnwbMMEza8pSb9XTwGm/EKsErNXn2k7T2rurwrcbBU2KCKsYvykVbcJhcJWPdbeGsdCur
UvddksX3DJUxOGyJ5rBfa3r4RvMU2tFdiJNzU+feKRQRrgf+sONSzJS60X2SjTWw1YHJVzm7W8vK
bxmhUpQPjF35+GmMJHtkl92rxn4YHUq9MDYc6OXGKNa1fxb2FloEvSw5Lcl/yxwqg0ld+Gpeuh4o
J2gBjbrPDq7N8aac+s2O3Vc9gm7lvTsGs/NNoOwyjkyktd1iwGvSi6XTXeHMXDiG9rcxIJn2t6Gg
0cFjUxXQM7ZV7vzY1BWg4F9LjwvziEkNUjHH3ykP74eQTWa0WXrU1Dwwan6iVNiidMiZ1zUeALPx
jJuHvAbdHqesKLqNHhK5cQYbq4D2Bbr2uY6o9YQ696XrgnOskVeb3F+mP4GsnuDXSfYT2A1aPxZR
+OXZkDYSu7sAHO0viK3M1ArisDFER/R1HsNrbTr0X4KFpfHI2WZti78p9D9jc8w2vvyYoBdePRNn
5TD047YHCrNWRL7r3pgQZTM2NIIsR9Kc9q4sA0KvsPKDkfrsMK+xT8d8R5E0gxPe9/IQxfRQdn6x
jnt6d5IhAx/LT6V05NWOkyeD7Mea3OS7MP097XDlnuzOvqzoSSA1QjFwRMlnZmnkKDfQ+z4AoFh9
00MqD5SJTjsP0lqFhXaNq5YPiBrVrDpFE3/Sbp18sflyCAvnox04GQDBgnaVbPiEvW3ghMINn4zf
LPqw22qTnRiCpB30f8Y6n9b//M+uMn9QuXO67G9Ij8me+4Z78AbvK2GgqHD5PhfB+Bu23aqxxZFB
EHW22an0lYGyjnl3Tlx/0ycoXmbra3JgC/I23dDCx/LfJg/kvDgmGoQ/dPaMEBVxZ6M1UnjAYzjX
SPgsCG/JEMYErYFjG3H6LbTfrWAzSq/E1Jadqlp5bzl5ppiUFvQlve0tnAJJGmCVwJfPa4nJnlKB
PYlCpLWMRA7Y2wqxJ25Tts8y/tv47WEgRY9wyajRyZJ9b3qUgvfa2XEPXUt8ZRuDZRERj9+0cmZ1
Fvg7uf2tk6b9cB0jPnsVkXsfwEiGCVgl4oO00ZlmdHXqZ1rROkq7jkngvojcnEDjuBCoxouc5uGF
8hEskQG+c5L5/tC164T+cl2Z9IO00zXn2hdVzLQqEKiTLoiI0ZHEj/wA8e61QJkfCrnpR/MKkuDO
TCKHVEWRv0TFyD0h0khNrVpPMnZe84EaeBoXOtdKeKzLd7+u87tm5M5rYXat/azciRAeJAVNydMU
/bbjNXIiefJlezOhHpX4nxdLCVtO/+ENJk2ok3ep+viNbRogBTo7LQynPipg0GJoGcsa4yLkNWC6
xXhlA0xPThY4+3wq5vswIBEwaPtbiH/GtfGbFc/PhfEJo487YFn/VvECHYowByti/Pkq3Eaul9Dz
xMi2jjik5TGTyUw2ZI6SstxSAASArv7VFWZ+5WYvcuaQO1KqwoE1veqqwnnbRvmGfH1WMNoXNo7T
wEvXQd3Qq76M/PwR+qUMT+CMpj8YLx4Z9t5cg3KnqB2zvWKx5QP1SAFgI3crBBgl+Fcn1ktJdZkv
komxC0VW4dCvdIlAY9YqwRnCtZ9FbtqGL6yq40NjLCc4t++2VfuEFPLRJCjDI5DNViS/Fr42usDr
VUg6BIxZ7NIJVKnhxpWFViJ4Y0oXVBtH77QEUcKbIo44hFXWOBqOTjXhum3VKSe1cfFY8unw2VJq
E68jqQ5BRuRfNbsydThylW8IbcM+qopbSf8jQY9guloWuYUCqoHGc2mHxkdqYOzOMUU0ljftfQPJ
og+49CcTFucUadKD1UOGC0UemYWfkqE3/mTV6A7xppSuYO6hvwsbUbms/xoocPbM0jrY5JLAYGwD
k7+aYT/Kr0Kqo8kTr2sPiRT6FqOtWD9Aia1pooLoM0HTdtrXhLOO0anXtM75ID3UmhhDGuPiylo1
KaVKNKbRZ2yvWZz2A8IV7BgBeAfDvqpmoCDQFfOAcjzWRM4XwCg6wagDxt5Wj5BQ2wEpCDhqTjGF
JHI/uT8MQ+6VJ39cCjW2Mpq7Y6VQpzt5GnuYAhzh7kpA3tjE8uusKFyfguKVuRdWFxdjYMChA55G
R48w0hj0DWi2efqhkS3zgopMxeEV9+drCWbWK4xbykGWo1B+mw1qm+bqu60QG3OIyAaRybXvDIc2
Rg+hPuSjtIvXYsJzl+W8DMJHuU1R4RvXq7mZ1XzhHid77KVnejl5YMoFSpvH1gXU+VfgUmRa0E+C
NsNS4Ex/tVnhHVust4mbHkbL+SmTdqQYhPQbQcgTgp2/SXEXt82INyIJziR0972k9Y5gfmGnJ5ku
xDi2QwgrIAZ4DyLdf2vFZW7uOELYPa5GLvQSoS/cu0RcA9ZhyO5EG3BbtpDrjYPF2nnfpjQdmTK7
ObM1HixCw9yjGmw724Sd2EOGFrWxS0tGQbJadGxn3vfCZvY42L9VHZBvF/IM98JaT2yyqx6TydpP
fSTFYj0j0oPkruUKUgwd1eDri/pLa/0jF7SCxYkyNOH/OjaIMoPPTasbfOpLYnm8Tc0Tu1OPufgY
wZQiTe49R+CyoFnQRZojIil7eEIWp5kloKa1Qd9oPPFYouuZNq/Y6PlfZQxEjXl0vo6iMNx4U3gO
iLfEhnVXk+pe0eTtbtjd2aerEKNmIT16VEhIYOAkIE6NHiLceH8/qcq/CKUQLgaeg6SjRE0k3Z6A
QDObAfOLGCDj6N8Bd+GHUWONNIz+GW9XfZAu1McxfpbRIWI8QyV0InCUuu9DoUsosiSEO93oNbV3
1FY01ApMGR0XmYBO5TZ7e7jEofNaScDqqbBwh5CqHDua1SIPySuef4sl/1dM8g0KtbHHo/cmNIVK
lDDhMzxLoLErM23O1ESTsRw03M+eakGS9GS8aKpINoEx7jCP+ZiKGeTlzvRrqDOFVw96BAHmlbkD
nSSPtoyTd03dERzLmBx2SMxj7xyjqRKcGfORwIiIqG1gGuxbbO0VOb7N2O7okLmp1tI7clLhGs7Y
anIFpuf60hAA1EK9gXf3Hc7Gis8fHOD4qUMDRn9uhVwTub9Zjn0zJRPljMyGJT/8nK5HEak3o0bv
HsKvMO3hBFvRJzgNjqF4gvGVrKxsYH+GmFOIiafROfq2R1TTAc3tpI8JRHvGnptGtdxOagyCU7mb
ZXQ1NJ3zFNb+iT1OVxoTNO/dj9PDcWHb6di3K5uojcXPAnwtlulJblOYo4R9Oah5PghsGe+LfuEl
5dldnBv2pmOp9Zz407OHt1ow+dGqAH8TSA4k5NyIHtVe8z0ZxYNpWNPa1vav7OybVbefbOTiQizs
Xbb+o/IpR2eSgKmuxwTu1SlLlcEPqWeClWvYWH8td0yxjI4vc27w++LqNtQMEwlsc3RlFhY6ylnl
YBgb0CW3qAGEaXy4oirvQ9fFr8MSkDUvTcTh3zK4ctuMSufNlIpzbvvTkywfkQr8jdmY+DtnlrJ+
sJZhsoQTgLN9BvgG2iw8xG75Bz9YtLIVU8U0TLdJKz9ruGp4oF8CmhlWxN6+y8z9yCfxN8iXeZQi
p5xu7fm5F0vb7ZtvDABJisU1NfPwdDYZgpIkw2rCf79pwnemIprSgenkNQa8fMEelnTeZppBFrQK
Pz41WK+KM2ZQABgIsxlPoO1bDzr/9RL/bnIVNQ8jw81RUSGAw+NAqdOexLC5of8rY4OGiWAponei
HVmkrVvj0BdWSMW3178EozIeGcSSgi9XpMSYXY7RrUPSYNzOUEy2mCfiN53T/pSYNYxPI9vzRp5i
ZTOgcreVokMt1FQFwv7G20iJbi8Rp0e0p8L0nWPehH8Cx7oba7vbuBbjExIjBkaRjYjtazPJ73yy
uFbCLGNK19MySqQdVuq1yLrHnnjYxq9xIDmW+TV6HJaGpDj2drafyulOWPQaMvCsGGUXXhHv9Dw9
W7ImhZwSDYbdutJUHrRtAjfc4y5Stin+bQDmFCLMhU1snCOKpd32jH92D9iK99ty9nLMvzrC3Ht6
t26puycP98Cwe15yNtgpOBzGspHnMCK2m/v1q8iMO79jQNP7LOBOllKPCtstKN07prbbUdE5NsW4
Gcau/kwydJImfm4KjNDOAHGqsaxbYrrV1nUoRBln8hIZ/CaLrNTWgzfVzfa5iaOI7qoS4ObU/vYV
gxQ4xOt6qQujUHnTdZJclUuSpxyh3ZeDfYMAbt8FXZgslsf7voviC5VB35Mr420hs0/CGPWNkxCy
IDK+2f+y2nq56tdexbTUyWV8KFugRIAzGA0SKAdxuBrPfWp892qOmOYzPJkmFqEuro5DU3zJxqSn
ylD7GjdKVNln0VPySRXKW1dfwkTRiEB1UEgSa5Uj+1cWPgOSEO0GDcQC5zI/zQBCklJswzHSRzKG
L7oDGx00B9FRPztp++ZB5OIunD1FhsNAx3APeE3JcbTf0Txcsz7hMl1zmtUaY1zW70AX18g17V1a
tW8p2oNATuKgmG09xnhYJceHVNrAzkybXHf7g4yFU202hn2j03RNmvnOg1Y+Z7BcIwXkOS6tjhND
gOGTJamFyYuPGGwxnfGb2eOq5AtOopOVYSWs8PuOU/fDAlFi/RoYY3DzC4rmMhXFoxSBzUWYzGIr
u/42ZuW+NFW7sUdeY8Mdv2tvRBR01HSAd/vtaEOcTHqGzc5eezqOn3y/p+YtFDu//DHxFvKNkKti
uL9OHfkaHKjmsTYBA0ye8eE7vGfqJM5GUUJ2N9jb/BznUBdkFbiL5G5whueanGHfdAlI754OAOLW
tF3Yr62bwmkbjJNN4ILykd6OHiNDwNae50fcGcE6ED9lgZdp7omoKCJ+WTog/9kPkPherTjjcaDo
bde/1k5/c19TA0QPBcRJfIlrooZWSslkx+t3JoPMOw0lei2SyD63rm2dY+rxTo2gaTl0XPBicL3W
NX0RuFhDn4a5YtP7eXPFwl0eeuvqxAwbWlrpnrHZ+DRC+jvW3umZ9oDwHh8qjF543UY3AEsw3FuZ
yI8kaua3kFVzTV8m9mET4Lmbt+X7mEHyrdT0WedpQFWrGZ2pexaPwtPf02YwXIHOV1Yc3Qvz6sio
3ynqKtbBEOOY6qfmqwABS8tV1Mv+gej3dI+F8zuIHPePXdDgTsyiOlB5Yq0dadaX0SQkmbvv5Man
PUO6cj/YdfSSuPkpA7iLy+DL8BjIuPAmCV7k4NByE3Kcm+OWB2O4N+PHtHDbX0sF74N2y7cAI+XG
sgN5xDL15Gc0C4q6qI9yiP0rXX4d6OEqeq4jTLq6Jl6B/zu8oKSANhupRtfw7t1QvjE6lbehrGgo
oSRiU6Or9a4/7JKuIwZRyvyQ9g1RKbJSDJcGeHe9UbzZjUZjSOlWKa3sxyJ59GIZybQxsoFVFar9
izlqeskSnFxVkm9SNfiPgjjPo53vtfR8/jVNvGVxNLYuhcHbHOlp5ylVPuVsjLg0CT92TfZdhFFz
AOJ081tm5ahpFwZ1t8GDJzRF8amjJuQE0LtepcHV1fBoQlGDWe4FdXe0ZAsoBhyEQYCm3keX8p8o
1kd4YZSLaUYsbK2FzopD+6S8XzJR6brQkbPrVfIAgAfCbCs+PU4/jITMeK9yFBqKZhDm+KGu+hoJ
CdO/TaCFkVb6y0zfx+a4CKfcu7cayMTs0JzgYR2oPe9JDNwfRO0eOzMG92kOmkC3SNc86HEUx/ct
c2JIXniiwVevUh07W0MKqnNcbznNdk+dz0G2EsnG5NhzBDszbw2Vf4YO9y4ty+yxqNI7M3onOyGf
qa10dp3tPach1yZgRu4N/g5ZKOpj1ajDOz8qX3hqASH1VEpnPOSrEHrvOe00jI3OvI6NHDBdRVeL
m9MlncFXdsF8SrRdvU49kxBNe1bUyKNVcU/3WlXcj3b7U7fhucUAuRmoctjVtcHoqHCPLlnVSzdd
ZDeoTaKHfq9YVDNvCw6c4lWLf0zYeC+N1z4OSVxfDdnDBotwh1Xji4X/YucKl65KR/5RabBzuNGB
k5pf/MCeQERR+sJtFo9f7O91mhVbK/OJfWTcpkB7Ju/cs8sGomviGd+T90E1Z0xdTJXgWa1f7K7I
D16QRuvenYqDFudhDDruiBwJKObxn4Z+xzyl2U12S/drRjKocaenmZF2Q3JvHzUh9TnSea6a0dw3
VvBhD/BiWA6QrTJar6PaTy+Y9pnr1UvCi9aBs1Mn7S4xT9w43ttooHSzXnI3VFZYQ32JY+Fv0TyA
pOC7c90M9aWC10kD4qbtlu5ydz6hVAg+CS9cE91NtgNDUa4INITB6ufSrm37lAumYlkRbNK4jA5W
S/DF7guAubaxJIozDIM0qc0kXdHnPe6Wpr+dnbLdLiK9iMJha/G5bWl3ZQJQBhzYkm3pYHwtLKhS
Feq/0Y43CoA3gdOZj0keF8eJgw9VaumhSCi8JRaNyIg3kAL7CYn3UaU5I8Gxe89GoMuQ2+5ZkuEm
EDi0FywHxtOVgg11qIW3hPM6+5oXbP12Rc65DzJmcRA5uuUXOC840bEMUmIl20c0RH6EIQtWpctq
0y4Jb65OuA799lIv/43ChuI/fhGov7SFG7x9hjW8mOF8dbxw4f0IwA3U+9G2bXDt8emmE0W8hvJh
8fbq+tgsjpzQ/GuLPGaKgbSYBkeJn/40j00F4KQhbGc0y7HQU6d4nsHuJUwptM3T3NWqgT4EAYG7
cfRqpU60y+DvsFAtf+8/f/lAkulkej0xnlnxmvT5XtjBGWqZe0In//TrstpV6ks7Nkf/YjjK2T+0
VpMfKAfG/gAWcTsY1GfG+YCreXCh0efuOQ9m/sHsMSd/1tXBNKEhuBXYg67P7mphlaBjEop8q2jh
uzX7yqyvna66fWYM8YNlD/A8py01WaQLp27YNp35ire0Ogld+VtVgy7kGlQzVlyFuL2W4stsKKI1
KKnh0BFTe8nVtebwwnQPt2uE7MsqNz3zre5kLeQxBkt7oYaSx3waoYEK8UteB7o6xrYH3w/ecN4/
lWFj3GwGmq8+En0fvygBsLR1/M+GnCJ4rviSmuW6MRrS3Ml8NVVP98XQQsUkIKRDwaw8X46z4ctc
sIzDGFxype6r62FKNabhJVZcIwiRU2nldzhL8JQ1M4lYx0G/aVJ5ZdI87c1mfi8XM60p6HtFHtFo
eBmh3MTCvK9qOi9pF4mZ4QzEevcdDfYbbSnvGCfeI2031ZkJHxLelyppI7Xr+E5Tix14RNmdAvp4
Xzc90Rnz16fCjnf8YlMc3voQXGxuAXx/d1OeAI+RCad8Q+PoLoKT73ILU9jAGfUPz52NcRmGhTwO
UXQvG4stnbk6bW+EjqW58tOAXZc4G0m1iLI+ZmQzQ509Jm172y3WaEvOp6K3w4thxOhb9gLaZrAu
mrY509UZ7rIyELTzUjaZhK0kpk9+FjLGoVfufHRym+KDAMOOoMeNsUDhHQrpjIThRHDC/k2tIgfu
YkLyDYS/n/Da3luPMih59Ev1tzIcBaaKdByqUHRfh1JtCiuzN7i+GTN34Dv9nntQrSnfizsiJtI5
O1H1d7JzcDqNZkfjCFIgeTwY5bRgxuu7nmdrZdMU6kcmY04nfkhGA1T8oHYUF4pb5l3qJDlMQoQn
s2NgnbRlsumS9CXGQ3bSDPoWWxVt3LxYmPywHVpGQBSDnYVGEsn0qe1PwmZ3ShvnEW45Ek4eHT0+
8Z2lnfI61JjCc+YSEztq1Xf2/YTJCQYyrJnIHe/zysB83ARH0Xt4DCrif/DouUYucqM5kvyKFRpZ
au+ALgCF6cjX9NVLr7wZT39wGEIVHB1FbtzznOAkuIszxbqDcFUylQ24xUsQRPTdNqlXvVrdQI6l
zK5t/BJUD71w8q2AyxfcFxTXlurOGp124y8DL69p7ijIWqyOMNYg3ivcnRbwuLzMOSK5r/AuCThF
AmjDZKmdDr0KYgJFHWROPsaQ9VYTsEG8RayuopuOQu6uQsVkZ9nWImN2SY8QYjWkc3RFo5E9PDAL
o7+hi5GYqIv2vZgfib/4LJ8G+AIACaaT76L2DrdCcyqimX6RYD4g18qzUz64mfklc6kvMTUJvunh
tYto/kWE3mILVnt6nx8z0u2rPDGzXQJi+FpUVJw72VvJR78xgx/ZivHg20upPK7Ga6k7FrhS33pu
wbsBy+FeAT/ciqmjdMOy7ioo7FxUrF3hW7+ZU5E+LgLjkNbe3qrALtPddCQ7LenCdie+JrziHFnS
d1tCaEmJDm8spa7V0W6YJ5rIeGufnzwHRnw0bRRvyPxtYotMX1ouXFHhQ7sHcYK1U98JydckNJtB
dP/f3J3Xct1YmqVfpaLukY2NDWADHd0VMccbukMv3SBIiYL3Hk8/H5jqGpHSUJUdfTOTWcFIFUXi
wG3z/2t9S6k7KtwUgFR2V3edtutxmrHfx6He9skqb30SyiIdqoSwrvOUraFI2ZVIBwCBlZ+6sker
Zkc0wGnQOd6sK+YygIwnq8jNzuNhCO6vXQs8c1QT/Dbq1I6gneIim0S99IIvcVdDm/da7jRlnhoZ
mAmihJwm/9JTw3Nn3DmuNoO5dItZX6tx4BTsPo3gS2C40bNvIitlsqvPqtK87WkhMEzowDOC6jas
GGAdnC4VoR+rJMc9QmOT1iI5ALyE4TLTArGYcOWes2ynlTTMOcTtvcyas4moV9uqmIzN6LPSCvzZ
PfopnxptGX4rcO+tWcQSPh3S2WdpcvCK7C51vW/5VDZojpgIQ3p5VHnYIzj6tNdpk+N4Nh+ItaF7
L2BM5iENsth5rBtT3AwtBc6KdWpkdFQFPDBSY8W2LnLzE8Hdlzkthq3uZg44gqZgqIgeraaJNno1
15yY/k03k7du0SC2ra9bM2CgVlAP/FEsYxNmnB5wYy2NnNMUmR0wHJTj7SmUtdh3tfZEAki9UnZF
HpxZbLNhZp3WbO2IndtZiCOr2eQF6+G+7KYCN2ZwkaW0q4ClWEsN1A4JuLAOIurRTBoYtY7gYefw
cXXh19OjUga5h7G8SbBUb0xy5KJInCpHz3fNGH4dsNnMEDrNZmRp5g/BEDwdQZfRhRHGXiXwsl6/
wFOdCBqb/2xDsyfeEC8320PKnfD1QT/3Owwo+cGesRRZCDSNp6PE3mrQmRDaYwcHP0TcMCb+F88h
NdSsoKlFDIIoLNWVFiREmBYPXYWS1H4mUfmTV0tobjqG4tcvqE46YFVQ3DA3gi9vuQe4hqOdFxfJ
WhnkDZONyMJi/pKXaX0gq4JqrO0ZlLbBtwARVR5JasElVftbjNU4WssC17xGD1YD+vb65fXHqQLM
ra9+oM/BN7Syht/2z7/y+sc8nyjYYj+Rk5/TQXGvUZ3Rx6LWpLkPBBuhK/ETxCg1wqJiIN9DQ2il
kCgU43Rm1d2Tijz6j15656ZjTfchgfdtTUx/Ja1lgyVF+EVS/0xsVEC+BiM+PNSlee+0bCmc5iiz
pDukaB6NACK2EcCsxdZvh22zd7oraeLITEhhYDFSlMg7cHDibk3OpEnUK4WunS6dc9nS2PML4IHc
9Wd6JwLXKJoKyhXNRvXMl06dkLwrKxpYdXmruaSgWQlZSJFvXnRaD7A6LvuNbPNxlecKnY0cEDcx
nq8qqW/cPmthxGOa6lnx2/FKNR31HiUl7ydmpMCzzumSXtVlt7HTb4Uc6BXX+QYEd4RfSDAXdBEA
7LZ66ehAuJguJvYM20x0pwBSPUBE85CbAxhRO9ui7HG3gmRptjUS3oES31yV+jvPqc4KWcvVaLna
oSquOpeNimdYBGQ4Oiu4iaFCGIZgZzCaG/psAJp868Kq2LwSZFQPrbsi4nRayQgdYI0tkyoGPrrl
SDyT86nE8XwXidJAkcAMIKz4jDCn8s7LCUckc8iizDBo7F0K77oZ0ArYZFa4AKeD0V1rcfEI3wle
W9YPeycstmNYmOdWcbKGKN0i1LnLQoqXMV6SpCONN/B1SeVT3XmJ8Th2c5YsfdIiak+mG3kbjxzS
eef/JFJRQ/Si/tEWh7wntKGK++tANt7ahtEhpEHCmaZ9CpKIqHqDwdFAnL9P0/TbXDCheTdPgrAF
Mt4Gdpy41gClNau2n65aQeZ0pBh44qwrgfBoqCJMolJmHU2k4NCFLllHYVdcVXyei1IDSufuCttC
+TyBBK5BXzSCTFK/QkU/xv2FZjCfWjCWaJ3pO5/3D9nwI9gDrr8JxMDux/um1eQhJNA5iMx4P3Zr
UsyKGW7mivCyjJhlFIFwRZaX6y6igNzUEZB6p+AUUg3bdg1Qb2BzFwcjluPOWEKtp2yMCXwhQ2bY
PvdZsSgMLt7cAlG4OztK2x1idjSJ3KuiYPfYattkdKZtUY1XaQ+fhC03v2o+4cymIJxBZlhYvCoE
V16bFbv3qEOPqqvGvhr89NOElqKOxwe8CnkMxgwoddRQk0KKGh06G9t3iBxkYXTaOSXvYOvK4St9
TeINvK+6XhML4YaE5oXNLi+MQwIXfUM9n99jXLZz1B1eqxNS4me7nOJLGSucBOSrZwGJU4XzCVEh
USEtAe9uEQMFy5dzaSHOM2OXdwmSNbt9SNElsEn1n5NW5YxXAk+ISae5sOOTzopugegwO1fBhE+v
/0wOS7HWiTFkDYhi283XNTNFQJVjhXYYtEA/72AdJFQyPSuc0CQ+VLtJkT9oHYS0fIC+o7nqSgIn
X8RJXR7zURXAw/UVa81PEy2ZRRUOtJwwnVKiJqoKPszSFZfpkAPXdMozcr5ByGhawtKuiQ70387s
gQcL+shuVN6AGjYpwE4MOIuG5kTgzrlLCYr9ZeOs+sQdqBr2K7xnyT5guxa6KMSaUNM3mUHUMZ3A
zn3yTECUREfyWPdsnqsExdgkn1yFdSn20B917otJTO2604ejYOVCLao3LxzWZpg1km9DOIVbugxE
WWnoP8jxCrehRU0kj9rLeSsUZFGKp8LMV1W0CZ1IbhjKmOc8YJ9eLLIL11i9/pQRcEZJVZAWYoTL
RLCVUqGinshTXZOPsIqi6VJm2WfS3Kh3GqzHWbGQrispFDdtqlFoaElXEMYK6b67aRteANTWglLs
QIHJQ4drP2KCKg+xVQsgIrm/qqegBcMg93YJUReXhVzEKRBk3/fAKaSfhQk3EYGMttTIw9Q082w7
SCYs9PoiYxurk1i6hIxCOC6FJ9CyKK1jb/DP8gAyQMWl4covB6MpNlkrb7TOv8YA+2LTLNugXewG
SkBoRXctsoF13lLUUC1d3yKfFuC/NBroTEHpZOw9Om+LUZjhBn84ql95Is/VX8Vi9LaOmb3GKBKx
wqagx8orxseAwNV9SZd3beVonb0QJY3PtyMji9emkTPzFRAcSygpmtz3JAA5zehfF/7N2ODk9Znf
PbD919S4iqiPj+qsE2V1lreQPYXxICVOVorGGaWklxzS8GYA38yOgp5rrevBPqGJ2/Wxu61x3S7K
qn1BWg2M2g6/OJXOqwf2YwMaAR2TFuGw73V6zaAAZIl406FWHgTyJhzludSNK44l7Xg4K9oKtWEP
9b8GAI5SLSc60zmhXKr2ra/RpG0IjiuxIzhUiZYqj+EkzErM0CfvKQihTBN9dLQmQm3DCDYvDkX2
pd7mtRIZBA342lqe9HTeUye0d71CsMYLMxCW2RfM41ct9dGji02bZHvIm611Q+YO/dIq3VLMH85r
oz43UvPBRJy8y3XYkYUx4n8Ql7PZy7YFaRR4CIENEPsyxnd+0Aq2Z0w1pYZ01ofgn/fso6EXl1hQ
9GJNoC4BEfYyGfV4xa+98pHgbDQ3AKNuoE0tNetWmipcGWCYlxPSKd22pqtAhAGhGfKslMxxfEb/
UAaJybb6gnzehtIgPKw+oMx4ACDCdSzCnVdl8srUddY7xpOfDDaiXjRqA6FpuQdaxfLCjYHpYsUz
m1OCri6Fcm8cY7R20Oo3vEJqVZNPvRy14K7CynGgiEtNIGVyhN7PJW15iAt0KAyY8ojmfIA7x5AZ
R1RsFBtxHiBaK8omzafTR7F3TfUNgeK0cNCboX7jd+SS9KXum3BEfta0oQU8JbxBVfLJK+CHkPQ+
doQMMTJT4rNVtEXisSxxACBgqNaSEACWQqCZvQQLmJgnnrHsLpQHxpetIMXIKPbPsG/hCWW1Reeb
umLBvBwVGmORxJE3kvgknXpJtCYyDSK4LL132drbvEIuaq6poHwHPQBRWlo6a70WmCRyEfAm8GZZ
HqJLc65QTEyw4EydzzAbuvPCPo3MABszZOAzB1iqnjYjvPrpU6MBm/FEcmVEPXHZIUFl8sKyVHrm
VmfsK6J9hsQpa/x6W7jD3YjdcuX6MjxEVXxP7p7BIpWYG+Lni9tGP4doU4ggP9eRVlDclvGmrOOL
boALUVjU21jd5sccCcN6isgUtHPfQ0FgDCeNhK9iIJek1By2foCFmnA6J7jUwC6aRZsB/pHW2591
OPLLJgXFiiTlmOFX8dC3sYrYW72wYT19VvXQrCdlvSQu5Po8hZiP1dPc0UDCnJDlZ2iMqMhjo0bt
GadY5nNSriPSYxHSNbOg9RJGIEUjo7q1kUR0Ld24iuTmoQc616FjxGPqVnG0L3Wi2YR9SCTukaJo
XNKSWb/GcnzE1ledOs26nGJFzI8xzRrG6NjMqw1ESfT0fN7KdkJfwqwKJzQoDtKf0a+UY2jes6gO
4ItB06y2uUT+Q+oUw2+1BXlEQcvKSCDRQS8MQFc2likbrjFImol0a88glyigyYyi9IZ4g2Jby3Sf
0p7e69IHZpLlOwo3PrWSBPG+560nv3nUWjyOdpPNkgquUxNkWE28dhmSVcA29sysY3OtMnH0/eAR
V3q08CcXvWSjMFawwGGKT5Oj6Lvk+PpfEmxDy8yzBF6GZ6RmUUOUGAQXTMU+lcoiTLtzJMvLgv87
tMLg2oSKFBHzLMJ+69VnmJ6YHW3yW6bAvsMZCbUPFK8lK3fXT260S7JYB0/+EieYEiYbWaTrqwff
U/WeLe/O1Kd4Y4nstv9W07reDmN3NzKHriqD1q7dul/ykDCqzqjNsyK8sjvr2SJeb5XTWKYIEpxq
S1xRtfaOE3Tik9VU+t7W5KfCl9upFD3pXoq6QtETv5roLJURFwZpJw6JopjbONo+kL53psfJfSmL
U99jYZxg1PXURSAU18+ZZW/qgtaC7dOBAYuRnI8oqNEbUHfC7kOxKoD9Twt3Ba7bPZdQQGL6qrh3
71nBSjQPzmNITQW5IereyNeuokFCOtPlpe0BJ0KDT6HMI32V4hpBem51HUwjW53Ge6zi+UWoTSKf
YveOfD4MDsG01FXNmtEML7Smumca4/EDaaXfWv7I8GabF30/10DRQm7h/3DCIrQRlzDmEmyyCYg7
hpU8PehJAhwslmiksREpEbCsiZti3dF0Xfbc9NGL9a1BJMg1PdpjT/Hk4Pje+VyC1pgVPmVwqVdl
xeRulGzoSX/QbgYDIBMltHKBjn/Dj6zIhr7t0EWtjdTeQsclJizySJOIrQs6ecjOh2CHCuVBt3By
YD4AkIN8wOIHktT6VMsBr7Fj3UNSYlPQjGR8wp9bs2UE0DLJYZ/QoIttwzikdnpjkzxX2yd/rL7l
vXOD16Thre+ywNgRUEFqUeSDJxuZOpZTVTx2bW0xPD+9tgDDGX4Itzyfln2P3WGYJhqbCQXS1++8
fiE7T62jZiDlm5rQUDcw5pjJEurv/GcUA8YzA4wXRt9QQUoSjAdDzSAbqSerTO96pKWHNprJ737m
k8XCD73+ptcv4fw7Mw0LPIirZRw2n6oswGOUeqDnxtNAqQsle0QxU6uqXTEZOzcyr8t+cKlpzMz3
kbIAyyTQ5uBsbwD6ABU2spYm93zFHbc6oisgKZWN326sn0YLvFOTWDh9zbsMLTJQpZRloU9IYDYX
ml6/9KrlV7/+J2Aj2nb5MeWRpPne+dPx9QsoeUZkdAJ5YlIJs6vHwEbYVIsGkFGFg4aRiDEGBdNR
lwWOt6ghNTPc8tpFANiRC5aIqkxVsayg/t/rSOdEawLvr2ZrGwGrppqg6rCFnClBZaHu2m7cmdkQ
bMqp23kTzIK8VMbGJ8c8diegzK53VsS43LUow9OZZ6+Bypc8RY8oBK7IQeDVdOtrb7SxvNTmptbD
TZ2w/uh6Zxczpy7EPGDajm5QkgNqpzAWUnR6ESYzjm52BySVi7HCF+ng/qEHtmrCbDeGiPUssgMN
CqdjC75oEhgDWYyy5wpYAkISna2lVRGujZJGFBhHjlkWGBV6dXTLxVBeh66H7Jp+d91p+zn1d1nw
Fi6JdOi2Q+vfVQSTriP8b+zn7ibloKGLifJLPsVg4jAjw60Io1XfBdhD+ujIZ7tl8MGBljzmDa7W
MWBJmcy7Rjfh7wk2sy5aV4W+NyCqhfb15KyLjh2BnIp1awGfGKzpUpXy0RQ4UZqwO7OYajelbuk7
WG73gdbJRRI02bqkxFwE+MvoE52sRKG2NR8Hp3qqVAVUT7FkmhL9apq8u4HeY5wCPmRHVrHO6TC/
k0iFH697pAXe0W2D4dfTOQnVhEwA0Z5JrLxHsPra7FuYlCnhSbAsc6e4A/X9BRPHV9OCGkiCB+3C
AZVTQOgI+IIaScK6qqli+GgnNoaT760hu7V6O1/njm8fhBPe+pVfb+jwI5EpkgY56nKM6Z/lBVw8
8lUXAo8E4hfq2+1AZ5+mkjbVRBLRSp5lPdvK9w+ePVGW7mwuBhFRbD+nCJenXd81RGrsNKPEW+3i
WpDafToxU44Jf7fz5VeSWtyd2cFrs73mTG9JfB28GjZhxfKErJhpxr4m9inzHW+vp+WVrfAUYrVP
gCAh1kB1vSx8NOchREI/uhiMnqvb05V+RbL825fh3/2X/DuTpf7Hf/DnL3kxViEbsHd//MdtnvK/
/5h/5p9/5+1P/GN1879u//Ytr/52frO5/fBvbl/yi6f0pX7/l978dj7B90+4emqe3vxh/cryObF7
HK9f6jZpXj8J5zL/zX/1m/8qEQhKzr/9+Pu//9x8Av/595v261P2lgfE3/+TBySdPxz8e9J1dVM5
lrDsv3/HARniDxp0kICA+hiWq2y+850GZBh/6PwjIN9IkxAsA4hPnb/SgJw/+KO0XRfXl4Dio6y/
QgMy30B20D1KRXPY0A2T0AYT+u1byA5it1QfSQJf2GW3i2KH9Afv9MOl+AXKh7Mo/gT87L/+59//
PITpumpm+JjsIN8dwqLpJlGLuGAK0h53XK5hiKkKwz41vJzGEpWg2/z5rL55VH/EB6mfjwk3SOgO
87mpg1V6e1ptQuJ2UtNZjMJuEw76HsvnQgNAng3WOjWu/vIZGoqUNIcSh2UZ8338kVRkTkWKIMd1
FgNCcy+oWM081Co9j0rrN+f1i2vJkcxXdJPLfD7fzh+YSGUfTiNOapTE5flEvZ1SEvCMhUGl+uNT
+sUFBM9oO6ZrmbZpWgCxfjzQhBEtL9DMLMwyu4HS/JyYBm3YGA23zhKhO//4cG+ZVDwjJp4NHkCA
VFI3pfPuCk50Q8tWR4fSGydhYsQhPx025VJn8itJBaPw8vEBYXC9fShNW5fCtXmJFKepv3tAxjCZ
GnRBkFQKc+epBx1cPwXv31zFn0+Lagivvo5E05COeHcVi1zwIYqE4BjWLSjf7DSPF6Fdnbldc5U0
d67/8vFp/XTbTJsGD1ICyT2T6v1zrzNKksFRs4RxupUjT1XpH6OwX6oiXgnN/s3p/TR4mPZ8froC
WsZT8v65r42GEC/MI4sB6CoybEjm3uLjExIzjezN6DEfQwnGTZgZpvP+iXcCA/ua5bLv7f1VEOdn
paAP0YXaQzIV12nfHrPcZh1l6tuJ3XEcgfITt9STF9lUXiYmqSFjt1KVsxjraRUnjx9/vp9eyPnj
IWxxLcNkAFfvXkht0JI68LkEfuXAR7UWcy2ZUW1nSPEnke9fH9M4FGHVDPhCYNN/5br98O43cTUn
SXmg0TttNYcKMFIs4iq/DlEPFLG2/fjMfnVzwQJIwRdusvPuDZFB3fG6YrLATbaoEwZuo/vN8/Pz
xePdswUpNtJiQjPeHYKk3NjQpoAClyEu/dkhGLa3pILswXT85mxeX7W3z9F8LFNRbJG6Y8DQezOg
ER7vjdMMuja0cdyQnPiSQgWi6oEDi6SXfN11w13Hfh1/b/ZiZ5a++fh6CvHTk6ys+V8o/oZpcv/f
foLccMPEKATG1KCi52p88cus28sScbWVRi/EKBxA2NwwKX4u7MZdQ21Nrj/+DD+PR+xVbCZ7R5/f
Wjl//4dHKCeAMK4HLjhxODlTvnGsBucOKP1FDA4bUZ+3Yvt2//FBfx5qkWS40tQtF7qhen+Xq9Bi
QSpMG5KEfqd8jfKtd4Hap1h8fJyfxz6lFNGdvCGwRoz3Uxb1KctrG15FM/86Gjhpbfir42NqoA3P
i9+8jL+6myzbLMkSDJKjlO+eJ8GyPynAjC4AriOrsmAriw7jQweIrqujl9oztoUePXbCfEROc06o
xu6vny9XVGdQcFzjpynM1uJ2qAbkC12ZwE0qnw0D57fTojL1TPsBiWi++viIv3hfeWgM01W6zbig
3k1nCkGAZgsmTU/Qvy5cqAWFeNLb/gvurPo3t/NXV9iRkrlFuIoEVvfd0JpNKDKShmQdFaOEP5rO
ZCOEkjMsGnzIsDTFsG7AuRAQf5cExu3H5/qLp9Yx+cdSaPyZUt/d36w04pHhj6c2eC7saikzmh3u
bwbAXx4EeIPhCsH88f59lL4uRMw0vqiBTJTlk88qBKXRf+MovPRMGyC4eRPf3TYN6nPT6x63zb0a
HVovL7n3u8Ft/h1vh1dHp9TmEM2hELuIdzcrElOV6RoLOCVQFLaUqBHibzv7SbPOkcksTNEOCGgo
f5JV9PGd+nlQ49CmDTwVoqqgnvJuUAtYpzYZqA5KhNsKV1YxfW0bFzfz12Jql+3w7ePj/bwi4XiA
kySICrIr3HeDqIO5oG4im0GUhRUusBXoHXAAz7WWHSB6rEuAQ6Uqrz8+6i9eB4ZsNoJIAtjRMCe/
O00h+xi+g5pNv2sR9ffGaJ+3PqmnmrNR6biovPwZQd4B3f1xwmj88fF/flQ5POMqISvzWu/9++C1
iT9qgPxoS9/h/kGK/ByE0W9u5a8uLWO4LYRpMUG+fx9gafpWVvAUWRURl6AKULuN0VdjICI3iZYJ
nFMDicbHZ/aL54fjzZsdrqy036+rkrZX/eDkalFk6Mdks6SQoxIIQFF/4YUEtITqN0f8xWLEtbmW
TMC2pCP7fpleI2OL63lRi2Z5QQcO2k1zV/XuMfYocPfupclQY8rgMLJ2/fhs5xfx7YvqKmoODKyc
r8OJv32MysYgMqMl1yhMras0LOWiSOkq/DcO4pq8HDZtUeLg3x7E9imaVfPuKkxLbxFO6VMQ1xcf
H+PnB5LdtiFs5CgGr73+7hip7w5MzkzAIeAh4m2RVpNUa2lrAg/Cv7yEmY/FI+JSLnEsOU+MP66b
tJp27nzRur4gA8Au65PWovP1m5BG3cfn9fMyhjNiYwo92nF5JN+dF32KTAqfzCXLCk/WZF7rwPYR
8EzbzGsBglK8/fiA74DQ8+b77RHfLUybwSvGLi9sGtdJTKC0YZCBVihv7/spYoEcfLxmTck6w4+3
oWcf0nocmx1Zi2j3jC6mQD7IfTaK5nwqvZE1tSNvOzwctz210i+/+bTz+b9/gG22g/hKqJohYnx3
L3zfqpwS3yWk9K8O2Y5DAAGaeKMvoRseBDz1FTIeiql+ceWp5OHjwxvm/Pt/PP5cMgMnxA2yeB7M
13H6h2eh0SMls1G/HVGJJZAVEkVQ2YKQDr3dp3Go+d9G4IkUjf0q9tpPOsttlxi83poNAk4qLrF6
5A6ED4pX5hVzY8aEiYa3/TZhRw7dTVLrloXrBYSIezcKWiHFKgDSGjUL0D7mrAziH7waPEU9RjXL
c30jvqmGYhwQ7BmoGzW8JClwrnRU3XSvW4k+luu8DGLSFVVSyvxeCLA6F12Pa6TcZ1lspeWjEdSl
NiCnR1GXb5MG1hVgWhn4NA6KSrj8Qr9IJkFrJUviIiNixQQpugFZHVkvpWrQGsnBFUm5qYJiJGpm
1IrSnMiGCifanF0+iLHbiMKPi03VNe047pKeHiWlitRw0wHerEjEWRCWvQR1mbfuNJNXWIsinMmL
9hPKhsL80oR9pE4mnETXp69HqgX3vzLGCZ4RlIPnxgBHudG6PBf9YvQ1s78qoqEDASCD1BZo74LY
FM9dT3bIrLvHj0+voMTn97Wj4DRcNOCfjaPSfcySi1JOaEoidk4sLUi8K4192/kukNuuU2iIFrn0
hvZG1U1hbX0ASV5Bo3nK6HvhTwXir02a2YhN1BFEf+nlVCZhJRWjB2aLVEtBDIUWJvc9KffwzZUM
ZSKADwSORuMK3ID1YCQUkpCituVU3JQtIS8TQX1TgEpWFaZSn9FHuQiEJmJsJ2Bkwqsh9EHZ4rPi
87NAW+qomNHEGLZmr5zGKka4fpgO2y92X3rVbdtV2EhWcKJ4IHAZpxakTxXYsB0Jh/NTwBGqlsec
vmx+3jihNcL8bVP/AsspgUotPe9+n/d6SrDaJJyYeFxvgJR7XxZQB69IfBpx9/uYcy87EenOFlXT
UK9Rszbp1iKKMIVlKwkt1/UyJlnd96oS6Kwz5P3TyAepz4n+nAMWLYpBuzGFX5LA3o9Les0e1i2Z
R26M4tyqmglj9IixHZt/ixCQ5fDKSxo3f6EMH3qPndHWyTOhaPCwwJeKAuVOmyh7eNFaQEWroQp1
Z9lZs00cMRz8KUUueHOB4suUeCF67lCeBUcnFzZxv1rT4CrFWDDSO56C2TImZV6FxE2E0xrpitCX
ri409H4FLHuQN4VOnvEndE1WgGLETGzXhwyVNpQ+UMOlmfOs1WZW+nt4L44MHZgsFJ7ghuDKcet6
vLGJ82SzdNRr2StjRU/cL4m7Zk4CWKDBFGM0TNu0Lh7KEj3CqYVq4Hwm/xn/1VJzGlvtJ3iZ9hkO
WuGupJmP4lhncdo1CBltpzwwaIOOGFXfhqgoesvfFKhZrfsCZumNFzpBvW8tDONXpgemBzUkVAfd
Ai4VVx0SzsQOULZjyJw34QGpF9NDRbfQ+cbSdkQ8WTmGqgBD2zWOS60zyoEhkRqetVQQXdi0W9UQ
mpsM9T2lbSuVenBr9Ly9GE0N9N4t9lXU2QWJAV/RSbadmqODrP7UJaGRP1AnzLtp5UM4Cm8FOC08
cORl2AZWNXxf6YsdxY0RQCwIwm7fO6bXX9OGs6oLWIgiPAWOnY0HTjtBse0NtWjPIlvX5JbXT+su
00TRla9hH7PPDlAsUu6PNLfp/ixY/U932/4f6qGxGtNZOH3QRWv+dv5U0Sv/sZP2/ae+Z2vYxh8U
HxQzsEUghiVd1irfszVs+QflmLkxplNNnMvf/+ymCeePeakA0YjsC4uuGmvJ7900vqWz1WBXM2dN
ICpz/ko37e2a1IKcYVGkpqHGytqm0DZ//4e1AdXbgUEJk3Yjh0Vi4clGfSDbyx+uytWfa40fm1tz
FMgPS5Dvh3HY0qPtpL3gzN//4TAh1o8KKwn0NZL4+pkaMAEibDZCBPCYGNrtZNMxMzV5tnVCd8kG
eRmnu6nZk8XKvkLbIi9BY3ETAACChJR3X6Al2KgBY8xIcBJ491jU+dgqcrYHaDrLUwCAuJ7QsJET
ZkjAJlhm0EohANJ3Tucylv6uu/CLizk371h2W1gUQDO9PUutUvHAGCJRBMeLXp7T8+B9fPn4WrJ4
+/liMvBQnJQmBQzqhm8P42NsMnRAVNS3w3TVNdQPJ73DC0H6BimnEUN3lRDPG3Tivhys57K1L3HZ
ZktH6svKu27Ha8fz75xUwXRiCf3S5t8i545hcyU7CPXOAObc4KqjLOdWzKYulLS5tUkqew1AkKWV
d2yb56m87eAPMCmzo3me+hNYjU3ryj0rF+x1FXZuGEEVC8c2gXw9Qwu428SlQnVdhJT/cawdqDpe
6PDGoQAs0uJL15H2jTvCHlt8XIiT26X0FOqUflXoNxDO0GDRl0XtYmFTbuYoMtdeeZXYpnT6Jgzc
IGX0Zqkb/tIMv8XhiA8XrCPqcZm2QACstZaeylm01hH8adT7HolmjQWeaGEykFmF6y8Czh6RkUtf
JocJQaeNH8HBYjCCGiR3V09PvREvastfgE2NIYzWaliw2MLgUa669m5CEK5rGcahF+awXdUay8SQ
OMAJc+ksLC7nSQCstdTWU3duTi/2oK3CHDFJ1JxkUBwttBviVAYkERI763YeWZnwj8kIAwOzarg3
XTCnohpb2SbI37jayJIHlpgF7kLHnnkOCe7a4pgbL6wwsaoJ+DXPUIqOCKGWyqxpHkzk1uNHcFBv
41AgbsUe753nfOpWeHfGqNpJ8GFDhmbD0fc4hJf2UJ4H4eMENEZVnxU3GOb1KqtRZuXbGqhEADut
5AXHm0ova9HZDg5r/ziF2RkuYjmIjcUCKJq6van1114wHrH0UPXGM0rwsd0D2mi/hDwoOcwyW/+c
MlMRprEInYe4PVliIIrvcRqR5nCKU5Ys0TdtqJLgMZEHXNjLSb+zoOiVk3EBnukxg7oV5YgiUbJo
k7iU8P4HlOpz+pzKpjV9aTJmIGdHcDPTeh+yB8q2XI79QFgyoKCuJjmyQzhJxnpNlsrnzoDC5Ayi
XbtiOLYz7vXjt/uXQ8jcw2YzTY1Qf1fsAH9XFAK6/cpF6FRjtmVwZFXxmx27+OUQouYNG1po11bv
NtARyeyhmzNS6bW/NsIbHdJKupmzhSgxE9HGsBA9hj4LPFg3jTZj2JY19B7TvY1g3oAo+Pi0fzE/
OEg5/vl53m2RO5JnBiNjfojH86F3ln3+jai3hk2xlhI754LYa/8cR/+nlyv/f4qDbKam//uyZl33
Tyxqwh9XNcb8I9/1QcYfgjoywkGpKPfTTvqvJY3U/5i7H/Rg6UM4VCK4j9/1QVRa/+Bv2pZuUMZD
ouFQ1fy+pKHK/se8anIdG20DbXNKFP+lXPq+uvhT1vV/VF8/rjboT76ZIZHQUHR2lGPTuuO3Und5
O0OqnuKPFuvaoq6dAqnZhO62R6u0wRb5APyzOQx+hZvPHIqTNrQn3R57supxM3oRuUvKSjBOKbJU
Erz75ZDGx4rw4KTC9mq2BsB32H14MCJMf9VzShPyCBB72eC1PozhTWVp2sHAzXJsLkcfHoXeOiQ1
9b19NAii6Wtt2HsFUX51yTgvWkoCmfs51y7AaRBsM6XmmWdF1srrqgmL3bC188zaBcn1OAp11EaV
Hbtgrql0KAM7BkZbnbOBHjc6vK6ecAGnvhx0l8wgIow85T7hn1iD2BqG+jybvHtofQtKI8OFiW2K
NALIQwMhJND5mczqcNnCBT+YMyR4koAoDJyneu+QwmEcysF8wj2boN+R8ZrI6fHw+qVmv0wvWEWI
nesX3SA/ZJ7JFSmrSyo59SySxubiRoTN2Jj2pOjR93ceXhefYk6lsJ657cHVq/ZALQRzpoWo3YmY
JkXQ03Nmu8WSQcd+MRb+Kk+begcGCaaCPXZncBtBL9iDfpuI6y6S4tQNs5XFhB/ssqnVKR4kXxIW
m+SGeVshymJXARQ+tPFszqbNv3KDkqRu1KVrr46yS6321brVagojkRdDoxUAw9Vq3oYdiqrYIWzu
hsS5KP43dWe23DaypOEnwgmgsBVuua8SSVmSxRuELdvY9x1PP1/JHXHanp7uOVcTE9F2uEWKBApV
lVmZ/wKnRZa2B6WeylNsVMaptcODEAk1qoEyRWlUIDuxt20rBxGxsETgU/01DsmTOfcCsUFybwzK
IWW139PZQn7Q/TQJjmoIsaZbV9MxTU5ktAX/D7OvWvmGb10lvILG7TcaQ3o2WxhqmW4wmNR6cbpP
93Zro8ATCTAQOUPIMeKK9EqxMLTuq0PI29bpkxuDsKHBvm5yUa5s5Hz8ckjfoghkQR4763JG77NJ
A+jM88Jx0FeTPL5MKeLOHbLYyMbNOZav4DqnsyvSXRul36kVVZ8NqlQYisnnGK76AaJZ8wIZa93V
g/MWjECc1afWLhhotN/KdZtnN8/DxqIlO+9t+91A5W/yHXlC2Dp+KNFZW1Sx6PaIFddrlDW2HTMn
M4pblarpjkDkyjZR46lbEPWNhfJviPAYNqmaQIkaE+NNGsZ4AsSXJCmajZmN/Vsp6m2K48ND6BqH
YR6fTHYwaFztN0MHVqHV5xCs6rrliEGN9AArMV+O1QRk3LNfxxk5FlvO02rW9GvgdSa5Dxxz4KlH
QJUog2JMgW1IdixyDiTFFK+joq0fHZhj+wHVMXtWFtxhz3Xr0xmaV7xEZ2lYa1XEbdD0wZICFZ6k
j77lVslGlNv7YGrcXWnqnwFT+TsEdHeZ6VdbDHY3aL5f0Dg/I4+fXVI2llJD8KHjPGQlzrSpJISk
0bzOjV+eoxw3wRhYd19GKFoiw4GU7HfK6RRJKSweBGWdSIIfT1oHgX2pv8xW8Y5FQ712bW1eKR7j
FhWNHwh3zYsIF/qX5ZCMaOlGk7GNMncjRs95Lj14He58x19UX2I28Ckp0PQOGje+BPEIxdteUXqj
F+O+Qmfcioo6nz8M4gm/IMxOB//zAG/0WJaiXPh2fgNrxSKzrdcMUjlVKtiTKKNtXQM5606TwQ6l
cFTnumwfyuqH8PAm8sxp49kBUgSN9Hd8MzwTfIsoRuFMr3evZuojrtc4G5PVsuzA1+11Cb2n1NdU
KftTinTYAZWuo6EpgUhfZOt8wqLV0ZsZiirmJQQG24x2MfWZDSyPnWfhsqpqa/2OMvLKk4j7N8Yr
Dn/+IW4uWTF5kOVDc9+ZwQ62lbcK0GDHVBvrvqZWp5340MruqVcK7uhDnw1PngOCMK4DCXMssbdt
aUBxojyE3rg5buAbs7e5dryewR86NbJNODVvdDP/jAQz2E4DJVqT+ubKrcQbCpNyLe3miWXwYx6j
kycmYpQRVLCbB5CTojhNU7IKoVZzBscWxjDIp2eQ17sGrsdmdhJjF/vR1zDz+mVUImWeS33VlFG1
rLMDcGK5C/RarE0bWY9yjk5ywptAlor5mII3rRTDuQv3If5Aj3rR16sY7berE0/hRgqsL6jnHuMW
m+sJfYFN67s9R0Z4sTa4OMuKPjc6ZV8nlfpOsYBzJQwkcldu8HYw1wmb/1MpK9zu6/axcbtNNmpo
O0c0J5OOAjEaD30OeB027FyhZIkXxbwkmanWAQFq7YebMHfhHmrvoTHbG8QOh+vHXz5SP17CaQOu
s94g0w9nQuUPEEkQfz6ZsRbsYOZcS7yl1r4IBM0Ud9/HIP5Ha3iGMhutx+7M4hInURY7dpD+ir41
Bw6/T/caZOMZYhVT7UfJ7rjocCRAvsj4kiQOKo3lYy/9rXCRDTKl+9VSiizYwn1O7CDc2L5brXLL
nxbgoptDSIUWxQWKLMa4iWbnc0YisWk9CKWNsPB1Rt7Xsx1IomRFABScBYxadAKaDv8fDJXw9EFq
BcPlSxPRV3Ma5Y4iQ/vg9MXwM+//v0vCP9L19bcIF5H/ByB9j/z4f07Dt/AE8ub79Oc0XP3GH5VF
snCQ6CabCFhdWtcKe/BHZVH8C1ynBJpsAEXSocvy0h95uOX9i1Y6jr0UqCw0nw0KnH+k4bwE5v8D
926AQufl/yQL/y0Jty16ji7NRqEbVCvBw/6WhPe1W3iZl4yLsMAS0okXrngvoxTQ8mWGJpiz/fvO
SzKcOvMSSJaXfxH2157qRuWheY/uHAYZ1nSZ812NmonDllfrL9H03v6HgJz/dqnqqPPn8mQATTdE
wQiSUX9v6lMz33s8I2LKd1p3Mopo8afH+BflUFQLfzmg/PGF6PjSNQdHLn4vu9Jyy0qU4kayVihK
Axq+uC+of6dZsJzFKT/p2a6vd1ENECl/r8vrSAkn6U9eeGrS17a4TtV7VgLNdhczRQouOsNTXdOw
V6kWL0P0OgzKzuHkR4go8SG5eBEtQmveRcNVYBxfJq2CW/XqRqdseE94h2G/D/W7E1wrDT3BaF55
wkBO9TTQtJt7tDJ5T4ccHhYU9L7S16ioKewlCy40xTQru8bacYp477wKn6p2Q0sJE7V+rJY8d9G9
SFWdFe+5cxnGFzo46rOxdlygoLAY/YGtnnb4JRnfA//ChdRZswwJ2VGx1bQzY4Aed9adzOQ0o5dk
AiDuw3Bd9u8GFWEaq4vUKmGd0YjE2XVWriQvjkSC+4q21DoDjpNE71pw6vgZqhnDyUXB74fdvhTO
RZtPvJhirSuhpMUlbrLjqnWO/oROHwIQIGz5IY5WCzta69kpzSt4mRcLz9ppeAlGiFrBCWnhBcdl
SpNM6+DU4pIh8bOIGVjtRWs2XbapgCDaaEDhFma0MXW6akl4WpN3LPJj6h/j6X0oT2ptqHFElT4I
d3yjq8OprV/q9FX9huW/4PmoMTJkjsWiFcbJSmDETsfRikjhnZfJuGAX2Zcn5eGqdG5w8eNucshw
RrbjftWImVxHCfBzGKolKcLWrMVyxAvEpinp8qfSXyRVvFIe6/bdDq9qBarr152vuXeMWNGah3MG
1V/npTJeWrSVJgRzjPjK19uOzgczXOZ7bV3U8i95S3Hl2dfdu/rqEF2+xHqJmPHqunjXEPCRFc/M
Rz/rxNVzD8xMJk5bnnTnnU0ios2MeN7AqYkfJ/6R4IzMD2cw+gbXuPkkPmYMa4Gnxk8EMbs55pG5
oI7+DwUr8Ssq6ecKhkCDjbpBKUQY7Mt/3jJMICMpHXR0dZ1sFWX46DwL7+SLu0b+jJxiDLUR+eBV
FJ/aliMYzHikOQDb3yvmr6h9fDuhXtLNMJkV+cmX9yS9W2gI/v1eo3bZf4M/fl4nFRDHAnviUJj5
7TpD3L77tmdr6x3MeJo7/43tTW1tFLjZ7tDK+4dvdIxfyy9/fKdUYFRik/Dkb9tpix7FMDCbFlKH
rEhCAa5Kn1BZgIfPCdWOs50nGBM6F1mZEwWo5lM/0eSttW+Gi/Xl9DESDdQBJOXRoca+j95116LF
sK1B0BbTTf0W/xc1R0xLXOyhP95NnunhIOj1NySPgAekq6HNVjPCLSZFVfXZFcX5ibqt22GNi6tz
BqgtrjCrbe6RiTPnkC+b9IlD5SIVJwAZMFHu6N2gmXUf8ebVlqGCvKIi1t4NSM78Gm9I/bvA54LL
0jDPbCWeM5IbRDbO9vVlJlQhgqNjQBZM0zohbR6DL+qW1HgE5q1F0MOEDBLET3yPa9ywJbeRkuul
tlMXbdsnW8lLkr5RY0AflnvQ731pIM5xmotwj7Q+JGBi1njjCavRrUFU8E+GMua2JAOk04Zh58NK
SMU5XgjjHKbqXf1AXRbjb3DbWXWy3Rsv1xo3LlaG8mu+8+x4OGrAZHkvKszWuB691TfqsklFsKoK
9n3Nkwy/SWPdZWyOKPYDu2KjahcG+j4zjzGCZV5ONz6tnz8edW7deIpOs1Wj4dBuClZqESSJghrS
RunuDGrFvfAuzznHsPW7EXGIjxVXQPawmcBpyuGU42zUZ8sgYRQQygk5oam7oi++6IJspUaUUKDN
Oc33uxp3QMFoL0OA32JHu1DXzsV8TFBk7VLqKUndfjygjKZSg4KIuiD1c/X/I92bNkVZb7qXo7K4
WtraF6+A9TO/++WhRiDvGw33Nc9ZPbUaOVnGvkIjW2U86A2o8VN3wvNW36Om4KBHi5X6h3r3zGSh
moLEkr1QU6DJuJcYl8PhxGOlwaf+xSDy1CL07QsGWuLyQb9AvWDUW1Hc1dio9CUhpuisthhfoIH7
ZJbwEEbnDl6GKH1jYanJkSF+1XJJiQEERUlnTqw7Fcx39YMf3wl9fbUtS+VggMsD70GnJjiPzBH1
wR9bHA/11Wru6oL7Rj2cDk3MfMmEcpHwYoebKcrhFAIGCRIWS5PNSF0hF4twzKJPcL9M74Jr5Sfq
sgPvllOfC3myOZL06vEAd1E9YxfZXO5PzbSUNaw+BZ+ZdUEtUAv8tRGiKGLe8oZp1WwRueYM2Xy8
q8yihZqLHW53alRlSYmAFaVmTt1kKy42raHcy1ttsmqyE/LeKKXa1B+Y/URTswo2A1KeLAtN3gPq
RjWbirqrvM5WhTRXrHWdnYLnoiFbkspHriThgMa51uxu6gLUZ5Y6vsV8Hl51viBP48nbIJRrqhUd
+WdYM/yJQRmXtjzDlrP4wPmotzM4rAx1E6laKMNWhZvE8D9WgbqXjqmqXs5SpjCPkt+hbgCYajE4
5N5q3xPMPYZcM9gHp1thIf+gTEbZr3xU59pN4hhLNZjqarl89UKtn6X4odOaUi+ouMY0MnVLbTtz
9sRVhZDeOwwu6/qkwp3aoZhcjXaDQ7tQD4B5pIZSE3cvNZbEIEqkLB0aXqydbr6NbBqyR+yJy1RR
Knf1ZcKaU6Pre+VaIhuhxl49GnYiwRYclE/qVtXzYlV4xAX1DSrSZh9TSM2MGsFItaFyXU1C4EBn
R984SYf7WLNITgN9bPUcTcK0QQyxqy2zgJsrLWshRbOV3pdYu0RmjflXgvcsg8QvdgMyhD8nUxyZ
K85DON1+AtE7CENFBo8bUWOtApgVwLyxbayt8d/iJmcCYjVlK4Y2lWKlRlvFCzXHVPwQZIa8pHbF
2QG3tMo1Zqk7b4Aq08w8B81n9HzBGuobNY/V3FVDxCNQYzHxRWoThLWJoCZTC7JL3dzUHolwOFp4
+bLKUvQ/GPPEXDEyWxU++cKPx8FAqa2TKFFbP/dhFbp+Bo2OdFUFZXvkoRBnPvZXfqZC5TgqhAdB
m2gU1nfWnYrXbGb8qpZCnIaj5hgqdPpltgpZEyxlNr+pOak9UGf01UfzQjDe+Zt56bIg1KJQPy+Z
dHzsxCoPTC6R0vng4PdHbjoPyfKF6WPzRcVJzSWil/pmlSaA6Fqqaa5CtLoRta/hULmy2MdUDOfL
1NPhgdEWpeHwTySBvzruqdYWbBNgY5b5O2JjDMp58CwklnO/XViom6uQoBIR7lEnOjaAwlnPajhV
mqbmFMFW/ZPx444zTsJT8DRbJxW+1Hr+WNtTqoIz6+tnOPUMPonnpX7d7Oe7Wrhq76iCL559zDR8
28ebHMq1zc2yralZqLb7KqvXKt7aDquGSJuyZ9Tsi0N+t0lkx5saFfXDiuXFLApapiqDhOj/6u+T
1Q9G4W/ZqoRfKT1ITLoJTezXrFrAZLT0AJR2FgYbdf8EOOaOCrrgDbd9/dYhKePc7fnE5kscVFFU
7UMgmz7mv/o3Br8/9yYGmN3WQ/I/Q6BUhRC1INWmp1IMxtWdxYpJ8/c3AbX1v+fc3AWkPhd0FQZB
Kj/+E9oJDWuz6x1rWKiJxdPmUiPjLZdb1/3I23jqIa4RjCgJh7pLTW057n1i/1VpC6mdivq8jUyl
/Ka5N+Vm9jEdjJuKd25NEsL+rRIazg58jZg6OKl3tUJsVHbV5jIHT3kTbkzEu8gx1NtRO1PPech4
zoyN+qN2TJX/8UVitFbUOtEKZXUMJxVp1SsqQjK/1JY6cBUqz2BrhNX9ERJVnPnYg9k80+STi+ub
/lV9Qk4ULLAvUpmBSgK7BlUZn/3Nualc9OOueZtKJslmmHX8i/SGA0K9VpNQhRsVG1UM/Ripn4tT
pSnCBTaqsUX+THBM5wFdXrW5q4CpJq4Kkm2WAVzAXII4ogKAihuUpBZt8q2maFvZdzYidWwgSESM
ucrXW+5PrUEtJhnmj4d+EhaDANlxuFNAnJv6ZPYXlZj4+knt8Ow0atumsqyux1CHAPDI7kWtE/Om
YqDaf0vCDy+T7GC7tcjMk9rF+fUG5Imu34hK6h5tRp8fatGTisTqWeLkhPsoewWRk69n41SPX+2V
/MrfT9u/mrS6woLQ5LGAF/7GGEmG1Oz9jpIUWw57Ef+pCKciBt+qMt+//7q/OkBL3XRsS8Kw1TlJ
/7pIrAqUfh/9/D41zwLqL8x4ppp6BBxrVA7Z5h4xmfJ/czCnXVGzdzP0sngkkSKlUUc9RpknORH+
fzB2f3+RfzUmQEBtOEE0WeCs/nqNcCJoKyKcrdapytPhbqjkR2UQPH7G5ePr/qNq+P8eb4KsDf/9
XuX+Refm/xHWFmTon56N0sP5Ra/mU5dHTfTlz6Xwj9/4WQs3jH/ZWEdQTHWotdqWRRXkZync/Rez
WdUg/oDRqojzRyXc5DVgmqo0De0L7Cu/9EclHByLAHsleOIWxSoqGv9JJfyDofbvqOYK+uvw1wRQ
Gbjs8KN+Q1uBB0H1s8oUqKrJt9irTUfq8p/DKMBwYNLGdW7TGu6Dg5Q1OQ8KqLiUy1OoiRcb3wDa
ubiF/Wn0/qIE/Tuhj2vihoWtKxwPaj+/169EE8162CElIPP22dBM94x+fby2dfzci0qvMKbrxkUg
x/E6j4HYdo7m/0MN7dfVxbAAefbAAUEHB2niyd+GheJv4euti1lISNfbVGdU4LXHJMQkuq+hCDRJ
464by/32T/euPvmXBwL5VjBNkB01FStLweP+FKAdV8/LAvlT1MHNT2hmIfAY12LTYUyJYiFKsE5b
/Uj9PsPMxDUPOV5gADiwa82gRhwaJyietQJpQp/66tqqnLOoQw8pGMrC6EiDGM3H0j+PAucvSPcP
jR/Gmzw0L/MEEnF2PUTIGpguyvUFFER1aKxvSdNau1QqlTgNWwcr9DnhytLcOTJrHpMA83iUii9J
HWfrAf31LapEA31y3CmcHqeguK6zjdsb9sskTXA1Bf5Cxks9IOWSmajPazmPE63tAoNS/e7nOC6F
+niZvC7md/tj6eCsE1nFLsPAGvk3LFaCu1ENS68rv/k6JWI7RJl9dmIcmE25Q7JxKaaXCKbeIfLg
/MUadfjCnPfysa8mbYF2+Lxpwy7dwCgN6FLM701nNE85ABNOOpJDlIVqXNgHZ6EF/UJ5VrY5Wtxh
CwAlm7SdpbQ/A62XIHggLuOPF15hgmHuPvv9Rg+m8tNQJ91hNixzAYAk+AfUugLZ/zJNBMEQyin9
NdQv2F9+62ClVhAWk01vIYicx7LTiwdXk6e4Uqam+XGksHFqe+PV0OpXU/rTNcrSq1GbnIWiAIm6
EDqGUfg18GKTF3KtWEyZdtdwfDqkzVQtMfFojlBRqIWjjrIqzQz37Z7MSodatNLatDihRpyu0qbD
QzvoTkHU4XUZo5aTUIFDiRYuEC33jRWvzdQxr2OevKdxhVphj2dRj/HVRGqD1DLCerBs9vDtt2Zg
/hjnD6fw0MWaLPkq9ck9uXnf4k4A16xtHE1bmEW0Q3pq044hSzKIb/10HUwU4gq8PABEF0c3z7Cr
6ptzZlxmX0NAl0e4HHFg32l20FzBbO1TK8Y42CiGq14kb4VRovueNBBTytXc9P4Wo6SDHnBOQc1D
ArBWjuix7R/LXL/mGA5ukrwlJ9CRsKW/I98icMCRsrq0Ohy1pUljxTlWU467ZVDSsXrKaqv5h61S
CEXE+HUiuMi4I2RDTo9uBmSNX/eLwm4mrNud99AV12jiINUF+qzsbdgXvcxnOienzADjbFnGox9M
zqO1bf0Occ55MNjLDO9QakJVHDn56pgzjrp/1lvWhgxzb9WwzW4LfG6QWz2ms8wADpCnAxtZdX03
Q/nBTxeXbtwlmh30Rm0tTF07RnNyHeMWLW2j/TZjvyTiVHvrImOTdPGMCuykHywENJddGKDE3Bew
KKYIJz/L2PUpbqZNWvWcendBnO5Kv2UmY2+IB/doH9L0eXKF+STt2Vx0Fqgw4T+aomk3Di7y58gf
92iIUckovOFodPmrGXRHd9bpvyHAfoUFP+K0tC19pDBEVy9rkCZP8PAoMmnG/AXnnCV8waWNxc4b
AH2QYLYPAZJPrIruk51nztoqXoAnXQE5iePk4o0VYBSZTqm3zzHIodzYj49I1D0Vei3XcFjKLS4F
/R4vbAtcWzbctHo8ZjBs1ti3gOsAwihylgN80/ZgpJiZTqrphPYMePaMq0SDNpQD1V39y1CT83tW
u6L1Xu8NHZVPDGf7RzE6P9gs5k1Tz1/yri3ghsa7Djxnbdxix9EOPXGgTkZtmwGqG/FBuxjUa+Dz
ofdpR0uwcG8yLs6B0WqgzD2Lil7b7stJrifvBI3RfvTsSqfg01ZnJf5rJ/neykHdCMr8MGeb6Go1
3dpwh202XoeyK042SnVGLC6pMYwPODgkuyYHgxbXOk1RC0/2bMaJZZifm7yZP7V9n9B3QnzF7y3u
EfYcSCseEKy5IlFWE0Gw9avkOoS4LNduMOwSGCFWXlb7suw5ioSwap0UG8u0XcE9O9olodNuw8vQ
x/Cw/Xhp2/EuEl1+Jh48mD4F4GYI1nWvsfNHHnQfkKzrcRi3ZZPg3G3Tc6km+dabBMWm91qlWLmr
6F0vLZGEh9DSj0iGTouhmb+WYV88N2PN0XBIEa0O0keJbPZCx59O4dq6kQ5wgaTmCse7tZ32+S6H
svxaVkol288hRsgR2E2aHEtIoMAR8AOtvUNtpclj60ETgEWSmvG1ngtjC3nCrfYVpZIHeADg/SA5
YnFg6Rd0wt/SqUPMVZfJskhRVk2AcQKow/xVl7vZ+m4UhfXo4ELRx3G3r7DmBMqWIDOcV9VG6ngC
GP1LTx+ZGmmJy31uX6NYyx60CIBZZH7KdAV+m7AbLnDtGscO37EoYdTSeJcjUXuwXedbYb2lZk3P
MdbHZYH1UWegYMAFb0RvtnuUjvcUU06esqUMyu4xEVW0hHU6Lb3WRBwazWsxiAhE1vceB62DnOSF
FAwbLvrCayvWHkQM9s5vAQwkhlMsQ1MwbZz0VDb5D01z/KOeRum6D/MZlqGuP1nN9IIj07sZC+ti
OcMpMsDP2ZP26iD+kVf51QOHjeF7Z19hBn/ppJTb3uv1Rd25zgmi2Gvoa1Q4tWRb9B3rK4dLOWYe
BjW+thntOL7EZv/i1PVT1gO4m7wgRfp1MrGSQHXAaJ2n0p2rD6RA6VYPg8ntFF7TPkj2DUgja9Pi
/kPtEJo8nbJKs0MvyuEBe5rV4Etvnab2Sz4BoZ54OqqCVD1qFu2/WltpOhbeVpzjpRKN2WUIs+wC
8rnfeJQ5llUXarCxv7WOaB9C9JyBdUZ7x3eetX54bXpr1dvRdMjBWK+l57RbrWx/JJblPhjZYzE1
zhGw3gogX70dVd+uH1+zLlgjMzse4dW7S93UjC2GO+PGQS79oOldgQt5Ni3b1KiOlbCzz639fS6S
6Hlo8IcukNBvmE5tleefR89+E3Xsn2Ri4VBSpnskp54RSZCbNMHuNil6mlpmTG6DU4iFJMayIEJR
TSw7pRIDSrkwt1ZIAakGVntEodrY4djQLHN95ZTp3cU+GQR7GCyyzPjc5b4BTCNGWqcs/ZMt8TrN
zXxtmn5OLlq6uF2qWB6Ll5ydfOvoGa1wYZ37PdoYZNUlhlnSGg5eHlCG8cr62uk4JXUT/YIZAhCG
ACw6CqiaY/l7lHvFXigrClHVxSUvUDmYUTRRrQW0w9LZ2VAPH1cZML8ei2xY9Y4D6NEfl6i6VUdT
x922TzTAkEK+pZGeUpvBtcwsCX+a9xmzPNR9C+NB6w5+7JcbkNQGmBgc3VHV23gYzdGWyDcihytU
Hp3J1vfAtIY1Qc+Ly0sUyu5xMhGPDgCmFna90hBUfykN89lmS3qUheVuDEQCN3q8zaw4vftsiNvR
csjwtPkup7o690YjWQLouHcV7RjP8p4mUbpnUeg/KizjnqPaEifZ4mERGrdE68pLpv4Ke/3bWEQU
1iabdtoQltuy6j91nvY2da531jgOgxENvwetBYkN/e6nwWi+zjVGC/aMT45pZ8YmSBptWfcCJXNM
47XQi/ZttvGDody4VdqvxQjumWx96yfma2DKra8lxUM228VD0eIPP8/eQ1LSEpOx4XydsLvvmtL/
HgzOy5w06KB7xm6W7nT8+Guam4029M0BKGp0cLrqjIfkfLAGSqYwO/ZpOkfLbHAemx5GlhNZz2k1
hk9G7K9gH9DnTUOT/XOgfjPI4jmxq71ZCqh6c9A81lXdPGIUkZ71WWzjB7sG3lljXLOuWpk/kMDL
bpAbnCK9TU2+staxq1xZonaQOQe4BTP3xCT4GvJ05skNjrXmnyrEI7YSM6Ve9P2m8vOHWuv7HZ0B
oGxlkB+TBk1xkm6PQ73eH6CEB0tCkm8JezeBlp4qF76cj40JdgN7xHa+DU2UXrNcowIGOZ7wm487
BT3ZuXX64lkkPV9kRRIndK08zQMoaq1JX+KqOScZYK2xIYHEzSV76Pp2z0mWLACodS2Tdon2PQEd
2bBhJ83umubmcNYNPSeaB/iRcWl0a6d17ts9t4qYuht1cDfK6iHn5LTq2jrcAH9xDqWBXYwXD/3n
JmxQ4GAxHzMnxsgbwYm1cBwUV+KufxY+9p4hguZoQKOZ5JrVa4wL0OfOtawN4lRIaIdWz1dkw9YJ
DhwH/O8Y1YQkqaHxbPjluMYAlP5FNT/K2ka8w9KTb2zY2A7q45ciV725yI9ZoWa3GKzB31Xl+IgY
T/5shU52q2MP6y68VBCD8Nd0ZBUVEzpG1wm8tLRpJ1wL0HBZ/0j6djpaRnkBrqRtDeUX3rct3Emn
fo/yPtkNIQrcfsiA9+Gw0vGNXZluV3CP3Re7wAcyDbSnKfHyqwXKeaoDY+XhGfToWNPRp9L7GocF
JgFGcxZ+sR9xJznoDoLYE3YNW9lWn73Ubg8ZutkgXEZwTiK1o1epMIN+bjyjjDFwRfpRmN18LJjR
K8uYM5xJ9PiK4gBkGypIZRxvAcfje4E92zWhExKgbnh15nNTYJEyp/2u15KG8wSKKVhJf22dyd37
aYiJ3ZAEz3lWv6OpU34bp3GTurtpNPInFvm46ubSWGUss5OwcT0YHLmjr5MdK6s4jp8d5EbO4NHi
Jwv+NhacN1tz8YWqpIPqF8wbpNfYg8HO29pkbjlkss1i0rkpxhJv2sqsSeysZokejfXAgWHF4nRJ
eqG9wPuAF+zJCzbt/lECVJ9TOIIodJHUTU+iHc2TXZBf+jIiK0wNPGxpzlJSCBJugd4B/m4Et2zE
Y2l+dTK/OvZyl5EbbWPNFxvNDeh09yEeSV36FVZUctAj/WQOk70MfIE1HBN6VQctrWIoQhuuBb3/
uupu4ZQ+NXm3QdpwAI+fzHQcbfMgbJ9D8Dyk+Nl5CKGW4BgpE6KG0+VvMauIQIRUbDw01lITiXgs
0axZNG72GA6E8Rlr0jYMz37fBCvgVAn0khHWlAjeB6Dxe+RLaj45/G72NFdK190WDRlgPGH7K5Mk
wBmlNw/lFN+SUvMOVYOaaIQ1qS7b8hP6ZJpe0UBxw3OWJi9ZX+XreaTTWJou09tUFW+npnOr7aqh
z59C0zyP0nqVvWaeuha3Wb9K43WTWcku63S57o3owXaHOqBG8awNhXbshRvTaBTxZVQkncJ/klr7
guIQCoKKo2JGGG+NXvlW9KO+bQZYXmPfRks59/GmD6fkIpXdpQ3ztEEcYy2x5bpU+tgsDbOhhRln
58Qs5YPoM9AmTTFsZRxnJ4dC02KkNb4ri3A89PbUbJKsZkEZXbmOOxdKTYChTQhkHjufg9ZOuyGS
wSP04eCU5fPnekJVRhjZu6FX+a5y3XmVWXO9kpADHyfsYtaTr1PGwY9XNHn2VdOSfBFDcrcc7Kuj
PpbXAJPmwbWyU+2Zz2R9APUb8hmS8WPJYYciqXFqMmwrK4lNbZLUh4/glIU66YmZIrBahwc3EOml
7q3pWggafonzLXXD+JpVExJwjYZkjoYySzdLY4tr1tJkbw0WOMFusXBC3S/z/VWH1ebKHmx7CzNi
jQZw+xXr1hplJJl1/ScRFck6hoR7GgGeTFgqX9M2gAEff0fCp1l3npJBapP46GEMBGFuj9l7vxVR
Oa0zThQrvCnNixGX4T6Q5ls0F8MhlxmrmhPgoq6M8uwlXflYN/60dvBEX+oaSDT0bB9w+W6fBmv+
BqcxOlHF0sFQdPHZc4vPvoa2O8CEDR2rbNtafXDsctyDSxowXREZJ62rtENgdm9pHozLAFljqiLn
0q5iGJYGbavhZtn4RTlYhKKggyNcz7aJjBPMFitmsk6pfnaa7vtsjRE8y2o3xbOzNAebFCLBJLad
82MX5iUyAVxK1oxXA08uLSCNq4dOI3jO+kHXFUDFx9a8iPT8deBcY+aqw+xTHDHxdTzWVutRy9Ht
LxQ9wRyIvUHc+ZQ1kbvFlC/aur5Vfu6AAbgYJ5n6u8CdWfkTug9WLu0jIsH4oXbVLo0t/6FNenvf
D261JBt+K6RbvjRx5izidDCOKb5OqyLX/I15KUNP7oxAmz85FKGWHs53SiVpO6MGA42li49h34De
SW3nZLW9cyriH07p7KxAhDje6BiMWo6GEVxcfRSwNgO6FMuI1AV2ZZtiXY22V4chaSnwfpSaditT
gXiDNkXKfmfctDkmPEWDq4gIh8csSaJjyF3iJojPdZTN3lFzSu9YcULfhHZyFplwHhyr1VdASwn2
UU/j2QVlNlPxEW0mHsKiffN1FEowHqKV0tXnhso8PBYTT0pEvNaN0Sg52bFeDV44Xxp36Jcyh0ku
nEk7113eb/omqdbYG8j9HFFXyjAnQ/HLPTlDH6HkjNXFkAbFY+5WxWMfikWv0TzHX1Db9q1ztmX5
X9SdR4/czJql/8vseRH05GI2mWR6V75KG0KWQc+gJ399P9Q3g0Y3MIPuZQP3JiRB+krKSka85pzn
kAo6pcc6teYLuYabSjrLI9EMa2soPd/nalxOtb0TbZmHGhzTwCBhyXMGPjxTVD2W6VvcMFBNadZd
13mbabCvqdu5V3Ts+AdXPkk2WtjfcRAV66PvOTNyKg9ZxDIqkoKyezJifFoiJ/lwSsZKc7XmTkrS
V3J8POGQNY8izQmHqe35tUEz4vurlzP9TXe5bCxR3JuIcDOJgvdD9PVWMyMmyIkMJGOmYPKYp1J2
7WSeqZdGYOcFFU9qEnGPTGpH96NP+PJuhP47b3RxYR7vHXsDV2cWm/MW8ulbS6DORuhZfs5rT2Nl
nZk7KX36dL01tyRS81ftJ2PX2DWJemQzF7rmPFfys3BM4nC0/L2ILO4Gh+lv5V9IBQqFOwfm3MiP
2K3ezIUwVKIeyYjk03waJxNlaBY528yU1lFEzynMtrDrpXruW4bQULfig2O0QaPq+GP0myefL330
ebjP80Qi3tySJdcm76Ib/wz1fJulnQfutdbM5NGsL1NS/QScqu99TZMXvTguBTluiXR8KrisP+MF
25MJoA6I+setMupPs++YoKW2fXDPnbDtKxAx51ovv4l2RhZQLSebx5z4t3ne2H77SIXyz3+toLZ5
XdaMzWZhGIB99NCAHScI2jcObhaXd2UiDSLy8bgQSHEqjPZDDRaZmRN/5yGrqndXQ6lZtqTiMEo+
c5KhC7adRzWr5EYp+o1NV33urebZyM34GR/PHebGcm/c6c3q++5hLDmiBmb1iAKrF3uxf1oTSm5k
G/7FXXC+j3olw7y/cAXPp74Rz1nvegemqn8o2P1nAvnuIlv0V6C6WAOtKnsi3Jd4OqwGmoVlM/OW
s/TZIZG1hl+Y0Zs2TBcd98OtYI68TdYJOEEj8pC22CraRGFBMZV6MQ3q8tpPnsc4P2UwSm7aYMsb
hoyUeTzqDOnuC7sTj9Eqj+3gLAyFDC2AODKHdiISChvi3QnERAbpMum25rY6d3VNjOhY1xTXVnMV
JNiGft4nZ68X7lPbg15r0UYzvDGtC5G/L1mZOG8ucKK9oAo1o2XiQims13Ke/Z3uDoyR5xQa7KKf
6VYwCeruuSkzC4++singUirozhKXBHdGSDuAJMwmI2MU+ZveqeFI9PN7ToYfPI7JCSQt3aY28RtH
fr+n9b2Wdnq0Ri/i6RJMBcuxhIRk7wesqpu0z26Q5QcMi21gcMxfq8WNOMXso5+N0WY2MuLLFLIS
Q8bgArOV+EZSqoWLPxBNT8nnEvXJgkVPmgn7ZfQ10vGEcUO6RoYoo2jxK0BWGkqSrsymfnYjo8cq
Gn/zPNA+Y86BnETjETEoAeXiEuPyacx7Vc7pxujiCUvLicTfOGTsIjbg4Ij+xMJeW5MkbzEfzkki
fw/h+oqBG2exx3uRX7KZ0L++rn4u8XwhKjCO8xKzCkYXz7/bpRNYvviZZ1K/EhGDSoZ09o09WtpG
LGSVRfK5dtKvtKqTXR8/D5FPPU4xRFZ1d1BLSUviUx4Uv6J8pN5h0SUT7+QA8R3cPN57ZskgNMnP
jX02BoIzYTEQubWidm2FfKi035d1nZIbpD2TemBv7ZH+A25MARivOjlitL7VjokHWraHFS6RuWOx
Z39K6irpwz3m+7OsHmM1HkFVTgciIkYVz29LUwNs1kcsnHMciCqqw0TyBkMmdFk+EGfMppx1Um/w
7ka4zENziBH+2uSREr4WqMwvDslIpcdihHRqT2zcqi1ootsnDoEyILgriL0vu18wfkuP35eO84UQ
Zxebjp8RIH/KE77tNREWO92KPjRlXDjOf2l6NW0LhfvGgkuQ5ulNNXqQa5TunCO3Qo3ReYYiMYqW
aS9W2qOu5iATl6b53vvQ9PvY70Kcb/oud3j+uE54d7jy9azfJfSxO29o64M02veSuMaj7TFfb4kC
TSs74FM5noEH1Ropahy0G1uIJuiNztwkec4sfV3DtozW7RrmJqtaPDf6EoJpYBdHKr1iDSFrQ792
8UcxZC+Sz82ubgg5HZf+VgvBGqdlYI+FktKBdMtdVfK9niN4egCHZFI9y3a+j4D7vEa7Tk5Rv8YE
onb2Sy+X51wpTsuh/Ml4S2wd5Xx1OBvQ3qZ7n3xqSE8M1JZNZSu2gp7xTm48w9zCfRtMrseiZF/E
WoH/9tyZZL3pwAfmEeUrciy98d29VngBqFTrIpvfTpc2p1TxCBL8jRZ/GJqtTQN78UEotbV5zgpx
n9jskX5d3JUcv+yy2ZcQiHb6knwZw2Kdoja+kapuHaaKbHpXigOhsdiQTQ8dZgqtMWVlWwkZLEQj
rA53AlQnARIp2aFP886xQtCWk1mBvDKNHn61BnYPpG63FcsAgL6bXDdYAjCKD7r4JfVlEeb1cHWm
nkRKqG2BHpFzTlcQhVNtMAPriUDiA3EGZhnYlCWHSiMnul8HbviaASyw5W6w1zEV97Y+Q9u6ac6g
JBBWDiXGg3wK7UlQ2BWOz5GlLcekt/6kczsezCqP38gyY8TG7aCv2IJyK+LEPtsgWJjfqi+tqMzT
TKb4Bn2zS3iJAgVWxw+/3oiiDlF1PgtzaW66Mo2nDEOgbdaHiG31fej8i2Y14gidPOKhSRl4GcbW
TBF1t4O89kqWO8Dol8EgXZ2xWkg7wOo6D9qK2t4p2d213OFhSTzDztFbEgeb17lz/ae17NcrVz9r
XvbWm/arnaMO4jpzNp1pZKFQzUPUc3/0RkIIRLw8kRheopQtSDiPgXi0882vjegKSSJ5gYSSLEwr
2vR5TAbAmU3QtlPMAiJGihCLQJ94KCffrI/NVP2sMTlazpRz5sXxs1JPvgLA5ZbeS5cVn/DBXrjc
ceNZ+PhywsaTOTdh+I1fc9o3SDipr2ILWO/6XUd0WurOoa1BPRF4s7DMxS2K1g5NKTExztrTgsyY
kj88fdj6NfvW8FzwwM4++9nikc545DtunB0rVBdfl6Chb5NnJ9WYCozOrWoa6nam7psIyUxQVJK5
bh+b8Fi7OEzgo4STMyYULPKTGL6eyHV72qd6Rp+v1GPWWUXUsgvFCBmuVNmpIussmHKDFUjSuJTI
JdL9NW7K17j7R0e8AlC/dER4sXNY5dyW9uTJnnc55lvR+M2WHqSh+y9PhnQpgCycIro/hBzo406q
7mdGTG6gudv03R31+VFp6teYs0JIh3Hn+cNaHQwccC2LkOiIULc+jPW8rSPeNauFa0FYmRF4hPLK
jyiy3sfYXE7xrL4W10MXgfw1MlT6nXU4kz1nKwbhbhEF9Rt4blcu8NX2033j+z7xNMXdtY1tTAiw
DejJONCjLrnp9Lgb20iNcBo8Ar/96abJDguwny1Ht0QXMXLnbbV2UVd2r+whf3jxJA4VsfR1XNt3
mK0WjaZxdLP8oxyE+XD6Tj/VY/LDzBl2DsjjHY69rRsvP+JMhPA0Qa11xrunE85swjHZRSL/MUZa
B3k+OyV5tG5nDe1SrS8CtcS2chDUdCRhHDT2ORU98TaZJrXT4SVvIQrlF/RocyhRtQXJVL/EoBwQ
5hjLk2Pi6lh2PeJ51tcWAgFkvfBE/OMc6S4PCKhB4MLZRfbihjH0SWWRe7YJ0DlNGeCYsclDBbV5
4wvnzYCKHPQoAzfaeuZkHivPdMg2rALSp2mNRyd0Jd4Tn76r0mUMczf9FecRYBaDIU+WL48SXB2u
NExPRvqamF4daMvJ79VLoaUaVoLcvoD7/QmRJ98UWpNePEUBOL2nmo2Fx756eiLCwZvB5jEB4+Zk
wdLk1g6JwotbWePF9Z1Xg9VhQQ7LxsU+uPM5ZzbaEI8BeaRwA2PzNMDRYtprRa9xBUgzKb4rt1BP
bi2mu6q43p06Uu+lJCO0xZLVz4Ajer9NT3pWEZ+dRA+nqcRb4/afmOzzX24+3fOKKqfo8BD4VcRs
EiXC6e+P/r6MhM6e5lSyeKzHwgjdCSkFkrfu7AywPPXZya65auVedb52m53KDU0mAfSTPiNxBiTs
I4ogB9B7rNdA2iFBdkJavDz2Rbe88Tvo/ar5/vdnYyLf5s46xoxDz8B2CfyZjA+3bIxbXFnxrqiM
NYZ5dBELWqtdudKycOhwUrM3mPeQzIf3PJVXMTnTjypCCt5ms3q4voaUB3NFrSJvy1Zq+FGtLwmK
mMBaJuNcG9bwMNRobIThWMeq0FgDGeU9bkf3bSIe84AIQt87xGy+RPN0rkn7PI1I2DHzrz+UENAy
1rpFOLi0VgtKy0BTmGyWUjMCJ0txNrpGZFwNuwJF2g8nGGXZCd7XhdTD8VG2uXvEO10HaACjj54u
CvNfbp5kK6nxWPiiTnBOQ8yahT2afVfC/lnlefyZ1gvy0Ba9YWfO8SfHCwL3Xmdi1CFzt6o0Os32
N6935Wc3TtY58rgf//40AfwV2HOijo5onOcscc5WRAvWNCkRwKn10Jzpw+y09NPyKwG+ycJK5YAi
1NavkWhc/vRPB61jz+kyuBJDWnxGqR6dCEa1tuQr5p+Ol8ZBbubZqVgCU5QVv4LzyC3Gt8ktu1vX
uPQ8aIk+E7fzwjZuo6CuekwV6Yztf/SefGE0n1kWPVJPl8+lOSPe69J3WnXjlJYU9ROfibM9jnq9
yewEjUY1uJ/lnM2IibgxYnoaRzYEqLtGWE0cZyzC7YfleXVoqG4JFm22H1KrdsqejbPqPZsFSoV3
rMPHKON63mfTdPPt/GGNBebYSVz1tmX7kGBmssB6sy+s1Bb1PC6EWru5vWge/vpSZNZAMb9AKoI5
5g6MG5IRXHVd69OdDyZr98VbZTTGviSfe+eNZrbVYv8+6ZM4S1DqvS+0y2xCnZwMcR+MZoIPU/fa
EcHMh2Y04t4QNbNZwBjtpZFc5kSj+hss2KSSOXNiZOXjn5fW9e6zh1EB1wVbqTJAyMUg1jyp1DMO
rFVZWhT+XSqiEs3KvZgYI3ysLpojzkOEoRY5QLmzRmYDpoXjoRXLF6TrXU9jsZXUSVlY5UyeG+7k
uGmHnRub+v3vi+FK46456gVlaH+cVLEZuQu2Jb3fvonn8aZ89oNNSuxuzb4x883qkgv0XR4NE2l9
xW2sHJB7JeQ6tcqxhn0TITwAKLrsxGQa93yZacZ1ety5eiAZfibXybz/fVl6521MRUE5n+7L+IP3
Ib+BjK/uXrdU97zWIeO6oPmrjI9l9pNTuruPr7Eb/VlSFjueILTeWZZnk6HexkLAvGsKJzCqjies
ZjmiVbG+Lzlxj/99+wGOAv73/zUV/NcdCv+T7AcOms//N4rn2/fix39yH6x/4P/wMM1/uYJkDfIA
8YqgFEZOPv5uu//9vwz9X/yqSQI3+3CBrhQF8f/lYXr/MthaEJkDHsfwqRb+HcSjrYxvQJoAuWkS
0Meb5n/Hf7Cm1iFQ/XfBu6fj61nRm7AwDZBqJmSf/yB4z9GcI7ljesv5ZmH6Ypztl+pUGhn6HE/s
4hjERwuYV+hpuult7M/m4iA6zWZWPdqlSVUVkJfCqtKC3OvIPlCFAoWWfvgguxmfUZy4zH6sYfyj
xSwzyQzYDuiSJ0QX3t5x9D82kUEnC6EcmrPs6rDcDxeyRpgpUvVxUS8bEyvEomcwZ3z1LdMaFL4e
AoVC9L+9zoPYhSD/PQabE2gVnKraa15dE5F565jnQRms3aXYWAvbKc+OtHAquil0hP1U1neQpHer
G0fmjXO84TScw0kkEfKT7tLMen5KOSXCJnL1zeJRUNu9JFCcaarK3W4v3Gp4mQEDA62Rv0ESo1W1
2t+4TijpHDPUWhpRQi/YWXb6EJDOwMjBWnfQarRuMzuw/VRR5ptV8UNYnjxno3xgjiJ1wZqT/TRQ
vlOc/5LkUWz7ol5YLom3UsTNs2ukuzoFPVeAOmw9/iyW7uSu+XC419DdW2s6clunzzGkU4Nl2sHD
P8kCgVmmp4/eI+nnattFaNOq75yoU2gQay4JU/nG3K2RC1CmzOi3khv01qHGchFtncbeWXZLF/+M
59S79sL+ZIY+bDrBsloBWtO88rlbYmYQ6ANL0bVvsvDcg7f3Gr44UZQoLCLsyVCMcVi6Lx1BfJtS
CJYjHhdKpcD69BlCI0ZfGsd+4Z5Q4a8CTjvQIq3fgjxtrjE3RujZFYt97nA0ADa94ZIc+mRi8AyX
09S0XU24cIiWrKdFc2IW9528F9A8r4Xv9FuMkPjvAcXex1bfL1ku7l7k/4y7Wu2tip2YuUKGRz8q
QywXaDTTciMSByR3eiz1sv++oHkPCEjvViYr9sfJao6kt+lozOrHoJzxFXNsIoffTGu7rcfKbr9g
zkiUG+Dq7V+lX7BB9JxDFLWP2icsorUK/SySsjnqE52VVZ61WBtvftq8k8tbvLbsmJZCJvd1UvDq
3nWLTUeSN+OhdtFIem7rn+zy3hgVu2DGhmHM9C5l5wRz0H+DCt5e5qb6ZdjGTOnclUcxTRaiPC95
IodG7bMoAdOt++oSrzrURjn2cz8uWA/8JPk0s4mJ27vvd/bT35ekAtCjgNXs1o2TrZ7M1k+fWjmD
+olH4zYVKZsnflaYWodMmroLm/xDrb/099fR1Ry6jEXdP7/Bt+R3Y1ptNOvvEB3DeL1h3MFqbYGf
EJdomQvrXrvwnMYpdqmPZP45RMhJ5DcjXtJjyiRpg7YUYynRQEyUL0mlWLct/bTHs/HidPV0y1z/
6Nbyt09XcigjZrXfGFEJJCK6QWBZBqkS/k7eEO/RkT4/Z3ZJUptiAD6bqDXiG1U1vMMFJzta+btZ
6zIkEmknqU9YeZY/yZf5yRiLotsVtFAJ9Vtbzl2Qol1Bl/FKrtR3pxGsbO13d3C7wHBUyHiyPMjJ
rw7Jkn7lOnr36A9NDrB6U1/YkokKGmS169FjAQqByKd3N1MmEfjgEqZqibSvn5sDA0LUUbgmhdMt
4Q9cGDgjPakfRx/M7pTiLap72lYhfnulXJBemwK8B30uK1+xuNu885C66vcBYSVG0zSMFv8Jzcv3
zFiYqlrtMUMlWebyPRNwYIk8+J2mXQnBFvAiOWA8gxG4tAZBY1M/tIznw1Pdk7GOjLSl67eGhOCf
eNmOj6tzSPuaotietsM0f0am8Y4uNYOzMzBJQZYTZ0yl01b7KubsdxZXCfxCWFe23T8U3QkgQ2y4
iMwOvVuV7ECSLiy8bdmzcaX5/GrYvNwMUoxgO5K3Z0lrl3hMNshzI6zA5qrAR+rcl2S8Cz3aeX2l
fcNJI9ltMbUvwYxm2sgSclaHMdOf5rTzthaDZABZzTsnF4sO52O0ZUtgMyzKhNiuMLcYhU06y1Yu
v5em6J2dUTfED5Ax1BAJIHSQWE2VANwYJapfyfGqrTS8wNcvtdSQ+ugSYWI/Ejwm303poGWXoMZg
Jg9rXhYdeUENnNKWOahsaSLRpYSM3I3NhA4omc6xH23zXI7vqX+Ph1rt/IWRMu5/2lJ7DHQF6MFq
BkZ/3vpJT5km+4ygJk/9TCVjl97m1HN8SDqTNcehz2hfj22mI0Q3xUs8YdFpt83ogw+bxb62tfjk
PyJCePaq5kliahFvZ7u1g6bgTIcb6uxSacqHP4xeyBzXqibAfwPzr8pInT0uGuOa2cZ74RK5oE3q
qGW6tUMCe0QIZp0xdGxJRY2OZd1cGntm0dUv4eL2jDg3ObfAbiHxCF2dU+1tn7m5VaJWRrgwupfR
cvmUDABwmt3UVc96qp8qXH7nLhmqVd7zzeqS8yxX3kbS1+zx5mWjcV7t3EG/YEkgaKgwKI9M3drK
fKjCUXzNlSaOMQEuoUqYctlIkQMtpxBS+muxRA0ZCop7noSgowlhu0NcY6mCLzcy0RQ94FHRonJU
6UJEc4bLoNTlefH9W1PDa0W3l4MWpnvMG9d4c+bql5DVCxrvaUfg1qH3cb6LAVBeha5nsXodci0r
5klLH8QORWFrLxEzQXpNojNpSf1NXmJxQGyfn2ESoLpr0vesbq99Cr0/jaZ0ly/q5FSC5VFi/Nbc
oXq0OV4TXzt445Pd6f2nmdofBT2pYr6npWOAEDQLnA4FmD9NKSYJ3z5EjpjwDqGfJOuW4Aqlb0hV
e6tct36SNRiUSPzwR2c4FeVqdMm1Q4u6qrGTsxOjuODDXA79zHakdtCS02IVhfUwF6zyOKp4XJro
2OX+KS8tRdZCSQRDvbz3UVZfKZ+QNhIEozg8itW8Q5zovkpccAiFn3yZbc9JTvc8oBZtsn3jDCPn
730qgBeS59axTGwTpls03ryMbjjC0GAENbCayn/UxBAwMETqpDXDaxbFVD7VseX/7P6XU7+89ll7
c/PWvHMc83B1H4RTKeS9oVQroqVwz22jcw6l3+2BCmBhYwiNAEkMLSZRGeXU7+YFBm1EgpxcmK51
5UDUBFPdfd+A+ovIWGNlUl/HFGcQGvANyrNlX6THAuXz0XeAq1tmaKrumLAY3E+tAo1Uly/tNJIO
VqXx0YxZmTWL9VphC30oUe3d1oNyJpACZ+MzRUn5KpW37XvKWTtOtZ3dpnC1rPZRck9u8zXJo2lB
IYilEM8FsX7xup1xhh0E9CmCNqnbenrgS++cdVDtegMy6c6Xm8XSrqNa7T1G/Pz3BR1SQT3QfWEz
obAe05e/L5rRQ2po0OjoMUI3xVF4b9cX3cPXyI5m2AurfbIozrAHuqWF74C/baEn8jBSsv/zI0Xd
f89Q5V1dmg2ndDG7xHbYNpCnE2wPQmfmgByuQw9uJ8PO7spV9dQuO5kN7ZOTeN2lbKr7ODvtk5tg
zYbBjj61nE6U8gXnJncUcnvoG757d5wZjFMjh/tcU+U43gk1azBYSUlMiJPsFr1ku5AO5k0ttnkz
O7b0OUqN9SdIriEleta8T1fBgrNGyxCr06cUgRiJn3EM666kJeCT8OzUJpZZOv/YOlBpWmxfumJj
acg+rC79MXUAJSkNH77kLTcdOJlLarloJfz4PR5Zq4kOdRvTt6Mda+KlxOgASX45ebVzLWLTv/Xu
gimYEMatocdHS717xVzeRj1xb4mlEN2WnCp6wyeAwPApQC1Q7N0ima7IFuAVTkq+a9mYXkqFruvv
T82GvqBcGmcnNe2yMFekUHtotvGb9lg/OPi9bqkwiZFpYFVyY/js/86z0eJ8d9vX2qOxq/7gJXzr
W59IKLvG55PaC4ZW+zVvgjxt8+Og/HlDyh17Nj/BL5y53sP3r/SJCLy8OOWhNbrb35d5GgHMRSCM
UFwkGrh6PIKBpuP7StvE3jk2KkfgACikLUPw3HB5Tsx/bikww3PO954ZD8II6ne00P1r2Wh3BOHe
zXVTFjkCn+5c13jdisLe1wnOeGwO5ovndf4T0YobyNs3uaS8FY41PjW6fvNzrjppWkRSyeWHsP2S
NWfxW1/G6EnZ3bQnXpgcoZFv8kgkizf7oMtsyn0XPxkxMzIsMd49jarqjpbN4HHMWrEhW5WTYbHl
c12U5mOoXum9f8H1dkYCr7QSNKukEjAHVAFibKvnAqHfQHjqVbfi6rn2lXmlX7r8/VkpUfwkfN5A
DkA85e3FIaXmXcenBMp+XwL0zjikMHCfNFL2nlAHgBRLwLA67PUQ5vPhyCxk+4468NxXeLJJ1EYu
d4ZigFts6zLV/ux9arnU5nO2LGmF6eagvAzdboHPemYRERIly1Q2w/6uBNaCyq+3ra2+etvILnpS
PBOytJWGLo9jatxyrpKN0pGI4mSEtknea+zAeotEj4ygjrYkjILZqVG3T64Hf29AZ8A/BwMDyuBJ
KmbbMXsmXOgOijky/JoZL2JM9ijSlxHBwbToPvjEbz7iduZ7bzlejNOEwQpQokPgJQMOVHM5nFFc
jE5kv7UVcMVWPyf+lCAoHr5Hs1GS/WrF+4LvITxwLJXS+OGOOIBQrf9kaHN2J66/nou8l3p6KmLb
4h+9fMaqb/e4rLZNVoZIzn1Iv87E4HyTDzbmPTm8FcwGfcP7bJpehk3+R0ZSXAZBlAIK8Tlw7C47
GnH7/sr3xuSUTL9bY4/eeJsPChkQ7gg/BsQf+8x9VqJW7Y96oOcxnKXYA3yiED0IA7NkewQPDkVp
flmMToScyDGT7P7Azm8M1crdSWMc3dJch9nNZ3qfALSjjCq/i0yxi4ioA/VIhOgNWFWneMh41q/J
ZJWkb0RYKKabEE4fTD0VPw5abTMoOnKcdKxc3WYXueHUNXPQIGMNhZ7f/cW5OxP+58EEaDW36ptl
jgm+KEvnCmJ+2ygTK93AOqAzfluFfDX1CY2cJIHWXuhj9PqnLafDXOtkUnjxa4Tg0rFHZBkpkjPM
//V5BpqMn2jbK7JAGl2VO8+ocBWgyamQhyCJRAG7TBk7NO/RJ/0Yjmx8kKvF037xoD1O9MTxwJ9J
UbSFZHbcpnj8NYwt76DZfg3Ef7JHfW5PYxmxKLBAlg3m+Owjw90g2vaQTBQHVaQVh00vH0sfOfcy
emPz/5nlLOvmfk6IuBt3C+EpJ8P1vnyrZ53FVYkQAtlpU78tLieaZTrfIoucG2Gi6WqWD84DdbQF
obi4VCjJ6IIsaoUGHbHpXTKN507v9SusVOSbasKia8kH8q1QAJECW2mQdzHKoOosY4cA9M2OwTwM
9ngYPPHLj/RsH2EhIKTmxUQuswftgC2scA24bQe9rbXDIieT2Xv8mcU+5YA0MXNVsJmYzgUZFe4B
Il/ojG9OFouj3czellv5QJTruJHlnO9iLnErNTFs2Goz6I52pH+/dkP8K4M8zviOEI5sIESgjr/A
TWosdvdznesn34zPad59w3PMCnnOWVaztDZ+mJSMgoKObGbxmffxfaoES1AP6EKVTMdpBVA6aaG/
xBPiOmlrgUhR7ngdDjl14mk7aI7HCApCgj5Z/umfl5xwOLYSEdVneWU4W20r5K+UEMwZpJYTsIPv
J8ASZh4lWCP4LylSHP4BtEnoX6fvM0TJPYyDaQuWhM9/Z4SYhH4MzfjRONmmwXh1j7S0Boc7doHf
yWFXcHDNTmpDac6/aqotiklazo5jBy/yd+rzbKmPlDstxhTnZ0euCrOx5mbYya+G/AgVLcMOecxr
5alkh0F2OTjiIkb11NvmfJQAfbUFKl88IGGD/1kb5YDuovujuoYHVBY3q/igGz9YLnJ6la1whzR/
zeNwiYUT1JFzyjOD9tUasB9HYFfaGDVArLofZWLfeqP/7Qv3+9RK4IkCNFYUpbi0BfMyM5ErobL4
XH1EwZRR+0sre50wtYtlfVu1C4nE3T7lSmVkgq2PQDtXezNc/8eA7yGYTOJTNLt4cjLj2a9Z85eK
8BNIX0NI1N40ojRViaNfe915bnuM5LHekB/VzG/Ybr1QH6NX3Xd/1Amm6bTgnJTjW2yBzCFnqgxn
g0EpY9A3YX6VqfWHb/YzpoKQiwyqxmJiZnOyOQC0c5VFeSOQaOvHkqdwEvxF5VSenHLcmxjlMpIq
AssDZNbWrPpirWPGSc1X5/KEvy05obw/IlLlsUbgvEQpSrjy4pvTzMXFQjNCWLSdW6L16kl3YAv3
cjsT5bHTJwYCS9fsnNpLgzpesWOYFz2jlLu+HgGs6EB92zy7irlbzjmADXilrgJ2mZ30qgHqxqgf
ZYV5XDdeW1s8I/O1UJhDras6/3tSE6FDW4KFGPHNnKEFyVjamerkLZDMNLdRQGysW14Rp9djw9/Y
+HqUiZI9Vzb4HDX9aDN92sxNg87TRSjaNoc2WcWr/rv9A8VZHTRWJNGkkvCHECm2mclkZOpuUSiS
/UT0YSO6p6TMfjuuPl+dP8oh9A8r1C4m6jr0IRTUplOeR5PHn2n7ttBwLnrjuIts59s8rLUAuwei
N5z7OI07jbiN0FZrgIgVa9s8dchtUs5ZxOzdC0f7Y7bczuwrPUSDsAQQ47kMf3T0bo0TmaxO8QD2
imrauKPEZZOgBWaW3afOWhMFJUnRi7fiKPmX6Q198MJl2sV1eteUowEUQsYSG9+cEjsa40Tt5KBO
0eazodXs4Sf/zwpTCmKB5qJiz01x8uYz2AM4r2WHgXOTK+spoqazqOtHr3nClvK9KNyfiplLiEWW
QPMVTyBeF3IldnxOr5HwTDRGERPQNZxLW7xjY1sTtROf38k0v7VmtOsr80tOiNTGOv03ws6ruW5l
Da6/aKoADOLrBrAzcxRfUAwSchpk/HovyHUt+5bLflFJPJQOuYk9ob/u1fVB18gZ1Nh0W0GLADmp
n5SM0kqeLYCXxAX3EmNhZOZkf9f0I0EFUneZhdSmbxDrus24ARoHIQm1p0PxlleT4atGPlT2+pHp
F2OJoFQm30vufGZVp92IeP7FWG5ikVYohPX00xGL3RGL2qx9acKNiK71Y115m2+LJUTXBkm7oBtg
JLhH5OCkaO1lxkXbI+nrc9GjhNJgkRVchTPvoxmW+94x+n1F2qgpvNfIQvTS1q8+GnGdePYDxkCS
iNubAPgJ0z5nDyMCq0/RCr9BqNjBUXkh8/BAErIMexcHDM8SVrpL2g9ka2Y9LIfhUaZacpN63BUJ
6Rw4Np6cGn5QmlpMhdz3WEGvbNIBIICBI9mwuEg3X5XE5NHg7wjzRiMPNnI1MqC/gCsfIgKppfVk
a8V8Xy3mLyObcOZV7os+ZLU/tSnlSbjN8gItxeyh3OpWghALmEePZchADydsSvTWKhEgB6VuTynu
BJfl8UgR6qNRd5TEWWAE1lpdIopk19z+KoBicVjDcSRAHeiKeC/elqXoqn2Tp8+0WQq/Ft4HpfRv
Y1Gb/qDNb02G1otItYtK8TpH6dvYOfVV68ckxHO7K0naQrrMbnvTZBW08wSQJf0SI5mhamHfadRJ
i/PkqK/GEzQnEmDm+GB0NFBEzxoWg2ODoWjrfpJ7au68NtIuVccVTnPMh87IAJPYy1M36cX9OOEC
oap7GklfuQnEkZm4+NJnDT/UqDx0s33KMjVh1te/EuxybVzhVFTk4TvBK2As81GzxiMUBp9E/y5Z
exRqjxus5nUv8MDuxmb6Mgce+KHn/lZjOmUsVrZEEfDnjgXIHDHYbyj/zzpYpFuvd29QXhDw14Sz
nhORYCVbjOpLq2lvBlXmvUAjf6QtfL1rpuFsyY7SA92BpUgr3lYuZAQGdDVHa42Tl+ItbY2HpqMh
uTWpfouGbmT0RyWIZXfvyp2tm7XVTw7AqU5zV4o5GNsxndkXM0rm3D2N0fpaxLnNIKCEbmW1z3E8
4x6xKdhwINgt4tVJsEyW/JQYKeYg0gjie3PnHXGHHft+xA05TtClp24KU+fadoX5YDLc8AeF1Y8q
+QNjKIjTACaC3mp5+VPto0nyWy7W0Mj4SIipCzkvFxfTXt+3QKjIxXljSri20bza+XSGKyR8s81r
nKwzKdzmDTpJES6jkwZx2aKxCNePXOeZikGmpqn3NFvmHomc3IZq/kSwYHYG+YFgchIn4IR3xzqA
A7bdJ6Y0Tor3TIqdy8fUrg5ALDM/6pmbjCXCtzet3J+sJ92FajDO3QfBXehQVf1W4Rpepl9IWZQ2
8bLumyg29otRXNuIwrZyOrd9hRmWF5y3HU7WOHSWmStqtQLqF90jVwA6/EyzfoDN6VcpenfVsldo
wgIeUqUPgL30c8sGVns+MLbkqSijV33o7cOU2L7eTKzeBYu9NYg7+utBaufUmiQs6GHMCGZUFl0l
vJcTXHlQ3bK9FwP3IJT9x+hxnZOGwRQ1M6JTvQ6pvtzgqOISNzaizxbj6NIhGMvqTivlsVxHX1Zt
fLHX5KhyYEotUELEqmk3F/aPp+csE0eLR/m2rRcbYxOQGyBvL9jFwlgY7VvZc1NXibgB12fcxCaV
XplZXMZFPee4aA62yYrKjxqMezv72VBz3HMdN0zb9UlFBdEJruoiqTSUtswKya8yrFHmQxkd7dp7
BHnUIgxC+jPfdY01vszvp1W7s0pohKNcQlrTWguKHebRWhPtrlb5t0pJAQ7YhLBsWtH6e8L33uYu
JCQnjSCUp5yO3GyksaGhA9T6k+bGDfhi2DYYRwJ9WY/xUNv3pLDPfM2yX5w9G9kXMEK8hWPD+G/S
+7DY2kAtXq1RdBcb0LI/aW20jxdVHNplYrJWU0XQPye1SEgmlidpjFTXLMN9vJTvokt+17rkztUG
sk3qN8t+ZHy/TzoW/N50aEP2OBoANbhpM+cXc702zLOt3leSx6nm9jeeNGJE2RaO4XgsEBPmVPye
08oKF8EMG/SVSznFAIqEqO+F5MDIj5mChhkYRszccnhdqDqVa58e6rh79WoUIma9FCIu5X7BC5rL
6TmtATiNNQ/erNGmJr+0ovY7Epv7eNMkYA2qfeyOj3IQjJ49qINFc+6cJvczfAlHHQnV7Gzz3hjW
ZFdH1iGaGsrhNIzDDgAcn7JFRpvZjiw3Iw+1oS7mzbBWnR3zc0iWo2ebyMId30smrR/PzU5ymGbm
xuuFTd+Gnp0TaBm1/NKt0vNND5ixrTn3kIaYDbW33J4ZyQ15ttf5OnaN0fwslcZ+2Xz0Cke1a5Lz
co3mUHpo0eQycHzhV+6MZ00ncG3US31MbN44UzUXp8Q27Tueg/2aJH8Sp+bbHdc2aBSM81jLhoe8
eQEK75buKYJhgGy5fPJd8XHedFFQl1RGVe1ykLo49Jg84J7+6UXFxB+qpSSv1Tuo8FlW3LuNVx07
IvQH0toP49p4wSLw3FfeIiAFiIsRocMLDzFCjytmw40JtMq7qi7VgxqQQa8lSzDJrDvF8/xdxtUc
SNvMDvxLy7EFJBpo02mU4xvhJC9cC6PdpyYLaL9eLcshMzbAn9QoZ9ek+uWUGieZfPTbwiXu19qH
WDmg1hpoPouO69xyTpVhfc4VP2UoHrtusSStRcaz0LO7db6KtgWAaQBioUp2q1w4uSkSF30QNUS2
KIIU4BUeuab4Lkmd9bDgJAIgs7AJoQ4UfUktbvqcj0t05lS8sYtW+xp5ZPKM9n5cZP84q6YGo1Uq
vyhbD/rjnJI8SDc4z0pmzcvoMdBWN+Q8pgBVfnadyRavLU9ZGXOdIaWEPm9q4VBhvyrzrtmCYdVu
2jwPypKMbqkgnHNUpVyMzGQjarGqW7IlV1CS9Nxf+tG87bwmofdzpW6IV8L1BtOvkXF3pGrvRSWL
wMo8kpKIIMiOTs7ioqV+j0ciNFXshWgC2d7QGrh/Vv0I40CGQ8F8nk0SaKM6WNbMezQbU3wO+uO6
YeLQOsPeUGrvtCnmVo4fveVEZ1Eb3+5Q1XsyvbLq8ZVAKKOiFIcI/yA4nflYLWMAFKmA+4IpPG+7
nxkGJjpDDsjOuM884ihotKg0hfqct+6nLtNuQSL8tsaenokOK3tt2H4ZDeNOEBH0hyk7Omj6R7kS
HROTVZBb15+WlteipOW1NqrQmjLepSZSM95oL9Cc4hQ53euqlffKw5Vml8nR63WMxTimu4zWl9Ws
jlphXmS63Jkp47GyeMIOvvecXnKAcA+qU37rkOdlAs0Fg3svLAQ/GdaNcNh45BUf8KvvPOxZL0ZT
PZo1gU4FDSKcRBIwqHiNsNH4swimodZ3rijh/3TGxwRArLBL0FhVhnU+845LYd+WedsGZH31wHRO
SjoOU2dBvZtF4s3sl3d2mp1rtbdRUtUPYpmulLpNmJyYD2Q9ykI12xeRYLIeDR1kWteVB9cdkY6T
/AlDCoEcr8VMVC7nZJXzU8V9auxWlMo6vV+qFj0af0PcRvl353hcZ2LKqctyoFirtPUd79qVeubO
BtK47E1HL3cMqMr7mtR6v1Vsemq4X9filSSEjjVFcy/aKln9WndA0k8ZhtV9kEIlCLOSN+ScKvU1
LfmNabn1q0mc/ZBU0j5E6dI+rFX5iXSP1yR7/PtLRdUlyH1378om80s3Tkh9N07A9+ZcI7N3rn9/
9/cXUqR66GSMWv/rP/zXH/9+sim/pYv8+e+v//3df31qU7qrn/IiUXvzf/y//uuT8UT1Z7WS6v1f
nxZb//kL/z7292+NLZdVVLUFQ/d/PuXfV/HvY9GY92Dths9/H/r3aXKS//u3DoTwXNkoQ/+3z/33
MUHlaKCNXIP+fezfv/lfH7sSPmRF/H9+jbXHxRRLQfT/eX2UXg/QNHIqkv7zc/v3+vz7WGV0D56B
VaDvretkZNZV0e4ErnT78xL18hSRDf37pzyX1vXv78BzSnc/Far1ufdrAY40O8QST6DIlclLb6dY
r3udvrDtjws3KQNGVCiGFrvMWHtB4xagWrQaNJSM/kTp41bHgneqejeYKh+dQc/34/TidHNxP+jk
dxPK4i+yGdczpTR4T3M3tKEYvwsNmJi15l+qtgyfwKp+k7iFvO2jhor3BSNV3JJh6Bv6YTlH4w83
qqcswvhpQRjS57Il4rV2F5QT2Itoa5imbKjRThU0C3Jprgg52QOld03dXcz5yfbS+GeDwZJ4AKxi
5HckfBjFz/pxXspTY6gPJwKbwqoOqpj2df1LIIpfnBisKA5DWgub9dBqMj2tRmq/Hq0ePQhN6GiC
4KEqBcgW57XhFdUWf2e787Le8Hu7ntAojMfZ2dhSJSOwvNp2xbY/VGX/w9lHnrKWMwHWG59UyxSA
FnxPbELcupaFak4pchRJ5lMlz5Urq07MZ/CgZozWy5R+d4You2UmlDmNX6JVF1hDpSmMg1oxI2+H
YGWmASClHUbfrcJEy0N8n9GZMcHiK8CNgaGEPzgTNcj2yZTr7340vDDStPeUK+DMm1rZlGQalAVz
+/LraYjZOQfgF9pDspJLHDJphLiU8OE8g0fW2gRTwoq8gVyKL+87q3lGMlOTezXooTazBzuRNZAj
pPm4xVzAns6hZJxsKhqhpmWMfrCiAYeKoD51GRJ3N3Xv0gZynCvmB8vSaYGyYvy8lFKHzL1Db/Le
m4h1OO4K/BLkW4uvVBrZhRwLl6sEkER6MqRzSpkZuBEdESOq65ljWSTxBBHCEShPxwTGuDD0D1wf
2sWthwDtCL/TSlH0IB7abGbkY9sg/RpIHkxqtMl+W8q+vnEEBsvUGieoBep+cXCCDAvxIzVA3SDL
JnZ2XAx01Ky7zONsxU7HJgOTMp72erS+p4VxmJpeHYRZPI/YgrgoHvGDk5FuKB9vNv9Giq0taUQX
AK2ZIZurGoRxP1286Q4mY3WWuvFcldxZx65HnvDMfUGuYzIz3y5i/chZfOcBsQ7blqwWzA8DVoH1
xzELjQcXo1ZVk0qtZshsC+UhDEDwWvUcGZvquzGX+pRo8ePa8P2A7A7y1TDvOEEUFTvrDJU64tuK
hG6GXVrqgW0aB7zQoJXnmnMrM9kw1SV5wFHsEc0wDI5/eqDRPsc8HBQtHaqe1hRnQ/CWqRL4u4VF
KiilQ6woMbaIZzlFvR83RrFPNW5pcVU9642OnQveZJdJrhFqbUMcNlmgC3SwLJ+8PegKijNqQjZd
2d83g7jl2a5ou2+P/dQxQZf1m7YyBXe95rawAMYrm0OPHtOgNAxtxAM20DRrhiazKKeBxVXJ7KsH
4jgKgAOVMTNk5+pqIwu28fouMuQSJ+H85drqsRHIMFrC3VFqbTDFpJwPrc7xZ8RQtZuX7GsY1LdT
0vepS97d4E2zkBqflfUG7ctjTL8sfXetnHcHWwbIiEgeV6bmW/v1Eo7p+g2KRDsMJzK0zs1QeDBI
MdyOrpP6dtl3lyh/JJEMfwStJkDqg/5CRJtJqs+NZT2Opvkz9v2vHmHAnTiCZSU8MFnA3gD+clj6
9FSMhdzZxQxUML2BMt+ecJ++inl4y2d2ejXIPUyN10mO31wWv4vRnnE+gb1xPd03RgTRCQu6OyV+
KmKE5MoF7j24YW3fcfxmQLiWDRfoKsitfDyZts7FqNCCXI7igNehpqCAsz+BqgHQsf/3KaunhS4f
W9TBUne/ty9lsKs3U0GHrGJKRWcGeYPOWFmhz+Ut7X9TelbFBHdnxla3NvK7TUW5c9PoKZpQ+lTi
hmuWBrJ5TNy1Do14eKrEJpo26J19ofH/tT4G62sufsfa9CU0fPQksnGN4TPVXbgrJfpwxajLyHnm
HRAeQauZoajSOIzGdt+3WXskffW2FOSmmWN0xyrG5jM2Cgktw0ed9MjcdvY8esnjaNuYVyEaOrWN
qUDr7kdSq0teIjBpJhPY9IbRS/KetxhupKSsbexvQPOaTJHCyLEtX0vm4dDYi0dfVfEk6xiLkG68
dZD5fIHJqpffzqQ+OlFuI2VCA/EcHZglNMxg4+emYtri5BOm2MH9Zr6GvmTZx3HTpjJ735T4D7A5
3OWLci4AMUpflxDj/CzntfCs+aJK2CVxlZ0Ui95RFbBxO/mi6YhfK3tcQPOFX6DR8yeLI4bW/TFU
Y4TMvourWZ9n2FfrhshMMX2RauyvedzqR30+IwLDXQb2AQDPPbQurNBB505o8FoSTUOg8WrwpNaT
S7CCiUuTn9TKTavdhMms/s3tgpu3wjLmjkngJB50yy4Je8mbdKZQtyMFh6QIFJLajRd9gnuYZyZ1
ae0h7SblywFLHkZUVEfstG4z7GfT4fUdTpXJrb1JsUZoyeTndRMqzXUOQLjIjTfqbaPfB5rkHq6t
0zFGMOoT07vP7HrPxD3iFjLn15mbGXe1lQQSIzkyEvx8B8sfbfMOeyNX+jyqLi6BXJG+9kuUs9wl
rMuT2qTZag2ExItcNLm4qSGR7nCJfUDNkwfbE8zTGuRngohXCXrK7zIH90wkfmpL+yIVG104vtOB
Z1gUKmENJ4piBmn8Uqv0QRbWx7bGr6gne6eOxRFrFsnO/ra0rSemKqOvpItZsmPinSoUjogB25xH
deh1dM9NwjzXhiaPpnJexcQgoBkNConApKQGNqN2uI1xwYOAgBXKYA3qfb3sevYYswmh80m/t/KD
ZccaZw6IAkPTv1KVNQdpwf/uYqqygDsC/HEuZmTOEf2LY/bgq6E/tdV0m0cWa8W8Qdrbt0JywZ+B
LRCNJUewDtvSwhcBRepIXuPE/r7syqL9BaDZ3bWj9b1qzbsbN1hy4uU0O6cyZlBSqxZqxnCsLUzt
U6J/8kjgpnMedLub3zi9MP/1cBYW8fKTMaFDtvOWZ+itQWPKFMhW34Z9op1mLoahlfBzN0T5hPAd
isxCFWDcd1Aao8jKbm/nPB0uGf+Ajww947saZIL8JCLI6cjsyCT8POoGdbaM37V6wmedQxRpZ1SF
gkrIbqt/HWb2KHtCQHSwvZyKp8TueGRWAD7ZYPw2RvMeo41zmI0ilGq0DsTufvVI/GK1R1+zOkpn
Bic+gNXC79JlpHwOYvRuMQKKuCzu29p7SO3xvV6lcR5Ljlh2j/rswQ6fu0gynscns0AJ9FvPvL/0
LT2P5IepOB7+GHSrCLU6V03SsOL0PVgKC4RdZcUHA94RPxhB7vOwWLG6R2rEAm+EUFjMMFWPWQUj
n+mUdkjmlIFaIYJVoSCRJaIes42Jp6faDpmm9SuO2n4+fjadzFDu7Fcjt+8lIYisn0x622G7VFn+
i6HFfB6FosVgLI8Ru0HZj6cEZNCurVk4SNvW59z1yAUqwrf4f89p2tTnv78zmsQ9uQyvtw9LYd/G
vSvJ3pI935l6RtNbhugpKXYBWMy4npObRcElR7I6Qa9l4gupOQWIoJawN2u0iSrlpDIZDnlb9DWd
Ppy/vxiNaKFhWvGZgwXH2PIcbe2pxp+qH5p9BY9miaNNNinHwHIsov/0WZxNzjZnfVko3jTW36JQ
dggo/SPvJg3xa3nIUuzDRYoY7C4YfLa/0uRa8z9/yYpq2BmQwhntr9ZZt5wXXZuWvTW4PICxk4WZ
TLtg5WvnTO0gQcHR18Ic23kSR3c8Gf0m03AP2V4cL6rn4yqIoHAhWWh2I7WPToQpuWYhtZJMg0SE
jzx1je9lXvQgSgeOzEgrSwqXlRnjWeUT1LRJgdnWS/RZlzl271ppEEUaS2mOJzOrqTyMHI/GeJ3J
zOyxMkbeOrLgOwInG7IQTp2veUII95bBxmk8wRCeNmiyRV9fZFh4HiLWMYvTTiDNCYdJZyMeWSXj
TxJ2OeaTjLy8UeBhh5/xnZUMa3vd/oaTdmenI6ET6elhPI5Pnj7i87RBrdYmCyxGqpMxz0wlOHq7
w5GYaM+Q6dTp61Vj4y891sS4yK6Z7OJjGm/sXPVtyOQRReobA6LgoKve6E7yiWtqnFNnFtYROCC5
wmXK3stTL8UhHcqOE0ll7smRBoU3/NgtFyJT/Aw8ayAE8E2mLWQrl3YOrO11kPVs8oNLvMkjy0Cm
Cz8jiJWcqXtIBpAOxmyl/Ka0OLai32veDeS89uJV4IzJMZGviuRdZEL30XhSAPswbF0wgEh8xlNu
Pk7L1hIwz1CZRQkOHhG9Xth20p4k4MAbeljL1wp4dLdCJHbh8vnblFHr6ZiwhuI5ic3vzriaCTUt
2/c5OqQsVmXepjVnZ9u22G2H4km4zqverBwtOA9WnfGKxb/24Xif64lGWKOXYCrW10gfBQV5tGQ4
cXqDFyk26xO5FdQALIRVErOkjBi1LI05OTiVXaNkqGrcjCym087EaXjQEuz59BvuLWf4PWAwDvQp
O8DbacLVa6IwLmOuiaO6iGJo/aVfbsZjscgsdAztG7AJptKozk8rJ7y6MJ5jfCjPOkJtM8NbpaXA
tmyHpZy5xkbIzRYK4dOGb9N2nfcegPdONj/cW7v91Hn7bC4cDHcrgjVosMDeue12wpuLxx4iF7sG
ZWKmzkY5CFpLE4gsSCN0y8YibFxLhYZBg27bnQgC8CotrrVrSpKbNs3n/dtsTEyZlIVfyWSKMqBD
ethAx23caTb1rch4LGmaMM44jRrdHsNS9T3/un3NuKie4uKit8BzNenUB448uIU4c+3dvOVBApvo
r505BIprD6ZnmwNN8jpqqrzW4rGo561HM7t2rvqN2+iJ9ogaffcPAzL6kBW3y6a+VwbVANBDuTNb
Hw1NirvYhEEXl/Y7EzoyioCxOOmWVtC5sM5nO7szvJFsprsJQG6JFUXlgZn2PEnwkLMOjYUXichB
2dNPZtU4fOOjJsjnpsOG/OmMI5zM6NDM66HTm7vEI+uUuQCT4zq65a4FawcVLrDIbVSG9AE7sDDB
p9xRBsS9b4D9wKJDH8ovwudwxcbeOYn5OlboxJvVlf2D13Tu2cOz/ZIPXihbnQkoB3sW3HJP5asj
Gd/GNfN2kLSIOW7z0+nSX2wOVDYEuH0OmGlX21UDgYWZSVEA9shcTqI0FWDcY3rQ4uejyXEw9PIy
eBx1TR073gquM8iB8lmumu+TZANi4HZlgnFx8eTtepmdQROT/aWPZSf7mXBfbSMhcku4G+zE2zcI
IKcGG9WgvKNYk9MqRXOYhgLrNGxOjPjpEsSzWVDcwCHUmFIaD6LqYIJ0ZkdbadmYWuemq3DQNy4D
fxtmxt5dc+DtekEk0MN84cDWc22Lbc140plweMrF9rMu9oED+zy7+rnnxZwB9hJGTTiUe0RjBfXQ
OZi6JAck321WYXVfTN4fTnR3g2SpiKrRhCuSTmeadsb9oHdfEaPr/dq6L2KotXvPEI9Jf2k4o/ki
26CSUtWBMeuAhY0N9I7INoyEJ9mkRczr4nmKmg9VvVumvMniEW9zKk9i6j5a9u0XdJ0kmHptvbOn
iTFtT923mQV4EN2TJZpXt5oJz7UigsM3PxUaYRxNUMTBESok63Pv5mChI2hw85utoDNBkuJowa1n
5XzKnuPhyMeZotXsoKo6Rvzkb62ZWC5LpT96cg2mtf6T94T817F4RLqYeBtx9yMVagVpf5LmwOo+
3tPre5c32DJEOQJ9SxIrXN3oWpSIiMSn6iK1IasPRwKaREvzu76FOYKefhyXlrdBDLEkqskXTNkK
urrFBRdjcvdm1vG6139Zqar3tWuGLv9wj7Z36gbniWj/7TCzFWquxshbW3BWmxOkF/Yh/gJ+xJ4q
hTS5GtP6tGTmAUuUDDLtbcKN7A+cZPyspUDXgkDWtUZ2nYaMo0rToOrO4iuycVAKm1k8is0jkiVf
VVteEl7z0Bzb76GxjsOAC1Qa+r0hySBHMRuuwuq04zhGB2CHyu1hJx5y46dp4w+sCQYhRCCb9UJ4
VXFyng8EljlJ2iYmLc5tuHiiOEBmuA4zeAM1rz+eQNGG/kokcoybW7teblrjbcncKLBBGUj3NqMn
LswrAJNpJn+2H9kArsePCi5W8AHIjPfQ3jzrZGyMoKhhc08lTqO8wGiOrRZv7yud7zvVwsLJYkpM
sr65GUqj8i1HacFhSRUOctCwRy4scRB/2DOuNsUjSncLKgtUw9vC5UkCD+oRvzBfdLMDNNOtOgyl
8q2ucsAWKkPJyCGwsb5c8rm4i2v5Ywwl30e7/BQ2r1vuTrzlPZdLpD59rr1z0Gn72g/YPk1s1HmB
uZtw5mevmfWhXtHJrNZ195j48p0N127t2s0tkuBCXW3kQIceYu5zSWPTyIAXiKEEWWg33tosJx46
dHu5N3Qr83vMlXotVhLRnjpQB/Y1AQ3H0SkwgIjlrmzb+ZDzivoGDm8u0KzXo5e6hyq9W7uovJkc
D/IcAVBCnApD2yEf2oNezM2uxWUJGquooPZhQmvHs7Ed+P/+As32P39cEDCxXJ8QOqCC1+vnWs6k
BhL9ix97dtenendIZ47uy0qvNwhDttuRXXlCIixEE4728LvSefuZs/NpiejWivPoWPO2oplkxG/B
puJypcByswdl5e7jasvEHeKxLxlZQO2NBQqprazjWgCIIlJT70ZuCIjKxsUbJrwEdoIhJRP3vT1R
OVz9IDHfOXCFDybAVqWpm9p0JzqzqyaIoH82zmdnIPBpUVf7oJIZ8+OHcXsR1uOS7PTJeGwb8TZS
VosbQlShZqvrEjPF1oD67/N5ONtYcVaL5ueRzdJf3fgEkzANCnJJPNs3naUHTiNlkFiw35gF/55N
BqEkPuC9r9OnaPV7CCM3yWx+62r5lXrry2zF0Z7GoGvmkt1KRzCho8G7bjS3XSrCTSzgLSJ5gVth
E6CHJQpbutuu7YBPw0AdWvvlVCVNQjSaQHiKW7DWwKcI2tzYfV6BCOL6Ynjv5ifwMynuoLQjBNI+
mJr1p8dPeSwmY2uYQ542cnqFPqu8SEGBYNTJEd2Z3NthySUR1nDzmlCA4Oe9tQa8qc6OcaZ/Ao1i
BvJCzvda2tRqJHQqmd+OiRWzHWiOa+SziJCbSnfiOG9CqUyagCE787FKZCet46RvJ73YdZNc9irB
Y40etZusGYVCNGA98UdXw8kzuSGV8EIyQWk5kRgc/I33MGNzD/sYRJtEXk8GnIduKb0DqBPuaoS5
15Xw0VQ9RgnjZ61l5ESMdcbrSRcPv1yycXGCyigbDvCpTSI7LQI6YlZfmNQvqSY/x8rbI5YVt0nX
Hq3N2poo+2wbBAPoOTsathJHB2JU35NgHZiP7e1xemvM4SfTPivJCk/GjK7D+SGhzXNn5Q+xtmXg
Cxb0svmgB2q9KCF/pVQYnrtxso5uuuT+XNBUgmeSY1J1k42AQiu04mmZ2Sr/usIeOzENJ0IX15hm
A06rsMZSs48vbOrxRUhQl9aoA8RdbOc8E0zSu2w4N2vxkOtVdyg1+7JsJTOMWrIdalWga6QoW8M4
tPbCdJFk0QaeZdi2U3ObnhNt4dIbPcustQ7T2PBuXpYYZi/Rm0I4jq/qqTlkdQLjBzXNINV1yi3r
UVod0aqGC/lAkxmP+bRdD+d39uOXLNIf6Dt6Ktb4POHM4fybkuKUzZVYiBVeY8P5rJMBQu8iICt+
WKIsTq3j8bxzC2vrBFXZsF5UhUDjFW4amDibfIgzLLUcQLZ3OMFAGCyuQdhcJ5QxE0kKksLG070Z
Lgb7J3OLl9wza3xh0a6EdfvQxVCNmWalxgR3Jv7S8DRN2US4rJ3eSgi6DBWLkBmg8OXUwNZpppPs
mze8UX+gYVYnFT3p0RRB5st3etSJIGq4Q3sSjjTpOe8GXiQVz5BGcc7VJsFfbUZUA+lPI65cyjAN
u3I59EQhMXdWEahOBAUsO4fJEDunaxsKrmxwmRErQ9vYIpQLKulCjLKS+ilzEQjiWR6tuGfnXqab
obFvDX5+jBK9mlQ2JyFrxGtWedS3azOTPmtJzznlwHY5Z3ddEXMj62OcJOa8m20K8SRIe2bEEoYD
IkxRGWTUWWPKDNNgZRpUXG5WLZfjpkbn7d6av5ctIzpF2wycmSRNJQxGG5wzIk5+HBPKBdmogJys
8vMUEDVLDtVf6Mo6VKVWxftIqY+5tNpjCsmG8iv43/nyMi7GO+2459KJbfZE772X7QAPoC0uplnc
9NFcXmD6kK3ApKgvjDh74lMAxddfBOaORZ33x3r0bgi0wIbm7eLDogo0K8vJ84hQ6M2BI0ZJlqy0
OWqSMMiq8Wp1jrVb7UPGgJFzJ2erAq5lP9PXkpAzHemS8auJckJcQ59okjzvZL7b2X3DAApOE3RL
nMhr2lx7fMzBRGFUn/IILexcIuqoG+D8P1ssna0xfgDqeswWI6QK73+Qd2bLcSPZlv2VsnpuZMMB
h8Nxres+xMwgg5MoSuILjBRJzPOMr+8FKqskMfOmuqztPrR1mqWMwSFGwOHnnL3XvvQFZQJ9qMvE
PCg/SdZhzrKBE5qhRXwSiTo11pQfpBgPfs4YonPwBrVWeALWZJ034RJGmO9dFlWfFlaGjPdg50G6
gZ4bc56zPzWYoBsQTqM2rLd4mgKWY4GLk2PRaNGmy9mkMxyj5bKmS7CYzZbEPrHNE2z2g7hwUbRt
G0s9NXVd7213XYV+d+zEBxzyGEtm/9gIqpgkQpFleNFFVqVbLwnrjaXDs6jTt1PXcu5GIfTecMWq
StR6xMkgR1gfqcOFN52xhdHtWGoxLoR+eU/lZq91E+db17ucmFuuhoAfya4Sux7O3s4BjZUaoAkn
2l2DeLEw3bGorfAfQ7dy+gzEl7dB2oHjIu7HLZM3hAFdN24KuvsM68isWKaLU19f2CFwHMjY12YG
p4VQcLS2DCQ4TvNNRDxX3jQPiZcC3lI2XhhyNd3O3PlTt8iiS1TvXrMdEgrDwkc0gZr5QLP8Yylm
bwd2ZzobQEpkV17uPzu0KmkjIMSPw/xDW9K06sq5Wsf5BIRwDLaGmX1W8wd/FA1D8xeStR/S5WD1
TVHSIaF3QbbF2grkTa3dAo7NglGQmwF0MSxcbOkKr5JqaBe5oU/tgB4kNGNc4rCUNtUUPjoW0Ina
nr01DNNwhsQ1dfoCZtBzXFb3LaDxNDens54NXNUHeySjWAVa3MihTJld6/tkomERWEIgvVh80m1S
b/xAfISafwaEKz/3i7spSisiyfObphV4DmwTyEJ7ZWkUuD4aoI010bms+lumx/e+O5CoFE9U2OAu
kloCyclsvB/UDsspdZdltcAeF3xiCzWeGoyfowOraIy/WjX5IFnOiuNPmX0lJeFoe5urCrtC09s5
or63E5XsSW5hU19OXDIIu3uihKg2UJUmhP4ApwTadBbZzGbSnZDhzfi3ODRzRGKbK9dZW/vbTCTD
CvHNHm8I4x0vZRCGKhd+z7Trx7Q+GA1eLA97kmUawYHmZIR8wb9p83Y9W8qh4Xkm2opILn+59Fbx
JlTtk2vom9iPLhoUXwcRNcD+GDXSNjkflJrPYhmtvRmSvRjAZ0M5z3LKmc409zIyD06UXuo2XkeJ
YRAx2OLzJ1dso3AmTjUew6pu0kNglKtibvsDcFMSIjoW6ETi72YJCJHme/U5YtJjzN4YCwkhFWwQ
V/BWjuBRTkHr+nQh7JUFCKwk3hihZ7uTPjrIkZqWC4sN1wwhpKoxdc7mvKaeNtYkTzg7itt1WFkl
tpKXEu4RQekRtjhZvHpW1CP64QzrreAsdOh8Qg016WQxkNE4TdbWE7PJO980FlsEA0ZXEm/S8MSs
2T8jPw3qOoZlhqXRwYN0VaBbX3nkQXPYfrsXMxmmFTYEOqMkaK0I7yUgR434R0ze9+AqhypyRuWJ
2h3bK3Z93mZgY5nr0dCTgpOV8RNya6fKPgu/EvhSFNbrSJ71/fwhKmnDV8p/8iSepa7qEJehaG1C
8lVlCwtI9oz4c6FbEBoa4Z09Ud7QtdyaC0P6jaNctT5XwwAdutmpc2BZi6SW8KTGPLiKq4AbzeWa
Mo8uK3o3c7iqPX3VAb09iAkiqTsU19Y0c6TTxwJ7tspYvecSbIlvs2/hOr0l4n3rG1O5DecrgBTr
qmEahfHzk2biyq2GdbtFwe4Z+7F0HAyP4SVNSPpdFdS8smT/BrqAUR+bu3zwoTlE8pAXDnObZ15H
vCYfhAPK88mxfAyq00Cbjk2rTG8kvZA8z/s9eRm01w0c6a0o8VEV6MjtqsTjRNwr2HQIVgQw5fM4
XsSJd22gGsmT7mma/C9x0yiEqIaxUel0k4Ugthjf42ttOPlSfzdA0DnGUftRpfUdIz6SghM6Mlz6
SHyPkk8Tg6SShkroNBt6+oJdbKXZ6iXPlFAcA1WEjAnl5KoO0FKMxBHiS+Uin+ZozCcJzYKdcDkw
9jEP5mLLtNDQHMaEWXZtFPu2nfC52zCQGFrv+4aL2mAiccGfSfpIkNpbOBVUuG2KwsseGJFUAMvW
Zm8dIh3hGG+qSwzV9Acj6kliS7LZdM51ll5VQW0uxwIM9aw7hGYSHy2wPzwxJ2MzKuv9TOcPNKkk
MJRtfQF6SjQohFpWVtNkJZYm/sQZWJ0guvPoeOxf47B/KKOYcQL9Q44nWiehif7WafHNSbrXi/U/
CZ3lBbAhr22yhazGP685oiBOX1seJAzPe8kbj6x0ZX6laDvPzfmiccVLJtlRBrV/1J7izwJjpJJu
rlIvrDaBVONqSNNiCwQRml91b2a0ooDmDayt7cNQW8+FuGaxRFTXbRL9FTvs+YwD0WmK/FAi0Ldc
ZIyFv29yCxGEMeJX9qxkU8kJMQmEznU6o4+pzoaKWr/r7c/Izl6Fn1MiTjR6bQLYjYYhR+Jva6/F
XVYSSs2gsA4R18y4KjYjfAEUASPeAUYiFfKbdQsCaJfMts0+HE0UwlAo2tmDqxPC65wZTSH2hlXk
DuV5QTt04ogPUQHx9hF1V3mEpgzMA0S6ME2Dy9Jum6OX1K8xn98qrKd0VTV+TTBlsG4UlwNvuAub
ARleno67Ku1Jwllmn+IqGo1qb8NIwl7YrGkCody0mCZYtIMSnMk7ZdEKm8VHo32IXLgL5oxyIFf4
qcd52hrW+NRn7lYVCWErLtmZREBFJBxI+vUMKFZhIWlHhyXTHeM8QW+1zgJtgyVfqqpcXlgFVy9J
JMTgkEaDwuhWGLRg+4Y30CwY/tCmXLc5ecSTOKu8nWdTDlVOfRyDomZ/OPz+VbN89f3m91/5/nvv
fuXtB/8Hv/fuz94e4+17RuEjYfy/vpu3O/h2X//lQ31/Ed8fbrGsM4L+9Xvxp8/43UN9vxsn38h0
0qRjYgSANt0ztnYkA+aIEKRjkDKtREglRbUDJ7Sbl5+bIsuPMk+Xrvpy2xqQK52/fbdv6RmRBMcv
0IufIPotv/Dtd99/Fwsd2trlV8MAWyxXqH/e/nZXTp/Wn79/s8SeDCwmPXsbrRNumR3fvqoDAlIY
IzJvf387hn8wfxvFv4lKafNy++1LA0HT73/1dntSy5Dg/R283S7/dddvN99+/e0rK9b/vPtvd/f9
R9/u7vvt73/5/Yl//97bV9/+mc1uq4PhSeioPAKHq01myao4xpnr5Ieg5EuhKkTFb99tYWX+fvuH
H719l1lynK7SoTmOovb3ymiJ6lX2F2TLn4PIwJg7uP3Rp2vUwlwMJzKx3v5pZQLUcLnpOfoITISJ
uU6oLbweS3yBjSkrwEuQnniwSnlh+PqxGNhXJd00nkbKxBoaXFy+olniMsjAgCUWp/CU004vfAbT
PboCQzXP02zT4V74xFVG2gpTopyoNHLw8jR/nrv5A+rEczRGQPRqZu2MRqbVEJL36hAVi3KifcLo
ZK6qdj0EmqS8Pr0JoLzycGg+bIsRHryzqOwwKlG1b/Ik2EoXdEHU4PxL/UscxQLx/0qH5PNVlZRU
kVdZ7j5ActikdV5c1Wn6wANee2M/7YzWTtCmIOQK4x3AFvMjrSHIPzGsLnPTLW15UgXZEVZJvgw1
iVmcESlPvkWwr/d5dISzq8fgFjGXzcAt+hILwmWLfGixdzb9puy3IB4/5jJRjMYGFCFThM+3wTcr
HVLLkRuOc5yuG9LnVkUzmmtbTC+Z04h1kmA+UjaNkDgw7obU3fdZQ3CmbtlpZOxbA0ImwmVbm6+H
mo1wa0dswcfnpq2Dc+SOpE+QllWRCjdhMcILnL0iMS5WXTdg8GYX6XflKZxwACGiFuvB92l7+CBF
mnkALXVCQ41pgALrCL1qhDOIcbnqEM2XE55ep2DOjMA9/5J5xq1ZE042Iq7cEciHIaruhlXqJ9bK
02QkKAQUqFKMLbOWL9B8sy9h9dEhvvIDowr+TzE9J7AfGHiuaGU9JZ2FWNqJ7A0a/pk5p7SfpjEk
33JYCrfa2IbSvfR6+0kYC4ksF9XGtFJUuhVJQn5WBA8kuXJwYwFXhsNFN0Mza5vyc0vIysZ3oxNt
6I8aklfpzaAIZXyaegtCQ5NxkT5SNYhz4ZSfI1mvsX6vaLZM11brIokpZ7lWxACehUb2xUNn5pa4
DK3Qzy6CkDA72qGkghNFMYw0EAYq64FcMUS42YdEiHFLTgGispxx/egtqqfs1pHG69xrgoOAfazZ
TPhwLq2bKfWviZZtCF5cUX895YImNSjqcVUDes5g2l2bkeQtpY/ZmwPidByMLd15dn7ZeI1oAKzT
vRulsBUbthvx2JBJIxdIY7tDZFgrnKFV9zrm9UVq5DeeHaabJO4/yvoTMfXxxmNXbqZNsZMp42LS
kM2iRumEAG9BayzKINkwk80OSVA/5jhj14UY033LXGTNVJ4Zvt8edAYJR0oGN604x3OdrxI7ukMv
QcfephHuN8lTSciOm6HtWsgdSeV8NgjYYURqCXoBBYaDQtxyTNvrrmcE6ByI9yRqSqqjWZeI1C0+
aWPECJyLzdhzojVgBBz+EvpljvkYdZf+GGm9T5xTLjy2dKJHftJHLwOzH/jm1OFz5iEmwbVYjZR2
LTMvITKe8+gyIe4z85LSYr7Ehp6dYyI7NAsfP4hBrY2uVNZGhqBpE1yv89vNho/2crLd+cLv5lVb
zJiDpFIo/JYv3/6paTsDRPjh229/1LImFonoL1Kx6I6/fW/5I2OuD0jy/WOV1cW8F7IDrVkNZ2+/
oSjmGrb3F1OJXciCz+CPxmfgPuhfrO68MW2M+wk0WNFd9HN2oyE/HxrLPgWNPKNjw0oZhOYGHu/s
5x46OGCV6QgFFuMfZJIIV+Bl0utzO8eONBe0KOkYMmH2EoAXlsWjqbOsrIcNLpwHNDs3yK+jvbFo
JO2wJkQnA8FK8OdKCay2nU7xqXjHnmb3toySa2uQ6bqgGGZTDY0n9NB2hR/KyeSDtVzarxw/K1Ku
JxSWyuW4Gkd2xkNwTILoAWyZv/jdv3YK5n0Apo9iFj0TJzgIJxvFVYBoS+xMgdLEopVsuBAiJuYL
lBf8ACzdKqnVngbCuPWFuCY+YQRwIm8q9Lgb+A5oH8E5c9acVUq9OAbh9oosprmaB0Ya9efKytDd
qfbAnXbI6Bzkhx61yj3+b2sTJNmJ9+Ch6907ns8usJ0XS8QfPDc/Ob0kpzICYzTNn7MpPVQxT1CQ
AuuV6ZUzW49t5HDJmQp4OKG7nbz5BDGIQKfuTldQ2BRUIzWRlZcP5XYq2o9mkyGAQHYcDmIrJKJe
6Z/b9WxggT95Hb0Np7ZoBxjQS4lWr9nvt02Gfyr0Ll06/cuIEjOQfTtUfbM1JXhB3fEmyjC98Zn6
raF4Bxu3UxaOcDIWSDXa5y09gM4uwFhqGiRRD6wZjTCVh2eD2kte1XG2EfAUtlHhjkLf2VKktDZp
EUbo31YB+hyyFy9656529ZPns00l0+3MpTsySQT/ps1TIXoCtXBwIbrujDPndSig23RD8tW0xG6B
ArZm87VQXQA5v7uPs/pG5uaFTv1HpKFwq0pUcqavLyiM1pTMSBDjwl9nfUx/r+7P+qC4aYOk31ae
dY90qtgoP/s8KQ4Ri63itp7uRKqwIzcn2Ph3BfuCTp0mP3xAwXCscQGuQlfi5OmBkSLAfGiz7HyM
UmJFJ+Gfq3q8bFvlkVjhfhqilKrRaTR7pKUrRbZD1D7WQ/7RnqIz13Ze8yx+ZGhp79O2Pp8aPtxY
qHPlAn2tP6uUBr1hQoxZgq/n7h7YYH/sZ67+BAI9t8YhVRa7MY+t8NBCgu9DFA5RBcPFygtE5Xvy
hzke9MOUfEjppBAwXJ3NOZTmQZdnrgBNSSdQEnnlnvTIMS1oV2xn2iMbn2jDtSzjl7ECtSVkAI03
xJSG7QYNWhxwmFIkAwBi79XJDdncgN6qTyxX1lnY636Dgm7th/rjFOph13XygyGJgA8JyonAlcAB
YTqGdL2MzxiJIJcL9UjJTwdrsjQFS0ZGZAb+FiLIru/kSaYSE55zBMSJ3F9P9X5xbNkS53auzpLB
mDdewNWrKF6xzq862Li7srsxp2Qg8YNdBVzOXnbY5xscQdWA7tbuo002uLdUDvDpBCF6U4j1PN/y
IqEjQGNYK61fO4HFxedjz6PYOoRFsDHCHna5d1EW9N1J0KJXnTH8GZXP7LYOrg34g3kKtVYYAdZq
Y9kiOYiKahOqU+MMx2n+Os/2ekb/CfYDXGQXFtHKE/BBwqjcNCWbSvbajBq3MQkQRAZ3t6ZFVsfE
laXHz6CRMIa14N2QFmutkpvM+yQN/8Xx/YCzs7yfi46RcVe+2kl9yuYFlczmcy6xEWYjPenGvSW/
gdGLTUY2LoKtal4DSEImcxemEX2/iUdxQsgIP8Qt9yHTf3b3RCG6ML9a6gg7ii5kW0TbwiU4tQ+2
vOXJFmfJ5eSQR1YPK1h1x2TMkFDT+ycgoSGgxcK36wS4JRuhq21cFxee9Pad9zYduwgV2+lARjAv
NauADE5jYyKraB8ll3sYkgSxDhF7f0BJ4E+rY28zi4UOuWfRAD7Y0KDPw/zKsJE7l/4I1T674epd
Ih6sXhjBUttiR8sRcSi2b+y5o83QVK99h9PGcxYwKLuCDgjUGpAECHIfoXeDWR4uGZKgYrybBe1z
qyg/DTMimam7bwL5heXUW/c1S06QnAvkcnRdfc0pVChUY/bMvP+el39ZxqB7xil81rhtFoLOLsch
ZywgdaMwXrtUl1e1HR4yU17PvfXVZVCxHsOvkWU9zD3KJMbJLBA1jeA28M7qFPkkM8GjqGqXGO3S
2Oduc1vMxiMIR4aMC6+A5ZVLOIht3tksUjdBCelsDhjiYubYRh36yEglm0iics/9l3oYk51dMUIy
WyEYGj6WA35fwx1p3fkZjZ7co0bKL/gY0t3fl5Sm//l1/I/gpbj+FnHU/Of/4vbXolzghWH77uZ/
3v3/Gmnlkij1X0dafSCwNPzbh+75MSfIipE/Ap9nIquWv/o918r5jfBUd+Gr2B57T5NUqd9zreRv
eB9c6Qn3W6wVeVKQkdvwH38XFrlWtqM9pPQClouy/v63Znmof/zd/k2SO6BMU1hauLa29L+TaiWX
h/8h1ArnnydoO3k2Zn3H5LnwSOXXx9sIayHP438AzcQCzfkyWqZvfyCoJ0WehU6VPdnootrFjgyB
+gzEm6lmGGTdbH+aIxIPVtEQ4SGI2prgHNzt/obAoEl9bRyUTdtJ130DHLKJi50Ikzo8xWAk043p
MzWG+50GMOd6jZ3WZ+ZNgPNrQ5yz8SXHic4lDWVcZyPPJcw5LnG45G7rPMwGc+XtEDjEAW6scC6q
5mThIqtQFvY9038P3S7Pm3Zyfp6j3yfntItn0BlMKsmnIPLrrk4sXX1peyTNaP6q2eQCHQ7WukPg
bq+xR5rDTaFq/CCrajKYH60ra3CWFMUJnhqRrtia4fa4im25FRlPtgbZsm9HdB7YCsnoCqICcatl
hN3a8cjVfiRGgUTAHrk+JjPHHzif0xL+3CJT02V0K2uHnSvcWzCAZSzwLJmFmTfbporosZgTzJXL
tLGA0tZpi0qQy5FJj441qQd5tyg3n2uMMsYeDb03rq249a17I9Vmd1E4XTNfdIXusP84tfa2Gk1L
dUswTh1c2EkQU373Q6quItBd6SkZpfc04ppz100+BOGtUOVUbSo/c8ynpJnJ3B51ryA/uJbXHhD5
ReEVW5q0OIWRQirt2QZEBSRcd4lqUcgFWTJsAquYPk7WAuM1596Nj0kP8RXYUgnSJfHT5GOh+5Qs
irAGYRDGVl+t7GSC8o5Yo2gxq0IA3JFVGmUbLACArSIrd+ddpFv7Q48GEru8NmR3ktXgldepb2Xj
VWu5ZnmBwMAdVo3B9Wzb5kOFRGzISlDPkaPuBquCZBFqv3WovpKBdiwh9R5TgazxzpUuoAUFsCKW
mj4iziGna6hOXaBl/6GIUI+zs5QDBHiP9sd0rck2tJ+A6JEcU8Mayc9IneiZANXKQePlK0khNaNI
IaaoQ7iORkeXDHOZOw89CUaFdnE9FGHiANMLm1xcECpDs2GboTMn6YLUVje6ESRgqXRLQKQb7wgC
8PJ4bwdxdktH2cyeypxSfWl8VRPVEE9GEkkdJQB3Z9d28afLVsRMkYLOMl7rbIwsri7DXKFtgHjs
A1LRBhtdlMFoztKB7b2BILEw2pJeZxXaQ30RSMVFjmqRV71L4IaGF01AiGW7IWuuj8rLJMTZy2yv
NRLcJNY8hACfRWVGe512Et+4UZTicsjanCxIHQIMllinh7PSmamsmAHPnnHRdqp0wS8WMGIPaJe6
ctuMJbbtBbTAq7po/TSzzsMRWxa6dGWUybNhs7rAL0gC8ngwW7lF9FDjE8huyAZ0+689aWrFjQlZ
pHgE4xHKM4MIinLToYWeVrR/JWNoBlfBWtls6IEz+7Ac0BQwdCo9zBDQSY9Owam8aewBMgrqpQh4
V9v5iyuMGfMqj0V76zVdkG7J0cN9XjV6cHDteaSG516iED8mcHfXEbvkx65P2J+FqZF9FZmyb51O
OulBy7BnjcXAYn22REe+FAPM0CH/bMxgkhUWPchGVT5j9nGSbC6o/oRcqi9toyKgC3euVc98Gi7b
qO7zZqx5Ci4wN84o3AEImsaYakcEFdTHmLhD9JSkY+w6u3apvrtR2jCsFX76Hh08axBj7VVdDo4H
3CMIpyMsTv2ihTYEVLTCnz8GuM+woJGYVi28dfyQVrl4DcZmINvBDTBVPE+d1SxNDOQrl/4UNA9+
YSpSi2IxuYe4qXJBfZKPVDhGwZ6RI3w0d5k/YdY2fbfU1EdEB0OOqLT1EGCkZdKXL+i5SQZlsydT
xcW7YLJO7Ezw/9S37YhMr56BomIQY364LqbA7o+VHBDMBCmpgRs2h2yjtMtaj93Wm4eLEk46AhNV
evFK+1HdXNEpIR7BtWtCBHtSfNSVERCtcY6SPC+ZcTKcxiE12eXaXiIODwEJ1vTNKI7qM/Avsjrz
mjaTR3RIYhuNEXYGCv6+XkmXOcwge6AkNhIi5I1QU818SXSOhpQkRWSYfrHLYHGy1UvImTuMimvz
NvDjwlg5FLrNzk/H5DllQCxQVVeceOAZZLvphDHGZ1oZXbLBtG06eHtNq39SimNBGNVTy761e3ZZ
ASgS3RzApzeVfnIiEDwG48arTfClmVO8LcpONvt6ogm0G8xY3HoYKxNGj2EG3wG/40rkRinOJnYr
Lh6lkPh3HS3y8hS4S86Rg0PgjJThorlUANtLGkAypDK2XdXui1hnFfI1Kyv2k47x8hsRyz79E8yH
zNenvD3VhiLi1wQM5D/UI1Fxj1L4bnA2wj5AUOeM0JVRHqMUip2uBQZK1Vlu6RF3w5VTN361rZsB
UY09u1a+KVy20TuVpBmMdG/K5qsolRm6GYiBNZv3jEZfrHvWOBM8IRbY0OigO8w6G49DkYAobwNG
3Ydp5uqC6kksglGNH3k7NA3iUhqCYAxxz+HvnMhF81+wF3uomnG5zltShTybRgKn5UHgOHt28skd
9w6++XTbjUno7iYu/3I/hVxhdn2AJmb7wxb19+383/IOZFiUt8subtnTfdvlL5tT15aO1BYXQK2x
8gDAfLfnM8jzmnTu0ujhfCs/xalOcb6pidXnJsIHn35wDNdpz/rMRzDau3PD5sp+22nhx599f5+N
g6F9EIOOzI//fdXG9jmi/fyXQbv/D8Xn8kn88EFuHtvH30uKy8fs5R9/x5v0t7tHWlM/Vhpvf/N7
pSGXvFsh2dNrDY9d639WGrZNpaHxeDps9h2LA+BflYZl/Wbyn0U+rmlZ1PTfKw1yd11MLSRqa9tk
uZfi36k0BMm+Px10QmnKFklyrqktSeHzc6ERc76hXQX6Gfas5k81g+al+zvMS52uWhOcRxF+sb0K
Fft67FybCDCkgTgAuHxGBJeabs18xbdHlzFWEU369r/lwPsUJVH58hw9vj/slnr6x/r59/p6+Rz/
VWwvN7ZvZeJN91JPty9Nl7ZvlTeV+L/zw9+PjLup5Mj4WhBSsNwbxcVPdSgCm786oq4fodM//ng4
vf3Bt8MJi8Bvgn08H78nlCkcxSf6rXI1tP2b6Zi2LQQVrIUokgP399LV+42NrCNN07MkebJK8Dn/
Xrpyf55rac+TNi1ZU2n57xxQksP5hwPKIStauNTU/KM8y1bOu1WM0Cuvkd4Id0nR5KWP2K1aZ+lK
yfJYee5wGAL1Ko3G3M+zquB1TuEGZTF99waVV6evPGJnsHCol76z4/O619s0doKd5/lYtm15NJzy
C60okCoMwbeJ4Vs7jE7dPuZCyQCaHrAKik/V3J66ED+H1TUSRgQCNXax7Ui/VT7hQwVqhfljlWdM
zntZYBLXkM5hvHMiUF6C/EQSGyKKj2wufkLiAkT1eGcwwt788OH+2bpvcp6/f8u0sFwpWQOodpf1
5sdinxRBh1dHBkNgF+Uq88rbaUH75q3zpaOhqNnseTbxX0SZapkRxolPMKwKFPN+s29Ik0G9SUQu
3m5O45RkIp/IjrWTn8U58+vRpncnZnr9lc9YtDxmHaPtqYFbEmoN+yPeFIH9EpiC7n1GZJAt7kUB
VUSjlXGdPZiNwuiL8y4z8RyXNww7KVUysl4MTXWWTHTHkBIvQvn2a6XcD4KgY00liJyKNHdYPqp7
kA7Bx0VQtjsL/0mljc9grS+JAs73MXzQOKOtXhKugxRB0Xmcn5oIS2akwZTpiyapHqyyNzDGdue2
VgNzATJfp9j65CdjDOsGraDtxZ9aD7DOsEp8/BumC1FxYiZEO8C5z2HYosByW+AitSdPSYNN0TTu
qGVXeYCufeirWxMs34FQNGdbVXdOHbe7ZtTIM6f2RQEHV+Fl4Z5BqduCE1GYaMLHROAxd8SHvz4i
LOcPB4RlEyfBuuxSqen3B4RTmxkh4AkHBL7vjQGaBQRZiBMGmGzJLH89pcknFc4fDLc89/B35YNe
T0ZKNp7B5KockJnUimkzZqvNuJhKCr1MI7vFnhwZmwo1OQEyLTiIa0nk94XPN37xGpbz/PtuZlkH
aKSbyuIrahLPXNaJHzpYyFqQwnWNQBmHnAA8Gi4dJQ+1rh69wr719XiIyALDPDtPG/IbbhbvE9vF
V1KzwAFNN07Z8lFiX1ynKtxMtnPsRxowRf7iD/2nIW92f/2M3+2/lmfMwqVdpW06bxbF58/PuAjL
NsGm126Je90RBPpgxPNr46JddCJOSzN/wl1MXjdDcBuMJpzYjqSkOvrFO/fHD9/V9P5MuSzgprOs
1D++cX2JNaStXFiHg6nWltKfs6q+bTSeul+84OWefv6IeCRFbhZdb2HT1fz5kQCRLcpu1W7jAlEn
+RlwNtoC5nv9EDrRaUjzaTNjK91D1wDOgfvGwpq8bqzwbLKBThZgVhNNJ9AbYmy3da7Wv3iGf1wZ
ccZwxaDrytthv7VJfziIfA6goCy7dgsEPZmaL2FhozkqK0S4EVxFiSdcN2TopGbNCTu/hm1+C3/l
PrenFyM6/8WzMf/k/fJ4y2xw7I76wyeDuEElfl+3W4XPtKvKM9MvHsdKfZ5b3KyT8g9ckFrtrYmL
4fr+r/71n1wk/nhVZSVgPyiUTdvaeX82RQaNjbwjGzrBd4ILqSgYWop5bQe0inoPItXsO2d0K05/
/biCbve7Y0QL8lvpQGu2qVzPfz5G6Do0Te569VZbzQGUAyCp6j5ALuaKcueHxRU5RWo49k16Zavm
7hePvlz5fj5CeXQl2bco6WE1XD6RHz5/F44CfG2gJiIurrqhuysHgg4JkZw8fU0Z9RxG863v5fcY
c0+DhbnWv47D8r6KxQldOALO6hdPyfq5M7+sEhRp1GeaDRVtfufdutbIWbscrvV2FOYtmBBg64TW
wmQxx/rBNdsHO0B33mYXVjReUeifjCk+ddaNN8+kwq0SDI9djB+4L+/s6FRMRJekLX+Abr8ZbnOZ
XmF5fSJ4ZtfyjucAeFpd/WKp++MS8/NreHfio2ygqxjwGihNgF57155sn/ikD7/4+P64wLwVtJZp
2aynXAx+/viUkekxtubFMVffI6291WS1QtaV7WEQ+b1TeUd2G88StAT17Ma0Ue91i7gaxVT/lM4e
ShbzV0f0nz4prkeCk4lAE3c54n84pmhMtjHT3norSYNcAVsEY3VCSYL7rt221ngbJx3Zovlnkpiu
JfSMJuzuJuCrdFv3FbkoY35t9OXnv36v/uRIp9Bjz4zexqL0W37+w7Mi3jjNBrMnqy42b9u5+Iy6
5NT0yDLHZvvXD/Vn5zSbTCAfHM24t99f6MgZ8czK6eptlGArETWgZSfXZK+hm5hJuF6B2D+kVT+u
/CqwV1KFBMNrdp2/eB5/XE813F6bVY16WVLp/vyavVoIep5A02zPvxbTLghx/d156mTo6VaF9VMr
3WMf2s9//bjWnz8utbjr8KDSfbeqVIaaLZ/4NdIhnWe3zB/w7o+wX81T1lWfUU5eTWN5NeAwQgSD
yVHK+GEZJq5w/lBdVFidYKZAKB3jVyJ3sYzX99aInPKvn6f4s6XG1tR4NsNFU9vvTlPGEXS6Wnpd
fuBdC9k/BaL8TFhDQgNylTU16YCm9dwJdU08Zb3yB/NjjXkOBxtZhG3zdRqtDeETeyag1wJjUNTX
xq+e4/IZvVuhLfl2OTS5LJreu00TEZcFBse83k5+8TEHaWSbt5OwTpNo70pR3luS4wbEwUOdTbiB
3I2nwl8sM/afLWeShghlMdx9zp6fjyNWj6wLGqJ1pVl8rQfQikM54ZesZj6s5mbokcFqu4rWRd6c
t06+8/GSBlZwTD0gqnLub3Bjg8kyYd72sdhVJAqmkqS30RCv2DgWbdANGyH8d5TfcLL8KwOp+spI
MO2Ve8aULu5rgHH2poaNVaNbHi2Etb3j25u/Pib+uHiR0mzaDntDXqew350yJv3BcHboWJeD/KiE
M54VAUHVnt67yADxYhvDr/Zgyyf48yfMlVctNT1zclfId+8uvhrVtcRRbNtCEQrLJDRy5scADgXB
HBDS2ynAWDhAKPjflJ1Xb+PIukV/EQHm8KpASpYsyzm8EPa4u5hZDMX06++i78uZPhczuBhgYk9b
gWR9Ye+1HXDQLOnQtiXnRbLW89om+uf37/z3d81zixekA583HcP84zmZwULIp5y4kSIZzh5KtThP
L3lHw5e+VrO4wKajU0NqNYwuREacdNN0yS8lmSUmmw6UHekbu/P7cvLvnOFXInMC2DNIhVPhvLqC
ar711DmHeD5lIgIz80VqI/4dUvCYMpjbET59mfwF6fXop/1boqbrEPj47pAye93enoYHljELO9UY
kHMQPGOXlB0fEVR7NkMjrBy3QQI5sieS/bzT0BstIkco1O+GvD3CH3wpGnH954/tjzEfWgWGiQxl
uGx++so/D70lQ9jA7J9Bd6HQsMJWNCb9RSgUM44twlLDIdpIHyVqLr5L1D4HwBD3UsFaGsbg/3sA
/e+r8Q3L0xlU+T8Dkf847JKyzwZdtsteNAuYPD/4lICLwR/0CuJ+djMa8PcX6YiNYcF/XUbEWYPf
//rnD2Wt1P7zwl5fhW0wkGWXZq5t0N8fG4WdGmWqlwvImKXY4f788uwyElMToUV/AR7vQFj6l/vX
+D9+qMWgx2VQqls0xusN/h9vfUK74DsGwiajqJ69FpCHC9jImphylP5L3I+Ra6QHYCR/aeWM+o/A
gPYvo/efrAmZFdlr8xb9whOhuwBKkJX+80di/nmz85msrZa19hl2wLnz95fnAL7LeoDG+7LETo/n
Lw3EQzE9eiyaZc5IYSSzhFFDm6HvsnZ5AEh77sNYsyO8qGg/h7tsBuhVNF/uAlxQ71/7msgw0zCB
RNjdGZ7u8Z9f85+nJC+ZDpbHvmfrqyz8j3puYo7RVQLiapfDI51Qs8STICZpmd+MwH/10zu4Xbtq
Bmb3zz/4v+oIfrLPcnlt1BnwW94fD+N81hR8mnTa944oQJYT9Dea5Zv8zqzyfi55Hk9+3h7cxfjs
gyaC4xiWffqF8v/NHghRdcHvdA6ifEYe9Nf+JTEE47D58M+v82di8MeF7rNfWF8jBBfr55r8j2tO
EW7tjEzK8FjQh3TDnbnoYTam90LRQNfWSUv1m0V0O6tZiZcZE9fJuu0QPxaae6TvtyGvsx+tOGf/
pX4w7f+6CY11iM0fHGxrZ/v3C46JdFtXUzbu5y7/Pc26cVHu4O96W3+Z5sK+wQffbESch64Rf3Ie
kvEdt2lUd2Ua8ZhCIg4wbKxUfWotjMSCG6uUxlZLCnmPqmKbGZk4Oa68i2X8Wko0uf/y4Vr/fUdT
RBo+zg1H52D68ypQRWOB3SLaqtsr+OZh3DmAQYKKvFxPppFp5b+L1dpekBcc+fOs79KlvTXaxniK
cWLDLCr2mFs4X1LZHnSBnlTLyZ1L1M42QabiIBkP2JDXwN9918oF7WSpdrpxV3GqkUQmv6tkCkiT
L14JOwRcXuK+KXLN2CdipFAgATOdjAhr+XS2i7rlHkHV2ALe1YnTJXGLubnesAL6+RizggRZvdGv
M4aDTR2MJFemJDd6ItAjRGngsRgFkKxTI0RdcePzmJ6bClO4nSekDIt0H5BvznAVJgn7cwBlD7qz
YPwhk2BDJPW73hvEBmLD0ZLfjla/LIEC+IQNznGutecTSm+WoWdmXz+AjKkIyTt4SuL63vOGt1Li
gc8s44zeEklwRo4puHBXjQiKLK6JPg2uckJBRa6UxorA3BUzQIKlGH2gC2O5FzK4BDHpXWNvL7Cf
SOLMBxgYE5m22Ki2q1zlJrCmjIpW/7L06WGyS/7fgiPJsSfgmiZuCyu5KU3/IgeuVXh8kPDjur1z
oI5KCglc3ExZAY4gqV0lZ24OSBVXRxNCkTuKRpRbJzNBIpVOGTL8QETrIg02zPlTLXz8MZyH08/V
06t5gLcvwOekbRWqBIjEYDhRgC4asGil3v7lcv5z3uPpXMg0HUw27ICV5Hq1/8ezQpubmW19MJIB
YD05wn6eWu+r9uSHo0/QVu3vrl0evIwQF20jZu2vf/nxf7YT/HgX7SVLUYvHKovPv//4pcl8iLzt
sIe0S77BRNhGNYM38sSu9K4lakeIjU59Ij0QP0YvjVAaeNFoWO/++ZX8zHH+/tDklfi6yzINyhT1
wd9fSZkuqKCwFIBBn9OonPdESpBNOJjkLfFkJ9Pd3zkLdvShyu7dYvzQZzAtvnUE0J1GecllpR2d
uM0fBn5VsV5ewK67u7pPw0Z29SVtcR5hXcfFhtxj59cGF0+guTsPafI+tcA+gPD41bnrKujnN/an
/mKq98SeVqs7jzzUWjyarWRCR5/UUTDtVV6oM8DMbdXCiICccK0GS11cFQmcDlslhigd9Ql8k8+T
34fwpbkKfqZu3Qca8rDRPzU1oTwykGS+e9y/dodl6Z8/2//jQLJ5sJvIXtepJgavv3+2FDFz0I7j
gK+oifcg2XeV51ww/nL5g2nITP93kCX5wcI+n43mb50pxt5Wrn/Ol8bfIX8tfHsCvIpDqxrV+C+D
Xpbf/11UUP34VGK8ysCiSP37K0wMJONxzECo0RoriruRYD0AnWsVVh0Wa9wifrmXxZhcrPYQeMK8
6QN3jIZ5Hp+dNA/Jv9bvTLbidx7FlN1Oxe20gCTNjDwyVdOB/F7Kk0DZRwNNiUANaExN8DT2Guwl
i2R4vKUt1GCOhNrpQzeAC4/Kv92Yvm0d5jL/TJdliBg+YkoB77pd/2qU89HsLPL/cth0/ZDtZW8E
SGV6nikBaD96mq95uaHLmYNEXTrJxIdwHvLgyQHYZEhsSlWxK1uP4EFl5VZk8IqzGSJSSQRqp65J
rkcSNtqtOVHWlUkxhwyPMJ/moLeDXCONWY4X18X2k1jJ1V1AvJLjvvIQbBOfRjWGxfodIoTa6CbE
T2SF8ERq6qMxKCJn9Ss0uX0QnhU1ceCfTWthrVuM3PLEYxGiRrs2NbcgzfWtnE4mEgWsqCUhldJ/
SVyqsXwGtxN3+JmkHPqTk5rfC7gFtzAwOfnfczwRfLOUu6WpeL9mxtDkrwag6pNjFtVjMLDxA0fj
zhnpRIFzO8nUvnOIdgcDXj/L9cwt6T+9Fj6BwoYD5HmlvjsYRgpRFHuB1hehLuwKEixLkFLxQBjn
gC+OH5e19JtVoH8nTqtFSa8bEabh9yV573NnvtdM5y9QWfPOI7Zyp/rZ2NZ8zfh3U3/P6dIdWI7R
c4su2Ntrk0Ss/HIRdvZqpM0Xg7rqmRgfXCndFZBd/5HL/DocJoqBY1kUE1eC3t1m2N1XsnGxK2sP
vPYyn5P5W86y+x6F4CqK8eRzU/kLnoohs8MkEacFUe0Vv0e3tbXxznQBk9puhbXGS+tjaovqvqcb
8T1/6zo6KYknxyqLMwuFdte1wbLjefo5r+VmN1rOZ2F6w2b0sn5v5RKnz5KYZ6Mxkcn18anrRHD2
kh3Ao+xmKcjNYEe6RYDcn2iauAKT5LQ4wcvIUnbBJEy6VQvkW2tA+aRx8LKGqMIrdwuSgWvCrNYw
kyxoqyO/oYWm2B33JSrEqPR2hoWe2cmd9KkcfXVqK50wYe++dub+vVoafl5w8d2Un1P74wPDbOoL
6N/KhdeZC/s+r4vbRBRcylYZnzWzsk6xCQQuBgj51Eogc00OUQBh+m2sStJ11merL4DIeC3JHH1Z
jLsKNPeGZUKJUVajXopygHzv8JivQ5rzRblrFuBieBQ587uxWIAmFV7LBLXHndtoN7ZacPzOLCUz
Kzk3tfmAh9N+5x43R0gqcC7KY2IhGKd9S46VO7yXmpwPjllVJ9xdBFsnx9gCfBU0S1hWQxiI3FlN
nqGxdm58S8k9kvjN5CXaxYGL32j5Y2qiBphBEG3yenljcW8+KBhUmW0/4RQejiTK3w1EZu8RKh8T
JNoH2tlzUmQjnjjjbI/gXzrexg4+crD2Ty0YANhb6z8ZXfnaZbNxY3VMXmo8fbEYt5XHeCUY2f+R
M6jtuUG2EMKL62gowqs19wFJwHGlkCHBgqRAJ7FBIO8edZMnVKmOSeLJLRInELJrhSs7aLp1Ml2R
tV6rsqkjd4ZC1lt8A3KeLwWp3chqO/QG9eGnFEMGuSXvyd/5ZKfuWyYH+BkH42BWEW5MuhF0igRF
JR+tljBi6W+8KY5xEmcY8GLIC/iJ0bU3SXPnWeWzXfWHZeCN6EtRHzA7kCKsQ7VV6jOYZ/Pc67Pi
KAZvRE92dtY/2Wl8xktQHZLGcE4WAONlrgHeQb0/EJ/l3tKAurdmZjq33xQajr4GAXg9ul6XPwlW
Ajdxrt92aJWRcxsAZ3hgPLq5YZ2RW760cDKvoFD246AXD0L6NekVowp//lHp+Ltm0Pfh5FVqxUvI
dwxe21TrjmMXqAv1JDl3+M9Cm/MN+jSgvQ7643jbCwo0wlvWBGVKjH60dWalYOeyHLSSxm8y4j7Z
K0mOnak0Z5eBHQxX1nHBcBW98bVcFhBGA8EdbiDvG0+8+I5Io6LN0IprJL+JBbUOlY/EQ515YbKg
HbEx42HCbvULdO9PzrGIbLPfi1s7+9Hvt+gr4lvA1p5LL+SnuCS0ccDSPyhIEiOr5UydG5OxBspe
nNYZ7A3fiXSzHUKNLMtTVYIbYYnEiPPdIYh4ZxMGUxvP5ey1W0RLBZxhyvzZCR45oewdsSgPmZVN
e2b3EOKsajpOwCQ3AJu/UQEefxoUcxjuC31tadpguCuN4rnGxbK2J0XWPKsZIz/zGPsoe6aSZDr0
Lp9gnyak6OruPZDfyLeo1lIimuH+CtpgDWnLnHTU6ga0q9xt2sNSgyiI8/qcQ6iaegICbGaqEUwx
5n3dmYFbfg6G9GwGzUPvdUY4OjGiYeO7KcFntJjoJkc7uNh3H1PHxuO2qD4CkGzRUU2sjDLfRYOT
jr31EAz5YR54+a1EscoTGneFh4ESqv4mc4jjZbkDACYfzyRv/Ta7Dls4dAG7cU4ydp1N13pJlK0S
YbM7ggcASu9+S6vnYJa4d0xYYuGIRX+HzZYMoG6Jw8aDCozkPEZwfyvL6qUX8ye5R8tmnmpvi0yT
MWvl7Z1KEtKLYDnKnIBQm2q1esaDsZl9O951Bk6jiSAXIjjhMJcBt6menqcBnkabIr4d9Obc2u0r
YOtTAqCRmfC9b6BVsXXmOUYZd4wAFgTo3Rk/Nf1A4VcEuJhhABMMnhQS/ZaaqM29fWa/Qk/s7n56
SZ+IxZ6iqGxRtdnLEvr2tyoJktDdgLzn5pe5qJlJdDmE1B8ssNRnMojkZGLNYgNt8NDEets53Xzy
HGB/pGLuGUeXu64k8rpC7YTQTEV5CjVQkWByzLLlPADBcwIve0h88xVBpwtYkmTrpiGmvdTyADab
eBNdZ1ylk5uRgVNh3xrTiRhGImjz1ruM8XudN/bBpCuPlPXsVlZ1eqyYLz81+bxNFQGAvZzJau2X
FmpJvgtKsOK2+dXZ61NGHCg/OL47DTdXWg33MWvaMCv0W+Vp9SNxLk+J5jpYO2zeT17Oh3q2f3Vm
Wh7NvB2Az8DUdUaoFYTbrYwGui2P1FjsI9hRpxabiOGm5CKtxTbMGmIYJvucZDE7o+oe1Hsa6C8j
Loz9TMzWXlIObmrcBFFQ25j8+wP+oeb8cyeas6M2KPTyrj7NQxol4zopJh2RB0iW8QZXaUjSPdb2
awbgmQFHcvMzi/B6fk1dro6xUT1MYnmsEzsPKwNoXZxWPPnN0DSNbRXI5ewJGN3Kb7XjlLjzCbcS
N28e31QKkMgwSyatLGWlT66F1QdvbozZNFZddlYagFXsDf5Gb12yFGyTDSeC+6mW9Eulu6mtxL1i
LeTkrhIYQyMcOGZ/we3gpsG5aeWdA2HvZHjaL9kCU05K9GZtik4AWHfY4fQinp1EESAlwP/y9AAx
EJ7/ncCoCNUEh26QzS1w9HfS2VmqQ4IIR/JH4XsH79oIfgVDUnn13Y/GVt5qDbGiJRA3Klcns8He
4U4JVOe8fpkAB54XbSYoXCzoEH1FrOIw3+AjKPc4yOINNSGjAAI1DoHfvlcp0E7uNroOfL+dadt3
tQY7gqB3PjsXCEjs3wZd+j41q6PNjEEVe85DwobrCNsXIeCoOAY0BsUtQ3LS5l0yKpbUYARPFkif
q4efKwAS6iGe+xcgU1+GGD6qNGlDa531Fbb7aKUPCpcBQRiwjGpyuldg00yYnGOeLfdK79cyUgV0
EJRfwhLu/Wz7FvbwaW/IGCjKlL9YaVafSgnURg8eE5u0V5J771w0G+HSmUdjip9xwddkbQ325ucl
BZKYIxax3/nCJ1ilBhHLjnV4kWnn3II3jkn3Zmoy9twcGpRiZJacnX5VGEdrIdFBNdHSauI4u9g2
R8DSp3RR74QoL+FQMc7Qq/JVaKzP3AFypdEtIvSStNwW2dCSp+dFEhptRzmHbgMIqsoeQarAzRXW
dMA2eePNw3jS4AsdSMtIrPYGGqA6BQnjOH31Crkez0mNlJmpX6nAo3wrtssct+eRDc3OmUhzQcL2
UpSEVmY+3NmxPDZZYpBsWqXbuUkiDm3vNmNUc1+11e2i0TaMYK5W1B5lumta912FzKOYq91oxbTd
dXLgrtLBzAvnxtfitxm/OVwl6wUxK1XkkrXHpl4tIyFuYedGk+KvGLzNxmxJzUSdiiteAEUeguaE
ZuszLvM86p3xE2Cwv5naLg893+PdOwwkiVWKmPwCOHIuA1Dpc5dC9HaN6kkzl9OTn/ltCC6J+KRq
pSOIWxutU18EdbhU8mNoQSFsYFhEpr+WzEH6yODnKxv6BDCVf1t25odr3el2XRyN0oAHq0gGXBkg
LupgqPZcelU6PRO/BtlYjN59N+JzL5IpBP3JEHSavIfpmamqeVNhAt14rgGe0/3NLrG/YVXZhUNf
ERwuplDjQYs/AXaSU0Jm6vtQWZ9dxreUWfN1UKYNFV6/xKAi24UEgDgrm60vf4EK77e2eAOWkR2D
tHvw2wbkjSs8gI39dXFhTcpsuDFqgF8Lk46N27dvQtrdvu+sYJ93LxXxfJGI2RHayz3PhhuOBh3c
FySUTK9hPxQDpE4IxdPyaFXBuLE8FJpzrY9gmwna0A03QYuOlI3MkQgA0AHMZYfTs8DZkJhwVXR6
bjf9liUEhWROIpO1ydYw+kc6125jGU6/KxzBYat/+FVOwIxyLqSf6GvCFKraYfgoDKooF+KOoecI
rQEFy7bWDr6y74fAcYGNUQgpgrYmfRqPYvoqs+6xG3IjzN7TuXY2iJKo+V0PGkjR3w8ppwzEWsKf
GiPyMu3Al/RV9PDF4agcMuYHFM7Zu5uQBjF5JdQmA/osmviNbHg3HKP+ppivjF3HsLIZRGIsIf+p
D17mhqQCs/DhwTYOPKKFZOkWqBU7M5JzpaaO/uBsa5O4KUKnYSEW6q2aM7hqMPGJ5SmeodsShYqM
RrnvvZrefPwQ1yy0JJHEgVAq8lT72TUGBF4a6i1izuCIs/IZl1Io8XhuqTKXnT8ZN4vUU9JoMfhV
FsnYASyqRfc+oKvhHTTJb1EOCVFZ3757MZkvVq8Tyh3nxSltp2OedaQg0+CILj1YciKWqIUpMUym
R8IIt/qkEYo2FDwDMcVZZN3vcYAWRuae2xqk50DEjdFaLkFV+yxlgDPYB87cKmwZSIauNHcciA8W
UHIsvYyxMse7iZP5qVh+oRVP73toqgBwd9yfdYgYlWdRzEHtIwxCcwtOnCp9NxbgrWOCMdGXawwr
smBX9f1tnkKSAknvbDVvflhUG6WJ/UA7/FG5y9mh/QNMcGkmILqrVsClb9HrSBo5Bjr/lj7/rjD9
c2Glz+YAyowOKa0k4n6rG8N6YohnBg7P82F8qezsQZisbZHQchc14J7rVFxZnL5rvUNmcCo/3MIy
D0YQGTUhNYRPkbHi8FSI2bnZ/bdm96dk4UnYUBNu6HNe2pw6IXNxhSLGYAA5Mr5lvhHPeR62aXMd
kz7Y1yNiA7zeE5sq99caSXJqTw7ug/u6tN+KnGupiyfi5hbvGlOYu4Be9wEBLvsaQkw49UR/pj2F
KhuzTS90UniFExMb1Z7rxNK3Zu8iwahzwJew9FCdvAJNaiJ3fJqbxTi0DVWD1sT9PuWIP5YTWqDa
nuHAsdrh6FrOYJiTfcmYHSygecGxLPYStrs5E4rRETu161whN2K68eAV6SURHhnLZiPC7JscS1PB
tCnIE9eWGwfvLHRwQFJDACnF01VkQ2C2B9JZWkP7tkX8yzaqYacWPYDp6H3LarI2mZc/zgMcXfGs
++KtKOjUio6toNHWv4mI+eji6wSvZ2iCs/ByfW9NfUc2pvvBaAZsgcqf+9g+2EHPrBjX5tQ1Fn8z
kz5m1XNkkuhgt5wKST+UT6YgPxojveF05n3v0oOUayELM/vrmE38+1rd5StdPemyg8s2GQ/FGC0j
1Y2XyxdiMtnVxfWtUgbdXI5WoTaAGlt5FmJF2sdFPb4sMd5yNt6vzLiCu0QWvyZXDdug5zDqDcIy
6thv95yMfiRyhZHfzuDhg+W/s6cypE2UcMOC5HnI53HfNuMv8sWDk+cBqE5s+NKLy/w4ZQnCiuY1
y+Wws6ViDK+lv2M3jZScb70K50fu1b+1ARnFEoGG8gBWQE7SCrPYMf0cwdU4J4Z1yYU0UmCZQr7S
pt5j2IeMClosCqolqht3uDj4cao0Mmb9S0EABOlMBeUVtX0axm8m8/VJ1ARR+RRGnMCDCcN9IF+I
/6IdUkWuc8P2zyGxMe49dAKtR7TilMG5AQ/h27K/8Y3x/WejreHhPgQJsBzRaLufilwydY+YW2FH
yuNLQKN6A5xLD3V3/LBWDE2QvMYgHWA5rjBnr5NbMjxyMMnOfUA6RFfhy6v4QoyR/NCpVJFTDF+T
Jo8l9M3N0HQ0vgwiyIoiARux7sby2UEkD4EXuiyj5Zr1Y0sSxdOcjEAeVQ0BnpsFHTTb3IZ/DQ6R
VI96jwiOr/bDlyQbLql547VsImQpa7Ra4tlo+VhtulRo8xbxCfmqmMu3C8TmVpGe3Gs7JP1EV6TG
Fazyt2BmbSLntpyVAOKRPjB5W89y2X82vBuRN3Lrz4xHYucTj0JJYz6+m8GBe7DdGMWMGKWafCrn
gkAScVfioSkSZNqabpMz2/vZJnHlM5mXxQ0+S1YZKn/itLi2mZ6yTstZOlikrzlq2qPEo5PsBeu8
yY2GVj93tLc9VDhf9L+rruETbEtG6Wl9yh2SMkpM1KwFdMJY8noPLwbGRuMeKDk8ZgM+8E+742i1
V959gwLLYJcp5nWwyyi5SOHLq/5Da3t9lxAQsbFqpXFweV+G1Xl7IZ7IEi9DJyC+FGvHyYYrERYO
BY+uMKpYMJH2BUwp9GlnV4+wWZcIq7M678IKDAzzz4JwBnx5iTL3XWGua5wSsSIvgFQMyulhiECj
vQEtnGDIFw+lN2UwMrIi7HiMgNiYj52XPLuI5yCw2MVJ1U9d29S3yKi8/nN2TO2MF/1kjwNpafa1
cMIhO4q2755bSBC9SpObJnZ2Yxy090NbocMcaDQKYnsHj2+H/laSM9lyj/VM/yqKVZ/nGnCMcN0P
7wbLOE2F9mGkunNA6vmZLaJkU8Bq3UoevTTTj5ajIOmJ+dgqmMJjzf9dgZOW1tlPkd6I0f8uRyJq
yBZLImJAnE/TsfID2d8JwY1vTT7aHHEMdrSUkEoiB0x2owT/GR1gq0W8xKW8y6vYDScKXkPIk66N
PsKHrGUrHVhHd7nCU+y2oi6KXWDW4uAkRJlZbDZwFxgQO0mOG5V5EHWQ7XLsdDtO8G+w51SmPOJG
OlNm5+12rvpLUpc1hDCFsNbyz4vxphioh3nh8ggBUn82QTp2PsTj4bc+cmyggXwsa+6lQE72Jjct
89bpkNE0tvi2ed1wV06uTuYFJ1iUDw20k7SEwJjw+9j1IvZGbT3JQLE6GdFAww6IGmUnYesBsYJk
mQf5SQC7L9ORQxp7JWCNR6MHjguB0th6njpaXBU+mox2RrWm9UyzpJs9my6imBIvEfXldim/wS37
FKPoos5CD+Rh6etLkTQgUrxvu6zXZFge03S8pVx2aqq7LXBc2pP66PMc3s3NWIVWUj+AI6FTBz2q
VPzVt9xOQw4hX3QzM2k2SMfgvszWLU1aD7emmZrUEDqrKANtvV7RJGjEA8AJiMsIvFJDN0BSFMJw
xEjs+5gcpiMJEao6Ti59AB4BDlqDL5ZEBrmTdRBsbcywW+kR4AKjCP+HHMlrDD7tZYzvEzMPldSD
Yw8X7Mj26q7WtZowlN5ilsxoKvBrLRzWbBLy8eybnnwlwh5Sysf6YgA0hEgg9VVOorZJboorviy4
+pZ/crV4L4dUOyFVuXViYz9o82vR8AJauGk7J8PbVbVes0/Ikd+SNAe6YYJtB1ahIsD7OqFzlEGi
gZsnny/xYrUvsxwRtOYe9MXUn0xzeKHD74Ry7hVXe1waXIA14/i4GfN9AF8K2wA426BX9l4vM3tr
6lYbZg4lIs8vUpiZR5Fdaq4p1UQQ9aBiKRZIRSURkKMohdSbSaQseDJOkmrZH6fkUgyU7bZhh7Wh
6ud5ZBjXAsrE88qzJi0e2cdnZ3+Grbiigmw9eWwc8f7ztChMl/4p9km6VekBc7q8EeX7mh7yKErn
rBnBsWjldE0TdHCTX9coXmFiDHNLIoVF7goEaHaXguU4qyBGWem+FEghOq8OdaP8hB8BKVHDq8hb
/gykX9yknTo42WjfqRa8Z1VjrA2wa0aLyxX5o9MolCPAF3ZE2pPo2lleD0Equx/0z4FY79mxmCIK
Fq7eGrm3gmbr5LXPlheIr/WR0g2wxphQ8htHOcdosHEMb5lH31ZDlRzx3xtQedt+nT2GBeDW6zyX
wF9S91Y4io7b5IzW83eZkcFexQ1GXECrOxMPNfnxdb/rZmiUVVZkJ1La1xEauaLVkNh3CNJ6TnxI
TBxMxVFzPyRH4J0FhpkEoca5aCKtVv3uhh6HTNC5/J3DXHStRr/rJ+nfOr7BbZUXLHaCePfTDyTt
uPWmPjkRaf7p22KrZarbGhWFT9ehUxjFYOyqzmOZTh3lMuLf3uXm2Bxsd3mDOO7PHuCfqTMuuMNS
IKvefT9zcRhkfhEdQvTRzJvTm6QmU9o+57Lm+Z35zxVTuYhYn2UTd4z/rDXzhO6WbtztPR5RJNGW
axk6kRZvZLPaF7kIU0uhMpx1JtgcS6JedrCI3KoPjdaHQO3BTiQFOvQqeYH2SP5s7O4sLf9VNei0
/DF9BVXz4CXD49wTO8bm/J0Yn2teDetOUEOl1zI8hob22sj8tbedE1HB5m4y0zAdYJ47LmGGc56E
iWgMAifYzxLMs6T5E76kZofz9vdEsN1mVNWN1WbPwm4+GqejqEpfdaaAHKD41kvBwtXl7UK7fjRq
m8pGrN4WYX8O0n6ziWeeGuurL4rTItGnZ2pMaMpYd2QGvZ1MjjrpdiFPckCqhfUoyTgJk7L7i3Ma
WcgaVFA0elTBdNm4BaWh7p3iwHsoS+c3cCyfEJlNCj/rjPj5ogYWswVikZ6eZK/J9q72qAyZZRtE
anLukjjmdMe8UvbWYmK20UgVLI0HKfJHkFiQtyvvu2ftXQ3ILKEgB9siR0bQI7IADLWxXLonibh8
IywWlbaZHJpW7S3oMnzk1ZMw7H0/eb8bN3nVW37tYE0Jv0wSoeZP3KFc3zrf1eh2kUVC8G7pyjti
7kiKd4ovX3ZnIkLrTdKddLNXN93IocQAiq1XcYsr7CFVBrc6MIHIbd8sVbi3fUUX2icwuHOE0W5Q
qFCXgb5DFhVNlDYWu7gNuuBmjy1+3DDFuoPRzISyayGqpwJx2RyJIt1a0pxo4kgeNIOHJCWXAFEq
oVt8lyQMkutLQv2mWg5WSi6RYaNMkQTR2vifdj/ueR38DmMhmNcsOthZsO5n9HU3Oc8JaaUwDlAk
OJZ+SjX2RQVGvMbiJnWob2x04MuaFlXNZ4Oo7iY7qqJCBWJMHFTlbsyw/lotap4EGIExkL0yYPUn
n5avgRE3mZrztiTcaKOP5bTzDLajt+NKIShHQuxanuJWx/5HMpIqhMfESebNPlbFq2qpUwOTGRM/
jwZ4F8Qq3ivFnarHqKHE3L2NVF6d64FeSrBYiCFJeJzEBKL6vMvFd0Ols/iF6rOhigGpHvOq2TQ4
m8zCkZHDLn1iluQxymL/k9mjztM4OKc07BoprL61BmZOC5lpgjF0srQ909CCKdOgMbYZ+6NhVg8t
ABh4+2LgDtB0EhsFsj4mpZdh7Od9ATbOLV4ceFIUi0ga3N9pqz00IACQdM7Mj5s+rNriF+GX7sZ6
mPrKY6VRvGmYcjf0F0gNRH8RLrWW6IUVzuectivU2vq9MqZt4liPhFIUUOdyQdBgupihHmDKlSeD
rbos9F/A+WjcA9oetA74vMvhIV3cX95E0IKoDoMB7tv1u7/WkMaxPUo6caZUPFInhyfHgqjILhqm
R24GDcIFdcy+ayhRu4zPGLMenaS5VJjPNkJHZtbP6W3rkps4zNXNUtXm3snba6pqtDzlyJR4ndQs
y9Vbic0+U3HD/phJYkNCK7P+0ip5+R/mzmw5biTLtr9SP4A2TA44Xq5ZxxzBQeKk6QVGUhLm0TF/
fS8wuyrJSAXDmk/3Ic2yVEogMLjD/Zy9144xYK2cjC2SzzbMIFhTB/UaZiVwYTYsHY9KjoW7gk5z
JcXU7geKkXFlsLUWtHLcnMlMfitalFkFEVN2yrbLpOTRwgsGqoSxMg4dBQkqrJjp+0M8plfxBG9r
LK3HBEDvvo1xPFgI8ksM8lDolkZMPtqkm8myFCPNQLXTUpshk/Oqp3n3U5UPMqO/Bckk2rkRAYJS
kFyWtnq+NKdw3IcJ7nAkcp7Wa1gnpuvE0PwV2K4FgYA1gxi5NiqsNVyFa/SRCZl4dAHLUrA1bqM7
k1XeWpFIu0zJalraUb5JTBbp+AddSqyw8kLWqjXXUMfMnnRQl6zFfqSqI2vW40fIvv6WVd3jy/qh
pF1b0LerdFTbXorJp4Adw+AlUMNqHHMnSnY+CenWe7OhB0c8Uv9T8u0eu+QGPRpLCav65WiG9c1V
UDIEpMJ7zH3TKnXH6XOJJdCCLrwnYDBeKrfCVFVU3/PKLWcleLmpk+ZahOKziKarXLFt8VFJLdGm
oFoQLPvNnqDR1H6WTvMD9f0T2/p6mQoiu0AgLvqR3bA7B2/Q5Gz8+Cktgok0p+o61qs1saf2omzR
VdMX3jGX3Or9sJOOum+SmMWqwW3tnJWcmnUAPXrt0oXu+/JTk9g/AEzvmmEiQbsiEXo4BL4rFpon
Pruk55bowucdvNp4rc7qs6Q0Fj1GpnwOoQAzZfOtVAbCBbcUS6S9Wz/Qm4uxnmPSFaLGMtvmdkVp
xXfYLYwwHtrmK8BS/geEvUQdAkYuYhwaxfGPLvFu+ir/UoE7dPRvynDu67n7H9jq1vKQRoGTgdAM
V5PwLHZ0nuEvVTFeOrSWWwIlqOaj28icm17VV3Ur+FYEtJJL/8kOkrXrRqsuY+ZsWZCVI7MI37WV
3dcPsc5ecar0a7IMnR0oR0SIGnocWr8HbUbM6mb7QGrZ50obv6mu3TjhJuY+Aqksfxa2zjbPedQo
FvYjCZKdBNXN3hBYo3nlZ367oDGl47tmPV8Oexr1YeM/Dlmzi7psNZZ3RqUjwm9+hMp4iALvSzlq
V/lE13a0LqdYJTvpkQ9JLrrOxoUdvbquGpv8hsRbEm8Zr9JUvyx1Y5tbCp3gYP6u0l6RkGJJktcz
A/B4T2hZThWwAWmz65o5w+kleMl5CXl6+VeW+vnhr/9N2a+AxZGGC3PM4s2AsgSkNcHdvoH4LDuM
ZAxPqZHd6wEUiMQpflkTdge4rs3K8syvJtzIFSxNdxVa88q0/4kku/reDSF6CUJ912G485Bu3LIz
nmMX2KcbWfcppyBIf0yTB0mvRURoVwSC8U7W2UHrQKp0LOzJJ3CyC+hcK7eEcT4FJBUHRusRDFg8
WbA6vIZ5zRtbbakod8tquvF8vr51XbFuslEquuxkpCEyPmeqg3eHCygKQeTlvSDqM0xvMjugAW+h
gzFCRCOGzZbp5c/4Dy1hMm2VTXcZT2siRMwFzo2R6ufA4yKadYvKt4H8mX/yUwd8MCIK1p7knceS
qnnkJggwG779EO2WBJ8SKYARvCi860YrJjr04iI2EU0YxOzRMq5b6/MQ/B4HwmjCxjSI+k7Kq3Rb
2NYCLr8PHih5djOUo4ILmGR36RMptVSSIFKzDb+iZ06WbUjEE4xzzBwu+ScqTVa+k+EeRVA+x2+u
dRBVVl6whkA/AmNouK+MgZcuirZAIbZ6ofplr7xxbaXGZ6v8ZaIyxUQyeaXCrORcRO0Ub1Jv3KD/
ItJhg27mPkTbdtlkLcKasCPPBSH01HhUSuoJKXL9FJKzIUo3vMgVoUK2+p4ErFZKxGjYIfVVqWGG
yTH+YJbfW4XNkkfgqjbN4ZclDP9T7RGZbZU4dP2kuqdn/dD2BXHXMRWFdPBvKViwzWqL53DO0BvG
J3dOxmjaZKszOpeZV08rJVsMqWiqO4W5XDVhc4MRkEaeaf/qYodSrLhIyGfa2aLcBPkor/Ppm0M8
01p60bcwwTcwDGKVEAOyjCaxIAO6wisT/WYv3s3sFn9tJJbJCPQOwiajxMVs2iOFxbSVfqsgay7p
zHU7LdflFREWW8z71qHvidDuPG+nwn5cYRsBxE7PZlUnRb/pbOMnb6AkhJhZpKV0vrXpTFDZOpjT
iMTTCxE6+rSmtIAMRADG3dIVGrR8kCIrmEkL+oTYtbEbIYAgtYtuzzbEadZQpumG2GFflbbrqSM7
10yNg27shRy6dUhfgqgQ+tReM2TEgBKRWARXBIURLlGL60gYBB9E8tdo5tOCWYjcBArgNj8+Noxn
lgI9N55gJld8Et5VVCj/uitNatT5hZmynBZzagJRWv2FsuhYWOCgWAWlN9RnBJs3IzX3Y2zfQ+te
lX2X38UYHm9AxS79nrUqq3JnQ+bEb7MkjUm0UUZKiT8eKuKuy+YLisARojXa/kykv1OqowIA5kYH
fSUWacGLaxfkJNfjM3jXJ1NJZ5kTzxmSx4o+C9VvLlCNS4UqMvVaVsUVaTAp5sKyE48KwUgUiXGF
plmi68SAN+njFWkhAaxtLEMkoTxaQf4jLf1b08C15mm5xsasju9qj9lxaMxHw2VBD9cUsZw9pkvg
o7/QbJvrbApvDB3IVcuyt1Vq100eHOqxaWjk08iKgjrc2Fq9EZh60Kd0l+w/Vi4kpXwIdjS/r6rG
Ij7dYPKebG/pNtXTKLgsElY3Bjqy9Sy1t5zbsq9/Fn6fUk5mMRtRcatpfwzdRcA6dEnEhLUqaC73
Qn5JuqxZ17VOILTTXrYWqus8ouDYsPAEKrvqiIReWcCNt/rwSCucqnTBwnI0KAbFpG5zlw2Lh90L
Y0sLhJyUCBt60rao3Ca4MiCc0a/fo5xN1oXbkLGtDbeh2OCGZKczrUqQYKt4DOuta/JERFrElN6x
zfTK4Ttjm8uoaactSnocRehjS5u/OobhHKphjNuwo/9POQTHX5/OoU06RSm0sNO8H4qEOW2G6itK
CNR71kZhoCA56ppws2dXr5Bh2BeN08frlphu/Mz1VTLlDBoMJD00SKa5/iqltL0qJvK/iNVjhRk8
0OdbxHEYk6pcXw1BtS/yuWCWub/kHAM7ay0bPuhUVJMG1Wl13RUm8YxVTJmcPC2/DQ+Y6NK1TdTs
kuIv600QDWtdeduBRVNJ7DUpnlq0Thvt0whAniC+YF1lpJhHQn3mOnEsEhibsAbUodOxHCdOBCko
VQgaoOtkCH7qhLXyg7uVo0e/HaPcC26ry9IZYw15H72CYIyn6LGhvkaNHHMC9aqqx4UQtHTidCf5
1UoQ1nnm5cu0n5AQVp/HRNCtzmBQAzr+pPzxuSyERupnYfAtR4gSC93e1DGxvl0oFy7iJZce6TLw
xwctTasr2VfRhnJvelH3Lt/eoD/0YvhMXE+3sYP6sp1+hkHRLfRCBHzzFesbkVz2CakddUbSUeIb
OtZ6toBGvrTnDrwfuGAL8p43n2rpHqz5vhvZllPqnbai4rhZGCkWP/Vv0bkXDdD8A0rkNVHi+p1m
tdhUSPWWupyDgr3htgZqvmgy3btpQeMjyyYjLx8LtVEgAV+EapHv93dVkXcHBBAZs0ZU5sFVzww6
CTrPY41/3AdMZ0eq2yAv/h7jwd9YZJOg9f/ZIStfJlRokXiQUQ9V+Ib84CU5RVDiawoepo603+jM
6y6QN5MmMFbYSID9/GfU3dGqAVwIWqehcLcICYZftINnLCSLSTWmT5Ya9iltEO1S2cN3071Dh/aV
ql63CjPjqzbDiHNHoQSz4Xa/GBXQSL7otu2xQ285XBgSWByVxRpcHU08xC4wGvEujKad7LVidg9V
alHzyVUYpJzYuunzWS6cqsuupejC/mWpAo0EaiWQyjDu4+S30qqdqGk7hz5KinAInluam26Vfc+M
4DCxePX7n56rf+oPhpNdJU6NnbTqbgavuKwiFjqRFj1F8XCL5esCt+QXR2pfE+w4oJUC3cEF0JGV
LDaE79zXWv1rVVYYi/pq+lnwtVyqCxCL9UbLKqp/g3oa2CrZye9ATmpBByl40gyKY6JH4oJSTmn3
rfc9Cqsn12iex6B+1gf9YBvh0rYG3g2jAN8GMwBa+yLqzK0wsWm9sDIypHHTRO2ni3iQTqE9JPBD
c2ks0JRtu1S/IM0iRkOTPNumj9i1/eXo7Htj/BQmTa8gPQT9dG/azTcgqLR06B8VdrmRpk1I+Gz/
ZR3Blm4Mx5UQn6X4GVEMcrPyQTfLZoEt4cYIXG7MnKlAU4YS4rchErfgrVfNJKdVyLdwFRp4gBTl
wGuPojrbncjJtqEVw+TPKgKkeO2pEw3TUgzd7ZTCqJvvvtbxYQl40rhS4mVexGKb+9h/QftAwmhW
Zk25GMcbkfcOnyPWLDvWEkHN+jxAlbiN8vELzIjrKo7qneUg7iPHYc5QR1nep/GnSW/tC1H3twnQ
2OtB5YfORP8Qudq+IyE6q0ljFn1JL80qWKj3g7moBE0sgVaJMKOVNfC2Sunc8uHBn5TLu2rMs12Y
UqwKG/XJtNqKVkuJWnlS2xfzhhbP0MxC3KlcOnsMXNT+akKjk25yV+SDMP0OzZ1NOOEutmVEgamB
/R3dGj5FzBcBzqB5v4xK67Y0pn1sWUgv8Mqthz4P+F5RZJlbHXHHJUoakIWhjF2eeDjPc+ztka6H
2wcjCuWumZX8OZFiy5g4+pWJzG/jSSJJNC96Io+kXqrYj5lM0phQZ0oodoH+e/BpfEgzuh3LsCOX
faIMqXtrrYu1tUftalUiNl1VmORfppq+lNPO4VkuWsFGP2LbdMF60WRlF5mbA/QFk3aDcjcuEVwL
8jYU74LcVJq7jBL2Q2P1TDz0RsbZo6+BHGkCVhL6MGlrRVl9KQ0+2a0d9XsjRd/W18Sg1qDx3Sqh
LpMEfCBDb87Wts1101v3hINrC9IKC7ajIE9LbaBnhc3NdFtr62r52sNjyOysHnyLGl5EN3RtDPbF
FCCded/Ma/+T4DAjxJC3OC75N0Cg3lple83CyKObFXmecUd53jxYfXGX8nle9C6Box1gF+Fe+oa8
y7I8XGVO9GvIbGypNS5GKoQPcZpcUzbZzP/45Dst0ulrqdXOVd0j2Aw6dm0ReXhRu69JY3QQvK8J
UpjrlNFTW5fYfIpEw33CNq5xAmdN/cOZe0O2HXWM/89oKMQCdNKD0cfFQdHhXiRRHm5bJm+OJJYw
GJIzcJAXONdb/7hwbXxvVGwtrFbG0W2xUWn7PWlia6+TJM8VJAJLr2T/U2wVsoes1H9Pog9WAjWA
R5AlRW/WvxmBD8SdfC2dgjejoNRfgOl1kpkREpbLrN+HaXRTu+aPXitgFSO6o4YJ4wvpBUA/8Fro
uq3cLSjHO7+T0n62Bbl7Mk7Zn/2UM/cgx2apFSq/8AkJHbv6jLl7BtgcXzcEVZQIns1lv0DNXgEE
LD2vAmLcEVzYzrUxFfR8ZfBIWBfmKhRMi0rxG95/BXHk//Ok0IRAWM9+fUc6R9QCV0yaKecWStDe
ZnX5q9MxTY7VA7N6TyQ7XiyUuJrqbkkNySkMmxdpyqJlyDNzM2SYDCgKaECIFzZpehUI9JUmIjqf
2aHTG4RKhIrU5i+tctTKzeMrCE44G+zaZwfZXbJanKixWwQWBOvUd7tN41rDbRFOZL4yBesVGsIg
eQoSUkM9esSsjtXGHb/hmfpuZnQTR1Z2C50UBN4EdtR602QUdAlO0CK87n5tYCAaiHIUjf/FT8vL
QXqk6lYPQM0If5TWHTxBzFTeBprVRAJF2NLCL2/pNXmLJLlMcuumku5FC6dsWX9FH6PWhFZi6Bso
erAECXkhfsb0cHGjYLvGbcWKtAlW4aD9oBoQmyUNyoLaiON/qjLrwotBhlBO6daYvz65vXY9S61A
tSb7whwEchLHvbz2J9f74tRXtBRafDUq2Kgi3mWRwQ6myL9rAld23uryQrO/Dqlif03x0pODswxT
brw9wnQZm0cEpOqhri/ff2f+wVh2BQxXqhew9x0Hd+LRK+ONBRDIvir4TCCjH3L7KiiSr7JXZOyZ
IRmpJmawyO1Wpj3eUMtJ9qyW5yiZ6mGMibaxEHX4A4Zu1DqZwl+UEgDjJtZzF2XrqR/svUMHeRlq
E+l407DWy7A4w9Gaf+KboQY0xzQ9E5CUSX9pThZ4zero+H/KiCr3WszbFB0lY2VXF33J8giDNmkR
FfSOsPiLt/R/yp1b3f33/b9+F/W/ru4298fE/dfA/f93KujhzV/6c4zd/4fkfjFzOf/D7Z2TAd5k
Qfx3TkDPcxM9P76m97/8R3/R+w3JzPW/tP6Xf0cTO8fHaY7+X7AmyGBzLFNAoBYAKdRf0XKa9P6L
/aYHbMrAMYLn4v8E6H87P2vziwJVHFrV25eF5Eun6mP0DJ35BarPQtgPBcYHo2TmGc8Mrrf0jL/P
cQTnG+DQoaXjHMawCeJnq2LaqdHR3c3oVxAk6bdXd/fzX6/6v15Hpryd9/8+0UwJfPWRQYOTl1g+
2y2+9qXbIZXt3V1vFpT1N627T2hn99btnKT7/gnfrnX+Pt/856/OV5e63rJ9bLe5fsden+6FfubI
px7L0TIhLsyxinSt3cKwWOTd9dD+Crh/KBaSn+//9vme/D1b/P3bj1EmY+d0MasoKqrbaA4Q9Bpo
RWeWO6duzBF8ra/ZS+slBx/RKvLm0iQ1z3zdTx36CBKj0+2OHJM707de+Oglnf1VVXp75uhv59D/
3JUXEN6rJ9pRnE9GM5oTqnLX2ed+a1K7KLEMlSYYi6jWmeQ7p9TvR5q/1Md7B+P2X6E6zG3khvzh
/T3xSIyjceLljZ57Waq2maYRLtwN3Waop+dggrX+/kM/cfOMowFiSVWUUeqMOzQhxb4qc/8wSse6
e//oR8j8f989qHJvx8OQe9i/ssDfmdo4LUcj/BbGro7wvLgdw46YhGnXovm0jRRmbUHAbAcCUDbd
mYf356uz5NFbR1iw5WKRz/aTXvc/9VLLzVUldLq471/f/Bz+OWSgYb29PB47ZraxSunYh9OuCrzp
gpJptMNNzBTTsv94/zwnrsOd59FXL2HdVrhszDzekwjePGpmC+oJj4Jx/f7hT1zGMeASGo/M/CJN
9pAE5Jz/gSKZVe/o2p0iz1m1HmCGzDHT5mPPxT36xkCSaA0aq8gUfdJGOVGJaary9aw+82D+PHBI
Int7w2wtqRqioLN9H2aIS92qltOm7XM8lyhSCVk8Aws/dZ6j4SO0ODQtYvb2Dt00VNZpQChIyRYs
WuF5QZX3/gM69fznP3/1/DMZG1ql6DYhZrNv6Mr3t0EyaJ8/dnTr7dE7pyY4o53qfY1N6NL3QSIu
lOGjk/nY8Y8mgYCk1XHQtXovxzwn51TmROh1Pk2Mjx3/aJRH5D4kdZXW+1Yfe/868iFd3w7pmGpn
puFTt/9omPdW1WDbaOo9cCAI9GGdECqSN5CeP/a6Okfjm1TaInaYqfYKkeHSaAzYjqGO4SNBW/yh
m3S880XrV2tNbPj7vgyN+0rY6fMUaMHmY0c/GtD45BEexmGzd4JOfIm9svzJNK7fvn/0o+37fz4j
ztFwZnfT+Crx2r2ieYIgEXFZRixqvChpejzlBh+MlGw/ZAwVHVQCbGjF9i0WkvfPf+L5H2dbEAM8
6LHX+HtYI+0vmcd68lmDLKPOzCKnjj//+avhTU0sGEMaJ3vK8DPuTOErdg0Rn3k48136w1dqDgJ7
ffhEY3FNC6Tb47efOUltuyHwOP1UOsmDLEpx5i79eVHPVvPoNDVQn6FllIBUs+0GttWUtT+lbr+o
BoScU+6FUa2RdmKALTFcWde5iolIPDNLnvoBR/MAglADDlHmkkLv1IgJSILLkm2XmDoNgjayc6SK
ntK08hPsMzmxPY81/a4JsuZ/t74n12unHuTRRFEIgX9XaN5e6qWr9jlIpPx2JD8yPnOJf94FvOz+
Xj9K4CxYTPrQ3xt+CFOIRuhKeNBkOgvdeeF64P5nfdmHXvvjykepOdqIP8wH/wo0sMBYCwLNXL1/
8D+vqyEnvn1bmq4rYPkof29n+mz0r+1FXeCGG0elLhvoN+Rm2c9pSsns/ROe+FTPmXevbx3Axaac
IDYcqjQe5HNSx3m+wocZJ5/HvujtM2zIE6+AOFoROANLm8qxQ2RI+DeJSqcrV6c9wbgfu4z5vK/m
CsCEpbKsKjwYZdtRKEslmlUAcviFz1VoT13C0XwxNalMTKy2ByNzk2afsiCotwhDbX37oWsgmfLN
NRiuSXFQd7IDrTAS6rOckKLEfegNqzrzsE9cgn00EPMU4TeqnuxQJrLuVhlpxv3aLnVwSx+6BGG+
vQTIYbltAN7YTxWmPQQ+SIYHMcOmbK3Sv75/khNXIY7uEym2jdaN3bD3ZRodYHUMtyJ0ijOr/lNH
P7pHoSUzsmCHak9kcHA/1bb4ZZIedf/+bz8x3I4BvaLPU09kCDdTM7TM9ZQM/a6szHxYln5cP71/
khNftmMIsemr0oj6KDpMXnLIAwFgIMWkKIunSvM+v3+OUxdyNFFVmNyDKlfRIY+IxNwJgRv6sjBy
taSgkX3/2EmOJidvaAYddTkjQuSYM8BRDnesL1HYeJ2Iz5zkxAO3j6YmjUarSkVW79OQwPUv0Fa9
9Guei0o7V4o5da/mM7+anDiDnbTI5A5F4esksJN+8iRCe/xppdL64FUczU4mkQIVU1J8KJIUpo+G
ir5cRF6cfWyxbx+N7KwVjUk5JzjU8ZD6q1Igq78gHhr08vvP+sRjOE7rGSpl4aWPk4OmS/26zzGE
up1I1+8f/cSQeKHQv3oE6ejGBXyeDLDIdIuUcY7NljC/xpn7cy5lxpxf/j8sKY+LxHFi6DrygH7v
yQgeR5uLOO03QRKO+ZVf6IOFxjoBA3kX8H4pZ5XpWtbtfQ8GNtrWERfjjva2bV7VgWrSfVx3wnlG
WDAHorAzRBTWu6bT3hoawolHQA+6ds+75dQOTU7o/5/yYLCar11AIgJWED8B0yAJQ84uXRlPN6au
ucaD4Si85u/f1hMP7SXt7dVt9eLK8QKtTA90buxl3voIHrAgnHloJ8aNedSgITqyF2OZJgcEGsE9
PxshhOw1g4TzXnRf3r8Ec/5s/POhYaV9OzoF+jcTI1cHjv8b5lW93oX5o9dhdtz7JTwDseowFEzm
tWkus/hJIiEhiEC7Ac9pOd9r+84xCkyfZxYBf36F6Je+/TXKmWhrsl3cKlgPFpCQ1v0S6ZtoQhPp
nxlqp84x//nrp9baE9UrCOX5rL0NItqlg6rlLTpqgmVRau0b1cJGe/8G//kdoU/y9mwdYQhpn/bV
FvjcN4to7EUZCXnm4H9+ReyXNuWrS4mb1rPnvM+tPk79io3WJ4jG7QULwHzzsZ8/X9arM4A269CG
WNVWVape2a344U+2e+YN//O0ZJtHs6qdJVSYhKq3xViVN7pvTts80N17w6xza2e5feF/aFljv7z9
ry4jkpWVx5Bst1pN7PYyHlSDP1xL4+KDL9XRuikhKxn11mxK70J/27o6+CgFSDAICOnprcEAFVAO
Z+7biTf4WCUhOgSOVkWgYB7hWYQm1173TYPtK0usfRK4eByJUt++/wb8eU9mH+e/BOgWDGRA9XYa
3Kd+GO3L1iTKx7QGH+OsJZf2ULlfwDFZZ67u1AmPxmeHZblUxLSikgcWEyLZdAN1i4i7oWOgErfc
p52dYzarYs94sCrPGx/fv9QTw+k4J9WJ6X3maIjg7mVkhpO+cQH7rVupwfWe3j/FqYs7Gk+AoWvT
NGtzV4bD+IVag08giJjIQo73owEMYB1I0VUPk9PUDkrGBrr07v1Tnxhtx5oiTBlWL0Ux7uCIVMMn
Qw69sTMyW6ZfUhDIwTdcroZ5ZoF8Ytp76f28HnBBE7Jkip3dTPb0V4EtW6wNYjxXVzp1/KNd0BQG
WK86YGtVUYTGHvRKGt7x+yWJGO/frlNnOBrRBjG5QQIZeedauv4c9RbCuCwpSS7/0PGP04kVjbtI
6cLZxWWU7EyisA9mbKkzFYcTU4R+NIiEO4XIOVSKoxAr1kT1GH9XkX4NZywMTLcnshfG8MytOorm
+HcpFh3V26/EhOQ5aQyv3HNFeVEtWIZ5/aYpGrDQgVOBqp0lt2RYgJnve+ix2UCp5UfhC98GBCbH
trgkoq3NMtQwocyue/SGoaK06rK+24Y8V3T/EBSSR6MfZH3mq3BqvM9//uolnbQhKBWLzX1C8LkD
+dAO+/SXTWyOMIgeogJ/rvRw6kxHw96wY2TFxP3tM0EsSJENw6oLCDCwbQJ+PvY+HW2B7F6k5ihR
oSvhQTnr9G5ZyOycWu7UBRx9qin/TDUwDJpN1jTi6QesX+UJ7rJQVWcu4NQpjoZ00bgtUK1g2Lt9
/kNkyN/BNFfrAnTsmTOcGNL60ZDGueWJEVjuvpBIkqXvmRtQ6eWZ+fXPvx894du3iXQrvKWQb/dZ
VJWk19lwxeAZJBJAdjKwsLz5yIOGAvn2PIbXUxMF+be3ZQmS0RFsaJbdpPXnXtY/3yaSO9+eACGG
sCJpdXvbTaJgN6HHw5RgB5UBX/P9azh1r44mDGnjM5h6sI6FP0Er7oLyKZw6YGGF69++f4pTVzGf
+tXgxivJuoH5eu+UjTTXGlnxw0EWHvr390/wIof459bJQln15gzQdqllVO0EWj2rrQqDNuSGXxKm
a1BBcB5qkL01/IDmaXL8qX5Mq8rRS1ycpTV9DWKtUTt38qvoxyBAE2RXngTEc1vmTVJ+GqJBmzbv
/9A/f/j/obF2R6ICvNIj7gAecLHF0l+zU0VLGlS32Pw8KweZkQbVmVn11OmOpgrba7PQpDKyzzyf
BCyvpSm3q0WC4yhvhkp/8EkPP/edO/UiHU0aLuF1SVhIYlxaypbx0g8Q2kD6pqQAFMGOIun/+Nhd
PJo8Qq3FzzkBva+Qa4PZ5Z9MfkbGgh5iGbpytB5IV0iMcfX++U5cmTyaTmoc1R7goHTPoeeJtk1q
E5UuMNUL3rZeP/MWnzrN0WxiqZq8B8dtcQyFKFSV1FkvuL1jD+vA9rVx/bGrOZpTLDeJQ9k4/l66
ID2Bein0tcsqia2CgAy3COwzC88XGdQfRqU8mlqMaRwZgqW3y/SSoIgQvEBsrILc+1SF7aasPBBp
6VVgY39tkwN/PV/XjbebsuZ7QN7QMGY3rW2eqRueWBkRdf12jrDbkDhyXJE7+L4/LYedmRttHKGt
S729SbNhNxTZ71aPbkqYv6SiOuRKNKR7gH83fHAV9EGzUfvmRc3j+w/ixLQojyatwYwZMabl7TpT
f1CpX64zkr7PvEynpkRpvb1c1syiKfQo3UMSY0sKeNpOMQ82Sk8GKJJY+L0OQxQEsWtv6tvxXo+a
aNjE+CHjG2DXk7eJ7cwX33QdHkx7gBOPTGdVKd0fr4yCzdMZsemfJyndOboNva0REA18JVrYcJqs
WbFtM9zoNMInL9d2VXoJ+Z+hLKZy+/6dn0fUP19M/bjjrgyctaE1O3wiz8j1dAu3pycpwxsGj0wC
wskw+LbskZzrJJeq+ZQOsell59bop05/NC2DQMr1YVDjla/iNvqmmryP5fdJB85R32lmltibSuDy
dW8qO0b7Dqk2KtiFu8WkXMAQZpfbwxVhDLpPJgXESlAGNjEFKlrx/WKlDliHqF0AcTCMare4nIjG
q5PPrjYSfBSfuYyj+Nx/bzVwbLx9w7rW9or5vgULWbe0vb9EgBhDHxyLNUbfyVazsL+24wRDbTWV
bpZO1wXGOQ+dRg/cf7YR5FOe7/C+Qzq6tZLMMyLIyLQyFXAfqUfhrlZ6kz1hRQe2ucptAWztGpSj
3ef0kVQE5e2LIsVAdGcmR/Iz/jwsdefo6zIWRqHlddjCii70FkdRYxAVltYQVvs7y9REyWWNelkl
7srkix7N3PoJVIja0uRF2oLQNaF7vihFbw9bNxJdDTzaK11BurzKQjHG6wG6a2/su64i4BxDcxba
9arTWwOzQlHEQViA3y/qdE2DNCIzz7My9KxRJQVWhTAYDezetmfmCcZCux1rrCfN0D7Z0piqclX7
BfD+hdtKgivhI/PXsSyn7Elc7InKsI192giU6steC8eSGlXSqhvDcYRrHMLaCDtCZDN4gf2ShyCh
Cjd508ltlwnlf7ddB97eklCy3vw+tGEdkNki2s4HClVmw7jybUbQjmYrhmO4nWC1GduF34AmsHLe
DYLd9JCg2jVi+XHAka8NsYx32D4RsuuwX7zfA2ke0AysoXaTTeb2MZxpTVo+CPLMsdwMdrYIx2gD
KVf4DlyfMITnKDCwD3xcDOobVxmdZb26agYV6+PBwVIPsRoukV5dmJbMix+QW4T7idJ+XAnQuZ5I
98o2g/ZzqscSEJ82uBKTeKFCYewJn2q1m8HpGrhrnIDcLQgObpeONxjDm9LYg8MZ5fOoY0gMl1Gn
NcEXG04kKH8t7TrEtKofBmvhg2sfv5qgep1kVVhaWt55lSaDPRqMoRU7FYNWx9IEaAqrU9vE/aM/
lsSPgQ923AF+qE17x2YfY8jwSgswwgZgGhx3/KyZAbk6iwBQ4CywAvzuXob8bmCbHlvoLzkdH+yV
ItWbaGeHehxgmrb9kYyUZshbucgNuE4PqTO09mWhmraEFNrWaIIaPWILtbRYJA+rHuRJkMCBCxXH
KYC61v6qG/0yyy79MOmB23vJjDPEEWn066lKdWJUAwUmt4Pj2wMNrP0QueyiMEpd4pCyW/PJ5guY
7jS3jIIfcVlK796vQAM5CzuJNEzRbqZ3nzXPcl0KAnEhy09gzooE2o4HZcc3eLK3UpSD+8ik0GvO
IoBa5T93QvZ+vYErU47g3xut7B1zAT+ugi5rNYS43wzVGOnjNoWQZMP7GcYa/ppCBBUSi2jSCJH7
WG89177w/FCLH9tsHHOWC16RZNV+9u/pq462J8hELZrVRSqs4x4VuFCBes4iAfhpIcMKE2Maipqs
hMzlUwzouy8h+WVtr3A8DqUqJUx7U4uiK/AZgGbXFuT4nmbP/3B0XkuW6kgU/SIiAGFfjy/vq7v6
hWhTFydAIGGkr5915mUiJmbi9u0qQKnMnWsFqfKTA/ebDBZLW1859ZKke/NCc2blagNp3sNLlaba
EAJaDAKAT2bWqa72Scdrb07xCHl02MFhUNG5i8l0ID+SbTwwm83orkg4ZsgBTzYUqoT7kBb1euJz
4UWAMrxZb4gaXNsDBIEzvKVHwK1MDrGDudw9GInN4FG3IXExliOLdXpvIxkV8Nk0kdvnqNs8EmV1
tvKR8xvWObNdYkn8PKqmLJJ513V6xiuf1H4EI0EXyxzvilLPFmtbKdo3M5kEFNPCq0oT2rNz/xHZ
rLOnRGx4rZuZr2cIonauS7NPt2DJ3gOrJV21Hk6b2TWGl1idgKzlaJSgC5Zw0q3AawFK+jrcHfdd
ojbxX2l8Vu73pRzhghgTDhv0RLVCh7CKhWF9UGEVzcu58RpmJLf09+uMll62RP8MahL1lcTlzCJZ
L9Z5HPeN2KR7pturQKLZHj3Osg9Tglq3bRExEwfkBfPZ7ANmzj5YceuVL8RiohFG7IaM4Ugjqez/
qS0uUVilda3q/ZiouZl2BSKJ6ZU3tJjcDgFUYuJDtZos/gEeQGLySsZO3TTaNeztbqQVAY/FNdVt
2HQeJDRV9FFPLZ5600sOGzuHpjPMPGS2jhWPq7Nj+1eq2h8/GobhQ7HL42oT/5KGjVvg7xlZkd9N
kBbVeOL7Kq/ARCX6i5TsuB2oO7v0Y5yK2J5iv4QfxvrU0MPBBCiK4s2v0ZbnDPs4Wy4cdEH0COQf
xuj5qu3Ofjm00kC48kn63m8TIuX0zwi9sqY/5D1qjmKXRvSCccXMHKAgfLkJ/tUODBRE+aVhjY8P
FmxHhHjDDCnWTpO4dNmi+/YOwF3SPrRxYcSPxcZX+ECBERTcno6iEWpytARrCRgkVdsGmnkS9k7N
TA5/8Eudh2+Kasu5nNlufBBKrfWe+F3tfxJDXQp7HLItXW8c1wfFKm9oWoNnN58CcGsplOj/RlSP
8c+a9tp6jxi0jF4a4iT5G2WuUExa2Wyt4JgBegWXwlc9yZcdvrqFnpIS+Nfu4E/E/cUnEje9MeKu
7YcxGtLhvk/ntJ0OAUE63sM4MVUD9abl8UV9EmbTNQAPyq0+Btl16s/z3aSw770ldGl9RU2IGzd3
niC3qK0GPAw6iU9BSTNloJgxUYl5KAqnx4SPPOxNfrklAKiiZ/85YCk4CZPzCAQ6vnXDMHjpwXer
fMEJw1+rJwsCO68CG7tHsR5un73HBElTELDUAEaOy18sEIh2Huh7joh4aw+sjk5VehrmULT5nRdD
dqdvIWce1q6Vrk4PbOoHMEFCJq+fnCymBiBx/affDS5gRO6VjSwa+KBdN+JGbiG91mfXQu8YmZoN
AerN2vkifXXtJPhRrMAFQGJAfq5ubTSz0+MlPeX5Xss85ObfIRcIvwIea573aNLTfGeCkfDuaZOc
zsd05Lz/t9WODqNasiJIwMBC+LsJrvArDPMdO97H3mfn+m7WfR29y5Htzm+bxjO0wibsAIki1Gui
jzzWyLzWLSchEsrWlvczv5b+lPCd1l+jisfymaXd1st3adlYknk9VyuLOwCWDphAOjH6jrftv1VP
XvxcBKrJxxPalxYEmQ7sPYQ4u16SdQrK42BUGT7obeP5DWKv6u9qYipq3NtCdPAV7Awj4dQpprnq
peAt4oGY+R2rxzzS0HwvyBv01Vzr9yKI4BlaTwaAMlA8vgq/jvAmpDjO9JV00ow/pzmDv3/MqsBK
1liivB8kCKCuCP6Fy9YFyREftWHffewhTMZ7f4WrCZiWVBSiQlg+AmnaFuh8+ZtgBxq+VctnCAtc
05JquYvn1i1qH+L6Ax/URYusg4cuRiVWnvt8i8oHWVUxxYbiDFtQtfl+48ZzEOhqCy9TMC3e+BTN
mQXN3JRmAJHaqM2zny1YGxIZa9im2WFGZpiCkJusl3Bz1wW7ebs52HxYB93K55nbZRnFfQMrwB/S
keOU/xTfuVtwkt6uuCPcPeCI1H93kZnI3VD4hvoKoavN+toEnMvQOLMuywGUVjB/PqvNjfPdADSV
i8EMY1kEhLnbPBiOdcYWB77OdOhoVq5Xeug/WOHWDPtRqE2at3kqg9JcIs5dTH9lgE/LPRvuZgkC
OZjRsXrNx+hK6VkX1S0T9buAMzR7zQgCyJOdr7NL58WDf1rgpfG41o1ldqJF3S5MtPweLF60oDMu
jh1/awZcLpzEr2AbjBG7iOlgcKmGJPRhrCBkXe2x6MwUINhw9bh9DA1L/P5tKmTf1SeDlFqA50q4
/1SHHrYHJOW1AbFe7mciIXlyzJKk89TepDaLvRTmncnz7RBlHdTTXZOtfubdZ6uLIAbEaLwteGMf
LTJzrbzXwp6A3HuIHV0xhShBZuLA/Q6MzIodNW4E87+DsbYu8f4pjt+DjJqtV2dZULSFkM7izjd3
VGtSl/inEkuXAKvlPH3Zxi2wfq7lVTrxN0cK1pYQwbm7rpcCt1vyqxQIRx6zEBJVvN/Iv0Ne5/Zb
FtNPrpFzXL3zeQupDf1pTpcXY2dlksOAPcXIp5r3NuGShf/GI0uvbZsmx9ylfjx/NfmCXNCbEKZ9
bsavotuqwaD2kqTS3/ClQTGFPxRFWCFhkjmlRsq/hDbUGQhGUvxSSeBSYMpFpeD701xNsUOKamZz
7i0H5wtstWCoJdvLoNGZhngrqDZw0tBDD/+MRiblX48KOvkN+LuFRk9ZoqNbBE78kndNtC3VM4Cg
Kr5sKpT5B7dmnpRdU8Tr+AjNb4zeqWS6/Mzfnk/Qfoh4hPlWl9WG9hDrvbfeJgCO1sOsazY7jQKM
Kb7ZJ0X7w0JBVZmTcAgUn2NgYGX2KMORX/OdWkLGi6/TFgVIk6Husni8LzXKjO4BXYJGE+8HGaBn
f8YWUR+QZswWD4oyqfcfAFprjzHjWv8AvD7U427q3er88wpUanjp+BKBZItU4o/8i5WcJVBhJcBu
DVdaY9CAuxONtACC0j2JCdTqjzHGwoS6Vet4FfuZaiz9QRXUItTlj5BRDEAlvJqIQ8gA95m/mfkh
6d1S3eswQ4izm3kkUv/Se3yTeZ9UF6w75wmxXIVVtRr/DYC8pgf4z1fpYt6U7EGyubKZ4lvO+YYA
TS/QEHaQ+UQSPNCPgRTII+pD08JFyMmV2ALuJHsp2yiP4Zj17OzSrhoysIMQNabblE/YAnm3hXMB
QldUW4KiJrkyN1WXAj++qADgErZtlL/qT6ksuAxQiuPySOthtdy/dEb1zUWI8gg07hTo7R5WTIMA
ibMDz8NT44u1H9/XkGYE+EbdTWP7xDlfIveh+h6SHmpdAAL0thum3pvh/yFNBVuZ4YuCL7QM1tE5
grOzVPnOQrGVer8l3QyCashNJOqzWbMKMaHnkI4gjgxnMVJRT+FMyThPS8RfgL8T/Rr4Q0Ns/+WB
KfL2oyfzqFK0LLKIRPjER6ksmgdGy1s07Ep0O+UdecQr4qqutg7d+GCsCsKDg/Obvg1+0ySHGjOk
949QIcTd/RwOEn1P0wn3PniFTWgChCtv6S6e/WiT6G+HJX+EWe0V835F57rerfOSrl/eFLhPcs+0
Lr2So3PgX78IZ/zRmD9fbYkPla6AZia6o2+R+19jKGv9Ffs2ud47EfWu+9ZAwoB5bY3rR+zzRaNe
q9aPzc1i0mT6DFOo8/mzpmI0XyyHL2AGJdpFB1kdVXMKNrbzO3muQ8Pcld6qiquLm5OrumoIEy+i
K6XA73n7ITBcY1fuNP52aKvE9eJ2WDMAM4tOwwakfJ0g1OnnsIhuNlQhI0Awojpc2SbTGOScFoGy
vJVajsP4nIDLT9/qJuvmj8n5huJ5mdMCm/cMitbupiAIUij5fDT1Y9Z2G9qgTPAqnjx/jO0f0Y8c
pfuBpT6ETFGj5uiwRWoat4Oe+ObRx2v8jZXxnsQnZLSyJtW6VyxM2+8s5akj0zERD533tBiTaz2d
byxmXJwK5jLbORe265+K+3tieRoDH0C0CLzMccGYCoD6N2QEoAofl2UFLsRlgJcGYKLfF7y3oaFb
5ANdidaE2WZqYBYrN81htwtdk8L2SpjbVPFuZXNGffmVSvkS8bZN8Z81Syl5drlX0C4E6DXlYXdv
wrDxyl9zkA+sK5fQE6X7vTZF4LrPfEikdhe/ViU+hZzzgC9dkgKMM6c0WkVeneEFgn8s2kCX+5aL
1orCAyjx04atQgbnsYwX/VmXeKrwYkkp0+GQ27SPWFpfV/sYeUkYsx/dsmtWRmJR2HGxRP/MeE/c
GdWNzwhKlqsM0eTZgPxuS5ho0gduLPP2los28r6upisIP/TAsumu6cHVzeC+Ohc9JEOWDMMpBL6x
gNvpURZgTzVjM+49SS/vp9i6xIByxSM1vNYkKuU3riCrvzIS0e27bOqw3vcse2qNkWtp3HtF/xn2
41xunfqsWm8A4a/WkZrE5lvqKFG9uKraQz+VBPcNnJoWaJvHSa2P2EzSHB5fkBlnTiUw4zA4QxPq
O8I1y1ayVf8xqkV6A2Frn8TRecPIEGxHvTTzEL3Ddr6SzQGv5xrAqeKDfIIJmacfIXWuwLnmjGjv
Rj9uspphjRfU/w0SN9VLQSm57af4Sp2N8yHvXkpZQtTDwJgG4W+2fadll7PN2BTQx/q64GLetlqQ
r+OmzD9sGVVv+R3ZCnjxg1iKrPsVZZhmY+4HYSbu+4X/Pzopgt3xuYzmTaU7OnMNTvI0B+mhaXTb
vLneYEkR7paIXwLdWs6fxR6vj1v+OPpFLW+jOjD0ooa+nip1DHNeqY9ZL1wMcNzlDOt3ruJSQIOP
4NH7ts2B94CYNCiB85hYldB+5hqBg/S4b+UnFwcoLOZsaRXAiZJSJT2udAU5AgNyWIzwGnI+go4T
WJfs1phiVqeGm970IyaiIO8LSfhJHoHz0Qo7hESpAEjyRPTFn3VZOIL3rT/3RbfLioQ+/Qnr88Aq
BfWvjWCmhsIr91KWEXRbybVqpgmfyBwWU5fzTFY9BDTuTmEtqyebC3ZwgeiVaCptO17nNkmLdeOs
1nnIbpzhsPw5aA0va99VvbUPOYIO7hdei4Pkae5hXpDwF7kVh1rxoyl2a0yI/4sjM22DXWyDKY6O
OpscIP58GfL+NrINrfwdtCFl/wUIznEEuiqpA3eB2ljU5jQVxQgTH6WvLMDXrX3cJWhiVhghl9px
w1jYmuvmsTsDoggyj1o7cBvGEnZ/++Ustjwsx71otUX6kOitd80N655j4J5jft5DjwsVAF7wtUy1
ClDlco8MfHWpgxkkso+4wZiy/d2KOHqtRtHE29mYxG/VTd64ZOpuSpQSxnuu0zxY2teax26K7spl
K+bshsc/xLHZxUmcL3e5DGy6IAmi2hDhsCPyifTtPq7ycG1YaJR5CrKNn23KIt2hG73JDQDMs2t3
1rNlIkMkemFYhsdxo1poT5EfBCr5iVpQebTvsJs7N9FK75bc3RarCz28Qm3dthm6zjBO5T1exp7w
sV+vRDF2K6RFGrC0SsaVUddVllo9WL1iBz14V6XX+Agu2jfFz6nPrK7fa0GyqNopfyxA4s/JMsZm
l1aOguLoV7R4/2NXtsNFXBVlAFh163iMgVt1Mp92BBcGb90ni9fwz4BFXtZPEJaHcMZUJ9PYwjoN
C3e3TKR8y3O5TIl+SKdsjoo7622Tp49hfe1s3NrY+OE5dYIyioXAtbgWFGsmS+78+BTKhE5w6VUS
OXCyLaiNNoTqDYa9JpIgPXKW86kTGmtNfLPh9JjlPu063GMUjG3Eu8wMb1qWe9C2YW/3S1hwe+FP
CNCUY6efWELZFRVtOjRPcZd778Vk4hB7QlE0loBPVXpXOEazkvWO8HxlD65hUaW9K0aT65a+fLdN
oCh7rLp/mb/MCZYmDWjvBBRmSJ4MUyW+d6lZV42DzyaB0ScocQnevNbRFkDnGNDUAEek+rhH3yU1
ohVudmPM/4OPRKAfhQeGnCrFCN3+iOlaDurMGQE8d19HY57AfcOx2r6qSgphaJKxVfON4TwbtkMA
WoyqPgoKWarbtvG0e/eHHmX2ucqaBqv6Eg3cWd0MDgZrBkHz7LII5FLDEbHDWr/lYKjm3wP5JwzJ
89zDfz9Gi9cn6W1qqium2LQd58VPf+6qNbzVFVTs4MGUkn7WK/4eoNiWJ6cO/fbX5BdEAJ5DLzHL
+hCW6KzWZ5NTv7ZP7IQITQN9g1iQHrKKUelwQ2+lYNtr4A63RFcSNaUaH15yie5eakZxxfNUrKme
v0l3TmzGAvaka3PkJtoh62YNKXl2W9moByuiNi5fB2K4/oH4SFU3H3wOg/meGwOdsz3cAG9QfD3X
OKre/InGEwisyQwSWGKk5sEcQaf1kMq3MYzQhHMMb36Ga6bcituxmSYDTypkEAhXjfX3AZLgxOgn
F7uqKlWZ3ANSHlBniUR74pF+G5eGA/NL4ba7Oqky91P33VRDwJ5ZldqVY+Jyeek5c/zqdjVahdEr
u0GoQ+6wPAxCe8cuLsZ+uZNeTAtdLaMbb4Mx4a/4MKdJPby5cdzqjiY5u8OXDJRsF3FRKJP6Wcxj
3Qw7zClDKC4oCCWn5NRb+rPTVtNc8qsgVrCYPTZdv9DzzvIPPhU8Mzta7fX0sa6CsxVkdwNFE3B+
HkHGLsFxgu1dDvCEKbNfF2GM7H/xFOJI/AbPGnXep8vzeWWaJxmiZCMHGnPIDXVFGyVz79Csx9qZ
Q60n3xYv9JCngOrUiy2PIN7budEE3MGIVen6XvhrpkmGZbTFmYHkgdzWuuG0sqvKjxA/S7SxGk9R
WzKpVQq6Jh3DtvenJ1NgPaDqnSdHGMeD01oSjVp6opyyn0S/ntbZm5v8mcg5b49/pGoqa/mFf12v
fcCMb06aBqlrNEaKTwuzrNH4YIx1KywCCvjRrT3XzjCV2l/XNtpsH64bPJ9TN7WIxL/reMtnqw5l
MYhmvB+2iXOR8FQF5akarDe2J2ztBRxdYL1NUa1cSUk/JM8ARbmivqKU8Ex6YbiPB/dDQa1dX+ia
Rmp5ruZ0leYUGVzs+rLxtmGY2K0Vri8rKd1q4Q+4ZBIKvX3VjXNIC9/DiXpqgkpH8+uy0KBJH9Jl
cc0IUXjMt/6VveckaO4Ceodr9nfyOeXsO/zCpRKPFRV0lLdc2jePfl66hNpDc2E8v7PHqmvgONO9
7CsPD68fgiHfVf7ip98L2Rx8S0vRpVhpm7SuvPCRmINHBZkyuN9+F4zy+HenlKdCW3lw8pYTlUzl
jTbLVWiuqblYLuzkmvqPsjYWXV9S17UTlzjtyAh+pBx1kzjgTW45WIo1HsQN4+2kGnkyPeGAajMp
5WJdJ3Rs+z0dxZQ+AEoD5f8WRGW86mbhjuT3yFOioBzAWm1KtbcVfMhoPHGVx77xtwxA6TN721xQ
P7uZWK/AgzAtCMGKGVcMPTtc5Kpd3+KUDi45EN5697Q2gWk/We8yi7xVvBvMcwuq6gytcRW03noc
l34c1l8oLirRf4VT5eLyMMV2IEJWBtzT+MRc/9vqfuAVo22MDix0Jln3cYcD1zCEjGxXHKnAs4BK
ClhRUx6TKYai/atUBSPKD6XXss8oWXUyp+MOHja+6Jva7yqSN2ZVHC6HaSl7/1NMIfOwA2IJL8yf
bKnHiG9iMPe8fH8D0PA6zS4Z+7p9eC9oMzJ2OOrrDWamub4UtZdCZOeyOYX/ZMr4qP2IhKjJV7R0
Scu7PmaxYA9POKyIUVmRZfGZnFzOjHgQix9afCs4s0cQ1iv9pN0U1+AvHAk8H+p3nHJ4PbBqw1ft
dUplFqUXzQLdNTDk+XN+m2/d0Kaf8LuwPu9TCQO1QNpWUfPsgGxQnZ4ZQzEwudEJOIRw3yZcSN8Z
ESK5OogS4O6p70nxtDR/Wjxw3LCslHs6Jn1RcyQ2veiPPp9de2s4nhj0RjZIeMbWseMkFnkXZz9i
NI45ntUqgMdNbTPW3SFwS6fffG5Yqv5sruSZu4q1PAZ8Nfzt9IExvu/FgGaxvGm8uoSdLyDB0GkT
atIl8ZwtyvAynxYm+As7wEOZZru46QkG7WLezxBdi3RR4d+QFaFsPcuODwskdK365W8aUdaJY5sG
1Ug4sZPghKXvpuHC+TTinDpqhHvjqI/M2lyn9hut3+wFNQcJix3LQN7W3Y3MIhB1rmUOfeWxrU1c
LG8F12bKgb1GrOktL0KEilUhnoxl4s8LaXQrxMoDI7dLRU8pzPYq94KeO1VC8/lpMbRx/X02Sz1d
tQpDErx38PcCeXCSX9RwSx4kguyNbpnpHN38TizZowfhrnzka9AFntg3V4NxdRhyBmn9LzIRsvHv
CxEIDvCEVKBPhecKBiDhS9wubXZP1yldnlwt+Jr/YphxDTZUwifesZ+41PjlVy2J0Gf7hU5U+yaJ
5WSw/TkKvPmQODDE+Y7PfGg/GrJLI9xxbhlbSP6D4v62abJM/w77qBF/ZjmN9t84pQSBkw0Gsrzz
jDd5EUhn3B/RSbYsGmDD8mtMSbuA9lL95lM5cxke6L3JzzTxUn3PHM7TN7yVpf5V1Uvcfk7bOCcY
xSkPgRQ7Cy0YqyKztvMQFj71fFyvY0RXmuNCHxXcefVYuSnAzQv6JW9+RoEi74kp8//akDEvyJTh
lpuLS9QaZe81nMvpdhmlx428DqJZfIElTiLvmM6rv+W7pq1V5J3XeuPnyzLAOG/wpZf+ulBM+0Ec
YVM18/dSb+X43XRA1yEZRyHTadImRSdPpKS8uNsH1PLNh8cuJLWkVINKnsY4GLk1N/AYfRyF9dR0
d0G4NVehIH6MnwGUg+hNrxnD3nNJP9SFx9Z1Qrxyja4xyFTbMi3E4TT1+ofckla8Aol3wYUZcJQ9
5ezZ4vtsCp2q3wsQFGr1Ki+rlh/bTNZ/2EeuY39PVelWPudLzZrDfvTkuh6YBnkNcHjV5fG1g734
5ZFBhCcygI7UaGcHBa/+6fDCpX9pL9OdBIQyeS0y3bkG1d8yFcvZEwTn391mV5ThieX+zAJJVyZ/
oZZAVMakFakvkbBIYdGtPDzHzY1i/lH9t3n0tzKSfE5V35VXuJr922u4aO9xaxRkppvUxm/DRqft
Zo49P1Z7Puaqv22kaH1Q9VgyNVaSdMz1fWJxkJwrkH0lV1OugpLUMiZ5jGWq5rU6RK02eAFCEnsW
SUjb9A+6Wzb3LuUM7JWt2W0zN2QMtb2lXZUMPdIeZMRuny9bkv9MpRjL121wIjS3KB1HBPMtH9+A
47bUeC3nHs0yNK6YSvVa7KD8LK00920aOrH3bWD4dahuMgvRjMXZ6G9ZMftODzFsgfbPKt2qnqle
PJ4rRG1DyyYyKt5tr69F7J2u0EXh+ED8FjS7WaGO+WZLZV1+ScSouFLbMc26UySgSA2cglPY0eoO
x4o/LWbwdh3jdzHZwaSszIdh/Wg5eXyzDRZft+FV01491QD5Re4DumQ5s0TzTPeL5sdOEDeLnlIm
/1AQ641rJXfC2Vft3ZI32lz0aK4Z9qGO1h0R+zihUiwAWD3n3siQsxv9ECdETu93/chbvEUfMByv
yG5+0Zo+EdNcljRQFhezfVmu6SbCW6OgE7fjdSlnzCpRQCvU8KlkyQiOhFI3Q4UcoWGyTGtnxsph
W4nhnJ4k3jnCj9eDJJvqjIB9QL1yExZ0XbdT1RBsD44MkIN+QWMiObV3bmJMDjUvJr3LN0is8qni
JNPcQJaYdeOh5zBnh2qblmc6o6P/L516zY8pycaIgnpIVtWFR74na34aGcAjEcioTlvY1cui76xI
KIN3nqNbcuIyRXNBcLDVBPW8ziQx+h/P2ypEArAnKTvTLvIeo4omWYXg3eX9Q+75FcVn29GyT0/z
ONvtRwDQiahWZUbRFvs+lwPtb5lkNdGNshnmX3Q5s2rjqhDVzcXH/ZujNayUuRnajKvaEcgHa0NU
QduAu7htpY0vg4hD8x6GDJuOnifNmFH4ai955dCrLdpjQhQgACkuI/ew5ZEs3hEituMHhPxI31jD
W292ZPfG4mKuR70P+32+UtXK1Jfw2LusALB4zCHXmtvhegebEaKkXXO06Rj0P/ycGelbhftanvLQ
w7+DERuT2VHH80ow2WaEAC75SlNqX1WKoFBcJsH0llaNP3L2+rJvx5sxn6foR6mqJDsCyEkla2qk
MW5mjxXddJe1Q+uXFz6UHbJahR85fZjqwWPQEi5NWDJnafvqD9Anwib7sU8FrsY+DudTb8PZr9An
Qbaq0Da3LU9n5gpm4zu6fUwfdtt1VMatjS6YfSB1VM4nMYF8fAoXfqx3TNz0+CPOtK0eMys7e4lJ
z3qPZW379jFEqxP+GOqiF7+v1ZZ7btosNXdRQYL6QUK0F3+kSlekj8my+O8w8ofqeiuOox/r3K/J
n62AskIKoOTrcerXLEF8WjRjxqDHT3SzBbtx3ZbkvzCwcXwSSZ/nz7NwVfvLg37EHSihgi/ZkV1l
R4J1ybtV7IItq5ZbOohx/g7nKW1QxxSt7fb0WqxriBfA6n1fna3xfbopb95tKhrlHZ1Im9TfQVSd
1u9tRdj3lW+ind+KbjT2Uo/cu/rDKOJt6ImD0jhA3l251b8eE56we9c3COTDWlTj39pNtqDLlNRh
FxMQbFsiVavr2jg5iWHzpmeiHXnW79kbWsF2EAZolxmptBduj3JBG4jIi+JKX+VLU+t/OunNwZMZ
4/DI9SP8ERN6GD4SVXMdJJcVDog/jRfGzJAUTCoacgtzgO7QM2T72aaQazAhy8DJ72Hpevc3wf/K
fNJa5tuIGTyYIZSQCZooNW2/4dWth6E289lHLPnWEJEPf06e3czTvCbPaL1wtXodkxpUGXz9v69X
m/XkxGSDQ8KwKO/A8YTLmhzWsGEkFReQspD7RgNm7jrVMUGpnJXDXdxx7fg3Di7LUStJoq5chhIu
zBGDRGeLGz7yQx8ftwxW4q0yItZvva9LWMv0ta9OA1fSUWaYmCVP+XWI85WuAV3tAyGKsBz2eM7E
hu6FH0n/PIkqwH1oqffQkpAwJHVDJHLsfpR8ZD/VnIk/U9XF1cNCJ3KdLuVifPeo5UyT9kCx5+nw
UEW6qd6n2tYTNjje6YIpiBiz7XnyN1qvJ3/hMo1Nc55okhxMXKbdK9zENZ13THhYD2Cjp2ZHAhkE
aU88u6tz699BMyTdh+yOPJOEZbep7s9YCOT0j5Ql8a4uRqyD4oA9uuYauipZtScuFEfuLNu66P5l
tvL8D9PoKvnZ07zpSNwvHalFprRtQF5Yqn68oR8/D19UzFLbAy184mknUdG8fdZB6fnFZ8aAe91e
NSlctszJJwaTOimf0J0+tXUgW3U0/TaIz8WvmcgcC2HX9jtda26hu6qumahQ19BHMftWBgWHTk8K
uiTJGHZJcDGl4SZzG4SZTNQL20403/YBWQ/5ELDl42Mka3KHXbOPF/8ZIZG2dw3869pdVulx8ALQ
33LiyGXL5ny0L8w4aPlEOjYJ//MicdVWkdisicdq1aZN9dBSD2MiZBxbLM1TkZCyn3YsaOf9cz41
zKr3Iemb6pFlBbx/JiK3gO66xVdvdxv9J0C+jHPS5hwrFyePPq+Lz/CeKJn3icU3b+5iTxv/dwZL
Vdcsxbm4sCg8ec+8VztHBNTSUqrtIZlJRuuPhd2ILP9cQoYCLAVIxlHMkH0yfnsm6JSvhzlri/nF
uQLTPD37VaA1rK1nCndDkmms9R1LQqb9znH7yu00BjVa5c4GonAXRSY8UsywuM2JZzvGqzmYyPfA
9ufxHLT8T61w6pObMVy8nW+mKrnN3EgI6xB5Nu/+KUaH+tBN2+aPOzZrpvRnnda9e0ujKL6qXE27
LuPveigkY7k4a1AsscwC2Olxpc8gH4XAlHMgvQMXaM/CbPdDV0gYvmydFupeQkzbvrlKGH3DCH4o
h0NK6r+6x9am+791xumW7pY4KdfngJEer0JCzBj9C7q/sv8fZ+exGze2RdEvIsB4SU4rqoIVbEkO
E8JBZk6XmV//Vnmk5hOLQI0aMNBFMdx0zt5rKxspEx/igenogfpnYOdskCGPmZXMH6VVLe7j4lhh
FYtd6hH0VHxPN3pzj509RmTrh64Y0y8eCgr2OI6H/v5boinSzVejpaNOOo9xVHUvRDAB3NmojotZ
IBYeWcMbgWkhLs81Zauo/p2h/SGzawCTCC60H8Lc+KtnEq0ywUCFZQRnxQ6c9rUa6qomXirAcYBO
MqOVGv5WqMS27qaoZfjHIJePxGP8CGaPCJQC1RPyqEbNjk0baQCwLXK/mGqNNK7IumIbWSbfk6IN
EpKWQrQ3xbnUR2SdqE9QPf4wSGgyCeeWhlFF+y5IXDQOFfIi6ta055NBeSHgBm4tkcPBZ0mIhfFV
6WpOYGzYo67tTEJMqd+XT0RYUDwhWDOl9w4BgMYnRgCjTGufA5EjmdLMQgj/r8sGBvtBx6nS9M80
sRLd2KoomI1PZpIoVXNi5m1144D+yKYsbhDH9UThymvcne4myi+CMK3wlyOD0jv3ljY4P2JJgYOI
XJMn+h2yfqhvtYoSHgLGgNNfteoDsn2VlSYapf9hWYVhbVINDYaz8Zr8MuSl0IbiVDvVmA8rk4Sn
9tTDq9HjDSBnO7HWoxWziaGy2aTN18iVgxpyd2oPjNJsU/ojkDlErd5VQWeNLOcIDPIHXJC5/Wko
iKF+1rQ+LJ/iCKmLtqbhwBmakxGdMKy6SJ2xypB36cebSPUV3SCvOupIUiS89770LzuDBq0USaJ9
qdTa97SzZP0pl35OlTdo9f6FeSJH76b7tPleIP7yhPMGRdXFEUTg6RHxGinEq0FhfDzwt6gdfQem
T/GjN9kllHgk8rSOzqpOIxngFdom4s9xrNVGTsOvL8A6ZHHhhm+xyAom1aAYzJEiDifu/NA6qtGT
wSSaOLoziSeseB6WPybDDldRiGaIT8Cp9+1ohda2tHtOwSZ9G6vkmF3gHvvU1JUfsucTpouivM4d
BjPFLNq5+wHtrVnvowT/SrRO2qHCmE7vl+pqtwGcTkgt4pC24l5FYUfRs+Ikjn/UcV9F6gOslsaw
j+R/pn4s1j5qXT345jLMxmw34t8XCMhUmhG01DOassQ5U2Uj1e1baIa57p4GVVhmdULC4CC/YePk
BN1dmCqX4x/kFd0hEdBsMgzIGNJG5GgKoHL1jcpoFMf7QaDB/KXGYJfStaJQaH9V84C+MlMP5is2
cpLyJCSIwWi+oDBvk20b5Gn1Vujo/RImml73n4E6K9h9ABvQoaK9ENqBulajZOzFSgWBPG44kvXd
3WhbgsTdVuvZc65YbqVAq18qUX1wOunbWzUxDdYBx/cdv9vRTcvZ+emy97rn0LMbDj5mmZjPqodu
kB4LzzM9hPRkCYr0RV7Ql+9yofZrS+8qRkCQ9ojuVmmW2lEFdDQM6dtm3pCwugy6R8WZmr9MHzBw
lcXZkiM/f2lZhTnKszzD/RRh/xhwmbiWRr4j0tmdUNwh/BpTf0LtbeQJupwvLFtGcFeXTZZ/9VMa
zn9Tw7LM4YtqJ71LV8EMQjrjAQHiFH7VHDE3e0TFSgaaNzIJPGUrpUGetJ21uk2OdkBzNfmMCIny
z59eK7s4OnCgcVTW+wIVcLqqU2psl0hWzeq7vXREQoL2paXu/6lR5vVHHlQzZl/DdCC8cR/XLsWd
zzxRb1S30MsdSst9YWZj/wlPrdscfR9tjc5mtBxF/qRQbNGPjana6s8aB6hqnCkAZ8YZBokyjqtQ
tyjdSp9Ikjui3ZNi71ljrr/EwBzpbOuWVOQPN0FtSmMwdVW0u5eSa1Cs0BhWNs2LnOmpQQ6UV+oB
75CW2StVcQkv7p0R6wAm7Lzeh82gjxysBkfXf3pFnDrjya2xgWzpmCGUctpG0q5UYukbzq4JcRBh
AS1jIfoDeltBfvfAPM6L7lNiDTESYZ6KE0DSFOwRqCZ24MbrMFF65bukm5bcF6NWJByufE1BHKLl
YVp+May8kvkqxxeaUa+KRuhAue30Fu1Yx1ELtz3ijjU0a+fSqB/duy5TAjTTAm9mdqItAO5obY24
THZFVDao6E02xow3csADsQkwAMkGLXAdDd+l7tb5tzB1dbKEtYGRaNPi980kfwiE6dhnXJu2wfqE
zhBxWFxSqaLJbRoNEagVbsaaStQQoZxKLauvqzUi6IZFPaxKmdt7TKw1Ywavu+Pt3aTK/Hpvhfgs
95EaDYqLmEgEdbL1Oo9gsrPFXs5qMGJSbWdjENcMbwqbqe+eEkqFbN+FRB1wF1VJpubrAMReX//O
60Zm/XMgbV1WWxYhZTARPuoZHoum45la9zUUqgicat7iyyHyjU0bDuvC8bx1R8lh0BCw06Jo11aA
Qr4gBKFLx/6+Qe+md39NqiNp/qloiWHgU6qLUFGGFeIwtvo7cdHOeGjAvEo/Qw9QzYag7NZvfeWR
HbkhmwpTH4V84zUulMTtPhl2Ypf9CWOn1dhrs+K4525oB3NsPHUuFW+Sdx2EFU+9oVxy4buhiLPk
qGiq7LMd3FJbCfetlA1B9am0AN2TUt2LtGCKcwoUoqyEHN8f0UIOpfnij6rjdNlaYScGtHEbYENM
HGdVN37kFJ97jtUG/XT0sfQILw5eyvaYcw09sH0LE6Sitn287TqcB3+jjv4Rquc7XIyqJGKbwp4a
hd+hZw12vaaAk5k/XDaTvo1JCWFDvBrDbqDk4PdKkp20iCjwdqNZHe3FSHHMWNnWhqor2Q5RqiML
Qfh8XAaZvaWtSwsxwzaZeRWn5bGhe7yP0bGyJ1ghaFcGIoo9DpDDM0Xr4OihW+6I3Wau8B6VQbPH
DItmRCPxTbqlU701ZZZwwPlynbLwsZGe/Mz/8gHwB/slHv2WKiWd4p06tKVxRz4SWfDXL6BdgAn/
z3EwjAnSI6OpELcRaGG3KzWPJPjQZp3dOKUe6c86Y9l4U8audYwNLYik/dvyhbSPY+XaqN6QGGnB
IaJX0sSUSWvkE9f/rMvVP/qrJkCLoZAZZe82OuJyokfW4MLNUd/e8ZU2C5iCuUc7gXsUZeiCvBmi
ox91d3HAzK+h7F14rHM/PsFTKFbTRElQxkc1k91BpIgnRR6UC1SYuaczoUbQvkxUtS1g2iLuoZNt
6ZyMtnafe6WJP8iusVvd9h4mIIdR0zHp6NibaKLqyWeOSp3yTbB9jB570m2QpV6/zszz+gdhfoe3
0nqrMpLMT450ZsZPlCvdH0Ax02Th52ce2BRbayDMYd8bxEf0sFZJ3l/b/lWwa5HImyxGsM7dw+Xi
7+4BkWNkFhAJji5lPxAsTqklq4Qm2fNtz+hy3Xe/T2dfUr3NiyPLFszdJI+tZ51ZdIEhM/eMJuMB
8QzcMtFlx97jP3tp9Fm1kR0K7zNX7s3tbXcxGRkGJwc8TCI/OqgYJDb+JvVpQFJoOVy/wAxTxZjS
cYGNRDnsnerIYVLpOKegVUq+UVYCcHEWjpuUnxQjL4tuk5QJ/Qn2G5WvP0QUC4sHmx6IugXk2I9f
JKABbSck4ri/coyt+o+bUZSXK59CpniraVAmwbGJARS/uqizpbbnAKcFC7Slme9pSjg18w7nDM7O
A9t9jXMplZ1g74acIm57Ff+WhHcflKJHDfWlvD3ST4Fb17sFjYmgi1CHXX8VM3fw7w29u4A+oumK
iqE4qmNQK2ukGml5rBNbXUKWz3yzU3Rwr1z0zmNaHatKVO0xQAJpVhtk5zZZ0CrDJJW33cqUG1xh
/gprkXsHMuKiXzVO4M+DqQ4P1x/U3H1MeGLI0y3O26FBRzjMnhPTlpe0Jzt+1Cxj1G5bk6ZJixwb
AaGh6T5IEsd3WBG0XUlt4tv1W5h519rl1t69axl4jVdSnDyo+pj8FIiL5LofM2u88a+fzH6uxxkV
aWl1dISa3xWheXEL4cS/jWxuaJM11TAAmbu0Ow6FUkYnuzSDH7bQkq+3PZ3JOtoGER5KYQpiACq/
B5mFdJRNJ138zU0XmPJ3FcAxSJUUxvJQjtUapknxVdXgai78/swXOoVJezQHLFTn3TG0M+0Xac7t
68AU+geWk/12/RbmLjEZBFTMeidLDLiKBGxTGsnVVw2NyINm1kthnTMf6ZTsG6Em7aMuGI60DdRy
jbQFDyuH0vbp+i3M/f5kEES9CUcsG8ej1GnmkaEw1EccWZxgrv/+3CO6XPfdIEMpWfS01exDFoeV
ebZ9OvsZ+exe3d5Riu+tpX3f3I1MNgNsvqNRo7hMxSXMHgjJRJZKX89bupG535/sAlyVUKe6bvpj
z5H73kYS+6AE9iIebu7nJ4M5QIKccTLrjx0+33BtxiMwPFfxg4U9xtzvT4azUeWgFWRoHutY05+w
FyKPwTaAJ+36e/749/kA//ueQxdJDtJx4+iKTC3WRhgE6spJffrY1y9wGVP/f77CEvbfC6jo5Fp8
1ekTLfxM3ss4scALSTH0WbAurTYun1RJJ6Hbx6QDofG+7bKTIa7SJTcL9ENHnabjVmRtt9WCSqc8
UQ3rJDLkc6Im6e76xT4eLGhM/3uPiHDgs0ZY57VaNVENR3H55iHheMzMIrhp06y7kwHPTqME5hNZ
R5ser7azqWPQEKiiun9BxQ6q7PqtzH0Pl39/N+4RemOTMIPxWCkoMTepESruXlGs7LZgDN2djHdV
x4qdeFI9BnUXK9RRSvqqiJqSZHPbHUwGvEc0RqSqtXGMDcB2RyKFcZb7oHfyu9suMBnyhqHaRWJH
6jEfEazTOU21F2lDmlsYMR8DJ3V3MuTdOizsGr3go4sS1ELP3FFn7nYuVmZDrsTFn+2tOfYHRX6H
zCjEm+go0SKUfuZjnvJzsSH0dY6W7VgZhfIWIM4KVw4mB9q5NQ3Z689w7iKTWUFAxyIeQBPHxPLz
B8Om1rmib1ns6rCRv2+7xmQKSOtesWgu5w+OMdjii5GGSLnRgaRBfhho5EOcun6hmTHzf+RcN+lq
0x7FEdl46m9dH9QJYiNyRm77/cnQ12zb0/NaMfBcYaJ/CIY+Ko4Fqtx8Yf6aiYTVp3BbOaROaIyJ
e8RO20h1ndhtqnzNTYF5dyVT7BvboRB5v8t6J+zPjuLCj4b5GqMC2XAeMpuFk+jcdzGZHTAFJ7jk
LPNYCSqraydAVLQ38AA4OxrccXzbEJ4mqcc5Etwo0e0jrLIKYpcoxWc4ztnrbS9sMkP4RRGBSkiM
YzcaSLS1DvAAUvUyf7v++3NPaTJDMOvQ5tBYC5DBVFviCwjrTROj348VzbnbvuppTHpTgJlrSDk5
jqNVJ0fgetG3tkri4PH6TcyMmmlOehA3TilKyc6m6qMvuVO7UIQzDRXsbb8/Gf5eysEnzT37SI08
QR+WYwvb0or0xW0LzTQWvesbYpNh2Tz6CqbyTRU5frINmspeGPYzb9m+/Pu7pbjoO4CMksYHAtD8
WTdVusKarjjRWvXJql14TJfH8cH+zL68nndX6VQUwZ2uuY8xXW4N1cNQr8fYGbyN52d41zoYaEAP
vF+3vZXJAEeqY2AYcwHAS2IRMGsFsXboaf3flpCg2/p/76fqOt+r4UAflT7kiJ022t+qNvBS1bjY
xMJDu2zsPnpokwGOXK9RCGdxHxHv8iagdpzLwa3YU0p1r47xcFNQnm5PBroslHY0wK08tnSK0SXn
gNH2Kh30cOEbnnn706x0FLdBaNhD8Di2uWW+RPiY4JmUJMZ03+ih+3iJ3Jg81ouVevRxadz0FUzz
02m6FOwvgxg82oXHEYOuuMd2CIngtt+fjH0nRuZmK3l0ysacFm1lj1b7g50naYbXLzDzAUwz1FsN
kJorjOabWyDthG/9HCMQ+DN6EcomP8+WRufMHDANSzcElShw0OOR7OuKFrI39HvoXDbOedXWn2+7
mckUAN97sMAFhafO03zgsgAxZHnvXJxY6WpordzZJkAY6oWO2+VnPxg8U547aWFyrIrc+qzmo31S
0eRUqyRt8yXU+dwzm8wAKSgpoeSmd8xtxJRrPHrOz6AewmjdgIVbejNzX8BkCvAz6WLr7+KTbcCV
auLOjD51DlqjY9glPZAYWFQ3jpbJLIADNJbwQiL4OQxOkyiek6KH8tv1tz/zOqxJBcBMqZyqgwJ9
oXHRkDVOn1AHENGwtBDPPKlp8rlTNlaR1ML8jJgGPiRwDnFCKwCIDr1BD1yny7Jmc/1m5q41Gfg9
poU0ok3ymOYIizw4QvZdLiytfsZTJLFeYIFOm6WT2tzVLv/+bu3UYxfQzWhYn8vOCF78ToR3lmHW
hzAIg02QNu5tZ39rshNAv5r29PisP52kj/yaRwbm9pXiARL/ZraxWS+l6c4MHWsyE4SUiWMHK8NR
djVmoVgPcbnCLUlBEZgVqtDrb+nyaX0wA1iTTUBXSi318sH+Q+fd3adj4W2jOsvNVd+Z9ZurxIiZ
XKP+DonOwJNb1Yfr1527vcnM0LYaYXQYOu4xu7ntM16WTn7PVUW0pxFSx1KF/F/48Ef3N5kbEtjx
VEv96EUPkVRoFxm85T6A43SHB8vA6PibmOgsvItcJREbGQSao9Pqiy3IQFR20Q9VOIS2JVhp3CLw
voeNywyAidqVVrXXu4tEa29VGkIeMPAd9MfAKpxxhTxXG7am2mo0hDG9B0SJ6ADOu2Mu0Sqv6SOK
/C4kyUI9gFutK5idrVofiwjbGTxSTR2+mKnVtvd9UyjNF3zAAE7Ru3pteC7twQ4j9C0o6A94u8N8
26Qoqxv8alHYvN32jiaTnRp3fQGBubrPgKOSfULqMkZXeNeFCJ+R/fb67+sXmhm800z13m5jP21B
qKXkXSHJ07C5PVzsq321T83RhM0/1iWYnIWPfmaencar4xeHh2VGyanQOu054XW91vin/l6/m7lf
n0x8EPDa3JMWwGwKudXGtb0GxjSaqoVcxLmnNZnqCAZKiaWKwzesdZZ3AF0eF7vGMN3qdw9DvX8m
gdpuv952M5P5bgx7IQQSuhME8PR3AevfXg9lVfy6/vNz5Q5zMs2ZXRAOqdrlp2DAZ2OvGj/WoB4j
Jubwk46aYe9tyCfKxne9aI3QWcl+Zplhag+YDPqFuK+5NzaZBP0MpVqkyPKEPgz0QIXnD5atr8il
8+lMHXGavS4cYCyjdIBUKcDqt0nL9g5EVTOY1SrA216LnasotfEY21mc13eJKppx4RHP3dxkBqwj
zqxmZigHXPi++wnky0jfhSSupbbR3M1Npol4CGGwhaRVGURGrI3Bu/BmQRu3hQVXrYb4HQs7fpaj
G972vqZJ83pdI7ceSvsOB2nwS+9aCM5YN5z6tprUNGuepRfneGv5RyZ8q9tkZc0OTC07t75tAprG
zBMPmmZ6UJen0mt758ECZ9Y/hETbZQvL68xLn0oIbdMhdkSz5KlBO4uIX6e3dO94SqT/XBi4+scb
h6mEUEmxFusXsDwNHLivDuLcdUbLEK5IU4yflQB6B27CysK+aYC+dEtgRJpsvAc3T1U4dyWE0oXH
OfMFGpNJxGoE1qvMjI/StLpXUDdvJZQeH8RsXf3yRvu3ngzVYzCU3o2PdzJhVKD9C6/y9DvfzyOT
+/bKfIOto99df7pzr+/y0N/tZmEK80WYQXVKm0oWr5SdyV/QvKoL1tcvcFmLPtgW6ZMbMEtCvX03
7O/I2Ej0aOeZmvPq6IlBCdYmlKo8FWw4YV6Hnmu6C69p7q4mMxE+ICgk6VCfXH2kW5O3otsZ4IL1
G39/MhFVxBzlbeH1d0k9yGpNpgP1c7yXwcK0M7Pw6pc99Lu3oqahQnhiW5+E2WINwFZW7vXCMr9E
lex3ANhvS4bW9ct3/u5CbdyMtVbxEkj61IxqXUYxfCUIMYFsHq9/ADPvYqq9rCP2pQMz5ykhKGfT
sNHc4F+4rVY2VV7aSmyiKCu6U+l7tKw6l1SflhrgwgZo7m+f7El6BbA6RZD2hHGYLB080h3+CRw9
C9/R5X1+NDgu1333+CHnkHAc+vpbGdcpns9BdZ90xDWYYhvG+E/YQS6I/Nrr0wfagql533Oc6b5d
fzMzJyN9MvYtIEIOX7J3VIs6k98J7U4CbUUejaveKQOb4Nt291PFJMQybyykoZ1IjDc+59GovmDy
qT9Hjam/Xr+VuRc1GZBhgtU9HcEWuDTji18O0RnpOfE1t9tcv8DMs5pKAXMLYpPjp/0JiFkVrpVS
0e+CCJ3X2oTvvLAb+PfkP/gepjJAKnL5gHN2PJEHF+eQgdOSc8OqbI1o/E5Ylqq/BMRt1J+IBCjL
r8QZZbBM8ONXdUlmlFqIk1uB5MMpXtVa/8IkqCVyBZu+K7EEIew28Xqy1zDgMjTAqnb0xPTaghSd
wz0FGNCGoNnSWGusA5Rnv3W2tz2/yYzcg48NwlqtTkWcCKpAQZyEw6dRxT66bRNNbxd6iTMfwr/d
/7sRNWShGpdtwszvexLHhhJjhGzqUv65fh8zvz8Vwpm2UhDVGWsnfHbDt3600gC7dV8tTDhzp5R/
0ajv/n7ZxUWRh/z9WOTHv34AfrffWlo0NMfQsmS30kwjA+Nme6Y8kF2U1rtUYulJ4QiRuyQXPveZ
25yKOVGvkT0aGuUJKE4A/K6J3XKTEvuwVN6cG0+Xf393nw48rgZu4XDS0pqJO/fL5rfaA9vHRYwD
amF+nbvK5fbeXcUEGjxCux15W7ItVlbStd8yz4KZFbMvWbqXuYc12eIkMiOmoSyCU1uR2MAm3htr
yj85cZA3fXRTJTU52Ck5JV558qjZeneCNMTxh6zCplqYeGbuYCq/9FXfTZxLWgquMr8+pHnbFScg
mqpYuIOZF6FOKhUEeKgXuKFxKm3NfRYUheFEjErz1EkjXFgDZjZNU/Ul8VXQROo2+JVdoEWbuCtr
8wGzX2HtyUeDlAW3MF06yM/d0OT7BXwIRY9IrBOU0TZalZrDPrOGRfOZynPcLHy/c+9l8v1WWlmY
Y5Xl587xA23PmszNuKYWv9z0YamTL1cAWvAsv1VPmVtyjpZuLH6nBHks2b/mXslkh9GFpUhT228f
+rwJtO8J+P5k0/MPzpsThmb6pQGFVi8UkGY2U+pkiUnipA+9UNf30BUygx62HrwQviXP2FiDcKPZ
sfF5JHvjYQgck3knELvrT3HuW5hsPpymjSVuzP40Brb2SOnDGldxSAZh2MLjX/gUPr6INtVsSvym
QCl8ldaTor7i5YblJ2BaH1G6kQpy/U4+/t60qW7Tq6uAGAnVPI25JMgQ16x0N5UNs2XhLuYuMJkH
OivA6kAY8KktgMlgXxJDtFbAzpb763dw+aH/30FpU1WmjR97KIOQ9ws6aAsBowHLmzsg9TwaQcBA
6ieAg/qf61ebeymXf3+3vnSCYUPKkYa5JTbeUAVD4xWkQn/2mt7pbnxmk0kgvZAjvSwtz1pnyC84
tSUBiKON7fa2m5hMApGCdAJge3UuUgeYXtVkzbooFP+nbQf19vo1LufJj17LZCJIu1qFvt3XZ6Wx
uuJcAM8DvSMakH2fnCEP+nvbgggWrInJS9RvI/SJ3F/4JP5tWj66+GRicOA/V2Njq3v2T6+VV9hv
pP4EK0K+XdqRWq7+ChONdnfeiXPUy8IBuxVHX8na08SqT0LjoAIhYmeiOum+0NMx3IjaSI2F6ePj
eYtwn/9+REHqQKjM0CzZnivzJ1MdPYUYZAElB2yjUVRlssIVUQ3uWuKOTYipEmZoYjE3yMha+spm
PuWpAtQnAzJNC8c+jW1kZgBaS9QAlnsRygFQ/XL9M5i7yOXzeDdeAIjGtENs4sbICYjNlY3PNDJW
JMgBtlxFatY6S0vnjPNYcyZTjSksUJmj6ZxbvdZbSCZEFYASJUltANTq9bZa6KSi+Z2Jm7/isHPv
GmHGMSkpal0+jGIYEwf0oo+TcIdQwQuNhcEw9xQuq+W7pxDVXWhjOW7Pwm9IR1jTGFXdw8XXnkPt
akByL1RH5i50+fd3F7JGN7AL5qizrZst0YeZl//CQhL+JEbFuHFhmspI4Uc2FbHV8myLyvldgeQM
d4Ghpd/B8Hr6whieWTecyRwVw8tvtEaM59xER7QyehbC2MkWBXFzvz+Zn8bCLkBZWOMbWXcpO8Wo
kADPXNvJFt753AUmc5BIQ7Mdlag7NwCynHvVh/OpQ8GFJm1vbhtck3kEq6tHKUl057AARgad1az+
WJ5nEQPbEmh022o0VYjaHD+hOznBX+BQXvMgwzALf0nNgHJz021MJaICxZntRMTuAhcsadApzTC2
d6oa9od67CtxuO0yk+kB9TZBZlYlsINJyC5A9CufQJZAK3wP8sDguJ2/8GLmFqCpaDTIlUukgRF/
8tiEqMlroUHSKu9gUyvEGjaEIbTb0ugCGK9p3ZI6vfZjx3sTfT0Af3RBat97gMXrv56JJWuXyLbk
L84rArbCteM4NskmKVFaS1KNmXljKkLtDFjFagFiySc0TQTrmpObZq/jyLTgXjpNX5q3+S6Jefvv
FDUaTVHqcS/OTpR31rqpIDLct4Pwl97zzMCzJzNH6gIgs8xSeQRDZt7JQqZkdntxmt74uU5mDqeC
dYpWw0M9U/rRYwtoKniUJodpd9X5PKhufdsHO5lBfIIV0BpLeRYZWV+gTmvrMY+b0Aa2Hyy52+ee
1mQO6XS/SFxXcBGbKCI+Q+k7G3BfcrGFO7PbmYpPu8HyM89N5VM/lI6pfm2hcOZ3/hgVXroFVV+2
d0Q2ZPnPrIsccrYiBAgltPmCmHSQY6QQEdUUE2SxSlUp9HLvqAME7TOPZggvMUwR/G7ShGSRf1XM
WBUxLKsBzdZ5EADxHTZPiuGHZy0JgcFu5BC5gLvtWImJ0CUOsCF1VCtGNiWeFCO0JZ2AUoiPReEI
wlTRLHrG2nFreDJ0fOg/bPVhIHJr5WgEKpGsTK3eOhrE7UWfRE34e8kfE8vuR+iSxnPUvbK0t+iG
A4W+lIfKKlh3cEGzc1xbF2ps56smos/0slU6RkL2yrpyQuZE9vzgy579BMZAsy9MQjSbvZPkudrs
oT+mhFzplaoQy+Aqw3e4ENlwdsOqeswBBdEutwO9Dv80vbzEtaoeS8+foG3L/l4YSF7kWs1r5IsE
fkLSIToIKEryQhKF5/CBmVlWnXMREhgJQVYP7loAhnTrQk84Wr/2PNUQR9lE4Mr1oWXnCrCsSixB
kN8oveI3iIQLlA3vajPQzxIE1BZEdoNCTr8rqUA5t27MvI/g/edqAC6Ud6nAa9cQtPwWFXLlahUO
bRVYB7WKAGp/iWlPeEuC6Jn5bqpMdlOzUH1cV48ULOwveiHVF933lfPgD0vaiMuy8sEZREyWGxS9
ukqutHgEnCseE/6XjVDT5qUEe73zHCv946qevtA+nLufyQZzHOpsEEQcnPDQmHKXEvCjIHEhDvtX
6GqKvnBwmbvM5d/fbS/1vjOizopVXAR+9qxBPiRGI7FNcm5tyLTJ7+sT38zZUUyWiHZERYVM3H4y
67ipnwsDHNJ2IIKJ75DREOn5Zkxd09lBXkpiuS2IwSnl9vrF5+5xsnxAHvNzDVjTk2uSkRvej4ai
D+kqFG3TdvdRLdRg4WnOTL1ispD0xiDVIRuHp9q1I/1gJBjuR5BcJHkutRu1fw3kjz7DySLihq6F
wyfXzomAhfXrQlZCkm0S+DyuLsFmrQIz3Upt+PJBWxhU6UxH2XIOzIYf+BEdjs0Slif7bpK0y2ZL
k3os4GzBSCMBsWeutH8YBniMVz3oKvNrDbfRIRfOTwwmT+b4+iAKdsAhQkWMNIDa47Dtf5ayIIh+
lXe1pr9ifxn7Y1NYUfoTUiMwg81gWEHh7eHEWH1ICkyDhWRTE2VBGbkobBtgdt92Q4mcqxx98gGi
Sm2Ng8AvmX6rQ06VFZHJliHjrSRXQgxbw7Pi2rtL07EKjRVJ9ZWibZzGw8S9HvoSDN4a2ngP58PX
jaz7y2oV9V+k2aQqCVreUJXdnV5JIjFXBEr1wX1SqVkgt8AHTVPdDOm/MoqiEyr0JAejNf9EStH3
QC7RQ4j0U5d4BJOvW4p6FiERJQBdc60wx1Gp7AjKabCvuhpxA2voxPwPm5ykoeGnb7jjmB+6NAn7
Ye1FKvIhnqied8+RX4syXYPaLgp34wArBSdfVZh6vEMPT18BI0wIhpVtAbAzle5I2QiDJ9NnMc2O
KUzK6LMoe9U9E7xJaPF9Uma9aayNS9SavtYtqHME6AwQjF/A5ou425FP0eZnL1DL5gVErGTZIaLO
sta+XunkP4QukQqkVQl2LjSWuRtf22kBGUXFq97YkOBWJKTRVd9GTjyOr0D3s7RfiyCxNXIHaXE1
3a6mDOW/mRhUO9LmZFcV55EUv1wnpgKE367Tx0x98zKqB0zdgWU/lqTMsyAXMXE0/l1cNqZJhgLE
U/2rIB4yfuyJvIwtPkEFK+06NwD1qtuggsfqbMgTxWnt1UFNAJUPfdYkPKkM2MF7W6bO0aSdmgvh
Wlg+SR0LthATkrDjj6FJY3y7bdaZbMNcmqOaXnXWI415lWyamtA00uWqVxIglno+MzPb1ALQmV2e
2lVrPbaeGzpwxk0iRlfUruFg9zGyoyV5/tyFJkWfgSArp7fN5InZQTF3YWwQQtf4uDAPaVrnC43f
mQXWmiywcV+ksPVsnfp74lFmtO0/6CjMF6LJzN3ILo/HqPfxAlFnrrpkTZbYjA45JfJAfSAOVzk6
OhgddhBkK5Eo9t1zc6I1qN8RnCgrq4jXda4VR7Cb6QPo8eIb0WBlsrDYz9345bG/W4VbhPOqn5fg
vrNS+0EcHSG+fZ1u81Akj0MOktQqGO3XP8yZRWrqFWgY/QnT0fCVTMreWenkosTMEL74e/33576V
yXKbuGUfK4aXPV087s8KtVrUpCRZERis62p5k7VCsyZLrSezFG6paB5FyoYfpnir/SJsqg22oQQv
tFApuXwKH6y11mStZY5oLagN7aPQTTzo3ZC1h4D0gZfeueSBRHZwm1dcsybTBdF8vW+TgPpV7RWT
nBpBIMrmcq7OF25l5rVPZfMthEoJgWB8zO3ADjYZsSg4EnQ29QsXmHnvU508dezGyNSmfcx6ceHG
MzyaVcKg/dNf9lnXP665u5hMES5SMXqzo/boJUXXb5pSthxC4rq8u+33J3NCFNvAYd3WeCzlaHeb
iC+g3jd6bFW3lQDMyVCn1mAphpWpjyZapNcqYgJaVZ7ZvGB11X9cv4mZ3fZUJm+nepH8j7ozW44c
R7P0q7TVPbJBAASItq4yG5LuLsm1L6HlhqaQFNx3cAGffo5H5UyHvNLlU3E3VmlWqZTkFEmsP845
H0gB9rrQMv2BeXtEbUyNkGlC13CeICXzEdoNfTnwlh15bocGU7HX68UEpAAFruE6TV05v3KVWxP7
vCKTC0Rs6kHQtNIucmlP+TSiQAvolpsND1bRrN8KLPdFESAQOnLv8Ia7h68fxKHWsjdIjDKboTKu
nWvSYdvtQCLBA81ASDnS5A8MD2J/eEgjDvKBtdcRosFu4rHNdQDsMcKfy3YkVyVOL35PDuuIvfEB
dRQk89usvEYQc8oDIlD+RznEur+n7sLr/zwH9VXUpUvei2s3cxUymOMUVYOKZkO1EohgLja/9Ur2
1fKIIJuRFe3S6wFwzXtYqOQzbLK/WWDbl8rLSIMyV2HuAQOFIWodfCCDdAXNhwmB/4i9dsOvb+Nn
6NtfzAz7mnlq8n6xCJu7XiIoxfUKqq+EIRhpt6P+gDO7hOYPIMYCXMaGtzgPBLqsBkp4PdqYmFcl
oZxExYQ7OEw/0hqdAyPwvsoe4zqF9jDNLgdU2pP8vKks6uBzBobjLomeSLXq+r5Tk5+m1GOICsfJ
kt1icwwkjQ8HZjNetRNSzdkqHXOslH0x5EMyBDiHy2UZpHWe1scaNDvQOff1REPtRMCotvxbJWTL
6DVKHqURK1RY3I5fN7D4MXMGMwUSbdRg6p1Cp4m7wWwVq8wzCgheMwesbbF/CcH1tgq82Bzx2c05
IzatmjsFbmDSBUM0gIuyQWyNsmcuBKBdFWiplumSSlTFAWtVOHF5RMmO9WE08tYOPhDaE0GEyteN
5dB72T2BX5Z3IqPeCOpU+9jzGhgn2cXNIyfSfbMkbo5MjIeusTf+6kw2vSf7+KJpkDIT+43DO/7q
ErMsD0CfO+zIqvnAW+N7Q+q0gBjnsiW9nF0rsGVybcw27gAS5JGedWBM5XtjquOBTMCGIbqlNY58
T+E0pa7yUcAlwOwO1Wyg0QMdiY9H5JqHrrc3sLKBRHWLeuvFyPK2zgC7mNxJIdC8SkCait3Odi8s
ySF6ONIaDszO+8aANorBB6uX7qLwkqT4QbU7UyfMFi67K8/Fqsn1Ey9HQQDhgykDia0HyvTIidmB
t7fvFWAzFMN1HNlbqkfvhdHUvlJek6ffauf7NgGUiVED0vVyO8CKflYUuTK+Ug649Wk/HDOjHHhf
+3aBtG0i0ZuE3pZAjd9EVV3fycQ2q8QZkrXtrbz++mYOvaZdR/ul00KM3lubLCDwodZhqzdgVVRx
B0bU4D6nHvCQAOgBWa8DlBaFfBGisfzIPvhAPrHzc8j85dqOIQBT4hVdIJ3MKZ7IOPDiBrH/HHqr
qi359IJKWW9cf0hasDKDaPRKj4XtmHk4DcUPI3rdbzNtQTKFPbtS65aneWT8oSwIXyPxJp2GwCmw
/MQsBS5k9h2cJustqzQGzpc/6kKiAHukRx8YmvaVqRC7VzTqCLlFIgp7qlyUY085h134Si5z/Xvj
0r5HqcKkIcGV1sA5dT2YwnCIpuTeE7VbHHkrhxre3siX5MmokNyfPzYwe35vh8K9QUWp72DoItoL
YAMhavV12zvUTffGQJq12Hiahd8mZvL60zyJ3B9uwsWw/vrzD7yR/dTlJIu7qTBJdWfpED14S5b/
kF033SWItv7NSW/fbVGCgmCTeBa3oOJiIwjNUHtbxzO7cXKIh37rPva9FrC6uDVOSZo7wKcWJwQV
BWjHpkjEhICwcRRHGvCBN78v6LcDqMYiqTnINOVy2hZd/0iQ73TieI2zaqYh+73ReV+xLzrlLj1O
0+8yQXAy17MoacBElcWRqe7nQvAvFq0/F46/jCuICAXwmInykWGui7bwW9XYGoICRJI2cCokDYRY
qJSguZfWo3QLWIYEumbpKgdc7HIUYoPalHCyACZ8k/HAENA6n/UEZrAMQAJuyfOS9YigDyCojYf7
dGCeoWugxIl6n8D5nN0woXRgAoeMOjGD3ymkZnf+MEJg4YJkOWr+EVkYCC4VUlncy4YBfQ2wtZhw
hgwsE6ejF1YUhsTkpZkj1jXBmMK3Clg0Hdy2BahIRji7/LqBHXjzdG9xwDuKjFsbdc8VFoqo7kum
Yhy97s4wIDFsoGZq1o6FUen719c7UAh0dgPCLy8IXlfpDV3Cb6kzmeepbW1owUk6z7xJXgElG6+i
sjxWbj0wyuynxw8WwJMUQI/bJN3xIvVMvaBsZHwsPP7Aw9u3PGQAnyYmyfUtyvDL7BOPOtesF1gB
25pN66TX1fvXj+3QneyNl1LaGmprmz9PtZOacGqhU/3hppQuv3mBvXbQ9pEc2myJbvmM6CC/pbGI
QKTR9kjF5oBnyNn3JEU51QiFntwHndau8jawbWA69gH6SjkANYMakhPtiBxE4Tyf4cG7ATwH3WQz
A5Eegc1GWjaRY8Wc3W396zhB/0WoXnXZXFsRP6N8QsDsUovOqgesSYX6tiBh2p6NBW+87IbF5dTA
KONNyItvjDHqHKFBymluf+vF7vtBbAUokGuYui36BGlTCkPB6C/jeCy28kATpXuLPO3FCqouLR+6
CI4wkE5N3tRnQAuOOQsVIML1GQ5mc3ZkvjrQvemu/f7SvQevZ3MBDeRtl0ClWycVtt0goHlX4EGW
F3DVkR7spEb83ppo3xpiEVORzaNyb4UwmbP2HNcDFQ5BSsdk5wf6Hd1bEjkkpjXsEe4tNKpFE84e
hbZMlV1//3uvf69f45C5yJSd3NsuT8U7rxFeEjjxNIxHhve/FjKB9/35fUCgSJkLbfZTBeYn4qXH
DtjgIO0hTLkVGkge51TQsl5EGINM6N1hzhNLdzJ5i4lvvr7FAz2f6r2KdkIALMvBbHmFktC8Ldrt
NlVCRAHPhkdeKEmqHzpZgBnMY8duYYaMXb83+mgl66/fId13W0AFrzpg/TrUQZJK1k8ukUl+ogY9
HBP+/vVqE/vZz0+5zyBHMiUtv1udA28HVRbv7fe8Ro3suncBrjzS3A8+yr3u1cedauOuQUlnSt1X
AM9mKLqGewNv/CC6s6ElN/DPxqFsx9suIndfv8FDt7dXeSEcDIVWokX4yKcRI3SnSVZdYbEzIcay
4v2y/vo6fz14UL3X2VgPzDUO1sR3xKfQ/HJSDM0iQOs1URZGS9y1xk/LufeysISneDlW6jzUQPY6
Iay4gJ5GUJv5DrJ1qq3MWam/WYfy7vn37mxvdnWnKNazUzdv05yn8pGNncjOoBkmMKx6eRFDlkKT
tOFnhcohIj4yGB94b/tuCVoC3Agx7PSm6aLrC7uky/SR2zgNcQ6BE4ng65v76ykGiLvPrT+Wk+5L
Q+0bkgbHfJU3mCo/hpphDeBTguLlFplw2M2Hv3e5veEEpy0LYEBWvsUugPcbeMxi4vi0FLG6ArQw
V+cFJCHL2+9dbXfTv0xoENwkvTMv5g3VQNrep+OSizgEKTdFrDmDsKWJkEGugdQ6MmIf6ATe3lgC
fGIJG2LXvfeKC5IESQnmKzQ4E3yD2QoBZBOziD8o8/yVRQ4Rx1x1h667N7Ro4CIcN7X6reJRPrab
qkKC2q0B5cybT8q8GmIdjDHufufUn2ce/eb97g0uEXi4ybJ0UFAi0kH3666qOfSycCI47moE0J4i
OyBvTf4+U/y3zdev9dDd7g01s0wRLwQ2/XsDx9JMQrAxUnUpSOoAqTNxb2fEwgPvyzVcMG52zLF+
qEfujTQMigxJ04W/ZQWOzk5HxCTGOWyY/TKGM8Hp4rHg90MX2htwrOAo8FMYZZH7g5KvACNIrLsU
miK/6lx7zMj41yVEuu+zgPkadpElLd4X2TNok01ZKZzqAyHcYrkMuCy8zudtlObFBWdKQAS5MzYB
7v31Wzww8uy7MAozRhPm3e4j10TqO7CdhlT6HvVc+oBj7REb2KzUmXekqR6YJ9SuMf0yFqjeawzo
sOl7Nsem8oWaoasE+yAjR0bSA29t34LhJSURAKIvbyq1Xbx2NWfG793EsHVuPJIeuY9Dj213+V/u
A0zoYnYQ2vEG/0haQ07lCLc+jbH6lE95CUHGJlUGQbhHLnfose2NLNhhxQj9qPKPJYW48EK7iQMo
SKUK0RxLbT704PYGEZ11pGJZXHzIGOfwj/lEwELPdTIMF7JpTbT6ur0dGDX2E7zzrAc9ucmK91Lz
yqMIPfYiywNKAd2YQlt5xYuoCwo6SQcp4DHr5aGr7g0aQGeXMPCq8T0bO4ANfFlhVtfb0bEkI+sU
DErRQoLbm5isgdp0nKev7/bQe9sbQ7rJ6XASIYsPbJSn6aarZd3Dg9+Ux4b+Q8vZfZvFOAMCLfo2
evN01SXFpo4iUOIXB8cNeYigENG7F7GMRwV7RAZ9+GOrFmrA/u1c6oYiIZEaj3S9Aze7r66PLat0
lPb5+24lWF4LmiOVzY8yIJqvf+tx7ovridMR4HmVeVeNssMmmSibsCPjRRfTIz3twIkzcmk+92wc
NmeqnkDM9VWSU7Ls8iNbSS9MYuP8aS4Zc92LdEc+ni9h2cKUB4Cpys6EGuQAVnkLMbJdA2qWmQ6p
qrvVxiqZsf9N/LGA2eobNNSlMP4E44eKQxQlB3hRG2l6Z9UB7l4NwJhjqTIHoIU7BVQcQEZnMtRw
QrSbWmPEPFJP+nka9hcVnP38cQe5Iq2b9+7lkAOinb9ZtcB4sx3dvtFXDhL8OVlx4yEG64wp8CJO
eRNLYgJWSFWPoYpxTBj75VzV7lUNKE/WnQPeh2CekwJF3CX7kaEQO5oQcPm86n0syshyO9Wma4Al
pHXXqQ087st8IwuvGurrJtbxbDd6IHExBF2Orx/zhkatfHLdXrntP8eg/3yb/yv+qK//eYv9P/4b
X7/VDQjLcWL2vvzHRfrW1X39w/z37tf+7499/qV/3Ncl/tn/kU+/gQ/+88Lhq3n99MWqMkAr3Qwf
nb396IfC/Px0/Im7n/x//eZ/fPz8lHvbfPz9b2/1UJndp8VpXf3tz2+dvv/9bxi1//PXT//zW5ev
JX7rfyFH6LVKe/O6/zsfr735+9+U+MNTAJ0KxRyptNxtQ6aP3Xck/UO4AoYjlDo8hf9Dr6jqziS4
oveH0BT/c5UUWHrtDiT6eth9i+k/uFIC5m5HIvJLYDf6f/62Ty/nf17Wf+Bw5LpOK9P//W/C242W
++3U4yiff+6SudPxNofDdVV6k/dBh4qx0AHXIt6wbnYiHK7hIDK92kUYlU5IW1aSLLCFUzJ6A+fn
MDR+4hrpvKPIkHev2jTD+FCDEY9zjR5SD5Sd2aCXQETAboWORSdYQysN0lSoSV2I1F88I8y3bHDQ
p5EQtnT+6FougwmqlOh0yKpCXhQCjrdVhuTkJIwcHAcFmRc15BSYFZFfoNDskhbRAm0GllRs6kQH
u4Aiu+5tRJ/pBC9CqFs70YsuWQbnBoHRXnG/OIWqVjMpq/lcTrVnEUBfI/zKh/yqBT47Md0alqYO
Rne9lNG2a5kt7qGO94wfK9iargsk8TSBR1q+nMPj5l4TyadsBVdHtISw5qXOKuuzKn9BeB95JB5G
rhWMI8LB8mIZ9IrkC9G3Y1JOyVWtUEkIHc9b+qcybaYIBw9IjP5Y6NyLGzie+RJM8AWx0B3rIsGZ
JERBtxnNshqhnlHWhotLgE8CTU9PvttMCdtUwMvDF7B4qT7XqFhN0G/EUp8XSpbtFoLRYjh1snZh
p4OGBOgxEVUiT4rZy6Z1UbsaN+rkfOGh6OFJyHz8slcFNscqI8xQ6+EBcIZZE1o6L+03XVPaBwgG
RsKs7/BIFYCXwmHmUyVmtSbwvNSPQs/VDBy5Hb3KR1heri8c43Xpw5gvPQDZBeDPIYSybuNPHnO7
bwNTsnlCSkurw7GnJT/HG8imrZ5hmtlOU7+oMOYjH300sUFuFsFldAHim0guGhzflxskl8LbmXSq
Ur3fzlX2kWHBF4XSMWW6ygqbqsyXrM4vOkQFyTvp2eShFo3HPniEP/EEmnTTrmsnbkvcRTvkIdzC
lTpHQl7ar3FaVzc+BuduvkgSmMbAVAUMEDGQ7pjcaES06ZXkGraVBaCbBlNQ1yGdHYs/NsCxZ616
gCIvpX7flQidKz2nXi4Hjer+W+wQrw1KBVUynKqAsICPV04hDKtyDmOUCeN1kyE561tGcNM+6wij
Z82SwxbpVkqNG43CjggztQvd9Y3jtNV9DNcgGJQ1fITFxgh4PFemBeEZrkFPcj9lLU+eiMEh4mlR
NH1/DivoOD4PRWuGixxeLRRG6dACX55jWSsDi1HPYj7HmSJsHHYgyFpnjer8dhjdaYPyvtOvPBym
MIi6qPjRM9GXkLtnJjlpkqU2aEmt4adYeqSlL8GQRWY54IbzDakcqlYejD+Vr01Eu3Mc8LMs6MvF
wBc6uTq+E8hE6f3FFTlW7rEcX6Wj6GlOamjInHJiWxgoW7MSc130vpebDo3YFH3sY1I0USC7Kpr9
ZGl5tkqiZje6ILh9fC4gz+Rnnna65XTsIGp8gad6SaGCYswJGg+btkurxhiSvNmYEX6vluTQ9HZD
ctYidj67KD3lFCt3nHp5ISOrqjBJmkn6EoSVcqPHMa4uMa2LtIZLzI0qZPJWVgB5FavSPa2gG5sD
i7S6JGCZ23TPTa+o8YJFmUnNSDQBPHubzyJOT7TnWH5Pp470WHzn00T8pI+ibrdclc51kcJ5elOO
LiKf0zLRSKqcKY3w0glGtiXKibxkjWmSUPMlrda60UV5RstqSE4RbVUgZ7Aee1i90blyRKqkUQT/
SaOTBjkSuxEab7aEYM+AWBhYSNM8CF+K6BGnsml9ZpJSZleIRGzhsZdtsMsxjYNlhk3P5zEGsxZq
Y3qViVQnQQ5bbIu3UdC30iOchER5GNCHxqv7dYE9X+N3C3KONi3rMd5TqpTe1DihiEPTUqEgBMH8
GmZVY6uTdIkKBwMvz+yq9wo1hC6mv/sqiVDSaOqK5JvSJC1Z5yXyQ7ewUQu7tWNM0nWl6fwObxsd
A8xs3mPcE/Mo4aSC/6qt1SMOxXr5o65ln/kLbROGPT2MqQEwBdMQ6kixMqh6cGzDpnJs/uTEGdzV
AeplsXlJY4saVTmhw8KAaR2DsHlp6euiywH9EuHtcfEtL5CLGXYsm11fpR0ILOBB80fBOuucuUjK
ynxvAFzeR/B1+gQE5BLh9QGveNq5NQrPpOHpd4caw2oY3HSWrHhcD+3ltANsnFJC4v7FwBs3XNFh
4ZAxYXYc/YZUUXJRzwWZN2lbNtNzjHQHgIzi1J1Plorn7nqayWwukraFdc7BCSW6LJxP6aaueeqc
ZW7UeHinkg3nrkec1gZeExUGoCriwnsOrxg4Ej5rXZuHBrEXsvIzt5qj+y79SemakG11yytnKDbU
1t3wnWuCQdPP+w7ut6id41b5I43j2cE4KubsNca7IG8jmvYAo3k6tN57BGqRqzEmMVtdRiik1Wv8
a9+cxZi7h3NkPTr01ICPvGydHHK2hzonlXV8PiDtZZVXEk3NR9BxY69yjmEROYQxrYJMlfU1oVY7
31DZSbs7LSVJwXGe+yVkHMu4yxljYroyiVedN6Dy3jYtsmbV2omRse7zMcJGRbbCsxeJMKZETzEM
Uo1OqCm9BAKnGu6LRDYQxmo6ZScszhFVByGzibcmarL2W+0kTYfMp5gj7Bl9kN+0pRwf51pk2VkM
L3+0mipRt5dglTPtI5+xEKsRtsIyUIvZDcFJg+Nih6Nw6fOapjrkah5k4PLWdVaecbrRLxbA2TaF
t7jy1AK60YYj2NXFChuuuL7u+ohbGNByRlc9lDnspJR2zK4c0urpGQfG3Q9YxNS8TWVG1GvnCpu8
dz2KHYWfJ6ksMYRgKeZBYylBJxAAVjv3uC2H3tY9Z9N3t2idPkgqk+08dC6JNjOfeYZVmMUB+KXp
8mi6XBKNQp5y+TgBv8FzD6IG5BaTecRZeJPBGmSKzJLvY+1l/feMs6S5xFKM2xkxxA7K71FTptPK
sKnMzrCAbScoJb1i7K8Hz2u7DSXutPiWxuS6lFO+iG0k5Zwg1GROpAcGa4rA2PgpK/GRDxqeaiTX
Qa4I18Fb6tZxVa91kcB4+XNL8W9tqjYf9W7H0e9vmD7tsP6/2VOhQvbFnmr56L6/ptnnLRV+5Z9b
KpdiC6QVRDJMSGBtdhEr/9xSCfEH9kbUUVgVaw/FZHznzy2VcP6gElFNGkDl3b5qdyb/55YKuy2P
C9ehHuWYxyX8iP/Glop/3lEplCqow6lANddFcBb+ws87KwujtWL9WK68vBnDHYiTc3st2pL5OF6D
077GdOqM0gQ1RX500k9b7mZXAJI0oKwCtggRPZBidC5XCcmbIGvas8Wc8zoad+6T27Ytx1UFrIJx
ZRIW1htWAwm6kWTXiO9Nz6IixTmsBMg5nucjFZyfOqj/2S7ubo55eFAOwmaQD/gvmedLVYBJAa3P
yiPqWbX2MtlxaLW6NJ58ZWK40172DdQ9HEJ16g0IpnM+NwG4b8960R+/NIo/N7O/bl731HSK45Vp
tAHtCqiztN5X62a0MA1OtqsVabMn7KOee6++SVVzDq/XAOXaSSH1hmGZv+rnKTlLEJsBb+mFrOSP
OGdZiGTV76ArIriol772liYoWIcAuyxRCCno/cZoTHNlQGHxdRLvkXtethqwWHZFiOk2X9WUIXWj
y0SIFP4bsniFn6VkM8ni8etb/XyQgTtlFA0a90pxr0zuS9exiuMU8yFdObBFbtkUi42g36Ql/apM
jeOTPOJb+u8pSP+8qsZ2TwjuSmc/FDSzRSb6qsJ473g3WRINfibLtV0QePL17X0uIf+8EHqtlJQy
hc3GvlBZ1QUwBq6hKzuOJ1gnt6uJpPPZ6Hg+RQjAdvHmf69W/vOSLvo6xdWkdnCHn3spolVdAxsy
mFHQTW4J8iOC0qgbBCvMMNtjAzOjZHms9+wNDbvX6CL3zBUo82k81L06qNNwPaVTP69gGHfPCgD3
mHwYbbWdmmK78PmqlssmRh5NWA/SCb9+yH/RhiSXmKQk9zie9N64pIo4QhG5mle0RFAgjjxOcM7i
o0rhwBLIH2pJbmJ1DFr+VxdFKQtDohCOw/ZL6SSCUtQCjbdyi/4qZveui5sdAWsZxTPIUVmwCHn0
MTO8u18Gqd1jlmiuSlKX4VnvG2J1ZA3P+9yupGhfSBpfdjG7rNMoDyOp87AvpzcxJOceUlRDVJAl
OSkrAIG/ftyYavb/CEUlRfEP8iaK/vO5gTVMRaqXBd41+B1VVmDlXqB91emRUfCzhOpnQ1a4EGp4
DtSHGB4+X8djJqOLbaeVp5ugKewqV8lWjCe71tyM1HcybLaO8WTcnyykT88YOC+MCg7DwMA5Gtbn
y8YD9GGJaLNViiL92quTm5iQcps7V0ZGke+4yPzEEvjUSfKrfK7e0SKhmRFJ69ep+U7KGzxx1DLy
hm9QmTlJdfSA7JIeEU58VY7VuyHFAyuTiyrPl1OP9ifjQM4TGynEnfPCXwiOUl9hz4CQKYGuddbv
TsOuoyz30xzizPx+Sqq3zsmfeVo+1s7yNJXxy5zlcPqESKy6j1sXSTvlhLBOGH6QSIUjYOi74A32
FZxHSNd1XlWtLoRK1hWPv6HM+aNOx87v6vLaxbm4l78lmHfn2Au0lz4hkORK5+lNO0eXzQSpmg6I
U55o7IGcid4qx71HAPmZgfEX6gyfxNmqdbtLkS6XdPGuFD4jWFh/1yHKJY3oiWjtukjOkW936jAF
Jk98KTrd+p7qLhpRbhGvaTMVyJTdT4hlC1mk1VqikLQqRPtdeIN7JmZyb01W+67Jruc28d6TCce3
OIfutniGuW+dLWtTZ5tES4Q1r6tPi2gEb7J5SKd2OMe54c0sy3qbci9gkMz4LK/sRuBwES9hAN8O
mqBNzd0fE7+UKIedlKR5mfp4DnAqrII+ik/rZCzuGvENm2jPd6d4OjeSbzPN+wu8zB/5XPie5til
6LoOnSVCtoxCPg6TMC5wlFmQATAHtV34tiOhUYkIRjG5IQU00q8vkiVSl3EGYXovo4d8OmXL0oeG
sm41UYIiEZvO66gOM5DKgyxr+JoIGiHTgTypeNi4RhdnVKQ78h/fRDVy26c8jddJAepW6vZQ/nXR
SayvoHmvt0subxWMW+cElMUThrob9sqj77rjAM68PsUt87CO6LRqi3lriiV95FH7pGV8k7dsBXVK
uhmSfrXMoj5FfFcIV+dto6c7zh7mmZg7Is0JS95jj1UBdpXRirD5GVw9mCcrDkqyrlLE1hZ0i3J4
6CLpb6ihyNfcgf9I/mgrIN8QjemP85y9NYANABdOfRCexqvUWeMUIjoR6XBJVPZtIGMcQvEoQ4dw
sAkitWExYt+rtHmotH0HDuFbjpIDBDbcL2BJRUfFQgh9FUho2P4XdLleKHMy4EEZNU5nzAMJNeJu
scmog9MAN17TulhQlZVXs6+ajN+g3B8HcUcQgiTdTdv01brASmeN6pvxvZ4uJ3UBfOFAk3bl6G4K
F1tusMTJfMNjMBrtpcd15GO8tRcpqnF8SOdnuCpuI1XLEPCdJYxqlLZ2Drt1W3kEbVZgvVaijaq2
OUmlGM5QXZVra9Ob3HMkIr7ya9uMYjPSSaA2SWGs8Jrq3EEVurKLuehSk6OBtokfx85zUwdYZZ4y
lF5oX7pBV3cITBcddr8mKGpxU4yEwo+0sI25mEyXno3j+JG4LWrOff/iTJOLUmkznPQsGVfQFbXr
Gf0jhPLgVuczDKpYaOoZ8X09vyotmLIIpOhw5om45fgZfGG2rPqRXCyxsTBIxsZHzJA/5fQNtdpt
WpbxqtbVbW9QnaDMXA4I6QwLiFiDfPCCNpp/sMiWq7F3bwvZJRtGtjHC5QKKXBU/zao+qAnUlFlc
bySdgawAfLanTAfuSF4gNL72phzVZkjUcdHyAuOXOdVyBT8qznCLC1uhxBA9VUmDOOJISb/GaVBA
7FONTb6P4q131vfa3tv0yvQCPZk4NoCkPELkEcrjZp7LdSO8Teq036s5+zH2TXbdJXbLlv4leRGM
3cTxJdrd6Ou8uTeZu7Izdlh6y0pklqHMYTdUdhscNcdBNeOvSuAA9idbRhcxRq1bWdJqHWPMj6sC
4CnazKctsUvQNeYFf1B1mqeVCt0Z9UrIkgc/sWZGzWpufZcnahVjmxAUnqwRgo+cJhIt8xp13qBd
5mKdupKBE+ps8hwATMSuklvNCDmB4wvhNg3djGAVbZGvnp5Z6o8tUmUmUqHLdHWoRNqE3mMFEFtQ
NU68GpguTrJ5sn5BoefLufeNxWaNTOvHyMHJAMFw56uCLoFC/soqZ+pj0CXQY9WD7UvEdfF4F8dS
jIGsqheHV2gByMvl1o+KKUNGlgIxFZUmHwIsvsWeeApJXQHfCQzD25D2FzN75yk3l6CBr8HOelO8
WdaJGS+HuLyOU+BzQQy6NVnzOI3RxiHJXV6Q9yabYWYixWU13bW5rVZLh4Sb3jZbyODV2kvGe5uU
KP8X6rEvxOLXmdw6kr+2dhF4p/VjV+XIzG/LIkCOGoXjC+6oNBPXTFX+wu9Sk8znc0sbP+XYI/cq
smsFDi0qgyPKaWDh+tl4lfT4aYg0XkSvt47pH0AaatBMwl7I5G7K5M1Y5ResQ0HSKSC18zZQQGxs
S2BtjdizmqpA1iq7EloVN26EWbbNuhUq4l5QYZb0s8TbdejpDOq/H6kaTwTvt9hlfM+LZbWcl6Sk
wZBm3xEeDTtcrE+rNA0mb2zDvpBoMtR+JFOJM6DBw5IIzjO/ytn9/2bvPJYjx7It+yvvAwpl0GLY
ANwdLul0ak5gjCAJrcUF8PW9EFXWlZHdnWlv1oOelFlaZUY46cC9R6y9N3ZnRvDXJegvT4ffijRD
pmFUFJ0ppM7OeK3O/0BUOZaTcHJgRC9PQ7Ujh+Y+N/txu4wsh6IQv/psGItDi+zCnaRoOkg1dVBD
gsw85PNJMJ2uSrogDN55Bbh703zsAza9895KzbVMKU+2FGI5070uQ9k9DEX8A4+3jRPWtz4vGQjn
+SWdZ9x46+yAhfYpsqyPZcD+Pc/ZB1iVNPlh3+wTq5UuzeuvH/+/NTX7Pw/EfpuZ+Q//4/G/vqv2
v84P28e/nK7930Zw/w8yC3TYfzFfa4uvMvn4I+PAv/+v4Zpu/pOWmD6cpgKzWtmhMf73cE37p84j
bzmMXXRaGp3/5j/DNU3GIMBy1PVhQyf1+3CNPkzmKrdthkfaf2e49ksn/9sTjerHsEyVARtzif+t
ibVXhyMt1otN1ihBxlFnK2X1LFfLZ43ibcsagSYIU9R7I96VuZEco8Xe9XIhbSxbHw8Lt7UPF3Rv
VB1vv+VsVjvGYZDJVhyz2W/lapcpluHWRiHOv/6HbOrFbVpccsLu77wcmJetfdJvP9DaR1n0T7Jp
6DaGhb+/orGYOpOSgD6qMl6zqng16zLdhf0Qb9pXrNQxKZJaZ9ci7HdF1QSMvINYlXNGB+12EtJd
iR/TVhocAnGL7jhN0bRRFJO2LHmYo/FTnhwPh1rbl6YBGaWiuS22jQ8TS0l3KPBtdBzlnOH7cAQh
f3d4VzMRTz4/fuxLkcTtoFdXdibnrnImL0JQ7pd1+h6r5lFV+nvWLkVQicwXOsHcxFSQGGLnuNrO
seTOfXIWFax4338Z7VRw/jVbRiCL14M4Y470AmPWQpI6g28tzROK1X0mHxCn3zMluept9SQt5XsS
f0tdcUljt6/s1pvZ6q13ROnVsrUXq8PgkD4brcLCXA6WNrozWvkOVOrKug4/4nfSneUhPxtR+1ON
+3s1Ea9anexr0Xsxa5I+Te67Jyb6QWZ2QUiouRylR8KLb1pWfSe9cRiWJlhkTXOjQptcbCbf0dH6
Q5U+6Aq2f2qr3uRquBvm+KbJYi/l3OtZ7NXzshODfpxb9j7VdOJ9u9SEAxLhkbV3ldbiKyuNW6U1
dpaebpv4TCLFLi3DI4q4W1MuZ7uLHzXVz+K9qkU7R6qPYaTcTVr2hinkBQXAvoDksPP5AEj9aKoP
eWVf2Bfdy0vu47kTOKx3qyIPZOIa1OVjIKVS7rSdpibnpHduZtq/NEt+x0xx0JN9MVRHXCk3DYuQ
OT5Hdb3vZstzjCh15ay+rD+MiqlcFR3MnsgNZ0Ujo2CWpBOr2nu7s0/1Up+nlkNdqVsfjxhad8IM
HG0z4f2E3Q3h6+FG1qxtmd3JSevpvfZTSvI3w1jewmJ8GCoe0EpnmzXve6p3e5QugzIee1M/1+mI
IpNeRBsDLlPcAs9Tih1i3WgfkaG8Wn0seb3BClerMreSM0xtqfOlYxNrZ4ibg6EmL2ZZX+0ukzwS
fU/YfbjYap6zLDx1mnNVM+lHpk2nBp9zuM4PFTcfV+2lwl2Q+iRJ+NZIeLTGWJ8W5yLJA8CboK4n
2uk5qJX4ZHCQ5IW07xsqqczeT9F4JXFXLuYnoNCPtKQyF+RFuYKt2Ni1P8B1H3vBLGrqf2Y2HvrJ
wrZulE13LJzI6xLnvhrFyarqB9xdrSG95ClPf/uUisJXJ2fjkGUy2UlQGfGbbls/wzy9xMiV40H1
TaK3k6J7joDOGAJo39MCkhsr1nnrxNO/nqce8JJ/xVYb3MLa4ubQ7LWZfGbuelOt4ZW14n0aak9O
FTSF8d7MWWC3sm/Gy0enpx84YT8M56ZTH/VxDOxwfKgr5ey0zoWC4LxM8R7TZBf7oBMMSu6SxPO0
dH2O7+tyJxcOwbbRUVh1AFS7waTnFlX0kVohvmqqxnoRp0YQCCaGGR/9cXKHcfoaOfXDqP2RDMNr
bR4cRuFD92nL088opYAeUBW5ozRd20qT/WE1cGB7GMv9oZh5WPpCAVLCpnTXGC9R1LwOjvrSU+ev
s6HO1r+GRr522DOKSn3MHRoofK1f7ZoNrl3+QPp7VIY2yKciiKrifarTx7w0X8qwfwCi2oSG6tuS
eZ55W6ihzslU+yNGWIbe3CuTeq1U7ESc5FFVLTdUIqDORKXhsjaDQuDiFM+noXDuY2kJ1l8hu8p3
dXkfc/IcGrnYhLGmBrVB22CXnIYJfXb/oGnGSV3GPSwaxWZ8lqbsYqbFfS9hVqshPbKfm95+jEP7
NZLmWx0mu9Ipd9YyP3TRcCdNS7B+EUaWPaj855wBL510qzsheRI/HJspVsdREAp3TKTOSxVBM9xO
HooJViz63hIdZO58FzJCKRz1LHfWYx7mrmzUJulRIYhV+hJ30l0+xafYSoPIZFyIzXDJlATkn9ZM
OmKAdSzHNKgqTp+hID6P8ZRSz6f1AOsFXu1iP8vZuUycb33KHX+dm7XNzqhyUD3n7PTlndFMPovk
S2lgG4/33h1B2kGjbjFEuA2p/ioZy8tozz/MGJSo72PPkbFpjcsLru6za2CV7DaVdJ839iHN9mYe
nW1HvbJi53SOnnE3fqgWKSjbJOCx8NUsPFhTepiURzjJk3KZiTEox+FNqsx7xSiOYfiMKuvBGIar
piRPxlYa5wc+2rk1e2YNmuVXy9M66XPAHJRQe5YM5V5t8OHi4KqFdWmV8FXFGt+0PqqTLapXTPr2
aZpue9s6YbKxXoiGlj+12HareXaWgQi6KnCW/pLlzn6yRCDKgQCTKdq1WnxvRv0r1qnPNn7Bbmfp
nFDzvAMVaTA5by2v38BLVr6w09mvY+VeVMseBRkISmIVHvZqLyZzUVWQZybYQ0KsNM9Rrx0Saau2
7UUrs7cwTb5kM/4xysNNT1ANEVh8V/LdzmEVaBGHWkbqSRPf0q54N6z6pTG5Msr82xnjR4y6drH2
LmLZZ7H/PlUISwxd7KssOskMNDJ955gAVtV0N+rWbcz15yq3j2D5h565Cvc9Ot1DlM3s+KvIywdB
3FuPiVD+NEu8aPxxdlX+KKDaKO+YMvZy79sifIobjWCOMN6omHTGJQ7lFmMFpFf3izo8jaX15dBm
u+ZSPjdlEWAsJ9MdQWTCWMU3p+ge9Lm6tSo+inrz8pVyxmGqsX74zE9qe7u+ztpo+IkcHTJ5Rg5e
7YiWZexjBEqib/gW0M3tBrvcVYbyaBIcADJYnKcyOuIbdTN16U3Kl6dW7bh7jOBRk7t39pOBLhm7
aheihHPlVnto++SKL05gVcl7SmRRH0V3pUHBpMksOOT3IU9KF3Nn5gdkNFUVli2hYS3wVCK6yhJz
DT054n96CJ1hPveMre5LxZA4LswvvEs3Fnf/JbLNEpd4afHMbDzEjC+lht1G2h6o8tp90Yv7Walj
bKLL8JzjL5ho+oFZgL5jEdBhheT1paLsZ2tDYF4bWFJ0xcVH3cq6eNYwGlksO/RUM+t5Ayld5TBJ
dyijYcnGTzEJPWis8tor/XDUEImncpLyZzC0kuPpKVOy3l06aWtMduSBt1debNQPmZifaHeo9pYJ
pJXQqLnLPrIol3ezowW5LS3bTIrfEXe/SHPUsoELf4qsa7YlgUlHC5LL6FrmgAsZM2orvIVBvUtF
R85FxfaZr0MjMpdCFz5zg0pSZiDLfL7B8t4hObVR1ec2rHj85NBA7M1mZIpv+qJUgMD9uCv1TVzy
TuI3Q3hDgqe8KO4cZwmWMfqZ1M2pHtEZN5J0nuwcNmZYvilOHhccp6oE5Kwa+VypGbt6MSeu1s+v
cXs2Jx0+ktjQzTJbHxqNxAZeyw3VevEdvXi2Ha6KodfWp3HT5aJyo6RQN0VHmHyfdD5uLpGnlg/d
NBj+qCo+ohug8Cn8TnL5UsTZN1qmaiMKLrzY0Fx5Kn9QvmpbfvTTMskUYFI5Bj0rA7exIsfdJjLT
XWIIbLeIsuda6tA1J6q/kKEX5EvPSYdnFl2YV6TpgyjRxSNsquGaF7dD2PlhxLOXtdPky+JAobHa
5yRX3alnr4kW2YsbM94W5fg2OjQuLflonOoZPujM2GymhLpzq8TS7HqWn2qDKTx43cnEmGeTxa3h
LehN7rRJ2eKoM2FixSMlcZXd2ZNm3YWQwVCk9o+u6RNfHRrhtnbdbmay5DbkVpbEMGN8rsc5podd
c9YEuwODLpX1TwUxUEZeClZ2yThPPWzaW88MszKIB5nasKk7b2m170qxZT8Pi33POtEtyyUYq3jZ
F0bEBqcCKZcIptKVRTyJ1RG5nNtrbUoY6hvyZ1fHZ/aAkWss2ppqhIM273FcvCvoSryaac1Glcfd
UIe8xcOh4V2xQ/W+2eW4RF/y2dqj8GuAGpmJ1Y5ieok1kfjIVnxH+qvlQgmWm2oxH1UDYiUHvbWI
uIMtFS7WEJeWY8ZlQwavy+kORw+lNoTxTSkc9gZJzuw/Ul5QWG6b+lLWgJ9tRHbLtEznXDOoprqP
3DJIuY8ML9WUnwaalqm3b5g/mMeevzo3xLRNOqwobTESKEOt4NWqIZ9aNaw3msafDLa4NdpEe5Er
595slnanJAnsxhimjw7leNjfZtEmu2gyK78nFcDF4SjkuuM2EIrwxkUlva60dpYhglFqfQGNlvfU
qmKqbpkxvSCB0L1G749ok0oPtr73J8XmO7nGjdJvVZMvCiMOtzX6QNPobUDGAi1W7208ZNS6oXG2
Gib0pOk6A0JNbAUuScOzUVUfcVMLHgWa2nYiYTGvGO8CpgjUS4Bt+X1o55up/y4XZzdr2c6ODOMw
QsXvFad8MPjOtbC+Gl35LpnjD91408ZRISLP9LgLda9P7GJrNKhsHY0LuxSnWkivxL3KbE7Lcitb
JU8cXjgsGmyNU9Upbom9V0uhQiNpCrdGfkH/fGVDFwHwicabutDys1JB4qewFEiwyvOMpG3cXBev
aXSuJWFTuS2ml8X8TqLqfcqagzNXu6VkX6uHL1nZdkF9jLhDWJWy080b6WOmmRA6Hfz0ajZP8ZLI
J4hTzEes1men4NWOmjLJ7mtPl1vYaSJWjdK8S3Focsee0h5pQ+8b/EuDaQ5HwwiGYQKUeTUqDL3r
XlO37ZrTAVnmqob9nrf9VYdJ7KRdkjQ6AwEsrDgNoRhraVMWho4M2kn9Rc6xa/0mH2nyGLhC0y83
Z7KPZVwwc1aUajuH+mO/yqbhsdnI1TNx4xqfSp/0hygctEfMPl6IQNqldDhFlpynBRCUaInBq9rq
TaQzNn3Wp8JKqZNKOsEQd3WTV+lkEnfnS3GSbnIuhTYWvrOkIYxk96UP9YsUqVu4kS8tFs9JpybI
aN5JWvq0J+lb1GvVpLPKrCX7Ozc0zSsqygVj3TLjM/tetKLc9FGzBbHF1FVv0PcPV0yh3S7L9Qsx
8IG8lsgSfgJRLScuvxbhCq0eaJjzwzjJWsCI+Do5hQXgwF5AiCs6yKs+IPixOw6cGDASfnuaNwU5
325jps+are8jM/ma0BGjWSafiGJiWxX87MSFpKmZbRhN/iyTtiIgftD8ghJ7TttzEvHiW87cb8NZ
/xaK/NY62T2qtgqlQMrxE7LXWS9XOZRcm81oHlGWIQyS3NEqNlZCa2ANUr1tcN71Ui7oOO8sV67O
kDEH3pXEy3U6DdzlB1XaDHGGXXJ6Q+jDDVu0d/GoG7t5EDF7GkQymFEqnqNrTxHcc5QaJ0Xvl60i
Wq+LZ/a7tutUpwlRlVu36lmygP7lV5LnzmRHfImB86KWu8bDOH/aNFE/+oZCJFll8eZECgdU07Ph
l3hfjBBPdFtpbsBwh0Yxcr4HKkV2tp4MqeBG9l2KwIahhtNv0kJngmh3j4o631n1TmJ46I7pCxyO
QdeZMN5nQjdqVX+a27sMJR8dfydcNZc5utvZ7WnjWjnq0N3o+yKe9gvuDtwB2Q3h0vOo4heXKOvx
Xa5b9fElUqdPXSpxJtjyxkZuzvHmLoP0OZlTAvo/W0HFPtc0WdKoEzE4LB0vdYVaJy6OKNfgBXgb
68jyB3tk22gZm0qX7iLT5KSQtbvaEvd2vuzzMUTtFF8Kq4QRMFXiXtPJ54h8pCHdVXL+mYWmSkuH
7C97SivpME8xvoS6YJ1L4Osus8afynseofsRuVQBehWaZ3XFtOlKumrRy0EdrosS5iWLslYuI4+J
rk/CXSqp8JuEq1sDFpRibXnMxbBt8Ij1JCkc98ukDBt7GL4bPhgZFqiwk8+CxaGLAOvHRNDFLDIW
HdNXphRPCh2Puzh+NTnWuWX1Povphb2S45E5cyUMTdm2GVdpbEdPVq3deiPcJKFxVqwy9VG/hS6b
3tTNngbECnaRnGibAkDmY1d27F3k5S4fZ4LXsh9OzTNfziw2I4OyIZaOwmie6RWCFHutbnQumm3c
pq6otoZScBWsdvBD8lAJhwVu/6BrXwOekkT5UF4Mv9rGJvFCk1dTyEW24cpUD1Vd3XqZeWAbtRur
QJSVZEgQDCv0pgIL7n6hGCuseJ+KJvVs/Kq8rJMPp5KLdqMp2rSVoO59pj9v3IgSSSoQ4o1UbZFC
UFarl6XTGw//nd4bibI5IBTyUhh1P43XeoPqADDGkfyocE7TInS3pobyJjlttxFxNB65NAfKtOoZ
jnJP2pG6QeQ/ePGtR5XYAlBmihrvEBEX5AgZhzBT9zZ+qVu1Sp9oOhiJkarnM705lUPo7DrTukY5
1lCaimuVgiJ7AQJnKVlw/EjOppyRSdmVAwqq8jWbZJs4Q6yzYydKl295B5/Pt1bxLYoGdVEitYeq
zOgGKZwA3GNfM5XDJA0Lhkqx7CVh8QGLamzqXgr9RLV29TJ8RUuJUGXUXtLhWe7Dg2PWVzauZyUD
xAolp3fbMfEzInY2dBRU85JAqOG8trmsUlE6oV+L2luEeZmiChN9LqvWYRblNeTo+tGSf80F5xtW
ojuCGg9Kvbya/dD640IzpFNvENnwM+IU8J1peO1Kud1m+fi56FXhygMlt43hOZ/RQaKi/qBB4zmM
o1fJEbdi5B8imdVn0o6fOo5RPvuYFoMEVNEc2zTVG8xYr9JAaS60uN5llcoCfMioPhE69SFSrrGp
4BjL6a5VOSxLlXkDcvL3RmsHBNQ2rEbTe+gEr3pvyd5U62ziFz3mHJKPhZA3qpM1FGstP356sGLT
cueGD7JIqoqXWv/YWCY0R02MUx15PVKoS6klX6QL5c+WRV+hKpm6UytaSifB2Lz+MiXrDqVYtU0+
zSyZvUqb+00kjBcpfy6z8UFJly/aH6WrjqOp7btYeUQA9o4HHZMa9bNO1ImgQvGZydOh4/Hyq+od
U7fQFY74kallvbHIXgK3ViqimFW2B/b7kMVfVhd+Tn2j7/pZMd3Cnvy+/myUmB+jl2j3BswLtbE4
4T17M2JnF5lUDDnc1yLt2JEwIZp2ClGD3ig3GYbYueoulsEALidCwtFSdh4mkLSOaBfX/JNAd7QV
ynyKWlmhzbozTKyPw0NegHr1gwxAlxWbdm6+0W5iFK0fOnlIts5A7BNSPA+JfB306G2TMoSlVqqz
Vvc9NWEZbqlJzlPVHyZQGzO5SGp+RWy5LaCf/UVlfRRLPwuTW17l8TVzbfbxVHovd06qNB47wXKT
9MVZMQaeNVFsFTLC+IVoR3Nk0ISCOV+lJwRf9Z3sS+MS+eDNFHDafIzF0rum/l0qUueq4+i4uknT
bD1DR0zUnfxmhUynTgKgTSlWK33yIks8QdpQFP7cJf0uF+dWqfgzsfac55J0LBgpN+qOZq98GPob
+qJXu5JfJtG+mZn2PWfiPetUPrd9bJAMBkxtHJeiPIZSH5xdXtX7NHo12cwX2oYKg/Q3VvPyixg4
OVqVnqZ9E/weESmR+k6bmPY7q18lt0ej4R5XmSAOQJiyRLDAOuwsxn2RxJuuNdcjT2pdr7XsH0WS
DszwzO2CqG5jyBxsbOr0PXa0aNMdiKo8sOpmUxTiWeZtdGdrukiFmp5LpSJ1s5ctYhgH6Lbkoxyt
b6slu6meLJdtzuzLVePKppLtwCDcGYkoN2h4KdAXeEytUKSmSKkgVJQk497vUk+sA1F7+sxi+O+5
gVXpsvFTneOdkXNJyUnhxwqINJaU2wxjjkyvIR/rxJ+qct5EkrmbRufLMkN5S9YygafOYbQldmHK
gTgjwy+i5mlIs49Ip3CgajxY631vOd+hlgy+KskxM/zuWOtMAdsJX4VQe1UqFl7qfdE1ihcPDG+h
LT6GkbPPvJn3AGJwRm3vGg3FGIiW2CHreIxV4g9M8rPQtMeD3ylkyxlRnvulhJFIKjBnyUnX80ik
kaHMKu6cotwUraG4dl9uyxT3Llz4L2QbN76ZsYpSxFUrpw72zVJcU3z1hBz7+jSbu8wZH9TKfuvN
4j4qoi3Dgq3E2BJZvLlXUYvziXvVFR1qOVNJAbuY8uNybXrtEocews67NEpSnyQHAlQnDqwdvE9A
/GkAxxKYC1pENcG6wzTuO2UZTmFCp2trzZuSyHssonQWyAsTipi4I08fm4NdqhPXnpIfnVr+hjZK
A81OYaOqA8+nYrNRGxv9dTBgqczZGk9jVv7sarvetD0vt5TILELaewTarCAZPxaNCT/UKdhEouZd
YUJzHIqdUc4BudDVzh7jxa8JC/OMrEYXo792M7uKpa6zjej4U9X0eZ4XVo32HozpnHTJeBiX/i40
Fm8sHhamCJ6FmVlDv21ODeWizSGbEOkWpQydWYK/likGPjhQM1kyuBSEKvuV/KjG1vPEGRum8XOH
yntr98wfUSKdCBjCyzm1YWWKvdHWd4LFrdfGibOpJLwRkM/ZmMhWtrZpE77KUc+L7Ug36jnO8xTD
McHASWta9YYUGnpL6vtz3EHjtEt5WigvGSwpOjWIqu8Wu7hmhWQezTm7V5hxbfn5x4M+znUQ9umO
FD4wgyyO/M5Q7S3dfeInI/PAsBtMnwrrluKR8oYJBDqjcD7bKm1T5VyIpYffX0FMhG5gqJTyFPDN
hgUOAvBf4OaKcGa/YM4V60QHauxQRrvWr29phT8Fx7t5x/my7OwVDk1WSnTFRfn5keVmJQgp9TaK
yD6w9fA7tpiSGCtxyl9LzGXm56Co6cqk6ob0zMXz2TbtkyqZiV9Uzi4m/cyXBsn0VVuGbc2LZ+GM
FwiSMIiJJFwp2N6Gh61WMHYlZKeVlaV49WrgWYyTFH9YeVq9u6BfRtYJZ8u8l+p/ZW+1lcJtC9pN
4gk2qNFLT4k/Q4BddLH9g6o+YUnzEAP0toC980r49qC+uPMmOxslbWwl92nXv5LXkb4ggj3qoSk2
2Rjr/hhLDHHM4Zro9cibJ1Ey8dJxL8+nsrJvbdJUR/SXnTSHAT4kroOtv7tWa1uKo/o4lcaOoT1T
i6goDiZYsw7eHK6cc5JCPCcr+1wCQWsrDT2CRYN0thtlJaVTsUc6+iQlENTRylKzstWA6IaVse5W
2rqRfJ39+nFYL0GxEtnlymarK6VNts7GXLntTlsK3DBW8wfre2Suf44L9Yhgazypdmm7efvMrDZ/
yCYpiFPL8saVEc+BxfmGs2DUKKyM73qlycuVK9dWwpz2a94pK3Ueg5+LlUMveDHjlUyv66dsJdWn
lVmPVnpdWTn2STlSMOCa/ItwX1n3YjEYqYzxtalotjWAeDz0jEMGIm+srHw8mdZ2XPl5A5AeyY9H
fVaB11tg9lFqNu6knmtZz91ilIIsPmlg+TFLu4YBCo4XD+Yvbh+AX2MhWVNLhoD9JYB/B+jvAPxr
TH6mfr7ZCAHSNg/gXivRBjioX2zkAgqyARv5gEBGECEnsDLyLka/QWRQrmqDBNlBgfyAmM0tUCJW
xcqHueoT2pzJoFglCyB70aphMAFbpRpVQ4+8wWJvzUJ7RPRQIn5QEUE0iCF4FthsPJKqQsVEJYlk
YkI6YYfhdzoq1+aNgN6nchVYRKvUYkBzYaG9wNVx2SuoMTpUGTnqjBGVRt4i18BX4Emg35B41HZM
tSA/kHag8GhXqYe6ij6IAvuUWf6shci0sNGcuJr5/cBXqsXRrqTrnCnDNk8NYgpEBnyt2/4//qM0
DBEOWggIdYSEDoJCNQ5/FjmTpKkonhUkh8TvfFi4GZA8hdBcMGU33v7xH3HghBovQ5UXyas8z+jv
rVWwV8urdG8V8Zm8g2j69FXcp6Lyy8zwEzIlnyJEANSl+N9b7oRviUtmau1FtP/LKhqMUA9KKTJC
BpDfJRVbhL6wXYWGyio5JEB1l+hBu0oRm5wNrlXcV13zlobR6z/+IxLVVpHmhFpTWmWbyirgpH5I
ryNw0C9p5yryTDU7MOsOZtxqb5ZGYmqpndgMHXAlrj2JPnwTrqLRaZWPVquQVGVvH6EshdfC+GEV
mzar7FSybWsbsXZxF11cC9vcZnY6/kto9v+5y9Vx6m+8otS/NItyP8oo//j86uI/spfrf/Mv+NJR
/2laaPTAL20NySew5L/hS9v+p6zasByGpairVxT/z7/hS3UlNhUHeNBSoIwRY/0v+FKV/2lYugN4
SRHlyPZ/yyvqT3Z4KJkdZDDIo/l7TFs3/xwrUEQo+WLy4wMGiXgjNMlTBgVcWBiaoVsG+k31bYnM
ZTOstwP5FH9ncLn++H+EJVfXKw2gGb7UAiQFv/gdliw1JevGsgQ5C21gRMXZFIRI37NIdpGoVe5c
zhDoEqnbRBwUblYyUoW00N2pM3CsVKQff8Bmr//CNP+oQF756T/Am78+D79zBfTVth1Unb9/HrWz
xTBWehSodl1tyxz3mzrBECRTAN8s64e8WkkOBAX8nZD0T4LZ9S9GB4zQUdPhDhF1/v4Xl2M7L7Wp
JkHvW2m1DRnj751Fl8j4cCDpRfGo9cILBVc1Q6kA77vXNjTZiVZMrZtRejDi9DgPWHY9/PVv5Ffy
yx9+JahLWVOyeQMHVihb7D/pao2MAUZu2G2giPHJjrk5JaE7OFcw+27zrt5nOVW+CKJZVF6BZ/Kl
194nHKeACiLrAkhqxjGLpdpG5nbskdhv//oT/spT/P0TqppiYMimW7irYRfw++8uE0ioUdc2QSPG
L9PC5oJfMIKDoZj2EbYW9JUJgmDhkypvBo5Ra1crTIZ9Z/uieFal6iWbB2vXYLjMuvNekCpIi+Rk
LLpMcWKowE4xsXyVpRtS8n7CcQeAkxf0lfVJSVanRzeaBEvN5sis6EuLrDvlss6TUo/VxVyL9VHd
xkrT+vRV8kPas1//61/Cn99lviZVY73HsaEauNP9OV8F2JjDLpf5JdjxgL8Kw+0kgeP6MBhEbHtV
9zDFmDahXb81+fJ3sUHKn8SxKKA13hscGlRU+9gy/Il6JjCdIqPr8mAsMVhTEhhf52oJFsONwWp+
Igdjl+TJjqGcvcOFOGUm3R0cUWX4k60tQj7eUNv/jX/9LzXyHx8NPhbev3wgXmVFWb31ftNLFINV
tdIQZkHbl/m677b22BQjumJ/gtuZUqlHobf9QVXDxZ3AKPwxnPHi6mMrmNOoxOdOdlvZXPbWzPYw
hweoHDk5EWl21yjR1mm1bNMbb4jPfJ0BqRbJiCvxn5vRp4hovrZ6obiK3lp+Lnb2kLVbHSXfmWSg
V9bBR0fU2smxVncFVZt3hd091bGZ7efKDLd2GjYeKybzUGvVjwn8cMtOm1yeJQ1kpignLOa2LGH1
KyvxeBOVdbfTLOR/2RIizyIC8mgjgQMHqvXNgoyTDGFaQdnQ7nAYUo52XIauw9I6qOdkExVj9hbD
M7jhyCYnT9OOCrFXN3/9oGp/OvLXBxVbZBIyUMCiOTD+9JVIbW/3Yz90ARRiulXIl0FgrO6WekgP
bdTt4jatLzWYW0kO5aaMbP2Gvcwx6oCosjjWAyF38zrkTrdlEnNL2fVBklGwjFr2VIv5h+WkudeV
r6WWGv+Ts/PqkVRZs+gvQgICE7wmmaQvb/sFtanGexPAr59F39FoTp1Wt2Ze7sNR61ZVJkR8Zu+1
95Lh31vSNL7obdaGTfQO0XUv8EMeTFpXK2XwWvbNgynY8f75L/1F6f388PE2GLyW68n++UxnBGqw
C0uKQwbxaXRdNvYY1i6wbp8F4GMeNbRCAMvqdUA2sL/zPLiJvKmEwT/FS9tQkTsZA2sN7bc2Tyey
5tgfVC6r/cgx9klHUsjorJh4AL3bxuLLdZbuOug92QLxY8gCEaMWY0RoisWmc+J8Z4WJc0LiBPRc
u1v6KX9M9DnfITsJN2yJdH/2GPLQlDhAVyMG4V1ybLNebdKBNgzVLu3haQxbea8AEzBR0pEYNKk8
Zh0Wy7AVzgv804BJX7LBw+R+1dvqIly8wl2btzculjgfKqV14/QIrZN6vEt5Vp2yym+0RD6SbYfi
OyFSL5prLwD/gzBBeheLZMdDljKI7v5vaQIruwE/v2vDF6Do0t3PqQL0FyGS8jg/RNC5Nm46+85g
8amvu44xcQ5/fig+mfv/c05yOpuGcHBwfcYnoK1xh4mS5NBAzvRn3FpIxtahOzqpgF0nlj1AWVd+
03CbIuf9yzXxqcz4z4+3JSZ/Ci/DMT8hnt2pa3iw+PGiqKLr1Lyo2drxuzIPR4KEv3jw//z3fvb3
/PqJhmM54EDwEuEt/ecJDATFg+qCyjJXY3qhSWGYtyru9Hk4Ej2GuGHCQ25njbOJIbr5MY9BUFl0
zo7NetzUvMOy3TvKaMmkVQHh7v3F7I0QQF55l9bOL5GnswWuX78XjEEfKo95tqkXQJU9a6L3V3/5
Cn9719lYbkA1WJ5DTfTPP0lTjpuO2CcOQ4UUgeHX1unRWqW2ZZ1CVFAoFNqjBpQTSBevbhXZ3rYZ
VLgrjfzaDbMWRK2g9S2H/2b14m77Pf31U4byr4fZ4FF2LGJbeco+F2tm4TC0i2WNSkncC2wcrtIu
FtsaDPHtfnFkcd4c8tnGYAQs4y9H+2eW0K/v2pHO2pcwd/ecT6ViKZOmg4rELqhpwys6HV9Uljjz
LXhl3O8Lmgy9sPmiQSmYqLIjd0L6pQBXtmB/tixL478877/qjk9nMKHDcEpwuVH1fabCNISeLLai
BCtLVEm16IJ0XR3kkZSYoN/kPMhLEt0O7eRe4eWUPsKo8Bqn91GfXyCaMXduRFCHxmmJVHgyB5Xs
G+XNl2ygPkRAc+7FMl/wQ+8sNTwPbfiXEua3HyobUjQS0rWhNH3qDJYOaeQo7fpgxbpDn6RvUrSM
19KeNkleX6vB9iOFZ4TVeHWySqUgoM7RxWw7Rjcg1jZprt//+aX+7e/kOeB2TFKOgDN+usPxDQq9
6XgDWldzN5pgd8EgM9uMpVYdIHFLPpo82eY6e1RV22sL142+oU/0N56V37eKnLWFDeCff6/1o/j8
ZTOEdOGzIKKnqf3ni1kbXSgzJauDWyYcn1MXw20sUJlQ9BTtaznkb6Fym7/0H7/5qYy9sEu6gDZM
+RnDw6S5tZcirumA6ufZyY2L62TFVuSat82clEIRtQmcxr9lEBi/OczBDwHhMUDxeN7nb4Hwd3B+
muIcUt+YA4mLXkfoiFj0nYzIXjbx0GYBddO+ZncA6mNGU9sNnIj0KFFkmRtD73U/4m719aX5aLX0
bwfCb247LnlqPcDWuEw/d2YtPkLgFX176LTuLuzYTGRGrSHt1j1fjbp3KMYhebK67uwhVN0P5M/0
Zr8g6BjPKmckljn2TYaO9ohtud24Jt74qiBXSGkObtj/Mcz+pvNfn41Pz44J/saj/IOFZnzOMNI4
vUVPm3LIM0dj4A8ZkEjSucr2apR/S3n7NVn5/NPWIphxNsw1Vs3/fFJHkSKuB0ZyaGUMF3We20Op
NAyaw01cuk8Qb27x34EWFcFSQjUoNJOZ4zD+5Quyf/MIiRURadIk6dzOnw6XCntb0ngFJpOYMcNi
6c/8wjuzUvMt9FICgE3tbZ5NqgPLeBuVavaIxlc8a//WzPX0Ao13QfHxY8qHcj96dXSDyp7xhcyi
b7GIm8BaFo9xaGcehBWfwkoml9EwTm4VY/yA/okiX7qbQjUupgCE3F4frSSe0thFZmY+YBVJt0Sr
fEsQ4sjcsDbO6IT8g5S+cW10sy5xj6LxvXzRT2aM8qzOPCuwJpQirKevGWmnu5b9wY6GZmNerKXb
zzUp4JVbB5DSeDEreK8phrs/P0+//WSlZeKgZrjn/vrk/5dTH8lSg8BDKw+TKC1Wcxo0dqO0/Vl1
ziEtqn26lNlf8rd+lW+fHiuBpRsyxUqO+tddUcUzvf1cY82R0fytnVcPQhjWjw2o5qChoM2QIdIj
hskmrbWRa7A9LGnk+kttvw69MR+TGq+02a1k3zh/0aBKb7t0HNfLTWyKxqywWF7+758UvzHke2/1
nHufZm6DvlCkuH15IFkLnU8fahex6toL8OpwGyLFRtRa/vLk/2usxeuM5MqyJHWBu44H/vkGisxy
1lq4ODSZKtG2szDtPGKne29+S+2PJWrKmzmWxbqlno+Lw+Pf1+92rievk47gXAxhfiprmnoAzicT
rKmfFUhm//zZ/O6mFY7tcf0bnvvvWtPTaPQn3S0ObljbV7f4AgFtOGf5HPuYd7n1NY0dswAT7tVZ
0ETVU4WA6nFchiedIvpqQKv4//xKNC/U3wZl5udJE4IrbI3YGg5lb7zmTWechNfcd2symZixhEq9
GX0xMhGzlvCdS/hNiiply1sHQLIfmXff/fk3cj+PFNbvkskkSAxeOBa7n07TCKJZkS9OdQihgm5b
RI67ZWrKB3xEMSINr76Og5Wyshew5Ynl+N43POCdPOTx3P4ovX1W6Owy2/4CZX4Vw9jmqfZCcRg9
BlVp0t70EbZoIlTw0cvVhCRcueOv631rpKZguv1s1Keswtli6F5I7CTOqdh2TX8x3HpbJdm0y3uI
A3KZgViuHgNg/d1hyQmAjuOhg8mdWcFkMlh2zAY5eYKEo46T7KybxathslPDsJz6dM3jSWsICC0z
deIEUScPSvkuIigaophkZVrtO4C/tzbk8WBy5nBjMYHz286SwWwX5i0JIKfZmL7K0plvhVGWW/jF
tPzldGOXuPPG3ERbZzfpAbTLa6L9tSX8PPRf2wSwl+BU1zYBjuCnSwdyQtdbpY7/OJvMndc6J8u2
Tq0AuAwwQOGM0mnELesdsPMdiB7auUn0J+JOBMie3PhLi/qb+m0trjkGYF14TKT+eRK4jPrlbGb5
wSyTaDuNy0ujMKotBroKz7lJI+87Ds7sL1Xjb0ojYrU4ekDK8tM/nz9k/PXlbM75oVwKRihyuXdm
8W226tvW8W77vhMbV8PFok/cw39+X+x//8UWIymG5jQUDuCxT19AkURsGKewPcTNjH2p90a/8ciV
Im4zaPL5fcy5spIl+2p1Q7ptFxv5bipOUw4Dz46Yc8Z1lwW6DuUhJ3wNV1IOM5uNDaYSRCgal4ve
7esGDQmyCP1rZCCYt6KpfJgztGNdjk62cLrxZXFOSny3kR87qxUhUm500Ag95+0Q4Q5ofwZz15GU
H6lzlU34SkJecWBntck5Ce6yqbhzFi0P8gx/fTKU8t5Kc4IhdZQqpt1cukTVr4wSBOacQq/4Nwai
JWVqaD3LI2IMta0H8ePPH++v5/eftzA0lXU+AM2EuuhzYlBjzZ09M+0HfOq8tmyGmbCkxzr2tAM9
0wQmoBzudAhGBfWJPRbQi6xqX5Gct5UV6/Suc9WuLdHkDs1in2LUyHnayTMe9buSGcsxM0K0Rr0N
V2Aa3MCcGSBV5RgFeIYuTJfoxmT3BarEFWT6LTZAa2ONaegXxoiqxGMsGqchw2p89xVF5RZD13FA
kLmJma+tArUOU+PsHfA9IWzW3hvL0sDuqSseBAgYzl/XXzYzin/V3y54ZdNlGagLRoefZgfeYvYh
SLYKyTSdrZt49V2OtbRavFOhikdvspOHChbVbYI0pe2a+qQPHoxwNmfPXvg+ex5iyc59wZerzj16
JX8CFLiJhhhKHs6vm0jd2oXQaSkYtCPOf0/lKXYE3t+McaOn7JfMS842qUrnKHlr+lHcVR8gUupb
mGwEf0T6uIva/EeqGIsWTb4hXosuVrbn2g0Pnmu4OyaN6SavvG1uKmenvPggx4Gc+fiaJ9N8HvTi
i1DS16aKWVvKinPCr9Z76bWOG+4G8tf2MAR27tw9td6ywBDInhs9f5oqcccuCn8S9sII3SYKHvNB
InWK2gKZnxRYhDwfMj86Qu0Vcn90CWv1MyrjZdMOXtCXytpLCztYLJhZGZlC3WURhNwsH7WG1U/o
0bgpE2yQVYjLXzn9t0UnsgATzVZzmuTQpTMoz9R5QJuR+iOZHLDgvRCB/tT+nHPte9gio7LDPbC0
n7Ub/xyjvvUVdxNKnm5bIiBFrm5mW7j6nBoQF5G4FZem9jBhfEUuBuaykB9paDyG+Hr6KVO+qcJ7
K6zAUZck68X00n6vi8dhtWHnOWqHumVq3jnPQlYjh8cS75YYG0HvNbtxWNyN+yEsmjhWhhVe2bMs
tWmzRB3y+95+dLHBhIW8gaz5ktXAockpkwxLqJmlBUmtgnmwbQBjJ061HznBfJWD/dKleovcGb6W
/IipOS5JZT5T6+96Iz6PxFRuiQ0mtYiF/9YZmc3DCfqRjDjDKqQdTC0J9kFbzF0vTJ+gIxG0WpOR
t8H3XRul2rY5CuNYIlPErth4y7BVYQ08BGSELMC4pItNekuF4xStIqz+7103LCdzwuntSvhxNEQw
2+ABCOWrPm1OAyRcBsLEDETmrsojFSzC6O5UfudBGrhANOmPaEovKk1IHEMXuu3mFgaNbd7NtndZ
oqI8dXMkr1oxl5sSGcGucAZEA7F2Iiyi3pGicYhi4+cKZr6Y6ZzuJtHYm5xIXhRcOt7J0TsZ6ST2
smxeNa10yIJxUHwa/bICHnK/HI2nhgCYHc0U8SplvzUm9V1U9RsJUTakEwI9KTmRFM+yAMOj6Uh3
Bm/rJvFhrkFMWhhEBvzHiUI17hUNDgTzHJJKsdGjezXpAIGjFPfnPLY7CDCRmzQ3nvxiFmHCLkze
8HTjL2c0xWAS/3GvyxCBvbuXuYPxqvwRCWo9dPRBrsp+lylQGQnCfRKNbkTNtxlpQ0nd2Gw8smVm
6wlOeeknUWjyGKV7TzRsF3uwQOM07mowuzdV090hfrR2JCQBchg+XNlc8m66afr53Yi9G81o+2CI
oiqI1At1atA36bMrageQ7QVDIg8gfrO94SZjEEZJvCk6tAHFIY7Mr2wDk6PK54NpvmXxLI7jzNDV
TGFPakymjCT+XsxYUaApGD5kHTNLTGL1wlvPXfivZbyN5oHToe6Oc4eHrIPKYLn1LWkYAbVlt9Ea
V/N1NJHtEPZnA4qiwGU0uWV3NqjrbAv1Wpbn6Ko0+9HOEvfKfPbCqjLZOgbvjte7d3kt7UAvklui
MydEV2a8qK3RQc9J+3pjwRHYEkGx4YK19iGhIRtbD4+L6VbXrFJ3Zr0+3kt3wYN2g374TUzyUGAj
WEYiUkDkoUcbvhtg6jbIA871pF0oucRGOYqJ6PotLeNdKJY3XWI9y8r0u9QYVCgrPSL9vo8xvsWw
Q7UocN2kJMRiDOBlnmxTwxL4zZu4Wjizv7UmJ3LaFXEwgoMEp5c5MPAWvJ559z4L84JQO6eJzfJN
aNmbvjVHOH0TwB9qo3FjlDisGUeBpHVN6pbq6iC523ERRtusI2hdj8e3ucDDiDHFtvi2EqP68Gz7
+4TY3l2SO66mO0vCDKBPe3ZAJ0XPy8y3nlc+6U033cLWlB6twG7aPi2tOusZxQ9ksB8pHmPTchOo
BjWCfXs8muSXHXvEik7bkF/kyXcYYI8EpzzRSftzY9xFirXtQOE+jyHUV1SLbImxBtl+rEukxYw1
muL7oieNryQwy7iqnmid0q0+2ryhGTVIyt4Aw7/z7EXmeBjtzCd/Q2zd9cmr3fK0wIfJi664jESs
5cXsHT0cUoR4CW4dcntIOkEimbUIA8UHdv3vEBFeqWCfiAzgs1/POYx4lbZMEIO5MXQ7ubAdhciR
mYdUFOeun46eLN/gOzxYzNY2Q3IfD6PO7YUAXtLCt7jgfKgPT3NbYWR2VpSI8NdPugoR8hfi1Tbw
YpULyIK8UU/1ULzQvODCTNJzApjLKrXnaqILZn/43TFgOeUpeM+phZbOd6gJEGizG7S1e2UK9EV5
6b71UKIU/Ob1rJ9JxNuoZkowSA/CF+d2xq0ZT92X0OpeZ00etQ74BEks70vGLZPepTSlG1Fnj5MC
3WHV+tF20xt73DjuesdqDOCaEl2k63ET4ExtnINVT4FKzB+N6wTjymuuDaqpX+FNhnhK44ypMtLs
OuQMVzftssiLsPhpUUghgM9mUxgUO0Lm8T4R2QEESHwhlT1wDHZfczocrM68NtX0Mhjqmfew4S+L
92M7XbSs9ItBv7eN5dBZejClxIWRavTTLCFIKgq52uCmdGHa6Ong94u1nxakm7NoSdsRaJWjzDdJ
CQpcxbJ8DrW9ZWYvMLLQi3Hv+hCmsIgCv3d6tOnF4zTGrwNbQQip8bhRtqlYRTQPXjnpfgfhD+Sg
+mFl7rnBv2lP0XPqRPl+zmMmXuOAWBPHMiyPGQv6QpsN8ojdESwvOwZfMEUiRcFNoIylEuB8KCmy
0KV7mk+qZM6WGb3a15UEN6EAyTkns68N/i1gEwzHFAOTe8raHHcyClQbuMOmwYIOxT8i3wykqFvi
e3OYAxdSfrG851qTme9aqzbbdPt9uMSNH+JiMuKbULavixywVU5kcCXzK032AxaO0MfP1uzHnnkp
GUeRn0Fz8gx080QXYfHr8lswQrjPsuqcustJRvIuw5Gtao7eIp2/9XmdH+MSAh6MjBXIMrZbmVae
P5iU4A13RFAt+TGtoda2CciMPpSwwdGXlzrFVubCEEzCI1gTAVHQTUEd4/GEa7SZUNoEg+SE7bxE
kcGRGNdIpvpltp8ZEd9IR10rQnt2v1ys8cx35YDUG0fETeRILg4iK8mnc9QJVTQy1ALGPA07zYCD
EE/ZLum0yp8cReqHG96pIgQSJYzk6CjhZ2vhS0JRzbk1byEwMk2epnAbRUCKS9DQoqjJrJaE1k3U
WT7lxLUudCS4FFd9dSg8Y+YkGpHgUOJQjAnZ1Pet6fQMpBu+zNZ8YIhGVGMdRjuz7qgBGm/v9Ckw
AUrqasasKYDiOl0GtY48es4J91xhGrDrDNFPqt9oyDCNEYtKOK9hHTXaNotu24nu+mZxNgOHt5r3
6N/acxvyqvPaltH4xWbwfF6qde3bc096K/FSD/eWM04HJcwfCRBw2aXAkrDqT477msVr0zWWJi+i
uJkz7UdDQMcSiW9wHqoR266eYK7owcfkmGtNrQQ1SGY9ISXYal90eky/BK1kqfs+mWNI+ER69vm7
N35NBwolra2fY3PSd5ytWMpP6czvxqZnJTiovZ7Et2k4HWHG77qp4KUE5kC1/GEBAxNFi5Wvc3bR
nRl/nazWO7OZGVit6U98pxYu3DpafoQqpK4jta0rzZ1Nt0WsJNyHhvJ55W1bitq1Xczr6MXoiKR8
4+3hCzm3dXwiR/aMD1bbLlVK6RHNBArUaAF1TjBNbJpaf2J+TXWZCphLEC8b9ZaDn06F/WMwbLiV
0EXMlotpsuwfCQSFIgRxAvZMd7SdvlS7ws0OVdrcRoghN2FZvkcwyElPgMPgZFQdeOmW5HtolM98
nIS7raMQkD1Z1d+kdvMwVgtneVMOkNpLoAhDZ20E2YRJDltwCUcJkdNA3iVYHwnzXmrlaiSDN+DF
8870GPiF0d3YcZYxniENC6J9F34wmkX25RgvXWrdE5C1N2vqSEcbHsGrltivOhwtCf6JOtOZxckT
WSqUkNQimy4J+fUYaIz1SWraMxSQKXRvGxP/8gpB1hfbhKhwO5YI0awFdAWi9Tk5emMvtmMF7oBW
P6AouHbRrG2MSntdMt3XXMwnrZ19i5X9uCjcs4vLHsOrfxBVelwiR/iO5GrQvPfQVvmRhMYUmKan
b/nNwSeWD4uQK3SgIJyMg3c3ZtifHWoc6DtBPS0D/pa9dDhgeaEzh/9oePHDIDMcyDHdQt87H9JN
lu3kZkSTWbjF3OXsjXbiJ42jYSGdO20zoGRmwCRvF6d8RMp2dIbuIzSQsORGfBW1/DlYYIUmgt/k
red4NVOUBofCVJ7augsvbS4ysIaoXkR70ej1stGBJ1MsF6tqQAxFjGo5lfnZYIY6D0YnMfA+yXBM
soopPjuTHYjOfl0i3pMaujvVQn0sLT/MywO6LAPPKD0oiAy1EkWsrwJQyA6X0Sk3kifp8X9dzRGM
w8za4jylXPJF+9iHY7TrwhKFTuq8GmVy0nr7KTPB82iMyjbGOP+KOPyuLfYPHDbWtpwzPKmu+5HW
xrZKdW0LWFXftslAEdV574DjIUNsbAd2GkThLjhqWl+w5m2Y0hP6G80Ro748Z/fHia4iAvFyV1bX
EPvuAePoq3K5FNv8nesyWJbq0S63kZpsv07g6IOCT7EvQ6aYeZTq5QX5Ekw2y6J55TQhcyKBNsih
hA91DYNKtn06PmfW0NAvzl+Z68IOyuZAK8k2LoaMsCKHZKj+AWrJFU6M2uWhF/rE2Q6Hxrbhwg1b
o8zCLSd8v88oO+J68lM8rjDOvza0kduo6Y0th9N9HTFGcBk51RNN2pyAW/QmaxNprsFEV+2MCKVT
68hNAkYpgTITOJdyRbOOGP92bhZ/d+Lmg71Ji0iqpr5ruZ5he0GSeprLxsMtSX7qPFeQ/cLSJIj5
XTXqomq6pnFd5TK86QKGLgX3YHo0CQbaajm2yNS2a7/p0sepioFkxFO7KSf+JnvEy9tG6YOL0upm
Mcu3rGjdDcI5aCa6feaSDTlfDF8lRXXU2wxlBYDRdjA/FoH31aN3RqsubrnnkI3m20jmWdCz010L
dSoCSVkQj/G+bQmZ7dqu3ZYUAfgWKYEMhv6sj+wg1MzuLDs8V7a6IXZSbOIcxEjKXJgdQP6ahMNP
LLM77MXTXksAuuBwJQpDETmYwQQpkAoEFjO3KCXob0jW4HUXT3zbLncDpzXtudjO/XIdk3mX9rnF
2JR3DLzdDwN0CVsYmsE0geAiEG7us+lCF1Sfaqu5y5c62kW/iFjSrG5EXDyaZKY/JNX3sQe2ZLUh
tq2SIFbbLk6xpg6ljl/f0hbMvfF4V5R5eQzH2iNQ1HksFT2PrqltjNqczBcb/1Rq5ee84I8IaQhT
13mMGR0xgTJBKXRofG0xMoKhDwSo9oCTFGBxDZUiyer0GEYxEzKdZ9YbpXyc+2Gvm5Oz7VerspoY
qpUZnkGpPSY8IakhYraVlLFxSPmI9LMYzVNqoolibQc2tjB+xEn0rVmARuYFrnujSm/1GqlPXMYA
1/CrfgF0epwhcLbaQVYnI6ucZ+n22LXp9wi6gSFvJwuwJPzkMjXu57z9IjmLgmxeDZt9F/tVNAUu
B1etMMG7oB47AHh17L6HTfIUJ80OsBqpDMolCVbhAyFwFcAhhs2NbIS9YzsMPavwx6lPmY85N6PO
94A29UNq9ckAU7HxkplrCpNeqNnWJa8aPutYwQAoMnzInXVgEB2dTKq7C8bgkfyVXRMSX6G3kcVY
V7xpurkDMltcuI7Rpwzpu6eBXK6W+ZzGEXM1mmNevOlG5U+jNzFVXRVXU+w9L67OQNk7wr5jUdc7
92uOQsC+LQEGECf72YBTqZoXl4Uztn8GjtoQjX5rlIii0y+VwWEPDBSrGXBRF9XojpB1it1WXRHF
GmBt6uRaJzdjmfX7uEyf0PFOu6mllJC1sZ/IU5mFZ/iZm6QB9Dss3F0FTzVHzWZFmEus7jFPPNTh
rjkGcSToZ0o6YY8eu8KZbo/WjLiYYNxMj++kN7MmnLrtEGPjRTtBmrFOiyBCDxylVT/UswxJuYjM
bRuHCq9d7wRm2rzGepAV5AwPLjCqgRI3EU7P6YS4wE7DU9uPzDDYSkS4KbppFpd4QITHkHoVwxvO
YUp5OFA6eQ8cwbtUD5FS0dAepyMzI/siwCZMBlRxs7ytsBMiJ38PqZUfZYlRZSj7m6kfzpGV0VQy
vDXEcKlGjCu2OVvXGEewF01RQCL2cYTVuFUz8uI01zgSvFwGiXWbFMkbLQC5Luj/i6gb15fuK8m5
HOZkr6At83hwQGskwJwoHQvFfqRG1j6AMzTmF2XmN4Zc4Qz5hBe1MgIbacaJE+PEXg2KdmY8LQtJ
OVb1pPe3VdydUmZB+4i+JXMV/Vi0GyPnnqoMlYKlyrNs86vOSDeBTyF5vUnZoHsXjcDwnZxLJBvM
aGEFGG1EqlMadxcyNk56tp1rZkxtR4VVo9/ZpqbzVlTp/GiukV/gPvWmfPHantPZpk5f8hdwetbF
GpDiGHjwxxKBbSexgLviBJjojRyVYKZ6DYUHZw9Q5lgSD5QP+aF3MfD2cYshx3JvBzpcciGCkLDq
i9T2bKoMbNGQLVfcaYJ+wjerHAzrLBiVrXBEy52/tEYc79KywV0Kg8A0mdrbSaF2FIKPzUAlPM39
y1j19W7SGXQ64q4xzmjXv0xk9gRuPt6G7xncrKBFEBMYAzRZjP8DEFLro8FZwI4mp7qTojyNjKs0
dOA+6MiC+dROFzzVppHXZIjYh4iBejPG0cEdeLc9PXqpK+Yf3Vi3gdH0/aGWWJ4HU17JrQ0hXxFA
4yRNdMSoxd3GvppOLKINscJTqrxDE/Ej5KLerc5JzmkhAwDGzCNbVr5ztJBDbzY3Udi+zMOus4HW
JpX7Wsd8MaGqbompGk+tBtplcp/nIrXQx4t6G1dJcuyaZovyALZObJKDiDug1TDuiYYA8DDUd25X
7QAIMyryUsZ92XnI3MWnZr0fwsUkK2i46BZJz06hZWf68b2Xa9Q8Ra4Iz1q+sD/feRWlfhqa18h0
mY3GFIuyr7eNqrj44iUYS3lTjSy0zbKDj0X9gfUpPKiueo1WiHIJs9tnXam1LXDQzKx9WQ4k20Rt
YHdW6SuQyA5F0zbyaHQo0PW7QaVUpJBDFuQJ5yzrjSMwOGYRSOcCe5LOZkKCg550IqAomb7qefHB
clsG8ASd47pDdlPNuzpGOF5W8DZozo7ElPzr4M7GFbKgFTQ6N4uVULOhJdH3DnswQEndNSF+4toW
jgUuZgaAE6HvwH9ja8m+nQymdgkMfK2LYD2AEdFoKBtZF2AOKKjN/N6dmoud12RWjwfXmKLT6K27
MIexJKsXdSJ7mbPbsu+g8VR7s7MSYFPayLDEc4596XS7MbG6rSiZrTu0Zv2wlDdavFooBm5SipgX
77rEYNTDKS13NvFCLSfYauSod8ou74awHgLgCO1uKBmnj0wQF17lDFXsRivEU1eUX1t3gcpvKgqj
MKUdZm8qx1s4lbf20Fs7W6uOrgmJdV5y9tDJbRTX81Fo0RtCJMBIKZNHmYuW4CsSploE04ld/gzj
pNzmQLppQRgDx+YM28K9ovMK8XmgFdBkNe30WI2XpaYCw65wmXBZI4AE8NE3/Z0U3KZqKNYVsBH0
FvbpxIlFEKWUaEvrMoYqXWfXV2q6sr6brmVpP8J3pW205x3RpOXtr/+Z9Ty7jfY9sHIwJGXD8b5s
efuMh0i6zW0zLG9sPoqr7TFxa+LCDnIdqJfFxL5vAUUkGvlojmGvBC8Uc8iQWA1GlPH0BawZF/kE
n5I1T9WQEdSB1kl7gA+jMQdztUbVMQgrNO8E1owF6KCFIIQyxCX192Zh57tMGhVRWHKb8titknwF
fBGxPuuo1mRoKKrCOLKy3GpusfeqWhwppPwGzEHQWnWyCfW2CfjOxYaYKl8b7OeEbQBrKu0x6sEl
VK04sSMyn9sfVtdWO8shb702tGiHC7Iz5anKe9bg2XRt0uWce6BhdSt2ue4W806f4y8ggnxKNjeY
3W44axx8S0hSEgQ/FtnKJonDeeVZ526S7cEcGuZVOP2h/LFt2yoCACZdwn5oWwAbFZdi2CDyLxpS
ofQSWFXu/dQ7D0rnuB+rYU0usC+huAeUm0IfZPwrPQuWnha2e0tkTLwaMDEgvb9Qq12WjnJZtO13
/oBwi8n+oOa6PRIw8AIWgBB7AJKyROE0KrTE0H9TUqQmi7lLI04oj09ZXd8ktgYvqhAQ1MYyCGGI
YRxBMcUHex6EV++6KmOWkfJjGf0kmnlJWQnUyXKfFuVPk7sAIFRsbkHs0FXnZ2ZqD1YTV37fDReZ
GDBNdesLewI/0gGx2wUNq1TOizNBZRrISSn76DFygStEbWUGqp1P8MGBPlT9ji4Uj6r7khQzU6LR
0mj5OFEXoZO3YDypOjR3keW9IRwEN+lN/0XSeTW5qpxR9BdRRWrCqwTK0uT4Qs2ZQGwyTfj1Xlw/
2GXfss+ZkaD7C3uvHaYwEhlz8cv0kG12AsjongguxAjmDtaewR/v+GHf9di92QNphbscvMG6kyAw
NkY/ZAzyER7Z8r8ExZhT2PqJlRGifXRBFzYubBbn3eCp28zUpFs3GSDts/rpSvKvpJMe9dRkU9rU
Hy6pAbNN8aCBgvJBNyaJ/+AWw7TPRA7dbYmCwY+uboarFqH0vG1zHq6Yql3LyqcKxW7nNSfD9B8R
nGwrSSR1N/xa1Qq3YIX7Aa2CgZx3lTWlAbXD1U3lTa/A2PglK4qCk4WGIfQz+9Jqyxtf3rK1pvHd
XNLHNhd0lYwMN3NNhtpI5ZcwkpHjctL75hGgcXWR7PPaVdHnNvlra8kTd4p/mlW2y63qnXb3OUvN
huI3MYGBZlekt4+6E6uHomYta5b7ETvpRnO7ebVvA5LIPDdkDzZs4oJuvgR2HqneA7VH01GUb2rR
f7OpuHWNSXNmJjimcibdVhXWmmEE3cTPk6oqvbQ9KUeVe8dPXy8mLwAsLzfWT+l6QLMjvLCPgghm
zy7BZu2bM2J69uyUqAbUWx2VY6Oh46oW8dLGhMiwqDsrCvRqkTeVirMJq+zJgjwfjQ9ZO82A2VI8
sPXyonJWRKqZHzqurTZB8EXawxYaJVy07FKyu92ULoCRxB0v4CmRgw4M0M0udBz+QqsfmYkX9cdY
m2+RkzGpcr2fdo5CZUKwts2RxD8GcqokZG1O9dfRGtc/Xdyj4ycH0Y7O8UA9EbnRs1wJowqeSVkA
GkmAQBfW338/Hu9+vck4mLiX/fuhRFqx1IX/zBYJc7pjouNpd74GVKVe0qcmTsWudx/mpifNweMJ
zpgWeGP2tVgLTUmpnXXNWnYNAcxbZdc6YYDuB5syFkxOdGgitWyy5xjDYJhEJrsSchYX0wlRZNAr
49eNi299yr4ilMXvenGi6JUowG2mhwNvlUHXjBYBiom3uGmg0P/15gdXO1GrrvqLCr8/k9hLAec9
zDpjPKs5jyMvj2wU3Ey+3GkiuhvbiZLIZAhDzAgAEOW+rc2XnBUli3lVy6vVxx+RBxQ1MrNTsohj
CaM46RtmIsWXoZqzdMpfE1rbuSUkqsQleyoK4qm02vtijrn0NZwV+x22p7/rJDzlpU0fmR11jBR4
QWo7/SmLXsBgLNaRACIfu8So4WHgZNgFRB8wjRiZIA4Og54MovGSn7J0anelU/xart3u5UrbH2E4
Wut+cTG+a4/VvRD2PZ8xXDL5NEbqzoYcnvU4aQpIWdSY7t6pjbdqSl9gCl7hfv4mGRM4Ty9+WWjd
SzGz72uYbFUVhXIxR2z1yycYL0swCyeUlfU7aSHu1rKK1M6GKr4zKnUsa/2hKNSZaISWy759RkH3
gpEc23YraF4bRi2Ts2Xw+iWLpgots3xmsrkZVkp8ZE6BaTJr9enZ0Wi9p/J54jVl6fbOifap0BRx
3zjLRqvUXnTmbah5X9M4+TOMT92g3e84tzdMq1uUT9TSZJAiqDZOK+BlNnHidmHVXFM1N8HYAbPM
x+kdNP+1EN2+iQpwy6vMr9bDEcbmGtr7lnlLFXh0Jow/5mXjm6itGlxacQsK0mmmUHo5GtAS/GYj
Gt5ZstOH7MGTw5Mr0t0a6MgG4zwNEBI8BDi+X2y6sX+3R0r52gFZU2XQEZVipMQinArWcV00hwyM
WWHTPSz5IW+h73UGn/XKbqt0gzAk9pAyJzI8Wz5SNyE40Fb3C5VsoSUqQHx+32SZcROmcUwq8zDN
9OAqdrWVy9acRHPGuwBft8HjnpM6ykR4hNUVV2seaPQk/YhllP2ulJbvqielmzyqiNGozgLLQioy
zjphx/EaatI9WiuOMCtAy1o4prcyAeOqsbUeQdftlhS/pk6rR6rEGrWSs8LDMzuBccBrBxF5VaIN
hEwFsa5dhYp2tsgSui9SxSyQz8tIiYjl4CJNT7HOXR6dpuDh4NuksXpVNnqiwpcKDhYxExbBBBTB
EcdlgmIuLhEEmZB6E4gk6F7IlvDJ6mCHp6Was0GQyyFS5kQmL2RTSAw9G7DDKAuaDyYIe65VK2Qz
z9uUQwhbFvkVRc5BrDKeyn/N6pMrBbLL57kwiFLvLYj9SYKqo0oPeAqXvZuZT2UFYdUX8ESnL0BL
yJa6/LOfEEAkE6U4Zgp2J0p7qhfE6/4wnLyq+KqmloLDkS+iGZ5LDpOwySx+FtP+LWz9SbQNMu8+
/bSMPkhBouwNCYOYYnVv2zPfaxc/KFW8trWTBVPcTADpYBb23nBJMYvNMWhZA4FXQhZe68wvuk3w
vOcs7dEW3XeXk7pKNBLOelSy/j3A7TQgSN48m8rkA1V9UNfpM1C3nZmTrlFQRUiVheRYcbl6NpM8
MYQMMSTMyexoc8vh+VB3TdbfuNjPmKEY0Kw8vwWMMldGCxqx+Z1tP9t0prwCKK72RHT1u6ap620y
9Rw5OSWx43+S3M0X76Y5IrLppR39NPDETRMWKcrohTaySEnW6ny8BxwTZkQeEOldYpcmLaeBTl2f
FPFWA7K7nUHpbftMbmIGd7zBb4U41A4iiXnoBUVWuetKuOrI8bJZPdk9N88y52yM+xfLmkNLwiM3
mRHgYmR0vAoKre36LzZcRAMJX51KjojIN751/LON6lAHOmhsMq4EFJTuk1iZ1paTnciW+PH66Nw4
vjh0E0+PvLiU49x3zb2C9hHoMDZg5k1PaWHcuCuDskd96zLDTuippMyu1uK9J6PxpqELoRSEouvW
/0wSQtqepWPTLdTmrnNJiX0AqthSrV5RwFREN4zndiDmw5hOvLBq62d8nRoZO5tEcbIbkfNpRqie
bTha9i2mO06jB9PtEYS5DDxrTWOo4b7a4NY2fpc8FIKZ8mzG1JrPdQMILtPOmEGCOvNvw2w92lmE
fqOJALOu99bgXhKCXAoiv/SJ/XjRwSoYbO5GU8/RgaTR1mxKZCrtT4GccEOkCKdoyVkygEDYaXVC
o+27fQhIbetY8S9ORHxvVt+FhVe/ZOSQbIBCwHCp+hgImbE1+VS4zGpecyfZyijfMxeyiI1KvpGX
O9TyTbOD4IeqV/N+yNu5epbmBlPK385LnR5N89fNDQqscjA3X2neW8dG7f3YgX8dfZcUyl5bUe7r
5Gr4ZdhU3gqRFFpYZzKoVceUD7mxjhV642cL0ZPMSJXPaF8v83OvdfwTWM9HNmKSQQA/kV0UTzZx
IJUGUTXSpR3MpQ7GHTCr3rdjOPE85MR62MmtqdfrNNqV0ciGWe9u9gKOtZbTp7LmO7+yD6lL1ng0
XE0V/wB/cdiXExI3xqwGUuZG2AQ+lavIC2aJ48qXgvJk/UjGgAyEsFtssKNgkpWbk3PTS2R1sXvf
di5CO43lDyndHI761c7owEmwAQRhqJ2V+T/NTN50Y1JUou2rKqZGne2w2JIb0Yl3Ijj1bVNH+xkU
ehGTQl7C9NNVF5hIuimuw8kHkUgGgWvRmhaz/52NPP667KbQRNuOoHql4M13sbm8oK2dCUuQzzOS
zmbQAuGC/WdfZkFs4lkrGa3XRQDMfj8I2OwdY1VXawLK5XdFMc4QcuQ7NTaIUJzdIGAKl4zOd0Ll
mNrKPYbti+G012ryDBZ58bsOqqbWrB+jY/NnZKwodT8muUA819X4ZBG7kdWEgthoHHqlPhud66Y2
zo5mwwrxL4xitn3bMiEnGmsxzdfIrkOftggMePxQJI5GaEjLB6qsbiNRU80FQ8OFcU5J4PhWn9vl
kDn8zi6yzi6GL5gxGOn7/nnOGX4KbAtrtd57baCZlWCKhZ5JxOLFjmDzGXnYSPFtZuyahyFhhjnf
OyXXthgwDBRZz62YwxO0p/hBy5AGocG5owLTuLzq12ZwmCgP01ubWN9W0b81OSYIUyMOJ/F92riu
nDm/LfIqFaNGM73GeVKxpFpuXUL+VIteasP1+tcWDa6MaDwi4KAgAUywc/XiIqRzGEzkwBnL5ku0
bt3wwNROcWThw3nB/XWczeStZKtKNu2wm9CwNRaifLtyfkABk93X84+Ia9h4SWvcMl9h3uin9265
JKWboqzrH8bFMMHLuJxKTO7mxsLTI+prP3X/Uvyb23ZHdIeFZwEyuEk4g+7mAKGZaojZY4DH9Rpi
FHiHdgWzOM92+lDWAfUgnwTIVZItp11fM+hz7P24NG+qNctAorlK1vlbThTfHmbAVkXsJ+ZXvm8g
5ZHpBMpNcBHF5bedCaJKHRBqM1JxgqpKEN7D2XYi0iLmjJzY9DalaHJhfLc1NBYr8ryd2DQo6va4
hGjaev2s+/OhtNAx92q+sOEueeDaJ8sgOqPIDWrmRd4PVQ4omakSSpQuNNrCCKfY5udZ+Ms5GY18
mA4T38NWW/hYbWfxAjLNdmYMuBljqArnWblBIghJL9+8xCKNgiwB2OYRZSN6Oz0vP83SXzP/MjwW
NSoVQ6Uh5HDmM+gKKxevQeSrF03+ZR6hhbqrv0lyUEGA+5uoyuJdPDfHPss1xr3aTXXWU6tHL3L5
z5TTEOdRq795IBKPsFM4U+0fRtlt6fL90FZvnRa+l0VDOjFROMxzc2AgzweWIyUrGYlslqb+G2Kk
E2Z2zs2F0KyRoY8xC4OdM7RYPXWOkY4stY79OjDGZD4VS/HPUcWLlOZ7kRDK1b5Uz5rCoaFleKrL
dWwT1xPSujYiOFiDyOMi9CPCBXk4kWVbYMOPZtXWl2z6KIZ5CWI2d5tmMT56s10CWrt8KxbvnyIH
hilPzQEmgCWTyI4DZWlJcWxJ8xnNuyXhO256+9fWOxa8qHR31kQSGvlKKMp7aA4TKIFqeUK5WWDq
ChiqrRt0yMNuRKKvzQYIeuq2ScXfolHRxnNuUglVKDpJ382dIaiHaNep4U+y5znkWKARkrz1FhUt
GImT6jgoDSzWW1fPThZLnEdK4G/MFTHxXBiskXRA3eo0JHQFeciccVj8Quk750X6H1qef+d8IMOk
yWNsWPyBKTPDccDeOffWYY65c1o9Hnbz4L+wczjp41M2jgZnIu2EVr5Xva1tEn1pCWvMAceM9725
ELJeIXLumBvtKmxxpiC6L4VAvHW66neY3TnIagI8YdYf0lKy2lEuZ4s86ovPJHtsX1KZMCOFt947
7PgamsxU+5Q6SYYLhDKiYvZa0QeaxeqJXLlj2wsy4mP93c3VO70v+pwmIlEDocFhScBNjQwCpd4c
o2LBZ4MQPqCq/0yy8sNZIOmDBRBbIyveBr12AkfCgY9BPFHLcBmMVnPUpuHNjErUc6XDn2vswQVQ
+TtJGZTWQ2rn6wdmv8Kl/kfbiPC1I36Rj/yiMfI665b9Rye3c3z0cD1LqdG+wP5t92lfIbASIfhP
EuGWv9HBteEL+VaUjGBxH73A45m2ywA2zJU2szkDDlX21CuHnROyNyh11MSAhERP5JYCHBYO/KGB
o5PuRajYyJFhvpfsRm2LxnfQ25eoGt6XJLm4YsoJFiHGsRzfI6P6EFEXwUzUtjU6RAur6XbB4xiW
XTcGqZaEifVlmnI+JIv5OQ7icZymfFWA8veTyTMSNBMs03yIEp0Ir14c62lijtdfRvaCJC44OqS5
JNDr7k6vZm1rNOyHxMIbFlcugHFK0VOtT89GiYzUiIxXFxZu1/Prk5umNmwgnpme7uuOtbWmGpK/
lDgmtdyn8yA33oT0xorb9uRa1YuTdweYSySXFRC6y7OyzCsW12bPyzEHS+mwKbXyU2s0YTeyy3CM
wCSpDBEbjbAGM7FefopifatwglRFSp0aDT2ZgiMZPs/gCr5tr8M4o3oyZYR1sokGgM7fe5dBl9F6
D8R4hbqb5t0SNK87NlXVjrTXHxzoPYJczqjh3FriqmdagRWGSZGRgHbIDLpl+Cdp2Fh86uyQnMAv
q1+FZfq5XOAyLg1TAddWrHRTF2nquOwbl7dvmKmKp/ZzIodzlXEjZYq0ceUBzNtaGNx4Ho8ocMuX
0huufjCQ/odrbvCONrS0s2SvlYOzPlsDfs+oyYEQ6pvGJn/BmCqCApp+uVh5vMYGERRrWT+uN3qH
JU+uKmZn31a+CAfGxJDPJlZJWsnqEjcZzqNlpDP2vkertUIn168euxMiPXBqiIkBQQM5mNbRdPYi
jkUQDRIgZx9hPJOAVhv3qiekPfaZTvGWKP2Mcuyg58gCZl8eZ038GhElU2FzPqdEVURrbN7IDo0p
actuAl13LmN76zcFpBscQ0mt0WDFLXmfVb2PTEuj2LCJn4v8eyIBP0S6zvbkra/RLbs1MQGW9xez
mWbbxKmtJPYn1qn7DrQXc2YUZa1r7OoYQQZzI4Jz2kM1LTuIUeKCR/OxWYtDVByfY1VDa8MFzzpZ
nuvHYejio1wfF5Hrt7znwiMYA7HBqMmw0MnUAp4VjOBw8PjLa2Rz3aQLU6TU3q5+3Wp+y2NykQdF
BIE5p+9VYZX7ZZrQeDX6tdZVu/Fjl2/Nf6CCwEcL4mpouY9JD8bbIfEaVt0BMxTw97w8UonTIXTT
V2mTdJYhRWf+eIo6QcoAwna7IN7BHd97yS6LUVq50eyee1a2QVv6u0JDAtTpxLyZXccw5bkWN1ia
r0Se0cIRPRD1rHmtkshHfOLov+lVNNbUExSQDefHe0L2TTyyhiyR/we6t1vy9KMbMflME8848o/o
Lu/bl6T2H1TuiGCwJH6za+N61y7/p2pcJAJFA3E5d7WZ3HDxYq72dD1oFDkcCAc4OrKj7PnA08L9
NlH5M1Igc8Ifk3Zb1TaTXmfcUJopBmYetZKzS6d9b9oHNFAALsEQlDF9d7L4/zqDsSDQgJShDIl1
SfJU8kIEZWaS4YuKshsrO0ByKalu11pCx4mRuo8zEak+QtgtJIyCEAeCsvvmiqwcI3NKOLu3mAwh
zeiMAF8nGszSWZbz+usuNtQaiXKR/IsGjfuF1wlbNl8dAtksmN32jlLxt7SS4pj2b4OJj5M4DGSQ
ZbpuYj9kiu06gZqc9cO3Qk+bayMVsvtRTNO3X9fwQ6RxmMv6W0+ZQyNnEpQgxe/kG9CyVo0SMVHQ
HQE3mGpvAuDv7QzCCLPfjteSqaC670js0+QmbYaXuJHQLOmzLHWn0dqJyb0z4+440iOuwvUHLq8H
GTl4ppNdAuu8GKmKaY0dSVfcgFERZrwnIodx3fIBj46Hg1+OZuR5FOmtqE0Iro725pjHqmYvG9lI
XipL/uXpgrSFFGHV+e3ZsKZvZeTHDu0Vk+b+dyoyaiKLudNSfGMNkWFOA7ktJUt8m6iuTAwO4D9f
hcPAZztdNeTr/NW+s/VTbiLa61J6DDw1GQWl+0Tj4bDiBIvkLPjB/Pg+EwapIuuoN17NARzZ6SQO
omEDVcjyLmrK+2ISRKZ1P7hsI37dbMQJog/vMCUQwujcfpz9iPP4H+lucxm75EnTqZlbjjg3Jzoj
HnCFWAyu1BwHsz0wOtD+FbN81yTjgzSdnhsfFIwuPlPbfSzRyLNQRF8v51850EKL4uxEJ0keTa5K
sPmsdD2M+JtGTz5s9oobc2jxGBHHoBLrHGdxSM/74fjO/eA4UHf84+zEP8tMe8wkVqypslGenR3f
3bZTTphk0oeEgNB8F/HGGe8dpzlF+Hs266PDxGzcFz7SNYvnmLlpQI6FG05rDF43TGuzGDXIpecf
uzF11Fmob5P03Mc1OZwV/zdn+seEe9MM+SuKspw1Q/o3JCX7jgWRsUiObYywdk7v8Lay8WbsFxPC
wZ6AaweN7YwQ3fb2unQfe5S5O8sEgdusChAEoGa8GJuRAE1TyZ8xKnAmyJL1s5206Ap2uD6M8Z17
g6DCnjk/PoXEHpudjmKesfof/u0/Q9vX5DIzfVwldOIaIYBcs04/8Rk9TA5z8ghJzFg9N5FDTL21
7qVaPCuN5hL3woZ+42tIhcyq+yW60AgQtxx0ysTAhGYDZ5yQvZbEzuaIE08BiF0QcfnGkxXXL8WX
csiGqUgEofDiGFOtwHPMSIqc3ZsRj1o4W9EDAVHvzRLd8RQRM1SnMqxpQge/IR3WpN5VMQEqPUm7
tck+l3CqY66jM2CySQhuijRiWqUfiVEdHd39zSekjrXiBHVGNCmDt1u5IJhqyUTThwQ1f/KV9gt+
Jm9W23J8GP2WJDRvuJF5/zE1zq+f5gACKiJUF3cIelN/aJ0FMy+xUY1j79qEj2PBihM3BtOkcQjH
DlX4Ym68jjfdfkAT8EDIdbRRvKpzwjFqNCQa9dNtwqTIV+WXV1pAxerD1VwswNPATpr+03bHn0g0
NBRD6/FrX7VWeyZeNt8l04L9r77XRcKORmMYlPnvaVq15wk1etaxgOxb+kT9q3fyX2Jp7+Vk73SC
KjbLF2k61mBeOetJ+IBJQOcqEnzJLTcRz6Df8IYX1ugD4iRo1XBmsALfGaNDIqeSV8ytzCfZwK9/
teuYryTFXEbRueHMabCdYv+exNZVenV0E1qCxIcXZnT+mZstwXSV/CNVsQzAi8QWwh9OhHOXy3on
Cra55tiHoi0PfaffBsfC6la+uNB5kK93eF4YgrMiZIrdoRF19f5fRs+Jy+TF1aGutsJ8hVx9yM2+
D4oeSDdfyILzctf2/Ja0dwd8xRt+7zEUOTliTdz8n4jSiUM7sP63vRzuWfNSK6MJKjws1JXTG3Bk
PgtvIXxv2sqGWkGN/QMJrklor8QQuc6YzJL2xetTPRgd5Be5jc8vxuEu/RBBEUtD23morEkEVVJb
m87oYwoa/10ycNt4IovxVOxZ36d7tKngOvCZIowytx7Cy5lGXGoo59ekRXAmoAmrq1mnf3k1/yLb
JzEMkw+5iSjGu1uvhseiy+68co3uwDXn8z5vrDUI0MbPjVxpfd0RLo/prnYL2lKrb0J+PUwnAkGa
VbGzn6/N7J88XdZ7BjpQnsjcXcKoin/niL2wG0+vdpoQqIF/UaIaGOdsz3F0X9jAvT11Q1UfoH28
I77xLRfuPq5kscefwjrO4udfU3RpX9K9bgHuUfnB0mqk510lws7FKtLkJSJh8cVWh3gOICB7AvqI
z0SKlM5ZHzRz5R+USdEC6RcfmBEBXU5xyDgCVJ6UGsl+pgt2hYjT0oLobIosTJof5SxfHjvrtsx+
DRIqN7Q9CIQEXEuv4d0Ah0mx1+LlmN1k2449GWnFs+/yZRjIdQO6dwkNkjagFvav0edIgDPn3SFc
cVXetXsdC+OtQuvuFK7iuiU4ZQaCLzXoYVZcsiMukAXN3RIdiyG/NVhgA7Zml46jKzY0ea1qExGX
4yWnsbXVY0LcNT5l4lapkkOt0bs97JBj3cAu8OvGD+YOzpEYtNdllIw2G/nWS7W8WAh7ODJkSoqc
VpsjwUzatDO7/i3NspOWyujdP3vwHfb5ENmn+eQVQf7UWlb7VWTefTrI7Bz9U9AucCxjDUUuYxxH
wbqZ9NkJ2l9NmlaKaqEIMfYQa1XFl6HxSRPFeWB3wkAekhhhKbJbNcgChgIruQSvLTiat2QANcgH
b1Gma3eWYNJtVOVdbME89QaVrCwwuWektOSktM0pN1CxoJFIJh0lq2NBlI9RhxtGfcSd/g/Nvs/P
JF7o1SHKsGrOG13yiQ32MRMPhiHqS4w5LBhIIIDS6WVn4RTPvaBFn9Dtyyq/A7fGf5mmx7Ysx2eI
dg55iOh+AFgj1U+d7kwK5lWn87kgvNpWItauhU/Nw+jUOrcNeef18M8CpjhFWNA8yUS/VVK/tSYF
KIInLsUYYz4ehnyLzHi5mjothbbML8P4sCJs8sx+W8DaPzEiwKI8+hfZSJ52W9vjME2DFvRioPX5
tE/YQE+muWznXvaXyrC/41HaB83KDTSekX2pUABtpGffWy3UlLfEibsHlilJ2JiFCkmZgPEy6MVT
gmS+zAWmhNQvHyfa4qYAbSEMxz+bE7tUt5n4CLouOVeG5CQdn1O6mDuSIu0bJoaTNvjPC6/heWHU
VhjRoWCTDSUfTfQQoTPGXTnct/iLsYaxuMKY9JVl050t1AQyfZTBKJH4rHRl6ENR4HYMTJB/s2yx
rZtTWA1lCLMtNEA3JBURE6jo2xs+BTm4ISGup4o+clN1tX/UPRBaqCfjMK8K9u5ON95KRzynbRld
JMHOWzdOPtqM9RBQN3q2BSzW7Hr8mZ3NUK1Dstm1Yt8JBhMJmRdsIed38CT3fjoQ09f3WytikKPd
RtzBVW6MeyNCemkX2beSy8Mgm+WSVZzzfSqJlp+tMEVK3U5gnhKPR9LU3Jlgb5CMLG6Br/0B0GpO
Tslsd6BS3BvVJFHiT+9tRfSdwK+2m0TZwUWoCi+0vLI/4J5F82y6zSN9K3NXG+xvp5f/4JOMHM++
d9stmv4Pck55LiE5ZXZpbSEKdXvpD2tAgo+5z3yHG/UamahAlG5fRr6L+0hGjCsSowzmanU/eJyw
URrbYdxceO31keYunyft3i8xZOlde1Z5cqMKi25FdEnBCVxghOXnlGKb79c5YIENDD35jMbiKR4w
FBHbAOFCgFiUyvrTCzqRVB9eLb1V58R4J5xVwtQah7fcAq+Q6xHWXibybkRPopv9tbfI1MNvvEXh
1h8dP6M/q+pTWYnhqnp7ehBlQj0D2iuZKMdbny4T5yy7+nqE0GCzoix1W11U7R64Ds2rMXrdIxb0
I9qpk8mM01qM6lNPiDn8cL1vvEf2na5BJYAcZxzUGhjGgDEbvSoUaeuz9Z54U0vxQxRAc/CtIsTU
KB8jUZYX8rPpkOpmKxltvvpaDQKuI2zWrfJ5L8bFvfN0HkgYMKTvxcsUqLb7VbbxxsLdO4qirQLD
Y8qeilUYTxKmXFBk10hcvLmO75Cb/fRRaexNJ7/W/RLfufNPSzbng1YZQTkkFt0vc4akGoxzq5Hz
IymBN4tcPV1V9cBw8GeWVvE4aTFdmj8TFSpHxM3mTstj/FJ99lz7UFoav0MQroEN4O7kxjmV+a9c
8uxA4ZdhB9TKW76c49XR6okeIQz176a04vHmZ/U519Qr6yx1SD17r2fSP5mrh9FHIk7Hlm2tYkFy
AB24p6hreOT2f3k/bcrWYgKY/dTdOJ4dPaUk7j13X0WM9hJLG+9kk/zpTttfR2HpzxAe8J8sFtPw
2DyslM2jgHS0YXRJvei0rBgtOR8NDX7XrC/GLaZbUqLAIMi+NCAIdd7aCGC2OUP9QGW2defUwTCr
5HF2y0f8MQhHUTNTkud7Anwor/8/1GTYtwpSjS7GpksOsWGy82Y4dcN8KHeeBzAauMBI7Ib2kq6r
1MVrWnRw3GV9b+uX3rvrXFAukKYg56YPvav8u/+eFQNK+PE/J6cYBEos7cXs+A8gNb64kXYQU7xt
6WjWjvX3P9PirDJ6YziaqTuedAsdZZIQnqpVKEvnBHmsxS3kx8UR0XdBFbqsu6tpPpEDtIvROqHz
sV4r7E+LvgpQwDo/DYiqlbIe49k1vymNarNWJ7uGlanDEgMRx7O92P7yBeJ4BQfHA7t9+dv5WPJb
BWDIaY32oZiz12YhxHbR4ZSxmd869fCRWROh3BFOyMp9Gr1EnJYFaYIzfqNE/AcOSt8b7Fg2KNzz
MCuM7riM2WExpDjhVzb2/Wh9TFmLpc+tTlQMRHTW+tM4YPIzGlFdXI/RqzGafejZ8Zs5wXK1KgZI
pmRtJbFKuaBDsHqN3ZZqs9v0OWOURTrZPks0D85K/ZyoGkVqFfWMo2SLfmz2z//9G6bUcKxA/pt+
bL0QX6cwo6n0IqPqVBcmnkENHQah7m2oJhJwdL2r+Vtq55hr7OOizF4z2k2kjb0/nZRxNFGnHCIn
ZX238lB0Hy9rBZkFDTETWtNCos6k+MUpMjSZU3o/dL0BS1djHGKU71Mxenvb++kdrhbUK2DzTP/e
H1uBqYC8q4Y56Fz2DjgkzDIN/79DXqZPfaHVIKLzj7kdtPum5vCMpugyqPLJiZZVmDvZ4EzTnq3Z
fQo6LU6W/Gz25bfnTfqxNGIQKsxdVacOHXnbLPJh4lkxE/myZaFHBNbeZ7p8mzuzQZXnTYQ8s8Ky
VXzuErTXTW8UJ2U2f5zZQ6HyF3uokl050Z/0tn+aYuPX9lHas2IS28iv+9DuJ8at1W2KPHWfow/F
mb1v/IzN9IxnF0Yhohbk/kR/kmnaiM+ojyXDal2/JsivyaPaGQW+V08gOEGwnRREumDR8mfIfkSi
ox0qz4ijPL7wu1z3g2lKPnvDfdNcljBQvfEoxhT1few1d1KpN4B9dAhiRw6b+uf66HDQtBTPEqsn
ja8Rnxy9umQDzUTcSefB7k9slzHYtdlFDurbGcevsgAUyiR5vEftPalePY//4+w8d+RGsjZ9K4P+
z1l6A3wzwFZlVjIzy6tK7g9R6pboTZBBe/X7UDs7U+KImYsEGkJLJTHIiDhhznkN59lR1EMPqVJ7
aavCxrjMMm7bvjsmDbh5BGd7RGawzcy6gyBNDVahAWal9dND4LLnQtvXtpYZI1Go1frGCTAygCAJ
Ln9Q7YcCbtX1ANsk6VKDtK+ugEu13SMX0m8aUiN92Xr7YhDcyVtltghSorfGBSkDTo14j5y7BlgW
Ejtfozz4WEhZ78zW7faZRSlQc2yw/y5uFZnBymN7yN8Ozm4ABwqWSuRw+NIraTyp44SfiEWi261t
e9eMxVaO0tp0JCzv+9R4zPvY/IDnFeXYfrotw4Zj4bTPheNsvEkbHqXlljc6wogAHIBwOelXg7PC
/YRYOac6q/1oId4PiwJdooZN+ArA00OvAt0tx3kd77r+4MIH4ywVHjwtukEc5rHvIwAlyXhPQZis
UA2zRQns+pbi2qG2cc7l2Itrs0BNVLfy/DpVud7GIwdVOCPitk3icmdoNGtWGlnXRmS3yHrgWcm+
t0M9ARDNYFSPiKWJxyGFXeuE+getBdZhJjAf2jiIj6jfsXuOowEaIVWPYBpbxDW1x64r84NRPOH5
itmtOtO4RDsX8OVONXN8K6dCAlx+cSI87mQKDsvJ7K9WmcD5SpoDst2bkWT73oYDMeVJfuQqzHRR
s0+qg0aAlaY+PjIFcHiKAvPhwZ6KA1d5dY+SsnFjtvlbrlnZrW0Z2l7ptV3XU+FEcokCpD3gMlXB
P4PZOVxlBQgZw7ttW/TlLBncxx6BB8gDuz34cXdcqNxN7YUt5QYNP2oDM0IuUjAFBZcL6by1RvyB
1FB7M0Xyuqb8dAel9cky1fKFYyVsWu0WaAwgiqoAdFW0lT/I6rVoMZizR48VTwuiY1RWf8WQ4lHj
QUGjGyBUpIbzRMIgPOS2+oUqAplUNbpNxky82Dq0AWDx5aj2fqbkh7xD7noIq/sx0O7dRtp/jult
BpJVTycKyuGdmcsGP2/5CDEbdYhe/0Qu0C9IdKVwPMn/I+hb29Z+cPoHzMyOpUj20+iJXciJ9xru
ocMN4mhQDWWitPpB1To/0bX2KeeQKh3tQ5N11kEb073RconRegPCexTe5qmFfF/HKSMf8ubJBnoA
j70FphFA3qs8NBEUb9uyRiAr5Y13P38x9FTZcOmTvpn6do5g22Cj9oSQcXSw8pBYzUm7JFH/Ygc1
MhfNvkyQ7FZrbbyzQzWBvRwL7oKUDoQAFhUY4y3U8Z2eAldz7XC8zwy122t0sAluEd6SRSjrZXz3
85egrndBZvd7DiL5bVJMIKESKPFwLDH4SZx9nsO3z8d8vHbbcCD1nj1CbwiObdK+qnZjYKXe3Y3o
sPsmqVofy4Qfqtk4u2zAk2VSoHRKNREfSdyyETrHNqy8r20rxquQfxE7+TGQM7CYCuzNrE6PAjOq
xRVWFIPgZNnPyWYECrZgQMnMm65221h4L45ZddCrvCY1jD6qCT0cThaCiAqHTTjS/XVM3TCqx9sA
qEXXh+UGnLOBTg5u216Bhk4Qei8mWqsfUkXbwgb/DGwACVKYV4faRebEucJlSb3H4RjBGdfVr8YJ
+74AQCiLD/d2eybFd+ahy4L0WRuMECnJriHhhfCBiYjhaPHXOZGHZJoN3CaEktzAbYg2Q2q+2KX9
MsLLvo5GMzzE8+Vf7cujV2sxwgSqdpObcKf1vAo37lAfPbsvsUuO/4qjQ5LjVnpVoOzjZKjbxU6j
7jm2is2MBLWKaTtZ5svk9eMHd+SeTC3ZfnQayPdB3e4DkMq71h3Gz42avmDJoT3Z+hFKT3MIBNqj
ZP+En9osUFE1dNdmDXqMvWkAgqZBZ7a96EByOIRqhVi3B+/hs6qBbRnYN8HDYHhIcuJR5rCQNpUb
3+diiD40fdsjAYfUb2OMII89YLpkS//ixq/5ngqlp7HaYqOL5JXkP4i7PGs/VqCN7niEr1vlDxhu
6Q2CbjPgoBzus+KBBLPYoMhNICXdVG9aWwWCa88sECtrrgwcyEvgSIdRxJAizZkTAHn8Rh0pz3RT
8KnPZsdXEeEmk8Mk1Rt+UR1n+MRFlweW26gz5U5PhvzFpKTUR0ytUqVz05ZqT1Y5IDjDBC2eVkOr
dTa5KGFiha4s7zgDAGbf1aUEk4Hgyuy9PX3tRhPKWvcyaThqRuT3biU266hPg2VJADcH1LG3GKTh
GTrKdFNEVnjdojl5CPBF9/HUOSZQaQ9TAPEQyDkWJkENl9Z7GiND+1JVN01n11+9qa9hMKgYlxhl
87VGaMuFce9oqNMkiLZdRwmyRaExDPBaNesrJHZkEDv3SZ1QYdInZJSGFtdnxSp1nLzsCDBYZX+G
fybSWnxBCLfdWw66KQOmegZXDrZaZ+IyIICWu5QlWo3wk8rAqawKvuv4bDjospMRGOx9FiHypWbZ
41jk1QM+MepTGJo3pFFuPCuoXsJecuuecWcC3G0inOQZ93Sn0IMETS6qtfIFwJ/+BQX7IyV350XL
lY9mq37ydKV5BMKEegqcn6LRnb0sQZZqgZccqwbxztDCYNYaxN2UGcrrDIK7lqb7vR4d9c7zunaT
FBZmIJqGOGHffsjhmHAeZdcbE+U+jiMWiSa5HfoEpilg8HtXZVvU3Bo03wSdzIQtP/1p6bp2raGZ
9KWv4VvH7ENxWqKzhBHrtkZu4BqiBUiLJBg/6iiMgIpqFC16+PmLN3ofAw1MMBVYdaOrOOWxufoK
iFZOMu4GaUEqW0AXDikFhIcAaW8ccYN932OTA7spAfEAGkKhDLyturTfYy+yd6lAPRMVZEi4PFEu
ouBeegAIKeHvpIHeodISHx03wb09oj6jd99BKDUfqgidPupNh9CM9Y3ZV+ILLgbU7FwHWTqpc0KE
5yT61j008aQgRP29dazsWxzhoI4XAxtoa/S+jcfQTVUmsDcbRWxjpfqLNEdz6FO32oLd6x5DZIq2
FqStHTgQKP+pXr4y/dHjtV5GI1e2g00wDm07EOdRutey0nzSYBBdJbrp7QAc6Xc6YkudWXpH1T0Y
5mjcUWetbid99L3YApblsoeGinEXGfLNwnzohfoZ7BYx3o5T4W2MUfP2XCuh1Q72tzFxjBs17J+d
nm7TbUGyMIdY63TtN3tO6NQFAhBugi2ANSIb56AFci1FPjw2zp2h5+LYgZIGzcrJISLLBtznlYP0
nzlMml2dc0pEcUGjEvsQCxMhN6SDNnqtPpiCtDSHBqq0uOjIN/k9tnoA5Vz2npx22NsUp+86hImu
1OaxjHS0lBQb7IWG3lXTxE8oSYy+XhVggWADc1G918YQVbBGcBuxcETVEJoqI++7ZRb2c8ciDGCM
6iOQniu1DpBu4th5M6myu4/1pj9qXfRYlMlfWYju+mi6nFC4MUMRHAEO1Oo2AQ66sYx4n5cVmfuk
YRMGFWAIkwrq4O7AS/agSTOcZ6c8vCnj1seAFASekWTjzU8dfvhc4laiTUQdDionmIVD5WIvPAZc
AOFLPhdt8mqpg/fiAQ8lNV+bHJeblmq+rgKg0ACvoXwJPmQgs7aBMDbj04xw49SR/ggSxmd1jTYN
vyMRXv1A9iU5SuAoV3arRy/kkjS49cgnqlp67zpWwL0rym/gu29b6nA/zziujoAANrGU3dTJOCq1
AP00/x/ivZ/avkn8m8lhRe81xK0Vhf1KzZDEaKFEHlSO7RwaAqpEcBe7GDyLblGWSAOkbj2067S6
vINR0hw8Q2c41T2qCfmzbpTYcpjyQUciFIIdvNbJiP1WFffVj65KvskBvWTHjAAYafVR6Uao5bzK
obC7G7K3flgpzWerA0qnTAaq/xaraRW2xaHNi61ett1j1McKHP8E8jhonNhAA1OZDpOOBo0Xlc61
Vk3BoQzI5zYmcjT4T06HsHUguU5kfaWbkLOsyQYn0Ol0zghvRQ3URA7lGyWE4haEirhRSIzexoTN
MVFV60bv6uoZCvrezcU3iTzLnyK/S1nyX1TVfkJyNX4YtOBrABJ0j9HFJ6WsJMwl2ewTpPs3XYcu
QlzXDjkJdBGsWm3uW80TT45u/AWCXXtRg2aPuUh5YxTC3saldF+67+Nk2b4TZfGVphSvZdFOr8AO
YI6V8m5S0vLGbqbwjMGK9t9eJ47FRcvG48nAm89beC3ReYqqum7hWzr0QGHOWnAVyfu01sVGyPGT
O4WoR5vhM0x9To1T8znhPHzdzodUDyLALZdmquBV5iAaBhmwBXXTaeiqsLb/NO/4X79YaDb//B9+
/2dZca0II7n47T83H/73y99+lPXf7j7cvPzP/E///Vd//Yf/3H0v799IEZ78Sy9lzn/Lv/LLY3mD
f73h5k2+/fKbbSFjOT61bL3P35s2kz9fIfxezn/z//eHf/v+8ykvY/X9H3/8iZypnJ+GQ3vxx79+
tP/rH3/oeJj92zJvfvy/fjZ/4j/+uBvfivytXv6D72+N/McfWGP+nVyJjpmMZtiONrvo9t/nn3g6
P9Bd0/AMA7s7c3a8LcpaRrTn/t0yHdd2+TnlTw5pf/ytKdv5R97f0bajYOcw11kZLNf+4/9997+8
/P7voNEP//r934o2f8ROWTb/+GP2DvmPIYuCP6JjYkC4NGKBWzTUhuDCXdsZaiFlmn+ucGOLz8zv
2SDod49fWJYUSRVCE0px5gyT6hZRBRb4bERDZdMVnibPuPb8aij3n49YBE+kl05XNU41Bw8re9a4
8nOUl2Dxqwbkhd8Ka7IeJbp+6ZnvWus2ne99Z12nD4lV2mIq/Ujx4Bz2ulYdIzh80+bd/PnNsCzc
av/zSQsXYiGTOjKzsfSHtPY6X7aa3fiWOVVflA7e3+xe2X+H0BO+KBksc2OyJczeKkqqvWrq9cfT
r7H2meqvn6kA+jBNsxV+V3GvuLaSEk42/s/5OdPllflhzcviu36MOmlh5uHgxhcaHZKPrvYjyYRr
Xtuouw1npsdaIwsvp6ECyx7ZXNu411GYqaLMfeDIDrAzr/vpjGnVSldZ89x89yVSckG2olL4oGi6
B1dU/aM1Ffrx9ECsfcJsDfTu6WVcyU7WM4qijs3XdIQDtUvQCTdJVsNo251uZe0b5tbftaKGXqTb
blCSL5PdzSQsKh1ZET9f9vS51XdPR5q3gDiQVD6V//ZJaBVc08ip7Xp7+vkL8+l/x4y1WAY0OFDm
yBnAt6lp95g6WaO6r5UwMLZAx8HRoyZecgiBYEgC14JupCtRBKrFc2L1aOWIi21Jj8Ks40xQDVdS
kS6nPTW1wzOv+Otu/583XCwbY1wCM3dYqILJVTA1LdUm2nJnNHMqdopXfsX3JATIERSVcWs7YEK2
KIfo0xlz4l+NpP7T/GJRsUzExLAdFb5d1i4HzMB8AhKAwPhoV0eFdOu30yOxNo8Wy0aLEGya9AmE
uzIsnnNldowAtFm5l62+5mLVCONqSknJVX6GWA62IVqRvzp55J5Z9VaCbWm+J3u7HXCfFX5PHQ3h
aSv5oMCk/5MTeX5mtVhrYrFatFpYZ1BLha9wlAcxB7zrBi0+kO9J5DiXhbO5WDSyqXYwFXcrHxWm
GB6UZVC5SHPY5WfGYe0r5j9/F9FstlxUArYH7JK1ZgtQDdtFwM7gANNYTT6dnk1rrSzWDWTfzDFz
cPem/oe4Zq+0mku9se+y+6FBv+LMLvGr89+/g8NcrB6tN0onkGrhm04/08c0M5UfHMwgnLuCGsR4
Heh4H98AxQAm3GUkdi+cC4tFoYtUoRlAtX27i4sXJ9bQq+F6KDwUJ0JkH0734jzovzmJmYvYB/rY
y8HosaFC2pBL/siVUdmiNphjsofm+Ujqy5bj19OtrawAS1dr/OMrPaDg6LdN5RbboGpgoE+kI14v
er6xWAEGfOUMs9Q5tqYcrKF0NuVfZqaG7pneWnl/Y3FkgP1eKYWIKz/2vBhoi42OkJ1l29Nvv7IN
GIvoLwfUT2oVOkiv0SVgM0ItRt0AKJjzmk3mZPtp3FhzfT6p3COKD+4Ibsrrz+0DKxFlLBaGQqcE
oUGC9JWq8z4HCPv9hTYErie5dJUze81aD85tv1sbbAW8u6hHzuR12aPRj9szxUfH+XFZFy4WhQJ0
geoYufDdGB+Aa9QoTG8bAokjb1vG2UxkiaEZBoGL6UObjukXJ7CNP083vhJLxmKpiIY4HYXJQUMN
ND3fACqNIj9JQd88xRU01g9OJMvy+XRjax25WB4qRQ8Dp8iYimY+fSN7Er6q9QDV6PTj5zn3m3XB
WKwLaIApsRik8GU24pM8QMFHkgqRZbRGRPma2fGZ3Wht0i0OBTkGQC212sp3UdeQW2PoWoR1SoEq
Gxm5SW5Of89KM/piZcC/F+ZG3dFdKhjL1hGvEswW9kPZhQ0slgYjCxJEhBl8iDjIPtiqBgbP8Lo8
2k29TL+d/oyVYZnzDu/DRxdkY2PKQz6lqbx41SID07awzCnOSQhgzs1EyRa0cGFSmznd5MpE0xer
Qu7GemlonM/VRCueSbniIKN2OKCemWlrI7NYEYD7JJQducNUIzYWV2gRgrpwK+R/qGsPpnXG8nrt
M+Y/f7fwhBklJhloFZaKeIh6jQ0FrRXVhR+xCP0yr3Mq8kQjsn7GsXCAdFbgNF7KEabY6XFY66dF
wAe2jCnecF21C8wZMGYTW0v2H5QmljenW1jrokXMR5rpCgWTLb8a0JipHRzGahFqZ56+9v6LQO+I
6LwLawagMYyjzmqSZZCwEKw/d3peef+fydR3QxwpuvByxDH8OI3EWw6ct4RGExcfL+oebRHhrigb
br0D5+Z8LB9KSxm3wkPz8+r041dCW1uEtj0pWqVzwfTjsf+BZXmJJlkDbHrAv1EGd4USPZxuSJt7
/Ddru7aI6LFIYTKUBeNcJI+THn92g/FGd+vHJu1vqy7HSUL/wSYKqRcp+TOftzY4izBHzjIg3+KR
uUrig5co3yagDqc/aGVmaYvQlmYjMYZkBYkcEwMTD1l8DeXXq5qq0Jn4nrvmd122iO92AJkBZqcE
MdXvLNiDG2k0Njxyb1PZpvhy+kPW+mgR4rJUOmDy9JEbqah0A3+9istcbE4/fe0bFuHteF1cGxVH
/VIgnq8gDYhmarJhsGFIexCUTjezNhqLOC8Q8u2wfOBGAfIPgTUqvg+CGwaIfE1t08umk7rYzxUg
3Q2SPKgvuvVW71uUxjn9XzbaS5d3YVSuEzU64xA+VNp0LEbjCvIRdeLmzFisjLS6CHZ8es0OIE7l
Q92GHwaEeOhQ+Lfr3j89CmuZYnUR5K4loEKIuvSVfFKQFkUouEZ/EgHcAmMILByeDdQLH9wGWTfK
TDZcMOnB7W2GT6ffYO0TFwGPkZyl1UVJyMhqZNEvm+d2BIZ3+ukrq6U6t/purdecoe3KjMkM3F95
CBOQBii6UFNEfcJDVRXJGfNLNQ3Q9043uPY5ixVgjFockCIsevVUw+gBelpSXUGQ9y6876uL4Ldq
B6r3vMR4tlSuksAqt2WMJrWVuP3usm9YrAAR9KIIL2jS6q6NiGCde1eNLMIzgb82JIvAl5Rb6wSt
PD5gSj7kUBcCCe9HE+2uGItv6UwJOv0dv1/JXG8R/FU1ODDzGsYiGlmO+wmEnmP0tzI0w9eBA8X2
dDvzzv7fqz6Eql8nWWmqkZf1A/2FHIyPQl99xV3lc2ECppTe0yRGdG2FtM5EzO9XTtebO/bdnM6b
zkBzE0R9FFcJSAl8MkY8xtz+VREyaC6aBK63WBgmpUu7JKTzBmVwr8FOm3uXYuOZdef3YeLOhcn3
3yAbM8IDmClG7Ds3VVW2e0/CXz89IGs9tIh6wCWd4RUszGGLAmJb1NaGG1HkO+5w7hC51sQiznUF
ipmhsbCMZqzd2tQHHtGdwy8vQ3d+c/oz1jppEeqop+IjNqJk1DQwvUOuuVtEb5oznQS7YWXeLuK8
cnWgtGlT+HrmFU+dFdJS0qZ+rrrTrZ62DbKXuL56E3J4osiQ/gSZfI2fbvw2IIA4W7cijLgRTg18
Oa2NmbGeGybC5QJ11jJxZxKzDPoX4JJ4Rbgp4C8rSQ/OVLWvWYxMUaB2wzHOTFAnTqP/CaSkfu3q
PrSweDd01BNQukD1zkvUaxwHAyqymdLdxXoEsSOrJgclkBAtkWuXA9GhaE1I9ynVrgOc/emgB275
oJl4McLvQToMXCSCm5rMP4OdMh6iPphw67KVH5iYIpODr4z9NOoo12/NKs2QF3UQjh6E/NhOQwlm
J9Tth7SfstdwtL6i661+K9MYhjTqDV/zMXI/6RKqtdpYISBM8hJWAaKfD+QQaHkBbp+96kdpLXcU
mNRjaavp3rUz1+JKjjCiMU36M2B9FPs1u3q1Ex09iFgZenJU6D1DaKeUCyPJgBNsOng/xHZiXdk2
mph4J7vIjCBpL+0fQQViRc+TVkfk28XswUgC+7E3S/cms8roCU0R/BnH2HA/5jaItL0SeSXG6V0e
fC9lHJ3LB6wECPiCXyJ8aEzTncwq91G4mzZK4cxuel64NZRGnjl/rRxeXHexihReirhko2Y4SBmK
dYARiPnCNDmZ2KnhoFEcA3Jp7PUW78Bd4gbQnstJ6Qc/GsuBOYv65WSceZl5U/ndJrDY1qpmMFId
3LqPV658kYUe35PAfAv6GnZ3rGKLVPXoPkIFEd59UKPxdmaXW+voxS43kjoo8GouffyCVXgvoQD6
Bn0xT7LmzGq91sRig7OKHvByGpf+1EiBtlyojxuDSucXt0Hx+cLvWGxrTa1CHDDSAmIoUrM6dKG/
Qi/HZRlZmXNVmpUV1V1sDOivW0qnm5k/2a2qI/LktEgTtW715aIV213sCjgpxR0iUQiGqG4KD8dF
sSMCZHr66StTzF3sByM6yb0z6ilAbOtToM8OOL0nNtIN82s9m8XuMrW9aebfZgnEk9OtrvXZYpcI
TCWWKENmPsJsIaS+sd5ZyEqd2YXm0f1N2LiLsIHLpdhCa0Gn4CM6AEhL5F9xL7SnSBgmfLEeLSoB
Vbw/04crU9lZRIsSiCEz9KnxzSFVE5QmRediTJa6eK2jRfLxoj5zFgGjWXEPhDBqfISerGOQOdnj
7HP67fTT5yX0N33mLCIlyszBcr0IXzwrRMulA8ONdWyKJ1HaJg7ukVWCZNDptlayQK6zWMcLcIe4
cmYKXG0dyTmjohyHmvCURW9DFr2iNn8zxGW1bznt9qZ8Ot3syqRzFiv7pMFRi8oh4EqQoQwcIh8v
Yrc+81Frk2CxDKRW48WY+ta+Cv8G9fXcDa0tBHQPC5s8CMozzaz2nfHrHigrdHS8uKp9E0L0sUeC
UbzBZYyqowvzI0C3ngzwTYYjFl5uMQTf/YDGUvLYRkM9nXmJecr9ZrIsMVKVDUeJwlzpF7XSfI2n
KVOvHBGFW1SDySvMGj+pbcsb6DXmcCao10ZvsVApnFtRP24iPxTCfEHUClUn71xsrc3+5XpUxgbX
ORHBUEENNYWPvYF0FG9bCu6x4n06PQHXpshiXbKauLWc2gj9FFawiWVJJL9AV+3NTRnk5uGiRmbk
5vtbkCtbSydL4O3MuKQNkRkIbEPRQTG33JxuYmUo7OVK1MOiQ+fZwz2+6D7ahqHAGPecM/vdyljY
i5VoyAPdMZU02AWOZn3uSkBHnPt16BQ9fn0o+pNgrc58ycqI2IuFyBN2l7qK6u5EEdvoG3H6VUCb
48uBaPzpzlrZjJZwVs0AyiArCK+DGljxd6ejeH4AeVT0O0UtIJwLMvntfug5m1zW4jxs7+7yTR6m
ifA6JGQU/C2LBhGWK+hDoAZQ/mVPwlsRz0zDs3GOP93i2oRYrEkQJaIsshJl16QAejB76WR1nSP8
p53ZYdcaWAR/VA8Balcs2PgnwH40waGlePeJfDrTwNpEWCwAeEvpNXYhwQ7srISPlsK6iNrh6Cbd
hQuYvYh+YellMow5nSRwY266Udskrn4OwLHSQ9YiJiHiO7bqwbmBRP8JSyc2OLsvzmQ81x6+CMmp
G+JeN8fCVyBMPVhjPzuKec6Zvl97+iIIU6o9OEGSMlCcBLkfT/V8KTXtzNxcwWC61jzk78IBOZLc
UgMs2NvQzj9LRzGv8X8crrwUNHYkOAuOzgC20YDuZVeafiynzDs4SZf40o1rPx5S7Ok9hBjC8cya
MH/Z7/bPuSfevZIhLBWBNjf3SR96BKcT9N+kHodPqZba37swTu0zO/XKvF4CUF3kmpB+JQlTISB6
HYWBe+eomokXbxxcVBx2rUVsIjrjKcBoSPGYeG5Q/Je3Wa/qL2GIs8bp9WXtKxbRSVIGsAErp2/2
JGKkYxdAgTPVR4e/PTMka5NwEZ2B3qsuhAfMSAtgIDdFhqgKdP0Chd7T37Ay5kuEaF63FvonNIDd
LcIRnW34Csel6wpby4eshM98up2VD1lCRZMYxmCuBGg1pzVipzBge4ECPrpmZ3pqZTDMxWJQYqDe
2hGUsW6ycTmJUPZqM0cjk5uju3b6I9bamDvxXYCQ36psOwtiPxiT4qZVTTXbKP1ojei52vbbZY3M
jb9rxKlDh5RewIhoZQQuwy6SeKM7s9ujEbqGszndzNqAzH/+rhlTADHR8ZP0cQBBORylDAwYHPfC
0VhsvaltZmGJ1otvuYl7K+F8P3BP1J6yRNifL/uARYDrnTegZ0AT8BPfcEGLr0Jh3l327EVkZzDn
bN3J8QRrmurRHVwk/VBQu2xpWmI++wHkYlPbMXs5vgColKENh6WaAhPbSzQ8ji76iCX0MwlNfFsq
JfZtNUJxP3VdXJgKxXDPlWxX1o7/wn4OPWY8lhv5QWi+ec3UYM6U3JrDcN93g35mq1jJBC0hoKjc
uO4IKYWvMO4nrf/eF1iaYvWwEa72qVF05ypMPpjK9HK611ZifAn5rNKOy2s0U0IRas5QOtWMo2qG
8qs6dpfB8l1jGeKqpWe1QpVmmDB2mYLJ2Wm1O+1Pf8FKZBuLyB70BFptHyLuUGqKryFH51N4Ns70
z9p4LCI7VBwttLOQCtMkPBwoBpQ6DnHUmt+kBsQYId4ofkKYwvs65pqKK+Pokqz3T3/a2uAsYl4i
iF8hlBb6yLIOe73ulCfZdfGxCBPn9XQT88n0N4egJcxTM+rOQno3Ajojt7XrfC8GHHnCUb55qORd
jQnZbBOt8AuDdLHBYy0PqIWkjE8lBIlaDQFIb4TDfNnjlyDPMlMM1cmYAYqZeEcLuWmcroLyDG5q
5RKpL073QyAQPKzK0M9T7bEe8kerwSQ3VI3P0eR8KhrzTDsrw77EeFb2INEvIA9SKnaJrWgtr9SA
PAiMcnGmo9aaWGzteTvKGCMKrvcFCI0r28uD+0gomCrgxdMYF7Yyt/5u061NU0fAuyHVoqrCd8ay
QeHPy/ElacesOXOAWIl/fRH/iMFXnWGjBWMZWN1Njbg1+vEy1LCrL8LfoZyNX2Kr7KhC4Z8tkPDP
Tewlx+BM/K29vf5rFyFO0tmJSwN6U6KVrqk1zhCDuOwYqi829jqr+k5LFAyHYhHfGsOk7gU+OGf2
qrV3XwRzPoTZBHnL27Uyx6vPGm0AH5i5nF6ZVp6+BHMiqmtRKSpC35DlD7fMsCq1tXO507WHL0JZ
T/DjHpVG2eGiHe2qAOESR0XY8fSrr0TXEslpCJwJcXdBtwepYxBXaG6IjZJH3G1l5OTnCpNrH7EI
YoqDUw+LhlyGbSDuiy7VtkQf6bJD4c+b/LvgbeH0Gl6CwJWTJMk2kF6463O9uCxBuoRsau4gsWkO
WIBqwaHA6hI5IGkjOh3fTraFM1N0bSQW8RvipdlFknXOHp0fYYc3h15pdxXqsGeWuLUxWMQvI4tb
ssBep04Q6NAk1l0Y+11GpHN/lsffjUFcJJ1QKooltY3LR2q26LNZXoXEoSEfT8/VtQ9YBLEzSTeL
E6Su+6onP91Vn5pRapd1/xKkWVb4adUIb++EFr5qSC2Z6EgicPvt9LuvjO4Sphm0JUAmLwt9JEZw
1AHTeOQMNvlDN57DSq81sbhne2Mpp1k1ame001M0FgcV68kMGaLL5s8SpYkja2obcYyMHIrTt2WV
j9gV17M3wukuWhledf6udzNI4IMKLYXdUaSD9RHZJetZClz6Lnv63Oq7pxcmwnJDhHpcVE/hrZPj
pRm1QIpPP33lwqUugjd3x34cBvZGpcBuA4AQRaHKGa4RiilCrTyzEq310CKC9UI3ey3GeVggYwDy
vUrEVRiPg3rhCCz2YD1FFijPa3b4Io33QZze9VMc31zWRYvojQd6GxNIZYdLX3+FzyP4qsB+6liR
rpHW+Hy6ld8HAXIgvw6zXrmJgp36PIlU+aWstKy5a/JId28trj7nGGe/HwhnCbZMssroepRRdxmr
xXWPFjapUmc4M8y/P7w7S2yl7SGaB+eHnrKkubdQHX8SMTZUCJFv8c9KX4XmBmcO8L+/VDlLhKWV
I8uM/9nsmh7Hm0pJ64MHjmnvkAXf2lrR71F8GRG7Lowzgfj7UHGWqMuxYCnE+y7YmZb9bBnUmmQW
3mCc9Rh75jnU7doAzX/+LtpRoVFTL6cmqLsxAmytFm8yNNDOTOW1py+i3cCOM8OtXdl1EkncpMEg
GDdp48yRbO3piygv+0CglC55el05u8CG+NVlRnZ/OkDWnr6IcQAudeUKSm9GEVrDjoxygdGcEzjJ
mSTHCuDA8RaBHiJCEaHuzD4UdF/a0vskPayUPAUXi370TUSyNlWvIwOaHNRg+HH6s1Zixl3EvehF
6U1RoOzgbZU1EFVoOwcZpkg0J3lk4g5lOQYml6M16Gc+dGWpmcWQ3s8x6eFRXMS9sov0Tj4ip9j7
qqmIZy2vz/FTVmLFXWzphoyNiRSkh7lHhqG0JXXsjvOgsb+gP2nc98VUn+m/laoXek2/fo1wcZ5I
Jk4PpSrs6FmMep1uwfhjsF6pIn8MFPSj92VaVJh79U6VXzWoBA54mkH834U5NbDtmBZq9xyipInF
lR1hNwXO5CxqamXmLuE4AQKhfelY3g7rKixkNIyQ2MvPEQpXRtOZW323YgyjxPg4mAVMjfZWkdER
e4fDiK3Z6fm58vJLlGjdjCRLQ/xycoD/X2s057EzdWT58fTj52n+37kx9DR/fXuU7kMNlxZvJ0N1
a07mt9pRKFAkL8k0W6RqwZMsxupeibuLMuUoCP/aoImlQBeZItg1RvFhioZ72xP3vcD95/QHrfXX
YhE0qKPnVS69XejBM9KtKdspitecefrKYLuLRVAALm9CUO27YRL4ELtPdqY8cbM+l+Bfe/5iCUSx
y+pHTDN2gcieEVXcK8i7W4E4E6wrj1/iB/tYAnF3U85pQWvPNmEJIkcY9g6iugyh4SzBg3bfxYPE
5BWx/ubPWGci2fWZ483a2y8WNdkZltq2rDRK4BpbBzMLvzP/D2fn1iMnznXhX4QEPnMLVUV3dbqT
TiedydygnMacMZiT+fXfqpE+KcMbuqS6GikjFQ323ra3115PA8S5C/WV2XlJWn8Ih61esJ2Q31K/
wWF0zuQnPvv5HZVe+AF45e8web52Wb6z6MhNENA2rWxjoAbSvg6OSweoH6ScLTCA+XAkBTo6iR6v
ras7ESE3EaGyLO1Yb1A8NFnwlVBZf+/yVF7ZdOwNyiYiitTino6gQ4CjlfoAt+k1Ri2xTVaQro43
hbTcBEUoNfBlc6oSw4T5xADHe++jKpS8/es7Y7GVsRHBmrnxMKv6tYNZhxmb8G7RvUUVV0+HEnAN
gJOd9K5kkJ3R2Eraao+MZT0hBLUQLukXgwxYsfbKp/q3T/sPE3iracsnXALPGvj1wQfKFPDTit8D
k778WkvcGZwK7T4Q3xyFC/IPIe2kvidZCiz8EjqSJWhq+yFBHujfFQYg7dALBHB7go3DYV17gMes
VezKn7ozcbaKuAI43tEstUpwTZp/mbsifIGU1aJQb8GPeXts955x+fff1+bFg1t5LtOkztl4ChmI
QwtrpmPnXdUU7T1is4AC56aLeZ0QynOexzrUT/0s/yG6uLLt3slIYpMqSsXMykHCTlivj1MFOikK
KGtUTtPzCEOGw9sfam9WbnJEOQVrqgoUOWQAfkfJl/bo57yLb/v1TY6YBlkEYB2lCUod2EvU2n9J
fdl9fPvX9wJ4mx7g2CFTM4YgWRUxh+NwlGsho0WuLspxELKBvrJZ2vlKWzWyVJrm9YK0LWFx+s3P
9QBmS5a+vP0ee7++ORaMrJ09mKHiPbR65dws78dUZZ/e/vGdabS1aDRwAPfrAMuyyMiDa+Z3lJKH
EX1nc8quSRv3XuDy7N+izQqv9ZTD1gtUQHKSsL96XNaRf377DfZ+fRPL8IAhxC+w9QopK5O6yExk
TBoe3/71nTDml6f+9rcv6+RxZkZIWdNp+ELhN/mNrKP30PUeAGK3PWMTyl7ersLOoQI/qK/u2xrU
tIW3I3Ax8Ky/7RHbOK5T17QNV6iVVWc4lx9ZUH2VdXflK+2NwSaQZxZwMwPLklQAcz3oaqjuU1P6
V87Fe3N0E8gKrSCdKLH5krCwPi9wRH2c4dB0XwcOYhcUksIrS/7OYG8VcnOBa1Tp1SjpavutnkFw
9/13aHa5JiLeOVRtlXEj6I6wLy6RTY1p2njlkK9HecdlkzSmDMMY7XY5v8f4+P0pRZcBIPCNQa3h
7UmwM0rbO3zwzhgPlgx8QYLdZVg7710NyMyH2379koZ/i5QuDWlZZEwmFxXmoQMoAMyaMriyYu/M
ga3mLxQpygk9EHAa/MCothLHlGUAqEUsnxaUF296h607pDeC5Zd6K1z3e9N/mwe33vnr5K6cU/be
4TLtfvtC9RIsuVQIQuZV97pYAMqS3l1YoQNJMzC53n6HvadsMpabPFKzErcqRDfv+zn8DO7xk0nJ
p7GC8O/tZ+zMpK0vpJeJKSQ9ytWsDrtj26Ui6cO+v7K12fv1TbJaW7EGfWqRrDq94Aq8JsdM5K+3
/embVIUGnlnUZJDJNNcWjIQ6rwoIP2DQeeX77/31m2yl58mBjDeqJJuWFIQa2yVZXQ6fbvrzt0o/
41X9tJJOJSOAg+94uTZHMQW3uaPKrcwP1c1FlxKqhjlr81ORT6B+WKB6b/vbNxkCpEg7hgLjynsA
dYQ1JLn4u165eNiZ91s1n23gPt4rrRLgqT7QKpgi24ePTJZj7ET49bZX2IYws9htVJ1MutQWXwKT
0ed5NOZKkttZf7Zyvp6idgHCukAvvbeAyJD1Bw86yAsuqr+yxO3Mzq1NI/FHfzZ+hgxnFbWggS/Z
q6hzyB9v+0Cb2PUtzo6WUZGoeRk1GJCgOEbQP/ZX5v/eJ9qEL02zQDKwmMFjGvnXlbXszpVK35tl
1c9vv8LeIzYBPOihY+iFwFKDtfdlZDlYP+DaHUBKvaY83RmF/9HqSRbmiuLAADR1FxWztSCgmWuV
571fv0TIb+vM1CCz2csKQLU84uDwN+G+uzK+O1FGNgHAgDCrigUn57keRg32NMnu82Aak3YZwP0J
gSO/aRS20rZJj+XqG7wEitx3bpFHcHi/hjX9/vbP730j+t9vVKaAow3liqMnjENf60YVxWlQpK+u
rPWXw9kf6i1kEwd2barZK1CbEpIcPA/scbX86NbqK+6s7yrlAHQNbtx4bUIiKHQPWamQKBrSso6o
1wMW5JrM928cik1ASBCR8rrF+aRbgi6asjpxgTouqbgtqW7VbmyhzTw6iWhYUI85ZOEAVRQMftlt
ZAqcwf872GPZq2roFTZecmoikOVlnIXjNXOsnXyxVbyVFCoZpRHMuOzO4lGVfzkfuDa0jl/5/jsx
t7UstHQsDMB1KqGSfVwaO50aOPS3g6D3nvOvrD07AbGVvHXlAB8JEOySYfXQRNWjSc1PAZ14O9z+
/Vv/EA9bzVs6O1HV6YyLxzLMNOzxODydFi2diUQAx54HBSLZO4iWgW+oGgV3iaarxKsxodf/g/YG
8peeDaxfU6bMfQElzA/G+jA4qnCub+uTEVupB/p+50GB8JAob14BQmZqieZlnq/1N/z5E4utyMOV
TKw9LTjKRICrR8p3/OtYBbV/fPsj703ETU7r6pFO9QpmWNOiL/UgMX5gfPFGjFEnQRS5sgT8+TVk
sEltHKaAC1q6UK4ApvNzSsn0tV4BUb/tJTbZTPWo/WpNEKtd9oQpg4IdzR+yfPj49u/v/fWbZGad
84SxjUr8ygl4foj6FRxkeiXt7/z6VvSnAJ8JfOiFkgwAtzAOw0LPsZnlGl4JpL0HbFJZPgpSGZjt
JCg/hb+wMXSfVEOnz29/nJ0ZtHVmrAo5r/CVDBPjlDnTufOPU1FDXpgqcdsReyv6S2Gzg/6EDOW6
tNQDGnogzAYjEuT026bnVvXnCO7kQvTsJy0cURK5gOzQ1Pk194u9L3QZl9/2VrqTYZkC+Zy0JUDU
muKQAfBnds1883IU+kOa3Mr+Qr8io/QbngTtei/S0MRZRRLZd+estvqQmfm2Te7WcJFmzaKn1OMJ
2ubnpPZw+VEy5r+3fO1unEybSK7nwlvzqseyPlfTZz55QRlVeRcCNLMu3l9vz9hw54Ntwrmyq6RZ
NssEyEZ+D8Yx+0WG3vqxmeTRCwf0Us8v6OxKo7mti9PbD/1zEAI39t9JAIYDtCgKD/XlgstZ2g0x
9cy16+w/v5LYKug61rGFXKRmQ/CaViusooa7MENpe2JHWJsfJI62fXBVo/nnGf0vTe33GV05UjgL
lmLCGAgP0TTMsBT1elnDLVWyK1l974ttwmYdQYLWC5oxWFtNp1zZ/o4bMv/99nj8u/T8b9iILSlQ
4RqYTUqJpHVjNHL/5OY6ttU3Vw0R+JqRGtnDQMz92tuo1f07XGvdJlMX4WY1rFcc4+ZCXh7tAtwS
0DACwQImVrZPb5xum0ASLq9Mr5hIYKgPNjKjP9MyvM01CDLG/87lfKBdSwcQbMe66o5wxbRxP6VV
hEXlw9ujszOft0o6s7TMDXBcSihPo05XJzB3TdRykBmJD/bO8hSu6pDTayWIvdmw1dFh4zj0GaC+
CepXpUiq0m/aYzHmxkR09ZYizgGKT6PSFOEKs/2+XYBKXdEvJ/y6/TyXBDxqf/ZTd5NUC1d1//3E
FQ77NTrtUXIUEPeBFprFOHpe8+zcCa2tzo6j5QIquUwk3dyfsNC9lsxeKant/fQlZfy22KGtOJxW
jlppJRZ3hNnRFFs7X9Nv/9uJ9Yeo3WrMhN90jq3YiqGHTY1H5cpaf4XnHwxcFNx/u2jMveCD0Hnv
RalkaXoPGJCcIz/rfRl5wvO9GKyugB/y1ZLg1Gch/OnKnPDh3K9u+e5TJQ8eER94OgAQumKX2sYz
LCbF8e2pvZM7t6K1PoegzMsVT9q+uwvS6jVflixqCb82l/dGYJNd8lb6IizY5QHjjwDDHKEmcluD
kNiK1spLqU6vgsPnyMKfUP2oV/0SBurH2x9n72/fZJZKDqC69jjWT4pb9O3288Gr/GuN1QJz8A+T
ZytZQxWQBLLvRQIsxPAexaEyixZYyh5aWKwdXa3D27LvVrjGc1vIlUvslCZGvne4ffTjkmrMybc/
0wZ3+/+QLbE1vkOfKDSxsLJINAHi8ujxZqziAIrOTwHcUp7qpXLsoaqHZvji9Xmhj9VKmqdCIHMd
QA2BtQqHSMeBmOSUFw+gSjcReJETCNcmqxWsUrElPoCtZAUAI26+1uC0NwKXf/8tO3gZ0TlLOU+G
IX+9TP7L9JF66qKsmG46T4mtRHfR6brmDZFJicagFbwnQcaYEW+4xjbYmaRblW5LpxDCTdSr7cBg
5Isdz32VEXpl6dv79c2JPCwnDYiLz5MVpUXY0oXNGX67xW0Xuqgk/ncEHLz9sNRdTpt+oX/MpkdN
C7Vk/5rrw056k5uNh8RUGqZ54VizmIzm7qIfqGQYBal/252Q2Gr4YC6NfiMxiCQFs5tGM1yJvmYm
LW+6ShRbEZ+TIO+VdsAA1Lq7pxkfYimG5ooqdGd4t5o9A6aSvwyWo4GNDud1Gao7DPht2iuxleyB
PFc10BWzxAQsO6ReyA9q9W87yIqtzE5ZMGmGBnOHwq4vg1N1UeuItE2uzyUfxT9vJ7edGbT1noMI
fkXHHe7LRtJNL0xL/6MkLv8BozvdXFmEL6WPP6wE4jI6v+UhOEFCzF0iQYNq/g2buQqOoX4Lr+C1
Lhl2dhn/NYY6/2uUczBdeebeyG8CG2I4XLNjbU7mMMu6uA7gAI4tc89+vf3ddnKr2ES2N3UNzvq4
CQTzsFNRP1pOY7au4U8hW/bJQaTw+vaT9kZoE+Noq8VZKetRlCzz4SnHjuZvASXtx7QUzY1BuNkI
lFzItDMEd4KeGO85anq4WgvKKzeaOy+wFd81ylhX+wQvMDe8j7NpTp9gbqb+VtjrX1mjd6bY1tsO
7Se5ADWUY7gLiUZ2odd/spYwFvHVOHmvV12lj3OPPyRaIU26hoLemQZbdV6lCoqJ5ZC+NHsvTPs0
VPKwYlHEfrjQN5UUBb88/Lf4AR5QhXkzo+YkgvA9rUd2MhW/JufdiZT/Mb9jrMZMxg52HYPsnWI6
uBszXl6Jwz/Xy8RWnpfZepmaJqCJa+QYj/AZPQsWBifgs8djP4TpKVRpcVuobK3sKBOFa2DKDumI
qVycZXm7HOBDmsNgF7KMa6iivQm9jf3ZjTCv1zRRCMaL78YLLasqzhd1WzzyTchXTPO10BNNep67
e1PkBhAcds2dbW/AN9GeVukSjEHDEr8tzamcICKXs9+d3k5XO7++legZ+O6D1Vux5NIy2UUkn4JP
C2DH1xp59n5/U18vDcxePY3fz+hHtsr6ia2qva0OsNWwQQVhg0wX2Gb2k4DyiP2yF9DxbR9mE8Uo
eMMBqMdOZ87X4iEo8xy99K248qfvxBm7zNXfcsTULkvQTKhL+7at17hIy1VBvdauCAbGHD9Jfwi/
ZBMZvr/9OjsNC4JdBui3J6apyMc1UDQpx7xV0LWPcGZAkdWboku96nFsVQ38AAGi0R4MHYHAgCsr
cEGHNh/ZFDHQCOyRZDgrReFMhIsLAcNybAx6oGTTwofTE7pG6VnVQ/br7T96Z/LQbeTmfYNSBtDz
aBIaji71+aGqu9ssT8RWdJcVcFoCr5Ums8RFX7SYphwi0RbuxuME2/z5tsI1Ve3PSDxD0R+6wLLY
a5rlcNPH2cKWScG8duWYMOtMpjs0RdbPvC5vg+OIrdFeNSsJ3yifJPC26Q6AcwznZsX1SVkV18zW
djYBW+ndbHDo71pGUMYr37uRQWRG8kfR209pAw1hzSZyMlfv43dWga0Uj46QIQnZ0ASGOvR+Hj0S
Lymr7xTe6srO6ZIa/rBx3vrtTQVuTno4xkN8HNYyZk1pvoR+2nYxbQoYCDJf2GuL2t6zNunJwkLH
jjUNkoZX40H5NY/9mrhHCgzCdzVRd2WW7X22TaISekiLJZUkses64AoDziJDpEKb0dgMlZ1uy7Zb
pR6A8cNkL9NtxhXvHdgb6SGDtuTKS+zlkc3poh59NGBZ6iderVScMSEPGJtr4t29odgu/3bRVuAK
PwH+qoGhiHu2/jQfQIvARek1E/i9V9jsAiqvkhZYH4KD98I+o3u/jWVK28835ZKtfs6prGR16weJ
6Ivps2FV8Vgu9TVS3M5it9XJT40ql7W1QaLCPo9WM6DKOFgvHSPPav+Tn3XThAZ1L73SKrnzrbae
dzkl3BXTjOfNMyQJbKxjXDMPVy7cd4Z7izCeOQOFshiCpBzy6sgEe+gqfpp55iIpIQG9bUQ2cecG
rVS1mCDpPN29OHCN33M7X6uR7kT1VgzYt5KEssY7uMrlj0vuqQe/DVwdoavoRvXP1u5uRdfFAqoN
wbZbs4+6H6pHIwj5dtv32ayt2agmg32LnwDRXp1q1LoOQVZe4yHsfZ9NSFMs2oEUyk8W26ynKgwr
G029S8+AjaBJ4rZX2Ia0U/AmC0Y/masgPQjw0x5WNt3GzsNJ87/7Pcl7baEOCNBpyMwX7a3NZ7Tr
XS2V7nyhrQRQzS1vpzZFjPG5B5uM28MMGByaAAv/yrFq555zqwOUvMDBtpkxxJ6Rn1vsSeNl6nQk
vHl68HLaALnml2drpvLzSN01penem21WVulV2uQ1cmEOjgeJ+q7j30MXDFm8AF63HN8e/J0sspUH
Zsx6GvZfWJIcdfdBMOdHD90rp3nV/bGZhvFKwX8n9251gmteBDhOeH4SlEA03q01QLdoHG/G8piO
sumO8CUoCAyBL1vUt19tJ/0Gm9W2hDPeZJrGT3IQNVE6gpvXMGb96bZf3wT+KuWkfH0x/1+sft9a
L3itnJuvzLm9v30T+GNea/jA5SQJ5NgfO559B5ZzvfJh9sZ8E/C864hF/y9ippUmWXwvvKubckVf
olRPMJG6zTAekIj/hn7XoBOB1Jokfc1QP+tce7FCv1bopvzf69g/bHS3XnmeavwaPr4kWajW//hs
5qipqsEV1Qizi8qW7/MO5YR7vpTTEi29czjidl6+vqSNraaDy9Lef89nGZLY9U09HeHhukDehxNx
GsMRBdSIwvLOfgnRt+lHwhVsOvjeWEQLrBWGLPNjptBLMBdfbe8eUpnWD3NI02dFR/cMlpKNm15O
cTtlS9SrrsTCZoLIU2aO0JJzXnL7Nej8JWpCXcZlNnWx4O6HKT0gFHs2n8UatpDkt4+o6yyHENdY
h7RM72Y2ZpFXel0k6jYFTk2SYxOC4ti6Km6hxp1s86XlvncqS/NzovMCq/sSPYmefs7n9VfTpRcw
XvDKXf8LlMsvfPA/D2QWcUnGNZr8YY4Dn4m4HeZ3jSWwYQtYffLQAM0J+LeQ+TaxLvh5ar0PIqP9
oZnEBxBXh6gv+qexCz6WAf9cGXiNcIJNaGUEj3vZAcYs/DnWrfu+6qU7e/7yl0KL5FGGgHUOQfNZ
VeVrFpbvJ/z/I3Cr/WEhy5SYoQnjrnK0iUo3AlTnlW1E89m96sGSRDOsKIUeH5eUv6T54t1n8DJG
DZ9GRPjPRThWEUy6PzdAocbtqjRuVbvuoCT3Ijv13qnV7kc7wh06Z34bjb4YoGDR5zFc8iiXMIiz
9HvB0xn27uRXm7Jnn9X8yWvHM3ZIOZzJKMQfOf3lE6+Dx0pVJcMUPqRmOVdjeAbZ+wev1p+eZfd9
WdNkYYOKclGB8J2u5LBgYxqht6nFK7ZT3Gflt75QwWGcmIu6FC514BYV97WEbzoK+/wOQJb6nC02
OwR5vhwpLb/KPHtnG6siMQQ84hwYDkayf+aMlVFBKv08avMR5lAFNIi8jspBdlGLS+hIFt1PODS5
w2Cq6Sgr/7OR0xJj2BaANssxcmG73C12THFBaNWBjlV1CHC0i4ZieCV8fOnS/j33Akh6B9RoEUcK
d7kQTIwqe9FgPOJ62pYHvsIT24c5cKLX4SWArVjU9nCra7O1i4wMhnfM9Y8Iql/S+HdSSxX3lxb/
CdimyKchOXq2mSLSDJ8qVuP8FJgfI+ff0LuFstDI2xhmqPAbJhjFUauvU1PbY+OXwdGgRBHnLGsj
Npd/dyQEL9YbUWnp1sgG9YCga36xFuc8qIifehY8T5UCcHNa752emjiU5TvOwhPMYsqHtSc65hSV
yXTyHlxWrXf9at+XNvu4euzjKhA2uPhvktZDwvO75megRwrJcNOfWquwt215zOUQnjyRjYfAK9Z4
rqBeMkZ7sajWHwOZygi9mHDll+WHofM/5zJ8NsQNxxrcyShDeopHH6KR2UL9bfXATiJtf9p+LqBZ
7aGNMTkHN41NcQWXk2gdGx0Th85dRRy5oybPDq1j2Wlwo4sDIAbuu0D0IH86P/Zq9lSLLIsqIX+0
TrwOXYruExh1Y6aMYzTBXCYJGExhQ7XkLygn8bMZPZtHvY/WEUND/0sA9eyXPi1ALQ3SAP4jfdfn
zyGojyzmxpK/cl4VFmqpQTw6q/pzPtLiZCEl+dh3yDajP9RTLBlq2LGE43MWTZ7QJ4S/djH1J++1
mIDjlpr2GsNA+qQKFnZn4Cx79rvWv7NAlZwmWjCsOAJ/RbqO67lcLqz4NEACXSChuEdxcnjhruz7
OEzRa0YgkUTlzbj2nW961BpzzXMW0RkapQjutOGTPzblP2uW8YfBQLMR2Va2SQvA5IHhsXk0Cpo9
8JHkd9NA5BgFOJJ/8CgLvtbZZB+g26//CbNOP/fK8JdAq2IFCzsInnVo3VNDsZuNFTf1M1Pa+8nc
PH3SzSwxusp7z9e8TGZgWDTWOF48WAcJd9SYxj3KvrTtowGQCygeLmovGgil70I5zHeW5kt10p6l
d+E6uDsy2vXTpMLx8wD88TvPoSk+AvSxEFGtl/TQkwvLwji+1seeqO6XhNP5GGX5YuCd72AyuIzp
i3fpf0WGeMpm/qMbIEGpO1vHQRUWkRnMD5d288fSLGgJoUD+Et/vPxiw3M7wCXpEp6WLKFkSJciX
tKIvChMogvlfj8UL7wRSWnMwY/fqkZwcYHGDmrfF/OOq+WvNvB8rJtID0/Z5LBoop2Dq/Kn0U0wS
IfMzGBxpBBQOORo/8KPaoVkCafwjL+U55eQVnZfjSdVwS85d4865lSbqZl7EtgNet+pwJ49m7gVp
N+8/QD/NDhwa1xhL3jdb5O9LD1Vr0UsTQygcPDjWA/mpxBpT3j4XLYCWddtBBN/gskp3/hMXpMVa
jmDtwLm8b2X1NABLil6O9NMy8BrAanJkKPEfhtFwLOBTH5M1dxGxzQ+rQ7S7OlHEo5smJPV6wPqP
Q0jl2aSmbR63ovMigFSfqnXQcVpWXowrcy9aQ/Sn1S39nFfOxquP7UU7LvV9m3XfcDMMIJXGhWeN
3Unk6JDMAhv/Ttk1zjlX8QwA2gF65U/Gobe8qFb4hvnVN5VPQEa3gz6aIniFCWwZZUFQQVvcsMPM
5wbF0nCKa6//e0iDn7AO0JEtnTuEvXcnuFEgzZfFYSigBIQv4WsNb6SorchHP6DtGY0VkI8O3D2K
ulJYaWnhYBbUfNFyqPFqvTxlC51PpjXlC4O+NVqHJal1458mrG/QmKSPE1Spv5Z57SMs8v4dhAnZ
ySNGnLq+4ndpRjzU8NHTEgpVV7GyRp60P4DJCJKOPoCxnRfI8q4wz23pIS66fMYVXQ2WQPnIW9r0
dwp966d8vYQLzoUX0rnT/ANd/M6gZwBukjEvrfyISTYdCLHqnobB5eieNz+ntSvuRdasd1CiuqOb
df/NF5mJZavGD2pi9EzSXN25fG3vu5CvLz4l7L0lS/sxBae3iMjAve9pbtuPS8DSJ/hyipMXdtlf
DXpl70DLTD+CujscBtQ73qdh1vyC10F2rLNufVQhHR5guajhKNThurlJaxOnfhFWUU9mZAij1peW
Mji5qaZ+mNw0WyzLwIjPqx8++Dr1Exj7zMcZ5svPzuXzYQyrlSEzduMj5jr5y+rSftIG+xtTFdiJ
F3RGa54zCGGRvRZBX7wMa0WO9eQUumNpFWNUsO8rGlTFetvSB+Wt/DSUPMCUdcujtiY9jFQ0n6cg
V+eq5VkeKZ6hhwUr+btW5yY/rbQtD7rQKqYyJTEaNIsDPMT0CWZQHFfeZDyStaT3dUjMMc+Gbyb1
0h/NuCw/qlnjO2lKjgJw2u+hmMP3ISqCmBlj+XkAr+ZjX5f9SYVpeyzDJkvyoTSHyzg/NkB4YWch
GwhEU+/OLll3V3UjuthYD5sdKuYzOpgrbHZWSFhxSX7MgDeNseVZDr2p2Sv1V/EwIXYPytL2yUxD
d8i9YcY9RB18GKDUj+3FkG4sZwmdoCCHUQrvOZRc3FUDbqGitQmRMnWaklebD2F3B0MeUN8HMcxH
QH2rHCRTacoozKz/RQxwM4pWNJA+FoX0zrVfVOg6NP4ckXTSH4p15s+4QR5/smXwX+eA04dqCdJv
C0mDLyT3w+A157pFwddVBAQA63Lvb1niY566wKVN7Hl2IH8XYVC5Q76E2fcsaCfzmAfGmGPr0CUI
Z2K4+sV5xr2/gHlNK5xPdPklp6WHPgiNos05mLhXHXM9NmmEzTplB1rqcTljmlfdmSrAR2PSNxn3
I0PT4h8GcQ5SuVei47DKZO7ugJ/0WWRD3mcH69Bxj30qMd1xDkJ0QJRtpuORjR25A70APh0jmM7N
L1KCff5gJ1ekd1U6BV6UT/n0twTv9H0pB45e8W4qxINmTqynfvGCIsqx78ui3jEzPU8rI+PXAbXx
JYaiBPuktrFDca+aNgyi2ZO1hVSTYM1qAFEDaDK/NO51SpboRdQaRyTw5o1/cEu6YPqVGIKPHpYh
ONRmPegKaIsPmySwmfxZwVB9jtFMGbTvHIEO4pCyLKzPbCxVc269QZmoqb1giEOzdusTSwNaov2z
Dd+1QYeNYb70I3tmFUUnKyg/ODKsIR+wasoh9+uj19sCl7GVt76EXVODk8Ap7rUVZet4yj0asNMk
luUjWvY9+h2qVFxJE96Bhw08LyuONbbv7cmwxSufC6/DPUqzFGl6aPtA5EDdd0UXT2QSfdIGhrbf
/WIcfOwwKQ1w9Fhzf/wI0zxanMve5Lje6eAQc1ZjEGAbN8PY9sWV1aLOvaeDOumc7TAIRZ0Xy30T
Viy4TyszqCeUAWQeRJWdSRjP4ezZaKQYtgg6IgFQoyvaDMfPuv+ZGemaR8f5sD4R0QAhHq1+lrnv
tKFFFqeeQkLwmj5Q51I3o4pCPgJ7i1v/ooMfDtL7kSwDTgY+bDDKqPSy6q4jqYYwHdsEYB7nekTu
gvNweqyIB9UoVkJEpc4nrMPTjJu/l1VT3/vrgsmmp5EE2Ez7ZUFx7HWGfRjTkcIfGdcXEZ89lT5S
x0h1yBrkjbvWrvMU4VK8LjHbixmTKtehOLq+sB6qHbxp7xWkyP73FJiXR17Wvo0oqMDYOCk+ZHgn
Az+itQpCd/JBhSI49AdNjum9ht0UiW4MZ0SvgdcGMv9kTjYYhn9szqfvQw8n5cMMy9r0rmggC38S
rUfUmRC4+8VQ8y9ThG0cXd6B/7UGB8+arHnMp5oPcJBQVX3fDGkdHMdlog0gar0ZX2XhAvqZWIoc
htV8dvFktfKB0qykPgtOYW/MPPznmML8nLzTmd8+2zLEvSaOm6k9YVXGuY/SsSweC8958jxiw1XA
0qAECRwhKKd7dMmNn1JbiS9erqf/4+g8luPGtTD8RKxiDluGTupWlkbWhiXLNkGQBJjT099Pdzsz
HrfUJHDOHwVIjT14yWzmkBEJHR7FcGCTbrfvfRaOew95Ktq/FIVY019C1/l4mt60zA6NqPy291p9
WR77YYoRanRib932+b4z8Y89NCtqv2Tww9B4pP63H9IwL6eSkcpUkOU4kzcuA9vlXkD9DcK0aonH
aBlUkW7MMhwFUynKR/Ixqv6jMAlxuZSqaH+vMirLJ1fZHS2GXj82mVaqHpNwy/V22cOxsvii+qrG
6FluTrzZi7Pf73m7bMe5UZtxqf2t+q8ryrF4mpd+duJpWpb2zLPjtPG2l5FI6TPx1szaF70c7a6y
/jmtMP8Oc8h/11gMiUd2uyG49sFg1WzfC2fR3kyTd+tmfBrnyRu1eWmdfd3Pbl/188F0c0PdeGIs
7xnKYQK7wivuJpPnL27m2105pdVisss7vOqfNM0O21/TRO77KhA17THwceUeQ8ePyEQMJpLa57r2
TYRO5kB+cSWa/s4dVbinljUGZeYvaztcPX/ay8TxXSM813bjm8Ti6dA+ttbMMhAB3rB5GMOyHwS1
fn/8oV506ra6d7mDJlFf4bhH5zKs7cg7vHNfpZNRV16WB7uIsnHUejoCzE0c9blX8dQT9ypi0Q6r
m4Wyj9YMy0fHkkCogxHDKJh9PNXAsHdMBq64FhUrRSL7Zd5TczJcN0OEaNzPXV2Wx6jAjhLrchcw
lcgQh3hQpi/vmJrb8cRa6A7H2dFiS2tOfDaxYC3Ku1K5e5Ua5WrvoGUq/2c6hrFkvuxslZa6qn/V
nizeMetqKxGbtv8FAoVa3MyTHNNOBE6XimlxnvAwdH9//iFzL/2SReYJYVSp7+riIyBZ1op33/d+
ja5Z9efVFn6b9ls3c/aK2rDaxKsH5x+u/sXLZji4njU+B1WzHcF0BC5YqLuVmILmEIyTlMdh8Nry
QsaSz5dC3ehkJ1Oux/Kgg0j4eyx5jUQ2DwT1PP/0dIhzX5CexJHrF/3TFFHelEAKWf5tXzWuomIb
VgPRw2o6GCjGpp7tC4uwF6R9wM97GIizZQQPm579qSR5iQeQehSipLv9vZ2loKydjd+PjdJdvc++
wun46BBFuB5cYmqqFzSqVlAAlZF9kPTlOD0HUiND8jyyi15r6cn+VBdYobI5qmt57jsSLP9YXhFa
l4iQYYxPVlPJD6qu6+bA+ewDOfbKJoqeF1JnRiFNN5XLpIsHLjBqo6VhhFrFxKmSK88AAuF/zZGt
LslGrQUvRiSj7ltpx9enfQ3KFWOL3vUdIYqr83MSbqJJfK6vPuZSb8s4Ytrk4pZaLk+smzb/IpeQ
M4cGMPGBiU4Xhx6IaYyncdVb2vno48+CadG6uIYKuosGWXUvjV1aJ/qnh2tNFK0661px9ky2s7N+
djg5M0dZFAt1redAOmgvV6exH6oAPbT2XpZtb5nTa135ACzeCNxRzXkeS2lXY+pbrgfUutR9/2f0
JtNI+W2W+RPNdUCFSrvei8aSr7lCQDkzdBaFdYA4HTkV8Y7JlPyxcrgsYZt/lFyn4lbRaOuynJZd
EJOQvEf3XlR2iL83q53iNgrn1Cns5Y4+jaWJR73oUzdE1h8QcfMRcDv4sJtN+1yeS5etVTeTZl93
+9PPkKvjTSiESqUPKh2oMXoS3bboOG8DwOPSrSgm9cRz5PkOAS/m9h2osPjgWpnvJJ14r7lhmYy4
peqO7b53zJNy2HMWaGIMZWMVB9sQQeaTg3UzF52PMacSb6/LmU9j2Wjc9dYizR/8sRJZX+fyt+wW
MJJqG4Or0CS+JOVkeMCH+WpmTW5OA3dsZGYYoKf3xrLVxFLUe+/1AHaRz4g+M9lLIwvGob9UfK+Q
D2Fv8vDkEYz9IOmgJUg2OHTeurBbU9KD52mYHjbH7t7yqtkPHhiFulR5QVC7NU0gS65hf0TFtKvD
0DU1zIMYQpulYAUXtkN72ph4wu3k76xiT63bdBfPytmLtSlfDZ3TPGKU8jFXo3FeDZvHMArVragW
j7IQP8TSOCzBzJmn7Hu3hEEoZsv8ohVqOi4zluufI/tNytVLd8jvO2/X8mrz93LWtOIl6Fbnia6R
/NPs9T/VhiKZF3ed4ohc+FO3zaYTcwEu4L9LxCFhBCQoO1xScGhv1e7CEQvTn4j56ubrLu3gd+/3
HDhV6x2iwh1+16MaPqdOFZfRFeOfOghB4tfQHnGysgHFa6jWW8CS8kWQrs2ZuS59fdiGBh8ykaKF
k9jB2G5psWPTYmjtJjfeZs/e426zhDhPZViHmerzdTlreu6XA+v8t9zLN1m6fYbPzrm3/L0OEwsv
VtYirGcSZF87BK0ezWzHAhnEvG82+PC2vIR7UX2sjlOn0UgEVRHO4oXMaPWvhYP5DvfR/qPqneF1
rc2KK8nrU7Mbanakeu7PYjGfx9CA5C2db5uL+oZ4DM65dLf/nKrsE7OPBnIR3CmtHaeldamJEmsx
8jcnKH/ab6ttz/ptIjVQEEcFazTHuwGyFNR+e6prJwJYoHqXj+seVha1LFL5Z2tuOWTgEh5Wcy8B
j8r6wP07fmBGYn5B039f7PkpWD0zM1dqCTxjr+K5mTDn18H8aVaFcZ35tVWjudzV5racpkn1U4Zj
wIApog3v749E8LdNqHg2YCnMhoFOszHU3sE3DLOLPRUG37iF/Yju0V4fOGPcrDfc6TpRnnPuAh0d
xrJDOaICN4GH5E/ndXWpSt+4+FM4nGHfrNPWEMW1MmmRsrP6qV2H+ZvfRtM5Mi2f19JjKfe96JsO
bRXE3L37R2U4O81wVHPwh/c/juKwshTLSwDBEUdEWMdQkDsTw2ikO9PE0RQsp6PTDo++6crzMO0D
BTArb6NRuQ+KYqkani1sjxSIrXFDsmaDEELvz4zwXqr4xNm0zEKwtRvGo+q6+S6MCudjEtN0J1iy
krUxZLxUIwu0LdX6vYf7clL01lwN2/jdWDJ4n+d8fVVD8RS65oSpH+pLl2vJDkQXVMlnejFrrzhv
XtslYd90h7br2g/Q/fBx84T+gPQZ3DScPe4VCjRTvx/9Juu8eTBftWx4lsy5r48hQYkZ8RsiRcKt
SO30wj5jmHKz2eic57H2ohTrproIOe3MnFEZSxVYJMz84Bn50EHluGva7rZzP7bFlDb1Ut0DSqqj
sJSVWtH6VTAV3GiuF497NTspPoPpJHp7zRrFaqMsI0qCTvzON+deDB07jFU5SaXXKqkpjvoJ5S6O
rp03aT/KaqK1PAApVjnAIpj6BrNh2hELnbHwNaauK7zvpTPELaor+zLm/mIDO/+A/oudH2ykxWkJ
IcdHK3M/made/ul9sce+M1bvS29zLsEwnZ1gzP8KaQ13hDm0l078MHCR67rvwbY68EQzq3wStAWZ
zPli7bf1p8HXW2t0I6ydz6Zy3A/PC9qJXRLLfhI4NE+spf1qSf3SeAzNSQhaBMhddjPFURLeJVg5
XuJWETcbFw5hXrHVdhORGDXxz9tU9H+oatjv7FlWabdqf4LpG6ihB3g596GT01y92wcx1+fQnMYX
Az3Cu7UVw+9SwrV1jKdpSGTScdkbA2Nf2d/0xMuIS1HdNa4RnJtJCh6SEYKjApJ5cSOn5hMa9FzW
/K/RePRdltc+9F6oh6ywixdymaLDYqzuBhEYBhcloggwwpBOFhL/+qldi9wzyrkSD6SSiIrAuOdF
7+MAKP97dw3zpVOOf3INDsJ+WaLLTA/EYWSRv9sdI7gB+w03vQ2QTHZ1orC1SIht279A50RmTrN8
NJ36rWms+rLKroIrH5bPvquf8MnDcrU9ZVlobY5aGfOZiWyTcWHt/kHu7pvmXIil0+WnfuLAmqLZ
/iXqxnrbqsUgsL2tPnxX1kdVWxaTMawGArTtKzdN55/ph39HopthLrouSH+yFWB1Irj1SDaHSZnD
rba85eDRUZVEXuPcT5zw3E66ME9SDnWKYAa7Ux357TH8adJRptR3O3luZyQixWcEyPU0lz45zd1U
fa7OOB/V7G0v4eK3l90ajUyqsn2I2sFIN21iVK6itBrKPQt0icwokh90DeUxQo8yDQ1eVrtcAYYF
c7XtyOABieF6yMVS3Oo8+h34jnoK9A/IFNndcmcUgX9XTRXEH7jNk1u2y2GWMxh/aTpNohm5M1G0
fLN+7ZHV6nIOgtGBqGG6GjKiDYY/eKLseyOKjMPkl3UqoxXJMhPxJfIsn2KCYH+3YOfY5mR4FUS2
v7ci1LTxGplD+1na2FFztS3SDvhLnOJbheGOVdz5mmWr7vVSPzXm5j5Im26aHqzpCl3gZX2ziJPr
5d47HUvRp7cP+f1WQU42ZafPuCj3G5XV4oLy0spMU2VITIJHySyYGYaej5bidoztHiuwqaBV9JT/
aujPu+p51X90D9CyuhLMRVU9UOIsst1VVrb00H9KjNOBvTi/snEGpwGE8cB7wd0PEHXuxLL9XbuJ
8MR+9+6WBhpbKu5zs3ARBXSTf/bqTcGYlIe52+pD3/TOwUW09VEOI8CTDN9dv4pO2I7We5T0UbpX
vYy7Cd0NKgVYG1Ixw8OM4pC5cZtvAJH6vnLkcDLCoroDpxDxMNUta3Rb8z6QpqZRMydDNMM4+HuR
NlSe/ep6qJG+1HVq5wxABBJYybKBKQhul6tvRW812d4IcIb+akAkvBQzpZ0xUOB0tUUkr2u7fwW9
MAh0yf8Fm5Xp3qmfLcfaidyC6zBs04ub3WoOqD9A6XfmMCGGw1rm66n356+ujTrgvMFO4KyW4763
/j0uCwMcrJrr065dI+t3/5uXRpJFvLbXaDCnE/vXwihR1UfQZffFgI4644SHPqiDj8qj5jPHu87q
QJXibOM53sytP1v1D7GxQZus66LANLwpzln1X5vGHmKf0fQcscYmE9jBb7Aj6GK6ED6CKqzetx9v
ujCJY8mrwbhj5QjPHjPx0zIX1rnnYDrQzYmaxmDRvM1jJJ9q7K4fwTqVj3VJB2b/o7jKi06docPr
W9l3D1Y043fq9v86BoEMhLNImt4zTmMe3Q/+Fh2QynxPZbCkZlGLd4Op46Ei3uxQ9XCZa1DPlxWK
4FQK96OwePXzYZptYmCqJoX0btMwdLiHxFj/RXjVH4UHR2WE43jajIVrAkNjkTPgIhjY/0y69h2i
D2RwKcNIxcsu5d+9hQOztFDZ4hJE5ttjfbCgM5lEpOR0ZzMwlq04mw4KqBogRrLECvWw+A7QdOHP
CeqtAZzOCZLSUu1V5V5/7WWdn7d1Xo/mHJIdrwQeOxzCV4x2bRy6tNhbvr0mc2FYRzYR83EPKRBa
PN9v4wAQ4WOR0NFBrYx0Feq/fbOr78BcCcWJZre4M7slBBsZnlC1BLFf52Ua5N5fZyVKybeD/TgU
5ZrKkWOuDmuGUjUOh91c+4ObR7/aEEVSL6MlMdi1gLLa6WH6+UnXUv0Xlto8hARAPYdNHt2G3e8T
fxwh3Mrdu0Sb+ctjVQIbHQAY8uZs4n9OBqO8Jz+SCdNqx9RpFoBRElyZztRHEzLOTnv/2oM5pusC
ioV4f09zVTZfZAjqh7At8ngP5/VdVoTfW45TXqrN0Oc6rP7a/lwwePtvMvLsLHBWBw1K2KVOC5Iz
2NrM7BYlniL25rrm08kgfftJ0UKXksksubJ41Raz2JBwcJjMMwEzvogcfhzWDNjVKvHbWZyiyra4
Xezq6hgrMIvFPW6aFrFlnvw7WMaceDIsni2T85PAKrR1+RpMhx0fWTroHo6Umrd0R5p0btAxJECt
fqzqRl+Gn8SpoV3R88G5xCDN6qyWejoqSXvE0LcYbRT5LsIUz+SxGehGVH+3eq55Hde5+LTtiD86
d8BtPWHiyi3yw1L5+fvU4JbJc0ESpjeOTxPX+KUwms8ugtsdxx3fRVnzZu1mnbad50PAhPVdbdi/
/dX7z/Fhe9bCs2LLRpmK4CCLohzJGvJn7gqjJZdJWfPFdB3/Afd8cJu9yr5RCC+ScjSfBunPZxeV
YVpGkU633lV3owlQ4U6rjDGVTtTdz+AcBVp0t2ps7snajyNoNAQSpjqD7aIUsogYdCxW1CIY5sx0
URUomkL9RX3mEh0CWjczLpCexAUKiXjGHpEY+N8ZJJviNpRTdJVcgg/Sr7yTWPPlw9TEFMF2WPrh
pwU2nvpm9jmcGoDM1pv2t8As2dCK2c5AQcz+ivAuekQ8hgjDsnsCA/PltPN6XyDwtkeSNATKSfOA
lqG/qSL/N0ureEWK46XBxGU425a8E9QuQTSSM1eMa/9cEvuYDC3J2qMw1gPYZn6FtLRi14NXKy3j
dzEA+M2LZqtfC6WJJFJrg1yKdFWEGL8nfthnaLTuLKaiTDwxPpU9X5g0m7dqGd2jLFHJcxTUP7l6
X/AXMvF94y5s2Kag/7Hau7iq1s/yR7ox+fN4FJ2oE35rNbSv5yL6lL9/GNeEqnmHq97/DJfutwvX
eh/6smEAbe/8wLqfetKZvHaN66p925z9aSeLLLUXJC5O2B8CY/xvCMy3zpzJ5FoZM7bdeGy3HeNS
rSCyIzXd80g5MAOOk3ja/6v6rjz2oWElrgMQTi/iGCtkkUc5iFuzlv8FC6vRPrddHLi+/mtSZHhl
9qUHEx3GvRN2Dcsvot6PEJPrq1rr0UTpGrGeVRj7Z+60/6xhHI5hN3cnry6jDEbFO619FCaVgQgD
wSaS8mSv9vKPLlsyk3exGIkL33g0RiDSvS8m694cYUt7Np5/0OrtrWuYCpTp+FWcG0ubRv+Xizmo
q8Q49xQLVj2Uk+unyMZs8A+vAFNtg/EzMkP44HFiPdjU/GyiIvwi367+6ov+56qf/bu+AHVDAJgb
l003DsPNhjZztgb3b0TzyD9daLq/NKpgLjB/frcaDBgcMgZl9MYw2WbKWa8PeZS70PozMQuOodav
mUqrU0hnGLlxwXZ2xYxOx9+H9Wls/Q6ifukOi1tVx3wvzIS5sr4Cddo3uS7laVv6hhG7GlA1U0Wi
DpaT+/9QOJTnsYLokn7bv81ROZ2kESBDURytfRU5T5pR/rIOODyXQS+puzfzq7+YGxAlf1caeryq
Bqr+997bxB/YRaJAZBOZAJmExP8HZaPeKJls303hRZkzuTKdtLHcmabZjrFeqj1ui3b4M0d728f+
aG7WwdlKJGMUwu57NqBSJXisKrsmLlQenPB2DN+0boDa8nVWLNEsY0wS4sZqZtwZ9EBewSRrBGty
tJF175H9tUVEDSNXlQshTlX5kPtQitw6LTILBs57EY72sSHH97noBjNIPaKRQZQkOAfbrh2HQtXv
qJE6BTcfjCzjG3F3123XZpQA8egIuUallhNEmv5aC7N+15E53UqUBix3O9JYUiVBUxNoSPTYftcE
S9Z4WwQV4gXdnduMbC2Qd1YRm90oYHWEGdWZkHUxJl3Tudu7uTDzxtFqFUGyAdpk1dYwFApetTFx
28oB1PWke7DsZZ5YTir9jbI16H5im23WgDaYRGIuy0QhUTH6Oq3UWGY7cyDQTz2yKTAUT6fOnfRj
PnhBBtPo3OsGDuuc7xRdJy3CBP82mQDTjKaE/B20r8wo7oeoukSq4AFeHViBzFczYJhDJaFkYF7g
rXlhjV8SALB5rnIBatorvpRkAPeZ065uPZ1iW5zDw0J56HT4mfQeB0u7Udb1Tv+I0D06j0MR6FSt
/d4kKF+MKJWWAUVsz2XtME6O5ZdLMYoXtwzgKtvqcF0Qt+wbFgLpD9E5KEs/IAsa4yq/kLrNu5zj
rY+cb6SlY/VUAo9tMTIe273bQu3bCRIzd85oZcubZA4k+NaoRznB8vUN8jeg3/2+nCrdn5DY12sM
oMbvKeccX1Pf107+Nmp7yF9WFW76l5DN7DSIFJZaHnwFa/gBx7pOx6BkGBppnt86eVR7ZYdpPqvy
XRZ196iJ9XktlQjq2AC1v++Nkk/Jucqo5IUiaNLG0sDaTrf27/BETpmCevb7eaZNpE2abRQfg7Ts
POnoeJkv3SL6LTWbNYDajpZBfkPzuu5TYAVm++DkZl4fF3RgRNAPRg1/4PtINimV/CFKFjvkMs3X
Hzn3xtROW2a7v7nrZv5edFUehdG5qWV3Numz43PVCH6SwpSnPFJNSszO+BogD01Hq3ti4V7vfCJe
st5dBwaO4UlWOkeYHhYrxgBPHdZJmrFC65rSbgwKywdNwI/1/b5aDBRVs9H2R/How+q11hYzsYE5
wxtnMNrrL2+bn7gQq1Npz87r4HrrxZ2L8GGgTAHzXoeiac+7Y9F6HLmTM77tQGwQ0uvnZCIAKyqE
yUosIg2hX5FlrkYsQlseK4KbfmZEMt8qrV/goRg33bl6Wi2jTdEjzIcwEHu61tq4LW6LUsPDjL3M
2CmNFdkJ04Q+mFLmlL4GLrNr0Nvb/ch+8VBE47JkURdYv6AqTU5YDY1l5233McptPreoQQiGNLru
ik7S6BOFstpOGNB1KqchzIyQjQAnDIddXHd58YnEs7+WFVsfiiJruY/crUN4v07939IEMrdQVlrJ
FIWlhdmlxlBQl/2KiMdauSaiYTk4g2c/RLAZ4JQ8UPCz80vhDWM2azpr8M24aP9r+WpPXXHu/a05
91vr/am0zVBoq/ZBbaK95mixXnzP9O9sMXNrLHY9cKmxsMTW7LbioEu3JVHPng+0fbOwIaOjrJoQ
d8Z/eLjPNbAr1qpQ73f9Ou+fbg+kFXvbFq0xwZx5KqHxzlyGQ8au8u7Zft6lvT9RUUfn3u++QpLT
tqP14jJ5sh9NQWqtHnm1AUpqrzDD9wBU/miXFNBtY/mcR8Yn8ScVlFwlDmTp3jea+WPf9uDsEmp7
4GQ8B8jeUuIc88wEuWTL03x5+iHo5dWZlZlJEwGhVAsCNrMc79gksEVYgcfG6nzpskTWr+36qOeh
jaU7PEauntK9lTL154nAmym87YqJuYuK+iLDwE+60d9SYxwCTDztfTjZN4RDWVs76rSP1akXSyoD
hH+6H5x7ckoelUJMTZHXey0al6Bebf1H3drXBtcfu3MbJsYsUEgF3is855IZBGpmdK9/ISy6+cN+
9CYVnD2jvY6e/xYibCV1ae2hesSN530Dg1Z4ifrCjrfc6k8OGFM+TUUaOjLzlvp1MqrfvTCZziBE
aCsDLxVn2xPXfEBwhRftBv8cxEVnmeew3ega46gbYzjCICWXxIW4crPcKUdGPePxR4eK7p1XDF+y
03XnqRXitfT1vbOPU0IRbpVYTiGZT/RTvmL20oWAD+Wbj1ewVuiRQTSx7NwycztkfR03HLRW4RyG
4ef08SqzvDHhfDVuCW7GrZLB3s2o0IYAJJo9zalag9sK+N3N54vq3Vurl6/QKtu0iLZfESpBAXEK
N1045zLaQfmWwDso0WPg6FpwC7fskg1W+AwJ72R7KJpsGjFjOUsb/IkUxFaw4v0htte5I+2qfaJo
YHz1CwnaNa9lSv7LlIrF3VCpRjept52X3S2i9yny3lunplSCpWk6oJ65zqbVvhlBfQu3pkjQWEV0
Nfvmr81f2t8iLBamMmXdoK9recU7wVkIJX0NtAcybDAqbvkmD3aOuH/EBrAN9X9D1K2P+H4gj9Eu
JKtfeJfVma2TEznb58Lp/wqJVqSyA7ePSvthwlUFDbaY8egGHbR0aSOwbHEQdeKLARsjWDGI8rk3
TAtHGpL/QQViTRaFrPkOSAG2sJ9+j2gWLy52vnF2w0MubQRW/fQkkV5wzYVvzK7IRQyE6HXJux7A
9Bf+Np3cpRv+qN7eT61dnPG53Vz2lpNli/peIihBD/ZL6urNzNtflS7uFBKhY4Sq+EY685SCR89p
OOntF78867gzUKdGM/74ddrRuHTVpKfY3Dz7pm1Mi6LiLQ2aDQEfmgdxxS/OKzl2WBtHF1F24Njp
VkfeqTIW79qFgb7CbDPli2n8DlqzOBuDr//tHs+Hb4f+fcCJlGCZsg5Ir0VSzYYLHjm113qZ9r9l
MMieGGzgPEhKH4lDlItL6Mryc1ZkTqiJ2qZGOfqjkRyIflDBmnn/8C4Ud1uw2v+g/teLFnl9UmyL
yCbJ7HYIQzyNq6gSj5qY+wF6kr8y9M6lgW0RY0ZRxwNlnddgzll2zLJxP2d7Z+YQ1L4e83EI5a3B
xVIndJGb/5o9AG1zm6WbnteqtxCOyCh6X5vBewso7y3jTrfbTRvNfIpgGstj1YEHQZ+b5aPtRuo3
D05R3wXaCZ6LoFh9lIYeRrqcnLbJX7Bs/OSn3OVr518JIbOeTJT7OlHNuhJMVJpL6kWqw0DgG7+1
T73uioFiY98qvIrsJqd5LOtGfI7s1Kd5nve/w7501yqq5JSysYf/zeXemkcptg2QQaKJnc3g0eah
HeJFTuBjM9YE5mHLfUUBFnmJVruFLA36j1lNdB54Qd/d26jsXisD4MUZ2vqKT2E4g9WgHsM7dety
27jtFe0zvSi7HLNbr9aDlQs/bU2D1rzBCOxnhk5/pdEkKn95KKfvatcczqXytqNN0jXKnDF0boh4
mydnClUadgvmhlE7N6MPrCsjKrqEkpAE1CuIYxa8ktjzo+FVMeCmwvpB9UwzbB9b9IpVsrSznw7T
WCe7bUMujCWEvbf9cm32v2HtxvdShMbB2+SPb2oJnySbLyuOA1myYJc/qHr9J/2ufKojzLtQinn7
V1ot08SAmp5pnmyMwuxulu2WF0/U68Xreo9YIRdXXa7Xm2PvxoFnpMo8P0SmvO9OOhI48y7rjTZH
7v8HiOgXzxrKE0reHVlOOVinynRn3KvA8Kiyv01XAbII1rHdq5cknMH0OowYsVX7Lybm/bidO/x+
C+hL59jFK8Ie71wVu/1CYMucDR0KeGuZx2SuLcgj4eJPYBzCndxuGVo5h2WN30MPvPCjVADO6/jJ
2MrZHziuX2fHbFKhKSEdC5TszOaakccvzhYUK4cGgKpj2/aZKmCABH8bkxyx6mNveesWIzSx/nAN
rYehpj3Cm3pATIMlfcW4z15RP4L5hgcWMzL34YDQDi6ILiL/Wg6Abp0Q0Te9cz+oWL5eo17McWDn
MLM0KR/IWWFK96G+xT7dN/tWIub1GR6I9klp/JHs5REEa2nlD+g1loRvXhwnYV4L2T9AOEvgUBRY
chgY+f3/UXdmzXFjV7b+KxX1DjWGg6mj7YjOBHJgDpxFii8IUiIP5nn+9feDVNct0VWlLt/74rDD
4SoykzkA55y99lrfdoxbsTT00ix66ylvVvmYADTvQ43bsYm2U58ZK5XQyrpVsTbhlNZ8SQCR/wms
c1noGZZJ1z4PiXbvur29LnBZXQ18fE94P96MJaKSS0o7LVKvejMPN7aN1Q9dCOmTimWlVVCjm76X
foxpk4LBUVBK7OnSgohZxDMeWoKZ1RLWaLRhXjEp2VzVKpe9SNHm0rg/cZ7IVrUcQPAOO2vEiiZN
7Hla5e7qMeFhBoWoMJch9aM4Mc0pWpc9QU9RgQ4NRMn2UdpvLAQMdsrG7DUznX4rZusL5+H6sjIi
Ps4ZoYW0RXvoJenmOlGvGNXi7NrCqfZRFCQrpywqyl29YavH7uUYWG+IO3EgoouTK2nA5WU22jnF
A7iN8fOuk3Gig7fMJ48GOEbjXD4mXbbMWOIImeXirqUE5AKx4u3gRi4NHHy4MyXyBdPkHiEUums2
twMSdMc7l7mHOSHzbY0JMsT/Mg78Bk18pkedY0yPz2Gn2BGnlNY8GPZQ3YBoVC7ZmqddVHc1FW7V
4mKUJovBgH0rxxjcUqtvye5dO/iFDorppCj1qeDwG1H+obzus6HPb0bsVZ1UTaok1gi3RZHtZmGs
LbIQK85HEXwuE3sCObqt7YQKd6+rGg+WOmVreh3c6Xkx0q0nNlCWao4EN9tPvTslu4FJROcZw/LN
mPadpzAS6myNdr6BMMtsUgo1pIS04f+OVk/WKsPbHYTTmoEdyXlUR8nBLc493RlnmCmtsYNgdNvN
jeapo7vwCQrzJAjMrXE0oxvr5Ngo68OLKspOeKcuzaRMN1Ej5TYNtMskq04Kbra1oZGMc8aCjRFx
Zt+o2LumyGkfdKJxNBqyBjtYFu9GEdmr3g6myzgoYlKfOcfCoVtFODhZ2dTeZ9U+Dfki/uOsbWqM
M3mW2Id2tvW7NqRsSHuG+rZRSWtoWgLTSYG0XecIyrHSbVGp2m2NK+sqtyCcxKLtV7HWXeIuflAG
RfWbNFBWWNGak8Hn7tkiuyiM8AHXe7NWR9zXpclxpJ7aM6LbfNs4dnlsYDyWevM0Wm61SQj3Irsx
wmVsUD+lYFZ8oHP6CFg0zBmfGLmQm5EldK3G4z2jLV/MiF3cCsdyg+2l9/Mk67dGGp4CIQy/c8xb
U3Y9lYe7sxKR+nPiqhtVFpKvo7oXNj8vmWHsZvlDneDKHEx98mu0AtMmMFcxVsA3cKXs7CmJ8Ngm
2T5owube7o3HuZ4T/Az0HnLRYr7s3S8a85E5ymn5WthceNOckG8n30s6PGWJcGW5K4WLHhZFt8Y4
1s+xyC8sPZqeCWolhyDR5YWmx45HmhCObVE/l1qiU7iZNd3WybhkrkT/Uo9FspkpMT/FqdEfcjIP
m4Jg4m1ak5gza0zZUlFxyRimThpDXMIJoMXt0vmjCb8yqNPYqUgLik5b65ZxSW2RwV1AJewZeE02
aWcF4grsKeedcVuq+rVU2g0r4wW28I91Ex61mD0O71y0bkpsxzafOta61iff/lmOecImmi07Vb9y
tKTx2FfPRHNxnarxWQd2QSHHwloGKiHZUTkFc++VsvXdsCdp0ilnJpebftc3iLKtTnhSbq05xomX
dm8WOzAgDnv0J86a3sh9v2I8vO65TvyF5BSFfQqOltghfJA00Qpfa6fkKoraY5o5XAGCq0oqfBBk
VZ+qWb9nLXwy6aRugs4lwxcqwmusDicW5S2W0yzasI/P9DsT6UvpruKmNM6uEdII1OQ9YQtukrSb
D05i3RrlNGzlNF1rOO0AOhS4emZ6jnOSpJTsxM/LSssPnN2qJV6TFkiOQf8x6hgc0OiYCDR9xrU9
Vp+cqHkDJ0JOFgumo3Q4HNJAHueAACjupHlN+JHsT8XUW5tZuDuRW+O6k5lKK5ADTJYSTNHmAnsT
RqGVUagRva3mPpRzjJI3nynDlqNTH68DvOi+SXJ6pTbGMW1lvQoTepjWpJTrnCDECtX6rigMbdUG
+hWD2LGepGiOiSlI4SDRrWUWfpJ03yMU7WTEq14p64i6y3cSx9lgUM/XZpa9BsX8cXatdMMwkaXh
k16KSK8whJZY7RJ8rJFJiNQNKtq4+rzRxDxeuslkrUOOTR9rY+7WpdIH3F2T9IyKdq9dJ84GBkp5
oLOmr8jhW5uyJkBPk5cIoasfJlnbB5wFA42yMNqo+AJZlYaXahgCgmZjujVE+7FP0qsKOXHVI4ot
afxop+vVc+Go92HYEUkcwnkNlDPlqqaVPakLN6O5d1q79m3RE/VZjPqlTl2dZRySsvmjMwCAoMJj
CkSg0KE31Xo747RipGaMxCz6jDNaXc5im2YNHmDyga7hKROnhdWYzNwkipZGl6Gt8iWGhpV+JnXZ
PKFk5TUtd1MCTp3sA5khVkDykdrniDW992pD1NlW6SpF8yb0qWKrVyq2H9krEGec2m3pXZl5HOwH
GXagZJPIDvHojBXfo2LU7tY0u8I9i0Ga40HT6v7jEHD53iVWj91ET4PWWhWWEXQb+uRRQ8fBnbnV
0M8t9GYV0xfuj+hnzO8/QCupC6HqewBtZ2qGblNcW0qFTdx11enFIUf19udcqD/AdqkLdOm7p5+U
eRxH1SQrrc0Z/qixP6LbMZUoLKafgL21hTH1e9yj5W9/9zdkqvfkdnG5RapQtR2H6ljjqkPkWk8Y
+MD2FFHNDL7cip457Jef67aaLDS9QM9Os9Zl5RZcy3j95+/4D3BS6vJBf/dqGO3ALY32tA2KgvOX
W7GxmcPnzOo/zcb0E87eH/DD1HcwL4UjReLQht9Wucg4PgbBRx2xJlqlUpDNLeOEe1yr8J7/+Zv6
o6vkHd5LhpWdYEWdt8TcEC+UdPY6Ueu3/9qzv8N7aaox0J6t523eVZZHySN2qlpEP+F7/dEl+I7v
xWlAlXps8Vn1NMjwnKrkiRA7bTv4GZ/99z8e8/1I1bR2C9XBWLItNDdjdhk5FJ0zYRz+hEv9+9eU
+X6kqpJrOYE4sophdR3q3S4RpTdxHBuUn030/P0LynTfLQM0UVL4XNkMv834XAX0BLWz8tHQN1VU
F//SRWS679YC7MsdPgiGQteJhQYxmYqv0xXY/flF9Efv4N0qMMLmMEs1njmcLa1usym2E6CKLY6J
yTNrLQAtUpX+v/bH3t3kCX7JyGz5QpreZIKhStalg4xwMUkZbZwyy5GuevmNfvcfn8f/lK/F1bel
rPn7f/HPn9Hc6kiG7bt//Psp+lwXTfHW/tfysH/82o8P+vtdkfHf97/ywyN44t/+sPfcPv/wDz7d
53a67l7r6eYVBbj9+uy8xOU3/7c//OX167PcTeXr336FFZa3y7Ox9uW//vaj/Ze//boQhf/j+6f/
7Wfn54yH0bRtn//p91+fm/Zvv7r6B2QpphyoAv6MRi7s11+G1+UnjvPBNh1VtzTdAMoGtOzXX/Ki
bsO//ao7H1ByHEPVcZ25S0X56y9N0X39kfWBUcXLf5gQZsF8Nn79v6/rh2/mf76pX/IuuyoiTH88
8deJPu83I9Rc691lKAMS84Bs9F0iqwnvjQoHcx0pVbYLnai+6JF9cBd2iz3YMQ0y7BQw1rSKjExr
odPgIXVC1abf2xTmW0tc9WMwEenDiGF04PO6wUSMz/qUBrndozTNPC3aoZq6n0atDOkB1NYN8q+K
nz+pkdszN76CQSFxQQvNVdea0WkAhDpFviUI8zRLNMT7oyLgmnDksbVypaYUWSub4Li5lnkkGMaR
xuUC9tGDiWKP/PAKiQ2/JHi6gcMwTeHgWCtIe75NPvteA4YHOIE2gK/MU5wT+Z5a06MKx0tJVBqr
URhUY+MZIFx3EbS8rTFb+SnUxvSpt+R0gQYJlmwAHZVNNNc4ss/E+TTUoZchSd1LOpQUAmE6tCsN
Dpe7ah0KocrOSBNoeAzkqtKy4jWDhHEE9VBTLZfwotJIKXa4j9ynJleaV8IG8mQRRTvLwnBvbC1N
74Nexz1WDZhFBMb4ZFU6dn45m2i5qwHkz9aw8D9kTl89tKlqXlRpXKNLpVZ8kxZz9YQBurvBvDDe
qdLFqgBWwEa3t6oX2DbWFyFSeEul5tRY4wv6EQwsu+HA22kriY51RRQXh5qri4p0ayo8W3FUOscR
G3qOLWhPeUXimRJ7tHCk1eZnBm3hVprA5tOlRxwrbAPSz1DIXRi7k9/Mmra3LSw1pLCVPPY0R0Ne
pzq4QGWEF2VmCm9SMTm4IJw6AZMFciuhLRTR7zpCXUhHT2XDt9buyEkZzrX5lkw1AI+oGlR9FyZ6
gN1PWO0D66CZ7GifBBMYllQT6zmsjEsMoHAiezA3uLRZo5/bVLcdAsExhgkkmuGQh5l2cnM1jdiV
MQvYc71wDYISr4wjo9TeYAFTPmEoEneRaynzFs0J0SgtxuZCUzT5ptQzeogHAERvNwqR4nbdkLOA
JVXpRJZtvkM0UyT8PilLhVBcmGLJ4f6FhjVUKu4APb1Ozci+oSnmILPQ7G9WkamJC0GXeg/BApaN
bCuxy0M12lecbNddoYevmcG7g2Qt+881s5ceDMfNeqxWkekPtN9b33Db/jEwuhHwU6EZ6mPGL1tb
dDJKIUst2mc8QNSwoTY5NnQRBWvdFMAQrEwHUxI030XHC0s92Sp2N35G+kv3ljMTPWtaJb1y0rnb
65DTh1VYSLrcahnITzoArktKY+VamL2xUwCJSco+SZQeQivM58wyV1080LAEI9ft3Hww9j27mUd3
FFtFZEjtqXXiol0P2Rwt+DDTqDA9qMjtuT4d+wQ4w4rYb3tyVLA66zTU0EqzVnN95tOGJuaCUnqM
XybCwJDqqzaNp1NgVXoKrWWpdrswSG6AspHzssdBYLvMWnouRmYeYwXI1BqIvrOp5ny6CmMkgLWj
lsWTO+IJXOkVgxVIu1oAhSxezJCnG1cl94rJuEZDyJ3o0IyGfVadKboEENL3BNBCmnRRMN0UjX6v
y1PrNMEjqevmvnS4P/vMgv/Yjom2xWg/vH7duv7S7v37+/IPG/n2tVg2v+bfYPPWl2Lxj3fv2/aX
Q9S2zS/P+Zdfzq991Hy/83998LetXLH0D6bhCt2xqWiNZb/+tpMvP3DQOnVbd4Wra99v5Zr9AbeG
xf3MriUMYxmI9dtWzo9UF22RvdwWOtMUnb+ylfOIH+pKAG+WZQuNJ9JcR9N42h8rOtq1lT7ipfJA
b15J3FzpoENOeCrsc0l/Q3aNX9CGAGOwtqp72jp1fG/zD664KWLgkGR56XV66qIrQM00B2ILBLJb
eKtwcsvtJDG5o7NbzhEWFyIBmny4Xawy6gStitafGvYeIzD9lua66tyJ4Swz21OjO5lpCEFvxTP0
lrUDY0NtAZRC4ijtTxrGsESBaVZ6ap/5AMs2MaNaJlBtOm1/o9I8W30wz4N+yzwgWrH1ajEwNRJL
BCbOFPntrE0PfXDn1jdq9lL3idc3TJ2DpwoveeXadyFtSxlK6BzVHirglpOWryeTJ3h/cZR7igz9
qZKeldBGNZu15ECRMjmQGQknncZsycfGIK4LnQOPhQpZE+6Ny8zDSLwq1uCr1kPxUptPHIHWUXys
+evyxBKK8dBvy8cuekod5mG1T3142eL1TmbiobI/yCHmqCT9BPmtTkkjyGirY8fWzOdwODeD3LRi
MZkbu7Sx1pmT72wFPciRNGdQ52hf1319qanztm3i9YC70myGg9PUe3KlQIq0/Cl3OTqxct4EY3MU
CUiZoriqTUSb5lB15eU8RjdzW1/GCVabPKQZ3Mibnlpq+QyKftlR0mMdBCc7W7lTfcm4CoRNxefU
trMrKqPOXNs9WWfXvV0+0ik0/ck+YnA+3iwvdsZHO43dwVUGhDyxk5Z709jJ0/Iyyn7eLh99Hurb
CYPFIAC8KNuWQijgk6ldvrHKPWJX2VXxUz7Ul91ssI9ycRnrWIWsxrue4vnMocjvGnHRdwod+Qje
UHJ0NeMEb8Y3SDvOxqUdgUbs4qfY7PyxCXza9muBDSJy20NCrCu0coL709YOA8x03aZWOr+Us2cu
JWAR+q0qVmIct3aVHYeZqA+tYEUGmM0Df1TeOIRspaVvGXnk8RTwBrFMY4E6DQPSLbFHpf4StfQr
stAfAo8vZY8Ue8pndZfN2V1SuSsUxbWDgjvFn5TkMEQTKIWntjI3tOt8Y7xXiXco7VORMlqpirnw
pDjR3950vXlr6f3e7D8FQ7DH70Mrx71RiApHKhO1dTgMDecxg0kNNhdRYAE9mR+7Zjxm9CTiwuBV
u7ycAP16cbsrjLu9T5V2raYYWEzr2RQPxqh5y79azC8WRs3F2pOlmtckd6GEFBA+duqr1hbI1HKt
mva6Jfk5JnzG3eusJ/uKHsREwyFne7RNpuMieWMI83KHHh2VR2081FO9Ap60GtVwHeM305xXuCZt
vDXoEhPkmMeVEX02jYNCoL7CVhYTK5cE+vBQM5LxKVAf8vIEkvfk4CDqjLsiPNHJzaYaskaxJZmE
cntvDDdAFo0o37ritcp9EqtkopITgWdvCMkZZ1QBoHVivoeeXH3oJ2nCpOsJ+0blMb7hwsyTHaot
tuNxtUSis/S6F+7K6p+6kGVJb4l7v6iLFaNjpVJfLLAsepzs4YiS59K8Er2vr+dHOc4Hm0He2CXW
budswwmw0cSxZ/QHK6Vb3G7ENPpq2O1yXfo1CzZqOLbAgOY7SKU029pKvyt6/kqZnXrD2M3QMHXW
bjBG+CTrVS3qjeYkO3zMfkZPhbj5Jsoe1W7gDM5yVzfQdoGRifoo1fnQc6JPzReT0abfbai/lZ3f
l5ma+FHt+LY3mcLQOVU6lmu+n42rI3bMEG25n+JsZw7mDqDiPbMIt1qWX0WKIHcX+iONfeA4a1pZ
Pg69lZODISik70TWKgIprU3tvq3NHebxQ+kqXmsoR13kYNQk+E+BzUycIpWMhPJU6oTGnKXA/EiU
DVvqzMBoNjPKg1SEfgmG3OrYvOA7drJjwZfga9PVqBHjrqx14JigLHkVZMtzVpBByK2uD344ZV41
d5cV7XmpyptJYn5VeRWOdYrh7PVK5nWhRSeW7oK8TbTusOwb5aAcK2x1Zk2NvbzAul0r9iY2lyEz
LGFzclT7fhOzFlI4rwFs+Fhj+VW5daBm9tljRQHoxHiKDTYv58bBHENu/6imyvWUKddsIJvMPbEP
H5fFNsjowpKA0up0tyxkDW41tWHRtlnsmugi58mXxa4tlqEYyUdd0vijlretC0tVrgm23cTqcNZm
+z5Kxm0DUtzq2kMQ0grskmt21aN08Lng+ZLjhsG1UAXSnQoBBU4NUaD4QqIpN5Zx0vriKiZk6wTh
Vkx8kNhjgLVmYsZ3jyfJCS8yg4Q8hlpDrG0rXPLha0yyV3T0r4CQ+Jqq+E00niXr+V8/6f6/6FQ/
nIe92/++++WtqH853W7u/g0Oxct4sT8+E7Ne5q/R9+fg5fe/HYM5Wn7gGEsSkLoTQUv/xzlY08QH
dQkBOBadGNfVkd9/U7TMDyppN9XlBxxRHbFMfPntGMxjKIIdOjb/UMj+gqKl/XgK5u8aKtoZ2ElO
4g5g0XeS51wqaii0AUih/Rwz3Edq00sGawYfuHvH4Fgc9SpHSxXKu26nhxFrtNq56jZNAypeDkCk
ts+k0p+++/x+Zwn83ZeFbEf/3KRPJd71DtjDkywIogzrZn5wjfxg0Bg23WWsRFz+ZLldvoHyf0S9
b5+Bobq6IXTSAXzyP1YCVRMbaph12b5Vg4dQ0K0b9SMjJzjVJ7bXhta1PmnewJiDgK2GBvyS3p3S
Y5Y0n61YbXykihr7GO4shkzoVKMa2j43tPKldt6YsxGgNtF2rXTjI1SG4CfC+7sO2dfXT+J/0UZQ
OFFI3439tF2lmFzQ1ftEcz9bmC1BKE8vaZ/pHliIegfOdr+okl5t034nR78Fx+T/5S/sh9fwrppS
rATHBziD/VAVkOYT/ShG5xobg7HWHOcnTbgft8d/esPv5653GgMJML2m+zAcXsayOueN8hzmeyxg
X9LIuv/zt2Z+HbHy4wXCjkQFaVHGcr+8n/FSKu0oidspO+mqxb4wCHm0jMKo2trwXMI4o2lixZjK
zM8mP+D6KZt9ApDTI64/+b3My3M2JD4js7B/RuOVycyAQ+Xm+MOxL/EULjM7kgEhiZIgq2ewN9yB
hhFlm9jppZfzx3pwTKuoGq87jiVIyjH8SmoPOQKFMRwT6PEY6ysTB8+16IezlV4A9qr2g200mP1J
QUn9MyJmde5HNfkYCfcy13lGTQ2uTWnjAyn3Yw1xgrmcn0bHwjZ3Fg0tO/Jyxw4W9GrK5gfBKXxf
9ObAvEW6kAxXqQ6FFhb4gka4MBN2fE0vr4a5qP0Oj/SmGGpPpmisU9Qkfj6be+GCasfMtwwn4cxr
Uh1304T1s3wOwb6ubLr1jHHc9UizO0vLvggiQpsqKJ/mEFtbB09i3YarHL7aDTH4gnqtnsz0KMz8
S4K3diOsmphJ2WwwH4yY1xaaAWgW+C7hMYmU8Ogmn4A2EqHLm41KNmqlGxrgEuLnZRlejk6DzZl5
FStHz28FBncPeZoT11xdiARiop5+UvN570gQppHwlSkNt9jmHhFg6xWXCdY2sz4khoix9WIi60xz
3oz2DopO44/AuzfsFuvALu+dYuzWqhaeRoeCP1Vwi6GnUJXjU8kNIl9qG3gtxvSPdoe1bo7wfjY2
wyAyxYEKIpduZL9YiG7M0MESAxNyNjuGmtTHvHODQ1Ukn0j2cGBat7YTfMyH6K0uChYji2RpdUak
V1N1XNsPVdUOm0kdnsIsMSnssv5kpj3mJVdZjTCy0P8oe/F3zkscD1kOCyxMF7KJUKIhCfBu7a0d
DH7ZtBDjFzazOfCoinGZdjz6jhU9wH6Z1m0OuacDpFFM7WNcaB2fmPuF9zShVWNmzrF5rDHnWsCz
jLvhzTYZxJNhp9lmsU71GYzofdG1lYbCy0R3lzTltQMk2ROQv6y4yH3SmiQoBAFC0CrtRdeQrCuK
fqepubPqYYxxb+HXNm2HBJV7uex5lTSOVTG8ZCwdRqYfx9m8Z6iWnzdJuG7uQTVqXP3ZE5CQRxa5
swMeFDlHrEuj0VY4b13GkGDWS92O6SHRcyXTh1jDLFOqJanIOxnOGfg6GHUYMfT2oObHvg4YhVRG
DhI7bVliwMGBKeaX4EIdzG9O44MSfYEymx0BDpWnrhrujpghBPMlHoYoTG+xrpyjEqJLoFbAZVr9
OTfcB5HpCiA49G+XiTpw8uBuOsmTlYt7nHeYN0MX3gibk9E49DjSW0j5moetMyMbIh+X4LMd1t7E
VWgk3SW8xNILAdvB7yAC5MY4nbR4oucwrklMPYxpDeOIXFVRB2LPQBSIHwbQ/9BRHyfxRW0eobSZ
nzTbUDZ9j988bzQ/LoLxkzHCpAwzlqUov5NafoMHCZQDPPNzlJRQHzR709kA9VD6453sk2Q1i9jy
3LpvLyJs0IhuyFGUBJGiZU9grRlmO+8hxWmfhjQHhEg4Zo7K8OQoC6aU75VEj44ZgRj1lkyhoJ+A
jmwF3bYFhkSQV1b3RPAMgkVtF50R6HN8wlO7IbNAJ0mRuybFeYctRd23UZbdzHEZ+HgX10HJ9Atm
55VXYVG0eNyHz3NuVmf8l8Vm2e8NrX9zDakeHKlvIk0UqwQWfZMzzMLVInfncK6v+QAuZMQNx9gJ
yiUtEJ5VANYLa9grDJh446iBK1oawo8TEyybYpCKZ9tdrHswAEp2Wn1wVupQMTDJQEOJlGxj0iPc
mFUSefoyg8fKqmuiNCNcbdfx0yp+ywRgsUAhos08BMPJJi+eAoM51MrJiPOdlZ0CPa5uSFeqJwhh
z1bQ3DqYxvJp6o8G3qJsWQBnOTPlp7X9ND0YxOJoeFn3kiUPNjyRpdqBRxLgQdfI4ekEaxjHtWKU
xXVA4pH1BuJpDZQlbSrILFa7jI1Ndkqpf8wV6WxJajie1cP7Q4lk+8GoJ/uzGwnzopuUg5G4jde1
NOXIbFzjC72xgCNtrGZVF/NjPlrlKoHG5QMhu6ma4LIPiLa2o/7SOna/gjTSgKFrb/HGrnINClAJ
W68sL9m23C3ThSBZBBa40nFf6DYYIe0SpGDuGU0GqVJ8nYK20aGJXKmk1isdXcgJyvKoAYfFJk2V
nIJEzBevpYEA4RshGkwSaO66Fhgui4rZYEH+aBZoOW1WXhQNWG6+dUYwepFNT4TAAc/BOaefj0K0
ybqrYHTa82NjxVDnOQW1JRuGFAQeUBCFAryjcRhZ21b2QynfZiiUvjm6zxkhah53GQy9uVdrnLPM
bBDxbx0Ryrffb5Ib2j+fpwVhGZvZCTqSofv1vP2dV6qsKmhHXZFwJ9C+bNWsZ7cIbqJY2wRprl8D
zG5WrQ2owtETEmzOo6MytgrT8pnWwCUxvwxCJgSCLibIU7vdeghZKTPm953NyvGFpX1qrFC/qoR9
G3Cl6wED93Rnao795B7sqS5XQpfstmB+wexJzJIa/tXScImIKP2G/DkTj8N8PSuMAspV9INJbrhQ
fHBuA9wY+zbHvlw000HjZmIm/T4L7GFnGBhO7ah5sBuOLGFXfbGLxyCedPIqZEFmQ40O+P2OE9b3
C1z+nEEq5U4SXnKWYSQjx1ZGZOHtBocDt/WFOOCwkm1YeixXV6Q2b5mIuAssE0pxTTPUeU0biASs
mmy6tZ/p6aPZ05eAyHfuMpgEQ3Jj6PmlO/b9HiXrGUEU3m8mjlUsOAKGDDMjWrIWzXClQHMUwYXb
JcqefueMpyxOiDU4n6vEtC8VuxyY6LVjTPipXXbiqMBFmc201aOY8REIkIo67pdzmDngrJP5tlOq
cTONzMkF/O4PxeKaVaK1IiJmzmXizRrqmxDOiq9p00EWQbyCzIErtil3nFevilhVljlb0Aqwr0I5
BqFMps0xl/xthZd+pHONnXCoBGlAi/Z9B5i3gtkRfCLW9rT8maQUh94E7QkWzLI5ZWP6Kx1j6xou
4EHWu8CMn5oqeRraihHClEDZZdZhi89oZOMw5dik8Q68PmaglXwEErwz2+hclfLRmNVj35iogi2v
Sg0vcjP5AkJjhVPrwtGAodTWQx5VZ8D9KYEg7KTwpshkWczlyu5JmMFqv9LNZUqPyqmjFuZ1a/db
F8wM+LrpZZg4HCZgFFbakHoDhoOVoRB5yWhyrpjc8DTDBF0l6YF2KUnK5gXfRbzRcvVFt/MzjiQH
YDF+Ym5v9P5Wwe3oYCFg0HNX9ZeJe1FSChQdcQXAFVSlNlN5mDHF/vdidPEXGZJpHkOLb5toTDYT
biCFPy1CYovPFWiheI1NixM98AzTnJjVODLAQ2ifE748icP1jNX+Tpk7nCU9I5tgWewtGKn5DLWb
lEm7abMrYVm110t6O2HTXJs90at8YNJhBSCJnkB6r8gHDgA6/pIjdfiuKbLBx+sj1xYstsIK23Uq
dXMNNeuKo6nFt8wLHWR8lo0F77UCoqFDLoAJ8ZFxBQHWE+sUuPGZpgVXN+bJNYDTR5xcN3MI3kcP
mXyV8KPatvA2O81t6jQ3nNy7Y4pXgH9NQ2gyIwaVKE9wcIF56QySjN6MJocqJrmZyjj/lMDtSdqE
O5IJW4mowWGV2sluT7D8w00Xqbi/p6hcjZkLwqmMXuwMgrwojascDUUQNm4oS8beupvzOPIMleKP
wAj9zwvK52gT9CXFTH6hiJK6ob0pydeSh2mBP/XJ58YetiZhh28l/P/vVvafSnc/iHz/Rk1vgX30
j/W99XP2UnyJcPF+s78tHrflEb8pfKr9wdJtW7PQX8Q3+9m3Trem6h8Mw3VdyzBsBJrFzfabwof2
ZzkWPyPUhu6GBPgPhU9TPyD9qbZrmpqFBGjbf6nRvUhl34kXNHeFcNALDUO1Gcfx3rqGahfP8di3
u6zqCy8C9tlk1d1oj/Gxq0Wx7wZcO1rQgwQM02Yvu1YF+zYSglGLXY1bZQfElE3RGeggRzCLXMJW
m3LMrswamhkXJVI4uAzUFyCEIPX6bUTVteR1H0H8tvedCQcTAdSfxOgehkRSWS3ghYLJy7TmrGod
F9besMtoKzSWL05k6VY0KI1MinkAX0uSydQ2332BvyMwmos/+N3HYi+arOvo9P7psfwo+nW928F0
Cptdq5pMw7SqXWRTe+E1ZyamwfSSVOmhlpLd8QAKmoevn1VBKh1zf0+cOqoee2JoEsQLO73CKDay
2YDSHiKwGE2T1hdlBI8PeRdGkaqd295oPRX0/ibQQhWQvnYdMhfmJB3EnXjJcepVtYyl0W0v43tk
2QC8mBVDtDX66WWqnXEjB+Wxd5X06Kpkk0xlUfX2UuAUdPUxYRTf66xE2zhhshqcrHuyBQmcPPsn
Up/+Tn5brijbxLfBFa270Fbf2cb5Rio1lna9E65tHvQup+1WcWJjWLvga1wbEpOD5bTFfsqnfjN3
9KlSpusq+rORRuoGZ+BJs1ta1rK/d4NBQlVj9CrITe4jGDoW7xmqVupBSyhoT+VQWBjlAdRXaB4z
FNKfCMCLNvnjpWAKhztDaAaiO+6wHy8FhpPF+v8h7Ex2pFXSJn1FSODM24CYM3KeNyi/HJgnB9yB
q+8nzqr7b6l7Uyrp1KmMzAAf7DV7bM6s4cCekO+9OT/0njRiU7Sw2Grrlfa9jVG7pFiksv4/3df/
dbf/jx/uErPmRAIO2cIp83/+8FFM0+gbVJwMJEg35lyLEwyn5+b6xf/34CzruyrsFdgPFxSRF859
Oob4TpK2P2BF+/P4Ao4lSWbDMNSl6RczblDJ/j/+a+v/Xkb4mLbvuejkVuB4/+NzJvQHpM3K5+QP
JTBPGCv4PSPOeo9z1JqcyfQHGz9Y+J6xOsMJpcLK4cL6/35t8fL+3x+EYQoqty8CdAPXZ03935MY
Xlc5V5eGPswQXMzmFifvvAEYHMQTo4otT+F9QnZqM0/zybOARmSr/JVQlaFbUWbsjk9pCSquQPC9
eKvlHWjfiHuBTdYr5DtolsKpdra/fJJtvyaUoWpoqXe1bx65O7wb2r4bS+9GXf2VOSDdzYRNwBPi
RCpVY0Gk6GZuXkzS7ueODOFxoJixbsdgu1a2xCdj+UfqyN48YLrcLOCyZ2nx0ueh3BXFqE8JXB1Y
7Py3rkmCzRL0A/H0TQ+SZpVYHjmoc/aHFADHbDBrOhS7/kqo8ayjHZBvJnBnvwl3oexZcSAHgLJf
4HJs+xVT03C9LbQVzsM8HUqwu/BSNSHXXbdkNGpcD4D1cIaDXDyEi05fWyS9kq1vt4TYLRi7X9Q6
/jFHeXI8YO+s80eoAA+Ll97bE3lmMQWA083uo5YeeKp8fq/M1N25/0BklfESMg2wU1wTLc8q3gqw
W6tlZHFBoRYEBciLY2nlOFw9O06m9szxvt8BXlaRsMrtPBOUrQf7wpD3uC6UcgCLpyq5M6gBHhAn
iwwuuTOg9KRuQJxK/DmV3W/aMH2Q4/jJxlbAzR2JxwJlciquH5jJ/xXtntR+v1UaDvHiYotNjIec
347L5ZKED0Yonnx7GfeVSbA3V9BGMAewUZTLZeTnk3i279Ih8uZGbKlXJqKdDG/Yo6kL0/KXvoqv
wQ/nWFWUGLgslKLrMNCAZonGBOZVY6W37TUX03vOW97vuWOGtwUFkxs/7DGVCXkLyLnbjrXx5IwI
TTjH0mXFSGtbL8IaXtbOvZmr7pCM/xLhftUhTNQJ0zgeLnGm9fBWhjCKszvweKjqlAvV4woRcxo8
WAEOt+kKrvucAzYElmnP0EZM7xNULKv3GMsRPsdq31vTcskMiVk3xOli5GT+dPMC8G/aF+nWaLIb
xO4qomjTP1b0fSzInmhI7GIhV4PSeUTHxnOFJLT1uhXPWE9pabOOmKbW5MJ/tGdsy8gRxqepO0wx
gvF4kg3ZPeVEzj6xXUYDNlDrMJTWCYLMp1ZDe1dkbNIeA8rJa8xDmltiQ8nw55LbiiJ3BBkH2Dh+
Eve+n5azD/OBfXRj1sbKC+FfyIJb275FYRC9gVSPU3xXOkCXyoqbg2MTLwsG9y6VFEEvGRxHow/w
GFgU3lbjjTlKLrDArjDkuhslltfZpbV9NtpLUvO5wjrleob+sumQYhxFkJClR0ehGucNH6nRnrr1
ampHYYNeANACI/Jp6jQAgoaSEtoJzakZ/xkhKEqqZ1ChU+6i2ZGigCMiXkT+mVFRnsgDYUvYW68Z
gesdDKrvImt/hyKdnyyWKvgFeKPN9d2d2zcnH+t9ZZQ6opVKfRpHb2gP5ZBMx2bp3VikVOswESZ2
YOIgSovXMqz+mC9QUecw6pqC4eAtNCLpFlccpBxSyRS8Jzib30pTvmcFQteMncSsa28ftOpi4Im3
MyoX88AyMGvk3W24rh8zIyIhVv0zwl7d1K354DXMJgpceFHpTG+q01ZES0lKTakg61xHROMw0RUQ
pCXPzfheMRaL89Fwdkme0QqC45RvUJHOMAB22soBR92WnwXHWPjr2YOobsPFUme7abZz427K9cE0
ZbWt+wR6lCBoTSYBc1aZzTu6Zg4jDVfR0pSUcQ/qh2qZq87A5Lv1P+kYrgv7HRQjXH5mgjGWHmzb
ZL+79CG3m0e/NTCLAvrJf9PKi2kslnuV2+42pShCKNofhCnpl0Xpo1BrvddtBAtKyJwpXO62VDcz
vnimhMun1hW3OY2ycF9coAj1N0dPpj0w370xp3cK1ECkjYexweUk4HsjZlgHaZR9NKdjwM7oXyqy
prsEAgcx0+7IXol91aRbuwxBTQuHtzScbgsf75BVKPZB2oAhYJM/KXbKC8AfklmOEajf5rBn9Uz7
93RLuch8YtrpM5vBnE2lepcdylWWpwQczMioSpjpS4HY607Vq+n7T36XPNVh8tXL23TSIAxX77P0
w2NIo+U9ewMenGEAPuz38ShrfJJEyrO7nAqgzdQtP5h4RliS9Ue15GSJII0tijjBhHuK3GmARbMJ
f81idLYWfGVBUeh+4MJ+tDpSjRSv1HPQH+7rfrIfwoCHTZ1cTWSGjEbclc6rIdh5gMLd2X7YYJgT
9SYwxmfXGy8ZCANk9eSdEhtcVjgD6Q06++N2hRzQV427p9bQ2hmNOFq9+zxSLh+T2ERs1c3RUP6T
Yy+aMUJ7Xy7fY2f476uLzm4BexfXRpNMcNEAt2tTAQZGZu1iyNUgU0CSwz18RCKWtxAs3RBUFHVr
Mu4aC7GuyKYd9D7IFO4CzcFlkmdRFtSFn5k7yL3TmEuMWYCMrpYnuQtx69+klQXiJltf1EBuAbuC
3+F8JawkUbbT+tKGM7NgTncUOejxSPARY55X76EniHPRh31Up951Ed1rJSjyLqhVUtZ0mdcivdEK
tdsFoH9IaAfeiXpyz0qvzs0EM4DwfX6TeSq5qbph35WaDN+C/JoXoiTjbx9Z17/DzP2c2iDZ1yZP
bJMG3pmySRnpufuuKDsv0YmARJ5aYf0Z2RpEhUEhonT842LO7UUG00tA51WEpbHauitsINgGaWxO
Lhn4tjggdfI8rqTO/QJNdXb+ipkNDiLnp11Ux0nkVKHmusc5NgzbsKItowronL8SNteKG3Kn/5be
ug/EdYyKYCP9T2uG8WMYZ2jcZCAnZLzS5pGFPLuvrNI9QSodXuHvfA4ZM28nNW7ywljv20BV+0lz
rJidHdHeJy8sv8IULLbHNXlje9mLFMrYJKH50/H2wNiYtmv3SIkK/Qhd88lYaBuSO4MXKA7dfPYr
8xHupz64yUz+x00/wtk+hbKKsbU812R7q2mZYoqjOKH4dhkhNMJVw1HI2Om4gpaIG5/yu3YSrylX
gIiGgAdG1LxKy3vBQWUZ+TK6v0BhPsUNGOmJMg4qOSi+sbDjWve92d8B9PwsdPjRB+1zm/+U4fRL
iffHGNqaLcvuNquZ9ycmoz/r2nJ7sLk3gvhuhsbZzfI9ob4gEkkBjFpAewQX92fU8tucxo8yo4f8
vz2C+M3JKq4AiQwOkkt7Z+Kh1E9rv3FmfWtgvNrqnmmzDDis9tldWGe/yXpnWPqubqZ/tdEnsTEZ
wdZChN64M/NQxtXc+2vgpE3x2ofnTDUvVLhHg9PQa9NW39z5lwAJt1oNLholsh+VX73HgzUg73BW
C88tzlXLMI/w37AxuAj4PUQ0b2gwG1N3ODc9XUPgT8y+amPE01i0cl908nG0aC5xy+mpz0seafGz
Kup4XE1z4vRCtdf7vDpMMxOSRY0FmnCYrZ3LEQOya2jsyxRHSbDuCAixkToBYzLDOkOpY90Mhts8
De/JL4PJrVs4ZZV7n9EwpGb/Br/Ov4TgTz6bT5Wj/2FWO6mVfoIwnE99nXDZ8NyTxRV4AzfepuoS
AThfKGCdaViMLCpLo2rinDkVH2M972D13vh2cLEK+94LE5aHlm2Ud+CPM+m86ab+UnrOPV6hMV4N
pqBNeTOFdKjTZn5H2wPrANkJd+HaU3SMwEWOM7rFJr8bAaBhQeNHKfEyOX25HUwgHyKl0atW6olC
0I4muYbklcPhMhua56Ea2+3KZfVxcvQlvPo7ZwgbkRozrhN0EvcjgJ18sOk30OXBG1itq3IXlAyK
2sWXaDmAdwEfMlWEqT5YVAWG4XeVavvQ/JCSPCupwo1pFr9daXJN0t6+5t2BpqGaTa8MM5YZNSHM
+/tqmC9LWDFqmsvY9rDnsu0NBQFI8OMMQlNxbgX+rcUMTiP/bFcsUJpUB4bdXbfXuV6G73pOqZYM
YHrtHF26eMChzPLcd3094BD1/yq414kqA16CqohFY2Ak6daD5HpAFOxpSfu3sstuC9bXDY7Du9Fv
3sXy7MiGaUs1nuAtNFBXix/qhUqv+OkTLMDSzYBMdjlIXKBYgev2W2OaLkRPh1PoOvs2UdUNrXTR
1IHr5N8+OY5zConmU/Z7m4ai20D8gYTrFBka2foP+NgPuikJBvMpnZjvrZY+szTCzV35/y6hdno+
UJzGDS5TQ7Oqxq405oRuy/+6lAK32jRMD6gNXWj6K+4BR72NgRVsKipCYw1DvuzW+/rkoYKFMgRo
7KfdiSAd+w3WPOBobW8zyF1h1QWjy3FZBXHH8kXDGbbekcKyab41+tY4qYVTPKVHkFIteH1VD92o
RsG3+/qnoJl5x1d49GwiHqW+Mdz+hfAjvaRPhPQgZRYXH8ZpXKeMOnJ0AuAYTJqaiylN/2QNLLW2
vueq/Zj4/grExd1WwrWebKNj8CVoWlNX7SFnJv5IJd38iAmY6iLGjKqp9qGAjt0H7nAM2wDpr5pL
OqHo9EhZV6QpJc51rztbPhxcgrJDhMejOXTV0N3PEHEHmSYn55qms42TxnC9DUzPA7wLNM9xs/tS
X0WFlbl7Xc5xsELZhkEstk2BCdJnLEgv51eqqUAHXJbyV8X3THdqEUGbQbq8jnMmh/1tshnH4Gfh
hZgZ+032t6xYN0uLpqPAkpfaHGn3mOqLTup6z5hXRTXxwVpl3U7qgGWc+a1cTz7CAjdfIe46Uz1X
7XtLbcQDlWC0YOSFPtFI/+TIhL6k3Iw9G9BNiRKq5wBnkFD+o22ZN2ZwVdnGCtS6e2FyDfgnp+ep
YbBLKbRg+pLSU4fIsV0pcUaoqQiRchTuFuvNm1n/ZjagCWkwsnMmewka93glrHQMtew8iGojPxo1
X5mbi5SvH/t2gpiMn4BeIPnTmIyn6lHuJD782ur31F3Sh+pFpTGQ7gqIwjx75Iap4/DhRsmWQLHA
7CXXP0d6NzLHcADtnL8uW8pmWWwmrZ3cpjYndrpwPoXZP6BI5xQyS/aBoZjJzSzEM7L0WaQHTcEa
N8EMZXalvYOfY1niSdQq2eVYX7tJMmBubVTWvnvJGDHuZZ9BbevqJ98oBLtM8klAItbBtfucaAwY
kg/eyJWedWrqANI1aGQyx62hDlnuvlDRpePVpDAFneeZcf+Zmwyr6YhSNnDw7hN8EUMH8N/xDUl9
Kbb5uuJPzGLPMRaheDP3DuEMqm1tBQ7S4IIbKhhqWQgmbITDygj+2l1maKrli7h2S2rXezQlxfGK
6xrbiX2kpLM6zRlZG5OaSKsrEfsqGihh2N41jbFVwXXvDQYTsktiRR4svlL+1pZwGTSbTFf5CIuF
WJ/fFwPqTap9f5Os3Zf97Zg8HVWhj2vYnOZ8AdkFNHLjGP3EKQKmVCa9j8xe5clKy08liPL67czF
Bm0G/w1eWeUY0QTV7zjNTYqZJ9hSfD3dFBBQD1naj5shU1uj6+EJdAndCUm9Hx3OnU2bn4howU/v
PvqwpHfYxFXSnqbOvGasUAWqOol8IuZTxUwG0zF3y/VrGlMOpvXIyXcejqwNIJwd/7meCYek6iuv
akaadjYQB6rI6QoFJVA0fziHXF5g+6HmJhQjlsECrsPvfqQl1s3g5CaBySy5C3aL422L+VFZ1Lg7
JDdgabxmq80i8UiH8DUUJIgW9vnR8XW760zxYo0OwYvF+a5N8dRU0PUwc/y57bmlX4YK0AsBdhyV
uM+i3qgPUF3FRnHK2wZGeNt7y9NYecziDfdkmxQ/ttg+IvZfc5n6rdlVISml9MTbe5tZvX9DU/u/
QGouBNCUjZTfz3PZqUjso04WBARhNm0yLoL9GDi35SJo8VmvmurCWZXQSwG3PtekYPq6/sZgHe48
I+k2WTM6FJ4O9maVEK6uR9gq6itvOMy9fzFWIIT5yKgXfbVpE7a/A84DDtgd20gDqbhSpK7cVnUx
1XZhN+v90j+MmWsiS/AMdoZ47t3kSfTOHU0qv+NCeYcy+MfWY4IbH4ACcGuwD4TFdL61Jv/ZcUrk
4No/rDrbB2L4B3cCohiVZJmbED3Z1QP347GoEIY1gFdEYHezekFsLzKBAhG8gGdso3TG7ikycbva
VxwyFRF3ain+aWqCuBbiDqYwpuSHLh/lnGGmJUBVOjXlZ9XDjBK0yVzG3d1t6ZmayRbuA9CSFJXx
U6/ctWSCuGnN4YzOU0gsmdmza7ucQ5biFguqccikRV0BfVgibSi3syFLUDTNjJHvzeCmVGKYBmbp
L7wnxhIFo/nBs+My5kxSVhhUOZKFZXXosu5WQFgzrRA4sVuxOTdFurcaO6Y59TjYQxv3KdsM7kVu
SQh2rUcorvULDB2+voDuXm/XZcLQ1XO7rKup5bBZcdBMm0dF2H7r9zC9B1pW4cHbnE8giq26+kpx
0ETumNygAmAiaZ3H2nNfBLe2LQcNdP1siqAswmVPT3DGOI/SNr1NF5jmYvA5wpjEIaXHLSFP9h1l
oti85iHSzKpyF0Msi+NjY9EQ49m/i1XeBoC4jDnb14pbymg82GtLTHVVT2OTQki1bf7effm9pCdd
gyU95JPFQQxbzZgVt547/qIstJFrwfju5qF7nMQZ60GOBs+payXbsp1oE4lI7Z1DPtLGH8fyBvmq
qq9MfuYgVT2eymnF8CycH1rvN/ZIAarl0i2YK+XEro87yrJf/DT/Dn21q0tsuN18cALc5yGEhDVE
uTCv+HW6ZyOZBPUmIQvMiQZRv/r1BAnlqv3NOZnBdKa1LNh40nkMBnD0TobPpjVnEVPGVowPqpVW
1A0cayyPkPNE5o2g6b6jhIxNt+N+aD60ghKIefUoQqNUnjrdwucM0x0HzEY0OAKS5RmAfPFoSPjk
iQaOMJbTfOh5Ihet9jKHgKIZLsYThlOGJofUUTt7Cs7tlO9TnkARGuYZgBFF2wtdLwHfnPnSun0b
kyvoCNzCZElLFDcCDbiEn1IHUcloOKoY0A2CpgAhzvRiZU64ZS0FuOhsh66gToOjnZh4dMtCHUxP
Ptg51xohugVuxCOyLbMF6tq3M0+TghrKzIEnPwklXe6jrSJVTM+Sshasp9iaUNnxGvJ5+7kCergU
D8u6ujFQpwcr93/lSDdskHIe1d5HIeetPWoIobY+ASRE2E/kZlyo/TIZbVm995g4+VviIU7NwXkN
8VfNcuFaN07HxesEZNb+sUhpihvQ2PPWGG4HUKtF28MfSSzwIJLiB4FzMOJMD1ZHbljIFN0kHRyQ
ldYvJtOkDgw0Tb8B7O+rmp4x3OisEbOLKIKadaVpX5m8ff9SWVMcFj9uiW9eaboRq5AcKOZMk6ld
TRGkye+gNAVzjDmZAi0JjTlNdjwwXwBzWyxPbjFCF8aNU1TzVkLxjeCGnr2Sc4mUy6tthnc85NiF
JGuzh0snmiompHUFPpkS0c3Ii4MXvGiAzQpaZLFY+OEBUKkNEGXZ0FRX00HO6u8l5nEN/J2ykjGa
6NHjQM4TXNe0oQnvSGTq3syCX04hCx456mAJ2S7MBgHmGgGNc1PJ4dfyiBTP/ME7I2dhDVTUrFXP
Ryqeba4yRLQ5qfeV3vr1IWektSu1eTdZr41k9JIzDo+aAvxmUkwYBlXs9A6CCw+C7zXv4/xTWc2O
LpbsrSmn+26q/6Cymm94+ym+TtLXtYVcyV23xUih4TTK/gRS9EmE8qFo3gEpPTd1G24J6Z+mQJkn
E/Xbd7SBbyR9brEIu1P/y1EYezMNEb7T3uc2AzAj5/8R3QeVf6Iva9L2qea7waxeU4SxZO++Xk9l
aBgHU6MEjG5Z7LTfjweTxl0EtflYd8ggRnh1o1EjDI7ahNQZvEj7CJdR4TLF2UzsQZWtz+9c7SnF
ecLqEDfh8DCgWuZ4xjjiAUFqUQnghD54knGDYOaH9xllsnZB/6wzZVMEvWdfcPhGN/PpCM4sgfIa
8DBbxr3TcSuWptoP6607EysOcGXewKNAZqZoGOkkw/qI3FkX96nkIiEhHxIGeUVLOg/84lFue0E0
OgfgmsyZjKU8ikJ8mdZyWdrq3bOHN6XojRa+JiVKDFp0Hu1zHPKihN5FPj+fu5ynfmNyWny7nuhE
wo6nJ3lJ7t2OXyjLs62qmhcNEZ8ihGc3o8alz/snnTIgYg62CSdPbespfK4GTfytGM9r3mx553hR
WuAKzeidR2KqnckOYlkTZTP0D13nVZ/Nf624BppNg19aqqX9MLKPEKTnxgnL96oseG99OOjd1FzC
MHX3+fVjdC5M8UVUGJGM7D3o1u92RNeaay5gAYtWZ73W4aTjIMcIvbzrCRCX0PLHNNIbce0pXDmE
bNpa7ThbG2clQN8wGqENkxILbta55lgszBnue5LtbOrwoEesXmTSOHYYk6cusP4QOzuqPu8sC725
6ZxLAj9xTWlPtQBHxw59JtpR9iWr33OjOkG1BQVAdmavVhRCZf8TTUXxLJ5Gj2lP1AX6kFehZISa
iiiALMBObceFCD+8Ifjn2n4MBf7NQSAxR8yGvav2bUGtSmvNr9QTRkt3LSfFYrYpuc6TYhdQhhgk
yjenZhWr1KWFirFJxSgicL74aeH+HmZqhjfGxDM7rQIfNFPmvSeAEXjttF2sxLxb8DGnnm4vZVNy
Ul/uWpdNnvOt4eOEofkdcWp87EV4GtUVzJ05aGBu++iQkTz4bensvKB8zyfCFzKlRyccH2liKnEN
5wDvC+Op9yEnLIMmw9ERRUidKJtBHCw1zOseONpmUvMd2KBxm5jvFPqSfTJKha6VpJGU9gdt3AF1
5pXHnHbgflnghMi6yPcB4Xo9xzsbwSTL7NM6cKADFYzBlZ4Ixs9M/4nXQI1At6NMAGe89lnZu5oG
G6PGxIS4T9AVNMUwlIi0BIcSa9g5JX1zaQIWqqZOD8123HWWsvfOOJPXyBwY6qn5myGaYKSGYCbz
BT9Z0n/Mya0EU9Hp4DyYw6MfoB6LHuOJ1uFGySziGNjANvSsqCUW5HL7Qi/rKZLJVzpPaGjnC7J2
tAl/rSb/w5azw0RLQGyFFuWgDuTovt1kGfqo5dEglbk1C//84BFoPK2eYjpe5x88BXRM+rrb9NUS
2+QJ9+sUvEHsQkRxxFA9pCi9XNnsm9Td5o6kKTZ787LvasQyngHYsI36uQja9ywhqdLt8FDHnnNd
WkVJX59psIXm12vsar7UDNajcQ30jZndhnNj7sul3XEXH85hMHOuS78UExA4BYuIfW95nDJ7D4L+
YYYeEs9bZiAXJ8xei0c1dfNjNr/kwYDhfQH9WLH9btxOyLjlRYtoOL0JW91Elj+/juJK61U1h4SS
KtiC4B4htDYaAJvBaaN2jZzsBr7619r8DBVrhR556vOAk3GIkbEmKzKAEjXzpoF37VgR7LmbXjbP
fTOGW6/k15X5uhsdkRyoSjgOZBEalIct2Kxgzx3COhg1tidtqNcma3Gu68SNE6e/pb52ZXl3cOvn
ybGS3CYC0ntDMzi0wDhbd5H7Jbzufr35ls4WorsX7nLwANtCNMQRFR5vK7Hu8Qr+JgVQNbxiNySG
sp3S1g/wT4YhNdGJJDMKJogIS+tC945NtVDQPpTgVLyWKInLRWM3gPHJRhw0bcWLb6f/SjflTcn8
15Ujr63miWhg03J2HAk8A0yPKYf415rUGNCJc6CG8YQJigs9Bo3OHAscy8XON8P5OPgoDtSL7RrS
VhsphnE/4Mhoc04cpp5uqKyBxcLM5lriM40/5jQnYCyuMc7ViZaR0RlXR/6eawfarWUZrl0atxl2
tdb94EERyQMDHp5pntz/HE4tPRhAs/EgAEex3P6zzpZTAFUvhot9mMZ2xVXS3kw2XAUxI9CmDimp
hqepTJmeZCESYONdDG9U5xLSTsGSIace4kLhm3tuDcSmzQfoozeVgUAktAJPjzn7iGmUu4+kpHb6
tRWNBwNNkBak9V3qWxOP48TEKx/uDYfnnNPDMhFu6ZrqUjUyPA95d5hLvTdnVB8bp8vZxoc2z8Vx
Ke3xALPK5dtWT6GnSD3o2rxp11uHVEI06ebew3C29bHJhwyUdoMd/hFB3arc+uU13KzLzEw/LY3z
lQ/Pg7tXDu5KrAAfacAWSpkWQa30teGW4WU0jJq0BEBV7lh7iu8ghRuFz5k/ku9AOCFYpXl+oVkv
7GT0B7dFvwe4w3lz+K547inimPBSeWkGJfAJl0IVh02D/NajXQCHx8nx6fe5tWdHCrlnNSgqXvpp
j/R7sSOiBKptHzBzHiz3w6TDMwqyyYRD5BYYH8LkgcpBX0ty0AkVxJosXCzm8CX3MDAJqLBdqJg/
EnBJaNgIV146nr2XcFwaKjlhqq+J5ITs+Qy1Qq5vAQAcn7vFhzVkn7Sl/6yJHg6DfAia5lZqCEzN
QPFANdhHGrifZe23hAgk56yspsGmRJecrb9muRvMxsP8i9rqW7hsabXAFyxHZ6Otmggu7eYb8Ppk
9zov1kaI8WNs79DKho0/hWHsfxo2g87FIVREJc4zx/cLAwV788EhlpoV7ubh7DaRQfxuAa9V9tM+
zLjWBAiePHDeBrQ50bKcsvs6tYnSdt52MIq7ZGpQKviDRYs0yJkF+KAmmfD34Zy4+sral0dd5S/s
94dxEPalMJnptSwLZD/ZCprhYIwAH+ZAnbqO/gd7EBByBv9z0YCEajwxUe98q6IkyV1nNIIPR0bd
X8kylyfKdz7sqq9jlwljDvyHsxhq+Nq8dhX2AG4FYGHIDpve/K4ROfBE19/pyB21zOm9a/TXCLCT
jYoDhoksta2xcKYAxIKEqLOSTE7xtgAOSr8Oput82P4M+MC/4vk9xtlqpMHVkACOIUm5TvF9Rb3u
eZpjos7p9uo12WgamHdEwfWmazkBhXXIgbJg6uBiv2PTxgoBh41h1RjJrlT8ekxAaaz94qp5dAt4
VbLKz4ZqcHF5mJzsBXcD0wLUHnI/6fAw69JkEoMzzDGmMjLb5Cks8y2T7jVmwJrClcR0oasnTnLB
JSy3dlDYu3WxKDiuPhLaVmPtsqewjEwnLorpFkuQqf4qhx7uxjQf4I8zO3SBwzZd7Ku0eKLL5miW
tGtLwm+t379RTk9tgxccHdmx91PZ6ugJlFXuPHPMjTGg7C2fjCHDrmK7BMC1Am3v+PtcrNRAPLoe
apyAUGJCgyY9nbB4dF//5mr5otP8yBgAa7bf/4Ut/fRtts+p0uLPYVIbaZfvPlwshBvpMPViPf9F
an2SOvnCE3KBCzDscULjy1vW15wicUhO+UdmWievrvE51bjZfENsM99NKMrjqpI72Yvf9V+z3QFI
WCXdqPmr6VB9U4cZ6WPbAIoJNV1/CG89O139Ni39zTy3qAEZQo3t/jA3xK/e7aVvMc01uW1WHg3b
ycBGG3jua3AYhsnhvZC3ZoMBS9Sv1WKlu5aLKI+VRcUI7cdMLnayHMe9XyMptiwFDsUFqRqsA6UN
bjzn414veHpa1/1enPQGCXOmLW5FCXPzaeuw5w5L8q8nQrtfZfjeNS5Z+rCuXgFqJsNckB6iCHFe
ijfoVwXATi5ZVRJEGp07ghfFwLTA0mfwz6jKDoccY1nbf1r5v9lhvaUsL6pBFdhVDdEz419UFNys
4WzcegVKkxpeRoIdG93WzQ7Oy57UBu9qQEC4FsHLmPo8r+X66DC6Yy1l4EHSXg7W63htohz2dUbZ
zSy41nqSILpothPUh/Ja7cBrXHg0eFK8yxLBNagBqliQ8Ug7Jh+5yw3U1gUkMMqVSDztpn6iKFKM
e4/g5dQLGfXgkaOSKvq88M+Tle3crhRH90sQqMSVxFqq5/xr8ZF0e2NmsipyfDnYahKXa2RHnq6o
wgY+4NUwne2R1VwCLzMlz80W+5CIC4nzY87R5o3ipOzubmJuSMNFdlOb8FmqLD8XlgzoPKzodoCt
a+osamtoKV2X/OZrvgAYs25JqRe7laIuVqiiihNGMBsFX4ClaaHjOKnu1o5N3wsZ2aUtNxFfRYUw
OZkOHqOtBi9Ck2FGMijoy9TZqgJE8YCpe85sFFvXyv7EsQ+LMeJGcxJp9S0ItYNwW68aWHJMGhQ4
fzW/5jqLPEWeOU3TD9MeKc7l0wKNyNND5c7cMehME9oMOfVw0XAOhgtD16a2JAp91vsEMdDp80dp
ZgfFiQEvrcE0afK+Fnt6xdd3tvWzLUVxE7gab6SD2d0rajIxuwCQNs4N6W2xi55AhWQkpYuapQK5
qXWyq2OjfjNx08eM+uqNTuwTazT+K9uQN3yb/JayarZ4qrCJIQwma662reGUO4yXLE5O+tTmyNEJ
m1xeqfBO9jiVe7PbOdXAGUyj0uDxSs4My/9WmDz/BUfC/8XeeS03brVZ9FXmBeBCOEi3BAEmkaKo
0JJuUGq1GjlnPP0ssP+Zvy17rJn7cbnsclsiiHTC9+29djXejliIbgnBAhuG7MylXT+sodKSaVa0
MXnyWwi/G5Lt1Lv2GGSk2ZvRz3TWi9Ngtmu9Vx+kQtMP8dgtQ2CHICBSI8SEO+gJQNFSNTvWWvlQ
RYt9fFCrTRsUbK6TVn/oatUlu5vb/E2fmZgCzKqtqsGcC9l+dmFxvP7s9ZsSqYx7JkTH1Av6aBFv
BoIlwKNJsaMrArmBOWCNZM5RuhEtRYhioB2OaoMivBrHYdfbAcGodnJjEXmdNaa0k9qZViAeJTF2
lN27ST7Y4T7Nu/ZCmIlztWOZSBucag7jfRngpW7DZlcr0w8MpfZeGtg5CTN36xxhlJQLGNeLXwuf
KGIzNfhmLLXvqBuFa3cUe7KEqhaaZBblk9ncZEG1JrMYoY2BiAupQxE88FtiEyJ4ZI0Tz/d1lh+f
E0wqpz4kU7xo02zVtlG8SMI47YByK8hMhOHxHdzoS9ZF44ZaJ41Kao9I91jKNJkvbtC25Q6uWKeY
RmtdIPlcxxRJ10nYnZVWebQN8WjGWbqRxoM2jsZx8sPSHYe4dhulnh1VNMRh9xkBnovXreyfFV4c
mAy17jVD/A6T4KarNOKhkvlVYv91wBmxk7P4nkht/ZCBYLiLYFGSdpWey7qNNqXZlvvEzxASRPIJ
AxVMO1GKDeC7na016a7KfZvmp9jpVSlOPvFyndSpLO/gdLMncXMZz8TV95YLFBr8+DFPrbXdNuBi
6zkARKiiZ4zJPmUMKlXlpsg5baPW811mDR4UqMzLO6VaB8KONyriukOuyqhzC3uTywuiHZFGQduw
Q92PfiiXvJDAR6TsJEb5dEa4eDam2vptpPA/2BT9apn7wYKnFc28q2edN7Vp18xH2klp260eycZe
IuaO8mraevJIPV2xTRZAqczMr48Yd5exX/NjT8LMj4iYcjAbygBXM1u+otU+5qrP0CIOxU5fPH+T
TkutVcWuGjvEKJJmuJM9li8gxgETpvQ4K4bPpu8KBOuIgHl92frpbm4bmdsuFxRWDs4zvdS8POpf
r54uuDHFToqDfTMzw8TCDy5dDTdeH6JdpcXYHKCvrU0Ir7tYPjNeIorRGX0LBXu2UPT36wePNcWT
wihGAkHK0W2xsK383J42hMkLUn7JGiKawp1ipsgMsBorlQHkC6hcFjB+tta0cZtivFwBSiJyXYPR
wn68k2bjpoj8dR/RfVSoGu1QXJqr0uhHVy+VfaEX8VEs9kiII2jkpoShRM+sXTD6LrWOSx+zbq6i
N6yLyUVXi7U0st0M/DYlZbMezzmsG6ZyNL+ivtgF3f6rhdGntUwhMtjWNeOx1WbeuLzrfkP8YHZb
UNJ3p7GooIrExVaqyhuZedjRtao/ZLaoKMLZuAsDfaugT44z+mVSF/PH0TjdkH7pzQZo2TlNLoYk
ModkY0jFozSBwemVk6A+WgRqd4KUuMFOIk6Uel2yQ807nuN9sFTxph6J1RjrfKcq/jEnpkJSEk/X
bDdiFfa+sZbKrNuZqQ17fjhn8FHgHgYUyVIk4aXQvOvDWI0CYXSouj8kHrpD1xEhUszsnEf7og8U
dMzoqSDodydJ5ElLRcUcm3Zns9HVGwF6MsiRxhDVR85dMOj7dKgOUUz7EVFa4wibJ4SUzGFbx6HM
tojsVA2VRWtlwrOq6UGbmu9FkrMD9F8SutK/DHH/b9puqUV/ETMiMJ7+z6bt+zr6j5u3PPmza5tf
+bgmjVjKH9bVk73gSX7ZtU37DwNjoyWrlv7Lyf3fdm37D0vDiS3D4jVMC53Zv+3a+h+QG3XKaxol
GVsxCdn5PwAZ1cW++JsfVGDZhVwky6oM/1UA7fqzvZHhUUfJL42uXciHBt/cVu1DsWt09K4dBR5K
CsmybQkfLJ/6MrPlGomCcPKkN9xEsr2kSuzN2CQ/sTWxEChvKzIPl//uilp16lCt9w2bVVUqz79d
3r+xVItPvuDlqyuaalJVXny6qvjEkiQKekJlJEaXQBD4xYSqJn13i9cjB0uOtznPAt5bneb+3Ajc
BJTWUMk/lXrN0rcrKSqp6UNNVW6j2uwfDHoRW7lk4io7/sz3P8qwH8HfQiMeZnxYy/mrXUX3NGlX
tGSrdQGMg5Y16dUWm0Ma+cPiYFER3CZF6RmpySW992d0OJneLlm8JQJHaXzNsuBebaGldUtVfbne
C9koz4az0hhsH2KaJ/98sdRPhMtfFwvfr4zD1UZbudhcf4PkNCCh7VjtRrfp0A31iXkPKSreDXX7
MBjyiNR+IM7Vxr6xLC5LOzoNdHbW/vJVYK0gELle0tB8JJL9pz12YPGW2U+f+AGllX4W1guGabFF
3vNOrdZw+kzR11RL9C/4k+on//T1VGy+Cn8pf2OlT2K6NVKrDS6J1fphNvdmrbeXXs7szZxJ3CiV
Sn/WFUQ/wpJh0WZu8jLr72owfIuxGvKNa0h5Qh5NZKzrCr6xANaElYVSSrLOszDeESiibpGFIqJJ
PTlkh61ISeCNje32ptkf6E6GX5zXZzbqcl4ailvs7lRbqdsunKPfbpGaNJbR1lhgjTKGyzIgsWqB
O/HUhaxFFMy0tPrUG6WCIyzBhAJyWGKGMuRtLeSJHiW3o+3hYgNx/AJfgNxwOfqfBgpqvKAwBUMW
AxZRCn/+dkocj43B1AxwcjI8Pev2qIEmcsstPMQGFOIgfRrNeWvRFl3HTfwaJiB4WH9Vu0BLle/s
QpNtFUVHEVJVNfPU3tQ1uk42e8ecvFWWDs1tE+uHcSqsW6Oj961E+lPdtFiRym5ey0l4yeKe92oI
9pl/LoOgP3WldqOLoblLYQTqanCr6ZK5Zp1TrFsT0h3iLtsLLfROhKqU2fA9N+hkZ3XMsrjw1W2j
s2QalAnW5hAVK9OKopPG/gZX+ZL6jLRP0foZIFEP/6qyaSvR4DHxwhVIMZXsex+xKEtTW9nPys+6
M+EjmNMBujdh3DqMHhYlAhM2gdahJtgVilrzWHlojhiBu7dl62b4Aiits9ky0nLaGoteoiKaj5jk
4HvQMZHXHLfIhEOFVdrlYLzWLRoPZx5zd66q8twp3RvlBnjMEgHqZfZBkpG0MSMr83okEKCtkPXk
2TEfo8wxCG/CqcXCmjg+KvP+c9Ap6jaQsvuwmicCitk8dnAW7Fb1mIBkxgLtABTSvtXs/tcNQAd8
r8pN6Q7NRZdqZgUMFYPFd4XfP9Kkox0g9QyNPErhng+RVmpS7q47HzbjS1i5cRMZ7aWwCrFpJ0ls
khlA6OhviLX3t3NrFV5VI2FLygbhkJDkrb1EDyOgqVe+hnlYKYcLNS/CDIS4iXHd7vEVI6oaA7D+
/fOg1/2JEBlgdcvzE1SnIXjGLxLdKWwTWYX5h3F3fbUY87DftcRFZMjJx9mnKKoPtjvadPV88TBH
GSv1vqfdX/HJ6ngeos5GM7aYX0oGiHYYs02odS9plL0ZuV44RM0gVF3OU6qO159edmidIWJMjwFc
w0jZmuUwOpiz/LukrDeqMEzwvpjHr9/JjDquXxcwobTltilrTqM2pHVEXNBBwtqZEmcF/GomCck0
P9SSxL2J5OEjXbWNhBT5e6MpWz2tCkTodb03qf0+xSFezUkd+4Nkv/t1MeyTir2VlqEdUuZhuDFG
fGB2ELcbOajr+0aXf4oEiD0bhKnDQOJnLHMJUUbqDzEWGxp8RQP0IWmi8OJ8Gj6R1KzLdh6PWYle
Y0r7Ggoje3XZkI5d2WDrr/FqRmXbbCBNFt7QJ/Em6dHmJ0JA5MQif1ORde6KjH76VBg33NjxTA7X
a5kp80GhToa8ZXoTmaBJVyQPUxC9THUgdlLHNZuDpMOr1+IEEh2VtSqjI4CzLM6rAdsU8pM4pLqa
6/23MSbxwuJqw22wCOYaf4h2WreWpu6gKVFOiKf36/PKxz3YomvX1zuDDpDxZ9nBo5KgDiD38Lpa
2/ELng3mTcYI3gqloHVgkXbduX0IKKEARECRfHkQZxr1ct08RDFfOoCGFhMKwb+LW7CeMPRqahv4
wxj35Sk440ggA51Matnf9W12h3KBdMi6fJB7TTm0I1t+ue5uCj88zGX9gGOz3BC/3jlxgAH6+o3n
oIOFWQAWA16w74am3Q9h8SQ6u7qN7PJWCRHZGXj1keuMj7Khh0fDPKc8SeD07He+meEYeqGsx26w
nGjMxc5UhyVrIbsvWfB4So1mV5fj/kB7xcm4zcfQ6Dz8weWGf6AcRqk6USAT1tB6fcY2D0DZ40AZ
QqsG9RXco5fAKTgouqrtUH+84sANmZsHVltDWXrDMrHHpCQOWSXtr9c9rYzGjWw4jCVC0Vgep/0V
E4KGuPQCKdLJWDaO11tQVksvI/NPbVeV3mhHNCeVBsY9xWlaZggm/BMGSmgesf0t8QtlSzd1YSEg
e8xoBmxGHcmc0T1T0LkiR++kkua9OhA6Lsna3fUiW6H27ldNyN1iLZgiTUeWFZo3SyDRqmdbQP07
YAlq9rs2rcyz2iiXOGs1bhG1EoQCRPvYRLeNRXsqCnhmxNQtVAlRHicScHixxnFNHOuMMMPMgfXW
6lYU2MilKKjdEpfQ3AWe38z5diZDdK0gLUfjOZ6I+f7eptaiR8nyNz/6oSsKau9cQYc3x61j1sAt
mySVidWekwvdvlsU8tEzxoxdZ2C+iptA8qCxzSc1o04c+4qLdGPCANGzsq2QZsnmToELc6Gi3QM1
m2nBLDUphFGXtDXLvV71l0QKt9RYxC1+b+T7alZtUrsJadPpI2Km6oel8RibM9EyFqqcFcr060tG
P49qDvKqp1wdjiYxHTX5mA9pi9FcGTV53SEpWZMEaK1merg32tR/C/XIeEmi8AhIkI5cVf8oMpp0
WOI3kmqM3xrwlFo6Dw8DFRS0bNUbsMboifuouWVBGJKVRxvdn4bbppawGdSzdQJjITup8apOUvwO
HbhCwk9/apgbUOAlo49exZuu5nqZqF89rRUv0UifMc6yY1zhX+z67AFpv7JVaz/fWIH9ps6Jfqir
CNOCbNhP5ImTjYIjJQmSJ0OHxjAX2bHEpUhmNsV1lbg5IBvtJszzZGMzQ6wbBji2KuJGtKW9aWrA
eF3OU5aREyIsnuEu0/27oEfclzV16XGbzR0FGIXXvS4OIfNvC+QDX7y+6YBnnNqq6sE7tbyfhjP0
dJyk+SWgL3zwUY0wunKSNADZKqrj4BD9VntC9Ocu7faRhj41IXtneVdHtXtr4wTyBmbqbd/GDHDS
mqLEvBsjgBXRjI5M0ulfBHV+B0cT4zcCXR56646JyyuSiv81lD7IUvNAtZbtKOGJJL4wUoUM5czC
wG4i6YzVlwY9MnXGrtJL1bKkIFs+XQuHtt4d6wDaecteREihvZEt87UidxFcfHgaJD9fB9CNWzFo
O6mg8SLFzf662EJgcynqIt9VnaCjMlYo0/tpJ0Lmqda8y2na73SuJnvKZU2eFK6eaB2W6ea7ZBc3
JUZ3THb5ytBq9AmUOY2DWZjzHSlkcBekqkZtgu0VxJk3MLbf5ZkCFqRKfxZTtZCAw0NQ6l7Hy3tf
hPqt1aU5jK4+X1/HN32S0b1OpXnEF/xi5FBVwVOHnt0q+Z1V1bf58uHxVBrcUaU6SQZHpfoN+aGw
HvWYuMhEt3wn93OBM3vqb7uGnOm2RInOWnDjK/Wt0dOyLjDeOdVg4tRoVWiEDUo6ixq9W4SZWGkK
zVDWu7lS6weKlHsDJ/s27SmkARBoL2ms12syLusSlodmVudAqxYwOVoz6M91058JukT8bPpPHQLa
26QV+6k1ToFMxQCWKNBik34qDSl6yVPzg+UHsOiZsWVWqm/zVCgPSdF+0Gu61PpIigvp8K6O0H9T
2jIjr/JCdKRGe9BieaLKgC1KyXdlS9/ZjUKioNHz2KiJAly5k+6KCASQCJ7o/jKEiO5ZFii7StmS
QDhIN1qiI0HWpQBrl4BrVJT5hpY2hpSiAM0zsYdYZhZf6Sc4H/7ohaOQnaIKIncEFY0kP32EE7RE
UoWVHBxHlf42ZgZjK2YJk3qjGygN+eXUh95ODZnIMZO4Oh4E+diUAHhzQRga9i1ALQRi5iFN6l7Z
VWmt4G7kPClHuDChsTBCBtfZzV5fgiAyqLdaVLD7ZRdBGxciUhTBVqq74Naw853wk/oeWdY2n0Hx
BCUmL1lLaHbmWuYqrdpvhCXd5U1bHYT1vejJmCmK5l5r/eOUyNm5VY9kPs+ratn7CNtfyfYQE7ya
wq82tL0xIb0yMcFHahqdxiFYN9Zg7jBvrMqkPOHoFGDTLYua7ENbN9mGVCH2E4n+CPPX2qJNSPdq
4UWGllI+N8pdqGQXHGXf5KZ5HMcqPvnww8lR/mC9oLtq1j9EqS/fETb5XM8h8tkkPSoVeH2fjCPc
+3yEjiZ5ZRfRfAiA8mJy1LWtSWoncgL/nVaFiaeuua01y7wZ7J8gCRSnLsbUKzrN2qV58jILudtn
LdhZXKGbdqyRpAxx9Kvqc91CFpaJny2WASBhMEkK8CI426wj79amMwgfMvJnCKwaEmZyAOQZAYpi
l997/AW+bGkrP/aNe+ypd4FIhYvzq/BIscLkCq/KieT3WhHjS0+6wKrOlXGRlEwefEfJZSgZHZrS
Jmq8kGKTzKJnKMYS9S8Nb3i1r9c6ThQLdxZWc8Tc4jYhOQR9x3gVtqxUFFW7UZghb65FkSZgy6PQ
2YUcYt0oPMRMORWjNo3Smci7fLReqg5WRYNd0o8m3MCVkLeJ1pBiRUvYYzNKziEVmWQ2DI80onET
tzbdNnHRs9y87QwXrmOylnoLHHqFA9uv0JaFCWDcTvAejCIgbqHHiVMpGpLZJFJyljA+j1ur3alT
VW9FneRO6cM4QbVzntTYFfks1laCS8eKssgxrvt6XGtWikCGvo+xb9hWMlEKU6EF4d+l7Zy4ChGl
OzGyqh8G2xMqNYpBp+uqWGm5V6vwhQ/zCspLnjqy5tBbllDAzs+TxDrVHlnSGyEKbUGHZ5abrSW1
KZHBqgKLjdVsEeMhG4ICm55flS/+8vNpq+zytuxcQgfPbQbSJZGZoXWrvadNcrbQu6PIYb+h+kPp
yS1JgfCJkTZiDR+NTl4Vevx4XeiayYtawnT/tSAt0sodgjugu6V77SC2BqtHf6ahTK+E9Rn1HBTk
jOis620oKvHPUfLJtWNvizn9m0F58pZx5InU6My5rn1zkO8rHrwCprAPfRie81oiC/KeSMoZ1Vky
A1ia3mTTRh8+52TBIH7HrnRTyh3q3bD1srYvdlR/spUm4BBw/sq2hQuqBPSwkdZ9L3sbcI2cQu21
+gOng3g4qM1DH/YfwGCu63dk+SnwPFhC2yGMNeSQ9vuoxvmm6u6lKazWUgYOSqGqvfo1jhrL3A/8
Lb+Xmto4NFXZnSDRy5usJW8trb/NXTJeTKDVlyQDBlSGbBnLRjqorcHaXyMTnN4LG6Q0tDsc6XjG
Ef1PJ4PGEruDxc4zBvFZK5RsoyCBWal5R58Yu6sbDVNyDJZ/NKQ6oFQWstuFenwYGgEf8KqRhaHE
0irGny6PQenMaiM5Sa3JNyT3KTcms35iaPIxowxwlsHJhEDZNrQvKwgelX+yIMCfwhjT4sAOEu3X
Qm6SpxaHt0oohW9gt8UiiiOD1D3J0HZjIXWHtpld4mutTaRAV7zeoF6gCGh8PSWKw4xcozDOfTN/
DF3qn1lawF0jJo4WYoYnsyPfwtTbm2HwfCmMTojn2PGoM3yOKou867ubG3nsSmYD6oxa/AitznF2
yWjdEnX5w/etD2qJPzWVX2yot6+KMqw8WdhU0uFFXE9NDGc/0LOfqaZtSwTkZzkNqMHYkQGv6k4R
PXbo0W7ILUEl72Qy1d0c+P25o9q7COTTm3h0qqDt17pgABuRwKLwwKNZKiamBqKVdAJHzlYBRIv9
5brKjxYq5JNEyM0dNfhwwwLllAx8u6kpZWccKLAGknqmlzI61wk/n/Rui9N+TwVHYiiY8t31YgrU
EQRxph/FPBzSzlSwNKJErZQHFC101HUkb9iktyw5fS8G7edMCRBTHTLnS2qchlHOj0lYX4oeSU86
WUsC0IRwQ28VzBG8TkThIWm2qvFGk/q7a7vB9Lt9GLHuT5fqZgkcpcr6Yct4QQd4ASAgQvoJ3B/q
nVTe6aWeryH0G9ugQchUZKPBFr/9iHGyebGPqjdvtGQ/idQhvzqkMEVvo6EAscahbDsSXXBO5cQQ
T8tgFN0GUBuuzdKL4bASYjt9owap93LrLCscTx/VE2ic8hBYBFSMSRdum6oRm2rRVDSlFqyJ8+yR
atKpVs2X6z6dTctZreMf8kDBGNKf7xKW5DuEhOAbXorIYUSNrUYHsep8s76lynIIYoh/SGOiU+Kb
BOdY4VoGnYE+vfdhJEAiQ5AasIREKmZTJ7h2Wf6/O/q/6I4qCv25/7k9umvqt4/0d6L19Rd+NUc1
/Q+6eLYKj1IQOURf7796pJr4QzUWXq1FU0Qn0Y6+1r+Q1pr2h2ojmjI1KL90K/4VWKfafwj+2KJV
oVhCN2Xt/9IfXboav3U94JVhz9Ntlby8hUKs08/9vSfTs4WtEvSUTiLfivyNNNAvuj6fG7B/OcKn
vkrhE6RhFOy0qM66pGSukUEc6ea8kikcOS+tY90TLJA9pNvwqG61h/TROpnr327F37RSP3VS//Id
PhGJQUVaFK04S9S9q+oYOcV6+uI8lU9du+UYgsg70v9s7jUc7D9fSWa9zCwzFiEwPZzeG/babblT
tqEHzuaou7WrORjm3Ngl8vqL0/ubm/inQ39iCUfRotypUrx8cehoxY8me/jn6/c5guTXyQmFDPGl
Q/YLIvxb604fC8SfMvdp2sc7ZV1t/DPFws3kIcJfQQJa+W78RUdX+dS5/8sxl7P+7ZiaSSnMaDjm
4CSrcQ0V1WlX72L1gilt7X9xNO1T//jX0Qyak7KJJoEAxz8frY+tbCQybHLWCGWc186tVkf+Tncs
Td14/R23z8p2yu3sDl6y6VfgFlb16m2P+sr52R0s13C71dM/X/ZPLcl/fSd96Y5ovJ3y8lj/dgWE
FJug2+zJmaFQxfBSi5xgtezyz0f5+zP/91E+PbjsN5J8CP2JCpcFmpMp6wDjER/F7p+Poy5jyaex
htA/JBiqKS+qjE/939oO5cjCne1geXGfrM0zlf9Vteq380py4XOtzt162JFQsb+/++pp+vtL+V/H
VuQFX//bpQyo1gy2yaVUjZOQD0ZwsDOULv893v/NIKP88/kp8icJghV0uTwbnN/gyJtlnNO2gYsO
za0esI58BRD/BNz/18Px7zNavs1vZ9S0ZW5W3YLp2ESrD8jaGzK8Vs32yzjPvzstTbArR4+jW6b9
afCMqbymRsel69znfheud8Wm2rBJcglhWbE4XUVrifeRLHmHMtHqixfz78Y2TQjVhOxPBpLx6aGR
Gx1/tsLRQ+1Jad5m6fLFXfvL3GArpEnYumEr4NbIifjzdfQn6EBWCP2XreKa/sUP2cBB7UjP0pPE
svdG2lgrzYGWtSm+uIXqX87NVnSZo6oWLwSN3E+3sMKNLLEu7R26Z6t5/crKMWhW9nt2okbGH7Gt
WK3OWGpTD6mq8Qz/yXW+mri+/BafRz6w2FWKLcLp14OLPPOn9E7jQPGap2dcNytldblQ53ou3/x3
41nb2xvdCd1/vgnqXx7mT1fi01gfIaK28prvQOz9zppWBA9mJ3AKKyLAVrtg9U6PGuuF5HY3qqeu
fnxx+L884svhNaY2UoItC5vTn5+BObcaWSl0rEkrf1Pv2ht/w6o/dF/t1W3k2o6y1/fxhVjqC5zU
TeSlXzzkfx0aP32BT0851VI86BgbHWz+u36HTuDsbxSvewofjD3FBcd2mnVzw1Ng0fwk7cuJvpwC
/7qC+fQlPr3oYzkGlR5zFeq1tSl35jOtitx9nVzDeQhWKIncvvEa3aXB/+XB/zI+E2smDMietoLc
DZ7Gn++AarZ9bqkaVuZRQiAUNj9sPJqOWeXpF2+dKX+e8ExZNdAVKjqjCg6fz8ci57yYpLElXNHW
LAHIpgwfJAVVMREmQKsRzt8rzVS80v0wH40G1JA7GYocuexztRBVbxi1+9SwQpgDFd4YV7eM7CWm
fWlsTLvhFa6bGZ6tOb90UAUkacQqm4HeZv9O5gNAok6FA2srCB/YdC++C2yxEoU3ExZMNFaSN88K
fD/i3pIKBTWQJJQiRXoQAXxtouxxq2mzlh+jbvIfKb/Ynmo24FMikyAyaZjR5GjBMLz6XchDOxBe
lZV+fC/m3CTmdqwVnNMhvIcF8UNDN7MAukC6mWti03UIGQtYPrq0UW98n8oA814GtR/MCtK6nyZ0
NoPEGdDH36HG6JTs2cQXbt00xQUHdtfvkB8F81Y2MedilEQMtuqxSlJmJMBR8mwTigtin4Q6cFDJ
MmKRrsnw6WLroUYrg5wpANHRZtLS+xLHyiuEv/LctDkwh37JM7BMzUVjVO1lkkgv/C6A0LFUtvAI
WqpTcQbUyGjeAIZ067bvkNMbNJ3p0tBRb1e93Y58GpYQPJg5zkHfapIfdgn1fGUMVQJnp/Y/zE5e
gCtBho1WT8CyI9bnNo5JLDjGDPfWUQozve8LdCLaIB4TLeo3YYhvULSKT1FwAerGUvat9zudkpFv
uUFUZA91jwhjVevFz8zsie0tojS4yeOU9LVoxNhEdDKmNah+dYj6O1aLV3saeeXKCRW00d0FCvV7
kqcF9hMqA6me3xq+aRwjH0KsVgyxQ/QmlGHslh5CJgxENg5grPkvzexrjm8kxzTMXgyhTxuwo+k6
B8HqRFguVjJRapk1YsCLmnotesTXzUQdMc29LtaA+cx8Up1IOEsGzW6lVasCL1312VQC8mvC/FDF
vR3iPihqij39NFwqf6rOgCCNJ8jS2SbS6voxjRsjcitbwkBmtu0utS0SAxWrfux9wiOnMe/XLfSm
FTx4spCwbnqTBFa8WWj8mHwIDsnBDUUiN3YQYoEkzWW2zwYstsakCTR5AwpQv+CFjRqKj1RlXfJf
UreMgUD4ll+5NI/UNdlAXDFRFTuNLgT6EXW6o51WOiP86U3XjNqx8muCLmtM1+RhgpNgu+wsAVB3
SaoE2yRX5zV2fUAvTaIzOlbwONAU7/3Oqlxhtrz2vRqspAhzgjo2Ad0jSQkfgeNwXxop7+/HdMrv
ZtkvDy2qSK9TFGBKbTadilgh3K5cUt5m7snaAut/i6My6J0GKSiGvDTnM0oGlZ7i3aYjZQ4OYZ7j
t4kU+eDjXn1stUJHqhC0HxavHn24wC8TeJqVQRYf1sogqMmCGBMbsJ7f78p4tL6FlPae8VirF8DX
y6MthaeiGmgpqQYqxbo1yAKFFAUmi24kIMW2s7GyUps1kVmfiG3qNxa0qBP7qTx0JjMSP2jbp9hC
S5Zxvdwk7wxo4KGjeu7XVO508lzE5KlGZXqlX4fIjUJDe4yWfgqcvNQzG0qlkYCoYEjGKbODfgcD
xf8m19YpL4hzDWVr+MAsExA5p/e47qwFVgmrR/8gxbGYidYWhxRpEtzslQYnWKkps+cXrBdTU3gk
ZWCqtZ7YRo837YQu9pZ6G1SNUzfspgDdFBjDeHgIeFtSWq7xu0K8Eq74ghIgNX55fAyzE95g2f8Z
lS99cTtpb10T32mBeotCkn4HPFKHHigduxlfTQVjldEw8krrZgDRKU26008R1DGsHvFNL7CY9jLL
UDSw1ZGHLEcD0Bg/Uwj1kCFWSvnUR/VPmdZVmN7M9n3t72JBy26N0kUpUHFu4LiPBg1RQq/XQj4S
J4vQSgIfzbSi1t4Mj7bV4zuEhHiH+405IrZIyHhw2MaMgOFTmNCT1N7ZrYcjD+apDi/ywPCn8IjT
5swrZA8MAushJxC9yqCe5o9TC7R0wDEtW+IuHMD6BSSzo3146WPxQIWCfIAi2gb9eKIRe0dqhDt3
oKxj+7lv36AJEe56SMUuz5FlDsmOVIZDZ27rYVOndyYkMD/4GKyPULxJ8B5npiQrSJyoUrai/KhG
8zbpYBqSb8n4hZcYFhpICK+yAOeh5/SMVl4ykX8yoDo+kCMZfIGlXfpF2FYeBT3P6Se1IvTT0W06
gtAutzpg2UJ7x/EH1tKYGdu62hERTz9gnzI4dOno9MkbmzEoj8Q6q/1KFvdVkmxmOpDhrmkvokFe
f0tQs45F2doSirJib23Z360yQgNwl4H6Sl8TbdsDKmYCWeX529i+4/2lx3EKB/uCwMLt42ZjxhMT
gbaPaDStGNoPtNFgY1og4TAymcpbXVLI1k6S+Z6gipHDZzlA6hV8b/unyvgB02GbphddY4USEoNW
5sRa06yCQkLExmwRBoNMJ0Q51pYPBc7wvO9dVbzL0LCafjOVsesXkElOSvBiyBeJtYRlffTLDBqQ
jR37zKf1/cB7JLsoNrZVdySxTYmGEwlWx7ArXlj4rar6NcTOIFL1lJbVN7ujZVdY6oplGWKMs6k2
MGSCU2a0O78/FMYdgpwmLYUFmZI83yTsSC5V4qMBLWE071QYRYD30VNdrPrBGp6t5l6OHgPqb1Cd
2rSHgCWhJA+clLBJf+hOEeSR4jmYn4Z6G0Ebz96zOnNUSL/qdLarc47uDNW3YyDZDIsA3hyQzts0
NjzgGLcoPO9nizDOoDg2Y/2IJcOD7Hu025pOs27gZ6qPcFcjgGniHlA8nKH6+J/UnUlz47i6pv9L
ry9uEAAJEoveaLQlS3IOTjtrw8iqzOJMgvPw6+/LPKf7yChDjFD0plcV5aoAhOEDwG94n2FMP0NT
7iVR8ix9+gK8OuSmIQsaCus5V/2bY0MeqnHOfd+iEhrk+dSyIX+HV6xA3igqzUUJDWxEHN8sUDyf
ixplgJ6KP7k9ZOXD7DAI77UpHUhZettoYrsY9exxiJwOhNxsbuP5UjZ06yXJQ1x6l6Ahr1HlbGgL
JCpvpl8pp9+C1iueiBTVeqrz4RNJvAYl9bHjIZ+68YJvbhWr/gDxXmReTVCkE+U4ImDmW+RTJilO
YSDdOI51VOVCoXmu9ce/Ipqfom5YoQQIVwHK8wRqWmYEjb+PwMB6iClXjxIP1+ilaJXDdlXlv/oU
fHaEcGuoRVKURx/dGcYxQoLiTx8ZogwSyRMe0DRC4jmCeMhXgnK7QsyqGiESA1Wr7Adyx6A2llg+
1NMm+GYJkhwLXkxbCs2S8CFmpWtv4Vprpwv0BvlrObbZV9Rsoh62C/zs64jEkjmTp0HyocWnDirD
tCSfkf84ZaAZNVX0DeyNCmXyGeLNEonNbtkgq0zg42MzqclDZhGzm68Ra529ok2NB3LuxMm/Phz/
Xwdk/n8ih+LL8P963TY/mh//ZoSef2S//vf/WodRDrfcFTYU//u/YiwUoRSXSnBZ4Bpz8DEJL/i/
69D4f0PexEbwxRFzkq2Nz/t/x1gc/Ce4s20LlSkWp3NJyr/DLNT5b5uiBgfRGnAXUDrG7g+zgHVj
u7aLSi7Nt9JMXQYPngyeUfwBEZDKxlde3yy5cN5/PP+ndc1/hBC1Xw3Q23r2Jd6+KEvnG7eykM0T
g3Z0Nc0fODdnD8h/fLf/6ULzaUL6Ycj8DnSDBNiBNQQJBsQiQdG93fr7L/L/tK57ZV0GPoGS9kUB
4L5qSHQqePwAPbS/kTqx4H429OFowZEwa2vlWoNzcYrmb1/ULz4R26Zj36Z0fL09DMMkOd5754UX
VyIqbQYpMigAFdH41Cd0c7tp06/X/CJTxfvEibl9IZb11fFRcWR16ksQ5q/U9w+3+zD9/LnvK09y
j68aZG4TiGFzlCFAZ9IbfHjgPFkuDMKwT3+XXl11gBJEAZCTa18slBdxMEyR/+U8TB37674BzAO7
ah8qWKr2oZB8KRLIWfcFMk6IVSWr+1rXbNhKCAHaDZjKvi4FnG9436QoGb/d+LxFPrAvPf7qEjZ6
ICOwizOKv0KaQkicPPI2P7gQQmkG+aiafn+7K9Mya6bcUNTSuH4O3eGwr9ZRWL6pnrHd7cZNS6xZ
ctFOAHT7IRonDaBbqCXAl95UHFDEFfzrzgPqOvhVfHAUGbqwNUO2RAtRyyZmF9kzqPlHX4E0WoeV
t7AShumxNSNWYwH1FOVlz8HUQKDJ4ewABOXSSWdqXbNjh6fCajhJnwn03LJVZlUbp8yc8s4fr5nw
LCLQuZC+fA7acla9LMQ2VRDIub24ph8/r8iVfZHWzx1oywTPIATG7raHFBbyuXsHlXy3OzCccvMF
fd0B3Kp2OpCmvPg03sOID0jzRlnqUAL6lGR3dqLZcYscBPClwhJelOJH2kJVOGE7O0AeXSGTpfty
Xs8P7FkP6QQsmIq4Ud4lyqeDTCrgR/i4C+C6gKrrbgjp8faMmZZEM+a8qRp8EHjqAnUr6wUxXJQu
Jf7L7cZNlqYZcztFYOllg7pYAlrEAKhU37seQnoJMvqWdiw3dMI1cy7hM5UOEnYvjbWzAeGrMnm2
JJxU7gwqa0+dPULX+LtDwdVFJmaBitFh+CVAQQCtFGLL4CNk7bmA6oz4ysme2geImcHn8bVtkQHW
caS77bL8BewXZGSBLrjrRfiD5ODpDl+F+7lnC+8LOk/5B0vOtYNDlpFQEN0sLn0ZzrJAbx37jQfe
gwMGHmTlHFCMtgmCGvUYRS7hd4rsBcM0zaF2qvB+6CZImLmXoMjctTvCuzVFkL50wKddsBrDRvud
N3Fl+9wvO+QGIK3Rg+A3XMU/PN/7enubmZqeR3XdNJIOKlXaAinSMtw7tZT7FsSrhXUxzc3c61Xr
xchZyenALiUE4oWfPtFi/BYwf3vfj9dOk1y4kk1WXFwERB4p5PQb+QpNyPK+y5qz97/eAyiprErq
XvqMbuOofWbUv3NitKMDJIG8RAqyeykhJLDNgnD4FsbE2SbllPy8b3K0A0QQT/m8qmdHwxSitDOK
h/GnRXPbe7rdgWFxf0soXC2uhRxH6Br4+aVhE/JJEgbPZ9nlu7JFAfV9XWhmDUXETgFjzi5V6O7i
oHrsUEOcdOzT7eYNV94sgHK9PUFNSMOAlKgKZ83bWEEF0iOHpFcHJNAsjMBgX78lM64mKUVNfD5C
4evSWqCvFtRSK3uOSt0egGkJ5r9ftQ5JQjuMB7TeWdWDBAwUmkxfIHZ23wX3O2vhqnlEUJjXBI57
yVUNvzCSCJHGb0e0+nL755vmX7Nf3iDYGyTKvcS14x8dFUH1yu4lnPRR9NzDV7dgyKZp0g3Zph0E
qGN5sWv1GkN+3oqSo9ulp9vDMK2xZsw0R3AyTCuI+XFK/sijBkq6GfKa72tds2PUB+O9zXG/eAkg
owhFKhYurK9hXn4nI1ytL7hIGWqoMm92vwVQ3BsRWoL6xSuCEe32rl9PNQtGpWTr5RP3LjGKzSUU
9gAge6R4zTa7+zrQbBgpJSRDAZuDD2dQHeM0BOyqEw/3NT5v3KsJQuI5AIF2jHqC/pKjqAykZPB3
72tbs92c2x733VpcVAoGaohCD/xw+XZf49rFaycKofDGopd65uAgCIMqmaKK71xUzW5BtwyBuuzo
JU2VdwK0eJfXQbRwKJs2pWasvKNgg6GE+CL6ql+BG9itFQcPu4bk/vq+2dEMNg8H5oJFIy6oXwen
bioICq/r/Pl266YBaAYbB62dVECaQr25+ywyxJ4bFGXTqlo4bgynpqU92pE5FfdpDHdFqRpUBHmo
5g+frNFDjMGL79uclma2XefYsghKPAtz1DPtfKil/OUXCroAd82RnvAHuS/gdhGruNRB1R6dumc7
X+T5c9RBgP6+LjTbtYJRStCBs0vq8mPMIYWDHAfkybR/327fcOpbmv2COeYhVVuklyB34x1K5kGp
9KEkc7t1Nu/FD75oLM2CfQnkAfHc9FKOj4o7EMrtEFZ0ttAR6Fcx1BHx8SSyYYV/WM65aB+73DoP
+BcoFTakQ4YR2aBS/sFNQBmLosesXnIzzSfrR79Ms34aQz8sgLPgkgA65NfJFmULbQKkguOvu3Ra
OGMMVmRpxwARynH9Br2gXBXsIsBlVwgsLNyppsa1A4BCCTsLoOl/cVFynHIooIB/MWXTgoWatoZ2
AkBCNatB8JvmO+kFYtR0hdqweHN7Z3zcuCM180+8KrYqAIMug40KbLilxzlxgN5l+BBAe3/j1amX
oBTO81FBp/wNs5Ct4GaDXLhPP9460Bd837rbCjrSKJoumevVa6h4IV25k3/IcKoAW66iLTQalqTc
5l/8z23q6CnTFqK6rESh86XqBNBkqPzZgq/c7ouU9aiaBUgrQCX6AxCY7sLoTCujnQg9yDn24LoQ
FhvL/slPJvtF1k7+6751n3u9eotID0k2AFck+FiR0DHym69WXC/88o/twZGaSbcBUqPzGg4Gqwfg
qkic8eh6ZXYOegT4b/98LUP//8SZUO70/veHXYvqXbBILwrAoqyvX6BS85P4PbCKkIF5rdpfVTGB
vVw+glm7Lds7p00z9anuEb0GHumCqnxHQUocddlQIc/UUv70bHcf7TPN2C1n6luO1MoLa3t2Vlxa
x5bBK1uA0rAhLlxm8VgjWRMlj0k+Vgsn2MePAFSivZ9NCPD6Csns8aUBfGqj7HIHGZu3IGwhiB4s
mZBhQ3uzaV1tOUK9pLd5m1zGQKEUuAmROtYAQHN7R5ha1w4DK7Rr4GmJewFdKvsOqXIEphy4zvrt
fe1rD4DK91niowb8kiGtEjS6By6r831Nz3Z0NTFJWVqlNaB6PfDSTRvavwa/fr2vac3MMxKWQU/r
6WKnJeR4AKmHjNmSr5LOm/KDzepphh5OZLApONqwhm94OYBR+zzhFBn85yaBDhS01dP2r0W3rGmF
NZMHGoaynkP8arIiUE1rBpRpCZWw+2ZKs2yITncKdyCAataUr/oIykio/gsWdqfBrD3NrKNpygc4
QmNUZHLnWdJkWk3EQ4Zq3O2oW4HrnApIH5b+qoGW38IhabgfXc2qvYDVakQg+4I8r5XFCHR/IGHA
HpWAchG0o25PnMFb7riaXSsIWJcB1GQvrTdFTwzVPZ9mIb8/244iLxIqsaPqoXki9vMNU/HiRCOy
v923YUs42rRSq4VEHJIaz6hzOA3IckyVWHiQz8b3z73NbM0ogReD/rwj4/NQN1+KPDiMiXOOUn65
/cs/PnH/oQScC4Vcb8aic125K0CIjlTY0Ofm6wa6SLe7MI1As05oUaSojQniM8oJIOQvkREb2395
frWwp03ta/botFGXy5bFZ5JJZ5Nw+rkYymiD6oq32wMw7CxmazYZT6IfGkHis0Khz5ah8upcA4n7
0/WBfFEgXEJWDOqZlV8ixVtwiIQ0rFTndASf9/ZP+HiDMVvbYAy531kL2Mo5nMQrHAmfK5Y+3tW0
Hi3L+ehB54vHZ8RJixUoXy3UHdmwvd36xwcO00NYaVnGSVpicfAQi1cFK38GefRnGvX7OnReEe99
qpT1x5im3273Z9gMXLt+w74DEpio+GzDWcE30JTr4m9+ndliW3Z1Lxa6MayHHrvqmWIVaUdMml+8
TUlFVooE3sJ5aWp8HtvVPQxCmBNmXQDRp0m+qHrEA8Jh9cL9YpqgudOrxhHJs4H2aeKzhO8YCpGd
WqPq5q++FEvBAfHxiaXXO3sUKK4ScePfRwptq09WJYE8lZ/9VMo7R6HZPIWSbes5BJJvg1cAjVvt
hBcg3mt9um8baRbf9vYEvqWP9iPnYEn5CyyGBwfEpbuaZ9pV1fndwGqZQaZp6t29Q/i0YS2+DyAN
mSycGIZV0KNAlkMhP+djhryo3Q2q2/KYf88hJyt8etetx/QokDv5UG8ap+DstPaOQ4+YTAsnrunH
axYA+JAzhVyEQG/04GlB1jNKnX0/9Cu7JXf2oRmCGtKsSSManhtIK2zqpgEvqYWCZkQgleMnTr8Q
jpjX9IMLnGnXn1f3JXFTn5ygx1fuh6SONnh7lTuUDWefXc8B41uCWztNSHC+vbsM58fvktArE59A
965hgeQEzbYvAfKOCll+vq9pzS4S1CXlAiLVp66Lw01Z5u2miIo/bjduWnXtkvOqVgoWYIviKH3L
oK2GnIviOWyhYaq8BcM2zM0/gkNIBEfxZUVOfTz6K79iFBKfd/qZmB4XCl0rGaoxJye3tKEtmTcg
fQJJvvBWMxzds2rM9dHtVPgidwD5OfOc7TLkZa1qr/uKepvt7fmf2/lgp/5W2b/aN8nERVKGVXh2
wupQ8WEHvtU+s8mXQdJvLRsWTibTEmjGbWclDzrWh2fQe6YHwM/bjed4w8IkmVqf/341CCDgpsxC
Eda5AUJ3jaA90KUcuPvbU2RqXTNme6pSxVIssDeN0StUyLKNx8RSuqxpgbVbDcw7CjXomJyCJALX
acyfofQ4bgAHWzBfg4X9fuBeTU7gem4TQN3/lATqmeQtuBWQBRQQVu+spWRK0y7SrDichjAApw+6
5TR5HYLwyevVA1Q/ATDzPhO1FC8ydKPHiwbQ0MXQFSFEWhk0ztJXux6PQY7YQY6AxSb0om93Lbke
NPJUEOdFpED1gGrxtuW8fshB817YUKZhzH+/WhEUSXmAMKD1oPyzcX6O0Z+Mnij0zhv/7/t+/7wX
rnogtI2QRoTXJF7BT7biD3ApLPx404eRHi1SnZtRQVHGWXo+ZGJZJLeoZp8ht3l4SEgFRp60yucq
lVCicKFqJ1zYY9uV1f6ewYGi/n5wTpCXImiC4JyUNH2EpA0YVyHKj263/rE9Qk/4fete0CSQtZPk
NGSRWM05BXBdgC6iWLSk2GE4UPSAWMMDHoZjEJ5HFdaYGfhh+ACfz+0BGOwdgl7v1n4UkDiFmzY4
i9Q7dHnTbhAkPtG4gJjcUoataQTaoUUotm9pe+HZsyK1HrusWvsK8LfbI/h4CZiufCPyIO0hX4EF
BnATJfkKEp42ij1vt2767doCQ4zSHXpKgzOKgyBX3bBXHpYLkdqP331QQXs/91ZZgCWSoO3BiR96
p/+ucAaqFqiU2O2/NQ5BMKJZijx/vNCoLnrfWYsM1AQAzOAcSECuWxyzmzGNoegZAwzag0l4p71p
x1Xcg8GU2FVwdkeA0x1IooO7ab3csxoouHo/iCQRacAgxH5mJEVtoqrBXWzY0qv4451EdY0oShjq
WgdMUdPkX62xfWW4jzrbWficMDU/b7GrYzYoZFbaaUpOtZ+Ds05VdpRBKJ+izisXPDWmLjRr9ugs
n251wTmXcj3x6NxFzZPHlnSLTBtWM+QCL0s2y3afumz6OycoVo7pzxQSCYAjXkJafQKzYnN7pQ0j
0eM8UHSVKGRi5NRUKOnugIdCkcRxQL7o7fYNQ9FDPB4pJKr70+DMnWETWzaItahtx5R9gezLQ1Lm
+6APF2JWH58h1NNMgrUU9ckpk2B3gAQSdw9IoFg4/ExN6wbBAwV5WgsfRNXwNuW+u2sAkFv4LjU1
Pq/N1YbNIg+Z9+EoT24ORVKEL+tNl6XBwslqWuG516vWXaAHSjW25MS8GsXB7qvvpbvYAlHu9gqb
fr1mCxlLxspSPTmBwOdC0GGyn4moyVL9o+E89TRbQEGw602U+KdCBtPasiZrK70WgvVjCRG24r6U
M0gEvp8l0Cy8jCi8x0eRVY88hrBIlxN+5/bRbrd2gqR/2sLKsqqFPgu+toZdIVPoRdxeA8MaC619
lPNb1ZTW8pSx7ovrA9bdDqdyIgvNG4xYL6/sBGeVXTQSry/vQUUQRoTAgwJNHDoga8ivPHRyqdJi
ttV/fvlSvcxSxKzmNUVXNYMMJcBLXWidGgUoD/H3LSE/b0+YaUTaUVFadVzVI/dOwlLBunK9QznK
i8jZuKppu4tCaz9ZS6tv2MJ61K0fxoAgBcU/hdgBSRR9gQpRBmmQ4uAPS65ew7zpITeB2nuQBol3
smPISKPkdtXYbM/HfBf64bMY0qWoqGkw2sxNcZpHAGX7J7dFTkAQb4pyevMi75R34j6nLHW107bI
y0bG0HI7+cp9onG9Y72/L/Pp5fbiG6xl1t29PhEBdApJJmJ5Erj6UCuUTrxelzKENlTbcXthixnO
RXf++9W5C0GmGOBQKk9dOjTrwq1+eUW/9D1kalw7dDmc+bR1O8AYWCjEhoYc5bwqV8W3+6ZIO3Vp
Zddh0eNKShKE0/wqANAuK50d9BrShVvPtGO1E5fh+weCVEKeVAq9DEBG0jKHwIrtP88vg6jmd/kZ
qaudjaMDVE+Xtv6pLil4JgDGBOAp11URLAzEsJ1mTYLrhY6lIqLwB3maGoTRyyqxdgNCX0ADdGJ/
ezkMy60Dbl3mt6kdEnmCbs/nilhvo72UqmiwZ10or5+6ZIwnJQG3ix581/6z8PzHyarPkM24z96E
Zs4kLjI/6Cp5ivJ8x2lZr/IkXPU4L+57guj6odPks4KrAisQQuWlAir9pBy6FJg3ra9myDztwQmO
YxzflpskK8vqCuAyAbKHrIpb1ku5GaYrSZulMCrroks97+RRsNQm232UfMQtxA4kCHbgdz+IdulG
+nA/Cfe3VOfV2cTrKcjArILwEnjcqzpwHsuELeQufTgOAbWOa3Ng/8UziL8oIYpjpxK64ipaMwu5
y/8VNgVUWEGyOwY+bdaQiHRWTtreswXQ6/xrrkbk58JyEhtlkXniArNaQPs/q/1xwf4+PKvQ+vz3
q9alJTPQBMf2SBsOyf7U9vb5mNCtCxLgg+uR7PNggVF/29g/3G/oTNsIfJRdAfZAAdky6l/SiABn
jRyQDWQLlwpzDev/Wwr8ajyDZbcdkRQMjapqIRbHo/ZPEfPyz9sjMDWvWYztoJQly6z62DW9h6I0
0KGYP97lYcH8aHefEBnpkmKqjkzKEd6JIq6Oid+SPfdATkHWjPh+eximVWfvV50U8MtPXtAfaZSo
eK3svt+HXcfXkEgsgAUrptcS9IqFZTdNmnYfxp6tsCg1PUDGkG3CFs9PVXQLAT3TULRLsOo6Vg5T
Rw/MPY/SAv6cX0QZrngn/oBzdXd7wgw7V48E9LijBHPQS9cMK99N/pj8p8Lx/r7d+sc+bogsaTYu
Ki4Up2he2SD5QTptyJx91EMmEWQmnjZPpfNUdpCN6B7rYsHTY1gVvZAEtZVdV7isO0oA6Roc+BE5
lok7LLgmTc1rtj5GkKBybQEuGXgv2bqskO+zynu/XVj3uZ1/fE5hyuaVujL0BK42a8g4NNayYCeZ
+IkyUSCmy4c0L+55X6ELzdjDrELNb1DDHDNJJhCk4qFd+8GwyBY3zZFm726SZi2eKWCzQnokTptv
wi9/3N5SpunRLDxhw9DkYw2cMB1OyVBMa0j3vvFgOPpJ8OV2Hyaj0O26nGIPerLd0eshDziqp8yR
685O73F6Yfo1y4a2Yx7lEiKXIKd9aqLhUzpUCw/bjw8NsE3eb54M4bu0CKruKJj/U4XNKYKALXWG
x2DIjnEabW9P0Mfri0KJ9910FJkGTj2Vx1wWX+rhUxT6Cwe4qWXt2k7xcmsbL6SHTGaXwAdsCMq9
9/1ozXB9yqF8Ogb0IDMXEO0aUkciWzgUPs6iBmhEt1pZT6Hto3G4M6EhnYZf+3bYNECXSdSItjUU
cola19WwS9KlrxjTXM1/vzopBK1GK+yC5AhNZKjylp7cxSwbNren62NDAzrlfetT4MacFqiKbi1r
S3K5qS35a4qsZ49BwfF2H6YRaMbMW4so35XWIWzHL9ImL26bLLxp5x3/z2MUFIH3Pz8qRJ/nDbEO
UaxAKuO5gP5x+QM1eeVmBC1s06f5gPM1dvdp244LvZoGpJk2b6wciii+dUjr+AHh1Q3STV/umivd
7V8ntYhpgx3mU/G14emx5WzJIfzxgSd0l39MhtERvWcdeDz8KRr5VGT5aQQzeGGdDYuhu/mJr0SQ
B5iWrKGfikpdMqBwraxbw1g2oN9tk2TYQ/99CTBkeHdAm+H96uMIafOcYUBNH58m8EJ9VUHw2ZJ7
5Ons7RzZs6n7bGfJGikXe4Yvt/sWSTsGUGBSxKXvWIfBJj/CZty3o9zf17Rm7RIJoJkHYvkB7sJq
ZSf0lKbjX7fbNq2/ZutFZXd4oNnWISnS0+Twzywir8JXC8WPhltJDwgkXHlB5HHrACHjXTVUONiD
hxpat1DEOnld+XzfKHST71mXOxVGoaDC6oTB0YtbaP47C6Mw2LZe/lF1nLjQE7QOcgo3EL54LBK6
cH18/AEOjZr329UCgLNLKSYot745/q4NgdoYX2I4LXwVbqp4YZkNI9A9ztyPSYnnPrZQlXxDKdff
Zd8vPMsMO8jV7m0G2RFZRZicMMu3ZeBC+7te94nY3l5a0y/X7DkYga+cVfOPDQQR1wCqg20a1nfV
zwqhe5fhuBF9m8QMOAYrhDAztPKhI99ubv9209TMY7q6psMQBU9WFbGDbP3vgiWf+dDsC3dYeE0a
zlZXs11I2vcD77B3muLkZueu+UIasg79V3zJhdFfduIuHEAGK3a1yzorQll3PXaPKMUjYOOHUTaH
NpU/wIr44nnpfVbsalYsiUosKdriyBwkPkVIA9k2ZS+3kOhfkpwzmZt2S6cBKNkEATjwvvfCt7Y0
KI+YOoByV8JHvne75CAwLL3uZ/ZQSxUXyZQcJbDOYCZ7370OKKh+uO+60Z3McYT0SRJk+Lz2e7Xu
PPmDxzFfuLRNP14z6TwefIS5SXxE+QT131BtP9Tfb5uE4W2pu5ddVmTSH9B0r+oDn4q1Y3XrkvR7
FS1sVsOBofuXZ/SL75XtdKiTqt1Asjp+TCaPL1wFpqnRTHogKCMFOTs+dm2MsGf696TAKrWiYeEz
zvTrNZtu7ClxIz/OjxVUCaA3nwZpvQqmtP12e/5N7WumnFo90hcsxIVUWhNAs512IzrIz99u3bS6
mgUPQVJLJNEXxzgG9zseXnjsPCs3OaM+8+F2F6YB6BZM/CwFYHg6pKUjViMDlYFF9vauxvXY+VQW
HT4Lsung+tO2HOJPnkXShbkxHKJ6sLz0IDE6CpIfPeq/pI51zBoCmgTzzlXofLXS7L5T1NGM16o9
QBpAYTkgBuj+mdtJfXCqGJo5yJG+LyQBXOr7i80H6wJwuio9QkI9X0k7GHbKldPmvlWYbe/q2gT1
0ULmrQsbyIqngoHLk9Vv9zU976qrpvsasJPSkcXRoVWzg1/AXbO6vyeHXgDV/b5xT3mQcQIF6lgw
+6edJw8ssu5sWjPbigFbTIc2P/aT6p+aJO33iVMu6XIZzNbRzNYFd2QY8FV8zIcadKMis441QX1o
BJUcQbJ0xWUi7zQxzX456lIaiWk6tEg3TwuwjcCjXdIoMJzOuiLxyKMRaeEOCCfttMobCO/GALfj
n7d3j6n5+VVxtXviyR4bSWcEio3Tc5UBQx0DzFe6aRqBGz+lS6Wzpo40G3YR4gVTvC6OrozSBw+g
zk3oO+P3mDVLH/6Gl5Ctm3AdJXFZY6pE9lOOIQBWu87aFUMMbhQQHe1duS4CEKv3cxY1XdfIAP3w
LH9EJ1W+E/2bQMZnGPy8vSyGK0EXK5YR6BMj6eOj6NWz44SfPOIsndqmldBsGuondPQdkhwRFn1g
IV1Hgr1N8s7rXlcnTiA3nvoeNPwAiwLiksSotw3BdLk9MQa71guwMza4uUpVekzjqAYcpWs2wo7d
FcoE/679aMlfaJoj3aTBb4RAlYyOLG6+u3364DZiD8HGBaszLK9eae1bEAdLJzc6Jqr/u8ddOdG7
kjlRra0ZtOpiNZEoio5Yh2eXWMkK+kZLLk7D7Os11VkcFbaPzPUjHYdfRVc9eqzd4444ozRm4QvQ
NDWaEYd2TAEs7clBxRACQ0k/3VA1FAsTb1jX30LRV8dd0GRkhPY6WneyF5VXW5e3WzttH+7anXwe
1FXzEYhESVDg2ztkQXDpAFuLHAhoqCZ84qNaMAHTDGn2i9TWVIReFx6Djn9r8xKgv6pZum5MjWu3
cusPDjAjgE7lSJDakDw8saCcFt6Lpu2jXcociLYASST0QNzqM+tZtrYat175ebQOe28pFcO0xprt
5rwXBWgKwRGF2yncpOBZFMz3QCtMv9xe5g8nCSjvf9xlHbyVGbhr0aDA4KQRvvfwfbawRz+cpRkU
/n4T0SpOwmCyhsukxrcg6P0V8CX7UsotfC1fb4/gwzlCH/PfrzaqCskU4WMbfdTIymZ85GuAa9l6
aiHneLuLD29jdDFP3lUXoYJszEQpvSgnbB8ViEfbqYra7Rhn0w6C4vG6Yj5SeNvCWvjQNA1KMwxJ
nNEua2u6THl4ZEK9UVZe5HinKJLuMmJ2TjtLdc2lYmPzDc7xTeX29cKCmGZLMw0J+rVnA+90KVpa
bzlS+jYStrLrO8Dwsr4rd7GTzx88RfFye31Mm1gzk2ooWDY6bn0JPWRTR0E9PFHShwtOYEPrurMI
ORA1ca2yBnUnaMPNUHrie6twEC7sLkP7+rM4YLwZC+BBzw7c8WtvIk9VGn+7a2Z0R5SA1JIP0lp1
saEOlq5sN0dxO7RcyrucUa6j5zxKyVVQjrV3ZkhpBQt3JVDHRqJgc9/v1w4QHgtABAG2uAx0tNaJ
21mb0umWQB0ffvTjx2tHR5z0XgwvnXeWBNUWj46Tgqv6hXSf+2jY3x6A4QQU86JfHR2isGkfoJLw
PMVtu578Z6mazSDCdpW3C85Gg73p0Cyw92Q3hTmWwMqe3JR9cjCiOgQ2pSnkY+ci1j349j2fupgy
7VK1cx8SyJyTM3HCdVHX6yJfYjcZ7EBo50bOJVjWUNI6hx0/DO74Oa3c7e1VMDWtHRBRiySaAvLT
51mGtYAyggzihQU2nNS6U4p4zO3baiLnrI62loh2RZf9UnTpI8Hwy3W/lBWLLixCC5NCHL4OQxcU
4axYSl40GIDujUoZj0SVOORcR9OJxcXDNFkbvIzXdh98j9ql1CyDEegOKQcSGLZbt+RMFeshyNXs
BpfsGeT2VywVC28N00xpxtx1MgqK0SbngvQvxIrWQXJXQocLWN57I2ZB7HcjBPlQEV5AkNJ5jLN8
weNu2j7aRS/amorcw6+ux2wdtF9p860GdfX2tjctr2asHQUstPNmBTeZ7jhJVpnrr4B2gQSxqu+8
vnT3VOc51QhSNjkjs/ZTV4mNBzmGhavRMDs6ZMqR5ZihwhtrajtQk+mH5xxHjm0tpQUYJsie/351
OqfDSNK+xsIC9fV5QlQCn/uPZR48N3W/Dzq3WRiHYW/q7hw4I4NEoKjvDD7dGpfOZt7/t9fYNEXa
thd+VSUslvI8dCNbeU5sAf9Kv5dOeZ9Mm6M7cJKMl2Ub9dhFxfAgHLIR7ZLLzjQv2u5HDIhHxLb8
c+PmAH6SdS6XcudNS6vtfTYRVjsSv3o+8sf8JxJ/1rjcQT6fnHRh7k0/X7ux+qQP2srvyHmMC1B5
563psaVKjI9T11xHl8fD57fTdL0rcbMMn/yBboi/CnmzbbPuwXGGT4HbnkcHOedVv+CwMMyZ7ssp
AxA9iiwuLzyvvwIa/0Zb/mK7XghSrL2RYbG9vWcN94Hu2AlhXY3rTNWF1gAoxjwcN0Mb15sAEhun
plk4Wg3vIt3DU1dNLdWQVZfQFUfJ0l815Wu7QbLTUO+9Jvrc983CgExdac9UB/c9pbZQlz4n56hj
GxFV61Txp6BuHiQkv5AatPBlaJo7zd6dqKdTF7nqkiT2c5Cnn5B9dM4DCCSMab/Qh2kfaPddkfhA
2bNRXaQTFJvJy16oGPs1VCuKXYDnTWuJJZlbgwnpunqpxXg/ZaDMgT3VfmqSoIzh50DNyeb2VjO0
/9u4rk74sgO+tCxldSFV+dc0QvOeptO99qKdMQrJIlB2LtXFDvr8rRrPVVqgJLl37ANp5fQkhMCZ
cHsgpi2mnTU+5PpHq8Oa8CLKHtKktTZYpfYUc2SWjrFodg6cc6tsqpaSAw1Tx7VHc6YSEkzCUZc6
64d6i+KZ2Ful3JVqYUiGDnQqVeSNnUsqgtvdCV7/h7PraI5bZ7Z/6LGKAUxbkhMlzShYwdqgHGQS
BMAIAgR//Tvjlb+5Hk2Vl1fXRQ4RGo3uE1goyjwdzbXU4dLDT+P4x8SzuO5NQvvm6IVtuK/j0Lvt
Gk3vP5+N33KA/4GxxuG5EmFcn/QNF4rdnr7OzUPK/a2FRG48z4WMvkMkvfee4KhXOiGsH/p35OyF
L9lqIk8hpxnR30753jzC0R4GxH64E5XzJUKjJ3YdN4+qaH/1enhpIM5iU9fxEDUA1HDZ4qUISIl5
XLz6mn/ChVBxcoT+c5j9qKQOTRd9VCUWh0uPg8M349S82CC+Q2f7+fPxvhD1zu2tSliBSsBqx+Po
sxszeo/OYp50ym/GiL1//opL43SWi5hG1W4jh/EYuqhDqzSssNib7//28LNIoQbfkL6W49Etpx/U
9e89If7xd58FhmlCAQYWiuORyIQ9wKPdrjDd1xC7l+b3LAi0o8ZAOIlG8WscssCVpMuYWcTKpxCO
onWr8t5o8vpPw/S/hEfv/9rOE3Y46YR3CYhukjCbJZT8E+oLG/4sJHhQy1E+tC6OcO77MhD+MPV1
PkXTz89//IU1es5sdKp0CI3CadxCKydWEiwetpqT8c6rTFp8/g7vwio9ZzSGPYCinmbVUdBjmooc
cWNV0R9M7uomKBbu5Q6Lstl5YyoAQdsUCkak0dVL9qVvPNvuSvqp1gYWWzWZ0JJTq45F936VvEUj
v1LOurDifn/5H4F77qe4rGcnPfS+XZthfoQ+04aweq8EnDqTfy03nXMfFVsmNnVwUa0Y1ppV8FRl
qfjHuuhva40/vyKw9aiGRh2XKLn1gu6BaEjReP9YwP+Nr//j8Q20JucmcNpjNcwiL1mXZlrSa9ey
02z+5XA7Jx8GJESSGS0NbLH6+ylqXtIl2OGm/PD5Ir6wiM7Jhy1Gnns1jmbXRB9d45Uw48W5OY7d
CPzt1eruha1yzjcM0zmMIObbHCUN3K0xZQXlk7L8t66Ae/q4P2fAiwxMhWkNpRONHN9juZay2Xw+
Qpd++tk2q4Ue4YnV1UceR8GGOUmYySq8ZiFz6emnv//x0+UIW2qjq/rokjZZD6kWG7/TV07qS2vn
7BiVbZtUTasYTrr+6KgOvvX6LnGXK9Hh0m8/O0i7MExgCeUyWPGJ3czI18XpTfb5qP/mbP9t3Z8d
pXBXFsOiE3ZUFqwkkOpZtIW7QOEkrAiruli6uVhEsErbFyWjLIKLp+x3s/eGuu/q89/wG/P/t99w
duD63IMNWKzhKzE2meh39bwO6H1j/N//oQ9Nv7P9OmD3gJXb0hzQX9g2cFLUDjBVFBJq8se0LLnP
7hxlc49P2RQ/leqpUdXa7+MsYB+C64zz9TSojaq/LuTNmK8DfZjlV9Y8JTEv8Gi82XpvC67neBtE
qPLKW1bwC4BOVJCfqHOWf7F+tYId1HoY6GPA+xzFif1CRREG61r02dyv1cyzcuyO+AiA0rPE31Pn
16yP1r9VwZT3flVoAv+lathxKPPaHbS3oRMbn7TBNrAkeWbz7x89QMz18/H9fRr/d3zJORMT+uTS
cQkWEKmGDcWHyBhIt8AWZHlVbpDZ9ptT+XC9XmPyFwGesgXl3vth1JK1dMqC8lpR8O87hZyTNWNg
vJyAtezY9p2TjZOrAB8Y4a7ViGs1pL+fpeTcxGsMQM2oAreCKe8MrQjYodTzklVJcEvr+M4rr9mU
XPqUs2A4RSqOkrQvjxwUvgwkuCEL4xmAsk5embdLbzj9/Y+Y5Y4eiTW0No6aYC1wzZ4SyPBiC6Yv
ny+MvwcWkp4FRfjX+XUT4hNYGohtyfq6EGlHis+ffunnn0XFvgWwcgH+4aBTLKcl5LzQYEIVHOzB
K7fpv5+q5Ny0K5ZOax05Ip9p580EpwITOreCm7s48leff8WlV5zFR6ccF9HWbXoAOWPbwL/HizWI
RXLV6fHx81dcGqiz8Kd1ZHU3suRgAzqsguoGMcfbOtTX/7aQzumahDDJPdvGh4ggBI7mAaJ7T425
JnJw4fefMza7aax66pfxAZK6bdbPOjn1uxDL4ivT/Pc6EDmnbALrkhL4NtCDo63KS7n84A0Ex724
iJJp34zke6kYvfKyC5vinK7ZQUoBMBQeHUg8J+8TGyE2BB1Ke83x4kKNmySnYfxjW7ed63WmqslB
9ekaOJRvvE9uXO7/kku7a9BagukgvSN2WE08/fX5EruwipPznQ5+mmPUHBzQ/39mzNnF4GWhTbYd
O3IlOUzx8/9yyJx7d/loo9aRifyDL9LcCaJvql6ybrG7vmzWo7P4GbwHXxMzDP+2M8+ZnNPo1tgj
3BzMmP5wU7tJohb8lGR4YH1wbftfWttn239ZOHVbiLgciEluhhnGk1H05KJr8/m8XHr82dbv07oh
uvTMIbRueoxt3YiCNVXaQaRaxd6Vkbq05M45nbYHAwNmc+qgA56DBAaVVrqhqt1V7XQjqbnhc/ek
Kvibx+bp8y+7sI3O+Z1wTnfF0gfqEDhI6oJg+Uit+2+r+RzA13Oq4APqq4Ng1XasAQ2og/BBQg9z
SPT6337/aSf9sUt7UFO0G3jqYKTaLpPzONHpSry/kKGco/dCpy+7uZnVwbZgm6n0HcFtUyf+Wvjk
Hti+L59/wYW19R8EX5CQeUiFOpTQTYtk+ja18iFibfH54y8E5XOuJxuh0gO9hPGguXnUtfjpR2Kd
crutOrH1fVwkYIvy+asufYn/v3OResG08DIeDyogz1M77FxR5bGWV6qJFyLXOcuTIyR1sqXjQUJl
fU04Px1iNoVfDY1Wppo+cCTQmxlc3bzxWn4lXl74qHMMQS9KnUKPVh2aRezDZQqKMjJ9PjLx9Z9G
7dzLzrqOMsL3ugM6/jsnTSdwZ3wBt2/xb19wDuIDv8FCcMjtDh31m6/+Mhn42Q1sH4esubLT/xpF
oui8XbKoLllmIOL3g2Lt0YbU28rBv6Z7e+npZ8VR2yZGTJWX7D2q5F290Gnr+O01Pf1TpPjPgYjf
ftr+f0QQWQHOWoPouR/IrMH7CWGH3HULwCgj+tdivBLc/7qO8JqzQNW0g8eNxWs8M7x0S/g6egsA
m9U1y+VLzz/9/Y/PsNh3kFi1Cdir85BNIaSZU4AYsp57V4RK/rr/8AWn6fnjDeNgIXRazsneFck6
0QiK0AB8E4Gz5DO1X3hNdC4jTD9t7b+cu3hl8L+vTJQn+sS18d4nw673x2cbh7IQ4aKvzMqlpXUW
spJKDMMC+6u9Gt1go8TiPYdBEF9BJF6ak7OspO88h8+VG+1rlG6gvwE/RjT6xBfofrevn0ePSx9w
lpmg0dfjEi3ifRuGZfiivbky9xGXnnz5/AUXvuFcRLB1XUUbmS773lugoyAGlPQVxHCCfHCb7hrZ
68Jbzm0natJ7vGTQcBrb5WfFBSxetbGZ7tof//QZ7tk4OX1rrSSDv8eWW9XLtGcRKrrttRh7YRrO
u0OO6/iNAxe1PTH0rXfaJ9DHryAeLgzNf1pDTkxgpe6G+7lMSmhEDpsFcoR5GaXXpBYvveEsAgKk
C7/xfg73TiLFysapZZBILpsXw0Ay/qfxP28OKT9kMxSlw30TWr5H4R78QWdItpZyemWg/j4H/7G0
D5yS15EALUizJdgjUMEW3k2XfwtF572fsNIe0T0P9/0YJA/+qMQ9a1W4qpthePh8jP7+AdF52wdy
TZNulz7cmzRJi2HUPdqBMS5Lnz/+r5lgFJ33fVxv4ao2TbQPEqPjpz7xk+k5gtxVqyhPfw5xNJR3
DepyX0JKYQz/+VsvfdRZDGwUbwTr6bI33pwUfrr4UJ6gy5U5/+3g+JfT+xxEEwx6YGPE8VG1M2V+
l+wT+J1SPux1EDUZoYnKG/utFEuZuZw+AyrS53Bk/tYI72BNSbMkGFdEqmzGQ0oEBZrUz7FSLxCt
fq1K+o0a1DxLGbT7uBrUFk3AOkOW0+CMpdfC34VBOu9qVXZEzyntov04U2l2wtpJ7sgQx9duAZde
cJZCRWPZGwhEePuw7FooM4fTtMZVprySml96/FkEgRgaDK8mj2BqpYQU8Mm/C4wOMX7/fBFdiFDn
Ha0B6KJIw2JxP8sGWEk9Nje1hdkfkInVlVdc+oTTq//IbryqB4xaSbIHr9bLpTXR1pn9/kr4u/T0
09//eLpto8C1yCz2zTJD/3xolzQvTeI/fz4+MB76XTj/y044955aurETDMIBe3eoxs1S8RC6geQH
JmTlwqtojYX1C6rWuzaNQdUbUQyPePkCVNjb4kmghPjbGIffK49+RYejLqKq3y9NtENRT+RhEx9T
rdwDWgW3g1urPJ3QG+0CiF22XXWPpsXXGXK5OdQvP+o4KrdWYkuVbQtIBtSdUNv/GDyYRY9d0TbN
Wzvbp8hDkt275CXu2jKHtPqdARYA9oeIFMnLVNGHZuhKSAp3z82YboBfWzVifPaq9sEtE7Y6PScO
4k1H3YItvKi86aGz3TcnjLtchvE36dqcu90+AQOYwIRVNWTbj8OXSpH9FId9lrrTemBqO7QU5Omq
4GG3iaMqb4ByJ2FwQ4ibZjJiQXb63VW4LOvAoPUGVf44K93upGO/3BoWFz6jmfb5cZqiPcrzO07r
W+6HR9pbkjlps2E8uJ1ECFTKstdRsqLhskpMuauiYV8Ndt/67m6pzAtkhjIxTIcTjb52yPOso28S
V96JoGhOunvIW9B8KZd7l5db1pgqT5n8Ae3I9Wl468YTK9Inz8CuwX7H5/UqDFk2yvmYYvegGe9/
JTWsqsZlDVupm0STr53L8xDAK3iKvEHy9k4lYZyZ0h1yFyY+RSu7b6eR1rW5ZwFwNr1gX0bSPrli
WDlhvyV8WEUl2naj4dspTOi6bfujdN1DPdifKZTOK06mlR78n7oTuyA0mYjTF933N9xja6hdr2Cb
m3Nv+Zmwct2WsGOBn/FKUnijLx1khATNyklXsK7nM9xPh6egSdz1sngHp/aekQZFWZh6P/sKjcg2
8b/quJJHN1a3njfqW7iaPLtp7ay8GCTYcrJOVsNMYa1Z8NA37N6zTBZ+6YdbLX0AVozWRQ2yKTQG
/e4eUpMkC8DPYdnQxeUGJwDL486oL0EtdnJohsdqbMtTARU8tvm+7zuxF6rhmwSKIStFF4o5br4m
LI5g1xuxvCFOFoFcnLmyfg+FStYiEQXKTOt5AjjXk0+AmNis7js/b7vgZyrrFUpy93VEH2F+/UGc
SeaJb8bMeuOa44SAmO3G4bXaAFEQZFPZbN0FBX7LIZA0gPYZaL0NKplDkYPlJHWad3B0nyugjDIv
pRvrxC9KqVefT2QT13JjzFRmacyfXWd6GUW/MQlhmW/rx3ooh2IZUpVj3d5Ovv9uE32jYn4bsDr3
0nHFBZx7mOPOcNpwt9TSOes42/TQ0SwEGeFXF/FbqUJwkoE/RPPSm4sw6aojSGGPnaTfS+zeDE27
fdPNPC/Bgcs8Fe3x297Ax5Z9BhNT/Eypbc7cMqvr5t5V6uAvtQ/mQvezc9lTvYDNy+rAQMmPHfkU
tBlThuOxS5TF1qf7vp5FUY9oayYd37hQxleq/277xQLwmNjcipRDusr6O4lICU6z+XVaeDqZnyqt
H2lp9u1UIp7V0RfuGKdYJrp1+vhXQysF8T03a8aQZCG6ysMYv4U96lIyfYmh0lDT9tlp+UrEToHQ
ITLUdMeCQ9WwC5vbCDsRBeWT8Jf+iX/+wUKT5i4qkevS9MNrCj8sUOaszJpYIVQsSZrNdnoQbnXT
qTlZAVG69czYAccJ1VJSy/dIVmib827TlkmfBU60HpxgbcaxCGKKaAH1fiO3MGHeWQqodjm283qx
w3RyWJe5rSBvB7I93w5LeGc8EDmcqK73VRD4uYqnfarSvOmTjUs8eDI0Y1aTrnCW5qFZ2vdY2if4
f2zdYAAzHNZ/DRS9Ez/vS2S1iYqmm1DRbZPIt4lW2zhWjyi9iAxX8jwgYGxytoTb1O8/3BE9bujM
z6vyFPJjs9dyvi3lVIASM2dJqdVdGHa3AHj0x4WlN8FQFlGoTyq0UOpJvTs6B2nR+wTsRu5+84Pl
XSdLLoVhWdikEjvYe6N46AaJJN9KOfuQ4a0IWlcAkEadi8iQPsQzuxvTfk8mdzvXcEikclqVon9k
gj+0ok43cowTgGQXkcPwayNisR0csRaRWQEbl6U2BnAJVPlIjDpPEv4tDsY2n1AlB6JzCgunW37i
JoxGtZ33SQviZx1h/zcQJffLYcpBRPGLKarUDn5c5aOkLduEEmcC68yq7OnK03aXMHe4j8agGCNL
HglfssGbxaqEJ9vrRDl2jtd4GcXEuXEAB8P4WSAZhjNquR6pV6+AI1hywCS8XUvDH8Zx66waOWRe
VKhB41EvDKyqzO3ntOiCWGZtJCH4o6c3t5/8rKoQxyzvhjyYQbiFM/2H7/CxCF3Pbgkh5U4Ec5TD
8AeijwnfBtDVWynHeMU4+EFhHdpuLNx+c2hnHhPAU2+QIGDrATjiB3d2LItwQmfaQsujTvu+QHH7
O/Rgd9h5ewc1A67j6Ic7zWRlJEitUulq43W63frGE4dGB/2rjnR/CyvTdpUMHVZr7ToZh73ZM3Wj
rkiimGUAq6IvxhuoV2SOJgsEUHiHWrMbo0viUzCN2hocF4lrheYEMUuGsBAe8Xi+8jszyhyO3eVx
gKT5ulNq3nl1MDa54FK/GOyngg6JJxAmTozJJqyrlUnr/rlKYmSgDomKgPkqV0y1q8mp5T4k/fJq
4DEJ0AldwLaECFtJaifKeCAR1tqOtzIzMyEfNS2jbImbsAALwO5q4/IHWo/Tg0x9r4Gjbtk8kYW4
66ZL1X0n4A6bOV6vfpLRq1+jLuIWCvgCiBc2waPArVxCwbBpXIPjk7EHcK02KojVljRwe4DvvZnz
msCLClMyr4SthpeygRBdKGqzhTUp/XAC3X4w2tkyi0XVHpZ+ntqsYiQuyrFcgmJgYENkvO1h6QdV
JLUxYdDfpolTr8a0VtnoaLWqWBSuK4Dy1goZ6z61fr2KFwpz5doLVx6uHxtez803oolzNCkZD2kn
6oNbhYBFOe6yqmLvkS4kybqyCr4Skfj3uMiFuasp0lTstgdhfZNmpnfFF4P8NPfoVN3IyPgvYkDy
MbRQhAqTYFlFdEkyEGzNre1r9n1KqzEXmn3zdPcwlO03wjzMO+CbEAtWyNhm+x0q5WYtBEBzpeFP
CYH9PEq14hVeAGLtLszmXTLwopa6KrPIDN7RdEmzISdxGYQ/FGYIoF/lSMsnGNKYnNmg4jfCb4Iy
t3PsZot2bcGc9FiXLSsCYZETz1O09mxFdo4HMzJdWf+FCRXdNsuIsDj0H8Hi7yYf5mEDCX0E//hp
st33qJvTG6iE+jmSeYssfY5+2cmFZSvSsYxyU2W9DlRWG4pF18AtBXPl3gW2dbKuZ0BX0VG8gDcD
X/M2bW66NPBxOQfqzicqa4mddhAp9LOemtQUQUlDbF/Z7oV2xa+KLn1mK1ut+1mYjPdsh99Fs8Fq
+RJQm94L3SQ5AiPJG1bKTRQHwV3Uc/0qPOWVKxZDATSbTi0C7cPEMca6z5cE4GMoo9RZODY4YhLK
ihGWV9AUSbGJxDjlQQ8gmO9P6n0c4ASSLnzOpFvJooxb+c7T+EcyxjNgZvakRBJg7S+E7CI7H621
4ReC9bVLkrFeE68VGwikPHRcfXErpTJ38cuXeNQ4lEr+HSvS3CR+KPY+B8GzWehK6XgoSMk7jFMl
yWbmikBlcfS2AYy2c0HRsBmb0C/SFmTrHj8SerMj+Bju3NyIUNe4cXFViL6PC6vEUIT9MBcC0KSc
s8HLRkbq3A+Qp89zAuig1N+J76qNR4d7O6ImykXrrzp3+oLES7/aug4zkcQnB0xxmELk9h0b6iKU
olnpXpe7JPKfeRXcIC/tEHc6mjex6b/JJvzu1iPPuQPPlLJLvuITnYMeBrvpx/kR998xq1wX4vPa
f2iJzw8EFbSN4pX5ULBGWfUTedcLjvtSu+ZLMvddEXWJXKNIIoqgms2jB05v4cceyeRp8fOgirOl
UwEE+iOdj40/53MyoPqDc7+9TTqL+CVdlh6oq+aNW43vtAEIUIyE50oCSFWFXtdnYa1JjsSwzYHb
9KF9CAjgRHvyEdOh2ywMOfVcIzXrB6nWjWPYFoaV9Vq2s1+MgGSuyVwnCJQ+WdWTgjyd9b/DM8zk
cWvUrWADK+YqCjEy/GOCwFbW+/0tX7BzY396qiFrhDuGKreGc7EzUpuCdOFbCOIHdpvnAmzQ40rY
FPg/I/zyKNq3pXguaevMSKR1HG9CvYTfFa71t53V7cMUQZLKS3m09qvA2aHdR5D7VdUKWdyHK09t
IrhtFlNLqp013o/a6byVdCJVyFqH+3Ye3xqI4kGdyztorIUbiRZZ1sqWr4kPMtw8x0NmwuVbZxOv
oAxBSVDG1hEu0AUwyPrGRwPkQYRDnEcjDVc4b8pcUhcFEKOdDUyJottQ+WlGF2e5b3AkFiAM6181
5/2xxpI9jI6AqXlHe++Wdx5CdRi+yrFttw66NFnZzMHGm7u3SY3qBi4J1a3whuldBmZAya5NHx2F
Z6po+B6Zts+nNk4yF3E4axIzf00iSt8iN27zHjq+KxNUj23lSzAkg5e2mzsYYKIy0HJrxf00ivLN
qxISrMdSoNqP2waVJcsUmLDet6oJgGbBcQ7807DylUbA6NNZRr+cdBnkl7L36cn3boboa52TXqbu
7WItIn2owxQgtQhWjmUwvQFlOtxNcASAsWeMtLSpeXzro2Fx9OCtdBcIWLys0inq9l43RscYht3R
WqTKQwhDKqugRArjIi/Kddz3q8DVzq9ON/ww4c71NKvJHbYpLKXpBjAgO2XGMySbA4akFShS3NBD
MqwZ7EuPZmgJyZK4wgUBx6qDbuKg3VVL/eQrWFv9cJu6wv+AXrdZe8zO30U641mmrsBjdKnuskC2
EwCFQ6DWEzcGKe0kdgqfSvPRn9w191qJImQSFWw2qFRATTIfnQR7Eo3LVWWXtsBFuUHQhhFQSy2q
7r5heY2W1GauEsC3YQS8d4ZBPqLanfYIjQCUZn0QGZlRqEc8V2lk3yecqCXig4tighvXA8S6Y9im
Oph2mFVEeTc5PCxcxZwKGmI1P2ADe3HeMlVt5pYuH3Ck51uvLOVXCJRDXz1OyDJvHaFUwZtErQjy
RVHoDt7fuI3M4iB12u1Lv3aTjEfEUTdl2uPyEVZk+HBZ+8MNxnJNUvvLhigPMIDWHpOqi/R6iEfn
5xSDkZWVti5Rz2bL/IN4UXLs/TQcsqRv2etiE5JNyyRealy975p6oDwzMBst5iWtdoqWLB+NBrKD
eSYnU4C9aUt1F4+m3WBDyWzgcQm7CReCfrOkd3PUzkE2+FN6a0vkuyUqNgUvcW8oXYtLU+xMfj5j
MHO4IJBCefFYFREmab/AyupeewGc7OKmKhq/8fKyMdMGOdyIHxG0G6NQSKw7DfcMI2pk12k/DVtc
+8Qt2oeogzi81bkqufeeDpXY1S5EDWVEccI7SI4fW52mj0noNRvhg+MbEx+63iztNqSNvMxNGnvS
K+c3JPbYO+dDmsPtDLd3Q4V+tMImGbob7AZXd6QSACqsvDSWe2G7+WePVO4x5VTfWQtydIpqwR2i
Q4BSke1uooa2ecc6vZ0QBLMJstwPlTOKfQ/PbgDCK94UZih5cOxS/0Y1pTwEY2V/QiamWYFy6G9k
780PqUuSbdL6b5C1aHJmar2JZjbueaBRYihRmBqqju1hk2luTUvFHunP+DAOuE1EvlNmQ6XbZx+e
gY9lHzS7cYGtigDYaTOkTnDENcAUbjy077JD5tON07Lzh+k+tKiKMTjH5xN47D9kkEB6bMGZ7tWs
yVqYXUB8oCkzOhBn1SyIBExWaaZwAq/7ZTFrHQ44J6REtU6gPMci5hSep5ecIb1GqWcZUHyI2Qqc
ALOq2fTaI8ocg2UYN345OkUTBT9B0MNx4Ri0YCpHhGvFKv+2CVP4Z6IGe1oayr+tfPbLzMrN4FSx
5M7sVLvOnxOU+5DPHGoatWtZlWbVhPSrK736nmjHy6LI1kePmPZm4eYHrqltFkRVvHJPPghQg38Z
upa/e0S26DCW7RPixfjAWFXda+V3exovzquIFPlIvNi7L2enR3seoc8fR/MmmEBIRmKzRgNG4lJH
YV0KeHHB5x63z9Rpc3eB2SHcOs1TWCfhKjBqyiBmPLy7S1W9lsYC32xDe+MnKEpWtgkzEL0R41D4
z+REPtoBnujuhJsOGaGGQRLpb2fcyTawc/bzLm3Nd9z1UFnuFQ28LPbaaturAfVJRugWkoTOZnRb
XVBkl2uGpY9ypfcSMfiT2il4kF0F5+8QfnDHye9s5tCywT1ViBx5i5u5frggys6kcGs65xDv0ztc
u/u88b23UUk3Qzb9ypcaN2eg9L8iq1S57Kb+pq/d+GaAtPIKaxMmRYqMN6VTkdUI0SVsFLIgITDu
fZdG3nrh/gTz4Irh2G57HPqowt/6eplWONvDZ+vUKQ742d+VFmPdGFfjn+CSvfjyS0DmflN6gLoT
5ow5dWb31m0bzvIUoluHMZhDnJU1KWaiotMqDFEHRRbSeQHuOVObZiD5zGs5o94cqX66TWNqwAyt
2b3DG91k9eJUX7WecBhFU7VaghI8NQVQceaIiKx9npo8akPUTlqwMLxSRhIFRL96B2u5+oF7R43L
rE7LHFdEs9I17uB+UOGUa7jJ/d5jSBZZ9XOgznQfMDRDRjtPIMfY6hhoSM4iR4oe0X1JPlyoD646
zBjsRkO4RcPn7hsSgGjTxGLeszgAxQWqvvN3iGh1T1YN5qU3ARgGQSfdXVw3aHUYlLthiDp/6QZD
CriFxeu0l/zRByJvjSiOTLdFVr7FF1UrihLUXVc27YeLtlpmkci8NmTqn2sQmO5N1KDyIWYtCgoi
AG6xtdhOdHG/xhB4YFhG1kMLIdWmWkUpa/Zx18ljMCF0ZF65QOCICv5L1w3EgFmqnnhZQXySDFWh
UNzLlBv7X/So2F3gheJ1qP6fo/NajlPZwvATUUVqwi1hsqRRtKUbyvKWiQ00GZ7+fJybXeVtW56B
Dmv9aaV93HvL/6/ovkgOuxrnzRdDdcvhjk916psUep3mxN5W8iA2MuGVJuqoHea0jIRm+5cZIX4w
uNL9NRXlekwtRx11lVj3VlrOeS68sghW3cuufpkDWWSjkdSMvCimOsotYbyxm+fj4llaHSmnGNcD
wSLc8CSYnPYfCBchWSak1b0YZcZJMafGEW4hv0uRNZdulDIaBxkQqlqe8WgM19lh9DuZz+Kn6JX+
SAYHPcG6zP+kTS5n3mgT5p4BquGcGxrg2Zg49s1vuilkKvJ8tqsOBYzsq84JLa9xXxr372os62OV
CC/0Sg5Z1Y/La17WReRKk3ltvX2Vyn+yZN/DiDHmBLkiuPVyXAb72pfWtdKq13zMhqAE1Qb9fbTs
5E0m5QH9/8Ud7QbUsntT/toEwGFcSjZ4MFfUWC5pKNL0y6QKp8jcQsMTn6WrHzLXfmNcalhP2i+f
bU7llZ9nR7vYVGEA+wwvgcDq3QOJ75etHfW9HcS7RqPN+ZHq1MPDlERVPt66PnlwuG5rVQwRkks7
ruAAQjthjCGJPk7TRalqPypVhpXU6aHpPopi+ttZ1u+uchgvQoCgrodrOfwaCnVuVPfgGmVIruOB
9RbZ1XIePe01b5i5YBnlcTN1CieDmEya1Hy6+DXEmeOdd3x4KdW31tZzYJXdp+Ynp74u404tF7eW
92XLDvWkzslcPPW25oRmzdT6VftNZO9tcp1LItuXwi+ezLlUYIaEDy/6L1Cwf0kun0jT+peSSUWJ
RSnU9WDvCDCQqw7eeXTxwzBE8Oo0phUrd/wj4RL6UQ5XTWxPXpOcKYzPNkf/OMsXnzDGzU9j2csP
ZXmX0Xdf5ej4rKXqT6HBiXrWR6KVoSOqxylx0si3su0Iak0ai6jDchNuiCytCjJO2MBwtIeGyUGB
IZ2jzuXaCft9TtIzsRf/bLsO6m6KdQH7ZWmwNwITXO6L49y5GHna7NjM+c3zvD9mPny77MQTBXoX
rGP3aDGAlFo+lGo4K2dbgZeJaBmxtyEIKahvrDkaUxV3G4Mr6ZNqKFfaTCZLYqZatvd2S9sTJV0S
9QV/sW+12+DUz1mbHfzO+x6HVP50m/zj8p+jtjTfroedWVhfZEve9kVA2s7BI79i2Lqwn5pHTUEI
+Xnzr7bsE6fWX23Zw+TT5aPx9Zh/Mh7YRElGBUVQuwf74R3wzYeZv5zqYmYMe/Gyjn48m3VsizYa
DT0y+IK1Q1xGaUTlRltjUDPBT1lqrmBTbZt9mkIxa0Nyteb+K7OKx95Nrbss5xpeltpP5+SsaBNG
vwZEZajynHt/+844VTyEHA/juGVnIhUilROXKQuriQ1P9w+D560EIKsWxar8aJz07pQQWzOzzOhH
5+TYDM0n40cSHt3yxrXWBWyPAexfjKHe169t22tHYc5tpHvrwBlu9OdxqHQ48OrFbBjIxOY+GwxX
Pzg2SYKY0JyXVLSvoM95iA14urSjMAFuWEc8sPrCDhsDV2HHTPJ1jcZJv/N49wFP3p91Wp7dfjks
jXlLc51y3dHg7FW4pFak2xyMKP/ORWYTFiaSECrotfHsH6YBPzAOMWcdtlHrzVe7Sk5u4ma4M/dg
QCZLspEB7lMzaYKp1yHAm0YcB5Hem8K7mJb92qfD3RPmVaTLL30zbnbuRT1FLTheNjJnVgdelZ74
QyazijZug2++0S03l4dlXmPTbY89OvA16QGCUlMLtS7/IU32Ujj1j9GrP6TGUOmSbnlEREX8JOBb
0GbNkaivKHfa76lOXvTEc2C+zId66p+M1clOclb/2tU3o2JpoFmlzmHavehed+6lc2PTDmEL2JWC
dvjtg1OO2c1bmueiHAEKxno4G5MQwdYnRyBYdRy1kdl4LOJWzh+bxXRmaVwNvbECywPKHeBJV8r4
Tg0/9bJcm9X4U2HD0aXHZWikdTj1sHSth3DOyPUrhulYlv1tMtLybV5ICpg5p+ZdheuqV4dlnKTV
9+DpKDZN86GsHWohYlyy8mCY2rNtV1e/Vp9jWz14dXqupXCOZueBtydlG0kAopAg7Es21jfGkMqn
zc3CwfJCZiK00aSZejAV+nlJrGvOlZODHM5BAgEZiK4NLSH7OG0pqkB765WM+gqeVaJ8dtPbug7H
cqx/52by7TTggF35ZxDqmM+gwYxjSIOxtq0ol+tHBm8B+BSLxRihiWhK545zSOf0uCZj+15uG5V8
o0deXRXB7M33tjbprJYHqSfn2ervsLTc/5vHscoDqxryyJtlnmIY3icvla9DW91VU71m85YxmXcg
B8PEGT0X8qcZpjWifry6fW/HTi4N7MnydSulFsyMOT9SgLr3yrVh8Po6XgrOJbuC+ClQpgV5m3Uh
J9s1GUj02FisgWNOnx3zMU4wwCHT0mM5obWg6w7mQVRhnm+vRr7BY6TPvTI+Z33VQpVnB08aD6k/
n5kYfULVyLy6/pjtH7XyjS8qGkqJ/HXNKQc6Bxxv0exb4ZsHUU7qMq8pioYcvq8U3JzFJp69VkVd
0n5K22X2OG9LITwKU1GUYVeld+naw7kj/crdugf6kS1sKmcX9+uMq+bk5Lvsj7q/Wu76rNLql2vD
STPG7b1qoOsWPYF51ZQXksNoh+D68mxOpRcmpec8uFk9nHTf2oLFJ2o7q4o69FKmt65Y64T/M2nJ
gTkuIib08CMfpzetbQ51shlBrk2UFtX0n5a5v10fjLRrcnBgKcCXGHoUjzYWQ3dSf3VGE4W8jY/K
WTzgEVjdeXH+S9yUeM/hYFWQM7Yf02U9pKp71nJJVS2bt8TntsFJ/9d1EYX7WCYDfEu0u/nN36ii
KI2rsJT1X8NfX1TKAVGv361vP4+G9lVOiBcs78VbnYZ6c33M5B7nZgxw5SPboFqaE+rBI6FKS4Sb
jKkQ1fbPz4Ydnjsjljw600iK7eqGvjmeXfaEqNY+aPViI7Bl/o8ojZ0ht75sIiNCt5iWu7Oofxrx
FGdVNv5ptjotIFnzs6jlMwhPFwAF72OP3p2pfbRZ+Ik/q7jwdCajacOvZYUnsgfrHZek5PPtwPhk
6ETP2Utk6O7zpmvQ7forTPiRXImPsmBuTJlljyaDrgPliD+CwqzszJd2Mb/90nivOLesyXt3lum1
0rsLRymXnwceN9ntIRnW/4Zcf8ia6cVKBEga2qFudp9MBWJO/jqdUEORWyoKq1ar31eS3v6oQfh7
aWzGfqfemQ27N82G+zrIbh81pszQI4v+ro/pGm09ZHXFLNLvVacdLvUUdVidws6DDL9uCMHixff0
s8y84iIWcfD6VARabXWhoTlmNGdk4UxDlcS9cu8kFiN/01rINWX/kigFHyywx8Dp+oDuoAQcp4Ly
qMXHaFr4QbJ0ClJhKt1gRq3dwuRbTOHOyGN8sQ3TybkLTGZQw4+8lR5ytc11umc6KISwQvhRqWrr
c8uQovj53H4uqIHfELOUFnidtsCZ1vhesnZr/0NNJn8BbCWxy4ToOHWatzLxPjc+Xbjp9vwERFFG
S6/aS2lyUvc5yRNCjQynalK0AauOfmTmIs6N5cUA/LnXGl+iSYp3IafHSXna3emo3BqWLzxIH6I6
Tw49YM0Jt2UWE5JSRSiK3EvJjWMfJntqogopb4ieRXvRU+DGfkWk1w9+E+jT3B7AVdqwApwI4bO6
ExWs85pK1V1GpmUenc5dL10t55cCD2dI4bOGrpvNb2lOJp5bNNsHJe4TsVXjzZIjR7oPC89oNe3Y
0OW9OZqd3lVd3v1K/2iUSm+q1lPIpaF8YvSth2todGHc5sk5yrSl2ersbwy9L420i+PkUtUZyh5D
PFllUOtJhiDa+GflXQ0FMYGY6G1BnAp1gCt0RB1T9a3P6rbl20wPNoFvVVp7bqjYHwSJ79eCvvxU
Oy7IjaoGZDclUrQh1Y6GnSWcSdpLomC7wDZuKrGfGUPzX7esy3OX++qQTYP+rG8j/Qfqgri2RH0o
dAgqKaiJGPOW3juk2+c8q5Mvby7qN4MUstAXTXqs6l6dmqGyj/qAhYmyaYzzHjuI9DX76G0OU3IL
Y0S7BSlUY/08VnY1kbwAw5r3BfIdY5he6treYHz6oQ+ILi7IjHTIKJXzNh4YiKsDSvqKl1voy+/E
2kgQzKD8yaZQca6L6YtrxOYaqz6EtJKgWuksaateE7fDaboUCjeSLG7wUI+qNvWrYtr7jZBeXpKy
GBMOJq09aDJJiNa154hhMQDubmYcjJl8kL5erVPpZ+9NNfyXDsqI8hb2X23Y/ZMh6Q6AtWVQDeVA
L6NyuiiKz8FHZja5tEtJb/4lr8QKTGG92foA6iDM4tR7SkTI+5Nz0qc98DKooo/dL1pqo43QrJUv
5aR1QV1vKjTWsQzVCDUJO70+lG4v760FU1WsyCGqzC9ACnksvTXl4SohBZulemmSFGnX0q4nIzGL
i22ONhcRMF6wIB7KcC4OyKe6rtMaRld2SG4G/sfZ7Gv/mXlLT3OSrE/FvpY3JR/p0FEYLgZ8tj1/
aHP3Tp5QGqjNds5O5l/Loj0X9VbLM0tl+fbMgk/f1uP21aRKfOn50PqR6y72GioB/x1A4Is+bhRE
XVDPgGhOYbVB7dg6wm6TCRcRwhekAdqqVwWg49rw8WsH0T2ySqeIpJBY0NDCoX2d/WSojqBmQoTs
rUI8aUy1QTwg1l226SXus11z/6OUGP6WDlIkHljN+CLuiH5Apr71fVDZxriQRzamKTNwcocw56rK
srDtHJ7B2nX5lxKj6mFpy8E6w2yYF4tKZ4l9Wx+7KGulArg2C/j2wl5cCy0Ws89oE307i3JkVL+t
baq+xsrqRwQU2eBCwPb2csobf/lYln6/9OtWFifQT1O7eYJoBdQcVaXx/Rv6NaNK3W/4TBFOnfD7
wLN5LLHPVLH02TQWar4yL1EZDGObUV1p1mif3NIFy+CUgI/kldEeCtsprTNQU/q8Grp2b72mo7jv
Oqcll3mqLo5V4hqcIBbeXR7mcmuY1OcFnsf6DUaabxloWU2652hZRvaA5Mh7FHWHhnEc9fSly3zj
OosS9F+sa5OHSSGq32lV1R86shonMNqh4c8ubdveTeyP30IbuTXJoPOApBK52rQlyMTCsh4L89qY
nuZzKXroHyyl9QSXghuHWpp1DGlJV1UdmVSYYaxzZ6flyiLhJbTaGZ0ddAddpk1AfVQbBKfo9tAh
iZwd+V65Rn/fAO3hKvOi+1UsYN2XTNMQ0fV6Upa8iy2zwGJ5SJHoZ/GzlunWRj4DSf6rG0iooM4M
9dqvnYuGz66rKphqOjLaby5qY6gLPWwzC8g3J2MjIzrYkDaFDG7U0AEN4XDXTbe4UXyDRNnO3H+m
bsUxDze0IS9Z2caHzNS4ZfHLZ7TTnpl8yM3owKqKYtUummmiDLLwoGehg61Uhs1oOxI8xKkYRisn
lBIk7jh/LRu4/6FzMovNonQgbFTNRh+NtsnzQJ1OfWsPq9efSBcv0kNH8a6C2RntCXbD3Z0inQl1
5PkazUAxFcKIfDmjZGhmN9DFfJh9A8fymMCTxaPnAaInguYhFKU7zHHnpmRbCyK9PtUkrS9CyTb/
sjuRVGizvr9XeNqMmrTQ/RdbSPOjHqviP5BPFHX56sNV5IiaKeq8XYza6DPdkVXPNVBJVdgnRj7Y
MqKHRa5j54N8Wxk0bMH9kS9P69NVOozQAh/iNNtwpBQVfUBRQVRInm3bX6nWword0XF/A/GKIVZW
xuqx58I5utA5++A2PZsj4IR5O7BK83fpeRbuB6+YXv0G4xwyUABuyFNPO5bQd0+NqIsiXPPcXaOK
m+8PiaZ2FmaKVxR7lVb6HHuteGy7hVApmloeX13tynAic4tLz3dnxGHRjRV0sIFsA53M9tabAPTH
lWFCcLu6WmRY+P2J0W96dTJcZULfGhsHk+mt9WehSieLDChYdcqGjbfu2PPohsJqjVdpJiZzZ9UE
pc9pbXnRuPQOmhy7xyoAugDpVNoTQLE/rvVfk2FbCNatxqIwma3yG7g2+1OC+yILA/03IykRUSLg
tLr0kvTjLELQ7Q6naGWPWIGSbhhvyIOUgQ9rFG9jXzc2Qy5o3Q4dcp7uCQ6yRVfqUn8E/tQSKOcz
yLOG6LF9SdOBK8NuNM5uI+vBeQWCAmCnRZddTJKkWaIbJQEiHLRs2TW7lg6sxU94abzRM4MtHzne
KWHIBJnUnmjryPYtcaz+bHgNjNjMs/3jd/X6qEqt/bP5oujCdbUXM6zGUizoBSbAJW+FggGWSNDV
aoxOIXKrtFQdWa2olqhFlZ4Fk9US0J9I3XAehdGZ6FUqR0ufk5o8voCJZfYRLBAZS6pbrX+dVgNt
o2oZK3oXZCQGBSllpjaOPAAGdtrdQy3cy7BK9Jk7gOmjWNrLqgx4sbtm2/zH3ar/ypHbYtil+gy4
hZm1nDtidhQPRfW30dZXraCmIpbTQj1gwkpN2xed8Z1rPlwm/zbmdU2OtkGqxQrSJ9H29NsDjegN
5um8GeYVav5o644DVlb859b6wzwYZ5nOJ3xAR5JIYuSGBj1o+e1pTEjzK/u09CbbZfiDeh69hER5
scC8u+Y6Q4EOaL908jKL/KHNpzc1Fw+zVX9S3t49fzYP/syWIELcPfRojpB5onAuHyGV3/TeijXA
EEMMj81oPTpUHFB4io4HZd3CWkox4uiWulggBiGkWH+YZueqc2yGkIyPXZ4g0skGtMkyAeXKm1cU
Ho/dYLwRIHEssnmIINToaVdvOOFjYgpIv12sLPscCvdTr6tHT9UncoYea211At79JyjRKTEqOooE
eC0Z37lRighNwBJ6Yxl17RjR1CGhXjpFOSDvZi4pcsb5YvTrdDbRs5dFfxo8FMpee55L/w18H/TS
9w/2UJyyrnkx2nUJXd247ucR/qT0ZZvcJkj9sgszIgdR6IC1qlGLSXCRFG45JQWXjiWGZyuZLn3q
WnE3tj/SMs6s8J9UTL8mRyF7zhGKIE6CjE5vFAQfJs92HIx/poDkkKjR2vJcI/+0V/1jX45oX4aY
Z/k6u3xIxbC00IJyidIORVCKVLwrjdfdltKV/m+LvvIwFM13zvJAflEe1pE/u43qXKG+TjvYOhJ7
D3PG6NAmyf/L7PVob/IBbyWyLe09y9e/lWFdPN4gLa/PSUstFuyx+dguHidaUtHW8lS4+r+V3Oqg
mIzjQktHNqDWRbO2i8H0N4GULbV0+O5hfNzQp7aVZwWb3X8VLszT2FQHt0T2TNd0sZeZkpgF6gAm
tKP1PRsOWGEr3xG2/EJr3ByVpr0OPWaJ3SwV9gXtAsw5+rxhuiU5kkSz0cbQyedfY1Hc88oD1zVQ
MpnddFKzOOYNgIXn7srbNLYQa+6QzmKYAj5fOPKkY/7xEO0ZILFFOZU/1NeII9B5958E+VKBmKhg
llWc8k68bEt1STz3Xrviw/eGa8d9A8XfPlVapihGt9fKk8+eJa72hIYncUyBiHy+8NY+sgHS3ViL
ay+RpCP7X/PhMx3FSgrUbi4T7cu+IKgR3waD/igd+6NTaiN8J4GDGpliqONLBjKkzSGx++swsgGr
yV0Ic1xjytQskIZFhtHySi7LeOakeFuE/VSVBGGsWR2U2vRvfyzoy8F0ud5jGuhrPU8HmOpHUKxX
W89ezHn67ZLS0ED8NGvz2Y3qwfYq5ktyTSA1iLRp+wdncS4t+3luhzHOqvIyj7N+zOsJLyOI1AoF
1hvlVz2YP4NW8MHxSmYVSXGjdS9t/5vMjAjKFYVS/mltxsdI/GMHRh617fRAfsdvSyBTFsWBtN+/
GbLN/bEmeXpeKk8L0XJlSJyHz8mSLy7sWoACP4B4R/Lm0br28l8loCvMOX3XdxDUyKZHUWYHx1mu
zkiNldQHN5/+mlNCUUYabKwkIPTEUO4A/8e5GJzzuKw71/K47gAH9cfbWOdPOeMpdBrt2GrbOdi2
9GFc6jw27e0xBUjte4yTafdZ4wKs1+VXPm3PpSgkN8GOCiAcJiBey4uXQVuLXWEWj0t2yqR7pVTe
Q0T0Nkhn/7+x0K6+Jh+QjHUxENMZRwDcLvbub79KaFLXpf9h2EB7Moq0OvvZIiN98q3YtrjAKHzf
0fKGdltcG29593bmoCmuJiO1M7P/42bFP5WZsa3MeP9APkhtJbQTGt0tsM2GClc8VpUbSnb7ovwH
Db6MSYQ2zVH9qSPdIaztVU7OQ6ucuBPpa2PIt2RBiOflZ9uYD7WCTSn3srXw70uzHfJCYOyuytOC
xWlqJtBcXA2B6ajPoiyQ2xQ3k99xW1pnzo0PrzFBAu0uwJR0WRvjx07YSKI99KV+E3UTTU2GYmg4
A81RzaX06ar/k1cTzgCRBnJtjx3fUKyA5yY1O0lVZz6kg/miOY3WdFt9/7lVyDZ9v/jqhu4fJNhL
yzWAnfq96qBb+8GxAW5F5DYsS3oiurX6xugtGVcAAwHyQzvsUyAwx09+4emKFmyUkwSHqIYE8wz7
YeguGI/yg7fVTK011aXVMxDdSjD3MPVx6BjXtW/uCb1TpuW/MV3ckApBvC3e3VlXIwKwZRgzRLVM
MUK407nwl1gr53taLve8JX1JGy6F79zQJYKVpOm/VkIB8MbfzdX/mwrzsCnqBGwPTSse8rbi+MY6
2doof4ASa0wEq9c8O531Ma7ip7b918KjrJe8/n3/zdI62uwcd5ovUjVXYmhCsc+F1trjIP1rMvf4
/AYFjOlUVczPkYGcEJGamXjKDb6taGYZYfjpTkNZ/Ca9fwlEBleW9vYc90tzNEirOFjCxgw1qVea
2ZOhMb2idGugU8TyyfxcJfJoTOOpZ5odcd2P3Vo/YqP5rEbvvDTq1V+5iUcLfNkff/eO/08zxBLj
VH2p7OTsifrB8DglEh9IVFuzZ4oyxkc5cdVOrzTpkW1rTZSjYHjtFCxJg8Fyl/XvJ0abHnuzOrqq
jPdfJ63zmBoy+coypzmlLDjH8a6Yso4cQbfFaGFGmvdipvrkSXkCrj3rnppGP4+W92qb2Opd67jm
dmR5670S45Ng4GoNijYXwzOtz29/kN99rt9zu39QHXZVV5bhMnSHZl5fCpaZxmrxvb2v4m1Scv23
lNmJ2ZTr2S4laUFOsVwQJ/5MyChwoB3b2dzPGlV8Geby3gJXRgqPBPJiKqXGTZ+0JXlrKVbayvGJ
wqvzg+HLCPi4+qxRZlli/XF16Ydunv00mXdjvd9GMBBS1GzvupKY+rWM4KDu9DJ0050p09iU9fZD
Ve3HQiBhXGcYmycG71I9S3+9gr+ClbW30mmxPnrlDa1GXAx4UgZgzazAV492gbhlsHiXARmj1I66
lEeJC1eOBSB2HWlzS2M2+WBCCzWAPGY1Om7eVDXKw2KnN12U7BBisvr8uaEuwvmVHf3JxjC9uBcC
LddQG/pjucyxnSOWoqV7ZKLNsXXIvUqnfzoV2B5xnAWaVqH6KvFbLJ+2bGVsKbePB2IMMNu4f5Hk
PcjK+64S95j528noynBq1IF5cRhqvYazeAn0biBPmSN0o6eRmf61MS/tkBlw8tK6W/QgiWd8bowl
YszoQWrDy1ZYUTEWVCW6fa4T45khmHR6SfFfPgFOSO3Zlxs9SpM9QcGepmG8mK34dHm3YW+J0HbT
A0MA4v1Ptyksb1OQcV9fkCEWEL1JNA8SjcUaO7KM50mmgZa6cYZ5cZZdBIaDMpEKsZqWhxFp/mgz
MktO78ruCgDA5E6Y2r0efntp9ZWsw50ivthVD0cSsnclFRDjltxIGP/xenGaOdzFOt905ETIX4f6
Uiyej3ZPHHVNf1Fcpqj6n9ZNHRxPgp+5GOPr+qU30l86cit8wp1ACc1adMMuy4/7zts67aA1LG48
w1GRlkdS8RC99e0Rg8dz4qtQLDmh8nNsDR6SaO8ZYPtry7VXlw5totflk8T2muB0B2hopvKAoi+2
OpII9I8tM8McEhP4Qj82hYawuz7Ne93rc+5aQ4Xsxn/BfxG6C8pGMVl2LPLyYa1aNBEKRSHQtFny
i2b7XSQqKj11ZHbPeVNYmpg+FnQt2xPTyH8+67CiApajUaFxBHmuUf/jGCuz7hcEohbSsSPsbOmw
kMhN2a6c8rW7v6jr1NThLGhQGnf7kBpmr9p+9KjMnbw/Ypp/XfT0kJiK97z5P4mmvRUmogkkSHYN
zOcsr0PZHC2xRKDSkVaZ8Wzox871YqUXERFR4TKiaqUCj9IpPxHccetNPVRpctOK5rEjrD9NQGbz
5kKF/agsiVjHv+yLFiUOIPz0bFNNtqTfWjkR22qJe8ZvwPqnx6mf39diOqH0Vyi/xnBZqytG4F1L
gMF5RiRqxUuWnzrRvvkYudfNuXB7R75D84PtCINCdl5MG4eqV0MJs+PF8qIMM0x5R2JoOAWy2EVI
3gI/zu6YBzNHQ86trlrgR9H0RJlXGI0L7Wm/0sTi6cFitdF+4ywEEFZ9/9rp29FLzDexFW+gQMXB
MizwZ3JSwKLyyyr0CIG5j2mufvSriUCB3vy1O16TxX0jKOlEntGx2+A1c85ILjAjRulFyoFFq7C7
qobZCEFtisCfF/LL1idjSq55N78xweUB8GAO9az8JG/ps4cHd5323gjnoyn7BVffZDBqypsCcx7P
ppteXYhEwV0En3cr0/GJe+lXW/mPRbcnN9YH33B/A1HfNt28AKN+67I8zaLbdjXtcaOQTTrrxysS
UMyxf8qz6ZCgPu1HpmojQ1BhJ3GRgw2PLLx616fvh6fqWZLzhFcMGLTGvZyYezVShfsPXMyiZStS
ygLJvVNR7LqjIZxreUv8CSG8D54wguDZUUGVGbZLcTaHCvTRRnOru4/51sa1Emgj2c8m29Ok4TGc
CjX1W8cJG1BQjaG/3HfAwGXIZSW3l3RuIi973h8FdtoZYYL2ZE7pAVfIiGAEv4EYvoi4fF8xFwid
c950m/960Zxz1V9n5Rxcy6EU3gLPmN4SD9rDaiEyDDzW9nDqwXRIWkDxlsZ4hj447NzCeFsHjE3m
cPaUfvUbBxea5US6mZzAwysISQyFfeYM1IBch2ty8LQNfZRzW+nZyduHBy8JUppvcAwnwipGZFrz
p2Ml78pvjvgeyHIojmY+/UEtgK6lC7UyPUriOY3c+W7MPV7p715NiELgPfGyi8dRx8K8C3kHnoco
HjpEKsMJ2hhMk8OL399D+eT+l/g1pb0WaFgZBQKT/cEn63Zvbc8LZvSc7Q5Q6vMSuaX817pdvPQb
AsDKiUztI0c5f8sn+XeSxKwsvhtrPT7X4dcKkirtqbikgrDdWnNOtE9paG3PNg/Fa7Iu7ssZ/U8z
424FEixsRPaNHxq9pgdMj39XKy527aNBRgTu4yIwBPxBXPiCmvlQtssf6WZ08chLgpRxodQQ7kNm
sSTr5jJY6n8cncdy5MYWRL8IEQUU7La9Z9ObDYLkUPAeVTBf/w7eRlLEaKRhN1B1TebJMz6/VWNH
jzY/FA/8qWyRcOmgZVKUbzOeYvSBfz0fl8Pkykasolv7o1W8VqWot05UngmNO/NZPyycVUfm3xTH
b0AmA7Sx1regIGrzrYF3pY4MrMDizPW7j3mV6wDNZV30a5PMzwxew/Jl2ZV5ChMbLb26x22662Zn
6xv2dnnbpOiBxrSX0i0fgqj8Ei3uqeU3pr1B3oL9jw/mJ3S8y8wLbwTdA0gPtn7WNgIcETkt9WG9
xW+xtrR/NtCpRIN1rsv8lMzfPAhLj/W53H1l7B7aUjyJvHr2LHuVsIdfiBciZwLTWDC99CYhImnV
timPxpi+jbUmFRXBeozkF6nACd92v07riROf2dhitM99tGru/6/Q5QTNx7pZewzWioJr0xKnkZ51
3Q5JsUpE/T3mzZlAL5hHLF1Xku+t8sufrPT+K3zcyCkLIMTN7kqHMctk1LrofWYRVjtZj85Zonfe
l9WEeNhFlTfijeBelc+imq5t3qFG8Qu5zRtRvhnu8EQR023wI+0Gh/mWZGnNlnTu9h1iGLyu04Gs
0H5T9TXtNPDFSZv09YZAqbnEKbGFZEjl2kczCr4XwbaTjvUhB1q8Z0r01qbdJwq2PcpgCiCx8lW0
FglNTjHj1sFVIgsEZwV7D7JNQf/bGmVZh6wqSZpr5+TOupEwSoYRKEquHmwKmmHQz31CPi++Cl6V
4GUqm9fMYubdVQdMiL8yHHaF4+zYYUNtMulPVfxTxPOuzSkxc3HReBvXoRgxaSTD1UEB61vGU4Hp
aT2W9svIwT/RzDd5RffGkgcjUcnzXR18waS5MJ1VOtGpBkbT/vLfh2HDwUHBjoUiyMZjgEtopH9Y
pRQ2+EueYJF+jxisKGzkjQW6sUo0NKIp/qclc2cz+dF5+T55PQQHqzskZvtYxDj9O+/FlLGDdjc6
oFqmLCyZw1hWfqmmDpF1Oz84KA7n2X22bOdxxGOyErWPjKKnLsT+hX6XBxB3KW9Zn59Tv37PKsM5
lob6aJaw436g1cHocDE5JzA0pZeWGsaf1X40qp3R+y9jrp5IZrtZyvooveg1xF7GAs+FwZPhoW10
+pe645fF00gS2p+h3e3Sp3B9Mw2IN/TqD1U3U/Rhr7a8O+PhBBtEj0yJioyBcVZ23qqzffpZZf0U
+BZyqz4PMkHhzh26pDKXsbqgLNwXvvvZuTk+yQpRq7Lx5lu0NGnN3/lDD/WhqUvgRioFRWQtJ//8
zKRUbxgavgN973Zex+68HXe6scxrNWMTli3mPEL62G1OSGWqrrwonapjWOXBajmZ6hJdsuxeXJex
TBaV3srBqL1B7Rjyvwwf6D1Ql2aUWgZlF/xhJEBCbJigpNvZM65ELB6myNy4c1xvU2dGc8bH0rud
jYRmTM+2gVpNZMjD7GBOz41CoDa5AzZRYX/SITB4MpJ/Is/PGM7PUZp8idHfsWq/mDWTsb5qDolv
I62M3m2F6jYwfOzNmfWA93mPTSxgzeV9hEFwlPmMWiYZafCnh7Jjxo3hJOjdF3ssgKMZv4IXjDXt
QWr96nCijBz10Sgx6JFtU1TJVrWiQY5eHz2rONUDZnfCHM5MJPeWL+5eXz2j2H6rbWbyuFOuYdT/
+Ul2mkbGqvwbrzKXFwvAS0kdQx8UAW0J2OKE49lmHjB5M+NboD0arkAa54xMA28zw/FeD1G/WaaM
zuTfw1ZQ0/dVu0Ua9s9tNSVriQgV3fPdm8uXtO+/ndnRCHVwEuiWAU+l/ug592Aktn1qHpYypPfC
H56Wbew459Ew1tZIsub/n6vACb5Tn/upiJ4L5hlWkB9zNzsGVXgaLLx2INZQGp9M5R6zXN6mBqcv
nndwJ2wpJhkBIc7Xqapf2nmAu+VdIJVFazfzFZXk0K0Nr7iT6IrGN+1f8C8zBB3KfVSnBmLZHm0R
Wkfa+/R3af7c2nvqGbnE+fjiDvz3OZ9QCPx5KRJJF1Emy306ZdA8vOAk91oocQL3JarZSM7y6tjD
uZzsh7H2Hk0rf+h89TJEwUfYjZpmrL0kDaXT8vFai5ZFU2/HfnEDwHlc/vRAKqJVYkG1WmhQzA2l
ajYdWzSLojdG1WXyjVbjTB5AfTMVODn4TCH9yOgnO3ZNxXYegiOV3mOVVJ8i8K+RicbQaMX/i0u4
D+ukbx5Kvzks/dFElW6z+3bC+kXUiEuduriFcjqA+zoNXnWxGwadVONdYF1458ubJRnYtfUc70WL
drwzeZtDEG5b21Y1W50m25htWz74aKMPbaIh9Th9v0WaaT2MkYr2lUjjy0jazxOBjQptrjm/pS0V
MoYxcdQjnu6dbxrRL9gBjHWV42ebZhz89xjnice7pcpbOXLYjFN9dFQFQklPAj5TsHQ71c1B5Kxr
88PlhF+52rkpaYFTWxSV1vgXV0h6ai6FZQxgiBYFIrXJDBiFt57tt8UJJqLxL/AnxsjdP7cPT2Fg
eFfM+2zEEMxs0hCzkhrVM1zbpdCT33YYPg8FxLCqiTmo8sk+5Umf/NcEA9oPSob1sk5zhQiRsrMb
mQe6hxWl6nAYUX2wtYl/EODqswSUuipp/me7ODcB4KGki/bGBEZL0WQvvxJ1/Qc/MAvx3D/lWfjL
sOMjGOxDxaQVxh3BTdVAYVSE0TUQgA6q/DMdEoxyfh2uLOBKWtXfgWefk45nGF8IotR4emvGXu8m
Y/rqx/wA/u7MUuLBQ8se2/6f9uvPvBoewPT9LaNuJ9Bv+OWpFGswBbp7Rd8RHajuKDp79qHxGL9j
yn9DOAjOzi7QKmdQzobuN+Sikx0rl8jpfjFEshlkXFeaz/jwj0Pr3rAJoUxrd5juLyiE1P+vdGBE
L3ESXocKKGubDOMlsOuDNwCoQz3zGAXjRTCTzWr1JdT4zVHl79wuuSM6uIQooWK5mAOmTdVMVxaD
5Rod0o+l0yenJ/Ye/W8HgMfbIit4DA2h9gxSP4dZnoGPYGLEAbTp5JBsgBht+5mLHkfjl1Ok1x5Z
xVrLhEWfCu4o6R+jlJRW5IAlYER9cuMJVQKkgU1q6M8xxNSW+sG/cgwHdvvNIgGnaAu89jnvg5J3
ITeRBNJY114HQbBv8NBybK9cNOhbm5hlxCE1Ew+3UU8UZube8PtH26ESCE3glCAP+EYlJA9tO/dJ
CxYCVLwITU+E072PxCXhyYqCY+rl7aWqMO7IyVrs6f3E8Mv8L6y7r262/MchLa64XP2TOy0NHdrf
ddeQDVw4FStMVsqrYB5Gypuho/30jm1rQ9Koi+cia380sjUUrTeUildG+zkuVyR19sz+MEYqvYnm
oj4aQ6Z+LTGLvTtH/l6VwvynorYIVnGIolNYI6MMv2XVQIbvumqC4p64hdgHZfVBoh/0LBsWRJ4B
66mAuK4KmRUrbiOgPGG00Zlj7r3MejPpft/ExGNoYEEhqfRFmf1fwVCXM6+MblWHAaQqjVeppfjP
i6biV6IkQGkC4R5I2lStWyrTgydGCiDffYpHjstB2SA8YnM6ashDK34NJ5fRAfzJwkdZpNB8xuzF
YhdGyUjkqcOqK540O5tJMh42+K7UXKgL8Z76Rbn+uPNLUjlFjvE5klND+eucZjune1I9LFGf7e01
a/zHRptgHVJU3FaVY1p2khAeZWmGiKmaa5JRKM/KBo83V+GNlyVj+UyY1EStHrXjP8Y87E6GKnjG
H85uiqRF3HZD5f7BwH/rdXvH8HivET8AdSIyzdLgo8TIqiPok9ewiaCE9NQaXW8X2wAWOYQjJghA
gId9n5QeHWXwnJA9uOo8HV0rXX3lnfxP+j5sVkUkaCasjny7unmWqfocEWm4dnRQ5lxwelDQ05Wf
Mz1bq4EUuqHCcq8HzOV4Zotdb0dAtNyOXUbmtuthHK0aRBi/ozI71GSRc2QqfB8ix0ZCXb7I3JrX
QUFrj/2oRs4fZ1fW8PLcDZb8CDzUR7FVfyJPsbfROP5zM6BtCfVHNrGdG6cy+5zU9GpZ6u55sKPc
Nqs/2iKtLo1Er10FESu2kj1m1pwtpPJHJml3q/fTfVjLs46rLuQsx6fRKHQ5ZulkqFgRbTjWlAO+
nZuTKHsE3kZzUV7qsGVyvgm5j26OSG+Gj9zaiPJ9jZxthYXzv141f6bu9tA9anhm+d3KE9o/E3js
+G/maKAXGWg9QYtxL60ctnKRSp8jcpi71rqPOZeIo5hqYHGs1oFbfsmYNtfu+8e46WG3lX99JP4Q
b/pbJjjA4BzjX9HOj0aeXuscasjyD0VSUgtSzoEPeqTuQRPsSewSHNSuszAMrI43wy0XHRBINeqN
r6DoGS6GfBle3s8bSDfNWcaJs/HxWTXpdOgj1FxgFfGihD3F36GKqr0YW69AWhE8JUGbHJkxxctM
Nl97gW9+B/5sPHYo2E7e5MfeBizlTO7zyElFP43kDspMuxEowc+FgZFnioNk7aOsOJdlznZgtN0e
i6kmuiLBX9S5hrzICBjufh6i+nFo0vwrb4XJxg0B5xKC7omM/96E5SowDfzwbLzKD2G4+Sm1qvEP
xhZu3Z6JvkfzCyDtyTbq5kUWaEXnBjF0G5jZfehq3XDyB7BjrV7gbAsV2zQ3cU+t9MSb1pNGFI+T
nq95VCfE3uW+n0JxziQhoDqK4KH0zvzUJ/9CfpoczU9ufTva6H+dsWWf41tRiS5AiabDn2AhAnZc
YdGemvyFWKYnVIQJ0mKtB/B9AHne88UIil8JnuCNSQg9kzlo58hUINtGVsPjW4Dt4V6vkvKGh/3V
0R127Uzn6M9KI9rpOKzmLTr44b1i9FaiyF9rkgp55ifL/W+shX+Lxx5DI5ov/z8BV6paA63MVynH
COjfZOiuXd4rSCGhiGDeMBQxCgSzbhvU37phPmdGdNUehKZ7j8IAhZgj3gkXHCPmerY4d6HOX0Xa
sqqJnSlkZzqgesN9GYJTIPLhvZ4ScYxH7JDVrOcad7gIDimpAUfoCfrgQIRnpGuZiJPMMNhgbvRP
0J9HoC2tuER6wuvWx96fGjprkUNPtse9Z1j/uV3D8ZxkFc62gaauhzydWclIRvRiLqgx/04Thi8D
BRRrLQwMT3HOOGIyAsYEjuM9onGkNvXN2IbSiZ2t7eKZUt6sEKZ7VWAhjBJ/oBPxYLDxc5hZ1dxM
Ei/A2WYCmNKsY+4cOq9/yFi6V5Wud2WBOKQe5umk4Z+u+FSDp3kOEbZyLh8wt3tfQ01cmgqIGSyY
fa3DsON6l6oeT9YwRyeBq+7HHiImBbIcD7MovLU3a+zQiR8+TambXHG8ziciKouzLKcEwlw/xevM
iplSI6v8wLYLa9u0/vU1Os1NWzbWIQ9ChUHBA6KcGgaCsSkLFx5a94FPkXmgpItc956d7oJ6yK4x
T9EVw2BIi+VX9s4r0FxqbOlMzINiujrSBU7kUbifpI2Z/HHOJwj9ca0aULzS/tFzZxyrqQme8lzr
HR9GCJypd52jryZEMmFlJifHYR+5DrGUwQEvhhzdaZan39ooJ6xJkADX41DH28nRgiWUwQggsGaF
LgFJ2i5G+3ZzvIL7IWEg+ZrQS4LEFHA2fTvrf3zd0M4XwqPGGSePOakujeKtDomwX1FqEY4wpZZ+
8JVOwqMqUCOhLEPf1MI0whKPVPbYl0k+3lSThA5oSneM8Y3aAUumEqkpUcyLAslZpP7tFDLTZOqQ
YsOaDZN0GE5HGvrUZyq2ZAq6dcr2f5TYjnMcpGzD9cWZbQZlGcTDtTEH7jZsgnm8zcw2nkJku2tL
TAJJRZRUO5V4Y70XHJmbOuoYOIccTbWu9ZPjaPet8I3yqfSN7CWQjGUQUpT7ctT2l2iIMa/TNN23
JEbdHPjO20gzkyoddrsyGqlbeCjdjwG+3ksxA7DTcwgrRjfed4X8OVqVqqsdkByzJLuSixGYgumn
m1Q27ZYM9oxLN23CB8/piosWMZyRLrBh8jbetEbzsOQeBCmeFZz1PdIxDrRxZm5T+U79bkm3eMlp
fDDbE/GXaxMfCNaAC6HvApUi3Ji2mcqtpXBb4OBzQaTo/qSQscMCE+oXYo3/Vwm7fIRgC81Davsq
A9x8eaOyFesuua09X6x1UjUrtzGbvYxD8YYpZdrzYS78Dwr8tkAgsw5Buq/wlTJOSL2OQyn4a8MA
einz1JUy2uzat/g9Hyq613vlunrapgFoMA02fScjx71btTt8UIPkj4EJKh0Hs36uUPixD/bwusYV
Mo4dnpU82XrIKPcws8yviLPnGpW4E12napmkQi/6stEQbSRr/NNgg0rvBDP8mPksRXTt3w1Pp1er
8w2s8GZxNp3EfWwzDTUJa+ReDog0mDdBvKAoaI9ZYtjP8SjLs+hEvrPZL73VeZagek9Usa8SJju2
YbQXA0tdtgpKXHMD3vg/1zOC/5SqIJvgngoulVOB3ccAvdEeIVSSP/jWhK12N+HfMAccYy3Zwh79
Lss3vZ3Lf54SxhNeBhjuqas2iWBU6jLp8A5+VOOUdpyi4XnEEmfPtDaOotjYobi2NkD0EDA3jTzE
I+LNRsBJsRssmhYDhZ2Fu3cTzya8AlHr/eBF+W/CpbRzWg77BM7V2vUqcGUexgcDIyl00bI1gk1n
sdnCviI3jY+KLIwzdiiWzWBjWcG445L7SKna4uWLuw8ZqOouOi9WB9+tp/sUT/Uh0ygzDn4KUQ8S
PWtEU8NNmIcQG6c7VN0ejNqwrZIoeQiT1voDwYGRNE3sJ6LPo0fQAA2WzDrfO4NnMDlWY3/QUwu8
LqR7RtXRa4PABHfuf6Tss2LX0BTbqBuVd0KHWF5mr2PqW7ug0NOGLVwz9afeSWjdJMu4xLF/pmzo
j1C5KMcdlo3kzDgH2+7ZD9dQVLN0zvfGAOrUZYl5zyd8b2su9sWvOAbPTRV8pWhyF82JeE6ZqYDC
KGd2DHp0NklnuLcmxcjPlwzoRc3WRqahh05W/9kqyE/aMMUFPa74SCcP/iMtKHVfmdIVrBLM3Ds3
N5qN5RTBJomWff8Qua9T6KoXe5hfZSGya0soK1suL992TuozKYI4uolbv3sJUp99j1+peAMlcHgo
RwPrjnleahXGosNHH7CktQj425p0I2kLqI7wgMlYADjYs0bxVCZvUvjbFtx9UNYgwEMQf/ZvU7V0
XD7KvSL0qaSXDXcav9lGykBSInInRXO5uKJK7NxZYd/3FO1suWH+iLUnspsNz9UOqSSrv0Dyv2Jm
bHfqw2K5z6MKn7HLvtNo/FJEPEzOYK6cWawMqgRyuFBsYdnUwlnPBIOulSs2Om7vcZRcHDZPyKO5
Y57xj4BNM9e8b2vL8w5B1pw8o3vs25CPCwbJZNANtrusa37qILoveeWT7PCS+eu8r34Tiduqjr9C
2ydpQc+bGH8GRxXNU0h2gQsMBY/mpqM3LSrg0floPU8dq/FwNLGoRc9s2g5zFpTcjARQNOOxIixC
mTGC93krSKuIeChz54zPd6ej5CzG6TznXAHQ1fEh3lv/OibkJeifEqj1PMZ302xQ4bQXod5V8U6L
cs6TYJMm7EAL7zRLRIVpwSgeSB+SXQbBjZoWKfHwYowTjUbVWLspJUoVHyyw+9Zpj63j2w80BTn0
40j566mS9WWcSQPJ2LZpikg0sSqK/Ye5bBjMRIWd7yLLMHedKeYNsyhgbZ1n/nMcu7qnJlWtqJay
FOPoSkeQFfqyT895lxPmALQVGzA8C/BX+KTbpJnuSzL2wXf8DntPGj7VrmjoyhKkTVkNxkKqCako
b/aq7uruo3CIaeipdo9W0U/XfKj6b9dmXJzLbH6cXaMCNe3YkP8Fo5XJEM0tcor6oklUehxBV6Fq
65nU9CUCbelW2SvSd0Ba7jy/xnal0F2NzUOk3XSPsS7cGYbRHHogGKu8hEjYLgSI2pEWctgy/UuK
vN8xd53WfkfmXNoDcg/lwBUmcZ7OKB9s8LDKW7FT+xKe5pCF0p3tDALZ87UOO3HKSPjYAnqTO7Ko
lsAAWR39WvUYIltzDxPWYGiHGym2YenFsN7Prg9cyPUK59RGZSSwksMoTx0vOMR5XuxKydBbDUH9
5AzuyNuRRs4XZANCQqwit7+Ys5sbcGQRC1kQd7Nt/9WDow+ASvw182/MHoWL3iYoB+7tvtoMMCih
nnguQ5URSyBaVWSYXrzr0ojFZMUmbu+AXyXguoRUYpf9yvDUp7aYOxk43rZ+UuH8BmdCic+TBafT
MNfsfuOdKlJAkgW+zrRkBpobaoA5gaetCtvs6MsWRkbuRhQ2STLOiNZHzAx9NM9bKbzuiFHau5JN
5X6kqsi/S57/XdGzBU0QdL8NPsMtfuL5IwTzjQe6GiBZJ1O91bPxU7V5xsnR/ZrQBjYpPm2A7xZq
qLy7F6VvbusWQWxQmc22NtgpS2X+MCXs1qiEu+0sveLo5y4ClbZ2Nz5i1xsw3PRgj4IsEZEI7M5F
+Y7lSj729cBslFP22OcSNrTB9qoI4vAsuBa/VSqadT4hWUCZDBndT50aLTBk4AjNzapzOnEObUo9
I8mRT011/Vjp3Hpre64LK0RuJxPxT9R1+eTAXSMPJvfI8dDxunJtwahd6Be2CN1RsCgmM4DmUztZ
tbOEbdA3AFbyohoBZOConZoGvRHY7C4SH+MmUpgMNTfJGa8/crwea6VpgmppYnu48jTnbGcyciyw
IA2nTsbFL8S84j5o2aytMXIpXJxwn8VqfJqTDBDKEMWbsSqRUkr0U4Vfl+vRpjKTcVtuw8rDNCta
8VyNdYo9XzX6jMMSoVmJNRxmnt6rjoSgXtlyqyN2tpYyJ36B/fo8ufPdyjLjX9Dl3X5Imv7SEQaz
Y0cpbmGao9+mOzgDOECh47A9CFSgbvRz9ouFAHgbxy2KxpwvozV19GUUZfk29pG+AXI0n6qaW8GT
EjuthX3i1k/a3uC3NZ7KsPE3toxR7QUg8vCY4PpwWsqb2piOklnuxmzm8TTlSQXKFXmOjvqPLOgb
B6Ivm5fER3DINxnaWzPLNJY6Q1erbJLZzer74pqHXbmcktW+rZNFhWK26yAkLafwB+o8bE3Vk+Rr
vQ4TMcOtcHjWkYEXb65g/NvrHkAMsos1ThILxObckg2PlO2VDbfcRUp+S4q4Uw/Y94zNH2eQAZzA
KCEfgkDLt6VRY0ZycOIkiU/pUByqJqRNQe9LWYlLYhvqdsdECUPxS9SPOzeyzpk/fU8uP5b0KWRL
+zf11ZvNBxVWam0DqoEkuJ3ZbZPmtW/CAu6Ps1/+OfATXkb3kLhfVesRplp/MnhhxIvcZGrEK3qP
TREG6666jpXe1oAHkPF7WQIWp8FVppn4TVdjLqAXBBvMNgxh5HlkPgQmYDVx9bk+c/p85MXQD8vf
5YQmOEEnnVpS7QGVokyVxUlEyatu8mseIbiyLPEZkQ2kQvuScMNUkIHmlhmpg7LXENu8GzcZnNtV
JNtLzZGtAv0MyWMngxKlc3SY4/x54jdkmTqZNtVr1QXDqsNw3iQJ6gCHAYHR3tGzzSNsqsFBFBSe
YZSsGbCsKadviWF9CoszH62vm7ZYUfDGUulycJI+1vxmjWRMR2jRKLapme9CEJcbQ1TPrFVYWUNz
UDY0omsj1dpKrk3v70EjMvULnkOpkDdnRysBjN+ho4EV3nWk8VW4+ZZHKMHYahbJjwGhchOgFo/C
+TfRgPoDez1CO2ZigHhDZdjE5o3pQNmaQSf23dsw310YTew3342Cy6G4peawNe3wzdJsYubsYNji
0IjoZCTBoRnxUfTAfBhIP5PMo4/83fHUR853XPCnDTVS+ywBhLc8dxG1X+oIWEcBriDvbE/TjjIA
wepvH/7U1ns1jxvwuOipFn10+p8b3pEsXdAUkuYhgEeiSfEsa8VTlDtAfduhOc+CudoCXgV0iK0J
FhhUjFVg80NEKdYJvZ0xaC6PYSK85zEdd5l8yuF2Jjzhvtkd/Sn99gsBS5uadeBAfJ+qbyNqV6P5
kTGhFHy5RMtcXNIFwBUino0Y9nD2OEZ07ln3TrqAAsvJjTpNJnfNszGW8sL/yeNXe2NeBQ1q5kHj
37XIT0AXOiDK9oItKOmtC+7BjdOrj5+caQkkZCcUTA7VYkusd4FCJJFW3auv8meuuG2l9LbBoTNH
1S3QDRqLhodjcd772Q1HFcV6tmbz36efoWFupmYSIDxpJQZ4Y/19GJK3eFDEMch/GBWPUD3e/Tq1
OGcET7+3EWiIKiTgvLCDLw9erh4X/Vs8IFCdwdDl1S41xr0ZSTQCRM6MckEmGesh9j+zofmqGuNF
mlO/HZT7tjyRDB5xePKvTtJ8kMBwYazvAzc9CeU7xwYxVJtPz8p77uJ3AUViFeNbNpv+3VxiN0e4
bhHKsQfdLAiWrnglC5dkgISszWhhDmJCDDazi8xu8GDLTzVnLVaZUSBNxcHh7UZeY2zx0zkZ8LAS
p0KBFoSPUE2Ns91ZxPLI4KGDIuTbKY9UmpKjbb92WXSbNOodboFdmRaIbotbvTyfjRFe6MPMTWlz
xo5yxDSGCalNnWOgyPzuGuSrDv3K8iBYs/uQz+MHuX8HexH05BIQg9E3i1QoX4AeKH+wbS5PQ5oO
e0dDRQL1mc/q2jgeWpqRzWiN4n1TVTH6y7ZgbVSo6ku1gfVI+TwdYsstsRcm3UVEuqB6ozUzA7qK
yIUaHoTPPXVSPTOeX+ClcDZwwCA2l0PNDWubbzF5M4SQKmPa5lYENA+4OWmAyPcrV72C4blA8z5Z
cwRLtN2rCRiJlifkW5Rofs/ELR+J98NFzUCYsSNdDg+8fiiS/B16Gpj5pCt3Rco5WMQG9XPzGEx4
7gsgEBuJWWbtsjfe15Fzbbulbo/RJvCJv0QKvwC5XNQt/Tqpqt/YHAmNYADIs6eHYMdngzFZq73X
ow20CveR0GT6OgjZ5MYgso+j9IT155kYgxUpf89VRAAVaQCoMf5MA/180mRX7hUMi9aldYFuAwqx
WFC4qCvplAk/YPbs90jwZpeNAQ2qclJj7eIsJ09n/GQj/+N6ZCWGIDCIu6v6tb/cjhWqxRW5NH+K
t186jOkCY7FLmSiwg60xNhwUejdGA3Ii7TI/id8gEBjrsUh5oNvPkJk/CKBTNSHOVED0Ws4DlXln
Ag/2mR1fIhE+MNl5otFkdOZb1UZl0TUa3Z3fdO9zyiempx4pzFBtG06MSpTpFkvzLwyRC/uKzcxX
2JJvwnznlI8ds0/rbFJKQx/6kBllRyHOQ0DyHpFhzMKwEpEDgdK2TK7uoN+DWRCh1EseIVIC0wLV
usFoMVVsDxbUizPCH+BUG02CCMaui9adHzxbwJDblPDMIOiibcWpAccj4EavR6KbTAbTU/S8/BAg
+RdF0/A7SXGmNedRzCEaUNqOR7pFcACVv7e0egz1eCn445ctKUmopTeRPzwnvfEEWibZ2OEEt2Gg
jjUia1XYgPEMfJ1BhT6/dJivcOZFQJ1pknHcl0zQgpDUiRZBBrFE4OZTbLTrbrZxxOsX5TFFLTl8
tAaiFbgPTsaeCeggb3algcxFdB11+1LXYFvnyHjxGwRlDkoJHQ1ksGT6N3HZ9Asz2BKeR16KC7E2
LJork1HQohOC2iZM9rZhPpIL+Bov3Cuuu31cIw4uzGYNxbJnE6WuEhm7K2iImnbYjaC+pGF82GpC
et57+5wrNKa3aTVzDEuiqW4iTBxddhfMYgpOuJSIdyI390xQSRutXlkdHWxV/vq+Onv04doMllKP
I4D+Xa6dzsvQPdpnntqCgL/yXqDmWA/z0Fz9drC2usHl3llmy2RQTlt/0Rr6QfShjek2lT5rqfmv
tmgIx3kubg2qQZv6MMMVSdThnax2WCYt5i6uj9pNv0lW6L4Uau9zVE2fLYmqdybsHq5J82a5/T0t
Wvdkyyb4LJIhfLFKG0xTECHdjNDtAArnJwopkGwrhgYQos5Vfo/WMb6HE9huxWbOtzG+GEiDWC6b
KkGgGvhPU0QO14yRZ+v5ylw1JI5BT6Yjj6GAt1encJsdG5cKgDu/gyTWU26noJxsEidlw4s5n3Nz
CWZBqbYKYlxNhc06tMRs4/sL8Y7yjeFxY6ELBJG43B5s8xDEAN7RVr8O5wE0sl8A1xDWTbMm24Z8
IwR1rhHUbGkI4xXxp6w23FLu7Cz4D8mlt45sWbISmC7MJ16jWRBiNJf/Y+k8tuPGtSj6RVyLBPO0
cg4qSSV5wiVLNiOY89e/DfcbudtWYJEgcMO5+/CJbGZCIEd8FEwP1K35XoNAiMOmQ2Euf4J4+M2G
FN3sSLw4lf+O/+sLdeid4whzM/vAsfvIfESBARrAWFW+ec8gs9DS2FmVD64U9e6EqLANA22R4WS0
BQGvnXPRjcxhobk2GApgdfZVfKO60a3qMUcnQbNBgMTHhoUSsR9uZ2676aOhT1BrLW3b+4V+/tWz
m7ucnKcq/obYMkoo8Yxmw/BMZHqWFM+reD7EXJttDq993OsLSCCYseix4k8Yt8lS6C+/feapH1Js
Q0rVDhx4CXVRM022YIeowudwEnpmaTyE8HkRH8zAJBaP3qgpOMzFTvq61T0XhlL+IiYbGIUGn6LV
OxocgJd4sPIBdzyHaTXSmi54W+toF4zWvmxi0gZvWuutla+ped9jo7qjR/b2fj8Ae6nAlgBB4RnF
3/Ec/Mp9+1floRavqvNQ5jdr7E+hg8LP6rNdOBsP1xPdlxlbr5D01kpHantlu6dSSFbgXXo5vQw1
FrYGnnbmpP2ug6a/+6YXrgYtvZRpfXczF+S+RtaE+0qi3ZNMHxYxPVg/zcg/sbDczmD/LW24pLZe
7hpBmyv+90UTNp12mNR7tm5Sgnjn9DHS5A6Bljk3xUpWXrIbOwXjzuiTluG4xsqB4lHX0CAdGX/C
ILjr3t0obgAkumDX83dj8J8IsdZTEbwVFZJB9vV3x5Q3ZACHJgr3XTKe0a0fp9m/0Cn4Mgtejq63
NrOcnghbfuuUNzZ05y8U9VaMdtv0qhJoOIjyvNRYpyBuZ8s+RGS1DdraOCeIoSJOW3dp+SbUNbLS
GG8XW5U2DNN4rRvirQpHVH9e5antK5PrLWP4+WpyEkzP8DkSdoh+TKcXE87uK0OMf12TWN4Mlqy4
g5shwodCd9MSh1RYgxY40s6iCh+BHNDprTpNSife+sDa6aCPdLdnL934Ebm0352p0Z39NNp7Yia9
RwAcdhP0MQsLqLD/oSoDaSF+WFZ6RFjyK2J0aVXU+Uc1wn8iC5CygIUiKrp5JrhajggwGH/1AtOr
hZ8503LU0e6XNlh5R7r6LpxaDBLm1t61lrKxdwyoNxhIIb7KcgoKPbX7zKfXVBTaRjB/saEdibCI
EPZSaLkO4CSATOcEqi5l6hPqB3rB8aBXYGJzQapccdtzZEN751+amrgeDTjaVx8iBYAbgpxDkeEP
3R0ZmLzQZQ8ZmaplvXGdsNn1qZswCwWDbzkEsf67tgtGx7pIc26c7vlHnqcu4gtUcR1O5IhpFKCp
KPA+Tiy7WY6pb20YjgSkio3LyHPhWChnC+Z8EHRLNNmoJs2U+pYNl9sx3C5bRqhc1qmvR5eoGQ0q
f614qeJa20ZdDFPcGd293QOQlxPxYdR77mEIWhRDhZ6ddPg/O7Ybcx04Plqnfi62aDvkGiGrfZpz
DUaJZRIsDaoToQHqx+LV3cx5BIDdqutmxY8v8ez1mGC0RXzEKmdY4eFBeaIZbYY+ouKjbCv2PpDb
xNKddrCTCYflFjcN5c+8tesQ3LPrARpyOunQs5z7rebQ7gVgjuKQzvQmyqP5VrS8eZ0Wogj1be3e
muxJlG5q1pPRrn1YamtZ0RnrDWrodCGitTB73DhNNmpzAC1iJJnDeJlVgXqpk+tQ9T8CbAGrK3F2
TqgF1qqBcPlwFEGhgnqw0Kjcrbsp64+lJbyT1AaEF5mXX8c5V9u4RVEjmr0SyDmo1QVpSvIxOo23
Za9pt1Piz+sOySbsfDp9RsJZ6tZBtg11/4/NeaQmdnNeSxc2B3rwCX5I9GXRm1iUtXnSAxMAGr0s
3qaCJsQYrFPV7mp9EmB7L6mYaWx3ECTP0mu+WzIiNAH+XzMs4a869c7xnc92SA7tkB5iEztziqIb
kzqaL2uonFFzQzWxtgdUuvAr8Hg0GKkJRPwh69Za5EGz9kA0ppq4WV31M4uaGWcmGhaDGk4sAzUk
A3GPZczMCGA/XbePKdgc5LsxBu3dp4lWWA10rep4tg567xLTdd3b1HUjCmTcarToVLjK46ak1cW9
QLK6yiam+tVARgG3F/X9Ab74qrat51gly8GYH7EoIA5EW4GhRdXRrbXrV+jOfzobbVRUkYK2KiqR
4cmZ/FOKQahRauchUWVEeTKNYN+Uxe+oGSq0k/IwxcltTKiK1s4LrKbr0BmfzTy+dL3DeD9JaYqx
Uhs7w8JutC81mOJO8UNQDYrM4prO1tUtbbQy6WfLZF6reVurqS6Cml0FdgavqOg0QVzibGRcMAYB
HlV32zEvZW8wuy7SjyalcQQACobhiVrgqw4X2B2EuxBZtJ3t4TCkMAT0uaC5qNX7sDZfRC427pye
1f/bMfmkAH2fDiGVpOkcehinoK7+nXXNJnSHq6/rZ6esWQblZ6UYJ60c3z3Znwq/8ZX9kQ5kPfe3
dEOoibXMSHbzAZ3bAVEJzeb+F5MimzyTeyQ2l8rRtyZy441vStrP8oqs+yoobzmIitCKwc8pwuRu
xc6tqeab8W/wZbjg2Fkfm6TzSXS1E+Eos8UVdbh/LI+4QkZUI+O3Mud1tvH94MWj94T5ID0n9HRB
1T7CKXV/UXyhFxWl2XlAp+V1YN2Cyvk0CmMv8gk8lEG0smBCynt1GMvh4iBsz9K5NLTncBwJ4bwl
nHtGXvy7tR2CQUtkwEZgRg24T0YxMY4cJjpj7gykoIXbZhJ2E1q39F0pmRsZrdjQ8u+CChrurJiL
uwlG4TBgbS1nhJShWkeOyF00QpQQ1x4El90R3QEFoHb4BcnkASoTK28nYDtWQpZSNzcG8QeU+NUQ
Yw3mZ/KjL9yl8PptBlFE0bM8Zm/t8veAXg7mM8TcsF2qSnPaeOLUCx2qPwa5qrBQh3q6tK1p3LYj
aAqGYGMqm701rXOolDVxDcObWGpQygVCDvX1QIvh0x81OFVMIpfpmgNmk5jArwPkNIF5MDBqp69+
aDXMRybLXHQUeTJaX8cqNNZ1Hz3xkF5OYA44EzgSOrI+Q1mJv3Xl7DG0TW/WsNM/I6s5YCNuDTBk
maQ0U5iv0gBPK6d8p8Yh5Ogg3Y+U70kVw2kYcAaSPeEDURSJgKaiTT3/FDK52bSKGcCke2UjLKxT
2mSBK89FxGzQ3B56+DZE1TPQ3AyihmkxZBSUp5qxmXmMv+1CHlWNZJ7EmWGR+79GMrjctdm4V93H
hDtkLMXv63iL6HozB5ydFVXNWswrPUDr3cZk/pSG7BLEAcCYZWAwnGCJ4OFn09ou52stezic2QgN
UYmU50thhitUhb9mtC9mxqy6ZGCgJ1DI5HveZwd1XVEQgf95p3h95ghZeVn6FiDWD0fIXZZHFAfK
n79PbGID3bqlUrn8Uun3/K0n20va55dQeOS8gCO0ZK8XKlud1pxo68pinJWC1T8ujZGuWt0lUscw
F4FPoJ9So4W+o4Uphh31KmEUojJ9zHHp/SZRvBJzgDDS24Wpu7NJlUKk4Ji6Kj26c/d6/VCl3r20
jQ0DRahdhclYhNXeS4FffWIcG1xD5zbaZ4Gg54aXIeDl4YqmBVZE5i0tSZYY+dMzSUbKvLZ3dFGA
LabSes+Z+1lMkrFJc1oajG+rFcq8wbLj+geQhXrBpA0rOxjmdRa+Fxx0vbDXgteWRBdBsHzPLMZJ
U9QwRp1BjPe2juFZO6+NwABaNaIEBl8iwi+9NPdAoW4RINih8T571EDkt68YRCmfe7ZknONH5wnC
+OrI8gcKHoPFLHf1qkjhMLmOLXbAnA0uTL0s5qseq33Mmzey1uQPU20aX8scWBKjgy0pzDsjzpJw
O1OiB9NaVS1lP/xLKM1I/6fWG7rs8Z8cR0mqeM6Sefy91EH90tsPFkYJwra0qc165r2zmhejNo81
M4eUTdC21ykd/Pnk16W1iVkUdVu8UjLbWD6R0lww3GEhFwKIthza+OlZTGO5vX1AMQWGGyUFiUZJ
FjG8BRa5KvGixdYDjKWt93TiNvqQPxFBAPBKcD4eguRrdGOWU4vPGQ1JNneU+lUWP2Ak7CTWrsDF
vLcgqk4GZiKpKx0o8e2X2/UMM0N1X5tGyKcc8z+NP9n47wzRKjdTpsMZTN8M/nCvcioshEfqiOUt
rr6g752EnN5S3bl5NmVb6sEZzHPuuW0Ub34bnIZZfna2Pi7UDPAYRriEWFefAlXrGS9N42Ak7zv7
ss0VlWnErB05mdbfANm8FHXzU1AY1Tg9FzhUPwplPKl5F5m422LmJC0zcber9uqX0cdIDXbnIJu/
UaGw0fhC1/RNRshdyp4jO56saDjI6aINM1qNwDWpJqMEy4uv0E22WUWjEfotYnDmJ6kIF7mx9ytg
6l7uv7WItheOq7yRGr28Cy8OLqHGjCRZ/3juSxKoVtorgYBoQPbCissJK91gRRCxpGG9K6wQJQqS
jp4SBjCMeLR2rgoDhzoPUVu69NhwYzpRGxfbbIiiF3o/M+G+Z6dXUFU21WTAS7lrTh8ktjh2RG04
PMQgKMP2EtpJWSbQO+Dw0nPVBpwE7eas1/Nn5aBYHcfUhDLAGYYl1Z5FAcSo/CDIF3Q/hLYZB2qw
Gh02z0+3kTt9dlWJDHYYXulvvGluFIJ+gYbak+6Vg0u6GGrogJxLhmPqQmvz38JyV71uUoRorr0f
00llxsIkraaMc4nL6lw2OCU43cWnuLIgDNyJrr+jwC2WHSMMbj3kqxpJBSHJT9ows0qEhxLqpZXy
oIH6Z7woch6tpXGrpZjMlxlNwRHp1qRoU9ZbGUIIr6m/7Do+6x+rsGlrdYlPqx01JXp/G9EVeWYC
PVraW6bV818elghPRxKxUJpneutZyJ5BmiaikJlhdcrgjfNTheFLDmsA5ORvBxKYdOj0xuMNgZEi
So1n/EHfGe99wXT0pYYQEAa4DRqFd3Uaw8AToCOtB+Z6pTZp3LoJJ6K4UOo2NLjV0Hu8WROyDX4Y
2vx9N2s7LDop4WGuXSXNxqih/ZuoatBq0OXyC+oTzc6bh3NFAK6RZZEG9uSsNHcxI+cIyntoFWa7
twhVGlF/M5aBqU25C7X0NJDuk+CfPEUQKdBEyZb4JuygygyIsE5DlTZ0W4iVmBEad3ZgBC8Bw0zk
Fnj7OMWxELO7ncpk4/UI8jLfTFYC78GotA+tbKJva8ZEXkzVQyTxPa5VOYR6ckvysirosSKo94pv
9pB3Oh6IiwxzPk41Up8pz/oN0ODAIFIqD3EzAV3KASTW2b6wfZ9BhrxEM1tr6bsCT9AHQzHZsy70
JIaTwvAaXGJU0xZQbgK9uMd7hvgfnuLanKZPyy5ObG87H9NvmFx7d05ufRZvkq67Mjm1ciPRH8Bm
V9Bd4QfFmb1OMJlfQUXRFpQkIo57+iVk9YKUgyhiZ4y0e+1xujUhNackQ6BNe4UeTGOFTHX36DDO
8XgerCJ9jfKE3pXTf8+IfHbUo1TFuLjqQbsXbf0TNvHDq4hKkMVsMkT+Kb/Zt+p978o7Dd39JFET
DH3a/PLw0SN2hEo30NrtxYqJhmtjKWu4mKqcdyqs5KPTirM9xNxPZxNk5octm8ek+D8BWz3Ig1U6
jFcr1HbgHI5g6bZu0x+bMd1R7H1tQ5R60Jwy2GqKkD00SjQaEzAX7NOqTFckb2TnzHp5y1mC52hx
vzMIymWpfAfopfUdsKD2NBfFunYo0KX1G64qKyNx/xqmjfR7PmkNs1ZxSjctSXO0GBhZMM2IzQhu
GTLCGKPhtDd1FoG16pGdF6bi7+QW866McqKQtf9URjso91kMl5A5LRjcG0hYPTXhWLqYVFW3mCsU
DvpeF63uOFJUzeth4QIingVY2hiwqu/DiA+64buqyis6KWc1M4BcN8MWqwdCIlXaKpNw7XjEsMPA
XdGGLXjlp9LJjFNzKa1WLiunXY8WmqCICfGFOYpdjd1GqqU7faaUWSkJw7zrBROMtmKYhBVzEznA
uZJ2bhNr9DhM61SxKBUze+Xp0MB85iTo7C8nmN+Sdp45hEc6aVtD4eAzpqW2THDg3VACuACijAGL
2iGcGrEqkScqmOYKHRtPNHf01glGhExYLsyux6co9v4i7SFGnyIma6v51JuUYGuzoq+dGbeRnCmZ
m4ExWZAiqa3tI7dWN978qFooLAYfL+rWgwXJCGh8YkMtEDPBUvAxieFi2swYqWty+KhzyVx+pMFP
EjdWcbdApAXMSPoMbsoGHALVcy2oX2dMObciDGDhhA19KsltC8e/FTONdW1v6w6HOkb0IFHv0BWv
I93/zQzRk40bHV3PaVkiiCo9AB9h/2a6xtWtx7eSzpU9jh9FytGV+0+PwTNY8Y+sJoccLGJYUTEy
1STV/BKNoGymoUXWM1fdtw4E+1NK0z9kvQg3xuR/uXnzXaD8IyFiS+u7dD9bxREPH25GsmGaljlY
92rwyVIx3ybQeYmmU5Ptv9WnSeiG5s3MLHl+zqpoX7gpR9Ec3mK9HmHUd0f1KCfUWvn8zxyc1SvO
pZy3Pi+jr7uMCTUvgAPpcWmbVFfNMjPAtS7cz4GyRtJ0C+Rq+4RY/wFQ7EQZCF8KOe7Czj7W2DEJ
Ga9tS3sPzWSrXojBR5DDroca4ezk8weUX96iTmz90UfvYlwmtbZYdRkqOI84QzbFc1TZRVV4nBk4
f2rxvKMRh7LWW9UtHNVHBQI2log2zx6D/0OBoUNu/gKodhS9dcu7fcerI/foORGiYBFbx0sG9JeV
8RgHLjXeq0VsGYiz9elS0MKw/iblo0niY0oFNCEPTUGyeEHJikLRxe8OTPAZtiD4QGzLFCO/nGvI
GYLrL3GwU8J2j4iM+Upa5u4F3f4yR0WWUnaJeWmclh2OHqyNYIFQmm0uvXOZdU6TljG8dmNocm81
07qsPlOE4wMCA9d4H5xnY33z+4yy3EwDpWGuldeWajXEB5Qw1F6cEy4EayvBPBgtBN9hg9R2E2gy
VKddM172to4Gol/GuoRv9+CCneDSAJpglqWkEmnjIIg9ihMu+ThcKBN5HZlb2/+ExTMFw8cfBRwf
vnEeDUSQzMU5EHXdlyn/4dIzhFr0rqHYeEqDs7SNcTHzYScSY4+KaJVvOrf5AzZeMP+Y7w0GoNQC
77ACNMPwHKmsz93nebI1ASfHFf6Z9i3yKd3H3xaTY0yQsVkX3T5nH1M/UdMY0qqdrzDY+Yy/jmIf
hy4ZU4QIisTWeHAXRibOI5yw+vTsEiTy3SGrVrJD8w/cUSiaTLd/DPm4qrsSZ9I/M+0ST7qLCdSa
M3z69HjHiQ3pvwfGotGltVUPpePIYkkiuX2ZiUoq5wubTo8bIfdqE+IbKmJ/DRqYevRh8paL+Q9/
KypxMekGdFa6m9GsCTW3hX26dxqaH0WdcgDZ2Jz3DjnaBGvYMzGSVKXY6aDujFpMfvk0EJAB8FS/
h7eB1StBaKM/WPSuWIwpnIWJ3hpdDO4CnmFbr5iYdHgM43eUQ8TNnRVrUOtfaknpRC1A/HT0TVIw
INJuKkYw8BpZ8XEDYaF6lJSQ30z7zUaX5tRfHqQ1g/Cj1z6SkCah2FXz2wCbEhXdPoIk0hbAZcTJ
BV9sZYRXmOL9/0L7cZNEv1n1Exs0/AvN9xWlhYIAGZMDPgJmnem80wZW32F1Jj0K1J0YoUCoPHDN
s5u8Wl6wY+IKeMXe1uLjjKc6AYE6j6rI3BrIf/mlSrbKiA8eGdgrhdGDX1a3HqUnoGu0YvnetkFL
SvwtIiYLjGJl1V8JvSLWNNennjplLaZ15d5go6D3fqqZPsF5bKe54yGvMFlsSCmULqcDgCOm374D
VDhkCN7/4Z1q8+lXQyE8TZ7c2nRudpWRrIxuUlcYjvo+NV4i1obrlWuaImv1qra9f7CyZ9JcWJ1c
BXSzMxegXje1eIcXXJ6O/AXt9mXJ6zWyHXh6RBnvtQARy3fEUJP64Um0SzbqraPOWbCwuHGCeDcH
BVBgwjHfMGthDrqcFrPzigannzEidgGzocqerQ1vecZ2yd5QWd/ql/dKfKSYGvzeMf9pIPSgEgCw
qx8zqJa1aK4ZN4R28ZOngYZmbTJ4xiKPv1rUKIUL4su4+vLBtUeM5GBgup6dYO/GeXOBI7OlT10t
uC+k6hT3WudaJOkXvnq0lUIyTHw83tGp7Sc0dGo3ZqLvQP7JeTx/Tqaz41ampn7KVX4pKUwHMMnN
MPigYVLH3aVEwxtp88qW9p5nwd2aYuMQIncM2K/jLltRAmYcviNxfufDT9zawfvAl2YxkpzSxtog
rV5Nwb3Gg7Xvo13ISaJTVBzg2k4jMSCvXF5+g9xb4B+89gUnCM+N8WELsGbLverSc2d+qqfQt/Lg
CWyeCdziJrpFBT5zuUavhg+nl0e1ubc1Agr00G2lQ9k1t5ot9taYX8PJVBuj1rXvtP6R0MUUrBmW
CtN1ZxcrFgnYirWw99g+4sQhv3jy/9Bm3X6IWxeFMYxD3qKeDT96Fbr96vA3XKpbKkc9+cGHiLke
vsavwZmiYnWdBsqRcxzJjyLkuwM5UYHhpttuUjjF8ZiuY/8ZxphPdxgRzVQ3UBJsqURTLAtgXQJa
DcErqlBWvQ8FMCEWaiWKW+8BDUVMpY4VJnGXVrvhxEl9VIoOEkBB97bdlHSuSo6PsX/QDjjFTbbQ
mieWRGqfkHvHs9cuYYQZXXoIGjUK1dz0lXXRkX9VCwZ/+QV8I97QleW8ZwTwrZIXM9SZJcW3Rp+n
pgDtGt2WtYF8x5OPiUERNrIoMrZQ+1ZB4BL6VissuVam5n/PoYV/FQWbnOggzuTOqMq7+oKiqxbs
uI6eblNk3ME1ZZLNY8iV9HFPJ3nX1YA6jeJskRlwco6ML6tzgis1SB48eB29ElzjIzV0dBZSZ/4L
l+kYZzkYQkfbsFfL2HgTQfu0C/0Irvy1EOlzMqcXbpURGMuxDj7Vq9FNBNO8aiNdrjCvrp3hvMJe
Wrbltat4pejWqjiGOyt1tCN8NxgWuljErnpClN8+4KNfONpnlxEUjTYkUNRK7Ck4Qp2Vy2xWHtR/
sLLCIo9eq3bCDmEXc0CPDuN/l96b131y6qdD1YOOq41N1e310rirRdJBt0JNCUKPU7tZYOOy4xao
M3og09LKu3pz5uqDwhP4APjJPRqEJLV3Bs5FBTXFLBV7LZhXgukLq8N/2mN/mabp0M31Xwst9DKq
629MvXZ15r0YrX0RzXQMfW0FPx2zVSgo7tB80Ya6pGP5uwwAIhc4m1ZCv4HU68kmmFQiKh3xU7cS
JrODaeBLIH718YTKyj4JgREpDkwHbUo/dD/c64F9KHrxljriGgWuvTBTECuW3A/OdIT3vZ/bYu/L
+Iln4hYPnx0T/7cYTEfup99UbHlWhvkh8+YIIHxbB8HeZAegZraNgH0smHpajl56NSzJh6IUbPug
X3KltmNxNBZ4P3safw86b45lbcJ+xlMj2rrWzFoOxAZK3qo2uoNbhSM8JAgXHIfZWBlkT5hXDr42
Ltyo/JGuPNpa/TpKrIE8q/o9cCuSWF+bLd7acXOtKkm5oT/rY9IvNdFuKWTudVzTncrYhmpakmmf
lzRHl5hP3m6WxiOD0qyCywENHI2eHSPMW5P1KzsmakmQnXy42PWXhkt0LG6827o4B/pbzb7JK6u2
44hNi6HyNqBr/m5UHzpvTaFTJ96YbXV2ERHhwoRGk131bBToyc6EyiqmafofPZ3XHII9S8tjn6fh
we7zhoxmq2NWYH1Tw1nkCB5zihxVe/aCn6h9cvJx/qk3ZqKRpIOBb9M71qS04ZQDHcMh/i+Tjr3y
+nPH6IWNUxKasgNTmaM3cJHmVwk1JqsjJrauTXpXZwwLXh0dWtH9mqPXlF/MT2UnVkstonqKQmkz
9x9hOqssR1UHG47KcfhkdIamF03JpFuGhrMdsAMwxg8uVN0dtkLXhaAPNU9F1ly41r42VHgqVDrF
h8VIdoIaPAPRi/x6OTf08cWeGAOXAiJ7Xc+Odk0oKd9HgDKmRewYzWeHyGKkqsDuXAjG3KqGDoy+
U7stRmMro33PUchM9g+bduVymbyk6s7EODFTKD1pNB14blSkqChxzhLQ8ZN7TlTV9ZhR/mszCl6d
qRRkAQQOljio3z8wuNiP7Kz+MydNEiYqCX4GlxHQ/BHN3U9b8A7vvKwrP5y33L8cq432L9ZSiMBU
etV7HzbBfSBhvGD2o8LMrAHpzcYqnd/qWCNhYPHwpUiNF7kMGQPiplTBKhQ3nglHKJppRj04+a8u
+UacRJB8vv/72SpuU983I5kuRvTwpEbCeedu8tV+9t1FiJMIvTqeEhDdZdJ9szDMhI6k2MsUo1qH
HuOFJcAgu3q31O4vxI7y/pEH0xpP1UyqSCCrmFOLT+KByOu0j9RON568GfKvT2TOz4yix0xPHknA
gioZvq7GTrAqJWRbVoHXz2wmp55zKyAIZ/h82yVnXgmy5kqHLyQoJEavvCZJA9YfKjBa2h39q5UH
9XTADGxImVPOGaGAndEzqJLcNKrYXKMKCyl37uKsPaioVObJZRyStRv8FDoQNJwjkDqFQ3nusJNl
Dexwr7xUrUL448WKzoCjophf0oTF5jyFHjJVN40rtU2YzKqodtkqiuwdH9Jw6IHyAnRxc1A+8Aib
j+S8QXpR+QsIxCWsqXVqX13H/1TJ4SjhF2iRcgZniOB1cJ/0noAryCc2ktlWFuay9f6df+q90mHw
6p62iFwUv/mEupprS6bkXe0YqP+Xifvb6rwLSS7ta2ZXymvCJiDVUmdDGLOvEIp9HcpDqg7FWj6B
/aDHoxfHSkzOpB5+K86+IzYJn1arAmZmCJmGYMmK91sfWR9oCmNg5iRdjMEujn4P6ll778rSGUg+
ayd0lyoljLx8ncfdwk8dZrbkw6DKBpfmRnsdMRebU7quqn/3wOf2B0ASDY8oZF/TCViohF+QzDCL
MUvr3nXOXR0TRjue3SzaISI4RHwSCgwqnrVdF9AIDWtiR2XYbY9HCyQnirzLmKCYj8WGEtjK5aqS
as8T5T1k01JJNTuL2t6DPliq/x2IaVISCr87jGBXuQq+Gq7ZSv22dHSW5B58Rgav/61D0Hir1i/X
MeFLTO1Bbfxq1+3SZv8PJqxvCuvbyJvlzDEW4SXALiP1/69ktfRYUCxyv9bXbMs8afVCj8GqIs21
+JP3NALvKxBCNHRBetO++K0qGfncBfVFJZXrmU2Cv+LdmAnYOMshISCNJXptqAQ6absL+heVA3i8
iSA4bsRK/B6edxGjI5QPtfnmrJHaeKa8XTGvj1rsqX5l7+FGqYXKVzumQCahRkI+2+6PTVVFvby6
wOAIq44iVuiDTUmJS6WcKlKnOKpuIduhE/ywFqf+afZv6mSrgYVHBNFsbAHz8FxQ3NB3JlD/VxbJ
PqeBIEMR4I2HqhRiTgvN470IB8ZFYOhl9dtML6ulxI4CWZUCDHJjdQZ6cDO4ZLV8E9XmRvTEpbOZ
cdU8OawTeErjuq5ReMfxWT2lOnN36s8sT1epzeTGh8EgoCquqOfLiU+GRpmj/gLbvPRLqIMUPBwk
kt1eFTkydjodtwC1CZr23izMDSr5ddT/mh0X4BrzXiQRHAtx9woNGSWIuxsH3LkBziYU8NSZV3Ko
o2AlU8hAFNwdr91mPAl1Q/gglfXZCcYl2KP99BKlH+q/VIYCn5wQ96JuSeC8jBzS6sDgw6qjeyLE
ZU38a9zl9pKV5+QPcnzTOY8u/9T9oUu0NYrmYhAJaWmkliVnrFoN6nJrYvNRxPRBkzXPiZ1UGyim
8bL2BMZJyw+C2QXuVm0cVNtChP7m2eJt4qWiQOlC/wymewOons/BeiiirxmWzmDpK4OTklCAHgoy
8A2Jeppu1OWzAvMou1j2m3T9Bc8xp0xXJQiH1dlXp2tVoVHPT61RdRKoIhuFQL5SFfHUImZlM2Sy
ptj470RScl2elUP63EXaUdUKuRSTlLQvshX1KDoSxKTmUmgmbHzeF86CWGDz8PSjd370/wOwzs9V
JarBY8jmgRGgo/XaxSgmXcTYRDcqniCLt/gxAYSZJnmqw4BuA9qcW12AeWKnElnOMNW3h6tZyjHN
mepBw1RBBtZWO+6bTXJH7tLy2qhqU0nJrNtbPft2uFVQBTD/N184NP2YYSO0ZmnhOKoKVOpgZZ89
cdxQJE0bvFfkunTQX/HT1bnKnMqCxjqjHaCRuf/qfDIDY3pVeyMPkBliY4XDNN49mfnpZUQ6TlDh
dy6zsynGGWV/nr82MCfAu/gIT/u1boqlH3Y3cxBXr2GaX+msbY9Tw28KD3AL8ThDIAW2D4uki5ki
RXXlleijWheUhMd0ip1BdAri6LUnpXCz/Db4aY+Y0ksek+NM757oc8wR3eKCm2izc+rqSnBIEShu
750M2XpjwoVq2kCgXiepPE81ZRU1LAFej66U/ZBZvB9Q7Cz6nM6MCuDUghrt5jCDeGQncWbt0yEL
bkT7lpYuN0KZxoltSXWoryWRDyK4eJgoYAC3DMSwci281nCZKkIKg9H8kuk5Mwvwf+ywvanC/ED/
wBi1LZvbrQND5vTNWb1tKnFEf//XIAlRTcb/vn46GEl61bXhlQEmAEZd/e77/mfvMdHkUOWP6m+V
aGlGcHSS+IAwn0KCuR3b9BRW7lsOF2Op2xe9MU6Q8vcjVc3RwYBhrPY2RQe0h5fQLT5La3j6TXQI
k36lQn+VtGQEWp7b3OoJHkI7agdAE1v1l1Np4BbkGI8ophhUO80toveidiPC4aPD9uxgt/1C8/mu
6dRY2BaQ4gFWjYoK6cqYLAwdfEWa1nI5ZUDiGYdhFDCKgROT2fAbHKBpM+pa3Hq2o0cbMB9GWPGh
/TpU1bX1Ma+dszvYtYN6rMUwoy21FGWwP5eGvNC2ueDJjY1Qvzf7Md4Goc4UREUwa1tqGtJOrDNH
0LhqnVrcUymvfdEApJAkzVPae/dUM8rvEAY2U/YaVU5qcqAPUxLZiGp7BsoNwjdUqczQ1kMExErL
CoYHrfcmTh4DsYeOgIpRGeY34xGTTYoUDDNcZEPgpoqOY50jeqDYMpHAtZ7YlRnunClPUp2VhSvQ
KQXly780zRj/x9F5LEeOA0H0ixhB0PPa3knqlpcujJGjJ0EDuq/fhz3N7o5WUtMAharMl/pZWUcd
aCdqrEe96akhpEk2cMJBm4GdepwBtzpVLHjM5m5b59haGg6TlmcuWxKMbrYxvJGTin66gBgnKMTg
KWFpb8sLv9xwGHuHjkeMnkM1pAoXBRCaGN+6gWJPFOEWVDUwKU6n2fzlINxnVEYQF6iMW+/E6dOM
KWaWxqUrURUKGrdXO4y2oVHvZ5V4V8m4cm2WjYsK3QsJFgoYMhLSOIxkrtejtzCEMe/NYHgcRvWi
x/lD5d5Uh6F6gglMUcsMj7gZkLlPraW0+UQtRBdZkDGjgMeDYmW0+58wtUqsCOjb7TcIbSyiZFjD
udRrpgoAIXflJkS7FmEL0puSbjeO1W3klJ3OIwm02iivnmuqbli82GWQYw7oKGxKYUu906lm3+dC
D/9ShLDMs7GiMsOocGDbb3yBsNo9Z7rUJYsNuDlPjUETF5XolvqNtV4IuKM6kM0G2FVv9R5NfUMx
sk0oDQfcMhRETqYHPrhcUQMtHdERLMhtNaE7tzaWK1841FcNNKjJNF5NNW3q8Fv/Ymb8Kqn62EnH
5Fl3AwCJEEbR/Q6c46rKxXSWEMeHlmnuMp4Q+1izgZL9jNKkI6URAybK0Z7sO0rgIrgqZD8AaznA
1Ssz8XiKdoya0T+B6IQEmS/lY6VR8hV7iP7WAY9lTygOH1OPgLAAnRrmUVH35kMccTgg60aj7onx
FbpOcpgV6B9AyPhl4mZIwAn6r6lDqLF79VJzDX1YTcWQYL5JiMbo1k0100ngNkTks9GPq/nICd23
LqMirX7G6GaBCWiY6q5bTvPsgbk2nqEM0rNij2q1zY1HCgHPNCDe3WasvG0miTFsSUQLVy7tHwqU
wXvT35naYUA8SpgWuyuxLjVCMI5S+k/dnZdkKurhLiVsQlzClDzTkDQos/RfxupZbyj60TN7cuCe
qR70vp3pPRm332Dif6vyQxmhw/fFgYbByYUe43v9GW3sK5v71MR3fNOeWZx+NvJg3sEoZEZPkns2
vwIa3vAD9YfySrAqVKL6+JSokgpf9yOetGd7iq6jO/2LXcSwwKNSHrTOnfdMHXPHvDom+6Tf7By0
2fCS9ooNuqBHwfeY6GDYPe6FkuZbqMnc0y8Jxh+FFHeqzV+McHjlJDQVZOUQjMezzPcM8YYqmBl0
0ul3qi2fgtuNXnEN6fDV4tHWxwT9K5vZsEd/gnKQLXfweyLIOYP1bz5U/ZgdVUKuwFzyFjHQoHjX
r6xuPFfF9P8DQHMkREzApaVp7gz1iy53Sv99MqM7jC6XopZHmCAbff1do9uWOXB6LiSdlK2+UqGs
jjEeTX0u6zBJlli23AEevYFf+wnD7Sqs/zxogKveLR4WinOPialLCxMEhQBIny8IgpNnXEToUoLh
k4JN/6wUUN+6JszA4Yf4gAj0yYBXNuYhbRr/gI/yoCcQMdtci1s3UqgdMXrqEqAGJYLram2y8hJR
6G00O74KDVwD1aUtT0NYX5BY309J/v95EtHEtuMRbWl2xv4FrQCl7URfrEX3OnP79Gumnzc9YkvZ
n/UkVC9ADbxmpToi52n8uY2zDyz8r4X6zv3pSV8RvWTplc5EXiOok2mT5cLfU87r/32Q3amL+guN
Jf1OejLnhXZ2etgt5RtjitCvXtoBclOWPPnVgkiEDPF26PT30Q9Kl361k3HHirnImTfllvsd3WU6
ssXWr7luTHq5szF9Akm/IuYB5W8NK3tgRh16JTIlsMw+Ic00QfjYS/UDM4H963Xg+Y1olunhXC6A
CZBxjLel2pn8pa6ri2CEq0JHLbOxHsA6YVwRsuqwaLYRAOAEm3lX+g8zm3PagAuomlMBEdATBS0t
fMdUR/pl4MXj2MSiSxoTFR/toMTvnlAmaxg4bIh5hfqNzvLPQna5V59AS6DvxwfE8lSb0ZEXQ19g
mEXEE0M0ljI9ZADvSlbq2vYPo3C/qgJcbsPqhNOa5TNr0W4t3k/TEAowJHuaWLuAN3yua2B+7VNm
eVs47wh7wsbdkhHO+N7+bBKXLArjIIP20/DaJzGC6kLjJGf31bCWP43hScTw6o/JVrB2ZdK6NQS/
Q6AgWSOZcyC6tjq6EXnSzUa3UytP7ebCRLorca4VuGxEvTNz8yachYOGe2HQQgq6PBYs0BalVmen
7xyX/MjcGqY4ZE0P5kwvNHO813suXpl9AwaPBf3gD853YnLS4CmsWR0Yz/2/vWmB1tQZzi7gGm9l
Eh4D3uQwSyd0bsC92INTnXcZeLvRaU6GBx1ZH2P0Qqmn0npr1q9CQ1nV1SNBLPahmdHqj3zjyvv0
NfprCrMf/eTUAzSZsW58IizHVTC6T8gMUiOzb138Scd228FAoa1wsAH+XdJo/FBBdYlilOUN1Jqu
VXdlF6z1Teqq7MCCoqsR3ZQh3G3Hc0PQpV4UOBTGmKy8wjmTk7HX+2tNWCnideOfkBU92UrSHg5R
vAk6egad4C7MX7wKbzCbjj6x8hyhqQEQjs7IDjZmjHKUf26dZtfxitHVxCiXrvWeCU/tQ8/UdYmp
Bxb63R1oR0Ce2FX8swy/M8cCiETO4nDTbTxuuutHxPMxQeVhTV37QX+IPrvzIZzKxr435L2T8+1R
GtBbyBKr30yee0uNCnxofRNMLTwxTJtRN8rRHtIyjJCD6U8qrOFcznjfLPto+lSKDijMLGAgb7Mh
jlgNuRJIiHkfnfgzHUiKnG17x8KfzhWyinf9a805LhYOCHlvIn2RWtJUcU7rYYgBKV619LX16kE7
UdfQejmLuBOR15DTwbroLhfGLjPNZ12ruIqpMA0ZHS4RpP+GAcJiFeWQV8zw2bNQGsRVsJNK/RG8
Cli3JclXeOiNiScosevCdJJ0YhnmbwfT30qexbxOOU5jDvyc6sx5VKhbenpK2H2RUi/EPUEN5OYV
GdN7EiWTeD45Gb8v+BXHVHezxQYkyUPZV1q9WiuhHccxyXNR955LAqBdX+yTvLv3EfJMKDb8br4U
pDouVOTs4KfRLbDQeEw/vdTBooaWkdWQDIEdW513stPipwpCtYWg34OOwG3ZIQQJlbP3VFo+JaYP
+RYteME8+GzNhkABgv7QUE+gjdbmgPWkVwDO27T/adh22B8eTaf4bfIJXTBJCJ2NpdaWT63tvBll
cR+ZLhcKqTmZz0Lt8J/m3J4qvTldd1Ad0Uhh+2anhIO0rU2A22JuPPiPoIYJwomcGAWGCB9ssOh6
S205cOybSvVXh/Vujtx8vYCHXjUT0Yy4+ep4IL80fBCcXUw2cUdrM6w6vLN4rj3WcdcZTmmIYSiw
nt1KXuhasYNEtCrNbBQsy4u3KmQ4bGob2bCxdMdKdO+Az496J7fN4YEi5Rx7054e0rpzytv/4l7w
tkvsnRl5AxlbKLGV2rDukb+l0GjPpHw49n6wS1ZY2Cs8jGp4NIT6qHA2uiPd5jLdBdTNBEydeVp3
wmd2CdwpCquDq9QHekLcJst5CNI/J6FdiKeJt4eeM79F7eisiDmjDOutTyTOyBFQ8rsjsgP9vNRm
QC+k+SCFAYNhhXov+63r8cmmrMHHstF3IIH2bE/xv6ZEgOs2tyxxUFiNb8Mc+qjhcJla/EqBy0OQ
CAyDzNMGGS/YeAiMxTmMOf2ydP6/2bfOKi+uucXVo9exoo74USEGrEI+gSX+0EeANhOcoBZIirz7
qc6f8f2TfjlD8jGdqHqlYgL2xLk/I3RhIEZA5tP/j74onCceu21tRE+xnVxt8omaFuq5nmz1ZHWT
Q3Ms+dkxFUM82N/5hES5bFkigRozu2s3yiVxrdEFc2EdQqcGCtMua7MZdwvVblSM28mUe5T/4MYY
ZCxoU/Btv+kjS5JxFHXTQ4zRyuNBCnitWoOjXrW8BI2/gacZrdKg+M7Q00Qy+qnAhNWgbAUV7TS0
z00TXw2Q3TTTqXdYe/r/i5mFksJNXt0U6Y85XX2ZUuXvum6kddxv8aHfSlr+FmH3LQntUbehyYeP
nA5Lu7U8nNPFL2xywn/MTR4CkckrugbdsIqQNEIh444CwjHQW2sBBP4aYHvZ2hLv1dBcHEY5fm+i
Rw7nu3GqsFOJY5/6QCGSGshjbd9bzfjLw8edB5rmz5j76GvE2yRPrj5DStU0TFkQF3Cagf8erTxj
YNjD2QfO+dbkFjuD/YcEmzfYwfEyM/6rPXtfe2ReptyZeNSGqwCUSwhAY06jD5EbWCOsD78ZD+CW
11AWrg0+Dm+AiBFGVJYK8WpHWdsGir5r4nIAmN8XwpwGX4X7Rk+9aBLA6//liJsCJm7eaBZvIoKG
uOzRMG+6iXYS5b/Hlmkh2/D8gyZeMxKDseYhMunOEcCK1gtWDaetyN2PzFJKdMT65/J5SY7eCNNb
TepTJ5itHbN9iz2iEUPUR/pr/eg+5TWyzf6BGgDT8HnivzZsY3BSN6pNINM0sJqDEhc/EuEiOExO
tI39FzFNNAfVT8kRPWrMxyLzHoeYdiWpo0ljb5vWglYX/wuhwRDZEK2kom1CG52WbzaAqIGzv56J
LvR9WDCxs3Iwd6RsZikuy9x2SS7heFx7cIRnglXyfJvMsM5rOus8kxzOWroA0ZgTVkxrmlNQywm2
bS+56vfKcN+JoUSoceJKGpPzh48ZzfFwyWK174z2NPr0//UMiE0HEQV/6MMIfwy066mBAjuACBGs
Ya+ADIzhRi3bRYuE3WwDCg60Ub4JgcfpOoX1saFRAG6UqoqdjAvJVgMGh4goiqpEVoquHEgFDicW
cyD9mg6E2evioO5SOGSF8u9yOdAoD2AhudUFowUXUjzLHsoiRwnHos6NfgTgYCNz3yUFuIkoqXLG
nsV83lnzdKa9vfO8jFTODpYDtfc0XkPZXYOWwXUbBRvB/tsDzgd9Ih6ExpCoqaMTXWxtJnaSVkhR
9pce7GdvcKRt5+bYhN1hDGDRjYLWH6JUJvP8zsFPirxLmOmNS6UnCqWcP5bBOHRwRNl253VIKmyW
tdcA2/qKC0fkwcfCZKH54OrEGaxqG+8Xok8qPCa1O4e9jktHEftcc9CdJkgVldkU68Yn6KApX6w5
veglCp/uY8oaF2XeKl/ii94Mgsm5OEVyyhz7hH5sX7R2vh+IWFBGgFuRF62fwsNM+wxk58FWBRos
ttRM6+TMYGKP5EDS+rceUQA4r6tAReYa02PGZD1X4tvtlm3Yjfc+m3MfUBqmzTGiqxC3GXN1DlKB
usxcGC9uoV5gNs7S/hJ56CLQzwqgNBnVz6TqrTGNJS88GtHmCGcfAwuAGHX0pxFgGZVrpc6uG22G
glA8FRMpI06NY72ym76H7LhB4F065R8b/ymxwAwVtClQKp2CjF1UJpSbkfluW7iywuLCTd57FskB
eMM2zdzemZxre+EyNxvJykL2T5OJy8namaEN4aVOq/BzoqnDYzoKcTG56H0JKIyKAOLdmrbAv1I2
K11u6yLCVOJoY9oCQ8UOY3xNCpkK5h2iPVCdJdMK7cGJnIX9rJG58Ws3zfthwVwheVHNoXzrYO7i
n9gUPFcDirFe4Algqqn6blcSfeY33YesYSxZiHMQknPXSrGF068bc98lsNhuGP4txaeNX1avAm40
fOSLfYsD+z3us2deHMGRoXIJfJ1l8YJ3NNt48s3xOOlZjvWM527tiHQ3UnFwH2gFAGShtUnnzY/z
8zCDlYJShoXBj6Y3bhqPO+yNrcmn0OeCkOMD3twzX0DjzmVpjuiIVpG3NVsbPoFzV8XzTdA3udZ8
sHkO0GH573k9n2sl1XfSIDkgdW3v0K3ULRbDdlPKYiDxbIWbxUvqS8jRfl2OOD+8V/gtlFWock3x
Lk2jxcMCdoYpgT7wGG79ZFBdM7uP5dfQz9XOs11QJ35FHKYxP+HgYWebvoQSNTmL+WeDBDRBHKA4
HLbDj36tQPbvctY7pP2zE3qamPXR5M2hYf1Qju4vWOX0SKgeUc+y18xbnjBnUb/GKDaB7e+dxj+3
LCElL/iqROJAqAdrntXX/f+FLcl4uP0n7yFvjF9icr5sv/qXjcX3xLHPap11jn5msemQhAUERW6h
r+A+xAYIEZp+HKamyKdnVzjUaMl8LKnkHqXdzY/tYG39UTi7Oc4eDEhUkJcnHMfWNhzsiw5Iz/0v
sg//WYAwNwWn7w2x4OaBlL3+MASYRCzU/p9DKtJPy1HZcVkyA0akx6jBJ/Kb5200lofcYcft/xfr
ImEIcEkFI1rCeCEoMYZEhpRshFihRs36ykhedlm79bNv5vERZCV9YUJaLf8u9nDfRdfIAG8JRqUO
2w85QVZvvGrYTtENYh9SbYYdMDLfgGJ/m11zrnx5bprxNgUUNIJT+har9rcD8budmI0Je+SjgAMw
DESngeOOO/KZvlLk1JCJL8kQJg9UXXt8Vd9u62Z7pSowA3SuI19VaxjWZ4xFR0Bz9Bh4FDpEqrvY
qLYsOxM9svZIBg1JUn3AMws+YdUjdrTQNMVTwR4nLuNcHAkku1kj25M7tj71i6OhqbzCuuLxnQCK
nFHdZ4MilaIoPhsfqLe5PKoekkLl02FQVSYJw5vuJxmc5GINDKpMe1241XMewkP0sJM+NiU7stl5
zxNGlMLqnyrX/UoHOeyiKGKWkMKt7h/1Ncf5oTMvW0UMlPFO2h7FTwQMngQZ4mfMCkG4Rd2MfT2O
W7Exus7feEXFXg01F9IHumsWsNbuPydPIklgzfVGZMcBU4YC029fNbsSLxoSEaAXpvxqvQa8NW/q
1BTo+yXsc5pln5UzXXPwtMnI+K8beNGjXm8cqbFfaFfduzDwUYFj9eX9s6YJkfw80lULX6IgnNZR
EoC4aY3wGINO3zbDmALJoX00h+pqucFpKfI74SgakHA1U0bFmKrC7RgAlAZmIeeLVCyfYNBfjISX
1SRvd+oxSfQueRlB8C6L5ZYW6WZS+YdfZ4/WiIq4an7joN/Isr5UDsy7efIO3IOMlj74U8jwZ9iZ
m3zS9ZcFYxOPF1O+ZCX8IXkN54xfMWbWwd2rG06J9c6DHo/iCMVKBMSKU3j8avpqzz6A9Du7uI23
yzDiuTTS1TSfgjyku7GcvLbcm3b+WYxg9023OGBu3cKI2NWZ+watnYn6UjznVUWyWnWDrb9f0uBf
ZPaHpZ6/Y0OcSjffyknggUKs5wQv6Yx9h3KpkWa9HoO420Vz9bT4tNLcJv4tUh92oyEQTtTda2Rh
UKy9M7Me6+C4CjN/7bHh99TWS2pRCY9de8dg7qlwJ+xXrrrOZBIgDObhFET7NcHIIi/zXd0uP+Gk
NWSMYuBmOtmGs+85MzrmwjAzrc5m9ZohBna0i3N3elCWeksiiWOpeC6aujrRsOQAS8tmNLHyobke
NnY0Yd1pdpFLXBsNR6yFdIzXce8clf4ihs0b6XA8mCQdrFzkcK7q+kNNWQWW1zzouKyTiSL30+eS
hH6H6438D1LDePkA9jrd8GQQiuDD11r5cGs9c37BW/9gCfdKNjfHNy7ILrYVA+V4/PVn8It2y8XB
RLi3Iw5Ane19Fotzt2Q8o23OiBTU0zkmMe9+QIWE2pkV2p+WSzqzqqXCOLej/TT7+bdfCUTfMeKy
qQVGO2BaA8mMHXLIh0MWeWIXYtT4jrse/b0jOuLVF/qvweT/MWF7tki6PXK8lhw8WZiHKATjU9PM
IohmQ+6hueorf9wkA3hrd3qf+0rs29phSM0biwcfEXdgy55HMzh2kNXSVF6RO2Y7t5p1nLpDwDL2
UbHM2LFIbCNKrfaxWhpMC2Gq3fUDMZstMTp57/8WWfTnK+sYON2PWTDCZNfzo5T+RR4PtwGoo0Gm
zMrE6ZnGQ7IlA/Kxr8y9i/Z+05eoLXM0n3jm2RVx9ijahGMdZidyN9KLNCmWY8IJN4kf/uUAvNyG
CnTGSw9bBS8pgbhXIZt7z3SfnC7lwtWYGAvPozleO8mhm3lhpE0CMIdCVtAoNA99UjOyiMjB7ie4
b5J3mWxWlPxxFJ39oHz1YzBnrQtAdwweZWP9WIEXXpcwte+7QumZR3/fSPvqTku9o3d1rWEwr+KQ
7jurT2TTllR+7BH7FaDshkuG01+SIeT/TMn4rAUIWFWq9RA7VOsz5O5l8v93SnpSQBFfzNeoWvCS
UJxz9maSQ60bd7LS0N9118/hajEgJRemdZW1rlbSclw5vnOd7OQjm9Q+Crt53VX9oyRU5uwWAxt3
IMdVH84QIbsAT0fzaITOr+G3N9uzH2qXY1cN2Gdl91O3ok642KN3WDKEeJOM95OsEYvbM7z+IISz
4rv7ns1CApn8XxUFhNTojX3TzxcIcxevB5RU9biKnXFNxMlxQQjpBNDaWpZmLKfrrksB1tSQhQjT
Y0Dfjl9zMOySKGb8mZ4qDNmOC7NNZM6GqMOHMDF3w1B86CmjQc1buE5H+2vaBLV39U2OTsLv3G8/
MZ7z0mR7AMBlMmhxwpDnB/JvFZEl7v6a2fSbG3TeUsKiEv8JjssjLRW5Nfwsu0cMBhe14bTpYCvs
ciJDyj16m6PtsjhFPSHb9XoO0+I01S5vCsb4YzBQ7Ns1SxqPRvJODEnNCYnZdmgP4kDhGHG2zz9S
h5af72dHRuMr3x6ewlKeowVHe26T7Fn272Pk0bi0CJkv+vhfQTapKm0S2epHtgh+raE8j0wRVlWX
P8BH5LRXiHNokJUbht9VCv46pQNk6NKmA01XlgYN93D5MG3QkXghtFaSmWqrcRSIUjzrrQxqUpOH
DYIwdj55FmV17uvq2louhsfA6IFih+JUyOpOMLp2yMDdBoTdUIZ2l9Zm4OMxR7bb7LpYRGXziGIh
bv7KcbojWfFZgKgsMoMpbkzxFxRG9ixSiwZFyVtan2mcBD1NBpswig6FB/omytL+HOXaFFrfmEQC
Ups4E4+XVrp/fjz47CzNU2pXC0k/LLoK3vrcumcKF7Y3ZL41EZ8rP8AYmRNzJf18WwjOCMIkV6Fp
c2BWDmcLoCEmSk140n0PGM8s4k96D2c2qr/a7jkkl6fEaG76uxckWnijdx873SlNKL9sukzOZCL8
KI85wOpomfGDMIqujPbmyPmp0Z9H/6+9nRu9pkcT8mChijXYMhrLfZ5SiB5MXG6sPK+YytD1jDhO
p0NRuxs3Dk9WzvrUIzySGbOjrvvTKZBbi3SdNv6WiHxy9qDV5DdXnHpoucZin8ZkjelVhITYVV0m
L2NXPlS+9a/OW9LM2+2EHZ+kngKX1/ANoQBdRbgch3y+aGuJ/vSdF5z80nhzCcP8/7Zm7Kt17Ks1
1lk2DEGZ7lYbw5rpJnV3veFe7Dq4W0YAXpU3bmzpyh/mndaLl/YAN4rJ3QNPkydaV6gUsx5fQJMN
u2ywg4vKBghdc8kMM+oms6DNTPzcJo16a597oKzBJYDjEz5HLAH5raOjTrBrQBRxlv9V+PfJaWuc
i6rIABdOCzNpMj7NhT5WLkJnE4oWykQ2MBa0FoTXiUNogA0AVyX9SzyEEYxHupCtOf6WY5CfptTB
OVH1xtaq8mEtFtFuQCENX3FeBfCTitE4BQiZglWBsWJfDiPJnZZT035A5WWSanwLMz97TP0USgko
4OHkj5X/IjsapGPUYs9OZDSj3VcyPoCqrHe2x5ShcJL0xKEMY/Q4iKsxM5QGr8j5u/XmF6t0rUOX
so4iBOifLUYydUulapY9LTvi3BP54Ea/AJIwUrUn4iaUw7sKNN8WKwOo5dTdjdZxmpKtkWUE02iN
Hw4Nd1UbxnPtfPRT/V6VH/ovoJce9d8USQKYyPBe6hBkHYIippQap1BUpXZBgqf+J5nwpwCCc/61
Hl8b592VpL4N0VegZ/8VIk5nM6FjqU5h1v7GBIwL7h5Wcr2KJPYpbM/aQ6P/TaLGsNHceajBwgjJ
pLcrq5ceWkdnhDvkUAZeu0re4ZkZqYSX5JhDaakiscM1NY8vExglr/8jKJazybsCd+OjGx9pGDji
UVgIiL2nSRn7IvnzBEnE9qeLasASHQ6zY9A0W6+L6IagbWotPCsNPQv6/aP/rH9BPpwo2q+kas+I
TnoyQDJEvkkBfiyIVrXzjqZd8MuXNMMCwsVRp6Q9tJaOCrgmXYKfQqLZmjzJp7EgcbfDwm4WHyba
Ou5Ozl5SJslzqehEB+gFotvMR4SFxiPPO47H0AZTVH6GkGMxD4Ery9HBagkWpvIPW5AkWJ0sLiIX
zg+cR76n1QKMnUHKBjDG7GbPFwyj2OdzqDVw+pfiD+VAZ1YnFiXcmkcr9/Q3MKX2lbmMQ9qT39VX
i8qyzREaghvedg3/YfiaiNHRl68i4aApf1GOWzP9S0Zg5E6xN0LIkHS9tRhhfAu00irRPWRuKLeI
f8eARmlI4bx84Yk8cLhYaz+M9lpRl98n1WPmVY+c1o4wQtlp5Glo+uPcDwcMB19TmhymytlxVzvj
YoXP9QRMoDrVXYUviLGr99wnoLzulxFjur/jN+TD6h2HUK+dsJn2ALGy6FeA00F63ftrWL5ryUXG
ADfb5Vq/KK71E4zOE1ekYtOlUbROTPUw2j9BZaCTabajCWm5OpnjtWTwwdexWxOnIDkhKkyINNyd
3EIdGtb7wQ9NpuNHmxZazY+p054T+y00gENRvZPolj05Bnz3OmXg8tCxU1m0JXmMeOnSFhl+BECK
86/5UWF2MsRvGVzdvFxHdG4GIYCrVM1h6PsStxHe18prxnUQ0/gMZYpX79PiM+qX21TORhB9TLrq
CgjTui1/9acTRMk1CMkLkJ6nvit3ffipSrmxcOQ7hDLUZb6XZG4p8gF4WLg/QWvcx+aL/p76D4gJ
TuftyVgGO4z6ljFBoriJQr9dXQVPQfw2lFT699CLC0i/D9aHXv/GjbRelgTeaePfzImJ+/KEkVU4
9H1RCARyPnb8n3lb7/WP4T7rxYUvoqudzu2eximZrq1+rLkbhEHCHjMPmQ1DpmcP1J+4qwHgyrdB
RnvfTi58i6WK8AwSpdK+KhnR9NnpBzYQC8LAEzYjeu+/+n1IRTIBvooedTzeYYHZ3+UYAeBm1sY2
zR3OaDJ+18KzJDf3Jkw9c6px6vBs2YPcT4v8Fdnymqbqa06QAtvky0BRdj8NUjrBmR46tWyNqnhI
Zz/c4xx2yKm0QvwkeGkSD5w36ZFmE54r2XgnhmJbjaBxic8w6+WV0oO3WvFt0aQQ1os+P6K5qZqX
tDTRAZGeEdjMECrrvYvwdOU0/SITNak9ohHvzyk7PdoK+AP2zzyhM5TBMcl47WfrK7PVNQd6XeYZ
Dgimj0I9EJixsi1FmxvO1yzgYsq/wUXvYowtcDWMxZPvccIso3Mr+g1B77sRDYnnq3/IXJKz8jI2
ntzDqsDlJ/iUI8R+sjNmZW79QoXMtL1Z6HuQ59U3JQdedXE7ziPpkm1F4kNEa3p3vwwBA+ZiY2Nu
LRtTnIwaSoUxfTlg4tmaXhOiG6O+QtYEWykk44k4g2QtJizNUCtPJHqfTEInF3qlpg0laYZWZgBH
lrxMcrmo3nhmP4b1Qpk5Dkc5x4exjbdK4olsposwGNQb3UEO5CuH/rR3FumfR+qYLnXMW8XoZM4M
9ieUeFFz64zkR/WUPnojrWk4I0I7FQnLUa6YkTC6yLzlvNTpfpmKk98vT/YCVMqNrjp0vQLv2xgp
JBEaeQEac2MBv8vq7nBhRnpLB9EJaFoA/vCsVh8uv/QC1yR0w3U6q/Oy5NvZhIMY9O2T7bi0T9T8
D0/Jt5UEjH/6NUTg4+S2D62b3/uxeJFDuzWZFDNKsLAwsVME1XMQDs9OOZwzJOymwagCU9Oqi8xb
LMbjwK0ESbiuUsJ/TTBPZpf92qI6+3FDgCWqxzqqxl1jfPQQRdE5uW9NwypgFqbC36P4x0VSk9HU
dsjeBUROXxg8bb4bOf56BEiHM2mUijnDELEFgu57zoD/TqF744D1N/qZdumFLcev7Nwkb14UIWtt
i8dItcc+V/edSA9ta21MZR+57dhxcCtN0dkY2kvvI6zD+nmIcjoGI8YI7toullpOnr36IjkvRhxg
G06rS6hkASKOhKxWP8tGWTaH0HK/eie4i2NiNNIOmWTGhNCeqQz7HpuP4XJ2KbmNljve6h5Fnlsf
uF0vcOtB3k7tpvPlHsvAaqBqbWKUV83YnqucNTyu6A7jJDdRr4gthcfWsTOOG70LWqR/FuNErM/4
J23z2YCS5Sxij46lXyek7rSQUdeFmLFDz+V5mcYHvNDQ6YwieQ/nGohDv49mLd5ooNxhABmRt9lE
9Lqvvt3dbGJhTxLGrD94zSEnrgj7P0QUCxY9Y70Atp5dvtOw3vWp/HbGCKwpL33EYABkZUvuSOki
+ClR+ZId7KYWQtzkLmDolWeWxH6Mw65BskfYD10BrBtZREaJPQePbtq1e6RmPLse6fPIw3K8lUvy
IAIqx9mF3jRsm3B69KS8FjwpQr2prn7Pp/kQu8AiqdNg0wTHbByffaSyeCYehszliEJna/E2Sk5w
ywEfwxaa+O+97Z5Cazy1eXoZlJbrB2TbI031xuDgusNGCVqzdmqcIuGQzmnUpzK09rNnf8+uAlGZ
ZV+cjVFzquFhjt2f0COCaRgB3AWWzWNiRVevdN5Uz+AeuOCWEcahq93H3Jr2aRI8Ocl4niLGY6b5
nLTRjmTtO7CDdA7oJUpUf4PFUF8/Q3HZ/I6CyOim2Jg9rGMrQoUKi65FnRrPOFzqY982F9ubb6Hn
3y2OuvVJ+BrSIi7q8DSwao9p9mIgLjGpdgj7pW4SqGIT7HcLYEOvUa8oz04N3W1PxWsCOZi92eeF
JXLt5Haw4/4YK0FGB74VAqRchcZ9yv/KUtKxMJIvxgyfvrTUQXJMHWygEnyrgIBMFk7k08Ymi8WF
iF8GJTm9HyW/cdv0937CXIdgrpdQq/7BL9bPKQD7lWn+x9F5LEeOa0H0ixgBErTb8k5VJS/1hiGp
W/QGBP3Xz+Gs3sQb01IVAQJ5M0+CrJGZDUCo5oIY1sOxMfS5anAcToliUuF4mvT50gDVhj/OFHIM
ZLZOQocMslqaS2Yv7x+mMa03YVP8mmr4Oyb1hegoDStjD1vX9ScOYf93KGxtSw5/bcd2NnzZEaHU
2XkuPQOXq90wf5atpm2zQeZT07xD7HQBO/Zq2yu8x2rwGOKkdLQKw2u3HQXrW7gE8y3KDSaKXR1z
wu/69zyvjXNU8w7ROji2dXjWWu39WtN45uzKkM0VK+RH2YKZaVHJJAudbokDxTAnsmDnOncxHAzp
PrXZEyxbqX0Asw80jkF5R+Hg50zcl5wJQ+uVn1FDnLK0zce5zkgrWhCLbRsuDQKtKcHNWSWs4cnn
mh9nwVOTVbiKqgruqK5uiVXamO9mklX5n3nqWFl+aO1NXaltlLlPFKUB7hDNyqjSLwsaAginDsrR
1GikkYZZNkB0abWQhRf5fWzPRWHfLC3+FjADIr94iFJoxwwJhnXd0hHUMK4QDYePYjqrsDkTeMT+
hm+t2Q/0uG+btiP8GroXVjZeOkqPqvYj8IKnCktFmxU3/AMPc5kxHdcqxljlG39nPX54LELiuls3
r6gh7Qi5KCpPvWLhkesPu/YdhuP6zj184T88oBQ8Gg2F3myJZDzurUEwfp4/Eb+vWkAsqmgzWs+D
RRQy1juLn7idQLzS0HAyOsKlEpKYF3l09pJ9wAPyU3i8K3zsVDzsX3Vsf8U9E9287h4bOvCSfvin
TeNatarj8bUjhHjQij7DSkYEZU4KkmokF8Bf1jbXQKHwSAgpndiQ/94uuHZ3LtYRudOw9f7QFH5S
FgOvOPR5FCGxg2bdUx1/nqC8Ldcf26/f0lzDJ6FQqO/RlvNsh1Ck9+NQGzgfoDS6hjwaWlEKweGD
wwSHD9Jqte1vCwZASVYw9kLMNLNXyTGT9rErB975nebnz0GHn55bFIdurhiujky0c+Qw1/N5sQRv
4Vj+pBgrg7JH4UhfRkNzh/YOeQstvDKoG0LdqKVD4zAdNUx8vKdmoVd1uX0Jhy7fS/Zq+BzGH5DS
3U4m6A6ThcQL0PhFZXLnucjCTpFRztvsu4HKVRkcMzFt/Kl7abyR8UH5FJvUOBSa7va5SV9zg+1y
gKoB9p9F7dERqits8S7AFBvTYu/Tdikt194zOnoyRLtz0j7ah5z58G1Nm9YQT1o1ix7QHyI5PyRx
dafJ4IV+iXuS65sXZk8WRbZdRdBkRgQ1po4/X0AW8vnu6JGEKzicpENacakcANy+BdjNObiYSVl2
eHXxCKKU9el4Ad/5J+Az0Hb+Wc36Zon8R0CBBmkMX8+MeTNDIzUYlw0MGJlyGOS9HK85CuqGvz0i
vSzEAce82VwtfkgR0yu7eEi8+CliuWuWimTHqR19yDijhsIkupGQAbSz6rBUkCaB+eTZ4ymJgp3B
hPUouKeTH31t2ZxcynX6jJ6z0aFE0QywPtuHzpl/bczHPLro0raL7W9BTMj8XCbxX8chz1A52YQ9
TCLokbtqLXbNvkfNdnwyNNRZYAjFPMTPI6booXCzo4iR/EElmTzm5gFlGr1+ZDpEn8dK65CI0EAu
xQvBh+ZUcBJ+eBsNQj/VsJ8qlgQLbEoaImjWc25wBJo7gE/m7K2LIkXkkz39UNXA/BMDgLLWvBs2
hQl814/ag2d09tZ2sXLjCaNwR7tLONJ757LAUGdwTwNpxnLIGfnk5Ck58h6Mfvz0Rcvo1RMYzIeH
Nm63jP93pk2DeK8Zw2J2ysRbV2CzSZb+udn5bLO2xCuHZcqgH3hK7xHs72g5RwapMW5sP3mJC/9G
POOxsCt+I9+G8jlyM55KlHWwhe064ORlzypZT5Hg3WgosfEUAPgK3PYhLhaQr8Q2wtvQdaiNNZQb
HoQ55t9cl8iP0cLJrmsbgDsiEpPCPGotdwXrFaQhtdMg2Tqi2nEyXQzZ3IpSPKsJoWQOj2PsHWIv
P+AUeMbjyY1D0gxMM+tOc6vCQq+3DqBjv/J3rcKVqQcaeeP+IYvml5hfVHbxuW4WHwphtNhG4pjw
ls7mK0/jOmmKTSc1HYnj8F7MLBJaIFItD4HstiYnim6OboDD1XOPm4GoEAzkhcsVRaRRNDCCVFXn
eklnyTDfTg0TMieT99wwj4kTYjPyjmMarmQw7WohDCaFNmFQMioc+xllpUmynybC/WklRxI96XV5
OKvMpfUHKWrCsZnmmBSXv5gwiwu+RMxhZzkweikifycb7W90Px9UN11x4ba0ftk9tpHmzEzir+8l
n3mB9aYcjUPKKY6ErUSJR9KLkkxTcutD/miMZBtF+EmjVDOwh266NYc85ZJfPwt2RJu2hDRTI/r+
gl+uW2lvg8hjXlGinIhinvg8x+c0mZ6DJGIEPbw2pf8i5/48wp3kJSXPFudgZdj/XNrogTNx1ktN
tdIt9zEdsy8FzlduYlzpLHHNbXPrIeNDXl8FeLd0Qf615XVW909MzGG/Bhc/8PEBmbukN/djSC+a
WykYnK4xYDmP8rM3GAyxGiYnxexyaSz0my4FAFkfS/gYVn9S6vCGMX3sudAs3Tw3adMbTH8IsH8V
e/8Q8n7jRejx+VOzMvprdIQWtbwFrMXUn1+FX1nXMkXhZ7BRLtYLGp1zHIAZo8Y69n6TCU21WqKr
TvXG0AH4o9eiAAFgg1e9m0Wx8/LmXrkOEyhIElyP8N24/RN87HfI/lTXiDdbs34ViONi5KQ3R0+y
Hk92lVqbLMycz9rlXBY184Nl42OsrPg8tvlbS2PbOurZApRPKt5UZXAMvbo+z1mAvMYUZKU96sbM
cSmzMFbICoDKLY/YalX8chR+kpzuyArwywUlg1qyaUsbGZn8MnKKc001D8tzBFRhEquilrWnTzzV
Dng3wcYwMxbrOiYNnUUNagx53ODEAgKZnYHLwS03evfEFeyPKwcT8IWJyjwqNs22xmULE8md5avi
nuJG495t7X2EY5i0FPvmHFTc9uUxrVEmWic7Z3yPuYo+GEuiHtYzyu2gYQfxNpBsmVudNh/2SLUu
+1AOjbRI9m4zNXThtkSsTQ/I7UyYJg8Og5se6tR7a+GEhznqvAWWf9MvqGkrGl8ta6aDxYya4Sln
t+Sm329DLMJO31POaEL3rpJ/fBVPxIDkWdjiiLEGywOA6Ke6yjmZNNExMsMQ7BuNq7XKxGHI/H9d
YHqMzma0cCqDcdu6x6g0b42vT22NwzSsKVkN+uYc9Dh40yyf6Z/BqGoNRxMBLFQJ6m44/Bb+EOwz
1vkcZFD+3KfQYlSCPYHpisY/4xlL3JcLMkD/Mx1FR0d4lIrgx8GBBHWKUsuwa599LpU0knY4XcWJ
1/uui3C7GfG0zmIY0b2d/Hg48laaZPG4ECuaLEDzNEDxgMnJ6aha5a6+u7nYo7iQzHPEb0M/p5U6
JP7cVzxeR2bkPk8XF/wskQyA5vxkBDQDhXNyM0Ft8M/iRaMm1mFrRaIoj11PYssqWDmt/x7GxX0K
8x3+n7MVxbskqy6zh0ezmG04ww0WzE72L06MjT1sTHfD5DoHYsV24fGZ/BbGVPOa4sacLHHppmiP
nUNBey/pf67Ma5QnVNEL3j7YZ3NOEXuXmeixETUB6mZ8EHYEA2u5Nqax80Kp7r6ygpuK8mtHHwDM
EQSA3gUtVjIY2xsslI0qep9OKk1noEs3tE6cY56o+9jZvwXm81hdJZWM2GIQNWzu/rwOA+zMfRdu
KPJYL01dSV0/11XAW3NJbvoJrcVm8Ol0H23BXNYZmIMSDY9eDc4kTQNcYPT2lAWdk1mui3REUo5e
cU1uBr95H9PiXIx+uh8ayhu7f0XPi2PZxq1/Eyc5N2KwUVssl7K6dOilHgOLuUhXSQKHQgXNlxOK
QyOybRAUB/rZgYGYHT1OhYRaQEV46aHwGlizDGxvoKs4I1PiA3bEfCAcpFZ5xf9dlUvjgjv9qgq3
vS7S64xKFWTGH9+BcLrgvnk6tlaxDNrCWxRFd07qz6WB3oBsTB7XzF9NBpq0Lj02y3MkCUPTSZhl
1ZpG029F1PwNqfTVjFnwnguTxTJ/iFqdO+Jgs7NI9xxYIh+QCBY/o8V8jLvFxZJAJYkLq6uZkP8l
bmxY+oADOzDDNqMGf9YbECqPytb72isubjT/5kTLmGoaDCJ8ztPUnPmZ88YO7qlsOzARDqb4unyW
cR1cxjjaTu2riujcwlsJZOwxn+lp6eJ7OU/gVkzoe8v5JC9MIAEDUwO8pIQn+3sw1eNOx9VvFhas
Qmp3O6aiFEN16Y+9GDTZJcMGCEz6iTX1XEX21uOgv1zqzdjYSJMxFZUrNIvvxeL9J6EZ5QjaePZU
e+4m4x2XyNZrCB0rbEWShktjRrXp9YmK0x1Bwze4IgdThDgTyDaS0qxaQJ94XqGp29flgZxKguKc
yQpD7Ich+JfVmjkwikIsn4oA10MCip+PJo6DvW4t/MQkijLigsPkncd03LHC/pZ9xOufm01BebDr
CcrzMNytQD3gW+JB6QuTSNiS0Eat1IZmjjDZz7ERPxm+As+jgp4bu8mQtfKAHoUCySRg2hBPCo8q
8ChcZpuOCBqLez/J8k8p2Lvc2rjhbnnr4C5siqlJLhC7EwL6aj97AQ4df543UWE+TXV5HcC7DnSb
OMAvLTKHa4RRaAUWPB8MWGaeANT1DDZEHHhrm970DZWtzqG3aXtvTByEOCf/mFP40IoY6bsqxWMM
WAVrFZ0hJfB/Tu430LV0SYgy3Nhe81qCxRIwhdvXHhHa46clkkV6aXjQWbAOqyH5xMKAZRWnQow7
YuVYLnd/Nmxn2RpaUHW1/TyW2J5HDypw+e5S1kDdMvcb4BrYgRiab1DgGYdJhilVdMvEyxjSSzEO
Wzrf7im6E8uEuEZ2iyOsXBXioZV/15q+95xsvcjTQ5pWX/lkPkU4ILDMMwdfRPDGW2SL4TkqGNyx
Ob7aTQfd07vU7oTWhpGBvSidgh0f2D6z/jUc5VtZfpBOQGemaZj//EEF1mUefyADrkrxEhgtYKTf
OdGbyQ5fFUUuXLSvZhJyOGkQKKM3NpE9WQbi+86D9CHIokIx/ohX1dTQQu9tC0ayGU9kI7nKhxdJ
kH+5evk1kEH8IrY/LGGGt2F0zlUJtTHqh12on6FFQemN4msZqzuOSOb+Fa5kgiBjL1+CJmB6bx+W
TwTn3ClnlTlQP5153mlefYwfuFTydQ4JvpsRrE6MjWtt4cdep7W7UMJRDVAzdrlnvJHSvHX4oLif
k2t2LmFqLOwEdibD40dFUkCQ8vi4pcYhUf7Rif5r+kQ8awMkIpjnUwDl4+z7FfPLyN2rkL52i0Zc
zOiFb+zQxh9ULE6hpi6hp1S5al6J1CIg+AfASFCJnUdvdC9OCdqxmJNiL+fmTyZc9Tor2r5dQeaM
E3QOnAWt2UrAuShtbdj0DqXF/L5pvH7N2/wHiPGfhok1iVh5yxyL2hQa9HQanTGh3+wyf1Otq1dW
OqG2t53a1o7xkBJbVMChUHMRr0cvXButRP8L2SYjne55n26qvN61riv2VsgmS0pOdk29c8KaQytf
mFvJGmx58+lH5heY1O0YBRQdBY9pOPhE0qeVzvu9Uw57HOJrODcM7EjUWf2rJNOSANHTaX2XHcYQ
g2tyePHppvVi81SW41HDO+RRYFI1cJnN5gem6mtFy63mv5HjNNVW/4FKvK9rmnEsL3qJ8/HB4Rbg
a3pxlrR7eCnD8NAtLyoD558yzrE3HBUBRh7JFO6bHWRf1vwuFBa33uJmVe1wEq0iyi1ihdgY/Yns
7G85pr8EHlaUPVMwW2XLRli/+/my+ujoJBmV3hrMsG6iYcmIU1YwYOjtLzdZYJGxIpOWEzOEjFps
qzokhK0JKfDK3c55ftNiYlxPCblGze8yKBTQccwjxY0jXT+9h8EOiI1Iv7QFStLgzD+V8ZnswVk7
0U/kGLtO4SLPCGC1A5XUZcuxerq09XirQ3F0yMEqCATrnDk8m++FOxZdA62zzTj/jkV+N9mA4i57
G1gdK99Lr1FvfVGOFa5atsOigVeWTnjoaRfK+Gia7w7Q1pKv4KLDpTe3RbFUo7yw3/MlByqGFQKu
sOO1jbXt0AOicfjjmt65L48+kuwjoRp6wPFkUGi2LmvzVVKuM08ROi34AWbhZiKGrfQSaksave2k
9WoW8jDPHXsWFSKipH2jVNNXbc20+fWPDl69RQdG+pvWPQ/Cyl2GlYihT2mb/tZ8aRviw+bK9/OX
SJPHA+yBBsDP4jma2jTmP6uOybJq5O9Q8ABVJWZRRN2X1MHS3i/0vl5xdcWp6FIJEntn/OXk2hHC
Oe/4qsOVQLaDgU2+NpiGTr35lRGCXfikUa5+W5+SVgZYTisBWFOc4nUkeP3dOAenhKnzyGQ5dBOm
KUH9apKPhAJpe+KjNdxtF1m/0o5/HeoNj1ApL95Icr1SKLLLBg9gnnj5sFF+95BSg2I044EwL80/
g96XeXOixN7agqjrxNLn5XwXHimNEt+zF9to8qwns+OIPChQLxiXly9jMh+Z9zH3AH2fgnsKZg4u
jH5TGgL82fmb5JAKl+sEN7U9gKsjfXesVuvHM4bPoPb3zVJ7XzRA6TjYqfSzT9ttxnimjcKtFdrX
MZ/eTCfYYN0+LappQKpIdC1XipAPuBX0THH3L+2A92XGCUCzRIx9kAawXko24cjGx66c4EEV0eNs
ua+g2vZxi7I32uU7sRS+NGfOuYWW7xP5P+TfC1Pxc8jR0Yd3TIYZhAot4aLAjjp0HGyS9sMb7Hxn
dSXONd5Sw5DjskmFsbFi52tSEzCocIDJnN38qbyFzHuHlpZPwVrxC6FfKj/n4GK5h7Qb9swtHYai
+LQk/TdqEi+K2t2cL3Tn2cTv8LZuaRAMgPDxz3XwTWDGoqWFzWvCH95CXC68dtjHupr3NpIGCRHN
lzkMHIVg+E3qktoW5hJn/lmOjchdV58XVzDWgJ31I1aOOzWJP44RrP2k+LEMdeOyKHX+Q1HHu+34
2youXpXqwp0aB3004u6eqvg+TUxY1ED/YgkB3QhOvqYlWY9Axbmlf/QOqaYUZNTQLG7O8Uai4uAR
c1s5nfFNORCXLQdNZFa4AXsm/ZA52tLeWK1+hvRD24o1HlQefQ4uuMykpqbF+GcF6iC7+mg2hQP+
cQ7hECa7cKFP6Lpf6s/pdIV9BTOHos62rL8SleWrdpp4a3bfZug/auYhq7CkhzaDX4rjifYohfnZ
y6MXOgLa9Uhk0mgRoM2+xYwaGk8uQ5vl+IiYan8SLd6GpmIz82ETlzjUyyH6dBYCVOaPpNFj8J/G
2RT6GsnxeVn2sZ1+qtC5h769HdyEtwhpOicAlJKpAFnp28iAHiYkepuw/BTu9DUk3BFk8miSrcKh
xDDZpF764JkAFif0CiuQf2Cz/yxtsMvyamJ6wwYuD2a2Xy5SywWm4kq806HzadAxU0mSmbHPEuU+
tR8ClmUT0qGBYeAaDh4IPd4dkLGn10iz7VAm62OZgRbb1GeJMZtEV3InZHMOeO/KokUu5AHDwOaD
qqeK08Tuj69uZfeYMPnfTCC4OX3GpaQ++q3/G06oOR0Ph0NLXeeYD2FSvoyi+TQKd293BY+1wxvT
H/ciHKmOa99ymR8ZVjdrV5byMmL/gyJMjnyCcMDVHn2/KUAL1h3uSD8zNpmrn8yye+V+9NRA4hMF
IJNkMeCzTFwmGdn/onGy7csC5I1tjHD/GLA1PMLUT/sYpRS17I1xMhz/TGVddxCquedulN9chP9Y
YpWkpHJtRQQnIAESiLWaVQZba6kbjntwHjqWF/LHHjCijrAxfa3rZZssCKZ5dFMnWX9Fhn6pcoov
g5K1YPrBHuvrHojruTbNLzF6VyEq1LoWHaWRZIBH9ezyqUakrRfjjk3hVfvOpZ9NujPhr6V4StH3
7halPbhYQNTG1VfolWe3jbm/V9VTi0TozxEM+pZXJ96p2PrXeda/5ejZ2OHVMnADhg1kNzM6iar/
a2pQ/hVi/WBHFJmpg1VU3tHIGp6e/K/XUk8d50QuC4sl02xgQv1IJT+DRHgwOoY7aJm/ll18mSG4
flYjBhvUeUMyEORWOQwuFoxg1Xq8aJZNHY/VL2RCEsEQR6FlWK/L0Wos3AdnsRCB9iIp42wr5W68
kKt8RcKik+lDEQS7aKqPiPnDijIcmhozkL3pZDJVt6wTOiFw5KVejCJv7HkrV2K9HBUn+bZlQmhl
7UvvYF60+1cR6hu9vIflAe4CC2mUo6QzsElRQiotR23SgGWi+wl8hPA3vtYfQ9f8RDL/O3QEEYQL
pUp0l2DxARljklxy2V4AMJIsozcGgRQDHPfeuOe8XlnOX1NwPk5V8g2Iih+t8d8Ll6G2mBRuFR8c
OB9cj47CgD8CaIgyUrGVriUdsyt7mpmqBM+mWzx7nY+tOXIfO4Edt9cj7CRMngEW+LXNRlwOtCFX
090Dfhg7OWa++CSn/Mx+DPtbhk82/Lu1Y7cVO1jw3KGIFRSQbEIj3bt6xnGSXoNquM8xV+nQit47
e6BShZkSCJPmDUftCxGmW1GP57THS+PaE9I1XuTGZoMLp6PRqAgPLhaxPOa8YsfGm4YatErc9g++
fDD4g42BdNhbS8NK619qThkhVITl3Ggw3K1ScrB5+8mzgguHgkBmAXMGD6YUHZE0eUc/f88CYoCT
01AXHWa3sfeod8dumBvPGUZYuxQAIUzKTLv1VMjHHgtUFJvjttQeVA/Bv1b1pJtoRWfEV+POG5gQ
LPFIuc240W8Sz3rFBhJCX+NEG/ZBd6Z4sjv41nQ2A+d7gpc5uEi8HaGrhsU5djgX0/bVyRhoDm0G
CDUaHxHH36ueKg0zxyU25poBv2Xvy7D6UICdYhdpw4fzD81nDc58PQ0xYwrmdCgaD3LwvoK5umHp
AlzkyZflt9I4TFeZo/A/h7RZSIZq6UPrB6iH+eLrOHl8DqsB++fKHqbDFJtHLC71KlHgNOb6hu3d
p0Et2CRzdtdmfF2scZYXX7VGieagQMzmHAmT4ipnyg8NkAkcBJzay8UXzI90Vk3zIgAMsXVSn0Cd
Q8n3Zwrrh3V1zEfjvowoNJwMhZEgmBhdGhBDm5SDcZv6d2t5D/R/gnJ8Et18c6cpgOQHBSEt3wQh
Y2gWN7MOHsYppoKCzaG0soUaS3qb8wNjqOCZd/yBaDgN7fkfD+uXSIYdwuudCCrmn+QiRh8eDAVd
DE5Geg0WWW652CKGnDtd3EvExpI9etmrw4bwnjV8D310svGcEa/aTouzccp/pJ9u+2DexFl5Nzzy
ewUUfqTEP0GcYziIvNcsRQJXy1dCgu9ZzUR+vAyBIoRAEyjjEM31UTp653GkKDxxHNoCaF5BeJKt
0uLNVVsOu199L2vnxWn9j65Wv8se2SEJLiorI95Li4lJNi3NFIzcPAmiJeZGHETW1Q/ix1E5h6HG
lB+NeKMs70k44Xc4VM+Njr6FJZm+8zzJKjgU9mCvvaDIgEeAduibnn6s3md8AD8oVQXYJOvK44vg
RDpe9nRstQQtSGPcXWR+ZrJgFZdTwlArzWS67XZVURxrweEp7YABKB0+LNdOOwmrbaTERXSMwJcO
Ksv0cSmRlyXXzFsmo8QpgTMAQeBReOoxz7koRuaZtcaGkkSbRMLo1NLaEWMkxoJOEJfuP3uEErr8
HT/NdqHh/5sTrtFONBwD5d9ivuFq5F2BXebZbf1TEcZvNeH6spO4vqCFjOIBSeM02dnRypnKkSAQ
TLjQMg7L37OZWPUTthE32gcD0WM9H0v8w57sXn07eBvZMDhjv/QVB+GcI2GouK8Gxlu/aBJ99R3N
X0ZJ5MeLGMKoW92lt5Tpxpy5P/Ri8+89WFUQ0npDLDwST5M77RIkMmAd/DaY7wMxUnZG3hInCKHp
mFc7ULuSuVs09JeZg1IWM3LADKN5PGbkSLMk8YaEJQKXU3Vz1kn1qBrv6rgz4F55XPphl+WIELLP
OnnNOwEsc3kpOvxa2RVvEBjTwrxAzb1k1HiBJU+3NQsK7zjBuy6V137InyuShyvAo9R9tuq5tMKH
5Sbkj/1OuRQUCGfDSOdPCS5sZGfgFfVWht5K1Ew0h0zdfZp24yR8hx1Cm0f41Hr9o89/ACT589gs
STdYniu1PEhxHJEkpSUgDJJrDJJluY2Uzfgzl+N3y7nXWx7zpntFkKZFAUBM3VYcrNNLzckJEeLH
Tk0SV16xd938I6mZy8TyrIeBbjDn3rdY5VR3b6DE4NzdGpQn9GQbq7zb+qk6Gx6/YxxUO0VRDV4r
d8s0iECk8E/h1AQYcZunTPIuFFwbXBNSgEP9NGz5HhP93FAKjjD1pVv5hoiGzM5mPw3ts0lsFRRH
8lQhVbGn8lCUAC/q+gnfHqhYA3Q2co3wzssBumzEaWrHS6NpSbAUsBLisasJun6ux5ckH750im3c
dczy5CT+/8eKfxNJRU/SLZKxWhxruHQkIDkn8FlU5oOouYkPnZpOdW5ys+XnCnj1RjbQONO6TMZw
Fm33Fqhh7yfQTHkD0JXCd+1kzrHkh14eZNlGT/mc8q6c//Yy3wVWhJ1Hde/LD5uw/JxOFKi4jApI
6JIakAe/Dr+UIloVYi/0y4K7BrTEFbmv3f+5y6jNiUPb0YdMousYqZ/OlNvc1u+WSY+10ejqIYmy
mMtJORyLwP2etEIWGCgsdrrzgEVNGf0D582TbjjAOHP1hqFirxecWtne2ONIRQyk1dF4oSz39UPg
JFfHUFhuNPBZg9DSFjTFyEGtHTjvJD/Yvnh9tdfA8T7mxACT01Tr2Yv+dZnHdK0F8uRNh9biOrXc
fpPSWJfSP1m2dbBipqKq2llqfNZJwCY9cqecFteEaQQXrfyt7MifzbXFhZfqbeZuzb0sCA2W+G2c
qHqex/iku+qjUt1H2WhjNcYdkD9TWgyj2/LaznEGYttmvNhFj4lZPTOAQ0MYPlxH3DMfFyBk+od4
LG5J6710AFi4pFs4L1hLvaOedRktTWf6Nw/sfeqTjwtxbwa25+1LwLgpvZkbQTZ2F7biUVBIa804
jjHcIOMb1V07nG8AzmEnrwro9u2BZp1kM9s2N+LC8TeWiyha5+lIehSEnBkm5JBHOg1gtw2z3He6
PHA2pXCQw0xT33q8UlS46Icpo0tvFBuCTID85B9ryi+xBNFi1/gMxhblyEPdmP3hBa+j8yhraTH6
qTn/tvMpwZFM9C06Wy4DUmVYtxBXaA5/swsYF0c44mczyddggb89rJtdF34QD8U3wkSmssuHXjgX
h1fPyKDWDzK+y/nmaMaGdUXxZM9ZDM8cvP34qWFD0LP3Qpnp0Wsw70/stMwPKWG0T72w9kyf/4T4
xqjP2IuB12g2cEylWA/7lWw39Exeuqzd9jNu5oA9pAOaBY0AnBCQtRK/igC5LsAH2DZR2kG0xU7W
7Evl3NzamZuMPya/ShkvtZ9dlBQl6hZGAGYPoRhplMwBDlowp0iGDaUN04gj+siawXbXmKvUi+G3
GNZeoFkMBTOIiNIE+g5jXIpZS5N0TESATZO9uJhJ701fpY13zkgXMwc/0so0ITLB+TK0dR9YzdQs
vPpmHD0kRuOtPKu7RvCdiDA53c6DFuSkFtRjesAZBOS2/eTwVoqckJxD/ua53t8y4HrMkbbP0hq2
B99OPXqA7Yd7lXY3xykxCTTTWVpq13UT5cp4/Zx4m7YRXW0VzA7Za1KbknmnMcfxhYT3NZ8WMFbH
6DJReN6C/08hg2TDqm3ruWqyZ28Y0PodFDZbkQjpipnWSuio/2+gshCXQYp3NeDQs0f2rV475Rmt
7sHIoh+r5VKcRIh3lgDYnqCx5YG50xZVPc1AnDQDuLV2Y4Ja0aTGxSMQ39kMho0rNVes+F0k5c21
41NTyG+8DBgpOgLCtoii06Cadk+UdCMCD80ceuo1paCc/ugWqBKkRNLHRevuo5LaTBT3aluCCruP
QvpXm/AAAhgurH2V6wWIERe7vuR6QQjnWbLtacd6tVvxxeCEIElm1lsp2TSYoz4nueWT4jQZ0o/w
UjEyHdoK3vwMhiFAe6tIuDfBNraoroX2v1Vx/Zo07i2vmjtZSIf1h090StuTXbhPmt+gFzV76HRw
WSoZ5RCdh/eIJiJ/grERWVs5WpshyBENxXGZHLa2tcdx8BCQvI6G8Qa97hGY8OJorYgnEBMpKC2P
iB6nJhBSSogqnLl4KmRECAk7IfkIeEgY46g8L986XrmbCmHBNbydCJyNkahnTis/iILfCIus/HKJ
yeUI3tMYvAtCtGsXgDTQfnCQTefvCiP5jkS5FEdUDKejL0z/5xgQC2FL92FI7W1NJrdo0TbiVp4l
dvYiTC92lhPyG998VR0dbsREWKkHEcwSGtp1JAuiF97PbNYFY4vgO1DVeyitB3eYPwr+gMI2sy09
q1TP+eB8Oa3FY/BgoxuOjJ10Zt+hiO3r0AZzbeBOmi441ZjNY/6sWhjbnqUa4uecR6GNVCy9Ovc5
9tuWw8RnPDMkWyd598Lvcy7m/KnP9Rs9rievmSi+YS8OzOIHijdvYvckm+hc980dmgggW784pv+R
dB5LkipZEP0izNAB20qdWVla9iasRDcygEDD18+JN6s3NtZd1UlCcIX7cTYuj8JHLdMucUCJDvfO
5XPbXRMz+WddiDFL8RwUByTmxzasLsuw0sJ2DUNqRp4MCP097+wPD2Floay3dQU+Os8mMarK5ku8
Fh9uL/udN6bPaZSdunB+lKH/OHjLRQ44sKyYSWitiUCcLaIuYhvBSTTdVUFxaoaRMNGJ2Ou5xutm
u24CXztGLWRUgguYJYzWFgGOqJHMl15tS1+npzwPbz1/2DdZ9dhF+NHd0f6V63yMm+CPF7ONbnr6
eAQPz9mcv7tE5rYuC7Rm6l+CKWYMqvyvybZPFtHo3iz+OvVwZ/XiZ7LVoQja26XuiX5hm8+C4EGD
i9r4YN6uURPZlGPtfcC6nxuXRCBVpFiIE/s0d2LvVq27r8eFLbmay9sJPfSow+ckH25XTRe61Opq
+JlJ0JzWWh3DIoMy6+Vbgy61cvc5tAizcMaQcHHO70QGDH8RSaP+e3FV/4OfqNmkTvhTxwgZaqAi
gHv2oQzuG5K1YsH0KfVC2D3yxy+nv7VL19HF06ui5IqVLQ4wZvJdGdMHZ3n224iJI358ChtiWQoU
jAMkIhTX0bEf/dsqpVqufIMhTL6mOsV5zHKpHh8Z7f02nrQ2hW6+qhm5pUOOUBImxWs7NXRobAiJ
xeRKBQkztcbdTUoUsFMYqgejmXtG9Xvmh6cgYPkU+ckRSbk0G8qniYuo3fHoe8O5jaW1JWoJ6YgH
aLJpP/CGvY64UkD9NRDt7PXoQlowrsmttvEUbmIAF1XPazPu8/eq9K9ll3kgEhqoQlZ1CbjcGCEv
YRviSVui73jtD14D0SlZaFRTQJut0z4GFKtocgqk5B2HWRK/11mUPGdu8zvI4Cqm/k/f+PeuYuKk
ADTt62H578IECcqSfsk+1l7/9PiaLDGepnj8Q9jhyemWO14EW46TQ8EV7FUJoAGd+10NNckH+Pzh
VeJBTSV+RDUABnN/ZEbWXDRd6owVk9L3voKS2gR3a+D/OhaMXZn1l9DExKr6F/k/LqemPg6KEppE
r4vjCLZndfuWeGRiE/S0dzGOzJX4Cd0VgJIO/sQ2Q2uYSPupJrgDGOmDZ/5IjNJyKf52mHfwwwIv
1FM67cp2eltjo/xv5zN60o0zj6+56E8rovRU1ehJ5k2bE3GCpIMKSHGUjmKddu6SP4M09G5aJq3M
TBmVpqjLRSxMCHi0WVoQTDYP98i4vKkf52l4Mn8A2NYLWi5iCFBcso7cVhyuMtK7IQ+P6Tg8r3Fy
FnG6Yycjt2kPuTRPHWqojAw/ZFcsbbT17hULqFcI00gG/NQsPPFVoJs7JCi3/KqDxhQgAMdgycxs
TF54V4BJ9BOBXitDaY2s0HP2fljV/k5Hll0QiLc0cmcFC4z+3CE2LSid7JDghLLeSUzIg08kSEoh
1C1UAY4Gbrbl7zg8s/rF6UUv77EK0reOMhUV4XFlnjSMguw4vx+EbeYG6NCz9ALS0bS9RNgmvwXS
GY/rKfPAgiE3hc1zV2e+uhVIWFBJJtmqbR4w8t5w5rcN2WOs1AV2br/o4pQXmy/YcIxFP2/x7jDG
4uDXBRqa1S22NqlxJd7wpG6ucnLjett2NLJby1LoT7TAp7uV45wPZ52Fdval3aYUBssRsDgokqWP
n2TJRfwdkhCKMu4OY1uWsrKIjC+axIiH4oqhzbYsp7y/S5YI/aqf0a+xevdzcSujWb/C2vX9Hz91
iuArsNNmubgykHj3m7ESpAAlMP6IWfOMlFF3xbxxkGoi551mtwBtUky4aCb2ly9EewW8O5wRAVMy
xUKcAeALi2C80I6OuZuMDhP8ViXLApx24NPlmT0jHoAfPh8rp+aOph2PukcptSc/o6qF9sU0aEBQ
27CkbsnSRfqGnodNJHcIUTEl44e24WSqigpvamWNmvcp6J3iBkYFqexFZcGl2omQweDfOq3ieRuG
nu/sx6Shwo6xPPrPPYbliuF2F2P2a0swp4fFySLyjOukYkiJxKH4GRNLoWmI3QEBIlAJoeO7orC4
RGGZ2hZTZNhiMMi6IGL0Wfb9q7C7YLprG2uOb9mQZtzaoy6cdRNEfEqDxu0t+dklHXfG1xKxPNUb
rUmu/8koQG4mnsS0TYTOd33Wd7BpIr6LscFl0VkcIUVZmqxdVVh4n5cAxMJDU+Ii+2mg0LNOThbH
aKHiwF4dzHNhUvFGmNHD9IWBCSr7ryslMo5NUpib7SAiQGVwkVhT4kaYuzkBXWEF/MoM/HpLpsBm
sRgxsnZTU2j9uN7oBLctIpBmeoZ3KZbGbJY9TLK+S7D76zpUgYspYhH2+DEOnO/vfeeHGKO6wiJk
tUu4QFjdZnuy3G3p+MTwbHRHbYeBxa1Xm4+a44u3uGvqxn0JF6fvntZojNsZSWE4d3d4Ya3k1a6B
3Bx5hmdgyAlEGoliko3jHGyVx6UGx6UcCnhKqFSs4sab2hWVJh6tigM6qoGiTGTB6Cb+k2FEXjFZ
p5O8xyFetW+9qh00B73TLvpJJLEbffn90PZUkoTBIfNZbSc3dLfUrrs/ecvY4Xteh46oBZc357QP
3GpwF1bLyM9+Eixt0ZuTNir/oKB3pgek61rKM4U6ntIkFR3Lsal3S4u/MiNg7W6GQCYxtLjeZ785
Z0VbxXuRxfb4vASeS+vMabX47U5GUs3oNJiXp0Q+oM4oGPxmJI2fhgly6UDLorHOM0Hmrw/AE+2u
gKvWJrJmzz9X8fg6yNnvH4uK2ZlHtUUOIkl+/ez6Mc6a2idpMbNGvGs3eboq5u39yFisIPXRLlwy
1zwXqMgW5UZqnJicNQmE4QD937gtESyDOdNFqrADdmx435A6etPj5C6B4SojpouYmDuWx2wYulZl
fUSzM8iDJMXefONT5c3FObf4LKSfNPUIqYojxDBpQGx1VvDQizhp0MOhroVU53Zd957a4Nxw7oLF
FD8qCe0Jo0ISeORnJXbeZXt6Ok5+0nGrCaiLrRfJ+CJW4DwQhYxOOxFDk3uZY5260sEmsosGDaMc
kh5ToyPzirTrzDa71wwb80ggtw4WDLF96vvdT19Msnro7VGgKHNtf0ZCqwJc0/GGQ6evXpo8WKon
4q6KRZ/qrtEMnxdDmVp8u2MMk8RVdV8xwQEsOOtBhJceEy0m3yhyIkxPMvZZrt44XbiGLWELkd/D
9axtqJHo93IGIZY/wD/dt36Rmr7UyUwuNT1ig8/Ba91QKqzUIC0Jk2ERvzg732HYLjgPclDxQA7H
/sAKj9176I1Ssg+2mBSbSXQ+i0f8VjZUlblME9IEdV8s46GjPeX1uNq13wc38MI9alzNa8VsHnOB
m/zGaV0rAHnZpF2ktn3i2DZKL73Adzk2ROMGy75YpAiau0kkJc31qIIgaTbzYC+N3mqUDdNysLIp
Hv7OWBoE83rsZfnybM8zSpyLN4bAqB+stG5LfZGeSOp235UMgK5Fa2PPOXQkUwX/YIvZgXNBQzZl
gKYjK/DVVTtBFBAMMwMs2veuyiJntzphVTGeTyHOmGRcNykT/aC1XOCA72PsZdWIbi2E549CchqY
yVEcrD3/ZkrAhl5qiDyYQhBOc/vbAmgs7jCmz9HTbDUoXcHnUEKwObGmQXoHJ/BTOmoXee2YPY6k
5fDMrcY+OjrYR9WYSA91XS46qxgOLmd7whAwziOKdwhXSGtvWHmnOQYChMtLvR3drk3/pf6UpAxA
uqxhnKUSTFeM0SqtXLHBwJpYAxOYMevYwLW1x1Ko7WbAfDu2n0Xy0A1lhdKzdu1mKrehtuoqQO9Y
cosXFukrkO3HifRVVBQKtm1MQeAfVE2oT0aEqLabO6BTWbaDW97RJJA1CzQ8jx1v/pr7tB2+Czii
Ji0lpP6CB5CtPYh8saR596FEnax/cUNJk7vUpbMVHRAGsFYHGoVJsmEVjT/yn+1GXXUS04JVeeuF
UD9qTrCqsd7nuiJBhmlJWcOgjxtsV7EFttrZlx0+7POYrEGL+cKC67zqJAl+nJiQnB0Yhwhgl09e
yBxGCRQH7u+myh4yO1D2O26FBRMkG/vVfUrdylvEqZM5xAyMas7QEi08Y7yeDxZ+xebQDn1NvDwF
X89RHIy1qO+RVabyDwcJCB+CFMsu/vbYD2IaEkv2t+2tscfgySMerJeQ7Ucb/WJDkKzEILKSNYPS
uJQwrkoRN+lb1gwDMKUqDKOJLMUwsSf0GJafdyl23aXDuKaHss0etUyz9bsPtR+tB0xHji8weTm4
ybcwllPWFK5sPP8enXpWjjsquBpJKkhzl9jZNJ0GJgQdoEbiwRuJlWEIOoTRLUOu/mgnbL+sk5xV
jZwjHXUv/2UIBoR7M3IYAn9jQualzMQjOe0bPfRedkraJhDjkXrAs+yND7m8v1YZW5Rtr2EglSfM
sZ14cKHxjp/a1oI82yJLpjfLhklHkrA7janaeZ0QKOZjPUavsgJi+ifP/IQ3Eu65hPjfRgnQQozF
65oXN9ieIfqJJycpEBrGjFSpvaChsjPGHcRJRjqq9hkvK/mfFSisc6HuA2yW9XveOr3jM78wc99N
tjiC0DVBeZGCx1qLwaL0wBWSxBv+w/IZSeEScUCgGLOICYsn1oT0NoNtz88zvFBO/0ZWMn8m6GkW
DUvrZegQ4TqBFvWuFoEafym3kuxDOXm1fg9YhRD01SLmPmPSlnjdLQjvVHrEduaWsGG3ReiiTksp
CejMIzI1WRwz6CJ52CUcbPm08BW6ITBJluWM/9c8SBS4Urg/yJGDSg0PDt2cQEBnp777Rcnqqn+y
BXIFk5wHfUZSndgS+9qAkZHFJIvZHsHWxHdSeAcKTn/8m49ogkaG2lypz9XT3d5DNAr6nJhH5zNg
Z9HSk+k4Zosy41j33yxH0PFtHBkUCKhTkCkwfwYshhGnV1w0WFVLuAyQYIe6UfKO71qX5YaEb8my
KpwXVf3NmTYCn6CUYEY0uraH9HfNZrdhqLLEDr3ljCyTp2LhWqKZxBEcZeT8tu6qzotao/4ceUC5
Hnw4J/iQEoUI6C61FrAyk7faWNJzuvSlp7urm0CfHJT18B99l+IM36vlju55CHVjPOqzz2AcHIyq
IO2kfaWMlyhcsEm4Zc9ts+VKTOEX75eEUGF7Uf5wLdfQx24kq8J8y7kvl2wE4JRDR0O1QDfSgZcr
weBlMmn+hp0lsdcOjknd81VVJ2zI8MjhR8qixVgQsyyu9U2TdVXpUJBRxoSXGbSOzi9uwR2JeN1j
E4r/ukI99Z1EsH/IQvLTUH9zeacRLwMz1OKcJskK0sbHVwkXgc15LwfuUpfOYM+n4THgkScEN9zx
T7OLu1IXjRcd6xGH6WuE7RwDp+4jx/uzFKFNTdaJ3IHgOeduytylmjjcnQbb7Cbv5HKfwNRJO9Bp
LYJuwhlRKpF8nxIJF0Uxg4+jakGf65sIJYTJM3dBJr9ONJorfTsku7iGObUkVkCqA6FmjF86BMPL
bVWTzQUjopOIIlF/V1X/CCgkIifCYc7PHc6cNIkvfpjn6WHp/Gj520TC0B540vL4WGRNHqE+Tua8
qM+htEP7GnYtkKcNs8UpBzLGZlfJG9Wp0frFcm1zANZp7hOeQ7dSg16RRETg2M5zNMo3Y51OHjJr
j1+PyQH64h3oc0rAMKVHfciTUVaPKYOq+QtnvGlt5BTaRCWKrF4XSnsSR6NvAiXG/pH9R6OJW1WL
KrdJm6FNvOGLKPKZXVVZxb+jqwasUixVXAW3eGTM89DwKvGEma4Myd9m0pn/MY+gJxas6eO0fKI7
ldFrEay9QJHQ2KEKueyJDu9J/J3F51Jl3QLEhSq/9T85MSWcAXoyLxwYPqmkiwE4xixFAm8ETXsj
CGycf4qwoD29EsizNsh5FxFPfzl7CEmDIpgnP+UkMwqqKJCFaJ4Je0j931H6uiRBwxppyKMksu37
uBPRaEGGjBLy2ivbb1qbqT4SfPhHRTAaTQroF2PfBvvPmGdFFSQoogYQBb3trR3FhtXx8kQpRhL2
jQhKO2egF4SzSje9syje2amwNUK10k4m/ZzTsxZczj37MXJAopgodIm4OPEYeL+27pBNwNMDIPkf
ls+Cf8IMXvY6OdSWU9b3vszz5rFty0UfUjvtoLHUIzwqKjS/BoW9sPu/qqbtsJLMyJ9x8xV4E/WP
5mWb32HHbmyqwFo7y4PvhjnLA6Z6XUvaJmkbKGRKVCuEvbqNnzyyOQmDf1bSD5kgxymir0LfVU2T
3tWOH87NNulxgDDY6ixFVjjratbdW7vhTYEDcioRc6uhtNNLn6RuioE3xa1J5t/0EhZ0tBs0lEV1
gKxI/sq6iiHezFlNncnEqcluvVh43imoUvypBApZwyYnHYPigDEKhP+ZUQ0+gDL7LVuolA3hDB5x
ylV5dVzlnRfWwleM8PCww4J63CvC8pZqMHzQGd59R7ap+VqDmmln34ZX4fdgqVdBvOyNN7fVw6Bg
sDYJLQJeGVx5OipxkOByA3jR++W8z5yZLEEdLPe+X3lmIMhwsPOhttih7E6dea9vUwYd97pJSagQ
7szX0J97iY+AjmndFnVNBG7j9x4pyhwqp6R0y39pkKV7L4YV28q+vwsnydNGG6B/Omb2h5HG/qvs
WGrDkhWsiFws6OXO1lF8V/5n4apU+DiGznxWWoXf3UTfWydsFWhP0i1QG/TlQ2bftgBDr5FTt18u
xgImP+U4Sh4GFzcfu2BmxhNTizitAaG2Wfc5Md16WZnm7cAGlSeaUg3Rfcj7LdLC8tFHvAZTE//O
QeXla90uch8Ec3/ywFzDWlKoWFm036cdjSeRQOkRORBbXxt7GznZ9q3P4cJAq/T2FNbzLsvX/trk
HYbbJWKvleruDaiV9+Br1DtydPINAiqcSaPVkEDrtzCrYL2YmfBfa1XqsKzjjEhUEZMg5sR64q/5
zAtMCEJxTQtEB7b/kSlUK2KCF4TK7tTFYDBxh0eESbhjfqv7Gl93zKKJg4NI19UkciZInUDsszrG
/un957gcqELrwN2CUN35taC3rLGdfaImvqRrip1KzH/SIHoaW1qN1KePBRUsskvmqaMEh8hiFadd
/VIDPjBy69Fur5iGP+uSIK8yqk5mHzrokiDhAB4hpLeZElwS35nJ4igZGw456BE8GEAr+HpZkxRV
cy+IgB6ckF4y6mnol9ssYUFpjfDEW5IQgQTI5TELcISBYo1SPkPTHfxxNSUfoyO5Av1zwl9Hr/j5
WA4DGhz8EAuctVXDcvWxqKwZOcW8g5H0HmhRnuwF1kMbW4dg8QH7TNtc6n9thTlQkrpB5AfuumJ9
8bP4YJLb3ZygMJ9EvICJTZ9OiITpRNLitk/dXV80R071Z4f9CjwQYpR6ttvTTljujjw2E3U9XR27
fijaeVvwkCz232z9ShUCM7Af5EtvU6faubp4rdh/oWJeyDp24Vp6xyCuDpJvlgHdvnZ/E4ke07G3
bs3WvQQd2aBlXD85j7cqa+/EgDJCA/WuSUwxBi/biY40pbS9YlhwsOOja94nUwITxI7pBQHA3D74
Nr4lpHhb0ZfHBSQ98CcDiXO9ZyhSxB+u+btFeDAN2IaX74Fkg0PrsLLXRhzUfNfunykNdnkbnQoy
mmyXGKh5tXko4/l3FEJt+i64cjNes3AiENW9dWyih9b1wDl4683xxbWcO6PRTEreJNBhLqLHP+OS
fN5H+KSqNXwn8/az7UhWBishF5z73nu9ZEd/7g893Gg15AfUrlQawYsHhr+e3DcnqV45f0EJa4JX
lg+M3icZ27vREygfuZUZiaEyQ95swYCCNTDBvXKSabMy+xp896MeihcVRy/mDxp5bqQENB8PI3yx
TWf/yESZyc8X8RvbRn2RzXm0gB8rKCMJu0V0/KCPs13o2TdNjGBBDE9r8ZVb7hku5aFR8y8DxSME
v8ehfl0je9er6ZJW2UmyciZcW0bBNpTLZWYbNYfeR2zUmk4lbsaEQKs4pMIfLUb37ae9xFesrZfM
aX7aZkLkF5hwi9uw4cOE/OE5dUm2S9lMrcdqJaWTnOnSVuT8wLib+M6c6TdE+d8QO1QqikdUq16B
lbon3yIg8RODNM727KgChehx/qqXkgNv3LR6PqD4esjwnHpAGbgbG7J4nPZjNFedAwhEHOj8mnmB
w0q4kOc+IwqxyN8qZAdBN98z5Huy7eAuVtGu09YuWIjkRsDIzGXT583BLP09QB12ONwjI/siHIbk
PnFoeNZm5H0pU7Wy4kRT4jbjoTIIBljl6Fnja8SU2Pe+DRjI9+It2udt3OZsL9u7BPNt5tWQ+ZE4
Vr/2tO7jInh0oMGHWYTstd+OXLW8/ibW/ZIM+CvYNDDZuw3bctPCEtJiOSd5dkhJtDBSTaiMV+aQ
N0NoHbwA5F0NxxztWpNFB3NgzBzfuvjndR2OYp9DBW069wqDCTYSunhpXX0NyNCx7ODIIGtrjmZN
ojbzzaUf7he4qV4W7u3RARhdbXlSz7Wu/7u/MhghbLM+zGcfkMMZoAkASrKlORs5HVwZbto6e3FA
ldsz5yTmQsc4X3lKzTXPZ31LLQ7PNT6JLHii7z55HAv0C0gkl2vlhIbIuEVnT6/k7JC1bPH7nJjz
HtvE+jMl8TZvMCtx9oE3f5FBjvXE3gzk8Tpuc3bolmIWTiCthm9Ug5coc95X7KL8Iw2piS97oS+v
T5yXu5L8IKx5Z673XlgFgbyg1KPgwB4Peb0A5zazd2DFquiN+KrABT+Fs4fOwDkmIgFti6eBn9dz
yJHZdwlsF9AhYaPsDs13soCMMF+vZgHrGoRxzm7C/2Grewqj7xULi8bq0jDy5ye8hNn46A/ps7aj
2yqBcc9KnvLhZowmVsvysFqcNjNbVyAsOI9O9hRvzf+Oxvxsc5B0YbPHfd4xtZhTb1P4tP+oKaIZ
DhHeNYQjaBOqjWe9wSe4Ezo6mDPNnFlFE0G6QsnKK5xigN8evwsx7Vq6jSJaDQHmU8l+WyIXLHk+
3QHsJMeHeVtZ9bepH4oe+tZUtefE8Y4ar6W51p4HyjGHXDi59ZMjWgwouX1wmG3eDD5OaM1LLdGI
ZdysQa05BS+qZFEzhNexW/ZihRit8wFPreNvx0zy9lua9Kj74TXnw0TlsgsU35ZlPUVkqK+eOvix
e1XgsQPg9q64Y0i0ragtMmjYQYTOFe3uAF7DytXBIRTY1B1KZRvGl4A83cO0VJeqCzbmgVusBXtj
yowuTxMakiUUTNjjO7/xDkZBUBXdNZok7ip837yV53E5TWN9Rof5Zrnfkrq5ax1eqFiTagY52AXD
cTkbGEE94ffVJYtOTmuPm6adFZnsSKn43VTIHMIIQ6cy/goIQLgZ+WLJh7my8mE1cw0pWON03Deh
fzFvlz4bzHofvxNj/h5dOnrAygofl8VHj5Sd/MX/qNvkscRPutJNZKM6r4IaBaPAxUbqnreIzc2v
TmTywbLz6KDMZByVf5Z2fDBvlRmzgJt3t31tTnK9C9I/VplfXR5yQ+Nmaro1fiPz2cx9T1beIcqf
2fDsQ27OKhhezBVm13L1/PWeev/QVdafvCfDVsHI76L6KU3iJ2MaNrcuK6SbjhwEJyaXTzR7c5rW
nPCwqe8E0AzzydI1yja6ZAGlnVNJ4IZfzH+QB/G49LzUmMVMALMUaFOHI6my3zCR3ZP6uy86jI1o
2G0oj1YF8dlbnvt+wTFUXXUDIVEWzr7ArmIPWAyw2LHmGHYlcB+vI0eciDTju5sDhKJUkQH4nEmM
uw4JlijjUx2Nj0B99lNCFEcEr7MJthoVoqlopR8e7ZSeHPOSs+qt8Q8FKQ5Gu7ldc0KS6/K8cPmt
kIkw5cLEJA5BBGnEGJ3IJIiyNIb31t9GE4Ni872k/Uh3yFU3P85BWbOMmHuDND6rZnzuIqI5KKOs
AFClrL8bCt22E49Zlj2b08G8NAMvfmi5ag2iD6YwD93obftpPMdUHCNrD2aACDiiM9HLFFDFK3Dt
E5HJ0NTXbTB4+9mVIP1gQBFiMM/uRRmuCRJ61v/7BV98QEOHRJWjr91lfN+NLM98Cw+5geq7v+YV
DAriaByIxGH+V2svurrVIxwFTlw2WTflDHPRlNuY3iSv9VX1nz6vp3bIroNCnsQtBWUQtqQhRRQH
oQZQ9/kpV8XFQn6vqdgC75s8doie4V2LiCkv62tTfQ69xFQh6HtJ2CEWfa/S9VNHcr9wbsaq29mM
cky5Y87NJjfYbWAEvNbJm4OQgc59jO7GgjI59jZ6XQ5xaj23RX4N14xAIpK0WpEDySPgGwtUybkk
Z++y8Aqb8QUaI4VI8jOJTmcvms7ZZAY5CftLxr+oDu5KU98RTWjKHz/uL+ZLNobFrJgPENI2CbNc
c1CWSj+22fQh13iHUv/MK4fsSfdrhGAwRONdLb2TeS/3ZfmOOMBQH9iSPJu6BOrHv5YZ6jBRaC4d
dMfq1abu9623MuKapBDXAx8W8PhmDrIGhMvYs3vgJ4KpMl9w2Me35mRhVXpmNPPXRsuG9mBv3qXY
hYg7IcmaDgeJ5q1Kx68xdKeDAIMylOWnZYgx3KXsVk+mxYhUvZ+LHpmxQCwI7NirZra3yGJoOIm7
37cFRhWATkQ7EogCk61OwN41LEPAAdGnR7I6NzX+V9u79pQErBNhc2e//uhQQXVMItcDZ0FCEQm3
aS8G79wORh2P1Bt83qM5/IeadFX+a1rLIVkvNVpKCMD/PS4ZYc8gUy/msWY7fGKniWbIxZjY+s+S
13vbL4TpxDtTsS/AkRxOGfO8M5V6cHAB33QxbzVPYf6R3T7R/X7EAcnscjt00e0YXVu6KeOTTFpG
2uSrhRpJfVF8R1A2fVEfHGifjiBBYr4rw+B5XsOT5vlVNuEhq9pHo7dLw2BvGj5/mTcuXZrqi0vL
Fimit2NleJpHjEiY9vwK0XNZMX9O9nGm7y3gBOaN1gMvHvjAQt2ZMjDnPs1R7IVUjOVA10pY65bX
8qbhyHeK7B/LzL158Zq7ReSQDPlWe3SN5h7NurdA9TsV0GKmAk65tzU/z6WPCOmStMadyTOKEv22
mOUVsTbPd3WMxciQzD+G2AdZwN0KMpHi8kVDfTK3AouOd3NcFDz9wn6szbBN9nvI66b6GdtxbzkO
LmeiVxB7ETLTR9eGZJZadz9Ek1LUBIcMiE06rBeemEPHPFQj7BaS0QnHBzXBvkrnOwM/qCi5Sqs8
2kGAptzbmT9H+O42Qc9vh6gH1b15JPgldu+eXaUpxYEj8HDhnb4vUgs6eb4JWTpXWGNNUCyIFRLD
aosbJ+Rdtr5Sfzvl9AAJmRav2npNzh4x3YYEvzE7I1bYgGQMjyo1Qg5/Fq/mXFNZfORe5kaIpPOn
q6YH1QfXIEfxUl9NmWteoyxGseOCrzRXmupwhQmH6YkBzKUuFj6F8Lgn5fKNneUcpXiYFNeSm8N8
XN7jp2CK7hjVAcx0CTg033T5d2LwUjqc2O1TXU07a3Vu7fjRqbIDFSG3H6FDYBz/K1K6OSSn9sej
5LfaO3N2Dn34tDr5zlT9Fkdiwx3YtNNbSxdBUNiR1M1D6sYvhL3wr3Z5NnkVcpHNuezSeBBgYZqa
sFs+TZNpqeXZ/Cjz0JnKSFKyVMzWTDlFBVhkQM60cFlIdHc0Kfs2n1iuShYbZXJWjHzaSN2zLsU0
JbZ28YXw/cyLKaPptYR/QeBxNe1R7BKzG6qtZ2CvCInX1fnr08WjMP7xrW7DVYnL6miOV2dtr+Tt
cDTG7YkX9DnjXQv1niVse4jIBlKd/eFjiY45BWNwLSk75puAcVoAcKqpYvZHq/sTxutTjg5HtCw+
6mvqWg8pfMQs0E+Kly3LoZP5HliH/ilkQLJOep7d/FPA0CiRCLJAPkiqROMM564Lr5xCuyVRH2bm
QPOcOvHFzuWtORDMEWyLgNlj8xDInEwUjjxtqg657pkklPAFzYCBZcQBp8sRtNMpT5YPj5A2Vkb3
rEOfTAPWlPSsfC8UCXvX1Qymins/rpA3RfQK882klvfeRQ/OSGNW632qxm+Seg/9hEgvFerixzV1
WHCuPOuied/GWm/TNXs31RSCFdA7vfqvO0YXazr3ELvCTZ2Nh6FWj8QBP/H/h1wvptHxON5O/JsG
fh/anScv1vuIiQj3BGjBY1FCNcQeACgPmMIqf3JjBecB7VqKUgruVhUF++NAPQr2Izpw7Ns0iI9I
bVh0pVc7S65DX30zjzqG+v9jCskhacxbZibYrdHfkI6isXuq6PKeQv2vO8uzE7EQzyjx4657aBrt
wDUX56JdH5Q7Oltz3tbR8OMk2RVlytmDUyBj8RzWw7mT6JXApx5yZhDMFreesu7NaNEUgOWojmxt
QGnMjNWkhP/s6uSOEO6fSLK6R4LLodq96ZRdTt+xlrRn795Mapwu2JpyChMsiSger0J1XJ0a3R1G
YC/2MBNocOT5RTLLvGGEvls4PJbaJV6s+MMC6BxFwxOrpZvI9h51bPFW7/4r2Abowq1I3sxZ6Nrt
e1zjy2byNNEEpvBnTAGSesH9IJtf04ZPvC9Z1Ty4/XAH5Y6kNZ5zVdY7glq26EPPXcHSP7Iqj1VS
/27KY6907xEs3nJ4XOcp/62s9B4ixi2/7sCk6JPl5TZkhABU6FfQffn/4+xMdiPHtXX9Kht7fIWr
vjm45wzs6B2Wm7Sddk4EZ6ZTPdW3T38/1Zk4ta0IIAaFKgTKlEiRi+Raf6N2P4QRYHor63+GqHqw
WcdCU+sd5E+8CrGMhd9yrOX0u+jgaRrWroiHO6MY2E1w3XYM5qGX/DNogPNulNzYO/iUyuGNYVkP
VWTeSHH7DBjzlorse4dU7j937g7CGCZkbBfTYeCfjRodT+zk7+U6v0FAadjg8PSMkuCLCV7wulHH
R7KMq1jSoL7FN0qJJSaZeZU7dA20cEp/aFqAA2eya7nQTtKtMUfupkbUXZqSUOxUQdT9Umr84qZ8
HvEfmYPYIZeXGyDHB/nG8WHWWMBhrjTDgHnrPYY5fNaa809UAHKVEK9NjY2i+OsqB7Ji8zdAcO+r
anjCwIxZw0HV6rPoQXLg36B4cVs2k1yJof8KJX1XNR68SUe6gjJ4zIQ4en302rUoFtXUFHSbZrMA
byfthiP+HorPP8HEhCY/LUKzCJ+nG1XSqY8+syUt8KOgTn1fN90TYr4m4P7KnXJK0KfIEXA1ne5G
QFmpq8iPyMGxWtKR/DpbgGGi0GezL+eN+OAC8VMqsUjKxI92iHYo46GaW1C8dBDUg4p+05nasSSY
NWplXeXQPhHRzLd+3X5IZvUcOvXRMzXXIBXU2c5m4E5nJdoDTLot+M/1NHMyC5FmvbJuNXmw1l2m
/M7M+CEKy1XtpCpOp+OdRhqxC3wqc8VmutugxP4WGi3231xcdT1+F32zskh1dq3DnVA/BFoO+DFF
xERB15rTiA7aUJlMxxUVxiOqIGhUYU8+hN97U1Xw0RbfiwioEACEn2C3bqqKz2vHEf5AbfpqJ9IN
nJqXzsfpy5RQZjKqbjsZKaBApD16YISUMnzuwfJd+R1ZElxEYOE0dXRdBHAh06zyuCs6WAMr0cfo
JN8T0b2lhjnlNBCVraguI34ccjvSP2wd0z6pxzgnzH4LA1w7iIZnE08UEDBwksB3XIVABmC4QYsQ
1bEaKLaBb0N6scjeBrMCKp2+ZGYJkKijiClkFahogQ/bGCTYYtpU56cYb5nOs2mU0a4IR8jSoIMo
eZjydHM2nA8rhxkS2BBrquFd404FONmguiGvrXbcqIP+aCnV65QPmw7FOiBaTvTtUUfiVRLtCrjb
YcChzHLibc9mRsmZZBHX4SnF3BeC0Ma0sLCUVvQ9itboPNe0agG2SVQE0YT/Ha3erW/Iwyo00tey
SV7MFndc3AmgwQNcMUuUUYifmFNs+ec1CpxtWSJcGbMlStQUfMS+bCgtUGCopcdgDykG2xWi3iSI
uIfx7jhwpk+Zom0Hy35yWjLPDhxXJUVXxVIfNHTJwWTu8Mghc5ky7BX3FhFAa0tQArQwmUvGGk5U
cwAj4q1UUQB4i2uuDMEWK3N8gnC4ocKfPgGe2SpsFSQTeG6wsim+NYJjVBYdByu/V/HbqTEQiFsD
NSTYzSMJdu4wmUZpz2MvVpPjtN2HXXeHFYl1BQJ93/IHjqaJtZSBJyddnEId20z7qu+hYRTVTreZ
jllTRgwuxR78wtGXpG2fkVHsnRRp12Df2S2rIt7JSb/TOFpPT2T2YW1lxPcVx+lMGqDyOYeGHIfn
i1+JZt76er/TjfZFb7T3PkVJ30kBCHMEaRz/1ofJPPFZgyt/hKudytyxTYsIPxWdkPHCCXyX4lzm
dUDdJh2mFnrLdWVQbZ2I6sye7zjH3A9RG6wyM99Of6ik6luEXNZeyPbBQXmCTHx053Pi9myOrbaJ
CgHJqcjkakMqGy/E4rrNJ5oh0Qh1m+LarpTyiJLxS1M6zVYgVAbbO7jBjiK5wtPoNVS8lA2QymwF
h49cAoLhxSaqGgEYLMqPylD6O0CUxSMXg2ibhgGntCa4bbT8UMnhH+KSOWWQq0c7NNdVq7S7IEmt
g6JXLzViz6iHSAcrwYhNtUJX+OGH0prfRllC9gFu96SkiN3Nm/DyBMXC4thKKvLvlYXbIiv5luzj
JrAKV6qCh0kipLSTN3T+d2HRPSZIZmAKeFfo3numciPGlArEsye/xLb2NCQY/zW9xTVMwQVkWoeR
miEWM+6wxwSUY6EaBHn/updROOU884SdOiYIXG/lenzoDOeegwQZYV3/PRYT078Rj2XYfFRBt21G
xIhDw9ZWiTN291MtufTJZxtkERo+CaT9sjXf+Z5vSYPYbIywFxdePNqldy7GG9uscEXk6L/RB+++
GINjFBYPBKW9klf3DZWuKX9rUQ8K5ERssQxwJXWkJKgmGItHd+ypCMn2qMzWZBAV9WGo618wFRAq
0T7kIjhWETKKWqhR5dWSFSg9EDc2oSYY1R2W52wflG5w1vhG2g0xRXyQYqjGvY2MJQmKnYT99FAN
B+gb19OVbJopbTtsPL/k+IJjrZLAWB+4KAyB/C2XkBkwuO1NZRHwPeIKw6KHlNI47IrnwYegzWYf
ddQS0zgpdtUkXN8I8Hlq52/SNriN1Xidls2bEMkv3uxbaXIMwYPEVQ0Zqd96VdXFnyjCCYnMgdLH
e/Su7+JWw3Eq55wRK0D1BmFp20ICkyxle3noH+Hxg9enqwa+vV5xMPh3P7kVleoWmgxX0XbXj6TZ
WMR6h1xbMEjIi8ZHSwQcT+pfeUc5twoDZcLOACJA4Y1inqjte0/It6VWP6cNZQng+q+SwVm4p0yu
sGfDpti2AiajXu+EA6xqaOAzAAzT7hRTCRCS9/c2h5ZORTKtsh0sUZt9NJ0xplcLKp/82eSPgEbb
zsPx6Lrw4ynB5zxi7LgJMkQ5LG4XaYR5V5wi7NJFxD0YGGsR6A/EVkqR1mTHBUEAPaMqxOWgkrnE
CusdWCS8GudnTCpoCEzvqhfTbOgQajXbHjsNPcn3Jn1Wr2U7LfYeoK0X4BEYzXfBQdVj+NryazhE
v6VYJ6kRKx9tlAA9kwx8TYpBvQpzMsxSym42rfBYDe41VdupOWkKxe7JxMkx5hXIvgYkyhXtMY/M
97ovflKAfQ1bsuDgLu9C3zKvoO8ax1YRZBinzBIGg3jeFC9ZCXNEsRuCgQ6eoEZczCzqH6OqBVdA
gw4SloZCDR5w4n0kSeFBbAkNRFikgkt49DFtoJjNpZRDErJoeZ5u6yHZGJXRUlPtnk1UTq5jIyqu
PRM9YMWCug0a6LfQ7deKk7TXpLcUON+AzUG1NwuXI/BDicYh2QSpnjSJAIdNZ9ixHH74ijlOeeqH
lptm0HLYNMyuW7VN49Zqc6dmLYpwsE5hpT0xyns1LJ77xCKj02JS5shki0kwJrLyXa8AEdeUMxwL
DVAwhhbHIfE9sspv3NS3JgzYlly3F3rUBaTkpVTDx0CK9k3oPA5UtYZAWlcS979S0ontaJhS1UMl
JocFFunGXsdD2SdCiEL+ltRgzbzWekga4xaJ23vhlAdJCvYUU29HbJYm6IeLUvMLzCUEf7zs1kNW
E+8w81r9xyUtXKsNmSjAd69RZezAXbtCWGiFZe8j8b8x5bfOsMn8yUc20g/DbJ5CqgpXIQSDVjUH
6hWm6yXhto8oM1sFChyUy6IEwbCsei5L/c8/c81OinWtZhay4PJ9r2kHp6W0AAq2vTbbClPDyIP4
J35ETXRIE+mYWQowhBFeR5OkZCCCbI3OurjianuXYhMC8rl/UnBNv5I7/3fRY+2q1ck1lDO6LEsv
ZiyiVTJo7yFWzrc2iUK0H3Y+1P1eZOBFIKRvS6tpNy307swHMWuqKvaKQtxUmf1HCBJ3adzKZH1l
GFvoY2YgWJyoe+pyrd82ivaSJsnvXEXSuTYswcS2qX6VwRoemMmoW2CNextJ/7Z5pRRwjC11PwzR
PYee4B5YbwM7uHlTvP533ecbpZLxfhZ7wupB6pBdAq6CoFres0GJCr+mzgKxiSFp/9KgkHEVpIr+
M7f65E4EPuTpbmRl2xLKhzYogHtsAuxDYCBzOE5C72ackIK0uxj7oqTEpGssjA3uDOV7lw/anwjt
mJsyLJKnBGWJYwGfK17pSNSBTPYI05XS8EmNmKoHdjTR+CTwmlvXjY8ZCUpDv8pwcpPMQ2N4s+Ms
BwoD/sbAgAOlex//G9sABmZ53jfifjc5QUh3BMTuDWsdCtis5ldd07PDUIz+k2QhH6AWEhL7AbqY
qOBElEIL5KlB6jrZS52V9ZXStNLrUJnGFgdBf2vwJleBY+75GG7lpGiWmmBNwOnDM0TzgVo2Jzx9
HH4FTkc9X0GD9TuZ1K3hhD/kwvvo7R7JJq5kEKnXAZxLRWlufKI09MaXjOJC1FV3KI4WRPNoYPcs
0cEIKT92uxouLmoHG7OI74QuyzvfrN6hsv+KSJFDSL3HCfiF3N8PW+ofOCbsWkV6lxz1qUmh0+WV
bdyoY50+phDyXN4u/NZW7SMmXsgzJlgXJAiGOSa89Vxpn1kg6a7kxAB9gKMpCSOs8TwVHwsnROKS
TKzD+fxK1tF6RWXywdHgkme5pm35Dwp5sfNeY1O8SrrmO8gzAFHm6Np6+RYxU+o2/j6QLYP/9qK2
cH3VdFvYYpsY5g/bJiaakzQV6XiEjMB4JhQaqFi3IyhuNgQ8ek0VqwCqzbYxHK2Im6Zmyus+j9xe
RS8r7+APRa19VxtYI+MaFAdcZwsjNQ9ClblhmwJFGVMc/bAscFO1pvydVqDZSmrWR4o6xEEZeM9v
pXHY0a37LikwLtBvZc+HZgcuBUUU5cqs5EfmCaT62FhbI5c+lKTIgEbcuyzN2oZUJLxoPJSV+S3M
xbGVi5WNlFdgE47ksv2G1OKWqLRPjPwpNcWPoa8fnUB9q+FBoVuiHOyquiVX+YC9995jrDobQZM2
Tfp7A+8nTtFCv+rJme/sTlkZVLzImRhbhEeoVZbwSuRUuq2d7FWA2qghEHi4A48F8Knc4HXgyteS
jZUa/zt6+tcWQp5aoh2tzHtB5naXhyExJRnukth8tvzgrmGQrhDkGFGjwYAMQjfwZOlJbownM0D4
lGvOs9HK9saUCgyt+YPcecqKBtGYvKBKPmzsWqMwRIojTm77Sr6DyL1VMvtIQZPsvy3/iUxp14MM
AyTJFAZ5R/KXMzFpyLwxbpzEcyBLBGuogne2lH0ISR+PkSGaVVyTDrHrPUIDW8NqEXODlU0tpICD
55WvlqS/6kP3y6kptisC4exy0n2vSdHb8ipCdRRi9eS4lj3JItipw7hDCehBAQh+jR3S/VijakLJ
SVyBgOZ0aBc5eo8GNMM0fBh0kIuBX5F7HW6lwkDXUyp/JyZwxi7dJSYkQjJvIJxk700vuy0521dC
6V0gtQDXPAZOUr9JCGUPuNtluCQiKH8z6JTgpyqzrkQyl8Foz7yhOlJ7lIVAHooOPQ6NVCryjAn1
DqBkJlkooVJhxCA78p/Dnkpv2JRHpMBvG3uEbF1Dh60yyjBh+QMVp/Fa9PabqprfcqwtryAP3E/y
Pvkgw8VN150Ni8DKSfIOJvYfzpZMwXOYogMGoBvrAIl6ls3AhjFKp5n9AyY0nhh59YZgyE0ct08i
DEGWBjd2of60++pVyNYTU/h7m1LG0j0L5KxEZBisu/8dUJVPIEYxaZc8lUNn7SDrWStLQfe118sf
XiWAAkSdDGAvp6ACVZLAKH0fSk3CMwC5HdtDjPPf//q///P/fvX/5X9k91kyIIX8L9Gk91ko6uq/
/238+1/YsU2/7n//978lFfqdbpmmrPL7r/dHOJz8T8r/qf1OHlMc7Q9GeRuY+a1D8bWolffTretf
tm449t+tk5E2uWQX6qGCeo01HMctiHtXlzVu/d346JAj7IZcpYQUveVm/dhk5s1lTZt/Nx1WOlIr
CTaUDjSbXZBpYqdBUV+fbn16wf8cc/JLf7cuKSmK2HGJ1nWC4EjLPV2Oq3VvmiByPeqJEJxOP2hp
+KffP31cX/JkLypj9eBXzV3a6bdRmV04QtrfTSOr2Kh9HqgHPeHoWHnSXkqwVTr93tMwfzVAs0lp
ItsUqaqtHLLU+5mrzTogb0DWZWfBBDnzjKWxUf7uQCyx1BzNag6o1iZI9GJlSjg//f5fLyrDkf9u
W9MQU1GhzUwi7x9YjGircUjQMSeybU8/wfl6hOzp909ftpWpWogmUw5JYN9qyrjP9e6oWR7J9Izc
VLCboh50xP3pxy3MWHu2jqkucDcOjSnthRz8gEIr1/hSKsCpp9gWBd9OP2bhm9izFV0q0EDlyMoP
mpwZ8gptWAGYMRmt1WXtz5a1bhlUX7IyP5hK/CcRSNthO3jm3ZVpcn4xae3Zqu7jxiaPgb2zEfU3
dlqD6qqQwu+OokiuCzUC3dVu2TsOiQSC16MekcZsJJf1bL7SC42MtRUPB5Awd8htoxWdV2d6tvTx
Z0vdievM1LVwAEeLxEYpVmUN6ymJ1wX+dMb9ZR2YLXm55Y6uaf5wsFjvGFeU4aa2sXw+3frCgrRn
i91CE6xQK6k/WP4QbmtDC69bbdT2g1M3Z+bW0iPma74uLPJxTXdoCIqQlJHUGNRnqLjxmU+88ABr
tuT5wmNRyk7L4b4m/YiraIXmtFW7p4doYe1ZsyVua15c1UrVYo4GhrV3ejzrRkxUTre+9PKzlR22
CroiesHL15J/a9VGtgmHoNiWFQfUyx4xW9yxHdWFoVXNIcpR9KxbZWdSwkjz+HC6/aUBmrr2KeRG
Tp+WXak0B9MYoPa1iYQiGtqVp1tXFlaZNVvBJcJcmK2M9SFIKWx6mwnYE6Ugf7tVJsY1jEOwX0CW
4k1uRddSPV4zH2CnoUEbAnVVVzIoxdPvstTT2YK3YRPi32KmqKzJj5qMaLaeXXYgtGbLXPIrO279
sjhQ6enXXKcw7NKGc8t8YVe0ZsscqWPDa03I0rXngVAOKd/5PtJikOpQCwKTl3U/JA1PdTW2nTMf
bmmwZuseb6xRNeImP2Btal1lBgqudocS7UWfwpwteluxwLpa7Om+GO0rvQZWl4rUuT7d+tKkM2eL
XlR6GykoZxwU7Gqz4d3m9N9w3uIqtbeDB7Wq77zgNhvGVREiXGHtUYZYpSCjKz/fVZq+16n7nX6X
hQhhziJEg7Rj2rTszdFY3MZ2sm895TGfFGJPt68vTA5zFh9sVZa1ITKyw0TglBHxFM1QXyPPV9p3
zmDkmIDoJhIDpJj9GIdiyPKoV44JhPg9KjXoT4s2JjOAj9mHitALlJPijwmMiaSe4yeG8Dax7WlU
u8LGiZ7qkV1nP3RjXz0jtS+Tu0NUKkXm3KFsSNlRzR2eMojWQdPbGKN+C51ZL7YA0A2wmL32E4ml
0LzP8pyicJ9n+RY9v5CSSIfEbgtPQ1YtrN/QE8Mlsw76KS+Z+FDFYvwhQBJ/B/kWhsB+OywMfZwQ
YIz516PciPpHL9QIgOs4droHxzVAYgtL4aFo39MCgQkszAQ4pDMj//XByJwFzhooUGbosX6oMx3I
QaQWRrEmPavl68seMC3NT5EZOe26cuJBO2gOV3M0BAduUNKA68Bl7c/iIeObk2YKtAOufU26aSCw
b7hW9fWZ08lCCDFnQdFkVafIgCqHSlPH4T4VciSTEBzQrdyf7sHS4poFxiSL0XABZHUQIWpPEGO0
nuJj2aJ2lEe++nL6KUv9mIVCMmWDpiEbd8BFrCtWtZR1wApLvQvO3KsWHmDMoiEsWF1DpWI8+Chg
1ftKmHBh1VxFuOR0D6ZY8MUZ3pjFwyJpmgwpMHDvCj7NMsYVaOjipFBBhFh5ml3enX7O1N5Xz5kF
OwuFsroyZYrMrZI+lWWKTUur5haJySyAOVTY+IEJXEH9UO3PBPulwZvFvzwKNOSSsuHQeVqy0yOA
ToidPJ/u0MIEM6bfPy1BT0Z9oTVL9RANIkJe1rApE2CNBZmiVXr0SE4/ZuGQZEx9+/wYxBV8ppN6
UAxMHPqmwlB5upzCwnR8yj+Ofu+kevF2+mlLs2G27oO4xBRO2P0BRJC0j/IQh/QuBEWXZdbavrBL
s8UvpWAMqwqnv0aWENOgHhbc5uXYw7c0FMxDHePGQClnc7pLC5ugMQsEwO28XC/K/qBDzxozW4Pl
B2qYUgpqTpWPTOyAXrCsqMoeFcX6TB+Xpt4sMPjUhsdBwVgFdEHcAa6xwj9BlFbH051aaP6fHf/T
rNC1CpmvgrAQNF54GOM4BLoSB/H3081Pc/iLxarPgkIlel1W0qw7QKUdmys/6wAKQmEZ7yv4PdaZ
88nSU+YhIWnLoFFB4VJX6TeZX1tvotYA1seG/Hi6I0vjNIsAEOMghQPhOUyqt99j1WCN2mQqxjMR
ZmFy6VPXPn0HVdVKJ0UkncLuptd7NK2iVj4UqWS94sAtP4aY+B3appy8N7PV6T4tpV30qbOfHpoU
ml4O9tAfcie9jcMSl0hEvrb43oDOozKK5r6578fqpmhB6UqdPawyRBo3sWd+nH6FpWGdhYnWMJEP
r7TugHBG/4sh9jogxwA4znTxy/bJ0s9WT4RcYS9nMDSsxlQ4KnLfQyH63Lz78qNZ+vyGMXZKBerY
qNwSd+tRQaW+wPnANMYrC1kIxAjJUDfVupCM9QXDxQNny0mxcRohVZW5SkCZC/cfhP1rXIZOt77U
ndky0o1qnLR4MherWy8cgB/BJkA0oi92mgLzBM7dcOY08uWKpSOz5RTZAeZwSpi5YaaiyvFu8XUG
cAunO7Lw1een5obKlFHXtB4LAL2ehER2aXJqO936lwcQ3n166qdV4xiqXtRRL1x8M4zfepU0v/Fw
GG6R/hx/KRZF8UCT8teqGOFLn37kUodmy6RxmqBpR1W4eocmIKrPGe6AAHY1/0z4WXjAPE7nIDTi
UO9KWNAjKDCSx2qDqYdk2q+X9UD9e9BGu5KBo2uoplXYvTeVK2z5zIFw4d3N2b5sYbZFHDGEW4LN
/NPorUAYKpTrM1vYUvOzEKL2WKdKBkCkNo/Z37WyF38UzmyXbCyWPj+XKyOismzBmWskbfYi5Z55
1YKCO1NqWpir80O5lhaVEyh+6hq+ugl1eTP01N0d+9qeEIPepFZcnzlJLD1qFj0w9bDyIY8aoseP
zlBeIueeaIXa5oONo5GI1DNTdSF0GLPQMVYG9pkxzyEs9ZjdhxTABRyYi+bp/DDeY9VK/T1s3FbG
sQEMzXXkl+f2i6VXn6bYp8gRmZbfgQqq3QQn7V+RCUpjKBXX0bOn02+/9IBZnEBh3DdUmaUQ2mp6
paIb1igSpHFjf1n7s1Vs1khyowAm3AoHCg4E+FIgTKfsRSBbZ1LF02f8jxOjpeuzaeSloHMRaixd
SCHIzEUNEvk10FQUnXJpXdolslunO7OwsPXZREIQ36o6v8tdo8z+GEb11iOndtkknR/nsiYYbCtC
DcVQIfVX1bNf5LsQf6XLXn02kWzIOiDfUppvI4gY5dYwyjMRY2n8Z1MI8dyRrFxMgEamlgJ7++rj
sd57GADBcdmdfv+FearP5lEQ1ajXgVl1h1I+hmb82BGWSgWbjNPtK1Nw/moWzfaEEXo9NTG/YLtB
fjtWZPDDXvfSYWIjfOUdEYPxWu8BkKKCQTqvO/PcpSk12ytIRdYgjKTcRdbYp+BgOoCDEhQKLhw4
dfbhU8uRos6qCxchVVdk2TfH1MHRd2fW98L7q7OPTx4iHZEYLF32qXVjxjdJJn6f/iQLn1ydfXJw
3pOpRVa4BgZ3x6oau4Pi2ZhFa6CbTj9iYQfSpnPtp/A6Vn3hhVBZ3NTC4FaWerSK8KwBhpaHr4jl
Nh9+5HQH0EFA808/copKX8wzbXqVT48sgRDKuleVrpr2Cj5sgdbF121dF7K4TQK1U16yDEV9fDMM
+EnS5vRTF8ZSm8XIBhnJIUcu2fUMZx/VgNBTbBX66uV08wuzQJsFRttD64G8beEqeNdiYtWGA4SW
Oi2B6J+Jj0uPmM0G1VSEEQHIc324799g3HV7FYD3ma+y1Po0bp++SmSDfCvtsXCjCHeRdWFPmvRN
xnH2zPVlIUhq04M/PYAkFnwbChoumvbrpEfzqZI9KhkwGKw0fLvsM8wWI1agaWPHauHKoSR9b/pM
x9rV1y/bQrRZhDQtQNqaQ5zXBg9RBr+CqRllZz7v0gSdxcHORhqlbpTCbaPsIPfqI1y/bWJJPy4a
GXW+0FtpGOEKFnCfI2dlyRz4taRKzqyuhdmjzta0bBpNUIi+cM3IqK5U39ijDPL99JsvDIw6X7le
nbZe6xXcewN1heg+yMco6lb4NF1UMrLQFv57bqpJosvqKBcumu/FsO1xv3YOVmrX5xLJS32YrS7T
qtMY/aLYJSPg5mZ6kyCYBj2k9S5bvup8akKqQ4Cb5TvI423YOkeSu5etKXU2MWMAa17WOBADuTwf
LN1TILWjPHz66y7MHGU2L8uu6VWy7GQ1tB4Tj7oGhpBZZ6bOUuOzaek1+BhFMUkNRyChk+LSd43l
z7mQufBR/6lyf4poeNBTcfD90pW6enhLRMWuXJSj9qtGaf3p9PBMw/DFZqnMZib6IxrqsFNAS/xj
Bvb9Wq7tH+jWP1P6RZ4bewAve0jkC/cxZTZRKz/utaoNSAN55UYx/R9Z0P483ZWljzH9/mm4/Cyw
28okwI1xtbKxr1OCbne66aUvMQv7qIXFZWaUuVsUoXatY41+jWLG4Kb9eOEC+ycf/OntCwtsRNnn
uYuj0KFKeojg45ltZZqNX33j2drVglTkjsyYY7WFsbbS5WscLxMA9wKLbRV8WuTRDziW5ZnxWtiL
/7kCfOqMjnpFECesCz+Hzekxg2oM7yg1RKuiPleFWeiWPFvZSRmHfSdxenX6ZDNB/oH2h99wuL5O
klaBYCX2ttS9XjQD5OklPvWIXJ+OG3BKlre0fus+8kVjhg24YZ4Dri/MXnm2C6Ev7g1yzO0I4YcO
nnT2EUTkqk+//VLjs1WuRo5UqHGTuZUiK9eixfwa+yyxOt36wuqQZ2t6lNOE+jUZcM3rUQuPIGVH
P6ukvSyXKM/Wtce5xYn7NnEh5SMMoUJMxA+lPnO3Xnr5+dLOPWxy5CTj3GKsKj055kb2IAlxJigt
rIQ5HwHOsoF/xdR8lW0aM8FdR75L8CO7bqL4wgGare+iqwuvifPMVatwJdArSfviTOZnaeLM9ma8
0SypCwl8OEFjY69L97aXdZvT8+brxjVntoCrsvOcFMd5F2pPubby0cdEDrHLy1qfrVg/UvIcipdw
e1v84RCwE4W1u6zp2VoF3dAmOKflWEqMCjK82nit2vm5bNvXM1JzZos1lDrTgYtLYaGBU4RdCCnP
/Bhq5fPpt5/e8j+3A21O1xiKuAN10jHsZkmCB2kyVWwGDYWiTHnsc/MMymipG7Nlq2dQAm2TXUdu
xa+yzhCs6B9xdTvzDZaan63bKihhWDlkCiMNEZ3+R2y84P95Zu58vWo1R/072uPeMpqSQbRvKuul
bZHPG/TnvFN2IBku2pQ1Z7Zo45BJpIh2SkvVWzlPnhwQseD1MIXQ2n1qNltDWOvLvvhsFXuYYAlo
gYlbNPoKQ8JdqVZw0sKI6q52pHp+0TaDCdbfw2bXaqz6whRuDggwuorCFlk3XCnP3b4XZu6ctuH0
lmxYpZW4dmZjZxQ1P1Fau/NE9eEUmjsp2Z4er4W5NedtUHlzOsfRE1ck1VbSvT0qKUcn0M7EvaVu
zBZ4GYxiUOWpYizn69rP7kVUb8CUvGlOfnB8dXW6FwuTeE7gKGvfqf18oIo1VBHwU+y/PKsM9roc
f0My4LKDq2bP1nmUyU1fdF7GLSUcj2GXl9+Z2/XH6U4sZI01e7bOM7LRuN6pmVvG/q2htsWq4kP0
SbQvi/QbrIdt35u7ItM2Tt2eCV1LH2i2/JVBwngW02M3EfbO15WXMJV2ltw/5sqwzp3gTN+Wptks
BDQlJmeQMQNsO4fvlRFtueJ9q+PwTC+Wmp+t+gZf2rYxm9zFm2ANx/nN1NFNVKQzAWyh+Tl/I6zb
SMfxNXexy3uVguLZ4pifq9qZWLLU/Gz7rmLVsgzUfl2ch15wi3z3tRSpMf3MsW/h7GFNn/7TeV5r
bQ2hgCx3mzx4jKTxpq0wRTg9Z5fanq1vLY+7OM3T3BV4Ef9Ue0167lBq/Tjd+tLATL9/enOjHdMQ
6y7SPKIfgLVnKERs4Gihz2TGUZXen37MQifm+PUxSjq98+TEBcv3AzvvnyL1zsS/paZn4zPoauF4
TZ+4nWk2G00P462NKPRloz8HmqDmoXhtZflunKERlSqOsQHEfi7aLYSGOdDEtKQWa68sdcsGUcG4
0eNtkfbRNrZ0CaVVQ72yTC1dn/4GyhQJvjiqmbPgh2UsSm8khd0Qz1okg3PvCLNfrDVft1dNA9SE
ZDcGdKIr4VWLdKWaaXMMssE8c8pa+FRzFo+NcAZYf5G7/ZDJV5heG9d9hy3i6f4tDKY1656Thzjt
mSzCSJKwWuyTlT5qG2F4v3D8PQ61dGYcl3oxi+ctPqW4nsf4I4suu4ryXkJXPD5HL1rYZ+csnQSl
EtWzYuEOjfnsDRbGX3jEpWKFlus5LNDSM2axHMVzy1FDloxqqy9Zh20xh50+tVxwBOcuTAtfY46c
Q8K0azLfSF1fKV4Dody2yNI7HlpYZv8YFPmZfWPhY8zxcq3sGcpQD6nbW2jzxNx2rvDFPPcxFqLj
nHvQICyMCpIQLtIPhzYIUW8zrEPiOGc21aW3n+3Zw2CZtZdyq/RGtOByeZC3uh02ZxbEUuuzz4wd
q1DLQY1cXS418mbpT984V0deGJk5qGkccSKmqBe7gzRaV7YG8jeo33XZeji9mBfefQ5rglJb1gkC
vq7VdVgda1mCZxXitKdbX1gAxmy/rkJ8y3rUN/ALQvCPfNB7KeX7xKO6J9T2ohqWNocxVcA30JHy
hWu1ca2vyL+HuFAETfp6uhNLQzR9mk9bN2byzaAnSgpkMMSRAb+Tyar2dNtLAzQ981PbcTOacafW
qRvkw7oW0f3gjPdOjxkI9riPlz1jFq+VXILEY6mp6wzOJnCclRHZ26g0b0MMS04/YmmWqn93w7QQ
QbMSPcXvIL0Pgwz/iCowx+Epw5bX+376IUvfYbaI9bZTGhnUl4u+rWIglYUR5ENnmcm5pOLCA+ZY
mkR47aCjAeymNQJfZZ0e2iEMz5yMpxPwF4cCffb2Elk+k3xo6uY1lW5JYgPIEtHf+qivXrWcDGDN
TbYJCZI0F42XPgtLYaixlaEz66J5arx1gY5DmTS2+9OtL/THmLXuqH6YtoWUujVVj0b1XtsctuQg
IVAeuVEd3eRhoV/Yk1mGopYxiUYhj+klG9o6yc0rB+OpzemOLH31qYOflmDe1qZUZxVYbbsNtrKq
J6s2MfQzn32p9VkELDAn0BqkjNzeiTvckqJo1Q4oXZ5+94V1Nwfe6Vy8ayMiW/f/ObuOZrtZJfiL
VIVQZKsTbtRxjhuV/dlGAaGAAtKvf33e6hpfjqq01QJEmGEYeroVI29zLt6EkClOoEd6vN3+dYJf
27SG65PwouD8JYibKcA/0AFm7vRRLeoMRQ4I74L/uOLPKKHcOIxsw7lO4oulwOwg9VEj94FStM8Q
bj4WEoyldNhCatjaNzwhmdreCRuJV2Wox55G6vaPdQuq+n4kzX+3Z8xiFiZyCjD5HrzDobjkpXjs
qfwCAFNKCHi6PeQjQW5Z5+VpX1fGxp2BL9NSzvXFWZqvfK0fFDKppV8/h67+4CtoXTrN3e2uLLvY
hEmhQH7qQRripDl4aSeUM8g+SGoHcgS327fN2vV4fLHwokbaQPZwjqj7OgEyeTd35G0GzvMcBOhg
vj/hwrQBOLINxdjSS9szCIJhgSqefWWcgd0a/JK3h2HZXyaYqc4YRcYmFpe17v8ry+qBZ/37EkO4
3bzt143tO014nQ3A43JZZVFCHYUrBqGffNmK1mztm6c4ZgWvUkxcSATxn8MMAgFwFqu+2zk95hGI
guJyDjE9fQd17xgk2fH1nlKVn27Pj236jSNJy7FYvAoJYD+qz2wB/2sGlj7Z+z9ut28J1kywFJhU
Oqhfo/2QTh9a6T/TVn/uBvpQgBB3w6Nb1sCETHXuqou8KKqLBKM56GdFBSKHeNp31pmgKeQWmwnC
aAg382vp/tiOCd4J9yFfPBMvBe2Jqa/7uPx/8gnO50xAnA+Z0p13UGqY7uiWeQUCjepSxiDL8qWb
QdOu3wqXLLvHBAR3Uwzl4QE+yJvzY84gRAHqpBxCrSAjvL1/bGtr2G+Q590caqwtI7EPXszmq+LB
xg3X9veG7U5TM7eiW6oL1BNy1KdU9cEB6wOCDVpsHAK2LkzzZdT1ohJJNGdw9dsB58GpFeH0ftTu
Furb1oVhwa12l6X2Z6ywp/SJojT4xOmsHlRJtmAPlkUwkWUUApUUBFm4UFedP6Eus43iBFT1KMu8
vcrXyO6VmMk1jmXBmvyqCF9epjlYj6h6WyC2KYN3eoYYbEB7dZACofi+zozw0osiaJxFI64sbZaG
BGJXHGLrUjwFWrxHScOG57NNmnE+g8EU0nd6Ki6d235EJuJPP7gbI7A1fd0KL45+mbMWefe+uuRj
MZ2zLKeHMFdbhZiWDeVee33ROnh3GyeE7sxlaNnvCaz+hc8eBdnmc7EstmHSC9QTxIIakgv1mydv
hYj6qsCeu29xDZsmSIjTFiyEl6BAhrr33Adkxp7GCjrDXpOOUX+83Y9tCQzDJnyBLpDG7R1lI7/r
MhvfzLIs9sVbJqisc6su6qKgAoAZGb11/orK8p3uwsSSLbkvFtr6FVCi6uRT/zHz+Lep2nq4tsyL
iR6LoKk3dC2rAO6Dj5jrWeFmSHbOugkdCwJArxkfcBpApOjgMElOrM7bjb1j2fjEsNisVlFOJ1pd
kKP/HPfyQ1RlX5WI3u7aMiZ4bGnyMi7XtbrQENw+VdZBHzsAId++1g2rBWhZhkuJY2Cm3vBhWX3y
xaWz2LcjiWGzENqROW784MMX7ZSGdTy+43MzLDt/3rBaFwkcrUaAul3CAOwe0m6ct17JbKtqWKpE
EQMqRzAx3Ui+ouAD4qbBRzKQ0+15tzVvHL+zi0QzaHjLSyeh4laqHpVL+Y8Q+la323/doKgJHet1
DMUV2pcX3MPF8tSikih+gv+fx41db+vAOHtjz9HAyGjEt37Ij3W/QDC7RGn/7d9/fXooMw5b3awt
E+LqyvwsPEqgZO8nlv0iqv+zrwPDaOuOiXoJdHUZ4vWsshUqtJq8Vcgg7Gv/OrAXp+EYN0VbrARW
qyF77rued6poA+F26S8bQaJtBQzTDaGJG0DLGnckQSGly1kR/Eb6uRx2rrBhvI4E9z2AXtWlX1wf
0Q5eBlews9+en9dDN2oCyKAs7Pd+j+tRWPF37tp+6JoRb4L6vu2KDzUT7253Y0HHUBNFNs14QC16
hZhngJKD6E9TH/2cegGOfgaZC6d/qnP9M+IMdP+Rc3+7V9vuNYx7auI1vDKHXVRG3KOft96xB28E
gGtzsLE41336b+hLTSTZPK1gwbrGctB6QuCungBsODmUv+3k1kuDrQvDwqHsIeaZe1h/lBO9jxlI
MH0Ifd7NeR68X5DaOe+aLRNM1vhL0fslci2uwF3T1f14UGDyxDs0jaAOtK8Tw96DcHFV7bd4E6D9
55z0fzgeWOeAfbndvMUWTShZhPio6ApcdZiax2OnxuIwxpAMut26ZT/9gyAT8YiTDYsN+a71PiMj
eRwgTnoSGXRHb3dhW2zD2L2BBuUiBiAg3eI+ZiFkSJw3hQQbYQCRt9t92CaJ/u0TOY0gJjDiUs4h
l4LlrdfoW+zEW2TS1335mkkYJ3ZOMtFNQV9fOj5+hvyBcwDdXQmZR4GCB7lOyG53M7Q4ZrbPzGPD
zINlhtSOB9z90vv87TpWxTtAtCsoPCq1z8xNDFkfrlKIGnmevotAIZmnQTQeVem8Happ3yhMHuBp
rRxoVAe4RFM8m5SBXz9AhQNiN+1m/YNl4f/BkvVz4Ahgqi/ZEDXQ4xjrw1LGW9APi3VEhmlDuGMG
wgj+Y4qGApKgy49JSeiueuPXXfs2Ms5yWS+CxdmKRQD35sEJB+eAEpR979LURBAR1PtANWEoLzmP
hkMxEw8SEhlkggtAK11vIx6xnLcmkqgHWtuX5YyEMMtOXdQeXa9/lpCghKgtO0Vds/FWaVtqw8aX
5SqKE5Hy4kHa40ldxb4XkusNL/X/zM4rNm5CiUrRR1EfAODcAA635uQ00/5QuO9l+D4HO4LT/iwn
Dc4H9qQ9KJuPH9fSPwz5l7ap7ms9H8puuFv8XWgIjOpvfwYev7WPCS6tahDRIysi8UblTG2M1eKR
TbTRAoL0VhE8kccQ5q5QMx9T/RRUwz0KuY+7NraJNBrnJiSlV6JwKGt6SLeGHQlAigsSxH0e34TU
8H4qW6/FK3UGTdQolOfC24JfWja0Cb8sVg1dzRCAr7xEDgvSTYLQorwLwtjVEtya03B26LQuJ7F6
A892zpjha/IVEjV1hWMSWncPZe4+u6zegH1Zji8TljmD2CV0oGx9GTNSHfq4GI6dV8YJFW53YkPI
D3Ofg9J69NjdvuW/2vCLOwr1VK+rAss/L6xIIPOon/QaZ/s8wT/QzMgvo6FskSafFajZAy5P/tQU
b/f9u+FnoGkYTx0uoJdF1Q81Y+DJa/ut6haLEzPJuaAVBDqUBaleBZLh+5hHa6KHeksNxta64Tby
pUV1RoMwqGzmB9/V9yPZujZbmjYhZoETRaUHYapL71W/FKDm0LjbCkIt/sgEmEGNFanLusFvh/x+
BbFjExZ3oS7TcicBETXhZWQCLjwA1BEkBmC9hh77dADnzfDAANr5uGvfmFRZZKgDDxjC6lKpkH9e
e7zBQjoKAhfHfe1fV+aFTYVu5k1+kRXQmXW4PExLr6B0H2Qk34gILX4vMAL12KvnUAVVeYnz7LkJ
8reOqp9bKu7KEQqw817PbdgXg1IRxHEz4IsoXnirbKwTKHrueysA7+jfsyRHUhFcN64BYYPMhV9A
77n6U0i964mOmoipvNVjwCNoMOfAEFKv+QWNdOhE1/7G2exeZ/uVOMRkoC1yQDhFBBuOl+LgB3qG
/AriKjVdVpZ9v+KbR0dA3dw5Lmv03EJgFpKjf2oqPt3eZhZjNKkPI2+FwnzfVRfPCeIfbiUzcYyL
wHtTrmP8LQubsdznxk1qs9mvY442y8tK+zFZmoE9h+0Q7arMpSaqairr2WF5UFw4jfP6MIIX8fsq
lmHrymmZJ8/wtQFlPYj2RXHJopaDpVr9Qk3Om7jJf/Iw2ji4LU7XxCpEkzdpPrLiEni0vA9CIPMd
r/51e6Ffv9y45imahS5IYFsvSyuvrLynqSNxeIyDNssf/SqCXOC+bgxz144AD8EYszSs2re+wu3c
qd23nVjf327/9TmC8PPfBg/yRgdEtz1LeQxBPrcABYiaIHF8u/XXfaJrOnXfy2pohEcxJqk+QCz4
K135B6FYupbzJa/3UXO4Jhl53BfumPddnALY1g3gIVchTUA6FX28PYzXI0DXdO3QlhFFOHsx6grE
r6wPD+MMdHLsiueqm38GTXnXtXIj9rNUzoA+/e8VyZB9IaKv45Tq4k2HipwJ7KxOmx+R7P3k9sNx
LaH0haO9ENMhgOj57TG+bpCu6fmVXteAqQpzODU/IbwaJkFenMTSn5Hb2hUbuqb3DxkbVBvHURpD
ohS4tvUOyWZ13DUA0/MzkC96BCFcWnXh+3WkH3DWIGsZqu7YB/6HfZ1cd8iLKMKfqNY1x06I4Bwh
7Ay5ZW8p9Fn3BeTcJaG7XBckIf/uB5UglCp/vG6CERpKXddNv1Znk0/fYvX/eHdGQDvM2ygNfTAy
S/lZs3bj7m3xiyZXZQwMI82hI5rKsoYmvNe9XTh0l6t23z41WcZD5A8HoN6jdM6DR1RtPznecieb
6D2r1S44husbkVwY5bjUlTROR8DpvnvN6L4tsmXrAdDiTEyEfUh9tuoKAyiYelcRdtfW2R/aNu+v
Ng21vUsx650DMZz7WkLJIsvQVVggn5Tl9RMva/dw2xRsC22c4LPn5zQHCW3aBb5oE5mDuCvJcE34
oDoIFmycIJadamKJRcHiESq1UVoBAPJuzVz3IJwo3jdBJuFivIqOrd50dUhxDaS1Tkbe5qfbE3S1
1X9DUeDC/rbhterGOovLMGUkqo5B7t6VtPlVy+GMAo6TmrZqWywLYRIslk3e9yFUc9OYgJ9chEiq
EzwJsk7e7xvIteMXTi8ocmg4RDU6KMmHaIA6dxXzn8sC/aPIu2sCvHHe7si22NfvLzqqRrCc+2MY
pFCXiVPIHZbvSSebjUyrbZ4Msw7ISOlQNVGq6rIcEhDU198KRppfyMAOzc4hGKf3GBOlgX8OUl84
/BiO4IlHadkWOMHyauqaPItVBnWpeO6idOLRk1+Uf/IxPoBx9l3jhu8j7aVr5X0Kx+lXp9tftxfl
9foH14zUx6mhHHelIG07MJNlY+MneaHG4xr5UG4mrv/kVjNSSNAlPUkx5xubzuImzeBd0LwHF2oE
69Fl9AFK4MuxWlY1JDoeyQPJql+tcvUJSVFcIG+P1LL9TNa6JsPdF8VbQRoKCcVQMlCVhJkfbGWv
LBvQxDXjHQwCdTEJUumt43soBTo/WZBXCZextzEE26wZPqfgLgR7Sz9MwZ4xnHSl7tlQv1n86Ox1
eOHxs+EB8vP7TgAT6xwN3F2mdQjSSaKIRAcH3FHe8HFfRsg1oc4CT9qdi+fPlKhlPAV08aCEM7fH
24ttiXdNqHNVrQPSewsW+xOUSBUKRfI58eP6XcD21a26Jv/x5HhhV9V+kCIhMSRBHKnzunQuxNxl
vu8AM3mQeS/bfnKxpWZdD2cKtaAzQ+H7xm6ybVgjfiimwqdOyeCPHecjnrRTvtC7JiM7f96IIEa2
Cmhrwt2rsCJJm4sucQQJ9+1OE+Tcd0PeTs0apFw55JhT33tg81wfBy+bNrqwOYyrFb44r4JON0sR
6iB1hxD/rjp9aDm07G/vUEv8YBJcCgoCCE1EkHZDdLgyXhHpyGTwIKUxengNyjdKav7f4CuBisls
CeHDvkGmCh155ODmorpflfzEec7hmsqPDhd3RbugQmwMwZuv7gLeQa7ZObvR9AStpPc1anDkZsmm
ZdOZcGW+BqSdZUDTXOfOneM09YOIpyDpaqXf3Z5ZWxdGJBBR6FLRjNJ0Gdrf1PffZFPzRnf7aGFd
kxCzVEPYuvFKU+IX87c5EuqLrqfp5+2ft206wyh7cLR0BBxPqeatc6irYE6mudtKk9s2nWGTYFgi
blA7fgotxAEMWNH7ocl/x30tk4z0/0XLFjjAMgwTt+z1a1yTufNTr0DRPeqKHkO57sszmKBlh65C
OUEepINT52fUW4l71ldbBUSW3WOClou8z1wUnOIYxyKIKXtYq/nPKOX3XetropbHIMD2CZsgzYjz
uy/Lb5AH+3C7adufX7+/8FdZDthCL/DnNG4+0QVsZC6KkyZ3Zx7O5Lsc1iyXbV7QVEvfPeR5XjxJ
Jr3T7b+37RjDakWWz1HptzQF/dGYVL0/JBUVv283/rp6WeSadJdUSzwOFJmb8tCZjnETHt2iOioq
HvzBO+qOAuEdntep+bJMEYRvBCjvxFbkaQlGiGHT00TXSveND9k08a4HzywoU3410k+Yhxf02yO0
Lb5h2e2IqznAxjR1fXZVzQNtYghV2mQGj/Ku8xBO6O/9FcRDC0DR5KeRGuSd1wPO78FzbLT++gAI
M07btYt4r9jsp3no/vIK8exE63/It7/fMz/ERDb3RRMzpL/dFNUm8zdCsQo0KuLv0o+32Nle38HE
5MfsaRz2iHhoWhByDGVFDgI2sjE9r+8hYpJjNsNckIxLL+1X+QA91qTsoVqJMsHEIWLXawRh14G9
cCB8Uo3rY7+kZPXfIhf9lBPn08q2mNNs82NYOJ3mMuPd7KYubi6nYZTzHR8HsevBjPyDbO5YwRYf
kxKDUTqptfxRlu3GxNj+3DDgBniXynM7F5mL4DfjiImarSdNW9OG3Uo6R22X9xSJeTxpuoXzux3d
u1173gQrx30/Afq80NSbZXeERLU6Avzt3RV5t6/gk5jMl04NPs2u4l7KPPm27MLvU7lPS42Y+OTW
A3huGmaaNkqLhJAORYyajOfbc2Oxp/j6/cVeXxqI5bJY0DSIef2prXl0WpxgfPZRv3gmU/PndjeW
5TUBylehs6VsRpoqiIw8SOW5SRtvXoJsrV+/vxgE6C2VqFcXTm0QoHNZrkVWQ7kxQ7bGDXP1PWjw
lV2HAxlptRMbp/asQ7lxINsap3//+UJ6iLQTNA4tXBDd+OPDpJfP++bcsNa8LWpw7Q2wVlb4p4wR
lQSc7ctiEhN9jHsycBPj9bY8eZDEW4I/cmq2KrSvu+/fuxoxccfTwOpwLSl04aMufhi85nsQs/Ek
l644kGLrLc1y1JrQY654wXO3JWkg49QvvLM/+icoBm9c/G3NG1mqHIi6lkpB0rGPq4N2dJ84Bbn0
pX/ctcAm8njuadfpIFuRBsvrMJmbRT8No84+7mv+Oq4XVlUPPqjdZ4LpGVu/PKlOgZMsGju2zyeY
yGPRsAm4eE6QugBs9dhGZbDcF22oh53zY1guCBxyb2TZkoIHtVWHgXSFuOONzOqNg8VivSaZnYTY
7MxduaZTIP4bvfxHp6N9x7iJWBgaNkONSa1prTrvERxMEyA93hYLi21rGm6nAwVnXmm2Qu9bihMd
Qnrw4KPvc7mOOyff8D6yzYZWobINL6ROgbyjF8JyN+8x1yV8zUGY4cLE2BJpF1I3gT/jUIEGfNMs
8qiBTruPCdGHNQxcCOzE3XHOWgFt+Cp8GkfaI9tTRctxDDwkfnYZigmVJjX3eUGjNY1Rx1Umw5xP
j2Vdy51bwbgRtOvUFVDOWNPKjUv3fq6U7x9Cfy632Dws29jEFOAtipO10Tot/QmOCunDJwiz7dNf
JiZSmtM+V5OAlxVBd+6o/71DXevGzFvus8TUROauHpq2gg+B8ijeTLlOCz86XTEjROSHnPgqgejY
4xxlH3jlpLxsD8zZeRH8BzLtuFEL+NWaDnk4TceWcU0AT23pdLq9sSxmapLZOuBgqtQCG3Lc6hlo
yHvho4yP7r1rmugutqxDXrBmTUW1/qlDeiq0/0fFwUaCyvb7hpEKsoo2oDl+n7PurGnTn0tarB/o
wLaIEyxdmAj/MZtk24IsPfUntZ79VrXnUVAHaKLl9+01sBiHiWmG3h5tug49ZN0gTpUDuEcFaPDG
Brb9vxEjkLpqWefXKzgenOFcst5P/F5Oh3qE/vbtAVhiKRPVPE91Q5WodOrQUR/1KiBeQ4PD2IzA
ZmxdsWyzdB3fi1hh8fKibvJap5VW1UF5hXs/4Ol5I5KytX79/qJ14vR1RrTQKdYi7WDyR+2rfXXG
oBX8u3FBucPUGs8pdXL+bphZc4c3la10ju3XjZPWkQSYGhEuaddr5+fqyexLqNRWnGxr3ThkmyD2
a+rES+rxyDtgkfsD67pqY+fYWjfs1ymF30i3m1J/LdyzU4vw2BTu1r60bH0TQ8xBJU1lPmBRRdfH
px70g+88mutvKowhQHp781uGYCLMstibwT1QjKnwI5U0lQuup67egFrYGr9a3IttyYdcNVrxMW1K
2qJSVecpjHk+7ft1w6Q8fxYhpFmHNIb21Bnc0vrerfUWxsI2+9cxvfj3GUoJALyEKu1C76GS6zN0
OI/OUm1MjcXpmOAyBcmWYW18laoq+zUX7cdA+g+eryDEpz/fnh9bF4Zl+bWOpgx3rHQs8aqS++/m
fkk6PNgNM/mzrwvDvJxp7QYMRKWknZ6aaLkUtDy0Q/hQdesWq/frWAZicrcusi8DOroYxiSWs+oq
eaJhTh8mN/af46oLElIW7reS1FtVjJZtaz69OFDHgxrBKlKvbPNzPgzx3doWW1o2lmX5B8o2ubhU
55gzb43dpGpLWHUOPEMnhvhU9U69cXJeT8hXbgAmqE2wodXr4PUpbcr4vgS1fwJyye5u8cI+uR5u
km/BTSy2YkLclrDhRQOixxRk/7+huZAKNN2Ew0Z8b5ux6/cXpujJylVN5Hfpov0PWUZ50ijVJhOr
vjeR3OdNPMOboF6bQc4IBgnlizYpJqeC6kK7M1A16TCbwPEyx5mwGMjSOAN/EnyNE6aLfVQ7xDMO
addbRBTX+P0IQl4XqDUhjuebVCbMspcMV+KpytF8mPsU6KFPlZifGlm+Afv9XRGWZ8BYz2PTgGdt
eHfbrVgM0IS3RR704hm45FOw/PwHZAtQjJCJ33dom0C2SPVjqKawSwEoc+4RqfI7v8b7565fN/Fq
nuPyLIQIfUpL8kMt0GvXcPQ7GzcuurpFRvGaak3bISuewSoelklU+d2P2/9uMWOTEnPJdRTEs+5S
T9G8TXIeVtWZshgU714Mhc2NBbBsJhMvBlp3f1lj1qZNjA3aL4wcIiAwjoUzyLRae3amIl6PhEcK
0DUWH/eNzjDwMfOaKsZVKNXzUB+Xyv+jUZ7jgfjwdvsWL2Uiycg8li6oLNp0lW0CUYhztLS/vEw8
Q1xjI2iw2IWJJIuaAMIz0m/QhX+iEJPO6vzL7b+3rb1h4QvUAJ3KrdqUzPEH4L3ex2r+WXTRBrjI
9udGoNCDWXKBIE+bzrz9puOiS3zH7zfMwvbvRhjeesphQajbdHRmesrbSichoAdnMNTuCpNRoGJs
nqEgU8dmr04BeQ6SYAFQrYu8rQdPywBMjFoVNNn/7xLp6oTkXCvxtqp5cNLd8m3X6ppEnBVK7Ebh
uE06CQ/iE6o9uQ1B6VK38/Q0MbNtu8Q0KEDF2AQFux8Gr37gQfxx398b5z+CFpWjeLJOGXPOWq1H
ZxTva8J3FdkA1/R3eIG6aRA9RqtMyzD+jiIvnnRz8f72r1ucgoliq8I6A65maVI/ph8DET4VfvE0
0mU4ZGW1kWS3BMj/r4F9ER5B1JziyUcjXCVgDIWIEvmCR0v/CCYOicInVyYA/Y6fxeKW+1ypiWxj
evSJoKFIQ75k8HU5TZwhCxJNlq1T2jYow2HkcbNkkjKZIk1+zz39PlrXb4HDPy5Fdx7AsYjb36fb
a2TxTSYtJy1pXuSxJ1JVKPcEOnfItw/LFn2MxbZNgBvPqC6VWETqdNUzaVCFFvEHz+UbR4JlnkyM
21qCEKIf0bxGvuAQZXpNlarpeQUV36EIcxCLh0F4yfqdyXYT9lb58eJBDxtpJt/52Ee0TDzmbKSx
bHNlWCKBaKjLXS5TAD+rBI8Wj1HdPa6gKN53UpjItAB5aC2dBsdQGKp3jlLqoctI8ByqcgtvbNlN
JqXmlQuUZ3HRpB7ri6Nio/dQaLLuO0dNeFrLp3WOh1Km9Tp94IP7eQC3+C4zMMFneUNWJAaqOtW0
LlLw4GanUntb7BSWelZCjEO6rAYNpWrVpiA0+QK5nedR5f9la/PGl9WP6vpgg7flsgOAoAqenGD+
fHtUr24pHNzXIPSFc4wLL3IWgIeRZymax2VQ7Ofk9v4bBXjXxqZ6dcXRhRGVzw3jZAoyVOMCO/aF
hRP2rkAoRTcCy1cv8mj/+v3FEEjPKRBvcZPODZ7JnSL/wOv+saDVyR/cZzF1W9QVrx5W6Oj6/UVH
jgCBM63R0aSBMI9Ef14IPQIq+hnq01smaJut6/cXncQRiV0ZsCbti8xJkIsoEtCB3d9ebdsIvL8b
r/qpVRTZtLRasj6BNNICbSQfVYlybI9qnII9IQNmiv7dz0AjTxVOJ9IVSjndk4CMYnv2SN3t3VPG
8dcD/jYtrRSpEOQuGqCxMGWf9s2RYYizimnlNbNMO17KBLywFxGsUM+o8jdDvFVGblllE1HWzBNR
bYMzNaByVgfHdfHq4czl8PH2IGztGzZXj6JCDSgiEK3m6TBWiwLOeNjS4LO1blgctg2KaRYq0mpq
u7umHJr7SIEzZN+/G2bmF07A6kHJNAdXtAZZRFmfpwaqahv+wuLyTChZoBoyr90kUxYPLAkH5Z88
gDXvXVH83jeC67y9sGGfB65ABWKduo34GXquk9CAbwk52SbfsOHBv6oSZGhcLo3zEEDn8ui7Q7mB
0LRNjmG52IxMD9BXTHUh2xPiMXFHIeHzzDO5bMy/xQnFhu3WLAIHkHLrNGiHBxeoNe1nP5VmR1/X
H28vgG0Uhg0PbF4KB/fEdAr573pcju463Sun24gyLCeOiS5TZQulmymq08wZj6g0eW5C1EEG47Ho
5/+yIXy3axQmvMwdeMi5bmtAlfHI1bH769EPqpONpbZsJJPVcuwctfJlrtNxIS3ec+tlqRImmi1y
BsssmeCDXHERBtVapA4KE+9QUbye3NGDzoUm+cdmdKpH8KtvxU+WwZivBhDRLUD4LDmeSVmQeE79
mBVsFy1ZyEyc3FRPWY9nXplyrw2eRtHkdyzzd4YVJj3nFMs1xEsEfDUkpAuKWtTe/R6X3YFN9cPt
nWSZHRMp1024w41LC4fNZnkMrtG8lAE/7Wvd8EhaCpRAglQQBZw0PrKwjU4VKFI2YgmLLUeGRxoL
1gm8CuCo1GDlnDR4yPMfrB9+7Pt5wxtx3uUDl1AMaOqnegHJUo3Hpg1PZ7EAk2CzkCuJmqyt0qbw
D07uHfMyOucTx1GD5wHoOO4aggkfG5exRNjolqnscpWIrtGJq4bz7cYt3trk2HQo88cqmsu0aUFO
FKjuWQh9DBbnE3fXPffakJkIr2id9TCubpGOon0IAv/OdeK7AZiH20Ow7H4T44XUS9GqaC7SuojG
NoEOxSSOZezLLZyobY6uW/fFec8iFspsGYuUi/ooayj7yoYUh3Xy5XFdol0wQUyTYWdBVi68gGRt
6maCHYRbhMcez7p3+2bJsLMhE3E/17xIZbA8AD7Unwg0z3c2bljZombdqjrkaZBNb9pgvM/UukXF
b1te47B3gffNfOFxYFGhVCbBjXFol24LI21xPyZArIqmUE6o50wzT9xpx73XtEWOaov02/LzJjos
GgWkYwBABIIu+JSp/lJ78uvtBbX9+dUrvdiVGZiLcGERaHqO7/vFf4i86ZEK57/bzb9OshHiBeHv
9sHtDdUh3vF0cpfvlVTJGvIkUD/a5ZPTeQkAG4cRIjULvt7u0TYgw8xaT3dt1jjOM0qFj3OtHryg
PfBFbkR1tqW4fn8xX9SZiZ5iNN/otkzAyTslpUO2ahdtrRvG25WA4YIWFBaQS/JBLnN/n/XFVkxt
a90wXjydj01BmfMcEPm28HWajfHp9qxbDjGT8YxLVJZwTZ1nJ3BB3xsrdq6r8mPg5DqhDEJHfMw2
Al7bKAxLpuPM66HNeVr7JHszRHUD4HohN+Jdi5c2UcqLE83u0gQ8LSK8r7lSf/Xb6FfZTUd3DPcQ
d4bMxKTlBUyuBjA8dUNZNnjbjv0PQ0SqNcnXtdt3npmYNCB6p9gdZ+eZz+s4H3OcBNkx9veRWmIQ
hmG7ziRBBl5gM/EIwPe4Bj/cyD/e3k4WIzaJz1w9uRyiR85zVfLz1YhVzt9G47gR6Vp2q8l7lmdN
AHwKFlk1zZgQL5IJc8TXcc1OJMoABwCpyD53ZELUfE+FA7LlOHeisX8jGCShZ6jYn4Np3JIRtRjE
PyRo2QjJ2UE5z1K7KolLpQGI2uIwsK2EcSbnPpsKJ++c57XKIUg3PIqqv2tIty+oM3FpGRu8sp5K
9nzV39Zh9qaeQcJaLvu8tQnfIvOiw0ni4PTJ8uhF4Z+a9VvIUounMPFalGoosHe587ygIgTQ+cfC
RX253w1PQyw3fJ1l9k06shH1o3PA5+y5quqHiod3Qb6eF9QK3zYzy84x4Voqj7xh4h4Os3XEQzYK
1e4dr9mCa9lav35/cVQGeV13SEqw567n/VFnUB/qgnyr9ddVEkJmgrV8gV1Js54DmRlD3Eoew6k6
CXafjST5H2ff2lynrm35V07t75yLkJBQ1z3nA7AeNvgR550vVOKdzVsg3vDre6z06b4O25iuVZVU
YntZCElzSppzzDGaSrtD9I44uTvXiyuHbw7tbyWL/Ug8WM67Of/Oo2MKFYXrBnK1s1IJQadmVDJ0
ovlzl0SPlPJvbze9tQRWBsi6Lo0mcGuHkGXvbp1SdiBTSLpzp5K9q+HWSl7tqAVIB3mcw8aJPZq4
HELNIGIPBlcFeQ+QjG0fs4t29lXvs8Z21SxpiaY0CotJ3RijcbNk7Z0z7eXxN4ZrzQsWaxplSymj
cBHFsU0Kz7HLr4D2//V27y8Zr7/hQblco7tqgcLN/tJ7xUF3k5Vpf+6x1bozVJaOAsjNAwKKmVcq
x/SQqdsLzfzCP73y3DUEYrBZ6yi7jcKJpeDkfWrmL9GQ+hEdj8Zg+PVoeIkNnd6p9iccpUvwktnF
KZ+OJTjRmvnOTL5RDqK7JYgjMKh3Ty0YOfvEH9ngvz0yG9a+BqS1U93YmvEoJNo8RU7xfsRJfMe8
Nhbomr0shfZbnkIxPuTL/IHKGDJmBjDlbPycXcKRb7/A1spZuSsIEPEljZYoBLPH05A596ozw3zc
A+xdkiqvzOAadhYNiJEUsnXCLm/AaDAE2dQ+xGBkGzJUNieQzpt658fbr7I1Fyt35FSiMonRyzDK
ougmgbDml3GIp51Y29ZsrDwSL4e2LzWI+Ze+8rWKcZHLw7SkX6Jp2tmYth6x8kjjAhhxbnAnrJz+
ZnSSQKelfYwVvx3tyLjOE60BY7aJgGGeLE4I1s9DXOvZL2Kz8IkT7XG+bczDGjEWV2lnJBB5DAcT
HBBZI1O3m+yntyd562q9hovZSwemMbOLQic2v5DEVGFiRH/lmjSeWcvIB/JUn1PNFMpSWHPbxVCB
ePvRG2v5b2xqiNFMojajEAo0H4n1aI/vx/pSM68g1EAOujF3HrQ1gBdbfXGEQG0+a5IU7nbuZOtN
UdJ4M0Xk+JrXcNawH5BnX7S1WytwOpwEqhRJCElP1NDfrdY6Z1Vxl8XXRf+cNeJnAftXBPLdKSgg
GPNZcAkdThBgf06mGjnLdi4b66ooGugtfh8zy1jGMikakDkb4488Lm5bunx6e8Benw6wa/7edDw2
VbYUhhVUzdi4FRnpccnMPezvVuuX77+YbDnMjHKHWoGmCXCnpgazklUW/tt9f92lOGtIkTPSHGi4
bgricfKi2Xm2lunP3mhOJpN7Uu2Xcfi7j3fWwCKVLnzpY2EFXTTewkfetSPxupRdFatz1uCisqfC
XiJpBfHEzkDL3KVzeRcvzc7C2RqhldOVsxaoBOI8KHr5YeyiI2bgwGQGKKdzlaAuF2sk0VDWAnWt
owhIQh8RHHxvz+Kqq6RYI4hqqoomU3KCNSvxsECWxPQaVAIPrrRnVuykUV6fYrHGEXEyE9IIBuuy
9VdAgp8Su/toOHsKlVvNr4y3mnIHwO6IB0srHuou7V3EKnym4vM1ViDWEGwDtX6EIg4eSCreDRDZ
apboCzSKzlGpd+6sr5uxWPNaJaIyalYtVpBXxHKlZf2VFNdlCIRcxUfBHoYiV1VPgTlePHbSCr8B
Y+DO3G7sqGKNSDILFfM0ctB1kn/vHD25gx4+pL1x1rHwJl6fU/AKDZSeibSe356RrRlfnaYAly6L
CQRJgY2U05FVhnkLpvMWRfJTvzPpW49YGXZWW5SqaoJjhW772JrfTNv+Kgrx9e032JjwNUwpLlCD
Z7S9FfTTEJBuPM/LcpVLEmvCK71A0lbOgxUA/T0dIUpRQeK4FL7VTolnTli3b7/Cxgit2a9kN7XI
2mAS6hnUy1HOWzASgv/XEXRPLvl17yrWFFgazG5tztUUIM8IMLmdGb7TOc7BbOrKV60zXHVkEmvg
EmnTErAZPQddQpir0nh0lYnio+sGarVHAzQL3v0knYKSj1mQcKs5UzBuXRBkbMcKt+ZiZeMdEx2Y
zysamGZy34/DbT1Zvoz403VvYK1OGY1ZWTM3xsAeTHkrk3k4W7bKAtJGe9nwrTdYmXQ5gF4IBElj
gEiEfVs0beKDq0DeCtbYO6eZ1+MQYs2LRSSrmeQZDXhxKofG45F5EE7m5eZzLg1PtCdUnb09YBvm
/Tcc0yhQbtGWc5CroXfZIFIECWWzc9Pbat35fTrK1OS6nfEiaQz2C1Now8sNp9zp+4bRrdFLVNs4
vjDMhAnqfb8VjUbwrG8CWcnJr8xu7+i6MeNr7I8YxoQWsT3Cf8TdseAZ+4RSm+WJzn2z46K2Bury
6BenY7NroNUBneog72eWuRpIzW+LxffE5H4V6vz97CrW6B+pQfSrR0ECS92XJD+PVeVZxee5qg5F
03lxaR1K89Og9KEZ8XjHQqahduNUurnYuyRtvePK9AuEsloNuttgVvP0HuBs6TGe7h0eNl9xZfqD
xZKGpmg+ou/M6VmVwICxpzIm3gCCfye5awSuHbMXQ3wF7ypm+9hWd/WVMHqx1vVtUrsGJGmcgqSk
xRN0dbsDAPXDDZQ/IrLjoLeGcLXXi7k3RVuOY1BC3PO96jtAG5Ok/HSVL1iDiGZw5M0gC4bztIcn
IzO+C5led3xfQ4g0T0a7VthZ1Oh4kJc8LWoI4BP2dq6LQ3llfa/hQxnIbjXIQIbAkdWjbYKDu+v5
YTGtBxz4vve0T90W4KK3x2nDH6zBRNBuNlELqocAwoKWW9q88iNDGpAbb/R12+SaFoowVvfI3w9B
11yyfjz5MTbq1Dr049uvsDVelwX2wt/QQkS0M8sxkElx6tlxqUSAfxreQaytom68x7CxsWL/Bliy
onoyNBkC2QMyOeVN5CeTvZel22p9ZfMZWB8dZcZ9YPMoD2oefe3NcY/7fqvx1UbfTKjzLnD8CbK0
rW4c0Kd9Ztj490g7Xi/34YKvjHlqCyAFajAFtJZR3hNQkYQEt1wPBzwwhEiLf6x1UbisHjPPjEcV
uwvpysDgXO5Y5cYbroFNRmfMkc2xCozeOU9LFYNF+8qIO8rif19i7WyOuVIcwgdpa7vIYKNcLa1u
CODkb6/hje1/reZbV3YhjHQcgtTqD7Q0H0wjvRWFfTv10w5eZGuALo9+YSYDLLCEiEAfSDEVh7Iy
C2+qp71Nf8OPrDUfy74qSnPox0CZYjjOMstOtCXFjUimPW6zrRe4fP/FC6AGdeSC6hF+0WoPRtmD
I9NR0Y6X2vAia9qrKgJDcdf1Q1CaxX0tunexWQUlTVFyR++zVN7IKN2j2Nqa7ZWp920vqwKkM0FR
kBFsCDID2w0Td93EHX+aOmdnyrcmZWX1/bIkyKbEbQC6yXtFrb/qfD6XRH5+e9FuTcjK6BWJM0jd
wCoqIZJj3VS9N+4T2my0vsY3dcgfR10UdYHB5ureqtVwzjtbnK/q+xrZJGViYu9bcA5WFaB+UzL6
Szdlh+taF78v1WSqIioa+PKZ2ixxgZwGKSLR7Z6/vbTzyhFhDWm6nD541GVDwFn1oyyn0m04OZVg
ROQR+TOm+fN173FZWC9MzmG5xZF9GgNcT4jXNvbo25H913WNr+zZrAgtyYgpkBmzQIWkOKSbKd/x
qFvLZ3VCJ/lgGVpiPxiiVt1IozSDVo/m8e2+b1jWGsk09pSIFvroOKAfLcGXY7qgAFs77ffr2l9Z
rsxljqhwCtNCMhRIHUDL4nuxmFeu/pXlwrB6lWcY+grkmYfWGpiXs8i4bujXxStMpcBGmbQLhDMW
3jDUbhnP9o6f3pjXNVCqtPvcAH6lDxjyUUHF7dk3omq8bmDWUCmbsSSNu7QLMuqYxxZJgFNa2Htm
u7HHrEFSKlbmpBenC/Sk1CGNhtJrlvSBJVHqqQm0Ck0ruLcYdO+BW3HiNW5qGShu48KcgnQQCz3h
DAgwf1pl75KGGCeeWpWfGaoLQbc5NH6C5J/fjHSPjnHDStY0WKKvVM1RzRdYWXdu6HCjm+phFsm7
t41kYxtd46r6uWTFpYw9qAhqFBpRnOfSeYIm74Nh11cuiNVWnaIUCKq5CQ5mCP/cI9s6fZ1Aef/x
7TfYGqCVmXfMsuplHnD7KgbTQ3X05ON7EBVzaLRzzd56xMrUrdEGEYhlNkGJHKjButvJdh5ppq4L
qa9BUilEYC2zQzg95Qs9ZmQsjoyM9eHt8dkw9jVGCiz7ZVcIZFEqqYa/+tYqnxsl9wBeW62vdmlH
duDr73CRlzrrn8e2Xm6sUmc3b/d9Y3WuYUbSBPjeaUCUGJPUy+rmRyba9+mcfQPGcM++t97gMukv
9uckAkUOkgs44CnduJk1PSTGfN3KXxNcVSC/HpMOW5DW4LdwOYUCbN8J8uPt4dk4wqxRRjlPITUg
xRh0igkX9JvgWSrsym0L6zNifvPZHqqdyO2GCazlElVWp3YftW1gz8fImEB1ULTfmyIyrzslWSsr
FolMhrJHoLk0qs+Kyzud2vZV5ivXbD/ga7U0BDYBzFHg+BmRyb+1Fp6cIcmzx2H3y5r+fpqUa34f
u5w4lDEAf+1U5uHc6o7L5FnjXW6eYqbcUeQHmdxN4oLSS+V7Sn+AMMeL6ODV5QPTidss0gPA2LW0
eQtZdKIB6Sm1X9B3xvjQUMev1FeErHaG5Bds6LX+rsa7rUUPUTAbUOzqw6xRTH9/6ebAi0OvQRY5
Fmdic1S8fJ7n9kk0/ISKKgDN43tE2N1L/+TT22v4dbp1Ln9tuy/sL85IOs+Il4XUyW/QFRFVPlve
FcDiMfYZPJZHYBlJvPh2KVxhtDsj8GvlvjICa5ahPpmafC4xYznUw8HDCtYIsmg/x/sV01EkxO3A
a637yF3Sg4ypT5rcYw6/RIlTPd2nyvZKREfwpZyNQ06ezPzLzpi87pPkGqtUx9NIjIXIcCzez3Pl
kQb8o8BcVcviF7yClZ+y/KgUOV0woTY96qZzZ7lzJth6+sqnC6NRPRsvUG5FS7enMncTke2hvLaW
3hqy5ORkUTpbJCiEvlfz98QkHhLwUXvi9NjZdajrJzVE7qB+ds5dkeR+PQP1rTysurh0dqpyfhFj
vjb9K7dvEB3TSLELiBuFpSZx0QEJJRuFfAeWfUUQO8rvyxK6nojclwu0wadjY3+ReXoZ/jkKgTPH
3JP8Czgg3SX6c9JHUCv7y+CcLkDSyyJSi1tgPeFj+wt3a3Yu339hL+lMkb3uYgERt+os67z1MifZ
4wXcanx142udDCKmaczDyE4f+nk4WnG/cw55fQeRa7jUlKQcN42Eh1NXj64sxT3p2zvwiu60v9X1
lUerSUKmZcl4mLefwIjxkFfDjovaanl1/CtbCPeKLOVhkfbAF1n8xmTq8W1Tf/0646whUqVcLOLM
NQ9pd5oc4fJEeBrM7tE3TQdUNBo7l+2t51y+/2LVTBEplUkw+nYnv5m97n3uiPuiKO5M04pcPvJb
cPnXO8719RFz1riposyTuZlLHvI0M2BAAoqAHQQ03h6zrdYvp8UX79IDQlNTcCWGGU7OxSHNF9Uf
07zprzsyO2vcVGQhp9ZYVIRZl+euEaEsXzpsDxX3+qHWWUOmxlpBu5zMPCT1+DxFkB2c6s8UG1wd
RzuzvTVCKzNWldScWNIODZbpY8+Y47cJp/7b4/+6JSNS/Pv450lWtSSO7VAP7H3hqPcm1O9A0XPV
UdORK0OeJKmSnFs2UObSM4zuTCJ2K6dlZ3PdGpuVNRs9yu9tg6H31ZT6iWam5+TOfN3KX8OjpIx5
6bQpOj/wn4MjY5fRPcjmRs/X+KilyInGRRdts9pwHdy4UBfU7QHkN5blGhVVWLSpigFrJjVi3d5A
od6JfShhzmA/BSnL/VibYq+CamMFreFRVDiUj7Kww4m4qO9YGhdim28vzq1BujzyhXPgcV/ZWYGm
IewzuubQoXxk3oMVb/X78tAXjUetHkxDRlZY1FW4pMMDKcpTbOudWout5ldmmyKU1DVzz8K25/4s
+/clHkOiPeLLraFZ2a2Tzj1XtUNDc1C2ayh1R7uM+2+P+1bfV1aL0U7NHvmRsE57IPb6Q7SwI2vK
nea3+r6y2q6269auZyscFuTxG3aDrPHOdrLR879BnliKilqZ0NCuQfOf0dLxyqUuDws0kg9vD85G
79e0TRoV60XHDCssdX2zkPZ23yls9X51WK8yhIkhq2dhnXRIxBRP0lpcNiant3v+eojBWWOdCDZx
OQ0zCdt5/pTbSaAYOxREn0cnPhgF2zmObw3Q5e1eGJZpp3VdEzKHrJ6ZN6Vm4uWWSXa2w62XuDz1
ResGrS2D8cQM56h6p0DOFc3ZHcpnfHvpb1R13QkXaNHfH9NqTQuGhCHMd1gCYyn1oe6b2K+5sUc7
tQEScNbUR3YxLUlfW0tI5tlD+Md3EnFTT33hNl3ucUM91lb91ETdibPovW2InXPq1gStzLtpGoBL
Hb2ECcnSD07GZ8uNSoj5+G+vs632V/a9oOqPAbk/hXMm34NY/aR5t7O2NmZ/DWOKLGROxtEew6rV
B1WxmzxSn6QJ4IYRA/Ym+mu3tTWqyZSoCwZ73RgCb+93ToujV83/BFfVnjrchrGvYU2dmJccUtIY
pb4cQbksH2Q9PyAO8PT2LGy1fzkbvDCUpQDHz4L7ZQh2JPComFUe9nndnmliFee3H7Ex0WskE0Q9
emB0kgmVox3DtbkZ/KlIrsM3OGuCOcM0CqsG0iTklcg/konZyuWGcHaQXludX1k4BC617ZjtGHbS
aG9MEGUEXNOrNBO5s5b+lEvPEmbXGBp78nlmnEyxR8+5NbEr82VNWxWVjVGnRpW6SnOvmskPKvrr
zuxr7JIuqmwq42IKeSwfZmI8du3ild20d2DcGPg1Mimzet3ovpzCYbAupfw58DEcl9e31+TG6Kyh
SaUpiVPnzhByR/lN2jyoPILE514WY6vzF8f0wqoGTWVUl/0QAi/BEVtVIP+M+3bn+LJxbl9zLnHV
tx2rzSZEDuOYEPOO9BOKXOeHJNFXsRI4a2CSxWw+FMvUhhkQpkA8medYpJYbR2Tn4Ls1Qpfv/zZC
rJus2WhCZlSxx2LnnZEly+Ht2d1qfGW0WgCWmZlVG+Z9/8MgLAZ+ElGz6xpfnakNOZjgdkXjWg3f
kQkrXQNKrW+3vbUsV0Zb5HWu4RrbUOWIBGcaG1a3wPWrvSzA63UFjr3adAsG0KqK4hZWJUyPZcLj
LXsikXxMzSpkojxmoPBwC4O+e/uNNqZijUeaJ1XGzYA3kotIj8CuGGdQde+JXm21vo5x5RV0igYw
07Zm+4ic+TNxhp2OX5r4e7TYWfMrLairnidwiodROfhyqs+9zXxTtycKY6MmmCibPYbIDXte45IQ
msMu75RNaDZZqGL72EOYalD9VysbP183DZcF98LcEH1vcij6NKElkjsjGx40pDzfbnpjza7Jlno7
SgBVTdH7ZIKqyaQdCCazHFzZbA83tDXNK3suZmbr2ijqMCN28d6q0+J8SZhcZ9BrVNKU8aqwY6MO
+5k8xWo6d8Z4VZ7fYSt7ZmZWlUUV1yFILfpDmrTQAIEd7HR8a+RXxrwstUYmC/mTtkm+AQiTuMSc
PqDmfccENtblGpEkkCdXy5xWoRQxGIqOTT8d+BSdceY6vL12NiZ2DUuCr8mRkp1UyJDjCGuSt4FJ
yquUg1FZvtqF63G5UM6PdZg4MnJFPR8KbXyjw55g0FbvV2fnPMltrSemQlQD5Ic+WdgpFkN+5eiv
TDYaiwqcHpYOx7pzUwrGXjsUcxos+njd4F9e66VPGJiVIT2jEHVNQPQ587LlZ5vweC+ovpFxc9ZQ
I5GD5TUhHZ4AlFbhgBgyOs5Q1O7mL4OkLstvbeOT2T5rZUHqpzmRpAJNwwnAAw8aG65jqkPRgnxu
ummS0cMKpNR0eR97+BArE7+bvuN/RpyBN+kJ48L20rEblkVXe7yF2q6MclGEojHQO1G6HCZQt3xP
uWfjhvprxF6MfTQvBVkMWYZg8zhWOjoyYzpatr4hS+VBUPm6yPdaxu+iyK7TriqROezpuW9tv4gW
ubN+NtzDGsRkz6m0oq4r4fhxwuorfpON4tuMEgzHzPd83MZArbFMcM1OXfUZ3qAvf1KSPc7GkrkS
dlBwCgkR0CrueNMNWIKz5n4apjopuWhVaEz3pmnfitpyp/HXYivtT0xOh1G9o7xChnRwEWq+chgv
w/tiKYBXyZHZlKtwjkukd0kW82O+dFn3U0/AhD1DOXKPIHRjxta8LpmMkA+McwFyg+GDUNE7WYn7
hkBwk8krE4FroTBhLqxO7JgHXQfNwqbVxMtQOem+7bM2DHPNk9WhnrTRvJ8DEOch1jJW7NBW/DxG
9XXX2jVyqLGhMdcKQoPRFl9rTrwqmkNbddcF1dagoczs6wSyTRTkLfzAJvOBD+keM+7GdvQrgPhi
IZEldjhXYDdoGq0Pk7PkR4nlujPyG4a4Bu0MtIXHkrMV1D0Bfa3+0aSGN4NMsO3NTw2dflw1wWuM
TqZ4pGjFrSCtoxmyCmMgWKv9jO7FLX4t9lcO9muyMbMnNi5W2PYWnrqXTQPIGpG4OQTPqXY8KOiN
9JNFs9PAyCk1YzebM7fBDlVUs2vOn656zzVOMLFENpMqysPWMA5RJr/YWeMPS/J8XfP0d6dSsmXS
JJMo6i5vC02fmmk50KHaA41sLIY1NjClzkCj3JiDtnFuc1ZWh7QHeyUvyEcbdKvg307IdbHcNUxQ
gv5j6Em2BJ15zOciBAb/2M2GO5s/SMx+Xjdcq5N0zyKgNed8CXg98BNVsXlnDKw4xlaVX2n5lxv5
C+s0KwiczHO5BG0baW8qxuLUCpbtHBa3bH91EeZjZOCM282BHdcsGAvoM86J1e+EJbZavyyDl30v
QWRRlzYkxxDuvpV5TdwiXWb/1+D/1/P0v+Kf1eP/sb323/+Nr5+rem6g4N2tvvz36Wd1/7382f73
5bf+36d+/51/f6hK/Fl/5LffQLv/ea7/vfv+2xcHhUqE+V3/s5mffrZ90f1qHT28fPL/94f/+Pmr
lQ9z/fNffzxXvUKW9uknBLzVH//50c2f//qD4773Xy+b/8/PLq/4rz/8n6r83uTrX/j5ve3+9Qex
/2kxAE4Qh3Rs8D5d6I7Gn5efOP80hWVKkzDgMGzhXLYoVTVd8q8/bPFPYVtQGrDAC8IZ6n7++Edb
9b9+xP5p245FpDQlBzETciL/t2O/zcz/zNQ/VF8+VqnqWjzz9/gRxLwcm9gSUUCCfkhnTdRDWR4x
hv3LM5ZlvtVV92nMCnpuhR15AJ2TszaW74MqlmMUkdtsLGLPIh9U3Ipz0xl+V/DotjOrhxa68d48
wmOMZR86RTQcmciDXkmg75pyOU69vkOqMDlwnZUotZblMUaR+rnXzgjk7EkNPxJJbU/nzu0g1Xjo
KrM8RPFnytVybPtMuzPQnAPW42mY02eqPlnKA8lQe7QcDZCSbJQ3yAqOUpVu23LLZzRO/WJYotu8
KVsPlECzxyyx+BCDO6EUJbq1iWpurEkQV9H2tpmi+Qjx0OEn5JMzt65zl2Xdl9zpnYDN9zKlJCSZ
cQ8I8QTmzmVyl6XvDkPGnhHZGx/z5VHJT2DA/FDQCEJmNipJKDjET0j9VK6RRT+tEfqI1Gh9q7Ca
G3tqy0MfebbookfTRL02zw237aw9T3W55fzPDilMk9kOZZyajjQFzsMrszfaBpAu6KZ6fe0EgN8n
N33ZuiBwOUHUJ/EckmX3XZVXh54HZcKaG55HwKTm8dk2686bKtF5IAkNyKyzwzjgKALRR3oGnvFb
pqIvmpbxYekATBgKaz6oNnrqaxA1ZE73Drhc6JmXU3fo8izkpvrLGToWytr41iV95bLIfuRLyyEs
0PK7zHG8GpT0UQvALI60qSggMYhC6hfm+R8reLnqfx3+Xg4IQaWsTSRwchJ29zcYlLaKKWt0NXsm
VDjdzrx36vqGOGR6TONWHgrwT5wbZB+9bF7qc22qxEto9MGIKcg0lj1KFWL+YpRYd4hbKJUTRFIL
f353zER0bZuZwJ33kPR7qnVnH4qRdgD28VvZ17Eb2V0aiLJVnraJ5SfwLD9+meXUzq2fOBzKbWyQ
x9ieJn9MwBLdqOFTq+vl6JTWXUGiB9qKLxWI8l3oRLW+LaSPFZ0cstHiPtGsc9s6pzfNZLzLe6DC
aPQjNkft9mkd5M2k/E4t8kCdBdXZurqxiPqZNTFu7XzsDvgb3ZKyWo6ijGt3WNoTpAbkKatU7lfU
/DJ3+qGmOnqYShQ5UC1PygCTQ4QTgUugWujOw+j4JVjkGbSxgraCTKadmMEI6wO7oDI+zFJ8rKXi
wQylirPOxvazSsavVTl2t1ENcsPeKs0DaZsFjgJmmdn1KbOfYMH9x0nHf9pNh1q/PKsCTmh/bIm4
/TV2TFjK7QdEamNes9v2pwRRlkfpOHyx+vZTWXlwX8V77TRwUwmH/sb017SQYwP+IxTmUHXsjbJ2
TZnroLHpoQTNVjiVgwq1XG5mGxzyYs4Sb1hE/Mhi8lRpaR6qPj8DukJCIy4grjFRSPE2M/hNYvuE
wzj3ESZ9Zu0z7pTFXRNnF6KTOEPtt5xc20auYgHTwBmm9JfBzPzOHq2TnZZevnB5stms3FY37UPZ
xAdKhuS+4fNjMhi9iy+k38Wx4ycpk74GvuXWnHXrL6oxDqjWPequn+7j0bc6Z74t+NKB+Qp6etS5
sRvqJU1/gg6CdFkMAJiVZeMBrs3ompu2kR9QTzl5Y1lFt8CIgU5jaH08efCSxYpdbqd3ea8Xd9Rz
d5hScFP02TB46vKxLMluFhtEL7I0Pgy0/Jq00+guIl/AjAyPNLZ0cGNIS48d+0GqtDwxp7mZmjkJ
Bm6EzALJct6BtF9aIW0PwxC7qtPMg6vGE6iBNcn+bGyrOwDz5VaVWvzeHABVieLKTQ3qDyNvP+tk
dnto23i2IVG29ykvNXEr2VI3jWrq/lrqFNw0rjIc50SdArx8yrhD8e5zg1P6ieMvFMsWvwXlq2en
1jvcBIZDjVJcV0xYyXM8fhrHNPdEoe9/NWwskvlVOt7CHx0ziEuHjjWccokIW6e7zFW5wtvQ3m2a
ZXmMTWhoZN1p7MVXu+L8rLGvguTngBo081mP3TErQPPK6+zervVj3PfmLUmU4QHjeTR5jv3VIOZR
oyB7yVl7UhO3D3NDP2irOuUFix8BJQyRctZ+3eXWMecxO/YNMEO2njw+2s1NUk3noQfqPo6pOqO8
OD9wLP8Ztp9aLPV0zH0Jvexj0bOvGWgpPXsoqpNGetBf+v5TUovkgbLouaT3vZ6XUzMAbWHn8+DW
sjC8vlHaFc1801LroCybhL3jGDcl4mp2ljxRUS0++FlPEWBrQWbEHy/HAFDd3IDLEF5v7J+jtCyD
HhLnrE9vqtFIb7LiLknFCcQy02OZsx5FAfF7EEOON5fZn1sWcqrpDbG7o12eiq6w31OLfqZLkjxU
zPDiujD8mQp6WGiyvNeEhDnFjdJpFTtaGWiebIgK3Tgs+tw4Tf6QdSFvkj5IUQjvorPOrXCKzh1Q
dAqWsTyMtQogQReD2ZHq21IYCBt2dyUAOh+hagK4C0k+mcgKHEh06AZDewL5xAMryRwM/Q9sCHD5
vM9AnY9Rp21sPYFbDN6WLNHXX84bOP0fA2hID1aaf/plxLrWP5Fo+EZLRdxeqfgGdWEh5w04oiL7
2TSwBzeV7ZzOasEN2snL7/nF+LUgxw55Un/OWXU7ds4B2F6XVMvtTEzIzBqq9aMUETxR5tpP4wxH
PQe2kpL/TdiVbMmpa8sv0lo0opvSJJlZfbnKTU20jl0+CJDoJJDg619A3cE7de86HtgDt2Qi7SYi
duz4BZXnbW+G+BzwOnXkTOC45UyFW8D3zpbOaPN5XuYLrfSFtxqjGrGwaTgutyxe7L1nvYtdqtdZ
49bC9yfMDN5DBpfsAmszENz3LBUlK6RT0ZAfKSA20VNj/KVYsEEA9fQJnXOUTdZbgENHlzDc3PNE
yJSqPSoBicd8WbqGK6LX/jnG/Q/OmtrCYQJ7FpLmXkBHniV7ellr/BXRh+Umu6bgncL7HH8TadUZ
w2lxKRvkwcYL53xGBLwA/Hhjo2NzF4Ozc9K4121o8iDGzWpC7BcGs5aUMxQjYbD8HrEw+jw075BK
5IzBMhEa7Tu5xuqqx+ZOa5g/YGP1ydRzUhIvhrHMKG5YIOu0SqDEWbHdWSdT3uhG5EeQOyqumps1
ayt2Hpmu82YBDwkDmnRM1rsw3qp88RCHKzt/aT09pBzMWaY8hJzFkThLHpcPS4J9s46/mVRsyXZq
aoL3uH9dYY2fyITiwtS36xBvlyM2ekHbXmHKEN15HmpqMdcPbrKWnZSy3Fsf5Nm9hhiJTn2JpONp
VCMh5pMC1f2QNJouggAkRT15iWeU/aTpaVb3GDrZ4vodIpuw0NsQZmyI6Xnqmp+rA+sx7i03W223
5zZuzgS3HCE/iGNxwoAlzYxWMvekf+Pt4drplkcHE+awd54SsDHjZXUWgpkg4WbxCj1zY1lmowjb
wQxWeFDBbDbS5qIx1ZUOWvN8pst4Vq1G+B9yOs9/Nwt70a3dToDls4FW0J/A0V0MZD0dZyZYB5aO
W/Vbh/KyRC/QsA3l0vbvsgWX6IMQTUeByjLCSociGObXgP6F3VVRMW+YoKqn01HrSKnDNIFX1U3n
/5pGKx/pU/Jlc4h7O6oO5ZS3vbgNS8rjHR+JU4ytm/oNgU1b3ZSDcqaTNdvN4E0KI4m8y2Usv/mj
J8vFDFcZPwR1PN8FsX1AUWKurku9DI4UsnTXqTp1XsPzQNuTMMmaukMjroPn3ndSrPnA1XkvOHJV
LeyKpQLf1OB2yPEhtvZs+jx2MMgdxiXrHX98ckz/izRYKoEfo+OshZF+fJW++tnix+i09tFh3b1A
Wpu2ysN8CGKDSpofhA3dKdybiYZd8XKDszSE59ZcBMVXYFcoWxqyYJEC6/bHmDekDOfBdPGGL7Oo
I8RIre3vblhvpVNvJ92HKE60b/OI9s3FVM2LsdV88QLnZVEopcww35OVvs/S9crKW2U2unH9vMgi
SJS9x84SXcIG+Cb0HJEelyIE/pQOZOpPVcKB2yIedk0UFsjYp0RofEUG68ZljKKsCurrsm4vx9+b
cfKua0z8S7uRu93c9sw7dj7KSo61lqmGGCbbBJWp4NCtTUKgp3LIspenSVHHPj9NQ1znUdRO5x6A
FIsbVA7jVFA0Yadm4PUdYOS4ZAn5q1qx/GKc9ZougYhPbdAgu0fYanwUY8CyU88xMksYCc9x4dYN
fZRyO2Mhkm1TPUwMq+fQwVIZZiJUK0qdURQOCZ74yvt7vxoLadfmNMQRcnnfoCzTvOw1Cj0buIix
OLOYi0UQmlJUpXsUSrysvgQ9kR+BFruoi8W6JD/iSjKgT9/YWNZYzHiDIYE7d5l5cVwvz1Tzm8XS
6iOXVdNWSlf5hRLYFTCG2PpGFXr0CR3HGm809RXmL1rHPstLP6JQ1RgmzIOFYTpsfzsdcI+aW/Vx
dfWMKNI09d1xmxHSYt30Ba03pCF2MwGrK/uplTD5qFKTBIAnBGrFSIWXLW4C+LmQUy+RDCdwBRkA
awlv4retUlWGw6tLRSUWleL3lUbXsg3CyTa6ibw2fY52uCqN9Lp8WXF3kiS5zohmUNP7H9hFTbsn
7vDukaoHHSS61B3URW1A3xT3pisjF1QC6ANFQ7OoRrl51FK9TkdTp3678C8Ut1Pj0e+wmRhLLQKe
Uxj2dGkVWS8zrinnPkapq6L2liwVJs2okKnLABIHtD+1cPn/2iS2REOPYpsLVjLK7o57FTdS5YsD
z2pYU8q0iyh2qDV9dfb2Insvy47XSjGlmlpBsUpYqXMYeAPq2anUPrkIOydnh3l4IfuhWXHsFplY
8LhOBg0JvQ+xXS43Y2IKSce/dMXrK8EKlWb22FPbyEc7V4irtftO4e366AU+iv5IfXOxSOIUJRov
JxHvuv2yBozeHNm/ombNu3l8xvzPfDttZMn1uk2X4wmgu0lKt0ceinq0ar3CEF7yONLodqXTdHGl
wLhQwu6WsXpWRk2XeA2+TSJYUw73iYs/x4A6Mvjx+dd1b2ossexKzIh9DNZe6sHeg69KcifkfzW1
PjfOWk7KOvdtxFKzw28bFtmklWrEGQ6J+XHykabiks5JoVR7zxMHLGrTfMG+KwFfbHvyA6x4DWdY
aAb0m2IeR30atqgY1rFgrkCLWHfP6wAfsTBCgK3h8J6PcJzORoZ35m8Lz/1283PH1X42wCgKDXI8
XoFIdJDHd8iKJ+xA1Kdp7W+0t49Vb8uLDevqZg7Q0Nt+ubhkmE+kDexld/RMYbLjpXXLX0OL0sFS
dyiZjiBdo1OS6c0kGWzUUMqZHvsKEm5SPgUAQvYyFIhGf4Y189MWwMFPEm7wBIHIyGBprthaaH/F
Kqmmj1LgPX5ez/WWYvT3TIety5NJ2vzIidwDKwvKESeWtLI0AjAKIf15WpxyQQt/O6KFaemUixGv
zfMBObpRB8Bl3lEvvrwv1Zw1bY8CaY8rTkXvOofeVK0g6Eb3DRF09nNgAzcr49vVCPmN9DzOunW9
G1zEzaPG7GJ03TWMdY68BW+aR9E5A6CWGX6NLH5Z6SJQ+7Mb4E9L1k4YbrH9V0gM2BX7gb9gltUW
8VL3OcxDm3Nb++9o+V7lhO9IuwjlAXC43Hi0vUN/556FGZ8HptCoGu8jDIQ2wSg6Ss97CVfHFNv7
0OvFMixdTDKmT3vdV/LKMxACi/5mxoZFCLbZHabJEAaAApc2Mg/CHZZMOS48e1hF4b3FwtQ1c5e7
jOvTVj+2C/JR3aJR91yR1kPkZUA4YVGpoG5qPL/s0AfNczBlR9GiZ1+c+H7LIYzNAnM9rg7Hfva8
a0aBYf5fPUPzuPbNjRNN/T3aq8u/I4MH0PYZiItCP6Se6zmh430ikISY5sRqB9mwU0U0tyhL+C/X
dXXRasWuPSS0ERrRPfn3BNfST6BrCWv48uPXH2Ee/UM2uehlUsCr+iuJSHUOkY9to50UYwv8OrTe
j1oiNzrVEhYce3QzOgr0WJhZShU8NjMdTI9ile0tdfw/cL7uodT5/PkAo1PqxK5H6efPRwHYuybw
bGa96Hu1YJMlFdvFMfFL4yIRUdf3Tq6jkOngMpz5+65L4dA7mJVNlyZBVPeYupIunIpuaemVxKh7
oK15MFHTXixVJ6ulflIjr7BJtC36iYsTOQehjq7hspZ81cFl5Tr3xrq6HDVEHNoniQS1/x/p0MsY
6smbOvBY7gMjyvdmp0Jj4I3yGdije9Gyu0HS7Ase7ygpOh5niqJ8bkMC/Dq83+j82s8OXpKt58yB
NcnFe9xNUu/ntekKQpwmawC2C6nmEmOwqKyqeYRpNlgPi67G6RHcezMixbeLvGFKYF9jh9pr2ZCD
wrl9sopkfRulVevqbKk9XGoVvpA1OXtVwM9JNfaZ8uckPXr02NIsYPFfIpnf/DbAdeb4+um0uhhx
3BeFJfPf9YO6NTIxz6bnr13Mphx7gdZT1fa3HjctGF9UOz7KnsHzZApHoypdps1JfZctedxhdYaK
1ztu6jCDhW1wP/iIqv2SgF6Jg59zhPb7OLKiGS7AZkjpLsDyukg3+YqFN+AmLLIeLT1/6M8Udedp
GYkpdwVLNMiocBYU3PDn/kIroYre+B/AYF1zFNTr1bgtzTGT+92P+J9UPAcF/enERh5Efzi0Po7f
Zwd1KhGGauCm2ZFCAD1LQGwbLyyZUehTxk/uBFObAI/S7lwPN4g3x6eFXvyidugUBuJTCrvlU5/M
7m1jl1I4q4vWymGpbpJ3gVYhV3Ybiz9Ek0/aBKxpRxUQxmgXwLyEMHrfidj/R7gi/3fo9mc0PgBu
H3kEJ2O2Lqipk/VeiSoXKh6/SIrqZiboA5FALJbyItv3GhATVmAeDRUOGoEYBAJ+Yat3sondKhB+
srFTXQa62sdZALgAQxOB6B6fWdNEZ8yWHfxArAIYF8V1WChjoB2gNu1chau0XTG4Z4uxjhXWUE0i
rfYvzoTijWzobtE9QN8XOg96AKipMGqNsktnk2gsci05ryP0pJS+eWR4jCv53TPtCoC8em28+C1W
M1D7PXeB08SnRDGU46yXcPJxQfC4Mtfg4/4OUajmsFb8wq2+QzH0OCZjxju8qE1+lONDF9I8VtVj
hQo/r0wbphTTI4DIv/ahi/FgZXI2hb8HtgHBXf/aSNoBL7tzgvZbM0JZ1FyixNHFB/Lbzri3wkt3
FPqkh4QXJHrCkORZ+rjzzY5d+cM3gZtcBFMX5X119RJUQQkaA6ClusCS1SbdugHuTGH40SLYsb0C
5ZszrlqbNdBIAsRNPwrK2p0ufTPJ1Ggf1ci6B9gdgsTKdIsmac1UgvDTNQbYwdAN6abJu2/86Kb3
eZRX/HdfRT+ail0W0Ta4pMLeb2gb3Cr6D7jeeg3IhWA902D6xttIFkddHTCHXaMRUFXbAkOtgZMZ
JVCBDvXzvIM+jWfSEYhS5pooSoO1kTgdwGcZ/FKzow9au1eAU/VVxHEObL0uwF7w3PF87KvYxnQA
OHXyefg0+6g5jgZWwQrSw1DeRxs1sO7EnNPEFxx7JECHotJwwF2s6N5b2XjFJnaeyHuLGzOVTaiR
bnt+Pf72GGGllJiWFz5cO6z8AmLD01U74SXpnCQ1JtskH0pQUABWOJPgCylambp20R/cBjRYbmFi
cg3qyFxG5MAUizl1MUxjg1gfPPkgVYpkEs/VBnjrIIjJjHgY+vKpCgZdEHXrQvN6wgWCwwMCMewQ
8XbqDfshpiWLEe7LAxxt9nMTYU1m+nEN4+hSabCm2xCjukLdAll3mzuzzUcs0N3L9+00aZ/nZGE/
qk2iJB4VyyZ4lKQ9m6KMTS6/H7cZnGrysgT9dDkqfQajEWTWgGDABtqf49dCym9WpKgT6ZYXicOp
MYf50ageh+CAOJ12tfkg5io9uC4HAHdP6zCvx/0fZEBtggrjIztihiXdTWaYvmcaoZSFnU5bkjza
qnZKLzLLWfnyedwG/rx17NWp0BoqEdqTCtldpYPhCi4nxZKx/gaWsj+JXYcljSOsHmhWAPqxi2C2
ABV63DjwPn90yEu0qHc+2fZGBdMHI544Hd1d1uZ7XqkfNdShH1X7UMO4xbrecxd0r4ptPOvlmOTh
2o7p5FdQO2ucXixTM0WwAOusHI72KZ4fNhn2JUwvdB7BRZTIRd9VHb/0dgq+YIzuNDQ7+DhQdorB
Hv6p2or/qbPZw3/iOz7kFYFPAyf4vAhsGzwj/BHnVZsKTmI7fNuu1L13HfiDLbO26CsSdZI7yzE0
2xsHlf4SAmhLncZcDUTp91UN4CpA1q90VL24VKVEcVtsUrrobxrnpvXpr4jYAv17f1UtLCwdz3vt
O3quNYgz0qJ5SCh2igcNsOcYi2NTItFGknCeUKQGr4S8VXUd5AATomyVvDl1gFnKAULpbpD3S+Ag
CXgoV9otuuoeXUu0xu65bv3iuPgtp/REpmjKhmqmRSPBwuzIyPGbFIso0mppp+swy2djeIzd6Tj3
vv+KXagCaQYgnReIqyBAPxUnTZZwJUrT9N/ohjbtwAgimUtBBB7XhydNHb71ewcOC7suxw5IpQKM
e6itSBj+5UEErJjGCbhTtZZHPDESbfwB4s9em3Ve8qDQCmdNvStGLFgCFWUVlrZeR9jF9HOoMnin
T/khETFrxNB4ihyrQDO21fdeACzziO9+p+RNwOA85fXza9LA7DBiv2b3dWyRPOpg8UtMjy82X/wd
xh4fur2og9wG1INEbuxlmw0eYBcNpG5S2zdbLSMsd4YkjUl1CuYPkgdeZ/aeUwgnV8qfDvrxYFDJ
sJjCI+0locnPoRk51HpwrJLCAdPFMNe0AtWfwZanB2G0Yv9t5qlApBauqKcW/GQV6KKTwFhaOcPr
bsLdm8HKHhAdllk3aTwbeEKu8T0LsZ2550yUk9OfNh48gv8F9IhJmDOA/TitazNk204kxy1gduv7
t6PjmzSK0Coru7xbbNXISOXC3XOJf22eDTN/m0TW1RwPUwOOYO34DvgYTATDl2P8uc9GedqM9c/M
i6pMjl1ynoaw/cPkYrT3dP+oMLE5EOsFAhpGkIU4nwefNAIBEQ7anairmpS3QucBARcgDPkZxxv4
bX/5HSM34mjKIFtBt3yAlBuL8zFGvLFtoHNfQ2e+bsTLcL0Q+vDBDRwdw8V6hRYzDLbBLiddtYIY
B0kUewL1O3Zgkzlo8zkRSFzAVeIXLHTx0+MnKlWTGrhQp7JdKCrYb5vpUZsYTE6slVflHl0lvC+g
+NghouPCmXBEQN+iESiGU+cxbAt3/ATECybeOCQ+wMa2iEfFQdVRMabYJ2OguqC3PSAkvCuf5Ws/
vs+tP33hYCsRt9aMmMnegrdpM+NMpWH26ejKKivYj3CZOAwQp7H89/L5MMH8/GKg0vHDJI79JPg8
H0tJhefjIQ7WDplhvxEp9PjCldnOgyR1rrFB60oxg34z+OoSzDSDyajKjl6g4li01CVJXiVmLntR
3RnHv44uYY8U2/tyL0ZdzDYInXycfGicYBX3749/7KX9/Pie58cBZD0URuGfsAQvHJi7mXrECCDe
jgcNamoUbXLb+T4mvBJVjAyB6SObkw0+Pe6p6X3M3vEBajcmH8exWXIYbV/Wpi11Qyn6Aa0vobP8
Afc4Niz881mRn7zQSVysd4Aq6pMAqUG/Cn3CMmRMGGjBQO/Hsysyv++d1BHRV7PD9pVSooBaaIML
0Dnyxh8H6AFg94Xx8botznZK6mFXoRA/J7B9P4FIymPQJrkfYF/52GHzVRCoMcW8GM83t5H5KPMe
OMEK/sBuww/BhqWsAVPKMKaXAxwHPLeUMUbqd4mBgbYKgCi6aA3+dFl+6lW+AecPTzwZnt2dlHD9
7sti6w0w3Qz5izDoBri+JXH09aAIOi/UZ9J376TiUAc7c4n1810+Aor5YwHwX5EFks8IwLXvOBga
/HwC4g0uJdW+OAETqNPloKibzStW0KTZhvx7VfzKkBIF0IhxKfwWbHXrb2+iJ9nxrPHOH8XRdrMl
pPC6P20l+2TkiALFCdBRR3QPfdhr/XlKoqahregaKTCqoLhHxnvELEpTRkxBXAAD1JvzZaDLiYVr
xjnwSdQ63hV0BELcnm532U8Ud7+FrH8Mwv/TJfrv9h+LCEL0gJFPqZ8k9NMlAp3GYOnGZmDn490g
ao0QGisgEiO8bMAAAqcoRvg6pLvKrKZAmcG5rYXPAFoLWEWeB/BDqSebe8fDIVpF5O+GaskpbF4r
SDQWH7COF/xp8+5/d/54bt8DzewnUBhizv6fnf9i1IynFSj9Qo50odq/TVtDb1RbiN6eWl+getJT
mIad0wFsM+0pYO2QDYJV2Gz8mzl8LSKL4sAzfzI4++RAc7x1YBJ+APGwi+PpfEIldLICy5zgiheF
A/bRq8RkNPLuTJKM0OOKANJXb8kHRoazD3QKJLBO/hAcjyGsTwEnpjhxLrCR0Pc/m4mMYuuHZUY3
lfQvNkhkGe2E/zC7L4euIZy9qwb3urgT3N78coiDE3hnnTXWhxBvV3VN2LiTN4J/j4S2j1Fk2PXQ
oCXSvY6RunHpPEKxjPky5D/tA2hFEQVQ7w+fJIEW/FP5APF0TPGi8Y168efp1M2NjO4E3nTcuBfe
wXL1kD7SObo3c/8L2uNLyKCFHHUEvWun0QKgvjkQiePXl5YxyOmCRzPz7+hPh6zjiG39HLwThEQw
vdBYHwC5y9A8Q0gErAKgvYBFVzqN0stcVLG4qiWxwy8NNXkKWjDEqsHo19SD5VZoI10R01u00VMa
6gfpWoPKAAWKqMZfdK54tvVAEmyTZIf4Yx23F7aq6okzt4W2TNF86off0F/APn93DGxbQLid83KE
gJCRVCjTXqKYd1CCoQhsdqyjFj7GpC3WvsLYCDo+s31lSXyanNbLfFptp4MJE0N1gpcMmGjSPx2Y
OqjRE+EygoOgR8AtBG/d4rvP9a5uUhWD0BWimGrHHkWAt9qwhaBwDcYSGqrjZU+W83TY8GETf3oa
1iTA/zd5f4jux9D3P49w6O0B1PNxzSHf/zSbg6++abwptNkB6zqwv4YzToKZvNC9lb+rpXoGkAHc
o4t/BobyqwfGFDgf6m9/OfUKLXvQIxos4XbpnO3FbyGxaSOIQDW+N8DKT5Awfz8YoINUbfEJUBKZ
fFydd3eBmW3XJHcH/ciCdqfzN5Uu3janNlxZwQzsj/eUuQwg4WNI8PsEKOHCYhe2vPRPg3z/o9oJ
aRy5HiKLF1Fo4f4Z8BKtqz7pe0CEe78yK4BRgT/es637QAIPPc1kqr+gw5lTtMVNGlqM0Eer/BnL
oCkGG3wPhFoyzDInZS2jklB0C30dfcyn/GM85R/y772Y+fTiEPSQ75IQUTrepzv+Pyo7t71ex4pg
WWIPaZMM0UZB+4P0C1CJgPfGJq34tnP6d7ywqhABXvEMPXtbSfIHJXrwPwqvEAnOxTxHFLiAiz/l
CYHvkjILZHLT85oDpRmhqEDASmIDYhZSIMzkPmyEnV0IC28a7BYwSTSn3bBB0NDMD6Lq/vooLLD8
E34f8l2J80Gs+P4MPHe7C9F9l5CR9qkmfZvTaP1lCe1Tu0HotjlzdVI0KhY2RrnbvvaBxkkhTpgO
tvpyRINNDrw0zvZeBQAUDtUq3Mz9qaMPpNbDuQ2DIQ+3IlT6fMBMJLF/hbEeynUNI2BC/Eo7Ulbo
XcqmwYJmR8KJXpC+kG26ycyJui4PoY/0FJSxQQBJj4rNk+ODw4TmOHW7zlzcmY/FcRmcCmNLE1/J
XdXSn9E8zCnxvAdjrHu79qcdV7WRqG/ROEwlMdjcS8VFQ91/G0o0kKs091jsm7gJ6O6p+9l4Yr7W
bZgvMVNZH9olZzsZS/tEgkNhWAyr+i8tGYN8C4UpobZELw/4rEXFhNUbEM977U/eQEh5COAXQdts
luQNMkF6Q3yMyZMF2V61wVq0CTQeVfe3q+AT1Q52hapUPfMdFzRN8xcR7S8PhbYzYXptFPV62kTS
pPUCaSE41W/oB15NqzB25rmYXqknTPsb93XZMV2/77BhLu7m3I/0+YAzODEnSCBoDn12dRNqzD9W
zHlxKMZRKqrBmyNiHCG888hSdtAc7Pqto9WFWZ2CoXsGVUvmk8V+reuqWDxsruUDdm2K5kPBh02g
O99Jvy+7wsbbkfKjcO3b2Cm0VpBTY+ied4D81xXzMCh5Toces9UAWqtVAZzANs/jyB9RjnQEQruk
ezzAhIjRp1EjaWxYOJfO3OszWTcYGG7YjWtQrMKh7UODesiIPqDrvZUTgZdpd6LlEUymXdboxog1
rcRArRdkcfiz53iCA9tHkwv0tH4/8GC3xTRU7OxSFIRLRcNnRyx5LS00D7tWB6zMz1kAh5s6zAbI
EGEV1E6iUBp/iKecGDwv5GqpO4H4qRwHMPAEkGns4DveOJdxafEdzNDfHVcp3vxXlIMYWg3N8DBY
9WsOozd3cCV06Q25rNNSHNTXjMCZkyG8WSFSwWJq7b9CIgu/qJrk0Dc4WY3X+dwBIngYJZbdmPgB
8m35HOzMSmN/ibW6RTuK/pc6MMsPNlU0SW8yjCgEp3B5qlaIPfDBRUH99rvcFXXxNt63mNo8WwqW
aAoMTDa3ppw7Xp14HUaQ3kFOY10F4sQNMu3p5YZwAF1gUsFXDDjdYdouK9qw9eGA0yIruhK75JqM
Vca9ZRMLwe+4P+FO8h99vYwx7tLUWOp1gGxk0fyWNMDfj2MZsbHKKRy9Uw+OIylJ4jAbe+LfQQH0
AmcrUjbDcIJ7HAQougJPViv8f+uwFzbVms82QC8KTGdHGZMPjklyIH98gPqMAVgVLCB5Bel15wS/
KofQj8847yzYxr7VKomLua7uWuY9HoqqA1xjM65/0BsvQxX7FG3b+7x6FFAjgF2MSpHCt5jqqYCr
M3gOeMrBC+S46M0MFffkb3OZUKB1dT7v8oKD9DPwWAdy6IA85+90hYQeDCOO8KJ+oh7FyezxJym5
iVp2OpQlWLdynbchuiYDCIkDEVqk7bAXxWASJCJ5Ay71KRqmNCBDh+4YsvNdoxjA8O3srICayIII
DfU0httZNqpYng88cOld0HcwylrnhBY2qZMSEgrEewHrMtf6X/zZvQI4zNxx+nKAUNH+gJgKgTZx
1fmwJNO9H2N2zgEruLNswCgz4tQu+H4P37a3vm0SiLHeddS6Zs+J7W94sERn7JX94XAIafRk3Sx0
KpsnI8QlLlG/4y56rkFpQtCAciEG2Q8WyT2xWX6rw/pNCVoc4axX8R31IOA/ske9uZcKG+NXGsbF
gS8cIeA/lMpDt/H4Bkg7fJu49j5mUzrEAWKUOSkOLVrnzlPKHfnrAKUOKZiNEMkgdWlKTIGuJ+IJ
96eaMKZhNwwVQhF4BLsjOGIs+aWFLDIz7fJwVEqeDOpSCP+74N1dP2I+aI6RG3aJkRvItBfs3ga0
zQ+s6IgYBws5dWa61JBmHR14hREPKJYUxpqaKgv6+NcxC+C0/EXuugWNLt3ROHBHJBlrFBgRw4BN
LxktDoh9BBhtxgHmv01U4rrPuZwI1AQgscTOcs3R8tWG+3LuXSn/8YL3ya8jZi7edHIGF5qDPUJq
B7M6jqUnrqGN2ScMjuB8qCEw/8SmpIbYFJKzEb3cpQ1RAciS99NybRKOFQ4Wiq2VqBsbC553Tvt2
fMlHX+HsHZBtKph5uPZNz1ipgY9yNEd29R8UFpWWEqIr/Nd2QJvonGOCJttpGtw6Du/EQ+8GRdGY
kRDNyrBLp/04yjHMUaumu0I9HKaV38ynSEQhKul5ypA7oALp70QywvUmlrci7mG13USPnsZg1AIq
O6AQWeE7O75KgD0rgtoqMRYXnY0nRVaR+hRNqMcgYYEmE6sQP6YeFz3SE6Tuf/JiPfwzPpW4+0hx
7AaY7v3vCcdWQFgXJ4vOCBPeC/wvvgPzAySM1zOHHBMtY6UwT4FJtErqCTIaqKsxg5XVcctTE0BW
GVXkDxYJ7n8D7SEGUTG07AKZ2R/vn3U3V7uD6LKLZoBCZy5gMwgjg/FU1ZgWU4DH82Rzv5oYfLGK
6qJB0j39Oyb7P+CkEKquxEPd7zrU/2zy7g9VEDSS6owtwAsawW5stP5NBX0yK2ylNjNmx1DvEQ8Q
J+x5W77qAed0W5hMPU3+nsHybpDXVnT+CvNpEPgbBnzGVV4nEzbPEdjbf39odx/6//QyY1CJsRsB
QwQa9qm1UmtsVrqaXc1kUVGtONZzuyRFh43JaSgDnqnBGTNYYD4ywjAWCDr7dnKGWznXdzVUbHdx
jcEdCaF2JWANKJslTn1ooP/9OQ+Q+PNzUup6QeLjq428T71MD8IRuksOrC6ydblNyPtTP0ITKdRH
Yw7x2A3ezhc4PQHJCZ0+N8uyzw8ydXKmYS5NBBXMCgQLZATiJrzQEKgsisp59DMv3jC3KYAOhFv4
EWrUKNecBeb5mJX7P+rOY7luZcu2v1Lx+riBhEfzYXtHL5FUByELj4R3X/8GkifeMffEPVXN6ii2
KFKiuIHEWnPNOZZVWd9r51I1FLogj7Fnrkde7dldMGbiQzmpnGRnGpjDmX6TruvjjdXP+t6X3PuZ
NAKz9F6qwsjWZTBYZNuwP5gJDKF860ra6CV6W7TOCcI5Ns/jYl4s+pJNuyDw+6QC2lTbOVnzWT1O
kypjhEdeLvA8udWaCKNUGR8H2w7UTKZiViuqMAvElBPBoH1RH2YEXtLr/8Mw5e9OBM+24A0gStrC
9FeW0B+sSGE/JiWruvqNylPKdQCpzk1zTKnZKQjxpWPjO03Ft87uL6LnbFBzxixrvxhp8vCfLxbF
D/rLxcI5IOhv4SPo1l8bX2ZtRYbgO2yWabG3vpy0LZ3TaaE72BOp6YLGKCEP9N2xTzzCo83PlqDi
DXPALpaIlezZw/xBBuc/f19/M3RCFcUbzTDEXl1bfzmkateppwVG8xrFtnbaTMYqklagLIUoXSUp
OezFawOoW1V9iPzsq8feAoYjLBTAB4sRKzI/MRPt1r9h2Huv9vqs81lCvk1mLQ9aH3AT1stLUfH0
/s/fPfLTv50VyKo6AzPhW6iqf93sW7eymuAcdwwhcY7rVb+d1x7aEwevZiiuSfNNyZMIDdg9TOtr
Mkk0uTx9GtcOrnWs/iTK7stoZh2p0XJbVfl8C+cxCoohiQ65WRwSm9KBKJF8zUx6Ov6BdwJM+ppZ
cPBxewt+3Xk/ZtJ5bdi2eYdSuRXrrahyAYvd/OrRyDYfgkDUPBEhes1TGih1QQ5JgUFlbtIt1MIj
tISnQjPOVUkwzGnprYv6puK33Ro4kvUnuabLlK9IlSaGVgKVs16FbX4i4i+uJeyXwNLlS9y4PxcR
mbsuHfsgrKlqba3jNlhz61ZSk/Erlqtn5nKvcjth1l4tMcm99DD0F1S3m7FcPuU/VaM6hWCeTRFt
PDN5qKXh7ixn9K6uOx2l2dDzU8DBfDD3kajegXLvVRUjrA7jdUfTnGmad6aveWvm7Mlrp+LeownZ
xrb5FfNPv2fA9aNefRR17ELHWLw9IbN3syzKf9CghPs3YyDXNA3dxPXsY3xWPpY/nA3EhSkgPaPe
lFL/LFBbfOoq7HY5OXTP6680ltOGlSgM4fzuW6K32RbTWHf3WR9Ef+cmX/QwS3YZhiXGyt3RECK9
71r3I7xh6hYZumLrO3QYqxFLTQZTPf2iL8OEXhyd+tFBDK27U5IxBlO8EK43u6uqnXoYNM1NLAUN
gLwoganCvOkQlCmNkJYpPWL/4wG9DolLbdG2fsWASMnQa0QU1e5E0sY7jF12TkvGHmarbwDClaex
Eb8kyKCgkBbzGJKYqncyB1CxEbZZOqLooYxQUFSdWY19tk+j8Wnwl3ulw5eWcVm8qAtiYLKMq2kU
1k6QNFayNdroqTM+qbFl4+p3SVKlqBd8R0onsLzKQoao0+tkZKcx7cddH3X5boSJ1FTGnZFg5qc7
9hMLmG8n3n1pvBduiRHZjerfniAp/R975nd93wY81PWd55ZQLRAqtuoHoKqchUnyRMkbLCP240YT
/YYtoq9tI45j0t3IcGj72I1uLk3OdXRJGWr+YxrbpGjZpLeGvfRl2VVVEW6VKJM72ACWtaw243vK
ZHHVVz5BBf2QeUG7qTLqfuXQGf3knCzGlZap2KsMVTbvk2mWQWHOI6ZAu31V36dlV5fJRGeV8VJh
JuKIZW9fvPOT1tpAiE12StI0aq3Z9WNF5pUV8ph+q2qLYe+LXdvRFqTstBHWVG9VvIQkWI83Okep
FO6XwUIlka0TY+pMdrrtz3t+jGPQh8Z+BL9K5iosL+xP48EPcqRq7xK8gCmIARzZutuElxwFWBbD
Wbm+2VRMMAj3WWRO0aNBh7eJ8DceDBgGgTfgz1YJXE+b0GFmc1eLSd93jO0dPesIS4k7CB7GKfGG
8nmJq11lHo3R0p8MM2qfRwCZdYcoswgE1VVhETFbpIPeZ6thYyKUJtbAKaz1My5J7wLvwb9G/nJc
jLSCc5ddUcCaXdz1GwNkyNZ2ZuzNpQ/7kgeRPWjAXYh/biqdtYgZE3UMgASxtJ6QTE/0rxh4Sk1+
K05OQz2cqNBfM3U8yySuY3VH4l2DkGMwgcvqGkMAVYyn2c+zHvBkazbD6rhSWIioik9FZXcbfRyz
o7oGVA+2jupKduBtKK7dTVfXy8Zv2bmk1Bht7vfdnFVkzcmiu74pEEvzdKd+GBFhik2U8ThQRfpC
BHnD9Z43ybu6PHWvfMtccgHKKuW29n5YIAMglxwzK6XnXStLo2z2LB32qQUfCAHBxDB0Y5c05iEz
4Zh3lUVAY82caUvAdI2loGsoulvNoOjwR9EQa7Y6vvPR0k7S6Mc7eCp2W7WPgzzzY2uDEZfuJlmd
xksKoJEpBEAcQeRbJptexJhEsfnJimCMtvbRhlPgPxvKTQzoc+d6QPP6gdIy1WwfCd1Hc0g7KqRF
OyFPf3iPwwfqxOojIqmQFivbotHjLeVfufHc5KLEGll58yVpvrWz24FA9DbWWlHbJcey3zBSRaCy
Dj7uGNNfA0nlg9KxlZaaFhJHNpmO48LE0UiBywwDDeI6KcbUwizLSVl5XFl+oCeY2Itf/eRYm97V
kWXLOTymTBWyehwChvZi0yZxsVM//z7TsTYVxotv47bVkmrZaaaVI717rw4cGlyOotwPMTs8KdSQ
l8irq4eHOojrdaw5LggRZdl+kuZgILZK96AnJVs9124tnu/s2SrP0eS+pHX03V6wQTZrANUxcJKz
Gy41GYnxUHQJebdBVDBMJYpH7+S9ZLq7viEoTj4l0xTIVvoEd/RveQE7IGtj97z0tNNhVJBBXMum
Kuyf8L05+xH5egv4HREGmIluZvk64NuyJpBHe+WcHSOpGLOwtMwvseAZ3b0oWGWbynDZlVCHaEaI
1Y5d/iwLtPl11lsJwwFhAsBn9U5b4MLwXcZ3ISSGNRidecZ7i8r98cSLpzo5kaVtMSRvpkxbTfMJ
T2uYJM4SyodKBqH7MGc/uqSJsaQ7hAfc9ikKx09ZP7H4wWA8mE5OuVHDZkKe56EQ1V1dvUeOPhzV
LTeECLpy+FHmU3wkfW9eHL8lO79idypOcmMkBNatYlma1JIpS6Drmzy561k3jbbkFrypK4lA+TVb
MX4eTTaxq+tCHd0dY6WNP1iotLTZ63CkcpZxV+nZabBgF1U2AaW20rKgXrPsaZx8DdcN0FMSbtTb
AZSTYJppntwke2jmtzSPfN7QaI0wLlczNWHCdpyHc/nBhBm1+SWqq09pQXmins52nI6b1klpEWts
s+RJCHK52Sf2AWHV7okL6/gPbpYX38ZSlpty0M/WWIAT8HNQUqnu7szKyGl7eWiac3vBb/5xo4O5
/zU7hsfki+JO9NRMRYybxgjNGefHthpN9KI8bB57/9dQ6lwTERXKPPlvdWjctTMna+qnJDSNidTx
SgBpvLxo2FaHvsQs7dHK/bcsmpOzIT+pIYZ6hqv/VjW59NG2Pgb2Ypa7QiLEFho44VQjjaIqqGGa
qlPJWuqgdlptL1r4KiwtfQixXxxMF7N1OHs5ue0cJ3ps6Rrn828MDsfIv/AeQ2NwD8KU486bhpH4
vtgtKQy1tIw2DsX23ZCLV803wzPrdbC8UUEE6m2Lk7E4dhGCQc0zzkEaDwEqSa9je3ADZEaUeHfI
pjSrfjnKeVsnQ3hU141KeajTjsYF8y26DO5UfjwrZWJ1halW4MMNnBPUDk0wVakjnENzVHeZf99g
CTzIFF51KvJ31/2kTa3zfRohHsz+ZiH+kDvo5kppUO2zmmBUYIaCYeTQbBwTtJb+0ybNFEzY/TBO
auPmY+wxf5vdmgmJRGGdLd6EqTGHg843C/cBOcoW9EhmEZ7SkufQ4pdB4zARUZNdvWK+Ypv4IHvp
X3RbtDPFXvgSl3gLSyk9Ko7hbeiHbOe6CGtWwQhI/aedEg8vKNbTNIfvGG7inbWeIWq+IJUT2MBu
0GifY3XhS4ItrvE15sZaBWPPAzZA+XrMPaby6j7EdPpVxtr3pGQbWguua1OtA42+SMSOfenHzOwJ
Mczdnl3stUOWXt3nWsMtjChcBFPWPNV6P37MuCX+/d3yZjny2+rn31glx4064GNC7XXiOttoEPqW
3uVgfCZb519X90+a6MRttuFqYPGK+JFBaxWQuUQUHvIHJIVpA4IKqw1/mxpjJdJ/MA12paq7oWi1
g4uhZLMklthGIcuKGRV0Ek97ybhip4/OyzgLCAeZTSMpXxxNnpM1hbpgVA/iVSH9jSZzjRM5AlhL
jkONXbrHwEfgH2XFb+QPNxlIIXy8iwxk9PFTuhSEi9eRD1l03gatesnkrzaDslatYdJJzL/6eAZ7
Y/Mgd/XxR2nrSeCvjuqKmeim7KpnMaV3WZdw8Goe38jCf9KLmGk4AGJaoGJ1x3W1Nj9Z3t9P7L44
TuskSUlhH12MqxWBPdZ3WMZ37VrRjML+JjsjcAU+v9UIqCqnbLVorCcp+3W6vfp69hxdOg9XvrNC
OCJ3+May0q8fE4EWQ49r62SwhxVjMMHkLTLgJW5cHNXZk2b+D7to31ODZDVnqdg2Rv9T3ZLwub65
DsAJUP9RwCoQAudDixiRBbR20S0spjOyDO4VTo1D5427QWT7oqvaV9Onwrd749NM5a+85UrTx1qa
BY5RsseQhtOmClO9tDohCONfa1S8M2fysJ2X9CPin8WmpIgd0m0pQ4k3t3QCVWjMXQbUENJH7IYv
qsRM1tpBFaMVY9QLriVcJF9StBZPy46Kc9EmWI+rqD3PgS3YF1+7kKCc+VWvpERsyD4DBPFOQzP+
UC2h41b3YUKVZ7deePbjAcdVS1I9iqAUMQYJ0ZN2MvEXNODVS8Al462Ot2ZMn/KCliZ1UBgWZkJ9
WL+lelltDEK4DHAAGTlM0ZXBOSm6TQVWqxKdt1VTrqTa5eQBiH8hcVhtvE+WnmsUu/eH+VYlOfKl
iZhhdZdIRQTLbg26yVPjGnvYXMnBC81uG7cDJhajqTDx9dCGjPY+yeX31kPWNUdtOyVJe+q7fhdp
0PedRpj7sB6fXZbY0PZjZpmc21zgBCFixVumh8+GqAZC9f6npEeKta3qAMBpvMgS5h1foI3TAaJZ
d0kMaEXQKyvU8JrH1dHiwdrH+Fhskcg9zkCcf6UXqL9YFHREUTJ5W4EhdGsOiAbKi9cn0JKMhuq2
7aNP3oxjT4VToLckgIII8fSDXm1SM31T98iSQZsJNfFJFUqV1n9PUnM4ecPRmBHatW7tSco0PdZZ
8fzRqdhs1mq07tEfOUfCteq35+KuHIf7sac/NOKE54Annqwu3TgLkWEwtQfNK8Q1OvgSK26gU2wF
UmQbvdaIJPvSgU8itQbEk3aVEU53kwW5Qep27k2vuMVmh1zZbuES2kmTB5BASNoOzqTtliU3g7qn
fJi1ikbSqx7bwfYwBjQVe92M9GLDysHN9ZKAWuORjIVPi+GHhBPD/Q5d1PCAPnp90W/qGTda2izc
BqttIIWSeo3s4Zj1zXTKOPwkdtYH9WMejI5qtnG+z9JZrzGGrCAbqVD570FXG15U3Sir4hmvRMQw
psXSE5IzG4bsnI/Wi2Ul1av0/I5IULGrFzadz8M0nDXNjoK6lvZetS+VMfN2cmxvm8wriXbk5GCK
SfAPYdsAlordmlnLYYg8bevIAuBUjRlNTgzdvSw5EEnr8rLhkUG3OK6MmiWM060geBiEXikujZ+a
u94i3Y1mQWIHzeez3SRn0hTxU2o3EKD0/ubM4OMoyoN8SGpwmLV3P7f2V3tI0ZULzbrZLn9epPGD
u4g2cBOeptlotFdiqmPkeScplx9tlx5IhZMj54rY61ktyHh5BunV1LnE1XRu8EmGQz6cl8K4ShS1
I+QSQcub/HRqNyPvTgyxXiQB/IWAKnHoU3eaZ6veGg5qqZYRvTUlHwH2NobGEJgeORxDm/xdNMz3
Xsl+stEEqZZn38bVii7Szjr5DFDneX5htzGJGfzXZ9LLHOM3UzTZfvRG+1iGPp1AwfVstSWaWinH
e4298eTcWHXajPLCGwxnBYqvaxv2zly0/FKgIkwsXuPwYplot8hnOv5xOwieVyLmItY8UGpt2T2O
VoPa1zQj78YKpcrYJl4kDo+8djy5s998rpoEJ60T74xwgUNH3zW7uf3K0KnIXnM/696W2geSo8bI
BFbr2S33Pht4rE7TMZr006EjM70TGrMcJM+jptUZofjyi7FSh7GF7Po5LhiXaB6lHjKURfbgwL6g
ayfjt5Ax/GOxCp+shfrkikcbxuLOWEasF2G3POsGMEM7Y/H9vNzisCs+dTXuNrZcX/JMj45Fv1gv
S3mJlpSGvmmSk4IT8vSNt0k+5RtncL9OWhc/Dh5HAXYKb4NRLHkYxdZqMcvn+hKR6OcwzjIO9hSR
h5ncEF5K3/wOMyzbR0OZXgadMVoMV34zEjkkJX/JgA210Xozp6iDzhQfvCbWXnIBOscz+eeXLn+Y
ZRmejFJeo6FtDnkZAukwi+FQodwGU2Rz3xlzfYRsQ428pN6KFVzwIBBud+Indq4hk2fjLe0JJfZ6
3j2N+Lrc9GTqcXIthJ9udbaQ6Jz6VxqpcjdL7WiUXXzP9hM9WLMmWzFY2n5sk5EtNOl01GVXnCbI
LpY7tkRBRp2BlsUOeIw0TDqca2VW4S6bjRnyz+SQu+hdbHfdEbWi3Xei8s627N5d4tKEal39UNXE
q73CiDeRu8wXct/XXHPM+xnR6H6pwit8xjWtwjIF2pLh8zjE1yjJvYeVGZwgzM2V9K/DmGqbIkx0
hrSOOMiMOm4VyQkmZO2+j32AeE3mntUvjqz3RpMOxzwzXDKJBty1jLloMqXJRdOXbMMetpz44xJe
lhRuJhbr/MCUg8Okja5cQeZRvVkLhNJjHrGYgphxcTI1dyTSGT+1C0mSkethXwLcec5y0mLa5A7H
YqHcjGZjOTkaFgXGNesDIB+pXIxHtkLDvFqvncGqvzTGhLkwsgHhdvqP1tfwe+uYGZhJO/vCFYIV
rfZ4BzBrusv7eNgqYxA7vof9xDXQW4b24LWa3Cy6v9ylaUxIIwyfi9TT3ypmfH6GPSgNC3G3NPHD
WDvRaYBezbx3NbnwrccWjAGv7+yjl7BYmkvj1CZp+4B49MJeAVz4UWo8mbCSZuPrgqXjXvkO+6ZK
jnUDUtAL3fBzRhBikxbPKZGQZygHdCajSA+L03E2LiuBNC+KK77d+JLToaDSiU2te8anKZU2gLHp
GIHZwLvcbCcZVnsZAQ4hhAvidLXDkKg7o4vvxoSiHDTV3ktgBUedFt4mVz91frgCGxvtYdCTfV81
39GITRIQYqPPbnJzpPYMcvJnnKbyNg+l88j8CAmxv7lDuNyKckhQempSzz1Wj8Xjfqgt/eKWmXFG
DrAJe0OHiEqyx20Ix4TpwVW9kiWNZ5PH2aF0VmuKcqWMOt5cr25ZCyITcTOKF3gqzSW1neI6NGa7
1cqJTzBrMGpxHC3gsQRnN/3AlZZ6jyOAQbtT6QcfCYMVAw3NADac49BQi6dJHEAVnB5SFDqAoqe5
6sKds3y3mbbe9ZnWncqI3HLfWCxR5TkUe2PAsrWvlb6k9/ngGjjaC2h9tnDvBCCirdXU7sbtQ0Ax
EK64Bd3pyuxy9NonyoDuaamyravtdFbjPk8TxiMtmk84YNb0O67lVhbujfhOHEAdz+BEVSNkt1Hu
Ry1aTXdTsmvscDjQYGT3XNVEZKxVULDLI9tRwzuMFOGducab40xOp3rptp1T5w9i6kAcSye7WBrT
9oGlwnu4KPiTmZdWWfKtsD2kT1IJTLhBYPshwICVcT9OJEKTkYtTF7d6IhbGrt3srjPQWjKa/GaQ
xQYHK51h1DQnVU1BRB2Crr+QE/JpCdKq6LaK1VMIlNDEKbf55ExYRqiIyXUNm4SR8ZbRql1eyzWB
4AyUw6o6VQNaBoEv9ZjaN2vu7hYf1QyXmEa0QP82pZX5OkJ917JdUuvGU8xeLeK7Xr/TkOR3aH5X
uYIt/Dp7cOlkWtjeP3gyo0mAkMZRVK8mVaXYVdX81fIG75rXi/cx2uk54DeNf2+t7IoM3g5Y2oVk
cKf5UBGqd8sqrUtaJEzoaFDlHJ46oyi/MqaMAa8ETVt4Z5YQAKzyMY+M4L467Ez90JZHX9NPPA5q
+jfUA9XbzvoadUE7IepUvzGmIkuYQudM8MppC45dltfJTRUf+xUiVEZTdEL63Sp/xqI5L+20Tqt9
vT1m1fwg2SWwKb0H8zHshHbfGz9t79mUn1IJgiDtJooqsBWzFYYvgweTdxhPPXC2c5wzzaOpw09Q
IW11s+VhJARJ2Q7aK77XGpIWOC7LXomTS3wfeQyX1kRgpfF/y23pc0xw2ZIAFrQGnSBM2IOCdSYS
fBzBpyJ7wX5y8AhwmpNR3lxv2tF3TAfojrfJKw+CWutxZXByGOThTg66F/gyiq6aBRzAcO/hW1Un
s83u62ZuD7o+/MwWsVBjWEQHmMMw9duQwxeXCftcAI473MTVkG6QCN8KL+v2SQ+6pI+T6SC08lJG
fcJmTH6xNZ6DYqJvGDLGbNgy972G6bcRVnGXhURlm1y/RI6pX0gGUodW9k/GWt25R37RGvKmE4mx
ndthFw9b8BNdLz57Io8ejBKsDcp0veunPjkU5QxBAYhnEGmj9qBROuefsq7IdoZfl8d/8F+oPd5/
trVwzOkW8RLh/43BLDWQ2nSMqBul6IgxI6ld9NCyVoK0rZ/CUN41fNZDm5k3V8pqw2XxpCVWgvC8
wA8JU0At+YiXaIjxNwwDTjlqTZ7t5YtoSNOYpdU8mfCsT0uelRvVR7KLG6zaVD2rkwSi7tfcG97L
iadVAgrsKESLgTqutUAypA6KptbXoP6vJhTMV62+OwMFigMoj+iBGaSDXGARS4bkGOZ9e6/1b5Qr
GDYXKjzHkwuKo6kdMlmyYCMW702kDWdEg2vOrCWIKgTbqmGyVQiRn5TopvIIFPHG4BifMIMPrfgi
LNhAyhJCApV6sbQfZGufyDYQ73Ur8/E9j29kS2C9mt7FrOycg8dqD7lGPBrR7XPs5czwCbbMTbOK
pjH/24WiEbtWz66ObORwj11sWYOBiAj1/5AYw3tDGiOgtBt3Dnk20sgLLv+Ihz8kQQuGyr1btgxB
m/yMMTnlBVpPSBW4h4/czTtriv2LcrW2nvEzyec39Ru/Wd7APPxUQnaZhi8KtLN6BTEW4ruB97hV
BUi4sjExQuOvaj6GLFGG9OL0FvjGVRJw5Ltd+w/Z3MTHsdKOYnI/8TyGdgRBOsjMmQFT3DCcpy9w
UPLLqjc3LY9VRTFKsvLdFjOa/aoveLyX50yKrWeKaYcQ+KxwejXUe6i78euQiqdxNuDfhsb3KCVv
pawUg1u9MUxhD6N/VmeepuFzBGFCgTTdZXb5wnKKj6mxUVra0bXaH7Y2Wf9wN5n/Zhh1HNMzSIfi
fdRd0//L4hIndro4tuJlY6bNWZjJtC+yFTJYuktQuUSl2MbxCgStpASOng2X9QFrJhmpOTzmqd4c
pGnt1dvDu7aDkf4jHshw2VTHG8/HdA9Aa9TOApcZFgr0dmXmpw5BA4SLMdgWf5m1vKhx9n8+Kf6O
NKgDB0C79h2Oi7+aOuuYAUxiRuMmcYdbVcUzDdOUPCZZ+iM0tP6om1+Uhq/GG0oWUo/pBLloA4vi
mkA3IqDhkNkQ300c1Knb/JrC8JvCglYSxTey7w0hi6BfBeCq+pqXw1kuokHnRqPOG+qNxh/CgAlj
9Q92Q7XO60/noOPqpst7h//YdDzlU/uDpUgygBFx2zFEq+bPWe3IrdGM7GiYluhgVcPAjQcvq7MP
SlhSErLycLnFShOJmuiUreJZFmVA54KR8O3BXJHhnUtOAufwJv/HHWv/bpHke7Zcgl/Y9Mkmu3+x
SLZF4fMsw/oXa/YxC5dTv8gXwhLWRvPz5lgtIYEJRo+ziXyqJZBXR2uWl1zrefrE6BKD9k+xSm/1
9v7p5+giQ2GaNlzfMgz/r/i7UScxMk2Qxc3JXs5ON4R36hdsJTlz+CxGkbB/+5j6g851ur0lOOpt
2D8meV++xI4N6xYO337/evVKfenvf9Pvfzo1bhP0g9XtSyL5bVCWeAjpCdOdyPGXJMi3bVAx2cPO
o5f59eOjnfllTBKkjfVDH1/48Zm/f86UTL99tuPKo17in8v8rH0QCSOvvhLeKfWSMkUSc4+5U2u3
gpUvj3PZ2Q+R8YAMaz+qjxidUV5b03r6+PQoLQYoPTrEAveiyfpgyqS/JbLtb2PuQ/KN5Nydmfcc
ovVj6g/Up9Dz2FOgXpoIYSR9r0Np9Dez1EArqk/WjOg2y3A4fXzW+hd/fFWv5b/UofA/2pz290vR
/rRF7b+1XG37/H9f/uuXbP7r9rx/+V+wY40C4g8n6LrD7U9L1k7lD1n+bJOvf1yzpr7mtz1rlviX
bghCDbbNDYMJ/f/8tmfNt/+Fv9jQSeZbnLg403/fs/YvTiZMxh43u7BM2+aLftuzxhqUf/n0jVhp
BXkB17Cc/8miNfXv//FG9jzd4B526F1JSbtEMv7svy4HxKUeRX2VCEImdF1+0L3Uu2F8zn57VcQs
emq15cI4o3ywzEk7d+PypH5XNIt5zKn/tpoFdiitia8yBmGtD6tTHkjcOpfU1O+w0wDFW8TXOjXs
NVk1P2WoLxSZonmjbf6W8rf+WBP4fuuVVNKRv52iFtwPoAcTce9VhNm3ttQfs3IeHs0s0vZYGicU
wmS5hC4rptrCnB6NKNM3elo5b3YUf85dRmQfowYDyh/IBfKeKAZsHjAL8dxlw1O2jPOXDIvENtKE
uCyjoz/rcfdks9UtCDtvIMVW5a+lCfs86dgDZetD8+jB7H9UH0Pa/OWbbITy5xgalh4/z6aMnyOR
Exc1I5ZIl1kM0DE1wQpnVnxTr2hjko9Xv3/s41VkM/2oGHBMdk+WFxHnS5l+T0mNv9nLJI/qw61B
ZJKUvXOO2glytZXfNLLRB4LH+W3WzN9eqY/NeSaQJHtWP9gPfjpkz63ZFy9U2CwuAgt+Ub9tC7Yw
kJOQO8E8d+6i4XPJwspgFDL6ol5po6O9/+FVNn12u/dkDfFF6y9mmAN8B3uy5qYJnq0fWwNJf7i5
Hj4eMH/KyP+1PvE817NcdgwKw/Cgw6hQyh8e4KnRjtMYZvJAWKKnADYigruuAF04V0/ql6Zbfmn9
ggcBfhzhcv2Hhm3tSxKV/SZhFdQtBZHyiG8XKS4+Rxc3sbO7qtcxgFjA3JZQty9GO3R7+vavSx1X
d4ysEVKy+gq/rKUOZ0wmta4+dhX0SneqS+ybHQOfaUQItlywaWTl5jdaTMxbqOrppjFxLkEKewhL
sRrZeGXICfHGS1YPf3KVNTaEaIzMd/UqnXvzPWY8bE3NcIWzJ++YwmtHcGVvKjiJNGvdyEIic4/N
TUl/zJ0TBH09yMqcVneZ4nAfptmb+kOU1oTc18CSEj4kgE7tS4il+5yrGKtQPN0i4Tx4BNQ3pRGV
dxZwzW1oJvpuIrz/YJZIdFNoeQEOFYsgezu8NGZX3oVu/aJ+p37Rp6vQ6umZ/X08nAsRMg3F1la2
Mn8ux572KGtMhwWo+mO72MOZAZp/S4qQiL/tZa8rqzfSe++8mFq4Y3fKvc80+g0zBTSmeZL3s+e1
p8GI6q02lt8SrylgPKLsqVelMeqHUR4Tc8ixKNfmqxeTKkdtZogVas9zA2k3iXB7ADC+Y3tMcmVB
EKCtdXKHeRHLDy3nXv02RUIB03XzGbx8a7WQg03+E+DNXiMbv9dQnuPhbqfBYc+fYdgUUX/JT4EX
Kgxy+OU5xbsXDFbxeTSk9csyzjlAcdwMnrz1upF9rarM5ndh/eK58CvaAQAjgp84StiYflKDpK68
rbrmiqhcggbQ522Gi33vhKxsKIvp5k3kFfMiZj2NN94syHInp3IYPhqNTZibq7ATvXwbC0RGxHDG
04Y9fVk/Huosgcn92Tx2TfizDQfzU+iW5g3B41dbwHT8/7/TwgxofjmysnJcvMuyskBYnGA/q18G
SJdc+MM/LNIWKjryxx+jbziG40DNoBOzMFT95QlmRvpgcL20ZzHb4pQN5vwEVHAn1pa+GdLxaNvl
JTS6nPXKxvw57ex2HX5vQ6eo36MqeY+y9h3zd/RtfYFKwCgKaxZTcm6NEq73VitkvC0mUxyaiZik
iiTJ0cJa79dPJNvIhHaZR1MzpYhzi7YbamCH9FFYLXs/erJDk9y+0JcjS+w4sOlNUTLKXWSZnEtG
lwXlNOIA5t862KybeK36EZEaRAjKhSdfEZe3ZQSDcxnj/Ux4hprS9j9L7WfaJ/Pb4qFQQG3YhDWC
QYrjgQCz6fxo7VdgzuOuDdnv2bRzvhejYx4jvU7eMm70Squqq+0MYj/MMWL3lH5h7jOdWP7l7bnh
SQrJ2j0o1Vrp1/AzMITZJ1yh9sukXSIooJiGjIvE1LgyZP4fYWe23DayZdEvQgTm4ZXzLJGa9YKw
LBvzjMT09b0SdFfdWx3R9cICKLlMkwTy5Dl7r31L2NaFkaa+yzHkTu0ANYwv6NaAMBf6SAyO1Svr
oRY3JabzbZQK0m5V1U+i6fyVmXboBSfGL+vJ9ifwusEPrO7jezhkgjRCPMiQnF+d0r02fZWhgXtG
4f8rZuj2GKEouVBkIK9Lu/Fz5GoCf4lStiTsiThk7mHzQ5PH4ogo5eT2bnA2wyjppTR5gnljTxAV
rfhRGa0PpfKMt85zix1jy3Kt4v3dDrbbwxNsgUOMcreRlXVyUqsvr/Et9JVD+aFAvsz9jJ0GErJL
FFKk/H3UT126HJ2KlqhDSMAoH9j3/RvddWZ3/9flQM4rSDIbwhv//T+uTGG5TjXVjnIsNG+Xl+17
3re0+4ZJBUneA3O5nwMJ7dDWq6R8BG5/skX72maAx5KIa16vc+MliMz22FY+HWV5Wsufzqca+lAM
ap+sDjV6Ec97VI2yPQ2ig6pn0uSzhLdJYrN+89EdS7cRfjTiBXcaszdzpzCKWwwV3kOPZKhNbdrh
k2sF3aP52K17o8bwEvi/oly9FYTmviMGRbdDj/yCIsjaxwwYlrTRfna6qV6VLpPqrFj5keoV467e
/5XwB8PS96jIEGPlTKr0gaWgLu0TUExzYaeK8WaQyQgvNKsRsDT/YnaDpfiPG7uHW4lvPHA9eu06
5f9/19QxIVNFWysBISy8PNpnwOpI2jslo9o/Dkk6LeKmjr54f1/RDJSrRANi4sma0sitltGq+ms+
S4asuQZpWS+tUj3On4Kp2nu3SPJrzcT2EEcwunounQzWyW8YX6dSr2C/msWPUjkXoWAVEaNxUnyt
/NH7bLvNzhHPBMOhycQicIpcymWtNNZlpUcfrZdKTg0MAU9x0JyVw6OiCOcQGDAXKwSKYPlHDFCF
1TwwaqDok0e6QPASRS0icsddxG3FL/tDhF2IdLJdaFQ5ObbqPrKD5qogHtm0cakunVqrr3gsgZxX
4ZXe+873KeBtq9G5aeJVQVUibwdQ6ng30RAYwnxxiuZHSKvtG1zhtpdzffQmyqay4spcl+h8j36X
rdLI8m59LzoyUiLyEkSf7gubWGhcwOO7YrVw+RPzqnflpmt040XqOJOhNa9VXxov+FC3xL2Qy8zo
tzfKm6OO5sFDI7N2Sy38YnofNR99HiTDdYwhTtYY/h7oAg/WQsHAlzhhvPbMpFukyXDpULBB6iGV
z5FFXJWPxhYuJIVaTvhmw5KKaUNeXa7YD37qEvAyJJBBtByhiJAKMs2/2bXDOI3u68KbNc6Knsdb
Y/DcrZu7wb7yS/9xdPAgqj0a9mny9Ed3OPYKb5RUAzKy4hcS93a/EQN2G5bESZgrEXm3lE/qOK9o
sxwD8Qzwo8Yj909TpfTa0pA5dhuCyMzflm3szZwMXI9oHwLKUOjXdo6AYSrXSSyADYRW+1QOOEiE
yaU23xTbtH+sCZtbDqqCeByz77aMSObTgkm5GHldSXPPo52jvuvxzpZeNF78Uc8eAT/nj/nIWKep
c/WsGrjcAjUSD38fuW598/T60uRgFTpHbW4JTMY9AD8TMaO16AkEEWPublnXjLfACL7tKRkZGmnd
i2vTZTfSZ6s2DxqurhcA1vVW63NKh7EEJZ9vcvIWD40cq+sd/DuVCO9DZ3b6S2555bK2Y3hNoQXm
HQrD/NABqFoTi4MC76/n5iOzJsvD7GKih5SCPOlxhCqS2kd1orj9F6swCe7/df9x2NPT5NR1i2po
blP/w/Cu1lHdOm7Qgz01o12mEbBn+8HHlLjGujaQl4gyMI5Uzi+J2ozHTN5m1KJOV+hni1UtgFz0
ld4cW3lUIp5cstsksFKeujm2rqUVjwwL5FXaNdlXlkT1e/mcmeb4Hgy4j9Uu87HjJsoZPY9YsYvU
PvqaWFhQ6HwbA/8ajXiRGq+Jbr7Qy3Vhercg6XQIBsI4hFb252h+bpDPxfI5wn0xGCQwouyqii6F
C/2qrpL6bczat95K/E/FqU57MfjJzzKX/OI6YKIoMqzCSAdXYrKzn7d//FjtqPhEQYlRl6XUhrHH
iL0ouLCbrdZtOfXIi8yJ9n5Vf0nooxQyKWY6fgjHgqXimT/s2PSJIjK8W6aCvm+4F+xEIdaatAkr
SSTo28Otmk/nh1LD0xyPh3vJk9iae7KmVn9BuymvJkIfOn9fAkQ4jCGKXdP5arlfJ+eE1sq6aMzy
2Y8/Da8Mj0oU6o9G/BMrfP+LTuIvATb7bRhsOh1umKE7ia1tUCNCRL6n7hpFLZaxbHrg4kOC63Xl
NW91GOaN8U00rvPgmu7vLu3H95ricUMnXUK03X3PyG8/Sr5X3qMnVUzoRLkeURxYLUr/orWebE95
x50WfalZ2sFTj8D022a3s6UvY2KnhxkQ9a18MNKyeQA/oBzk8/PZ/HyBx2OSUIOupF8UJPQnNFKZ
AtlMAtnQPjDxWfhgQXZO1+MEla9TDYn/ZCFzEFSnE5PB6jrv/nSzRFwEi2J13wwGaNC6Kt/WQjro
qrLHmySiDpgQUKz5pcVe069bRejoiJ3sMlrhsE8PhaXFS32ss595GazKMVGfa4jpC+S/4bpnVQVa
NtWn+SEtPZIeht7+FzO0Ljcxf1d1XNI2tgZDZbNowgjxvH/wZh3ReFVQgl9QbX1YmOwREqKzvlDt
3w/kM2ov2mVfsTn86+d11LwNNVKL2EF3hCSDZWneD4LjoiYv/cFZxQbIKe7Sv1pZVHda+qKz/X0Z
w+G17jW7u2nj8DxX1TD7AyJeGvNfpjKmHJj9178O4ALSUJi0sH5NzfzHFg5vfqFpHVHKfaYpu8x3
CbjKvCe0b/3RDO3frtJsez+zv/08+tKmXH3pAyXblH0/HppmPbfcYBnuhk4PH+YuXNpUv6dJLoeJ
TbEka0wWwezqgiS1DRE+GSC0dBHbF6pYytY4pFa0mvpKR0t/nPVJelTrKEa85rFVj76UO3slIYPF
SPkKFhigJR0C9ZQKcfQHCzlzK/TiQsZD/uh8l6atPNyPU8/4F1wMfdn/esNcWgMMsFSNxjKQeKZY
/0Dlkj9D7GDGlCWwK31T+nrwIBXp8573rzMrV40XlZvsQY8GZkIx7iQnNfeVZ47PY/EI0YBMhNTu
zvNvwg0ldKpBa9Z5GVef0unfTjHa59wqeFMzkvY0b+8mSKyVxjEvEV+X53TIdkYgvWw0BuREj+XM
yB2QfyxCqzCwldt8RKbsnyPeyGtApuSuH62to1HyJdHPuTgk75F1KC9XmBWdS+yU5c7zoBNKWasX
oPzR5TJd2eVnAwriQtdVn8+sZnA2OZfySnEQVdRq4L0OQ/ds6plDAeQdU5PshSlPy409f26+/NxC
Nb3Sgi53fU/NqKGGXQnDV/SFLXMc2xEjYF1hiJ0zuvLJBU0TE9oNErfDkStfaoeUeBnFL2AYiqNP
UhdzeGd4t9gGLntS1o96VSUMFDXhb6jFETnIBzhS+qtKmFAm2mOt0mQlv9LcOFUWnudN6fyQKKjZ
MKea69wuh3M6uN6hau21CTbvHJdBsGiT5GdSAfdoRrVdGqJpoRbpjf6AZVZ6DtO3ZKzCl7QzzW1J
ePYOiA16Y4p1f5EbFrGYZR0+mWYQQ5Fpe9pgXbzrIrNY4dWcp2zqJU7H+plhBMHvTfzU0B9FT98p
l8SOafbKHQBr6dEsR2hDAjoua9Ahb0pvfz8CILoZB/cYOJLEJyh6wr6vPvQADGwMsoItVH4qVdz/
vGXVR50oawsr7qZNXe7QwVBcZl+eUaBDvX+12vklMCLon8IU1crUiU9XOlbDIuoeifLud3ZR+DtZ
dLJUoB1v4dDlY5pdFNzBm4DhdG9Kp+f/35fWrXni+fc9jGpRU1WJqrAkaAiNzT+mtFPjKKbB5mSL
eg6vq8OiAluRrN0uYC8qH9zBnWD//nVumqBXnPYHO8KvCpfGi5K46SUb2BkiYntgGFx+JK6Z7KzA
/sr1MbhJjMQJ7DVBbY3JbmI2WLoVc4uiS1atEBa3S7d7Emr1NE82KsPlxsCnViiRfxIwIx4suV5r
cpk2gC72QeJcs0ihjcj2k9YQais8/CPsE+Tepr3xE0TpXqC+kK73asogNl1ed0wCxEqXp3PtHNgN
VIPGf0gUyjQ8gXxTGy98KZA5soxb/q+RKpHXqGqNfq01h1pIr39YLbgvM/bSq2ULvOfI8+ycvM+i
H+tr53v1FUqPy8UkycTyuaqfxLJXTGK2aRqz39duyAHZPv3v2fxq5BlEA+1GbfIfP/vzwgFi0pgP
yRPR0V5p/kMxRs56csNpBVGlvQ39yKjdNf0LVuHgPOlBiKauDpkBzAOdVnioQifZ8DFL3X7Xp/YA
hMv+FqH5ahuIGQSSDzjUwEgL2YerBHtSq+5+8Cffe6rZxQjha2Mr1Ew5CqxToAy/C8L4rjYszCEc
yV/xrPg2P2RqoS8nrcu3UwOik02IebKDkDpRC50z1DDacTZgiwpy89WRrop7Tal7woRey+5zpN3F
Toc1L5PIGfI5GUgIX1uDWPOYlvPFcwItOIadIIva6s/zNtgx4otruBBZmbiAEsiqZ6GItSW7J9bY
AEI0ADkkVf1u9m6ZrJXs2lRZT56BeQEH3IVkCpsfVThoj6OCRl4w4NuHGfIoJ0W/KFIiZ+Y/GESj
CgRI3v0mhbRSPdh5sjcXlF/3a54lqIWoiX+Q9PHxhdzT5xJ53WaIiYJNa2gNC8OxuyNgJrz5mNtG
rgT5EZGCvFCbwUwWUIUHtiP8F8Xs78Ym0jZDmb0Ym6APaVF6/haEmbKYmxK6/Xb/iy2wOgeVLCsg
GiXrVRPYT3ZexgcaUYQnF9Araq2nhnf6jRNi/8pztL1j5mrL+/9AL8SAFSUdHtHJv+KAM95C1x92
Ogq29Rgo9ZZMoXSNaHqkQQbjA+4PsApfxFclrlbkQ8EvSLtkm5hWqC3M6cCdK7jEWD3BGVb+q1IF
1T6HT3UaYCDNL5ApLzAVk8YKczjraTJMfw81OcTdKNG4f4ZP8wSK5e05D+jY6lAO92BaRvajeCNR
rEXPZJTwro+auN4HXH33ATsluzLqrg5WYkbwSZqQaVlBxkWpUARbQ/ZWCOiEhW15BFTqH6as8pWw
ZWpq9DrRY8jtNpiwwmU3Mn7rvcG80CMwLxa+7vtDqfd78oF7EeNfDJL23meam00koxzZFmBxB+p7
hLep4v50ZdR77uAMdiCvhF7wa26TpYXGTMnJ9K1XKfmbglVrbWHGJ/0ZO8f8oKbT9yiq6sjSSdAK
cRhb2ySDmuebk8i67pmCW1+BT8m286lTWg6pQpDQW6uUu2Ez384lS/V5f4vcgVqgUrMT1oToZBeW
sk7wHz1XDlpAZyrcHXY8v90XIqhf6rcZlZtNzpMn+mBdBn35Rvs+pFf+ro04jOb7f005Nl8OWmMx
2IkGez2flgNZYvfZInkTRrMZyjpex60ouXUJQF86HZcAd4af9OFzXceNlBWG23mdGSYNAZlTiyMT
WnfZMtpYu3kdnkskPyf6IoFqBGfRlsf7PwxE8kODvPOawppiGJHfz0Jo+wPc1NdCVNskKM0DAas6
4z1AuMu5xpofXFlttZmmHqAyyfIQuvpcmsVPfjqM36aBUNo2yHIICydtPkyK1BUmgPpUxNZGRKq/
dZwqX6R4ukn7SmgUNYouB3Xaeq4BQ2fQt1Vg/6LhNgEw8Yt9RM7sBbGXyXUu+teu9X9XAFnOiF4x
pHbg9eb3uYiijaVPznMwBskRsdtyaGBs5tMIqrrK1fcU+U8jBwp23f6y5+9vUvAVrwNu7qmczrOS
PtGSBngemg927BG2JSDEpAm1YQeJ9ugHxp5/l/OtlOqbWlT1q2U+hA5Jk/NYGnTbq1ZXL2j8m2Uu
OyhJ3jB6qBK6i/awilgwoQJzvu7ws2PAVO2dihdn26HneIkwQ+s59Gw6ytaltrs3taI7SR+ZkfIQ
PiXR+DNJpmKP0mrbynGdUzoYoRXivXteYiO6nP1NaB+jMvgkpI6rQz5U2mQw/rH4n3GDXqSZVizR
rVpPJOSWeJTutyq1rt1lWQiB4DkMz4ZTy3FKYp2bcQj38xcV0jlfJSVoTkN2bfUmO4cFpRGeGFnK
RwxwucylUjZYQJu1loGmKeuescmnlyBwQ7Lx1tPCAIliz43y8JzL2Pb5wWuTL1PkzaElm441sx12
f7dYXHp4QxJu09pWWe6oJawcN3OcQhiSpYQlqTg6ncjV/WvX9dm4EG61GmVTwVT0bl/A6mQqJSud
iNCRSUmarWdQ6Xh9jtY09KNLG2lPCQmXzwWy/UXmmuPBYzkIc1G+YbKHdelEzsKE3Pum+q69SUar
JLfROVGAeY8BCTNIn1PzbT5iSAKPrOQG6ze5tkrBYmyw8FgoUghxMJTuFwTGdUI/65XEvX6VZol9
IiStZ+hVeZv5/bbjDidGCPl2XlNRcK4CTVTkx3XhVa0rNrB/Ham1oe3uS9WEKISuuE3echSeM/kW
zw+BV78zZKsZRJPaG4b5T1fD4yZsHDBpzORvHPpthAHiAHu5vaB3m1Z+RAuiyfGthqzQWuj3j5FU
xgCRId+mEGzwplDmttfEcHtj/0gibvREyLG3cUauqF7THgHlensVnMN6vvyQz26ViQrNIfSMfA1y
O3Vqn0U66cYbPIxqyyYr3PRQXxZyj3AIg6w4jCOb9LERxjUIv72grp5t8TFvIueTqP60JvW7YFB8
msVMvSfsE724rZ1W+vle7U3ab65/oBxJRYEa4lis2Mfc77y4RHxy/0S0nssrr1Wqc8hoqqJn9bOa
Hvqxdb6ByAyLcBitZVE0FEpS8370envhkul+zeRFmjnduHE0Y1jNp8SoO7v7nao3UQ5q6qLPnOQ8
FxB2Lx0m7qtRFeICIaUvXGNJ2Fh1UuzavllmxdBXTkAFFKgaEOWpM2LnlrXF/Xliihxe8/CuawiM
5vePNueyx3H7UhSh9SDDB0YrZ+Vg2vIogu5TbWL71VW1YO03eIBqlfzxqN8PA6Rux3ecG3EuFrbh
dPg5KiS+cEN4JnucRGgr6h8oBYulRVrfp50W0KKmde9mxbOaCPXRKJJXZhvGG4EWFFi2+eJTxW3o
rFerWg5jIi8Tu1ae5krc8bqVaDd3ewhmcZRWv5WjvrL0IT3PI4w8sGVFK8zNfBp5sVj67VhToym7
nmi5txC899b0DGDSsCFf8bYdhg79ujqwG58bQOybIHAXOOesCorqsiZtAByVvxdD0sH5G+iMQCkm
E8MRRyVouc+0Ei4zn5sy/iETb97g9kfuMMFi/m7PX/8AdN4CX4x1GKREDOnHcDTkr8w/LYNUPHIX
pZCuX0raq4+MybyXcnhrhrx8s1stvYwMRBdpGGYPkWX9EpmTbu3MhiERGuM7Df8Pn5yfxzDw7CuT
0ycwdOM7a9A/f8scVf8cT1F9GiRtnO2Z8zD9dVT06p/n/j4KwpDVORd/fg+WW3k28AGRGJdvnXJo
Dh0SlguZQ9aqzKrqzdK6NxHhr1NZNM5u1YqDYmMODdomf1c6Q7W3uVJetSYnTj4r3lSXL+PQsXcc
xp88K85V6+YX5kZvQe/YO/TMFMAp/xgQA36AG5z7OSaHctnktuwNcjrf1bug1hYqyKTKc49uUtbc
V7Ln+YqofCIRfRJkF15Zmkdch9gpZCc8sES+TMpSXvJVsB4yfaJ0YigQ08i+Dl3+52h+DsR6ep3k
c/NR7AabALzgQmlNNkbo/VfB4GaH+bTVq0MXJwbkv6BexbLxHcoHm20QSSNhAy9ukIlQxK0Ng9Wv
1MxduWOH3Vmfig0Dv/AJAxryiLlwGpHm+U7YPWWZ3T0Z1fBZq/Z4Iv6se1JNQTTHABFh/iH6Rhym
ymgsq57qKsDKz+jrHblT9wWCyyFYSdcvbdORNCY6bV0XnrlMSw0QnDk1K6NWm8csrQhCzUeTLzIT
0CRPFAI8h/Shc5Jgbbl680xuH3mUKZgBVY+uhtPrR4bxBg6FKPpS0neQT9GHnT/02mA90XwmO36C
buEmlvmkZyqGlVR9VU3G/ko4Hmamyvygh522GgSWAKisy6JSAeUNHMVRYlwVS/9dSxUTERSEO3sB
WZFmZZymLkB7Yto/kJGRGMyGvO7oPohKNbdq47NNiRGKpxV2n/luPz8Iq3zoUdfvJR3ovm8ty979
s4ErAIkucif6JNOLbZ+Uv94XCkZmq8kE8im/eGEHxbpwpnolaJeHy1iexyEjl8JljVIjNfzSCU0J
Y8tlUtVzySR5tUP7V0ls44QOMRgWU1zU72GPvTRAwvGSYKBOKxGscMhkx94dw7eesE2mmtWHxcZo
N8WRu1YKYBR3vZ+BkmdfK83jbMWP29R6qif/pirolGrtx6wapJVRLSIvCMCjoc+cn5vzugZDzx8M
vJSw2JtW3l5sTNhyuZrywl7y1yRkmqXWUZPtpZb2Ul863WsaDA9cVbd5sG5pRbnVYgIJrAQJ5JAU
6cFCEmINivPu2XTB+9x0iHRww5c8MzEl8ulMuc6OAZbBpYgViihZ2nDX3vh60RxgIygPVOYsT2QD
f1dnirKSJRNJoQuiCSVo9DWZODEB16ZnfXSZw7u1gmfdMlZJYFGLTZDxVDVLHrgyoxtL14vTl9UH
XQ9t3XSMrxS8r8telnwgjrZa6NVg6dEKwOxTkcpkz3O90E9O8SDPWksPGDkAocYWwodWt8EPP2qu
sdvrv0UUL7gObUj6Cek2+uh/e1B221QXH7yFPjZau3jsVb6A8jaQhrYr0UH1evB11AOa2X11oJU2
CArYg2UeiqKI7SaiofCU6LHzomTlmh5RtBfMBjZax24vqzvlWo9GsAWcEh8VV9CDGdNwk8pYVbdr
nS0bn1NXRuMncaAgY5NGP0TGoB34nqWLWGPJJh8rfw8Sl0LF6MQb+ZWNT98g6R31ZE8iPenUswtD
zsAq0zpj3nFfa2M0Nwq0zz25hey/Ktpk6dAbpybDfW7hEQy8fWC1OnHx/3kQhs7J75NoBbKC3aSW
tWcvp/fCfIpcdyv6tPkrjhn95Jvfkvtd5jlTvKrb6gbVoB/ZzaFE+7tBPNa8E320o7RIf2YelXSo
cFMLg3Ads+Bsh1CIc9CrYjvJo1A+Nx/NzwXkyqxUpeSi7TwNkJG8U43OwWl0+9uyzpXi808s20fR
pDUQxeIxbLTuHBcIy+blRkPWrnpxfxoJbnnMrDc7Ljp0z4H15FaEnFlT0X92hv3geikynArWijuQ
eM7G88kQjb9ycYBANAZB2wEUWNey0AdO7V7onNJCsDaD4MY+Ci091lDZlmOM01lnRMEtoQ42cWfc
PCOLTnPLgU/cW2P2IafXJtnIh+e4zw3NXgJJm2hk9v+xM2oKpdjYuJ2WRp1uCNdofs5qDa3wf1nC
/GiF7b2GpfNL4NhbujlxUPPITMuz+AEZI8ZdcKvyt6Mu/xpsMbx6E0p7rhsBerC5mYpDeOpIym2S
OdM+KiA4zpdR647TvraRdBhl92xx1T0xeAVDQmDejc2vfcjcsVg3SJA/deuNNO4+0JMPqYnZOWOo
b+Ytswzp9uL0ozJLqFbsQIgY8qO9/R2NYXFJUz09Gc50UEI738Ny6R6MzMMQWivph6eUlx7+/bkp
Mcb3qvq7i7T+mkSqDiSP/jQ3G7Eb7ISmrDya5qMgqrf33oUcnABVbtV0yWzmdz600bGwguLmdLay
nxunQKkh4iVjfnCSMN9ZaUnjMii8jQk3/L71dFu93GYSfDKXqdpYufv7Eh9qrrFjsyBns02os/QJ
6o1Fo8dssbmtPXkQRea3Ev8dF2JS/pp1A7OQaKgxrs5OVsQBjVtr6NVra1dU7g2w7nAOdcZGoZMC
4436EDFFJo7zUaHb7a61pnUr1b1qCLja9J/1BJr80kyIhxzyOgmtxZ/2Thq3GA8C6Nn6aO47tSGq
rfejTaaSlxHbWfDYt8TVZFEEZNUv06+oIL9X0b7MGtiO8I3+5DWoub0ecsD9B+BOAYhWx7ARMHWN
kSAjtYY/HLXgkWQHIc6Z6aUk7uhMp85UbAhNml3A9fK7sMt/HAy44mJP8U+myBhtZ8rwCJVBX2eu
naw8VWW4mbGsnLva3trQHzU9n86tlHHNWi4Nue6xjq1jQG7ZkmyFaTvvOSYn7DcogWDjyAI+Ndzg
KQDdQ3h5fRx8WKQ5stMaKokz0DYHVTl/UkZsNsf5lL2ydtB6legy+VyMTAnfP9MUPQ/bY2ViZr3r
ytQR+nEQf85fj7u0zO3M/NhQrrMBBmbnouyYVIaSDjLTVWZ1t9h06UtNlnGZH3xsIZemhG/Jph/d
VDysjGYylw7JR/cypeNLc7hfqkYC8h8mynJuqyBH/NNlsXwQw76pib1DShH+AVOh/Ujvo47M/hjZ
eB7vzQ/KvaH0nBPiXsX3nqSB7jnhewxxoqXvN4bhc1TYxXaS3ZP5pwywo4c0UU6O4XYPQdgg2gAN
UAGB2SHFjdBJgp1Hpla8j3n8GgaFcokq6MpZnr6jZPGepiqe9mOoQNxjH/lpaYB+AfxsC8t08dN1
9qGiD7v4uyNUMe9e2WSESsYKYfdu0r8ZTokDJixetVnNVMFqgnpQHOfbm5uPEreYfvKGmCxV4bhn
W4DLhW9KCYoBSnM63q/hWTznBPGp6iz91NsucY2DVKOEiba7g1BLxbjocPyWvhy1RfqwibpMbObr
lxgrlUQsC44J+OzV0Lb0UuohBwlXl58thJZMD9zV/dOCZcX/xevodXg67WYMov3b1GMfrJzLvaAq
Q81ZzANaNE1wLjyP5NFa7GMn3M3qHzfX8/UgyIuhTAlf5fNEsS/1QnHekOfla6truaHpyv1nQMgQ
oVo2ADJuFryx2YZwz+GMas9eZU3PVjAyH22jN3/7ghiSUI+/x7RtmCorznPd+Prq/qrpVS8nxk0P
lJXWkzbiBrMArW5AbheMm5XnyKWsKHS68UpKAWQO9ibqo/IF56g4lcwcln5hvSEf9wCnDC9KbJlf
WA7+eVAViNLR6Ey28ysn2YRsVobUNWUZZgv9Wxnyr6IndEK3Ylg/2tg+mfpUrXEYiGPuK7tcpjfg
B7DPUaqk25x/NYYt889RIJ+L5E//+XtZ7+1YLF9iKq+N78T+Y0lSNKrOPnyxc8YkRtioH4VafoRq
ZXxnjrYuahiECAbR7aYuMi0zOMWZ0m0s1Hi7wYNz61fsOR1EfTuqC2sXMpd67H0moXaP+Iw8R/ac
sfhFFf5Z1aPO5jUettTK/kNf5+/AcWk+6v2wn0YAyPNpXEFFjIBk0J0cbg3GYYInhvhnZKXLtin9
X4pSvssTUE3lue297LkibGPZWKW9g7fNlroQ2c5O2Crh+kfooek/dIUmSNgEizJMrlGcWx9VAacb
6UJ9axO73AC4GEtILpp4EW47/cAlDj6qyMMHkvBiUOWiXtadO/1ofFAMAiK5k2UM8tj33/1luZKO
Fm/hT6StyaXP8pMOkL7ZVEVKE4AIq6NlQJHpRofSeTDbBWE5/sVv3Op6N+N1QfakSlEeUwHvXEba
cT6jydreKAPPaaUcRZGjl6fB+tKB3Dtp2CFvhWDrF0h0tqkzlwjC3z7D8QcjIRn0Lg2z4pXuNsoH
zvMKAanaHg2/eE7NiMGqV6kLR2qHc017UUVaPzsirvYdJHJS5rNL1Xclm3eW9zrK9aMrx7TzqQzx
chrLXM4KuU71/yjn4gb6jpoX3hruziZvG/muyGHb/IOEviSz0vR9mLr+ojS9vWvswl2xvTPe1HYg
bok+x1Hr9iX05GerZxvgCFc5zcNzQ55G041ORXmMZWu7EwYmEtOINvNp6orm6FjEGE92fq6pDx6R
P05He/To6QraIAZMobWds5+y0mM0GjVpkClRG50bxntrFHs2bvZRI5CN7MqOfgxX6HF+SJ3avh/x
8ZPAlGfqWkEYTkgEaNxj1TX/e4heFSUXco6h83PUYnoHfApyUBj5yvMYNry61C++NaAguui+e8cx
Xx0R3EYnnD4yO2mWVdxmN61SASl3WnxCidshFyHoY5DdigyH6NEpdQbm8lSYrr4YK9Ht5y8Mnexl
m6TKw/zNCfNRgbXO/E2xdaaprOhRxgKpFwanUoMQOWl/HHIccAEtReqYlkTC2N83vXDX6EONT6O4
9RHvXWsoH4mX7eeO8vxgO/607HSYd/cus5UFD8BC9nXarLUgL25lEKo3QgrW899cy7PSU1bzp6mo
frapM9VdYje/zvt0Y0DnXKGP3+Q2FQe8JfWcRxqT6lTHATawrc3tuHxXAqbXSh8ZOy31rLVHJ9hQ
wu53jHbZof5DkpPdIhsdrD4wzQKIou31DveTW+yp2On3y/5V4tkPbTDsZ/nG/KAqpHtmZRBt29rY
/ZlhTshcOpqF+JQCeQdFFZp0IKdHyBo3y/aqpQVT7T2Mqs9R74NfrYacSpTj50CPYE2k6QM3MuPe
NLYMsA6lDgqElG8CNTQL6IBU15Idzo6zLK4EYLanMaYrMAsA/jplAwWh438IO68lt5Vl234RIgoe
eKW37Y2kF4QsvPf4+jOqqL21pH2v1gsDZLda3SSAysqcc0wQKSCfOucSDQWx1sakvZbBiIUOX/IU
JS/KAyefjX6XvEjYy21tKzL340Cn8ljGDckN3oSGdqEG8qARryp6YVjK2NV62Zyfo2b53stBm50m
znXIGb2PSAFKVoBtrOQTbhnsspKNRmbOQNjk96oHPgwCYpLqzm5oKhZIHehEeoB7bP1o0WxE2Maz
1C7mh7Z1mk0eOfU6Teu7Rt7FRe7Md1E9PlT64hK1VyS70sMUxnr69eaGUvKzpqfB1YU9Uarp7bdW
//fsLp3ciKEfSZvxerunhpmpP5CpBeHb9Vt2XPw3oYFoDA0L3s+iirFDu3rO+uZ/GqzoXp0FSt3j
d3V/qadL5iIakt5a1Jc8YKwzQowltOnvUpQ6vSx3h07k58F1cFjAytsYoVl8ZMBHE5PlCpHEYXDb
+mpW1Ld8bAkY6Gbc+NJIkNFQfogjzAXGmDabli3sSl0ctBZoWBrTz6dMI41jNZYAO9nJJ9RkdK59
2aPjj8lYk/GR4lDvW7RwvtfuXR+EmIFNZofT2nqOhYivJZGGtIPd4+29GReDcGEplGOEF53YQM+r
orSGBy0Zp+2vo7lNxocQp9J2JnvER6p6F8tuI+bxO9RJ4pxk5Uy3tMajRhcR1aacScdNvXKsvnxg
Zz7c0ZIb0ITVEfLUWJS7euyWfeEG6TbNO31Tiz7/FHYDFzK9NM2ic6t5g/u05EFNhSryQ7u0z0Os
BWePqnNtDXNHa7y+wHGmqgtdmvee9iEbza8wyCLdzh/Ur1gBm3vIRn/hVCGWgMCaw1j44bkwdGCu
8kizWFHCFGGneqq+oL5lHjrwenkenUd59Oursq15+wG37+uXN72cfPoEYfuITQgqUxJFx5Km3tqO
+SiScWBTx361P9hByQyQnsOBfiQWGznztmZnByggfApFOT7/bGxOjJx990GB/v6xhPKSVj0ZTdp9
j8OaOqYdP1gDSXRT6yMJyxEMaRgtCYstn9UNufAW+1GY2FSieqeu+ngsw6PukwxDjOB4MFPg3QoZ
QLTL883Ck3f0Psaw/THJPorVP9jZsHzTfWtcUfv/7L12M1Fm49zel7KfNjA8ebe75LNt84HAmrLm
0L3i7HLXKcFxgJM8OMvSzDxanOsx/dqrLZ/SCWBbkS/EALrL3ulFe2hky27AKP1qeP1bt2CLiBbv
6zg683Uw24v6ZBnmNrueedi6MQa2mupFURRbnXCMayrPT59+NJd9Hl8Bfp4JUM6/h/l05grPsQp3
55QP7aZHQ+O6adzIAqo9Vu91U78RBwlNgvbPW50/qt97qoAKDA0mGz18Uh+chx/5flyCR6a4xsZh
OnhKKiCLhs8C0c10JqPYzre2n7ofdPDBg+wTZ1xqFGr5mejQ6lmz6AwWcsZepNCLtRAVVnElUgmk
t4unQf3PIqFF7TEH0/x4eiPxQjPS5Iku63cxYphwZM84yNggU5sl19Ar+pd61I/6UumPXO4vE26C
Eyp2dlBy9a/qKD55I0WGus/EmfM4DhqTPnVn1w28/k02GgQZ6c0jelQQzAN/1XPQ+8Z7ZMTO1UP8
tVK+hbxHzdhEsfSU4c1GzfBc2tMPVXXKEjPv3OkVDc2wn5nQrOwAfJJaeSOtT85Li8CYcQuA6Xgq
9rMnmFdY2VGtYeqZw/rVG4txdYNBWy3uHBLLQqGYeukXIfT0h5cxeUZbtgKm+tAkgXdn4QVEkeeT
1uNTNnqdiO/MkXlzNNn5V8fbYVRov8T0iW7fMOWYdeKawfP/fkNjxgy0Jwse7m/fpOm7NMtIdfv/
/ZT/fIP6PVozD68dNFS228llpFO8qkWjfZwsY0RSEkm5t1ierR61p3ydiI1sm5uFeUyq1HrvYWSo
73cTpjNtTao1Q+FuPZWGTtSb7j9OS7ZXZ2QcL+3Pha9k4DIie2PrKPeJYHzp+zf1xwXP8tpDLHFJ
3QYC5uzoZyuOKbsDTKA0ZtXHrtnQpjQtDG9PQdx+0WyyegkUyO/TDAFYI+cbE/a2qHDN16G0aHqb
w2XWw+BW3MGbmfeFDEBTp1mOS38Pi/DzHAfuysErh0bFC6HDTsNH4fnvcR9N3y2zXNcBrdIVXiUZ
ghR+j+fpk9lr5rl1jWo92yyStV6CEPBiiMwButDCzv33QdhXuMPNN71330WW+K9+p0PILhi0GFyM
96Dnl3Vqo7eZsjg+EVjZwOj0iifbhzYKpTW9RAgVz1HQtnveDPuhT9NLU5RomNRsoeG9d5dP5Iod
Ar+7qJLgtudzHa5nCHgX8GEru7K6N7OfqlOdlAAORr+96xY2WWqkZNZm8MjuJTyj10q3vZxFeu4q
rPEeL5ZebYfCna69yQ9KfcwbRRzDVfPaHC1/Fr2pI7b64c8jdtxU/yV+UHbv2oKMN0Liu6iN7jLC
3jOgzBkDEly/Los3PCfrZa4+CWWwQXE9XMV5SrRSpvgiy2AYWbcarpHae1APJLdvVP3gwZi5z/WF
cKiiwyZAd06tLy58SPZE3hcxg5Ando6vOmwWNBsdfrdcaz81b+fKQhtV6zTrPV6C7axxmrBBak+x
l2f31jR4a0ya1WcwsURiMuUIKPhWLobtlxBP3c5BR5R7EPgImGOKaU38JRl5kWuf7eyOxDO611K1
1Tm+OKqnNtNAkgXNZZ/DeOziNP8KuSVcCQoOMifIHxwa8n4C2wUpKGXajlPFZFSRQ6me2m6NvEq6
fGOhfdaSNH0UNr+wBmOQ2pfSuTdp+qMlcxDElle1dCylRkJyAsxF3bnhZoWEA8S3nxj5xleP8d1V
7bqCevlYkjDFnOuxzwMdfCwEQlU7EdoUr1CxYvorFvtYsckC9gkEh4Dw9nz7pQLEJviCzVuxKPJo
OMe/P81KGoxa2YIBjeJPMjqW8myJfh6V/pVVaHhkwllv8jAY7m0/IdzQropjVxg0amVfzEJBkNRa
9JAalUavYPngL0Z7q/UJcHXWXGmIhfEKmIO7/bttQbf+NBIxd3WE4+ApM/DSkCyL0eifOJ3CtGaL
zJ1z2Pb1q7A1Us/1NHxTR6VVa7fX1FHoIxz0os/KZdTXEV2AxrNW6ukon+aLBYJ59n52ZXDn0XoM
8UQnUW3sfxX4/UTkZW7Gz8bcW3ea7FRb8sgvxwDvNeYPk8n9PvMWYsHmRVyAUgrcxOW0daWY1JcP
PYETHtQKGrenCJrCjvY8strZ+xoyAPPKEE5xrH+c4tlhD+6STNZG85NetS/qdRFqBTV+3JP07nss
oOUKRd5+bqfpeeAu/ji20VPtDuY7m57k2Mc6n2MAH7BCVBNbcOfMNp6uXmF6W1p22fR4m+CY8Yu1
MJBYuGjVfB2yB7PdRJMGHBQtrl5euKD7t6KhBcDa0wjDucQls31suLvbBCG3medtRs9uiBLRcf7U
yd2Nli/TkOesbPd6TdppbujM8CKmRSIPpp2eBhelm1Fe86EYXNIV8JoDy63p7/nmeylibzcX0M6V
7MoKzXGVQSEtakLeainxVTrfwZvf7cUiVcqVrtNMuJ9cl31G6U3tBWlivVGz9xidbz4X8TPBaA+m
NoprvQiGVmYbfcGEvC/N2HyvbKlVbRwYfH6FQnUX1viO+kT0115ZEaY4SQAGD/o6N4fuYUHYcjAC
1wepX3n3jKzJozNbO73+/dw3/x+nvmuZrqCB5wjL+pPS4OFLozvCqd/l3vR1YRyKSIRdvc6RFY18
3s5I7zU04fd66WsRZeYe5D/FcxO7PwUiY6nbl8qCWjvLG1/BUdV2P49ur8mvFuq1378P/r23AtJP
3FkBsUUVFwmkn0vaDvd//1Ot34GlnuO7FoAhnTY/TAoPkuTvV3kkBsKsmLOcBQChY+6SFmn0rCV5
K/y1SQzIgFbrUEr1cY74gmQl88VOxHgRYODuettjSuDTIkt7/x4Mon+fskyf+rF/rmP750txWD7Q
jeViTIbiOls2l500BuLrHFngYNcW1I+BrsXbFmXzBRXReKlHtNKIf8X7QP6fV3t3oxXAaOBdZjxD
Ip3XHQqyQF7+/oYof+Q/zVq+axMnDEvH8m3Dgc73+xui01sPuPFN5wqXEmM65IQKfBG403EqJu29
8b1P7TR+UiPdzoP42WVPM+qWRzJUdHL6/B+uLN4RWsfHiX1Savnh9ZeCSR2RAFZwO+0weziuUzNT
McODObtgrcc2P0DRAbAhYXmeMYh9t/juSr2GLWE5wzwAOlxXxivn5WC+qsNDSFzzKvHL6IKyg26w
bJqE/XyM29g8q+5JUKEcQlC7nEbbvaiFXrCxN3KRvOfuNBKF3N74kMAdw+9c1NkclsU/qWwqiPmP
t9MFeuLoGG2EIf6ExgZBo5kIX7XTzVxkdQL6PdXKtkjL9qBgOnpifmCUUj4stcTEKA6YY9nZYUYh
vmkJCdhRHVfPEfrve9D1uyicq+dEPtA044buvGuOXxGUkZ7KprHwsOEk2SBKRGUgAQYBZp1MF8U1
1Pr+RCXbrYDnz2je0BFN4j0t4nDXG9NJ7cQb4u438cdKg3LYVP70IY7apykugke7Tb4N0L52LAc2
kJGJLI0+dW5HjTyi3CeRLkXLMXIrlIIOGn02rAAbnCP8AFgB2VI020D333wfsKjKELFomt65U0wT
Owiv40Qf2DUlUloSntwCbye96GZP0kT5XlvlvHJ03GdsOouVG3jz1kAtLRrJ5Qmz8Fk+U04XPpLw
jp6psy3MHpWDbLwWve6dbzfXv183BLJyYfz+STtYtUl7AooCYcj5Ay0xYeccMV9EZ76JqK3YXZ4g
wm+Fm/pE8fQtqXO35hRk/VeRLMW7FQfbsBjm93bsvlblfMnNNoBmR1O9DdN860PCQtfBej+PCEMU
OLA2SIvNZ0Ma6KQIzcJ4rC0OIQJIDj45tn7P/Tl/GWdRnt0heaqI5crkBage0F5E16ABpnL7111n
lIQ/QIA1UGOul5Qs2Uk+oHw930xo1KAwALK5XSuRU+XTZ/MRyDaRRf6cvNB7z8Bzu7Sso6TTkIn+
GQFRdlLBIyqCxAqN45y11qGeLP14G/mKYowflViAcdiDGYzjvpjsL8jdgm3sdcFasyUXMzad6aoX
2U5d/b1lPvQOqj1Q198yAeNhsjT+Rvyzj4hSUyPo03WpO6dbwWF4C4QZySpbSlAui8k2yDYpF8UQ
hbtUw05RZKdM+q8j4gzX+Fruyq4cXtzIZ15mCDwmlRm8l4RIBhKU2AgMLqHB3s0AginTOYpT4JcA
Vv7rncKGb6592zkXdUHtYFZ7DS6G3oVId0SFnGa+m+nQvy25T9cyIqWGpkb4rmsi2Ye9720DwMRP
iV99LpeJyBQwaJ3WEm1VxqsZx9VbFxWMfUeHuku6FTU/4CSSveGi8WyQ6ngvw6KyQAVY78oASpix
/S/MBcv481z3heP54L3ZnuouhcLvi4SREyJheY19biY/e8ETu4r7ij5IotdX2lnGp6njL8NckT6X
7Jh29cQN1yNMmMwM8hRupj2yfVW0zMdcdqERCZkVeodfgJs21eaVIWS5Z5UnOpbNpYtk0Ai7LEQl
w4h9mV1mkYYvGp6Rr+qg7F4GuhRPoWfjmCn15ME0IvtgpY1xUP1w0+k/DAlzHku6XKLZMv/F8Py/
yAbHB8XnGYC+uOHb+h9Ais6t2tQKTKJJO5euWiu1diDmQBEu8ddwe7uMiiLZWFO6XNvW6q+BaOv1
rPkTWbVGp5lXNZSJuvKbNUfzAdMwPEK6YdKg7g2Xop7FRgshMKmjglXxSRulKlMeFYI+h0qRc5ve
pjdZ2Gvw4Q7bpOR7ZJAZLrjwHs1sPnV6hezRHvNjg/P3Q+5UZ1y6wVNmudpDaZivRJ3HH9o59Pcx
EI5tj5j5A5mv2J6kkPXvt9A/ydmex4nkY+ZwDAjrjuH+UYt12oz2VJdRbmrnW0Qm+BTev1e9os0P
cPKhsu3+lQvumRlwft/0sS9Zs4gg82htZKLfdvY4XiMH/YU64lbbrRoxJaep/0CDoeHk4K/yQkZ4
Ws2KonGSLMh43ZBUQdFlH8SCIyxf7JLpcI5azhivA4E1SiafOgTDH5WnTjkU8a848FjaZ6VwEkl0
7glkvGcM4RyTgSAyqy3rpxBkA/owa/naWswU6T2vSaUdNl5VdrefOyzOPYHc6ctokUSzFIFxhgDh
P5ZcQyAZ4xeHXfxL7dZf+6gx1roa7NtzgMTbRrmpVaGGPo3mbWWlzkoko3EZypi8YmZbRwZPxS4h
V2+jemtxppPL4zTlutDd7uTWCH0V51abIEYlNN4iOdhGtdD+C5rDkwvgrwUSUItr2KDXLNuETUvN
/QfUUx90MSYQRvcY9+oLKR/TxZURQOqI+U9zmom6+fVSZZDm1ySkC6dh2MBsQ+GiPofFCn9kENhh
eH5TKCy7p3ocEZKv1FNU0sOxsYbPjlUyBsD6ch3g5s/utZMP6tUFV+feYOixGmW1SMvHd1KybCga
1d7Upq8SV/axxdpwmpFoi7U6zKuSmAzgzBsTOGO2TOZniKTIpBf/W5CCE5izbH6J3NjcedLwXvuF
dudnmrbuNc0BtUtwrZH435Zo/uYatQsdIlk2mac754kTdd8W2RPKDuecyoeG+xbG/8oaoWfSTHHT
jGwzYeurX5NCr/Gn22uie4gq0X5mc4jAfvSiD3FAo71DtfUcLUiEdWZO93HZWXs6ys2Z5ql1WmZC
ef9+ITu/l0Lqk3YNsEJsI1y4/H+WQknuh9yn2ebqRq/tVTFmQ9ZbWWLUiRhxZtpIknJU6s1GJIlL
q0vaoReWTA2y0LbszOqBdoQv5WB13k/H2yzcYhnZNT0C8WGisyYLugB8PNbEYDeHQrzK0HZlUuxS
80ci25IWQo57vyRVjHZH+5bFFejmEG+tMML1rFqVThieGDhIFqwyT6iHZHQ+FAvQW3Z9/abu6ceN
HgNivx/nO2zplbEqhbhqecFpC9PyKhzanMqq4hsdLV2MsitdIA6kU+f3a5IpB7pA5DCP/g89HR9m
w8w/l0bIOApp91tZMbkt0mp8tMi73JlJO1zNhoG/S3Twv6R0uP97JRL0wNrtm5bcAP95o6W3ohnQ
K9J9WenGppaivTKhaE2I1ktkH0U9qNdxR2vTm+ehKZM2nn6iKz+huESsyg0HqwzjARkdJaeuiPbW
NcKldz+EFhYKGCe6G95eh7t7F/tpeqIVpd/VS6jfuakh7vK69OmKhg2cAL6gXlNftYvJuGbzE04V
cXRF9dKGUuZn4VQfUQ7fucZEFdaUJ3s0gieq32+F7kVfTIfkWcT2+mOf6C9jMdNECPQTWoziQZW3
6mFEShlUrvGCl8TfF/7i7VTv09bPo9Wnm7GZvL2Ss1iurSH01gLisBFHJZY9HwWNnRXbKzKhaKBX
PYKxWkuKu7o1aOOkbbem8zr/y0VlSkrK77dPy3aZyAk25gDu/7yojFDXDJuchr253GWgiz4tAxt0
P2nGuyTQ0+UtE7RofH8pH8hTIKxzsoi717LojK/H3OVkXj23PhP9xWnNrVnrE1NHB994LgqAsiY9
X7YJRil11G3MviAoWM52GrD5nxN3wIy7SkDTbXUnvrD1J8JxyepNumA1JeYjJi8nYamVYqq5S86x
//HvNxbzfwtP/nK2054wZWfWt/8oEfq6MXMcRuZJK3VrOyK43VjzK2FECdb1ASOc7vzIJIKvkR07
K8vuDOLgztFsFp9mHXpdHM0gFyB+VEubPOLqZFb8ZLtPLhJWGwqYdmAuSDQ658SLnurXZbZ+uC0J
a+vA1OCiOwAWbNNvt8zxgg++tXVa/ZAVUfmBYVCyG8uiPqVN+la0HonU0qjpmVgTmWksW3+WW6nI
gM3vwPnRpK5zmup1lDjddalzdl198HXiIPEDXx2wWvZVFHzU046oJJuRXdWT4Y5YkKkzJhSCy1O2
liicrfU8jiinEZwRe+pMe/p3zTYyMK41U1siVwTury5atm8bhpbeC29mu4JzKNkHPjZVvR9ehqi+
64QDyNfBYdR6WY1Ef7h35FuWWsYuR4CAakm2wqQZzGAfe9/q2PUk9mkyJ1yLpmuvVf0KKp4k3mHp
zwrkOQcFpiKT6KpeQUgob7APesT7RJ3hPpdWo63DU6NbzX7SBzq3Xs6IQrEelsBlwJv63a4USA3U
UUjI+qZ0DXOVmz7KTkq9owMn6KGjV+bYefKesOmI5dy1lkaeWX8tU9TQE8mSK/bO/tGyq25vdlCr
GT/RLLjQCtRx0qKyCRxNnCBz6ZgRluYB33a6abW2xWXSfusWRsqhTv9mDPdcQzIdMNz7jVY9j7TV
1jzxqtp9x/vby6/891uy3iatugKUnasPEN928TAuFXHLLR/trbeNza2TuLl66j43LaYrN7LfqylL
nuNudFc6UJi7MRjSBy49YFSzVSArw0JmE0N4mOjz3Ew4OSPNA/154sykJL8JUkHXkX2jXcTtOrd6
h6qQbaPRUiiyk9zcZN52iMwv84I71S3XG9++eHRydBcmszKREF2+XqRYpg3C73PcPKh2OYra6qjH
7Jidhs52rgmX0xX5aS2SGz1OOYjR0JBCoy1kjMnrs4whS8dd4a+Cis73EAAwHhkz3QBcOYaie9bF
w1Cb0bOIUVomWoF/mbvNwubF1zX7yRZZ+KSJhmmHma0hMYdHhUt0de5THfl9deQivq1LGLe0eD9N
QOD9AYFp0j+p+0AxRBrI3QXkqZV/05makiVYw9m4mdy5IaNmA+G/swEdbTE/28+BMebQEspzTTLF
bmZ9Xatuox+U/SExXW9tl1F9GQOSdHnv60ukwxcjTGGXuoF5FzpJsHJrp9l1iqpGeeAfRt3gkxJo
DvuGUdlIRgAYP3wx87aJhvBaGw6327acLjeVDEOa4UmPFv0w9WyTueK/2XJmMkifP7bXGds371P0
PTAd/ZBMhB110pFJtWvsatzJa6UwI1rwU2bXyylCIQSBIPBfTKiCMdXDsQVUsE0mVA81+qMDSsnu
HImSjkXom+uEhNl9IUuwQSebqvbbeVMV5XfVrdcwuV/ls8oIsZfPg7mP45SGCbCPqE9frHbQ3hzY
IER3In6NsOypX1evsCAks+5cRYkcuuV8AIKDuFDPDabp/xlwqSlXNmEAr03rAnYEfqOVFFcxVATW
hVgpx4UzdEFYclA/d5jbL6zO1n0FyzOfvO6oSONVQGiS1vAeYw/76vng0foJq9PfVy1bzUt+Ld0M
GXRLmNTCQtBcN+mu/94u6RBdtEtTMb+OEf/30YgCf1nWZYQ5nSGVWGep+SHw9GCrJoalmbqr3mvy
86SRy35TehtxEZ0qdKh3U4n8eMj0a+rr6ecmL28Net0ELJVaqMPlOmg5NePdFvjHL2KFOur64o1+
9AEbBMJD38+mnS1LX1M+CN9EnmzO+Vb3NIx6Q9JfIcFEyIa7s9KOz03PJ0FMMwGJ0442GGGfEwNO
D5nO28IMWUwxgqBGLw8JkRI7bsvDSh971FVtLEP04li/mKCONyVEV8M26jX1PRJz1UHLhxl3ZzMe
/Tbq772A9DNdwxZTDsbTr6Mw8/de4wJbqvzgTOxXcAb+5DRMIHleoE5Vf9uS8X7Qy1QVXz1m5SGi
oGdXzGuqHlTiyTkGlWDX4FYTw2cmG7v7FtLxCtdq/AkGFuG31V1CmvdVNWZDL+5w8tA/pMuUP9f5
Vv281MNt4AmfJGt+elBayWnwYJ5JsjX8qhNkO4pQP4s3MozxwK3B3w2osI8dkUYXtcbNzrLsl7CI
tkXfeCT3LMmd+kKqZ1WxCSRmk3q7X6kXSxk7oZBFcQotK9RafVuE5IotLSeEmlch9l1QImeHSffE
JgEFv1cSLMFHsInk06h17uosMUEV0xVpUn1cW6KwSXSpq8eyTR/CsHQekFUQxuheJymiVFXLII+m
2iD1q9GsrWqXqC9QgCZB4oL5lSJMKGJdkX6i7UHsjlkxtpZYIF5eZo+uw1ChggCscrCqsXjM8plz
tdGGr362GnJn5Wj9cF8H9GrXMf6t3k2ezMSqGEon7X0OImztiV7bqkF5AA3BGUVxVBNz9dDaU7i6
tUPjoTyqBaZ2Z2PXgfdg1/kkCm2gAWG3T0vECQy76Gsd9e0Tid7GllGbvc6Syd9mA+FPlhzXjemA
+i9sVoVO5zOwfCJMpYHOzWcfgJg27vtITA9zQ6OKLXe7J25eCbHbeZ5OwrcpuOnPJNPgfPO0GX6c
6VjPoneIoGfk/s6sDZWPXWpr0S2YfLQivdNI72mJnbbGcq8hLFi3cPMudmVYb+zgVqU7fgEHnF7J
vR9PtxUc7ceCunIkYAdf6FGtu5qw++OtvIhgIcuaCEX92s3m7JPtR49RB4c4mSqbnhMNIVAyRBjV
7slLHevFzrWL+kDJndM3ixntbz/pNh+ouDWvlLVSFXmq8GsMAdffMIoDeQvILfPg3Hkj61dQDGS8
Kz+ZbqB1N9Ry23aiZu6XN7tWLnXTMNgb5gC0diVsJxxc1l4/5DuoputKs3e+3czbWkAfX5Lc2bny
KTfgA1tX/woPIzoHTJ42ipVUGJE0etTb0rBITk1xa5etV30sZ0Gudxp8h0Q3y8qb1w2fvOYhrxHi
WA7uipl8yYnEnIl2WUW8xVZVQEjlu63RechiTqqZG9CI3LB0kThPrbTJQoKVcP0iI1VwigFw54aG
xVm9iRA6X+MWKbaCk9qyCa3wHAas6XVKQtMKwsUn9R/V8m4flt3OoRWFuZ8GoTTbK+tkkcYvGiIe
EprbnfpuVaIRFr++WeFCzztY/+1p6NF90JrGJbaM7Q3WRdlaPPXRCWuO+MjQ0dsnRQVmiFbUlpEd
m4iaSRtvQX+vCs0kiVkvJj70o7rtzJhEdpQc1SkDP7bX7bFZQwLlpgu4aFqlvT+vbr8JHUH8aVOA
D6nK85M3zCWDc0enVBz0KyLdZA0w5jGIakYqdts8MiDxr6Ne70aRvPR+EV/V1WsA7d0zq12rO576
JUjbSbYWxUkt/OQx1/txgylVwJLKhnPmFv3K6nqxG5oqP8RRwGmVEURiYH3edq0/Xlqjty4MtZMt
gczwSVJh8mC8IJ3yv0BXfClxsjwXdhKeljAMjqUnTqHsLhtmH67ZQ6RHcncjsmiWeK3SNPRpIbZ1
5J7R6tPnm566IQZXWn1+PfRB0h+gwdzlTHePxZy8GlR5X6aQYbsBmtcF8btqNcvYgBEJ961cNBmf
sH4ObPK2nrI5hn62r0zhbn66op063k4CTFeZC3Gu7fSHwueghWc3V3nzQzp+961K+2JEHjfPpjHv
OxwBsv2ZNKG8ejJ0GlVzvjnHGB9rhFc7aBtY0kplqeXz5qajBo808/1N0hC/k4ww7cwYzIT2QRUo
vhlyMTWdfS7Zgnpx2ryQaWIfiGGuV5ic31pA6laEmLPKhkOqu8ZJlSbuZfQH70JNMZ38UZxmtkEr
38t2ZUbWwhwzYG6Yk8POgkcvXlH9wm0hl49W9viusZ3ce86EYWucGmRh9oGwTZTVTJc39TjcOuRO
VJZnoxH9Gt6XgyIThGgfo5qfyUs75VxVa/oPzX7BU7xREyKxoIZcorY4dZY3rLil/tvcw5dI6l/l
oWyXylRZFXeISoD++O/lYVNiOyKRJ9mDdkjvernb8ZvQ3MEnmn6mpCWCYgRF2m2v2vjVV/bq6r6h
iAt1XplI3YG+mF1K9JxlXZlEjKfAIuVD4/TdoKezzyisCBoiYOWRZkAH2KVajYIJ0CST7lPyXjAg
z9WR1lb1XnXTp5G3+d4edRIHK8hRccyyCV2Sq7sIu6N6qh7mDp1MmQ8shVm3LkG3bX/pPWZQ9dd9
CfXJ69L4TjFYFr2m78gFudPsPnsambVIkqGxDyc3e2269i2YpmKlGW5+X8cLdOqFYHC1wTHgmq5Q
nbZ3qrhSLOTaFA9oZfXjLzJyggB8XXRZvy9a33lwMA8p36DSk9Kl+RQXZX4Yy9nXd0ik1y20mSdS
bz8zLCrulAazMs3PPs0LCFz2B/GF0bn12W/GfmvACGTDhD3UByP5983CH0Mw+OVsewzSK+GXe5DM
3T9PhmgyRUA42f52mZVeuGDrNNr7VCzaCWsp1J/ca4HATjQh0rG7ll78n6NyJEH59dfXfx2p7wwn
+wnbqvE2TBADtcj7SLJZQ0spC64BO58L3H7Ah7J4ywL9g87sbWNrDPvbMD4rMHJlkalN0Op0pycD
OTqlSxcWrawYbEENb4XQCMPooldJecF46239GPB0imUQhwugBTWN11mbwHNJ/6pt0udRbPA8Y5hN
HNZbN/TWlnbX56kgfKHAsXklZMI7AieIDphWmwfSfIK1kWM8m70axSEAvTSFgUayYXaw6kJsb3v3
COX4DSFW5vkxM0DBawn009EonYPGQGW12LgUsjAoziOGmW0r+7lWvW8bmjCaVcyvmhUfC4mA+fun
rPqUvy55PmXXIprNIJqNdi5akj/6mHme0WHyxcJ10brYtnIaysmSfw3j/qm13OZ0UzsuEzMrUK67
usMVq0/G8sTwu2AipGENTbSjbSxk0DmSy+6ObKXxwqGbDdF0G174VHu68Uzw4ui2wwuR7SQTThmY
yzIhZItneXhi4jc+0jly7yPT/WFEjftE+uEL6DD7hEI7Qmw2r7Ux4JkHsOSPI1WcFrmPrMojoVtJ
i28mMqdgrZYGXtkwsRMYGKgocJHbJmkYtW0ehEE8BC0UFwhWYA/t6e/vsOnIt/D3t1hmvNgYOCzW
ov+JmmpqAeERX8/ej9ABTYL8HmKqvTfgHeRZZpW9ARrtAasVdLbMfYn9d9UL2PdrNln6CqsgHS3Z
8+8y4C5hS1LAazoK7dC6mveC1nqr6P7orThFSJ+LfMQIraxRrSgwkOxk0Lq93p5XEg/CiMWIhX0w
LEgj0D7SnVmIYl27vY19rKoPhqiA5tHCuQvbxoSEgLYZvJ25I/YHmqu0yk7cNnZGWOnM4WHBDOQ+
bjK5+yXnLTiro18PredwU7YqsR2dMdj4oQN0w0uIaCtgg1z+cZgz4OJSpXvQDNUjW74UnbtAiCIj
Xt0ZMIaUxLcsTYTTlx/+j7DzXI4bybrtEyEC3vwt74tOpKg/CEk9De8y4Z/+W8jStHpm4t6O6KgA
UKSaLMLkOWfvtcfai7aIX4NLEODG9itGyxCavWeAqcUDn26X2OTxwTFPBoCH/WPaZlVNQTK3rn3A
0Vcd+jGcd3FW2Fu1kFO7WspuasgQOljUHJrFPgcNm8c0DeNturiqQgcZ6COEgRBNIGx5Pt9DN39R
rfZcutO9DsqXCGzkOh87D81MIM7CNYGDVnnwGSbc+IRZgwVAdmE0Rbb20L9fExPmaFLiCFIcHVJq
olWUtvv/elNB8X5/17BYVAApPOejeCdVJ7zZVZyeo0EXLCNT81BlvXf++xZWplllbzx+hxyXFNcs
qzt+HP3CjXxGdo85evsIhDNUJkHau85FI1ZrbzZVfLRbGb3OIn0PHtkaIMfSpYMNX+67M1XVS9IH
9mUeTX0NArwBQ7b8IauO1d0YT+N1NkACoA8YsWQubpO4+rWFpfYYO+WxHy25d6J0vDJak3tr2RqX
YxI+zYTUe6dOR5QooIHGZjzLceKUMZqlMa9vohhhSrVIVCIcow9OsiR5ArcjwV2rrrX1S+o7wwG5
5d2OnLeJEd8L2qZ0Z41DeY5SC4JB5otNWNTevqjnYH+JswDJqQ+qxhLYE5YegHpJPfdb3bX4PgLU
s2EZ3GQ1v6s+R2qZ8w7r2r2ozQ4bokOVQMlY/cde6jbdM079g5OOq4JWzRfb8+U5CYl/U88l2cOZ
1r75WlAeirJfIHZTC6J02Z8a87s2FMXraIU7rSMHTA+1Xbw0jXJsamdVtvDYgqsPnv+YhUa7ffzR
hB2B3l3+8GptL2ia7UohWdksxyruOHsEZ8zm2vlL79jpa1ylKTzDPzsTjI26nQinmXaPeBU97jcB
Ux6wjNn8LUwZ6CCCf4dpaB/V8db0e24a2rBTugGsKJtCROZN7UWdz8wgKFlHc2nsE81PrwDd1p4z
d+bdqXrnyir5EQM0hXBqi5H8t7ryDZwo9nhKuxHnb2+tcShlr+Y8b+fIn1ePAC/OoPE0teQ8TVoe
nZIuQUidoEqqh/4wKEWTSaTcXGvRKwPjcDMXfrpTH9wYeG8PmRdWm3mtRWLclwilrpqNZn+qynvV
Mj3zG6nvlAFTvYwG2JugLXbSdaeL7DMYiIvxUC3pWnojt8zv7qrl2SyoxEaP/G0vTJuxSVfvvYj0
rd/iik7r7s2IuaofgmhvM3GBiY9xOtU7G8AmsDFloVZxNnxal8StGflwv8SU5nxTtVybazwMhvCz
CzHdLRKumA/8qJ6VTk5DyDIqwmN87jh6YnmANxepFk2AL1EzaisWsghD/dcIqsN1XNZQi/Vwk9g0
SWRaG3e926kfSf0M6oWG4T+sSg19WXb+fpouNQqyEhQdhos63HL/u0bxQhiAQxc3+9gepq0CP4wW
rVa7cL+pxmgqQn2Vg/FY2XGWoApoMaaEgzlR5zIkQKI5b4Q/g4myo/UjnkP3bSJo3XkkrEEbrlIs
aqyF+zwuiRNzErcvVVXinl62sNfM3LWNYlW2UAJQC3i3IYEnuDwlSGMQ9waT34OPbTU/HRl/VbIs
wtevhKGQdpRAR1VNEjul5kklxNTfVQrPsmEj2mbJ/9PKRz4fwJJ6L1GXEjELmlnBo3hYsOCCQvtM
y+E2qF67M1IGaxEZQXMQXCFp2au5FR73xmDa1R7jyHJ5mcprmZnf06bZeY2saRo0lOkqOGNMOuYt
yyKh6JjYWb4b7XTZxVvHyI31o8YxJ3hAiyPM0qpu7YThWlopgfBVGq6p380N/QcbHUeIEwkFxSoo
WFgqV22M6/kWZD7Aaf81pRv5Bq8l2zQoaW5hKrzTXPAMT230U8BVk40CEKhrwBll8Q8qv/9JYV3S
iE1uoi6MPQpfd9GW/s1X5YYOGXtuMO5ka6PdXlZjdVAwYsy6ct+1wtlFZNSsieF9pRPQPJlV47y7
w6HMZPTuOK35PNbIa3vLea+GAgKsBM5YL7umWUyHqJj5Y9TZsZJB9zEM+prQVHh0CE6sXnM/vckb
1in4+eeF5r6f9QmRWRiGx9/2ID69dm3/mBoHiVlhPonF2/fXnhpw/bU3NvKzj6L2qUgRArgYNrbR
onq3TIgmmVH8GcGbPY9FOe5QNbkXhHgzBXZcHFGPNuS+ATkMG896dmjdrOmFESWjNdXKzNzxh1P0
JyOdpn+IilcX6++LGQkeoh8fh4cqQJiF/Ff1Qfasy1ptBnJdBf+CrBxf1YsKOlBbiJN2geEfktL1
7AMWiyg0EJ5lev/S5yTYKego7bZNwyrs2+T5/SZuETGUfULsF4U9ZHVUx3MF96AHT93CqJ2AKo9u
dB7mBrhALi9ZaeJQNePu0cq1s/B9wsh3U7GSnuO9I8yEclEFOZHEeGZo06/teIIh6jfRekCjAFcS
3TtpNqRJGS+m2aNFSW19F+GPK9Zj8t6iF31GuKS/tKJJMVRMgrv20K7//8UGJ+5/3B6p5wg48nTP
8wwTQjPyxv88qbvaBxQQNc5OAEP1zfkjiEOAck550hXGlVgYbZ9OAYHkAP+PsqvrDysIP2N/tO6V
EVvv8I0nn0xcx4U4Rdkot0qWUOjRPmxz+d47rn38fTxutd3UiWO8uN57SCu7yMTPAXZyeXaM2Ngd
AJlu/aoCOqwsjwnXdoZLbHr9WzZwM26KogHnzn3KRfgOzAuLpsGA+onZpH/ll8jWERrrAyIyxkV2
mu+FQ7xktdDJUqhQT8gzd/z5q7XWCppGVoJ6pHHPExSxu/q/akip1mBBzeNj18XtBwzlPOrd+OLN
mEFU+oOwj3HjVOchqIkeX84Mo/HF48VfdosGtFHatgC8oS2sadOLF4AIl6BpThL8r8H014M9MSyT
tdnhXET7clAzCYsZ4qapJxKn8qlfeW3mbEoiqtePuLPRzJKL5Tzw5iS8LxgbSusHKY50mzoxw2ue
hD97uze/9HnwRJtEHgvp/VRrSfX+X3tpbvt010NrL93IvE8u4r5uocuGgoyXwZiSuxxMllRiKZgD
jyrEr12WC2W2H6bB+6LFyS6Ia+PTJbBzZ4Oa3g+Rp3+OMTflDtEyuH2YDwPOgaiFPbxg4IIQd3cs
zeY2Ta51yHwiGVGgP1kKh9znGW1EkR7U1yaGjSqDtCyRuketraZTSMrKRlUPY5Ejk6iLL75TvMg5
Z6RvFdmnHN6VMq4KIpPV5pAdtFlXhwu7JMxLZxLs+jWzSNurt2p5Z/QVCK4cCGxqWc0bc+19Ydb9
xz9cc+b/WPfolAaY801Qfpat//eSZID7TpVA+tvjsThC4rtoxAogSfWuRtwGGy0z7F08TRoWaGZr
qlOEi+oiHEloiDtHmz6ocTlNYb11lkjAJkh+7SrRKqoxmDplDlOQVeK8YvnGI3Kxa+fcBA62Fq57
fEvPTVqaj/6N2yeHLr66el19J33IW9HnMe9S03wIfUuoQxVNL8XYOqsqj7KjoKHwJuPoTZGwiXY3
V1ZXjfc5fJtYhm9VLAlDPoFGkSmIWzSfmpVkZ1VDicL1MKiEyVoVj4HGpfxwpZpODjkXMhCtbVRl
CLh2ExOH9Yxy8kBe87xScxZix5pTkbV/RpFJmUhWHs2I7lVwUq4zo/L2arefkunCQPbbY48R3qsV
T+/d0lzLh7ja23NBomBBWjfSBhsjKLspctKDcIpwrd41dUHHbon9qgcIEIbbLugryzs2CJv2sYjC
g9QzcEaWi7uBtd3DWN4F7XCpaM3/ghK11gEGyvSYFtRDgpbIGatdgYf65BIurwQ9ftPZ14FGQIK6
aG/MeAM2hgFDzACKSMsIOhj9TXogUMGgJ588zTz+w6mp/49W07d1sGcWYfP4x3XV8f/bGge0HWM7
SvSDB6Nk03pCXlg9rxKv9a6WxizdWF7Uljo22gHPNmi2S/tIC53PHsMv8Dv2KKw+RdWk5zxID8j2
3FdmntgERT/uVY5VUxryHIxziUGkwWSreiwxCbKbGdg6FS1+73HBrncQVFcRI+1KRv/e8sFrxaJP
9iX87Gisus+eCm2LHipZbuTPs+PbYHyd+TqUhLUsMu1hYe2pLVJw51XmF8+kQXdb+J/OniiD6qOb
0WKYXThd4XRCtMn1ldvGBSWRxwwiZ7rStf56Cv3oVtp1fKXLLzdz3vYH2zLmbeQXX3RmwD+WDa7w
4DCHNWyIerjLuetf6jmqn9J6/llQWl0yHfaMjv7q4BJ+slP3skD/Wk1D8pnmVn6QRoceoRi2IQaQ
V4ob9DLLjG2EfdlDjHp7FGVBWpyl5pX7QRA35I61dRbckpX2zJksZ+Vw1j5kBPDcVhPylQ/cbaAR
gMwwFGpOMeKAbW6N/j8UX27wn3p69EOmZzlYlANknAE5t8v7fzudmBiMQeHnwynxrOQ0Vv0ubqZb
lAzP0ZQmPx33pGIMCI8gBakFgQmkLjiSzOYQAtDxRCefIBq7csUQd/5UW1WiT4+t+K9j6t2RSPG/
fR1wqp9wJAH+BRgUR9Np1mIhuXQDtCfhlNV10HT/THElV/imt8ActPccAjxnN6W32u2rYD64BkQH
tQszMdggQvmjFSmswMI0v7QAgTZxauK0X9bavdrtPbJr5j9yN69CKq7lz8yNdo+Mb3xSL5kk0w/W
MNYoa4lBgIN1D5siuPfLViOhuGXkb+/UG4GHJroMTINBAFEUMDgxHC+4TorQ6JiKiqTQZRfW9ifW
hWp8LhsJBJGVyO81iVqOCC75baMlg0ZXZjyZkkwOjTx7Lp/b0MI6DNwOBMcye2eCQkRhXcybtOgz
UnsWpD9Kbp/YKLd/bWJ0tKYg1jFCsvfaR7J9BvSwSnX8vMxUB4KjDWyZMkof/57qWAB+qtaPGa3h
g1IuGztHhehm53i2UOgMLCy8gMlXX8bmVhYy3HYNMm1V0amZZhzkv44lATRcEPmwatD0PKLafwe0
t7G1BzRfEbpEjnsq8MqVI72LeJY8HAhJxL7KqBBMgoPUKqpPwzJIbIg90IuOqTWzx9EM1m4cirMG
IPw9gJuq6P154lbY1zVt22m1vyqaQd+OnmU9FWjWzungv2laYrdbsoXogQ35XfcTH1tvIzeaa4Vn
NPfhWW2ZRaydzbmdz9CeI6eyf3UcbSYcd6PKmSfpDj7nfxvK8cAMDNCNelPNqDxNBq9b9e7c1XgU
p+T4cJ4yHDAvnMJPLuXiPI/fY68et13mt6d8lNaLF4o/M5nT8mmRR40yfG7cQX6tuEVuEHt7t0Ln
wWJqAyLsSX6Vucx3KtrLEhJ/h5XnO09mI9OJpbFaESfptEF5YyiUfdjFVvE1UP2MRMFDHuF2Y11z
K5s3tpU2nz2wmD5E2QAizt7Mgy0ubpzIi9pSL7qB/Gl00xURDGRRtYN476sU2RdpsqMro4M2ecUu
ltI46cSvbfLYQ2AZtR8iG0MYmLPY58YE300mGx8Qzveu0+fN0CT6eWoRb41WtrHJ+aIHOCCifPhz
JnqhFzO2xhUqmpnPwgiJzO0BKeTlexbU6BewyRiXaXmpQkRtUjNek0G6G9aRwUHJ081qfp1yHx2A
SqR7qIUg/EcnP5XlMcmwsC8tZLUGKsoCsFiKb1bROcIxMzZSyHHrxiI+0o7qVr/fQFlP2DNSgzuK
pBVcluzu6zyq5Ax0OJnSYuNRyJ26WgwfTDDRsJgBnB5MIaEfpM92lp/03jW/TA6sDn/IulWrM70z
jM79Y1s7vfNHP+AR6Iq1u2SB+qKU6xhr59ksMuujBmnb9mFzESya1uU4JBvoO9Y3rA4EDYVMWBzj
kqUSJ769jInE2VvGeg+NcN6LYaeDI3zwd6Thzmff8tBVMYnJrpU2E380du6Z3ot5iDzLPQ/Qsg6B
tlWlS+BNe4od51ksa4pwGvcAay/womcw3iWGexBgDR/DxvpPX0jeeTZBJ6Lfmkauf0puVaRLjARA
yW5HPB2rjLINvG03AWMWNlniPOjre9xwgtXcpvJoaN+QpNdL2msr6Ixh9tWvgXR/mYDjgci7KDYq
2oZ09RAHrdSyB82Jf7YcJEiFb4aM34RPq6+6qnU5YkrtHOrmuyRo1UwVeNA2ivsELquoJesULKJi
afZbgiiHxK9ezbpisuJ06ZoRCRVjLBHg4db/pqSPlt1+HVwusUp71YSlvTd9vdPNQbxGVPav2Bbp
nmfRR4Cl79p0AXI1vQte3QEvp5776JOqkSxnk+vL866ViHpq21LGZ6FiH/0q+8iNxrjkwtLRK0dc
CKzvaXbW1gaTG1mMS48UzFx7GbFFsji9gcvs/kib4rEBIX7XBiERJWb+pMD4CdpNPRX5U7mIVlrl
qOjCnkZ95y02qAz/jmF+9FnIPHu2iwMDpBQwpz2ucwoN8GZBTOjjVF1ytLbbAigXmSXmEvFAgu7i
O4dFwoeQOzP4G76M+2a7ygNzPCZmzgK7G680GNqzq9nuA7uvSg56Nt7Z8GfQDigZ0a8b9PpxNytV
QVwYdBdN/V+VeM5rj2sMn3EeIQmlVGCoVUwvy8n2iRu/XTdlmLxoTTvvaulHl0Cf0vMwfZiM6pZe
p/XRiEJb5a1NK3XZXS524jL6dd9b4m4bWoWDpBWfasuAn/zYUscGk3SxVP/GM61/7mejvcJCwYmz
/N50wf/0iIBYNXkkjm7a+KT+QDv2qWI/+5azv7DwnZnYCG8PE35ZeFjA8viVeXsOh8z37iy2n2ro
+48VY03f/2oN+Qr7CLgeG+I/qroSv3I/GE9D1nbbYXTKVYkudOOQ4vrcm6H55CAhpDg92U70B9o0
5zXSjWGbQqLfytmzX0FopQDYFw5Ek+LgSrp8Xj0ks5jrkz0+XMr4ivhjuog/o7xY7BXhvNEaetqq
3ewsypKm6Jk9up5xTPQMlWZktvq5FjNYg39jtSOv3Jm+eVIK/qY6gOgJfvr1gn2crQ4LOQrjKQZb
Nwn7E7rV9HWe0wY6pNxPs9Ue6siZ1upnJi+mfZERZyi8nTSs5w2RA8WOAqi5j06NieDREZ+Lb3Ho
vZtLMO+Ya8XjRRKJhmEt4NH2pLNUvDBbni556JVbDTPAh1bKp4ZQ6ZHmBYSQxL51OQlKRsRywcYk
VgmXufUwbPtksrnkIxze1ALAb9+cpm8Oj3KRTj89IW/+EU4ECDs4JR8vrplnF3XMt0ZSdIKSqI5m
/hmGiC3VfdYNbMiWyqBdddbTUASUHf+Pf0MkpCFPznRrkGQ9MH9Rb1+EV70o7Ukp0+9TVpjfl40I
gcMaZax1VN15WW08MwqeGvTLWw0t0BGoFrHuJMZMbFSmfPaUSDBzCNDBS1etJ8EMqubzeZDoW3Sd
dhn/2U7+D1NrhpMpRA2oj+WzHsXazp9ktFa7YMcCfk3eGAgiWWXLgtsqBBbMcCRaqQiuamWpj+RL
cfNBPmpb39XCsB+j4hj5qIhwV9UfGSOBTZdV3sFOHTRDTujckEJ8leHQPBkVtL0uJ9wsra0PM+SJ
tFTuEPyac4SN5OjG8w7qPN7hpJvOauv3C7QNc8OM6h/wPZZv/qc4z3cpCJFh0dTFKIhOXrna/1Z7
yXac2o6U1qN0NWdrjE3wVoaBv+sELSS6XMFb4sngKAyWtupdo2gmkg7D7+pNLkH3uekIt1y+U71I
KtB5ioudQzLnRh2aeV5NjWvdHt8TYJRzyTo6qTeh6AybzPHNvXr39/9dvdvWEGDs3sjXnU93Zx66
AJB3NrzkJGWORvmqXoSbocjWCg9kIMfSkcs+jeoDMM3q8RVm5xOuDpTh8V011o5LJsKvv/+NgdY/
NAlsKaHZVq9MStOTyHhCqy8Zu/QqCAi4eZ37mphNdlXtNpvQxmOjY2h5JJt2tf3K4sXdEL1lb/tC
M5i8B955iEuTeoytcTmGzm2JZyGE1e7TIxGPoXtCRpUzeJXuPu4cLp1FJxl3UKT70K8PhtBBITU6
nGrlGSDqjthWTZhH/KLyuTGC5x47y5F81vEa8LOtwMxj2Fx2Q/SgPR36r/bw3fHC4TsrTYTAyM/X
US2mU9V472QryrO+YK6UtVSa8lTo92h5YBC8E6506TtnuuuHxiWgluxJ40NqwxeVlqJb6abrq+kH
iTQw7ulFrqowtlBmLjQaK4e9Tv5PtRUal6BfB9VeaRuLVubAQI3wMgVE9Cyw6TkPTh1q/m96TzKj
RycbcHMf7KghtV1elCz3/JPvJam/F+GcIPuM3Y3tyffSHRD3IsvXojL8+5bWwyD7r2N/+7pFkiCr
9g0nB7r1gi8dEArw3BnDnesmZ+kC21N2kxyk6IKapGPXOMFNqoUppaqzFeN4eAyFjXTgVK5KPCms
glZoLbvneYj7KwTQX0sEs0ankrvu18rzi42zcKraHMqaPiC9KKfm+JA8VJ1GgewU69oAxF1ZJGta
ZA4tozddi76ncfUmaj/ZdalpbBKaRC91w4On8sOvfL7hWR2yZ6ArsXGUfsdyY1kZD9GkHeee1Yda
F5ZMA44lLTVEH+KPKjNaE0Y7k60K+eE2ihLn/nsrqkl1ahu9f1QJTqdlPKom60TK+SP0W1uIjRXG
Ibw/Vo0bAkObOubFcicL/bvspcVI0gs+Gzwcjo4AJA2CIykBSNaWlzTyENjC9Yx8qOcimaaz2vr9
ogtAbZrfPr7i93F3zQWiXdCZm5tWOqRn/DX3C1pP3/QzKmHfmbxbG9Sb374EgooR8pBnsVfNvFU0
YFVhNl/f26r6mRVu9RF0aXyMF/NnA4BxjXDF56TW673T+BIe+dR8+l6Uc5qMIXhYv/3IzPJxvK5C
f4sdZWMshZUefgCIkW9qJx+Jfo7yW0e3jxEieDltnNAtMSP7fRlaPRFU6ljWev2B0L0GSTEC/YH1
5MoaGiYoyxU+NuLzIblKDZBpVQ3cTCZu/u4FyfNs1PlnTcyng+N85wgux3kx8XSLu6eLW5/cKLSB
am95qafKWWtB9PNhtdPCutxh+LdXj3M+c+weHclkvGil++dMRsGPbAKCSwtee1axJ0VMoAEQHKxz
TijIxmCJ3TcdYkigmnbvMpZopjdgFvLJCMMPgmK7m8OxTUf0TpZnpDSmrdhb4Gvo8/Px1qZ+IrCg
fBulXl8z7XUo0poARxe1sCbeYhpwL1rKAnLIBn4TO9pw2ehkbHDKV3Hy6zJQV0A+uh+YYTaQTxnX
qfVhhuXaY7RHiD0KBcfWdm1VewT8yHqHCCzeQIv99atMJcnk4HmDuJi/aV2Pnoe2xsYxUEsNuTus
3Kx2dkXjYWyx624Jq/SYalr7rGj6P5eNOHEfG1r8a0O9FQ/axsSILIafdg8JSllb3KXHlnWZd8x7
gByhKMSWjy9dmwq8gYmDu6vZRzgcvXaD8XQ4OktlnhbxvROx/8xwJmQ0DJCZCq9tXP+mkCOsuuoT
bF2Umr2nP0FM2QkrIpLzLxd00ITi9DihWMw/RQhCXsug9A45OWlrFVhI1zZ6LbSDaDR3XaJsgyXO
EJJQc9eHixicBh1chnCeDA/C5OP+2BuVXBmNhi+Q63tlUGvTmkyTVx6W8hLO7WegKgz1rqObaFAL
125+kFlQPe5yLnA3lqJMntT9Tr2E3TIvR1W3Gb3xe22Zwd1kBnknwsU8M1O6PPb+Oh4MDhWWFgoI
quZOfWJ65sc71iwCNhMfYGDadJbC3Lm1Uelukdbm+w6K/jLWzpBW3qrcJgVF7VYVj/OSMCz1buHP
6RqDL2lZTrZXv9vIYOhpnONtOEYI9uaW5DyzY7pPeuC/PIlufwj/NcygsRrDlV/K0vqap8JawI5I
zjgjXSgUx75FC1MTrPHi3qzODJ/VdtlW9gkhGc8aJya7iIGS2FZCg6iKHVfvuj/sMo+PVuXwzwQ8
U/DZo6ctVxW+kgx/GP8Jb5cgeePHGwkihklFiz9G0ktrToTt3kE0vlUSs27ZbdIg3sY9AThp79/V
V6hDSn/m5davb3CTbr7IwXD7F4xf+ZYabiHUN+LGWHM+TMTuqXVGO42wVga33ap7YFPo8UnAXl9F
mjm/FZXOoiurryKo0Hialqkf1NKhMS1xjcKnPqKr1RL7jmaSCvdYB229VDDOJq+m5nuOt9omprvE
8I5elqrC6JveZWXqfGkZZ98Ili9XdW5F4LejAJl9fWTahvHXFw6SVOCsRq19czKEe804daembjSx
ffgDwT1+yEocbWNontXUdNmzxpzut9U4R+EQGOD6MCyc1hHUfXm0DRAqGKse1xMVIdEwZepu+zQ3
jn48uq+2tL8qvG7viJ4SUPOeIqMcjgs5NWubfAtCKfhokvGuhAVeVTwZjFUoVMSfBMc2O2MW4thV
Rf02+hHqEOT+9YQOgZZf9zSOVLKITOp9W4CB6Jv4RrOqfFJMqXbR+tUz5KXakUf1zzNuW0Veqv9A
lItUgCXvU+8FHzHBPPskRn07LHVwljLwLCWZRyFCdMAbFY/6xM5WbqX3f+hRjvktAp1X9Pap8mf5
PewmbwWuyXythxwnhIYu3alnbaVueYaCp+uw+TfDSJ6Br5nmOl6ynT0g5UqprY6PJNafwDl7PJjd
dmdn0j8GQeE+U1Z1K3oCLOvGN/WrqReFokji4NprjXGObcT5Ipu1S5LDE/D01HrGa0HSu0toyiim
JzvACCPp/4WkcsTM4MfmS6kmNXYh51Om4Qqtsjh76WkVb5zWSF98MIad0VHU2fNWLcrjLK3uegk8
fnlkmwAG9naM3eqxKLcT42ipfskUc+oNNtK2ImmZVygFtZ8EV9VxdBc2ydTS96smkGbaSGbeTPiu
o7UO3bwWAYiVpXueos5rPNWQxGvzEIr2rpqSgHu2tGu1b9IwtDX225BHbQKLtZvQ35PRwsXWHqOa
2BW1NTuY3BuxJDYG9Y+HFzOAM9OE40poGnZXMEd34Wkz7Qwb8ov6jWuqimsatdEriIqNk9TardL5
80UZdDbY0fX9v7YYIK8LZmb7RSd6dkMc6TQUeSIXUdCt8to0UKMyjRVYCa+1nd4DfHXqhNPN2N11
A+PwzOyDLxWs+8rEgM248M9lg7CE8c8omziCfH2AM7BtnMk4GBYp9Or36azo5pu5vTbirjvanWxf
WofciCkI5dODRSjDLKCuIE68Bzv0EzhNXRspMbM4aEMUBk+mcHLuBkAlqMz9L3Ci3qVgZY8Yy+9f
vBR7bq8b87O75IUsHAQerTFQlSFcG5GN7UQUpX80/WZlNcXbDPXklqTtr5d5sKYbSca3OUvLkzqO
WP/XmxMRmKfS+C7AnCmHnF1b7QXiBKKCqLkpx67VjtTgpjW8dBmgPOGK6JQtZWJHKMgealy3VgsB
oM3XKOVn+q2+fUhwiTtad2mXbupMflfSEdrA1W0yu+8USRlSJDwMU3tqlpZ42c3+OfbMn31Qliu7
qfzrLDDTMPWlHbrcJJxmhKUP0mA1ztLY2W5pf6GaWCs9DVWhjlDCejGt7udvlW8s9Obm5XRAl5vU
AM1vlXpEReMu0fR15pVLtGw13M3cNc9aTN7DqIVy3UVhvq7nONstGsFDH1rxReTFEpipyaOe5Lfk
L6VxUaMwgaE17VydIRQ0t/me6kI/Z1pfbFFbvsMDcbNrxK3PEK/tgq1xOhpVWe71t6Copp1ek8/b
ma/MtiSxhLXx1M1G+TyBmlJnKyZYfy9TSTyqLSI64kl6qSaLdicfvZiwHiYNqYlu+XU0BnNxtQ7o
YUP9Oc3dZ/Sc0RbTSr9XhoQQ9f3m8RmEUX/qWKNt1M1BvdSlwaJdhvvK9elhL64xH7tZEYK40YET
orzSiBNcGqL9GDBx1kNz19XWxSxsAH9Ztk3mSl81pRYcRjjxa4cF7aoc3Lud/Qi6Fl5R5JjbJHgJ
+rl6we9+cFkKtGX1mhjBBbXV8+jV5hpwlLse5fwykv3gMhvfiKI5ywpblx0RAGgQ7qj17rS1Bp5J
3TiDz7gQ5a5t6gSg3VAbpxHOQt6GDDQ6K9iFpFzio0MiB4d6Bbd1Z4T8xBkpiIyJubztsHtl1j6u
RosW+dTeZzPwNl4qsp1OumyamYcpMRatABleLUQhZIQZJBQfUij/l8uY8f/1C2T1zEKI2kBH3ATr
EfnUHOr2IR86Z5212gc69ucsLzPM7pm3dQe0bXpU/lE56BC6CbFoHBwovJjRQHVcRQk8XnfK1nrZ
UjrF06sTtP4+KFpU9IOJX8w7DbY1HpdpW1OXBLiUIH5AlDzHGXSDtsK2iQ4iWo8BlTYX81sxJ2Ta
VPJH1TFFz7515jfsjWWdZjuzHNd04S8ISJJNE4KAioj4Ilje5BwJoQMZsIEwJ3mF/rF8XlA0Ya3G
Ab48faLuotuCFpvnlsMiSdLHOHoh32rje3JEfrV1ggOQPeCy0+ttUInlwfOTzNx4Y3WX2i1/EnEK
LY24r5AHRT96ZPn64gT895sv3BsUWMYRJX/q4uJYWnFKMw3Lwzx8p222qlPYZLIgyWFyMNjnE+w7
6TBvTybviW7Az6EtoU15T4105pXPo8oychMesgAq5fXDKnD0J/hUJ7hx2rXup2NEk4TFs0FsxdR/
9BTK62b2Tnpd/MupudQHy9oYrv2jK+vXJC4d6FDGrkCWxqCx3tj+8kNZ7g6hpYmkqNR2NnLtsjbW
Ezd6zbAi/MBJwwdNvEdNCqaD7qK5yoZnWTpPTKZTdA0sNMsxCNZeCCsR9Kax8m0D8rMvXvNsTG4d
tzSZUDe1ZAURswXtSgutVYwSTk5UQxZDXMP+Uvb45XxByBLahIzUVAmYmupihRnr09Fs++Jba2QC
3gpwH/aBOOTaNf6PsPNYjhxpk+0TwQwqILYQqak1NzAWiwUNBLR4+nuQHJt/bBZ3Ft3WZHdVFzMT
EZ9wP55C3CbdLSeTK5JpGRYaLISke3J0ePzc2WbIcfzWTusHGcKFZ7TMB0DAhWaKkD6rmdg7/J5A
pYZPo3D9OGFEMKabqKQd7zRBIdCjg6gMVP9Ol71HkKvUBS+llTYL4eXbFPEbZFzir+nCzwEsM1u1
9zk1L8Pa/lDJjHDD4gfTGvlBbGZfOuGupFUUkIHIho1qRCWT7IZTX4mz6iwS0RZktYXho75RXNci
CQtbcX0yNPqJompelB+tWaVPDXQv2ETfptZw64CH9RJRY2ewjYAJaYOob/3b9+rfHlc5L3sZe063
HuPN67QiWZ2n/n6BSBGUUaJiK6tPvZq/cjDfacuwEJvLqKN0QmeYqGDq6NMtO7h7MC491mkrn+Ui
Dvq86sNJTWlFrNWfKLVQcb1lTC+I0jMoaMU+k+2dbRcPiqZ/KNYa0Q6mr0NOCV0ng+uJord3WYl4
f1yMF7suMjRI2d4aoKwPnULuroLHyapewP3n7DTRLbPMdzTA9ZCYXiFkM56N2ZYq8d8SGA6NLFht
5ziViAf5a2gRk0V69Q5J+c4clMy3eDZYLHZhkg+7QpfNHvLQXvZdfjHi9z6yw5XUQH8FaOnjmfJK
TEhbeKwEuFic68rkMoQ04YmUP4cNokCt0ju3797ZDHdBq+S32HUjP3/GrbG+OEDlkubHGNZxr6VK
EeRJN/loQ3+c2EiDtbtPEvHFK9vmsn5dV+JNBBhjcypDVcm5WPqnqM+feC+HE/obOAjxOnPdlF+9
pvM6jdBpmK0XycPE/2CYtYearfoDtlNiXKMl7Prko5Lq5M2q8WGKhZTUKHrvY1vuJQmdvmIw7uty
qNZiJNyEVE/LVDl7wG15czxYXi7h2ui0Oyw1mSIothMHSmpMQM4cExoYvAlQHnlN6Iq2qp4zNkwU
UDXkLekBljtBG7xpp2zcuZH2aki4RyWVUmDgoWNrpuxUImJ2AHtG/KxDepdXybnYfGyKKAICq9mE
NPfSjHRIEJ3tFwpCjRJhiszaf0DxHtaCQf4IfcKC/zcmdSAs68bqhoc6F4dMA3dv19Y7+UwjI9gv
TSHbT05Djc0hZVNjJkE1Kc96pr9DoUe3yd6t03Bwua2L5D2ynzXCHLzJiTMKguk0jFTjC0342CxA
h3jdPGOYPhJ0x4tQY+oxgiNZraSnOpJPUeQRa6DvUmaHnoSZGiEJvCA2+Jn1+LFSzSlkI2F6hTpq
3tQZaPnRMvum0TzmgC4IYrh36Fc4gHi38g4DhEYMS18XN3hXjvSv8bnrpB6MS6J7faZ8W2J9LFf9
flKJ2GRH9joQL3y6ZaT6XVckk9hstGAKB6ULXJhkhn1jyrBDOYpL9RX5zl5floTpBX8wi9BZ4gJm
6yYTH7GuooAYitAS9MozlnRegItD1Pyq2X5W0ctNQuUSnBEa9NWtCvMFFeCCZlNwvvIQuV12cWqe
dwnJ2BNNnAS2cD6qDRpc5t12KjrgsaMHW2VyrdUsgwwaQXakIB3i+3xgD5ZnBOa1DMhI0YjCkWaN
Ejn2uU8OlE82u2zECKgzgnaYI0C9+T+7S5+GNKrwilSdN60KjpVUm33kfvdx89FUU41WIofoNasj
6fGbqjVZfTPWWH7Gkud0wCQXZ0VQpOQKYEzDrm+iCcn09aaU5Uc5oPZl31+XnfMg+kurfcRR2eLc
oEhsavLW+inMR/y3KExUh04+w11mKO14yAa0MrGaU39M78aU5Z7IU/smn7v7Zh6cwNWHV4ZXY7DO
GYONKnYwXIO5dnVK+3gkWWdpHSNg5n7KcUmzlotTz7AmN2QcmPu9khY7fRs3TSN5xai9fdXW+GDL
smDXz8KyqerdFPVJoMsS8SHpEQFO7D89Izm2HITiWkr9GfMCa4p8NlNFcrbDwcRqbFL7lHvVFLSS
RmKEOQSGaN20W6PxnuKpMEs++sbaqM+zP3WLFdpKknNyxRcSwKgFpPEvLV2HuZvghmMiObNRCCaT
eBMmldTizOVFzztf8xI2xmbFJPBOzYYzmAVO3qabjlMS5nZ2j3mhO46TJJAxqymau/5uNgvsSLzg
0iRO2YQ7Z0tqNb1KWU0ti0+u/Ct2r0tsF1xeC0/7qFufoxOfFKbul8xNf2hr4kuySom9g1fOHcwn
2DXPbjJXvvlnrvPGR/QI+d9179GhIGPokCyxz7vp64qbuS8CWGeEya9GCiBNr702Vlye8eFtpBpH
aFnsNGTXvu38EK/zWlRphl8cV/lsYgNp+pLyKIF7pxDJMeVzzYLyqLvGjWmxb8ppvbwZcD/D+ibo
By5aTRIGE1lV46vlFvNhP7cm8EkHE6rX7q8PZpcZqY9jkpjXJrlPSSt/swq/yuyXATMkUzjIPvUI
Zt3vRn68ntRytcNaqcQvcVm/Z0u+q3lbM73n94u0vZ2As2DVQOz2nJOMkeDeZOshdMoFPEE+KJEl
QOp2S/sAKOKskJxDv7SAKUWLnsvyr5OxodKL7i8DDOc8GH+FQiK6jYosYLJ2pqCa/MmsbuMsaIGs
4S2k8hA76Pi3xNLc0hSjlVc7bT+x8poMYsAcslx9l8VP0IJToljCjXPuTKvjm65yG8/JX8stbxDt
s5VL1QdlIIIU3uuNUg47LISTh7WiCtjA/xlsRNgQ4Rwsyn+BkRw7HoVNNuUBBeVB02/Y6z1Beecq
YBlAWegaaX0aWaarKYLBuiyeYAWd43FIvdbGYr+402vB7KKud4N1GKT25wo7VBiq75wUr8vqPuvd
ClBH52Fl78Y8Q70fAGzNHYVDH4rUfiGcKPIH0r87Gzu9ruXCg50RcH7xadweZNWZ/qLfPEiNLm3q
x11ppfrFhkpAvgALonKt/OJhEXt7zovPzkhOdrbiMKXmCU0XKt4U3zZ1o96PLXtyKAJoZWCXWoDb
8EJYx5w51qNVx+Ey4qlZaazWitsGEKiG9gVjAG3gdx8ZgewidF70fEtLJGnc8/9eWWfkTfXWxMqT
27gWiDPWhsvUorRsQQpA5kMY6/TnIVEgT3cCkQpjP0NtIVTb4GnKsja2YZJ9Mrq63Flp8mFNjKBQ
3t+7hDf7yMZl2GubswR9kawS0s0iCFPOR1f173BwfF3KGvBd+hIVjeKPBj8XEvJPSzqPCAkan2Hc
DCaplDviSC8Q7ZiqK+uNtCD+TjBGAYbbGUBXNp99xPk/Rc5O6RlG5t1tKWM+o+ohX7Io7I0J+1RC
/Jx0CGp3ma6GKEmTXR7RhoOIOqhF5NAtNlEIQcYjCJvFjmpU/piLwdciV/fyGUNpy+HlChD2Rd+8
d0nV4D+Z2AuzzjqM1Xxfp9HiAUCf3+3mLwcpl2zJgdXRmdkOzvPZcqbLZCUIwkYilYkx9ICjFkfw
WhznzvTcD/29EKhV+SBAqKZAG52wL9T7PFFK6qG/7TqyV3d70lzjsvDUkociK+enrB8elyprT4rF
9Qk8r9YQ36UaqYFq8urMdemthmQxTOirWfbDSWyxrTCP8ZGu67nPIfn3GLcqlf4wL320Y2pogrYb
HNpabip6S9t9Iql1Rn4kUPKWzvec48Ax5qR/cObMNyMicGOkDKZZU+T28WaXCGGqpsvoMzefvRV/
FVue6q2g1/By6DHDdo+XS/Rhp9uHVhUqNobhXFYVg20r8lzOi5VrMJB6le1xo3jd0IP+qy2TAjR/
cMnwMUS+E2VDOKENBVgHiOZayugZndEEboFGdSQF6MgMpj9BtvmnleIkh+FrHmLWprS9fnVNOl+1
ndpWlp/FCa8JiImjybTbc5LM3mQJXuu2/6ol+tYim1JVM+/xAKJezuRlaiwWtmNjh66LfYKdtAmo
Rwnjbl1OctP5DW73T4PdBpvumET9GySax1ZJoEuY8j7mz2kls36fNo3uabWo/LRsv/OC7mPWVAyU
ltgZ4Ip2XLZ/OpZp45Y1YmdgTZn4MC7+V3WTHVDGx761Nt84MkI7sR7igZtoa4MFbIzQGrS3MmUe
J+LIDYZCXKxFfVnhX2eG82DFdk5pGFECl8pzWwwvc1rbvqov73rTXd1tt7ZSF2d85RZz2vWhWtLz
SJTKkwSLJxmynok19RxXlNSCancaohStTxLPQNqJMzDYZCBhUG5RPc8ErJFOq0/lvp4mD+D4pULe
s5tRr8J4UkOliZd9pEfneZYPhZKYaCTU53EeuEf5pHtCmQvWr6wL4xxXRyp+yOo5FcNr6mZu4AC9
IKKD904xIr+JrSrIDFpodCu8HpP6NKJrxJ0xkwyUBb06nbbfXcyi2a3ixHGPDj8vOVLHWfVQJvuV
wtq+47IV/S6eRyNsmv7TUf+hq2MaNOHFHhZyRFGhk0ictO4uo7JuhvmnHrvKV+q4OiEIjpmE2qhf
V7x4KtPuoDMoItEbmcHSYc+HRL3CAV9padzlMc+E3HVA87w1M5kaDvMLMeHf0AKpYkmL1nocotwW
nWSLXTKBzIb4RBtkh8B+Qe7N8VeBAs/Xh5aP87juSX31Ine640lpuT2hWqZCe+5T+p1K2Vta96LH
SKkUjYfIVMyXZMnhwGfqY5Wtf5JxxcFVYmrLeo5qfQaYv81j8LEBKlN4/5XCU2yRQPNTEuKAGYO5
dJ22an2ZRMQEMBtONsJ0nxQDbh7Xwsdrzc8TY1zakG93lMKb3W4MROvoXsco3XW/ScvuacAfmO+w
xY61vVZa86G1CoLRDLAYk9XYrBf5QPJfML3SCeblyisnZgJsJ2DscTN7uYXphIrBxQl3UrX6zCp7
pRzhwYgm46KOxXwutSYsALVfTDUevDiya29h/I69LZBZdsvUAr/RuhIBsVjHshfvbrneZ3mshtI1
7hrBaGxus2DVSSS1I9fw9Dl5RANwrg3nDlwB2nzd/bKwgnZ2c18gO1cilnRGVqu+OanMkSkhEo3z
cqzV70GHWcSwVvpMDsFpV8nnjECZSQBT4RXPyTARKFzQYjfKcFhr7GWFnSihNo5PRCyzP2wGIyio
pVE+EZBtdLBv+gxx7lLSjsDPmqPhK+sG8hyGvdmOHW6Y2Megvk1N9BH7MTsBq0SfUExHtH+d71su
UzOFKnFq5J0B6c93GOpemL8TpdiiX2stMHa5+7Aaq+Yz6iUJNqePz92/YNiCeeZqxWfrMVf5Hh05
QmZ5wSYXKtWmScOwizgwfSkXmRzcSHhNS9El0KCGEUbMwPajHMdWa/HupG76rGkDzNSZUYY6P7BH
p8IAH7QliLyM0mBREccTGkOBEz/PNx+UP+LfwyhFy73Jk1buTrfU1z198JRW/ctqG3tNNs0lHnUs
wCrxLXP7B1Kf9ObGcoHWAs+1ucI1OzHDOitwOSiQDd2XrpCpp08NgCKcw0igWgz+EVByRaRnp8TG
PWfvgpShXa0UYGHFXqxWchtr9HWaJAdkdLw5SQbPHVvGXNNphCu1g01U+YZOzzqyp/c1KlPPIeBM
b/oqNBaX2lozH3q74MYgQn1XTuln0UYfjd0/ZC6NQ1rroZ29LhCovTSnWFrWZCedIb4bqwZshO0r
PLghM5WKwItg1mt2sGBwbpC7+mqXvrgtH2pH0Etid5t8xim4vc1dGw8NCRLKT7mWZCNN+jE1OPt0
kR+dCDTx4GL5t9XO3MlyTshFSyi4ausHO6k8tOn0LhJ0LEZMFmwiq0OScuagOPlXOrYXU/WTKhtM
Wq+csmjZMYz8ETPuny5q76J5ac5aDsxlUpycQdheyYp+h+JvAG9jL2dusE64RTjlHaiKJN94T9QS
+lveFsIjTpxosULxi6SSB6NB89riV14sqoeBH7VX+cHgGbcFNFW3OorceU0FnUynJZCbKnb8uUBK
5EakGBkfxDCgqhicbU79kheO8FWIDuBvNHFoexwI63xbbW4xaxTavmh+sGcCtWsOYuiVxwjAz74y
O1DnEeM2HAJpXIZG0c8nqoCPeJkJmIuRXzi9RDLEe1itzLqkAgRN8EUHVXNozlY9H7Dv5EHiEgBt
4k+jTer5UY+9Hn/260D35Tr/VGkdWjSd1aD/7WfngFvzVCCWNZd5Oq0IMK2N3+ZkZrbTtUuyUJsS
Nd3xIqGpmIrvVsc7iQjZ9bCHMOoplsDG7OLnIKe8Xq+g/Aw/QyChBuxHW0R7Yqi2gsm61FUNAXP6
UpF0Be5SnIcq+ohkFGOcj/Ngrcx7U0Mampg46MnDDUkTwADUdX8SS4dhhUuFNsDc5c4c3az5yIlo
9miSlZSN7n3UG2g7ZRyFa5bwyrDOGBNkHasa3QgnfuM6Tubm31jBDaxSRgiyWn0AWxolT82UI1of
m5wpxtAR3TFbVOm6QDNlubnXxNxlbTua960VfTusQZGEjIxP6GS1DrptZyXNUbKVQz3IdmQy1MY3
qZsoNJNvZyrHIM5ihVMOJ15nLl95QjJKz481SVxXCDjsXL4wkUdj72DAnYY9Qk+B0hPBMbZNLD5o
1qjFL2nmvuD9w2fCyz60ijggO2ITO1H5TVG1k+eqYKI9IErEjx49lyyjvHrgM0vvuwfuchw6PsXD
AL21Vfs/qhPTC7jOx9DxUdHq+JCOY+zXHYflGuX3NnqtC6MFuqOR6tsODUu2PHK2EUaNdsOpRvgd
JtulXSUrwuSltyhS4kLd86HdnknXDdN0fECHOvrTUhqBtWTvksoyRQ9xGknPWeu6P+pVfs6z+bwg
iFH3LXkEDHBNVN91/mRlu3LOn1pTBcnBNWitBtuxuL9Y5J0e1wl0kUCPzbif4SowZQxuzc619Vch
45dM9TM863szM37MkhtPLoexn82dNSVsAPBMS0MD6YkkzdT1Bj9/9liRAbTFk9wB3gHOmacHyfQc
eJAOd2dLHyFEjg8HfsNIWCAoVvJ5aqM5GyWxsUTO+JbGu2P09B0jc9i5I1M6ckaWKjMiR32CCmEg
+8IRWfl6DUbcaV4XbfmRb00yRuCASCCSuW57euNWSNUrkoVBlq6taof9VhKq1UXrmOBClMZLriOa
wlATo0hEhUrbixMyHFyBKgHL4q63T5qc34FREDeNBhqwwrfd34oWZlzmNF/mrH8jC9nVOBK8Wcq9
M5fWodAjNrizCC3iMQI0lXvdip61bjlEvWqSpM6mL29uhhWfBdmIpqeN0ZFA+U/FpfXHXQqzHUYd
Cjxc5eIlL9v1TJ/3PaPQlGkB62CZ+mNnlkGW80enb+SVKQBWkY6CAe07GzjhTJ3ynqC+W6NhpFqJ
6rPpY9oKtMe7VA7HdbgFxxjlSIPVeMcInKbnbh5UPaxJC/bcXrwp8fJvaFhaZW6PhcoaLwRBTpRS
JOU1GRLMUr60bpQEjFY+m5pFKXpohqQCKzBHlSL0J2tDq2XgS3knkbW43VPLg0TloFMpGQVmqOFH
OLsCgtoL3hS/r/P4gCH0zWxQWfYjn0hjZlyhMf8cE9cNYvBZwZiZLzmCFNDU7+wYvuq2aRmckDQJ
1x1MAjE6yyC3huWmLaoXq0OX7U5miIba7530s67S77xp95Q0vY+YdUXMwvx/nusl0K37yhJGkJQP
U0XvMpGRvdOguhn1aiLGQx8GVROHp0PHkrGkaZ09kvZyX1rqfoRZhNSXpTmjKnb3HEMmC7veMHEM
Mnwk0iQPKTe9NOGhMGueOiCPWJtKBOmGfh57hsd6wWHcs7dOGeEz2GzlpvDfYTpf71wD51vWJ2cc
/vgigUimdfK3Y0tM2tp2xKe8yCuj1A0XH6qIc4xUI4qYZUess9nJNP2GyI7BL13r1NcA5ytWdUpu
fZWTpKdYzXel5eOkOXxoUB5CbVEpePIqiHX9WxmhA3BVv5DFQ/3b8x82Ouwq2t0jvvN4D0OOxR3G
0XlyP7SFAWKJSe7emXtgWNudk8p+ZxvKl27XX65u/KvMLyNnvqlP2PRpLp4sZDIKxn3u/4GluAog
lUWO17P+2Q9W+xS5anNsFDU0onI8tPF5kAWg+xIhwaq0ggm+U/PLor9pPrMnIIu7VW9nZR72EUQS
pLMj7w8vhLCIJlvK/rlXFejhysCjFYWQD74inshwyc3HNZMg4bdyTNdiP+mcZ1x3deP8YVtt3bjm
V9RvuMBpeLQyo9xJVPmEHrGgx52pwg82xrsCuK1lc/+RhpVhFqZdNGqfBlMy09SXvZlae1tXo1tH
dsI3KQbztS92mahPDJ4fmp78gWJRX9VB+SFqzQyafBLcygy5IxBZPkoCO1AU5dKidG8xvzPuMhFv
ze0nAJjxUttm89TcJphBzq1tlZ7QcDdbPXMV0cfinkA2wyear/pwovShQnT4r86gFCSWuP2N6e04
kHZbK8dlN/0BFRiYCTDzZDaO10y+aSOoX1GFrsPDZDQZS5FrdJ+GopACo86DfHHe9RjbI4tMTgcW
G0OGMru9Kvzx9O+qhhx1xM7Fo9b1AXKh+hbZaE+UnNGEpa1Ut1mrn4euGA62JbrHIUaP5yqUjL9f
bvk8skQTTTgOsQq2oh5qGSnwEclB/c8/OVHxYakdWojNnlWNa3zL7OhWZaK8SU9RTMRu1Z61Tl9u
AG8f4KRtce/2spsrIvJGDLFhtbl5l7kCZJU28a+51wFHZglQyyVasH0r2dI2OFaohnT9RlFQMqaT
RCUx68bBXDL1pkR1OPCdm8pJ0xMLM5PVIArQauOX5dYdQzEDfZHNCiPv+2q/4WXaLe5+stBG2rpT
7UbDbI8Fp1xg6+7MJz6d7ujb67vFRAgGWGf5vP4L3cL7l+MZuJ/LBR18RGZbLgCNwryjuy1AMF//
P/gzrRuQ2Uo4aa1xR0i6Gf66Xdm86Wdg1XyoMa0vRNA9N3b6+xVjLn7A7VdmLGyUzIEwFUXgbBwF
hMQm6LiiWYvu5b9e31QZj1VPhhbzxp8rZhQT2+9XVxH6VZMejcVr2pBknmxhMFVG/GNXik+ZKK+/
v80EmOWrNFaM/9r6R2bC8AyuqKcBqQVuF6e7zENXnREShkthnwu6JlaPJZIzSakFjdfcE3pP7Lwq
3g10IzmxA39yW8OThkn+0uqlcYcqmp4X4jL25Rhhthb/bV1pP1SzmXGgY+W+5uds3x9y457ElDeM
mi6c39F4EePU78hfjUCc6JvTnxp4MvKPatC0O8UstisYChtPbsY9vy6Hq4/36sZdJVxq9qb4estI
0mleLcejGC89Y7vbsVvaezvq6end9BSRFk4kvazDK3sACXwJI3cC+jVc4lnHLk7E6WrOmh8lk/CH
Jqv9K/U8dssylGNb7a6hA6uplvSr+pu0po/uKslX55IdtZus55iIQmajSEENnd/J7sxTpWrZBfJt
t6tyoYS/Cv+WfM/7lUoiXTP2NQZbPd2wi5cWgS5y7FS9MbIyP3EFpkEeOadlc6yUtDAarD2Hl77Z
9c6MO9vOq5A1qnVgr4jDLsv2CfSeTkkwUbptzdKV1XeQWZtWZKW0UGoR7XrFME4MT9UbxLpJuC5S
vJL0/KmUmLCN1HRZTCfVPaypMcrus0U6DporZZv1cxVGIl6OWWwGV7sww5qzqrr9Wc8nd59X9fYE
z6SOY7X3lQ71J0u5OFBZVDGErlh1q+oBMzxImXirdGL4Q2ODFosiWIaZjYfCGO0qmNzZ8dEOx7ci
gS2F4qULCLhzPDYvUSClJI6gTr44LGoyZK15T8OBNmFzmAuyDSY7KW/X//abl4vxA2q09BbmTYGT
2u3D0Kevim7gvMLLdJJtYe00dx2faxXtrYis4fkX8dxPhMw3aArZdunGG56vZNdDwtmn25eo6TNP
m+18n0/r1qgDlSOYcoPEZ/erU+Mib5DTJVaMeZ80GxgI6Ip+zzjjv79GNcNPrIIAlmseXo8vAL71
0bIxXcmubS6/L/3UuvNZr1m3bRLdTJF0Kazwbwbc+Kxl2kfn6rvIe6c6AED+dz1R7ByRsw31YYcH
emP7qvXOTNKcsTbClpt+GofT1MGiIo0UteBgHoSW8YqvQ/8cja8jzoy735diSfktx4F9T8xZjE2A
f8ps12+duD/0nCN37fY3aTIpMiY0O7/fw+gW8Kd090TXrl5JFuYdmi0jtOuGOfpMAdND3fxG/+Bz
xhPhqb7bdPx9NqleLfrsr2v+vZqHsI5/T4bewKAhD3jaIthT1I3+VbhtzOJDT9vx9vp4D4RiCB2o
TO9adFJXVogVpdlGBYJluj2hilM9zJ0kp5si+t5u6q/efe1iQ7tnamO8oMYOkCYqx99Df5rS5YG5
+lQaaBODqdYt/Is9KoNWK2+XJLHIfyX5YSlOS6puIpJ++UUB95VjnaS13nOWc7MliqMce4uuEKfN
enTBjXi9TMcnPne/KYfOZgOs68Zk7spHrFDRYi0RffdOceI/bqGtX0YrnwC4d8/oGwQ2USHC6/fT
20zK/ivDmBAqhb4c64VlDaS89ii21t41Y+PkTEvHDlBTC+ZE0+WaoXcNB7r+DUkcKW3GNDFj0Pbc
WmhtwE78noV0d8Oj6nwYwhBPRUzIzBgvBSXsMzGCxpfDRAKQTDRfphi6QE8hdLj6Xa9mphbRLvq3
2csSLdldGecKIokt2T78tVc4vWYgb8/aW4XJcmLCuZyK8VuPF/fYLFLdI+iyHqq2yRkjieJPTf5g
Z4/Dw5QOhpeZZJpKbpELgaHWK8Y/LxuH+e33WhAp11hUZBmzFtnt2xKzxZyIuyttnPFtdd+N47eZ
WDjStogCSVARpco66HcuUpeQsCMNnMc2jK3E07r9LepIne2byj51I7vnmXm/nNv+8RoxPbjZpc+4
vq9fzfSA0PIJnWueV1O7uHmT/lkSNPwDIu9boxi1myv2hRkX9+ua7aVBAKvKnu4X+5IqSv66/crr
f3D9lZWLFCzpJ2+a5/RxtJWbq/FU6Uz1mBFoDh/ENd5aNDoBmIxbBddd0F+519d8Cn1Aepmmctvb
D7A1dIIcbWq2w5roN8PmqTJy+hw73fSNSzve4HcXfru41isozUOrFZeas+MRz2X7KIv1cj0Q7baw
j1OrlIHDOCBsBpA1SYt8kB1adMv5rjxBaDgIKRf60XY6WCpJtfVmHXEVTjHRtvGNYzoeXKfquenZ
zxdD2V5ao6+ei6UbwooP7g6iKIw3XoFzygogM51PFoziiQmneJIL1f6azw9XvHmiUtVtM1FzdQmx
WIb6fYlvrvGWoKhz/qyEyl15WpqqflRNUQSgWadbpXJPV2dRY0Yv+tiqr/MgjHDlkI5E9JU0EvHf
5jfstjOv3qKoFANIHUhwYPvFEOhVLd9c0/4qmf79a14rU4z/hFE96+y630r6+kA13Ommpvc+C7Uk
LAIhMSiZzeX3W7wtCbGNipretsxKNzn6+hxlDlH0IIb+lAICY5fgOVsKkK160n7bjg5dSrBnz803
rG7mbu3l+pvJOs7W4CXkId+wYyE3rYB8YGzUZgORwO7qGRZXiLPSKMy3mX2hdIhPLhMMfCLm5Ltb
TldZkOWam4IFupvBlLYkiWbbNWIy9O7y9veL63eqnIHi78+h2zQH15wHMx6zMK6jLPhP9oMqFO2E
V3A6ZHU8n/HKFnjvLjX4pMt6jToZBzfdrdfqw1AnKtKMe4td57u+OA7LOFnctFIWFwZ/H1EGyf6/
bd/2kucHckqJS9++959/gSsx79hzy2H+bjASoxrZTudpNnO6lzgJ5865+z11jaJBaV6vGZEulhlY
tFVvTZ+85b0Z/bR4p8SM5h4agmC23EjeRoIAzLYsXgeX1O4NU3r9/gYtLVZ8NGx5xFM7Au8tY8Zv
/wm0ssBjrux017T+WjgtfVOP0nvItdpRE5QhdVQA3Bw2Bd4qhnhvSBDCdJTPrs0me1Jr9egW5vjg
9ta/wbCo4i1sBSiYqulcbGiqdlTEyVkjdnfbl4408Sosw4Qpl5kWk8NRzciu2/zYLmDg/yNB19zw
2f8TWO4SzcyTyZ2sCkfT9I23+j8gLINkz25YUXOaq/ltWeItIMEwTVDO5a4o4E4whLAYxOoY7Ldt
3XbI/vrdG/UrtR/0bLZ3aj6rbIwj8/YXXxE3CI2uEZO5ltInbmGTVGUiXE22rRNB1gic0+qDCOtb
HdTdjyWyA1B+93NSJyxpccZ8mfLMTRz3lLvz5/WrZPj8LXpEUh1sMqN/30it3tkTI57/P2lW/C/Q
rKszYhCqJQAgm8JW/3eOVNw2ZmWX+nAiJ8junzJFox7YSCQi5U1EPO7ZKNlDhosMU68N8vXrUUGc
0BnW7Xh9s6H2hDrQxTvOtV2rdc75v3y4cRdEUfUnqcFpVPP8eaWZLKSpzxLXH+UzTXXrLPf9kkOk
GoxDr8rxaWLHSeonRU2H8gfX+KeaUadalFuwvw39CXjgo8IU6sUa4TmuRnyDVp30ucmpRzZ9DbmG
WyXFsGVB1KRoR8G0dGo5/q8f+YSQSgwnlAzXLwuJ2br5P/DS11fuPx85m1fWcjRT0wBO6LzAxv/K
YRMIkFzTHPUTekz4z3nL+UVPXrzF0fju1rHy0yEQGDN9+CQ907D2uVyhxdg2q6nl//F1XsuRKtsW
/SIicIl5LafyRralF0Lt8N7z9XeQ1Xtrn31PnIcmSAqppVIBmWvNOSZylr/3zELcAi98+4OlAeK4
cmjjg6n47XRVspeIhdakqBsQibaO0AblVtcEs4rkz17AMT9A6XG327XQYLFI5OHawZH2IQZmTPO8
nqJnufQJybk0HUtyzayWDfhcJDkaUVNTPlGfa6vlIIytBekMZCSbwAzMo6f79pL3118l0YhXtKfW
qVjJMwaK4VjO4BSDJQCMtOik9U79WKnOKk/D5FoqJE1ojdcdBj8ojjK3cgLtw+Pejm/F1NO/08lt
q0XUbPNUs1ZfLK8CLZDADQq6isd8kKUFavyovgyNjeGyV18rxCjHICGYk7lpS4Ws6whRwFLlC4Rz
tKRe1SHv16jSwefHxJzRgn/sFRfKhB1zT6r41AhkChdFh6HTVriImiRwP//3NajDhPzP2xP3X9dU
NWE7rso/w9H+8/aEeyrwexFZJz1rN2DGohW4UtKB+6pA2MlGDr828pgDAhVZJbGpzFIxsDH3zvda
5ttUfw3rnwdNanF7oqtpzsjdf5wvx3JT5uLSin7cyO/zdXyyjYxsa0LDl1+vTFX91/94/2ZZa0VM
X9OFjrFlz+SruG8aiuh7LDkZVej5IFm25V4elMMp7w3KhYiOEgcj7jiha/p7bwjoMiIBKJZfx+Qp
OLn537/O/tcX/2soz5PHvr6Nb7XNQ80qolescq+U45/NgDaDhb4Zrss6zPYgntP91FX02uUuajAL
5YNSZvv77j9OaJTIfFC96KF1qDAvo/kkoRK6uI7nXwucE6j4XWrpR1Z9FbUe5xcfB4rcHTAFcCZG
CsikSi4irMqFElGXjkioaILi1+iYeA/FSJKVjfX7WTjQVZgbp/qsEIxae2n44VGNu18qYKQwc2HW
Rw6pB+3atLxD3TjpZswVOhgI2BdVRHyFUkPei8dnz0b9qNo1zTymmJgKgYtC1SqZRapT/lBm0LRt
HWYbxJqFM4XvY6Kv4pyYih5JTjGhtSwMKkNNgGpSQ6vevOGCTWmd6NZaJ6PTIMxxUBAucWcOoOdF
x1obSdb9Trk7xB+Fb87svmdN9lFhRCJk4eajLSSFwd3rkXOr3e7W+MjjfHT0IKtYDPofhR+Ea677
haui0vE6TCyqx70mw35kHcxW5Cukv6Sy7Nw3S1QlcQ5YB/Nuh1TpISWxLxSvcQMaxNUBYh9t0EIL
Yg+fe+qnFJOf0WQ1KLuybIWo+qrl2rEgyRvzq36IsACHyi/TT5eGG4hVlwYvWXLTeTgGqNhFf2xT
jEd5tWeO9oQnFWeer9L2EL+scnzME4eQbf9qxtHaVgPWOGgdPN9+KAFuz0rSdaPqC9erzlgVFgqd
YjDTyyiwzo49Ww8SY5P1kJNRDC5qs3s0wTws8om45yX3qfc2RPXgo0Wrosfcq9ttZA+IPquPhhzB
lZpOD6LNj32llRQ+vC0BzQFgdb9bmVq9BTNjk4wnznHlXrkuVT6ZNnPVDG5sBOC37jtK2I324OpM
Zz5ZsJ25sV9bVIMQWwwqYMl3kznwSpDfnmJ+A+S5T532aEFAwt4L/FPtyx/TPDfs4kcPKI0T+GvT
cG/kCyB9JunBzX+ahXYxq089drdxDMGNmoDXWK9M7z6zrNy1VHxp0DB7nHTt1c7VVRp09SY1ildg
x987qVozBtTX4im1nsO+W2jQKpdVl28MFPFLrutVHtbGMjDaZFHV6bCM4nAXdmAE7PBX2j/DyniF
TPhu0RlYYw9+qsTwGAEEwMH4TmbmVUHvnfXqu0lZZ2EQjUa+KlpwrxtfnTQv52Ixj2hMB3WmL2HW
ayvDNd8xQqGwRiAwusE5Max9Si1pVRbhOUBIpafNe450eNGq/THiR6zGcNHU7q9MqdBWu7Ay0rFG
ys6yaJuhH7MLHwFln2bFnkZ9vifmdasMyvjQ10m5J1QSAFEx5Anej7/GbhfexrxrN/LeJDfy3ijv
T3Lv6wV5v5RDg5y2ec0EkGC+Jcr7oq853BLlfVAelBt5L4Rxjz5Kjv+xG81C4VQ1tqHljjSz+Smy
vdwQeolI2kywmwsa1wviXbK9Nj9y5J4859/Dv0+5vzoP5V56/w4QbxYOEvmV/PG/fpEsJc958fUr
3p8LXwfTOvD+vI5PgN9Cvi/y/K+3qTE73ACD768B4PMeGPP/7oReen9WyL2vY3Jo8yOgLfv7HPny
/au/Tm8z8d3UElIQ6lZHXDw/scksgv0sd+VD2NMpjm/DMFv2uqlvRQVYXT7SaGh2s2DP9zxu/wOm
EIVbWjDPB4KO/in3RL6dHPtN/BbQtkF+ir7CrI2dadimedOYd1PInV1ZnjmuSgq5JCfliFdleklF
k2VharvWKbEkzImnLSA5WuIhd7rR5/ZXNQjeJu7pzASGzVTU09Y3kcL7hWI+eWWvPSLzNefqnTxC
gJXB3SSJYdNyzCo/VCLYzrO3lSjN6YSbu74Eel9TJiN7LfByEMPz4ny0k3Wn1vZOlQt0RzjWgxKg
AoWlPq1I0ppWcZ8ke8PMs53Eu4RNaS+gvJY7iXFIOwC6WqA9WbDq9hMV5IWEljSHMGyGl0Q02QsN
guApysqBjzIAFE2cPU0HNoD/7+BNpndAwPNnI4+5GAWIZuHtKg1q8cxptYWtp/mZSjCgMqs2QTJD
cLaNGpTYtizAmqap1T2h8ff2bksXRilCZGdOqB3KAPj7EBlAAcbot6noNXEKaXfj8eDuIyRW+HHc
+JOnow0n+rtiR/XKmYbxqIZueymmcWFVJUaBLHaf07ZWz5TFn+RIVdLwqccjIEf3jWetMOq5NxW9
8rMTR5+gX61jZF5UMYrnxHXwldYg+5taEc8N4WjryVPwqMxDTUOVDfpWLOWQujZ6ujZD12LqG6fz
0psBu/dGEujG7Jq0W4YGjkwzMh/ld7Oc6p1QB3GS/9UUWD+rAFagOwY3kusJmi3mQoxMm82VsF37
gp5cHnYf/lCLz3lnSmzxOQz1Rw5V5nNiZ/DL4T2b45pSA8xNFFoX6FlY1W2yBxKk5h+midxYvlDP
L5jzojNX9g1yZXSAnrWWcartTIiXsThB3h1GQ22ueXTtQxG/hkWQXvVJe5Wp592YGbtRnT15KIba
aeguCNqMKw6YCSetX65IbDOv8ling6QILe9Vjto0WymIeZ/zsjtreLRvTDdsFkogiLwoewzLegvp
FAJxF+j7biiPie0ZZ3kIgea47QNmEEMbfghhDW8hj/VVR+bXJUtqFYR7kO/oLQT7KGuPJSbWh74F
7ODp5nTEj4+Owsrcp3T+qJpIhy/8bs80BxvyZAONsDSbv5rHpO1sCaBh3E2SgJ/ECje+A69bDt1O
BEQYGnthd92JRryyLjXyBIK2IQUZo9mbWaMQqj1XeeiBcF7zDC+dGXfVJ/5E5qO56d9aW6jHcsK5
Ll8otPCQtgUqQDPLthWo27HBiRZEQjzrSusfxshQF0rIEAILn/e0J4W0Fs+YgbXnEVstr9QpktZu
nGMOneGiMSU9NzGNtcLVm1ncF+NLIGTIjVpvMwQDPUCsidtUz3CcE85yIBT4z8Zz3XDnGDNGiePk
JwTLPLNuoqOfDhYumVsc40fu0YxjJhTcrIlOuUU6w3KwufTutP3Bqc9SztBOLnVfD6cUN8lh48Y4
8HDm5Ce5afvkvbJL94G+259D8ngdZXgXfYg5VeVgHKSVbRPsWFTI+glu6KzuQ4VAvrUyEiOwgTTa
Kezf/IgoaLMpdzV00qfOJfyuJ23o1GGPeEQ5/KxQv3lPrBF+DJFeezUIxrc2pNtI8PR7o+IA4fOI
9clvHnPXpd09NPR+HAX3dp51O6eyzb1l+aLe+CR1bO8wf9MnPq23o0XeZMNDrWXl6WvPUNt/HhNJ
n4Jdq2eYX00WoFFk/iFtunElu/Za7p0aK54uaths7vWd2Ov7RV61mG70BHWwGrYX1Wjjzb/2chMT
v5FisKnc0l+1gTpzONmMomhOjjFtmpnD2fmxte1Dy2BGCW7M0dvsOfTibl01aCZiOxl3PH3V7QQw
40wxXaxG1ho5fuGdzqXxTGQ5LfE4VjZyWFYNOiQCPpZICPh0xQSY3uHqrodVU76vCDnfWwf0UEHX
+Fx2zp/3O0itYJmqRB6lRqg/ekHN3JW/Q2RRuqHqjSg0EMcRzvYhD5Oa4I3Re8K4gjuIkOODgSZm
PQ0O2Rqq85QT2wXWEl7FRC7wO1lyLeK5sNtRGXvSxzDdkDAcfstoQCz6YijPVjdCs2ONQ1Uu/GaE
dQlPGRm82hblo6JMn8OE7GeOqXA9nSSnqfw20ZFaWfSAJmI112ZUk+YLnuoHntce0I7TnyRuTg5D
kf+Wh+Rm8pxhq3QIMR6iGq8rP6h3C6w9fqvkFs4DY2z6owitm3zJDbk1Bq4zooBFohtb+o/CCYej
DBLs41WhpuWThLP1v+jH4LDyEvcYEV36Rmobynm/fDbjhpJanBOuiqDSkMxLx2mLnT+2Z8syjd/u
gHsILcMPhZXWnPpdsw7MvzdKT9dWRcIf9r9ICUDPWObt8ygGhPSZaR+olrPINVBa93ZJAySNLxhy
il2Z/mFbtX1Qru5ku0SjWROYrI0ikY3XkIY6CTMN6cHdcz/axbsTKggCEddu7b4o32OcZC4Ct7dh
6OcKGGvcQP8J6y6+OrSwr5VzvbdAZFN90hWLAp1Q21+xF3vPCGkB46XYXqAsiYPfGt/bempAtCXm
m1qGCgU7M8e5VtKrm7DjYpuKizGAK/pXQNdgTOEl0hYiHZK1je9nLeMfRwezcI1u9kGGNqLic7bO
RK1VvtpXtbnWQ5+5k0okqYId87Op8NfOoHzLx5iV+YP6HA2GsdGZG+2DdIwvWCnbha04G8sMi7cu
aRsUAVa2M+ehG6VgDdXhEseteg4s9z3Sg71pBDAqZ4GDXWnVbT5ka1V1ClooOveaqqG449KgQnCc
gHvcc2OCmvIOuUyfyFo2Q3+1gtS8TpZlXM15T++zd62JJqgnfx0vDRfu9UjY1D21ycuoyM6JK8gR
dj6wkHe77EiNVOn2YK1udshXquWYqN73Mf/dTML+xrR8LSGFxsB1RS1erOSQkutON4NsL0dyk/KU
mOHG42xQXt2rvtQz9IehoXghP9cj1ItFSj/oyPM6f0t55o5qlTzrfoY6upwdUilMHNYFxnHUiGhj
qlBtfJphz5EdEr491Euh00HL3CJ7LpKugwwTONu6d9PnCq/OVgHmurQGuLWakr5VRkhBPrfUR7UL
sRqh0CSHPEtelUpBFI3kTEyTf9QGTMeyoZfqxtEmCnhh1wIZUF7MdqQ4waOmUe8lPYcAPVgkVKzZ
m+ZjX3t+X09EQv91HiUOyo/R9l8n5DOPfBiyPZph7VDbZbjSEaKAb2vsUzBv5N6oR+SpKB95QlZy
SFUc24+BaTLsmAXyV+ZtLPJuGw7jZ0VZ6RTHdvqM2Mhfl92gbuRwQAO9sJK23ImoNy9yw/0Gobmh
/uOQRuHu4hDQOp9kY3Ja+l7hPHgpxfZOq1MAiUr9SMeheYysvRURCYCRxQUzYlR7u8pK4mUr/WxV
Wb62vMJ+Kme3UOj11nupDc+l66u/Xf2lddWLV1jxrYvc6por2kkuX/4eGaIxXuyafpVvUkjQdTyL
A87gpWfbECBA02z4cwZPsauFt/lVuSqSK6Vi0P+cIY/JMzDfLKAAVKg4s3gn1wygYWDaDf5Vrhl0
HBO0cxqSMOYVBxIyZzkp9rSVrybVgJPXD21CJpL6Ietr1aX4OTUfvjX2R7/CVzQ2mvJaF5X1UJhw
YeQwTZARIJeAJlQ0zkkUASySMNi2QJLfy64g2TrqWzKgxumkun2NI9l1P8yKdFcrdFgK8bBWY7y3
hPXmjwjpKDMro/XABEd7avs5jaX2wp9uHW7NMcw3wmMqkIcCMaQ1Go9cacoaMHR20ntb341kzmwj
KkZnjuXrFhDcWsGqss7sTDkhjLhgFJt2o9bp3YNLN2MVBg7hNfOrTfK7rL2cX2EkqcPJxjOxFS5q
KHAMUxJignZbF/fU5FYbrk0WIU0Z7rj9b6aOLmtd+H82huGjdUZpORyaEvmImmYHn94hoV390S5N
Ot1ymMXNEfDPqit9bVkze17WbtBi5mx0+3TfVZKzusC9VoWgY5oSZQxmxfwkN0x28hP5rT1hVkJd
hrhlRsQ+F9nFobSlrcUUB2vZxjEaLCtWxSSmmirz1mUadr9Gh9thmLdRD5aR9mnS0cIxYB/CMcjP
yE2sTVPb7abTg0eFifalo0n2oprRY1pb42WibHieo5x7VbnJ16WkdeBswDvgIwNllnOLZ0s51aai
vprKNAHfwuKY95N+E2Yn1ixy3trczGnA01BG4wV3WdM7bZ/I2abeZJckqddSICOFM/mA65zOJo2X
+SL1XOwPCoLlNvF+pmZrnyorKRboC0PMEB2EYbU0Xu+xsaGCMyOANTV3HEfP45pE6gM5bVuig78B
hU2eyGTfSWlEmE3NHu7wuz/pLwrwTh8NMKBiPoBqjDz9bxGPxkckTYrmShiEcbDz5pfuetC6LatC
LYjWLy3GP8Og+ojVIrupEMJuc8bE/BvIDZQU0hbFnFXrpC68HUp5Gz8fcC44SbmQjUMJwM4M7mRB
nX/Lhd9cei6p2QNJz5WU2UF7dgq7vykIRMEXa9Tg7WotD2Hr1p5rJLQLapst9X5CootcVR6qvqY8
GBeCYEKazuuElp9ZZOl6rEr4hGJ0Tm2e56AkqvKzzFC3+Wn00/HhMbQQdLd+GuqbDIrqQowqJS8p
i5qVUtA6roDhTmA2/H9sVNfv1plTUpctmwt3mvjnf+xQEEjuR/rU2Xg0Are0lRWaS4ayvUsnSRJB
Mako2yjpQpx85W9rvmDlplVd/WBBQVbl9SqPNYYznouqxpOTKxfNNqO1BPxbvTZefcoeB0/Ut/sh
HDK7e6bPPXUxye7r2w7Aqm4eAmeKv5k8mWYtUhOQI8qC31wGzD83XZCUD0MIH9qawuyABx8lKD2l
thd01KFXUhrDJGfFAVqmIQQUrySwHieEx+A405awp8w4ihpxkWOb4XczxXXr9P67oY/++v4JJppn
WwgPRAmAzBcVswyML4blmOXnWmdl4LlMIlNIoHZTQcLrx+r2dczRjFNrxDdMHQcp5NO0EnpNW5Xu
wo50Wk/RwRdU6IL5BkC3f758ZlmxGg0BKfH6j1DHvLCL22GELy6iR9dyLfgLw8aakvhRHpoylQdo
AHgjEjDHY9tSCTEOm8ehGL87iujvozhviPO1SAHyiip4MjNH3Us9eWbF+LniqtvLkDHEn/4hGIrH
kZy4658i51AyvdciSzkA0jshdBmucqOY8XilNnDNHWc61GG3vfPJtUETQLVdjOk1uGiErTO83n9P
oti+ZKk7vHbxg8ttYTtqigeMn+syaMtfIRb2gxx1SRohMA83ymPnNNNnpTf6KhmD7mBWUfTYFX2w
kC/kddwsjKIzcYM08HKiplonmdGfxiwYWJCxkUN3QvqUsyrfGHZRHlpRbXtLLd4zIimC1g6+j4qa
r3RX6Y4h2oFzjYyDN4VGgkW3xOzAJ8m9r2N90RCPjh0MeV3waBvIfbBC+kfSnuOD3hv5Q934yjWt
MQK2Ip32hVopkJ2Vu/Reh1JCcnAc7LTKDW9BYm7NnnJ4NUb21con5aTnqCOyUh8/0lx/gjyWQfHE
SSYrcJacp6mpSyNFZMoW5TrQAk/7FsIsY26c5ieWFmgNCpJAEQ7FG+RtzTNkVp6UIux+KaDQHcXb
CGEQETx54hCWsEnk5mtY2m0HLqVTsGQbBCWaJmx7zNc/5I7T+f/YKd3kOaZapDVQAz0ktLMKD607
aO3Jd57vFR+jdYOjSwVg03exurN0ke7u1z6GUv9Mga6Hgo72wLCt4tzY/klK/Gkj7c0yrS5Sl9Kz
RlsJB3iTbg1LmRBQ9D4wH0Vv7w+BbB4G4K43VnKyBfUjzajOA5WTX2Pjb2EueR+OpUygkvyVMFVw
94qVYamd8Up+3l1axSFTvE5CFuQI+n3FyBbjXEKVe4pvDu8sSTPwO+xlFoDZuYaEFVrDROIixxkF
2n6ZmmMhskL92JcHaRCIbmnl96CMobBJmTSJLxDEOizXiqnGpwpv1IPqpo+tVjI57Vx8j7lRJDup
Dwtq+I6imp5aFc0261eysQTAeNx4TL8iR7mB3pRnwiTjA6lrlzQsjN1dcXu/PFMt2wUt0Dx9joYx
FM08DAmQnSlyDuo8Z1Ibtzum4ERJFZ3HaaM060RhaQXY58/LAG2ehWF2O2OGpUtZe76hglZclKQY
16Hi2btY8VY0C62ffonTM5gmKpVtQG1s1kjNTpOp7N1N0rNokk4TMAnupu9b6kxmB5Gep5GuT76x
sMvCPCeezhVqsmB2mf32zfQzbwfz0kLA2Sm9Rr7ixEOwqblUp9Id10JpB/xXPA+jWYVWBZ1/0oSg
PFIT69cKkCrMaz7hXiKKgVN0UROz37uK8cEsSl8iRUzO/eh4m/+2lyf6P1/NPwNQpgtPb3C5DmUf
7qFC7VimkMZK8HS+GiaCENPEPstFIT3MF9UIk0sSgkUrwj5fY3SE+twm+qUJMWNRCK+3PK+1a+63
3+F8Pvp2GL84RQaHed7LBAjighb3CRTUKZwX+70d8valGELlsl8WAOQxXaEFFf4oTZDppZbUB8KJ
IaalHTefqC5WE3ylB3g0087U/eRKHaBdwmdK182kEIBoe5SRZjIXJi9TadD0JoP7p4C3lY87mZyH
673cAioQzDd5DhZm2Z3socwC6Hog0gYR/uZ/HND/ERuEK7HYqjiwd/0cKY2VMF2aVa3CXeOGuZAH
VXQPo9fv00bNTvJ/r6pxXMWGjxx2NpslbREfC5SV8qeSmyBpHrj7gQUBAXZsSgcfjo2anU9z+c3C
NAUe3YyeGj+MjzHPCKCRXr0VoK2h8wY0z3pMSEpYWU/ETeWLru+yrTOm1bbtVA82buQdmfV2r53o
F2pL6cxLX9x8si6xwleTD5aSXmhaT7QhVlhJn53Qt35ONmyPosm+C80cl2kCRxBLnr5Qcp6TGQby
N7lHRmT11nfcL6UhjUcNsR3zw9bla88dnh1HKBnPy7oWJ9h9PSQU1XG2JAU2K6LOmMTwoY48V3vv
raHaeCV55tqor+8ROAhkrTVav0cjo9OBKjpYK7pifxvnS1Ipqp9aYPxw8AW+aGDhNk4ZK6RShNm1
tWEwAA5wf9gQy4rR3Bhzmjz9on4RaEnzTe71erWJmzEjOoCZA9YRZ4OngoDlKU6PjYWI1eZbot9K
Yqp+xXDKSTk+qPH0qLZErIUm3KZStS6F4So7gZl+YwqNJFQnoFszr+GseYjzeJdUCC4UR4U2MyTV
e9teZa+hGlKxUSbF38rDmvivh/v26lA0uuG5ee6SKnyMVVzCAffRQNVREMySYys1j8OkBDe3iyJK
Z7h7S0LHXivNxLfMlPJBDouMWVfXlt1B+BnRQG5wbaGCwUhNrZ8JCgy4BvknOFLsLh7lz84pmz2M
LmMT2Y76/HWuTnirVBi7cyaISq32MBg5Jk/h1RvqSvrqHvEX0vRxSYkhG5JobzfkGYcujVjWxq4v
kFVoDI/RcMYuO839DxlcXd47I9MY7qqsO8uJY2DqBkEOQbCYatK4ufuV1XpICcem8OkezN4dWTX2
tlscFFOhSIvcHwu60x0IcSMHFR3OXj6IK6jNfPzQWwxYtFRbsT5iUT7mmFtfPJO8l6TqSW7S/YJ+
Gu3PAUXlKp0G/aEftfZKaWMhJ7H3maw71bs2Iv1HDoUQkChgK22CYYzHBTKudA0OJ0c2ZvjvpMkc
KUgMZLmgCups4Ek2GsT3JINh0rLA27sBnGH76kYi2WeQAABx6v2jgIqjWATsLF0Wulo8qjeCR+iZ
6Rh+MZ/bx3ru4Haw+9HKtAa04ui3fG/lRr7VAguEO6rB+b6mMBz3ozR0hemDvh+hFuz/8dSac6cj
MrMhh03qlt5X90xxuYGwlyLtmYfh3B0Odee3HJHxtKwGczjXqeGvKs0C+CSv+pIkvj3+qY9oAFA+
pmiiyiK3CSr17KsHlEiY11n2ft80lngpbGIEvw6lJLnHgpgzQ41/VtzX5+TobIJaUidWhzPMZ7kU
BsHKTWGO3cX3RQIpqTXmvva81FGsdHYytzO/iCIj2YInuUisHTLhEAt3J+mKZbr359Wv8+QpQJL6
+ynyBd9yc4CSpX12DOoyDtagjZy7wHSLbxlCCDnKiynbBJqtpQcaaARsi7chhwEPhr6Esg93OqzS
61jQ8o6KnKW5XalvDeDh5aQNFiGc2ACA/dRXyEkTKtIsPyVhaG4dZMF/HmNDo8brfC6xgCgbT7Ww
uv1gA1AwrLI90gbUUOjopLhwk3hJlbHYUBbnviHSp8ojf3f2ySZiyJ70GG5ILZhcztrmJoOZWwW2
vpaya+rM0HaSLoXpOXk3s4yxJ83VEd0W1t4tgW/J72Qr/Z+hpynNU1sRr/X3IfkF8oyvr/eDjNur
axO1kRGwS4c/feDz8hLlaU6nZD6mW237UIsYP4/QgJI100sZVyCXaeGv+6bStwo0OJZoKLeGfiVE
00JW4N30gBk++d5Ubxuz97d5ZRtPpOQg9rFi6wcuXHCufvBtGCtzPRhRclB6H5SE08MvKdTrNNoW
dqYqhZ7TbmpAj98Cnz5IOBNKLHTZzY7HE8FJs7BGSkN8r3WAZxjveT/UNyz8e/mTlTXUZ7+Ovf2c
FvQWKky+55/YRQNChxKYRaLYWFLBP9BY4KLbI9DqnnxDrW5dY97gHeDeIt5pp/WwWwI+DAvTQi1w
L3O0RbYC+Tdt5Z/Yn4dhZz5AtmMmOecgNTlt6zhw93IkN4bPRIkkuXxzX8IYltEtnEQr3mxIuyaN
HKY+Ew/okkpAZohf2lxHMOLAoA/t/FL7YDwIY/wuS5n/tagpXxEBAO7KJggrnJvNXOLGvCntmIlf
AwxBjv6+F7C4WUF5LM7y9kDOSLzEwoLyr4eVE/oajhQbfUfJR3vlG3X/LYwyolx/m0avvBrl0O3N
HKiFHJYK2NXWxMQkh0zYiiXSDbFFy10vQL9jv/TIcJ7VPAE0/AVGVX0FSpXWeFw8E5I2zEC++lHT
K+1k45dpsPnYYDX31Wy5UZJS32JTbpYeBjoA0P0r84zqRu7hCP7Pt7aBiHgih/PYNMDawi0CrU06
p1cn1SGe/PoiN2ZAvEzqEQb293FTV06GCAMEXkg0gDCa29QxX78UGnQVkr8EHA3WHbQaUtghzwhL
h3w4m85J6XY0j+KwBshpAFx2FU07WmQhhZ1rXJVsNK5NC94zNszfiT20y1xr8xckpmQd8RC678lj
TVTv0IcWiCNL6kJ4bh4mfr+9ZVJQ9+tkXHe4dJ5JmoGLqhTOD3DCS8C55u/WNi52oQzvqATJCIjt
fu3omYHPThnOqLxQ9s0h6lbRzV5miIOa2ovXenQX5uZODzDjNEEcaYE7nCtAhqNmV18XKzJ1mKGX
TBO5V4zkrqsEPpKcQepDPu3lMbmpwaifwfmNilltjIwKeKJZzEZjJnlnr4lIKTeGa+Bn49Lxg2Fv
jOaPcbLCpyZukj1dT2Pta6y3+noX8SddhBhKH3h0Cu4fhF4v0olerBy3TZ9ufKU0HgoWDmdo9KRk
6kjzupxMUjn8eiEUVM34Q/wIIBEs/+WcLVqUyDozsqQghmqe7ufeBFQFh/Oh0IylNNX3ht8e+1rb
yZELWWSbRG05o+6rG1amnRm6tFPl5xCvMuXgsVkphCIuh3BGtn0tMeWe02bUvfTCJCCGtWeA0LxR
Um9fIa7wJq0+ysLyvbrct9MKqESGu59oGOlApf1xzMiYeqWkl2wJja8fhIBg3pt+MtyaAJsnQkSe
PRrVPrgR5TZtBu+cgNu4b+o0TjYB8cCL+00JBPymDsLusafRAqfg/+/lpQe1Mxy0Lc3UIoVv5KoP
mGhfKFTMde4wQDtz9d3ZWM8OENUKc5p6rQefxq9v2bvRVKLHZOjfAr1FajGP7AxVSQjsSo4GW//l
tt2Iu7UkNSa21aUHlu9jtO2P2q6KR6PyCWinbYGen3rLfY1epra30ZoOsqpbKPa+0nRw4MxsExHs
3CYZnmK04hsjr+2trcXOW+3C45IVs/m4Nh/vVZBBwjzLNxxTVr0qiIZfyXp+YFER/tP5KK1yJ99E
zKXfq0Gx/rzP8t0l08VYZyp8Sz8n4g0yw6WPRARbh7m9fCAb/LnuwzKyvDXGFf1BowoHj8pLHuQj
Rg6TAWSncEdjWUTYncwe1KlTMXHJEKklaGaPvqXYGJ+RM4E4EJ/dTGHn0fUoahARSsabI79AaPMq
HlRmnR2Tqko2vVuWu5ia4UsRDJeqc6ZP28WUNBZudC5ou14cCyieELS4Q0hy56yPCWSxjJ/zjmKW
951xPtKb4SlTC/PnyI7iC7gubvwetCSEYM7zD0JqD+LghFLUvk1Wmz9HY7+iQZm/lZ5nH+GyIQ2Z
z9IhhM8oG5Yq8zAMhob5bZdibxvA1fFn3VmEZRLLahanUmtKCoNdcbNSiP099b2XLmPpiATG+yBo
5jamg/q7YXVSoDBC9adgHrERagE4OET+MF5bYrQWWdp13+OqurgRsBqgtN6DWZbiIUH1LtSpfhFC
veAAzG96p6YvMVDHjoLOm1+F/hnqaXYfdtH5fzua7H/bLR0XZ7qw/4+v81qOW8my6L/MOyKQ8Hgt
b2lLJKUXhCgD7z2+flZmqa+6Oybm4SIAFK9EkUCac/ZeWzeIBrDRs/yXnwk9pQZ8pMxObfEaa3G5
r6QFTB1iROwa7OqnONW7F4oZLFWlqi7Qm4+krKP97GXa2R694JxLFZ46U/fQOC1sKWVCHbqrYRVb
Af3EsY3IzC1/K1GykUIlUvfVmTUll8arxKlSS14kCud2qv0T4dnWw0iHCrXOrWxKi8Etm05KzGLN
pbetXOHSzhmGWxWH84mAeWIRzHi4dV39pE32abGd8Voby3SavG4fyPRJGJLevibdj3JBEVMDnzLy
xRTkB188NEvcK6ghxSHxQ/qlhvRXmuX0pZihbbVeu/cnGQ879MvDpJgLdbBkjM5zeajtUkZcUvty
pNDFDYdx////xgz7//ideabHhhy+B4ZQ13b/5z8ssu1Q9sNUxMHxPiilZUW4BpSY527Iu1MZx9HO
ahH2Ifsw92Gep0+m49IctQhMR/+305fQ2KvLPNMfRqtLH/xy1OFhG/nTfQZyk2obUo1EsjV95laF
kkSV0IQ77lHfF+tyLL2NAY5gM/ZddHEWTJ9yzTUgVZggsVxTzylg7hKzK/32Vu+zMWm3LeFZK3KI
h+MgKVPdEDXPTvuiLoRpAB5KY+PUmiNoVTPqTp3l2dshKLEyebZ9gBZEERyRHBXhPNn4euOsqODR
hlSTYTkMDhqFqjywJUxBGVPxLtySomKWlmslPLtL0NJNRqll06vAzgQo6NpkE3tLTbxQSI2trZLX
GK3vnKMMLKXrRaTUIZiVvnY5vbfWd0+3PowlMQ6jxOqI0t1TFJtfBuhJwlzQHYqRIiepLE/Un+hW
h2b2EY3LGzRH5yXQog+ETc1FHQI3a+9nmhG0W9ou1IOpplnsgZNx7Wksrig5sRcs0BuvcrAhqi23
AIJY+dDI9mFTkVpkBb+DQhRPRQ3mtK/y/DhLvI0TV83WETH8Q6kYGNwRqamRXRetK6+BNjf9hn4q
zNk6rtbFMmC5buJ6uBjGxz3HOu60VVn3OqPcUKUC3mZOhTTqgxP1zmd19ffAloNQdWHW5SOe1XPS
CyQUpkBb1FnWzZYagGz0rgLUysuC9/bFENpJRU23Bqtxm65216H0L/r0YNgN2dUInB4LDPiPnnma
HZgclbFQahySiSwGJCB+GmTPJuzLV7pteyWao2IgM3xBJhv0hEyCNUiqTsG3bdpKTKRTuTyGRQFV
StiUckIB8lbvPdnfKgUuUp6OVYxW+pWMg3bfjlSiYbSzBAQ0LCU5hQb8CAn6piisS4Iz+wnHX36z
px+9TQPx/mB5Xh7s9bbqHoyi/tbJLTmFzvtVLXfZ6rPM+iLgzGv+bdAQquFsP6N68D5C37Q2uQt/
AP2eeIgFrbEKIkbhN97BxYq20pr+TrKZfR2hogTAq75w0MTifjnF5kee9PYLQJkrkED3C7+W9oDC
iiUAC8aP0bHXcfWgJHKB3f9ysyH9glxn2Lme0NjWWP7aH0bzoQCCSe5GZlJIcKXJHMJ41ob7mXr9
s2PttAJ0jDnP40E10tWhM5tmz4xB8F0DWKGfkJYJBYZLIgJxfQjJF3Vw5Vnu5S3jyKrEawc86R3K
jkmUKpnRZJIVV6fTyNCVzKkaL82EeF+FoZJDEWx0G3S8mWbQ7SqZ0jCUzqNbzF/mPnli+d98Cm3c
FOUU/GqL9kbDwXsPsuEJp+V4rdwmP3WDU65ouoqN14qJV29unnVnbp/utRE8OApEIGysX5RL60+Z
O5iF0z5bpj+y6USe+fJe6QUuoROA0PTAGvFDuvX17xdrFPL2MB/+fv3fL7Cd8vNegZj6jZa70mvi
Y/HOUxd/pfdWyvoI0uVpuxSRe2ACGkB8uv7JJOtOlTSsBF2578nVsWkPpw7U77aLau1iYFxeTeNc
rXXmgYdgzAKgfAhBFcUli4uDsYBlh3jWHEqS6sLUpjPpxuu+6bIfkF68VR6AwCAGetirwSeeqp9z
iVhuBqePTOyXoX/2wZL+DCLEIZlJwOIsY7vqSRaW2uRr3r5Tn4Pd1HRi14RlduiRsNpDBRhWgTV0
PdrnOlncd9lConVMqtl0qCzjh9sM5vHvBFUn6Ab0fF4lk8bCKS2TY1O37SHRa/FEXxn0aV8wN5nE
tykAYtJkz45vwlsqc3wUlMvnC439VZDX9pX5aMUWDD96jYs2dcCQNyZtA/B3yWTZT6VeVg844ukF
QQWz9YGDW2vXuyIeOrpbWe/qD8BOA1FyzlvjmBvOe2ak2/sv1JtHFKEBK0GKkmcYDezTDI1+eAG9
eU+3qTpFYVJuVAwwCA9AiaNlXFIh7LcMEFTWm8lrYfkvIZl9m1gU+rM6K9ilPs+UIbSsN07keCM8
a6QQTR+QpN2v87zAxGpXzf1P/z3hfv0ImnJe31UlkVyVo5QNV6ptMQz+BU+suKfS60RAnExX/Ayz
EZywX8+vPDvNL98ewCnNWfNwn67G0ElYFcTlEWK6v4mIBPpIR1QvFISe5zB32t2Sa4emWMhbMTX9
tSNxazd54Hk0FD5XjTbg1jfKb16dxc9Qrq+DY5UvRDBNL9linmMI1V9AmVrtboyHgTGSLaKEF7n8
Li8QQ/2V4dQgbWZz0zhuc77vhXGI+8dqbD4b3YouVsjmhM2qtyV/yr+FrPtWQQEA3hgway2Z3mxc
E6fbJOFfNYvwpWLbqll5dRuz/D02su6TwOd3gCPtd8s8mEL7nfK0khPYiIMTdf2e9OMvS5PGD3Ut
ax1Vmh81OJgPQo+Hjeis+KOrnO3sFCOyb21+9OPot7pNnKe2WyZ8wKb8KrG4x17rwWsv+S2yaM4p
fCO42H2FXOIj8mn9zCU8kKitoudoSX7blIdxezJ9U1J+7Ku4eTQn8u3ZctBjipsJO1saUGXGvHH/
jWQm2XqtZ239xGJ75DaS+CYKc5dV6N9znfyYSSfYpXO66jWBfGdVwLIcnHAdO06lZkUmxgrHIwlM
jeyW5pbp1qe/gOMV7+vsiC95707seameVxEJhpYDnvS+6p8LY1XZsB7CUWyX0P9NajRiEz8uD2Aw
iyOcwf7Ry+JkQySDu/HdwT2h4GcsElZCZrRRvk38lKcY2q2yKZhTI1ZZ2w1PaJ3GAy3J4KD1vfuI
icenn2sFawIIctZA+So0Sv2jFk0n+VL9Do+mdghFBLlb7+d9WeUB8hv0e+oSBS/zjLyEqN/ECxko
gvD1bDHM98ZqCB/LLe3aWwu6x8o/jaX5Q59n77lKDHauTjgCamPsy1PryakX/VyZaUNeEM260/39
0QPGgcAlTiXGmhnmFJLpHs17rQmWnRlQuHaTML8o3eGsJ2Q24UA8KPGgutcehiwo72rCMi2dgxvD
xNAWx79qREptEqnMYzyC2ajB1Sw61KZx0ZNokQe6pKE1p6TzKONQqr81aV29xJgp1JWGEfn+TTqA
k9V63tF1YsPgxW2opQEqisk0w80LfL201rPoMPuEFNkI1vR3tmd4F2y/zt4jyXWD9C37zihMjYw2
3RJP2mPVzPnKR4R5M+gfo/gfi0vR8mgvHuuBHPkJQUfOVZ0RovXnLBHmsG4KNmcV6b9Zpc13LUOX
5V/DwdTOeN0P4dQH6yQPg9cJcQqCusV/VfdCYnW2d8usPpBV+i88Di2PcCyps43lQI88mT+SOOMM
tv7GSer4ITToNtNX1GBh7xarKo+Jy5Ydue4jiLfluyPrGZZPZkCEE5CpXi4w47zBl9/H4MDDQHur
IA5PmJNuDbPWS1/oUJ647RDmeKFcbKyGLm53RiuYXdGprRn9s6e5ntOzV1hEgo7e+NWMkq1KuP+v
r7BM/mHY0CJ9yL/F4M3rORafwHZtkgIEint56AKbFrL8wLFt8mr8/JuVQa9tnFKc+r4an+lVdCtS
qi6D2iRZRFhvY5ourNnTAHnHdNfFdYQjXruoQU6q8epR/HT26ilTzxv/jBKOfXsYEyc5xIQaHAmV
qR7nGCJggBv+A5XAIxxVrKHW9CrwjvLnVOJGENa8FctSXFsGwVOPOH0/Bm/ENCmN8dBVT1EtPCbs
4Frn0TWbtfSGno5Rs12PsQ93zcjdM571mu+TQGK0YBo+J3ddG8RL4yMGInpfi5raMu10e4rIgaHb
cucpauNb7rrz08CvekWni7D3Pu+2ZAuaT0XbdttYnoXynjpT98g8Hh9D4lPmXIYGymqtKtmCDE2P
6p5a2ET1yG/OCGTICJxOkCbDk48E/JTg89vZWqd/6ePmI8Xa8hMc99NoW+QY2J1x9uXyA58T1hJ2
Q9hIs01r2slpsjxp2F7eWFcXu2529RPaOPGIDxCegtW4P4pb1yP7y4lCobo1F09dvlAN0V3Z0UYd
ESbvEek/X1zBdEHTCZ1yGe5SAXsigJ2w7iLd3Tnk/BIHg2j+Ih4JLoDkFpbjJZAHNyGbd5VQBIZx
CfjfTWPsrFXwwr7Xe25y/+EOHkwWRhx8U2u3ntqtM/biq5/qL6QQOS8hxb+rNTKgV0MovtISZ5OH
1BvbBAzfIBXDRmtM7e2qjo0Q5ZOZiduop+F7O/bWaYbgvK4y19mPPkxBL4v2CZvO3yLQdm1T2r8x
RBORxx35UeqFDuzPRVIcmDMjhwVCHYziqdaIcCyFF33mBSk+2qsJKvbZoQv40vvzOXUI+S6bLMNP
s9ibpNDij6VfyLVwvfDiWyPYHN2YKX2h4Vkovt98IegXE0x41mScuQGMaqtrNIjj+OIRof6M/u7L
MoWvbLrErpOe0pY1J4JJzv4emt4rjtlgXa04P/6RtHt6/mYb7qOrSUyVFSDEjZrvaCFagjwfXTdI
twb4JuDHCDCxErob3RLgS8vqRL3ePejaNK1ihQurguiAxRAn0BBp34jdXZeVSH4OfgfiOx2LlwTx
PHY3AhgWouYftIpNUxF4HxpBlodaGgltx3HORgRsbnapiP5TSjQ7zV0vVZPuKbIvD5oeYaj4l8tr
RgR88aaEURP6AJljvUwoDh5BSIkzDkSKLuBhv0aZR7gE2ZAP48iKjZUN/NLZcp47dkZWbNdfW7kz
opPnHoCP268xRHvyOfZEk7VvIrCtY9L1lKCkDbimJfz3vkiyX2Pm3HRlP1jGkhGbnpieJdWV6Phf
xWRX+zwPrH1vuESG0LFRBy8GvVL69TvlrY2RifS9yPPqKFh7bCkLwy2ljAKRNQfm2WXSxmQOvzo/
J5zGFedQs97+NuxU126qfvQ5VunGKK17Hw/YVL1yTczQTt/1R9XlbYlmg60flPhIpV2IVheIwflF
yekSm86A+pCOUL8JQx8Tm2Lbhjrt4xoX+h14ULkJ0mnn0CVe/sQUlF6nfNwN8oo0ouCIj+dNGUMd
6czQpja6EuKm7ihzqLrt6PkPkZbh/o4BUNwHmkXBvhbL0xSZBMJqaBrawLVWnZ3U23/TCpPmyX7R
uBMasHb9O6sBGFF5FlIy/xpK+95cVLhFrcx/YSFm7lH1YixWugVWTMbWphAJTa4NvjWOtlcEv9iv
wWJ4wz7IWKcFqrTpYo5i97bscsi9uAm7RyfztMOkifJgTyI/Dnk/Po4SB0j+BlZX3d/TUfMf1QHA
KVRk1+zXS9r/uUe4GMwOteZdZu1nFBGfIoX/PKwLumM2zOqyg2SALHjeFVOkXSYJpM7afjlUWh90
R3ap/K2huKV+7n9OhXk/Gf51Ij+CAYe6wHa+/d9fBzEk+Cq6ZqNDMKQShMSvsZ9BF/fvRH80pIqm
7QVKkX9p+wAiipMXH6JHMBrxUllTjBas0yaAQEl5ynVr+MiyQybfOuGn3iHPyVLTnA2S0vI9yYdq
07V4J7u+qt7HNP9aab5NzUxvtl3jVvvRejPy1HyPARVcLKJKCXvhMmFZtwp7naW1jxc+DYezI15z
ecH+Rh78bD8WIVRWkHrJS9lvpmjEzkh3C4l42zyrQ2/QOgU0xJxeWM0zrl7vXEQ8K13sstyi5fI6
oPLE3oKaqLKgnqPGsFrvKZc4y2IY4J8a4RMLLwSR7PjOgdaGD91CBg0ae+tFi4c93h2Y424RvNXh
RFN/ytvnqRrZCJNTsnJTtCA+uUA0LKLPabC6DT3W4uL3dXkEw0fFTk+JZpAak84UOzqc4wWEE2L7
KLzFExT+xvV+mzC4d54kRQqgWOdlJmWwG3qXkIxSPxVzRDQgSoLjJLXXVAtLVnaPVCf87X+dRSTR
3O8l6oyS56YS6GN42YAw8DhaUD9gvgE7Upe0zA4II785tV9956/YR7LaA7j0MXZSl7nNORR9ZhKO
ij1X2VjHpocqNHr+VdlYychZ9RSyb0X/WkrppG1TSlvQNZ1wG+yQW72M4Dc3YTVek5l9JQ6p/+gQ
dZF1CpxJO0Vo7B5TK9zr8NMuibwyy25GseEnhJA15bH0QSLPbcgv5O91YrflWprq92J57Ya4flK/
o0iQa3Lf2ra4xL1gOIWOPf6SJ+jUJ3Uyhm5wqQ0wSYZs9jd5wZwlz9RhWXzKAdgm1P2UTgW9hPaq
5rKUkKVtZpveRrXE8jnOIEXrZOkA4CU0se1/BdipGJHaH3kSh2ukC+4zjn1tb9lMDGZFzvFYgLSa
Uz3cj4PQdzS4fi+6bn7DB/obre+fk7gweRIb/EllvolK+jqq+OsUv0a7C94GQh8vXUhuhrpNYoy5
agr35+Rl4caaYTXfKc7qFLBG6Ou7KqhZhpLrCShZTy9W3QFuiTRr2ECJD0muadnWByB8VHM4++cy
mLPhee6DrSr74QhbzsWiQ1US5N/mPZ6Drl+ao4aOUYntCJhpX9WV1Kalhc8Ip7QC42AUr0EFPGcp
xPSEdoekMqr7WysO2KkC6/HlQZ1Bb+KpwQI7Hu/9cM8ffndu/7x4XnwxkpzHwUA5GMIbgT4aO3UM
lSQOn9xiOt+leTEEnvU4wDHvoFQhW5XaCI0e9aqxA3HElTevZ8P3rrRIlwdoxtRGwzT+NMAwDXmF
BR0UE4plviOi+TYINaq1gUbk/g2qD/zy2a5xjHbhROtLHsYKCoQTkiOB911S4Uzn3DbR3P9qEvw8
oTY80Ix191ZqifPfw4IVuF7VlWQoD4u3TgNeF7ZbiF7+OQjDSg6Bnz1I2/eavvsA0Xn8o7MN5ZnR
9V8KOuvb+4/MIelsFRMSu6UGD/tNyk2U3tw3CQ+6W7myxnwtSJ3Y5k3r8Kinza0w+9deepykI5gG
izDJGfXbB434L0ymndTC1egX7PTT0frkZSGI7ILiHICrRyuK3t240eUMCR7zTBMd/YW8iuRE2pkh
qLnIeRYxvJ058ovysTYIHe/KxDnbrmVvRdLlK4rcfrurPu4PjsiIB27kaJ+Q9rltaj3a0rVun9W9
Vgi6ZXrPXKvuUWPotMY6dlM6nIkaHs6tPKgzdQ/tB/dij9oz8Pna7R77JrBOqmcxyU7F4kc8KeCc
DqpxwU+Q1aJl1FB2+WGyquk36m8WXtVdmXD2ao2OHriCIE485N8luzpTa3kkbuk5n9qzEThHkzLm
9T7JGHay18F1R1HxQ6+Cn3heXEY08X4fxrqlcz5NRFcYFf0f/ehgLutj80b1Yd526ZId8JYd/SVg
B0Pm+xb86xYTcHMLHCdDSbj4+9Bw7JvdmB/qTaHl+90CSSLZG/qlr+VqStPNdTxXVFIaPSEFyigf
oxiGdiKsYusHwatPv+dL0Ff9fvIDlKeos16Fn4CNNvr0G9E7O9x5oCx5E7s89Ii7rKenSqdaR+Ko
udUA1X+VX6HPy8/CTbMXfkw+UeBzfzKiuP1izsizIgRZTtWSgAfRROwKAeAzDsfXCqzXIbf04gN9
58qP8uVbqZPZw8t/7PVR7PB8+y8mwF5MjPb4+KeoTZt6xQbkoL6rKM0FBdRuJo2mJj5aFseJONhq
pV8dYxA0SdIcuiZqv9bhDGyY7sTJqSmTJ/SSh2CdTrX2iTno19Bm0duM/opIFSsidM4zqaJ38VHt
zZPJIDpl1mc4qDPZKEmMRNhKRbOxdL3e13UAtVc6Y4y+bc51Xlc7cyTgFFwJUlCN0D+adWxciWp/
18hMoNw2S919BEDp1ePdRclmv2laMG0nFnc3ptbvreZ3z1mvfyjNY0vkgQZn8SBQrq3TivpHlfvf
S7kYSuJu38/h9A7Xd6UoR0iTpuNSuSbBi5lzMFni3lfobQdUy0YeZRtBcMzGMNpbSTPuB8RDq2as
zC9ETVvS6fWs/lolloUBxosh9HRfW2Nzi3ug05aBH8on70vLoHfN7vRRlWLPbjV7wCNOFoNNzlQr
uRSA+9OrupzrPD73ddysmSGwvgY6XAky19aLP1VfI6NM9l1oGpsxTwI0beRZOdnlzyI8SpurLUr/
scbl9FjEZb03iwDzpzXi4jEzaJy6VEyqLKoaSfLWbSkakJy6I+PNfmWqbZ/NhsKkBIsj5Q1P9z95
svSB8EH/WxJ7xnd5QuL7/QRhY/JBjPjJSRHeSgvb0uf5i7xSHvukSVc6KTpPAVP3qq3b8NDKwUwt
Z9W9ph+qXYKdQP2i4SAEIGeitTdrwf6+R6Ak7qIYvTnIlx+EHE/VJiQQbXNIp4JYG2xjjxkmtP6X
5SPOsYYZl1epDQ0GESKIHVE8h0tYHuPYd6+0VigCsku/n4kSpH3ieWLdkXkLIkGYf5yzdr+rpdF3
ERp2RrMVG1c6fdW9kbw/cox7A7LKHD9Rd3nJzcFZ14GOQtatFoJyLQSy6NC3aWr1j6MfpbsOosf9
rJFnaWAxYXaD9TY100NOx/oLQ1t/mKs5gamasglV2yv0Qt9xscso5erdsSv3GvQFOItxgapChNye
Sku9NSwjPQWzFq51u/CAd7orRXAz/iG7JYv2EhUL/SHJfjMX0APulBv1pz7XVE/oUbAnfVFN/sSq
zthRiq2uaaiKZO9Zwwb0ZJeddm0EihdHLNgddfraGQuQvQv2/6XLiEQGa6W/lJDQ+W/8UQwWetJG
AONlpbeus37aFGOAjCxj8uD/78+KARbQS9r5XYoYvKhQLbzf7ZGkcVt4yP5VdWCkdjfz3JVrHzbP
gr8niQpKXkIbWHVURAwhIybMkWJkkpK2HGVJQSY4Z2XeF0/IoA7JmCwrJUigrTEjNLay9R3DM/Sp
uKoxJ6Nn0fmxuODzPaoigaoNdG6MRsEWRzAey77tM5ZT8pmxLMs+iUT74Up/paet2sZufrK810BV
kZMVaJB0Q4mYNAXNIc8Z3AM1S/t1ts1gdf+HUkqhuVIse/gw3kUbpE2t7DUNu6U/s/cquxvAqb0a
RhpD39yfjDu4q7HMZmXSLLlvNgM4szsPrA7VaMZW/PegDwTVZZX/NRKHs1ZasNBBEGbCojr8ec2x
5RKOW9ZXsrHcdSGrgKnjbH0vRr7jFIRnjfGhaWPii1ituJu20Mhkjut3PwXi7gTRtFWd4NZKeP1j
izqFrJ+okknrivAylKTbgNmm2dp6u3uxCTbIw9xE9lGRN3DLN8dJK7FJGx81xb6nKtXmlxDVcam3
w5WRN2TvInUtvFqrgt3jVQlcnM4MAJ0w0YZJMe+rjDT0UZahDZteEWomQb2YCLYSI8CjOhthEBwN
3XJXhU8gseJ7zKlxZXf0m2ZpfLn/vNr6RtFpOCT0XJ7nAKs2XTv759Zru9/3n5tefl0kdczKB7YD
+kgZg5IMmRPj1rH8/KDAEOxGchxHA6tS2YgizhaDnoTK6T0DGErwjfrV2ixy16I32guuGnkmdTnj
Mnvru3C89bU1eJPfaa1XV8spmsvI3v/uYmfUefcnQCZpk/SbNI/xeFm6e1IEgjKtp0fYZduo7oyH
e8fQKawtUH/9EklvbCpqDLKDNp2T6jMJ7JciMId3YhCpvoRl/5Uih6x5Usrrld2xsxEp3pOygnhs
TmhG9pVymOe8l/f20hQY66StywMWuvaizvAstpdI3lvkPbDZ//o09YP1veMiFjhzZV/N3/xU7JDR
0iqFEIXHyKoOvWkYDyMty21W1S7zFNGZQatBCTSnm1UgSTX8W4cB6jVjqF93Gs3THj2pmYeMP+od
iMLpItRD1FtkMbSpw74h8MwHT5+DfYT3Ew5NYT3YJeZDapbr3ncQl9SkSsMWkxiIU5FE7SWezeZS
/XNGXrJ+7INxX1QvSogMLXS6heJFGYnaqVMX6hNvGI2Vs5T1QSuKfI+hg6hlad6OZRkgItwFqaLM
kbStMX12Mq0gNrqetlat48wccAJjHDL3SR8Nb7FOAEvk+rRT5acdzKtVFS7tdSmK/i2xuocpizyS
uRsbKSGQApuOP+h3lgta5qFjD9LfeghunCeWp02LBDpvg73eMCxbfcz9t6rub0U2OxeduZxMih3s
ccR4nGAXJzCMPRQYAJ8mYecfFHNnNCjTul39qK5aokRAL3p7Y8o//wpJtIDGRdxEn5ksMlVVigJF
NyoqlvE7tOX2PUx9AmWEHT80+CRQxI4AX5rgOwaj9iXFnLLKdNP7xLONjHkMfkWpv58MpAtS+pcj
QodImdcX0ySIAn/QzzKwy60ZNoDEZB1yStl9aWZtbqtkEUeryn/+zcSbjfb7Xb8SzyWaPIWl0cCu
bEKH5Z/K81AHr4ui61wnxIVNQXIamth4MmyxowxFQ87Ll0dCrq0HrXa+sF6YTwrFgKPJbIbgQY2X
MZj+DSwTfW3mAZ6+nJ8tnjzrNZMN5qylqL1QEetTK38sp0nb+CObhLA281vQA2NwaRuuOgApt7Td
kFuSPjkBtAzPAAaTNim+EDxP89HKXZJEHYYLI6jG+wN/f7DFlgQAQUybQ5A1O6L06pHzucIxN107
F+1qbCTxF6tfII8gbvqJQgIKbRheRgnNh+EB0zjNadDI+aZNtac67oZnvxtJWOwiFMQuy4lkCLuN
UhrXs/uY5016U/czeR8bH3GeIYLmzI8XVv7Y4W3RWTezKl9biEafJaYE1NTuuRP5VnVC46Ckh1qK
e180L7TXSW2q75ugkhfnIoTZn9uiePPoa5z/HrKh+/dL9cFcEl1n5+gkiwD7fxenKtmljFASz9WC
KvJedXdGoHN4kan1IRs8zIUfr2PUkcyMJYVQg0dajvD3YX6COjwiFlWDqxpmx1fXXgamQgxaptVG
O7zsFDLkuy+lkwcqTcUqMuDc4W+XWFrQDKLA9mE4xnBVg8ffS/WpkUA0Up8aMwkWBjSercAdAKI6
fO+DKn9oKguTSDCE73EA5GmosOapTwcgP1sNWqfCMGhlLw4ERymxbWjtXRPMSeTjMww7+2KXdvso
qvL3YiKY6RPCjilgJ2tV7/hb5rCZLFZma4wHrwZXRREIlg+J58+9kJtyVCTqauRKufvUFeW8gx/8
igVpo6SElA98P9GxbvJyleAwPhv+kN15q5ZNfTXUpld1n1ZbtqlK3T0b9mxQwypq0hWcR+V2iNtp
PmHr09fK7ZC0NPkTUiSszkHrVBj6H7TBzDdMlGH3wBtEbyPs+80ggnCf+f7KlWVulL4t+iVGEvBi
zZNnCeAbmaWtvEZrnG47kvLJqMBqKjXBrNY16NcaYQ7OzZ4JpCpeo6gdwEiE9iqs8Xvlc18cS4qp
vObBLa7m4ML4Fr2KBCeXZRYvFv71k4dC/KTOoI7g0p8fEUfTaJZiGrLgSLliBHwQpNE8dhVcyox/
2M1y6nMhX8Op8762ZZY8VUbuoaIK8WuWxRksdLfuE7e5mCJ3Vmnile9xPXmkf7NoU10OrRzydZgP
dDGNQhyKJG73Hn6ya4rcYCVoTa/UXg3pMR49p6bFTTjIfTXTe3F3VGBihSJ2pENCXaoDxLKV+5ZS
G7fta/rPW2KPbbZriJ5bsW/+Xlaazpq9sk5+ycSidcQ23GemIPWyh8Kz63Na1JAtSMOechbHYKSu
4HdPjm39yOVUQqZuvGpiaBr4Pj9UGigb/e822OX9/VH/s4RpKBgGcl+j1LWWWxcHDUjVKu3tH/+/
d8HS/9tu4uvcs4RrCsJ7bcvw/9O6oDdl6mBKJRSUHfce9RpS+yCxzuRJLFhQa7ADxbKskhCyV1jr
SLsWXxyVtR8WS3hsAF2tc4dsA/FcyzIEkP/sIa36T3U1FFb6oHnjZ5EEN/Ry5ddWPy5DzJvPSVo3
84+yd99b8rGeQjQAZ3KDmd4LkF7IjeOdkzSrKDO8VxvhyGmpp+8aFItN3IX6qY5gfjUT1VLN2CGn
8YDLpBNIlWbeukPyMgOCvOjmePdWwQxh4wMX46ATcviIBRYZM2qLFofWUUmouq7xD1A963VQma4M
JWC7vAQbdgTls0jG4pYMWrw2nFCHgpIUN5GSfjYYYNoHDeplM1QDax80sCni+qvtu90K+U77kHew
HES5sGz6HpiQQCnqozVP8GsAOXiRGhbacKhIlLGVkfKH6eXVK+pbEJvCbV4BLhu7punjc+X5yQGw
ubgMxN1CaDBeRV4XTy1xxNfFstYebwOJXlLNahUl0IyRtooaJBs3AdwQRSjgFpoL4xRcEsNpLtTo
ZdmthUlgEXIdCzt/UlqhfCpZRFlTSoUiisEMQQAt+6i8MhvxUvj+/JHbZD0t+DiumR029NVSY9cD
2HguOn/nmvp0NJCmbuPBdRq2gZTq+6GnfO+YwXl0iIwo5E+BhO38Whijvr+f6VKGVhion/2kTA9+
7Tf73PIBKHXpfG1y75sPlOuqLxlZ5w6qyuv92u+Kc44FX91SB+P+JXTLq8YCnkdPrImn/QSg9JTk
82/ZHjkDW9WfHcCt6tdSlL1N/gq4pnAcibuKTEnWYs07efbnvW6Qxz4bMlIt9X7CplpiN856S/sV
VMlb5NXW1wWuNcS0MDo6lMKvi+je3P8l7Ly25MSyrvtEjIE5wOE2vM1Ip8yUbhhyhfeep/8nJ/R1
tdT/qLroaEBSqkTAMXuvNReC0R/4dXfIZ/D3mcWq7JwxWjVDuMXD1v/0TaYQCTsLGQ4ycy/u32tN
I91Jp2ycVPLLlMTR2Y6biOo9RyZIuyby3cO8qDWsYQLRuyg4ZOEGSOsXgFFVev3eTJ3P8KDnA4As
ooIB/Io9KxrKoLmNpKIXVbAeizHb0i2JgLcY9sjWrsWgj7HrgDtp2Kh1jToVvdNv+pxg+cgWn0Xl
hS9FR7blYE3eUdezYSuQZG5JBtOvURdfVf1FfZi5b2xLYhZopmaf4iAmdbc9lfWYfoN36vlWfGbn
FpID2iKf8jrwT8rmZTb6Fzd1rI0CMesuxckyzz7bpApQKyfmfqpbsTH67tDZVo1SKPquGnCNSwHP
8eYHXSNppwmS9TRqHmOMDWpmClg2lShperf65Dt+vbPjWZ7gRFUHVDMGLyr1fdom11HPyv04mIRS
lTCMtTpoTsrPkjXdsfCD+GWomcBNsgY7zJ3FEZFljG6zBmbG2slwbj2MkUOpvFrLR6aFn+tIeqsh
6R+ZztCwti3S8eUo6IJ81Wmti1G+fRaONdwUDsCXWHPhBmOaQZyd4c0iJS7xTmE6WhcKehKjdxG+
ljig+T6RSt2LN1oy1peG2mpeTum3qGbEo1hp3/qCHrwxJ8+Gw97TnxA8qAVcO/D6q9NhwKJ/3+kF
01yCVWUzwf6TQSWdqU1Tt1kHDb6YgQLWQYxleoEsecw9Dz/Q8hCWuTZfHvTl0HCd4BfRAnLUvFG1
aqdgKjTaqbqqZ8ulcbvqRIpgLMu3jlMy/4TBT4X20IGt7O+sDG1qlltJjBauQucU8NB2aeE9JH5F
bTuaPkq8YHsoJ9aqmQFayGb4IuS6qfPiR5l0wTobIXoHaSYOMWPPfba1WtBvdI/D9bT0+/laMCIt
xjn1gQaNXX5HRwAi2bDqilS/tXGb3GgYYR1QPZAJqeUC2AyXkbOky3MKgupzoHftkdzob0i5iHxZ
PtQaknhRSpqWCX7CLyHLBbm3j4lPWGsCVr+msXHNA3Sl/zzRG6ZkIv87U1E6ninxk1rsPCniWbb+
x0SP2pAUWN3rT78wKU7cr/UiRgwxRtkB1ySKW1VBwTJgkl6GeIwi5AnVQHBqhKg3eInsjajbN8ew
2nM+WOf7twJB+6KBFj63ufuu5JV3UWXBJX/23v0lej5PSfgIMMsdO4z4/9XYW7p7C9wM+xsqYtGf
jCGKbsxG45ZKeXSparO4OrGD1kV/MAequ8NiBaAOPSI36PVz30iHBLGa/rfj8NbCaXr7dfSzlill
XktLqpfEL7/YYTO+Op7UN37dHZu4st+ilAL24oyIsUQfu2KXz4Z+hf39l5KWl8sZFXCKN2wRkpSs
aj0MECaExtluyuYpwzO8iRcNihSeh2QdwUnqesZz72vPceMG69YJwiXfZLw2eTkW+9Ev8o0IeIZp
a1ERSIi3/z8Opaj86FT3znOcJFBvnRFj10TavQzqaitTnT3DAMzBMobxApLjKWqhfjl5NR/n0BVr
ABfeUVZNf0rQeYBasVCn5+05kePXTp+rjRHwPZJ1fAgDj8KFA2XNcybAw+zViVaws53CbuGSKy8S
F1FUxROv41Dd3MTeeRVa+tmBkRd04xczZWvjZnp5VsHs7ucqa6p/s9bq//PUYmQxvSVHyXRpkDl/
uKFrc7A6N/GxIZdlTK10OivzvhGVDvC0Elmt08E5ydPXYPR3mVZWZ/Xe1vgbN/dFtZWm7rUvSTid
WvQYDsIQnp70lVBGfUHLF7E+PKqjZAkfnP3UWBukkr8QBmxuzDolQSPE4UDqnnfFD0AVUc+bF3ei
HysT6a+b0Aar04V2vypo714Sa9qh+qoOhcC0i7pNbqy5sBBSzvP7nf9XWrQ6fRM3l+OsZJR0D0Qn
iQdVM1ZHUkufc4P+nvD7x9bzN5MQ+rO16DeWs1Y2+rN6JpczCv17Gdv7UfJSqnYX2h0cXz2pz65P
gYFQYFXHrlKzAFCTrDIoVg+JRmkhxtFyuXsJJKuvu5Nsos/Key8OY/RgIBj4nNSkKI68Y6pFwW0S
u2XBZGZaAZKh/KH+w3qoYNflzDRCubrXTJ2oCfc0GuTe83KA/07oPVJuRmwfkjXPthB0kgE5Xerk
+6qfok4TlHmotaL5rcC1sxuMjGnSbc44e0dkoLU5laswYUFDmE6RHRrdeFC9EEaTdteMAHjV6WyZ
cncfBOyWVpVldsO2SczpmI3CeCM2eqdKP/aSdrLMGPfK9hjPYlURRf+eBvlRj/TwWxRTzazmIX2I
o4rgpthwd7M1yMcxi/uVwsPGg//RNJP9UlLSWtOL77WXmc163+Gu09og2SvWZ9UaL5a/oJQdQnS9
UtcPWjw6B60uQggaGlBw35Kfy2Ktjy7RUaX/M04bbPg4AkDvEr4n2Cvx2H8YrsxO/hDcU6KJcF4U
IcNbnomPFBXbuagjGs5+Lg92lsas+PvgqN7VAliWA0SNTbf1qIofbUbvxiVcSumFYEpuLNOKNrNV
dgd8v8DmxYzgYxHqloX3MYGneJ71ZLgwDQpCMIPpi25qHzlb6cfO+KrqLlGTgeV3UNGoWkzipvR7
idRgNcD6YTshBFY/UDf1H6UTxv8Sz8z+9bcZjwRKy4VFZ9jYCSx083LZ+v5XcPUwObNh46g4FQQK
3JLS6XbQoLytW7uEKqqCYmFpvE8g3VMURXcuSFiyCIvrTn+ckmEfQmDYlUPWPXZWUa9hUYXf/fp7
RtdnrbeGhBMbYUqYveKU194Xo26nR+yU0yP9eoM+ZgXbks0UrYD2EhdZ/h70UBtQXBlHzGEEzfTI
7nDOIU4nKrB26h8xbG/PKMtTNLbFUyMrdEJk6h3C2hj2MVqm0WHJ45fTvCkm6wUZW/08Fpr74I6k
dimbUjIl0YZAoOHYkxi2KSn97Ed9Ctdplr6Ltsx31ez/xfBinz3ela0+svE1mDjWpZTOKps0Xqml
Hz5NU3md0+5GpehYzo7+SU52fkLeH23Vi7Ncn9Ak1Jr4XoclgVZ9+wP7wkNjtd6LdLmVaK2sVZVY
JgbbjvbhUCLNtgxKWovGP1mYlLLmnQ517bMrjAwViT4cpdY3sHGj+dzW+IU6HLTXqMTEf29/2WFS
gndZdrlSBzVThG3GmPu9VXsGHCU/iFEc/+WJ8uzfHijpSOHabM9d8s5twxPeH7HUNWVGjVSf7Hjv
12ADIWctZ7kS2HWzy/9zJBG536+1hMGiZas/obZYeUHsfyIqKqeaF4IHDO3slw+zyMaVgnXMLn5X
MY9sltF9QgRcKlV9II0jQMM98RDjo9ZXj/rgTOd7Lg7SxmCri0pspMBtqPP0zm/G8MiWzmOlv3yk
yXyMA+ObIgKo68k0WVeG4i+Sv/nFLYxkJ3q9upiFX5xrx5K72MizZ8NMYXRFb8LGiCInF/7qcjQE
CTGKGdu7NsPwkrQHVfRXH1FD/HhQU8hTp6av00OAGknKF8m5S9p4qPOhjlhEvVU08a+93r0naDYe
VLuz5WxAKL4aWJBQWmJAvfcskHtUwm6f6iVppUUBs3aa98IjEsgwGvEAOEk8+GkkwLPo/Ivd5LXr
zI/7Vti1TH2n17Qa7tuYek79wz8vscWfaxVpS90zcGvrjhCOLpfH57/Gm66ijBE5dAyIJXYe7orI
Wu6tzAofBc1T8yaMKdnfUasRIW5bbYw/VJKAZnf6hlY8ESID2pz781WVMRnayimQBWN8vjMM/JZ0
wJ2N2gioQfXdsOPyYC/7lcDU0OtSqlWws1obg9M0ea824R6bQQB/WtmdUWyH8rVJ4vlZdXEAGC5J
VeF0iJemTk5pLRncbAd/pdkmmVO8lyOenDyIilO0nBpD+uw2zHvOWDkv/3wDDfvPO8hg7QgsKbzn
NiwVT/x+B8OUIhmSS3nqwSuu5OTxdS2VgiXusU6M5tTlcGHq0mqwN3jWQadP+lLV5QKzOlIW61ry
FgZGtehtnMf2RiXzRYQ2/RP92S8N8zX1KaThsEHlJsL4Vvpy68ti+EqrIq+S4UfcNT4VTmb4DqTl
ekzj17S3o2u0yL1ouDMWR923IsdWpBNHsetF3OMFBasKywDlEmFLZ0diuJqz71Uy+mvHa4ZVHeTW
BocytsxiWfflZrBTp3Zl5Ot69l6V5WtcfF8z9JvCyecrnlQahawsAW3mIVgA5QPp7HSNvNtc31c1
Y5oYK1oIOKdLc1oXQsj7UbhcmwmOX9PKXvVjgJKGSj9SOARfjTf9FaUOLndl2DAAxqzJpyUfDIjs
lR0UAyotuF1gG9VDkNQsddpsc/8b6Tj+wrbjlN0Q1y03Pew7EcJtE3q1lnEzh6vlaIgq53OXmFSo
ljqAMhWpD0vrwg3ZTPkRAd2AeMR210rgYiUvdwmAMK1zjlRgi4q/fRKgmOkLNu0K+FG/GUfUeKuQ
Yt0+aDxYlKihd2VTeGsb3uG6KUv6oovmSwZIw8MEfHmbfapZY4YIMiWHS5k6pJhDmHBftPH76Lfa
2k316JLzjb/M4fTJAjyw9lPXvJUBpIHWl5/jHLB2brvNk2bMNYg8diXVHCOyr7d3ApkCj6mPQk76
XhbmF/VswPLurlPPDa2lg2/R9W/5RKwPtaJ69c/vkP0/9XzDdYFLoKVjv8QTsiyK/msQynySbKnm
aSdPhlA7sW40ZBt+Xw4sQnDVgR3X2bvoyq9SdKjMjf4B/PZ87AKIdMII04ud+2vlB6/ysj7GIdQe
KgoXKdg+OAvpcipZGHaO9/NeaQKcvsXGU2ObY3CfPMKrEsg1tt3VL+qr0FjO0tqrX2o3QxAQ48Nr
y+ltMOPxW/1/B4nWv4VYEdd0MQHXLW+VElE3ybxL3aG5qEvqQzF2K67jq28u1MSD7b/cR6n/Mdl7
BjUTl0275bq6zvHvN5Iap7+EUaTnuB53SkkeB41xQTS+yioy5+8Dc5BWGKU7u0Q17c/RbrRqAyE/
mSdtiGkUsdYUwn2sI8az2ssJ43MbSQ1aA2oufTJeBzjTMw1OSdgQTHOuqQ826uhkiuJUa6Q0zYZj
ncFj2dsqK0bGtvrixCNPXVveVJvFneLXeTkDllYxDLjeylAZvzZJ8Cwws1VGxfAiWyu60BtVfjqV
70MA4ud7QYjEGf0pm2g/OrlrP/We0R2isqz2RKKuk2KKz1mQVQ/zWJabOvASDKkginn1eHam098R
bE5ISHWMuu/OmcJUhJvGDp/6hTpF3SHeuItNJz+q9s04g7Vih/9plt6pahMyDOZKv6/EpV5+bWwj
f25bOsOF1n6ylmZv3ibJA3wmKivaOgmxF9Jl0datFXOUmBCR1dHyq1bmfpNFiHWXy/ffsPxWIRqB
vtiqbmVhsnjIuq+1S8oHRSrsA7Gv7d12OIp86h4r0EnqDkPsBhuM9h+bc/aAMrT7sRzMYZzuNd3J
93Nf8D0jTtmr+rPWFdD0yjVmXXl1LWBUnTZ1Wyf/yzxpNXcnnmxCfUV/pZFZwYbq20NdyiOLyg7w
IcCOMbHONot8owd5FpJlbwew0n3QULF1Fvr8k0Z/s8mK5K9xDI/uoH3PzUqsU9zpo+1+mbsq3xIt
JBGaetsA0XdaZl/nCNGfrW80s0QTWZtvJBYf2VVYKwLCAI5gstG+B6yndvmAm55kzR9d3GIcTXCh
9BMhypTmmNBQcVnRLgLAKZqRnwhhYRrMaF8X1EvZSNZbUSf86/UAWFi3d0XmbIvW6aBC6Kdhsn3m
pCzZuEjT213pmJBKqvTTwKYhyqvTIQloS2EgtJv4rPOQrdnq51vpljvke5ZR7VvsrmUQ7Nh+wcKf
+fuS4RM+aYjqXZ1fEHPzHHjQaKTZ7CuiK8ACrKnsTJfUCxoCr5vgmUazjwObJIp5ovBcPvt5FuyG
eeFvlhlBFoV5tG3Mo7V3cWvLW8kiFkw3FN4l/aMuyccTAU6vjmMiZQ+giYjBmdcROZcBARVOnI8b
+AMrI2OS7obiSPfxo7KZGs1kvpT4Y0B3HWBV/ZhFNGxn/YswHhG7JCvQyXkPGCVzya8OpmG/VK6I
b+NJj7v2IH1vHddLsd+dX1IvLpnatEPeG+JILwpFWADNoC+i7nUu7NOUV6xMHPNq5NoPPNrQPMLV
BLbkpvvdNc2csxu31MIS51L1vM8tZMbVoOXcP/h9bdeePS0y14BZKQVa3b5m37hakFfMuwhuRi9Z
S2KADY33lj3kdXLo1g7mloLFU5P/pWNi8KHSR735eZ4Sh+wWpO5h/uqJXKB4spqD8PTs1WqL+TB0
4YUN3fvfqTyqONrSVrdq4qbKzt1ZMjXfmmR6yOrhe1RP3mMi9XRXylnfs2jqCR8fTkOkAaDqkhZ+
O1xDGfcxnE2WjG7ffpoMBPrEopdP7dC+efnwkBqslv8W9M4VnDTyPteJnpYP4TLGD+hj9xWtygIs
Zk/8dDsT4UkSGDPuZrS+ZMRzm+kMoKtFevTOYnWDnWOjIcoiGWhFbvF65HZlU8Wbj1yC/039CyW8
VTiw5Jy6Z7BRD+Cp1r7zFnfpqp1mBu10kzNWSP0xir6UFrt0q8M0fWkwdYblT2FdBjAOIr/pzqGR
hwAuBuWmVabvxhFBTbRKA5zwzn4JyfFehL9Ko4+hkyBZO9ZoI9QFCFlbmQD6ISMwdnnyTpO+y+oT
NOkVylS01BqKwDe8xaRQ6u/oRL7lDDw3mTwrfVLX5cYaICpat1J79tBfnf3Ovhg+aglpB2stdtKz
QbSm21kXKz3po6w3czHm53xkPTWI7GfQ2d4Gxl94MzDl5sYXawAVWTarIU6PvukTIWH3MNPDHGQ8
QdfvddDiBjB9iuz+OpQZtD2kOKek/yxtpBOd9F9rWMRbTbffJ0OnVVVUO/RXn/ohqa5pp2Hsku6Z
t08/RiE2kHoJO5nmgklCt4xNUNsHstWXHReEvplhZFrSFEfSrdq86hDcjzzpIVCYsKY5MYmbqRO9
SxV61SXfi71H1vDWa42vrphIqEXtsUrrLNx1oCOm+hgkszgCOvqaeO+tX+i0Dtrv6LJpMvWp91gt
3osq7PetZB5O+vXQRTTuTcr2smSTHlTjgU5HeNF990PZGfC10eOXmbkGQUI8pk0iyZx4xUOFNHUb
D2b+nBUlQu650Vd9ZpBO2gXeTlp0OSFPWTjHaoo4hWs9QGefdqgcFzcZ19SvIk0gVcfCXnYdrPh1
1IaL5rEw8ug8PNw1MFQpWWw3JGAXUTO84+hYEnkMmh1V+fn+R0kF7g73eLOAqEjevgyFNfEljRci
ykIYPS89FlFO9argyz0IV9LJR8KRd/G0NlFDbFlF6fj/wUA5dWS9t4027TyA3btoEYXwlVk7tfmd
OiOAmmETb7Qo4aF6hVAzYuQGSuPvAHagTWTv7TE6sLdt713IAschvTdOiwRsuYWBg9Q+Z4CAQX55
XZCCYObO9l5Q+OflpmEsiNDf2nPGosTRHdtzpG3REv99uWmyCiZsrEnPLe0yQKG0hKRsHbI5+2Fd
kEh/vhcF1NodVdKhYbh/q1v9M81djLjeNO8GVJbXwRs2KdaYl15vX/LZ1Q627VRMoHgNOzlQMRvC
+LPd2Jsu7vO3sTSu9+2qVRDv8qwWL+EwWGsPQAf1Qd07gw5IAOZgFodN6b9kJsC8sqTXNDaefXCT
7hSr/A2I0tMhENprO/ISUZX9GtplsCI8Q75asT7vXC3ONhmeB8YlgGplk3sHtZ/gUZ6IO/S+D+DA
N1bazy+jbkSbomGGG7KNZVfVu+aicBsyNyGlWFjvc3EMK4Ih0qhvHieCn6Jl151WcbxOesn96fOn
ZHT1nY12cDMsy8+ByvqDNV+batyD71xSP+OQnsU87YM835uBV10TJ8Zvk1ZftaEjmmYxe5XMKjsP
pN4GoXG1JjinvXZBi0K+lw20zag7TxEbYeVN6Opr6aIbTHUWUjFLWYxJcHbCi+pIyC5Ibm73iWJt
A5oVtgT/2qC9UgfNb+MUnVVZRmIUfc7s/tjODjqJqslQDI/iOU2L7b0A+s+Pn1wql789fZa7FK8Q
+KC09oTxR2VTZ5NRWRruQGPw6XQlbPdbBMUbtdMBJBMy8HkPVj0Fl5YgKUw0ZM4lYQAay89eGClY
OP7nesZ13YqjIxo/fd3MrnjxKrhiltdnJ+Xi0r14PIjMYLJr0heQbF8bDtaU0eWuUHWPhEHwQoX6
QGbOQG7InD33PaoNe5rizwPOt1Vg0fW3xsXKzFljJr+up25pPdlMSOAH8rd+NFhTtzYqm+U097Rs
b/oE4PyHy18BTj5gg2IFvFzDRGOhImHaN7pyU+ot8NB+jpDrEN98KP1i2kww/TbKHnQ3BdE5sh4A
jmletSdZwP025MYVF8T8QxJH9PsBWJr7FYMD12rc1URw+QbqTs1I1BYEvLU1qV6UYP75Kzac/9nQ
CtOhCQTLxsX6Q4nt9xHGQu7djCBTThrow6M+RuIMSXethppIjqj4qk6g+4UCPGtOspFo0++nehRp
p4AV+EojZzxum0+KasoJ+PfmU8YmQmuu9zGgg2HYxx+u6JhWW4EiXIYI80RbPVtJ8SjpGD+ZVp29
EJp9RKGSvBrgQzUeSsyOvf2gO1Ju/D4cYLFWWLRyf/juDawPMKOgNSJlKDQheczIkM+F8KPdDADv
ZtthtMHHT2ttORo1cPi107PQGZw3xZ1osSw2aZl/bvLMxvI3rUfRLeoU6R09+HrKX9m1mCx93X/H
UYN2r2iap2SaA/o7P1JG0RswRb5mSLowqB1G0nzB93sdqnq7ilHT4fjWfHlK54AUyqV+MdC0vKmj
bvRPptUz/BUAXz8jgiceOcZ1FvjWuutptK/Uoletd1UeZeLTFrEHUgmcLCWgywTL8J8siwBF3oY0
sicjTxnRl+ni70zLVM1yJlECwC3DcDdo4ckrMVaMC3YfHEaw83n+NomJUH9ttwQnF2k2H3st3Y9W
gBbcS+jQNhOVIEOmOCnXJmXY8zwCn58CUs76rLWvWd7qz7UokFSU4nMwahEZNoPFHqTU98Duxrtp
XvnlZ90vdkjPgtXf9vkuYbmnK51fneAXVLKRyZuMnWjoNooOoXZtttFG5TuOg30dRsN8UNrTxukX
wiBNAmNIrlFmGHugYAmQeuaMNN1VY5l8Mqb2p/LZ5rW7BejZ/cs7Zf3PpI1e1qXSpuuup9uk5/z+
Sk0Av7iqi1PVZxdjqTna1qDt6GKR6FsT5NI5pbbTzODXaZAkmxDU1mC17hmMxmFQFsH/nGJ/PQSO
qa/yzPz/x7E3FUNKb69USvts93910itZoOMADYXPClvET3/nZYnRhF8WMsmoa1oZa9d/GVbc37us
NMXY3bJkMQT/Z3uAsn6/B7XnTrAfPeeoWQT0YSysll596YBR0/F153Gyrj07vChZA44s7gepUHf+
c4ph9cFkAWKVw2OQpu+KOm0ZzA6NU8TbiNzzB2SkzdaFFUhsue6xpIEWizXZ/zYz5dp2IP4q9Gdv
KftXLkm9dOWvqpyuPnR9qHeANd6AfeNGH73hewapbiEYoXYjEmXCdDSmhX9UZGuKMLIG01VapndT
VwKPNWI2FOD/S/exCuYHpT8KdASiET3WmytL61AgIoHEgPCM7QqOxGUkuA8HOEUvSzk7nrz0A0Y7
mTV+/+uolDbVp3Z+NBLdgtHSNido60Q+2uhQfO/mQyy5WQkJlsLE8QnVJu7mT5nXtiC2suoJ2Nvb
5IzGySkqg2pOgHStcb1s1TpGuu/q0b3CQpHXom6mLSIarLtNVpe3Ps/8Sx7FZDDA8EkkO01LiIhX
27ks6TYvdWeKmwuxe6X5Z90Z7+tjfLDew9xPb2qHkoVszqjKbpK86d7mojkrFQSxGMU6LhFeRjhX
d2LGopH0yYVorOSCiQvCiTq32wommaQArgm6DFoxIT4yZXWjZTVV+Fb0KULBuvCVQ6/5htoO4Juu
RY9BqyGfJXqPBOyITUdvhKzw2v5SmlqCqyZDuZqK4LmgMQYlz4Wlk1b1IaLPnSwYJgRtf2mj77+6
+oBRiUq3j7wPVKzevPsYNeehhSTbaMPG8+z57Bpj+WyL8afQ/PqrkOSLBIDFbtYcfI/m7KovQagq
8zQ1qpHtanC4B6KqbNS0FOy01e/pmj3dZXAGkQ9KKCo+ubUYTlHCQ+wLBrJ7L+af305V7f9tXSeE
tQj+WNEJJIF/FrFRv7UNATneiUBJohnAQLsEDv6sbYIgKr9xXw2CQXa54M6JyUWApxsGwSdy/GCL
8cAqrfjptM0VdJr9EZb9tImiPHxwXTyl4Dirk2Ul62FR4Vq8TI94qRZSeHh1emtcIbL1cc7REAgS
MuXu3csyIjJTBIBnjqSjMMckKb9MOm0hK+MRDdcaGxCAqbo6mp2bMiV1kKn+82EYtdj0tMHXuCLS
W1FnyArwwZDCaaS3gGoxYMaa5apo+GPLtSmX2VFa/bSv3am+TZrxs/Uri7oAsVgYZM2t4aXinWQ1
iPpx7W2mMvVW/pIEJv1uBf0U+/tvfzKvMkFshU6Fy43yfVZNycZzrNRaJdam8IhAKkOspm5v/Iou
NKthPOL76+/jtBqKwyGbNrlt8ew6g/iXTrS79En/+2vnL8fTYZmGyezEFPTHcr4rwa30Y4wgLnfk
pq6NdbbYcxoxBTsxBP6B8UG8V+PSK+Z6HsPmV9fzJIi3ZWEvwC2KmtIMrKOidGXE+l1iK3y/q7LV
r3YiqmkhNidEE/MH4rO9AmwN+HxYT+BpYNzxz05Hx6S2pug71BU2f4zXI3zbggXil6oLGH0r38LV
NKJRs+Or0Rf9vQRCJPPV+u1s9IP8dA/4yKdF0US2AhW5vMAUzBEapeI5GiMDK79WPCNnNzCKdOU6
hf16X0TMzBmr2Jzsu4MloqZ6EMRo8SBah3BOq0eC4bzbmBtk+zX9q/rI6B36uqc/ERPbv6Lm6FcN
7VIMTVAe/vmF5Qv686sz+O5QEjg6CgIsW39Mp70m+45WULzP+hhFI3yNnrwfACVJOe39MB0+cmFC
UZoMH+N0ja3Kw9tVVlq9pYS0IhNHexFoj1dFn3g/7PLULQoyGFPhyp7z+BYL+zsVHHa2mLq/lgSi
T0vk9RCNz1FeFB9d47W4NfOnCc73LYinb+pLLXP7PQTW/NrZvbO3pQ2FRUg42KToFD5Vb9vGU64U
JhRc6z2lY5swLuQnGpIQdF+DPawK05H7KRvDTRaW+ZXAnodEWhUIDQPaWmLRKVqUZHEY3IrI3k6N
zK/Tcs+xmeBLDgkiUafIePHxYordqtNRJ5dkpuiNwJigmLtuXQsJkRiGig1V9DNfooD7JZyYwu4h
DQd5Q5imbysPmNSuDQ3ijzLZ7E1roTCQnLBzTD85KBF03aX2qvZad6tO0aQcc1HWL1rsfc31FEPS
/x3kVfRNiymfUuihv4MWHRIDIYbbpk9eEqwod9/enA2PIMurT8zH5iF1kAKOUTt/VIm9MbIgQVAz
MV8iGd7OdBBPsLi8T6YPI2J5VwdzgPhqe8+oTr0L2moH8xyZAktPlfomOBWULu1PDNuroLeC731b
0lux6/GpdHIA/3URHRtC8P6lX+r+Kd2wHXsRRum2Y9o2UvM/lsJtXTeWhhF7P8ajflBwtil12aPo
obtTp1CUSQ9dlMZeZSK/7mhWtYgLb3UB2wepjrdLhuSHVVeAfyO3forozj1GkIY8HXUdUX+rURub
p2bKqrU3MYOx6iWGQgP2QQsx/DZ7/bZq0urDnZ1g3znhNUQSf8WvBv3eb8wnch28DfZV84kq5ZNT
E12p63Dj4/Fnh1rwy139ac6588qidlWX3vjRibpYmiAXbAPDqzGKhmo/47kTJQKo5MiGNYaVX8Ct
tyY84JjPPoaB/LvYcdt9WCzMOSPMD8pfLfpSp72q70u9Wdv4q7dNRgYJiU/jTp0qG+GUWwRbIT2I
dE8+NW32pBz96kMCX94RLxSRv4fLnyg+7V++SdP4n0IBziomDn64oBrEuv73Ff04mwNLSToBd9ZX
VEDR8ifot+B1qDCzD/Vyd7RXrrx12divrFKLfpQ2fdzO/dEv/MqxqpAR8tAdnUWZhIyEKuQYH4oa
9BQu+TsmTDesjLFNf4RgcLUAMQal7z6YaVxcDK9G3x2Hcn1PqKP8h/nTmqHwtNE6WNQ4pSyrX3EJ
mjMPa8XRyyDaXhRML4SbewSizvAe4k7Eo9J8vi+xJsKo6EB51HCKeryq+gcjMu29kG0bhVGCcZaA
If1614+31fEOP3N8FMIKi9YVc0PJFfaR7bvtQzQQmG70xts99Miau+bc+jXF/i+G0NaNbM1PbmuO
xFpQZtJkI86j6IeVupc0G+r1SNlzR72juakP+eUXZg2bDn3BeIeMNfoYofruk1ZrDiRNOp9I3GE1
bsCRSEfGMNTnmTPR/FEwT3eRAHSdR3aqpfmXjnUezHJMisqJoNgnhLYuiDI6GqRtClquYbnxl9wX
9SGXI4NqwO5epRR9gTSsJvtPrcaWbSdiBCBhnXxp72VlZKpXeFpy01Qh3r109OXinUSsI8xU26m/
xFmA6fxkF/gTTYVoX3H50dTqn2ylDXZJqPlQXxJdbZE2oJYe6ahffyFNPOsL8Q1oT32bVZa5ZA4J
4M/QEkIYsMRs77IJCeuqHADa3DsTER0rxENw+9THBFPo7JTer1M7gkua1YS/JVZbrprR6EBlwGdR
kBZ1La2g/Lat+6UFgnY0RkPcfNeoT/Y0U37kTCcOklgHjmbTRjVn99R01W/zgRTdBTImjBpkz/+H
nZmrvt1HaCvumipeuMcuth3avAgtdmQ5ahQvg4EYtP9H2HktSY1tW/SLFCG3ZV7T+8rywIsCGpD3
Xl9/h7a4XTQnovslkZQFVGVJ26w155gQIwwqTVurIJpTYiDU2icbxW6KvexsRobO+jYmXY8gwdjI
fnMCSmOgr/QNcubSOg+BTmzO4Md3RTe0W4pndaW5DL3LY1E3PFNmiy1XHzeFMh3/fWVjzg2M39ek
6DAN2A42ijUkksafGWkUB9Qwso3+jJF5yDPvjOrQeXew3hUFMWg2hLR4hBIvIy/kLiI3TzHLy4vt
kljqgz5fgVnNN0PpxM+TOsLSwklOdkDz6ygH05Q7WXatBLSNfmrdHebZ/JZpMQ1tLMZrb55WmlIP
TnZbE7IoJUu9k6IAiJQNdTlGJoifwE3jZ7QUykF1PR/lCsVAfQZRDhE2F3uEkWtY5tFHRLArXv/9
c2Ku/J8PSuCxx6tlCl2gzZjf/03BVcKmaBAQl+c0IBiLe6M5K6mmp2e1t7OVTfv90fVCf6XmfHbw
RpvWyhCiadorQPRtX/3Fkqr56Sfu3tW1zbLtojR0b/zaeuqp562avkz/opy+avHfDxf2OPprm3fj
q3OSWhfUyW/CbMQ5iGf0RaHnlxYqyYVFXbALPMiTapu7K3db61X+GKoWftXOUNETggKA/Ajr48i6
Nb+ZU1ZesFts/Zx9iOvlwQkTukrE47gCk2991uuc1ksTvYE/GbBix0AD6vbRymOa0EFvPtV1TEhx
pB1GRy03sldU5rsh6NqnxAQkaoPog4vceFs6KN2ZdZRzZXQkC7A2IQ6btMx1i+xCfRhINp39C5ri
XSMrT4/Lsxdm/VGy8uyyrw5+3n+TYlp7nrfkdYLPfy4LAxR7suAba2FwlUeel8WHhSlkIFmmYd6Q
he5mdHzyuWYFd8sMrJ/BLvOAbhaz/1MOLPRKHmuTdNacpf4FsnYHAKlQ7/Iomo9yr/iE6j84Rmp9
RCOdAY6BkO3aIrnpdTprQLV10YfadmA8DramLn6aFUM5C21yyD4A5zZYzm1j9yY25EIbN7K9hWuN
zMQwJmrMhzQ1BSpvYAFc+C5IsZXdMHqIkWdRcGWC2GyNkOynHACStO4W1sjPObXnhYU3ebG/kYbX
HtzlARwiGB7Y9jPJWivWTk8Oiu3zC1GiYLiUBt/nqFpIn4Az6v6IwDeCSZ0kwRfHC4fd0pqL0p82
+MP9wmysssTB0aRZu36g8m6nBSxXp30JDW+8LG1djzSElWX5JHvTobNWsiBehkJsczewsMMnzQnQ
6KKWlr/g0BeQuD29WycEhd4stMc34qtKfru0KOdLGl7UtTs3YuW/Fs3d2BLW3karwMtphU79a/TM
Y4f/+hSk+q+jOlEIODCNjRxiCmS6xyFSG6xeDEB9ETwobmoeZXNZuvCsLvhMWuWFin57r/oqPTsT
TRTZopSncLf30+gfpesiFA0IJqNnEkO29Fx2/YvdVYyE/ngIMMlSKcvUz53ghsbYuk0Mx38G2VU8
Vck78QDPslHasW1Y6WUEyKZeQ2/wcF179b1Texz9YeH+yjOg4/tdyyk6y3US+gLlIvC+ZN8l3tns
BnfbOGW4dApJOeRbDOI3Z9Df0FjtYsVuXluQVxCpEZI7q9YgV0iaDEXafXKSfrg5Nvt0m/31sSBv
i44dA9TQ1g8SQiRv1ygP9L1bzmojLWBf6QqL9nyv1VtfwqqRFuzCqD7bcllKBuDiu+lJWLzInYR8
mTGvaUshFwOcxhYf8mFSRd5GTKlxaWejDH78gxwAiRhof6UAeZg+mMShvErFdl/71nOv4+4viZoV
eZOtXGbXg83tvovGzjnjnWwuamibdGqF8tTbMI/hj1UvSjSHIvV1D6fKq9YNiuVNYBnTXpZTu/m0
KYWGZhnPyEyb8Wj7sAA0z+4ogp1X9Rrs+5lCSEwFbYRqvChsQm6iELdAgSpS6R1rHzRW6jo16nSX
tC1TJgPkNQ4ww4RlEFyQOOh3DdzhshftSA5RqMgpymB8pTH2RR4oufclUzvjUUupcjOcqRcLYupU
RsOpty3kFwSxkeYTYn2TXY+QcswlU2kImh3N2AQOx+uUr2pYW/FKg5YTIe2kqLdK5MHfb/XJSiT1
C+2S9qXsyeAIarK/San133MN9Co/Cl6oKDl5pY4JnJTYbT5DP7IOPU/hogdtKaHOu4F0aKwzcNbK
vDeKQ9WAeT8YgxxXiFZsetJsN/JeQdMApylyLnODL0JtjOqgHi9GrPW04wO0x9DByKQP9n3bsX/v
tVsh8wUjB3qlTJApol7ck3yn9Jm5UimM7TFZGkio+dZWTcfYhqp52PNpPi2SjXacE4oEZMU2wfhf
eQSJyyYW8Q7hyiprby8mF30n/nHyJWkpyhcT0Y+cT0WCH5tCxVrC2OUwKyHtbWwUW6caXiHowqeM
fhGdkUQ7yIl1eDh/X4vsOrkurTayxN94FCe0RiJcCOLy00qR8LBz+/udYvaKIlDQz36eXmdf+j6j
XPbrKFTvU+RbJ3NGaoxW7hObjsSKT6wu7fjZxw+wNhH7nhZ7IRiw5RSpV7ZJJkBk2pC2D2X35k5i
uHtmPN7lkRFwm+A4nsuQ9SvlJfNpYi6mz7iJtZyc20lU/a4hbnIT9H7IOTlZHlC4m/zaOEn6XWXp
NJnAWUt/oeWAPKGF9VxbU3f+uB64tMr+vl42drHh6SR3FqSMFSF+9ZQy3snv35xP3TGOd9If6alE
Ujb9I1Eo/J5JtP4S/ZD/lZ4aGctyQeRkms1Xk0JDmdwpxiUhMZ0GRDXj8P5L9K/pfy6uhYOzQ3b1
0RDxBP6h+veQi5swKpV9koYecV/F15b8nWc/8dxjw0Z/2/uF/mUanuHNmnD0IpAi1mjt9HLo9zLb
ZwjUtR1D1fPo2pPRTGPHQpXwORrNnzZY/VVPINnZG0V7dexy5eqqB6mODLcNHS/k/imFtZGUeWVU
m4Pku0jcSy/aKcS8nOyBmMeryrQghlC6v4+Osizn5JouJMV2M+SAinulggegIusZZ6/ERHdrKNxw
v+wAjWIqtxaAvK1eDOZB9EX5OfZ/ZE6ivTtFLU5pZhP3nNQ8bw2EMpGjCe0EoJ1ZWwa4hxxDwsD8
0CsPZUnHYRFzwZreBMhLjE1B++IU18p1YTWQeAyoQ0GW4DjRqlOz8NnWFeXQizDZV4OIibHJHmXJ
IqDxuSUoIgVAWucPAMeaYy1aih7kwj2OafplwSvoCSQ1hI6fqP4ZDHOkQjghtT55ir6tXJOYyq8w
Cd7bQoPbHjavSWKZV9r31Amifsbsbj/wr32Zt6dlDbr8MBOt0NlyRBmjJRMkzeIv1JLTPZSw5ond
Xfs4lDcJQKzItzpN2CvIvQJD4JMqrxpK/UT5yjqqJf1ydBjWfzQnrD8dKo5NlpcQmk3B0LQWJdxv
+xutQ7zK2JmdLK/PkUGL8IUQ6ZVjNPVdbwnKWXVuCh0wHzT7LDeCgIdmwFCb0nAkmDfxy+049Xxh
m7RiZXHLbUYZR0FZeaQw3JDslsOtT137Im8vpPR8SRB3uyE12o3eoP+qGk07kjCPtHC+N+RpM58G
89ilKqwM1dIBmIN750ke+VoaPkmflKYF96LwE0xA8NFQ+cR3dQqwkoGAX/oTVdshbg6L+tI7vnnL
LbI99ZiKbTGQ+JpM9XeC6d1nxErtIS1TANw9RmrftkxCmfXgFuRM0Y0zjJ8g3Cr8eON/VWzFXMb7
x4ZcxyJnwKJwXNVBefiHwYUVl6PlakXPmfZ0HFBUbaxAf5VHjmLWN+y60caBB/XCugQIfKJUe1DB
1kvSBON+ysNxwwdhvZQR3KWxR8Gi5q2F5jzQH5Imvcq/Sr+xWedEp+mU3HNYUPngw9dv2lOfdcan
sh3vcjkol4hyNqnKitQZF0Fo0Tc74oSN18LXhvNEphCZ8Lb6mXYAeqwpFA9RX2n3SulnN22hfU5C
n0hVlWjwRSXnOWX33ms4HWbaumKjKTbKsH428mz8D3Pw/2pBdEFZH4QKG11CZf8EqfWBIHOvGPMT
kZr3KECGj2hCf/fppYPXM6KHnHYhwAyInEEq6kM9r3Hli3S1ULmn+OEjU6/s9vZhp+lnSAfSlWZv
tDyVVW+KFbOWsovabjxZqfnEdnu6wT/eLtuFwE6rY8va0zyUzjTdGXexsU+KQoQ4mTUfp7L0XE/E
tvx7BQNxxx93lmPbpmqrwtEc6sjICf9ZwagiTa1AAWboQ5spIh4dN+dfH5uIArAw+WUxHaspSpyj
EsQvy/Ocm+qmz3v7WYSTQsBCmq61hqS2rOrouNPAwejN8q83Smc7xETplZP/lvZaiV1TfFvyT+Sq
T15zQ+cbQ83PJVVw6ZFlYwryKCIfjwxLGb0hX6Q6dsCVArjTfmq98pM52NrN6Dqi44IGteFcKlYC
8WKQjXuQe6GkUYKtoMWwbTPH22lBYe8bqIboC7t228bqY24n9nfQ1Tc6SumnQCN8yldid6PUMQqy
ObWc9NFpqxFXACddK55ce0dCH8swbg1yNRr01t6bqxTJYUpr86S3xiY2XX/JOhuLNjsQ7cIvurUO
NKj4KD1P+WbZfcVunl2xpfarkrX5tnNAi4JHxDcmXww7inaLkTjwQuqOoMjqVTIXzzH8/XoJ+nLL
RxtSe7Qw0Eyl8pWyprWW4hafRs4lGfxlWxxK+S+Cs35d84TMZn7RPZW56t6z7ptPiN6jHCkrj/p3
0+DvJYTsFpe1uwsoJRBS6arnzK+Pld0Z5CzU9UmtbWddzKeV4nUbpgAMPX4QQkTolXWQR9FFTNFr
L43Nyzob6/kb/eJqr2vsgyQ7Ub4kc+WkduszBbtnojcmBPp6usAVh/nr2VjjlwOPAeMq+O3NYGjh
wwbRRf4zAgjBfzwqxp+1PsfGyUVdVGMsNql8/TEGZ9AmLWNQm6NL6s/agpW9RiLkarsOt+mp1rLm
hjB2L2eoAbbMY5HMBnJrep0ORjMFe9/xoxc/iNKVVDl6I2GbdTI9tkwFOyVPzGMLiPUQU+y624Xm
bzy/rD+xBH1NMxPIUfRK4ttDiP5JPjfq3/smq5+2o6v3ALF09LGaXXz2YiwO5X98BPb/LAccTXUN
jemGgURDq/LPwcI3osDEczccC62/up0m3nI0N6eqJEu2RIrwRgXGxjlbBTskFWRv0wuhrNJ2R/ku
fhI2kVVlXclniNc4Y5Mj0NUvsvhmGcEBgI/7uRtEtelaqHLDhP1B1tJkVc0pM2udQIbbytOkJJlO
Guz9UCm2eZW9x5NmfIaQsJ5PEJXX3+YDoxB8xixtU7Y2yGCc9KEMJhuoflJ/FfjyAq0Otn0Ws3Gf
i3EIUAh/QDVqYbOZDhAuDObORxPh2Io5MH1P3cimCTOOJGTGdvoyVUOH7bQEjT6fxm6IPStV/6oN
0oBhVY2rthKkWBGtfJxK71XuQeWLCh7yJo+E4/zH4s34U1niOEKwfqP7ohr8VH/OcjYyEEySsX9C
50j/xsVT4CnmFzUNg3VrpOmzCj9lR1vSvRh8gic1EN5ezfYwqjDITP60Q+6Vb2RDWL4kbf0jxXG5
FBK1trf3vWpQiyobAnA78F0KpYYsTZzvITRs2lhq68SbrOkiuIQDi46qoaoVg9EJUxhLWQrk8N8n
tP95Sl3YadSf8FQLHlHnT+5H4Vj1ZDWTex7UOtvGc1HUBZ13MlKYfBIdKq/ZjbZy7WOdtPEyscvZ
vUGpdIhVk9k9F/UDjFkUzw74OtupmzMkEO2SzLT7Qbw6haMvV4rG/tR6dXuSy1fGyYs/gfoCVYfm
YYhLUupIIy9CSopyJS/X9piUAJErvg660cwOo01UvfUfApX/YaDwWbjATxygsJZcIv7zcY1HTN2F
AVUKbcfjmHXWRnWK5gh5YARINFFl0ppXL1XMax6oKh0brg86tC6Cm9mM5AT+ugvBonSOeHCmQ00C
3k6GCA2WvoIkU3yyq2E6YGRnRWnNIk2C4h6i0Q53GAAHqA5BtJPX/BREbOxQDrftmqWNvh8RAD47
Xuo+UR8+1G1RvNPxsM6TSnoL2C/9qSC/iQctzWmrCODIwaRvKc0q8HvSjJgFlmeD81NOclK4XUUI
N6qeiJsMf+y9C60I7zdw7TQO7vKSfDGbvNjaArb4xzX5JUmoHaNoyi/yuooAwOjd9ipxglpsD1/i
mI65ZApKuqDnUcUmRIkOIKhvTwfQOnOD1BoabQPcXK2EtZZlUflizjdVpKefXGdQjzrOwSNnX2LD
tNVNaP/oavB8YPj0bj9gqqA1iqtJlJVyVcLy9O8Piu78qV5CEolkSRiacF2kgs4f81kXUvmrxhiT
moe5Uzq8o9T7KUTuPBgpQcxZpsGedat3uxQtgrLUhXRTmu+ARdlg4KGENFI/OzoRfvKoT7DzzMvC
2KLCbQrv1/WPr/g4ivOfhUVXSz52OYLIC22kSzNb02Kz7R+rv4+AWf26hhXta4HqhyID/aoJBOYJ
oyCjjtqQn2FOxT6hx07JwyrgF3EkyhfZ+LeSR/Q+3mc9ac7/hHRNo0l3C9Gb7hkFXVdC9GRdWnb2
KwPpxtKTQxVJLtfcksLGuBF9G7+nzVgcPYuAm2VDzwIKWRvJinuoQfB9IdXuc8/Rr7k+N8hU5ezV
3pOCxIMk29m7QEWwPM/59H0B2a7GYPC5HeNtL/L8RggWjMtCqfdm64ZbWeieYrPeJwg46CLOWgGs
WsG2quLnVoKUxhQ+cjy+K30xPJTCmR71sPwkGVP5ELdbv+sVtM+5tlnW2KzYTbJJtV1CpeSpq3Xj
NfHVnRfNW2Uye9ZlVp+0wLWfdHIFH/Oxu0mYquVM8XYp2uNiTHBtQOgQetBuS6VUdnmYG0+5Tk5p
71m0xgg+9+koLkd5rfEri01Kv9SWEOOEJ19VwMf2OrmujIh6RUz1x4RD2udXcHbTObGaduumSJb4
jsuVZxDFkzn4iin2O6uq5UeuUSbxHEJxaIIMvcKcG0Iv9jLK5ELNMMTBrRUMuC6x4ZOSlFsZYTPx
02+oDYod80Z2YhmprGXgakFfiqU5s79LKDaMjKE6BoMVnTLQg0s7WucJIZWncNayvV8LNnZlE6oA
l7TPo+upO1uPkAfMy4AJ2sAjtZGN7rR2vdbQ085+S6fQiquqJPzeSz+Cmym+JrX2Krn2FjzItdGQ
ECWVWKFqdju4VdFG6eLx+Y8jZl3M9oN64fO/d7PMt+UXcMIF+VUCnCLTgjavhTjz5woNQnKaBA4g
Sk8TqD4gdY8HfLpvhuE9xU0uXu0iqSiMJ+JQBnyYg499ZfqcBW1wlqqLTNCpH/FYHyYQ17AGvGM3
9vU1xPEATfsvOSQWuv1G77h7WvitYO0UZGUrSbZDRZqe4wJlWZDlNCiyK8j8+rUFOSz7jG5Feo0O
cXomUeVW41/ld15SAdrpIzAZGYYgX6J5ZpZHVr8Dkq5clp9KNu3kS66H096wix9W6labylSt9Tjp
/rBSlSa/LodImk6ZxRQQoLbZBPqc0pLYd/Y7rEfjpj7ITbmR61c9DgiExTcgmSdW9KiUYUwtkD07
WClBa5pvr0jNe5QWztO/D9yaLkVdv1eDHMpy9szMc3SWBf+zDI9ts2QngiGarOLwFE5x/USxcWuF
/bAyMhBLuVEHZ/miD0m9Woo5XkgcXN9m42ky0gh7AhDeTDeSdVNFOmiIipanoOOFyrH6nA/F2phl
FFYaFhvcNN3Fa/X4zlLvWuWJb31ytIc0sIdzj4+hKjPkKp7D60cWLN94jkrT+y47eir+oaIlfkTq
AnEnxYdlaTXIXeEy0wfWaG/8wb0QPO/9GMrgSMtqAsxT0wKpnPGeY5jbJV6B9Dcm1Ug6clqCOnfy
3CWPdefVdcu0neXBvL4R57aJimDjxARhhbNgR2nEcx0NTD1OH17kKS1Efz8p9bApCpfVT2WWJ4gY
x2LwhheN4JTrVKnQiia1+GylNX2MxhMXgoyi47IBcTzGHlVrw6+BR+jJvBiAC9yuI4aLZdfPpmba
SylXag/5Lm4x9H9ojBZ5lweIfLK08S6bwOy0IGF0VXSUvtYqUJurraiP0ThHTdJ8/Me7ACmvIrO0
VaxUzh0JLaEGiuVs60grzqy/9Piqu5q2Tc0gO04oQPaUcN2nMqlwbJLn9Lb8INE0fCHoMaWGobUX
dDzpIY9NcztVpG0VcX+2A8LfPpxyctUlr+fI6uSZfPEg/SxFnMRJCNmaEao+IZNrqGKMNk3mmRsM
9+HemeyfVZEQYaHBJkTnP51i2Pc3TAnXX3KYptxHM7++IaZil3JIOY1bV1fGZxasznEpaMiWfwrD
cLnZVUzlKjvSJ8dthpUs7gjzYYyS4S8w1GhJR0qbK0hUpyZBrKo4WvsIErW95hSs1nKFK99QtTg4
GUgS7/QS7Itb9gS+UZLibteRVcouX+cgQE1rdVcNlXiO4FbtTAVIJzOIeB7i1L+HQF8rwKGAN+YS
UIqpfAUMYoKFXvvbcPBgLZqiFw+KvW5c/2WpyQQBhZxp48ep469yArfzPo2+u34LfOYwFFr4DMxf
oOgTJSStAHTofG8DvB83QQjqN+7rfR20BiYXpyXW2/BXwhst6hCNP7zWibfrrDHboT703g04q+1s
YA5UkPMdvmg22t9hcMgnsSPQGzRzM72qiN62aoE3gWCrT1IlU0GIBltUfJFn9EB0OCnIVSQFZCob
dJCBiN7gLJBMrnDrlul0VtvYPY4BZUGhKDECdtxVcz1Dom+9jPKO6v4oNHCF8ps1qp6CWcf/PQxW
83kOK4wHBXAhFofhVVcHdSMnJfktSJFTq1Gp0eMKWBjpWjsxA6DlG0bLLlwqe9iO4wPppmQvinG8
lU423sgOxUnNXE/ilzsQbN6l7Jrs5krxvGKxAs2CnVNyNedgdg8X2UUmFjXVW8mT92b1lnVrxY8i
p9MqSWrzi2Sry1NjRv9jP4OKWN0ifv5N1ANdAqlMGF6ZFlC4QbuJ0WO/jNBLp3f8NJ9JDJo8U0dl
I9GLyAFV+V7PWLAOw8DbS7WnfNGbjiJizO7tHHnYKcHKWRnbq5DpPPNz1BTZvtYjcR5d84vct8oV
mTYRFkFyfJ5GzcsEqmc9GHr9kuv0O6b5aJivyXdZ9vyMsZA+dKNePlfQk/TO0om5LctnHXCK8Pu1
gunzLkevVo2Cjarq+d4qOhCjcl/nj7axXsqdqtVWe0KJPi2y2F5NyIhj77z35uofyh0Bvh6WwCyu
Itq2vc5QbjmcyhcFj9KqKT1liwonPMat+/QxFqljUp7r0f5teHrC6J3dWp/I6RkxtEcHCczfrYgF
A0H02ycoD0d6bBeb39WkuAMlcm6t8iiffGRs0XkZcJrZhitLopXLg0lK0mODyvJZFTFuJkqjNuoU
wnI8SrGGr1wIfQCyPqnDw5gM9VZmB4C1+6E3inF1i+kaJVFy1QpobXWfG2gD0R0Bm3xPTE9n9GlL
cvv08t22iXVmdDSmmpwCzwBxHVrBZpzB6xbOw3XameXFVX2DGc4yVymypq2HxeyIBS+41nr9TTMU
Zu/Qyl+qmSOF7dM4+2U1XEY70LeOiKfHyEbogfLEozYbKre+8dud6Brl5iB/XGWZ+iBTc0IoMmc/
wE40aKK/52E8bOH69nd2VkCT/r7mD+2vd4fW9rdkx+LG+vuL5dEQps46zDo4okawHhw1+NSQmHQI
I4qlUllFxMoaXYK9WxRzKQF7D1WxlUOAHAzYxPoPOLswDR5UvVSvcoSZZNk0tVlSUqZEBa4d8lZ1
zh9Hw1SBekJjCXdioNqvnp1y7Je/rWGf/1V1TGjDHaS0sKYffdWrkE2HMMy1pVtok9LwBx9s/RTa
LJ1z5TshmgDxjYKw0XrEfDdBIfB7VCObPFb2jeJv5Nj38T36zKF9qZV0hlk1h0VjPdBRc9FKu9Pn
ahiWRVLpI9a0ruW89myJcngwbOvBcz2MP5ZiLYiVIu9ypHlEvH2Y0ocIvHZnj/VVAOqYjORT5NBb
9GqHNENPbffxRJL6h4ayKUgGsBgD5SXNy1dLOT+fCE3x4Qlt6QLoD7GiKUhNiVmLwtuHMDOs2oOf
1vvUisMb/o3imQkHbTdq4rlHsDPnGVaNjefGMojuRMP5pvKYn4qI7d1y8y3i7C7qm7UcBuQLi/mT
rw/FZRkZPHIkLNE/IiwBEIJWkU8aCZYCNQKd9lf5AYfgtne2Us+4VgSa4ptu5vq5GAyLsYnf0FCk
6lntxq/yt4f2p3mq6gAgPE8s83rbXNWo+kv+nL2e6A/mFPq7OgOg8yvJwwiTq/yfnLS6BqUTnRCU
k4SCR+tgRrZNCshJkcsgB946Ze9iE05h94lJGlLm4B4xoxv0UxGgZt7sVLSqz12lYWnyAJyXlrsz
m358S/zooSRa40C+tEbrF7Gih5hALcHh5NRGbhk+UCkATfP666Ak4alES76DCr+Sk0uUN9pzxVk9
TzVhEGioPYi+RaJ1jN1UW2ggY1Q/eUHtUdAg0tlHdcl4FKpbXzefjFYHlBt6isDDP4eVWQ0JeprA
7Bf5L0VakttGCBH3k1If5a1XlNY1Ul0ErWP4JXWhoDInfGF9in8q06azYtTEOsQuOR7zi9OOKvXi
+dRP1HeHQi6sSdYxS+PeH+J+YxTpuKaSpX/OtPRBdkpqgIMg4Y2/ggLVWzeNRELB+F9loNN6pwmd
/dTYLaMLPLm4Ey6pucjRGmVK2DdW06HAFLppSrtbi9kGIL1kWBihXZjYQmy4mnmy9nW7uUjWpPTN
sKTKbwZMsI1Hb7JCcpT6W6eHDEmfigRSxXfzDZKBatst/V6l+EbjTVxck8FAJqLkFbImR4loJqlk
GxTkVgyyeMGGz7+ahneNU4/UDMMU1y5T73I7ikjWP6WmvytbVuahgZu1nIsrYkZ/snK8jWiFvV3E
pm0GjiP6Mjy6kkRGY80ehcYqIfEBbCyaDKNVdpVqkyqkqe+pklWbXLHjjbxDRG3ohzycvhBmB/ZQ
h0MuCbVKbdBEcHFYcDeu/SZMYczhfkE2b4NjMuPlqA9bdbu0+gcfgZwpN2J4Ia+VUb+hEKVd4Brj
tSQgbppzSxN69/cWtcsWHp95NnE5P7hK9bi863VRe3KCmmqaN07qRSofCTOFZ1sa6c4M2/HcUSE6
B0YHnmu07/Ls4/rHKThPAhgm8IcNsbFz1PT8KtkXvmOo5ypbw70Fqluzykk9///fRNXonYfZpCK/
duzKdBd2DOsEfI03BxMPIOebfEHOxqSI9w8ho6Y3++UcjvPRS8bs2uTlc9ko4iwjWaRy0Y/zZ8sf
rbMyptY9zg+EG5nHMbdwrXTu+CUIvV1RePWbvG4CLl0jz/lSOkIh1kcZX+xUv1aqeKqaqT5+3MfG
fEc3BLLkKZ6SrHDihzHsuuNYmqQ0OlP66FRTxSK3b75WvUe21xzfM2X+PRjhL2xJ5Yix3n6IAFHa
kGWoHK22m3ayMSnViB8tSiuCqSffbUtcOYCzAutTro27QYfNMxllf0aA5zyPLFKlmKgGbK4SHHnz
Mu8CTJLtrqJx6wWxVX7LzXFAda0uhs9RWpaAnbLMhy29WXjD8oH97a2064uNvKhWBHyQK0DmhG3n
V6VOopVMEitGFO8swrxFoprE4giJwrmZZcZYV899yPkh7OTzOJXAI8JxmLYQRVdR0XcXK7HNZi/a
o+W66ZXAbfuaKuIRemjxGLKpHdD7v4Y9plYZH0yEdLKLBtSRdeOEa8nJlQUlefTxxsc1pJpPbV4U
x2BOoNfc9jRZTnay4TpSgJn/PzGn0tMG6FcYp578qGmAFfy/VJPeswqNLj5J4WbidST5sBm9GFHz
QGkUCznBMXLMICdLhwHasuIfYNWtYeLuu8EG9gCmn2B4oR+qcdSIMmM9qlDIJqk91p5GwrAx5Qvt
JK/pZhncQEdd5JsiTN0z7ai/dNPG7GVEcxJBrr309HF2oaarW3nq2FV0atTMJ96Jd3XVjh5oxz+g
AddYmxLFlvbsNQchfnYIoU5RC8lPvlTeD0OgTQ3mK04vUAeEZO8AgozWmkIjV09LdbcRnUoTchnP
Cw8triKSnRw5PEuN1o6GDV9+CElbmBvVE0iX5ThaON1jPkSrX5/QVN+X5yJNp3BlTv7XxlUR6s3i
NLO3vxS19VIhPJn6lZd65VttpwRT6uqnemBPL5+oLmjcrVSoOqQAbqnXt3v59+Up03m7F4HZnqeo
9eG0decAzd8Vi0DzZFR6drGG8U0Wyi3H7Xe05Vr8Yox3y0+nBW/VOCGURDO6kfNBiYHpGmbVg0Jk
ySUNq4flXv7QMCs00Ykj/aRpRneQf0fTy+k8je1PFQzVXh/bnt1PVo7txorN6Fh4JHiFkVu+lYwI
OfSF1a+5L7GtsxQ0+75nHwfSIsinw1kur8GdttdtTyuP/T3UJKRYx+SC9QVD1xxkEVKHf0wu8lhe
LdIOi/tpnL8iM5qtZyThhVSWV/l5WRoalbzu7TXdVOUtHJIXKnHWdzfLL1GlTq+m6m+mgkVap9re
wSAv6r0pDRi2Olg0Nfd3U5n5aNXn0SVze2st2UbmXDCQR2UAc6AiZI+smvpm5mm81scq/St0aRyY
LdlMHbZFOcLCr3DQwQJVlvcYzZMK7X46nlW7bvdUxaudnOlLJv9CQJVoa/SLFDaZljHxRifLT9+r
jr2E0r8Xk4/lNnChcc/1Lq/qtqGXFaduIiZkFnx/DLHyKKhboOh1stE8u9oW5phvh3kXiMG1GsLp
nUYKVvXcuXlWg7QWsQyycoQLELtY6HdGf/TYooA4VUL2/szC893s065ZL7/VrO6Uk0Pad+XZwWX5
Byixsab13Rdqxua1aIwfphl71L/TeJ85k3gcjHd5Kw3UX0GlEX3Bn5lXkik6XzBr+LVZf1DyyvoR
+KAPZ6KffGkFyZfLMkXJRHOQN6pcCcWml25okIpZpanslwIyG+7s1Hv0JP693I7alS75H9V2yi8Q
k3Bau5Yh9dy/aWB9VxRO2JvGEY6Z+y1+6pT8Sz22ZKKHPIedO5g7w46zlQVGPjVDy8PMT0Y4S/0r
tlC5OERlti70JqIgBeA2rCoG0swaD7nLbQu3PD2qfnHVEUTd5SVqgcVOE+XnenThdfeJc+86VVtZ
kIm+Acr+Lv9VDXnmxY5xNwhkxXbwf6SdV3Pc2rlt/8qu/Xzhi7yAU8euuo2OjM2k9IKiJAoZCzn9
+jsAbltiU0Ue+1TZ3CRFEo0GsML3zTkmC6/F4WHbnbbNVXMz6GpL1aMpcQMjZNd4ZnDFNZCYytDC
jSuKTZqxhK4EyhsIWI2WAoUpiC4zcms6EsP22JXowbTIiEkzS78rjj273AI6ONOYHWUO+qdt4x9M
KnxiD3uq0g4ga6s5y3Gn7JSc3dpSXgql+VnJ7fKw7G8NiafFoTORFENCXKzBAG2E1dZW9WCVh9l4
j7KdeAiSkxVfUtoxc5vHjLRWPQsw54oAam+BRDgl9G079JP8SPawv1LA88LfrEHvsvM28644jk1G
EuSo4DuDWxySyWW2yW2ruOO1Ow+8ZUJHITYAvpjsf8+oUJp3TQNqQ47jkzMmX5YX3CuF2Cpl2XuF
FF9GP8Jc3qKkn92F6HajHcDSaoZ+s6mQ4xfFdDA+Zyr6UN2hgz/TK+mnsapKts/dgVR9VKJBEJaY
M4YCWNlMGXL0hTuZ0Wjw8uVOGirXvnVCQo6kJi8Lpfq0+N7KsXbZMOGwcGYbnEB/BU45xIwxf7mY
4UyfxrSupBd67DP0KdrgLTXQCXcnGWmkttZm/9lumSXYYQakhfWu2MhONZ+9eNoujPWnxdQtWSrf
qFa0w1KIU60yqSpT8KiGMD+3Uv8bkYAXRp4oV9Bt+GuplRtnDlLqS0lA7/wy/RUttEOppf1HEffK
zMqXt03TV7sOgKQnHS6sUjXNLRFt5JDPbaeUyBqCu1VxpicJqe0xmIWChtyXNB63GTXhC03FXVYE
CVItRVU8n0Lx9aKIL3pHpZY6xFtUgvrWbWrV62a2X6LZ2szM2iyLLBM8oD+wRnOTcjqzE2IBF6MP
zpEdlJVyb9dKvlVsNb9PwqZeUUjXj8405l6NbqGIrfxL4CTxto1T7UC9YDoGpLrHtCUo5RvTfVXp
xQb8YHQ1Aew8mLbkKStHf8ti5skaLKZwncwvjd5nFKvRHTxTrLnSLD/nGI9kr3SaJwIstc/doKIi
6huRTWDp4sHNx9uAsfAqSfoETog4CGUUV0EvsPGJfKR37/TP+9aRSlBdvZNQaZxiJxz6NHTyNBi4
uvqaT5kFPkZmsH4H4gc+u4UTzDnR0V07kVdH4Wi1tOWXAqOkMrV2Y0fbs88809TAvkql7W8KUmSn
XZClOnZAdbp0TfFDj+UPRR++LqusbkwcWJPD10Ih/Wywsm+KM3xV9NCENsykRAChcwEnRVmlJVaP
t0d9zX0ldYQ0YjHYG6auQtY4BWs4+kQ8PHGHh+chvdDtO+Sb2OMCrf/s1mG2wkDgX9mx9te1ot5A
w05TkmiH8WFQteKmgB1/CT77Igbwvqsb1F5+0etsj432qsPnv1r0n0qp3UWwMj6qBGVucMuvClQe
AJrqXvOmMY3O+9pgJZoZyXXgFHCb53+OrJlPESjaGX7s8RMb43ZgkK9SJb4hFYUGRlpT3hpqezv5
3ecIby3UJWP80ljkU0RJ9NC2lTcmqcoahaXqRTWeVwCu7tX0o7ShpjnsxigOJOVn3Z1B2pRMziy8
fcil8bIt1rYhrW4DC1wCOnDnApiMQPbBZ+G/PpOs/708MW6XAt1Sza9j3F5JEZdeCSFykcv2oqr3
IyOM5bTfn3GdqTooG+K48rWhULBJusrcJO6PcVnjulXlswZyam9p+4WL4Dv2L4wMSaKaWMVzqAwL
4ulCdR/h+z6pc3ciF6mxVZXpWm0VewMR3H/+TPEhNA25ZW8MvfgI9yw76+avQoXvI0dKPC1ytj9x
nxTe4epOqN2DftguRTY9K2YB96ZsVXmVCSW/gvp//jwiWhigobop+ZmvspxLEkHIJG77ftYxOUnw
1eXFHZVGSdelneaXPnekdh4EyBPC1nUf4qrMvbDK1fNBF85XjWgoCisiOJBtTe6OYmB2X6aL2MyM
S0NhTcntG30b42+6g/GxL6cftFaJTm9a4XW6i3ABDSv0oTG9eX6JiQWV8LnaVCawOZaVhtLTBMj9
D0ofZ/h+dNBtOY6YkfI9OYhyvKZ8tPlZAiOylfJa4pwnFWpYymFxrj8WYOPOh5nM3EfmPjVSc4XT
YbdYtvAWcv4a/vOg3S31mJ8flkKN1BEYhNCzz/RlahlwtVMQ6ZV3xjMid04XeUglXTi8ptBMQyBx
fimVbDs/wASWhqBCBAQLy8YLu1Sh1DRvN05GxG2AgvJYO5PtkTzlLUtu1wiKVRZ2xY6GdrGdVDFR
32FN8PxOViEht6mVNGsjI61tZZttfr583fEwewv0MggibSuQgnnUHCjtWvDqtTnRtExjx5sylPVZ
W3zsZtTv8sGyvxZpH91YdYtDJu6189opB1ZZiXkYdPKyqcRRrcJlIwPlySovlSY3AJ6mJgUiBFdV
CsdtWdsbopF0pFznIekEJZxw5o6RhTGjEERofAP/Wz/Y6LMJH5/OzLE1rxYTcxGZ1d6S5g+XoISR
B3yW3LEbzx0WdKDivEA2w2OcQ3ghaevJTTtsQ0ou9oHf0bL1XQtx4Jy8QUDZObA75mGzgFoN13lX
40haLz8yaQoRBwUe8HJWmMUjyDK2ep7dkYO8yNUyGFm2axwc1e8+ykZ9kty5n/z5WSpE9PxrY1Pp
F3YSFyvRDiZ+TxE9W9oX+1KRfRjZxB6X6rmj2s12soAjdEB0n91iVVJfNiXwgwUQRpoildCrPIsI
nJ+DiHvN/Lw8KUyTlodJkxBprb5csEll1TzAaBnO//Xt55S5RFUgT6/KACR8CKh4q7rjsLH6/ACw
eLhczCt5ac0dgHkJYFrS/6UMbVhznJpSrvPEDDmQYez6r39NPfT/xmK8W5byi14xr/r9Ir6LiSsY
4PZexSZUW4bQbuUoY3zllzVz1tBNdBY7fX7sccHRlQQFNluZFs0tlA2gccIjvM45c5p0wmk4kn/5
/ESGPg/0spWOiV7IUnxyId3iSx3XbWBEJJWWVkd7h7T4qUYD4ssHsHf3yz7FKfXiOs3je9Z+HYAw
dleddAx2GiTVslzqUcnF6AFVAEztNk6nfNUk4qtR5cNDjkR/605KdJbFWrtb2l9lW8frKSoR+gmx
As/loXuUt1nSKuwbVOMrvi/P1YE/xEqnbJSRfLqxVYpDTMv0L9iSpZaXtHfdr5q7naYaR5HfGQ/z
3zO1ADtB0B2QDZmb58k5S2zCde0JqRDeU0fQAwpNIE/Sjy+w37pfHTeTh3ZW4zUyvG5DrAlOUqEq
+yfBIqAs5dSMatSPqoMSdfdLQ3uRBhHm5JLHOpXbMk+uWmCHZ4vyBruJcg6f7y6tbApsadqRKiIg
1gEXYbnrkvI+kVkqFWcj5q9+/pjCQmxl6bI7U+wYmaAbAI0Gf9d34ZOs8xXgGPzByEBWQw1teplt
XBL0LpcwYltUx75IGsxKE/kp/XhctlnJpIg9iTQBwqkh/To2Z2ZFghD3S3xwg9bZUc9l0WDW2QEd
iVhrefytoM1xX1GDRREzopl0/urGt0DOFaor5wIrcr8KRsaQMKAIubQnsP6iCWH4pRwSYGaH/eNH
Vx3KVTQyxCJqdrmV5ZAd+tjfgwoBgEVAl7ErEMJ7dSyTC1Cx41EQZr9akoIhLOyet0Bdkcr98jpS
erI0zYc5X9svr+ad1qIWsTNAY83II6mSErnWACZ8eP7dOPYfJ7vvd0sOq1MJeVa2eJ0Lt7mElJ9o
FlzbRU2Yzy8uV2VE1IrVfMjN+qsi20OQZ+2HUae8+vzt5Qd6g6qIiG+ff7wfyrsCa4EdZ1fL8nj5
oOY4LyufJL/akDunaqw994CzEnWwEy2lsrSr5kwoe5O2ckUyXnerBp+Xbc7C6WZ8AptAv37dNWyH
lnIkig/dk0Lmu2cP9NKB6VOJxLNCOgBxrriFwbytpItUF7fnNi2H8C6gwApcITssmysZ1jaoZtFu
auN60uZeQmx9gfHd3etKyYRvu7PaECdx15DxPeN16i62tn3SE9A3d+gNJedWqIHmGHien6E+Ywr9
QU9Hj1BrCxN2UF+HH4a4VB7iKNtFKdjzyCF6pPczfONxUxE2PpLBMwz9Lg+R8y6S2yD8rs6lrYb9
/KoZ8/FihJz8zKIp1WrYmVo+bEdVZ4WYG8N+nLtVFq7Og7TM0FtEVovwKoUaA/VOoYYHMduU52ko
7wJ/2JZdgFtkJloQ3Fis1bgzn1xdGpdav82H7lqgETv4MzYkFPVwTo7sh1bNIWXPjR0R0ZizTfAw
PzOO7LrzL57fg2efjY1eZuVaCtZrvzDPAxMZf5IQCbsSMtiDcf3RanpytiyuLfzdDE4E2+My2S19
5eWDaRSJt3xvUUuINrrCVYgkd35fsf3zeM3UvAprx6HHC+v1Q1uCL7PMO3tUqkPF1o69sAWdQI8+
m3G416qq+jF/AhXcQbNBwnmcgv4xJDkBHfbSjToVYt0uBH2WU+FOxg8pqk2KyhRjtQx8i69MQCQT
9YMLadaJAvt7IYrHkeoO8nxquteKArUjV+2MlM6wuFs+y8vgkyQ3lHF9OjdNLduAH5FflLD3LP0e
DsEYgAUtVulg75AQdXsHPfGZ1tH4EHbfxR7dnwthheTs+CFrf8Opr23pIuXofO1c0TRrXdCTl42w
Hmh3tpcdeVgrMQF3euYOdqaTn9cVL/wdy53mnFi/8Xxj0BCA013TFOKVi6uOwjwqW0Wn1NLhdQhU
dEZ2K1EM8s41VyYo1VyJHbnJmGJINVMo5UQDKLqcvmyS0RHogjzdIk6lFV26lICbMrkQYsI6ChyG
wLbYa4d2vJKl2R9sB7i/Lmp5Q5AnrZrRUs9FOrTAh7krmrLiA1rTdQt6bZMDLrks2m69DJAtzDZR
TRsrJcEql+1x4RVX4P/WTtbX5xhZ6PMgGUA5RPbVFFjBQVRadeMs6hArg4IayhvqGvo3GSQ/P5G1
qLa1pNwXxlBKcM/q3mIvjIsGAFWeV9tn82GWCCJUc+cw6pH9oaQBs1JGimRq6eOGbzTrLPGdBsi+
lj2MvvOdxi9hZTUsCFWkzS4IRHcpSyYyc16AWBF7q9Rods+jRewSS1L5zW55qErDIIdQyn2TlU/a
EJO+kbkU8EIBbqgg0N3UKxuY/D8/4O6MiJptlPXP7y2fNdp4XYPOWxu6QCbg0IZclqa64vq7HkiR
lzuqubYntflYGs6HZFZG+2TMGjiWzqj4aHvLBE+pUxWOp7Bc1dDR79Ks/lwogiqrYumfjJYabz9E
X8n/Ctd9bboX0oGqZrPvPA/6rL+ssWOSzV2s+gHGRa3F6JPmMbKuTTwE85fP3YDa1NdZPtn4utqn
ZXWfJg8aSrDvbUguetk0n6nBs8Wby3/LB3/+LDclheVRU7aWhtyowhZ30FQnvpWVTG5prHpFUcXH
5VtQZ2Z5c10mG2KAHwkfGj50dvuDkkT6I7U9CtbmD2K2vkyiDfekmSI2myM1ltUzNSYAUPWIT502
A+oxctRpW62BGeu0eIqDFWD1rNharZcTipRUQ6MugV/Op+uw2Nq8U0k6jZrmATaE7lIp49xoJBjG
y61lOVhNg9ROnLcZ4tvnyJxR6TDGEn3NKjTe53YbhYiJ7S45hpYI9u6ypceEdN+bQTrcuMbwFKtm
tNcDjeHdLtV74hzv2TAyXiLjqOGkALwetj/NslGpUXdLoi8UhCgj/ItKJ0Lfupp/KZza6i/6Z+fQ
V6Yqkd1jAyehwmn788W0EgOX3Y5hPW0q7KyyCwTAJ4sY8dZF3LI4pbCbFxtjgBRUURo/VrYvjikh
lDad5+U79jCJozaWH3U/d89+fiuO1I9IGwYvyAFXZfFoF1fPzwY7NvbDZzVbotxNMKD60182+uUz
RbXQYQmZwJxqsGn0VDNIhbiu8JCIWQEl9K/PksDSCj9nhfuXkX5x09MflttpYHvf2qBJsvnGX6Si
U9+j5zbU/i62dcqZuDVJWS4Cz6gifd1YQEvLysZT1SafwtR/GqtKeRyHCBlcBeprmH5QPyCZik9G
vgM0urnKRjGu3FnBatG1yGqtuFr87YlMS8AmE/A7hK/XgOGSCzlnvqaKZpzlkAB+fgsQ+E1k2MZN
J8nTIcCwvap0LbzKbb33Wsaorz7oxvI2RxJwseDqSzMCmY2ZiiRXKldmbPh7R7DW0bXH565dOyXR
Hsanu1r0JsItAfBHEkJrAM5oU8UEDODeHqauh4aSUgWcdOMjFqzueXb7v9+G/wqe5PG5i1b/47/5
+pskDA6HbHPy5T/uZcb//nv+nX/9zMvf+Mf67v/d//FDVn9c3m3v3/zJ3ZO8esye6tMfevHXeQV/
vcL1Y/P44otN3kTNeNM+VePtU92mzfJKOJf5J/+n//jH0/JX7sfi6e9/fpNt3sx/DQtk/udf/3T4
/vc/8fX8MpLMf/+vf5xP4O9/nj0Wj69//umxbvhVy/gbwGdywP78o39avqPrfwMQYwthC7ze/OOf
f+QS+ujf/zStv1m6YTEC0Rkwnn+plu38T7r5NygoUA0goKoav63/+c/zfXHtfl7LP/KWtl6UNzW/
/XKlwhLFNjUhNNzGlgk8Vj1BiaS0YpxwKMz7qRaIWSOWgd+CrF0bFndbJFYW8SLlOfFDfIzi+6Z5
4JOu+SKzc/QVqyH8wMLDc/JhBbzrl/fur9f662t76XVdXpoBrRR4BZVTvFMn5b2gglND7rxxXxXZ
3hmc87xLb4tc29v0bc3inZ6x8bJ58M/DubomkJtqz9CVX1rGpYEoC6yxQW5qNWyKyYrOc0kwesIK
/8xqynnVVMcH5uCuYuoOhIeaprpMmmQqVp2m2xdjn6tnsuyUj04nlOug9YuvnBYxtG47bvUpbA8O
rOqDCu3+XGq9udPL3N2Y0p4o/GvsX5ReWcP8Cln1FVZ/S+Cle0/KvY3nnbW0rrXGe47i37zJpmHr
4AYczOraaZIF6a6BUhejQbq1zvakUkW3VjQHnHiKbNBrdG2iceb2+YUehtWlm5jGMZCOoNNBBK06
IDYvSIE9N5o4X2fBBCDVVNQfOQY84th7cyIKVfY72Bq4JROwtFVOoDBYQXAppY5jD2PDmQxSdveE
QPb6OzyFl+FJy0Ul8JEnyeQcQeif3EOJqtdd1LnO/dh8ibPRp8lGZM4+a9TsHYjBb95Ilvyq4XIQ
TSch/uWKwSEXRwsCjlQOn2mB4MRTxV6Ls01mXEdmar2zx3gJNplPDPqPYFBx7fmA9slzy7UqraHT
lftBN9DjlOdjGPNgXNb1hYVWkLSNtx/Gk+M5jE8ghxzXFTaKCuqEL08vcXynDYmkOSIkcuIdsj3C
bHnkG5PK7zuV/ZcMDDEfi+RVhjhTJVLHPL0nWUw6Ba7U/CjN+gyV5AFKTvLO4/5SIPJ8DFgbnAk5
INz8J0Z6KzU7EyNCdhznEB3EbE2Ibq0t3onvOrkrllOBP6PBttBJMjvFeWQZqOS+S/LjEDwOKZnj
UcW67tE3JjzI76xaf/e20Q4hVMDRqQBq8yX8ZQAb81rN3YG3beiaaoW58sY0ht3bt8Fvz+eXY5y8
beiwsSoEHANR8Kqr45tKXhv2pcARMQT+9dsHO3l4n9+8nwd71c6tujQOrSo/skQ5E6pyJDv3rstI
iFJ88c5A+Ns3z1C5IQTNcef0nktrIU2JDPSYu/JTRGAWdbV3DqGdzLXP52MsN7VrGrp58swCAnK1
qoE4LyLnYLQape5gzZL+zMkEYI3iLAQ4vXYzMWMItzou/Lffz9+eowloBRG2xpN88gwPo05FXXey
Y6XpBzcZb6ZqbP6D54qiB8saG5ezcToulTU224654BjhMkAWeTAM9YC1+sPbp/K7x/fXw8yT+S/3
ug5vMRZ9BHZqzLxuvB7iyxTd3tsH+f379fNc5hfxy0Gg3/TIBTgXw0fzXG5H6gT/wRGg1KmOxSSF
2PLlEczessJOCfJjWo8YGrZ1q6zfPoKh/eYs5lFOw3jObQ095OUxglLHfpLiwZO4Ky+x5Bsf4rzQ
PRcq1JrcostGRc14kTTllRXF+AiJi9ukzvSJ2ftJnybjiIfX2sJmoY/XwIjuRgsKsj5d5PIHFXzT
/TwVM9qcUKH+w4T0hwQWwpuUelUH6b7P7X3S4ooI6fyPZkFEeq+hy+/L1HOieo3Is1pR1jS2dk8C
Ez1tHu8OBFUGz4tLq1C91a9GQLkPelu2+yFMHvWov0Jm756zOi26uMK9lZiwEgv1wIaYwj1r4csW
ceamIxa3wa9y72s9qJJMTXfunmoGXPhVas7sUve7fo2ok7RsmBnqtOusT7lPAGnYhOkaRXvtJbpo
t8ByseCggdiNlOqnG4pWEPRILrJyUPjU5JKtAcZm64xdvPITtdw4RWtv0OH3Hp6iVUcyJ+nDZCH4
jJQaXfmRlOWAFVSynsjDUy5juoedq6XrFtvTKrVb+6MyEHABNoAJ3qrDs8gdcLtnwgKDULs7nRPc
6aEUmyLXgXqCPvmI9tzdqMQhe0mlpt6o0+CzVBoOkiFlLUGXo45yyvOgcdHHxiSNNmk1ekK3vkD2
Ye2QKBTWJqIApgIYRzup0T3CDQTiholcDWY9KbaudlWqRNxKR+3YEsO/Y3k3elEV2xvOILtXEXut
S9SSlyqGyNvJCo0NcJR065QzD1z0E6VNlfiNoXNXJaytjRJJ3mjZNNdaG8xeQaxeOuiqi0nv1S1V
hRj1SRbdNaPhbKk9EZ3WpAqaG9aoSC5Gbircy8ZErxy/tXl0ahoTNtuKrY3PH7WqM9f1A2Q8iijX
QV3WQDOJYV8PU+Y/zmuo9RC7NUTQsTqjp11sdMzmnlZmjWeG+L2BJeSHDO7/OgxddCxSlV5TiBh+
sREeghbjY5cpyQprVLXWB7XcMkKV7J8Qqn0s8X6tBwION6QgjZ9daGae6yv+Ws9xnLhV1K6tthF0
SinaxuwtNrik8r0sHYqIBD2vdKUxvDABJJ4R6Q6iII3wbflirUrhr9DwNGsQHOF2DILy0JouOR0g
kZ1CaTYqld+71ioHyD+66UWpEuyId2nPaNN89aHkUwrM7QsxFuUqmkpqUlis1thp5Irdgr+K2s7w
lMLK6dU4HDVRsUf2UbmWet57uSWsg4OS3UuNGg2UHtiAWZDKth2kV0kZa6MPZv4d+y3ZdHkYbzSF
mraQOMwDJ8dbqTkdDqPJXVeOLB5USKbo8aYMOyEMANNSCREsHNIT2joBhab2+yEYwquYCvxqUsBU
4uRDhx0AuC3YTK1l1QUbIpJQE9Ii57YALN/jicUV2TT7RqjZqsSatGEzM+yAqpn7QKP745B5snMk
ej2/9+t1HOvmAadhcAvrraYoGT3RHJvW9ugaq5TMsb3WcDFkNfsHuoJINEzx9pSUsxJMbMzGMNcl
q8GNKexmU5YdN4aR6hsaHOpGStIg4sRNZzO0ADPYFBvVqSQIm1hH8IksGVWHcf1/WDB0fk/mzJGN
uN38yNX7tycHdvoM/s8VnrmcwTLYVFmaCnYRYBJVe2lk/DLFob3Q/NQJ02NBcjEd1MJlL8FAbxmt
ulMG84vIHC4Nl3+TWSbxs2Cp19k0fqWVPXg+N/K53mlHAgRQJ1hqcO40ctbbxq5XoiSCP0BgUpnI
zylOybWKHHNdD2iSRqGXXmdC9UlH5UHoybdgIHWvRiC81YD2rqIAKphZymGjdvpDEFn5dihQ5PZE
F68jx03PavT8K/p1GLSb7CFW9IbsTQeRW1YGCGgHIo6ID/caG3NaUtj2OuBEvcJSTE/0PinalVFt
WJ7nhAGTXhGIOKOgrACjUBjW1SEloSKFK1FHwafe7nMAE933RmnPlR79RVhAHoEtQkeHI3udnT06
aa+ulIm/0Hd8FtrOWZwCYslKRWVFBygky93b2O6P0ZB/gsB+W0SN7XVWJDyzm84st3sa/SQ9iIKF
hmKM3+1OfqGqKL2pb76nufY5lNo+yKkoMHC6HpKeT+zKojXxc1yyxkpWPo7LMUQsJBzr0tZsrLU+
Nta6L1Yxyz8vluU1FDzkvNRTIWig4yntqmTWU+8KtuGrcfLDbWUg/50GomMUVx8AKgUKlYH8HpGz
vYp6QQCtZnYb18/1syHl3Qoop1M+5hJwXxDVLh7jPrxp/fghS13rkqXPuBpjuGosp+7BHj5IMg+8
lEbIAXvLpZ5FMa7nuDwYOHDWFTf+xumGGop//iWK1Iegtad7ZiXX68cIIRLJDHVzFQ9TBE2hYYE5
jPjvlXtF12EOZJfkC7D6oL/uMSrZD8wcn7Usq2/8Ich2mpqwK6+C9BZSVrLPeoT6cRxvBkdLIaVG
qP6yb0MtzvxeuYkqSPlRP4acNychYqliuTBywmsbAUu00t7ZYVnz0vXFI2mZ1EZgRvNfFsfqyZqQ
l27DvO3yIy2OVaPTsK7DVdy795Quuia8mNm2nXZolObSANQ0OpcZK98UYouBFkoPPrRava2yj1og
1xBxKbhsYUauWSrZTnzUmY1gkeTbVN+zpHXiGliAsuqUG35AMa7TulslOraqodi2fvZoig/SflAD
uXFjRnVmvUid5f75nr+U6Hs7MVCnsXT6yFJQpN/eHqBOspoYn2jAzPUp2KU2IdjWyZthOxgnEqXL
jhrTHsa9DS87oFaUd+ouKK+qKfJQi3k41TsVN+2e79XtPnai1fIf4CnOo958YBEPa2TaiToG+aPD
65U8wRbcoc4zShD7vfPOXkt/teyeX7lpw+kzHPZB9snmQSsRpJU9PV1imlcOi12V7K/5QjStBgt/
OAvAPiTMDmmgr6z2kzLo142sV3bAao8f7QsuHy2foZjoFZdE26KOa/cknRwyfsOu33vFxqs91ckr
nrfjv8wFhNto2Zir2TEUoOViz64F2Ss5Jswtq9RVPV37403GSwmbj4Z1k4afprZg1mWaJnlg4jJg
8Vg16lXjzpyP+Q4LuVRJe4PYwmthTUtuVNHAb+g9/pMlX60JLvy4icO7Eszz2/eONt8bLx+k2QAE
bUxzTRtF+MnGp9eiERzCmB1rzVxPIUsuIt6MDs2R/JSx36KrbEQ3GjpMSfdynLPFrZu3X8Nv3lKd
0j74d5vtl62e3ARR5E+VaU/yGPr2eYLLfutqECwrLcm8t4/0m9uNboGqUsnX4eKd1ko6v1G72JXV
USfH86Di2t2nOq31t4/ym/OBo8zcQduBc1oUub/cIsguAw1MWnW0nM5a9JBoVhO2hzsrFsnVv30w
Egw07koq8vQATsoV9SDrSjRwwyoKQay1xnJDAs54iekkfOde+c27Z7EUcymmzvjZ0zJdorgJ2Wha
c1RayPEtgu8DKWzpO3XN11txVluWyjZfR1s7825fPmEaRj6n7AvCOUSOBS+bU0OYqe+z8NN8iinP
VtZdpe0jI3NosaNiqKUm9G+fLA0lQToErRXK4qdrvsxQkLCTfzev2kqPPma0yqV7fPvivX5HTe54
4jSg07PKfNVAb1UrR99YHqm0P41Yh8YiuXv7EC/l3/PcwCGo6RvsEShtnIKtYzOaDGm6cOUqjBpM
koGGPaHFAxSv9AjCJFFz7KTfPuhJeOtyVFMzqRyrLv9XXzkLTXrQdJeLI/Nd1wce/2HScaIjk2/i
3k6uwyYyXr991JNwx+Wo3C8clobfnH5wMpDkWh+YPavwI/pvVqQfuxDuiEO4IBXEimrvWDhb2ldH
puKiuGVdUOvabd06rAfmDc9+niirWkeZfDExlo9R6y3zjnVB8Yy7jbGaO0+rn0gOH6nAqBFZD2ea
daPn7qoWBbhHsQqKZKUUV/aA+yyZZ1vbuU/jh0ozNpJ92tun/LpaOq+D8O+BaiZunX7ny4dFNzqY
crFKbaxU+w39IxP4S92vqnmq0Mwc5RHwGfImCuHZfh1cak2ae2MZvJcZ/ptB79fBYfFV/TLoBSo7
9dzvG4p0Me8D83BmtUfUHul7V/n1hIWuT4caTgMJD9PJhJUJP+sb3HhH+BmIG2cjAgBq6+Pbb+yr
qjrHsGybOULVsFuddj5wkAZVEOfV0SiCu7qI6doN134z3Amje2cQ+M3DQtC6wSqI9Q/lulcODUOz
pibR1WOWxizpkQaydysGqlZJuWb11K2KTqv2oVmOD4VqwsGyqIm9fb6/uXzUPw3NYBkAW/20c6Uk
bNz9ypmOOuMVY0XZnE9D07EGph/z9qG012t3fK9Ixg3aPSw+Tud7v8pM6cB4O04dNbbR2MXqNwH8
d/Cb67K+G1kvpcNtkyu7eZlnKt17o9PrYdeia6YSe+DoYB1Ox/a8zntihlX1GOvJhVo8UebbJKNB
1HuwZrXuk5VHWAINr+421OSu0ckknfc22rvNjvnxPFl9udzCLBe415hpTkYsvI1lVWK9OCbMaoqU
W799CLMC0zp5AGq6GuzxTDN0oqK+2e4hLakkJu8KMecn5vWLmJff5CDNV+TlGBLXrhw6m+tRk6RR
Zmcls8TUUJEh9bZu+lXrUAZEA1m6X2xX/gc3nklDif4fd92rxHZcFnY5RVyLihAqfHCRc05tMrky
IRy8c6jf3HjzTIukSFOFwZR+MlhiNq9EVJbc31N+aILyc5nLR7rxN10Oj6AsPbry+zGBXF9qH1jj
HCyeu3//5rMxlxpsXRHNWWxhX77bmowFgB/FPirInMjMxi2OJyHcqr5L2Cd32UAiTTnBfKB8C1Ax
h17MPzXZ4L3zHL6++bjedKzRNLD6JwPk5SuxKHalYWvbxyIi1Vl2F5Ebe4ZKpy350gCUauSZYt0P
aNiwfl627mMx/ruNX8QUc8Awaz3sqLBBX74CQbGCOJBeP9oU/NOY8nx8qbgTW6VPQJUu3j7f+Y+9
vM258PNDpvPwojw+ufpSr4IJpVl/FFItLyILRnkmav3KrZxmh6V9uqn0SB7ePujreYQ5hMoNUwjq
Iff0DN2sbqXap8MRE/qIIje+UFXaQDQ5H/Suf0d+8LuD2exrHF2YSKpP6wBCEneUdVp3nOREj6fZ
5ezpqsHd1ar8Xx5qHmJ/me6Hsk6phavdkW7RZxWGStf5NxoG+mEgY+Lt9/D13MQ+AAMj21SVjuzp
Y+sPQ5m6ajEdQaB9jf3MIiLQPcaF+/3t47yeFjiOQERJ85lLdjoPR3qlk/IbT0czLkK8nPa5Su/o
7WP85lxMbb77HJdO5qu5rxBJYYSKPh1pPN2ZtnLQ9P9P2nktx21t3fqJUIUcbjuySYokSJEKNygl
I+eMp/+/RV9sNhrVOPKRd7m8bYkTK88w5hjVdyvIV4KoS68fRAguMCARy7HleagWlvSXNOHYPlU6
SdYigW0rycqWg2wjVgQVmtmpbjnCH9OlZby7Psb3iZqdNOAVdLoIETIq6bMrDjmptkYkqX0yuvEB
Eb2Dk0hbBFf2re/jHFMyNCX6mXR90+bhveVH9xGkRCWsCQYKmvEo+ZvQaXeRF325/mUX+BzD1G2B
LwQxx0Mwr+2jmWpZhFrtUyB6c2xZeaZgubU0GGp1XXSGPE9e5Kxs36W1oOUekCILAShxNhtWBz25
asXMRkj3idUjtdNEe5VXXSlGKPidH3af3ZDdW7nfF24DHVSXQGoA62LI50c0osiiZlnCHjCj72bp
kO+oflcpKidO/Xx9XheuVtFrA47fYd3B8JybEoX1uB/L9skJR0gsw7YlR+x0v5REnw5a2rzJWqyt
uc2XbgvAcy45rnMxt9bsPi9txLRkS2qe4iza0JZ1kszXSh4+Re2PBsZqtFQKGZkXDY4MW/77NbW5
j4in+ZvIJZ0PWKHByLD7YcRTrtUf6J3Fn/Spzz/5sBU/od4Gs3KhN7D2SDY0Y+O0Yn5hvknz6sJd
B4lJAvzcPNd/3KYlRDZOYtM43NK7e7TGLoAkKTceNECKu0SL/j6vhaSrbNigbVVH0+eJmXjUY9WI
Y/kJWtI/QxH9DOVuD8Hk2vWxsLA8lsR2LCuZfWe2cXUFlnn0GrmHvXI81nEbfDWDwP5E1QhoYknd
Zkz05rMj++NOtzvqglVtvIQmJaC/3tagXMVX4K6p6vzxpne9UwPUop5GiLk2g14O+ygFPt9KnUtf
0qe27KqVwS/cULZJlsZSVQG4m1+dbRKq/hQp09OkU7KKguZmUrgkbPOP06m3ddX9ghF6ZZjKwk1B
OIbqAj/H4GacbSfKhl7L+Zqe2qZkEpNWRgh2wGfAdal+mYAmaTJEw7fGPd/AyAO3aO6UNwnl6o3X
2aSmO3NAxCSjdc4JqcZ79A1eX4qLecFzR9aHbyOrenlzd9owqJ4tSU9KkLmxwPyP/fDqaM1NXqV/
VK1/q2uSSn9rlBHAjiXSc8DJ59da3Jm91SSj73oyNcTAhv2lq2Hxnz6DVoQ/cjyYrbXiWF04CDg5
H22KifjgWOUFOXqo4CBWToZs28twzjcpXeweQNCVeOjC3xGmUBoEoUDYD87j3FScxVxXueMLepXx
ZQyr7DGiq3plRy9agXwCG5Yu9JjOrfR9OZolhSnYTbv0oDR08WmRvpauvXhkxVgQ7hN5Y52EjZjW
D9OGHFZrFjSNPmmNaWwGezw18OKpU79PVf+Xn0j/lL53rIbIvb5FlpYLwIDFmtkgf+d2kVixM7kI
vKegdtDDaSvtxitsfYP4jn34D6Yo8elAjPHy5949Fe0mS8rcQ7TaTKn8ll+b0rbvWsuuTn9vSYCz
6cpEaI4L8HwyU8WpADl33pPk4CaZRQ+4oY6/9CU61NctLW0OnUUDp02anb14bqkJJE9X80J6Skxo
aCxJlW6mbHXmLp5LNodFao17g9ywNR+PMiVxF1BWeGptakuBeiyS4mTRQgD7knZUo0pfGdbSrmCN
CKw5WmSkZ3vesgJjyA2ErFulbUFYqEfFAywQZNnv6/N3cXMTPwNQIHjHmcUPmD2VpgosKTWq0IVv
o9pByPhAuqBJK+tQK6/XTS2MiSSVYuommRpyr7MxhQOwHDMsQ1fDx+pIhSVS81zr9d/vPcwQG5F4
xdjcWzZlmdZQvw3dPJgopw66synG4Nm00pUQ6fJFoS9AJhFk0SHAgzt/9IK0a3TQUK5kt09liACU
lO5CoJ5AwAwZMb7x89TS7nN9FhfuKazSTQQE1cCLmnnKNpTZQWg2mctvoM0iOKmoa2+UIkUhzIZL
vQV9g6rjzdg6K+NdOARYtnhHFYUY+sKz4Knq6ibNXA966l3SQ5HV2XCxemmi7Sojh9CkC9uVg3CZ
cgPgjIYor6dMjo8urvMDntCdFBl6xSwn2jb2ofHym/op7jOkO8ByoV/gp8aDYoafHDM6Jnn+I0m8
lTm/LJK8fwSFIRJvJj3Fs6VOJavV48FK3SxurXstQYJD17PklKPOeIyKvLgH5DieiGtkhNNlGIMi
oL+Vz5z8h9U3ybCb7Gwcrtlx7TzYGOnGjV10Sjt4GcEEVYgAbCKoaQDOrs6+GNhZIM7Aya9RICKr
AcXk7HqFPcmCs79J3L5RjiSf7iBG28WO/EJ7OxRLUnyIJXVfxcWhm6wHgsm9GXu3iEuvODVLe48g
VKVAxda/CNUqU29CmJBiV8nHr8B20AmuHYgL7OSxjP0HLUuO1yd64V40PhrUz7edLFd+WkQYTHI/
QMFI/VTL0bOfN4c6XesOW7pIRAVOvC5M9NwFyNpCi2ua+N3RqU791H9XZbCRTfmoD9qLmlZuXFfZ
yrlaukZwc5hPWoBMVvh8fB7skIaNFoFb5ygDxBIOR6X/KjrpN2DF+7qVPxnT9GjF6vY/zCsgA/Gw
qQx2toGNUodQx4liN+iHT7LvvxlZdzcWyl0geHX/gy00mfFPyZf/i8r84NIhGkhY0TKvklUB0GqD
x0Ya4HSy0Ir0tNN1Y2JDXJwUaqjweZH2wVc4n9AhGAG7523sZnqsfUZgqrqnWiC/XbeytGxAG0gv
UpBHw3Z2Hmls7mUoQmO3RNUKlbTxa1Hl6KJqW7Tt9n4Y36XKdIRkqF6Zy8saIzfBR8viwHyYzIT2
+hI+CcaXjwRoEPh1NUBsyPtvWxCHde9DFpD8AtBMAVnJD/9h3EwqQ8ZvJV1zbj0FSirLjRpDO+0b
wYaIG+K4CURoCNL75JQqAHKlHb9wSRhf7aioV0AyS6tLnU+nxZFnCH/p3D6Btp62NmpcYVy2p65T
ihPyUPXK7b506RC4k5AR7x3dQ+dWylrTxtD2UzeoszsEoDd2Wh6tDkJde02vfMEZI/dFTpEMskhM
zJ7VMNO9IAmr1A0TedrZiQ5EP/DhjCxWvIbFMdkcdYtIUSaAOx8TuFrYVYwodXs6r59tNQ8PPGD9
F0VWpV0geEiu75SFl4IjiJsi6sz0F892iuNbWQNaswQWa1W3Uuw7R3auvnVsqkNaEzs3luJ5K8/T
JQhOnA7R5whVIgWGeTrPVz0zjkH0u3o07Dsje4APaJuBubNpIYjpNjGrEYJUvYeCkjdzSm4nhNPg
jt5fH/3SPjUtAW4QAfkF0LwwrQTl8Clx5Xp8a5TgUzr5K2NdWlAoQXAAaWQHPjGb4LFu21JThsQt
VFomLLlwtlI4biAgewWV/Le9iczrR2PiYz7cOp0zQQjutYkbFeFrltMOgcbVxmgcuIrqr9fnbukZ
Jlwl6iJFKXPBntuyQMbLYRUnbqyi6d1DZ7lXBzu5TWUp/2npYbGNdNP6GSl9fLpuWfzk2dtBsMfb
wd1mER7Nzj30254dhHrumn1zn/cJkkVoaEbD23Uz762pF3bwo+mK5NW/gKQRqzqossqZ2ydQ5ap9
qW+cwc4+IatcwNWl+fC2h9VNZJbpfVzL6mGie+XQSg1JuxS1hNAfo12XyCq1ZQGO9cL4BO8X3eZx
Na20cS7sZHqgQRMQbBADz52iKpKMBiWEzDXUPt7YcfEY2uH36xOycFcA0KNYp4KBAo84m3fZ6jWI
oiBWaq2Sesr47GnKc2sasHrI0ZM9Kofr9i7rWrT+A1KghgNUFiDkLI5AraEyIDTKXdLW8p0WUZ3X
kRyAjCYaj4HZDTde1X/JRknZ15Ix0ao1UPNKRnnT1vW04YWDE78Y642jj4hzO416R8V/DQa3NC2O
jFdIdUADJjW7shttUGNnaHM3SppsC8op23Zl49PbkxW7USmzZzTnlJV3YukMfDDqzBzSscpJXUcl
a5EBxZa0iT4TNb7xIYm4vgiLoxNwV01le5HgOD/muRZJHun43J2Sint6ktNTrMHw5yedfiiKpv4O
mxC6PdetLg6Pk43HizAxhYlzq+ChRpQ/HVZ+DORXsLztM2SKxZ1kB+kKJmLp5BBpcaHYDk1Hc1+l
UlOqWgWmnL7/owf9vq7WrsqFOSQUpoADJFRV7TnYC0yXFPelnbqeWu/Jm58i/Z8wsv+AVJTstTKd
WPnZrUUuh2OjkDeijiI+5sMboNONUxuDl7mO0z3HcXsM2/R75ihHzfk2ttqdEJfP4eKK0La6vmji
dZlbhrVFpqRPSgmEybnlJJCtrKsQZ03oxNjXThN8hU1NoF/hj6tMq1557Zam1eJ2kMF9U3Od4wdg
iPFjvYigfetezar65AV/jHHaDjSQjOWf62Nb2JA0TNDxAdaDJ3aevZKsWpN8i+CS7qANaY2jV6NZ
FBsrU7jwqDo4Y6hyA1Amwz6bQoA7egz+uXBt/WuihhtDopOUtn8/vM3NG/pxr49qYcXwwZg6UiP0
A8ydk8goI7ny2sL1+2TrWDDBhySFPVTn/eN1S0sDo1BAFk4TneVzB1oaG6vwoyFgb1Sv6jTKO7/L
vvRy9ezF4xZg9G0AOfXKLbJolHDWkME7cf5mt4huk4eGbzZw0yA3Hicn2zhT/kDSClifnxQPcq3H
B0CR2cq0LmwWMo1CVR3kCWdwZhfa80BBmCR0Za0qaA6ECbfTETFRA2PNF1q4vQA0svtBnZDpmV+U
4yAKm0YUuB49YAfRF/bUxaB1rq/e0j7RSWbyC5wEYdD5ybYhNxsTJwvcqIk+hXRmMdsIvY72LWpM
X67bWhyRQYKHeogMpn324MCsXk4yLO8uhHwhymaD7tKmPny+bmUpQAcEyrPGXSV8ydmr7UyKFwYD
eyMy6N3dFJ4Eq2dOUiVznD2SHzzktF9Dtlc8OOCs7x2oJVdqrEuzaqisnCjTEcfODnvVIXsCaaPI
8IfPaeF9i4LpwTdNqHnXGIeWJpXppD8GXNxlR+2g0L2vJA5Z/raUd17Ya1sH5aeV87Y4IBw1URRk
XucXciANdtl6XegWrS3TVWlsZXg4SbtGX9EYv7m+govGRLBj0nxA58rsnSuatpU9Zs7tvBbuWs3J
7obc2aRqg0IoQOPt/585cdd8eFbRv+phHKQ1q2z91wrO18BOT0HifPFt8+t1U4uLBXsSe4NaIFX4
c1OlUXk5rd4hiTgTVQntDpnzcGWplq4ofjSuFdWyy7qIL+VZr+Rd5ArhWVLwd42kP8kKHF/Xx7J4
zkzqPqLXjSBq7hRQn66Kss3YE3Z87w3BMdKHg1a1T6FknTzbfygr6dEGzbQJRuOfFePirph5JA7o
BZ1jrqu6Ng8goCPqOrqBfNeIe//OK1L/JKHpcyyL0vsUqEWLyAacDiP/deM0Q3ZUpa65Q2h9WJkG
cZtcfAgumQOBHtS7cyfTkEMjdZowcAe/vsmbfN9MyVtUexCBazA/hoX/OCX950LS/zpmo64nQBwa
OjsyZezzvdTpDcLjBQlkLcxvPRPhZlPxXlQUmwfJ/1xJsEtcn/PLN/fcoNjcH85JMiRT37VB7LZT
733uksnZNtAN55DTldKukAN1U5WV+ly1zrTySl2eG2GafjlAcYRh80m20SP0lJqc65AMNz4daj6d
atdHd3lsVIEpxLUmDSjC7fPRBapKGiejzkHBqtzDGQ/riYq6BDut3103dXm/YQqQCO8MmPELDsSy
rHoJ8rnI1XvJeRQJs22aNeW2GFVvnxie5163t1A6xCAFI3o1KVpeuBKJFft1p5CSr8kHbojK/pHl
Md6Wkn87UgOQYHZV9BKgYakeQKTd+EP4GjVrFHJLM6yDT8CrwSm9eEPM0khRmCZ1PTnxrY2sNsKq
n2W7PVwf7aIZsLI8ikTt8jxKaqaaWuhgxS7CZv7GrkWhqvhOYuFtxY56cfKFd0YpgCSGrVwUZNMW
IVEoPBLXqjz7MYFbcatWMYs5cPn9YvUjVHwCf9/DbXnqqQu/WRW1CZL6JqLVuP+djMitWefa3vM7
ehcgwIYyX6WxYhMlsXyStbLZ5d3U7JLcav1NCdHOXgdbezAHq/kTdHCnD7CxbwfC3Dur1816M01x
/qtGfRtqhMRJj50vUyluy5TQqTcQD+Dt3rRy0r4gXFBv9SQeNl2P0ixE7kW+NceyvI1R7dq0o9wd
yQIOpDwggPDRqt4oDsDi0vDNk9HAJqOlNUpKqtbcNqFpr4QVC8sIRA3cAkkpcl/zJGTpx0PUAA5z
UfUGfh/znVBG2gfInMq/P49sSqop4Mm5wecYUPgpCgN0KuWx0PySeJAMlJC89x2k3srfucDse1CB
hmLrQE6BZc6LAJXqRSiQTsFrEPvNvWNl1m5MVGPF/Zxdl+9WyHnzP8xYJHLP77IwD7nf6Ap9hawK
pahRGo99nK08wcIL+/DwYUR0nIBpEqJI5NlnXtpEc7Zc5g2KxZb2pdIhG6+cDVQrLdL1RpV/u37a
5swMwhwNVXQvCOy3cpHM6ZWyEp0L+asPTUVm2DfRcAA4WwzOxmkRNXSsXRE/1+iAIJOzGUvQScom
lR87+dY32OPyrSAHcDwU8NKeNiF5m8pvNr+n9j434QOpBaN/iYe/u4z+/Wribw39O4H/msUiJaTX
RaXW+etoIb1UjUZ2KrIoPiaj46yYMi/WA/5/eiFoyiEqBotzvugZJEb9VJnOi1z4GyVovsu9dWsi
mLZJ6uzvPHSGJfJPkLhyOO3LSC5EAjgLndF5ablNijR4rKPpntzhdjDKl+sLP/M6hCmOpnguSeQB
zJoNi2xKVVet7rwgYkjyC33DE1wPlR/s0HCjPTj++6HRx0WvvMYBAoYwW7EYkjRTShvvBSKqhwbG
dT/L95OBnLEe/7w+NEHmPDtCGMKBo8RHkZPxnS9ZHk8BWWfdeMnL19RBELjxuIGNLWNsikeakLYd
Utj8PzqmO8Wto2998yr+WT11yK6rcBqN+UTBsjvwb0c87esfOHccmHzgLkQSJJB4sMmlnn+gE7ea
RXu29hI73X2q2Vs5Pk3pyYeMv66NfWGpG2jgTf+Lo8ovaa6twm7EDJxfMuIDRA8W7Pvs6tkMoU9S
SXFhaC/sD+pPMN5lh6KSYEeM7/w42jpSvZ2U5vfUo1UaKyvjn71BYvg6BW3ieHHrgNU4H37md1qW
oRLyYspTvXOgZEMm1gi2aqZNK2/Q3JQg3iGL/A58XeAvgI8RsDbF0xce8F+sbyLX97T7/92jSiZQ
lPMgsiR59d4nfT4g+C2stMgC64UW84eukR693N7ST78WGy6NhjyxTY2HhhWqeed2Bt2M1XSKrRcT
H29fgv8CoFZLCJMimnt9j86fofchcbuDSQW7SSB2bqqJJQ0KfYZUjul9nuW3dud9ruvon9S07mkY
WWt5nl+z7/bA2VK8Ivqi8HtuT6qStlRGMbTm0KTFr6R/0wb6yof01/WBzeNrsVh0G/FqkG8kspy7
JYYvdXHVNeZL1Tub0buxsk9amx1ymCs9dcOBrzr9UQnd62Yv5xOwqCDQwHnAR50H1p4BUKAO6AIp
rXoneK6gcHD8GPKtE5pyK4t3ccFo8ISKmEtQvAC+mteg+rZA9LBM1ZcQzbmwKVAnPAneqUCwT2md
y0mIpZ9G98MZV8Y595H+tUweF1dMJnk2u+czj+STlQ/qC+AEc5Mr5MaR+1pJF88ZWHiu6OSCTYae
sfcM+Wy3xHWXmLnWV8+lXj90MIvlg3Zje6jHmMafVlN/NEr03SnUpwRvfBPZ2sM0VZBnescx916u
r6w6qx+JjxFUzVT2Rdr8IorWh3pCFc0rngPIQZEUa1WqmHIp0IubsJah/DuU+i+YkrL2NJoqgkvV
xmC7yVkP0Mg4+B7S1W0qfp+jDytlTzHfH296Po5tTlVYvIb0c87OseXneUNKMH/OsuZrQIdvFiqv
vfllKr0dlHU3Wu89D+laZ9/FRfWePhKoOHxKko2z9Skqr/IiTUmf20yNNp1p7zQwFohQr+y2Ods/
c8+ZcoD/kKMlJz3PYBiFCelE4UH6KjndF9XXqmMRjdovKKKD4zjR/mNPqrlF/HLcTUVYvQwDJMB6
BBP11Hb2XTRFE0onmnzocYRfucm9PbTHCCg6TvXcJVa2G8ZoOIZmEX1CaQU8goReZu5BxtCYqv4M
86Z5qBBnP9mDodHoZsd30DMMmxARtXTT5/74d0U8YASiOV8QKZHkAEM6CxCGqkXqT/FlF8X1fSj9
6WHc2PmwHyik/neDY/ztEyrsiXw7mHpWcl7KkPsmG0arl12CEJDAcN4itX79CF1cjqL8yqDo2sOh
5w04v/yHooZbQRtVlzrQ1743/5Sqem878UkLjEc1XHsCFszZeIgqMSO5qYvizGgUSFEEleL2fUht
0i5um+imr8Jbrf1Bhfn62C4eNtJeop5Gw4DA9s13KGUtOYRSsXYVs0f0J/yCqwWrgSOYqK9bujzq
RL7vrzU+DTzRM++g95MIjVUze5brja1tcqhipU2NHjMCms36oi2Yo9dScDfBx+KQLD5fNKuCGgrV
RTqS9WHXVOmP3Hls5UPTew9NBGg8FS/O9REuXCtUXjnlgopExjs5N1kww4ECIcczLIFm22YoWkCx
nPZr+/E9yXt+a4oubMCLjgjDL/QmkFhiPeGPeg7I51WyAhL2cx18ydQ/OspsvdftQshmu4w+/5CW
9Qj4Xb5y7OYBGrBiqlwmuCGVEjqfcT7WXGIStCxMXjQZ2llYIbpPaW84dw6Jm01nScqxmWQJkc31
CsQ8fsI0v8CKMcPgO+YwUcccW7BqdvaimSdcdGimTl1h7jP5rRxFlNilf2znNCnl0dD8lWHrDOt8
5glHBZktiUxyLHM/qSuc2qssyX8ZWukJiqPNUK0BPi53kTCB9AbpaEXnzpnNbDNI+WR4/kvkHPWp
fovLU2hZK2WESzcTMgjSKRQpRU2K/XpuZcokAHd65D0nY450mmMFOlpsmSyq20a7rQYeYJuoy3Hu
J7P5HMn58/XDcrmBwB4R5r639PMUzYZZQVHYEAQHL2P6J87eWEt6Q3fVeArjx9G0V3JjzuWmEeQh
gjWCeoJMY975eJucjExf6NNzXITKPfe5vrcsKIiDaITUGebRR6P2KSTRcf8P6u9SeIKJFZ3Rib63
bxLR4gFCUP1haq3wVz9ZYLT0QZ6cQ5xY/UHK6ulYmfLoHJ3BRHnGt/TqMHmWdXRahYRqMCW7DND9
1oApco9Q8rRVyKNuej3KtnoL0TxXyghLXpl/0UwJXXRSbLG1b5oI8NugVeaxKKruMJBofzTgCz52
uQrHrBnlu9r3LFpBaGn/kZeS/rt0kE1p6fz+yjiIWJFFgHjt1RrzfUVeAZnmaTtFaDvS86/FD2aG
sG4I7/QLUojtWx/UuH9B0LyoSokQXToqp15u6/2o8gAOlVX/tuIouJWUsPiSxG1/4LEYtnClVy+s
pwZprJRvJB+uerRr801o2eEeGtHoJi0RL5Ky3oo2ptqq8NlrwWtB08BL6lCX2Pi0zRxGy2lOZpYo
W1SSmhCnQXM+V55vuBPqoSeaJKZNZUTdAQckpTEwjVcOxsWz8f4eEplQiSYMmj8bfl/XYzMatZsz
8TKM2MRfcNAZzrjNvHf5Kaj4rp+Ey3BB2MRDJJvKsccLPt+bVWk5UhratWtrtfEGmH+8k6bE3hm1
R34nVmlMpLn8sew04wBZI/2/UH6irFBWW7k11Udjkr19WhT9Whyz6Bx8+DBxG36o/dk2HNlTj3OA
ILb0LNXVbdubb4PWQ5GZ7sdC3td5wLrD10vUel8i47Ax+D7bTPaWZ0VURrr71olWDvPl5fU+YVBX
CJSFALqff1cuoRBqVUXj9mGnEL3QNi9PvOlyey/ojDttyB5sBGQ2SfsqDV+vL9eleyZW63/GxaR9
mBSHzj91CJLGNWWe+MC7E5rrMBt6VgG9+Jo6zcWDMxvq7N6aYrlJ8i5tXM2BbxKaRbs8Xh/P5UUM
GJoiIVkvAAQXdKF6EoxynVf1M/fO1shdq/vqVT8ViBDHonqVsi/XzV1MH88OeWrSWoTIcBHM1i5V
0CHIq6B/RjL6p6J1EGhSDZW0r35Swt+lrYRgl/OHJy0SDZRCgVHP0ykhihYhUpKT2yjyNx8SDB/R
iOsjujwl9AdCbgBWH0MXqDT4aVC6LIlASHQgI25/KQxKcpDWp1s/NX9eN3Z5P8nk1sCw49nCN3cx
Hicf0besCK+qEt5ppBdytfmRB8pb7rRH3a/ux8g+pamebq4bvnBLgHuQ/eIXRVa8z9m69abVK5Nk
jq4dmz1qJ8Z9S9fLRiuM339riPMFOSW5ELLjFyxSk099VOv7RgR0iuES0KXViu8xJ6EmSBWJZVFg
IOUlFu/8DNNJKTujnjWu3sRffO9BduKHrJueu7787cBlR2gAR8ChGZAvycdI/O0E6BU53tTZIQmw
HaqfnpTcTEWGMihveBWnP5LYf2yG/CXqIMcLftCxea8Z3W1IaZGq2YORAiFPAOXU9sPoa4+ZaoHv
o4kXgeFiZUuql3sSjhmy42TwwdyxL88HaMalnRnmULvybdSlb16gkE8JO7I9wfCtKMNvVI2o9lZB
A0G1cZgC62c6OYgced6T5Rj+Jgqs71Qq/tEnKd/1UL/teLr2kNccNWj0N22UH/Kkey5L4yEIhwdr
bNY6mS4TV7S7whtCvE2vBg1Nsx3n2VpT1qXduH7tf7Wa8o+R3XTBP8arEWZ7qQLhMyrw6cMILmh5
RZ1v9NRTCBdfYkOARflPsTxza7QDpMdeEvxW6kJbSQ1cXi+qqBZRKdBxLslinc9zH1pjDfNl7SKY
InB4SK7QrLuSJLs08i/3MGgYZgIn4dxIUph+VAZT4SZla8DSNGXPlYGc9vVzd3Exq1gRtJ4iB3zZ
Y5xpiaaUZKLcZhzLXc8C96hBOrSNTUN6v/rsXN4n5+Zmz+hU99ZktlPlmo35vSnt23qwdqtWlqYO
/mSE/rgqAYaKx+/DY92XTt5zDCp3wvfflomUb+Eevj5xSyP5YOO93vfBRqWrNRoRwoaSy1uznoyv
TTXK34a0WAs/L29/+tr+Nxx1ltRAJjPNCq2q3CTOfvRN+idL5fpJl4c9bQ/tNlf8fqtrwRGhhf8y
RgizgOsSks5dVHkYmWDIPN1WHhFQQXQAQeCSiCUMrJWHZnmM/zOlni+Z1aZSbXYyY3Rq6S7qm1M4
6kcvAjJpDuOPwLbulTz/Zo6gla8PcukEiEQieUsy0RTmzi37oY2T1FqVqxWqvUMwrQNgMHp3Q5Z0
92prpqitaGvEwRfuF8fug9F5J3quKp0B403lGsJSqB/yrvW2hVyrO7XuzR1kXuO26Jwf18e6OMuk
GAxRYddINZ6PtYxUtUMUtXa7EbIM2RRBToyghZBTUNBh6X8GjnG8bnNhfmn+IfjmjiHnOIeOlpND
aiMvClduJxKNsW388j2C4KzeVt1dYuhrCusLg1RF/ZrQn+rqRY5Bgo5WViu5cFvzizFFuiAUV+s/
vO74R8iaH8JkjSVk4TLg2cIo3GNU7+YtCmWhjV4YqXQfeYCxrMah7RW9Y98s85VzsjSbAugGNz3t
chdYWAQ+HG2wcdizqfxGkjDZTHb0AKgp26i69Gsyh5vry3fpU2jvKEkDskAq8/P0Zmz0faxA1OCm
TbODQuwopdquI0LfWErmrzysC0uHKgsoSRx3wdIgRv/hUnViy8JBC3NX0iMZCaThkxKVf2o1OeY9
ewdmbSEq01nBSsy7MEieP7gBCYUEHnRmd6jR42oTrXedOn8MHDy9OL+ROxPw3RqP96IpHAfSYDho
F7lEp0u5bpS+d0MlslEz7B6moT/5yF4Dz/x6fe0WppN2OJ5ACIMJguTZsMombEso+no3HiDDntyw
f8E9NRt749fmVrFOHTxLf2+St4oKG0VevLjZW5WnepSzdXuXlGzq/CYnnmbtnjrjhKRem30VGkDX
LS6cCBLS/7MonIEPeyZATyoOYizqSvPsRB3ii6Z2Cx0SHOX+p8lY7Y9YNKiAThMkUlS0Z5eolOZ1
hrwUmyWX79SxLdHWI98tWdLR0BtkNqZwBRK98FpQGqKmyCYlczuPwnA3uXbksXWdIju1SfmP4kDl
J2UoDRV1eF/b7dE3xufr87rgRBEsEZEJ/gLhj5/PaxoREQat2rlNZ0PxPfz0EWFcWbuFe1NcmOI2
AzV0QWSmD4nqVL7SuTmQnzDyT1WQ/46r9J/rQ1lYMQfkPB6MCNjJR54PhYGAZc9Uzc3j8a6Ly2Yf
a4G+gQlV3xRBPSLlma9wZyyMDOyz+IXCFHxis01S9mYUlbqnubbdvQx5mW6BHuRbWYlWlmlhb4Bh
Ew/rv9LyM0NxVcNkRsOXO9ghqG7vRq8/pf6PafDuedVRB19ZsiV7oPQg96QMdamM0qPb2MPDrbte
ys8u8ycn+DWkdnvrSGX51DZo1/cZHvH1Fby8yUB4QzEhNHTA4szLIzUPk26Svnd7Q+qPjpq85Wmc
71EAxSOtHyK4l2DViDfZsIZkv7yvKVtSdCNFS7QHKuF87/RILNC32ituN+ifKrUqN5npP4k7VM6z
v/a3Kd+JKqLGX4KO4dxWS2nCQ4NQcwfYOvGLuNr2xBQrK7g0IoG/ee+puazB+FKg1k5bGJDatLdN
kz7YLRK9SnLIkQS9vmxLppgzkgQIlV3WmW0zrG2lovcPMpLD1KafC83e2ZW9A5S+ckdeHjixL0gc
QYkv6DPEDvrwDBh9HQV2H1Guh4VgK6XDfVna0rYdi9/Xx3R5ADAEjgkkNL4CPti5oRoct6Z5qeqO
jXKTlNoPrWjfUtPfNlZ6W0zBJ9UvjtdNzqnYyFwJmzhEENeILOpsEwZdno1OmKhukbbKzaCigxup
VYCUckf7VQduc5PakrMb7W46JrIOX74PXVschurKihrC1FktFFgLNRLamsUG0ucomjxtNLhAptGF
mn8XKW9iq2b+RkKhtbO8o0rCGqEgE6Wc2sm2CrlrrqES0hTd/mGYb2Uob1Xw/UkkbxpT2UUoeAjh
IEva4KAHbS2uFEBH/CHkgHoamot/BQ68+IF/J358MP3kt6I4wp9DnE/IBTmPGfJvHYTV4aig/dht
RtPfK82b+MNmcfv/oIZyAbBiHqgWcVxlkMqUhc+3ATrDdjBFvurmRro1cTL6+LdGBUtuUFD+LYYl
ZFhQZri+FRZ2H3WIdzp2NAApa56bLQYj7AMo6F0NpaSU68+G1MSI+o0AbMGTDzvi4brFhYMFOo4L
X5Ciw0U42+9orsoVGC2ZpjfpJJZMCuM37uOVG37mboAbFezy9F4QGNPrN09xT3SZxL1kKE+lVow3
bSjnu8LQ1vraZp7AuxXRHAWIQfTnzwMMK+inxp7G6ckM1dsm0T8VVfDFzxXiUg9chbHm4CzZw4uC
MJMjwx04e509XxuR5pugHKfRNKR7bsh/6jLUka1sebvYriuIk4ZoBY317oJ+OKTvw4QY9h1FTe/p
fDL7HCkDtbTlp7bvH1Ktfjbq/k9uj4eopkegNtWfpNr3SZ08ObL0rS/9x9pSbpxifAQt9LPPAXdc
30Szh+DfD8LLA9nA9/CWn2/btEgGlMlb+UmNrH/6qeZ2jiZ7a02KclNnhbIyAbM9+685kK1QduIw
07Z3bq6EsFMZqQ499e0YAPMLyoNZGsMODi5zf31kSyvs4AgJ75VG9LlnYiiF0Ut6rTzxWtySmLvN
o+jVT2TK38W+NP236+YWl5bkxjtcGLmIi1bQyS4Vycjkpyby6ruSHXWofd355Sl++QX9P4SLGxBq
/8fZle1GymvdJ0JiNHALNaYyUOlO0t03KD2BMWAGg4Gn/5ejI/0pChXq7+Y7k05cNvb29t5r2Egx
aXvXku5GIrF+1CRLt4M5QTFEd7N7gmrN1y4R9tfbP2/pOwMfpFrogLIBhHW58AZYQnk95fjOeffT
oc1z5WU/YzLs+078uT3U4sIjrQfiFjsKrmaXQ41do/VA3OrR0Ay7uB7wOEI6PxVpAmKc/wwxwrXa
y/XkVA0L/TwU/zG1uWxwzUpXdsgIotpFObR2WvglJyGLgT9yzH93hnMR5ZFzovSvnn1q+p/yGfQX
wfWHENiZgFuowR2d6n95r61E3VlejYNyOYq6bj6N4sMZvisJqthjDrwvPcKGPcitcUNENMRfsvK1
X5M8ml1gVyPOLrAs62RamBixQqG1aCY8nkHRamggp6i18jCtVx5I1vXNAmYCqq3AqAL6jVfS5Rwd
t29IbFvlGeUt0wn5mKjaB7zbswxAOt9p4YHd9N4uBmQXMq9VuU9jsG2ARxn2eOnIhwGmQI8gJJYv
1uC3eOkPjXzhDDg4WBN19B5YBS2qOXuTOixK4gK24VkWO187UrKfReI7W58Z/CBr2gd1y8c/YyPr
0KBi+plwHZw26MkdLE/jbxr0Cdb4GQu71gE9A9cPqJXXwLmp4LTLWVudaQ+CatNNIJdaWZTL6h1m
RCv7aWmtXZCKlXIQOJbz+7XGG1doBqvOduPYQB712laCO7i5ffSvJcXgYILr1AGMGwqEUDG7/KTM
zeHLnrnlmaKPGVotITuui/rQqJ48uLWD+2i4g3HHpyrf2VIaRzPrko3m9SOSJZ6E2dSOO4drzcYW
TR8KYv+EPMmaoPkcCa42OyoO4Jt+aBNCC+jyd9a9rGTpMn6GUKrYAnBbowwQ002ZeH/8vCN7ty/I
hhUD9OfQ0t07U6w/maIWey9FQ5G0TrXteAJcY1eziIyJexxcYb7XcWZCtpKaYVtR96kE3uqYj7Z9
GrwWPWeDdKFlpTDE6zo3aBLR7UZwq76mtjeFsjXJHt455t6RhbtS9rjabEDfKsw0ajoKgDEv/3W1
WQrQ0p0Iu/khLe3X1NaPkFDdGr3xsrIJZhk4nPdQlMI7TF3zeP7PF7cyAdmi6PBFXl6bYH+ji2pt
6szi22wsrdcOje9I66cOGGA2/GzGtDl0dVO/rfyM2YNI/Qxl2eQCQ6NAGvOGNQP2MEclzo08Q/ta
thK14xgAwhhu4LL+Vrc939Y0OwyU7OxafDOteOVJMAdG/e8XuKB5AWsMJuNsl2W6zekI45oocTHL
jTbkaaDR1jy3sAMM8slLfgx8AITOctlLhf/1ILQqO9xehw+I/2XOiW49hgd7D/f/FUW+rBxGpZdA
g9Rm7DS05Hs6TMUmHTtxalJCD0aVNg9jqeWbbCQ5D3I/GQ+5hE2kpClkps3E3WmtZCdhDM0RFudw
8yuHNGxzdDmyquPPEvnQO+Gy+1YbevbgCdo/F4b0AV8tCMALcGudPCFCPzH0EOxrGIQLvQ37JLd2
+Ab4h1YpuVeaHuTIe5wqy9sRGBQHoiuaQAAHYrVVt0l1wV79nJZ/0rSz7vpaj5/0vqd7hj7pC9VA
lNf1wtvywnG3Rel6D9448J1JbStsTAPo9rK2HxOncY7A6JjfPMnoIbc0Hf5ogH2ca20SIfge9l3a
JPDT063xixLEhnmlU25NmPhtADldE0u4Spjw40AFUvwy5DFXmaMmHX1MuWtFrVP+skv7dzvS6gQD
U7JJZW1soS60NuR1eoFhIO4NviMSpqs94cd2waBFleOR7Ox6rX9DjPrNif4Qa/1zNYkdjJ9OrPa/
396L1zmGAqfjhQe9aJBq56VrkGZiJjtRnPUxB6g529VtAbGLbw2v3vg07AafrKVrC25AGBNlNZwB
pfA977W02qAPWlwUZ63+qo+wm4VFBwTDiuYXesjp1pne4DUBoKx+nlCmAJUybPkDJQdhsfe+q39A
anStyXwVjFFUR7EbYEmwaqH8OIsLRZdAfNFPWtz8Nmgy1jN6MlqX7QFr/XV7wa+2lnq5Q21EIQrR
uTNmSV0KkzwIv3X9GewLqMP4LzLXtuCSALAP6KK5uz3adZKhkhn14gIeH1TC2WiVH0O6wpy8CHVv
I/CZ/Dsi5P6HMWA5oViZ6EbORbAM1poFtFD/N4ZmsV3ijiuo4zkj8uMGg9E34JAGlEevJHCFo9d6
EedONKDQ0SV019IkEFkdVDyGXdYUlNmpTt+40wW9/TaZa3r4VxtE3dbov6DviaBwhWGcPJrmQE85
EYsF3zB0SA6WJcXebQWVQcWk+PKPq6oGRDcEOwWoKX++qrXuTXpjMxLVVWNu/GpyN4bbaCv7QyX0
FzeRSgxUgRvtcZST5vehAGAGiibEjkjFX3EpHCnXv2pT/G/AkY+vh14/LAaRWCO0zpLQzvEhO02A
7TP0PsMlgfvB0Lp0O8Ui2XhyqtHATshK6rs0N6DUsYBgNShU5mVGSbRuyJICQZx3eDNNwn5F1awK
xn6t5nx1pLGIUJmDnqqHztKV4ldtl73UisyJ0grQfpcyETCX/+ondB4zz2AbBNKV87A4Nyg+AViL
gjeYKpdzqxzUyAq7dCKzsh5H53Gy+MkyVrKlpUGwdCpIo2iLd9HlIKYXTx00VR24GRd/Uq180jT+
6OT/yLD7yMk+5NKQ/UNvdF4WSiQt+jEf7MjpffsIsLU4kIT236vWb+5ITa0VONpVTEQWCi4tTHnw
LoLy0yzWx+Nk5zm37Eh59R4AThNhB33YFUziwuIRpUerzCUUKng2Cq9Tn6IVbEduK/UAZLs/8VQc
SjocV+LEQm6PbaBaw5Bzv/acdvpB620y2RF1OvJINfQP8hbc8qAejXGjd9QA/Sxrun2mVTAIrvUp
9AsvJNZTZ1NDB+NUQRsIK6yQV4mG/zfVnS18GEvYpsjh3ql1tEc8tH5l68otw7vrT9shZ21j3v5Q
Vkb3Gn4Y+hQoAHzxdI3uK5OloXQaGdJEmK+99Nkhs1hFggY2cIlN/+oZ7c+FA6HeWmv0kDZ9EsUG
t99vL87CyYRUrmGgF6SjpzZ/Y/d52U1xmZHI6+U9K1srmPz0ocEbQwOgyu6L8+3x1ImYhVNU/VFE
RWqPFuh8PKjBM5fFBYl46ZzaeMLjouk3hFlo9A53g+E/ca9GoW9N5GZpS6N5CNw5uqGq23R5UuOB
CjPHmyWatKE4JHHVnohg7cq7ZfH1BB8wFMnh641Jqj3/qQQ24KFNiQ6bM3OsMnDg27+ZMd43tf5m
DOZz4Ve/mnjcx0m9LWMQK2+v7VWmimOLhjawasogFPzGy8GdNgNaBB3mSPD8CE/IQI/vR/1Ph0qU
78lAy9j29oAfSd/8a4LTjMsRUMdrDcOUI+m3qeNGtEZ8CGyd109mP1mRPXlDGuChrW1HoaN/xXU9
PbkD2GNN2eWbxCmmY6I33Y7kEFb1W0iQTthIXygfXHhtTlpgjKIIXfAujlaugdzFskSsbMalzQ8G
hMJpqo7oPHxL0dgt2HFOhB7kr4T3J2GXbpBWhhWOQ/unkc3KfTHvvX5EcujioJyFz3OtsTnoGSqB
MSeRgWL7D0Zr+27SzS70XNbuui7dNMMYUKOvThAABDIAYrN7P0bR9vaHm/PFPn6Hkn3FpQXpQhQ9
LrfKYNhj2/cGieQgtDyQhfiZw98jLDyvhu9am8rAb9J043FuHGHY0t9DRis7m27bHhvXLw9lSrXQ
YtkaF3/5BKEngZ+FT3OdRmqsb3scr8jn/MnVpqdmwvOe9NlRL8tDqvtoSVv3kMbtwq62X26vy0IO
i3QIOxmHVzl2ze7zQpuAii9iEqWU11CN4PAAHWhzHloUIKFCuIaeWIqGeEOj0IHkEmiDWVTSCiPX
/cHEZ4ixw33e/NYb/b6gArYSdbmNoVY2uCQNbY2vHF0ViOYnF1IEeGQpBACwnZcbIHN1zWW17kYQ
GYM3mVHZj42kyVFIt/vnVgeeBYa6eOEjhZ03L2rVcHmUXUbMqOjqGPohndy3FdiQKewLgyFHIfv2
V1w6ZR+6qh/tCJSPZ7vbjWOPdVpmRR4rfhAoNTNtOrM4+wua6x8gszcM9hwSPn+Qe2A7zXBX3gwL
lw1ak6Bew5gas55fNllM4WLAEiuyzNw6pU5qPRiNZ64Ek4VPiHIHuNdg76OJP++lFzltQTjWrMjw
3HeHGe+c0Xeron9WVtO83ioYx0fqiUKCAo9cbpUGUllwzbSsCFGjDU2n3fe5OPoQj50m5yv6vb8g
cvWzqYcItbWTZ8ovbVZaK990cbJov3oqJBB33qm0pc+HzMBkRTP8SRo+oMGk7zxzDZCzcCIBTECt
HbQhYHjnqa9wSaUzv7GjrpL7Kk4EyD9SBEUhdiM6NWFa5QdCtSMz3ePtdV6aIYBaqHoClqMMpS6X
uW0LA5r0SLrNxC/PVmflG4rb/pud6Ob2PwylsmH1TdH9VT/lU5Yy5hYz0gSTZCy7iye+q+L0gOro
Sja0NCOl1w7BSlSzAMW+HAYll6HqIT0TTWa7E1Zz147+16k0v96ezdJp+zyMSos+zWYgvPDshlhR
15bohkBCeU900a2ctoVcAcIt/z+Z2dWQFjRO0DOxo2RAiSxwK8aPcVWJbQqMcug2TbvpHeMfKZPq
nkbvA3KxPrS1lCn55dwq1nq8GLHtvdiqfhhiyN6qdEBlWlv3M1Pp4exKwACARCoEqIcc9nKsocsK
t811I7LQVjondtn+BaycbO267VBMaqdtX4/9tkwb9rWDbEroG6W9q5PRe5SOTzdQJx3CxKy0b+6Q
jC8QSZR31GUiLNKBZAHL4bUzlr72NrlDvzNlYT013CnvRm4OoUAyMgTgjQ1vOi2dXYz75JjwsYiy
sRIgHsb1N2aL4SmT0IQTg1GfK+il79wxH/fV0LJNmkOloOrACgt6rnVnTxoAgMFUM9u1k0H3jRwZ
3Cz6Eix4fTxKLfVPFaoCL0Nu0Y1mZq/jxHwov8VKaEgzVo730v5xQAlSywtAwzyAkbxIe9hhmhGk
cA81yY8QzTmVUj+yInlAIr2/fSgWMhk0qhFKcAsBrD+/giDgMlkg/BnRmBlbjycvWQEEGbOrOmTC
oGv55OJwkK1BhxLvbLxBLvcOob2oTBPAldHWtbNd+gNkBkzrseZDsXMyM3/2Mk/fGDkpv+poYRbo
TZwag/5MbCIPLZiXWzqlxWsxcfMeUq5rjbWlGEEAeVSQISzIvMqL28M2hSfNKOa9HsKYUz/C0ESu
BLyly8MFqgN1a9QzrgIeOnu1Cb1hK2pI/WjkQEel+fCQcTToKfL+oOy17zVL88Bz/1EG8iNQIN1B
qxzMZxRUZoHChEWFRpPeinxNvk9Z/7vr4r2zaj66tItRYAaU5IMyNH++w1fLBahY4oHnJ6HeWAOw
kQQtKtt9pxJm3uaUrFSJlnYWGvPwvAbeC9fyLO6yzss7NHfMCBW9986pUaBI27fW1uV2kmKNcbI4
GiqUqlKvGGazfSzRJAB8g5sRlSjpwBugmthPHfXQdIhfbp9Qe6EshZIUzCqgA4S6L1G/5dO9ZRAT
l4aROpHfOO43p9CHg1sP471DuL0dDLgCehDzCL3atkOnAA81yOWQb+NhhEtx4vN0D00NiDehR3jk
vSX2yKSRzaJ9FtZ1nh8zv/W3UMOmR3jIA9OA5tCWdT0LuWNNv3ybypNZ1+3eMRr7Cbq45gaG2z4J
cb+Um9oS0OkWunsPGpVVBQTt/a2du8ZWGqMZMFKWLyVwnmHuJnqY8Kz/D98dNWlLFSGR9c0b8qi1
5u0gPSfSjRY8bSv9TlofMF79W46i3Ep2ufDZocyJh5hCGkAZYZbiFploDTzLkfXlvZOETU4o9nNd
HodY3WnUWXt+LT3ALz7+LGkxJdQ0YH+Ejw+SGHgOd9bgPrcATRFO39D+TIKi8jYSbtioxmabkplP
ovSfjTHdara3+mJSw83ufqhjo4oDYz3cUvM8I3eBzI09iQqzDh/w2oVajp+JYleZbRtK3U3u7Umn
8KmtkvtqGkvcwJoTtLLhpwHW1Q0rw8lGZC1ilu8nZPA/dCtPNgVcxpuVb7X4U1V1TVXxkFjOvlUJ
DXoGli0aMjogSBCvdkJz8qfjRA1/QwzoHJmt5QcWSdLtyoldWqRPI6tL5tOBZbKPRdfCFKXhfVg1
z4XzensAFaSvvgLKQ3A6gq7VVZGydfocJYfCiSiBqwNMm8y974AnbbB8rSW5tOOhD4atDh6YAhVd
zsWFZn8p086Oisl5srL2gDPAN7XND1nG+Vp6sHD94pOA5aBkVHBzzMKqBgR1p4rw0djU/WPdjfSn
yUcN7rwcVXfe2IBVlPRh6gwnak0Dz6yxnvaioPlWo2j9DiNB5hfHzeb2gi/9LjS/cORBwEAbbLaX
KMm62Bx6NGZZwhFk+ENv8H8PZGoIdPNRZQHGf3aBaZZWxLYao0TJ4B5F+ApFPsTtcdLGBzjMsN3t
OS1c0RiPAJOBliWQc7M5tQARtzUkJyKXO38HWu3x8Yswrrq/KLL+EtyYVrKepa2EhMCHDwKKEBDV
u9xKprR0xZL2osKaHrXBeM/NHoQFlPQh4rx2aS6cEEWQQJEbxFp9Hqin0Zwg9pP4UVO1b/5QPPcE
wIjbC7iQxaEc9/9jmJfzGeNxMLIi8yNYnO1JI++t0j3VmFjYO9VrOthNqIn40UcR//bACwsJ1Jcq
4CMhuDZA73lR6tUwxRHcq5qDBe+s4ANaFzcDNEHwqljZKQuRVGXrCDUoRgNsNtspsq5YNvk0jixi
v7Zd+cWc0ImV41ttOn1YakPIfXflGb0Q4hAHsDVN9Q7C++RycaUwO1QCqjiaiL13NHJCOfzculA7
ur2WS3Xki4HUYn8K1nnpS1xzGKjDA8jgJdLw/FcJ4cdAdV/yqdS3hXD3zHL3XbdG4V9aWdSPABrC
Uw86nrNZGmD12QKeC9imrvXVchj5jqpTs3NEzk62DpdaSGWnm5SMTbQyb7U7Z3cILLxgGwFuBJQZ
5i8xAIRjgXd5HA08py95r9cnkpPfRo9nLTqYeaClWX7PcX+XIR7LIrKmBMXQLJd3zTh4K59h6XOj
1QcSoqoyw7bo8it0opqIG0Pg0nYoNP2G+jU1jKeOe79Xpr2QTCOMO8CBQIkM77zZinPI8RujLb0o
IwcFBMe/5MOON88QXwwLpkMploWlyVYgqgux4mLY2S4rXCm5l3ZeZOn577gpwFWb7rKuiAqlj912
4kEBLdEYoyvnaClWgA8MjQGA4SDKr26BT9vbb1EkbFjmRdjae+rXe8/iEfrSbZjV7vb24n7gC+Z7
SlGPUUmwoSg8v8IMT+DMTCVmWbPmMc3qKppSU7wy3qa/RmEbj4R3w5GTzNm2UD9ogrZurPtygFt7
5w5iows3vavjYtw2pjL70BBoKuFpd5JU1SHnDdD7okk3vXRgJhnH2kYrIU45QbYx4ATmFni8k/uq
GvtNW8AqPS+dNWfp652K9gRUyQBSIUoraRYMIaXJMH/hR1AWAaS5jo1A00vUs3nNj7fXcyk6oPWJ
B62SEUVx5vLbZUTAmQhF/YgTIFLzOPnF7eERpJbvlZPsYsfdc7P8dziMcqUAltBTKdi8WaBDYpdZ
6PlEPW3du76g3/rEn7ZoQFUrt8rSzoSfDLg0eFIpPNjl7HAYQBECQy2K7fGu0o23Nkcdztf0Y553
KztzcSz0d3AIDBjKzDtLWakJ06KeG6W9KQJR6s/xRA5pDRqj1oBccfu7XW8R4MMhcIgaHgx5r9Lz
qecZh0kiMivmsNCuU3PbJzWKv8a0Jmq/kJhiGERwFOhxfcy3CDzB/MkFEhx9Yu3YALbXN9av27NZ
XDt8JqRu6i6eRxAOMHlXTj52RFs+g3X7yswUOhDJCPFluxEra3fNsgBSH09aF71mZNpo715uC1k4
JvfzHAE6NfN8b8Av7Owz6PMD0mn8hB0g+VlpvvxTWXp7Sou+PdHUdB+GWMXurM73kNyfHqkjoADf
W1pgF7l9B6evcSWif+h5zYMdmr8KAgUsJa6Nyx/qgTRD/arxIzFYJGwdMT5xu4Cq8ViNvxzUWQ69
5oyPqVmSYMoK/68pHbzTIN+3bfQa5dWxtM9U0+grQD4aHqOwR9cTzUjC2srFf7gGsEUUShb5xhUA
DUryaM8lox+V4+RD/4hY94Yk/h8Iiac/urH1V5Bh5tLGBLUJnRBXMcjnULQ88WCnqCE5hsqVd4RO
URGwaQIwGk5oj7HVthugqeRGt4viRddH/diDwrdBL4qEY5qn96xqsp3Zsn4DoeL04HScHHsAcbbc
dvGaNwey0cbM2g6oGzDLyEMpR7C+e89YKZAvNYlRX0L3HRgImFJdR0RqZ70lMZO+P3W0zoJxqu5G
q39sIbVY++xLWhhViLCzBergvYZC7e0DuBROPv8AtdSfrnBAykFw6HU/6kdc2XSoe6wTi/dp3VX/
IU4qNDUQzpBCujp8o2MWmhf7PkqNowhLndINvoP7VmrTgK6O469kodexBc8XUGSQ/MLiEHDky6lJ
lMF1D9pg59Tw7nNregX9LZApRKV17eftVbzGyiOwfJ7bbCwFnB3Bl4ujvLQTpAtGpx00I/WgxJn+
tYWdBpz7w0NDmvzO4YZ8stJcfkFx3t7EOpyvJDh7d8QSMHcrUhqfOBQ6v93+jQtPcmUNBiCAAhrh
5Fwuh58lrTMmSRw1VK/v+1hjB6UrCQNU0ojTlNWtEcihtVeWZnFYxSNSb0oQuGchl9sSErzYgRF0
2uJdx4vs0eBxvvG6Jr9nVvMey3rN1XYpPigtAQeQAUi6zKEXDgo61Gp9VDvqeNgB28RCgFSb3b8v
qOpsAQyLMASs6uWCTi5MoRxhYpShDjvxixh1AL8CqZ3zYo1tvviS/DzY7JxqICGit2J7UcejOClO
PW4q193k3V1hvBbyq4BzvVGsmaAsRQfgs1A5AgpBWXlcTjElPVq1kAKO2Dj9rLLkSQ76KzPYGjhn
aZOgyWxhewCVhpTjchzcKfAmUQG9s6t72sWPnedPcEa0oSqfwrOndcXKHbIYeT8POTux0oLvuIv2
a5QnqQWiVHHyMifUmBE6mYBAu382/Ord5+XXfvTPVlGvJXJLCThqcaqrACgqWgyXcy7czCkbmWoR
PI3eJg7TPEc88moHpwoIj6T+OzyHtrd3rJrTPKsAakVFRHSur6rWOTjnlcgmLfKnXW2024RCtbfM
jpNc8z9dHMlUHXxVA7zK9NMR57IbNU29hAX69Y720PpPumhWZqQ2xtWMLCi3gBUF9cB5KQ6e2RCD
c5PkTAVxw4rmcuuSngepNjkrx315KOAzoRsIjPI8JSMUNRbZMC0iGVzDATTz7tymyI+ytPX/MhTC
JRxCwM6/aoRMmQDNtvbjiLhp+gwZv2xvWYyeDSrN/e0tsVQ7QI8eah7qrXRVqG1SyNd5WqFFDNim
IeDM17Yiz4Bu4AU/Mjvvd5ik8waW6HTodTatjL+0qjgCSoEHfVU4eVyegiTxxxZZY3JGPWrcNRUd
1cPcOZBYX+vZLO3JT0O5qnrzKdXp7dHNhy5OzkPWn3WkWFbh/NaMPmgBNL+9qotDKfEXQNXQWb2K
Z4loSdUYyTnXy23Vug+G1PY6I3daSlaGWrrr0DkFHRv9bRVLLmfVJbGpNZWWAGoS97CWTX5UZI2d
vjQdNA/Ql1Q0QCRwl2N4rtank+UkZzOHYo7SCN4xx2yec6/91ZY6X9kTi7EZxW8UQFAQVmS/y/GA
1KzrmLvYFHZq7HktfrceyjZApuGN0ZbNTre4BTHZ+Bfr9O4wUdaHnuZUa7fuUojGN8Tth2mjkDmb
N+vyzmydLD33Rnc/evzNJ/JnXYkfFVSrm4a8NqL5DyUSHzgDqMKhmwEe9mzq0qd2YafJubAystGh
dfBsEtIDpuqsbdLro6/yY6JUScGHQgp2ORSY1aZsgFCF7hW5myBwx8vyO3Sw7mo33VBb/047Qwbl
qlKwWrXPMRsK4zYwlIA2wB/bxbm/HLfs4BYEoxDjKY3hVN3lsnwYx+40Jd4u8ei+qyVfWdT5GUHa
i7sITVN0GJTcyWymhYblrmv4M+SV1UFWL5a7YeArz435cn4MomppOPQKUTGbVuZymkm9ip/KJM2g
nbl3yIM/lYgu1Y8JjjzlzixWzv48eKohP0QjAGNDXXCe504uNWwgzig4Rb4ZOKM/IJm3DiyW327H
s6tPpggrwMLj+GN2V28H2I7lZdL1NIoz1Ew1b8OFEWWdvU8FXH2nhKwUaq7XEvRRC+VySE2gADJv
r6doVVptQ8eoK4wfuo/+gGNtDJvreB1NMkgTkQcGNJf3jZ6tvFfmZx6qC5glyswOQMYQtVVr/umW
KDRbjtizQ+TpbXcQDPefHW8TMkW6ntuBnmYvY1r+ub2+1x8Sg6J+jncqimD4d5eD2h3PS/SKxsjo
5VuaZg/dVGZQCACl6/ZAV++Ij+l9GklN/9P0yOQ1WU6HMXI8UFV9W8bnIa75QZhOdfJrU99DZxMg
nKEKutQOzQoIrts/YXGuyI7Q+Ff6UvPg3gL3WMpqHKNhqo9OYT+MZMQjtK1WFLMWPiSUiz56fKg4
2XNrXd+tqz5J2ynK/LGEl47zUlU5CKzx97H1IKvk1veJUQz/WE/B+qpsFBwoJG4K2XC5vsUE9Qb0
oaeINuYI3wyvPieun96Nwl2zU1g4JDglKliqewJ9p8uhoKDbo6FWjZE/DqA9oQANQOwXy6G/bLS9
HQ+a0yQ7p327vf0Br6MppvhpXJUtfNpCjZ7CQbjpxmgq+99NaxyE2qz/PAYYZMhqUOlWsW22jH1Z
NX0tXDfKarhWQxMr8AVZk/ZZ2CHI2YG6UOxZZcF0OZFEpiBOgPIaVb39krnPkNANvFR7Kj03ZMMO
1iErm2OeR2FzoBuK/g5yCvWImN1DmQDEnZYVi0xmQEY6oxsmvXoDRO6jbMj59hJecfExmjKGRRiF
Nga0ZmdBBaaNI7NKB2I6UC8pnK+2X3wjrdi5Vvdk20j2exDJJTceSA35oMT5mpTW5vZvWDjrBHVa
JWcDewB07i5X2E4kLJK8njzJBnaK6RR/02UHicvu38fBJQEeEZRalJfjbKoQNxkB/7fcJ5lX6abt
zHHfGr0XGLYn/z18oZGMdJvgTgX8YzYlC0Rn5kGd/smeOu+3CYnHZ9FQa+NRrOg/r56veI2KBqIy
pdn+NMwuyWFKI6OO2mNI2wacTf2H10ljZfmu9yUOGvpXCoel9AVnAwEO4RSl1FAaBEjYG4FujaEq
ZvuBu9aqvo4dGAk8a9DMPiqCsw81Vg13qwE14DH3D01GAYp4ub1o11ERI4DIDFoJDIuvZKrhn85H
cM78qLKGTez0wVTWBythRyC4wAIprV1crmnOLa4fFg6lVZRXsSkutzmoctQhooyBLMNNU/7ojXcN
DWJt1VNE/aGL1BlEeIj9ogP+YTz2IQz3KfQCTl01JThXZ8Np3QOY41rA+AjdWDgubpK4S4K0TMnu
9opeNaNQREcjWAekAZRIBJRZzlBJuyvrtE/OrO8CD0q27KdbGAHx3oWLpiqSeGUyiPpOAbP1adzl
Mdt6lRey5NV20U/I/CeE09s/6uMGmC8FdhIqhngpqvLy5ZpPDoXwhjPgoTQeLP97Xx8c5174T/D/
gCiMURywd2NUZEE/xn8QEzDL/KcO1ZxO9+/xgYryFf89NoVHI/y6uPnR8Qc+HuqqClMKcss4wOZq
CHz8jURPAgOMRPX3uhgq0zEoHagpgyaLP9ACd6oV+UqcQUPyQ2Hnco6KUoeaqPkR1+b3BZTQUAel
jfvUtjCu4jEagKIux/2ki2RfMTveNFkCUY5Jsx4kJAjD1M6qfTWa7WtKNLJpNSs/FjYwjpXe2/uh
a16rUlqhzrXHOqVYK29nJe6bS6Yw9ex7ThqUEECPCNzW+yPdZmMKiEdltvjboEt850xtuZUWEzsr
baC5Ffcg4o7Vl9Losy1KG3UwSfyjTfAgqCe664CqDoveEJDWABoPb0tIA2oFlOGI+Twm1TuuP5iM
Zmh7NXrJQpq1+RZonZehSd7Vj+uk85zA8qvMhfdgMPFlcBjDZ2jxIO6mg8XpnZ2Y33lGHkQ/dmji
lZDYiju48bXcDVS3F2ls4qB3B/HoNhPsntT+kWtgGjftwSoraD6kfhoYJBcbXFV24HrJFxHbz7Ur
zCAz/U3skj3pu7eBpO9t7cK6q99VsHKjnduHEgpBU9k9yTJvt8IfgXUX7ImO3V2i4VcMZvYC3NWP
GIbbbevs4IQJMSH7WFG2EfDVM1j/aDfVU0UVoxhnuDf8l1E6bmgIp9t2UjYgrds/u8J/Qu0stLT4
iz2Bs49W4deBZt863egCW/C3KndYYIMnvAML7gRoRBbAt3Rr2nLaWIPwtnqdvdOMub9Tow7tSjzF
eLq1lvUj1Se0hlMI90GCmnoTcK5DUOrlABM1D0NNguuPrt2y5wLAtW3GjLuxaY6lbsShqKA3CVGQ
F4hUnlJDmCEphsAm1XHoxm9ugsQefzrMKH+F+sM7AyVEWuODjK39VNunvkm/VCU/kWY6Mj/fQ+++
B9xPuiGpU5hrDCP6r9L/InoGrncRFibU4w0kaZp7zwG0Hnv7WAMMToUdZvA4yWW641Xx1FTsK/JH
dH74sTffwJYJu9LaaryBLUm26dxiZ2jupjDTtzybHuXEtr5RnfSKnphenJTwNJLusNLyYy1ayF7j
fSKRI/GfiDgbQ7waTbZVg2kQFWpEGer/R9J5LEeqBFH0i4jAmy2mrboltbw2hMwM3hQevv6dmrfS
aCQ1UFSluZl572REsHAcRar52XhsIFFTy+ScmuuD6FwGHuxjktcRvLpXp2jDNTMiszYIvNqf3Go+
kmKIOgrRaVoxNlF3GjSiTh52+t8tg2pzMfZDYYbbokVd29whDuLPjn3TuhrFh6Ks/c3uzloVR05l
fzam8pIbUEi6S+brNhXsMp8PszfeLH1c/LRphD8p/U3M2XuWVJUPbKIFcZJ7keuO3L199NJtAU3o
flHEPY3m+LEq5btddL5ixq9L2Tx1bJtxMQIHpo7EvE8tHQJON5z0ORBqMvtzHPtengfb4mAHwObm
cZeUTjikbRpQpfot0Z+v02AT2s3tx9fOYNdY3fKd5V2P+l2BV6EIY6coqxsCuZzSCdBgOeZO/wQL
8GlA8JiB7nAxUshPx8iLdd8U1mOiiEd6tJjCU+/HXAQrFkyFjjIXRuwXXX9SiTwHse20AarWuMt2
W1PTkDjAwv7IQNkZpuM7LRbXPFHMIM66vTf1xMsCXVbUnAEbAiiGEBXUN2gHSlrWkScX/d2ypG85
ezB29LdVQxhjKkpfH1/VIo3Rtkwrv2kpeXqldbSWFXFSSL7gUV/iHzlHmM/nubJhdRHR0LvHzhxQ
9DAj+YDe8NtWcxibI+11eaTmA8S5Hovcsc9FpGP/6qSNjN59t+eF9daeMmoUPmPmpe+s1l0+uge7
zChIWzddZ6M1/poyir5gf9yfLh9PTpmBUDdBtywbvYm2X65ekDra4DMMfNemMQ1weWSN7xtEkHlW
+7byKj8Gog8f1qFgFjaCW+wFVsmZs+dSG4IFIErd3mCKkY9pZo/SKhhGFUoSfXhJFt79mE7RoOaH
NqlfrNGIXAg51AZN4PFV4lgl6g1TNp6meg2a3LozcvWbXHc/bZkIlNmFUExFsII4j8Lz5BdqttO0
+uJ51snmzuzhl0NxqFdOuz2EJteuWc9BlKdcqz6Wbjwh43Ae0unbwCnppfkUUw2o7SVsFFFC5F9d
YpHdpU3+6Dr1OUPEXEyQ6aZbIE8r/Y3w1CdBCzl+paoXClF+xmwjuixn1WAsFLacbd6ulUUZs2hf
6+SJ8inBaBmflQEqkriad8l8q3SYruIfYYpDjGPccvSh+sXdITTd+Srjk35sKZIOvzH81tlujLhC
VjC8Q3lShbqW3MW9E6wN0t9WbQWj7bzqlXYe50nxV5QGTKu59o32XgyG323tntnaIzSPb43hEkTU
u9LT946pXDfRReMwHCp3updHIs2mvdlb93rJBl7m6n5qshsQ697MCKYz49HQIeygWzHE6y5hWdWu
n1Xdbkmvqva1ck7ktuz6MYxFGan4bJ2Ht7LHpHnLm+Jkx8ZXkUFXOeh7g8G2bFvPOZLYk6e9T7m3
SyjREIisD522HGjFwY8Vjzi1l3IWuwIV77jKvitF3RcdVCnaEopVOVt0dCGSFq1957fL55alSJpS
ko+7fWMrAVztp6kw9jVq6NZqB3LTZuxnaUxmLP4k7BOswp1v9sPgJ1t/ouj7MLr1tTLHsFdby5e9
aXD07kdFueUEgfX46Gx5VHto+jWLdWany7tfzOLOq8ez0eLQc3dvG1nD3yAcYS/LT6+1996gXFy9
3OnKcGa0KkzT9KyAwkl1CHnPuTpFZrPee9X0Ma6OP5CLJVm7g8HpsLKF4N3a9zoamt54ny/qd8dQ
UCTFIqou2cPUSRjTFZR2IQeusvQoWHzUdWs1PrvEZLtSaEGViTe6P5azM9KIwzTXaWvFBbhlRyFl
/ne8USrzKxqfnLS/9KWIFJ1KuRtroRevtK1kwdZ7jt9ktEUxMTAGfb2d0OsIcm0pWA/9s9WK8YjY
0t5s8VnWnN/Tdu+XSs0gftsfmEs9xUxs3pWT0d4Z1B79nARq5voRbOvRYOihzXM046P84nrTo6PQ
5TUk17hSAogGI1X5k2pJEeRD+dII713Lh7clLZ5rS3xgqLY+ibK0yH24UwJzSj+E1e68BSeLu4Ky
9KkQYNj2+L5Y1W3N3FeD7Gkz48tm6FCwMsA1Nrva6+8RFH1wqOUpuoUt3fySv7PVJIqdMkyd6U7G
WrPa7MzaJgZqVV0JC7u9N7TxWcNJVHrxksbu/eKUreZ33ETuccCt2YGzW1l/+xFNvyT+KgnfCx3a
bYFie7WsRSSlqgZbz5+zNDmZBrc+uyubVQfd8NKxuCcsPSz2mMIGYIOa+023PauxdqcP6Y83G/dO
qa5+Mhp+obcHVcEZx9mXG7u/i6q+IdfOumCc6b7IIiOW+rNLtp/7NgTEyoK4Gs1HSuHXrM+ugAfn
Ml5PepndUVEJNLY3OgTRGhvXujELf0gxbKDJV622qtCpqybFyYr8xUkdaNALbWe6y6HJ0v2SbTun
Ue+nGciNJm5G5FeE1TqnB34Y9nqmoUY02jmdbwBy0nRRiFpmWMfjZ5yhr3pdFTA38pVV6qtI7GPX
jHcqvGboU0XDiIDA0kdu7ii7gXZEpFfEXTVt5Mp1yJyrdGEV4m0Zyu7D9FdRRZBiR5ohC2mbPA9e
fczMif21hsb47uHFUqH5o1YyQPAY69gpjTxF5EWAdMxdp73Z7RDEgxmORRNgE6xeC5u6PChuevE6
5VitxsnZxKt09kKzMU7iWKg/FMU/UyM5k/29Zeb2nMbTTlHMAj1CopONIxHHXqjEBcGUrgU5hPzt
5v1SSj+5an0waEvv0fyamD3S7fHLTUDWHCVImJjs4mLvcFz6kXwjQR9ySU8bag54Y7l8VWGdhmYh
ThrDakiO8i3KjaZXxuTP9M83eb9LxPAz5WsAthdKt5OnyqOWp6E1iSsyMYzmNPu5incLg/zqtuxr
Ow8Sqw/V1Ajcot433hbqSeEvoKl6nXF+S/3JkRNutFfSmbPr6AvzY7cP3b7ZQ0oVyBWVny6vZmn1
i0j0k2MJKxBrHJTjo1xLQ3sDfA5a79eAMM+kvtYO3lF6nF6tQyOWEiQWbDqNP2IOhfdb0NEoB4oV
j9DTbs8r5UUk0oYi0Kb1kqpNZNisVrypu0wsLGc+Ps3NsBu8z6JIXla8Rtdbj2lXdnuszzNLz7PX
5tH2ZIcp/KJFc03U+Aa1QWQxcxNOsVH7CB1/L8IGFlwPcLW92JmZ+EkJvUReQH5aVduhceMr/hDV
3UCuZz9UUeGu12LLkmBJ4pPYyItHdzpDh41XHG+rbvpDvIVCh+Q91yOPwIfIMSoa801yJOrMPKSu
/VDV/a6a7ECI7CS/Oj05M4ZrKIzdYiUHJx/2tbHtDDN/y9Ltl5Ysgqfi365eOaXZ6t5vmXmTjjQx
0+s21tAEPpaJdZRupeToSJ6Myen2q9F+19m0GyGfH4D1VLcOocnZx7Nz6zorbOcldNlx6Ov6bv7c
Kexlt/bVdQghLznO2vKQNtXbrOFdbI93t17bWNs1NC4bZXnT243N2t/DEIr9YAsl9f2Y2n49FHuN
yULOY2IXL3m63tKBkAd4YtJWrtSQtr5C3xGRAuxcjnxcv1E/fDT6zU877UDNP5TuZSpvqrsegV/v
KEiGfWwf+ZXQUoy3XKlv9dJjaxBowjyM8fBljs6Xx3iLoFa9EdXUk7FLdNl4vO7wWEekIO5a9J8z
V3/shgu7VHOzq9SqrG1xYlxll0zmd1HpgRb3h8kdgtIaIs/ePmIlhYUwVsfAocRaUoVP9J7sGUMD
q/5OqeOTxnSLU2cg28nRyIqbKgAEtLc4nu62Vd3TwPlQb4izm3qj7qZqSE9DJYjnSUZ7hWbiauJ8
Fv/WUS7S4M2t31r6Mek5OCsCr16WPszOeATK/lvGuROoGSq63vCkpcoYQFWGnm9soJk6gAow9hMs
y3qTBo0J0LfFihE2JqbBZiBb4LZ7jXpCkMftDu90MN0ybCvtpcgLe1c1zkmmBAtLzjKhVH9N7Dya
FGZu3f64lkwAtt2B0xIypddH8kNKtldYq0QYsGV1lniln+cz9yBBcsbvlKl8ryt9kEIScy1+cQEs
cd5E8qJMT26XfabL8tkJ2+LsFw9IRjyWWOWsb3d63WCrzF8vUyP5njn4awvfglWdZgfhG0qEFa8Z
cxpgnANHlMdGN8JkSn2bsHWbl4PWQ4fN87AdlVLs1rxGvMEI4nIEcq72Vq8cPW0LVa07Mh1G+t9f
ck69KL5brSbp9AJ9GXftJh4aF97dWNyctfn2yiHojIvTbGG79pe1SqK2TU/TuH57RRPiGXHWfcLR
TA7yHVbGHBj2K7Qx0YQBm60v6aa0fs4C3SgOnjNFm4uAGUeXBcmpGJYh5/mg2uNxM5vA3Qq0GCTm
t0YFoX02AzcSHfpG198NqRuZdvJojemxLdzfLF1fLElJ0ZlQ9U2RBl6iEAbPChhLY+0Lszu6MyfL
AR1NVyWS2ZNSk+1400lFyEK6KhZAtOstg1tAWsCZH2kNeU/CCZymD4yjqLZ9nJW7MW6usw11hJGE
c5q+x2vqO+byIh9UzcZ7+VBFNV/nwg3rFvXZ5s0lYU6omYyAttSNwsxYHu0RwcpiGH2tWHO/Fe6H
ubQrvchgwFg3ZVOCnnFvdfRQGyKjLHMeRDxosd4F3ug+bkl56FtoBeibHJxdj3bYZKfHyliilUlV
u3CYsit2PdAYM2bvha5C0/qeJNXegDOhSGy4iPaMlQejEp+GYbmTu2cwhwfq5BCyZO5fa83mIO7j
UzaRjpnJ89YXr5RNnjJFvTZm+bYa1ac3Jl9mYq0+rOF/t3Y81mVm+4A5f7Wh+iiqnPiSI6PBU25U
A5x+Cna0HLS7tLWfpnG6RyLnrIn+Bu3iRechK3M72EpsApual8nMP8cRqgdjvEnvKR0U++Tdrr2r
5c7fRq2+Vp6ShnmGWhvI7gNn5Gpu89daO0d49l770tiP2/KRr9VhnY1rxyfNiXsWYvGCNU8tn716
lxj6DRzrkG7tIVvGizKvn43UV8DQi1Wc6sF53fL1V0PP1C8LkEY9ay+GWhybdXkgJqj82iHDnOjF
IqeiVepoWuI+MQrWwshBKiw9AD469hqkrma5k0d0spVrTfZbiOzG2B8kIvlS+xacU/8+1ZxwVKZK
IGIIQlx39Fw8SX6sJrHPu+nQKQb70JNChB2MoU15t9buXmH/CH4C8zfpQ9s9Lgy4PVSED91WEeNo
RJF91wTNvIk9v+SQRfYnu3ReB2uNmnn41JX2IZvq9z5bQ87eb74ZH/IcorNwHj20bRbtstnq4/8h
kvLVtoTaU0qUV/WIPsylv3guPkppz+Rce6taj0pH9gB9SJiK+qWM9XvLm66zNjx5yfhRW/HBa7yb
qOJLOZQ/IzvWnfIdKd8+TUvPr0TyOpgKSkDrsVHlmLCFOFDe6IT5U3KpRH91zfQT2D5E/eBQZfPF
Vtd7o6tGXweK6l34UdpE/x29afGVQv8a1+GNjfxOy4LtpymfNuXzn3LizIzWxkR03H9bnROD7jg3
GTxWlHJc3XjaZgC0zUwfq628ZnCW+kVvHtw43ksbnWvd38WdnmsMriCGFQrRTq2qOzvx3oZM3y0x
NRBjuAmmTLZyoMVmvdhtdTA6QaTQGAD0+odn1Vel9SzCd/VC6efUb+YpMYgSYYhIfXTt8cX59JUa
UNfgH1tgeRtdMk/LKCDUe8T2/lamCJ0+ebJy891aGshKSzakGagsMEzjMEwabgpzTY6tKP9CpxHE
Ok4knW0jHGKb/lDUPRYDtW4yNsmVPzXIcaZd0Dj0qypAtaYVP5cedeZx0I95Xp1M0Z3KrHtKIPkN
jER9VpP4eS3FywRohWo7/fNKYZ8dekIyx915Sf6rFzC64qRGm6EU+esC3Imeu0u3ek+6WCYunT7l
ebaPGaAJTW3aJUl6dMsJNph12+UkoZCnV09NOp5bsQYl7c/dzLBUU+4wNvu+50EVNM05aT0kQqTN
h8xKPD/b+stYFEwne280He/NpXsqU9PwVxLJxHXw1aO+X9d+v3aExVb/MtvxmRmudOdtJXDTYFGo
ydiTuXPYFm+/VYRmrahPnVBsf3RWzbdE+eYSb/tO3bWMeutHThmYY118yvhH0YbnxmhOeUPo7JTk
H/rs/rGRmyNv3XZlp7K2vZlEykjpzxHrGnl1WgeeWao+ykZvAq/FGNN+ROIgrTfVJxvf52S0seYE
jjuHM00dZrberLp8mcfmHjLpvWuPUTJNB+hOAzG4D4hwvpuF85Ea2rVhIB8WvzMI+GVZSWeM2n5p
NTPM7PHFa9uHxhzIBKgXderckqZAizSP2k7GGTQcPqlMhHWbBR4DZfnIfvANqGv9PHMxDe5F6cXT
lJuXYawv5B2ELL0pqO5Br5NXl3E1jn1vVMHEQuvKCEynEeBnGHy9pXTe4rWALFVCZe8UVwZxReRY
0GrC4hxMDd1Ujvioh38tulbYT61vjsmxsNN9rpA7bP0qwtotQbgb1EOKmQZy5CDS1vP8erO+YyrD
/tb2LhVGsNSMCF6+JOG1kMV5NwD5uxxls77Du8blQTgGunGZw9krpo/JnGaI/uo/ual92sV42tzq
mAKCuioYSjY86j3IVdWFEK9jOby7BRWqwJDL14odPVy7anTfl6T+zFEO4gDd1V5zP/X9JzNxexoe
n+p8eMUU0gmhVglQsxvkCm8rbd3HTuYJS3nPxO+pU9eDVrW/ckdSmztUXvJBgg18YH/RR3GZlOSZ
Xq2zViYfyaS+MhMc9SK/tuv40s4UkDjRd0hM3W1t/oiw5lVNyAtyczuZbnW1laHDkZdkgn333GPP
skq5jF394PSESs2YRBt5wJw3d/24zKFm634/xFnQ6s1xWI2/q84kmujOCbBFrNV/XL2LjIQsLe+B
5YCCLQoSS7pzC/FXEXEPNTbYf11UTJh2oSihKyyqsKmms4i5R0U/qLq4IfL21dR5enBN66WPS+gO
FfjCav0JF39OpE8V7fZNc/wh/vfG8vGbABT0eaTySAeg745EPMKqdwZCue0SU6ZIXkrh/FngRxg0
75iYM7MVM96hqn+Lvmr9bbHrQOfXh2V8jLP13rGaPzJwHBzytHLWzq0z5z6iZXA1GqIPiHB/vGIL
c3c6To72WI+A5gha+CLvT3021hDHOfdtPwBIxbsUT5J544O2zZeCUqC1zg+KUkW2otxVQ3lZubGN
iJpa/U7uSw2go6qNgzbi4ZIqBlBSOAJVUoaMU99kcoTk0b5c2l/24EObaxexlH/bST3nQqgRsU0b
9Bumzu4k/Fy/5Wt6lkuht8WpEqirkufsyNUidSOYR110bVNKUnWo62MeKjQz2Nn2XXRN4yd29zQ4
lP7a/LQs9W6plBBQ9KHg+0R1z7XWBYhO7lRnuqiZHepxuXfz6qyXsphRv2xTetAMLZC5ctfmYSKa
17EffqopfYbM7bCI7qXPk3Pebg+p4+kQQ+Vfc9KOwWKoZ1Xx/raZdje3aPhiB5ZwTeJ7S6E/RdGb
pxbi7Kpr/1YiJ/ScvweVtzkg7Vvh5lcdz6iApusr7By1ZUioz35KM+tv59k/6VB9tVUL5NAqO2Em
Y+T2nhW6Q32uNvPZhWqO3sBk5zrU8kdE5KDF4cn6X3QP34cc6fgsf9wKCun0E+6dZX5SM3UPH8tL
7NrfW1/NgUOdNmh0/d2B6+kf4lyoxU2e0416QzDBLz547bMJij4xZU8VXvwusSxnjdmPvBFRuOdE
3yTGnwdjpvSBDL7IPH+zRKdnQXuyZzLpZkYnTJ8Cax6AYVfrwbRfU0HLBb/9W8Wqb1Tt00DBq236
p7gQ7wkp6SDmx9EEUJ/ASJD3O0EFcVrT6USnMvyo82cbN+2ddLpmttAW4bQ7IpZQa7Um7Iuigr+v
+Z2n7ntbzCu9iWd3gEwuR0YqQdWxg58mzMcfTyXtL2MXIDRu6CNIkQwbklOCSZZRc2qps+/aaYUa
ncUGGWNirDH+LpQyMqr1T9krP32CALZaE/CsGwP1XXeqcv1oWdmt7pvHCVej4E0aS3vOBsS+3XgH
HgXY1/9hOIaaap68bbGBpEWXv870Acxt+mi32nOvbttXUU8Xze0ofPe/8r4LQUwoe1+7fLizsuJk
5s1pyK37tGwjCYETyIDeWxORo2OGEAHt63ZaIzORgf5UPdi2+DS87nEU+sFwq32tTke0yrqA/qnJ
T5LumLvzQ6FVP/Ju1cY+K+YSmGtxNyn6SZrcbmov6jD/zSyE1pa2LF+Hms/14jfCce5e7Lgf+qCM
X7dWKSBWFPKLSUrZ1oHkTaHIQ6kz668a4fKcp8ax6iG2zdDbTFx/KtQAoBQxqFK9NTqJozadm6Ln
UNf7apogv1uVq91Pn7qY94z2fhbwmzruBj6gAaS7g2/gcBVCIRWzDEkAwJBthUm9uqG+UAODN+iO
YfM7FeihUbOoVuwhAAHtqf24v3Ice8PaOErxBElplBVbkJHn93UT4EYAYA0sNuXoqflK2g0g0smf
SmRyi5JSz+YR4scG81x0MRgcN9P7LRO7Ct2EIA3BgQ938vgbTBuxSLTpMcXObt/VvP5U2ZUqDTxk
Fso6vsO8CTqV10Ht2kaQuOlPPbF4fWLvlVm/GzeOIPsKQuAHpXLvi7Q9MyrhV2Oe+25S5SGTb/dC
EZFDb8ww0LigzaRORf9FYnDIOgDcTP0o50ZGskQ0dP0AohSOu58xmShD4nh/9fEd8xaVNe0e46Hi
9qBED2U+MpY3uc5yT0r4VaWiBUgEZgmAUO0zG6ibbqlFPEvQTJpwIHiXugOMlYfC6y2CJHbC+OJ4
H1psgV2t+7Tv98xZ+br7RTVuWtJH4rR7LtTMk+9RAN1mI2zGAf2Y/Kqm3oeYwA6IyNZOYY7nfsi6
c51bDNRAaze8GdgORPlko8pFoisSeJNa9DPSCVNz0HAAlF6yGD2/igaRIhbCt4adZiuhrUm+FKwZ
TQte69117W019JN8qsQcX5OlBzxMgySeT3F7rYRyXlbjIrdaW9bsgnEKJpiQLfvCVo+rJ4b1/VkH
pFYQUjPq0NUknBJCyhdwRcYQI1S76PT4pzLPcoTmooeVdhs75whlJiWI9w6vYZUMu9gXGTgUqXtv
UperTP3QadtV3xCJyMAXiptXF8+UJm9Jwzzo4pjRVt8VxY4JFnkxD3aWcbZZZI367BjQALINDoVZ
iu2tQ+GC/hDuZVa7sKSASp5j6Jeh7kJn2NVjjc9UHu08PW7GRoRJnpDHB2RJ0cmlphYM9ARVOgj/
g5GZn7UhQpXgujYGuX0kVoXbdhxayL5EdSriw0AKNeIgsNbeHLWSJQp0IwPsatsjPzGX9X5Oxa3O
XmTHgDJ6QeXsnFQLzWGX2OTjfDdX+56N0s/PmLCbXCiHvmG/XdWozax95daHlS3ByulWdeAvVDac
vC/utLb+yMYVLiU3lkNyvlbO01wOV1rxghy0YOznvauW+7nT82NtFKEziUgGlXLrD3P56LRGJDbH
L9WfWueMFBfOkeMsoQkYMVCM6es57MR3ojsBkzVyFVCmYRJ5Sl1ULTNQKnmsXldqAxKDH8D5DZtu
zvHALbNjCddZKnsYHup2+XXUMuJHlN5f+JKa9zoqvTQgVKQuG1sPN2C4Jx5NlpwLJqzZlTkbl1PA
1UdwQggRKUzdy+PP/zAK8/9fKp+UDgq2k3odVY6BTi/SU22XgcDH2qLbYeJ3g0SjSDDkAtBGKh+m
prcJTnvsDeqMM32DYELwcNWK8ix9e1PTEFzHaEM6QZ0jhgP0zGWlTxzK20STCvfSeD9JbvqIf0SY
DZZRQsjsLAqWnH/6WjM5FrQ9yWqN7G9w+j9tBQUqiApnWNp3+a3dr+eqOipQxxrGXzbhCquV4j4b
fb6baT2b3GRPWgxq9pZu3zKsLXv7Edyb+3F5wGR55+qsqlxJmeplHq2lbE5W08x+auVLSc3AzvUw
5QceoQTj875HBUqWhzZsTEwXqN460aaNO3Y4L69QROhVcHS16ACWt7o9inV+TLIf4amRa7d/J7h2
hje6QyO4Ui4Q1YU8PmdE0DYp//ffEi+3jkNJ7evIEcaxPMz0/dbYCxZIOB2ICTVSJXltpjGqsIqm
w+KwyPUbv8A/GmlP6x078iAR7nwDZKeBFypjfqjxtKvyScmXb/h8aTiN1Qykn+DJkaqNGN+I2IPc
KCOxVH/swHJeIJ4LvTk7c6L6NfmHr3d8/X/TcrLl/WkLdF64dSyYnRfnokm/y22fjS+1LLmb9+b4
rsB4IOYxlF//GWXya3P6kFGjZS+XkXfs1k/cGm96cv/gGmTZGYnlTtd2ay98LU0psH9RAwk7ZcbZ
mId00Xy5LvSU7EsSvW19lTxYGI2VKgEfIW+4chhsbZODNMMTCK7Vd9L2mK8S14eTyVdsajisBz3V
3jHL1j3fVIQkrKZhPdaAwHo20oC5Bo7zqtAXoqX/H+EeGyTLZxbWdB2dXeHsRD1GwpDHmeWa7NXn
FcvtAWf08ADauWOm2Le9D86Elj0W44vcg/KPpKHiVErfq8aw6aFLvs5oBWE4WDzZ5CUN0dzTCYrZ
FPmv/ANpDuQWVz5TwifWTtp0+ZxYgc6TPpX6p6+UyaH2foz8wllJphfcHAbj//fHvdpE4Rrs/B5H
dd1mX+eJ4l79B4C0BOqrFlqjGTQxL5T1LlFkdce9/C2XM0TtmVdB/yqflMzm8xRzeke2JQLPPQ1S
3J5o4siYAAHTa7ptgSxqs9Y5nzXZpwK8Q6HZEzf9v+mKDbGXGRx0GfQHbr5a5AEr4IKiJ+LZKpOT
vdCYUd64oOLRBM5L0Gln5G2z0NY4hHI59XqUXEMZooF0xKikV5gUFgirx6ngDMy5/exVZ0trogpo
bsWgCs08rYl6TLM9Mq2+qbzqyiWX+wmHXFLFKtgCnFq2R46dGlQQBzZzbxsXjtOSiE+Z789U+Vhb
GK3k/vv/pFmPBX1G+filEYqbyj5PvzGfsPXuikpEou39rqZiTIt4SgMec7QN9X/llefJyd+KRT3l
U01n9jWDxEnWReXq5iugAL8xnoq5gEv8EuPzq6UJB9249AvJe/shrb7csUy9YkVvc1xde2YZPILS
fnCPVfLlJbsEK9eTlsmTxJ1DV0DnDjs1cUMxbfuW5bSU14YYgeBgqZa91X1ZBjWt9s//q/H/Uw7t
cPUI/bAB8nLFfB7yC2efNoc7JS3D3vL20ubIME8mXYVdyOiIjyBPJE3qZMg73bBdTnwFtkxjGtmG
X1b73wGNr3m+vWAc5GfojF+omPvCvtE40YsPy3oc47u2NoN/l6hIFwmbMrYzPP1hCpc0EVCN+YGR
IZRntrB/cx26Q+wTxo/z6Umwbn1tlxuxnswrtgrTNZjnRG7Uxj3pAuxacZ+GzYt4lS7dGvKoyc3F
/ixwjbL0Lw8wm1NV8zNDhnvFflHaa8vK2tuOcO0y0soRDy7N+hnjR03oTc5lQ4qGhxr1hhJE+t5w
9uVF6+WmD3oUmx6BIGbDnLYPN2Fp0rOR6HsMdYkpMBPjD9tPGwuqwtC4YSW0zaaLO37X9Pd8bCKL
hlH5mYZRPxm9eGfu9sHg/bXVCb72c0U7itZAbAbAUSvJnSLsb4pYNGIuC4Zyqlwcu/JqD/1ToTw7
8380ncdy4+iyhJ8IEfBmSxL0IkVRpqUNQqYb3ns8/flKc+9mNC1Dgr8pm5nVrGADXZvRfuGg5hOu
OX5VadbqXrSdqSJyJsVPQmthm5iIi3voqJ+bkvyTOXLCJNKo1YsERWJZCEPkqfkQdmQdpraGVA6N
vVcgL0BRjvpVVmpvtKaeRv0B6d4Vo5EubR1sjeLKvgcUjJjr883RaMEKqVkud7PbJ3h0E6HfEsje
mPcXzMvvs6hEHKdwCN+pNlBCT1E9MJiyTBeEqfcMz1rj02b9zRjCzUSlGN7P7w3iDtfzW1wYIBnN
fevkRzF9LeJO/1ke7gZ3enRZ8s+a+DgKzV0+zkBJmazmvDrdgoALayHXN7C8f4MTX3X6q+QmoDQr
xrNkqOPUCeWQKt0ZhMGRPt4kBnYoVYeGtVc7OZ0dGnB1Cgi2TnbiTFwOE2Gl1iN6xWt184fV/xET
oIbWLhk+yvkuDsXCmTZK+MbD6h0ZPWE0fyWRh7iOrP/06EJWxR7D+aWPD2pTXIC1vRbUT0hrfK8O
Dr3AGbToNqvGJ2vE+eOJ8Fm1AAaJDruGFlUC2E9ceGi2u6B6BjAkUTfviitlhxPvqVW3DpAZg5jy
t/zd78VkDuN0W8rj5P6p+uiKn4/LNwtOkrw4r5hR8I9r/cRrqU65C6zwgUeAbF2sNKg/hD8TcbUV
qicTi15N0XnMB1pEpkPdWN6eKu9DTtIhif1cumeEGOXESZSPhdGm+SAmmpfnX78mhMPxaxDZVm9Z
17BZYsP+Rct0/Y89qdA9v3qXiUSjpmLEWiSPsebzOcoCnJZC3UKXCNeIu29ZkUTC8pn4JKDzOdEu
4n1o11ElRbNQ6TZyxuAK3Gmiy4IpiNHzBYedkVUldv3JoZW9ozczfwY2p7QjDv1vGcTcTm25j8Li
T93UG9ZdkDDYVCx1XpZb+SAcf5D4BNeheZXsK3W6XaJ+BxQZErG0CZ5f0YkQ6VJU2TbtbkH0jbuU
PIWzrZKNYuZIBgiLyvSLgx6yHkTVfU81vpDPyrYX0wdtvccxr/Z83gSM88qdy1eCoSL9YseCisJc
k/+J+QQtlirfK6b+0pn5ugKe6OKugsraM6lYblXCL8lzccYAEP601fySu+WDVRS+Btp46jng3kU+
qmYHm7j9aGzPBz5YTI0/eRgnDMxCib5X0/NMXs5q1DhOagn7inQFS0Sx5FssMov7G8wxBbGmlv37
oOZqNvWth4dnN+U9W1vZTyqRPfmrBEt5ouJ23Y3E1zGVQjFr9DuYq04vdVuDlI2hPEng8bv+6qVQ
IQkXd7O/9TbVH90+VPrwF7B4SFW3ZqYt81C8qS4BIfePrp58qTk4/iw/LhRYrBnAagcvJiLLq2rt
XcvSo6dXzC6hN2rJkFem2K9CPQTLKVgBwAR1TJlNpYQrfKtL0jm4cN0M963d0GlQ+7uuOJdhgjtt
FAq5oPWYmHAllgokegWoKQJaNVcF8sDE/RlULAvDHgFAZJDKV1HUL01BA14tXfoyFhUhAhmYaC12
oQKUE5uRD7B4D6LwNrvVppvLs9Fx7yInyfdxMU+bJc6rw1w3hyWN/iITofgAx8xTq9Lk7jxMfap6
X9GYPy7xBGKwg8rjRO4trjoLVH4cAe9UkIwPqJxGgfqhBBxJ5F1MvwN5coef8rdwS8GxeYg/ltbA
3DcCHZA/M6o67V87AZpb8sHuVUZ53aKMkzE0cZVMNAURJQlWoRvMJ5eO0zodFgpHgBZWjakT3uSD
A6nE2jPa97bE7k9jjtcaDgTImPzdapfpuADgHtTgGhRx7DuL8Q+5PnebF+F7xNAtWv7Qv6yJaFi1
5wSwmXLTA5gjlLiPAO40isD6qZ+LI+rxcKr64MOac8DCZj+tkwxUqt0wIdmcl48y0Eits4ZhnSH4
fhWGjDIX8Dwdm88+JvN51Od77Eyvaj2R0CTRMbIM0HFBCbuubN7LgCr9ZFhH3aXIV4W1yGX2pzwI
K5gwdPb2sdI5j2lUHN04THYT4H1QcQssCs2OsYAJRCkVYXO3ge9PwT5ezTpEU1UJ3nIXulNYhf/s
DONljLO7klZYbdLNS2OLnqo37vomvcSxgmLmkl7cUX3t+NxWhaqiOYCzqEv3OrfhraAyclHM4pkS
8qGfm8MIdnNr9ePRzI2LSUtk41rmQaunC2LMxoVyqu53fJT1aM9bs8OWUFZwNtQJH+vOlmh+DO8w
BJfjMmvzubEo6WmIjW/g8FfQKgI2eoE60MbNap5Kg0S0A48+h7bvRc547vWhOOkwJDc0PUKKLHV9
UluPLlk7NkRDmrbNw8Fbx339qcTVNz0ILq/uvMTmQAklxXAbXvmjMX4VYzjr4UYLhuAv8nLuRpW5
bisNvZ9PdMrKPzxqtR2MgbB0bHIGRDZFeJpzGkhQIc1oWwDS3+mRS2fXsY2LVybqIWY/DoHtGFsu
qilV7mQ/ZWN8VzqsCFBMWm7apg5A5/X2OfNy+wF5MuPQee2+7sxj4Hh7lapumWeXuSCwAgZ0VHWw
i7Rptkbfd2vqS0gnAmUDNGhrCiQunI01JS2HjiIwrZP0pltgal2zsSjLutvJmPsNYBRIVM7APbYw
G0nhoZZJHzqh7dClKqEb8Ax/CsbkWQdOi55f/pylKO0VTKh1VbhjWfiBvrKzitP0nqf456DH3qf6
bOxabl1j5e9D1WYrChLAM1ukFtGOX1XQbnN3fuwHh0oP4OuoBs67WITIVv84a8mjrZjWKqGmmZYB
hWZS/yAazllk/4shV5o0BUyi8nly7out+G5XP9gDJMAQgAiQTItCYNlfKKEkNOfrwoBu2EAhBPMF
lo/i0Ybe/FMd26+MWn604mFjtZgrnQkYsUmoQa2yNQ9unvhpZW2T0uWapuqDPWvgq+fpIZ8m0AUB
fpXG6UGepKEh4gzBxQRaz2FZM2L2tTRVwKzJdBPSbajTMxutPYv1B9kOMEBYT3UqlbXj1Z89NABd
BzJQ5lc9XhQoPSpo5DB87OyW4ZWMGvLM1Gf6VL5BBhwmW1ClvimI+8I7NEu0Z5TXiZLrFRaE7y4Z
mojmP2vwhDGm0tUuskddHYNNmSY2QLPEIdBWiKlHa6OXOkD9/gIfb9vTx6pIESmmhFBsrXeg8Rd9
LCE359FbnLh3JLoh+1KH2RP/PqSuU28Mx9kFU7Y1s9nXWD+zaJ5mN7+VWnxsE+euWp7CL3j07/Xy
S1HzjMJEvkVQY/DVgglGFi0dTQu2OKut5VQgKinSAicYgFrpo33LY+0d+RZn42TMOKwjy9t2BmgP
iFiT33hpvnKN/B8SLDddrXcMkFdh/NkU5RV7HSrVe1xo74Nqf2WouG7sYPnb0mCoxnbb5st7XSnX
LtXejIaqplt0ewAlQGN7UqrSuWRjRwkKhKZHaSzrQvi/eg8XMt8aCjd01r6GtMMlBeAIcvuM4r2P
psebnky+bWRvi1LQxFPCezDMJ6ceQknoaQrYE/lITYPa6IzLHExn2qqvOI6v2mGYlDqnEJ2s4RuI
9jYYI06T8jJmCTAzooghMmootnVEyArcNl7sZ20az5oBHdsOuict0j7VpX4wzPQhaIJkNVRlv0b+
cDu07pNTuG+DMrWrKeRUWygz7qfFyzYZEGjNihmt5rwnk7HQlIMCZKdqs+on88Mo270Vd2vQjBqK
5OlzWtFD75pC3beTYAcTL/J70oQ+Lj7tgPGgGdwPZg08DhZhhJmZPQD2aZ/NwX2aY4oHZWuvcgUR
W1MfYe/Ro2/BiSqeRo06fNLd4NHR51ec9XOdOqeiI7k1reVqqSV5a5O80MEK16yz8I1YgJwrT5hT
TDlFFk9H3Mrcacbitxo1aOicmZo8uVF3tCRATEOkzGC0U6ho7TsjBY/MKfwE156umbDZMvOUNGSI
1KMbZTcVA4OE5RYs7MOULOfadb8ng5JlzHSTUFMOYGLaMyqrh66aUl9Twpe+G1/nUsv9BMUc4F8j
B1M1V/WQHOnBboNZ2QMyiGmUGhtnBlPuTBXQkJoQPvVJkNYZ/KIV5NHzZDm3Oi/ALCzjuF6Iwpi0
qKzUmbRE77fE7YcG4LgyVO/9WPljR6LSw+1uhoUGl9ZumUryU49EoJoKv0jr4qe8Rv5WNShcFspD
aUBJr9VHV6Or0jEbZeXMybK29HpjJc4rSmiroasP9YjkXMacgQ6t6xXCob5SaGjpxy9mrzFENKrW
OZUROI4BKDusXGM86byRD8eVvXYCf0bubBUNzgvU7J1XTDMK2bAS4F9BBmaaSBOdK7t5xW7soYz4
oDofTcrHjkbhSEuO+aQzxSVtSN3KY4A0A1IRtCbUalPCK4rS9lJY3lfhTF9eXQGm55ICLrssqfvS
RAmFEmoBmb2rKgfQX+HPfF8p9fXS1U9KAuFNaVDfgMpRaICrFGMfO/VTNkAYtxJi1ipataZ2Uqxy
1wHBhrf/FM2Ud8SeF/BvWglI5Y46nOw5I/SzZ/XNTeefdHafooqJM6H2aOnVriZBDRvrVSuiQ+oO
T2U2noNlem5d/s1QVtMbON7MWtkES/MQT82+o1u+MQuH/mI8nVw7OXAwv3Mr9YtkvDSOflSy4V6D
LUIRZ1OPOuEXIfA2mZ1oFQYFHZl8G6nusSjiL+oV697h7A5qSGsby0Lk3qeiRqIIYAiADBC/FGw9
aNQNiLIDzc9v2RAd6KKrx/oKujPM4ikDMD5+uEZ7tYxhy40/e3oWAOJwT4ui0knofEurgWiEJ7qx
xPD0ZGLDAVDkXg0Yk4TSNCy0kxGlF2DbuygJLgPVbVWrvp1+eigIwKdCjYgslPdOc44euQ90+cRf
huDYjtFJGx1KRN5Bfjj0zkSBJ9pVFC1gm20X5os4AOmbMAEmBLGhrNg64yiHTkucxzqat/MSPeSu
/qFBpUAg9lkWK6cbvMq4gXXENPqhmA7GmJ9Nc/KzlLIGNUu9Cw5g0Zmonnp/mhm8PnWUxBo3UM9W
bpo+2g6V4kU76oQZTm0dKQq8UMrHImmgNaO9WlXYO+t5svSnBLAsDB3IdXR+B6noUxLMsubFyPLt
gAnr7GwrXPMCazoAdKAW26T9NmptWoMwZ4XkTrHBIgRBu9HXu1enMnexjvets3C1aFANSSS7qQMD
CM4OOPc+o9RMPrIXz4IA4SYIwBCpI9UZbAfvkaXph1PrB51I3cH16wzobGL7DrlhINeefmLHOw5M
stpOw7JH1mkzNREBbnrM1PYpA2XlDaUQ86klaPkFrQkYdlRPm/FA+HyaXdtXXc4d05ZPRqHtyHA3
8r6aJjl0dJrIzmBDDke3g4xhx2ujN3a1XYcro4SD5cV7vY/uXR0GMM7oqxrBoWJuBi3OvvFNrvqq
SAZAOt4WRTbKTyoNBAQVUKPftAJ6jXLyTbdDzg5Cy1SEW40dmdkZB26JXmTPRV8eYKq/iAWpuWC9
QTOXVa7n8OwwHVqHOzS5yc6icLdk8X2mQmmQQDFv58NaWDV1LC4DBO9AHXYNSaLmVuspbvy2AnBD
SdaZR98kO8+YrCHHRG7LOBBt6T3zNQLurkqThB4uypwrdOXwtOF4bisXplRBeO1QItF5wxasbEqo
uqoD61bZ82Huuld0LywTaq/YuY5BdTYmVB7CaaQXmh3QxDkvZfQadwjlJNmLS/jrAghE5mo9OTEl
nOa9rnE57hyA7bAM6CVoSVCspjhlwKuEMjwhocCu5Uo2oixnxCuXKQurYJxxA+y/hRwI5NLhZ2o0
F8xKejHjvhFH+EI7yJdl8frFz6LlSl5xjMzCZuKmCSoGT8FVfjXIw4cqe6mkQD+DZSU7iXr1rQJT
FFNkVx2av72SX8lg37KF9cEsjyUfxLL+Ivu6UvuGISGBig1LdjEek+7DrQmVEPAhywAYOqkbijEg
xhVo05H5AtF5QMGl3Ea5ve0RjFjgH7A7qg/3h9lF+XrBZDlQ0JOheahLZQ+nHQELtgmCBWpQiFMg
6WDB/7HZIks7h5zAVjdONXNuqXPVK4NZwgCfUBCYx3PHSqotUdXywhCh2wA/cszKs0X/SV/eWrLB
AOkVN/ko1GYdgmHrfrjd0BV0t/HhwUUrGh8camOHrNaRFvVgSKoD+IBqeDcRbNvWto20g2v0H5Mb
nxL4tiIh4S43GwRKZ/4N7PnojNmX0dHGnGf7OJndW5ctR3B9CFFV9ouYyXLqIJ5oYFOms87EE7Jm
pDpAcdbWKSEEUuN6I25kqt7LXvszBcHKHkX0HZhm0zu+wWGNors66UeL7MjFmgA6eezIYnopBHZb
M2yOnRXsegDTZhPfRzt/TEF92zlAG4APGFg+d5mhI2Ebj1MFd7PsH2xebLTfPKxj1dPCIoCVrcuD
6QGJrqGc6LnMxyYJVq1CIDFURykjtmRa8pWs5+7o8T7O9Mcutuk3XIzupyz1TVwxXd2LGXffQQ1K
r0XMgxvlQdPfJYyAzS5xKwzu6mWK1TOqTmsCatoKnzHEEsN+GOZrB46UPWtZFmccfNmaMhlpAPeb
vm/+iAGFkr8J2w8xn/LjFA3UFtmsEQcljjztb7Ea/jHm5l/YvdEaIHJep1TWNOGcEuBR0aadpOsI
R43mqWeAi2VN9y6LP5cIZmrr3o0oucc5umSsdOoC9KXcWsNShhECkGfw+RAJoRWktIcJcGhYUk7H
bjQDSFwuPOjT3ZQkYGUUZEjS3aIsN2wLLe0U+Ehnv0XBCbtyEd82MfoHNtS2tuqXqjHeDRdiBcI5
aj376FFs8hYEWRhu5hH9EVfzTQXgzkM3ZSezN/bBVO1NOswhELCgz29D0z4uXOBkHraodZ1mnHlD
dsUogbvn8O/c2dAW206JebSXl1H7pLq35otndqDVcz+r0Guzbi3booegEcpDoQevnjvAdfKmtRdA
WdRzT9j4JzuE15Ate/q3x1kdSHGoMDvEhtMcHTU3OLtMq1xJSqo13tH0+oGG5FscoGaGLCkDnSnM
p5jD8C2tgcaXzW7pchpWaKkgUSfXvoiNBwPaoex+5aBcNF+zJcQHEnFDEVYAH6ZFsCXSOqSEnAYO
wcYTyWab2kyh46elQaoLOsg6ZZQ/Mn5ikEVHCEmE1L6mRW7YdzIz9iSeMOCDb5i3znRAiJYbBmpv
Q+KFeslWVnRjXfAhONpgNyFaIV0gL70MNBjA8uzFHbY84yykehoCnL3YRTtoaJ81zF/MoeUsMpIK
dEJ0C3o+MfCHAeEqgws1MtPOm3byqFEw+nAD5ZygMEMSCakLpXA/6+D2QrPvPJIpVO8KzCfbZPAn
Rnyrl+baJspOzKzHi2fEfEsUPWSzRu0X3gwFPT7eKvd+ZN/E6RbO/KRpLpg5aysf2cv52AixsfES
JXkUpyKiMeQqgOiHK56en8j28SV10z3ixJqANfjQKmoHvfl36IWnlz0P7KG9IFTZK4is0VPQIQWb
sR9b4zpPoB3re9mYMWv4KIyesNfEQ8i9OLjsw5AEGyk/ihvvMea194Gs6N+qmdc4l2M9dyu3Nqlz
vsye89umgQCFsauWeD0jC+iSgSXdVYK8AGAmIXpFhyMbvzNgd+G/biBZzN86rFtF6C9XHCgLI2kl
H2uHGCVKtOwxGY0RUowfV3bF6PNiG5n0IqIQdG+10WlXBIg+yDWJKAROfeZ7XnQxZx3MDkA9wRRx
PDiAEr9Fo0kG8GVOgCV4QcWrtz0rVC7GWk6KaZ0jenkS4rTA+wqq2oGVolASr3+jrxpgT0kJAtrP
8oasY0llk1IlNHcTNrDoJLqLsJyFePAelGTs7LlCvYiynjY/DgUahNx3NzX3TDvdZN5PT7lRt269
+90yyFliKRPnObjfeLiCV7eMwDcphv7qJpXzTUuTDdNufZ1obCRynZsvalBbIwk36MpuR4P+TpWe
FCZTAP2dtvLOoYt8R/cgy21QWuft2p7EaPB2w3zkHBumuzMyeu5Wt1O4KPms7STAlxBW84ZDizFN
0KcsCWS4X6uOfpsXkcNxQsE74HKWaviboRAhB7SogVbXeznhPbqPLbuLJtV6SqTI+JMNynWRe8kw
WQnupCI0ElWqnQJQv9vxlxE+nsX00njXBHNC0xb5mGq+K0ryKQFn48LWLYtjbFJzUGjHhMYxJQii
D75pkH9SQdKquA+OZQhRA1GKNaa6QO0vLAaEGPSTWKa8v7HbBYk3iaZfLZEvfkOi52WxAOV1r92o
+iWptOxq4ezpeXbZfIqcl2pCICpX4fqM6y6mYt9A41Z2dRPeXPiZYZwctDkQKTDsVJ4Pf0y721ku
A5wiiBx4z0zFZSsM9aJtTNdGcobKzpt1hwN0iwawgf1QkvQ5kGkjFGnGKhfCwK/1MOj2jzqELKfa
Q/G8Z2Qk8tQdMYHrEIrXy74mlLCUnpXx9mSWPlJ/b4px1e3mzEB0UmvDj4rqJH8mO2Yjg6FGX+Di
rzJNKEtJkFkX21xEjD9EaUiMbEbI1AAVlL+QEk8RelutcLZiSq2zO7ZrPRp9i4ha/AVp74Vua49R
LaA7zNCDfy22O13xdnIrA5B+zDQBIGz/bWjZiiOw0vncB1s5WJiBwv6BZ7lOUGV2JX205lvsol9A
5GB4+VX2vDfLdUXoznT0rcYgP1TEJJ0shQ0K0e8x8pp+rdDXlBOJ2M6qHdNvtIp2KWa0qPJDW067
SEdmAvMJbSvmquTwVcVEqiHdWM6YvE8zHXBOqe34fX7ExrcsxFJpmxA2RGm/GISzMVM1UFwCaPwj
RQnu70QsL6YaQcNSSw42oB6xIpy8kE2lq62Fr7iwlcU+MKYqogDDo/2+HzFKRdwllnMhcodou+61
T8KmEHEbWgkrjpNuQftCdKggRTvLomTR77uzDpAefQkxiwAEdW8yxogKEO5C3p4LX/bfEmDnUKNp
C/weHzPVNvKBJxpwdt1vPIpcZn+RkCEsX6GpEtheKhJ48X1KCH1BVh+LLrtKWC+JaZeWO4wLPolv
cKB0alJElAAFB3zK/7s/scQKJOoMGQA+OErf6xiWjK2PW9GIxQrq49+GE5xqT0HmXSWk4/Ukhx2I
K0uQSngqHooxrCi6QSXAFYiflceW24JfxYfLkSoZJ4GrKaBkpKm6q7hSuvY2YBax3eJY5XhyMYwF
whFWB5UaIEnjWgXiIhfTRb5QrObM96cc+B+3I2hRNalQUQH4RvXXI8jK0y9xMdgbSfJbMANys6KS
npX2lBfey0LnXnwaZ1qcrQRFEglTifHN6F3eSc4Gu8twOcqo04bHQ8BkjeVxyIskRiaG4dhJjMKJ
4uNpdrQB08FnlXKATnoibxKyxyMZlcN1Yc1cc97aqvkAqf1tYFZJNPSHlhGlE1ITmvOH7NFZcYTI
S2Lg/4vmT+lyKQblORihSwOvAcy3UihUotsIousrrDOgJYtf0rhvdaLxFIIq5wnnMor39NR1w3K1
OqjWsPuh5uitvVp9caz+5LFuka36zEtZWygJwhiDLw+RYSnYdw/BzuLkGQwVJo8gp6YLz4Qq1t8j
7EZjwAA6rfrTANTX+DIc3oR8R6P1ORO1u/awBaiEvRyuAtvVvHRXDKovlyXjyCd69maE4DxY3kkw
WekNxdTHXi2BnubKSaJCI3xdhvghbENc/rS3GueYGBC/2Vi5gRLOOAEOAUgAQs5gLjTJp4G22Qcd
V24WVyJq2rSEN929rOyTXBCuaFH3v9mDJDeaAnyqrn2MkdGnuw5L5RAicSyMONrLk1pEtCO90CAw
1wMlcApGUCfpllo/wBMlARKTEOc/hQ5KX3d2E7teCiQ0n7fYBMQk5VYzqGnnGOXGXaw7h0juLEcK
GsoOlYkHSTTMbqdat6YBSEPXS43g4sThAlUMyTWLKeRDWa2hTW8nMDkN9xplUDoWxMJFoV8j8KGj
0+zL2jijHQRaoQV7UMxcwWYvjja3YmT7kt2soMZMdThuKW21xrRWHeniwCDDvzD4+KnFEYSBc6Wm
I9C0at0P3blMs8e6ja8S09mee+pVAwEk+1KhZDt61fukN0/NrFBaja9kPe8R98FttZNdKy82EDdJ
gGUVHKP7DIJy1yZEfvWcXhTAVUb17XXOW1fBkbfH+pNas7MetJT+vN1YflRp4aZARaZpcOmm3QJy
7K9Wmp0APK60caQmyazssT1zeI8Fiqiaqd4SquPMEDg7aXzEGS4BSqI9ZWo5A9KK9Kh4y4HVkeSR
PM2k+JYl8Vva1yR/yhmZLBTjlD0s56Nahr/puwS+M4mqRPrcmZgsN4xUSkhxLAS4jeMw1jZmqKJp
/eln77lsYLLT3UIk7jUF2Cx5OxPDDn3pfbcZPs2ckTgNEn1lDxaqqy608KBQYdpQeyzc4haoy7dB
7KgX8UYlTRSXCCHioA3WUeKBhJpaSy1O4cBYhKSQ2K7oxPBKE7kg5aulBnEB8w0TR1/HJ9c5KmjK
yAN30fxPy/RnPsF7NqtAQpvs3mneERUD8zfYlCVAUIEje9O8eMecAgomtUV8M2+dmavBpSloYkoA
09OwdnMkZKaWlhDeBbYYUkq8L84F7Bh4N3ZBogiwz8hQbUZMPqDmq6cXO9xKDhysx85MhgsiHIlH
yAaCuI3+6BIapIDvB2kWPCvzjVFov36q1bx7ST+BKw1eT7JD5HOEGYAsOhFASZ7Me4o/khiK55Cy
n3hlxA92wN54QNp6kh1pEYroYBUlea20I+EArwKqh6IFyS1YQ3kRHsJRaOKpNCH72wiLhgImwVxF
5S59ailR8BZF8qOgjqgUBQXhdsOLiuGX4IpXLG2IJNz0lBQEA00I/Es4kYfDpilOuOlLcUbwdWlL
FtTVxWXyGby6OFPQkiLFbziNcYQx8aAvSJSDZQxYT8HnDbStIziE9FSsDuSo8spHlGYDoOgPoFBr
MvIRmx0g0FEx0VSi3K4OvoPSRbkEUMhuBPrJ75XxS9kdGoxhMp5lt6QEi4v3lj8Sw+BfgrZ5Y915
fflAstVkJFXyA8JbVhlAYCYnAzdZTuNaAA4sOMNhuyXFvU/P4jZkK+SX+WvZPI6IGtLfRHxBdKhI
UCsNnMNP5l2QyQQoNG/I4Tey8PxCTNY80nzuhS5CSKppz6wQdltqEl154+Q0vLvENbw+vlr+C6p+
oDYoKX/ef/IqfFMDfO30RylLcRLYJUlWJAMdccnibU2eDb8JNx9kN+BFlhXIDpqKEmRH+DOkUVYW
dSaNMFwCEB0UDz+q45ffVkjOJ+U4NFJUT7epQdEWMLGWNkdAijaRBt9lHBzvnM20MChKmUb4odsP
MekWCfRBC/oTxKJ34qaMuGmcLSIAFoQkyVRPRA0C1hCHKcWGUu4JWZyJIDaKIhtGwK67wrrIYvbu
AhclkPVtkd3QLN0frfxZcRjxxWXhOWwy3aSpd2JwWDNoPEATEa4oX6SVHAfkpybluYrjHvuT7l5B
Vt7EukjcmHDaY8wCY2LuCRokLKcE0OIlYRxw9q3wUATloZkQZUfkS5OSCZ/cLIqVotCILG6/QSaa
j+PJtpdDmwZrSSOybHoIVZNqVOW9sazQ1I5Z/wLfcCNd7d72/mSDd8hdDW6VlLM5SvT5tBx9EcCr
OOvWeOThUjcTRiLnhDyI/+b28ABzookcoQXxpzwnDy0FGthC/KbgSfTCPJo4GuRFQMPbsBsZPhq5
lD23Nin+NLr3oKbyQQM+zrK3NiG/tfDoHG5pBNmTe5X8h1WQoKCKivNvFQ6YTrFUNwJy3zHpQ4Fi
NmgzhbkQMWwKYdZYn2MTJTYaSdRvxngXO2AOLHudRe5anoDzoHPkZI0VyDQJoB+tl/b8C5BcvQmf
bFihao9EsHu1zUuVPvFChWlSLMu2Y/Dd07RDbdO3MXChrV9Kmr/RoJwnkLZI1tEU9jZ2HMi1GGy6
R073Xo6UiDFmeVwdkfn5I+9r008XhKfyoKbhBtQ0PGj4m7QO2VApmXktRSW6DdwJbqkkD7ap3ycH
cZu2qVD4mBmWkC5Ir38z6e5ApW1VmURqy5uOjkRmmxv2XNEwJ1yumoyh0bCuzlOHEiv06jtmt5mR
iGi8h6VBWxdgxaB6u7j64sl77aCXL1J7dPrl15YTtLP3ho7kihJj1ZAsJpJnh7XlraOhhSCQpIpI
1qylxEIkg62IoQdFBEPCsJG8vyXdlnop5wb69l5K7GLLW8Ad8opsp3BduNxKUKNH21GAJ+4/tclT
SlaDRoK4BbATu0E7yB+00lmhZs8firEYRooc5o1sh4qUKTdJTvWoS16XwQPrFOc3BHED8xIHYi4f
YuclbOejJEsT4artKf+GIDxJ4O4Zw77G0Dr6N8SnJPaOam58oRy0Ie6gKK/AKYs3zKOXlxfQIEPO
8eQQntHckzaxBC4zlcc4Cg6CE0m9+Fgl9tGAjTlQI0Q0Hqkve2s6wILSeiUJjzRspBEjhklKnPUE
GQw9pSnxqLzfjJ4Krf4JM2dDIVKusecZv+lciFq/HO9RJJT1S4IG9qI9L+ZtQN1bDISdWP9yoMZT
19BhRFka4nBIndGz7mYSI1rDzI40JoZ/CbkaII8RfwKcSNtAewbgDHT8CjB2I1cJ+488GZmNpKPU
TcRSGQopsJwnLGcfCPXE6c2N+PlRe9FojEQssaSp0oHi93uMghRD3Biu60OSt5s4gILLkvHD/8wN
pk4+zUy1VyofHFgp0uKlJPuXcpzc+f/CHZ6IE9dx0vk/bAy/K4e3GM+S9Q1NTSQK7oO4hEMh/kWS
TFljIo+IonRafpE84hirBskCsJXcVmINSF+/FR8pMmAIeCwejuxk1A5IrOykZMH7MYYGu9qG/6SD
yRDTg0Yiz2+106EeEBJPnlSoAo0aiNmMyle5R/GNlLqHnEPnhaajPDkXPeGUUOIiiVjJ3cQv8zNB
3fDOAYCABjhomDO8AzIwalDplxS0qVTgdKIBKUbHE4spObxF2diYKH5XzclV/1B1xE5IF76BmzG5
yPTj2Md8UzEAp9LIXFGmCO5liFofyy0he7jgV2RVJReX/DgZXFjjyYm/lGuRhZWsholSLj+U+yZl
dH7//77gojR4c7OW7fSAAQMcKtaeRaWWyIpJLUMuy5Ad4TwaFsXZ0ifzFPPAi5CztJrhL/PPf2dB
1d5GSm+4I+l2yk0TVop1+7UmHCOxmCpXiVflzst1tjnjZtCtMbI8cbfoco98lt8Y5Rv1+FV5Jdot
r0ZF0s2P+aacc0F+2RT+BrimFGd4Fn5AXDS69r4u24tcOr7D9734ka1sy0ePnE0nLUdoe12mv9vq
pOmGejkPD/3TK780Um8JjaWNTNZLSEmAFlGRZE1Yxf/x9B7LcSRN0+4VlVlpsYVqNLQgAIKbMoDg
lNa6rv5/vL/3nBVmSKK7RGZkhLuHB4YClDVgEAZGEK8dNMGws76BKMiqT2QjLM32XDn/7dAiQABY
hFsfa6xXxDVUa66zUMCvMn1sPm2WYJFZBxSGV9JWSTHBJ5O4IPUCA01Qh7JM+HUSsxUjYgGQmZde
aokpveym4mKxf3GhAox6SFvtot3S05hW5tALFUje2WjKC9mqShb5dH6QxpIK98t3jH0S4d2y7kPS
3R1kxctoe8qeHaQ7Ce9IV5Yt8ZWSRjjfRfUPLzLx7DMm/LzkQGoJ+JSCKbiEbpSG0eSdGFUa3zNl
WmplBy5IR6e2PGIclnkbBvch4zCEua4hAzv4dSXISfutP6pgBlXm5TBzFvD6mA43k3/iqPgoaXJ4
KjnyZCXs5l2KzkavGdEDN0YLxgVj784WHoauBxR8I5Sg30RwAkij9Ze881IHjAqR/xHeKtB1LTV2
JouGFbwyOwEB1bmicGX9q2bIU5I4Qt8+PPv0EQgdQ8N9xQXTTXPeTsn5BPjPB/NcWVVcpljfyS7p
Wv8pSKR3xnD4P2XhXVjr40YYYE+Bc/FlCubakYrkIG5zT/d03uv0YCsuEI16dvReFzlNHnAmJass
+oAuTyChJhjRgFxGLChbFDtiNEP8191IQPSK/pgl2B/QCnVKo7sTJuZ6M2K27bwgIRa0rtSugm5P
kNmgyNKt5mvxH/8l+JBzoipxTJzeAW4V90cPBr8qGF3FaUxxTti1LRelNtUBA7xs4XTTqW5jzbvY
b9jYvpC8eeBQgAxaulpNgmB4BfsE0NP7l8w8uS7px/JAhyvo3ZTWVmK+RCTFaF/sKzwozG/vf+n8
6x549YSRuPqKAkfoJcEGr2LgKP/6xE8KNQcS0tJX4jFxeAqIVxhn5P15zSnCY7FJhvjl03GFVOS0
LtgfHWB2HWQvyYw9BvULa4YfKkvhRi9X3gmBnwlsn0oSwI90e9RnItERGlT+jsMaKdKODSmoBPtM
eQjZ/pmP6CxuzIPukue2pe9Gu+CviLkITJiOPa9M4T/K45q+a1OxkKSrLNkRNVgTWygFJ9cugM2T
2q0YYQkB+RoGcOQtVfxwoUzHBNjgKYnw7Kg2dKRzkDL9hLFgJ7zIzKsHauM2Y0vsAe0h/dOJzaLl
TNizCrFmmW4FLbGpxMOzOwxknzTQ4jN2ltA8hpVbsUPq7DTjgh/zgxigB8VjgOVSZqVKmV0IML/X
p9qh58zQF6lGN/1NoLD+l3fJ2ueo1f0QtrU/SR11lPz/+e3/cd7aO8tKVlsJeSGh7UldVVYH5d8A
ZF97390Rq2dwbYSnGgozx0QqaP6BnvM92psw3GF8Q7wW/axyTL+1muC8qAyEgfHviIKw2yQEjJdl
9s0LsOZG/kdWVjI+YZpedc7oG1hHYvW1fzF1AWTsCOjyEx4vMDu9TrsHFUo6Pf+XHZ1STzK7Doqa
LIFVc9KjsCbYXr4YAkI3Uf9EbBfdC1esXInQqsBUEljqITmR/Dxs4tdK5SwAPivdA58guoGXVWbd
gSDigwJrFUpe5dv+dTD97pnGAHmnlc+7cTZbZ6VKE053ZUWkLPpqI/CuOTCYloHEWcKnvW2RilUA
kmhTEnwMZj86Gq5x9Nf8KsOCL45rhDADhnq9dxVk95Jw8A2cunQH0Gc3fbFNJa7jB4Omr5jTFJt0
IE2HfamfEII82kXzZAcW9ZtxHyAdLYII2sUqX5Iey0vW+162Z7WFbgpRdWvub2kz/02xmcxnG87L
Gz7djUI+2hMmVBhPpds/9muOFj8+xHhfn1KkARFcDojVTu1LNXE2xAQIxOz3SLJfRcrr8aeVc5uF
MU2p2VUxJH+BxvFARag/9N0VCFJ1MS7Zo58GN3XfPW5zf83wg/uu9e/7ob+SRKocYirrNXmHwnxP
0uFFBPlYr7fLRGcs378Ezru4iLHElSoefgVl9KUKhJFctwzAug2j7S6RIwDOKX1PFIg9aZQnh5bN
aTw2Y/WQ9/Ydi/0VE2BGUs0Je9shjkXGV47511k+mc9znIrrOwT9eL2O6Nky7BELjjLPTMmdU+CH
cErgwOziRnXhOEdfnP5U79WlQBcXrr8GOxNXEJY7bF9pXSJeYhgOblTMYGHu8K00EHHXvRWkDamb
IZqmCM6M7hBZCVUjmyTyQ7pyuuYZ9/9rx45uORelonV8g9wEZCnsEVElXuudR6xS291va1Q/0fTB
UKRXLNovjYV+Np6zjuE0o81wdu/op3k6iWU7GIzdtf9T7EudEOUOngho2IbRO5pFc/QwTu/LiFGD
7XFZ8ts1mO58hB9nHRa5QCA35T68TZZ31g0/UlDOFI8nWgXxw4AKYJKPlFAzK3efHEi72f9Qjkvv
upTNB4pX+pz/YBv7vbnMOUkchinWzxDc77hvPrYJnqUl59cw2I/Z4qPjLG8MmMQqXZnEEFo3KRpg
ZTYjATNF2+KDO+T7LiqORhj8CzjHBfeKW7Vkthj4PzQm5od0b+hEbY4n1e9CzuN6mEwx+obw4/MU
LBo597CnAgGwy/fxazBMiiBz+FWPVXoBQvkuQtQt8IEnj2xpyRy69RSjPXSPkbd/e+RNqiyLfb06
HdtkcUEeXIJkqMYQl0ly8jJSgEpgP7v/OiDscm9HRhKtGgH3EcXuJd2nx3UvEQXM73OGEzZYrLka
58IaOQytKLys1pcCPcNm/wqGp54gyipRbJQGJfObA+eIYjBBTknRVI534kBD+hoEqUh4n7ocmi25
IhQnRZhwWaH1XFoGpeVANHCy2hTpzO05088SoFm8F1F8JGsm1kpNJfyQkszJ5xflZgQxJqzqYFTZ
5vnvcdYeBpREipVWkzw1WfGb9CGsChXW47CcuxAwOReT1F+jFqGzvJJRcYDzWVy/dDGwz+R/Krm5
PH6boyUoujvBKwR2JQcbvAJ7cZuy//gcZZ1pPxwVqtFMpUP6ixDeJ801kZWDBMEIRgs6pIUcN0BT
pj1+K/WLGNRDCyTmO3QRBa4oI2p84hFs3EOPaUoAJrZFz7pXWAvOFAAVFRAcsdQYFA/8KdfKG9/q
r9680/wncASeltw0/BlW09iueni3UAb7PFOddxLD4DI4HVWrcPcZG24lK9B5GCu/5oGSHZ1eUvtS
ZqSZ1Tt60L6mBdLGayGOb8wpehCS5EX4DjCwFLaCb+iWX/T5G1jeCGJn5/H6FKWkOjpN32k+rWI5
uhD1VYHMenqe5cBp3efIVWv4Zt5CwdkvUIyzkk+1SYw46UjRsGdURkJaWB7naP1Ll+GZyd+OWfPC
egRC3bR6p5ohh+WdF2LmAvnlwZ869GbVgGriq40DbzTA0lV1tS4QxH7BoUndPVyO6kvodZwLeqKj
lFglpk20FT2tVXUzmd9WF54lWCMLou+AGmiffB+hvFkZQpGUBsZpiqqENub4QQmiK6evEtIF+D54
K+rfApJETItbsYAaiCWoS5LwF0VTydvkrlmJlf+jBYWwj/XXti+oj0wffTt5HqWIVoyeDjjiKXsZ
cDnCU9uKQVS+lNKCyvSI8MiO3Da97dc/4lQoBq4lT9Vpym+Lv+Kq+EidKiHre6ODlWyjD4sjj59v
FfgkCFVbcUcZ4oFB82pJysSScZlgB1NAvkSA1163uR9WH7VKm73935YKyXR0dKNy7jPc3YClJ+D8
hdSWyhjeC00vumhw7sl5yoIJ69b/+AhmKuW1yVicb0QLl37RXorAkUsSfznSBrfjVWsibUPyUj/a
AGURTpUUIqolwJkGsriW/mGV9+DaimoUblxVaZ/CiSpYPKl0WrB0JCQo4/hSWT1FhNk0l0nwBqof
cupRjvOOYsIZrWJgn2JReE/sxWFs78FkxOMLC8eZ/da26RfKUGbBdfNHo/VD4a1SF8GsroUSXUsf
uNXZcCwE8udf46Jxnns7E5epuEkmA2zBgGoVg0YK2Jw1KF7BhRTgbfHO9P4lzdHlK9CzqLki2gPZ
4DeO+asDtWADIPVQFqUNzVrXizwJr3Af6k67VKQhH1iDXwY94sz2RbuUmNW5ywtpPxfM00D9Sl0n
vAPHE+FrEtkEbnjDcOgUdxnpo7WIGCAt4aS/7SdpdPbcYFxWr3fpjF0nCoSBQ71HdEjGbK/W9UKw
M8MCvgJ5w4Z3WV797+7EZiweQn//g8teEAa33r99sK54g9xmzkbmB5fJmxlYU325gJaybccL08dd
w1juRStZyDKmaj5Xpual1R+zbC8GxzoK5xnp62aCTniSL8XIR2jWSH55eEr2TKbAsRdR2PpSRVij
VAG6GzqNlqA4TnC2e9+/6qP1ZJdoehg7YMEpHW87y/zsg/AxsendGLGEmvBWEtURAb8uJZzTFJg/
vYdOdABHEUc2YLK1bj9m0TELtK+zq2r3/m5usV0sTXOfodMb++UlCU0qBRdPyaCD7rUTfN/7gVkw
Wc3nFQnjVAc4ZBuL2J6ZVvVj1G6/6wpy3A10opBuu3WIqdN8FIjTNDPOQwN7x3mehgSfMRzVGJ6K
cPzeDqZ3Qb5tHAFzJF18SFBLWzYAa7w4n3vhAj+iDcVPdPvEOuV5CvYf12h+NbuPN6hpXCsCz4xQ
EOKDnufKiekkrK08AZ5MsYbDmj7ymzu7xQS+ix9nv/yxXPuuwBik3PaLxRn+4v6Be8peIMAiMLH3
3cOcMdt7wjqFGdWfrVuQeOYePRh2dVb11iWqMVWQwkvMAFf78dmZtwOmQowaVaXbopdIgxe7+/a8
Y0U0wk2zaf4StWcYan4I0z4piIQBmtNjWN8S4HQagltcJZA5PXmFdEe0VCkSErNEdkjIp6CoABKj
ziU8m+IaBfwOS3usjRLyGHZ5e8YYhIEBAcfwd4ymgHJ8Y+HoA4haugzV0IITYbpZ3trWypGE1LY0
D+9G9P9pkIVNMVkar03RjwKemalJEUMUQo+p56FYzIVwkQsVXpPZN6cMqfijrE5yYHY2z4sbP8Xe
4EpvjcsgPkpks+GaJ/i8rf0TBFc0uEQ5/W1DE4J2ELtyTbtPRa72GCmkJchdc5TJ80tOWwhH3wIa
4do4Q+3X6NqUSzAzgsznczXYgWAoqOX66h09ySvX0qF/J6xxMRu/J45DpbWBZCxjxEckGob0Qo9k
N6Ybsgo6MWGycMv70Xk+/Ybsj/FN02v02xudu8Na3Ain04dFA+0u6wUHDBZqAHLcqZgKnhDhbUOl
6WbodJj5hr6QP3QGF/Hhb+5SMIXU7qmd0jSJbmnObhFx3zsx2hlHqErcrcxgbq0316b5lMhEpyKQ
Wf/EXIcHCniSCrUFcKEr53Y5jQeFYb6WCUOXY0gWCbzrt3Qrd5CSNj4sc8AsUg4Em1a2LaivSU5Z
PQs6LH2rB1a1WS2dN8MVrm83PZl2PBTvI4F7xeCM4ZiXdv9Temhdx2T8L5n4Wi0FTgqlxcp9fFAJ
nIjwJppzW3YNjJRxz/VJBNg8TZjYTSsw9j1wYLfqP+cSeDsgV1mbt5c8/jzCx6ZCVUe1lKDldhlE
RxoQqy8qR3vkAT2E1C9Ggq94HGS4CPslMyqi64oqHR0PPgmFcRxRaNNERYyGrxGrU4fjtSQcVCoX
A+AqpU3GbMrWdn5Gyg+1ZepG1Ck6J+N1EPpH6QryDv7BMF5VI7jUqGI917a9UPpCSifaRSAgVT7X
c5AwQ5EJk6NzfZmZxZ/eVP80e4nOvKaFefrjjQG9JumlY9J03jAVCFyPxKKjZojL8Ch9Qud/cZJx
CulKRCgFpN5MHjwHrOERGSPOQDStMEkTMe+wLB/uhkXJUF6nqkwJdwxKO2Qjj5AbjRzAnNAoMAUG
R0BUXG30Hvfuw76+L7jIKLtzKeNXJHHseZNBg0xQPgMDvhSFhK35mSqJ0t8uxZKrRBECRxyBF2sQ
ErHJaJXCeOrO6DvtNRJFbky0b3ZdoL/lASmjUM2DF5txEMgHk8kSFw3lld5fyBx9D4taPD4jv85j
ipqI1MxH+jGhmAHh9khJ+cH/KcYQDxsg/Hyejn5KdwJ0DSWLcEHZfkgI1RecjaQ8aVC/FlWLvLzL
rwNOqiXab6MZ6R3avar2n8xg+M1PfWrkjaicgImC8MIr/tixS+vAN/XxWR78DKyPKCJS5Gl+E2Ng
z4RjyrKcjhowtSex+hhdrtSCI1XGxvTcvoI/zm55WYoVCCQpV58sfJ4KtJAEmVMKJuUqu3vLn7nI
84IWbiMNUdDT4oM0FjkG4fQEom+PPNym+XDX9beYxgKsmGU7lSdqZ6ahNsB9HCT4Po+Ny8GjxxAg
jrtaQHAWxpB6wKThTpyASFBHk3a24gI2N7RH5sJhczxhKECS+tVef8RjAucELqzsirCYvM9mmA+7
vvRUYoHqedj2Fcwkod2MnOd2C5r7Bf7dn/Gbozz73+ZDiC/32szCDd1bbhZ61Sx8mcYfEezl+Mjf
2aRv9cA0yC5DQhUMOgZ5oSyhtn/yQrwJ9RykScsgSed5xuwRUT++q+2NDwRipF3G4wcR+59mT50h
XhhiRelf1yzmnFqU6FylrQizlh0pGJVvoacdF6o3+c3VuOoT7zOa8TsGCkl3JHA12b856UGAdKQG
U3IYmd2ICMGmbCoi7hwoAYWAnsXgyPD1iknuX5I0i6Mq2Dl4yWbZv3zEPSs5iVxETeVNeVCxUFfp
o4RT5JowD/AIAMs9kCextWPQHsPJ/wT71ZKW7yT8tcYWoFanW+TFgs1QM5GCVOkm90Z5zOArJElk
Tshlh7xk8qjP1guhOCwE7rZnilaKm4/KTIFnOg11DxxfJBc807qh0YSNSnSDA/IYw5fEt/z5pB5p
/11r6BT1qhp4D7Pvd4sHrRM4pksnD976Ea8hTNNRwIgfntkOASQuk6N5v+YVv6NiraUQBANy+BSj
dQ68Zq8o7vyeY3hFLEXnAJ6jOkl10JHG59Nxra135pydmwCLqeAI+jGDF50HM1yxTh7LRPeo8YrN
I4IiiO4vHU9gL055lHGOdMseovVq+ouWZuEEHCwsuyeSeM+7ofP8DmHU0zowfqOggYPhp7nr38b2
d7H9kcWhhN46JGxM04agNi8XyyHaPfeJ9zb4DYUGID9rzO7R/CqCCV7ZRuCXUabYtDh4aIy2dhMY
iq9hQCDUr7CZebOsSkTND0o01tp5hBsbV6wH/bcadKXeUkoCEAKCPo9kXLdLbRKp42Qd0XkpUJs8
V9jwpHZxPdzw+q/w53jJSfP4BgUAyTl5P3quBlaaIWMrAvqOg6a75XVLZ6gLXegwrPbxMaSj1eWU
IpId7cF47+f5O8vCW32KT+HRISvWMvI357oi/dCy0E2Oi300RiZU4VeqE6weVuzXcDglZusR1rX/
PIz7w04RIyeVxLTvUN086HPGdbjQnyswKP4L6NLBByiWLvNjvHovHNngCcbJvDEklRygrZA8qdND
2S88xXoaKq/nsNfjQwsM2eEYkC13uGmD5ZCM2LiEctLI33miG1CnfsLYdhk54rvccFqx4rOeDMSi
mpgRkll5/DVl5u3OsC/SlbIyboCR6Y2yTlrBNYJAQ+sYsPQTq3rrdhphW3VMFiTPiu96rwmuKC47
ysDMLSvSW5WYeb785w/NxQzlL8PqnVXrf2hJUGNQHKmTVUAYaddNwFO3jeQxgxzx8ARKJ6a0066R
MExeOUaPA/PUer88ZoqkwKezh5fNkAQnTlDdVqzMcx3JEgHYxvxo0x4xuauyXSWPFEYQPyGNEAMa
PgeT9onpVwMmDe5Za/2t7A5QCWCTJu3jTsUImzed+6gWwDtGJh2Tg3yT244qhQ3vVlJR+LQJEUJo
bA8dd6um/HCGRvQOXVQygRTVOfyBy3ab6e3orPAovRIYjDhaRPIgQgiwmpKRJyy71TTv8En8nI39
0SJ2SLYwz3lyjJzkH8mBQD9BQp3hXhdtyiDDMRmuoXb/qr1Lskfeq4FUmz5htD/Bm9tQN2VlYZx7
lUsPANoS+McL8W6gRaLKvOgzMYgSRAhJrAQ/oh39cOr0M63qp2nTNEb6Y9iFdeVc4CIN3sARyU0z
AeGsmt1nQQZkO+4Sf2+cv0xaWm4ntuM0QVCHf9OWeEUnNae79rVSBW/r7sN5P6kZtDjFHFbUWkQu
vCKvdHJprSMoKOieLu34la6Yo5BFw7JxXmQ+F25SdlOBZtG6OBkYYTcnoqQAslDH50yc1Mmn3Hhl
/IyDS6xNoZJiWbC68UPWD3RCgR4vdwpTYdZfNeV2HIMRcVpzPzDzOmzMn2qx6PyFo5BmV5/Z4vxQ
5EipUY6QP4hXdqFP9E8E2/vUu6er9+7MlPleiGGopV2COAXCqUcJHIS7PZrBIg0Qnm7vfgD0x0eX
DW5sCONU9SKOw9GEjIvUkcWrJ34KRRTZrRl9rByBLSd4aM93CVWk6F5Vsr5J7OUkwMhSgFdHsw1H
FH076XTsQ+s24BTRMnU870mhjxkqD6XXqAHZwO7Oxt9ZXyVDT06vEIdwP0NhW8K5iYNuURlwdCpI
C60LgPgAV5i9S+MQxUQRM64OhX8+wnnxCRSfLLggNy/nsqah3oY/oi1smG40ZciNowsAdR3QUxHd
C4PW3afs9bXuEPm9TTHOkU16vZTbL7scAFTKO2tx7k/NDjTD97H5jAsXwE1rXVZt+uDZ1tMQ9a9+
Ez6PjfWQTxsBx8gd/AKSdzu0aXEjXNn4bhT7cCyDisSf0Lnm7QF0Kcdyz1gORp+91YydumK6B972
sffsxNV929jfeUmfC7U1EHSfkBC5ZXRbeHX1JyfJrWzncoorJKPbejDT7vfmY1Z/loU1EvE0fGdP
G2dc3d/FX7+TjUwP2wVEnyb2rVPdOsetaKdLbLYuKpvJmgk3ZqTFL3d0P4PC/uXRt8ugxolV7QbX
fhrl+G/v0cWKm8jBid0QDNpgHK6JB7pVnQYk1QXpAMMHsYHvO3LiwOhtqFZeYt1jltRB+BY8dnz1
hu3cMQyT1g4WT9uQAjMRFcC4IrlHM3sPUZujdvPv3HCmEEkWEqsVzzYshB87m7N7Wm0wYMCDrGhe
Rtx58Z4zr3NrujVaO/2uXQaM++MEgwNASoExvO41oqC2j5meOrQffVRiF1Tm8REckIfuTMu9Mdaf
JemsVWf1hbXPD61T3ffL+HtqymO+bn+p5H+2OGfuI/qBww7uF9F/HFY+WFbZPa+4b515ht+xGgsU
GniL5YtnPYSFvX6ZWJkxysF7tkgSfbP6BS0nDwJyU5bUTRNs1aUTVIg5zP5yqddvn4StcGbr3E9L
3Hjb+GvdyX5Hk1LAXRqsu7yYGbq4sREDPieHqcnqITVIu+imTEvSD++t8UY26WIcMR/W/HM4jy6Y
3iBAUnI1658Zo/BKMJGgZe+N0cePY2Xmd55fPTNxuXz0XJqRhpTXMzipjROuR10cTPemklUPhzgv
NR25hb3vy3jXRai3h+Si6j3cQHHrJ94NHGXt38FcaYVAeZ6VDiVZ1V8bIypstlgY+khiiurD4a3C
qpX/uq79s9f7nW3F3+jd6YQc8NCalmeMaz8x/L2cxwZVwf6SVwlAI4aAQ1UdjM358JiEW7v+H8YE
/XJa1nu7OPGd17UPI+hI5xd3Da0z3uz2KPW88rIKHVzJg+y8sqbPpKRAtITby2PWbbrvuVthBqL1
1aoLVMHM9VrC9QN7Z5fpCe671zA/FesYBhGldJ+Zt9hMY+Az7AgLJrT5ZfmcFo1/jJ3ZfSvm6Lg3
8V0BwTFxsDcLQx2cMrOPkRClJJidy2YYK1TdIzqH/sIcoubY9XjOTPZy7BldiTkTVo3R8CdEM2bk
ZEJVk1AhC6/1p+q4WvTRJS6zRhcVdfvoXHQm/daGnzF9xMjfdTplmTj/4mvxovvC9F/6KHjyWEwo
YH9ZTNTpEWwbMWInay6u83H9LiwpNWEfmQ57njNiu44DJmH0Tz4vPVlR7AQOECcpZYo2HTsrZDau
+ZpQNuBhFz+SG7ys6AaMmI5F/bNtALVyad/MI0oDj/nnVm2EZytmV5dryGy/ZUWkYVWcCmWRIMiy
yKOceEYFQWaJ1IJdAwwEgYvsefc7tM/M0KAxYGZkI2a6dzVT7G/3sQEP16+iHIBbc137vEbfPjD3
UKhLMKJrYV5SNaUfFmPt+g4uF2TowIyvc4+rq5oQvYjjf7pzGX0Gi4vv3Z5i9bJ5b1mTHHLHwWdg
T7eLzUmKPwwgvOXkB+/KzZ0BchuwvF+znv2CYZJtTDcexECDreNG/MYazXrqPXSPafcUb0TNwr4J
8/3Bq6gieofptZkf5g/jvt2brYevd44uKrRW+7yJ7A0xX/XoD/vjlpndue0OASVl+mahknTSaUNm
YwAbo56NshRN/sxurFIuqbaoU9q6XlBpYRE1LLuBBMBNHvJlfFkCm56D8q7zy8tpB3LAkvWWYe33
xpRQA2HffGHGyFHxz6EQv+haRtzGiz/dQHnQflAxkCyw/OYiaHKuowVQ7zamuXsGrot+gF1xgjrL
jJCD8npHABnbiBlbkkJmW+XRrMi2+uA/i1MeKJihRbAc7pDSQdA8gIzMXUFnR4piuqR3NGDqunG0
zOha7xTFoDvBHYBAkSuTLkyglC1sSUj0AAxJGEOzwxOX/vAcRcVtDhEmJI4y7Ex4jzkjJAc445yl
G3M6tMt+X+dIWFYTXy2mLS0r091TsooO6FDrKWvtqyQeP4rK/bOSXQpmHUWA5a17QWF2bZhkxWn7
1JYTVjM9PYIbiDtLK0b9sPN9VnxyIbFZeoJfLPxbLQc3qvrRtJLrpp8frbXQIIaT+aRpp/QG5qci
EazsukgyfGT+dho4bbyL8kgwAzSw6uFRqbybKu9TgrGRenklMaam1pMNYiiV3r6eagMD3/LKYbeK
n1Rss2leAdFw7QzNJysm8dy3FRBwoICtLIb38v5KbJlKo2BexEJ2GEK4TBj7p48FBMzMXMd2jM6T
wv/lafZ5U00ML+iepAsoSPTFrFLAvDfWihi8ee88QCTgFJXwa0LnKEBtQIqmB13wRR3Dd7qgOk7x
eJJr2/SHkL4xuJ2pvdN95myvJJqCOdcOZ2SPX02c7sbCErQCstWT9gEnwRQLkhM7To9ai4OkVJw0
AXQEd2FU/cUOEzPt0aWWWwZWH+70Z67ZZZKt137dHsp0fSqJOl4yYbvaHjFCl0tJCJfklcFFbXUf
xdYhaR1Rw+9jcjm4CMdDTnFa2Mzu7tQXMDaXGcXq2nJC1+nBBpU7U/g8wTjkzkmVHuFHphELAKO9
m8ocY11qyzS4Ykbxj5c3HF6IyAZMzgbK4gUx2EALIwnTyQuCaypp07L4np6UIKWgJccWotvM+626
yeQKrfUwrsdodm7FEtRf1oIHrrQfLcCztKqV60PKs3SWDBSEILw0LOMCGNq+tNfiHDtqpvVGr+rd
cvENK/HVy7zxoWryYwGk04fpLAZbmIMdBBfomICI71MS3qnKnwcGCZcFxCWhvF3N57hCclHsX5aj
7rDlUiyr7tubnMvMwnIcK+ccI1W7LHHjTu70+1lLWuvWD7yDivR+mMf7lC0AzXnw/N85TSQxwkuj
n65K+I2JKtiHvWu65DfW+FdlsN7W2fQjxp4nFG2Rx0weAo6ZomZBbYWY+jqbmPuGJrvA1cXfm38w
e7CXVBulD1xBqTu5OChGiDcgJRaSHLUUNrzGgLmngrU1vlPAtdYYXmDJBb4wCAXs/A4UonCGY6/E
miZm448LYuNxK8i2yiB8GjswUas1N4gY0rU+aH7ycvwW+o3q9jUqmZRNfANCOTpN8Zu87MGx0yuS
vWNjG7QsIes3jALTSh5jitAlNFXzcy2MFVR+8Exq/hueY3TTx4YCey5cXFeDE/e5B8wyZ3QE7hx+
c7uZ0b9hTZk2VPR43qZPw9L8kQtSnO6//0/hQCPlnl11LJ60sf70JhKlrn7ST9ZXDShPuXxmd96d
2Bl8LZ4TyoJstSUV122gBIProHq8ybb6oBhTNxHrzRUD2HRygWEzCR6XKgYX2Rdo8usZjxLJI6TJ
GR2TAMY/UnIRd7kWNnaCRyPNHiWUWbhzyyWgueA6s2NdeB7gQrAdYgYK+RVDjo2PpuuvE0JWC+KR
Biu0APPwEkBo3qTFIjZ95w0GD1XHcL55xXW1Y8g5OjbY0TKdelhS96ewsrc0nG8Qod942bPVZz/R
shlnQYgJZxB8Iov3iVHCChS0isB7z0CQas5eqWDFFwQC/0GTkE51rXnucDqcpCPz31M4cdEauOth
xDEa7um7C2u6d7Mn25jeIzx9sOc+6zhwWFPTOIL0PYu6IghlS850Iv/Wz7M36mOFQB4/u19RoqH/
Vr0iasMr5/Bij1Dhxh2R7rsAi+yk7xofJfGGb4qQX1jVfuujxTLNN20Vj6rKnvqbyDAvTMd8HLvy
Ic6q4xbEJ71jPJCNMk0Xztxg7BRzjJpw0x0GBmHQ/kxL979tMB6dgRFl5V+5TOjq51RemtUBHF8U
NC4M98ynYkBcceFMNuH7ap4HJuXS1MQQ192B/aiNM83rS7tfWAh+hctcXIho8/vqXiElS5LXtRgf
esBrhcaY4NbvzvcY48JtZnfeun5CK5xUZFwdjUmYugOM168KD6a3Xjllcp+RIIQbjX1WexL90LgK
LC7JIEevFH08byq989EKYMEb48MfGRvRkiNgmAIUKbyu45HXGbPE8/EQmsZz44PngkC0kY+wdKjw
YWAoa4wPs7SBm/NvQfSphpPUjK8MkwGeuO75aXcRVNWGnL08dzPslqij9ubEx/LCuIy9yi7Rcb8X
ygtW5r/PxmWerkc52UWhdyHBnUI+Vgk0dhXsVRosIW7MgYkouJvlk/VIK/HGm6DlarGSO2bp6Gmz
wzJj/vLTTwUD08gP1oD5bxAFJNZh9+pl0wEZDo1Owb0zOi+zm5RnzYw1sDe9zMP8ozU+Nc7ZlsZX
Hmxi5OMG3JePXZPinmx9+kC6lC7IqdfH1Wtv9oJmfC+nGouzj2lsXlojvBahKkipWUHCnBqtSufR
LNcfzSwiNvMkV/ARe711euvgrMnFvtzoiOkJVgLXSB2BSpE3YuoQ7p/sGhv5q9a8HnEwledxnhPc
PwLsuXjAJwPA2HxKg88wGJnxTYM5w0t8nJOcNnlmKTM7+n6geVSnkcLj2jPisk5vpsCDfA3qf0U1
Y3nMmoW01Vev8Wljp/V8rcN7K9JHIoeADseoDwlDxGaaMAZNIUS1OS6/EDX9zqPqyV7uhwTDGuMb
Ccl10bkchu914f63m2TwPEVzpCWlpMNVd+ulJfYMDi6CODGTdd8ph12N8IvRrq+D6/8e2IsIAWD7
ef2aXaR1J/7T93OoedXcBd0mJp2u3G3iObeLw8SRcVnJ0+U8V9EFsbdvqWUfgjC967PhMsubl2Ts
LxNGHiNsvivK8GSV4VQphVBjHWGFnTC8nEz6d5yDzWiFIcmQ5ha3ZvTs+NbtYqL3ye1zt8q/3U0e
ozGDgMrf5uppjB64p4bEMyDJWEA7zYbngN8tsj2Je5kGarKJ/LB4JVZkKNplkmy2FrJqSgK3vLXW
6bxIaP5ZKJ0888clACWgRoPPaIEsZkDqaoXPuKt/8vL3CrmCvzzBMa8erVF+0T1vA1ZxRD/DIrsw
wwdWQBI3V3ptOu0qxiIuNLrTrZf/MKMCC9iG69kPg8kEamChbMgZhmMwH7r/JVKcN+UvyV265eZL
5QSXjNhAiuhgmrYEt2GOv0Lht+NzkCO5Glcbf6tyYnHl+72TTL/KDQF8W1Xfo0FfSItfh5u/zH3x
2dXL7R6AFRZmnAeYU5b/ufP8YW3WSz46d8iZPnDGeqsnqLvU8PEwn1mdXoxdrPLTBMgV+oauOEj5
/hdhHnyftTv4eMzllMW1H75OM5YlOzMF8fqOr/xiGg5MyLyzs26/Hf34C/n0y1DY95Sw+u2YNta+
fDIX1n2JCXzUJ09z2/22xojJWkn+T9+6jTKkiWKG3O9v/hS+rGNIc1L5EW1Bd1W00dew4x8QRh9t
Oj3WaYSoZbVRFDgFMyX75tsB1spJgFY8kfSB1di8e31HCZx7H/5Q/6vSntPbHHDBbbvneVv++lUO
x2U1gBgGLfYFmoSly35XQYsL2i5UC72fMpW1916WYn53TJqsGqYJ0Nu9fQ7BeE1HHBML6v9H2Xnt
Rs6kafpWGn28xDLIIBkc7MyBlKnMlEulpHI6IVSO3nte/T6hPpgSS5DwA/13oWyQwTCfeY3rAzJx
Wad+KME5ZQ+h9A6N2e8Cg2g4SJ8ydIP1GbLgJVzEzc5sxpuxIgaYBujM6a+hsJA38O9Raz9E9UTv
Jpuuqk49jGX8nBjYDY1tsItbdfKaYT+EJOlZG+6bjlapDvXh5fDWGeJihnryhHEnbJcLOX4opjih
Hm9xmRblXYmYf8DBOfrOs4ffzUb/3bhyv/Rt8h1XnxNy5yczG7nM+A1DgTjSSJ8y3mFgAqASq4Jh
BgKyzMgZNRXWJqDC4tK9MsAJvyg8zJ13MJvqC7qCiKdV43XU/o6TJ7tOkKz/xlXlNZpTb90JoMpZ
7+xTSWcIYDThsZ5yk/NIC5eUukKjmQgtRVZMIOm86T/V9IBZQkIJ/kjoTRcjF6xdy4O2ofQQsNDR
eZ/o7N/cRMXzCz0OFEdlUYo3Z1qIi30TWclGdz71dcZmFy15TDPgxwlugN4a2XZrduet0x0mpAb0
yxuefV5o+D8kaB1lxfwLwG51tGzxGpYPjERfrdxNEaIkEWcCAZVMMJWIYJ/xN8leXm6ifOFSxiyc
K3GEf6kgh5r2L5o3Ns5ZOqalOVpSsWxBM8RLeKmbLIvhbWyuMjOk7QrKN+GJJD+P/TuHnOwltbua
yRDaFsEw+AIDobbGkTpUZPyGZgrbUJ9PmrRrgSDTGXFU+VsYrLRm0usRiS+LMCuDhTmSWhI1ghyl
x7ZcYeF2nw3hg86tfCfa6AsvqYmRm+k6raE39YSnHen07MHs4MwtC/Vt8PmQyTjcoc9+71C/cWvc
XoQHhrEeHsoUGSA9XXpufHRCAMHrrUA0FvTeXSxrxNeBvtUUrXJ7/KT7XaSks8puQ1pgOKD/eoHz
qfnaGaIfOhgjuNWZRktQO5rFhVY0AeX6zDV2lJ14yqE3IaCCsHlBEp8aDVVmFDUTsXUiHFGQOoCh
oxHsUwA3hLpNEsv7npAm5k7RMNs5NjaOheo/FUYwOW72C3OO847sNeFspLu6d6DHaIMvtL509PDy
gMSFgTf8Rr3jRj+RxWGm/IlQGVFS/lraLztFAql/b24CcHLwsvm5nH7q+9dLknsgVludleuPZ3Ao
LN03vnYNbUnvnG4Ydq3jbaV70w4Uy3j7Ad3HEHJECAGM2EKm/TUAqsGn54XQS/w9ALOl/5qGsdhG
fT5KWBbJTWA5dJvw93CfyxYWIf32DOAhyct1S2XNC3psCXeOZ35qlum+YSAoCjsGMGw4ei1azF6H
zRimMgTvC4QhftrWYl/aRIIB/aDZu0NHIO3uhmCCLzDAswC4Y6Ow4rlAcB2KDfR8ffMeN/pzOl4a
t6LnYknToyEodC7hvTvRt4i/48SyySygMz3YnlhYdNGBmzbjWUUhB62anhPKPie3EGL+NXkTdK/Y
9G6XTK8TFknnZ9vRTM3DWHqI5ZnpUacLCw/v2u1Fw+t2rX8ThAlWk/b1VGh1CoIt4xESIeRTIpPs
RaJLYtRE+7ybzcc2yOCrdFfcZVg1dNYu0mUTUuGIzI94pKvldvQ4oTq7IOVrIN81eXCxdNY14TZx
SWlfJi0qNHpWTLe6Tfh7YxZfDGwuPMCAMP3oeUn8BUBibzVeRw7J+dxVV25WnZbQfyq646A5FJHz
2QH7c+bHeL0nnDIaO5E0GOiwL9vY+40F0nXuz2hUWA+D6J4qy/mcl4s2KG7s7lLa03XoGnCSnRtO
ZDNWJ6OT1/oUlgbwZX/4FPn1EfzXPsZyS2NRZTJcGjNO05Vz1XnNrpG4pA2FKeAHpY/kY9soivaq
XK4iLtlc+Meacx0jJ+slpX4CUVOxa3DnA/Vjwd2bFDLprBiOQh1safpvRcw7UMbkfKaHn1Maqssv
sTtQG6yurbD+oqj1LFP8pfC5haule1CJTQ2dFGckJNfZvqrmz1CvabnQRjc+98KlRYUbQjv9at0J
IakTlpzIK0BzW/LP/TTtbLuEn35D4YdC/+iM+9RIywsXxbRxRNfRCTZ1h5dPi9uD5W6TNMQ4xdra
VrdfCgn4hFfJM4f+vsSVp4wuqjb+1TjDL12zsZ0W5STxSAY/AYrgUw8KVUGn21mNrsAWlGQo5nP5
YqBosmcN7xA4VvFoKGjoOeaVVFVBsFjmYwWyDAkrhIcwcInNQ2XKg9s735pMEThSMCiG7046DDi8
IA1Yq2t9/DvD8GC0qOc0Mj8B5N8kun7UYUYTimPrhCfJ6dDI5LJewvPUcq6UGA+h1V3lgOYm+gVT
2X8Jg2mvTzEPRwSB1syS428h80eM0G7Q42epA1upQvUUGN1zSagDHD2/LClwnWHJ9VAYFKGnQR46
Tq2hFw8FrMAoMm/1caQFKJTG+orhutYyPtVwVyf25VzH085KwmhTh1mz64OgvUhgAyCUeZUldQIW
LdtmyQtf4ZZDjDTZ7z7LEFpBh0g+rAPahJCCkt8AVkCO9oJasrg2MxdHMLiKHiDX2b8PXfNLNGMC
FbeYgvTpgtwDnVIijY7QWJ8weervyTtvZOl3ZxGxQ5GV/Ekz2UdUXGoKfvqzJo3pwAMOL3Jq3N7s
AlutAQQNsQm0p70pi/Bu7CikYmlx1XhofbYEOKIqL+GJb6LauLIEUGn+IpDe6AdmHddZRrNmyvad
Pd/k7XDVRdYdTeLv1hjtwpQ+YTghfMDM6sMn4HrN0ZK1fGuL3yic5yneY7O5SeyCykAB9HxAljXp
rL2bit1EKcaygxu4yZouqq4bK9rpg0gAcK8X4yosEcZq530XKjQBxXWG8WJf1jeDNaCbHGOU2bYH
i1AGFgy6WYGBfrZKSdizxxwR0LMcWU4bw25bwN8ZFg8NkCjLzpchb2lP0GMKC7BlYUauBO/J30Ma
/wwFgQL7MPzG9wMHqcK4d+v4ukaFoysaQLt1BSd2VBmNm+EBGUty3BhrWlNWV7UNyz3s8x9JOX9F
n5hAb0mHfVmivgdLGPnsPGg2nc1y8YRNRcavcdvwnxo//xTHAf9lZ6QvMw1kHynsZCarQMhrgvpl
IOF21oTTPRav7jZUw4GedIQIlX0cmwymXv+4LFW4LQoQTsnk4E3ZNr85CdV577TkjbWF+xYcSdrm
WjG2yFFFznqkcclUd1Y8/sT1HTfgCD2nfkaochmogEbxbWUMe124CpcrnbMjUU0JoyT/oG1PnWbj
007m93UlD7O4p0G2p96LnmO+1mSMt/rHIXCejRYub/Q1qrJcX1FRcTW3/dfBWa61ynhfRzBYIEkx
nTlZSMeyJrS+DIcKNHF7V/UA9yl2M5DmvGRje1t34zYLOdm7ybhwMaUK8VKELmZzyYLSoZIwuNTE
vfwCh8lzYgddsSZUgpKoHcWJuA1uzAUfZsQO0mWnj33KKYB1CJep8ruEA5pnoQHUYx1e6uoGFTYb
7J9uTg25e649jCnsUD2hysMaIjShVo/Hju79YTioCzH6SgDavilAY09IeBrfJ13xoruM2x26+Aed
mNPey4t2HyNBh5kPiizdea2wVqDuzLv0PcS8ew3t5SeLkR/KPN2/3FJUwB1mpaHHW2myBKUDBcgJ
TxvkGsk7kxtucv6fO+m8Ja6b+cUepJf+hyE7Mg88IfxCNwZ8bT4ONCIHrhpd1CUQJS9vmNGa1T3L
cMcNajsHL/pWYS0pkprS5zP/QjZiMoM3GDUaOE8I9mk/O885lYAu9B9CYow81MAPaBrIyxHE41dM
mBlPJlQnfp1emSDD0tscqJLWH5JG9xI68dFohlQcFLo+oI86A3nkM/4OzNudXnRgQDlpOSV27QDY
b0q1fFTu3vcE1mFbPNd85pgg2mySrU6/dDeghkVvtVogizd/QZsV4bW2MOEf1GlcZ45fZQMgjR3v
0YFvOmDfKRN6LNP6EEn6kRcAoPSXgWYNb0OYBCRLtZli0sZnKGvQZdCCRqtLY8HgJ7bYHMLR0OmW
XoC8Qk8cTB1Kp2hMUJ79NoJog/YkVuXI5AcFmOdPVHey5kkf+WGHfHp0yRPjt+CYVx2Ya+Jynbrq
TlBO4GJG3BDQSIcfTlxddMMjs6zTMb3mKAEA1NakYtZtDRxJM0p1mZCwjS0gjCckRM88bEFBHuj4
Tf/7DKP7tfFJ5yXouOpukvVNtxcSsraIyrdRPpl0Q4n3YVXoyJtAnKfivaOlB1aWERV8ZU51OTBH
K6BkZC5tQ1HFnj2CIXljFtaV7kr4XMB2L37MbbBlPsYUxI/MN61WCUKemmWknyKNb1IEcwRmf3qn
szRUvH/J2REuwf6hitvzTKIIBqFs/G6Zn2A65L2N5q/c4loFr4nZI+vQrjY1ooagU7fUOPXLgVki
VDctCRiFnjatN53gU3rXIqu8A986Ycm1WIIyJRpoyWToU0JvF2K2EkA90NAQxb4M87hi0QJLkNPP
8vrzUKF75MFIuctYclTBcpJDUFb6r+v3yN1+G9bL/RjZlxUpSt8rjhW2td5MTvlJr5cRRS7d6C1J
xXSMqlMwsllGfokr2XujgL4PfZNe5Mg21pXDDBKkG46H/GWlcwjduv54ztu45ku2RkWBHcaGGeSD
E+Zn+pc7ESLDq+5jBNf5k8QY2JVg/BNDK72wy08sHWBHUFZvUWPY6m3JJ83BODc0RvLiK1T7yxFX
C6BVWiv4nuDRa2FhIDUVVwfREQ7lX1jI5Dg0fPg3WS4s9DaZLikvsGiHSl1Rg0KHmPApD9E0UD3q
D/AvgqKZAKiXiCKUh84I8DeyMMYit5NHYDtngO+4ob+E1gsjXqc2erWKxkFmsmw5Pi50GMUQgYg3
yF3H1ObTnyWHmV5+kxv/svRCI/2xY2sD0goAH0oMfDANYDW11ST1N75LbqiN3nd27xP9IUYLp1QU
/k2Xh1v9xILjW6/ZrC/2NbUVk0aTTUAEGdXwIggM0YF94tG4s0z6GgC0dI6gq0X0e2/0XuySF9hr
gb87QBfqkBzWFmis2vd3nOh6cHYtczj3SHmp+NKNtLXCo6Dk6QLH6xoHmSmktbLpMFJqlronw0vC
JtTrl2k3wGqEmARKgTs8C0vfj/4pMSiEadRFLR+TAYXz2ATaHp9mpz1GvvgsYudyUOBjPEk4pXBE
NRvzWLoeLMriMhtDyGdR+90Zu+zcM2S8mVMsPubuDue/5Rm58C+R6+1C5XGQO+TAGJU0OTziEo05
HypjvXxJ5opCL1UistOWpnUTZlTwR9d9nKMQqepqkcNxTBsksJ1oaHZEOMH1IPHWioZAHRLLXzRI
H8e3f//r//7P//sx/Vf4S9chZ1C+/yr6HCmQomv/+9/Ov/8FMFT/6uHnf//bU1K5QB5NwMvoV1iu
7/H7P57v4yLkD4v/Yy6+F2LPDo69LO7LMDgMA56LWT7s//E4rildzwHhJS1Ull6PUyV5k7ppsRzt
ZIZ8Oo2UWzJJSp0c3x9I/f1CiiDTdH3TE47rrF6I+lmoes+XxyELDdRITHE0KvAPsqc/nxAfnne9
ottENd/5YC7dv4f2bdeSrhKW61nCfv2OZmaEURGE1jF1ElYkBvNE56mtiaOE0dm1m6rl8/tv+/fn
80xbeK6rFDPriNXbhjQNo74fUBQLKZgado3mUDq5p6Vi474/lP5Cr1eKZzmWKSxlKsuTpnj9dgDw
DCpmxniky2RdtaoI7XM54Hgr5yLbDsgvo+AeV0fZEr6MoUVc//4DSPPvJ6DCbkvbktI2yX5fP4Eq
3aqdRWRh4pMCOffDZocEIgIAw1wgrjQ4Y0PIhwzBIqP5QF+1u0q8HFeOpRMoP5sS5c4lqqFGIGi5
/GjAIV02YyZBPwkDwlvnqO1oxZ9kXeanUHHswYhxoFC3yPV3bn8/j1FNSkqo2i25uEpRTMfUwWkb
TW1StL0DGB/npWPRmBgacZwwb350gry7DP18uViEwbJoCRyoJZsJStISbPf7kyTWK8IxHdcUyham
sj0TMNHrSUo4kRpBB+DEZ9TKM0t3KzPrxRozQXWvHaiNj9jJ3+rTNgbacJE9CTR633+MN59COp6v
XPBKtr/aCkM8+aFv2+5tMOKOBpn/GDUfDGGvtxtv6jnSs4UvfJCopn6GP46uipLLSNejPBVE5nZW
4x3tARShzZc9LxUGUd5xYnG4zXILmXQ7xmTp43e/Ma6rardwFbfVKVgSGOcItBPRgsiDJaa+AfWi
P7qFxshjE3zaGTrmPkBNUCKBjlQtWu/JIbPlVVy7H7yV3rB/7jKOYltgsWcp6bsmp/LrlwK/mrmU
erJTBQS4DOSLtMRjEVkDfkfzPa7sh/e/1Mup9OeIUnkShDbHpcfZLNb7GoSjGbezNxxzMwt3lhjy
q6bN+4tmlLS8usaOTk5toljShdR4nia3rr5acRjsqqHNQY1l0r18/5HWi0c/kXSlwjPXk7a7viuk
iRRDluCrF3pxu5+HGowL58E+r0Vz/f5Q6zWkh3JZR0ikm8KFAfp6ugXcnc4d2/4IoY67HTumM4Sr
vMe81a6jshfb98dz3jhF+cCu8nzhWdKUqwFTq2sbFXrY/M0znMuqiLLvlWdVD1FdQ5cIiG1r1WJj
kh9yzdvPG8g+tm2Hv5HajbaeB83QabLmNqc7eONE1NiWLnIPUUhpJlii/medFsl2LMWy4Z3Tnnyu
mXaAwuRusWj7Bk5m76F+2eam9uLoGDqoJYYDbMVAlQ5h0tSDWO3zh8C101tkBKxNGI496CBZPnu1
GG/8PAugsTT4VBVBXV4k9QhvqOlG9Q3MHtCiaQLrNA9QGyzVPSE+/d0MZXM9o4DXXXfzbGl7l/Tb
6GQ30YxZa0hwuuP2dDBqRkz6Zyvk/L0YVbf5YPJXe4uPzf0sHX5wHX5c7S0/XdyK68M7gsrZjFkr
sLhdwMiZxfn7A73xkX26OCwt23e4mFcDlaKxVGI66FpFuK17dqbSszQHKm6lFkIBzlJfBVkiTrYa
0Ctlzm7fH1/8HQShDqp80zdNRBno1rxe1hj8OXXScwMlJWAzlVTtobfY4lU/NFA1vQynNNv17hcq
YftqkPjX4DaAzh20jskqmi1oMXTih7lKwPV0KOAtSUGDxFNXkR+J7+8/7t9P63OlW4Si1E+lMldP
Gw11kxqQyY+q9AXojbii2GPkcgTDqeyvJAJpehaZakFPgx7C+4OvD1w8u2ybze97DkmNcFY3Veo4
fptx3ADBs+g6VCktpzCrf6XpUm/KZskvndooPzjhhL6F/zx04XcTICpPCSVNHy3+1x8Ix7x+CILF
vnWztNr70+DfycY3HwVPeECSENZczheQMgugvKNJ50bBvIPJK36///piHVTpC4ew3xMWoSvzv4oX
gqhzZTWEzW3fw8rpowkDnGZ4WOwETdkWmpHX258IveyLUBkIbiTh7v0nWJ/2+gGUdKTjW7ZnkSC8
ngrH98xcWRLV4JKeU2gD+Bzn52Fx5AdfWlh/TfrrkeTrkYQyS+qm0XRrRAn00q6bsI8GPCwgTlJa
ya39vCDpZS27jG7RqXZlRPU+nHGtqvMPLh5LD7ZeAVxaQsDvMD0SldcPU/Up7hj+gJpgPvt3hZO2
d7NTOFegavEdlDPWpdiNjs4dJuY/nKIHCdBm3WVadfTDYjd0Hms3LB86b3Iuw8nLrmmwo45mhrRv
DTnNNwYlRMQ+ADjOYbtARTOjLfRP94NDdX2D6pVss5RdQeApTHv1HomT2PQhF7wTi/HLWGOJs9je
he0RdIFZ2/7TtcJgNgEuOSvwY3N9sM7Zknhjat7KHGEsV6afGjwwgxBu+fsDrU+Fl7eyfZPNSdKj
vNWipO/XzLikmi/SOnH/LQvCH0OMl1KsHmMvvHh/tJcLYb0YXFs6ts6QGXC1CU1IfiXqceatHToa
dF9FwMbMH303feIwuI9Ve9Fn8DBL51FiegxmCdDoMAYJ9GJ1K/IK62N5XpgetRYPbztf5WeLO10X
0jiztBuZ46G0JwRQoig8KjE/eVlyKZbyp2lLqvfuTEM/8Mbtks7fq8UBOiyKrw3SIKh6DFqGiKs+
/mDj/71yuB5NW3FRMsnmOn5XvYvralzgqRaLfVKgtWUC1o3SjetQuXl/hleHDKvFZm6pByhLWMJ7
Ccv+yBXMJKwINOeKLnxJmUXelROK01FrfDDO6uZfj7NOUWdOey+ZfQyzaE101hE1K/1D6jWYNv/C
MhQh3vffbH2AvwxJxu05wnS5SuzVUg1SuGl9qMqT33cHeFyF85UyXFH8cocHfirn2xRXmA8GXX07
vfuILriNyL4cz1sHGCCToCeGJhoQw9Df1eGQQNenYRoyAbTjvOrQkcdvycudHdxF2vD9ggWqgvAR
T20MqjJJtyAraQBkJlWy2f6HwR5PCGRVP6KuWEh3vaWKHAEFYIbLrdfuEFFW7c5OP/jYL9WVP7bt
f8bQl6Y0LVvBnHt9hiujWEoLKYZTWaBMlg3LYdIYMD/p7/Ky2sdLu899SA+Twq/H3VYKaSJ8d+3F
/Wy6CH+ie+0hFYu71+f3v8/fy52X/98He1kzfyz3KvdDETXpfEvHvSR94+yQnu9cBISFH5SFVvfY
eg5eIp0/hgqcpXNwBc5PgyiJl+SJvvnp/bd5cwiCNNYaRySR2utpBrNhJUZgZKcp4RSzjlXdfnCv
/L1tmS9KWpxGvvX3HrJSJ0ucKspPbf6FgkmORhkbFbGMCBaQR1ODnP/9d1pHgP+ZN4fIx/OUsuX6
9Eunrs+h++ancoruM0KQMxHXh2RO8BhDDMNxAljngX3jhdk+ROTeR9//nz4CaxMiDmRxy5K2WudD
xAZqyUMp7pLEOYdYfy6zXaeQBUaHczb2Jmauboi4ZUw5v0mzf7x7VsPrtOCPldPGyDWJpXJuPBs+
kIF50QWi6uiEFEX1I62SCRxOnimEsb2zAqXnmg4btMEJAT7HQPAhyO5mYXh3DRpb2xH9c2DwcfX1
/Un6a+3xkKQkliPYT+zy1dor/aIkPq2tG2ugYmQXy6c2UdVHx6lapUBISNoUfRyfShm1H299b5hT
3GWRkQw3QNi/jRlNniRBhrhp2ucQ7YU0mjY8yvloI2XTewdDywiK6Uvl1QcvSO+4pK+DknDVDKsL
e0iBzBm28QI+JptC7FlVe0m9oFnM39JdHkAJcSo67lYCPVJFsUBYhErfY3DgurCsrOFCOeXPtkuf
C9LEZkjuo8Q9eB382z67gGV/VVbyfJns/qJTQGyz5Qrfw5+CClJeZzfanrBy+KqUUL4ssf00zgIR
XBWjs0af8Cy2qy9+71+6MS2nBBBMLtt7XwS6IUqRUnnWj2wq9z2wOb0g8yV66CfqYZJCg8JuKnHK
2yWKLooexR+/osgJHHcJcko4YftkjVo5vpX3vCF/vnIuXEqw8wxJyhDmV5rmX+yxjTFDdO+jkR3u
5CDLRPA4ywXW2ojUWhs/5Hl/rJzoy9IA7xkM+3ObGoDSXQXFKogBVxiepEuc/FzK6c7pzDuXgnjT
gimV2dZD+yJUSDjU6dch9b4YRRZtF5q+cVECo5BXC13/trYuK1QPzuzOOIzS9jcJSRhNRd+F/p5u
lUy/kbcBR82HbbyAmTdt1MLKEmUwz4iv3AYhKLKLs3nR+OVBbspW7kqt7e8PFpgJ5NY8H/UL/Y/Z
BdiZoV4wvorz6xKEG9JC430HQyWT0QY/JBR7FUWiLpHbqQcRVPjgFeLQBJMmIOd/pSuJWMK2y2P6
uLbEEtAW2oyuQ9Iv7iATOEl9X7c9reXagQzQOAWUkMTyDnZTgpHA5HZnlGazX6wC8SnqiIjyjK71
S8XZdAT42cN3bxJsZ5jBy3EqLsFP+TRQaFn7TWRSj8jqm7QEO54mv7N4uEllAw1CJf19mcmPujnr
O9QVkHYVNQGH/jih4yquMrCzcGZm5WYJo/ToO2n15Hn+chP603R4/5B5nW0QEpkv49CBI7UhF9Y5
+h8noV+G0dwVMxhJQe2uCWklzE0ffZoW5X8dk3S5SOsu/PX+oKuTTZHu2y4Jse8RylmU/l4P6uR5
vlh5kp8aEf6szeRe8wLeH2I1hesh/NV7cXG7A4Z6+UkbAQlRo/g1JIfIbj64TN8eh8yQGF+aNDRf
v0qczWhLzjkIzNi87ZEbmOYjAolf3n+bVcyr30YXbIkqHbJdHKVejxJmUnZ1E1enQb6oohPNZ4a1
hZLywbTpf+iPsPJlIMEYuidrURJZrbzAEnMXISR0mtP2DNHx3EPmfUbjA2cJ3VYXk4GOUv3BqKsr
6D+jKpoOgjqpxbJ//XoCoGwRepT5gIBYfXVk39bAoSc02twW9EiVOtsPJtR640UtV1+taNuz2VYz
OhvBCPs6LE4+aRtFfhNpHsJImBtegm541tXOjRWnxs8GsvxXvzTqpyUausfFcBOOpniGojRyYIwZ
sHdPBeroT/gYZUWHT4y5oKKTq2FXjgm8xaRfjqTNqLj5dRQiMldrLovlouZpoNcoFLCVvO4wwEBr
KT4zSzHc1q25NLjnDUZwRrwhNxTKDJRWq6+IrJQzPq2geZYMhL5RA0HFZKLI6g0mHpxYI1pWyTmx
Q7SJ0Ja7aBeTlRMl9imoNPB3XiJ8WAT8g7oHLVMUoXHlyrG6tw2Z3MUmIJA4h2BumBr+Opfjxg5m
rC+g0Z4MEQ4IH8NpGWea3O9/lTdWn+PTfLFMsifPNFerryQjmavaT08yxo+ilSCgPHAWja0ulnL+
Bu3igIzV9VTnH2Syb+xil+HIQ1zPpnS9KoJYcJ/8RjXZKTah0aVakqK3+TbFKD6K99dJs17sr8bS
K/OPE9euPBViLpHxRYrbafGvSqe8rJWJ/I4pvhsi+Cz87JD78XWylFfvT/A69NeD2wATCCodqf9b
xZSW2yVoAjWcvJFYLlTs9D4GEzlSZbY/IlpmDvhPejlkqBEP8qk1yxt7GgGXNgFJ9AcPs551KX0A
BCjPcRfQMl5HnohW1cAALXlbhMWNDrZ8Sb/WDy/nFPSUhpqD/sHeLevCy9YboIURKLSuQOBAZHuz
Sz+IheX6XuKBwDTYksjGsm1/ne2NblwYzEBzgz8ibqDVJRS2363Tbosy2WcKa6hCPsqxA26A2A4k
eYs+Tprbt7WZnqIUMXM7QCNHQzu9JPgqIzt6Tir1uTfSh2I2fs6hvBEQJPPaBOCe42Oi3Vg6C4Ex
z+BEmZRdA/CuT35jxheVkz4jZ0Og5zzFMdrUlYWykzFtkRY7h7ELXyewNak0+pQk3oDUrnhOUKz7
4DO9PSkvmBYf1un6K8GNNyeC2OlG9t+D/F53r99fB28MQDHHlYKN71AyWW2+wYrsMo/z4WaJaRGF
NUzaepDe/v1R1otNX6G2BSwBYIKpN/nrbYfkLoDUrAEYF7fWlTHHw1XW+/1NEYJ3e3+o9QvpoaTF
pUJdT7CKVpusHYtgbCGiwcDoql2lHAvkbD3/s0KL3soOr2L5jk8o9Venzwhin97ImJz6YPrkmw1q
tdAIcv+DVP2Nl6G47jjAmhjqr3lD+X8c6oTjKukI0trUxhEFeto/njF6MNKjRoq5ibRWM7bM5VRO
hpWeBjv6HbYKnfZZfPAib14uKDiaL+0+2rGvF0C9tK2KDDZqXpU/fVN9JQ7aLiralTYZbqO+2kP1
zQnnj+q/Yj2DdPltSs3C1Sk2DdHVy1Go84dQRcHRGuyDBMWpHOMMgyvYh8BPl1Tb/SRkrRgKFUwx
GsHgDzSB7/05ttZRln4OVj/pkcV5+9eCGbpAlNzw/lHbXmDvgvEMSQXhyYstOb58WzTpLew/vGm8
7vEzashaUavGJKkBYdprzyhstClNFfM+Ti/8l19fhuITv1GV/T4W9x888rpD+PLIxLu6ck47eR2O
xnG4hD3ubce5/IF1NVMzoyQjtTNbetEm461Ceh5tNkjZFz2OR/wwZkrLco/9Z+wxUZRG0eXclh90
uW19Jv0ZJ788mO4f0OYWkud7vZiGSZlzXzbBUXt+F6m5s7W4FPK79YuFzoTVI/6m53OJiE5nEmL5
T9qZ1A4/a3/XlogaMuOBqUywGo5r7U9VwIaIBtSsMenipylrALtdGC4ldlXa67gMPzin9ML76yWk
JfS1R+tnvSNkRR+yK0RwFG54FS+k2o2digObMdwYeYyqUfBB63G9B1+m7Y8R9Vb5I/ahJWHXtTsG
RzfwUF+HaGBFzUaLPCPQecwybwdf7jkNi8P7C+nNcYGDkeIKjpj1FgSOOVZROwTHqYvQwlkgPsPq
6zsEhor60RngSbTzsXBxaH5/4HXipl/Ys0G76CYJm3+198WABlZZFcZROX2NhjD6pm7oVpumQsNd
gqH5IK+x3toxHtg0G5wiaFe1WpjZrDySk9E45iJAT8Au5g1v/itwqs+VBD2Pamb3AyhWcNkFBUZb
ioDPJV+tOgRk3CW0L1pZug+yy8bvrdcjGRH2A+QM4aL4jTsiesXNBzfzGx+HGxlwtilsOvLrdvRk
l3gAmL1xJPw4Fdig1kKdxdRtzvDEeRK9+4m0BtJ4/0H74K1x6RzTYqUHyNLQv//HYqxqJ6xyQJuI
iXtgIFTubJ1AJjsLeP11RY6yqeulANoXjxlRFpIR76+Nty4G7m+dDjh6eawBWYXMRDyYkXGUQf1k
9cv3YaqvpzmA7dCCIVa7KoQMhAnywNEWLd62R58e/BJMz+iDA+2NO0qHEi7oJP0V1mDeyVVtC3ko
OAJU/ZYrnEwi+4P7962lKbkJkUWUvC2o4dfzneBQMvrCDo5p5I5bjJPEppu1s16c1rsWPaONp5ry
ohoFS9LAejsokNE2CuH/UPCF970PGB75EOcspi9y0VhDdj72VrK3pgD1wmrwt1a4yA921Bs7+OXS
5NF91wX+8vqp227AD8JWATsY31Z43xK3By7DiELh++vhjeOYXgyYaiqYbF5rFaD0cRnOfrvwDYCF
NpDvjDn93VrZ3lfGhYFHw/vD/ZULcjYxHqcEiF3ConUJZMqaIJ9mvodZNZsp9zbwop+p2H0psHZd
AqCpeA4sxfDglOqyjq0Ptr2euNXtQ8jPWUU5CzLAGi1spk1Bz9wnLEqwCJHjE/470BSy5IN199a0
8oL6fyZZhrX6gEneWyJMewRrkAOxOvUlc2KUPLpHo3d/oaL8wbS+ORylTRtkq0tiu/qKNsB7Wv4D
BqmF/1BhJ5wl7p3K1QFW6i/bqj6oXLwkE+tp5IIBcC2o4VI4eb0++3rBhcGaw7vAveqMEtB4WdAT
PcRjO2+9EY3tCBmFM/ClySabYB23WLHr2kp4FaF6cyn8sSffHeQFzIIMz5ZwPE8iA9VuWRV7XMqK
z2m3xEgJLoAni6ihYz7KM7Zwtu3mGBNmtVBdMmKxNTPlnDvhhBN0MalNZheAQxq8zebWxRw0Vcmu
o/Z1GZaptZvz9P9zdh7NdVtBFv5FqEIO25cTH3OQNrdEUULOGb9+vqZnYcsquWYWNkW+AOCGvh1O
n5Ofy97L6PwN8UkpOm0De+m/kwICyTnZtoIBE/QQWtj+7RLn5bHAWH+lupxeKgcdW73SvBMxeLbL
EoykNrWQHvttAGdiN9P86KJXhlezXUYFBN/q/c0In/5+rOz6qfC6+bUEL3HuNW885QbZVKs1YKYp
6HG2U6SDHNQ3jjlKAGiXYHjiqdJQ9DH7bWUP89rMcsSSxh7NoMxqP/5ja8oi+WVSfYIFyyditfV/
mUpgm73hz7N/C0+TpAb3UU2L+kBvMTEMbJFwk+bL4wiFpK2Pt52f4FAUj1MV//jzjfwmZPjHfYhx
/NsRWUeQM2gdi5nUn7p0TYZQWoRliHUH5G7m08oWwRSQe572/c9X/o3Z5coSP3Na8N8vu7bPjLQJ
6AmnDqbqfQmxyHYcYpp4I42Z16i9/vl6v9m26OVgeg2svKn/6gunpr9AxGHSF51DR0TiWfrjUaCB
l34jXYd/vtpvjlvmVVLdng9a4tecSq1FNh2Zlnbblp6BFuWnKOyUHf98FRmjf60iXadgEPjA1n61
sKQB4cGqJoQgfdfZNmlsXKzYRgXD1ZP/8GV+eymHYo7lWA7FpF/cziYpaKandfwO2OapaQBRJZG7
7wfv658f6Tc+m2/97TrmPxdk0NPO7vTYixIbQfiEeCwxlYg0d5+yuRbZtT9f8bdbwGNJSOwsgN1/
XrGk85aGcy24jez6bukhtsnN9uA12lve2A8B6tU0UP7HNX87miDFMQEeXQK/AjT0DIEC02uGu8xB
4bcjdjklRj6e9CRr/+MU/qt29OsqsR1QALqP70Eo+M8HHFEMiM1O92+hljePnpH3J6xeuXL0AtXr
3OmeowQSNT8NhiuiXSAjPMPf10PvbcdIoXA2F0C6ocfdFKHhrZki90y23rgxAb2tuyDBjjdVhwLF
BB9YmAw/o1iZBxofi92SWQkNsCnl19JTybMZwmUA+H/YBnVorjWnCfYiNj800XGk2ZxToVlZCe3z
RmzvzIwufS/Tw0OXUW/2Lbp8GzquVrSxIkfegGeERmRY2c1A00DXziQGFv+iZi3dm/4YHwv44uBW
jIt1bffIALTKRgHIIdPd4SJz1d46xZ2d3ZtjE6IjpFUwIfQaJ8yoN1T2kbOrc3RtI9gOtiMp1Jew
C9Qh8RxB75bDaZihpdZGBTUDsoHnvEvzuypym5PqwT7CVJScSerGd1VcZhvIVBbakQEGmtPY3tjK
buhUjPD/lvipDugh0nXN2mW5lx6M1jG2ANvoJ58XCJusFEKaPl42pRfWl7CrSIuEOlKf2QLJaqZn
m1ItapV2c7W1pgRS2NAsoHEYsw2lL2vTpqRCDT/UDr1hwdigo063MJU7W83tvu4Db41yt3+kFw2c
Qg0RP1xK8D+VDojhpNIuIbXs3QxDyC4dfbjKylRbxTnKGyFdD0dLLcs+h31sD0PT4kK3mAywTWUW
bRAVxKVhOv2HM/0vCyulZdowPaodrPlft5BR1qmlm3F5q9w8fNJVOb4OAa78+s/W4Xf2yCWioYge
BP92LolpTS6S0NfR1Ad7Hu+8IYX4qetCyFbme2rbr8DOv8TSvP3nK//ORrhA1+nl8fGTfzXusLTQ
ycSSv51Qy4Gv5nVClqqkteQ/nvC315GKHJBnF3Mkr//NBUgRy2idOfXpVkYrg5771X+2032Wr381
QS4YfCaKUABYwD+v0YChYfe43i3ps74jA+CGSXWGvp21i5LGzu3HeB0bCl+usbEpbG1RCNHvMzvV
DwF4yxdX9cE75dP5rbaDQSwThFEIg0yv0LREWC+vPKEJ7F3RcUTkrcuh0K1d1BbmQvOugzXox7Kq
EBUOS3vTwM748ufp+p0/8/dHlGPmb8PoqjLkbvzxriafCe8h1KxD38D1oFXjJhnc/0i0/S64IztJ
coFKKnnnX/2ZxunsLnQN/1Z1oD7t5gUloX0PNRpXpbMQmiS3QHSwe3T08JgiEPfnx/3dqpF9Z/rS
ZAI2+J+P641hSLJCef+HVSOL4tdFQx2HZlPSVTqqo/+8xBBGzWSjq3kbm/rdZHqQTg7jk+/nr5Cs
2QNF/f/HI7EJ8EVBghq/lk5tipT+ZNfdXTlEyLdCznxQNtUQrGTyH3tOYtPfPR3OoSQDLPqSftkS
EHuHKbZ3uRvGsTti6mKEYSYIPUQVGE1VT4+vfV1lFA7ddlO1VfcRVKo6IeSt3ehlX61pr7cuGTCY
FSdn95TOrnmuY5gjzEUzr3Ydfx/C5LVUxnCD7AgUy/Yc3Fh6MRRrLaCVrnPhUk+nep8mpOKmDpHn
rgLObLS9Aciva6Y3BQ/xubeNZtvQeYyMYag7qzK0f/i1zUfyAHoYG8g1XUzGm151CdVN23CekyhO
L86yWIcS7qX9oMNpkUXBvI0mUz8NvHFlQZgl7WI1wWPCGQqAb1fNWnb1rLh71tM5o6lvGvYgVsAo
ZGmBYNLU7pMygquwjtW28LRqXdFzADFSPRerGjJwfBCS6BxI5jWsEuthaj+rzsOMkLjrx9uqdb7N
XQOwEX/ikiR6vs8caALCCu6EsszUht6kcJtqZrKlLydZRWGPhE/MWazXMQLRAzwVYaLrJ0Dl4y0i
hxtKB9vGta3LTFYHDtAZGcw5X45WEDfHDnGTYuydrU8/xQPNOPmG47FBeGRIdmZowosSWvbJg4jx
dtHotmlGSG+sGfGUYVHV3iW/ALVMnG2cxnehAk+cm1gf80uiagNKTQtS8jCNd0vYzg+BTecw9dGZ
G66nQ5ub4P1U6G/DcQ42gYWyYVGPy0G5S45uLPwexVSUT26C2ntPe9DWmsMUWnNUzILNYqv8W5to
6F0QoFYjPZgbZ75UqMQ1KYwmSGXZj/TRTjst698MM4LbpezQ6xtgAgui2lq3S+vvkiQfANUuQwT3
IOEScurzW6+5qqHArdd7VUBKr3Qne69LBxGxphOBv8KzcDqW+bbPqnmnzAaa58Eed5ExE7cv9hg8
0Y3qfyWnbD87BSC+bYyHMTzqtJAd+tSwmUg219ZyJrjd5l5ZD1llcSw4I3yMCRkQGPnQcw3Clmmw
612RRIx2krt0LLIuW/BYyC6mqfEK2Ub1uuitCcOHhpZjXyTJG8h7+9DXIeRzdgGfXzIu8X5KTI0m
7qDdq6GaS8Ry5vKpyEFFrYy6zTe5HqSovwHpIhGRncqGnQvJR7vx9DA7N0m9L1xkkxgFNcbojfSr
ZKCLV59W0mreleU6Rzosb6qNH7c7G+gt9ajC30czGozdPbW9bNoBLTkVaPc5MbLQvDAZR85c5AyO
g6K+904wxe/T/GFDOPtZiRI9wAJfE+W2QaHMPH+TKqFzBM2+4q0e8zmgdIO+wRoV4CRFotoWtOeh
GK6d8QHJUah9RwvDUcWOghZMDisvvivd5xyBzyTfEr+u9cUG5lrueuM5d5+dqToYwxe7ho620rcV
hUkXmQDej7YQCpsJbcBU2vzvU9iuIQZfcV3uiXKkmUJ8FD+b9j2VwsUyN2T44VB6Vyh0hDMkNt1L
F3wbITwOsNkoXiMFAcGPhVxzDs8Zf+/hJxpaig2Hzg4QoM+gVGiFzB0J4LGGJqipwk0GdbJCUEFV
6bZINBxlfQ9ZIgzt91TMgtjb8fhxgmhCm5GHms54iKtZmHOgjlLlvHFoaS8bY7vUGf/tHKTqU0Wa
X1naBZ2Bs+meRrNdQ9K/d0P9Rw+3rW9BjZxWOcyKyZ5FcHDGWugd00fDAAAcootYhQXco87cQ1Du
m2iqoCUWOCF98v3I6gtvc7goNRMksVejhDYXzWVIq2ttGTet6+8zFXzoHhggyRTWSO7BZ6ZdzbJC
YCSjo8TsbziVDiUPbGjN81jCCjoar9mUXWJT2JjG4CE1ym3q58eKZmgChuxa+85uMJxHoO4FMPro
qg0WHIyEiSqGNrm/QFK5cav03NntGZ7w79BU7AySSyQ7rxTOtjKElqc9eYgumVb43aps2KvmY0jN
kGgU4eUOpqQuvCAdctXRuXKM+K7gFti3X1XqPqYuIjxOsp0NZJttczfXu4C7daz3tKjOakifJ7CN
Duo/vZOvhcKtP7Cg9Ki8SH3egaV50O75C3Nadh1RGkNU6xS7tVXvvrbBbV4/8DEdpsAETHo1RiLN
TkqiNz6o40Kfv3LqEhOKvjrq0wXapbezM21rWHW9Zj7Aqb8SAtBpZhPoyREYgDONV1A3UB1m2yjt
dmVJAhcgHA26TUxXV9Pcj1kOle6wWnxjV7gflLuFl8yKwj1Mvcxlvl+SbhNNM7Jgz3BxsBUb0oR5
N4I9t05wDkLPn8OThiQOlXsWK0V9WaNJ+u6lrBmW/oQ6ojf4+74CjdfrzpsYHmt0bxkNRKo+r20n
1bOh7W2rXk9AGrwcGRx9uPOoy0cVBNfGQ6+FG0E7+HP+VRMmzLZdY2YKUBd8T1oXHAoo4nwJhnnD
Nk6K7mBAORYs9/r4I9UbWDBRZupfBGQ+Q1C23GPXGCQGo/N7JN3oFLRrJCWYVRThd6iuI+yq/Jot
5yEiAJxiKTe9V2+zsdi2CyxI2AxRQWiTs04IDysx1GnEwI31hb7Ls8BO5W0D0m71EoHIR7E8Yskg
itN9VL46sBR0eF7dIoGDxVQvGFYfg9IJAtgYVilUOMxzkaBDV42ymlrvs9J8EE7wKjIRAB9Bl6e7
UoPGECW1FneDXym4fGi9cWqZKbv6wZxxaO6g66phiDFh/Jxh5a0PS1ZtNezynJRE2j5IeEPBwMdu
0bU5uHDpiu+15vYeu6s5JsDC7l7XWxTg1d4dYIIFsz8bSMsGzl6WnqwGbX6Xh4452ObeeVgW7wKP
3J7tApCVts9ppyb9gFrWIYAAk9nR+MGJ0XftlvXeA31GC28NzUlqeicnt+A5gjq6fyOuWxdR2JLa
+NwxhVlsHIVUN+suA+XCh4tGIxrrD2OYMwzvCgFmzrKV0o65E8aybQTnIT9c71GhMsDdJEAlGNlO
C5+b0t1bwwIj8ytCQKuGW4A2GT6znaoiWVMxHJ2TkW8CkhJgQSodx9N9bv3XCobKTFHXmz9KuOJt
1F/Td+Jb1tO+Eao8dfG0Yr3A7c30jN68ykHLRAg7QFDJ02K8QcfwS0JDgec/NezIKHHu+Yomfgnm
e1s/u+lX5FXBUkf5cNYSnB5fO41VspFUfoVclonqh5w9AA9ljXH28OYpJED0BcASoNmumwaDIwfR
ezk+ZeyZ2p2Quuhv5bRZWOcyKtwHY8Q9MaT8e+aJ+cDnkBTFW4QaK7bP0S9ymrIDqUjvoJ/MpmLH
QLL9J09jz98u4dsY7yEYuunVvVd/UEJE2/eVyL+ik4bv1oq3wfjGTQZ2tqGLa+ObpxjZczkXuXqB
lc2MF9SND01gIkJ4WTRFfzvSjkgsi/0s0Xfz0x/in0wUqdg6/tSiHf8awq9u3cqN9Y30/8Ldz3rM
QzqzGFlNL7ZwaYvZKHPULuprarxgiI4w+O9cgKKWMx41ExAJ7VxsajZCoCW7IYaFHt7X4kVMIn/M
kMJthh9VBJEc1fch5WstBRga5vgX/i+ZxiD9ISyXSjOOdLOv5HWxE+WMxGB/j10PnXk942J0k/u2
LGeq6zdm4t7jA0QervxBQ+XTS50H7iVMdfpF1JXnTeMFWLXz1IflYY6qDbUdfLGD56CIKd8PIwem
ybop8dH4ZJncl6J+BatwjePB2C/kRDiPLP+g9Edks9ZT/CT+n4XsiVNGp3I+RtqusHZBjv4H/rpn
iAJExNsB82+Gub0VYSIWmTyKhXK5mAtsAGtDMVhuHVy6stqXvfUNgBPgo2fZd+mVzcU/xES0tY+U
BiuBWY3geLSt6cySkH1cIjGQ64BqUlmGA3Mmx2FsmmuVLVtztu6DzN8EJWBnXoca/o4jNLK7vwyB
i5Zg+qHSHy5ifYvAzbCoOW6k+y5tRApCSgp4OznoMDOMMYtYfF2+atJ/2LV16xfnRTlPJdSjvCx+
Ag/66dk6O57TcO7lXvo8fWINGbgSuAEDdMV2MIsL6cGp2XX9rnSS49S8C9xYtgVCB4W9N5YXGVPZ
rXwVRZdV2qRX2Y4YsQgPU1zAbNou3k4ccUpMnwZRPMtCdy+xFa0SiAhDZEq5+PiXTyFb3nqvas76
YqcwT7rLNJgbj0+RLdrVWfushY+fPhXeNXIUfHbqX6YMcU44B+f3xbV3S0uqWxY9O2mC4Z4J4Te9
JFjkp6uyGxlLZkN+q0TQN9052vJT3L7/HSd+dIQvc22u5AklvEDIWRzhEN+AV33t062F8ZOzonXe
K7vcI52whfR+1dVQV2jeo3ySibPsdIMozpPr9YwT5adOVFOAuiHzhNvAxWVjyCxEXT+sjKG7G/2U
9Nx0Nob2NfCeVfTDYC9zdfF16lK/aEt/5YWBkidT/tWd1I5IfT8hFsChzOLl/zKL1AcxwW35NfPq
fTYlJzHaAc76gDeKaV7BHidrHZDPXmwya48fsoTZnbKnGdXQ1LfIE8k/Fbl6cVWXzIaWZecH/snt
yxcrvmRhf03c9EF6cNhbIpuAsWb05+ad9cte4f2MWzh0W4xCyvkJTS5756g74uMNOPh1h1BJ/Cor
EINp5QAFk/jdcxrWUX6eq4cxW058R6kF3/nhxea7OeXoUzp7xoImtyeszyuvxHq+HcL+kX9C2bjt
wmFtFBGSoZ8nCk1K35YJMU+eZ86fq45eORCIYn/4E3fKCMj5gYWEaAsh7ReODVmBBkqUQbuRfV/e
8Sbpy2m+8jbOApdUUBp8GJWYXzwv5yxnmu29MLg8Hie0lltbvj+JtUtiPBTKOAT6d2g04Mhr8Xh8
HnJn6udAtPn6F7Y621OV767+xgGLQWHby0rCBTynBgcNA9D1ezkYXP/JRoCVNyTYH15QqIrIVq7F
v+bPM2R5g/HML9hKcZv424BV50nUbL9RWUfa18YnOIbBeOO2zpY06iaIfvBdaX+SI1MR5sCHA+I0
H7deKh7qgNHrzHDDszK3fCVuw1+RtRzlan5nb/IFsqwA9mGi8FrjoQek9KIwe176lccrm4cF09Bm
UNCO8vZy/ALASHwoPuE3X31krTFncuCR4P+MG7mUGBmeRfx1z4WfWYlHwae5JKYVwIXMicVEQFuK
wrw4QDydNM0CNBxmilt4X/g4PGO3IMRDKmFWj7bhy+zKtWTU8PUwA/rVxUUn7TUSkosTF7jdWqyH
rFPmiGT9t36q1gTciHeQfcBMs1mcM58Xu9HLMGFFBSjFX+mLWNFpSnjlooeDgrA1IbMV7WS5yPnd
YD2Jjz2B+MkBjGWUdkDGo+5YvjAL44OwIsSAzpx0BYEzxPXbYURUQiJEHppBlWfg7tnFs/nE8Eh8
ViYu3NOl2Exx/ZzqJAde7Ycyf7I8sUp4bQVD4yafARPwFLFPHfkcOaDYNPBOkoG6YGkZT5Nmwr68
0aMcTDEKvZ9LQia/x4fg6mEAbTfHeOfE4F2euu55xEBpA7pjzoWBRrZwVxOWy0LmgOG+UkbQLZdj
bNQELfY6p+GdG+DpZcb5CLehl/qJz/fQobOR+ji+wClP7GCs+5mE77LluP9r4hLcC760TcM7Rp6Z
SWx8q8/TRtxZPk1udc+2QBhDDp7J3ve0bsvjomiaLo2sdKaYd0iQnDkWgl7vk1Oe0RX0huGIEuj3
dLgmSfV5gvcO3lxtGBfmp1i651YtD33yAH/lmn6PzVgTyt3Pim7ysT/5Qy72wCb1BGPoV3wbNoA4
PQOxrIwKz53MMMoTSzoxtP9TX21mzUNHktQQT63XhPPTzhmdrRu7Vx6PtWItr8QAgAHcV3w2HHbH
fxrBBDFg4iRywckhORc90v8pccNfB6+O+Wc0GCTEbVCVC25iV8PVpnaMgeJDhpZvWc9RYor/AIwC
HgCoYvBIGQnNxYkh/OHjfLEGkz4h2YpvZk/aw/dpcq+y3vCasIfKUSfCxz1n2sidYFrFIGmyaaed
7HDZL4pWN4l1nfQrzPgyTOTlV0bmHBLL/2kTTSkDmBbBhzgJDHE2XMW6u7xLviNi2bAJ3Kn4GAZ3
hxzN0TO9hyRGLlbds9T4RvoGl7VbJS+yYDG85hBsPM5402zwzJEpITvH9pe74Rp5v2w6VEEa+1FX
MOwnW9mpQwMZV1PfhMT2ktlgiP53iZEspJOJDCaGXVIbvvcsMWrj4xV0MAS8D9ZnR2lFPo0M34NG
8owBkMCpiGEDsHXs7efCs25t4lGMnc8QswOYySFKj5KRlA97fbSSvdHjSnD5SVPv4qShgAzhCHls
EdB+Yc03ZG+S7lF+jLAK0LriPlvNbY1XRStB5YbiRw3mvUsFkV63pfBpNm3XqlwkuzCP9d6h1sgX
yYpgmuVxJyt/IAohEfTIYmMaJnN6lpOwmotNnKIVQZa1BoxKCkIvPKYWBUR8hg60xKrHKGSk71by
JMRZZfMtMlEOGCxgdsNntNNjxLhitjR7TtnWzj5ooV6XYgdhUUpUu7YJcwyYb1NirTnOxXq7pKgc
hWRKOjzFIUxRPRpLjuZ8Z+ZdDleJ2lh1XuFglpEiwO7idVcTiZdmANDtHlRgknv9aEvtrJT7JL2/
+P0aoirMgqeWXV1Wu2JCL7xqLiWi9gNeWdvMT4X7DKIScdjyxWAVsQOG8obITi/bLRXYrV9qPzRb
HWEbIb/Tnbwi+iZeeZELbm6hBKrfLKkoSL/L1KpwuCPMPRS0gAq4zY/vOswWp6HYK1W8VZiQMvwp
A6CxYySWxDbzcNikIPnMuiFUfcQKyEgmWrgbLWy4ViLjx8GHbhE2mIhE9kWhc8jr/tHVocFhX/8V
UtBUJcER9NwbEARQyU/J2nAgze6U+Ec+JLuodK1B42yjJbpv1XsXv1L4QlByIgWKGIOavAd9+pwZ
AGwX8Q/nqUbQOQdU60D8P93lKACvkLuFmF4MDmk5zd4OAB7D6HuYFORbIQg3qlVYv4Fv3Kh0Odpg
721csgETopER8PnqICd/uoQ3ZL3EmPc4JB7NlM2yNcziZsDJ6eZx12EmFhzzTMpXjgMR2yexRbco
sDP2RjnmXgI9pnKBVt9n/7Rk7OoO4QcCZK9Kk7Uibadn3i35gJA4v5iPacZWl71WIDGSk3NdcRh6
zdfICPbSK45tjsCMMKaQJB9LDKI3RcBAMpglLMLujj4IshDAoD+TCmLKOMFKzn08pXVr6uvKRFPY
HPbGYL5/3p+zbPs53ISeJy72gifgzelJdk5AlmcIYnEY0c6+kVgwSzd10V7FNIqtEGPaqkRKFwM8
hCh8If09t9/GblyNnoHEBxz9PG2Q6DdO6zMMhMK5pm0mJ9x2Vb5it7MvxSDUJTsi/i7LVQz3ON7N
Omdg+JPEKUY5scxTOSC4CJmjVhsn+SmPwtox2CkcELKjyRo7ZnrIqNwxpiY5ys54tq1KrpP4+g8x
aAT6fnfHbOFwIOxyWmzkTqPHSBItn2kK3e+OegHGp/PhzYnGNfTt57YlxASQAvdIx0HT0dn20BX1
sUraG29AtQWwD2ZXvsXGmaGid2bpMC7Kazd2/4SS/L3HumLmCup4vjlvl4jjIG2MZ7fMzkhPbsjo
7SLNNlbz2N8Zmi22EFZAmGOZ3ty88OsEqyV7LSxiXOjvbKgcobUluOMYylkxnbJvPbzuiM0alCVF
jeosLiyEoekVhpVTijuEee47+uGzujmqCAWkyqHzwSTZ2ay12UD2BItWhL2kjPSeTAkLyPop78pc
55TGp4EdJhlwAzJb5biXjnT66JaoE6Q/MCbKJjnedgdFz+SU+j8tdakszhciIYsK/+wVd4VlcoYu
uxGkRtoN0aoCoL9qa4FcwazFSpND0Qu/5QABPLM45AOCghzvcib4hveGttamNJw7KRdlOGwDjrDj
T3uYStZt/EKlSja0nUYShklfb0FfVJXA2jbv5TSFvW0Vjd1F3CMEX28Muj/0GlKS9IcYHT+3zxNx
jcy6gl9xRIYLrUfRLzlFg/eTu9uZ1ruZJWsaCrbYxYJe+jCITh28XAY2xcywEOwAs4ouDvZFTqwZ
54jxwawW+oubLWiDdFeM4Q11hAyraUzmrTkNdxNYT2/8WmKly/5m7rV9wO21pNvs+CKmddLhY2mt
E6te9gCJDIAVxB0Q38Y1J3gnNTmeMIVdkrlXdv5YRdZDGfm3FtqjZuJflsFbN1W1dkokonji3oa5
PwtEihIzAGlnAfGOZ9A6jpoJdS4rGW71oLlrhu4+7FNwk+zTvNh0vv9zKL6yG/wgWGmst7jG1xQc
s8cZGWYc3NRGxDNxKMh01ILEaocudYCByU/fK31+qkjMQ5ewqrRxz2GXzO3XMnqTHQ2Z6sZf9L2k
wOyue1I+MEFV99sG9byUxGVf3lsd536I/rDqN/o4IhrY7sX3KTS1oZ/wGRauZ08fUfakfpXgDRYl
4HMrpyKewcy0rHzyLJQ07+oIkuLaBSfwIp+XebAZ2IIUoVXksG6i1Rmb4V5cLhTVrolnH0ykbN0F
TyK1+iscjrjbWdusMoNSJRlgFVWH0aLw5+PUyMk0+1cLMaSkjTemFmzCKL7v61RkzMetohnEtxdq
pNlzNxtInlf93eLWrxUHd1TjbPlG9JrQ9ipgw/fe8DZpqB8BZtFnYl1H3CzXGUhVhVvbjH+OCfz1
GDJ4+min//Br+PmqHOFS51oz9RmiYpS1yTQJdTJ1hTgAZJjeKqrAPUvXoLJRGHAZBW0I99+wqdlp
G588pEXsW2T2DQzCVKenyOZQoBRQOcspZngDcz6qJUO5BzuRRltUEy9hYx6zqtkZnXaNpuVQ9A6p
Y9CEECR8kfZcf14efYdK8IImSzt0z5XbfKRzgD9dcBRSFEhswrioP2opelM5giZT+a22Gm/TRg0a
YrX3tLQd4JD02Usou875Kc+JxmdYmoKGi2N/snx5gHf8KE6OWlyOILoHYb2GoKiqP8LEQT4y8Ek5
jsZqGmmuCJzh5KYj2d56pUvhm5MdynVuEkVoW/tIE/ubHILIWGvrcAkuiT+/mk1/51gllASiOUP1
DV+no1k9JtvCfHwuXV/v9q3HhxAMAJ+Dd5RD+1mYyXOu2ju9RQ8czst10gZ8OaU7Ol/Dcz51X4E1
rWkqui5VnWKXsmLloAI6VTnLnQqqlKORYaEXunxIvPI574fboI3WqfcNQYVmJVnHUGNzckqMYP0Q
hV4+pgyiNZxbD7NncFoupo6mlsORrUOdixWHpk0mU/aGS20LDuVt5eYzrmP4AWHYk+WqE/jWfVjX
q7hC+Qc7vHd8AQp17xDwDQjBexOhDlbYQUStJKXrwxRK1rY4Gk0ENsNI3rto3MuaBjT96pjx1iaQ
anO0nX39S+TGj9EUX3NKHHrmfEEi7a3yu0suJgCfNDVcMAWu/iQLD13OnbwRq0S/g9oUQ3yDjRbP
MClePG1ZyznhkeLODTLrmLgedzi1iUSMakQk9yXJBpL9OCzFUGIkZVwIpHr8JpdqXeB3Zx0NAvk3
NMj7BZQ+iJSFqjnbvq/7q8SdcjIEs7WCko9i9PyM0YcB/UksPSRpK572R6JNL0CRWN7DOmBGxCXS
pogQGr/c9rA02rIfG/gpQlpvnLk9xiZ1KfISbqgN0GeAXgMkXX7N7aE9xVrmbOy0sNaLFdJ5qbU3
LUHrFJXfJIwzqupnOARvqVegaL4cJNDLYJGL5/A8gnAyF9QRcf20sN7OurYfCSCCgjsaCcIx1LAx
rZVyTm1ePDb69JRkzU0SlfsUf6nAloNcAZVUogHsINIR7ied6rzt7JIg8ZHYDj+426N8KVOh4zh7
7fTF1fIbuLq2YlkdZPLoUXoclsjgTDNpTi/Ql7aBvmeUB6yzOE2pDQUuZXPdLM6qS092CA/rqOWo
FlLhxdHsHgCZsXvpG/d64MI4jSd26wN4BRPRJasm8+R+C4rsJc7tC+fmCb9oi77gtrbsIz1X+9bp
T2KqjVLtwoQqgsvmVymiiqGxBTZJRh1lOrDhAdwgeglt/nSeTNUASMeSpgZaSkPVZ/va7lhYZm9c
Qmh6kQwHbLs0+AX9FNLtoFqWYdGXx3lS2tqzpxopwKQ6GYjofu9zzTobHmHZEqAFZri19RXS1Xla
p46bvvX0j21azYSqCMA6DYWAaz17HCiV9bSHeCIIaCDkm6YpAXM02PA+hBSg3WxE+bHzUcFcGkbD
RFpw8AJqq+JSx8U7ivDjuqeb/CYHVQg1iv0chAUiWZP6kejBt2Vs+y9608AH6Ez9mf7R8V4BjTnY
Rd6cJoCMl87EZ+w6MlGuSx+BliTTxuh1araNhTBAOihwF1a3rzs7uoyLhzxdF4+8kJnbpLTd7RAj
06KPIarEA6H4GiB2eU3jNs8208xu7LsGbTAvxs83TfMIxc9rBQkJuqZTVu1Np0K2hu5SBCqNhtQB
NBQoN0ZsaHRo+1srTLwT6lVokQPzPTZp22yKSWXsOds/253Cc57n3DkE3eB+c1lV9OSpdFvHkf3a
THVDzc1BANMv5uFBB4F577thih+F+mZcRh4zgr68mTvTxVBTcvQzRIqyeI6eWQUV0gBQesdGrh1m
vDPy+q62cVVFQ2hDvDzCvHcf0Zxy8aeB/o4ighRaafr00KPkoHatBooImJJfPbg6qg5NYUXPDuje
kqAojqhXhPmVLqGxPLr2Ql7C6pI75qLaDGnXrloD4km98T3O0rk4WZFWX+OMwNiIY/AgfoWEYtEG
SMBr4ZYOAIecILgIlXt0iXl9v/bAIKz0ybHWKTRfR6SWkwdInYaNIq59S1hQa3BQFNS0Or2bS8O8
IKwcbDU0IdbLHDsV0PHxpXI81NUhlizAh0GUv3LonzShpkeBrEdPYSZdF4x3aR1iUM2MPoYcVfkO
OPSm77Nl0+hRdE8+rb1THuAekx6TXVXn0yXsff95HpCbG6s8Lo8BFEzoOprK+DFWcXafFWV1Z5Aa
O2eRXWy1xHiL26y+tyrlbKtlfEktiGVcL9K2Bv0j29BYaFaLyEH1yNIem26oWTro0DQecsd50cFO
iWTf/CUxUHqOUxwDS3TTFbxmVPjdZpd4CE7qk72sOPidJ2s2o2tWYNMyNgiqvaZxEgn2DXSF2SOK
3RQ1chGoje1qUzjeBJhO6SerDynOJGSU4z4GIjuXDb0o+nxZAoTNqGR3N4GLDHb3P6Sd13LcRpSG
nwhViA3gdvJwOIEUlXyDsmQZOWc8/X7QVq1JDGpQ9t7oRrJ7AHSfPuEP0P6+gVHu8JmkyKiG7iQy
kviszsKNzhfEU7iT941FXVDKeXeSR9UMfFJwS/dAZTKGV318tdM2Pvu9PVp7wszRkEg7dyhr7Y2Q
Q0X8ARYpNd5mQNbgqfQYr2WAuIEGWNE3y3FpVxdlvXMHg7mzh31kZMo91oaVWBVmZuwLxTB33O3S
a6fB/0IaLF41Su6NuT7GoS6ClEGgC3xLGyqwPPoz07X66BtStUVeedgEvWxSD5fNqEkC9TUd8m2K
IOPGqvtftSq1m9TV1LOjR/VrHbrsFw10ZtOVyk+H6/wX0wsXQ9sie5JDzLvRmAs3SuN/lj37c5hz
ikWcHJIgE1vTi+pz1mfZrhEpAxg959zp2J02jod8p4udRElgJftF6HYoE8Y5RqKevbbzN04JlSkU
tbFuXN7BoJKhVS47vCV6rKoitp4Vo462+YCNoBY5FRNezDOVtBkR6XpAk6W1280g+fbBRQzjIHT2
ctPTUjWqVF87QU9jmB3OKFfDby8hUhhRWm0sh662W9ac9ErQf2jQOBl8yiIg+PI2HewRwuQkGyXP
078FlM9NHJWooUiAu+UktkDIemAFY1xjI65Axmt9wKmOw02fltaJvjCaj4nhU44N+alSO4ZZFuhn
RD7sbZwTDEIL/+02wJEFPWT36JYYZleW7e+iCBC82yrVxtUy7xUm3LDttCg5JXTz1q6hZseo78B/
x1bKlNmoDRgrSf/mIPBFKsJpdbtg1wbWl9QV1Td0SYLPBCNgZbIHTMfw1HWbc2jSmI0p2015iEqV
QqcLyE4SphZcy9iQWMDbPNpoq8oX1TYEW0ZrUNXSa41OwdoRFPoNOPmn0TFgM2R4KXpmhWR+ZJXX
uEoIHNkwHDJBuQ8e688gUJsXzj3Y6qiw35woksnQXfmT5hfFjnu32/d9hrrEwB3kW0P/1SfUfh/I
wYCB6hgFjoDm1m5AueRecXN9SX7xAp3hPtdWvkYtlQSjSH81eZHg9IiTByKiWHvTr3AqA9wKlN4V
li7+VklBjWGDCDu+tpqtUXTSuo/iyMVnWStGYjYIeV0NtwVj/LUksJlHs7c+JqnruysvbAHoZB4s
AYjxm9iv6In3gNEdI1fg+DXlW9DRqwpzTbxkcZlhoO2a6yaLcAVXEmqZiG+XkEc+NZ6IgAvVT5o0
OsZKNDUlDMpMM8g2aW7qx9Rt6k3nkHHXrVbsarWs9y2IqGcYbWBGuqR+rQIhb9WYG6dCPflZdtvu
k2cggtuJnnGlpEYUzKQZrmp7n60gD59yGXubVWtU370ay3e5RCJI8xKZ6XomjlI9ROskVvRbhaTU
rgrr8kkbBgaqgycdfK/pQRbB9sKZ1e+vAMhp5Nd9uk7NBlW8WmFYh8EwM1IteklsuBtuZlDgoQdA
+SUPKx9HprOdRc3ZGJrw02OWzJ28oY7GDmIu/0dcmRCdNDcvUAq2BZR9gdyMUZzGtDizo7OIrLfU
Mv/UvfjJ1RTCaLWkvKbM0mYsheA2WhPqU11xJQqc2oK7cy1t0yNNk7Dg9Zkn6rL1l1ro/pPdmvGX
VMauD5/KbBPRrNj5MqyQLKzUs5QL7fPjF/Jbu2zKU4LAg8IdObeG0vtHnhLUl7pOsWC6qmpncxUE
3g4KRU1FW7XgyMuI7qajRvuhM+lHOn7wKll9dHHxMNlqdl/sSo4yjUca3pmvOZsxh6Tl1TEaTka1
3honWCmOpa3qZ/RxKszEtdiOvhQlJsK0Vv5sfXStpSGRswVG1BynzUJLTMEoxzTUKQXRpM1iYZ7k
3ThYIFJUO+JxFJDgpdXv26CUvz5+lXNkS+RdZPTKDfT1plIXqZJrfdjL9Q2lReuPTEvT4yhTxfw+
D69xVzCUr5nidU3Sfo+HxFuglM4Rzt4t/3vnv6Pw5U3UN01Q21eYde4qavsTlCZAQgxTdf9NC8N/
r8ljjaaeAolMGaLbhAKmdBYPF6bera7q8LnVPAoXt1iym1HG/TfdnzAEEb6E1KZAOf+4P6GTub7m
1s7Vk0EF0zsa5eGy8DXBnM0OLy1dUCcnwP7GlD7+oHckXWLF+6XHv3/3RhNdhL0bafUtZsi4Kk3r
DyVXlrQW5nYpVHo0seiYQdKdnD+3TtW2RP7jRrL+JqUwnMPwNdSkn7DVFhSlZliPMPHovAmBfK02
FX4cShUXMW60q0cOmJvZH4jEYfc4LJE7Z0S+WAedRETbiLZTcYwuFYNjaWgORwAC0IZkgKXTV0NA
TnY9ULnqG9d8sOqG/FIA9Hr80Wbep80zwj0mb7GV6fu0DCco4Pm5tzLZpz1Zc482ZN69pUwP/v1K
iqIYeIrKhJipQBH0MarhcHBvEVJ6QO9OBYAQP4ATQaPx8VJzURrJ4dGGER0EVDkmhNWk6rusLVX3
ponMq1ZmOpA4DvTQ1czGmpw5PwYQvow1JwSrApLX1s5IRWTHlLYaVdo6VJUSZKtVfsvktl5XIRYE
SR1rhzo2kxN1E/p2fpBv7XSgt4hlIfQ6KYSgCU+5pMsJlqGF1iYb5cJbnNuU757MHjfTu0NGZjv6
QZbSv6Dizm0JjY2PgIQYZZsnIWQI28TM5cqDeMN8JdKfi1FJTGqumpovfKiZIMwx/mepSciIXUfU
lWRLV2Anq8jsNo6TbA17hM8BWXi8KZS5V6fJ5uj8i5gTJqUfX12q+55ZGKiawLDx4xyLSBrW1W4Y
vcX9FljNiCNjcKeAKsMIHCbhiPYBEuct6QzoKktNojTP/c9PmTy3TvMKc87Bulq4aL6I3o9Gjqa0
jpsAZA9Mcvg1g7u3CnqALvpxYAcAwtoSs/jClpNzQKsPK2hF2haNcM46cF7QLC6EXDtVYNaqJNeJ
ztjdUVug4YxKGsO11ybGChi/ZVR90BlPo47WAW8FYyfphfpS6J31w8kT6CgqpvVgRzBFD1oSZt/u
dnZeYMUR0NfO+9TcFkOa7nCJaNd5mMIgiSDzPf5eM9cJmklcllxjmCZMw2IfByW/XjOvRVbkqwSU
j8jNhRA/k4OgCG/Dq2d8AsN+3DLvTlMZGBWinsK45glKUtT3Wb4fsgRAyEGms99jYTu41ubxg80l
1R9WnSTVQUlniWaSccXaOj9WDRMUiJcohrcAiHLZwZ/NlIONB1P+iDEqBYISM3B8/Cvmjp4lZAOp
NlrdUO4/PnpW9ypqUF5wa9LkVEjNZ4bbWyNWv1VNgJdoL/94vN5cZmLbEP0sxM1stIcnxy+W6tQp
LSW4SboL6jxGLxPyRWbtK6XozmWhhky1mY9UobX2ihaocCKajWgQP1n4JXMXro0mONfdGAmmVjxe
KMdZVBrG1QFSD8o4y16Dlm5AvckZDjFiZJaIiQCFzuOF5wIQNH1k0llbpt/08ZUPdtKpXIHuzU3s
UaK9craIy1TofSuQhR+v9VsI72OIQUfBgm7Ix1XQ3Jp8X0ajbZjU3W96nx//5UNpAK4hISrjysVx
fEBUM7bEP/rRT4IBMvLWx4JxM9QQdIEBYtWmv6nSFyCrvCP+oeT2ewazTGGWVPbub5zxt5qjcAIG
lggIfnwxuhO4sVx3wc1K+2vbJkfkknalyE+Fbr8+fi/3UUWRyUJGgT10yO78GHUlRQE+pD8Nn6pa
GS0u36JJFlK63y6AH1++Osp1iFEkGlHS6Q6TE1spCkU4Vw07d/TPG2fte1X0ZJk1DCTXqdZNS3QV
uL0xAbQG9ZDmVK0dVlQAZEYodGyJSxK3+t5tc2utpt/L9k0A3qL9pZ8qROt2Zs3QXfTasM3DsKAN
V9hM/dLEPzdWiQCEFTClUPUEiAN8l6Kv9XVfytkeY3r9IMkBOB+U6uMWEVurLYNnJPnPhWE5Pz0r
+Zk6QKp8mLHP1OA27cIctei4WevSF8nCDtSqQeLIksGFKYNK87Um2HKn2etMA3McmyitRrIOjty0
i++emycRtCdHAMDM0k2Ywbz9t58VLXB0zTnRZMh3PsVM1GlAemK46kanM6ajIZPY3c/Hi4xx+cNX
xUQcVxhDs3F+REF9cltEuWyLktHN1U+U7AkDpvRr0YPYQJklPFd2U+xbrxBol4b2wmm+vzLGpXH7
1k10h+mITE5z6shhZWlFdo39iNKnReLJ2tRA1TjTivHUysPGYx7UpenCDXl3Xkxdx0aDfBxpUUU3
JlE7Lew6SMskuxZayYwuc9ONj8Pz9vGbVdTJq8UmFSscegGKqo+6bJMI0FpaJOWy6V0rPU2e2rS3
DqBS7T2fldvA1ILRP1WJIcSDIsL1IzgxaSue0Y6zL1qb1gvbiQB594MM6jEiBD8JW6rfral3mYHI
U+aBMbi3zHWTrdMYr0VvyF90pVRWUqA3P52wDg6t7vVHHULuRimc9E8jEso3yW36rc+9exgc37l0
uGKthUy21JYGhF30CqGGAYDpYSdcY5c7ru8lt1vnfUtX048QN9Ab/avjyNJBimv0PuI++Bz1XvPd
rRMGUU1ne9ewsUcGRRd2xcEdJKCKdd59cpi/AoixJNAMbXNz8UU9N4CLV3abGeek0dqNp6TeDos8
91QWjrxTitQ7ik41YABYkth5rS88SGODtVVTJ4OezvQFBPrQYgXfosYWAlzpkfzS/0K5Ld0WupQ8
p2XtHRXFwmhEG9KnzFASZvF5dVQabDGalN1JU2XYg5/JNswXgltUGCbT/Vzb51FX7KjBk5MSONkL
SvkBzOay/YITGxOAfLBxbNOHJ2lAHicgGa5WOWP4vdt5v0ZWpleBIZS7K4jldeXIDPR8RHHcYLgN
9kBykerJXitV/SiGnteiYX7n45O1ycGTnfLAxDexafNPUdxaX1NLDN+0zIIvAbLohYZNeXYVPkEk
avPv1lWD1yqqJUYhsb9zczCWWGwFT+EgwQjvqi65tU0Bqx9FkZUwsmKvRHG3ZrrtATuvgl1fMqzo
i0pZ50bpn6zULZi0N2S2qtJAJ4narcv/5uoOcOzSEU5L8z5CiSxQd3ahpQdd7SlnFR0xMsmL5FfE
YLtvFsSzUx+l7tnCjeZYxUm+cz0LxG9hjM1q5HLQ8uueDEv3TmDeWnAyZggXPJSeXC+t1olBRTDk
OfAymC/8Z7gG50kjA+Jt1CehY3MnvLD7IbCPuCZtzFABHa+TlWvy1jYLf++rQLRasNpruxDxRkel
d5eBXwWMgJUrQPT2GNaWcZQRX1wD/wFDnerwWumWbitn6NedHdNjjHBbsqXU30tiUMCsGwuqoNM0
AzlyRNtpcXIn002eip9hZ9f3DSn+pYFU7D8FZv25CwDYAuVfitfT7Pr3UuR4KprHJtXLJGyGSlgq
qXA7Gm41uh7S2lY+eW58QMhlgzf4SitgadiXCLiQrqg7NNsZH11N70U3c4YRISCipW76NPscf9LY
z8IXEpPtOyljWrDonxdWfhnARcFJ81ZY7j6jIl8vPPydiLGBAjoifSpZJ23ku57SUGZ9HTGNvLZK
P3yL3ALyh98Yq9zQh7PtgbjozSza+nZFidtF1l8oW9entlCqk8BKS6uLTR8X/jPMcXkDDrViHCXr
ZOZtlW3DogXVFR/A6EqAd7Rs1+ad9lNY1BSoOI2y/Jm2Md0qewarZm6VAbvynpp6DRnaXjf2EJ/t
VvpEMaI9Z6CI9qGnqbvGTdwDnN/uKexsZ+OOw7G60OGl5pK2DrK4RtTFsZlGOvnBa4yecXNg7uw+
lI591opjWaR4iRbxk0l2064GIEc/HNSTN4OZJmsmBvmLK0nJIbCN/HtT6YhMmLiHSYTejSLBfl1V
ISS3iqp7ncUxyaDd9d96EpRtaaXZFxlO/kpC8OWoZiTgOkJxu8STmF3WWEwgvJh9LvXBWShZ5o6M
TSOZ4piXTSr7MTMXUtEHXdiXFyQYzVfPFfraytP+lElhcEH0u1hIN2Y2Kcbs2POSD+CxMm3ctU6M
HY3edhdIR/pxiCoE+9H3zJxKOS6kHNPMhvNADxk3ErQIx3755IjGBkKXva2VF9DZ0S1vNGKxl2rc
TymXcZIjPiSC4s32emWf55mGwbTSbJi1MhfBHQ6pEGbkBcnyQi50/8ppUBnglulHYOc4VTg3Utnt
bdXzr4EjbkNWOiuSnLe8EichGQtNgLuifDyqOmMQdDVlgVvAJK+MYsQYm17yrkbObHdQPpUj3jcQ
zg8rzp5hLYQA1oPPCR6tqR81jGS8pbnT/SfnGWmGjZUx32JqvuIxyJYQofPowWB/F/WfapNqJlTs
ha08l9HRRsIKDIcyzBcn33uwIskDpeJdCxdGRGdq4Rkrekb0eescnI52u5bJIIMlpajeyh7luccb
7n6/jU0sQyaTx6mNLu3Ho0RAMElDuhLyuF48abnrH9wQjfZ/uwrPpmn4LwnSYA7ux1Vk38mQiy1L
JPHQ8ho8i3kkvb/d41WmlRBnR+gmBYGBwLbKOfq4iht3iudJ0nApDQaUvmESe1P/FAzdGRgLVBfo
SeB5yfEerztzrb5f15h0v2Wz5Q12cX8ZdH8tnJ8tltauDjO43CmiWFhs5nB8eMpp7ZPZQeQOIukv
kfCVF0OHE2n5Z5MkM1wpBsxC3/aVLxlidlcjtotDz4gFudhGShZ+ydzrNrChVxDfxIJ+mrg4uHtC
Ho2GS4ukMhZklv7FrJTkmriRd0RQzzkDCWw2RDljYWqp3J8aKhKZCS3W3hYV0eTU1AJB8tgPhwv9
7Kcie6MbJMq/I6c4KL21zrI9HYHxExgF9As3wXTGh1e4J/e3EFqIAJkFgMqK1lg4zfdRg+YKGSuv
BYs//vi4A0EfwL8AtHFJqDrU9tzDU8lbsfDi788sExDcGDTG1GOvcPwV76tAswgq2Hcd83v3ue7l
74MmHR5v6ZkHgbtrIpVLD4ylJge2UGCN0g9GfqKxPWTefOOGh3v5ksbmz8crzT0Mpm9Mj7jwmDZO
RqdsS7NT67K6aGWqfI4w4lqlzFu+P17l/voi7nCpck4FnbbpQBE7NkRtPLu+NMAgt7b4iep5sG6l
/MZ05fFScw+kjTZ2fCRAKtO2YWH0TMLiobr4Up1D2dSR/AQm9niRmbOHH7CNpQmNSWZVk7cGNz6X
0FovL0FiHbE7DaFj4Wldt6myMhx/W2kFen7dUgtx9tkM8gAyAH2MeR93XpX5Q2UVeXmpwNU8qUGO
GJcEdeDxw819LKwE6IFzkMgCJg8HSkngyFO1F3CD7lNVgS9UQWUcikL+q67BlD5eTpl7meNtjy/w
iOqZjuA0+F8wZgrwv7Xa/lVbvvYT4nG6U9TQOAcDpbyEavufDOlq6FIG3r2hbECcMfJ6J3VJ8r0C
tvktGGgvlsrgAHO26OJKZEzZquwM2NKPf/BM9LNw3QKuARCKaKN+/Aqd7ysI0ZXtBUHir7TA3SZm
TAljvSk+sZ2LACRhvvBNZt4RcCcD0AFGD+Nx/bjmAExZ8lQ1v2TouYPgzF/TSoKFoB7rUUnDFaPo
wtJGmNlulobwOcMgXDqwffi4qBA4vshmkl966lWER3qEMTR14W3OPhkQGBNdWsVGAPbjInIiDbT5
tPZSyOU+Km3krork2PnCxp8jew072PRsvyXgwUyEHcEVxD32HXSQybJd5TlWYNfVJTL7eNVJ5QkS
Adwf11j4cjMvEfl3g3uJ+cK9UyiIqahru6K+4INwkE18Df2k9zePt+TM05gGIZzOApMdkD4fX2IG
HltNc7e6VG7xUrvVtZRe9bh5/Q+rjAAAinhqv2mrW0tVw4sqGNC52Y73OXTe0F24KWafhEiAQy95
8Z1VhVq3CEa5bnnRxuhm0JzZ6gGijlDuxUIaMxfnBDNO0xJgA7n+Ji+NlDvLeqJpWSn1pmyNPyLX
vQLwscjoLHUhN5nbB3TsML+mfWwrU9e+RlUHI0mG5mJj8xDDPnXSX0qDutvjbzTzUJaCKju7WlcN
a3ozpZFcVcTS9iKRpiB8+MQswJWj38qBj1eaeSBWsi2CA22du3GWIzwvR2e0uUBRjXqKs/+wFX5H
WRpTCud0ij1EDqZkKtzWFw+88NiaQlH/C1Z/h8fPMfvGODxU/sy8sev5uA34YIXvKUF1cUc7qbrN
m7XTlL+GFN4cBKiFcDe32vvLY3K5Yr0lA4W22ktlpM6TZyNDgL2GX5FH55lY6G2OP/39bIqKjEyB
wRdjZYHR1GSHtyUcdS8oygvdxeCzVRbRm+lLCAzngmfDuBKlFTXePX6fytwj8hoZ3OCawQU5Ca2m
ZnaJ1TblxUKeHHkcVGAcG6jCUAXtES8ywF32r1zJqUQry9h4SBOew2wo0Faggy6VncuoX9Yg/FI0
en4dfHv8A+d+n6lxhRt4JhH8J58AMm3chCXtqyY30OjABcbKhw2t9G3u+fvHa91/AdMgF+XuljWL
rzDJFQLEza2qpFoc2dhyh5g99IHQdPYUV18bq1maMd99cJbj0Iw+2ySJv1Otd6WJhupIkjvQQRu3
MY6x6WZPAP2Q9laxfXn8ZHfTR5oW79eabq6uL0tcOqTu0gX+Z+w9mQIZ2kvndTelcXE7RnpCzrIt
zP2T30sLV9HvTfRxa5uwJFWMLwAHKHdA4R76hV9BA30RjVKvmjb9pAhf3Wm1gSB+DouCTntMszZC
uClRkHGtlE1ihae6Fs8IVV8KXbSrQg3AV3p7yfGwnfTyv5qK6ZXEu0Lwv1yBm4KyWILqY0C99WJg
sroZtmjNmFe9T7/XSjeKKMWvSWnsNaP5VSZQmpvY+h4b5slMzC/+UNIAkNaV6Tz3NpI+1oDaQkw3
K/8iS2OP33NfokogrB8g4S5J35pch2Wevpl9hQdlVkXoNALBcMl6jVD6pgnppKvoaVfqZ5nshYEj
ogag3xuz2/tNfJba9KwimCuwTOojQYMih07vlG+Czad7+r5K5JNlWchei+iJqg1sAdNMiFHdic7B
S5S7+9jyP3uVPGaUv6owO/dYQCidflrYQPeZH0Gd+nmEcym6Od1ABhpGSWso0YtZNrferQ6Z0x+H
HMacK5ATqrZ+2zB3qqpV0bt/h1l3LGvjzem656zwXkQRx4jeZKDANESXhLdQGM//OgbQxCvMQKZN
bkSrY3Tr7f7i8g3c7Mf/djX61NqPqhyFHC0c3fuoNL6Nf9Yb//7d0c0G3StLTe4v9ajKcDSbP+iq
GO2/xM9xaGkF8oeg2FIpYT6uUmpMduhddxe7xwOkjlfGkgfsfQJngqKUmfUwIzepHz6uYHReMVS1
2lx0esZyg2EPtGThLlyjM9HHNmzuNJI3vo8yvWTApxUZdAzlZmh/jbatOiTn4FKjXZu2OR3pH22F
nzbs68eb9r72+7js5CspYdM5qV4pNykNWxNXB7s6e2pg7BK5CyH2N/Wpzmrtm8UI56Y5jbdUfN6/
XpurHNcd+lzA5qa9+dBAy7pSjfqMxixeTUSjxSXU+604kj0M5gzoSIBsmWRE8IU1yOlWfUZ8l8iF
QC53lzpWaNDR3N47W72HijZKc7JMfPythI6CzcbOmpNtVzvd6p6CKjj6FMUMbrPgglDVRoH6qzrI
PJfaQU7zz4rl7R5/nLveLDUD49VxTMSOwKtrsrvbyANeVATRVXXx9eyd3SCbK9SKwdXl0U5PpasQ
zVvWYldjVAf6bwu74y71GV2PMVq3DJz9BAnG5M1pXq1WlZQn1zILFHmV2gIXho68ACUxbIu5JN1v
8JZt3BMG48kuQtPaN6EdgfQyYhrkMg4vcOQRLcyKo1L3xtGhqf6y8Jqme4hfqVMnqhbTWGHfoQBN
MwyFpEf+zcUBIEyMHwy74TRG28YD2oK8F1xORqzN5+63LPwoxilXT2Ht7CW7fBuqpZbdNNTSRKP4
Jw+h10ASPt3ThH4NiIszXBWj3JEJMod3DzGmVmIozlFQXwO1+OPxO5hu8f9dUrN0SmYarNPwket5
LOH4Il97iPeJk30XCqoUvb9rAv+v/99Sk5Ch23FLDp7I13QIy2d/cNHB8hMoj0MAnHfw9YWkf1qX
/d6Dtg0FnejL7ToJwKVr+A1CPT4+3/G6QHjL8zaPn2hm/6jcfWTOBPp73JlVy7JTK5V/TR0LjmNU
XZkT2Ew/GI8/XmmaPvMsANbNsTpngKVOW4N5GARerJjhVaJm2pYZ5TI+w/HB013kHY0c8m5bvD5e
c+b94UerM5KDM8EPnwaRMLYQ06qjm9uq/bPhauGOf5kvvMM7cNv4aLApsGRSVJloPgkVVqcwfq3K
6BaKAOa3gu1G1z5rWvSVOwaZSjirdgA3XKwVSbulZYkIirQQMOc+5DgrGYs00B/T36CbeFKlhR7d
/LbfjHr/Zbkr6oVC4e5086DvFxn//l1ik0LdbeuURehE6CiJu/4vRcHopyvXqnXA5ncJZ7P0VJOq
t5FM5MMTNbrVeLfUKEojif3j8R6Z25fvnklMRo5RYgHpkgxQl8azD9KixVWFpfBkAUuydK1Nc45x
p3CfsR8p4Y27YYOPw68TDGxI1OKeKTPrlRszcJd0H/QtXgSeetbBQiKyuX38lGLuKBjAAMiwdJ05
4SSUFKC3dEojgBBIoW8GNKxggKvRVSszGdk9szmVIPNQGESDzrYjcc2ahqQoMf5mdmGvzBad1KzQ
gCDC+ds3kWZsaVSkz3GV26+J1yFRM6rnISgYffV9p34uUt/YKX2jn4akV3EwrVFFwKkj+mK3tUdv
oBAAIwcB5g87EadRsu+mFxPB4967tmZXre2K3mSsAx+K9ObmJSZmBk2HY4Lc2FvZrxus3Sp704Hq
QFW3zw6aSgnhNXZyhnMnUMmrHTxhWk8GBW0j14nQ1T4lGiIEUGUbzXY/ox5S71VH6Bv4T9neMlOx
MQM9BwGSuoc2K9zN0GrSPoWY/fXxF5ndd/gg0pWno3xnGVhocduGRhzeqrgFDpbEpzjRT9z2e1vP
3rg+F6LU3TXJ1qOVYJMMAh6Qp4BXQ44Dv6McvJm5ngoqRcm4FKLuj+zU4RiikbZ+/IBzO84ipQeM
p2kgfidn1wPzlekANW8WiiVypL4B+/j1eIl7yhf1HB8MYAsFCgnuJMB3Tui0TVsFNz7Qd7POjVtp
e8jEa1F+6gBsrw1X4Agl+uA5tULl19ClsbeGBmg+5wr2T34dgkJyRjZCUKsLZeDMFx6HygwKNE4e
oI1JtJSkMrc1oiWu695LGyTAqnos6D0mTBu0aXLMnsqlvHXmrY+8WV0F1PXbTPTjokXZF+i6oAJT
RRF4tSzP9l3qpAv99pm4DP9Y414DJs8sePz7dxeBT9Zj6q4f3mIvhToyfCtF+Qco53+/ZwFwQVFk
lqSBGZt83jTWpU6xovhmApUq2+zo6Gh9GQwD/cxbsuidic3Q0WxthAMwkJ1iASypDoQ1RkgEnD9Z
Q/Tih5gWuaJ8C/32C8phL5aefZKifCE039W/XAoEAUjPY5pgQ2n9+DINuluW3zpkKXqI1kmRfYNp
DWcnsHs8xZAe6MMO6e3RRn2Q955SWAtp5u+R4/sO3O9fwCEVjNAUJo2T9xzErkm7MY5vWm+d7TK/
Idu7RTDsEBXWG1DTP4RWP/WgjCAi7tCR2qKidWyQ5oZefDZhT9dxu1H87vj4eM+ELE4Oo3nFZgp8
B17LyHzp/cbRzQlKtNu8HkdyJ8yuWFM224BS7OXxejNFp6GNYBiZUTnlxBSdiN6QlJmoMN0aNf5C
u+JYxsrWjqG+OMHVKcLXVEnROsX4REXKYTGHmzu7v8EVYyOXQzXZCEAGkxSBsvA2OBLuUTFKp7E6
eAthaa6yhR6F2/Y4RwBJNsatd4fXCqIhTPIgvKlVnp8cfI7XonHQ4BdSejQrFdHvUVpFGbzqTy+x
1SPqMnQUi6Y/pnGLEnOfVX9ado7MKA6q3xW5bpc25Jh0TTckMFEqyLEzZMuTn5i4aq8rjhfdaJAe
4l4+hNguxdrIoEKE1B2QqGnto0X39L/tOsohAg5RlJHYJLbVAssYeTwMaWYOW1n0zkYMKlqDCiYg
mYsq2H/YdQCdqOABokCUmVyUehxnmDg68U0NlV3nQ9pDtqzykkM36Hu1aGFuNMP3uvNf4Nekq7Rb
rALnbipIOToATdj01BAfd0RZeboCZTG+uWX7rEf5q9To3SpM3Z/IHf3Iouy68MjjTp58XyZ0cJ1o
kzLXmlYrQVDabevb3g3lwuKEjIV5S624OPeDrn5KMy3f85P6TaWL/KINrvRUy7HYwhWSf4Q6Sgbj
yGTh8M+8A8btsKHANlnaXQHV4cLjCGC5N2AgERLtlvHViNNPmvTF6JC1fvwCxhc6fX6atsRbEgCZ
6e7HF46yb20lvuTdmhLzriQ8d81oMJG+PV5mJqDwOFwpglE/zzVZBhj8kFRSFNw0A3kp2fGQ3YqC
7eNF5l7c2CEeVU8ogMUYxd+Fk0RJ27ADbX1T1X6XjR5mAmckp0YmcrkCnX2id4tNKlA9aILcQ/kY
jT4XS10VZd9F2NnMtaOPsDMZMgVktWnPFM/YKnW03r8VeODUeOINQXjtrPoYFd4CHH7uxqEEYMYP
lo4G+zQrtyrLMb0q928O+eFqZI4kNUUKkS708Mbhyk188wA8DV00euGNuRB8ZpKeD+uP7/vdx2Pu
5IdSV2Lx2w3nMLG2ENGPXJGbrOJcyvExAsm10uVoYXgxvy79ftJjoGLTblBvhvilqbV/6y3/hOnH
lttgnUTNU4nWXCcQ7bZz4yTaZmGzznQwgGeTVYxIBJQiJrG2rJGkiKLYv7WoAZgMyMraeip9Z9Tt
2onKvIrBXLhvZx/1nyW1SYMBPE/R1Cmy64kXbejERStfpPusMb+kpvoUy+IEf/fkm9K3x+dy4VG1
SVKnov8fKg6PiivOp9QvXwa/RG8YRyX8A203OvimtXm85NyjMmugyweTlQxjksCITDIHUmzv1lkY
JtbxsS6Dy7iLzMTaCfLG0Q0KdYQ/Hy87d2AFMBxVATw9asJ83MRa1Atu8sy7KRmiDl5Onhi0ubxv
ExGDOMw7ZhyPVxwD5zR+I1QKyN+AyXGHTFUYz0YxMNhbLsRl6NU/IKI8xVyYC+vM1Qa6MOxxy9JR
v+uaVnVbEFK5leCZ/em4+bPXWQiOF8onDR4tLcUvaZFf0VW/jS4+/+Uh/1l7EhvsoobhhoTfzWnc
o6HFf7eJ+qMlAfsPyzBiUeltkORPi7w8Q72oAxJ5wx7srA/pq+znNIXKhZJ17jgAKafvAx4Disjk
5EdegdiU7vs3dPSfCm24+baO5n+WfO17jCnwN06HciHPmd2YTGlBsMu0XKbRpiWrdhFf9IFRqLuu
Sp5qV92HJlqW6ZKY1VwTms3/f2tNj3tZyL0banwtuahgkCtIL1k7BMk2VYFdxeg+VvevVlj+Cdj6
yUEGrSjyhYgze5u9/w3qx4PYJp3uVxrvuBPB+X8oO6/luJVl234RIgoeeAXQnk3vXxCkDLwreHz9
GdC5D0sthXhPxI7dixTJgq3Kypw5h1app6Lo6I+zMZEBWu+5mEdKyrp1O2+cVn2pe2wX//0wfXkZ
Lh7aSY8Xy5ZZclssDnaj+zx+BZfC/0canr16dVi/J62rOqSRGqbqF8P/ZeNCQMvsRwGM5eWy/qUO
fWlxFXiY1y0DTpvphjaG0GuK0fT0pK0DBi2D2eibw9DgxTUmXwqM/zY5sb+jEMCEyLFcTPylW6hh
i7T5dnXdzt2EkilS1WwkYf/vs/3b420jc0BjQlqbc/79dmsFzcy1SvExV8ojystdAWess7O7KdW/
GOqvj9Z/x9J+Hysvszl2s5JARToBzeXn0g1Pa4BWVu21jNqfYz9sxZTv+3I6scJ9MXuwhF1M+SQF
kCY5Lm4JTB+kan4/gIk6O1Mt+AK3BcDQTipLePGjoNcbx657Tbp3ao/Z2FRpO+7zUzZU3y054kJN
K82QtBvRpoGd0LmfMkux4R5eU5M/1CiyDwp7OAp7lrTH1vBqBwU6aRqerCmyPHpzznlNydGY7sVc
dHSQkzTMjfa90KzaswfhBKiMdgP1RxwjaNVxc3L1UJhBsJj1qZ4moDxRFnq4vgbqmP0sc54ErZnf
3WFRtzKD8BiF2ejHqOl2hq7QlS/RI9SdHW2aSTQAeuqNcEiKWzA5lQEQIJWCONZDz2xaGBtRZwd6
qtK91J/lqNMLbR5z2/wEIKUejBkGZ+sa8dZ28JzXlejRHrLvSi4+3cG4153lOIcYgyVrQUE+Re4Q
H7p2wAR/zgrfHntkBpm+HZfqBmuO9zKRtALk2WMrWsuPRLqsqipQi11qB6AydgBtDvjYXzu1dgi1
3ndMROE1Ry01wJFJuuzE0sILV1wI4vlJWMpH6hh3Y1d+s5twnzTGuVSGD8zPF2/UnbNwaLrtysqP
XRz88voWrMs1AIVX/GESbyyyBzucbpvO3k0zkXqin2CVBkPSPGILfW06+X1lLr5bllfCzCEX5KfI
ibA4tdSdI8gsrZGR4zwOun7Qx+TBjOZvbmgelsQ5YBYCFNp9SpVl2Fiqm+ycKFtwEdYwbKj3aRhe
O9a0GzG2Lwbrsc4tCF9CxoFIcYgP66tOyd5Gu0WOZuOLG6ZOv2uGzsK5u1uQc8zTzhwV2AI0ydeu
S7bJqM59CW48CeXu33OFcbnl5/2hyqyvVoQINe3L9sy8M7CZpW/obITw/NQfUYp776j40vrQq3db
Aq/GwaxaPYiKJjCNaAUa4NeJd0R64KN35d2Mm09pK1s5xL7hmsGE7BVVSuaApw/L23SK/bKuuGaK
77SdP447C3oDH6KU+0RJtsi2vznSgb6rY+j7IZbFL+e7rqo+dBMqx6L7/z7ry4D410mvJTfCYfqe
L4MOXnCRRLY7nkdz6/QYJnfiihqTP6e5NygtiB/3DePfL0b9I2r8NSyNENhQsc35oyxiYLpeNlM2
nvNeqym9mcVh7vHFx0c7PFGET3dqWYaocnMsoDUZYzHRVl/sLC/jLY5h3Qj8knVR37qcL+M0K+fV
xPQscze9oywRn2NTT57Jrg9XwyLNK9AVFRHRUj7/+6JfLkvryMa6INkI46jMX0R60pI5TJBuOiMk
WyXzcUCv75fSqsu0x8Uol62qNurKaczb8dzb1R3/cVf27YNB4TPXnZ3ljl/EVpeL+npLUejjkUza
TPzR5FJLl1kpV+Yz5IgBMM3/h1hsDY3+u6lZh0BoRbM8Gg06Ty62USIvKdctcfKQdvm002XX3wxU
q7+YCH4V1C+GweaIqsEvMTUey78vpOGi9qMdZdNZKzL3fg51FKlzR9W5zZXbWUrdV1fVKPZ1NGO5
2tTvwKhE16Pj6EcoCyxyqIV3oauwlc01MzyMJGzA0kpN7luLvA0ui7V+D+3uUzpO92CXSg1o3VGz
0wIT5VEp6ynQu2H65qAre9XLrvzMUwQ2YclAHoGq8riU6XJjh3l/3aixu8nw3kLcjqVJgtk+AJDY
QW87YJe/9MOnYkC4iIwxp0TSzxCFWa6iQnGkN5XqQvNqS3wwuMMNwWnzZHZLe+Q4jRtdYScwh0mx
jfsSZUPXoWMnRt4PoN5K6CnGuFlyK/KNsWke//2O/O3t/O9NuIhmEFUsSa6FI4i6+R0oyxWBu+I3
up371iR/tHGWeUnufCHV+ssT9tutX9+p/2SbMgcAeGU5w7ke6Q6ctUdzFtMXk99f30uS2TxYeD7+
IYutrNK2O0cZzwr9onkfnww7v1eWMw4F12Cdvkg9/GWCJ8SmexCrRWoFl0VDWxnaCcTt8P80nCFm
sZ2nw+WQnjp6Q/NFGPyXWYAGHby62F5gp3W5ntS1kImqN8utaEAXjvOEGWgoIEZLoKP/fkL+cq8o
Q2GjR2MQebLLnUwD8CY3lHo4y1Z1HlIlafZtln7VSvWXuXqt7SFJYd5RqYD8/kRUGAtVUacO51bo
w42EiLAFe1F8z9VSO7p06P/491n9SqhezD7oBGlJY1Fe/TcuFgenY38qrbg749ctgWPoXgijMDPH
W0cRAfbswEXCBnue9mPRaMuMMN6DFqcoZvDvI/njVlJZQuG69jWjEPhjfYTsRHJJ9OZt4cTiVBiR
86glqr1NG2v5avPyx95lHcultvzLnpy34verXKoSs76ssM4D9hhDFN7mCdCCtIYJo1W2G7hT81jO
4cqMR4uMA//0RYPAHw8TzyrRDzVH7EhXMfnvB4D1Y5pggKudJ+nOtwvYrm2dK+m3f1/SPzb/5jrM
2tBLxoWy0qUUFN8v4ONdYp4HJUY6FEU/x6XbDdD2SEZsR1KinqVOQxAVGFa5BXZhChZ79Qh0+N9H
8sf5ogOkcunyjKlUEC4L6pULYnPKw/jGnZPnIenupKN9cVMvpd2U6ijgks7izqoaCe2La2orpmbh
Zas/zF0t9gOgjk9XbfsMtChWe6DvhuZ1Eq1+iBr0V/hV32aLWexD05huFAT3JIG1djrpPVJWaY7Z
rliwWAwKNLwHCcH0ColQdh6sRN6kUcMuJenivU588s20+0TH9apS77KiVXb/vnaY7/E0/PaOErm6
DlvtNYsBSvziHZXdzL4Obfy1GqoPeascktTVaBCB56XMcA0dIa5drfZSpFy0jgPtMDCHSMPXpKf3
t8UBZqHZTyv77WypN2o/3EUR3QUwY9N2X6vah2whiuS1dlWVbQLJKSYeprWme4njLIjNbNdW9tvC
sj2l8mwUru9Yw3WyhPfz/NzGoF+wMdXG/imO5TfDnjfWwNPm4ACYwarD3KvX6/vZLB5Kp7pqRbjR
a3MPVbW1xtu0T0j/lIuPAasZPcmKrFSj3tE0hMIju1NldBqgVIfpZgi7vVpGuNlpXma1fkn218rM
uxRDqWLieNTJH5Tv7pTssPybfUdn15/FuzkJv/UC6F4NvLbT97ZTAOLtYrA+wFDAKi1s96g+rr9s
LXdDGOHJGx9kaASFGPdOH8KHfNbG5ABhFnt69QVTlleRJmvA7iWOSiuqeTfAaQsTZU/HaKhiZCjl
CRXlyqzNzZknxCo2a7t+aOo7y1oJU/Cm200bt/44P6ujEZRKCm4WFJ0VJi+lE+2sZN5yUaGeWHTv
1f6qnVUEdPKwvneX7tgX6naARpMa5r5RaoBNL+bSPNdavg8rzY8JzDoumRiU/er6pho1yUb3oYTF
OMubUdf3nQozx17eDWNovS5VX7ruR62UBzYqeJCVW/pPaiwUPU5CmejDkvNLGb6PTQvvs1C8Mm4f
pd2cSDAGuOz5601JeAzhDfmKmm2iFhg3oF7XBYrnhtYpMYpDFC+2z1/pY8sJ0mz4VeMLNbkN9Xgv
JIWuRlPvERffFX19jIrwHOWqv5jTpixuuPB+H7aBVr27wGSXTjxpVY5beGX/zOYFWnb51tTtdmlM
z6hp2yMleQ26/FZdyItElvE9nqytKNMH/Fwjz6rxra/UI8aD23kGceZgMNvKHf4KntlON50zPC7s
tlEvH8bQ9IbcfIpz6xqd2a3rLPdKh0nWMGwce17Vnk+mNG7GJnwFCvxqYEQrRIf8suBptXGuJIIF
q9x2gC5BY6pud3SS5kENbX/ScGyTECwYdpTBYNbXgig47TTPqupTRRCtyPIa15+fKK7W30idFmii
to+aamvmysHNtKB3uBICVr0nNfu9l1HiuaXLREimw2YJVxTdE3qM/ZeFcD4vA8jB9AaYkAvTfTZe
LSM4VzXDfXEyPbuZt4YmvqM6uZEauOuZpdEUV9ZEs2EeGsCuRLFdPeiKZWHjTD042g96c7M45WOo
2lepEl/X6gzhC8K0iGdPm3kqItWXreOvvcdzzt9ohU8n7x1EpI1utI+1s+CiFG/aJL2p+EVKXB62
dYdeJn7XDF5P0s2yIx93NJpJIAVPMDbrT0uxD1hBXoEho9fDhLDEhrAZeAnjY2K3mya39qUBijIW
d7mcrrU+Nn091l7Xt17gcGNjdBb1sJ37d3Pl4lnnMU12ZqVbO4N8ot+104MM032JYShGxc/dMFzr
TfPUs+vGlr6As+agV5C1CITU3izQYGk9b6o49OsEzpy7zm0KBrY9HuBTU8PMq1vw5SYkuinrAXVZ
FrZ8mLrQcftZlcheFHz5Lf3Yp4CGoecWWhbYmCYueEdoin0V5aBUrBygzjSl15Yr/XX6s7qkD7Jc
OJsurYU3hOpt2C2+WYKqbTXzYxmUOwGM1CvAuXlGS4RjuPV3C4lbEJkVqLa5eY1tgZyIeapo071Z
pZs8ak4EGh7wiC2siwORCp6iRX3o6ORpOwBVelES6GOgVsjhsLCCkilMFibY5iMvUSOHmfIjytyP
hBJLO1WfyVLdyl48NbV102nQ09wK/2JTmb1UMXZjNBo49sfL/IganO29SQGTW044OprZyRUL9pJ0
ih0ne8QbsS2L6jSgON1pdcwbN1lFC4gztLzO4uXtqH49ilQ3A1GVWK0aPPpMOl29bey4DxQycK3h
PERVjKWw4iyvqSpBAOKUh/UNzAJBZqpzip9V1eSnROuSRyNR221PY6Un2joCx2XXC2uv2QGcG4Zf
DqfpE+tav+lGs96ltJKcMrKzVwwxBJRJ5JUpLefRLrG+J3MupmindqJ5RmmUIh9UlmCpsvg4ksh9
srJ2/F5RFFSxHcuyI3uO0EMEOLHXLuEHD+rsxZAKQfqYS/+Bn9a0Vwx92upDP5/isOt3qok2rJlo
6LW6OHtcBq3bQ+GaYrrfqqdRxkzdrUFaOVF+isnWyFCpCq6/kaC3sVas+X6KhXOaEx07yVbY+3SI
5s0y4G7pJX1Tn+KJSXOsq+YFb7v6vtqkTSh26QCGzpFL8Y38TbKZbHXn8jCOyOCxWDwBAr12sL30
IJk/EL6OOLAkuM24I7ax9fWkubdjmfq8Yse60U6DOqQegs1g1mj0NXExdNsfio0YzBGwPvGN+Fk7
/TMmKzZsNM3ZCDU+Ssv4BGDDMqRiXT05P0vMYNc1NyvTnUjzg6XiKTKREIbB5zeN5SNyDMLS+CCR
uEtc90GJou0EMgbmOgyVpBigVte4tqruQZOQErv8Pq8rZ0OrxyfOSDlZiv7NmHBOSwoAYvO43PQr
xrbp3fskiZGuZfIdIfFGiOqmslXHq/QRhi6uXF5P46pXwd/p6NVflkXxRJ8+Z651zFkr52HEPsZg
BKEeing64WseSE34dhxHt+VQ33K2+xEvCUVrb6MlfFLtxTq1iqsH+pLs1ahSaFAJH2WPdCdBDg11
RCiBWjvEaWsCvtzMZb1VerJDYyuUK1eB8DqpV02i3cHE9TImF9aEzRQZflwTgK7r/FQYPpTbTdfI
DS5526LGX7WpbLLWxi7t1D1+Upt8VnbtWG0Xfc6DmlwzpNIgzTmXrLwtQ93rqmaX9tWTvhQkjaZN
FPG6zv1uHt0XN8LBkHbLhNS82qLDxdrEW//iUshXKawrWLc7NGWbai6IdMyd7Ybb9fukC9bQBVPf
wxB1PiYedYM5bWZs1ND9MBpwDIazRmgLfbxF3waJXYEFCIf3xFq26+2t8FqLmnY/ONUuGn5EmjjN
ZnKok8c1GGtZjZS+3LUdDSBC85UuOg+S3gVWLgA8/KmxvJUCiHcKTFxxdqJCzzQ68mWxTS/TfhR1
vG+L/sg2FWUzKdK8lz8RcmKjnP6wS/Wp0Ae0r1drXD9qSmDWNoTqF4WfKNzE17CfW5e5SjU8Ko2B
q98NVGzWaKTsfwiKaRnmz6UFr7lmTY1d2gDJwwjRkKLDtdp27zDq36LoIyQIMADdIEl41rC569Tq
p1FNNA9Et2tQlCjLKRxR+nYHbXzvDQXndZDM9KN6JvMjpacduactamlEe5NX63hLFvAnbTXZYtOO
eLAITzQm+npk/SxLc2MvbQAQ1avpaEmLBrx2+5xOxna1V+gtOHeVe15vQtZ2j7Cc6epvP5tZvrVR
uaf/6TxWj3nnRlBS3J3shlNuOicXlwtHXK1hfq2kn5mgHAVf0vaaqAYjwzaBFdrYNSzKLeSApe03
ra1v3NHcT3X/YA7miswO3eJgquNuMpcHzZQ3igvBlzL5etEnSixsI1dCzaZt7+qY0AILvjV0NEUV
IN1kt4gVwrA4D6vt0jKzgvXRD7Dgs58umk761t6OfXZj0YagMX0nMGqnMSaYAE3Zdau3reuZdYUi
otY2o1Ps7HEJEsX0coQ10dL57aj6JiTrNSQijYLq+kMNrZ2t8GimGGKHQezoWyW074VsaEGLMHdg
krGGn8awbCsl3Cg6XHpnIu7ryrs8enMqCHw8M+TbT4L2+XXrFxFFoemht5j6a8pTZOnanqh9WMbr
iqVo3WV2eDGJWR5LMSMQxSOs6Y7rLjRRht3UNHgKTzdulW3WqbXmlTCYh4HgBaWWbQEFXndlvs8H
7bFSp7u4r1tvXKab2VK+f7F9/n3zTFrgV7aOSOyXpZl+kdlts9GMzEGXD3OzVcslMBx5i8QgbDHd
gWVVQ+gsQaL/e9CLdPI6KO0DBioefOZIv1wMGsaZkXd4oz+USqIEegVcIgMXPBY7vNPvLbcwmba/
1ASsaav/5AnWUc217RLJso0n5qX+oFNiaF12+OtUTQuittk/zeHeoLSA60Sz7RQ2agL6rXWogZXL
ev6/5fD+OIA1u/mffHZKP8bQxkn7IBvsZ9y8fsis7GHs+OLf1/cizfzHQBe5Hp2+wUlIzrRIj1WW
7hYsRlY6VJHj3tWfRWpsKvwK/z3oZRnxf0clg75qh9FLXjYwFVIDR9ApqxUeG5XeNHFiYU8eF0wk
4mpujmU/4H7F3E627d9j//WEqZmSff6Vxr84YVsQR8EqkQ+xu9Pd3p/H8bars6uiuqqs7nriS3PK
v7idfx0UWw3aTTAvdH6VsP9zO90+idK8+t9BU2QIYZ+/l4PiA+ItY31jhMm7WrZfKGEvMuBcZKzE
1DVxSUGMt+jiTEtJK1WdN8sjArn4c9bV8mCKcTxgi2EpCCzs6v92aVepDtokhrMRTK6dh78/tGMy
anoL4Z1wrCSgdbpPS2/S+25a2GLFlcTVTuRYLDRECL2tiS8u8no+/3lp14mCTj0U9jheIGq8fGm1
JqFdOleGsz3HH/acPkai+9Fhh48aIMcNc26/KAj9cVcxiEKoiaJ/bewhZP79fNc+G7dqxuwRwPku
Y8Eduvl2EMe+7e8MMe0K7efgfFGt/XNMGvAIa9f/udRqLpRRSoRPkZJ3zoOwQ1/Ib06VkdogA2PC
np+2dUOScFS+UBtedkOymP4+qvb7mWa1VYqOzdtDg9qnYz7o4clU+7p81t3Us8PrhtxN/HMwCrJF
5tZs79VEe2zG6Ytb/OfEcXEgF/WGwpZjnIXSechGEqU00gKbl6WvGffm0B7RQSoufgn927/njIuK
Cm8ScjfahbS1gwuz3YuLviRRk5rY6xPHYLrv0e0bHgcni35khjo+/nusP99ajAUcDSkYkQCmYBcv
kaGRWxGtKx60SBd7JO6GN7mptS0tCBhOjRTr3+NhIX6RFef0kP9SVNDog6R997K4IcyhM0bT0h8Q
bh4WW712u+mU5XiXkn8oFJkFDftEloX6xerzF12k+zBrjm4LR0Yx0+3azbh+Y1U+OhGVXzjaY2Wz
Nwy/m7AJqVMdMogNIiLzVC/jgV64XaeqV0ptndyiOqrw55UKraw9HvMYj+wSzvk0xW+R7t6s/4Cx
lM8bCFbE3ITptGfrf+2ayU9y9r/SV7TBbutWxcNKKV8R/l+BAzh0CIqjZbVdXVPeqV8SO5bKp9XX
j8mUpH6bT5tRlMnWksvZqJ2gqfTHAmWT183pnZ7VQaG+ieLbnBE0jsOVSOtDkgjh4bIZxPZ3EnM/
naW+qhR9m3C1bAt10Wp7P0lvmdx7q7d2bp3twzqB28NFdIpNbOhBa0tf09/bfDnHerdJF3HMi4/V
MCrU7U09valo5KyM/UWTe9jlHJMq9kmWHYT604w6EqzuXu2WQwmJZBTGQ8UUgN3sXo/kM/hxHDA+
CtQIvWrsu2H2Z8emeaZ9zPXyBCgCn6qiuMH/CD2l9O3lKcqUJ82JzmptkvEqti3hFJ4+C5qikm4/
P0uPiVaJoOsH0uviuu4e8CjxKaUEXWRGO4WtHS+ejOVZalWwtFpzJUruF0ev9uRppeJNxOEcvSvG
CECOE55MfOwXhc27FU9AeIAF9Y8RzGZTjbyCVLzjIqDSc2MlT9qkhLeDyxbJhR/56+qXs3GaYnzj
wuvWrrd4tVGJcFlPiZjDZLhJkyEIBXiyBoJSrnQ+W7QjuIITLMrzMnUnl21/62hBNlnvQAePuvqN
hhV/bUIcVIx4ZLFNQNGIii14m3qG1m7GRrmugeX4XSoQiSCpzEDctN1TN8mnZJlyTyvIXaal1bA1
1SQJ63DX8EqMpghKACJh1e/I82474nZP1QZuLp5m2ny/XiW7iPy+dF+mPqTA9i2vhm1ZR9+MJJ+9
rB1eO7XelI6xRYyv+U54mCV5jlokP0FKxQHO8cl+bmr7llb19q6IDOKn3nbk2S70l3Fpm221Xlqy
3Zsxc/fVUh61MXty9NG4HXLZXLWp66LnqmoOt/nszFI7TKLMjjDLw6PZmsNL3BnTlUzophnGUDwP
kVuEXhaKOXvQRSNP1eKE94piOMGIYd2LMdToLtM+3XXtrG96K5Qo7fDRQ6VMxjQRymuW0x4T5dqw
qRJd38SjnG8LVIa1Z+Axfp/jtRsMMQpUxaLZnt1nZ5/FTOV7h9SjpBWDhycOTCwmHq3WSYMixTot
MERqv5aDTc1EllPNilQWT9a4kMVMBNeg1hf3IMypCRJD6lc4M3DTqzwU6H9M234IgT89SUujNpPU
bXaas6SjwGHsG1JP3jCHD3rUeks9bNq1FixFg8OGpEJmIq3pQqPzm16lEcBNH4ChwkmKrpumyTe1
nX6ztbrap5b4jnT0xVCKXVlnR61eQXzaRunJVkVaRwXHBIC3pucnad/3avZWAStbdPY6Sae9OHQx
XfHS8wDSTgU2qwrsStsvvG+UArNp2Fqh2JvhdRnplDqEN+IG3faPVgXbb5i3ZkEJwzS89RfUnOhI
vU8n68NWc/wLrkpUbXzkQAs8AgrRtatUEgc+P++L22Zor2BQRON9qbgvfTK81kt6QzmHatKPrNd3
/KMwypsu60ipdQF9z2CKIlL125LEaINqyYie5WB6ijsGlH8CM+m3zfSmy6Oq2DdKKjersq42jmJS
ASxv47n/1lfTD63Sk8AKLRPFv4LXCNCCGAETJbuYrXoUaT7b0jh2nuiyrMzp+8BlM62Op/sxzxte
jm3EfhUN97chrTUq1DYlHjXo6pv1FJEYwEu8LxBj6Hb9DVGhTyBXTd2t0nzLGvuW8+Jq9OI4Atgq
rScR3rtFuVvHXlS506LJDdAHJuuZhnJV37ZwuM44Fd7LMjmaY0gIjCmHb8yx7odFw7a/PHJURDDJ
XD9FTru3qX6WrZZuWzQbyOSORa0NxzqymeaPqvoNM802KLsmcBZBnGV7/ZAHqh5v9XzZmzxz/Iqj
p4PHj5sZlUg+1+LO+peI1ORxKUra/9Q3u8gPfBmrZXLPz4S2yPyomLfg1qg4u2uLKjn23Oab9K45
pBsk02du7/mlMsuvSh2nExv+kfqmGfKBhFamND0a8SOONzs+tG7cjlhuqvP9+rM5TwHjoEF/5h+j
pj7wVd8W75pOlqNrPXM6cYH7Mn5MnThYR6ZW7pfpe9VA0+GHcT5cjzROxA0f0RhpAccipvStGT8z
wm8+9DbEbZoE6kzI34t65eysaddnJTU3ENM2OMMclch5dUgNyRpXXfI7ja5sbLNZx4jb6ooPZZCf
CNkPxpKK2xrKQuOpSR3eDpL+gNBmE+XUO4zHTom5IJCftFMdDs9RoX6YveF4mllc0ZT31iZkZcNs
eFQJotS+LcGwa4aX1ovfj9FHjilgoKALDvCSIQurZEeRQhNLp1Ugv1TCS8LuG/nO1I9F6yuJ8K1s
eRtYiaH6MIOqJulCZ3lAxBGercac1/TZ0u6morlpkgiZxtD2MIHZIXpTSmPiSsnWNgsbL/r0RrLd
UXzsjUwjuzBzHRqTgE3Js92gSUunupopJ4pp5dFQ5gFsHz6cjZ87YNm4W10VNGaFQ7kTUvBKZnq6
owL2NMaH16kr5P2UKMajtSADok1Z9xK+56d9e5c4dDynRn5tmO1nkSQfJXVZX4NS4E9d9lFo8xtC
NLySaGZBAh8KL420p7wUfTBO4w3CnPI9cbMXZ1amHYarNU3rTkO8AgGxzrRqh5lPdm0NovYBbmR+
r1j9YbYTdVe6OtWLgVldNctwmyUz0t0i5/nLZzPcZPH0oMYmWNJCAkuNsnF5bOT05iTGIzZ5KfUZ
VTm5xEzRA57gnW/EzTsak++KUX6OavJJuBG+O27dOagx9WIGH+Y4EVg7RSs99OtgG6VZBrqWtJS/
lZfMhsNZWosS5JUUVH8H+Vq17lvb5s5rH4aFZ4mIiNKitLub5+7sWOlBkAw/VCaVPj9fWv02nLTu
BI4+PRoyfkbCQsJRqZ+KpNAChTXlamxdlwLzWqwRaHWMdLHf5BjZp6GM0NfUEMxuUqce8Z0gMixV
QftFJPTDrCv9syrqKyo24ys9Fu5HY/ZAE63UtA4O9aU9fvzxBr4M1paUNlotZJrQzX7xJtSYEbXG
lA13iks7QlWRVb4asy4bPRZ6biwxNzds0gSeYfZxROWJzc1km2SXI5UUAabh9Ax0Q7IthyIjS9qr
SJO7KCFhk2t2TFNxFzHBauH0nsPUkoeIVXpXighD2naazlGUW7R+aKq8Shfl0QaBQ/U4G+JnN00t
iqMJVcAOgXhky/qlduRwHprFDGQjmh99AY6IDJieQ1MP+zJjMUVRS5sLEV/mYFFzTvS0f6kgwVm+
5srkW5zO+V4ZmvQUL/HHOMY/1cb5XmnUsSlfNS/hgjOUl7Q8ARpZ6e9J3hIw6lYTsvRgdYL5sdxm
8VK/izGcdnnR2p8cT7EpB1BI2DdwEbVc+ADrWFCLDq1NmQksbRebckkRO+ydOnGXxG1JAT7tes9u
bcyvYpt1KDX9RU1Ym3BK/zZECWVAdpaGRuW47nAgiSiSNXZH6Q5fGHdglgrdDvli19zblJ9Pzlq+
UuetswoZtcZY7YsjFNSOxNAsU2hPkdtCQ9xDPRC1Bk5Yw05WovQaodDHZPgomXZjV6F2JjjSCm82
Z8IBWvRiGW/0atgjFPV1vd2GU389NdUJQ/LTUEm/kMs2zhri9ybzhwKX906Pf7gNhQkswXSKEHAh
WfUxODMHogur20+5Sd1biz1RlBiLUTRhH1qcRl3e5aHq8kPqu1Wln6G+NvhYI21z7AmjERXQcD02
7r6r8mNqVjvbKaGX9WRx7GvAx4g1FLErlep6ceLPhuZLr2vSh8mlE0t27mcrrG1aFu89bVr8fcxQ
LWPxjWaomWyUWpvorjGuYkd9xfmIijWBKwVmtAKb1ITsvCyPdWW+pG54iPiahlaaCGt/0Jfn0s43
UB9P9B4FWC/djSM4z9w50L/vO//D2Zk0N4qkffwTEcG+XCWBdtuyvNaFKFe1WRNISNZP//7oucx0
T0xHvIc5TIXbFggyn/yvQ06dqEMFOwR4Wzd6t5k9exfErKHkqmzNcoQz8OArhu6LlDV/YyjSL+T8
mdsQbOt1Ms3vs674lQ39pW+SYw9UubWmOdt7Vjdc+DogLB1/3KoxeHCtNKZ5UB3XDxek9c8+nRC5
yrqJD17fzB+1P3y7gYQ6L+z6p2DP3HgYSM9uY0WNj/0MrXvLRMpDMLNZLu1Wb2h5ohC1SmrsbPi/
OqisQi9puC1Os2ttNVMM8FqeNXtbM4Wdrcpga42Ofdfm7N1xh2dyPPxNYqkaLxYs/BcXPYYi9vf1
Il4Gw6DtZbqs7pwgF0dKTg8pzpqt3mmvieC0OMihqgiKQx7lBc6ysQpnO+R/zCp4J9qiI6FYNYMT
aoOYsdksexQUiNltkxZwAQvUDg9y5PXJZROVRDb+yucq3QQ9haVF93tl6i12P6+YD5TE7QhDP2He
fdD6YU+L95YQ1ld9Gfc1giRraW/0Fb1kAWqLVL4MXRemMXtt533HQ3N10BPZ8Rw2QTNvlvZPcdij
5S5PtiMZ6JJDkSePiDEuRVozKPbXpoT1a5qHShevmdX+XhwFvdQsyPzmCwlnx3QRR7v2Ti29tkHa
cyjXoWIhtkKpfNjd4dANwWPh1bs49aPYzH4g4Z12M6/aViOfbQsQbEa6ZHGb5mbf+NZPK1HpLoPA
eFwWEUelbNOjmVP2Vi2wfjKXUbEkNO+OoOyJjuQnrmiNXUakKcSFvveJ+O4VziraXT1y0SszNPqk
iALZsApViQqt1NeOuSiiIi9WOdh4QKXxaAt7vnZxkLM06JElnXhXjtmMBpOzO+XaoeATFas608lw
us2FHXVt/wFX+lIJn9IgsiZPSZPio63sqGlpn/XH51j4WCpHVZ5GjaSMqXnPStt4zurefE0lzuN8
iQ36jWF8zQYSWQ3tBTkpqENbNQdXL5sIVThSp44jJsOuXTastcWusB2Cp9MILDPyRv9FmWw7C9JD
kUfw1QS6twhReskhTCqJjqF4GAUSndzSoBGb2Qjp0+Z4aBxS17wB/ia0GBWXZBVGJIY86qW3Q0lM
lzLcsOzzHUzZg5W6e3YvrJJyVruh8uqI5p6ZhOZaRdOiZNg6w1NnDKe8Wo/LyFZWKnEbI5kaZvkr
a/XPAE9Sqtbd07cvmTfd+7o8tlncbUTaXTyR2RsWkK0Pq1ERp1Nm7slu3IcsnX8T9v/haciqrPG8
FM1D06UfdduD/ZhjJNd3ZmwthFm9c7eVE01d+abFzdlXpr+Je/+XCaEBcMDdI0L/IRiscFDxI/mG
7ypPXse0+e5zEb/GlSTwY2QBnHsWaVZBYyOlFha8Aw0JWxz1rI3h6qGnpmhs2JGs+ED3/I8Zkrow
7LDKfaA4NZ5k0TKs5NY+oGqNTk//SqLCiaHzEriZ3NbaTYx43QbmyqJAW9A/ZG381XbpBWPHx9xC
5a4+wiFx9gGf3/OScwCY1KtkU6vuzAhwlemKn3dwbUbMZJPdtKWOMqt5We+5n02b3HOjGOWd4wG3
D85bPQSIaDUUadXR6qtQ8DLPqcbuifYoy++LkHu02V9LJRB6ZJQr+4JfsuxGfcaQ4Pwx8tfX/yDB
rIrM7U4S2tvixofFG0Anp0j05raf213FLybub29iXxQzd55R7sxpeUrGH+Y4cXpVl0J/m1yXKtP3
ojHQYmBl5ZCvW0U4QqqjgEa1l2YXWV8T7BdTAqRIcSqOW/NqDOqcGk2/sVM0YLPlnfrAfumt6nma
tSMw9QPNrQSJ6Bvfbs9U2LxktBh2CcPH+gjKdQJif0Us/DC59lGznOPaL2PG/RYbVLR+t6KeDz6r
lj+jWnCWHNmpqN6Ntg9N1tAYKakol32W1o9JbT1JfTj0mk6ZskJVqd/U5IWzBdy3fhPrt8LnOwSz
f86T7KvPpntF58PseOZ+4HmPm/Rjsr/Iu+KtXPI6HBfqJeYxO7gzWiJT+2H32mmp2wpWHzWAKbdz
YtwWbcSxKUJCRXjPxVYBjBjpu9d79CsUP1PTRDzA2aVaGKunRd/CBHjk1aEE7Akrb6fiKeM76yvz
npvyF/kUqNe09qfeMl0aWhG6VfNgJU257Sf/CTEV6sX6KpN/PVtzXdUoQ8dQ8z2uIA5jbzmiWCt2
bje+OBUirCBpD4QbXwebWQ9+GPUFxWl7X1j5zqg5lBpzGS5jj+Cv2BGBs60Z99FGwUfh/J37gzXw
M7158gbj2mf6TaMXg7NB7KN1ac4tVYWZqjRsjcQbB7d2wkFCe/HedfIL8aUHcyjCmSzxrqjCPNe3
DO8vNbrkPEZqUfhfPaELzUiSEmHu/WauUGQiKCIVgddJWBWd9UOU81pVmdxLs7jVPBNGABg9fRPL
dUsCuV9aEzjO+GVpA1Igo3LbDQrVG26vN5XEUezLvcuqPWLq0Dz7EnOviNphTVFT2PFnHGmGiTa/
KsN5cBbjs4Ue67T6PFOJl62fZdGxNBBOQbx8GPvTZ6PdHB7PrOrF1ldeuoVLGPvsXAp20CFLlj1c
qTgWuGV2IKvOSRpQxZ6rdWFrogxHovzJE/qBrGvZ8gq2tiRISoSZod2ajLB2FQBDxR3X4eovQcMF
jX7zYvPgi9nddWyPI0jLqpqJK+chRnsvpwr/PUCl6e2bdjy0zM9iTfSfB3enYaGkH/rboc5auvNu
VD/kOl/HPno1N8wFX0fWPnAi28ymuBh5cc58/1QStGKU6tRr4tEog0s6THsgs68sMMDTOVmW+s8C
Imaja9plobCjK7FRS6pBeQPHJmMPsQlR4lnyIHBo9lJbD5w5covfaYCOXidr1s6Kk4MhEilWUfFg
NFRve+VuEtWxQI+9wlCm9D4FAdZb4ZRfS9ofXGc4JK1gANEoDBOPC3DdRpY1MwvkUvGHlgz3uC9+
kPnLOl8f44zlJfGPoixOCAbugTueY4O3xpmnbse2ua2nJIpt3rj1E+e22Dl5sLMz54ni4zO8ZKS1
3k6gSqus/sFHTKo4p7sILluUfKOTHgCQtl0VJ5vUB5AIstGPPBvvvTc1LeBoQ8HMUDFg5kzHxpSE
mRmsK+7BUgxC1JEB9O/HljgteJZpO+sOfJH+ZrDf1LYN6QXB0SNn7HRyk0f9bX0Q8ROz8sQQZeO1
iPNjM8bXvhWhkWffCPpeSmpW+sne9SDrG7etCXx1nx0p94FrRHVDdqIuLk0yRFmHNR5w0y6MfU/e
r2FTk1R6p9xiOe6Edc0KuKZlXoXAy72o3mromFQBRupIVnWnebMZulBoaei2xalGQD5I8ZwE+nZK
nc8mRklYSBEOZca84SKphfXtimvdlj43W/ttufnOH8yDP1pXa7nNnbrnhJwGKogwHH33xfLhzPGZ
5dvEnKJHlVrODJmXCZhgfcyqQvtZj8av9UIyx8aNNP4SjGFL115Mdmc9fc/8CVKZdcCDqsu745QT
oajJE2ecXW40N2YPsI+6CVMJTJAbaQRSexAa+riiQGTWoxAbPhen3bNH1psVsU9ZzBypRcug3jBr
4FzA/ZKwfLtN/cPouJeyIOiurb6bdvpuJbiQ9ullMP2ltB6moYlSN2CbTZ4wpm0RqEapxUaTFC96
z4nBbrpHv9Pu01gd2GwO+lwhY/OSTdHqY2i76sfELj0rA4uOzqLJufOPAZm4Rz8k7ZEcaT0EQD6f
ZRqtV2MAppIr7R+rs2KpWteQGFa3b0YQOi0PZZ7s8cMguSNURATirWtGNntMQ/HIF8jNu/cyPwho
rbGTNUj1CNBKclk3ry3l9lustWzJ5ql3FG+a8zKyqRp69qv1DbLDl2DkFsbvy5qr4DaJz0pj/Cmn
awf/pNbDi8qr7brau1PxM2mN47jIhQARwCRlF4cBAGFX5PVdJlbGKGi8B7zB7B4VJJoEkZMmfTDN
qS4TnCaL/qboq1+87JYMBVCpL8pt0LebnmsXs32T9eoJ4mRD/IZ90dPi1sWkvrFOraupN6ZgrIWP
tof93Fb5U1OmxWZqp3Y7WTFGpYX0njqvi0PWlcljLGDSzM4+TkNlbcoWeFobgHdzvmGnxIrhZT1n
TUpDIm48ww2SuHAaRrJcAs74yJZOyLheU73OtvM6URRMSaanOztVBNkuI4x153Tdx7rqJSnq9W5I
wmFgDG5S0sBtnhc6aQEHKTHSwDAYNfDXiBiLALJ74GNHMRu6/rxPqtbZ2j3XqXl9zexUXohEOoua
GJVg+MzjLgnbGutRL63DKg2h4nqfag0u1PQPZ8gEYnffCM22ZILDCM5W9aOraHAbiNXuTNb62Zqs
Y52x3TuNddO8+lVXgR5S/XpMq/hRSya4LDM7ey6LpCEzYJs4qn2f/yn3zbSq5iSdcTeNjDjlKosM
ON7nW6epzsOU+iBKVsvWjRxA07Ryp0T1OQYAEI28BQInCWE/7Ej+6DJ9l2EWLM+FU0N7iW9RO/fC
b88cm6EBi+5XZsLEcoQ/2mnxiOHhmjYayz19l3P8oCXxA1Ds2R3RNNhLxR7LsXLBZmOJ+mndEKpG
jKEhK266aS+CM5Mw+pe5SeSL9CyU0yil5+ZksuV0wjm5M1TBWO4CzT6aw/Q+4buNMiY+lFZjivXK
7eIXu64+rWZ+Zm8mGctgysTNwTBQLsFVy/UKZnGc+Iayl6CdHIxg2VNcyyMdXqei6hHtzOXeL2Dx
BjN9SAvybggSmHgVc9vfpuXwTNj0wbb7PQAdfiHo2cr+pLEvRGFyyDlSK7NbGKGbCfl+fMZUdR3M
/lehpyE2mg8jFx94T69ko5F/Lf1hZ3iTTaNMZm68JH+xccLvJ4p7OQm6Nb1ACB+3AOA+hRBJ92Xp
ynnuB1wc9moZ0Sf1WboVlodl3EEI/JRuxnPeH2SS1q84WPtTWiynSkg4DiLnIvT9b5oZs1yuIDzs
8k13/3xaUCKwLLUhtMkDdkTCHioRljFOl75E0lTGMW+eUeQHjZzMNXvL2w7Sq0AJECv3UFO1W/vv
TZbJjb6U2eNaYFNuGj/nkizEYIDj8XE9iF7hlsuHZjCqU2r3KKpNsHngVAty4WJXDZtHPLGsmt3T
FGNytAx4oxjlchcOSyfGTYzmr0aBtWT7tlTTboEU+ggSh0ANsxA3TlxuhFPQ3k+9D8PlTov/h8qW
wd24Xp2/VlnK3GxYvKGrkm6XOW4eaTYNCdz5+lwY7nwC2YQPa/E05RtS1+TZRDMUWkFRPksQROxN
ibwvHqxESr/MQfld+9nrWbfTYmCduG3jV9fS2j3tC5wqYjEdJj2oozod9X1ZlNMt0CvrB8AOUGUw
8MYTKbPL0r4joDT+GhLkKq2G/Cmf1XGYNOpiRFtjTPWBT4JpNDZLOmQvOQ9DBaUFNs1K5ZE7tZgl
BLG0ORia2fLIjDSeOy8TZ3+wnvxG2Dvd9Jbn2uyaS2Xkv0muReGSZlTLBYsedjYg+szgC845vLWj
BgBdujsQmO+81ujUSJccDGf2jouLdDHp9PwlbhKNFyhYj7EiK1nuekuRG5aNUWLYJZ4Gc/5d58o9
WEQd2xvLdjI/zHgHbz5Y+ynXrWS6Eyeh1AMArRVHFd4jKs8NxuocPKpng9256LrZj+tv+AhxrRNj
uftQt9gPp55D2NQ9d0vqfZdlq7Cuet3XuPSpjYdwaSLbW4LHTLAjo2ugYgVzmY4a0txSE6zKEMeU
OM8TevrBT7Ozq7fjro6n6TfBkboRlUuqpbsiSKyjdGk9iOxgfu8tK4ez9hd1XkxTAOckHKKstiBt
hIc0YRgjhmwYvI/ZqtxNrJn9dbJGULrVQOPHmYSX8JLqdSr1+OjYo2w2sCzaTall2gSMhwAeyh2O
TkXs0obnen6JPURgEBXqVcjEDm14nmcngbvMAyMet1WVkeFcdPeSxdXd5u0ynTJUVDeh1f3WUY2D
Ft+h5SOXg3OvhDK/Fr+p8O7QWNJxZXeLys0UWLCM2/IsR2c+D/3w6dRol3zm6H6rkbbGRDrXsrhn
YLgNLy0KHm/1CQJKahvkVmoOi0kzv+rF6L6KHLEsfbcwG9LTq9eC6kfDS+0IushhHincXa8CTA9p
plDGtuTGfCxT+2uxGwgT0UCCxcrF9QdMr2sjZKpYNg1Z/VtRM5IMBhOF0AAwxtETh8Is60fNXmNX
hmR6NUyIj82UFtNZYoVZNiUp1wcVx0695VaSia3DAA89y2ijVLYD3EypiASjjozYGW55UdjaLosX
KwWestbIPx407dARnr5N7LZ5jtPFns8joESwa4SgEbOw4vpbG6vhibMaAAZDhsE8mPR41yq72XbZ
YH0kiF8KRmU+BxFRcCIVnDSRY5q9aYoiPzpAFGFu1dMvXerBBmf8mzOg+QwV8eUd5JHG8cJPfGQX
U0AYntMPMkTMNURCdVjjzHY59lITUS3xeKa6xKptB4rvRelHuynEV4UVyd2bemaFntFOgI9dEdZe
3BwhvxnNSJ/dBTL2bh1V8p9zN1pfhL0FMwN/nribwlDw3GwQnb2fqVeItzM24s1YVzEupXlAHFq/
aH7XvSWW2b8LtZRntxfyZksOsMJ2xZsG84sgIY3Tu25SuiltdwhnAwhxjAm6rnO2y2dO02j97YpU
tsQvPnk7Oc4LQkUChz42d+LAMapA20Az/qzwt7IIGihiC/u5S8o+nPwWq3MXNFujsb463O63rpqk
DhjSdwwZGsMsWZPi1xSbDdyJz8Y/NXm5rwF3tzKfL5mL3b1slAtjhOu8zBeUg3GeAwmMv5EbfBZB
8E3EBwRogavPTar6WhSLfcEh8kv31Yx9NJ+IE8xvoPx/CDtL9gu9ktt24ninsRTjk17iA4t7/Ije
YZV7ZNZOa/TirGtLcMaRhGQmnUgIRNgA3wnC6Zn47zO/FbusTRFhxV3ww4YffE7VmlCHtnXHVhBH
RF6rqPKNduNpVJnCygOrs1ChZGTCru1lQC3kw+iqGUndCO05avCVSabykLpRBy2Bhvuu1ir/mK8n
UAuzC6JOw92ZNiJHO8GUTIh+t8kVV5o38rsv49eJp4i04MhQ5n3KkLq5WqiZaLRQejl5cXWBYFrb
gBztzsQ6vTkdFau2LW4Qug1MRXvgCfXOeYXJ3NCpcsmKHYjRO0jYThJfyCyUfU19/mhQkag503Ee
lju6qpXP8B88fZJMNTrMrJtfCrI617jFC3Eizx7eK0f1bzD/L7lp0WqUcgCv3LOu8g+XAzQUjL7z
q+ppbPJw/Qecuw+1bv5KR+uSkt7tDM7ZGxHyidVmB6iXlstZ5eWD1Vpvo88rJNVHr6YDbyUcuX0c
BihPu6oZceWL17o9SJqpTla1dBuP+QVRfvPnR+h7xABLNp6U1kQtRLccy0tiNM95lyFKnV2yG9IB
0hFVqFH+S34uO+txEtpFuK/MFV+qZgemcvFb6ztG3oxejYJXfTRQTtjOPakI2phlbjJJZFWIegh6
DrZs1eKQyP7szs4vFJ8bGmE21hyQppEdHIYJgdQJtPaJh+ZHHgNCmua4am62uQYop2YSvvS3hfgi
pS03DNOvpRxvmawgpY2QJOefvd3+7jPtPemmZV8GZegvYju28sSAU23MXv/NInOgPOlZNNpB5gsa
Qw/9Pob+VdWeOjRd4zMboeKyaTqvf0bvCSxYl78GtmgiSi1cP1CxgAr3yQdTzh+UVlHoO9qHfvJ+
rD/lL/qut7JyN9D7vPGt9EYmArQseEVRDSGBKNuh0m7EZoRBB/QqgofCqaJ8AZiScWSXw4tmT+iv
jW4rGkiQXp7YPjQ2t/RVSXWZgvbBnWtOml383gzJqcK26GucFHxWD+D9OvG34JHvolJX8pP2NHGd
Bz/4MfWc/HzvqwN33Ngto4hPbmPS1CfTn09NNb2taB4Nvxnuaf8q5646VK0esSBsu44S5poTHoyD
7cSEkI7WzcV5Z7TqnX7Wa5YyMBY2Imcr9XZGuRyXQj227aw2bGvm3munp2XFPmjAfaTaPTQn+dkG
4h0BoV2nHIWb5o2g2waiofjoMqpC3PrB6RNeb+MxsaqTXD8TiZ/EcpwVIl8ZuFFQQPKvUu6OBvMV
pq/daKCD2RCi5pbH77pu3FEAfARGr22nxAJiw122aWK3jMANgquy0WsMZf88FjFtm5X/nuDQJCRO
vXkz8Q6BrRFzYGuPhO7IzaItX6mVfXnm1B5GTIRKDUTrtzv6QAj78B/HbmCJLvPhiJT3R9qPZDWk
5iU3XbSeLs3XPW+603rfScNArUT8YVpzgjC7JgrU28m45nyqN+aGVNbfJXKog5GOB8jeQ53Fbwm6
us00zNCbLORXe0jFfrKb8lDYqsJW6VKp4z7UTnBB+BeMWbuVrdmvikQ/1c6VzFh5mr0Ol+HG76Ww
dguQe8ICZTh+xE+GDrrCAKloVbU7CoORDZFRsL4cXjftTDJXNk7LaunjP0bjaONkHVl0k9z6qvt1
IzehAbIj+3mISHw/5URmFHcMlrwuSzTryGZT67Q+3hpkbiacy1RJDserL0yFc9Htuhbm2nNoBfok
UW+X10boY/YubOu8sDxjdF0TLmbwzVyMeJsXTorkOKDO9NGnukaxJW/wDhwbUPJC0E+NBgXpO0rF
N5DFmW9M853teidMmVy7zthUuvUSQHqgTy2OyknPhhZcqgGDLnLK0XmciuS9xcrrBDRigDgvWbAn
VeZ5ssAWEYtwYAOon96dPI40S2HAfaxN69Ebna+ei7FVDa1iEloVv48+YnU9Y7BvzaMCd08A6TFd
bRx4WjV2x4qm3tXL65WAsKw1XJroJDvUW8KAkfgVibhvq5iYAMKdTtGdo94m/6PNMP8b/UEJksKN
YRPPzq4s6q+4jEcOWTKagbcsdMjrL+SqCrT7ft/C0CGQmtPqSTetk5ERd1v76Sn1xXHtGQmI2+o9
7Y7/dgfOdSb2di1LP05pdXfM/CL0R/aSLQrcDBVpZ3/y2VR9XT+8PVDCXrSh4cab9d7N2XIcmkcT
E36d1mc5GKQnowNfBVmt9qlNKdR1Hkk7+GF15qsSzc+5cx5QbnKw5ZvjweC28pfWJ2yVS7OVWIs0
GBQaLfIRph/KjMcDr0W9sfQYp0f6vMBzr65j4P+SuJzxU6/jb0/Xow42swQ93K63hPj/El6za9fK
Qzz3011qlPQI62bNYj9ylEfJAAzc9o85cpZad7HiEri17QbtOo+IDdxXrXd3dT6TX+tfWq0J7YV3
dun1Q8oOVZr53kMpQGBCfDQW95kCEb4hb0bRMYIcoyvmNRlpUNWgiP3OCWWAuNXSac5oEnI+8l1Q
dJ8zT6fEzNNnRaiG4Bp3TB7ccRLh6tCaq2jFBAZHbOeJ3b5q6596IIsNrPdR8PJMkx/pIEhsyTfO
us+9Q68iEWtgao11Nlfoik8yZMNhGoJbrvs4vJYdGnFM4WTe8F86KXhcujPgoWT1JjieGNZyGsfq
VEHI0P4Wam4RxVJEhn2LA8zzTiMvZRAgSKaFzMNRPQ06eVmxnx19yda8vsUJ9pUxTaO81yIOd3se
oFIi4TQn77z6obo2vTScihkGz5xMHgaml74z8QD4kbIsIuDL68jvKSTpOvzt9XOt/zYlxg+aiEC7
YYwMC8Vm/2hV+THm/lppsa3nBTQy3/HPThyE0PLgyfpuve0mN5OwdWgXPP5T85zo3pNbSSqk8G9s
1u+gsIvHkvUOAcQ1N/NjzwOVcQGaXj4nPsRUwUqe85u4rQKR99IYkRpJNbGWD6pyrx4D3chXtaS/
m3wJ1/uw3ulAK0+G/QwqTYn4Mj6iKsMcBYGLupflbgatz55dOpU0QFiXT2qY9mnu0xDNHHFJxR89
wWAVIoSicN48bjCnNwhoRviU2JMgO64WhHXyWv/2+ns92CpdEviwtiAbebu1UVoxrl0ErgQh0MGZ
4AAAHoy7hfhtTfXPMpsQdy8HRnmCmVBwpd9k3axxFXFZnQo1YvBnj/frB3zj2pj+LMb0iE0FYcSH
9Pxw/eHVdK/4qSTLGbYEE2jyWLIk0RazxpBlxJWPfL0c6MOYN8vgUKZSFeqUAQQGQc8xIj6MXZiB
0GDYrL3ZxkHLnZQNODn424MsEfWbrO3CE8WmaQXic74Se0xJqUnPHBVPXqEE0WUs23Z20mImfoz1
hHU3L01G3kNTa+d2Md9JQAo9FnZdzQdEiUCF+qWssoHbh5Oai+E1Ly+INOzN2gu0WSTSnKUfsX4Q
9dIv6WthlU9Dhk5XA6sZHeNJ4xLGufgmZ2ef58mpVMnMaamYjznhETXARZiDlmxnYV3qyblDBB0S
fIjmnFcPvVO/SlKHNu00fpLKHjesg/5NIkATBKC7TXuTQ4yoEhYx4RZ7XB25RkReDPYx73VI+8be
W2Xmb1Sf3KwFd1mbhRbesLwd9kyMRBBBqA2V+Ig9aW9SbXwuhurmjMkDNSoLyFhBQFjVvQdev+kb
xq7AHMMY285Wd6goAEguD0PdvS3B8iGwgvQdmXbCMq/DWH9Kcl8aDoaNubxnSUVSrQ9543b1/Onk
3b3xUCriDgV1pLZo8Bqye7W9msxXDs+hFc9nZhe4lvZ36ifkimTY2SBKHoUznk2mFNRRv4OkOLi2
/LAz+4E5/6lVHKpliqWjSF4TqvhyzXoMKnXMc7Vn4Axt4sFIwj+4VQHBNGGe9mP5sM4uSYJetYUF
RoHNMcqjihmkrn2kruAC9/57mMu3uCqvysweCTqNDDd5KbX+OGZIb0RMjpummdc13WuNt7EbdoiR
Vdvv+6jpDRl5QQtcaPMKELNuXHReJiid4woiavw6MfdP+Uyzq1JjhZeubHbKHfdr6N5YsFrn5LAR
qeTAbIPzbApqSjd5mZToPZHgEHT14VRs5TYwpML9OCJDGlyU11XyQu7e3axGxLoFkYcUh1d7zkNy
uwiKuGLbv2QNyE8l9XuJ988fSV+nJBi4pexXXUm8rYPimDreO+7Kc6IE+UvzrZk4bDrr2bqH/Qfs
NXykNmhtRtU+est0UVmzpWUSgWuAmsBULutc3EoS7NW1JNF6U89msIVXC7O2uja6fugcjzOZceX8
E5W6ptBG9U+WTeIgjPWlF+ZTow1PDckq+hKAZloHkTs70wsIyRgoPDDqyE71I+2jGFcBtEo/hE3f
a4TuMkYMpkf40ApE5+KmkFMbbnWdPbadgNVzfdQyrzxUJBuxmtJShkDPLJqwMdJvb9E30n0Nuvq9
6Aymr+EkVPFmF+1rTVAUdFI0FcU1zaZzQ+xXrRHVzm5U8ZWjhEXP1QQ7DjhvkLiXucc/0TIGGrZ5
HPmGqgA+bsU/PY7mNWF/Iuj2vdugYRasUzwGKO03elDdx9z9TbT0TtPHbAtQf0zRjLtNsa9y5xDQ
AxmlJhFnNnYVM0FT3JmXLEcW/r9NzX9zyTPvmyB1lqeDfXnmX2ziRjK6ckiD+Z6n2AgjJX8lKQrV
hTwNriqNUQG2zf/jb7q6R3Lqv8IP/mLclrAsKT6X8T4hXJsFD32CBT7/7DP3LFLWBsw/S/8P7u2/
BtOuSRq65a+pEuQco5L6Sz7KNA6r9nrp1/yOwHiWzgfXC6SNdMv+nijo4f/Shtns+hgs+e1/3+a/
e9XXPw4rZ5P2sBZJ/WcsgE8cWpkIq79PTnK3cZpQZzdWzkufz/8QA2Pzm/4t2+HPy7R1CgdsurGI
0fjLX6KUxE+dQPV3RhD1xAlhOXeq+4eYg79fDpb7tZeP/HJjrfv6z8txg6XMU3NwXiQ4YqKmNwKb
cOgza8f/cOP+fjn/+ZfWT/JveSC0X02ddEfnJR1qecileNByQ/xDPdx/uRwyc1yT7cKnIcr+S2pB
CrDoiKTBbNCN8jgb2k/fIf2UFlKQxMEysYP+78fhvzyMvG+WrbtAJjY9I395BcArFh3GeH7BIsPu
9KxXzlnoWSQdP0dEoW8zbmYxbxu3Ax6Oi3f8wP/wFv49qsGjZcA0eQ8tOLS/9nYnlk8fEj2mr0qP
SDtZSxwf5cIW9L8v9e/31v8/ys5rx21kW8NPRICxirxt5U6SO9ieviHssc2cM5/+fPS+OC1KEDED
jD0Dw12svGqtPzjIHeI3wuBaDPP5BNo9dCpRFPkbFhgwzylVQAjF2rFbVWaz0KVLCSRs4NCMwWFM
oqwyl1VxB41jhbfTG9Q7G16t2xR7WFO8Fj6MMOZVFi1stsvTc2pQ4uELcNyx5EzXpKDshxqGX75R
2bbtHMjTBwDJuw6Qke09m9BZs2x/ezwvNwRNOuxvTk9TOnO1e+xhGheWevmm+7+8MPsGCHXJ8e6y
CYc7AVkZcgcSbevZ7i76RFAYR/whl/Evd1Jk1IeX/9oLbJwQNQJ+YEskq2bb2jTGtCrNvHjTejCT
PLC8XQ3a7XYjlyv8vJFpuXw6O+qhNdVCJMVb3qePowjNbWvG0FB0+Xq7oWsDRpmXXKlqqIifzJYB
GvIExBENdaEfQ4cLYvAE3a/bjVysNTTzEVdBKQfVE6j7s42EI3IOfiOI363uFRkmglJKdCTES3So
fPsbOSB+96K3261ejKEDwcfSOKXw4zbw7Tsfw6KuwFzZafnuFNVOGdX7Mhy/kbe63crFIYHTK3Gy
ZXL8GoZ54cWrjbHWNp0Gqk55Vcx7EszbTIi70VpQbNcupmrW0mxN5LC9e70dtLdC5JQzDnoPrnE0
CXbBGDR7rHrvA9AsWgYQs7hzvZcEfmlXBX9ud3hq5uyWdiy6qkNOMzSCLjkzJE1N6RqNmSOFan/D
fuW1LVfIv291kLug7Ui83m7uyvieNTdTJQoN4Y1tjthlBpPLh1m7wT7M2OhjTJpZtcOFM/9yqdI7
UHM2clrsir8iSZ82ntsLD1CTn7/nGK4FQ/XsAc9va2ODREA+vrculw0Kfbf7eHmnMqa8NAyWkBA8
5mYbJK2QEZV1mb6bk5SI/Ba4f7yiZ0Djd+Ql7hQ8ZpS8R/nmTyu/eRRDbrcvL7cKPqTEXXgu0W1T
GudbJUPefNBKmb4XcQWfEKo4pFISddgvusZGm2gnmuKv3Dh4yVWXN8avWgmylSlbdCRMmyQ70PTc
yzveMujtog661R0I735FSQFdW030vxS4GKitJ3dVJ8ZDkHTIE9QmdECPvFAKHl3kMaW6Vv6K1F9K
97UEhT6xvHp1eOz0bqcj2wDkgLyNj7RsK75r1AIlkJWV5nnkkTOYt+kD5LjpvUNkXuven0ofXtmb
/8KHiEyxnzgMk1DLBCGd6g9hTDaKBIQSV/eubfzTulDuYqg+Ho57LrUy0tSw02tX+ycqGhDzlRHv
gIh9wAghH5X/W+TulwGOfxq5C7t9pnPGkcwNY8MDVB28KIz5ikDQLEVUzxWvjTvsIKgikkFK4S5h
wUemubT+5g4fpuT8ItjhGYXNB3pT5/MvhQwK186jkxA86WMLQXIex4V/D8OsxUbetPpXvVMQPm6W
XlSzUw1DH4vzGdcNsnrcpvas6arA91Y1iuhk+/W9pjfvlV0vOU3OlvfUhmViQqMR8Os6DlXn3RMo
0umSbNbJr5u9Y7BmQT0aPKZub6MrXWEba46JAr6FJ8ssMh4Nl3x6bmSnFjGu9WjmsHUV111oZXYg
Tp3BSRIfH0EbUwB+3pmgEYpAfCc/CRXBrAEkA2mqDqj20CE6GjbW++1eXRk8QcxmoaQokFNUpz//
dCK2TpoHpaVlp56b9mmUwvjVmYnLq8ZpF3xernTN4Q3Ds1438CaZz1Os6PngxL17TH3xjQcAhTEY
qEHy5MC6XzjoZxtsGkZubd0mSECbHDOx827ppdnJoUILGv/CeyQFKS/oCDQMYlNH8GiqdOHdqU0/
8NO9+bdBHGYc055iLXu+0GMARrJDKPpLQ/bxI3KG7pT0SAveuXgSvsKa7iCzNkp07E11gARnOMhU
OUX6bWx66x0XGJSH0JRuFjzkr42DYxiWRFhRNzRrWtSfphfmd+q7VRic6jFajaoFzVg8p1n7ENXk
HetRXxj3ubof4yBISmOHyvmGxMzcXy8EfV+pADFPrpHjzGDu4vC9He5TW//obUCUQXBsRPGA/cf2
9kK+sj2xosLshrWMRuffCfrUU5n5eRiNtXMceH79VAKqaKlvWofbrVzZLmetzLZLT9pa1HmtHF2U
m3ay0cSz4dawWGLNW9gus1jlfyvqU4em7fSpQy1sCF9NVO8ELnVvt8XOaoKvbiJbRMbsHwEgcgo6
cND05OV2H6/MIU+rTy3PQtFMS8qksHX/BLSF+zw81rmKPSQIbWXY64SGSUi9r9oWefLtdtPXJpHX
47RgITdgk3TeZ8ILt7Vz1T6aRabuQZQBPx5g0t9uRZsO0flmZZnYumGh/enMA6KgMpEZsWNSsFF4
6iCPUTLQt4lCXOPazy3wAdXu7/veeorQaO5Tc+GQv7YriQQtIYkKOeVnp5OrEm/0btqfBkMcwMc8
ognxKkFa+B0yigXQ+9sdvtbe51Ng1l40UnuFOIyYfouStmuWb6aC2pbiwBk2dOwvzYW1e9ng2Skw
9790AhWtnmnttsW+7dD4yoOdyO9DRHjG4j9vfPwoNaxjhYmdtTPPK/qWkSpdnHgnEC4GEmp2/egi
erS6PYSXK1OomOqZQiUwI9s6u5ddH23/NLKVowmIFRkZoFKUvpcm6srKpBluSFKkhgqNfbb1qtRL
emF2mAkDUNFDPCURt+zcZhvVxVvjFkAq2zXj8WIBRBDW+Ha7l5fH2+fm2YHn+8+Lg7aCtOCfAit7
xnEb9hyuMKK0yoUVeXm4IfFLthvlaBMX2HlI2nUd0p0g6Y86qlZA/7aCFYLrFeulBL4V7NGLvN21
6bg83/PEVTiucSlZ5vQGPO+a24SYi2Z5f8pq7z4zqkelSI56CXtTaLvbTV05QIkTeXBN6UspeHyd
t9V4uMyahd6dlNBN8YeCwAu2Xe03oxfVv/vONHYRekj7tpT2q26KclcHhAoLX3FlMvkKx+aQkeyP
eQyE0U+uamFVndzk1QQl1qpbVteKorlehavMPk28uCYaHj0TvavhibohD7KWAvztD5mlFKaQgKiZ
8JIaB4BkfTYaaIloYx2E1UlmGN3piWk+hwOIZaOOwGRg27yORwN4YJzlSxOhXZl1FH8nP0yD9YaH
7WwmoiQGagTiyukheXrjCK09rfqVSVmzM00FwSQre/MbVEiUpMUVSWkBFwKE1SFlwjnFxMYzVh3q
iAfbw0sTely9jrxRW6lqQ8jmqs4vKE0Q2vI6WsfFkCGI0iIh5aFQaqsAgEGxvuBjMqz1tooPGWDm
VeknzHhcajvORXTsIn5Q0OTVdzGkDQKJXnnS+sH+0WRW/MV2/ORLngxI0RjARCGbcfwEEZ4ibZE/
STi02wzOyxoxM16qAYpkkrMKLzxde8njBLImLCrzjoMtX2Ntae4H+G0rqwqMp8xpyUeoifEM0Se5
J6WP+XJcuB9159drHWQhBumw++piXFdt9CuKi4pVolAyhXamPlBVEsB8q/A1GCWgJFTZHtMQqh6C
HuY6gv5zaCLUyjlRw70+Fl+1xg02iYejLIPk7lslwsPBFMaXXlr5Oy8s9x6YG7qzDSkuD6zVXa94
/sFpzOynEkpgnEpVP+cw7deoI5Q74gXgNBS1vpQ6IlFdgPgDOkfGBuwxPEnUmTC8K4IHrHaZb4ET
AQJxgcBeUsXhsmswg0uAswcOTnoY/7o722qGV0/AEcdgSEnWoC+NdyRK1IUA4MrWpN6mG9TBDF7F
8y1hQNzpWz9XjlUtvcdcD6jHO8LcFJbWLJx7V65iU5LzIaAi1iFrfr4DNNERoIoyPHlNtkKDA8b7
U5RZ0PL35EH2t7f6tX7x4qcCR3hjUIc7b6yD2R4jfhecYstiAgwfdWnHf0r1pWLilfcWb4upFWeq
BqjWbGN3EjGpaCjFsRyQG8Xiudd+1ChJJHb3YCC1EbkjVHBQAcpOxv9mAKU6113f7u31j+B4ZS6p
DwH7Pe9u6g/S5QILT7qMkPVVGNF+XyIpMEaTb823sgDaxlp/6Ns3J6zuHctdOOH+rpTZtWY6+NWy
hgSzPM9KQFMouUb5hKFCrSSFVrrxc8BNEdvvriQ1sgp1P9jaPZJwHVZUyF9ixmdjYfu1M91iDaUM
6doQyo/hWvl9mTBlduCZTxFS4BvQb8HeLSad6DS3V6ZviTti5mwH1717Tjs/e7YrjQihRigIgUs0
zjVZLLytL2MFbHDhZKhTZX46xs9H2cDtIa/RUji5Xqt4EAhzc5Mn0JSJowB9IUx1qNBU3uoeUOJ2
rJuFzTrP304XmI4FA5bxGm9LyinnHzAg6CkVLBlPgsRjhsacH4LXrJBOrLcELGnz3bJ/JFqwjsFX
AGY73F5mV3awjnuNI6d9RQQ663/SWCPwS9c+5ip0bCBYBv52cbzyikFdJx7HlmvGSzv54tLmDY+C
EhlKIHEa5Y/zPrey78j6+ipSbcP3cShPdoVcOmZpiaq/Gh3iDMjk3O7nlbt6SlGTPiBlQ8ZitqX1
zmubYMz9U6/axTozM2PSxiOdp2AM2CrlQnNXInqaM6FXU7Q0iQ3Oe1g7oxv5qhKcgOC6BzWP08eg
hM99u1PXTkRCMBuvuakuOh9HN65qx4j04KRnwwvwkkMSDa+BZi6skaVm9PPOgJIdmgT210l0TgM0
rfHzVweXuFNVpPnH7S5dGThLZ2U4LAxiuvnlBVQcpLhV+CeoS/Wd6kRPpmL9R7uVac9ZXI0mxXLu
EURhzzvklMJG7NYLTjLJwi8opXirMkXfezSdbuNRK1tLfUDXrOi7TVV5+cLRfmU8ad4Cg6Sq09E6
WxxNV9hFKgYfS17EbSN/2AWx9agm3rAQpV/Z3J8bmtfblNgHukhQcmpD/TmO4yd/VB49x3vy8XxE
4yysFxq8Nnufejav1qIkoaltoPhgGIsHH7lF9pm60MZflMjsVrJM3q+kyrmbMWo+nz1hRanDg8c/
cSGeymZfqXI1/ZbV6+GHGquPhngykr2EENY1m2BKvCgfcSD3/KbVX/P+w7QWoDTTjF18kqZS8+MR
onFpn38S3MWoNVzbO4H+PmWA20HcoyfWD/EhdpItAhm7NkSHOE/jhTv6yrk2vTi5PwSUl4sjQI9j
6UKblF+ousVbQMnNyrAU+1/Fty1oWtbSWSCuTfHnBmeHAY8t0Zlc+6fJIAj6QYgrQg8ONevsdm8Z
FJXbIUWfsNC9J96NPRwAhK7MpJCHtoL9IpEFBp6ayLtKt2MsV3nRQCfBrk3XS7wL8BVp1lniiV1h
O5DYRdzsYpQanxTFBhcaIAt2l2t5vm1zZ3istALUepGAnfPQEDYCyAyiUXsknvtyJzxtADUaqNiQ
htnaae3hAboD4qvcApPhR0aShfvC+F5ZWfGvC2xVvVNjREctFXqw3lfJrixHd23j9WsDiRY6wQsG
1VAJLLXeKU0EWlY0xnupD8+11uCv68a7sYzLSRkFAusALDLrELgBM7uRbVfxTYl8uX1mXtkR3ODY
OYG6YT/gNnS+/PIw8ymDWeOpdf1D16AUjLpd+NoWLcqDfyqp8eH/RCDLtfKnZWwJrdcRpEv0UiOx
J8SaxBqRk10oD1wJbfgsh3cItQGCjHkmUoEL56IKrp64QOqXys37Qxwhk+aIt65dBymv1SYrnyF4
/gmDwb+PRr04IldeLpy3F0uWcMPQcUOiTqgSZc2GJ/NTBm8g3Ejq/IcpASIrWv9tYQ6mLX5xBOic
5wYpGTIRsyMgjLLMS5yGUwl9XQ9Jq6Zyf9tG9aBrZGU4ALwOn4gE/0/pq79KM12o+l67VDgJ+AAh
GfJ50itp4UjLyhdkW/QfEN7FRvVZw61pxP/90WdN4BggnWDcSCeer7YMzWfHy1rKFGbxR0q0uZp+
P6q7wDWOiyfrXyjufFyh9kzQVX4h0XzeWo5q1GSeYh3R0txOtixxl+9N558IxDjpXiROCUjqe8DR
fVjcqW37PPhfxYQ2ViHohU9CeZJBvuuRt87bf3kx6aP2GFhfb0//xRIjoqCsoJJfJbxU518J8V0D
2JiIYwxNDW0OTV/LUrUXRv7am5BmLJNgHbwH+f3zwfBKKt0FwgYnEXevYClXLvIGo1+g9xchOmTJ
Z4Q/9kEhYKiaIO3DXVvUR3vQF1Lw17v7/98x/fmn8hHvhZRjNAxPtUBcD/MCFC6L7PX2mF5d0dKe
gIaUxuW8kIIkIv4lCA2d4PzfQ4Z+LGDVpbGxMHXX7m5QeRZh5/QcsWbRmGMNcVdJNzgVDbSZPj7F
9Trp2vuu8GAFyz/STCjlmNFCGHOlWd71RKIUrQUaarPzosu8Um2Toj8ZAkFzoVX9/aA3yc84Qm/D
8VWQsGjUuw/Q/mAX+W24cF5cti91ck24UPL+JBCddVsn6WeqTdedqnb4B+ZQd+ejyp0Vw0oL2x3J
D2c/BAgvcuIsvI0u53VKF4HoE9il6URN54un9My2aVrY1WYEnWLiOw370FgyrhT8lPNzQwKEARMO
NBYoojZ78IFLQAa8DbqT4Rm/heZtKzuuV40HiRQhx2ihT1dbYygmlCplv3nGaCBVHlWl151wNv7S
sHriXElWbWnd+/XSE+nK+JEmAH/uaNPLct5WkskEOpZoT5WvwiJqEVBBJRkqV9Zn69tb8PIBIakM
TolEakagOGbnTY7kuWd4o3cC8fs9l/o95lyTTsOhz/pN7S8hl65FDOx2mABAYEitz6+WsR4t9Ms1
d6rcjK+wztdG+08hzPAICabblSKM11U8+Z+VOB4VID4g/qvkeSuxmH+71ndOHjqNW6TNg/R8mcYZ
pB1QaM7RqH0wg7ASM8vFCwfPjtHel5p8gneO9csKywnrTtfIC9aOfywcOJDoxI47CxGz29NxZZXZ
Kukq5oJ/AfGcf5LofcqrXeAiWbefUF2QvToKrAutXB7uzMHUADkhSBvzk0lEYQsZR5fHZJTvmt0c
MHldCA2vdcQgHNMonlChm49t6ESBV7fUpJGz2mql8ScxEb/ow601ZEvB8WVgRnc+tTW7qxIlRwwh
DupT4YQ/NTU6RIh+3em5+uhHBg+KUT4h1HDfReUvrRSH1jaWjvqrAzqdQro9IYfmR62ExqibKZpt
phfve1Ou4kWY2pVaFKNIqom0AnkTUtfnS8PxQscTLYgDRG69VSKGPSpnL0pSrgu/3IPeeXJAxQz4
RnktonZkVGsXLdLBVJ5brXlRQhR+qyb67+fHBAq1AfxyyenzK1xgFODYsYvKwxBkyNpgRuIqqM9C
HCw2ttPggJSO0UJK90qdm+ovMQMXOgEjqPHzscB+zQKGa00FkKK/R5sJI49Ra1f4S5jfqYUpe7w7
2m2dxPWjPQKJzUs+J2/1eOFWuDypp2o+OUDOMnKd8zeBxqMPL1BAaUGjPuP0c1/iYdEbwUIO+Woz
NuOLv+10M8z6KzXexHFCM270nHjhO+VtNBS+3T57rtSd6cynVvTzUVUGRI1b3XGPfYXPip78g+E2
KqktPN9oMzbGAeeOBwtktxBLnqeXG4imgdyBMgXXyjP3vOlOuINAMdc9FhaJYdhC7OFuKXd1eSZN
jUjgHtTwxUXRx2BxNjaWPaAjUBpQNQwCgr7Cwyz+2ja5sbA0rrU2URpgzxD/XcBmzSIeoNp2tFb4
j3pRYQkQHsoShSPd/nJ75q4tD6gtOnkpKhwUq89HTza2EyHp4h6ToUNXAvWvRld/QsQ63G7nokvc
TWTYEf5j48HRmc1SC0pORG6rn3wNTwQXAxOyQLgy2YR4JnDk263x5OG7zyO8CZGjW/jNE0hKdXYb
DmYM88ltCBacwtoaUdPtAEOgFdVAptWyiKxHTxg/qA+eN/yCKBLfV+hZoYpX/07C6kceQuwVTfo9
zN030cGhxcYSu5vuW+RZTyWPjaCrXIr4+c6W5Ze4cTDewzO1l2sB69cf5bPqNu8ay5/wYFVWOWYc
I9xtfu6DFqm89KvwBXmdY9ignhcbr37YomLpW4fWgO+PN6UTqv+2WkWZnv/p8clr6+Cr4YlvnqvC
lBZIC3dNcqcO1m8pWjzIi2OrWd9LpXqoHf3b2Gb7JkU/wq5ewOHueuZW6ShlI+6Z3hEUUSvMH9Vs
hE1nJ/aqGoZtq3cHq4IcYNsbGThUt6KXVhu/9LHySFS3VzTvORzbiQGycrAyKJMBnN6QHG03/Tqi
CzNo9cnoMdkto9Rcx9CCheusB0NHsLHZ2IO3zU3jtardzWgp2O968WNB+aM1+6cWXwDSkxj6xAXG
kpGndyuwVw+dtHaxFW1CR35k8KX9VL8fkIgxi/B5GMuPdJSHBC8TSkVHo0TpAU2t1osfGE4kWcIp
BaDg1Rv4G+RVBXKI1h/bStB9Ln80irXBCu2IrNU6Q9xRaigTGH4DfTu6t2tzVw68tHCdWSlu6R10
PT/UOjJ6OtZ0Mipepr7pXn1wEIBykCmtseRRsxoVuBb/DGGIu9KU5V3aT/qkACs2qKfsVYy07tom
OgjF+9YEHfptzU9guBqy1LiNVEU+TEZHg7KxVD3FILL21lXJXjHQIka0O7V3vQ1xKy25vxFNGNaN
KlDERaronkhdRyRF+Y6Uf7XJhYUyjqu4/yTdlKMEGnSH8Z5+Mt1W/Y3jBXYwMjGMlZagIBS6Ci6U
/Qjr3Y6V4JAO8CwBpZjkCe2o6e9GZKwedYlqSp12eOdNP7MIsDnzbTk+49P+gZiQ/RwMro9JheWZ
28iaICNA2tB9QY7GC1pvwP4nrp4yQr8XtRqTjRIrPSpahvpmWKGxBZD9PaVwj6rxQ+V3X0UkD7FQ
1+2Ab+7g7jx//GqJfI9QwbHW0qdO9/dN4u/0XFkNpfaATcUWAcptUE6KI/kuC/v7PKolrmTed71X
sL7D1oTF4FfiVBb6ozSq34XXP/l47wVG/d4n8hhwkXlD9+QhCxINxX1Whf9Oc1s3GmahCELo1dc0
bX/4WXQqYn1XOIgnVXL8FXEvDDbqCIimZgiGTmeIZ2KiU2CcU0GbJ65pd5odHcNBIETQo4hi6l+C
ODk1JskS2RPqmiXvXTEJPjr+D6/3Aco4v0EcoA+keofcak8BEgRsWucRKZZ7W1PQl9I+UnX8OrgN
m0o4W4xRd0GgP4Cvvw89ba2n5qlDpa+W6ptvaLsaaKQ1GMfBjN6xZH/GcIplbYYbtcJXr66Gf7QC
zcbSy58anZRZbD93HrJzBsL90CSfbMv+g80yxYtoDwShvetr/d6U4XekPR9Nt/53qAe85alUQww6
IXUL/Q9jk14X9zgqn+BJP7hIamkysFeiRaIFzdK76QM9/Hf6BrWb3Nh3MU5zXvnRhdYW2fuNkWBX
osgQQNKgijfyqeDJEF8u2p8IaKCElIgVNJSHphAfk/SX9FFEMoru3R/CdTTYuDHkO4MMeJeX/0Ys
kiao3nxN+6JGzTc/1Q5h7T6UkSAp3j3jDPjV073nhrFIXEwB0+QlT6DG6Si2rGoVaY8GUAVeak89
ECbXF91KuONBuu1DEuh//06TY5JliDcDMXFuxhcqpBREKnnEq/ugM4ursgUWVaFl0OKBsjIbpMZY
eBvDjBH3Vx5iczyair/DhOWQJQ0QfyRu8NtJ29jjoPK+2YRY07CV3eTOMowH10PnwWCD1Jr/Hc2+
lHFnm7dpgwN25X9pKrO4C2r03RQpEdYDTYFmGOkIZJ0PlgHs+fZNfCW+MCaJAQs/VPBUcnbv13VG
+SAs7SPo9QcjSj8wcdqA0V3IOV5tBiQMLGfyweY8CNR8shFpZcsjr//CAGl3B67udk8uIpjppfj/
TTgzhKpUQ+o0pHiOtmmhgJE/+gJV2NTeq6SWbzf1l4U1i15gMRCxk4HjpT3PT2URJjJt1rBQWPK/
ijgB3oIR7cOYm2LV9ikFTbMK9q2f+VtdTSfRvqg/WJEV/RNlhbpDAUWstKbkQsZLEdGKxht/6Wjs
vsZuFf1KSEQ9DKFI96ogZ+OjY/lUB7Gyawb0zPIgc9Z90QZ7bdCjk4fI1KrUIlBzYkC8Pc2LhSfK
JeKDwBCr2SlWg0ExL8FoY2QnjqmOJ9ywFd+EJ/a1QcExxAWdgztdAkZchIZTHCoMYKHQqQARzELe
2m0bxHKGkdewt8Z+SiY/bk/fRXJo1sD0AZ8S4FYUp5mW0kDbxVhEyPSP50VIIUv2YEoohPNSuLvd
5NU+Scjp5DLgL8wXDNYSuhsrNOnFnVzboKIecgtf9dutXHRs2gLAYygm2gLU1+wtadt9HkTtOB5B
WUbgJ1N3HahECaNTg4XA5ffOtOviv3cNMrDDPyS3VHh256Npkvi2/GQUp0HmzsptSpQh/N+3O3ax
t22NN7hDv4hfLCqC523UIsNYHmziKVGVN0t5ymP5VlsPZr6w0v9+7NnGPm/o7zv609LwWsv2ZZFa
p1RgYNFg2MGNFv1OsOox08kIaETzvIQr2hAw4iyUO2h/f205YaB/98oXz2C0s/dq4KbGyBRnq5Vi
n24PxsVaYpYtndCa2qw1zfj5YBhK1bsu4v5HH7volnvOiRbKC9fWkYXMgUnOANn6OcbFC8wRSW35
97Su73iVkaYk7DAWjtE5s52s2kS3nl6dIK14t8+mVThBrxq1652k0Y3PreytB/y/kmyVOrg0Uj/a
pC7622ikRS/gP0yrEwfLyZy7JJfuvTMaxBDoGr/fHt/LRPa0CCg4TzlsanXzz8oRsxwnUfrTBF1E
zbGhvuJECvlaf1eN6YGpTrWvqY+CXaOTaP3viTdkdyaJGgOuDOn0aXo+LcJEi3F9zmPvlNviFNjq
DvdcjDfM4BQ146YP9K+3O3zlcgaQjWqG5DIjCphNA2VITXdzQzmCxjf2vMu9nZ8DCGmBcyyEG3/v
irMNRkXnU1tzVFNmJlyUauidApjGxwFR7nuLIt1WRVrjgzpyCcxGTO6ziAt2mah2UleylY4j+E/k
THmu2lmzLSOtevClWi8kHxcGYo6AkujTR33BwBteckc4h2ycnvxnIDQDAO6PkiiJXnio55OrhWoO
3kgqRyljkGsi/qgK5eCY1fr2pF7BlbB/dXRKwExwKs+PCUsCufZxjz5hxYkLiYvvrwy/YeT+q6/r
cEcxFRmwsHDw1GvNVRSOSOHy2LnzMuxfcuFYuLx01tqoEF8vjSSFe6/LB7Aa6FyU6sLIXzlxKIhT
FDFUxGkoIp2PyuD5tlrkPvSiwv+eq+oDms2PYW6ufRgxSMctnDxXjtDPzc1ZaEbudGVUAuKLA8tb
962FMyke8As347VcNhDwCaUIa9vkwDzvVdkn4PVqehUOOKOPOsNMPirwgj3ydvGdypup1Jrmzo0H
yhg6iAC9W4h1rvUU+RVqtpDgUb+afULY26NRIOZ8nF6YE8hjOYN9rZsEHfC26SMXxjyFjWtHV+mW
J4+q6mkbUdjdOoii6gteuc3azfAHb4y6ewqbVm7jOHo3BkGyoQefeXvJX1lEk24CYBOiH/AAs752
slfr0RXKkcLFNtO1e9GSDIpKNOqQQNcGJJBvN3jtAqNwAzueii47Yo7dKkryJmM5aOjVU6GA5GKS
kSKVEX2ohv+N4sqvILL2cpRbC0s4NY8OpIseMXFbT+/l2x9zZaYRN7NQLzGpz+tz8K0WNWnrp7F/
Min73SH9i9JiLHe3G7k8IZ3pAQCig1cUoOXZPg06LzbzsQQ+1JmvYebtWl/7QnVhIQC50gwGxlQY
Kd/yuc6sGa9z8U4fRHAaIk191iK/P3iVYd67o7B/3+6ROcWn5zcSCXxy0H9Xry7n49Y1ketGaYHg
c20ka2TKK+ivNYYfZjM+GYrRrwOoQKTS9BoDqSh3frRIKj74MSa9EvPEu3YSvQXAFpG7cLQPYh4s
rXS1c/eaSqEDl7aeikT9OzTT8Gksewz1wGOvxwL/EoojGN86Izj21I53+oBFtR0FyR59aYnFia49
NrFKoteuw6egDBUqxtWIjaEcNp4nxj9RFocwC4LwGUvL4E3LnWBbEo8ebo/SNOBng8STCb2jSUYD
rOoFAh/UHM4o0hhOBerpOH+/Zm2zyoLsi0Z+s3bsk2H5r7BRFyKTizU9NauREyIOonRkzULdHHVf
7LW0kaSyt4rb5wy1odsdu/a2/dzC9AWfYi2QCLildPp4agqtwVAE8LF2p4wEu9hLl2P2M+i3t1u8
WNtTnyBOaIwj0Mr5W6bDUjakXDbCGfHv3Ci401pj2yw9Ba+8mABE2axqYDTohcx2UF2qpWvJfjwN
GP2KKNmpGLdLSD9Bqa1vd+jaJBEuU54C+AGxdXbsNiYKlHlDUxLjidptfvoD9pC327g2TZKzDfHB
ifAzD2ZaqIlhHLn9qXKMPQnY7eg1u0j6k8D0ehyOCP3cbvDyaGeawINK9H8FJ96cHwp7K9GzWulP
tlH8idM62phOlqzL2NEfmihWHrh062PYeZh+OMhp49DjrlsQ7Pus9bJdnQf2w4hF3QJY/cpgIyOC
CgzEdshHxrS6Pq1Xh+gfpmPXk4+OtKcML9uTlmBFcbv3s1YAasII5OGnUvUHXzYPhLWoxKxWMfPX
RravAkOHFDO4203MS9JTGwBzJjYgv4AlmSUr3EzkRdDI7NUMPcD/vU9B7oQ9R1d0b6E9oPXr3Jc6
meUlWYD51P5t2SZVQYQAg+PidmkDyiBEzflrm+Qr/EFN95dwn1OM0rTgi58ctHiDZWG5EclzOyR3
Q/FfdSynroPLssnS8F+Ags4nMdHsWsShm78WYfxhZTyBkHf3BjSybo+xPtN3+ttTrHEQPqUmjgrC
bIypGXdJD1zjFbVgAtBg9B8dNzYeGgu/Cs+wq7X0+nDtgrdfIS+k7apc5gevd/L7Ianqh16ieK5M
EuluD12dzYJxRWNRXAoHl4IqjoG2HXsLWZgrqw+dfoShuJYRBfobb35a49D/BwrGRv3qCk+sDCXb
pZ6+pEczOyAZGiIMtByZfySOSKecz0EA+cKuLA8VcE/fohD9U89cuA1R+KXIo4UOzU6vv20RkSFB
xcsGpu3sGlOLRveqPqyZBgOBMaUo12Fk4x8jon4D+L5EcV74T6buj+vbK+Dvj/50cf9tmggKINx0
3VwkHjW3bMo2SOtXFRtOenzHou7Cp7RHMND7ajC9GgLUWXNQsp+29pUyx8IF+/f4v/gCSxCQAuMH
wjA7sco0IqLos/o1a/SXpve+YKp06PV0MyTWTgTVCp/2DXyCTVRkP9xxfFCQWa/raIXl6B7O8D5D
uN3S/uMF+b+BYfsBeCB0v8AZlRRcUB3gs8CQ2XeBzntMZOWmtqnqZOrCnX+5oqcLH0ckTlTyOfPE
LBKGdljkZfmapo08Ba1qvTlxvITyubLMeIlIhpk8/cSTPF/SsvTNVkZ6+Yp4xWRWJ4YRoXhw5GII
wr3vDtmhJcG/9bBEWJjla00DogdxyYbCfWh20EjX1TPsU6rXsKvqbZz36HbEGHl7ju3+E6ABDzNW
4ltcYBazcMjN4ikmkrcnUEQB3hHe9/ytYMaZ3bSFGr9qVow1juaFQCrqaC8TfWktX54ZNMVpOoXw
nBhz0ErS8cgCdR2/6tpurPx7F6vwdOAOaYKX2/t29pSdOkULE8EQeihSArNNM+RVjinuEL+m+Yh3
n76PxcdYqVg5O5zC+uF2a5ezN7XG23nSQEEna3YWjnFiBaqo4ldP4pMixUvW1ye04zFCBQrhtWs3
UvSFFXPZQ7IiBFesGWINax7RjZn0K+x03Jfh/yg7r9221a1dXxEB9nJKqlqWbck1OSFS2Xvn1f/P
ULKBNTMXVrBP4riI/Moo7+i5dzFnrfZb9WHImU7g9YSI278lrv/ppeBI//lC4dH/0Cp9pqSGosfK
ldLEYTdW47JJV4UxjGF2VshMcxnIMqTJOyJ89eeUAUFVWZl/kcf/piDJ2IdHNFJ0KNX6g0/Meu7J
HGNoH8PnA8eIvwB4hp4pzmQb/X/zBa+imIhrpbLF+tPzgws/H614Cq9pVDBFbPGJ7/3I1PAvr/kv
OI73kGpMIQLGBvLjn+eKxJ48u3PDq2K02858gcPJolhx8CQ7I8YBQ6ZCQAYPHVH+goWFLP+pWeTN
+F3IbETq/Bm7tknummshIdsoNxFjfgqTRuTxkTlofoOZHqf3sZL8xVP5b3HDS0n+I3MNDPmvLHcS
MgCWPWTEeOMhSAcaS+rZxUkYBv+/mfJfuzNJ+uPmcB8Cgyja+ue51kVj2/HCBKeGvrAeFpXVlCkz
3JZt1a5Mh3DvHLUjhb4b/5ZD/q8t8maSfsEptOeRflP/fPNUd2o557l9NZruGg+e+axFDAQbwr7+
S8Dy38SDLUdg2cQPfot2/EE8Tj2NFt1ZjauGgU+2plyj6TxFKrWe6kOtWT+W0iXfu/mL9PmXxJO2
oLxRYlxQ7q0x7n8IA4uGjK3ilMaVMSevBo2G9DZ70of8g0Hur0tZvNfT+vV/3+efoQ9pD2qRNoXX
DDaxAB3/PNbIUTRVxTa8WNlnuzeZRzz4iku/H1M70S/CYEoOXX+CPht2RfZVpTWlZd1P7dd6+VsV
9p9wRFZChjXeHOpNaWj+B2mNRuyGFWkEF91IN8Ru92FrPf9lt3Jz/8mct3eA4bHx8Bf9KxZtu02i
FblbXqLxNVwuo3JJGIbe5lckHn0y9zHfueslohPLX96s/9c3S0Y1RTYI2z9oKssrq3BqzrmxTrys
GQ7W8JFp9Acpz6vFRLc+Oljm4Ovp5CcEcv/36//L2SLZUWuiwi39zyoYzyYZRO+j9jKG2X5IzEtX
N2//+xU0XDT/tOw4XkEG1I3zJqI8f2ySVsp5unRGdcnjaIO/iZncblDRmMWjbRAJesesWHZF5T05
Tk/OVLTRtWpj1dP3djUf8a1+paMFk9KzQ+59r/gyGO2GZMzNagDViu6npdf7mmG7RZ++mUl87PTy
Ua/ajVaHJXPK2nutSJ66xjB9z6MYTKl/MIPtmvWe38X5LmunY0h/uDGv7vGebimq394W1DR0bDap
QhreCbjQxTZmhpNnM/VseYk6O/BKbG/uZ0n1wu8zlyQ7PlIq+aeorb9XTY2jcX524vKNeuPZd4xq
07pTdlZHXN12izc2nprnJZJBlctzp3q7keKnNAtfzZWCm2TdpXG3KTqT9Ml+6+qDTAja0tHm0NHJ
UmkqetPnX/N62lpxzIx3vTxX4/R51Nv3XIuPOkzJsPfHmJhGV2hbhrke0RIPCYhiLZt6Q/s/6g2L
T2ZC9xDX2IyFSSa6WT8keUmT7IzQou6dPHV+rsPipazIZ9OHyOfPH8lhvyb4PG59l8nDtKf23bBj
hV9aIydpBUrmPqplu7Nq7yFXSF1xzHlr2X1Lhf76qdez+36qnh1Dkd9Y9/wGx3PoPCzt9Ex383ur
HA+0sDrW9vQ6afV94nT06zLbfZH0DP0aP6euTvoCfot9l2qBTsjCNRYyR8dtz4itLF0MUtM82mfh
q5mLHRM/qR2oIQfvPdOsadOt46VjaHTsxRc9tD7UWLvTbQlyJUHnVmdlZHqzGu2tan5f++qU5LQP
CInyWU6HgzLbld1wcrPle8ecRT3PNvE4HNt0OKNDTmbRPc3kYMjMkbakTrdbgqy2dhbShZYCW7k0
xWaEUeicxng4QdhmrzMJkOzsOF+emRARBsPknNzGDKSmu6r0TVTj2Z/dgTFw/acy186Ol985lEWj
sFrfLa3QL2JjN7nJ47QM3xaz/o7T4LPtlAxP1T+Ydv1TK7NDPDnfVwY3LfiW/NkryVQcXb/tk+Oo
m2SrzDuLMbVdGr7QVOEpa216q8+vQ9u/VC4VRetEPm4MKTDBkJhKO9XHqup3TscUO46z6knCH6f2
NRtCwv9hS5/XIRhwU7grXeIXRX8cq/yoTJxwaz95uR0xkMg5MLH409ClDnUDZr2zU7ommC5Cn3Gq
IwNpqsZ+KUzyLpL0slgkt9TGPrVzEhadlBlrTdNbTBSLtGeGljNqPIkPRuV9RpxHjNPqx5Vplt6S
Pjt1OZ4zpaFhH9W+izoe1MRr/GIq7qqBVgb58EnVmbPIJtvC3kY1bSL4HU4Ixtr7Bo2L4vXrpMzH
ebVrX1kYZhbpTJJqHpoGDs9ZsBNu88xiXKy3qWJ3k87MK8l7/HNkzgEs6b99bLrYn2tni6iPI8pg
beNkWBcSRVnk99ptN3r9Y1ndoB/DS+t0vCI8N/mXLhv2FN4ww9vXC/eB/4osNWBzfVxJx4/pI9GQ
FkuHhbA7yWIjZ9wQH/Et+61h1qnmjcceahWK6O2Iua2fOs3c2E76jR1WoXmjn2y44B9iSvR3Famn
NF2gLvqmKXemMlIEWX9blOW+d5MNGYL0jkpf1JLhdg6jNelw9lRpybmxs21hO1fmnG+KsN7lnbmL
ww96RX60cXmgvxkzsA9ZtVyy1PSHiDlRA/25uiCtsnNfzzu9/V5a2nldmOCV3LlWvZmM5pBPo69x
DSTbyqnq1kXJjyUOqVElIY5OafkSMvMv3eTj7Kdp+0QTyE2l/IwpwpXjZI+ZtQRJ12xtTbqXMAKT
bnLoXLtjst1IeuvkbmaMfi5ZuHRUxr1KPH/AG+AY0WvP1OiCSumObJqe4ZKa9pUxDGBNa9sy4Grm
HW30UxuZ6h2y14b2H5yifKm4kCVH5unklEYMKY6QQHbW+oozXqsy3ZNifrRINwdMyXLVriFf8X3K
yp1lT0d6v0nrv3DGJUaLsFInGUPPnlMTPxAeDD7Tv1NxsjVVNag4ECX1rpETBj0lgHr/NtEoM3Ku
pqIeODS51dHTZN8KzQE9uolzMiDPoKfnmxopF0sJH0SGk7a5a711w4fQxFsyNHaRBTxanNRXYm1f
99pezqhTbCFgjeGhJMAXdhQQKvVznVg2iqzLrz0Ps6KKCoNvOcynoPZtGmsLzSjuco3KZ/on+bId
lSz2xaFxIWOWz+j2jdO0b5EWbqKVbtjkdVNM/m3qypl+I/Om66anNG6OZpod5CHj6gNO9WzdcIMp
nYfaxTjVzEutsis1IP4qzWAUeo5pDedSf4MpN7gTKHhAnfeSFD/p90xTereRgMKdzkB7h8y9a+HN
LC+OLlPddfJtVgdVZ93nynjJFYXRpIZPQdqGoZRBtFabmER7K512N94UwaG8saCbhGfLopYGENCw
0J6S36qiEHQGN8SMG3zVs8KXkySkK5upOspXhvGl0Y2NQfO6khSMJb1EMCv3LpxMrJmpks7OmeOT
UCsNPwP0wKkOZ3L+aOVWInbn4kVp+lNB3gj5zfTz6wPJGyJeYRgW4zVpTjXmN2FZRsyf8JChrMpZ
U1kZRZSVX2dXL/42LQ4J0W3AT4W7NWegPCne1CkdSftdZxWbgtqGptUZx3AvMq8n9mW6yk7jYjUl
+sZKduPy6E3jNh++uLCArEUh8VNjPXIkRmZ86zv1TqRn4X1n7CLTg2lvZH93bPcoj7fn5uBVOv1/
aKAAz2sU3XtqeqezGoLx98JxTl5/0zgNvA3M/2T+dcjcl6T9wrvxJVM5eJS/Khf73ph+dGm8txUy
apvaPmm5e2HxfdMeawovxujLYmr7aLiYQsEr0w1tqgasrCa6YDIjXrqrOo89hRJCcTaFLG1/ViEQ
dUI9Mj6V7WOUFpRhTMcV/QerUHMRJIsmImntl6Oetrs1LZk2W8ZHppsejST7BXFlq23nfIzaK528
Nnrc3GtwmqRlt9HjvEZfdXbDenLtKgRKR6puqrdp/54AOeTtDJl6KkxvKzLOGOlezUxuSmlOcjgw
etDoyqHgKuU4bC09t6YemLPrK8MQdLl5o21h2o7WvvnMFPPSfuF4lCY6rnG6o86ox4GRkOA50KvI
e0mZPc/U+m2kKrjJEkbsptUPdX1HsHDkJC3YlC0QqTLdL8IeCRpAzg2C0jAqbaSwuVpU3a8bxwLe
REzo7LlG2k1hj4mLPdMPRjG9yn6sHuBilD/lL2t3+Wlp8WmoJI2m+BiG5r4pm0Nj8oIs389LcUrR
6zRE3UaDd268R6y+x5hyqrWIT5YRPlnOEG0oW3zSY/O9XBnFnXfhefGGmcwg6yHqvZ/1WDGZdYw+
6mp6Fz2u9NP7sNpQRiVJJuklCRvakeMhM7h26QAFWN2paRYFaTo9EG3ej1lP9ax2Igdrz/zlDUNn
6OFTHYx2SGkEQuC2txcm3UYPrVI8DopHS1i8xWO1Bp14AcKBvvlV6Ded1Nk08QPtAR57L32b8vGp
8owt3T7u5O1ukW5XvTxMdfJg0SCzwk4xvBhAYiSbYh4ZhxMWMVVdFJGlc/SddKQHR12uTRzfrlNd
gRVaizqeDnJkonvsgZj5bH2KquVuqvng4EUvpbc89up8thxMplVNkEHDYbCaCW00XtQ2dnwiwS9N
lV8gwWvZOsdeXV+7qRm3oz0/0WjoIILORSow/2UXGhnuzfwU1fO5HZkO71Cs5a3f+9DcV9pEO/0c
w2gtVn9Sl0/xGG5RE4fOiwZ/rJfT0pSPKqV05hDvy644CEdUoUNJXf7sTvXXySnuBvi1qOOHMGz2
WmcwCQBtZcQfHfJqYkjy1OBZ5RAZXO8cM937NlGwG2FsLkl8JXp5jBJj35nhZ6Y409pLy04N/Upt
lXJIISlgUE6lVv6oT+NzbM0/GE95qSiWIheMgcQ0/tLi/JncF8GpwIF+fNNql6nEuv5QTNlJxGWh
mJ+q1Hy2o+ZKZOrhdjpLcrIZQWRkCtPuxxMVhApj340Ho093pVl9kHi+pbP6vnfMPe2RGTpd2PeM
kyGW2uxXw95V6/qg0i5EA/54avMsuqp0vZ9NxDwL1LXHRCEz7q8pFVh+qy2PWNsMEE+jT0JK+aJu
Y0hljqo7u0jpSXzxDNsf1GVjJvVuRdp2uICaTg88dKVbuVvhATP73DBBSSDuyIXU9vIcrRdEa11f
9VjbjOm5GL41zeDD3QPduxASNvWT9mJv1MnaisAxwLMG6XmryefzHaPPfVpTRP17nlukEWn3FUZ0
TosSJfS13pS2phOB5BxZUy700mA5IijBUipOXrs88VCRw6J6+7OIEtElJmdnWfmWEq8vqaHtHG5W
He1zWCgn4ikUtzn7dKInCQhKjZ2tDJIM7XHTOYyyBXrJ3yxYgHSz9Xs0MyhClCNuNA+Coti2Axyp
QYx0HqFq2gUc1Trek9lzUBsvQMb4coVySpbzJkJZ6dMH+Uq7ngPZ87JAeXjGTbAD2gnZmE9h/E2b
sfEnyj1HYBSDo0L9K/0fXwDu9KT7EFkrqFK0dH5VozehB6VKn9k+5oEAGqlcVHC2sCNuwcTXIJBo
1ZWt1CUKy/HjBRvaqRUEtLTgkgOdMY60eiPyuI30jQA3y2S8B4PSW+qIMBq0/o343ld3JNUMrcNp
R/TUsuYusGHbInllUVFTnkSfMjjAB63pgBQL+LDSTk4/3CAXhx01D+nwJYs/NMgPYKsY41Ztv9ck
YRRdQHwK690lOsyUcm4cJUj7LtG8tP692UnsVQ45NKebujMiBpy3n2Pzp9BoHX7uOlr+pfg5mNtW
LAeD1Mi29Kflyw3a93I6pZMFtKAv8YPOXb1ncd6a+BzpACkRUg4sRL/YhDQWDHTkh4APFZSHsSUI
z84ZQ4dpNmMTsgNWtGrhjhPqw/W+mUtI+CpsonGDRO8COb8103biBFRzby+eKsfBHK+PZT7wBs60
+9HWV+HMNGKaS79rF6mMbP3GnC+wyJD2m8hKjko/biKzfwT4L+lyMN1y64XqLo8/kn7cJyhhXWEE
DHZtnG9KuQeOTWCzsJo5fIiIzF1z15PZJztr1eZM8uOWQc1BFJ7kL7lI4VMSaXYzYSpZ/Mi5UGLt
F6GC7h2Zt/bBFqGdds0CnIYbdZnuAAMmgEpk0ljeK/UDe+LfDlvQgAoU3T3StuCxAo/lGSM/hleI
iLOzAajC86HWB0s4MUpeDTfgK4i+rua9znw6kTti22WMajOVN0aIbRcKqAR3yLTzjOY+USA2Vzfk
WyNyD/IsAzId26+Mbt4L0+jsUCzIju85vZupmDoHOSMR9vK9Nzcb2Xq6PkfmcF4M4zAmvBGrAIAt
DxGeFGELycjr6pIQc1cLBGyaMEhtTBo3CpL+XVAKWHMrpMZt9rF6mCzrhIyUR1iTGhg4FzIGJ1LD
r+vxrl3jcw4uFlsYOw+H8qttTXu5dw5CuErou2V/mPC7ZK2O4TDfGVP6RKU99s8ZNE4wGteWKK2R
cdmztWOZCQ1M5FU3WrJOzPvcLEV8NrBT45BSYoSN0l9akvXIEd3dcLx9tYgWpODFGmFeKF8HF2fr
gzG31DSbewGlq0hNTr9i/q6bDxtZNbPC7uR3HWZRm0xfRNiw9DDzgszT9ml4v+IWlus3MKvoxnQZ
PdcvsXBcgBk8TAAGaI2tBkvy8jxZdtCP8ARfUu5I5MrQZHSxqq8iIeWv5Jblq7Bow1xAxzvqE+6u
upRLEj2Wq7MvoEaVcmWvkjXZNq0z+jNgFGJndwMh6DYKA+SQSLUK+6xkDsRkv0PUYuZ4gxcgLUcq
o3mqoc6M3syxqx9pZRmEkMxIUc4UIy1E5tlv0F2tZHsaPiCl5eDYAW/D6pY+Br6Jw892ii3KM5qu
8ECavtKRVZjGRochO00QFdYwbICnLJgj5CZaReSgUr656oeqdA+DORzFjcCqhQdttTsSfhD3iE6K
jTw/NqxD7TINQownCuKtGRemfuA1iJ+2QrizJkR/9yPD9OAU5eLrqRTpKOQuKksECB1Ntmn1pea2
mxqsjV8enci6DQIdfIwjVbz2McGjE2MRiVKBCvWGmnI4X56U9DEH6HyInMGM5gM63oJMc4LBy0+3
d2XMsXEo4P5hFMve5sBj4CkhFcMZz6KldZRZMV/5KC/mFfImGM8c6ZbZZPsF4CjrFbpFTuPT8OWO
xFHTJFguWCv8qEPeGVjFiK9a1bdi9OfKV7KhxFWjpvozxSuiPvy5tC4EdrYZTU+93DmF1Ccl3c/B
ZlyhFz6PSvyQoszbSQV2977rzDDQa5zkzEWNUWH9Ue5EiZ2gcVb89kbAuIxDMj0Ly4iEwyGz6O0B
USoiZzKnfWJ6gQFicYFC+VUS9kNC2Iqq+CnBJKWct/QFOC52JLCIngD3BgJGGFlwY91beAxoUVTg
wxyGh0oZyZorlAfdXu5Ud9mbxF9SNlOZ9VMfDz7FOoVfq9aNs+TguJbBSz8Jv8nvyZzaLKTfWTbb
6c+atj6KX06xoU3SYTN1y01wPY2abNkLS+qYfCmKVIziqPvc4omyuh9wmBy+3eOD7BB3yyN9je91
+yYIOfQ1soKxi+8F8hVhtDeWCsfRsnEoc89we8SMUNTj/omBofy8CJJQP3t1f9OEXD8n1WgrrTLA
tfpBJsrg0PYSetDhyKrHU0djA7tgO4xeQIMZhnpXzldOXTAyHmdK6j4E84mkENVGK+STkKbarge3
hhuG3pdNSZcBkWyKtdK3hWQxZPWN+bX+NCHH9PBD1EduZkfhPhx0dxmoNVazTYNXj5UKVcnlF8sz
ZTMUSNlHBRLJwRjzqB0NN/Yt8JfeencR06nkxQBD2FOItJ+MLcMsVEaG2F25IbVq03G+QMa6dnb1
CH0YP11hmmy5k5OnhPGCbMGXZ+t3jGqioBAbHz3a2l9+SXJAXH6VLYhWFdguOqsD8eVYrtyoIJxy
CClUKveImKaqAo01Ijxo2ADji8wv0hzf1IiPbvE5ewuvUma6QRbet5az4VXFwBuV3E9adyN7qDAq
hDXnpD3yJPJFz/gVZnO4MMVG8BrqPYJ+RKy3GqNWHcuXm7JotwW9UX3pC6HYa/1idNU9TRS2alEf
1f6tA7dWyLkssgkuohTAQl5Ks5z+XOM+8KbyEHIE1IZi0xEIl6NXvoZK+boyFHS24p2IdYWDZQle
05zAYwq+bEjFyLqgm6e9PAc0yk9094vcU4jPycu/iYWE0K9xIQnsW+pkV9rFRiCFRkwDnbsXOEYX
+a2L7SAinr2I5x6nNB2mrkgjUpe2sknGSwTKdCizflvh+BSnJf37eGWUNzB4dxaPsxw9q+T+0vij
BCQJOC2xfEDW7Beos0lNxviuX9HbJXQHd5LreRbEp0JNQooYXVAPwJ9/sfL3qMHVpscMY51b+ysf
IBOgmH6qvXboXbgYEoeuBY+IiZWH4fMNhtOGfuxcHxswK4q9mbo7sZEE5NQk54Ho1bS/WUQ3EYMS
D61pO2C8szghuJ7W+fj+DoIWhM+WqKfHp7LsOv2LQAfOWxzQAgrcPr46sGSmeTsT17Np0/nlvBK2
E4oRzA6uixskrlUFFVtsmMSz0KgGYIHbU5hrNS/grSLlYrSvXCKHIFgQdhR0JZgWBKtzrsyk4tdY
Hx3j1QB/nI6pnxvAnXi4wxyn4XppB2zor7J9upYzNarwU2/ZMeTJl0UJ4lIpuRC/qEJHlJzZStxP
vUoZJICTY+KFwv4tELkzSCvikEWdis811d5gOkRaAo4bs2qP6hPDi43crH3gSZ+UJ6GzNXe2Zs/Q
XCoZ2YVaO3fCYuIjXgZrz7Qv8XMjPfrGPKShzIrCusKcl/fBfUIuXfSzHdyTlpr3YkSI7sKeaQkM
QE8G1n13g0uRxDXAomIpQ79iSNp1coninr42jc9YSJMZTqVHKREomV56ggUEhfJMmHukubuIDEgO
AJJOeMm4fjSErjBqaTLpnFIfBk5clN5gTmIeaCENm2obyfR5NEichYTE/2sPm2h8sXPdR8R5nbvl
krmxbrDvbQbWVcmrkOsNDKjulnNXlkuKOslGsgOq+KUzrKeJicNup9JrZdxqWDCNoGsQYoTQtkJl
Xyo/xRqUXRp9vu8y50HghMDXnGyH1Zx24+xsSe8LhJTFHLTIq7EuxApYlbK2m4qYktLUdw7BCEHk
0FEtQAdC0pxU4ipZnJ2r+lNhVHeWNfpp6O3rRt3aK5C5jm86h7+SRAA5q2rUcbZjZdEbq1XahzjX
xAfCEYuSLSNrOxjaEQCZ1+959dNevKBCcK+4f0QcwXQW5hZtvmkd4txlY0SQb9nerAJwhVow7QTG
genkx87aHOW2VzwxeCJqjASFPg8SShT+wAm9Dsq2nQyIfHCZSVE+5iZRW2DCTDLBbFv3cl618k2k
ikKXEjXHH6t237mehRineMGQNGLL88UVclHeUM9QBCoc7tNa6yDGZzZheBIAjSbCPPSFnLm5oXZ3
9lq+jWy4VKL9gNsKOAtyZbmx+VOoW1aONadikxr2LKSi2tLKH38hqkzLwE/c92/SNXA3QloFbSs4
T9YgvxcYhA4O+yfWxX+Yn7sRJzdPhTjL5Zm0/t/up0R769PHbsbVeBD9xe9RcSyI/1CKGtDXB5qd
sT7ibVM9iUDkNxMUZOGrqwEVwkfhZOwE2N28SNqVHMgNSxGwix9FT7BQneogKFwdsm1mAYjTR6FQ
HsXfMSruCMfyTUPcQPSEqHEYQ76Vx4pCgrP5iSNYHytKDHY+IkidhaOYxK/Fo6rumTeOcea36QRh
49iX6NDg91q6H/Kr0lcYE+OVz/bkvzgmuhJLhuwKcO3vzddZebKooXNgSSVic3hAASkFka6pPaA0
cnww/YT+sBUSM164dRaAqEOv8a84TXgm7MTNispEhA9ZRv+scieXIETD+WhAPoG2GdPY5OAxu+QS
kfTKeDVLeyfTigT0yJGjzG4+GfYzwPcwJMBFHs/vCodouHcUeMYAKexjQTtI4hZwiFIQ+B17bbBW
jywdu9smFDN8sZB8oAuwMAckRoZEpFkD/QP8ZDo14AgoOyInpUHQO81Lxhl5Thqk9bu4ZIYvg+k9
GmYYjOUHUXRGH8pBEv5BavK9hChuNhTmFdALZH8nwMGEzSBIc/xUkBcgfow1emARHEpddvuoeu/R
Y9m1sInJVd+kFmNCSskBOWweusQZJF/Glb6F3DwwWoCnEd1HkRlIJykhDfYEWQhV6g5t/NSH23v1
l4yqchpUHHhAYniHATgrMn8edJJy7QNZ8vsVH23RDlsBcNK3jLPu9fAe94jENUWbueKsSJUD+xDF
hyQTUe8t+Zm1C6bAz6Lm2zLHaTBUJGtc6Ji8WT0KmaYtwkx0FEb4DCUjnEQ18wlWxIisfZSUd9yU
ouyFHoV+ueXSfQJYROtnF8Eu8EQcmvFwEStZn87CMCIZxN2BPGk81XcimuSpErGC6ESPL5MciLrO
ew5tspkPMSg38wEkwZ+IQhGeq8YmKKef1H1tRoYRdHrEGnaiKyL8LjYxMXFpVFybMlyQri0OuiQ8
CYqGE/nCmcACcBeUp/FAOSC+k3uBhvktP/9NcELtEjjlW6jSgeFMrRP4x9+bN+NejFJBSLlj3ot8
5h5Zq2nXmz75+utBshweLIE83mspmRCFADnAtSxOSMAMjZ0d4v6mSIAuYxJit523iSyyIbvSEp8R
b+oGyqXc5iBMoxLNr3FRQMXwCu8ZYjoiEu007PtfLM4qPKCf6l26mIRB9aCa5d4jbpmSfLwSRv2N
4Y2WLl4ZeKV/oxpkK1QsLjchWpYpSiR7IGUQflq0NZjIJKmhFM5VGJLDEiQgR8ehiKMLYS64TLQM
kBlPCGwpRpX0TOB5QEskHM05Nhr6Ty9LCaELuMLdKFSOmpBbvAkb/G6j/gIl8kyRqewyJr+NUePp
nNB7llizovha/QMFxlMsekkLGTXU/f6WYYRwHkb73ZDJcfYZFwmk+CMbQQ8R4f9yxxJZqGAuUl9p
jIy4hH+oit5S3rMV6cyFiWkY4jpIo+VO7Pc+PYFz9nii4IeG6JlwILsfbfxCaBN4LdEHMeIZjojT
R7SMHKAtUnzU3Y3oTuHLm14R3C9PbYkmKJ5ByNDuPnHqYlzkILpYe2swWFcEhjgEYDrxbdqcPTuy
h34jl0zPjb2EFMQ2FxHk9dwpuo10LDSs/SpSTW5F1CBAoJqdzUhiEdNY8AwMO14XEafKVxxOWHBr
VdyvFE3E4GN1J/fkhC9qfa4wT1BvqEdfzEN0DULcRHqwVYAn/yKHVO2rGuIkI10X/5bgeYxVXQYL
whwUqwVYP7yPo4g87jJ2t7rXP5m6ciRfiZ8iIORZUJ+kySjFs6hrngYNiMEo4IIFpcUUTP0KlB4O
hZ4EU3kRCnCLe75wASEwm/WIfAwHjAwOGUecRLuB2+Bl2JfjJ21Bjp0/5FPciKfXO/EOyKOqbivK
Xz7iEcGC9cSbJK5OcEhOm+6ca/gluwTY3fziipAhoyuESW4gtEwOAoFI5vLFxQGw84XIoLmWRDa8
CA4y7Rf1skWo8SaOOAT4KTQe16XbS8KKGKFs3rbhPQ5VVFY/HymlJK01ps/tu5AdILBujjmNjeb0
ZviIrJTfi+u57e0Ti+U6RQKtA7Ob0kBT+8CiUauAVOQTcoRdnESeh1oZ2Fn1aDbhUULP4AR2JrIA
QCnOSAf1IjGdsALEqA/I34GAAAeO8C/xFcgy0TI43cTLBZlUv1E423QWPA5wfPMrWAQfYSqxLEQD
DYMEeqilSXbCTXzxRZ41IVkkf2i2+3seIaTJl6lkDPgr1z1pr2KFDDR02AFFxdUoxPpbxf/auFiP
gk9MoI6dTQfxPLMv5A4fkhOGhlaDUS383S9ysAxUSq7vbvb/lG1E00AlsmDgPI44OWHREGRLwFU1
+RuJ+k1sOnEuiI0m5uCMT5c9iQsM3TPHhVw4RhrB4SYhG2gQQCJPsBisG8L+izgpSVUpk3XboR5k
NyyIY5bcmPRMQyV5ILsSGFDG5oaNCwqFb8QqwMnAVbLK32cnsRTxHdW2eirTD7FYvJUUZjhexKyg
R4EcfJol8DH+5XXis2GLXHggsgoQyBdCYINdbkSDxLxJ0K9kPr4teXxjHNaEDrKU5uaZhGUR3jxL
5PvivKStHvADqB85wQflXlC2tRVoineJUjIs7TeXCHIlwfDF762zSlaIh5QSni+VdZ9qTFejhg7P
GF6QBUaY018MwcHwvkhnmFXy5iZEJKJ6P3iaSGaBjdACf4KbONMECv62EURzO7AVO5HLFL67heUQ
7FDdr9ULT8r7WbH4D4wOuCp2IVQ9mlWggHPMsT6QJ3Pz1IlWBPqhx5jO2lffEWhynPaZvfIf4R7q
K++QQKEdMnf9C/Hn1joK2ciFwQEwAn53miOgFQEdkuSD74qPC+PHHFMn+nK8WoxC4+msnYcBwVJJ
VIKpplX3CzPdUc9xGnQDybs3uuZRMq7UhG4VEs5w+seyV/2SHL3IGN9FhfW0TIXyfglIWaZoFmEo
DDnijpJktGTVAc0v4kacURyCiVNZomAQpHiQ6KZO26n3m1TtJ1JWLerNpz2f6QfVr7HZCUPwsLS3
duTEIBV/iPWcOUyAqN8FuMLTYq0Ps/EGxPby9I63cDAIKP5VsaXxx0b9/ALX2EgSxICwjRAJ7tDA
S8FzoOrsYVgeOW65Chga5hHMLwsGCeM2RmIJsIVR+CPumd8gjiWi1ehHwXK8bNTVRxMZwH8lAOCx
P/4bqfNR4LvhzsDY8UHsJHYvLjXBuqxHxLyIPcQaGFHQGtTA/wyr2xjAR47AS+P7IST9UD9IrgRv
V618T6se+jVHdzPZYCL1xMHAG2+xNev0S2cxeU5UaIOza/Tw7qHoxLHfptUOr+s69scSxSR+yLgA
xaEUPNJK1/0aVk951O3X1fMpdjkKthD2F/+xwCkdjASs2Qo/cRX4aOWWxSNrXcg5weriwJHS6XAU
Kqjo3AFF0kAfCUTbd5bALwmsYRApFdGqeCTY/Si+AQssvLa4jIgOQV/lWFOUcED8ZVp/c678PwPS
GKY763cmBveGTOQwRf2LfS8sz2kJcvzNvuPgXBviDNCb8Cx/6yKsQiAJ1nhjuJTF07MdhU3asVzs
UOYnz03PTl4coiryVxwWvUNLNEQN1t2N+BJKgYfXyWhPUUn5+PBtTcMNr+UdQmViweBggNfE8BWz
7TesdUn6GBJieYDhvBof1zq7H0rrR2suH41Oxsqc33W2sRcLgRMUkvSc5bOOjMpabSfuIouMA5t8
SQmmmLj7Y+e7GAciqCAPeucgF7oHySeST7uL8iNM1ZPwPKaruyYk2rx2xAYqNb6Bjm7ZTzgfwoO4
R28IeieGjmyTDXGZIk0EVtvrzqDxuuyN69GJC0iItq+PRUIcIp4e4RWHuG5t/RCJY+EZFJ1GX7fA
NIAAeuJ77gu2p1wPARJxbGTKV74jltEh3RW7F2THlcZqTOcfimnar6k6+qZKZjSJbSxeQAFs6JBy
gWXPXfIBEc5yoMg4NNyC3hIXu7jgbg8jggxbi+aOqJ5hKVvOCXaRj9ycmdpRkA5/zINRZVgwItQb
Y/guTCAfRHXFQHWBO6J0+NMq/V6SFwcjs1wE6LMHmJWcK5ZDIILP3wwkvv6S60KPqGX+OOtTcs3E
+PyirOuREzewdQx9m5EV4uCxuL0cQYbfKwVNiL4hb/v/WDqP5caZHQo/EauYw1YSlWw5p/Gmy/aM
mXPm098P+u9mXDNjUc0OaODg4EDVYM3XCRbj8l+ky3vIkJrpRTLg+NnsSbFOvDaNoQd85ij54d8E
zjSb6SxMDsEwsRByNcNAwkHGPrBPGFjClwkvQgIESfRLKM4OFtCU9Tbw5q92Rrd3QxdsAxeF/fxn
du23foGMZv1YsDRkQ2qZuee6mtQz1ze5L8z4lc0mc8FlIJGQ2Jqu2U1k3QTeky0i6ELj5ccOJEtO
iUsa1YDCXgfEez/D0gqoh0s9G6+Q3HSOG0+nofz13jYIdG1a5PZvYuqZH9tJb4UoxMCv9pyl5l95
AvUDVOVccT8Mv9wpc0NRA1UQzKCkIWdt2vawdHm6IHWyKySWAMrn6RnKzaBRZfZE+0jIc3SDOEnq
g2fzi0lfnogy+RZxZOSryU9LVCg5Sebc7L1bzshsvtMclHzYh3hsArQLgrL0D7KcerOVSJOiSWM6
aA6+00jBGZVu9Vl8dJ6ieye9XRir1Vw9cr67hqpk9aNQmmK2uOCuYh8DsmKyzjJ5siP/8x9ZmqY4
/z+BJftfIg4+KfAUKhMSj14nkVopyeRKDlXRukrO+xq4YmP+O3UMur/iZAKmtaqlZgYtf+2bR2Xz
t5As2PmRPz7bJNUEe5OpZC97yQMOFtc0n5bT3LrDXgV34hX0cH0kbYmLKbdmiQC7nD5O8mQfgr48
cA7Y32MPMQZMQ1/dnVhbjC6f4HEStg6m+hSOVmddEpL2AHp8b+uVgjM2q3EkTtaWeCd3rxqfSCzx
3/jb8pHM6w8pF4DMhLwyp55kOVPOr1QAYHN1r0g+M401QAt7Ri4kgf3kA8yLBKPyRnI1NvqdGFkm
U7iF7ZeXlXLlM4hreQPWmacHubYdLfuW5ZbMWzp/FsnBj//OWnAQxByJLbLTz3w9zymo9hMfT65J
XEoe5gGs8oOK0Q0qAzvf/a7y8sHBU6RvhJ2Vt1xomBeT/SuPYE/+f0jymP8eITnb1HNCOXk+4Su2
q2LWEXiWocvkms7JNnlx5qPMwfIxf1Ok3TFlPBOoFvPSgQUEFMFgaDEj8h1yzq+GRr+rILOIyyvb
imCQgg7SNOlWXAUKIYx7vzYel7l/RqGzQkOPky9Bm+muH17R37ZtcKds9V1mEblD+Ir+kD+Q+X9Y
PYO3WjQwPYrgxt79zDpOrlWnz2ai3qlPJjU972d7usjFWVnByV7WD8hOezF50oFhnqjDrKjWc4Lp
sKbJCWE9ntvuczU929ly3zTLtKnBuIQd0Mz6I/G6iSPpPPeEtH5hbGXKbLs7TStd5Hrb3VU8n7ay
h7rzv3Mve2+y/KOG76aNxTky5j/KUC+mhkBbkXMdWnp3b5XrUR/1uzFbgs3skMocoLnCCqDAoK0S
mB9rE04V1jHz4xC20QmfVYAqyZmxBF1fPHKYjPbvrI+39tLnVFk5N12THAgK5gWz1i/DPp8LHQfc
CmsYauP4phKxXOk3m5lPq9S8l+tQguF8fupdAyaqjyEhaANA4tRSQnaYUSJY62onQY6WlTrBA41y
JHhzrjvL16lD1SPvNOn2w1jE4fWyJgQWNFHwn1QRsAH9rO8YDx3jvhZwvHrnVJm/jYYCFeGhP1E1
R3+5TaL5T6TBJmd69OvlT2DjeujQ1mZ6tZbtR0LVRmuOz+RNZd16EtoEOBN1Z26RfAHs+5OD9L4J
jEnJBOjNOEBdWKiExPowb61TeQe5l7AyktptcnwDXlbjQuXIrk2wj9L4BZnaVNzucWnP8p6SFUwm
44+ckG7S8B1/JYAvwJii7Kujpq3ohInN/Y7lZbnOeApO157pUEKe/kYwXAj5L1YS4HZRHUpUGFEG
XFmvxTrecP6EJgZBir2wPjaUN4vHLr6EYFNiuZrZOVZS3slZ06dRYA5E5/aS3xzb5KkgL1rhlky+
nouiwmp4t6aZ/rpld/KM+kuIySvyt6CEdPChmrbB8/ILeFCe+xMJs7Bm8eHXqiHXXrBMGYs8xvGr
lrjw2rSLWDlJA/Wpd4YCL6G5GEo3tzYW3fv2BaxB4WkMNYwsBlfQqZqhlst4ykpKLUDi+KuQ2gQz
E5BeWBe8eEpwY/vgtHUYa2lMIWKx8fVxm7AZAvAkuS3xe2TNMvImUrImRBkJR7maGank3OUASnmI
7OaJjMg0Lzd5kt/19YQX4zAs+zmjjasOtioQnrh1EsOu5EXF3GmUhGCYuCEzczn2cAKaKQgFl8HY
ykHwYLSQldOn+kp4YM9JRlaMHen4Hjg0WMczL+hh22VpYuemz2F1cCe7eMRT17zratoJwuStxV/T
mKEm5yVa12oU+g28jnPErfz/VEplBzTGWcRlwxmmLdBO1ov0iee1b7l0MxjIEOzHUW3S8amG3MNV
u28jaB/rO6mIERJabPRP7jrtJF+renenXKPcRArnfSndhPPAZkAyAb8ATnIDkUhgq2RVAmPaCU2L
650wq2QTLlIbS40+U8SI+rH+EQhLJk5+yqKiQXEv9/BkJ2xTELm++oKTeeza+IZAjx1LJ6prSoXI
TngKfq+7aM0nvRyzoYteXc8/D9Q6MhnKb0K7q16YSD3LHvx++NXMb0SGe9y2cQ/lSzD4QXHKh+CJ
WV8RQ4WcWebEEOq4Yk53/Iy9/kT+WOaA73BgagiY1RVnQbHlO3xDvRtVeeu36p/dFDuvQAIfavVJ
HBbZlMhlUG6gjhNbLHaPQjbgScLf5Yf8Tb5FX0/8kL/JTGfF8LRas3hL7E2ZDrmE8UD4hKw+P/TW
0Hel4RyuX1OY4TK9RA47iYESaeZBS9FJPZzt1N4ORo2W116HduDAnuGRUg9qddOpUwWVRwGZxuWm
S+195ZyRChDcuu5LFKCHk7Lg1XBklb/cyCc0nVr1yR0pzfyL9bd79yBbVa2XyOuu9ZbyKbCgg9Qi
pAXsuYQuRkwo8VBW6zCoqjchH8nUjFPcnq2ok0WKlXu0QEIwsejL7/5zneTlHPBr+X+9p1a1AMhh
KmxdqOvxJZsoByW6gFhDrbIbYTtlppmiIcEriYcfdsL/Z9w1NAGAZE4tLrj6Dj9CXA9hZ8iautn3
0hYAX9Cu6VSSOHG0q9f+GctOv5ZMEoZwSndSKy9ElbTunjpUyDeeMz1MUHUkeISnw8AFi5/I1BTV
epH9LUePURuj9+h09YXSs4tkL2UH5XMd2lm316bkwAVjEky5Q1g77rvmA/LX4ylSJrh0m92osQwl
wZIwl1136rHpaGbJPS5JJDmFaFJJ+CPJJ7nP/A+GIxePTrZdXEfu2yJwuNvHd8edD5AYQ2vm27og
jJzhXoIVVQPfAzf7swarrdwNbryXRWD47KDecU4utcA8HfKn7EnCSZZZIkmGhSkV1osAffxNuqKx
GHwM68ysCB0Rx5e04HZgn1+Z2fhBY1NcaVm2GnYdOJVvpM/ipU+EoFcjod+V3S+uO3bVb7xPccH+
W0aiGUvTBE+EzrVi5MDhoL0xeknQ0lc47Pke1pvh6lV6z2D4i8oatIOe/sslGOjhEsifEF6ngH5v
Z3CORwrrh4n0QRRmNBve6HSWJ8HCFsvcLuxqkiqcMyZE/lXWEEef2ejc6lr3OjWNJyExQ5FXz9xr
rJGkaxiQDE+qes+k0fbph2uLESXt8iQVk7QGPCW0pNrOXQerr6ReEGIxkKhjiL8+MUvVVB0GtnbL
TbG2JKhT/0Ss8H+b4jjRn1l/572YDVR+N0QOrIKUQwCjN/UP/WtAriwm1njsGgUJfD4QTJd1GrYD
+CHmiQ+zhnIyJY3NmhGG/ee5AAYrAjhgv9QtvmyOjGRSZX7FtJdSKQxal/XDoUgLMVMQZesoQdr9
AyI+G2+q6apWrN25Maj9FmSupjyFLEWXPc84THII1ppIyYQDmObeI1zlzIvfhszr6EU93HBtuCAc
vJWUbEo4KcRZoYMnBXSMgGZtY0DZbF1HsMuDaJdN1lMd1Q9cwLoxfli5QbFCTWg4lihfm1CLaAQ5
RxCokuRvjTgFHK+JiFBLQkooGazTSrCEaItHnxEYblFNrKPleIPcepXtUFmweE86xZ7gJUhj1BZ9
SIiUbAyC1mg0a+y1eKvQ9ZBzOmYAfoUtmxkO1mOceyfW/c3FusmR0FE46VlkgWqNKbiVjIFN03ia
ilWnyO7OgxeQh6usc2RStpEYP1HBu60KcRXroeu9YJP0tCfQooBUTOob53JyLj7w+hIv1UtpNfDf
kulbDnPrzFDHonS8yJBFaschxKSojopqNma50LLOjIgqC7XgS5n0E+zt9YJIDmVIfjBLr5vXpqId
WWRNQC2Q3Xt9eDSSJLQXY7hMUfwvRWP2CzjSOdoKKnBl9TvSSHAjlHtuyRQ5nfHpcktI4GyaiXbw
5qHfGjPQzdrMF/RJ7wXUmnI0r9OEGzRyg2kbtCrUiXriBt9kXtXzOqa/w+DtkybfY4hDg/KDedb+
DkHlbTxMtXwCZe3DGiHMsprkxAod4aLSeXPM7mnR6TLXU8S0NYL5Rs+9+6nwITjr+Yul+SdCMYg+
QFRpnJ17QNed0iMqqabgNzXr2ytOzqny52yflSas9BHWe0OrOxIjVlBuI80PiJzis77SHCZRKDqU
6ZaU+GNUD/W2jsfngH5dm9Ix9wTzh7wf4XqbUQZcvlziTIfGYWSvJUZ7cYq9DeMuHW3OIo7yhdrS
U9+m1jZJPArpybkC22OTqZAXYKJrQF08QCqsHx0+N002BuDjEN/JAqNOgeMKcbtBpQd/QKeICWT7
iqaJY79wWQNCizPnjgjkTYF32/QkpDNbigUSHlO75jv2S/hT8om2HnfJuOy90byT7B4pw0FF+xUK
ilgJnbJ7oY8L78zDMRdQ317Ne2yhAGODG+3d4IQG8k40RAa7eW9T5ICgxdAARvK1aWcgfEubAnek
2A3bg8z/hsogsaZ2v95IuGNa8wNJhVZV9FL852At5EoT9vHq7geqOEDCjDbYdKuxj6vx6viVjnOQ
xKY+e7dpMSAPTjoPCmk3BVevVfBxyac7MYq4BsWBLAHka7zj8pZWlSE+EFEME3GF+lxNpl6Ae/mB
Y2LXf1r4mtm8AA9BtSeYBPLc2nV0BHSaYedL0op3UApXAtFE+O7Mrd/d885qjQ/paBp0MHIeu/Sm
4r+ELRuUb3ZnhFDkaqiEHY4AQ8Dmlg50l64jk+jseLodzHctiya4VJd8J4Q1goziHabwaJM6+qS5
iCQz2CE19xhzhsmXuFpAKYmCVgosrf+cMQSR9uCs+wikF+yWb7ui2TBxhjSsGuuSitxJCgvoP+6R
MIVJMiqh+cSPeCeKUCdnqelXtBMer+whwgdi3l+h8MidKruW0tTkB2wozkua9vwNwCBc3lVgFPri
/o0hdBi2zntdPG/8h/tEf8ZlL5d9SSbL5QJw1XyQS4kLQ0DrEp9tzQrRMp6v5BQJUjktxLdaVDxk
WnWOl5ZGuliRbPhRNtuE6hXGIqaSX4S0xF+Y4dpAEiLWiOspxsDOk/Vtqul5hP/b/Yp3KSGwhLhy
ygTfYwR5Ol0xAOI2yecu63pZXQgPyxLWsX3PP2VBeYzzAbUltwHVxXMZFvTio0iqcd8dIsLMMXdB
a31qOU2j/WG4WQrzrbWHg8OdWbjIDejRS6pH35jlN8Eh+m7YLdPQbiezjQBDrGjvUMW/s7Bvo968
J+by6XBmOpiLNHXn9Ou/3GeQ5t3r3ukEvJ0M87nHUK/J9Kr6/jxEyaUqqOGWcWu0FU6y6dHwKNQ1
yvIuGtrhqe+8Gxhgb5wd9Ii64o+XjyilWntvSP6Kn0dj3AdPFVQaKfMw5cleUwD6ZvQQOd1vPFeI
t41oVyYYjM5L9A3tD06ONe4ny/cfhADWFZRJuya7qUYGwqzQA/RBRUzqxfFcL7OvPmgVXWySZj6K
Q6KZyLTUhrmfLQMOt1f2PVwV/R577r9mciCJtpaqYw/4bnYYAUyeIst8SzW0zcpk0jexTRfPXlII
/vpEuImeDzRePzP+eR2iX1XkwGplvItG0rycmluv9IpdmbENej8DN9C4fiy0SHw4Sat5J3Z3Scdd
7TvnfqDMqW2eUa54v0KCjtpbq0tRRgExfVlePBSvN56mNbthNTH4ovOWYsKs26mpDrGT7hEusTex
s8yIwtjzWU2Ffp4wvACq0FvJgNtmehopWdtajrenRyIjrWB764rT7VOaVEZUXvhV6INNVBaZ7X6I
EFUKDm6nnc3MvPWD6lJ1+YdJeNx4LoXPTrIZDecEzLVds+mhzXxA5GKG8dpd4sE+yc+y6oEniXR9
detX843Vl8HWnEoKlUCBxxmyq6nOcwB3P7FOGce4LdG2cIl08VhHVFZqvFw3J9fIrbGCegw5PXYD
/+gtDTnyYXylKS1wjX90AJyo2774fvTujjrCOW1ThFbaHJQX/yXHetca6tSV/e3irUd6C5D0CsK1
b89xPzBP0cnCedOAnXFQ7mkvcuxic4QvosFGazG6NI7IrOWmcNEpcoznyDdvPMTfYr9pwi5GtMam
vcns2zhHWCpZyDiAV65H6w67s4AiaN8VmSu7hdY52PMppinLDEavcawMkhWWX14UenN0LrwtKI8m
X0aZCjB0NZRnyyCFSpl9ZyOGPqrXOr+Fx9kV4AYe4aLVPoEoXxp7IA8wnpK8IheF/MtG9cPZMZ0n
wm0j6qOtbSI/01wqEs6Gzl4dp+YmktTuEg+fXdygb0xBL26Vjawoalo1ApHqZKT3owQkjTq20bxd
o/4DxiFtbFgNY4GvOeY09uyWcxBrR23K7xw3/eViJ6tKSawkZoxcP9CBb69Xyy3NWXL6hpX/2ilC
R5SZ8opUoAH1OthmszNtqlqtuNuqJvC35Tj8y4rxQbZmPWePQe1Gn8KClkTVTI51myXNs1EnGB1Y
l735g37WOVXpARk/SjldHFXCL9lE+ZwYx8KlfquLdJsL3vg3FPprw+VvDfnLSoKzr/yXDsOZKBQ1
eipUKdnK6hpcxiyyG02fXyItBZxHIwqXz7Bg40A3FdcsRd2LHo+hWhJk6q1dOfTkzA3cNGMIS62G
yobHk2tWt6sj40OA/6GgDoIuw+PWtPK/k27le/nuYjSibWm58mZZHNKj50YlkOsnaAWVl5vbbojG
97qlatbqC+Qliu44es6t4VbwEz273bvVfEGVZh81oFgBzheQMvpsqzUc4qzuwsF1bsS8ZrTglFzT
dXHJz6D0tc2nFuYJQZWj8vNMx7OwTVS8D8AclN2eB5TrQotQfzObKPks/XG1PedmHpEd8Rb1I7GE
P+dGqDpzoKPW+BrZ+Sv90aG9tRqA4cSCVJO0AgcyiBdrO0/RaSQytVckX+bpJxn8h6qCc0u/eXDb
tdS3cqVUun+RZW91h6J79Z5k67dHm4bNOC7HxM/gAA30a05Gg2qwxuwhmKj1r2otBChBQwezeJVT
P3nlA7ETyg+jf0/DjSAMrOE3XaoG4RBzotM4+oVhgmziP/HlXNOfT4UF6X/S0xsnafZ+P57GUaDL
ngXMdlJNMncctQlk8wp8mB6JvuS11iu8FXDA0Mx7IKmuDWZ9G2iIXR99bzRQlGztRhKRCB1vEqOJ
7r0VDZWcC0lv3RNZdDAOZnffat2e5hcQUX1jBtXszV2WFq996xc7AizZCvtE4yGrPyTfjmlpf8Ah
9TYsbMQy/dGneAfz1Rg+1ApwuLZRSMSs1HLYI5USfCfb7kAD+FDnlSdImt4S+xt74eJFWAroqkle
5jgAcEfxLU6su7wdH41RC9e2fqDm51VT626OrI3fjG/NYEFbtcLYKbWNhhDXNhrTf1EKRC7p8IJC
vI+q+4U7jgb4voeBRD57IUuLEdgYlCsnXfbleggI4b1mkw8FlWoALUskm8TuLKX2pPNSpAWgnpkc
+rSzfo2aWxqXrCqQjxjiZygx8jJ58pqngAJDSfOSGSxkkijJHvaDQxqqpE1IZ56SorloUb1LYutM
duveVehmIctEaWJcwT4y1L0VvE9TdedoPYR0iDGOdVx9+rDTKC7V3K3iaFcK2AHPvmKDkpd9dAKN
c490IcOwcIfrVj8PurONUTYphya+7zXbei07C042HaOa3KIQF0nPoK106vD3XTvs+bFO5GVkrjMS
j21ZbQtkktGi9wdK/40oRL/1pS3If3YBfPoOtKPzyZJq9YLuw2SHRmrFoatdVJsTv+AltfapQ/Uz
t54zK8OKkjRsCP1zJMLm6ZnfaFZ2JT9zrXyYjQ93HX4YR0VfWg7R1k6Ge5eppIqnuDcMgCg9Q+bE
2vqBCut62DUu9PCGoD2yfjzroYqN7VLXD0UXHEr40KxnaWbEm5jG0cxvHY3Ih9jE7B7yejkUATFo
+THyTc763i3IXvHuDQIVaeddVlRF3XbEAaJXhW0cy4nmk5omO+BArxA6LKBkpSE4mCLTuBbbun1a
i/ToSfyxXJoAT9pDY2w/1T/y8vyYnbsg1e/7EbdJW6lSQ3MFaKon5iyct0CfjqmT3/haSe1B0Xcb
RwcrX+x/S4MPWSEZhU1cpurGGudwqDy6ar/OWKrOaW+XYMG4xfvIHUONetZIM9C5QWjXXG8Sa93X
cb8t52Xj1D0dwEUGFnVB65glp3lszxmtHGSAXZDYoa5VIenMh6BzDxjn69Qwwha6k+iENgaWOofD
q73WXOpO8qCK6Tl1j311cVo7pF/uzsi0YxJJtdSyGQDQ4wn3CNyGWxBGlrsLaoMdkJwm314IB71X
fdRIb6R/Bzh7o14+1kazH5Do2+TW06JmDQTM+0vfE2g++HM6km64+F5b3zuxFireV6cGi9t206ho
uzSo0ZmhjUU3SUfLPunX5cCi1GNK8RyphQBxgIED2A/vCeTb2kyRlj1GOo0JfXcLCojPv1LYkiH2
Ch1ZzyK0ZlvjxxwlsPksfJyWoADCie1DPbavON2fRD1U5a30iblLAvVSph66huVXNEZAriIW2W7Z
k1ow7leVc+ZJqqTILIN4axV6EWjrzR629tkHxCwbrilqh0hsMK1NFh/6HhzHte7zei7ZSF19VCkZ
/N54JCPxOS9THtJ68qMXN80rnZtYo7BuVVRCR49zFlPk7YGNc2eZ1cmO7ccizf5UnhdmCPo51nQu
hirs6MG5TuWhHsotnSJRew3Ok8pezNINlzbZZvQS0ZnR1sPBqPTnuNcPUd2dckNokePBGYZLpkdP
WYffmUHE2LRjEu0zWpQRqMNvaYhEYSjOXDEdKFuH2pKmG+SElp2ZphmcOfgaXntadf+m8A2kzihy
I63HtqVAnDh+O8flKW+WW0vZBdHvSqnw9O7H/r5hOzkZ7CRR1aFbn3ZswX99wthWj4Fxmu4mokqF
XoDOoTbc93pB6KYnGghG/dKTtgujqfmhqUG1N0ofpmV2N0UmcXZ26JIIVulQkSgFjjQL6HfpuAYb
Dxx8YJUo+dpZbvsxA5ihuv210D+pdfUdCp3vUVM8dpExbZ2RKlib8fXNMXWdH4Sdv2zeitR8mBrN
ORiSUGdfaJ3xhUL2Jw0lwimO9jpnZ7P42qVwqnBmEQKy7XamHeysuOtSD0VGcKig4NhnERmhZLsa
FT07zEff7xEcLaktZumTOXstNONf67jnRGTRG9d4ADrmUKlDq9I7rcO8OfnyEdH/b6tcRFwLektX
OZWjRfzbel+xoVOi4y3mqYERa5fTrelHt6viUpz7mJKJrk3aHSKdzQMEkgpsCzDKg8eoSnwxM5gx
aPkYvQ6aQe2+42sHc0ZhwbChuBJtQRhJd+bsv9gdjJNe725aiAieLWAJK2ibBYTW0aWKk2Y670aW
TcTC6AP/8YfVeQJ2Ts+9ozdQF4LHvinvrLj1D7ll3pnW+rVGCzrK8Y5NkmQ26f0j9xBt5wFWKZDu
7gtN+0D1HN7k2zpqlGr/kIfb89vyEnH2bZLQ8I0nAysj/7LOLppG/XfGws057kf2zTE1NNHjY1u3
Bl4vZGYYVPVP6j31Hng9N0VqPfFr8uGIgEaDF4fRyaW8zQtXHchuT5oDqispCdRpluxLNjTXaTBn
cklraA1ZnXHo0cugLPs0IhjI87h3piHf93Z2LLhN+FgxN0KVRFL0opPXUjWVgBWXKENwBzJtiPdY
T2NjguOeCv0taqER47yl8x7zw309oJcZ+OBZ3qs2kNikqU/iHsXk1kDc1IMwi/h4CQRE0hbI6ZAL
du4Y6H+jGbltXWJIppia9q1xBZjOTAX/PeGrTDCVVUqizz/pM8PjW4qZzQ/7XN02JPZcsoV09xkb
9ZDMJTcUqaPVChcmjkfknbddmxSwK0pfPWX/LYkJAk0/zW5+6P36zzDo50W1jzZ3g5EYz61T3rem
dQI4fnMLneer5dMgRTi7HBdSJrfyLW6kP671eqnoDBzYxas3QA/gmjIIqDdpZ963I/PY4YBoTfpD
wjbZ+g29v119KE/xyhxF40qVRN6/0c5K3wRNfIxLCGGGBr0C1cxeq7SNZ8wvpUocasjmetdYKZWO
Gs6SX867JWFx1ESJEHMvJ5oXuFWq+2zWgrdVyWFtkSTQRtLExSSlBtmvZhT+TV1bNTkl9VsgrEbV
GCcjq/QXx0I82ciTe8oIMFlt8zSvCZ7WvE1j7Ryo5I8xy10fJS/elD90lvtFdnpPKMr66VCEREJI
q6AVOI9pRaweVB3y8RbZoG6I78TE0aDuK+nK2xHuqEuMZq3DvzxFSEKlJJhhLQP2r/1MVmuFZFjv
h1jdWLW5k3tfPp8kNipp6GpPqwpdDwLhRMoigVwQ9+oVZZTHdqlDOhufTb09giqE1eohQk+RpFsc
ihY2DR1Sf8Z52SWNcWwD7VesrwJ26G33ziOLg2zmoVnnM3O4Q1/yc50Ki/poqC8NWYgFPN2ObpXm
hmUqWrreSxGpHZKdp6gALHMbD8HL4Y9fD49VHd+MZGQJVkAtC/OpadWDbBm0Ss+0qkPqrD8BY+zk
GCbKP9Seg0vIRp6TXRRpWxu/LS9gOZnp239zWZZHM+nguy24sDCtI/02WttDPlZ/xVx5kKxWPd4u
BBE6vgSw3Ys/TPRBtLN0n06UYljdo5E7/ibWhg+1Jl9uPPzxKshYvUvCfrrtB7Vhf6DG0BBYmPs0
nxBpi+DXRsa+Y7CEUTlZteYxrd3HekBqxJqXY7kmJIOtAmtcE5jgPa0JMhJWj1KwC+fSUdbBTes/
mV0jTVUpdCDms9cYr36lh5aOQQ4gqi3mjVbjlOja41TQmINpf+rT7tHjNLsdKqmq+oXztFN1cfGS
5LwEPXj3cKs4ALR538tCtzAWrVXb1h0PsAbQVRYKrlNH+giKV6KQRRpDVVbPeFuwHAg1FvvGwf6Y
GaxiS7sds+5pnbQwGdUpq6lUHc2/ka6edCpGqGQt7kjAX6AuQXFaPpasO2ite9Yi6yEBcYjjWjA/
gQQomHaKW4NLuq45oKZCbQnanLlESCj5l5zLoLW1R9Vr/zSzeRys/CU2rE95ysANhlG4s5AxWFB9
3cDhF8UB0XfqYmT7xiNo8DFdAiIE/xXGPXQC8t0b2R1LSbp09T7iHEENt3msF4yNXHNa3Z/zZTjB
WoWkTh1fOVehgzdeGWRJkv5lHNq3IKXg1QJI07WLLFC9+A4gWH9o4+prqbx6s6bj46ymS1Aanyru
ibjW86iczWTQAiOg44cfbzWQKDy0ozZTkzqvlGP67wpHtSt9dnBzHOiQkWYlt2QyxWGWL086AW/u
DeeiHJ6ctvW2Rto8ZjpIOMZ2UWihmmQo+xatAPjorneMCu2fE004NN5PQqJ2a5g6u61az9fJsokf
ZFN7jg1Ka76aNOwwJue1L8BlKtqFNI2oCJEFperB/xxpMhHgIlXLfBhaXTperAeZ60LXXq08n3ZB
2fxx4WbWCbzxOcG9hdXFhexoF/yDlMzEAOWPrjERlmUh/GptIgWf4iz2lm58TERlhBoOjHyiuJ3c
WA4jaNd5xy2X62/zch8YT+tSnSM8OZy2KOTBPBB9Xol+9BzWSnISZ4WvzUjnxJQIbGg6hV0VBdsj
vPILrRZglKhwjQil7xsCb0LWlQ2IRxCw86vxyfWLfaLSc7BGSAPSLnRA/0z/lVM0BPcMlXQADBYf
Fs0Ll3xHvEvLjxwvwdaSbx1CCs3uN1WL3AEXEP1fxv6Zi1bOUE8viqm37njRIlcbrvnRwkLgDrnJ
vCMIpRm1sZXzIB/X3/gzIf7JvnGh+Azv5QZgaug0lsTAPfFgk7l77nme32N4eEl+ra7Ke37wF3Cg
LTezJqwrlKtwGtauvMzIgQ/DG2Nv8GM6wg9xdD2iIXAK64nw/lhlv6N93zl/aPTMc/zCvV/nYscA
ht6gpUlxIk/2l+l2wPhkFuWjyNuBqjqY8xa+Bc4Pvet3PW0RFuPkEujaxB8ylGR0d2mNQDcRXmbd
ZLjiCz4tj2CAcdOHFpIR/vIdQ1Dojdd0QMHRh482GuFoDifQuS3OXYGsd9vDaZn3yvjKjfshBz1Y
/xLGy6aof8qMRh1W89wkXIT671zAU2L8FOgn77w7u0pevc5+G6jJ/A8Vl7ukNjcdkyLoxBBl5Buf
+QUmcySLyg8XF5IVGQmiBqx9rVl/CDO2dNjaxj26hAWVEC9oBWDGkJfQPgsLgi69qyGmchGpma9l
wQuginF4Y9HY1CPGbLL/2eN7Vr6RrdoOLKQLEJQ1Xlj2j/i+/CKLMHOludLA5QWZuZ3fIyflHhf1
jKUXFxLLel3+ctu1f/BIyRDRIKCD0UJRRfTTAR7jdurqFnLvKUmbTy0wxRHl4XlDD9YKAqD9DG9h
K3vw+sr6ZaUQVoOAhtNpQAxpBqHl9gcvQwDJeCWJcI68ConiS7q4N3EzPWkzxHrGUdvOC8AIKcDp
jzb+ZLj5MoUTakHt03+bkzVwBg6oa5w77bfwD/jCvUn1qn/DCtlxjBZOQCuk5MhvzvYPf2YWpc5y
ZrmrJHrooGrWrtq1yF6ncsiSKyQW+PNbm5PKJtJOuG2D/5F0HluNI1EYfiKdo6zSFss5YINJvdFp
oFHOoSQ9/XzFbIaBxsKWqm7d8Acq8rp0dl0VnnyFR2GldtNKwCMZ1GEbv7NcMpteZbe8sSp5fypR
siHFORKULbVAYw5HFYt89FxQgwf9aAfmYgZDowRFMffl6++TZCfV7jfPDXeMykeM1LOO4eAD+YBk
kuk0y7rVItt90+sq3qmsXwVUOjPq5XyKgdPF9/dzdeZZdaN3ySdK8M4PiqK+8aBjvTzyxdZzZCHP
PMDfNYtNkuY3X03m30TI4EkP/46Uudo0n4Qm126Y7dQHNC0z0IbiJnmbautSavEmGCuCeiKRtJaC
NgkVge13xzLSXxA/tru/S4ik6JVFPKES5iNLbINc903aH9QtKmKwhES5VZ0j4JrsD/V/7Qykd3jl
3yZyLhYSq6IisrUwL1WA5Ccqu+Oq6s2omKci6W9DEwjktIEIHPwGrvgHXBRT5t96U6Ot11PR8q7V
XuTqqlaC5OjAzlG/rpa7D1WxK94WxMvZlW5d7bms2lJ8x63zMuYlLsQgA+BOdG767DyUGfSGlsTe
W7yBMaE9WDrNR8m8lVmP58KnbWoaltlxQbxdC33IUiYpcVR+5DKeH7OquGO0CxHPu/gk1yCJf+oo
uybIPm2RkT+pD1gXJaunaAkPjjxrbtoyPkJ5Kmv8fjtpU7OPXW5uZ5tQmBBfIMO8Ssu/jREihDQR
HsoWfW0TSIGIp41paPxelCenpYVdk7tc3NSTL3eWyte1goI5qgYigvq+hWlakX60ff/IKCVACEYx
7+Dro/KaTvqNRGSXjeUWVe6tZs+btJ/XkQmfpI+W8wwluwCf1VRNEJYAj5uQSb08thYZ4hTR1owP
mJtxhl1ZKUynDvWkvYa5SRV6Goh3Myi0Kp7AKwGRCU913m2bTvvbW7T2sRjeOnkSDCwLnjq+3LvW
5VwxwoMGqVCyGC0dJ7TF36jSt6UNYMeCpt9pgiBqMe1HsqS5LL2gNdKe6gwODw2+jL4EJ59DC1vq
/3RgrxWbN3qeBuZ7BPeeIA/CIqiHmkm9g8juV2mA8LcZB9o/RuUHWhidjW7cGt6rEau/FC9/BfNc
exR7vsutdF0CF+pTd9uzZR2KI6rtLV3ltc16LP30pEG+aWvrYrjA9hsqZfpAc4SLAAsT8Nu64C/2
eO2wOjtaG5yDJZ1VkP1B7uvUZyST4Ym3n4+XeHa3ap/Yy9tA6klNROhB8uX3NjhJdvagEJEukM2w
NRYy/BzfUPQrIJINB1r3zOBP3pyQT0tWmHnrK1BHtABi8oLW8wEIwsxvVBkHKCDcO2myqvy3iaSK
D8tru+qq3m6HZLXlmadhyTeLUB1klAd8GCHV1aJAKLOfmCOU2HxgNThwPpK8pmzwtrM2fNJwQ5vA
BAPjU3EmwMTAPvjFbvQBlBWCBm2uDh5q/J3GIKHUDg6Ppiqm7QRNpOAMyUnJOSbRYIBwwBCetEES
Nv35s0tQ9o6/dG51lTOn9N8iTLRwumqIKh5Dh+n36GH5qSfFX7F5tn6PLPl85uOpm8m9FfKUVBzu
eTTI7dD7HRDiyEZlJETUdTDmK65j9Sq27Gxb0qPdJWaMu3CdbdPpYpd6kNXlEwCqdTufJzLNvKsD
L/tDqmHMYjVmoG1pgs472kSNZYH+HD/9Zv6JXX/NAuQzq2wJY+3DMMRnMtkbWxT8AE0zjRGeJuUe
JzOy8BioZTV7gHZZL17UffN51Jo17DueFw+u3aC3ZUjrIa4lmsX5WV1PHTVdazEt9HekuurEr+mV
u+m01ibrYC1OYKMXptv1Vm0q1h1X9TwOjyhCw8N88jvvGfDlQeE22wKZKbH2yuxkKmlNr1+Th3TQ
8dnLEp5Zw5Iru4nxaJYxQ/FOlWO/c/Yv4PJ0pXCYfUQUBfaQHTq2gBmOBwgmJHpilXMegWnx7ip2
9JRLhaUHc/XCY+ICwwK8QSxbzL5WicMsg6Fs3LannGwbBOthmeHlTeD/+bimRXeXx6KebKIHBQHa
grGlrtlKVPMs5IVx8FHrLsFE3AKUa3sqarXAdQp4L0kvToVv37toEetC1u8sKJ4mt05ni1ELeByU
qZXcOe19mnuaf1xYqirX7Kvo6HkgJCg+OYJglwGwqywNqH74dyJdYGyzG+qXsUZijftivHOWj+Tx
Km9weJ+0A82ZGQwZh4VwD4jL/Wj1F3PGDUe3VPBBz91BK7vk71qI48mfuFUJkIePgf4zhO22n+td
nBwYK5+WPjnl7KAeAp/BLaG4RSjefq36Bh3QUeWG6lDxCFGARDctHm8ATj9M+Jpp85RTchj2oTNU
RtC6KkmKKQLqcXxLcrk3iy/beuefJpjLKo6qaKIiupf2e/UUeS7qWWAeyP8ivEJSTZrAx2aJEaZF
Fh4Yfc0JW7Xw9iP0wFwv1jrY6rqVj/w2t1qMA8Kg+LFU3r3qaZo4eMsYeCV1eGZZcwCD8FfLgn/6
vbDz29JQwUDncCAJQc5vOhE5D6qAMnOByKK7t6s39c7i6cim7BFm+1Xi1C7jzGnW+Rh90i4Qindd
ndNquCSJC1Bk/JO71ENNIyGgOeG7WXifA1l6jnVRph9iQo/byk9GlInZH4c6rVeFj+4M/RGgb8DW
yl5lVTHjgqoLT3bfb1l1UlCAMlS1bZig3LWYbegzuZygSfqGdcC2eL3Ey8WXM+1cUNC6vqWbf4Pp
GfDyuHG36rP0oA9scc+gk9gM0HUCg9e/4X1mg5ZqgaU31X5uwBlZgiZQVoi3eWzu3SBuaZMGFn9c
hMtGLN6WuAkOKsSouSnObmJBI/uyTPjIHZpA+rNGOk5TfSsbCHY1WEYGgjYDPpXFRDgkRelwwofr
QYUVuAGrntasDtk6nDKOFPcajRmt5WcDbGjSfYkF5CZzMiqhgdSMmcXe8bKNuhGkeakZX7LxUrti
WlGuAqkyrlTIOiNVN7KjNUS/wIvarWj/qO3NLppaY6Xiksni44SNMgQEnEsfY1OQeT9VPf5pKaCz
MgUNtUzHkq3pU/kwkGRR5nP7ZNNDivrnBvj8OP0D8gE6fsRYg9Fc+0eVIfyeRWJNSCOykphQdSUL
7oJ1t1VRTxfmIVUIxzh8JqmwyVBVwQLyhrrDnT6y4eCWLqDaEMRkhhcjrpcgTZ7tEMAEpYs6qBYa
uC0vymgX5OVrQpUjiVh1C3ZC03UejHuzYcSoCG5L76dr3U3btN/sSJiEqtyLQ3+tx/55SMDgt/qJ
IyWfuq1k8si/GmYUxCWuF/Ez7qIr1YqQ4bgrq3QhWy7X6vHOGBuo6r+IxzOFjcc+LOf92KEYLKdi
aymAHQ9NpQd+9UolhGa+uZNLsjUYwCTe/3lgDcMUyBF4ynLwvjQGqqoaGB3zheN0t5AicjCqXUpq
bszp3dX+SePbz+23xHryGDETodR8aeY5qExbbepI7+FxEcUxeYMuRcphQhvL84J+NSYazZOubR3G
pcSD1tIObk8+/mR5zqOW+7A0WpA6FWjsbF9WP0utrTwz2tLFZbbP+qOK59Nqdnf0MtxYsQih1OAB
1GB6+OIz90EIUBLqQ4Q7jeJLHTFOLNeW9U6uSNKmIZk8lmjH8qFV9auN/QefQiVVcfHOmHRdeVHQ
uZ8q+MOXHNATdmvVKkSviw/N6cHTcidjR4IDp4oxe/vUEZk1G72wYlizeQqNkpCFiLfVg87ZpjZE
JN4NP1sVWgq/1bm75HIhRAiHMp99xqfZgsRb81TZJaYOphCEPZTdx06fHuflBIvh2ac/o8IQ28no
nIs6dOnI+Fq0iTqT7v+yHRCwc6O3ULMxMU62EU2diU5qxpBfbUBWAImaWsKqr4NNi6bPG3VG4zF7
7uASScwA8U8gVyTNJdBrk7tVq7gpvGht1/8STfsYkcLJc/N7NKwXaykPvbk8N1bx0lDEcyu48gL2
rehrwER0iAG9MwkcUAPRoudFaWaEdGaTTBHcYCeZOGMyHy7Gpz5ylwdT4kZBr6+wlo9k+QOsdj1w
/cEYL0Nyt9RWH5e/YErrB0mwteheiQLdmojolrQ6ipNMFq15n0IUUcl26JgPCJveZSrf9Mn5F4K7
JIA98y694m9fDc9RlCA/ULVvKuFdnORRJSRzNtzV6pe5sQX4+QwYoVtr/rRmUagUdqyRBxpwHUAo
XyVXemXeVRgeokdOecQuV3kDx4Hjk66Bo9kXKekwcR52nOolDgA+N1WlVaZjXr2qutGSHDAfZTZG
l7mVA6PFuidI1//GBJ/E5Vol5T7Ez1Nw9HjD+zJUf0AJodSP/Y4HzaobkcKugIML3zoIv6S/BP4n
Yka3lKtK2DBGoINIcyKeFO5Rn5MLeUGxXXodeN60b4rhoFdKJcv59G2otPG49+gmkI4A96K8rhB4
CBbw3D3bsymrUxyBPWoitnWy3HRfvpEp4FqG17E1e8NalAV1QEGMw2T2QSVUKjr3cToFHprdh4rj
ixl9nWPUysBtbRhssjZh/AZ5g/wGYD6NxpmJDzfDSaijjcK4mPryrukJf3gGfy5pRstW/mkz1Fik
w6A17ZuVKk/tDNxT37EYEh/KFSU0IuXhhnkIKtP4MPjtuA0Tejeh1NHhLhTNHo6ryBpyOHde61VO
tdlGoOD64kfOmJCTs5gTlAw5bYxlMIK4Lu4h2b+RTp/SrV9UIVXjLTT6wPetcIBUSoeeVFFuGWeg
LIUwgwMMrknto1kvL5VnggEHs50jFRJhKI41YxWAJ4vPWrJMDyrLV/OHdnR2Kn2UvQ3Udbx5DjiK
yebws7s/Rjl9Yo74VZnVNWrDIKm4iVmGmMYYgW23Dlk40gZ1kHbMBypDG7q5qgk7OvxMldBusCqw
WPOcHGSTKpHmHFELgmnf+pjcOWyjqdE+Gk0+t21LK8AvyUOd7oKZNEK22hJu7VawvwGpoKkO2Un8
knmgUDO/RZQoW1fAoaVVVg9zAiIsztur50+b3qufhgybkHZahqOlJUHTTUg2lM+Lracg9WL/GjZK
k2OB+Fsanb2aCyQTtL556RjX0qQz14kVn/UoPbLEzlaL7tYSn+Zk/Gn1+Y+fzEe1XMHjbAYZAvqK
OUBkIqAgTf6jMYU/cQiFMDI97yG3rcCdRiA6WNozC0NfA6dwHSx1n+KwMqQobAOc2zhJtTygwMoQ
yDUBUczlRzu6TPBmsUaPAVzSov9pXDJ8qS1/LT0HSGEDKcqlIwJXMMJuyvjRE+HfOscnXdeeHA4S
k5ym8jFHqD3/PBcctx7u8/6MX7EHLhGu4FZyMIwhl+uFDemVWXSpW0dMdALBVtR1eRoS2EMRvWDD
Xvy1oTFPj0RV7yoHoEVM5sMk/l2FH29pnyuaJJE28lxNRC8Baj7kDrCuyuCWuo8RUtVA3dFkk+w0
V/Y4CgK1ityr6i6Itt2bXXYyUu3kchqqPZVVHqAlathIpC+OPj86BcosVjQlx6xyuyMwbe+KkDVq
aVS2S2pGN991oLCDII/kDC266cATpAq7matEDEwhDTsGpYBkR9QFnGE26EUCSmujcVWPdJNGJmTD
gi3nIsInKoMT5JZgWQZM142nSKEXe7GhL/Oue3jQ1ck9mpM3y85/KiLtQ1539feilT7a7N51Cm1j
XXt8ZHVXyoRQRwJlHcCOnmByAwHKA99m6kViAebobqsTNU/ffcmewaMaLbT+ro1dBmC6Y/BLDNZ6
FxmT7pth3MFIl89Mk68TagG7OdKRysqQDKgq0ChgwvKoOXjKMMNl2NVT/3XpoJAreaBLknSl9q/z
QDifF7s+5ixjDVPAqu7f/Ml9zV0KbjdhzB7n+Zpp1q0rwXCKDIH53ntNLfTH1Q0tsoZdrR3KMMRU
ITdO+jC84d/lXvS5BDNvQPfX6vdJG/84qfMWiuYplHjf+NVfn7TGJolqx5KNp6M/J1vj0nTjT2yb
Aq7PWP5G3TQb3zlwZnI2Qq/rhPhWtFO9cehWrjx//tKyLt+q5o8AdGxgOGmJGkJAu+lcnGAKq9vF
fn1yxYL9erO1KFGqUj5CQNkiJPQ4+/ppoLMwGSSJavaTO3tMoD4mWgV+Gh1gF5xAqQQtw0c9B5NR
WyZHTk9budCPromwkxjOlW8evB5vub7+cDysgoQpDypalMLBTAzId0OT3hNg/YfmRUMe4WHgEv7S
f3bp4q0KTC7QNCgemKpgNydJaOSARizcPtVVB7xSAHZcomTdCXF3MXxel8g4gOub0GOr4DDZxMEE
j+vGGKnIUSfqCl/NJEBBoruuAxV2eno9Ce5AS9KiuDhn6JKq0Yo/ovqrQwQTLcdRlKRveYb3wEKa
pFNFPiwNp2bbQWVprbU5aCsDTB5DomdXwPOCmkrP4zYhtZVH4S6KymuZWd4lpNP86U7pUdrGbZSi
heJdjnsQqvHKBGWE8fV7SiqcNel9Hud0B6/QPOJZ3R1yD8JSN3mPKleYdWhI+QiefrZmcONjfe9S
phKiBEBXW9VxtvSj1keHAXj+cUinM+fmpmeYFE0Lc4jwCNOZeWO+zrtibS8lkWjczLnRwzmgQ0kt
mtvhCcwnSXa+MnU2JFBnWsxo6EbSPBlTy2jAND4kbGG0/QEgkHhGJ8uZn0v4ig9ujKZj48fJtu8c
VWy3oXxsRhtcigmzoJQQUptYjaCmTNwG1QhbpuliFqSvUzx2b53Vtdt4ED9OlX+UhUWrQKCdgPxh
/CKMDuSMoQOFGdiYgQPHBnAz5OKfuY4wCx/GaTtbbnV2R7t7Af5MG5+Dd+6nliv40QaYSYohpr78
08CwbGMvKi7JHCaPrSFaskx7Mvq1l8/LJUygNMBbIzwLyFKluaB4VmtzYDRy3o2hQBC+x5jBN9P7
5CXpau5tsPJxhDRbaEXrQcbDrs6Fdyx4ogePhhhIpqy++RV8KbsGNm4XyXdipeYX0bbauCn8/Knt
0H1vLO1qRaW50fpSBBFW5uBV8/wQlZeksduHBLh4EI/MqQ3IPI450OSLYGaXEJ1W1RSBzfcRObQB
NeQxc9Uqs/BYa5yHsTGfB19WxK75BTPHFwkTD+CD8afI2IWeaPayS/eMN9wHtyrfh6p/I93deQh/
MHzvNoCj3ksnRXsBDBAO47Z71HxWTwHR9gCI5Sm1fTLbNKh9bHxaUumwrY/x6N48ut9TXK8B9t37
BOiGAeUTmatdmzeAK+jxu3TD9Oy5HrzgtyyMoX+rwKN6l9qYYsfDRs7n7laUC0qctabaRf19cqw/
rOKjA5EG0S1hmvfWbIdPKad9NWH80cZW0AxpVTKLnbYC/JLeaUg71kDbOy+7+xYDekP1BrL0Urmj
RDQYX5TKu6DOhy6il5b9zivsTTflR6PQRn+ltXBeRmRJBw4d9NO7g+sNMbRGn/Ib6rLRVIEfeieP
PzYTIAZPH4CrIphNEpBEHXBEWDEbUMDa1fEXArGLd1YKHHfr+UNWrmUByM1IKZi81AA9G2fhRtZR
zLRVogJUdNE/Fh4Eh1Esh8KsvLNRwJnWQ7qCU2ynsJ3rove+ithjWFCnuY4GVl1nUG68xDlLMcWg
rTD9cvU0BrrVzuzVTEE8LOlox6wbE27+5Iesxl7fTQlqrMtInB7Exk47sPDw3wSVtSEQnmnT9egl
IOPzT5soJWJSwBSpsMyBKN5OUA1RD+8Yu5AwAObnGuqbsYa0PEknKH2mygMiV+kYc7S0wcxo7IvW
gWQqrxWSxse07StlZa6dsin/k4Itt9DEiKvk5unWzUGMIJTtMWm07tHSmmQXQ4uuFm09OdgD+7Ar
rZQqyyyKSzkb+oPyfYiy6DD6+lHW/YcHsbmn60xSQ9u5qEJE9Rs3sC2w2rpX3UTmkSL01O1ekbxm
sOB8Dt1G+OcmTP8tdvsc6jbwNnIJ3XEfZN7A/27SeLf08ecYGXdJGEJ3zcEEzO32Bd1VG/k9zUN8
HwqbNTrAD4tuO+j9FfWCR9n7r0kdPkUVRjJy2Y7IGs1j+zb3i0eW3/i0mosL/KP3dIJBUo/9Ksln
YL4QjcL0u5fWig8R5OimaE35qiMuAxAWKK1vFYgKAvGRSfhXyuhqaAA2K7g3qWy/mt55HJzpIuwC
gZ7i7Fj2Gw0XAk5hjIfUzF8sgerlMP2t0DarU6UFnD27dOp0OpGxtg37AukX/ih3gxx8m4fGWn0t
Rmyuyll/cU0gUgJHstnyz0BK8X20JEmlmYXMA6lse32Ed40e42I/6A3ksj4qH+y4ei4ie4s+zDoe
6q0vja/OSsutizv3EYrtTluITVUC/9YVOy0L4Wtne1umFpKcM8iV3KdNUjBZZrCJuSkzJZ7rlMCO
wYUzQ6YazbeHiuIR5amUYcUkltVCSWg6QxCz2pZkWY1tvWvNLgBSDs4MccxOJ7MfH8IOCQyOKKNL
/+YpBjl+Hz4IOLWRS1E7OLeWcjmR0RoQ+9bEhyKxzb3tZU9GM69j/cdAm6DMQf3ME6QsShGeNnLM
+PXMHY10KPaefm0XlzvLmzHkiUHmU1Hm70VOGTXDC0KfsI/gEqGDNafNukgwAvOZUbT5WTOnz9wB
r5xbI4yXfCEzmZZ1XgFElJq+npoFrrSzoYt+N/GKrgDRMdqnDdNeRMPhAvBZ+UKuiHibMLUZoNnD
n1EzLnJKntpo3tMMOuZjt3OLmdQgHGFoh8xw1UULn/ag2o1pdUz1zIB2lrzPJaOoKQofTIZOIkph
JuQ0Kxrj2dFTNLUbKlJNPzP6vddJ/V6LGPCHOESsb6dDcjl2tlQPG/UE7NK4troDhN8+27r5ZHGy
ZUv2EcfLbpnEY4sKsCam3eC76zxP91g/4pCJOIBJj64yvhZ8HEF4zgy/MovDO2khnCOfkCc0pebp
Kjp8lLyxW4F13eQjS2Tsl40c44sdxt/SCkkFGewEujV95G0aeIlEDEU/xpEbJJHcMSNB26WSr7Tt
j5O+FOtlQdS4RdBwRfihGVg065Gm483FDmQfO9rJMiB4D84lXPLrUg0njM7QVOpIrJIx39qmiTKK
TVujwS29dpjllUEP+Fyv5c4mBM9Jhc6IkeAv0oHP7QZI0LA4H50OPR/DJy64pfWixRwdut3n60GH
dN4P+V97nm6G5bxFwgl0PXppPO9rdvStj5zegd7HU1RbT1qZiU2U7GdHqfLsLSpF5AM1IOAlyVD4
VgqmNoj0KlcBnaLGeHVSKzABCwOL3NoJHq7JvHZaK8is5V83x8vKsR9xlDdWVVOvzNTeT9Wwz2J/
XwzImJnO38h/croYKRc9v7W9zTgMdHL5gY7Cd9VrR97FMmJt3rho/7B8+b4AOj4Z6MswRlqmIdAM
icgwdp61vjMnsMoUc1lK/ybOcBP5fYdqk4kIwrGQ97q6ClLzpmlXTmGvNbSrLafE1vg7SimnUbz4
VW6bC04289prBdzWsUAkYFiTNZGoChRbRAfcJKp/Fg8jck3tz2Zjatqxmfq9nZnPGUp8s3idewzX
07c+pTVult/1YhwrsDkIpzQ5fjvmVtdA/I1zGfC5kkoyXXBByLZHgRp6hO4rTVEjhac6jO2azzI4
Ke4PaaecULcRTr8IsG2K2QYRj6Iq1oC+IVdm/29gFdd1uW4KinuHeXQ2W6jA6TEENei26mYmFmCm
tEGqp33ji55SG4X9Ns9SeO/FxZD0/GTYs+SjZhWldHSTZIaJr7irbD106Vp1Naa4S+sC26tggqAX
7sTYw1vYmHyX2mcbMoiTIar9urVHc6ginCbdPnGjrUjrPrDipjnbPey+ZPmXLP0xQuBTPeV+sZ6r
3nuKi8Y+xul8ThmreVWYrgqWkUiqF6elr9eXzTXLBR2bKWWQlKW0rp3axlRxfE4q69MGh1h2Lobu
Bd6ItZy8m43RMkNjQAxmYyPstgQoMAUjuoNm022ZzAbSjr47DSSoBfKFPHGs6RM3mNyFC4R2L7BT
cYqMlGPSmLF0Hgs/SFAFcBjm26NPE6nXgejnB1EaT1odM9FkRNj03a2enKCV8UuetK9Ran832kgW
apjYk4CV1qfw2jn64xj6Oc/bPo2j6ugOfxcB0IBOBAQ5qAseRzAFwlQ4DD7GiXpXnFM693Ho7fsQ
vFTnaLs+gqesVTQv7Ofc8+DJW6QFtj9OD5OEpOjYFbsJRa/Eoj3hahD9fBuynvUimvrSFGXAcV1w
r6u1W/CiArAhhSE5matBmWrgwzkeCVCqJVDse2vdxsB3RzzEFpCT9UA5kTPwSjT7ZGblzcSFt2l1
4Ol4ZGs26iciX88dEn9FmW0cJER7/Kzh/pvGG23l+B5lbfUa+s3PoPX3ysgBT7q8jZSQ0bnOOY46
sUG18Nx2o8F0SXIk9+VBoh4MguUdrs5RRMsHYDf0gRP5TcGxr5b5lneRXOlD+many7/K4z77sbi2
Q6VU6Y30nhWJDtbWaLoPzRbhK7Igd2fCZ7fOny0tvwozARjWbjMEaU4ptZdZO+tKZwAciy2Qnkd3
WKhBlg6heIZ5PkIhDHq8Zbi1XjcA8u1oP00u26HuFoCEYjsAq2IMDoXJWfqfBAhLg3wKakS5HUMa
7/CcqPx1lzY/YTtYW4ccIg8R/tRaLbAaZ5WRlfCwt7nuQe6QAk7KYh+LLD3oTnTrKdIX2/0SfRFY
IYBOHbldGQaRB3ZOTBMzhTbfgPiABs1oPW24z3NqrSGsvhhUbig6z5izmIFttMfRL26ZVWwcEOgq
63PgbKYi2/qZfla4GsufVr+HpwUmaYzfDA1RHwt27LKgVCXTx3Jp3kwTSNts9eRnIRLymFnNOcuD
6RvzZGCxb+XQHZw4vNoo9HR+hah01v80YtiJqbtWDrhoQc9ixfnasCrzXSzMD2X2QfHHgSfJeZp0
D2Cj8Z5p9xKVV0otKW5umJ43JvXklAUK6sFY2vwG9ELkc5wTv11on8J4XdDtItKZbrWOTaXlhT5J
FhFlGYONzppz+pFXqOsLSUWTYTL1XcxQ+4p9UQBAQwojdi2qL4T/572cRaBzOOjuaeInQAtn4ku8
eOvE0BBjQTzt0ugXdfd6x+MmfdYOhuEYnFq/V22ymwqGoABkd1b/xIeInCv/LYa92jbCUMrLP+pN
ZEe7UUiVrmJMMSofPt4Tl5LGrYDcVgL4+DZdcQyrT6NAOxOBauuNH2cmGo8OaqbOyZVRMMFckzxB
zE8GB1pt/ZhwdzNR4/OJRxFzai7LG2DcRN2L5lizr9wXK/zGVIvq7hmsFz/ixmocVJmNcdu8dxnU
cOBk8Q9S+jwKNcSkv6AcH6a1M7zzxsMoW/fauxteErc69BPGJeWmmlDgyTa9CcKxp5GLfDhWyPQw
UoV/U/uOX/r/r805SFbuds0P1WPp7TMib81y/v0r51FiLirrVzXI5f0DlQG2vK3IOlQjgLfE8cCE
V90y9eh4p1xWnQl8QcjqIeefy258cTKajdX/kD0+2JQjXe81/zCPu6oD2x/nz16EWP5OWO2+8GL1
Qr4o+0O1ftSSzJJVET5W/sKA61ujI9QD/xhRJ5/A9fMUaB4dm9KHyq0f1HIk42hIrNW+dp2IaeUm
TiDXguiZ1YPg6ja8LRYHH1V2JF/mgQsrWeeUTp7KkZKG+o4EKI1oLSJpzUtivm28/z0l1XXKd3UH
1Iu0ETTM9G/k0HYW8kskxGM8jlKuw6Kr/eagNgZ/a6E64++rKKS+OMkNFHKNVl9B5cGKN+ybZKDJ
GmkiwRqGyJ5tbH47rYgB5DTq3mgzLQPQJvx4YK4SLwq4+T3mM2CtYWWEV3UPectRyuYKhboh/ESp
zarPyIPmOwASai0oa3bNvnriTzEg7twjL2OFSrTLJxvMNuWwV9yFnHOOhIxbxrOGmcwpVfxeT3Ia
tHO7IuO9WAQfXlKwNTLMP0JyK54c98ke3vP0ddQsAP00Tg3MRXyHFlsSeD49czV+IsSrpZDx9tM2
pQ3iHGpH3nlxMThHvsA4vlWxDt8UsxDe+qDCCRxMtSF4Lx1Gh334tyrMp057//8Bx9jQ1TEpNy+P
+EgKP6WWBy8f7HfdnI/tPDIqep2MDJt04nld99CdeBgsqHaGIdZiYFK3wJSAekTx3SsFUt6tRH6R
bTirQMFMykJDzTjLATg/H9/itHb9v01yHcNbJpjezOaXbpPuGHp17YkOkXyaACPVufWWQl3VKwDs
rjbv53rAU4THO4LKKlG/RDOwQLhzZRmnxEdF0hwZ6I7yow8NkEoEC/NbPeVm/IaB8SkQJizMmCRX
eo+GOYiHrAf6nbsV2BeY+3TeTfSYS4rpdqoY6cf/mqp6psNF/7OYH5uaiWrZvMiOcfgUm9W2qfK3
erL+9CSAXTw8em56HHHCYniA7E7d7p3ZXBV1gc9htJ9Fu1efcDZmCDm+8d409KBdczyapByuBoiz
KNtr5iJvkSAipIbhmejOaCoEQsptVXgvatsNVng27QzR3hpd2GjaTam+T6T9NYTOn55+p5rXB+nY
nJQyeE/MSGJdrrpavkZF9KRP6Z+mzfcCxhuJZYKvWZ6rmOqs9NKiuzGBOs8seYx945Lo5oFk+9k3
3Xu2aI/qcRs0IgbR4jeihQe60XtVwZTh+KiS3DocA9q8gYpoUaof+kagYdQdGUY8D1r6ZNeIQvB7
iB09oXR2jsJm18l678XpPVL8p8JEadB04ptSdFl0+eLW+r2TzLXyUp6RcDiopFj8R9N5LEWSBGn4
idIstbhSWkBRUKi5pEEDqXWkfPr9nN29TNt0Q4nICA8XvwiJdmXxWrvJhVpbMYru9kUQvZXg+4HH
uN0q6eMnGpcm+DEKNN9qv5Qdf9sxvTIqepq4HCCFUUfl32fB/NJEKPAXwy2kL2Xk6NExEv0cJ4N8
lg+jquGsdfZmZNxSRg2eP9bFsbU3w1y+0iQHUgEhwOGiQ+MsEA26C8wc1H5anpr5NNfZY0yQVH5y
nzMJQ+IISn6jfxrO8hs4zcPo+uAOx+46c/1lnb03OSPznL0jFrdykGEL2ujsePXG99rj4i0rH0m8
qqQkna37srNfJbqGE4Cnmi5MO0CIyBJawEyPjn06Pse1fWgRMoLjBKQ6sb8sYzy60XwGCvNj9Pmr
HhpA9rFp7ht86exz1FAOTTFNzHjRLya9H70sz71bH11MOOB32/s64uTrIRKPpHmJOgDEei9j/RqW
OkphLRIX05EygxzP2uV19hYu9b++7i9hp0GdHomiZgMOCFXgAewwq6RslB0dWn/+KMCFpxEbCZT+
T02O/2Vab2RN9AZr9SW/d0brbTSxfWu0fTWFx2AgE+MuH6LlbdGCnRWE19xuLlqqTt2MjxiyVoUi
JcxbtE+MnR8Op4n7uZ01PPlYxMUKYIMEEdVMHDJmiHcLb2XX/XuQNDB/kwX79IiOYb+R54CfFc2H
FXFxPXkTZtYdwq38qTcWQARxf1v2rtuh35JFdKY4UbJEhqN9MtfpsSAE2Ouo5L96GQ9T3b8pPUDK
1Cs/GYKdZ30+SMpZF8bRBUWVcDQxzdghY7exyY7x0qBW9ZbNWDoHFdD27sA4REP9hgz/zbDjbeJU
X8GsbSU3aON8W7n0EgeWxTbeZqJFFDCdkECqJxV0s+xeCItjP59chDlR9dPWjJePftbdCnt69h3n
qbXN13oKjvC50DvDsrJuMILTqvvOtrG/YmkSd6B277P9pMGX1D37OEXeqq4s/KYWC9ws2zpo1AGZ
WqSVtPLFQQNlSuODq2eP3pi8AJHaE6J/maHC+kFzzlso6ctkGw/liX7ALog77c6KZ/6VMt51pp2e
xRdgwsgLyJ0PdWetmRZqVoV7iCweE3EPaRZ0TsCR/kYZCgFZi6M8TXRr7LeyoTwjOYo9d9H5D7lr
o/TApIYVDHk/+DycPAeBkRAeahASOVIgpXZ9Hvv2EvT2L9DqnT3k97Y/naxIbYOAx1/Hm5qGrzy9
qqWfNgXR1a0YUjiOCOLggMNCqzigGo2mXSby6bmmf9nMIJHa007uZOFIX5sPepDsGjshnMcgtU3A
kW07Hqne3iVtkZQ046pdOX330S3LBUlK0Pt1e/XrYJu35aVDj93y+p3f6/t2mvCezpNJNs1D6tkw
GDmMTqk2bgaMJkQBcCT4IHd7aOgkp05xTJvuufKXLTQv78538lckEvYwKL58PYRr1hqooPU6JHY+
SerFtMnL4r3UvK8pph9fWwZhpfkPAauDafhHY0w3qQkWn3SbfGzjWh56UQnCcwIUnKkN5in9rICM
8Tkuno7el0Hfl4szbHWZuW1VgKMHeWNSMd+LM3Q+5PYwqomhdw0wZ0JLyDAOASpkkMkBwKYoqfO7
wNBBgurqS6XJfxrHopvCXTgUW8NX34DrDlZN+5zEGf438P/4xfYHmCpYsMXh+xii1ehBLc+BZXhe
/1OS/TT2gG7hqL5gcVNf4jAkF4Fnm4xO0538ZFvlryFXQVmz9QE9PIY9hsAW2LGmpcNB+QW9yQ4/
abOAZ9JvGUrwsmMkuCzcq+KBF9tod9BzpIG1A27z2LVqswzqqTaJHm2WHfsIgZAUHHcRXYYxPoML
ephHCqisvgu4NXwfVK+NIlZGY8xI8MaJwv/KdsJ4PD2oLNtLjNbs/lRq/TaiIRCT2dc9aXWh0lff
Sa+1WTx6WvfZ+JaoiiJXZK0rY/z0IvVrDBaa8c7XEGONB0sz9tU6Lch8g65AX2bx9mmW7/CzwuZ9
+Cmz8DT4hCCRZCIUAIXCBCzcaJ7+lQfLNulhbCZYh1aQEtOy2yxEwK7Rjhrd67jwPoYgfgdUiLdt
iU32/NTyECPbfpw9wyVHTZ7RUzvUYf3OLPKFp7qZxnkzdfVxIeDD9lvWM0ZZNA2v8QzndhrIWOvg
zVv8hNElGUFCKjpOCJAm2j0ZwJYxRQCLd9j47CHNQIWg9A4depg1BY47pwePaDYt7LZkMf7VLsB9
snWIqO3X4iGM6La7JooPWFZux1QdPQGPNU71ZEug0GiFcSiQ2XyWHcl22bY1fUHduyitPrjZfK6E
05ahkYUccssLBdz7/WgfwkrhxKLT58DM5a4MRlrMxV4uib8nlNYfywQiy02WXZQ2VOUDvbXaIK0u
eMopGU2dJwc/cT+1Htm7XP1gH0Cja0EWy3it+167C/sC5BsdvG7Z0JL/V2pGhbTdgDE1AoxWF1IV
Ot5TGUs9CuM3nZHKMOLuFS3ik+4XIAYNrFRK49loptOS+jiVLVgjISjvT+Ora9OV9g2swFsvoqXd
gVBiFhV7zb9ccx5NvCtYnDc/RQKqHjMURdCsyH17O5v6tpeeUuFWHFdmEbKymkXBlpXaOzCboxuW
z47Y+mgwFsMxO2ECuw+IIppOhu/OBQ6GekkbAXT/5LzBJnnSx/zXNIdvzdKw3FZfdioSGoVsUQwC
+PVmME62Zf+XTdmmQ2GsdRA4TsVYiBNZUx9g8NREqK17P3RrXqs6Pemetksqteo7UuqxK57klCyj
/7R0+W8STK/h2N2oUgH2zdeyMY/6jEIi/TWXBpYVOhf5kHKqDFimFu3frqy3NKxpTpEwUxEAv18b
BAo/4vPp6T+9CT4HbD5JHrDhtteR7WxGCsqZjEQyZq4PNm8LG2uE0MtRD3CQnXFWYCfaflnf5UX5
UIU4Ky7G09w2mLq4tLFhzGflftYzem7hpaQ7JSdgNvOjq/Wo8LrcLvFT49kbDwiwU4Ja1izwby0k
6fTUddnboE9MkrrbX+TGDVKCwpT3XPnFJbCzj7GZwcWjORjSZNcF6e6pFhYn9WMOBdyIHij+KQnz
ncmhtOLkKWWQ2yMN7pHdVNQaflM+1wAJUZrcOcZ00Nz6fjKGS8b+RILB2xXNuJbSLMvL7yJyV0QJ
2urdSb5/NiJ4Q7VjUps3lnOvAotjHO29TuFNssS4ROK2WvjnaRk+Ctv6GGwUPCBYh8lwP3jNd53C
q8717l1vUS6ygr7c26b2apPFhl1zYSTyDSzxhSpz10UMzlBGf2BgsqzjIN6wiW5o8X0jn3STJxOj
KFx66UvT00MhThCc4TjOO9urX1uuBL1v3jrMxGBXQ74lzaF7dp218Ru553uS6m2QGaeG7VEl1v3Q
6biOuG+VxdfRSKarHKY5kur+eCy77hRO8b3LDs7MdK/39m6Ox4cRTd0ogy3XggVleZA4YzwMDDo2
tW+U5itSdnWBOr0L2mZnV+PWGZdTbJUHcMTXojfe24kbryHZ9JSDdlAxnXLGdACuAQSxV1Fl2KgI
al6onQ2v3GVGtgmC+UwReSjL9ihvjDbLZmA1RCO6xg80paukZN8a9tkGhA+Dj5Qu0g+y/ypE2aRU
lqpSvpHcmFPoPyRG4txFeY0hm3NTnbnNF3/L1XzfE+Mny7i3JvTuXCjVuRYLMdf5l+GkliKwI3sg
RbgXXLp3saK8xd4y/Fxm73cZ40PJwDeJ3N9BGBx1gKcSHimkPTephpbMeqxjNJ4GE1mpJLyncdnT
N5L7fLbntVicDgoN8nxMfocxqTYSUWtt2gRm+w2p8iY9cLmHYw4tyit3jfY8A/YrpMHGPTm4bFS3
lpqLW8CE9F+radeFougWwcdOGMQzA1Dw7eeDmI0MZOEm0PvO4j7CmUQt+DCYtHm/HPpJcTleq0R7
S73pIuFk6WKUx729rUJ4391ZLTD02BdS08ux8UfhOrZbg9tBOeCvih8LyW+63AsfEp+5vZNV3zVZ
mm8C5W0A49PSlnbrTMCSB+pa1THLM9wx+o8MwdNaGfezra7A3/EahINKt5gF3GmF/l+uLxdoi5RK
LRRTWO0zfdIy/qu76gaejKlRDmcbppirtgtI1tMtkxrI8QZSjB6yt7e/KseDb8cn0esUJBfOzbjE
FEt2Z0avPQAXCasCiaJFDH/sMRHihsScgTaYdm4GdMSFumAe5O1qGnSmepVPuXgUUWwXuQWyOHko
pnTnjiMquldMvfxMYW7TrG1UtqpsWU3cXQ3Puh/1F2nWyrGeKrCUTNBIeo4ocBFT6NMgBYVNIoLR
dEfzib5/vNIT/Z5O4TTWd1bGOSJmWzRYqv6n8L9d+CuoVIMGTu/qyVhF4Y9WX7PpBtpujfIi4N2F
8WsPcQ6arxM+sCpyI8iCObRPB8vE4OaffBMbOQSiwQqQ1720A0wSY3qH4vHwFwbzGOkrekVg+sYM
iCaLNrcmXwUbKzZGFGvbop1uFjmR/FzbfPSqObkUxHONln80H5lI3skNYkYhrtW0XMDO8wj4yc7E
kIaLnFRo1cH1UHjJ5jmaJtlBmp9jARDbLtdYYK66pf1LzJwowHMMsRwsr3L7Q06N7s/ris56G5an
Hulu2SWYg4dRdyrT9mAHyJeQmtCdlLOl5fwuw6LlGUHS12z5HAbrUqTWyuvVAekf8LqIDwYwl4fk
pMZohZ4dfeof2Sl18VHX3Vo2UJvOm4rOmMz5wWzdydJx+kSsOjMMvitqdnw2kUZW3byXVTXYkuhC
uxF8NcxemEiwqWTN5FgTse5QIfmRq1eSHJmBBMi+2DNCTxW6EEyWSHBVh+VI+C3vVpf1P76T5Gz0
RM1o2Dcssrx5VH9J2EAca2NyvoNyPNS2SXAO0SFAgr/27vnFYm43Br64FbnVlN6H5nfZGjjFxWtm
FmNk7IdeQ512JEec1INkqnlQHBSFqhkC8qYNEqibYucmufpLZEN1k6PQc1n2+QScAZfoMjz0Cxkg
25FvwL4nFsQod7Q7k0434G7LYOLetzDzWkz3qF4dVd4i9dy3FcSrEQerZ3lqFcsBzHErcxaaoAi/
AtYH0CfbgnjUc8KLdNjmWsf/+5qMflbymKRpKHuEO3WhGPLwYk4U7U+kbTncEg0t5mzUg7IDrOEz
ttW93xqXDli0g7VLWGzYMLGNsjCAgUbSc4/hYAcsryieYhDc6qMNJ/IRa5PpSKEqbQ3c90FCjq+8
FU9G9lNmWAc5PRJCGFnVPMkaCg5WuCsJTL03AJj4lGfYUgCPgF2hG98TUSBC3LriR573SELmldxU
4ScjR/7r+0zl0YDw39lHEb1GOaPwZ+TrRBhANazNXH2KWU3jMmJI74MWuOSCCEQCCYkcRzavTgiR
i0ana8DsJiQ/5SnIAWVAMieKGTZzbA4oMwWPCsROOgjL31DO7lJnAgBJXUn4ySPtzghuqRYBhnUB
CTDhZEYia5AlR99GpFQMH6hipVCSQ8+F1GD8lFufaLOd5A2pEdYW2wI3GtnyFXWyBK1ltCQSyiUi
p8KN0J3Tde9I3KYbdcOJCzYQ/R2+tkODQY6Zqi8jd0+tL/txDg5ECFgK3MAdp40vGUfRTqKEBV5C
z8eHprLPzIr+wnfFfIzCT3Zjns6kPd09Ozep2AF6Am4AYFxIh5lQlS3+o5QK7D953GmnIGVBlOby
lWtflsAw3gkdUQkYny9RoE06xmAa0XG1PhMWvylwTpD4xVHi1FVUOHJJxf3M6afZ6CFfODDOlchP
y34rlnBd48PS3XJeJ0hxEjtk+MeTUzeJNnLG4gFKN/uUv5V4sEjZi0+fepZoY/JaMQwFXqMhl2X7
ALA7BlxdxfQ1iPo6TuEOXAViw8CelY2ScwHnYFiiEvKYVjE2zLBYfIeZdMlIru3hahf8NM9QWfbB
ZxInOJL/2zUS/zgHLr10eX6Gg5Bj+CDBJATH3MbxxRlgU4I88mk1SEvB9ds7KL1nnXAMEOHodtZH
FgKgWD7bXo6FkXevxKxi9s58/tACCLvAOysvYeE/+GP1/XejGDUcuHfNdVeBg0amA/kNIrsfm/d/
IcE5g/Hc2/8bXC0Vi+TCtM7woUNSeEWXh9YSx82fHrLsIskcd68RvQZAttCZOslRj+fxTYXpyVCv
BH8+GIInGxdl7Tzud3hU/r2xnG65xvlnWSE5j0OV7dlVi1XvPJC2CBr8xQHyTqRiDTTckfrWgBvy
M7IZ+SOD1iapQaDHoOLBRdGO9tL0keEtgYyXjgOohFgmzF1+abGbd1lLLAKPcsxSmmr1VY6oDOrN
+Eyw4Vc4QLBGEO7FO5GIBOMO62OLbtDPgH+AC/xZ8s35yu9KWJGQzClhq+ZJebVLwA3s5JLACVt/
oxXIH0b1PghoIfH+Ds8wHNyDVGvyAZylWnEc6GpACOfR0XEahmrHX8mi8A1N4z3ku9bERDFhloDm
2b8BsBVS9G5xH+UOmAgexGXZYU7wbsOU47X+drV6FbPeuVMnierR1D70XN4V17VDSCHiUT8GGwnC
LYdAC3604UnPu5uNJwsUzAefLSLvEOraittR4pDcp/JO8hU1zrxO3y1PvF2jzdsweJsdJHlaAxDV
LQVR5FCass3F1ybxsfgiAjvz+GeUlmABNQP5j+boYZ4RQXQQ9ZwYO4ogGKeRoLkM5Fc4b3vBdtYH
KSEKjdnprEUPqRxhDj4BYnbao5gLybsjxcee8834H/pyTKoyZOl5rVT/x+tkNgslEUaSEPkNWxnn
zo4vQCexWQlKVGQwgqU3Rekt7NINqNPNxJb2Iei00wjikUDFpjNgX9SqW1uz/dKRBChuWx6Y7EOH
YX7fFQ8SRrUS9crqWy57z6EMipddRS0v+z6JvEsRouPL/gfFRd7ZT2AGy468OGJIrh+sLDt7KUKc
nAcJpUnvHLk15NTaeQScgkzGD5TAMu4kRgYOZtNYlvGiEupASMntBmvwL5kZW/siF4xeVFtFOI/J
hyWipEZM+iLUsHvZKhIHa9IJuVslXBCT5A0l5vB8/pJXO2OkDJxVsliiIkPLvUyjYrqGeU+vpky3
DQIbltuu5SDVmJhM9DhlN0g0Tgcw5+1a2XCjM+cgO01jGOcn5mnpIdVGxV9ihC7yKuL0BlwYmX5r
oIP45B0gb8g3JXuV2FoAOKr4F3ksnHkJYPK26GjANUeDgE8uIZcdIY2VCRw8C6S3yy13qm2g29um
QdGXTSe9VUL/UHNuAv3opTUWaAE4n4YsBWGr0l7VPZOzqr0UiQZ+uUIdgOQmnf7rQgBEIcKbHJMs
XN6o8Lj7lgBUffEjN7bcP0tdbGuyccPD64RbU3ILQsbfXgx/JvoLgmwq6adizOpk7573JJ8WIMq5
8vzHlOyMSd9R0hSf5lyMdYVneevGu8pmtUkwmwUrxkKDGKGujYYGD7sjNooXXk/gm5J6axixSGIT
EeJkQ4ET28oycbA7qhOJCpIyWlzusgfZ05KWegxA1FxdZQs0hDDPKnaS58itx4RyjRGVhAaKxev/
PrPheanhX5CmcX03PshhKMeeepFYzAmWL6lHr38fZpyY0cIaJbpE8ZfqrcPfu5j9vaQufeQcSHHy
KvsoyAfdgbE7O/X/Y5PknE5s7wzl7SUYTVTsig3X4+EljzvUcIifwjXcXJwwLJHER93OeUF7nYpt
UCddYwVlqRokN2Pnb9kqb95Oeg0QOSQD5HKUeyAol7W8Q0s2ypu2QlItfv4CIY1n7gJJ6JbGfgmj
CpFIHPZQdcHJYApfJEcJguSYLcE+MonZrUMWEr22lnaQgG6qFB/s+UQpCpzhCcrJQTJn2djRRDeF
+xatW06Rbm7CdLxmnRJBzCvDF8EmPnrZu2l1G4mrhe6fJLvMm7fQ0359X0fsVxv2HW81i5KqH50k
/ZJW0NQqTgvqWUCPoSsyFhTNq+ekJY60Ok49eYJ4jV9pt0VzmCoW/aUPoldUrS7QQIrVAlRkhSAh
lI0IkmfrRDVQCXUOO/UPpTFiyMz93oejc9djFAQXIuPF4eLr5blJ8gXZvRkh7jDT3gKD5zTWM6Ks
gXIf+nYBQl/W5NUeuOXcRWE7KlFzWyyjoLD2v2g/6VSqPjFshthVRkVGIlm/jUZ7LeLonDsWTf0Q
eVwx/ilwVUBGLC4w/kw/a1z2UI5c2oekLbpz7ECJSv36lPgTDIYSIa5558DFY7xYJrynrvH0cCoM
AnNfV4tzyOXAlBOKmJ0XUD543XKdBQe2dE670lMTjfyRKG2ipU99JYa94ipT/1cUWg6Avtra/i+3
+Z6ReGGdCuLPaEINH6KjCv9BFlMr0gwdfF3zUWnlaSLgVCCtNPQMVnW6PNUaStpjBXC9+W0xlwag
RQpf0wlEIEGhKOtSAM1u9WXZEHM8bQbMaceuu3O6fAeoGrOlRuO10mx+ylueLbj0xyAE+Ns74Pfy
5tpEwHIkY+097DnR7XvFwBtopOm+tgZo92bknqhc89cZoaDULV56TRG4O9eYxm2waJ9pjUqzNnYK
QVk0VG0oIYCSz4vPkYvnr1HRVpqSCbsMNwXbllQ71wcGwWQqQqMBPRCfQXiTAzdb9GXaazoyO6NG
SO/Urajblz4oXxbcNNaILp7HkIfstDqFuAqeIqEmZXTU0YVz3qHz3IzM/Syq6qMcw2LttKWH6iq9
0mreVSp+Q5IID9psMuiWpdbOh34Gnesl6YtDZqX/zZb/mYjwax7QHXGTdDgmyMRRSyL1jR/hLepR
1ooM7bE3UUHNkkJtZy4xGKl0D00Q+zbCMWujrj+aJXtF+eY/RhYPOPzRUdHrT80vXvUpMuH7TNes
yR+rjOFF0X0GM3KEhk5T0wmSlzFHoyPWE6po04yvsVYwhi55ktlgqzsF4j0CrIoK5nSfFfo1H7g1
EqPmahyRX0dNxp6CnH02oQrWoqDV6U/DQppQV/lzWAdnjLCQldGLJ13hZBe3dX00TePa2mlEjgiW
Z+ir9qgcvA2Lprvkg/FcJZB8MzOjIEJke+mt1eLbGamefx8a5mOhFfFpscCspQoBWNRpF4WUuUuj
vo0VnoZg7t/QmTBew4kO7ZjR26Nx9FX67smMOjy9JlQItNr+RX6Dassceng0illm6BjHpGQeljUO
SBQfoa3UX2O2xtxysSyCKfoEMc/Pi/XwrlxAQQ1oy9MUf2o1OtmeNt0myx/J8pZr1S9vc6HROob/
d+eU1ACdwhKziertEMzfReCdkrmEkhKA8I6BYPj+cg56x4BApdMWHFBwC+KvKFNXc3SvTb+ABhWP
s8pqAM8lgO4XA2PoKU5B7pV5ROOg0I9l7TIr6/uguIw2zmxeBYmnsLmn8e2hjTYiwVw3AfZEMJef
p7jSieS+d+zn4qIB3UEtdqYsAa71iDF5u5rQawApYjhrSCf4Z9eJs4sXCAFlEebbHCgYgG72bRbo
8NQc77tucVfQTJxMgnkG/Qmyct03YbLVa28SjQv3ZPXIB7GsiK8hbkYm95M1zGxbdP5U5DwYmv6O
H2KG1JUGHn78NsvoBb76MbZi9HkZvDexTo2u49neWcEBeZkA7fLy2FQdZiSedd9FU0krnaIesQXk
c3rzv9ZFBySF7H0H/wVPmhxogxbTll3yhV46Xm86wnnrtukQtQ+MDBD+kh7n2rGljbBAoDF6ZuFo
LcHWCO4sY+73Rao9ehOab8ATc6NiM0867p069yi3iVbdobICOT12TgInLWzcH6cq5LKHLe96ZOqF
PtKbtBaPq3QoLAvmcaDeWw8bIzMZcEBXtNeCFMmTuLfna8GUHWqqpb40aMjrrs8oDatKM7aRN4yv
7RL0ZFw6CnTJeDMbK9l5NgGPkgKZ7hGJgN3cuWVJwOjJKLHK0s8zPAsmvdBpBn8S7l0VHzRtyhgm
eda8mhMruxRdhf2EHbohYixwsUHOW1ytWM9NtwXXHyRdBzTVDGR37KXpIWUASADM77PgWgqAoWtx
T06s5OiU6bR3HScApJoAlEGFD2+AVeBHjKbtuSvo2DVpeg6Q7EaTAO7HuraN/7LWRJS5C5xdixYv
Tb1+oemn6Ue7TybGc2Z8U3qlDomuWzsjrhZUb1JnnZf4rya0Rg9LLal6qgVnszfHcOV0JWchKMik
6Gi1Z29M6xokxBif4jDDHL0pqj2DSIZruVmi7epW4S32jJR7LTchNuDHcGwzqwEO0uhfhVe7T7XT
Re+D7S5fgaW76yVHzqo0HarCbEj25jyALapLV/9K3Cz6rJGk2btQH3EY0ErzC6FtJIbSGaFoN4ce
NGFWgwqTpeNUBLbX6kyFrKKNB1O4gLbaNrCryZWiIHssnBlZjHEQcp6T1yOegbMFBLQsqijE9dRn
wh4V5m9lIjpWpEXzaDsjT20Kcctp2NL3MJ2ap0HZkD3sIJ2uA3hQEEqJ+zr1Wvc+0y2+VGZCx7/X
rE81cLU2FsR0fwIzYkRIjo8uKC0yoWEbmF1x9ed++VepCAmssAtdslInOmDdR2bZzz1XgM1IkAUD
pof2R7y3DHSF3Kn8biaDEcdsoXaUgwi2Zwv99XZIn4wOTr+GAs4qicGND+PygONM94vjVYbYtqNF
/UqNGhwz5cK3dmJ/NDdTYno4j2YzGZ9jsNnxu0Lydqz0fVkY/YZZMVgXd6Dud8E/o1/ezGCwm564
lTUaNmlhCNFcDX12mSfzx8SwcoUpYPI01C70kKm0fjAPnZi79bSkpyJfm77pbcwx+c9Gw0Z0wpBy
yUQLBbwEWbWORYKfK49+0tCTH9QgGxnghgMe0fjf5PGu97CcZNHqOy9LzfVkVxpKosH8MHYfY+u+
GeqXhwJX8Kkfgc50o+hIOjDkuJZPTfcz54gjjvGT17fRxaTuws+WghLDcHqw04R5uWCK4ATiV4g3
F2D++zR1rohprae2UHemxiCbHK82sjfD7RE9nQK6a++8L/Twt86ggxbYjyUX+8aw9YNiZoJGdors
FVvwu3CeG/j1+zl211Tq00CQ53OyXe58rvzUnA9arm1toGMG0im8Kl0C1FtforZEq28+2symW6c+
6Ap7tcE71/OPBYyio1sRIJQ4cNhpUb577fIa9fPGt/F5QMS2KF8H8kamF4PIpWBR07B6joNlb4eH
CQIBEdoHtHfvhgT+WYXBzpIJtvwO14c/nS6kViuKw/TVRILbD4EH2cgReyvNpg1bMTTyIAF+JLAq
EUmdEoxpKLp79Hgzy0LEkt6x22xmtB7J4aNtkYq0e+W9pNnFiOZXHpKH1hAgSn+rm8PGtPXj5OFm
zFbDtWsnn8ywkucYywQ7ehERGD6Dr+ErZmfetUIP0NGwRKmQGrDUr1kynqq9TyH4UJS+lsa8wQT9
vLgJxXa44iVAIDB/GDZD5L67bvuERRF6otYZaNxKtCqNXAFeT9CyGr/5dBPtQv5oTXyWHCIXLigo
Zt0tcbzp3HQjKyj//we/houA+mnL/1o0i/T4S14zREmihEflIAHdMsXWhreuX7Z9SIMTOZUeKBnF
LtettSki671EwzJl5Qb1MlmQJC1UIIJ5q0FAsRN0LUjRRz5SjBKQUUAcWnSoA8FVy5o1HsNrO2LW
UUCX01/zPDoFMYrGjo3dMUjN+YjIKxNZxBwpVKybzQWZjzO2NOSjdbOfx+RmVs6hcPxboQ83D6xo
mQfvc0Q7FAlvvJz9FmHgrkGAOnpOTUQ97KCmL2lzfNuxOUYx+lvN9M+slheSgHybtGmwQnFm5xnh
NkB9Ik+P6NFgI4DwWj8AtINA0V80ND2GwT/DOrlHvoTuL51SVO/s/rXEDr5SnGjEDLn7X+Hq7pHV
/LLj/kEtMwYNQ4MzCJoRfRiuCx6P/HSSXUZiIlH6hDHvxsZcJwMbPsXRphubb91PUbeawEIvUP5N
0CyKlXshi1nFZMKD6/9T7g2r4Uevz6+p099M7HdYarO3N4aT3Zqq+KbgXXXGciXVRivaQOcMfWF5
JGa1CxIZgDRfVVKD5pgBPaI7CPGuSI+lXT9h/LlzXAg/ug+uqdxNPuMi9zC11j95RCmHyaQtGYJK
H3Vv31tgQxdqIHWlo8D9370DdlyRc9zbOLiY2XtbI/+Y1ThzmAyRyBDHCgNR3HBZF1GOFSVIduro
qUd2Ro31C7tzoVM2SMs0sV74fhWqcQb64FHzVTioHZCHUa3cOTVSJppi7IdwJZ+5Hay9w84JWA75
f3F4rTE3GpErwDgXtgrKMRzToEc/s8l4HAokAChn9aVb9QfcOGXND8jtv2vZjE4PjL/wEBndO1cE
Jy3DJmFi0qy2yOWeWC+JAG6F+DeUg7/zVJXnLH6igb5VhrWJVLbjw7vAmfmDvUmH8Eg12j3Yg3Ev
X4S/nlW74Q+v9TAFXNipqDLWYIsVHuLas5O0tNW7CI2MERRXa70gioy2bHtBtgjJFTSyEJrceD2C
LYGdv1nhh3xpy6IM8PpEDHOwiZhGDCN5E42k8Mqfo9LkPbvQQUuVzq+X0uzmL2wgH29lqL+XVgN5
32T4ZBTIl54AcNcXFwrATxG1/1JcQbz8116mHTuzTbscvtlLhigrvzJ7xWuu34RgCvDjKUiX45hp
+9SrP/lXeEsH/lXIVTlCrpYCNGQOV87aPY1kRMnJTPXizI8I1dbGya9sUWtzHnPLWXdcjXJMkm46
ulDDdLY+Ctz8TungfJcFq8yZ/4tjXpO262Ik83mYuk03I2KBSRGQbP4YqLRX1cCUNi2nM6Kqfjat
POSZxC1YXkulHw5lKhto2ahCHUzuXmjazGLDe7f+iuHy2t49e6XVC7CM3aOHHO06rMZHWEEPydDj
g9Rsxyh4cewaRWD8HVVrTgDEWjFP0EMJ3dSlR3MaX+I5O7aMIeh9v4GPCUJ+MNOw3hY6sJzqGZxD
m34MxY9YsiEiu/L523ZGial7GTPiZjG+6O17wnqzIGJpNhk60i9oGiFCKdqy7F23uSUN5EYwCeTr
qaNvWgtLB36Yp96yQ/SCcrD/8eGNKO4IDmI2w7YL9T2i2naLAezAVZz/EhDloQx6Lc86Nc2Vn/9y
scjHzGn9QXDeYKzEPWBssohYnx4ltoQ90HtaZQvXhhnUsGB/rPwrQNEt5HJw0m4ln6ebaXei0Mpn
6qN0OwAfKdVH73rCWjU7bx3zJe2mwBTjXBn/w9J5LEeOa0H0ixhB0IDgVipfKiff2jCklpree379
O9C8zfTMtEyRBGHuzTwJSIhCrJHfZPsDkI0FErCLQyigo87eNH748OSYX+idXrmBEx9oVOk+hYgb
2O1KP/FedETCYh/girlhAHDufO89GriFJOogy6hHmoItYmKmT0ap24BzcX9k+DLWkqgN1FI0NsQ/
/mmiVtLxJGFqAMw86K/0rQXmGDhbtgtTLtZgt/GTWsubB3SbZop+XL9PmMel31lu1SRuepm3si8+
gOf/OAmpQfXfMdUJ6Omar2Dzyw/Rr5p+vOQoccT/Df5weSqtybt6Y30ZWMBz+aJCc6fEo2XRZi42
iitugAC5dndaJPEI3C+2exgYIHK/6ysOqiv2+0NG0cWDi5YC5rX0UItbAwQVGoR52SEzv7NMTG2O
oC1N3Be2aII6N3qy75PhXo9D/dG4T0NEgkEabvgIMXlU3CUuIIdokoEm1Vesb+3AqJaARZeIjjdo
zthlkxCInYh/fscUt4M1no4zVWGGLh/TXha6TIj2ezIAw27FDk8Qis6rxZ3hFiwBqk9/yx+FfOlc
Y8Wo5xf7eqeP5Ul/i/QpcA+oePy6XQtGUcROFmkEH5GH8t+Dyqj0s3pN8F5xgq37hLZxpMWwABC9
4Jzbb4jaI/JGS3ymdqcOvPQuGcWBGe6XGiGpQnbJqm8+58ywffZcCpd3Ej6FpdPX8Yk7VrSNhHpw
0mGN4u2VyUlfsm0wc3a3nN15m8bPLuJb3KVHhPmwneOrCYN/tG3Up3Rt2Tvo6SmwcmLmqM7W8hQv
YDaYUbiBLGuCPqPvlL+TQTWamON46kx6ehoYu4XCdAuGSZddiSNZ0mtYEx05l/jbWVF7PPrJckqY
bs0kMDYzWwHshz1NTBxMxCKStBKtars5tkZzsgeoa4SpaeBFy/DuYlpYSXDVeHbuKkPNTF1Mtk+c
nC76SXAecnkVkKjBPeZcoTo9wnmhIw9RaOo9BFT29YysOvs2VCNL1aaqc3yTAYoEk2/ajAiOlzm5
RlKPiS96VkdwGPdU7ba8+j4z+8CN9UVQ3vs56BrbAVc8fjCdDHLZ+YG09UzZBuFbM8/cL5cg3Gq+
VH3sr8zCuB+Edygi3HrA5V6DgbDJaozK166q43M/T+XnAnmMmHCvpacGMYJievA2UjzCMr0Nl+jo
2/Fj4AzfekIYMIdwZnuhFI98bN7gufrjhx7lxsaicJ93JFONHTm/0UGmEdOIQyslGh6Is2flmADO
tU51stL2x/HtZq3MkiRLmlfU3SzKO65aq7JDk+CBk8sHHrphzEBmavSTDtuILkyPArl4JhNwna1H
R8EjuwLh5p2lhj1961fwmZ+UezgkIWGjOplQmtDBqvmbh6LZmGPgwtAy7h2yy7/Zw9Ec9zgsKQqe
GYggo3igFPumN3yoKt5sw94XNI/1908JVvkSWx+QdopYu4YC/H6y2cmLsP+yhH8Q0j6ZkXUt/Y7E
erheAFoFe6O0iS4kwgX3WeKTiGziuDdtcTe1uQL1Ye8JXCcAmAkWCaeiAeZerOC79zGgSe9xnnVV
joYWujeAv6tClwawsdkKSpKANpVLMmYBghD7oYpnUcarrIxu/ASTXx37PQ8pWen7JIjUHQBfdeNx
VOZrT0YDzwWxVLZR7AKxMwD2gD1uTbj5wtXQzDhZY23E4PQdU9p6rHPwXJlhvMDV+VvnAt1BWxyp
5WAvzWN6+tOOGtY260mByKr6uZfRm6wTKAT+kbb9R1bUgIP6fVQNPWj//MXP+BfqDH8KjwKSGJpT
4IHNatsrGV4vtb1cE8wo1SAuRQ+ZAdS8xxEeiA02boI/VH+h2HOVlLP80okWBlSar2rLvnhTtmp6
h9ga1wbDuUjOaUS072dU/Hd6gidGiEQmh+AjAB1eSgGvQ0dUouqNS3dVoS/KBnKUJkmbl1EPKqH/
nryuYsbP/wy9fzO7CGEMgEWttAVL3I/uI8TLCFNjkjrg7sIq+IfJKngAl/9iAzAZO0mfxSeLL7hh
/DukZncau2rtYp9T9gy4oN/7ENKU5wZH03KfdRenCpjey3BXBQmi8cp5LLlbST+U2G7ai98woFC/
U/KMiDMsbUqt3mfhBe9K5p+zmV8p9W007jSusKEhOmOyM4O3qZ8fu1bLYNL+HJRshcraJxdaWh3y
dYJrLHz5tZC3waQWEy4d0hSn5czfXowJX20qjJD1MWInB4SqK/aiqG6Sk6Joaxg3Ba9okR37aJyO
gRE/ZrX3T6bDNvc1bCCYqLRC4zfj4GVx+32ceduEkClaYv7BysyX0J7IAfc+Zj9/Az//4HU5uA8k
/ka0G1scsoNjcu6Ncj6bocjPQUvUGAKaM26uPj/Q6FrLRp19IppYnrLxTizOSeHOXmj19yWoMToJ
nFpeA0RqNJA2bhPv9N+LQR3DkngZwxMI6NE0ZUORAKOe98Lsj21kfWHi/1G229w4I+5zC4Wp3/Rv
Tu6cpOAWlyYOoQlpRw3j2IQ4zEPuPbHF1nSJpXuIeYXjCj7cDI0hT+1L3LUcGMixOU9UPM5u41Xs
QtSAvxjZk22KFwf2/91kjwbCNbaZZiv/timxI56y/voqv/ahR1bNIKjZN/1rhBoLzmS79Vzn7Nlg
q902Nm8oVMYjGgGP6pK4AZT5bOfqGpDVZyiGqEuwSubRYyr9E0Wuk+3Nr6oM546KOaWvyFb/csdJ
pzVFSuNjskOPKPAgVW8RPCPDWu4DKY81/KmYuknCpolAFqpFvGLpwNiiHidjj9kTHc4UbUfGMuEA
F8/ReTK8yG75Onf+2hmW1djXFuJP4n00E7BwVjjdtz53MzeBGxcRMTkCDV7V7xO1IFdls91ZUBtr
1+LTdf4T5dcX4dgEi/T+uy01i5GHrIEMYV1eF8s6UULflPiaHIeIt8yC5afYdhxhYRGA0Go18jSQ
hd3VLeahNnwpaABB5+jPUx10RMj6aQbSK/pO7YKjxYz8gH6TqeLNNHcWQPUAICSs9xghZ0NwYBj5
SGFnNrVEkQgbDREnusKkPunUClU/Zyyb+0FraLjDJegqZM8tBhbWta/ONqmxTDrDwSwECmrkYve+
YRPRW9EdId4AXgWsRKQJ4djti9nDeRhU81aVQyDv6yU07weVp+k2a+jqP4dtPSOnrf40Rg8S20X5
1xvzxKYgGRbCxXOjolHkebg3WqnkLcgy84TBaplORMrDQTYWVK71wKHARRESYUY12SoasVvXa79K
TMFZH+ZFjrG62lROP+WbIE06BLVNuxv7wt560GveUJBXn0K3bFaxs7Br6maxpoCx9lkFkRoI4A5A
91+kUFhwWttBUU3GAW8b7kQ0DH01/6V45z1EVjBuWuSve5hpy13YRfJkRe1Pm7lfvUNDrZ1xxgwG
9BhIcboVxSZzLBF4SjG92nkjT5WPEIj+wbAa4evBDFUlgzZKiThc43hqViZoy32gwhHNwBJbX37v
ixa8p/Q3qGfUxVM2AlZTkJqkhgAjnxcPq7whf4c3mli2oWGPhi4aJhuzY6RSTIop1rLAVwHQNRk9
JBzc1s5Y5isJ8HNlog69zUMCICANaZyQwfw6zz1vWJlY14JWKQt+9ANanwzTca5hwIY56puoWDcg
q+EhsB+jBAu9dkR0PdGlN8LAXS21T1JxtBI5nrDOtSJqNsQWeYpMmDmOu5Vr2KhMx9C51B6c7zig
gCBUSMUvidWfeZJoBmwjeUAxgy7c7wMWtUGn7aLNDmKCajmbsKlXscHYq0NrBcS1vhuq6Idoarou
jsJqOQLHacZCfFtDXj2VWlwzUaM9GqGB4wTdko19kfzgTHbMlR4BfjLm1eh86d9XbmT/OEvmI+5h
DYSITlfe9Jt9WCvkd8At7osC5j1rVk+ySCacVz7+wvrCjF8uSX6tAuKLSOVQz2SgqdVY2xboqhGH
mdHF59LxEso4RVSjcbFgM3uW/1Gn9fDEiMbmuiTtrleZx2AqPcLcvKWltGnn37YPBaoh/fiOyici
T7pMXrRZEDroZtNQI653OiCN0dC8W+i1rpnTWD2Y9W55smcxrYvhvJg3+neUcTwnBZHQkT80j+rD
AHZmgZEEYGOT1J5xfVvbzLET56V1TSpJH6QElUMdQL6pIOTdcac2oMfQ1LQNhpgVSSAMuEvDb+Q8
nP1qJCCEx2FdQlpbrzzu6t3sZMmTu8zThwVB/a+fRbyvEYF6btB3+PgMwj2tdMJYNIl43w5ltk/i
eNrVrlOsRTyiCTeC9jOtKVA2NpKjdORYHzdxfAlbOoINSxz8GLd7WOYoRSNaJrPzJGTYQUCdYEqP
uuhi1kn8ZBqiO5YMbCgQy3Kq4kyyWYa2VKv2rwXDx5vyiky1ISpHLG1S+4aoo7IntB4bl5765Hr+
cPbjKBq2WSKr4j6sWljPU2PSDOGa/xmliINV4CnSjyaQkxt4ov6jIRr1U7ZJ/mLO3S6wFsrnS0SF
3urWQZ7Bho+MpFyZ9WCCvqiTHviNSeGBY/2pnZBssWfSwEHySnDT9o3/0uP9sFA1thbl6LHvCbZg
kf5rDOP80Xd9ALpaWKDtUkIL6bCsy3yoEBNi4XRD4W6ZtqYLqVz2WbQe7RCSmThV9JRynAU6g2w+
migYd7O9CDxrFS3J2A2PmRAmdSQxkfmDwes+a6fhIYoKtAezr5eFYXaCdVEjUwZo7+1ogEPvrhTP
Nk/p3s8JNnUZeiZnwQQZxehxdo8kWvgG9I27+NMxouN0mcYe309TdKsO2MHW9WjOOX1d4RDAANv3
k3spID9shmLCe+QKcltd4q/KtG/+kulBu7nMUCLnJP/EZFxRdNG0+8EvtmNnUbPhZLYaR+mwO5bf
aGU7jOqNg82jdjCw5L9bQHXLjJReT0rJQZjOSKcklDX+06o6/v4O4uFRaFdQgKXhF8cyyWOOCZlN
5buFeYHGbmNE/A6CKuKb7czJd8JzgZtdDNV77ebDzmzi4eD5ev4ki/dsjvFn53glfUKJl36JyovB
TELtzIo5b3rRvKdHEJ+rbvFOsWjnx6SxqP8sHG3XC9ULqAJVK16RztFgzAs4Or07voCYTo6wWOcD
uMYIuPRk0DxFwC7tYblYvhtRd8nZX/k2zVNBVimdO0ecvAWMj9HZcpsms7r6pZGcrLIVW4s2/8ri
/bonGgkz74JKMozZ7EgzRFOqiBn3e4ShoWO1JP2i1GODFNA/zTNjn2Y2Pu8a3+lgIC2aFmhzv+Qg
4rNL6lVatmui7mF8Q5FxWJHTuurIccnoz/7yg/RWybM5/w9OJjcidvKNzCvA0XHk5XBfadL7AD5o
aNBPE9JFTZJCEoxEGJPLRlqeb4Zq1xBmSH9vXo5tT0RN2SLAoljQr7qRYgHCPQhELfz4hCPeLnJd
uMQOK+viOMRZkKOAQMiFmDHZEYR20exaU5C2E8hPQtGp9lUQEVQC1VZZkOPYAYF+zoacVDVUDbWf
Dpvapire8PCPY+1NpzYNBRVBNT+y8c03nhrCDQHq6Nv1XwRaMrVIs3xH7eju3KHBScSLdD+6i/XO
KytXpuXHe6OezHM5xu0mIs15NVqOIsESyZldlnQqPFLkkGIMSHnmJGu+orRNn1NrCP8ELSltbojd
WSWRzZQh/GPUxPWrdJE3GokF4Y2SHeAYy9ilOH/vfVq/GIRnkusNXdJieE5P5uANx85rFDYjJqud
EDM8LyqAtP/7NF73nmNAl1Zl8YTACpVQUbJjrbJhG/fyj8YBIz3ZhjRJYxKJ7Uqdpde9z2xj7xYY
MKXT4KV3wC9N5c0vvJ3UWj7b+BwaSc0sZqEpJyc++0kfraPE+WMG6UdZg5kRffGuBBA9BGvPxgJ9
Ke0o9icZFBXzgXr+Y+amb13tfcAxP7ROcepEfCEF/bXgnNzw5yhZv920WwlrfOKp8k0lKTAkCfVx
fvRsRILBkF4LS+641APnd5qyEW2ruN0ug0kkgV9tJye85gkrt3JqrOv9S+snnNhmcENRFLykM5EV
DYT4JJxenTL6kpl6Fkv3pTHSYom23WAjxvRwlfV7JDQXORaPBW1gAE3QHNOXxQwfdKEkCOGhozZD
zXALFv89a8cTVO6HpQ4YzNOd7OuzNouXTqFF7v0GMRJZuEP4lobNQScFNLAvMOsSgQCFTTbNU5HU
5zAoH1SrHuYgwAjb4u4nx8UvYVehO76zPDYXLknBXbSfLUTt/Bg0WatO0OggazMYol0c4qpDh3Gf
mFSFjfmpdquf1C2f2UxgUPKnB6Owb1ZT0dcPTvouTWF+FcwXeJV7yBPdUZI6Mbf1iTbkLuib71aR
eDak1SEOLJjVuG/gaOakF/cUvKfERftZ9SdeywvCpc+JiSiqTNaU6JFJK6TdG30lQ3nsK8U75bCA
+MtOw++zxHrMWmMvOmfvWguKPFIDnOQJys92GglO7eWIyKd/MsEQdA42dA22JP0VdCQM7RnMQ4sa
0ej9S155B4JQbsFMMQZuEz53XuyIwpawMF+TRg4qaLqZSfjXtbRNsn7vqnDvJ91OdCC6S4U9rwD2
1/D+xhWnU1dG147ERLcLLq0r7406QQ2jNk0dHaZSmNB+YVjE7ktU2mC1hzfYOmRaDydfywN7eSlt
6wnVNAxEauTMOCmF++ymyGTRKSVuwe4TdahuAtuYMACOmvceoVT0nq92lLx2xfiR6ICwMrxNefQx
dt3Flt4frEKHpsFgWIqXLu03huUeQFmyWayeEwJuKwLHWfUIjezX+mKYVLY98QcIAL/QyK/DJtmq
ED+2aZw6VPljON6W0l7bZbNVqBEnu98FnTg3jcvZYaC6mIPyu58t+Weqs0eG3lvKRgl+H68mmRqW
3C4cl8LGPY1xtlXzvI8G/2IGtI7D8RrI+TqWQKb4esfKSadBfQHf3UAp4kxcJWF1EIhZxFvnR1nJ
8+yTazxG9jVDFs1Kikyg4EMkpNc5M6QmnaJm1s6uLgwa8yjN9U1geslWdRk9CTSmoCnttU7IFSaw
vSj/NvE3ebiIZPlRDxH7/f5PU4p/yDT+OXXHXZ4v5A0hViupKeUAliFZ2k+q4lhZ6BDDxKQlZex6
i/A4kmSLhmFb12807i5dXLH2OGurGL/w1mxYSto7buf4lPCO7+u8+Fq4oWVqbuPG+/1Ug8gJhifF
TDLk8XMh/ko9fP/Ug73S+OgNLHekiQ6E69Ct30Ry3nUeB2FRkLQjrJfGE1gzQHQXy1eM1vAO9+16
ViZuYK9jkRBnOqvo/9IfRuCIXFqDMGwSSrzsydRxlG29lXIk3pCHwedyigksvtzmVkOEBzaQsidf
wnY8BTcBVnBn4nNBwVXthwb6lkQoQ9CFohvD4Fgt7fwaJLG4iWZU+BmpP2jsdVZdlO1t52oaXoKs
fIst8WoVJq4q7AgNckVR8SoBg5BzfEu1gEHVqNRVph66ggZd0FKYHfP+XaHbaz2rsHd2mZffjpy9
26JQIHAgtAgkFvUtas322TIoOK2dIJAToot4/MkJ4drwK3P0M2g3ItvHei056xRNOD6XdF/gHieQ
P5vakg9555XrsbThTdTmsiY+siJMaBY7T83W3iOJiTIIHUW/QecZO6re1bFdb0unsrayCaH2tK63
p5YS7siKDnczCoRtGHgS3aBLv9dMkz3hWPkmkVKv9mOK1rCkCYQO+zVU7bjtYrb7U1/nEGEmstBb
S649WsBPUeO3976fprorlW+suAu2c+oguUnqRid7/1WSNoGTuvihgLVsdUXwyfGNYZ30XcJcHH+z
D8VOFw3Js3DJMrircQcAAbPRXDfs0D7MhmKW4db9yvNsdt+SjnHsEQnH2XYg0sNRub2iYRCiWS9C
662VGWQo1omt5ekbN/O06gHXXCoGA26EMd9HWu3WZqQXhtXoHTCik4AYWhxkptxojl0OV+A+bQLA
9YEfZe4uNpSzmzM8zZ2l2sOU4mYYg8Xa9MrStGWjO8xOmj3DS2pQ4TconLyxEa82lCoCxzHa0avz
KLdW6UvC5ZnYj6JgujP7N+KKLdbT1ql1unVvp/gmd1Xl3BfzLqHvyftSz6c46CkD+lDKKVNXf1Fi
LORY0S3FMVAsCtODsfO74Ff0BsaqTf70I+KNhD5TvQ9kekB2iPCf8DwJcrV5bKK3xFjO2KgYIh+z
mrYu8atsNO+r+YTQ/06XCnOPUjJt+vBJFtPKwPTT9CRpoxSJALcZ1j0fmP/ybPS007orr1OH556Y
ezg6ufsqSNmeqIp3+ZsTE2t5JLcwCTjQOWQKElucjODTiGbO/7bz0+L8Hbl2ScobwQ33cB3WJj7N
EcOkQXYqvyaRu5xYh5qPwGck0qiHXtoRP8hd6uWXH91qQdjPieM6bnPWfWK4SfU16m8ZI5L5/R/u
8tZwe2pur7UkaIneuMuZ+UrRmlCmg1+/23VEYemvvu55Qf5F7Z/bNQtIcr8p6TXfXuRPuj7sxFc6
2/rncWGNJbZT59zpiyji7FxT+VaWv2nCFKSEu+Em8mMRQOgrpLMqu6to/T0+6D1h68hzXnPzHzfN
ryog8Y+o7u5KDJNl+8B3Aqi7j0e54RoVcYNcsB4LJmR+VA/SOHERuYH6cAhXoteXxC3n2TQcfOpy
0IMijvd8nbQv3BXuJX/pa20iLgLI7zNyDC4by2hIodUk8Gh+0k+a4cWtc8GBGYLibL+daoog4p0x
p4UtjEytVYjSL84YK74sZ6PPHyYZRLob4lTNPUOIAQFKj2cDYf+ex9ZOP3OEoQHtu/4R3No4/UrY
gvQZe2V2NRRsmFPIxUqQI16Mhc/Y8+rwdXKnPwzbNrH8WQgSNRXpLACPxAtKCoewSDKaTQJMCRq0
RvRKpr/jEetHxgS91U8wxzImEbP6zBELHFS+IQl55QL47wvYbs49EXsNzsxN5WOu4YeQDPXfHZXR
/K4fszPDGfZAKpj/uM9FNKMMdNmOnAPF9GwsEyMTeiKOo5hXnCHC5+Yqmax08Xn13+C1vL8Bkxd/
xdNkhDGE9N3l2ehfysUyuvhK3i2GRiokjwErqZxAqQAE4btwcQz962Ihg9iwy0RIiMisfzWm/IG3
7f8/DivDXWP5VJFvmC8OetzzqojmXxKkNxscblteujSnnsJejtrSnKz1vNL3zkHfjgYUq1uxxtTb
Sg0nPSspNj8EI/J/kil9gU69HRyOd/MXnzwcKPXwbW2jdnJ4owHI8ezRDeztf6NO31r9fnDRXH5h
ffBFZqDW+sJDIRAcYhsiQpCsVDHUaz3+F/OYGp5mIm+cwvoOm91cNPXNoBa6c5gX54FAVcMIVrMI
0GJzOCQ9r//qlwW3jNv9o6O5L1p/mxnlXs8cZoXzSScoItgRNAShhjQH3R/SX2gm3Scn5Q2m2DV/
ufZiH/3GAkG2f8hivNF1fe2ziHeZLmtf0kMvHqqufwtCdtZMaH5nkPGDlEQR4JiE7baujA8v7m5z
5b/6Xntsgm7tdP7L4tTHIjDOBtG5yTL+mxgDS5HjXSv9R9UywE272zXc7qXvVy15J0iVqVe1w7nt
JuKa+88ecQ/tfnJ5m+ozKKx316AjO5Sv2Hv+tr5PRKvdrfQwF8tIwXMmICfdEaC4blrO+lyxcDss
aPlDKK3rYFdnAyMEUWYnm8PaWC3XxvGvaW2t28GB5G1epra6BZxP78h/PBLZuUahjBeMZvLvCCAZ
wLHHg75/FgHDJTFBddO/lA7NSjACWygcni68YooJylUcS3kXDktOq58uHik3tMBBbRgk0dXk3lGr
+FSxfQkj7ytW7QfmtXXF/IFf7hSG6I8d0Cp3bY7fjxrdY+REVGSrg03nTWQJepj8wcoyIkHajYnj
g7eTvsMS2A6aaZ7UCLTYbeWWhNWtm0RbM7I1ygWpXOs9e11IehODRZTVA/2ty5CoQ9u4a3KP6aTh
jLLL9tjXJWUQnz4zTz8f/Q1WSczPIHYrtbVz7K2As1ISBihkv/qtvc8V7Z/OD8lehh0TWM+Bj5Cq
TjmMoNJi8YiuVWrTcaya56ABAulkEEc9mZWEu7rcyPnJb42fBLPSioht5utaFy0jkqHZQ8bJdKym
Zjsn6JULR30GGamt45j/NfAN6S+bSdpgD7aOjZoic75pOf91oEfC0TpD1tl1CsHfnJm3hL0GpQVj
1czGA5B64p7stwKCSW04z0mLbnqkoUYb0sTnhjZpLwaUPu787hGu/HvlclgllXlFqL3t9PtZhw8h
aaNYcIeV/vWBAEwO/qrOkhcvRhI6t88iSiD9MjpiSbM3SS4B4uC+Nr4JsyJ/AW1rb7/bQ7Ap+3YP
9gzDGzGlZiOxCeH6qFngAPK2EB1tN3+elfEW5Pk6Uvpj+IcZ2xbQomjrBvV2atkQBLxu+oJSy7g4
XXIWXrhF+Hb26HK6PoxPr7guSbnDKHWylXde3GnvQnhUvXrg/HStVKmBNB9tZBxMeL4eiaARR+8q
dNcm7ZwlqnZ9VewyaX86mfGCyuC7Nt0VjTl9lj3QpdvJtD858nWBdxdiESgk3TZoG+4gN1MWb6op
y7Gj9feWDbq7XPaV1/xju7uu2Cw2HeLUFnB2pQMlGOtBxz5NFSfdmbn/feDRCOYhrncljXDwYO7X
6BcHayAdqaL07Hbxn9FCbgyzkIqjuTLYZ2eKNXxo8UdTxv+SBtMFCkKRwPfzsS9CaXbMgc7ZaG1d
0zyDiqFYF5jHKZd0kCB8R0N1tHyOk55ONkMeqD+7Yl8YjMZ9XyjOIUSwATV8APdJnWRAGCUuJYqB
O7NdVo4z31wfNVlYjwhDvASuQl095waVt9whG5mwR4qGs9FfCyfaVY1/ttKKyYXSWY2uHdLJgJ0R
Q0HkU2t0J/9CCWs3UZj0yQkhxKd6LyUAUVx429TpkCtARI0o5g55uPYM+1oaiHcYOW6M+K5tt9RO
wfdNZ3dO/lRF9hwLypVtenGzkhAIOyN9Vdm/vvPmvjfLXRYvdOG5Tz0RRzN64ypDP3vKig6Nf/0x
JfRDFhcdoev/wRZGFRIz2ZA/hv2t8QUVKZjkyQzUP3f2ymn3Gc7JYqjvm+qxTaBq8uvt/j03rFXW
VnulnkkBxsl11zJ7lvN1bjCBormTZn2uogRNbLXVo6QxXdocyRGE3MxOovU/9MMIoIvVZvugh4tB
NE3H62OAaVU4gZJSvi05T8LGHi+jtanwkXn9A6Ha2PpIFOB1Gzp6D6OPKPlfmxiXrByf2pmQL/ni
BdVG38aScIt+4dTgdHihUyydrku4ZrjO8J6XS0annSAi9OaDNC8JK3UlwoMjT3nZnyuCHWpKQnZH
rURzfnwaAllDGgIf0UyaN9R56740oRiAzREo3oMoWxWS6s/QnaiGP3jVeAyqM+7RY0Dz027GB532
xn52RhxD2VxxnnKNdm1G9Ne6Ey/cWYHWzLx4bUwgD5is4gVmF8lQd6ZFE4vFIvS7s2KKq2p4GiG6
64rKFfKFJnvMIwUwJv+oCsS9mqoZLE8aghkzx1pt+SBEfqAZ/scalqtaxscQHc1UaVqP+MrZJAWz
e6CrdWRdu0+THr1MDy/DJyEnRS930tnYs5mdiNh9CFvrHFn4ZmmhxJXBIsUqpBsYhIA5JKZV9VPS
Te9gOd+GznynCISKAW2I8TqHJKPPaGsgzrlMqAY4rxFdle1316HLz4F+HegBrcssvRXTo5vSCmzr
O7siBSlx4T6oO2JGqGJjcsmjNV52FCM/Sc+ZFsvU0qvbPGGlqfVwHnL10g4UnjBaRqheUcBSDvKx
WNX0VxOyztwgWIfIW525jJHDQ9NAtqhvfMP+hAI1xB+LWgujLQ0SOu6fXQSQ2o6AvTpnfyjWkqTs
YQQjY5hPJOhu20qHYy/svPGUBuOhiZzXEr7oPDjQgR89ywI5V2767NGGA+hDTLGo1OewcElffIa2
e41xlvmWsSn9YoPyg0o4SaWxBwFDn0pwy/N4ArwTcDyfBtui6hZzjP5k1O2Lronu9GsTgTiYkvmc
VjCyWDSD4nWy3mCQcezYLx05YvOyJU3que+MjTmhH8wF6YkoCrluvdMw2Hf1rJ4NQQDTb1vW+0SA
dBdM9ralieswC+Q+jbr8xJq66povRfoGpDhAWvjq+YjR8lXlOGZ4jQq2Bpnl7/SVmG5wN86vYepu
a2Q/yALZp8D/k+XOsim1BPaOdeSX3EdW+qM7LYdkyNF5i8MAiJo9+XjSYix9n0f2MqJL1wPDzkdQ
dEf3mpCpHE0OHqbY22RcPhY3ap38xNKiSEm/okZYgYN0YnfKeCy4ZkYv6OT9780dom0F6qREYu9y
3MCkaK7C5Suv/Q8wEwpVGI14HKql8xx7YpPk5XuFEqBH6mMx26EPIbaMZI0KfuuCXFZ9zmnNPjFq
0Y11b4zolnWYmvRBr8cW+RlWJFZ6ssmYc1NtzZ3Z1FvQZBTlVVHiwZJmyiYTwjHKLMFkGU3hzUbZ
wRZifKFzqB2+d/rp2CSlWuMpTJw7CVS8RKMV1+oqA4wcpGZnctLRdgQapJhikfkjfs7p+uN6gYpi
oiDPFvOvV8gNtgUF1In2X2FIYipGbX7MdDRGseVkQ+qtTVfaCNjJEiD0YtFkoDS7iwzjFRr4dzsV
/xKniMn/kO0W+Pl6XjJeLYrtic+r60O2U/sRfFZmZz99B9pSZTns7vFqO/KHPD2OlKZCQ1GvjQL0
Kue0WA1fPKXHMIIUNOQcbkMHZ9uUUSEToqUKZZd7ZIUn/MhrhdUPzoqBHA4oU2QhwBqnlqIiTg4/
/A4LJBMxdwmswz4z8i9HwqpQbrDzWrrenNfnLUghBOvBxSfcaGX55Ve94FF3CKuAemFSTu4eM3+8
BJDi17VuOdXuI0njOy8bj2lCyrhrxP+j6by2G9exLfpFHIM5vFrRkixLcq4XDkdmMACMX38nuvu+
dPWp4yNZFAls7L3WXDGR4aiIyoQDjgz2uJrfvCQ/FfiDQBHSqPTmZkf3/QP23+todi7Lltmymcw/
xTBejTFA7iOfSWcHkQOKmsFXsMftuK6l+dLGiBi7oTyORkH4Rfbgu+azXk6ZLHyIPtlYrbtFa8nF
GI5Okbxh6jo0JAUHSfWgRoAwikmzlZEfXXcfTic/mNTvsrzYS6v3VyWjxcZXBFVQIFNrxEfNSQs4
BrkdJW0trk0br+zWhljJBLyWHKIG5ZxxREIZWizIRdFxyVj88WMhX4boF++bor2n081Mw6KuyLa+
VRBmHu6HMDnbwv8YtMunRgp718KFXpueNWDJgC1S2gQCaJVe5GyGsIBhxwHTjvsQKVe3wHnwAKwm
4uxjvRjiAZ5XOPqrjpNR2gKn6vk+XA8iIvWkUdkfWWYiKfcjxuXSf1qgXBeWYtmwSJqPvP7UpiFM
nQhIorMq5+DZxl1tjeGfIMBVRT3ZjN530y/3xmyfPVRIuZW8e3Z5K8pIgCFxvssUck5ntg9OnG48
znTuGK6Bub+mraREmYQLna38gWUgT1axfIUxx+yii9AC5i25uoE4UgOv7Kh69UKDoFVId2VB7CPS
YQ7ZNL4y8880cUWiD+FDJL8mOUhj1LcrsBK3hvmVzGCmgwmIfG5BUmfeSHr9WDxn2qeCjLps9L4c
c9qmCX1N+uTDum0A0LcUxswF5NrqivBulO4tRDCyXqaAuV5y5B4FwWZfmeYAWc6ao6laVhF64ydh
AgUaGvWd2W24SzngLgFteMUkLoD7Rcu8nYwtaJhNNLXDcfGNtW4hMO9fjZr5YivvHAl5GKvloe/m
J5eV3Yvax7BB9zBwQEKiuEo7NLgRRIvRrJ/GJNTbovQwcRVEqHvZvz7q/8Gf3bsATQw2V1hB8GmH
4ty79tGDzUWHkfy8TP7zCiyOPfkPhED1RKaGUv3YihA2jlgle31kBTsV5fsEg2eWVYCbwEWrxAnX
jgWOYIGnFBovCo8CSoi03iktJp+IfbiTogOeEMqToHruMSNHtX826auisj0UcXbMWe/qkMjTKB7f
YhJWy14du676qz1MuDltdkpk63GsGV5STTd581J1PFUjbveGmdpc1/uYTvOGvMecPM0JCAsP15zN
xDpl3UWUHmZxzMF++lk05TXjS6XhzRHMwoHkjYq5ljm9uQEo34SHlA2WkovIc99NoP4Qw7Z06Wlk
BnGqbUZ6TvpjUMDmZfFgT7j1OYyaJfsbcqIDo0xyhZueUtWVgIstSZ6Crxw0J9OTP5XXGLOiW0hk
DzYcZ3dBi06gor66gyh/lJv8po7/mlEyUTG07FJGxarfGGnACYahnFCP1qCesScDlesxxM3PdlE+
ZrX/kPg4JSl8W+ER4+Q+awbqlAev+hN4tLItMGJOizMd4p7GwKLlokXu7kjsOPqQvzjor/EYUO/F
x8zrPnUJk/jloQGeWaEecCofHVyx18Ulb43TeYe3Y1P18SZt7JU+HOvnItbdHXSBae3vifvYuACV
raxfTZgD+X3KI3lmxyENH1xE1lr3i3nPAG0+DBUgEuQXciLE2CQ7tWACFarUWhU2a+jMY+4LuLEs
BGnPeYkzw4KjAbfUzUht2O7Mi2X6rktkx3CxTftsdTNK9BLpAqYn6Mf697BHAHDKQ6tHhmZDbmDE
8E3X+DI/O8ZrnRC3h39wX4G00o6KUFQPLfSk41j7N7MtBYfjFnjl9Ej1Eo4jvSNU7Lbzk1NbYDF6
Bg51om70knoTj84WuvvKBj3tVe5e0M6xOcQuRTv+RJzCR2hZ88j+ErbZvk8p/hu1MbuftG+hf/XM
laN9nEX3ljtugVOUIfK50cFo7HPcaKTJ+dNdtVZzmEOQ5OpNV7gU77C5dFWVws8rrtaYfPixs3X4
ewH/0onVauGANpqcWRmT+Aa8KZEnrGT4PvR5MCnDjZsP98I2N2JsPyIboxknFRXNj3UP24NX7zxB
2Y5GehlQ5zgrK2p+3AyqnT5HdSF1me5DZBSrJS4DbvfkZwqzq4r+6RrTpjxrMRjQdwdH8YbRiJ/g
k3C2mjihMom9Bfhnkg5db92eyLL/498RFWBzsw1tAzTZAYJisnKUPsSmGBwLDzDIKWovW2WbpvbW
FW+kX5FF5jCzog+0BHKTSZ/FqaVi1Rma6izNiPtqeESEU60yibpEkzNiO2aYPYkAt4f7GpF0dmdo
hmq4AAutKe9CA+dvQ7wWcr3GcbdisfbKkKc5GddFgkme0xlnlWy/TA1TY200DtP7SWUP9Dmf8RDB
O5T/OZXrIxsm8PPMcSlp2MubnP96cc6eOZyIFVnDgjjT7v/n5/gCOCt21tsC9yIIQK1axVbf19V0
s7m1uzpEf2Pey3miv+NdrSK+9FBG6GuZVrP2U2uX21NxBw/pLLFPBMNw9gbQCCkq2JQ+0YiyW99R
zOTvTECXQCwojE0WcoqTnrgpCwxBFTEHYI5QUcD04svLnVMTeq/elO0wmt2XdnClL0pRnPm3XBUP
oPdegANtvLZ6VYAJq1TeSwBieh0Z4nIPB++nquXVLMQTzxKbekwM2Ghsc7P9hu/15ds8F3ws+C4r
Nto1/26F2GIjEJgDuEXo+DtmzkZK75CjdeDcGyhMNIoPRKCKpLjoye8hFPrAI0FzXyEQSlwa0njD
9aoyINDd9t5/ckr72xLyZHXcWbnpPGIdpRnHA6g7Movd7BQrQ+Ibpzp1H+mrUAnIvVuNH0oNH2PW
n9hU33WHxuAKSlduSopb148OTjAe0R/8pSV3vmUUR+HBBAFJu11k7hP0Way6Bds8n70P8adWgfeb
TQ06x676Tm1m4F5K4nm89IBJXTvbMB/GHdde49DgQA9GtM2yn76ngxaZLFEEvqBxIluAVbGmYin5
JhcWX7MkMxIKH2GsGym4dYBmfQXURZiL8X8SaN+7686qf7Go8UwC3x1kdgqd6oQ8KaccZATHaYdz
WTyB/Qjkb+5SzrhaXwlyDhtT0g/r3vNpPoGoFW+J2eDNZfRB23jgWwokGTZBGK2E1KaawUc9RE2R
BsPW4sQbstF5ebaLq+i+41NZrAq+6I6BBejHDQEzxwCyuHtGCTVRON1DmeXfqY8xPxjsH0wku4Sl
0e7pP47JF7qB/Vg4DxTlK74ChixESbB0G23zLmWP2BEbB5V3OQ00uOOt76otDfl7fdkiVMZ3Ira2
puX+DiKiIPBcopfwRrrDheHao25z6W2v4PApWHkzGW/iEnWAz2Aqw9Fj8tvr62COmOmUR86Ni5C1
8TVjpdxG7XyL0vpYNh6mbnqlidp5RXSxtIc0zKDHOv0pdSSg4dmnbBQPo9nD0zN2qTOgqnFXlVXH
a4SoHD7zZdUIpknjQDgDlF8AjbHpvRlu96m79EUWcNa1VnY1PYRpWbKL5N9dm2HJg0DEQlnH3Zdf
Vc/Ewwd3iwI9b4+b2QrfCxqCTozkLUCny4gBvha/+2AMK9Xm33qXNXrvg/t+jczibhH4InlO9fjA
Gdxd3wcIUgZAQwoZXNSaK0dvMNNyNAfjPScaLEiLE/UjUE9wv1bq03yGGji2gLsIONzpHA7RIKKk
ejRp25UcayYrPrgTigC2V0ufA+iu47UJ8A/Ad/uCoE13maalVPY+mH1aBAOwOmWPGM4puDPhAcJm
VNCGxcbp278AgQy75A1Xz0b/em48I5cy0HYBhl61tbjv5+zHqNFtsU3KtvgcHLph1sRVsTvz3ZD+
OQmXY9k19P6QkRbhueXppwvBwNex3V2DBUJ3ODy6GyUBBndytD5MTvw5jSCEPEcy3hj5iuuUIlrB
ebFOJ3C6TQpQTAKntsnO3dYhbiwrbwkMmrYyH58wjX3oZqLT2IbeA5RrHkzDvCQi2NZdS5mBbkfq
bt1YrMcy2kXOeLPw1udq/gxV/h3Vw6eet0HUuPrzeAiD4Qms2n2Ol7uOyh3OrwnAR7NHe62l6YAw
IowW4aZeoKKlbKdRf3Ty4ijHcovTJ4N5iO82vO/M7g3x2J6AO4yaNsk/TmdchVCXvPNuevGJ2FZ4
Io6DE21KFUIqN4k5KjknFu70x4n0OahsqHEMElkx9TPps7gEifnojg22fwFao7T9bG0s86FVn4sD
WG+6jYTicnGpr337ZQxZnfLPPAHskI7MI402wnSJXIMV0PJ1rTGCKzahoUIqnpurFegokzFFbuFM
aBbxxuADO7aGfdVXwFbqfpTTk74LWi2+a7C2UO57L0V0C4LkPmc5yes/OfjPJFxuQMMxBI/izUK5
4Mf5veyqixuVb60pgrUKo9u8DAelmseZBEiOVCPd1Plhyrr7abAtTiHR2ompXclBmu/IgD53sn63
rO9QLg/pWH4s9DQEWKmCibgdgjy33psFG4SfHETNySgOPnAVg5IWlGC+46L+sEhl7WFj6gk0tUqM
Xdgvpz0GEmbD4gH4/8tQDPu5R7fHOCBu5+vYhKe4Ga6oBBaCC+Qy3vdD5K3Bi911PeVTUKE1supz
PhcPaQIEtvuy2Sza7hYnPnK6wXyoidiIw2xTttbR7+OnufN2kx9zYJKbIfZ2ozleOEncczExifQX
x57e2q7YDU27Tuxy32C+97zxI/SWDa7Ui21Of85sXl1M1M1C/eI6yR9RcAI5BEmMbnSeRqZtXUzO
ZrRO8uDIbzMSmo3aYeZmRxoRZvTOEc1I5e4G7D8JK2Ekpk/TagV69vqjZayozPFNmsZvMbG4DWV6
Ush3GswLdzP9LOT0Z2Gz2tAVezHz6pQr+eiBRcAYAicOZEXoWAeTiyYaBGNDdi6D9iFe6m1Xhrc5
dZ4R2yGjmH/murwmCYTEuL3v8oiqzv3FYw9nweXo5AprQ6wj5a3nPESqPqArvSbe/JI7eM+oF6Me
qpXTvM4ubDkO+2iRXJlPxAtk6UYLrjq0R0Q30fzlS3AQ5BSGcRD2cPKqiG6ATG5zX+isDlk9ysK3
D2VPToJEodZRWHp19yzRUlcxqeNB8J/oj4c2JnwQFUjvFq9hbkAoW+Z1YKTVqg6nYzCTA7dU6Hf1
C7CyHmu/0qSB9kRLd+a/avfNjDA49BDOHTJz3LddRnJDGW9yo4f6iWxATo9hrCDFKORxYDhbGy4j
tuURq/2UrevO0R716MWzp88i6Z+XuT8HXfba9/JSOeEFWHR017jzSYzdedJujhTueFruxrSFkUi/
WBTQGsf0H15bm/5KzOqSvYXZdGtU+Ns0/TqVun1c4Kq2E5euKN/qui6Q30+kDTRKMNLL2WHKPPwn
pnmblihkgVjLKju65UIXEj9bszzmMdFdOvI9DP65cKQct9lSre3qBcS4bRo6KkHsienYTYxsV2a1
nLm5iBtBvIU4aOJ2yzkuCd0w9l30hcnemMTRMpaDVdJBMHq5HZLc2ZRzVBNO2+84fGyDydtw84x3
temc5GgnJ1a398ASWNsnzmrG+JgANTaS7oj5eW215qFDW5Yb+kAeF5QjVXK2Fp4ofeGwxK/004Vb
QAPFXmXonKoUPycvPrqoqwf51PnRcyjkxZHuIcmCF85iycWt8gUwYbP1Yv/JwlGIS/049Mn33Knv
ZfR8hBbhk7Cw2NnOlzuRW+EbP8xGjzmAWS5P9rCk8bEaPfCkQFj0kqpQOJzbGFpsZuEN90hlw2je
fqhlOThz0a8XJQk7C+UZMszWNq178A3NbhH+3mJj6hdU4wPwpBLgTsMy3zunEN3MUmfZtu3mt3LK
X0a3IHNzXg5ubKxi0OHPFV2/1aLo9gP8tGAxu7vEkRGDD2BHUIV/Jipk9jrqKkSAqbP8m0Xwm5eQ
lFPX/OlAXnhN8BgZ7qNiZYsKqItx/oGy+1ZXaFIaBGegCLAiDOT2MgtD2xK/ykU+RHZ2yEuHqM2x
uVQtIcqtoV7zrD90aJP0g9p73jErvD/VwKBPvBSUZd5jJvAOckboj+EddzAE8oqbzB30qZ04riij
4NKiq6TXYkYXzlTYGXsfWY/ovOPsRztbIkzpzH5l1c5eAPGxRlYdAAb7XC2U21izV3jeDj3tJ5GU
r4Egz9C1GA8hOlO+Oqkh0Nld/XOT16+lU0PrnZ9yZ7jmUXmC4KJQWRYRJjzLvJ+BPWPdxU1toPUr
y/cy8Le9lM9xjoDF758SNVd7LfiY7PIkuS3vet//HZPlO1bVpQ6tvWep55GFwI/hXEpzg3H0NezH
ox8Zz7IKyEcbT9LzCJtxPsO8QCuB6bgDIJAEO+krYhT8FxOXpyaPnQiLJqOIyYxCAZ80r5MZvBpW
ACy5+klSsR/wcbrDtGFxWUkenRnCI51g/2/itmlVerAKsgiBvqyrZpjR2PpQGF0Y5Mi6vFXdZuiR
0DxVKaNdG5QSqphEK9AF55KR5XpKzb/eT9bC8EiCtuF51AbolcyAmtA2X07fe1BZrQvzXTgnpbty
R8ulknCfRcBxI2qIbsPOV7mZBVXXeRF+tCkKOi9YZNAA2dB4xDWrXQZArFApuXH+DOo+teRlNkN3
FdnODl/h/Txrc25scpAElkMG6EmkwRuzB/JVchxHjnptlb9vExqzcVqjRg0vshttdKXedpYd7OCx
YUThPw1zRE9dDgAie4jc4oR/dNk4tGK6fkKOY20ny0Q7Ob3NQ/m82FF0N6AGlzbxI/pmsFrj3rDz
K0Xjr4rKw9Tk/wILALMZYWWzHssqOw2Czlg4P8qYydXSXisj2ITdeJps7wO8833XtFfH5/TSe4AN
is8xNnq6/s4TagZuBn/4smv/LwmjM+JSMueL/Bha5drBLb2jt3xtInHuCRxlCxGXTsvoS5umDZ4K
nhMYDmX2kE2YRKmeqMvnbTCiYW5kgl65GcCRheE2xTpMQ+G7whMROs5NjkOwhi6+5ea4de20Cwo0
D8TUJYX1D6rGEbivBIkq7oOouhbh+Gah+/OH/N4pkMNhzAJQMx+sqN02XgtZvU1vWTPxsTIUczaD
msamjG8Oo43/SCs5avVsFIhjZ84og88UM484YwdSnkEinNKovHpVfcj78j7LxEF/Hn3pa/Q8yDp/
cImdrSJ5ijv1QiQ7DTdyEfntUMPt0zH8QVtjIQeoH/AH/AWUWpkhHgkA/tIvQNfmYDXVYerlDx5A
4gxodgHVopp2SnEtIns3V+JRy1UZsb+gg31uybRgKEzWLB+7VS3HekLzmM1XTQjRRejrb9PMkZAT
ZlNxuXkffT3bJiC/ZmJq1vtlBG2IrWia9y5SzLYoTwMRE0AnLkVeHTCeHTPLf144JtmVfx9GzcUr
i/dkovVmOaG1RkkAymDqXYi3nZZMHYyF4RgteJ6BeIl3BHbsK6ww6H8nmnBZgKMAJp+gh1bJfwt8
IJqrXzwPmx7bMzm4lD1TsUvz5dR4zlH/f7bN39nviV1tNkUpV5jDflCsPUaIQoeoOxe585eUhLg4
ZpC9tGKQO5a1G/S6ea0S662BOPhhhY1H6Js3rJNieF+iTDs6Hsk2wQ0bxJIEakSNQNvC2DhUyBYK
vt5ilA8j5RS2ePenJMZHNz+yrNkHBRHMeG4do9pNDdVy3O2KlF9gNh+KgfOyhKVlFkc7g9BtDw+u
qC62U2Kdr3e88DZSC5bwdBcO7cUwrb2pYWv4G9cqwMkKuB8I6oQ6PSuOg2AM7yX2O0XNH4EP0CEg
vbb+I3gHUgomLAZoU+lWzF+OpIhnNfq0BX0yclkcpADFo2GFHyge/9yGTTdhglMZ08rmTkXmeprG
cFel6b/FMPYWbcU4Tw5hUT5MeX1MsGEyM9rqd82RrVuet+klIvdQ3OfJfA6n4CEfpy8F1wA2bL7R
L1AFxaWxRqYd5bfN7e+0GSTRipBhYV+ZympjKNNbs8IXJF6mnmctFh1qBqRJdwPpMXdY0e+8LtpO
fXadZXgs2Q8yt9dkX5ppYf9XjJ78EFZ/MXr7XtFJxQoNKs5GEAmjg6FHGX5bhcCjOR+MsuXWS0G+
uX5+K8Yl2uovr8KO0pODNhQFW35qPzk0FqoUdnU7HYCgZLvRF79NDlQFOGxvlVc1L+ben/KviceM
xvGK53+7FO62z/rswfClR0BZ80kJSyiZAmjQBQyf7BqAYP5vSkDxBLm6Rztyb2JeZrep89uMioNv
sFrj4l/ngQeIiq0AUd4tyrzPJeG8bwXWT90t+wSNHjMWmoNL41Z4YIFwCQYLIQ5A4BKgJhApjgKi
mKIHcCcQ6ZlJtLdLiAh9YhwSxuwI6sdT7dTPnACtXVnn5C/rz69fp8GXvmJoeKERyHsk8jlKg9PE
QJwo56jbjC3UHdmQad4tZx8zMqHnv9C84p2RMhOiR5xvXWiqq7IiXcY26+9ycuA4d91Dl5HFV3gr
tdDGLQCt0NdDvtZlQYzcZ2iJj4BFFhuYhRc9La4i/F3U8qh+oXZgnkSk2VSzPNSCuLGS2okNtUu3
COxgVRX0obNuYJ5tDnlHtmEChL+rKGdalZOfPdtfcUDeA0Sg/qmPXRLZa5+zPQWifMuKVuPfc2aU
HervdWjaE2FEbK3I6mRTXdH1lhsrct6x8nKQDBbnQ3omPRPbBEVnzt1F0sXahU4x4gfPow2RTmxn
cT5BxGizJ9JKuqNYBLuYF0VbN4E9FqgeKfqQkEbGSWU3mNgZe9NMjhz3x5NYjBj5VE3vx8P+WY90
neGq5PthFM4xBSFIcVTb2zh1GVsJ6jM60oXr3qoxqCpCbcf2WdmBWsUW7OnCSv7VyrA3XU3nJWqL
c4gZ4eZXKY1s4fkFTn5kVqM3XYLJ6Hfm2IGLt4Jyy2kOaMScILwYATIuzJaIdZolKemmt/GLARgE
Fxf5Q5ivuSGI+Gbo+dglNg8dBR3SX2RyJFUACxBh8eC3frwSOlSa1p+zzhK4zMtS9PuMaKR1mUZg
3U2sBlHqMFmlXXCVQpCTaFkcAvIxv/llGsAenOoD2LYMKkE17hdXYWi1YvepU0ytiyprbyTtOZBW
UEmYC45ZFTPQd5ZxuKhChCvaCs1qNoE8sO0w7LbtZptPKr4ETt9tc2uunpQ1RDfPqP5Av/zGNpeh
EhHXN5ENadQIDRLYRNu+tiv8iAp4hJ3FTAcJsIKKi4VAVSOjhEENe7vK3KPd9Ml+iQr/KAc7P42V
GeFy8vNV0gtrXREquVXTmJ2yEFNhPYv0VWHn3XciwC7g9yitG/xm7kyROw15/03Pdz7lrmffU8JS
RTojWDnLZTrkTvkGbAIM2zAb9wHqxrtynruHSg7vXkzfAw2guGcsxTm9ETgNBTkiJnvL2jFbBMKY
ZO8Jy8l37ZgoYL8S/21DPolyWhNWR1LimJPm0etj+ynyluKVUxvWDaZ8ACrMgYmIQNZvSewrdY2I
OsJCDBeyAyvcpx7C+gXMgGLSPBmGcawTSR0opvxR4TG9S2oyx01g1a953DovZW22OSrJKIfQx3LK
uiEO0LE4kvSYY6/tSBrPykHg+C7NVK44Bd1Jb0Fzj5iac0VL2NkkpNwP03zASfiY1jUafxKfChcg
o2q3LoLIssrRK9jspIULKZl+zJttTZeyavFm57SOrWU3EwprNIxmBtM7J9DLoGMG334V7IwEsRfJ
rAUFz+B2hCMKCmlikF3iiccs37NNXFUbvS+q/GgHqA5LTR9BBahvUFoADezEd6Sav8xfkDoSgFyE
ExYI9Fu0r5hxsO0aIYlUrfnhlDEfxSPcd6EBIJvhgUijnUvPmNPaLe/njwATqs9qGiXdLbTqje2V
h6HF9u9xIfsg3io0UGGKGZSoybDp/1SWXvOuOJlj8QKg613FwTuAP5wrQbwD14ttyb1akkji0a1I
SJw3ILpOdjNfYUe9uB7drLLYdlF7mEz/eZ7U3q+StxTFf2C369rqX9sJ7PdIJzAQ5i1l2MVlTo1N
bemhD1jOwbOvQgac3Ce2REEn8Q7zKTl5LR68LG8/splax0TZGPXGpvJaBBYQTn5h6yHmL3H2WqFF
qFKBcyzpU4QacJxtierIY3ARt8ZNtf5T1NSvYRkdW4Ff0jSHf3OLl2ZM/g0Wo0mXefuEq5uwTqJE
hXdckpixYonEsIMbdDeNHjW4ald23QHl1nr76C1rh1uYGC8yt17meiARMX9wVHfxFUC1vqHVCR8L
8yEZo7OFTQJ7KPkSEYMc9CDdCO2PCBhiOs1NuHw6xXLvdws7m/1UpvYWkAn6HbabKqXLVVQPpGsR
+YnM0IucFz7oNwXby6KHcamBNy5sLj5XjDmS9SwYHG2gMpWwdePDYmBD6HQDB18yaUwlccH8QhxZ
M3tDs5uGof9S0un1AzIyTMlB2Pni9GPva2U9x70nWXfyZ1FA+J4wI6/daVrPQuRr+i2gNRrnsWFy
m9UzfT6aS0zl8OkO9k1ggYHcFXfEn0DNnejSGBCPiBr76+ZqG8Ycr63KRjzHm5d1Zt7JFiSwPoLb
RUgvgf6WpKxop+mkKQqa6LHrfTTJFZLVJsVFmb7UBeuOTmNkv1q1AfHntsDlUr+kWX0B61nc2YH1
4bvsRZAtcM53ibPWtPOmYdxXTNxtom0uKqxehhSwculjwylq2JVx4GGX8D8tUxDA0GIYMLGFadxK
gNwAyegms9A+0+GguXGeAoPDJSbQ2L4fg2jFDfiuG+Pp7J690aUamtKjjdxCZehwy2kZMHvB9DGc
tNkVnoHIPWEFEybBZMD1p5CP4rg4Yyv7c5GffT6PR3N05VvBidLxxp2mnenWK1XVeTQndKjVciuT
IlvN+PQ2KUth5mM0VhBPM9vHeWpAM1N2ueasZ9EWy/xNNckeOq7N4a0YP/xQ4igr0PeNvvq3SEiy
hYuzeNDRYAW9sk72Ty0rOYpLjnwurxbfwj6hVog7DHqsUTYCKuTp/ywjctGQMZjDQXe205mhUuhV
mwqdyZJPMBTRHqDEBurHA5rcB0OIr0zf7u4Yf9CboLJXF5SHh4rGxX1SwD7WV9i15pXD5EKY3RH2
0mMrFCHHxVaqeTNZziko+w/UaCweI46XuPPBIP2koFxkRliUM34Vac+0sTry1bxJIwGfTllkIzdX
IdhEWek5Qf8RZ/MfwXEpu2n4yGp58WZzT9jxX1sAuFF4cMmc+RHIi0VvgGjup4W5FTqxnONLa0Rv
iZF8zWmzTk37qehmclGMR+YWT8GoDrk993T/s3HduABE6Dmu3cpZRbRg67Z8dtPxRr8S7V/9Gmuz
Rl2eZ5kcvdD/Auu3thGbIf9r3/3SPObwX8JqpoME62kJn2AMPEhmBkER7YAE33pJIDg9ibXeGwb8
a3bZ0dYIqm7fKgrFuLM+eg+/N/X7PXUZ4hzcZptAC4/SxTwnTVeRjMxPd/m+SRu51t8RpfkrCuub
4cxry1peDYb9Uw+HbHK8x0zrqD1LnpJYPCdLe4uC9L0fnGdv6o8iqE4VbbZwKVjasdWwXgjCTrGH
7qmNL6kXHm1lrJZiwfLAdtjiReKp3sQq5sPqzVtFF/38seghyGCTnNN3Rjq3LvE0vTi6okp6cx0y
l2nswigzt2pALaWGC+at37bfF77x1bLtJJ5gsMqjIWDifIL259+RuxRCVVaonfgd//uHioAy1a94
JG/1Mt/mhqnpEnf9Svg5kgAOf0cPpYF+3niFuiKCmtOyQHnshN8t0LzSJLiWAdSMxKjjUeotRons
3tBg0if9l1neHAfjOpVEq/PJSOCdui9CMAKc7YRxZt5ZgTcsfnViCW8RQmvlDxAZ+p+cUZ30nTYh
01ao3fitMZFuC+xRQ/eVVP1aY2xckRxdEd1VM+rqmxV9ZkaxieYrn1zE7Hjh5/9enOvg0dXhYEJ7
EeXy1/8uBtN5tAOUjMWN1yCRwBCvOPM0OxtC9FY/m6l6s/XssKBFcO2obnjVgv4/f0xQD3Pxw79y
AYjJJt+U1vjE51vADGCz6OjV8WMh6zp/0FDmBtlS4zczGu9+z0/xtThoJ3iac74w/k6/sqDRXAng
hl/82tSitHL5veMyeuDXrJv5g1Y9hMfzEl2cgkwie6/CGtXiXl/cCRB5bJ74J1NGv0GMhKsxAENc
AhfaCx+E78FwHtmpGC9ex/mnrev/vy/4Cx8IEL+rcJJ13P1LQsUBG6RGiNntnTfyqcP+91vyknwp
Mnok4rSwXoOGeNiQEh3ExH+/UGwDlf/DT+t//u9Xz4VPg3mn/+A+5+0mLEncMdXc3s3ixvVcRvCl
+bP+Xnj/DhOh9dp7+bu+LvzgxGrsMLbgkzLz2HjDC99SQF+QK+Xw4fSWrw1MQl+VqcaGylYyzI/6
P+cLTlp9z/33SulngW/gv//AfWo0Z/5/77dH/a1bGEK68El59o6/NWjQO/2n3w9aNr0v1KO3vOi3
9fz8wDuN8XUEJcJP8vJ8VH4Nfbvph1D/nXrhvXkvLiz/y6fv/Td+ZEbqwDdvoPLkp0Z6SX0wPfET
TL8K5pBdTWe92PrT9MQHSpNoZ+Wj/ugZHPoa+j1/Kxb/Xn84XkDv/hk9Xf5rBsX6g8Hw2um3ZdnQ
b9JJm6Putijt7aCuDcTXiHgErED6udWXjX85ONnaJxCWL5UbP8hdkM188QL7IwKw8rtlVeYOqtrx
jW+f9/g/5s6sOY7k2NJ/pa2flbq5RmReu5LZFGoDClsVFpJ4SQNBMvd9z18/X4B9r4gCBhhqXkaS
dYssoCIzwsPDw/34OdhaC8zd1i54mrL71sAG4kJbcmFF56anaCtRIx7Q+2GlWdGIr0Ey7aTBczjO
uUwu85E6MQ8wF1eQHS+T2Yfk3tk8P0jQXwe0ihTRQxNHZwYeNBpuggricMJDWj/9p2lYW/JeIkHH
5GIETC65bcaGUp8eKfR65L1JvjJplFFEc73qFdWhvIvwM2oFmU7egt/Ennl/kqBn6vwCF4exqBOU
X/PcZGthENIhWMDtqOGVf+EXeQH+yWwNbBNr4Mhv17mTnKbet3680Lo7vlMtA99iZD/XpqOkBhEH
s18/FOKxnbxtD05X3oeUVpTZqPUMuS/HxiEAnE0DEwLeEYyM/L16Ja3uT1WB9K8n0PwTK09AY6MJ
iAyUM50UPlwj+Q3o8DGAJ9G4FyBS1DfyOSCnpTdFO/XjyiPBpjQSOnPcYaNw1irrBfeS5GDhDzx1
O1innc7On8n20jzXDdaVBA9kVTPyXRBurXObAntB5OjSOZdccq8a4uLZYXf3pDAWHNbcZaH4wAQt
cMXCvUUze4HEeMSz0nQOqB4UhCKXoZDBDmBJuhTJ+gLLqXeRSfnfyJaI5y2beEvvIayzMfnyr61+
GRc2ItBk49n+LJD6l5lvEz/biLFeYDM8qtobXfa8Wh6VoWZsnjf9z02jTh1WHu/GTwXTgDqdu1Zu
TzmODEV1l3CEvZpEFFahR2E51V6GvakqYZMmz5N2iHvBsRhWKuQeN8lwrmaSxVFm71pX7BAVCPlc
3Pm/GCjf4TRnWG6Yeie2vtNj6sHTzcQ1nIdgLyiTwmkgDKB2DduEP3OqpQRmPYqYpQWKzLriZT3+
ye2N3k316tpMEbq6jGxYMrFqu7keFUCruuR5+Ithsj6l0Ejq3IVg0t64SmuxSU6c/NFxviclDRcQ
AuD7+Fl1fo8gOTiekThdTsJWr23aeynvmuFrDUMnA+oVkH39iafDUORMn2G+5mxqKF3xdznLKbm4
4uL6lMoJwFG2Xg/YUI3j/PRFEUyHoKCb9jIyDq7snvgMKeeFbwE8jxqEmdf6MBM8wd8MjCQwtlxJ
ty0NNRZ/ZestFL436jV5jpkcFjNMBwy/lXEQacXXogL8kgCWIDGGYDXI+IvROAX1SEa9pt+EIDar
V6kZnHnaJmuNrdfd/vyOyKhgWtev4f079xTjKfGWsnEPi1EnhNneq81oFGGyUq9oa0iSdTfqq8su
fvQqcVsxJA4tHFa1TW1uyM1LbE09jgZfEO6Al+X0MHxwjig6NSn3euRFq558DJkdC07DoWrvI9W0
HUM0qJmIRIhTZirOWzVvLM/o4kjC745ZUCqyEXRx7yBAWOYDutC4uMFPLmP4Eee+uSx7ST4YDd+w
nnbPy8mOQRsT78MLYGDdQChCFxDVlmlYsYS29RXDJKAB67W2zBQOm09dCourdzXFF+AGVyqMdBo6
FLN823ktMkNrF0WitEFpgEgr6fbwxu/4HuUT+O6Ryl3XEAhhfPyRMdhchmwgu6U+xrKmFQ0UzXc+
mzARWq95NJsoh4dq9G3pnfnal8b9RGSB9/EKk66bO1RQnv1ySwICF6cCOGXAif+A+NaCo4mXVYoo
WfJVeTTjG0/pVdTIToOULUqPHPG6mGFT5phguwH3VjbaCnVQ04m0CMqvnoNvMB/VPbFJQ2riN3hs
PqbNgCYT0I3iq8pD/DWtaIVs+1px+8LwQ4jjXSmX59CoQrboYS7UscBv1Gm7SYlD4HuD84ZE33PD
yUzrYHzGe5lmNJxJ0hcRyk0D/DnS2kcjBUAHnzGQQkE9qGe/sQaMoIaGZcu7cgT6g+wCzKJnwzBP
avvUU0SXXbdXh1RugY4HOOYwPcx/CUcfhqeONeXymGq1rD0PUOqw824CDc0HZGCgvfJ6OMLqGBKd
8UKZy5TTMgrOZFEAWhub+ZrZHTIAk92WXlUV9ukwdNrMbahnq8is14mAM7+s24deX/OQMx978o4G
8BXtLOA7LZjSKXkDVFHuApWF29nuTgujuJo7cK/qAjIEZ8iDqcvUz2gOwCRyCc1JGMANJu8dbgQM
zBsRYbKcFj1VQftpHAFWgJBgqiwiCVdQt0ijjTJrMMjIpJyrOahBdxBkMgeG6y6mllQH79ESOqlp
tiYaqVtCMu5RGBTfr8gB1IkY0UBSPztAKFkN2O7drrrAilX8Ee0HzqgKcjdiCm4YFaWe0TVQF0hI
Jrc3MNoql4U1MW08hD2iPNADeS2TZtcizo61qJdWAQCkvrDtkYACVcvvjDBTqL8mgPXHZoFN8rNS
y3cIVtOxvMPUMHl1xbGACWMidWiuJC1GIPgiqBY4k3W4yPh1fo/lwILYXQ21TheKh+fMGr5OrYRh
fgkie8WmVgkC1TYDhwylK+jErVNmmVAllAe1N1RM5uwDuCOMsaHxGlW1Z6+sRtD2dTve6TSGSm5F
vC5/qTZhROyjno4w6XnNMFTmmc+t4F4RkuImUQFAKUOuDBoxmvG0pCCll4qQgyMseWiQqpq7e9P8
YrXqRqbiRzXrGIqKo7nBOD/vLnytChWIbp9XqQUlOG9zsDQ8Cd6ZDXXGsKiOb52xXRsRLTiEfNX4
vDgmFxWAVIQGqTj1jYLW1moHR/bXdmqXk9XsxgGyMXWIRibUL1boPjVzSfu3q7rxyOJV8YRCJvxQ
ZAbiqjpr+wSip7SlfF978IjEw7b1ip1e2fdDHN+WrfXDnYdPQUtXqlqVEo0KlUTnxneeQFz0fHKG
LkTSbEaPfC/4YrTpZfcjaKxzqswNi8dJ5ho6JVaa0OE1JQIzd/aUr1o/JLwabslG0/QnaQNPrHLH
nTFdmHigtp42JW2u4PgrJXqCGm1Iw1Ki9GGXmp7cGr25TUv7hqzyVd5T+ff7L5RxTutOa0+eb1A0
nhZhfTeUBdfGcY0w1jWEy6TN4dKFL/sTJK6ELfWplda7TOMpQACdqu2hrEOX+raL/Z2wR/LKpInV
kVkMtxMBfWffqMCQ+zYgLHndWVSLtCSjPcFCyrzN7lQqJuuBcXG/qYEUU4zdCl2jhoF6gBFz4QCs
eej1WbX0ruBkv8qdsj/xhuozPLP7Er0/T92Ya67cWcD0GPJaLQDgbrKbjbkURXjWYCWD15xrlNxo
pacrB1FXMfkLacXnHNsLPY0fWht22Hw4bXKI18GG4ApNpCziDB+ESffNIKlQRycqoIFv7jBKAReL
uDZUkYaesswPvtRKWhY6Y9XOEnER6AGgQys5Tek3VI1Qqyk/w0FK16cs7wdNPNUFnRuUVPZz4956
o9goW1OPb+T07z8fyVPwFBF/TjrIds6fH5BI0H0nlj4nc15DhQNGxwOy73TBJ/DXdyp+LSpwgTTx
xVXdwNkrdh2yDeB/z22NrkbHjSHOgXlmzO+i2bgtvOm6VaULz6N/QgHNetqCgr67RnyLmkNjg6n3
IfAoXRpsG8p34dRz7I80CaYrHR4btIOQtOqt85mc9KJKUZXQ+/ACWbvxmppGt6mEc6OupLOSVLYS
isbZXClN2TXUDFCoJFyrsyvHCq471USH33Two23qbkpYLbhNBbeIlHBHsdikopo3zhiWJyXJjCF0
PkkvepLkdVeEMyeuW29ykmRG0n71tSAjOWkuOrqJIpTHLcvAl87BcpzYcSRdQYXhYxpiBy3272hp
ecgaWJCSyVg/39vgdcz7cS3Nfq1Or6EddhmBtWdD3auX/XWBYt7Wn3VoGvNw68p5O1vZg+2HrL45
AFIbWlq9KMJs8qxzl5VFjVM2JBTS2oe72PrSAz8GGLUdZwgK4tY+m2pkXoLxMTA8uos9DYrsqEI3
1ir3kPJ/c/r2S8Ee7vtkB9B2SyxFBgiPVHVXMLSAYUGOWgTppRk/QrJz1nKONMK5VqeiqzfkEIJb
VSg3NLKuZX+Ww+G3GHXv3PMJL+nLbAIYGUA9R0q5E36uRSADDuFs1ZCKKvF9ftvslC+Q+OkaohKV
PahAPsamdud2yQ+DRioBGQfSclchLGxDRk3HLU9DKVcoNaxDV/8Rka7MDA+eo/TMD+Cs0OVDYk2H
VGse/Hgira9/BZRCVg6Bn3JEItTftSCGgAf8UBaSJM2tpbdXaW7vrZwGynI8p45/pTdQ+5tkXgBW
Jlq2EzQHuma0DZOAy4i70aV5b3KqpIrk1YFVl5ZoCBWuOYtmvdoMVM0sJL1DoK8nFHsv7Tr/Pjp0
DBh0VlXQSqFct9Ke76Ld2di4pyXxszJXnV4VBDN3gye3Evsci/z5vAQGezXM8b5rqLkJiPAJPvKa
Hu4Ky5LgvmbiizaPIUNut+oL4zJ4anokucLgIlZAWq9U4DO4VzQ1h3DFl8Pkn0yDTvXN+KR3RDQp
bTEW5t+ww9ysP8+iec1V8FTZthmb51HqHGJX3ub8PSWtC5WBqvBkogxxG+FTHlWfR7fchE60pkC1
UcEiVyrtZLLJ8pF88YwZyuaac147jDRTSIdybwlLtJfBxD4CJWg2yohlisSisK6DoTgHarJLAd8v
yIyDO7LkHhAjSG6un5FLk2lQ6VdqWZrYW2qOvnYCa9ODChjgzpv14pMJCZdtQbvbkn6v/TUqADQb
gTJNq5Xlj8/VyjCbN2HdnKo1U8Y9crKnYrjrh+BEshcLGyR4n+8kHi8GyauicJfVQUNw1bH5m05T
jV+LrB5ORxSzwtw8e54YO9moAMOo3Cd4TZZaHD4o32KCnc4SY0Wb19IQ82kSOuceepAxVuEm1hnZ
+S8hrhsYiiCR46zbNr2OkhDSx+7ClM4uF/SAOeHFQOPYpGVwIkMGjBUQjbtiuEXeibxzvjaBd3X0
h/ow9rAFTqVF8d0pl5IjUH2mIt9uti4tLmS62+CPVSNYfYaGGns08b+rF9WHYAfLw8Ug2xsRROdF
g74ld1zOULkso+lWZTI9REf7oNiI0D6fGkR41as4JekcJybZkZ+Jcv6a+95lFISn6RRco2C56D3z
tAw5/eb23ko8NHH9rdrx9cSdQ4d6GHAIBVNqwOKsDwlXxgQCEJVehmEgWBBA7BBKOrNo2kh0G4oj
/hAH2dqzRg5Oc6meQY8q6qQIQRkJzFL9poYMAkTIlxrC+DivNgaQ4LGzHhFHuMsaNAfn4Hvaa1fB
BOStscNPKA5sYZC4aWHlNIWbcWXqr9I++JwAdunr5Bb++TP8xTZ2bdpsEBpDa2Cc81v6sC8M6ZwW
FIaU9yz99GtmRZ+dzDkvy+kspjll4IBUuSqhaLwibqXVXFMhhKeixEIKVYXsdhTbwaB6SwC5192M
8FdtblIrL1Gvkiu7hE5E2ag6nsyguzZGUBk4cy+mwovLioBqhll5IRQtdolIUsOHEiMvrOhpQNAC
4s0ltPiwT1c7OLVo9KBSj8aWrGgVh28RQhmgSvV3VQsJCd3HaNzMmYJfjOdDN6gLfQgM3k1h02yG
s5QDufG1K+VG4R4gB1o7923tX6tV6Mi21b23CZBFeV5Ii51o07EGmOcgHaoghTTP+sE7yyB3qFu4
4mD5i/DSOZL3yvOX0gdPQyIqtcLzJtWfYharCOXGNKgdw/aQudZdEYafYxKHgS17gqbwjGa/reUM
TyKXB93okd8ed6lb7yxcrc35E/FeQWbtGoiATBuYDr59dMwDDenOKkz90wSBAUpl/qXKhYatSd9+
fhbivgK7uVKng5OjKm8bfP4IweadkOHmb800ZLLjxLyJSg/vPJ/Sag27xnTytzBOzYSGmfmmmkrq
qt9C6v9//vEf//yvp/E/g+/FdcEmKfI/8o62hyhvm3/8aeh//kFYqP769Ns//oSM37Y8Q/eEkJbD
uaE7fP70eIjyQP303wB60YM3J+U+dMEe9/6+S8rbyBmWdpixH6FsiEiFNZAq1f7V+2Orr34xtKO7
jgeWUDcleHfXOxq618omnXJa8Zq+XuuIZJ2bbhRdTEESr98fyno9lkGrpOvoumcI1/Ksl2PpNXQ3
5oCMrN2X48kUQS5SACEPyTmBXE7gCdrpFl2Ylph+lNb8RKtOTgo1z69MnRJjFib2eesY0WXUoE8f
FkF5GkwmBCxoWt1pUg5bPSYDm/SztvY72+L06h64XdNJT0/0SYOE0q0Gv8mVS1n8Np4NwpySPt/c
gMunUfeRsjIGMJPEMxGijB+8vzyaascwhWPYuukZhm0I23j5+iTjXEpFY7OPAf6kIfWeLlzaEdph
erknDSk/MKvj6f45nrQFS+zqunE03Z5f0sqDJAhgp2Tnok0xOjTRRMXlB8sq3nov4Tj4JRNgsDiy
XicuZaQnkX9pd1GZnaDeRJpnDj3vvA4hO8oxL/rAYc0FP2y3n80oFId8hGmbiKVfsgIR9e6wvw6R
CVpXUeitGk33t9BJe6eemYq9qSniH1oEoUlwYa4dyjC7mh3HvJF1n1/4AcmYMkt/QJQ0XyOSaW4t
A0yYFUTg2Wrhl/eBtO1PrTML4IflQCGnq5wLTsDx5v25OJ4K2zEcabgssm44tmEeTUWVwjwb6kF1
nVsDhZjmoMXZpZFZ91DDfTDtr4YSwFkN02ZDucLUjzeu2ZmVQz5NXHGuQJtduvODCOb4tkkzCAo6
4qL3X81+Y5XZsiQ1MWBXiiPrndLcAESayUvaRq0H2FN0mKen+P53R7FM03aFwCfij6wjmxWjk8Vl
4pV70YefA8khGVqr94dQHu1Xj+cYDOGYhu4wf8zc0YvAr9kZHsJS+8CK7a+0YiCnGiFmXcYaXSq5
nJ+CCnk5w+mQ/zbb4eT94d+YR9DDTKAOYtu2j3flEPcNaGl2ZSPd5GqaAwqERu9u3x/l+WteviUw
M5PQ27SxSMNWzuiXI0XEUVqng6z3de1scsuGzsExDu1Q3yjqScAIp1ZJfVlXGKJ55Tg0aVToR8+z
/MBuDPeN+TYEEy106WA9R/NtgBQWAyQel1PdcxduJ9dHOkF4DTRIaQbYL52NASaiMd/Czz5MNG2b
Af6qis5jrvTIs5HUomZWwgkFkKB20grQsJ4/zB7N4V7lowvxweSZbzyyKfkvHtvGUR9ZoSPrrhJD
W+4HfJNjbTRyf8lZHderjIvU6CEN6SE7gb5nBL2GHNfvj/+Whdqm5em2wYGJoRytnZfZdZaj891C
83FSzk6EPtm40WeTVq/+gS4EaoAkD/JIX74/svHWm9uWciw6R7U8HloLhIu08FDuG71uLho7oReg
MoLdRKZoq7kQWWQmcELTMjt6G2j3qzU5rbo6t5aVDobmg8d5w3aYAIOjhSciBFef/2LFI5dnk7b5
cq+HYbLzE5tS1UQFvMBQThNTxzoCU15USWbfZMLxl53ZGNtIBvDk2vp8Vubw7gc86FkjJhP+45rA
HRKSM5cTZvrAbI49Mr7fgknC8WwhLMu0jh7WdyqHzHDWXVppWt5xX883zUzmng1Q0QuH1O0HA762
kxcD2iqs/GV2BpRB+wAMwz5wXWM9aCVUFVkOHCf3abuinz+gLBTrj56IT99fGGWBv3oXvIrhsSgQ
BEnHdI9DmZw8RY2PNYEJwUbjDs4XGeYPhoma0PsDHRvA80DSBWvoeoJA+Wgr2IIcIDQf5j7UQ2J9
xLBJeT3Q8AY0OUWdNa/1B6guP78/6nGk9jyqa+qm6UpdWMf7vx/dqs6mxNzHIeWpNptIc1c+HApT
HuAwJxvYLTeWD06GN0f1PIaVaBhjTC+X04qdyS26yNynKShMOsImO9iYA71pikJQj+vfDP15S64a
tsExq/b78dy2mhC9iDNrTweaRnMZPNN65tZoF5JMeX9C37AXW7ctTgADt4pXO3q1KalJHeQCIvv6
Kij8i2SGlmlCluL9cY4PV17Jph3atVxMBstUO+aXHUGWKavHmHHiCmrUzH8EBfP+CG+9iSEsIhQO
V887vsMgMRAb1SydPfQ4d1oZbs3SAGchVr8/jEkIqWP5tkPI8vJFIqcQHWThYp84mbEr7CCFi60W
q07329/fyw6xiGVLR2eXHZsBmHCb2qAn99BQrIK4UvTIEZRjpKzff6c37PvFQMp//rI4uet1M4wW
ch9SvLYVt7hXAMT2F4oRWtJX8P5wxhvGAFxV3X0caTGLRyEQEvB0niXBvPeor4NeheZtG6CzCqIj
CT+3iBpEZAJbeMEUnzh1TIwlKj+9/xTm8d0ek1SRurB023T519FKJgRpQNynac/QsgQ7ODZL8F8x
1KJqyLKBG44GOlrcEqr8FK1NUpGVW5//fCDQp0sBGgyzp5Fh+/7DveFdhcTPKQ9Ak5N5tCJw54c0
uU363iAt5YgLhrRgKYEeXPb5YkI/8P3x3liRF+MdrUjtGMIjqaPvk3T2L9rwWfVF8z8w6I9GOXIC
pubEudPo+l6k0AJDbe9pxpd/50XYlxCHcVFxj46loQnSyh6ZOIGkxTzb1zSqPrw/hJr7oyOWufrX
EEdr4wLa1xr1FvT+nXWOPAtR41k0if5VsdK+P5ahYvBXg8EhwU2S2O+Vu5GijbJwqIw9TDrXkvau
MMzGRTYLmtKmdWDn4HGMK8R5TgFebgI6QT/wd28+AXSWukPYywnoHS2a6IxJw+CMveS7wVTtUTWY
K0/BC4z2Xm8gXOGJAAxzu/vAKt9w6VKX3E3YCFxSjv1E28EVM7SNvh/hTDKFthJzfu+Pc/rBLL9h
l9DDG7ru6jb/OU4OxCQiEppc9H0aQgnuGbeNND4w/ddGw0t4BiGz0E3ul0cbjIMxHYQVOSi/VZ+4
wWzD+aEMAel7+gd+7dVNwaJ6YUtulyT0pEdw/tKbl0EmhxT6ezrsjPMKmSMdjuXZ9r6jT3VKImZp
Bvl6qO2VUjXvgfgsKjf6IAfyekZfPoPyb7+eKBBAOH7r9Qcj6tDxUDTCAnjiB5vjtQdXoziuh7QC
dxB59KZ9An+DJ/z+0Ljp597N1wVU6jMysVaV0/Uq6nMEi0+ryLlzpvnm/cHfWFDG9qhSc4qpm8XL
N0Qz3OvH3ugPQV8/xB1iad5cnqLcBLFcEP2+9Tg2Qb2QklD7Vdgba2EOX7tkSR3KXVmUCXSdqUyS
SBBQN0X+BxtP7emXXkfi30hTwGGKmtJxZiBrgoIkdzYcmICzPp1AaaUBZb/oTKckJk1o0bsK+YLu
g2Pvo3GVWf1iNnVCK2gFHdeh6d2zBAIAW+qo2vk3UBFdRbkN6MXYUY7dvL+Wb1kr80uehUDAso7v
1lgqKWek3Q8irvyNMcsBQG3frN8f5Q1Pyqw6Nt7ctHT0MY7eDko9vRtpTDkgftDcQBHhn1em4gpM
pHXVeBXMDWmZ3XZZT+gR++FJnxQOYVA7fPC+r/0qD8L/8OiUK83j+0wBBSI5fqs7iJ4mQ6eavNOM
Dj2AShTd339ptQWPLElYkqIetQWLpJ56lF9W1BxjiItqAxFXV3zVC2+pOC4clAWG0R6hiJ/ND5zC
G+8mqGfj/dgulmceTTK33XmSTd0dUj8ZF10NSK4uQNCSm/H+H4c6eje/T13ASmV3SBDKWgQWTBZ6
FglYS9J/560EF17LIAmri+MVmz00Jr0o6w4lranABZ3U2TnSp8QWx3QgvL9mb02h4IgSElyLOvRf
rpkcwOob4dgd2gBPs3BsUZ43lcgfYVyyPjDF14GuFJyJrJTBbQof/nKsHA6fzra1lr4JtAVNzcuQ
VTSKNXVMVG49wDxtpyX7qeydH//GW3pU9wjzpeBS+nJkrZSaZg1Ge4ib7tKgI7sU3nVjyA/u8m+c
E3RLOx51DJaNnf9yGNgnMt9ux/YQWbSbz4QBixD2H6+lw2Yun95/pzcHYxYpc0jTfZX9MahZ0XzK
ylFJjmHb6M1lTS9M4QVgTAF1vz/aW3YCpIKBVCrQOL7TR74xUFZxmoPTkTIeBLTaSa3fc+K7/8ZO
e97TwhRS4KJfTqJIKEjZltkcLB81n3oy5UL3GmDHSPos33+pN6ZQhZsMpK73uq2OqF8cllOBeSrg
0zxkYZ9/0XLTOGgSrrx8hrawgGPi/eFen3iuaVskX1wXOySv8HK4wJE5ELwxPIzz9eijYBJ9Qd+2
Cj913hW6xUEjf3vRXg6o3v+X90NRx3LmcIJObwyRmIpoq0ggZl1KtAB/e9VcaqoGXh9P7ErvyD9C
51YO5M20vQuJ5EkPm+QCQlV6TGvtIwN5Tru8PGdcqr+ksnAlVLGto93c1VEyTZmMD+G4S9Bndlo4
pMW0LVCgc+sDstmSKnJqIvPRx1u3jc5m/6PzQI1x9AxcVUi/kiO0dO/YScf409aAl+FQhP5jM0Zb
uOy+9qMHbg4KgUWg1x8YzxuhPqecR4rAYlDTPL5VEBMTaEdWTJxWlyDujQsBpMLL0k3Va9riOpdN
sZKlz5UjpqM7kEZ6UpYfHoSvEjrHMIkjo3I8yl2dR10knWi48T2wj1USKbymjRb71GanDaibeeFH
AGhAs9FC7wT5Sdy52kkalZD+NDBAscHlB7v5jSSPZxkkt+C/IYAmMfjS3KtGNPC0NhHBahOs6nmE
4JhWz4VmZiBPu3vfsNctNMrQGS9Cty1OrXFE9zWgSyYXwr2KtDH43IxadI6wGZ2NpBRgBNElbQ4G
YLgga1fvO4TXTtVzOHOpQoJG4MA4NuTR9OnXG+qDU7aQuOY+nO+dd535nfe79T8Lg6EswjBcSrk9
HQ0V6/k4hiaoobYbgHHbslzC3TgheBpzQRxhjtUQO6GiFc/jj2LSqL0m4In7E9HENKEC9LwVhpVv
hK2JqzToaXExvHqfZ/Z80VZ5/tE1/Y2pgZmLjDjZV0lS7GgtG2ccsmwkRacFUXht+oEEUTKOZ0Ei
i9P3V+F1WOKB+BGGlMRbhK5HpdFWdsWk13l6SCGSL65NJCTsUUnXI0/f04nx/mivHQejqTwkMkbc
14+LNrRkxIjbZelBGtU3FSAbWXUPcQRNstN3pHzGDxyz8cZMuuRVTIsyt6eTJzjeFXQbzB7hZIGd
OecRva9w+6mWK8gfYzoU8nvetZXGgj/MPszIGexGN7/51lw9uH9IoSBOpDiPzI82u1JIM6FZoIWs
1pF7w4coXLfidV1DMpRV8/X7A76+gDEQiUwiWxwByZGjMKIwbU0W0AgfLFevHKhbw3zljLF3URSe
dt4qdQOo+hSBWj/PtyFCk0s9r6H71OHr+mgNXiUvWG9SThQqKFkY1vEayHEcbVudWI03lndB31rQ
oIRWdQhk7EMlSV2mXOhN3gBWDOwQ1phJ3Jd17X/gBl6ZOvddAnDC7+fb6bGHnHsd5gKtjg9VkbbX
XacEHOgg/8wlwN1IMcgby81VJ5tAmvyDBTGPT0xSGZJKnqqnYwvHHqgScg6tWBg3CWIAemxsAthd
Cg/xaIRXRiVHoturwG4vitj51DXigo7mD+LzVwEYj+Cqaz+5MtcwjoMUSixa4pFWuKHJaQjkiYfo
WmM7GzXiYNIzvS4N/YP9/jpaUWcSYSZ5K1Py8keGSAd1Co9oNdxMQ2QvyXBWJ4Wd6CdgY/tVmiY5
QsYwJhVlmm8KDagvsqjVpxaHtPXoNVoGcvowWnsdTKgcmsftkkumRY34yL2C7bBD6GDKmxa6sqJT
DWqa+U1B9DPjRnW9RZwIVGsWgVGtIsjd3zeGVz7p5fDW0a3Tbce815qqvIEgdVc51pXNFqW//+z3
hxFUPDn5qA+8SkgkNvACMmzlzdTPJ7oIrxTA15/LD3bVq2sEb0PK3qM8jqd1nxGXv4TZYQ+gc/St
8saX6c6FXbYx9U1a1rB61R9c198cijSkwz2MOOd4A7fmVGRW3pQ3VZB+KnRzRx/D2gX4e9Kn5u37
s6euIy9CXPVaFrZBtgyez+PoxB7i1slMvQTT0bcXdAyjQVP2+eH9Ud7aH89XBgh6yexy5L88n4hM
PLADgmHC6TSg68BIkeSjl1a3zK2JTGTl90s1m1WnnzhWA5uIvarr/Ov7z/H227rkyH4+hnJfvywi
lPqDMVZueRPrE2yqXnfp0hP2/hivzv7nGf3XGEeuoO+Ehh6GV96UQXMItHwFA+lJJ2HRSuZHcPAf
uJ43h8NIFJSBcsexsZCeHKBoszGWSoOnTpsJfx0aK2VKQiKKJpMGjDTcvP+Ob6/nv0aVR3sbyG6V
uYVZ3ogEOUu6QLROvxpA7K/ytA1WXCGv9Dj/VMp2m9XuGmKYDYoIw0nmdPfPj/IfLyDdzTPE+wle
n5peiPboj//cfC8uH7PvzX+p3/qfn3r5O/+8LTL+d/wjL36D7/1r3OVj+/jiDyvICVu6/7/X0+F7
06Xtf4PO1U/+3374x/fnb7mdyu//+BOqdXTX+LYgKvI///pIgdRNdRv7H1C7+v6/PlTv+I8/bx7z
Py4e6ygvXv3S98emBcVu/t0BGAu+gOjIEq6Bfxm+//UJF2qiX13lQzxLnY15UbfhP/60rb+Tj/Ho
5+aooDDpElU0KBv+/MhVER23LS6nkhDzz/9++eufruTneryNwJdH3o23cz2uj6CyKbdY8viK28ZY
pxhsB6qxfJcaU7iLE+dUiq+zA95YIgyc0QaD/OZ84iX9eTx9B8pMH1gfLVAZ09dZG6y13iGyoBk2
T5d23JbrW6j/rvoo2xZjfJ7V3yUSR51XfoJD/akC2rZN4OO26XfIImchHXQ/9dpbjnnxlAWPg6ie
oKcNlnVyAx81tJ2mFyD6U5+3ifAXvhjBzRtLdYFaVQ44wRya5KxLraWZ0UgOzmJhzWQbjZJmP/lD
ltEi6r1sa5RIwFQujz2tEyfKoF+W00md9Q+RRmftrUCHeQzaH6JCiC9F2pKMMMoBl97Q7cwaEW5h
oj1o9UvhgNL1zSXg7+Xv7563N8aLnbS8+V+3f/wo6j8ubta3x1voxU/+n7bi/4f7jJTOe/tsRw18
mpv28cXmfP6ln/vM1f+uYCY4XVDO9BsIPP3PfSa8v8O6qFvc9j0LD6yc8r/2GYlIrirghLm6PJv/
X/vM8v5ukFMj70P2xSWUEb+zzwzruRvgX2e7xk6TlKGfn+vXU64rurGJdSfc5lwQVvqEJGQ6jY2N
ABjc5gsUxrLb0ZcVbMhBedu3UX3itfTz0G1oXbmzi7SYZw+39gQVxyqz0JBLKuktYwMG4KqKpLfo
qtE+8wcL0nMuWvW2kIXxwyAKPqQ0LNULcyhREwHS2268ORXffNnRrtBkVXyR5XFPa/0kDLoX0W/w
TvwhgN8+HOb5vCgMCw2DoCvkCg7D6Nalc5rKUJWdtJoT3XkgMzbIR0I5nenxw2SUyEoIs/3mC7s4
pZKS7W3NMzT4wcsBRUDbpe04RSIo1ABr6kYBMYGskol20jyGEElO9wFq2tsMGOtVZ1kJlDiF530u
2tjd+BXdhEu40ScYbmIvSjfa3At6GZzyQcQ9UtF5zWV8nRZNj1S6VzbeIstylGO5m4WfC1dzvtZd
j2h6Sm8nZE9IGC9LPYHDv23y1ruEOdLaTSh6f9FaDz7QLo8tuEGMACqfOTPMh6jKym/FrLvXIqoQ
Xu7obHqC9LpcZ5mRn6J+WJUnUdFlj5kN5+EidadRuxmCCREImK6hVBQRxU9AHr3xSMIQLkNXy8PT
mjZK1cjXdjeTbU+0m7bmDTaZLSdI+quNTW8PMusYRXZS+2F/af5v6s5sOW4k2ba/cj/g4BjGAPCa
c5JJChxF6gVGiRJmIDAFhq8/K/ue7mJlK5nWMrsP96mtWNVAIhDwiHDfvrbXHBtNQIYC/UpYxHew
98AfDWW3Z3eZXpmhUf9IOmMIXIw6yq03p+GXTlTtjexxO12xwLjfBz+GgqupxPCgoUxhgoeAPdM3
ks1Vu8TDUD1jTY9VNXrv9s3GAEatTDuuyV64GNzmntXWdNvp2Y9Ba8Bm9Y5n/4jSGOq8USV2tCqy
ZoyWiOCzfAf6OsE/QRUZkBjbbx8THA/gB9DyCscDL5ptFVr2+1hl1VWimvFakusCWYV5i13aEn+p
OoEZa5h1Pi1HCP3Y9I09rHZKJyBfOcvMWMip9NFtw/ARExUbvI4LpUHNCsdJJcLpOF1RzLt5qRyO
XO2Ib2E3RSk0wgQLRxuvrg6rz7wdFvRmARbvU6mqzUSNHMctfYjxpgoHTof4V8AOi4qUnyps7GEq
r9SpAlV1fK35ZWfcSy/BZ3ZwBl5QbXbOvSKPDIe/ZkuNY6HzrSx8K5hDlX4xoxirUFrkPHM/NnJK
lproDOfoBuivajatT+HQ2dkCtqV+ldGbTTufDQR9yqxyk9VU73bkvSQa+Ti5NvLK+ybNpHr17AzJ
cK1MjBSpd4b3Y6G393yCpVjKuDUOmC5HICeRu2Ga6gix7RuLEkxodL1ad/nsvDZMr3qdqgokvTFF
+xCPyxYBvAOcIJ2MfJe1wA/g50dgrvQxQKBavqRelW90up/2ldZhQD5AX33I3MFqN+VozVdRMSbX
gHnbr642DDeWNmPUHA1DC5+VxPFrnCTN1UBJDF9alubHRi+dZJnhg8Vxi041kuy5P28aPGafOtOv
NFoUFJafQp+HEIuC1JBLSIBesgcan3fLqctwj6WyiykSrrXNumJG024LckBDQh9pM3KPJLvv7VF/
OBY/npWvtA15jOFVz+LmXRQKr4tSHZPavFZ9l1em2DeN0jkHWvpOiSgEFJhNm+OtuHdv3BRK+W9j
pbtQ3DkpbISeRv2KoAJLxjHy5tnIdPmWNH36kkKELG8nmsSuzTmlSx8Q9u0wdcmjnfghWyq7IXSa
zUTMhYofA/cIw/mpcno9R/KT8vXg1BdBIXLk8KWvXfmel0cNZVH2b6nrxgomDk57LtF2JfwqKhYN
pzF8pgYnMNo6XnmmL2YY5Ngx13buP0clv5gQZFzXvXc0dssk7jpGY1pfvajDH51yA2a2ZAHlfkxF
9GtqNBAQoRMew8GQGYc2IqtkTOUUDK2fw/VOfYk1KZ3LyVFpp+mDDrYVs9GtmGTkQdAxxNuMxUG/
bIFHFqi+Pdved4TWcN+4Y+zCvGFZ6yom58Yse4tt26wjrOpND3J5Vxr6AmeJJLuDQVXdKIsYvJJ0
ML0ZRh3pq8rspo2Vy3FlMElfNUfWAW7bLt4nHbiKsaD0v/Ayp/kle+W7VFCMAmfU1AF2PUth/fRF
BWkhjrzQWvBhgVuxo1bdW72yokcb8TU+8i5TmY5+HVdPfjJZnYFleDPOQw9Wso19fE8w1b4b6wbl
a10CpcFmZgyBLwnUW4mZCFzRZ19Om77rMB+h1xfDFDFksDSAA7T4LHqFhpfB1KXaxhfWdJs0egs+
pKF+GvYwkzZWbTJNx5r8/dY2q8ne+qMPHV04BGzIUjxmmvYxlFE3a26A/A3JlWPo+BNFLuIg+hKz
HE5bSbNI3tV9fWc2LfaPrkp8AH6Og/sCnKlGLIC91TSJzXTyY4CiyQ0mf3FPeMZZFTcTWSNhlCzf
9NN11xyTSyzC7WGA4KpMLVx54VQEusWCufDNjjQohpBbI0Q+v2jpM2lemVHRVzkBXXiWcdl8l4bE
aXF2o/E9BDO6kx2zaOn06F/WOu4da5217DpnNdkYsoqam7Zt0cJItvtzRvPeFpWbtaVNJce3UaPr
CzZAbl/TfdkyIiCdZ729qxskQhIK9rqPDVwoO01W27gtcKobsEnCYcZ9crEbOgxhUVxj4VXWazLv
x1+QTcswjQ2saNMUH4zRW5iNZR5c8JQ3Zt0NN3almnDBJbUVeddy5VWQD5UwdoNh8dkkYbTySq8F
oNHe043eQ801jNcynNKFPtXZ/YA31pPRj/UX4BByo6eCVbYXFZuHOb5qipnhociRXg8GEQhUfGFh
7g6kHP61EXlbDaI7PkDtiAVmpByLPdSsqpcQw91XIxESM8J+aLKVHpXTtTEbUHvg6Y+QNtiQ5i/I
DbWrWVoxFH3fiH/Wg8qeaPk2F06fp3sjcexN5tXtbZc3zbwkRNNF3gsXpMs4aHOx0ZvC/Kn7evU2
qOTYO6aVNT4mUEBL8DqAx4G1+L+k74UH2VkYK+KgsKYVbHiTpsCtc4L+8bPKHPOAKCe2seyWNF5Z
EQB8dxJ4xIqsxwXTJdd+h4nvnC5LToS7Af6AiY2GkyI6T1N7WnZ8fqzYQo+rVdZO7QjlGTkThvcx
1xIIISbe0GR1r8cew4R2MMFCXIlUCyqJOBikCbhOqrwGFFidY+drLfu2XDaWqt0nRY7hoWl99Ep2
1Uf1cpptbH91OsDDrRm581XJaQCIW6HXx8ItRIh6LrV0mdRT/14XeHYsOjVkt5lQxkrm2HesseMr
fmQjfHjfbAwH/6mOAzP6wRie9oAIc7BSxioFHheHFrC8IVMA/CK9DiO6aZL6wS38YaSdbnKNtdVn
4xfltOLJdmTjrmZHAC6ZfQ1m2eRPrrfstRxcVAlJv934eM5cT06HGSjI8m1Ts4GAaeZhfmR1prlO
eaX4p4tKe3DqIzk2p55LctsJgyLORXUDktR/qIZZriOe/ofh6vU33Izn23Co5DcH0xX6MZMCd7rI
UiDdNWy1Z4hWlnddiFF8ZznkHE9tRr6mBa6WzNqmXNIxBOUCtoH+5DoUUgg8s3s/qLwaiD5m/Gjk
FpXwssnqFx23MRIO6fFUDwbAafacSFxxhZjcmiEdhTahEUwgdEERV9tC6incJiw2CRHKAMqjebG0
lkl+7BCptaa65wBkQ8tOaw4buQ28Mipa7S0WcbSDpuO8JV6F65fhVNk3jELZWiZOkrnAT4r5l0kR
6IvdZ/kP3cjBwgMFGMlH0oZabbVG4NxbFimGy84cunA8PKNj2mjGzwja4AGlk7w2YekfXLPsACo2
TboP42l2VpNduzi5eN1jS3yGTZjJ94gNlUfj+CCGaxuzYdImUGFXYZy7Kwz4FCtHo2GsKsYDaIfm
ykWN9j6OusDWrsB5GbncflJW+KRVFmQqOlaLbSSPc7uKJt9ZOm3m0sfrq2EJ10D/FVMQ6BehZjoB
vczFDhNzk4NkDkcja71mY6rOvqtRSN80WMoZS8du2TBG6fxtsgrrBkhsC1DE0paNp0wMTGtCAq1S
RQg9JG+OXiTsnGXuRMXSCtvxsR/T5ravvXQ7G3lyMGgbAIEV2/N7WOQx5Glp67sQJ5+lYcIjcZxa
vZhkNA+Z6u5d5tiVCa/NM7tVNbJTNLrhwQE4dOWUnfs6Zw5NjEm+mXWOBbW7ScYyfTr2Nz+FnTJe
zdDRtpJQAIZYg5zMIQIEHsZQG3wdsQef8n7vZX25N+0JkxQ1gDyO0/iL4dUDBi8tGCRYrNuqxCp8
SCLYaGYn3Fezbwz3NszjdJ3EgBFUxRICyE3ivZVGlRX4zsS2UJ8p1nWWm/xkONs3YY41oKQyH16H
fJhfxFgBXTOOrjZzWyfdikpJyPJY8wFp7NIrc3Jvyzn1WaaM/hXr4eKdImwfgQ7GYHahfK/kJnyj
2cIfazqYoWLsMB4bdrEt6sCevO5Qo5PbqUoi0VCCRTMKOfmFtQv/q0+yZey240vpVv0q9OgSY5Mi
oLzibr/tkgpvcy8U73MLb2ps7P5Oi720WicY9f5gA1p8R9xkfc2U96ZclmJDRRYBXDogVDl3zfi8
+kOzhZU0mAsRE+ih1fGfwWX70eJqspWq1jnhp8YVgI1uXbY+53PgsDcQKATbtGTg5EtLxJbCM1jX
tIYGhzdbvrRZKPecXn0CoxE/5U6hXki0cPB2VLYD4yE4BmhaPQNKMnKwcF6fXg2ObS2jBIpTUnsl
O/KqhOUQl7G2go0p3zjitbhJjbb8kiVe9G5T+FhIR7SQR+cY9rVtY6vaIv6EYdDiW1DgMu8lTobZ
EKZyKh7MrQx7FnA7zaYWc9QQ+JGqR3cdeRbbMTClEvFIOcD8i3L1TSaYo8EbzvNfoZLGfejN/raK
svHrLGMT+GlaGgcdVT1KV3Nc2lldPDgaxlTZYKf7iJX01Uzm4nZuE4kpWdsCj5xGgZNr2ewsV1kb
NQFqPB7Pge7N0IUcK2m3U9vHy8qK8necSzMcMLpqq3rguyu/GykmYXcZuFYUwo43o9ehsrFwt7Rp
31CcxLakzcZtPlnOCjYUdmwc15KtplhzFkKVybfuWAw80MinHw/rJQm0JJs7HGLLI6eXA+LLbB8R
g5QsXmwK3DT++6V974hpXEvT1R4pWuq3mWfFb2niFZj+Ir8FG1pl7q0/qeE78Wn+IrTELcE0u93B
NMnT4IwmtyGt4UuAdmpXtVlnLUynObrVz+x0Ij9eJnpqcy7J82+ZauZDj/3pczrCZzU7PcHq3R1I
Ew3OclCmc/DspLqbKMvs6EaPXls/M2/rJLPTVexW4keSztbab1V9g/sT3heRyKMYyFxZ3kpPY7vu
Ur9y1NRucYrWrvRMzhuD5OOhzgwKXIUe7/zE6AM79cVdmGNZk0XC+GEVEcrAcnDUoWp8hd7AL8OE
j2nWgzCs1E8hk/gmUcoGaqo7d7kLIgsycIvotNKT7nbmNM3hO5XlsYY/z/fgB9qlOU/mrWbK5Ic5
grlckpYI32gsGLsbq3NI8NR1ZQDPnzuynz5Qy7lBezzmGHtwinvU2o4PwY7TfYfT3gsC9+oW4nXt
LhpBxoqEHg6aTt0tyP04CyfvtUNq2dU335QKwmXhszKQjAJ1XOjuXem57IvYDi4zQaeY2UUt/CxN
rn2JwXYUYp8jozRbm4ZqXyV2pJsG6OZ+skkOCDHEj+SWJ9SaPR4JpmRHSzJoPPQgtK/gm2Zrz+rd
VZ128Uvcae2blpfVNq9jQL2xmkvqFo3zOhllhj9cxFGe9vH2q9nBVHaV0kjODJoHd1CK2FwNc1F5
nKVwGf4CRyu6auHeYQ6YtfGbM+Jjx/nL9A9hytEYYx1Ms+0JCBvOCFnQI+vZ1qLAONHVy3sq8c1r
5DvpMxSY+ikZzexdz5TZLciEgdCTUKKbLsGUfHDF3qB9YotPX7Uexib+ZqaFfWOKOnzJGlG5i1HW
9k6iAuYHVCGHHFCRGz9JU0Ibh4zlIFKB4bIMHzSjYOUKsdWkhUKQFV3KBLPPJKRlfI60+FB3Zkxb
QBlhdTXr5Y4UcPwTKZl3a1gN0tgqV2yN0tKPt70Td4dqiAyqo1Ft7SK30m/YVqhDyxr1TVqF8cPs
7bxbcJRRa8R95bjU3DBG5ujNUPobUzwft5uB7GPvKkYTss8mYKGFMsjL0D/8Yoksu0mwrr4vJrPe
dyCUuILTB87Ql7eaNxq7CsDB1jKMYc0qFO1nx7pi35491xAxYCLbCUq1TKtov6exBLdKEmcudp14
HrVrJ/LiZkUmv7tHRQI2TneS29lKsnVaJP4qyif3uk3D6SUXefOjHNknxbrMIbPOPuBdS+1zCKrw
Eo9qKbdn9QcUOx4Y3O5aK0Sq40Xom99nT2VQwcsMT/QEx02+MDB21gxIvUnS+5GAca/8yeI86+CU
VU+Dtp8t1X4vEeEvc8y23oSfJAcUwsPWkEN408yl95O2e7nT7Chc6lWoFlar2DIRUBdOpav3Oent
fVW52auZUp53oyR5TM1R3eHwyXZvguOUpDG5aelF0zUMvOFZt2LRcYRwcUq1/FjLsQwl74CruDG8
FgUJhiNZDWlB4hLsPLdcq0YVLzDsvZ/SbvzHvlT9Pb5qJRaiTXHtzw7rW696erRFjnQUlVmO/3io
iEuOXNJfVG1Cr7EfRDqNIaZmvlALx63VFT2B+Pa5iv21q9F2PRV18sVMjmqw1h3nX3gETOvWCg1/
SQDT7o2MDCXvz+14+3Vx3RUaKlUX+iDEB+3AKZrXRDeCex2aWrehDa9Ry2qc1HXOXgiRa4i4M5o7
59GIBnhsmam9jMhdSYBAF9sgv5d70E7OPlVFfe1HlvvLtnz70EQpTcGQELFFdRuM7ht7aF/ISJR3
LTnIJS5lcVD1uf+9jiYd+zwABmR6yk7fpVIX2EDQ/r9r57kvFmY/Nt8UIoV9VQBxids2fnb0Auhk
GaYrlK7dzh5rshWdTue1R6YCrxNa7K5A35pXKX4Ve7N0nPeybLwgw+NswjrK0u+53fiDDVm1nTw9
Q0gm82dNTPYe9oB99V8gmzmYOaPPkYXhtH0hMWNoZrKPsRqv0043NoI3+bVi9/YGCqLeoKAcH32r
jbZz6EDND3VdLRP0ZJtcr+ND5tqTsajUHGcHJ64nMJE0nb+klWaaBydNhlvUMt4NPL8q+C+n0eDJ
D3W0K0dffpsa37lm8RwxX48TTrui/2L4kX2lELt8s6cBo1gG5Vr1ksaRGtOCb3hl4IsY2fW0porS
EcZLPEfS1MKMm83WUvQDJxJNxeVXS7PZR/p5jS+rXRw5x2FI+LL8wWf/N43x9JJUIZ/x5GPlEs7+
DzUU3RMVKx4IX9D4PenC51L3YWQDVKzX7NCSX2Hr6PNqtAvvmpOF8zW3/WobmqlYuixAe2mOxWqQ
Olub/+Kw27awCpNdO1XDSs+T/o76Iq6uHbmfJWWe7LsJa4xWP5Rn1DJ8m3tUTZDh5nqfD7o7L6i0
56jgWPr95f+TQvb/V+VpRFLnZSA41nfx/7mump9vH3UghsX/6391IJb+38J3keMCiqOhQP+gA7Ep
NVPTADuECpyC9Mf6NBJWm65w9j5IB4/9ff+sT7v/LXRUzVwQGA7/4j9QgfxdiPXP0jQlxb8LsI6p
ODkA0rmHZwbpafTwzQmx5fgwEv+rOflIefy7xOSvq58IkF3B19xiOnhXHctelnegN3NbdC39dfkl
YNLf1Y1/3eN47w8SstboPd1kc3uf6fLJFRMVYx2PdjjF/5FW7a8bHG/84QZQGbu6MCFTtpUiPxgm
xq5EJbv+fIjOvYDj3z9eXbW5k4T8fMjN+Hl6000Sck7+/OLnxuZE+oZNm02ePI/ubc0I1/2gVW+s
2Ky13mjtPr/F32Vvf43OiYJv4A7azHbyXkE5xFxzYE0y7d2UOD7USnVHWuvCw5y704lk0ZN+NkZk
6+4ylp/YlLvMyFexZ3z3zTGINFyYP3+ic5P2RErXUpOdpyTx71xFglcKrD9TG7PmYsqXHnqnz+9y
5tWcaoG7agS/K2zvLnLlfMOTOQ+jk3RfhNOaz5/f4syDmCffNuV5a0Qx4MGT6G91iXFxnu8HET/k
pMQuDNaZ6WuefOH445YlrubunR6Jb1qucFBonK+f//4TceO/5tYpoyXzGtm7ba/u2tpYm3WyHij6
e+He7J69+Sm3bXQwGHArTDSpggn33kYa8Pm9j+H1gx73r3sf//7hu+TQ2tozYNi7PsSDbuj2WkEJ
5kZE2cqxvo8eTTvavFAmKLgXF+VbKcDcsznGVaTws6NzzfF/aoQG/DeFgWMAKa9xSHda9cu62Bh3
VCT+9meehA/da8JijJW6s7R4b1nf6+SbPSqcqsbro20JvhoFvXpa49FxZV25OakeW+0HfEgujNPx
q/h3bRPovr+PU+4XqdaYU3GnF9OiG7AvYLzIrWwNwdDMS55+8F5CeRdGG6MCrNLIddo0y9DGkIJ+
rxCPU/5TcnDx0F54ee4x+PzuR50EpWJys6TXZHIXq+E9doCCjvqLByo6s1K6+HJ9OdCyvognn46E
biWt3lioYVRByCHaNR3JFrBf6633pU+xNgNrb07aTe8nL2MbUQHUvlF520zGeDWQ42ni6dozNE5t
HJjGuN3Dw34Y/fQndcfV7FNgTBApEtuJjb2Gu1wY7hovvYrn+VZ04wPbAk4a4bbv3WstpmIzURZA
F3Hbqn4bkbrv+viKAH6dlOSE+uqrH/U4BOGlpJptnOR3ifAxlNO8jZMnq9IkvZyP2bo5Fq+7gS12
Pl45itBC6nVhdOHOMsp7OH2bkT0hJuDV81SLC2HthOv813dzEqUNfJaQZGZ1kM7ibmTbvmzriYRm
XFiLLqrI9+VmcUN4LZfTpNQmUjRufj4Xz30Lp4EbVwnXmdIwmBq5aRAAlHWx/fzSZ6KBcdK5kcIb
tP3ClIE9FC+9cL5qdFzS6vr6+eXPROp/cEQ/BBubjilPSKsO6tqUi9yR+4mco1lR+uviC30T5x7h
JFLT+UFJxnXqwCBdgf7A1ay7ps3h+dfCLy68gnM3OT7ghwexSmty7Whqg6nLbxtNXk9H42hxSe5+
7vLHv3+4vNu0ht/Wbh1otdYv5ry6RzEQLSFh7z9/EeducBJONWf0tNSK2oD6x7CkbwDTVbhT26zT
L2Gfzt3iJGCOwHZkLYwm6LQpmDVtXFgNpRQUUxfewZnP4B9dSB8GqfeFUypUlAG5yx5so57CIsou
vYJzVz/5vqGrpCiy8zbAPu1BkD0XIvr5+eAfZ+JvovY/QsqHH174McyUuG8CPw1/hSZZlnCagzAO
AxU773gxXDiVnHkE/eRjdj0tP1bY6yCnNxlfEOuI4VMXNi3nLn6y6UqRNVS239UBOfAfHfLixVTN
F8LESZvlv4KrfvIN56jA0HslXdAdrba7VeFu0k7tQ3VTxt1KM8PvEYYZNUqqRdhl3z9/Leee6N++
6amtcXPrAtMPN7I1yQGH7bT6s4uffNGRhR42azyWi9oY930aowJUtrjwKRzf6G9mlH58pI8zCrGp
MyRtF/g9ciyHFKHKs4c6o49aF1/1o3Vl4U23RYlbyJ89z8nX3QpcxQHCdwG70tvZaB8G275Edzyz
Sujm35/Gr9yI6lzXBK1vv/dlD+bBfW96Y43zy4XT3ElX/18z7OTz7kyqk4nUJDuhJn3JPK3+UdKa
tav6NgTC2EwUJGscQ8EhYC09IYzMYGvroZYfOjVVhOIoXOtIkL6KAisJaabGWqUjO68hsjbGnJvg
zQ1xYfacG5GTFb/LCpp8Nb0LBoynJU4roTV/SWR50/NxfP5Cj9/tv08h6xTOF/ZF2Phdwexn24cR
vOFScNJ2veU+6zi3dGE9vokk6S40rR1n5u9udxI+EJ0UfqnVXTDm+sIghceGLY4vfA7nLn4SPiDa
hWWDRiLIXXgkbdbiO+lhqfT5SP1+YYOX8ffpaVjUxOkf6ALHizFgc6qUMaMex7E92Xx+i3MPcBIt
+tRpAehnTYCwRWF6S6GP/qn8wqs+9wDHu36IFmFtyS4ZvTZwO7r04C68FCHymdw1D5///N9P138z
AfFGbUJq3LDwUOy4oljhfyc5rO8wx8huWjDv95/f59yDnASKys37zBJNE9SzhWt9s+2aLpjd8u7P
Ln8SIyqNdEhTdF1gZeR3tHiLhwuugq16v3D9c+N08lkP4Wj1oZc0QVqN/d5AJbNIrdJfJtKwdrZd
YiQXYQbo1vindG6EZ6SZIRFTDUUrK66XoBf6JaYdSOBsP79GrFNc055XLWslcgzDvHAz+EXFCWmC
wBHiim1bCBkrrZ62Q+uY61Lq/jaPnUcMaYqVMQ9I9QoPsVvfoJrRMTHqyL2v/HGwNpnrNJuoKPRD
IkPW49hG7CR17JOO/QVS+TmioDC7sYzJXTdxGG/8KvVvrTq7qys93WL9FW3CbJiuFJ71T42lYd+F
DxbmdTRuShxXV6aEE0EWsrvkvnNmgL2Tmd4OCPymsaqDvrIOmC9iHJsU35FKro/nms/f4u93c5Z3
shKKWHo2/EgZNBT69n7h2VRbrOmn5CRFFb7JMBa2rQuf7rkHOpnxvp1HXZNPMvBs63aWyI6EddtM
Fb6h/xko7p8ro+WdzHoct9vORIYV2DL0r7qeypaPovG66djjfT5kZ77bU18T1cQ2ynkhg8LzgVKQ
MEBpRBvk0Ld/eouT9cXsYR8IT5dBYrS3MT3oC8PLH0fPefr8Ec69iJMlpuuM1msHmxfBWr+M/WZY
uiCClk0Sxlsxwlr+/D7nhup4/w+xekTTLSGut0Er6y9+aN+2Y3oziUs85XOXP/794+UxRfGmeqgD
p3HCb/GoZUHqJjg250n5h1P2JMj1lpm5+tSJwEwwpITI9ubimLDSXLq+aBof/mzNcU8OO73WuxM4
NxGwbdtPJZimsIXqNj2l/p/e4mROza6oEyW5ReFq23Fu7vu0udHy8AYW2YWM3pn3cYoxyaahj0DZ
iCDNlxjtAomjheHzmXSMeb/Zcf2jPfrDq6Y9TpscOxNBMisq1OnPyPKDzy997lefzCJzHOkkRj4e
hG7qLQet3E49KoZ0QOH3+R3OBFn3JJA3vjaH9Eg4gZajYC8rLRgM/bHoqo3mZ7vJiC9sS4+v8neD
dBLMac5QtZMXInAjbV1F3ho94c8wNq780iH3bZiryQ//7MP4R1L3wwtpRnRDfSt515nsbmafFu3I
b5JdBXJ51bfWJUDgubdzEtB1y2NlUpbDLrV3FnM5Ys7eGIdhMpvt52/n3B1OPnHNR9mHCYUTDJIm
Ha29KUtvo5n+z88vf2bmnpImooSfKpvJCdoJ4UGUxQWQJ6O+8BrO/Hhx+lXTK0Hjau8EiP0Pee0c
8Kt78Cr9wticSRRbp3AqiBx6bSWCNBXSMro3Qa0jtR427kyzHWCkusOzhgUQm+vPh+sfbJPfTOJj
kf1jUBeO68W0DYgAJEEpnqJKrnRMngGQmeUjaaZVK29K9PBeeDsWP03re2591e352hL7o53n8Z/q
q2TONvC6Lvyk40z43U86Dv6HuW7HYzVlaeEGHnpgMY5Yff+a/Ud8KRZdU+308EBtxO6/uHW6z9Qt
cpxlFdJYZrfLbKYERct4faydwI69MErGmRVcnIQUbHyqWQDrCzz0Lkgij9Y6EfqfuNiXiIwQh9Ml
+FrWWF+Hr2QftpaOMrbplrK4ssPxQsD/feYGkcPfB6a0O7T7YVkFQt3NvWJfPy/divLasccljVZm
/+LIYvP5a7DMM6/h+PcPryGmRWPQUQQHnaKRpkF5fuWMpUgXbWO/yNkaF2btTPsxkd/jUD0OvkdX
byynL4DD6Ayu1dEzrfpl5u19ESEQlDkkL/rYwqXQRbSui/lxLGjhdWRJF13KkXvMlKA6GL8LOo0X
jWZmS91vqkWe2DXNcQhzRwcDLhnP8sKInosWJ+FuRMfgIKUrA02Pf5lHZabv0cT8+QiemzQnkQ4t
q6h1wygCc4ojJOUWW9j6aN3rgxyOhgtHijN3cU72MqMpY50Teh5YTn3r9/1PUWPF+yzmS3aVZ8bo
1HNrBuZpQe0pApqU94ON1jiUl9Ly5plJdgpiTrp4ruOZX9+bdrePx9l4wNwda3Eta5YyTyIOSa2U
S6V5+SqfZsYQVMIhhd9wZcPH3Mayl4uUlf5uJllwPbWNufHwjNzmSTFfq7SraZDubXYa1SBW8WCN
Fzbb54bl+D4+fB7gD8IOPWYehIYL6rhbcIZYfT5xzl36JAAm81xaeRNluGgbO7vsHp0uf/n80mf2
LKfgXwxG4OvnXRbk0ltY+DoZ9D9ZDo0/tX1QgC/G7PXP7nQSrHRANK7ek++a++Y9rugkKadpM3ri
JmmBzOTyJdbaC+vmuQE7CVVWnpexbQ1JULU0cRlRbaySWruUMD/xq/3XKdc5iRIWjAc5G2PCXn6j
nHqFqH8xOHdlvxfdpnD0heaCA01+wj3d4j64z4x5FefOqothKYhnz44BiwOw8+NFONAKYjxoerKc
48cspMFafnW7DXv5RWaZD6GCLRCm24F/drrN/72FASDw85dybqBOQtJAdj/F3DYP0J5/zypr2era
pW/5zLVPEdYpQ2SGSZUFojCvh3akV7e7sBad2xfZJ/uuxKdbQ8vKjAgaFPoXG8doPQzqNEElGqRg
GkLxRfYXIuq5BzmeKz582VY0pHE2FzTl0NaJzinZytG+UAo5s4E89e+gixrvJ0cUgSP2ETmxel9f
kmid+9knUQPpNzJy2DlBSvPW2mf0d2BN3Auv4NzVj3//MCgk68qCc3MWWFV9UxpJEOnRjz+alPZJ
pCirusiKxi6CLM7lyjJxGBETTeSfX/1MxLNPYkPsVJ4YlUnE84onMjENzbTRc2+NN25qHTKR/ZA0
WH5+r3ODdBIoJAwMTdR9Grhx9Qhdi/6wmCTsn1385NsN58Gzhnksg7HBFFXFb9gnVX/2dq2TTQR4
StR9Rp0FIITatRpYFAo/vGQvdmbSn+ppZ7JSNFslRYDLytciLb/bTr6OTVoCPx8ZFhBm4W+ODKeA
yDCSGY3uZRLoprat3eFAMHDEMyRVp/b2Oq22CTDwcc+/Wo1zt467r4JBNP+HsvNYrtyIsu0XISLh
gSnMdbyG3k0QLAfvEh5f/xY0eNFdoVJFT1QSxbokgETmMfusvWj+Eq+MCYvALZWHBSyMap31Qd/L
bQq5+6Hnz3wISnpPL8yzxgdZPaMg1nDoGXk0yuU4Tm+LQuahm36uNH5uBxahrJ4LKBoY2Kz37PPg
Kna6eYRuOordtrV3NkkcdW6+sg5I0SZx5Gxp9YR04nO0zLvINs5taZwkENrhqOVYy2oyGJui8ABC
eIZxI0k/c3A40fAtVR9tKwk4LxjKxjvb8tuMiemBH4gbQ2Ls+RVau38y4xYd6lGWy50pv7LyiDrQ
Lm0UBY23tPUOmInHR6pzHigRGr3swvc4UEs2LKs6o2Czt/vIBL2Xum9C6vsma4Km63yc8qzomkU/
LdyTbfWVU28UzQmkeDCAgyttJudle6JD74J04FK3s5C5e68ci1utDncUON4iZgaH/JKrj2qxBFrL
f5m6p24ztJr1xu8QA6dxkg4VPyAJ9V3SnrAq86NWGUQypn3ZVqQWSbjGKkgJ5rfOHTUMvD52kEj8
WKjhjO+LIofDdgvVWfjkiYPYDVHNYBCTrmKX6p/bRYppoRneBfwqjLD4bVlvuZWTWxfKF0wZi+Cv
PpJ/2DL038LIZKJ9jadqdg8vLOXZmp8xleH/fi+2z/i3t+K3EyEvN3v5igRkNNxXyuc4t7nwAOul
4tIqS/zlx/xhh9V/OxqcWloS8XRG+dza613lNUTDK2TEFlogcyQ7EamH/76iP92t346KNgefUg0d
MQa0i6NTI5MzAIf85UL+tE/9dlQ0w+yCLSK/RiT4lMTUnYf2kPflX7ww/iDdxVXnf5+hLW15ECt6
ikFC5CUzwHU5nXjhksEMeSe2mKnLHyaxiy19V+viXu1f//u+baHLv62E384OgBnonogr79vBsD4i
t2ueG6Oc2J6i9plZMPfqDMvf9G5/us7fZdzSLRRVzlZ675ipuJtc03wQqnTCZR0YN6stapdZi1KD
kavVs8DTHVeJ6XhZuBbYErUJ09r9mwH6H678d723bZEcSLBP9yKrm4uhacVViVfxtOQG06PQA8Mh
K/6msf3DC/e78NvJGX9al6y61538B6Zsr53T7qUwGSBM/rJG/3Q9v+0XRa+vpUSsc6/Guek1bE8e
Y9am302duNcmclxN1eq/lOK24/9fls0/OvD/EfQB21kiZ2Y8fRD9t9rorpM7hyrkH2alIc31mKHn
kVdG0+6/l+kfXu/fXbQ2B9/SLJbiPp/qDwzPv0qhff73R//h3f5dkq0nslMcYyjuG7W/gwDBOT9+
Olb/l43pD3vgP/WN/3Gn8ObM+8zQsnv8OS5xaWwH6LEv4pvZUgxctU+3Wv6PRoT/Px/9nVONp4iE
OKYWdGcO9Xoq22OCwJc/muWiMVQPa6to/5p7/WnF/bZ3qBFmOoVrpPf4AdpPJoiN71ZWiV9KhQNn
WGUVJrYKuxqTLZrhA9EzvRQzyB2KAvh7Vq6dnUlSLh3rdTdO9RiA5Ox7v+uNv/kV/hPm/cs6/V2J
LLsFkEjjJvfDjBmUyYEfM+6YA7WtHoh9lgZ2DlGY/MIxPNhCM9M8xna1z7ZCfg4MBD6C2HXrfUNG
mZHdF1m+5ytk6r1VhrldhnH9lmBeucUXm9HiFh7i6DB0AMHpsPfjDzG8j8NfToo/LNbfpc9WaYvG
zLgeOns95a3MV7u/xMoGFNd/f6t/d+qUbi2BmXbZfeKU7UXr2xzulgM8btAOlq7YD4Y1OQfNyj9y
vRvwCnVlmIN+CzHeivd2ZT7CyoM2kbjAw/CpnHxAFZ03wwsmqK3dY8ZLzLjnLMrXXAP5gbVy/Fxn
deYpFXCNqlPLYE0yzbMZS94lYnFOhjrW1wUQl5eZebvva0BGrqp+rxczv9MBSXttY/YHt+6+JRMx
m6PN1SmbLG0vpYRPSljgz4aynnp11a+jyVrT1u69w6Zul6DPPCG3U16Mbi4OK7QO5OQJA/or00s2
QHeqCIkkpqiHvSLcLJhSlz5HD+TDVHQvG6XYoRiOd0JrRn8xIGrleqLcWfYyBLiBgojSqpx7lMlv
yyiKx1oY5QWwQ9YwBzHGD6LQskdLRG9xrIGbKOEpZqVCDqT2nT+t1rqbFTQZXVIoxARzFxpRzyJd
p4epUgp/paHpRYZ+7MsarxBdfzATEGbKEOm+mRhDILrJPnRuXJ2QKdqtn8eQCqpaPzFSEO/ztv2i
vv0jb6b0qKUF2shMU5/bei5uYur1s0tb/5SDRTuKMhsbr9Kn8VaJot9P/Twc6J89zZbTBckSRddE
kcvOGBTrlEdrdZcpTRbQ18Y5BrJdRf28sb6ypFf3a2OPuxSI4N7oByNcnLiiR12vYb4M6o2xZ/eM
DQUiJkvSXer7oIrjNWym7E1x2m+4d6SenTOb1aW115UFTJHqIoAA+NCmAjDox8QZD9poPzHYsh/S
7HOamzJcGFQHqgW5aC5AfOnZaWizw5rYltdpmFjnevoWjyPwC07+or0TCWjA3K0B4GOsXYw/OjsP
G1v6s0velEYHtbRDJ4WmsFywkd65ffQ4IomKR/caLf2dOveKnyfrD9Rfxn4haFujXax/CRoVm1GW
Z+g7XS92CxtkbJQ+kV3Ej5YTkybVEmTtFRjQoessTzKAoFern0IFTPjOJq/3wi08MbzNkeVX80c/
UFPEOrMcZQiYEB3Vx7Dae4VU2oMhF5SacVknemN1FxBHPU5aezVYxVZrHVp9Qp9ZRnc6hqMaVXDL
rXCcGlOcDsYmL7yF/hmgxuEcJZbip+bqG7N24KodtYXjpCcn6L3+UH8ZWfGh8aq3jRWu3OcVRZdZ
PYtODRKlJ6pTfKwyv8Yx9WWReu5Sh2ZkbPdvVHmS6XLYvpUFuS/i1ZfzEHBP8D7x4/zGzuQVbhtw
Wu8bAtKFGW9Dzp6q5sc2+yjVhqF6OqJmd6F0No3yfim0oCs0WAXQjvjba3uqNig78BKFAtsMbKi3
n3qVp6GPXjrvmqjyOoynrG594P+YyVPffXOl5kPe9bmOvnyTTnInyp9gSHoG2jAO1XeN9jMHyRVQ
toOatB+t7gxX5Tj2i7n9+qZEo72quJUk+Y2nr2ngJZeLCvhs+9sayCqoWWsYl9FhUFzPZkHNFvDh
tNW8mRtYtEfB/GFtoRTdnpilXRwm6uH4KiBJGh5CfkrSHCIxIEm4S2LtPUI4Jsfsz3GQZ1ktMFiL
KmhU4y7Kch9IL0OnqXNJDFYLnS36uatPW2GXViB3rOKG+cSww7fUAzF8WJwpSIf0MkcOO5B6yHLk
bwObaGzsslQGRV386vP8xO/ZqPlFRk04S97+eVfF2jGximgfbcuQi667O1ebAr3tH3hGeR2dyGo1
nxd21tztS7bSXfkjysyDGJvmMYKmBJj8rIpmW28FhfvUKJib64btgTlGPAV2Nv3o4+jXBtqbVGZD
9R/t3DMDYQOLkHdTyrbAYosH3p9UOSZlFDbj61pg/ufMTVD0DX7224gfKTCZh1g++lbbq0DzVC31
0/yWpMdtzUzz1FEMAP2ZrPZPy+j22ppz4sNWiyEsa8q2AnCxxhj9YVrvbexCE3U6NTO793LUrHSH
H+sOL6UXhTBCFHm4RE+pDi8M/X4CKnp7s1lb3RqHUIG8sfoet8NxSiH6UEWi4+XBc/XcLgmqWfVg
iXjbu9bMH3Np3s1ieqk4SnodkXIivrYF364vozk/RS5lKXbYQvzg4431LddeGPkK6pL5wlFcuf04
LXnb67b9KtsPyVuCIyWoCpiBrnLISaZn20SaZh668k137Pee94RH3K/WN8OOgqEcjxlTgVb+wxKG
BynTg1K33Xcc9zy1yR6H4jmx1gckwuCwtWMNFm57RA7kOEVfvzQ1PcdmY/nTsqYB9NcHna0gc0WY
OpA1zVxLvaSYD4OVPSk4iOY0pVK9X0Ijqd6rSQkmkeGcU92kmu1Q3rzS6qH072Dpq+U0Jxe9DVSj
PxnLeOwrw0EA1ymP7cwSrfLqYOcTO4u5BmNkiYs6jr6yRDBkGDYOHRW6a56MrxW0WejcruG1uTkA
HWOjhZdbPJsxFaGE9aet7kEpYytI00HbxYm6n9TxDoJ84IzOHc5FT1LMb2PdPa66glJX7kBpkGby
+uZxcj9NM+96So5jvFCQ+ijc5aVL4lPB14dlnOlXyuHcWM73pVyuMo52ZaV+MCf5nHKUIXWAcWY0
C6FWgY0YfGJUGvYV6ipz+GC6mNBsHs2me+XcrJ6puB6GtN/Nk3vOoD8eq4nTB2hZtst1Md0Vkbvu
iZvi77gTGfuZqX4YRI3a+u1UlGHr2mjLrAFgSSo7iPqLtgPtDJhTJ3zpNZqIA3eJyUzZTIjQojqA
LzLukaL3odqvmt9JyPzMTZinZrIrIJjwhnfMAhm4aADDlyPLFtc7IOAqyNx3s9U3gzRI0lMSlDOI
IVD+65NK3Q06WFKdKhiqH51I9YuKBqf01MVNT8gzTFQYk1o9xbKM92JyOvpovV2+qmCwz6ZiyH2d
jgaaEJhDgGoKHaWWkbzZRZK+T0xMnMyabnJe9nPkNxU1XqSz5TVJ3Dw6jGplbfd7zuHegI32BIic
o9BL81ZEcFlDxVC+VxWW8zWwptwrGVx96RG5aTtg39YT63o+uGqZJ17dpip+vDWDyWuiUfFr4Uc9
Le5q+XM7rT86c50ptBbNAkfYnMWyI25mrM9xStUAWqmQqmic7w+61cSDV+O8+z2D+bR9EK41g5tD
EM7l9KuRir6gzVZhzY/gjx8cErfQiGN3ClOI1uFgtJPikZqBejWBtKHAEyUvcCqPS10vqC5yoGSt
w1o0bAiSal31lwjjWKTfzib+AWLE3VH2brNW+3HJ+wLiu+jDLEtJmfoph+A0DQ+CJlSgz+WASH2t
X1CUVC+xRKmIfeJPZ64o0ZaYjqX6V9/jN6fUlfl9Tqr82BVdASNQ789QmrAVUTgGFljdvlE7RhBF
DRS0aLQ0SNd2OfwwW8XcdVqsPUY97DpYpaZFOXjLIwbGgUpNscKlWbSgNJwZoOMkDnFio58fC+DD
ligDQAoulwTos0m4GGD1wKugb/bWVe1w5jT5189+6oe3aVinc4n8b6foLRbx2MBiH+i0ypOOsSPm
ZTK+QA9c70qpAcE2RAJkTVGmxa+oDPlKwXGhuBu4K7XUL/Im7XMozMjHa1I9QzkEDikdJxxMTb1a
tjTRIxsIYBshzvOss30vUOe/jVYV7TAutI6JHKv9kNfaaZEgYhUZz+w7+oKR1dA+Mp7DbLVG6dTj
EnSQnpyIS6/o1yhalocRKxwfvH+aekM6iHfVVvqw65Tx6ODO9GrNkdiBBU5vcSY+1TT7Lkr7tllu
hlxsdy5wR/DYcAl01GHiO5nMWfU+90ujgN0BujwYwbAFuDWbngU2GlxbT1sV20dGSR8zZwxwT9iZ
E9ACZ30WGgBrHRy/k2wQ+lK9j6XlAsvkpOMtWtz84hr1bliJrwureshMlxhSwweDVKrT5FM2GJfE
ikImTZ5dFxJz0REVrRYjvoQds3voCO6FDoKsdR/jYr7IakCcFE8PBDCfFURqX+fbAJHZew33tMSW
Dw60VM8cifdUFYX+eh0BX2WK2GfJsosWcNqTm2xlH9o8Tp/5upAwH1TxM26MT1soOGp003IPo5bS
yfhWsBG4uXgcnXRn2Js2qHSZpMf+eVtEj2WxYtyT6wFkT2cneoerBlvtuK9uWxCtdyF4XJNRCDsc
K/Z1WHrcQhXFlJFdurW5KWtygR521zf5czfVuxxHVuhKtRoI4WB7YfT2dQEJvc8qa77VsXCObPz0
roxIF54ucn2vmQPRQh8p6qmqRPOs0y4pd+U63AqblGFxm+n76OjGddChe5Vacm3y6GrVySOjSFBO
Nc6XZIIilRVeZSoXa14XEPnpHQrTD0dPv1d53WA7rQJdr8of7WDeljm95J25s1LK+1o0e/Dpoa0a
9cNUNgw22/h5bCrE3vLdNg9nzsJ+GV4XPlCOw/cJKHNo1rb0spLSQoyBAPSu8lc+QsosIMh5TUTo
j3vJr7G1WETTxRTLYRNiYX8C3C79qQn+TirlXSqq46AnrNLW3m/P3SlwJbHtiFCpEc5z58KVzVZ4
wZk+oiq23yfJ9VkcKR6k/D0QrD2whR1V78cMX5BdVBt9SKD0q0MLotVr5W2j+K5lf7m5s9uuWmjN
Q1ktH6tVn/qS9ZtUQj4y2JWdDLuxftlCyw4iKbPnhu3cs+IKIKkyHa3F2RSb/XPcirOJOZXSy4OS
TzCnx70zDicL0MGSrGPYglfeYvp010eFGuDg7M9q/KMYBmBXlX6IaoUNQcFyBWyzo6FL6Bd0fOgV
QCGM+ecgC+fOym0ziNwGIj2gLzkV+LeuKV5TWwA7Z3cKz4u26NzSoqxjz17VsxRK5sV9+TGW/REa
+p2TrNfMTg7paH6bSyaljGqvS5CpXVxcuaadO2RZqJIWm9YKaD3+DuZko+hHCshr5bNI6juB+hJs
ZmLs1qZKvMHp2Ez1rZyDKwr5vGmEfe6YnmLNzw29BoedwCZXXqvu1P/DICnucnf9iqmPdIlEnFTH
N6cnqzKbevTs2MY+fDjbbnUu5HLV1ejm1B2xIqvP0OZbqamnWK226Yqv2U0P5QoH1h7dj4w5ds5v
uqWDSepZDnc52gmPt+lhobAzW2owSueMaceDFpsnwQSW1yvOsVDcd3tdb80kzkY8/8pU63my4eMl
+XAyNiYFgyJnaJEvddye9dG8oBFrgGhQGirs4phq84PRu3uRt7+cmtKniPt76jWfaA8ZbbBvXTF8
mC6xOHciXdzn0jYPZm1ChIRRMi/qyGOLn2cQuyBRD2meH8YUd+8Z4Mwe/aXJstVDe15aSijyyZL2
rSeI99JMvTigFM0pnw/4fK5+1RvdoaRUdaDfLHzUvAQKbQsZJDn1PYHxHO1Z0Sl9gw4EsVHBYCJU
sRSwGNZsftN5j0tLU1hLFFuB9FEeqqL43NXucEwHszprtdH6Zd/KR8WdzVCplw7h1DIXnms1zb02
ZNVT6phJuBjZjyUfX4c5LS5mtVFfZ027qzYFGlfJWldm/AjEAIO1GlSVd2SproU+65gd1cv7pKbo
Kd2lOFGoc1/bSdWOsbYUQWc1w6ddGtnir3huCW8BDvxtklPu6yXrpzGKyfYoceW7uYxMymDGeGo7
jkurxcwHL9NxuOeptl8Ay1G45gImpIdNS7vrlyq/mZI4Ju+IPTN8L2mcYdexqtUKNqLr/QEhcNjC
xWawDi8Sb9AcSPTAbh5wmGpwEhqM+J2wYXwCUlxRycRKR2O78vXU+SK8sB8HLZbvAq9L3ZsctWi9
SWpRBgvabAH7mDpscYbeihN5CtlvYU9hAZuJY1MOUM2tOtunaoWUrR1waNEbS5xauTSnBkeq4z9C
y8kskuuCxWZYYVsTYAuSX9vSHXbq2NBfT20ZAKwW13VobF+oI+hG6kqP7lo639NJ3CfRuix+7WSz
jwO4m4a52Y860Zkmd64URk/EoiZ7h4zNpfDbhJqF3lhTxHJOgDAeVBVH8bhy2WjnSYSKipFYHVto
Rc1stA9xPqQvuPG5e9SQCwYQqXKQK7YODkT8AIqoEtQ2gGS1ZSqFpEc95+qsBEZvFHD5iwJyEWNu
b0kXqx8W/hnnYSq110yfgPIq2Zw/4Pgc+XVWttdFzt/0dqaIxRU051XocdAx+/ABbKELlHEagOtH
3bk3e/Mwa6pxlTIur4iuzVOW44ozjLrxInGIPs9dim1MXESeuZl7xAzOek7CySL6FovBvNIpDqPC
XrE5oljPDBuFSzboNqJ6ajObZ2qD9upgK4UJlyXO1dRVoRPnVbCkCFKsRSZ+3NXFnWDa5DbJCg29
ASfc4BUOKkl0Xrb1eMARpvWzxRaUKW1SE2vUjzgTwvkmzpM/kSiBflr6CB+ZTpB0wP13XpXCRGnY
VQt+V/DJ15tRRgIRTCdzzdMSWc2bJYeb+q5eN9+zeKqRt0vHRzYtA6xm232Xx90pKygLF8KYQ7vW
x7ATYGt9ie3Glz4wVicqhbaARNXl6aVc5yDCReOpgvrzLixb3XEUqTfZKPSj7Hbr/aJrBqY/rOO+
Xd0fU5SkYakmrBJaAAH+2XUIyHRh3cX1A4V3LM96c6Ee0DSBlXNHq6wffModW2yUNt442GTXzVz7
rkUOQNdEfiyakuIonMz8tCkNFu7jrkvxhJPaqu1kZJs807i72KMNERyB+9UtKGYowrFCXcH3CaI8
5Oc6cyjh6danOc20FjORh3pLpIghWnvfdHUSwhtYdmU3DdBTINPTN+oiGURdyh1SOe0dBiJ2vaoa
eMkvkj25qjxbaew3rGrwdWtqqrMjCOQoSYbPconxnjGWlRTXHAAoEUCN0po9QfvcExS6kqWSQb4y
s1oW1k+lzLqTviiEolF0mbrmV0wKm1blpSrlo+2ql67VnlPagWG55g9NNp9I4S5DWv6SNXta2aof
ek4kXeT4wLRtTBjRwH+fiqwKFFNrgLC3Bjh4Rqu4XRx6hngmkXpaFOWuS5KUkZX8W+G0zPsk3fMa
aRwbTqJ60Vx/x2p7V7uSSZooNC3tAOM98dQCKwOxfFdiM8zBP2PFdivd5Va1JpXTyA0njuBySg5z
Y9ATQXdkjOubg4xJZs2BzvgxElQ85RaX2+mzLBiNwEjilamVLd4pnhpiHFGQ2aejyi/dJ+do7Rd/
a+CTwHXkUMVr2cQvymBc46J5LUzn19TqR9PJ3yCRUi2KMIqJLRrHcsVzDI+Ut6wioG7HisKUlV+G
bQ+mgNB4rrZI8FgVJj2m/QQRuA+ETtHVal5xrbnC6fu25NNnHc/vw7Ie5aQf+pWyZLvYj2OVXZkl
+xXPyqM2mlTG010ja+vF3g4OIufFz5z0Z6tiv6SnzW4lqqUaScfEoVSxEhZ0jvYCMxs9mvLe00al
FXgoo3anZtGrq8NFBtfpRa52YFXRYNWb1se5gfSuKWL8lrT3WbHf9C57M+x4YpLGsbyGc566/kmX
+jkaqbykaxufkfmVgV2XO/jm35aqX1gGrRlgvsTMrmHTZWoRkQE3p1+WEWIsXY/xLxlpWZo+6N+P
LlGuQojMdxN1wKhr7HeccxoIMvNxYsCeLgA9HgeIeNJf+JzneE1uJfsHHP4KoHVm73Xb+FW51Ocb
LZhrcZ0bigVuY91y7NkoGzsvfZO+tM4iwjZ3h2BN589NgZik020c9T1ZB+oTMw5dvoLDVLWXMQGT
NjwpcURmuzgPqZPhijihMOxr0bCVVReDogbOZroIeJ9OfTWGU06zRVGuGPgscP6WvaNogVVXn6tG
GdWaJHX3RgQUoLBfhILvGVjjhE7rnkxIl6G7xI+Ya72vrSgoiEZbwT2d9m7CmdlLkO5jLbYTOHnu
qubo2sOlTQkvm/LOZrXHLXq7yv5lNckp1tYXunVXgdAfyD6+C2pUADhxH4xCfeyYkfS1YviMUsP2
rCJ94P9KPyuAsKvOFw4NiQ+BgABMlo9yNG5WThm70sS1cOAH43n5g0oZc+Wr9bGK2D7isIOOHquA
nZlEqd/Y2NBsAvwyJ4pIa40TeyQ/vZsz1WUVxK+KXF9LA0usaIaOmNSt5MQlFyocRIhW3udXIy+t
HZjtZFc23HQq73aYRDQvWtsJpzT/JUrtnbgJ/0c3L8K1XdLvUw1Yuk6S/gpq1Qr0fux2jejw2xwG
BTy/+z3WJ3nQUv2FDUmSTE3dLVbRZtSZQrNr3oYErHQNhjhZX3qTbCHJ9TWcjLZ71tThBxPEoO5t
W/PkmHYhIjr9NNhKFYDJRliM2vGKTdSt5qkl5LY6NgSS2pVFVWSf6FjtEIm6HDJSO9Hdz32112xK
3LVZ7da8dQPOJrzyJrV8FuYye4lsf2ZJzLk8Rn486fJE5D7fOMLtH/3SmU92qSD4kZFYPIhjeSBT
p7mzsFrFGlMpDh1D1aFTcI9ijWKQoD14bEcsDUxK+/d6qXy0E42kMk7y5xTmQVhjQeR3jbsEFD2m
OycqsJ6atXjXzdK+1FNh+JHW/hhnZr/LLi7JRxJsSntM1jxtKj4U0cxXdVB/VVNZ05ut6XRPieM7
RtOgzWgh4o+6oJiT3y0jxcrRZH3R0WB1s3Xjw+AlekKMYpKSZaMhD4hcqOa4aGanbCo8E9ShP/RY
S7GhV6GoaZxT4krCJNHY6mHHYdZalsqut6I5bGt79GMHuKFKzPQo+qUPJG08Wtu4ItmzPgdydQQn
IysApx0T7LvdTNcKDOZ+MtFyGf38XncIWBo1dh9aVyGF16gtS3qN6DWwOWAFHhw5Wv5o0+IkjlNp
AibufWTkTzOeS2GUDR1+MHp9BDWOkYIw2lvKP5AKmCekNzN7a0XUs8CH07LkA8up3E/VVpzo4Flk
KZhcxgqnLrwjwyd9YxvFjs4bmmJ6xHdoS2mo7hiWmYUVlLagMSbDmx31VysVXKoQEPtZjzxmtYkT
+1XQ73bFNU2r3ucwe4zNUfeEXnPjUH74s6VcMZNdPEpxCJVLc/LctME8m2vkFB9eyTK/sgllhDGk
7g619j0s/XS/dCkA+/q1TaavOKb82IgEf8u0IVN2cdckgKEQOXar35EK+6pqz/t4nn6Ai6YRV1Fv
x/KcpHLUQ/x1RrqhIO3GhnarLMV8s3Eb8PqRZ6zqk+otOjdkUVzDz6poJl8eulCX9eR3cVzy6Mw4
aO35S0+FGdo6PjTg/aJ93ykz3oLiJXcd84TEowricliDtuMColx5sFqNsgM8E5w/MifxF4E3beWM
e0gaE9H2wunlpki5Ce0CyiUfRMrvVIiIm2bw5GmsfVeVze4r3mhSIqd5T0XS03T2xD7FRbyX9tu4
YASudcMZlUyGWU/e+F3N5ZD1UELHZCEfVT6mu6s0LPV6J70odfekmNsp3UwHo04oW620YhqK/OQG
4wDtQbzmRb2ElSOqwG3jOzvTxEksSnEkZ6kfZKlbCK+sR9dUslDvM+yZTXFrcHHpe52AKQPUj40H
ZyUGNuhawMauNQj3uh65CDXWKUdkdIMWt9hpJkWcqCzUmyZATdjZVkLUMj1M1yLxsAGOP1JXaaim
64Blm+VnZhKzJMXylmA7QfG3piOFTDigPFEHlW42d0ZUUG4bVY1TQzGCGms13LmQxlNfmF9NQ34q
pVAf6iiKQ6OPyodyNDjtI224qHbS7XFDLQLbsvp9OyUoISdn9XIUJLtpXscnCtXylgLt2ytdpb3Y
lG5pfMglsAxYE0qMb/OUWQ4MS6TzA7XOi4QFEvZqqR+bIi9DDODWO2adN+W+VlLFypYgrgUv7EQM
GNfD09Sm5amfqmw35CLyNaj6bHpKF1Jpy2nexe5mYCMDu+Es7rrOOJMfzjeRaDlhaDtKv+duPc+N
1T5Uk+hPijsquB1pMeINuz3GUe++az0cUjPvDExhk2pfrzgbrvjJ7PLYyXdjnegPkVA3AyvHvLmN
ph9dhdqaEi1ukAAGv5Yjv0eGk+ivREaWpy1D+znSRsAvtGueNstpGETNgJ9w1CLjWAoa1Pqgse+W
0z+mSDO9oLHbi3IrJCqK8024CS7VbqU+1x2Mos0AOJhwnD7Th8i+7ChDtNZqSTBX1Xif5+IOTcQ1
SlzKW/b80OK4AW9g5Jbgs3kme1m+x73p3paSBnYdLd1RUlElFBqKb/TEnfhkddrkvC1SzdnWbOqp
DSLD4VjhP/Ih4//H2Zktt45k5/pVOuraaGNKJODo6gsSJDiIpEjNukFI2hLmecbT+0O5bZ+uCJ9z
wlcVKorcFJDIXOtf/+BYR7BRo18nwND1Sq0tw1ULy7gGLdZuWlzVruXAg4vGIthbNFEb8p/plnq7
qk6N5uPTRDXNhJ60SaqYwTlbo/5rDnjGhIZdscOszyVWCZeEIsY7rE7A37QIQ2GVE9qoIZukSgR2
Ow7avse10Z0Gu1+Naj6sfaOulwjbyiUGp9w2JczMQRmHjUxMezvVzCjGkByclZbk4m7u89mzWotN
3Wlt8k3mejw1Ooy8WA3FfTPOjZcHSfsc184CU/lGt8tJL3wkui2/K2nyfmmzWjw6dEyvyD3tK8E6
4YYq8jkduMOJnmReR2yRp6divmNROS9TXANZTGbljbIeXbZta2+PRBw15hRtJjUhuaSpuis53ORv
OR3IPFGq5UPMxO2WVY5NJicBkVpHxphKKJmnWabxMZm5voVaGG4CbYzXlqLQ++aYoTUMnj4EadVu
jws7mXFZ+GlXebOjaxNuaoTlU+HE9WYAgsOkOu4f4jEaNsOkhG8qyV6XoMus1ylqunPhFAM0lrqg
tTZYJJmmbMYsFfey6+XVyAv1sWxC+WlmRv3hz1LeGZAPriRzmm+ToyWXKbKgmmVESM1Z4Dz6Rdu8
mSKYPUiNxc6xdYoNon+2sMf6R5Iih43ImBripjXZ7qjP0R1ZO+T+pqbm1l3RvBZofLZ1J3Dh9uPG
04RInwdVbfaGD9aKpFc/Z8x0N3jddd8mUd57xwJ78a0qe81mhq9qV42u2g/GrU5agLJQBOvSGEw4
OoRoBGbINkmY2hG2RIK8qQP8qI3gNZbCZ78aDI1cpkacST5kKoGa4Ij3YXuwpRUQEOkMj4Mql3AU
K+CZHhT1mfH7TI5YmF8WshlOMDqnHXmOBRa8doOA24f/FJtSbHP8TRjzttq0SUqZ7KwGieDQpjXz
+kI59b0oSU3l73zTc2KoXZ8IcbDOqv/KY7sjeLnu9xh+M8ohNljdY2dXnZlFIAOjfjZecDwL71RR
DLSPBuaRDPEVuZ7Yh1wjnIb7aTDmvW9qk03k4DAQpjM3p96I54taBvQISa6cyIh/5fHuQQLmmQef
SLrdTDTw2S/RWazzyCrxeCz7n4ZMHawip6p7Gtsx3huicL5tYzLcIA7DY2cBf4HcMOHHyLc/TSIM
CQVk4JDA9ycKyOIRJ0Y+Y5NttfuwNZ0n4VPrrMVUcJHU2UbeFMdB85Fn0OmIy65PZpVHd2GZl0fi
zCTFV9N1v4aQOr/Sk9Jcz4xqipVuFRADQ6N/iZVEve8cttdi1uwDIo7y07QH4zOgQ9yURiAezFja
v2ZjaDeiJUlQFgFmbMtzogXYNAKQkaUbkjR4lvhmAt1ovtfYUXpL2ZTe86m3vUzYxsvYDc0pDM1y
Rz6eflQJ58MgGSfpzJ7796Ani5HuQJTb0rCmrWM28xNGk0QEq8F8lQ5bsM1MkVBeobZEr2mEC8eO
7m9iKC05gzkimy2M8ollBU8qo2Y8KGoicOAMg21qRsys9am9gDGqrqhn6BgFOV0J2M+lypXMExim
uVibFXDyzNCbdA7UYjQgmJb2d2tB6Cmoik9VWzqfYep4E5vmKp1U/ULg4bAiNEms9a4rzgxSVaKL
KHDTTOngtDCOLBlh0Z2o0HbGMdkGPqP5Ri8Tz8aXHYYm6yBpmk8/lcZ7UzEMx58Kkn1vSewQMngW
IiGjNdcAjGl0NmQkQdpRsmnj9CTkhSAH16iIhqvVGF1H+4jyEUyinff53MuHOIFOSk6EscbEY3TJ
69OfWmd8qWLYnHQwUEFy/hGYrRRmWV94JncICKqAgZrKWzgXz1EW6TdFNYjhwuTOG4MwdKNiyFwi
lvYxgPkqS0HB6F1+GUX2GMJxxsIhFgqxhODUgHI42RS2rr9bFvgJftLd8KXYNPCSwCB3IozIUyPH
2vWKHPZ0lsj6u3zuIKzBnHSimUJes43+E2dVuANTmF7GKdMPWtG1h5yAzmFlG411SOecZPi+IBhK
pKSJG3KlORh80HJTa1ZOo63IQ87cyB5RKuJSfI19q/vm4szvsS0gzChWvy4F1jNOmqsu6ElBEnDf
7xOz+sR8kHHYKPqPYXYEYkj/pZvELz+fvxxuGp2Jna+ElVi3rncO6PwepwKJv5X9OBQ66zDxt9Os
n7BxiZesvKWtzSoqeANfnUkq56w07VuSaQ30+CT9DLqC2bAqiC+XM0GNRBWCUasz3o7Y26+HqiZt
rtHJlsaLkionOgUtXiBiGTMUn6meeyUsda2KjFWndum6dNRdK/U9J5tCBQx5m6LSI1t7rVds/aHx
3IQkRmva+M0mvq9jOFV2Pv8a58rFw8RLcueOWG1EQIucF6qgQTh1xH9lXB9y+A54Vh561X8o9O6i
NFbt5okI3bqChBkwfUDjcJDxaJDDh+mwbWQSB6IQHmCjsps6cP72TotIWKTyhBJu2cp4aWjXcd+Q
RjfzJqujR3do+gdG573phxsnVvkSuX3IsvBitPKCx4Kn+ubTbE0nqYUscOdgNtouChu3K6NzkvP/
ZmMV6NAPiqpYg9im67GLPJ1vPKb6JcF6Pi+iXZnXe9oAaJwKbPZqmxEqjXXZRl+GmTMy4rnQ0ZV2
9RkOxHbgcZv94aKNBLs7MPD1eFrVUIp4eocOGN0JzvZEV1YY5jFkDglcMDxBt0LZNZykhcah56Ir
zQpHX3UVTAtJjoRaT07xW6XqzzXbUQrNCXOEFbLt7UA+ISSFfiJ5FTq1GwN8rvyKGa2cqjelYB92
xvBoGSG3HFP3p9IPoe/5/l3oB5dZ1OR0hfbVyCoGHJn10rSlQuNdjrc2tgQrkjhGKaD4VvOWY/Ym
pgAor6xWcDeVnZog4o3aTa1NMAHmam9MEaViOF/zINrMivUUi4ZxX/UeG9NHqoekzTUE1FcDkg0o
uDpl8qpW22NZEBVqpMGmEO1GZ78ijDd1tUZ1jc50Jd0bOHzwQJrwc5rzTWqLJl4+ZRksxHosunWs
9EeF1LdVmxHiauvygI38S1DkChVkpcJOT9Q2dCn31Oe8Jt0TrjYCdbL3mAORoTPdaTZka0vX17Ou
HEhyfhR29DnF+s3u+3fmH+8cottSq59GrNlp8vOcnZQZTaawwfX1WF4MI7i1c7ntq+gtUT5NLGG5
jvlsu0yYNyUlOVTXkwZ+PmuKqwfhS0PfWc/EU5bVWz5P94ajMPFNeNB+KvNtLid3iGtIvZOXIEZP
BgHsJsTHYCZfpPx8+skMR9B8qytjG8U43oWlN3JriQC8TXPxnnGfhA/U0Uw/lYGtK9b9SZE+WLwH
PPzWBezCM3PvqAvv+iSmBxAbuyVBe1BvAoe2xTe0aX2GSrW2nZv+LIIQaL0fVlKrmB5N+UcBvAGl
a0ujcqdLFRMHi3R1ucKg611k6W0Z1clOrEtIVGE9uETB3xcGhB9DbCwxf0vSPhEd0D7Too6T8a7k
r7berXU05dSOt1bGD4j6ozH2pAprR9HWqFq3WdQfzHzaxrB4IL7d5pkYTuh6SRxeuz46VqDNmTUi
5tUv+aij4HgcESV1knlXRTq1L0lMatN9O84uRZ0rNFQbBN1B+cbKV/PHuwzGIsynMYueU0bdceLs
9BChelxfYym3y62Kpsljzne0ydypw45Se3bVClSpNlaV2R/bROyz1N9nQKiR6PaTCDjWKF0VYlsr
4zijcl+WQxr3GzIqV0uIQKSiWJjGgFGnTSuTrTNjhpH6UOMkuWjl4T64Jcup4Esvt0c3mivBoq4I
tRd8AwIU+Q6/FojibAtgupIxE/drNqbPvpEMzebNct2CpvJ0PztjsR2sKqtyrZxDkyXQDMr38h2T
1PICJfCmIN6ouXySbCmJGcWYx4DdhsO9amUHI2t+IQA6khbsOXa6W97YpD1g1fS8bLfgxFv2m7UT
lC5m8KQBy9Wk01LXhZdgeONY8S5vJri23bpTS+ip6QEA/2v2zd04ZCQEmWJVFOo9hvXrlN04GUeP
NMJkFevQ77ASmDikJzV0q7E6EkqUsbKWq1101Gxdvy8jpnoQ5ZveP3Fy1nz72tWYkaVB/ZyU4lqO
/mXGVc0wDQa5JWhqeUUA3gIPPobSvE2ifUJFo7IrxNu+1Z+HuNqNBBODsSxXqVDv+qgjhcBUMZ+S
3gT5jWRWBk9Zl35BdApWfoRKZ1IqV8yKw6Szgciu6sSyGS5YmZeHaFhyZzcQfc1eXzRrK67dWYZX
I7B3ceQ/U5Nd/IDpNX/AJySCcxCn27QiQdP2w3onWkdbD/CkvDKhKrAgWHfxQq2MV1jbRpumiOyN
kolbXvfHTG2JSjWeS4McpGEoN/Wkf5PP/pTPOVesukv76MnI0mNfTR+Md5/rsnjSgtRY+XP3TPbB
jg38rmiRDSi4wM+mf6Av+SGF+4dcnkdVGa4jvV9ltmdlbr00trZpqp+AJUH56r46oj876ZpNbqky
ewQvNrgjoTcc4F0sXxuQGhZob54tpYJ2F1Jo+MuiimokK2NARzYNyIs6rYYpXTxCrHkoxXxfOQS2
liMavWjsvDhSzkzNlB2V1Xlkg0MrRxpkSUT2sR+L/ZiCrzgkaji4eFU8b2Fd36rB4ZTDUYNTeQ2n
HQ5sxZOoWEyd9cCrs3A7TsyO7BQxh69rRGozXmdquLWH9JB0RDT3xiO8z93M8aYCbSGWYSYXVNoE
OYMprtqRaMfitDsHsmjSHyx1vFVaxyQZ6JXOgtMbumyVJwZ/oXE0FfXczwCVca08O+hB0y49OEn9
xGAH35ECIp3GBg4m9FCptSca/aNCY8SWZAyrKA115F3RR6MojF44o/QGeJGm8c5Pec67QD2ptX4z
zJxzeDC3UZN++5REBntOaItuPU9ycnOfQNAuGbYKfh1dMMyAx5bBG+ocGlfN8TE3b37W7rJMf2cG
o5EBjNZmeQ4LEr9KP9slJeyaVhoLtB0ssabM8ex7w6x+MmZJfhNQlVHZV9pwoghDraL1h6GrsHxq
r36WPCtKivqi+4p5pxDFEVsDF1u3U1+G2LQME31WrWyUqP+pNYZgVuzstbh5XoZulVBaOOTp4gP3
XYQ2fMJaOWbDfNAnbSFLf0Ma9pKwXMjDnt6au1zkV6CuHWrTZd1peUOIKFFN0XBgOP4g2PVNTtTl
emfk4qgEXqtw90vlwUpenZ7jLtgWjbN2WAdcfYpNqFP9sE5Jn8KA5G4xI1nKSUvlCJn8q5OZJzQK
B73oHrUx3AjpuAIuGawYxCPSVWqymfPBHdBbjUvFezAU/9WHZwqTzsx2sm8fVHFWhxzTk+wNRsBm
qpfMAetU0JuCsr7y1l7JF0ebRbvfZNj6okPMh0MIRcW3osNChIGL5LfA0qn/UNJao390HX+Po0uC
v0pa1M9Tou2NLn7HUWHnw2vKYVbkbXaXg9dU8uprAnnmZxufQkG4V46CtmEMOFZMp5vgmEzOGmcZ
C1nSONuXgVKKknWLeY0TGZ6U7YlXl2VWLIufi8+Wu+tBMrOKAx+OFk7Kd4HRfNbU5Gjj8seeIzLs
ixO/G6g6+rmFE3oHSL7oPFxdAwxU9kVfLAtalSt4nZkbRPZaGeuWKWiLtSRruWxg9ASek5f9KvVz
OHx5uTJ5AgRHOR8dy+wt0FH7cf6YYbcLu+kU4OEBufrFCdX7wBx4DQBnkEeIfa5sq8flv6aaeRkb
O/wQd2QQQbj6D3b6x6SBQM+fBoVWOY5go61Mvd5Wj5Vp7kgPdhsJSb1QHlKd+8kD1Fsv3cIJRX+1
tBfW4/KvCWqsvC8OzObhgAyuXhvnqLcPfokqX/jqW5lnW6Nz3DIXO9sfvXnM8BBWdiGPkKRktqDa
qn78kLKxjDZdNhY9zAWaoF2EdOdaXgvzLevPkELgWemrWX/RA/+kJL43WNBU+rWfv1gtoBldtuLv
K+Mk2x9mJ+scMJevP6PqAwdfwwR38/AHE1AXAfqTxfR4NccNOLSzqVsaSD9fG3RejlHt56j9wx/F
an/a8rIc6kPpu1TGoQZ1BEiV9Die1Gl61XGC0+Z839jt0U80vAXYNcKyhbaVOJsySNi3FijOmBh6
M/iyElu7Az0BLpZv/K2j9bhEoyAmJ1wMClzFrGF5oizu8MhD27KN+TWFbSsMz4d95qK9KgiQgrnL
/Ak6aBOvfdIX09TjJ10a1SZVh59+4TNzOWLVfDBZVqaDqIy6IeDJBceDInETWOjC/qPzZyBDsbae
FGK//T6AYaJuUujVPsTplIcOpdEap8FogrUNnd+BferVSTUwPyrUVT2xmUmMWlcopbAucGAeRFDT
qLK8KC7woMVujtbwucks2ELoBJatzMFGmEgJT+oWih3hiSB+HnXjkuX6hT9kpBCywvJ+cakJ02Qb
dcph2YB4uART7KaLtiqzC1JrUFIjmKGj6XTaf6vrroEqHnGoTUm0sfVfKSAwbP5DwMg/YWtdVqlG
/PSyhyOGQLgcradF9jIMt8DqAePACYoC1LH+zsyFmU25XTEDXTY8/8w11Uo5r626zRbHK2nUuesn
BmwySOeO2n6kaTbv9CFmU8gkapcK9ZrqB+9l3frM3O17J4MJq74UKQ5QWJOdpqDiI8boVWXHJntk
hLwIxy3uDQONY34UgbhlKupsS94SA/aBo3Q/Mslu+sLyjtSXaTb3af5U269C/5X0GYsl2fSG2xh9
vDcp08Ch1f6xB/rdKMwfHqMZY0EZ6N2XPYFEZsoMy28qmR9PMG9Ty2oe/SqPvXpAo62H7bM2wZcb
TfJdSQr8YqRlQoxse4/g3fRjrsr5qYARiuS+nKg3AnBfazTfrVmiLdGS9kOrgupdMRuIVXqiQiUL
OhVgxemre8scgBHKumPq0lKpwAKrNuo0dUeiNYbVtFQmLMCOURvJFPGUBruZb+6NSRnBuK3s+BIw
4t612ejTjWsdw+6CLkxgdeszW93Yzqxj0DCbbyS067HXBIXxNRv9nLp1PoLvxpLUxk5v78y4E48L
y4MzaILjogVUobNswrWZ1qgeDfujj9g6a/IUiVCARQcFNchjhIjdO5m6X7Yf4LNQU5euui7AEtoq
hx9VJ3BxVcYWke8KSYKmiPJVJh3EIKxYw8sKEe9TO2DQbHS4ZK30IDCqde4k8qGSpnZM04ITXATJ
DuIfDMqwgqY6k/XOvhYVRKdMmoc+D/kvTAO8/ntxjuxuvHBOAjzKqL425SweqrGPmGTlFOy4sO5t
pxY7IyHRcnlH4xKEExx5JXQhUKRbcxgAA0a/CE+TIgqvY5cKxvSVvilbNcV4jwvMYQSsyMHM1yKp
0XzqPBolAN98VOvi2TT946J8G/3ymFMBzyA0ek0lLOGfOtolt7WQhFakNb0sr0AcwAq2/SxHJKp9
ul+eTy0Xr0aFSlfpt0j/PJLbXKHa3uKCXSPSw6KjOdKP74Ze3PlWcFQs+9Wu1Y0TxB4Z9EclCe6t
wlppKFXCSn+oLfmM+mZnmNrZaNOdYSl7i5Jt7pWPZd0tEIEDmXml64DxENfqvL2kISm9YfCOGAe1
kMPB5sTkgFYh1Slt46oZZcehVAPXq+Kk91170Qf9TCLNAXlE6rVBtW3S+sgSR6Epqrc+UrYaVNa5
C0D1QmePcANikQwKtwnNh9QOcc/TAUcFVgPEZ1ipcmm1mJ5Uu2QmFugVXIeI9/YibQ8qgQZ7zkp6
EbP7FU/YofT5I7FGN2x7caExr0kMlm+PRwLun7J0xMmccgZm9Ll30EBhbrI21cYL0+YKXwViKuLc
rIm92e63uOQ462oS9Qoh4eaPCswwToHGWYXOYo8p9/0fkAIne9aiq0hrpjLR0cmzJ0ct3/oi5Ybx
vEcZ0TLxdLGXc2Ksum0e2Tc/6c5LIVR35rQWY+vGg1ZsRql+LH91UmlPxoSVXirelDHdqmb+LJtl
+wvbu8xHWd9KBfcnTT04VfHLF9X9UAWHIZb3gMIQU1IJhYz1MZmXqoRYpgEr0PVTmWBgLr4nrlAq
65eQaTbt5j049alve3j4+q6ZKjgdpoK6InrlauXYwugoeFvPH3S3neOnmBMdJ4JdxuJYjAQNnH0y
WAX0Vz3CTuPdTqaH2E73XRs9+VH+AyuvYLtP9ymGgBPdIGy2fSLptmV6r7Vw/9GjIAx1kI3QGelO
+VVVo+aKhu8fxjOYTpyvGYjucXNcL97uMkwg0hJiYWlwbjDlOAxqCixDJ+lEzZ2ErtHZnMicCJ+l
3TGBHxclFBrwlTawazbTaz/JO/jHu77DjDAYNoatXNS2fdF4VgM6TOpxxkHK1wLBWAneNQpctTbf
1xP5Tq1vQ+zqXoc2uGU+9gTQb66lgo+OMdk0PJ2xAxqCdF8VHzn0A5xpkmMMifmQ68V9W6JMHRON
AW5CQm8W3hvMyDTZvsK6o2yuiisXfwvRJdzUiZ3cL/bNDeMa7rhSrso5RGZdwqpFDoR8MoJuGNKY
z+F3K+z7NgR8nnF2q/P80AzaC4xxr6iz+8r6oMRYFmmyHiGUjVPEHEUeBk35hUruabmfqERvCnsb
FLduVwuYPVkir2adnW0ufbc4Cy53miQVcWtkcYrq8UXWtOGKFepXoXRPmYENaG65yz4URGQ+g/No
iPKz2n4Lwxl1vRPvNBUCfFXXV30I3to6OUOkeUyr4tVm51p+LrlMcNjuDKwoF0P/siuYO+TjnT86
LuKSoz+bKIDN18KI8ChZEHDG8Wu7VL6DwvFkYtEY42KQlUelalkIuXbB3eUN+UG2cQp0UXVYHyLy
uf055HHKWnMV5AoeSEpjI8fozvBdmf3VG8WZrqExeWXZ3JXBuHbmZol798u1P2pfqmk5Cw0Iyw4f
brmFmG9pXCbb/sAn5z1DpNdG3b5t7UOqiVuh8VDDtl6JmM3fbKDBKc58D8q/dbQ84fuHu9bhApuz
6dVtBB/aRAhNRcxUG+Kq2CZqiKWduiuRkyyfapX5DcB2qwTALpkKo1fi3FAgVsBWlsm0piMgNTFU
HZobFnKQeUV3qcLwWwz1vcSvVJaJO2rDOg/9uyWwqKXTyGvLU6d43yfzr8C03pylte+MQ1UMHDxj
/KlRgWc5j58eUrJxZM1Ov4f1xywUcrBu5OvYj3Z2IoGQUyaeoXOUU7sPgOu5cdc8jIEqpE0hUdg/
hp1370md949z48MXER1Kymgv9a7fWlUAkFYctKlK140Or7DQxks0D6sRtopnT3PybWvNnV4FW3a5
byOj1+kq/VLCV19B4K9gMHTegNVCXRi3ubfhnyPWO+SYOTzkTSGv0DUZAcvp2moIh7J8CVbI/Y+5
jYN1JgPqnMGnv+w0hCVURkIWNzPqP5fvgC2NFynyLtRg2TCx/gpRwlF5D6yjegrciMTrudHPut1o
aL8RyTfh6E5BuLes+bFhv2CsXqHlgUsGcQWRkPMeCeWWZsMex6NVVkimncY54P+pynirQwaItaDs
DvMnGUfI8eh3pgwTl3YJCmEag5NHEMJ+j8wNnFUJmqr/QpayCaLo1NfdoYk+S/iUTYFotsQG1zCV
87KjzmxHBjSLhH1bDt221ZydNcBslrlyTXXfw0EANEqPn0wlfUNc/ZT3Gdsqwl+t3tERXVBGHNQM
kMmqX3EDOQ1R+2ZlDJoWS33PTllXgzliXp2/Vz60x9iC1t69qanfbqKwuu8qTA47AI42iA92YBh0
wan04iZRt3oDQB5bJqmBybGSkNOHntPU76hI/Gk5RyPnwTeCpw6mMRNllAz5fKpLgwA2uyQjoMaK
bFa2Sj69hlP4rIQ2/hu9Ow7OEZL+Y9LNT4NuA8zMHMOGWVY7P/c7hmD62sK5blUQz8sjthDI7+wc
tzsV9K6u4dRCxcsflL6utj2Dd7cX2Pl0Qhm9vsAwa2578tLrEmsv3ymsbaBUZPv45XzwUdgu2hGc
taCdotdVhb+VaoZlkdIDT00E0VuSa8MYPEUhzPE201Ov0SIidOvnT1kDe/TwDG4YYcxvQetAHzIF
JsPjIDmwfXGoob19F8IYPpwuj1zTqofnmk7lik3BtLOKpDn09QCCJmM5L8DgoSOKcxc2s9ih5wMP
9JmCbi2R+a4WVslBF0AFIumgvPb+UO4iFScy4lja3kWVgy/YxLAi72LUcXRq1VvSUgXSIZvUkw2O
UocSDRA9Y49aX4uijTMEqmd3oXp0IB5QD2Q9hJ062JfgYK+MmX/1Vt8c5Vy26yJS/GOcYCRTaIAe
sxZED23eDXdjhw67zFq4dxnDeBBjeB0DZCrqkOEuYrM5qDk4POP8N6LFnTPtU7uZpVQuTCWNQ2AH
KX7Umra3qvqxFiPBMU7SvkEqKNdzAVlQpd64IEAkQKFWr5NRMnTu4BNWjEZWxYA5F9+cpte3ig3L
DOK9atlrXwM1CwNMb6qhjM9DamCFXBjpi6rYMZV0a3wWmlS59XYT4uhQR5uxiX9UntsVE7Hxkc4I
e+QQJM92MPRXBRyCArnBGhSigTATgqRmdoxQ18a9bRnv6EMRrDu7YzitMocbS4zEQyhZcMFBfv3S
wI5Gs60PKHk8+lU87AJ8PNbj7EcHgbmHV0VDss8XPD2anfFHL2fQSpVtkmIjtN1pUVGVDqkgaOJQ
2hU1Ciml6SEwNDG+SlE4NzsIy/2hEMH0Qk0t14rwXzXNrDd9lRh737Zb9Jgjpl1abDob06reBYCd
Cykv3uBglIUr07Hgtk+ZlIiZcTuMazWEnYwPhx5CI4yHCOW6wKseRm23qmI926WJflN7YV4dDUsv
ZaYbkNHZNB3CQbTgAyusR5oM5OGBeG4mgBgIfXBUSjvemvz4kCrxY5Kkb72mmru4XtKr2+qWDOaH
6LOOnRG5GfJBPOWC8tkY9RhfCzW/JXpOusYcqa8TIcUru5Q5y32ELVYIk5RBs7LX/1LTkSqNWXb3
eqldw1lzbWHsFwwHVHAXZOUpjdCdzOH9jETC9FFuMzWjbw6rAFPzZP0vpdGUYZAgXNY047QAQ9Uo
vjvA19rJ3m2g1rlNmJ1TlU4L/soKQA83bMYM9Vun1NWljSHnoU19ThbnMUM+G0iaV61ZNy6ajNQN
dPBzUZZPYYl/woIVOc15yjIcCHMvj8pH4RTYd0JSStM1hu8beL9PSdst7mBowKCWBLGbQL7GHqF9
lyHDQSwZrv93A9n/wZtW+5PxrtlIu6u0nlQIJ3pSWeFFWL397z76Tz7dnUXZOEV402Lr8j6OFRyg
FN31/+7D/+TOrckhhVKepPciyorFTTTK2vr/YUb8P/mU/smOu1EgtSYRn11EGSpN30bXJCq5iXn6
/sOv9F+/xn8Lvov7/3Bxbf7+N37+KkoGE0HY/unHvz9CFSuyvy3v+a/f+ed3/N37Ls4f2Kf9+Zf+
6T187j/+Xfej/finH6hRKImv3Xc93b6bLm3/+Hy+4fKb/78v/uX7j0/BV/b799++io66h08L8Nv6
7R8v7X/9/pvkKv7r//nx/3ht+f6//7aev7/C6OPPb/j+aNrff9Psv9qWqjoOHqImBvxLyt3w/ccr
+l9VB6Kogx0MtqgUFr/9Be+8Nvz9N6H9VRW2bUvT1izbMQV3q4EPx0um/Vdh6o7maIK3CWHK3/7z
i/3TnfnvO/WXvMu4q3nb/P6bof4R2/TfRrxS1TXH5ktIgqYdw9DFn5zUoQry1WI7X1cMZoguGFCf
5fmSCgPWXeIR0MTlFgp07ypqfC2al6xJaCminiPEwI8EW4MGCxcqDcM29xjrLHIQ/1nHQ4s2BmA/
zB5a9nRsZNFpT+0NOTQuY2r+mtyEM3xButQOKPavvAErx3gvW3pNUU3ZOrH1Y9Dm1Q4TrHVfgPox
X4aIoeqPNTINnCZ9SMtAgTEcIVv96IIUQx8MnaPU4mhR/VWnJc26qASMXzOHQWVEl74OGaqrmAPp
JS6nGJjyNMA7mUbEdrNPS1X2F0L86Bji6JALFTpGktwWAIrNNTvitSVX0mqIg4UJuaXiclZD2Zxl
yTmVRsfMxAlEdO0RZpS1xVeaPdYhXFL1e3xtnBDVF1ZcHNjGa5BgtyDkwbLFj17N3QGa6ouvFb8s
hzMcq+MfuPCvbanrHi58FjowyB45/ayeXcDBsFkSzonYAFh2dr/x21p3cx3JvSw2qSC5rPp3js5s
OVIkC6JfhBlLQMBrQu5KrSWpSi+YSiqxQ7AG8PV96Je2me6ZLqUSYvHrftyRZEd1cGyt9W9eGu84
P9ZdzWZtoVFjCdkHNka9JdG/u9I9xeJQ1P/SXIsjSBNF3YYTpT3NKE5Q6cgnpT4R8M4a60zK7pIF
JPaqenwl7I/oP38IF9aQ98mjxgAsRbjpuvJazUHo1Tld00un98OmkyQYWaoYtJBAd2iKwjsNCQkV
PRx0V30gUQy75qksrJeM5QrnhQ0aoKz/jr4kKltbz7nmvmvjP5+bSmHTyxlrrmVPXcUcUZts70n7
s++2pMXqpn+AAlcdhikjjJzxoefgyV2zbIfCj2vLyU9xcJ/ly2vX2yejrhI0oWJlTJ/jdZvX7TeM
/YLkyFR5SaQrERw1UTuWTvbULFH7suGpFMa/xstpuqAERL8nNqyOYMqBJawfxEYvZr/0IdTHmxqS
v3Wd3q2GD7VIc/4F6xUaWN04BCR/VDl6YS5WQJKK33Yxzfcia+lFmW+J3dwDNhiO0sU+ysQeE+bE
/Lv/WZ3kPnbFSQMnMhOmv5g0EpmdFrIsHLIU/X8eebgSb+PAW145zCNMFFDRZS6isGnuqtUP6ZZK
Lg1df5YjPpba2rI+BDIcA0ZQ32abJwjf4KQOZTKe2yEP7sbW27UjlCXPpDV3sTAg5vZbssR3U+Le
jTh3K4aUh3LZxFiwkc3CylCsHhjSyTV3ORf03VrId0NyU7YH72FV3TXR6tZyAUuAeYTMbWYwFJsJ
ovSJ1sCJgWpBgtvZCGS2JYEqpkYepb4BjSO1cRNcyWVnh/UbZnR3dnoMbBmPU1cUtyQBc9hsCJZ+
8Q4qW61bLIanJR6cXcqtBuIE5yTO7yq4I5RU7zOJ59648+bKuE/mu8RU1i3PuRDbY3/qy+LiQcrb
G+Z21WnQs3rnJdbCOWXZr4E1b286njq3VvFHr/FeMMTBH+YOnNT8lykIxqO5IRa5vwK2cWp15MCo
wGGMl0z308l1U3M3rfCtsQLXSZxfrRpVcpVgfjoX2MuCZRuzpY8lbnmoAFrsWrSpAPDXRNceAKb6
ZNv6FIOCkIRt6syMj2OT7PN5feAtXiMZ+2eHsBVYCSfY9cIC55CkWZRVnib/LrjK9ePbGjQiLN1f
tdxEVIAvk4mcbQTDS2yuXMem04AulWxfivRjGHKi/ELufZ1j/WzJrIei2Vh3thGvfPBhvmzEFG7g
wnpUFFk4zvzlZDl3QxvwS2rlxi8zwX4y/eoW2T9YUzJRfsdFhiHd1Z1sVD8saMIZvysgAftpCsgL
L0TCYMl7u8rrsJX2uLlRnKifn/Sr5/rkh2ipkAWKVAt/Y8cymIdCVkEkyaYBLuUVgAoNucTw5fiQ
N959vHp302ihZ6bTk41UB10l47ct7op89PfSTR/MBXrCWmL9IscF2u3/q3n5PeoJJzEu7wRq0CHg
0lbJar4STmPXgz5iCzXAdiUzkJIICi2NV0fw1wNwBTKd2jNOwer/y0cMQniC18iuaOBY//BckKny
ZPUw2ekmmfsno1cP3Qw0pCJk5U9WEGJC2CN5gIEt1jySDzPFi3yJ8GVUF79mrIlj4cfHHC/ceWBF
m0frQssJ43zQ2VLrj4w4j2u4gDz6ipcCPOBuyZQ4pvgr5TzqaCDMR0im5j3GVrPLs5lSU8YZMlh/
zF5/GnDHQlta9E4kz50WD4RexcEN/HM8pP5etfKzCtxl5/8fVCjV1XLGu6KZitMYXIOMWBV+4Lx0
71tZgi3aLiVOeobH9JEbP3PgPJaib0PCXjX2OOuFXOe5LoMReIp7gZza7hLhvzUG9AUC4ABeUpDg
XvqMW6A+jIBDd4Z1qlOMIaIhZ6aF2Eox8uIuWxE3oMu9SOX+arqUC+5EZkzmGBq7mXW8B8hUVEt3
EsBYHLj1B0YXKGvxIK6szEcAS1hT2r66YlbTDzH2XaYga5T7hfuZSbn38lF+Lp5x9ImQw1QcP+3B
IPKAJGAX/q986Ukgb46r1eNaKFSNT8tpF3zlbkPqozb3VZ8RSKnsk3b4GeYt5h7zV1K9H/PgdOGY
CfjAHEvYpHV5VmZ2Rnzt7wCn76wm30hUgC/1SuAXKfMeoA99WCbE7GJhge+Tfb9lE9e0/qxcqznD
ACLK3TDmyWAyJmqsDwjnJ8mN825h8gBNJ2N11UlPgKi7jTTWgOt2aUKc/E8Fd+nELJsRYOExjS4d
l9c/jgqs+FekmbNJtvacieWyBuZyRqbdLxl/XIuAZDfeCBvIVKFKETiyFBUxY3uI3KLBvdgP00Hk
0N38FLPanJrPQTn8iBkcnQqYJK0jQtosYXl15DPYVM0T02ptJOIQOIEd5nnRHzpkp5tKYMqsbf4O
kJNMB5yyvbFWPaxAt90NnA8hD0OYqc1j7FbWLZHBAyf8PbXFgO6tIo/8kuSnmcqTlQJeVgNOF8KP
OdEmActh+yOAe0FAgTKbzdBxxWCJ52Zt96to05MXazxfEvdtTVIaoNsUVZTaZ9iyyfjTgsMYcdLl
M6MU3IjkKS/5MsHP8iG2BdBJCbriY5w01pBKBwdvXV88SDU78MfFSRm8rQYEeRz6+iR9Zn1F++01
bcCUTiUXt17uwPC6xzrX58ZCfoH12F8K0dwLBDIuKfWNlGeBhMmrX4/ybnXWg9my/9NMNIbDOCQh
UKz5ZCE6EMOYoRAG6y3Q1q2F/Ftgmjg1HRcIuai9cMwz9PBnMy78q290Z1wT+XUrnoiiPm7HK2zJ
9MB+m9A12rcPRpbcMvC+BxrT+ytdzgmDRkGXGIZzRps4TE3TZrIxJfxOuv0yKaCjXfnJD2qcxk6e
3aqvL6tp/yut3N8HNZ1pUJh7Bmqkki3Hq/fKzYxjbI1fsFSHCOGtiKbSP9UawCxYPsxrWnR3gzKx
+GliIGbdIR4ZD3k35PfrgrSRYC/U8lIUzT9zxUlQEVDEJ+fXDFz7nimdRaG9iemSqRlu6Nx4U30F
rHXdrhGzf5zSloRomQMGdrqr623I9fgE5BMTszY/mJ8SEJzcCb+hDucK/7hXkQsdQD2JLnDCxGAZ
npDE/QnfuMruLJzW+4FRb0AV725ZWD2s5eQKpOzYQjPsbXZHl+NDBz1i9amxwoeCkYmcUjmvB6c7
DviqNqAaEAmjf8hX7jGNkdPSra1/I3NdY2r/cR7FFMHnSzF/oM8XFzDNDITilvzXwNEgywDGxPqG
g4c7QvnWqBacTVD/xRuJ4bvDslPa63CClAyXs3dAmY4tnIrOdCJ7yMmbPORgS1rGZ1yZamxUrE47
Q0WJBdHdh+zMPIQXL6f5YgcVjeNp7P8tRdeE2l2eYiUfmLphTDf0GxYXvLPD8kq4E494RSbXmDER
2j4iaFN4Z7EYjwE4swLjI+bmRIKhWaoE7OPAQqC6F1k/LtzLHCPwSDiO+V7hDgpp/X1YXPqiZi9g
ndbFnZxQS2U6vawl1jhQ3MDLvTzyhvlLtnV6HmzFfagWl5HJnO9bV3OJf1W5TrZL5HWMLUYOhEsD
9SMM+4QPdD6gxXc716hDhcIJzsFCMedQ3VrNhyIGw6Ud9JlrDYcijq9L5bwM41zcG+XQcE/8Ea+A
8zGgKgRnrQ33mCoPAHFyizdIwWz2e+tIvWO1E3X+OqYEsINUwlHvOHv2oPa3n2BeXWbTWDfD0lwZ
qy7BcS4JSfR8AXvJfG1sVy7ps/dpsIIlk2+E0rOx8mjxL/6TT296LpmUaT7DWLQ4XyYR1jluNRL8
7Vms5jFp5Z8NaOBYFYkfHb8pEzCYy7lp3a7+6b+s5D8nWgPLo0d94yrJpFPXVNcPiaC+Rs79xWRn
dVwoiEmGxdmrnhZvMx0qXqwmPnRD++ka4qPDGee28ZHsEqCL9hDYpBfSlC4diDNf/eL8GGNzVSn/
v2UmyWTA57G9Ho1WTMzlJa9QVXgN6Qp+qL/ILIwXB9TalLmqv2Ex2oQjGHnXKd9s3gnzLYiz56Dm
GppBAdiXmqGDbDdaIQFDuKxnrDlHx2se2wJvhjMB2Jhi5wtwQX4cCZFrr+OMBQj/kIy22NGJalKY
FPhh4UbSL5uj09C8GsT5w2wKGLaAA422Pk0pgoSZVeCw1IMqgNVUwWfQGn86WcBxWYrvyTU8IG7Z
LfW3WwSky7hQv2LDPzmueU+WbDqNMgaPS27YMrojZE1s6smnFC2pOlH8nlfokI6Y/7Qx487cJ8S1
qs9e1Ru/HKdSYxv5tdvo6mXzOqTWdxJwnHcSGDgM7hbi44qP5za/UkjEO7kFslsDdSTTZWiBTCfA
hneUWowBqXhsDsQgPIIL5l7YdXIAV8nX23jBbuyY7661/T534oEiQBNklnpcQCdNdvdZM7ijlaHB
c11ORHQYZkUDGBdIVgUQqxOdGqBJrKPpjhDPlrFkjgdfoCGTIIfH2QcfEdNjwSqchgPWW/I6MmQE
X4WZZk7qVW9IqbQmunkcebL92YgdPQJUUeXmoVMvdW07vJjeGuqBpQ6yN16SvjpKhCbgItRCuNP3
bKn+0nNmZUqWfhQUlxxbuz7HvS9P3sgMbzwI6mT3BrZY0L+cAlaifnG7He2z+o9tUQ7i9gGZRrE3
0O1CY+Ifg8CvnFrsg0xbOHc959IwFqnj2AXkMZ1rgZ91MSdc3knZhIS/pzAVFW0XcV0Slr74xpPK
1BR59vLS0Zs1toc83QaKQPzmwvvbmZjVcPERZLONEMTBn2RNIuEQQKmTbyfDHFFnyByr/IDlwn5i
/dgm5SoJoKad1EG9ByKB/97vrlPfvLnt5jCRyxUp6Vn7iDc1AUzp8oWJPqe9K5Awg1D0j1hZCI5l
LtYO/hd23+SbFwcboIVLy9xcJR5NpLg4nRgss+6GQwm9AxQxL5CKvVd/RGGZ2PM5bffqwqH/1q4N
kGzRP6/9Or6WoxEfimZo99WoqNCRA3aIPWNs6I09CRGGtNcs6Nh/TW6bo0mv6WL7D96Qd0xvko9O
uAfSf2+yKL6K1b7vUyb1E0bXrIjGsmC65GBaD+p7ThSsIN5ELRsa2lC7pKJgrCM6fKTUou1hxtz7
YqgObqyw5xAbgQD1Fw6QDx9URz1/JyytP337UbRkhwgXRR2eKC/w44i4J1IY/I5jVSWP8bjIe4aU
xxoKq2wsh9NG+ysBDn7CLfE4iNzgUJBXfEoKHnJ9mMquZ4+v572yh+PG8fIIdCR6HLBuZM+NhRiD
726+SwVpaBiZMhqyBMTzlEGOgOI0t9sWKtK96pdoKJL45Fn3vc8+5ucwQTNb4T8R+TsLbVTkbnIj
Wfno+nZ61YSEKVuiD2dZ5x/YhFcGxPpcFfOh1NRS2hNrWx87+LXFQJ8KOLW1lLuE5+JxhkJAIyid
MDPB8yJXL94YUH/LJefMuQM5xfwqWqenjxasp2w3KwDxSmPyUybd6DOCk9YysJbbPa0Fa+sd21JV
l944+5kkQbIl9KwU9bpjnSfKxcyPAWkIZTQCBbE1dGZwOH0yThvhURnl+2ilJ3awE9ZyTlbzu4Nn
MIKbiINsdLi7ieY6YBVjbjcfPdexDqXrDcyduVhNObbRmYWVfzF/MhsEzvuDRO4S47DcYRt4F/ht
t4zLegS3io3WQ9ZkH/XSNI86E+qVJ/p32oHgetqQtrAQHWVX3wWzV1y57T4pYczhsNYfdbukVPok
b3oa/sGGxdjCLlOmt1gO9b0RAAnNuYCVxR0aPORlW3o7dvtPJtkw1EYOYnl1UCKu9mXbv48F/Awx
I7CD68tRfQ5DQKq0YTCMX+dUV0rui1mRmENKDu2uOnA4hyc96CBaCwp+W8nnjhUJln7rdkBQCMmF
hd3AtwWL7EcbxfyIN5qCtOnCJnFv1wLeR9ZHkNjIfBsbd8RC3pJVczEblRNFyemuc2llzmY251U9
om+/WOPMNkaDCDuqQbQvmLMoNmeUs7K5yKWaXrmNnBLHX6PMpkhFy/wH7hblV8vzSIknZRH5D4+I
Cu2+W0OLbk3WHwi0XFgYgRAZM7EhGo5JQqLw8HXp8kR9G+IPEhkpD9BgU4z1epxBomaB9VjHIIP+
/29zKj7oIgCQrJ6KUZKNzkYj7Avje/Xqx0qyWSYWygf8DTTT6jDb9E5N3FRkAyq8xtNaAlWl5LLc
L+61afv4viTlQDUUyY4Xox4R2Klp2DZHZ8rebOxkBeKfWQ3GoQIzTuNHMhyJPEVJqrOTWO0iSpAY
drSjgk9aylsyfcrWL4hsUAto51fePiLi0jHCjqhxWD0VDdNfo50/7ZFjG/Cxo4xH80QLzsHMsFrO
8wpwifeySjySeDmSeabck9djDtweD24slXrApMLzCJrWtKviloPD21lj0x0TdPOYppnDgj7YdBOn
lBzEaGBDw0jGQh2NpgxdTEoHKxtuynGmI9UTDxlpR5c1ihwjj65IvhzcDjsUQECUTWwfSZ39qkfu
MZbNkcGc82cA/CwrugbMOfct8S0jOBkeBUSV749ROwi6vghoj33Cq4+gNNB6s2vTJt4ZqfeNUm5j
70yhkEP0mAgQ5P1qnx0u9p61fKh+0gc7yysyIhqxHW+KpUYwDmiwzJmTKLfiZ37D3aFybJwRubyx
A1AKaDXPmtaf7Rb2AQ2hPvi5hhw6R//XQEj3jbvFzQ28BzY8zoiddwXC7+NmCKwjK7cLCLB8r32A
CBpOymBnX6XAQmEVOgbR5DzEE7H70R94QollGxbaK+DUGC2mLwXJpKG6okssTFEKBtXOvD7ZpfNC
D+Opag5yGPVualV1LgL9YXvJe6DaeZ9277AoYTqWCdEGyuWYcjwtifeejUhspbKGaJH0QGWcQz2T
awZn+ZD0Mw1jTA/NsgxCNfQvZR8AYsD9sG8HZw1twqZ7UwfPri1pVWNsYgE7oamCZosY3I30eQeK
mdtK6nPNyv2cRnOfW1oNazSyMG2kf02RoMqs2YQOnvQ7NQYwwtyFoYj9t7Wuua6p7yh4RjRsfH/D
FlHaTktZQPJtrV9pVCmQz6aDsst3KyMue55KbOBFwc5UjQCk1k4e/DtLmd/9gLq09gwpvZGHy4AZ
QcIZoj6byApF9jCNQB+3liWzz47AMfiqbOetGh4cl9EnoX6s4RRWARZfGfeEpS2f9TB5XI8DuFNU
dcVVHjwOqPlm9SvAFrQzdTleLQoND3G7wF/N6g/TJgu2+sMlsxg9Nb3PH666KqIM5dWfh1/WYkMz
bGkBpZAz4VhoLOhSuLq3q3innft1QhXkJg4pe8EP7SDP0AnJwKnisoFOVRPZfFewg4g3nn2OaBfF
CX1uiPf403LQPIvaqz7zTHwRY6+R3XndUul9+MoC6Lt5ageWzKnlUekU86kBp2ykpUuUOC6aaDKC
cU9hKMDBRb3IdG73c6If0efvyOrcLIuzpAt1DTIgOmjqpscuoMVNZR+poWCH/F3HI9jRGn4laPhq
uDfxZx1tUXysqfPDJ7dwzNgvSc3dL3YIiDLUPEHJIxM3X+0YyaqWvx3ml3HcPZXzeBc4KHzFqJ/r
Jb8zLNAf3Ri65dhdC68+V3FKnZeruQgHCm9l77ybMTczl5hWs21Xm24LjQwnrWyhaIgZTHBLWys9
vfeptVhhNlqM2rHFHa0eu5e1zmFmrFC7N4s6kvUeXjmRueCQN7V99TrsowrfEJTQI+GRKhydCRyY
Md+EYlahelJ+mpLTXtDCB+f+PUtctmEgoGrNH0oHCqCxpFBPKLVTsxqu+L8eKZH4ppAeJcBmaMag
8H0xISR1IxGcogU34qvya1j7i17KOOrn8accDOg2mkNJIItXU4JVrOOXOjMcttx/FR6hi7Czdyx/
Fax6mGKhtmioXJhraTY+jmkdW5DRxuBhCqCRuQWgMhO/p0ZYe8/q0W5ZNKbgG9fkWQP74+bofnVD
R1dUuv5WaSGivMappHC6cjHIPZAKJqk3GlOkpGmn2NKjOcmV3eq1n3kTIx6Uv7YNDlGc8GCGmfPI
ohC1u1EOf2rRBnt6Tbmc2t2uSvWL02VgPlIIPcDjkORwOKgMh2D51VNna6VdcLRBSHp55R97L2HN
qxfi/tSGRBbeyq1AkSvig0rrJzGO7zguQRPbEJtFQ3R8pA23pOY+LIVx85mj0AYcmkMew5jHE5xJ
zuExAl2M+tWt7ss8U9ebYPftmoJDk5Xps91XbzUER7Rp+70oyx8jd64KKgAWo996JJgDwEXzaZcb
vZwhvtV9l2ItsE3OGNSe+kgG32ZdbB6zc76MX7VE+26/sYOvodtx0/Q6+95qq61etjlla/Wl5HA3
BLCdF9zQh8WlqHBauEVlAVE6DujNfhyIruKXJeJMAJ8kU7rNd0fjd0fH3b7EpRK6/fBVV9lvx02C
YyFQCURzMmuBqIrtUlBwAUUm8rlWhwMdWY7MHiRB0R2S6qWzE/wglCKpwrhY/XIYFJ68wMferLlA
BLqM5gljYNz0DMTPo1nBYuxxPWZRm+LBHGbdQYAMzmN2TobVorXChoUPQ1tW7OXOSueeUZWPChKV
rrCaBrhgkTV72mxZdIY8otaIN1BwmJ378jyn/pccvcvsMp3TgZ/uC276e8dkFk/2rb1aZHOJebNe
VRjlF9e8yjg5Lwk2+8Xhc0x6C3Fxuuhteu08rgSewdTcMvJvLQ2XmjfM/G05/J55dg624Pcsgkrh
hVE47sz1s1DEw+u0pqBYct3zPENCn+4ZJ4L0HWcIScTO6xooOqvrYWpLxuQFF3es3wQ03S/lujJk
ZS32FYrU3oOydTTG4r13cKJj46v3c6Yex3pi32Hx2WO8R7io8ZVmdR5lVO+dOffgIC817HPBT6Ys
GEYdR9jybwc4bDcnhIxdpsGoxxQvS1e92TP+Hj3WoWBl4vM7RL+94qWe/TmsYAMwkRrY1utZH20/
/mMfKM54h6JLpm3gEEYgb2ctg303Jxj5TctE7aiDXW0m2Be35TlhA983kKNU7r+Q1xLRjJ+AISFn
Mr/No9hrXWRRuNrEEuLe3Hd0P0ZN2ndwidKA1k/WpJxgdGTJLR3Nj2XiCt5hN/ZxO8E0DBKUcuo4
XzxGlqqhkA858L0yaqQgQkxj96yF7qMiTTnu1MOPVO1DTUIbZWulRqtdsZZWUIplntzRcVbbtPDi
qljCyqrPFnPqi2dY99Zsv2Ud6QK7glJmTF98s6SYDQjD3fZ7S6JuGj83lK6e9iMshKkQYufLBmNw
/tFa1j2oPxC7AdAIRvL0C7NdVvpCk8duwOqzD0bxm9HOM56B+tCO1ouOf6G00aUdAGo+y5uXGmdz
cQjAx+pUGOqtVvobHtTeHnvCxtwm7ZaxeztgJsL+VZHPek9dHj3h83vkyeBw1OnDPDt3vcPA3Wby
Sj4JUqJISQfRWHkwR2JNrnOjw5rzZ0OV8uh9mz2DzSao8duBiqFpDAYZ16kRu24nXtuAWotR4nDi
JeSevtc6Q7wzU3pBcUztLEU3Q+MI7GjWt8HaiB2jfm/Wcl8LJgzrjGun8pnHulyCqY2ekiFyqwqD
nMWP3q3mXd4OjNCd1yHecouGdSv8/h+cQAt/reTKmcEoS0bjKc7Sn3z1jmUhfZh3w4Eyg1/cpNye
LkwIIM9ersKBcY3RN/fSRNq0tXR+aRpDBy9lLGbfVS019nHbf1rQJeEOJaE3iepKsyiBMFKI5STz
yFRUfayhwScL8dwkxBxBsgoZgAt2kVSDmZNt4yzM8uh33aVBn0Qrkcwj87h0KtVBMrsK/SH4KKgb
owriDS5cZAXNu4uVJ/G+10JV0YS3OQW3lavSO7uNenWS+AujyHyd1jzYB474Imn1gl0QtgFlbNla
P5eTK88iowwmgcMf8tCxnLDGuDYYZ9pWB0X0JU3tntAC83nLqV6KYP5GTzWOhnBuFG4gVXv+99JQ
s7wiRePUwcxNCesFQmxyNJLx72ygiiM137rtC2LxS5FDe7IkIzkmUNDl0aYysC5wNmbbIgTM3t9T
yNaALOJQqqbn0cDTwbw94SfMo4b+BhKiXnCZx/wK4CxmDA+9S2E1ZLx17DdbBjlplnvI4mnP+92U
KxWQSX/2G8PYKcC7zqqPSafPGW8Pb7JXREs+bSshkqIlhm/9x+1xbywp0E5gPPIIiWLYEZ+FA8Y5
436ZV5pFfDTv2gaTbbkNS1SpnoisMYBju7VMiyNjDtWq67k3uiRXA50SmfUK0IpFP+POBIxf1UZU
EjACU1Dsuw5SRaP6ZzsHeZ96iYWpZ7R3WC/PaGlJyEDrIRaknBWztMDmj6o05MqBS1gsPQb7t7Kd
fs8245IaN9gOEwdk2bHUnNlpNOuomIkUYcW0Dr5cgZGwoBGLtkTBhV0DkSwrsoPNH3PCAGKuPRwF
cNMKkoU51pQFcuBAtA0AiYj6zqPjiGF4W0TcrL3SJTpHyQcp13DNvPSkPPXlyYCbyRCDsfZwTg2S
5TXoxT2jy0PazEgODc4Ryn+gclU4mOTcwgRbX2XXUFbu8dvpX6Ypv885CXjAJCjgdSM6sDyywxxf
HJcLk+jSb4w575W076lHSBljAasxbchIjKHDysQy6QfxsR4CdpnAIqqc0FEXQBAmwBfzPl7m7N1K
KxSBGjVAknqPIXf7DRgCQIM9dyR5zabulc4lGiLTUyER4ypAwyn7FRyjlH6RmNIoIOCaJzuDNhYQ
3m2Dv+Wib9mMSthSv4F0/+rC72aJJ+xqr83v1NnGkol7blqu/NQPn4XMYHPp+X3BB3BmiuNZzKdG
vqCngah+6/xSy3us098YIPAOoLNaM043d2iPRtXvmWmmdzr7Aw9bndWCGoGlLDeCZ8IvSbr5GUae
O4oe+nPSIJ2aeMzEsshDNhj0BI7wWrI422MfrPapTRrEnW/YzB+V6UFvwhODn4WDwyzGax4zPWkV
92k5F/BPpuQKva2+0HX/a7La9OiMPe6qFDKg2Lwmo781GEa4dDlhxbh3C8BYG745KhIcwQyBt51y
uLTG6KOQJYeW1keukRrIfR3/2xCgXBk40/f92WJlKmv3uVwx32FA4pAXE0StalKPzVMVbNFmxvmL
yQCG7cOgPP0BpZDD3NyAJRjFv85OvzqNcxZbxM7TKMyEIMZwdhDW+/wbkDIN89TJ5vgddpq/jd4J
aKR37Y/F0lwZxLswi5+ynN8qCcKKEDF1UDYWhiKwIFrX1svqwLhkrJ7T9cV8W+B1pnkBEZcLWWNS
ZlNBHIq30CLgfpFqfxc0FTX2dW7spWcwwiS96WUOj1tpH0xtAWvwXObfAJcUzXWhRZFQ3sGAAFRb
R5iTznYRTHfAsvYzm5RJkbAjx/WZw+/6HBBVTjvSU8xMKC8A1Ai2le8kRfdIYoKCtqtv8+jEANNK
/gVGACGt4YaLWgv4r+d6OYKAAznzt6L8A3MMLfI6wGc22PAGZuzcHZ7JxGj2lQ9Hg5x2GWa/g5EU
t0XHdeyk71rhTe2r8o/ldVdmjG+lwFtSF8tfiruuQ1Mek3W4dWxvDq7YBTod2+E5jkcOS+NHKZk0
xrEcEUGDEi2Su0nmBa/kO5+mrQi+gpHEh/K+AXz0oe2kzLH9j1YTjOLQzUgPAVPjWFddTgEVKNpR
GM9Flh/WYbgThTwI5IXYH8mbVlUBDEDfWCpnLlBnLNz4sZnRsKD26Qk3YxRsHc25wW0wy10EgrX5
a7gkhul5Jrnr/5Ju8ryKTIFF6aBQqfY3DU3pXW0Eh9buhjOIx20j2kYeHZZb93vQxgIwL8fcXWhK
cw37PWj5WEaMBxY8N+tHTzGj7R03rvYOEBgofwibFJZ82aO+efiNMOVhPChsebHhrB960+M947jK
vaCOHNAWYVLe9Fa+B9hZ7Duf61Crk3dqAhgxMbrRqfgzg17fG9Jkg/K8qLC6+TKszU+cOzFpSpSf
XBkODT5swo5nldccePZ+WsZIDSxZ+MSOyEYX3vgnu2Vo3FasOy3TtVQZqIy+a0IS2TLZNp0gwnGP
SKncbkUp//kirlEGPbLxRON2VP7FXGPT90ELwDXmw2g6zo7h1z9RZpQhzfLQTeIS29MZfoodpp7A
MsstB/ke1Ur0l+Csq2y9Jth2I2fC3DU/BiSjiJGj2JGT9IkE0rRX8k7tJhyUKK2FDHMPi24dT09J
W1DfmVcE1sbMP1J73gl3DSfls0sC04r6LZVqxeaNPGW3G5EzGLWUCUP4Lj0GxZy+lwseVZFvn+j/
YWqJFS/jSjuXojjRqfhSaXZoUs7PIBigcS5EIsGBHwgkoEFN4DdGzFy49X1BkRKob7TUPbAfhhzi
eehpGndw+vqOTXQhNiloMqr2BEr8A/UEmoNxR4yecve8JaZncbYgEMAMNjm7E/WABGLT6Tb3wyex
4mej7M1zhSt63WYnTdrNIas1yLaUEyt6NVrGUpw5m72oBkZd0r1Q23rctNJ9KjYDNBP6peCumsyJ
wPHBjWWWbdjAWPSMmLxfkH7ZvsXo61g6HsRonqJyEP/sNc73rZ8iMpafpgmtI5u4SmUANYjqRuTp
sZbbW/x69g6xnQQXfGR3rWAC3TiQwVb53I8F7Khg2sXN+iYhtkb+VPxkAWf52mKVCjaLj23/atc1
OZfwB5NwMN7i/6g7k+W4kaxLv0pZrxtpcMfkWDYZI4PBeRI3MIqkMDnm2Z++v8iqtlbKikr7y/5F
9y4tRRGKAOB+/d5zviNQPkQywtBcafsiSpm6aDalpeGWMK1ut5Um0CpJmatBJYci3SG5IV9D1gMV
BvFyaOf3EMkantIGLSJ2SYF70jhFuqrrgO55Lo95SEMuNU/SKc6CgtaFQi4o/GHdUXbjDw4ug9Qr
rggBf6E6Y42iCLygWppukxyRfI23kLHjeDaoEUBWTIJFEX50tRZbi4FhbCjCk/QRxWTJSwuz2GA4
tpGQclAyzZaV8SIJvO0oJdD0go4yzwveVBYG1Th3GWoUTscfmFOnM0IWPKAEHHF1Vb93ls2W5mAq
NJF/id1xOLMUHWsCGDBsp6SyWSf9mhgRfRZnfe98WKWzb8OAWDWsJrIn8qSfGdH5zTYYrW99Rq08
GEJOGNF1pzYJXqVdJ/Ev+oEGaJ5BOvITsYot0B/9bOFNRINkl8l8XtlbX+QuAxYoERVlOrEjL5NO
/bUJf8xVB7MGjavdouXIk0Jsa/+yT56GIrmAHMvzSP7VYJnvflDeJ37yUZ/a6yBF6bafC4LbLkzT
PeHvoEsKG8wLX2tgRBd/es/+u913q/v/9fCPH1X7j+P95uFXC95fXHt//uT6I+2r9tef+3/Qqiec
4HdevcMbza6EheYv/r4//9I//Xoq+MMRnrQVO4JNYlGICfOffj3X/8MNpYeLzUMhwJ//5Nfz/nBd
6flh4Ejf9+2T4/T/+PXsP07/32MAoFTo8/f+K369f+9oJfv5f/yjfn+7S8sYU5/4n60vUfpGybAJ
hGxJt2wyKpxorMuHn76Mf/kDf/YDfvX7f3HMNmWU0DcbDWKjCSRIoghTWkVSsvz8Zxf4xTdLNif2
tDo9DczEdGgaJz04oVv8jXGWO1D/Xy+jxW3BMen8ec9+/noWMzoDSVvTplV0PW2Vzuf6ZHXzZ4jj
xv6cgrTZcrK0/+l0/YvR9eev69+babm3f70dY587PRhpaKNNK265er/Ku56OvFvPf+NhPn3z/+4j
/WLLLCBYZItXkbA29zUqP3cXj26IHm4mWFr+h3dF/PVzLALxTxZFZlMu+iMVbUHHKDhNP39/009P
57/7DPZff31NTEBD69ZseDW67wW73VXjRdbBxrG5lWEbX4QqHv/ms3xxTxQ+25+fgTBTi+N0vdm0
U8Gp+cQp7FxGHGEtrn//cb66wunp++kl7DoE9r7kCkEX1sV5S4NJrFXgIkeQniL94PeX+eJdVL+8
65z9XWR5drmRHeMWkDtAHWhcs2P/Z7//l3c9AuHd5zjcNjUu8NtYyeW6sXAn/82v/+pbOv3/n74l
CwRflvSq2Mi8rHZV3Se7MW9PsrzK2fz+E3x1idM399MlIrB4IpcG2Qs+W0S1brXRFjHBC6FGd7+/
xBcrivrlDfegSFsCgu1GDPk1XPiyBz6UO9dK4anVurvyx5v/7Eryrx+mTa3Zxxs6b0yAaTjBkbXp
6Xg94FlBS6qNfZekfZaiJ/PS9e8v+dUT9strn0WkpxDHjjBrpJTHxgRNLJs7+/X3v/6r2/PLa899
L/CvICRUfsgBvc/clQdkH78Yur7fX+KLTxD88rLPKbaG0IknDE3wxc+mCHmBRKLxNw/YF3c/+OVN
R0NpFXGs/5RMcu45cyfexVenLsrmrovl8oNQjGHVhdOEUW8uySKJ/2YV+2LZD355+b2wiQIcQcNG
GfyXDKmjaTrGDkOcNW6Yqj0PtOmbw++/xS9uVPDLShB6E7cftdSmC2jBBWG+MBosydlCc6GSy99f
5Ktbdbr4Ty9rP3Vx1y11scEbWr6iIlGSWIWRk9vvf/8Xm0zwy2KgtPLHaRb5Bt+L136bm+RE5JcM
BfYjZ+vPzEa0szhz4/3NNvDVw/HL0mA8J3RwqgPaNRYCFEIP2+BuzCKQVHU2TDGksoY0BaNDNd47
UOCnp99/0q9u1y8rhRhFb1rT6k2v5lHtaqIhfdDbTc+cMydo/W/era8u88vqkA8+Xjdp5xuQqcW9
sq3xoy045Q7zhLDq9x/lq4filyViHoKplqiutjZsTqIsdGvWIaGof7cJUWDzeP2b2uOE3fj5sYv5
2ukcOe52gF5jg2AfErFj0mQNG4QGmb+OBBjjYzlVbnC0RDEMK2txaToRClMSzGeHWb8KHQM2nkB3
t77txm6oAEy7PR2geZKiP/aM8qGf4aVEERF6UXwW6ykxe86Iozkmdei53xC7QOSzIoSez6DzLI7i
c0cS2Gs500F5K2vIGWQZFoRxfgDM9StijmPd4E0BDHJqIgey+IjCqAaW3cV0ndE5tSATwioNoNdb
fnejI03cNyhfT9xKtwM44A1kU678tIbeGI6sIVgrcNB8z0/2s3VrJoQLyloApRVzV3ufvZtG0Z0J
nETJ2yGaK+Lm8xGJRL/qEWQV6znxpPc9wxmn7p16juEpJkUlP2Y9xN0xKGvkI1XWTALiZGgWYplt
FF1Heyy7/r5UDYlvhNKl8i0bO3hnyaTREZ2R7SYYdE0N4UrgxPw8pVPZtccWbh1Hb4SkDlTXrA5q
INtJDZVwrgcX3xt9vCr/XrjYTx5HIpfUGz0fT71XkSfmD8T0NpawXngkZ7UY+VBmKbQ/tICVhfMC
E3x7kh5X/jiKlwAHO4wivtpiWhd0zz4FU2x6U1Zb4kOLIvli+agbLiocS3wvPmXtSYWaKBcLMgjD
fuTEEZn2TTVp5902tvD6x1Z5rn1LYvRYHx2weKwWYdpCLKw6jea1C+NBd8Sf1iXzt26M1XiiM8TE
/KJ4PGkXg2rJL0aHIe5OMSHJj7OOggJZftbxy9CCBBX9Tb9nxHwGSG4Mvgd1OlQfoRxI/QnGVmWP
pR3WDhlnrOsXkFA1at9l4lE8FhZexYM1BslJkSdCTdU8qwSIvwnaSd64Q5tUx3kUxOKOVuP7SIZB
UtCASfMpXlZemndeygS3LaLrsGA6dSxF3e/coMsVjpyEnblukPlCflECX4bSSeYzv279iPSfNI5w
f3hRm0XbGqpA654XxC/4KGbcePLZzj2HwY1xrWb4xBdOmuR5yeAoZ4rLgBo9tUxR3gLNiLsETS1O
XIKulKlq1O2urkbY4AlUZlK+XVJNX0vlyuApwr/aXwTpSBWCCI4ESkw47fRidx7jcojbTfjMK5ml
N3nntPmFwNgHS3dOg6TYtyIM6YOD/XTVPU6nZbkit12re+XSqf/0kbJEP1xZhCO9bV9RYvN0Tylp
Wf4gFd57vK9J+l3Rb8vuwgW9l3+W0nVHCwWdgl5mCHlVreOyylM0tJaLlt+ug4YhgYaCmu7nQDb+
9zQPdfQY0K7MN73t0AogS5zmPj52ryaueAlJB+1bMTTHIW7IauEVCZjDzH3fj1fwntL6kLeTqLeG
xp9EzKIDGyueDvu1Sl2FPmZ26OpeNAJT7nNeDnl2Bc7CiAff6qm4Mz8aaS33bRkmLJIuumjL7qdk
XQXkQl2CX2vdG4xXDh31YskGppAIibCl9VUoLhKJJcuOUqASZUTSyEuADqtcQ1YnPIeAaFVeL+PQ
4f1BXdiv7ESFxc2EAiJctbVGfTQWwHyu0yla/F0T2rrdTUkTJRsLc/r0iLQ0U8W5tLUYTwZpXpZ1
Vg1Rd0yFC/WA+XLDJ1ywkUVwS4g5CJGgcK7DPGmWEj0uauc4p1c/YtE+M23lYiUicKy6DV2nF3tY
tO4Tnh31Hf2Q0jsba5yHarjRybgFuGzSz8mRxUlClhauRsaE1qxZCbejs00UD5ZHJiRK7RK/oOGt
fAINQ3CeuVCEgdhh8OjlslhATFqNItsrVWQmaNXi/q1605MRpjtMEPBkTI07dunCdVEoySzkDK0L
3hakH0lVhIep6HheDsu84DeiUM0MGtpQyGl6QJMUIbPOKkKmoRRP7GvQ8cySAbNdsEQHD23spOa8
FsLuPlAFFM7TJEPSt3rQ/khX/HSyXss0O0FxCH5DpCNTYZCJATEIP8sYVQXyM6EzOhXBFDflgybA
mFYz4RBvxH3jqF5nBIjAKY+tooXVH4op2aPMI7DHSUtp9oXTtdbLEjI0OcwZFfia0DMveANiAZsb
VaHVH4dQ9bg+5nkBRhpXCc/6VHvs0DW5lE+ovkuxsWc3kXRkU8zcSGaRlVrIFhPohgvoD/7dpJBu
HeFkEnVgCZOobBQ74ZnfuYx3tE+XZ5dPTc0oFQFTM3dnCYtxdo0nnLzvpUZEswlSbbvEy3h9dazA
ZL2EMmzyQ9s5s6/R86JbPMe/X/vkg5cz5lfPwjuymjBJ1XfEDDTmefwzWRakcpS/6Ir18hIJzpjf
LC7Cwk3GyjdeZcbN2sukRZsCiHn2kdtyYTmsSrFU84XThz1UhFZ48GGtDNL+3lmKzCfkCyHxOgRe
ifwjao3c4IPy7ac2xKVkn0dDMZs9G5SJLnXZG/9R9zWafpZrMb+noz2q1/jkybwJRCGT80JbTrwl
CyM4BRp7cXsuc6+ZPvOB1QFhGUPhW6XNFF57TtuAFY1xy+P1xJn6I/Xzqr3rRDOG152xM+vIQBlG
R8FZDhXzkMuuwYvcVvJzKFXgPwHaQEA9RiXRs2ceYdP1gxrspr6cwrIjlROAV4hybmFMg2dR+cq8
e2zPgq2gmMnwqvLWHTfgQvT4YvqB6QfmhqlEAJAC5Nlb+JcIDSRgC4rirKS9GfPF3HVECxC1RsQW
QzADJgKtAuSUgXo/7sKVFq3vnbW+E00f/sA4ifKVLKPp4DfyFLtEw8PED9aQVdW207CKP07rCKMP
1tvE3wJPG811HPSRcxXWuiDm0kJG2yGvPaXlGbfPacUg5bNQrzD19PCN9eSIOklaZIh+xnZcmaoq
gjXCcT/4bsHt1Ld5weP7OY0pPdu152ZBsI3sQYW7pQjj48R8Vj0OhCEDn3ZFC2hp9sD+Sc+t2wcj
3RNkZHDKYj1MsimWlT2MfnYxjjW6/yV1zHznmbiYnsyIzfngzIwyAIIp1HbrRDsL0XFZKoOXeorw
uc0Vb8x5YAqqwQ6pgd56Kdq4fRIQ3bcZU8GOjLysbp+DmcjCTVyXgFqJNCZMHC9xb1ZEIKCRbWbb
b+9h1Xb2MViIW3oYgyIzPUokDFpI/UBP3DS9xGO+6GpC2TQqJNGX2CcLlyjBEcKqpjNAGlYomzvX
sEXuHD0UE5ShrGvvqqXWtI9Kkt9fYQnJ+rlPLS8BaDbI/pEhspxe6mbCiS67HtM7CwK3eN+RSTBd
l8xsp+ccsPsPvyOe7Crz7MTsUr5lTOfTHM1Hg658eW06aeaNN2LYPKS1CKxzj6TPeYfsB5JIazG2
wvpJxW02eYcB6+B1XHprhr6C5Wtaj03XrgtnL9woqK/9DOXaIbNR2GH1rpvQXRVRhcRct0vav9bw
c8meQTtyeh4gCg8P+LaIIB8Q3FYYNWjNJOej7Q6SSANKfVxsQImGbcEeNYTIBzWRK6ppc/s+iIWF
rcmeQOdcVIyqvNegWXxz2fDEOh+1BthindnhPBHUQ5ac55AG5zSaeaxTzXm6SmJasvdTHDr61syT
W7wWIP3Gvd2kgndRFZXwDknbltauVmEHqMsyqXNReLAhngN25D5bexQ48/dpzFV6AQm+1ABwugkO
LRuhgcZSe+OOI0KxvFMfzPrKKTUnEgd1aX5diypwUUb2gLraNMohUzizLW8nSgOS79JgcA8DTSpv
Kzm2te/TZJDKpKpPQlSL2vV4yQA++B+qazKkICm2+5ZyPY9w09Y05u2zmdYQBjsbmemjdIxKNwMI
JXYkA5TwZbDHVvMe8e5u5Knm/NGSbSr6HRrUubPOqlhZDdSRdGLRxhkv0CNXXuFfMYP3Uiydjk7w
zgk9n4jsNsSco3TbvCSYUHvQeBCXoccrTd29ogbM4SsvDXjtM40ovRsBi43p8smCUrNyw7yykVi7
eK2BKRIqK54mL8N/EJcR/qay8BBMCBvaym2EQLEC0zpn4XLpw9SLtkRb23q/tBZIfeHb4YlsZZv5
qpJ+5lymvWeFDNDjxqPyLrV/m9WIQs/nDtIZmNcwQM7bRHpe1cmSJ1urJ6SbY2MALjuaIWBfpAHQ
eg57VgCILOvspb316OjjCqhNvWyjoZUtWhxc+vZ9EZrYv7Bk1Y+vsy6T8Mq4wxLeL4lt+rdQstrt
VaAccUkWWziv8shOweGoMh1X42QMGIoFrXu8ibDuir0NZCL7kfQcpY+yIvGJSRG77G2t7Wj4pnAl
EisdteVHyrLaoOFzkFl3wKMGn6DXxOlnotnLEcU5oVMTzoAIGx2yvHgY2407SncAldyOKTbTTnXT
Oz4zD3mxzBIfNzwbbEDYXOpXKBUX01II2yE8gFsQElm9d+qcsRaJEYu1jwnhJAZsSSoL0kXCbJk0
4Qr78ovITgSdMiBQjvipuqAvcV2NTtH+KXQnPsjHKhsdXCIOrI1OnCm5iFu8M88pQkZoniIMUgs9
7ETOutzNYQVgEA6OzuN3mxS6Gu2dO6GDOtoW/UGXZ8KJypcQGHZw6U0VnHFkp6OlSIukiFcrT6S+
ukQZDb/2rKkaFT6OJWkw2DOm1GoxpepgDK+K2LaRfVLUug6g4AiN17fKhFZ5AbGqSx7aVCbpNTiP
WO5aRM3TDiWo8ZFAJ9G4r13Hwh/ssdYm26hlMPNnENRY34BidtPHsE5JRlK4MpFw99rrkY2xEtmc
ELwx614Lv1HsnI1HyA5ObCQAPDNIqCqigxIsu2JM62Ob2h1d/65miQu7FmABHjTL27uak94RN1St
voliztGSNCQYVbBhXCS+JXB/UEIjAmeoBwGAgxU24qj5wB/g8GLyD6Ch6wLTOSvJ/F2+GXvgISwx
MUb3eL36koCFDLP1FgPbwoMsaSZu0f1E6i0M47w7yKbReNmNP1ZQYWpcgcsuS0Tozdu+Wkb3PmxH
m+NnAmQsvx2oFUmtkC3x0aMP/3ztNA2pyEzAFfaoQCfCYOoveocwQ9r08U40tcQaGM29PgAOjsYj
2m+R3egutfsdZbSL+gEyNri+0I76Y8obIW9bp5T2NaaoFGB7p1PnGMUliMmyySIyIAO7a1YzG3R4
6Fy4CaDmqtDKj4tX8wcA7/V8mKcGRfhK90hL560VBCNFrpWAk7fOK5HbkSCSNLNnbmZkpPykz6Bq
pOSZYi+LQzvLn7JUVeZmIEX4XNF8Qlo/CPPImWJGEumQwH4V00isv4P4QLJ8zslV2B/xRHV87sko
FA9epqPmfR5i37uLhykcN3HkovVOg7lCeT/4Je1LwnujDrNMjhewXfsQNiKaNANFNf2nueRE3NUh
TpKyRYQZIUHQ3oWn3dL/liZstt8aN1jGaT0kUrQvWJXD8QF0TNHQCePdR245YNOTa5kH0u02blIM
JxFtpCPrziUGwn+jGcabt6L1XFgPYUgGHFqbHtMXqA9j26q78IrCr7/FCLEmRDlOXMr0thyaWesD
//il7Xed8DBoPaAvDYbykWV5Ik4t5abLTU2YGsIVneXlGqK612xTnMpgBYJlLoZA7XKCkrj/JZZK
DJ6AuTIruk8ygo6at8F4rIZnelmMheF1ImYdy3mKNFZB7PPerB5N8jZKSIDlXBSYZhObAJIccmc/
b1eT3RXMdayamLMruSiyBEkQQ6J07L3U6684iIbLDwzCvbNaojiKPzTg4ebRQmWgt24zmPRiqejJ
QxnwQJaCeQStDSkWG0GdECBomeHTD4qCGFR3itNdOyrpYmJeTHdgh03E96qhut+5eVVX5cYNMUNf
1HkxdBepg5OT9sEYAJvlQNEI/5rAiNHaGzF6ybMc6rBa1gGKKbGbMxo6Kza3mMjfqfHt84rRFZau
SAOM3TSR4im9Bx12Ek668VJMyPsAJwz2lVfUtYNXXM95O7/qKnKsVe3xbRP7oCvoHAPLa5GviOWc
onjjF+U0HKwuwpp0buQAeBWpJaf6BMxWj4hxS05uZu+t2lWBvcqtWZQwjFPXFOICtwrBej5BC6De
EIMoqLOuO9Q3yA1dlLuBRn1AozFowuLIwjnPd6UK4QRU7mLHkFNB5JG6y5Z3nbIoT3eYVOuoujAd
9rbnP2cG/90Cp/+P8OLiJCX6mi9++VZ1P8PF//zxf9HF7eAP33F9xErkA6iAGc6/4OK2/QcaJiyN
tnApyE6KpH/BxaX8w7Ph+YVAyYVkkMHI5F9iJeH8ERKtYIdOoGxPsJX9V8RKwvty+vLLGDMn6m9q
MdPsGwOTiIJmfvBPWAYU6aJ5jTm0XY29zN7zRE5X9JOGI8JSV2PWNc24NxTs87kIAjz4Ayyb17Sy
Zybgsqw+swxnJy7yKnewUchkPxvjrawscffp4BqOM33hYV7Q4hEeCj76vHROouO8kYwUCurF8zau
9NUscX7bdcvClQM3cUI9Xp1UVbvONdOTT5IV8WB1OLR4gL3+XrUqfqAn41+2KZJKJDhRjw4wyt9J
f4xxp3GW3OHXlD9IBoX6VwaLfRza2LrSVqHuzIxIDJlt7z35JusniJonJeCSYCH3htq9d5LAEdsq
DxiL1CmDw1o3wVkmT1RJO4fjmaGivHWiMK/XhIGQZwhZ+9J2ZvWMoWGmiah8avmJ2f6Nn4kBFkOX
PjVw+V7dKZ8OOmy6w7g0BN46AYPlNPCm+9IpOw+nRXNyuReThYtBMR8arYqoUD3KBseASejSDNV3
J+cjrye/7emz2djHs6LzN2DaEUvm43I9KlFgEDThNvSwocmwrK6sAVYFfWiUlwaZLqjKshYv4Czk
XUXT/8kpW6QtoeUg3ZjH+tEoa/4EPlQdSDhK1mMtUUAkor4oTqpRK89txKyRTYysd2owRTrGp0Vn
8E4zRrl02e12bZG0cJFG91gCfgEV2ve3IUFh0DoLmijEkR6cNC4v02IQxCAULl3MdCjDu7aDsN27
CYJgfx5p2xc21jVr4hFDSy7EhrPcvO2mAQuksJ3iotZA3XNEApfozRtcJK5eN5Yjb+K5AxuXtVT5
Z+Qi4iKecpf4z9l9ouMf31SDTF+dgax1SrjxaoRKh3epyxJi/KwIXGVGCQCFQTxJlvcPbg5+O3/J
3DXJopQ9buOjjxeVXtMlq+mVy7zLNhg3/Ru3SqeDBy7rvPOL5J2hCzikiWifyyAY4l0SIOY9vQKv
rPqc2nyNh8AiIRMLYnx16maullDNq1gPXoLbDrj2GUF90caAMNn36Wz9sH0hPhuzGNo5YYbGPAQM
HRaa6PdUm7URhN+GbooeevLT7KD9tLkIF1XsXY7o+G1ir8JC2y3z+YT8ALeGVxMSk06vKJfjl6IW
I6rmIPywVWjdc9BqHoYxyS4bitlHig2YgpaVXuSTNp9JOpDrmRnogI5z2voqOgiLtJxDpiCtWgs2
PZos2LOJE3K/IRbOdrmnxbXJ7BKtcaev+j5JD5PGXo0DcsIGbzpF/8ckxY5mI3BrT86Ao/BmYR6b
NWklIlwShcOXcO+0n4IjTe/pSFaqAxShy66DhYDSIOzpf43twogH+dkbJ3pYX16u+ptslnLTD37C
dDZW3W5J8FpMSZ6/8cfN85AtBEPaoXgslh7iaNCD2GcYzBc1p3ptt0psF4YODKZz/5rYNJfcZJW9
YNVOvgESznZdNiEsbwutL8d68NbZIug1F5k4IPZj3Es6IGiuBYuCB5KPAJjlSlCwnHvThK+KpvQJ
89L4l7h3ps8Fqm9xH5Uy2DuFQwBZlRc3dGiSbTMaqF3ooGtmubOF6Q+MTlnWw+vMNOUqqLFOgz8K
sEEoiyY0Z6JzYZeAwpxouRlkyzIXOe2CdKdjvEUpLbptLwpMqZiQYA0DyjIEO6Th3jaqvUOQgGHD
XpoNl9SXNQbR51J240UHd2FbjWn6mUzNeNPVCzEzdUaBlVHzgBscjXU3FkK8GgIycBsQhhYta0D7
9k6DuIV76fnQOpcQGlE9NeI1nBMCOBkUIedkebvuC8NzXpdN/Vl0VrrJMaVduWrp+y1tG//AXBlX
j6ukc2IPtLfEILX7NpjFfW1iJs/kVV5Bd5muaxm7z9GsWgIVZrd8qEhWoesdFfNuaUW58XLs+dVs
EhqZ8VzT84oNKHod3o7WydSFAh7sdfwi/ai6DzSk4Xl2s2sraIudjLR6nTNOlfi6RHxkTOC995WS
60b2jEuZpB5F3GI0mzSLUT222XtdJ9O+tPoCiwwtgjla+k1paXVWjMu0oxEYPgoR9XtB39ZeCyTT
D8wE1V1DfsVuGFIYbs0SXrpagzvsc/uqPoWyi2qYsBBVDZPlHH/ioUrAXKYBuIW4G7MPUGftJmwV
TkhiTsh4apt7ZdzgE6QP7SmGU9ZjEWX52mW8+aYTOKSizruVxzD60mg5Hiv4f5tuku7FmNB6PMtR
AGGJOOm0Mlp224kN/Fvi5HodmSXBG5FK+3uTKHgWrK3khQy5B9i5kNg4o3YmohdU1RW+YpfI70Hs
nFhh8CcTOg8CoIa1566Jqsp301wnN6K39CezTKwYMRhYHteGUxmCrY5DlzeCCacj7J6lNGwe6CiP
F6E91Mek88e9TwzurUiEfaEYH+Ggwu/Yykbe+27FZ+FC57XsEjz3JGtt2bAzkk2d+J4zOUdtmsvp
uWss8yw9MT53vMR3zkROyRlTVkixJ73ibewmHgfyVCVPWdlIRthV+5byjmzbjAknHIsCI0K6tPUq
ACZQnWdtC4dON4znrMRqrpJyJAjdSnDl5hFcCmWV1w0G6HwV2rNzpcLYOa+9fiS+m3S0s0ZVxaUr
5+jCy6BMkK1p9nqQgLD9ynl1nFhiGs+nF4bq3k2RFO2+ANx1MdfTiXUxw/bnJ0fsSLK1SD+R+7xN
zzTxDXO2ig/kTdUAHpsFB1k6sttmViDPTTLEYPhc6ymGRfGeELEAMNRx1BUnzvIysBaxtubA7HGZ
DECaOe6S/tdM3XPiKgs7T+TvEsQdBOzFXdkiEWBYHLdVBDLEtw+kPxbbRUtrF0NKwdXke+/doKj2
4F12N1jFigOmDfvAfpZ9S3u5PPQL+SiIOBp1UcVLfNQ6AKivXZhJc+ccJ3IMLlq6rA6blWE8hws/
OJi8xIXiiuiUZbKoK1MCord7v2XElccPEvzcvreT4WWMlmU/USQ867Yp957xBiZOU24lmIGtaD5v
SEPDY3Niqs7dTKodSQzuzuFRf6ROyp6KEPQt09yQtSH2p5u2L9tVa9XyfJLKSte+VqVD1BQdDWSU
JKuJhcYMbXna+Hn3mpxyD3UW25ceqvcJRAkk9ziZo2vfr5LnrqiWZ/qA84ONDv7Bg4G2RzyGExuN
v485TTtvESap3ex2z42a1qaOEprrjgN2w3TOeS8r8aDsnOW2Ru5DmNFbmnQFI2RFVdFjqdsATq5P
mSkQkqXBXof/MsG0zpM0SQe4RD+W5Ttjj/E2mJV+dKpcbyvpqiNdhAZjIlTByyq21bVjDxIYRjR/
17OVPqUoUjlLVB0ggRwW9K1N+sGx7z3M5FTG86WbeVQyjQmYto5WipBCNkOwdYOcCq8c23STxsJe
x5IoHaabWHx7uonHyl/Gm8oR0WU9wpkovMFeaaQ268hRwD2ackIL0yagC2LhM4ehv7lZ3HmgO+8u
3h6NsXM2TaBMC3iYwflkOfznor1b2m0UZglhQHuGohmCBjAyUx03N1EQ64NfJuNNltniquLLqxjh
c03MKaUg9sVZnkYvx2A+u9Yl8wPzUdI0X+HCBYzVZtXByYg11Eshb1Hk5G8S8da9CoXbnDkCiCNc
kh62jWIyv05yIW7dambDXXqfmJ1C7gZsm0/z6LfAAQZtPfp9Pu3JdhHHOVzMy1IGxZvpLLb5ymDf
r03U72h+VM0ZXSEeplNXyIT9tGNyY5Gtas0fHvC2aza14UOdYjaIjKsuFeZBEDI93ufWEEwaFVG4
RjA0vk4VlBlOKT228BCon9TtDQeu4MoiAhMYY+SaNV7KaOu1NFjAdUN6RIPicbYL5vepi7wfQKGT
W/RT1UPfZ9PHIJb43Amt+LK2gLugiRJvPnmKO69YwueFEdSxO52h8MaTBJu5VrCJ3MJc20NMg58+
CDHRoHKKGyaA3QZ8cPI4Akm7VSJAr4d7+Upkcf7mwqe+YP7mXo99Xa70DGyRIERzi9queR9i132y
xZK8oi21Pry6ZbLjQ1CiG0qeTxtCY4gbiUckXxAf5SzmVFkNRB36ZvC0UgyjCByyjb/MzpE5AtmI
89K4hykBc9x4NQ8w3417ZYiffHNskUGbUPE7AYIAyMYOEtwCBeVI/TheJZaH+ky4CE4GX/Ln9kCS
imfD2TKMnt+boQ9o8ApQRUEgbfzpsVj3aA+26FPGB1YnhyMDXbk0bvSlW2Rtc+5VpfrhVnXyYWID
0gyGDmZ/z68USN9WPwV+TU52H5bXUSWDVXcCPdJFpGKafeP/b/LObDluJGmzrzIvgDYgAASAy8lE
7smdFCndwChRxL7vePr/oKptWkxmM617bsZsbsrKrKQKZCAQ4eH++fl+U4zDZXBS505uiDiuDp15
AMMokhuvHagpq1btHehtHvF99nP1KCaTSXY4kAqULsskDHHBteHCf+t14rmu5CGvuGjVCaMU6rZH
rLWmkBndhFxdb6HJeTQupi3ur5WqFCtmq1olVhPe5UOqNAgiuCPnqmK9j0ZLZILqY4/UQuxHEeQ7
4eu2O1c++crACzaV3rwUaE6w4DXlPV3hWLcMbJquiW80VVeju0FLVG4dtB77CeH7FcJP/DfCcdIN
mAqaUa0bcAO4uyg5MdigIn/IJ/1nH3eA4tpMAuOjbgfvqUnTvWl27Xtg+I113ZUedDZhpVsGWSil
sLe5AOIR7VK15Sdaso5/jDElY65Fk7+uBPu7EpjJRJ9xO91YMXCXnTrU9lWhxHQ3O5mS0ioBvut+
yrr8wJaVHHV852yQMpayG5oxBXyi1Og/jEFt1w4eYt8EstvnflSmB9UsAq5tlnzCgqHf96pNKTMy
DAJmPAL8HyWakXfYbP7P0GgbThJubFzLlflAKIJdWCrqC/onDH3rESCHjX3pNzQP9b0N/xHAbBrI
emHSTYqaEaHiUjZjALo2KaZ4AUuyw556MON32syZuDyvi+dO1+rfkZIZb0FMdzZsBjN+a/18xC56
atYK+sGHKU9HPO+zmCwGLh7FIZOB9WvE7OXKtDKkefB62I5Ga0p+eeymh6ARwbqoMAoLppyXB9Jk
g7FUe9VxjP5OnRAOgd6rKOcwBvSzZZiiKVtaLbJbbuMRFUAvk6AfA12ZvsskwF5Pj/3vAdTq/VDi
rGtSjAa4wy3akho3HBEUwVGKoIPVB+D+pz0BNnLqoDmKTNjPiqYVb9Eo0bYqMm0fkEr33AdJni27
tISU5yGCDeFQV101N1pPP2OyaXhojVn31JaIlknNFC1MAcvUvjWtlfQrMejlG3A5doMWfD9FS9Cj
EMQ6U9/zfcDXyC1CkEXgqc425abzgqJhuE+lmmc0BZMLgxBaqHeKWderuMMDkKKwj9rKCFr7pSxV
7wCNdBj3DVr8ZVWoqUNNW0/BPiQC2k0fGupRzwaZ8s2k2ntB0RtecoPiHIGfgtIg9FBt4g9j8zeK
8gqrAvsWkkiosX1x5XsjlTXeosjqy7WixYDlSi/FGknV4uKHV5NIoeAXqodJCnsjc1RJCwPyJ7xc
a/KeUPLmP6KBsiUUQPmEfxfgHkuxDibG3/uihIHbhCoig6CU0/Wo4CAh9dr4gbyAdOnUdsNzJYxS
AHCz1dskG4KbrFK4t3Kt8lZZicwZlrweoazLvMntA99Q9kDQKTka9pAdDQ3pT9yJgVJVX795ooei
hYbZwI3eFyT9K3OF7614oo2csmdOiO5NRfzakfnf4qarHWWKHSPeGV37iN5CbkRXBddVXZS3hOhJ
jeOIjrX9mE53hWZ0d4mSizVePSVbscArSMW3KnDTulHusXmZ9rAN0ERaebmSmPMg4+1jb21QbXBT
s86DfQZqYxHWU4HJuQnGMVNo4FjAc4PZ3JS43tsN/eNJI1LAYzpOd9SU35NMUd5NK1RvlMGBNaR6
ub9OhNq8pTEZUi782JnJwfuh4Im+ceTYHApfkRt7MMdj5fX6jgOT4862J+vVxvztNm2ktxBpq7z1
RchtW20DQCoI3ndzXxbAaF1/mUKl/I0/cPBdJ+uyBXqyGT0AujhFjzvDsKaXssqQrxcO8IQKtCzO
IXE8XjVT793TzSd/9JWiR2AkUx3fObP7maUqsu9M61xE9dguJmJmHDlNogC2H4pV00bZe+wAR657
isfE3gKbRGpvs+9j+Yi6wnkzgwKeVjZ66j35sxRxaE9RPixaUqQov+NjikoR4h2eeUUWB6tZhw6b
tfiJ1HiLdgc2NJ3oKBK49vRbaGdbQUWQDUNIZ+ODD3qQ86/VEfNg1R0WjYF6kr+HQUWfcg41nAhU
17k6LoYut1+0oVF+G9MEJDzomp0nOJkbNifcBnLcglM9BUHHFhMeIU9KFAjVIL9XHWPgDobupg7i
HkJfVNhXGCfUPxUtJ/uGdaUO3qGZdRHVcGw1O9ghXBXxxgl8CMgBYAGwelPAlTwxAUwYDax1PPoM
fRHpYblFDGDt9X6qIaWDescuMAES4Kl+A79cJC8RbKtbX21h/aYAua6QVtLh41H8H0up7PIhGnZ+
ZmdAugS+MWifmjckuzikVGCYSQmYcEGlAo+FZBDSBt1w7D3qDeWeZyi2HvfIvS2ptI4TUsHMbBr0
qsheNUw3VlIozW3sFQpRmZ9tsyojV2j6Cjm+oL9jY8UGwqpwn/INHXCtpq9aVZT72lZBM2giehY1
Qkji0MbZaijJl7TDOo9FKLIna+J26Y/kZDiqu1eECtraI5DYRildIkA3CP2otydbQ3e8dTdkGFSb
U7SiRlOvqD/QXGTKJDw6/tiudARQCwNMmZtUXbSLtRhNm2XUDyn9T9eSKA70DdhgGDjpFdKJeusA
baYebiEgsRCtMNWcraEXrIZIp6zY0MOx8ZBe78teyJskb/h6lUa5IoVHBSjVwQPVOBcsdDlUjyDB
9BneaPuE26kZ7JPI6tZ9qOUHuuf0h1xrOwycFLVDo+jU2SvnPFgvOsdT0/V8p35LfSOW3Hza8FA7
pukOZUbj2xhbBoRTylY0FMBOWXJtpDLe+PFNnlva1kfFihtVgJYICb1S3PWszHujDT3gnL0BVSjm
phltvFHRf0ZhLW/KqYhe0hpd3GIaPIl2QkW3CMdDbs240rGsCWcQ66i032iBkY8jUQ5F1qw27j3d
KIc1B2HsuXY4NC8WBl0w88y6wgYlyKMnvY/sPamcxnGt2Ap3Y51D7cQlRQncgRT0L6K7aULuCRIc
V5NsnDdYxXs1B8krQEejDivU95zyYjS7+4k+obvAMQosdtAPX+NKRfO/MoYeNlVGImjuCIohBN+X
4AmG2CxLgI2PQDliFAna0Sd3jFHrUKNzUgV8ahfHzPEXDm3GuBRlAdlqRAkE3QstCVE3grJhS43Q
g30SO/5h7CrPfHGgELyrxWQ7D70YbOny5qIn+gdph4gCZcqJuUXSc+8kIR3+gprWTFuNpaqskMuk
vzFD0KtrzZ+8kR6FNOl/ZZmfWRvNHIkTejTpv9Uhr9BWIJfGvJUXOdfbiQ9d1CRkXif8oQlLcs36
NagKZH1a1xWoMUPLFlLardz62OPNcg8l5ravBrg8RSm6CoJoa8bbFihh1zktH/u8Ubhe+BOQpNLo
lVt9akL6dwIZsu2j0/jp5U16r8ZWsBUcxg+a7xRXXdLgU190EGB8/uy41zvd/EHzQ4SMGNwV1MDq
FiURUaA/4V2b40Bu+XgYq2PHEWh4erPjuGuvQlMVBKw0OTQLDJ1CwGKpErxAFXB+10S0v3ujwwWr
bRT21YRUmLGQEQZffu930UZJ4VRD0y8rCIIg2bqUVPWomslrNHUjxT8KBdet59iHPLFnzH+WvFu2
0dzkE04EXH+nTaBWcpdVfENAJYS1qOnfeeGHGSt9qmB5Izu+8SvfPFhq1D5PzVitIzHR20OWTtmn
bRpTnoW8ZAx5+9pQLsURwBbRJuNKg/WATrhNxSN5b9U0/Z7b3njT2lq4yjS9/jU2YbsuCqnk+ID0
wRUKHM8NZC/vWlrz1pUCHHzR1Ahh4PKl4gCjSL9Phd4+NIPUAT7b7R7FPv5LRm6HL1LEOTUHi6yS
NtY3cJ/tg4fwceP1MTUu6pmuUUJNQhlWsCdqw9PYUCkerbHat30jd3BjlU2ShdUaSZqxrKzZBaJv
8/FaRA3QOq5vYHhtnLloGsQTlHnR7yFEhQ+dpaGBtRG768jSuPzqS6csh1vfKsptGGf9N26HNhn+
pgbgFis4vILu+kHw79wW0MM3mpL5W8er+xnonmjNsqbzgqq4os4nW41GeRE3unzyJuhabqw26TXH
snUj4wkQqwdg9bZRqCwcKR5jyBmwyyxwURBumhMbEXtgk+X3xpUoNOQpFEjihW4Oxnd03+QNsQ01
fzlIkW5SoIZiJmPae6B9Phc7uDjAcVJ64Hhzg2GuhJZps8FX0imr/+8lIyZtuf9eMnL1+us1/18P
//v+g25k/jv/1I2g9DAdWAU6lTL1T8oN+sN/mMKWmiqEA+9Go3H2X8IRoQHRtinc8Xd1B9XKP4Uj
aEoQknCTdwwbMS8C4P9EOPIXP+VfTbsW0hTgOwaCQVMInYc8abEuOhOzJul3XK+GlZ4Ga9vyH2Ok
sVFCkjvHY8QvyUHnSxuXeC95c8rvqcO/Bd1NQO68Zk8fdy2o6OkQUAhN1qAcXjunXmbpNS00i8GZ
YeeboK2RXFCjQ0/p+Pem5lMZC1xFx53Mg1lMMSKgzQ0N4sIxdRTEsAxVEiPxuKd4cSVmImEqfqOe
vUomb4cHNuC0+pjoW9R49Na9aV2/HbgqlhNGPe0dIsyFYtkLq3jPa7w9tvTaL3XkyEEfu0XLVaM3
V742LKBaTniUSLi7UvzG3YdolM7klGqo4T3b/qFIfnIwuJl9G2XFOlXTnzD5v8ejs05QwVZVBLxK
PZBdhPvV7ExaX2ur3w8qERM5S2e40HsvPvaK//XCJFlLHb2R0MlZn/RzK43RdFobdWSXoXf5rzTc
aL7/s/THaFmNJN3FOEPTWmqsxabynsOIAhOygtdedMMWsDAYmBo2l9rftvqTiWEUGEeSAwU3xXdy
rxfazjVrfqCTFSbp6KEqK9HIO6e0mCnp6FkuzPag9k+KcbSm24rsfYJNFZdGsuqLxlnxeLHxwweK
g/Jh0QAix3gZ16LZmIhamqBRhW7upr9u1GeHFtFy5iSmGE5FS6VQHmovv9KE5Ih9zY0n5DeqdReO
v0wl5bwdMDWjW89/pXwC2zZZNo+RhFOoPEcO/NejMRw940cJyk1kbwWdNC0OPv6rnzyYIF/T8jiv
Cf93Goc3kgy9NOUKFX07PGnUyVTIsj7tfGgzQAW/gOBFMZJU16F2q1dH6LAWSESle/Gro2mX1zF7
r6NvC3+8T9AyBcNtU7aub5sLam0uivBlA9Xco8Lv8Ig+HiNW/54bdJ49RUWOkCGaUYMLNZEuzMQF
PQ2ufAwxqiquhQeot60fIf+vKLMuqS8t0BO6AbQWmwRq5xlELgXqlWJF5m4dvbUUdZynGEWThjFT
M2JR2le3VolOX8821QiCG/pmUg5H+jrcRHnuw2tV+UWZiPoy6Q88NujCBgJerbjFriSBlGV2m7S7
RWD90vTdplTRa+bTPU0vEWxdqzSx79I2LfZHwjk0WfdAs49OTh2bGS0igOiWZextAnrQBj/dwJim
yEtkQORFmAntcqBJYT3zF6YSa1qKJBW+mgEpGoOiMCou7kd/r9//SAJ5Ff6q8Ep4b06hbB/gbdev
XZi951/+mS9RcP8vIt4k289XZx+squ73R8nk/Ff+Pvos/R8Wekhdm0Fh+r8Uk5b4h6Q107IcFZW9
bvyBd7M43KTJLqFaFibRlJ3+z8GnqP9AYWkipQSAgOxaSlX8J0efdrIxGYxPMzq7kuAQJno6YbLU
wVSiGKQ5nX4BSmV3Wd26bf5AhxNmYe0KoYZKnw/OMus/5uj2763vT5TZLAj9c0f8a2CqO5qt8iul
9deD/cFpIQPHNbhrZlrtCxqYlUobqhmYCy5n2InOXiTEd9Jczg5oAbYGXBLJaZoo91TXbPxN7PwN
Mvy3cLWzU0GfPzlqtKimekrhoW9ATFVdYjGHeeUkMLAAEYA/DwR9hO694orUXNZDsE9vv56Lv46r
P06Hv+fCEIamoeG22KQ/wkPIb9UF2WLVpTa9icW+Ta0tCa2VGPPXpLefPOXd1kwUNQa+4N0qQ4uC
TTU9dmQYhf9i0ac1JvhHFS5gSnKx7tfPN7NLTh/PcCxVpz1DwhU8eTxFdzoQCxSVSdkshgcdT+Q0
FFcqoNh4zI70O4OrvARxO/s6EA4bksNExa7zhKhSxBZyEyzc3HiuhabBim75VT7eJsYLBmxESt26
NjeON1ygE10aWJ4EF9JBokgjsuoW3bThftkuZNLcJNaLhEGRhO2yL4ZrFRTy4AR/Xxz+7Rr89FHY
hMemrUmNUBTz4hMds0BI1qnkHdzQoI5CMENTJs5Z3KLyS6ypS0PNuKE/vj/ZUICLaPV2qwZ8LjJc
EY/YmivrCEukr9fPSbRG8yDbnyoFNEpbzov941AdSL5BDUEVD/QYxmgzqAy6iZ5cID5pMynowzr9
OI598uLsjo6V0MRobwIAXKAzjcwEh6D2gOCTFueBJG27BBiwbCc4DIbz8PXP/PSZzMMLnXuEZZpS
aiczSgMD+YOZv41q0nZMNF3ZAlO9jS9xR8W4ik0Ufw9j+/Womjj3q/8Y9mR2g85LHA28got3E7G8
Yk0unZwqPeOk9Ru4JgJjKUMzlgX+Te2lj2X+UZ/mXFcJwtkfdK5RH98t3ZhKb+q8W8968QOKnELH
jHK47oXC1YJcstyDf3u10x/Rb18227GeNrZeI1rt1mQ4QEW3B8QVF+bk7KsgAeZISG+m5pw+Fcux
CBtWQl3/7BB9N0mwsqg84O0OaWjal8NOo9uSjtWQ1tl46xhwlClIThh6IJ+97WzziqxUqB1S/em/
eTZOcJ0DXNJHcfK+nGD0fTp0VXd+U/r3NH/O+tSVdJ2K1lyGBeYExcazjKViA0c26O316NbP+4XD
lEF3orQLivmtovP+6ycT51aSsA2HhxKEH6dHMv0TAy2JHEMjSIDB65AyjJtu+uaj3cpBJOfCOZq6
jZLUp5l9vIKyjVQcY8MFrBrXT83tKCgGWvaTOFDKu5mm5Jj+p2cRH5muCk0zdWfuGDl5s3aJO3U2
papbJdgJ1DS52h2Gr/6qoilvniXKfVe6cWlBfcR6WX9tYQbBGM0qdCsRHZwsczMaMTlgavzK2aF6
u0lS7yHv21Vbc+PMM6ST3Qo60L616p1WTtddz2M43rfo0to+t7Ql3F9VpYXDNOZumg/7dm96Zt51
k0uP8Hbo6k1o+/fSaw7AW36F4Su1Ehx0v329ND6fiUy7dHROJoOjySLo/DBqComqciZYCZrioL9a
6IX3iNv3IuVk9Hy6ncnXakq3BoV8AXt3dn+zVIsgQCcPpFknP7gjPQfi3ZlcYwpeunY41OPjFAVQ
fNhdLGfX0WYn6x22jqv5CYzRu/BdnH8CDT6/PeeoxGlgWMrY9qyAwreddQeL/DMSjI0iwnsDl1V0
0WI4VFr31++Pb0ZHebkw+ecWH02XlqHSg6TRYPVx8pMwwBca5Jc7jem22Y3f6E2fAUeLIS9WVjpc
00Rx49EiMFCO6/LiGCotqr/q0puYF/npXk+PP5cPR2PvOl16RlB2WpRFGNl6kHPaYI+QbGtNytHW
ENLk3rFGgOME6XGo/EtzMKfgPo1NDz3fvC4wnz35AAt6zWlc4pRTEGCWdAJ6SOWMzhVYtsTFSDml
2plWu6KheTVoByGLXQRq/es3ce7bsxzdgHPAPqefLkVgz5Wa5bwIkvwrHBhWhS32If5uuhw3Gk8C
a9LIBvfrUT+SJv/ee7gKCpKUhkPF2Pz4+tXMHHpHIVIDm02pZtoIVVlRbNrOd5GeFoGvh9Pm/9/p
VNt86lwLNW4jNOV9+NaDSIPUpOB+F+KPFNZ4Q6Rbqznkmbc2FfuxIz2qmptM284uxZxvR6wLHpU4
v9WLS49yLqKz8foyePFseqe300wPcCxztImSoARuRbIrpedCUOX172Hn3aj9cN3Gj3GbHUcv2l2Y
iHNrjh5HR3Dg8E91DqH/CJG1ZFKoqsvJxQPPDXCb16Wxs9NfSLDuSjH8oqx79KoRr6rpqOJPjtHW
T6W98PbPbb18+jY3fd3mNnSKBo7sqB0m0xhcpXQj7CVMByVbieNQky2gErkWoaY6DpsM7t2FCZh/
4MlK+DD0ycZTxc1YYxcK4k3pVnNIG+XBKsAIRXq3RqpfIW3cd5kP7izcV8PPomkf6ZPeFPThV5Hz
YGgXswZnvkCmQqiE2CRZ2Y8/vhJwLhky0fifF6Qh2tc0h1QV7Xe8Jg9aZJ3KK+n4ews38C6sd5MV
b2tDWXtYvntmuzGm6A7b1AcD95ypvxiMn9kiaYIlmUJumguPPHk+fHO6KbV4vrrs1yMpzbZJXBaS
GzvBu/RXsrsNBYANvEcvvKuzI9sMqeukmzgrP84M6BvfR8LBYq2Ce9CWlNm8NUCdQzzKPXZlyOWa
5ftQ1b++Hvhc1GhwIvBaDEulLfjkJ4PMoKn7r+4DOOizNgWl+bov+rWP7HqI5FYxozuT8xtD6WWN
PMnvbuqxX/lGtA3V+RL/DvXoWhHNz6lT7nVQROOCltJLN5X5OU4Ws0kejo9ZJ7nGv32cIMXpufG2
ZFBTBMoVVZkMQZw6d2Cp8fd4sij1WwyujY89Nq0GHpw0413Y0M4sX1PVLZjDmi3mo/TjM0w12s/E
IIxqDOZDTbdgizB5or9ybLcUl1zwn/sM9NDX7+hcBEOBax4QRiISqpMPWUtAFxSSoLEMgw1YsLX6
WmvGPnHA5Elj2ejjhjQl5Fmck0c4OtnFKO7MXkpKbQ4fqfFxtJz8cr2uEc0HBR9phQVaC1Ypje+c
UjkmfbIde1r2As4SYwadbTPuGeOAcY/fXtjSxdnHoMWOTCxtnbZxsqUL7CACxzY5UEq6Q3E4lxpN
ixqI1C4wB3Td45NVqosO1Vkc+a+1juU55Tit6CC7RD+Qt2GI3a7CsAQttE9UB3MYsExCKPlyRPIy
lhdCjnOn8Zzu1UgVkyzFcuLjkqF8E6L1VVku9GaVTn+sTXNlUjGhfVC+SZR+yvQEMwNMXxBSxUg2
AYKoGK/OSKcZXC4vLKUzZ4KpaVJXHfJUXEJOnicyAQRpDktJyzAXrkY0H+lNgjfXotNKylNK+eq3
2Olk+hXgpASle/YjGEfsf7m9JsZVk/nkger/ZoWzuigvM0XESicvto+w+DR9n9As9HQaEJG7hThR
TbaNRS0RC65eWLyLxeQXd1kyLGw67Hw1fb8wO2diJ9INJnswKkgyDyexU5yr/ViOLPOgTLeU0462
XtxamfMIx3SdPEBVRN2u0IVNn24U2w9RPR2dWN8lSJIHyoNfP8482umWJ0jsc3eg6GicnkYJWjHh
wPR3rbCiTb9bpZP9FuDEJXy0Omw3Za7++s+HpMLPdYX5Jmg5OQ2aGrwUXgmj2xskywF/zFlbev35
yDbwB5Y80aVXfyZINGFSMO8IAthj5v/+R5hWFVCHkQDR/qZZLwF2zNpgbv0m2NQF93S/uvFK5c7X
POg/zH5t+5c+0XnJn04zykqkezbwYsoZHx+gRNCrNRUPUNMgv8Bq+3nACU2bb8uxcrTMeGtIujUM
JE2GQk6w3bRQUmhtvxu+fz37584XykK2KueE66ePM8810Y0DFEVae4vCcUu1O2QWNDz72hm3g2oj
KujWX495Lu1qkvAE5MHFbH7rH3++CAXtXRYHK926D85U32iNsVOW2UIvrXe4ckBwkP7QX0AZenNh
7HO7kVQhJnEdc6T8dDV3mrCRUz26EY3m/ntv2g9g2g510x86y9zSP7S1qJRQMSESA/HQlDdBY2xz
ZQQ8bB/Qvl54oHOLUZqmhQAVHYn9KQyjPSrrHY1Uehft1S64n0R9YyC5HZIKmGJ9kxXOshjTXSbi
rRZO11+P/3kBcE2kkjQXDaWFQO3ju4iiXh0Kn/nIQbpDzs6mZG/63gPWqt9fgVkh0d5+PeKZ2IIh
beQ7GuJidDonJ3siAzsfIwGvN69fBQKeRe3vnEweqlHnorY3Cx8qlbKMLf1AVvgYioux7+fQjhsB
Xx+HJPod57R+Rqv10HpJMpKY0LfzzqsPz33auHOajHaAjc28DwYCEBLUhvkt6hP3wiR8jivmO4k0
BJxYYhz95FScfL1K7II8BNm4zRzsWn2z+zuvG2/nG5pRpNtpnxVvJVqIVOqLAB3k1w/xOU8gVKIa
JDq8eAK9k3efqRYibycf3A4wCQYNVHXiu9BBj1mMq5pt+OvhPn96QiUo5JQjzU44PS/FP7bdNu61
mlB74EJKZmxI3LKG+QQMTCM98X81lHGyxDoV58iqYCgR8QIR30bFbZOFS9XsL21m516kY5D1APxI
0fE00Ys9Ox0igqE0D+9Yu7rDyHDdVRgjZyWnBykRdanSjaugiISXM9NFTDwp5bXiez++/tXnvmXg
NagGaLOl8/VkXyWbkBIXWhSPwvyIIdOumuzHwBZXwX3R/bB8H6X8xRzfmU+J4Ekly8tljpznySKq
89oa8Mkc3BoOZNOxkHR8jeu5kR1UCmyWCkZ1pzwD1gQYn2Hs6T19/bM/By1sJRRHEHjN+yjSvg/r
Ck8FeISpObgtzTv5JiJmDOKXXjw3HF84N1zKap5546gOgZ0TYPPPWbnx5zo26rIKszJETB6kbmYF
eyv3HoyITNvvgJKGQvPDaGXr2LEfK4mGSM/uZ53y1z/6zLvmV3Mf4QdTSjstvVh1J/U+V3o8dpWV
qvv00/UHI4lcrQgWNTJ2cwy/U1u7+nrYM1sGG6aGOYTUCZ5Og/mM/tlBx0fDNUmH6NQJS6gQld6u
shoGENKir4c79yvJi3BGMOPSOk0VdLkzM+SH3h1t3J25cFpBsGql6cYaKyk95NRstTK+dEJ9PpPF
HAFrnMuY/BEZfXzDU1aQoojS3u2oGbXDoxyiJQ0qG4I1rLhVGpR99R7C/ELU/8UmKbj3gg8i7eDI
03yVY2FcXOdGjzkK0bZIjj1kh7YFjxvEF8rf5ybXZBuetQPcz07riuBpHGNE9gzUDCWZnrgKX46q
hrsaHnREH1/Qy20bDBcijr/yJh+jX4FYQUWgiycF18KTo68CcqIBKOldx/jtdRaTGK/LslwFQf4j
pBiQW686JNzE8jdBSp+Fhp5Fsx+/XlnnNg0UE/OeRWHiUxAylXXoG7kAdJYEmyA3F3R+XkFWxgIE
Qx1HWTW0QXw95Nn5BrRjz1/s/M1+XFUiomMmS/nduENg7dEBsKyXcXsXGb5rWhQnIU4k7YWT8Eyw
LQQHPI2YcyczTRUfR8Wcgl5d+FOu5qSYAcMc8rV668EsjZVNPOfmY8ywfQe5IhFAKOrd17/63ERD
ABTEfCwxMavW/twt286qZSyY6NHrtuqy4FjCWmedNb4rYanqF77dcxsUeUXwqOh8xad9cdLNuqns
lg2qhNAetMs4EleW+hSkJGUouHz9487k2pldk7mVHH0U/eeY54+YRpqBrbamyuc6jBu7tLblbw0A
MDncdhzWY0yQ49z1Ulw46T9NqjN/r2TouKWrwBVPJzUENIA/CUVt2DRlCOEi6rkrNge0rkiAoHSr
lwLWec/78NX+NSTERsHc0tV78ktNIKStXo4qQDaEpiKtNgoWPRBxr1NqDIUtj1DjKxeiH83UwyWp
jPbpvTI8uyH39lkcxNnzcaIhstPK1JMeUNQSLkz0vbx2nBnezGG8LGT6Pg71T8e2b217E6fKs6fG
b0ZJQ5qeCFKUoO2T4Rk/9AsH1F+XldNpQW/GuyedYKFZ+vhcNdbTtNYJNDzCeQPb86C0m7FttuBr
1aWhVDY67GZ0tbDAAsXOMR9fZhh0ZJa0F89BAn7mW9IlR7sP7oSj/rJUL12WWHdFlr4NKeF5Kifd
5NBWW8d4v0f0LXnWPsM6gPPyUv3m3CQ7gHfn4hEXc+dkh2r9yOiTBtEClLYllJ/VlKIhr/v1oCau
WfSX9qbz482gDRoySH+drKnGqPBcUSvVjRrjCqsjHCxox32Yq+VzkTTT6p3eDddZ8piE0WqwAakg
HagAXySD/yil/S2R2oUI53P+lJVG7KwS3VDORFL98Y364VhbLeh8eo0ey0WggkiO0iNPf6B1KBH9
pvHbtZHre0mrQtavhrJdQT7Llhe2lk9h5vwcOgV8LudIGk83bqz7QLh5FM+LUDtqPZ2xdXrl0WrM
ZrryytEFrX1wzPB73dpPXY3SJlHdMr2wfZ92TsxbKTEQxzVpAtQcp9+93rRdr5mzllNPDoA7lmUe
Hc1xjesQpjOa/wT15T50qn3jF9iTKXeF5NwmEU/vJb2k1Gm4gLSF6krLue+49Q+qvMej64pOPe+p
oj0eW4wLkY2YQ4iTr3LWPnDGMn2f1SfmAJoYHBISN1s5+KwhGgDMp8AIn6u6JtUaZ0vf0in4UaSF
u4HoL3JmB5d6FxDTNwqygME+6kX6w+Q/Vnn7M2kHmN+KhTmdN8ORlVsH2wQKExc2lM/ZEaQCMN81
Dkxy5ux3J8tPLwqMKCkI0g68TEv7uwUuTCuuTCT9ehN/zzOxmznuzpAuw1B9rIyL2p15z/o4e5aK
fHeWDpCe4ILx8RHGMnZMK7fn/JzyROPebkzxB2uBo/X9zxoAXxsfe/04ZOGB0kfcBBcCpc+nKjvp
LFdnO9XIQp9GiLIDkpnq8MnC0XiwUdtN2dH0+msMTWw1ATJIrDq4RiTfvv7mPh+rjMvHT4CmzYv9
dD8KrNrA74AuR2Fc1Q2VyEA5xvInTe5cJFPaMC5KUD8fqwyJKIsUrA6O+7TM1fRx2WVGRIEvEL8a
MRztUr0zvAyPsvx7AUNp6m9609iOUgv+86XG2IzLcmPTp0nz43v2/AJ0GxhwV/jeGzSHBwN0bV7G
5TKRqLYQLrcg76IgvtN7TtGmeeMy/Pr1lJ9/17N6xLLoyyOm+fgQZRS3vZ06o1sMtAl51gobjiM0
pXvzCj95mnKaXX4wi/j+63HnV3m6xjnkEMdoFhqt0yrZqGiKqXu0srYVuyhlxUZYq9R6RQqw/nqk
s78QLQoCRO46jHcSrI0wjhOARVQ4PMSkVo3+w3KKn5lxA4cNpeki7BR4WsH3rAu/fz325wOWkIRm
RZ2gjeV1mmn3vbgZmokPyTcTlw7zld8QVmjvKpo0DZb016PNJ+OnOXU4zVEdcXKefraKKRyFjk2y
qqib5naEkpR1WrcHZ/COcymP0O6qvZSOOffRsl+R02cJf77JwREcJm3io8XBgdqr9gs2yyumb+yz
3wpPc+tiHfX1SzAkWzkorj8A9O+Row0dAdad0GqoZuq0bFXnwvd1bvLpoyS3y8xruNF9XNmxAuzC
iHv0AxQY+r656XuxTcprk/i5bS+lpc5NPqoKDjtJ8oAo+eNoQYc91YBNnmvl/Q7lD2H6VeEVa/wr
toiVFrEa7Ep0L1+/8jPHFXcsriAUEJCwk9L/OOzAalZVhRUmjWg/hTT354GL/1uEh/Lc/GE/w+jd
GiEewOVU3qpNTD4/vPAxn/vEULAQLhGkzF/ayY9PqdGVXqNSUqiCB5O+w8r/AZHuDgTm2tLXKihL
IOrdopHi14UJODPvZAFNdi8y+fqn/OcYkaipIzrj8e5dAopa68OwGeiCqi1cPPRtIoefECieZ627
lyY/QBD9HtQG2hlcDGU6BnW083vzKIfbuT3nwtN9ymTNIgCSO8gXNEfnsvjx9eTojqbM+R/OzmvH
cWNbw09EgDncipTUrU7TYVLfELbHZs6ZT3++au9zdosixGMD9sDGXBRJVa1a4Q/sQQBgN0iK4lP1
J5KP024CsTFaKJdjaauaEjO3fALd4kTe9SdYOQSgNzSKZIZtYBIXV6pcY0yO/BSjzkx+zCz715Aw
X58P3LOYY0kbG2ElqnNz0+gA9imDmF/sxgrlTB35eOKdbn41jPY2TcZHKVbe1VjZamOpfLpFtGN8
RDNHhFeYA4u1EPCth0ZhrVb5UmohUprzEY2dUwkftzBBN8+2p6WWG9ZfgV1iZ7+RJa1tPPhweGhr
kP8Aj53/tHEZFVkTUFs2FQpJtLnHWj/O8M/9qfKSZnxsi4PGnOEf/55QkgFEARNQGXos3lofDW6p
dBq9iqavP0eIP81HJTZOJdqOEVj268utvKQKgp5OIc0r8KyLgz3CwUWzAv7YmDVPhuINxqsmBQcn
wHdT/emjADPOzkb1sBZNPqh1DFH452LPSkEDjLHqRi+Mg4cOldQglN6kfniosxMmq77yYmKaGudR
vvsXbwtbgE4314VjL+pvXHt6ZMyYJWnjhMraj7E8zTmCb4F+UyJIjuflv0xB6XbDxoHHQbq/zE8w
DtJmSWMjBSnyPCi34mzVd/0e5cbb5BYyfIcGG1yGjZ925d5G4laAzDg/3FmLyDAoNcJlecHNMcSn
UNNOGs10lHVeMdVEvRmxP93Y+L7rvyyAC1twaWhwLEY3ipllUT32k5eo8QlVrSPrvUU54vhAD+sW
4l6sH7ToF1qJz9d/2tW3/bTy4m1HTc6k0iQQxxSg8fzdZkKHe3qTGsdxEj5WWyCTlcBLt5ddBEeU
Ce8yPI2BlfkmNuZMaga6KN3JKJqDMSNiY3IxaRtp/ErgpadvAyIAVAFkcnFOkXlSIhm7TA+wGRrx
IPbAdI7SF7/pjtc/5Md2XMRd2oA2zEDb5odczoQirN5zFKmJu3J0lLGkc+G6zXs9jo/Ypg+eXE8n
X1EFfW68N6zRNSX1VKErugvr/kbpyr9GrEWNsrD3yVTaXjH/4yEZOTCIQdBuhElC5SJG9ogo5gbW
xl6saify7yPo8yM+Y8gVoEnvbM0VVne1QBIxlhMKF8sg2cdzlKYCThTEwQET2ftZzt/jIX9X6vvR
ZDAbHpr52zxSw13/LdY2NdNm7h4qN5RQFtmFameVhcoOGa5lfLShR8IGqvOeZVb7SBoO2Mhv9AzX
LgSD7wsUU6c9IiRePjfc+9nWB0xmkDXoh506AYkpj1bOHHZ6H8eShsl8k0HW/OfvaUI7h6qJugw7
/HzRoML60gC04mnInyl2epPo5VOqyV6u+q7djY8WP/D1JVd/VAFUogtk6pctrLpqa78yOL9tAioa
RUSLPovU0YwZv6NStMN2+thb6BCX9sbSa58YcBa4X/rs1FWLX3XOuzjQcYkgTCVHswWnimZ/D9Q2
1OddH/+YsR73jY2JxloAYYYCXw5ZAZqNi088lk1vxRGL9mV0Eo1fsqtdUiCo/s9HrGwfKhWopx+k
xWUKM+J82qUaSw0F2GYQVbkx7wJ6LWrjb0T91U/JQjQYoEiCODzfOGk9DDESz4C7aCvK8EbLbrgT
legkty4fn18v+DFpW2nwWlWmUnT+37rq+bpBmclzKlGUaPF9WvyUTMTtZBuZ7adJ59hkQEvzOwTb
d9mT4B9e37prUQF0AO0O8uNL9lkba3JsyzSoqz67d+Jhj8rjfYI0eti9qDODBSat11dcPyyAPwTT
bAWW0PeJP/cdt2s/weoslegoJQGaFPVTOgQ4AWm3MPSxZsrftfJfpYs0r8ELiLKDqHT+seekUSXh
poPTDBzq+FDgol3m8zG5zezU7UoknNHpHDZKu0sahdjGTGsADsNzumgUa1Lad2EOgqzUVDRJKX6n
2ZqR8M89rXqQfInJeqc+GJn6h8G0Igi72xE/JTG5mLq83jVY+fRDirJw6NlDE++olWq3RCcTPX3E
b7stJu7avoCXRGOVbQHnZfGdwqqa1BTikWdZ87EM5KMhHNnn4RjV+RfD8lT8u67vi9UVmRoKXLUl
xuDnv0wAmh1/X3X0ELxHYgtlYtj0LZkAavzYCoKT2qItrGVddMyRbIJrxG28uPobbWx8VLyJnTAv
9Vp+VBosrCbrLYyUG39zE6y+IIIsMqgvUITLGZGta/Mw6AO98Mg4dW1369Q5cmLVk3E08mQfmNVG
nrf6fpww1mI0Bn/n/IvW7YwTb8r71c5D7TsuWsSuEGfI56cUR9DrP99a9CShRN9EqN5cQPRpXsdQ
gdgwYQh/UWlva+JYbP7WNCpQnCc5sw5CEu2fLyo2pxh0M0Ba3g6+3+Il0tX8gga0dDV4CWuElxKs
p315X+QOEufqM9qth3+xLN1CfkXGHgSx8w9rICTbNCHLZjgCRFXyLAF5wUjjKFjyeZK+QywxM38j
VK9eFEDZCCXMWhjyLa7deYoDI0Hb2Ivwoi2bfRz8ns6vOG4dHFjqkBeZevSptfPN2m23VM7Wdq9D
QqXr9Gqo7xfvnFd5EudIFHvlH8NsHAY9IBQ49KjBTib4C49brPy1DeUACmFUz2j3Yt5cZqmutrrP
2wK6rbE/LuMbekkPlYypu/R1TPB/Nv5Vek4rCo81sa/MZfYIfAMedAAsU0HqDgnRdAfKOCuggIap
N8vdbZym74r9Zzan/3yGTKb8aWlxnD/BUxIhcD71fOEZPlAy7RqO6jQdQyJtaiX82iZavfuWPEgL
bj/EOaHeXd/YlwAkka2TrIMahP1zIRhlG70qB6HG68szy2gnw89uKbet90QwLMhs66/tHHyRNtnX
q2kBDXhBPxJSVcukctLrFpoYyNDCekyKDnWT8Vvdyd+ruroFkHHKgQQ7BcJ/hM/vG68tIv2yTHXA
1DNNxMr0EhlUKiQGcwD0Y/Jf8yn/IthFIvULZP+rUn5nnvsUh66v/RoxzuJ4/pqiBj5CvbEHVg4Z
kVpgrz56aMvsZGpCI/HbESi0wRSiYTCT5fd54N9UeGRGzOhR+7+5/u4ruTxLkhKJ2RrUSfFIn3ad
jCxvBXaFBJt8Y8TbyMGaun2M82ZjobUfmOYnFBIxcZIvhBYwTnYcDCC54C2oon5K8Y/5RyPtZiRP
Aqk8qggnm4gb4Ea38V0vYYzkXbIJTkTMnWjaLa76yJEgZ5UKb6n7bpUZJ6Bnu7E9DaX85zjab870
q4iC29QOX0BLPbd9efDt3//Fl6YJIlBRQuNkcb6RO1RmYamO7m74A0EdJ30o+uRRl7S/ri+0uovE
jBZdDZ27cXFPtJmN35FJDMNxAi8WGrJy76Q7ZUq8po1psVhY2JoACK8vuwzYAgYh0hv+FFjr5a2I
VLGKcLLaIxciH0V3wzfBvaT9XrcS3KNwNkC4SSbFur7sxbX497oWU3kLWacLkaJMNjpbj2XUIloU
xQVfPgrdAE1kvQIIZSKvU71JxwZYfwRJOsSkduMBltFDPACqt2wwoJtcz4vNVcsDvMhew4UTw4Gm
eCwChJqkyE1QizLiN4SrMX9VKhBaCREdVWI7fTZBEVx/jOWv/vEUPAHoTTbYRautjmRVsiNEMyoT
aX9Qwin6zbXc3DbNcKtUxqGi83J9yYsj/bEmxBgUfkFeY4R6HjwwDWmcorZ7L06ik8CsToarJMEd
cyQ3lW/s+Cu/y85S/mkC9ve6Dm0sjpEMl+N83XmqGVKqfPERIQttxoGipWLE58Xy/Uch5mcjQkWt
tJFuLmPlx7Iwr9jkJk00oWb8OVYOfoX8O4hNT62Nk5Az7PLmqW1+Dzt1a6wh3uDzjSSWohEBs5OV
LlssahwVWpVOqL6omecIa4wOrdvYeROU00L9VQzyXZag2qTXT9rQ3CfVZu9WlAeXjwDxX2FvE0kW
H1lqE/wcp2Hw8l8BusZi4Vol61LkN7V7VUv8jwr9QQu/bWwqbW1dWpTMqzRyemMRvtimOjZjoIKF
cm6cZLshrRjUpRga/pxj58i4wJURcDSYn5t1v6dVik+Ms3Gq16IZleH/PcUiWieqjVWw2gwfpPoP
NkM1C33n26LAThJIhhDtE9C5jbdf/eq0J0gFybUvgncC5xs3nHrwRPRMAKIK3bB61IH5tIciS+6Y
ce1CaTzKab6x6VZeWWNASmePKcRlb0TGTGtIDECbhjzu6hZlzMjdyTkC1OabEaOQr231gsRHXGwx
VhQ4LiBcgNgWyceMcRYZYTh46QSoatYfho6aStrPlrO3oq1wtboaCkPIkQvM3LIA70j+JL9k6iBE
EccBgTMdzY78vpK/lc4WeXX1Y4IGRc+MwEiLjVf/lFd1kYrnXUBo7NTuVpQwVRvsRytyASEg/4nc
qV/9sNN/qsZI3CCdI3G3iY4yDafzZZUCTxqjkrgFQOgminHb4HSCF8HG6ViL/OA3RONZQCA/lG8/
v14sKa01y2bv6Ulw+KBloKBTWbhp4/ES47lTGa1bSxKvLG3cOqtfFpkmHczACs/In+K5KBPn7+Dv
d+9CICrFOhbOGk54u8SGRxBtCWqu3K5MMLjlEfagf7ecu0pOIPWA/wZPsN7hJZ/a6M0yu1t4TQI7
6/yrrEJIolHno9YHt2nRjs7IZgu/Tgb8F/u9UeBtDxysigpsv+9bXJfx8RWinhE3vZV0JFiIUBY3
eWVtQBdW3/zTcyyugdEOo4Re4N+siTz/oY3fQiU4xO23MfeGeHPsuxL+kRgQd56B1MNFHzDOaxJ1
k1NqxOOd6AP2AAcElBsDGcX4Ukih24bZMdbBlSJL5dfpV3w6t/b3yv0LnJu5s5A5uASq9eUQGHBF
eq+NoyNezHvfNnCEMvdqIXl4PqJgLuEj/CFcXEFEwt3q+kWwtsuhqdh0Q8FUUA6eH2RSWsDePemc
BUsEGy0EOCi+G1dWvkdIxqbk8Lm9FT3WFhVQetA/oqG2jB52GehVPne9p+HtIQrCkIrBPk4aq2eA
hx+SYd7IqS5GxCJiIZANJAs7X4dM8vxFZ7Vq5Ljn1mE8+WUqqMXqmyrGBjDCqB6Xz/qVdr6booWX
WrdoAO5kczyiCbEPMT8I6ge7nj1IShu7/qIT8vFYMFTJpkHdAlc7fyw7y4BhRkbv5R3EAvu2Up+6
+E7ve0wHoK5S0cjvgtEoNJGu//JrB07778pLPrRcxEpqRiS3YmoqSO5V8Kcf/R6q7wENPqnerF9W
Ug5+AEbfDjN64+IWDnMlQvZlpH6JsHoe7oTuWDdQPg17LJRe/Ok7Wi+7LtuiT67dx/SadCGXZAq2
0Pkn1tMgGuqs7xHwB8GNpJYAeUSkVLXfvih4+l3/rqvLmTi9czsSxpf5rN/FozqMWFpGHGVN6twC
2TVHfTbydFd2W/3w1dWg/BrASUnll1DpJKgztUPK08tiTD/wNZ4N9YT+FOBhkg/Febn+cmsnV+xV
ILvij2W4wAOowOWbTZP3TJ8h3opZxtT+hDCAOUOEwxnqguVW/331lAD+F2GKIEncOP8J466pJWPA
bHAwDoH25iN8Ev5yQoMyV9pzK6Gwd5T144hj2/X3XU1ADOZ3kG2gVV/MG7CLqlGg43wOMn13Rb+J
ffTg6DbMsX+vvY9N7emt7mISvrGNVo4naTn9MjCkiF7LC1gS+Y2OSzNKgIGK25Eh7SWEYRu5AuCg
7NpGPwkGwPWXXdlL/KY0wSkJhMS2uDI/5ZJ21Ua2WkGzNZTKxeiI+jPe47iaSKbn61t338pWAgTN
zQu+DIzsMiDngT42bW50Xi4xhAvBoYv0IjZdoZOlHRmWuZ2Sbrzi6qLo2lBwoatCkn7+ilaX4IIN
2st7sKx2r0Y0S1A2Cijl6xFlQqk6/Lr+Tdc2ECOxj1kGAzk6Cecr1laPATIu12CKbnvzdwH5xc3H
08ICMa63WH7DIvEI2uvfLAvYizEKPIOLYOsHeq+NASdG7olATMEFqMEf0vsx/i6ldwyrdmL0aJn/
uLfPjYbeIwMkxYYrdKFv6sR2K7U2EUnBbEboZmNjpmJhQvsA38t73A13zs+2r47YjW38umtxgrpD
yN5zy8sXsRflaHvOZX5eoVwjktk+MShLvjtStodhDzcN/8v8LQZFiDrpxoldOz40UmiHWipgryVS
U2q1Ua3xh0UbMNkrWn7ihr1DTLlXgcgkWyI9qxuL7qsNrUIwJZfXmp0EToz/K/UJjOIycDw7ALEN
I0qZn+LkF8QOJZqO87DJbxY7dlFNi4m9JW4cQ/CNz3e0MfUYquIxQDUk7Z0At41ZOGlEJ6ANO2b2
Qs9bCAGKIGWh4vYvdjYYXHBQgK94/8VdQM9iNKW6ZmdrhituvGgA8UUCb4TfwZgguWegGBnsIUtu
QUpEdLh4809Li5j9KUCquckHB5LqCaHQsG5dx/6JI97OaJBVbiu8qm5NUHZ2cejIcLTuToezt/H6
Ilu5fAZm0biMrIiIT05XVTqe3V6GHJWJREAh5cc+OuiIaOtRBK7HC7OTQJiYsXkyK/trV/i3Nl7r
1x9kLZIKIW1UP2jF06k8/xYK9K++1IvOS+P+ucDM1KZuHKcb25ldId8cYavsYy14fdXVXY9MKBcG
AJdLYPKoaUmaO/gPmql6kt1I7uD94kyWe7qD2QrHXg7b2znZCuPq5Wdnq9P8N4RwAa2P89cF2pSA
U+s6L+6Mm1aDOAGBtDJfg8C8iTBBY8//lpmtOzbpTSZvdYTXXvts+cXO09pCqWITW50pMU5yCTga
GokDBE+uD87wNHVcYl2zq0CtbXzwlf3GymKSJGplbYnQSUrHKoeGhlkE8KDMIXtyUc5wRaq9EEWL
EnRaJekAaG0flW/DayY9S/MWK1xspsWmh7xB1UZ2wtDng5/96eClUR/Ndex33hj/Ztt/hanpZhkN
ic3oIr7jxUKqkEinC8MQcfGd7WiQE0caO0/iZxbi8LjInxoEmlQr3IlDZXDMNr7w2tZSIEupYJc5
TUtUtpTXMhlJ3HtOGe6N0dgJaRkY4Df9ZL8NP0bXqsNdru+GOL4hf3vdWH6lLENyRaMOp2ZxLox5
bHy+zTTlICfSsEfvPZicl6JoYDhXiFOhD23X/IekTe5gbi6+EkUAuJAtQHCgLF/WEzXCamnSs3jV
hz/Cpj90UvxzjPJnq3JehIhFm+T7fvZ3spR/8Z32Lsuce6W2cHRTaFcbeFq0d6Gj167WvSDatxVu
Lu90enCQTCAjiIruYj9UgT5g8tt4Jj+DrbsWeqVJEx59/BI6Yb2rG699m7/7Ptwa037Fyoi/+6NM
58c2kL6J8MuIZaMoudykpM1CbIkREVTCZc0nQ/XORk1tvLr42REEhnA4oEgUZO+qlZziLNmKAasL
gh0FpyKakkuKxDCxRx1lbIT8QaT8tF77xtgJZKORP/eqKyTqSD48TBxppjADRgFLDIT7XRzddAFQ
Cu7HjV17GZZE6fDfR1peP4yzI38YGuxbdUjBWNupHbUv8gMVPvT4W2VNdUvp/4Kn+M78EYcoggBq
SM3sZuNJLs8PoGHRDOcOYGR3AShMZqU0W6VGDMPAILZAKQ8/85ynaNBciZD0Kcrbxo/2BNHDxtqX
qZhYWwPjKooZ/j2/ldp8NqW2VWsvzZ8M+UvX36NIoNiHOlLIDRBXC+/z6E/J2aKJXx5bFKjp5ZB4
QlO/aOAFoL/1dG5rz3FirLfzXV3QHat5//6pEo5BAaXc8LzxtpfbkFUZ13EdMXa48FYDA2YqjZ7V
mIv/7a3WZiBdgYUP2iHRbgx/xjAdLx52wf+SDgYEHTRMK+2ecF5BRAjCvdZuXU8r2ADaA4I1D3AL
1OUSAqnLEnw1P6g9ieSzymgmh8OHbdLYBydR+JiEdbGuVSQ3H1Ma6+fGx7k8EBQwoKlgdROmLuby
UysZkxo5kHyBdUUtPItTjExJ8S4eJUP2olcSJGeMnU8nX+RJAtol5Zs6aZc5sgHMFfs5AhPJubFI
lJykboem0rC9lRmrNm91+huC1wxYq10rRMGFS6mxe42Tve78ZPdc/wyX8ZrViYhCKoIAsUQ2qXKX
+mVi1xhnAyyjsYma6Fg/Wlq+i4BKXF/sA3dwni2wGjLgXGBAuoAbnR+/VE6CEpf3hq1ff/AxCp1J
FOg1O5iOLa5ZjnKSHuqAtkaNmnZ6o1jpPTrqW8HwMj0yICcKkAJNOWaci+ewjUkvign+4XuYzF8k
aL0FCg61BbAZxU7hNCRQBA78KJHCWGg4976071OGWZ3318ZHEY2pxUfhKegfCcQqbjeLDWDnRpb4
CV7HGh1toMi75lEBJpql3+zgT6tMdsL+PaVaLG+xfNXqbqfu4k3Tj8ukik/y6SlELPmUMQ69xP07
UX803f2UJiB03/vphZ35WiOpmz/XGL72kuFJeuxlfbOxDVfio6C+AeDAbgUBDHFYP60+5b4y94pV
wuiuXdHy0UOcuRijZZHhqmg6k/AdfPXr9U+/uqrOEM9EdoqOmvgmn1bNpiDOi9YovTA6piNKO/z4
QgRMOPrUEBwlJGtrc2Oaf4F5g+DAsBI0ls17XrJ/7bKXwCcQ+2zrR3UT/B4lXhSeHPzao7pEeOzX
VN4k80uC6VinWBsfeu0IggajFcF9BPF5WZ5w/xiBpJXcvjYIMOqS8c3Q38UVIOrBqWF6V2Jzkr4P
DOInE7lXoWRO0Xb9069+BfY6oD+i8OUNMAAaj7Q4rT+ANGKI1/Zuzi0M78QV6sECJCYuSOFAio68
V6KRGddbjfKPbuLy8MGvYZCkcyNdCETFTpqbzhjVXqHoWHid8DZ2ATLnX8r4yYLMj6eyNfxRYO4L
ThM12m/YiLvZ9Ni+m5I7aNauit7KdAT4svVLrVzepNLC3wPUL0FKpFGfNueoZ6lkQ6H2HAYTzfyu
HmdbYcyJV/V7jQLaxu+xchGIBFEQAslTuIrOl2OELg2lUlTe0FdPiTMznpCBFqe19bs66X/Ms4GZ
4993tMgRMm6iRs0pN8a9lFj3OFyTVPl0TQZl69FWEsYPcjPfkNKCquL80XK7LeVsVCuv1ubjMOAm
yRkVjW8pomFaBDu9hYTT7wZzi0t+oWPGWRVDULTDgMcKE7rzpZWusmY8wCs6++1ufosLCHwlNwFd
2gk5N1F4jrqQlYtdh46G2Kxxg75eGNzm5cvGT7TyHUSbVuQJgB2of88fZnQmkJaVWXpTMO6H9HVu
RszM1ZOtT49dQG8P9FFU5femsUUYveBJ8R3ExAF9ZiHScEE7qosJS6iW+KxaqQcfGUXIE07uTYgB
BlADYZoqY0yLxYgnwDs0ul2rAFczvmhmsjdJMi20qrvfpcD0srS/q6thR/doK6is3OtEFMGLIqUU
uujnX4j0tlEhypWeA9mFGddOa4ZdGIAIsL+0nbSfdJxvpMKTo8ferG+nCcJ8RCMUj9CYidGka1sd
0JUs8+yJxBX06RSb0Ygu+GRzxcDodej9YFlip6fceTepfgSNSgQ88a041pP53pB8KsW/2ceQgMAL
guei7F7u41qOM82PuN3b+sdcPkutl/TvQgOvIZKMfeuKnSx+NQHFraQUaxzyoJA2hrJVgq39RnSl
UFRhHwNVWhwpefCzJJbDymv1hFvX+VqT9MZp/lh0T3jQ3Mpj9F08ydQbbhe9CxyN7ecfVgaCcxls
9sfFsVlcAVBmuYsJtGSnSyOJyYiGcC4SzjgCwW3kZjYsllT1mYMcEYZD9hs5XfOv3nSiXYkzzUaV
thLn6c5TnRF6KUOW3ayO9FsZUk61UBDudZ2RsLGroHogdbvXE80LN3lSa5cvFwvydLSFdQiQoib5
tCsb3TSlWdPKD8djx/rNChpXQHYHjKLK2nTtMkVj4X4Ii4OtVLd8TbeuN8jKKwATOOi0AEAKY7p+
EVv7bK7RIHUKr5RNBhDHsIu9ajfNhFLgd435VsOwYSjgJiZpmd7tBYBYaDz4MaaT0a8y624Vv926
bVZOLI8lGCe4mlxq7TbMNiGeBpzYvL1tra90G08I7ONzwm3o0N2jS9GWkTd2X3td/aA9Mc/ZbQfd
tV9J4G7YlAJBcMGYrxGmGaWkLj1MUF2tbV3Jyo7NcaqTm0Jv92X3UgK1yXH1SrCUipi1b3mQr9Xp
PALjSTYLHmfaYqOoczGS7Kelp6v9rs6zG5GpzZjUjhVaVHDMzEiiLpUOUd09CrvlEiLD9WtvJV7Q
5oSFSZ4u5gni7z/tVaeg3VnmUenJhUCidB++9KPUuOq0hXFbOYpnSy0SDa3oLd9KWcrpvtdB8CAA
N0L+2BmCfR4QEOfv//Td8HBg8skxAFJIT+z83RK1syaom4Un2mCCBqoq0gEVccz1Nk7b5VcUK4n4
D3VYAG3OV4p6Xc56yyg+bCoAZ4r5H2xvV4q3DtDqSh+q6xRzUE6WW0Yqk6Rou8LLCSKhqp6mGdw/
3Xl92GperEx5eCvRQWK+hUbX0qQz1Us9bfKp8Aa0NcnHmjE42kZ6KoGj+VwaYqDLLH9XWNLu+i+3
ufRiW5pjhORMNxRe09QfDN65oPleg4+TfzNGfddo6a5QHDcgZGwsLbbh+YXFW8NoEb5kuG8Ziy9c
lUas9FVZ4DheNYd2ol1lVbtsBM58Z8XOXrEfh/aY1P2jgRm6wDXZUXaTZXQbcZLcuL5WQgTzTAHb
5g4Dor50cpAl8E0DBq0eYI12RFe6ze6l6NihSi4qSr2UvNRAVkXAqyqMqzfHQaJZs/wcNJMFUg06
AcfpfGsnRdrafudziMZXh+Z1NXFiuUHi5E2PUqCwDIegJ5ZEq6HbUm9Z2+34X4mrVGzDJSjHCPWi
zNCk9uqEE6yTElOn0k3cyRywjd9d/K7LFwW1TuIkwPKM8xcvmoTOoILGRM+acpldLzUnwWdqMP6m
KyMSSR/F51ohWtmuQkU0xhtggovXVTXwgNRhggFDeboIIxNXAKQqoDhJH+xDPrJoHDDCVygArr/t
RVdMrIQAAPYYsOS1ZYvOTK2u0GIz9xpDPmJN8kUP8PZRtyAKFy0glhFqKaBCaMtcTGvlkWHdmLHM
ODKrDPPbyLTdFOWqXnbuBSimQjtMi7cwj5eFpViXPhCioriKX9ztQxOUYdVYuZdJ+sncF2XDhLhz
I1Pah6TeEm13FUefKo1dZJhOQ9jdkcHvQ7XDiXtrWv7RYjzbWeCOuIGYKTLZvGTK5U3dJdJUxnhd
1/dTOD5PvnRXD3nitXJq7+dy/gLQzT5UtfybHjhPWuwmGjiWNDl0xXjjaOWLFto5YyxV21eT9Rxa
VYTItYObfaEe66b4Vp/6wbVijz2jQZe+vlnOL25EIoD0CEEFfkCh+7as+4p8mqaqlSIvojR9jaTX
LoVXiXI9nAHXjq2N/vFHhP3v97pcb3EM8A41ytH2I2/Imh3SqV+FuvkQlPVuBJGrohw6q/OdPCNu
5/g0KPKifzHLaq/4A+bOyNgEcvDSy+GzVmklEIhjHHwd0HccQ3wzbH8vHIc7KkETwGiBLijm69YM
1l3DELM0ThYkxWxWb7A8fQ3G75NVfwdo8zN+bFFc7yTEQIL056C3uAq0ioe5EH0suX/rIdlyJUIw
bfL6ty4ybjpyfayGEbCs7vqGp+27+Nv1n0a/+G0ArtPuBzhNdAS0vbgo57YJaOqgienkzqGswoMF
h6BNU/jkbm498aH24wwvZqrv4E7ch5r++NZ2KNwM5dMgc7HlVvfVkKedk2XPI8NRX4YqHDPRDrGc
VMzXMpieYvQAonqnH4gaoCCF+krmTuNfOIMamXQXSvlD2NZ3ip8/aIn6gGnoXRvWnlIh019ax6q4
7a3iYIbxzTAph0m9GRnfX/8Q56GTPSOiDCgJ6IOAGgnh59FbH2O9cyT2TDDr+Khr8H6fM/mX3f26
vs6iV/P3QoDqBG2clJ1By/lCmg07AfQ7h7kJ9/4JMqMbDsgl5w1689GLM91Pqv0ket217byaUvLu
OIfqfbQfoSelWeoOkXaqfFvbFZpcuPTzcizNrj/kog39vw8J3UsXKlk86vlDVkmrm/OYxB6AvIMc
t99NJg1ZOoewv6edjtt7YaY7vXtEZRWsTp4n5P7loy9VG2iSRQf4P0/CDQ6vBUAFak/nT1IXahY0
QR7jI+kjKTw8ZHn9Okv19yoeHgYUJkjST2PgnCS7/NIP1QsovydNRdFLew1p2quDepD9HJ2i8iHW
1XsVoVJFibZsJRYJ53+eUwxxqRVo/i1rBdNAOD/RITliPhvpJ8X+va5PlXXbGX92GbyXELP0t+u/
0kfqdBbn2LMfg+P/rLnINLUyANoj1pTzmE53+ZgXxtH5Iy2Kgyz1Dw6ArpKWeX6XEtKjtBIi+4/h
/DIrD+MUHNU0RC9KOWDQelSiB7RQbhr9LyNR7+Zo/GI2x+uP+5EALR6XcQIJMfA6EpRlgqQ1mHEX
jGu9qhq/SHp1aBR8sMvXQS//hI5+Vzr6o54Ht9as7Oj90cCGiG7pR22wb7NOe+ja93T+Vgz1YWqt
R21Svk/guifVVZB+7PX2h1+od6js0Axp3VnvXCtIvHl4lwvjJ1y+L4w3XTPIXG10XIHxZKp5o6Ie
Sxq6m3u+IP0L+2c9uPQgYV9Le6PTT2VSnowJR3n+P8zUvZJ9k2yoliHN/iFm9IIAbXnoqs5Tihad
KlS3m+RZruuXqquee/if82D9VOf+SzCEP4MpfS3ibKdpw7vT317/wIuOxMcehIEEB5V6DTL7Uh/b
1hO/RomYDzzMuzi8dyRXDAaGbq9V9xH4lmL+EiPd67/JxW2HQcT19c+vEmSvRNKEug8q5fBE0BE8
P6pSCN3dlCTyjOCLA5s9p6gMctxOdlwN/49W0FoO+nm9RXneZzRUA8cnSWteEAbf2ZQRbD2v8qej
nJCdUVJYTcvNtP/ovwsATxjtnWSvFRuvvvj0f787Y3pQnOQsZKuL66PSigIdeupNI9Z3wjQuz1ld
a+NnZZoLfFbTG2tKb+YUCmvZK1+mPrxLZXx9inhLk/38JvvPo1B7MjAmPyeDPf8Z6rjOGZtR4cd0
1ps82rM4XUrD7Qt947U3llrCE8DoTjrmAgUpOG5iTex2AGXETD7e7Fso62sBlcFIgatzeRFUOSKU
cVMXzDjQsc0wrWNjtXn+mzwh3KTnr1FSvVAAeVKmfUut1nb9H8k0/chgIc6h5FpmuJFnXhT67Hfh
Hs9EQwC4bbE/P7W+QsV3jDmntJYlwxUQ6q6Lf06d9WsmkgoryuvHa32Pgc4QE1mhh7ZYrwubPO76
mGJWpRzpon3ZYhyBkyzaS/uKAncomMaz9xznNe+CfW+ig7hFc7lsKPDWJmEcDoaArC8n1BFEYdM3
aW9I0rtghPv1oRnnnag2bQQRTVQffS68wLg3RtI+5XXjK1yM2ZCbBSQGhRorhEuv9SaJCgM77QKu
VHdbopg2Npa/m4sYsoD/qPtPHWCd2te8IJy/XV97kYx8HC24tWjtfZiZXCTLKnAPqej9zGvqP3C3
+7ihBKpzCoaDKvWHWHCa5e6QQqYWTG6GRlAE90JyIe87UOugVjiITOlu+uo9C8xdMfx5/RkvOSNw
VHhCbEaYSov6/HxXJgzSxxzjIk+MYoV6ueygiADuVWpADEi6K0znhb6IbiRY822FhLX9QRnJAwia
jjgf5+unc1HZTcs3GqOvWFjuxDBWWNTGc3dIYGGqiARjynIM/PAo289SnR2ufwFxDP6bZvz9I5HN
0+2io0oQ1M4foA2TKSkNiwfQKhfs1LOOxbOGzeT1ZVZf9PM6iw+tTlEgt2IdZiHlTN0syL8DMIjB
Z7iZuI0TCyi9kxLkxVhE2eoLrP7UYkQDVMukmFyKJWggM8Ow1MGDAEOq9kW677RDix5xa9N2Yugd
Zr8Gc96ZmfnPAz+IHKRcSDb4zEu2RNUaem/g/Uv/XTnIQ3iTJobX0i/J62RjRruSVYADxHZCKH2D
fhD3wqcoiynHZBKSiOuR/CSgBQETHjrJHHeue8YuUb6x4sdlvdxBNlMvAdFHq1Bd/LKzP09WWFHk
q1Xh4rfAdDhxrV47CQ3oGIqOyghY4OF0ZeaW9RnwRCdBfYOdJaCIkY7/ir7RV15phfEd/vtQi+g/
62FBo5bt5jPtasbOpesQcqRH/Os+6DG4+jjVxqKLsubvw/R51cXX15IyM2bxKQo53xk2wGjGBvN3
JfuR+NMOrY5dPJc7u92wYFhfl0wSLUEmWxco5CRPlC4YkUaq5PdcMW5MWuWC1qgPmNcDoPD1b70d
ws3dwr6uxnh4uUhDU6GAPF18Z7PWOzOQWHkG60fpucuzpxSfKJ+en6OgfkIQb+kTWROqgjJNz1px
2/jWhPr90d5Fr6QP9RsDiGYT9QjFM70HYHE9+KgiiF1s0U9PufhdVL2NE12ThDnzb6CPCvlGHVWm
Gei+RuA1Abv4huq1t+pU7LJEBpv1zQ3GEDlEf+//D2fntRs3Eq3rJyLAHG7Z7KQsWZLDDWFbFnPO
fPrzlQ5wtprdR8RsDDCYgQFXs1hctcIfLEmQbEbpvciuxZkVeipzvJIdXUrYCE6iEGGWDZZNfNif
PtxyQp6hM6LcK4XdLJs50ymwae+YmJWLtn8EopZOoCcAzcKTTiCtp5EvS+PLA8iSR9JKf/z/s21C
gptZCLi2xbZleoYDr53knv2SdtFeN4FXQBEZyChBfIsfKD5tWet3mI7KfuWl6BTMMte1Ge4ZgLpC
SyCozE1t3FVG8rO1GaoOsr9V25UvT/yS0xdsYVLJ6acfJcYXixgkl1plJaYWkWrcMAb3dL3Y6dqb
7qxRiM/jKwthxgEtW2FDlkVjJeXjiFt95FmpjH1A58k4A4cx+t014IZ5M/jWyuG9cDKEYw8wF0ZC
PN1SJMKITbsD0YHZoJndRtALItX0+rDaB9UUub7lv8alfmdH3bekzh8dxjZtPhzkKtxIz1Ou4E+4
JjtwIeSLASVWfHT+UMNbkl3VvAnHMMn4SRago0neJmW4n+bylXbdYzpKB1NODmmIrCSNQUV1G6X+
7YfBN5qnfwPV9SdGifZarn3h1TD2QEWMaw889BJRViENWAzaEHmaErkhtsadnG2U8amtWs/Itrq0
tuDFNyO4OBSxvB7as6ffbNdbYxf3ceQRXFAmmN3Mxgmc+STWpGYM6jn2GcWE+x48dmsZW12McU2j
f4PpxoAm0HZKcGsN/VqudZ7ToZBs4FQjxJOQmV8E5Y5SQlINKUTeq7ySG/17rMh/++p7G+TbIm6f
o6rayVlxhUN7MA3/4A39dFBwxAvqL5YGX8feS5skTKaF2bRAfi7ZeyCWG5TJKSflmZMZ1neZ1Ow5
0K2bbfQ5LDd6aXMvJsnGVL6/VHFxnNVYdpsYVARjmD2F4xqB5UJgg6KtCnknE0luZlaLFwcSZMDn
AJnzoj+mMlr4QmW4Ur/XCYJzbRLwbWc15JZWdcPpRu/nH7qDS1+h5Fsp7o5D7d83+rHR7FeTcrqW
IX1JGnU1LE1ms4kKK2ultXuOMIJWTilH34haFgDj4qX2vTzKfWDzm0vtpnMmaqL5ZVL8q0GFOBdp
fxlVXSmZ9u7o4WNapQftEYnx67bOAQ1Ob21Tp5tionde+8ZKr/LCAFD8NoDYCA5QzHxkCZ8ur6hr
2yxBxMnrfeWmiNTbp0pW75JgfKH1+11zoGijWoknrKeOWFLF0c9MPw5y9Q+Lh7VmvOibLa4CwOCC
lAGvUQjtnr7bFLnuSGqQt51T5yVqwid6nK/CyLVp7q1au5HjFLMfRIdl/0lAwleOu/jrz5YXtGjq
fsiqywRcNVJHzssYxyY58xBPRLoRJJyKGxggpyR6t1D4i0JuTSXeTVVA3ZPc1Hb7pzPCNXWh89qf
i5AuomVQd1CALDp+DIFhurYB8vqoO+E3cdPb7bExw6d4zh9knRaAE97ZIZ23fJJeV/ZB/OVn++CA
ZRFcHBIIkZJ9OhIBkG8ZJAUqw8hYWgONB5gxjYqLVdLtyMRCPMqm+jky9rmmrbyECzcB7DQdHoQw
uztDIWINHptSZvXollDVBenNXAyuk+MvF0/bAcGEhnnRyvNeOnYAmYWaIz1dfdlHZJhbygUON95I
00DotyU5ntUjMp7B5FYOehvWTnQzOJWHTFp54AvVNf0DgNQiFbdwHVxkj52emf/Xdd7BeM61/bKG
jWn1jEAxHeho/KediSUAHlqKXP2WMyFqlYNTnFYiwXnZJfoYCm1UAgFZyyKw9k08SkZmDp7tFw9A
ch+HsPUYKG0Du75S6b5BR4GYaNQrt8xiTigqLzBESJgRe4DiUuKeHjc6OFotS/bwAcgWU2c1KbZl
dpvQ1Q2wEgN5+96E0Te1Iys1nad2RnXdAGQStv/yUt1IQbrJGzXiU+jxsY9fq7T/Y2jjnYn459dH
5dLpdLBRFnLYQtZwEcgVqepmW3IGT6mpiYgOQxRf9QhfpRjCoz9uxGsDyvPWK5vzacVFngJsVquB
hyL3qUNEovPWsWpg/rUhr4l0/D8/H3cngFPaaYihLGfkZmtKY5QhCB3jylyo+lWh4/OduWjR7MFs
3OjE4q9XvHT8PxhwTHIoVoAen779Ns7mQWnRFw+aPxqijX2icLVHyFD0V9kvJSDtStV7qyyue714
At/z/vUPEBu4CHbMfoGwMXXFDUoWL+BTsLMldGfUHOXvuYiuyM2uAwOQsVUeUgbxXy914fRQJILw
hpkO92mJSMyqvJnTCQcTqwC3As4fK81tZ0peUlcPOCTV0Rq76UKNj9AHJrLkbnQJyXVPn05Wxzns
R3bXgVmdMhKyqmOe2PmmD9Cexj1GCYxDUfwJkqQlxZBeRyRkNzjMuZxwd6TbO5c4jUWmRmu1c/1M
N7Z1EbRuYP/775uDsCCJiGipngGRwnzqSvAbg2dhwcVBOSi9dlvRegia5Mqi1545q6bZFz4u8ki4
lwxqLfUMyBb0TiZJJpGn1Oc9JfNN1TIHHRM38dNdqK85VlzKtejlQ3ug8GLJpQJOKLdjK+c9CYb2
msfWLlfb46C2Ow0Fy2Lq76KjMbyY2abI5U06AwuRZHeKKLxRylmJuhdaqtaHAAydcyFOvvSZa0tb
xpcjHbGQiPHLKO5S7bUJ0sfRPmKdBYtG3Va6tXek9g8GeP+95ie7Ids0P5qdS8IjxphGUFhkGIUS
Xwn5sFlSb/Gk15s1QueH5vby+/7wzQA/TvZtLYaE5dhHRSMsE6wkf3Cq8bo2dQAn9Ytodkh2v1Od
+ClWooM2hke16G/LNrg3uGH1ZFekxbPV+HcNRPk2fivldAUNfekAfvpx9uLOhYIS5rk/IPk/RNvQ
7nZ+FMH+kWD24TSUxytppbielnthC2Nl7BVIsJf6E2VR0Keq0MTLpPiD1+Jb+gZxnJXm06WQSrsD
bCgQPuA/i5Ae12lZNSPSxnTdJktnFtMyLwUqynj266CxttLi5SIzFWZxS7YoNC0EW90xu61qYMFh
rGzdpdj96ZmWA+AkoCYYSlbqC3RzUD4dFDAbWg/olM4a2kETCvNfP9yFMSjJkWhUifIbfYBF8Naz
kslkgsaswNmKDl6hxhtD6Xax6uwruI72+zh96GDnE2Bf7uZqTY7u4omhPyIsA2hvLvUbh4iczYmR
jRQROIA6Nyrddt318tJ3ACbt/y2zODFdV+RtpiFmK/rOXfivS17BbdND3UWrw6QLea7QQEMCAxV1
iF+Lb67OgrBvLXT9xIxDkAYthkZpJe0k7bYF8yWUMJ3/hW47SBGSRpCHCrofZxxvp0MLaexR14uy
/lo3GQsKIuLUXWtR/kuKWs8J8o3U61dqbz+vHKQL2wvFjfgHUIJ/llkAUj1+7UcmjyzEr+A8MqQU
Uhx9iot494Ke41NcvtdJ+tg4w/fM0jtAVu4Qjf8kabqmI/Ua6smPULVXap8Lr4I0k+6SgOyf2+rg
x2FV+UjBnTJgy53p0ZZuUuShqth4TobvVuy7TdWv3D3nR1qQvEipFWSxqK/FZn1K+BK/owsTI5ap
Ov1Ot15VYv2U//e5IcMkWPXUhSC30Fs7XcWI5dGXdL2DlvHUDU9Oizyy/D3RVyZ452+WZWDscJ5E
/bps80+SBitJVToPRILbSLVbFn8ZxZbjbVWuPdKFUZVoAxJzTFGmAr4/fabCVsrBnivcPKb4Tk4B
GQfdzej4iC+/dRaNs8Jx2+hVBbjx9QE+D/MsTOceESNatUB4TxfONasa/R7hwq70XVMCZjU7rp7u
0tX24oX9pBJAzRx4LIzA5Uy/l3M16FVE0wrlGI8+xIUfTfHIYKzO1oCU5zcKODak26ExiLHfkjNU
Fzkcttmhxk4cWMlvWjYxbpNcuztEWYW955oi3KUFTWo6AzksIT0pdvnTwafBrjZzwoJj8ssO7kfz
ZxB6CCoIH741tPWls6KCquWxPmji8gIipzmzjkGl3eKl8ONX7T863VvWXiXJrsLlHenY7ufXR+Q8
lHAg6VoQ0SGvIhd++nChlFIIAYby9OotGp86JDVlPI38g5+jXxO+N/5KknPhpAhCpPgQNFFYiR/0
aTdjo2/TzAyQlIwbJvMYsIwCq+TvtfmIasbXT3chFUAjCv8gurSk7TSLTlerJskpyxqJUsWe3NxJ
9rkZYflSH8yMoi7e+SMdd8PYzoZ9nUXd3Xjb6w//m9+AMAxZnWDdLGNNm8l2pgbI3YXR09De9KO/
DzN5b0X+3lAzd3aSnVxaO3lKrmuXGY66BpC4EAaQhmBOKLpUKCYtDrAu0Yes47jz6jx3q/RPW76G
1dPMTPPrJ730asVh4p6gOmJWdrrZuV5rSuXPKGTW9iZosmOtvShmssvyYlc0375e7EKBAnSRlwqy
hf7jGczMH/NoNDINJb3a2qjwRgLlcfRHd24ezeohmwHo+z8Lm6ZE8BOFlHzOtkM+bFX7r8obGA6D
81NXo5WIe6E85FcRdZE2FFo4yywpGYy8SzCl9UbjTSmGJ+ihuyx4sxPr2ndG9NAbsNPIZtmvE524
r7fkQqA6WXux/0MwNaUyEYTTXIwj273VN8ynX5S23I0wUoN0Df1xeUW00WnPMCBe8tB9ay6rzmck
jNO7WzMton53owJ9+/7GaHq3LeSVDb68Iiha5MfQ6Fwm1lqt272DgIWnh8OeFzx3L+E073uMHDLk
v/zx39d7eiE+sqf/s94igExxXDdmjQzqnBIpem2D6S0QvRm/iHhbvIV09sf899drXroEaCdjBI78
oEKKsoiRLUnvjGQH4V7F91T7k5XaUfaTjVH/lTRtN5hoO8+AR9TDysLihJwWuojNi1RbCGkLHO3p
F6ynUBQl1Kw9lRRSBkI0ljIU8fd0YOpeIoiZ9gx8CVGphZv3Wnfj0rvVPvqJomo6w4ypTdrEtIlZ
vYxdM33NlZfQ+Q6MtU3vYm3t7F7oKvGwNBQhvyKsCIri9GHzuretXM07ry/vHTTLBor7RvkVatu0
OGbj3s95WDPcqP2Pmi7+XkvuJu24suOXzhfvGv8bhMNJEBc7PiRaLMNA7TxrfKhVZRM1kTuH8PJf
E9WHYqV7cvlkmphy9G7qy+IHwRRWkEctXfNgd7UbwOTPppVjf+nKENwjIa8nJq+LvUnxTQ/8kjQk
Up5FZZHEHbNqBbzqmjXKxYiJRA8mB6TiZP6LulIJpSDvGWHiRP83ehcwfSxB4gQFCbrpDOwgTWTy
0zisFHcXWry8fnICsLD0MfFZOH39TqQ20RhwK8LZ6wp8uAkeMJ0P6nDMzavuZ/fXAL9W7CX5Fy3G
ItqRpzjPDhN8+So0vbWa7oMxdfbtkacLMUGSseUMoY4Sw8z1iMonvsp7xVWCB6QAMDx8HvzXRr0B
5OimGk5th759gbQSSJBKYLTcYiTeyY9l9/jaF5k7jjsz28tl62rRnT6t9gUvfqQ0nMGbQLYisTrd
NglmnIQeeuep2fUYeNhgdMWMS1J4k+byIbIeVCjcjfPHdOZdjxpLal83SMj6WBkjnl7u7FW0hVjx
bOPoUSpIbVARL2uPlvpKRwSR9EbMlgftxhyrm5Fwjfts4+ZxdpTlu0B5qcHJxEbmxlJ2lcIvNWdn
5QK+mG5yhEXdijQbPg+nm9OEqplSsrA5AcrYQePJwcAc7ikJMzikjRvos2dIycbmquyU2tWuymDl
yz1LwuhS4rvAXSyE+ak6T39CaOQMhrKp9WxdB/fAujkRQ082MhOClSr6/HnFYohO0osgWODKdrrY
FEAOrdBF9fLQk2iiKd+d5l/lXzmTq6TbBmwavMXBTXRGYfLKZn9c9SfvfbG4drq4Go1hgFkaT6pc
ddHjMyxZIURTe0P4bbZu53BDy3ZTs9vSDqWkSL4d7G2Zulr6KNub+TCp8OK6n20MrzlwLZUCy0df
v9jkf9Qk3ER2jBKDcoDcsVPDh3K+r9rnxHns5NTt4I4Vler2xbOsZS6OYpuMnCAP0402lxuYoUq2
Daxtav/UO9mtSLUNtJoHzQ2wxMX2qIIavEOYJujfMNx0jcRCoRLVQLeLmR0e2uy+AR309V1zdtWw
X8RYIYxjEGeWVw3uR5kU5W2L9daLYEIJN4N88sASMCpHw4o4l5nbr9c8H1MiikIqwaCeHArGweKE
pJLUxbGEbLHoUAq0vxCHBKHhluA36ZcVya8Y0bUp+BkaK4XXhedlNsUTMxtH69tZLJ1niTM5hf0h
4qxokKbNZ915lzTdtTbMLLpkDa4kbqrFgTxZcHEg5bymcI+cxivIJCKUbswW21akTHL+P5Bw3uKz
0NHggwO1ss1nMVBsM1rmot9DFiEvLlEnDXLuUZ61NCLXCq6zwnQR0N8IQLbQwJXV95TNN8zUUwbU
goVA5jhsq7V85uKef/odixKklsfSKTR+hz8D68VsXEOSthz67SQjgiiNkF9nr1wJeR/YteXGAwIR
BYjD5bmMeVOjyVUema3XVz/b5lvtHNrk2U83k/5Nsvd2968nfaX6itvIM/aN7/pQ+cddUu2BaQuC
mLXWpDq/zXkhNFUEMJeeETflIjg55eygCkbTaNwp9cGyDs50bdbIcf0oD9LMJe8mgQsVko551nqa
fVfLXhG59vdCuzH21oCI5qZ6M4aN4z9p6fHr8/JRhp7t2P/8vI8K5FMXpqjxWuoj2j5x6FUzHPsd
frD1Q5xu6vt6Qj9sN1bb2Oa7vMluZDA0jc4Xez0Xhzk/3uSNm2gurjOtvA0VEACbAwAAZ3hUrJX4
8QGrPfuhxCp498Cq4E+e7mMWx6k/K+yjMulbm10LEbWEMfOK5/NbHKANZI/Z0ZGxKrYUj/nkdhzU
Y+ogIzAM9Q9keV1s2NzOf6/jZD+X39H/3FY9mb4h3SfmuyFDVLAOKWNU87aMKmb4XiTbB3soDkaK
ew7KvlQCWDOpzi738wMAoqNlPJIDbCT1V9vPzEJ+oPnclC9JpT9EsrwD7pZgwR516aGVlN+YswsP
HlW4Kb/GCUoJ5nXYvcT5s2ke45A0zrjVsz0eM24i3YRSte3AvfvyQyC/d9pDxEEG35GYv5tUPEh1
VVCYFNb8EhbJLtXqo5YC5MEgggvp62NiXgorykeSDPSCjsYihBqOH4xjoXJliF+5a34H19WjMexK
NCy5Ha/j7jCD9YVKpx4UE1gbk5ntMG70ACm6DYyMSr1Smo3TPRxxaZPjxA0VdDjzNw741jB2EUl3
feTr0x6V2/ZXBm+b2LR1uJ7fzRv/RpLu4PDE46bW0WvzaPaoxr6Mr8v23rd3KLimT8pdtXMewhKU
cfeKpk4f71c24SzjFZ8ygG8yW4FvXH4reiUNgVbprTd1xTb/0eUPNprOf4J76WfDV9JZWL//9uks
jRyqx8y+Vuqjom/19FCBBenurPZomK9h8SNFpiFq4bZtmsbTx9ItGV5XeynfToG6qXPaGC0QjqMT
3qtIysyKRz4z6zsY0whlvIbGzmo0F2H/4BvYEuPeit+G4Trv7gJnk71k5U/VGTaJUu2q4M7wsdVM
CIGMgkCs3Gv+fkSdWA0Cr+jeADDeRMHauOHSRoHOAIiKZQLtg0WfcZLVwrfVgWwQMhYdOT7JYCvM
kty8+QWGeOXSu7QcYzBybeZRFE2LSiTJNCWWrJzWdThuudyLzjwIK6bEetdi5mLJGvjduHC/g3aC
1sb4i6HkIrt3+iSUBjmFxA+Zbyp/CVk5ocj/9XlbW2UR8UZ8xiomj3RBQqKP7tzM469JqdeSlbMK
n1NNZgRPlUbLeeMhQ0s4KFMBVexeSlSKHLg/M2F0pDWtJON1Nj87wX0vCOhc48oEaWkc7gB5bPWa
Qq5dm5hfyhTp55IhIsYFq2XpPOJAkY2NHJMPqnCCy6DaVxJq7bn9J41/hL3qUVQGvuJVjrLx28ev
N/285YZGFdcMgwnBOiHWnd4zPkkz6jEaPYehckXuJlCKgpiv+u8+IIk0RP4VOEFRf/t65QsZE/0f
oOQYhCMkuDxU3eBkfRzTqLUj0mC0hlR08BIt35iQU4s3xzO6tUnuxYdlyMSXw1um0bg4YsnUZeRR
cQN1CNv58EWwwoSvmchVhSazaHfxCWAT264c7ktvmc4BTXsCqmycqbVEdjHLOBnxuMn30nhLJXdq
XsQ+W/Gz3N7bIawuCQwlDrBSstY8vlAbf4B0AYagEHDm1GdOhjnSoMcswfHdpL9PRZcJJWOj/2VY
1dqjXigHoN3SYcLJ+8Ok4vRIlThU2EkMASAGem/V2UGtdoYyb5L8XhDsmga1Zwt2KjrxXx+pS+9X
mBGSeuKuxLR0kYWnieUMnWPVHoqYG7P/JdxrLIEBD18JJh+KfsovIei3sq5IBxbJ2sm6i3Sh0Gu1
gzFJBY4lzlC/tfqNMuwd4xcW8a4/tyD/fTfKNoLHF2Bp9fXyFwKnkOBk/kQ8Y96+qIHaQamHgo4o
M2jz2E76oRx++mO09pDiWlk+JBI1FNO64BktiWB5EuVEkZZIob9O3ZNBRzShgg3j3Ov1bodH4c7E
5kFt74UHSh4Eu3a00e96+vppL/ReAGLwDTG7peqkc3p6vFIJYooyoTts0laIkRHUUcE26u8F2brd
PIqmW2+4taO7o00dZkjesCZxfx67+Am4WQnOB5nRchRv+EVhpbZeeoJJpSHuLEgAVQYZMiLvQ/Oi
K6OrOV2h/p5/xaerLtKMxFTqJBIy6mmZHTBaQq4A/xf9AE75pirzh5V9Pv+MBcsbMAptcC6Hj/71
p1JJsZMsCxOYnn4Ubix0oepa2fQNDL/Uxu9pUze4XaLiE5JerSytnR01sk2BU4HmzKhiqdZodGND
tGJcODtXJuqfMcArdBM6NbvJS1wdwOkLXJnOEYxBZAq/E3POVuLYeZp18iOWn1VSRmUYG4ityXKA
ZTaK/QjPydB51Bl5shn815rn8vlkBh4F0jTYPCGaQh9TfOmftrzqqzbXlKnyKqXYJgGgQVP2Yq09
WpW0FSKdpTAQkLDjMnS3UCWvG/IHJOkOIUbX2hpP+UItL5ifqNFz0sWYcxHWyHuGpA7HyuuNkHlE
4bZ97P1JQffmaLIGDSBDyuMAuw+j3wmHSnGPCl8DE8tdHAq9LLsfgBV1+BvYI9oPpgbQ8r7osKMt
XZCsHn2ir4/OuSKk2EKw0lgCoT5Nv+90C7PBtidlalFpH+MtHD0UNiCs03gQRjmODTlTD9waSRrV
7rbB3Lmp/CB8raJj3v3W57uOK8Nun8ceq+fuKg5QAoHaILo3dRhemQnuxWp1lOx6LbyKsHUaXvnh
DOMEWoI6whLh9/O7x/la7S3U3PPkl082b6LFO2BYgZS8EK5AdGxGYXzgd6XdWk584VOnd27LVHtC
0nN5b+La05mSVnHuiGMiCRQCY8lsbMpyr2YoO2jYJ+fdzmxWQtqlYH6y8uKI4ZncMc6tKy+aEEZE
U0AIogjhGLG6pV/ZGU9PFsr/RZgGqlD4rbevj8z5IE5MTwRgFmD/BbWiztRqqa370tMGqGOiHADk
mTvDruiSg0wzUaeX3ibTPkG9wnheWf1871kdn1NgMgJqvSR59EmRF1asEtUlc9fMB+NBQuVNZOFx
ctv5B+x/9w1ag18vex7cTlddnLa0gZhpTkrJDIG33N02//hEFKM5pkXiddYKbP1C9nu63CKwAQse
tVLjIWc1dIHLuFOIOEqEPJC56bEO4JwJnfIg4TX7LwK39PXjXn7HH2kLPHYTZNTi64rzWeIgIklP
7drEz2qwk5PMS1N7A587NFI4RJisKv6NTNd4ZXGxmaefNk//afFFjdVGUww7ceaAMW1RQFOgr5Bp
t47PbDuT6JIQzcVrxt/oKm30A2p6VzbW4Xm1Fh4vZMj8FOBgFiRRiJrL9qwVREnUt5Ow9Ug2oMO7
+aWYeyR888MQFW7QPodZQyhcg0idV93AOVT8aOBMMeNdmtyLwKfpM4pgc1Dt6/nfHKLBCCgTntBK
i/fCyaa0E+U02ssiXz1906FVIOIet2iBYYuoRvVmqpAt7Zh6lXsam1fJ/Gfl9Z5Hbi5IZIaYC5Os
IEN2uqJZWkGFlVIBqWDcGeQhEDT3Y383GvrBnGrXGOmDMUgPd0Vvv3y9+IWnFdhaek6kw6hrLuJn
VvtKBmgh9zAlPJRpdxv6LgpLIWq+QxG9j/W/r9e7cJQZKfEiGdfDhFrOljJdTQMtQzFZJvuVJ6SN
gnrlCv94Q4vPBbggNBfk/kEPLud1A1dCbOfo2Un6uJs0XCti4zbMjVtIfbsp/Y4KygHrEeit9osQ
kTcz+1s0NvQmiz+O3r9VSTAzejJ1z09ML3BwMbXvAjv5mRgIEXTzbgqdZ3/o/3QY2G2aKj4YRl+7
NpKMHjicXRRLAcIb6mMf/v16984FEjQmgqL3RJaCEOSSPKhlmqCQIdEmASqa2+wQ+sG3uoquzKG/
rtP7aehdW8HdYMxuBANGBEVoKvvGbK9L6gtLbVZ2eyFoC2FE/CTg7XyXaNDTUjw9vTGeIQDzUK2b
Ao4rret0JNOeclcbuIVRR4P0hZ4DU6w4B+JfuEIwMZvUfSCv2s9euAtPfsuitPP1UA0VWEdoeJDn
jiRsRfizQdXADNMb02+vA6Ji1COWE6zCcS6dbMFY4Qvm3wD7TveBtBWpgTQqvBZ5sCkLdno+7AYM
A0vpICbGwvFR/1kEBlmu9hGi87HczXKw9kLEJ7s8/gz0gFIq9JpMY3FXFiMc3nmacpBRkBiNa0ac
tM4TlK2MDxW10uzd2ZTpJ2B1hmjROB5WTumlX0As01EzFFiKJXg4mFNlHpsCoTz53qKWV9B8EiY/
E5r5yHtsfOygjDHYphZSuQcDX6qvf8CFy4LIAtNP0MtBTopX9SkVVjI9MrTE4GsMGR5rcOrx6I6p
Fdq4XFnq4vGn0ES1ETq5fiYKGEpx3llDlmNlaCLj1W9V56YsGayRZzPJEBVNo7ebVo6YhKXuaDyA
vXUH9fd/fWRaOMBXdJScP2iWp4881FLZoqqUe74qHy073DuYxqALzC22cr7OexcI99M5EZoV0EqX
PdC5lGOrjeHP+LrsppN9B6Xs1rHeUv+6QZ1S1uKHoc/+O2CGVbn+DQW7QbQHF3ck1zXjtlZBq86G
W6yP+zmsrhkiZdJVl0VXTl5vcqffx3m29dvoVpOMY4SW+tebfCH8cpqA4AspGOhcy/q6SAIr72eo
ktKoeF3+FjfGkXLI0xhG5kbNJJGvfXqylfSozckWuSdJkfedPSMENh+KKPu+8oPOAx78Zb4woa0u
2OTiev900nO8SaRcRj3EaborkgwPTRw4ifpHR7qpcXZELM0yUAib5P3Xa59/ZCzNCImKA/dUQASn
S0dTXVjlrAKT4HgPClmK82BVIVJt0cPXK106cXxc8DtR30F/eZGjNEg/l5XQKYzC5ogewvfcmt5z
eCVd00tua9nRdpiLtRnuhVSXB/y0rHb6gEzqQjkRGpDgYSq6FOVVpiZ3g10nwA9qr3eaG18Orgdb
57iNu6+f+Vw2i8DFOIUMVGD0z8r52FBj1ajRayvbY9WWx2wq/gDc30l+/hf19YPBIY9vEzX8qeAc
S2Pvui7qm9lE4NtNy19dkT19/YvOM0V+EKpipB4I5XDfn25HnDa1MkVE8nCsr5Tp2umQB0pxbaM1
3csFV4yxElsvvvdPK4o//3S4i6ExzKoEiKNWd6jDPktW+irVfwcfiHUa3wY1mY/1v/qi/mfRZdeu
m0B7FTOP2ZheBB0+yqb9lDD8RdZdsspNH0W7Ng5vbSdYedzLr5wTx53JsJTr6/R5+yQxLL8Pwf+k
494soF007U2VgTKJbPwIzasky3epWm+assA83XYta/K08hXMxluR9ndULd+0wlgJvR+anKf5hFBG
5jNnuEgIXn7otjEmvuTDsRsN6SaI+tBNQKf65kNQOuWmzJt8P0dARQpceEj/oso5Vv5NDdfLUQNv
roPvUWB2nukXLeVr8dLMnYnrZHpE7ettjqXNpDb3UIi+Pq4XLuYPQecPNwjGZsseu13hGSDlzOod
INKj/VJ2bmvvA3C3VsZwZ/hTju2dpaDZeJ1gwh0zoE1D58/Krziv7U5/xeLeCpO2gIpKfQVza8v7
cn80j74BVjmBVoW2rBXN21hP7+QgXosglwK06FTAw2WigZ7z6XFKrNFOqwLLosptinqfBsZ7J08M
KIPiPujS46A5u0G2t3LQ0LQYv/uyswvxDWheFA0KW74SPy7GU3F1mhCCTexcF2F8VPIGkD5KtnUK
3I7F0gSYs5qF+yogejnlc1o7D0Nnhwxdwv/KnhOtMVQIkEKxsZxf1oSTHjlm2JESBvK0r21ZcvWy
uZqNduckzZ1mF+FKrnApXKJFoNBGpgNON+F091V5sLTa1phtjdo9hqK7wuy++YZxi7fxQZqmJ6w3
jl8fNlFhLD/Uz0submTwIpo10eVHX5VvLw53HV4wQW5tUTLZoXq0sqUXmnKi3QifGtNZxaHkOX1E
Bt9j2TgKXfjAOGI04s4I+Mq9ch2S2IMeq72kKVxc7N7rjP+eUkBo4bBW7usXciCh4QaLlgEmcieL
x261achUHNY8A83LVOv2lhTf9gUg6sGMDqlGEdhl5GXpa9dGh7gMf05a9512Kj7XTP9CSflbyTTL
I8Zhfq1XXlKlwN/t+dVKq52ltTa+AtGP2PgxqiCJym7XT8OPXBvhI2c2WFB9uiktgGhWEz6naayB
UsqZ+Iz1TRzr+zQbNlqZHozSeEDVeHS/funnalYwcETDn5uZW+NMRM7HtXgYxlQUIOGv22i2Xu04
25uNgwS6bHeu5QNvs6efcd9eK8FwSDp126vBsQnTGdy33mzip7LNEIEhq/KVanPIhuAgj8NKvijC
zcnpBL2ACAjxCASDgFCcnpYeReMqqhDD1dRXHY+QsGtdqWi2X2/HeZQRy9AJR9hJWGd+/PmnpKEx
BsXAyTLxJqu5StoWwB/IGOgcWto/5ViFxirMlTm5bRTl28raZxGXtWmh8YB88FQqixSpDlu5yiaQ
iqGWoO84XcdqcjWm1o8oV+4NI7u1YTiQNF9Phb2RBKRYS26rsb+nmDmEls8gLOxWtv28ZhE/irEQ
3Ta8FLjET/dd7bOglpow8dI4vYqau4mZu9wjWtnZ29iHtjN3x9yvbibdcR1pcFOHhtk0PqQynkTW
VAJwsla0Tc4SO6o1WBRcSQJIdSZNkdb8gVzjiQYGHeD17Faj+h33wm9taHtlKD9k2fza++8rr0fE
o+UJlAUni0hBmFjmV340l6qUKLE3adO+kRtkzZKnOdTu07yG/y43P/I/klJhRpO8B1P1x9SC3xOe
pHO05oJ3djnwTlDRh1NgUrRRRZ2+kyjtWt0u+SXW4HhV3R1bTb1HmNuVu2pTzclV4/sraZz4K88e
HnoxeSVl9JnvlOr7Yd/n7LkP+YiC1C/qXda3u8SOD6az9rFfekAgUoLNjK4mbI/TB4xVe86jXsaz
SfmVMYEfq5ax96vT3ve/h/bfyos9S7I+jrjoCogSkVv+dDWrydLQlKQYvluDhVx9I6nj3taYRYTm
wwzf1fLlDd0D3ALma3Sv1vqO56GNbjY6a5A/aaNzBZ+un5eKQYGKi+DIWLuYy63kPxiDvBLazqML
TAXB/SeFguWpLVYZJ8co1ZEJuly+duVTaVP7zrfY8OxWtvPsQuXzBD1B7AeqAyBoEcbkWtJDtBAj
jKALt2a2nUmv9eC7NgYoEO3brfXQ+v+HuS9bjhvHtv2VinqnDwdwunGqIy6ZzDk1pCZLLwxZlgkO
IAgQAIevvytd1eVyWrZO36cT0R3Rbk1MEgT2XnsN9J2/+uOKwR89WTL7qCQwvj7rtrljKp/bYblo
A1DT+/7kvZnYFlvDj2zHSJgg/O7Xn/PHNwJ/EXoe8FEh7f8BuZtar7R5gbg42KxuTiNjy+2u3Xxe
sqA8MJO/c1C/cTKBYoVqB20UjocfdPc9HBS53+QVyPanRgj+9oG9Q4LslRjCbMKOrGKRxQQphdz1
73/9WX+s1fBM4eB6st4/DdHOE8JmeF7qWgYVXA/zBQNVnuT2pV1jZi7mPY1cEKf7JfHmXenWySw0
+Ju6/v/Y9k8eB1AVYW39IJK2S9MWrY1roJNIJHa5KdI3URNchGWUIWPoUx2P17V8p0x987DxUSB5
2Pp/DBPn2vUo3t5TzN0XP5dZ2Y73jjteVyxaxPV4pKS4oO/KL37YbXHCgT9yAsdArTtvNyg4qH6U
46NqGS2dJl6MZr6P0IgyC7eY6Luw+vTOEz69IN9v8EhXBBIN0lUALc/5OU/jGmW3AIkH2O221vEB
vs7VqaCAswPZeMrcTna/GiDxKeovxsYR4NDhupXvHe4/jspRAuHTYzfGmBZXdNYWwMqSUVVBI8jg
6UTs8VrOweeA1wfLG66psVMwUy6w7O5Gp3oe4/dCut7++8GJSQ+YFtjo2T7pRj0ezYDDda671Pfn
1OdrWN8sTSLyfNV1SMaGvXCAdDAwXd97yX+sMTClxkQM/S2KwB82FRbHlYR8Fgcfys+hHq+7eh8j
rLoMmoNTeJdOGS2ZSxdKhxnekIOd9wl8OJYWfddR460FcZrBYNmj9f0hLshHAGBI+YRyx57W8Bxs
O7oG7HThwmxYev2m1jZoeVFGW7EveHw/g0zcoVv89br8US6O5RCCbIm3AD7bOFG+Pxx7Cvf4gp78
vmeZec10hTjfRQdPxCbGbLCc1j2bb+o8ePREBFaxEUsZ7Loo9USxIBwxG/aL39hPxG3h1O97aY1f
oef5nV3i65D9/PVBbQQN8imqAefQ95c5iZLBuw1hkoGIL0XpX5dsuOrd4MIU4wUFa7Ee3AJsdrrw
W8dGoLhfJASDkITH8iXqbbBS+A5dAfLIu/7SWN3FUHbHirWHNu6XSNXJphFP+zJW+dFy+CvReYgs
RrZzAliwRGC+MkpuA5x+maXri9YVAKowQovK+L1IvTeOWuxI8B3HyAB07vOP6gBX7QKFKIITD5QP
oBUXSItFppWUkPKXiQLp+NeL4I2jFgceNCdwg4uhPDmrKAokBrRthI5c89eJ19cBdiYhqyPaxKth
Dt/BQd5oebDkIKtGthHEs3Dx+v5ZNmSoa0hmEbxReNem6Z/DeFyoWa+5hzBKLNO00mSlINEoEGHH
p/Z2VC7UC8KBQhnWqDVWpkRWxq9vwhsHEVBzXM1JBYMa4OwmlDznVRQiDqR2LKyfp5p1W4vJ7JRw
yY3McogH5XsirDdfP6gkYAEIhOTU/Hx/L1yLNnJETM6iL4et1eVfYHwN2iX7aFgg8dSnJ+0huXkM
tjJiS5WPqaJBxpC1UCi9Pv3Xqwk0z8INTpRCzDYxMeZIvrIWv7493ulKzt9AgKWAcHCxP/o4DK3q
KYDDcmGmCzscriLMpuMql2k+OfbOa56AYN5FQvUHJXKoKGV8N4UwxJQ+1Dc6hky1sOAjW3eLML4d
Z00zqq0cxJYS32NDecRD6MRLDzorCz7zbXQyukQGQ517bBvPFeSRav4csmk5te6ai4dff7633roY
soKT3TCI9udKY1HW0oE3Mt4BfDaKo2Hh1/MDYey+1nwHpTcOyyF4p6p+q+jEbPDbXz1rxNwqFl7P
x3IBaTvCta5gPL8FUy8fu3SI4cuBZMewe2cvfesM/OffPFtylTVXcJ+CacRkN4eyttBAF++Ukqc3
+Ie14qOLPZlmoeI5O1TgJ9+LqMDHcuCxUrjOE1csjfL2mCv55wH2Xy/j/yle+dWfv7X/13/j3y+8
m2RZUHX2z38tbv7v7W9fuPztcLO8/e/Tj/79rd//4L9Wr/zimb32v/ymW87wn/Nv+e7X4gr+usLF
s3r+7h9Zq0o1XetXOR1fe92or5eAz3L6zv/pF397/fpbbqfu9Y/fX7hu1em3FSVvf//rS5vPf/yO
8e4/Fvnp9//1xdNn/OP3i9fuufnh+1+fe/XH71H0AcPaEzqM5B80dacucnj9+hX7AzZm4B+QUEGA
gWf1+28tl4r+8btnfzgZ2gATwTegjD0R93uuT19ygw8eeoavDniYQp2Yav/+3N89w2/P9LdWsysO
Y4b+j99x+Hy3gixwNcBfdKF+/H4/hIcJzDeGCsryxpfXPRP6ktKcIaalE2AvuBxa4VgZ5iRDaJz7
UdsRglFlbyH4Fh1jImwuslyyfF3SqcyEA9at6JTYM1YGi9qf6k+Dpw1otyFOkwIKtdeGln5mKwSM
80G7i0HAHj0Hu+ClFbG9FnnVX1AOUKJlyn0ghPEDLF156uphPEQMBK+5aWdwzR37tYblJfQzk0Rm
A7q3tcfL+jq2wYCQflRfVAPvMaruRAzrEuk3Vyfk/qX1NVQAoPl9mv2xegRDWvpZwL1gMSiobi3H
QYYObADgTxWh3d/6rUe2rRt3oKsLd9eiX3kYqNPcCehU50QNMeKeIVZrQ2gKbZnDGi80R3ceSZNq
Ta1Hl0k+QuaBlzRB+le5nqHIQG1X1s6Fxo8do9nzx4S5fnGnWdjAGojLCo4a1JufDFdqx5gF8/Wm
YeXHHJz2MQPuHa1c0ZfH0oTswRtd6SAksJj2oKLoz/Ws7L0TMCjqCwvJrGVRTFljXOtK18bZCNDy
HjhxxNM0dnBqLOOKiATzosaHv/EIa6jOK3WcjCQcl8aZ3EcSTgg90XDyXiBRy34q4misEpfTKI3L
ujsaOgZXprGNXExqRIgPXDzrKQtYE4bJWKsRwjzhxG7iFg7YhL5kzrOIXNPAGSBWOIGNQ9PBHZoH
MjT6CJ6cxFzQ76NkBosapjO1pzJZxuWibAZRI2cIjLlKGrnviFWEIPhBxpGaOcZoI+RADl2aT9sw
5sWqgVUGzxrP4w6Iyfp0kpdU9oklTaNSWJjZKHDi+CPq3SAtlQhfRcE4POj5xEXqBGYuwO0JYFTQ
RxwGNGYe7S8YpxiABRgFrXL4DV9WClZyY9RC7Dg1PrjALEZzFWpb7gKQJsDM7obwk+g4+Vjipw4V
jftP9ZBD3BGXQMLDXNVhqga3RxUMvtbOI3AhwrDCYL5duf20U0VpZR0wIyfptQ+iAevGbgPud7iR
nYRmqJlaeNcBUdmNlPA8ddqqmdNy8OCgg6TSARJ/YR7qglp8KTxVVJCnInYA3Leg+FzCcXHZoITM
HDVRDofrUPSpJWFoDJMhmzyEcsa0FkObAJHmRQWOuZYeRcqs1HW3BGwToWAz+jHCk1i3FmKftjP+
5zUnFfh2VMhuByWucK6tuAXcU47iUg6+f9tUvFzElojKnZIsvhhzQrqsJhJZ4v0IkdwyjAonXzXt
oL6E0m0zKakOoWOPrTlpBnRZK0vHLlj3IL1wJIO5BlmIFgzZMjtq+edhVqZdkrF0llyF421saPA5
7mfX3/CyQHxp2QbxQ1NGAvMRGUFdXho/vg7mSg5Lja25SrvJtcZsNIUzpGXDYyQ0crjvENj4weIC
zIRLz9d4KQPKyjmt7HJQiRmpfhW6qe1krj3vuYTZ/11ba/nIA8Y2Vuy3FwJzWZDxRjc4+ryrbhjT
oCa1o09vO7ixvcLixixn9E583zNUpIDwJVgO1D1tZz6vL21BQMUoLF5eWhNEotks55JuJPbaAkk2
lMCcZsIl+RA0QvDsc3nrwFbrtbSV/KgwMbouvMLbVW0RvZAGpZfyWfuC7pmbJG91MKcFkh+BBDIz
7wSoDvyU3eeOS4SDQFSB4JVxj37baleEDABWOGYKDmgiAXVSjVBGgqVrkBA/F/P84jBjLBABQ/IQ
kcrZGSY65NkAHbvEyWEfLOnVH2XvCTgVorRNWmraBpfeYacI/A5EG3jw0M0UWuNzwQjs/ay8c9zU
ARUuSp2mVMMCCbZwk0bST7HLwVIq0opHBn6LtZnnFZ97s0PoHLykyoI48BMt8gksZyuEeclcVKKC
mDT3NzUX8KUIxqo6llHTPtaKlWKdj7G19wGTNAvTGgxpAluE2BnCLm+ygmAtwbncKVcdshStlQef
f5BlKNPgc3i6hb9eVBGYf4+gLKJJnn3xUfs9f/K9rs1M6PSLmUm5pbZVP4hGWwkOAzdTioaf7HaG
YcYYe48BD/gqoB7oZSUduICITEXPTRybG8eRJIQUAmfEogr7Dp5dcC0iy7KeAwnefu8/toS3n0ql
sVcMrLe6BE1+/qmaWuJeiKhqpmS25fjZ6AZvEPwIIojP3PnV6UjepoKzcclYHyzrLmBfpsCyDxFi
6G+FN3qZbQO4aCwGVqclm5MRbx7FT6D4TweZt/zZ7wlUEX1QyptZYZcBP4+SxYxbsoC8wquzysIw
Jhm7IHhxYhlGCUbb6IV1BUsSbkM/vmxmzY+iMOFDEetgI23MoZ0C9L6iCKa7uRLdJ9HOsKtjpK9W
FWyfARxMNezilA1QrdJt10GrjYYJpQBt3XSK8igToTNmiKabEcERVmFi1WMIHCAQCB4k9NIap+CG
+la8DMRkL9uZOwwOQAF7rkKRb8JhHndSVdGOe0WZRWp2bkYXSIKFj57NSpd70tX2gSlqXboD4rIT
anSF4Ber+zwRid63jR1A/NKFm5OsioMfQPE6NEV9EYalfQwrSNjSAT7VGxgheRXUgF1epp7sXZlM
s4coZjEPS4Fs649FIJqNU3rdqo86d6MMouP8crS3JcDRFY3hlpxKO7fHzAr5eFBNgeym3JWAAAqc
a+NyHFr9QmH1d+GFRqe2X7JLMuv2jtDWIPWqc+SXwZ0B9Jg2clJW9vPKg7A0hztUYT3ZjhU+6EoM
2ShIs2WtKysklsXehonY7HDABGvftuBc1xcjwbB7oOPBp23ZwmqXOHuNxbykFuaQE+Jtl66OyqeJ
Kut1biO4nXj2aK1oPVRrt4ZTIR3z0ltMQU4zv67mC7+j81LBl7pNWoQIPo7MGa+5o5uMQPpwwf0g
v5RF6F/wfmpWIGXqtHanMQtJNy8b7dQHx7H4youHfo97Yu9rZkebskcSJEEWJdz+xnAAsZX7wK/J
tARu1i01LC2ewknH+6jpcE0aYbcdGmw77bpemp3jY71B/tjKBtWd8cXReKX3KGkVXgQm1xuCEg54
LJSvHBPCKfW09q841nGBCodCi6FiKg+ERs3l4HCyc4ZYPsZxLqdt3fs2Yr8tVsIXjvP2upK23T4A
AqL35dwAY+V2x74UVuetnCp31zafELoAPUCdwx/GQVTv7MS0SRwizb3ra5LlMaCFlNVqhpv0oDuV
+i4I2kPYTfPO62ocKm4gSmRwM9Vh60OZDwgwD6Y2IzOws4FAUGxUPEHjGUDdYEWWvTa20++mRkW3
ATX1EZxVOO000GSgSC42oqvHQ8xHECYdhdY8AcHR3He5MJuxQfpRUfqRtfBVSa/72giRxFzBsTQO
LHgtMdVc5QP1riZVYmNE1HxeIHBywKGA7ASfJ9EwBB2MgEy8aTzMOoVHgwGQlhROGkTwXFrSPtQL
rVhxrGyET+PwdcUaJ1OIItFGEFMjW/VJokIrP/skD90MD7cHxzcuFIyKjR0r9EiTIUBuBx9jyN5/
wKk+wJg5nIatJhoHZN6rjbGtfq8DmaNZRMaRkZOX6tYRIAkFsn/lkpE9dDoK/sqUgUkYkDtGdH0M
TYspI/wQujIp4oZ8jIp+2NDJRsBAiBjAsIisywErdNfn2rurClMsnVIWDmKWRfjomQBWZVw7VpOQ
cs7XxAStfeW0Vm8fhST6GFccyzBUZpUrHW1jCKxgCUSMgBYd8xmAYXMOWIQXN/UYdPmV07TB7exR
uEb1VEDAMkGyLlDYpu0U6CYxEAAkRkLLbJWjBTtD8MnuXBxjLOnHrvkIPIgcJ8WtB5mDEl7CZTLt
ih76ZuL3eMurWC+YF0wPkrVsP5AYRouWldc7HgpQjxvPTg1ejf3Uz5i5ajjRP9o0ih/mus1Xjtef
jmQkkR4L7sIvKabB1CVzyMrV5JfI8rNnUQO4w9jxNtcwQYpJdevU2MpRSiD9yXfyTc9UJRIL+bSY
hELTiIYUGfeg2Fy2uQdOSAUi11Q3+XXvDv3tRIt8UTeK4aCbAp55eVB/HLsZzr8e1kdaORBLdbXb
IM2r5V6NkcJsw1JB9/pQkm44FI5dHMTMiw4YG5TDiUeJ2c2nnQ0BxR05YJvPUTFTv7rtNXFR0k9l
eADECayuQibo3kMDtmunEfTnTs9ZTE8zHjuUNwWd6i/RoGA0hsyRTzlw9kVIwa+x0Bg9+9wg8AQd
C3KxQWWOYNHbhbeGg/CCtLIA20qDI+I5ACCNj0XmPOOsxxlqDyq2Uw/E33LpQt76MEUyhm8FOsvD
JI159mvHva7geSZg1BiRJRJ6ho9VxMMw9XBSIM+wlpc05zm7BJFMu6mxjGWBkDROMFaDv59rIVwz
7C0E0FRjuwVtFrZy5dzDDiKeYe8bzlegHvR7MnrFxpbYucDURgP9Fbv5j4Cut5Gp7/CunyFc/xvh
qxNJ/b/+DRP9AF9dPcvnl9fmt03fPLef+++ArNNP/glkwSXkwyktBjGVEP6eggD+DWRBMfkBNT3E
sCeRE2JCMDP6C8hywg/oo+HuitcEIyVIEf8Gshz/A+BYG+4MmG5ALw5nvn9f4f8AyDqjOf+JY2GI
E57NOCyc6LzOTb/1ZXVR1YBQAvISoDKDGRTqfctAZxRuXPSsMLKVK+xaz3QqrvgwjgmOyPU/btxf
l/VPPC34noLz7TJOMNs/6HajrxCkHU79tursbWRhZkdPyZ0qZu0uohoVAzo4wGUZZFhqH/mwRhQE
0zI268+icu8bUl7kIK6njnGeSYjz1bGicBH2aHAxkWNLp21uB03GtKLTfaMmno4zJP4Br44umMxH
h8DzPGf2Flasj72Y772x3MysumgsuqENI5htyGHdNn2xZtJCYkXEVYbqGblPZH7FlH4D9AO6zeJK
TP3Sw5ZG7eZWMPjPMfAjsOuPIIOOVjL49qMAWRS0Ddj1d/sxr1XmcvA4Gvtm8oFs8JN3xTTApPXX
d/crtecb3P3t7p7B3I7qAkuBILiNKxg+GRGl2sGHn0r3mEcSl4HGqIs9OLnQhS7RJOXdfuqqR96G
G17UJCEge5m+X5lweHY748PZV286KEYSLVGRnQSBIwdW2RTLqB2AghZgTtYEUrau38doZjMJKWMy
zAhmqBGwks5iapKGBLeh06IhDs21EO/N775mjr/1cc9msAHCCk1txWY75cNV09Bd5YMvK/z6ApCG
nRhimpT6efiQe5iXTuHwSMqmygBYqcRXYj0E1bLsiptqaFYwjn/RkcpXc4+5bVg0Hz3uggJAan9b
0D9fBg0WwjuP6oyO++1RnQ09ah6bqbJssZUQUsels/Wq4RJcnJVN8mMJ4YiOxvswbh5NYN8HCL+M
GUUOJ6Igw75Jmxqr2BEC7k9YuwkI2/vYg/9jyI+wnE0AR7wzQDmbkX67zjP8m4IFANNkKrdaa0jm
gtSJ+mWu6ZFQB13wWLxIH4sn4reNV93MEnZIOS3sUyGVSt7tOYdy2gr4Ozn0b8Hxp23sjCavOmcY
VcAkQm2RDFbWiY+WDM3Xr1+gnz2V4DST/cf21FLAWYUNnIFM3V40Yt+fBN8igPm1b9w4NbBBTKkd
1IkkzgoDBZzrtIQE3mU3BevRBdn0Mi/UTvc9EgOaegVpAkbITfloN/WN4/ZrXoWvv75aHCjdG8v/
XMw3DQilm0sut77zOrZweS5eTxaoNQpM3y9SoGrv3Jaz6eDfiyA4o8j42A1LpPaILZJWNm6A1ATB
cIuKlXGjRGp/N9huptGzxsim/fWH++mjODuw8rboW9DUxXaI5xsyRbuqBuACkV2T9EPwBe5g+UJO
o3VXw+UZVfa6CvyltIOjrgOUp1IprA/wLUYDFX5T2B8roasEXecnSF1LpGtMMsX8m713vT9ZmcHZ
yRb4kxXkU9Rt1WAeu3IClF/GHTYQDTjfL55NKddc8VuG6HhUoGMaEfYgoT9PosIHOt0XGeo4OMA6
CJqO88VA/LSmwW4YyxeBDXyYOmBqJ2yoc6ysZ/Y7hN8zJ6NvD/fs0JgjOPNR4olt2Ill4fOLGpKQ
voWTkRfcSlpczvUM3flWuHqVByXszDEvMWqrASVomPvKSKxhpAt7XvFoAdrqLJaJbsiAuq5B53rW
HE2cLPeTX914BVC/Xy+Qr/TSt5b/2e7fwr5wYnksgEp7Wcs8qNO1G+1n1UG+CteRi3iYg6yYYDZP
Rz0lZoATbFDwV5UDyWz0oFbAQYOENeC2WSJIorDXMIsmSczcLvFzhVIoZ17m9c2qqRsGLV1+Zw3V
vZc7dxP3nmIHvEfwTlfwFHq2ewdZwLE8ttR+BqzEF0447SKG/nlozV2n+Dsf3Dl9wLc+uPv9JpWL
WmHQ4nRbt6Jp0Ja7IMi3LIhfje+sOWxqa/kRz3Pnz96SSLWz22DZIqpo8esb/7Ma7uv//89NMlJS
u1izWzhVnXKAJ5ZiN4YLl9PDvh9FR0xqnFMw6F9Ibh9rj7x0loABow4x5Yo9uQKnI7GjqYABqY93
Wn8eGZqh0XeguesrDAuZo4u0k3hOsAODpnVW1+HUFsvSVTvEYULFKHesMTsCxV5CWjogGCHy4Wcs
YB6t3X3UDTWigYt1k7vPs2tFKOMMfL5ZnaNgnPsFAHI38XoPZEfZI4ZN2EcOkHFpqHzy88pDFQFO
9kRJ4nHrwrTqrm7CB+g0Hpuy3UcRX5OG71nhraFTgRU2HMcFJY+/vsNnfuvfXsmzUy60+yEKjKu3
9ogCGNEPt72B0KgzgHa0ZwOyoadUZulxrHnlYczTulmALRM0QlovIxQqMJAizzEFDFVCk7yE7wdM
5JTaSpyfiRxROP/6Wsn3FIu/r9U/OzIxfi2EwQR7a3vDXrEjjGgA2V8Rr9lxpi/rCbp2UOxdJuwF
sWjm+vVKo0ONIrGAni6N3Q1YqBcjXA44nb/IyX8JZ3WsaLfjbb8WAtOqyE77kKzl7K0aAm+yPN9W
CH+PWL2q+dMEe28BlC2dQnmsg3CH8ftVztrMcq+bYK9RveIX+t3T6IbLIsDuRZvs15/+Z0/qXMKT
z1ODSYPBGWzFZOWJLrgRFVaEcmS5gUNnmOYR1LjcHueUBxF0sNjArTleacefn0tLFms4NYFLxlrk
eGBisgCtkWUOZDiJRyhZ99M4v3exP2m+zpmu1gSbywJnzLZite+mmNEVmzKopkNf8/AeqWXDgp/e
OdvTIUbs6LKKmO/BzSmOfVuyHnxKWl5FZaVvBhZZ6TwTeYgNZgUYJCKeffAYEvbAWwj611/f3+C0
p72x1/lnVcA0Fry0/JhvgeaqxUx0mdSqDtZ1j3mlgfl/5tEOk29Uz4uJ8GFhWAsTUO3XCSvEvprL
IwYRl/48P3cjqrXORykNG2b4L+uApMbO/aSESUbqIac5a5qwgbGgayeuCyu/LoTliYAwFnFV5aOO
iyvFWQFvb5dghFvXa8+FVk5Yxk0bii8IhyGK3p4QZ6QU/Cun6ujnqANPhWTeNzBsqoHRTM1jJOlV
OTirDkPFA1xosHyLiwj+5ME4cwtjc7tNkQzUbzB/qzNpTnW+3Y6r3gQPqlYosUMOn+gIT8htmiEL
h8hb/vqO/3RFn9UxDvA/jY622+aWwq3q0F70/QCQdWAg+wFbLNKiQEhm0fI5U1Y3p87Yd1nc6iHj
GHdkgjsP9STvS+Lfw58WQS3AQU1RBxvSgw4LHYXzzkn0VTDz1uo4K1340LUkrLoGuZ3RA1KTn5Bf
zxLftu+J9J850mTgGfzguuEDONSXiCpSq4ZLbIlQWMMdH5QR4ZZXPbgWU1Uef30Df9YxnVCef/YQ
HvZWOoYtIA7hlJfOVNmneslVN7nXrqkVDPew5xALt5t8hDoQzIOrdlgj4HkrCafhCnuKf8JkfedQ
5HO5kjp/L7vopzfsrHRwzRSqXtkdWloQHG1PxIkP15eV1wQ+xoHuuAFpKQmt4FJBeoHITNiPw7DE
zkKGbm9sRnJJQW9ZWiAmAVtAHE+HRfjOUXLGyP92lJz1mg40YFGnHbNtSb0RtUzcLkwHXiz6Xn+U
hoOEP8BGhSw9ePMwh16/88S+px1/+7tnxy1zme24DeYReemsFMY/NjthYmW0o3l08q1Z9TF0d364
qEcM/qv8ru/zlQu8PPFaP0rGeNzNHo40qt6hRn51x3ljZZ+nt+Lh+4NwnHEbGnPnVTBB8pSZkOIz
XuUVlMQ1pnRIM2pfMZbdtdgpMHm7IcAC0orMfuYpq8omp3jhIGOhGaqeg8h6xzHhzOjh79tFTv3o
P+o/rE+709aot5qCCQVMp3jKUSx/cSYn3uIx9Wu3EA7s9rxlWZoddOZXCkBbjdZYwlQzNY6HsVdk
uuVkdAlirRquVRGUCzBxjr7xsjmoHsMQ/V1rT1kr1Dv2oz/b2s4tt/LGQrKyivTWEebOV3EEZ0Yw
DmAfnnSSPTq1ehoKnA9kIltC1DPkPwxnCYEZraYXLLAOPcIcEqJDb1nMWPe4CW7ajgCXyih458g7
y139dnvPjrygs2bEH/h66zoDQwRmdXDEWCPnqP3sCV2gIC0uEYOOMAFIhAjfOxyHHQjSuDCGqxOe
fztHOK5EDlISijE9LKzOVauvL8t/hP4fyhfJe/5FnVNTvxsAvD0j+N8I/8fYcH4B//MT7P8d6n/6
gT9Rf5d8ADgfwtANUmSkwp3K4D/pqw6+glBgEKEw8oaD9+mc+Av198mHr2FdAP1hqAg7ArxJf9FX
SfwBkZA2vKvgmIfhDH7qP0D9Q2SPfVdAQUiBnOCTwRssv0ANwaDh+5c2dCxSQFwcw+9UgbahdrXs
llVk76RzYzqBeYAFs2RvWrRDuMzdftuA3ulA+BR6dAUeCehsnxVCHD2v3tQw8rQQ8DfxNsmDcY1X
ZGmaxyo4FON1U25KCBar3kk9l6e2BH2QrdsaZIT5KQRoj6iZwIAk4KQTaCswJ0t0U6aVBlainjuq
QUWJE3Aqn9lHR82ILbCw20XJQF7EaaLH8syAxW+me4rUwaLu97XBTBKkKNBKFMJwtAB59WlUGCB7
0zKC8lU8wGD0+MSKW/C54Qx9cOObsl15aueB3wSQNS2dECfZddtfwAgw8MHc7FdWP4A7JZMA0rRY
HqzuGsKwEDY+FuYNp9AG66ltDrE74SLgb6qqBXymIBr42OGXuvrSBEc0womHBuyZo9QgSMHWa5Vj
3uz3WyFTRKKCKwP+IIb7mh6ktRLRFiYgsO3f9PYjkoyrmi4ceUTEVTpAb2AQgYe2xzhfwn6tWiRF
deOrkfHSszzAXv6W0AOVMkN+DpJg9hpWevOJYzyAk9lmbVQkFdGrAummIwGPFQ/Nd1JbBSoh+IyV
qFfMe4DCL5Huo1v0aeht8mI5DRBFREtV9js3PBiA4jV5KNkLDOaS3mx95MuVMWiSfF4za7gU1qac
RYqQ94S66CWgs1BjvJnzMO0RqQN9Fgb1NGtPqGlQpjOQw1w2B9hfMkxtOti1wYBB2rDaJ/amxEC5
gLC3oWLBo2ph1pN3M4DeFzTRBsh5iub9QKYgbfW89Rjm1/khCm6mME8bBgd13xxicMVO5FSQZ5M8
P4IbhcJFI46CJbTetwSRS4moNk6MvPLoFuf86N1BJndlqL6evUtMblKEHqU2KHu2voRJR1SZq7mQ
CfoO0ChYNgtwWgpwAuo9m+FNIK0EZJVNJ/lnQ5dhuJyifUjuq/wamr2yWEq5sdTKi57Ac0PG79a0
YEq0cOHCKzJU4FSb+OigGfl/HJ3FcuxIFoafSBFi2JaoGFzmjcJ0xSyl4On7q15MzMYz3ZalzHN+
nOUqWFQ7pKuXNsUXO+elQa6Vzaib19gdwbWiqWOLk0B4yE+hczytC/oROr/SHBd57E5Kt12TXLVu
dJVk9Udz9mRWGhrQ0ah+WVpIzlIfLpE4DfQJ2K9Zq5Fzw8Q/zsmWfLq1fl1Ny29JwQcO/MBhc07m
2VVTCo4qvtd6ZPYpDwVjU6F+des/TX0hDCVcluvUTX7U50HbKmEpjIPdlaGhuyZeppR0iU2i9cHa
ta69+pWzTTXaS5t2O0zT8zT8ar25iasZPvvtARNAJIXgGmFtdW8SCuNSQO5QDtsovjRf0upLd6qj
3D6PfWgTWJ9yH65d4Yp++szy/dD8JOu3xayqRsxMEa+e811oN1b3J9ERDa1PbsQr1fC8zfolSjNy
yha3nfUD6o0gl619Ht8NQMKx6oLmoRY21G1R0ZGGYhER8GVRTjbo9IM43Rd1GqblP8FJRLb5rHVg
ODnwpBpoDdLJ5ru3tIcMMbBBWWdd+BDFtFO+TLrYq4+WIKQBMjIe7UIDcTCvyOTQLOhGsdc5LuIO
4d2qnaKeHvsI6Cvvdilq/FU6dCpYJiobEO+030bd+p3Rdjxa72sC+9KBKDHpJF+MV2ZW0jmHSHOD
xg0NpeVUbqUQUc9yNwbqqkcby1T0Ta81yWaKdATV9GtpqPg9vIr7VbFOhjOVZ5yRz2CqDfXgGlmW
9XLtunxHugEVGYx3wAO/+kqBlrqYc+gYUnfCSyS56ryx1Xe5TX9EiurDkOwgfmSGqEb6qpLSG2ax
9IMw5WAZcbGfJfXQm9FLaeRdWFkdyVgd5cGVoZJKUu4W6b7k6E+K3hEYZGOavLNAFVJPqB3CKL3X
ENmnHOSg0wHxNn9KT7RsXdL3BxTAuuOQBmg66T3n6kLBy/dBBn7Eov1eM2E7KjRTNSQfiPNTJHYU
khnEHMeZ7Gw52ksI1ryJ3cpor/q6lRJa6uj4IdM2mscdqA50ozdSkSfaEn1Lg+SKAHoRSI05b/Sb
WkidT+GDU9b7pJpzzxoWBL2l4iVt+q9v3dFB600bUuHNRS3vWjP76/1l4Am2TbqluJzZflFTtyX0
YDMMIeqqIfqYESUgqss341Rc9UhCwqvn0daZu9/FtzowuDXJrusyU0awOCVKSBRTmezSltr+qOlw
mxb9G5u7fiNCoyYrUBrDsUtTd0Lzsx8b+W9WuPXaloMxWs6RTMLd0Fu+lcSh3gVGYTXnsbX+cbhR
v6p09s5OV863ZHoq0tZ6GrvijNRhdh/8iFoM40UhmRyp5KmQiyVM1VXh9CYatV6iAFXW6Hez85LP
cEGFtXxmYvpWl3L2mxVrogLP2AhIlKF87id0hI83A4mWQB5ETNFrH6kvq5wrntHaTwmq7jnjC3B6
DjHW8VnmTB6sZNkunCTGpPNx6MlbCw9TYt7Ag7wOociI0UZ/i8Qz5vtwumlnKdo+SeTxkKVFH0y2
+hpbVnLKUivaRjTjLcvw05YxMzwQbc/D2ZTYDfaM4nKM6lPJu1f6LYpT0ipvE9ZwTyIVUSV/a0ds
IsS0j7aAakK2dDdRKYeaiOwJ7bk4cxmeIz2GZKQ04Jwp526wWbVKBiRnLr+M1hQu6PSv0Y6yj96Q
Q4t3dNYktzNodaiS+qhpIkYBgChxyLXpIpf6fSEIf2tWdPulGtdLmq1uzzu1cwrzridRjpNEtkPU
9OepcTtVnnq24Eb2hh410mQnxt5YNBwPw0COUTNt56iPd+PMfcyPLZ7cpeIYZfGradF+iazjIWDu
KnNAvE/uMgjCueOHuVEpV8kGVLv8dsyAbb3nt8uCzPp1VvWuTxhQ9KwcXFMMR0PShoA9CNlBLcjv
ancymHiZLs90QX11o31WdREimr8WdAhpQ1YHioogbKv3ezuiI5hRsMF2NHEZqWrNLHQwim3WHStt
Z6txCPLuqt3sFtLoMlrGNkK33h3joCDRMC7XnTJ8Ed0yKQdzvCAkcTUAk5IT05gsL67bCxrfIvlM
lB+zRtz7pzkXJwk7hgZ0mW7S3+3yLqVWwEZxQa7ML3kp411cHR1ZCqX8n5md86E5l6LkO0l84saj
RvVGXETKfoA6aZqE8gR6ratA2PdoAqAjVF/GrTQo+tdikDYWz3uhkdikTeioo+0iE83iHIoh/ayG
8kvSiIoveXnzgHMGM+wQoMVjphjdRnnr0o+lwALAX0+MpG8ceql1Lf6+aFYOefvECI2M861mdh1o
IJfMzwaHR2SeW6Xf9xu1u/ZN/mwOq9vy9svlXmtNfxQfveiekuwyExbVR1sTVo05B+3/iq5PojHZ
wTXhr0J/ZFtdx1EOTH32+ik5WpPm1/1eWZ/qKt9MSE11ST7o8sFU6mddgemlsvy6xOhxCBrGOWYs
jt+3Hw7OCIpISJCMPMcIV8nZyx1sIK7hTGJxV/COYDnlw2b2qcNG3VCh+y6wdc+MEyRodgrjhIMf
o9rvmLVne6s3wzWda+qnmapR3HXRKRkat1wvkdps8T5QSb1Tk29gQN7XdQOKILFXzHBcFGKrIiP9
7obx2Mf9Rveb6nXmD7SNNmKi4W9VzNTFEv7lLN46/6Jj3vREhEurjobwb4T9WaiRybrCn7nFTFTX
JvJax8+6QwzN3AVzdJUbYG3GzuIkcMuBEpwsO8zNtz7slI7R5rYmT+MkIfV9kVSsJIrBKfcaUfQZ
M/E7K1A4V10EnJ2pyq4g9MZWI3dNL20Ezi/Eue/y86J7SK783LK3vfHohy0QP1rxJSl5vI0eRrrV
bZRsfR2Fs+FexohIb3whY4OhPryxfavetcsDCdc32cPQgoZLwUw+kCnA6JIqO2Emrq2dY+OqYEV+
IFnSVY6fbP0qJuLqLHmXOPt2QvySfqhz6cppF8ha6JSaK5vZfpp1T8gkmee2102/ZnqMLOpbu5td
sgAI/qnRZ07SmcrzbKwJ107P1Ju7zloFGmqGBX94LGPey5e72ZyFPu+pwsQ6Z20rIO9Mq3aynfhS
P3uNrrqDfULw/mY/ZPLzQZMOVpLBCsbMXe/cXptxwfxkXvOKDW04J/ZOxxMjZea+kLW9rJ74GDMs
RTkeQVJcXdr7tmn5vlRnRVl37Du1dUvH2WtrnOfxpxkzEEzGoYm+xgxlivkkzIvW0dqrymicrRdg
aHcgHiNl+2pVmMyUt9au+Qu8G5140XXuBoCserkANHnLgsIUkLxqEHyxXuTavgNpHeVT3LIQTsy5
aziaxHjb21SIZ9V6xhrpasnkOwZd7+ZWG7OtJD2WBoziE9aqYb801XNfZkTJoYOH810rqBQr9WlI
vQ+S/hxFSpiu33NrnFU2+DnAhMHbrQTVfLD4V9WU14hTQk8GTrWel4ieJwXyB0gCPyOVz4dSHr1Y
IJgGiJR+1n7yC8qFWDEiL2GDnZx2O3eUWwJBROm2UZowyywSQwq8QUVyoVvCrezyOlPSFCUQXPWl
Kj8m2w4p7aR1Kd+0sXopp+y7pp0LPw3JS7F1bKvyMFMHjNwwu8TqvbXXrUUUn9UfkYN7xkMPJ780
87KD4NsthnFUd53ZhY6+7i1LOqxmhJ6LVl12+FLQ39rWd46FQGr7e7WSY0X9JmqigBXlVU7inW52
t4aLWbPxDZNcGeevC4jCXB8WJMttTG7Nk2E9IxB3G/KY0PuhK1zydyeLD0XSXcacXEo4VLMJo3xE
Ac2tW6s3Cw+s04TyQgyCkmNztfTP0ubR65cukU4WZ6MS60ElWaj4l+UkaCuI544AWidsncy3ZDc1
jJfZSHlZB6ZJMKE4tijI0H5nwuutkT9x/6oWXDRxC5gu/S625M/EZdSVfUut9WazQpZl7Uv2Rybf
kE/4Rv07m8/9+t5l2j7Ds+fIL2b0j4xGcAed097h3OjdJhOB1qaVW4/1TaRYP5Z/rTACNQa0YEsg
bPSnyaiyXupdM3QK10kHtccgW/iqDQdedqOvLt0pKbhykKzDzQW9MaPWnjfyHExxf4HqT2mhA5EQ
7/ZSXlYjdCZePcpOVuoJRHXBhObLwtphTvfQ7aflVp4ILHq87utZYmEamDmEVviRvi8q2XtV9OWW
qxUy1Y/MkdyEUdlIG2bfv9l5Wwr5EMuaK/R/A8hR1VxqbQrKiBLteWfO+5i2jkFX90W+8KiSoNOO
wCleK58iyqIekTkFwVglhrjIL7rkKOnGh5I45yimrtiKb8njJpt7P9We5BZ/a6+fV2NrWFydM3OL
WrpWwWKKXRhoamdUJ5JYGbFTdfQnxoyYQhAws7Z+sQuqyqh96eRAMZA1QXjL0DVS/aAt+YpVxETR
hFpuPtaWw02ku05/luwbQc6wroQMFJX2jj5IyRxUJE5YJ81RrnUvYxtrKAZ4qJCb5BYtVy3pOGA5
XLVLY5RIAtR7PbErXrW1vjfSYcj2yO7JjqK0Qn5KycScZa6f7ttJxmfsQ642Ld7QaIyK/8ZkGzcR
MoPlW9C+NCaRF5U5ZkfKMuUywAh+T9sX7tEue4uc79H6Toh8dp5LdfJpyHDLStmX484pyxB4zWw9
RXpf2+QtBbXpViqx5dXT2nkba/TGrPggyz6gqrtV9lMVbzMKOZ27bQYojGwlMHn+CXXA0VG/mv2F
GEAWzYEGFuBRwlVVse+We5EDd/QTsT6TGS78joqVb5uUbJJk2pbGWWG5s8Zpq9NZIiI2UpGd0vLh
1lf3iH/gEVXFBZkYcg4PImuaJH0VgFVpdC1HdXNbH0HPj6rs5nko7FPWtB5Ba+4U32X1fz12nL07
qe7Pq7rrR/rIyYGy0vHE17DRll+CerwBISTVhSAu/IdzULXljVLtaqpny56DJY6CaXxMXsHa32ZV
B1BmJkSiJ/JbHs2ByqhSyc5PPmqe0SdujaFlMXIUZ29KlPrFtPy0yb8ip5BQ27NW+kN3yMjUJ8w/
KOpDRZHNbK6otp/79E+mS47PbRNBkWmyiXmyRgAY+aWK4169zj0nD42KOEa5InQyVT8sY6GlFgyA
Y3UBYRyKhnX6ksfddoHaU6qKI9VhoctuT2uR7NKqR1MG19KwAy0Zq3/hdmLclwU4Z37JCGKYafRS
xgRrC5t3Ut+WoXsyH8nGrKRlGZ1jkbk/w4BvqJStg1T1Ad1vwCDs5mQ4cRzlNo3EfzVHH9dSD00s
awHYEDNrvxP8OHYlF31I46TQUAoKGrpCCsBSo9sjVUun3DdEaBJg3scMcdXFqE345IOWIl1PTji/
XXu8TEu07/Oz7vDDDtpR1BSgeS2wio6eAviHEE1AzdOSD2ggBEHIPW/iwZlyApI7+DvaeZZzQ2Zb
koBC2r+2mm6WEWSumkCg21AnCb97TFHNv2J+65N1m1EzjVgiGEF4s4Jpzkm39ki2NymRfKWjpPrd
MDIufqy8y93yk3eObzZoJtSvmHr7imQEyyy3VrslCNbirqYSqIS8ltyhfZMMXMUFIxQSRB7D3Jym
lcQyuXX/L9ap3CwdTnN2SZcvKxUYdvEOAPo6CscFGeIM8nxCVLTNOVs7FPQa2PSxGKepw0O77Kfh
uEqFa1vvBNxvMhOtDMLt4jKYOwkug6YimMDWR+vnja/ZtMD58/YPx5IRo60PjXlSi4VHxxVsX+Sl
5eTc20zSzRBtG/216i+RMWxVjAND9dwYn41w3IJ/NznFmgDEFKMjGcRGKU/mepGF4cfEhbA6jcWP
nr6uEyYmbdouA2pHlNqiHz805xav8kaLM59VhmEmLExrk1E9pVrHLN3l8rmtGx9CZyXxDTvhBqXB
huwXf3GkXXlaFuY7a8VEehfGvgGejeeC2+bQSp9KV7s6pz9yV5NJPPvpSowAWfyrDX+F89yzRo3l
UzMtxEt8JS3C8O/JGcMpZxBSNJpUG3Bujdjod9NZ3YGg7TY9tMlejs2A3MtdrsWugvM1k6TjEql+
jyldVW3XaLyes2ewQGrs+0CHOBcdSj6R8t6VXkxv40PvaZzgkgnNMg8FBm18bZqOPEz5srodifNB
LM2AYzg0aKBURZjO0ctQi6CyGl8ow2fNLPqAeyU9KEE/1/VucG6NNpXZhLBwjJPxTfonMICMIyuv
TmZePP74G8XI76ll7DOl3QloMwyTCXMX3DbuQVSSU+AkX+VUn8wFAIf0jzxQ6URkY3TtiUDuU2fP
9G/Nm2biqCAVsMx+jWxB11gdBunUtM8zk4y2EKURpzyfT8lI3GI8aESBAQwtjKhiufbaFEZyF+Ik
f0Aq3BntmzAem3vvCWU+9KI5LQ3tMzgnjPKy2MuLNbRB1NKmjLHWirMtAOPouJgL90aOm5To2ET5
SBKs0fY9yU+2Ertrmb4OvEtWFHlFdWuUa9U86/O3aOsdBmswk8VryYdWYGe6GI1C7UrDv6bxl3bC
8KO1R7hPXL+3CJa76DLfpGNL6h1fWd5X8bZYhBVslfdo/MEa6QjSI4wqFPFLXev34n3tLj1n1iyr
m1UXLzk7dS7L16YRroLUVJnX/aS/mYPld/noraP9FK9fU8nHVWNG7/qjAMHMKUDvlMEHxiVPlScu
tE1TPq9J4ysI60lB7z5meX0tEtAxkzsddfv00CQCBsV45tXlY61H/JQccly1pEVv7cnw6/l7ZV3U
s9dlujiqtyimt6jl/lGyGxWI5Ns3LXu01BYfE8CclTiurImjHS8U3vb3wlAIZxj3dquAUJlyoBLc
oBZnMkn3sWwFZH7sBuMoDQfHjl8FM7/BuahHbx0rwTh3YY6FH7SRp99xaaNOtSpwbumZWES+p/2S
Cb+aHY+t0qvK7EWHiSNdg2VQx947uYM6hVV1zfJnAnx9jJ2P7S8gCsLN03QzRxHDjv1MPx7aBD0k
rvGgAHsruOkH812fEwbIZDtZ9mlScgIhbiv+prkGvmT5I/0nSGLJq3A7O5Gf2R9FiyfefFm6+Wcs
141zJnMdmzcdFOYBB44PwOoJsW+Gw4o/jfJvt1BfrJQIlOHFOQxNciGxJlDbqyrP7mIeRDvRGAe9
Hd1r9ZIqCVl02gvhADQOiYSvkoEOMFj8I3Dz0udVmKxJmAnxFvFPN3rzNnVlQC4q0drDblE0TySr
17S/fZ/5nd0fOnaftcsOg+kldnq0quyQ6NDJj+P/knGftMbsgvG7znIcRIRldthM6LRVHSwb1S1A
N+Dmjr/DugRC61hGxF4HzY+VDy7CrfjhJDD7p3g8ymuYisvsPKf6PQkULlxF/HITS8klT1+tTicZ
OFjbt6y42dmVbEh3uJa1ekDKPj01wzZOdoMTUM+h77CeqtE2l8Js2fQOjbdlsbHBP8yvtlh/8lIJ
ZonJLtGDXtVcZej7jTDYiRDlLCNYeFWGUmNwv/+Vir4303ar1H2wjNlb1hJrwuwEcweka90m+4qd
3y/N+1qOxNSVYdwGE+f7sGan6qEjaJanFAFB22dfzoKXuq2DAU5GL1XPUhRfSCr443lVTf9BfNRr
/ghe8DOY+FY0u5xhA95wL0M4tNywqsEYNRf8be4VLwYCGFWP96kOqcsFX3VziNWfsJJ+28+0bEUf
0vrPrMiKwilGT5Tbq8l7KUiG6S2vbiFFFY6BkpA/84hNHMRt9qcaynGmvdm6zrb0FVt3MnqedPWm
D0d9sj1iiGlMAfk0VdDcN7sHOSh6lOWBqalP1ijRZbGEhvWtKltSX7jfFa+P/uTlnWneLzPrTSNI
KVY+5Trd9OOXOokTZ4EOmdysbG7Y2bJLxSKgckZZvHhrhI6+UlxiTNjZWWOb6bPJv8xU95JiDEkw
cAV1V3ExhNb3oCYswYJf9kOQgEKMIXoM2hTbW2q/1Irt9sgD8MRJMFuFKy98u+oh/bSi+pLWDCxY
tIvhXJffNQkpk7MZyuRParksy+jqxIIApW9D2juj4SXqa2LJp6GOwoF3W1L/JuecrMob0zfykt7t
pfTXInHCFu02g6SVMiDNGfY74VbXB09JGCcITuNCh0/FwWm+VtZLXP6r9MTtoksJHJZryyUj42nh
ltRz4U+FuaFClt38qTYXctJG0jJ23Zy4Ch0VXSH5MilPq/5jN/3ZnpwQ3/hzbSx7W3d29JVs5fFo
ixdaDoAOwFKY7SbnjQQXo+IZ7BFvBxkYcF8EUYVtnNu1BVbTCwjNaNNpqDuYtVGr+HoiPaPE4ATg
iOTPwjo34SIxx1M9stRaFMAV5nYqzrSKIhA2s22CC1Md552lT/u4ENtRSu597drFdBWD9KMOjt9a
436VV9DMIRzQua7ocIk3dAVE60AWaGz7+kAaMKZX0WV/FhkfE4t9uZSBsf4VIkzaj8ya2avFRcbO
3zd/iONJZh83NpTRoM8XKe0YpV4NG5YbVW8RkW0G0ta2J82J3hb1Jlmk5Cj1Q1V/aPICSobf4m1c
nx8LA5T8x2Dy7PJla6kOFkFbAHo1LD5s9f8Yo7aYaV5KRwuydhM9jXSqbCK92RnOr7Ki/h8RuA49
SqR9P2vbqelf8gq0CvFBNr6RDoXAX/qzJMyNtnOvG0gmOXMpDLmkBJLXE5kA9U6PHlo8MnfLvg2H
WfjyUh4B3skXkZ4yddn1Xb2Lk4LkR0ZHMIG6UZDVhnI/nWtr3E3JRfutAX0nufgi0NPjsZj1We6Y
wFUF09JIV+pybMfu30yjVozwYjXDxtZ3Sb8GjTGFsZ0cahO0hxSKpDkl4qBynMUSgnOF2J4ZXtKY
zJ02RshZqBSgcK9Tg6gmUIJmQLII0I84wsMhs1F62NhyldyaU0rphrs9jz8kHHiH3Ox2EwaWJnta
Oy6YogLJa28W19qiAcmTYKD3cJvKARXjK9zCk5OPJKtVRPF3mJoQWpXjE3oRv1PLUGaU0DRCogzT
VQGpESS+D+u0z7i0sMg80wuB3BS1jiR/QQh4ZWR5TJ+7Bu0Q7CROhts0kX+bNlfMDkfLQpclK7tR
9GwUH/Yjn7Q0qY7oyMqiX8EvlnrbLEzTZuTHKQt3UZNMY97EOAaWOl8llBvRFTH9ZmFgRqIk7nni
fHR2zNyLB3N6IVcG3A19FkrzNP5FiOz3vPy1Ivspq2OrH0p4RbLVjoo6fM6lhADlpWPYTDNtF29a
joBxKxmwzJFvws6ty9+8/o6StGNi8pYiCtYKsY+qI68V1Z+ePHDvgWTDftczkknJgbFk6vrX6vHl
JQx1/bhbrX828qWqnsNuWb0a5VGVUyDbrRSclVSWWu4q1FdEfiTL2h4+zYdd17oqQngVToE8nFhN
6Dr7HPJ6m2SKZ1I7Jmdh00/bbChg9T7sgbupA4yOY2krKskd62AGsyiZBCBKJl6OakLH1IZLfyMS
65QvJEby3HUd3pflmlxFgdQiMi0ESKXfkOpGc88WoSkQgfTKoenV+ZUMVnjnKci7s6Gv2MccEOPo
wAM5KxEv9+LlubQp0vESR9teEUE04bVJY99Q4y3B7m7fi00MRA8esiFDcKMPTaATCFWqZEXX5r5R
q0tU0jH6bfNCjigDH1QRSDuyoPq9ql+lSb0Uw+NyB1ZIp1uTFv6Efsux7CesePQrgzSzGRII5dW3
FiX/aIoN0Xs7yZB47s09GxeXJlkAhA9d/0hXBlFSNVLZsyZeqTV1K/UAyfBqMfx2gkBK5ZRbBm5A
8dwMFamY0Y+q8xXXpPSluniScu1D7RmVtMoMezCYUpbxuA97bcjDdpTO88JUVJF6mK9bmUwQlVlp
M8Uy0mLVI0GSiDC2cPCLVqULagXWaKdzSqwdsWA7KQbMsZMgZ4vMgmqwmcRzMIToN43GoGQpK/L4
RSoctyXSifXUu7ZOFTaJ5pKltc/W3xwB24ymeqi19yjbCfitRX/Tpb8GIGVGwehU77ayhDFC56n9
XbRQU9kOEvT9M/gVxWoOIjr1mYLS7dJo4PnprYnJzcErS94iLRdOHe1aLLYZtLeKjo4kF0Vorplk
O530lw5tnB7fNeNzrXalLIJ25L9pzOv678a5q5m0bYgSjqoEZv+8yk9x86TOX1MFKKT7mcPeoRM5
z5OdFARfWn+jsfPPosyw4mZglB1mPpLqq040tnzjnpTTIZGMDePjCWuQP5HntdgreNhAekp2XET/
ncrTh0Iiq0LcgS7VEDDm9pHtojAJWk4oSae5nlgHEIpwmDWYC9FxvyYmp76lGyA9ynEiBNqZyAmo
bedvspKPDmgdoTWHiTaeOg6/cRHsCfPnGnEs9N8YgxilKmKy1qdc684cqIZxl6VyxDykuus8oFER
0XuhKy7prZvyjDiUtyEWm+b/hPr2TvneyZipA1tU9AHy4SFntJvNNAwgyz8CvLZr9utafPVEWtCf
qQ9uTo7dLHfcNAFFvy7pa0eRq6RnrIb+Brh7NY0xPeSJHIerYHk1ZxlPjv4b5/JxSJIP0cf1G8HI
fr1ar5XTLi4xoe1WThLQW3pC9cxcQtK0wEarfvMQUsVPON2oa1MZfPmImRE2NWXCd5kGBeBlX7Mm
YgJySI/B+Bwn4jENvRQnhT92ufadVzxCkHK4YlCF4qOyi8Cqs6uDESAgaxmanmNubWLwuBX0boaW
ChFqFAWnAfkZ3hxpFivW8Gs/srp7Om6fIoJ2XIegKT2reP1K/bvO5WSfjWNEFivBgXZq/eMaJl1N
IYMQIRZdU8rBkh/YaoVheaVzMsyL5i3h+817cEBjkX2isMky0jYm4+Sa5L6srPshepWOSgL8p/86
6vmR5KUk73Fxm+v5wORDN2LKR9LscIL7RQ+SDHeKA9h/aHj4P0QJqbtydrG5L514q1oC4lt2JT3z
a1VFe5bt+uhtmOfATJqdzDzbmLtK5o0B+YPJh43XDoTY3iMxRYcynopn3UaUQnTea4nX4lK+LjqX
TZdl53YeGk/P4KsG60cMHGHEsU9vhdlXPsQWSVKm4000TbZRcp3Uht1w3In5cSLUwz4di23uDFoo
REZTHgZqKieyHOEwZG89QXLVOZ22GV0EUQ69M2uk58ULW/DcAz+iQdUYL+HUzaILYu3eIklulRF5
I9j4jPIR+9CsXBM5oxy2nUlZbLrtVHfgabOYXQRr0rMiozBXMGqlzSPPlEA2lahh3zAvvYJ2oUnI
4Uf5ssTnFOpWo0B0ED8rmFuZyfD9qJ0Ja1C4/xzwNVwrvv3wNs6nx2AFWEi07d5ZqPYkOoyoW18l
gZzoCjb0B57I9a1jezK4yWJQIRQMmuop4h99quy5KPr0Fy0etoTD19Qmi/WpB+ty4u8WnQPJaZvM
+JJwQo7QPEWNPkL2bN3LE6yg7EAaVK/JbBgb7jLyv47tzUPMXucFEup526f72fgsqyGoCR+LjB+B
Jlsy0OU4L0qGwt7EK21B3zmbOubib8DZtyonfGaGGTXeSuHOLYmwa6BoLN9p45EDCwOQMcvlvP3v
lfGV6XBPw5kLtmuey+btkfso5H730LGu9b6OMEdatzqZKXmD67GJmXQYYlG7pIJFMnLLFvvjw9na
H1PryLndQNqV9Mnk8uckLyCNbzWgrZZTHdcgX4me6XCDsXmn1cdVuBx7E9RgZV2audB1AgB5aoSW
eWl1UJt/rBBEb2/ShdN9QnSgbDrzYnFdaFa+6xIYfZKlgZ7x2TXIcJY0d41pcos7iNPCDjzQUXoA
wjCiiwlWL+dLkJDuMuvhxKZvGZ9CeWqsfjNnxiZZAhNqGz9jQmZGGwnWz50jRT5DvOvYTVj2jksI
EsYgAN1fYFG3HI7oHTjwO7yvhzz9TSi8VeE0BFaA/LNsUAHUl6g9PwgkCYID+XHbftUlxgPYixLK
TS58bexdRRLwXsgR0jaYeTTqeIxATs3Rlax3Bwh3TN8bHs1s8DP8VWrEz3UbjDQD2IhsH0pMa2GK
ePuPqzNbjltXsugXMQKcydeaR1WVRksvDEu2OM8AQfLre5XOjT7d96VCki1bKpJAInPvtWea0q75
0PQZtE1IB0OKbJsOYvMr6/c435cS1zRGD5pQjXmMh79WdG2uEXPbgc1OW+cRhy0KZhzHSwNLBVQP
nAKSM3ozPxoS7XZSkIRw9KNnC7GIz3pf5ejkiucyGw5AgJCDPk167XRfc4uM3rq2yZ82PfSInNAZ
5fo8hX+jgd5q3AAhrZgmrQN2WFu7C+YUGxeV7bTzEE/iYy//hn13nwHvCx7ijpO5QfaqF357BavL
TJNzBMXt/RUJB0O9ljO/BUf4tjpkTr8wnRcxbiO2M5X0hyhbJ9ExzV4q6HEux9DcAvvzjRIUUBPH
pl3tIKwpaBhtTHCIUTHCjl4yta1puSUQgVwUyo6xH1lKlLgRhuUbqGnMC6bjRR9sJ4Rp3S9QEkdd
fMVUswr0alS/jvoovE0wbUXar++3zsyUPeMIJLDCe81v4ggI1bPxdkFTCelsxrG5QN83VUT+/Ory
bzZaMLfDJma1tNOa4wl3Q9YvypbSzlw25d7On2fvbz/s4uIDlyYVHoD3FQRm9Kde6UAAfrEbhCRu
24mdP/Tz0gejCQ2CYenYXIP60SflaWf2nEq6dviaNMCA2jK9vTmRuExUurmqmdW2fsVhi5PQxo2K
BGtMZqy6u3rOkPUtZ9BHk+WvLZx3bzaQME/QQwvlRk+he9EcknwzdV6NNFw1ml671cbjUrfTn8Qt
g9ce3vQqittfnWJMmdY1AwElaNUwNa8DOsh+uR3H4IHRtvui5IdVZf66Ariz0kC+isC4tV4VPzrF
VxgNBQM0lirDkTiVPMunchy+y2Z68+D+Mkq7X8FbXaAsSr2nPuqCbaK8jRf37yaD1c+yTeoFrG6A
koxmarOh56ZY8I1EmOvE0vGmFEulUc1cYrO9TOpF8Ng7/CC2nzIJuZkpDwPyiZD/h3EFjVuLiXSA
JUp8jrnYVdVjlZ9UOCH3ZMAUfAfZ1hdXMm6eJ0xEHpzdzvqOJD1NXW9n/S39XaefWwOA6h/HyG4p
by+aaJ9i/jXXSF09jE9qrWwacUhptDesfCUXnvPYIySJsSklBZD2/EyKWTg4D2H4YdxJKXhJGSze
N0e70PSRnXWe6BMGZKD65SEfkZ+g49bXWgzVyuIgK1PxXnTWw1wyP5cdZ+Y5ConLahuksTXLfI/+
rfeWnmcuCiMw/9Bu3Tquyk/AkrMoma9t2u8Tg5Kn9DP2R69MNnHtusdizJotO/+bNFY9DIKLqwD5
BjMXJ+69XQbha0ulHONbOkEJf0gH1jt0RGx+pmZilXtPhaT08lt3VRtixDXcjPsQhCn6b84rVuui
X9AZ5hrhXwsjO0WMOZuJxZlnARI+vUaA79Oy0P24Kab4NWiG+mypLlkPORlTai5Oga1oXTAaf4yc
BwZYj2khfXxxPczbu2ILODXeL205C0N6l66kV162ul6mqYeu8GBW1rjSOgG8SjXbj1NzLmbk58ij
d0mbf4YWAgUKYnNLTbcP/X7mSpF+ZDwnaIWDHDRvWYMrUhkkaMmEqfwwpyHmkPk5uWKk/ZqvjN6d
t33eMs7Oi7+0cO56nHs2InwGcNso6Eq0KIH5Wqeu5h668sulVHvBSMM/3XQR+3vXIZ7xFAK+1KgP
JWPPRcvbyaF7cqkYzW2U+IxmKhoSYG6bO6o+be8ZB51fLefeCJdxFtPkGKDpdLST784vQzb30wmV
YizGfsOJul/7eYICIymeMGLs0EtQRyD8nFukCXXJ1t+Z9Xslsz3OwEPssPPFyXCdRs8++cTgak1k
ZpyFO1WV6OhJO0jpbFQ+Guk5ZjLN3memyB3GloSyIQKQc//caYVDOyJ/msac6eD9JS8MmF0/H/58
8eelcP0JvAhZFwja+PDni7KFcd3bwyVsw/DA4UO7y58PJ+Q21SI2sTDCGOwgs8VUMjUzzV5U4qDu
L6Mfzf+8/Hzt309//vS/vvbzp1Lq//ttMFGTQ9AdaptbEOSP9A/TECFmMfssWxkGfQ3fltfQjHEr
pBR8i2a0CQlqRfafD0Xpo+0ORSf3QRst1Rw3R5SH9fGfPzBZXgVuhaCYCH3SeONcoabDPy+AbheZ
HtAGW9h0usnzDz8fNf/70T+fpm6zt1HkGdlQHkHK/+fFts18aUHA5mzp5EcXyRWNWffIRG3eIo2O
qkkeLcPAXnh/cTNmffb95b++FrVGsYe0Ty8989lqpX/8+YhzPG2oHGCwRz/D4VyzmGRlWxtKhHrb
ZepdR7Yp4eVLeVJFUKB9jKpNbTXZjgbolZh35xiMedpRvqYus1ftHI3M/n+fJ2M8H5O3f//Cz3f9
/FVV8ZREpletZxDcJ3q4/3lRM5Siv8pn0BSJ7PjzokObk9C/n9u8B8xHFY0DB//CdozEb2l11tF1
K2w1gd8iaC3cp3kI3oCKoGfgXGI5N6MqzYcoof9hZN3DYPvr2cz6m2PL9MDY9sPCF4RKDIU6wpZg
qyUHELcbi3OsMa0qKzzM0kShjEdnrUcUWY6ZJScvs34j0HE3vSMIALEljVY6mMefFwyeZH8PBtIH
1bTHMS0DPjRYQFUVyrUBlKSzj/FMbkceg8y0Ecugleij2lg3cfwSR07LEC4fjj4DLhpW1PFVoM9R
1xmAMCJvkaV4/EQzHDuFMKY1xOM8eGJX+vO+rDSygn6s96BNUSQgNG28CSdyTjvOTIB5V/bW9WYE
Y6Lt1mNc+IyO1SWLyARMNWztwHiN0XtXA6cKIO3J1rI4saE1B1NPRAseUGM7MF9e23O4MY1xBbJe
7B2QFGg4OFtJw7rEOe4+IQSAscRIDhanXlBjDBeCSW5kK+6zjPSxCmmb9bMsTjWglBXyxGt9nn1p
ULTrZJ26dOlTE01jUNAma7v+AtPu5792+wjzQyTcY9XgRdDp/FxN2AaniMmUK4dnz8DOgjTl5y8S
T5CuTQ6b+8pC7WLX0tu6Bb3WIaSjM2FKCjjPrAdi1BnyAY8fnQixSxeS2EGv6aYRblHNl++dyNTa
VGW7gWJjLjLb8HblnYNdGRSnfjuXW/w/8zX0ZYzLdqBFL+d3Ec765uGE9NG05USw7Cy0acmcfddF
jKzaNPNr3YjzMDf2G9fCWtclPI8EqAiN0QboCBXLyvJAjAxF/pzXY4+U8641jeJvyA/u0UIqTNQS
zSH6/3ndnzN7MhBgj69u2eWbvhimjxR/jN9U3TWW+eMUlMGjSYeoSQ2fWYLyH6VlD1uLxlHDm52M
lndzwta7+ShvORsCLPr3a21270pbLkoqNaqL6gVCSCGvw8z8Ht87BHVaI9efl75MWiQI+aNlixnP
mZ9cvNk6RdbdNVpzYu0r3qbejMW2bMLuNKZ2voGjSlvbkfGxNI34SIu83ILMGRnG07Hx2QhlciJc
IT5RYQv7POTEXs59StDQfVyKZCWGU+o3Z5QzzbmNqSLqpgnXqujoqlBob3o5WmQFl/VDK4MKB5QL
bO3eUuu7tj5HUYua11cIYlzsKzHN8lWj1Hii4E/3dlac5f1uBNjBPHVA/GGqAK2itGW79FT8SbIf
B8dQmUdskxhRR4v5bGWcB2n2JwNj+OgoAW/L4cVSgjGhojUTnD22lGNhpv41MZmaRoj9dnfKaoih
8JYXCXEAnYkv9/5vtaUVrFzHARky0DKqnO5mGdK/VuQKDIZYaeWIvZz88ZfP2YlJqs/j8uL2AaLU
npg/hwLQy5R/9T23f8z96K1AiM5kinEP/4cIZLp0jcQ4pm2GVUgFFp3UOT5n8HCRFTPmbYGRQUA6
Dv1j3xX0icoweIhxvh6F9PtjPk7zAktttJ6EGB6Kuh0eRjO+eTF+bi61syqnJHqw8zZYW1SEqwBU
8cpAubMLLDKcusIjVSZ8beQUsvdxrLMGz3rptR7WTrAXYEYPaNH1nhnJo60wmkKbPtehtHaj1qRa
tBnBXN70PCDFPxUuzY9M2etkLkFcBc2zJpIMd55oj0ZaZs9hh8GGlgmXPX+hVirXEVXE3hL5sDJt
lCitUZ4bBqhX8gigwz8HYWphzRrJWqlKd6ta1HM/i1Tk0jQvmwwpQ2I9em3v7GSgOQIj+1N4CfEa
+t2kj23J1Vajr4+uk+b7QvjryEQ55HYYCZ2pTszF0HNzBUk+0w5mBjbEIP9zBAlmlv5zf/m4eAxL
qwOdRxSYekzO0jj1blzzLSk6wDFqm3c9Z4JoIWSb1fAkgMAbQjL091r/0iaTcf65ocKcdpios3Hl
pnG6ozzfa6I/jmxf/bptfI/AKdzfCKeaXc/CdekIuthWAVlJozaLS56AwPSe4to0LjGL1cZMdbU0
m5ZP718D6I1s08L6EN65gffUd3Q9tv8g7y+JSz5cks7inyd6GpxzUFvzXipE9GP98PPAzZoxZlby
zwaDxAhCFEJjUNjFQ5ggIQhp9TiJ1V9MXZq7jptzwSAMP5AYXqMsty4cYKwLgAKqgaq8h0l5W+8O
ypaRTNGXptk/H/XSpZOrEEPS9l/HY8S0FDoysdZk6thTb6IUs2DKu561z0EFxElnLUcpcAEOmNTH
cfg1qrg+6xQxW0AXLbdBguCeSe8TlvxhlEO7iptga2dWTsPVHa9yCr77xM+2XkDuFiiLQWTRZmqm
v2FixiuztzcR0XZLz07LFakcNH783FkLI920aJF3jMCuNmNOVIQCd3tUoqKOIwagGos9saJo28Pg
2Lo0V2xP/cqaDYTe5FtYLQqfJrVfhjJgQ6GjO+GDc2WU7fBrZ4fCRazc5y5mLbb+sHeafYQ8d+s7
w2Yq9WW0nFVY9WQUYPRJJ/eKJeqxVfOuT6Il+RnmxhKc+hoZPhJW+VzAdBi3Gqn0IY0+HLcMn1wT
TK7VFdmS/L8wRaep7A5NY5lEBy9Sy2TCg1Y5qWBVmS8zUbpDbuc0y5p8UQzurayb3RxUnPzQbml4
c27VUsJO9aZkhFXad1/AaLyVozxz/lRncReTtAFGHYOa39PRpeKd9u27WGQ4TWNgwRlzahgXwcVp
OJMLQmMOepgw0F0mO2eHa8W+HHPW4e5KMxiwicSHDlzAQ+e3bPziooaKMiP/Aj8TH4lwSJe5qhiV
la9AL2jCFeuGk7EXVAJtcJ8t8y7+bWWFvawIB1p4VXQMB8vaGcF925k/hzjbC0FHUhhze1K2fjNj
1GfEYUM80h+Bz2lL9pLFyEG/Hih0t6JpFpl02n0rGA06SG7zEfNb5rqPBBKGjJi0sSx9/yx4atZm
6lmHqXb8+0SJZkN+ImX3ybDiVTjOf62U1ju9BsReCbTRDF7txijeCJbwyYqru6UQvXOMJ/soMB/0
rJE3u9YPvdP3J+KxHuIq7F51MSDdIGhlPTW3MJj9Beude4kl7by5qunCoxw7FAhN2a0l2rQSgFgK
HMBLrU0PFYA+I9x5p1Mbxhx3Na0Hmt0N3xMLbMuUd6fQTdqHiA46wgxrXZmKhktkILLsbh2U93fR
p1srkE9FYl2armtXRdkfyBZBvttY80qELj+uzi6Ua90Od7mxV0IfyKSGfEIa3kG78/MIQPTJx8t4
omp7VXZy+yn/foq+yJT5wQisz8BukJ9ojwK2rrYMIEZUQvZW3Y0Gwo+K7WROKWoBNOluCvTYIVLN
CDIGWGV9HpENMqaSywykl+UNasO4tV/OxaeQ7auXAB6I/AgjSCcJkruRcTlcg9Bep1ZT7xTJF1yf
EFMNp9BBePBepum3SEg48cX4iUQA378XyuXQRN1KJ+29WY07rQEwpPm50dUqKngsNoHj2jA1v8yp
kyCNykfecEVfn2mVE2qAYFzYzsnQhWMj3Dq9/+nXjnsU4585cJFgTQdpW80W4/Y7LE1rldeNexbK
xY4+kZ2m32VlxCvRZgjMSGCcxpr323LuqSDdXwMWwwrqe7oMekSPyW120XOlKFHxi7TDqqBpBYZn
eBpJHia1j9Zypq4Yha1FYZa/ksn6Nh0f3GvW2CuodTZqBIT3GZLwCP53OzObU6iLA1bcVShNdOTc
fkcoIDYjZmlnbz2HiLXM2nZV0Xn/E07Xqi++aqvYKR8/V2VyUY3SzZala3brLmPQVZCCsERCvhFW
J1Zz0NgLg2ZiAo/IG9tq6Xv5h+VPxcbJ3kOGqluteiQBqj2HpYkwR9ZoEBSH/954bnLNkC4rfilX
vSaA/ZKJbq3jWk/9bDJf7td0S0VdyF+is/6apS5OErN3aLENCgpPuCIFe1YDrr+11XECnKBM0CBO
RIJj0a1l627cIUvXNuoU6Vc30rneE5ch+uAiKNQxg+uAnjw+ShZA6BvLNE8Pk8weLcrSrv6OfSPa
VlnrLIQJZiCM/9p5+SudAFEECeYouvi7RIGgbUKoPFMQfzvagoqZY4N3DPNvTcQhl3r8bfrGS6Ur
xOAV85qJSsazkpPdAXEKtfMAZYGyoK7/OP0vx9Mj0vL2sw0p3qOJHdwwu48potQxe2/tqRpVGLqi
xqYiHgaBOoMmWFT0SwJrT5IRcT0l1RqJN17kOdqM5vBQlSCX2kX9bHic0JVg/lL1vzjwYNWZ2D99
+xHERrS6uVX2uytanL4xANqKBT7y9K84uZsOlf83rkd7Gxd0mjLcZ4JTJDwQ89FMv/LYe5a+tyXJ
8nXKGSq1fWnTWWBIaLYMUxxSk/J8Jb3BOORZ8mLkPmNLmVHBkK2jEpT5oDgXY+Be7tYiM7I2rjMS
LBt1t8xyadVl7TZNQXKLgC5reEdH9NXEBMUUm67BSK/V/edKnb3fYLcJCtQHY2K/OjONMc8dV7n3
1eWlfwjvY9+5YS7LcT8AZlCIbu307WtGNbqGhrGtK/IQx3HV5XDXU1aG1EZJCHAmtYGuVwyA3cYu
NtRUzJk92rn+hA3PwqNv5tgbew3OM66fiEA7xggHh2CGihBJem9DeKLrjLGXdLzcmF6aFpN8lxTs
NySrrAJvhvcwZchSOLcUUffl3NWc1m9pDqQ5tf5HbiPq8au1O5K5ZUqaGQ0/Whmlv8ZBPk9snYBf
vF2QiHYdK39bs2x5JeciHPnAawgJr8pr7vnnGklsxaFfZFdSOyk1a651VnFqg939p+h4SJTfYN0Q
pxYXAHiO4pBWqDXbyN9F5iNcGqKlIna0HhWVQ8OgqZ50h2LDqJbK9MXOTP5APv0q6ToRpoW0ndPn
sqqQnLPMoWE129/kilLLNcVtLqdDJcQ2q6r0OUUzqjmE8U62xI1qmLFRye7CrgSqZ3iVYPL2Cd0l
HmOGs6JEwwFbLFlPE7gT8ClHel/2Mm+z1ZgXL07V7RCqfgjxqGXz1FQVmAS7c5aBspfoyu9vDMrE
bpoOQ836E0XOTrTJsFFRXTMl6G5OlrwHeSgWLpsU+NvqWHS6XJfp76nKvbUNMpX3d7yJFMeCFQ2o
mwGtUY92Wz8rdlRV9IHZvzuIzhs58ia1xLCKUa6FgLNkhLj7/PyJpGRsS6XcCkWcsyPCYl8SSeka
3mPToB4Jsv5vGk0LdXcTYhlDo3iPocmwm7q26SGTu2kegajq8Gbk7VeRTd6mcxR0iOiJKQvesPGc
0xdfKcUkpdXtmZbTLcPysOvu79/gw7gxRw6iSZgdRIid1fSeIamfcmmgcxjVd1t20cqDyUpa+hfx
kAhHiN1ZjhiI4cc6wHXhj1dTlUB0sP4oWVyRzt0h7bDtyP56yAn8Is4zu9iNKJdJ7G6M2Hvjh5yZ
EGa/iikpQSahuZmc+QzYj35ZYNI15AEg7Mpc+R0GVly/Rz9kDgqbS3cp6s97qJp2vRWn6GVzr/CA
+LQoWGBPpXBISU+xHyYPspftUDuQjeYv6lrQG0GS0BgFyhiN1jPHewpF5A2Q9LhmdMCN3LX+nk19
XzR2dzRyZldwD+aqODXcToHt6V0+qhMJgzcLQZxT+b/MSB1Zmo8qDon9ZCAHEhGVG/SoyXKe6LQB
Okxsdu78Y55Vt41L+VB0/lvu16Bbqm1WfxJCeOZZ/Wh/ED30JitcNhiaAFa7jTgGsXUuMnWaYn2t
IqtdJ9R7TDZdykXMPPzmeI99higuCircMgrkTwsNrM+95QwbehE27K4AFD6wwdEeGczqYtjel+6b
38NEligT0o1dIaCunYufxfpAAm/tBphgureJ8SoX0LsneiL7mp1+NSqxnAzq66XBjkFNUNgPGprM
rM1tTmuCQ2APvv8OqgB0hdPJGZ7nvnlB41Ouqp7yPzFb0ojmQB56dnUKsw+0Z0A7YlD1M22jYyDH
ecEb8IxKPSyz8FrayarWuNh00MA0tPxHBMMISVBaLIx0eguxOrss9IW8aMt+9Ug9ZTqC785gMDcr
gIM5TzjnlAkVs4HcCgkG47THqbdxTRgGaJZG/PFP7tyxAheqWmWkOSlC3xeruXDaI0XSWzcyjIcH
s6795qXirNhkSbPLCzDKMOA3xLzQyLUxneX9cTaszxnDmHTinllrjqMmofifnZiF+l71PpZGx1rg
F0xMrBYxduWZy2xswacTNrsGxHKHZRPtbQBDnBzYYWDDdrMOH80ER4Fn+PNS927Cf0ZHt5Y9DLMW
pWiPMK6ja53TO11aHt/cD+GutSOALYQCJyoDUi6Dt9K8aT+iRgRBshBhjna3ewvuFB9riF5BLn+o
FomBJ+m+FvWGgPGdWdhPZCbMN3Kb8TuZfPckS8Txzrgde6mW7gJUsfXQpfkxikZUxnIitWh0Lw0Z
1ctRC8QkXfFlapvVlKg7HRRv7BncyHFoIswcuRk770iLsl07oXexWnW2+1c3t03IesMqzDS6+KDc
xEP6gdWLst+sHyMaDuso88/qrvat07HbQDt9kjWYpLCwkXpGdMWnXpx6AIoRIphtGBP24JXmRzYz
krd9a18OLOaqMfc8hCwrGdmvifenSeqIXSAGmhiwWEtY2QRfWuuGjlURYF6OvA6HWWTwDrsDDgeX
9ODGZq8O5uKRuR02oBBrlFHUz6qOOBHY9CMJAwUdHX+VtAWpKSGdMP94Juj6Utu0qwVGZWfOzc1M
H50uX7MNLHrEIpMTjqah27LCbkIjDDcGCkShMPEbDvPpaNT5ua/Kcx8y+fT6srlkI7WV2yPCDtLG
3WV0qIqYnT3pFOYCoFFmivNnspONnVdiF7W05RUTVUj7v7MaFnJxa3HHLaldMFnbOBhjKzuW6bjh
7JevdPy7EhGi1zpZ1Bbt13oGY1dr0A5hZK0Kn4FkldOdMUvGH2MJoyKaN10ZvxaoFaC2o/mv1K1k
k46LVUPEQA1vjAH7kWSXfN0PaFDNpHiuAk5tCFKRKWHrBtToz8MxMTGgRD4cRuFVV5kbf0TZGPhG
/HEZB81tNuqT1OaHoo22JHp7WmShef35DFJgvaoKeKQxM4WVzyhl0ae62MUsmZEtJGEwCLf6CbNj
XMQs6cRLiEhvLO+ex1kwErdF9i17DYIWrl2Pop7g12/Qk0jdrGC+kx936G2GF2U1B4q7aueFCH4y
F3ub1dxTpCBzb4SHclZUV0UcK+Nx9GpTlm1m7JhLy4cKOJjBPr5vV6ngyqkYj1Tl6E09yAczHQ5o
IvcDkczXdBq/W06m1AX20rd89swe70AUoc5u/PE45VjGXKlDklOAf5p4HN2Ujel+e8BuacDa3Dk7
NeWeXciPVMlxY0AH6JzRJElk+E7n6m2InHJtG2vJCYHHVM8rhR2usajrtQOo0ikQe2SIecLozKiI
8UOQ3jXaOCBYFgf5V4j4tYT4dOrn6qNo8om6Sd6C0cuPXledoqBFagdxMM278syU7K0VtV66SQJB
yFhENq1U6hcUOp09bx2PdyMrjTdKzelUBTlDjZlTaJAYTFN45Gp7OhZEvF0pKseC7jBJQCbVGDkK
zVDuKKOPhoT4YMyCqF9PJiv+MRtxH+5QdyfNZFfTDuphxPDsg2Sa03GbpfzDrj2vMtvHd1up1ZAi
s2xKhyzckNssISp3TY+FW6Q8DMKnNZO4K0/B6XAnfhcPQEKngA5GuLFKXzto+Sak8a3dozMRXw3P
JRnnCcsuv4eouqdItuxwVc0RCYFf0szJVRQ4U2Ys4jFCJ3b5lFUV60Cpu4BtbtzMRqz3UwpnaB6/
Jyaei1H1wcZj/nAUpnEtMjc+o7MFkpO96TC1N3lqp4Af8I+3MbQg/B1tP61051Bjk9HIW80ccB7S
rcLu0eOMWaUOGvQwScZTY3Lz82ePiUZ5BIsjh3XLj66RTVaUVTaij665LxiodfKm5PszzIZtfOVI
mO4cr332atNmJpZsnZGlWU3+Q1HG17JA0OIw7gPjwVG1BbOl4qygQ1Lvu/ajyT5ESxBAw1EvnMMA
eYH1OdXupxPxe/QVRBed3ImJbk48q/kxuvljX7n4Oyv10nk4ymdyp5cNEAv0Q6zcdETyAvlcGP4O
ggiVofXg5fkX+vtXI/I2Q519TJwtlqMVXHRUQxQZcYZOVcUjJ1AvkKN1mCzYieaAIKtSz4Vqllkt
GRQiVt+QyKteRqcH51xPezwzZyT7CPoV+ZJ5NXtLWSHvpfO8yM2InQTc4MaKYJdw3y+z2Fu6iOa1
T489jbHV93UGcpDD1YBpYV3MxIdlatgWjAaXdp8BrndJC/znbwR4LPP40RwEWytKUP/esg26I+Oq
cYFxkFU9RzZpSWhP0vxuuhSdaxF9lGlymls8BgA4v7ArICyF3yrUOzOIFTIFaMdCmWude59TMT4h
6MEb2W7aHkmrNT0VzPFXvnELjUNv0yItIpq9JFGhua4JRPZSE/RdASuvH4Z9GUXuMaZOr6LUOSQs
KCizJK4BpNgz4SqZ2VXLKYb74PawIZnMhGn1XgqapsMkidsEoDvrgGLfcPXa2qa6SZZkZQW7FkG+
yKpsC0v/g35xAwkCjq10hz9+A1bDw9QndF9uoYBHiwGCxljCYSOg3T62WIqQk/Mr0clH/96m9bdf
RCEM72je+jp/bREh67Jjo64AJ6HHWadDgrQaqJAOQhq98ko6NPA8l8mgV9NkuWeNeQ3ORosLb4Tm
TpsBDDckcVwwS3BJci/HxppzwEB9+DvFLsIZ9FokPj2nzrmIynobOsScbWvxVvhht0BqHdNBntdd
b3r4paoaiSumA6LiWf3IRqeCJEOAvvTCi1xKPVLOOU3TH4pwCycJqjErRiRDmGp/6RPzT1HULy0s
scoysqOyQAvg9OEqlD0KkfHooWZcOM74XlQ5Phgn/+U5bUfCS/xbpDgrDU7Cql/XAhZOJ5thRyDx
QzT5u7rrnk2LljSjQwAK8Vlx3MVkVP1pungEiBW822X4u85d0LbNRQTZs0pQQedGW4FQKpbUkNve
Br2loXUwVmIq77Kt8vzzaAhcRJgrGXjqzeB1uIeCHFdMkyFgoBskkMM0uYFxF2Bv4INEBIW8dyT+
5UEbVH0csUOmxBjVBta7zoabMF5mr3bv/O+bkePEylEKm47z2kmSzmbXJ2K0+DSiv0VOxHrnmxgI
6FICCcT92wkfhOOAYyVBkxUP9VFO9nfqDV9yQHCYNKNa+nWzYaKIKjrc9hA3PcP5YAL4OyatndsO
0jkw49JHFhtjj6kiStG+/TRSdTDsOtyj57l4cdccyQznatnDzRiw8UmDNm38FxHIkYhoIu3i9BML
0+tspQY+JAM5O+nnjCWraGr3JSsHvVUHaS5Tlg5XyHIYC8hYw2v4Pmjnr+dZ7EsDmU8ZDZFi9H5H
lPDLAX1PPoPixV1BVngQbXMxJ8umYjSkkU1j+xo3Ts+D23QDPSrfWchk/Fm3XsryTmDfFzwE0YDR
fLbjM5qeDRfC3SI+wHInJhYwHA/fUDPgFqqRGWNpP2URg6SS1r4f0Fg33QAvafcxFvjltSvMlQmZ
hYAffFc13scMmBuhzDvX/a7CyV7JyFy6vToWHB+38xQ9qyAwj1LtRniHh95qNqCgkr0rx6+48zKG
aqFP46UiXDUZnlDVoxLT+algZZ7CrNu22rzkKsSC16DO7NDmLr1cHwzQZVI+qU72LCfxynHckDHJ
Egr4IkNAhJLlSi+JjLAAkF4L+VuJ/u4PhVmXFvol7PAOSkO/FnR/4LGFF8cTt9yBu9NFwSerMr1g
e0YYM7F59YZCsBSPxipqVrLntpkjKAMNbSRKRwx0FwCp028brv4qU6Q3pT1c+8pQ0ZK5vdxRdtAX
sJxkZYfVZ9XwDyTFa8u8lIEmEq007ZbKkCBzonYHPTEHXZ4f0gGTZ04vzE7/h7nz6I1cy7L1XynU
nAV6M6jBiyDDKELepKQJISkz6b3nr38f1Y2GkiVGoHPUuEChkHlvHPLw2L3X/laBcKItftUEibtO
+tUJcNVSVlFegbx1xX5SDShu5JIx3o/QJigx0UcuZVqgO0VJSL6kVLIjiz4F96QCGF9PxCrrh40Z
g8msWo4UsNUdsnTH3GSFbfRLgXdcKaVFyZzXb7Uky5wu6TVb5qQVtAjn06AGv9eJrwlewesOBIaK
aCwlstMRTwEAV5h22JvbcgSnk3HBcNJQeOoGFq1Rh4NB+Q3kB2JuJlKLrAbxhd3uj3HchhE2kp1x
gQ0iVR+ash1AWdEQ4VdPJfEnkcoSRjJltbtPBesgBRR/xYizLU/U96I33KY9vBEJ0c7KAFyaiekP
zh6i05tUIKHoSJDa1+3ok5s3SSlqZN+rxzoo7kvkRMArADnVAxGyRrnnfrVtFAkIfJFM/Ij0wHWD
oIqCoxO3H8IaVEL1iK5grBzdcXxgpalW0YB3QMiKXgU6Jo7JdDGOqESQ9XgzCKwCWqntWw7ha9U1
4dfCwVmpcnYbdwdjAKutB9diSDFHOz5n/ksvyHu1RSUni9yS07Rh9qnKZUDUlAMWCP+UchYN6wVB
IQXTB2TfydNvLHI9zJvIdKbBkVMrQyYrQUnR95d+9iKyQ65VMk7s+8WzTHQn16kTzMLhKYibet03
rCydmsHpx9MPlH7Y/+QpjnFgXE9FwF1fYdHYPBa1B9updKLAandjKlAJSkw7VieHK697MUprwKJ4
N6QGdVkEa3Ps1cDaijeldd36FtCgoHryTbii1j1ek+8RdP1N/jyGnFZy3LRWRq5fybH/zKEzX2dy
KTmN+swKKqGJ7G7GWrgRQIcidiHsXFwxCQ9Gr+2QsDcIAXWKbCwy810a/swlqp3RWXhTGEEo+o0v
cdUeFSRHkkUcSZahpxqA/CRReSNlZgt+QEY0SHfKxGaN3ntirtsqzThndVTAtT4R09SaQkzdLmgK
HJmqLZcmKFmybm4LDQPGrAZRPMrpaOtTprEWnqQ4t6ieIRLkVZm/F/LHOO5Bk0PtlTkycYiCMqKQ
lCGLsxVLGM/hyEoiGioxQKk+YExtDy21U0rnxeuh6I+WF995ifY7GQ85NSkWgzwgMrkufcsEBgRZ
Xe+I0PqEdzhhU9tX6NUuTqxjJdXNgdLS6aIOcJEo/sE01R/iyBSP0qJ1Qv1DUEH5WVpx1UkSFRpe
8+ArxAvyNn1CAE9pk8saMxJtXZWJa4s6MRODcCQJgI4clEGWpoNNDR/tTY3IL6E/eDc9jk2a2T/E
hI5sv2tD2AVE5DWJqD7HrMhuDLi2fOyyuCEpgZDAVH8munQ0e8vcEOOhxqKk4hnr+sYfVXsstDfd
ozaRElwsAzUuSyShhoighEIpVJACR+qLCOS/GbP2jvy5wJK96naCMPzylfJH6GtbLjZ3Pc4huexS
G6veMLNbtFVESH0TeJuvEQanfNB0G5uETotwlZknyTtPYyIZBEtSoOZekOirOHWFLXYlJuxTxe6T
9kaJ5OJGaKhzVP1yn0w2m0nVbGOvvZKKOsDWj4tw17l7U8s/elIEwkDKKvQNRMENRY9xe51RmMXl
vQcfgNss5xfeVIqkvagS74FMs+f0aMsWEWejkj9Q0+l0EusBFgZONZJNB6Yo2Fkafvi9cJtm8X2o
tj9GF9kAMeGPzJIzB/NDI6+1HbqLj7C0oj1Sdiem1k5WytqmmKjaWbruyD0Qr9x/wxXIgDeTHjUw
qtTQuSZSSCrXJcocoeYPqwQvXQ5UgKYtpPwksi49cRQuGlV4RJTz7kOrdLyufR6CnhyA/ygCvl03
CdUZ0v04ECjQEHmMUQICuiYk0BFuG3uDEF8cA/tDPhvl0Q834oheIq7FfUl6kcuBiFD6yv5uGD/T
vnxUSo7qgotlSVjd5EJzUUdcQLI+fQ1NeIuJ9GL2YcSUJMEflb7iFFpw1yo/MjHejUUQHRHlrxvX
kSiBXkcUdNUV6Hyhe2sV6SUt62s1Up8qiYNkGygXSK0hhWZ2Twkq9/Y3SqbvpRK1T9XKYES10FEy
NLMSuQRDb7hISuIVaYLWlom5OAEdKzZqhrAivS7ZcoU+fRpqLb8wOv4PsaELSe+ugwL9Nz60sHdw
0g01ysc9gEqU8kHIlProvhFNcqmENvv60bUIneoG2mMrjp6LDO+KEDNqvdhY1P351H/nm6aEjUN5
C5Vlw8SUgAzcxsFRD1CwUwPEAln2UCHgkGy0azNtybRPRRlyIQObVLNnSyXwMQw/PA0Up5z5B4Aw
Ke2phSM3N7qBw1FDEkGjzNoOXUAxpiRxkx88ynJxXQt7gl+dT2V7JTvWoD/hmgI3NyBolDwjeSw2
rUhLREVQr6McZf6oOn+tV/3vdIiurMQqVnIyXLVIwOygDAniSu8IGpODbFHoUhJ2Z3jC6lC0jR9R
9u6m+rUYxE/GPTFBawfWFAJyiHgR6ygz667zvr4ZYz3fmBzJFfY7jpcjpf+CtlcS0rpFeN2V0+Fm
8B5aJdrWbatcaXCadJkibLNhjxd9dHJaUO6lIvwtZdGuqp7iKH81/NqHstXcZC6PlHS2ahkvucJy
UyDVtGMfM2spyPnAirVzZem325ECkovSlrqQ2FYCBclDK46wbqM32j0A+qe8gcMEJtpOdS5XaSE4
bdC86lFCQKXrj3Udp1g317I91giSDUcKQWCYpmbalqQ855JgNxzVbESGj6FIlFbG/gljO8SuTTtA
gOtQbyH/pOzGSKmuTn6GZOntwDTkjYqCKZqkeFIy/MQKhYNH3T80wUjfEURYIeE8xLI2TkBXKpYn
NJgBUgybQ2kFbV6XHgMTHRyhbdFWDKLP8kDCEmzC5B0k7Gs46MgQHArr3j2spALXeNFUaIqtSSyh
NZ9EQvXbXCf1mEHPuqDuOc30fI2ioYSLUj3lmZWgaAUZ4TWBbUx0hxiFM1WxqJMHC0KrUDxqBdQS
SjkbFQZKE+L47bNvi6HArqRrxsrkMOIqqFbdgMxvXTW7UJHfvW4gsqXAHSwougXEYYA9J27Q3wZB
t+vCmgDYRPEaArWgQjx/LXKDD5IWmGJE2i+v019HE6+cDON3GKOIS6WELUKLjpcZCfl1XLMJZIr2
MVgvIdgLmWIaG6zWVEAmP4DrDdc9CiFbQcNv94KIOsaYCrZkyHEJjkc1GcEePJqNoQNFfz7lWKbv
/2hUQ7fZLvfseoOteMJ+LK07QSHGSwGGVWK1bIAA8MLomE++ZuQ2KKWPzUdi+mgc65GhKQlEwbsC
gxLOClUTA0IEaErCjuNkYfzqQcLj14NXj0RpHSlx8lSPfZxyhAnh/ldAO4kE1tptrfzUsua3xofY
tIlu2lL0kZsE9HEtWscoKQIXrSMXw2ZttTC7MNxSWz1mUUopP8MslT3E5VyLptKUei5Lqm5S5UZC
oUqxfvJQS6DDVjY1OrC14KXCZlBIXiqyuBWzSoIyYdyMbSFvJQ+6QjYq67rp16qS3Gjes9FVl6BR
DjpAvbB4FNzfBBZvFDm55wIbwJwgtqzHmhNq4WOjkeMr8+AXNSXPMrZJ8BIb7BYkSQOpAgDBasfN
4JMPCoJc3omC8og1WaYnByOjjiX3c9ZXOcezgeEc1RPvtHhNG1btAX1Wq6OeMyTgVijSR++t8JBQ
VoOeknDzH9Om2jXTgmImB6FsfnryAP+aTs9CeDRod1baTzMX3qRcMTZtEP7WQjnftrKIcEyNwGOM
3LnZOi6TstGvCHLuNeoCLxCOUoTsipz/VYLPhU5BKyGSSxJnLNIWkvHYBZ7tv6ia8Nxzg9jobfaE
3PO+ssSaCrE7S6rKzSg3v+WeWtAiwpVDTZGi5Ay2eAJzoAdB/qPvTcOo9yRQRr4Tjfd3PcqfRMJP
AF4jiStP6ffEYH4ibXJS753lC4z4hMGZqiffxsnrrzOmjfluqnbxw+HHKMUIeV5qtSMpCilLzPcB
5CQ10be+h6grtw4IIxAvevkF53weJ8NyFXtAHGk6xhY3TTwExia6sVhIGnSMCUxpZVrgKfsc3V3Z
RLvWSl4KTgVB7x2GMXqRRpYkod9k5kspcy3vXCgYiv8eCexDH0WqH/LgtnjRcu9Gkn54yisz7qJj
F4xhAMFnJDNoXSCpueJgZId5+a4Dk6hwdux+UDCLgV/TPlptf0ma3s7NSVDBI8JNbrr0uSjohYbr
gFaVB1AOkRqvE1QHbDKcTsVtX6MelhwltTbWNbkRR9NASsTSLQeP17JVHdO9cQllWp56q0EqwUma
UCeqBL0nBdG4BzcGZxwk91Rw90bz21NIg7aWMqw6HHw6S9rrYbhrZP+HloNx4KDa0DPcSF8yVNcc
41dKI299o3/wqugijdBxFjeN3P6UpUcJuyNWk1UaRE4YMT2hjqr63SB63FGGlS+YV016NQxcgf73
RqvfW6j+4bK6/ZVdvSW/qpNWrPb9/3v4x++s/Mfl/eZh/m/+H3RkxQD1pCOrH2D7kAfpr+qrLevn
f/Xrrar//U9J1v+lizLRDwldp66KmK/+ty2rpP/Lki0QJZaE6JeCkv+xZZXFf1mKrlr4pEqWbhgG
f1VlTe3/+5/qv3QJj2DLEhUTTwf+4/+NLetklDw3dzYU2ZjZlnc1QfdGS8Zjr3d76AEfphGijG6w
w5RCda+xkW3cUXz/0jc3//W7/0ib5CZDllf9+5/fuVtPrU3OsF/smomze17ggqPF2dBHLNgeU4Ob
GTplJlH8I/f14+mGpOn5v3uvmbu4OAS+B1euP3qZOmAOr5jqvUC1yGVE9eAj6dH2KnND8zAEofSc
aQpyZkkdjk0XJgS5shSBlTghtky4jeIZU/HJtv67Z2JAfX17L1UGFJ3+cOwkiu9KStcduYyjnW5g
UHD6vZc6eGYfzu3A5+BWtcd8AMEY93dxksAd8IaXToSlaCDNPt3Q5AD9zbvoMw9fP3CzyEC6fJRR
On3EZmbshJYcmoH09QrdROecbkeenvy7hmYO34aXlKYR5N1Rjvz+uS0szR4jQnVVgqLZz3Be0Ij/
OoGZZJscaevbmHmh7eLtUdtIzdurLs7HB9eyuJZlvgatrsniJ1nL6t6xDCrsSBPDUVYr03o4/cjS
0iNPH+fLKM9USnUUn8Ety7X1gkVe7LCHiQ8Nj0NAORI1xhURt9eae0MMwQJYkNr30u/T7cvTGP+u
y6Zv9qV9VypHVxOy9sj9CQc+/4aM/kcGV79O2N5hcKhhcKn2OUgE6uSsbmUYbFIxAnZ28m6itEvm
ttO6tQQtLq7U2+kII6fkj5Tu76aCPk2RL49YS1YdJB5dpDZ3RX8xiFelsDv9+guzTJ9WhC8/Lbet
2wkkIqgkvbC8I156lGye/unpJ77r2Nny5UZVJHoRgx52kh8TGX07/btLk2m2WFGTECWRwKyllHeF
+R6pROrO0MyO9Zn+XmphvvS4fmpCe2qPSnCHF2oFpq6vPgLoo6ffYKlnZusOeQPXZLllPR/uKbTG
GEyxT//ywpNPZuZfPyc1i1VeKLlxUPThJm7le+6UyMM19VHAsuLvukebLTI9eEW96X3zIAgwEUe/
BksU7ZkSL3oIY+b0myyszdpsWWgpoDWsxqURBBZa+9yQXUAl60jlLwTt69ONLOzn2mzuj6FkIuOU
zUOUQopCgwkEZRU2b6rbbAUiYLVyf7qhhS+uzWawrlDPAgfLPJBwwDwzKnAzz5v/PnFyXPR+ZTf/
Nae+HhSWfn368y+TuLYQies5v44s1N9SuF3ZsVl9nH70hRVCm03jsFHkEWmtcdCa8mJQiyclR+IZ
pWfOHks/P5vNbRdTtUvg5YA4/ToG+dyr1i3RocPfPf1sKluW0snpwM+n6BN3cgtpRu07hCT4lVz9
XROz2QxS3Az8EA1MTCzUQ+KvYB2bU/5y+ucXprQ6m9LAVgihd/y8pkC8Q0sLhttURzsq0suxEn//
XSuzOS24kFe6fGrFRUfnlZh3tPBeoTmQ5vMuTjeyMKfV2ZxGVGmhPaWRjOBpKiTgIrGAlMgSrSpN
saWcnNfplhZmhDqb2BjQRJ1JDPSA65q1GjyTvKkW2X/347PJzB2j9ktk+gedtfaiJ94BmEDozvy6
NA3Nb/ZNdTabBaxxTSvn5+l7DXFwwmoOa1Z/ToqHXtq2T90+uD79Jktjaza3U2TMXeJZfBB5SLcC
MCQ82A24mzIc6xJKzOlmFpZZdTbHQ7GQu3QkQuGjlLfRxz5Twnztu+5d5cv3CPkhtZjlmWPHwoKi
zmZ8VRmuGjaaflCnmt8KNoyA/K6w8s3pl1nqs9l0t6j1opo5oGCs/kinbH6P6JoMMsjU0w0sjF1l
NuFFq1MwLO2Mg4VQTTe9u1hEFnn6txc6R5lNc+zXMgRFhXHoo4p8XZrtPKxaAK9Y279rYDbF5WT0
CYx7kIfc7Lajjr8QsKCPq+TMErLUOdNX+bLVGbIUDjI2tAdJxhOoIyhKOD+8/LuHn03sIUNZ1BBd
OARYhpGxKyiZoUpyd/rXF2aBMpvXPjHJDnsA/RD6E52wvfR1CgIGFxcpzMRIIqjDr9MtLX3l2bSG
2zaMQmroh1HUntyygP6gvY0Ve9/p31+YAspsPhPr9wjb6zCtjJ96GFyDfXQSAuRcEM+sGEtvMJvE
Y9MB52t5g8wHVohq0LUzqDVQpKW/bWI2jylhyHSx5WMbUvkmUwLxImVFAOsW7e/pblrY7uTZREYk
XI1jSAsx1UqmRClJsSrJTyqg32Xwk6dbWfgY8mxKt6GSk7a19ENZTZSX/AliOeCcUiKyTyng6UaW
XmU2rUmfthlgA/0AAoI0YkcW1AvxaW5ImpgOImnh7w5T8mx+l2i2BlXP8yO8TKw+dBfuvWfiDK1H
1f70u0jTMP1mg5Vn09xD3ic04LCP7oTYNPpuArSSCXaIkvgvGbKFF9iqxWXsJi0IECskskWtbwPR
HVeZa8vCAOD0oywFH+TZmlC5oim5aZUdyxS5wmh40KK6rIpQCCNlJcVr5dQPGEZPSVs3ljJosTQV
9ii7rcu+FdSbwsXZBxQMLnCAfFfG6FMEJRhNcSMqHa6rXU4BlO6WjlsYsIoRMwnHvC3wFzj9BguL
mjxbalIyBqUF8AgovYImLQcIoVBi0gjPmgzwedWnqcUfwMmh5rJERr093a78/YiUrFnPGYORep6V
DIfa5izsxBtcNRzgx1ftdWyPuw+qrjZSYtdvgJTX9a90SwJjHa7x110rZyaF9P0qJVmzl59wqJks
pMNBW+Ff7Eh24NzdUAi3qvaIHlfxNjzTy4stzVZcKciiXuYic6Ak4Q4ndAdt6grsw0pZo3Z0oKav
Ted0zy517GzpRXVUmlpHx+JoeVXnxs0AZdWt62fdzJ2uxqTzdDtLscrPOfFlK0d541mFRoEu7JNN
qCnXColJBXYQgTMbnRGyZOuyZThHfohk+rLGLG+Q5Y1VQp/sPmD4byM26UAX7np0iytT84Mzz/b9
h5XlWR+g+aSyvQ7io9dSQA22Rtv3iqoeEeDlZ04D0jRIvluFZvsPAZoIPE0eH0ULZuZV54aYhcJr
FPck5qLQTi0NcILaKfWVgP/qrhs96jlbOugpar3x0ogl+aIT2ub36e8xTZz/fB7Jmj1PUw2CoWcZ
pVdtfq957UM/VI+nf/r77pTIvfxxaMPFojJals1DORw65Aq5+dx756563+9/qK7//PFczMaxNjA/
T/Rn+JlF3SCyUi4CnAxOP/1Cx5izvQ87dqpyep6+MJrsvirw8i0NBO6nf/37vpGlWd/4LhHSmizm
kZo0CTFsXW1HiFZOkzXtmRf43E3+89PK0qyLEji+gM2s9OiXXvSaeg22DJbVZL9ko4hf+SvE0g3V
E34WtJvWxRxctcYUplapPLkaEWdVGatflMDg6QC4AmsBNW4qXGwbRftRN3kY4xQQUQRkmcpthlXk
Mz4/lALlrVStfasezhwOPu9w//kikjYboyMGczVrRn9AiGK3tr8WVs+gF1bZ6vrBudsHq/d4k173
q+3x5W2wpfWRCsDV2820VPZrWLgrIJ4bwTadcwvzwuCbB2eGAjGVKKr9wVdkUiOOoj331DWB+/qr
lUhSZ58uRCeWDHLTH9rJWkUHprKSi2rdufqZjfRzoH3Tp/OgjEvyR5NG3GXdRyplneYyuAiv3b17
hAkNIMfB1u+IwHOr7WOU6HenR/1iq7Nz3lChPIE41R9I5lzIDga9Gwo67/JD6WRH1EO7YBNeGvvC
MZ1zUffvZ5qkTn/+Zb/RhsHU4U6yUMhb2XsIMPtrpTNhxs+d4btenB1HAkGLkf7yPpmT/UZA2YOH
Qh/7mN8bd9ZreoWRwyZkn9Zu+wv07mtugWc+4NJrzQ4hGnFlC7s33IH9y1x506TLsXs4/ZW+H92y
NFv5PM0sxVhhbYrLa6VOsAD/7Wc3Vncucvr9ygqr9M8v0phiJQZqEh1BjgP+imX9EsxDfia4tfTr
s+/tsQ+NDaXwx7bEAyMzgNyhtT8zL6fl+T+/t/yZSf86mKKyy2spzY6ECzYKDn1BzKGMUoVSudbM
Z9wyWGHP3b6+/8Ty5xHiS2Oq1xOgIWV79HR1JceFk1JbkmErdfozT5/zu3eR//wMxBuNQdBzLiHl
zsdeKjj2EEIpPi7Gn6dbWDrsfMY6v7xB2gV9XdNfx0QdtTcqzIDQ6rl0UbijsKOyvniODcs9AoAR
1p2pxgQFTeVQSwP/Xulm27Qok9fTz7I0qGd7SDr0vl6gcz+KdbFr1Bjn3fBNS60bHKDPnR8XlgNZ
nO3qwDgKgJ1lduzWvR1vANywwKmOscGVY40Wls2o27fbdlteEne1Pfv0uynTS3zzKcXZdkEy21Xl
nvskS7Wjbd4hiG1xqHWy9a929eN4vFLWb4/3GC07VLOv5NX9z5/NmTvKwiAVZ4sFmOJasbIwO8qd
gt1Dy72riW4lud2cfreF6TwJgr4u326fg3fo+/DopXn+JgdSuqmzRj2zWCyMCnG2WFDV68oMeVSp
+qMrX5TIqLF3WDX6ucviUvdMr/VlBsQEjSWPEu4jDgRYYauNsfJSKkBMOTu3Ji29w2wn8MfCyBT8
T44d0ts28NZKj/1HedM1N6c/wVIDs4WiBTCrVyawiIrq37KaHCpWiMipf5fPDOClFmYXL1EUoqyW
eQVNDLm+4wTIMVMmXuoCUT39EkvjaDb/S00XKzjT6dE0s9vRkHYCdQOnf/r7TUGyZrO+4qIYSnoQ
Htu62OeqsU3idj8MkFAm/yCMpLJcdjoFlfrp9ha0M5I1m+5Y4vU+lOTwyEn9qFZI8C3s2SKUzk24
jbiq1/7kqeNtfS08847fj2PMQf8cx7ULSzYapphHOlwlWBeFSb1LM2F75pWmR//PFQwZ35+/L5Uh
Vj4ev29eGtfeFQ7Ihd3Ka+qlVh/h1WDLG4+Q3Rpu9q4/syN8btrftTmb/EMTuXEU0CasHus5foku
cDMzbwyn+lB+o5+vKRMA6vx+5hW/X6Qlc/aKXaoL1NIGYEfbpn4hys2NoQhU4xKHz/aKmFIPHBXy
d+lW/rbwI8xO89I/c4da+H7m7F3xPICTa0XDQQEYohb5Y9uW960CBvP0230/vVBo/vn9IjORFROQ
zyGijK2W3xUEkn/3y7PlzVUkwxhNvT/AfoH585qob6d/+Pvzj2TKfz5yW4naEI48spTjFTZqOK3l
1bGM8p/pUDoYG50LeX2/uknmbHVrYUEYXtv2h8lTzMzziw6arOpONOYzK/RS788WN8h0yChw2ziI
7rFsP+T8XOd/Bse/mSPGbG0TjTIV9ZJfLjfo3gZ/Ld9q+2LnXSU7YBuPcDQ/Ym2jXlcby6nfMUVZ
pdy300v/l/Jy+jMt9J4xW+yobwlNQeQqLEYXPTYAAOakGM+Gc6vpwjAwZitbNtYK1xFmhjl5J1of
iYkhXNLapag5cped0bssZB9wL/1ztDGCsVgIGG25RgE9wJ5aGHfAY/d52NhJvPV06DEyKr9E28N4
vVfcp9P9txAGkozZ1G+HTKHirIMrrJTCJKmVjbVb4TYYK6G7H8mZw0Lq1eBHqVFnAI3Q2Pce3hTi
oFo2Xk74YWGxeKkEQNeNDHiYEsTcZGMZYJDopkfZV1BQAaWyrUGOGeRKAjegxYWy1PLg3GVoYYhr
swWmFnR14JP0h7B8ceut3J2ZOgsL41znJMldE0YDv2th7gmCoAhcts4zq+5CsFvSZmuMr3plL2cE
ivBetaWjd8DHaG2sSwcXUCc4eluQKJzIoYs5wJVD5/QnXwyYzVYcMW0GRHo0263HTeNEK+EIIWGj
8M/gYCu8Hvgn3OOFurJWGJM6mt2sgMGtgFatYvIZ2Trf1RfNh/UaXukfrjXRaTUe0j2zqC9kwKS5
pF5PI62tpieE379O9/ke87gd1cs2lAon2Ubryqb+zKEwf2/uUiffdmdCNks5lbm8HqeZVogHeWpZ
uG6P2iG4TR7NY39R3BCruQiu2Xd3p7+DMvX3d6vn7PN3RpEarcfe1d0OTrfNr92L9jjaEiHMmIHQ
HigVvJP38j7fpas3AB9r/6K+zK7zi+pa3qVr7UazTz/KZyb1u0eZDQmKM2VhjBjn7Yf3RBx41dvC
SrExfNm5W0qbKQB18CxeN3b/W7mYPvdFdwTgcFmd6YzP3OB3TzDbpIqi7cNK4AmMwu6J33p3MDTt
6ZoKz2QXMRRfhVcXbM0VANaVZVcH4aHYneuAhXk+1+IrY103ejeFbKmfn3C0bt5CTT+njfgUQXzz
dvpsmyrblDRBOvWvra6fcXZcUVe7xq/yZ3jj7TQsmK6UQ38IHiGTX1fH9k3dJHa2QRzlhAzz1pFX
gn0uPv2pAvjuaWabmom9X+SaPI3Gd3a3shPtfNKHU1e7R/dorAu7dKxLcRMyuUIHDA0RV2Vfb6hJ
+3H2KZb6fLbnqaSGcQX/fIp0b972z+5tcqVfmNtsRU3rGgaCf21cwVhdU6v1UsNO2kAee2D//btT
6VxBDzgn7LWKB6jKyE79xHbL+9PzaSG0Jc0V9I3bgg7NFMhaW0gyD+JleK/vvb35bO6ya26t/vZM
Qwu3S312/o2a0Dfzahq4+1pedc54NDb4Kdh4cq+krXHpXmsXyU9zU2zSbXJukVxqdLZwya3axbo0
LVwX+TG9AdWxzbbGHWP33thiu7wDsLUKHbj+++Hci04v9N2Yna1Qsa8nouDxogUlvawM1H7uRbqU
M/mK9OT6nCxx4SShz9Yhpa1rmCW0kxg/Ci5i3blNbWlMzGX4rd+muZfzy+rW/W0BMrnMLiu7dazf
1YN5yO7PqZsXG5otNgL4RE5wNDReG/fpjfCeXBrr3Bk22oV8ZOM4I4xb6Km5GL8PdeB0JdMnmhzp
AhAmWX/mALB0+Z5r8HtSXOineQWy98J1/ZDjG/9DvzEePfrtWF1TQ/gunTnjLcRlMav88/CdwHPE
65YXEXaVM2182g47tZWw/gVUmk9UOyZR0chGssgwE8+c/ha6b65/tZQxyGSw84feNLBau9Xi9zNr
wjRUv5kqn+e+L1FFixq9qhr45TxviTpBctDwt3bXkqLspZH1AbPXME12FiTa000uvcts0lS+3rhq
MPaHVAk3dX/N8DszEhY2ibnuNRhys4SkzFKjmxiCPSbCWzacuXWpCx01F74aiex2ssgq/SyvX3FK
tB9eL6MV55/L9+Bi856tNsHqzrcZBvGqX1tbnWVUXP32yR+Hq9+Hp9t4feYaNk3Nbz6ZMtuRsWjo
MNTkNT2gC8DFcTPGKmHdym89TFDYnqe/02cS7bt2Zntub1Zm7vd8KPE2wevKdn/HL+qj/EJltYvL
w2oiOXUrfKeEvbA/3ebSF5zNLq1JfbLUdLIXXArSG3C40v95+qeXDo1z9WycaTqUL367WVeOcC3Z
2iHf9HtrE173O+wEOMRIFwM6qPRy2CXX+q4kfXy67YUhr8w23kDpTXig5HaDDDqrphdOpwpvp397
afmba2mDTvbCbGQ4kDd8Lh/UJ/Eyvi8P7qZ+Cn4aT2CtpJczTU1f/rsRMdtXOwyMBtOnKf/Yb3Ac
fY52ys67MI/BHk7qvtlr6+jaOrNOLN0zPlNUX5YmA8OsVvdoLVrRae51v6ltsF17DJA4fmIHsOls
/yr/He0JfbxZF+kdTNn1dJQ4d2JaGI5z/a2Q+HKcJXw3SfUgrPxIBCjtj6c7c2FMzFW3CQ5vKfBj
ohB+85wk3pUb+c7pn/6U5XzznT4lj196TtQ9odYxJCVWMD4Hb96VfBHs0o10EK4MR7jM9t6Nf1de
pRfu3+1Pc9GtTP5SgvqOBCSM7BZHos47d/T/nJ/fvcxsTVB8bzSg03GYcwpHW4lIdqptdwkvflXa
rw8+t994o71n2+gSoNyhQrWDTGdV/oqd8JA6/K9j3cSX59JwS99t+vMvfdspoh/WPt8t1ZC2+O9B
Ep+pTFiayZ8r15efFkdrlHNretN4JTznN91l9Cjvh+tob1xEL3jy3Ld/VxAszaWTnjAmIP5Z24vh
resvRPPDD8/sG0sdNFskei+Px1Cb5EBWDniTg1D088y4XrhLfMbGvnQQavTOBD3ET79S0Q9pSnrQ
fiS32aP74jU2Ei2n2Az61j3IR++j2Z0TWS80O1fYAV2BPxvzXSCdp9kbNLEA6l3daU6EF2OT/tLP
hRAXSrco/P5zdAFcAnotTYcjLtygcSr9eXA/ckA5kauuC/k99qu1a31U493pPl1Y4uYKnQHnvxSW
NK1BlfWxWeiVW8xrzpzIpiPJN3N3rs/x/bESFI+xEMMdVRLQoAC8w+gmLM1VP54DPSxFxD8DdF/G
BaZ4LeY9vER/rVwPF/neWo0cwzB6u0a3/nG6p5beZTbxZTeJ9TGkkdIN4LDnaxWj8cp7NeAtJ751
bhFYOGd+XtS+vIvSkUxqcSQ7yDVHrlTAPoH6lbAEQAneShB2agT6xn+rDenvQhufvfqlxdQUJNky
uAIEUDjXalTfV0J8c7rTlobXbDGwSE8UGJDSaWn5CFJ/h5Bng1O5ffrnF9aaz7T2l0fPE0Hnol9P
j26+9KUO3TU88yEWnnwuwOm7tAvNlu8wmAombUk47gcxwyyvyM+VPiw8/VxrY5E1bMEQNQeYp+5F
pUaYwyvw4v+qb+ZyGjDgva73TXPIRljhmYWdqOD83U/PbgY1bPeUdGdNMY9p/Ayz1L+L4yI6c9Va
mGhzJU2bgGhNx6o+FNBHbRcnr5Gz0QpD7V0eSDdCKZ85zy41NJvRih75GTY99SFpPcXuFBnFiGAF
63wiiBZ++GrG6bA53WVLw2l2BaglOOlGW5bwoN8oBAIveaRA7cwMXnoR+c9dI1TqNJbKojyAuqMQ
NtrGmLsVlba12KP08f30KyzcO/8/Z2e25KiudesnIkKIRuLWgNu0s3O2N0RWVRadBEgCAXr6M3y3
/zq71orYdxUVkcYGJM1mzPHdDJr+M/JpRtDQrRb6FKzh734EQJH5ywNU+YcRmMrFwN12rHvvX37T
3xbHn2UCj5GKzIVCVafLJAY7VvdvXfT//tHkT5VNM3q9wMCbPvV+c9dPfF/p6fDP9+i/Z0jkTz0N
7CYxcKWtPgE48DlydYTGBx6/Zv3dwEv+f7vG7S34z03PVsXAzDqe6hrT7xsLC//9LGN7ErIn+wqE
j3/5Mf/9nSV/KmnGJKgnooD0I6Q+xZZsh2G+KJBm/rffcbvsf/yOAGbroV7UeJoX79OVH2vDNzVV
BwCH//kCf3vOt///jwsQQAPVMOECYevZTURh1kn49PS/ffgfC9qOPl+HUOPbr8UFYOgrQ4/7f/to
+n+/N0wdGxw103gaC/XRMvoklHb/cir8960Cadn//exIMHDmfDzTEnhtyaPDkLypyoFA8rODxeg/
/4C/vTh/rN1Gl7D8d7g3LYkzGY0R+DLVfWC6f3mwf1llf44D9bC1TBKFzye1gkEvsNA2xZgvywDE
Ko5j/K8t/b9d6I9wHAkHHsGEJwEQOcjmVZi8T8vUnioziNw35N98xP5yw/6cEIpDwINnhSMPI1RX
sCEAdGuWt5LzfwuR/7IU/lSMtTYOQq/HBWwHh8g+8T/QwpWbf37cf/vwPxayALpRW4t3yqr7yL5q
GK//8wf/7fb/sYD9liaiCuSI5ATGqUzCfcyDk3QWiRndRaPLf0lZ/3b7/1jL45B4agJU98QiSzMQ
igpQciK1SXzyb0KKv13ijzVt10oPnFJ1KhlYAXJjgW2ZX//5Nv33gxkDv/93TQcd0Ocq4eqk4XTk
uTJt+bsM5w0WdF4Ev7X5F5nj367zx7KGsse4IY7VqRPcy0Cz3oKtwVJSMzhm7seOX53q3/75N/3l
0f+pFkss5UMJygOCwA8YtoFOBG/A3yV4Nv/8+UDU3p7u/5+ckj/lYLAHiMB4HhwgA3GVw1q8BNHJ
hYcuou3O2mbN26YVJyBdyo+xhq/TsDL5gT0hySEmhjwd/McZuMkhunautrDedlAqRW5aPgFsaMCS
bfU9NFEC0V6t/fvIxcudm6c2LTHufmJMrmex6mQPIoSEh3hbXIPKTju66HonPWgbbNmbdHKSX+Ok
L7cN18NdERHvyP25ykOAhjbMF/wCwCkcaBnpwQqep+HVhz8YqmCwMj1jpegMxBFIceC1/DCso9EY
sk5GNM3D0AdtS89HC1bn3nJTwFxdUXcBl9JeiqCz3zwp/dd14v0Bjuv+0+TPQB8psB1ikLkEpAiy
BTBO+OxBVgDpgL3c5Gus/fcxKIYdlXC6q+FakbneJE/R4kuAQeMYxAOPcA+O8mboc76u9aYJACcL
i8o/VTGY2r6Bn3efVMNhBKwJBq50fSmggHmpcKt3bTHWT7VGCQvNsIZmQxj0j34ILZmcwdro+meM
1X0LCt1yR/Sr39D6IiJxohrUNxKbYLOAPp8DrzRcZsd7IPluXs7VoS+rw1TBtlYAS9ZN9fAC8Mma
V+D7pEEYwPQ6NkUmROu2THk/vNbz8sT1Kp/A0wo8DGwlOnhyCcthrwwZxtCPcHSfv+F6+1uL3j2T
ZGgxiMvdsSQEgAiCYJ039Owt01dUCNB7B/tMHVq8S/hCktbB3yO+09QAxBpjeNI2kNGA2tcEYse4
eYQIGDP5K/h1IoGotZXic1jAuy50V4AqCRiMg5nbrk0w1s4S4KsGIAKYX9/Yzy2/Gy3cT8GEG+jb
2i3R0QIZmBpBU70Su8Ux26XUB6+e1S27+sDH73qR3C8NiT4DNgzbzmGkD4gDAVpawsGehmkz7tOU
hokAh8Qm8U6Anw22F1KUDFg2ePOXyzgBJOyJOMhqT8F6L+rslq99dZzhzrHroNA9qEpbUCWJzTVv
lj0pHc2KSsepKZQ4kLmFcHQBZ5F0PRoCLAA+JyzYY6Ns/OoDIL2CkUO9nTEaKO4+oHtQlcH+0gO8
8sdemScOlF8mpUwgQxcQrGgqzi2v7QPvEtheAnbvtQN09z64nDCh8Zs2yFARuIJPlHt+e+wr/2VZ
RJ/Obfu7l4JcA+XzTUyAK7RB/Hvtu6Nnik/ewVRBVzHbxJaLc1kvxzYot2UFwzYmyD113RUa+QnE
b7Gb+rXbhwHBd2RF3ii5J0P3EerubGyQrVWxE5W6dOt6qmR8jBU/h035BNHk1xLXzyNJHtpqFZme
1/1Qgac8rIvLgRvbB9pUFziVntcCtp1k+CIgdy2deYYi+s7R8n0GPxBYliyoPADWu+6IoVTYXoGb
C2jWfln6u7AWp8HIAyZ2D+DBkQ3MkzMdtW9lCTtsuPGmBQiNqVd5T6L0zstKD7xwT34w3rMxfoUb
73YCrk2APUyqFVCe5vdsvUf0xvZeHdyHzHvug3BJfVKcrWEPniu2hV8+gOsN2Cyrmo32q7PkwbEV
3b4v+22xlPteFkA4rSguYr/ZwBBq3EMNf8Koz6+maz9Lv32pR35pnXjA+527GX/S0wPYF9d6WOwG
2HTs4xHwGBhL3uHTtnDsuEyC/oqYOdWSYSh3rrYrsAObhegqZcxgDLiK4Vw+gjE8tkkGVtmPgSx3
Xric+04fg9rc2JKguqz0Snl5Ng5sciCGHhYvyiQwUl4IO/2u1W/x6r1I+JP7w3BeOHbFNoBnfPQJ
eOsFNXS1CUf+LcFTbBb/OlARALyH95aNPB96/VAmDFCLFSzg6K6PZoJyJAI73iQpGGMCbuHgSfAk
q5MVxCFz6kqTQV32xCUDOQ8CXg/oI+LxA+1g1EDqB+qGtygBsrUj8884ubHgYnXx6vFUkfWtl7ze
DMPyIGbz4DfJY7t8VRxnhlL8Ye78bUWHvW3EneuiSyvLO2Bv0xK8b5wSpIXLUvwiQ3WO4NVflcGZ
z8u4cdimUOyZN2sbviUwE037mP9iQQAnQnrp/CrMeh49EzX9Xpb4Cq/dDAwbgP148ZGEwx0gKcUm
Duf7PuRPgoIV33XPcwekWYPyRzOrU+1P920gXyrPf0gU37oE7zAvEITBokm297GnUTMh3Ttsl7/h
WvsQz905cN1B4QTeVEuXq3DYEnwzuN9ien3U9wW1+6UkGNmuz0kErggdaQrDh92AHhhO0PrnhEgY
SKuLLKyAqrnDNtFPxdFfI3aJwI89xlGltmEFdrwJHHAnJag+kxbPxqrXsW7nzbK4i19RuPb3w4nW
uFgoAKtvFQY9APRC3/8xwvJZTdvl3Y8B8f0jr328/W1D93PJ6RbA02S/MHaRMUagitiWYNk1r76z
093Yjut+bWe5a0aYxIBI0OAUAD7UBsxtbBhPGxj6nQdXP0drCEpBR75jiTcP/DLMtEnAziNG70kw
PoP3vvc9ZWG80V1B2lg3ZtZHJNvnJUGTJGrSWY5vmNU8FkDRgH8dEUCzdA3z9WinR2C8fI0b7Ylm
B6oFEIaLS2syvjrSHZNZ3IMYffWC4G1dgYNc59PKxhwTv9uxA3o2kB9RB9a8meX7KtWDgzlNFPT1
rrbDuQfUIuvHqszgxoFJJr85RyCwAxINh8V42kGofmhdC64OvHpn0+2TiH8zFWXY1+k2oOENRdOe
bESqU40r+4M7KFZf6tbP2zGed7QBPjhpl/uqww4EMt0hLLrT4jvczCh4CjsGHrD3jWBPpmAtvgxt
/Z6U7loG1LufCMgd1bJCPiGjh5DJPTzr7xKFHVdphH68ae4wieHyLqnB1ZlBvV2al3ZeH7RjRynk
YV7qF1PDaJ+U/iXGy1AuPniSsHccBvXZO/3CVnDifLG3yvsY5iFDzII4EFrKnLfDdPSZ2gfK7Kph
Pi2l2AMPfg5KIESiRB9nOp9gNnFtJ/toiUTIQSqRY2a4PrW2ZmBbBdvCYFydiBeMXB2bblwPVTUU
n2L25l8ao30fYBtspwmjKis8LzKaeJcWMLwuireFLE+Fmt8WTAFsZtUCksqwOHWXuLSN2Z4Bh3Kt
DJEHaFBuXhNzsfWHLsjXCHxeUO+jy0KAook6gMxhb0ezhhqGLCGJEYDwY2v8Z2+JgHTvMPEcr4w+
lKXRD+CBurSgoTvJBu+8XQDmqw0BzaMqSVrMCpZwjv70USfaLwJKMhEokkeTARRnml8LooBbGcwH
jcJjnUiK+U4NLLGY62ypvTGlPda6aECe8PWICAbc0E3YOByhg7iQsNhDQeQ2VR+D5GdgkR3UGmif
4Vag7z9gW6NzXumvouTfxNIFt2yVOQdPEObtFBlQMWPzJ+FpAPogVWx51BW2urCa3qKgfZ0CvDIW
iym5mYhOQfUwErDupQTiygaW3Q3E4c0a4g8vkVfw0YBUnXQC3mP8EID5dCpKP3hHujOAED+0O9+C
WrZO6zES3UsFxNdGhBS/TJUf02DydrCHRhggZfrcZ+7ogL8YfL6PubsD8ygnLZ51U1QbxHq5GwSA
SHCimsy2nbHWQEi6AR4QQhpQXgKQKTDwE8vfs++6HHO5x8gOu3hdX6PZ7RI6v0VAUafcW18aG98l
U7Cd+vgChu55gtkVtv5dUvlnxusXJosoQ7x34uCC3SZHps0KViztVJHNEzY5LiFKVxWY4jomb2NR
mU10C2DaUez9OLhxgGBCbzQMzyt3PzvY3rV4PqkCD37jz/YNbrM/kkB80Rmd+mJe82kefPh+xT2Y
3nWTzXMTbxd43mZ+bOND0drwezGgejuMcRwG5Y37FTSLHTPLeFg98AG14eaU0ABnb6Ta7oHATvV7
ISGmL1c8oy2XJAbgnJQvdQwVcjZ7EzJDGADvPT6qu4JJfbKtB7uqHjb3a5y43YS8PEMIT48SiEWw
fmq4fnCUBRR0PDvEzdFzw/r+QoNk2pmIij2T3rr3SIlN1sJdTq2lBGNsXHc+3OHAp6v7OIOlkr46
9BkOMuL8uV1W+QxE+JKOczGDUzLBHMWIPuM9JS+RC6tnNHBMHhdd/14ox07xDLY3wLkz/WQ+BLPV
SNeti0a2JZ5v4SNjR3poxkJfGeHjXdBQcmbMJ9nQAYxIe+Bgh2iy55oucHAZ1XyGJwN46H4bXEFG
7S6IdIatWrX7QHYV3+PUqeDToSw5+7Z2Rz45KFDpBHq2ITRFOg1mWjB5d4hnuyzSM/DLMHROYz+k
egMqXpTDO50dbMuS5wn3K1zK5Th1eK6l1+rnNZyAO2S2b1vMGo/jnUqK9r4WvQ/dJIbZRz52yJH4
6G9B8ekfEFbAh2VC9TgFrRa02VCND8voggOAjzPAMoLWV6/CugfXsjkhN0OCNxh2XkkFpWRpJ2Ly
LiqRWdkiyOu4lscGAJMblrXdyYFiA6XDfBRzLLISXDFAYyHE8A0Tu9ij8RasHb53yJG24bya17qo
gcdMlL0mYfcF3BEkfXPtPRuJdr0Hb7YHy9h6h4jawWYcxGsDw8As4kv4tLK6eonKAGoV1o4YFwZD
O1h7m5eo3VwYjUEjZgqe95YPGFOX/MlqOj2XGNBG/ASjiIDZ7jSjTP9DTMCLr2IYdr7s2j7rfV7h
YC77+AFADor6NHhU04aVAz6u6jGjvFTgvnQ03oQMt2FBz/y2r1aAzXXj7KUgyAcgtSz+8yzG6B2h
mwyxBiaEBdXQv0eBkecK+4RxK8XyLe6Tm8KMlT9U6L3WZdnmCW0/K9mhyNXDx5/Mw0U08iWY2Y5a
mJbXAN4YtscsLk2X0aC/kMju3jMz/P4X/1bBCOcsavCyBRHbY5zjy8drtfFGdmbeqHYx3JoA+tFn
GKTknmJRNmrNT6UngHL0g/kr1jVu08p1Kvu4v3QeoyktncuoaXAikmEEO2gCRYxc+zr5clLrNA6j
Mp/idkRdROtNO4MrhZrKgnOyeU+sgPy9nI8TX790i5W5Jvlq5j6rGEoui3YPSbfMezQzfk4GfN9e
L4Ayrw5STyEuFVk+a4psDqkhpv4k1sk0Ak9vS2ymXe3SlXsf0q7zBgPINq2ZvVBSjlld6EdANfdE
+vC38wEWD2VxXwI4PNb8MGKXNYJdEd6dAMDLSkQPKWK2F1TB8SiXwGFSt/g0QY2pUQnpAOBsdn6D
P+CVTO3HahwypSFC4a0GnGIPDOt7XPYZsI4n5UjmqgVY+bC4j2OY+7MAwY0b3R1cGd5Bq/hq2bpX
rj6Bv/kYs/lRrMjWgSlFMK6Kt1DDHQ6AoYcI1NcNJ5O9TrKY7zXykjIFLwxdFAd+d8AVMNvI0r2S
n5Pe8K2Im+7iM/oLWYj3YywATO0a2B4IHboUVKJuOycrZLXCV0cw6+2htzG7H0Q/7SHCwNLGb914
HU3SqC7sYyzqOMO2/9P6yw72D4cqRHhi171bqtSAM9Z48nvuyGNMoMokYDx2k0OsHTeww4lUNtTJ
dTDVG7HiglrEcXV6vwQKEDs7yRzg7O+ZiF241Nt1aB/qgbucNHRNgV+++CGGXRC+nbsQr6L11QH0
TpkFoUSx0YKNJzQY7by9AQwh7Eaq0PvglYHmhnQEPg9NnWPeHyzIBomzrwR00bolaa34DK4YBvPj
GiEMdZ7vtkkw9C9rIcMz60uWQ5n0atiKATPOzprxz7LGeg9Q7IYxaQd34Dli0KsA2exPfrQxg4E9
UjJ/6r6tAS8rtqg95ZI0B9IMVxMPX/DI/ZJx8oMsqBz2Gq7hJexOPal+hmiqnseZ9mkYhZixkibl
A9/2ffjodd5z4oeYwwrlfdCWqUs6vGDxDIJWpPAYpj3V2CEqYep8UJDCruH7JEAZnssZA0h2DX41
fJ0PQFnFqAvWLAbkNuQbWbTY2yMVwJlzCTGzZG3Y33lI5Y52AZ0Xq697jUgSnnQpi1NNVhQqxTK+
dXVgMX8UgWMbjZBzwhTkguOv27PCJzmf6nZCGcV6E3YtDhCZg12Av5knEkYgPSOQaSD6ysdmwLIA
42orNQ1ffajKXQ56pEWpilf9KRlddAVyENxUZ2hxiYbWAbZbhuvPRorpQ/aS/Z68qPkiydTplCVt
BeWiGa5FW3T72A4FMF0ivjdKqF1S2PAa1WN/RrVLnG3QeBljcbEPrML7CoclICZvKSv8sBVxV7ei
c5tRCz6sX3v1mlYw3Sm3CxwPQS+14ctCIxQx62j9jfaAyMKALe/tpMRzYDtZpAgl6b0rTQWOY+21
d703qRfEG6g5AKGL96Mi8osEvR+idiXbn66GKGNF5f0QLFqhGhKoe4CC9J6Y2fvukO6nOpIJ3fSM
lAc6e3rna758Vj12KDLIIO/QeXgWjWcOAElDFa9oF9rMFuiO3fCLjOxbJqYmqyMvWi/GK5q8ICNi
jEU0+tmL4SWEIOwVZRdVZ61RcgdCenPtKDdk03Pkd9Rwi0k/LQBInONwi99IstjX3l1YGTqnXp20
Gi1uI/CVRlG8QhKnt36n40vlDYAQjq4C5lViruhx0WCHW48W36Zl6kvqAdov+Ph5WeRXWFUAKewQ
mZYoaerCAxZyaE6y1yhbGYl0BG5MK06VUNUlkMcTCIIaVqobSQJ3nOpIndrej/azXwDvZpR/5pOG
Mw6OqB/9baKAVj0G/ZcGgs2og95+rBxox8bi0Y7Alopxyrph8k9jq9esxVGXqyWwD3ANidOw7v0T
YZgjaiuArDG+kpxDIGi+Zl8jvWkxrQJTnBUMZk/W/aPiCc3DmdkbJpe3j9B94IRdQZA+KdPRB6VA
hq6w3W2E6mi/iYt4PLQT07/QABkOKyh2zwj03K7qEHDOsnMviPH5uw1q72mF1ciOJU25ZNMoeaaA
gwK9tSLHEbyOnRLRcsXLm7wbQ6on1wwDxpHxDbYtXUr496CXJ+AM0kCkVfnejf3N3q0LlgwT8mB4
D4aiVVhjsDz3dFQ9DOgK/6JqrnEDq+Fp5kGC5G9haWVqRHe1cYcW/f0LxECw0p3mhL+zgQVbGMut
R79U6q02nf45DKTe9866HSvkvCODF2cdKgrbuY/dQSCP/UHY2oWp0D0/wBIKQ3pzae+qyg/3NRrI
aPkBYd0icd5hWGO5W1gBESTnNX3xyTR/jWBBfBUIYPAvHYG8GRv7POFiO9uubNuNGuVcISL+Fla6
2hkOnDklXbKvhsS9ibpqj54CRqpdiIIBlTYjzI5aqI2Kg0FI9tQH6G9lRjYguIbUJArGcjA/2NCl
iF5R2po/JVtfOODpX33fBm/DQr4VOmXZWHmcpQGdk2fSYCRj4ymkCHPjzXw7R6F30pjmy9tIGpEV
syl/zV5Tf5Bi0ffAWY/XVY2gzlbz+IPKUm153zR5ZFqxNSPI7CRueDZa/xYyJuxTrOCvbYw3rGBc
d34Q3fO4tuMz2Itx9VHBQaHKq7FDYRcQ7udE1QPKSreaiGhRsFsS4dDeAkMxRrEzbzC7mS8ARIOb
mXT+Aa5JmOEUuBGoUhUFzBLELTREZ2qDppT3kgA4mk7EsqNRsD4Dj71TeBVFgjyqCe6BEzc0BYwO
sGIyLw4HhmBTsCltvfzANrieOfLKrU2mH9yPdSZ1oHM4paIRWylvzSIQS4EyLQOQovE/Nwhi+zBZ
I9+bYA4vRIweXDDm4LbQ6D341ohRRrM8VFLOwDPDIiVGCNugCel55ZNpwaElo4a3keyuCw7jPeDr
v5ZyPTkOxrJSKGJbFPySQfWpFj4YpP3DAruiwgb7iFnwQR0q2XWNYHH+sIu3ayVirELusTObzPHg
6pbeosDQXjxwc87tULldizJKiorGo6cSmbWWvaPRlpvaOxH8CuAugeSt5qlLE9F/hov5DkNE0Lao
WmjaE5etU/F7SmKBihDb8m5gOQXDFX8HeruMCYJtkUhk+nGEPbfFnC3pwIAVAnheOMJQWt0RrU5U
UBhtRU4DaD8/FMAiYV+wS1b51M/HCInqYDnAsPEBRj6oKJYdhW9q+Fm00Y0e7wMEZNjJRzUXSZ6H
wtxCfonYIjOoUOGSLvkskQEi8SiwldawCEauhwOkB+l2Lf23QQoIQmwI546qQlCsXi0Pj67ygrRE
VyjD2vyBbhy8WgE+J5LvLW26jeI4GcqhAxrYTSD+Vpi2l2TGtFuvfy44UDfKFt5GY5NBEQz2W6OG
22DUFna/etNLwvpqR8KyRWkuPMiyfeLdeA5Leoap0A89tt3G9xEqIudP12I6haElMC91ALaKkvh7
PN3ywcFU/iEom+jgm2ndx1qho7EicFJB92jKKgFeEFwBWnntjlWo0IZ++FA3LDO+ICnsNHRGJb0D
dBXuYGFZAvCJTwjj5CdZfJYuyDAzR+h2SpzehI4cq1sXGKdrbtakT9GOjtG7NAYccHRmI9n9Qp6O
1N5C2F51oC+jIo0OOUpimzGxGXTdfCNY/As++PfFyKdTvDTJtSwMJuaJ6sBEHV+ZWtAggbagETXA
yl68bXw0wXtTY+SQTBIt9V4dxOo16eChu9rJnt+DeTwd4sQe4d+GWeG+VN/403aTDGGzSZCbb/CD
ptwsuIcqnKBybXWNLdOBBlT7bGv8CKzdao3SYJwbmNh7R7GYeL868jzxlt0QwskZfoqoy0btfTnF
L93ajHvSw8e+65a3Qnn21t2dMrRCoqym0YAAAPXYmvoWHHYCO26N6l2dDDL3l+FK25qgSiCKDTBp
fl5hCBVD9X2XG6q6TAQCTh0R5u+oTbYtctrNUoCLhwMsC2uZpG0fe4eeVjZHHxM9DzCZN+gi3zWu
R8Oa4K2kE4VlQl+Yg9SeOI1BDzcIH7qEJnRsH0PbO1SAUaHTsRuCvntRA6v2sSwp2qVllA16pmlD
sNLGZEnSuRp2RVjAirHvPlS5AowQuHXjkgH9ynVecvCNUSYaIqQPtfgJVVqJbqV55FUNmzEv6J7h
hqyPsdE/8Igwv8S4j8oN+YCi5lbEYkHaB/3PuPDDTDXesjFGPNF2egFVONzU6Jqla8X6LB4W9PKr
CZjAYkItfQlRF4nadEKdMg+jAPcDsux8QWzygryoPYVe0f9EonoXue7dzeEtAw0mVAMS/jA06E6P
bT4E3NsXUTjmTTKg+GPQ70dv3WVWojdA2yXJF+4++EDknQPq8FDScvwBQgAOHsabFFthcyRFiJSf
iDjFS40xD768IRaHLwkdS4TM0Qzas7n3+wIep11/rxpXocyEdVW4Cr17f4h2NBzPBfHrDFZiPpYT
Al45+AxLl3whGurPq9dODzWSi9T4UL6g8PQqPSzwMIaureDzrwGaw0vfNetOEJTB+imBcyu0jVHJ
ftulDO9tiTAJMu8A+WaNLH1Ft0rpgKDjg0c9mBv0fbRjFo0AWC8EJZAIeSb2ndsOEZdI1npidytE
LyAtdD9kUcdw+mKfGJ8Y78ZE2otAYbSWrcwab/rN6HCDY+PF6kBqU9QcIA0+V1hoODrUmAtsKGhd
0e6169FklqFfgTFdvlQ2PE907VNnSpSmw/B7jruTC/H15qW7BuO05QL8qy6ZUlLgxEcx5UVWbZcC
8+yBUxX9xK34EQusaM6Re9e1/Dl0bleUbeqH7XfTxSgLKu91cDBhxMgRenoL/ZX4a16Pw5wHdql2
bThcIitwTTJtvSl6JGVxErOUqRBDDekXaCqANXg3FheaLj4Weeivv9dg/I2p4TvlEEOFHR+hFBiC
dtmosfa/0YAfkanDsb7a0F7TKy+Lstt4c+Tn+AR630cm3q7diBRfFkjnHUJymBSUOww1+v3Wrxqc
q1CSYliy5HqBu0uDEC1jrfPvEGH2p3qaym2MnvW16sHZrUugUo0Oqx0jpMxNEjYHv63MF6PU3hE3
82MdifF5beV0VD2iMMRPRVBuWjWzo64neHgZxcXnEkzhtzfpcYRAEHoBz59xmq8KAPgoRh0M2EQB
y2YEdMi6x19d0so5tSwsP7E29HadhSyeG1T0UedqarEfl8h9jl2BdoONzHRIfKpEJhs97ZIBGk20
UsctVDQ/mypip5lGMhsmQuHaL8ldLA39xRvVPaLqZXIeNxAA6UD+QId33k9rv+S65SqPx9Xf+6jy
HGhTrJsWUWGGWlmyHcO+wBMGFwcqq4K9l55a4CGm2tTZvtyF/Thu2Tq63dwMwa9FW3esdVPdO89M
O5QpiiMkWMEHiALxz5qv1e9JB+i1jPOQL7NH99PC+33tdeHzUmFvJ0yijtdB37JJFLXQgE0Lwjvf
lJBxsmrIeOw8NOcKte/0DPfrFZqAdjPIWkEPwfDPIqrrrbgV2vCbvC1LanmeeKnXTbP0oL71Ay8B
NU2qrGC12frGYFAdwkiblSYJ0kSreYf8yz2hZyyazW2zRIVNRXQXeFpPjwR9qGKz2DDYKNPLPCQr
hHJAzgMhTvyB4yWoO4Q8Yi2PQedH/4+z89hxW+na9Q0dAqxinorKanXudpgQttvNnDOv/jzaI3/8
TQnwaGO3ATFVWPWuN3xXPGsMXdVQRlwXbeGmjRO8OCHdt7jWP50gbT4ZpSMm3hwOEx9sxCt1FdGi
BNVN+tzNAo/WXWReShG49Zqdtl/N1MPPSav7bQPk9urEfrZFsw6DLwijs9PZ8ctAlX22nVj/yhlc
30dVHbqpYWW7pLeVuzHtoh10BMdVg3ytsWFqhV4H6wLz8vUI5+sBJEqh9W2Y+r7rc/luliYdybqi
2XSGXuBc8PMhZdkB2EgvoE45rphhIXhn7R06xwJyqCcidqOh2/lYKroCyGLdy5ip08SBdfBJlDno
aV38Uiq93oxRy0KRqOW7JBHwqZGBPOS6074TUTY8xhaAuoXN/7b1KoDNGGDNHdtC3xlBiqa36YIN
KXkl8FsOfahvze6gsrG7XqlFH+0Y16dOU8VdLET9mtp9sB4Yo5tozOU+H7JqXbcdermp2dddXqx7
M0pdI4YoqSTZsIFoNL5QJUJLLKyq2VdRCK48+pZrAg7cFzEbzKq0tODTS9NgP0F1Gla+BWnR0FSe
Kkzlo4kvGyiE728dESl39ugZ4IpKE72ahtkeuyCsdjYF/wGCce+GPoSjUCv7e3PKzZ02enIXto3x
IlMP26wxrjam0WSU+UX1HSK9YFtw0ntjDOSG00mybYGFV7bWRew8LRw7KEOrUijeGqXJRIOvTPZO
OOEKCaviR8hKeZYjZ26mOpZxwBpbnWs+QvOqWYbtHlkV21yby6pYi8Yx16Q/42bVTQl8lGD43ki/
dJ2hN1YFmO46sPXCxfwP8Mk3umod+3pnEC/UUz5Pusqyxjnjh11G6V3gAOoUY5D6BECqOHCDybjC
Rw9KL6hqN4MT2NsiIRc5S3FFgEkVHiZm3V1W+tGz1ug6hUw+ncKos+ktN8mxjsNx7QSD/sDxpoYF
UKVbPbTjbw4MC+xCPdPtigmAvUc62RWGziGEftHUdsFP8CJW2mCsgidOzvH9kKaRszbJu3aDmGzq
KDH6wxC1lcuL57X2fbYDWYPXE8ftzmK9Ojl6rh/bYCh2JBzm39OU3qOoxv5O6PAjV1YThA+hxTFd
dYzmIGNneBtrXyvW5pim59BT25+jjAy3IfTBlQmNbpp9nh/SnEzoYFbgxRcqq2qfxpFaQybCLTtn
rXXW2tYr5rDnPCn8Qx9mbuQVrOECmJsS18/jCzKqfaBFhy/SKLvSi54ip9sxRNas2JwCyg6+aLKu
G/NYKeompjcH2LPN/WKT2ubRgv83+fFai7ujT3YMTbONnRjwDYtj0oVbpwXXGuO7MlDLnRopG+pf
f2tXlDJDpN0TL11iOau06ySksrPS+MmBNLyhFDoougbFzgofpCeZej0HHV9LV0LR7uMieQx61RVK
9xIHxZM30fAomscSkT1ZvcW9gwADYlKoH4zUT9Zt2tpbsnXuSbSoThaL2KavmvaQ0Dl2PSV4B/Xc
xWF4jkvitD1YcZoWnKWODXSuel+6vtmqml2thx5Iizbihs9xhs3rHzw96U4TjUEHChxdXG1vUvfC
+nQLPX+zDWg5vaaII8oWf6vGnWA5cWLOj7H9luB//+iLrjuKUumZWjJ4txNN4ADcjeVHAXCFljvS
jLsgK4YBrAQSMG2PGIPgrDQ2EBbFimKNsPDGb90G7jJdg8L+5eSq73raVKwHy0mhljcxzphTYu00
y0q2xKrqx1RvtIOUluWmqafsIu5l7Rv0JNUkZi9M4bEEgnZkUo7kudmmPew7zxxccA19G5VDcVdF
cFw1Di93Y5n27LGxBiAbxa+yGb8XRgBIdeHOwVbH2FxrixfbkMN9OcFCqPLKOYSU60ecOsYjcdpw
KIG9N0JQaHepoX+jP90efNuC1k5Q8k966jUqiwuEUkdN5VZVgM8Q/DbQQ33c1mBlD7pd8zCcAVc+
y82bHhX2puQ8LeiLju1uChOTekif6LuaSeCOoex2slApMc1BTntisXNIlZyJVvQWqu6JvE3x4TDp
nqJQVPSTzfQubCXUE7OLfyThYD2nuWxPjpMmJz+xmnwtcz/VVmHUWJR4tpJYq7Sq9bVZ+cw/K5uU
sxFrFmwXH31wRkqYl/hnmz7DKmyn6eikbfNkWYW+LpS62XhT+i4F/Wz6oo+OHT8j36PbYTvddCaS
F/J2hoPztoLlzBrfTiwCXX5UQvpHqOTH4RlkK96N4ZS8eeWYQVMicrOH7b/uPdbUJKMLVzuD/cCe
pgauKfX8nIUU/7WM45NdEiOhd2NLNlAKpMihSq6DvFHuM62ufttszRB/Wm+nF0lx0PQ6MlctvBqX
KRPeV4mdbWEYk1RvN973JqhP8UR2DOA9/gt9FvVvkDOjDymneJ2HDbqAiaZvrLX+Mciszyqon7k3
4lj07Hvo5Bi6qolzNzJAHkqtNnkNhF+YJM41+a+wtcZ38KVHvKz7Y+q0nALqNt9PlVIebQRLB9W0
ORYFtk+Fp7cbP+6TzRD3w3b0An8fTd24SfqsAXF2ksNkIw6DEqzB6ZoCdmtYu1L6wSvrSAkZYCwP
IveJrW+4WU7J5Sbss+K9zWp104txOHq+mR+UcXgnfMrYphwLdrkuExd65SsIPQx7mwrWUdX0Po0v
XI/J8J5gfncPZTxknyMuvPQjGtPty6lfV5Zh70hMddZ46MS7jOrTNesUfk7gG1tSGPudFo66O6n9
eGnUmy9KG9YQ+w1YsQYd/ppjRksgiUslI1d1PMb3eSw0t6nrEsPZ1gDM1DXghYngAbq5+sPgVxbH
7yzc9AhILmdY51dJeisQd/ybqpXaoZJGdRjMscP+vYCJANzyQhcQjmhRZWsISele0Uk9UXC3OzpG
GjxayWS70VBZbgdO9l4FaCqtSlf3qrCjc/ELLNjcyoLJgHmksjIDqWEl3VnPRusPq6YoTkZFuzar
x4RFgIa+ogX0MdR6WDeWwa2WVowrM5StWKRnoY/NSxP1sAGKXjyTGIWhaATJSk2Z4cYo3mAEbnNZ
PitT/S0Mxidsnp6K1NxNDsG6/P4xhi4tpuLtkiR7gYfua8tUT9ak5fvBVNVNJnCzsi8dWE4ZYmPW
zlGrxaPRoq4NpffZl8425TWtWp8BZakXJLPRdgy+50QJXlnb6RXR5eviMGe1pbZva804Ey44bRod
BqCZht0Z+ZS+0fRpj+EC3MbC2FPxpWtavcFeM5sXvxs8qIws4l4a2W5sDa9Wof320+ylU+KTP16k
KzRKJhp8l5WO7v3UPJnCMNdtMgR7ATd+Tf8xu8iG6HKGpEm1THa4VvKJpAjSEMyNkZRExxbYl0xm
8k1tAGpDBbDDoq23GkNaBH5Es0pK5k37otCkRInYBFsy3JNNOUZ0AjLbWoNfaSuh+T/KtmmBMIpg
1UeZt4GUS/ubaVu2yJ573KI3mqawgBR0DvquAcM1OjBRaGNf26xpNkOIQQzI9Dc1wz0fSnDqdtWl
z1YF2S6L6cnGteFtO8PxQRQt6FEZmhZh+sVlJsPJZ/M694HS760aVkKJ+GrPSSDfW5n22AgLBjLE
Al6mffbgr0Mw9ZW7NvDCberbMNfpS67CMP4im6YEgNDelTrc6+DJR8+WX6IQqkspxo9aNj8MtcRX
KAWR0WD1bKhTzINVZOzaMu2eIit99XLzq1+H+irPO5ij0jro0r+flJEtIJPBfTNU2SYeSoNePp/B
CNRuhQ5d34yXksuvh2xlRvAkK4qdYxE0ygoiwqeX6Iw8SIprqJ0ThULkrZoaUm0fh/ce7lGrtIG0
pRLs59IpV90AdhhkiBB386F6ynT/Jey9e0Uxvgdt+DTF+kVG5N1JVIOUBWDapYD/eZEPGcgc7uzG
sB4o4+8LXXFzM/46xeU31qQSLKnSt7k31HehaSeU7f1zm0D6lLE37KVGscJRe3hgRH6L2mgTjOZr
HUwQR8xXrTLunYl1gwkKCRSP9GrMDo1vHiBrvMjMuoNBwu3UoK1tTANXDnW0jofoG4y0PaRGbS17
I1vnAfkGdUkbgEphS5A6WGnYHyZtknAIBhhuccW5BghVKgWlNl9xQ8OYM7Z9SVYafpWDF0GOGILv
zNN6F5ntJ/Tvbd/bOKXBZHLU4EHRjX4LyyVaSU5vq1TT3xgIb7bJMEvU4UXQl/KsgLZxbT4r+fQK
0djb0LlYmy0mLYmw2zXfet07xnulZmevgf1c4NG28kQSbBGDMeat7Pelh+eWsU/86OCzL3oPehtH
q75vIteRwUvvq0dfmLtAtGtTKm+yga9v4vQLAwHl/OhaU/qjUIJNP+kbjscsbDHCHNwY3oIRWn9i
s2F7sHPg6/N/pf2QIk+DTTNQVyTFo4lsz0OMMDbqVm3Vd15L70bC+OoMBH449R45Fi1T/QDtkXVA
Hb/mwoNiitTX7Sbfplb3zlXrQE2c8l1OA+9IP5myo4b9a0ECOcGPfaMRCQw7PNVV+H0y49HtUOYw
8ZNPtYVu0KkaEGSZvNOpfaDr7LmqBujolzXSmyQ4Ms0/KtHtBjFcNnSYyWxy6H5Mf50ZsBsTGKib
SJp0vkvOzgUif7OWwrXhN6+inNo2GbXKhUlgw5UbALfbVDlHUcHeiVN0otsPMPHxV3LML1UHq82i
gDyrSo4zZW/QegnaemPptXIIbAmSkDoqFJG22WYpgWZlajs/IcaIfeg1EK1KqPnWmB67nndcO1ax
IVDli1JGYL9emx+dkR5lDIJ7SAtgFzFq0xY7VLp2RfnbFGmvr1IC4h+UKWS++0AXtZZAh6Zsa5jy
raE81BUomoiG5oyo4rlPI3qyDu0+2F7vUSrz7xW9rIPUkuxYeeJ7WCFbbEiEXNsqg1mm5bCBdSI+
2lyBhFTQatgOpVpuAc6/RFq8rSn4mmI6TwWHjRLOkbTGJ20ofmuOvtYVBpg6VeUKXO91VMTWhtW0
G/taHMFW1LtsGo3jJKhIsw68SJo0RgAJNTfzxnYjoPnKot7BvXoha+hQpuNTgpvyqvao67QB8Vqo
tPep0I7kiYkNTMLf1UWl6fj+a1vpP6UC4hc3yIlICBm3MmY1UZXmWyAiby3pg7tBVUoIOWHkmuTz
rAOj/jHS2FlhPMvx13O0nVAzOunDK8h77I4WawUdIMq4gXZ0Ad1tC7qwboOpd9M4ideVSWcJNQUR
LtIvjk6mHWgpjYgq/MG1J2nuGnpPWwVVQ+iJh9oIf4rJprNpTZRraqVc0pdZq4pAfAZFf0G30bv6
Tk/YceRXG39AJItJEuhZC3js0450dVVA9swS5Ql/Vle29S7O2scxGcxHnD5q/KawIzCAh9YdLPyd
g7rgNddb7aiqkbnJJSduQyp3PtqukYpGMXu5Hgf0agSXjSur9MhbMO/zLtRBAqYz5tNPKvDukYzs
rzaRQ4oVHILRubCmDg585MFLNqYfnYpc99cqvSoWMQUmgm2+slY+J47+HKi5ceSbZKtC03630vg6
FmW0BkV/GIT2noKJbOm6fGb+RBGbMq9h3Id5/sLB6jG2xZ3tgOznLImrfGy3foWzqQkmvpJR0/Fx
qm8I4vgGBYwpOxauKjhDTur0GMU5IEQR3nGkODf4rqxrXR7g6XxafX8mle43zVOY+B3bWRlWL8SJ
Fqs0p04WfbiH5des6tQ4qW33AYJ+UQP5OhgLnvIK3XmrGPAR5lGjfDea+tk0GLGxCY6gnCfT/mbV
dJ6FjcNFUiv05SGi+op6F6nDU5ZS7qoyvxvb4ajEXUbjGbxdWM4xDCiPMoW+C6m9gNeN6saq9SHC
9lt2+YLSowmFHlmO+lOYwDDrZbMXTBK3mpQXmasP2H+9Qjp5HRwMPlUxQjltjhdW5Erk5Wma5N04
jW7lh8dL/GI2ZALNk7VvwXhQtp+FeaH2J0cRaMeRxbfyLegAbX9Syw7ELEshpAEb6QXJ5bIMX6Jm
+kAV+VrrOfKtbLhvPfNXbTpvQ1dR5zv5vW8ST2V5uJcnPsCJdRHN3FeWjNfjZd9KLQtfAo1Gucwu
wV+tcYwnBQ5lg9EWi3oUGs8ldIhtN+j9Xokssco0s343Y6t4KPwIbRdkKthuPgy30Qo4ERnpZkhg
Oes11PQGEuA77Yz6zjQj8WB6avapVHn7ktNzjNAoXy49FCK5S7CTfJTs/r+UdCqfRU+xZQyp8lF3
bbf1i55WXsoA0/PM3CidR1+0yQCE6zg4k3vSu6qSoZ82kbEfutJoDzXk7a0VakZKn91StlMXhUeT
HLVsAxSdBYh9V/X9kF/0xdQrgM3h80Rn7ULK9rddWWg4i2jDfa1atGYjHaHWpFYNmnjSRLjE+CnG
kFpGF8SxR2Qe/j9NS0UY8YVOVLLgSQOYXvjkG+UhH7sbphJLBgwzl6Gmw/w0bP3qJOEa6LS8o2hY
JeaX9Ja70IITzTzGJuareY2RV6fAF9aTAib3OGicHwZBzULJEnprI9dvWZYtXG2e3apacKCpBsWp
J5krbx5AxzYqxm6+AadVjW/4oC69tJkTSlunWun1DU4c3Ut5GdzgcjXVOIrN67YVCzYi87ATKHMd
3aq6PNkUw4Ze0XOXuzGdbvz8wluaJ5qY0FJgUcflCXR21XxV7a+T9sDiv+4/rt//0gua2aCkppnU
RppcVqj7xtxAh38Fy9gLT7vxBEsXmHmhoJOyRFuH5alXQ7eMOAynj7mXr1Q0tf/2CDMXFEfD3qJG
uIr5nTGsLDM7UuO8KqM0INc0T9cvshC1pM5DRnzAHW1MUHVlRAFvQxx8dbd2k7Wq4DWvr6qRWBvl
DOFj662OL/7au0+/cN6/4RKl/90aZR5BEjl0ikzVKU+A3HBMpPFD9P7j9UdbGMLmbGHxjQlhQCEg
vrXmZ1HFv0TQHKspc27c+8IYNi8j4w/Xr8pGvZc1iXMqEnU1agWCgRNtQrdLEYB4++sPsTDM5nEg
dhJUExuZdirKp6B7KThfqdavFu3t9d9feojLh/njIaZ4sPHb09STrT5YnNMDQWx3cD8Z32qn+DfX
o3kciANRVfXsieaEHz0K1QKnJfyhMm+8oqUxNJvqUkfcVamQuDmAsFuyJbb2jWV2aQjNJnkbh5Dv
slic8sL8Th141uICL3Cph/84hmZzHCMfp4lbeOYNxmVwurKth5Q6DapdCqvoIqz5ef07L7ykec4H
olAMKDlSnrxqVO9jdJwHuj63bMUWDJuMy9//GEWBp6YMF0M9tTFm/UaklOuwMU5GKX5oUViggVVQ
Uyb6jUVrYdAas5ldSRHDLtJh5+ehSgPQd9aJHXzXnV7sq3roOfah0Ln+4hYmoDGb5UNA7ZA4jC4n
K146TAgAR8MnMOEXHBl+X7/G0se5DL8/Xl9ThJ3Ug0YwCSXUtGQn/frL9Z9eGMHG5ZJ//HSulbZS
Wcy9SKO/0Qf2dLCUUjk7cCdujOGlu9f+9xJ+jYICma0AN502fUCkB5Hy1+9+6UPPpnZexSjFp1Gc
YHCcvZrjrBTJITaHXdUHzzTYrBsXWhrAs4mO1XpUAxaqpzDW95VJ62fAgyPMQqCdSIclWA7oZ8Jo
d/25FtJwVGM272slsuuajMjTYDLNI9nqnKc6af4wiwYCrQHlpfNU9dJNHT/QKUBipViFhdpF24kT
yYYj0fR+/WYWRrh+cSP/Y4hUndA7E1rOKTX8J3UEe0Li5F/QxV+2Y9zYAxZesD5bIYqxylrOoqyk
SnHEcbqg9de824O6tTUk332OEL6xihsGcgtDUp8tEB1KjomWlEDpKd8AYpHx/+uDzNYDvHRp+wqH
CTWUT4MP6JkL0a047EGUNtErSvNX5Ygb32Zh+uqz6ZvZ/aCFmSFO0MROvt2+pCn0yWC84T299Oln
U1eGAoKsxuqQ5WdFD9eJ4GiZ/h7bz+tDa+n2Z/NXjUZIb7TOTlGpQjsnJLv/mXX2jUm79OuzSdvB
j2VMSV4OtjhyLF9ghe3a0L8RtL40iGZztNMKtbXZa0j50bqVZw/j4yBb9UZpsTAh5hlCoBSA2ZMm
Thj4jcgmprrg7BBvg3SAYRW7WXLjQpdp/Bf3wXmekIKBUjPZBRnONmZ6eO1tJ1AcL8v2woCpEdjq
h+d738bO2l//6AvvbR4bZOg1gumyHmHIomN10l1RGD+u//R/lol/e5jZ7GuSytdtPZtoi/ToAmmC
IXJt4hq+lldzxGYprT4xUo9/mr5Ww+WzBOZxTuXdGf3Y7eVU0bDpcXsbUCEd7WLAeLCyzr1VDW6t
4QySm4Huhqlozj1WZz+QRcU/2oCwa8Uyhu++iS8k9mXZuEqMtjipY+T0blmLXNKlnEDhBjU6mp5X
EjuLEiJTPfOpR7H3Di6e3pXSUdd44sZfdDWN9x2+MyukpPCZk4t6OVKIuQ2h4u5SkX5pZGbgzlcH
ANmF3EEINI5Vm6AzUaHGpUXv7HoeHFQfBcI40THN6gZxjax1JE6weOHWZs/lpF1Y6GlCduPUWees
dZxtr6jyYMSgZYgzkQRYeX+K8jp/wrrR3lQ55GkXi37IckVgJKNbFCkKxbIcgSL7OnwqAzLIV2Ym
DcAzgLlf17+uvCwLf/u6l4n+x04UmhDq/JJNousxgINz2w3uGMNUjeGdbgxPr7cmxiyfdToq99HU
Tm5WVTijiL4JHjXEuo8jwii6sBFssqbHN1TRFfj2Sdo94IQDM8V3+ECrRu+F41a1zZnTH0HbbyxI
C6ka6n/RMn88gKo4WcJd8gB5a935nZe9phpaQ2SiavnsCPQJgJ9NQXhlpHDAnmKI+56DL2DQmtaN
4mJpws8WdUOodRMJczzldo+C6Ac16ylBMBFr720Ybaoeim1cbq5/s4UKbR4KlZUThCgojSc7xN5v
Y/VN81qTIvGeCqe+Q9pU7ZwmS2882tLVZit+UY4sWSzEp9pH7lFIG09pNVS+91qmuZz3nU9DxIV7
/dGW1rHZ+p86Xdr7Ji3YckAIE4zehwxARa7/+MLeNU986lTa4zhJyxO5FZ94VVzMNdsHJcP17N8u
MCu4cHGjdzjU2qm11K9aUf24UCFSNX+5/vMLlcM8+cnpzK6Jw147aVHzKSJEwJySa139FtAfu36J
hZgiVc4We5xVMKerE+0EFSq9Q62uwVZGrJ+rGeFbshugUeNER5DbgHBNhRHppDgchUX63WiV8qtd
ifHoOI62vX5DS99stjx1uV5EFcvpSck8PJS8B2x3fpkWrZbrv7/0Ti8D8Y/Vo5r8yoj6TjuNQ/S7
9uqNB/m+7PpfVqPfKPgWxvQ8+Smpc8AeZdROtuW/NhnblmncChpb/F7yf+8/DJum0wLu3ynyu6IF
yhdhjlOPV8aHMEfUUib3np79ript29nGz2Ko+5UvG9zJEmQ6wilvDM6F2mqeSIKnfWXnei5PjVHs
nM74ghAdyhP+K4Atv+C5foe+8fP6R1sYFOpskI66gVAyriQmjZDhOqsrT3Xd49IQBuGNj/bf9vGX
fVHOlj2nMFWMLEuVaGQFuo+LRwo0i236ZHwpv2M752EiVLtG7Yqfzck86GtKjQPOghvUjfQu8+eM
0KpgFb5kb/ynegthnZD2fP0FLA2p2TLpD1HsJxqz38xYk0dNPzeEWN348YW3K2ZnU/TwBIDHHOQi
+y22dTqC7z7Wl9fvfGG+zTOwvAqOC0RK9aSPCQJxs9/batdc2pevQ13dOPgu7MbispX9MalVYcHw
xIz2VOP5drFqwFNKR1nRtfdK95am7Utc3Ci8l17WbChmHSPcR+Z60gOcyHq7e4S78+z7mDddf2FL
F7j8/Y9n6T3sZKGfyJMmIBpFoyjfHKcaL91J+U+ZPOp/a8sflygTRF4gBdoJFydI4eVdA9tONj36
x7z8WRrmrf1x6bto//ssAaA947XQTlSMQFboqMkdT3NnUzgIGHUL55uwCwJE7LJdeY2Jf+a/vUT5
vxeO9EJ37JRV8j+hXPg7bg3IeZ/Xf3xpSM9XCtsg0DkeeCpUQ3X63gYfcGVdD2T/+gUWZruYzXY9
GAeZJJk82U4/vo3SDPf4a8OeuP7zCyNsHoaFHGWyLZwcTlor7o3SO4a+A989e7/+8wuvZx6EFZWh
SKYkkrS31ZfOhqncZR1pZzBcSLeFeXj9MktPMZsnYRJCxrUb7ZToVvIiQic6I0TTTlCGplvV6UIp
rF4+0B8TxdFs3U7CNMW4IlS2vl9gAqrCHLhU4HsN2HqbWzbe9v/2RLPZMlZWUqSNmtGLjGAwKxtV
8VaQ3DbXf35hVKmzOYGrKWb5aZOdorj+InyOrXp/K5FkCWtVZ3NiJEe7Jt4jOyGnhuAjggGsy8H6
DzDAbX0oNcEQo47XFF+gQCy6x8S0jTu/sKMHs6k5MYkkbm+8SG1pbMwmEBaPGvL9Mj05+Ac/WDqC
4TySOAFFprmGS4UwqY7CAz435atD+NV6rBMcH4umgUsVQ4kOjTZB8KPCXUwiSEFag0NGTk310Y8J
rG0Uq5tED9SXzBbq+4Q+9KcpFLgfpEpXb13m+M8ECoqvYRQjs3Yi/QutG3WHR4J4UHCL20J1u5h3
BFjNe5EJyjLAxL5V4/718aXjzLfDCVcfr42xbYD9uML3OYBKbrd4xes3Ntz/lqL/Uy1xicvk/2Nm
NDrWrxC/ilOSl1CtsFaDZtggEWz735NSqpjxKDIr3Qo9xQN8QtzZxdSij7o+lhee0JxNzAQOND4/
hXfUi4l9BYNGKHZN8eP6r/912ktn3kvVdYM0KMd3jhO8S1T60f1ESddAMIE9tQnS4vX6df46I7nO
bEZOQaVORSZ5CtnSCMFxwFCCaH39x5de0WxGIobMiqruvGNl2ndeF/7u4nTHmnWrbfTXZZ4RMKsa
NQ/7Mj9V09Ogf+T6i9Y6SHk+J6Cg6/f/d5yHC8wP11GdeKFvpSc85rStJHn03NSW81zk9BlQwQQp
6qAggTyKiyr+HggdsJfBMeaSNHMLbVp4i87l73+M8xx1XVKZIj6ZAuFVNeG4FHEYIMfi7fpjLr3G
2UiGpjqwXKjxqewFeqR6q0XWV23qeGp5KyLvr0c13uRsYykx7ZwIpdaOCHLwqZsK5KdT/Amt7hWb
tuPFbutiLjje+nKXZfZvi8NsXNcWBJAR3wMsbLzXxkHxoPfhJmvxVUXjhrrKe1dy7dA6GIgoZf1+
/U0ufarZgCd4gFZIQjmjs/r0uu1iMYIl9y0WwdLPz/YUQoCmqiCq7Bikb5X1Uqnoyz7+6c7nCWil
Edr+iIHjMYE0W+hwZpFVc1S68T0Wlhl7NpHayU8RLia8GFDYxw5T4fWADf32+s0vDC57ttng+U5Z
n1eXmx9+C7VcR20I8dLYZWX7qhMNoKCyv36ppQe5zKE/JmM5ttg1942DodGwJbJmo+v967/99Gye
e4Q9mNjXOccWxStWaPYGyUm6uf7jC0PHvjzPH/dtdWlWIyFwjrR/Cu8pHl4m48v1n156JbOprRNC
odpa5hyRsa71+nihqV//5aWbnk1izJdbb9A0+1gqmMH0RnSxbsEYQCUD5MZ7Wbr52Yw1M9PCuyhy
jool1m2dHOwhfL5+90ujcjZbpZ/oaTUkzlGiRVilbTasu1r9MULHbfCfMSPjLW3wCLl+tYV3Nc83
y8Im81UUaccaLXks6e5bXuasU7Q4N66w8Krm8WbcvxVKi68xoX9wvdyQT9iNhvvr9/8fGvOXFdua
TWKytaYmkhY//8ASFDz27+MPzpvlOXwbnpTv8qv9tX9tnvB0utdvfKGFjW/OGA5KM9eD0LZhrRfR
uk46u12ZsMjhqVsIwdsA1vb1p1t6d5ev9sf0SzFyJzBF2kdLEomutOJrpzW/r//20pe/XPOP3+7i
2iFSC98hz/tC1Lcboe9HSnrjqy/9+mx2q1HA8bLhq+fkz47vGk4ujf5y/c6X3or83zvnMCPiHqXK
MSoGc5Xrfb+GIxrduPOlX59Nbb/BuJADv31MPWdj6t2TEw2H6ze+UJ1bs6lNZV7GTdDYR1nkv2KJ
par5kl6U8iKFImLVu+uXWXj3c84uwm9asVnA+md0eBUEdH6BYWDeXf/5haeYk3Ibp0wKnGv4tDFU
OvrhU9psCmPAsfXJDF+vX2Rhjpnzaa2GA/ZYkX1UddV7Nm1/OpYY7N81danu7ai/1UVaus5sYxaa
6RRWQelVKJi7TGsjfMV7ZK00zubfHuTykf6YZt6A0yu0UO/oJ/KYsDKUEUEt3VMpnq9f4O+fw7Rm
4xUlZRZ0fdKfFA1dkibReioFKjrCAfJRfo3K9saT/H1imPPR23j4h03AYCffj7DwMFrx1qEx/PJP
jzEftDKTPiv5Jd7IaKKN44/9g1GGORjD8GvML034QkERdv1if58h5v8ZwtZUYier9Ce9aJ8VBP+1
j+twGj5d//mFTzIfvKgX+ip1rP6UZp9W9a3DjzTEWmQMWyL4/g1IQObzvwOrwJiww4GiP+Htkbz3
gPtb7B8HGFpOO92C2xe++Zxf3vhxgZOp2Z8cLxw/RIPXkSsnLBNcv6nlZhh0+9uk1xCSjIIQ1lXr
pORbsCn/f87ObEdSnNvCT4QEeOQ2iJmcs6oyq25QZQ1gBjOa6el7RV9l00kgpXSkX8quYwIb29vb
e30rhqEYHIo3xOAQD0xBzPZhCHOekSdw44CN0m1USDhPCqBPd1oAgOtNoEUmRg75IUMP3tHLJUJk
A3heGT0e4WAjQR926S1SKPInMJjhd1rV4ZOMBxiRwIED1qDVRfXWe0eAA7Vf2gT6Z9F4gGC2EwDX
A/hkPsrzoM6UTtt/QxrMOoIuVTxaaVMfy6QLMfGL7DxaRfnkde3oV235pcy9aFeC0HVuRRF+g4NR
fSoqD6g9r7dwqPbimwpeFFsX/LEjK9P0t0DF5p7niOFa7vG/KK9KQqh7oPOWRVkeRVKOEASK5D6c
iiIokZD/OYiMQtGfh9M5g7niuKG5QMkXXLT0yq75cVzJ6WzXZLTi2jY8DYbJ9TbC0nCEGrwbAFFx
bUiGN1WHIWz9mpUptvC4eZ4L7AK3h5B9AlEcJOukAqodUn1AIFFR5hd4NdQurWxIS7N5Fmug6Kpk
guBRzI39HoZMY+qn/cP1ubw0A2bdZlkjAnLggwMgyUk7AHT1qaS5y/ls4W4MVKw9R8tI9PbFT8s9
e2tnwqUemQUazth6IUCpE4zJe99IJE3cH+7amf/jLZPPtQIVIUYw3sK6TMU/IPS7k3EO80MN1BqA
hdd7feEF5ooB5o2F1GE4BNMYb8FzPdVyDKxO7D/X/Cy6EOAWgq5nDQHsBMAXimBo85YC1Xq99YXl
f64JmLRhYirRetgTeKmqQzvAQqItfjZcw2ig4yvf/UIqm7NL772LLUDmtFND0EvSU88A6wGvJdSx
BEbSddmBuXSX19lF5P47di13ZWIvTIi5ZKAegS9mCPcCWFOAcQBBxQYFdCuV2Uvf1nwqo3i9g4wN
465daF2+XNiE8Dz0++HX9bFZesBsOoPa11SkphkKzXO2zxpn2mVNlj1a0NoCcxpVK2W1S9/AbHIb
J+U2hj0LkEgMMmMcP7PNUbjRnnEcF21bs5WvbSHbzP8nFoBTXJZD7h8wIcODNK67zT1pw4RQI++r
cL8I+lCvvgIfHt8MpOkOFkrLthBw9k/XO3Xhk5hLBHihnE6YOg1yHPiy2LnLM9Dor7e9sBLMlQED
sbIGsMc0iCG4rzVMBetfKP1aaf3jmlKXz6UAKoOBGsTLSUDsKryF2M3ApK3M4XQygcwPS7dxayV5
+HVqG9yrEQMQDwir6h5+Rt2p1sDKt7A/eUXdQ34uCo4coiSAz7F8Mhtjl/mJdF7yNDRFeUjAqPGB
tnRfr/eM610+2v/nPmCq9d/5j3y+DosmTALHcOdUwv0TKISQ+Bju6HFI2BMszcGAH/TXkMKwoLDj
EiZXrj64gO4cPM/pb+ymhlbfYmVyBHn2JR4j4sfE+jaQvD2REuXTWWrfUA3qXYbLQgBaETeEBLzF
KKR/K5wuAIauH+HAUJwSYPCCMB7hk36hpsQVdKlRQ37GsJxCaU73Rnuo5sFwZ6+ktcttWrVwfkwI
34iEgaqY6KIC9bXG/79r/8uId/kO/wjSiRawIPA3/0y89Gx81PAjLKRXwsjQAeUbHJCtO8Lld4i9
cYdAB/BYGHltsqJW50wVwyGx6r+5bTLcuMh4Xzc63F+s1/xIoKLSteHWie+gA4PTUOzvsD3on3Kv
YU8DPCyAgpKhxgUAPENABLZ6WD3A8p1t2OSNX5u0gUmTaXpUSlegIiDPkVUQuFWdxe5hWQMcceEy
WDLViHy/UBQsZJsJVmzf01EnEiQVJV4L0QKPlaTeKyo8q5chyfgPAJ4RPntG9VtykRm1XnNKrdTe
0AgrFdAaAranwDP0+DC/yMKGjwXwtAFKe/CF5u0gYQMiiuZoS0UEUpRR/z01sF/KErvatIjSB7/i
oXptFLMBN2t5UGcoC0pwEdEC+gZezVTF/S8j+vpggZx3BOWSHRCZxqccmspjksEpovOgEbSYBSQO
zH5gilKLe86L8G5SJciCpoLjyg1rQAtrgXuFBTrpLPDrbHiNinF8rFUGoY9Uw96LmwJ0rYb4bkNe
gN1UPgPSxs8YaEZeVIWAsgDKaQPOexNmMFoxLIVvCADB4IeqDpooh1j2gakOulEleR/7dU7BGgZF
Oml2ngME1x6bvZfuHVyi57DsC7ObENgbeHDbmLajU/AX0ev4EMu8eApRPhHYrUG9T5lyjA04lbAh
4+StQeb36MU8e2QI3vHfJ1Ke8riHRXKFwdo1cQN7z0FH5xDVoM8AtraPphvknZlyuHC5GTnWnZfX
G+12MOnIWgIqiTPm9NEjrZtthcNgX4WpA+AyKnMcOHcA1AT7IzhePrFQlL+cysAPA16yIZYi9ovr
CXarbZmdehufLyomTXePip76EDYy28XC9XbINcETNVPpN0d0iMFtHSZn0ZFkjzsJ+WUoU+dbjcrY
7wI2exRIv47D9awg7a4hNWCMISUH4PQM1BFhNn2TOQRBtLKgM8BhhW4tG4h9OgJjw4awgDTCPELP
S8+1Q/K9y5j0kZ8Asg6mvU4Eb5WcIEehsyNoiOocOxyOVzHcC5IUTumywRlK3g09srl9BWSZpSAJ
Q01Je1BwhQAnEKmAYoibE0CezGeVkOCwAb2CTGmJTi2/wJ5EYQRgQZKM6W3YU1izlxx1KaH+CtYv
OcNvEfV8Rf5UQXsBDA9sh0SnzLZT2Qs6pf+aWmDIOJi7AJ6Or3FUEOThYfCrBvkCsScAHiax30xR
2d88F5JMDp9BSxQKtK0SIg/4p8BrlpX7Xqf5mdk4gKocrF3pgtPfJVX12E9d/VemADQxkUY3YgLr
MmpMurIzeB/vC/OC0B58Nge7VBIUKMFONhYs5l/VVDd+OVqAzsB+SsDbHqA7i+nqzWVjuxL1LAUC
l6jrXUAaEYlwV9Ak4BGGE6aZpItXcioL50k6C6jgG8SKNGZpQFJzR5L8twCxDnYuMNSYoOiGS137
Yhf92h3+QpxIZycocFx7WsOWIshwuTzldGMDmJUjdVdlq7U+l6D2g+37fxqvmLPJTmE4ybPCfpK4
sbqN4CWzSUBnu0GJugDSRXubsaeoM4xL3iGGhHtaTMNpF3cOg9JcgE9uWfYxScBMNbHI70avgVGf
rrTfugD+QgP3VUJjB19qEKA7C/4usYosFLZFzpExG5bFIMFumaF8C45jelcBqn8sVOj9SE2EjVQ1
ub1GE1iI5ZzZ54H8XX4pqU0CE77UzWFqnpx45VSyMF7OLBTK2lJTeDknge5hZw0AQrlp3eqLTAEp
E8NaMuBf/cIHQzavP+2bappGAhoNvD6w8xhgWHcOMhoGHiSohinEUH8TZPD+ZkU4wqsJBggpjq1P
8ZC4yP01Zp/oadrBSArQUPgJAItpqar6Ww16xP1VSgDjo0Ce9FXR+l6ftvcw9wCuH9C60g683GF3
4GGBiERS0XV+JSEDXgmFF3qQXub0u7mL7uuKLM8wweLB5xpw4HIzwoqgzw7X49WF0aezsx0qyCol
PTBVh5yHW28oopPtINerhzFdKe5aeMRczFiZWNOpAqVUdi6DeUNjbRE1/wUp2Foptl9Y4f6nXkzB
4myAsoIusx1O2iqj42ARcnu9i5Zan02QkNs9RgAagdw0QVbbL5Ea/15vemF4/y04fDe8ju1UvRrC
Cs1m6Q5QM/DsqnNXVgzuPG6yu/6UpQGYfURuCegnnJ7wAgkMRlqdho86axpEah07fu4Rs89ICZx1
bJzWwFUZi80gpH3olXip8qz55BhfjlvvuooQbbmkH9BVF0s0SzSPVSVW0olLHTTbxiQg71YyySpg
sKqq4WAtwRCz1vJ+H+N6XE5m2xa3SVRmDXhxpO+6XY1CzgdVm+nBjZ34Gy8p/ZFCJwEKc5w/wL1L
wJ6j7O5smehjTT04LFegQ2+SMob5caeHwMRlhNi4pTe1U9bAnoX0GPYVu5Nd0p/g7Ga2NBncdgMS
irUSRCxFL5e/v+v+2oNJddgMeRCOSP6xMIyfM5jU/eKA/R5s1Oo8eQmvH4qplLdT0etPVd67/N8U
wbvnxgMMKtoaKqAJot1ucCH5LaKnCcjc/fUv9+PZjfTbf1/M8Ai15fDLDWhKwFaswUwHvHHlw/p4
frO5dCvyBLACRc/gYz6BIesxzA0OYKAcM5B8idGfmuFs3kuKgnkdI5sdwMvzGGtYerSWALARgIPr
vfRxoMfmwau+cDjreuIBh2s4fH+Kl7b1bj2v21lljGuDsfnD+/Lt+sM+no7Mnc2XcsyiWHAXbwPf
vFNTkGxfkz7e0QwHpuuPWBj1uUYJtPSOK1yUBWIkwL2Zm74rVq7nFn79XKEkPXrJVzg08CJpbes0
924MnDx2zFLDyo669OtnmfJGAp0Ef2sa0C67hd7yS5h1v653zMIXO48GXTloy8osCrGhORkBjCaf
zPMES0CXgYF+/SEfLyZsHheW2P6NU8O7OgvDfpPmYifC7sTgKpkW2U3ZIV+TkhjYzJyuzPKlQZnN
8rYITZcYjvEuOz+Cd+N4+V9Vba+/0FLzs+0PGEmH1R5eSA6N2nAbc88Sv5N8eLre/tKAzza/yqIh
sooxCzJuYKcGy3dYEa9lxZcan+1+TqYEYfhsA+mG5BV8BRC9VbgmwF36oGaTWSANkIgSH5Q9KeLL
C265DOWzK3tM6vbL9f5ZeMhcgqRFaGRvoX+Ar9jB4nIzVGbPJrAQijXx99IjLivju40oTLOkAJKc
BkXU/bGKYmsP/JxddDvjuBJofqx6cdlcA9teEjK4xaHB2Fb3wrJ+Vln/CjuuDpkOWIjAonqTcudV
ON6ptXAV4+XP3qC2xoAi+bmOvLz9u7cUqcs8Ow9poAHFK8SdQHxhw3p5bXFcuB1j9mUGvXuA7cI/
Z7IEDUoQ9luY4tX2oRTIQnUloKo2MqHfuHBRGqpXdq6FqTnXXEGyUIVge9LAorCyiv5E2Y9oWitL
W2p8Nu+15wKNDwRJcKGSxrgHKdJuU7O1i5CFXXcusbKBL2lwLMM6CWS0aS7IXbivJz8cpBBS4B7F
2n3OwhIwl1tpkxVwdMP8gQfgDbwubpABXwmBlt5hNv+1GFmi+4gFXQy/AdiQVIQfDGyabOXcx/l4
b8EJ4DMfL51LSPQksKPXBQtQyvHsZDXYyUQdGawlQWgxKxvkx10F2ed/P+DOHhRKaIB5CT0V6Eif
pENXfv/H15N0rrOCB5Mt4KOJhTiCqYN6LOEs2rm5L3O4YsJZ5novffzNIv/y3xcYFKtwfsByD29y
38mBWWcbxVaWsKXGL39/N73rvE6GDJnpQHWZb+EkZeTPFEUU13/6UgddxuRd60njYNGEOjsYBJJn
WtHzqOyHwh3iDZD8GtGDtRLELSzFEHr+91FZndthHHMRwGlwOuG+a9rBuZXvQHhPjheQ+ilquTmm
gOrfFlnpbAVJmqMryw6FSoZ8jRwYzl1/64U1k86rdtoOtezwn4UWFeVWmPkKmBqgkV7zBNs0bnoc
mAMJDVIjSuslnKpL7X1NoHJyd9d/wNKgzqKPEqbVg3AGEYRAGDQFP+LTh0PP6l350pSaBSC4a6Qh
UIoiiIC4n8SbdH6WnYs81/PU3pHmly0ftHqxq/uhNBtivfD+c4X21JstTnCuCMPRLkUg4uw+n0gI
d7rkLCOylk5e6Lq5FEc7ulOxFfIgVNlDLuO7buqqTRhXn8qw0rkWBxeIVKkS843U58wF/++uSt/q
/u1TAz/X4mTgzGlkvHkQyxBG8zAygmxRP32u8dk6FHq4yuVOzwMDW4ABe6eN1qv2+XrrC9+UnC1E
bQ4DnGxA62kHdBKDI9D4+3MtzxYhw9s+utzFYa98y8XXnq2g6xYWNzlbcVD4b2Dyg1/MjfIdWMWM
U7dhISBDxbOd1J+by3I2lwWtPQUaIg8s2ALV3Z4BQhIlX653zccxMpWziSwZ/EbIZUjHDFA/cpuO
d4l4rlq5shIuzabZdHVr2gtWSwZai/FzqDQ9gjug6uVTv36uuqFd6Bgi0DocnP3MgSuIg0t50KOc
eGX/cpaW8rnuxqXgiQkL0VDVOtE2Gi3+ELZ2dOZSyJOCy+HvPh/s76ivBo6l8MC5gNsECx+0Y2GS
dLDFdOMJliod3OThZwgsSQ3/a+D/x+FQoiByS53kch+bw+swUZFEwUFP9V7FsTxAAYgNEy7ItyKB
60FGUL6B++/oZ9aqced4ujmo9GJO0sO644l5rt53noa5W2lVzwOsyPY1xQ34NFJxUB1I+T2cfXat
1O0+NKU5dYMaT82Ywuo5rs22lqiBK4Ze3IGIruExnQ8+vMumc10N2ZnXFNxfGNxuaAof0gwONrhq
Saw/qJ/7xoqu/z6UbXSAJpv4Iytw2Ol5fqYjT3EVV1XljTXWAwxcum7ftCOoOfDY3NliMHeiNVUH
95RU3LVO2TzTmqQbx1D8/ByuC3AVQHSiu7vI/uFN9imy4CVg94wdQLhOUV+RTaCCMx7eSCf6a5Iq
uqNTz3DK8vpmO5iJ7Fr4//qgjcDjCameZziRFY9x2iPM7ECCveD8ev6ziWS0s5JOfanSrC42pOZq
hIdcDdezPC5teBvhninndEC1CEfSscWNEoUx+IOMs4RvQwqDdzgferCJ/tT3PS+Al3JwIwnHIUiD
42Gj4+hPm8SvZcN+26h3vf6Mf3Pa/7+Lg73Pf+Om2h26GtZ2bgBmH8w/ChQJvRTO5PwZiJyOFbrv
DjYw3T2DDxlsmqtfE4pmthH4k4+Wmui20a37pxnKyreagj3XIBpuCBHdl/JSEQDd73Bb2z1GT6f2
H881AlY6OBg1dmKfTN0T3xrF5BchYzA2cqcCxVEjAz4zitKVZcL9+ERD5+K2oSphPUVxWCq35Nk9
cz8/N1/FG5jyp2bHHkYfvjm77Fk9yu/2s3frnM1Ncswesx/6B3d31vZ6Ty8uJbOejlBO3HtN6QYh
S707VP7zHR8MwWzL7FMXVRfrooZVW5tebHKLbuAwJO/idGUtXljrxWyD7QeYwXRh6ASAinjubqQw
uBq+x0O30v7CWj83s0BtHgLs1sbXWnn3k+09W5AXdahrud59S83PdlvOw457KnYDkQy3MXfvWUlu
+3b48bnmZ9ts2Q7txHtQl5yY3kNHvkcVHg4LzsptzEKsMJcXaUwoeBnBsEQQG87X/Ik78S/S8Ne+
j+7x95Wz++KnPttwYYUK4BJUOUEb1cUWM0tv27qL4ezXTPATLTj161YCHG9VxQPcBvObhvfqTnrZ
cMtSOm2tFK7EjmvqcxxHsKBQMkcRnexPlkpgWVlO1QaK/SLeeFI6PqGm/ZHSAgzQKQE81Bu7eENH
h/mGN9nObqv++fr4fJyBpmw2PlOPyrKy0TYQquoc4c61SBMoPTzLHxgBUcZtjrKyflhmWInuFqYL
m4VG3BNOpeA/HthdBKwnJqVvwx78OYT+cKeZbZUrq/zCh/0/yVYvi5xOmDdThFLzTFT2DvKf9AG4
zfpwvfMuke5Ha/wsBVIw5LtZ4riB18b5HlZm1SEpbG//udZnC0vZTzm2KuoG9ZQ8lGH5prn1udtE
Mj8VENwdelOHuCSipDogXHVgEFxNR2sia3nij/ufzM9Msm7gYs/kECSQYmEH2sWTC+tRutL3HwMb
XSJny/4kRria6wavoBPnHONW5i4DIPpNt3Z7x4DHupEm9bY0StiNl07RWceN57upGW/g4yy3cMuK
YddW0uP14fp4NyTzY0vb9JYWKEgN0sydvvOuUI9QuthbS9YwCILF1U9XW92ZuxP0U9cf+fHkJfMz
TAbxKS6+RxMU1N6Ci7wr82zLyJGkGk7J3m5k8WZ0nq4/bGk8ZxO3yUVkC7h/BUnL7S3KrsqggbkE
0DCJuzKmH68NRM5W2URqBVRd1QSqaNxA1wyFm5VO+Ff4BxV/YRCYrjxo4V3mJ5y0jlsI4Ko2qIfh
UIytH9ovqficdAonpf+GfhX1Gp6aoQsUaIwnBMTFg8fYiFo2Uf28Phgfrzxw/P3vIyYknuK6TKbA
aWBOokTzF5frL9fbXuqcyzPfJRdRHd/HjULbfdwBHdANb62MXhOY1V1vf2GUxSziGENHgzfiQLOG
+uSYbogL8+y8/N4nyRofcal7ZrsaEdppYoZHRJcaWlZa476qqVrJNS110Gwm1GnFYkLjKehS6zuY
hW+oD37JR/WpmIbMlcxaRbULPw9g4hFhPKS0RTgNnPq+ZSreoPDDOzY6rb98ajDmuyRq+XVERrxL
aqttAQ8+GMUwbMyOt1ZhsNBbczUzHVMJyQZep4eDcDcOezshcNpe+f3iwy0Y8+m/H2tJitytL8c2
7mRPY7ED22nIKGqk+S8UTqzd0y98T/PD3AiP4LYb8ZSeNBdMrPOG9MVKLmTpDS799m664ZSIOkzY
GwcwwYSE6BbFMPta3eJsiljwz+dG+fJe756h+xjqqtgaA26X7Yn3Vr41FtKkNtH0bCRfy+ss9dNs
akcCFwIQ6o6QWsFJYHDO0dCsDPTCXjdnuikC97cEkhaYJ5gXg7ALNa0w+tZ9fhN57Ix8Gyzb5fBA
Oc5713tt4WRJ5hpYV8JSGzTmMciY9VgbFaS4DHktcDHhaw1Pc49DqMQrt96ZPHW3STSslREuve1s
J7SsKE0nuF4FVvq11Nqv0++R++zaD6l955j7Ua3x9hdm51wu67q4HWwIZmfkMrCZvelUuiowtF/Z
qBYW+7lUNrIK3NrobILXIy5pYbPLfJLBoId7VVCp/PH6SC3MobmnFleSTDgnT0GSMKg5ApI9T/x+
6mCFFK9MoaWOmoWbRSekVPA7DmCNsYmF8icPuic44V5/g6XmL39/N0PjwaIiajBDlXcXZqeIPk3Z
yuF1ITCdS2LDETWKfYumB+9eDmSTDN+I7cHdvj93zRvyR/71V1ga6tnk91QZp03RTIGgv8bma8ly
JJ5Oiq2sk0s9NNvTkykjXeqheY4dsBug/wvN1nXIyrl0qfnZpg4HO2bClqCXxC/VdTC9CEYU9F3v
mqWV5H8qWGjBUjBP4P2QpY/W6Jwq8yjka0uyGxf+A5Hc9+69zLxPPm+ueVVxadpwwtt4UWa2lRrt
A84iw7bFZ3YyrHZ8j6rh0MVReAQTu3zMIfdaiV8WNoG5JrbraFfQ3B1hFt0eAXr0k7D+ZNOz3b5t
eV0KBmkQhF/7KgSYIlO/rw/RwvjT2fymYR1brTVgi/eAN5QD8MB5UYotyjrZ8/VHLEyQuSDWATk2
TOweO315N2X6NIUUdpWB6PhK9yy9w2VE3i0ivVKjFAPClJxBDJeDatIp52QnWqx8VwtLyVwkkceE
xdNYTTig9We7GItj26bZriqjO5R7d/40Wbc2ipoO1zts6XGzKc+qqnWpRK4o917Sabjn9bidIA2F
UN2/+MrnjbO9/qSFDWSu3+ob0Tc8wzaV265f5AqCznATQhdfgQVC+LiyRC4N0GxbB6+GKNpcjlYC
6rD0S2FwqeN8vf4OC43PBVtVGk5ZSugYtMkPAXwJcNSby9XK51qfHWrLxlMGxAi0jqQCFPV+w/+a
bA2dvhDvzIUrBSMyMxY28NID6sYZUIRuHXJt32gk8qvGbPux3lnpePzcy8wmu52DhlM2cBnqwweT
3Xn0VenX6027S8Nw+fu7Sejg1Oyw4tL20CZ7moBwXIks9evKpN/Ssov+wqf8jwf4LaJjGMtXMiNw
UAfdp0jF4EtcFB3HknvnkFjqjoHkfeIMhbqwKOK/86hsNp2Tic0o8/GBjQoUDRmmvivraNt0mffl
+mtcloz/pzbJXKpR5niPmF1wWom5h4b5Vk5iJVhbaHruHgQzxdIDeh8WT/H4zRbx14nZu0/96n/T
9+/6nshO4f9iuA3G5V1K2VcnsVY6ZGFY555BUQay6zAa/Or2CfSvER5ijK2s2wsbw9x5q6QRIGDg
BAP6/d0BEa++4OrGWwUu0fV+WVhIySw0w0nCdDqpEYVb3Nkmg3xNrNHbUPgNu6kI3CY6prZZeZuF
npq7atV11DnSKCxysOwDPXgTx63P6Vp27WMIvUvILFKbTMHGMM/7gIUx7hrtpN3wErJQqfvyQnIA
wqCqHAcsXgv7bEz7dmObQTyL0bFfPFu21kZqzp96i9I950N9wM2KcXZF65D2gGsw/TNWI7dOYkDR
NKRDyW0IxyGUvSXJbvAa8d2rW3PTOGF26KXw/pbUrf+0bW3tDOsEOAik+9VGSb4DjMi7iUM4bKvG
Fp+LItzZ2gUITNdUooUlYnnXiAd9SUjIH7H8dv1TWQpV/13X3s2hBjwMFL1iG9G1aLclFrA9G5th
j1U485WCECIboNz3AKQ7p40T751crZkFLWzDcw0SSBy5sdwO+YPha+KmKPT4nfX5JlPPtiy3119w
4fOcS5FgZ4OI2/RYI0qIb6vKbwDpqNy3660vzLS5AAnAE4cxhhWo49VeKxBYE81/Dr1qfOKlj63O
DuAtrBRn/pv8+GCVnquRmtIIIdIcYT4Kir9ntosagcbij2kOnzxRRng6YMD3jCYN5HxluI0mgWMx
kFJimAZcTbBu53HlHBIzMJ8b2PpBWlbtWMfSrXNxIyU16P9dHuI/EI3/oGrih0AF/Ci4pKeJp/U+
YRcCX1EAdeJa1javIbhLuhRVDZONsptJoTRAZ8yHVoBvxiqVu6ipm8fei8xOqLKERCQWkAwT7Yux
RhLCTPEB/8L7SqxYbzK75UcwVawYC26rdzQGii4GLqXagCUVb1wX8A2kyooHSurHLB9/haim+6FD
e/hdCsfpNyNNyA6V3YjmUFns27SBkeb14f5wL3PAyvzvZp+A+SDDMqzPxlbHwpsepqz4c73pD+cC
mp4Fv3CfjZIkbuoL16/f2Fo+WJ7z4Dj8pu0gGWk+h+LHg2brKezFuKGlg7rJqXGOYNRkGy+Jmq2o
ldpdf5cP5xweMYt7IRgnonez9mwlI5ZnuG73gGhazmYs6jXg0IebqCPnmex4qLPaM3V+dll+bw2y
uQHbEWSSPv8ZtYO1kkxZeJN5NhsO02U+tEKcVAXmJz97xV/dfb/eSwsjPs9lo5o3dSyCEadY4zeF
sb51It+j6AqsEEydoZEruY6lrpptIUMBKbqBH8Ip0xJevfehDciiLKFwe7r+Jku9dPn7uz3EcTtU
PSGyOPHyW2zB5H7YDlW4/1zjl7n4rvEupCIWaZid457xjSxQqCdgKs7KcWWHWJjUc5sSizXCoHqA
nTQIALso5P2h6ZtkJY+1NMqzeV25FMphQCHPVWQj0ie1OuhwLN4gGG9f86JtUWxY2isj/a9T2/92
CMyK2eTuxtSedNmKU54NbbtBsY96q7zCPfa85o9lnTaPRmT5OWHl8JjnAgazyH3A2RN8otNQMG37
bSjSfdKD1delNb/RrU78nLJ+JVxc6u3Z2tCH0smBK2AnUbnKV66ld2XvFis6jIXW5/ltmkdTlnVj
cjahO214ZNvHsozlyjlyqfVLFPDuU6w7QkNsbcVZZiXZhVQxqJL0tPKlLLV++YLetT42VKDmvMvP
sgj1ruei3iUgo64c6BcWgTkHkgLyp5Ru+Cntx6Mi5m2o2m8eyVEn2u2uz9SPY0lHzhGQVuJGjWun
+qx08mYR+64v2b0LQEjLqhy6b/m98ELA0fhBhPHKmCy916U33/WaahIuVN0XZ1UhSwEdUepHFqDZ
3eCB+oZwYOXdlp4z2/o7ZDcdalXlmRTNcD81sqsBV+pKvmGdOxwg/smfQRs0dwASsE2uuuJWhXH0
24qNFH5jg25zSCKVPbZW0f9UPXX5tjcuXxvfhTV4fkyqmBPBSMvVZwgN44fRGPsM8i89Vc00nq73
wcJSNi8e0xqwN6QJsjNtTbkVlawOmo4e1voh3oYCvn01LpcP1x+21N+zlYxbTj440YV/DA126L3a
YI8ZuDrlKI27/oSl+TZbiWwvBbFGk+zsRDhXudPPLu5WpvK/NbEfrMPzhDwBJTJq8zg/1zItUW/S
StGgSlqz31xVHKbttdxXdhgddJThIi7xhvSXR5wx8mNHyVsF0t8hbcA6ogUpjlBa0mNdkvqF4foO
3ja6zgJpCVwcZWO3E7LKfqSgXAJI74TxHVSTzgvtY0jMM1Sppq2We29wyKkiybglxHL2Av9up3TR
fC+bpnuePFHicjVHwA1X+ZohV21hk1ANuaewlXvDqaOsNmDA1CcxJskWiayp2BQAi29ZbQ3bbKjt
H2WX41I2BbnnQRjj7UEWKGCH6p7rFCmrAyxWAKzS4+AnF3fUFuaMh5QrxPmi0OFGFSz71tqZ8UGL
74KOyHqDfx0GRuf6vkwndTANDueb3kssP0FN/1MNuMshcXPry0iG0Z9UHZ1INIECEvHxBkzVi3t6
awJb1+6v69/Mh+c9R87zZG4dQuohGg14fhU+ebkJdx3keQHqf6wDiIxTu0EBsneaZNH9vP7Ihc/0
f/kzVnp0ikH0LGtp3yZdAq535K0xchbm9Pz2xhRl3iCFEp2BSW9BOO9fzIAeC+tjATZlmZnVO7GF
CT2Hm06cRiHsr6NzSSL+B5ac9k3tSayCSQ3R2xTWl8TnqLYVAqaNZwvPVyhJBXFPT3uNAATBAqRN
OPFOo3kCorE7daR0V+KGpR93+fu7XaScMmssxiSDw0NxF4XprfbGlzqh0Bc2K7vjwjjOr4NiMap/
OLuS5bZxIPpFrCLABeCV1GJJ3uIktpMLK5lkSIALCO7k189TTh5EFKt0cLlKB4AAGg2g+/V7WS9p
fvQ8oXaznOPvM7QVV6xkwf2bhFkNz4sk9kYJ30z7T03Pvtmz5Rwy5axRSVyM2RNuJoM8OcWlDxpO
cAiKt7io5LbhQ4aTzjqBau8lqcpN6oKmi7tkZcaWejSuzpSAdD4Bf8URvGmowPRrYp9wM2ef88SJ
v1admO5zmxSvbRaXn9KGF2u36PMJcMl7G2dPxXF36atYHJHihlDZ3AGc07EelHVOkDzEtu0ByTZJ
EhLLkz3enLquwzNv4spBu2SNxsk0Qus5h+PKj6WdgOFWpW2/Q8z418RHci89uvY2uVztC3d2nvkP
Zk+E34gKsJfjqGj/rpKc3HuSQTUtETOQ2S3FeeDbvX90oRP+aNl1ibKKloNigpefuEWmzzg3hpVD
8/KomVmU2qrERtWlig9dGYhPQ5ep17zz/Yca/IcvbLZvYr1C2Zkx6NF3rE6OPj8kpByOMUL9qDfs
8VrCOxzyENe9Njkb6QUbMtnfyhypzKwB5abUdX9MUBSwZxN49ArgsJ9k3IqnXoHYE6R9/A70WOOp
sYJ6PxGa7jQf2eb6Zyw4HTPRJsSYUuhC1UeZ1uI5ozzbdmWzVpe+4HQcw2u6uZ/FzJnYoe7oD9AX
fQXR68/AT1ac8lLz598/WKfjNpnnIPNy5Ha2bURymB15aEh249yc5+xD8+3cl2D8wAr5CeTM0rgb
76mXrb1zFw5WMwfjM9SIOUgJHhVNqm0OIeovtHTG45Qi7NLaDB6rH+E2bltnw1Ui2jLnMbXUcZiy
+XHkIE9WTlp9vd76giM282wEQd0mzrzy6EkQOvVTQbY17n3hkHvFg4fylMe+LuU26QCID4dWBitv
1gUDMJNwIpiGsvZ9vAFKWgMMO9D04CrJH7kFMPf1sS31Ydiw9gC/BT8d3o8iBqkXaKS98s4p6G1G
ZqZXEuAWumLqfah0Bk/VJE5K6+frX365JIJwM33SDD0F3BaYc0jm7UaBmD3RyMIVkCbVd1N6nNPx
uRY88tnXRmQvQzzvRPd5PYu/4FzM1IqDyqYOFTf1EVUlzlPbW5CymfNq5ap9+TjgZmoFTPg0mCy7
O7IGJICzHxLxBLe9qUm3sjaXxQowgcY5n3JfWW41wH9NbE/Aypw5zpZm7V5Wz3WOpN4n1Xcb2al/
tM5WTrk/edELB4PJ8lZ6VEwpQYhu7otNEP8cJIjp5+SQ+qBdHrYx8BY2+dcDkmMA8SENfqCyGRWM
YL0p93MNIlHrJOoHHnymel/ICoJEr7ELr36YKIrGvCdJzg+nLxXoo2OCawsDV/77isWdJ+bCt5v0
cRL1GsL2iH+gIyiTQqpT/x+nt0ErPyVy3CjL91DcNpBdPXctXppCf64gt4gnHoX8zoqvWzAMk9ko
UUFGZTfHB9+dH/PceULh52vJe8i/1StBpQXLto1gj+/6NbPyIDg4qnwuEm8PpsTbfJrJbZSzuGgE
yt4PLOBQa49DOnZ3Z13v60u04M5MRiPf8RJeTjY/FOD4bdlvP4mhvLZGk7W0Y0ySP91aEvWBeFgM
NXXz7SSRP46gv6OfEpCUlqg3L5OnAAIgIUL2HGzfTKmd43vlZwpRiu31MS4YwJ/g94eDO4F06nhm
ajsUo/epDnzEAKZdrNlel2uhzIUT7286wEb1uhn9wwiFlDtrQOn/Wdl206YpxFOImx0wXv0e57V7
aEW1RrL0Zx4vbbDzsn4YmnB4Iz2euQefVroK0zpX1o5LLrPI7cAJukUBB/xfkbb5wRsT8YxXOiE7
5FZBP9DTGbWlNIirTVVaXUiaTMKlZLjOg+B+YzW1BzmqJnm9vgyXYyHsjxDIh2/NiJhF5oK/ATII
eKiFSBhvkMDE232M3AIUkNUaBuTyXYoFhp9GKrf3nCyOD6ndgl2pw6CQk5hH8IKpsJQ3SvX6xrMr
8y3dT6AlPsaVGxX9sM3VZ19XtwQ0aWCmJorRotaUTRB4hnqxfV9YYKEiT7RdE2C6uCvQ/nmZPi6H
JbKsxSP9yOzXavo3gFJE276m8Vru++Jyo/3z4nxofxqDGaQbXXycgx9B+5k2/BN4a4EnCEKSJ5/K
xl1xYUsdnQf4oaNEUaXqfohR5NmiLBnW6z3SbusDV9O3/4jm83XzvZytwICMvdYkddu45wGN1Nr1
Ots7cXlv2SNUYuf3hKb3xMlfAwWxFIh+3+L90ef5wPkwNjyulcMr9Ilo7vsE8gfh+8+AKK056Ivu
H+0bB1fV8VlWfhMfg866F+eoCSJuTZinzooVXzwZ0YHx0OBjAnkn3YNd3p/2Dhmf46n4cn1BLu5y
NG3sctVzYkuO7efNz1ArZGCBG8qvbvA9d9eIBS+6dXRh7PA28XwZWOgCRT0ishWC8t3Emifbg5bk
hkk1PoCBEVImjW7ajVsgyH19bAub8698QDHKNFYYVSKBJ7Tog2tN9zEr3yRJb3nI0MCM5LYVcVLi
UH4U8iDVe5n/nleThwtmZcZulXabXvk2P3KoU0VuT6BuGHfbrltb+wWzMuH4YN1HcsTCx4M5/aHz
6U+ZjSvRvKWpN7Y5qUZkVu2YHyFE9FyR4iGV43en7V5oSX5cX92l6TF2NYQl+7GjUK9OJH1y8uDJ
icXBZtn2tuaNTY3Q14CcNpp3ISnq1fdW/mgP/1xve8kLmkqc0NGVeTn0/IiY413VIGcStJYI8Zo7
FpPeY8fg8SFPCbjiQ0g53xLagbEaex1aIanXdhCfTmi7nwP5WanqrpmGleYXjhDX2Od+61opKWbY
axtDqAQ1BYesS0/gPPhuO8MXFOY/06Z+uz6FCwb2VxAV2JExkdgctIvnsBGIveQByCUJCHNj4W1u
68U43v2ENP3sQ9KOTx0qOan1qGZSRU6q+00xDM3KAbXghM2AISj1oCOfaJhD1R9cWv7O35RnReWo
92CNWUu9Lk3Z+fcPx6DqaEtiBoue+iLk4kFwqNGiYFCA/Pr6dC04FFNhApjHnuvhbAGe5gdIeE2f
U89aE3hZ2PAmgjsGj4lKBoi+t9lXQdK7eQRDcbBGpbFwSpmhw040bjoWmB3omeuItdl0aJMYumuA
Glt3g42rSpKPLvSN/V91eSODR2ACuXMIzbl1YvFjH/8EJyvErWbo7a3Afi6/HCly2f9f8mm22iHN
XAwKeRqRiCdSZ7i8i+lbi/B3SMCjZHO11S2o1Vx54Dq+u24JC77ATNlCELqn2TzBot1pN7B7Jt3I
pyCOesh7hYKslWNmaYBmnjb3PT1nU8CPxBu+9A35YafOXTfyf5A2QT/CEpuqrw68JP+ezX8joI56
fYQLtm6GZ6dYe3FVqeA4EBolGQ9TCC1eb3rBFM0IrO/LNIuRjzkOcmi3toUyuSEnTWRPNYsgI+bu
bW8ajo1V+8fW1s1aBcPCBjNR7y0K2uq5QfItV03yNe5a78FzyuxXUhVrwKGlLs6/f/BBljWSVkFx
7piV8xsEgz+7s3oiQff5+swtLcr59w/Nj33viHMFO26zIBGV1RZ0MWult0ttGxcC34EAl0Ic7FiO
8waJQQV+PejdXf/wpXkxbvhBPZQdh77hseAFNNrmrYSr0beRTQZmyNULxgnlHHZwdPuvMhtA9yyj
3H9UUDq9/vkLR4sZXnWyti6S0Q0AM6+hQGpPVQQJy3nrFU4CIb8qd1Y6WjgpzVioD7mLuZYUi+BY
0Is/SbeLePJDzb9ZsQL4X9h9ZrQtswEy0+WAFHQlX1KvPOUDv4+r+Z0N+k4o0Ya8R4inVe2nmybP
jKypIJmKhKBDnzdRzKz9TFKEmllYspUhLSyPGViDIh+UYdh5W/RvUwXVdzBh9tVPuqY2eDkpQgNT
Y4MFeVGThqCeDvpPJ4f22ZsKyvQLgsOtQG0S7kxdXtGo4BYULQVieiqWkPQmdIqSlnnfSkSBtiBQ
j297l/350A+OQIIYss+4h/2kyQ7B2UeIxu6R3D9cX7KF7fontf+hedvLZ3BhsOAoEJAneDMrV0DQ
dK0EeKl5wxtQAMOa2kV5Yu3UIW1zlJS8zgBaXv/4ywAErJZxKxiHOSN85Oe3RnOymmbXzzKNbIdG
UGPdSKGPo3SQPej3QF6AkNaHzNNzY60p7ixai/FQaKCWOXWObx2dvtwWVbZRbYEsoLVzxdG2vK8s
hurZCGWyk2BfpaPDWooNX+M4WNgMpnxHBa22YkhEcmLkt+P/YppFeECW/Zfrs7vgoWzjyUC5MyYs
t63j6ALmndeAq0BdmZTQpD3O2l5Zw6Vezr9/MEDcGOvKFWlymsp/GU92LUr/YiQA8vwVC7pyxVnq
xHgwJGXgjcxh1rGk6nNipb+ssn+J2asQ3R1QtN32+owtWLup0oFoe91rgC+PZTJ1oVJtDlYe6Di8
MBec+CsTttSJcTPIuEXrqcNYVPXLQvEUkjU2it+uj2DhavBX5gqKmR2k0zACQb6BRJiGnrTWeKiX
GjecQQVXBtKSID6SMkOtZTPMW8tu17hpltbY8AW+9FTCPRYfQVtZHamqPsdqJFEn/HgLYOIXdWNN
YGAbuz4IWttFs9YRDM13JRnHMCDNP5U3rmy8y/PETUGOjgmNsmesMCRs6AMB83ikcKyutH55nrip
xNFCuCIFuaJ11N1PUMWGCbG2hSjCBGk+Uq1thcu+CWf8/7d1WkOnpIJkzbEIION632fA/wroJ/68
bqdLzRsbuuMOWEMAUTza81Njv7ta73v525Pe7nr7l199PDhvvg9eKbDsOU5smKrb/azrdIN/btuH
idPsOu916F+vd7O00uffP3STqa6rvTSOjxBaeZ/0eKpGuvJiXpoh5/9No0afJ0NvBUewF4ceZFCc
/LcNuYDsNgIJbubv7LEjA3Lz8RHqrVCBz0MAHcOKr5HSXHZz3EzaycLSEAZE8+pMYExkmGZwF06y
4kXJH+DsX7lSyk28YJzNtsypQkIKuqFQdHG6p6GfdgH834mVRR+RJKCPA5jHwzmf5res71vQ/+fx
rh4m56ua3WI/O63+GSC9u82cod4WNaObDhx89y68zl72PRTekxhF0DgQfIiiqzjUtGwQxIDQuuP7
3X5gI2AcbeUeepZpEcpaBHcqG8DcHYtsr2zL/uRkPZR5W9v/7dI5frQrWexIL4MvyUziCLW0zl5n
RG0g59ufAHUCUWUTF6HTBmWIbDcUopACjux4lA9sjsGG0rRjfhorynE16qw9ngXx3mlROJglKFyL
0eo+RTjnAL6/L60k1pGXLNiAjwQ8v5SeWVJH94cDBT2Q/Uu32o++iN/pcL6JpDZoFOI8fxrPYtNy
qKZH4tj1Hen89H5GJh/lopZ29mr0888D+JgfB1kNIQd7+2aUZHxrXOq+W1lQP/pJCsaQRFnlHU+n
LEo7v3+CiLSGKAVUO62gUy8sb1GDVkFn5gt3XfAsx7VNInem5T7WzvziTqI+Uk3oY0FiemRT/hNF
OAC2DD6pHqljFXfgN1CviKioB7+s8gLIg2rYdn2TRqwjeUgKPR9yasWbJrbkxqJB98CUFaCq2B6C
XZPk7L6WpIiysbY2ozVCf69S0Pp0RbYFrHpwQ2tMijtHElCgOqh+EFNSRzHE56FBA/NxCFS4waeY
RjHiP4e2K5Jo6oLqBI4ADRJiFCJ7ndCPFmqU7xPFX0VseUUIiHV6n7MOwZRU6VA1DOFQ6Mluh7lC
/D1vnLUgzoInMauWqctsPjQcETD6RfmPbYnEOcdNaq02amGnm6XLuneIh2owfrTPFDT0vad2GA+3
iZ//Va8c63i0lY0P9ua3VGWRV/uhBlbLF8VKtmDp+43rwCQLFLYTJJ+g5r6J0zwidbWrx7WQ+kLz
phZOUA1tpkgVH7v8rXAGkBA80v62hC//SwhHQZ/PA1b9KIq3RjAoYLym7tv1w23pw40rgOoLRnmH
tufgyYZoRm4H+3JyV97FC1bJz79/ODot1Aa2LvHO00J2MWvSXWw3O79p3gJgTbe3DeE8tA+dyBHl
OvPoxEfaOvc0IXeozNp43rxiOUtjMI7/iRYetWafATFiVWVUKd1/wgNW/6hQtoUEc52ulfctXPrM
cvdsEkNW+thjYCABQ/zc53e+RI6uzM7UJ2KuDjmH1V6ftcvDYiZKoWXaB+Mmju42r9mGU+gUKh2M
W15rayscVuyv97NkYMYVJxVzqSCIiZT1uRBZnBWCA+1tS3CQ3NaB8WDhXTPUQ1cj95u2WcSYfglm
5xuZ5RoW8U9Y6cIl5C/pHwoCkFwg+UdQjRZBu5KCwylzNs50FlWR7Ifu3Preq712UyZ+HDWAMYWF
dukmtmKxVzhG7jJX4+z3R3tzfdQLl9K/eLXtciYqQMZjTOI9soSPhXK/XW96YcXM2gkvIRAczZFW
S2u94ZCjIY7zao1qDb648Okml7YbJJBh5ZjOqnK3wSR+odaOrDyNL1s1/1Or+cEXQKt5dCH9jqWy
6zdslkOSpieq5dfCHVZ82tLnn7v+0AUKj4Xwa5xVwZxuE1p/8utgZeaXmjY8WQX6+gClKzi3S70b
/PQUc+vX9UVd8C3s3OWHr55yYeUTuPtxU3d2lGYinOo5yqiOcHX/itqCNTD8wgqYbBqiL4kGMTf2
uwOxd8Bwpmr6kaQTriSoA7w+mKU+jEMLFd9u5xBs+TZzw0L9GPiPxLvnKNa6rX1jifOqnSjY1/jx
DGs+y/UlD97wo1uVVl1YDN9YZx34DWE52h8S4MLFe8FqaBbh74yrXQNULmxjU1kxc7JADnmDSZro
XT4hAFIkej/nw/P1SVpAlXCTU2NIelDupx47og46ylMPNfnNtrZpSONXZ9JbluefEvUeq7UCmKUR
GZ4+mWsIJYEK4EgZf9aps3U03xBobV0f0JJVGbGpGEWpIBbj7AiCsyir9pOdRoS/J82K41hq37iC
QpNl5O2I+SqyGoRbTdiCy6YgWZiuPccXejDhpx0nuec3GAFphtAVn52qjnpI/9yW5sBt//9OhJEy
5g3DAuQ++57w4VUJcE/FvVjZdwv7woSfivZMK60wQ8NUhB0yECJ9bcD4zj2gCZzbnIdJkgFIc5BV
FTrpCizB1IQsGcBrde+zLzfZkYk5racUEQtLIf7Oczf0M9RMxHpHfDqGfbN2/i/sBfP6pmYUcmob
nVhdDHHz9gfEdN+9pr7t0mtiTFMIq+igR4aNz2UY5GUobD/y7cdErkAplkzV2MtaZojr2MgRe1Ye
ol4CgoAvTvwZu3oldrQQHDSRpp6Xj1lREiC2iPrp8vwBEnh6V0AYKcxcZyM4GGAlpPKur/nSchh7
2827MdA2nC1BaU+qayQh3wt7LeC/MFkmslRTUC8OABUf4/6HVwwQCSw2TVtGwl2DxS/MlgksFY1f
lBZQVEdW4tkq/Q65ewE8nfhW2/k5pf7W2MVtftAEmvo8yMCQVOHq6oswtkBbnnghyB02pfXv9dVY
SDlyE2rqdmwmcsLtWObE2SPG2h5QsWjvrbyAOZOSPyD20mzsCZch3OmdjS3qYjfG/QCGCYROUHsu
bzu1mLmVELjMB9TkIkrNGv8ZfM4aGDgrjaM+SL2VAV92nMxEbNuCI+9aJoCcB09lxUNXtvsRQohT
j0E2awUzl82QmVsKNXJuJrjAaz5FtVqZhVCnjIIhD4tu5U6xNA5jG4HdEzXbdaxOhPdbXJFeR7/w
IqotEdExPrAsKFbcw+UNy8wtZTWydGXF1Gl0ehLVTSuBDID0kewQxLxuhQuDMfdUC7y5X9OpOpHS
wiHc9daE0A3P3+dEOM+5W+dbUB6maynH803+71cqM7eVGAjITr2zhFNa0C0Xbb1D4HEtU7HU+tkm
Prwf2Oj4opvc6qRUigQz5KLwpl+x3gW7MlkzuG8FEP5G5HWW9bNsi19Nx/tw8Ma9LPUalGepk/PA
PgygSaEeG9t5deqy/rMvUTLT0bIP8xgZvKRfqze/7EeZCUpux3rQPnW7U9u3B8SjDk41nPzUfaej
ftFD/DbGesW8FizYhCRz7mfa0rI/KWiRWvG3uvgXlWs33cSYyWww56DtDBgatzt/k7I0lNMA9C5I
efi/TP5zfYMs2JSJQ/a4tGcIgPWnUQ6bAXKmaZBsbmvaMFfaVL3Iedqfaj4+FlCSr5N4e73pBUMy
Ucdlm8k29gXoi7p8W6uHfrI3df0rcN6ut780K4ah0qKKByQ2kCSKPR9F0UMZeUG5Av5aOBmZiTse
U82mpIWB2kDRRYM3t58UOKxeshZZbOkH8FFggUkewGDO9iAP5Dvhi+zIAPt80FY+gz0Zshcr8Y4/
VeQXfJYJRy7AQ9QNVTWe6tqqD33Tg5NYeoAJQ2Aq2csgSL9WjPXTy0zp/JLJNOgi0DuP7iYbAgd8
+G6AF2CDZIxd5lXkDWUzRfXgcrVhFekOfpsGew5lie8Ft3H/niCE9k0yjiTonLmxWjGJha1oIlkr
kHMlAnx7JwrUwWFWdfDcTHif1oTPK1YRXPbuJsfAlCObBjmD7kRcziOI58kDgVLKlsmKbkTl7uM2
IVsnmMimrcfX66a4NC7DFJHRaHuUa3UnNg/2nUtsftJjRneT0mzlxF+yduPRDVw4nbxiQtK2Kr+r
Pr3PoIa64sSW2jZuE4XXxzNep+0pS4rvfpCC4uw2hS9mAsGVTisGhe/2BJa3UAsKajPoJfvToRju
x3jt6rhwgzBB36WrbcacoD1REBPtWqs4lEhERp0Vn8BQfMqtNbew4NNMCHiAC/MQKNCoadSvbjI3
D05QVm5fGury+3aY2p/XDWphRUw2Ce3gcBw4bhFDRb5j2/4iYk30eKlp40FZlElXiNqrTp5dfqkd
/27q1hCMS8tg2GhCtJMUyIKfRkLExvcDhGyaAelp3K7zUb2RoFhxiEsbzrTYnNJ2BjnfqRD27yrH
pRSSEI92a9924pp45rmGdPNE0ubEvKyM3GAOoLANwpWbVteEMosqLwuSds0JjvyfnjYPXrzGyvqH
ufrCSWGilssu6K3CngEgHfWjB6gMXmqNIgjP1tw5FC21PrWgKvkXpA4Z2OWdrHlAtsb+XscVu88B
IdizDPQ10I8FBJi0oCqslffNg0r8QwX3sKtq6HaAEC7eEWT4sqiRA5ShqVt8a2dZbMB5OkZOrccn
G8IL4ONo21NBxLCfk6naWKqbszAbqAuyWw59e1VUW7/tywP3NGgQVQ71E52BuM1Nq2dup/I1y2rn
VA5T8iRSXBO5gIgDccr02PJ+/uq4tYz6mNqbNvZ0yFtIqPCpzg5+mpQPGQjK73IPWHTbzrKDcgAe
ooHwXoFNaaAZPyTbXBa63Ad1Y22h0TgOgB50Ux75XsDe3K62eZSpopOHEfHONgyaTvOwTRXKvIX9
SkZnLXKxdN8wseBJhjI9lObh2t2jTA4PlOIQzJ7alyALASRDjPdp0zr/ZjW4x2yh7b0vIQORFBq4
d9tO7qRTTHe3med50314AYBIGXxdXqxPNKNHiNDkG3se5eZ644sDPfulD60LR2eNq5v6lCYC6rbz
CCzuAOHPNOIyyB/GonG3TmGB3UFN/R4i0MEGeoBt2Exg6Wyk3W+o27yvfMzZM13aLc7/P6ahBDQu
HExBtkXY97kasbJtkrFHfyoAAhtHVX6dU1RGSz44UTJ4W7j8bIuKnNsUw9gfyrQP04EHnJrLuNMn
WTRvNGdvWQAg0srwFhyyiSjPS1xC4hLyd25fb6BAD6H24jWb+0jZ6pdusx24rE7giD6osvln5POw
QTrnS9WnB8XaHRjb9tnsvHKrW3mKLZw9fzIkHwaLJKCjxk7SU+PWn/H6ftH2cJvRmvBxK5YVxBzR
dJ720106t2xXjba38hxYmEgTPa4s8K+11URPg7QenZn/KvI2C9uABDvbd2QEEaeVgPLCyWafv+DD
FNVuCaLXDBLQrQUaKZ9tedEG2zp31qg3ljowXnxBRho9Fz0FLPAJwmWR1Uxh5a6Ed5fmyXAd0nft
JPVbrIIdf+rd+VNeWj/LwD9MuoqaAfwV1y17qR/TiUBgvQm6mZxo9VoOj15LQ528CPutSte0UhZs
1QSPpxJFrWVv43BzyM965jpM+xtvxSbvEegsQe3oanLiaY0XWvouPHFIynJPqdhbhb9SX7S01MZ9
zMrKGMS/LTnF4K+cOh5OwxDm4Fq5vghLzRuXsNlO6y53pAsFlj5CriAi6vHMhHe99ctL7Ju48SoZ
Y6YTyzn1dhbJRB2ahJ0sC5AxFG4EjbtCQXY5EOWbAPIhaLMSxbguZLP6DcPthHgCzb8N0LNtvB8k
/vf6cC6bk29CyMWEdGDRJy7kgYNDotrvVh+8XG/68pPXD4wd7fdtCS7hwj2VEmk01A+P4DuSKQmr
Ebosz5kOwhJBo+udXV5038SSUwcmmgp0lsqvuvrpuj7Ahyu3+qU5Mna1Lklh0dhxTpP0ftU2eAJF
s7/+2UtNGwd96+MOT+GqTzoJ1CPv/DEags5dOXyWJoX+32kTr/do53nOqRjkMWD8N66zv8DavJII
Wmre2Mccau45NOixFQZ6p3WVAjQlH51Jrsz7UvvGRsYVJJuTBHuggGopk6jHHoP+wcpwKb4++wsd
mKjPCrrU9Ryjg8ZWkKQvoe+nI7vvdtebPxv637c4KNv8f/onglBX4g7uCXHeIqwRfwk7rT85Ynri
/riygZfGcPZTHw7mAli1ZBzQSS7vERoM7cG5QzX7yrG/YJ8mABSaENS3ndE92SjPnXKg1VVw02vT
5+cBffhwkMkQa7bgpjmCgAdWuv0Xn0zxbVgEKF/9v3l/zOai5AGM05vYLmW9gmxPn+31RIrv02hn
e8rxerm+0kvTZGxjKGpzW3mxc0r8qovmvgLa1Or6z9dbX7IjYxv3XT+rHDwTp1R/Se17ORR7281D
x9Ob2zowNrICBDbWoD8+dY3Yco6MXYUsexvs2nkN375wbJp4R0jegImuxxgqivy0ereanzOy3/XY
hRMgy9fHsbAMJvKxL3xLVCM6QTLqHgLbSQhm8hVn9yf3fGE3m7DHSc4VlalwT1ngdxHUMtND2rv0
wdPWfJekYxyh+qDc6AYyqQqyn6EXy1fIR9UI6PbZJxC/IwvTu3UkfJSM4Lch1GcNKX+op9de6vKQ
eLV9QPa02wRd0W65w9R2OlN5Vx4KHDy/yCKHoZa8nPI8Sn3r9QyoOjQoVx7wBof8lf0NakHfZTXZ
O+bG9zMRSJxkmX1X6PH3nFRzVAT6dShiHRIHbIAupHJ2klbDZuz9tVqAPzHUSxNleKSK1sAZ4WVy
siM34q/Dg9eGxdc2fJ6P9Raiq3f0W1uE7md7V2ysg/Wte1NvxU/7ZZQh20AAK8pvugj67LyfPngY
GyGgoYmVfaocCXl7x/6dqOSXAzKYlUvHwsZkhgtDTqoclJfZIPQ9y78CtfDJSzO5mXktdzwr9G3n
uAn+7KjDbZHlFJloUUTSbr3dnDdVhELo2+Dkvll/Mg16ylCe45z85kXQOx/xpFm/jOXX6ztz4ZQy
y0/mjM1uzuzhpKBsF+WdaAGzgcoRsEPJsEYrcbkT2ySsmviEC2w5AvREP7XO15a9W86KC77sWWwz
L4zIkOaIP7Qn3Q3yLoUszMbPK7ayvn+ioH9vGdvMBVO/mhqAIruT43Zp5Lkq20hUWxwcrcE0jNqR
HWlGe9sGbfKlZV28nzu3fGZipFvHc9ldTIYxAkyliGbiztseAI+dsJLy5/XVu+y8bTOb7DupBAF3
hWxJVW+QOtn1yPGQUUWJ+ztd4wNbmGIzm9xyqVViIS4rSPMoag0i0WB7/fvPF65L02s4gqa1xVgi
F3aauqSLBindDbSz957nPgvHQymbP/yo2Cp66Xw/vdTd2T4/+J0+SVvlBEgu4b2jIK14Di1vrXGr
dpAu8KqQ/bo+rKUZO//+oZ+ulE1ijU17GuuHIn2l0z+3tev8v92hgC9I/bE99QLFEJD2dMjKne+y
wwRFxP9bHlFmray61CjFdaHe27QkCvqafnEDn36dGdErr+eFfsw8iVPObo+sV30EMb33NDJresdt
s/gHmYH2Tgw2WblwLHgckzArCQrblmc+Vwnitw0ZobA6+QnIZehaWmzRNRiPoBjSlpNyWX4qkty9
y1ju/CxV74YjOLt3bBzYV0I9tmWJniFc3zfMuqvyJjgHVGr2Jber4EciFEVlOOSmEW4ZZeBEdMoA
S+gnbq+lOhdmwkyoukmeDEIXLSKReIQU87yZdQPkzMoFO4CBXNhSZiZ1kE7vKQupqcr9nTTFvpbe
poAGUZcmUQk5OR8Zj2mt6HrB3ZnZ1ClzRuWruD7lDGXD2ROKojGaHKrEP10Wb65vsqUJM3wSE0jh
2QoIXWClt43VhGX9u6hW7H9pBIYHSsfR64bA16cScAKoggn/2RJvdvHFc2+rsbBNYQPPK0AqloHT
Ruqz3YlN8h9nV9Jcp85tfxFViFZMaU5nx31sJxMqvklAAgQIhCR+/VvOKI/Px6cqk9y6qQo6CGlr
a+/VDGPux24eexfO3I/tWTx3221WTtQ4ckEPYgYdq9B7CXpy3n2NvsXZjNtPDgOxf/sWm7BEIFAf
rbMzApxxbZ2Hzr2h+kKMPveZN1er2Ji6ghtzckoWODKFAqeAF37zbTsW//bbN/HBKr6IJnTWk18v
bm6gzrELqn468GTqL0S5M6tp2xeuAPLwBcArJ77QfldZ3vxnRdi6WeL1TRFBD/hqJbO+MNqZGfsT
CP861Rgo8lG4uu0Jtzlo/aDXmUZE1LBgjYfs8zk7c3Bum5qYM067rhInQzpyXMpRnvw2EBd29rnp
2mw+64Le1HkDDh/rin2g175wI6O/Mq74dSXLAKpFVu/+7VXeX/Gv2RqZ7d2pI/AXab20lLe8fvn8
wWcaou6fv//rySEs8zhdhvAIZPwN5wIecF7RsDnzO9AKbX+EThYMxGXe9f5dBePQ1GtIbrtLmpBn
Qv62A7lGC2esjZtTDS+v61Iap8uMrM2L66o19xSdfjcaaJqRrYCDSWXp/T+++WbPwvlQCEnhJjLi
9f3U68MhzCa05fc0GuW48wBpk1m7dANyOWgeIcuTFajElY6aX02tm8LRY3MwkYJG/ee/6VxCs9nl
ppFrJEq4oDTWHqJ5uIZw5X04lEWkxYWVdGbfbTuVccWSgay6gy1vCa3PaOT7XlVLSuPuYpP9TGa8
7VcGdF7iaoHLtS/NT4lTCuVKfdN07E214odr1l3TLE/LmvzkTnBJ+uDMfty2LpfZo7MiVXeq1pE8
+mFSFmE0mEKOvP0SSd9Pcalbvv7Th3I3x/pQ1zArGmJYSTu8gzTHGuazLc37iD9KSi98qzPLYauB
tQCBEYlY8JMLapUPwlI6l0mfwikyTo0PwcnPX+bczG2CywIbUSYGfzgldiWFVy70DgChpkmhbzvw
lMwdSktBNO4/H+4Px/SDLG/b23RcVo2eDCAmEvniIEZND+OKMm3mG6manQ205xfGwi5pAC7wP7Iw
WlR1qa/naOi/uyOEeBrY0Trwm+DeT/Df3PuR+gJ6KkIftAn8+wBh/4o2Tv8fvMlNlU7xAAPXcfYh
cbhORrm7vmK4EPbwZOU0KqtUtoP84seBzfwVsmzQoHCWVBI+HTS8X38FAWuvWB/w175mHCW9yJtv
Glxm96PpSB6Ha3KwbjTtWSkDuF1zmzwRFD7+ixPjkwzw7PWqpnDriVBI2gcJAZ1qYJP+2lXBmoto
jouFDv0jAHfmrnKRKyZ6cPKo6mTWxBoVwWFaT9BDnL9VNWDYISlpalgbQhdGTsPXaPAgrDRBDnaO
Yc0YkOiSNsS5eLFJmlRXKj4HOOasiIc97yzI4AsjO5+11YW87Nwy3wTi0EdAXZy+OrVltPNLwPZc
c+ydW6jJpReW3Mf3iq3KGJPuYGWEEZLYFMH6tJh6T+zXirx9/vwPJ4kk/9MtjuRCO4XnExg2NuCK
BOWR/RuvDE/fNJiwaltZyqGC/NRVJa+9Zcosbl+9fv781384/3j+e1z4KwUApFcrjFBBO3h0YRts
V/kSwVF9jwUlrskial18PtLHIo8Y6v0n/DWUImOlHfpujR3PERBzURPfr6YHOlzDS8cFtCx9v5cV
Sa/MvmrIkE5j2+fgG405jCHrO2vCFZQsri50vj6MffhB71/0rx808KgSUzJW0Nz/Ga00d5L24NK9
z9mNaO4+f+tzq2MTX/04iSu0BjG/MAHRYDYG/bf6UtHu/SH/E0zxApsqjq9Zx5XBwxu3yhNOsogN
/7Jr8OjN1u862yb+gnUXjsdxvKrlC0e/owy//9u0bLb9QnSrjRXYlORXW94n/TO5BKs4NymbPErO
Mfx9NR5tmu+ha9NFi3+bk20vmcFnt4t9XZ360nyFY4J3Iy2QrP7KIGYL58X887n5OC0nybaprMjk
zkY4zlFqX50MND5OS+21t7IXIF9MZN614KgVJaggKUFnL+e8d1BIroeDbVExicIuuVC2PhMe6CY8
KBh/LrgmVCfljKkQuygEZDK4nqILVYwz22PbfO4pHbvIBPCy18EdLHCvdSWBvRi/fj6V537+Zoej
QyaocXlz4twnOxdQgwyW1vNt2/ugmzaG7T4f50wkiTdrzgNqPvQDh0MtIiRjOo/TcIQw9WhSdOy6
Q7NEfkHG4RL/6NysbYJKwJ0GCHF8FdxBfyB1END5ArtMe5cqP+cG2AQWtD106EeyOukSqjXv1ZKE
/1tApJvAotG1b+d4jY/uuBuXNwb7sKF6/KfPsFUBgll0W3lm5fAb8a8nUn+H34QAo79+gDRTkkLX
9JLg0LkJ2nxwf1hk4I7rcFp1uDcwSc6UWofUNPSfqq0k2Ta6G2iLCreHTzkUD9k+Bnr+qg5KtY8q
7xId9cxL/E+7O6pngElDDm1RG90ayM78XkIC5oEb0wvp3bmNsYkfgNF34H7F/Wky8c3qV78JKesc
/DwH/IwmzmCRaPeff/wze33bCo4g3FBDZio+hv7DSG4ZHfOkul+bS/z7c6/yPot/ZQsxupi+0QQe
zhB7e+uFnW/LQas8dPic18kYPdMeal0Xzppz32azxYHE9kRs+hHXv8DbucMa7mHV02TAJ5BLRZD3
xfpB+rBtCHsVuMdLq2sYxyZHMJZ+uoSK1Ovia5i0Zibo+3QM+U3HjJuKZrow7Lk32waAtaeki9z6
ROHAuVdRvKxAuw9sFxATXUpfzg2yyS9KGqol6CgipOOF8Cmc7i1dnkcS9he+z5nVsBWCG+FLyrxl
qU6VgVDhAiq8+2OegL5oRJFA4fbzNX3mNbZKTTGZWSgminPFh+77PFUoOMQRFbkPHsnr52N8LBJE
kmizR7ug1FRQDpt7xRro6UjS7kkXl3eiW3lOYb9HM6/h9rT6MXtDxVPdQpWY/vh8+A9rgBj9fTv/
ta3oUJoSgLbmBDnul7IKjnxwv9DRvlZh8wxx6KPTrf/REUI/n493JkxshZ1o73LYcMbVyZbOvoIv
a6qUeXNdc6PkdKmqcm6Qze6Na4aLRYvzMxn8bFohbRbuZaDSGBCiz1/jTyH7g827lXayk7WM0ZUe
md+IFogjG+6cthqyLl5AR25miBp0wrwqY90V6qul+olGOEsdKy1ksOv+i8BKyocGksAKtc1iCiHh
8PmPO7Nst/o9IbE9hO+Ud5pB6JU6ghqpgQftpezkzN7bqvfAgiCGgacKcHkIvTRqx+9gFTxBCfdK
l0ABoSQ/X3gRQv6UEP93nv2tzbFUo67UaMtjA1HBVyeB6brnJM4RhhLVvhrqMNcSZkmonA87d0bJ
J4UK9gxay9jtXD3ZK0kSC5HdYBkzNnfefSMtlBMWswK2iKyqm4i7c0gzA6+wsmKJqvhb2MTqBkyf
Lqs7x/1S95Q/GLgnAWLt99nYePrkhSzYydmbUnjK3jY+kLOBt4AZDquYPdrVNWzckjbjIzSVo5jC
A7jRbQyuwhKQX13S2P/UGjMoq0wQuV3nOrMM7sFDB3F3QWnsZ22zKjeHKQ+KtdHi3TlENk+lS0eS
xkFvvweliW7njqo4r1grjqhcxydmRvtj7oImG2rqvgmPuann9cuu9E38y/XWZo9UA20lz4jhkMRz
dYAAB9l5rdcdwQ/3stnWXRag4OWlqunXG11DZ9NyLR/BsEOVwMKKa53i/oi2xITTwzE3EV/jt8Ba
mY3rrHajH00FXR2F0pozinRdfPfJwWb56UQ1L5pIN18SPqzf0HGXR+oIiRqhYO717MGpG790xhqq
pdejNi7HO7Dxy1x6Qqk8hgb1TW1Zggkm/MG2vptPEySqUzbH/DZGafb7hPvMlzhs5ffxXdqLJI0+
JCBGZnGogYeE3sF/HrxR9l6De9sICtqTTRKbk7VK8nmNxi+mn8O79+wvw/x3+yTR/te6lStk22aQ
WcMOPyzUa4XV5E4+yZvBU6mr4rIwTlllHadrNlEzpJQkw2508CNGytyvvvWjVI+svCkFrkGSOFER
xiQBQbETr5AVgH6LdOJn+LN4ubGK3Rjqyz5v5m7Z6wBAC4UIdkMX3+yXwQc6Qcfu3s4V+EKC2JzW
+OrlEmP1LZMH6GoUQOsZEpv1DwURqUw0ir4OwBmlbJroPkxw0YMYlihGxp9F4nrPRkCOmQr1ZDzW
3QUlF3g8qI80tE4Kfwv/S4MT6Z0Bd7tIjhHZ3GaOBKksdcJqvB6IrO4T2Zl8nZPvUBi4Sxr1hlmY
T7qT1fva8Q8dtKp3euyc59CbzW0fW5pKeI0CpDbUX7EC62uw1haeLo3T9VkMJInIvW5qMjahCxRA
7OZxMDq5YQvgj1PVVFcBBFOLWTKUR7wgSaelSyDWKj24Hqm6UF4nMo4hnjlk3q9MlFiIcXuO/i6o
6q7rxFMv5ZgkRyDbaB7A2HNHS+2/zMOU3Cy+X2a8Y9XtpMWITpBSaVQptJpVBBv6pK+vXWiZ5AlY
knvT2D5lK9HQUBDxbdv4vIVm9tA9k7pyHmMnaIMMWvxruwt9GkGlPQ5Sf1LmFe4RErKs0r8xkiwn
CzZsPmJ5XU2J6FPgqgCsVkGdKZiP5hR+3BkEPJsdundT0S6qGlJSrlDu1hxSqjqc93aktlBWe7dg
h3S/fVHWGeBS4ama8H5yxsED2z6x8xpTFyA4TrdrDd+cYATWwzpi2EcDsQUNG5klguh94Aso8SQj
27nAwhXwNHeLGALkmYDV/dHG4bxbjUvzylTO3h9xjsdaO3uzjjAFnF355nEPOrBeZ79N09x/05Sr
B7cKmjyGytB14i7mjuimOTGNdnfdkpdlHee7OJnMvnSC0k0DuLnns1+xq4EhyQ/IUkJ7fKbZCgWJ
tGzpb9lY+oOwfk6ha1Hv6kCKNIYL6d4z/KCT4CpwQyjK+3K9NZ0f7SHe5BR/agRt0NN9DWLq3jGx
TCk+JPS9xEvtCD+tq0XknbNgQ3elSNExNz/RN6hS/AyVqtiLr1VPFEn9gdqva2DbHw7U43Pru21G
xzHInSGediIa2FGuwNzhKJoOAcDgIoWm6AgvnSmiDxB7pr9AU9YZtbX3w+0BcRatXvPQd4Jd5a8C
+H1/SZmUZN+M7QrTJuo+NbIf0UuZJn4InKHHPYi/h5UgRNsjLA8a6Tciahu8zvPCd2qYw28KHOxi
WOblawPHhmexkP5Y1iiVcNn4u1ARAGUG1SPm4BhfoKiRr8vCDwA689zTOEtHyMVl62oILt6ky+sW
Mlfcm6pcB2zFcWh12jTiunyXv1prcst5Jw7VMuE2s8CAuZ+ISimkx9JaVP95fgkf90APhZ3Q/JZu
wq6I6+BfKqVTgkThDvvGpj3U6mD9MHSPlbIR9mn3Imn96jmUHYKJd3sx1/KK4FOm0ndAYwFx5qe0
nd7PLpyfeRv/HHVdwf+nN9mACl9aLtF4XUv8yJrD0dO6TZjCqgAhHERVaI0y8uD1wX/LhKbQMB7U
Wqo0XAeeu2GEf7MY9Kio9Y7QFQNzDwjSXPbI/CJw5Qvbe6IASLtPqZbOfnKXGbL//QoAcysfODrN
QJCAYW69SMOPwKw4D5IJG6lS8KyP9ibxXPRNERWYP+0jO/hXKm4eE6dZb+SUOAXvIP3uNU2Vhjgl
st6ZX3Wnumw2811dvjcSeviIJj59qkoQ7RPq/0iW7pn3ch+MwZswFahuKsLJ61caKcL6C9nomIKI
/sLtjOhbo5oCen4EN4xpLjqgkHYGR/URkjhvzVz/DBcDX2rUeHaEeV5RlSCo+/oe5fZHjyfxAVDk
Y6W9L5R4OIUaIDVlh1+EfOb5HW9yKNuRgKKGGULtW8CLrLU5lDWwZZqqTaPEY19hVvACPZ05tdUo
MlnaPoPyyZrVKwwr1zFh6bJO3/VsX9Gg8bMZhyQUBRKYR0XstnKiV49F3yB0/GK84ZVEpDuU4WIL
1lmEQLuyPiWj+2uMpjqP/Oip7BHFEoTemyEwyY8m8pyC9M6wixdo0ml0QmBD+hBF5WtT+wO8Ixoc
R47CcIhSuzIIJsjqhG9JCKJTE9OfVimWrv3Qpd403SYe/MgEByNhipOf1sdSRMSBRRRiPxI6jbcU
0CCYG2JxG1cmLZsxTunEwjQU4R3r2K/3qjqy+GY6mNGQXK7DDegSKvcdvsAOgBqwFgBCBEcPjEne
AVTnDGRPGqayhNS/W1v+pryKUpHAbQO/ZMG9A+x614+/1hreFANc04K1fAmW9hEtKDc1rjceQ5w+
mUeascCS+zHANyR/LxkU6KM+1GRqcw0L2wzyCHMKWt2vcaV+VlcWmW7vRBkDAQzChYmCu50OciMb
gNL75XkIXF0QNfGMM08enLoZD4gXyIW59ztkyXqCJ923zlTurjEgVQTU9IdYlM+dS3EF19IUjlN9
tS7GVmp208iZWYZG4Ax5flfnS1TynHiLyghSwUh5qKCMsCWOefwFprFqDy+6pcAPjvFzYFdSM/8H
9PHv+o7OqVzNY+DHb46kYRrEYV8oF0kyHIf7TEscK6Yld6Ty1GmQ7pS1LJnBhOQReIUwsLK9cVIn
Wd+ctVMFemtzOoTDiPSa/W59+d6/hj2i54QY3itTD1ZvWYRIkgKgbgrofL6LoCc85SVAbKHbZY7F
0WcRbwoz4QbBXNw0SzL2v2qWVAXqK+41YrA+eDg4dgPhMVpR3uMULmPO1Mpy2KzqX732kCbEU7JA
egMPqLp2etJMXvfDAGhPJ928D8V6RaR6oWy94W01o3jOmi+j8p3HLq7RIHca53GiWOisDeDuTOhj
HHj1DcxLunwllu3qyTmuVehdg8p5z5ue7QZNQRFqxYrmctTuQLrFuyvnwFaAQiY+vY018E3tOD+i
HRgVUKC7h5AVBQJq/lKhTJWPevKOVYy+a7mggtQSkhq+fGeLVSnQqgT/tkyu3FjxLLTyO5RzbnQ/
3zV9c7vy1ce1a0b4D6t7ISaVq8R0x0aXb7SOI5wDEcD2Fcd5iJtSBtbjV/RHH72mxoGjsP+UkH1h
lAjTqOsb/DG9Ic1pjyQ2cdrq9m0YphsDi5+0Kt26cAG83rG5DA6+M1e5Q/vHqW+uzGKSfEgCkdWh
tgCrQHrYSuea1bQsHO5+h8uiA3kVc2unRmVOCbsWlJ2mQzKSajch1UvRsEO4FYZnqHtDxWvuvshl
WXeQuL9Svl8fIVbjZlVYqSKYup/JOtTZjHw+6xvuISoSsVuqMspxnRGplvDvGYZmyaCu0uULoNwI
QTj2Hc+9HhLRFYZ26AP7sFOIy7LZ44xmeQ2wFQw+geKYmP/qrFjJ1RLiBbykSmMBSdBoRPrS0RGw
FQ2cGqhPP0wp7ta5H4oSULad59tbDoQJlAcgixk4gJFE2mF33gIFFwGJvUM1cxxMOoTyEVNXPIJW
GYBFy35Y8IO6pY5Pte+vu3DqxqztFN1bkFbhmgylEseJgc8AUjbk3evcmwRYHQ/hAHdVVaP+Y8IR
QDrZG7iD4QI2dT3NSECqfQzeQga5/S+KgSu2Rm2VJk2CwkaNoNkIf6cg25Mpqmf8Af3LKQnkfdBP
3wBRm25FDwXYFo3gfViKIKshGnOHmsWSlX7fPgJGrhD/xjJdgMrPvdH4xdDZNW8Jugp2iOGXBP/X
fetpBYkToJgUtUkRWXma3ekRMtiIraH4Vq72rp3pms5gKqYWOccxdpdXAB8fqfGTQi/SveuGWeJA
H7BIoBWX1m1rCjFx5xCKYXnw67pLh8nBIUkFqCwlUr4mQN0jmFZnb3tgmKG/rb+V3gqIDlrbqYds
Hput4+DHxG7ar8O8h8cNNOJKu5uttlcer34KpXUxv39eUc7NFw44znMg1vk44P6VQmVlKDQ3Mk9a
BXwGZMySIGJ52M7Pug/g1dlX4z1cUPijq2OgjpT7aFfN83JA8u03kC9gkkJSz7HmwEGSScGnB2Ju
wMEo2NrlEWneuOHfIt9XUFsl8ddF6jsp1ZwNgP8U2G3PnSIBkhwUI8o2CdIW7VqUDIAT0TZ8WekA
7HmtwQKKWbeTgEhcE+3GqS/GOq/7SlSZZmXVH1oaOkEKty04qA4MCL61m2iVVQMluGsG5JGZ2b/T
vl2vWxig3XJXz1+iuschixssPMtKL8aic+c+qE/AkEHQBmoy5itbYvbqQnfmALVlsYOOFrtx4daW
iqGY+Z457kvsDthfjVDXBrKD8KGP2j31cW2xjaOz1szNbVJ5w7UwU7lzwhXysHAp3bc4TXbcNNGe
USgKJbXu977rhQV0mNscKEF5kyRon6CI/m5sY1sQ64KI7ogDLXEVaUQ6JBE7Kt8PNg0PvnRhdbwf
xt6717Pr5xGfgFAFPgYyoavHr5xO+LfTXE47iSYWxJjD8ghBEDfDNfn9LHbmfOnm5hA78I5KohXX
mMl2V9wOzYvTNiX2PkOXu2YRvHACeQVq5poPYV8fug46KKFVK7xR22UfJDUKa7xqIX1OgyXzqtbP
cUCpvGHu8AB1DRyh4AyLZxMLhjoMW6+h/U5h18i7ohqWJhv5VJ9GsSYPdLb+yWn7Edfbqn/B+aOz
UHsG0UDW9Q/jteS2h/nYbZmMem+sx06LEDFNBz1FaAt04Ob7bD7C+9zWcJ1dxi+raMV9IJI+F5C7
eoCcFrlmoYHIhIpC+IRNYXPjOZ6P/+fzaVG4HlvYivzii+3vuYOCVUTfiy2GBrsQ27JgLpAsaQL/
9F00c/qtZKXdI5CD4NmgWBUMtEYWtoqTBTqszRb4mYVZt8xlHvQJ/ye4gL9FD/YL7ril7wxXQbPy
YvUplCY82dzKCNWDz2vX7yX6j+q9m/aUrxMkBO+2YaJ2b2tP7juvucAv/rgr4LubppQa69moCo82
8taHXj46U440mfw3PwnYwW260hNTrTu5PlR62QPkH3XVoTL4T317bwtzW5TFZSQGUyPSM3LI0aqc
tGAbBV1b7z+f+o/nx9ti3YCEWei0QBILbtsoqw8oENLeIvUc9XuCfKnt/bFZEPGSTXcmCZXqvKgt
j5aQAFl9jft00Hb+g0vq9mYdHe/kl9gBIzYn6syjfr8nL7u+Hc2zlK4rC5eq5YUBpP61XM0lW5aP
uybeFs1VBazzEthlXznwU+A4fPEfwX5+PrfnHr5Z1k0Mx9iI8/HKqR5QUoB0c5Uu5sK2/HjPQMd8
08MTuHShRD1A5yFIOe77kxyKf/vdmyVdib5F94GNV9p5AdYtD9ABZZdYkGcmZQvoQp2TjHHCF5S2
qYJbcvm9qpvXoaIX5uVDUiqc6zbgTVwMuhoIx+m0kMAtBqpfS2UfQPF9sBpZERzOM7aGl5pV50bb
9HFlR3CMQLD/NPk4iVGSqVPU7gKcIbLJZxdJjFubOVVuyy+0x8589y16K+Frk4wrwZ1LoCMMDcSF
A6pOLqGq/ug1/28s9rb6IaZHwU0ZH4A72XmnhLLfuLYOyPOG4QTB/jkvg3gfcoAfrYem+KL8H7Z3
xkK+3wYaPdw6bpwRP3mw9aozqSqShjZ6YJO8HlgLmpZ/wko91kYGuGejwx504UND+SuM3U64oRkw
T4LrkbNfAKnllqAhsfhhkazoqNIZt5vP1/jH/Uxvq2NiUEysK+r5x2D2UEPwX4N5bTPBwztH9DWQ
6DW/cLj9kd/7aEb9/79T3zUyZWDn+gq37kPHvRQaA6ntIpS2IU3M4xveJfvWHtvqNwCOh8/f7+yo
m+ADlm5TS2PrK+FGqbdGR9ehKVlB+YuBb0Jrnw7TntY6n+JbGoQXTqyPebXYfpuw5KoR5emmqa+Q
gsEVjnQ1KQ/cswS1htoZX5iCvIruOpchaVslL+Y2Cr5VCdE/4d+Kqx+q9mw5MNfRp34mDjh91TIX
4xLpGwjLmP8+n54PdxG+/nt0+gsBkUROK/oJZmudF0KxNHkC8Ofl3x79PuRfj576wAgUoehJL8sj
QIlPZQtfzc+f/fFXxe/erCX0ptDXizRM6OaoQGtob1WQmVkUE/xJSAmxN05Zl7OWRyjrGwjfV1Jd
wJV9mCpg7M2KQg2KgiZtYGE2x+k0gBwTulkYPvHk+fO3OzfAZu30mkBYaMYA/ni/uD+F5um7wkh3
yUfuwz2PF9icawTdk6DCxetUa9SzAk/v5ERgZ+uzHUeNNSuT0uw+f5UPTzmPbpUnZqzUMmigV7TO
qzwFrCTvVOc+h9lucAFJf26IzUHXTS7cXAY/Pi2j5WmL4Jq7M5xQ3eGCuuOZz7FVjhCzYNIP4QgV
eGOBnYjr7o6X16q58AIfopAwR+/j/rVRahiSk0Uy+HrW69OomyHv9XCjararquWmWhhyQGEfG6+5
sOnJH4rz/4RiDLnZ9mIFZcjlqCh1to5O0BWa8iiZbI7KI/qwaFZD2UhVBQhtss6cCI4rqMz4e65U
eHAhf4Aif+2/ctcRYEd0CjkG7kBd1LFidAUURtRCDk6nIDMiR3gnM5TKqhk4OzQA2HrLNPw7Ai3g
CY6c4SqQA8uMDeRRmPeadMwEQN7RBEHlpHxaS7rcdnZEjXwZ5icFtMGD9aYhrzkNC7Q86mM39Mme
rQ6KkPHIMuRsOkM1dsqlw97K2JthKQpB/JXPPWqPCS0MwizKNqK5arEPdlZO6mvSO2vReJMAIjFu
dnVjnIyZxT5PQtRFi/x71w/vFbNOlUfCZXmMyrg5OlWHp0oRNzewH/BeVJtUb/NKeZICN5n8wt23
OQYJyJ3gc85Psx9T6NiVfb0Dq2sB17ODJF+9ts8uX5ddp0ARU0kkrhVO3sKXjfvEJK/yuO7C+3ry
pocKzLyiWYbk0GopXlSU/HYIingevNZRjUAVA32OJK27VRwin4DLnmgQswKB4qBbdUeLXscL6kjy
x4iy7XNMlxDFkIqnicWds4WgCDdts2tD5R3Qo/g1UljmtrXuDiJIzFF005xRn4q7xmP2wMRscwks
SOEazz7Odsb3JrYlKWv4VAQddv0/RZKt5oZOOqnWNQxO0QpGgHUP0RKiExlcyE7ObPItCR22b7iZ
QYbgxMgTQw/RUJNF0xPUry4McCbo/kkU/trlRA5eKZkT4MRi8lR7XObA7NpsdJY+E/ESFB6f+OM/
TZa/OXsDcJipY9zoRFDajef2mQNwaJfmwrc4M1n+5vRFkZ9zUFHj07D4DKghoaEatUK1uwuTB6gQ
9Pnnr3EmO9nqubBwIDSyOj45AuBZG+FGPLb3nz/7jPwD3YqrNJasvrAmxoJqvvaB80QnD1aeZDq0
6ASmSRkd6iGEeuyoTraWP3ziPM3T+Pr58OemcHMG8xlUMkgEwFGNBejav9kwgcL3WwDrts8HODN3
W8WUOgR/sqqRfrHK3ibxdKBqLj5/9Lmp28qlKC8cybTixEKRudyxBIGrBfqmCl8b7Hp0sJenqVVf
AK65DbU8to1BY7685NtxZur+Rz8l4K5SC3JWh38PUackwWs53Dboa3z+euee//73f+3UyeFe33OP
nqQ7Ztw+J9PvAWrRLVABnw9w7vjdurW8JyweNPMolBoGg6ujMRnj1mTgGnc7lG/rfeCiyM09p7oH
C1JcRRAzvK5GikL0wtXBc8j/cXYdS46rUPSLVIUEAmnr3Fbn7um0oSYqC5TD17/jWfXwWlaVt16A
QVzCvSdkb0PoZGuU09p1R6YW6pnAfxGOo6PqYx/QKKvbd+QkajACeQjHxnbhXj9z3zKVWXpQ6v0c
3qTHYRiOo4iCJtW/RRf9Oj85c82be0sLhraCc+uxFKDhqrC+zajzLbZdd2H2ZzZix/n383YVsI2O
Cw/oMO3Xqvvgabgp/KeuPEF/sv35UcytIfMKX+S8mCADcrRO9yRAoYDG1MhaluJga/3nfCdzIW7s
ISHekCAAM4iBjnl+Y+fxdJXSyNqdb31mCKaKSRp6YHeFAnIiKeCt45DufJJsOwvoDffEET/fy8zn
/psn/RRsMHrMG0Ae2FHabOMA3IIy0CYkj5e1fpq5T61nMTBBLhKDRyjvI9k9gqY6ekCeaL8ZLltO
po7J6MlSuKcBlPQhq1BXL/hWqo9q/K4giHR+GHOfwliy0N/1EyvC3QdhvGGjcx1Bk9PtIaURL6RJ
5j6DsV59V3lDlqOHDKabkXyPge/T7LId43/+B2Ri1IchyRFe1lX9x6ZQQVjaS2f+uCkrQoFXLfIm
50cnFoeWFj+AfbtN1bhwS5hr3nhc2kJXtXS4eywniOtVFrspijzfwnVBLKyfuR5O29SnJcrbarRK
ileYbjjKupH2d1lCm3UJRtJCjM0sH1M0pOWJsMPWcmHTBugftjuSXkf8tbaWTANmttT/6YVYDJqv
WcaPqZYfgDtnK0WgEOfG9qrp499pvLQnzTyVTUIEPGm4MwFtdETE3dEhuSVD/pyXab8CVW0LPZyV
3ZV4f6bjwk137usYp5HdUKudBp8d4b/+EA30W2tVW5rThWNirnkjsHVkJ07sc3aEtMoOEljXFfcP
fFxSCJ9r3ojqHkWtiCQUH55HV4UjrgCMemniJdbjXPPG+aN5VsRWjeaB9FsP9jewyVchv4jI4wiz
6McZbRNin0Kvj5J13Ie3iYivCwLE5Pld9XQI/D8JIsySH6/8k+qRcI/gL8EiM+wBtyiGhaTRaYP4
qnEjrDuZRmXaNuzYCad78iJObhJmj3e0omwDw7AKGJUCdQtC+ffzw/n6awj/FP2fNhKnHC3QTVos
1eaN8mLXAEDWOv7CZH29hwhTrwI5SXD1Bosem6wDQByMIQ1aI8Siy2Ghh69jW5iV0abJMGFg/xxr
d3AmYO9d79DDTmuT4kK493VNt3GXsSNEFuhPDVT6QgzOjcwI8dhuAOGrJfrFY4mAkuTxK2fCcxwe
W+e/zNxCM6K8AfqwAjKQHRMgmRo8nDdTQhbLKqdo+2qlGUGueXuqvFOGbHEI6WOkl4QHeO4wCOBQ
gNWXHT1qu9ObEgiaTrhX5wc1t8CN4C+7fmJ9nLrHLBEPWhbABVrDWlohRIbZzwLvlcEhC27wM0vb
rJUOiV94UHh3j30TPTdx90ji6BfrloSd59zjzFopqUjqSTikHdPOaw+DGwEY2Cm2U6iOPXU9chw1
9Ej28LLODmkLaltWc/sITnb5QQAOeHQq0WDoDTnyQSJbZsNkCFUHcRjyIblrBuSTaJsNt24KVe2m
xUvPSuR0B5CwvqpSLtaTgH6GBzWVR6S5yEGKUd31ENq4ZkMl4EWKNIRVc3kDBiBkkGCyeQ1IbLWb
dNvvvNjzv8EKIl+3QLhuM6jq7OOwwl0iH91tjQwdLIgyvq5iAPPXSCdDNd0R0VZ4Xn2Uhc2eypMF
Vh2P7cHintjAVtIF9aIHK7rpAUS0conci69XYDU3V34IYzk/ilEm6MviWxH3oM72tjiogkSbzud6
B+OOYQPoQ7WDE5e3maCKvGNDM27Pr7yZgDVrPxbKPFmdpDoYo/HFAjIf6Hz+Z+pwSgBavkT0nAla
s8oTgXOkac11ULYj2EchkGAprFXPD2GucSNm+Tgpbk0Ay7RhAnHL8MrDG/1803OxYhw84KtUqZwq
vEfSyd/UObNuIHbU7BrVxJvzXcz8e7P0joN5cEXUI7uYhreFn71GRb3kCDj390+/fzrFSqim9aIc
+XGCnQ9gstYAg17Nb3uQRS/8+6dhfeoCxGTbIZXmx0bVz0hL4TIZ3Z+fmZml6RlnCQLOAoOs4MdO
ImhABfjD7P45yTogaq0luf656TeOE79tk6qP8P+rRNwrO32mnfxx/v/Pzb6xLm3QsBuGSvSRF3yl
/D/E/xkV0+p843P/2zgxdFtHmePivgV5wXVWHCvwcM63PPO3Tb2SFgQzynu0DF7xqgSNrep+8MXX
zVzrxhtwLDOnZTGeTzRU46pwe/8OPqzdXeLaSyCmmXUjjKD1B5VJqjHvsV2A8vM6VfHGHh/iZmFd
zg3h1O+nJR/JtoO+ZyWOYnhqxE0nX0Pr/fzcz/31U5efmrYKr8umsEYxeaogBfQD5Uz4iwAz7i7F
69ciEVA/NQKWg5CTei7+fdStapCGRxA9VyoGdgS1yTW1gChdWEgzS9RUJaERI0r46ImKnwMBFvXl
skly/p0k2DJZUVmcCibKBma/1Lq48fuTQ1mo9WuKeuZlB8vfG86nr2GnQ+aGneQoK8D0TrssXA0s
fDw/irlVZARwz9sRnDSXH+mQbcOQ/sy87AMSNBdhkRxh6po0VUtYgqvVEehnAm9SwDxTGTnv6AH4
96odroTuyfaiwZjyJhOUHys6YabiKGlvw0wmkDbNc6AgqiWdlpnVZIqbOLB6Tcpw8o+RbkbQVaGd
T7QsF1ITM1UEwY2gVqULpL+r/CNz8/AA5ni+cScBmb+KuSMswAi/TtuheATuhm/jGF4uQP01NxpK
hsCzE/vgCZ2uQ1HTfdR78ic2uXFd2JCXWqXgge5rK0pwz3TJQajCttaVNVo5ilR1tXTHOm1vXzxd
XGPbG/MshbBQ5eMqLYugdL19y8BqAIQOJn4EcL6KLXztuT3ElAXxXFF7+cg9EMyd7trlEIECh3bY
pm7hbKKyjZ/YKcPndZa1FQp3VQIVjcP5pTbzsjU1QyCd54KIlcijTjpgxukGbPG6e9cCahPiKopu
oPq4sIHNzKipMGN3fa9KbvNjz/0rnYm9zzd2H29BBr+K+MJ45ta1sR/bLottv/Kx8NiUPk6V0LuE
yGpzfrZmDhRTXIa1YIzFPZT/xxhao0ByadW+lxFEiDtgC873MbOTcWM/jrwWhrBpKo8jUlbjUK+H
/gcBx/l863MjMG5RQEMAPNpl8gj6cLnqh+ZZ4J1MYACQQKpvoZOZ9zc3NmNvqjM5OYU8SgJal8fy
bSGTpz5v9u2J4+vQb/DGVruLRuSeVvanY6X2sY/FHubLtiGmkJabegRLtx9gPvN8voeZNeUal6w0
daYGLhvy2JfTbclB/mkXdZ+/3GWYuaDGgrRIqMckaPh3j92DabonY7GR6dv5v/71YmLmYuLEGUMr
CUnA3fFZJNV2LAAcwYv7fPNfrybGjdXk4wXnO2MDHeestVaauJADSeFHMqVJska69fF8N19/AGau
p9wJU9707hSkKMBBC2BVlWph852ZIHP1EPznLK2hRI0swrVSKR4tzZH06un8P59r3lg6MBAOea38
KXCmdpXWH10DoHm+8HFnpsU8oizQvThOSJCDewtYN7HOygUY6dzfPn3vTzFVOswSXpzC3a1tt8D/
QMgg3gxIzFw2K6duPzVv507nWyoiAa0eHIC4besa0vELa/LrE425p9n61HieR40eImsKNHgifSxA
UXzUOd3R8XmwBPwKhk3mLvQ1N0/0374g2TmF4LKRIGwi4MTD3r9pBx+PAQ4hgPNzNfeRjb0UeTGA
7wmFMbXu926qnqQrPs43PfPvmbFzWjSUlY18T9Bk5G7MgfijMVwW6ELUfn3eM2asfVpAqtEiHda+
O/UBTyrvWI8pWKoJDBeR/IEgb6vI0oqd6824rw0UsJi8igcEw0QhQcEH4NeQ7dyAbUvfXJDioSMV
D/sshpyJDaUoSFqAF3KwJhluS9oTtZIvUBoBIZWBeA8Vo3X2JxmZs7ZlOm41tIMKiHrE0daBQ8a6
63KxyyBZsHd8Th4BM2yQMKva7SC3nRy62z6cin2E/P2PVLbQPxwhV0MqK0NStZkOfWu17brAY+st
jJn9DoXB5AEGNu41jH/YVZX06euQyPA6cqe0WmVFxWHaquqTBgWMSqOyIte8xlKDdD9vH3KgXa86
OwRcT3MiT6oycDBNPOtuUlIvPUtmluJfe9BPkWXxnEqgs2F547ndPqnc4ioCU//X+dU4c5aYcH/A
vG2/98sRTns+iRCnYKIINkKFnCfj3q2T7KILA2On4X0axgD6GkQGujHIxypeSRs0eQ3O7KqUyVvd
iavzw5lbj8bWMCakojHTY5Dazd63cIHLC9C2k1z+4N4Ur5SE3cH5rubi2Pl3QFHr91Y5jJi5Eupu
bguR0qqS/D2xGygWnO/ja3Kgw0yHSbD748YVGI+2ynENAYarKfNWSA1ttONuBCleaFsEUysfIFLw
RPE+WkH8uVlNIX3mLSRmqk69nv8vc+vQ2BItCXElx8Zf4a0LWZ1S833Em+zP+dZn1qFJC5Cxiluu
cWTjpfpq9+LBK0QJ0T3rPlb2QgV25owyXSWL3k2qMMXJzZuKrDoJZHMBF4PcDW9Sm7xjsUN/hyQP
rfLby44qkykAkjhAvmVrB8BzQNRSe/ctb6yVHLJ24dE/s+JNrkCm4IpQhLkdlE342o6dfQW4hb/O
lNAbOHK2D6mFkt/5jzQ3gcYNIpG2gm1Tj74mAvUQmPVspzF2dmHp8yCExNiGxmn17I3wT4dQwSgX
NqmZUDPByxFEO21octlBAxDSAFeBHtKhmi7BO+eaNzaN0hFj7sejHaSQ++H9ysKtMWbfzs/ZXOPG
NhEPXgMBgAr/HURlaJ+sxqzdZMmFM2M8BSJH+lEVovVuKtY2YNaEvXTu0sTMhDw1Qj4D1Q+Cali9
fSLoqnVBmNLgIS6E48zMmHjkegwR3i5W0+Q+5lABcMuXCVY/56d9Zj8xAckAPfYnUR0s1bz8jnuh
fQOxGeS7hsH7GQ5IHZzvZm4Mxv0nyV1X6VM3lYYII5AcUHVzX7iLRMX5DubGcfr907FZE+acKjB2
IL2TUGkJlovS/DBU0t2CEXZ/vpe5YZx+/9RLHlMvZJZjByAhrwvFg5KjfD0uncpzzZ/W1+fmS9uy
PHgRwHgogdDXSXOlhhwbvWyT/ZsO/dS8boo2hWanHQjqNhsVu78Jsna7Mcn8C7+C8+8AQl564Bph
ftKkX4fpzxgKhwrv70Uq7Mwu7hhx7IiqtuhpHbn0kYdvIXTiSVKvPQt5z2Lhsj7XhxHNTmNJKAfg
pEj1PRnJKk32tk9Wcfd76bSbIWEyk5LjOmA0ZaOyIdVZ631OimlT8Yq8OvA33fgyK1ZkqJyrJINk
XH8yu2pAnVxXQ7T0+plZaSZpZ5QCdUobSyHtRIZHQteCf8bg5Ol0ze58rJweUv9PUTOTtgP2yUh1
KmDyjlsKKf0DS+IjSmmPvYj3DaQ3RzIu3GbnujKCP4GY4OhUMRb2VPFdQ71uV1cNMBX9CCkfJ2+f
vbAjUB4h0wKuZmaNmODrVEBMU3hYIzgRIZTtR796wtQaYPtDYg0QvOnlt/PTOPeljD3BYxxcMpwu
ge028RXkLdmwmqB0+FYD5bfQx9z8GQc7hPCtqmmh44bnWvXg+XzYV/VgR1dAlTUffqOnez3U8CnR
nvZ+nx/XXJ/GVuHW2eA0DM/7sbXlTdz43jWSFeVbPIQJBPNomW951EXFWg71IjLy606pydmvM5Bq
vCoeA2GJ7J5DmNRZpa6kK3AOmk1CsvSlkoX7Gmc9bDPPD/QvN+X/gUDNEnU+NTkYnKQJ2F7u48Pw
pI7NXX9jH5INBKbX3XpaO7vxmu+yQ3Us78ih2LcHvuXb8/1/vYCo6bDBPM9vMcdNgMIdmHlWXFwp
iGFtcN12F6Lh6y7Y323u08Fiux0ZIevTB3gVd1vkTcJNraYEWmjD0yWDYCYQnkN8zgaptQ/KSK6a
7GagxQq804VPNHN/M6HwbSz6jnHRB3HY/o5jK0hquaTvMdf2aSl+mptJDzYAZ/jn8YDsv+vz7Ju0
RLF0sZrZiP4K4H9qHvqujbTqfAwYGCc7DpnBnYzD5Ell+XTMdZ8ePNDYDue/wswly4TDJzXo4oSI
IYDw1PeKJ0HRQJRQIN1d0OLlfB9/j6D/hwvklf+dMNFrqEShlBU4yCXtQa+HyDZn43Pm1tE2CqFu
m7dRvUtLr7j2Mtfe6YxZO1uAAF36EbTXoYQGxyuP9kjEe/WBoja9RbavWxM8AC+7N1MTM1xPtevC
BYkFxcAghj6tQ2JvoNu/tuMlfOrXs01N4HCm6kxAsJoFQ8zuqtEDijv9DRhjAcVW/r4w21+vH2pi
h6MGaowVuEqBbbXsyq4g1h15VfhRxCr6UXSyfbCQhT2OFXQMYXbrbdNMFA7kdyNyRLpRB+q0fTIC
uwxZNgVkSlN4AvTDsEDx//r/MZO34IWpVArGIoHskHGIpyY+qCqNH1kHPIvbD2IvJB8W1t7MPmYK
lXmDYwHEgpdWBP24aBBXEITdlUBonp/subEYR15RAcIQKjzPKYErIi4JCmIbAxT0vNe0XmIYz+Qe
TLkyRRxaFZDzwUMoDuqErNyklGtSRttURVCNIVDGh/EtFJ98urlsXMaFOW2avCrtzg4y+scC9rCb
0pWD+m3Lv1O5hM6ci4bTeD9tdMKK2ehr3FgBd+8CMcJ3dgNskwu15WI8+giWJROnr3dsarIb4imB
K2ALiVTIE23Con1L4CawcNLMjeK0ND6NohnLaPQymwVCeO1+9NtnmnTtdS6aFrhfSDqc/yJzQzAu
dBGFR0Q/RS4Yprj3ZqWj19pKl/T8ZrKt1LSZDIkfqtIvGeTFuXcFten8zSZFcufZcX10gdX/Zlf8
ffSrOIDkXJdDzzP3b4soqm6y1BcPCcQQD+OA6nslqbPwNp+525lyZoWnswSZFwYhtvGeNY0Nd5du
kwoK5lYsfpZ2vO8sd2HJf71TUN9Y8jUpFdSQchZAD6N7nQoPFiSslhB4dMPX899wpgsTum9ZWgui
7Clw7fYewvmQ5YToN16mD+fbd/7WLv5/0lITvF9KoG5tr+oCB8kx4NbjCd4LpBg3EnyV31XNrSdS
xpDyzx0nLNbEGsqNM9mgpXep/vDZFAUoyU3D5OxzN4Odj+/c1MKie991UMSXXt0GsFTCu8HKcGtY
WUhH2tuYalBIeVanehWWVN1yZQ3XSpJw3zvae/dJ68AtOU2fUx6HO6irhLsYK3iHqlO49fzOu+O8
tOWqZHGJYrsm+C+uhGhxFg7PEvP2w6bO+5Q1zQuFtTRE4D3J8lUH3sWfsvBBr6hicitTv4NAeNis
R2irXbeMgUcWQuEKYlvpIRwgfJrS0H6vFNUwbfGijWyt5AAVTX3A7vPThorrTjSps6fOBHF14vxK
J/gIZDYsC7pJpVdtYX20gg0PnRIDhKwr+2mCOL0EGGcbWmnxRxWwfikrS0GuxB/uqIJeLEpxUx5A
tV6i/ohJrMNwWAOub32nWQbPJ3gobeMK4te578Mlh0uyBSVh3ORE51tImnvrDKq0T23mfGS8xdXJ
EfUNi3rnQFAh21hFW8BQIkbie4T0uYAk03qc+Li2df4rcrMQFgjISYedQN07nNItKocATJAJAkEQ
3sVFyoUVcFYKuMw5RQ07Ab+rR0iGTqN/F40qc1Zu3ZK1rhN/lydQ67bhCLFp8p6t2ZB9Z4BKbKhb
Myi/9hnKl+5J9iDTrDpAUX18TSAhs6WQa7viFJgNpp1yZzU9kKqqiPLdRCCTwVhu2Ss419R3KfTb
V6wq5V2XDfaurwAImHSW34I48daIfrxCFrx4saSyIU6c1o9l0/cQosUlcwUlgOFHiud0DfsljwII
xNqt49B0i6rD9JFY/R+acXWP61GPZJmE/CLkdyh8mdxuG3vIx4AsMGy7UU47xkBUKT3cUGGEMoj7
sGzBsNSdfoImJqt3Lko2mInI/aFZPQDtm8ocpSq3e89jFP9VIqCVCYuLg0qqt2wAhKvRSt6z3nZg
GEOj/m609LgJ9WnChwarpMvq6x6Jj50VNnztEYkkWJt637oYpeNOQgULB/9Ypbc9xHvuIy/P3vvQ
669SKNTCO70FblbACP2gFazaaVJ/hwrtO4wR4XqTK7kumsw/yh6QnDhl9j6DzJsHifGaQX6vjkrw
/ZmfQzHet58brJ9iFYE19RjHRCH52jtZD2+k7hGgrWp3ckTfwFYk32jxpGEUsvcriQrSqPLswQuV
2JFMaeisxM85XslwM0hCnW4LH8hoLNlkzXiYrcOoEpBn718nh08cvkV1eDflGgo8AFPgY06cgPmL
48S9Zj4UmOHwlIPxnYawtzi/X84AIbmZKu/dsu9D+BIHk8jYJo7jP6JXAanEz1CFb1lBnsKwCMJw
fMfq6xcuDH9VE/+/SXNTsyOkduFYNCsCGKHTWxjQ628NruzbRimgddTUZ0cJc6KDZE74HNu9t8sk
7mCVdAARaBW9SiE6srL40G/hBpnduamV3YRAIcIBDPstHLwJVLoHr+/fKwnfl1QnDbxH6lJBn70Z
7FvLG61nFlUTRN7t6taLwGfyUSAMyCimXd3wCJHdDDtWYrU5kxyfctjx1BB9F+k+EoRsWdu/NmPq
PHUtAJW1S9og7PvybfJKC3pL/cnnbNAFKt3KdqNrJyyHO+n2KfazkmyHwfKP9eQPPwY+snjtU9e+
1nDeWsMqiaxCi73DXIAfoNpZvbotpHv8yRmOos3EVkU1BLm8kGwhdjZe+WMfX/VUoTCWYZErUcMD
lIzhAUSiYl/avb6KIWt+sADXwHNHtHrr0YJfAxnXHHBnFtsI79FrloUKeqY2PKNWsGbAfOTUnfYs
8+QO7kSwLxkBml24aXx9Y+TO6fdPN8aWi1LCiiQJxkJfZQ17jl0rXHPO7xWJl0Q3vr47cVNWJYat
QwJ/9yTwy4OigatxNqdyHzoK6Tc/qJIlqurXF1OYXP07mizqIPyMMzTosu7nKH2ot1TlQqh8/fLh
ZnmjExEMBacuDhLtXgPVlm5gZTY1/ZrGD04ef0uAc0A1G5vVwoZwKjp8FZrGJXByfdyy8VYIWA5v
COWQ/J3bTvgt43mqdlp5jsZO6ypo1OffI8/ztk0Emk2YEP7t/F+Y+W5mHQHOC1E09FEObEXZb7SV
eQ/uoPTPunWTVU0cdUc74BM3fq6WHntfX0u5WTmwhQr7HGK0gdTND1jFyGPtuNaGQpVze35QM2vE
LBzkw8iB/e+TIIL84c9GhlO+8qGPthBQcwMw3kaZE3fw6vLLoIWqXgnwBO4x6yK8KFGJz/3vAu8K
q0V6Cq1H4SOXMK3whE/WaumDz/15o/5V5E7eFTHrgk78qrznuviI+ufz0/53fr9YzmaO1ea9XSmP
ou03QMKqd/8VABkrX/FrOq5g/XFLnoePJ40zezUtzNbXGRFuJl657HzZUqcLcL/cgumzhUjeComn
k59R3v4+P7CZ9UROwfNpBxVhMfV5h3HBQgDmC39KsQApmfkYZu61sakm3hB1gZ88uuO0hgLFyXHm
/L+eCW0z1zpyd+IVrvBBVoflKgVTfdVrZLyF0Ec4d9YreKBB0X3oLgsLM+2aUwaPIu60WLjgPyV+
c4sbWbJOIeJ9fkBzs3X6PJ8+A+0gEJciDXsy01tVzrcuhfvokv7/XONGUCfU9jxcZ7qglU/FeI0H
QZ9cVNzgxIjoyattOkRouoSRRV2GG5cHnF0mNMLNdB3Wf1LC3LcNcnlS6IdvTr+u4ep9M7F8XIiy
mSuEaTDgJBxanc40BPiqQRLtPXvsNpypZg1/xIXl+nUfrqk5YpfcsvtTHz4ZVrV38qp494AhJPnS
wfP1XuGaaTlrmprUorCEi5sED2FIqQ6w5qrqJlxRoR6mUF2Et8Eh/u9CtSBBDqucpA2KVK8p5CbC
vIX/yI9LwgD1nn9bz0iqgXDqG+xGPNqlres/ExgbQdPbqn5e1sUpSD5FWmNLVnjIygaRz15CrwOW
pIHDMUnGhaT83Mc2QtnWtQe43tQE3H63yzsGQe6ifpn6pb3v62h2fSOaq5g2ADpCQQGa2pu0JutE
/6bJUulmrnUjoGFTcYpphByFVe+KeUjuli7cPHTiLaQi53owTmm4vCMnEtI2ULE9bKTQkKB2sl8g
Gv4+/4XnPoBx86RxVKcOS4qgSq9zeB0q5xV2QnBiXdgxZnQqXTP5iCJFlcDAoQhyOtyFaXSLyugO
Gcm7KC12sKF7Dlunwqsxv5J0AuDWKt/hnbSw485EupmXtMsmkapICwTgR1h/s6SzrkFND8mw8Yha
2LBmvpFnRDmyfJYYtZcHPeRx/ALmvxRGgm0Ietb5bzTXgRHoyq7AZHPRQWVXK1t8wE1tVZLLQtz0
WABgm9R96MMDCdI1KMmtpyJa2fmS2crXlw/o/P27gyS2rlgGlmUwwuwO7gvWgYbR64gKgu2rrQ9N
JliwDdvLJsqIdmtseGcnSIiB7BD5ayujFqjpE4GPyqTthWz37Io2op6IyCa096DHrbKbPCVXJwel
pC8BqYGQCPyd4bKK9yFcE3ex9g516UNm2KK7y8Zo7AhQjEn9NhJFIMNh1aiPKIKzRfznssaN3aCz
0goUaVoEjD578hGSroNYwMKdPvj/3wSuqQ8xwXIUtT1WBGlPYSkN1a369aI/LYxbORS3wI+u0XIN
vQ8L+QblD5u2eLusdSO6E5F18PIi+N/OAyl+ZPrWGV8ua9qI67hs/XBidhF4/q3vfpPh99r9flnT
p63k08F9ugKSOkXTGXuh3b0an5Lq2/mmT//uqw9pRLQnKlvK3ioC0T95sMJOY1jQjgJGfc5lG6qp
ANFMqd1OCh5yE4MofhS53jp3LJBdRXKZ5KkrjBhuCujAwY9RBWXM7xwOd2JVXtfMXdhUZ3Y9UwKC
F2SyS9aoABYraheOdr1T7dAeCeuGX0Nr0U05ivgqAy7j12VfxYhc+Fm6DgszFXTVG4WG4eivE/go
D/L3Re2buhDTmKY+tNNVUBTxCwwlDi2cXJVMHi21RDKcOaxNNQjfTlqdnbooKxjHO3D8dcMBlEwF
37k6Rool59nh/GhmNiNTFUKXXlzmuY3Z0lF+B1L1gCSXtKcf55s/RdkXIWKqQhR5FTkjwEyBC1BT
wWHAS4uNBxbFZc0bwT1Uk4uCDRavl772zAWW8q1GVe1843NfwQhvv+HMD4saBo52cQ2Hlcd88j6s
ytrWvveR23pJAnpujoyzOia2Vw4xPkGJPPdW5oztmljEsEKhS/m5ua9sBLkEQMK2MwyFj5A5krR/
PXmjn5+mmQg3GeFej+yoalIVtGUiV6k9VdBIcON4FYuyPjSomq3bxKIPuS/zhbfS3JcxQjxsoMHS
0kQFluO8SW6rXR86kEpsY29X4IKlxP782GbqU65JFm89kC9RmFdB5fwBZ+sQNYCT5t0mVnTVCaSi
465dcejtAeB6vsuZT2VKD3TpCAyBpWC4CdUGvDIhg3JdRnn6dFnzpyn9dBxOTiYh8drBRY6n407D
xHJLZDNddl6ZuiZS5GGs06wMhCy8la+lgE8QjbcJjRbeMXPTY0T86DsVrNY8HYQdrHyLQk0ruGov
ZClm1pVJJA+5ikahXNhSAsac4BkL/5KOwJHIb1l4JbxxvLWJrrqFDWZuLEbgp3SUngylDuCF+9Sy
8paO9cIdc24kRsBDrdmBgJcNvcCefK8zODo4o16VYYfCTQ1gBm6dl60n4xKeJgVc5QQMDytGg0hb
R5vrhaNp7nnhGmGex/GQFMTXQQwnynsXprhILUy12vOoDfe4PEBWtqugmIf7xZ7kRbsZapQLVedZ
P5Vftwu7zdc1MNckzde10mJEPiao+RscgFeeim5cehd1GZzbxk2h1bZKf5yfzpmzwGTQu5lbpPC5
L3G5wFnfubBEbKz+WsEtZXO+h5lLKzM2gErDAHfUDUYDVOOm1BFfC1eGsMEuio3Q6e58N3OTZtzo
GzcBgjGLqgBeksnTKATf+lbq7pTrr8IpGeAsXDbHIQHYVGltLyz7mYgyGeW2xQRP8UoJmnD8XbHy
j18sDWjuy5y6/LRxln1VCQ7wRtBn+j5K5X3YVS9pWC7M19w/N/YCP+ttgN+yKqCO+96S8QPi4gsh
OvfPjb0AJzKHcqwq8U4W18iA70ulm9XgDr/Of+q59o0tYKpjpnJdoDwnMr2SvneV+8NtSpe4Y3Pt
G9uAX/pJ3vmn9jmHI04IMT/Yl5Pxsukx2d8eH6CSI0sdAFSzaZz+wEZA8sIlz7mZD2sSv+vOBd/N
Q/Mizq51SF7hb7+0+c4Emcnw9sLQaVo54K/7Y3Qo4+iW19DEFvkdbfkhn8iz7CoYAwJ2ctGnNgnf
SO+Fljgh1IvBLYAssZ5iiHCrckmoYW6yTkvgU5CNSB5q6XMVsJ4+M5E/TJmzsIvPnIgmjxsCHdhI
EbswzP5TRm89v/ea5wIAsgtT4KYNlbaUJ72K4h48jXIlZH7lNcDJehVW6/nZnxuCEcgekqtkVDgP
/SZDfoeN1a/aj8VG2zR+iWXR3YD8G71d1pkR1QS8d6tyKhdo3AH3LGg9+bjyOtB1Fijxs4XszNwH
N2I7GhK480WnXsLvkzimfAlwPrNpmATvksFyDs5MblBKdyfsHxaSgxqgyvOT8x9nV9Ikp85sfxER
khDTFmqunke7N4TttoVAzCAEv/6duqt+fE0T0bt7bUcBGlKpzDMs/frlLvRhneZWWglGW+dcpDws
KK7MfR0mwZoS4dLPz87oAC6oUOYvHYhroB09kLAac3CX1xThFtbR/8CfpDUZ5LEONLzeStS3ey32
SfGHBsmutH9/PUL/Oc58cvOfw58GeG4kQyWcMwiAzQ7Ns26Efp4PH0Wrrq76hLRR6tXBA+re4q6z
KmsnOmltiFt1z76B5ziKduXD1y/z6XhSZ+7clo8BqYzXknNN3mh7Tsmb0Sth5XOEB357tk8gaclV
wvDbUoWQy1L9tn8WW8AkN7kOxTtifXVT3pkbaJTeTnff+57ZrslMDtSkwjMbpw1hYZxCkT3OVm5Y
C4M13zkw6ajjFg3Cs62DMAPat7VD2CF/683neE+bdCMykAoWkDnQ0H5bb0db/By8fuXOsPTys52T
qMmlU4GXp+qNTg9FC9jWyqB/mjhTZ75rUFyvuGfV5GxKspXVb6IfJ2zLIFuTMft0W+IBl2/6EFRg
VFjLgOXknBphh6UHsHxawNu0Bss0PZvVVuDSGF1i8YfnZMwkotaQMOtFza6QGzb7wVPjJkBIW9kV
n4Z1fMosm6Xw2JlIjLHKyunVdsqXkdGVRHlpGmaHoN1VDqgTUAasmynSIPnXgOU50NnImu3Xa3Rp
HmY7umNW4ncDtOpMz7fp+OrKR5PD/pg/pd/rl2OAZjvYHiavTw0kh4zzMNS/VPnXrPnpLrz+HL+Y
pVVe2xVE2Ka0Zkc9QieMlCJ+dVtZ7lqvmLbw+WOPX4/VwmzMkYtIRMSgaqxZcOA2QwNlDa8HHvRR
ynHz9RMWVuscuWh3vA8SoI3P1GTT20gGXYR5kxWwTqu/RQuiztxczgM1LZYwrDm7DaJSkvMXZ6qe
Egeg/K8/YmmYZls7S6FwWbaY7rpvIl82EMNu2W3teQcwS7KVpGTpIbOdMaoRwOkM+xqciVOXFUdP
ZC2cb2vAs533rz/k0xsHRmq2N3ymJmjUleQclD55bOO2gJt8lbs6kg4djg3xx8fCb9opqs0AymJb
JWvhkZL/AFz/k1Pg6bPIVfAy84yD1daDub5NZd3dk9EO4lvYbXg/S883HqRdunzaQTja7BKrj1Xk
QZpRhnbJiQrtDrj8tChQLK6KAn/pllUfybo4pDzLIA3TPE41TDwHllnI7cr+5KguO7sJ8tLO87tw
sBu2gUNgs+2z5G4IYify/BJCJqAR9zDc21ZBkF9VSlURfKzhdNm1T+CAPXS1hVt9k+xw0bxz/P49
aBy2wWqYQM0gU9QPKRSafI9uYHfyg8XIsQl0SuGSE28KNp5cmKmEjsnVpuMTuD8mv07q5ClN6AsM
ES2UiW0dJi09ZklGIttx30VjSEgyec0Zp8epn7owxz5CDgbYUt+X50GO926g5FZaYKsVmX/gGmeO
S9VDykFl0d10jCv4K9ex/lMUEw9zPT7Q2kxAk2ooCY9G7xK0/488q8drv9ctblNjvHEnY28GXgtw
lpM6aia+n5rmruy9d7S1cHXn4k+fBv8GWLHAiSZ/a2jW7KUH2LBC9+BA89INm6HUO6U6FbY8yyNW
9ePWySdo7E/qRDmkF33thl0m+KEu7HNRiTsF49HdBDOTkAN5H9pj5oSpY8GNLSv/JNXwo89gu9gB
BLWVCv9VDP61nbn2xitGcMADfp3L9ExcfR071sVhNTE7mSbWptSwEk8EifHNLQ3LXlmbuoPBqZ17
9Ua1cRLBM+Exi9Ndzw0KXYVHw9rCRBRMI+v1jNnYGfpF5eSD3cBhXkk1u4hhqh+tU73TaXjN7Q6D
OYGjlN7EcO6m2mDJOfUxreUDqJ1JqIj+J5rcDSGWjuWbuo9Ed78DPV71SiZh6vtvI+/u4U18ywxQ
RmmsRFT2kDn0W/gDdmCh95a155UtN5kcHmzh/IOF3WnMydHNkgd4uepo4NN1MZaPwaB/6L4tI5GL
cRuYFFaSMn9xBwzM2Fcb6GcdKXN/NzK955ocnDazQtdhdFtXzUUN2PrhKnTiAi0I+B9ww4W3T7qx
q5HtPJUcyRQ8K9E2m0ACMpnY7W2PL780C6bQmWgXJo64ZVZwRVov4mnlbdFH3qOkDd5r11QhTehz
L5tzbVlTaDTG2/Otx7wdyYlI1ocwGAdDkk0BhKp0FRG4XmGjWTtQJ9NjpqTeQwaofPKq1gpBAnSA
JSPVAURyeC7bRRC5VQkBhtrJNkKA1eIXFdrvaQw1CC7SLXfRgwfw8zccxf9A/USGrFTFtuycM5fB
z7HsDsTvvDAGyXDjc+cdPgjlljv6xOrsNfHG+wL66wKAuVDm+S3Dq2zBbgkiPxmPMpOHtJwehGVf
cX/4SZuOhrkfX7UQkomYTm9BF7uO7R5nu89Ax+r73Tj6ZNeZxg9B7/FCCya+O4wnwF7mzh5aFca+
S/Zg7rzEcGI4ZwZ26qofDhbBUOctQFrJMOwMgSMjL8mto+3jRCH+UE1+D6IpaOB+Iljoe0kSxk4K
T0MFUTavMbeNEQ00yxEUIL+616yVkbL9a7Qb2wgQJHAVa6IPMKB9wVJs91PlnaBlDyuggJId0BMV
GtqijsbUErAB4OxkfH7FEqWipp7KG2ty0h9wfD1UmYmfCo6pJWLYNZxaW606Z+vzZJ+VegpVw8/a
961Njlbzk5vRY+CRu85tH32r6iIi+6PHO1gC9uIV5J8iwrc9j9R/CEA1hbNvOURaTLeK0SxyHec6
t903yBY/UlW8Gyu5KrzsaAlQnzp40pwlcX9Xeaa2iHVYcoPfH500/gHaVx31YKMeWKXBbBI2i2Cx
5h8CF6pdLTQtdnzQTtg27Q1LqmLDk/I3GLJNaHXZYzZhlXo26Cxtn/6rY5uHWG2PKShnuybTImQ5
e7Hz5hlcOaCqfO/npPmPHgl8mDbNrdeiUtA35l+e5RBBCORfQKy9XQ6CV1i6IyxiNMC96ZD424py
8A0bWMf4CbC/VrFtDYipBXRaNtwvnM1k5bh59OkudtsrGxiKk9M6/NDHPigxnjnGMrlKafkyBeUt
EQRK1+74N2vNX4vr35NpHx3SNRvapafOT38baVV7moBPOcT+lk1iBPfQvrMG9Utn+Vvlil+1heSx
I8O+wJ1QpuxdT90N+MuvHZSmaNJAi6w3EHnoYSs9oaVMUXzEegSrGQi3sId0JkzSvBfUk2Q0jvLk
SPBZE8tcZCHhPMWL8kfiI1Y4LcIMXBduAhxf26Yt5F4lOFZ1ak42NZBIhOVEVMiehwokyTAV7pMr
+H1ZkmlXyiwBuY+74QhO3nU24jRzJiA/rOq5Zm4a1Uz0yBHSBsxX55R78pyM04usKxyXLnvODD8F
erqHQdmjEXBa68rcieoMProsQ0Ek6ASomhqWH7q2yk1CjRO5g3+qjEUjV1QFPLkvTqP1A5NE77Be
gr0lJxbZvnq3MrBUjY//q0XhhR7af0fjCX1NAttEBOTSUCJ6hDWCwrZpfOucDDgrZWlQp3BKZB5+
cVcbsFUzCtDeEBRnmhIcmHlylPiZZsjvvdgJdm2dsG0SdPnB1qMGgs39g0P51ab5nSctfzMYnL6J
DEACMq9tPD0nfWZvdC3ijafZ/WQ1ecim7A7UwD/I54t9CbmJa0C4gXn1eu/sJDbMFaukCD2Qg+9y
1XQHjQwCnHOb3GVNGke5X1YnNsRB2HTNNeIXiBytvGFieEC++8yrJDtZjkE3wi74ycfW3Ai7gSMJ
g7IMTfIx8iv3JfbB0AyVorB3gZLlHawjyqPh8Xgnh5SFXtUUJlT9eK+CuH3IiXTQdkiK41Tw/k9W
WIeiNe0VdCoZMpUK+mjdpP4WHg/SEAgFDtsD2Ufl1JV/WAIm7ZDo5tpq2xEOZT06fCKjt9Vggdms
RfDqUutFW8N0BwKPE0faZfWe9OV4tJMRp6dbvfReeSBeP1587IJdahi7KcHe3UmDkWMDma4CdMe3
sVWQXdn2LEqMA9Y6BVyhLmC/OQUIBL4x95AogIUpa19MmZch0pzxyNIy2IyWpEA4OFlYQEljm8Ii
FPDnUkYl8mJTdfyaFg49DNr/CxNxZ9v0069GDk7YBQq5WN2KyO5ov/PS7tklFYgutIp3buzKLVz8
/MtLQcHAGtxjMvlTCLxtERXInnex3zm7oqagQ8umO5VJHeysqelArRfOJi5FFoE4H29Gz3H26TDi
1NMudm8Fe+jWglB9m9AGnjMlfavqIbhymSZwaytZ5NlCXRVgYT07rREHDiBMBH0j58YzuQyFB5PA
mvnqV66CrNtnTV+90hotSs49SB9VOvhXdEhqGu6O2Nf0n7KLOqwz9OxBssI356KNOlXJyJV5uqEe
j3c+yycYxFLYT3rqbzLULBIFF6fUd3/zbJiQu+T1lvK+fU9lZt3aXbPvbf2jzO2DQjfblKMNVXKs
vnI3Nk27jVWdgpeR46S2aIXc1aiI0DQ7pDLONkFpwKvnReTbpbcp8smOpFupgxmVFXHl2JtSpPV1
kLoZnBZ5jr9AbAvSaQgzlni4rI+gyHCr3uq8oVD5HBGcCcjQrHTT3dS2P5xA3ld5mUQDFllUKI1L
FvLxXdlhaSR8+OUBqr4Rk7lrcOUJ86674zU2AuLUMTOw54nb7rHrRYJzFbJRSpX9BlZEjxnBnUaU
Vrv1y0Fe2Q4879ugeXClV14LM+IUYs4fntrB1upAWih8kWwhcogIWw2QKIitHyRv/owB3tjV/Imm
2g89uDPtkqnugdnISKiEbzYOCXBp0/HfMoEmAaSp8e8VHXftiKS7h7YEIDB4dpKBXhOAntu24l+u
e2eHT0lDy4GCe9la264TaZiBUbdJVEvv02zMorFFDpszLzt72u9I1BFZbMbUQFqesItGCy5FPjPp
fRAPEB3PRherVnbncUplNFl+fdu4g9z4iKbXBrrtkRPUOK1Lu9t2U+0cOBD0IWW8uUPUjkPVDtdN
j3gVQL0LZ1P90sLJR4e9SbMt5FPILhsY2YGZekWgcLt1SqCtpTb/ChvoOEKSbtu4LvZ337wicWn2
biDyXTlCQNYrEHB9B0r4ssvfqwJgpynObFgoF/gY3T2aevArqFJBGgEcmDcLKhy32qG44064EDj4
wNdeq8ea216YVqbaeLTAk3LIJbvgkUdEDUdrhKZI4ZjHlFSAHNhJCwbNpDChfNjwodN7EUB0vywE
OnO6ZXeJwOnU+t6dwxCaPdxWmQEqv7czZPyye6mD+H6Y4kc7hY3pUKRPnuf8cnNc+jxNB1wDSPlQ
TOhaFcMoUSaExq+s9O9AlWUE/cAAAQu0c18F6IJYtXvUgZ3cpbZFTlXm1lGWpTi5e+tf3ddvTjKN
+87DHR3Fweu2a/JdUzT/DOmvJVG/CxuK7zWFTl9qu+27F0AP0MeIg66c5TcVM1NU5inmtYHO7YhL
QGQR0u0YHNK2DuE8shrIjWgOeGfRII3w4oTudF+1t1Ajj0Mxsre+qWpoaBXlFhaDPCqIuCyi9IW0
aDBDSQPO7SFJnF+9UPIgmUoh2RlDjbHD/RU9H0gQuPZwbUMF5NCoyWA90hdAfv3XJhvSi+UUObhu
529hnT0iBeyyvSWQjSqXJ9e5MTXye5xjFAfXrrJJ+1y4gnpR0GQ5mmANVPKqHJQo4sXXJWoqbzbJ
kQl1OvAjyKvEV6ZKzG8+9PrZUcEQoeaMM90RSRkO0C360TSQSmAYxkfaAouSGd3u4OIqf4g2lVcZ
adyH2pL+uW2acU9iKDencZNcKYdkB2jDVP+aoodoXGd4GzlTkJ880HqjIvX5hoLRtgGWSB38Nqj2
Nev97ZQh8CY5ihha5NWpz6Q+qwFwGIjIevYhga1HhBYfO6VJWwShhrZOHerOFxVUQOKJRmMw8Puv
y2pLNdtZOThw4CoK50I0kRjZ4P2T0GG4q1gOOZaAsVziyFopcqGeOqcH94PlpEYaiBsqR0GbRd6X
AEyDj7LmYP1f1fSTKt2cGxyzQSG/oePZkgLlCs/Ki1fJ/OkXFB0CsmkLv/5dDoEZw7o3XEXcTpGr
TwCRwYUcKlu3qPKxvxmDubCTjfTVBwQzDSUaCisc46VC6bw7EQP0jvQYKlAMJ9QFjmFn/NFkcmON
/hqqd+EhcyKzRBACvz6ezgTOw4RWKFBATsb7F+drM/m5ZBh1yOXRHxo5Kc0tSLrCSgpA9x/1zfSU
nYYUknRh/8P8am9PwU9INJHvWMfgYbMStoJxieWjbXuGbkYYOAeG44K4Kz3HhX7RXJEwCAxY+C0K
8Hli6rfO1+ymL7tpDeLzOYwXLz+bcb/skQcKrz9XyYDcI++uSjHyKEAe7aFoOnXqxpX9vxRK/xuq
JNt+a1vPac5ySqhdG9af44H/zkd7n1cIdj6FWyjqRU40FvHxe0+a1eU7K2FuYQX6XMbi3uj6qkzH
NoRq03ORSxR1ARxZaWUsxY9ZqBonghNjEigief3wpBIYkKDwJyHbUkjVr3zOBUfxvyGEz5nPygyw
nsXd5uxRfkw0LmMlEw8kb68Kkj0Xmlwp+D+u9E0+/yI+J0ELLgbe9hOYsV2RRh61n8ccF+Mkt1ZY
+ktfc4n6H/apnEAWMHTsz0HR4Uragqsv+uRPDt5IUUmN7JtfZ4V8+nopLCx2/j9s6CGzZZG0UDmQ
/X2Q8FNskxpqH/5GDc0xR+Fw5GaX2fmDjodvTtgsOrSl46Uos2OlZ2qE1XSyq502ivnwE7etX9h9
fmhruubd/J+0zWfrY9YIynCHxE2qac9VHnTXDtj+15Tj/Iy0DMpXIz0S9f29IQCjb0aYDVeo1vrN
ragvl1tSQWMmwtUSxeQsU91eFFYSml4ObFPpIfsljSpuNekcCNwRYMKj1J4slLdrV5543uZe6OfO
mpnh0uqbhaZx8Gjbolp8Rpu8vh7MmD0BfhGDj+NmK6CIpfU3awxKXHEkY1V3NrR9RLtpV/v6oRXT
fuL2jUU9FEjEmnby55GczxUjfdQBqwb44rNmd7Wqt23T779e15+3HvlcHhK1eVddJGsu+ptB2KEe
REiFq579Xwhvcr1v4kZsOgcJ/ddPXJiaOWF7AOIjzlM80XUfY/HcxjuJlubXv70wTnM+9lhYqoHT
Owjz9eQ/ctozdLr6Ml4BYHyeUPI5EzvzVG4j8bqw/f+0aRONLN2gcL+L0ZPRVrISOT/Pcbg/S0Ao
5BI7RweY7AK2frrbFAS9gUEUDyoQK1+y9IxZZOkldnidyP4MQQ9vnw/W8ASYTLWlWZ8cZNl/C4BN
uT8LKRWMeBJ5kcJAVWA/VN5GS/P8vbmebfEikQ3kC0R3avK6gzuST9B4mcqV0Lu0Sme7m8lMpJ4/
6HMlmnvqBPuqSJ5q9S2pe4zLLLOwp5wrLaseQieSbKBgh06ksm9ILL9lKYonzDKKBsrJXoc+/Bni
io+DorctY7ukVv8K/1u28JTPKdesKIcJOqGIgIVPBO77Bt26yulPIm2Sx7yvnJWL3MK2njOwYd41
EQKs8Tlgw5MMxitYZD19vYoWNsLc8kACNzk0ItXnxED7wurtO8bJIW9dvaHC2X79kIXFNDc2CPI+
19B6H86T9QQFWxSHjxlbMwle+oLLQz/kQWIiJUvRnQPY9800qE6Od/WQQMhrjS69EPW82R5OUVmh
U5sN5wEStKjwgjHdoDLxFqPZXvHXr4doaYpnu5kCUzJCcno4p2geCDeFaNTz9355vpMhJWl6qIKe
E/iRuEAUt+Th619eODvnLGwRcHD8Bjmc8/Z3LP+x3n5qeBAZNd421aVMVYRdO31zDc32c1LGNUAw
uCEEcIqKmF2MW4jbkd2QEfGt+yKfc7ClVfIkqxHz6JRuiW3OpXDvvh6qhemdc6/TzKjK7lp9LkYk
zfFrZ718/cMLW2vOtE5kVXMAhxAa+iB+DrLcgxJIax20ZM7u60csvftl433YYIGM47iXHRS70Fmi
z/E3L318buSeVYAuofetUTFpQrfx9wxgGMP9lTxiYXm6s32rAnvIgC/AdCaIzqMe95wOChtL3qL6
dSorlG1bOOiEVd2olWcujdVsG9sJ8xviYKzG7o+h9/6a38HS7842MfdE0NhWrwGy+FXp9xbX8O9N
7uwgDprGWLaLF+b18Nho8HZZ883tNNuxdSPQsrDxzpV1ncJAIUnWFIEWRmPOn54kGi22N2I0UpS1
u3+wylmJMku/fLnsfFjrvqaOQJFRn4f6r2E/IWz89TB/TlygfO6xXaa8AAoJAaDJ4hFGLKg9dnbw
ahP16FZk3EJ5/CeV9osIvIOY2LXM4egnE7TY0YlbeYeFDTHnUUs7KFzdYEJo3nsH7ef9XuZ1tp0u
eB2dCxhdJHYOHFtGUT9VTb2rRi03Ds+rI6WTFULbvdhMAjAltEDGIkRl3kI/2PIj4rn8BiIZaz5h
C4e6cwl3H+bBVg6uz1xfhuuN5S8SvWjp7XW+cnItTfPlzz/8PJB0Ep2UYjiT+iYX/2wocn09xgvh
2Jntf6g9qbQVHmQy3XeKGlacqI0TJ5vv/fosCrC48+Ef7UDgsLtyUGeIzRnSKl//9tKIzwJBC996
d8xcDaOAApWklv+YhviX1u0WyIrvnSRz6jWMyuxBI7U8OwKdwVOy5hm6MJ1zLjWwUJbXA4aCTku9
6ehPEv/+elAWUr85cbrgMN0MFIUgadCeWsQvDSPkZAD3HXLm8Zrv2MK+nJOnJy8NWoU09ow+2Eti
B2CXxTfw70V7ogbAaMqebZ6+M62alVX66Xgxe84TKHMKnQt4jZ2ln9wMBPgwBVDFyo9/ugWYPWcK
wHsWsCi3G8+i+Fvqt0xp1HD/fT0fS789C8+JKIOmGvHiaL5jcKAECKXPRMmV03vp5y/L4ENYcPqs
H6kPR++OARCLPrNnYLMAPNDXb78w7HNCgCRW7tZsGM+E3hbTNVCeX//up1sXI375nA+vrT2CrqMO
4JUncCWpKTqKNbrhVcrLbVc7a6fu0mMun/XhMSBBlZ09+uOZ9SqKAUJSaDkP/JfDVu5AS8M/C56j
4ClPLt9RuX/g+4wK9ruP7vfXg/RpuRKDxP7/2+fQP1EEScOZpSe3+9O17a5JIIDaPTV9EVpyZS6W
vmEWRjOtHV7kMTzFcftxYbOlJWB75u/XH7G0guYp1VCIeKqZOVtlfYyJdYD39xoPeOHN5y1cJy7Q
ojKwjFOeOPSDeILrKYgeHlkh6S0sn3kDdxh1yas8Gc++x4HNaKUNREJfgmlIIjdFNvH1EH0aspk9
75BmjqyhG5ghtinnzOLhoZ7SX+7YRX4TP9al//z1Y5a+5vLnHzbDkIzpJIC6O8sKWPzE3vnpm436
QJmuGRctPeEyTx+eANA5+sZBM54Hx30IRHcPY5MHd5Knvq+/JWxhzxukRTHgpMHYn23bs4HFcFVU
Nk5x/N4QzbZzAzieMSkM60xMfpouvxuBmhSDU4ZO5q8dZUvTPdvWbSwz5qUtvKRsFpLuPdPXRf+r
SH6AgrGyopYmYralLe1gxXIXBoLKOqZu/ywVPw05WMXd9PProVrY1/+j++wbK6Ye4+emNnY0dHn5
GqfUf//61z/f2Wze99RGUN+1YWWGKtCBuckWURaQo2DzvZ+fHcp94uROgMY3Imv/C9i5IZw65w4C
oWsmzJ/PMZvLPMOFQUJxu+LnmGhIgan71h+vyyDYDeNwHKfvyUSweYezmxwaWG6DpcSn6Tpxm/xK
CuGv5NefTzGbe0SmU1fB0rvAKDFo1V2s1qA7vBa7l3788ucfYgUoLU4yNBgh6vKdMvke6iwrYXtp
8cx2MZksYibuQYYp98Q+i2HW0Wg17nQKTOj3FtBsD8uistwAiMwzlPRvxkadSawuzmArUW7pC2b7
FwrwYG4pYZ8nrWXYWPkW17Q8yh26JguxNPyzY5kOqfAA3GWo+kCkA9peOY4EsRIbPg8/bN4vnCyY
a3ALr+9ak73FS+srQM+nUIukhiF5G2+/NQvz3mHRtBCIgE3GWbnOuEFJbDy0Yy6A8U+mzdePWPqU
ywb/sEzdDMpqXWXBtdO1oim1QZtjJ4Qm4Gt/f/2EhZmY9w49HwK7GkW/M0Cw3a5FZSsiIG6sVLQW
AtFcy7lrWqixCJ+C414ddQcC02Tne88Tb20HEndlFd/bdPO24cA9BmxoSyGB3P8CkWNf+IyFY8H2
Xw/T0kTMNrWGw90Q2A0sOlVy4Fl5T7XHIre3oyq21jAISw+Zbet8gMNZmcMPXahX1r8ZL9k7MKTV
jb3yFUvTMdvYIPxoOwAh9ZzlsoEdnt5oRu+61Hseq+mf8Lv7r0drIYDMW4mo2okihrLY2bHTG7gc
7rM2fXJ9s9IbWPj5eRvRq3ljyYv4IIWFGgqle0+VEbX+fv3yC4M07x32MH1MJmJDKaq8rewpssTO
OzH3F18FHfx3s/8f3Axj8x5iAZz7AKxwfEybtkk3fUbFwdi8bMCgMmkFj8UaUGugUfxwaGR2XU5M
H7MhGB5G7sK/txu9S08QyCjUW6at7/bFO6diDBsPXpRFBw3zpB3ib6VzbN6MzDrPbRvKArBFJ7Ln
bimfzEX+MdS8Zs8j0Ps/vjfyl/n+EO0ghAfqJEsB9fWmvQtECZwX923RHUsImo2uvQJlWFo+s7Mf
1OQANGY1naZYhX5cRYN+bIZmJWQv/fosUtijiBNZE+94Qfh08Ot24m6fW2suYwsxwpvFiIwmTAoy
0pMrSL6BZrT+0xfEP6XgRuxcFM1XQsXSc2ahQhYxGSxi05NK3Z/o0IgDSl9nW9ntTlOIa38940tP
meUBIDQG1kgCemqzsY/8qdaRkwZ3LS0fwWFdA/ks7Oh5m9IkrQ3yU05P3SAI2DsGmkeZ89jQ9irP
M1B5avX76+9ZmPx517IvRAPiv6KnxvJBDW1lCsQbYWHhJMnKSbcwZPP+pYiFkwCaTk+m8YDMrV2X
vbheBkXyHLwbV8S82n79MUvDdnmDD9sxIK3jw3+RnuADH2zcXDqRYi64Jy5V2xLeAje1OwYrD/uv
lPpJTJz3NnvSV4FVDPRkB3k4Wq8wZAwrx4QO7Fh7WGfVmbvNB7mDijxakxlMGo45uJQ5yLNVefJ7
AtnTIKrUMTEPCiStr8dgaUJnsaKwIP0Fy1R6qmMUfcuhfZhoCnOnpFhJ5ZemcxYuBs8pSSENPQ3S
bJ0pe697datNcGvGJF0JSQsKrsydBY3JzaQz1hk7xd14W9ug4cUg7m0MIyloFtJ9EsD7hwwiCL8F
WmhJaMOTpHXx1SC4rXzo0kjOAooHgRo/SDx6clwXBDMKOyXbv8dIrqkwLj1gFksIPLnrkTjYGLbf
Qt0ifuk8lE8cs1Yo+5xRAXGjSzviw4ZoTCotpg05eYEuDo7K3Y2dm3oHCVK+dQ1Pb0oHdArQnUGt
bLk6MpRQ96WmdUiMVW24stKT0kV+XdidfGkVbO6+XqaXN/hk88zVqh1/dHmtW3JiMQNpUeQ3Miiu
RQohDt4BnGTd18jJwGYZV7brwmDPu7O5TPy4zMC5l2q6JqXeNGS8jS3v8PX3LISeeeMV/Eqm4dhG
TkZDh6sKQJQ8lXG7A6MK9torWeplD382aJdv+zCdolRpMFqUnHQPc2q/an6DxrZy8VnY1s4sbkBc
LYNwS09PVVn8IrbW4J3oU5WQd8CsVvDsS3MwCx1t67UMGxTPmOB4S0iaPkAwK97UtV+tfMbSPMwC
h2glStzKNae+GEA0fa/GbJO61cZvdeTpVarS0vKdxQZtyjgzg2dOVl80sIJWzWHwC3bXtIk4YOD6
DSni/iWYUHsNeSfBV86Z2VEvVscYs3ifQwxia6sq3gyXQ7GxSL7zPJy+Q8fYsYB//UqKujSvsyCD
pEs4QQuBGFL9H2fn0Rwp73XxT0SVJIJgC3Sine3xeGZDeRJBBAEi6dO/p5+VX/6mqfJmFq4aaCTd
q3Tu76gwb6x9afx1aXkUefq1yFpezTaDmzCHVhiVGuAYID0AzhnMN6y9N15wOWX8ZNgvr2ibpCgS
bJVRWtl7PxR2yHWN+xzdeBDVY/dfwNMb08TW/f7KCFpe1SYDtFWoCEckW4lPcbVG87cul0Ha/3RZ
tjHBrfSKdfn7h0i2p7gw4HKAbGTFACgUeeW3WHbvtd2DakMJ3Yi4lYyx5FrDO6+rhzknUT2ar03L
UazMKrrxEWsPv/z9w0fUytV6RjFsNFso7YLe5amwtlZXa72wSBUlqo1NFBySCHXA3/KivtejdSO0
/ElN51ZL/fdLadtapAu7TWPVK3R2porvWTFEveucPfh2o+j/NA/62/XX2CsjeJEuNJYtRjpTHeUq
O7RJ7TNQXVzD2FiprI2mRYwn0ixrEEBIhG15CN/7k5ejjLcbfG2bD1/6giXsmiY9quNmhfk6wTKM
YuU3ZPu83rIZXmmg/4FdU1Rt9hozGxt54A5gqJAk7HGWcf3Xr4xU8zLKPoxUM4Zl6JB2OrLLGCyl
oR59w2Pqa3GwhFuzznXivGx1xDBjWuAr2PB3v/7D19rl8vcPPxyVcZUYm2qOhGV+Zwr0AnACbk1O
X68///OaL8aWdGsBjZHgqT1GyYTqMjMfDl5l/tO8rHxGqztFUKKdSI+gBN7dG+lWZdtKeJuL8G6A
QHBTp5mieDStMymL8o7bQ3c0upiFesr1zgal+mvHJ+YiyFGxicq51J6iQv6ItQxcsMgEgvB6E659
yiK2ZYvdi8zNKarA3RhtY8c1QATqETX7u8742ixuLiI8t2yXUYmX5BTF7SnJ1LGhjrlLcmAIBVhW
GyLGlY9ZMnypsIy2NucpytJbU8f3FT3UUO6WKVAROj1cb7GVaFyyfLWTj1kGog6Os+hNZhZRXbCv
pSl2+a4P8UIIYOrQ8k9Rq6pvsoWvX2vexjh4vf7LV8JxifJlJJFjNVhjFONgMXJzNh9iChxU0cC3
8Por1npgEfHEgJ0aoIlTJMrvZXPT9n85ZJle9sdzt+6y1l6xmLd7r2iAh8QrqPHuAO+RymdqvV36
uSn0Rh+vTElLkG/PumT25DRFzYQCOJ6eUQYOEkh9N1nVxm5orTMWYW32lpV1TY2+LuzXTLQFbk+y
H1A4yI28vvYNi8huBkAjxiobo6ZOUbn+zYwxL41FwKytetS1NyzCOtOzk8fUwJRUYt5LYiB/WDlE
gzd9cxMwxa4PqZWGWsr1WNq6EnuLMRqtF92lASf3WCBsTK0rn7AE+YLqMmfFWM+oUQNsriqDdHgd
O3ayyo1uXhmtS45vjctpz0GURXHFzm1smgGbCNBRQHn5Tmlm+xKGyl9sqctHfkgf85xq2nnVFLEa
28bkRhpAuhX17no/rOxjliK+hDdUGC7izurJEM6QCvgjCq79iQI/Raxobua32h5O19+21uuLKJ9x
U1PqFN/ST+ypM/s3qKPOOAH6d/3xax+zmMFRsy3stG4nFFmg5MVj72MyC7+crEdHjmEnXBEyRckX
O2YR61VW9vmcW1PETRpKMfotOGM9SAzXP2ZtEC8iHbQWTawxnqKuBa+7ah5bZoOYWUd2rb8mUfhv
AfZhaA3cRnUz6REnjrEf0wKHiVUonS/exC6lfXEOMiubCaIE96QzDkP7Ogm8uvC1022k9JVpe6nu
Q302SjotBCIchx4HZR3KnGzVqKwE+VLSByxwKbOkmCOIf3EBEfECmEmZ7Kb+d9bGx+u9vPYBi+jG
SQgvjBKpioNcE8SK72Xds40RujKElpiTvCWpmxvlGBW9Pd4PXAM7IcSMvZLhfou9jH1tUloK+sp0
rHrL7M0ozWJypxMP4JEahE1rMKb9YLXxRm+v9cgivjmXjI3KNiM3tR76TN6NnSj8njt9KAk8KQA/
3Gi5tTctYjtOHGMsCd40pGC3+JMQI8jKhXianRJy/GKY/IT1w0Ycrr1tEerJ3OgyxfkUzjlxxtyK
iBEWlCJ/n6r5lSRblWlrr1nM7O1kJjmqAc2o5yb4pBxgxjzfVaL4R0p2MIovqiNROf//p6yUWtSx
c5NFZt2EZQkootnHLyBMnVRcPzppMW5Ez8qdDF3iThiA5oU1402GrgAhHmh6HMy+eJy5ad27+dA+
A9xn30rOcIyJTSV/mWpGXolRFQ/9RKqN3dznUUzdxXAZAcS1HTKwiDJb3DsJKH9dmmdffPpieHh9
4kxytmiUw0uP9ckLgMVfW3fTpchE1DNJGHxGomlGSaJtej9SD0S3IT4MEpY6wPRdz3Ofz/x0KabM
gSwXIP6yqEjnXTfO99QDTg2k+43Zcu35izyqgdCpsGU3I/jjHGFjXQeGim+7cgtEs/b8y98/TJUS
FTi9wRA70k1fk6S3g6yvXs0x6Tdy6MoQ8i5///ACFat67vvKxCU+AC6zPZ6U3mKErT17kTeBbOC2
rhIEfgG8ckLFAVcAT9c79vOkQr3F0J+LojGcqWDREN97ow6z6p7nE+r6hA8i/PV3fL6uo0sOS9UI
T0ydwSIUHE/Smt8tgDvf4lFP56buKlCuUpAV50KUGxtedvn1/3u8T5d8FgUXydTuOxC8B/i2ZTx/
w2KP77IUXh0GLWXIeDODbExldoTj3hxVw1zs+xz2LcCHZzvTnqeDgiElIOaQe5wtXdSg+ENzEoDn
qYAS9dwzyZsaeEMDjHDUf24E2kpfL2VdDGTD0hkZJCfUqE+9m19uMFW5kXA/X1HQpawrQaUeisMG
GjFWY4/wuyux2KZg5M9b1+wr42mpO51J41Sue8notHIPpZfaoWfS5mwpezo5Tpq9GLHjbRzNrL3s
MuA+BJ1TcccTsJGP5iGXT0WTMV8zCx7PQzLeopIY2OpE9c/XR/FKCllibFqLpNwtkWoLFIj7rVWe
pBR3qGP9cf35K32zFKHOtjCSxoa0NUHa2+txeEmHDox43v6rtfH7+ktWQnGpRe0TwMknt2UQNdw2
5UMKLrfgO4WIL6QVDvJrCi26lKIC6Q2LsxzpEAo22MU5nXUoMrfx3cb7OXtwVLv+OWt9ssiMQ8xj
aoOTGxGHiNMsZXUbt6oPvKruNm5/19Yo/6NTdEkLBANusatyeFJ19cLUtJuByD72cOt8MrOhCWDL
q/bFMID0m5nsAdh8F04dWbuxwFwZGkvxIXd5W1YdZEF22714etoZbN6nkt+AB72Rd1Zaki8mSCFq
0G69HKKtXO0rm4ORq9xvXWf8+VJPLXEoJWyfutKTNHIbI5LF9ObmfM+U3khsaz9/MRCyPhNElYRE
YPb8zHh3lw7jmdaY56///LW0vJgmJ+2xRqWQeoxNeqfV/JSocePRaz99sTzUmgvZs4RGmShreJCU
amfDt2THDXfrNmlt/Cx2DhWxcQA1QvsHuwtUAYpkPGkBV9badrqH1DDSr+XjpcZwKJvWlgN6QXXW
U+4Of+aM/8pHAnS398gytbGgXmmxpcAQrtSZJJj0IxHjantOcZRa4pIPuZ+WG52y0mJLgWFG6ri+
IP6jwoLVSHvHxibAOZQxv10fT2ufcHnvh5nLKE2DpzXHJTrrHqdYZf5QJHvSlxuTydrzL3//+Hyh
sIHvMahwBPUH8OsbWzawTVVkf/33/2ey9ckKa4lJkTGQZHk6OxEWLKGClQ+v/Y7LYGi7fcYBde+w
yEr5QwHiv+rEhu5zJQydRZgTu6fmIHo3spS6KYW968qtep+1Hl9EeA6crJiYjbO6wjhOEFZafZUG
Bi/fWGZvEQnXumUR63LGAarbGzzqWXoH/5J7d05305QcrvfK2uMXcS7MeGgdr/UgH/VeHBJ/s3I4
tyfWuNHrK2201P7pnDFQcZgXMSNughhgvRuNwpbdMICCLSQrvvYd/6PkS13uErf3QAutYftJfFES
38Te50vNtNTtdZay5s4DpUVyODAZnkj3DOhYOJeMcmM+WllnLbV7rl1YNG4cHqGy9x3ev3dVzR5L
KfNQmeUN4+pXKZ2N3c5Kry+pJxoC5UzzzIVKvR/2bVH8cjRkgq2VWF9ssEs4fsgmpHdLA0xwN+KG
vrccnftaqgfpyA3GzMo6fsk/KTIOWaljmZE9PBvOX8d24Y/8U2jq19n4xW9YxHcBGzZqCjiEU6Dr
vgESC+MKb3ZOKEQ1Nzp9JTvZi+j28sqlrpZWNFjOc21mB2GJjUv0tT5eRDaunO1JyhJS3hb2f5QW
32FCcJimr0lZ6VJwR5Mag5VqMxq1Z/xIFQElyQZyhaVi+Hs96lZCYim5G6pmVjBD4ZGHqoARLL/2
Z0yOUBL6yCb+TKqNJLUymJZiOwqfKyv1Rgd6gzcByNzPCpbzsjh3amOVs5IFl0I7i/SGYwu8QDIK
4NEfAIwCYtx385/rDbXS10uB3cwgTm967USsml9KXf1lA7boSbMly11roEU0A7o/1kaS8IgqGlTt
i4OVgenBNdMSPjxCNvYsa929mKqZl/QlxTVrVDBr33meH7PvwnoyYSniwSIwpcnGUm2tuRaBHavC
hpWF4JEz/Bx6lRzgqugcYdfSb+TXlbC2FmFtC12WRYNVbSzVb9rG97BT21jPrGilqLWIaw6DUNy+
QOOtcBJTwswMbtqHAmDKkCT1HTYwQSrpGRBp+IeIKd/Ihf8tYz9ZvS2ld7g15JgCYVDY4HjB2cW1
RGVw7AkUcurxvovn4p8Np4kDhz/KIcfV8nGeS/umGPvpZTZKLyi8SkcOoAE+b3uwdoE7OMIkI3kf
US6105VBTzkh7LHLaLZvUL17BOe0U35XiRZmS4P5mHA7DRQT7gFeYXRPGwPlNTAz3CmTOiErKH8Y
YRiyq90mP0qe7ZRd/Z5Tb9rbhZs8zFkFJ1XXc4B1xF/zwzhN5VuCe/xDztQQNKqg8JNqpvhsDWPy
ncBs41g0Hg37vtB7HP/BAYyTOaS6dg4e5uqnSpn8OyNOFmRmCxjOOMK+SOXNgRI33/GMuidZuLhl
h0kfbBw92P6ZalS3BpEQBJHY2l2P/5X4XAoXLwabkNYmONQAdBBuqnBJyedHiHj2bVMDvmRt7BFW
8thSwdjAHqsHU4NGWEifxQhuUffgQvhsGFvlLmu7hKWMMS5muOFdPiXt8geRx0ejb9DLz5kBVBz8
vkYpj3PB9qQZ/MLeWnz9JxT5bHhfUsWH9YpWfRzjrhH1RGN+Gkd+cc882PY7FgAo9bmpzPK+cOGw
MfBAaJhpcr6b2Gs6nax2eMpH9L350yBbO4uV/LHUQ5oiL+vB1eqc4MoTu+0o48lGkl179CLJynFy
0rEz8/NYmPNOFCj1t7JhC8C7dvS1VDm2qFaiumjiyGO/Na12jqle4lkc0/KtjDksKL2DV8Swp8zg
sqV2Vr4FHbzcNH7WgYuUm1PldarGRgZ6LCesPVPBhQZLk6jjRj4GdfFNoBgTZs2o/bOEt9Gaa4G3
SMY2SC20p8KLCDTPkwPrS1EHzPmXjTBhg5fc9fD+3CqFoWb4/49O2FT3ypBlHI2z/beRxj6H8Zp8
g6I7cFwT1Q75qW3cXdIRlLZaRyKqWyWsg7yYwqkyvP4rVlp4KZiEJ05Ph1Z5mJ4deHyB5DiPR8/8
WfNvE6ZooWFsBdLh1152afAP8cgIiowl025ke7W1HyV0Y5nuelhUguKEq5d7nsjLqcHk11NVnK6/
dGVd8D/Cyrlvai1xVqDhzJej8EvKvw2Q89efvjJW2DLF1GKI42l24aH5XENWmTihjbLQWUgIlrb8
TT7nf2KoXOL+Q8O1ydDzgjGcd9jmqS6dQ9UbQek4Pypb3ZDGBQLL2+Wp8I0qfx9HfbBLtR+nP1/7
xkV2qUQDJ3os0COwekI7+aWsLOCVCieR+BaAKNffstZPi/VbCmRonhQOYt018Kq2z5+4dCv4Lfbj
xop9bR5ii3xSt3EMGzvuRW1Fjtg1nTThT3YJf62k3XleF8y15cctuaX2hKW2ucUgWplil8jEqdVD
AUdZN0pF+22yygMkyic36+CcvhHHK623FGLKyjNwuIvadxUP94PbvWGtkPiOdh6/1DtLLWYzzLUo
SpdHc8+rvbC7/EidKv8GI/F644blMpg/Sfb/ddqHQT4O0gUiYKrOLZzCOfzcDDls7MhXonSpkGtK
1JnCnaU66+JnnJinStzOTQ5rrcep/WKe+R+ZnESdWqGM8py2dTQ7LqDRHXifva02NgkrVeF0KVed
J2cYXCrcCM6rLwOMIXyB2oNb2iTmX88g4rsmXntP49gLsN5qdn1ukJ3jNV4wFpDEE41j38aq+wfC
BdzJnSnVR6MgzqNlaVy8w3L5u2FC//q1EXOJhQ/daWmzr2SP46jJtm4K5vU+7I1f9WT/+9rzF5m3
we4R5tio1GOghYQedbtTqdICNqdOt5GS1kbk5e8fPsGtsykbScOji0FR5pjHmLH3679+ZVv8X6b/
8OjWM8C/VNKJgCgIrIvbeN3tMAX6OksDM+t87mw5fq18xVJcCfsbV8HWpTqPXfOOYv13XPRslYGv
JLaluLIfhWcBQZMDyyj2ORP+hYpZit6XyfP1hvr011NzeYMcqxaye6pgE9A8Wf2LN8ivnBfgwYtZ
jSaJwEIPZ1sTfCpRjA5v5Tqwpi3R5qcJGY9fTGeMMXicm6U6M/fZMe5G+5c3fyUX49GLWWxMtTEh
WNW5YnXYzI9y4oGxRUP+tEfx8MXi17GqeY5hG3qe+tYfIe6yst+NDavvaQiv9+inQx+k9cW6d66c
cmyHBqYhhJxLgPWzrDmWkqnDDClzmBMnasZpYy2/MnyWSpe6RaVF7yTq3LhvMxxcjXgj/Xy+KcJn
LBaz3E7cyoq97mz3qGhLuY7qMjtaGEW+avI/U+btQRkMjLLcp4V1GLinfbczuq8N36UWgJhajl4N
JLxnCHHsW8AAmD31p7hp/17vp9UvXGbYERB3K3VxeAo+UAEb7RuYgaufhk3h+Jt7b3DXDmSoJfcV
8/wRVEW4In1l9qDm8pSYAe3CbQPZ3dEoALaQHOHA+Ut3zsaKYCU8l6fD2HlNUKPo5Gym7Q+U8eHU
qip9y2terjfeyvOXOgc4EmZYszfq3DpT9pjUAz8DzM/OkDu7G5/w6aIGA3CRwOq0nc3YQIYxazHd
clqIwNPZFCgu2kAAl7rLdVdszFdrcbRIZ7XqwY+D93jkyR9T/qzs719rp0Uuy3CnlEwJ4pO3L2ms
4Tc2B21dbaSaz89V0UaLbKZkwmKXGd15iPvmVGHEHmbX0UGOA25gLntjT2edhvB1heC9117YZb25
8fKVJluqIGjTjnLo8GkSt5YK+wm6laPp2qMvqfXD6iEvWo8XNocxmNk3OwU98NuEc/Y7dLoTGihu
36k5N8MGJJsd7DDnsI5jI6x64CCcadTfJppnB5iMb93Hr6T0JZrfdAalCIGsk6dPDXhDBRUAuWko
Je9dtw2rbMtNaeXDl/dTBlZHReXCrFzM8bum2b1l643DiZVwWko9nNTr4PSChFpnsg2Mxni304oF
NL6hqRNO9VZd9MoE61z+/qHvmn6A2NWDZ1Yx2P1NxdKdUVnFTrJ8CEz9pTtIgAsWubtjhGiYsyhY
KkftGDpiY9r5XFKLB1965sPPt0DD8HKFB/dBt5Mn8ZSchxcaVmGxT/eD74Rgo5xwQPdi3bjn9lBh
hrieKVa6fqn54CgC89IOZngwLQae6a1Rz9cfvJKql0AoO5lqtx1rM2pyWEMXWvzCbQXsUzq+cQK1
1uOLHMfnGYIkiHvg2Uh8a4gD2pohq/i+IVuHiWvfsMhzKPjzZN7AulGDFJZLGorCDoZkCye10vZL
wUc+p6U0qUKnJ/RElX5xh2xL6bzSOkuRh6RuQWxGsZptHl3+QJxfYEEK82ttv9R4wBMg5jKZ1Nmb
77BT8eG5hyI/DivW1+ujZyVtLBUeKcYMbrDKHBUdNxOoEqyagqQ0jtgMHfJ5y/tk7S2LcG7qPJsU
PKLPpNW/uOe+9A2EhxbN3oe5fcxQbX39a1bG0RLVBGY8RBcOhqrl3TV96CS7ytmI37VHL5YrXOIK
O9W1Ouf4wdlzITPfqJ+u/+y18blYnRQt3BTdHD8bGIvXMiHgfGzZuq0tIZZqDq2YCX0bqhZyobMk
1M7gCb+KVYytekaOuqr1u2Wa4i3tmRGaadeCHteUW9Venzfb/5C/RdcOqdZUnmt5ZwB2bDkMOeTv
9Xbz/tP1/s+hG9bZi9koB5wTfk5jcm70BCJx79XVfJAg5NjwTBVpf6qHcvhe9n3p+TVtVeJzEVdv
5jyqh7x2htukQugajZk/1SmzD3Wp5hNDzeur7m3yL+swVqUni9c6aeCY5kyEVT4w1N6rYYvZPaie
iMfKxdErSpXFXc0tLB/g1PJjgjiq38WyhmK8w9UHKs+Mi1tIfSOHCoZXXphNP8vSChKpI0vnJ9qN
O9PErbLLUFj9TXHDL5w6rIa/U9Ic6iRqPRqYOLJucTDagd3gSryOBUYKm3AYG1aom0u8355phqJ/
gxIpNKYMNF1rp10a1ky9yiafD4mwnhNZ/xYVcJblryG3/Dm/j8FBHH4wjYMPKO1aNe0nGzCbOD/o
Jpx7cnJwuMDqrPaznGMJ2p68CYhah2Xa7x1znyv3no0/iGnApJgGmqenNvF2PIVEyZwPfMy+Ocw8
la0R8bw6x8bo1xZ/1Z0Renr81RituB3ED57HYIb+cL0ismeOw8dC/9a1+cj1GKhpPBbSjnhWPHgN
ezLncjdr/sRco8J4Hp+dhL7oqduBHL0rJZiTdWj0ri+yCfQG3Js4JD9YALgVzC+qxqexCLhxBz1b
01XAOzBfSTtwwVepp1thvSdT6V9Y5qY8TuzMBPNFGuHEZafNu3auAjI99GXut84P4jVQ9zl+JmZ/
mPb1eIcKoNQ9TI2HQgF+0gWUf70VFJfGEHuOBfsonuuJh7AJAB5T3zS8ObYD2+VlElp0gH1nvJck
CQYXwokxO2SO9qc2DWDWchA8M3Yo9WnNf5lJUj9+beS7zG/klAQqxeRwrup7Ju54QW/nX33h0+8T
Lv4I8bM7U/lWxG7pUZqv8IKx8ZOhNnaNYLDSgP4Byv0fbWE4rl9qclCxEWQYgbZh+kXkZTdEHNJs
ZzRwh/xeaWzXg/i1ze6wWpfxsblPqwOVN5MXoSxCvjjVsXzK8nMrQxxq4vH4PMp8frKauykPIcyX
xrNKI6c55ANGXKCfDWhIq8fZUiHwnDEP6uYOC9hmfARLWeJ62yK7vsn9mBQnDUBA98q/c884Igay
CkwC7u6tQ55Mr7yHVjS9404b0rce/6b2ffqQ1UfXe2XTcY5sK8x7G1gxANK+z/+MZHoj3fRT2RgZ
BUz1ymY6mVkCzh+19qKMKuMREA3caCo/rkzfVgi2PU8cn1avZHxO9W18T53G1xXdKZHv8mI8OFCT
/OicgKLWiv5OG5hMyaNO073p1EFT8x3CBdQl0fglP5X1E4eeSPqZkYbAsCJTWD2aySfuXUVQInpq
kmdS3Whr70GcXLCX2LyDVWE2PvPy2Nf3ys0w5nFY43fFnWrCugsccijKt6m4qfPGb7NHMOdKnA5i
xOGeFuMJ7nqQvRRJOGcHYuz1EealYNk07GCiRnXeqSfY0xT1jTeGRVTRPQjIedMfjOkXWIEUH/kn
l6H5bFtBJ47kHWfxLd1V71MdJnnQOr713v6Lke3a0Mh8jnhx7zz+B79NTPtZgdz7oHrUu7wlxl1P
dq7zOPV+qYLhNXVxkAy6y42agjTZ526Ao3HD+e6ke4ry2cF6ckgQW7f6gsjVt21/rPVpTGGi2T8k
ejfICDBlO+U+R+A7tg8tNCkbCAoCaOurF1P6FM5EOdaxFYCeOPPl2d1UwJAeJsbqxjWnYHB2GklF
s1CAWQRPQIbU3AeZIf10/i7zn40D2GkbYmkWcYEU3MHVxRH3krCTS0zoCgafyC6oYJ41l+e5/Gu0
L7V877jlq/ipmEw8+y8pb9P+D5moP6VZ0FAz8MrM74b03jCBFuXf5VgcxIDIz2Hi+XesiT9iMzqw
H5N5BIQYxQLfYa69G4Xpk9b28wRHD6UK3fHBxkbZTb+pGvs//aPImtCVt5XVBQX9xt1XZVk+dIw3
vfUEt5Uwtl7b6jVrToocEtsJ8mYK7PquhWtlM8RYkkv8shLXH/cW1gYALmGTAdM0GCY6cAkr8tn3
jF9FcjKKP6DZUC8LSKcCyY8VbpFrlQZJS0I7e+lJiUsaF+Ua0o/xwy3jJrYx9kigNW5k03HXtip0
+ic+3JRE7ETfhfWYhTEJBGCGqQ2Doeket1QAhJh45ztEUycRp/u4OkDBFBblvqF14CS5bwO4B7xl
XRzBlg+ll+w6CelFWu2qbDc4s98PnW9NuChVtd9S88nM88BVD1M6hmNmkSAF1tCZCwjJDlXC95md
4P4d3azn1idWc+i8Zws+VzPDmTt/blw7aBtyLjp2UMnwqBwnaFCz6Y/ihg/jbS2Iz0oSenYX4C7j
YJWN6bc5O5roxmEenh0g3gOeJ09FPIdG94/P9Q620WFlvWWiRyzP2FtfTDNJAKbawemtHZY0aBJU
8JE3TZrTjCFcWHVQk58uLCpt91/mvqVFciD2iOnvyRwebe9XLg2/n7F9sMddb3xTIwzkhgQnMDn+
o0DS5buOPxJMTQm5iUl5Y9bV2SxtVBKwLgBi5h+h5S6BL1nfvRbVySZ22LoDrsWMx9iKi2CS90V1
4wGEnyC/VWjc8iG/FM1hvkDmmiq4d8dBS8PYfYUJJZaCIJUIurNcGNTarq88k/h6AiQnx7rJBWnk
R5Jbg5+37VOu5mdyoXp5FhzTFRyDAgynm4LHO6gwDrFgYdNbj5yhl1vrtqxGqO5L+WjT7wZCIKWm
37f/euE+9CwPaCWDRNx24yOjYtfitoDrBgHU/xwhm1FDGnlp+xBP9QMcSN4qF1cJrcoeMl6iXE3t
Egih5gGWS51861UbOqiucePi3JJppwv2RxBxdGru+naMhN+m9C3Jhtu8SuCY0YRVF//rp6ENMrcF
2CM2fEt6Rzudf/dFj9aqHsyG3tEY02ae5UgkxZlb7omUygzzwlWwz7GkL2KZ7AtX//AsKw3jyvmX
2By5pR/Y3k3RurTQ1V46/Df+Y3qYiGHvc1l1B1fP/V0Rw0cl9hDCstGNr9x69nPSHIbSLCMxJOoo
MgCdx39mvwPY2gjmhJKLcSqmBxpPUG8PD4XJ/6BSA7GEn4Ki6yysCly2JBJ3uEXe/mnZf2r70tiJ
BtOCaC8A8NYZ97gB+gcF/q2wodatuvqYWTCYFGV3a5qSnPC6v9OYsICIufCTzI4DkgigALDQDAlq
gnZl15lg6RivhFYdUr/7yGL8UAuVtNgkY+TKvq4ODcXdhpjTsyuZDGtzeELtHt+5XjwcTAe2XxhF
r7VVJzvZ/FdDbP5Nk1HiGjDtvrUtyupFXfShAWgAfMmL+K0c4LQ18JT4sRi4D63ob5Mmd9PU4b5c
jFgctMDa2hPB1QKwiqFX4Le6eYk1cd4L5KXuPJUQlVqY+GcOOncz2zdNmdzbRXY0TYjiy7I5p/Ng
7We0WOj2NPOxa/gTu3qXIzE1DSwjvOKcwI7jaJYwk2sorYK+Qb0SirvKaqhPOS0fZ8T8wOJ9bxc3
Yz4dpx71QFbv8bPsCA4Scsb7QNdIe4LZCcwN8sjkUOAwi1g7b7zM/jGOx5oMVaFayjBrsb2KPQdr
MMHE4yi9MRgau30QpHoy23ifGChFyISLpWA390fPGNIbm0qMoHS2i2MLiWbYwzXuZOmSf7cVQLut
0bk37dTKQ8MS96TaMjnnk8RGRjllCnGO5O2j55odgEY4OT2DDWKBfOCl/8fZlS25yXPbJ6IKhJhu
AU9tu+ekhxuqk04EAoGEACGe/ix/V/l94nZVbjspbIOQ9l57DZsm6Mo3hIWy5xpM3W8qdnDkdqZm
XsrHOVwPDaXwjWV1kwW09Na+04ZHWohBp50S2H3a0vkxz4n86Ti2O7KQDrfB4Dq5MHzE8dVMeQl+
+YcddLsqoGbOIo8HP6TS1bFSxN2qRs9vZR80dzihlvs4EXbTQwR3C2OM7lYlcfTUADx/nOu5EB9T
pyUMxcm8IGNOhuTfhg/nrGvmLsyNiAvYIPGjNBlHBzs4+jYqqyt4ygXc5pxg7euhQrhGDc6nY/p1
PCRjPsKHCLaErM0pH/mWW5zZX3fzl6CKc8awXrijIg9Dp8LkKPhhFjk8wQZKHwa97soD866AwH/H
JBDv978Y8IR1MCOkFbPtfj20KGMky4rk4etfcemWnSESzOuXYnDwI1gS30nW7Go0ddMs7lAQ3Dc6
+jfU1z/9tj9w7K6ZCiPDEgO6SsLQNli3aDqW9hpn9j/7zL8AK+ds3zJ0/Z71LdvHSKFAiICU9hds
A8rnAkVIl7YYFu9Lrae1x4vy1kG+RJUOmD6tAjjU3yxxG21qhZIiYkr8dOfCDrkOk+QjCt1uG3UD
GkgovtCL+Uv1MrTT9NFIId+aFm9NqhxRHeECM+ad0zkZTpnpm+YDCnUT9Ar0Zq96/fppXUBvz0Uq
2CHBr4akd88mVNpO0z17BXuWul4bA2Dl6w+5sN7oCfb741lxR88wpx8x6URF0zrPQ5dkbniFdnZh
dkXPcEmzEAPHMSDEPlzUcq5tvSoD8rmUxD+wiQWfPrxJVlDe+/+i4QLkdgZWEhUvJfZoQNLhkmu7
8XsYgTdX4OhLz+Ns1kCccPFEjLdHWgAl697mplwJvv6nB3HurRtMTTM1LTgPzqL2Vj0yOHoM6soA
7sT/+Nsbc35fEG6ipVHdzSwku2mYI3dDFbhwDdZeXnIAQJS1fuZOXXcT+kt3hVZ36WPP7hiOliVm
dtZ7ZqxNW4WGre4PxIVzKdziJLC+FCaRa8auRbNG/xne/O2Xnk1rfJiG4EwQYLk2UJOkszskT12t
DDh4HVH3IyQu+4WEHZYGdT2U89ZJ7UDGArUKYXtRDeQtdpU/Himfwi6lrqz1FrYKAOIYm1qbWsLF
pxvABjkNQw/kqYoEt53nQsHsBvB81pWppnQa+3ZbdxxzZPT7WVRXaPpB983FMvhPnlN1c2qMhcIn
Ns4GMC5KKbGMu1iN7i0sS+nOiAJJMLTVaxv2NuOev2kg/n8QdVFlYiTzCwiFydoav73tMTd8rhna
qkIxhtYwkEmzjQQzaE+DLu/neH6JOCzatIuUkLb070JaPk4TncFntI94Tk0G2qODFqssV/iZznqW
SQmQBW2YKjqbY/pVbHEXUMvMos2SUui1QugxQnIaSARKf9nENXHXrhPT9eIEInUCoGaiFUkedHG8
dSK5bm1zU45N81jF46/A72QWMHs7OD7CByyyHubQi7KlbV8M5d8dM+u8r3qVGVRjG9KU70lIIGxM
xtfKK2KcXsWceae9sJVhk/oILc4aFT55DTkguwi1btnNh55Ex0ABI4vreEwjkCLWsvB2kwUIO/m9
WEGK+S1u3XeH42u0djwFB9YbA4ljBo+CJa3cOFoJ6KbSMmz4mmj1zGf2Ocr6d9J3BxKEzy732k1c
ugfY4nwTxm4ErZyUB1amPkVwLAF6w4sgTEEhcvNhLkimebFG9Gh7w5sm1OkIr6Znt0J7bIIC8hm8
jV4JsCwRq2TSc+om4zPh4Qo5inlSOjsE030GpHoQLTrQam40OhHm5KOO5enwyhIXkMQUSBxYtFyb
Qm4FojCzEn4x4C8YlMvmfrCx2JimfVILID0yjUC5nGTOend8S3jHt3HUbXAI3jguj9dtDVS9jpAw
Og7htmHJu4nqo193cap185oMLSZb4Xu1VG+skfVaLSjZO5/NaYRKNR9l0eQFaW7F7L2gFP/uCn4z
oNfvUESveFJsQqoNSCpxCflZu2S+GFmueR/mEREREinVGsO4AhCERFMFX21EM3GSB5P/Aa+o340I
3hhRcDUr+5cY+UzB6MfpxPvjMHSHQlXHvirvoGkLU9HMOwmXjmnyH3WVgLns/wJZ+QeJGdv58sRZ
DIfHWLmHhvI7Av3p3PRvQeIecA9vugS00qikQQ7/8GU3FuNTUk9+iqEDWpS2gA9E94H2+tZfQpZj
LvGTm9jbRlTj6cUJsGe/R6ZdU7x0IRYkMvcA25ABOqkImIRM6FvV/jcRm1L4YsWprJnI0G5sSeWu
CnCeVw4jP1wRPvX1vCmT8qjH8JYk/qHgRftTTAbMZInCzvXNT/C9JbBRgabKdY+cOQKrB5McEHvx
WZ4LnHiJn0XrnJgk/E02WEgdXL7TpcAgvRo0wOEqypPJfy8985yMclPoeV3weF+5UZPFcZAAf3TM
DgBPtUrGmmNlD13uj3LOmQhWMGPOBs2zKopfNHW6F+GcEDLkZqQxTb4FC7h76NH4x1h1ZdZAorOZ
JpglhR1WNzxz6hVsSGJ43HsoTAhb0cTbd4EBJc/jBCtC15AWsu8jrDgAcoe/pp7cm8aUOVoqQGsN
fD8CFt6hoaXolcWLRB8/zgK5hqRkmTTRt6CkP4U3trkoEpL5LIrWHhUks1FCczM1n4VvdkHZT6ul
GN2MhsHWW+Tz4HR9hoI6ufccaVeIfLvj1iBnuW7zBGrydKiB6w3L4uReEd0MVNxhC3yKOPdgfnaC
ZQ0VKbZ7HE2sWdUnaq9joFCquT3OcpbAHpw69ZcEWPc0vDpO/x1+aI81sGQofZy0TUCm4QJt8ixQ
mEZcPYcjVHhu5P+Us/3OogFea6zBzLSKcycY3rlocmS90zwIpJfCQepp8Pt1r8d+X5X64NPxOFv2
WLfdIU4CDDpMaPOwo290nF9aCy64keByBBj9JIP3BiZek3KF/wgLhmdbJO+tMu9FNOxo4SbAUzGP
hIXqW1U4cjNb874wT64Kw/Vqht/TDhPD3OrwxmtVxpZp5Yf6pkeDuy7sCY5d8KNgn3PX+d0dCzuV
haUtUxAX72BDhKlRUO+QSBQDva9Fbn0MGCxBYNwURWnFWrNCyPmvOJFyBUtgnS5IS86DmN1YObxH
gTLpOFe/ceC0qR3NfkokhYXt5GZzAswjjbkMjlaORa4HygAkkmWj5nGPBIQsqFCl4bDN4g6AuFOH
6ygOoGkhiMEqash6OTA7K/JWRdtOjFWGRZ4VLeisvvscWsS5AEW8wcFwaPuepsLvXu2ylGsEItcZ
DLegAuyDbutaSDgDQqHXReGwKUXLM8ehJ8IbzvCubzGYcpwfQ+NOK61Pwckz8G+qQpnKBRO3ohzk
2g/cB/gaurnoAJAnLaYDLSdAZvscBRHbiEH4WNcaIyGRVO90MTi3ejPn/hA8NYMg6Rwieyzt6tPC
QL99O5thvAcQhjjuAXcfKpX6jocAkCett5zrW5CjSiyLan6eJ3t0JMwaRYBR1zKS34MuHikbkSda
yaNrujv4ugJ264ZdEMeAY8IhznQR/mj9cMas25NH/LuHteBj5sYi6OggqkZMdIWwa8/D2Uw0DMEM
JQ9Sx/wO9JwaExG3yODR3L2McDc/HWAsV9ON6aAbow2E1JU4lE4C0xxbErwP39TwG/LzFQTLDUJN
MdTAaTmF/GHsgtSNtJcyoKA3QHA2SkOwTPzuvQZInyUKj3RA8kWtHxq/eNZAmWoGlmgxfI6xjwnm
fNtKtVLuvCH94KUCejlMehDmOw63VV3lw1LCiYo/s/5gUKI2rsHMoQ2zpaB7GfubFjMDJb0fC223
SAfcIM343tf1Td2SlZzjGwvpQdE7mF6aQzP0G06H1PWLbAElmw7yYGz/Xvvq9DLZLI4s5IARsmZc
7Lk4rjC0DZ1NEi0xijh2JI5cs5hljdO/tIavAT1uUaDkihf33WluheTArgvfoAJ5EPFPjS0s8qr7
xjpZhDyhlC0YlLPxAF8AJ0XSVhaM4UPHMcq2vp/6IywvafhtHEmyCtwwD/ky7ZqmytEHHGuZ5Nbx
3z2Ob+VU2keVCbiTt1kA0o8l7r6qZOr4CcZ9GuRLnF58cN9Bzc4EjiZNVpUkQz466olU4ZpVYktV
oXJwxhFHB0K8kfbGqYETJpggl3rOjdYZ/If2A4qrwPcfuF8WGE10OJGoTkH+7ZHtd6ogMJyl00vQ
v5DJPdCpzDuAe6uhweRcEGvbtCkaddMFXrdxVbBWXDVrqZIojxXZzaMMNqFy482otbdJtHMY27r8
jbDq5ijCU4rGBO5GwsUR7plsHSBPZz0V0zYkBNvEhNl7U2C+vEyItWKTqTMED3irYgCZoJXNtz6a
EPj+n760/agTs5u0oiBCxMelKFeGAgxGBKBMh8m7GbHfS+b6aTw3b8b3MOMX5MM/ZRpb2I93Hu4I
oz5Iry1uGKHKW1t/1cG2okck9S6IWPVgXOujsBBNVg5BhEMdm7Dyab8iuutytxwoNKAdyipJ2VuM
HMtn5WOmE4LRn4peDh+t09Z3sC2If2BddjsZ4yctymG7chTLnQ/qx4FDKXWoeMk3gKk0ttQFE6m6
HPwq07NkD0mJinYWoV4HMM0FJQQYmb/1gihYlazu0aeZBKe+3way2I2zlh+1nBMKYmPLb7Vn2/Wo
SBOkOMKqQ91Au3WP7OFuWhkwwJLt1+38BbDgv2zHP3AVq0FKnFs4Lpf9vPG65d2KOczaevxZNP01
7eMFbtZ5NMGyaJrMTl3cFJofAO29xO616JoLUOF/9Og/vj/1ROV0mAXu+ymzxx48Bo6En200rf7t
/pxBQ0s/nDoH1u8n066MxT4xZ1WBYc21SPhL9+YM8ogXxiq8NWq/+CgMuyIv4/IKGHwBMztXU7Zx
HcETIJH7HrukwYIDoIVx/xX09NIXP0Mwau6gpDBAfwKv8VLo8Axyuu0VX78Lj/VcSRli8NhGqA5u
nLY8TCXovktQPSKGHFyc2f2l5T8ZCHr+uTKu7H3UuAgI2CuS4Fwv9R5t8QGphv+GW56r4yAwWwZk
BuH6c7WuimpXOeE+Mt0Vbuul+3R6rf9Y/mIcXI4iFJcvngbMumjxq+OP1MEQ0Xn8+g24NFI4zx6I
0Gkk0ynlKBLJbVEi6zG6dWo4rvD5vjWfLLG/GebXLf/+9Qf+fUsi5wbjE3hgCWsKxNlX0bplCTgi
Iod/VmrVy9ef8PelS5KzuzYlzZxEiilYnfCnKnSOAVmugOEX3rlzR4cJchwbRIASSxg6gBiBuanh
z19/7UvXPsHXfzxsf7KjrMZF7+sGhuvUT0vvfTBu9vXV/35T/PNwqxbDY06WApPT8t4LX6+un0vX
PbvZFu4dhlJcV/ffwWAx8++vv++lu3H6+x93g3lTgmkGrjuTg3G+y2IlxysmdJe+8unvf1y6Q7DA
QKcE+HYAsmVYHmki119/6wujhvPkqkqpCHZFNEYcRfUNeoYdUgzuNUKu0zEm2w54KhXxFVj70h06
P1qADNuyKfv93LNsbHCLNADeaynyl65+BprbbuqsLklyw0CtSBkKvWj2j42//Py3O3V2vpiwqhjr
YDnho3sTimbIdM6bYU4J+T153lYYfeWZnFbiX7D4c+MENiHndUBFtj9hg3NwMiNhaSLq3AUN8usf
c+kjzl5dhliOeKaN2jddez8pFLliXgGzf11m78rQ9MLzOLcGKOBLDJSpVfswEihR4HIEVhgF2+3r
XxBdciD5TyP6x1tR1t0QKE2Lm9Czsl6Fbu/cTzoptgMi5e4R4IJTDqzlej3HvvrdGAecZw2c9hPc
h6lNI9SAKp3JKH/5xs6vZasHvZ2XDgD4aIfq1Y6xeTcddfczSpcalVwYoz9nInfkOKUsCDrMK3qX
3iPvNFrbjpBtpJSEF1FPDiAT4TgCH/1+iL1q3zgl+SZ9ECV17bN7MH/Y2iDyJVcUtWcUuN1HPSHU
LRyAWKenVXLfFpLDv3QevpeNGGQ6t5Q3qa5qfQtr+SqnNhKbyuvtKilLZ00DUu/hacbfmoCEyBIS
xbqQyG6GkjxsNxVZ+j21tb2LG+CfiWObX6aInTs1efYe7D7wE8eqX/mqSdLFKZx9ayl98JzR94BT
TQJ+oQxdxaDMLQfhmqclQkDXninEOrRDfedgtgI0j4pDaEeQ5WEktHGFKH8Tq8nBb/rvfAimjS5B
xq/1cbJAseCY5ObcWSTmK7xcKwDJGUIaRL508S2L9CEsZAt28PJK5iDMGwisOjnCyld11da4IINO
cTDdeKTu1tYOoMuF7rIOWHdohBUgi4itVy47G6htE4w7AVEPkh2Xz84Ex3JW33TfVGDvBhAooY8C
kImdAz7UDqzjyJPwhyF1JpDX+pqWG1Em9yLp6pRGyWtIMQH3gnbdomMDI5xg5mGrB6cBV8trBcZO
rP3eI/82LVFKu3XEM9omNq9gEJ0GEQAThImhWU/qJBPS/kTwwwaA9q+BBW8hU/dwHbIpnvoOZtJB
CtBsRwgleZi4I/hzzseQwDkSWalLXnTGZHIJ/WwBNSx14MWXV6W6w1SM5hhYuncBhKYptQQ9aRWs
LcxRrGn7gxs3PwG7PaqxvW8VornHZsY/c7S2kzw4nf9MNe0euRt89B4BuV41CpORFii5C9cO8DWj
327f3PkhNF0+MT0GPj2s6AFc4R5X2IcjihyL0skK245pOIUYy4wjhiZwzOpsu/PdxdmaBpQrzB1/
z/ZEHWRgTbfOO0LY50zK4YAG+CMJmsfZlxnMcb+VMftej8EnTLgQgOjqg9dGn7N7ooe6PcjO1YCr
uXTEdM4FpTJe0jYuOAhDzaHoSpZ7FBKDvgowjQu9n7XtsoE6E0aILkjoo7otW7sDfe3RMXw7183L
JCRohWO/Zio5QnN+71r51orlCEgellBsummBEwCRrw9+WfM0rl2ySugITm/E/Lxpgx76G3qrWPkj
DoJHcC6fJaM7HUQgNmPu1rr+MZwKCDdqsMKmOdmBy5n2A/j+rXokw3LE7OxGFjF+4Wi31RIjD3d+
VsrfD20CQKM/xtx+I5yyzJXAPgRlNzRsH5iet04JO8GCrgE/fg6udjPA52sioYj3tfssBve35t5r
P2uB21H7cBkG/O5N9bGPun4LShlehMAUKQPMl6oeatCRkDuXAZWt+HLoi2Rch4mFIyQUyjQKn+DG
Azy0hUsD1hP2NG/VDOBvc1d8ihLmwsjwwlIFcmwwmVoofWGiyGEOs05qpiDmwZSkR9dJyH1s+9du
hIE34M0w19LPoxNDdCbxytLus1P1B3w9NnUfYCQIDVQTzGtVLBA/gacON9c9+LWrgIMOPwwGU9JG
rBBGRO9pAJCTg0HaMkhoW2QrgqNrtzLofiq/+bEMMGg0ciyzmvYfhe994z5GO1XvgSvpzR8c1sl4
L1mEwcrEkGEPQlPsFvBcZPYu8cqdxE5BSx6cSH3etikKmxZdcaxABfWnZdnB694eo7Zt0oYM94W0
YIYnNjVu+F06WECixYARBEJg8vbecZOjC8OGkdgV5F2YOpD3Wjn+k26q+UO0Pp5PxdxUEygcqEHX
NZU/QU97LEKy4eBXS2dku7EvXsGOBbxl1XHGBomTZP7tuM0xZOSb8bweaHmxsVDXpCaCECUM9rII
H6mYxdqbwL/zwu5bZYWX1moBjK7Ayo6N9+b1znGsMFYCZTKrAm8dwhfvQGi9rLwK+/bAopVcfLox
Y3+nvKXPA8F2TEMnxTo0tgoLsZYKm++I0w8WevHivI09PB1o/Ll47H5e6A4bzo9agTrmquZHPPbf
kzF6c2kA9n8xbkrKvyU1uUGGLNnQGPoe7Y53QT2fxkEBhpJIJEIU4XbA6QwiRT9BPQV2rG8VHoCF
4EKXe9gKw/RVLR8FNU/KTXiurL/re32fdIqkRaVf4bGP6BYYx2K6Gr7WYtmhpCjTCMgm/I28m9Ad
QYfva7MeePPL1xA4IBcS/HbEDqTjmPzyeiAFNTq7MIL3crwcYqf45I5FAeGehrw8fpqC8gHedg99
gO/GCqiBZN/lEmHnGa8Q9NM3MsmWeRjypSnuGFYL5AHMB0pc/ggA2KSLxglvY8dkuPk07cTyYDBf
B6WihVE85c+OpSLrSnMHt+bXYJFrh0y7DutqJhUAUqvCVHsVVrWEF+nkYiRZEVDpxFK8DD0O1x4D
I6xU8Y0k/S0z3RE6AZBIu8dSNiu0P9tmMmUqq2XLyyDa1gLSPCcIP6IqeI4GsxGCO6lGZHg2IFgt
6yuGWab0Vp4oHgXseA1e4Iy6FQYHQ3c7hI3Kdb+IVPauyXx4A6xcMIBBISVjyotTtkkilzUWDxBy
y15mhyLLBwrwKYGYJOoeLIoLqehnOM2PTemA5GucIavlCG8U1T8vHBziHi+fLDvIoSZ66BgOknKJ
wMrHhF8FHuYmi/9dlt6PjoZg2XZP7YTlAx5IPs/jltQhzGMTmF37mAkkcGat5sDPGOxXjQD3rGDL
3nURydMU9FepBxSNo39kHUauYQ+ColePAuIWiNOsEza3lbJeWhVDvNJB4K/IWN22hfpJbFKtxhPB
N0qE/EXhdRLkyrAePF8uq6eC9+vIhBsP9WvaGqi3MIktxfjil+GraqI6r5blOA3mRY7kSYX4+a5T
PGJWG0MkZr5huP7G/cpkUGHlXWiK3MQaD4oLmC+TfkxdlXxAhXdsBYrgwj/wMLzBXAbFRjVAMAZr
3HUIUvaUFjIATcBrIZtuC6/eh5iIPpax0BvmKHlHIi80KQTzMhtqKGILYP5Qz/DQ+dn6cSlyDNz7
Iu9b3PcSA0MQxB3a3bnLNDRp0PYcAsD5RO4x3rLn0gV1Wo+Vu2QYRqLH6FHiv8RjNM55GNSoDwpT
dhvLF/HQBJM4EupXj/XQsmOt/O6pVDC9qx3AeNAse0mK8YwsMuFEJ+p77Sb3zRKrl4kweXB9rofU
R8GyEY4/Qv2QmM+wZgmEcB0ZFQR9atl6vdfvkFnGcMe8pQCs5s3SpNItojsfScR70Dsa6Nw8a4In
XzuyzTocnt8rSAYztUClBBGOM2Fq12NN5OXglTXUIiEXaVwU009PL+NtAVEszk8Ecd0v+KYvgRqS
Kw3uX3tCAg7D/6IMsQoTYO8B3y8YmMq6XKG2zxdoq8RVbe/fGlt8whlEYsup5HbpOtgsTcEtkowV
ZLr2VZat3MSeDXK/SjAE0oJt0LeUV2CHv0Ic+NQz9KQcF44gwhb+xC7J+0FkGtwabwJbRcEYguP4
bOIrbfXf/YnwWf7/3kM4wKHblbbbe3jtIkGc1QQSVmYTDCKhM44xKJ1LeqcFL1ZEFGFKXI2CFKXQ
phl8dQ3lvfQoz5CWKtaicTvT7a1r96YqdtrGn/Bi+vBE8Ph1//3X9h6/9AxuAUGobkEo7lBoRZkB
c4pA/zl17Ep7f+nyZ2gLqSTVPaqyPU74aReKKj54PnghjjLJFYDx7x+BOup/n9Ww9F2A3ryDnrW7
GccRhLHw6Bi9/foGnZbX/0NxiHseIKrjQYGsobs9x64bngTIc3X/9aX/irLj0qe//4F8iIYmcKXD
paHH6XLUguw5LqBhxgdWu1Z6OANruKN//WGXfsfZtjCQ0KUCBNd9j7Mcze/0psf6ihXapR9ytiEk
LU1wjJF279XtqW914iYfXbmsyrid7z2DnhU27Ggtv/4pl5742U4giev5fRNheA0xbdC8FpGTDfDY
+rern737ta+lKyLwZOcZohMfAY1DO8ONtPiXGRSe+tlLPc1NCxrIqJA/riB9rlASccyg5+JRTWjK
T9K7r3/IpSd+9mondW8mHIZAzyZFUHOxBZCF513hmv99O3bPAzBNgqShRfhgaUOuHGAE3oQnBQ3L
OBrxtpxzMl8LOr/wvM8TH4MKhlQRpJ37pPwA3XGAe3R8bU566dpnCKrubTXT5fQzAp1aSNDBo6qH
ayv1wiM4T3QcDGmNHoPTFBaUPv5+Vcpy6Wufvc1Rv0RtOeKWlHZ4igp2QJLoGrYaV9boBUNY9zzF
0ajacxp0Z/vxBr7ghxoqaJ0Gh2grMhi3bMldvSvugIH1t916Poq7a0kYF1bVuSenR0DAGmdXIYQg
voc981sVwja2YvzVIr0Bfq9NarrqnyoK99ynk42zbIXGhw2gj0EPOHz3efcAfQ0wNNgCtNRAY6mv
uYD9VQ1A3HPbzsBBKBSPYzyyCgZK0WvBfxhM8uhIUwdqJ27QrHnXQlIvrY+zdz/uZ8C4BusD8Ua/
w3C6g6ctqFdXlselZX12qreRAj2W4KWZtAIDeQTJ+spJ8p9f9l+O23MLT8QFjuhBQuyOpNElcEdh
f0Rh0H7nMDXbw5kjTFInsXTJlviTDa76WS6gGlZSH6gvxzXnsStzOYHrExP1HlQSxgSIageAE4xF
mI8zd3LE7om9bOS1Sc+Fu31uBVoPM6UqQLloqXwcQ/NmhARqZ66MYC7c7nM/UL7IYkAIwUljGxxp
S29s8W+hme6512cA5/oIRzcu3bcbs5RTFrbkJwqQfxl5Ejc63bE/SpyYD55J5kru5zKhuyou1W00
u/zKjbl030837I+rN3zwoUry8e1HsWVx8Qxu583ky9evD9BLlz+rBExVNz4yeTGvRYO3hzu5OE6q
XJ4sgk22X3/EpUd7VgwUU4J54wASRAIN+m1fdQs8V4prGZOXfsDZLpD4igdBjP5hUeNN3c9Z5IY7
YOH511/+0uXPtoFAWwFy3VzuiwnJvgAIPd1kgCqvXP7CvTl3uSRQLrps6su9C4XIGm0EvLgdFV7Z
/C9sx+cRnxUZqXBcVe6bGLz7obiJ/freDPMGmPRDJfiqZf1GFeHH1/fq0o85q/VDx4s7JKJWe89h
mL7F+54419qIC8/h3PcRzjQNhrRDue9Bd3+qglYKoOGk3LhASCB8Wca1hppmvfAq+BVD8bmGrzPb
JHVt4PcQOM+aTv2WCelt3V6rO6LU9A225/E9H4c5zvwiHu+TqRw90EfZyYmmpFO19roTim/rKA1j
xJrbsB5z7k88Rx1S37ORLNA2UroNXN8HyORPZNPYuD5U1VSvE7DIbugMWX4Fu4w1DAfknoBWDVZo
Dy53omow2JGRuYw0jyMn14yIW+54bL8EUbWNlxk+oGC4pY3HzdYSNq9HMfBVMzMYn9R6vkkAd9/z
qaRrOjdqDdfcN94s8FH2iw6Hb9NtjA9jA0RI010/99A/mFbkYIB2NwlUCbmLRwabUVjZDPPI7krW
9CuqYhifTKDUOWBJr8ekmq8U65ee4envf25ljEZLr/AuGZd+GLCUDQZ7qTvgDPx6AV76gNPC/OMD
ADEKghag3PO2nD4UGpAncIabldKg3v/bR5ztl4NbEseJCD4iVA91VW3rwb8rZHFlnV/6BWd7pQud
otaclvt5al8Uho6dQ7aqJFe24r+DLW54tlmGrcuiugtK2C32ObxGmvYWikGML68lll/aAs62SwhQ
a12ottp3RbV3TPQcU3mFr3fh1py7aOIVCklZQvfddb9FV69tsnFgVvX1Y73wvc9tNLUfOiWUaxVY
CcldH7n37nCNBnsBODj30GybZiyBrlZ7lzzEwZMjIdQCe6LFFJFd/ZALO31w1istLiy4wK2t9vXi
RBvkrPePvqPa/+PsTJrkxLUo/IsUgRBIYptzUvPgcUPYZVvMIEAg+PXvpFduXpFE1KqjK7qB1HAl
Xd3znafaKKBya9jHEbeCEgJ1cAgEQbb7ULPNpeUR4IqO5La66bCYjNo/FX7w8rFHzyaaGPsMHpQg
DLDOPRVNc+f4yCZff/bCNJhryP1YywS1MxDuGpDLwEyMXnwFTscwkm8U9SUfHFSXkfxPOHLqhlYq
wog1XfwIDWsJlybcfX/oN8xZowr+Iyi+x1SmBLCwHHU+ewexfzOhCiLkHR9+Xn/P0rSb9QO1ftsM
0CPfZE1325bsSwI56RZVpv1KRF04DvuzkAdWUitFwhOchlB+oseDJSLa2L6+KyfIWkYP25SATSt9
stD1/iwC2ikxxHH69KasH7CTPo5w0NSm2ctIrbxh6ffMQqAPtyfDxzQKiyk9oqYk2mDDEdpe30L1
jCIPa73NYLNv17tnYeJ7l7//M8aajHm53w4AcagqPSgq7K6jPfumWIJ7yS5IYE7Z4aozAYMJrsDR
WmnzQsCcOwzQEsc/DzkLQMei6QQdqhtmNS58r/8q+tdf7J0z8txhIANmPscdDEhDsXbY1kaoOJl0
56L4pEdFG6NUvsZclo+u1dAUoJiuRJFL4ZP7lA/6a9BPQMlN0Fk+4GpK3xZVIlBUxIlbbHGUhXY0
qskIVqRbhAPQH8i2DZCLuQXuunFpCeVg07l7HxckUAdxeQABzj/aiw17AmOeXSGCelsA/7qfKA1u
ZC/bsNSBc19AtL6NPVI+WtGKP6yMR8gravZ1lDHkViz3HrELiiETVMMhVdAU5+ByPzmQ4uxb1XjD
ppCRPDWeJZ+gVwFKFBbbN7pzbIgyywrlbrbHVXVCxuKIk7KH/z1LXltWIcOCRSD7FTRlvCtoE59R
Yw4gd9P6w2PmM/IjIo24dVFCh3JASIddF0zWqS2L/SB5+ispPQLSU9l/MmCv3qcWAKS09VCgwnCL
UQidvcgW18NZ2Xc3NFcdGF0j6gtrDtiaGPLqRKH1PU0VKqGIN0X1XlkVAWeQ9M+6IrhC0hV/MGiy
OweeFACQxO6zB57KDTOjg5Itm+RfR5ihb8Bvyg6NS8kxbXNyExcOrvnzzr1xLJSzsSXBuY6aCxWx
9VE6KNh92QFIN5EKkrIJt7JfYgOd2ga3jfkpGmOobMHShYK1lqPdR0U13BGXZa91IFGpxPI8BxhF
f4lSuGiijiv46QQK2ES4jqDorZ/6HeQZZM373V2aN7OF2s1yZZkBa5mc+sO4jY7OPt4We3ay9W64
m274btreDrf1fXefn8onuP0+ALK2smYsxPI5bqbMx9r2BvT5EnzBCqpTRcjWyb9en7TvPp2C0/Df
UKT6upasqpwwleyGAYkbB6jvcovX649/N3Lj8bPIjRyzGWTJbMjkz37KQGkFPbZptkUVrCBU3t2p
4Q2zyF1TyiGfT9wQZI1Nq15tO9wQHOvSFOUxbrRyqbDwlvk+NnUU9dueBmfcXZRfGh2Q3egk8qXt
JcoRi9GBPqTsRLmSx1zolfnONnNU0uH+zQ9LlBB7o9yUFypgLlaG1F/a1/8FalR4zg79LStNjyVc
nFHlAw6E17MwVpG9pW2QP2Zl4T4B7w5YJ+JYcgK3Kd8B2zzeIqs60APsMr0HRwztxsaEoiyhokB+
lMENavlQUNCA7YEyDftSqmK47+JK/R5gHgzmRDAU96VyumYb1by+Y7U7HEASTpEVrcE1HGRQoXas
zuTJj1KzV13noR9dPz3aEtfpvanVQwWHqXMDCwlQpPI+Owe5h/rINiDRxybEfIuWDH4JYybthgOq
cw357CnwafOVPey7gQTtPtuXKVlHowdj2bCMfhQD3xpJVp68NGJm8xjQBQf1pIaFLYo+4a29iZsJ
RRZs5fFLHz6bx1KVlzrWwA0DwABQvew/0NKuXZQvBIm5lYp23ToYXbgxQ//QnRt/cDYljsH7PrHI
fo0+XfkRC20033Z5fLQCCHEX3nb8CD7DBlnmo2mm3Ydi3Xx3VUacpajsc0MdfZHDs0hbFAu+JNnT
9ccvdMF8c5XCB2SoL2Qi3TYvXLu3tF6NBwj274SDORFfGEBaLvu0ELew0GoD596yDyXyaTBfvowZ
eyS8GvhgJ/lRmXwHSYCrs/PHGuXSWP/spAMr3ImWuRui4nejQY3u4pfrT14aLLOpGpXEzdOghZG2
CwkyafkPv7WPgghxvP6ChSVlfp5tizoHjNVzwmHqju6FE95UKM+91B+m277+cf0tSz9jNnHLjmdQ
b+AtMi3NvjJjvo8DEqLoe2X9XXrBbP0VU8AH48SwUtco1gPHAGXeRfcUVWs3b+/rcGgwB0qCmyXk
KFCwasf0XiUPbeTCNGvKULLsH7zG28NG94wL2jsXwinkyACi+gE62Mpa+e7JEG+//P2fEdYVRrRB
lzqhN4yHOkaB6lBvB/qiPb7PnJdozbVlQXYK+uZ/X9Sjxr9psdqFFTQgfaTa747x1S1B6SWkCI0q
nwOfgHCJmhx/H2RF/DzAVXBlMC70onv5+z+/UrgElAGN4JJ3A/DDyIoPgHhAbPKhUfh3Y/3P423s
alunrRv6qH0tyyfDfufJWgJ5YfmYSwxV54peNBiBvsx/uV0GkVNc/BqJOKVBuv/YD5gtryZLetTo
u24oYfaZ5O4WhfwbBWT59ccv/YTZLIW8IVeeY71QFN9bZJta+nsM2s3granZ/jI43wnx7PLmf3rA
qeoKkKJoCpupzLY2GwEo7zTDaVlE0y6NCXya3M7Y51FrCL6ywuwC05PXibQo0p94dBKEydfJSx1Q
L7x43IquAv/Km5ojBJH8s5AVhRti7J2rxud/uC6zE+BF9I4UaryDi0cMElxBugdUsPOfPHLEJ5q0
4w/gUoDPz1IZfBqk6EHXT4I3NTEIwK637dLQngWoLJAG4D+KGv6835ARVg38J9IBK09fCA9zLWXb
i9pXqSQhsLfDdznWwdEHOvBnwDrzZGA69+yDaQNFWd3FKzvUpUjxf8bUU+lJY+o+7DKYupsIwI9O
2V+Xgj0i2cHtW8DXJxIyX751rPz8oXac6y2t0xcoeOJNWHapOY4Ng2vDRXhvRCVO11+xsMWZwzks
44XDDa6EcySCDk0pygdKi3hlpVpYcOdUDr/GocFRTR/2KXsaufhU26qGjWiOGZ2N373ert03LQ2K
2a6k18qYtlNNmBADhDjIY1D9eY+6rECXSn4GHJikLOhX9kALA3yO9dWswN0ohI7hpKbveQZGm9TO
kUSA/1/vloXoNOf6eshMAduEjW3bvjXuvQs3n8zZKvXt+uOXvn+20xryiOTUw9kiT8Z9m7yUMRJY
9VrJ9EJfsFnkjsqpVPAHxz4ugKE14/dGkVeWdbf5hUY18Lt4JGuHsIURxmZhvBs9GN2ryA2p7PYT
SsJK73uPHFFj3qAe3V1vroVJwmbxbOhQuUwM4lmTOcfBid8g3lnr6YVnz2kOOQxxlEHdYYjcJdDt
OjvBQGGlmxdGkXvpoH9WIOh1mRgvS2gLzVCdfmuTeyl+Gbay0V369Nn2Cb6vJdzKOI5HvHjoRPcs
Sbay+C99+eXv/3z5BPeksQh8N3Ro1B2yGBj6oHD7B9oP/r5IIrgbXO/ahZnwdwf8z4vK5kLmRcVW
GHsNyIC986th8HgZYXN7/QULjTSXtFNHJ4VjEJg4CGX3rObxM/cn+Xz96UufPxv+YAcGLkSfOuzy
XiG/DJVaw6BC9uPgY3mxvyviPw3kK+xJAoLvp3aAdww5EP0HYNvD9e9fCBVzCA8dC00q6KDCCiy3
bZFgnEIffDe14+d8Et+mfrot0maFwb0QK+YgnkgWeeT6ThsmA7hmxCUPOQjJG0Jx7yH8+6QuVuqJ
FnplTuQBOzGnLXXQ5yWu3jdD7iW7ohnUjmUsW6snXvo1sykCwqEatKybsKvjfdr6KBYrj0Hi7fPx
mTYAEV/voYXxOxf4FE2OOkwidcgUabaQXAwQ27iP1x++1FCXl/4zuJpWpKKoWBPiOKmnTxPs/xhc
LK4/fOnLZ4scqGmknKZAh42J4VmXnWHuukYmWXr2bImDdQv3g8DVyP3phyrJXhu+5jK5NCVmU3rM
Y8FojjbRrbyRSXsfDQE0nn1wSJz4rDP70qHu5XoTLYRZZ7awFVZQbUAOCJ3GPGgkpc+4iYczHYVX
IAByKx0RoDf//yAk56ocirstVNkmXSi7CenpMo0fu2oCxXJyx1u4XupjyevmD+u85jUCw+N0/ce9
P0HkXK1TNGMeZFGE0M7r+KhxvnmhWZ+eKutO4CjaDLhR268ste/3mpzrdwajMxytHBN2hTw3UKNv
q6TpNiA9P0e+89P6wfMkzcrVyN9z9nstOpv7EOZC3xrF6iaK/H4EMVa3QBz66fhHgiIK2Sfvyj9g
WkPUrlKafcMJVDwOqqpfjfLgeBRTeGL6woFPyCi1BiDQa34nXWJOUrL8aUiCAdrKtP3mjkULVLP2
3gwX01sFqSlZ6Z73xx4guv+d+0la07gXpg85T719NnYCPkA+jCqndNjG2KF+uj4M3o8xMrhM4X9i
zOhOOgcOxISRCPY6Uhp3m3gVSNcrEfL9OnUqg1mgybSJSAZ7qHMnYH7IufafmYWT0Qba53FM9D5p
JnjdWlLhxsrP/0SwZcKB/WTG6dHDtW8b0BOnnH9iLHJehYertCGHJrsbIcpOCmCnyjqdPrSey7nk
KKBwJtOZGkIpAfMH74h33l0dOPvrrb00D2bRa4BUTRKFgzJ3K6jpc4E71Ok+NwRabvYJnFNIqGs4
4Fx/29/z93sTYRbAMjLkOQG0J5Sqze7ysciGDR97fhjjwfzpwdXcdW7ZPcPjjn2NJj5+8YFR31uv
z0JTCHky1O8PsRN4e0DawGeN5bhRgmQ32hbs1/WvXBiBc80SsiGmBXihBy/djFvu9WAmZ12241Q3
K7vMhWaXl7//M8j9Rk5ZDm5uaKMLfRmmAGSLf3TqG5xc9jYIVkL5wqSdi5haAlsHmMiggnyK6WsR
9PVuql1yjzJ4deLJ4K517GW8vNOxchbhYg5suEmxeHu59xZDxT1o5zD05YEZF4ybGoLsqbaQZwFf
rgs4vaV9srZxWOqvy9//aczKjgkF76ULJzd9FHF3147BoabtB4fDLCA5GaNjTrGjFiz47A/uOY+U
2vSAIV0fbkt9NAtHY961TefjSGP6ZAsTJbilemC5P0zB5+svWGqf2ebHcdvO0KrHzjNogFZnP1SR
PgG0tHZkWli45SyG9HGdOL4hTRgjdT2Cq5IA5s3g09hP8P1Zyy8v7ErkLHTIDNZM2Jfo8AIO4YC+
DNihtF77C4nRRz/ooMLq/2jlfazR5mImYAIkMCVRg7P4k+bAHnwr8tfr/XEZOO/MlbnkiA5WVy7z
YVE4mVNqJHguSB+vzMSFzp4LjsYCSmGaYjsKAcEPVB/cVY4+VI1cu0pYev5sooOXIrwmwGASPcp4
RA5fwLR89hP+53rjLAymueqoreuATIBdIZMA3pmfPaLQ9BM0DmeUtx1phFKx6+9ZiMBiNquNkoWm
GU6y8BRJ4GaYVORxHGvyJ3EZrKR9mjmPFj5Z0aHUZbPy4y6N9E7Pz9HEURu1pCkEO6cabq0Dbd+6
CsCReLCogPM/JK2icp4jQUFrg+rWgJ0VhhbWsT3oA0rKlXC10EHzBAlH6QfYST7D0cM9ODbZBtE3
uIEcNag3fv3peu8sTJE5pziSLcxJYo+dM1t/jh1Zb0bfPF9/9sIInmdIUlN20QDI/Tmt4OEKH5FC
3OXWrDTPwtPnGZJksNYlzRiHbgDKOuX3svsKfejKt/9tgHdG0DwnAndNDw6cThw6ZSFPcdeyezNa
cmMKVe8cH46zQZDBgYaIcSfiqP6SV7DFsb5s9tdbb6Fn5rkS3y3GLnYHcvbi7DeFx3fi5Gs3RUtt
N4stnYR9lcs9ci5M85IX8Wfg72EoPtq369++MP3muRFXDD6EIjlYHKApbsHdBFcwUl8B7DlpWNqu
7e0uK9J7fTRbqeAp6iMGu+IMiSO9HQlYePC5JNuJwwsWNfrxb0NG5yA9K49ZFzlfCtG6B5PX5IFY
ql4VTtyw+LPaO7txCycYL2ofJsIojHm9GP9KM3hV9eygRooknMjYc1va5CtGdvTcRVTcaAAU0UFx
fQ9f+2bvoEhjl3PVnGXrODuCsrPD2A5ggqYwbo5MlH3pOumEGQ2CU6u186gajTpBlCTDLSARp54F
sBqeUACzqRwVgmXvwCxM8nORZM4XH0638cYxAzS7aQFdlter4Dlv2XjP2xzF4hlm2DhpbM4ax31F
UhLnLKdQ0Oggn7ejseSbCTQNWLm1UPg25UB2w6T1Ce1Xw6W3b/pDgvsVBhdXkzyOwpQ4Astx2PWd
xqHdL+Lhe0cDbKWLwvMOlcWpaUvzfLod4Yn4lMje3g8NlGuxdZqv18fSQs2FmGdJMiDAionAZj6u
aA9peyP5rvN7++BwxFs+NO4NMFcWnL4xfhC9HcoNagOBYSxaWEjhiHmxC5fQ1F3/nvfnjphnT3gW
laDWBkhm9AN78HnePMLIqAaSu/pYggYwi//us23dugSDUpwDb9oVKfwrzDcOkAAcdKbMW4mf789R
MQdxg7LMm14jKXMBdtbZXWDIbd+UBy/9EJmHinkiA26enY9dcHSG19K2xBVUBq6g3l4gnte74v0Q
Caul/7ZTmqW4oJ3wgtK48PLC+pt6K5mkpdaZnRWoAbUDYsPo7BlyhIJlY7zHKofruEPP1z9+4Q3z
wy/YhDDwQWXImUbeFlyzTUD7jZPBHIN8vv6GheaZn32Di0lRlwXiDLjr16Tvdl0xth/a1Yn5ebeU
MStLePadXdE+cTegWxLxU6W7L5OegHhzk21j18Du728hxfzMm8MkTetMBoiqgw42ZUq8WyhaUaIW
VGTnNS0c/5jOkEcYynilexam+RzukQd5WsLQS54V5OA5HN+r3t5pRg8f65vZ0AWYPTVBLoIzZGp7
t7PnjKWPH3v0bOhiRYnSC8zw7Nd5WBb2K2Hpj4892v3vhBvZmKNQoUNgqjuzp6Vs733KipUPX2ry
2fGWNhz+kUGJbuZJ8NXyqn3m0jNq42Iv/Pv6L1h6x2zLMBY9KHK9FOe+c27QxxewJOpwUOj05/oL
Fibd/MypcHFQljKR5yENAGdpHhzdr8xn/u52R8xPnDECaoSqVXmesunJh+0aFfwhicwhgh5pZV6/
f+gQc9ZFOrbS8WUssWeXZyd5GYW37cBnLtRncAVX4vbSkj4/e3LjOInbwDM9ncbS2+YSdfj5MKYn
ozoF2DzPbkXpjDs4YdIDNXBrgm0QO+gEdl4karOdJ/laEnKpw2YzUQ0oM4ywjT8X3fgAbdS+cj+m
BxFiNhM59PsdMkLBGdcO4qB53J4cnUJCICsDYACzQFfC+uf6wFsaHbO5GbkjvOQl1nMBfzSF80me
POT1fWKylRcsDY3Z9OwS5DaYmwjgYl3A8/OxO0d1ZXZ50Ki3aqLdsahWS3mXemU2T22eEtgetios
++oWBsA/WTJ2K2N8IQbMmRkpwNfw320I8othV90pj26Q914Z20sPnyWcBwETyMiMSUiRo8MR65Tr
x9KtT9c7eenpl775JwMLQzbwnlPIoqIhS3e9RHrIOjXcaKm35o+9cHUg5qQMTkQM/GDGQpmx8gHW
v9nZrXzvoLHDe+imhJzbSDXb3sK+cLI5tJXjCEyxpnm0oR3AZpRkkKO5I1zJ4eZxHriQN0gvoBg2
DWK+cl3jXsb1/x/+gDf6b1NUErDEabIM8svRybdO5EGaRM1ooNZT+iRhiLQFRCC9jcaoPBdBU9wB
4wNfziJuP2XO4G8J6vvCysnNI2AJYLFdTA8tV/22xS0hyiCSn3UXZYeCAZ47Dt1aCc/C0P4/vbKf
8b6SaEaT+c0ZkNloWwqAz6+PkIVZOtcnJzC18n3Bo3PhWR76A6ueSD/ok6o8dRoMjB9z3a8Vii/E
HD6LneCRwIGorci54v3wzD3NQpomIoGDB2wTc6ccVsb9+zlpwWeRdOoMK0DJJueMIh+mHPgsO91P
jPoQeMhvQISdmnE4unG9v96KS/NsFkytJn6DnX90jrqf+cWkQgPN+/axZ8/iaJVDaVVZJzr3ZELp
YiX7F51WkLEZQGeuv2JhiM2FiAyTY4KDeXSug2nnZvQG7hvP1x+90DJz9aGXZDF2CCI6C5Z+T3n0
NrD03gbDBx8/C59tbHkjXA9HOpgnw1t059lxG9RsZQ1bGLBzsaELG9mkh0L6LJS8U6U5AOCe7UkV
vJCi7zfXm2hhsM5ZGqjbIU0kcxWCKP2cFBfbdJc9OWPz6LjpD6RiHhUbfngUesrrL1zqk8vf/1kV
AmW6BpwaNFqenDlouFAd4IJTr8FNllptNs0H3fg5ALLR2TanKRIbU39nxRdM+Y+tmXMpYhvAFYJy
PD/P5JmmQG9PcRlC/7lybFmKibPNRI0IDjMDTIc4My+xUoBCYEneDYn96SQsdCK9xqJYeNOcZ5Jl
FrezViUhh/nr0WOB/NTa1IKjR9nrqITFLXxZriWpF6a5N4uKFchlHGD5OKwK76eC/QRy0uXHDmNz
SVhtPNp7cFoNPdhnpgpGxu2rycaVHl/68lkMhLetm2r4uoQg3iYnOKUTFPB31f5D8+Gv1Pif+TBB
3KtzwHhC2jqhscOTk7S/eT99bDGai8ByUaVjh+L5cJwewM5X/Astvl48VUkpNgO5RaXQysRekFeI
ueKr8SGMDtDJYez+ki4MlBu2LVDHRJGIiFVxB/uVV+Dv4Xv87UNNN1d+lfCIt3Hs4oVtcRphWBYb
ZHips/KDFiLJXPoTDXCjqNTlVmWy2yBhW1I2u2b6RmDS+7EfMIuFST2kiSymOOSpRXOZI+2f06b+
WPJ3Lj8IAsJqWC3EUBj+mjoKuxxsQtKVT7+sce/saNlsOivH7Q1L0fZ0MBESjtUt4+W5BdyTsKTF
NlsdSCDWGmrpbe5/Fw1pQXtKIwQPz+W3JfAuG6/T36mq3lB28WhpfG+K8el6p/y9d33vp83m+wRj
BA2oRxIat91XPuCjDf8FR/ToIdP8Bhcaz2ANio0D+Efh8q+si75Zj/3yoibd6GD6cv0zFqLOXK7Q
d000OAMmbgtaEK5lDspJVrbdSymNuVyh7uF0TxuZhBGMcGn+Pc3dW5kZ+O8km4hl34vu1SUd6D0w
hBjNHndVN3y1lh7T/NJt77TwXFAugD7IWn/CBpz4wbegteOzMwzJc+4OfNo6fla8wZJCNRtXA1y1
lTlSm26AYpVtCi88cyClQ8H9azr9qepKCPZjmk47BIPpKVcM5YcxS/1bVDhnZ2Wy+lZaSS8OTImP
ixbYl70kTcuBnxCieCvcrNvbXOS4blLcPdmqj0Cbcaef8HYrHopSmvRiv4LLhqCO220XTNWO6Sge
dsFAbHvZL33uGCzhitJVnwYABnegKYJP6KfOQbfc3ZZl3MHqvOq3AnHxyHMG53oLd5CpceUvgdzB
XhJW7uAiCdN0JqLktm3z6SYQI4xr8kG12wa6Mbiso87I9fz+daoLeGSUKt1Mpmy2oOj4YSJZ+dbE
dXGrmsn57jsZv00aJZ5N1PLfkcfVjTZ9+qcANOIkpHF/yAQmL1PQQ26QghsByuRAt0JXeg/vcD5t
aNBGD25WwqiLRVwB32OUuWukrh85F1m81d0Q/PZwq3kvY/Kn0kRvZGvhYO1JsnNTzh7akTfbqcZ2
ddQTbtYlF/wLTLPYm5EU7kTA0NlHObn9bwAGZGjyYDw3TLODiW3Qw6kobo4NaeOz5/nxfVarAfyQ
qjfbzPeBJh/GsXiKhMy2LpTmzwnyvU9IBNTfPb8qDxFV4qsdTJfvhJPC90GXxSlFSu5nIGPRYafg
4bIkyeDtu6MZVAtZ5zt7h9futmNYliHmrYsnl5f9tu78cseHrGy3dRO3+ONYJ0fq9BJ2s9FkPpFm
MJ+qEqOiQeL5jFHamk1CK6Y3BQp59m2jxydUTRePHq5gfyUZd84OyB7O1oVT3JZ0kHzugOQAsHfC
mP6ajCigVUiTZVh2KH9AwsKeO1q1IfQ5+b0/VB3MWEyJASPiBH0OJ4Z2w7qqhC8Ign4CBGplfrRt
Xx3jADV4MItqcWmTj236UKkhwQ5PZzuZAGK4kTHadFOZocFkG0S7Ddzc25S8Ge6iIPZjGHfB9nWP
M2bB9pGNh3FvacG2EhgkwD7aTJwEsmu48Mvtz9pO095XXfO7QQArNyWIauUmqHx1EikMfTqf5TUu
1xS8Hkunj+B2LKK9MtVwE6PcBfWIUtwqWNc+pjzg7baFb1lyGIu4/tHVMBneFFln/qAW2Ek2VArn
gBwFjtbEhbqb1tGL60zqnEWq/J6ooT+lJf2WtmX50PVFf8pI7j+NFfEeG+xFH5qROCfWWLaHCIed
6zavDjGm1Q5aTbvzMuaf+sqtjh5uOR+SInbOGUn6LdQ68TGn/bjrecnvbe8fYWGUO4eoKCFBcfrm
l8zKYWepH70AVTAigLugQslpOuI75TesLtXBb4vkrnD1uJlKiftxE++CrgfLGjVgWFBDWl0SVJ4J
umPE+vIm4kDEb+PW9sGO9cPFgszU+96Bpr5WsM2K0uwgEzEcJHZdu2jsPLGtL6lW2NbVBMC8wewv
UgSbJOZ3RaV/Um79Rwec7dXYFsMp0ihzJtJlZ2294TSI0s9gyFLKpxims8B9Ee+Pjmx2JFNsz7px
Nfz8WtHdDkbVvwNgbD7LkZkb+KwVNwlsuY/C1+m+CwYNGPuYhXml69vSGehdWbMcwzt3tjUN4KKK
C173oYwyeF+lvDr5nMtn5o3Oq+cz5+SlxYT/pu6KrySq6h2JDDnUQz7tHRV74gCnOn/HHQlXx17C
lYdhs54y17tJipbsDZTG7sZrRJEe7NDUKEdE9P9Gk9z5FFib3cUJ0LpW9tEXiqF6F2MbGaLOXt/X
4yjDSTstxMIalHGDXU2nnHoP+8zsvialBkVfAKQAj8mvtQTsYOQMVxzI1d1OvuJ6A1Up33aySXaj
cYG7quv8VsEN5M4wB7HHiSh76t1gPPEs1kfCY8jLazGdSYeUqaFAoYyKVT/wTqE3dRtkd2Wc+9+D
mGRPvqcEhs1ox31Ddfrq5S3PcJqGhwbQYySUpTYvVUr1ORaNOhSRkx18riDZ8Nrgs+q94hmmqckT
aS3oonj4QXBL7ka3UDdJOxBgiuIUtEUhui9gX6bp1iYGroueaN9GkA9C6qcSToyoG/FMqr4MQ55u
rO94e6tsetfCsQr+IaKCISgEGxZ2UZ+CHCgj1cUcdpSV/h2xOrl3vSr55tVVFiL352IVVRQ6WZ+e
8yFmANF33Yn3ZXFv4FH0o/S1PTQ807t4SIujJI7/HVDsrjuQekSOwoer012HWu3vsYbPqRxSUu0m
FYnfSPU1p4RN4LuBMHxvs7KBJxr0uU/UdsF9U0H2S+tKfXZkTMmpyTv5bG1tbyBh878br58+D0WG
MJpYvS1iHnx2UdE67aDnGYZdokUaKpBPvopuovvIj4FoYtbZBzAk2Gd9Ar8OQvyzISw+RjGBZSKx
nnMIeDbtBun+QuWz3jYFsoaNRME0n1ryBs/FYTeIcRo2toUTXMoBVhYKJdK87NACpJLbNq4R9usK
fI0pd18AhmPwQrcg1lWqPqi6jL94OZNhASTiOS6HdDe2nj74wm1w5Ef1kHQLfUirdNrX2M08XIzs
YCJomi2AVNXdAJaQOcQtSi4TH2kIyFyrELVe7MbEjd5jAZzIJmcwytxq4FYnAARBnAriCCVOWKz2
A/Q0N+jhuoKNJ23hXnBZZ7GbGB9oSxAhGR+2Vlj1bJXsdpEJKBoGlm0b01PYP5rMuYOJ7fAGqt50
A7FJc+MiIbWxDa/vukTRZ9fBFtJ33eixm9LAxeQbWvetSNrpKNPaHnlb89MYa/7gOa1Bo0ExgVpI
cVajlyO8qP4Ey1H42zSip7+MytqHwskxN+G2EIBfA0NUB27qX7XfXaKCn+X7tq8jZ0udXN3GDhcH
bDjSZwFng3xvbVPh9iET7W50k2rvOmO5mSKsPIVlfrUBjhgJlhEAwi0IaN2A4qCh/tp7GarOIgQv
MAf9ij22cOPa+X6DADshYQymtq6mX0A8K7hzoaRSdCCDAXORYmVtwT7c53mS3MMSIqsB96TFEVus
ptjA5RjWKh0Zh+AGBphAucP2A/LJXRfr/3F2Jc1x8lr0F1EFYhBsoWfs9hjbyYaKM4AQCDEL/fp3
+ls5PNNUeZGNKwWNpCtd3XsGNypaKIYVUqRVRKyMwGaXD2jzJZDySndSIqsKddXDnFV7JYkSTvke
VCt2TmFI9pMRM/ldTkW1odyArQ6x+wftmObBnyy9qzRuR6G0J3JXuRa7tZ2Ub+HfN7ySDgYCobI0
rHYNj5tniIdLJzKx67+JfPSfwLgMTvCKaJ7THDhYjEKe7SG7wTYQPqzv8aNp3JtjIDbIk+mLSQxd
baUY2JtmCaoOnmuU0OGQ3XGCqQpMlTWs+XoAI0NuSetP1w/eeUqG6vL9QBFZdo4MvckdC4Jxbevi
HM1QQ8+prvbuhMtzPRj21naEuQ/MTMQ0mLINtDo1ACo8OyEX7sowSK0uJEAL33meUpAgt0bkRa0z
qhKP0/YfWXb8pgDDMLBTZ1OllgV70TZFJPjSRc7cO9/SbIRPtGkNAzLAAiLppk3KO4h8GPuqwU0i
cyzShHKiOZhIvvOta6yoFv0pm3zzUHdG8AbBEMlDWef6IVWSvhW1pyLTova+GaBiKyvBHmndVbEZ
ZOo7EhyjCuHTZ28GyAEDrasdAZ/ESf9GZqQA78Ft4IfDR/FdGXnuhTZO4TujsO0bs7Omx7IdxT5z
LfKIS6p5yko3rzfcg9xQNmXInR3meVHrc+PWhZ/g2R58TFOjDrab7andVmfDMvwzcKnt3ugduAci
5uzHvINSeuaRDoQqo7qlxaBfsRicbYo42dkwNjzovp7AYx3gPtvUIgJ5tt1JNaptiwvbTa/a5FKH
py/j0E/30M8z75kDTmQRgLrb9MwF0pFXEa6a5GTApfVcEcj0ldDBjBpcJ6KgIhIQs2Laldq0Jbwd
PeeAKtD4rRmL9IyKePnIUye42CFNcYJ69hYbLzyyxVSFmif6BRRkAoPzPIm51wdvTcPTE+piwQbZ
RX0KnLx5sOHIua8GLznlQeVsDEP1UQFn2mPWahTDM6N9AjIDUi6BbZeHDvT8qJUW3MHdxnqnmYRJ
I3yoOopCZ9U8D0yMsU3ArEc2BDsV+Ev2FuQPIbNjjriJFp4Nh+ipMXwYTFJktyrjHr8Ybg77jDUl
tIEL68aQANpGcGW07vzxki8ifl5cBbl9eLsBky7s9L3vgDOCcepUvUifpSfTyN0R71MUmFBrym4A
pazumMrFwYYYMDJPC/XNbTIwf8S9/nK9teC4sS9brAIWoC27MVXaReh0CPxfu3/PU1m9eD2RyNj8
HsmcsBjqKn0iMjjg4lr2Gw56Ch64AhjSlpa6RmJT2S9Yf/pFUbeCymnQqCSi2IhrXLj7JKqNDpLB
A9xkfZE1RxW4PXbfUe4Nhf9I+m7Mw2HQ1cmTdDrWIh2xAZSBcdNOctpMfkUgAQ3UdCkFCQmtYcac
OCCGTwKkxAj20tVPcMWtEMq4MmKwRo8JWsDbHMdMG3Zer+8LR1v3hRnYUV/mdNcTYcAflg13Kmdw
8WhsUW1xnsLqturzW9rlzgEqmWizQfn3Z4vd8/eEnOZcjEMnoz4Zq12QNZD7aCaNzMKH+aUNHVxY
NYQEVFEkfSawi7ynBqAIXFW70WDZEUULnMiEaWhiUoE5ivpA6R9e4aspHCzgad0A8mDRgHKLGZre
AN9U4lVnhUtFNGq/OA4pnBDRluUnOC2Y+6HKy4PkzvSzyjo/xHWtJJDQ1UXk0Fzu/KEoD71op18Q
M4A2HlRjaJw2VrF1FTzmFWw8dw0QJ3sbm8Auo+30ligkQNgnYe2cBpDqKzosLGa1YIoR3XsHM9Ue
jsi8be+QtFZR5llkQ1FOiPqM8nsBZ/EMVxJ4ykZ2m9g/M6zSCFkt7MRH9Olyh9bHwqhhP57D/vWm
SIrhYHFWHAqT9I+o90JwFfrfzyCWclQX4Ne9NSvvzVcwLKVlm+/skVobGhB7j+KzdTFCLdtjBhgF
jifOnSd0CiysZphpCOAO7omo2N5kBXvJ3dKJJedgLqdp/4JaeAqQNnbpakL9qRs6CkfKcTpJU0FX
x3EhNoDrIbtJJfGBmcpqYGuhEzfanfwbUMLANcsStuM9vLBDq8UtAwrEHBWCASaaUk72rdMy80HJ
wQasBrsi2LhT/R3p8/BAlLZDJLgZvFnZUNzKoh82JSPBFpCm5hjgcDwx+LEeGwb4EoDSTgQVGwfu
GEH13vfwnwlLltPnOnFtGN6NzjcoAAiUBFzsoW2VRhBBdTfC6fUfJxEDVHdl2dyUoJQekF6RHdC7
/IDoVhup2iFm3O5fM848KNjAVTmscptuAGg1N35H4Q7aqeyct9SL3NSnT249VcAoaf/Vm9z6DLfX
9AQjePbgWbT6YaSj9QpDEe8AigteP9Q+yreO4YYoveldLy65b2ZmW7t3BziGJ1P6QpuyP0kjL79l
HAK+zejId02JOgKfzQ+aZWxb544b95pajy4kljbF6DdHUU/lwcwlvL/6yrqxXdc5N8LLNnbXZ3dW
WuuYlAqbVlAXZ39UyBuqIi1+IKST84T666b0TMgW1vBH+VMFlMelrSnip2h3MGWRWx70CoU6mL0M
Ellj4VZ/PAncioGy4TkVyt47nDqbgrD6O1Sci53RVO1f7uLcrRuj3nF0F3BpB2E9z6fizs4bgNR6
1r8bQdY/FA2QLqbnT4fMTJCM6clB7cQNzC5EvJiPgej9O7sw2KmxJtqGyMmzXZEa9IXpAO0WOnmP
dS/cqBxLR14gDiILS6UryFbnffJU4Vr1l2WifDTQ4LrHlRt+ZdyRL7CLYgdUKEk0ltaw5ai/7ZKh
a/dlnSdWCBave3JYwwF0AmU0dopqOEJ8G/cfBlF0eKNb+Z7WHjsQl2PglB88CQULpDJFrMu6xK2v
EIlAobfztl7umt/04DQWdkYUuSJa2v69DVvLO0i7WXEJ58mTCUX3CLc845hhWna2JYODVE12cgsX
11VrwhxrrxFHj6nhdkqoh5xHpUOIbdzcNBcuXSlrfwvxdeO2qf3yOIxmHo6ebX6vJtBeXVaPm6JI
y991RU0ZdkDGf/Nrz98KFHI2XduJezHp9B5FKJPvC1g7nsDPNHZm7yXhpeBqhbbqIb6Wk1GD0ZNb
mzHL6WvSV/LWggPankF214hgluOEFkxhNoQE2XTTeL5HQlRBiu0EHs0eOjbDXsINfM9qw58iqZjc
IhJ1SKDq/sP2cvE6KqTFqibpj6TM+mc2BikqcYa87SGehOWZJtvB96xbmQ/9E063DDd9WhxHlGJu
KC7HTcirWnQoKiqBxEyQQ+dW8jiOcPRpCKreUKpMdq5v4fanePNuDgWSn77Lw0TAPsIYefCYUJk9
eQA4+qFP0AcXU6PMs93Iet8FJD/B+A02445nVWi9UPEMi3HwGbu6vPEtARweqhD3bq+yZwO92ztp
OMHRpQbbwQV8gPKQi7K34AJTAk1FzeW4h0xHdi7gHbKXwWg9grc8vQjem5Ffkv61NDSm3LAd+EzT
gf8hBlJp3Hn9A2o17cUoAplGn4Ea7+rpAVXqPhQEBRyd8AS8Y832BBCvXQGYzr7hCXmHh7be932D
ouvky6NqYa+NG1f+mEMD7SY1kJbaNfwRcXgbL/lI1D1jhtgpzHe2t/3SK3aBQ7FB9rK6QE5w0bt1
TazYvLGYt0WCS9/9KumLyO1673tpUri8OCUGOBJEJC/WKOoYmr78DRWYKb0UIKW7L3AAejsb58yb
O9meRCAPgQM3dH94sxLuPTPwU82oA+DxHRVH9yemL/3mmwLy+X5W0DsS9P0B68L5lluOg2aAzOwX
01FDLOsGsF9hmy+JBgeYSy/0PGR69iD96tDC1SkGIlTfZlwYOwD6yHFKSPm3L0wvFtwp2IbA8eXY
ahuGAIhj+xDwyXuufFc9VapJT1hKxuvQQ3ABepyUh47n2Q++x8cD1Iv57xQqfLD81r5GztoS3G5A
4y+2qWzYfSDH/rtTEX7gbLT+QiwJnEXbpSv4poU28lzeWKI6orOxYScJHUWUaB0MocHgYC+NlV7s
EpDj8vcPEAJQno3SqyU7Cd/GwTncVF2pQ8lxxWgKuA/01tv1nuTSp1z+/uFFacEKmVO8qE/kTVaI
Iyq7P+0M9TCFytj1dyx9zKwnLgzVQQwagFdrjDn/wxo38mxU+nkewqZoc/0l1qWX+0kHci6q5oHo
btrUZaeA/A7Al3MmlIGE3DDUKUDEDill2wJJnWOY77ZuVnCgC99GZhPlQ52icIlmJ9LQZy7yuyKB
klSvod3h2k8MIgXXP2/pPbN5Uhab8LCanUZ3gO9SGUpoOriIHAfJi5GvUb8WsGNz8duAWTZUJIzs
RJu2j0AS8m4MxabT1FrlFBKLsu8or3nfGkJhzmFwBl+T6x+40Byf6+KOyVDWFBeok6l+ds3riAr9
1x48gzXQ0qA9y9F1xxX/XNlThFbuip7Y0m++NMM/BA9uv57Mc0wKLxPkuNKOXNCCv7YF/Kdq8+Hh
mWh4ABdXPDyAX+BTWVVHu0eR7r2p7BUk0SUAPwuZGTANvr2D2xWoiAW4V5fVo25+F/SL9Lu5HCyE
fH0Q7lugHZzut63fM7QVwgsoyhxXZnYhJv5DkH8YocaiZt1Bvu3UoR4TDgXEcwFSuUE19RZHbbux
cUCtTMbCSM0VX13AA01cD4FLUs4OHWz8c6Pe+5KfuQUgxL8LCVK1bU45dhFJ7i8NGRcdXGVWu+sR
cHnKJ9M8V3stW6g5kUldcCfN0cv+KIGUQPVoLbsrw7Owbcz1DozAkFVm4UAkPCih5kVzF1lJ0bZb
tAXYvc4MRcJGFPUrxL7LPzZUlNZEST7/OHBa/h26rihRoHMAZ4YIQkSanwHvNhzKrPnz9cH7fOa9
ORnWlyjG5rYAoL06u8VzYT3Q8UtgN3S+//3pXkWEgtK4f/QGdgjaV2hkRV7xNUkgb05/7YGrMWWN
G5Awy3fSCR84mK4BYcvjPxJd0ZVz9/M90JuTYJ16pNgBgTaG/RN0IvDaW20WzQquaSnEZ5u3nFLX
HscaqQMEzDcG7+WDwdF29g2/iZ2p7J/SyTNXtsOll822cxAw0IFEyfPU5geCe3uvx41rfUtQ16mD
bP+V9QQXiX8nffSqEjK/KjvJ8kfKxKEuUI01V3QDL4v+s0ifbejUBFxCXcpiqEpVqCGVz2gA3Sqd
x9aQPQp4SKH/sr3+IZ8HHh7974dAPdoaXSijHafmvQEaKSHID+6rVSrg54FH5woYOe79AQBy6J4y
98h1s1Fp8BCw4Hj95y89/rIIPhwenOocpWduHGFjwTeVlclNp1sztCZGV0ZoYT2Zs/hmEHB0qxa4
78LOot7uQzX+csWflAPrSL5d/4yFGZ9LXaBUCJTSqBOA6SChEaT0m2m7P/sxe9cVubeoY4U8kCug
7KWXXfaAD2OWM+bCuBjLq2vyc2Y3v3jR3QE1dGsbYk+S8ZXba8JpS6trFviDxVXOLwht33/KqjfV
9TvhPdlJ8cW5mcU6qBEi99M0OJZZ2h1KP994uXf28uKpBWoXQClrZYLcz0PSnMW7Y+pLVCJMSk0i
EwaK2oBYA5rR1+d/aZxmEY/6aeBNjusfJehWxJj2Y5k+Dip4cFtz95VXeHMBDJShLm1Y4h/hSUCi
HCdr3kLL3bDTY5XWK+G4dIzM5nuCyT1MsFpQhkxxBjIs9nPxxUfPpnpqukBoYCdOFfx3I9cf8l+p
N3ov10fn8/n1gtn8jtBY0641gdKjngJzCoP6N7Perz/788n1gtnk6mqCKjJ6EscOZlB+W79lRDuR
YPD9c5JhTdNv4QvmShB08FH+rbCFWNMTdDhDXRyzL9lsWt7/aUAUNfr6DnZZnZC9mbtw+Ay+Xx+c
pZ8928DtEkVHGyXQowWFCehrt+gzDF/k0aKm+u9WJxxRUfQbATpr34rSAkKxvSkUffrab79804eN
lHKoC0CrDcTF1PtRu1CfpFOdR00FJNvX3jDbqhXAm94ksHRINRXPyjX8TWo35WuiMRlfe8UsZHtp
QbJNewa6S8HZNYwiKngZQ/jsa5cuz58FLuME13UIKh374lX7DyS5rdWf6789+HRX9uZShpcOl8eE
NI5+2SCq6LtToh83miiyuaIDGtGY4G4Ev4JArgqDLy3YWTTTLqVMo91ytEvg7tBNyKE7ywP6tRmf
CxnSICs9P4XolWyKKoJNrxnxJmeh0adv1wdt4QPm2hIuatJV0CXYjmjWhtAgiztoYoe+Q39cf8HC
fjdXmFAI5yx1MeGJZDDDhdjS8CTbb6JZEx5boEkAmf5v4CkHONeWVTiNOSB08KkMjIcGhgZAOY6+
vG+rxDkCcEFfK3HpiTYW92IPbcse8i+Q7yLek1O7w8pVYOFz57xDtDBrx/Cpc/RhnbPLkgS+bYD4
ools603Wtiukof/u+f9/K/DmchcDxGEdq0DDRA40OXBfWIBaFjacWCQo9cAnWHtOKVDKbcgCZUC+
yq0Pwsy7IUJyDMwYA3wgg2WRpeBprbzD12Z7tkUlwF90WQDa6OjWxQZY0rMWhhUWVvBgZGBoXH/L
0qKd7VJ5AjxWbSGxSBhkaTlA9MBKMLbGJFyYQzrbowYn037j4Pivho6HnUiAGNIa2vBIwHX26/o3
LL1klmMEvsbR2mPVNuQPpY/EnUB0uCNqbYFcdqDPFshsZ6pbZiek73EcDXkJ4DawGXnW3oLNecxG
mFy2vnM7KeAZiyCVgG3UTnT9wxYmZy6FUZSi05riw/LReDCz4UfRuA9dSlZShIVx8y73mA/HLFqv
xlCiAAzwe9/BaRUC4E41WieR1v0bbXX9xUCeLYLKIkGDvjE9clc9ZlP3Zvlsl3WCY8Dkyjpe4LCB
jfPvx3jCNUzAcZOjmTQ1eqpA7RGWpRGhsJMDemMyNyngo7/6ctQ7AVVF9Idbfqwzo37QF3sWxjSU
OgxHrrQklibvMuofRjcZVD0MHnR6EmAiM52EsiChhmPp9bWxNHmX1354PC8t9DUJDoMScskjSzZZ
916zKjTylaha+v2z/Yc6SVahqYLQnbzjxWwrhJ/5H+m7K6ti6fmznQcEHFFrNB2P9TSlETBUl873
4Iekgrr718ZotvAsYMorqSDJlKL4DRUZNwYG/mGQfTTKbKUEt/QZs81noMRlraUwza4n9wroJaiU
ePZ+MP2vXWK9uV6EVAlYMkAnndoESNnugOvxuXUZiP7O13LVuWxEZ5pV5V5KMUMrbsGQSkF0Ig9D
4awZj1yi8JMtdG5TnfaScaO7YP3J33ToQ6d4b9w8KmFdSCnZXp/uhamYy0eYY1MbpkQt2nAeLe/W
lM+d+6VWljcXjQCeFn0g73IY2+Sx7JqTaxZfiwP38jUfArkAz6IExxNlsJI037JR69fULUBGzSkL
fn5tZGaxPA628FPo8h2hbNI98bQ0doCfiM0QJORryelc2aaH5qfTpRM9jln30BgsstWPKbBuinbl
GxY2vLn3s+WDalf22C+kb90AtgZYZrupeBZ7mb9y0i8soDlLt2oZhFqtzD3awfSQqEpHMDBU2FLV
/fV5WAiD/0NGtP3gaB9E68opo4D+Apwq9McaXE7oh9N+5Wj4vA7pzf2ffQ64vCBo6cI9OUxRT4NA
YsSgkKnvKzPbJEBAXf+cpfGaHXGy6+zEb9D2A+TxYFV6V5ruJpvSldFaevzl7x8iw1JwOQMXl51c
+d12C/C2QUuj1sqPv6z9T7akuRgIth3KJh8d18FX+qlHcbsDhF+bK1vqwnKdq3/YpGeA5agmTkCk
TlhfwSS3vx8C9cvt6Jf6Gd5cBUQrSO+aCd4xSlbsmqLINj7k+SIZNEPEIOUeAdMM+qgw2MqgLX3V
7LTTNnCnNDeaGD6938sx8wE9DG4J1HnADgDV8fq6WlAP8+YSIW7tVzVayE2c9umQbeqqsbal1dld
aHUcwHmgiZK/laf8P20G7IpUWXkS45g9ukIomCnycdxBY94+OkEPP8fKMZ+R9o11qDQXPyjt+V0a
JEAKTZ7hgCzCAWBXA/17/ecvrKy52IBjlYVT5QVooY3xg1nkV+f6K15wC4WZOYqnCaBA0VhmG6uk
ANLFtB23C03TJAcmaL6bZAbKkhGUIDHaIym2dav6hy991VxXpUO6DD25pInLergdAVzIszVBrIVV
NddRMTMDNoA4VeOONNsA1e0EDF8BTyIQGq//+IWNdy6c0vcUkkKwTr+QdKGZA6aYkdqnoAwudKUL
LNo0V960MPlzDZXa9NHolW0XoyzzzaSQINDdFwVnvLmBK5jIuMeArxizsX9NKaDXkrY/p4q9c5tG
YIU+X3C+VpfuM9Ncs1Vfmp1Z8oDSd4N6L146steSiJD4Llj0fdhka9nh0htmV4Ept1lSA6wSgxa0
FZZxw53+KXeNH8SoV7KHpQUwuwpUQFKbcFDDdlzwTUq7YCul+ySa4ClTSRYqka85Dy74anlzb1f4
sXPpw8Av9sFJ2TtmlZ+qtlD5logyv+3BFAb2vAxyCfqdXzSRq50hrv0OJFoKHGME8pvBNzrn9EU6
Hew9p9zTTYhdqhhDDXjvQ9c1ErT5wEzLjexBYBFdMa2cKZ+vX3eOuugLwKKbIgCdvVBg3Y5blVcr
SfTneYk7h1z4AtLs0MQvY+n+buGPYwOWxPt3z78xBuvASbq7HuwLecNcSIZbJjplLO8RgpUJVlj6
1mVuDMvRtfX6+Yd4c1QjDkHwpuoJAgVF/TgO/A4tnBeYgG7LhoM9D9SCWT9+6VvIJWQ+5EAcNLJA
CiXApGF/lWm8AV/+RLxmc/3xC5E3BzQy5XVDM7UidiT9KyALAEJff2/4ZR/WSfnn+ksWYm+OXRS+
zrLAwkuKzt2YUv42NfLdrBh+E8voo8b3nq+/aGHi//Md/DBY0oL8neoxWHZjVb8DXmSvNny/WAhb
NX8lr1sqF/+Xs3x4yeSXYNKktog78J8heuzzU52NXVgGqJw2vm397Y2c2JGecr8LE9+wFOpcgOFs
yonA20yhhm7blRW7tHbeiOOAdHb985dC9/L3D7+stRtHTwxNprE+644hO1jzClx68myD9ozRN2lr
FbGha/vQ2MYU1cxdq28sPX22NxsQ+61VkhTxaFZo0LdTBIkPM/raoMwyVq4KEYAEWcZ52h5cAeZ8
Czj+9WcvrbfZs0XtgfwJQZT4MseUnqQ4l6slk89HxSOzqjNRYMtrG4vZLOq7utVPaYe2z/Uf/t9O
9cnlZ44+lSA0GZ2Tghn9II93lYzubHNz9KrozjpkWVjEJVB34EqHpykLI+vPk/f6xJ+e8n2yvf4L
FoZuDk51C7ja2/ryA4puY+eP0B/brbYvl+4PczzqZHgQDGV4OvnRvamdd9qpI7Tm4mQMu3fv2Xny
7tJ78yaJyeGpuM2+sfevfdVst3YAhjTBo6ziBuST4p6Bu4qkeWXI/tsvP5u0y1h+iG9smAHILXi6
99DcsEMbetGuDY/5Bs5TMqw39oM+0ZOxF9un7HRA046/qpV7xwJ9wJtDWFO0hrrWw7v73kZ2khpm
AFyxEFsQxadN5Zs1tBWFfVO3QxYB9Z3d9VKI32XnFiv19IVD97+e5Yevh5uIygYgqeIiI7tRAFFe
GshBs0hV1rHSN3pY865aiLy5tZcBNhzpK4Q10NNQtWh0ujEKZ807fOHInSMcg0zAKlkREfvkeZI3
JueHIQNtSfsrO97SQM02DqeiEPd2SxnnlhWB3zSFQqBYDI6PaesdHIZib1yp0Cy8ag5ylHYPHeM+
l7EARkODferf1Fa5KZInPnYREuuVT1pQPYew0b9LP1BQVrR7IWM1Qrksb+4rxbZQfYGSihOxRJ/r
Um0M0uBC359GFAUiqAKFyncjbtigT6cRhYZKA0qlSe3d9WBfEPXz5h5gVdYzmZuNjAP/Z88eJLv3
/PGG5GlowRgB3Lkzg8dHZYHO6r2bNlsJhIV0ao6bTJkL7Y7elXEdPKWMgeyIOGhhN2neDMUaOHOh
0PB/wEkEuwPuOQbc6WA/7EaQmz+PEGUM3Gkrhu5h6nEZ8VYKPkvr6BKJH2LbJ2SsssySMZwND6Nn
Aql5P1r2fTLJbaEBdJjKlev50ptmmQxwLHocgPyN/QvOsDLBOf/pOEZkBzdud2IY1euLY2mSZjmN
bpVmuc5FTOCCLqpua5vVQ2PLZxNKHyAe/7r+moVjdA6fTFyoJrqwHond2jwYDi22VtPQcCDN2l1n
YTOce637va0h0OyLOODQy2zBnt9M0Dv4ys+H9fy/856JYWi41rhsSh0RCalD+0+RrgkNf/7T3Tn3
AZ4DhPsdw91pgBYEs7ZZW71+7Ydfpv3Dgh3h/B6UXIo47eyt1ZoHqrxjxuyVm/Ln0QcK+r+P96vc
yHtiF3h8cDe63ffCTv9ChREQA8fZpCk/tjUsTYvkS7U9d45xDNyE55N1ycCn7iZLume/Gn5fH6nP
jzt3DnFEKpZ1js6Tk2Bi35gTlJfMOzC5DzxYK0p/HgTu3O2qLShwcDDcjVmg00NmMGtTG5n5PvbE
WsPJfB7P7hzw6BBr8iqpi9hMoGTVme5TmuZxQvgThEbOokVP8/p4LUz93NmKM0t5GQhAcc9GbwcR
kk0i4c+pBsjoaeOhHqix52jNbzMYnK68c2kAZ9svlMp7kkOJIvYce993NVypyTefdofrn7T0+Nme
q6RbTnAtKWNiQZBIJ4cmyW4l9Bq+9vjZVmvkWR60YPHEPcw+PQn8CpcALEwrqe/Sr59d8lirjFRP
qowBF3zqTHoz5OMTmtcrobf0+FmoE+Bi+iEdy3gwnb8esicQuelvNAMfr4/OQvzNcY9+RohVVEUV
K/F9CIyz3aGJxn+MU72yFS69YJaaASQCBxYpcZPjdfXXp5V/7lLW3TlVN4RlD5PL6x+yEIFz9COj
EG7HSYcbCB+ti6IL3w6uYf+C3KB70nlqRLCPaFde9t9N8f/vWpBP+XcH7ugwyA5CQjEEMBLouzcl
dANNH0J+Y3amNIN4XeDBpLNQqM92OVQJc/TUeZ1uA9ibHozELDaVrsoIblLBDUdH6OxkTru5PhZL
Y35ZTB+OH6tTuKCg3xZ3wW2udhBfiyb3pnLXChtLz59tCL2EoJdIkW5bNXd/GgM1Dy4rvb8BYfmG
6HLNxu/yvM9GebYziLGtWGooCW3F9OAIAmDWtLs+REvLZbYrwIcU8C6YD8aOaZ8Tbuzbynupu/7A
JQQd0moNM7v0ntn20ACFlZZqbGMu7zmF/r8DITELKkYSmphrveqll8w2iczvzKpxO7T9nOYwduMD
xBtuCYxs0zH73perAOCFeZ8DDrsUYkKSVBi0hBpbALDfFIHC1agJpF6M/fWZWXrJbMMggSvrgas2
HlhwRrU8GiikDtIpOGmyxuld2FXnaEAXsqfmmOAdaAHcBL559j0IsrrNSn62MB9zEy7AciGtk+o2
TihUFa1XC7LFF/34BLBWX6zsQUvjNAvytLbRws94fTFCFGdPZR3klTQ02hL1QOCAuXI6L33LLNaF
C3Vizso6riwW58SBiuT4qPryLoAGidFA1vH6tC9NySzW4eSX9jX0b2NTS2gt2TAry0+J73ztnPNm
8d57QYFmApUQXnku8u8lGHhOFZqVtTIbC1uVN4tzVXRy4ACix1OdQDoqiMx6rTl9Wfif7IJzfN9k
WF0hRgnUqmrzMANStIYgJmR70GCVOkzz8Xh9Cha+YQ7zc0YDEDbHwDdU084uGsg5rS3WpUfPgloH
RgNxyqK+eG4/aLu+8aY1e4qFhTOH9bkwvuYj82UM41SFSoeAmmoJTK3F3TUw7dIrLiH44TyFMmnv
ACKM8w5KUlv4aqM9ZXAo7U50Zfn813z8ZJLnMD+DQRu5E3iFtvJ+w3O4SwSZbceeYJBD7OGQDiX7
8QCND/tEa2ofOHD/Bz/n6dE0W39bB023h3S93pZjarxnvUmgGOiyW2fsL2pSZfdkCig3DZAuPdgW
pWFDE/PYcXBCwXUqdnUOcWY3A5VCpwTjqJj36FJTrOSxCwtgjndSrYCAkiNNIIN0d9MFLL+FIKax
ub5yFyZojnSChGfLipbqWPn+Nu886NcWh9L+WpHDdWbBbaZgcIzK03GdN/vcGo5oRq9sr0u/fHZ0
a4iyBRPwAHHS2aEk54ue3cC+ZgjrzkE59tS7XPmmjmn+zYLBg6V+2foHsmFUxteuvgtfMEfneNDO
9Z3A0gCd2KhsThdhtghg6pVzYeH8mUNzAPdWba9cHZdTuS25cfEbCcumONWVCy3UlXrcwmHqXpbt
hwhPUupLkYMZoBBzzGQ3BGqnNc92qE988RWzAy4beYobCOruHRl/2dx5GWVzgp7vm87Wktqlr5gd
clYDDVQASsZYXLo7EDsbIU6tgPrjK5dd+7+z4LN9ahYK2MZh1V1ZTdzkffnU2J53HpP/cXZmy20j
W9Z+lY66x+kEEgkgO7rOBQbOlKjBku0bhGzLmJHIAePT/4s65+92sSyzwzeqkmSRxJTD3mutr5To
L6XzfL80AxJtHcTSrrW0e8TdilGvWmTvfUIL13kwzF66Qwl2/c70nNwKlxb3I5epC97ITF8yDyGE
ce8uyBLMc/DUkTOLRNJRSueDYBVBurEdyJsRmPIInJsJ/jZ3NjFHDisQ7E5nQCPRUGIjVXboEeUN
ai9olmy4p6zJ7jrut1Hp98scEjljtxY04Gkg+9uGzktqUiDku8Eld9suooVLPqN4GnwueN88DS3T
zzWO/FvKkdKGgEzrSS0UIelmQm1ngFJ9tXSEwASJ4OU8s5odZZYEaAdLAjKX7MZfOvcA52QDC4PT
A6bRQFEYJGjFnIkgDjcI9ubUjfTIEPIrwdP+LhmtdpqJOmrnQR9sb5JTiPx8LIcLLgzeVdEPQZqT
+6LP58fad+zYAcVowwP+kfoIBERy7PDaIp3hKIzL14ohOK+plgfAfZ5HOg87n6Yc2fEcTaAc63qS
UXBqsn6LROwKCR5IRk8xA0UpTgS+ra1QvqXsIoV5hQJdHfGlHVYNJEA1YR8FA5QCq4i7xWlV4gEr
SXIf4qmGKKT0l/SIKbmNbS62AM904EMDzN5NgR/lgx3E6OmfN9HpZ8+rnViWdpGkNbozAYq0AFQ0
IlkQkhNac4cTvNBn8NoE5MvmmHtY9VoDEuuNS28WN5jXbVmkYdMoCdsunyPk882hRuUbrFZwXQjy
jGPLzsZVL2WTIAb6G2ZeFk49eztA63UxaInZFppHIy92BSIVP6opZ2GpoacUPpg07cCUCGcF9chY
seLGgZcTcZjBCYBWk6RI5197iFlJ8sL+llp+87n0c6ReIzBu3TVTNiKRdApuC8teHhyNSzMJzzog
TrCBjc8Vm7ZwhzUh2WsJ8f86M+AzpO5t041wdsJ0mZvKDwtkyEdkdhEekTGF4PysWmdS56HnN/5a
azIg3hn3TYAQU6ij+QgcCJiDw67rSZ24vJnw0Zt7qr0jLoeORDCL46I6D70iN3sWtvXgVXTazI2l
T35FamAMMndnib5TcOCmXyvZZKuZAz5WBdb8MpDpo7bybjvXgfMBdilwRUA+CUGx54lNJfy6ePjc
qOztDosbqe4shmgPokwfGQ8MFz3UNQJZ+bIBUhAUBY74jd5GVWR2zbLV08RCJ/ee26pGT7sYaLiA
QQG0CUMI55zdzw02pZTLZUc90I1p1lRrxc9KGrmg5MvqZw0ozdpBgzXMC1E/lBiCombw8CXIDVIj
zwX0sXgVMr23uNAb55yW3NclwnIhb434mQxgs+5pTuUnIDe8Taps5JJATRApRyNRjnX+cT4Ti2k1
Zbg2ckqUgtIefjRJ1mZpZMQr5kesZBqRorb7RCUCuz3R13E7Wc2dyKgbMwX4RJv6fOc3s1q1SNJu
GWTzxtMl6EkdhpBKuMP57qdiVyFc+RhAFZh4NHC/jHmF+xI76Mi1bUA1qFAJCpQtACvF+NJ23dne
VtW73IfAAv0CZznac1PeaXcCLBBBmt4EypTd45lHqHM79zxGj0duLH/8nk8lUjgcHDPWnU2EYdyP
HHe0kWwtg60alPV1DngNcnlbJbNKy92oSlS/XGytQeuYEcTmjqpuNywNhpsCEPIsFEDA3ALjXj5M
toO4/oZXYl2YII1pt+RPZrL8JBe1ieYBQx5GI7NGw8COKdAsr3qwbBEhaQiOatk5kHEvDjzbxKGb
AfmmL8jYnUzUzw59bBRDxubgTsA+tDowG+rZdZfkgYbe0hZWe0DYDEEYJeNtxF3XxpdsOFHjASpG
fc/PIuGUSBgY0nHGQ685OGN+mdHbPG/4Z+JP13Ir3tnvXUqELYmw6kBQLKjSm87lq8Gc1UOPnM+x
IdWm7a80it9ZLVyqhTsLVIXcmpe9sTFv9FMUBLeadgnAHlfWbu8tDS9WVYNtEUnJAnBbwSIDNAYu
eHS+h3696n/nAP5m+fEJjCxGKaxuHQEwQTvPXViknevCTKG9XdMJtfr1W72zCr20/iCji2oza7Jn
7bAAXQSMFwdJIexnWH6FW1eJaq4adN45bZc2IFJPolCTIvusbrYQjMfCkB2/Knl771jOP/9hrSsQ
SF6DQkT2I0ZkO/uMh3edIycIuQfG/c0Km3u+Zj+8iQMCX0sy7Pcok9g2c4jp+xXJyyvX471TdP75
Dy/vAWCERHgcQ5e9BDlyY9DQBvHlyn37DrmVXZp/EEYO/Lk9kL2VFx8mWoM/KOtXw2QyAI+DbK3E
6uotn/tNUTjrX99i7xwSvdgfIGJQWRidFkgPgDZcCg1CVVv3cUpU81tnzb28KPOohjTDfLHX5tBj
FQnVfiivRo6dL+3ftwaue3FN7LksGgVQyh4oVBGO7XTIC/6Uj+i3pnoYkl+fpvfe5WJMwYSkUkcu
w37QDtB2YDKXFgeiTN8Mc/Dy6/f4+aVwL4sVHnavXtPgPWBZTLD0XGW+E3b02pbWfisc/OxUXWzU
GoSJ25Vb9PsU8MS91WXpgaYqfzBTxj4uY7bsWzdttljSNU/YiLhPrVL6S1D7MHI3k9sNIWBftQk5
y/ojMhqyeMy89CClGROZTyD1NbJa+7MO9j2vsCvRebYm/gLeIRZuwQEw1RkLl0wDXIm5FiUTKb8i
vG/oIosM43ZKgyIhvgJSiVjToTSzdUDkOF1lSII6wXl3Fvg0/mnpGfncotc2xLJAEhw4RojKYYjJ
+5QLrk6QpLJESzE+IUjet7BeFsEzYBxB1C0TWS8LPLkhaJZqk40ZqhLIrm8SVzvTjUTPcJNPYnrJ
U9I/6DLn+5bI/DSXKo/HZnkzbJd74G7bW6D9kEbCigGvNadH4ag0yuQAxgNpgRYFNMuHyK2skKjP
iiif1UubdfoOlBg7QUOyewEWQSZpCVSdXrDvqB2TrltR8RNEthaKStJsYIB2t/1AuwjnW0c1savV
ZBb3OZd59oKwByyAMuXH6pw4j11sutJDATjcmKrVrKBcxlpXxHbgjausAHXYAyAT+eFVB0MHGGxO
6eJ6jg4vk9FZ5iQdCxUjnADUlLSrHwCMaNDDI3mUYXWPN7bKLcIidZQKpaKhcYoPQIyJZODUOfHC
d1Z+itZjC7pIUltoNlEyfCwBslhTQUU8AR65anNPn8jUlLtyysvb0W54ggicJk5T4OSCsv88BqO5
hSJdh7YU9FugRP0RFUP5rSOjTLp67inWa6gz/Pqxo+fb/yePxaXdIKBm7Mp5MHgs0tINmdYNop0Q
IKmdkUU57sd4aI0fj14r4A1pC73OcvRUq0yWce509oZn2MWihbTEFszLWIMathuB6XyUPbg88zma
uyIOUHFg+m3PEe2vk0KywABEEUBplCNpi/lHQtJurWtaQKUK7EKezXDttxIcD8Zff32sb9bwnxzr
pYo0CFD0sDyMxdY0osLrVm6yFJjjkUwhkDqYU9wjQ2Uj+jA17cogcnRVOLT4UkAlsW1yEAtAI+6x
KWf1Q9alHIlyvr1p2lQB2zRkd9PCxg+gAJtkBDfgKPrGxk2WTSB0SooMIm1tsM7sbnLSq1sHhPsn
MDbyKc4nu/3OtElvtYOmmBHjcGwWmCVg7IJtu1d+F6fK81a2KGjIchM7zXNJ+MjjzAzY2leOXNGF
6gNmtHE7pCIvwrqlngLcdGmeypLmtyAZtusKFZwwQGRr0mQgiNuD0KesIP0tHNDymtr1neAP91IC
pwgoGkawfp+l0IM2Vj9ugoKbQ0u13uIRAAFDQv+pCqAVkMvd3RLag7bLicQyD10WEgj2KDkM2Vcu
/M/v8cta8pSf+WcgdUApnU8okLm41QLWN/BMuvq3zPbupT+2t8BtTvmIeX7BTFw64IUMcu8s00vW
D1eaRe+EQbmXteVh9mavIMTsu5FULHQtdCFGiAJ2fBn9NXItQQLph3yVBX1749tDeXIGf1lz1Ebu
VMmCo1eL/um3TuplDRrIVFk6tsHSo+/StV9WE8intWQsXHjf/l6l270sRbcD6h9c63HvAik05Acb
21VWffv1IZzXLz8ZDy53fWPHjBxaGEOBcwtn666Zfm/Rd7nNE7Ro01ErunM5NHBl6zog8S3lTEPf
pdd0s++syujFqiwtKskRilXszeI91Jp+d0WwyaF91pX98Hsn6GJ9rAzKKZ42456AhEJeeX5tG/nO
au9tNvphL5F2vAalKOA7kHBjE1gh0vRjZV8T47z38hcVcxSV7AFzvYA/lqJmbIEy3n8sGpP83mm5
aCDlUxPURAQQmMC5FHk9MOW5XV3pTv18q+heWtXrmU/N4uKzl/Xnfm6iqsZuNydR2Vmhy6crQ+I7
N8+lax0kI9M7KPHsseKKtHqaFtRD7VsG28Ovz9E7l+DSkKksCjYftc1eem0coDVV5eea/bUb6Oea
TPfShFkr8MxHXQGpV/U67Mxwz8ti63nOhlZEgDij/TBTQHW24pon7r0junjesGYhWNynes8CwLGQ
Uu0X3ZPlDFcE9+8MRpdOSTl72AERHJE/14AnK9VsM8RlXXmS37urLnY/OZXtUC8tHON8jLPyuxm+
j90ddSzssbIrl/zt5vnJeHoJgKBzJTWWkmavk2WltsO22Isd+unjsQYK60MQyxjlwERvh5v5Yfow
fHC/EBBaX7NbBCgmT1cmpvcO9eLp7GuG3pRNzR64IzTD7lqrRyjNgkzAx6AxV471nat16dYT6EbZ
jmmg/3E/9Qz0uyW98srv3NmXNrzxDEt3LDyZfgnjyisRTmx1D9kwhimEWTb5OPfXai7vDAKXnrya
Sp7qEmfKrZyn1PZjPpGtjeYHoAi/1YF1LzkRLTcMVA1MsSxoKdoL+kF3+vGMpx6m7jeXRZe4CL9C
vsZCB47Sd5h/g4Ud6WXVq/4E73R9U32iIkJQ5e8ZCt1L211V203bDmrY28o/kVmgcejJHbAk15Y8
71TC3EtbHbbinDBso/audNKkK5ZPfW+2CtvHHMnBdr8kaTXGVmPvGqu90mV+736+mDE9YvFisUe+
q51T4D+lwA//1jzwdpA/zPQiqMZK9FgmAoWwUx4IaWlzKvV05dq/87Bf2t2asjVQf2FFPLeg1MnF
zY9cK+tWsrZZeZCBon3VePGvj+Wdk3RpeUOdYqn8DBcG9QaVGNI0p5ZK+nsTwKV3rVDUb8cahwK8
5gZNw48MWUJXrsJ7n/w8AvxwFYIsQKJfiZ3vAHRu2qJkP77++py8M4ZcutJGQGhttMtxThQ2eXmo
oHiW03NNrlEb3rvC50P64aOX8CMZxDZjplftjd1oEY3oHoeLArbSs7Nd44krl/dtUPrJ/EXoX9+q
QlsMGcvC7DlN+wjlszqswKncoIG9VSNBFKV4gh3nm9/3SYsgIVRBYxQCbws3vSur8sHl8wMSse9/
fWZ/3pNyycWUbUklfQsG272HiTPsx2RZkiUpbit5ZRn73pm9mChdPyjTdC6HfdCAbn6uDaLCYxVl
6FmPi/P866P4+aqJXvrJwEdlEzCB/X7q8xiFzQ04unFzLVL95/c1vfST9cRnFDpEvmvUCRFCcdYH
V07Oe5/7fNJ+uO0Kz2MQ9OLs8+6THLdQZ+rgSqng5+edXua5jA7TNrMxJ2rQk2vrCzrhMeKJwrH4
wmDQ+PV5f+/MnI/rh8+PkhZVsuPDfswhrUrRMIfYeryGKHPeGn5/f1bo3yg6JZUZ7Wes7xt3Qxce
8/rQO82KuXMoIV9pWujTD638RM+akq/dAgFNMSWBtMJza1ukG7dAhbh5FGi38BlAyUcoMNfN9AyE
fYKkhXiQz0Ay7niuN9Rda8UOCNdOoU/wKuCWAYOtX3K56zwQqNN1R7oYI4+dmxXybE6pnKK26UJt
ZJjaLaqQEHneDO6mwJM0IMaKAr8F/RKUemGnngUhEWq3YfrkaaSDx0J+L8lNR2y89J0hoW6a1eKu
lnY3OctmrBKfbdLcPwXD45h9Z2K58+0FaGAsO7LNknkhzKYISj+kplsN4/cuWNnTuCrnNiTuN+F+
BxZ4m45lQiC+4DOq9yh4yg9NMz4hFgOxg4CSfuIkropjIWfs+uJuRHW9S9pgPda7aZZh6z6RBazI
x0rIaMw+yafcQkBRmAEf2IUCwdiWUrHnWRDi6HAoHQB1e3hgunCGTsMb1k2wcVH1AIgKuPWkJw+1
U0dzioxLAGJp3M0E8rKV3TxkKjg7WUhzbNH8sR/ZOQfTykKY3opRrYw8pqLbKx+c9+nFKe0VKsOh
1d11gVHg3YZgjeOqrXJvg2ZnBlC7A8/hFMlsX3hbgeQ4vBtyAgoRFz4AtSbxoDGyu6M/YuoeIvQ+
5uFMMyCo28lEUTSA6yaSbpLn6EMtUKt80ex4ro5aGaQMSxWPBYv7po1gzlzBjRHa5Yeue+wQwNew
Me7yOraXFmkpcOD7qHV/cptV0VrogQyRIrtaHqCSCpsRD81nS9Awb++lkwCODHLhappxfeoPY773
GUDbLERDI2zIjezRfYPZYKV8HP30ORhPjDBoPewoGP3QgdXdK8cQHmSoL47QnQZAXn9z63UNXfNH
kHZa/r2zXu3ilZTRyPapHGL4/35zMLuY2LLRqWYggc0+55ioW3+3AK+als2V3t071izKL6YqKFP0
7BjM0ajnuzGZlv4GJJAuGZyq3TnoOB3AqAFc2V8aKHSQkTY6Hl2VpJ0iNE/AdaMeUDzBQs5hAnRt
mHFup6yZr5RUfr5GofxicWtNcxGkDpbsFScfxdTdQxU0g+7GkdU19h9/PeC+bdR/NiJeTKeIigUl
a8IJzg/0NlibLVt1K2x9IQi6KY4oy62woz+Nh3LfJs4+36UJfxRXtlk/XyvQS7ewCkzjWL1l9kNc
tUndxf4REhvTxqK8si19S439yeFduoZzy58KoVJUEIwuHqHHKQ5d2tjbLu2sTQAJWBZS2xv2PXKK
d0XfOveLrflHXdoTxGQKKGoGYEhZpeZ2UKWKa80ofNNpsyZW12yqhViIxqjR5JAwKHbNLB7zwrXW
ixqLrckzf9UVgV4PiptIoNES1p7QSc+LYGVcqOiyHrzndgS11wEVeV0NdXss3MLcabTg912K4PFU
uiJp9QSwsS/ZDqryIK4hn73xmbZWsyO9MOAjSUYp5AbWQoJ2JZ0S3KYVJJSYSn59p7yztLg0R9cV
xrUc68W9jwZOkMFDQFWSymsOvvde/mKtX2IyM5Oo+S4P/G/EUnfuQD7MnH359ad/J/iDXtqhZd5D
+sibck+BXkWDD83xKvYQqIkZ3svaB00YCi+jySlLBrKwl4aeg2kw2yIB67np4YWw/OxLQSpbQ1o7
P2oXhOS+dnRkB9BdvX3M//w6/Vf2Kk7/ujP1P/8b338V3YyeUW4uvv3no8Ayovnv89/8z7/561/8
c/0qbl6aV335j/7yN3jdf79v/GJe/vJN0mJ4m+/6VzXfv+q+Nm+vj094/pf/11/+x+vbqyBj5vXP
P74K3LDnV8sK0f7x719tv/35h3Oupf7nj6//71+eD+DPPx7zl6J+ab/97U9eX7T58w+bsH+gqUp9
6vvc4W+Ao/H1/Bvu/wPZpJ7jIRCNMPftN6iOmhxvSf7hIjWRE+IHPgV3GgO8xq4dv8Kr2Ugz5Z5P
HOYzL3D/+P8f7S8X538v1n+0fXPCxG70n3+8yTz+d3TxA49j5OeuE9iIQvMdvNpflq2k6zu+TJZB
ZkDNAY4as9UyzFidWZW4ycDBNVzeo11a3oID2+98mzpnTTak90vqPQEVdMyqbieqjnyeILJYwEBd
FQxhE6NlpSFhutiQfvhgisI+9MYlh2BWcN4sZbR0vlhDWA4Ou8Xl5+phrPzhETW+s6ZXuQRWyCnY
oKkQT20+HUungw50Knc0d/TtUs8Hd4IbHQkAbFVUbrYp7PFKnv1b6f+vJ4dShOEEELX4DjznF3sS
VnX5ACUthBFjWRx6rwfdpAsnQ6yjzCGJzyA22blDOZ8Aal8bZxHrPrP1fWWyNGRwJa3gWGrWSlZu
6JbYrOZ+Wq7YaILVv46zLDM3DsYgO8I6Vq/14FoFxtQumhGRGY+pNT60mVPG89v/gT1zZUS8WEDg
5gKUlvgus33mEEhnLy4/Ntq9P8BHvWYLvvje0B1gZd90XYqJgBTPduB2n5aa7SH2FpHHlgGhWnmX
qFRCfrDQ7Aglv1pDmU6jdvQc5E9k3394mv59y/54i/7tKviMUScgAWW48x37UipYQRTqtDJHv5VX
Klr8RmJZ1+tbSPyGQwf5/FYacwtCanMEBx2iXsfOIZQ2L4q2fAU/QA+FsO2H8vxP+ZyfAk/yD0M1
og8TDCs913VSVgTLg3pII8j355OZiNwKzqeTV9rhZC1BEsy8X5Ve7d79+vAu3HDnS8BcCPkCDAMB
Iu4uQ+4gvgjY7BC2tjCT2DEpNRZkjS1ipQqwBnvvHIOPpA1o9dU9sp3pDRiB7Mga7KFge2CJr8tl
6xDI5uHT+DaXSJlQMy9C7TTdDbCuUI0aXt1btV5BgV/tbebQrT/YIqxcnh3nofSgAZzEWesj+L7A
GhIahfQaweVi/sKBeg7GQUQE2EhzAXn5YlWYSZc5KE8Oa+QO7boMOwlJ84cSBKqHXthLnM2IrB6R
s5Rh55TK+WOACNNv/eLf9o5snhcAAhIVdFlkWyndl+lg7XKkT11Zb711sn586PExmQP/m88ZgLve
5SNhw5cLE5/s1zSzx6SzZxapbBogMark6m0M8HKnDE1eu7jXrNJ8zk22GRUe+dIaplM2BV+yvED0
/NtQ1s4tX8su8W1/wqZzrm8slum7HgJkiUDuB5BhpsgpsmL1Ng5oKMSvbEIuFsjnE4+FIPEhCbJB
vCOXQQ6O5EVqpnZY99q0B1aQeS1R54Km3Gu+wk84R6i7LZm+JchQDxeYO9YuDA1HhJY+qH41I2IB
1E5Pk+bO1Fm+WXjmrWd72XUqUImcFHvwu+Ia55Ge74e/XgjMgJ7tIKaZc8IvCWwjy5XTQ7qzhiWh
vYFB1YYZYDhAvMTjRvb9zgp60CK8ceeQerkTjvekpha1F9Z+SS1bxiW30kPeL/CTQDX9WZA+JjB+
uAz4b+FiSynb8z4ZVyP3vW7FwJMJObCPzqyar/XAIsyGGziq7Q+2XARWjNeM1BeFz/OVwQTu4Vlw
QG6mweUEMxfN0i1Qe67p270isUku6QfeHJ1xtu/xVzqZq7Y9SeTTAkzSzHAGdmE5ZwGAPbNcSzDI
jm1tQ797bWb462r2Xx+NO5Qx4jpYplyGXgFuiKY4JWqNyd7djk1dIWnBaOSA9BS+tIruEQC1pRaM
PNnc9rFHu4+TQilhQkJ6VAeFTEiI3nr36cp4ed47//W2YFhJeQ7OFv7LfSyNfiy0ZQBs2iB3mPU0
OmJN7FLf6alloRVaMIIel7QTh3kZG6QjIrFoA4qiCVHEcEBrvBPWSPZ1VUDe7vLlxbereKgdHs9t
2kYTekAHIgN16By1RHkj2qQfGg+pLs7NnNPpVHKn3erS9HFpkSls/dr/5rq381yGKZRHcGnV15Cq
AW6GywPmPveZT10XUzVcNBerkHxEvwVmiWGtjBX3CAjz5x12hk3YkZLv2rQOBzY95F2PSn3v+WHq
z09NlUM8KBFhmlc8dJuTBx7CxkXOQejm9hB1DtdoqLSJEAR1HwmFPxnmJ8f2PuYuOms20APYlgUr
lAHHqGpIuyaItQxl4QCrkMNa3YjioRkN2aoue3XrwENCXeCHluNjMHE6eJO47a8Qm+LF2gSxaznl
WaB3X1UQ/TmkH0PG0csrUHXMi9NMAXibcus2w9MSgiOY0Loz0ei235joYCzrN8Lht/2wwPku84Nv
izxJFWFJ2qHC2QY2O/gTmyBrRVprOsMVVEIUt7JMrsIiL+rY8fvYr2u24kV2yge8NWv0N26s27Rd
dhlupqh2v3lU5OjKPlto3xyGxtqgRubesuVkiyGy00qvcl0h/c8gOg84YLoOcvs0WbvsnrbW7ahM
5Eh0TPq5SLeFgzwmg7dmUxqhW0qSQvAugWwtrHd+JpZ48QYRNSmC3/KmWCsFoXfuY76mytnDSx4i
rwVrHSCuAVtbDPDWMhyW1sFJK0iEdJ5Da5UfCj18GRcvxda8CYcAFTJ4PUPkyQ+wCI4iytULLFxx
UdQibJH9v6Itrl5JjljMrWZhfSCMfzF2uerFK+CufZw5NigRs4xhgnouPUhhBJAtodvxr/WkQhsP
TKgwbYWgSImo0mJT+i2ystIFSt0+gz3TcqBUJt8nqp9Ip5yNlamoq7SHpwSkl8yr8jBgJUGRH1kP
c/tU9jCldS7yn8ZH2ClhPuhPXoDCnt+7Eivn/iVHpxRGvWRhh7aOtHbj1C5oZGeiSxBEMoZBkR79
NohMOjordz7f9LWMrKz/7GjShx4d9n4NUQJhq9rreWjlXhviedWRssOiLNuV5iQktoXdMVo/dlc0
YWrRTyl8WFGh4frOpYmy/G6eWRsxStyQuuLznC2xGOCVynU2bUQ1ICVGVXnkSXV03OlZY+E/6a+u
O+cRZepZYjBKe/W5cM1BSdbEyOb7IGFQEYP/pOZli61Ywm3WrDrRDtDZbKXovmRVz6Jm6p+zmkC2
ZYLNWZcYt7KHgBjaUskRJi5Ha4xJBT5i1ZggGn3c6lQtCGlC80xj5Wzaad8UZR72aXqDUo/ZTdPe
LhZAwT3yiGiSPIZ1wkRW7/rhYkO3Kjhcg2bYzAYfH8LACrrwuttMJiFFd1MKv11rB+MDBFkfg7oy
jx60r8xDPCkAdKEPEUrBP4K88sxcVsH32qGD2GFnpL2vWJFOq6XPjly0J2OlCFwb+Xzv2/VGdoI9
ucW0nexFrwuRmWSqbf+lOZKC5F9QaRZJrxd/V2CpfKD+Am036u7WmDm3xrjF1lZEb9rUIiepnTlC
MBp71KZZYaVLoj4zagPnEcPW0Xu0zwMRxg3rwS1QGnedBiUcaLJqryy+yOkuVUh78sYp31W0Q4eY
3ENbOD8LKJT3gQs6Eh+p93EoJhmhwiQOqT24T28ybExhK9sU3TrLvH7T1YuVZEVnf4IA+mD1Zf4o
59w/UIN2wpT55BOREg+8cuRNuVj1XqfBZoZi+TbwFcR6XN0hQQGdQ0s/a6AODkQtHztZ2fdZ75J7
PwdwEQlM/XpK936ROTe5M+pbi5F5tdT5B2wTVPh29pAS+MLroLx1pTudeDsxbN6Lp+U8UdcZ2hiY
5MdPvlUmbPDrr6MPR0Oni0M1w2KB+bTasbFScQ8E4x3QDYnEtQtzYebEg7dnW6X2F2TdIekwZ48j
a45vWwyvZ3Q1ZEsVan+IvVR1u8Hq1WEeXXWw6oQC7liEjns/Y/h90HqgSTOhJ1KJmAmniqrKbx4l
1eWdqlSiuKxWPYCXyegG1iPoNTQn8M4D9Nx7YtrOlvJiqgl/NmNxj3nevFq2vxk7ne5BMROh7zSo
bWBnGy64WY8LzSFPtiexcfpa7ZwUt/5Y17it3dQ7LZMUm6HUEOgvPia5vGoeq8B+Cjo7/8IKew6D
2Z9OgetXh0zwPm6tuY3glBNHkMV2s8bIEJKxAW9v8p+xbT7UPkbTovG7O9O2Ysdnt1rxFiogg9kN
quw5Ql+vfZk14DUBlp87juXOY2tZ928/B4NmiMqmh388z9AFIam+detO345FXa5Fkbthzhdc/IrV
B9/i6z6n5uQ4sgNmoPNAkVXmNJ5/JrEe2JGCPgcLHaO6EzwpZRbc1Ocvb//Xrfj/Y+s8lttWojT8
RKhCDlsEJpHKwdIGJVsygG4AjZyefj7Kt2pmMRuVZPvqSiSAPueP0rL/zx+g7awSng9uVGyFj06y
MXeDSsVdq2//fdiCak64SYzo5y8MU2phpsolaf1tJeGlXc8mgf8jJm8nNIohu/n5s4Hb/9/f/u+X
TtVCc87NRQt2Wd8b917JcdutlnHfDJYggwidjpC2Tp7I3DELXFNlJOz9dYquhMHq0NR5opgObqXT
PmHJHy692Z/R63tU75VFA7RD1V+b4XrW1KLu5hw+3l/M4iFQUFltdaXqMSu4ndE9NBpn0s9MuwTi
H27jtVV+6QftsqRt865J/SIxt4em5ELUiRRNZiJo9rzwlhs5JRbtdkwm6W0f3khk2bhV3jPu4tCY
8NmRAoc7WffrF/s6Qkz1vWG/dKrvH2zH2W4JeYyZELH5L1pM3Li4/PtKzH59qJgEhmrkYaG5Fte5
b7pHbeDYnzxcCZZyslM+uZGVr+0Nd01Z7jxqq8KigbX0U0VTy/XDz18b13/jd21/ypqFI4/DbaqM
guLOPMxyWfxRaWcRf6LcezE6bzOh5zezEB4zTfeNa8O/a1XN3O06T+lK/qGzUso10xYSmkFmvZg+
NHC2Zk9yxdtjbP+eRMpel/t0ztZd7dnZhSm5TljIcF5Mrvmia+6u1vqSwIVckmNtNZQXtdafbZlg
TmX9WAuf4OuaETdo40EiS4OBO5uyfxwdUzyaHhuAWgZ2mKAz2eQWM6ZKr38wFu9lBkTHWDt2N1g4
5ks3vuDZYn3oNZppXGvMnyyF39zTajes8LElP4+bVBXfzL9gZaPh7pVon+hK7s7+5uxVeV0p0ZKd
UqjqSJSWSPJqBteUqzaQHcy2Mqt2Our98GJ3A510g/5tG+3fabTk3Tphi3IISL69Fp9ESx+QJC+d
KpkaSz+pAFe/YZsfmRCKwMChOLiT9TTMef5La6w5tjvjkVJRM16aSd06lRf/+3+3htXRA6YghXW3
ZlqeR2IG7tQyZSeLCkaGcl88EnSiU9PK5vDzJVU1L//+c6uujUReXzMyiMZkyQIL7wPWkrwTa1Lm
jboUffEF2jXtf77SfQf1zFLTuKjpc1wPFXP6AE1i+Yu2GzppxVU9Do8irR51Y3TPA+1HveFvU1j4
RnUs7chdl+JX7X45errtlSrdA2NjcZ/70xJZQ9JrY34/OWQkyKK4dPZkJKYap2eDn4FYBqw7mIZ8
0mGm/xC0tgo+G2W5X3bahZ5bMvSNDT77jtPi9oE0qOWxH7Kjez0fhIXs4d+vrldzcZ5d6qVMd3Dv
jBWL2qaOvDHm2+aaSzQ5oto7Q23fDoNv3+Y1sMr1QJ1oIUtDLtTnafGLY+1kYt+0c/Nql8t9X+kW
2olanMky5qFuIyaQR7s2rrk2OlKDJUxtb34hzaq/dNyUoeFxw8wUuB8KqQ+PfV0TSpAH55kp3xvy
/PLzwbHF/T84AUPKjpDB66DOzefk+l3RVdnehs8/rq3zKQKH/9j15X4CZYuMkcgbOmldeZHFpJ9G
UEdCloMvjbLPfPzVzVbx3qdueXByMWMp6r7KdnXutkWkiZP52bFO1ydm+vJS4hYPmWrOP++/NPW/
5nxpvMF87QhPv7V0+sDSFV3AFV5mirNCfRxCWcr23TOK9UCai41hs8qBaOv55BCusDOX3Iq3zkwx
aAoZYwDsHpg7SsaT2Tn+fPlzef78mbHR9AlvbkctJPExtTT60jfZM3cs0xsFo7wmS/ALR9wy18OJ
LAkkDnNjvSju6X9fdmooH/qsfJjn2Yv6dC6f/7/PgC5enKr2bn7OYAs29kDuBzGVvOzIyR8yQ10c
TOJRRlxG6LRB/tTcWdfhi3SzjH680iP5ZahutoplL6sr41K164uwNOt+CdJ2D4rhhjqxDJEirOVl
0X6Seyb7ZVY93RpV8d9nP397+fdsLlsZ7A1rShmtrOr0Dz+WjVwo4NrULlc1MSqVaOSusR1GkCsD
gX3KD9tRYg2d07Vni6hgZvdFxZBRIgM5wwQaZ0KG32YxdQdrML1L1fTehVrz7ais8uLl1kQV3yoI
t6jHPzZnBZAdq/DFLKJm1NWt0cIvUcupcUC26vbnz8yx80+SUrV+bQ+LWClVhHzidqLCrdVUtYNN
0eMf4HUzWEFqSxShJC09NKq2vncoRT20E1tIw9oc9bZlnMFh+0fHVx+sxPOp7Ho4DOQkg3Sy2zLd
Lb673qbj/N+HIlXAA1ecnHnCviAF/v7ByeutE/vFJQCIiftp4VkVV70Ue70QJ7nN60fd6HX87wpn
Z3yoh3mIQWqIq24b/8QmLtBKvqmy0G5lq33rVYdKSPr6ZXWK7jApp07WHPZk0bG7ZjQahKrNSy6O
HkZlcZDtzcimZk80Bw2K69Yze2qblTskZpfj1s7AGhB15AUqnmB7DkrroZUPuLe+ZLW6N8716JLU
jZ0UvmbcGcSBL6yHYm30U+v5+QUJL41rTWUdGt1BGtfnDCezp86lndfJPz5CKoun9bYFd2XqdPs1
n5ywBXC93SBLfNtddu2s0M+OmvfLnr6nqi6eaz+/24zW3Feykzu5BtuuHHqOSYOjcPcPtNSI1Bl+
+K4ZWWQ4aEPNwZTzhprIjhzjustni7qdSv3GF0F9VxpDfdKB3cmiYFbIPNyisyXuO6dEWlXPWWzM
07yrW3P9KOsMDVl5krgiXwQ5f8lm1bE+GMMZiWF/ab51TWW/gQ+iuZqG82x7HPjELIr7EcHunA75
bw7BLfb74Fa1RZ3418eNNmhlrJf2QuWcywPLrXEJGIobcrr+qHKZnv5ReGYe17WLAMKX4n6zVcdj
CPKpMpW5Z0Vd8T8jqOsbLeHtMV94O7+1zKGMby73jKHGye501nqrGCM5ivRIggvH3c+rpVPiee5U
HkrHxNRxnTr1DUEpYjSBaku5J6Njoh0IlH2EQ0ZiZZbbTkyGiH8uiLSuP35ewHlT9rkeAiOcDVGf
gDv75N/xu5EzmMhgeWw8FHQVZZcJnaGg0KYoj0U7uemNxOctDU9Jrv/+KEw3uMB7vKLllfCgC1Uf
Wv9olKt9HrX1MfezKbLIztkP103WMTR1qjb/73T9agOGxKzUm3EABHEKUt75McXN0vXa7aKXX6kB
Dkcu1nJaft6mH8rv36WTqqXmkO9sEmv4Vp1psYyOfnrIbGv92JwhiBEIqcg2F/19cNGcZBmKsykf
7xxCrwzXk28GvuJKyPopVdbjNOfdXh/RlUmigd6Itb7JV5/ZQwueq3Q7mTONqcs444+0Zu01tes7
t0rLBwKW1iTwOjfseyVvSFebwTtE9yb/yrXOORBh2pQUv9ucxKA86+0kU5UfLVfk9We3AIJaD1M5
JrNf8hSttcraN+YbTfBoOwy3fURmLw5llT3XPFF2GkTZafVgnLOOX6uv3dO8btvx57Pa97bjfP2z
n880hbPZ67c0oePT2bVy7R6xxJe4NNqJlvaxvaKtPQ8ezh92OQKSAHOL8qWgwCVkJp+TtWmgf3uc
y5De/Wke3PUcjFhho6zW59cgS40j+VYj6OZnkerbo5MW3bFc7CKqeQSFqi7148/v6VYDxdildPZ5
u7z8cKyWU9z/HEE/H7AvRO5QNZet7xJYSYvQf3fZFz0I7VyPrOBg5bftYGgnt9Z25s/u7zn3AX2z
bDGsKz5Kgl3nef656H3rWG4NEvzeufPcugPRqT94Fa07bZJuuJpOyVIj3HfN9ktqroP8vAlNJTNF
k+L6kLe4InaeA5yFDOHfzofjtzyMS/ntFya4RXnSAA2Ev2tJSIjqLAfpYZF4xflcY25/RBdrxZry
xH+fZQaVPE0Kt+iZy6kS2pY0HEYf5IWyo+TTbyHNd6co/EPhW3+1cdN3jcj7s96wRoFF3ValGB4A
4bUIr3uEFot1YnZORZEiyCVjISbs6q2x84FB2p8if7yi+16Qx4VtnFTZuYnsCI8Ndp6ouhi804sC
h+XO7kxxtufnbO5uqDl+5SH3SdOxxK+P0pPMwYPTFo8+zng4BlDWerIBc40hcggz6wA4Zz0Iy21l
5Vvcw+gW2SHgiI7xhhlxnmXvkM5rOAQ5YQ7Wp0a2YZKv6VFeAQ1rBi20svLPZtcnA4GTb5YiwcNI
fldxlfT5W2KWfhs2Wj5hQqT6Iz/oNUrVoKemjRHTDG0P+eqU772grxDselNIo97doq1m5AGJcnpn
xGDNgmd4k+URx5nYGbkB4FasSduk3w0/bdLqM4Vaugg1rTxIAzVuV+YFwRwk8AR5DiuwPM1Wc9eV
mjgZVaSlU8qu5ZtkgiQrXQahhtGZwua97vsjQ23A9ywQ+rPF8HDCLVVpgLcrUVfu0JcHLttPR2ew
MbXMiIcvQ+/N4+gUu6HvvZvyKomGUWAI7KLCbxMjHfcjMRgHUAS5W/U9wZRV4uoBMWM28rCaWlol
vDSqso6sEDmGXN35cfkqVxqZJtiRpTDrxOveVpPgupQrPqR8cO+IAwgLSSxxuult5FByRl7l9jhm
HjOX6b+wJxTxtPVV7JcuWX5VvUPZrUJ/6l88VBJ6sGi3MxrzIk/9yC4rK6m39lRIL1rtFgKu+M3S
+5H2RbefrM9K40TShXu2/aAPl9IdYEL8iLVrStLraQWr9jYVJi9nv0Dk1Ec0cOVrC7EQ6l3wqwOk
2Q9rioS/gNItALlrJJFFZyyHzc7OjeP8WdYepq8Y9oGksJeD3ziUJg2CFVB/nXe3VqMP+2Y1dyYN
EfwiBup2tE954GU7gp1e+77ZZdlw29tkgm9HvfRfq8IxYI7KMdQFYknNYG7KmOECpzywdX+teX1Y
F9XH0LNnp6neLCJ1V3N9B4hTRn5fEyUbGzYRidkqX9Nq/G0U0xprdBgLO38hIacl2MtJd76GBroa
iUWrqnJX6MapNYp3saRI99cNpo6XvupTRL7adJlE/htO62nNv6/3ysiB6KeaFkpL/uKRmaL2Fn6o
TcW+Aa7djOFvVnpQQ317zKf1cy6a7yGbZaQFA7yc3yzhOCxuZGakF6d1cFH+bO02v4DBu5b4ejzQ
3Grdi3mJx6mwnye0TiGFDInTMY64/hGLfMnzDUdB1zXEVHePdhUc/SkTTyuxmJ4TvLfpIEO0kw+V
rQqSMf66auc1XgbmCbe/OI68TqAi3lT5rq+MRL6wsAEnjUj9CzGzT25HRB1BQlFR1lucsrgYKn1y
tBGaIuOgWmepRygkwWLy6qXt7BJGw/jQhL/PSG4K+7K4cWnwPljmdgzs+tPPWgNpNEyfyuzhuk94
sZunR9Nv2r1ZVo/s73UylJQly5X1fAHJ2fHyQHh6TpbY9BJxQA17Y6j+cHtnIZQIG/owhgDJblR6
oO7eUh4Nx34/Dmb2uSApYQ9G4qa1xcyLcazgh/xN0xOjvUIrEFSRl34KRO+x1jcgHU71ZzJ7L+6V
/muY3SLs6AdTpcbZBZGWazUBLrU82It3NkFx4r4Q76Z05Smv689eP+ZWuUSjkD1o2ddIRxa0QUNw
aO9BlJlNNBSEZQfDcupMk7mpn/rDpIOHkxdiZTBgoEU2C2pxYNJ70U9TaRlEc1bHscYm1cMYYRTT
gmhADwORhFafFJ+7vHFpqkN0r8hq3SGkgZ0DlwwD9G3ohGVcIrfZlireqv5xuYYTNra5l0RuRIoz
GU+AMG2A2/X5p8tvW5QfTX+IHkq5Ou0+rNr2LuuKPurBkeJGl/gKtDqcq6sQXix2WOVOsSc3yEss
a+QymFf3TgR3Rmf/1W3wrnF0eGXw+aLpVrwy7XPVW0cqq3m8E4wUsW7e+uYDrF9/IFbuC+3tR60X
9fuSZ+q6NIflKtdTna1r0otJi5yZfUPkzgtanxHcs44r3o4kmGdQAbDjNvCS1NVeOEjWuDPI+dQG
NpiuPzSq0R5w3ImE7D0doo1sdFn678VianGbLYnSrrEWbRuT6fIx50Mb25Ik2ElvjP2Q2x+lUUdm
SjkLz8N4IWg2pqkpddHtqG3VQmeexJ6Ijz821OXcdfvcrKE6J34OJrtbOomqaJuZKEy6fIOMPElD
VH9cgMi+JSsWx+d6zSs6LGPx2lUl4ZLmFmW9994JE4+Qle4DtsgNSBwK29CgPiTom/XtkNLjL1kW
NrUrCc/Jo1bzgWLH5j5D7RnZAWGZs37OS1NLgAEQNATOvvXS4cAFc9wmmmYKukx0p/WTYVj2+tCS
7qMHN6VWXdymtO7WZdhvHIHAxv09ONuRnx5bIQm/5FSpRGi5IsB4+R6NPpkm/2zJuT6yNOax1FIj
Sm1xRr72IIgDZdQ19uTgbRG/uXXq1w9SMKebLfMvAT+6PuE76sop0qzZJ3EcyI7obnZ1pzkPg9p2
ubMcvFoGcZmvp6YdPioekKnDvml5JcxIsIClV+j2M7wDPjFejNkPti9J6vXcG0Vuzm5ouvMMqZgs
iK6uTttILfQAbuOSxpqcv4QZzzll8WbRhaJ2x/Ps0MET6B8wosO+6wjJsMZg14umDa2gXI+VDs+U
6WK3teJ+MQMSou3m5IjOPWQBSbyF/luV1gRUDzq3EeSQmBNKPAtb19QHr/3GC1F04nfdg08YCAyl
Vseupszd2tK92FdztAXtQ3UVymxrdhOkLqSxJmJZEaRqB96ajLPxNZtmvgsm/RyIkuG5x4GTGvdS
0zVyu+Crc8HgZw8pKw6hsEwOb0vAOGCvXKqanfSbbqNeZOTroG79BaHF1qLBKTQEhVzAfS7dWIwd
D91m5YDVi0gjG/cwcwLuq4pTpXONd7vOj5zq6aEttp0jGf0bVuFkXZpn1NJntQX4iJgGyVFmtCHx
AnokzH1rDadBw3UGU0fX5lfWyE+fkjqGWkYKX4AQrSxKk1B2mG4y3XlTtevZ+sO80l8JEaqjIijO
2ahbUTB5XbxMPWY5XdZ7tyFSPghetsZYHutnELrXdSG3djdkA3N/6jwg8N+7Ltu0vZqcoPaEYYxk
SJ/ngy77G7EC7Hmjvvc7UP9qOVdUcEbSN1+6oMlgVwUjJkEDCJP5dcuMq0ihT3ZO2lj9MrXqOSvW
SA5SOzr5H/RDb8z0CKaSpnbO9lX7Zhd2+WDgAkZ36qVv5lR3e/LRYkBqjH/2gCysKt5Xd3JDx3WD
k9KWhwyPoO5OHClpn8egUMrnyNEJ+kwG1i5StiYVT4uKa7l8roaxKwKrRA659aGwW3jEkS/rVEYD
4uBoyMc6Htk0xDwH5LW5B4ZSxle9fyzL9EbLqveScKtheNfA4eJx3YgP7Bc/Kh0TgIVl1LqONYrn
7b431LAjbPBEOcEUZd1YRZU3MGAQCFgPGFCCuUe25JJALLkOqM7GVykFPhVCCjdzSsgYLW8urVrR
fRpNnlTe1ffYm1eSzDqZNv5EQrf2rpeytDQ5z09P0HrePwOouBEZDf5Rc513E8Y2wlQ4xYuxEn2u
/9ItgnOGablr1oq0wWpxePWIC3dcouKD6Zq3zTFSWFk8NvmzySF7PW5ATJ3Hmkvp0M5ckMCiv1wl
7R1tXS7udvVIbP4MhuSukas08hMeF9OZom3MqwNn6C4zMS/p652o5U5zZnVZ3Om8GKl+5yjmOpaT
aDVMEByCz6N09LD5qRoGuPGmQ45VI6LCxYzqgbIcjawWqwKnn7o3Y0250FAxNflNgI46bFcqFPxV
Q7u8vM61x4EAY7QNWh5aeZZ0/fA22G7s9D4xcMF7lSEn8URwTBHCR3kZdNC588HpCvK1C9Oh8awM
68n6PW7BjdzINMR9xraplaes+gW6Zl2snjh0N4OCsgOy/HJjTyC1fSGL6uIEd1qXNqfBtP867bNk
aj10hu1yAhIRXafgQKO77locxMe53YqorU6Fr8de5qNjMk0N/H7eaWLxQqvG/Who2Xmsxy97QpBT
fEpVqJBH0Bw7jfFq+sXOXjDCQYWFIm0HKEVRoWZeOA7rnhPX1xI80ENcH52VxIlUwGO13HpMGJtG
gF+F8CrYUHnln0uWokY2CeBom/E3tb9msiHuK1oSPAvbpzpAd/5qBrpQZ1rWcMSESLKy8xcp8yHQ
vxtrm4i7yYbYcBeXhbE8cL4tZ8fKfsOnhG6qzHNu/+ldxQ1w/X7mmo28Z4bFMGtRLbxFW16LSO8F
D0ly1lESWfeVP6JIQFAC9zK9pxnBn/OAL3FYchginUsAAQfoHrF/feu+LyX/sK8QLLTva7EGiXPu
htLcpZZlRq1DGnWq/SVbRkVB6/IM1UV3mmb5S1/gszrGzmgbtjsp7a+iWYydPgI2t3l+kINVkX1S
fS+C+cVvVp6s6RwNa/WCnkFECJB+a473UczGK6EPhL7rjXO9z5NaF1rs1wuA9Lw3cro6yRk0OIoo
1bxCz7nJc95eMDLqI0Mv8d7hhoc78bKi2lvzCocwm9yu9eMq1i4Jai1mQ+Sp3/ZnvNH862L5YzhM
mnOWZ3GAupm57x0haRsJ0Ixo4MXXS43Zf4Ge5wmoGNebedjplq5d0xEBYhp1LIxfI0ENoUmG7r61
aooMWg7kTftQ/dSGQbvw5Lt+6FJyIjn0hwT9GG9ZuYROgdPHnQl0N5rmMM3V1WFrOEgP4RAaYG3H
nb4RjOuha2wWK43HxUSrRNd0B2eY54OFpuU6UYVZ4Z6ZyXhYAW14Y21Bf7ixC03YBivA07a8gcaD
65hHEsKgN3pG0rled2ZPRCignpwz5lijIgB+FsBCxhDaRu6HyErgHwDYTetpXBtYuUNV+K8oCDXP
1cGUb4cro18hm2TAGU5b0PEthN3tUuPSWVZMrR7JoIIkmjGlS7lo9TXOg5TToDISp6yGuL/KJTuN
41dZjoGI+kONBH7aXUcWtdh2vcd9N+cpRuzmszaUhy+50UMjRWBrObxJGnDscc6NO+XTbdAKyrhZ
MaOGu00nu0J3NnnQSu9RN5sNzfG2txrjOrJxgNp6yy2df1lGS6xJ3r6M9eMGTrwDhSsw+DUn4ZSv
xahurVTmMVrLF0d34qlag0d0DSw8sziuNlpOqVQKwmGYBC/pA6MNM4WP2+vBtdb9nHTE1SWGlU+7
ulJ/RbtYADOLh8Tzo7HbXZnyArVEh3F9EpQ/VsxgmLS8qETkjeYUT1P9LIZDCyv+uJXpa6DDqKY5
asDRix2Zgua5EwGw1qiSova88LoBxrZRXoxNf4ELnfYUpaDayuz9Uk5mLAaIZnL7C3hEBsCl4jPF
UOEi7XK3ZIHiiqox289qWWmwHd29S7M4hLRczYMwaKzIteCeMDtWtW0VODPkGX0n3I5oYnej8kJ2
h6VmijXxuK+O9tQ1fZNUtnmvdc1bl7k8RxdTxkqJjyrNX1Dd+UexlYcmTf/04nZCWx4uuc9vhmUi
RFxWTFx2ZTnelGaVExBqvNSB/5cs0CigiSmsygkiSxlxzdlhW+Z5rarhPHFG+ZlwaKdpgpBSlg9t
GKJcZk9aPg9nMwd3HQvzIZsAg21jvWj+au+0DulUOo1HrtA+obCnPLCqesmMxThrvX3DczFxcvO3
5evv40zkGmm5JNZdY6h1Oe5NfHRTlyfCG1NUjRwwTfvQ9dvjZpKH2Pb9wbRcdpKVToI+dx6bWWGC
ShnwZ8sGGFQTjISyJqbGxUocLPNWD1pMd82hWaR3Q1ra81Y2e9WNv1YQszEjU6F1CQ53zATx80L4
cdocVnwjsvSMfa63KnS8vn/69ja9e4JYeQmaLj1nlb/FnmYcTG+ARSxuR4RdN63hvPQdusme8Tuu
/HPQU6wgsZacehZHpwqKGBnujegceRzhja7GHDomSatLjHlM96xCMWIFFZqzB+qkG+Xe4iDuM8hi
tQkPctNPZGGaOyVBzi0yHLfR8SM/QxDTMOgLSfuMbIhAKOqFkhy+8gJyl6Vm7krb7RPd8eR+8R7m
jIoFEGB5os+EScjTdhJPys7J3yU6cy2on8wA7U+aWeWhH/0HVZux7bDINcHY7gYxv+llw0I01F9G
W6AzoooCUXR+YDpk78JaNHragRrfbJ/TWRcpRD5H24e/mORjWvRUUw4d5/0wuOe5cQ+LzwEvBq+C
XzSQIsmOmF983TlQ3eYhRWoQsakSkJ7mklvYiJ2+ct9b5ANHnlnKc0nkhpCBhTqtnyPV4/xgtf/s
M4Z7xBFDTe5t7Y8Hu00T5sQ6ngmcjZCkgFeKZt23AVg4qawNmPQc5/MY3KtmqHAadDzKnYO9ApG5
pV8DM6z0T+XOEx0WJD9L64Gx4QYCedxNnfOmSC1AFua/lCaqWs3d2CSAeJdxnE7ZaPyaquqlJFH3
WoMXda6fRUItWaL3/DjKcdfQLqbvvCVReavmO0wdzk2JqSBum3aNfQc1pg9/t9M7LGdbLsZjwyUf
2oPzSUU3YYOcieQArQzXxj0yKuBSuW6HanS/dct8DALeITnDCGEYKbT+pmzCgCH6rvTmPy4yfKSc
1k07jWhheWs6r7D2G06xcCi1OaG9ZL9u8j61ncfBI42h1BeV8FshQGuJ10CaD4BUk/RBWU3S5x0r
K6xQmhWh2+fbS9m1KFcygpC9fIvJ/R0woprs/+5V6xS4SCnX+7EZ0ptlS+9kYO4MSiJABWoCEJT7
sI2U8jT+vGdPKHYBFY6tWdaYE+gds9C5ot14Y4Ka7gMP2UDDw1UaCOGLoNmeCYWqrk+W13mygr3d
IxUYyb9V2ewkTWoc9BktfaAN95n4I0tWMnc6iCY/5nISL4jQL40Djt8KlWCJNPdjt6pjP27o1Fwe
O6rjQm2xQz9tg7uTgnJaMdUnoGrznunEh6GcHm3AXOyd2/xWuOZ5C3ym2zptbqbqohYrOwu7Ipgm
9Y5FmiPh139LpFuxYHznZLReuZRyfM7Z6yzgtmkjjOu8kce50yfqvkkn/s5KOL5M5sHBI507ksGc
QzuMRLM8yGa75UbV71qfmxPHfXFTBg+93j5hhGZb6niO9PLWh9UFB8rWm1oLntauN2+Rxhw9UNNi
0P8yQlzWBsrMLww7NtlsQ3vNDJwe3XCaGhcjyOwfAxMOLfCMaPSlcaCUCSjHyN1n309fshpj9jYs
vyQI846LHoZ+0GNNV4dVzQ/pYLRRw0k8dpoWjViJVXbUC8p5cRs+1A6YiSf1jVRohLG98N4VI6Y1
aQ/Lmp9sBoJdpYx0nwnubbvfEJ7k3Dl5EyPZbCMsUX8ZC6gxcoLnDsU861Hw6tP/y/caY0trf6V0
DyX5QHeWhS5i3drj2HsyXpDAgvwukbuU51KrYZhqRu1B+tpOQxLfZdiwbPW4NrmLlKHxGNy0mCW9
uMHmE9mxOwofEJspca0cRjRaPMHmyJVpRm8B9kMkjFAuytX023cnjTkBONRq2jcu549+eocRsD+3
8d7q7ArljGPeNOanJ411h4kJ7slzzoCJXcyo8MdzrTaErfma0DmgRWFBqDP9yTeaA0IYFijPlaHO
CTktwS4YnV+GaYdDV7XHRaqvRtpPNQjejeYQleGVD3av+vt+vNjIuWI46wd6ekT4Z1679Vwubkwk
UrV0UZ72ZVRYJeabIr/vFtfbDVOmTv/D0XlsR2pEYfiJOIcctjQd1UGpJY02HEmjochFKsLT+8ML
L2xrRh2guPePnn0aVRCWKao1Mkv5q9LnCeIUHgeSespUv05G8AjS4dPtvtyuth61kb1syU3+aMHO
5OwGr2TCl8bWFcX3THMCTRZ8eFpj7yZBfFTLRt/FVr5LWnXDY8llt7YOwW8nc/eOmODRLendchxk
Jg3r48lOkFtVi48UXGEGTEftiH/0vZ6vg6zjx9KmX8mV3ldsFgis0886dp8w7XAATXiH2LjnjSWz
bONVyytUanJKg3I/a2lE15iJZvQ7dZ18X1QDlzEswy5wdMwJfvHa5F+rOWpV0Vtyv7JOSV/84HQ/
Fv06EZXD1moxB7lp57AicMmN0joXjXfuVG8dCWMI6eqQQB+d2GFau2ZujePNr8yNPfsbLmZnX/T9
I7qlyJf1jldp7Cx/TA/M7LvZmH4T5B6RJVL9IeQDAi/KXBsJZ37I4n5AkB7gz8OOjXf8gfxpa+tK
Ca5i/5FuTzmWrHOQ2XLPaJBsLFszotn09kOq6p0t6Wiw8lq9TPSvakWyKzqwYfSW33W6djb1cj7g
IuugaMQz0dbL0UgxiKcJz8KZB9xGEehPrERE2JcKlfai53r22mlfGtLjMK/w24ye2FHZZ0XmUrAL
1SRd6cPgIizjF5SzzvOxGK75MkNsQOduKl0XR4c6vzCemhOnIk6EKM3URCwE7Yjpy+JDuJhUskZL
D8sYUGKRlNpGjp65MXTtGShL7Cx9uFs50z1uqYvdFdrN/QtoKnaV4uFOHgmECVxPddRs6DsBN9F0
AXeCFdQfWvZsLSYX0bX1L1k6AJUdLV++ELNu7m2TqxBBoWNNGOdSpCsMB7+kGmziVUbhlSxuRcrD
lPhO0bkfi7JhmUu19WZbsakzJWMHS3L/4mgwdXpG0YiTrZ7oagQR8740MkdPSaw/DK33EuRzHdmy
/4oL44TybNnSZNNvVfZq+pmDVsjiTQTeJmdMem3n9LJk5bVd8LB0Y8nXi0ym6ivtVA6o4LnA/9XW
0FExX9wJpXP2ZGJ8mgg0aO5b8LmXyy5WOp9o8+WZkHN1ZiOr1X0FlAPXLcbqg9kuZ49X3Za86vNK
fJsW+hNQvJv0ICg8dzk5HdC3NUPq2dkbxBgr0KLGMxj7ddDcNxCaYgeBztxu3L3xV6IodYvy5Is2
CQe2+v2gJ9ckOTgz0WyFoUcF9E6IMwxxA3WJZUkEncjpUk4Rii3sRCwYvAVrJ2bTR8sjhiOmXTaS
YGm3jte/QSumu1yy689kpiWkD5CZJpq+J+FMe7GSne8mh96e7uxU0VzERPGaNieWY/yjFPAMi3a1
2vnumIW+N2pIEyyCXPEUCVEpM2xj7sJNgC7bxnRhi6UO257937Et/dABHKuGOj1hS4NVUH8hteLL
VfO1qL3zjCM6dCHspM+pkzqvVuacvCH5InsWf0PBaahJ2iaW4hbkct9nTC66AiNGIPTqZgUyzgbc
RK+bPT5EGy9GJrfB1jYeBruW+8YczpZtvaeFcQlyjub5LBtJw4yaj21rH+wl28YLPW/MYY+yGJIt
IXFXMQzFtrAZiArv7FBDA2IHQa9p6HJnRKOGKT479M0N0SpI6tnxYYIu6aIeh4niRDI+0Om2Jtyx
xZk0Td2WCZD3viDsTSfw4qB+JtgC8rR6Qqn/1GfGZ/aW6fy0npC0l3r33J3m/SSJEYSiOukLES4B
uurI07OTNLW9ksE+x9eFRRY3rpn4X0tvypClLgfMM3mJ/ovpLU9zkP1TZENsOyDiVOjbAF+9i6BV
aP6jmXlLlPnQtTGVphUCRuzlOqWB7dvqW26IwgnBHLgDGvs1twsrTCn048qb3wdjOvf4egbLSdCd
m0gteICrFLytTgH0lvxIWEDEGcjtOWXH2skHmJh+62kslnbZHTqR/UMgYkeM2fTvdnikG/2twZEs
rPZBq7B4IoZjeMqSN7dJQJS7AVGi+unmJ8tH/Q+dPcAD57oLfFK520yQYQU+neQVjstaeDu3jNax
FQ/sXZhrVPabZU63wDRuVW+aYWckcygbrLLBKuZRqJqAne4/7sTb0JeGNza3OJIaeig46E3xN/Vx
DgmsweBzXAuSTVTvgj/C9pP9YqCAqzsu/+FptGM0KQNRPvPJBHXsEXzF/rLvZP+RFcCz6ZB/OGX7
T08ePX9kH+jzZGPKHV2mUWGjXQpy96nr1D2fjHcnRVxLwyHrW/rQIJbQ0vjD95LfymmcHbfeCY/n
w+AhSGyDex2nxUGAuli6sxL1VLEybmI5v+lUBFcp3mFgzLLR3uuJx6EeA38jdMSfn6J6N0gBShZc
tHw0xFqLLQ0MmzT1HhQPZfS6xrprU3yUW+37vPyI1I8yex0YfNnDlKL44DHs6wD6Xk87xBdNrjWb
WEzioPe3JQQhsvXpYXTcdNeK7Kfy9V+Aq88sKI6wxWJLedLelNMl3qWkSNYJynPod+jU+Jlnr0TV
KxtgRiRAbbW3a+dS4jftHfPEgRzmrttt2M8hiDF+aQkUSWCyJ3vbbM62FWybvS7PS47Ltgfat9tk
341/8rRCo7kke/L8qUKa+10LPxytX4HVmPfEVPch677sMvlBh7RTWXtLahGsYuSDG4AZSOtf3Cfg
gIl19Kf4Zb1Ks8Z9VPM/AhqQifXBZWEWnpUZNhN7YKP690nDuU7BnAa8xFOPQ5KGPv4tB5hvii0O
3yeXxLeIUKA8dIPmzcvEI94BZDTYjiukPne7HczQA3323GwClsX1XjFiIZOZ14pjPCJm+tr4iCth
KwYOED/sTAK3qWbfN0thbitVYhAGGw7HXFWRhoIGEBwxniHuqSE4xu3yWaWju51oqj+a4hcw5W1x
3b80r8NwAqdh0t3EyDPhUYhLmM+Dl/0irP2sTKCcacJFNuR/F55sG10Etzr1xNZt8KWmysU41YeJ
EuLGX37zR3dvajH10nTgmRZNmUmSRmmx1VYDpwI0aao5dOzut8nEaRnSCnHGU+qxA4xB8hnH7t1+
sgM9ftbbbw+f6X5JCeyx7eCYFVMXuWlZnkuBmb9RAnO9a5rrikPpqQIGMeJ/CyTyTmpuH412eSZF
NZDvCsFm1GVIE2IyBeBwERN2tnvsZs5KpV3amZKaZTEgs80rOQQ1dIPzPvQQ6oG2PhLRbQzYr7jo
aro0hvRQPLoOxvNYjpBc1R+otXCUhgNZwPBlTYDoqcVhXLqg4nHNNDuovTfXh8KayQi1Qynyoxrj
bSUT3lM1ERRCkjldSrS1oY+e9Pxv07AQm02tcfw6O898RkjgPBhiuHqjfuF/EK6quhYJSqJBA+u3
OAA1ysqZQVoV0ZKLh56U2AqhnWmWHyToAI1134bf2qHLJL4jUCJqhuGhdlivRm6fPWm2Vx928JDq
WVT2PJ/LuXBCBm87KgL3V8b6i6EVXzWHNfyY8TJikwotty5JMKi/Gml/BNVBtsScpcNYRpkzfZJ0
QugPjd6EcaG5ISDqMpcr9pfHjLlL2T44i0eeBDxSqn943njognlXJIhi2DwPRiKzJztTX1mFvdiK
xW+8ZC91ZhF+q1vHttR78HCFjAspdqiXe3OM60fN+fGM4sfvrYuitVovmZOMHOGvYS57dKHeaXxm
376MMncOXJAiKrU438dJua9jtgDD40nRTMBdEk7OU8OpNHV5wCuWbtG+3w3Cijed5R4tNaxY9GkG
lCFi/TwMjX0N0PeSJt9uKd3eSTizJakeKHqZOKbjUxOcwTSDWqaH3CxvrcWLL7vOZxHuvrgA8VMU
O8LafhynpZ46ZXntzfxYS7D2Rh4IjjR3gav+NjVPI4oaDRg6jH/0dc/GBXAc/nVOIUHbGvtQsIS9
jRs4WYrXwsx2yIvupWLvyJXCL63xaCj7YCMwPUPqeMnRMtP3WT+mK7veCp36ZDw3oUwT6But0MOs
YXv1OxStGvJIwuWS0DCmi83xjxpt+kpFcjZASHLL32gdIp+GlTAUVhpvXLPwInOqHxpxKu0x2csB
lws9Y+s3XemRq7sPczfQHWHOHqwepl5ncOn9mPQN3qir4yPMBTWQp3y8ELv5rruafkJieyV0h/g3
R764XVYfRx2VKlgUZqP5TXgQpwhQx+2Q2i2FmXGJaCEhuWzK0Y2hq0aj+hAkTnBInfooaloUMezG
UT2kf1IdFbOVaAIW13mae2gZMoRJ3m0eF7mC6vy9Ye/YB/KcCBqWCPjSXHtw8gKlVfM2NF9u5dzo
gS12QydtvqbuZBPTgD4sPdtLT5SUZVrb2StvIEz0izc6WjXgjkiiCz8MBAiwhEEPLN1WjPa0WUg2
gTP9QSGw9/1W7lmMURuWOJkqV+3sruVGxqOJ/0LQeb9knLzaHUscJ1oixo2BO3LrBd9FT4oEIsoH
q8GT6cQJEHZl7Euq1soyvrI9ZrvYo5Sg4blfmKtBpY735I49wE33oRFMf8ysxpV1Ev1AGRrXJca7
ZuNalNKRgf9VGOpXryqx49BjvZzn16zNtyg0vnxALb4hHvN282TE9mlp9UtLm2UY1Pkel3vPnE71
t4M1R18AtVYt7SQhNBSZ96GB09jCO8FR3K1zhptFMiEsmmYQmrHcPzkAAqCUjtQ9oy6EnUDpwU0S
YoSCoqFVfBJ7K3/xJsX2A5S6RR/xaEpFoojbfLZL/zwSXgh/N6E8pGtRzTrv17q4Pgu+NWQ0Eljg
A0Z/sSa/5mgkL6jVD6pM6/vQLsU2Vcty4Un6PvqD2il3TLHSFA/OiFlj5sZehNjXuU86i8mUwuMF
iZNt75exHjaU6BHjnOe3okZgFxccP4gEJ4lbxXfs+TQbdOAk8j5rZY7UKzhTZYx+2N+1WmWcZ1/8
0VoUrbbO28ESRzy1z9TNreWX5RvH6otH11c481VSl55ni9wLVhLYN8ZF/lhOqt8SZACb6XaKUYR6
k3W1umTbeymyBc/qo2wp0Q0yAMWljw4/5hIBZG0bL3nIgj/kmrG/BqRGTzO/gQ7IN92HVyPlMo/s
BK6ne8w9cts8AacJeLfr2nh1YnD3kDl4mtIk3jiCnJ1lbryTn+Apq/3ztIZjKgfuchTuM7XORDwW
DVNxXL864yARnic70Gg+isCisNEYj4H7g78IOzvpTJFH1Syg+OoXJVjeb3GPNLY4TMoHcCi6JzPF
6OEHy7exSpSbpg24nrqcnl3izGD9SWSxxblOjMfmjaO8YOpKDU63J9De+jZ5BtMdOJLBAyoGW+BE
dvV9OnPjZendIBiqGR/8GdW22bcbK2WUrGz3FA/fnRaM59nwJXTwP0YfiHurIjtKukdf8sHMEqPQ
YOZvrTDPha8B+a4OOb09zeKV0Lrkin6a+wYf7yQwJSBuR/PUVAahFPxr3y24vBQ3KIWn5kXVPkFw
KaYinC9sjlmot6QQE+G0Syq8pMQ6XDlig6P0vRQkpcAnw8xEjD1ArkprarHgJBD2eq9dKbyQgm2Y
yfxiugs8gJZsq8DMSDToCO/gCOvi4V8n/YnuVPfua2gqCmSz/PKZa88hDYcwJW3vdstLTHZhYBtM
ksU1RfAWMQWUCDlYgJ1a//GROFH1/qV0VJX+2DYRVkeGW+OL7KgmdGvz4laYomW1mingx0VB7PsU
yyO8Qpc7zOTZyiEVb26xUOVJ12ooZ3CgCTgDIRzPo+WcNG62kU7tgZs80LWHzLZeUNInzbdWkpLj
j9MPeaR/waQRRVn2xu9jfbMQkHmayf8IFv1RYoNP9frDMBqO9GXX2N7fnGKMVbpVk1I4goajADDr
smO4Og3lwFkZN2aIKmZR6d9iig1GuvjbtwL+A65te6BmAQD6wtlU3iCAo17aBDfl1RVdA/sEdGTi
46xb+NC6lvlGQ0y8iykFkYvp4hOt4s04kYOlG8mLOwtax1Y/TusTI91UQDqxFyPVISY0bIhcMnI9
2WDfh/iN2cjJceuwz4KtUujRIKBPt9bougev6y/0wDrbVGcmzpv+2dUaRgr6oMLRfiR4aJM14tf3
s3cZ7JxpJLci9AjeT/K/rV6/ZKIvgAqK32ykfkCL9avrZPj1nROX5z6ozceh7r6oNd3O1WcOEzVN
+bav+6tS6nWa7T1+gjOzw2OVjB852tBh0MEC3ZuvzONsrhNr410ShZK9SV9WM05dsCxrBQ65WrkI
POXGr4YP18KwU2rln2kyQDM8/8fUmggl3XZOk1OC+kZrip2g8LbUF/QsuOaMVjsLs582o2+8GOq7
GbnFUrGHjf3IO+0pRyFogkLb9V2J8ogokjnSO1ZzbZ2goon8T+gPaB0vLMrq1BuIgFiktXJhwyKV
T5ikiRZlTj8IMHQCl3HUSg1TYHCzff3k6MFfY9LR6y/v2kp9zK29HJ3euwKH7+MBkMBomAG8AjAC
ydO+1wZ+XUAilt6UxQHrHmPBUDYHZS2/RrObBlgJKDl2N+gvc6qOpZc0+zmRBRs0JkUjY25zqJ5d
l4WxW7qoMgoKdLytZwXVClQZ0ZTb34HVPVEpTQwr/CA3ViOfKUOfbfJOapA7LnEmJcqFhYaoC0TL
jrhsdsskhgMT2Rz13cZvh1VFdPTyujjGMbjNMnUq0u3e29CW8FEt5sn3/K27Bi77NlkumTprsXOx
BnMi9/TFyofgXNvBSzMwbwV+/mKU7tlUjL+5wVevjIpw0tb8Q+h4SNJwv0touQasT2imANDjyTo/
FTqolReQb+iTkWKX9EIHBqUhFAM6GUpnWS9Xr5Anr9Lusd1cep/abKxJA7BjWA21tufRwXneALG0
Ll+VZQZPuaAMVLnJ1ki0de/9HRJ1TvR2fBj0iQSoAFTtJwCqiggiTbaqpZ3EPbsJybNSIrDVJzgh
YxYflWPiMFhMfE1zs5Px8jsQPQz5RYI+/yDs6IrXEiadR1057EyH0PlWGDvPok+kAGSJYgkuEmBX
XOHsKRixeNoTVI860GD/C6Tw1QLnXzwv3UIc/iAl+kdZ3nYu62DvdL8VtaydO+fbuWufyerBGCzl
PiapqGoupE09cjax6jjs4gNZ6U37kPYMzTJRG8xhr1WHwmf+ZjodH4qFaJ0ZlgZ3AzwILCmpn2s1
lnEWCk9A4Ti/3eKiMimzGcWfC62G2MYldor5Vn8VkyeIgUto8DPBh3wNtTlkKQBt98M4SbH5SkB7
LYESefEHYJOwRP7D2o5MwgspAM4a3Td05zg281B9xvTPIHhT8uIXUxYWHq5CvdbFriRrx3R5eb3x
MQiGVCzBYeAHiifxyVRYHxMOeRdTzBHByJXMNUIfk+LYN8wCwViJq5Y2Z21ptJ0vEY752RiZiA/w
wdB1Lu13NyZqiF9u6Xfcf2rvVjuAGhg+cgGgzr9ThZvR9tM0NBwE1CPaoCrvzsVg1ruxsE995e6Q
I29JMNLhkkJLaykUKeE8ClMdS9rSwmoZlvOYdKcBcvCSS6hcJtONnpLfqveErTgz3mAcMHWdXAbm
A3ab925SY5R3GUHh2MSJAEyhH5fs2MzmPqNSG0QMwiDR7DnqIksljJNa8ukgyhlLeD4sHFHOS1Qd
QnHsItCES1HsbckVUsUf2JPAALlZ9mNv7ouW3gNR5jNgBQ+9NMbzqeisBuTekS6GlRBFvEaOQzN2
z7Kdj76rkcaSd3sxk4WDvycwRiRtk3vRRPAesK+Rglwh/u7t1xpWnka0auNqeLbSdsS/gDZnlTl6
Hek32QLkI2b5zoK9c/v0rgK82uAp9FBPnKsNXQ1wt/if+ONZyjE3lI6AS0dEhjpgCFoMYkXMKctd
oJYJY5vjqX1qvoipkgc7M+6Fb4IEucRBTZV7STVZkwVHt0gQFFHuoqbslcVtzQ2QDsQbGh0K6DY7
dgYAp9KhzcEqEY7yCSHLwkeXI4BYVLux82xNzVJfsTMf/L5/zxrs64DDTGtxfK4HWigmG+tcZu7j
tmTS8EBrghzVwET8Dxqm8jWrLNAoo2dQNg9BV3R7hemdVOYPqxjVpXN+ypFxGV92hgDXK8ynCUoT
1az3UjVWc+DD2BapvStq7gXEmtOuNRJywPj+2cSedQNNUblU+zmevrJi9tg+/hgJF62zjJ8ILy6z
kESrLt2jZ5t3O4ElwBr0dzBj8AJMYXULYtAHhI5VPslBSsKGZsW2opDIR0yxg6+4d/b86SUAG9Ls
n7vCgCE2hRP6iY5Iryz2sS7mjVCgGtVoJ2GcZu8ZryccbAIsiI94ViCZCFT5EIR3jd2GvFsY1oel
986Nea5QXWzFMtpwYyuhWy0InBn1OvE4jPWtDLSLY1ICT7ozcjHUCkXibXmra7SncXantt1Ky/7t
2c7RjBJmLzyf04b49CgQQDZxM97ceAg2cV9ClzsHxCR4ixcjCycjo9hIokyUpCJHHgrLTq6VSl/1
1MWciRxjPj9MmwVtRWbyQooWJK4NAap73i+dN96BYS0sMs4c1w8QugX+ibUpNJLmMKI42vP1EpY+
Qb4hb1qFQhS6Z0t2wBDrAUi3z9kEHyBKdt00R5zi+c7etqeri3UeDRMmpjKedk1SvHBeLntaE3FW
DMAcujBXAdLJHRHptiVbQZxXWSQMgr0bXTEFIEaCwbH49ZLsWSeGPBDLcGuqRELfUyGpm1m+uq2J
P+9RvWHqKNvADgMyFlBlUtW0JtDGtr8loOijyeP7lPkeemVafHurOozGjHyutcpIGd0pr7XbMLns
TGXRHMjqDg1go0gSZR/KQ7qG3pouojPDIO9FAttUHmtPrwQ0f4XxrXWJFEmTSCeJU7ot4I8nT7A0
+zxx3T0iX7g7J7h0iXVINfelDxpKUSECePqjpo0tWF9f5M+Baz4DeWPoyYgPsNKagwddJGLTOosf
BQMgnvSme4olR66sTRWKhLqnyZ9ftNX8NUzKZK4eAK01fT8P5MZqKGcwZB01F6laWxo73+3iyEj4
aZY/uSaDVGHL7n1ZSj/q9GU/BDYskBU8yUwjQabC4GRlkP4NkFx8m/W0fmWR9ktW8iafyFNDE2TP
cX0CFQSxI4M9cqnoGrTq09VHh+jPmRCj9uRQJMfyIItdM6Ukcy/DVVfOH0itZwze2aYOGoG3i8/E
LD4zv6YxFANMmid/qY3H8DRWu8Lg6CqFf1RzXmyyDpl2TcTeJs7OXbL8yyvQWQfkP2y0Ixw+XGYV
f+sNYVFDRoSL7j5bNB1spFIXEaMjFmQ37lIe5x4a17oz2ddKF61KjiireY1bVjNPCp4DOpSG65AK
kL3GZn+Ecb0ZBDYjLK2hgDF7wYVkt2r0yHYWM0kXc8xaBnXTO0bM3JZ9oxBNzmiTREMwfdG5EHLY
9Ulc2g9ZilHc/TQw9G6lTSMYkPWBUTMIO7etSOfS3pJk1sMJ1vYIBhrJ1VWuIzMIR49IaH38JTRU
bH20LvSFXyc3vVgZDkgCR0Ob1YSxNPOxNJgBOlFrKxOHrXfKgk3rzJeyI2KYk/Iveepvtrv45O/i
8TPa5VxJQpKFY6M08OwPDcnI1hP5P99DIkS4W7NtmhPoQEcqqUEmhJUcE1e28HZcQBYwZeICrNoS
1EyfL2MaP1okx7U5/m4If+ounPJcOw7Bz751CnJCBvWVt1A0NnD8ehlYOGdFVyj51RdrK9fbiEN8
K3M63Uz8JcWI/NdLf82+282E0oNqn7oqQ7nRUuyRV/mf0oaA6K0rp+S4RU78uvTjj5kaO9dHxmxb
hBUsTnyVtbIOXcl1I/z+o9WJT5PUYqyJBDmHNUKZhiQQH4MyxCLeQ+loZJKh2NDmeDO7eK6nkZhf
A5zBbzuCL4eboYBD24rEPifvv62GDCRbvvT4P8KlNJAXs8YRyoBoSnsMUOBu2pZM5KyoTjYhFSUn
OiN7jUyZ562V/OO8R+3eDhXFgEs0WOUr5pkNlVnTyVM12Xtija/KjZAYbExzvCTVEEGq/B6IRBCn
GDgk+OLVrBIU5DLznqWP9aEanuwRSCPIgVKMsaBuOM9ZtjM4IIN0PgUJ22qH0jfeJVLwIW9IMcSH
RxxVILg5yraE88PJGczutSjRDTQu8be3wcWoHhRZ/A5IRawq8X0zKRUFYq5cYUtBwRZmLYgEsMHd
pgzEShQxvAMmVM0hxRMk3Aha8kH4Qy5Zk9tG037Q414dsfyMDUsomlUzylEFhwXiBoRvD1Xg/UOb
xePIroatb791GF8iUTnfdR4jnXb0XdxiNuk4yEylX8o8fsmn5tvxJFa1LoRAvLfOlYhkdOOS2wfz
9E3lZI/2RhrsBnmya/yoEFIbMZMnkZbN1ZtRT+gqvqlKQ1NTZA9GRrxf4T+mi0T14ounjDcLDjrv
q1UMxZ5JKqWV8hCy3FXQcWiEn0WqTl6TuZ6RiL4DodfxeBrqBfTA5/FYW8smlZj1SBK4l/NI3VZA
U0CrQMdsUOPIifPPCV/Qxs7ArRRmR89bI1NFiteZiIiNjWbiaveYfQZ948BT3/Ao5QBpDAe4R4eq
+Tv1smMgh9pwL1PN83iM089+6qE31VFj1Rw6+4+v/vWghpB/QbnlsPbSWW7s1eolLLJ/lDRuuaF9
k8sdigCbH/HunyPOyWUNvegXErcd55AM4wMPNFuNTdSZM7mHQuK8nFER9jXtIyx9SCrT5WFhveyX
buOBHk2aOplW+4uv4NVBuzDM+Y/0zPUPczoJP86Juggu+WDOAMLWRjXxZ2dh0GUR+Tck1AVpvvXY
OPg0agPRkdetGSkNqaqSWIilfPFKl747MsbC5CN2+Ak/qFBn+/VrnGLBK9tiB7l5c2AVLGIzXEki
jmdmb8RHsAveOmLcIju2I4FOAxyQrBerJhEoOXj8nxCjnIMAAHRhsH+BBhWsC4aNv3PePA4M1lAV
xq3MJUauMT8VJE+WVvkw6jhqu7ZBTNRcq5JBjxiknVQ9of7obpo00AFH5nNXi28NbK3EIosS+CE3
X6VdElCH0EhJjA8wkyFFdX/KOTZD5NznRIpbzAuNEXRo7YTYm/KajOe/wFYaoaPc0IOhopJeEpTU
2ZO7JkA4iGNzQl4Km0NlKHIO6cm4kdfwTtQ5RFPSf1c8BfqF5lOhX7qx/V1Y4DN3xD1rNAFfivsb
zNnfIMMRhV2e/KQAGNmJv6n7vM6BvkN6eVLEugal+liyKSWFmOecsTNdv8RRgFG5nz0rtLoZhWPV
kpAyPba6vNSy4qNvW/De8hltAOEwDaOqiPc51+F2ysZH7DyPjeCEbFtDo4DBwUFPbwIWUk9HzAye
BZvDdQng7ewdakR70dssAFCA7l6zVxOaSj+Yhm5VAWrJY+01Hvx7Jid9K/U53uKnoKzJP6lUP9rL
mzEPxyKgGNeET3V0EwR2CWcDXEUUZAi5KBSJ2H9khHly0glE12MpmcdjR8De1LSE6nsPpmHeUgwA
6bxG71vtazn3F6lV36DHT2b/UAbFPW7aU1wE8PBAPSS5oSV+HwcsBpp16Jtp1zdQF725W1qaH3gZ
CDQvben+cz3Gajj4bZqOX4tUl2BA7tLb28JaXivyL+wZ8ZhukPDgONvKzMGBxE+gTe8xIfO6ofHL
HBY1NN9m9Txxts35E8aPI+jlWNaRrFeORvmvnUgv2tCzYsSoYmC1tHmXdctpKJw7n/g9A/OdNLnG
jlbkKZfZm4uog5QWzg9P/pk0G6sJReJbc7HJy+2n9x7Ug4RQ9tdsQVSJH7LxuynSsCyOwdHtugjl
blQmxL9V3Kb6hHp7wabiELoKxb6+OL3FtDoElyb2NskC5G8nQJw+nrfM9z/cyfuMg4SplZbxqqi+
jcGfoixJb3rzZyL7gPKQTdn5h7wrrY1jIolWzoenXAympMjZtOQYlf1A9EsE2/AeqDZqzRTi4zC6
y26Ox3tc1o9pNh0URhu3d2r0X/IDlyPqV+uDeKlLrSc/ODjXc9fZQ0My0cIOIEtqI4hQq54+5cL9
qHcXHeaH64yfGAWcipd8resUlJ1DBhjWSDp1iS8LPUP7DCidzUaTlIehrvHLNS3PNnebFu1WR03F
mXjsfGIuEAAJoT2XGdnu6MpPWUntaZsb75o2/vn/A1cQ1eixkLjmpG/YGTyBuR4XLQoeExgKryCk
/r2lSKvCEOfph3T4t5DGkmT1i90UZO6F2YhrcxJk7doesNvIETDgoeYkjrRxObeiB5vBS2yJ7Jgp
WL/1mx7L9DOfxF2xYIWyx4A0XEX/Y5KahP1mjPqsfjNsdaD7st/YSER0SNJoGE0CzBp5Msvqeaiz
LTFYh0SNG2uyeHY3LzZrPBu5b/7H2Hn1SK6kR/SvDOZZXJHMTBpBdwGVt13t3QvRlt57/nod9l1J
uxIkCFgsZu7MdFdXkcnM+CJObFJdf/cwVeHCFdamGpqNYop5LsVwwrGER7hUPQJ0epPnsLhJk2Ji
kNoaCAmjdDI8BS6tshyvvTYl7pr456DpN6MLBKZwtQctYmBqS8moCp9rdBN347ifquIiAU+yi2s3
lsQ58aNw9E36okuPmmBxpTysZOh6Z2Y9763LDdDnzzXTprRtbShALu2kugHcIBnvGWlFTv3oqw6U
vu0/OvMgqBJwMCnewzB4bYfWlkDisOjEuA68lqzBD11OYgkd9qVv3UTBGFMCuBTK/fJrbpi8rMKl
48gPrYJxgEbwEHN0WdbMWmNgjaI9B6ZDpUaF+1uI6MqqN1VFVmawvbsCnAwaMgeowPukWg0T+JFT
MT0r5rIqhx3jp3OZQrkLg5s+qZKVlg1P2X1tWfsZBVW3EC2KWj+yZMNUzlPYf5RJMJaJ37Qku8ks
q9zZ0a2dZze9TrHCtFWRPMvBee8dcHaDJOAvX3XK59ZUA3BxCvyCXLDZkN0nxtCujApYS0wlgB6U
q6IxHkqVMoYtIE/QlXNQGpPPIAPji28Y/45xX5RGf7QshvqQFMeVSNm0cXtjTMhDcRCpaFFZu5eu
LfYOTl+IsNTLMOlx9yZ8gsmcQJuARV4YHRurVJffZsPbA7HTOGEIXWTueKxG3DFQkqxFpMQOXtHJ
FP0b9iv2m0H1VYz37hCh5iNmYa5ovq3YB5Odd4yg7xpUnWWgB/URm4hemp9KG/Z4tJkJDjWN2cDJ
SgySsxv2qicohdMVej2vA4O8waAknfv90OSdH6k5OGPPL3fhZNyb9eBvOlKZZnVhWcZZH7BbrN4D
pumrmsfZukH9XpLMe60nIlekOV3pu7vOYXNKhtXrhm6ZtN7JEjASWoflgnM59IhgmySwlym6ilgO
8WUl3ncguSSwHC7GAU3T75mPeTEStVUd4qpSQJiAx4ymdjc21VWnSm3Lw/wmGsN1YKuLVlbd2tC0
16lLjtB8nxUbbdKVpc1x3T7DkZ1Lt6DoFVvp9OdeKNJIaX30+vbkOjgm66omA0GUdJEwTp96fUNX
AXuKxHwfA58HB8YnrBvJImRnscyydtjbmTjnJX0/TFZ3fAKxzlFRGtGhYayOawbPnQF+0WlCczWF
O5sSc1bMZFHaFUFG4Eyh7n3bRdosTIZpW0Pj7FSNxk7pNuCWWiOwLZGwZGlbV/p0dFss78EYroSA
GMFVxffA08QOiabx2TfG/vcli4yvQpjJMRU9PTNBtBSo+YvcInrNrOww6tq0ZddH+QoF9HiFeGLY
FebnSKL+gUTCls3AwZhOA88MCpdaErfLSgvTMzZIDEVMvIAhIGnwnKGwZVk7jXVmm34oHVoUXKvh
Clf9W6Cb901DLkpUyWyKn9mUF0EW/WCbbPh11TOScfqJzF5zrffDgCxj1ysI+N/1OGxyn7OhyOWe
Qdels807LnwDmLBBQjpN7+CCvOeGvoUMgbCU2sO65UG6qCMn3BENZT7QXEHjYTOqw7gjxXVxtIuu
e/BBR+PUTv67qJOruugjbGMUdTLYXo4xow3QpR8Sx4TUdm1NwREZF6Tl6LppubymKqiXoXKPoc6h
v+jnOi9Lfgt9eLBC5vMcT7BMV3uNgO7CSnJ9WzjBsRuTPbGIZW1q9dXgdZsKFZiNaFojUuFBSzDr
ZOxO87pErc08iSpAMFkO+ROU0W5bUznFPIvRoq9hMKgKZyWy6kJa4L52NPYkPePUSAb1Og+uiVMy
G9Dx+Wui41MvgPZySeMHW9DhhQNJqudWV1f2dOlI2NHjUUarNrg17RkchfrN3qVbSwaEdNIYcAvg
W6u2vHhJSsW1O+wJi+Q4BTVtOR1jDanAi/tl1AA/aBI1MuPVPjCVU1xnvQYgbNZytghaEod6ytgg
VE2yd6D+0T7BSHSEBbnUkuK2hewFB4QmtqjO+Ps8w4mYsdHpLPspEmA/sqGWm84LLmgnd6q0xXLc
6qXzEGKSW3ZgKikfLbE1E1tgb4DDpy/tle4m8G8A3nulwOKAB6Jya/DlBBKKoSfOZSXBBgggLRoz
pFXTWBqBFbupEa11gwxwkl8ldY/71rZfUdRNsqAx+x7ZZIjPjIhU7oAlgqjTq5Oo22AX4VtbBNho
g5FIHB1YMVH18tYyAdTRb2lEBK2KzD4VhUF6x0UzcJlk9HF6Yzqk2nLVveW4Zucs0nHspwenMW/a
qYSR4W2a2qm3dAZ+j51/6ceOBbt9Zox+Y/QN6DbVLL1RZFvHpNAXujEEfO5d148OHf6nnjCtF1S3
ee8+4aSFydgFclksmdnZCMNQaWBXYMrJu0+yBAhjTO8tl448TFKS60BbsqmL+XKuu2FOSxcYcePR
gttJZkE6cD1thvrurSyx5AestBjFFUPWSfs2nfJN2GyoQ6/CfCl2hlk/dDyjVp2kWj3wENEQ//u6
J9BbGSTT/C8S4ziNwrdGwGvh2Qjvx2/u2eZ/MtHaqjI6DHV/XdLWBaUs/mBCx7shv+wkvaSNXTIJ
mt7wFvobjVM6YLMoDFcuRNEb5TG5q/xd4gyfyvD7rdSDJyPk3Q20R70o4XMrdzl18McqiGcLUWrd
xnLnpnYSv4vZwVmq8KPWm5tME5QxE31vLKQeHFc2XlGbYEnuEoe3zNdO845VzdXlM/PEgieeW6J6
fgJfU8S4ZkrmhosQuQhn7XCHLwii7tblpM34r574aHjg1YzZi9HlqYMxn3nL4Zsz36M2R6hL7WWK
h1uWHCrRPEY1oyCvOaDhmHzzBFuM5XvsTJzyy7K0Nx6dkE3Nj4oq+k1jSO4KM9hiN33OEBBSA0tW
prWwMljjSgWfVLUPspnghzDm9PwXw6vvO8mRzWZlIBiNtTtMvuoyAVnPG1XFgME48T9UkGA8J3x9
yKGbL1wbpx3WhJcqtFr4DOG6SWfRZwAC5VvpvpDXZcHNVQ3ONgOUikDUoI1GLAdkAhnH3OtheVRu
Y69al21DmfobS6T+0na8N1lwydAZ9W0xuOdjSQ/si4ULt9XsOdEReOE4w7OdS+IackKFVi/xz4KZ
ajNOElo8LFMx7X0HB2uX9u4mAfU1zqegEh3OVsWrZfdU3tkeK4TnbbuJ2DGGR/a8PFygP6NrTBMW
+yC4yiI7XaGxwFY0aDGkYv6ZQiY+mZFxcNEOl0ZnDq8cno9UZj8YHuOmkefIgvzrtyGpdlEhIXHy
ActgW9njneUP26DFXDBODpOpm4BD6IaeNwwUMnozdQZGUxG+TDNTD+WPixQGQRrGJ2W3KOvcKhlO
xtTp9gyq7qqeIj3Z5deRXeL+zK9cgYmW4ReJaf3TYw3rDVA3kxVj3nUo66KJ+BTXBddtuGuB9hzS
DyIkL6IlBhvZ84iAmSAIxsnbsARa4RXlIPvKRMRFjEdMzbvnmevOoH/BknBvg6Nm84BA57OFiD3G
HF1hza4Jd4Ov7sLBb1um1nWSADTwuMr6yQOVLgnrdXj7fg68DjXmDHuRnDRUQrN9T4dgXxYNlM7C
3VVWP6zhJ84gRYQcJih81F22pCrro01MqFkoBKDDzJe4ExLHx2sYG9PGqUlRlc1LHlYf7vwECsQk
AMdOxzJ5TZhR0dHFs9FGGV7jhLoQtB1Eu8K5C+SjpF3GlJ++MPBmOMmV5x+pnKGkapqYyJv1NoKd
b/BVGIuovYHKuQGo/iXCfZXgzzBjpHDdVHBJmv5gNLcjFyeaGy82Wtjc0xzX7RSlaeJkEtTX2NWP
1gSDuzUNEg/sLUMiFCjc5nvOwYubpm3Qb1L/VGeUJSe1IuGRpsDyNOzDdjrcFAK2SCIlAJeG7ZZP
8rdkUwT7F2jrPJDFPhmwliwBtkSExPjQ8N+KiM9Os3tsXuFpcANr0w8fuiDwrkWz/CnYGLqWxlxd
sRaNMnkoRP9STQMOaWdcOkGPjWqghj3Ba4IHkK0jwUDYdyEtGYPCslQ3pywO/fVoZk9ExlcW1ppl
+4Tn/SmDAAL/bwhWrV8dR4thDeQv8IdlC46boTPXOrP20iYrAC2TlEyCeQG0x3ay4dp088mJY6Hu
QcJ2XDT3NoL+G9tyl1fjGv9qshwHM12xWvGtK4y5OTGiRha7CtGGrSkXFcyyvgrXaV/cKig4Ruxf
B0H+FpUx+7aq+ICQNUlXrZUePRKhnk6EzVaJyQmECmU4KtQ1jBGWllY1YqlrqO0yp+Kz8J8r+jYv
A/5y09Ju66r7JCc+bZj1NatGXlHWna760X9DE3lU7ufUwVrtPcxxvi47Kk/IHgyedm3rDOcMNlJC
NA+6Xt32KuC8N2fJTK97mRcNmUIJHAP7Lomii+WnH1qgf06AFxciZqDFOKmxmal7rdmixT0ZHUJZ
AibYC/sHkyD+aijHXZmUnwkos3Um8lu7Sl5bJ1SIpjHMQrq2VrHKnutBWADL6neFqIuDzuf5yE5L
oR442ZNhB/XKscgwdVi9x/GBArGBLVS8D4Y3g3U4zLobcn/PWAMP3qzJV2b+5qXcEpW0Hjs18HjS
HAoyOZFEyj749ZM5O8LHfLDBUaIzzWM2Rp/NEjhJdIqxdOtT9pS50BvZkrynZnmIMoa6psfQyuEz
0nXHXHIr0j3LZUpTb6pHVzGtLSifiC0duSWVg7LnlN1PYYZVHKSLFOGtcJHhaiN5G4LxaqjTaEHn
HGfXyZ6DW/Haa0ipihgbU2mxJuZ+vZGR9UlRUbYNiMSNabMbHSivY01SBJ2f7Md9KKAvdvmHTOGC
5QaJjBIfmN3qKyogIF1k3Z2CNcIc0rn1+ua5RrkHg2NjDFyqIrQ5dHAlYvgPl2Wjp2ts6t7QuAsk
0++CEs846wrqSLiz2Vg3i46JNpxywbsVfmTsCrHK53z1qtrVNvBUhol6lL2ZdXVjdfR7hNpnnUDV
QSFZGxajuLzoiBDmUIRs4pZ1338oKHo/v+kDhU+0Ago3ZArdlF4AXxbXEvcKMGZ8oGFxygVH/njk
aeZN3RNljGurM8i4liUuX15aDGh9y36cYX2yLTK8/Zpw3rF0raIaiUnYHEcQnAZ4AUSUmBRy7GAG
JaZ3OiuX+LSgcrjVYwUm2azrr6lhuj+/UFmQRPPj4lWxRVhNknVWy7y1m4tzVTO9x6WvOTqSNilm
w4bzGKPtJfj2IcThTp9fsC6dXQ6On/iDwb+Oi+uYEX1iHgKveRzn7+wbZbo2lWav7G4FhWDRmdNd
TqQHeh1zUS6KQwpaayQivi5D4zbgDEEgea8EfDMSsy75H7EVihYfv/iyODkurJ7XENkksFRxTEay
hXa/MgaeyuzCcZW4yVIv5GOPPR6JsL84FXOT6qoZ/FcynhDipPjo6EeZMvBNXqpwtQztEyCYNUwx
HriIeJpXi61JzaRXzVRFRtO6z7lSKwu8o5L4qmd6R5Qtkqk9mMhM8xlnMDzm2dUj6WJ3rZf6HHHw
nOxCAQ1aL30OSUy7ZDcX74QkQTdY+xf2xNGWfZHGw0edSrE0dVkwwMfJ7fk5g8oIlZZBothovvnt
inGH3gRBoA3khpkluWz4OS6DRAX0FjnBgORLHqGW4SO6UHgqu22fGfeT6PA3NcOdyq1V6yVi61Zu
ytMXbtsAWM/PSIpaBeQUFR/0bEiWig2tZEVfhYiZW3e6WJqiN5wjO0hyQKPEBxYDjT4gUviU3ZDN
sJTZE2rEeAUqaFhU02uV98WG6GSFZjsryPMnlSZPbo+532vmCSVZHbJ2g1wSkvqGvcvJOBLramC2
k+cvwsn3nk6JMM+Tld/w6nwKJ9DM8A34kFXgriLHgzbCCcnpEyvn1jUONNzB46CACDZ8JJaTXq10
iHaLJiTharIMQKV5EdLrlh26s2p57w27ecqdRAfizdalMhECzOm9UOlljKZypbcCQjTjTq0cWaSH
b7xK70FWInsPAXUQCFRNySt1KR+j6IgqpKUkKDcM/r4s5W0c0U+LlkkZF0kuXBqK1HdAd1WVTW/g
aNTG6ClHkf1XoffFzsdFlOsT3BlZ7hGZMq51QqIZpiI8RdV7zRxrYUxutmFN7zR8dcJvzniGIBIx
aWPmHI70jyZ9c+QXZ1QqXGiQr3n2XBXFuopJ/weylcAseGgDIsXmk/ps2I6lgyAmcxIGXplqjNdm
s1Fi8Gmj3ocYdhfuPJCgnuheZN9Nmymm1bQTBVT54QWEDD6siVlOG7tymbqCp4KSZC3bYSJTwZ20
pOaqX4eCo4rLU4wnlL0tvYceZVS0IELCB9E6NYNYeWdi9hJdsG4zDD2osk9Jmd1xLsENy7tAt9Qw
2jPrYvOTW4uoOhkLGAfEGvDJtsYpDPBHq4G1vFDshy1Ud/Zam2HyuTJd+zo1jDWtvMhtxO6XmomE
qxsPU6pvIistdqkQ0Kw6tWgKOteZ044LvzlStYvXL3xqQ04Wk/eVmTX7h2YpyPudEF+erBnlb5DL
WUxN/oFC+p53s4PUBHdNRWBKFmCDgbtN8ICHc96tGxjYcxwn4VQvxoQJF/MJp+f+9DkOYLWnhRtM
Abkf5oPGHLWaYg2pKgovSQRT2SShvLQ5PXBc6zMY7LVxW/bmZyq5A510pANnCstrYSX2Tp8IhFkF
CXKjVs3RcUV5TUTuVotIzlo586os8pjQUuDQlhDP05FFZ2TFsUaGykS7H5DS+1UXd8629V3AdF74
Rv3VY9U57b0/Ma5oHPNienl337RxzO2FgxcH456TYPfEZO/YNlqD0mWFdxEWXTMZO97LHu7b5DBJ
qABGlqa5JZ08vFJhW6yTGomEEt4Xb65O6+1W7hXQAC5aaLDEHI+xFdUXNdaIjd0csJgAKRx0K3o1
pjb6rCL9yqU76ikbp093YKK0VorTmI2/4cG3uln0am5dZwCXmIQwUYuuqNZCa9Qq8wC5UtslDsQS
ituJcYJtM+k1nODdizs2W2AbbvnB3uYOW9fUvT1zKUZSESW2jE6jU4779xSM40veTTQflI2zH7PI
tQ6aODpzWeLP/xnSf65/StmI42J1tRr/HJrQyvqRDXkw+cxMXKmA1NkaSqbeTozZno3eqUnCAD3w
UmQdHOkINga9nF7BbDMK83Wg0nTrdP1Xh5qw0ybhnw0NrEgliREnJTji+T/FpqZtQVzelZQRH6sh
jY+ZQqDGIppwJ954TrXzjIkcRyu30qA2SuX5wSupqBotuFuahNVo6lQY2qUmb1gA1Y1pm+7SD0Nz
Qw1rDCA+rdbSGrurJHO7qwj4JiA3j719PxcJBmLecfx8NOwwii2Xkr1pce/vpUHlbVlbvkB7hA3s
Jbl3LOC2EMLjrP9ToZz5EPAy/t2GtsbiyhtBOU/kTZax3cx/JcGZbTFHJxoaruhHCt8zi1G5hJP6
55s+mXI8/nhkhG3HVy5FIGoMxl3RaLufJtAqo3U7Njty1nbEMdMNzr2yQL/Pv5JyAp4WNxmpuhH8
tAEViR6NxzgImlUpdP9o9Nb8QEoA79omdQB2SK6aZtSdkcyIhbmEUMw9nnw04hTwAWwVTB40e2Xz
hI6feTBF+8HSphsdLuQulBpOIcRN33A4oFYYckdoiMx3oux+VK5/n96W8wOtNqnLIirVPk2K0JpN
Lb3VPhn+UArOkBtj7kz1+S2ZDK5E3wziY11jjpwLNn14Zqu0iuReB6QKRwOjeMPG6yCaFKOKVvvl
tYzHx0Zm3qH589pN52zK/KViEn27wpV3vhUPZxnSQGfNVy62leg0qki7SobqEWv0eB2ldXi2nZjp
hBjD954JyyIs8O1gAsx3XVhXxwyKHUkDvu7YgYxNiZX0bFMBRQuwGkh/bDyiYPPnvQ8dBaS9gQ8J
ZThiWdMZm/rd+c+XCNXJW//URhqmXywizAIbP8cIBNL/M03M8WmEHaEXA/lbFz9MTV7k/HMhVqrC
HCSNdMfd3OHyHKI9cyjEJGsC6yJbopF59qlFDau8Hsj7//pV5seYVuZ3jRuCpjJ/Bp+YebPr6/LT
DoS1TqlnWhr8lC4RghPP2ow20qpcTgQgd0HlOwdlfDDEGM6jKNJjCh5L5Kq+BKZ59/MZAbmZU9co
D7RW5KdJ19V9bGFgCwrjpbPzZpXoHCNDLICyOXJF5IQzbW8fPURdJdc0SPB5yYjCc0yEC1PP1P3Q
UPMnIc1iWveQohpwU0FqLi1S0RfKFhBFIK86ojxU0E4vacvuw3HLG0Iqt2zUrevcspuHkiNokBar
yaiYNysmdHBUq5Ny9OREORT4onGDNRnw5zCWdxZtpqVWvIeuOz6XuqUzaulpu7DbdVj7CP3JEB+V
KBFgZB3d2G55ZXauuzZ0L79B/yQbQC3tyq/nd8OdyEXqPjhvTrtLzFH9mRypRuaBnmIyysFt1Ts3
VUdXV1H3t5ABrT1HdsxZcV88pcO3F0xrCatkIHtx53uuurOkw4FFRa/Ar/RlpHEE9pvyyjGI30sJ
80k2J0iv2iVjzZxLp5jpRybQG2lkJ6/wMNRC1LiCFapf+wSn2fhPYgE2q/M2VA9dIXdwIjFKuwDQ
/tFnItgPFWGlwiKr2Pl0N1nkuTmPwsHTbX98JVHC1jaotrkDC66r7LU5VulHn0C1BXllnIWR0Sgz
lE9E/QBARjAGfYU9P0KSvQPxQQWAlkafzA624xAcqqawHkrctcsG2tZ1H7c3szt1HXd9AeWJuL6d
5zRqpvBrfm6L3ozDkzdO+qnX9IFxDTWBwPq5aDrp3oYrjewRSHYnvkKrol6yUuFJBQm9jQ7EwWqk
kTARktNHbx9zyR6a/H16aBBbDmLETBPc68hkIJGtajmVfbm3lV1tswLircpkzkKJuwyk9JZZodpN
seOslU8xEwGyc2twuIkCg2We8GDkRJCiO4iKqTlQBIsg0AP6C7LuMuBsBKGKVSaMMsR56dLLyqKO
eVG7EgR7lIiXcLPPMYXcu4QaEIxFORAN/dSxXmybptfheU4Xoec9tyG+zZBh6RoPMzdTDwmgHyYQ
Kq69LCuKeGsaideDSX7LIm0WadW1HYOUd7DggiCG1NC0uwBfO1jF2wq8BLyVftUD0Tjh4XJ3Mc9R
OuYoLcGrTvtlSN6DJ2oITbQ/OVBKAYYn8SplhCWTijIcM0UTgbiKhBPQZFvYO5MG0nyo2NSmDkeh
zntonXTteN78dPLetSqdZpQWYllbr6dS3VbC9bem5aqFW5hbO6vtXZPoL5kpH9lHpGxdC2c5ORgE
XRNSr+DWIJkCQLaLdykXYxb5xjkcaHQZceszTHMwdOpH1raccxn2okwL31KeUKrGF+UYbOu7Ot1a
XJTrqG2MbZ7k+GPCF+Zg4YJFnYwSgUvI03dtqr2G8/o31uK6YxFHWC0vY2ydg5GBvh7o00p0+qNA
rVriTp+9X3YMafGE83h45OUwFcStk9N8McLupF1JXtvZCG3BOnCqYQIj+aIDxI85HINShGGQVI/c
kDlY+YGM9wlLbkbyxk6171yDW2ioEghInzTrHAzA0OAEFWFCb0nnH4YufCnYqGOOhmhAmOFhKHK4
8xOFgfH0PRipTV0l35an0waehbfCtHvWTaJkM+KD+rBgH+o9mcJpk9s9x3bGTktdDozwSntWZJbS
i6qjS+/zYBJsdPTythTizIY3566pPivkejtRqGo4kQpLI0rNX1MqcGi2Tu39ZDjYW8tnmXuXxug/
vZ4QaV1bry4Ht9hRRz7RZuvJeGcMAvu3PT4CwqIyNO4vWtaV+7ChvLKbp5VNaqDX4giuEIIbRdtG
1JE+AFsecNqvH4wmd9Zwm3PqX9l2WUZxchwn2HZKp06V8QjcGLywggFFLWJUziJdcaCnWmL+ok05
PA5C45CcGJK3oMqpnaOEnM7NSordlBUkZvJoK5LmswGRtfT929QamtMQymLFGOck84wGiJ6BkWYd
uxhadzdd0hSLf2WMh4Kx69aN68fRNA8/LySe4MxQz7C4YeOin73MSFdSUfJIGyjLxCJMCPcjydID
Xnc3dsy7rDkVJEo8AWnZ3RDGT1bEsw/UFD0awCAWogN3ToqUEsVRv4vE+FJzEa+aObdiRxgZHQQx
LIbxS9myN5prVFQscfsHN2Ou9y9WhOEl+4gUKmAXQ9yyJ4LKlr6Pte6RBrFHa+R5GZ4dANiAwAu4
XCM9bazE89P3mUkAuvDs2Z5CQN96dmzK6KO2oYyNxkb2xDWk5j62dJTtChY1zPOMQkoMG0Eb3ERT
+y4rRC3a/JIVKeGXTNmExFLj2hr1B0vDhspBCsUnT14xO1pr6gFV1e4zdgeLMkcQyk20Kw+Em6MU
BmgHUR2eI9C2CPE2mqfDO82rPmqSJP6o3mich5hS/7x/jjJwZoflxhUkz2p+1rgoEaRs8F/MXX5u
srwqb5ihwPGYUpoleD1uoO+zDF+zSscDWqx366MdNVb4VUjOEG7n3xewcqgu5wwicx2zH0Wvv3/9
81//9Z8/hn/xv/LrnGxMntV//Vd+/5EXYwVgr/lvv/3rfZ7yv59/859/5x//xV9Xd/92/+s7r36d
7zb3/+ff3H7lV2/pV/3f/9L8iv7zq/MK/vYKV2/N2z/8Zp01VCvdtF/VePtVt0nz80r4Wea/+f/9
w19fP18F+8HXH78/8jZr5q/mh3n2+29/tP/847dpOj9v1p/v1fz1//aH8w/wx+97SijjsG7e/uc/
+nqrmz9+2+ovhiIyZxiOYUndMtXvX/3X/CeW/RfBgdCwTFMYbE2F8ftXBu88+OO3NP6iS9OUtg3f
FjnCtX//qvN2/iNh/cXi2KVsE1w8wG1l/f6PH/4fPsj/+mB/ZW16nYdZU/Nqfv8q/vy4559NMw1p
S0cI3eW/f7zdgrDkLxn/pPlhkCb+aG1FJt44fK78ND34VI1rufcRV/Ll796Tv33bv/82pvhfvg/v
5d9/HzAiIlJqgD2ARf3al7p2tBtnfLAM1fknzZTWM3wxGjCLbgriE9OXma+nl8GpRGTcBMDcuuXo
KeMhIJK7NYQc7jFulpteVYSRi7K9ogUdW2vUgpiMARjyUTD9hr3kLv/vn4GvZf4vP8X8Lv7du1UF
qVM6fMJbw/C/ZOHo9dFvag3yV2Vm+zJhYLIy8ion1DJO4lDaafEENtRaWULZ2F0an70aXZ9PbKcy
zi8yjKKPFHxOwdQnilmCgwp7fUjVdnfFs1xihNLYcDN55BlMF2PkmCf0muAKrIxbIEHbbr0bcqOh
eLyJs02a2hicETuDSw8hBe6fGerXkdlQ2VgmCRotl75kvYCCEVq8/Q1PbUgjFg2RjuKYAB44uWh0
RnSIVbWvsZl0xldII+ysan+gnWFC+4sgmtbl2WQxYXUKJhctzpDHwWHitmmKabhrqj58HIWND539
IbbWwFCPmBlYyMzGidjs2En7ODayv4uali6SAOZoCJpu5Lzqdon9GqjcuJEWPNfMIEoCKrO27w1O
9meXxpkT4XzL3jp2CXILaxop94mGTDeoJLMmtkMRkR2ftIkbMVwUXeVly8Qr6TolPxOdPUsB188m
kM2m6V/ltZueJ5OeeBzi7GYJxZpHlVdIhAAaNgmeosuY9OikAXC9bTi4OBAZc8xQskabLlHajNFB
5EK9JCmu+UZ0HkR/BuFUmPp7x8DQmRVafvZ98LmNDJNvi1bDckUkGNs/1pGPXvGj86iYRrJvObDv
LPaxa2cluR5b16JXvN7Ou8YVeOMwLt5YmpVfrMzJL4FEElqCqsKvNVWyP9aRUZ2LvJwZB5hul6nu
y1PU8ysNAPs5Yfb8SnUBkXT8peUHhdDDjcUbi0ys1epg5bM6hPjx0jVNfC/qythMXoRZOBnUJVcN
bkDCwt1qIl3ybCiKINJRs06KdPaH+hmweLiXmfBEiHEV/r6mjUZKCQiMMByL+/1QjGxTCSgBbjXd
59yL0qNT6eZGdyDSA2irNrllNaeGbdOpxq9wxvqJtdwMKbikYD1ybo3IsI5UhjDwQGs8aV2qSKsq
8lE6hbXXBd2ZHxVWldvU59F7MupoLDiLhM6wjNpgNpEGjrwxJliA4Ehq37mruhaeGv7CxlhaIMo/
mN02R00V6qRLrIMOx3lwZYOHLmpY74lfgUmOwBeYtd6vHf4j0ztTBWBWGWC/ChxZl5Dt5YtOWUyw
8oKy+KjCgTNykibVXVdKf28aMduE2oaQbI6ef2mRKpcAXnnzStovOIVm10Xq8jUNXVhLw4kZ2NHI
iaI/RDYpJM3JPt22Ha8123Z3tkQzzyc/f8jhYu/MzKmeGxVifDCAYrKqpxfltiiiFc5nIuQWTgih
AS1A/OAGSgpQny5TwiNlPKjIWhNtUgH+soxisR3cPDoXgJVezbSybpp+9umP8K5O6ISUioI0/Bz1
ciAVMrSPPlOJT8+T/caLjPZxcOLh1TfC6LUbi2LPnaFx+eTeXrfgL5GgR+zUSsCACwtEzgp+IocA
7MIxlT4licmiYuJYZh1GYTxPz3nYCJB3Y0M9sFdBICmyLcN697njnAWx328jGPnginfI+MPaMPIO
jaVrWQrAacVgj8b60YUfRjO75xXLrHAnks4pDHi7V/mOfD0NsDYOaurkXY1IR5NsVQFQJPTChhB+
mob3JPsze13kBvE7wy6mEyV5FpKjGgeXliHLmDtMBg71TVpGZ81uC8LNU2J9DhWN7C0gUnKKNtjp
xZBO4a3vSf27z2S103pOrVD8y2U4yuykC3qCF1kKLzcqbXcFDu/fqTuv5ciRbMt+Edqg3fHK0MGg
TDJJ5guMTAEtHfrr73Kwrbuy6k6Vjdm8zFsKikAE4H78nL3XFqTJGlW+czo1PgUoH97jvnDuakMG
JzSKaGBKs3oaQ5SUFdDCJ6wsNFpFQnAJ2fTfZyN1f+Zlah4Eo7pdycjyPA8tCj7M4SjSTNA4bl8d
5qacvkNnNR+zcuY+WeyIDRzD0Kvvi4ScmyQ5h3StSDV0WHAROSP18qbGui5cq+Mcg/3SN+miBorQ
mQoK4aGFw3gKi7T9liUJtjdzSsujw+GMj6IpO/NYDm3GsQv//GZUZvCRTL7zLkKn/aKwPr8O5egc
i7mZ020JnG7cU3K5l5jstV/ZUMDBzH2PYQd+27CsmauxwCxXC+kab3Y09oS/+d5ToBp2yoFl9qpH
VnhiIh+bMAk8ZPHCFTC9a0DmhprSh1gIdYhrU96BsNQOT9GdvdFCBdW6bojgJ7VgWC3lvEN9s/xi
27ANiJYGOmdhVWyhQIxJ5fJKDBPJcLawN8LEccXISMDUTQCINfvSNzXXYRluq6riDFUVMXJzw0eF
bLvgvTAen3Kfe000JkfE2vWsF/wg1SZL6+JlbAfiaz1kwCYEH7IbGaLKxe2Yfpbp9Ja2rHdIlQkE
PVQj7tYNcXgACslZGb/mtjNdt3auaEtIMe1ppY+c56r4HFXMaQvPny5OCjWgCgjzA2kbfUzKRy+i
TzrOFM6n0AUrMY1mfYRRKH/a9RjejJk7HnwkTJd48dR7kUL7MYJIfWAjNI5jXU+X1DAq4DAYkR5x
KqWP2BfoF1SFh5qRGR3JZIl3I5YSlG/PiTpO6vL74uUpCSjGwCwThODFcWBbpcqT/EITcZZXcolO
5zH1B1pBbqToea/s5nuXhvOr44Xux+xgsU67IblVLb3PGun4ox/RBEDsZStymch8JmYeBCRvyaWr
Mmy7deUm+2SeoWAhr310KtIu+rq7tNYw7ijNAsLEJ+voj315m7p9f49cpNqEuPVOfrUEj66PCyap
hva1HAjbUaIdztjZzFMwueKc5H5132W1/9X3JOyASIbxMWxj3SiMbPrlMNwZognL+p6hGvg2SG85
MN8DIWRPuCOjxjnWY8Ssu2jb7gIaLznU+YC7G/t17FyNVh7c+l3Yf+tdZW6GfmaukLSgO/26maBq
YNZAyxoAEAiAMfr9UqAAbeQIr9f3w1ub0cPDUNTkXgyMAa7qvB6OdrWIa3eAII0ypHGP4LcrccUZ
I3x1JY+j0ZTu+5xH1Q70ClKUUfinpkuWs+3CAwvwZqHfJjObWszuXixPMemOgiL7ivayfUvZwB5b
H/sNXV2B5m1wb8N2xjraj4J91Gcqn3V2cGGQWvCKMhW/y7LIsv3gyejc+R465NgJCb0yIw/vTuFZ
7p3bFVP9qwBs+uHaUr0srF67ifIOBWDgeW/RsJTvGaYjwZmBUTmKDSjOaRe/CoesR1ywoAuDoKeo
76eLVXsuAXKFg1tygkxKlz5+mlyEuwacrZPFWG9vWYN6Yw9iwhJAQpoTFDE+WAVWbYRkskQL4Ce9
vykk6AxvrsSD1TnQGqQZCFxHdj1cMsetvuWGY1zSAlYAeXyarzPTyfDT8K7nIxcsblkNQqRxX4e0
w/IxDPDraC8/ETQVbsTSVntidvHQBUsHeLqyUORBZEBpZC3dTUqz972IHEJnFttNvttZZd/qgT60
tmV5NHjwyKucfIRRrnbliGoscH8wvblVpBNUp1xKeFdttWCiQQtFw81G5Aic0xyfJ6QZ7OB4p2/r
HqoQd+MA6jTM6+8osbCtMS9Uj4Nreo9VaKGDxvnkvxWGmT3riI1dQ1P3Hf80u4qv2uVchEK+mohO
N7D+kH9Aw4NT5Q8RDUBIIP3J9kZ3X3rjtM8Cg8eYfhK9zMmNi3fRxlMDNyVTxDtneX8RSJROnZVW
T21Ocwv0eHDdJiPrsxcZ41k1qb+fpgC1tTEaIT7CBDiA4X3IbB4eOBTZuyIIULA6FjehsyCt3YEO
tF9NCwHvxhDoOk8cHiLatdC4ZINSc6w8GntLHxKj2sI1xw5HL2gzLUIjLgMXy48zQamkdch2WllV
fRcOAdaasJOUfEiqsTCAc5VPHRr6bGuju3M2rUAbeVXVUIVgAePgPPIhJtkWJabpbep2AE9tNAp6
f6WH2miMQ/fQopnWpKcgeYSzYh4tSznPdpJj0kBRcWY2bj95oq7hCWcdeZLQ8ewrlBglAb+1iyWp
JxYntqrdwASeITPtL7t18uuaYHkU9P1wjUZqeKcTKC+JUVUHcP/+beaRXkl5CAEtVl1/s3iOOLuy
sA+eM82vsQkLavCjCpdWXNyWvewuCQq6l7Gp/AdhFAMmwGAOzwGZwdAUOXYx0XSro1+kOqwL9fK+
MmznuuxDoDHOMk9fQESIvWfQLojQn18qSJUQu8lrKxiavwkTmVLTp2gYDZHaD2Qp5NcYw/BEkZbz
3pQeBD00hyP5uHZ409QIIn0KabIPY2V8Ce0KRrmDWY73rquMfUDr91vneHNxm6Vhmt+0HEIJSCwF
rv+kTw9iIpjCSWxEL2Yw0JWPEwS37hVc1/6h45DT3JSxBD8yUQX6V76ZQrPg9BJ8RDRBjR1n0uip
x5XtgY5R6Z2ZjdRurglpiy4Rpk2KPrznbv2rJ5Ho2WxjQzBXnrK9xd70PFR2cjRqjH9XzK67hzj3
ck70sQXpukXZNZCm+BrWHxxqnwE5Fz/bdjAB5ebFtJVBJBhIUu8+pE3n/lIR7SnkV3Yxc3Cj4apn
neQSQcaQSLSh3js/uCd6BA2JM5+EVVdvLLDG/dJLrBTxElb35CoOD0A0yWkpCHcgztMWvxysCLfK
RxHDLBBJKlDqu6qAjGvh37ylxvbfm6pNb/oZ7DFTE6Wem3jy9pM5+wUuyNx5ITW9ItHBrDmicyxl
3l2gWnxMc9N6oDubPIxoqVh1c0VpneKS868mswvfGqclsCOWs86TjBhRIQYGkLZJqbdbxiOz+tYW
YT1u2AUY4KfEshL50XbyteUUdG+luUFGiwtplSy5iZYV+gMEQF2GyCfBT48zhckqmPPFblI0RAmM
KnfJ7go3uiY1vNgnvfLSzTwONYVJVJ8dXDDIxBYKbW9BO1BXzvgtw2+/L/IUc+LSRdREdc+UTNLF
eWP6lTzHw5xsqn6wQB7VBWTYpnJBh6FSXZ5ZtJwvdIzUtREF/TUwS8Ir8CYTSewJxHx5ZtzJorWO
OWH1z1RW44PAJMJy5GrLnyG99DFV4KvQSEoHcu1QwQSvXMNE/hmL4s1iqT4WUw5kKjfcvXRy74WD
BxaDqNBmhaJy1Isy6L7SoRF4W602Sp5IhiUAho45djF3SiFtlh4GgyUOH6s0ZVuZxlq7ubE+j4dU
5tUJmLh3dOLcPaZ11LMqTeVdRMoFOAcZfTc96d6xA87WjrcQQyoLa37yIzM4YK2JP6wy0LcGvVfS
oDhiTlcqa/xu43XzfJ+hiL9BtzwwAbfN4xQV/SMuZDpG1RwmNPunDE9tZvNioWJ0tzOZiYygBBsB
UY6IrSbk9b5Mli3lBPdbwRLuJ6yELBrLKR7K8qsHWX67LOiGmY2pm6ItcWkN9djjYc27/Gama8g5
Nhv2GUHauM7qsLurR4MY6nRQp8wNxNmLFDVUvAhCoBRZKHCxEsw+dRT8HJ2uB4mCY3xfhDYrEMum
+Y15Hm4I9H78ZHxMNczafYzT9OITDPhDmpzS2evDFB9rLYJvueXPMKJpRKQg0w4GO+aTQN00fLMg
nfDoV3BPbc8O3vM0C8UeiUFU672gLrdhIwBzGguEoH0+E0WvUwwkQky3TwiOawq4oJyFJ6aVWPn3
JkpQQaKhnfdUWQ2DYvTNXEHaDvwOanV4mu0kxI6jWXAYTXinm0mCXkas1XtfraBx3rMqs78gRNDd
0qpkEwkcOm6WUeH46FQbv7gwFHa5ZNi/4QAW3aSBqu+qMcIeNBVqAN/Gw96jxbdxm6J20viwhnAf
O5mHJ8ZMFQuKsm+XCYUvJEFiwSXeMESsHc+J68E0c+2COMeoumuRZX2bZdHdpfE0YzGEnPPaOT1e
Syuf3tn7ifwZ6BlgKcqOVcYCgqPcekaFjCsnE2+krFVHwFjelsis/tTPOnmHguDcg3C5QmE7XrlF
3t2ISmjvnJGTUJrnZJzPI22IA88M0zO70VAusgYdrDNFB/raR7OynySzU4aF4TmD3EJIRIgqEZ+s
dbOYHimufjNNLz7WcXnk3LM8NTl5rbXsi2flNXIb1Iaxm1QePo6RB+Qyh3waJR3WSI+I6P0iyZww
gz55UlXiHcgiHe/BQZr7qjX6s0ksI0EBhLTRCTeh2YOGcozDhH2R8hCbyNYtI1hvNcyI3TBh078i
CmkG8RVHhK5hYhn0Jmr57EchzNNN6RvdK+hpkqBUHgTb1ognRADtSBoLUiA2Gt4644QXMzwF9ExJ
eBlIJG6xA9nKSn8ZExJJgibK+iXtF3SkZqdYbfBVncLWo6RsUmaoaUuqN4XstVpMzJNc7A+sQAh6
c7sB1mZOP1wix0lSlvmPrmkzQBXC+bKIOf1CnlTxHOdYv2zgIY/ewgTeokw7K1E7P4gwsV67yInx
T5iRo9jVSRjyjAEPL4oz8lFdO4VZWSBomqtkQD9usvbOTe49yVyQZG+45ffYQ/uM0MZ45Dqda1J7
/Wd/pJ2p8JUf+0XSFx1m271RgtRWZr1RwwCzIe9bgrMF9GG13xMWW2wxZYNjKQbISdxbx8IzUx3t
JzBXxFeFbf7Aywt+GgkHoRxNzZMfDiiigqa6Ccox5b5HLAG/jJorD10QD6gPN4BzwCxG5YIRaRRP
FQEo9PmakN2QfGDqm1Z06jaJUoENLqhvIiEwMUi29dikKUxEVnftRiN69xlh1LaYWvy0VlxeF4an
bsekse5LEKHbxZnts0hq+d1KIhgUQRLZ94zNcevXKRgSm3bspoISvVOWAQds0rI8VaqtmzbTAwUo
pBQCHTdFjPfC5FgKDDxwiKJeNI4Wru9ecUfRw84ieQ2P0d8t6C7xryVC40CAZ22tpEEGHNTFiTjT
EEtg037N51H8UMEUnIHOjLfBCM7FI0/zyQzs7G4qBmsP2og4Nwrj9tVbmv5Vwl+BfIZa8EQCmQ41
ZWEVjkVgs5f7j8gkIHrp1PuuldklUan3qAJnhAmclafehh8TdvHytejs6thN+GGZopuPYZVMVCud
1Fq/ZRpvDKQu7DqWDOUmH8PpRRL1kuzoh9msd43/bILJAyFjDy5zqAhTv3RccjuttkCIXLVCEqlX
Icxu6MJAJUXH+m3qI6r5Km2T7TKBbNh5jLRAvkVIF7BXFXJHCcpgvyaBFDpUiF8+oREXcWZ4xQqg
mFs18GTLMmzelJMrYmUajEPE4/CVjoMzMhZPjQzq5xqsIVjfILuHTEQiMg3N4rFOENEbU41BIR98
76VpgRdo02rsXdstDw/CbmY46H578xGryIwiFw7JcLXOCP9fD8r/Pxp/C/MPU9K/TL93qqvK5P2P
83L9DZ+Tb1v+yzYD9C+uxwDECjyGwp+Tb9v6l6QSE4EX2LjaPJOx8L8n317wL1+rAnH9CEfa0uKb
/j359sS/PMu3+Aax/jT+6/9i8q3H+H8YfQvTFLZDW1daxB8EaPX+NNRd4iU1Mg51eLVQNBdDGxzq
oX9NTZOOt8iW/eQGh1lNEum5/Kn86dlt5Uu84NwNVO+Q9OHdIegiBloE1S7XK3Wsk+wMrF47NGY2
hvO9q4XStAJPCQvDqVzyS+hS8dk9x4ohrJb9H979/2XOLpzfR9T6qhzTc11LWI7HSFqiKfjjqHoU
UOunvjG36WR+pZcE10AXA25s6eqOk4lnqOEShMHZ7XXI3UKL23pbcCgc6KeQXlX+8ity9vSXNobp
045IvuQI7PYDhe6GRG1vR7cXiEyE4ZUj/M1MBxzhq7WTOjm7qMHkR3QlqOFYONwBJ6Swe3p+DFM2
kjo9w+oE31TgftQ/1mtIO2i6jryViU3D1z3lSm/iTYeZuiIy0CtrWNyo6ScPAY7fo63MC+ghZhEc
bGcwsBQjaDRtSH8Jx/8ymrItUuuPJEHk4yu49JkZKGhTJGvaTfsld2J9LBvCZYPf+jFA+X1qJu9n
YuVAiexZpz/wu02T5WgiG5q3m9fKyGsT9NGhdX39BfWy9xmeagXvz2zI3mIvCw4tTrM5N/od/RJg
/zZ7Yppe6D9Eu4aWPRvaka1LbdO6h46NjBC/IDeSNyhSS2rAAnV+S+9YnVVW/BrSnZiNp6X9OryT
kxUCPpbXqP6afWR1X+WIYCBbfFB2+m2b1SWYOalAa0iRzCZATVsAbXXLySuu6ATRtCVzJ0XHR80M
ETYcvpj4PWN6mSjMxc/1Y6DpwJxBlcEhDonXkfVwLbPgoeU5pX0LwcPskvrzF6ZhFu3CrNqpeWlP
uWs8luXwEQ6kSHPcW+AZ8hamlDmnBSCeETjh2Y9brI9tdmSSAkMh9yFoDd9zfwGEWvKvyn6pIgcJ
pCrMa6/hzZNOegL7991RdEACDHRTFeJxHfHgew0t1HQMwL3q97AzSaMup+I5aagloT+1p9QsvC36
m+/r5yft9APHwcfs8SBQxUgrizHQ8HVITRdIWTgYm7FiIMCsK2oYvWA/fC5E7lwZA9kZii4u60Rw
zvrsbC3N98SPnhIJiRpj4GXobP3M84NEYDKd7Pd5llf7vAaiaKr4qz1Jdu5RB/4OKJwFA7zrlpOw
bkP6qYZpci+TVUN4PemDcEOikd8ZT6Pa5g4f4fr4JmmtyP/gwez8I63//iDDkYupG4jEFNlAT6Te
Qfnt5OERKhJeRCp/rLdEVzHvsvp/f3/KmezwURWY49yiUVuTZLxNbfG/fYKBq+f3wN12rqr+XXHi
3LVIeDfrvaoUsAnZ3//3a9a7lyQGqARZSyocDo3PDx/OGFMVG/qMf8r0/9dGvuzBsj4UueNQTOPm
A5V7n5SsqJ0KvC2jFIrCiALKt7hKBCYz58Hwev3o1wtf/wTChregraFzJsHNuhiF+j2YOa9t1vtu
vbL1y1rUg2QlkqLkYP6exhiTvm0lD0mjIVFmeK4aDxRLpjYFEC3fbI1dSjly1dfMe9YvX380gmcS
RfKg5/cGT6iYq0xc0R3X83jCU/Ko+GFE7VPvwC2bkgxnwNzS+eIinJoMz4mmwGb9q8nSfBU4NvmO
00ikqHtYX3VsmLeR52LmjaIdWcjBIch7Z5Mp+RFa6cuMaozYkOeoA2C6PtO+ZezmaCwPfUyH44pO
q9hF+UeZG3toMD7BS6SsJC25JBwG9+x1CBPL5DD7Zn+qCjIW3YhFI0HLUPiE9aEidPdsTBizfWbr
dXVYP+3KRIAz0ni+4m7MPYIvsuhaGZTOk5BbxgP9IdNLBvq1C2kz941eOpxgeM+67DGnNAxCwlH4
ZF39NAPQeaY3+5SU3LUFIOOXojFBIkRzyL0zHzg2Yg9l5nUp6kteM/KZ67usYkVJ1TWWSjxV+gmT
lrIu68uzWnXqouhX4jvb2IHK13dYVd14/Oonz2lT0+Ga0oAJSLdf32XoMOCinIWWVASDfWJiGmfQ
b1hOBovMg8ag4UTLfT/0Sm4gPbJw6c08HDpQREvzUiKWPmBPgbSW+7ss5/H0CnI3ZiOBZa8vXiu6
NHFj/ZDoWaXHxSJs5vP2hDnUB+DcifRlHWLVSofwaUr4Z78h1INDquLuor277MuEbQKhAZQQ16uR
A033tUmEdeK6N61e8GmKyIOyl/uCphygUP+2bLnT6p7VlDQ1+7EcE+31uld6q0J3hozGNo7rk7Fu
XOOwkJ5BjhwDaEAOwdO0cBYZ9UKEKN+8wnIWhPaekbra2jy1e8JPbpal58czUd9GeYH6gbC+BulH
3WDUMPEiAiMBE+FwAe+e6bRbFbO1hVnxAWYw2XiBmm6tYDGAhDF/6xlXntqmP/h98aUgT+PI6WHc
Ch/t7Ewzb9tB8N1UOOeuahow97F3w/Pb8Gh0ajsU+IWUH5/6mhkERQd3M48/1pP0ZJQF/IemCs9p
4HQ7uhNPa2UGCdQ8IrckHowvRaYuiEMtHjGWWeeRNFH06C90CZfzenflzXxXEaZoNi8EKoxHYhqS
nSGnI3PFXTPNR5SN/lU7YIVorV/r8oThFSzkGLlXmOQtlqSBOSiGJBqGLZzlnVMPpE0FjGcKE6aM
kXUYejgF1Tafkf4MjKeRcIQdwbgK3PoWuwGoaL2dDg5a9EB9iy12FCv1EFOhtWceStURmylgW+S7
vd4ElYuJGNBueq1Y8yHRWhdLTNcWck9sf7VFiGnxaLrpI+Cnl/WNqHzIUgD2nte9zxDErhTVHjLt
fYmiHNMobzCOsfjLSLjnbn0nSw7Tpd+SrUTiCI1RIK40pDGnxdNrbQ+AmpojDcxpqy+KW10drBpj
ythicoKKSn44n0tSoPvhXNnvyoJ7UCjuBpuqQX8PS3zHMZsqXP8tQs1w1UcAmmOIF7oK84V4onOA
1aZRtFtjOgdrIQHTE4iv5aFx4/uGGghtJHdribA+hOuf4phQGYHz4/NixpEd1h7zI2oHllq/PXU9
94dMHTQZDbEbjGR64t3ksK1T815U7XA9I2KXT+suKASLYyKc50h9gcqeuywDQpeGFdM4Deq5JYEu
uSpbQQUu5+fCIRUtzGCIrb9m3T9HvdYEemvHqmrmy9vggcorIqbYXdUcFJKL/XqHeRlEujIcGJLb
X9Q43zay/WgkI5OQ+8uDKRs1I1F+7qPpDMsxUcQvpbApJziEBAa2OFQbJphJ8ishIHOa8nF99u1U
wrdKk5toYW1e7wrUZZog6/8as2Derv+0LiVe2b8wLoEEw24+aTDekE73jftjJvDx8xoQ/b53TrJX
PkvbulqFpMXt1rXH0iVXRYEX60W9/h65OaM1vT04ayXCTty7OshLbxLrot+ajBcHgpDTnjVxXbsM
j0cirADEweW6znSFNIrlTSbxyFbodqizOAA1DTkYPWOyBbq1ripKJnGfB/7fhPG/CZv/fN7itIU5
2Hfpwli+xE79+3lraFg1/baVnzXUeiM3k/yCngMlm+G+QGYicAerNXLVEM8SMXymT3GQJvEpqMAE
mS4gSVexVpner6WxX+hckS+pXPwiEe54s72j4dL+w+t23D+dfh2U6GzLjmW7ju05klP7H8+JMbPj
LhutaKd697ouAPZAtchiv9zqD35vBMs5y0xSBB38m7zbddw/ZA1PH/PbkvhztRxkRtj8iKzoCn7S
QRnGjQ08dRt6Y3HkJHSlJBTxlHHOaAwNLhIWDwc9XWYvxGsn1hceXU1X+TGw3yD36N/WsniJ1e7v
D8W2/9drdUyXVoL0bNu3XRT4f7zWgLOKh7Qm3BK6R2VL5Di5oJzpSl0AG/UYHKbY4AyrXy9nhM+j
ree3yHJc436tdzITyryqETCXqnZ2haSqjVqYodSR7TBVZBGxhJlWd6J63AydpDde+td+MXX/cDWO
frX/lezTqDV9bjoMADTpfde39B35BzG6X1L1MkGCHV5uu8T71bsdgRR2eFwi+G8AeO+tFhqdqUSh
uZDJaV040LKdel/BOpzzO/xYz4UBEGB9ytZnOyfK9ugHzb7L7bc5j7fSLGbKvajZOzFp3goliDdW
eKgCoBS6Qu1mAKbMbtc3tTfpqKHJHuLvf//hOfoB+tPl4nWAMO/jg/DRov9+uaMcs3TwGtqTLshJ
CyCPUdw5wEIUSpLrStFMoJO4I3jptpjTifKY+sK2AG6t2+FawOk9ZP0oCjlCsAEd5iVQ42cFFrBn
pW5m/qoLg6WB8oKwqXZaKCYwa1LGplfrAkMjaSZmUUH5qLajtH/9/XXqvtbv12lxhRbqAglBxJTy
Tzfp2CHJVDa2s3WLQiZFpI8Wxs7sylcOk3jEGBwp42E/EVkbZF8YCs5095GuIQ35+vevxhG6T/Tb
287LQY2GZ9+yAm41vX784S4bExMEmJW5W5wtP/ogig/IGzlp1LqGDkeVH8aFRoc1zf0V030fMNM8
k0kb+cwLgEsgD2GIbd0uUUhfozOjo5IQ8cNsQjsIbDd2+cZB3axHTzh230h+Z6pjBheOqVRPegPl
5Cnbafosj4bGlIRRsVcc0HRrtJycdz0svfVssVZ7RkgnR4T9gxu07A/ruXhUB5rE9tY2ccAyYt2t
P3l9/CXdFVlcm20YbSPd1otSLKD8OG2/lu+ZyzkwCcCITnCnGn0E1vV6mmYGSLBfqpweeXKu1wOn
7BySlsTHuo9XepuxbGr3NsT9PBEQFUHrl0DFeJ5e1uelTajTm4mWRmDJeT/OAObUMhLxl4TntcfI
qI+IJnlZ36C1yWAPCb186pEJQxxYK7RdDULFDj4qEcAuKqrgKTfM3YTacUPPRx/20T8zumCVQ+aw
0yVRNKYMANpmj4r6PDLq4dyivq4HsbWRVKK6W1JOEmNBX2cKeURIZP8ZZf6lc703x4uTbQYq56DS
6JTHgb2v4UXuU2/oDlnlL5uIxEg8DqBKDqPLJ7mWwAgPwLK7HyV94kthosNHdA0XkZBx8rJtAkkf
R34Ytst5ul1mWn3V4jIi5CUAsfvlog03M9J3W7IhyPLe2pJ6AqFFt4vq+Zw6wEfJKTeeCkr9wVqe
oAqxjPNpUXAPx4xPGh4le5PIu+leRVRos3EygECRCs7kdzDG/aAmWFycBzahqSjB79Fz09OBsAV4
uNqMabKx6mHT6j0g78C2VjE5hmjiielz/K/rXuITgM49mv5Yl9xMELvTkEi8LrAWNLfdTwJq3I1y
0vEKoi6IM4FgPTSbB4KTn0QyQPUrMtIWlmS5EmJ+jOZZnC0PaCyMmCsHARk59O1pDBLWX/Q8PEGg
JyybGbY+lTP60wki0Wm92E4NYptM6V7AHTl7cpAX98daZCYETQ+qoZLmcLeW20hqtoq11aHHmJbx
42ffWp8/c3NpTiw0bksu0TRXFJkp/1osB6ZcKKmlOK3X58cIFSjLN56uXzx9bGRVQYKmUkRuY8xv
I7eBeCWBbpg2TDYlJKyGw6mvmi9BnLloByPtxk/7HcorOjmucZsqV27WJdyQhnmq0UHOBQSPMW7P
UAT51KzsZ9EsMP+i0bqEJOti3p+v65Q0ZN0sMAq2ZuFGN36L4HMW8349PVpt5qBBb8L1xG1S4W2F
ldL1ZGGJqrkGTwZeu+dkm1zTwop20djAV1TENRX6TLQ+w4yqIMU0HAX+28WN2I7iFHFrQ/jOMnN0
dWeHqCyzVgtZMTz0KQUTJW69r63gmbPrKddthColx6/ysPyXZCSpOnhbt4FeU8OKhBYsmY97DykM
bvy0OGH/PCDGVEe/nbSE0ODHefdAOrKdRa24dizdluSmVmCmpzFxLvVGycw40O4SHn4KoUz29KJi
Rr51EARnqWuVZKJfNkX+xVzEXZB2QP/KX2ub0dT3b88WH2HZoYbF6U7k1Hrpo14lSMUsjzL1DpaJ
wBKW7OfdNSIMu1b9vfoYwnuZEoaryy85Ji8waI7rXbtWhusTgyGRQQEHpCvfnjCsG0S4eL51WQ+C
bp28OsTugbjzPnryAg5/v+dZeur05z2PIjGgRpTSD2h1/b7nOaUb5DZzxu0sTOtSugerkKgndWXX
Ef79OT9x9ZZj59iBiFIabdpNuoUfcw6vBEwqN4/NC3QgcLq02SvXZD/nZpaz4gtYpJc+ufET9XWw
u4wb6rbRZHu9crcGIXYEqV7W1pHMuvC8SNbHwKKyU6Ct/Op5fdDK+EuWdVhNOIDSOyNzksN4r9vt
vRhoZxO4E6bwPNZPRRhKAtQgK7SxuNn1IgFPljtBElwwTeHVeswrHY6sQbSrMnI9IVmdbFKPAeG+
mNlkXdY21AT0RPjLtMVUczNZ45eiUM9BIp/XA5lT0hdCgvzvLvF6Bpto92y9ERWDlNjvXAeVORlD
wo6PQg/KHXgZRFAcbE4UWyzqhP+prd6i9LvhjsZrlMjxc4jyn/+6tui57teONpJJnOuIlD57wj3I
JZEg+NAfR9K4tKFabD/pwdTFMMfbcVt5Tvf4D/fMX4pxCxuuXh98j0KI0OjfbxkrmJlVkxW7dUwm
VesJF3XfF9FdrX379d7J5fBtMOfvRu9Cs+/T65Hr4WTECpmENFvaIT/9w8v6a/XmmCaoZ9t0LSks
909TwDKV0zgJDKgN46QNJpDdMLhPrjfRgVzvFH24pxxl/O/3e8zqI+wFu9//w8vwf7cXc1axHNOm
1kP5SEnLxOz3tyeI5QIxmQZwS+Deochu7FTHhowxVi6yBXSrZK06iGGhFFfYn5A+6fkM+xyHyyHK
4s2IqNIk22GtitavXiZo87YEp+6XRzf+YRgN4Cwv+1bg1rnKuT+s5zATO4Ve0x7fQt2gMdBWblpM
K9mCxLK3nzm40lIiAoOmQifICNVOJycwbzvJ7mSl0fVQWPVtNBwTZMK3Ea3UJGnhDTDaTGbzOJAb
wQl/JMPVS7yzFc7PvWWy4hJwuE2FwXfQ2VifWCwA9HobDsEjfY7GYrSQOIw+g/FjFp2/R1/6dSqc
ZxnBI4A7vC6q+JQgoJTp42SU0XFs0brrF0Zr82vXQ2XBdfo20Xn5PKcKnEaKjWnUM2ULIE45uUwp
1pkZGhANp86vwMU9Ap2cthyBntACB59j3h5qid58XZ5UHfjG9j07mbd1GojrpvmTiuMChnJfMvMY
qY0O/AM1HlFs+3W0Bk+p2VGrfa6PhIR6B3GxJ/r469pQo1z2YvWWl+7Dekr+fETr4WOurHfdnKFV
/dOIEHXy6K4V4Dr2DeIzbEZW2YleoREK0BTis22+PlVRfIzA0Jo8U+tjpw+4qmlZ3/TRYT2ymXrN
G6vrOiRDeKBQ6Xs+iPW3pRB2XCCKaXvs6Ex1Y3K7PpDrBHR92conn6n1YD5XDG9U496ur68X0Yc3
w/7QZZMe0yoSCP+hOWPrI/zvhy/HCgLY6kgjPJ/n5/fHRsZBtEDnt4n4Y6rh+enrkn2zjJZMDW4b
R39C60e7bhXrmLkO9BBYt7XXVxkt8U978i5Vp+RXCbta7/f/qVeGgGyMQKYvf/+4/0VRwdMOlYD9
08PzQy7mn3pKIchv0xgHZ8s0itOGXmhsqI2MD2usghFhqvjrPqdbXv84d7pBoTdXW5+V7M59tPt6
IRYofFqfGDTiUGFI/v1sqdIeFgU+BIhxnyPzLhjv8B0Q0tbt1kEt89l/6rZYf13gXb2y+yAahHRd
70/dli4gmBnUqPgcYWeE3F7Fln+PThnpwpgIWq2tsV3b8qr0DiNYdIA97n0Wtoxt9LzImO1nRcH1
yeT4P3YeHf1u/n6TuD5SMYvbQ7p08f6kXxF5Vf4Pcee1HDeWZdEvQge8eU1vSSY99YKQKBHee3z9
rHvZM1XFLooxNQ/z0BXdXRIygcR15+y9dh8mg70K/IJw1ul+nhj7HkYyOuSAQeZ5vAICw6GVQo88
b8YxjZhE6CX4ZeaBiTYvMm0JomKf0U/epm/i/CQXCFkYkl3M0mkuQ4iRaBLVeLkVlC0AzVLZCmIo
aBChnL54k3i8H++Okg/FEKrwotBlf6w/BMAp4HV21Cen1D6jfKPFVwz7cvaRImjTmz5wsHNoSane
Sg/NeNtGzsVu4OSIZFwIiHfD+GA7xYOLe+tYdGN7W+v1Tu0LVLWWah7lPwKyl3laYMnHZlPE4beM
3PZrrVppJYGdFV4vtTyNaW4d1EMbdM6VYyvEGNreq5L2my707duU2FDyjbaenUxr8zzRk9rwqAAg
T4wyLbN3UdAUGz8zbntWW74zoZXoSqxl3yukDaCv2zeUCGat79aBkXCWJsojoS9yX1hn+vF0T0fW
udF3VsjaNQhjZw8OESe+et4BA7r2TFEhV1vvZNNx90Oyt4uOLyDBQ2ql/IS1cTHtHNJmFR1rlZFY
ODg1fJDP+oS9zK3i/aTgVsS+vyL2AKEuKIglJ3J1RYoYfbqVCRQzUVaUww4cu7eJqhzAsO5qEGj9
8IgtattSPY1gqJn1IYph8zs+69B8je/q3FJII4sE+U3CaSQK8p9GMG5ck6hBJl+TaLfMo9QcCtoP
dl1Ikm+uotzHAVynbu0MvJpGb25YUILYVFaGQ+OyCPewC7fQ0omE4SCdtgS7OAoqBjB9Y7CgVUWg
j3LKJ+O6idJdVHlbezXXiKgRwc5xvJvS6ZApr222r7KcFmiTfnMr3GUisiByrWea75vQyZ8QTnjh
anoA1YwvR7XQfWZ3DWjBWNM4HT+N4NEAqIVrLdDXZQnhrHDO9VF/6yzjSh1R6DTlTYgEvXI1BuKO
r7pQtXMyrCq29bn9s4r7s6EibJqXGy2jmZmYizMQZK98HqhOLqPOuPIVdWUE5L2PG/Ec0+CxbxHs
2gVsIPIX3Ux47N4cSMyzdnIck+BlB0F3RsCvvjMTkY8RRfvZFOpSjafZ/+AT68Lj9c0fknqbHRVC
qtQhWLFpd+GO09F3J+NKxNuFXQ+cATdqoux4xOHaQVflC+Yxl8QrcDW39NO0NIOJSuYDXvVzUGUn
LeqONK7oo9vHBpFqwsWLyvwB2niFo/Z72oVrv/jZN9MyBUo2YQzuE+9mxhQ9BjotVmu4G01E+klp
Ip7o9wT9rRrbPzt1Bt9+vLb1dpd61qNPn0cFV8bXepmSDsYsWx1Qm0Vyk8bTMq+sx8kKn5XGpBgF
+n1wbSzt+jYoemCdNfvQkoynjGC7xCd4U8s3SWPuBPh71turit7G6M6HMBs2mq2iSO/0rVpMq8HK
d2rmP4MXoYpFFDQ94bUeUq21EvaWVR9CmUc0jiLW06vbqUCAH56sdBSC9Uugq/vMvVGU6XoY/GXZ
PKMSW5pWcZsUxnLUkxfVxP5ZBpja4MOge3M8DnLhla40N+WMQ1DJXyysYgHglH6kY2Zm+WG0i62f
59d6Sv+1aM6t0iMpuUS+f4U9YVG62raCDRCpp9A1rqM0ucxF+DTa/o1HGHekqivbI9KGU6LpHplI
VizybIz9DdgqhI2g8jwWE6U210F7M+k7Jbl4NUmfpfbDiwAEmmp7O5TecfROSkgRTbdXenFXaJsU
Lq7WPxnhLy18EEzqBY6ntQ75vRKR8XeRa1/yYHWt99/56qMf7EqDYvdDZz74GDtS560wh1VOuTEN
djMoBqxPCA1wH1N5LU8U91dzCgvx3EbN0tPvcCU5BWzdW71+VcsbFVepol8FCkO+nfZ0bGhooZWy
IAVN6SVxYkiGYv4MlpDeKo/yHFsVvyvW3hyv9LbGsY9crUuuq5H0HJWQ5AGOYg6bFHnxoSFU1Adj
M6KOA+lNYSABxhMstba8HptDzYAGSI8koIYCPaNH+tEG1q0zt8fGDDarcPQWnX90+YVcQtSH1tmF
JTI/8zIbr6PS7ca+vrXsEZKmvpz4coNZHhUzPQSiuYY2T9H6k6sU2zx4qzxylKPTXHkrjfiUrCYK
PaoBHLyYdblxAyQ+erf2LB0FWbLu3KvGgMVsNQu8m1iBnW2ao48gVaFu8qXq34T+mRrUrtKQuuvJ
KZ5AL7PTd8ubzsz2hqZuGqum5vmjL/XTmNd7bEYrwyaGC2ysWyeHcdxWRHkWoYJHyEnxkVA7oLbN
Km5uY38sNhzl9nVBjhB9aoV0A1JRF13YcnpoAGz21NwshdBG9Va3nsBErxRao0O/V6Ng5ftvRUXC
IjOJSAE0WvKlfo46iSAHjVi/Cjos4eYLKuKLtqUradmvnWGTnlscOTwv1PpRgyJI4wUI+7U2UBFH
a2mTtDg9tdG6B1xs+MoyIiraGd8sil8g9tfWTIVFc58iSEyW5a/rornv+IpaUBCakqmIOyisFM2t
SdNdQdkxUmJDbbqetPwhUKe7WkVd6Sk0FK36YPXzYVDGNRpCxhglw3RpqsBAqjhE/1gCjlevi6Tb
GEm11Uh3VfFhk863zYg61PoXnAk6rGnyoMDUH301vVYN/dWmXK8aROFMJoszjjOP5cUIlpl39AvG
keHEh868KcPkdWywTGQFvjAtdx4TB5cJXAPAt5Rvi5+mSlRKkOcrU+d+Oudp8IoHJ+kO2mgvCb68
myPK0S1yXE2Lb/THLM5WJOLM7bjSfeOqJ596VUb1nakFN7U6JNQqzZ+FhjcRBAHbeF7muUlOvers
jCK+7QYwqMQ4GQ+9/bPs8yPcGcS+2lJ3sKgpoijMvoaAR608NPlTlwe8CdRtc52Vc9NQaANJ8B1G
4caf7BdM/6s4I0HUd5WdniSXoL/u5/jo0tDUs2RHu/omNE06vKTGIyPJDO9G46+6L45jrRPmM0/t
luERRd05MpKtzaNP/OomgMah0AKp5uIhwatc6OxAUEb/gJf+o/K7gz0X0RFz3aEH7ERmknvUoZyt
2TXNFGktsGGBdksDnnQyqKQzCnokoWzb+rzrLrGJKzsnIjvBPqhF07LWVeaWWPsBiIm+Z0Bki5nX
7AMIHA4sqNe2+h1lIAKtzj+AffEPAaakQzyRp5i3eX0aWrdn7hjyY2lzqg7DbNonuRYh+gmqna74
yl3t4p5S5m48lFUd3Nt21oGhJMBM/ls7VUgkaadDn00BZtBWpyCd5qxF/FUoEv5qzkdEtOJ/hgVI
2NKYQPXKPxxPv/CU9aseyc8GnFhyT8w9C7A7pgevArAUcKxcszMuTo3vCvY5obpB/jjhHT0weDnR
Dln2qA5du3PrciRHKYXyYrXKcuwte1OXrbWWf6TWyHUO2ybfyguM1HKZIGZnB842e3SIqISuouJC
FJc3RMu3GDhey3/rxSi3FVx8LYlOCXo5/8kr9HUyYJaC+FKgLsKrTDzljnQOQjReJn/60ah8e/zx
QmqPB3NvNHepnd2SHa0zHKA6Tkj3OgcyO0qagHIOsJ2l2UdrbUhf45OmVZcQLic2y3Jr9ziQHKLi
hsY6AHbbAHFamb1x5zowlzejSSuYrtZzjOqMzlb0NDQ/KR0f1DG/C11CqeOOmRSaJ0ratymGmIHg
YViga9iayvzLZaUV/9HAdCclvYkBWis5jJgbSsdaTOtIm3Y1ei80WjVfNt2Fgz5sUiCzVk7QBi5A
Yu+164Yc5RTOQlQQJTyEwYNnNJsOM21e4xp0/NuqIVecAJJDX1z73ThsFaQScCngwwbBtp27A9yu
b9gC/W62N0KdFjYN3suuXLrgU2aVrZ6IsipRaYZziOpVu3hkttVxfnYWyHDDQ68ryLfs4MUJHVTH
NZp/kzSffBCBTe58NSXxC3MOYNX8YmR2yQHXgwZfk8oTM0flNBXmetOig4pMZtuC/FULvbw6YGXv
G6rgpQ1dvkCyR6u7G1yqpEoXHwictGuXlZ+eFEq68bVTadoaiXca3WvdLo6OUt0UXstrUczbFpC7
2aCArHXUsqVTb9NZgBdi4KMbv9WrRVsUORZv91fO9sAjz1Ur902Y3saZe1ZNTLSJ9ZjgtqgGpL24
2ged9ArLgNMLClcwStX2zqxuQudnyUWD0vxFd3kxYrCNImfHgfchz7ONHlvAuhOslgEFiYGwVUeJ
dhApl21LXSuZspFvMj9aIAxrtfql1y0P24khA7G3AzK0CCfWW8NkQAcWeuE4pGXFggZCHg8e6gML
E+a6MMpnAIjNGi3uDVhadK5r303XlJf7RQbaYQHRgtxzPHlzcztPwclQkKSOVfjgCAZU2RzMuIN+
F8fatgR+rJgH4Cm5nhdXUYfVNQrXWaJ7Z8VmjqjQEZ5Ri9x01cWwZ4KXJmvCbBsxmpFxir6erdsz
dYB0VZW6fdSUMlrOmeJuW62Ntlpub5QyC/cOmGJSnFPyQooHnZPkCu3qbdEqxbQnu7JlKhq2EIyr
Q1JMZ6lfnUWbQrHnJ7C52TF1FdLlA8Nc17k7nAPMtZOI3UshD66cRFevkMTay3BugAygM9xnmhIc
1dRYklkNsycVVd7MsKrz0EEEq/E2Ex2k88JnSqkcDLRXq5Cz66KZ/LsZMTs4t7LaVRmRelPlH6ve
OWp0UDiz0f6m3GRs20o1jnrnsm53VbyhuNbvQg1rNd2bYte7pgWQxHkiFSO+AXvOYFfbG1Dzv5JQ
O3YANtF0izi2KDJOSsayGCXmZdDYB3W90e+kcLlPMdPWeXCUz7TTNzFB7WVm1OvONAFxjiTjJamJ
5IIq84KoR33NPHYR8OTSg9ghReuyjuk23U7p3XnJsQH+h6F8zxv3kk/+T6hxJZ1JlI9zoP6ChnnH
3sQiXoRHWSLOXhOitSnoAthItI2pIK7KHR6kHUUWQqWAAW6aGinoOFo2l6ZD11T8aTexr9LUV9a+
zQHRoJbw/jcKBkNlk+himxbbfDPNVnHivQy9yTZlbva90LD1ndWsXzPpaEgMbTUXWf/eWVNBryyD
EDRU2s8+jKeMYZj0x94zdqmBrlQtsEGolbcuGj7JRZ0vPR0NrJY1ooD2hMrRE+05M/R2dVSRzqvs
A09p1pVSDzSz3QcpapIF6iwURlrdhYgmWtIeFaYFu52tl6O9w328Y66m/S7u12n9X3qe5MdRM9/F
zbI/byvjL0cwm8smBUzM5eSHS5GGlCv8USiUd15kzhJoFkwoobiUV9ZnVaETCTFBRXsc67lyrwbj
2SLuQxf2p9T1aLtwvJIPGKVaRikd4w3toi2RMRfWJ3pi74IL+UdCDXPH7KJydYXMWxHyLIwlFRPc
iBUWqwL5p6yG2sr06BmlMdCB0k6fWpKsFlXWXMA5YlwRnf7CUHdDGNabaNhbXRBtx/EVYy48EXoO
7+4QAq/FFAaHei8rm6KnWmqIv3QcbomZmGuE+BfFJNRAPvNAByiXNVspwHBwqtEgBYNuRsvayxmE
Y3JwkAwTltQQ1+GoN6TOSimsUpPQSZ8TjnNLdtE+EZtahw3K0DxLRULTaY9zMx9jr8reNQqJaNBE
2KwWuk1YovDczfOtbcfzWbRo5S3KWq1elx5/hlh1oa+XnQAyU+6oRNhSAzNkaCxxsi/kEwsMr95i
nl5LAa9UgMhqe4D3wSD0nEIOCl2pIJDdmsmrV9i1OcQQKiVtVlJCogjWWF5RHnQQwywVjWMauMGV
O1iPCuArACo03OTjlp4C35l3pM7ubcUk2NdVSRFxvY1sSCsdc+CI2HRlWyE9qVQHXgBegcJTRpy9
DgVTtJdls0P2wN59Ocr8ZvtRTsFLue+95t0NkdexwnGRsjfRz0LqGIOCWymVx7itzL1YolalSi+f
LLtV4SN/6kUWX4OSfwxTUBRCvDIUok3k8qaQUzHAwiThWchLpO3TF5oZQqX3vcr6WboZOwhx1dYy
HgiEZgYU1XUq0f1SaGOkyFCgNwyjmK4p58Pzp3MkO9ojh6XK4ggbljRJutJcaJSnl/J9CMu1wwuI
tL3XKOEo2/fOnq2XyzAAaPXURE25kr1E2f6y1YKJINsOxPzO2bZ2g2QX1ZnOC8MIqjljgM/A2zF2
KGrq6F5ODrYntnUddepa4a1Tc4Lp6p8NUK2FCUyP7s219PfUPZ190WArx+w4z0W7SavgGA4Tfjkc
PUvAGTv586TU6JiJ0PW+L8KGTmAaCaPvw98q2bOPTrMxAsqnHsqVIAkU+ikByY9NealL5iK9CfTb
maiNRco0/a60kT2tZMRTSXKdaBp7Y/MTZJ21FF24wvPu1Q4uQuRsgiZjKyz0aYnTA3dKRgHXRXwt
jCvg8xqEXFyTRgldd5SdQnuTT+jn1QzmismE8j9Tm3TyKazEblvU6zgFSzJoEeCVgrZhy2QrJ3mz
BhqQNuAi5QtfV6z7c3gtr+5HWEitPiF/KLZpMPdUkPW4/xkU5gsgM2WZJhDrhGMzjqdbEL6kGjTF
D82Yr8qsfNEoWoVe/VyEqMMjHaGApcVHPzHujD4Ld6oJK6AJypWiliWZfRlOQGEgqLKQA2+zkeNb
DjCVHdReZ8sp3yE14EgvtjN9GneC4PbYBfrZyQ26Dbr5rQtsmEBdRnOgHEpUUMJfRiAqLWWoc3KW
lJJ+OU3I1zzW2XP52GZVV7uSyrMQvcWqc0p12abw/d2EPMqoOvsZEqHWCNnEiUXJHq9Nu19Lk2Sf
Ql5qkDYvDMdyN25VltAbxCScZybKNBtbG68w+tt5V9UhXU4z3NAwSFZTD55ZSD2FDmFLF/GlFBv5
xMWVKkxUY6+9Dc5D1deUGGrr1VRahzeh+1a7EQhOCNgmI3phovKkqoxoMnQTUAeTTR6ipxcrK7RR
ARrBBrMtZccC9P+QjABOtJTWibgROfzlIFQVTIOJfi3lVcq0pZm984KieDe4ZL1J+EsArrkr5lUr
xI2w5bEQmbyWo7D4+cZ30qG3dZsQTirGraEBdAsIfxXKMbUnj9pluPE8f8gGnWwCy+lCTnnyd9Fx
eayNujrI3z8jYlHRdOt98yu1V4aNzlZ/ye1B2ctdY9sidNNxg6HMcq7kjci2rFgMwXztS6QmKDCi
X7ZtoYoKoXrPJLAIFWVF6RvyQ3FuGkGAZe6M/RCLUU4JD4OTnP7lgqQm9g5A0UEOklC30Engo+Jp
41R3gRB7OT2bQjSxZY8+sfHnKRc6KrdRQXahovobE0mn3CIQ6MvqFUImItBEft33ScpANjKAIgbN
w2B3ipIXPmNTE6CPXsinJF9OqWJK8yZYqFRlDl29k1tKqdod8uA5sro3uczIWSduvYuKcuN99UGg
1dLBSsiGZJl6l9G52mscB5S5SC+fPXsDx3IrnT2RET3nzKJyVZO/oJQy2Gn4Iw8oOcq1Vx0tJnkb
4GZ/+8di3PruamqifhvXVFudethJ844hpGR28g2PIrwhjPZz51GKF15tIam0IvM0cWTilI+8Ecx5
vDEL8yzmSAfG0aaCpKOYMX9XvFsKugby1uNDQvnBt9OXHtPdNmMcV9qU7+SziksCr5LR38uB3lND
Y95E5ItrLydV3KQtnidI54XYQ6ob65Fz+xh0/r+NykXfkQrYPUh5n9QgpgXVN7u2rrXQgkQkbPVD
BNxJjfEPBlO00crB2QEoWLmGchxi/XbC2S+nNkvoUaW7UK4uILgo9F4nwrEtpW9uyQ+NFvinE8fh
WnUylHZYbcJMWwyEOI089Y1cnee6o1KsjkvB5mzBHYKh0z1Moqz7yNob9v/KXo4wtJzlWn/tSuRL
gR89GgqUzz6mupa6QKINM4e0KAza4qs5GtNQaHjMU+IBk1+pnVRnuImbkCwPVgyhu5l7djugW26b
JHwwi9U4J5RohPTFGGMc+pm/VTBxwID2ryuhEv+f7YKLAmJGmD423jrq0wfu1D+Qh7onYOG+IdOT
7QBf0/abJ+J8FzqcvL3QQGe6gn412MLE1bd9jcxZKV6N1mgv4LCEQ41ZMnDR1educAU4Ye1pOCQG
PWp5CX7mYpRKl4R8IA6Ee4o11JmS53nohp3eIwsoxVEDNe8pMsmR1YR8V3r25IsmMQ9SgeLpeP8y
J5gXAZDSl2DGjVLPW0Ab9Lbq7pfUeXah8M/6KNsNNQ+3laHe2A7V09gKaRXU9mlKnHPl864Wqr5t
yuKUTCpE4NheNUIhJW7ZaMmAyPv23RTYtljVgsq5h3Jlbx2/XcrnbXrdY9/YO7mmiUEiZYtyl5QH
9+ZcMIdptQLc4Jt8M+TWQD4EudFuxalNjrSpsG6JA7elJkguCVT1qEz/W5kEHP7NLotn+W/8iSr8
lMIN6itge1Hjr+WkVotK5+yKlUDl2FKPK5XYzcpp71Qt3Maaa0kFE0g09CV196YUbEMnS0hA/W47
DGkJ0yFuNjQCGMKIhsU26X0GEw5ttyN6uUvno6Lqp6qb8o1Ua/Y1bXFdPKyMh/W+sR9GQte6NuVs
Ot3Ic4AH5Ww5gGFfyBEo5/AY6t26giwr3v4m6s5K4zfYF7BkwjU5ccA72XF25QuflZSamHr86Fu0
pGxb+Os7KGvS5T9o9gUJ1TMwtBN1gHfNGu3G58q3tr5lcYRUCd0Ss0Pb1T/kL6dnBOABXza0ymGc
MrKkJFTYr7y5MDE/GL/kvkpOO3IfEbe2t7Lz9qpoaDwQnCB1blKbO08NOA2CwaWhVJpLLNzAaI2I
CBUDWaqw214YcNXqKM+18oWXC1heBDduUK59S32MvKFczo/yLw0zXdQxGHXQXeb7hAD9u/PbfP1Q
jWC+avH+JCXHXSqw28TItn5vIDeLkdNEjfo0+O6bXDWwpCmLDGT/0lWytTy5S6G6r2Y3vpd/IzdK
EDRb74Y2SICMUAq5VZDLfjmfI7u95ZUvF6nyVgsvuMrhUf6OU2Ljn8CT2E9HdirKUh7y/R5Ul9AN
ymcXDZuu6C6OkCN3nYJdMaeEpeVr+WKIqanUav+gJ4gKwul5DibmEjymu84IL7k4F+lpo5IxkBzl
rQ5AbI00frTDhmiSku6Z/KwCQieIOxIUa+EZHRsuI3/pvlXfasXj6EzNWk798v+uvICda+zAItxZ
YhpUFCVeKb35rMRHZVCrgzxgWWOK+TnaxjM8MZDlqSAEtrzKlHFMJk4xVcgfS/yXWJwFRuGsANgf
DfS8ajO4y8Z5fp8uVB33BL2Od9uuXO26iZg300veKEieUfPke9XWDvLBya3k1EGw8AWjLQWyLbpV
8m4DBdJdjskBaT9zrz+Ck0Z6clLB558SuG++SjaXH7Bkw7cqXOZLv4DZqPR3Pccnqrh5vG6tXtmA
97wPepIbfFe7dWcV5LvcenCi5NzSNcRHy0YMW005j8uXXn6/2CoDtokcUNwEjqQbNvBfQRtPFMNz
aIhxa/4K5uSlSn3tNhq2wej176coyy4u4xwfUtdGWi4QPgMqJY55GB+T2mxYWKGEWWwcwAZD0U19
Y1l1ekTSV9ZuQrD8YfsytymqBnsu6XK3KzVE3DkGNDbc8lZyCDgqDEcrpbgqfyxbQS6jNSUndV45
qTrtYs6kvedeJ6ZzlustzkWO/dKUgR18MNNlPRv3lQkYtdHfQtU6ymlcnpkd4MzrLkJaIKcPaIrZ
2gnnYxqzoU9c7gJLbkA3UbmpgewhdCgvlskPkuaAANOSddI22edS4xgreuysvGSxILleFDFrjLFu
c6yuTvkY5mScZVq0DXuuHHSUfDL6mnI/5rj9gUAzwgzQcIzsy3eKkWHQ6JvbuHXuKFPxaDgDpX5H
sp2QfFVJufOMHpczDaqsypt9TGlsZi1ucj9bGSnyJCIuy3VuzPaqS7ylbww1teaw22oQrjYOkKeV
DYXJQlfAxNalmzpjBzbQMjVcYLENAmO6rXa21p3mhrxof0Pj+Dtx986m0an0584ud9nsZEP8w/f9
YYUZ+8Wx6p2V69mhRwPTVaCBEoVYoq4+Ykg7cuRiunNjn9ybUWS/PAxKmGzDJKY9C8+5jitAcW2w
jQ2Gl2KTBKiZHXEgpIXG3YAgwKkXPpYeoITVsUIqZufJQa+pAaddT88aE1SnJAHFXSTXhhscXWjW
nPTn6taFSbiP5/rXMEw+AgD4JQPJFSHs8GRqIBh1ytpyXGDII00so1D2xIkGSz/HydaC9tDhmiwp
SMHrLE99IRhWSXnTZKRjd3rpruNg3Q1qe/aNYlFYvoXuw7rgMck4+FNdGvNWX8Lko+gIv1oPxys3
HMOdtq9goa6mWSF2h7e6D407xkPQvLURWMeaUdJro3k0BvOmHavnmRysdT+AcJD/KKnAFOQVoGlR
yJEIhxsqTBSsO+NtntAYJiUZksoIytJRN1mjobNDqWp3JCNg1czWTYaVlieT4yEeoHYEoEZHBK1Z
WMast9aNbbp3jVU6eIcnAiXpj8Mmf6qa7JSL2EXdQcXf6Mpz6QTQuqxyXNf4EkPH7b65XvXdC5py
A58ceVPKXm9GIa13CViKuEt3jaeTAE1biq4bJQcD3clQhA/eBOIK+DzzVqiD4iUo1SDOqjT9iZ0l
3BsQtEt3LOEAiPMc7afvgRNcaImjBpzww5BJdYd17Seu01XqAT+ok/pINkm09lAl4+AZgN836WM1
QtrsnJj8m/YYZj31ws6j3WwFy7TdxucWCOg25py9NmIyI8Na/L0qMkSPZBvHfbvhL2fIXhX8Gx7e
vHFIXzhsWNu5qx8V6qzzAKSlLp5NWjobdHobZHcUujxyFX86iClOZWwgH3THozM03mOnf/cq4ycp
acYGXuKPSB31c4TBTgf8fvWI0ng++pgjyQM/g+OitGU4xap1OXujj0dkwMGF7JQetdEe6iyf7+je
FqDsXUcXAKAOvgOHqIVK09UV6jIPeMr02IGiX7foHXPgTHuzjEHF4HAeao3MgkrrzxpoiAFPUhJr
CzcOEeJ7pNI4pfk8UsMhi0PUhRpaJAD7CHL241cvVaK9mbXuwTGG624enE3ELgpBCEeOofieleRb
6RVlPDWhsRwWb4kzivjFbk9tLD6OVc9tRBNg2wmDpSLmNk6b8DvcHHQbWi1xKiiyHDVj4GJ+TNQT
GEoDOae1pooB4NPqHv2xsraNDVoJU/kampN/In32ZIZOtR+c8oFS3NYwkd7aFiY1MMlEXuhhsO3c
oTnH1OiVxpgOtpO1aMLo3KtUOw61m2Oh4S1kckNjQfJ4RD4Jpi59k3k9Kh6LB1F6QYksN8MbKk5G
DrHvUhf9v8JLfsaO/HNy4v85rFF8o9fijyTIf39DwX/8f8thFAJ3QivfBfL/QaK8/x4NHzIYxV94
J1Fquv4vyIgWcETd1HFEofJ/J1HiuP+XRxAwIQvQIKFE8Hf+TaLU7X/x7nhAMsBk2IjQcGH8m0Sp
q/+yXGwBquG6Gn4Wz/zfkCiFUP8PIb+CV8IxRQbjB7thphqtZpO9eh4uvr6NtoDrxu/Z3Z+ews37
Zf4MKPmrp/GPi3/ACYyR7/nQ1dIzAwwqitWyOtBDWESvnN1//xF/RYn88REfzF0mgdSTT3TUWWkv
ivLU9uffX1f7q8PhjwsLb8Cf2AM11kwT+E56nsOVYqD/WqYh3uO1U29ILOKg5uZfmCk+/agP9o60
igLCxLkHIpMLFHok+7GO/TC0bUR8g8k+64uHpf3VmvfHTX3w9IxVZNFM4KZqdKL3/U2WQIBc2Nft
t+a6/9b8+P2z++w3+WDB0UE1k3jD/UxEJBj5lVJd/f7CEi/yn2+r7n1wOmZa7OhGmfO2viUzkppl
dNQpUN/q5jql/XkIf3W733+UuOLffdIH4sfo1iIOjU9ChTBDLbmyX/T7Wt3P362X33/CB+jGf/8Y
ADf++oYllcKwjvmI4Pv4mr8mb8RaXJTbyFq22tZ9bc/aF5/02b18GONKMYxDNPFB9BSax/peuVWp
6i2UbXH9+1v5+x9c9z6Mc8IyizwUdxKiZW7jy6B+MYF8+ow+DG/fawq200V65sLFFQpaG60h2o1y
Ub9N9+R2oTryn4Iv7kM8kL/70T+M+YIN1EyUZ3Keo5MP6qEvahpOEeXY298/qL8auv74yT+MdM1U
rB4+bHomYR0VTV+g6fMD9YC2sVn+s4/4MMQRZBi+Y4Z8BOkgtfeNjFWPCKF/dvEPIxvUOrSWkO/v
eNeJf2roKhZ4F35/8U/mQUx8fx0QjTrYJs4lxhzOJoSVNF8X6ZP+6lz859n+4hb+fsHT3Q8DGxOZ
ApglYV5/7e+1H+Wb/4z+9/d38Mk4cD+MaKrZBDmhvDq3k42esR+fiJ/4YkH67NofBjHq2yQxWq6d
eq/JfKX797//zp+88x+RP0bcEYdHQsA5HgI4e56i0UKlFB6OWbuYx2zz+4/5+62A7n4YyF7XWFT2
eXM8AivvmbSVkewavMULSMr/7COMv74+OQSOTAGiz1Zg2RTHfKNiKDmW39svfgHts5/gw+gFkhiF
qhi9HXDCKxLabpRbapTGN2MZvLi7pb9GpPj7e/lkyhbbvj/vPlrKeIEjJ4o3c61c2SfrrTx7q2n7
+8t/Ngg+jOPW/+/Ld1x+3lEK3YSX31/6k4fkfBjEfmYmlYWM5Vxp5mtZslTX8Rfv0CevqvNh6E5B
NA0ihulcsyhbyn1jphsXtVoBO/WfffkPA1hvs1ab8KScqwaNBYr4Rlv//sqfrWSOuKk/7SfJxtIn
dAjJOVQIjNZJp9vZlVe9NIBR1haHXY6gAHLttiUQktzFdZ/X3RHRRHYo0rY4aPnsf/Vd/n5vS8L7
X7+LTXs7rYc5PrvTMrlSHwjTRZKtXMYHZoB/9oqZH+63GuocIfHgnIAArPUE2YY3gyo21GadBO2d
UafxF7fzycv8H2S91oxKPKTOyfeItq2SK6pkv9Ix3c7evJut/IsX+5MZTBzf/vwDmnZDR6cU7waF
ZURAz8GDVeMLXExfvX3iSn+z/XA+zJEdP/Ec2l5ydmdl26T1voq/h6iRfv8Gfvb9P0yPXYpHvMy5
OhKmbTF+74wbX4Ec8H0e7RWv5xez8CdnDKgkf31ODbBJtyJm+lyioPcWoKYwpkC57V79Z4QQWM96
94tf/rMJ4cMsiRS37HJFy864prGPQ87vkihf5dWwnDvE8//swX2YLHOs0LCy+RTzTHegc9e0MpMb
tVrTOP/9J3wyZ9of5kyz7dC25XxC1z6GLf6k8Qsv+2c/hv1hykRf41udyZWnC8iwbF7Yv7Jyow80
w8gPWiL/qosvfvhP3l6JYfnTBGc1feMbecXGCusb1lrFPrbuF/fx2QP6MJnMMOaq2GExaQfsadmb
Mx1+/+Q/eYPsD4Pa0dAaZkmWnZ2MpMHxrNcDwt6D19//s+uLG/rTQ+m0cO7tijw6SXicD7W+i9CX
NfpXc8ZnN/BhVIdIXms76vC3/xdn39EbORMs+YsI0JsrbTeb7aWWuRCSZobee/76DWrf29XU19UE
BgJ06EMVy2VlZUZGjCGsOFejipexmCo9IBVyezwI2rNbJo40AGAlMicRmHNaQIhh88LpwoGT4qJA
phBBbeRP5kCbEFUvYqvD1WIhxTw7UBZjNlzQD7vH30HZBSJxTKoM8hFincVA1KjJc4/sprc8dbaP
W6fsX5Ljs4witYTkZryfqwClIlnrR8ioQSoshsEMVmzJ8ql3TLxMWKwcCPp4DqtkvxD9I5GNQhyE
5RElATNypyvlSjeUsciEyZJCJIlARoxdwd+CylOibS+uLAKlaYlYhBnkI8wwMPE+yECTpp0H4VfR
XR8vAeUmlwhrFaYo75vFvNi3PsKFXYviXLEdMgdpizc2hlooSpjUfzNXEuEDtUmdldAILvYsqlo+
czVkYQPa4AjiYHGlC9qDViLM1gTlK4DZsWFjFHLVkPk1Gs3IRL2VkSp0fZA+VisLTtlXEmHHJAHV
eKAPjYGnNfLeqX9BRDmeIeyOcnCj//14eWhLTxizsmLDMuNTnL9wANzayZTRlLqV2AttBIQhgyBs
AvjBcrhV5M+RXwMPJlJlFng4wcsWrgyB1gthyQYFJZtcj16yG6raoIIiTSZSdUFuIMCgrHEo0SaK
OOVp3lZiiiqAveof0u7UCi4ITR+vAXVPEUfb50UujYM23ksgfRGacxrdwKzPTFA0a14DdTYrIUE1
0crFSxkJyYATZj5IoEDZ5Yk88MxCidQvCA6mP48HQ2udWPNyEgQ+VYTZ44fmACgaVpq/KYO6cigo
Hq9ILDYS9hKQYfzoBZyb5BYK40UGOrq7IrTk2fy3IRBLDUUF1EWAQgIVpE9tc42UrzlY2au0zydW
Wha7MYgZNK21qOYHMArE7Xp+UVEtx67MEOVGFQhjPvaKOvPAQ3h98o6C5mRcs0e0hglLzmYj+Gpz
NDwWIAdOru309Hi+Kf7Okl77y6ECeC/zl0mRU5MV7IkzkbHPx5X5oLVOGGwGdJwxOwaTx1T7JHF4
EASh/Kn5t6vzm1T9hzOYZ9MYQM5k9Hzh7DfHoHPr+OvxtFBO0jfT/o+mBTAM9e0oj94EQQ4W5LNJ
k20gc7jiJtOaJw4q2G4LsSt6NN95DHzMhHnTxtd/+3TilPbckDBz0o0el7yzCAkCzxkMt39rmzid
Te+LxSjgu1FHpVfgzJ5UvOHqlbNPcVe+ydF+TLriA3k9SiNOz6DgumK1d7DJOVypHSVgyoSkeHk8
CprN54ljKtRFOKPIEZt+QgENwEAQSJXlYwA0GdjFvF4AN1MEJMYENi1eRGXK434p4/um2vsxPlXp
UOLMh5PH1gDuCBCRF80ErDKF/8wk/EontMAYT5zoCHwoY9Ghl1BALTLUbUUD5XA9aLLgXsxhruz9
WWU8GTwh4NIJAy9XOpSfRD4gtohjGjHE0Fe2+bfdu+Oef4s4/BixomRqIYfd5M01QFhzUoNIT47G
8bOCqtkehRnTe43IgjXKCNWxShS/5ewcWEigR6ZY8zGk3iCNB9plDjRHPFgKpmDchOkMN7+HlE7L
1+PbUImDzUOT4piFyQwyejB4lyK0QuS2q4CtHwKgGkN2B/s52gLkYEBklatvAM7Lkx6gYvwlEmSI
MAFT46kZwpX6JGXtZZoyCCX5YnZRqrj483gH3L+COJJ4UO5RPhtmAe8F/FMUfzb9BxTh0z5BzTLY
D/LL414ogXVOIo5pm2uTNqcMihuvwNYoIPQ+yEZiaLUuv7JmsQ1OyfHfErsgCPz7Akn8MY8THn0J
FWgJI8jXTTrX7LJRAanCDhB3CB5zK9cJxWzyy+8/tpPATpKYplDaVgoAs9gPaAQb6rxi8mmvcn65
e3+0zoCmh5WHefYqcGqIgwhpwOcMPDqdBgFk9g3FDnbnOxxmMc0gdT2u2FRaTIknLoMJ1EYlw6is
B22qCJBaCWCsNDc0yI12ybmUtz3zS01AEDStOKHccv3eO5bEFVGykMeEvDXrIRebHfIn9Qwr5Hva
GXTYHucyTm5lR+bJX/Oxl313rz9iPzKqxGejj/6Cw3SLT8VNMMuNACDoR3IsncebnjYmYh/6uCo0
ECBP3oRkpCGJA6CToGqBbCnUrquMPz/uhqeMhSPujqrLoGoDwT9PuQYXkBnET8Mf8TaeK1M6RBGg
mBaqnU6Tm+8HiLjrk5nv194q960HIE9/b9C5BE1xwqLr0esuqR1s5U1zWnOmaJciR9wbEPhoUeUf
s94EHqZhaM4JqrhSVOV1qIT329jSou7sg10gm4br48mkDWhZyx8nTgPth6RBlchj85rfRe1nPKiS
U1Z8b8qhNO+CoQRSqAGT2uP+KPbjmxf2R39B3ic1SjJnr+Vjm/H5o5AoXjaKK1uQ1jxhQFQWUpdx
k+C2A7Ai7yH6OQKqvZaO/eb5vnOKvi/8H18PqSqN41I0D2VNM9kdIejkTUaMfZfs+61ko7LJAAW7
CV0Li7XwONNZezQOlYnS6nNlXzM9307WtTbUg5tasGA7xv63eSXsCTg6ZXg2ELifQDaYd/2nGgeH
Zsr+zc//Npw/Bi6DgdjP63QC5FM2Rz770/rNAfpAK14KbdkIy1FrsSi1E+Z16LwhBC8hcxD9bmXL
UbY4S5gLKE2DZzcMZg+ifdC4QVF+dc1AThD1GkpVj7n49k9L8C2D8GOOmraBctrE4KUVl4agvTfB
ABXb7ePGaUaPJWyDpkZp280YBQg+dhI49vbpjtskuw5cpyduA1W/D/ULdulZfmn3w5X3ms3jnilW
nYRTQpok72cphoVovmYg9wuUhXUjqufHFRNEM3ss4VNM2LmoJMHQGuhddABTKyIoycCVIP8Jqqe+
2ib+czyuvLaXVb9zhEnqfFCHKqOqwQD1M2OEvmr3/ccQ72RtG0ngsGh/gbHJ+reZI7yKqC6UQkEJ
E3Q28sDK1bHFyz6Wt2Vcji6X5NPKo40g1f5/GCyWOPwDaLCZOepnz68v4GVPqwo8nh8MtvpggUcr
87c+lLBRLZCKLu9FbG6HYmA8HuQ3C/m9CSU8iz6Q0lDV4BHKju90t3xbe41RGOXGv2rP+QalOHYJ
HEm49y1mG6/0SvPYWMJiwCAVkGsscI+gDNBuRBRJMjEEntM4Y1CVqcm7PuxkVBaWgaNFqf9SRmzg
KGk5XFbGvazif8fNkakbsQPTe97B644O7VZ0JTN9Kj3VBcEY/rInFCM7oB904ehvg6fSYHaaqawt
+DLKe30Tbggf1HJfQ8bFE+xkw1q/Fae3oMWwlVY6IETx/ndHAUn9t1vg18rAg5eY85AbCw6oz7ar
S2k2bu6Adc+st6hp+UhP3E7W2xuzl0+FEz1DLPUGGms9PEAZ3hzsYK841ba4rqU37p9caF/8/U1y
1msZROiguwryEEU5ZsWfEcWYbXfim0+5fpXTaeXg3r+OOBJ+wWJrKaA/BC828lgccv1K9rtWpJX7
iNBP/P+TK/49EEgu5BkbQ3+nuqFyKDp0B/9W7eMjFKpUs3sClbU3u9EWLFZ/mg2/KV2UnzoQdXkO
HXblPqfNJWGaxnGogULFJ4DLRzGluin1seVfZ4jPGpoaODkKbrMY78hyjG+PD8wyuv/uWZbME6ZM
wo7A62NLDepLEhZWlPYrL4Jvz/+/bUPj4e8ZRX1wzuU9bFBnBBsWZ22wym1uBxbUn/HYDj/AdKrX
BhgY9ZUTQnmqQqLm7y4bFO22DXQVcB8Hm9Dg9FHH897hTcEN7DWvjvJMhGLg372MatohG44rZHKH
g2YXhmQt5gXqGhZn/WF+RXbo5ms2lWJVNOKAVQEL6GSswnm2UUXOfHR2b2UmlFNhuB/vAcpVz5Gw
arkvW431lclr+Lchfurl9xj0I0y74zkQwGfntLz2w/+U99AlHZb77962IA5aruQaA/HSyavt0URN
oSHpvSnpiqnoIIoxexOCWAZUs81WzwzI7unyVjadZAtOQ6N0cWvpYDpYeZl8xzDufQxx5HhNnues
lxEU9Bqr9YZLs4fkS6znOxBMbbS9/Fqd4g1o6g2QZjpI5pnQTMM79vHMC7S5WH7/4Z1qQw9IbI7F
zazqnbXUt69mO5hb8Abc7MxVdrENvTJ9tNRNrp/AYW/w5hdntI5idp/JJ5TZfz3+kGXn3psGwl2I
e4ZRRglrknUfMwTNYgjFS0dUHSNzvAZJuO+yQsnj77EmcaUkQShMoLre9ePvIj9y0b70fz8eAaV1
EtM95SojShJCQSjXgwLl0wTd+rQ5MfMa1IHi3HAkoBtaGeDu4fD9GQhfxy49BpJsgu7D1/F4tqQ+
24HoDXEjvr5BbvJLZqR/eoehoOvviZPkOczG5cCkJfL4UIyL9L7g35gQ4nePJ49ytaqkjdF61Vch
NOK1kZeF54WHuuH9lcYptxoJ/IbKaZMqKYNsFNv7diXgdu07VfCamg2AUPL78RApqWyAWrnWId+S
r5zt+zuCJbEpmS/h/SrBX6i6MdMnSKG0TWK35WBXkARfGdz9gwOKf2JtfD8LEgUyFLKLxI8xn8d9
sfLE+866/PdQsmRUV4sAdUrShvN4N3gvHNmdbZTdT4Z2DTa+Ob0lzrTv9qA6NSuQx16YM9iIUD+/
x7vJLjZgNUCh+crpIsSa/tc7AvvD3+P0Y6UXuXL5lkkPT8EVMhbHxJVN5TX76F/4VwVErmZoBHvw
BWigZNLB5AUCCmVlmr9DeffmgrDTNScmaihV0FM9aK/gZkmANvHQ4803wZm+qzzIc1lQ1YRmaGGs
hf5oi8v/PeiIK1MEbTDoJB4MrnKjfj+jnrdSL2W84vLRPBayXqEeIKWTFMh8+Hvmmm8/Y/M0ffUG
Z+RWsOYV3R8Hir2IcczIXM1LH4MhOpBIwEYNTThhOrCZRmOXOhyW58eWhHajqcScMSHXKKB+h5AX
omqFHjo3zg42nYWEoREi1xLamTXrvzmE3vCwt1S9dCqrNZ+hZe1wRrMN9evjL6FsGegy/T3qsori
YhKWl8lx9gZLdkSjPFYGZ446vwVxizFslXN1KvfxWt3G4mX+d5NyKnHD4cor23rpsTazy/RnRjC/
tELzJOucAU14EwS7cCMCs17rcBnKnQ7JGgiokIZ9j/I+T+P09mm8Kpv+hfkNER5unzAIZz6eSUow
AdJgf8+kUoMkou7RTbwVQWPtIZjhjDb0UM1mH4nQIIRsjmbgVb2dTpA+Rp3550rPlBlVlh39wz9S
UcgGtRP03JuJlbmazVuFk9qlnZuqA3lsU9bDy7Rtd6JZea0R7ls8xqTT5LwDw7eypSn3F1lQwUNC
BEYY3zALv6PuOMoew2tAvB2V2OmnTcF0xuPRUm5hEvhfaLUsjkvGsIyeZSiyFMOuZ+c1C0rbK4QF
h6a1koyij72ifbDNb7UPrEGCyzmffGmfaZ9cBt+7YQ1JYNa6pDxdFMLutIyfDvwSjBGO/jPYNT+4
zfQG6ur8sFaS8Y1cv3cCCHPDTxxEP2uYNojB2cImcUE178E/0iHy6DD6k4pLQjRkF9czTI/mhIHO
GCBRtmU3xPYBL4rp6+Ar2SQbsJDoi1mExLAJVkcIIOT6B/R24G5D4cvQjiDrOKQOrjbPB3sJTJtq
advU6TbdLrSQrrbWyvsoty33rVf/Y9vPaVIn4rLlatjO3uuszplhShKHRQLDN7V9fYhO4mttoBLW
kR3ViOzHW5D2tFUIE4aaIQQZlnBOcCs+hsu8Hf6MnrKRr+xX8YRiERsEqtd0xaugnG6yHMHni4YN
RXSGCDpEAS5dW0DYxfaLzwzc13U3rW1EWkeEAYuYChx5Mjqqxk0mbIHv97mzUl9jzk5AA4QYJDge
dbZH7X16mIILyJoLYQuCNVbaVJAvX5lcynkgKxd4li3YYjHXYCBnalM2tAvY/zOTs+J9tHLZ3/d6
OZlwSMs0CiE8jQOhZOyGK6P3CHDmpkhModdeH4+D4k6QtQycNo6BuAxjyK7leJOZ6wQdhsbfhdNa
RIJic2XCWAngzpV6CV10hmSnR4gB2QiaW91zYL3gGeyMDtQKbc5tdmt78Vv3+o4lkUljNTXgslqi
ty3I1nTRgfwjXtusXln1NrOyS2o2RmCDLdOQNoINCKkFkdjlbq8/eBOShzp7lPbjDqnFUQeF38py
fmeZ730WYeAGnv2f2wd6Mvpy5zVQ9lOfQMatszBTiIKajP0rtP5taQmfKdZ4ddZqTEKii0uYTod8
wIoXQYsyke+xsItmmSuXtrVDoRyg+gOhSyPrt8kEMkkRkNZL0q69aCkbiKwe6JkynfPFZZFdyZt3
SI9a8WbeK2tIEcpdTVYQZELP4cmM9lVHMGcz2ID9B6FGwQWU6JiYuRtaq2F/2lgIJ0gUQIwa/18n
iLVyGyCHG9QDXU6fvXIbbVA4YolOh3IZq7lxuMTGP4XnHzsbfPJW62xQjrXlTcXhbaRwrWETbgNb
WTmotE8jrA0/sJ3Mo5TbU8+c+TTq4tFHH2u5BVpMnqw2CPxmUuvlggCcCe/fp8uM23nULyL+zSZn
HxMD6EQDHF3wrRvrBo00Y63mjwoWI2wQFMUQmlhsUIGEXXZI3MLYSmeLN1PrujZ/hL7t/76rOYmw
OrIa+CCBhLluzQGB0NiB3OJ5NMHw2kI9czAjQ7FkxAMrjFhERDQxfr89ByaYifVmJ2d6tXl88CnX
Bglh10YplSMNZJy8fE2bQwschP8r0qIVu0I5Lt/QjZ8OzRzn0Sig+TkWwW2lGgPzPHBrtWm01gmn
ZaHibgMF/MMMqGnr94g9VeDNeTwxlCgM1JP+foIESo5i/x6NS1/RhT9AjN3msVBgM9d9K3+CsJ78
JO3Vo6gHz4gHwpks8Rw6ICSD07cvbDB3u/FKJJDmngmEIyNE8TwzHeZx+AM+kj1eY8JrfIpzHbzC
tV7+EdzyUh/Cs3x5PHraI5qEwYNBMY24cVm4L+Z1fpIAskfO5ldslx89kDTHMoNGjT5twei3FT+r
l8fdfkP87tx635f0j/0CMG46Ryom/dhfi0u7JOGa5/Q4mNl2/gNi9Wvu9CBJ20HNBKWmSIBWx/J5
LfBGi/QKyz770fuiWaLU30sO0lJ0sw8upZ3sxSv7ivJ17vZ4kJRdS0Lppb5AXqcFCaqifEIeyUiU
L5TtrWxbWuOEXSnAyz5OChoHLMVKnqKVhfn+uHsLQ7gj6dSIjDKh3c4tv/cCz24iKGsdILMQ7bRL
vwP35o4HhxGzj06MKZ7rr2YXvpdnXEIoZpdtSbLZ19bN9vVxtPwd2AIfT6dI8a4FwneBlGcAJhR8
GjaMF8aeOG9A/JghTx7s+FP2DoI6JP2N4ci++C+K26L8q7xFW+kyDBvwYAmQxux1hPdkI9qPf4Rb
2uilq36Wkjm8yKB934XnNeAWzeyTiH6wjA9tLAicl2+119TuEbbk9dl3Egl1Q5sZFKx4gSKysgGZ
oFRecrjwpR68QTok6KxpJ1hNZVYt0v4Q2mEVQzGjo3B6PI80j5MsApg1JhSrBllo6ORtZGPWwV1s
pDb4qRFp/i0YzXGBcq5dPBQIFUeC/5kpakB0ie4UPbIivG9nO7RlfbBl81TqgtFbsQ4ya7c3YW73
azFRWkyLJ5yqatCqdizQrezwbruNLISN9SXzOCPrGH58fLCb2ZqtxWEqV3x5ypkkcwU1X0DlOcUG
bbO3HJRDURXa6aq7QrnByWyBMsRV6UPB0augAWiDPXSLCzzRmYt2yHfamTf7fe9kJuh7V/bJYkru
mAIyJVDKIct1A6Lj3JcIOSRIs3wGqAy/ti7fOdkX64MK3VotTaF4miQYfByKLAVR9hIS6U3orW1i
WOR2038ylrj9gsAAIsepw++Yp3b1vU5bMNLYgVZkLhVM6cBPoJ7nb2Un/K6gu5711bUK84M0NA6n
hgdxqKwgnS9ZE1tB3e7jZLrEirhSsUpbWcKwyUwLVvKoRUxmFqwwQOWSxOmgbNRl1PeuLCZtqIQL
JWZDCKqejvNEZ7Kaw7jjdvE1QIyMc2UbRLFgh96tJeZoR56Eikdi0aKaEZ31duGOm/qYuZULemSb
OUA/bgeRGRMKrJvYCt1F/XiHRNbKMCl79j9I8ZaRY7/AiqIA5Fh8VO7wHJwVK/1QX+db/56sXJOU
2SQh43MY5IOg5ngW8YOVc/DXCzjwxRp2drFRd07et3f4wz8ZoQnKV0wJfxf4LsAKmfiqajeNd3so
Vq/MFG0Iy+8/+uiZUc64EH3UJwGFUoC24ukZvCuXfDO6/Jfwoba6L65CB2ndEY8tuUtTaawKWK/g
LEEBU2ojU+DWTvLSyr0JI7wheeZ76LkvB5k5qAjd9v0amoXmIH/n9X7ME0Sqx1iSME+DwRzB5WvN
Jiqx7BRZpskunch8U4zAGK21+N7i6d8bCmEMoBLVRBWDidJ0KFYeoi0E0U/+5fGq0xonrIDWgfgK
2lYI2CN5p+lPrV55ayXAtPgPifgWVaaTUhaNtwiYTIcA2cd4M1o8bvfHX0/tgXgdidAGmqbl8ysL
7wUdFOs2vwWWx1FX5ocWmCfx3gB4NFW2rLboAGnvpdvQSE3VnA0o5VqQZNHxFENCXoco9HO6SUz2
Zc1hoQ5uuR1+bLQJrnfCcewyOP+cbBZDGSHeNO6HFaNFWXyWOPEghQI4Z+SwPnDSnGhIMx3o/0ov
FKge+3LeHAcpk15ZWdQ2Kwu2bNr/bmaWjCSLTD9zU9HDCTsnF+EFORu93LMmvBX91+Mu7tsVfBsx
a22u9GyDHpZjifzFypdTHqgsGS2GBr2mlj3a5exbb2MA+/apcuJLtJc+gXTZFl64KbYgQ4dH5EDD
/MCtRsUokAGWZMlp0oov0hD+QFKqscHO/CFug2dBghruKNqDj+3nC6bEIDDZIKEy156Pq+jxfFK3
ITGhSqQMQ+UD8CIJllY8FQ4wPLmkl7sxdsNduBLouL9sHEsY7BGKDkXJoBdhKK2y0tyihB4jGDse
j4J6jvm/t0WV8GPi8zhM6RaB0+HcbjNXeBk3nZl4tQWhn81kQknCTT9yPABYR3lai/jRnlcsYcCr
GhRH1XKOi9vsJe+C2UbIoCv72fGvZaojo4gn6KF1orc1SkxaPIOE5SdsCamoZc36Eez4U2BO4Htm
5kbnuDNfeUVyCbWXIosNYX5+PMH3bQlLQn8TRmsCZYSH10GRJQxZfRAYcOtfuCo3eyAKNdDGP+7p
/k5hScSvP4j9kC09MRoWkmn0VH7nkNN73Pqyq+8YKBLpy2dtnHQ+WleYz76/xYqw0jBlG0De6u8d
mFZDmqjFgG1gzY3VvypH3k0uLfDRyXY+A9d0bQ9NpJcfhf14KBQ4NkuifKHOpMRBhx5Hm711t+4Q
uMIBcUtTsgovdhlT+JIBwskvrLnGJUuJobOgjv/r0iqkuaqSIV7mb899SvsB1XWQON6GZx+iErZq
ax4qrlewVLRNRxiNCeKjk8yis8mqQGOpS5YEtMrvtVgobS8QNgMCTI3KxClCappvRzVrh1q68sKj
bWLCJoBFOemKJkDTEFZJoeyoJS/CeH688PdfziyJu/XlYGTVhGE9qBNqiNnBQ3GLbRsZxWlt5inf
T4JvNb8aVJA/o1LbL+E03CYGyLJszXu//9xhSeAtx899JNWYHdTVPIunel+tPkUp1xlLYmsVLYkY
Zl7a9pSL7/UvhVfY7GfwZ602mRKyZ0lsLRewU1hWmP75OB79j347gIv7JD8PlwDVxDrnQFkEFJIg
0ZI/Hy84bb6WVfrhKbJ9IrIVhzEhTzH8Sa+966fGml4BrXHiRItBzY5hgsblc3cIb4jTMW+PP5ty
fEmUohLEc8eyaLndLl7nM+ekm+5zlaqOcnxJYKIvcUWZZhrr8fnVF77SYo1Cmbb5icMLBbs0ZEp8
d2ONn+kuXH1aLg3cuXxIOKEM/jswIkaQ1byFT8KmhXcyWg3YyveJvlqydz+4xJIQwqmZq7AG2REQ
dgjhA/APlhD/F3uC8trsQtAt+EIpSPMyuIMrr3VKWWkST1g0EGdqwLrniXJSmlByNJO+2s/NcBXK
5lJDslLuwY/xeFvRDiCJIZQbTZOVJdq0AFFByuUqNtgjdhHi2a3BvLG79tw6q5THlPNBogXTWuNi
KcctEW5Fq3pWdsrruIV+F5RxK2QHwTUX7qpjOmxUhCHWahMoJp5EDoYlP4sgzYETpDJQvmrtvk6g
oPXkM7Net1AtzhWoWj89nlDajiEsQJaLldhNyF2I5aGL7L55K1kI8Paj+bj973j4nX1PwgaRuoKI
eozRdADbgF3d5Z0EQV7/qdx1HnKrxmSFduuGB3kzbLoNY0amZopAwa0pZlBMBcksnGeBloGKCDau
rY2+541Vcv3vZNS9sRHGosigSzckaJp3SyChJVT5RG77lJ+UHUBOrnQGNvHYAHlT6MClodpJtiMz
BBwH6JWbumsskHdu13IGtHES4R6FERqtTCe8gtJChx6enkgrDg2lrooloX0tA9KqQhkBGfZQDWyD
qaK4KLYG8GK9G+xRL5/g7CBqIp/GP8Hb+BEdm9iob81KEotyCkk64rLqfKVpBs6DZB+SEpNmtN0l
gKR2sPLsoEwdCeXr2KqV2gxTl7TPrQixwvHr8e6nfTnxLpgYmak1BhOn1l9AsOtV/aSKm2Heaunm
cQ+080Vio7IyaGe+lmAQTfF53vLPbKJDj/UkvCwkN0gRoWZ5ArZM3EA2rnTjJX7hvOfwT9YC2JQr
k0RPDT6CTfGSqhWiTC9kr01fmHztPqbcLiThajL1cyHnaFxhVGtSig9QWZlDykPxWTXlqN7NGvdv
AHyWJF7tA05l2BGP+RJVBmB/O2UbyPkBErJrn1fLTZcHxh2bQaKgulyVwnYJVsi5dpYiGTQC9UbR
xt9snRzSEPIrSZBVepDUR26anIqJ7GzU/u0kScsB+OFMguktHtkBnYNivb6ykuFruvjZKSvniLYT
iDdbBJIynlHBgMTE7wJk+xgkZLp/QxyyJKvYLMc85F3R+BBvJd/MnntXcDkLrjik4Vfmh3IbSoRB
Z3JFCaAfxXrZFECmNvlVKaIN5rjtqIlrGCTaJBF2Os45NmPFBI5gghKa7E2pQ50d1iJ6y1Tf2V4k
ZYJfN5U0x8goAIJmNZdun+1/tzpqs0110+/DtaNC62Y5rj82UjemMaOAfB5Jv95W9EQvt9wm28a2
byPOoZ1S47F5o2RkvkXufnbEq3UbikWIyAr4yAzcPOIt36lehBLiJcqmGZEzW6EFhU7tTVl5u1Cu
A5IFQamUIWp4hB5aIUDN/kFVLo9HQ1l6kvSgA2eXD6JHFuoWudVovxgECEJp5YDQvpo42wNfMjIU
YBDLHV8Y5jUPr48/mqOt9fL7j7WeJhbv9RzJ+sEdj6qb7H2wtEHEJsW2Yl+007QyOxS/l0Qtps2s
SeVSlQgp7avs/u7d3O2d2Hk8DNrcE0e7DmUmYgfc8UEvO1kmWaraeeGwlkOgzhJxrPOqZ1pNxtcD
VO6UHupPdsIBEpz2uNSV4M59PIxvBMidA04iGMG7CwqDBT+QbyEa6iQuY0GyeM+/iSYANg4b6/WO
3ypOcE2d+Fk5MdtQ0yc8irTt4y+g2EgStZilqRbNPAbKs+mujaGfOiLq2WlXJZNXuqAlRUig4iCy
/JKdWwDZogsriUGKugfpOWDzpbVOKAeGhCXWs5SoyoiZZDaN7n93lBm9C+g1uAkmMzmuQSRocSkS
ggjYCXAKy3A6FCw2RmUsNU0gqDTW7i2Kn/kN8PtxRPtZlMKpnXF0osji1MPIZjoPEYJBszogOx8v
POV8CoQdmJkZMmU8Omkba3kv6jMS1tGpPmcvjzugHNHvKtQfo5CKomeSCR0UqZsi4NhXv8Pq+XHb
tPNJAgpDLYMUM4fGq3LXZseCAz6N+YrFZx8QIzk48IVb8k/ZtFFQpdckr4+7peSmWBIbqBVBw8Ky
YWVqnTtynY4EkYiHU7apt0DH7ZCZsjo4Y5v8BvCt295qJ3laQxhTJpQE/xXCGE5DAHcvLfft/Esr
Jl2Onx6PjNY24QFUNS9GUYGB9fwfSf7TKUC8j2tHk7/vxZB4vsmPgqwc0Ph87U1mVxx4Kzo7nCNJ
OgDR1r+NgLgR8kjNemXJvJbKRmQAOGNO0AZaOSyUd8s3UvHHXk4hGDiE0WIlUepQHXDkDRXheuPx
p1OOIom5YjSZbzMVrfd29yEC5biA1FlvjWWU5nWRyKpuDucCNMn4+sFUJTvacKiM1VNWhwTfiCgG
v6ljUwbNn5OcmGVNps3jgdHieyTYqkjiEC8k9JxuexR9Nk7vxU/RLrNUU3JUm4Og+dfkKSv+Pi1x
R4Kvmjn4H6dJTfSQ14dbbqtX2UQlLZREzNltDeUJVcEoFVl7sNOyaCQ956gwrD8t5Afta3arAMoD
WfSXbAqmv20tdpfYawRUFGQe+/0FP/Ygn7dsVPCYy/ELNB1pbXJIRocGbwWOeExtxohvqLLGyLR9
8pSg4gnXkrV26VFu1287/KPzfE7ZMV8gZ9CF1Nth1qtyLaZIa3qxGj+ajhuxqWN5abr4JQc8VLvW
ovS0SNd30v1H0wlkB8dYxPMp9/gPxJqw91/aL8HOWL30+lO1j54xcRak0E6Fx9cb6AenrvTGe9NK
2pNyk3+7ED8+gKnEMupUGKVelvVseuoU0WDSa4TCE0UxVw7ZYuHu+JAkeCsI8ZrlIeENmBt0z+x+
N58bWzBKp3HXiv0pXiLJ1DkBUxMWMrrQjiGo1RpPWDmyFMNKgrYYSa76uC1EL5xzoy+CQ5mWRgyQ
IZ8He0kSPHW+rEwT5eFD0nLy+dyw8TiD3EZEdq/SnHycbUaA9iXEZsGhWUijDuXHzaT8znG1TvW8
EYNxxdGnTeBy7/7YCJAe4ANOAQ1yIQg2+HwMFRUXY9jqacut4HI4mp9NMnUOg6QgetjgQZrW/ib1
ZdBYIiPgFEGfm5o0lAC7hqHs8j3efF0RfSlqoGyqwm82aRvkZt0ptTGPCMelwpQc5HD2QlWSrUqo
WL3j+krPubA3g07NrT7iUOXH9KHdlImsl02SG4ESaiZi1SiakELNTcewMtokAttNyiiOKEudEw+F
sqkTAX7tPJV2lHDCGTT+/kvS+/w2xHF9j0N/NoDA8J/Hqar0IYdFnc8zo8X2XGvgxIzGwMiqODWD
NgUFOM+qW/b/cPZty5XiWra/0lHv7AYJEER09QOXdfVavjvT+UI4badAAiEE4vb1PVbtfc6p7c4s
n6iIiqrIcpqrmJpzzDHHcAt/57RwGR0mFWyh1rAkzaQFmuo2SN2F8K0Wk0mLcmj2UzHzTdSO5tS0
6IkT0i+P9TzJY+gzfR83I02q2bRfS70OW1zmDN0a279bwAh5Ifxma5AOgORdgiwDNjHdOZHqYVow
k9x1mIaGVjvlvsZO64atkxarafJJmHJDDKbY8VAgaizjZuOqge8qPTbwBIghU8er6TjX9Xh0VBAl
LIC++TxIN10LG+ZtxKMk1ri2emnhPe/Q6QQHtHLTSSuu3ZLUO38wZB/6TpsPs553Qtv5wUeLO407
UaXeihx/gO7DYWgm0M+EYJ8svF/kjh8JYYOtZxlc+vSE6ZSb92WCELz4TCDgV1/Ox+1hUVhalxau
HV4FDxNf7WS8HZ3XT8LCpaL/WfT8kDeOmnprN1+OfweLbDz37YwyX52w5Mkn+NqvHtAHMEH6Akpk
F5KEjc+1eB7Mayz+TvwElnlJKf8UV6zfMmvhVnvlnzAQlLkTQAOSyb9HDMbxP9QFcOOCaKuHHZS/
QFTGycd0DhKePnqftUd/ugHgBJed8083wAQzfCE4geiuZz915wfoRCalo1JTnENx+9dv+acZNs5y
WVx/OotX2LEwM7I0TeBY0KdBd218nUr9XFMvoeyohvGTUuHn8ADO9SHU88jVvUIgvporm3jO87Ls
1/6GmLMOqtR1+s3Mo4yRv4MT4myXrOpPd1ZMTWX6eoaK0iTzuLii3qcSMT/98nDoDwhB5dKqmyVE
kp1jcSA/1APaggeWLpv6bHbebfugZHIvHv/6Df00C8TJPnzma+OE0cBxH6EGuI1FNmAW4K8P/dPP
D4f+8IVPxomjWPbrVR1CUMv6meK3Tf31rw/+cyQCR//wcTsV6+QQQCbSBU7oZc6dt1NQqhmfun2J
HrjzSSvgFzfxkcbFVV171OA00XDXTNdLy9Mac+if3MQvvo+PNK4lpHFb95ebuA0P4jnaAm08eXsv
k4fxWF83JxQTDmTBmjf/+Flu/Is3/pHeNXp9sNRoNl75g+dmU8NoZgSmqP76ln71vD588RGNXVUv
WE8Vjx6WBvt65GZV43/yOn518ZfT/umzi5gcVkYnuLpQOp4DOHls5mIqdn/v4j+sqWICKstk3J7k
Ssdk6skxoMOb49pPoLmfF0Yk/qhsJ2HLoPu4g6dPa/w3Opsq11he2TBebBdNPG4qvx+2sBOLEtRQ
5MBK6h0KKPHsyxEkuc4NTeKjB556feMl0SohU0cnuamaHkOh7UoSjI0OeRWEdV6aSN350+zCqjXC
ZO0ni/YX4ekjJy2GDE3ZOjW9aug0pby8cEEGbk7IRpxdO/qfDVP+tIbDs/oQmfwGfkBu0VFAjdr5
FkbLlNaz4BuuzHDf106z1U382e7xq2X7IVbZaBm9tRroVdh1za6BAlPiSp8l8Kvs/k4pQuKPrDLr
ESFc5ahTaEO7C6HhthXV5KSkWvxcR+5nRlq/iCkfmWRmoOEaMhZc+QLG4sxn3R4VSvPVHWC2OZZt
pJKu94K7WXKQhoZavP31x/Or837IKJRS08IsA3eM6/CeGdlfL5UvYPBZhvJ27GP+WHVxfxXFy4Je
5zB82ka9vKT/lUriyX6IOZ1fuktNiXd03QkT+C4l5rTA5YsnVdCWN94EXzF4h8eAqAMD9ZKkpH73
Hq0g4qedhw3wEzzx5wPUuJAP0cl1ViikwA7wOOD0yaDbex3CzKDt6Vtsxr29cE7xTtpeHVoDNTvb
QMBM8reqqTcNCkHbxg3yLySTan2aOveVlm6zE3H/GQXpp7U4LvASVv8UPqcSYYKXHT2iZecUmV1j
d8x7w9mQQFg13IXEFyzvg9KN8D9CeF3Wkg4YinDNcBVS331EX3y6nWBPsC9bvM7EZz7dW0cOL42M
iwiWtxw06pA5w7NfLYuEsUENb9d2DEWubNR/pqD7iyj0kRA3m6gmctXLlV2b0CazFEtOglnfF2Xl
XFtqPgOz/uiW/Wx1fYhDo5bgxcJqDmTl8uo6aw7FxUQg+Z499Ts5JO4Wiupu8sVJwRd7YyY5TMm9
hYpeta1Svv3B01ekDCe0kj6jqP0q9fkohSe5WhsWT1BdTtz0+/plhirfRTf+dkoghpD99ef8B1vj
J/f9kc5VRg7pHcbpVbtqB0N8TXj0q17ClCaWd+3qwClrxhKSHU3REULgRBLcxFlru6u1DTIeB98c
V9CsLhf41Q0RhATERec4lCwTbffo0Uv7fkCl7pngABc/aBq4LSaowh68b0HuCzXeBmwcYHpXQc5I
lkc5yq9xI2DjTjPKl+1sea4L+6OpWZWYeOkQ2UaZBdVUJbwxmD0fmp0TLkFCRy7SVccnChkfp1vF
Sa/hj7LoWNop8hlzxwv+ICL/5Kl9FAvsI59Hw0Cg6A3fj3TFcM8+DsToJmzt4u8qMKFKOBCDLJSj
QPOv5JFJqSDibi1hjqnsDGf3dWlutIyjpEPvwwcUI4LxMA5kXrdLpQoQWJkNm9yW0NwCQlECc1fx
PKaVsPGQUCoxcumRHndZqHjUuQ2n6dVpOhjYLsWwaXoOtWKGjW4pS9hROGq+sZ0gcyYJcJWEOTMh
wGewgdwV9eLsYhzqGc59F6PNMv46ytXdtmtAtgyerTxBPmDeg5p3cBEi7is3MVjZGgsA2QFkpTNF
ERU3zjppNze1N9+VEgaS8DnBsKaApvq8yJhtq7K3X8Ah9EkuYKG+G3AtTqqpsu/YOh2Z65VX8NlE
j+wL7AzGq8GHnXcX+Oam6L3j7LRYa5UXJ1Hcy107k2DXrKpOAuiSgTM4+QpazFGvsw428GfXY+yW
Gxg+OgoXju+b3JauY5pk9dr2yhBVb7Xnu1uIZENeztSYuwdSCc9P1SEeNjHMRkBB2nCjmjvdcnu3
oHKySTAV9uw7NdhgEGACdDcFqjyb2AdoRdVsEwEfi+euruejFR7PnaWb4O8522wSLDrGsO59prTA
gPTKQgibFwGmyjV4ORPWkA+nsxSL6dktwEqf2rgD7AfFc38xN5Xxr+N+hrV9VPvJIn2Tcp9ejT7c
3Fc1QMqxDkFJZkKlTkiihE7xqW6LKaXVGFyFciKQ1Rcyer1oSkBMzHHN0Y4uRKNCp/GfWexwaIHC
9PMuNuzND/S3ijSYW1ImTgpHLelcyDhpVPfi9KEZMa4De6xqQg8o1u2NH/fLcQ5LlUFfpExG0oCJ
1MVqbwFC7Ga4pXQJG6t54zMRpUL0b1I58aEKgxjuaJCaprykWw97TN5heCeZbd9sXbzJ58JK/8Z1
XOhnebJJeAFOYEnP08BA4Znu+87WqRPEJz3Vb33AzkTMy03Za7ihycY/jNZ9VmolqX/pfwSVmHfL
ELwtlCP5Y921547wsYDvW+IEwrszXemloxgvYdD5RsNA77vFZZkJ41uvwmfXN0ymdhHfa6lveNW5
2TJQd99OoJyrsO43fu3pjX9hodOwP+sOTuLQjcTkd++9dp2wedFiv6zj5dS68Ve3a2e8+9bfj9a7
hc/JmxL0UNUIdbpcfwTRBHE52uzmgK2Jqwu1c3T4BJIB3c9DB5WaenCTlWNCYjAltM8Zk3mNR4Yu
FX3qV0w0jH1ZZSO3N7xoz55TaYRJxBOhi5du6paEuo3ZxMLVaSmKDjX8+qzMrLPY0Tvujbd0YNEG
QDOYxJ0/jFsaT2ddmHunHJ986s9pNMmbIqyhwmeFeIG2G6ZXY3nDQu9pYcW9dKr7UCw6nQpa5jXe
ZrqMdNnKyi9POmia3AnGaF+38wF5CU006GT7hXhQsCXmEK+Dv6mLwN8vKDp3oWydfKV8SpsI+puG
z/aVgZB6vTgSMkyeh8nWBnvnF+WNbloQ/lIXXXdkCy1PVkYvdYU5clvSA2zX5bmVLDipqndSyZnc
BNQtN5oEdyzk1f1YlIjkWhaZrKJjWdrvZVE/1WvxNYafVeYN5Q3z++I8x2V39KcRTqB4PsdOXNaH
243bzgYuzAUNv15nzr7oojyaZdqpEjHdr5zlEfZXgJk9B3WPcR7CWj+TYkGTuqi+TZH7pWra9cnz
VvndNtW884y+GpxewxBkifCJ+QMWW200zUVYYRg/qu/amLtJu47sMBcu5k/XCdtxBf/XhBJbJssa
bQYDc6wG6WhFp+EmmiK5F46Cf7slX7hj2uO6eMFLpThzEgP7iqQSoHS6rDlKSxk2d0iHEJjXlUvW
rZDhbMMXPtZj2jEo4Ivl3gbDzvQu1FFlWnTgIssipbO3bBQ6JklQxAgDTKz3nihs1tt4yV034pum
m+8vxNVUjf7BX8ej8McNmahIp6nVec2wTv3+EQoqw1ax3qQ6VliKiuWzgCQEm07c57u2drOgW/kh
NH34GtXTDNowQcw2An5cRZc2VWt10qoBu9PgbMOpMbjL+YcKWgOHt1XnZgmuGatv3TAS2GKXTJRh
No1d1vfo+qk+VdWS0n64rtYILZ5whTYjOjgH34BjG66pL8V1XbZXfJivKnwhzENpwvzpa2WBI85O
t5MTvAsq7mModOowSWL0V+MsBcxCKzSDZgjTa5O0NTmDrt4/jSO7aArxYdcXBf0iI+dE9AJtRBrm
Fhq+64KJJQGOIRzEN2XLctnMyTTjq8QOLEtxwi0fTU3hCUSnpKr5GSvjuZ1dyPYVeoe48CAd6IYJ
uETI0Du2nTo6vD+MHSJmpJ4uyVwd8k0R+3NeTq7aNm6B+ajKQ2rIitzMrEXrRW46QIutGbeGDviw
Ij+8EfO05siPjngudFsLs6kcnZM6PjhjvYPbZg7Gah7Z6gY9nEOLhVP1Kl/C4BBwaDyv/GzUdF4q
CMtyN3Pniua8tDthMIEPbdDEVN6UUZecNJ1mqBaXYdIOzpyMrHeTohcSog5Fd9ZzAT0oGNOlwJH2
dQQ2bOxdE+AaicPX7dhVENwJ4ete7poeWtrawFGh3xc6SqBdvO0780f3aRON8XmJ5ZAJVmyaCCFo
qiu0Msv5mk+8z6ltbvxwvelgVrImLZU6WebgCYPAQdrZ/vuyduosxwkjUDbUPBGuw9MYLPMxifzo
yrWiS5FFlOhNYUyqqmuTWOstx0AOYHMQB+2ZaLlXfWuSchpiNHEDP7vgpl/j2Yc0Lo2w57dCbN25
2DtVmY/R0m3nyW8y1yNH5cgdXAqWjElZ4/FQ0MPReb6Ub11Wxg5iJD55sfZ0y7rw1hvIHYuLTDcK
MjjBeuhYW27sZci1GO1X1i3PKMYrWFcam6qpOjWQXW7HOkcTsXrEngKxOYETcdOvia8nCfXL8bbi
8n51lISX9lSwhHr+bg0xCwoWRL9xJT5VNsSQq9MLUjl4rJ1cYel2jL3+C6nDeFMqOBpUiAeEQ3uf
FCR1PIm0RTT9I8za58duXbd1MW+449bPju/YbQBgKS0710th2QbZoNEHfWNENKSt6W6kByoTJ8Fr
38NYjYZbNo77flJfCp+dKofvzLLiJkZM9AexKHclQzMSyy1vdL/pisI5VErtUcR4Wxl587kYvPty
Ks9UhSD2t6Lba78oUHALP40cgy+FoTmCUomYIa974h2EY9lbQDArZwntd7ZY96OKkJPxndc0N+ss
xqTRDdhD2KbDBZ6CxVAiei+5X4ZPbUGvo3Bu0hjsUhnppyUM01n7r7QJXvmEfr8uF5VaD3mgmRRQ
gKgQScjKW1GuD76qNwsROfyg+n0w9BjA4vGIjBrpT1SpbyvWoFTc2ZZBD10X6k75TPo5N+HEs4B6
Td5ODc3UUolceAzN0y/g0b2O63pyx+lsRpsp2WzquAMzRNpXtxSHeinOTqGPa92ePNxs3Ht5L+a7
woOPEOqG+8CJq7RcsCesJTZSk7pD8GNpaXfioZ8VZbFkC6cD/JSh8zFXe6hWOnu3iOs9IFB/TzEF
ogTsuXvbuBlHCn2itubZ4Jm3YMakpSWZEMGmFZzkjgslxHrcrC3JbIe1zYzS923UBzdOrLMiDM6l
RnrIAdljygSOuxijUFMqYizQvq6jvRz6LmkxhQIpbcypDjmbJbKprkpIOCHDa/1sMRi17MNDZIIH
jF6viSdEmU7jcBZ+f/JqLMguwNteeZni0X2hA5L5oQLVLmYcxrCgT0BKIfWk2K4DTo43cwf8GEHB
HZHeTd+NVmxXoVeesL6gBwbwDxQIDNQ1EEs7I4e+9ludmqo/0kbeGme6ihUd0nZV29WLXysy/Bid
fssqkgSWHVCF/ohU846wAj9h0X1d23rYlotz483s0bqgsvOp3cTDmMF5MmssTRXnKSYqsqCHH2Ls
pOvg5XSE8zAv33hcnMCITaWSNAntnDQ9g+Z8v551qb/LpgYwLhbYGIPFEIzmNpKDTDj1bVYQyMho
qFNK7b+3ZQNTMLCzTEi9I0rinU+jJontcNf29Q5qMPcjq89e2aQMmpZBb7LaEa+STaiquhOJzTff
dtcCddWyNjVYswwXgaGSKEaAE5ghjcOigtKrGm9UP+LDwHzIxls6mhhaP4yr/R7Bc/s6KsPvdCYz
eHBgRoQEMEcb3/mmJfBZ8P1sLssb6a5nFgUnL/RO0wCBf67CjU/VkBceiqY48A4aBBHqGJ3o2r8h
kqNxKZBTYu9ryTcdTCdnlqeG6ttpVGiqualavhssiWagt+X43lDwr8HEpPTbUL1i6uBWeS9B8e4U
45poVEOx6+xJh+lD9W7H6Fo5xVNrmjdRa8D6EiZ3orrmoVeDKrhACaNsESlcOLX25G7suiUjuiiw
OgIUsJFEWzVyFlDT2A5xO63qvk5NKzKfMsh8TaVOWxIfMeQJrz5/JYdVocnfrz69maN1vbZAQu78
y5bdNd8kCkHldXmnvHx13W3pANCo3VtQZlCpw9NpiOB0H3oJctkzq98ATz5V2j1Fy5zNtHoja39b
NQBddJ8NM3qDZnnTCmTldsibKrwJJEN7ZJZbiTKsiOFBvXjDYaLuAToNoJI34U6NbjYXdcaGboN1
kc4Dz4FkA51F9ebKa7+ju7nvtr5iUL5d4m0oS9QnyNYqF5GL1jLYzsswgQONJU6mwzqKRIo1WaN+
SEdjtq16YhN4P/xuWrk6iQjfrgvMDMvkunLbUyllzt1iQyHVlMCSN10iVKMt5Ea9uU2KTm2VRm7j
PCI53Q1eIDNN7yCcC7q9J3NplzevmJE+hfkYVN8WU7xMHJXvDHURum6D+o3hP8qhaVDTZ+xbKE15
840W9q2xwbNZ7VMY0yew7VPqkAcF4nUmjD2EBbCotruFaM3EdeoX5TUXy007FIkTWjf1BmRRZQms
XSGkdE8htt6W/jC+eCRldO82ZSIGlQn9NPI70Yw/fPO1t4+9JqAMf5nim0BUqPa+LuObDIZkNjDj
JQ/GwKM1wgww2BV6ubWQnKweBS+Tro1SjTp+KWN8jaCzDva9XOkrr6LTpF6glXRYUCxH4xvmec+e
NlmwlCdG6pcWJRoc6tiVXNR5xpwXxs6j7ysGIzd8mo4+3te0QD/QP0tOmoyhPO+A7fTmWIVs5/kE
RpP+d05/rOGuHoeHVj5Winw1rEXHAUgX6XBAkg0RdM/6OAvw+657R+PbS6Ef2GvjyRRxex8OUMRr
MXuFaEXenfDAaJDDVhwULgvnvBZounfdmg31tsodz5UN1X5el4yPA81HCZYtdBTHkuftem6Xu56c
JogHGMyB4yXwEszi4QCr9bSDSnf/wykeWnJbaJVBWiXj0NUV7bGf/H074hpr8Mj6B1b5KW2GXJL3
UK47PjkJjs+x+MqkMMjEgpvLXY7xyUFlvrj3sDPNxjraGfODjQbarUgZI1jCBqOfTvN4HaHAs2Q4
RqDMlvrFF51JIEm8J1G45+GSTWzYUglTCSAsjX7tepkGJPhhwnALDfNdFZNtQL/4cKsriwHp5pyt
/pSjBg00ZnREndYLVDIneRtH48E0AXZFbwEpDKiy2FdoRjZNuyEMCziE8A3CGNhxKFNr+EQGQMgE
3fbRdOxNf2+XPjHlDEXf2dkVZNgTxl5G4HgIKZt5YucxwHKu18RBEaZneF4CWpn8Z6+GTPEEbgv7
WlWvrV/kLg0eWsj6aPOGEgMf75QWdXjoTfElxFDxsGLsGkD97FwVjvfVG1A5mqe5eWlZdSKwJimX
MBvoY6GxjAo8fLdENl219x2D6U4TI8FE+KyHK96Rp6Vavmm5oTBd1d0GQoj54B+crv0qCmI3FDU4
HwrgygEWXkCLtLHetuHgqBa34wCtdHeOXGy75ZMDIj+K6Oa2Cq/prO9GazFv7wfpwtECb5pzK2qW
KidAx9ILczUOWBJlOF6teKIHNAXQ8JrHxCwms+4CSR17GMp3YjHDHPDySWHxFJDgTuJ5gMw9Hfch
vihh16yM+nRdi8QC1gNnIATINDZ4FcwmXQ1mUlHDm8E7T83FmKnK/akGSt4ltIdaT9XmLgDtyOky
As8psrbZjPdbYuIwCm9CAqIgctzVXrSiN0ETQZ8oonj9ahNGBQDU6dZxNEYWroAYCtXmSwH1eNsA
u7BJGyANp+5WSrZT/AXe8lskb3kb3LBGp3Xhpq73PlNxCuNq2ym9g2PkY6i2cFQ8TdWcA0vOfHkV
uGNa2G3PyckpsErMkPrjqwjjm7g+yOppDl5QtgIYUKfAMUhpS1VjBqRJq6nPyg6Wq3CeDJpQb0QD
XSqGIIhA2FegXHK325KiOrXkUMo3XZwExgtWVfFdP9ywyANZfa9Zn0WkTr3mpi+vC3z0PWibUD/W
NoHwQhK1K2hr2L+m/jWuxOuslkdsBs8sQOKqYJu2xN2Xsa2uYjxbWgXpQNa0dVEpzciGBCoL7iuA
i+4jyqMmAyEHJmu0OTIAfXidlc2IpwHT8+fYp2nVmifpb8QFZhHlm6MqgA4gMojuybHXVkFF3xQB
NNfEGdyq0wwGUVoOKOz4vopr6Pi9eQHqUa970q6XD7UTJpw7+eAsB+7PuGC3OcZWofmitmiqIAZi
4AHvsXQp39LhLtRoYD5EzovXsT1sZPLKX86CtWil2FNQlahrYnHsjPhhBnN0q/BFD00MULctdg2J
nsbqx1iMX1viAmCrvxY9qiUPFDaHOw8Q2nw0BKIO1rsvJnVwY3M3T5N/R9wYgx43Y3cYfWwcNtoy
uV9QHHf1oQC+XlwcGoAldjui55SFD2S9X/EhuySPMDTtFGrLB+g8ceUmyxRusHwfnYghubdiNHeX
4aTtAA9slO6eu5FxT75qscgA6XzYtplc1yDYjwR1ZxrDLhVycFUV/Wi0DYcrZNPjddez6WapRnBL
WBnUXyLZlS+V7wAnqdRAE9LTeFNIR2+idSDP8ezedNxxvjBa0kflLu6QRKwqWoDKgMJ5r0j+SQ/y
5439j4oZqOoGHaOrezWbh248uea2ij5hJv6CSPRRDcMdVgnpgp5e8YAf1LA+gG7y9Peu+gMdwfZc
1DAHxTQD4BaYJaBEWMUap03rqn82Z//z3xyj+//+L/z5tdWLqXg5fPjjfz+0Df75r8vv/N+/8++/
8d/b9/b80rz3H//Sv/0Ojvuv82Yvw8u//SFXQzUgtXo3y917b+vhj+Pz9/byN/9/f/gf738c5WHR
77//9tpaNVyOxtEG/e1fP9q//f4buUzC/uefj/+vH15u4PffHqyRzTsw9+Hlf//a+0s//P5bGP4j
jHwwt8MA/w6jCwtjer/8JCD/8H1kZ7EHW5WIBhfSpmox+v77bz75B4uBiDE/CmjgBSEYE31rLz+i
wT8834NGHI2pG4Y+Bhj+z+Xd/LPj+883gsfxrz//hwKW1+LT6H//7Y+hsv/XGEYC53tRyGI/wKG8
yP84LwtVuGlyAXTnC3KcrF+QD62kQlUqSue6EGqD1P1ElOfslshBIwiN1CvPjGgCgI8OpUpn01O9
bJhposwdQ0jzE9D9a1u+dYQ4nxDh/nAa+Hi1McHzDBl63BhM/XfCiI5WZeH0GudhUERbB8oRGeIL
+qFenzUd8bak4c9jMIHLQmB6MqMFduVhewmLQKamByaFRG9OA3eSwMqqx26pAat0jbjybKU3oKw/
iFiHj8KXTeoPyTpnKC+b3djGNyKGaggM6PgndHAfK+pPPCG8gjCimN5wXepdxrw/jqvJyF0iqyek
2tbCXGIaxgHGkvU3DsefLbAGc4V+FCoZmFGkmlRoEgIzvaQx1ZcZrWigayPyBN2TaT9rpDxT0R/9
Qr4IusKDiTfkXNbgtGsll2SSVu0wdIJMK1rim7ByvkBvxR4EIciP5/kYDGvqxIPexGUJ1gKUf1tc
kk92KBA2y9yOR9Cal9SqCqZ46xzv3CY8xELmrPKCB7MuYzYWHYpfzfQRqZTHFnsmBDoOtd9+xgVh
HyZw0c9nLj6QwA88EoSu93F8WTfu6JmYwPRwRpuZ9mWPJjUgQI7EpHeRKoFhxs8NPBByynR5X5hY
pwtroq9E0ed6apd3EWDXHmuD2j6wV1GI7DtgV15TW7QS8MQgSpf4fGlyN5o23ANLgBHnnqMKTYt8
9GWcxVShaLL9RTDMt/5Tj2ZXxkaA213MUYA4xXEgoEYGaAom0vKD60X9gU7jo7RzDpYKpHwIZj1a
F+W0O+rnKrqce9dGmFWxNQP5qZyanBea7ZvL/wusRhgcpoPoD2ENOQurphuHtXozqqDObMndQ4wU
+8KlzpW0Jhm66WnpVjAxlzmHJ63atLTPha3X41gTjLF2IQzr6x8MxjoJVi9BnjJDJGfk/c6xl3U0
WKCmwXtYSpOoDu3VoGQmc5dTMMVIFqpj0d25GviVV60d2jftu6Y4MLcM+G+8unlIxlMYBpAvKadv
HdXwiIjwDJeesoNoYCvnVO0GNSooxlF3MVxRYKYFR1XaH37Z3wYgiLVxi/575G+JW13HCt9wtKJu
U+xuHZDQY7TIz8FRg6CA1/Upkb7Ofeib7trVh7kvprs2ygeiFxTT1YTGOf0fos5juW1kC8NPhCrE
bmBLBGaKyrY2KFv2IOfQAJ7+fvTmblQzjjJJdJ/zR6ObULMOJz7r0Tabi6818d3RTaDaGdTb7XQP
65DUAztr9nE8vTpYkY5aAkk+Fm9enlDXNvpDq+c+JqRhBw984NL0cxQeTt8x3Ba1FY5Z9zPJWfPA
i0NLaNNO6YMd2Hljgxwbic/qvzzLTHOOYGEnd0lOCIGyZ7NAG9gakLDuqM23It04pDd9R5Yuieya
noWz7rw6LkBwUmof67JafmKAhEC+fw5rDeLTV3fknGeUlzCyAItRnc0vfZOcZUs9NydIf9Hq4zCq
YVeoh3rMmdU+lUrsHN3RTgMIuOXszaXvL5nLjoks5WUYJDyY69bRWGXHbTEyxFXWvrLG2Z8eWg3q
acSpTNPCN+kh8tNqBkBcSHrypukrdnQ+m8mgn5RMcwxn3RG5n7zWevKz2vArdWOW37amiuEB82DG
F7KPl2XY6QSd38YsacHa1pxzuc8LRB6bP7lJGZkdCmm27Yz1CNPgZkX23IAR5xNXgouckT9/P2Up
s7wtw96JRdB6ZIC7SXPOq6U4FS1FLJk9Ie9VxrHX+8P4D9Tpy+aQYDyy+NnCvjWL7EKQyjdpxZ9t
b7k35XA+QGJXUbGhZbWrePbHDGeb5/LxMLQuO5pJ8435erkNrUB2qdzXyRqmQzxan56ytrNZf3Ry
aoJyxFBWdnAijQmfa6rWATW3DIpB4VdWSgZx2WV3c64cv6lA/0SV0ouE7IWIqT3N99fKGO59Y31N
o3jHIFeGfZqWh6zjW8wdMOpqxgIG9/ajnPTxUnQ0mhcXeMx8P81lsk9W+NMBFk/GcQZ5YTkRuwxl
Kpoeaa2zBlYzMTh6XuiOPfmxRilReayJv3kb2uvJ6yN2tHzXUBvJVrGB+mhnZJYzi6LxczXLcSea
7ICNi25Qe3lvFoITurHibd6cyNu6b9djlWk1m79Fy31byvUnW9kvFBFoOd10PbjIDHYN349u5+Md
psg+6X3JmixbdZblemHe6iOjLRPAwuE/lh3IgHY4rASsH+q4Vz4yVMj/RmQ3u0Yx0GwVPRai1m+1
rFvfy/BEslH/WkChupRfYCJ6+9BmY9d4ExNSb6zXdhn/K0oykbS0XrgqHLVvC0gLFED1Q0pcnngz
QCFV1e5XuwjzLH4Xc6yOlo3xt0IA+KjrDqt0oyxUq2pEVGt9SR9fhtQi76OwIFiUuiy6rZ+E2YLd
Jd/CMOKrNSREb1rOLt5Uf463CYpZaiLIpPleIFx6bsrFuFtl+ltuAh6pKthFu1RGWpZYUV5r2Y/M
6ULLta+6ZTn3xbKaJ9NwgRM9L9u5/dY8zz2IzuoUxOFyaN+Sh3LHTgpsIbXTEnUiYk+72wO2Jsdc
LsOauNfJs3+MQCYHR/FHNvXT/7+sgMZ53YkotXmnY1gp35vs/1ZPs98MdsHQ7tM8SvvNftuQaR+3
fuYgRndwHBc+A+OazDeVO8/C6du30hgeWkInPnfgMyBPtY+h1div9TmrEmorNL0KSwMSpyA9JXRQ
+fkDgTBE+PKYLGVX3ly3W0+26I8J4+G1H9xL3RrfiUU4ebImH45Z4/qD6m0gaYJZB6frk198zupz
ftQ1nqTCW1Jf6uJ7aDRi67rha+r22SAsUH/nWwcFiIqp7E6JZXanf//178ucoZ/hGHx3HLc9yaoX
emimBoe4nh8wB/oIx7PDkrveoR0dTng3zZjtuiK0vMz6dJPxWVHF9VkZ5rvXNKd+89JT2bYqSsvs
w7Pjn46q5oPLgOK4ozj9+1KlIH1NOjt+Bp4cTl23BZ4+xDBQafM5d7SMa2PyVOfz8G54J9mV1GWk
0xrgR7WQVoRLy1AEyDCiFGzDZXLSoFF1h5TSqMOte2BYZkQb9k6vu/yKBpKclWm1I3q0Oh9hVnqZ
H06QyXnvKv0qH/5alFVm0FUiDzRt9OM2Ly+eCLd5dc/L40vlLbXfdgvluWVSXYdhPTJExGdILbTy
j+dy4IfHrR7uFms/U+tKX9d2yYfml25vbdSr1uMxFOdNDFSrGlT2bcoh0zLJfqZZkvl5lq5RL3Pp
28xLAIXrFsUT72ra50gOnO6O41b5hlEQUD6XgTZ7FzMuCx/btnvIDILJNHQbB83xK4iyXWvS5iD0
qQ+GYsNGwWFmuFm2q0pBv1ZemX4+8OqRdqge/gpvp3o3aCjy8LXNeaB6S8jY92Yb07GfkuogDLc6
Vx2woSx/OogDme7V72JILGqK4il0640KvDT+sxXrf4mS+WGwZjI05/XPkultaDWp3MWFSHxbT04T
m+W17jWoGqYaHwkm6TSyOcf0ut2ksayoeK2HiKd0z1KlnKxDAukFFiY9pI5K50YVs01quDbuydKL
qrXq7iLWmqh05upWL5WxV0ldX5ayrY7akI0njjBtj71oX2+N7q91nhySEWLDXKYQMeudl7Df6d3I
zLHpr2w66lQZk2+5yjk6rTjBsxbkjf7tc2Qnow1Ru7L3LI5JcZebXXOTT+BidUgz1XuTlux1xtL7
LjV1Ny+P/dmVvxY9sZ+3rP9pIzwrF/f9K9nK5EAzz4c0HfsGCo/mZbTpxaiT7wqBeVglOM1LSV8T
y3ocpNmM9GStj2uJtsR1EV+0bjP8Gd3nDUYzJUb42sqFDSz+6Cfc7z0OT+zgB0N/qOCKIlLS4Vnt
el/Kx9FNMGTcO1dP6umhEOZ0rhfBAbAoIDvLSbmV1jFSiK28AdLIbe3/igTYtfamJ4j7llg5brM6
o1qsRvPiuuXzYN+qlvdmmRXVakK9czLOeCBCtlWHh0zbSZrRAmN2s/14sI1IHyB6lDX2Bz1pnqlj
3NuyZsNPPfiXfryuatJPFZoSHlp9Alc2nwRxfWGXz2g5PPOPvo0y5FhlNCnmJXTnzQ3TGFVr3zKN
xKkqd6u9VpepwGnZrryoXn9TiyQCE9lI8KCLtmT2+e5tzgdEB21z7HJRQMeECDfcndGG6hHM2Nau
OqmU9SZP7bfW68t9naR3DPAFNJbw/GXqoYNs85yPaoqMfuKMWnrrCfnZfsudz8GZyvc1tu7ZaDKV
TjyeItsrXWNlkMtuYMbimKttXOpsZF51TLUeochUfSVr+8PjnXC632vjXp2miwNTIVVuh3tiqNI3
eXkDs6jciyNYefoxriNlW/Z1fXzZEP2zNGn8ixuDE9STwWLCFcgKKEKvGqSLcXJQBayfLFV3//cl
1vAMcBM9PYak6hHLayE7YRN/Thqtuw7bdK5gHwRJxCUYxOqsf1lUX4ZtGZ9QnxnvTZe/K73KnkqX
LrC0GZ1zodtPo62N96Wa6DLJsClkT2tqu2+kGBhnr7dY8WxYxkozfi8sOzbJrD9Hlbph2eqfjeAR
d93GvVkskoHyau+r66dQtob8k4/Vf3LM03dDW9mLV4vDtHwssXNn3PUCUQc0Tv5tZ05ozgd77pb9
yD3hFzaHd9/nZ+nOMzedl/s11iDSqTebErsqDcfEYuNaHikZXX/uZLWeZnf+FZvkP0ivdcJ0LLrd
VpG23M20g0I+cwzP8dNsl79IL84EaQtjP13y6d5V0P1Mwt7RrWV2NnK0xJrY3GB2CIMYB299s/Rh
2sfwQiXTTDBvNZkZWr8EwzbX4WiZVrSstngrNic/5En5d3SNHwmQ0WdFjkiYKU58Z52GyDRVctBq
ZCG5436qefYiBXkaQYnt0yYeX20D++wg6hkFkbmcuLnT3TDE69Mis2CZMMZNeCoOEoVGNHmsAjDa
OQL1Nf5hqfiJd2WhkJIgs3KRvF6O8A6Dan6s2z1tmvHNWzLv1lkskNWURLmzvMs2YcgxswM9SHuB
GsVHN1AHmlKvat6WcwXR06XF8CHmg8oab5+6RRk1tZKHSazk/zlfIjfEZzkTaemSjxDVhKXsDAut
fhV7f/Whv469sb0oW2r31pg+1vzGe6N9Ni5wh7166UFWGZa7zdUh2Fi0x6F9XbuCFKhMpQGv3UVD
1fxu9Sgh0QVpke11CSS0rX+mAi1jUTXneR70QMhLB5wRxVtH1nji6LtROKTtzeKWdZZ5tzXER7Wu
/SLaxHpZVfskJlUFOdxylDEYaJgp8I3tkmHIPlC4nug6M0gUic0vJ4amMov2u3JNIivadgNbmAp/
dFbpL1U7Rjmw35s9S3CNkhpgLynsANVf4VeWkQdj3tV+8RBGb3FvfuTF9r4No3xCX/4RK0nx7qD/
5kLRgsSG1nZh3d+xQAz+wM1+pKnBClfNMZjQH9qkEXV5VYjtHQfmukgMIIlQNyNem5cq0Y9Tvq8H
13sXlLW9atzR1TTzf4pe7dlLQhtz01Sl9fvYjdNVVjCXxrbln1NsFYc4c/MQSKr4zEqO4k6u3fHf
z1q6/ifdXO327ydXiWVByz9qHvzJtsaLrTkX5J/Lx9w541WtOlW8clMfMc/zqZXGBsrH/y6d6PY6
2shw/GTFWz/j2EAOYZous+i8MbjqB/Tj5aulN+mLYajrv19lxW2GjrXi4zBl22dRuivyZVUe//2m
wWreiI1xOFIq9eYikvv3q7ypc/FfObk/C/shQ7Q+lLv8rjsahee2/bDV8KGQ5bjUKfgqn82wXrdD
W6vcz0fUCugXAtNpkTZkJiL+tntf5BjvPRsecp2ZatuJh9kGJMnMJ6ZMQL9UQwyJ12JHBcYS6CI2
Q4luf2fFjArooYodEFl8XF10lw0obS6fdBrAl8y8bzpJOzS1cXGbo7fTSiQqMfrAaHYRklkN2pVO
i9wSNUMNh5mxde1UbEaj44w+oQVoFrZm893JPjWDzpSJZphftSBpE43hO4baopbPtFm4YsfUgnpn
5ajJpHEeN2+39UVxa93uWknxQRBWsp/nh+C97TW8WJdxzGnWlR4KEYqjQX4y6772D3eV4zLn2xns
P5I90THQmH1xnahq3LH/tHcK7742MhV8lTTvac14WPCWIsrxyC1/vIXNZm3XAcGxHzcXPR9+pnaC
imnQvybJR9tF9BOMfU/z5hITS8OTt64W/Cgei8gCZkauq0XJMB3LfDN2xcmgPsqXvRmfRfpXG8Uf
vetmv5+2+OEu+rX1D78EvK+7Ncc8TmIgp/6w5ol+ttKiOlGbHD6sn4d2q7ognwhKqxnTvQn5Qe9h
Eog8t6c4uS+fzQVhrYGpexTdbs2uqSvIqZ80OuSnIjlrZObla4bcc/O4Ksye4cH4VUFv+/b0SFAV
zAfegKQJ85jvph7iAovbNk5LREIoN7Rte8uxdoRTn3yAgzw7ad/QFR3/lQOCjgVEzuWTzt2paXhE
kJ1VTaVFk04ce1YWt8I2QCS2XiAY41xaHewhyRfWrJ9DqfyWd11jwgQsFU81DI3PxLzt6todLluB
eMKt9zS8Gi+PSKDaifPL1CUjavZsfMtM7e6OP40us87Fsobj3Jhgl7l13ojrDuoKDrcqq2iMxQ9z
4RypY7pnNzF7+8Ls8Y4jlAlrtzu0mvMLoJP6mcQImtZs902VIiLqi4aJqWjDRGR/k7LVUHON1xT4
J0S1Cmmx4n7inmpq42QVjAyLBU7MiTNerXSL0JX1Z8TIqL2xCvv9Wuk7vKHjEYuT8pu+p49iDPpO
oD0Qj76NPI9ane0eFuxU4mUMzDoPMkczo2Q0X3GcuIGWW9e+GHm7nAJ/mtJjfIx4whaExH3ibnBE
yJfKSuBUMhAIZK3x1sB5P3DupzFVy47kbI4W0W5A4tbZHpe/oFU3rTa7yPDcfQskm4n+pbGQCLfr
IM5IvM5Uu2CEk+VvT8r3xDDafeJtXyODGYiWA4ceGcZ7bhrpARnv6BderQVMjVwkKisZBm2aRbnB
6H+8JG7d7fQRjLaJNe+gaolNqoGJQwAexwHgKRdajg28yNqLoqsPnxbrK8L6XWmXKDv4RruM2ISM
P8810+yksfbl1tHQzFOOcMnVeOpXoFi/jZMf3rw64WLVEB5yYXAxloOFX2cz7eUgtpFPtUbzpqXh
vaI5SfXLyYXT3dmEe3CqnneFvqiLWzJSc33MQWnMh9Huq0O7CtgA0jS4yZpsVw9yvEw12g9P8dqB
R5hybk+qVzQ6orLCYzee4GifHM8r9uirknOcb+sJhLKzyvostQ29OydmOaBpXaf5XesKHZW99lEC
JF42E5VRtuY62477YdWlFupretCsJwfE4dgYLA4poMsb2RWIdOMnL56qm6eqF5I6Ud60qGf4br9a
jodQyaU5zv3rom/re4uFDfXmsGuMpI8qx4zMqdDD9PFDTj49pBO5z2XuJTJ++TcDGTXvUByrV4qk
HwLA+TkvEKFWsAunhjFDZW35soxi9evBO1Poh7lAsgY5rfHLkHPp18ZY7XmrTobRIJ23xiiN4cMS
G3aQeszfBlCt36eGjuOyiY/dhjG+31iYTfGIInPNo1X096VuLoII1Whpp/YoOgEQbKl+l43D7JeM
xzviof5WTC5qLlTYe0yE6t2NiQNZ8s28TisboIjBgboV/WRryy8NA+lNm/mX6zV5d+3ywfDUPwmq
ngJXMk2owtGuRKt+zpN9sZU3B5aBJG7BkdwlKM6meu0PvV39XTTjlmBJJU5Oj7IaXLmRDlJZChn7
nsLjOoil6p5ilGXrMraBpbrvtO/2ys4R/bSgzS7HsN/hAJkHDLpe3V83XDBECVDogrYmrLCIG3VN
LdBEzHI8fTtO0mACmwZfH6AhpnGyTqtjXR1dVKehVvu6K5ldyzIOSUeMdG15yRyUbPm47ZNie4VD
4jJsWnFeK+7URajXzEjdMzC1Cud2OziTfcx6PHo9F+/ZtmeGAFddXQcmh11tC20bGghOykg7eTE9
DChZWb0uZH6Fc/VjNg39SdXluayNAAs8lqfJJlkVP/rQ1lNgGANmkkWnfcJo3X1eIVjaYsQzhsVl
n5BxGHZk2Ic4EudXxIyE2trqkUlIgu6E1DUHg93cm1lhYNBMtOCy4ibZBuhfHGGsy8Qnxo1OsI44
9TFu+Cmx/SSeZCCXjZ6cmTFNL5hDFhFW2Bl2TeOgPOIgInG6hnLXtaAya/eIhmy3tMt8IJbmlngj
1iJjSoIkLmsCzfR7WZkKu6XJMcuS6GQNo5GTYobsE9R6m/0XQ/mfWbhvVNYCsxnN94gHqjUVE4RA
GLZCV3r4cMmXBKS3xnVf2dpbb6UfSaLaaFjAuTQ79bOqBZDHnYxQtgDLaLQAP7XaC/smepR9rkAH
4DkgReKtI3TrwgRkRO0MPqOprtlZwHBn0+2YmtJ9mVXrT68bIpW5Qbla02tCBFjcDJ2vZP3Xllt+
EgYrDxODAeY/HDUNsJYnuN/nhvvmqH4NvZPl2eK10/h2RAs/5zysT0vjy2L4ygio5xub9wtcma+b
CxHbGzn+wvrQ3exDK/KfKXARAsT5mYWw3TuTPp2qGDiyhK70nOKgpekLKq7e7xaJvNNxqpNYHFQV
nXZQ1vdkU3o6b+tBMcH7a67txtlujv06Hqhy7g4QS/W5Fs097yTA6No+w1bsbdqCZOtV4YgDZGd7
aoicbf5VNJaMcAm0Oy8zB79lnz/Ya+5jTsO6R4JPZ9nuPmnqLYhzJ6yaIurnso5qF+OWU1J/YaIf
NZ0hO2iUqueSDmS8qMVhck1+85S/I+f13jq6UGzRtPteTclOScPyJ7jBvRcX2NgKjoCcUa4fnexS
Wu8k21m7aW5+oRVJnplhf6jNS17QbYpd/9CZqRqF8QKY5ZBW7FxT7aH8lIMXmpVx0sh33VkOdgcn
H66OJXCeeauDktS9j7P2OOPqLtA8PaI2ffSnZMP6h6IDKcDz6lRTMJliCvUJK+QAM7JLt7T3UY7X
DBV9eY4z8T5owkfWjKQUJz/wL666wYpx2EzgpmnmA8vD3mnbVwPy8mGxaHBAHpE1ipBhsT70y2QF
2tIwUbeSZgHsDeDLNiw7yTzvjlq+FntZrlPaEODwt8uq0HsQxKJ1ixtYtNytmlXu9cGgu2wbhv22
pesxb2R7N2zGf4IEhlCyRR5TaT5lXY76uhv9DRHOgTGzOfM57Tpmxl7CYU4qtgPMOYg9jbcBcnI/
JfUbkr0XhFbPjGK7jLE9mIZpCOKJPrHqWyyY5xarbZiBqt8ash+cnEME3VDsGtP+IH2Kiw6LNoYW
g9FNxyMyDIe63G7egrRxaQAWmVR+dZC9iB3dH01hpKGb462w+pF65OkpXdr2WCXNvefGPszePUnK
5YLxyTzg5X6ybWgax9IvSFPJU5lZhkbLunqxFEfgZQzwAA4Hx1SvSZPBFvdeHSgR69eyPsyFzK9A
9E5IYJaJDjZZj2RMHJ0Zc5xrO+T6e2K6U9K5R+uyPeUJNyCocTVl6nkrUWoQGDIGax3/lxkA8OZY
gWXSOdiZDIQ9YS5aP/3Bs+vtlcCt1ROiyp1K/FzN/ZGUIpSNNu+zOZ2Z8XE45rJ+kUcYj+5qD9t5
cC1xUnxMKvs8CYkKyL5zaFzdMqNioiBKdDAwiFbM6mdyhqNl2hjeKv2k2THwuxaUXYLoumg8Xyul
eTZIoMDyXvIGqPXLJOObVNRzs5USYJaUDS0Nu5VMDcts79hhxzCvJDk/PQIlbHRXNQmcHVJTUSUo
vsoa0TyqB52wz+ZTu3KEu+3CHFLF8joNXOpVQVLDyoWwGCUu4XI3iW9w2t9WYjn82OMThQfCS3vj
lmfc/9akV7x+uCs259LJx0heiYyxIEc+ZCzh1proOGrU+ql8aTIvjUqRPmyo2atyxcckEgWDAtg5
VfYUURd9cB3BYW/hKs6woHlGzHuoRGhmuQM1zLRf5MKvqHjFlCoj3VgNwnoYLoe6ZUSUQ7Efs62/
6dg8b8hk/zOXdN6ngherI5MkIM/3Si5/dymHWH8RhnmwC/XNZchnK49/uTE5I6sOUpKWCwgWnL7w
B0TFu39/k5iLq6dhNqBgeE9UmXacao+P0+D+Vs4DZxzQ5g+EMmiYXgYNUsGb9os2XOq6AgHricCY
Vra47bOXyVeilr/2XKLXttLIWDroNLPxAovF5Jxr69u2EXo1qvK69CsOhfHxN3GakQYjLpNlTf7j
piUO137HLFr5RbxLpyl7GrvhuCXOfOAaE4HMMjDdpYxEHo/HaTKfnSmw18Lc2+OEjWX2IYipAVcw
4Z4o7qlwh31qmC8bsul96+JJzDzxp+pb3Sca4Qc1F8RXVhXBtDjiaWsC/sn1XaeJjktD8gqXw2vh
JRmSKl6tTtvCvCAjOkvPK7hqULbxghIA7XdZr+NOLtnfeF3NB2Cdh33tHZYBdFbKlCEJIZKNb6Xk
MN+tVgmboumseY3Yjm1eQXZ0TdDhGQvqRspo3ojPM9uOfF6zfctinOxtxy6ZYFs7zoYFjmHaWHK2
QzHokC48DPsZO8Nbaj8lXAsZTrWTAuM7sW5EHQDgWQq0d7meMJQYPNS5J0Npdl8pL82uSJ0XMYA/
2WV+kzIT+1mP1V6PszuT3FPdC+yfJix8lSR3p5vPjSznKynE/dMwpCHSG7GnEQyqIC7njwGnQBpM
+NbttInsFpkhwP1PE+ZlN4GfnNd/P5RfCk8l702d8eia4tWoLWpfoD8SW9Cg0Fp3yYmYsODsxLgO
oTL+uDUtyO4wabuB4ZXbvQ+XNT+qkRocBa4SWwYxJxuETTEbn4nTFq8MxM8iZndajOZI1RMqi3RI
73u5alzLJckx+WyxkLr7gXzDk7aimHAbFTnd97x6ya4Y3OsC7u3bVVYw0w5vq0mkTTG7lJBaxJEI
FE7QPcUOEdcSLnX+VCiYScNEu0NvhoWqIv+TtHO8k8Qqc4Htm6abLx0SLfSofjNe7XJzfXwCJRYT
1E3s4qAbpdWGINzG5P0R6TqcRlN8EC5kX5ST7j2QbJlQsQv/cMlBYX0xuG04a17n2xqflaqu9osY
3i1JHPe06S8azZj7Cuoq4WIsMEYCxuCKdzOUEajUnOvIykUuAaVCcsuQgmzuN/ArUF/xVOD2+LAZ
RXe1eS6yitaSsXvF1BHiobUOK07pDHdxts0/tLi3zw7cDB5AA7tufhyt8W2FTNzjT9jVC/HPrp5H
q43Pj3TMQ+LY+pPjmljtq+23NOKobF0kMcPI8YKHfcQW6ZFpzapt7rKN4JVky05mUpJcVjU5B1S2
txx2om0twyqucMYSzALvV74XmScJfByGXcfIK2swI6NGviqrglz3ZCiDQlmpX6l1OXdLV8LjY+vB
2Iry4PGl9ei7GHUjD4kX74O45W3RCxK+vFImZ730LkuRLfgk1+SsVDselmTaj50gUcuNaSvrzEs3
VHCLMWyXPbVffKvu49E358k9xF0ZuIWyz5rkfk0a83Pk5opyYelnVWr/ydaaI2EAaaAz+w8rV3PG
h9mep8cXt6mi9aEQabNGHud2//8nfDNR2QCXaEAXdZzFUd52xtnE3jIYU3FUNrreeKv+rMQJhEuf
XVfjT643sOOYzmcEIOf/f1mX/JnuLDL9IamP3lhhZ4RKqJfmoyDjlPnPyc6QDNl5FqkZrCJeEQzY
qBSy/L/WWvVwjldADcuSYWkPoabkhkjscXHa3UlPUHXOGLaCRhLBsxlLuSvnNkjzog+annNFQj6O
eCuozYnnMCbzfEJcdDSG5NTx2QrnLiXhpZbqwiF2J5YMd4pETdH1ix24BhNUYtXglWv8c3SaP8oA
+EhJQCIcQzd2PVXzWpFE2TS+ktEA4GADOVf5yMLsUuOFIoeUFETErSwwOtboPxkaKXf6j3zC726y
SPGR5ovBkhPUenvq0pU4+RYtzNR98f1XfkMxwnHOt3dnJWxqhLb3m0c+ky3IVDArJHQZUV/ammZX
OZrtTUEKgkfgTW3ofB8wez0tG5ByVFtz+7tr9CA3tF+yks7f3EXInmR6EA+lxBzJX+SaiQiIKnvt
+2l5KWxucOvVMJjK1sHEfJ0O/U60ovomvgjDlr/qy/LXLJvbnP30mvkJrBV42bLUwYbLiIjTzyOr
qj6hBahu740XTSvdXU291aedpdeuJDixnXXtsvbG44WbZhxKGtUjEt9xX9b05Jb5aeu2F01P+ptl
1U8blPS982Un25O+AtK3nYYBNK0UeGhRomnCyePopRMA/2+7LHEUuk4juyqWIf492K6yxtr3NStE
CUNixmkwOIa4GuODOasTYv4QTJ0zjylnUph9BvTljeH9ckZx94ZUHJEMXEyy8Q9Q2PvEsIrArfBT
kmddk6qGEFgYg4rq1C3DZOmAo5OkCHK3r65JnD/3RJEQElc1J22AE5jiZvFz1aeENCjvkVFSHkgm
qxAgaBmkAgsVwPCvxVTmWcu6e+tZ8aud8uFE3Qm0bd26UUuPLqlDPi+fYQP0bcDthMJNOGDX7OZm
ef7yP6LOa7lxZUuiX4QIoAr2ld6TokjKvCBkWvAeBff1s3hmIuaFt0/fDrWaIsrkzlxpjd54DS08
DVjpz1XivVdeha8BLhPLpdFTKgmx4VnvvjSicxyl/Um3kk83LOx72GvhqcvBdHraTA6ZfPgppAje
+LloWyLmufIOvi2xTxhDxtl6Gpeo9lhlwQovkSi9Nd+ws+iJtxLldXU2DoaWZQy1TgnGEMrmj9SB
pS260bQ2sE+YtBhmMe+aWMeG7YaH2uyp8O3TbA2QYDHZtT/zCowmTvLu2q/4WAfu9vdaH8+Na/Sb
DjG37pto7zqOtjMX6BjBQpbkDq0mOFT+JJh4ILwbQbDQdGQCGTTYkgYMZJ6Vz/w+83ckMA2GZOM4
D1g7d6j4JAJtJKACDOiOezyDrkoeSxq46WmotIXVJm/SN6o1j4h9qMPEOZjda20iykOtgYI3bzrF
BSyoXUwYDZ3gyqUfyU6GQzZwriaAu0sdozzEz5dxdNZhbTGImKQxcyTqKp+QgyeG+8TDsy3gIS8G
txgXfpcCGggre+1afN+ZZh6apFC7kHflqIxHlyf5NjPrN1/EAr6MQzo/04ZLVbMcKzzju5xjKGab
nu0YaZcbljnPlUPCG4LHvIDcsbLaaiQXM7W0xHHp6cJT2LqLpEyj61Tq/Ulgw4gEjG2XUxSVJ8ZS
M0Lt5Hmk08NEXJMBrE8nh/N/L87zV72zHcDGLhvWZ55JDqr4A71VU+AHDganWzut88jqqD9bownp
tiOAiJdJVHVIFBg3dNhVGQMtzsUDa+WMZGzwCclji8vUx+Ln+iuyfvJQiXrZuTkPfznJb0/5C+l3
2RKfw47Z/nOJKdLVUDjxCqTT2Wl7QsrxtovsWcqI50PiWMea13fLyeDWosh/7vErXciERJvcBARh
Rm6xaxiRLSPvnrp6eINtc6Sfjg9IaX84fZojmUZo6H0YLAZG2nszhB9hYMw3wK7PheAG1kC0QxUE
n9jha1VqfMv5PmedSOXJz+rxUqbec4q/Hy0EfS5F0YLZZXLhmEMjXGY//ZPetCQodvfzOjz1yL+Y
LLpX9JxoIerCxoporoGY1Hc9xBEQ9lBOLbzaJ6I8a+ze5REjyapl6qemt7SO1Sly3eyORlozX2yi
QzyV+T0wVcEVKuNAZVpbkTYD8qx/F1qDNECSiOE/i21YP4E3TbEIStvcN6PqZyyd3dKStbkCEtnD
7xHTreV3YtvbDYyKFw6XrYWpY7T0xYQ8XYcPw+0fCjzla+1kP1OPZ6tSeXoODe89484Gea6/gg4D
UzgGFlnaWWDb7QcLa7WQUwsBo4/LtUnsm7wPUixtqvAQlLwamkm74mhpoDzdF+A+Yp75Ylw1nRaf
gppIN6f5KmCKNg2MlVy2ojVbEb1BYNiPduozQ2EaFhrsrXWi5kmBHNsG+CTUuFdMyRdSJx/R6C3R
KivoPxwEXjiE+d7oGnFI27Je+hiMlkZTdQuYUCwVrV8uoigQm3nCnnMttNi6BvgdV5CWOYUIbRZm
k36M8Ng921bqLWsbZpjODbckN/ApBMG6cAxSPB3E66IGzoJMMXGxZFwCJGPu69iK68iyVl3jZsfI
AipMJjkJoi8mFBNPVm9Q9dJFu0xm0yqfllZZ4DkRCVOnSf3kAWapdBpuVhE5a4C0vHmhXBSTXd7Y
T/eKN21ThoZbzoK4Qi7mMSzBuC25nLSX/14MExprOGEi0IYmnWkx1TNg3+U+kCU/moGgswsxY663
ZvReqMQAfPeAN0rxfdnfVZw2xyau1h2NG7vA4CTeGGCSnLEMzpHffGZRq+0mrBBH4POkzr30mj1f
cGAtdCGSz5JD6MReydPWfSON+TsYzxiPuD1RT2Cf8tZ4EOnk/GyM2wgoOpClxFhGCap9ISqejqEU
56KcoEH0m2aIylOBwDwvvNLcTl5EBGR0ObkM4b03sQmA+nykyZBtm8HNNhH+zBctKYkQ1URL0sHb
e2YgHlVyDrxG30wdvhcj8k+T3adnn9jeS5+NPTcYg8q+AcdgW+nR2vRhTCf28Gb1zStfDKtU9Brq
oBJHWSxcnHRgm0w4dIHF8gWYy0AY4JqmnULf716UmrqXsngvuJhsbEm2DEfEuGvt4I9zaLRMNd1Y
pxm5pzp0aJz0mIxEg+8esjTS9jGTtgO422Puj09mqhu8dMYQvASuxMU0tf259yKifZOL8QY2Ynds
5YtVUC8a4F7WWeYxW4D+QPxplonm3MoitHgqZj73lp2Sqlz1oiKkwgDu8t9LYnKNUdxXZ/bY78bU
ohlExcmLVqjlWLZMkKvKJ1NVwTXoA/fFT3mkfL88mBaalqcDSvA5ep/0Tjcfyu+XcdnHO/CL/OBb
PcM+260DKxkvGMzQGQlB7nNGRlFY60smuPbGNkU2a56zQMfPX0oBv5MvQxJL6mJfAY9cGBb/mBo7
ILCCgX3DL4t9iUzGRNWwFrnpiGNerJLaPdnPkzeFQ+uWW8SXFaX7cswmzpcGysfEiBFr5zwj2fXI
GixCBaiF57mIUyr4slwMS55csU0Dx8bM6X3oSWCeO9naWFyZxmqJ1m2YU+hQAQPqfUHI7p1qeshU
acd4rM2Zq7YRRofT1MvxNAr3qxkNuRMI5dtkxETWTzy4WUFENdLoAWEa3Z3zyXTRFTRjrUd9dgx9
/VOSXiT7l9isLjRFATV0qpIkfjK6F1IBUJO7YhkV9D6kWDNw/utim3CT3XcGk7omghhoN5FaK4gX
LKv5Z6U7R6FP6tz0IAtiQpkzNVbWqrIB94EZ9MA0kRYM23Jfl1ylOxBaKJfDrw+WBxwbhT56RTYV
CfAtgu+M7BJgEV24+UgjaDquhsnnjitzrlYFYdZJFeHaTIM3wqv8CzXjKHOLeWA2TZcmTKa5b0r9
Mxr9Dfpa95WlsAVGt1qWeAx50G2eBl/R8LOoCo1hIAXwg8ToHY8Nv6msN7uIN94IpqPpb13njScB
/+QyKveuxhxNvMqGZV7m1s5OzB77sFdtzRpwEDVC9hHXHX8TWPq11VgmcKYh3ESprhPoehL4Rr25
DgXfLFLwDyaEV8kxcDZMYcFVo3CXBUqYKRUnt75tDiKpq21EE9rcH9XKLARzrzy7lOUpVslfH2hg
UlP7aAoFjzOW9x4M+bJWX02AvCzy6kTG1T11flyQXPObtfn09hqkrRz2HwaKcLdb0w6WKHnGDAxU
BwmZyCy0u/bTzeF8ZdyZz1JT+lm4JmhDt3+DXeF9BwRqZ5Wtla/SbZJtqPqnjyN/SMbDs4JY29kV
+tIaLAyjKSyzRLT2+Wk9ycG1vrZ98qegPRzKVg3x4r9ftq4WUotUMM7iXIK9IF3RlNTuIoIsx+D5
0kj1AiiDE45ZN4vA7Y6FO+mncJS0KI1Pu0I35/I4XUVixUcM0aQrNSipY+2+1BKF14TiNR8s/qSd
jx79Ju3dQ6FejD3RpcQ7VOAhAZ9+xDrMOaer6dDNQH36pUZQuNJfs9oQ88ZOvJf/XoKOxFw9t7Oo
eLc6Uaz6zPS3rBraixEONY63WPtuIe8YMIRyjWF0X4ot1xH3JfN8iDbErezcFh9G1pk8cMrcZKF/
6+jSPIShf63c6ZYI038VekE3nDYMOHOALzmNal+6AVe1yz5r+fWlI8MekELYkrTBi4GhB/AMlAD+
jX1GE6gfJ3d0bGNpW3E9q3zevnLSzWPLhXLWtv4lyUmZIJWpReJZdH74wSoBQHvW69p8Mdv7EIIs
nWWa/2mHHk9xEMV3FbGxidiAPeWCV6mlnhwwIkIxssR76qnLaGrxNe3q5Bpo6WeeWOYaSe4sswLc
7xszyYZEDTAaFxvrjWcT8C2+hVUFU50LdCfuisVxw0Ji3WyuI89ldBXImhlDJfJ70bx0EZ1m0BSP
haWrhS0RIUdDD9850G2xEqvXEOv8yknT5iSV9VU7vnbM8m442wOTIsPrbKgaTwkMLuhC6bX/qXln
wh+vNqQcSyeda4mmO01xpT1wlOL4Q4tGDqIXcMhLSIETSzK7ReRbRN7DKXrE3IHSUEOKTLNqK5oy
O0UD6l9WVjNNB+Tho20Xucj2elPAYSw6qOMSwSe+uu6qIQTz4WHFqqTxz5sc98A/4oDqkR5LQ2OW
y8tMCl8/6fR6nOzKwh9qVjjQuYQZdly8lig0bdXrG1GDECYUQZWpZsstdoh2hUPAu/z3oncZBMl0
S2TZJJN4aHQ0CaWHITkSjHHgkyHSuqTCDBwoXG2zE41Am26U2dEi37vq68Te6NH4GPHmrBsrDZYV
t1IOqqznJTDGLZmyCxnzjSod80iBi3WcTIZlkeA+ZmSmtzYatJ2En9SyU220Gx1ayrzIW1s8i7tU
AwTJariKfeOuuFNttU5kt9J11k7ZQZDrGRSX1EXualNiBZVPYTNvTl4ygUdX3RrMERhfMU7zym8c
UAR/U2dYW2ngQIHwT6rCFsJYOB7FiU1vV0sKtAnyVQ5zJ07Laz/IrflUwS0YB3v4rqD7VEyrZAMZ
0HWkvcnMHvdKYO9w3rSUQ2QEoAqmiZZ7Dur+TBFEs2UKVFxNJ1mzhsIFjWR5Hj0xznLEF6opsTeW
gQhvXZDtFX7NOaOjcEXKXhxkasK25LPFTZZAo2W2r2NhKYabheJ00LmnOjGqa2Hbr1auwkusjw9A
gvY5rzr+gMsgJX9Kl77OhLy2iuzaxNnPiBOYPcSMN7XqUKHxnOAVqU9aVYGFi+WmlGVyQjUAEGlN
qBakXXS7b29ta4bLMNLDRSi0ap9Bmt7XMQoAg5y1BsNxB0NJ29nPl8orOck9I+JYwg8TTPWDjzjZ
RsLe6T4+n8551lQm2slqO//E/0dBCGDZiN6I1HflaXKSauPhNW3E0O7/ezG4F+5h4aidXvJwJ0W0
IqeUsuFgMyqZTBwHZkbHHpAgyRSUz8ptbY7bU7GxChwYaa7aaxs3BKT7DBzy5Ospw0twJfDjThYD
SSKm7U000bO2VJbPzFR7y/BE4z96UuwNbxl0ps+QmlqyBaPBalVMrkQct2DYi/FCRWizHEJ2DKNw
xn1t42q3Kud1ooTqEBv9A+R/vU5DPlq5Yd3BERUHJ6r/70U8/7PW1GaqFPVUmcPm8V/oUQvRF908
PzeM/8ElzLNmdD89V62L8tKBsEJFYCMpyvJNt4yNX+LJrRn6ofp4c4J5TDY1CGleEPymllnMFHNV
59lh6mdoQygmiMgeWWsHfmKIASTi3zqaxrwZcZEYkF2iurNYIoBOws15a4XYcK+ZD4n/R522mrdN
niy4nC//+yOoVJgzq+xf8qhAzOcyrJjhlIoN5JpIVx01eg6eQZseAKNVzuQz0DqUt7jPoOwT7A6E
Cz4a2FmhcGeQNJ+5OTbZUdgbP3BXleb/PP1oZpIc8sz/cIvgbD9jOtqQAckif1nY3hvds0vCk+SX
xrEGizB9KNpeRizh2wjFCLk2XaYhjxswbjBrfGhOEVJBzmaFN2XetOE7IcCzFNUHJ2kOOgEnyWrZ
ttZGRPZnV3l3VdtHhL1d05eLGP2Ws+B6rFGxdMf4C932lWDVBxUoXJvsJ+4B7pZTXgddbPyOmhoD
iOU6NTBl94a17JgmYSe9OywRrK0E5uXD9I0jyKwbei0SovPrVv6wDSwAy2XWc9cvI3KS2A+XZg4P
S+9ynPrmp+penN7+kh1aSF0F3Uww+cfdRogtgtY3mAcjUcg51jUz0m2bPAdvKCDecNCC8LsDkYs5
moRhnRebHhFgZlUCl8p7Uzc0RaTdsreIXxv+lic0mPl29CNABJlD+TaW3rC2TJODVejcjZCT1+AG
Zxlo576f6MXxS4wO4it2+o8Q7ZorEasAu8hudM23qGPwjheDv+CpttVoRqvCH3/ywZVbhxHOwjap
k8yHhrP+0F16ROoVS/fZThXW86TUd10yPrlz8Xsbk1LX44jzYd0XCxUzQrKYuZL2M65JUv7zbDin
Te5dDAjSDLQ51SRcVeInu3DSQwAxS3i5wQsXRgZUzF0/DKAECzkof55P+oOZKJD+ggB2MgWLKFXp
U5njIxVlXKErS8FEcA/pQFy9q5uC0XWwjHLjs2x3jskJOggoShlQv5n7GMjwcLKtLmQCHqk3LVAL
nd1hVnIdNCaQJcoxL1kerDwj/UXrIVRsj38ybL4IDbId8LvcrxljgV+dvO4chxz+nr+hmy7WThNr
lM+DRT87l5MOtws8gn9ZlL1bMBFInez5FM4T3cMoKziq1TigivE+JOnriDRQMYxRFex/rlUiCt7E
iDhUp0SG5YxYxzapileAGq/AFSit6Y+9juEJV+QbmzrzCwSJ8U9X8gA/4m6awxar1trCXvrflwhL
7tpRnl5j7PMj/1tpTGAIXf9RMbQDAb5wZXDD6X0bZfeXCmfNtJQbOFUjtiKemSUNoyG4xGVI3L/R
aQ2IfO51hTkTFpvg9Os31ZUZC6BCuwln+btRjZ/RhHFYSOdDGNo+NTVo7P12qPyPshKATnJgCF52
EWSLZ9A9/gFDeBNtvM5cg+D++G1zzuRoKrZml60TmwFTZgy00rdygRfuO07Fl6b63zIyr5yGubFW
N5fLPGJaxwqquRtpqc/UHfayTk6NBWoxtbSPvnG2ngzcubAs8jVBdCORxDULGCw9lasmML74esr7
x33vH3Cbq0RuR69fetVziY4DIIehd4cMcGFXXrq9fqoCh2XTBXXKkwqOAeH+FfoT5A9z4fjJPtWs
u21ov36ZfypRnEBGIfsZ0I6SHaVEDEGs77zIbzL8JFCwx0AK6dP89cPuzQy1VZq1ZD6bU4DEjgi6
5cK6hTDNPVYA12uc4SPxaa4CVsCFt95MfbxB3tYXYTjGTNnavTV4D7N9Jpy5aBY1MIyUe91Eefic
simszN6Zx/qXiglSLGa/7nr37J4mScAhJ9k3C3mC53CZ50xsSCEOCbYQHi7TSS/WUG/UVB5cToyz
/75sGIutLiu82naL5SEvfqfypcsKBzBM9VcM408Rbb3UoKyAxt6Z7zRHBeAFphhQY5jENKLvTPe1
rS0YjW31tK3+ETU+c9S5+vGo4cPWP2jLipNiNWT5CZTQO9QNPAlqGbsjgk/IXL9eK4Mi0Mjhuqnj
nOX8nW/jst1nhUbWvl3HTbCfqFupLHnRrF1e5QcuXHA6EMTC97r+0PxpgZN3qXMni237DNd/47vp
tk7cg5l2i5i5YSmY9Y930bKCeLJ4bx5ar062zpwltsnyOOmeAVc4d2v4wexnYJ3EtnDZlUCJtjPL
TT/obnmZMqYD1fRLog7BwIrDJdSfH3cSd1TK77rwIU4/79Y01D9NjegEDWkAQCKYm7xLiFd9lmTh
gL84vNELP5MlCIm4XWvMZt0RyC3ibeXAXqGBC0MPuXm7ZENQ2c4ws684Y1mnA20S+s2qzSPCQGFQ
+etVICXw4V8jbEy8S7mubQAQPcgbjbPYc7+mbmPUcTuX9GjNaobiMOinr3jJ5pXMwl6+/iZ6v3MG
MCfx+BHo8gRrBjAk8+ehZ0po6mS/BhJzcHtbTIqlwVL+H8RhTrfHOk/1TWq1nzKv71Edf9sjlgWJ
U6sR0asW8/H3mj/f8b70Ced97SxoNrozN7h4WXmu4+LNiU6Q22iWS/jf9B3O/+2B8etcO8R/C+fU
6u1rSXKkrX2WwfgzLDtoD+E+jUC5Gck14SOjFLcXs21eXTIzC6u8W2F/sXFzkim8DdRV61l3FibB
1qCVV4493wK4StZWPNjjaxkvahliehs+CVDS0VGtq5SWhCyr5xEevLmT19sYZACdTy5PmPfKmemO
Tsb+Ij22HyqcXF9/bc2RPJlxazDa0BP1Y4XJJcmmNWyaTy827sKACIYCZDdcqTxYSTOpdy/jxDXJ
Gj5qYfHZSP33/iX2zFvlWb8SM9cs6iTra7IeKvljW2cZxlsZ5D96gD2zb2paQ4Jxh3mfkEyBRj7m
nJN1j9qrqA3mNAwR+RL/XGsAfoa+NvPy4UsP56XefSCTYBB0zV+Q31NQv7BO3azMOLYWD6KT39Tg
PCa/eyDVfBqjvmuMcVOics9MG82y4KDYRH+WzDhUhelL52YcWJ5PUC0/gmYWRaiMnEhmchq+Qkrd
vA6wTCGClzAAbaLzHSba2VDt56iBj9C16tPXDp3EjeYL8H5OVJ4zxgd2q72Tn+6ARvCOpRFYYIcu
vuH5SXaEuTd0Ct+y6IeAAGdC7YdR+Eu7Fm7zOYQe6STvWvJp0dhgJj0gElHjOcado5z0zUCQ7P+D
+zqYS4MuOHtDc7Hr+Mlj2Tq6+yEyB83K626htBfiv3ZAsDphJh6NzVtfwxYoYe0WrKGs+TRlAM5B
6+GRDPRpiT7M0IJAP4iRmBiJYNjd3BFAvjSr/arpGEOT/Z4wkU1V+ac0jtr9hEuc0ccaQyWrVU3V
CgrLLBqyt9wzf+Lc+jU0+6izmAxjf6q5TvOh0S5VDH03onLCS8ojAch53ZV7siE7U1X3vhq+A6ta
qZh8Hd3DHMAKfkAtB36L2WxmorbgFLimeUff5XSNUsLLdpDO8gmSB9KOObUBfwynaZD91ZVLRFBi
quRy0bCTB1n+TpMFp1GLzCWFIIe0S9d1a3D0pVJFJ7I+R0YFHmhQ2ojun9Wwq3VZfltWvq7oXp1x
AeEnntTb3oMOV2HGZpRRzomb/CQwm3rASlTjEX8dW640rdP9GM5aNZJDmub9pdhrnpDqrdSpI2zU
P68E/lvG2jnujUWYuzzCIBZmuvoNdUwiXVR8Me2D5OJVm4ZgV66IOBkiwLltOyS/SKhrBj95W/0a
Tx86Oo4GSiS5jjn/DILcIzl4/Ta63V8o+HMd6SAIFS61PJDh8zgsKeninelTex+m30GFh2Z6LhPP
v3nwFLFa7bUPiYv6k/Xb+n9ux9o0YfAgL07Mq1YWM0AiioHZ7zBI3IaEtGU2kLkuM/mrNSkqJKRq
fGgzWRfvXjEWuMwYX8WTPqN+xOQLhy++qq4Y6gfecP6qHm8SanvS6uPzp/3ty/I0+e6X5zyYKXy0
hcczAN8LCbyfSS0NsWrqZNFjOJfRyYJ1L4V+TskULUTgML3Z6B3DKtPFNWhpCh2f/8D54WfpPCwY
R7suhh88Q64w9lGrfxt5cPXHGsccN4UqzLZYCOJZHurdkyf1UrAkhHZ/1crmIZ5NaMPgYOl4k5qH
2WhJYeWrXw14hzPvoLEzkfzZiWJ8gKhb9Zzq8xjMA0BK01L3auKvNsbu0eL80K2emIfR2nQzZR/0
uq3aDsxDl7+XWkEjt27K2Wi0GxLcPKmCzglPfIcWKc5M+fDQOE11bfqZhs7Rdv6V8XBQXvZXDfJK
TPxdqe6WJNUlsMid+9560jadhnUIzu0D4MyljrLb2OPFyUuifSMfitF65GhyfvuIy/AkOOEH9ppQ
ahXYFxtfLREfE9EkM//lEy7WpLthK/mn2xAD3cg9ucrnSSN/SJyl9Bg0Mtkk0aoJXL45WGst3sdT
9CIcvIHluwz5aBZWTHqzBZME7V1g3JqRLI84rgwGuP0ZtleuR830SGjCI688BjeN774V3hUsFihk
yXQ0cBclXlF81Qs1shyMbstsXTGs+42Atzhxt9IFD2Q2Yh0uijNt4xAe1M4ct7AAcYIDzyOjyRna
eTSu+zGI5JXMEe5BS20dYV/cmKEPPjKgT733HbHsdFaL5x6eANi+/Msx28+u6/nApIfWGY5T752U
M24MvQeAJl94M/cJ7BmUtPY9CSua99pLkGwbeUPuPXNE+BEe7HsSuewjvnlI0j974jYSNp+WCwW7
5JPhVflsZFCbQowB+3C2VPFV0IFIfyRUKFmvDRoxWQriEdckWfNUWsfGouXGsdHgRbMFaJigHg0+
ZkGSuJ0EKBg40aYu7gRO3qhXyZ8Jpr0p+Ck0LeyhLNZWowUcx2rrctHJaI2h5ipy++iVBBCqfp3W
zXxMSMJgkVGU2kOgfPiGdY7rfkaCbM+g4jAMFYk7P/mHdVSPjKVXuEgZztYGcxrhLRrD8kIk9hP7
4MEiyth0Md1k+mvljmvzGUeKN/ogaQAudr5RrEkGzZInN4W/MnK51LfTQYeBBAXiIsTKTYr7QFyT
E8rGGSi3IDUO0faAuv+RVGx4jWKtcq9RyS+7bO9ymnEkTYGKSRFoEVp5fIKWUk4a7EB7Zw8A5yH7
dz5R/D6zXod6+MbcsrcEIYTWomLYxEjrltHJY4Ua7VqibkksIiGlGFhQ2+dHOGhh2PVkMXXs7vPp
uVLBDGbVc26pE7XzUbIWDnaxK3r3T8eExZrN1qTHuLhHHWZMY9HpRlsioIiVLYEm1RKxHzWXoVlH
dVn4weRcm//3u0XPLmv7+6AmVwNY4V2OHpm1lmliSepUe0ZrMQmSeLWTd6E3Ww9PzminX7XHRtpU
2R+VjA/kITAA333inhLY85ZTv8BGWPfpLUzHjaieg2SoIYa/k2185y2kKmg0b8phEU9DuY1c7dSO
772evsnMvWLsO5hG8AD7tIqDgm4E+r0DBjtapz4Nn/ShX/lz10Y92IaUcBs+1D4l439hrb2Yaf9J
E86q6J4DsVpWCz/CIdxhNYmQQyLJiSCM3B9VbOy8xS/RXA1yY/S3Pa3Lk6Zwpbdv9IpSnks/RqKm
TSGoEsyiD/qybm6mfVvC/Bfn+sUuqpe2fFKrmJ82xppGEXfJnI4KFmfFEXc9uUM7a7nphqGRbdyo
IWre7KL/pCEaTROa0PipulP/bRruNcwNqkqtE0W1lzr5LZrgDPqJumWPR3QyzXeshH2AfQETUw/V
oJ9VXRCsBiBu8zJd082xQKpale7AdlAhhBNPYZhe31LfZq2ALQWumOSPHp9Vr+41mSMuds0l79Qy
5+g+tuc+Jh47VLssSJfQ2qL5hOhKTghQQNm+2TinSY4DSRkwjsGWlMgQB2NIAN5l2prpVIgWol1a
vfnFEDIfuQs0ebrzcndlO8FrbI63JSfdW6KKQxToq0zSbKHcWee6W9/9qFXzSEJmnGUAvkBz/EcM
p6lM9b/yycGQGZNRS1WvnrEnvPKR2+z3Wf5tTh6bQxHueuATWJTgP9s4aQDrV8OluEBfoa/ReAE5
8lY3+slrzYtKPnwt2wdNux+KAt2QaXNkDC8xO5Jts2W2DLvHCR85N+K7h4Cf5sNPwhhl5vNVsZ1I
1JjsmsUTIVw9+Rv6cmM79Gf6HG11/81r42PX+PuM8boGh39CQBPS/PFCja6DcC3S9MijyzFa3iPS
CLGlHaY4/nP6Hj31m6HFP72F9Js93w4UbJZI60L9SYzSXz0isRxTtjTQWUTU6+Gv2LCvv8GdeYsg
pI7KWHdNh1Q8LjsLLcK+YpjZpeJfE4ZbK6v3nhG/SCasA1RH0x8u+UAujFuTha46N0tASEXB0tcU
w99zoiLd7KeCVwLyikNVGtYrq25aUCHkc+FJHmT8ozTnHsfFlzLlMey758/gqyIUSqsM2Hh4bbbm
s76xkuBeRQNNKf/puoUTgwQM9PrPcrS3ifBKWg6rAewQoItXhIYr2OQPQNV6lR3axHiLAlRLTZPv
XniCO/zW1/ZZtOoOqIlKZ1uHE+nvHKHstbKfHDaXT7431Oklj37LhtwwcKjxEFFyR544XOVJ6sPM
qMi065Ki1YpQ2Dis6Ziu79jh/ikf77pGoOtQ0gRfVEXxGTsTM/Z/7AdM+SoTg7lt48Gfun6vMR1a
cVhvYBWUEcJhknBut+Lb1BEAT3s4aEZ4ZXpQrrTsO1SBtom7jqm243APAiFUJNltcP1qM8hgXhb4
LvXaqE8GSvk8AI3Jtb+rw3pdR2CO0kyJpS83scnHxjOwBfCB3f33QoWu+N9fGa2XLgsf41Rt9PWO
3aDa9QFnzpZvZU5JyDTvM552ToyDQ1QJK/lQLUwt1Pbi+YK3wd837IVzOSb2HEua2tdD0u3/+xX6
Jpg6MZFqGmgx1IrW2ZmfJrCafVM+Fb5AxOOKYMqXIViGdE9becNYkblwqn3QldXeT1OC9P//3xV0
ooUbQgdqjOFij9YljACBp93BVcm5N/w3HdQOdu5Zx7gN43ED2bmYnJlM1kVD9mGKKY0SEwuVjS1L
jzFYGQn+YMf57bXg8D/Uncly5Ep6pV9FprVQ5oDDAceyIxBzcJ65gSWZSczzjKfvDylZd6vaTKZe
9qYs7628zGQQ8OH853wniacPaec94F+akOd+xr+9dHcKijk5GVxCHl4tJKuOthpIP0qm6QWBkXCz
g2kxm+S2zNJgL7z6mk7iLQyjX2RlUWIb8dpb3qvbAYvy1BMerAzrEFFdSxRvOUhHhs4EJS1v9XpH
5k3SfgUAJnyviVPudc6fyj7jlRRHnLgpkgDIVHhmOnW+lOFO2xJb4iapf8jTiB21lg+FXp4ElNTY
hPPUw0EpzK3d2afUTFp/TuwdiHXqDg1FORlNcjLnpbUX4zeWui8enJajS7nHM9Ifu6gC3jGYSEbD
emyvYLe5zB4L6dxS8LnlZPeFB/4Jyvz7KKEuQrf6dHKIMnP/TO4ag/YooE4VbISZh0EK8609cVVL
TOzzjB6Rj+ITI8Dvtu7vdccISY5Tv911jr4IrAgR2FVIIQ+1XTJ/Ic6bEPmFbP5Rtby3K7smbgHV
8VfyCgspqRCP2JpzkkQnS4ZfELgz3zGQQBf8P+TLg0sweb5DSHv/9+dqCuqUXJ1dzap4KtMFWeEM
M0NDCIFR0kW/I0+saFDjWOPTXyQVuwY3URiiOF4pcMKQRcf9fK203zKbaab6DRX91q6pVFIuCXnz
WrN5kivibEPcE3/lOiB09U4F4fPU0ktlusFZqOkV8GK9SVpEwth7LVrnuRrHDzMLXgC2ZDvLKA9R
x8e39JwB5QTkGzUXoYrxdIQiYgT9ZxP+0QtUQ9NL3uq2cH1nwmo7cjLcxL0Dmwr0ESOnE7lVlLnI
+sikzQkGWnVqF9sA9oNvNM17JvjmKkLD/UeWzmBAk0tUUu1MVvSnNEbaHgex76yaQ2S+VETpwpuq
JD5ibVx4drvR86gQ6wwfbbPz3epPAgeQmzaBkyrns0S1jwNzZyOcc1ljW6zr+NgjjWwF6QqCiCHh
o45ztDBugmi5d4qXJAI/t0z7YMBwlmYVQXY+BZ8Nnopg+Dj494Z919E4rzMYQ5S8f1dhuhvr8AIM
yTmn9Y6L61syDlx/wfpiAkpP2PieTYxM2zHeTwmz1ZTINuyfY5IR9LLJeZQOwxQR5HvbShLfXeRM
17WLpIor+FRG0VXbyYXU81Obw0iHpAAfWnB/czMmc7HL8BXPkAZoWXjlB/bNNbsf+BzQviuv+9ZV
j8BYFxCfpgsjQQNmE9KPdu1jYpWnkVwWmE7m8OjiHRPtdQrAwk0WBisDGSr5TdR+YtQH9CoyWiwu
k7fsh07sEUyocVAeCYy2aNACboy5gAGDqfID+8XWkWb8IvsPIt3tcVlP8NigDskE5zHKoG2hAe2A
C6dny1u+3TIR+2QqaAjPuSrZuDKGTTvLcK/be8A5TKcTytBKjhq+gVuGQzNlWz22CY/qlC1GJzrq
MPLSx1tbe9wJ4S3aHpYsN6Q2wSsxd4eQDWW/HKx4SU6uEb20S2nfZAklT0hnFwxqrJ+5c8jJmeym
muIHe2WATIhsu7n/K15ooIwi9c1w/jKidPiYy2ND21OyYSwrS4c9gP6Fo5HO05pbeaWbPt8mhT1f
oN/THV4UnzMj3ovTq+8kqXHEGtzpBhfXdXhc3LLd9pZFklQH4cGTdLzlGZsqu570K0Hrn4j7jFO3
Waz9OMVNlVg5imiOEXT9R4cqbZ9G238viPqPqqP/aOz5p06lf/rH/07Fkv/0P57/5ads/uXmaf/8
zz1L/6ma6f+nMibb/df/oozpZfn6k8b/VxXT+h/9exWTK/+BGm25QpuWpzVq2/+qYlL/gJflSBKm
Jv+3p/+PKib1DwdHjScslxCq5wjvf1cxuf9YK5NoLdeOYgd2/p+qmJgg8+f/pyYgx3Gl6ygTJKbH
H6Wpiqq+fz3GRbhWN/2bk5W4Ogk9ESijRyUzxnMKQ6a0J5dFJGVeMpA7jUM67GtdS/xFLLpEkbJ9
RDiOSXVxLNMp3IZD32+4n1GnR5ca5gYP36AzIyGhedziUqW5NtyUMSZ8JDgYylNMjigqYEBN50wA
S6K4o6Lrpn6LlD0diHIi9AZz53uajZHWJXAVBUBKy/pVD+tEfO0pLqg1DEZL7hRjTtAq0X1GDIo7
80yUNJYPMsRW0S+rRxbJTLqwhLIO7rMX5KCYwjS4y9F3dKqusF0w/hXHrvuwsGoSNYk53crWPRRG
EW07bwr8QkLRycrgj8dWxEvpzXTqhpgSuu+4mbJHLozpYZRc3UwVVTe9Gj91Z4aHOOr6i8Qzwr3q
QjR94g4znONE2BcuJN6+jDQjiWQAuwPbUYhzEOjpHJwtlV8L6YW3dVmRsVetg+eS6uch/CqkkC9V
TeLYdBgxChBx5OGBP7VpqjdAZetPs5EPmG8vie3Ka9PAC3cH9h00TEcV0Z/FdO8U/dXfJqKHy8PL
Vmpmt3RJJ3B5EDQxYsS5CI4OULMdmY3kkJRVRBis3dIXUL7rAUW9ExQ+0ARUvlsNMSES9qQbSqmv
IqenQzZrg4LxtHgVDC4IZRfJkKXhLtdDFghyK7lhjt7uTI/8pDNb1VVg5vIMCq8zaFHUlTuI7E10
GT851fW7rMk7vxsWh3mQodn5GPhVFX+heI7ug7rOn0ejzC59ZyBNiAEWf13djxM4OdwRnyU8GaKv
bM1qtupd+1jVmo+HA3HjaeOYNopBGormY2U3zR6vXEb6NySMWs9PWmY/spq+LEGJethGVIHSMUnx
uay0OIYN7cXDtEBRIzGMbW9TUww+pmHy1Pd8uwnp22kU44Na2E7GtLxf2IL2apAZm91oPnY1E78Z
qQzj4bCJKiZXbY/g0pYMerDtETkuFfWgMUZshiFGtTwmWW4+tiWNr2R59sR5tJ9Ezu9RkbBtGUU+
BMh4rmAGFOSt4CqOEjUvgUPqIqCjuvlohGGewfswBGTSWE3qbFmNtc9Hl2MjbH45Kx6VkaYVS0d3
fY6DG3AWzRzRKoGiKZdNpV5Vp3d9SLiyKMrveZ5v4vS7GCe56yZMX5M3HLow4FIO0HiAyb3Sas2e
2XWait+gP/eNyQqCnLNmgOqDnAvzzXIIS3RwTsOAYmDtZuneKSWbKjO5WsqTRyrmMtYkiaowyw4q
F69lNz9bBriiZFbPMR7OW4isCzIJA8JQZXcLEfYL7tV2D4Qn6El2jjJmDEk+XkaBfXBdSI2VtM7e
YO85Jw/XLH3JlYcGHSaXmYDzfvVKUQJV1npnmuTfujR/IWnv4eFEU95D1omvFpmR0TF8jMILdlR1
akrimK7uP4eS+48eU5Rw61tYBTBfzYNBVmSqQ/W+BO3ixy/MncpXwYk8wI4w9qM6jCWD1lZ1KKZO
9Ev27bI3OyphSifDLDWYNaSH+Rcu4OWo7Rg723LHCtLuVKk1VLWQjFdU3gRlfdOMIMGbv1FXUPga
+e4QZLztohDMeGUz422lQq3u93mLcoxFlr7tarlkgos57j0i9XbSnkzyR5s8ocNrkYm1a7Jh3i4N
8gEWzE2vgqek/I1njy9bx5vAjHEtWgb9sHD0pu04yM/ZzB+Q8f80zlqji8ppKG8+9Aw9kWm2xO6Y
8ymn8ac4s/2ag5cq7NXa4zKjLwIGmQvuO8uwn2Qr7uwRVXRYjBOp4lcv8+CoeA4hEDzDdgRY2yo5
YZIHw0o9cDVpgpf8E+l+bW2jVGOJ0Iw9ZqoHIzY+Q0ZoGBPVY1Uy6Uorgyx5zFmM19g9TjlzC2YB
waRcHsIK4MiakZ+rrD9FM9lJTIHrSJ55rhPOzpNnXGynDb4ypkHMDVl26GkGzawgUjC2yp5VJy5u
Au9o4OOpdGHvRjmdKP9hqTaCu7Bb71uLG+xat0ZeI7+0ZZ77W4CqRgpFnwNe90mw+L6L9CfQFG6K
gl24Niv4HlQVBxYezNy5DzppPoeSxcqLmGqCZ/y20nR4Zz/rObDH1aFwq+UJ9tx1CK0DTBpUqwmS
XRASOyMGO8EPNZ6i5jhpmFWgainygNg2eswLkorx7pzlM4XsznutIMgyw6dLwLjn9nhxpvA5sfQK
DiS3GciBN65hQKgASXeOvcM8zyvQcy3eFE3X7OzWI8aVtAfbtieGtfarYWF8btaC4qGyPOByQFYx
GLAzSRsIsHTIGVTRvlExhLM4OyOusafmOzNgUM2JGHA2g6qNTUPEeTK7hFmuVRxss7sHNn9O08w9
xy1ScJy5/DeAvheQS0sjk6foRRNkpdbAfkyjEtmez70JmSotQ/A8DgZeK3CLY4K+lEzJDxN18yI6
YT4EzIbdmnffKD9TI04uXWD9niIQ1RP2KCqN9bM3a3FKjPybvaPmnozRIWPupBK7OPcYYx2HsPYg
kHl6/tQ8sQAmGZKbaoTByWUxDzqld7VwroXDpHhsiZyqgJD96Jrrt15vKXH+8SKXHcqdH0A7xMc8
5YEa82hAGIrDa0mH1FwFA/wQ6JoNf40kbwyOeCFeOQlhPUcfZUZwJh32Tf5lveUwPlrTNm3vbi1S
tRdK65brAL386nw2Tmfe9PDexjQuCYXIh9IlxkaQ1/BJm9VW/1bxg94P5bQqTcWNMIx+NzpttVuS
8qrwGBTk2M2JIVSLo7jRGbC/IO/3Vs9elLoFZAiB47vEzoU+ZtuwDKp3GlTAu03UxpHabi8QAVwf
uNuRzrYCU631q5UggabAPmE3pBsu7u0dxFy//MlontlpXDb7aF6oBmZSFPQArlTzlSUNPfODu+dz
/S3z4K0Zq+BY9E+ynkwf0tiPGIFBZANdKhAYt1kfershjE+zJ+0DVODzLIPJdzscbLBp4D6WE6nX
HAWgWsnmNSi3E3Pub40Hr62CfKdIGW8jo6cdrb1JqWLduHhceoWt0WaylkRHz7ErUm51u+sVck/Y
0xziGs6uA2hlZZyFPCgC6PGSNTv3nmP3nktpTusLC1igVjG3TNAbI1yMf7/+OAez7+H7MgqMiY4H
igtCnp9l8mSJznrX0VJsh8L94GTj7pwxXTcg0s6Nbc67RUDgNia2CzmCoQmYe068jyCcs3xLTzR7
Yiaf819gxli+O5YNHcAUKJTYL2ld+BpRyYKC9UDygUmihl896PSudXMFi6aHv+FglgE2KeC3E/63
XfytkVm/JHMQbGZuBmTC2gTXEzNvezYvzLK3Rq+xOcs6gDuw4Dj9WirdbNkgWBlGVgwXOIWN5k7P
DV7QKClMFi3jnb7rPhyN137KfYIH/ki13aWhSs0fcAkygJTpXV03HrGa6ljXkoFcY3+j0NAiFU8w
IVuMF52KpmNdjuahT9X70KJqFwCttgU67Wae435fKmc8C05DIqwtgMFTvIvzDNncnbe1IIA/wvG+
SaL+aC96uBWp5QN5eXQJJm0Y4M5bOXSPFJSxYWHGq45LC8bZmjlyuK5BYmKOoFowlBBdApkDFAdH
r/y2sfvlEk/43ZPEJDUIUBbWrtNqxlRSzwDUcCCqCjaVwLPqYPGeMVB7QzMcqcpobzyHvYcq9IKw
eh5sSzvCXlqxTjBQy2lAoBimNt2L7uAJWUaH58BiakNeut3lQslDX/y25kTd/v2fbsS4VUwXHQYu
kLLveGimm0REeC2L8blMvIdCmvUd+lxz9/dXjWlGhyjuSMaBVAxx3tyF5e8yamEKdSYNUhMUe9R2
bpkOXUZDt6k4iTA899QePBwuPqWyo+7gVZZmpg4T7j28ask1D7kQEuK98PpDmM9JJlCO4uzMNn+p
I9xdpV0BkDJYHFiBPrwhy+/qprgTdUHpGpZdeLPWoUOi5Inqo11Pc7EFMQbR5qSdhxZ0/BkGPaVn
+CadyrubYucI9YDAqqwvpjROeoo0fk+vZ0zkbfD2VYdU49IKoEfMgGT2Ah3M51V+M7H8nAoRPJSV
9xvV3961VEpxWe4F5EOaVmsdwdYO93DEjUNUVxbPZfkQ6VL5JK8+AkDrXY/Xu+yXaEvTHxg4K4x9
tbjvxJiAOsxQHC1JM4Hb7NwUmbUnU0ACe92sh/eULDMAH7of6oFCBwZtHN0TCE+atkU7oKSp/gWZ
C8JNkf9OGMBti1CBM+uRwgbMTqaXtrxYtELW3eBHI10ZRW7uUyYrQN1NP4dD7mNPIppgHLupTC90
CZ+UMoZTwMGKMwTqfyrMR9xEeJuQsduJK7BXPWMFa2/zbJMaGDI7sM3MeBYTbTdIrzK1fxg/hQdH
WOcsQT8HTuetTO9jsZgt7qVwNbC2FPgljq/iEdGz4IWH9mhAG+L4GbgLw2QQWvN35oTDIY1h4zq8
1LvODdSxAeY32MWu7sUImDV+ErYwt5lZ7zuTSYCbx/FdXlEW1rf5e1KF6kKBGQo8w2h7FFxhpuiC
yXoPxxkAnM0gtJ6eE9GPtwG2EsbAXADMWRZEM96SLKF5DGvSfqajNrj9S0zpU2ndrm3D+3DI/Zpa
STZO293i2lWsX++ErV6CLoje+ib3DdyTNHnIx8IG6q6X/rGJcVjEtulsmS7WlGzpZ41Yit2GrO2M
ydm3PfErzBbfMTn/V2bV7CHGXFQIgDhOxkNH5P7WJMKDJMyJz4s1CW/cfDcLBFHefgB7nQeqvgms
+0TiR9PFaycIiYHSIFZqNDwMovqkV+FN6zeidSR+2ugjd97L1ganC2wyr3AWl2TKxmkmUxYPSDVk
kBapn2n83NBFdNuEbXFn6EPf088d17la/asv+Bvkseuz5momnLKn/LUPWWsZyqHwsAxg0Wuzp9KV
MFnCtvFBu7GBdm4IJbAmcmTQiJZ63aOo9fRQnNBxEYDq6ahTUx8NcQ90EBayk4EtIhw0mUO67aVg
hBw6vxUmbb+Ytek3wfpUucCftL1UL+/jUGHBLc2jLrN72GrX3OnjiycEXDpjvk8oYek9k4OCWX/b
rO3oUtEvqqOtXYiVves1ulaXyb3GiJxXYvbj2zDqlZ8uBuZ8bT3NkojjqE92jwU+GpmlhY37w3Rw
K4l2HBBp9q41eMg/KX2VNYEi2/qAtT4hodWIAxYHOwWLb784w+hP4VcTZyT4IIj4Zse5Kqq8qy2q
q1Xnd6GsKAVKOY6wh/iB5rbZeeTcXFlJJrr0C2j29G03hMj91Xwi+37yHNi5GcGzTQsTlrQe4PuZ
bL3F8KHPOGHkntk8adUQgm8Z86qpfuBU6DI8HD1O9cZXjCB1buv5QSfmrdvK4T4BP6E0l7w1u+Gi
Dtwt0fAUFzeG28VHNJx61xtBd7An+9S7ISKZzO/6qbgwgkkbdy0H5IoZuldnkU9GurR35MjBDA5U
XrEsHig7OOqhuE0nTRHNvLDXIhpsF9le+timnCALWUZv3dB770MHUrHQ+yANNGN0U5///iqA8W7O
TDvceuCFb4qvjJzN+mNZmB5vuyL4SjH60O+GG5FeyVc36JY9WHRfdNCnFtQG1jzn23E4BUEaA9M6
kyNmILLjqnjQNtSAMMToyXhlBKbnM08TWLl4eUChTXuApLhA5udhQbYxY8QdbEh5sNyZVLidaUl0
MN9n9FvBPx5Hy59GTALuOeqH/j1jWmVUgYdSYk4nugRsAJg87Ysy/TmeLtNICsNcqUHCiA4uRtQs
454RLZxRqSWDZL4SyfK1cLGdCbJQizgqkFF2FOGwtem+ra3xLV2kvXdh/jidgnjERHEnOeezdooO
6+mdQXeTP8u0Oggyl+5cKPj+w0tut9OO1dTaDmqK15segWZs+1b8ht9hzW/1OxqGbj24RduO4yqQ
7g37MrOrcJp2Rzz6nhd9wXWaiOqq+iKgkdrNExjQYJvG7GL0NTzbirU7qrprDU61SMbfxAObfQVO
wLMxulUGoEZ7yeerJe/KyRp9szEdvLrD8mCmciSjXL2XQ0Hb/TTsKaDVjM+WH0uu9U6MG4/gPtnC
PqzWDg9A9Khr0nQFBjbhLQvbShnF2MqNEIPoKA/U2SxAsSPOc4QS6bas7OKLkqgn3GH5jiqrgl7U
BDS3VDeiTZZ9R4EtBhQIeCk9Z11+mTqMi4aJHhlF+Z6IyIhrqeyuAYldj7WzmG3S6FiUd1nAkJRK
1f5cGEAbtX2OytnBndpWG9cZpgd6gdIDjWSsPjFSYRjW1JQklIviCPuhK8zcJk5IH6XH6JsFiINn
bfOo1t1yHtuwPZBEuiKuoIck/Z+hU63vgJOjUA1nrWqRn9NIfwTpsFzSFR7bF+omJhXqUUjI+cJ6
rWjlvC6Be+L3Vjfxr0KtWOtBvkUQ9y8gu/wpCb+rhUsCB/hoj8fksbOi4RQ5ZoWDv6JXqYpB1hmh
8NN2tS5GlA8aLcKRkpTjVmQx44UTNWz435G1/KkVTVqOUZ1om0I6xUlfCE1voeT60bbDXRMFP5VV
jgCCkKLCavW9m2O/kfWxMTrAXzNRTLFCD2x0yHUP9pMRIjsAf4Oun4VCOqcCejxk4141yMiRrX4s
Jb8rzprcJfsbzgwj40ucnzEVpBxIhldpbyrKAW5c80RGZfZtvAE4apPlIVgt6PW87DIVqwNH2cM4
05ZQtLxghUMqHp7mcQI9XVpS3OaMNd3A/fK8lzF14DxYe7voavCHiw1DNXoPnaw9AQt/i7tpG0ls
JQOgWgf1OMxG86SaHdyOL9b9X3jheNMgClShhpbbSo+I3Yrh2SRBAvux87Cvare/RuqBwoj3AunX
tmMOkbL5uDjg83eCojGHB/Ka4gSeG1LBggN+Rg521WAzyoUocJ5Rnoj5Mi0nCrWRJhjFQrnts5xB
LCeu/RLU4LezTF21FTi0Nps4ixaQB40R+4sen5cxerGr/Zyh3zeKrnoQTUeoL9vGxKEROuAb3eRz
nqpfS8VVjij55FulzZkAgn3qTg/RXE6nrh4JagXxoYVLt83CjnZ68TJVKXmxJLpYNRFK13lU+Etu
Qy70MXDSo2PlFprt+NkXiBwgzyhbmFfOBhkAFiJ2G4/Hx4PnzWv9J6lMRJLxd5tV5V4sx2GI3xzB
GmkaEaTaoiuPOkFRaYyB2lRBFiTgqBBA4gMeQZGVQbNSNmtoUV73RdVC3yzzjTkRc+PtIFK8VdNE
e1hkg9Bhwre1aFmqO5qoCqR71mVOljSp/mB7WQ6uVzwvVeyecnOODmbQcJJsqbFxmn7LYfKniNlF
WpQZrDLp7EeUzmwLbjhBU3SXfmw+3aE514PFMAqNd5sCE/ENguYJRoBJR3RVM8/GUnSdR/g8mXgL
RPnU8nOjCnPPGP0pT6N9hAEKPsQ1YDCFxAz62nXMJ2lFmsN9w7Y6sY3bbAstsHK0FTmS8M1PenWl
exV2BIG7xeNceDKrtZucxpct4kRDbQ7+abqMKArV1K1DUNOdH4YfpWc3/oLTCOtFgKMhPIyx8c4r
5kvvoSxNikS7Yx01015zeYFPLtZWtgTajx/gbNxb6x1qSMmsdkA6Zg2lq/M+vawYARFzopuYbbZV
8sZERmzWsr6KyRAXejqJkk7hq+KHzSX8dz7w1ykyxzfigDdvSE6pPRNAKI0nNxrf9CyJltafC1y8
mLZfLsPpdWrqc+Jlv3qIwmB9qE1yEHm2E93OZTJPQDR9cIlPEUMIi5rdDXJcOGhE17UxpB1gjGq+
YcouPIfZakgJTGQn/KqlNH3hR9hL8EbAW/EXYtgM+gjLFJEmOY9yL1xqO2IvfJ2BbWxlg2VLqIMb
eMWxIqJiYxLfGICKb7MQz5k3cEGxBYEwtyl2Ex0N+7DpX0zdwQAOlHVZyHBfo5qRXfsnM4CBZNGj
EOwrknj1VlqyPEy4Tqs5tnD35v4gyjszG8ihNSaHzjZxNmxbZ/xDROR7sD6eNm/qdeJrJ0C7Im86
8qeD70n5yS4C6CWVrCfLyd77mkSeGXWAUO0MWn+dHhliO5d2cV4GitdYiXoLETH5stOzm+tP19M/
RaYgKHS2QZQp34DmuRu6Biy7ONnweRmmOs+OnO8cQQd22Nt+EpDVFIGct9q2FC0H6ExznjtsTfLP
iB1ok7CpHgzH+Z5ivuFC1rcdukaEI5Obqbo1rJBdUDEWRlJMVGzsF/4eeyIwYOuS5hN72vCcIRdV
eY5KFcNdCMP1+WmM6gpD4l4YVX8Z3geroWC0rEyY+gMbPiGjo8dIkLHUS0eT905pnhqSqM/gY96V
4DZBOhvnXk54J6NKe1O4+TMLxwOr7intpmUNyK0VlNYvZF9C72L+FNlQ0ulnvDK3gplD85ZdNAyt
KX6sSLHNtWdiPgZFmqY0KQByulNO9eFW9ZumK8hO5n7DCNc4D20rN04MlK+IqBTMHetc9HeWZx9J
qrL7ewvRQ8rQa+rBeOL7ZBeayNB1+dvDy0VamVDR6EQno6mg/IGB5pnHhuTrlpIKU3lvdJpIcmxU
NKErMxToH7WL+B6DfJ/bu8xZCwPjaldQRAKKb18o2uSXkZqzFnio0wjYSm1yG1kVH0tMb+8AIrDt
dYkh6MOg6w9UFqgZVZo3J4EZY2faisixmb7hHinPC4rZKc/1V/E3aKHBcTkgqhW5SCgd6prZwddE
Kc6ukV6CGwoiA6dV7eH7JZQlu+ipK4i3iVpoxt0YsYhZTBJIlJKwarm8G415DJfmRru0a9OFxKQS
HnlmvxfKw19svTR2sO8auRxseoLH0BeBgV8dfoW9RCuD68VZx/yw8GWQrjESxC87pO4ra4k/6KXx
q8l4RyopkVBPXGCzY+819wbmf44c0UPSErc1OLGLXZ/rbTGXiN2Ry52fT6gkcT0GKY93UosdxEnb
71LvTrr1W8/xUlfqZo60zbdXu77HamTiA7xCF+ZuzZrpzmbxyFwDczqjW6tErvWEBwot7x5SF4Ux
nJfKzyithZRENUiVA+7LCIuNaXcKXCzpfPEj4LvnZBm/JQr3Eq+1wPZNXTRPJAu5eURZRiODVfip
nI/iVThAJ3s+s7WuvACdB6LBsu27oCLJlNPUNHCtsnFrMvbiTbAckAOy8s6WJpY7FZazxfg7jskO
chluQ9qmOoFc3wvnI2lUdQ6T5ga6pmakZsU7qseBzHbJoxHm0Kom0mVRJ3ERSFCZENEkDX9LfHQa
mAb9OHhHt6/P7tjXl6R2P0mB2gfcmRsjX2fD2ggYhubwlkfzhwdyjbX+Jg9Fdc3MAIgkiLinDPJx
BEaxkXZ4XbhOUhMYX1ZzC6aFZwgunEqadLuE3h4mpLqFTVYWdMVULEvJAKWA+zdB+3EC4YgG3hnI
RBX2KZQC6Gul4ebwsnCWWNMrEfSxhDk+Oft0Vi8OeFLmpMSdavKLh15zlBbKvZTgFtCWQaKJ4Bbr
ABetuv3IKY3vdBn7eUt9Oxmy+7AyKU9iFpEv/JTtYAVIYC/dsATfuGwYCVvzmbBCvMlaI2PCXW6T
uVPQOWEp48tl0SutrVExahmRxC4BBnO+DJaaSFD2l7T1Hd/gfcQB9+Kq56j6Yw3NVxeRE2570iR9
dc1bk5qpkNBbPFT0tRDnK7K+BsCYk8ReCOkxziPtGt5FlDiNgjLegbvJNnWG1zlVh9REX5KlTTTS
Ld4pV0ZswhBCIIFbD492KSzqrYEnFX3LnZFaDjcdDqCEaL6hihE51dukKvhcLH63ARcTNuajI6fg
UsuJerA/HATxzaLHbCxnN5RQ0ow+wG2iz2aqPzDulOfKGG5qu8bszr/e1Tm0icFlLbBy7jtGK3a8
BTMhZupaasKa8weS6E0RT/SLAtDdVtZwL7PRPtUejQJeekEIhM5QYTZNZrdi5yvOjuHcqUbce25L
3WebUWXJ6h5iYDtXJrizNN1GlKG8mWDj41odMEJx7QGgXgf2zUT5TN+oU+SNsZ/FXrGvy+IBWOQ9
HdQmZbpim+Dm4kNXJWetxcGyOkbcCERMpKC9RKFkDj1YyBvzZZhb6fO4/EnxSRFyxRnWvHqJ8UvH
WHViq4bpo7GvzE7/U7e13lJU9VxQP7ghipRhCVgBu6huWQXmynCHT6CtOyiHX3nHZXNxUHfUyBRK
iNXKLd8GJIJr1irmBBE7OIXFHaLNKE2sZaF7Bhq1TuTTFVPawCNcPjJPH1XsYL7KMbJipo8xoiO8
Tzcm+jWNJqtZq3KhmuEDdPwoLNji2vrSQaRKyU+9A9C5N+PwlxEM51BBFkp6SBXLiDLaMjNgMsPp
hezuBrjmS1EjFzkezq+hw0tHPBp+f+kDrWaJCFLPpyTlqAyHIz/uke3Ce2w7uzRhW3DRiiwMYkci
au8cn2iYqvsTkFncfrCAQj2th1OjoCHT+uw889iMtAAUd7YRjNdc9OmKr32Npjm/JL14a2P3Q1Qt
OK6PiKaLnSzMPzxez5bdXw1B0r+p1woazi2FaD8GSpe3nZzusVVtPVUyVey83nfD6ccc01+i814U
FQcbekJWIxWH0rBU22ACgZMLad3AtaaQxLpPk9nctSPlHwoPNSfP/HbW+e9m+Al1PjMVzaJ9SuuF
VZOKcs0t5ISMus3XuET+CaPF4qrDDy9ilOvDVn8KhyB+bSDTbMYYcnK1LGx0rUebrbHhiyV7rv6Q
21fxqKyBRGVWfFOaTXRQq4tcFAPw3C697+L+PgrwwtNM96kdi8ea1uViQcQYlbX1jDW3jbV/2zY6
37dY5qYgaM8a4t5myryDs3q/RR9t4rGEFeOYBxkCb21UfuqHxfSHoH0qIC4e7J3ZNs6TtC1+R8nQ
QNwqvTAhmKgxQ2y6sDEcKZfU+2KEbTdO5shZ7P1/knVey40rSxb9IkTAF/BKT4IUKdvdekG0pG4U
vCvYr58F6s6cE3deGKRoBYJAVubea/sslxa9oIzdhWSfSn7LFUMnr/NvyntPQtpXeRWmG1J3Jixl
tv7QKjIvMhcwcZIP9WL4wT/YqK2J4uMmrPaoPJI0cnEJSaN6cMxDVBV/9YyI5SyaXlk9dVsPtv+6
0kBzk9gK5YwlGiUoHmzmumgFrsiDgi6vqh3mLEZJIRolruhGXx9rE+xMP7vDiqYlc2SWA4HHJCFn
vrSqy47EcZlaJ8bet8GiMRsrmO4TPrIQ8GSVones0XGV5uLs9UmrjzL7UR3wdci1dEixhC+nCAWP
0ex4KPKdZcoi9e7Tg1OxIcnsLW/0hlUZaxKGUuN20imD7PCvD6ZnPdZJUEUq3WLWMfZmshimQQLT
oDa+LOChyLJYZw0xMPFqMSFTtkeREYTz9HdsAg1rSECQ5UbX5zwY9HlnmtAbmtGAHhEnF6trgC6Y
IVmnRfg5QxGH5G7yK0ACdDF7/QhBrBnzvSDkbD3gQFyxqiWfOhrMB+a5iECZC8geO/0CZSnLFl+O
gQ6vGh4oZFE2xIU6ZJjm9qx4vmx/eu2mmcM68igvT36FMjb2mveae/1y5Iybjw6Og+IMz5k9vkaL
iX1qdixLIIWNhn+C2lI9g3HWlPSZvEncVC2NDkUudmbQg9Fc1mIaYgwglIwGS7LcRhcDkKlq1DUu
ublNNH7GRCwRzckkuVEQPuPo0ijx5eoIlkrfI4bxeRaqe5nwXkSWf4hiVz4tq6++H/u1LQp6LzGh
bUpPr3g9IK+P2afZMWlxOBN1WhPv00GQlSgwA+vdUmkWaNemtNVXUcoKIG9Jsm+zxaMNQWPu2Kf6
bhpXWR99Aad4pdgBmruIVTFDYqqJiKRGZ70gWceqDnfoNWj5kyNdhvsYDPaqq4x9nDVTEFr+Z1N7
6bbF3eU2wzlK6JkAqQA/0E/dxkmi6+zhgBvz8Hmq7XEnmOTbCfxQ5g/TYnTR9UXUnHdBWPl8+/wh
9hni4gFZmQJ+u0JgBYYMBoJLLuchFo/VVFXrzqve/AILDDTbjmFmgpGGKWFebJqkORl69GsmZotW
o2iR9SbtyQ/tdYtTi4HT8NWxTF2HSZO997O1kS10minWGlZZ9BYm7IiH3nHgmERh9DFi3+AVtp6T
Og9TX+7xhLhrYYFfbou3ussxqyTiR0siL0rIFemEr4CCK4ZMco37MT8QVEZpjhjA03hPxsyxlr1E
Mp5Rj1AmGnhPVtTW23Qof3k+Wvd2JiOp9d+ITI6odsA/T8TsIG8akEd7OB+9pNtCrbAY9nYlxw19
70+yO+cFnpkQgds+ZXrI2oG2UKYoRpzuS7uTxvi5Hu0WTRF+QG3lJ8+g9zsQp9YvhIaXuXHTE1Ya
XE9XUtGjd6cPf/YG6uhRaue87i1ABTMrHvsc+XBubZszepMOcC3i+ZbMnfPURhz1aYujLURxTvfd
PEAXWuM8RKoX9Sjn/OlkZ2EweFr7wyj+VLMzbAedhnTlVkGeet12XnI6hhCvsHMzX0hLQqPV/EmI
+llVHRV2WTevVegQDOPzW1CGHkz8BraAZqi9DLKZo/ER45pOZg/QtsLzEIAbxmetQcuvhjhkSlng
tMnI1ujieKPiix6BsBhUwbS3dd56Tsa8ZPlOz7V4luSOZNJrX81gCbRW5QxMtvAfK2j+Wc2glmgo
XGNq/uUWOdLobKby70G3hlN76CvtA2XN72KeHyH4FUE//kliPFNQq7D+L5P1OZcHv8wdlGc/NTd7
nWzae6SztWlkPfRR+izLmIlvZ+onH1I20eSMN7weJitWSJagECDr6qlv2W8gYE3bBj5RXU3PUTFt
Nd2u98aUEoZHI4EMOJaxHfmamXGxWdNuh3L0do2q/wKh3Hmos17SeZQrjmW0cYebSRYEU8x4Uduq
C8GEz4ODJGTsfFaMabjXvcGlu2jBjMuAyNrVizsieNG88jWxZkC9uC+rPqkPUK+JlElmllWF3Lne
NC9eppa1iJheswU5lP9xCMkAT6A+bA39MdF2v5k6tttybt29rxvvCvrkXKvsJA3/Sv2XnfFnrhix
op9OgdP0tncLfeU8estFSOjLkjBK+jBKay8Otx74JB1e9tZ0pL4bZuclSmYyd1NwX8VA+FeCyoJM
c5Ahjv2js7RDNEETcTRtLYXA0a2pcB86mrVKzz3lzD4cRL5Ws3ggzQyoTJI1byat4b0LX4Wwhwhp
Wgq7yR61bgXrr4Y5U/5JSUBBYYCIFhshtaW/goR4s1y73RjkBtB3+2C42W77FjW/z5B1pdVmzrol
pA6z80PZCm+tJQsHz+nffI7RG7w+01kvHBLEchLYdDP/bcoOFTh1BoBdg6Mn559CcLaBHZKsdS0k
BSijaTfqqLEo2opDG9YfZIQ7pK7Tv3HbRy0CCus68XgYxia6GIQUjB3CC6/CMANa/7lzjbPd42Ao
UaJ4GEIuDuK1lF+WUeQ6XS5SFxoJZ3LsqluiFSC2VKEf+wKRFkMAlOZyi/PlDVmZzmJxQmtIcTF7
sf3LMqYXt2ePUm2WH1MNiW5EPdPEeaBS0DCqQPCMtegJWC2pDiBH8faQxzFza5bqoUH4sjGWM1iz
wGiZF7P4bzY5DZGgIpAA5GazNTMM00puk7B8hU097+tuXUXyvbNaZ68REZjN/ofFnoM8Rkda4jUA
DQ3nb9sab7r/xzOZ1hhuuc1Rc6xsgk+Y6ee/u0kjqELTjxGoHFMRV2BXzktZM4NPlz7mJH2oGULj
9yOzaxfra9eW+tb0hnBPzcC5Fzqd06L1TFwR7nIMmPu8R7XsVs9lPmyEZVYnDQnPJtKSi17xTzom
x7dsrux1U8QvsdcUu7HnjEvM4Mdggumqq2ejZRzPo8stfOv0gUNgA4Zs5ZMhvnEG8TfP03cDHg0l
l3LXSNCYF0j4mxWkfHyKSJ09ukHzLKyT50JZ7o0Y8exPdJMokQxKfEEEbB+/9q76ihPWKrZV/k2U
354cF8hzPmGOqH4NFVS6tBlS4i4bawGE3zplz+ui3Wm2KV9TOyeXTCLGzkP1nOX2IQRTuNYYq3oe
6WFZZDLU7OaC56NjiQqkaDCqaPfVj245OxRoG0Xy9A+Ukq/ZbK7puyK0qinKcIIZK1abTGlMFPPM
0ZCaqPfF7pBBZLjxrTLRaZ7Q/n3CKJUHBlTyigSVZmeMI8obTl0tDrmYfpEd4q5gnz1XhV/cGuX8
giq4DhXzZC9yN7dIzAaOTMHxvB2PRRfiA9BTeqW+k0FUnl603koxJotwPYIVDzv1Y25iDlTC25N7
i+UhVcA74OI7Iy3yTENznnbtEwCMxfyFExeR1mkePeqEaHgDoGEGjUtGyKSsn+bCWscYih8dZos7
w2phDX8jqmFkQgA0n3PUWdAotZzUvOpO+qMJO34RCSGEg1t9wDWL96Pr0EJP0U1g9cVp53UbK855
dPJkYHcHQ4FIxIZHszKZ0qpYqw+OKsl9rzauUmqXz2hik4TOk+Ew37EQgTKN+2GButnnDJs7iXLC
ZMyNjPsJHUtDFk77ydhaX81JurWqc9v6f4rJRcBtJliNGOT8clIP1DLtxXbJ5Rrr5tJ2WJkwUjM+
jNGHjs5sYZ+Azt1W7ldNnb52swE4LCnsq+FLocO/lc45RTtAx/xPOsijp4fHlJaoJrEWCgwrjYSI
36EtscvSuaRF9owiY1NpFKQ0FjMoA+m0UzEcbic3xcrOLQRFipq5xoOe6KgsjRpfmQZzu9iFk3UD
GbpKc1QNqbI9pHCnTmBHbL1oScytgnQUP3CEMbHWbX9Rn7CT+/JFKwlbFyPugiw2np3M0jdTyGd0
RIrWuZPpwalGuUb8W5/8ebg1g+ddPF9ufIu4gax/HPrIfhkXyxbUfUCa7slRSfGMACM/Ghbr1AGt
0rONhZ51nzlTPLu/CV0K3yeGhphB6I0wD2xYRG0ygMuXSE+LTTh61e8K5InWTNnX3INhI8bDZOEZ
fnTKJ+3b6W9Cs+1jow0PEya7A7O5nm0TUWmQBrZh3cyIo1s6kbND7aKnzioTxd/R4KxrCu0Vkad3
TWwG8Zbszy5hqOt5zPLNDOqk70v/SCODhB7htK/ukqXHSGfrkzSxcWWBjpnIBuSEBOzadkIDyqiH
g2Hh8sgtqsZ6HjY5eM6l9WE8HaFjkG77JwbIjFezpnl6G/zuJW4i+ut2+lOVpv4wxF9xSy3+ziSB
KppC1/FleUW03ObqIZGY3HIJrkm6PiLl6Qc4JFQrpblv8p5SMt/XRoe9jZKokcc2VQ/+MJ3DMnpV
vR9kQapZS9o433xJlgBrr2vVkgC92EP7mGBI+gcbFPY/CxMva0bKgMbwIutpf+oD/Qb51xjjpwZn
0NbXc0aRdGsrUs4YsejzWYTjE8Iyz4gE7Vb3IzWnv6XXvzHW2WI0+V02CmMg6DPG2LR1Ka7FIrnP
8rLaqKnWAjbTB7PzdN/bdKz0BsqzJyj1x+Ir7sImyGr5V1TZB6vefK8n+amyHMw+5pkfyG9vQNZn
LRxiIi6ezMmn6TQce6QNHgTyddX1T3EJ4dwnT8cTzbiqk1Z/rCpiFQaMSbCvLtpr4fT1JczjH23r
ikcUicDdHAw0wIYoUs3aOPhqDnASk8ehCUrfIfYO0O9wtUXksKnJPMkwRjXI6dE8LZnjExX0fm5z
4xTnvUG5af3vteVv95seW2FXFN5bOfvYZR1Y/rVCFsSBIt+VVoouK6vMc8mAd3TUtMfihMpytCpm
4zaKJ/h9UNZG+wd4M2NHwqYbdJkSQSUSEThN4R7Soj1YNOKHxDs1Cr9xW6Ovc0LJUcwI9STwwiYJ
aBnZu6gIX73KDwPDyDW0t213JARvC70+Ce4XVpin39fuN73ZeIk11gRRWRdo0HNGsJRSKxYZ3CTv
vfy+2oceyoUMj4Rug/5zNbS2pVbt1MBmHOVsb6nkaFR3ZhOkzdkxhmCwZuvgDx7FIBnxkZ3EmA7g
XPXKLs+VqGO1ajTiJWKLRrYvdfvkT6wOwEkBm+SiII52hz0ASJddHh0piI73yQvCnVWhZItvaISz
Q6u5NUGp4lREE83COd9U+Bexf6tk4iCS6ozJQ/K/GpR1AUetHpT21urSvZG7znHoUCSQgOIiMrEO
BZBsDivogAkiwavRhr62QeumBdayNe/b9X5tSZlC1jRglFu+qfuFHK3LXGOvcJATMwgii5JqeBuF
usHfwMuNwowO+J/W49D5AUGu71WGHWLqjkkBtwbavqLYGDatpmnHuvj08EFgH6TkQ2RPZzvRTzo2
hZO/Az0371LTeDTDBQXYfdoJkjK6Ap82+t+9Vw8XUxkG5gcd0Mc8PvotDTmWDGTLjqCNi3m42uFC
6+uSR3+JMum6xY6G6hFvmL0eymFtF3m9TXt2zYQeog48TAxMModaEs05hRDxinzBXqASVUAhTOM0
kCK68rOp3smqGWCPDPYjlA9ylsxQ245EmdBtbNoDAvM6JFG9nztrN41AUVKlDnqRDiezjcjAHQa+
8rKlKRM2OguIxT3hgZ5bmxFLkqzDRdAa4bz8+v4KTRC23fRvoCRJlDFMaE6lXh4jRjVO1PmMfWtC
eUK6vV4/nr6vLTfN/CZ1Yz46FQAoa7nIlyc3phzWpE+wgppDdaoKsm6pBqSeElDXv8U2abygg7Kt
MIx0i0moj8lVhUrQa91mmJnrT61CXJGmPgo412DTU0mZMYdzoXfGo2pxRrmt/1D6zYtAEhGIyGHN
4FPz9MxOvepcNb390pCbsKgPBUm7xDF3AQhpdJetUTPmdhaouo9RUaOdV/qJ9wyIeE9UG63AatrR
Kd75LtQ6bE7yjZSTF4pmddD61HoW0LQIbqm/dJuWd4VSnMMeTSjZudYNziiIG/ljjubx4sN63WRj
2u18CyMHNZxAewgIay1Skhax0yYbFA3sKZbXHBJNaD8n/+1uMPbsGkuiO3p7iA4h3YEyeSDUkfX6
L7iW/WFGXUMLLBp3tASTQ4FjRI+L4S3NDHMHB+CBjv64QbhbPznp/FSE8IZColyf+0V9HlGG7GPT
jF6ncf6pQmPcNiT5nLSkpZ/e0OTmkxeMi0KEIQ4H/korkmsbkhUoLY7+trgwiG32+ZJipKOWwrsJ
GjftU1wFjN5DFsxEESOJNhKOo87VSZX2C82wswcSZO7SR0U/5KinvbdhhHfMhazWVUISBIcnRJ90
Z7xRuy6l5CygFcFg7J9AhbF/eSc3ITFPVZ8GYWecopEa6E1hn1pyJwpBeIdRlh9SFfPeNeJ6F44g
ZOKIpGclk+howTF/dBrE1BGfYK3YZyw/fIitL4HHjY2enQEgkQYVT+WaH+FGGwDe5RH6XV0kYCIc
OUsKWDpxlV2mj4AxAV0mLUJj0oZjdom1jHzSFMokXeeEvB+sgt697yTiMOujtoJTS5sbpyCqy11Y
TkCxxQaT6bQ13Q/6ZuajMK38PEX6UzkTgON6fXIi3dK6eJG5c0X/yatucY7Cme3M38CoNsKoqkBQ
e/DDlh1NlYvmp+UpZnj6fVFPXniq5PjXw3G+xit3tpgUbWqrm4jVoThvqpL5sC13ONlWfTg8ZDFB
nH0+2KfvC086p9hkcBmj8N2RnDIxWz9aaJFW0VCQpG29hwwp1nqOv70yiQ+0DXK5XLi12aCyA7v6
qTCwezOC0Bh+o2RT2CYpMKWzMqMS6nhsyoCWpwxaT3xy8mcvCSud0R/HZdPhfIrGnZM1ywF7a/bO
3+9ztylp0FY9sRoNVUPgysYK7tfs/7smo/BREiO09/P0FwNCm3gFC7fVcqH03xoo6lMj6WOU+gRz
1dUEQ2KIQNI6ZyxF2K1BAGQVfiFnaIC5WWrniatFVlXQdN14tgw5ne/XxpbMhZi9ca0PTPJRrzF3
Naiq84m0i2nSkXNjsaZ7nhvhNjdAPrUmw5wwGn+XMwVZJQkSdysixe8XvTmaRy0zDnExOahAoHDZ
CWKgvl+CSOUiEhjhniijvSRLwgkizmKnpuE/T7eXF8r7OuLMn11K1jyBgxggpCfDyqX2DsxgmZlJ
7/zPRRP2JfFHx2Iq5EUhd4pzkexDshTvEaAV1MZFQRae/7lQmROe7REojMG80jV/TroKkpjIxNFl
9Zk504dfzehhC7glnT9zzFVoqlO/6MhQyGBkzKiy5ukTfxEpFK3GFjUvtDnDQ7Zk0crlpSKsujUR
P6e+7xdAXcRCPE7PtvVUhXN0STk8ot6TRzky8fKW/5DJaXy53wwPwAP9vZTjTzeDvo0btNzHNOeR
8TDgIxdnC9ctP+PabWk6jfKNdV21IQTEuGFiJcCEpKUFZdKdfHCNB1IArQcjV+W2TzP3OczLJUKn
3WgCTtas5jcSeZN3etUBeTeQvzCcYVe1jyUpGh90K0cSfcz4VR9hfNSNZm3dWpvWJpFp+zSMjcCm
jTmEvYSXAjU7ySk1pG2bsB+b5lwhIyOzjTHRIgNEhv4b0D2SU39dzkb3ldRqizxSfBYaP+laq/Tr
WLc//cZAx0Xo56PR0nZm33+NYfVxLs+3yTzxlQ6c05xFbtY79qExx/TqKY+WmVMdUFzlgeWRFiDe
486ESQ5vs9V+QU98qDXN+TtXHEKSXv/UloN164zTSz6iR47GfM1Zlq+mBo8GlFA/pm2ErLNppw3S
AFgO1IcvWp01K2RR3ZdFpaqmxfogy/ZCKNU7oBbBxKVCS6KzJG9LL79WRoeqE59G7+TIgGdLrIWJ
dFnzrbcSVdIbb5dykmJlJWJhv6UWnfue7bgVxPq9EebRMbUvvMP9XuQYtLRDJ7rcn6uH5amfSvmU
Tsp4zZPb/UFAVuKbZc0v8BadNyPM8AvpwIrvL2jk0YTqy1Lb78dq5rxxGqEf7i/ogpiFMGtY5/tz
Z9sMShQIj3HCjmaO+/tfJwbyUCnnp/sruKApcDQl2up+U9SCMHdA+t+fH7aZzcGAofP9XoSw9HDo
jp/vbyfm6mIPYYM9uFFvTKTuD0oG27o5nnH7z2dgKUxxI77vjHoZHRoFF/77sVCWNhFt4MP9v5tJ
jsOIFNHDWjbmIOTV9UuJgZUtcf+T8Ov4EQDew/1Wqeb8jCyeJdzyCNiS+SEZDEa5y9MdYIbbepi0
/f0mdYiAVud7wf29HOHcamGa3xsdNEfmDe2b9CL1KJIcTRevAOqgP089Op37TcDGDCiXTXK/yXC8
3Ppza39vV9NmGB97PbbB5bkh7PK2Ktvv19cK3Dp19FblifVo8L3cH2NCTT1PFmbg++fP88QA1IuU
uis7BBCitc6GmTmbCsENi7T0K24QKTKPrp9IEcmJ6eze7reIXADvqLEK9zoeIPur045iVyraMKTM
m69uHd1iy/Gvuh9ZrxBejpH8SlUsrve7LVc+5iSqft9yI/0xputJzIluvjKJfrKyefq+r+XfIjit
+74l+vYZKgtBvMsj81k8m5xzvu+rh/EFo0T+fSuZsleD7JHvD6CBoHL0Mfq+z63at3iY/Ac3RxeV
W2W1k5EkKtMar5gRok0dVjUGTm7adONBvKi9Xo5/tFS1t4TQW7T4p8yq0JrM/mFWpvZgaDFTetnr
h8aJ1JWpq2LdsVjLdKCJFI7Odoya+trh+A/cSDvq9sJR4TC0bsiPuhJx5sGB0Y7mktzeGeTAL/S8
pfByF3ZHQgxvwaRcuWF8kDWmaFBp5zL3X7WIsTy8cx8ZaI1kvHKS6hT685NdEl7tsTjmMO0dMRuN
V+bx9tECxe9Mnf2QEUR7mPPk437rfpEMbrJzatTCmW6NgV3C9s191ko2o/qoKvWTFjknXBf6Q9QK
/cFK+pgg2Ws+IPKwMLmy9N36QK1YEPg4dwb++dhEhlJVgi6m6yxDmthbG3erfezYDwbyz8GYzLNf
ZnjUI1Jwe4avMw5eRhGcdaWvaAXSwFk1nR3voyS1H2Y5uXsLXyhRXdxsZsd6sL0rU6PhIlPAQ2kZ
kcyGQYkCBzsFADb3wUxtd0kL3ftoM4MhrP2DJt13a/koBHY6D/dr9wuHTZTTDT0qqlj6ZyUkph4H
F/zHzX07NW4fniSFo778D/c/RYqZb6s3pMuSMbhPG+RYbc6QMBvnCHF3TCSFB1xYs7Gwr0obU0E5
4WjxTVfu4glsUt/FCsOyPqz7ph2uqcjDXasn6Nijp5Zuz8VbPuV9X7hfSz1aaw5N+c39pkmMNnMr
8zAasXhgHn4uB50kTYpa346Q6WIyvxKZi6+1m0+Jk8LTVCVz0ARXmg/5w7cxsyPCpXAzw4dxlESI
iHlPbrNHGFJF7H0E4GCsGu88Uekbj1paqqMlxC+tryE2zeiqJAz+6/fFYr6gsEh3Or4pqpluz/wV
Elpf5UhSvT+uD4mi61jsJuQQwFtH7z008pzDrd7EUjuQlPU0KU1uTaPUEPeOROfC4+m1c0EFu1c+
2g+hw56h6mM94/mQ4DJIRXBsogZyKD7jTNW/+9wmGTvJdn7+Bn1ilXcutJfOJ9pWPyV5dKIrAs+5
rAMxP2LZiJks2w8R/RYmcuPDnDNMQfLkcRAO85Nu5MVJl97EKeT/bsPsKk7/3IxscOtMmgufLI5k
HP/9UHN5/vcf7y/VwhpED7m8FNowDHC9MpEAfz/iv173/oT7C3DOpaz6r7v//bbf1+0i47X+edi/
38FkD2mCf7/bPy9/v2Ygz2mCf/8X97e+33e/+P6M//15/v3O+n07/fOM+7/5/Zb3P/7rn/9+n/+3
Hb5f7b8f/P2KOjiRqTcQA2kgr6BAHMGXRXsoDI8d3ezgXxejf4v1chlT/xmIuR5rHYP+nH/Riu5O
jdGlWKswu1W1EVANhSxevTfoiOI0mVfXFVVQ2VMVdNWedQ1mpRyRlSjJTJmjKuiXi3K0yiCvor+0
NvudWy1LzEz7Gy8LMUi4YqcV5o9Q5HYg0sEOyG/bGP0SozFZ2QnBFbOG90FylqiIj4KNYZ5Z1/rr
tsYWOUQdnsRl5o5+OoBahAg1888ecalkAacy8KuK6YOfIILVjWRb+gDyPcfIzveLwgprTA11ts5Q
QQTJYDHqoQbauMtyUy8kdpYCV0jlxW/p2EKcQIl/0RukI2hOdmbbANFrCfZMJibzc7Kfpi7BBsin
phFwqitGxcXUoFOEWI8xMSDi9QcuY+TFYzoeNU+j2WN8kO8oTgPH9eucjAf8te0uddLdbC+hlZyk
4qRHJm+plzZOjuZYos/KJ6zIMVrFTP1sbUs/ThWs/NI6YGDcpqp+xmKZIlwMHFSgS1pM9ibTa0Or
dG3P3qc3x/QoG50MAOKVDvfsbT9GPZUsn9abUm0rTfutcNAqFJ2+N03zyRZesXTgXms4yntHY+ir
+fVatF61TXUNV3stzl4EUjCk7hgdSZJVZJ87033DPNaezM7/UozXqA6WmQ6pDFOdbKoGYoKtWd66
tC79sp73yEos6/7MLN5L6JIMhG4t7LEvJ46trWl2cLxgp2EQya4JgKnttCR40QXDz8ZUg4lft0ZM
gD6/717suUx3Po3yhShyaTo0Z77zqQ/9sBM4Sz0WQCfFCbxezpMZAQnWWKlLkEhL3toeKYUwYA7H
yF+G2n8cXCN9bgXy7gH7TMjKaNMjysHVZxHgmB1Dv93qkaMf2pbEx7YdiGDJ/kyN3cKvpkds9fOR
qtS6RbOgvTzTVgu1PajJ5ygqxDqF2/aKixsjq7YGvWME6HJoYEfql738aYD2j6X8wYbmjkgtnvs3
gJo+2ljiPHT6o9YAdQcrR38xwiEosia6mdglSfXo9iaVE7nXNwQ2474oeYatsZBrRjaudJ6yBTyE
A/W9aMiW8pHbH5YAxX9+4WHu0h8lN1pyqDxpGHEj+0ovu3sRJQtrZkpYvZj7WNVCYkydo11A2cw6
9OnuxBdb0bYN3Y5Ds5kTopzEHqd2DdBxjkA0IzJnhphzxLGBz3zkl5+2PkG4WLbWTAysJC/5pXkj
ISD+IY0Yi2gkoe+9Mf6TF1hwwnBeuvv496a09DepEQeaa59daWzjFm904kfxqc3a56rD6eKyxRDV
66gwQRUsku81znsQ9x2Tnyb9WTQV5gKf2banOmz4AFOVbT/FrtfuQze9yVoQ2ayiFnwbHUV0hs6U
mnu32/QdnbwkVMfCHrOdh1p9EI2LFdhBT2+royGd+ErsCa2RfB167qteUwkrTOE06Nwz8yDcgApH
+dCQOF6VxQU/PDrOzHhpmnIOiqrDEKYDY8ssubP6jB2z1P/0TfKeKOMH6K0sK711AjNkbUCj03He
75X2GA7+rWnR8i5euB6j+oqC40MVvFMDcug4wPLwlt6Bw8aajQnZvsFCUbr01dNzKokFGvXyBfEg
MmAz+vCjkCLNnT7r2IZKVhtPoALq89jalziq2KZugq0OZ9g+c8u/WHCaB4LTm4dCtOme3EIOpcq0
URTzTor+OLv3Ii5LXFAxbkCH3AHRNEBgMMKrTOqfqYVOXjguB5WqOajcBnsoHHAltBO3vee++W38
nLqY6W3TpHPo20+FkArOFXna9Llpy7SYNxBKTjlokqjwnTMgM7PDwc9hxVp7sjGw9tUr4sqtVWML
WFXV/GFWXzPceRrPB2cq1bpIx13f4rzDlC3Io6KxVk9KrNu4P+kYCrYJPwZkZxhHRqENu7FzyRoW
2jkFKIk+QUAoNEy1JYvj1tBvODAWIFqC4LI5E3tfjWZgOcyJyBUtvOxgkj2DKkqYQctuTWc5knR0
tU3khK9+BkZl6uazlP6uyCotUKBx4YhrLIWzWO1jB5a4fetdgPEtp9cRLrJnIVBgNNyPsr54R/rT
xdPszji6ZL/1wJjv6Vsx/bNn5k4O+onQPI7kdOEmGXwW7+OX3qEU9kOhsd1+dHPTbOIopkyPaU0L
M1ObPuEoiDxweGySdq35sArnRL8C+N2bMu9vsBZytAizhAjvH9Mmmo6zy1mnsXpn26UiQQ1y6F2q
8bBBnKFBgOZLHZ5LtxsOKS07skWFS4qZdRE9Dvt0aDtUUPoZqGtycDnM2bVBBv1Mk1aUIJnK5pBF
5S0aq+qYO90VMgtTfV3fDK4rt24Y/nSbbgRLqf/20wHtyEh+Vgl+LpVte6g8/QxxZVtGqD7akdDn
SLJKtCv6bKNoOSDjNPHzD0SL5TouEouM0U88yZy/upZ7kMNFKauauGWmFz+RjPjipWO593rrZSS1
Evejs6kFIOGqzvJd0r4XaigDuvySUkCtZZ00fyNBsWXp+jEfUSzqNnKcuBTVbWK5d3TmtmXSbjAo
1awMqWiOVK3y0gd+uuxYcAKKP0outE97HOkSje+dEMi2arqwia0SijcRwUQtgdiNHRrtjC+g6Cp3
m8T60Uwhauip8YZl4R1EXrTPyNmbuuHUWGGyF0XZABzv8Gpl6CgbzSUPxX1F4Z0F0Uz3PJpls278
jh97R0tMmS4aZycn3Wx+RBWz2ERmTPQJ9sEkJUgtUjWoE9Y54IfgntrORiUyJh1KXRJr0cdqtb0C
w3iyBBCrSJvjre5ccLuG46RtxVD4uLpBkFuRu8z6oif0oT91vYgeVV/+1kvsEan1WmMSoKmqQbRC
6ENMHNGwMYJBe8llqYclRtItq33FpGMEwvdSdcnr/7B3HjuSI+mWfpWL3rNBZRSDe2fh2hlaV8aG
yKzMpCaNWjz9fKxpTEexw92BWM+mgMqsIumkyd/O+U7DGfNapHPyj42bE/PskybqiLIpuJ5MpP02
4w2UXZrv0nnVEYutkgOAk3hx9wkrliSaUGqM8boAwUyGl051vMMsGheGTaJK9z0g9GE3QOrDRe1m
WwPHoIijvT/Kh6iE+WGbJZl1Rn415gNSX2qBdccJ/0DJsMugok/KdGhMySCY/RyrUTnMMQgTJAYw
m04AshsPTJzEnA1mB8p9VLh8uTVbtfUsGcg9PJgHjswsstzTb9O85rWMVzREjxNZEhQDbcixFSNE
41q3VlK/d7ZWoJzFWGZxKjhiHpjghT8N1804jNtIc55VMin3vtIJiOj1Edu+dhDYimC4s5DA+vjL
LYgzUrTqNhmN9qmLnA3g+V2Cd/VbDQddg86qjx3uhx6DZzGLLUc30XayqtNr8eyIEmuilegrjMvl
hnpDHrT9fjALZWNSMI9SEhciJclRxSHjnYWqZodRSGmUF713EbyjKump4/s9Y7iodQB7UbZ2Tans
QOvd6kH2p99N6Ogs5zkt85/NRFzbrFuyRahwfM2MEGXhtmg4100yvV9NPc5aVF2bXmtJMXJQCVOu
ue3lgPwXtnCq585x6FVlQ1dvaqYLDj51gyN0GGwDnqyt01bJlTo2V4Y63BW15JgwndcESnQQpfDI
I3ma99A7Ne7LzUh4hpWVMLJ1obHCnlM/8zsUYDOGmdw/8KPXIVIZ4tHxSYJbYv0zJVslI/BQNaBE
jj59BYZluVFU9DrghznZ1er5bDCffXXjHtVAtpWDn++TnKpeDphd11SkVn/0ZmFvQ6L9NJdDFZVF
0XWhF2sD8OkQMoHYmCrWBNT1N4bZ3ZezpD+s8PqarXls5XTQQIpsQy10rnqrfxrgUq2oN1pXUuUk
GvzlExmLSLxRVatO96hkwa5MU3+LInuYUflQAa3MY91+0zUtatmwxbvWlfXaEgEBpT4urNbd6nle
vjAqA3IFbmKa6DpUa7r38+oGnqixQch048YsACo5++lNDMBRhYDczv8sG4pIGPDxe/blHVNRXRnf
rSAmXLEZBbs7TDeNPe1QlH1rEnV2EPzykUseZBAA/o5Jc9HgfhjEJW/a1rz2+/CtS4RyQ1wEp4qZ
q246OVbwpl6nXGdk68gQIiXRvi1M+12OcUTqD/xzjvZmutKk39g+0I/upXQHNE0dhIHW6o9M2L+G
kq3G6Ofdmuoq9t2Z9uYmmTyWiUaG55BdxxnacDHpRzkxf1vzTqnEYFDVgY9ytlfXqoqxeLKMH71m
E7Q8+QA99GZHD25WkdnQQhu0Z3bHYaTUvmNCdQGOuWima/eqb3DOQKFOH3PAH8Q+xV6UxOTESKd7
aJAr1b7fPyFUoQ0y87BJ9B+beD+Q0Q2vA+tUxi+n1KDCONJ3lLDITZr/qAjaewR2WMuqp84eiiOn
ltYWC5DxbjFf1Jkj7ilrPzp+m92atX9X4sAMlDEiT57VJUmp/tEHJofKWIesiU3BeaXepW47i7oI
OovpmpXSW6zCdoiM4SWpc2tn4tgzYic/WoghrmSyyxx7pNqhI8Alw22v59kdir7GC4fsoauoaWh2
J73cgOMpnEe96+Ca+IQ+99RTVpFtGFuIW7aHxSU7cBp5UHyzA0qRs7nP7f56U0J7vDLQpgnwRwGm
ncLHrBUYBFlWSoo7uN12XUD45eTsGm04GPZQHnsDtg8oNkGcQvzH4A8D25eOUw+zYXuse1pswD1g
RRZGXhL5lCAikhdthyArlrw1K/2wQ1rRzZlYcYQOOGbzOyQIBnXfR3jEYrDk7Naudhzdz5X8ATmn
TShvbkPr4XoTCx/6G8C+GJQAC51cYaveMyDqWnhQtRczi/3dAPxuVV8pzvSuqJokB8B+SbrixzAr
zSofaaYDj7IH07a2nOaxsKc3kePwFDwobqLbIlN/JZDiFEhsGyUKMIyPoJ/UqbyjkIm/qzee0TmB
UJsrilNKfpoSwSumZL4xQ+YMFnr+FlYiEB64rWzqzBs6h7spRhPsA6gFP07I8TXAa6LddRnxVwj2
gFLluC7Kkrmw2eSgZHZJIvu1r9fNsRyRT6OyouJR66g/UL1d6eG0o0s0Nxps5bWeUDTKc9YoE8RA
fYL8y4l94E7lNqqaGwUs/UYR0S9yMeUW9FWB0QMDTC51+EoBdGr4drtCEd8zpzwUYmi2sV6ZFF86
d5/5KD21AXZz7Vt/xBlrRvQ4GxLLYpwOsUEWIqIG6qVbtWTEtZtvuIPvSc9onptyxqoIP2blEzGl
9NojScf7Mclus9ypr7HBT6usNqDHOtbdRIYRpWdnldQdvhy0sUnwPpApqiFNzTGwbVB7aCtWi7fN
nKmZFvOZeUbehdaRDg6bItr2PdaWeqAOmfq/0GYUBzrFQxb5LxB3ja0/Tc+FFB0iRpjqBkmxVBFQ
1duEhWVFYaCWnyP62vQK7Xm9DhTte6VXx2kiTy8ayZbwiWxSmiS4YkY3QWNp/YZdP9QfumCvZXtw
h1EVP2ApiXZrREbjxmlr/wGhOj2zJVJyysoNEebxwQ/Rl4RJ5kGbU6+YhA+RH/hbeyqOcWtlm7Hy
HxTD+F62AA4mhN74EOCEhr/YuvhXKhSldewl8aQhQG6PbdUqhDmNPLLodoBPa6Ty011PcOiqroht
t3PF2DS2DU22Vt8DdNu7Ka6/ucV1FSA3yidjQqrfp0ek2NqGJSzAAwQU+y4oXlgBocYf63cmQHnf
6PR6SB03gtyaXc0R1kEJ4JMbgipjxZxqMvHe14h2VxUcxU3dxMW6sa5dCNDbtiORIDILFvW29ZoS
DGfEVnwr+eqqNWhk6nXMdqLZQ42wOJnpORGAvNgAQF2HFnC3ysb4mHO2s7Fb02sm8Fe2m/jIgmfk
ha/vQgvlQBcqKaO1cY/bWtmFw1SgS1wRUmDu/BmSZeoQ+eqRncZIIiApm4QqYzLhSBSNkDnjxA71
nDli6TGCJd/0N52g6JLoJrGVyIDglKF+7wjuWtuODai+uvNN9j5FG0DGyyDhmBCtehtbWSHLlyTi
mEkTcvQyFacDuuCtG7PWzkaQbHGno6sgFLOjcIqk/TVgxfjKGuvQOcMPICwsiS0y17r5PLctnSvO
pqY3OyN1IMn6Z9TR4r4yIE463fTGYRVJMymKir/+KynnrHhfRh6JMOObqiE3hYr5KDUlfUo19fDX
/zToyN1cjrTXf/1X9duUkgXSl1bJ/Dv1r4WNE91lrPP0+V87BEarFqjhzaQEw6uhiOvGNJrrjKN5
Vqnx68CBtBskb8FENrKuqj9Vynhv0kbvE6aMI3/9JUeP8bbxjeTw199aGXq+umzaG0IW8xeDBMDW
ZX7rFUqFbee++FHP0aejPIFlcV+YzNNAPcK3KR7HwOo5IqNpT2RCJdb0kjUdobx4Mdmgko4TYLfc
VjU8WVwYoH2geAH7xQ1hIpJEgqD+cHubQSWOoY019l2UTC+jX+mvsYZoso7LnOIX6wwWT8naCRJ4
WynzltExLkVqR3xQJptdLYCYO3nLfyLpeqkDD3LUE/mn6WPUZwZ7p9yngS/tPYUTkldVxRagVCvA
5N+jFPGmaEnNHChlx2FoPGaq8p0Z3l2FJbglpbVua0swNlDtZbFU6nvJ/LUT9nXb1eqGcuVVYJXV
dihM9c1w2fIUuc2QUAGH/GsN1CWsPcCzk9WSdDunqeUTVGaPyCsyMzNsqKRnh4fcAV1WJ6XyNsS3
hda+osFU7mu4ho9TzXzuu79U1pecM7MipFmUuLkx8Qr2HG+jeGdZVmzzvLcPgUPsZRcV7p5CJHqz
Gtlvy+5zGthasfiOmKfEgJTPlt0+iDhJz43wiJQAvdJcBpYKA2Pj3rqzc9Xy70kt5dwh8jk6gEkY
loB2u5DyrN77dzmmpT8MP4RF4VJotAxoU02j429sbRYu4FCrGghYIftwVcX64FXWjP7VEqi2BXa0
IRr3XR8ix+06d2eyFnjz83av6X1wMEe4W2Gf4NBQ42GrIOJ4qx3tj4g6e4zT5dCPpvVco8HbVSDf
tolCziA+NsRgAmWsSwi0jrR/j+1pfG4FbHHfmsjGjUOMxbkdEd41uEe6qVzD4uB8vb0uIwu99wbx
9PfU7Pw7eLccNTAwHkkweoXfQNQH+3mYVtb00Drdd2lzOpOX1RWCT/Ua5ZNKiYxdYtVN5j4DCIlz
AckVEs/uUGI/iM2AQF76M00YHpLWHYxIbAWT+Z9TQjJt3qFIM1KqncqA6ElVxn5nURR5iZrstyU1
+6esWCK6ufuuO5DdbYeen1twaRIJYKUPHVA+3fSNaNW1kiraDyQLO6ditm36WXEUms6zHt2NkbHp
8Xm+1qbS3MeqyeDbwOgl2wsoQBbd5WX8EpDo9lJNQ3NXoT4ZxPiLBUhwQyJV85yuq6m9UnKlvBlJ
CH+IDHklskG7hqdR5lK7c6G4YRQr7//6R5eQeoFBlsTErHizMjW/6nWqOb3EgkSkJTE9s38JUvFm
MA3zBhM+tK7Gz3emZRNyl2QEhgMeooynQo0e7nWDJbXmkJkZRf5N0TQ/crjJg/wDM887kiKY9yLN
j0PtaUDW1zXT/SZI4UuGhX0U0X5sqdWFc1l68I37SrQc88XirQsopQ6VcadWJNZGTd/uWlRDfctB
uqjZBiVUGFjLRvecCabExJnPXZjOHd7pvc418QnLbSBqB07tVrKgWeeyOJZDf0MlFIXQSJDTiJRC
ZyjusDqw5qIcIilmNYwRgzlm127IDrCkVR4QtPNbu8kB8g/lzZ96QbUGRJbr6j9lzFJAONBVEl+/
w/TTgqbqATD2rerNC08tdAW1l3y4UYaOcL7ioQOCTgyFGI6GtqsPKlKOvdUD3ZUZewmX0iSJWQbB
3lea1b/0XZ/uU3AIFMgRnjjpg5lbLOdYnAi3oVNRn8lcBEmZVm+SxP4tOGW4MTXeqG2i/sDSxXA/
ISzi2JONPHpgx1aRfVfiRueUeo0TF4l5Wa07tolNxoKGRPQfQRkcimqq70v8gqHPBDjE+JBjkHEG
uwvnoXCK+qftEDcCBcffuPWYH4OIuFuXpYIcsvmwB0uwj2hm647uj6jqOLJWmdSUrDNvkU299jEn
cbcgzZwXTq+NqfiGIdB4mKT4PlB5d8ZcQgNqODpAHrMzrIb9zQRW15Vr5qHoxm47/cbqvFBiAeki
O0Aa+YtyBSxqidC4L8QR2cTaFD2NonhSSwsiq0BDx/FSeq8NLdngkKChYQXETBXsxy13P0UEGfiw
T4lDltmR2nF+nQ2Ztk9El90Kny6ejhn9yQ52nDiyTLP4NqZvrYxW6dZVxg5JdSV7oppcBcu2ryxz
wqLToEnxc7O6RcOKhNwuwfEgdbeRzayyxm9uzEQ5ZokerG1qfSs3a+V26MaflOihUnckYaFc/z3N
eU2w6/xtmc+K8hg/IzTVnUW61KpEeMfuL35jHQ9/GWfmKksgwbDJZaIiplnKcVNpVITZO9zQ0fW9
4oN/qPX64M4RJiVY0zkaZhc7YJrcSQe5zaQziW7L6d2rVrgZ4AYKXbEU4YbVS3SIWOlkUwpauVB+
Qo+VEkNjrXKEivD2rmy0grXH0FLE7EfiztWOIllZ3FXmrMhGog0cASqNQ4jDOo1dZxvG3aqgLu5l
1LhTmjjbsA5YTq3qdyb1TI62BTqomnA84EhJY+3UETg1QOs7bHCcJDF7AP3eEinScBDSwhSx5W+2
zPhoRYYLUGXTgGbovsmqY5JPhGQDVTEMaCFk+kRQabdwU7ZVkzw6ruzJKNgZKgjFBPoc5w5EK5UZ
oEQjgbSSDHfhfG6B21w/YCn5Bq6045sDYTYz7B1o55X9h4zUf+XJ/lfeZvcFKJ85RtT4x99DRx3b
NTRNQ0CqCdXUDJ2//xA6WofzS/NzdvslyVuDTem0Ma9htqQbNlbODl7LuG4752D2eHvZY+8YR+fS
HJ7/yumuLzyOOYecYpkKivz483/+YRs8D6I9U9d0YQpNt5y/P4+09MTNtJwJBTQpkJL5A6Ph3kD/
uKFNPfquLu6lmiRMO3ccKLItjSUjwgxHbmHcW63yCiY/9vxBeVUjzywLpolcu2tg867QjlHgUMTB
r4YfqU+NgDO0TR3XD7Yf30C1TBkmMb12PhFurlK/V5SBy+Y3jeN7U0B5TUX2Yrf9XTawu9Da/C53
6PFZDCfOVx/9qh92sUJeqt9+Q8zfgoxTci9XzedU5OpVGlRvRmOMoDbrK9OggqyVd5S0S1oLhWcb
ysFaZAEAV4S9N4l4UjT2pBGVt00ViG9q9toFtYb1gVWXkY/3bh5TWqyEsdV0KkK6NB8tzuv6FHWB
22eQ37L8j1JpPYRuBCzg6thiU3kci3xrs9op41Fl9ULRIk3vs2kyMe1NlCFmYnoNbMUmBAcojbhN
8pyS7wBDMMEyyvGMegD2ui766NXwp2Ib4X5DcVJYrL/qrRO3dE3JKkZY2UHMbo5ACd99JIRkPNZ/
QsS6S21S7GvUK7vO6Le+SCHPlEyv1mg8oKk/mkHNJiRDxSOFuzEy914frbcOAeYuNYJjaCSCYxwt
2bGneMoT82iqDahgP3m3OTyCqwq7bjbrYsahgCYgaltW+ZuKUodjJ980ubgVxcCRkNlfV0NKICz5
FEkmkuMwz4wQ5Vcc6wTr883bVJet20HKqZmWKzRVV9lb/b11o1H0tdwJGXsdbJ8c//EU1fgIDmw/
+LU8tomwjyWDcIr5cF+Rugn0pd1VdriWWfUN/+5jp7pXioLbWpXdra0G1y3KKM4UtWZt9z4AGtg3
rKCylcmZ7lqj4ooTEkKgGSDK5nAaex4ltXFKo9vkeQg0bSM7YW3a2fltKSbGU8dm1QAplSVZjD7I
/1FimNn99Sb+f5A1lfDxeZS//ucff4I4bPh4v4KoyAmhzue/mgc5jnE+NJvN9+b7v/7y9nvG//ca
/Wry79l//B//N8VaU91/0n40YRqsLDRVs/7xX/2vumFoV/V/aqZpmcICm6vZLsnXHNw2IXc0/gme
2EZ6S+gmQXfOv1OsnX+SSmK6rqnbtitMLvKP//3ffw7/K/hV/C2O/N///nE6ISj7w+itkDpim45q
G1z/4yzCPcdiSgu2gQyLkpMkBfj5h5fwyUz194nh35dedBlUmKwplHxAP2pPqwiVCgC1uwjF3qXO
eeLZeW0fn33IGzC2et15xUgASJxYQIZYs62+9vh8ro9XLzrygUqRETJNlNnWqS0HN4KtsqeBqXj+
Fqde/iI3nPzAyPInq/VGVfFSJ9vC17mwTJjfwb9n5X+//PmWH1YHiDG7wU/GzgM9p+oH0J3IFFqN
FnBvZz3s5JjoJHTUJLwmX/w1c0r6h1uyXfftuJFknTTKDau0VRvbf5x/Uaea0jw6f7i01jJh25rd
eqVtY7ZverV80MMGwY9FtvL5e5z4GPqiJ4wyYpFdl8hupWo/xNroE16ASu1LVzfm1dyHXzCgTx3y
cWBCn3oKAuZ96eq/z1967k+fferFQlDXM5lS3m2xP4TBT6Vmjwpf193nVlaHHnLqYBPFdUXZzI2m
C8u++aV8ck998UEGFQNYLerGI8WUan/QeoOq/Qn16coFntIr2pGogifEEMXX3p+2+DqR00yIzQxs
37YjwaYIN7sfCC/PLzTeuVd/9oMWgxVo0SZUlaL17Bp3oYTNQM9HKdLAubbfv/Sh9MV4RSE0sKaA
FmZjJGc3JmE1KUPjv3aODwE9YA0pQezjdtWS7+dveapRLwax0O5dS6oQAbRuEgTZAIDjSExo8dXX
rr8YwZwW7WPmhq1nlERguw30Nw0f4YWPfqLb6/Ov+tBpCG6odEaVxiuFfsOZzV2n48pJ2/HCR1/s
pf7fKKkveqWV+sBkcNh7bTlilgtzk6OCOdlCbKux2suquTcq+b1OYYHbygv6kiPeloMSJ7vz7+9E
39UXfVcmrcM+HlMu+ZU3PePywSLcRxEOlMn+dyVkD22quPBzT91sMUCTF13kfgI6wVTJDJZ6X29M
FX8wqCzC7Mmcajnjwed0/qedaHraokf1+ATYq3O3yMrFtuhJp0HKGH6taWiLvpQqrp0gH208NXPL
K9FogGuo2n1rsa5d+DYnWt+8XvvY+hq3w1Cd0PomaeO8bH6W7KvXpSaevvaCFn1HT8tRgiOvPSr+
Y7fPc5MAE7/D3Xj++vNzfjKkqfOH+dB7THQw4WSPlZfJn5CVSDWrqVa+jOVwoT2dusGi9zRxrVOq
Giqv5YRM8QlSVVhpdDhR8/x4/jecaESscf/2GwpJQc+I+A22O92JProSHJKfv/SJz6sueoMIZTL6
Qms4DRSepC6eWS6tyfDOX/7Uky9mSEDHJAiQ/QfyX6wjnA9BYV94758/ueUu50LS2ybNyitPFMld
VmSvVOn3WMgvTFOfPznhPX9/57IaB6UIZOVxNmGDTk3KPYiLZPuV92LNe52PrVLq2ArLgfdiwMAg
M3nTxvrh/KVPtEdt/kEfGjxcPwoRJgtQW+ZvMujfcsynqFmzFZbMLz2+/ddM8uEe1ZAknSKZMSTH
zWSNePEIEuL883/+XW1t0dj7to8rKZ3Gc7vwGi/kptQxkpGS9bXLLxq86loYdSVLNWDoGZlABJe2
8W1lYTX+2g0WTT60KdxIlTWam0T1Ta9pyq4kUeoKnOV0oel/3jZtddH0WygAlLU5qnWRvJLvqxfJ
+ksPry5avdDjgalRJ1Wtvk6Tx6TuN350qceeaJnqotHnGjzTEOyRJ8p6n47jUTflhqDt50DJLoyU
JxqPOt/6Q8McqDsoMeHdXgE8hHww81sjgfSRhnH+/Zz6CfN9P1xfDfVqzKqGUaFV7qK4uI6dDHir
/tpiyPvKLSx38RM6R3eqLE8qCHYGvhNtV8UaGYiZC2fNnn6fv8nnLYh63t9/h7DstDEsvrNmGO9E
DwJRqHbnL/35J7DcxfhT9H5hJU7AZEX9MSEvrbUeIWV97eKLyRYIDIeY87ipTLcRClcocytqH9vz
Vz/1VhZDj1PbQR5Ivi6P/rPMI5uisPjza9dejDsjYOW4xYPkxQ1rQGewftQy3Jy/9qlXvhhyHDOw
ozKFem/jR2tsbTuSSzxN3YVBYe6f/7mEsubq28dGb9WSkrCZ8lps45FU8eveViCMDE9hNYC6kjdf
+hXOYuwBWKEN0mYpMrQFjI2E0BttLYvOjRFgONXt+buc+MbOYhBSdBnVaSUqDxLu704d3/r02/kr
fz42WM6i4yJvGuXAWYwHkXbErwUDrrXixyjv7iL09OdvcurxFx03qAu1GRqNDpCHxK6lT2NXf23F
48y3/DC29ZNrYiJieMax+Lsiv4RBh9CQ8889f8TP2tCi4xbxMGUDvhkvUu6z6FA2/SbuXob0tRze
E5Ljzt/l1NtZdOCMcwvy/1gTDsGEhq9DF6NI/fVrF1/0YOb1trZaBjaQWludqKTq0g781GMv+m/t
TkriVlzZmgldJYBR8XD+mf9a9X3y3u1F35Uci7cFkUuegzl5EEhbRgfrLzondOx4wnGAQgZM15mB
LcPYlf20NW0QsllxYTl6YmyyF71a7Qw14AS4BoVoDlu96oL2HQOsW7z6rbBfzv/ME13PXnRqkOCN
bWE49SYCZ1oo1C3CSTVQVoQ6bs7f4tTvWPTurIYUI10XyGSEy4eA2o61UQej9muXX/TrpGbIAy1R
emr5qyk80b90wa/zlz71chb9WuUkWoVuC3uyBnBuJgfDUfYmebpO+rUSvmUverfZIkXNC7vymtK0
Vy3Sq1VZVdvzz3+id9iLTk1BoC/qiJ2YionkGIDrW3dl1O3PX/3Ud130aqrBRMW484snVcLyf8Xa
ezJ97TDAshcdW9E7cu0LXr2KcMNMyWBUhgv96sRbsRYdO4ntRoW8WHqcBe9DrbgVyXhh037ilSw1
DEltWP0grdLjxGFVTN8Elr08uz//vk8996KrauAybPIzIbuT7dwZ1T7X9QtzzImGbi26KPlB6Bwj
XkmEP6kEClKtC0IKVbu9cINTL2b+8w8zpNoyYklDlB6KwbVbEqCAzBCn0tfezKKfklibArGmsQBI
XFcBYcvwn7926UX/jPDp5bFl8OBlbjzaGTENuPiHC1c/9VoWHVRLxt7WHZOh0dRuR9ANo6E+1yT7
nX/4uWV8MoVZix4KliicgpYipzF00F1brEU/IA8bcIZRsaAkrzB1JXjyzS9+iEWvrSY/TFoIyl5j
aRvHrH+UOlld53/M3D0/+TFi2W39ciyLsWf5GRivOaIrvPsSH3T3bPT+uxbV78YEZiOEjXL+hif6
m1jMvyUoIqtyotIrKvJeu8hLL76nE/1NLLryGM8HqSaX1gJ1j70C2b56ZaKJwX194YTtRNMSiy6d
VaSDtaD9QcDeNLZ5sFKMsnh8zr+bU1ef//xDf6Ym1tqo55m2YJgMK8tusjudo6iVFuuK+bVBQyy6
dV9UvT80del1kQIP2O0ebHxf8L3KC03q1Bdedu7KVAXYXT7DFJs435N6Y2eG2HztHS06d4URyjcy
WXpwZ2y8MQ4C4R7LVdZe+AinWtGie5vthFEjpLeVLhlSZXG0C+0WORyKUTBM53/EqVe06NGUWxO9
m1hClEOm6pveD8pon08SyvP5G5xoScbiR3RTjb+qbJnoE2AxzJ5Ywos9VL+n89c/8QOMxQ9AW+WX
Sd6U3liH90pZfbcrcibOX/vEs5uLIanNRt2MMxoom8t1g1uuTDEg11978qVkjIBY24K0U3oTMnkr
QshYdhfmnRMtx1yMP34r42B0Y2a1wcCz6NnFrUPhgGTY7dfezHzjD+MD6g23JwKctYqibig8bXsS
fCugt1+7/PxBPlx+gDmgB2pWeb2oU45WCTNd6RK8YjnW0a/z9zjRcMz5zz/cA+ZALPx0lN44psGz
zMfuirxB8cWrL4YehxSKDDRO6cnE+lMR9YNiYV342pMvBp5xatDmEwDAyan7Q0bOdVdhlPjatRfd
NQqxY/SCRtkPFnHM/lrCLfjitRddVe1aqzAtvqosM8KcEESDQ9MNQrkevvTwS4mOGqdhiH2DLb1j
HfQkeLbhhZ+/9NzyPlmdLHVwZeOAVHcZ7ElnO7SOfBtTZ1/Uytv5y59ojMZiLRJhMxi1gg7LucIt
TBAP3NaFutiJscBYjAXE0pHlqQW8lCy7EqO+KfQW0bHjtXh3zj/9fKnPXs5iNECzaym+rCqPfMKk
vJ10Uy0PvZZLfzXpOQjtNAgcfROAQhku/KoTL0xfvDALcV/ZcFLoOfgjmsI86rXxeP7XnLr04oU1
QGtkMuWlJ7C2rPjXOa3owor9RDPSF28qx15gKNXEmgFbKBDXOP+dXpyuTj34fNMPI1otgzSG4MCg
nMP/KGasnf96/p2caERLpY3b5umkIGf3CgMzktNgj8iE11Tl0zS22/P3OPX4iyETafuAPtDmHjoM
5ry/Iwz7QgFdm4evT1roUkeTmnVddHNMGAbzjaKPx7aG6AuGoIzCFyUannpNep3UCPb02RcblyRd
J36TsfgkbSCN1EkZkaK+/N3D09nEldGvz7+wE43JmG/64XsrcUyMcj0fScJDY0xN1ikdwQCPsTl/
gxNffSlKdIg0d3ViUb2sHF/RuV3Jyl05Vv+j6JqvHTosXSqxoQ9Zh2XI88cqjlfZFDXHkBS/+/O/
4K/x4LMPv5jPWESY+TSXDiJrOHbS3OY4YRFY+sBtYpwQFsX3Q65n7Zpcl1vU2ZChSP+xJndt1MMV
ptUt4aS4ReqN0Uy3SsRRUl6TVpv/1Ir6WjWmb85oH/S0hxsVYh6swYxCytbc3flfMA9on/2AxaRp
DqMAm0VViLhcLFA2P+Ra67/pNsQ8U9n28YW588R9/kNAWepapc2rUdfGquIDPMmVfZo7NwChmxXs
v2AVKdaFhnXqZovR29R8y+wMZlMq3Q7Sb2iTQDemjrmvaY41rmy8DxfWwie64FIJVioBAKJKLT2l
DEliLe86V/l2/tuc6IBLBVg7NfiZbC49wqvLM3szaOp9Uwdfm4i0xeCROlVnUaaXnpO0r26qPejd
pTnuRM9eSmGUfjT6xmeqcK3ypoqq5yw2X5TW2Sjupcr3qVsshvOhxulitPOU4ashUVPuMe7VTevq
9016qQhy6tvqfx8Baz1J4FQxZTRDtEf5DdG03J//tqcuvRg4IAI69tBQ6rVAcqlJcduJ8un8pU81
m0WXHiYoHySGsPPoBHYvN4IJRi5UHFzoyicefSmCaRxOs9yJRzepGxgAihxMzF969KUKRmmaUDog
fTzg//fVHLUm+1sC2S8sj049+WLp5cjR0CeDadpo1ZfQVMnDSy5MNCea41L/UriQfacuk17qO+9d
WgB7ErfOED8Xhfn6tZez6K/gQfs4mRdJXe3vDUBlK1OGh4Gwh/PXP/UT5rf2Yb4XoiizOKkoZzEd
7XC5Ne9+3Tcrh6DpBydRo6/t09RFz9V8gRmoYsoJ6/zYd+2tZcoLy/YTTX+p18yMcmq6oJReURrg
qMt1oIsXwzfvzr+hU+1n0Wln7ozhTkxilpDBptKFv0oCW+zOX/3ENkdd9FtTDlbThTojmmyfu6IE
eR9uu6jck2wuVgmW3/P3+fwliaV+k3WqZsDYlZ7V5k+jE9wl0tjDk33/2uUXk2/Y9kWI0qNEE5P8
hCRDjhMsJ6EaF5rP582U4IW/N1O71WMn6GmmdtReBe3w2Hc9rBhgrlmzPf8TPv/OYqkEswGOAXDg
OytDuK0TfZM5//Ix/s0A99Hw5n663hJL/VdsEfUIcoYRDlQUwOXhOhb6qxIqD/DZybEjqE9Gmyb4
mm5OLEVhvd/0TSJGdv7UvvOqfQDUdagdfVuWEKHPv67Pl1vCXXTovG5F7QcMq7EQh9RS4CNFRPm2
mGOnP1wFwqtqRJvz9zrVeBdTshXpclJbvr4CUlha0aOrps8laOjzl/+8Dwp32cOTJO/ciIVLrQUb
NQn+IGj7OJXNDUS+B41wqvO3OfUrFl09wL9uiZZ9ety70EyCoV0lY/Znb2dfK4aJpXQsSpWQWLea
yJuKGOpAvAuQaBe+94nusdSLAdWL0ylECzhVRSdWimolzQZ6Hmbp86/nRBdfSsXcgZjHUJoSbKKy
StDOVI3x6JjxIZ6qCzPFiTa71Iz1WdjMmCsKqH20r6fxqGX2VRPCbXV6AGimnlyXoXahunfqhc3N
4MPMGqbCnnwmJ09NjRuzHTzbMi6smE69qvmWHy6N/sZQ0tThVYVptDLCydPTZOtWwNwItLgwHp5o
rs6ig/uAr63GHqRnQ6T4P5xdyZKcuhL9IiIYJAFboAaquz10e+jrDeHhGRBCIEBMX/9OedVX1xQR
tXCEoxdCJWWmpMyT5/h0jZ28Py753ht0a3jDpyXhigzQGL+gU+zo6/oX3jrQ0QEJ7G1z2lp+w6lX
fxws0CK1F30lk6zrdyWvz7eH3pq64chIwVtUqhB529J59fLwN7SuHhcGeqXb429M3USR5WzRwOQj
fANJDGlVCZ37rgUx/32jG0d1Z69ULDbvLqMzX1DQ+eCC6Oy+oY1T2lu05SmGMyGH8l1khVA46gFW
2Jn4xrL7V294Y/UilOtYoVR/UQU0i0Dyyefs+UobdN/kr599M3wP1/FcZuEFNS2fnSw/AfX05b6h
TX+FmIoEyLm7oJAADkMPQO3gcN/QhpfyABXjlaBoVqH88c4fwIOJ37EH19qwRLN71C2Y7c59E6bS
VeBwsy6rIjvPso3dNLPWYLOlSjcY2gHi2IPs3pU5btlt4to4011jNyGgTIAfGsO0m91X8Bd/XNCq
EOW+f+pz+wu1+HSnsxpxLLRaCMCJCXHGtU7o5vgf6PG+3t7bjSXyjRA2dzXDxQ0RGEIfkEEpY3Cy
HCpvx1k3DhETLQc1sFWKIUcUc5YvvRQfgtJ+QIX0PYpnO3a/8QNM1JxjN9U8uIgHKL7+qrziPA3F
Y+Wy4+312bBOEznXAR6RLRYS4SHIfFmZP+cB3bHOP/1P/02RokPj39HAVVy5wJxe36tV9SNoBkj5
jRNIRKF/ESn7SuRfjRq48+5dxkcnEQtHK7qaj1QTfbr9+zYqDNSE2Dl4iYfo1FUXOcpTN1nfoXXx
jFrqA1f81CFFLBr7myLN0xVdtjbk9fZ3NyyDGb4DhguX1CMec7n7scg+NTloNUF8DXKl2+Nv+CYz
wqFPdOjwEednLsfvq4TOcphVkJPpj6vHf/oQBt3xzS37M4JjmDtL1bWwP6gcnkZwQPczi2dnL523
Nbzh+n6O/qSQwf5oBtmkGixGwfPkqB3v39oFw/sL2XcAtAKMdVXaYo39gXvVKdPqgbn3ZWwpMy4y
QVBkykEEQ/7f1omrPe+EglkbiykXkLEm9Y6jbiyUCcPLKVRtQonCKpJZjxDJguhLmbaW3qnEbcQB
E3RXgktaewqYprIcYtDQHhfQ9d421a2hjTCQ2ZBYBrsVanxQHl/AGOyDMOH20FuLct33N/cN3JOk
u86wHijjnH1ZJ5LQuKI7j82tiV+/+mb02qW5bK3r1oYlONFr8OiKktzHW0JNlF3oICC2EhECPcFx
xyBhhCTo7WXZMHtq+CzSzAJNi6j7rypk5FsN6stvLpiIxi9E4K632MTrdnZgIw6ZBWgK3E/uuipM
y2JGJU78rxL8e8aa9xbVr1r5z7d/0cZWmIQPHKSmkvn4DAHZMBKHEIO9L75RIwBlHmTTsxKbHLb8
wwAxxnDtjpWX7Rj/n6LQXw7BKxPVWyMqQgagcRYiaeh6BxAuptQH3yLJHpfGPYzF8tG1vaTKpicF
LbWhWF8KWj6QNX+X9TgRefDxrgWkRpjKiBjc1UHNyrfHQ0UhgC2znaE3rM1E4+GE1VnT4xdCfOIQ
eutD4bhgXXS++FWX3DV7E5LnD6UWEKtBxc0PIRLiLS8DAAL3WYAJysuhBDZNBWkurV3EQrLuefQ4
+5ot0+n27Dd8hBhRCs1v4C+e/fZieVBJc5c+CYP8MbPliQIXgHLc4fZ3rq/Pv5jaH6bHN/EKqbFy
WRzUlyB9JqPJdgYImzdLHglHQzsOKmYdhzRmUb92Hcl2AsDW7l899s1Hy6wDvHC8wvUmdfBBtIer
PLoNfHC7DndVD8DD9u9PDFq2eaiRd59G/JjBw85D9Z3ubP9GaCFGAGjKrsz6HrVKOTHvd2FD10l0
kGG4c3jD/x0PfYk+qkMXPgb1556gAbIB+vlOxzDcerbaWawjKt2juxYPeGFaSVWX/c7cNwzXBNc5
XjG5HcW7bEbu22qLtBLgjc6ibljQb1fdV1YxMXbIQ0Ml3EHqWPuD+ty3XpUowmyIhIfgwL7tGs4f
RNFfnMOE20nq5VyWYXMBwzl40HUrvqwAViSyUjzOs5IcIPEJ85rREPsIeG57sApCf1iWD6ZeAL0j
0TMS+1ex0raAYAPIAuu4ciFpNsgZz5k6dA/TDG2k2fZUQsbxfzUpqpMAp2XaAbcRlWzVX5ALzA+1
mDM7sophTlDwn6H7lBXgH5cQRQst8QAJkTWBKgp4QXOQos71VVxrKZvU6oEnshwNwnhwTh55J1Q8
ixHakqKDIhyFHJsaQivtRTOcF9LUEXi2wqjD8yvuR0gTBWX+Mw9WcFuX/nDyO+tKLN25STDW0GbR
RZmsq5ZxvrSvHShuob1Zd+/cQvBDoechRtt6Ec8txLdQClsiHGruofYy8VGCGvjBpX6f9JZqDjML
9bEKiy+8ByN85xIPG+pC3oK3L7JGz6YNVZ+jDaGgmLhQpSdZP0cIws0vUHt7MfhL86RplqvSD/VP
Cx9/gGF7fc7cbIRybAvaIB8ErJ4iv/IgAEyiC8t3c+v0zzXI9V+hadOe5rxxnxS1+7MEA2js27N1
UWVZPaC3OTzxgHyCQNrvTHEoynouZMNCsIHMCrJejYX2qNaCYtPko8Rgg3XvM4OoyKELBRQfLZJB
WdgG9e0A+T9rLPokD6GncttMN+6zJhzOsUkJSCgSOpY+CS+MIegDWYKdSvvW4EYkoivqrsKRYdqw
NgItL9gtonDagdxsRFGTWI7zeQrGvoFkNiJcvA645jsgrdpZl43RTRAUGTJL+DX3U6LsHmo0oKNa
i1ncF4BMxqsSei65FXYstUqqD3mR5c9XDuczWMmrnULGxilpgp1m6ltM+C1La4sXKbWG+iwtMJVx
Va4xy8h9bCLURD6FynIJHug05VkGyW5o1YA1WEGL4C779IybDAiDW1I7q7xMaIWU0LCwbPtRls3O
I/QPG8/fgrTx4uqnFVK3kCW5NJXVv9hVaV8Cz3JTAgU9+HQXPtQN4I6O9t1/OuF6Dzz3l38cpcfv
S+G3SYegsPNTN+rNJoiznKeRTAiu6TI2cV9AM69xEhfMf8XM4wXKTQr+CdTBzjVqK1lmYjpF2Mgu
rPA9LSLrq34XiEi+uC92E6l/rItHIvu+MGAiO8EoOoyg8odeB+TVO/oeipEx6s87y7bhqf9pK8qc
kiE7EaYQBwk+1lS6z8gC0p0os+FGZlORbNCoDaGcMJ309258tevvQ9hCpO3XbfPemLzZp+DkVSfG
vA3Tofze9xJKens0olux93plf3NLzjj0OVh2LQJAk8h9AIcwZMPvY7ylJh4xhMRIW6wjTTvJDm7z
jWWnoN1jQ9hYExORWIZBMPXOwNK1b6Oc/WDT79uLvbEkf2LAmyUhmbY90EKxdMAeJhUEwklLReLT
fsfQN4zFpOXyLSSGpEUownp2qscs5rx96Kf+RfMdp91aG+NEXbyVKyenFJoGPa6rBB0DUwMeh/sW
yLjb55KVhEKqJIXW0LHNIAuDHpSup8+3h99YHhON6ARoqrIrDK/b6cjHB3KFSGs0utwHFDAhidPI
oWPZSJoWC+g5qwXX1oBAdQd8AuGUHcNRZVEmoD1+++dsmJNJ1dW5PnekDrHbEG5J0JrWHO2pB4PI
YO01122t2PXvbyy2X7jXjzX8zHY/DuSzyKvUUc+r7O67h9jG6TdNQP9SqWkqvV9KFdBKDiEz9/n2
+mzYqskqmRPFnbVcKJQxQVgNxQDIPTpk7321NbrxRG99C+UHjdGr1Z8OA3RHYhuxdGdvt0Z3/73w
FjLIvTvBVOeCPjaaf21WsrPmW0MbLjyQghSQeadp00j1/SorNEKqhFv98b5lN5y4GibVz6ND0xI4
1yMVpTxO0t+7F29cmMAq/++VWaHsWtqFhfte9a2BmmY4OlHpgbUdocirvnLVQUBG/gxCN4LkYqqh
o6Qqa+dS+/e1A+XIvz8eiBEgGhcfd50SYkUjayDPVYV3bTox4YqhYg13nICmU86DIqrJSEC7DMjX
73t2BjT9/549mrh9dHF3JJUBKp8AFOS77GbXIf57jSUmVlE0UOC2G2GnzZQf8JSI5hoU95Ax70R5
l11Bkunfs1/Q3TChH86GXWHVcSWd3fBw38KYvgxVHCFR4U9Vxj+vyn5R9Z7F/D1Ik9Bw5FpC97Qt
xjUtdYvYCVEVdw2TOpR7cWjrA4Y7M29sIS4dLGkxBvEUoplvqfW3vgx27hRb45vuXEOOTtXFmg7X
QnYpyxxfUEFwBGqd71xyN9zKRCBKaEC7HvfnlGn2xGR96EN7Z+gNwzQBiEvRUtRD1zlFygWqQyRW
RRmjiykKVLuT7N6a/TWX+OaQXDOrIh2ElVMG2uVoWsJPbL4PNEZM7CHkc50gR/4rhQpRcSiU7I4F
QU67mqwguW38Gxtswi0Wgt6Vkg46lYX/AcQmSTnz5xE67reH31qd62ffrA66lcPCgqRAqqGSowdx
kEW2ExG29vb6yTdDs3ByepztU4qU48GdyHce5qfV9t9Bfuf1vtkbkaEBPiS3yxCfcLrHQMynBoK9
t4feWPfAiAyZ26L21Vs6RT0h8fsiDeia5HrdWfet4Y24gGyv7suxGFNn/irFe8hhQdn6w31TN2JC
A4bP2Xcyna5gjIbcITTZp+O6+7rbMBkTycjJgnwzADEwmWl6VuhbPfUdRPFuT35rdOMMF41Xz15h
63TqfD9xg6o6eNMec/HW4EYsEBrXg5KPOu1pdbRU/ZBPzs69bWNDTSAj42QugyYfU6AvoO8MUV6f
IegP95mjb/jp6KmcUNWMqap7EZH6JypPl9pRX+5bdcNX1TQrsWiGKOOT0zCQxJ/y59tDb4QBk9gu
CMegzUpY40wa4EcLtiAH+KXqPgHDEOws/ta+Gs5KZ+4Mne3otKYUUuyNyCERH8zJ7V+wNbrhq7Xi
oI63Z52W0npe+XQsK/bjvqENV/XBijJTm+t0XKFJ0/qXYBU7W7phkCaQjrZy1Hio6HTA22GmkJbU
aH0Ue3xoW8MbrtTzYpknC+cS6RTqOpY6gyblO1SGd+LA1vhXc3pzejiCZ+jZbHUaUsjNZgFUdZNO
5ofb675hlCYaTg5ioAGqQqnFzgCgyNA5lRXQsHyvt2lr+oZDuVIQ6DFNiMGlO3aQY2ln2GTpoYiE
0tPIXm7/jg3TZMYBOEPAyG5CrVO+gq64845C7jH1bQ1t+BTXJCzWOhvSsGpjFMSOdreXtd8a2nAo
iK+3i9uQIe18Jr9AAIg9kBnX1/vWxPApqPz5OEOsIV0gJZHYAQERxdwsOwf3xtxN2JtfjFxzWuL0
404sAu9Y5eXHuyZuQt48mwSTN2FZpoGdvLB/BFnu8fbQG+Zo8sw1pL7qa1h9aldrrKB7A2n5Q6vp
jrNuLYrhrGs1Zo43FUPKvgXQAG/uHPb6a97EAB/PyLAVIHpwRiumPk9nnX2+vSDX68RfXsT/Abv5
3C8Zsipp5b+uNUCk/fCeQxKkLdck61kECZWdH7G19IaLemQe7UJgbfKBtkk2l21qj5Zzbsd7Y7EJ
GYMMM+SehN+nHaefieqehmL6BrKMvUdsuLFYhr+KVijwZC9Dim7Qs4Kee1QFNAkd1MGt6sVGO0G8
TNVJ2d59IDhiosPcfvJCkCP26Vy7aaWrd77XHf1mTy1pA4RNTIhYUfi8HPN6SFVAY4i8A4H/iTVu
bCPt4oQvrW1HYu4SKqrItuWOEzrXCPQXozNRY9B9h0pPwYeU6Czpc3acFYRe6+7cr8OhoF6qyzXK
AvUoIU592843rM/EkrEh6AIuhj7NgzFqvTK2wTmy3EcCBuXJfzsoBYuCmw3YpgwAlK5iB7BRHe6b
+PUHvfH9aVnA4wYpW+A4XXK2LZElqquHxIfCcnL7E9eryt+24xrN3nwitCTqtiD8AV0i9y4T8Ovf
ZR+IAu/gUbkHj2cjJLgVqgU7J9PGZpgl3BB84Rlk1FRKvd95XUGGtUXF4b6mFWIWbFnP+qzkGH30
uyYZMoCbh8DeqwVsBEwT82YvzYTeiRZbvQZfwUNfQSJ+iKF//lEV6hRYHTTu7bvwdXj7/ntjalBg
W8Eo+lRaa3vU0IuPbc7v4wIhxIhmlQUFXNbBJSBiYEeUBdMhKPV9gobkj/7vG6MCkmcZuB90qYBC
i9VAy5dUx4J1MuLe9IuHCJWrA5BPC6He22a8cfiaoLhJOE25gqk5DVj3YLX8cRn3HrVbQxuPcS/w
AtA6NBh6CRIB2S+33aNc3fIF4/2AVCgOKMC5Um96dVYSZ8A7rcUeb9DWxI3AZM8BVAbsAL7ghEnG
5qSHyPd9y20EpqVurrIaq0rrJs9fXVsU4KkR9o/7RjdMv9GNBaJpOLFyOLB64pzPe8jvrTUx7J53
RZ6HuQD/e+0OCWny+eCAPW1nWbaOVBMK0V6b5rwV4MIGeLzZQ2uxD9wyidrslIUXAV1a9QPi60ey
9Pe9+k10RDnVtMzsmQPi5aDMlEkxfan7tbZ2bm5bxSyTOxB+lWU94DWpr175YKVu7j6Itj33LhA3
df0yqeAMDvZX0C89Ua0jjaqKF8z3+bXZp1mU9dqNpPTPY6MhA9Rk+uxlVv18l6GZrZoLKG409MfY
mXosmssw4uXv+0Y2HMQeSqIAbRzP/SLCI/i5nARddvJwe/SNu6jZ3wGwUOfnNB/PMxmQGQRpgZNF
hD1mTEQO6y+leD/s9SBtxCizyaMJegeCkFh3IcGeQxU/Apb90aX80+3fsjW+4eximnoX8KfxXHbL
p9r1ju3kP7dWmO9Y0Nb4hseHFiQ32h5rRTMdguq9eqdbtDqBB+V83w8wntoeZODINIcwzFWPSWP1
z66AcEWnxMfbH7jG679c0UycZZ0VoyVmX5+Hgb4r3fdoeXogjoqzaadkvLFEJtSyq1vZL9Ibz5Zo
Y4cXybX4hB69nRCyNX/jlHMKtVjArOtzCFi1LVI0WUVaPLb+zvQ3YroJr9SdU4+ELePZRrVP9Dxt
7GkHLrM19HXF3lxkqADRYtFMcLRAPTjSOYCcYu+s2HgImRiuFmUntyjUePZq+UHR/rOq+kNfX705
b1TcEPf77NRF0l7RdErcWQo0EV4hAb6+1814Ltb5GDjte+WsO+F0y44MVx7rCskEwD5hqM6Tm+ci
Lgj6zWj3etsRNsLen1P3zW4ANzEitTeOZ8aW4zy2sV6+jRQvVMu6TGw4AKMNwyp2+vW29t7wa1/a
ZaOKajxP/RrnuP8NKruvYG2ivPrOBg1Mha2XuT4UjQfqJLUeVMf2ekQ2dsKEeVkjh+q2LcYzKSfr
sPD6slQrO0Dt4tftrdj6gOHTUKQZ0Q9ej+e1sJLZeh3lT69wd1xjY+VN9jk7GBqkjjG4tjiY5Ctg
EZzD7XlvPHdNNFfWOYvyKwxtt79AhB+taHK4Ng6o8GfY7z0TNwKeierqtIKCBciEzhx5jqi25FOG
onJn0++dY++cOltrZGTUFJqvaDdLmBC3Y92qxC2WnXh9fdj85bwxaec4tfPRwb9z6BXoT+teGjLG
o/XoBu45J/KwjnfmAkzV4JKESNkPcDFvJcfGhnaqoPnXdtgrdW5thOHCsl568OQWsNLcfdezKerV
R+17uB/tIav//gXPhHop2YRu31y3YfETjgt/RfvID+0oV3vF4L+7mmcCumzt8YZP2I4a6b9l9s7O
0D/oeQ8/uTW84ckNQT7TQVH1PFsVmnjXaOx/Mmcve701+nXd3oTszglHq6o5joT1nRxXSKR30YyW
pNvevDX69e9vRhfu2LijZemzxVi8el7E6ByNU73jCH8PFp4J57JVt0ByF1G0VXSOleW/oO3puDjr
x6JuU+kEP2//jK3vGL4c5pxVTo6fEYbdDz+wnsNpfXJD9QhdmZjqdueetGWrxvHsCygeNQKfAc+/
E3z03TFS/tMc/O/2r9ga3rhoC6dYmQ1qoTPxmmik7wV9LceL5DtXsa29Nnx5yAtGhxmWFNRZ1Jfd
lQ8hzvs9L/t7PPVMfJfdsqLrZaDP2VWkIxBLH9cVcQ+312Zj8ibEqwgqBm5HvBFyxhrA6ptP/hq+
70lY7pjq1vQNL74+/v2pw/TRxXqaV+s04Qp539wNF3Z81519xvD8cNU/HSmSQRczkJ97JIVba3P9
+xsn9rQ3oNXf0+fW8u1jHrTuE1T6FHolnT1Vh41+f8/UJA2HNQByFY2HqtfXXchW1b4v2lBnMXVG
kb0I7vDg3FbdVJxY4Cr0ZjaWso+Fb+fFMQNXwJzUrK2GS2VVfgH4XDhn0VAV5L4rm2diZ6jAOThO
osdZKH7q2XkueryBoeX4465t/A94prJoVkOW9by29T8r8R6pRF/lel+pwvOvhvlmF8fGI4XvVv2Z
K4FEV/sDDElPU1De50AmgGZda1UFAIWfOQsG8GPnPyvCD2Sy9w6qDQcy1SEbOy/nFbpp53mE5Csh
a4s8b753kmyNbsRGPaqmHxQWf2LuDAy4pJF26H1IfM83QqNGjQaqb5h7RotXe5hSr7NOt61mY+Im
8nJ0y7UYSdadtZsnBJcPEN7flbn0TGxOiAuy4wywmNH6WHIt4pCiMHB72n+/wnomyZU9tYKWII04
U8f9LvSLpH2KrM8xr8ZjUHooAO6B/Teil8lkNWJD0e8s9JmHRD6EEMD6HyQOgimSTn+fLgYKDv/2
rWykbJRy7s9MqkNeVQuC1q5sxcYOmxjPYLSDjod9f3ZCyJhN1EorLFxyex+2BjfsvqxzCrm6qT9X
tj5MAYqIa94FO5v893SAFxhmz3JPF3XWIajL4rTKDLcOJh879LzEPM8eg5U2YK4i74Rt38dD65mw
TzBo2DVwdn8eLFCYKJtm+K54dV8XqGeKHHNeF5Vjy/6cY7/TkqviMV9w5jTZOO143Ya9mhLHOpxA
zwu+fkAYPpdFHoV5e6r03iVtY79NSJmDFIk92LQ/BxKcp5Psf2Zju9dMtnFNNtnVvBKq2aJ1wR7A
65iyL3wCP6lIwItQNN9v2+vG6phQMtwSLLkqfCIL/S+Fy35BveeLTyClfd/4xhU8H1qnlSvGd+b5
Qht9Ai3sxdX3IZw8U+KUzVXTULA/nXMHW9tqCyI3efVDgst/x+e2AqvhczUjbmdPXn8up6qOCOU/
XfRdEFedKt7HvgwbNLiz+3bDhJkN3rR2ZUt6CMagUH2NfaOVOIBb3t6MDWM1oWaZAjOPD07Ic5CX
JS7OBfTbtNq7z22NbtzIi85r0JyOlZLagrzXmtRtd1fuxzPVTFljcTAWYOJhKU4ZkyAxZDtJzw0H
oNe/v7nG2c1csmVY+zOZvlVoTRvGqCjvK8V4Jt6MzgCWgKigPwt07NfyERwi/rwz8a3lNs5IbhdV
y3yMrWxG30m0t+B27u7dVTZCjwku46EObM/V/bljVtVGQjQj6DTa/tHnC0+dssie0LlW3Idm8Ex6
Mhfct0HbD/259/gpyN0nz9trMN7aYMOBQ9qqpVS4S6yibmIyNO+yYPlQg7ZhJ8RtbISJKlOdDxHH
AfeJigynYRyTXLr3XUb/Ax1zBNrIBIYGZftFlF5Sz/UOycXWrA1vzUBisI7eiBW3wuIps1l59ITF
dia+cVMxIWJXFDcIXW2Ja5D1Ls/VK6RRv+YaedQxcC5uw772snqtgyG4zxtM0rG1JmHnKCXPYDay
3UgHuqJRTVm1Z6EbZmTqgVJrkZyKVp5dl19k77763XQs+PLpdmje8DcTaFUPbqeySvXnpT4QZUWA
QD04Sx3jq1Ew7qU+/1RQ/5vp9kyMVcH7sFdOrc65BQ4t8Wsuuue8hQJsO8TNEj7lzoMgdmKTz3nw
qXLkASSoSSZ04rc/lrp6DCyScACJl12tjq0fblyYm8rRJV6g8xmZgLaKLG/gVsKrlYL9mnT1Gjd9
4QyfaJCJPRxo8Kf48bdlMGICrxV6A6uwPUv0aZJP0GouLsEs6PCI13bWvky+4/JPfV6VpRfZbrcI
HkmU7YUTUcowrQjxqe+GKAPLskxJIWxskxc0/nNdZFN4leDR5aVf5iverxcj/4aeZx2cROB4wQFk
UBQtFE49BI9Nr+RwrGzQtx+cSdnqN2ploJazycAbaGJmIZipcmoh0T6h3yJe7By1D8cb8vycFX0e
HJdG2j/LwmpmpE61x84edDvAUdTVGlLQqM3UUTN3Xp6sLbK5ELdrSPMCoe7x9zqD7iUqJ76il8Pu
9XKZSK+aX57t5AOGKa4PCu2VbfmA1gYRPNRg+l9e9DjlzQuIshd9RqN1IB/1osQYs1HgWVgoMMZ/
aKs2yz9kK++rQ9WgSSeu8lCyuPbCzD5K2aOpQ1SKjA+45bbrCdW1Ek/Ia1j6Bqod34tDL0PzxNjk
3hxR3Y38MzRWx39KUMXbqaT1CrFE3aKShV5bDRGOrEXPdw+ecz+eJ7oGERuYlEcGmizxkLkBJYnI
FKGRowhYbRpRgR5sXUoi49KdrTLhouFtgsR6UUdBgFx4nKuM+akIV7s9BV7jFKfCCXuWhFi4LCpw
k1oOXGQ8S6hmaxMHRVC2Zw2gUNZGI+Q280sPkHZw1MuQAQLQeoFMgJ7txlipZXikdKJupIay9aO8
c8ofNmhkAdng/vrIG1Rik8ytXefF1QIi8dlUNjoioRQtsKoW0HOlpr7z1Z8b3/6fZ7VjGVtchmsi
ep+T4yK7IogQ2EEiSOd1zeJGNmj0opXfuwdKS+bGsg48WCib5iwex25d4nkt8iIafIq+j06GMJ7e
qyqWBHYVjp+W1S/8qJyB9UF3Cw078LDTghxapof13NqLcuO6dgv+QWqg+COwXKvx5MtpAul21Wn5
yWJKDCICqMoW59WxRfPeWcJiBnMcALnN//wy7MJkACBuOZScQWjDmdF2CF7UonCiqsn1ixPIisWB
amY/qRfG+BGsG6sdDV2+0Pe0mKDfFVcQcVgPoBeddBOJTk4ilbkX+EcLtB/BRdYW+o6z0GZgKZAl
/r8IdKOk/cIq+2hXsv0KKdYXppzDmnkhnhY2UQ++GOvi8xBAEdqZSPFjtYe2eh3aoBbtgQ+zaKrD
1I9EfCxZJuRvVAgcdgAlhRvoCA1xHrvMgwcCqUiOOS1kXIEPvgUZ52BPITr/uXYeW2aT8VRNjNLH
oB4qAVnHCgBrho1cP/fCqsf3Odgu81NZV3X2282hvqqwHF6d/+qhrKCSFUmgOa6KfgRyrXZQDhQA
L46XbKAQnkS//kiP9erNxT9r1VXqEdE24DGhMNWXpqsQjFEky5dXK2R5+cwquOVhKdCr81T7PKxO
te7c6kiHsZqqeBg8AfT0QnuCKz+twOEHBrbJS8raX9RJLKKuwXjuoN27bgt/ijy/k+IRWdMcnGCB
n3sHF/IqLFErlJyeuGVN35kMpEqbak10wNzvaBhqGazu2QUB4gLXlni6kKjIlmj1uvdrDjLEsv9Y
WV24Hjg0I/8p0bBOYyYZGz7MXkN/Tczu0eq8rEUF3hc58HPuLuC+TSjhMZK7/ZeKjHYXM4e5kVSQ
JPTDEsS3Gc68xg8q6F6WtXdC41UoUqp9aFfgUPih5/Kpor7iaaGd4nvdtk4ZlaRy4BLcEq/QR63W
aBnt8j3l/S98svrhLF7x023tVn5sqoCBWWtlUNYACY7tH6wVJKCXoQz0GuPW6izJ0PK5+ii8ym7f
LXm56nhwmNNFWSYU+L2bgOVP9Uy9IyT9ZKRD+wnk1jg3/Zmt4yOBHl93Ktull0VUDdYwHaH+k6sn
2XQOFmvC0RWvfKyqSDWO8qIQRB06Kqo+C2O5tqUN0VW05ESSNX0Wq3wBdqPTOq8vLVm65cGrhrGN
7NXXkERFj1R4nLymkqewFtYSu7SkYVxYgQtqSdzy54vdeM7T4lUzSqOgYGDxhGshhWKW4w4HBc4T
nAKlzfRDP+fgQXXJ1GCUAmoDavR6H6x7ixZpnVeIgmGGhFGiepyCMQO0NXgqa0vBKNYFS0EYX0nE
8oZ1/7SrVuWrvxQNjRDUKD+2TleTJNST2yT9Kpwqll4oumeRr7Z6XHOGopsFsUEXXY7oI3vk9ppd
lR6zgB+U1bQ88oSfl4leK+2lJdogIAsLDO97yy4yJ6bEdZeT5ZZBFhettPhJgSPViRrAn+2v4BQY
/6GI2C3IJVs1x80kHZIsFIHiw1jUTXMoV9k4l4bWGT2trmiBKprIFOPJ5zhJ4Qa+EwWDu4h4Llqr
PgO3tXAVgQJb10/2MukxrvUIZOrYQREWrKDT8Gr1oW5gHYzM/2fsy5Yc15Elf2Ws39kDcANhdrsf
uGlfcqvMrBdaLVlcQBIkAS7g149Lde70qeq5fcasTCWZUhIlEogIDw/3I+0CPkImGacWPUVIGX6Z
mPKsIgYLZXIech+VRwjnAO5slmX1tmpEsvKua0dlIZS2GwL9+sYvMTHctptlyNzlDGMUCDcFbTc6
cRvQoY8mKBXNV5PB5yDMNccv6mVQv3qw2qWtLs6KYI2LrKlHExV0nuto6oZFbyRkG4v9wCCDE/u6
bRFeq84sMfat0rzVYEpaEaEgdUW4jhrIZOcT5rfa3q+zLTSOsdWiWVU7MXgQubdrhmaYwz5wsdJY
qefs5E0+mBGY9QJff8AqqqNgsG39RXRLsF4b6OT4MdZnMWBItNEGaqtj1x2QJlt2MtgDWANY3/Un
TBNB9MQTsxI7l+tsPNauY5rriuhr/SBagRzhNV5183uoQU/ue5gNh1S76BGtljXRvauo4mA4KMzO
4WjWH2PrACymZWaXOMcsWFO/U3WZ0BX+TRfWQBouFRJXDPAu2uVRaUGNGspW1lzFJZjQXjhl3vQZ
7MaKxBUlJUvrcvLNIwbVHTdeTSumiE4LhqRbSBiWUcnhkpWObCjrsFhnZSU1E6N3WIoSgyReBlGZ
WEje89AUtqTRPI72Es89xxlFLtX4NwKFHNLR8tyHsTHOcuplrvJN7VbtuOk6veKab02mE4pw3cDw
vSRe2OXoD21Es9RunAlt8jdLaJuFRmo4RrC1Ia8emG86LZk3ywQC+wXwKib6FhZ7s5YHlkMF120q
7wC0VTkbDuJCvjNV27gvtsmXeHLWy6Lxg0gbrrJj5urzXIJ3gDC6Nt8d2PjAdKgtO3iFTYst1UFD
7NxNM2wRZ8eHJXe40tomW8uFmVmKzoYY9+UETRqkiUR7MSKWeFoVnfjB9u25CbmtOY21qdYqWeyp
pxFCfwH5XuRNTeKUS1efIYlcs02gPfQ5q86V5aY0WW0+1/AUhH7gqi3vAndHM0Holi85PAb1bO/6
mbUDPOAaqdMA9t3uxbL9GV68ajYffTs5EFcqV3+LgkFhr10oQ3CruCWH0G6d8uh4OcEBEOqmzbRC
XQjmskEGdnbX+InAfHgWIcboLNGds5Yh/AsCO51VEWCDXV32YReMFnCC1BlJig67RKjA32giwgpN
Es9UUBZqFHff62awvmY9csTQVExa0cKh+XnIBEzT4xk5/BEpJ9lAihrX+DoKnQjNoNfPMgF6QKBL
+G6QntCQ04ItoTsUEMntxmWx9202sudCwSLmFCwFrMxpUPf8nCO1qummQCCxHrMO9RY8C/vp6rus
uBFKqfNajqIGOUk07cWrLVd/G1e25GEgXN+PG+zSZAsE34UwEljSyAZqWiZdNsFsHJw2bA2whtaI
x1gyRQg+pt1HFhqZqM+atsZWOKHHvFvHyqkjwZERhQHSoMcKpu42BJWF+OIhYX4LCjHzLYqWoY7q
upvdTWbs+aTGabjKWUhrg91dwe6U3a6zqZ5mtsmZT4p4Caoi3wRSdjP2pLz3ziInkzpzD1JVKZ1H
Yx74MAj3S5sX6vuCNfLDTBZUm2dchVAoN0s+R71xgi5WGQRCNt0ActWxH5kvNg4On188Yryzu3QO
NsVydB6JzOYvei2XdjMp5qL8KgAcxAE0k2jcAupqU9GNbZ7W/oKaw1tX6G6R0mI0MgFf512/DkEb
sbLs6Es7lCs9OeMCXyiJ0FJAYrnzuiivZlzhiJvtbdrSx6x2LGsI8YVkHvM2dUXjqngYGl6nzGlV
eZa5zEQM4SC/S3xa0WxL4NHUnJSmt7AFCS3n0Ay2Y54dkOnNDjQLQ5/tvO/V98Io07+UtVAsgdGB
P29QL9j+BQlMy38MpYejBFOeOiaszLL6F98eUfnPdbF2TxUR3VcKTy7789L72jlYRc/4uzRazkgI
UZVGXl0RnvBcFu6ezQSRtZawfoukRWZIJ7crhcaU1ebUvVrcIl9QM6I2b/te8KRSLekPkF0dyaYC
B0qkS+X6602Bcuy3ZKTlAHs0WAGgcm/pEFmYWKwg7rL67on2mFTZrvYi1blbUKKjdvSaLjWrmEfA
DD7TsEL0RxHDiU5Yu0bnK4wrdFG8rmvfL3HncHC8Rw0+ZWT7inbnALukHWeOy7zHpSVWFyF26BkO
sE07XtlY9QnuQF5mcvxGpFlQUv4DFZk3Jy2rvX5rkQBsmX6eaP24oBKdURosWbGbaso8AeDEWDp1
oNLH3xxsqKUIVXdL1AI2NHZY1Mb56OB4Oux6adnrrsFGhAlzq+WlCZnbqAmuz20nplCK3swf1Uwh
veQsVfeoIQX+paWrAzSjWIo1VJ5bfJ+KKmi2rp+TF1FBCyyyJpJBj4Ea1L9yxD4CZJ6tYCrgo+pY
LmRiiYJuefCpGyDmuKs7D2qXRDtFsGHCspGzZXnrfgpgAWuHHar8Kq4MKVgJ+AEMT4VtpV3cz5Yu
hPc1WHvgA2bqR1TAekWDahT2UiZAUqgMl7rxzF/MT/4PnarfJwJxfKIqM4lBJXiNbRlr+rgv6RQp
ZnsQ0bC7aytXfxNw56/MK/8HDPl3yfyBdlSSZui2C8qrGAqkmGNe9B/9pP/9i9eu+ud/4fE32Zmh
zAv928N/PssG//7r9pr/+ze/vuKfmw95/tJ8qN//6JfX4H3/+Nz4i/7yy4Ok1aU2D+PHYB4/1Fjr
+/vnH/L2l/+/T/6vj/u7PJvu4x9/+ybHVt/eLS9l+7c/ntp9/8ffoBf4J1T49v5/PHn7Av/4205/
qc2//f3HF6Xx0uDvHvEDyN0GhEAa4kaNmD9uz/h/96kbcO47nkOhxHcbr0ARp4t//M1lfyfcswmz
qevA4udGalFyvD3leH93A4cT7hMfJ/5mMPzf3/v6Eyn9eSrwO/zx+M+uyPfBmX8BqoxQfLqPwX1M
wBLPBgnv124ayhU4ePPADlcJ0ER471D8uJlsz0tIchgJT21zHJjz7JKUtUxG3U3XqPb9DRvd14DM
kT3OT4O7btY5/1B99VdyDL8foE2gMekGbmATbvuu/zuMD1qxzQkEWUJUYF1YuXYFw6ag21aE1nvc
wZZgW4EbWiZIpkztC1l9g6Pe+FT2jdlJzDCkLCvyuMmMu29cgGo53mQnO/XjT6f8//FT3t2R/vRT
4gAJ47bte9RhOHe/s4VqcjuDmJIIV75073Bue18hvnOS0LXeFKjAd1U+PJjOQljVgf+6ZsQ7KNP0
kTsHdRrAeWBLC4JSY3R3OC3tg1fXaHKudSLHznwe8nlrd++QeLEfmO+pR+10z3nneJA1D6YqAq+n
3GhuvvZOiV15zHaqBz9gkxVlGzuWGi+BeiNIop6XvoLtKxEn5prgkI2+lfZOjjmeZhgim1leUrYo
GghQub1a2A9LB+PVA5I2hO0N/rDcdX6ygOVi5mdNsYkPD3qsxuQ//5736aLffk8ObxksmQB6DrhC
f700V2zcVM9wqOg66zKPVRAK0ZmYS2tJRcCqsMz4ruqznUaYPZaD92yKFpbFlNZRVvnmgQXj218c
061H++sxUcchjhP4LrKOf+tr92KgU9maFXoD7nKdB2s5tuv6qVtWlCuaWKcWCW29+o+T6H6svWAR
1GzN50aSVznSv1IFv0+2/no4LrYmzjyChAsuD7/1woe2REbaVCpcNOmSW5pwanwoX6EJ1IREy3e9
uOvV0Q2Z0DXwrRAy/HqDPNHdLVnfvdvBRAEIVXTfCEjZeuQ9mGf+5lZShRgo/wZukn/QC6FRkDd1
3KyVHVJbFDs0BmVCG8PCGfXuoXXEXwmU/jbNy7Ccbq0V/M84wwb0O9sUah+26BcyYiKi++Si4I87
apDFFPlXuZJocRaMNDSjeQmyL+5sicNsMzuFoyGLGomRq/985n/tdv08GpewwHYCG8Zb/0bPNfAm
k4ri83nTopUw0cTGGr0aQZqrS6sryr+/0hb+t72P2gwhAK2r2wrAzOGtWfsnqoOZ1qrCZgMYRLYv
lge6qoTAXNROGMgPtRlXnEXoEBVlmQFHaKencR14ignVMi3rN6/Om2NNOXtA5vJm0yLbFXStwsYP
3L/g2txnuP98IeJIb2m47SA2ucz5XXS3NRhRp64nkTo6r+jC0RBQqHOidHpXLcgHIekstennznlx
pYiXnGeP/qyzfTWO7xap1qhV7nwYV/s1yG7dNEi6rIkIsKJU4+zHbpJnJC6PwQQz70Kq/aC5uCzd
8okvRJ09wIuh0VS+Grf/q8Fu1Jq/rXqKtQUbUtv1ECZvQfvX81DOdrkIR4NVMQh4rNhsM2tnuEKv
xTroMgOyYthz1tjtk7Jkjp7rTdCq7T6IaeyH23NLV8onsAysg2SyiHOntJK56KoELcn+SjITj71T
PAnpf4zGro4w3mNxQbM1hXDs3iqn4AEzikECjOAtQwsQ0yTV5zmb1fMUsM0qlkNWk+WFE9qm1RHl
ukqA5fMtrHKgymav+a1x4u17xtqnJnMg7VmzrcpsmTr2jLjpCbEtSP9+j1wYBACTXJysJpNHiCfc
gCNBdxOwrufGO1GeOy/1DBNW4hQn2YwkvO9xQwYIoF0bZPF0FttOzdM+8CHnHnXognG76Hb9MnhP
ygTPAaqDtCY+yH09d14J6ZNJIB3veqkfsWuuFzTkdgug/W0nKx5jJ5BndHTkmdnm6ApIXCzTRNAN
RH2YV8uwrbzFDhVY16e8HXVkhpmjMJ2qne06YMGXlxGRe2fNQX7q7EdOtXMaCTbEEn3PVA51hcoq
c6HN4RfJ6LvVeYLZBQRHiEyn28W33G6gqh/xQKhnQF9TiBYIOZoc7nUpdeExpwfL3rqWa8C7yeYD
tNPeLN/JDnZTWAe0Uknauxkaad7AL/ebHr3DxMqQ0Czgh8YQHYmXriUfSMr2rfc9F/lnaWv50HCC
Tq4PI6Ze9Jhwz2wWTX3QfoKb00WNUFwObOwAtmc7pyKDRRTpdCy0+yGhR/k+BnmFxoDOjxIk04pI
C8hoveJ8457EEAnaB/JBV+9q5s0z9NJRh943GA+jvREv2fCAybF+60kASbNnx2XQ07f8VjP67bBC
0V67OOV9GYmutYG8cGfHJntOmTbAXkz9fWjd4SHoIg7bys18u9BrKJ1dOMjmWebs7LWf3l0XWYvD
tRXmRPWHapy6Y1+ar510/O8NiHW1sE73hRB4Qf6o8m0hpTgoSHxsYCGUoCsXxOSeCLmsZBcLbc7U
tmZvCw73S5V7DUxY8jaSPlTsvQpjE3l2RYvVF4CaynkP3QbvgIY9WAFaYl2iFap7Um7Q2LKPDL39
tHVbsbOHYNjyIFtRfLvY1W453P2lELNjD1aQYfYNY0A7GET5B8vvPpV8qo5j5/mpRG96I8n6lhfD
ekMKp82t2k5KUuYw3ISDkMNzD3/G3tGW9WA1u5P5LI7N7cYUDmCGAeI6OTSFlXa9p/tnE+2jWQD0
EtewLjdWrWZQfv0hBJaypplYPmjgdu8iyG/TZ0xHKmiHF8QUHYEDCyGo26sAUniHypE+xJX0R2kH
cwxjI3Q0ZhAaJCCREJaj2faeMQCIbUO1MvdpAgehofO6cUHaOQGjM7Dsgg4QYPsyok2JHYUqO5qG
Yq+dsXkWk9M8LeUld3PIb4jJO9y/QT6OT1yN6dAG86mxJnTjfMKucKmtwtXLik9tBsShknRJQG/7
VqGfHappUBuBsHLq+vUwtt5wXO22jUZXoCmb18Eug3xJ0gE2hZLpg8O6ciPb5msuPfeVd+a9z8ud
qwZzHVUljiv6OvFUDCHmWYoE8tPzPijWM3gP9XkFVyOtMg24viTVY66Re45cgoQ1rxiLX7ID1xjX
yb7l9eLvOhADLqvf7G+zzYe6sj5XmJiB7TFr42muloswrExnOHdC6TpIWT4XR0Vg8jYvXouqi87v
93uqKeZPnpneaLmrCVtPvQ7as2vA//wZHoNW+VudK5oUrC1TQOTTM8t5FzmOeOlIOT1i9b0zz5i0
t7W3cUqapxWz+9T1AnljkvphJ6fsgBGH7MCoNPFQEghIen6TTqiRQ5shMDnL19Jzl02OJthTgYFO
iOnzHZaNdyh76h2cDlJy+h7gRb7X0HTZozRqNwYG84lVjyJCL5Sf4LxYh2ppyw3V3cYW3bwjpfjR
N2u3zyuj4SpGyzNQTBWLXD8Ka/pEkBjtADnaeyDB2F+CJX90ew8mnqMzfMqY+JopbOV6AN8IGqrp
5LToq4xzG2bdUDxRiyUEBGYl5IRJKAg0ejDw87wDeloU4t+O+Vxal2Wcz5kcr4NqsMhtVWyYSzCe
6azLQdrFxr3XPIVFwaK8VVzoroNRn5NIlGy+qtpNAGuqs03KOc4nEWwnHWz5MIp30Vjn2UcArpz2
QlAzbDrLOXtkGh4g7zPHzDCZjrXhR9c7GEKzpFvhZsOzKUg5eBqHbF4a9LadJeYNN2m1x4IYr8A9
zXVF4pQGRG6roOUbnwZl3HttsUdHvU51kO1zpp3HDnVSXOd0wmw9YE/AZtGouy1wenTAJnG838wO
pkZbjda8hPYh2pbNsnVA3DhSpxMRq+RhDZbqVBNAvp4oedJ4w3zCxGShjt3txkOPJwrYsgDZDtSj
lwPjholgWaWY4yoAYE/OSwNDly38/i5VpZHZcQgvC1hdR9PI8xfRRCsI/+eqBVhIJb/MlZouOECW
Kt2tT7QoL4M1QVwnD6m0+dcZyVMU3H4i+JU5CQi14lj0XBwHUYa5U6yHHpptjxj9T0qXFE/ebLUh
/IzlTlb+GDUQw01B/zjNXjcC71jn56AH+QdAf51WtLPi0jjDkRR+tRPEhmK8waM+GI5D7n0r2qE5
A74Gi2F0n9Qs8xiSjsPDauUvPSzIoo439BEUtTkRDRXbxm9FnLUj7NUNG2hY9wuyPE+H8BOXB/v2
tj7zaFSNWm/mRVl75eEVXZP1+HqlDfvFtUHDOBsPogrkKxZ06suxecxK8sx73VyGrKOhdNRtt6ny
h6Z0cB1UzksgZkiBdI/L4osHqLk/jXnRxPdqAIKWXgTtCyTrczdfoR2BKdUGAPbYAfIcl3791FB7
U5WoFC80m9bvE+TnQ8n2yG2Q8OZmjZq2a2N5++pOmz+aG+ABEg3CAEik0dr756Di7SVbp2eQWcqk
QE9k63GurrZzyWWdWoCZzr6vEO88ECi7TMNDElZLFIjJESD5nKLazcCaKvXjqjIL628uN5W7vgVV
/z1gVpvasG+EG5bU1WbyBxc16BpPfa2SQWDp0sm3X9Z6UYluypdlGd+chT8C+m+f1S0aqaIADIPm
DzePAynyQ1liIgoUpwZ+TBlo5aB3/QXd+O5l+EuR5KNCIi6MOwLm+f7vxlLcB37h0BYldFnuyRrY
4OUs+hFVXhHX1vLZUUt/APViDxOfKp4CMPGQMKrL/SavWaI9N39Q4/D1/oMXpe1AjNqHj8o8bKp6
/Quw41cqMKBHn7nAXRggQhu79u94lg1uY51BAQalXG2i2uX5yV7LbKsapk7Q3Dq7kz+dRQBnUuma
5fqfC+7fGK/4eAzT+UD/PO7gSILfx4CCjhXcZpkOBXRoIMRXFik6HVNU0hFCzYQMW7fA1AuTQX6o
Sq7ObEz7YFPILrW55MeJ0XULNpIKgcDYcQEqyZlAcvGcVWWw+c8H67LfxEIZ2o62F0AD0fa5H7Dg
95NrQ7p3cKkGl6qUcxV5trvEKwixR8wPujvrvgdMA4wJLGrMwacgOwXG2ekuN4eTWrzxq4Wk4dMK
f5lwBkkjGprGPc/FQo4zeyOVa0VGNfkXTdqkcMGxo+txmYapj9suCNFe99McJN9D0JByh9QB8kiB
r+P7Q6gQ/PGEq2aawuD509iv+V6MtNn5RWYf3bG3UhA+XHAWsAmU2hbIypr+xoV97hYWbOe+aJ/B
I6i2cLu2iMNCx3LYid5uEPZMsqAVmnAfGXxbzf3ZSD5d7aaTYAWDoOs3xeeSjR+ZJ25Q2Mwit3b6
B8cU5IZ/pis6oKd/3ZRNBRTakH4z3bYAB03KVI8catEcOBcIvKNh3+BcAf8aM6I5pcUu4y6JFAvc
l36ETISozQYzaiy6V9aeFfAtQZctFGtJl5AuoLEOYne/qlt8ozIf+cPK12mb+SqIOjbSZ9jxBBsr
M1e4YUMSf5r7d5hU2xE0flTS+s2XBqSr8/3Gcgp1whgh3LPRmCQ11va/fh5k+V+Cfh62vt2giMTI
XC/ZvGtMFcK40XwGl8/fNTegxs9N5BQy8TC48cwLsVxBdrO+eQM0KZidyQc5eQuovRUPrbHLQU5y
m+19q0PWjkxoOTXNUB467XyYblyvpqi+iRnUp9G16wvjS/EzbUa+cEYlhFy5XD7JRhZRDvp2OcE2
fl2Ify6q8UE2wZLMvGtieotTGRuGPRsWCNEdp9q1PquJ3byPRRa7Zq7DrNfPUGvmn1qvfPOWAPLJ
kEtJUfIhzvCpCcGxXdCa7F/HYWGnYma4bhqOVjKW/s4CIQLzqQo5/L0+/J5zv/25+zXoPKakMCRW
tOqjAjHrpG5YA0wd87SQxH3iVWeHBDaY5wA92XslAdPE2HdhVJyNBihHQeyX1oNy8FrdDDd493VZ
tNgX9qwuK4hiIWiYG+laKoHthHhAdgKisd5Yk21eu2Hc8Er2Ce2n5Yw7UUsb79vU3USR+PvPhNxw
eGHIjg/HYoZvMXo6GGqQNSsv1e0zynqy9lbDTjAM/uB+Pb+C5rtrpdj9rLXFDEi9C/w3NPEBdhf0
Rz045OiDebqzSIMeLecsbAkjG73w+QBOgbUdbvdQBFjbVYETgriXRzlpgsNkiilFGiDOfAi2I+1F
YoOneCDeZFKYyHpPrs26aBGmNLEcvAdTLs6rp4eXWpdmS2bqbTwrexJWZr2SJXtDF/WJF836efCc
w1KK8iWbBd2XpYdGpSDbHqnoswSDKFwrt7xkirRXy0B7Wg0vK6DlD4Lyf2oNxEMpMj4LdMkP6luR
3WUnzJaUV7hn82driDlrYrIOak1mnY/pDNfbfVcoUH5lVTyOFQm24GeBeLfyHZpkiOPoaCSWl3sJ
SP885A6ne5/XcotZ/Dmag4ziojM6dtjUxE7Gy1SIyUdm1ASpqvo2QT9lDWnds7AeJwcA6/aOUjWT
04EAYOVb11X+HjQnf+O55YRliDVcD1Dw/4pWcILzYN5Eo9Aa8edPlbh1z4Z5ISG8269jUPrJPd0Y
WU+3kOl3UZ7cFpswV756y5VYXG84zw5WWX3plkE/+hiuPa6t9ziIetwoMYIES6wgAEfSHlOtAuYk
qlca5OlenhTW2Ol+r7RhXA0V3T2MtdXFWXr7LJ1djvgRrWDyJ9o0xRVUmvxagx6YSrtBQXB7WDru
gFqwhceNkCNwI4MgOutn93adEGtpw7xxsxj9NTg7BLzY1ibor6ZDJw1DELtiYPpZOt5X04PU7wcq
eyAKxFDP6hO04NtYtx1Yey1aiVIBmiJFf8hQj2OSfktaXp3LcURXaxBv0tf5CZBHiZxwdKJONfST
nhPHLbtXu+hTG/MYyVBlwbloShYvKEyfM+AFXVe9VII1z/ebwAACgGgMDqI4gSI5PRd5M4ZW2SCl
tvmrQ616Z2YpTOg7ro6yAciQm5fwsET7Q8xLMvZAHRZoAiaalVk8liU9egHmOhnEHOLaoU4Pi0Xs
hjbMvgfOMY4AhY7NYi3qYawxVYBA3qZ3tBJTF7ayupNL7Wh2CvPYmrzaFyAkar4E+1qCuW/cYgFH
JM8fqXkdMtsFNjTnsQ161cWv8iMAZpO0JKiTYBFzKEoozQZirS8UumZUTc5+8IUbe77EUsdMXuyv
HoonVWNWdJDikVmUJTLvRSxvYta5Z6wzRh1acDMAu8MB1j7X66iPEBAJItgPYOBLr1+UM4fDxNX7
4PuIzn7wY5GeSHKPdIcKUGAGSMb/Tm3HQ9hjY0IcLZ/RBCChOJGiK98QhNuYZm6xx+BY9eZ6dupW
zVNDhuwgbmdrye+tUpNFhAR5PLpFcwUJZYxAzQqtZWQPmd/07zY4gUneP2J4oIkLUsHFSGhvPwmY
wN+u9BuH8TZ3gK+SNYmxaPAiQPFIWoEJHL9RXxW4mCDW+VafOspM4XzrV7qC/LBrcML1Mu85KKFn
RCV9CQDK9XAKPln2+Klq8dPoUslonSk0LT2/DQl4qjIiS2MwjOWVyUIMwAk0dtPyll/2NcoaDy7m
sTtzO548TBYZu3ia7it4Rj4TAjAvY8TdYSMbsZ7u94BAYgkO2jsUhT74pXBfl0al/ViYlKmsSvOs
4SeIF8HmQ3teny7Mca7AOTednU8npNL+ma9rBGky+2y4eLNvGD2SsnXH2uLVabOHrrJ9hRAxQEzY
rR7K2xlglhYRRNpepllbcc+96vF+A7ZM6LiEXu+PdO+72PPVGzj2LJZ0KJLZVNq/kblLGAp4NP35
uK3kelH2+FnOg0bmoF4RDDKGokpzlNAgELiTdQGea13u9/o+gzBfW8woPIdik4EChZEGx3uaA6QF
c8PXw3BrGJgak0PtbL3Jqc2jRpfwn15dYU7+0mE5QCv/9m3tvJWPOS9+xnqso/qoF52HLPDjDnMS
uL7/u5S6R2Tf5BGViFAoAO/pAVwLE7Us5pHWqrmCqA3QVV5nJ3OOGAfJHhikFa60fxpbVkLuGarq
5ra7DBRTTLALaPY1wtaW5JWONC6SvQ2+NUT78KO2s99saAdHJREkhsrsQ9dWGVZYzYuxzCOTqzhT
K09/NhO054drbaon5Y+AhNaJxK5agy3EPbPIUTcFIhDgHhjX3sMConnIFg43Skw67cTUwUAIrKxG
ZsVmKft+uwLAO7ugmKm64slMekynYer+5GhMMvG1erOqST3ohXmR5yMjJaz1npxR7kkWYBdbp+69
rczn6oaK3G+KFvbpelSJWJ0iIXnubxTsGCbO+ofZJSsI/J57ml4pld0nCt5qr9v5kqt640MN42lu
xmLrmbJC9IHAVA970EvPLZBMAh7ZkMaP7lindwuzwnUl0jxdpjkf6eF+Y3dy2Dq22fv1avbjcpYq
75EPrR3oCJnmKHtAaw1Huxvi8gW9Pr33Agz7Qc8f24DQrQtKeHdj2oJCCcb6dtTu/+HpPJYkR5Jl
+0UQAXOQLUjwSFqVbANJUg3OHICDfP09kfPkbUo6e3q6qyIAdzM11WM6UPxJv6jRHS/Zf8vgTtDr
SnV2eg1PbS2+JiZzZ2kI+1xPXtDhpn/ELUcm88nMV3+Po+7UG0hSv78MhfkpZq/jtDTr9dT2FTZB
asDfB9CqkZ3MVSN/4nicJC0PE+PvLDbwvh2KiTu000T/VHu5eXBVL2KL6FRejOsd7J/17vevvE7f
5dRNsegXNlPcDoPfXwzSW/HgDm1kuOqz8LL+Sq5gvlPD9I6VrXruuawob8Ynt+R4ATN5X0lnRxw6
OZFU+fnfHKpc2EGX3KoT9MA6Lpd6i4YRcOkwuOuuxNRqBNIhVNKYOKeVP+OITNUftI3sPJkjxqHm
EyOG/XYrrcIJk0RojbkRzYWenk2vKParTDjBm+XNGnWA9cQJ712tnveZVc+MdPgfsVmLUGU0Zol0
aXi3Tr0mmqGHrbeZp98fkYTP6SCzXfWbX6im5Ymv8lxspvW6pXgnc5M1jFaPFSBV9nQmxfbKHtH1
j8oSwquZ1e1JC1gvGFkuo16xy7pqqD/wGTL6C2TJqVum2T9nLv52re9++AopYcyt4uzn6fB7j55H
UeCcvOltt2uVH9GQfn8sp8w9WD3LVgg8hJh03XdfliAF3Ny4Y02qetxm9ZWMTh7X9Hq7wiybh07W
2c6fbCv8/RHr+HNui+7a6wjj60QzbFAP/1FFylOljA18AIAs28qyuL4Ji2aRn1O73Ggx/ey56+1m
X7ZVwCakIUzy1cbdWdtPRu2+aevSXH7/1rClIlLMtoJ8qsX/fvNSzP25avr/92PrCeyuLpBWn0iS
nQvaYHtEv900JtVk0v9m+hKntd+98yegN0NHbxFLAqtY6j/JODqPXK7h70/A0ss/Q9j7xAdZ6jHu
M3/jzai64T5t8m8f5Qa5iQd0YPHCad7Mu23dzsQfnZ8C87sz5v80o1FPjrdAv+uH5NzW8rRabfbc
68Vh8LdDvaz/1lIWqC+3Ii83Zif0KTs4F0djb+qcC78Hd8rKUTIooxesrLcKfq/MvCfDR1HTBJYY
mXJvSlyWAg3zdlxPZFl6IlxxO2c26ed5fVvseb+KTt7NafpHLHV6dWjAsaBL7b12ljFYp1Xdt3KV
NPIEA4eClrWd6SryPqtjEH7bYdTN/C1Nl3syBeWBVM0YUtD5FwPzVuj75fDpCHXp62b9Ow1Tg7fb
G47KlOFvITPdqhkq7+a+VnyuQ9MGnbeOp9+zFqMHXauoRgzDUe3WiBX//xdyKxSIxqeYRo0L3OXL
s5gAGHr9V1bTfFl8F4ChyLVHx+VfapBP/Z3FppRj3Gy7nADU+4Y+FRHgnU+kZ5w/9gwe1TViyaN1
y+M1Afaj7j8rk3/0whmega89kAxhzKS67DEnTHzo6t7Cy5dbDz1xQbk1WTwUG3ik2wtR3X4Z0qm/
2viLJivdj72lrhsh0wdCv/YDU62M+bUbJGtWH23u2DdC1b2/9cf/3aU5/sAyWdvrNNMKBcOaYJu2
hu9x8djzNmV6HbYG4oRmZMsxSV/z2yTBGfvysmSeF7ctm39WpzIu9Wqkx95K3hba5EDmTfVA/rnd
zcl4P6YLYnZeXatxYFrfOX2Eo+9G4Bz3JMDlWfQa7eVNQK1WlUa3sFfBCl08PIWTnBvDgmfOknjW
o6IBuSCFI6KwjD+bbj26Ppki22uCXiz+v+uI0TnylOx3TuG6F12/d2ezeNJIKNeTof5Qe+tPmWwP
aeqZ19+DeXUTjWW9VX2wGIDg79Ivv8VqNzQuGWXvEfERz7eZ11f71mvxeYV23xYB9jv/gUdxipx6
Lc//Uyr0wSsf8YpvAVsiMFiutzJSPOOAlQcJLpwkCfs6a/di22t/pXVPHs3UaB6smZwguj2qhZaH
v0YP6FLdIenGx7rtcPzks/ysivzYTlXzmE9FFza2+ruSXHi0MMFP2sQ02amtEDXQfqjK5VBPfXkt
lG89WOawE2oj0zaKt2by5rO2bBifksZ9bMw0SERyY5Ph3/Jvf59IQnLFgHP8/ad+/1YBfpoJrMON
MywTI9uF7ncx7KfRv08TXzwPtiC4VvV30uLKZ3Kbhr/Ght/6KXfwpxgF+eDOmRhNNNbfWafealdL
C//XtLszbghKe8a4k313OxYDik+OKXfroq1e9Vds3+9b0Zaw00p5J9Ipw7ch22vNfCfeGMbHv2rr
VODFSNqry2vGFizQTAlWK/D4xoVFVQvURJ44pRdr0HD7hQi0KpoViGqYMKdfSwH7TrNDMRcfyWDJ
47o6eThmVnLs0bvCpEJ4EexKiWwn/15trXhKGs274Ht8GBlinRbZz1colCg1lrvjk/1sKsMIiqHa
ol8D0dh197+zIU2XTjAbdsvsh2LYM+z1Tmc0zG1Ug7DwPYwizvRId/RfRmhtnzDk2ptm972VhnGf
ZtWX1BBm3M7IvuxmfWxT7sYy018aas+wSVx8MiWOy6bi/TCE5DrJkXhR7vwt6EnZXVG1Ewfh5bMF
yn7XMFAIa8VGVrGimYsvknZiV5TGkz3nKHtZfupH597r1uyCQrRL1kRBvM2Qf7D+N56+7CfFDL1J
tyLy2uyNYVHp2/csL2zAH/DHt/QCJ0bJErS5efAtvko0eIdTuxtkbLazeyByNYdKdIJI4ZbHvo8H
yeamSGZ/fVYrsZNOw0ohzK7Zb3WXx3ky8u+u94soK8wgOYpUVs1gJcxt12gVTVr+mXUdodNEPEpH
brilXIcIs1ty2+HqbTPznZJUKdr9RWTynKgVo4D35B1H4urxOGpvzDN2NibsQ45X9EhKK9ToUxnV
+2Ok07o7vhbppZ2Glqbx0VJTLrNi1GaNp8Rs2njOixN7mtAUm+rH6KivtvIvXIwkshCAYy+BKZkZ
39ncMx40zYNYxO2h7JO47IaSUcgUTyTker1bHpCbQnMb/9qz/QY//CNfQlhSBB1JFeFDNZAP1feQ
/Gv85THJp+/Umutbk9HTTOYRT059Sod7R0/aXVJpLQqw3xzH7ebDSDR/RwP9L9Pm2OE77NfsIGV/
QidpCPt5YJPeRtAKuzFHIEnzwsW2UApEVlzYm7b+V2p2d/YTlxi6VyBpl7QxUl/Ozm3jrItpFng7
i+qaknPW6wOp1UU4+OwOG/MyDex0esLpOl3djE5QL/HTL5Ihy7LWOVd9nZwH4bd7ZhVz4Pb535vO
fiG000WsERApMpBnOedGg+hgeTVPio/Oq3ydAHUuEfnnrd6bPGdVnsROz4aPUXHK6LPp7zFrGxa4
LF8+LR6LFC0re1S5LfeL/t3a3nejyTWqLWollbV5XFKHbZtyo1yjP9DhpyQuTmtrieEwOGeivPwO
nuRAykyT2meh1/EEvSSsE/ezdchpo7eZIA5oECcKrnlYf+BwCPKDthGkG5fLotCrsqEYo8JmRu6m
5T7N9ducznNPznKALXCWo58FcnPLY+oufyvypYfFoYptuRrchD8+JpvGTHyQjfk+reeLthnGnnDm
v6RMgrVCb8RjEqamQNzUNjwWiY1bnsvYEfZ8bY6ptlQBC+ayHY9NG9hCTQ+JmI5edpuq1/gdFXY+
N0u7YNNyP9ILIwtSrfR3qF/POH6qi09ceNSmntKJyYyJnWra2jLI/UYPDUoZgvIRM9oqdMruWppz
tI4Ng/iVDHLfCI7OgoU4vfa8dt1l9vNj3g+nIeV46nrRBbj/n26UCgaenAxmL9MAPZKQ63R/Wyh7
supjt9mI6Nh6C3IGw0g8XIhu5/20RlqjzS2cQXrdx1vPJzY79rozUKY2XfwILxt2uMuGgMC35KSy
kBgdBXrUKYtYY1VwmbjPVIB9kOndd+s4ZVTNcjiZjnwwppdEN7IwKxMRjFp1Vzr+h6fPN6tR/jDV
RoHvIeHr1JikGNXDdtcavh34bloxT0J7JdTr9+Slbe+p6bIysLesPkyziJaJm5VBCWG6M8a5kEwc
UKWMRV6LhXWvpiNXto7noRAQY9JnDUdcUBbFyzqMxKlTuzpKp893khFHPEn3FeeAey/4zrc+Oc+T
KC98483e6Yr/ukVVsevkHgXPsqMq84++h5W46FUfsy8Pi22xtwud8xsoxdma3ItTWs9Z0iJVGc2d
6PQ6cop6ggw7sAiCDGJkZZOFxf4L0ee6VW27czPC60A/0jNbXQMuhu6gebgLREIN2mTDnrQ1p5H/
lGUIdvp8WnNdXjFAQwcYq3vOLH1v8wWZJtFsfZt/TEwp9GxDCe7W/FcxlIa/lI1ByxoHU+js6/Wx
Ly5QmHZpm9esZV6ceOy/Erdrb70PKt6ETbdl7hrY3toH8Fwq8uwMbGhNa+YiTR0QN9nrbAmCdGAI
wNK4aDtXw76qBjNIUqUI/bpp2NtyihNIN3sWYqZofaixabNZ8KfGu2rkJUjshqO03XmQF5geOOBQ
uEpo6td5MHZVj/KZFgfyp25EFp55dBmveQtJp65ZWJjoXljnuXPFBNin/xGhXq5wynCscCBF/WzK
ndUxD88Sb1dXW2z3vhOkxZsOYGCTprHnBpyCtWGencvxHfvivWs5b0KkL0L43b3v1YRweHColyMj
IxnkLI+6lr3rDH4DZoFflibycEgpX21RHrPUEY+F+lQcVpFs5WdtVGlQw7LM8HBCNVHfzUzicLUW
7tjpNvYwtj95ipxR+HksvOapXieNFm9WKNZ5MA8EWRMnYbmXNA+OHF5cF3uRRcJpSe63yl4jp7qF
XZ3NjJxm2gIkeNhH49jEhf1jKQoMauQkyrbxbFg5Uy5ilqQ//SqwQJzsp1T7h3ccx2ti3LVe3uxS
7U7SBh8wc1VBk77wxz7bpr7suoLWZUMURbWbNlq4uZENX1FuRsh2fmgY7yzLxldLIMTETsqBxMiE
mgMj7CIIVqmJr5YxAqZqESRWVt8YCnRQA0pIuozHmsBQOBbFlwYsKe60/AIu6xP+0nJdnZlPyJcn
dgxdasWBOrAe3t4+RU4R5zmupFn/JnP6ypP/zHS/isn74zhPMtw6s24/yGqMzJw6rca+mNkFbtt1
/JipsPYenSS6JNfoprOhfIaslOQPjqdUmHQkace0bmJG8VbQrBZfZVIbd8Xm40Xt/3RbiiikNfFi
iQejnM/WalZ/AGK1O8rU0Fy9zwESSjZ4kaWPP4BPeKrpYjQJAlb4z9iG3XBMsEYunWMHZZNfDKcy
qcRBuAxlxrx1YnNmNlRj6A11EWhAOHhQOvT8douKeikv8DdQewqG2NJlWNl1bHp0f5Rs3/V5USCE
mRDLaY5NHVPu7E3mAey4izNzvGCBZ0MUPYLvvI4TF7m91nMES+SqILdYVa9Bbngx7XaIfEt/nAXM
E+AYoefwPLgUBVlLDYEb9IXAiYNLtGsC1eOHJbtFn5qpebeU2ZvBhZsX7WldqbVsLORU77FZFk/s
Tx7ZmaIzqse41yUaT6QmUVX1qrvTVnYVG0NgtxXW+4Rzkdovy3sgZuyBCB1waxsZtUPOyPT2Itjc
5nVu84wP/qOd3pzQlblnSvxx04SqZP7ugPom+GsXZaaoxsSUE1EQSZipxXUNKyDQPiZcc3+VderT
7FRlvFTFd6WDxmgNzcC/6e3mWXci5l1mUDjZo20t6WUy7xhJ5LutQfIbEwshvx5OdEwsdJoVrvjO
/UyaQSBmcJiKtacy0vnNNvJRmulL1Tj90dS+b4AJFfVkq2MdXmyQLezKdezDqNRr18tijwxO6VWt
vDSYzrEcdGTN5PPqm9UuTwGASK5v288ayHu3h8VzTs58q6grfzhTA2u2wfAE9l1QpLT1fFNrWOs9
IYOki+xi/LM2St8brnGwLV3bVf7kBguPAw6Ig9yWZY91gTeAHfUM28qjM+7Flv+MYnUPveHu7V7d
aDYKk9XGu2SUunPox/GII3eK1oKjgMgyUTgjbnOfCqk4q+ZUJC7ICjyAzCb7OzhBOJYLsfNHdukt
zcoWXNs8M0lA+CxzkFQIUVKfwqkpq8OC22tLxh898+EcsFULUAM2YQlCPunfCFoghLGaHlgRNAN/
3VsbBnm3GE6e5orIABdSIEaU+KyCtZbj8yg4TK3GEpDtxo/Kb7SnhRlaTq7Icb8auBjvuouJCbhF
HkxipHcZpzCppcAOnLqgjSS5EIeIoYumljN+SZPEYUiQSLoggyQ+tu9gaRZW+TR6uS+1szMWyam0
ctA5GnYt0G4wuMjlwAizEmeEk2XAt9CTjN1tOcMBIO05FiXAPvuZr5hNIH7cSC/bOVOShfgCT+Cx
q8CT7RAS6ntoXWwm/eycch+iVzW3ddRi01PLa5rZJYCoTMU1J2tGHCuuu+XTH8w+6AsfzpT/j0Ir
29eLC/uPSq5SjE3adQ6KvCZL5BkPA4fy3mOSjjisxZ1QJz7ua1a6cyim5NFb2tecDb0RSTQRZSO7
l7g4vGTOSOduGIT6yDPw8nuT9dN5aBerZxshI69wwcKEuFagJ2YU6qRYA5HKYadM7NCbFNA+OKH5
Vo5lqb/IKj9IkotB0ZRWODrkM1T3NCVBNWBCSX0EjhwmVG7PFrYPnWeqlB9W5nsRA9F72zS8vdE3
/ck2cG8g35se76MiE9APrw1G2B2NCg6bAsGPoAI8gYFI8Zgf7GQKFdDwePJqJob8Bb7I5TODgGWg
4Mh4cKqaAUd7tBPSz8ts3PENbge19vgU/L+Cyu8orTqa3eTLHaZjR1YxZmIswlmnhxxSk5FPxTJW
aK4CNxQ/eugJ55GpIL6MH2UBAkIBT3fmtDdnULXSMSPTwOzTbgvN/ioCcg7wwrCDDOm5r9cx1jW7
eejXS69pfjjYGd3mWKYcaQQ0AGBaF5ggTWzJ7l87QjW7Lbhy6Y0Kt3nH21fsu3x7bzlb+MycwCmA
+iW3r8280b7SlEdWPmnC3KKcdo6rkDPQ1lekz2xPWJV+37Xs2IQ2Ybn2YZra5jqqJdvdIsphXhvn
dZs50s/4D72DM4Edg9i2RdK4bb1cJDr2Z2kagCxGpFkOiBHVxLnLN6gWY9fM53RTu0Kfn4FE+pcs
X1+sTayx1B4Bi3wAzH50WeSECJmBuxgKGHEbn1Fu1Ua02UCSMJrsTQ/PV29/l6aYHzvN+Yu9D1DI
pp51+ZbbGNJdDFcMPLF4SMUIXUt2HnUYhAZokzN7OjFpqcDW6zbAnCk4EmwG9uvdMmn1nWh0FNG1
P01G4bKnRc9i37bQyIpXKaEvUvlm+2qha+uxheykTSGIWf1ASP2uWrIZ0zLdr5uy7WD5jV/kYm+Y
fJXAc87pTAS71ocHPHEYvmCPBcIsT+zgdGOfxbrMtJcP2bTPPr/zYM5xOilrOEohRJC9VXm9xumh
DYchN5kLjH900hd3+K4PTCtz7H3Z37zDgiHs0do1BkgbiB1E16wYHCZpEu28dgDQ8F09tajRcT9/
bVhi46yuV8AczZn9igewU9u9SWRb+IJa2JZPjH+CofKGQHQJr5j0ch6p+W8uOycG2Day+a9qdsTx
It2ouVhc61bX4npgdT00jvR5HWvrXI2fRVe6F3B6RpPI3ZYsx2HBNugDiYvRAu62TDeiTqQnZzJx
WjVDpDvwcnM7x+C1rcFc9O/dNLzYstqtlcnbURfTzhvkvZu2GuXBeuRM7fZDPr0lKjMOrVZ+MchN
T2jMVmCl2CzVbGObM7V4E1P+PLnOCZstGWwfCuHmEo15nwBNnCZbfQOa+TdVFm+MP9EwLBOb5PH1
58Mfv2lFXC12FfuV/q+azSdk3iaim1vopdx7kIdfjqqnXd2nYwifCz1pS0HAjISzJajXsJ9RMja7
UCcxlX9bVjPgOGxhzZbo/IXUkgj4IK8AtiodDHvn5OPZ7dfDasCyoXASh7HxH4psDqebbOW4atmZ
QEGg14widF18SaLAuWADN8qEVUYmNaFtT9tVr9kl6wkLeiFaeKKQmmhAGffoUxHJzm33ybJKJo8I
PX037aXa2qM5mm/Y6ib0n16PDes7Z/HGwcqfV7dkWlQsL9j7fjo74/8j8CzZ6CT5iCHfMZ8Ikl47
18CLvtVAi8YN++fqr3er/FP0d9bAFzvhZAkz2GJMEkxUagujvTV/LdtwNzJZC8oZm/2oUf41mGp7
l8tTETsInGo9jAx3A2mMjwn2CMpnD4Adi2YRhbtG6GfdbT5NWV3crrIx8RrXSYn/YM+UuB7Ke2fq
fUTNoIFqtWsSIFPE95DrmMSRXvlY6ks/4EKkp1SS/jYbEL5cmo4MOhpqULJDehv36cZEk40wF+FW
11n96Zpci+ZZ6w4qYb4mWKIdcCW8O7LIrqLG8GGwkKbReD/JWlTBHHdeYXFwYCCbpPZvtcwXlWkm
m6Gag+EAw/I6BrxwRoEX8F/HXnOlh4SZOPGM8Fh/ZIk8pBVvPhDroT0WJuJe32vTCcguwmzAXAht
yBuri26sn5Pe6afJaz4RY3SCLajFjbESb2rusNT9Fb5uHVpZfJhWS3ZuWr6UaOoQ/Ze3YJhepkZz
Ll6xt3gNC/J1cbNMHurxdvaH0cR3kr2iNN7wQkTHkpwsiESe3wME+C9b+weWY8W9sZTnRMeNMJUu
5NpKO7t6r161Sh70zk7CWVNN7LA9MJA127OF+YTPSgMHln7O+mwfzCZl7zn3a9gQMWK6pyNos3Gz
r/THUqhkN5QWU8y1+shJIZmkZtRK56KsgpoPwEIB3y/sG+OhAOiKKbOZ4tUarmCE7iet/bYx5dPH
UUV6Ao9gvf7MiS4J93CFroy0XjN3LO77oGEYk5rS3CfCrxGaijksyXlFk1A7yfJPSyp1rC28YzhV
niu3XnfaDCft1uZPqNVcOyCK6HJpdBBJpvlVasO7VjWwmzYL/uqKBAjQ8DnVeE2VsVwb49QN5BA3
Me5sZeLlc6yfYSMmPonq0UtwDUkrjxYJmlhZJhAvKKyQD6hOMVs4kQGpOpZNQypNz1+VlZ/Xkh2E
glVMMShFdrxXN7W7VPmDB2ksc3EkjUzHz4kUd6M76XxqLKIG8VCi+UAE3WaZ0vwCnd7a5DNjW1RI
WNdEGNHyE3ivp7kttF1tu4QTu/ZuKFgIbLb5g6z1iAe+eCy9+Xl00eGm9WVVU/cMdnPXrtM7SYb2
gqf0hYVB42Ik16VJrrVcnlOg2vA/k2fGGzR+5me+oL+XgnpbffZDhj6VGICy35Sh08ybPONZTjcw
wuYbvHUBTTmUl1b1eDlVWURE5Lhe6XY5r6H8JUakm4V1mXBni0V+GGyWjpHsiqguCLorI/kBYTac
54JPyt9Iq5WSqUHOMseLUQGx/f2FjzgYGfnE6Zps+6lOv1uvuNV82Y/V+NXezrMBq5O/02wPyrNB
jdz0zCChfRE4z8JZ3JapDXzzZb0vLXp+rIBAc76khXdPCi55AyNooj8QXGrCpjU/iunfgggAvlA3
4N2tXKZuJgLMxl+Lpf7Laxoea8V02vys6YAxAAIs4SDnrfBpuEsDCrxF+6Aq66PJLBbWtcnR6Bkz
iSZFVUSHBW1LVrzYs4fc2Ht6bvI2wRXAshHnMJoPJmYLe3MhP5b2FHqb80cqUJOTRzueNnqkWMAH
x6/YWTDq0IFn/dBVlFKbAXUBV0CwzUiIvKSzzT2Hn0aLtCEwPfpiTNneoQR3CrrRjgdp/RuZNviG
9bXQWgabPsQU8NX9hEbKuEJR42/pUXU6UhdmIFouKwtRqlDpFy4MaYnAWwQm9ObFstIXW+NQK/pX
+ClbyALiKdBV/TfRNi58zaLbm0z89p5Bc99NJ1cv/o1ZUp3qtvmks3vxNjc/YplVcFyHp8H3+r1E
yL6BIOGleeiTNsKQ+lxtRWyCE11Uy995xaNk/svE+MNnbkRugRxe5Gn/0eFlNpckodkaZNR2w95f
CvFY2U2kZdsunwhTbTdOOl4uNXhpzG/0Q7gMLyzhv/ocVzK/tdtYtEztv2LBgzN2J5I7E+fAbaTg
DPKI+vbudYjMwqQvnvo1VgsPnk4TpqMGZmKyd65DjcRRWZGChiB/tQRlgV05FZG/atzR434k60iO
fvzIm3SJcQcigQhC2clCf015B3ggLbwd819uGkKSgDRj+C+AgEXL1aEShomafSmLmY+2h8WaDxAG
PUQStdJZ+Zn9vPmqOsEzfp28LGdFWXtCT6uivsbE0SvUc9fZDcnqXG/Lx89IPZHCrBUbhoFTbtjr
+txdSSozHZuiLcNN7VY4yPphk6EyOGtEVv3NFcoJcdITZovA0Stmb0tDhFIQyErA/tHEhzr1rrkA
+MsLFjP6Cu5iuZFdJ5Zx1CRP/dByIWk5IoFvOQhhDHJDd27vDAupgJpoCUczu5bkfGJLfZnshL05
6CDolQbUwBYR3ulWOiEje+odc89kN9kplp4GIyVjrtcGXf2wt1tw26VZMvkXr102AxvA521ZGJt1
ZRyZe5Cb2LIp8p3nRtpgcz147AWgeQpFgnfsLxP/Jjzx/vye0F34ulsfYS4+m1nrY8UwEFUpPoYE
AAnDgu6rp8Vf87dRl3PceytYxJEHMeU40RXFqfKwc4CQD8GAxHXGOufFp01PoHN3CfzdRKDPgxwV
4dSirM/AXiEatSvNF8Vn7dr85zgNmKSpoGQuFxL7RBYYWTldenRsw2o9oozgtHNSGufptcY+2Yqk
fJJtdZjFOMWaTKh8Ou+4IADQyPuUaoSFOdLK/VR9dBtPZZGY76mw6pN/0wZvMoojV5Idc99i7vIs
JqTErzoYpaNqrz7OqAALqhV5bsk6Ra+PXHLSEZ/70WvYYGDfVgBkW31RgzBDJuHBJCGrjLRSYVuj
tKEDZksJ7xjEZry2/Jtcl8+AAIngvBNP2tT8+JI71lvYKJRiDdIRykecLXmxOZTPy3edVMvBr6cu
tFum+YP9ivECz6Y7laBZ2yKUVstLVvdtODKYq0d08tmRTeSL5ruwtlv6WT+qeSV+i6d1yvnyvdvU
CIdAc8VHHvXW2vNPwxCXup4COkBC12rxOPn563zzJ9vEykytJQS3xx316Kd28uhUFpPsars6pXcZ
Fi1sddGeHaHdAtP9fxULhkPBH4nqYavPtbsFddogCfvaZwoIZt8TPg18Xx1IRSI9A5Q+izR50k3Q
BayWYKbOUhZrdnPUoOSGkjAoILoEMoxPEaG7J+aaLbvlrGDzy+k4ryTcMzQ0mXqYmTf2ALr11+KM
PtsAALKCDBmgD+VBrSXomkROaqzu+5UaGE58tBqFJGsJ5HJUpneZEljPVCv4LeQfDDhnw0mdaNuI
UQOEcA8tEWqeG++0TsNAV7cGftE+dn3mRFpDqZ2O5odjVuihT96kaTtKHLHjlAukghA0WXq0LN22
u1ngvNX7y33csjySOtcCCN+5vjxvnAjWSBFspGI55nm5V+v6j1auCjaHp5buRNOG5eI367lu2HnQ
qzW2JT2IUgJ6EHfwSCrqtCrjzh+6fleq5o/VO1fL8rY7OdcuyQGWCaBBHusiAxmnsfyGwmSk++lP
6Wg9TVm/YO8Q5Q5nwBgK99zb2RrgMIydxrLB0de8CkuZxN68HGw1f+lTjRGza1s8TM49kiP1JppB
VC9GFDPP3i7sugi2srZ2lMF4J0bec6ewDtvfqtE/ZhJBz8ktIrKUX5lf1fcEw+9k+b1U8wNShWJV
AxISEEBCUktFxAZRB/PNqQUstuuFa6OZZ2+F3DBuNu8zyBAstgOLLojYxtgx/2OgJhA8sntbLMke
tGwascXor1b417Kor4aVdDg4dS3C1/yYEvzJi1ye7RqttNKNFzXrobeWN+SC+jflQ73DGqJxSfCH
Gt4zWOu8S/iplfxoSiY9A2f05vAI5xVNug/eKuVdOvQ3V6OzscPaRqyehjY2+/XP4OkOvQR1SdnQ
ByRdFWaEGMz6/6g7k+24leyK/kotj41yBHoMnX3PTDJJkZxgSZSIvu/x9d4AX9nvvbKr7KEnuURK
FLMBIm7ce84+BmqctqKViIHL84wMFsN4dz0feBHICfg8UKHBAeV0JEk7kbpHewbF3oYEiiU7UMDx
2cNBEP/SU4ewb6d5VwiVXLmj3Bip4nAg9u44Z1GWx9DBaYySQdCucXmVQAQ7wzQ2HvJU22fQIK1K
bI0AwwCJHgzeNvEk3h8YdNR+d5OZgj9QaAhHPMc6aNkjsPeFVW8jCxEa2ot3J2qVBYBWHe+iWKUt
ynShyUkJHJ5CKirb1DZa/xlH9H/V5kl4JQNhLue+KDlUCc27Raag//AQK+GwpRV3EghfFtJR8lWA
IHaTVI+5nQ50/4KAhBrzgJXZ3WCaWLiNTHeZNDZ4UkB3j96aAY2+0hJBA0Ab1sa0d5tN0p5swWm/
N5V1FoIvs+AXoifsGmUzJEqyVhUrWvm9tcg49DI5Q+JBxhysJdREdbZ2BnwtFJxbXHAdAYn6EByC
uD5yvfHxtCNw5YOliOpYGOJF0maE/OEh8aEabPGOnXCyvTgmlRFLyMZxspG2Bv3mss1ufd2eu1JF
zk75kNOEQgLsnxPXd1Yep/ZQzWlj9A/w+4ONMplIaOgXC723lB3s+/d2hHP/1NF89/hhOt/09LNE
AuPhsFJRZcW90l48eo6HXuSPACW3LU5SFrzSOfZZfZVE6S4KLa+xUltvlNMF6pNTEeHZMOMoO5kg
nM4F0tZFObQXJW+Mg0fMS+CZ9TnH+7axwquqXGF5Q8Mgv+KoVTZR1KgLxlzxODDaAosbsCSjzwf+
D9vZxLJKr5nokGqVvnfF5GsskGSg8nNABk/GvmCgavJRxSFNio2nngtO60nVKX0V9abh1Q9VUVYP
YPjZu0gTW9DBcwjVoD0fmkdL0RQaMQoHIMS9WmGZO5tUl0VqWO2WwxMqSwspZ8Kwn6bLfdaFypSl
S4aKvgUPhy7Fd44+Svqlh0KcAT4tvfmfUR1GR1TA9mL2d0+9q4lHVYcdl+FY4agLkD6jVXtGngSg
B/xNhXmKpiCMPd5FKrMgXGOqClmfHe+elfZUubQ/+pTkGMXeCurcG/tWdUODrdJk89kvE3jV8xuh
GR0t1xEpINJXOBoI1iNkzWbTn6PAXo8IpPYlitfnKsVmN+b6ojcUk7E6NkvPh27gI+V99ruQ88Ao
Hts2fXTIIHlQlZYoCH6pNDJcFiV0aDcLbXaOCFtm66f31vmOmpnCs88qaGF8h7qZdIUKj6/Pj0j8
P1TNjGcKR/tWZl6J1lHFch1CgZ0/MTPI+gPEwqvRd8NplqT6XqwvqRK9c4cEAsip5m3wOiaLQdY0
vtH5Pliy0B+ws5crd6DTv8AcjdJRoqds1VBdqoXxQfhP4C8SvdbvJiXz1Mql0qGax1mMuYxmabP8
0nDT1IBRupk9vvNDOtLk8WttK5vyOjJLeeqdbdUzdO7CVNlBJdsLIK2PGUPgJSBPZpgKtmAztc7z
zzcxEgFHs16MHs+ihw5JU+KtRY3T0mJfz8wga1DaTZf1sOxsdzu/2tYY3S0CTX6N2mM+HEjlwsxZ
rmN/ymie+UaixYjp0knf0dYlQptg6lVI+2tHPfUrzaghUhftGpqcYespcD892whPZDbduyrvMLEC
0M5x8G0iC5MfN4/GBlZhmiuLO2vkm14JsTd6RFTIQJx7le7LyWbXABeb2bEJ6Nt11HguBRKoOpo0
RCsk1oB4OjpLUfVEnFCl6JkFvmcg9yqoWR879HBKS1BQH5N4gjooakz/PiTsSjFG4ZWU6a8xHb1j
PlnwMODAjRiHEI2o358Br239Kg8uqBRRn/rwCs0xjh47nXQ2SPXHeLSe5GyirJLiIeWrqkSVm7mp
uKHDWlrCKH80Lj1i1Ar+LZW9hsyKjy40Gbf0QT2+9iEVX9JdU7/Nn4eUdzbPe+8cpa+0hbtzNwEF
Y5WsFDyv176z3oSmc4Jp+jxZNl8MkUomp5ycmGtYUGaXo4fpJhmO2N2rW6lTLM4cGOmbDVK9DGVt
nHgbPUVsxdJjHpPxp8L31wNuSQy6XF1IOJ4sSAAr33eyFzXLVq7bZldVjTK4e0QEskdYxxwROkNS
fKpo7Bhj67m9UxQPyew06VYnZ0zbdcMVViHjDHz1M3EoaJFTmX54lnHYymXih8AF2H2DI3K18qQy
WVgGbaKsylp8p9uUHAZf64HT5s8zgM4i2W3PqES/lG4xsndZV8VIWQc0GR+Hqly6Kc2bYSBYRKlC
osDKTtIybQXd8LeS0Ikdg5y3eEIwdCgTF8EQdZs4BlSFD+4QWWAvM4dwAl0CzPKIH1jqnhMeDILG
FjUL8FVjXjx5oOc3FWnCOgdzzwu0kHzia5htiaUP40Cj37zMuAF39tC1O5S4CcfkSSmoJ8Opolfl
T2Zgzz0aUrMeusmfB7rN37gabufOIpVGxD4H7ekjIRIQwzrpSgv+Hd4QBrcXRfGdTao2/Clcyd7M
CX/y/E1TukySh+6Q6QZhQhPLiMKOaLKuSx+VsLQ2aYUu779+2hPiB7gD66FsGHtweI53seZ/R2q+
j7C9B31WbnW6kOs+k+DygKVd+MYmcorjjPMqJhxnGtCwScj6FsZL5tcb6Lj5W6mjsCcWjh0zSVBG
1IRD5bH/1KdquXCg4MwLIoZK0BdpvDFJQePt5PgDtpNDcmbTs8LgSaIEaTXQ5LJkXSStOM2bbRbo
H0bjt5A8wu5UTw+NwAMFrUzuwuqB0ciJTXpa3//2kNhvlpqJh7zLHjt6CdRL/JVuuh95p8eH+atR
C1OK967ZNDtOBMOr5tolbusaOULORWAMuvaopNW6qMv2Pa2pcRETamcvS4ITGgb+oqWhYSBao+55
qSUSBLsfXg31aLa+s0+txl2OXhK+xo3FqNZUOFmUpqQpMSFs4/ajdW3tLbCKUyte+8INfkG0Qcch
aVF/UYOqzMj2vvvLEz5mCxMHAPTfF4UMAhspyhs93tYqcNUUvbeRESoAHanhzJCpEQgsJJ11zSya
kzrxToxBvkRJop3L4GVeaF2iKY+Ifl+tMhRL1hTnoc9dnkTqXcMqNx5VMBZdpK9bzWfT74r0jKjs
BrNPWemax4uTlX5RpPveYQE54Hh0dynxW+sZndB63bWfTG5hOOT7QbH853RwHgcgdZehkMFzE0i6
bFYI8G76S23ywxns6HVfUKqPLNy1oYRHG7X5OeujnN4brv6xAm6ltGIAEiZR1FpgZeu47Ldd2EW3
KmcxrnQ6ugM73T4cjMe+olRYhKRbRJ434VXiLRIRaGUuLYKgaB+CEqu8Qtx1OXFJx1Qcvzb8wiYb
CN0y8YvDq1LzVHpN4IqWm68PB79UxqGYz3oZAZmIUwvXdoaYJm2eQ5qOqNx6hSAmHCtof6uTp48E
6ETneT1RvLTfKaGl41hxxF6hClkk3Ci7GWA3Ds64p0/BwaFhxGhFRfADnMHNYsU6FZgGgXmX9l6I
qFh3nQUdBdv52svK/lzEn3OFk7CvcXyF+6R2tbWJCEg7fu3vWWQN18zOX1rdcOjfshr5OsZABB/F
WgvlYw6d+GKrof4YMnsdzRxUq9AHylJPpVnT7E2nZFpTay5ehsGi9zi4ey7Kctk4brwMMJisGB4f
BIqqh9rNmItPQDhmSfbt6ykgKlTQ+7T5TrO8/NuAOHAS24F1qfL8oIQTcxaV68H09RdXceOtDJg7
og3wdlDu7jlK+51TleGOLZbGEzAj3svph0DRXiHrThDK7GYqGNGSyEVYwvKPjxgtVZl86NAI6qrJ
7l4pzkgATXpAJl9RwC8VnPH3tONspYQ6NjfyskMzLR5wvXFm4HZgLRle8XhnX9uChauqaRUOa9jd
N3QL5CnPzFWnivI0c2MaI/8N6ZPOG6CmhoLkMi9Zxh0qZib8jG+Mgs5eDrrX1z8qRgLcVut2MhFG
TIS0WtNvrZeDLUiMPTKfSxj7RJhM1DrZhvrVIyUodVH6oXX/BCjC3cEfOsOfwqnAVJTGw/xUJE32
fNviW2NZdRUiqjDm0k5CfVaJ4a3xmd0mVfWAC8d4crpnSAfbMQ79796UHR7pkv5kYDpE3TJPgV+z
nQGwTRskmybSrnMogTVhGSX+yILIhQWxSpNd/rcjC/aZFgNoxtzc6q19mDnI/qdV3/CplQvP2kuU
SHgpA1A80yGLEDlvbRB4vJrPbXmrqkvEEgjHp5MaYipvXcVBtp3Ampgfgk/h0UpD/7/pE0paNH7a
DhcyyvYJTNi6nb4PuxY/lGUiPyzqft2aDKPbmTsgw3jfRawUaM6CdaU7IecSSmRz8hpDGmCgUfQ/
KoGoJY3IXW1qUMGpC+Xk648KzhD6L+VKZoXxotlAc50wMHYoHIyX1vaZu6rpe0oO2SkFYcVqRKxp
k5raSiL7ejQwLB3doPjodbxPM89yKNGxiIFIKjWzraehqp1VWX6SW4ElVY15yFXGhL7Oiqc2HUOc
Fi0tRr+NnejhXnHduwFx6KFk7Skmmi5yVP5pS98lI+Loi9LN+0OJjhgkwLQeWgaps1SIyLWodDoX
JdF8JMhtS+xlcFHGGolp18vH1NXppEbFj7wYFMbwcDkMAe+MECQ6+ayV86rJ6pmnjcpI+AhGLVty
EISO31EI2hmNg/lZxdI/Iur1yMk0mp1hwUrqFM2BdaXuhPQ+W9rGm3ggu3o+zA/dCSFKsnOQ82wH
xzwFeR3ck/pERZ+/1jqJiWlpBneAINbXuqNzAUxtgHqyegRkjW7szNGX3LbWprSr9JArKbeTqT3p
4FCKGm645ZcfuDJPUjArDzByPxA5+4npTKURZ36mkTteK7P9Rm5Ws5G9T2vA1d17RgxK65vbESHL
EmV085DVyq4Ho7cbeyahzI5wesaBflE9DmQkTSPVbkDJTQW8UoNrnfcGT9jsFka94tYdL546Mkhk
Jessru7WH7ZpQVFFbK52NXw6vmlq7lsEMifd6d89AgGORPrZR9bICAIMMy9iLhmAs565ydjdiThC
XRrrLyxb4c8gbm56kthoQ7wDk7VhldPV3w25LC82l+0iKhmd9Vljrebdfhpy02YbTvNzHuqn1O7z
qywLetOSumCmwGpKH+7HWuznzcyY7NOlLriNobqrYGwnRuv8XTL/3qDptmc/cDreEMteB175mMlO
5VO2nYMRdzc9VnfFhP0ucvVWdQomALM9BCpecHs8gSxp1qhPk/vgDiOgCCqomOOfMcFFIBxpTBZb
ACAQFx9lk4cHbhh0UWNDja7BpTVEW97+6y+i2DV2EOdpSxb+1Z1aCkPsfiIXMzYYrj9or2qbssuM
GO5r4J0NnLpLK7HtA0fK7y1yG0bjrF2KFoHyzl3UflNV4af2wQzALnTSumlp+IQfroY349mTWYzl
pDL9VdrACqDeH2ggt+UyFfHe7yuY+03snhsHeVFhR/m19hjJqmwa9bLPK22F+/MVbaX2LcKyvTS0
4nNEgLCP0Qayb3k2Jzl/NeNiE0dh+gvLez8Snbhif/S2hl7q5zxtKXOYZmBJkGc9d33kcv1GZP2w
UwoQ+BOr7cEvk4fcHb0zaBJn0/gREPpxhxeLHlBJaxDOD0qmCYwMbcef3AocrEFdMVUJYUwXxbMZ
DSFNOFztigwPvDHQKBq8rPO3Brd5Jm1WXxqJhF9ucUKunOC9aNNtnMTfGkacF6Uy3iOTvmAesu6n
8gltYPdstADisobI5K+FhJb1JanpCovMMO9RKM6BL/FcpkZIREiX7P81578P6F1KwuxIwrbyRFtr
GKw3/ypUP7Xo/xhs9/pDZmA9V+KDFFg1ct176T3CL2kzF5RBPebCgLgYFNXFJ+ifYAz2qF12dKDf
hTOpWEt9V5B5SFCcvfA1eg8dZOhCq14IyGA46ePoQzF+hd/+hJhyjWWK7SBUn7re+ZGr5jrNgP2M
Wa4Qvm5cq7w+qdA9aKzzLPRwF2Pg9LIWXp1lJAvGiR/Ihp4JVOAtnyDOhLrtNSuc6Dc6Itqoe/Sb
euEI9uHQLZ846QEkYpSLZbl2MiYGWNJzNDhlUNMJGdYK/mk0yB3xjmvpA1cGXyptxo2FxlhpHBee
nsi1J1GaI6dUNAEa3eY9Jfpkl5abf/nLv/0pqur30VSa+HPqBuNRR5fSMWxwq6o1pXL8Lv0EUYje
1mFWomth2tRGZBqTozf2WXskBbc9okl6RBxKbnXttc89GKZ4hP0ykeNPUYpVwqJZsigswPwuJxpE
RgzcuXH6vUN85NZWDGx/KAkOtGJ+dkxjnqiGyIho3WDjV8J4Ky2YN3apwIUfsSD5jv7PIo7+/iUC
JTV1qmnHUFVp/yl9q2Pd7JPI5gOdDtVjr4t+OSiE9eAAZvSfpfVyPkgrVlWgh0QAbAg3PP7jN1r+
MQ1uIu06Ok4k0zb4NRbK2j++0T6zZRYFJqx+iY+/YTFiiFdSQk880C+c0lyg4IhSFwppYaQNYpo2
GBb6tln8HDFEQfcL0n9C1f27CKDpiZkm5ZmuOUQAzX//uytgdAZVSVlzkLsm4LwSecqmpgiWVZI3
veApk/FHI2nUK2mAN7UMaSAhZZ/kAEheLRyb//idMvUpUOn3CGdVqLrJ3WVjjuFT0/58TfpZalYu
awviSHuRZdsZV0rqgDrU+YohTQcIqqm2Hk3Pt9rOP4RjtU8V3ug9eq10w5Q5yTzaZoKdqVbj+KD4
FZ4+h1Jo7BF8GrAvaHjIs1O0JI+SwYpqGoHaKJwXP41B9jLS8ZRqvEI4/RVUZnQoevtprp/rhAb7
HCtmvs/Hibnk/mpaGwpLEx0gfC3SvIQkD+7mO2PuvgA3rIj24PYYPf/HV2DPF9Y0oO+xDQKlvFm1
88Z7+xjXRF1l0u3I7zjaac1LCQL9jv33YYZ6MDyNb6r9StDsvA9DdKlBGuTy7nUc4uO66/Zz8EMv
jR/0VBmMTA3FII2uWT5WezeFT+LaLfKOYiOmAkqdHjJ1qJbiK9+j9bU9AkljYZHesM77mlCwsge6
XFYYgZoAMyXyv/5DTz8rzap/daAPFrAmmYg7SXDEeFc/tPjbFiYncdiHGTnERvKNN13HPhcQUvo4
vxTgnEwaXPVgqqwX0iCnIfAxmwSakR/t2mHI1bqfsVvVG2a32T5V2BvAqxSPIhZEp7WGCcLWglCl
S0aLffhWEDXxq9Yk2fEWE7sBt5seqtm6t7vkXDrloxkXw3edWGTAdo3zjXDGeOmVSX/vUMPQCkzr
24D7rSdnRCMSjT2sHF69gQWeGUa0ESPaK87d6Y0UWYQ3uja8SzulLU6cjDYWOz8SxlPF/a3SmYXC
3jAJmMDyjYWuK7O6kzY49Vmv7KMWA+q0vMcmUfqrVcf91FSqvxC3dd3oK245oE4yWzpTI3JGOoIE
/bpsmFBu5ARBmbLFTuR8o/Ixe4TKvvMeZQGUe/nh5DLndp3gaxlxzCPwgQMGH7ZdPry9Tj8lnWoP
YQ7dXi/DS2pU5S1gPlc6KKK0wdBXiLi5VHxt46g1ZUdmlypG7vKjwEXz3NL8v/znV3WCq22kywVq
03GuiAEI3Wh768WuGm4M1aZfLKkWpl8iJrVn2GU1F+pwiyrRrbs4+2Ui5AAmFHg0F7XH+TDcESRy
4EAGxp/oLVSFTHlLEeuo5GkMqWO6Cpj0bV2tRQnhi27vFyMk18YYOaUhV/xaXEeaQWtLUNBp+H4G
m+hVEFEnNMsUl34XcwMyHub+REJnjAbFmdt+M3IYHJFeXt2QgV4Xqj8TVdhPPoa+XV7rHKQ9Zzt3
aJPWZfdy5M8iNO6EqegXL+RBZME3UH3wYvANDHIQj67SQpaSDcwQWXooOvLgNEbxmaZ9fy07qAco
S4CqE5N9t7W6OlppPcCVsNTqGLjT8C8aDzNJb9St37jIVmE1F8Q3zjLzC5tXUi/wYtvHua50oTto
uXHKnK7ZC0Wc69BOruw6Cblq+LgkhKYNDUYPgN5YLRsR14++V7VLxURnNOrdrW+87Dw/VBMO1yOC
BD1PrO6FmQRPZrpMErN96ofQIvQDSZu0AMArCaI0jYbnlqnMZ9JYuI9zRd1Le2MQ6MF8m7QTewQ5
NW/LaIDEvuvtrdkyXxNKWG3mZ5+MAvMBya3zV6l9iVxnGU57ptvuQ9QEWyjL/YutugcYDepXo3vs
XMiJJTCpkeyjQ2t1MXRV8qxs8xJrPU03RchNaYBZmCvrBGpD3dhUc1Mdg1uYsTxYn6tfMzrEOL39
KtBtW9k6fNrM11FsaSLZwtg4BjOT1Ldvwgj1g6ljLSudOtzlA+JNhVBHkC4jyxYIB3Lsz2hxS5yJ
2O57AgtXzmAOWzZHGI96dNHxEy41z/gO3lR9Jn08uZAb/n3EJnIsBa6BQQ2ts8o9ctYk0BBVALYY
BpALMbPFo1GCJgx7GrWxm9Pj1st0VxtRhQgBI71aefmJ8N0KWnAz7OK4hyuNCx8dAr0DrmsgmpkF
b8aOOdrNh+aEhJwg1pRrWGsjdi7qp9xiTRvLBlte36d0ur1tZPTcCUWNmw8H6JS5pj0JqR3g0hbb
wjJS/IDacWiy4T3Vyb8Z+obOYi/WGNThP7fRd5oc9pqDsrKN8+jF6Fx1bUeOtkrREm8LDxFrOirq
kYMj3KAOgmsXyl2gFuquwoOr45I9AbKJtrBPq42X5/ZN41S68IruQ6PVAdNI1muAb2ieYwRfLsSD
m0qs0qaNk+LkgAf5GikjNIlWDoMn8MvxhzIQTG5kPf3R6ZdWQCdWWKDEycmbV9Xs4EwYcFfqUGu/
teIV29Dlqy+O49HmKvoV9/ehbe/ISevvSjhe0BGm+SiWokjL9YyporNAqKgepNVbPQwUI5OWorSq
rZHSaDByQbjg2JtLDQnqq9loj8MuLHr3Uc2TfJl70Bd3Q2E+zM+q4XXTWo8WzOGjTekp5YniNjui
OeEld+LD0mP7UGmdc6QJuMow1G/spm2ObQAz0moZs5Inv67McvKBGQnY5XaES+rdEWVj60xu+qC1
W3Lc2qXtuJNS1McM1+4aIwh+JEOHx75Sb8N8OkUJjfBomhOqcVtvk6JrEKm8kXoffBNatR8QwK7T
TsqjotNg7EipwJDBRDEJ9fYgMyhIoui+jyyFAAIw8ql4hOLlCNOtGhCLFRJ1wzQ71lN/H9swpZjK
7cRMI9SIzl3WJawr6RSE7HX6Z9xG51od2eeJcJwkihhaMOksAQyiiZn6pRWEkX2gCo6g3A7JF+Eb
GyGZLFTCG7odKD091BdoPxk7CnrVfpM+KxSrQJd6/2GI7RI/mc5kdxqcjzh2mSeeOm7MyX+K9dQc
Iry0zrc+jto3em8+TRfLv6sTtEzL+mdDkDkEW4MWC/a9W2FuFeXTkwIlOBnVCwIoLQaAWnMYRdbt
ZB3kX0PhMH4BrohIYQIMQnmETJvK9FDPGPMkyVaFMfhX9AXI28pJNM96t28nRGwqjx18h+U4vZNJ
1mO4aGIIbNNi0kxPrXHqrSnjbwoWukNjwAXx6c+UlpLdVaM6zHENCYy9eRYhNRqO5mhCTSPNAOli
20HMnSbUkeVp2wi+w0YX0dukGNhQpTGVKuFnzUTxvOHKEk1x+seHCfXPWbKqMDQpJIpcXZpSGuYf
j11pWeRO3YcFUqps1fEeXIbpIbKvUcWMqdCHHMUkD5bMeTCt376cv+fVxFEKB+9Fifn6jGTooHkF
ZD0ljTkSaALehWFot6+HnJFK1jFrm1/Cb4Hbv2Ue/ynZ+09f/o8p3n8I/v5fpIGvnv79/pfPrPzL
+Wlz//8QCW6ogtPff3Y0/ptQ8KZs8r/sq/h7+vMP4eBfP/lbPLhu/5WEawt2MPWbmK+C7tccHK6b
f7VpxZh8ROiR9Cms/W/x4MZfMetalm0ITZeW87t4cF3/q070oEU0OMk5LE3O/ykeHFXUH0+8jmbQ
TOGXEV6O7Vydk19/dwbPhyQtMyU2n0tD/gRtdTaoIk2BSRsJLi3mgD91hVYvsVucVTP89IvUpZgb
8Jlj2qGV1pP35PoJkF1SVILeI9HtoIt63GStc6tMVUE9TbNDoX1YjhcwFRJWDECNDPRFX6s3syKV
Ua1te48sAv/UAHrYyIylQCOwHUZlmxAhjaM4oYmI8d6t8OK2A+ZsAtn36rZQe39X+dYlxa/Re9VA
lpRxyqPozmnvhHoR7yk5UasqbOCS6w3sgqvnOMMxVtJjZ2jrWGAop88Nt1O/oWxMfE5aahb94EB4
DId0q7nuwg6c60CDmCmnay8cO39KBm+PJeBNthr9Zv0Rs7vEQVvla182uzKZHHKsfU2XX41Eu3lx
+KPJ4vfRoirMiG6xQWTbsb8n2wuVNfgFKcGXeKH7YVQ50rNRLFISEDtO8jh81wI8UEgv3EQ1EA7j
Wi28Z4WNTQtfM89h9cTYoCbKd19yuGriz7B6NZEaN276FAodcz18AQUapMKWspB7Ta2+YXb0CQyl
dZbrJpy/7JxlmCqSIvoRSPsOiXSX+IJmwvAEwxblVmVeXF05IDk3ke0ab1qaawsZnVSMXoVifC+8
6p3hrb0CBfPp9P6nSP33JBgerOwhkGO69dVOWykjRiKflxdKq1/0vXhByrMgzek9Ttx7Y2KrkaMD
ndL6dD37zQ+0V6aPn66aC7JJY9xiS4qI9ywsmPS2Fepgs/5I5Nk3KyhpgNRWTiMxh4U/PYz+kJ6f
Y8E7K5BVP0gu2955qKMEWhZOjdJIrxWROIsBRPSiDPuLryNyqzP7ErZstDpDPY8+KC69YptRMi0i
sN4LEu/gr5hDeajM/LFwL03QuvvBJ/sd30e1EBHmTMdGjjYyVSyg+xMA3GMc7oKPtMPH3KjxDQ0I
KAhNvTm9fstQrKzsMXivWvtSaBaeNwWoQD2We4cdf4Hdc+UT4VPjtJMm/0MY8DkONWnDEDG+ZckW
QNmwbfW1UuH7q5m0LRWGk+tWDQ5J2e0CC2c7NBKxyGvIVYS0FuSwrEwR/FRi/eZYysEbHmnU4Rf0
mTtQIH9CIvzEofar2QV5h3/FiFaN2S6zoYeFlPBuU1w8xj2cPYveku1On5yPQgHFxzJG4VIG0bAe
6vFHZ0Bm5c7BjSRplIugONlB/Gk56s3YWBES30rgXvIE+YAcnQbsqThlSEEqXsDKxYfepbZUfCRg
CLRZshhjte25jgPsMylxMQhOH0hqDUMBk32YxrP6toVvwV0xvPp3zoI+flZF7Dybmw5sy8b0UkYn
/qMDF6mH97yNBxVqiB+/J611J3WFfrLoECsQjQYik77ZSimYHewqndNU2Kf3qs22mRH8jAOLpdC8
tAb2IChRuzFMln7um1fL/m7SylukCiCg3EZQ7eX6rTM57eU5R1hL3qIs/Nnq+7p2b2HhiV1XmY/C
Gi0CgbBb2PGKuNgXlTcfkZ84oRne1jVEUdOK8iUTe9TRd9Ns1XU5FEfARdXawj++QO8BPOLoNmRW
GQPu0ZjRWujTZ83R/fcI/xdFGVyIEF3niIgcnW5c6rl3twh/RF2wslqgdQ33TBbyQZDABvWnSQ/z
BSOEsw5L/YWtjqFP2i7oOoYA9fxjxyxLdC1qMhC+HGRkQP5C3Rtvbm2eXdKh8JKmxHgx7IRrTspr
zRoAKHTrpOGjNqDSapoDpIx8wSl9Su9rflVkWlhlksO9QB1jZ1cDBt5CydJrS1NpXSBFAEgFCi87
FXr7OobmBR8SXYchf91pNaIvpaUPqGXEBNcZfQI8wW2dYkQfs3e8fRSv6B96cYG2+uLWbBVDlzas
bUjWkbWjRMWvb/AbbNOXC7JiYTTW6ItDHWC25CbB9eNAIlugrYMRZDMkhs/g68kzuHsEoSlWo87A
zdOASvO+VUYzHOqJcqqYzRL9WLToYwdGH6AIBdIMdd7YsPuJ5uzZ8WnMmc1YA5JaNb9KUs0MM3lO
vOYnTedLAZ6J9WRA11YroNnoOeMSiZZqpsqF1qcwRQ2gSTVKjxYnYJldUdyjJuJ611TkKkWvAqgT
LiSkkrLSszIYIRDZshaaKRVOttLiiYRtoajIKpoRaoJfr0N5O+jygTQBc8kJHinIQi+RsJkDHlhO
BehS/VVbjs9BJR/NAmFLFEYbw+vJTumdpS5YuqgorA6NYWKfZEfjwSeXo35P/Okya62nolu6EtVp
mqSoQDfAyLuVIBmVgre8oioql7SSqoWllZ/0AfcJHKilLK17MeEyiBHEO9twIvRARruFcPZ9+FSr
Zb/Pcx+0Uc6Kwk9XcYbvgwD2qD6kLpcMvAS8KEX5ilj1VXb1B7HqK6vhuQZaw01Lfmk/pE9WmQP1
GjkXeXr7wEwbsGsLZDSN4RnQhQgGC8AVcbSiVzln44Cq2mrTi3pjtTSdWmdlRyaxRpRKWBzYttPy
taiJZeLS9XP3u276n65BTgfQ1nIVypvfZj+svAVAZxlMwHzj2JsmZCMuazEae9Qfd9pyuFWM9IFQ
IBrLY4STuzrLkG0LSz1ZoM73irHipGnamiP/rd9xIdedtk394cUNws+x9N/bbHg2rNe8d/t1nA4v
HKHOZIVOVgYoM8B2kA4mDJ+7DVmyJy41mPX8p1SqF4rZY4S7wOVHxxI8muKqL4a1Yuz02jgqxuTa
JpQ82dVR9CKU8SWvQFIjkCZhO0YUE4yXSIr7YBSkUOvgrj34vg1IapERHSc9bxGbmPFcwbWIHw4X
Fc3NhR3WuGlHwOAOyeoiAIiXCJMAsSjY5YxY9pVHTxFz274wkDz0drzDj7md21WDQ1/BhbjLCIh1
SRcXkmXUAWZICkpjrU6GNzGgXGH7XPZsySQh35A27iJPOQjkF06SvtsIuYisCgu3WWRVoUNEQDpY
OB7XTV1h+HB/0ZJbyY59zxjJcIpi8yJccJuKVe/YRBeB8O0l+4y2LQwWEhJk1Po/uDuT5bixLcv+
yrM3hwzNRTfIiTu8d5LubFwUJzCxQ9/3GOVv1O/Vl9QCQ/GC8hTFjEwrs8oahFlIIgk6motzz9l7
bbjoqiQtZFontFL1m8LbeDbdct/QXqM4eu2afIMLZ5UrsQYNolZhk5aCAKwBWJiqbdkLPsDk71zP
8VTRI1qQ1lkwlI5RhI4ejeT9mSrplPad4nv0A0cBDOO5Ehn6Mqata435clxdY+agY8FalUocooPW
07vM3iftf3OFGAeqXs4tpVAVFtGc4nFdi2wztunNKLJDr0cPuaIJStj14BHdHurBozfw48qQVBSY
lmExnKSaURUv8rAvBidc923fcyQTmI4VMzcSkClk87E07sH4bZMxZkEOeb3VlvQiT44vHTgDzLZp
9Pagd+V9Gx67rHo0hXlrJ/YTLMJnNj1MRsAJRXGHjbOKnzq13mVBx7VlWuEYWZXO7ICH2u0JJIjA
S8DnaaxwWaPPqGWZArdtxkU1TImYadHO9IpmqG0A3czCjdVpV2jyYvVZkvESk+KgzeIkeeDhBc4A
wkeja5Tddr73LHksuFzdW1cyH/Tcz2ZBqkoAoKr7fopwjJL7OnEfFK79qHMTyPQe55I5nPAHw8yO
VaLaG6yMCRsfNbzXq+zZCuV+k1bXElz7Wap4O6ngFSb08qnlLlkZentQA2aCrIL4A+EJ6NFz3Huv
DI+Wde09j3BTZoweUN4e1Zg1AZrgKyompmlls8ZlDEXOQCK7+Sp69zA9Vy47DRdqG9gpH8WZmUtQ
8MZits6gn8HnB0iom6wEBTdvPGzzLn2UPWhK7QvRfFMKbvj6drKluN2AJMCa11GW5gH6O/OugXRl
yOLbNJ2xyeCON4nO8mUn0m1DB473YnUipH036tNlgLo3ayYmkpIHxFxN1JWOl0Q6sFmUDWSkXs5Y
bUixw2GXK1G9zFpDJ3N4Yrgjw0tm6SlWxbjOmxISOk6mUF5PQ6Wt8Fs2nUr4UOzBnHdOJlFyIae2
gIUTIk+53Q9Y3UaWr4BsnVXA230dhWhxQomYSdcPIL7Z9o1L06vatTXK0QQ5HCx3CgLhyNBVS6Av
eIIpttFWnZgFwn5SAxpfCkQiqKelbd6S4UaP+6EOdCJu85YgRZafIH6Oa/Ekiguz0Sbos7aiZEp4
kyczz4JR6tUU2LqIjrXS+ItcbvxJvvFUFSAVprf/vKn6k45QqmYmtMws/FBZlO/L1mBwFVf3SVrc
mz6FsRWevJBHUQcRS+7AK6SQzGJL17gZxAkmmKkCe/Z7rvKOo1zGlprZtx2kUzNguCAHYH/wvoZB
e1+Y040se4DL471B/DQEbrw/uJDa7AEK7u1ghwwKbH0VwTBxZGptksCeg6i6T3vqPcsAmalJ8NCL
HkUIbqbCYxOeBiqvSZ14bfwnJGBWR6yEIBlw0S/1ID8NYJFnjUH1FrQUNpJmAc7AWcbjgOSAvYHg
vR0KcpdpQCcryb7Je5CwXYGDsdXlo8xQyTVMEkG6bhWY0QM4gnudGYyRupB52NcDmk1nA16PWVze
dLb1HUfZiFV9nlS8VQJ/ekdrweNoxveelO5j4JPzvtYRnBCVCtIdRU8NwB7BDVfY9G9Qub4SfQiR
S/o2lCwEtcAANlbPmGuQ2Wnec5ZHD02lQKrQXkobGiUsb5iPmNrJqyNbxON+0YIcuIDwqVIxv8cX
fmrDYuupooAo345mDZYit0+egdxdBNom9WLo4O1qfKRoREOER0ClANEN1Djkw9YLg1cNQpnaGU2G
9AI7IZrRmnscQnXsCiqr6U2OLcmbQ+O485ioJ77+aij9FqdQOy8bFZ9p1a/Cejgx3bKo4Ckou57K
IIaUISxPggMj4eBr+UKvBE1o1nN2cvocb/JX2yd13iOjAqwKemxJXiD2Wud+fBy98ob90BbV+i0q
5at6jNZCoZAjmKAIDOEEap+xbipz32QhML0eU+kVKONEaRYFFqRVIB8t29q2AHacv988vQieMMhn
r/V5w/P/++6pKQz64R93T3dN+r3yg/JX/dM/vvfP/qnxBZaYZRsGQipBR/2f//izf6p/QTYka6pO
f5UGKrKnP/un4gv6WE0zTf7dVFWD1nuVNbX/b/8U2heDH4IUS9N0IWxV/Tv9U92mSfteMERgFYm+
sk1cIjHGKg3en5v8RWYZKtrHEs0im9hyw/7mvlZTIlY9E2dQGD8ZOjhsmwYkCiiw1bwFh8j0qfpS
yOidyFayfyRPelKK2DeVjwNPSMOKTUfKxqTeKkObrVWdwkiAW41TwTLdDTd1kY5LgNzf4QI/cBiw
SWRGjxC23roNEQg+x25lvLoF7TmykwRVy7T2AjtWFy4mdywyxaax5XlT1gxFMY7NOmV4ShJvWKFN
v1PKqAU1OYXN4TehTM/nloqYEMCf5g3ePjWao8SyNEoG5gdcL/zOD9hrY8erxJEqHYqLEn2f/ssN
Oq2khNKtrFpWcXLSqgDSswH41vcuk5avTYycIr3Rc15lIO/YTilahcmVXo1cAVChWJ91JSVnR64K
PwjUXVhcByF6ffvZV9IAtBjC86ooHDn/qtjGElL593R8sr2UrT47lQY3mOQb2bblp+TmGK9NK35U
AMdY4zevCld96y9t36XSDB4Dk86HlSZ725VPDJOx3YFzsAD0sfF+DAaQ8VFxg4h3L6HungEdlmlq
EhaAG3rWStmDOapQU0vUFRmK/84Vz4SQIEJtLFB2eQSxxhLHP5poBYp2A3Oma0WvquUSekgvDEMQ
KDFYUbiSniXoLU6gR48CBclcd+tZ5Wc3ntleoBguQJXVBUVhcJUIaUc7f3rJh48uRYcSdN852CNQ
VqqlXFnHWG7M0rwmmKeFKmeuU4aZaPcXqshxrCNHKjs9XBQmDHWlC1oMiVOuibL0g1ZZJ7i45qmu
YZCNw9fYl095uGDffjCwaIMMzQ6taE/ZmEHURJ8Oj/OrqoB5TGzuvmJ6S9DCEEt2zauWSrIBcbca
jP6QFw8yibnsytOHXrUeIghICeGeupw8TZx1tuRhSjdi+ndkVwur8iC6lDe4Y3buWOcLlbCYmV+r
z157PZyaSYKttdLTWwsKPNt1GyvcUPUFYwm691OTLvefG0XakSCHB/aUeAKjnm/cNin9UNBOs6qM
HySVUgCTBaFsHXw6OoSXncTrp0KdwpgaN3DdPesEVS5TSZyAGMJmHTSD9KtN1oA8bUtEwx7KEbPS
1ijRmxkuQ3i7ZfRMjsJRFLwFE8qFApA5qhTim6Vk3nqMhaXhpPbXednaZLqGr1PXPRq4I3VJv5EY
utuR77BizkbkYYmcHSLgIbNE/YbhuFkasU8VFvvrThWPPUmL7HK6at16DNC5MgqNPE3ZuzDV1vlJ
mTBbI+AAMCV4WSWVaC5qrqmDYNuUKkRIg4nMCZ9Tcww+pcqV9DS237bw0ApU/BJqqlFDDbjedBHz
OcHtm2TuYP3YVV3+EEZJuDLSDhB+Qbo4iVYLQa4jzcVqApjeI3BYqQGNpdHW1p4OWj8alrlCPep7
NrpxGrQWJaEX5cLJyQuqkDqnGQEEpnyH5fOm4gSFBbWinBwCQY6m7i3StIXYS8njujFSBB+lg5o8
amNyDRUAwbf71VbbZyFiH8SxBqLFVDcxhJUZ0yTmLvxyKR5lpGEzdugsnHHwaKbeLvGlrV8y+zG6
b5KvwTBA2jvUd17QHus0eqZEvwW9fnQzNlfyMcuoO/Uki2AFFIcJgJfn7CI02FJDBfl1gHIuEvUm
k5PKyVRCZBqtWVdZF4MJGmGzjaTBhOk+JTpwRhxYPE9Kk5qVFIStvHQjakf282uJ5rpa6uu6lzxH
89KbcmBBhUViheoGyM4Sp+gRl9E3JIILRClXSsvPE6W8IC3iVc8NrjKvJD5luxIq+8us6luAZeGj
Fsh7oaWIznlOiDhg1Qt7ZCpJdwFc4cqquhl2QtnB/ZjhFKivirG9DgpYBnFGFmMv+rnduPdoDIlp
ykC6SGO48nPkjB2pnQF/a9dd5lgFEjezRMAZDuKGfOt6adgIkyIjOfSgX6DPyDNQS9z/Vkn1GOKQ
88BF0Q5zLwJRK/swcRoTviKlLMsPJ5IIq2T1jRVh2manRzvi5OV65S0SRKUkGcT7ErhYFrE97yYJ
vFvRk0j2ihc9Eo/8DFEDlQawxllFwYjXZElCzf3UIpjiyTqvO426sdHE0WM9zsnvXAGifmD7wI45
tjZFzb71rVWoy9kl2hlXfhl02kB4hYY50MtXcNsrG3Cc6ed7xWwcxDlfNVw2i1zzwqsR55VJ3aBF
ZQuiYyZE0cDkTq9jFqNVxBR35l83Vlw5KrAGoK0I3+VRojE6nmJ8ojFdYwdZOiBfj9lqb664bGTq
WBNVx+1Pgh2vD997Jlf+cxt0F23bHfwpS1Fh5lsbvCBbrsA8DmlMCNpkaGDLmSjYdakJpD+NbbC0
qGy62l1YpyslRjbrkiRs1CfeDAhO1PI+srxHOcoeoltLbmMHCuWRM0XyeUTfTknAveec8MgwGBfy
ptL4NoEyYhaJTKUcKLm8NTDZxPyWyURlWgGKYDeyT1lgsa+02GTmdAy3uFu+1gRoOC1WdXiTJX4F
Ue80Gh+LornTY9DHkWXHjp7y68Pim0H4JWEA2YsjSlaruKTZHE9hAsTvbeTgFscnxMQA1Fa8rgtz
rxkMytDA59NaDJVC5XnzSG0kYbL1uJzjVi+UzvEG8wlBM50cXU8XttTtJYsWoiFIEVE641UXzcX/
rS3G/zT1haagmPnd/uEmL7/X8fBj+1C911/8+N4f+wfF+AKADymAoRNY9Cal+LF/UJQvkD9Nwd+R
fIf04V/7B/5FGKrMN8kK/hZZxybwY/9gfNHwK/BzqPhtoWqW9nf2D9Nnerd94E4RNCN1TZ62Fe9U
F5TJGGsirdjYzCwycsjAtCLNZhBvO6MHsAkzpYQVEROnzB/fnakfqp73zhv7g4OemRsYEWGT1lFn
MoIki1lxEqU+QIC9KziqMgoHe/8jUNDD7w+n/OyC+etDngmgGp1+TxkJaeMZA8RN8noCw+lHbeXz
Z7WUZy4NClEpjq67q98f86OPOPk73p1XsqBgAtGu2yRDS4wAI+FOrBqDxQm+rpWaOxlfohJbnxzu
w+vIHvT98Sod4BphX/ZGj9xVIFC66rmjdfcIF0hRqQ4dmVtWTgdsJUve6fef8cPzeubnKbREKhHP
2JtODVF7TjkaxCoRv8pntshsVxFxZGgAeRn9/ogfnVWelPefMi60oNGbxt7A4f3utti0hb6DF7IC
GT7LEnlHnbsDg/rZWf15c/3XjXO2qbYDhU4Az9+mJ1uCMNF1lZ6sgd4cCUmYa4l6YyMTQrGznbDx
yCERx967J6r3odFC/POA4UvheK745MH58DJPd/i72yqOW6XsCCraVASvRea9hXu/cE+gYJY+SPOJ
+YkK0unz6FBk4rPTMN1Ef5mS/jwNqj1djndHVVsiusaam6sYrhSEM+jm74jJ2aEjdqRGWpWvFVrH
XqFPJ/CNpjxdBm0sPdQ+ue4ffG71rfvx7jdI2XPVCM6tDTaPFSBuh8AMMoEozyQJaafp1FPkdmyR
VZ2CpNA+O9/TCvGrT27+/MkzT2UJpiDYBoVBlhWJPnnFqI3Jh9vuhvqql/hrnuLc052isu8SV4Ph
Q93DglaQWOBDZfn9rf/rW1G1z9awFvw7e1dV3xhc42kNG5vLgfUk7Fyn4plXi08v96+XS9U+W7ti
KJ2SWjLOItDoqszdncZQ0G0iHCDZIct8YvjGVdvpB6T/ny0lP2tV/7rFztYv2kRKYJWtuYGkuhro
J2Ph32W5/T0RzY5ojrc1BW3tYjqzdhjvSs60JPRPzu6ZE/Cv458tZXIg19bUXtuERnFnMCjS3XiZ
688qt7lu3SYoCjJuM2hOwKKGnelDgeXW+/21/fWyptpny1oZkbyo9AMQjsx2UhmKr3WYni0zV2cx
17fzgcLrl78/2Icf9WxRM3OhmyhSjE1BEA955vfEnU/rCHgiOJMttMG09k6qrO0y8mY1yRlrpkKf
HPzX9YZqny1gxijRU0LVsBGxArbxUHO59ZKYena4UwxaXh0yUgILi2L802fng/Nrna1flt1LGWKm
ehMx0cs7QmkJWIarsbLJfmKiuHJHFcjzpw/QBzezdVZUkRTR+bHsDZuoue4oZ0RaT3xSoKgelMJH
nGRU9equ1KYpzeSESadkxk9upg+WLOtsyYLx3sZqpfabkRupaO2V2sg05cYAdWP++Mll/OgTnq1G
wdDJdtH1/VsFB1SIQTlzclcFchIcYvJaLJYI0hXpvt/qWuUkSbn4/aE/WAets8VpYAscVbkRblvL
RrXO4ClodxWp0VMtl/Pnhmfo94f66EmxzhYloYHH1/QSoMCGMeo2rso7qfbXfdAcwsxbRNJFW8YH
XeGeNdQdA1t788mRP1iCKe5/euOO9MaT3pPcjUErE6LLDDAwmdEwGZAw2GG+E+Ou1Y9pdv3JAT+6
oGdLkCitPjDkhGj2dMWqo9P9z8mrmC4p7uNrvx1mVXDtw+0eQxq3pvlfPcdnqxGjQTsWRe5uqK7C
4t62vUdLQqjGOZ6WP39c0AUA7nVhEb1TInnkUf7k2B8tC2drEfG/cgtMnNgIt3ictiGkXuO5bQ8d
JpPAM3ds9xGlaZ+UUR/cuebZKgQnX60rYkfANpELMe102AIM5RWi6beb1keY88nV/OD2Mc8WoBJp
QDuIhrcpwmDo6q5Kba668A+VFSU7o9Nsa3dXJBl9dsTpPvlFoXTOUIiNRAGrGEkbOexWWTLNYyGt
l3Qlq4T32EEWsOWxMSFtnNOxA1W0/uSzfvBGMc+WIgbkgwUy0drk9/lN8CJ5zHPJcp65X8sLF5Nm
OPsvHuhs5dFsgrnTQqo2Ei0zK1vVZbAhf4CYumHXyNw1hbkz2QSVUsGU+9PDfnRmxc9LgTLYpCKo
TUPxvRmrfm0VLfKVchH4VNjsn8fXJIQ65UpsL8ctNrVPPu5Hxz1bgvqxKlO8H8qG8KqdhKDA7a4t
e3AIu1sgnt4FvJ7dwbyaGog6ylOwSMNnx/7o/p1+p3flPiDlmPingKyIQT74rry19NtJ3dp41Z1l
pLx1KMTrcaaS/frJx/3okGfrUCQKDxVvgUW/X9hXzWV8VX+FiJKeKHk/O6fqB+9m82zFGf12RC/u
RRsNepIKlyvexuptKn/jpM50blWrh9HFsAOqwrwfDhUiVTtAiUJnnNjDpt8QngOAYJYSSwmeyrFV
bc/CeJkUxuLoE7z4ydmY7ulfPM6T7+f9BZC0riiQI6ubZqrJWAZNBUYYLwRXJb4rQB4Loq98CBTu
gWkzUOeHJFBXjHhm9adl20e7PuNsGVMIR/FiaVA3dJAnLbTTiWBt1sT6GW14QA7uKFBZErbZFv+P
TvKP++9v2c7+O8qJ6UBPWT6UAcRl/Gw/Djw5uH76wyKtg5rL91IO1y9VE9d/0mumr/zP/uM/Xt5+
yu2Qv/zbP5+QwdfTT/OCLH3fk1Rl7sWP1RA334O0/scheCnLl39gJ/vHRVA0L/EvfsYfXU1JN77I
FjN77CGajV4CG9gPWcT0TzBn2DVBS9UNlVvrT1WE+YW+iWyA3VEMWo463/OnKsL4Yur4FE2DEAGD
r/lbXU3V+Pn+1UlZt3VdNmSFDZRCovHZQiKkRvODFHxdmKUMZ7Pu0uyCrxx3WTDLfxtXC42ZTom0
jbH9JE5sLkinDBEFB3iLShmiUV9cyHk1LoUR7wxluB0lAIFSzjRdB7U4o7xeiNRi9BUkuzFQL8ep
9z5ZrJIY5XPmMRxHj9jrmuP1U6yUTFZw0IfPDVOxzhYny0cUoAlMbKrVgLzBoV1mV7Y/nmwFVH4m
hhsFWSpZLHjHELKL3nus83xl+1gg9PE5liucGMLqZ61mPnL0l4SUtoU3xpcuBhEEArwNdexvpPBI
JCk2C0UoR07NJUP8hwhhkqs+l77JaMvMLkKX0Uilg3DyNbSjg/XECPYmTolrJw1OXvQyCdzjMI7r
MI4uyh7omaG6Hvji+hCo+SlpnjNLX8qkN4K9ox2iF/dxnjzY/YbAvHmquNu60VDwk1U8tOZS8aV+
kdQEaRjxs2t6R931XuijYKJH4+wEATQzpJ580dj0r6YGku4F7/o8bhGCZKF3Z0vQZbXDOFqYjKzs
oRvIhTb7ue9Jr1UdPE9is0JrjJXRmFteK84o85FTA81j17FmdemCRxICpBCS08YFZA/mM5KQYpba
aaDFVCxX9H0vTHKiAIfjyCsh4MzVGnGda5BR0MbJRjU8BL/60Wq3VYUaNIhQ3eEQeuxGczNOKpTC
JdYwymNYHQQkdsFr5RqX1ZgsSlVdaFhv5kkaHyR7/Dp2CPRUndvCzDHJMfZvmmNb4eIi0DKSi2qO
HTDH0M5rI6m6S4TBnJA8eYFRww1TEBKctQQHW0iBpRQp7gg1svQuUOWmC7ZuA78Hg/sSeYfZoWck
EZVRWRY81q7vLwhP6WeWFOeLUTvmqgmt27f7RVkVD35WFCgSMN5zV87E+EKMFyASDBMBM6std+Kd
VqfPvLuROFpSeeka7UaEWr1Me+I2IqZXIPZid7iogUA7ZkV7NEKeiKsI3gIiS0TL4Y0yGvgtK74+
5VdtgvKga/yTWuJeywgrSoqmZ3zozYnR6mGgEWO/9yKGwuUQXxt2gtlTJDN5lwp3GzNIVdV44fVi
5YflZdbny9ZGKUnu5g1RIctAso82mQ2lzBarFgUdF9Bk/iht855VgcCDQ/2ihfZmmo6SYvcw5m1H
uLax1ABuoGlc1wzX4rA8mDIje2Bop34wl2oRPbxbiQ9/vHXfT0t+LhpYy9CeybJQYWipiqErZ4Wu
kcoQARqTZk3MTWFm+moIjbUeRFMjLP7ENH72zv1xNM0ydFy+TJ/+Q78REyl8b9cjJz6D0mUfdGHf
apxWURi4DJ9GDFaVHF2FZnacBLK//6zKtDD/VXj8OLxtMiyzFF3lE/9cgKSJomUZkdarLIoe09LE
Sl/vXQSTK4nlGbzKdC2Sag4XeD+po6TRXP7+V5j6JOe/gSLLujy9N/DvnNVqAtVeUugKaA+MAagR
9p5Py6wguYskXQg0n5xw6+fC8+0ToxDk7afg98aJfVbnp5pclSSwenjpeKkQZbkqo6s6ZyUpOxTm
qPTmuj9uBL6OuY9SyKyUY4pKuVB94lEfCEBY6aBes1NTBORm6Q9JsyvC9kRptGzUaE0WK7x3sRIR
8+Mirh1zgHw9stSljXZ8U6uPnbkpRPhYKcHWyx+y0XvUzckuJwd4HGxrQe3y0MfoX3N0O0ORlfNg
GC/TPLmbBGj0tRjH+913soVuEw9WW1WC4RFcwgWyGqj8gCrZhh7K8s3gBNmMxteIui5vlGPChKpE
pibwl8V02lexx8w/G8aTWli3nqWeosG6ZaWxa/12KMhII0jnUtWtgUGAuamwUKHtnsVNOc9Y2mGq
xfO3O+JvlYP/XcDA+4rwQ6TB/4N1IwpIpK0Uar+pHf2A5MTv6S+UtP/67r+0tLbKSBsKgBCYmljK
/tTSorK1dGZqpqkI4HeU/H9WjdoXy4JiaCmKov8HLa0pq5RNloDgx3ebf2cWrp3D90ARCNKvZZt1
R9OpX89aqJQzcealwXg35MWVrb6IQd2WfnoMS+UplOSvgNGfQl3bKZa3ZDy0Mzh3dDyHr5j5+OLh
Rg39FWLvRaPpF8qkVgordd9KF8HoX7tkyns4n7u0W+lxcIqyEU2JPG1mfNK23HCNgrdftFlDZHjm
oYwdbrAVHKGfnWQsUXYUOzbPz/BgZfoutXAtIM2aJUj1yHelQ2hVXxva53aWvbQR2qQwzCdvJqt3
qNwkUrEIDAkNHpVNVpTKrG6/SZb6ldHhVVNr+141N5aC89iUblFDX7kJzUcrWBdNvG4saV32ybck
CR9THrJ5Hj+lVdnNfBVJURJlL8NUkejghuvLwi4x9BjlbdS7ZIVgl9JJJJjJiPKJdKnnRXldm8pN
lgbuFD34LcH4kof9sQ/8DSGW2qzGSdMmxsFT+hth8q2loqMGY8D4xtkzOukuIZyCKPS8sa6mwSO0
NwzZan0tEYYbkqdJehwqnfExCgV+6fzYeB0ulKJYSb4KOs0FasTPrcoKRpvoboqqXKlhcyJHFSW/
+6oS8hArnMK8d28SXnhEeFP75oS7tEOySNSGhMJMXkYifBByMZdLFuooAhppuQEauow4rzZMjpRQ
eJ94dZAVeGpjulKKZa4Hg0TYIdOWZG+DaKw3OqyrGeDMS2BKa1WtGibOWFURt0WQq8dV6CtXBawB
Akbnvh/N8z7ZNOOjEWtUoH5CoJRZHci42fcTaicGQY1loziF3vi109zFIEtXRizv4hD8tg9OtsHH
KcFE0jMWWqun9FFUBUJXVQI0Nm5lu7mU9Nu4zi/IgXKQulW5dQi84FuqoCSqqvTFK/iEtrUMbR1Z
npW8UMV5TizG7yWCYQLl6lmf0Z3P4jmqJUBSXb3qajEs+3D4apNaDC1vG0mqozfegZMLaCxcxaZk
Q1mWXhsfW0Y23nhCJ/RyqHInrqRgUVjfU1j2QiJTPEfkxqhOwlHUOW2WLgtFWiut/JU6/hQp5KES
axHL5K2PzQWc9GtlSmXqsuQUmzNb6Y+qHXuOJI03fpusaguDW6Y5I2nw4K9Cl/L7BoFDS3JP22Kn
DrdJ3DitBV5Ydd21HEkL3Rd7W8XS7iJMdwqpdDSlxUXKHVSqyLyjY2sTPDiIuan5awZN26YoX1or
WkeWsgAAO6h7JeDima51DBRHIgxmZrXlwqzchWS1ePzLetWaxequTru9X3fIpRv3ioq0mvPkf5PC
esXvy/5yeEVPtmpVaQ0SjWRyjNBV+M3NCSxscrIP1X3TxUdl6ON51+HZzBqsZwV5Ap14ylttWwW4
8Wx9k9fJ2y/qZel8oCQQuvUK3HprxuamjJt9knv3olPAgvuPg4zQVFN2xF88tsFw59KRmxT+sRyt
bS2/rqL+Ri6Ipg6T9WBxi0nCf4R0ti10sibU/iHrrNc2la5Au2xlVd0J7aKpx9swMzaRPjzknr8q
QVH1ucocdiK4+CuzTv54s/Oy9V7oz8UDv+r70vqcTPvHik/RBXiGtxxo2p/LTTRWge51/XiHlhHX
uYGZssjvQ4VSyUpBweTeU9en+5Ds3tFN92y8tjrJCGHSOllnfFJ5vh3tr9KTNwbvH7zC5Gkppk7f
4qz4TRitFUVZyndyOGTzPuH+0wlc8fDI55G+Llo292q8rzLwwe5VyOYaxuMuH1xiYLRj4jYHgonm
dZr80Rz9WwXQf64f9j9N5mfKJDYKypCPy5uL7/H34fs/dpgw4//97/+riqY/XQfP3sv7/tq/ftBf
lQ4li65Sldi6Kf/sGrIMwcaKYRnQJfNdf2yyBsmwmOwfpCZa73/2x7QvmiFPHh+LzhaGMPF3Kp2p
i/v+PkNFQpFFZWeoho1n6GyLM9hRiU5fLu9IFFvphbxLBGEgleFAIXP45mWU5HTOhqt35+2XT9vP
bTloKhzYthWD503YmqWeNXYNDINFXWv1HTL2jsTREtE3Uc3YO/1lYEcLKaaDJivJ4g0SJMHJSJEY
06FvsVCyumRk9cwSQgjBXUNrpy8mqq3ogUH6yUM4DuT35etUba9DtOVx2GAZr6F6whbHU28ao9Nl
j/RgVjCn5qBJj0kc3Wb5I6XT0iiSvcjwWSfGbTi0FwRM7yVTWclEb9Iq2xip4cg2YBWP921ofOto
g5vB9bQ7lmtAVFohlzPXRoWbhnufXBS5ii/tEaCHCL63E21IzZSnotGu2pJtTUJnosy/BV69Kysx
q/jCkSMIVsc0+Wq0h0T2v/q86QZQ6QMTQqPsr1ujISIE4d08ZAvUxeZtjvnUHvrVdEAU0nBdC6A4
UreJSuuqs1veZIPvOxWNIfb7joQiLQn3SPLnUlQtJ11i30jbEGFVDfRr0Qc2oeAySQHuU5J3Jp5K
eL89CE9CIVMpfJZTfJGKKR+mOELeoWhVuvzedt3FOEYPNM5wpcysovLnWtyf5J5k4bFdgL+/m7w5
2CDNHLs35AxpXgvjUk8AtZb7QIKBgbNLcUk9Z/QEmZlx2h2aapgZhpMKZNqWtDAyfF7uJUYvrBAQ
GZrPph5n3Ye3+5NNOM0H+Ns8HPbZ7KuoiqTpAXzcdR2IJGzFvb7z9WppEztfBPpRdNErTSvN6K7U
MLhtDW9HDPAC1ug8is3LgGIBE4WTklSd41kLiJKnX0aqR3XvcT4wTjt1lq98SV+rbg3Yk+m69+Ir
raMHpDIl6jG0TZieUPxdezMgtITmHV/65qapOnAsOv/7mFQUzj43WGjs46rbDsAlFJeIyA5vOQbT
grB3CbYAbLNoMfIwZRNBRW+vqqLepDQ8e6W5lhsIgJ6mIxHXFqXl4rstDrH/hgRf0ZlD8RQ/ALkE
W6Dvi4riI0mhUMcZUb/JPGl0all6Mc0AdVEvtwREXAJ1WNegn+IxXNsYJxLV3Idxf+Vp/VVeFDc2
AYxxLO2IXD+M7ZUfZGvNBqNcEjVG3TW4yYEARXqO4jJSy6Up+ovWe0K/7BhJcqApQN8yncd25BSK
u8iVeqnRfrXSZsvTsPdHd/vJcvXL20HRbNZoTRUats2fq4M2Kssk7YzqrpTt29ywb0M5XpjeAigx
kWTlPRnxz1nLUqb0V0GvL/I6vKg7JnRldu3CdMSa4er9VTgUqxIXSWDZCznzlkRNEEKtXuQ6NO80
B7Qu3YqhcYLY3OcjnkiN0y+njiWCG0npd2VREG9JCB52uwTY1cB2qDa7RVw0KxaNhcvqXREt72ti
RYyOE5qgl/yHyLrKjWzlEnvFWNrRyvCRzU8v7wh0Xvd9cy/7gEzS7lQCNMkbjd+vX2QB4dkVOJi6
XrJJWWkei2uPr1pWl23TzgtqMOb4XA7c5226DofuIohagkOMPVgrHnVa0HU6r/PqwtPaq4ROVYin
IsGLpZbjIoyVueUfQqW7SGx1BYaJtChARkXJjLHhPs3sS784CaO9crt8nUXPNqF0I1wFqTdnsvVE
vjD8INxoZbltKtKwe+mCvUc4zVJqisccCF/o/h/2zmvJbiTLsv8y70iDFq8XF7g6JEMwXmCUEA4N
OODA1/cCmWWVWV1Tbf08Y1bFTJIZCsLdzzl7r609/OdnYTsS/OuWSQ2Eb5f9knPiNtX662CUA2Dl
4ukfXty0PDbuuxxZrlLnkGIRH+z6SNJibFk1rHIHvi/3YqCG8ZIHstIjrWgPoyb3GjmuYnuCFIHa
jji1PeshwOfxrLT1zu7NaHu/2pWzptXHvW0fE5fyIbCPRv82pY/tljrfyDfaZyfTsl4I+Pu2vWAm
iwFlfdzjqEyW4CS99uRZb30Q7P7zVfh7a/T38mjRocHNgPPA/W+6qNLsPFes40tt2i/bemjxlWdT
7vGRQZJKiv9pQf63X9AGI8oriDrR+tcXUOstrQX98mI34xkfW+ztvD2BnqGXXsbOeQGhd1km59qj
bVHsCUq8BXMfu9K5M6Yko7aqo//hEvzrEYYz+vaT+0ZgOPQS/1VTaDki9ax5ml9mt0Fk0p00Mity
Fp/VJQChdq+A/6GrcaYq7UPv2cfCdPZD/TyPDv4vZ6P071e+1VF76z0vLCCz+1pwqZNoZDiRQp2A
B8F84grO/F3V9UOB7a9jBTen+kQo2c2cmgd/KNlIyDZy+jeSwi9T54TQKF5sphH4zNwRD129yLdK
FncVmXzZRjQurSsQEjzb6feq6g4T0mV/kTedNN4VnJ/jfxk4mZiuIieNL8lxkJzbqFmNCOcnmLV0
oQlVV8VO1f6RrterwX8LW7D9nIKXhMhDJlLJbmNqnwbdvSoru7QlDsj/fAO2dvhfz6405kzbt3Dd
M9l1GCT//UVsDXLCsozrDy3/iCb+YJXJ73v8/8ud/+Oh4efS/eWKb0qDPxUEd18qFASf8qrpteuP
Yfzxt/rmHx/5Z31jen9Aht1m647v++5Wqv7ZyTXtP3SE+ixA3KPf6IM/O7maj3eJ1XOLovEYsHhb
HM2fBY4W/IGYA20AbxRVkUkGyv+mwjF+jU3++ZxAZMEkZdPIdflcPrCFf6mlFa++PdImuqT0E89B
LZ1D4Wph7eXaU+1wiC2X6c3zW97ETsdDV+Vq19BYMxj8r3b3sBZfHIIA2qXI7+dMQ4Mytz/IepvD
uoMmgM1l2PfybHE8UpLgAlFUF80PUkDiJu8gO7k3pyiqwVw25AJU4OgA4Y3LRZ+f1ql175ek+Dpn
710O5g/+cqw7ZXWW3iR20LxnxvUp/LamPrvy1AM7OrUNOJ08sUU4BbSDEyr9XwkY00pjoMgPQPVO
C22usFzJbWZ1Og9pn4S63vswQVukO2q9DZrxPK4yzPWyfNIk8iKZQeZy7G5z/Ca7Lpu1eJa6vRsZ
vx61xX/AW9rD+ekwgRb5q8zXn0brkzIWAIKzcaMoxA3nVvSQrrkyO6cr8SxPb20pNu67fZqW/jSW
mI+rLJZEJKBYWMbIH40v/kJTuj6M4luLz5WEpuSRiNz7FMzaTTfrPOZywT4jqt2YMg6hxJfBq0X9
hdU/MXNBz8g9DtTeeLqalCxdusBZpsNJBeZ2an3vIqTW7SSpgjcy215QQHaxMvQw0Z23jhNTNNJF
9xxPRcX0+S8vzb+pdb1/9wDyslFh6wazCYYdf1+oSLAR6+QD1taSooslTodjO0GqyqGexk05redl
bSJNb8cwoViiy9XBI0OcbuXBy5oBEDRBZIouJwCH6AksTyMO0TVNQSek34xxJieSCIsl7fV9o5I9
GjMWdF9/nGT9M28h+rQFyoiBTgR+8wpPfI5dv+mzN+1+UESHF5PxaTHGBWpvRpAHTbYU16ih6c9L
CR2OszWPOxQizX0pZ908aKpp91nRtvtgrcxDQYNgZxERI0vfes9qzyT/DmIhCd2RbzbJ3lu7zUbb
weVY3XnXjAXQdZVUB55N0P1Ziji+bue9p304PKiDSd+1K4jJDGSJj9aU4nGFohVoY30sOVlrukkh
6vIzu4n1JqEuXrqk1DlqbnBVP9kVHsR7eiv7sXSPOJBh+qSNfgwKf2cshvZg6TQDNjIDgI8CeoEM
CS4HG2tQvs9jJndjATNTs3XypBeqYF3l31TdiCOSpfo+Vel1QLdwSIVJWG2i0PdrZOBqmfMKfOMJ
dYn5uAbyYLCMEBVetxfhuHjsHZNcIEUFtcLnBqqFsgUShA3ltsIpQH7oqWl+rkNiHntpz/fahHsd
IFMMSH55sMqpP0nboeOnfqg+C27l0NHKL9dLWqMYEqAK44Je7zXbfuka40djriKmYru1chiu3kTw
inTz5+IXTsUysjAgj87ZNch84HfS6QyUCbtsXXK6vM4HOqSb0Ut18d31We95egREsPPak0YeEOKD
xKI5KYDdIZ1m+ziVxRymssd9rSdfBRluim7zuznLMABzj4fF0B77TGl7+iLIZ5o9IQs8sTUea+hp
VPZxb+61ZTFfx8CD7teRhlMWV5+PPoPTeildNV6LwFJhM/Ex0F5iTM/FJ6t1ofO5zM/S7jkpZHU3
C9s54KdpGSeo5lHvtWRPa+beTXs/mgyzjVsiYiOLZNddqgghtAtAD8i8wtkLiqM9+ElcG/5V0ybr
fl67aC0Q6JR18gLtKr/OqS32TlfZOL2MKfZXliKHnvQ+06r1JJIhxDLenVb0P0QzB+kO+jPUlqCr
n6uJNkpRJznQCwKIRKmrfTLa5tnwquo1n/O4czo/wh3b4qkkpHZgaHM2fP/Ds0jvqBl/hMswE6qi
NPYHAepRWbBte286mIT6kMpRNWEpnStWE2zpKS++v+SY9BMX0J6VHx1jXBGdB/51duxz39kOTnRz
vBq8qeAQvYIGTpHEsvfMnSubBMm9bz/xTFlxqXXtbh5S/ZCmnPL9xHmWif+BOToB+gjMp6pdvPkK
mIDtVscCvM4FpYpxQckWN7Pp3qChQsSiI9V5dnWpKV1qr56uTmKsoVP20VhlDbriurjopA67BYSX
oX90hB9b4ElPXO5vnRhI52t17ziJdmHYyQJTaoA5azl4yKQYPwjmW6fcGuxwknk4JSI9+jbL6OQ4
Iz8sHYuWOK9DVo1HH2a4XYOrHjP1U5rLnQ05kHrOjvtmNPZ9iyeqXsf53jE60L/bjgafAkX0FESl
rxt7aaZTTD7puRSBIp+WW5Mzpo64wrzGgfzSBtNNrO0awXZeY5+QFyQLT14NG7Cz3xy/KG+MTKrY
lunXIXc9IgDrKzRjyfnA+rJA47mznnxZi2uidbFnpbzIwwDoDPMrdao41cWntnjrOqhJCcqIR2/V
xtBdaO8MK/QY4Ylnlpvl4kOHdhtIjt5QfYD/G0653j2OwWwRrlbsJZtzvw5viOAeKq9Yt1BWUlXB
P3RZtryUps/KYy83fcogtmqcQ6AYfQpyoZ/BzdbhxFR0B8GEHOC+uCWe9YGn+p5BNmRZf37XzddO
OAfXQKemZZUZmmZ9UqY5RUUaABQXAOW7YmVtzNgiVlPxZDChMqbaBazsDAfSKUfi6NLbBBVF8gL6
jq1FRrL2l2xD6en9hArZLPcT8ew7zr/PwkyDXZV6epwJI2LFTs4FUXnYakLNER2BAlV16QR7Qd5Q
tHeWG2Wj5UdkkG+4uWUMhXTphzUQaeyVSAKK3nDQPWsvh1XGLajLCF4veVk9oTW9BUzbHN7bZryK
Rp0Wiu9wajR2CMnx0SMq00rFTZu9J6I66b0g8NktRQYEqEjuZRmLgge7dbywFXS0tEEeZhvc+sg9
3mtEHoLzqOwoBQR9SGvgho038XzWDkJTwsi4d585wEDO4jjL9zHv7cl8Y0Ncz6KiJjc9jpJaVRFH
ZZgmS9xnv5TueXStT5npaFHvVWf60TR6IeW6/ozDWXQxfUlgw7KAJAmUpJ4Bka5WHpJ6PcN7Uvuc
he4EevNlEWJFUek2oT8299hES5JfAaQUdQYHPjeiqRaChMm7epiPVg2L1s2INuia6+Br3clLZIt6
1lzPAQnjEDg88gSKVl6oq7V9b3DOEwRihzB63aOWBMNhSKG/ADOGVGmT+RbIClZwkSZnWpkmZ1lJ
e1EqedCVb4aOkSMkMpbkoDriRBkRN/TNGo2eajdd6fXoRyXNi5ilvTN72smGlaWAUNQMDXzXmDMn
3N66m1kNYCMk9m3wOL0425LkTg082zx4aoxiYWb/EHSmiJxxMFmy7OfWAdjRTYea0+a+ybawmSR2
s+y+q5Zbu5gvCE2ARJPGbf2oA/FYkl2VG+6zvnQ3h3iJcIDiLEZHIDrrJUN791iTvQqcdJaHljhx
1SdM4uVILFS6nMlQAi4CjLKdyilmA7q6xbiGonIvayJvakIn4QAc7gzjQa+179pq39yCNcty3fNq
SUlRSNtgNg3y4Og3ncSUntqMk96ams914qy7gYRzjU3kaApy//Iy+V7XDgnLxL+uiVGTdIQBABpu
mj1q+RfLBo4+Zd53cpfBuBYotdZr6yCVaIbhHeLOSa8ESaA+O2gBOSVN5RSRLmDNLhwqYEZ7ugBY
DKr60yhqdU79SZ3NJTgLpQEllmvAQDQPrrZzmtPGPPVdW+2mdbjSn0gJa2+fsnU5V0NUWSQdQCbj
1JytAVWT6perjTY6h1ZXWxtmvkV9MEEq85Osvlo1CQpD8eKZC0VPlSPfSNOYquzONhiVVbvAa8kO
b+vIqImCSt2huJQ5XfP0eirq7owM95mi88UAYBm2kdZ5u15lECZXY9tSl3MDKymEGuZGnjEClObQ
XaRt6BY2SeGNbe7UbOYHuw3O1qBAm3UWaKqYFEAueoPcW5+4Ck2HFHuEjVq62fdqJvaTTDeWskr7
Vjnplect7wxWUcJm6x6uvNmKHWiIqU/ySLTVFy23IhLzgJZJkJayQxvseB8iTVHpEXKMwoapN9FS
jfiJswNeu77+0AvrEiC+TEHudFlNv8mYAE4zUhP8he8FrMC2DP9zFWVuVfrfqngkRzQKLMApVFD/
bVK56k5f9tB2L2lRPBeEQeNIzzfCndMCUOrlh5iQlC8dS9mQPmecClNbj9WmM6q3Q8AwkjzoCzJd
IIf3oTWHyIyohRXlUdqynfz6fv9XnaP/V5WCjLr/cnP/e19J9uLH8teW0q8P+N1Osu0/fMvmKcH6
QXP5lzPkdzvJdP5wPdJGAjo61jaUo9/3D2Gg+cdGxmE9NWgR/62bZDl/IB9GMu36zNf/4ar5s2z/
HTD17wUivzKy/vkAUtVbXgBnBxIPWmTaSP/SgW77cZKeRanY+5R2siONYhk9lOxugzUJegB4c9F+
GdDuFchXW4gUk02610SOqJ3oabwW+vRsW2l7b5qEwfovTU7EC4GeOaI3/G1tDlfaUOZZJ1acJgiq
dWXbcVWRRQGb7NLBEP+dSmgMcw1XF2DYpJL2Wa9kNPjLFgvB7MQrRyI0vXS5ZZICU6+MLLZAHB6y
7Wy4/WUyIHGviL5pm+7nHATIt7VSg7hdHY0mLy4LZe1xQXwQTXSgA9oKtwBAeKwViUW+iP61nsVv
fNT/VX5jomD42wu+XV/EEOiswS3BQcI29PcuiSA1b6w7BlpVPQHfVvCxKzEkd71pJneW33aR0bPf
aXL+ilKnpK3vmi+0f7+OxhiOBL8+k8zKiZ0O2QOZODU8DGbKGWYWuJVGjnZNlNV1RWu1fSA7h/2p
S7c0M+tFma9+W42XXDElaIPcerMz9VDTc3hsl03BBhQ+5GKZ9AT52F+/rYJ6ODVDPOC6eVzp40cl
yXH8m85toK10KUV+RgPRfRLt6wz/L8xLWRwNmzBpGw7mKcXgYTXOcO/EEmzpQE7GW2Un4palyYxI
sqr3g2k0p2Cd6FyMzrw3Va1erSXL48UvrZhBofvSVJHCyHHNkFxKhid3rjP4d0yqCZ2tsSuhlhDw
Rzk/gTgv3seispgAb592DPL3vPPPJtPtzHHzUwJRjM4nN/eALLSp4tlOln1XoSFs5+nNsWijzBYZ
Pr9+2yTqvpezYvJjM6i2VL2fWl27dZgYQ2hs68cUkIfgb1z8asiOZAiK04qkn8Pr4dcPu4rKvCtc
Chh/vGBryLivyOqcYcjOiMlwgxTAC8JuyaM5ldlnNsbuiE/HjZi8ZJ81XR5/5+o5iybK2Jx06zbb
8ewsZMRWbVyRhMYxU9XHYXUI9+id5EHvsrCVtn2rZPC5tdR2+KssRPCOeTDHlQG/zv4T5mbeE7vp
6edft3K1Ofx65JAETar9mBfxUuicWTulyDIaSSHdokgVIlXT98yDmzjO5dcvq06cZOU2y97w1J2d
FYISi+xYzCbOdZax07X2XVWN83VkjGO1pJzPYzniLRi0W6L3yYpA126Ocki/KG251pnln7I88G4j
vSY0f4rcJVXYT7btk6Xjdfe/fgfRPjspJlf0QBk+2skIiHaGdNhB3f8dUuhIujJeV2U3hkF3qRZ8
Xv2mv/uVAK+k9wyVsbybiAUCU9EQd62+WTCk7ptyDXvmqrehU9di7rubxN19JOGAOWe/unDv6RJ5
trTxSjjfJ70HIeKWuJkq/cbpEq1D0W75OM/I1SjQRHuayv47OE8UjEYPq7FfHRJduiffF1865XoP
ms83oYC6fqSe/0wnYDc5TXf7lZrNiME/kUPNhOuHtw7vzpYaaa+jzjDNY/42BS8TOcKvxeBBnmys
/NLTUzlU0I0RG2bPZt++GO38lFCoJJDDb/72S7pay8XGAOhtiZhtgDtKLpMgJGAqT5Y/N7u+bbwH
8Loe4RKuFg+46HeDrY5m5q1k3zbezdRMkpwBUob1qJK7Ft343RZOvv0mJ9WrNPXp1ruJ9yCNxdwb
inPkr09Ib05g9NO8uGcBIboqW3D8Gin6Hi507ZB1s6LNIshaffjw2B6mUjIVr8kM1nrDf2CjCR7G
xuyjpVXr/p9/lpZTcBxMTH2//hOrzhmSzq59mZKu2ptWbR3Ql9eftAmNASJVdCzCqz4Bc/UebCHi
X39ZLguy9gGUbJNLMqRmQYpchtP917/9/jOl6eG6Wvqdo9cxoajDT7pOt1J43meNlkpIZ8yCorWt
yAFI51DrTUVvxJSfq7KJZkrPA7rZJe7ywnpxRGWcinz19lpJrEuh+vZJCKcJ+1Wi1nVSMyTVVuwb
lkvO4P5b5tJp0Tzyq35nwitCz/duEmhoK/hFzjVp0aNzhnVhEQRoHqxBexpT/27xyggrJngPuhGm
371MwwXlHiDIdn0fGv+RfNpbReyy628F5HheyowwXCb19nLIutfOQFpMWAMZTCFw+kM2AGjKhngh
s7SsiXPosav4godKO3QauZnlxzitN6WXb+jou12NiDor6g2gdpTKjGFFhz4diUX0Zw10aBV8MYs+
HhMj3j6VaRSooVhYZi+ayDNwiP0uCDkB44M9kNR3E7i37PamZpy01COAw4zN0mLHcsK1ZIVvFsQq
VF9zderz6jFxh2jCU1/lCR1ZhkQjpjhC006Jw3me0djs3LOcxlbvHaTOuyFJXnTsG+ecp5JuWZnM
N8Itjq0dr7TOK9XFbe6xXy43JBQ7kwA1BT1UNFpUZJzG7b2VeFGfZYexSY/Eg0XCHyDC1pFIRSiz
+TqVwWW7iNuFWD169qIJpayOMkkv0nOjHDvq0OwaLzLHz0T7IE55d9Y1dPNX3dKImsYuaCY4jqrI
65pDZrR7dOahnSVgxrtbWflxKWg5d+h5LZQn89XWsoOljGgsbGD8UCRWOAsEJY+Wulgzlieni+i/
ndrFiqWmmDDYt1XZ94nWngYCz/ROvLqpsV/L5kaSH/dBXUdULRDJIKcWcT/R2ejmayJ19g110Zby
tW/8u6noQo2kALm46LXxhlCGFaiAAquJhw6nFNEpVpgiXNQUnTFk9QzUfeQ1MvlOdtRp4nEhZ/wa
0MAtW6DOQX+EXPOYWzAiWK1mE8RRFS+TDAecW+W8HhrTjA06mmO5kiztPerpEI0paKQlRSsR+B8Z
X03n2dJpz9KnLGPSwxm3uWFnlFGmM8b0cSvkd0PAM1mve0vjk3MGSCn/lN6HKpsvVjrdm34dAfqO
fGvTtPtPXX8ieTEu+cG+ZKBUi9K/uT44c2yeQdB+rVIO1hkt7O1rBiMVueUdxdKh3xyOFlzwJN/z
gP0cy+Ej9wk6HLJrSweG/TxK9mgUj7qnfetA1PlkSkCJpxjtzzpeaY3KMOenymhkVpqGjcHBGEEs
HZ8l/9RDA54SGTntE3MUrjKX0ttWvfRRDrTYAudu7tVxTOt4ACfewMWXQsOIMZGXZcZJqj1P7fcO
nHc29XHXgXsGX9sP+WF7nvNhudXj+MqI8pLk6wO86zPf+b4DoyyGiMH0OYepAHYYRy8C/sY9bH8e
9N5N+ATKYRMnWRI7iX7Lgv7MiCNGyh7Ldqaar/aWu9yTar0z1Xje/jno/jVXNjdvK1RuVe3DB85u
oPbPiZNFDLLCye7Cnlu53ePBudPpmrRuTkt7ORvDdbvJ+FdOU9WyAdLWnLMrGWxHgSwetc+vb25G
KqpoxrTrvJvb6nVbC6tguWsoLIb3DIAbxvvYx4IivepRVPIoTf3zMgMzjgno4D4smLQ5lxrRsjAc
M75t61kJckeirnSjfg1OE6ZLOuSsYjLkvu404Xzi0IZidOYNEQ8GuQAkqMTKauPZtB4c1C2NCN4t
Zz2DML6saGHVe49Zv1vFbbsLo+Y8Gimf0XUOKyT7xFiAi+f7sq/fJ1R42/+dmQ9r7AeN9NWdarVv
bLRojNXnIaV/2WKnJ6M2YRBb0Tf0mZiNubxnkQgrhqF9NvIy8+Kkw1n5Vmwgaqb3eu+wYKb1FwvR
YN24T8rx831NPzQj9WaekpsstE+NOCDsEm1+rS0YOux6OgCosrCxNadnFL5oDRciquan1mPYpax9
0pgRGkO2cpssG306CcO4WCYT49U6prXz2ZncW2WOONX3W0/Yr8wUbjI8E6vW3woBK6fs8o9V2ntS
HenckUA/L8tLYL0MQjwmMA5LtL07j4s5e+PBU8AuLds/Ira4Y6AQOqPkWrnvRZ/UeyXkNU/VZ9R3
B1dv3+vlCBKIiPZWO3uD/zxIZmf1piX+sIbHJA3exmybVGf3bt3dkCRdSqM5Z24XLwFoFJPpXFal
nyutftFB7eUYjn61+R2t5aPtL42BDWWyb0Ku1c4VOnNYMCG2/UkzM1bE6Vgm4ph6x4WssZ27gH5b
fY8QpjKqF7zgYql2QA69jVzNQ2o+Tk2+7zLiizhE/eCsz4xu/h6404cj82haCAl2ONYNJm+htn4Q
XGTpXGVLc7n84vGH2QXXTne/unVqw81qv1EZXTXbittlPAzV+kjEDcxmKJ11ZyNX1dldHk0xiJ2w
mP3Pnvt1xmY2qDuFUw0m+SdbDg9JbzxJQlMHFwts9hLQTxetiOseK82kT+/MUGHkd+0Tk3MDUSjD
7/VKvtkPZrUYeN+X1XhFWmDvpr7/GGV67TP9C4nHB9eeXy3P73ZMy26a8D6Nrh+vWRELpPOU2Yd+
WJkw6Uccal8aL/1icftqtSlBFRPNAcUpgvE18niowkqzLliU3hH7gM32Ol5H1Jv9Mzryzy496F2n
1ef8e0cwRt86Ma116rB90FNmN9arQLva28ET0Vd3Gin0pk/fvbyNoLK9jFhSsZ5ln/wkyxYRAJtr
UzxgnOT82p5z1sOG4xmgHGbDAOUd46z0T44+PBbG8rWGDU+mAep88ou99YSgens781V/4YyLuNbY
B8b43coppSrjNWihy2ujL0PrbmjNtwEf2sjhodytyuBeN85nnGyph+yyUG95AU/Xn554Zl5Rc382
NM7jM931pvy+qvbO1lKsWuNwdHnxa3b4qaaatoW6p4w4ko2ka8XFJGhtcT9k4J77tfk+D1pLz2iL
IURQ2vkgz7r8uM7ZnUt6VGvf+yuhaKrTvo+cH3b29xEmKPEZhhYuCDf6Uv/W9LLcJSNTkRkSns2d
Kq31k8ZIZWmz64ijn2Tbm0ytAwdHZRDnoExaR/V9XgQ3WwKCyAPtmC+HBm8gYQcWESTlOV/bnU1e
xE6A7EhH5E9SikuJAHc1bRsrWXPfVjYrLQXYoWX2ZWGBGEdbD1tP5XT4DdLkxhFm+Tas24bXNsFJ
Oa9/8LYWwVFnickr59iO9bQBOr6SoBiPmyoLL8Yo/M+LZe2x2bC5NmdheF8CDeqe7eydEcUPxy0Q
AafBiAKdwQfT04ZVfzKWyGhHFCpqH0zjS2ob10l1b246PWr1YSmtB6Ma2Xs/vDSAoMW8U79VHWpm
t2rYuFAwsuDccuXfutSHLGh0SKgCtjItmA5KtZeJUSTfbYfGRi9V1FVzSjOwDvFSkgvaLSwEBb0J
1k4g7d0zO3sdAp6xwlm530SArD4p6monOJjMJsoajSRMRUYW4dGU9qgq02zKd0wJIB6lBGMJ62a2
3mNfH5qleFh73LKKMUwl5Ieqn+2JCFvfuG90/0igSw6xK0WbKr+tYr00WXOixfE4evWjong/1EWO
6th4mYzhq1/xIiTYBcDkMPmRF+Hn7DJP5tKe01QjyYJ2zG1qNyAJN6uzk8ggQW9wyENLRP2RgBix
qPZtIlPtksYPa8WoibDQvEez6o48iRenTp9Ip7438Dr2A2Pb1IxTyUxDyzkR6KeKgMtGvk4SGSp0
BSQmh7by3rpNjKRlcWYhHTJfQMKeR0K1HOFERvlVYxPSl/aWl6YIbSe5BVQ8CdLfkWPxztT0uJ3z
k2299GkVDXN2WtuvJZEPlsijoGAvEl5UZdNh4UBv9GU4uArUzbBTJssP3dN3SZqlNlJW6cPFGJL6
AJRQHUUjOdZVNfZb9LoB8Xas7VE92/cTzRgmUMZnithnX1bTdQy4hcjro1lL42XxnkgQ2hlMU4RW
XF2YXwliMFMNh/kqiOdlqOK8+MpA/UdW5FThHWKmhsSGreaJzhrbrLlrtPTeSKoYTOpzqjX3NHfj
Ih/RNAQ3byoPymKGlvy02fer5bs/UmF0TIInTDu4Qu50A4uPmuOgno+tnu/txX20vTRu2j7CNn1d
E+1n3SZxL5rb5pvqvxBh/coMMx6q5Nw1w4/ZKCJ9QoFFNkNQpexjLs4dNCN0ieNf2Zj1Vn3p2pV8
hIMtxUlhTmjM4pOXzbEswZqZJHcwicmsa9vm3zS3OaWaEVVuRZhGHrogjHZ5nt6jaCG7bjy3MsPC
oB+cPI/zpHxtH4f86wxMR/3w+umcFSwVjnV0gvY4emW6LTSfCYY5oliLpONAXVpvi52cZp8EYRPy
RQWoj+b81AeHInCfchMlg0sSRU5Sxn720q9uxXB/JNywGcafvZE8LRVgDst/qyfB79sTORoRir8H
TSgWbfw8DfwXc6r6EDDzQQz+wVfDUenBIehw0LY3d9uNktD3WlI69FdRKAzo/kVPeFNmxtZJdo9W
NRLWUytd5n3Lj9xw7qx1uvSrTj+4ie1MJ4vXeUDCCjwOK0YzPjieeGmW5kpH8sH3CcebeeH07LoS
DtSZLbT55n2cvuUyP2VY8UkQR7GVIo4paOaQFF2Ir9Ng7nu7itAlHlEBRKudnvFr3wajj1wvoYXB
qm20eVQ15ptmVqGNmGMN2mtW+tPRWJuv2OSicfL3yu7jAXRyUsz7L8O4XDOXYJ4iLZt9ST+kdMiB
TnWj3otkDe0q+UxUb9wPwaXYwjTwKd9bkw3bKd+V1gfh9N+Uz9qJxJeex6tDava86Y9YyxaiYntU
tulyL7vksjY4cW3F2u/+5C5ykSu6l2vJ4LP+OjtfPPUZXdoeIf53oEiXYWyJgZrhfiVxZS/v01w8
kyJCUxR2rVna8bLSsk/BaoEAStAUMlrckQX41gxkIkjKZBXQsFisXeCi+yE6FIpDLKzqk2Z7524k
abk3aGJZCV67MjKm42jI54AcOtApDuIIVHEY3QLNiefUepj5rB7NZd5UKK90vdFpNouzIx+wMx8k
nNCm/JS4+N7P/K/rvD1Rmsd0NdJwdqZXzNWHxlKIrBgXz0fw+8DwoSjo9nEVOZggzcB3TcqIMZwL
Z3109REPVXDMtfWcj8llLOfbinyefuFHN/nYEK36ZwImasexF9RsgPJmfV1VAXeAViNb9LlUgMgg
I/hNcJbAEBhvF2i4KGy7YjuKhEuXIuW8CgQOGmfcxE13Gc3T2W1PrA/PI7nEue+cASXgSzNYgrIz
aVbHPAAZmvS7FMulNyVn1NCPdmOQ8ViLeLLw/NB+qhcnNnBKtIX1X4Sdx5LjSLZEvwhmCGhsCRLU
TK1qAysZAAI6oL/+Hda8xUzbE5u0aqu27kwmiYjr1/14fVR663ZBFVskhrKUrpaOOqN8F/YFBpvZ
elSoAb7QN1FiaphIXFBLulg/5tbfKbzVt2p+Le/XNj9cvt+5Umqwn9cgPSNjv07r75ZR2cnTr6nG
Y0u+EcGVIV8fyxZ1t8gFVZH5wXLooSKJ2ur9YF2Wbt7jcH+VfbbnLv+9mpKLmxo3liP7cfnhHDWD
BIhSTNfG+tw5SRw2zc1cKH5Vv4cJG2Uid37OPG5YuzvKX6D2OGPw5g5At2hGLsns2eMUC/hnSrKg
MX/nmtzWaAWczx69Pvyo9yzf6kRiDHb+aHx3RmY/Aoo4b8pLN4bfMlgTc3EUvThUhXEzpiyyfZaX
o4PKbobtVXcPGuL+1PG/aCGM2MGLQg7M2BTtQhKJusRrAQIoNZd9ZcpjTpfT4AZUI9d7Lzg75jGl
iJOoL86xz9RF0Gy6uBAbgGnRPGdnBotI8gCypyb2QpcmtJo+zU5ugmKOiz58NPhoCYziKE0RAdTN
4g0npl3cS2U0TMZjbnFJrVieuc3V8u9lsAZv1LuXeqXr4mWhZ9lzqIsmmOQPz2a3U9lF5/pnmOCi
HiBGZ3i8Uqyx/TcqgvMJbzRrt3q9lsLd+T9V/csbGD3MKJ2eGOCjtUTgNZOoEUdws2UgD2b1ZYhX
M38z1feRH93/lVjh4xqmFHLRvpfQ7ZwZeKkBwAiszEevW048ilezR2oEGdOxk6Ip3fS/A4l7yWkv
89qRX4ODFFdvFhwKHpV8hEjlC/CP3YQThCHQy846eS/zZVNV/nXkvoUPFe0PAFJ+KC+ci6XOkZKG
UzCdjLTdMiVBU1kju1K0t3+yrjxbghtCL3deilDaW490E5JEcuiBSc6549y6EQt3/3sqqRB2q/4g
Fv9m+sdQCPZvf7Jc4vTUn36wU5ijgiQiOnl0TA9B65s7Jtu1MW6ouZbvnay+/yywZ5HzjDocbShI
w31VfQKBQgvd0eMpUqx1lBKEcuwLsxg3gBJIh2n8CJr1MVgvSG9D91EtiFVQheFN3tSas3A3wYPU
e/y0mOlJVXhePFWa5iX1oArjKS2oxRYspKjURRmibyaCsvKclwx5BAJASVBUjmS3CO4uCwXw6RJZ
RBSzJrhLfs7ek8vFBuOOno24RPLMkvGYoNRNoxseFr0KjgWzieWEw7xR9mNt75RoxSWVqbjYOjyw
iO6jfCDQkN6/ALujRHR48vIxiMq1AfbfhN2l487AxbSTBW9FiLpkj0HYFOQam+wwlKvBNRU5s2bN
cpk7lZ6tII+IqXL1os7pSvtafxzTut+2c+e+mAJAb62YaLVj3MIqNC8+mxLWIvRPGXSotfOU/NaT
TceY/ggNuRyMTDk300mBQ/v6D2vL5WyIZWFWB2389x876GQUg+uGWx9/+/dLG7rfqGP58DrRPeWT
S2zXeJdj+4MtHmCimQ4HrB4Pf79kU+pHtgrSbSU6F9Oe3ABeER+FUM3WZcJ/GNSFzzcEviwTl5BE
zz5IFFuiRSZYpnViPos2Q/drVLsL7l72pvOeq2VpD1lGaVvVWss3vWKiWDEwI+TikmuSVV6LhUPD
rQMndhralsumI47f373LlTpLyum//PFtXtDnDL+5t3l3qiM4x2NKsFiHG8Asr2leEyZNdnPW/QjV
L8c1JvTEuUBYDLxd4JeSKkP+VCHr7qVVcpvy2QVspvuO22guAaV/r00fepFaHB3BcJl2rRlYb8RC
BmtwXwM5oGF1VXfO1jCuSBx8GnL+fyJzf5F1/2liwT3j2SIwXRuk3T+hem3lp34x+kNkYI6MBjvj
zHXD4t3PewMcEvS2Xs9/ZJOYPxCFqqZTF9z18rLu/a7e14nLgtEqHkscdox95GbyXgu029R6xaMe
xv/mC/ofojPWP1KfeEJCOm1dnv2WYF9t/yPip4y1t6U5mVFryzLdTlgCp2a9GT2EBYpfd6axVI8g
WEEBDPfVttc1D8pmNV4ka3L21p5pfWkUz/l4ydUK4w6kHLmF9lcHv/jsBUVyxpwAVdgvkw07511a
5eHD3y9r3v8uxdv//RP9DSX+5y8AgJmFjd6kEBg3wD3U+G9ca1lZQVbTVhoxtQcXQA3tQ6f5Nuva
uM2CbYJdG9z//Rqt1WuyExVDXZR405sqS7QI33Of+cXe2Zvzo9034f7/+f7uLqZ/fn+W6/suKT+H
4rN/vOL0GLkj1S9mpPhlo/3O4w4uYYeKMeFlIroEZVmgm/uOQdJ+fF0xqhJvLpPb3y9y/O8I5v/u
DPpPqjuvEC+VaTuOK2y4cAQ9//MVAw4bDHCEerhfYtoNAkP1UNUDUuy4XqrmwGJveM3pW2TOO9X0
1hxlauLzk4Xi0jI1x4qUg13cpKfmq8tyt4MgunHD1nx37/CqLseR/X+/it6/ypb//XV07xOJzXdv
Uf1MSPUfbqa6JamBtTeJptQtPxCoI0pP1osBMyR0WlbUgiJz3tOR6+KPdw6WHaxH3QxHvE1bq4C7
Xc923KeSmJgGMBYIMBCj7k4h6leakArujfLRbRWdBWYB7hE2ZO7mkS676iDxluQth5uWrB+Vu94I
HP2s03DcBqL+0JQ5R2MpvC1Kjqb0VVvIcQWhcqLL1VO92skLT+IIL1q99YaejWKury0NWJu+x8+z
FpXc0gbKJq9wttMSljRhjV+jpI45Fw43fVDIgM5+ZY38Vsi1pz2zY1ulG9AmXInZ7XG+hg7qki0j
ryii3ANXJjB477rJ/uzKaY6cahhiszb2vd2u8N3k2e8C92hxf7rTmeMwv9Neh+Uy9u3Z693funQO
KhuKyKa7dufmHK39qKJpxNTUVM7vRIQvmVGJE/rzs28334xgjhv6PmPegS+O4VoHcgoYP4CZjfNv
S3R60xmORzk1Y7aV3vX5y2L2m84yH5aqZI/OcFpWy9c0wiVL3ffFghU6Bys/n5dvaVy06UQdP31p
I2StyXthPNdQGj7GIbzMBrbjQGNy6/BCi0mFzGEIE0k9Vqe7t7WtkSbqEbSrB4OFMb5DmB6HBGeY
epudyNYUAkhFEVE4XS3LeXKKe7b1Wrr3ZJZYvshQGZuE+WMk4WOXvhXP3oCeBKpWj9VCOXfzMnbF
b4FVPGLshkc4cZuRfYSu3+2Se5HVHN5hEnn6BtwAQY31b1+5F9YY4lJP7SsU3pxr5ah33Z2HcU9k
put0ViN+BjSKlFgXm1RmPizeaDiJiy/ds74Bc6vIt4vD/SOaJMyr0yS/cXz3mzAc3vg2YRrzkd2I
QZv48WYMJfolqHymCgoYNrNR9fSlUkpVXAo84ru2IUipbYzpS85YoupwX6KVMN2GR+mr9LAYS4gn
k5rPpDiq2nrnMvOnCeCjsWOCOky57EufzXGQl6+4tHOYLeAXlfwaMU2IfR7wprBk5Z8cXO7p3SaB
mzEeTLYJnq/fFkYsrDYLQq91ruvkdzt4b/biLVtSjntwKlRbQWTpvOLdm7a2Ww7fZR4+Zk2/lVRF
RoGRfPebT6ubj3apLtIu6MpN38iX4Jf3fSTXsSDX6D12WuZHbbKCzP28vIHeboE5Cx11ziPGUvE0
B2Xw7HaeYjGn1sNTRUKf+ZYvU7YEN4e1QaKzGwBAAyc61AGgfGHUTLVPPIjWsra3wSaNaUBwIWcZ
1joXbuuUqjnGd5a8xq4RabPtO3XAuv88ipn1eAp6TkvjBybH11S4T0ZQXshkdLeRqXeaQxNUjaE3
eV9DhJnNx7XKvqwq7cHWDHtPuD+dgBI9LFYfncmVF99TnCS1zxnnbwzpPpfSLqMs4fMWSPdMz9/W
r/Rv3cA9YfH9Z1C08XGxs6LWdL43tvel6c65htI7rII7lTsQPlXVejV06z46Tv0EK9naNzVCJpuY
IOcWiIlziI3VVjzgwu7Gv3DSirMlpFnhgJhMisRvT8Br4y4d5ZUE5rQRaWjHY+CqiwkBhGiUuVGh
tyJVx/3gmpeSChR4JhWbETHdOmybW5PVymAqvbG1pa82iaZHmzqxxpx5+s0LfiIFPJN07Xay8AqS
See+bpQNoZ/0NQlH89LnPH99o6riJQnpoG0bLpTvvqQnvb4Xws6zr44IVVjcSB0WXR3Xi9Xw/teX
2nfVSTLwuaZYXtrqbK72EbNoeAGo6T3aGjOfatvzbPUjzhjS5WZhfLPIT52L0XsxAmU9GC8TC9O4
Htnxt77VRno0831u0vIScmlCyWd4b0xcQ6oZtz03q9kvb4atzf1QWhaP+PENEQkU91tXpxxmLhkI
pprgscp11Bg1UTUCqmER6PNUTe0Vxnnc59h8zH4NL1o8SZsMrZn6fxriYZipZhc86oS+Ueu9de8b
7rAjjG1QRc5MONedZA8WrwbANKpDYpo3XbTpLeFX0OLyW2oqK6psuM3BBF/aRumhrRvfI+SmNrmj
XT19JRp66sM+BYdpI/Mb9aVu83NjBuujx/Sdeji0XAPhsZ3V8wgVx0y5KtVBEmK+KG9pF/zoicHw
eOWJbfGJwhN0y5rGf0xSExXWml9rLI8xymp6cBbtRbYj2xt1rNuASP2xMMi5FUbyqktVPZsYgvKm
r7cC3SCyV+D7rtG5VzuXuIyq/jZ3Q3p0qzDWXTjir9ELF16cHzPCbg8iafYqCuZr6dNSMBo03LXi
BLIoiZwVqvw4WT0UJZf2+IRWtHY68Oqnl79fUorKD1gubqXgkSPYx+x0paZbaiTZEcnja+2l+8Dx
O+yTusaJPuCa9Ff1mVA7lowK6b7HjpCMObbalTuYkZv3/g4iNJqS6mJJk5sReGM8cIps9Ey9139/
eQgUUblmPBYWNgvWNGyz6SnHeMA8WCIS+dl4axpCSc7qlbvQTz1WB0t4aYIqO8jR/OzuLvKEXTg8
Hqz6ApicKm3r1BDPxleTIZHc42bDyhnveO65UUlytdESpiEP6CQn3DsW1Rmhm/VsIOV0rqzVwXvh
spjzV/eQJeWLAsapS93v++xtbbACeVXxlltjvcMih6dL9GnUK0vEdm2+N9rLzyNT6sm7B6nacAbm
ZYfiBJ2he+sb59mnMwTp1HV3peFQt2OFP/PBHS6IzlsG0DvmyT718j6t2l4aj4WsH/CsX9Hzqeiu
7/3WfhPsTPoBsBalHGHTvY0hbeZb6GKaCaTPEdvqc4NbFVWmU1dLNM8WkdwnTULpXpr7GCrMfoGX
QNElP0XM3j2mNou1zpKPecp+xClTfYYsN7Es3apwOBInX/fufA8wO9jPrLmAk0dUbUvT4BRPDtO4
k2HMqjIDoWR1S/QW9nXSLUf2Oo/+jO1D8Jze6Dy3j4FBALhkOptSUsa1FhUdfsXZ8gv3YVKIO4MN
ko2Y+EjTthYwhfks3oQpgxOL/u9DePMV7Iwe7ifCpvezL8wkrkN9yDCq7mSxYpvqSK46puquTnUe
F5uLVN/0h4qsAEGFB0F/CF0VxjWQguIMOztVKSZ/V/ls5cJWRKMatqthJUelilcNK+icGdxlBt8c
dlSAprFRt5Rve7VzIAJckKomRtsOces9sfCC4tkgPBIfZ/gTyDRNyT3NaVN54/ZnXFfPvfRDOR2w
kacjBU8NVVAIgXcQT38jY9k9LxASuCtWn4vP3gOe77DgApMjaXpYklxKeGZyOzgYXX5bO86KcMBU
7d8LF1rfvWdKj3YRVKepZGpi/aVq3FM+AISSTWMmrfo0ww3815e//1iz5wAK1n0Ufqouf78QU+g3
E3feeNHQCPLMQ9IPlg/PHMQT8U5zu/Y+7Rp2uV0VD+vVMZjJp3icITdli3zKnC7A9arNk1fOsBdW
fSL7bkPATibeVwZYOVOoG1jf4gZGL0eeATncmxXrGt2pG/B8dfv7J2QbdSuXYI44YqFSmKg6xWp0
x9pzwpfBwDhUE9FZe2ybXgD1gP0PAGMnKqfQeqJkdjtMJTIrx5I06Kq3Qz79jizPfdk3kOqoaE+8
al8uExauMs82nKRuLBUKU9ZGkpnsYZXGxzinYKCNxtmYrRhPblVd4WBInnPY9hY7/Gn560upVI2t
4inJhoteW8a2HIAc9gBDPeDWnjYefoh9mjkfHjR/I53flJZ/ZO0hWFfPbktlyNwYf9y2xIa+1vvM
tzkDuWcrTL2imJ/DovhUBr5rsz2BagQjyPG2gxa4zZyehgGy+iY+7I07sg7ATVxEyl6IEbrZj3Ct
z3mumsiicOoyssWr2IQYd5tC4JJQyr19i7UH/i17wQSnaDS6WIbsDtWagtZIrhVtGKGWkb/KV3cd
SMarj3ZN6RiteWfNyR89UmcyeYui76p4yWrnp5Ua075vVoZLY9jgGCPzIa82GuI2JBYValIo/iQx
CiwIIwzf0cx3m97U6LbbfmlvmXppl7Xf0BI2xmikuIwELu37J4dOm0OHNoPNItnBHAg3fWBxMc/w
Ac/KSbe5yZo4SZBx2/lgYL6L5DLFDtmyjdeDaBy+58AOjtPUYLwuii2gnh8tFqqdbSZ7rgfG2V25
8U2Iw3yWvg1lO0dcm/u4lk/92OFUsLFPjaypmhzbgYW4KwYsYcGgo2BuJczLnZWz+jMTNu3Q3K2i
5ownD9T3bHSymRQ0fkEpVz6cQfFlt23saRxhtoEGwK35cQzscGt25t1ovnwr0VYOddLHUjsv2bRQ
B3HwaosVV4v9sDCxFJFN/1Flej22Wu2zaf6T1+pxGmS9N6efTHrPk0LW9Ev9JrX38PexpGY/JawN
5q5mc+VkLSYUpR4LH24rb9nbHbOSJrra6VbUscnbgCR7xn/MBGWWA4AeGuNYhGBaQGwQ+fm1dp1x
rulc4fpaXINMn+dBtsQAWubeerpwDz7Ng51s7KzvsBOn3a4xu5tsLJwhgf6hQlbA3Ffi0OjuwD3v
1tNTAAZzqLiEDp9YRnkc3/szVsvXhyZ8n+7HWsnBuHUsvW5TPiid23TncsyudZd9a5wJbKwDsDRY
co7GK8UrfM5l+5oE/h0Dg/usgBqj+VEB6K4khuR3CzP4jlqYnsCO/qxQ0g9lk/R7+GTkdIJQnGXY
P4E6qc915rqRR5QgqhJrF7J9500zzAdT+DICVfFiNEmNi0+xXq0w7fKg2MCALfeNS1ij4KYfpJJk
hCW/3LCsd9U6YHJIBh7+IthwVM+H2RJXsQzYsv3cj9Ukjr3bfC4ZBtelasFtQLLQrJGm9FCWv5LO
q14rx4isoH/wx5IUgDenUdHOv8tMvVVt2u5YjJcyeXIk5MogTC7eaPnnKgTUj+/ejT31OTXBxKpi
b6pMvCUr5Po6eFPzkp1JHE/kGZrfU4ApkHOG92d3SeE4REh6bwQszrCN9K72C41/DjCVPyAX1KJ+
dyDfzeOb6gZS6EYvse8jJJVtJyJjwdEMpScy3aSLs5Car1K/LyZNACEaa511M9LBsMBwmMpDIarX
Uq0/0f7bjVs6zhOBN7Y4UZ6Gv3zOdbQRYzel+Y+imuSBWMBW2t16CNb+qRoXvV3yNtwsrpfipVqi
tvebbUIGjrAiFrSq8xiy+VjhjGBsSwnJLJWodqk3XDsfmFhlNsE+9BhJ/cqrH1tMcX//YLTk3svU
2pdrig9vlQqsQvY2eKN9MC3ve8Cz+JL05c+a55ibzeYRYk0aLQ1jUUqs2XOcaZsD6uOwIrRQtC9+
j0tPNvVlWlzqjvCX4Xsp947pqH1gv5dd92jxZohUPvwxWl4+KoNJ+Vt3ojL+5MKGHWKlw1PoMWIU
wGP3UJj51lz3uX1tHVvE0qZBQLTo7q00cD1QIC05OsJMOzfoCr8CpY54fk5l6X2vQf3g7sy+83OG
p87BlcFosrMslnMFzouJEFBnqIuniv69Y2fpO6zMMOOEVnnzFjJXrVFesd7EOhpC4y0XFF8Vc/sl
7vfpnAUft4X7ZhINUUmLUnQcm64u+tNUrFdRO39CfGHnit2kIZAAmtrO0Uvrcutq9kGM9y+MeUnU
TvlxXXhRg5llZZnsuAIdmgobP3jggB1uG6k7OcVS+WOWrT/tYWbkzH8VovVOGfAAdxnWh3JsxIZR
poxLqKibNHAvdTI8JKqsrw1NA6SY503YwOiwZXcCn1fvrdJ/dnL/2vA22Rf5ePBtRAbP7Z9nPl3c
jmcuZdD0tkg3bM08+m2ssgOKBtTJKvm88HHb1Oud0YRHvQueMLYHBwfFLyiXHzjKGOK8MNmvCLfI
FgC23fQRMFDcoDdssXSjBbn5777BWJpnI12fva+3ZFh3gJGpohu4+Cdp8Eogkf89zyxX+wh3IqV8
grhQ49tXIynd1ynftyAMTuX9vZ9xvr6LMNk6TT9sJsvv3iYpX0lbdU1w81tj5Dm8EnYdbKAc86V0
g6Nptis2v/V9yFVOHpNg7zRjaGhJbzgGroaMCIufrV/o1eq6eOpceRCum7+DyXwgz/CWNHenOzSS
qAlgYRSdFWLP87+bYJv0av+sjCK8KF4WgWkNH1aH7OBqeeTlsDjs6XZa9TXAa7AjKa0YWSquJvcn
lVjGQ13P9048rvBtYuIod+UVfkBHt8lFdWa5L2ujjK1Ktmx1aTJSuGLb4bj4w2tvG09mc4b6o/HY
05vCfVsda4QgA7jmOB3D1B+pHbTUdnKxBqAgAeClFtjAl1LIfNi0Kn+3AdgdDN0DrJjaH14yz1Fm
qG+pNz+GTp3sQpffzcKHzGppSZIOhSFJhYVUN3coFxwWEBBZIYJ9/icNiZDMrn/EUXVeOfYOIu+Y
3eEwTXJ9ofNdDP4+M2aF5rpmkZV9dqHxBBvsGoriqRgFQDk2KE6JHjX633p7asFf1YBm3IVbyoKd
JGDo6fCrzNaM69Z+SkbUJ0kcutEz2QMMkL7GPjN5ld41nuByMw8Qv2eBqSMZl0ceYdCM23fHYirm
WP0xNPZ0tM3THLb61BvglznTH0v7hTw8ClovN/YqQiJ3nhUX6c1Y8SF0edLGWWZfbR6xLLzdW9d7
v0qvLXYsJKhHHJniMaBEfV2IrakzZ0Ng9+g4kLVEmT5kpSiPLGko4cpz6zlPfVorECHI2cw0Q+Bf
6rEO+63YNgXUObfvHoU3jTtmanKpCHCVUz/MRvB7zZvqRHT8SzRPpXPfi1xmN/cjavC+FQ1GUoTk
TGTuQxDyw1TF9OyuuOTAIa3QjHKMkiZ9QHbNjTO96kx8zndV9AKDhkoT/zzp3t80SIM3jNZMjXTi
tNhcyU7Uu3bUHvixDLN10byNXDlo7crFnqj0qznmRw5d3q4GRRJEBLfroECNdOuvPOvEM8Vfer/g
/9AkBBHesPn2leA+AQFMJPyKVUC50FSFElxhO2zCydvgz0dZyHtzaznCw2njv6wpx2R7nMT7atRH
bbC3AgEAe28Om63jZ26MKY9a6ir5CjtORqKoWzy/U1/GVdFwlDrWx9SkPwefOT4A+UcIDoEaTN57
Uzjpqevnbz1vf5a8AWZSWY/AcjhwIq9+yTNM2W6Yjbu2rQ51aP4J7OBLjv3FHngp2pAnNvej/Ngl
4fBo5dbAR87mdrVApvHkHMZWopaICOsMRCC7ZulsPlhAxy27PMuZpU943wtIHlWVqkFVj7RMQgW8
lIWnI9ZXb5kUyDDvdYLvXo/DR6CbN59EfU3Nm4ENfpLhyRweUp2lW3Z7NcVvUe+mw1fHZRGfZvEy
VfaVWDAW/JRkcitEsuWwAdiS0x0TGuh25OhxUZybJMFcc6drWkQlYsdtyBqy15+QtnBcILSYOcDC
EXQc0R+GinAi4siND73XCCFkhT64oLGLFC2JWfdhZxiUcfFku7xy2bwGS+xyuCPEoJXO46PViljM
HZa7aueUP3FPHjKqfEp7rKMmVfvWRlWzhxr9vzcxp/PGWOgL1YWMNeltEsEr5xfu8a4049BlqFqx
Tc9Jdm7CMCIVix7bpltz8b883sznmpmITb1XXUia4Gdc/9qPJziJ6VOom/JCFADSEuNQ2hCTdl24
pMuy7IsVAR5hT3qmu9cnJHdng9Fj2q3IUyqgrMfpq8fWr89yXMFW8Xw32m4n+j4qE4OSCD9tDkr7
FbdnM9gJrySAWy6YWs1ncwXgRDSwPuVtOu4GLzjS43rnO7nNCewmyOVVED6ikQilsd8PyqS9YYCK
DNQpXoDyMYVAUx+NctvQ9mBJe+c703koRhBp7mvbNO+rm/j83mkX1wp9p3kw2WXCwBd3G5LecrW7
1Q4Aapna9U4KLL59QVQ3oU/Ww6sm82S4FGM/4wqLUkD9G98lsZW22GDtih+KfZTcWZ5gdDdNHzq8
ei9MhITaUyTi5UfdhT+XHjt0AxqOfKC9WZKRe+6yqF2lWFgWHVo+m86wHK+dGezJtDfs/Ohsdpbg
3UtfG9tANJhoLii9JTZd3sfDSsk1xEwzD1uITFm/45X842mr3OvBmuM2Rx3pKn1hQ9E8+nc/dccn
rWmwBOPYQTxO/a2ouiTWwRMa0U1IZIsOnSnkqjuP+dVLvDw2jXresrDqdzS041lRnOwtSAycGm3M
BdjZ+QvcOpP+kD3X9ZDM9/Ll4hJQnjtdx6l7rd2cbbBVIBuu8lNUxldtuvlpkq296y/TOLzSjkak
RH41eo9Ydl2WmouJQm905+Uky+B1aP0UJ4cQnFwoGzSE2q+SuQ0txvugxbiB0tJZ5IrIjDhK9hsf
JmmcszREcK0+2J88eDNxK2t9WBAxTmQzp03pq6dKWMZbWpKlyFFIJ9PRR11Me78f3VtIUAYyn7Vg
Q3QLLrX3NmHLOworP0w9NfVrSk8DKuahKbxXO2dhW4k86vkkbWeDPepYejQZBwSPvSKBTdgE+U5I
7w9lN7R7TPTc06m1r2qfzgiDfnZIo++s+5JD0hTJA1RXPyLS237N8jDk/h3RLT4xwC371j26ymgP
oZ4AxAJwmPsuOw1X4a5MQiMQgbJ2nlbcc9LtvnTdWXtQEy6u1+yz8fWxZaEy2l9h2BLRx+3L+9LA
L8nnM2G8TzWsEgeqos4WKJg0W1j3xmA3yR9qTNcOtsUZ+yaczuYhT8ojLRnBZiY7iXvzEvb8TQDF
HDdl+r7QE5ZYDmPoKzeqbeAUkgcf0mOdc8gOSn6meU21g6FIz85W5M9tvofT8xQk+Q533xLxQDNc
7lVr/7AIdziNknHGc4/IBV+wbt9nTHUiHQF1MtBsysX59PDEUeFLowt9MTxhCjbfhCn9EegBzjnc
cHwyVzjSptePr9x0d77FxjQzuieZm0/cEJNtz36bAuXqp7/4I8GSvwtUXny+ra1kIK9PDuxJPpB5
zi/L/JMMojiHlTVH7siuc6b6WRR4ujdC+c7ZysyjDuz2y4CExjN7wFL4ZGMf33gTzX8+76BwWg9Z
zy2ZBFPx3ic881lsUCzR+Q8V5J8o6ydQsXX47IrcReHktgA1lXZ5y4UOC2yOquoOITyLazyz7NWe
Esf90k7/Uhedtx9o2d360+/OtcXGqYClWNbwuBDUL9Cgtuli3uqcpWjYV6QjXbHhZlbtYE0eh5nl
bIM3O7LLhHBZAjEiNIz7fhYHJv3VdKiy54lg8QICLYZXVTvTnisiKB/Gq9nGku49kNsZV/B6PvFJ
UuncPWiwsB5mrfxT2X7qmZa41plH/tP6zLMuRX3PBuJifwLF7zXt8+pUL8mLNaffmRHeLJc+gKQR
p4lSRYEBxAnSHZsWM17G8Dekv/1SVwvSW4NU54AFL5qHir1Z3DvFtljJRhZpFcMD2vdq/LW2ACyK
FPXHCuZfsyT8hykKNra7s2YEqoYfr7OrjQ6nEISIfFgtPps1NDmATGqvsTIEa0AAu+IWA2ECA2/y
p1zVd4tnCUgTP16BDjMfwrBcrPVm9nBXhml5R5zbibA4oM6H25bXtCDc6pkpO9u6yFGDPSZhntfh
aPzA/G1gMew8samydCfM6eix9mB5shODYBhR6VeYLKRLz8IM4t7v9gasxrsFKoI/kAT9VwPiasYG
sw7mxyR9JKlbxWkp55PdfzZWeyRws/rT1eZmiptt07njdNDCA5ggIhyB33xl/1mm7iuszY+2mT7D
8psPgpwlVuP4qCmio987CZ9HJ0fU8a7/RdR5LDeObEH0ixABV0BhS29FivLaIGS64V3B4+vfAftF
zIYxGtMjiUTVNZknpxpbld1m2crQqJlAf0RvXoT4WDM3vSXWZLk5iyynfck/bNRGJJljl5gCPK8O
xuxUmg19gI6Bx6JG7JncomphDABAtJXLSuO09bWTCWLS7Hw6xp4WEs0CZMXi7DBCWPsxpVaxHe3p
002tcWXxcOcOkOFI+0GMCaRT1wgoCqKNMvIrLv4HIuPmc0bAOaqMFsOP0SOtaSpuQ6qeEALmGOnl
jgu6WYYjBXpgRFjBbDY82qOmmr95WhHf0LT6gmrzqbH8g+0cLO9SBExvjMg8+aGWbPSa4hO0Jnge
tQDwMKCgJrXKQkeJUjBlpKnzeSgNliK+M24nl97XC/AaGEfUVhtP+VtWDTe0zyfSiLHiYeFeOSVu
YmH/tqhnMLVRs9rkdndJ+CeT8R+z1z4bxVIodAlwHxFD6AN+KXL7vqEwcvuZn3qRFSs9nQ7I7H7T
CXmd7du/qO93vm181oX17JboyOriOBMT4unPpNVP4fQa9uKttADSO0bGyvwvTroCHzpq0Kn+Q/dA
62WxoEvMrXR5n7LISF8LK/rT1ln2gNXFKG1rqVxHx3jUPOusSZZT1dYrGcL0HYOY7QOAJY+PkDmC
Q41t+B+sHMbSRrrXuPrSVgbZkx12O8hgVUID4/TZZ2G66LhN9FN0MxdlAQEdBECWiJByHoTkkBa0
IkRskPzSKYFdorr68C6tAHwxHwriUZqFUHwjsep+Qx3hbo4FdgFk7FaEwXslcByVtfjW885jqeCi
bGmhKtgFIvy0+21Ih9v4ZASFA4efTOsf4ZfXfsII7DbAvk3wOE3bHELeJXvkygpU8Wc20a+o71ly
AIUJ+PGBcPfOQ0Wf7RR8fmsUjgu8JO+W1uNR4NeHgBf3rYJDXMNfH9EsHcesf8wUnQfx1+e2rDiY
8ngnHdZAZD0ztaTDxJkx4qiKL1PvXxSpKBsVM5+JR++tyIhzhzIM5TV3dkmmgI7YkmcbGTHILfQI
48K1uHFogw4ValjOirbfhAH6ctNLQJ3A4bsAsk7XkYGGSDi+sRUy/7DA7epTsudeJgBL//S7dNwY
VRtgfuGTMZhlto/jNln3SgUf1AQ4g4DIOZj8GBcRCqXDt2eBGbq9zVRYz/YDZopAZfIk2+fA4ZPT
NgiBJjSFFQ4ytkbNtx+Uf3KSDhAxvbd62uOB5dbiY72fcnkmDrVcuLrcmTxHCuGMaTjn1rZ2lpd+
xdUb0FqOTW2+zLCTyIpdX4BIJetY/BMclC9yE4yUS4lp2J9YnZ2NAqlRyaydA+b4FYWKPkr1zG+c
AgFnpF8rPyT22Adtm07pkwQOLIydjIF941BfeKwuWf1V60TTL9mEd8aFXbEGpzdrRQNiFjYUjgUp
HHw/Qaq9M/Mg18Fa6UkHbZnSKfGHtyx0P3EnNJ7Oppl/kb19tS4AaVFGssXmYlsk4fiNhfrHL/zP
eHTqk5Mhg43KCRjbmjQiepAo4gnywDy703AxxujXTBBWoHxgjhZgzTSpJZGgwf/H9DOfjnHffAjD
+/YH5xoXu6RKWB8NNpAvyVNR9uVvC/U0qZZVYHV7p0/fzJE3uaq55uEzoYp9ZCrdLoK2v3p1y8am
cGMeAo6iCYyzDPhJGjIc+EnCje8GVxf5WZuMlz5mVNgw6BV8yyXuuGXT0JcHXbRSAisXwIMHp9aH
Q5bY1kK6WITwYN4szEcBA15urcKgLrId1j4CwiRMdy7egKKACm9p+j9eEO510USAf7RfWsvfXsLB
sgNs9kHKn9bCGGffDfIsL3/82tMWNUf0wtO8r8Frnjt0FUAbrEViU3bBEHPWHgin2LD2/VRD/1Hs
GspCHvw+/WkGl4lq84438N2s/beAIvqlyrw/KVMIzCbuxai998jN8c5MNjPipNsw19iMpTy7vhq3
zPHjpUP2V1z4v2wnPvMqPaNGX7FZIPsD1YLDMEivypyJNiLWKH/PMIJFtlXQxcAadhyAwfn0GLWH
YnC3fSl2ipGOTtu2SuYfN3MIELYj+9gkxrYCvwSFZcRW5D4hmTr4hJk5iv1wpg/g4w6BreB2Gszg
VcA5knpoKVcJKr1D+NfPCQiY7Krl2UC9moub6Qtq5PhiuNEJ3lDA3GPvg/taRE1BrSDpbKQoNpiS
EH9oATRy+dN6rMXn5oxdUzbzi7z6rzYLeWQ+w9zgLVE3lBtZVIyJJcL7FpPGTh91nP56kGwniJh2
RQxN8BWH2rmzg6+a23jFPJ1pnVO9W0qo+Vz79MZ8VVrd32p2yQcnPef8KNM/7bDPNIoPZWByMi0m
PnGWbmzD5SF1pschAO7Yk8WirPZrME11icocgWv8mVBQULb1BZEqo9gnFNULn3nZ1Y5mo2+xatpf
KuSdl6ivvucqjl8jhCx7O0fL5dg1g4+AhcMk+1Wo04uROxqu2yrapsH4QijgfEW9d16AoZlRPeRf
6L8s4ZgySvBJ4RPJ2c3OI3KGCPB1KXRwNj66rdyw1oMYgkXdGMxt65DiWjuUo/E3wtTsGA3Y09h5
oOaYlpoNWj9iGjwyc2+LQmF7sz8K2UJV04jYQe+1CIXcqDx800XIaKRjrqgJoGhZUkI0sFKCPdJ3
3p1NWPjjJgItUOn9SxxPH2k13WTf/zWwTWc9AtkQv9U86LVRS6wCI/1gjQvVxk8rpnfQfcwJoHLV
cyYPL3GmwQitOPZs5uXoyQXbIY5wjweIG85nQUzwUGubP/kI+xsN8ABfoKJY5agc6LpWuo4vdkDC
4uVR+pDok3iav7I9MKF8AodDndvqESzIk0TL1sECQr5npepczoFlmu/8hiEsG9Q7S0zU/Tbw2nmb
zUuonYq4ty4Bg4/CbY3nvlfppdWbpy4Sg7Hrg7C+3O1akoD5derhpiT3eAdsbvgQdfLaBrL4G4lf
VeH3zfhIdUgnH3NOWmR00EM0BNhjY3jnWMtkB8IE+TUKNe3834sDA6hMOMpNL3vAPY720Bbpd+fl
wSak5PyGMU/5d8FwVTBjxMifhf5snK7ir64miXoIxzd0DmejRpfmVHW7dnUdU2FRGixTouil8rqL
NZFNgQ5FXhg4DWue5WIFiI6PpoGSNmiSBF5uUa3DwWKADJfbLKMMAU3/0OQJA3FimR4D3WGxPBvo
6tlZRwV4HYBnzk4QdQg8lT46WcbKb4JmKPLu2wTzUJee/1JidV8xTnQwrdMyWEU/ZbAXsrMRMj+e
vwHiUEjxcQofl+tL7Hnje1lDj29XnG3TLUq4goXsh2s0AtfG+uVA0sb0FzVzls7dFyUEbIHJ7/IT
NSW9svlS+517SyP3j6/caNc4HddeB5Qtbjr9O3Uc/6aFcQs0CL+tTQUGQYn3TovTK/AIizbT/TPi
Z1zEdmad/aQhyrwZzO2UcZejK/cuInou6hzr9JDoGdOeQXsxcEVsMseE+ZIxrUl9Hw4js3EbUnI5
jHDaPY9xdmNorxMHFMl7Kj+5VnG2zEiC9UN+qdfViEogGNZa2fUsmAqT8CfyUxclmTpbOWNXK7hX
XHf+M7Zy9jJT9kzDR0WvEiD0k+0tw1DL6KSeeaLcczxjXoHl9Yu0zw4K4uLq7i28v7j6PMRA/Lcx
cMk9UMe1y4Fj826jgzaJx8EJDl4ZGc8kbnBN4MIlVyje5LWsD2Nvq5Nu3cxUtk8KhGM+6DYgIqJ0
IvVk+eueFuF2/4KQqmnFDPo3MVuFMz94TdEtwzN97dN+fHcAtdbSEEcZdrzFjunjiuCCP9Su+ef+
9rDfMzHDYSvZjbGcB2NFdkrHT8B+Jt7y5tWqrTV5w6ikPGtrtWF1wzpbVVSbIUIvwAU++BkS19Zs
NIg0g2aaCz5SQuWHWtOB3bUUSLLzBw+fI+1TEYvjWPPr1ll5ak58MVUfX2gRmu2/z5w11MXa6DOC
p72TNbXe1bLbm+MVf9Mx4or0M6R6Fdr4tyzRr4x3xsc8ctEtap58yYti0Q04NQdHe7i/q5EBo5XK
9rnTWnVq204i62dIVVdJf1KjXy2afE/p8VWO+fQyNexbk7wGYzB474X3TfnavbT5cOwFKskQujZ7
NfTkas609/TseRzEtLp/UEKDEnI0WM+EOeazGttTieJGheYa74m39ek8r+hF3FXnog4Jy+6bbJjs
xw3FW+CZa1UN8S5obHNblDXVTV9fCMJigTg0NSRld9p1euah2YhzPveBrk6Dnb55Qz0CTwUeQCtD
/BFj5lvc16g+mmdp2uVTZU4cfqGEq3VHKOsVYzi8InJhpN7E0UNGmsW+OGsiDQFW2JwtwzZXrtam
OzMF32L1lntUsfFVpLZ5UgN+YmSaABPUEGwqG3mqD5z4/sIeMNzVQnszXLMmB69h7DX/lW+OD3WC
HJ3gHcK2raFn5px6sDIly3xeV5Wk0+9VWJ1SqifJkbPrc1nuui6jhCXxIvUEtcg4PAdI3OAgAp6J
STag2eYICWz9sSMiM4WSd76/NAJjdWcxcsMJ7F0clvznqvfWU4BMxerD8oVFdomASW0hOfbYuIzD
GMOrcJ18ehqSaNortiQMLFysEWGNcsbK//QQxzgJb4yx0qPEhrxILCJ0akt9jQn4jkyQndWG1gMu
kZqAY/VcyRJngVNrH6kXMPZyh2s3qq94tNQpdppiE7tBgMhCMAALxQRLsojQpoZlcU7ANC/F5OY7
zezorNzEBdCoBHRWsvEmH+lFpcr4yi2oP/L9v5rtaDCta6NtSQv8SHcxO/7B+EIWBGtrEgKkCXvc
pR42gLRJxZOMIgCBKSg4J+nQkcToVI24hs1I1c5Yq9pJQouWVswqr838AIK43p1xqvlHVfV0cAa7
lN5rMC6UKHg1yvhFN1XZsUXuchz1KTsmzBg3ft2QrxIH+Lay2Rl6f0lavH5Wy8IsUwmchflZSEuD
SHHKUwFz4P5vaXYdnjPGGJXpA9820BMYBOre7i/RRGc8x9AULFmtUDdf4moesLKJ2WUV7W1bvApF
8Ra4YbGPHVBJTpRUh1SncjPtUd/YQWvgKoe3ilHRexyRIOR9GG01ZyphlfPNdXCYDoyynuJSjidh
5gc9r/rHROExqorm5ucAR4wwh8zUeFznrf+KnBGxcFSj0SIUKbBS4xupETii6NVy3F0gPLHu/aTd
OYQh7QOnvVaNzB9aT30ZM1CCWEdplP7eGggCDKI/GiEl+1Iv+wOq1+FKrDgK+YmfM3Pl+9ihjzQA
A4TC/vcih/zRSgndyfTI3tISfvQuAicHveFH3QM0MLTxexodpkBoDpXbWW9WNlEbF2V/yhR47E47
1Zp96nQwpAI4JPndvAR99hJGMtyy//IObuV5h/tf6Y3uHUqjTHej3+6aoK2OOlOtfy/5QIalnqTh
X+kxJJaMPXt3Z3j6pzW007pW0M9ThP9Hk34ZvrRzur8oUipPTK4u/2zGWTpNu/8OFUpgd+WkmNqY
URE1ohGh5cKiOvy7TACkZqicd5k/NbRMvoqPbpCE9L2jFh/Q9ZhrPBgWoD3bOrLCtI73L4OUqExW
esxG8vIk5heMtGmDshXpZZjBXGTzcQZ5xt54bvgQRMmTmTClEZBsTzFOMHSXOlxgZyBzOcy1Ydvb
1Upv3U1aTAOnTDmcHFcOp3z00nbhgpmuEAxicjHHdcdxvdZGNL+OqG8UtC7KyvX9C+Y7zS3sunpX
BYQ8lPawLz23AZxO8VnppHrGFtsLHueaJzvL1/dSuOj45ZbNLcIy+OQxfnL9On5DFJ4CsCMGuC2c
+K0gN5OHy8u2BsHBpVU/MKpvHsqgbh7uX2q+D1G4zi5lwzeZWKxF7u8aPWVx/u/l39/LUeFjv2Ub
pm8rVrvHFiTCbpqiS2r3DWv0uWya6A/OHG5Ur9Xabjub1YQtrGVmIcnX58oDJRxqhSxmnU2oguBa
fimG/vcOiii09gpUuNo2Wem8uhks5nTGEgSuw0qhxT6bevzIqLKnLFEbxqbRQbYBVTAhVcY6jvKN
rP3ol/8ctKpkeTeLogk0Jloimx1HSU1dqKWE7g0WkKZK1ZdEjtxMdvgQg6gDHRLohwIJEIvBWzWh
EdN8U10LOcsoq9S+GPbm/oXPSUBRpH1WecESQm/5DLKz+ijc5DRV5SZu/OzhntSKxYIzx5SPbBOz
A4nlE+BZAx5NIzN6/TmU0Zq8XanJflObub/RrXR40h32xq4Th/swQPsgYmhzPUAmN2guYNi4w2SK
pcOKWcIkDlFOTrvVcmki52apY3Sq3P47eYyOT92wkk0YnpNAR1BfNdEOR7i9wq+Qb0SlyB/oDe2s
uT2M5VT9NDVdikcd8dyOlbe2DZmeTMEKJI8E55BOvZGEAflT/U/hH9xkjB/vFWdhpemWyQ7cd5P2
eeCdu9/YrmXBAuvQ0+XsKUFa8yPNEJsbk6C1rHAfMxXol5kAs74ilhQiWeV76V6vg2BnCHGMUHiz
8SAmfQD6Haeuccpn43qc2sEm73HqlPOX3Hso1ibrxVfq2Lett/NSUwJyJZFjgVDMI3muI68X6GCB
8sGc2cJZtja7AY587DsISyY4dGyMG1YNHnL8wBq+nXpWlo8dmti54reaSd/7dvpr5lZwQX3P7Tq/
8bHe/OS6uJh2rR31KKTGdlYuan4G5SGLlAYkeYJ41HYKfgXDKGGQ3n9g0SACuB+tmOr/f7SavvXe
6b4NHpwSn82DOJLKStKElDCsQ/xhRvBALM10utcDLpYQ9HU0DHeeisR1siZYx1s4WDbHRaRUv9Gi
6KqX7c4gPTdC+QoNnl4EkdRfFoDBDtk65jYjIeg0yAi7DEOjOOX1sB6L1tkSj/L3v1oQzZh2bpr2
NSYMYpczGTz5AIZaguIxqzVmuykQuC3UjN3wJ9s/moCr1x7wWuBDHfL8kGSqSBEK2tJhbWs+zofB
lnIl7HzlJjA+FgDBpWhYfMdsFEK7Y2HZ1/6iw2a1jeDH0GO2VyMt4eRkvA3hFAZnF/OciGCUhmP4
2auenXEWwarBQ+QNRXuOuIBX7SDf3cyFcVYPpHvx8A152nxaWrXqZHqgxjaeOyaaj3HZrhkFN76n
HlmsYWEL1LSPp3FNcIvzoY1GsFaNAGQUO/uWmcsjWkYw5xW3UqXw5TSgYFP8+jJhT2Z4gQX+RaFy
8yJvSzydoEN3rAWSxJ+a2ZiIkLYsChQskCZNnog79UOj4I4zwYMeUZGQ5ocZmJGns2cXeJT3sQWb
VCbVxjnDTuLCDWn2tuxblPChebQTrIRtgyMsKyuc1ox65tufniFsXib4gwKv4///K6YS70NC8nxd
8c/w/CIyXraEXu+qsNCX92/bkKzVg1bY2MxhTRDrcO4ZXS7/tXdwG6Ld/YGfrCGYBfb7qOYEFXbk
rP597HFrr6yxE4eEpFQaC4g9SUrcIz6J/f1OafjFrAsiCQLyVgecdCUmk6uKkHiZUfceZ7XgwvK9
AwlI02NnPtapRO/KZJBWfEBQMGce4Ufqls7c+AMHEauGTRKNV+yvA6BSeyidQDhs9DJhHV5dS8Jl
89MHNDrFg4EH3d7ZtVcexjwczg6OTOCNc4mrpuQtCtTLv8c5INZxT9QIgr3S3vm+6b50JVQarFz/
7vjWKMRyiPVuq5maWOcQU9ad79obg5kZuRiqPjA2OTlCFru6pdC9t+VYH6a0h6vYPXKjqceIbgRj
ByvZuqwfx8z+0GIvPOV2zzOianFOMUIB+WkZ2do840Gk9m4/sZcx8PAFxIvcM4+k2T0BfWJN0PFR
kkVy6HnelonrWw+0hEh3w9o8BNFERmnO0Ngb92RzZ2ezwLVptLAB0B0eBfcogUoMt8aG/5iZAkNn
xigdMTbHe3OhZf7p373k+JT0hN2sh6prb2Op1/OOPX2t7eFt7GIGFk4vH3svRQLDvXx/8ToSJa2R
BAkvdV//Kz/M0Wb/M4GYqCEMnwKf08NHNbj+d7pPWNJWXR6yQnY5iULHeA/Dtnty0oT0q/mtM3v8
WlSt/9Wvk41dE0l0oU6iZGxqt/qpnf/w+4simGThlnm8duDInFTbUtWBi2BJV+LBmv+eb9fWLowI
OOdcvjD5AKXaKDJA51GE1UqSWxg6cIP7fHOejn/TRpSDm5dcqcyl/tBKV9/aUdRvQNRcVI6DzyyC
5BYgjK3plWXa5a+6Q3kZZk2DK6qjmHZqd8+A6AjV+y0H0ndwwVrJhWbJZu+OLGyA14Kqyk8E3xF1
OwTB8V+RHSNdC0Y+skpozxrwyoNeVOkrhz5kstl3rlUEL+oKLoofsGOtJ/vD7/Q8hbTl62rZZ8ne
SVoWr1VzjisWDOmorFNWusbaY3U0g9BuyPu/ybFpLiRKEuzNav2zBrgGMKzmXU6m54IgpVh42rm2
vc985pvJll7oPmCkSCStya+MI8DZ072zbzWwhnORw1alX0e2E2wNFEC7idnOko8p52WWaAxsAipv
R3QPJEjlW1FoCv8tX+pzSEAXjw+BaDuEKSRsqKi2HgZHkMiV1952KAo2a5Yljo0WX7SIyUkVFN45
l4Z5c/TqqTTxOClB8c74B/Gp0PuHujN+oEOMp6DPb1Gkx7dQ885qAm1b6B1QGL/Goz5vCurKhK+O
0SKEtuUuIjKOFq1Fka+mhgnQqqh6SCsgRqgM4voQliTKzR9CKlfyBXqhc2xAZ4FYzE6DByfs/gSl
ZuMXC3r2l5EEP+2RatmyAiT0iet8clpAaPGMhJtRcxFVNZ5t3yHal8+lKTzsMU5yQGHn7xQssGWR
DZQsvnN0oIRsNU8h0pEQxV0burZJA3zSxkyu7Mpj62cT2FbYlEW5mIL9/Xm2R1WA0/MprdI03YtY
bSfgBIe478kmHzFqlZI6qBAq2bctNh+7DHEAz1Npw0V0Vxg1TIN0YBVvh59xaaWvpHYWC5yCJot5
uGX3S8KXBJKMQYfoROonL4wRhcWpd2BZMW1ai/06JZ9D/IbZLplBD++C+nGZm+66B1OwtsbWftCC
4sesxoqrgF+NgWJxykW1RXWjtgb9+PEhsXFrMozhPAqIjRfjzRYhW3QFgapjRY17JKbsvR+ieT8l
a62H68+IeriK+ifUrHzXjEaLNQJLquo0cSiALmhNNV6I5cDfcM8INHQCvBAUJee4yz5p5rOb1PSP
JBm0jchcReY67YMb+menEXtEp9kziGqc0e0TW9UbOdrVkifVW1m9rG+kF0ARCbXuHKquf2AbfOsg
Am2b+/8r8/VmxUZdbmEcWBioh2HXpwCgst6nMJziDLz8rCaa5oFOO8937n8lzZjSxHSuBO9iuEuj
CkM9dBwEHyaE5AEnzSSJcaANZ+nAfJp7lyPOtbId3H5vRbRBt6rn9qqJh6/7mMQckXFSEJJCC7+3
4UdKzdPQm3hP57kUswrS6Od5ikjd9JoSPDLm2qfbKZ6ZntFQECNA/XeBqZIHoq+YcthFOMcROYXO
yD8rl1FbvTSWYGZpY/MvSpMYmCq8MEQlpSaLxiveMQsrKyFpLnPmVWkDkNekvfJncGIcmvq6syqB
fouuwyyIbYCfZCOeyAuICiOinlD3zFM0Yu9VxrM956QJYflbM0i7VaWdQ0qZv6ksvv2GwoKCU24H
coxyC0tzA/li52Nf2Xu6kywE3x6+/YKNI8PRdW97aov3kYNaDw6GHlbHEubB3rNgmPQ2T03M0YO+
TEtd8LdzCt2ErwiHuZeAGbLEk2/CJ0bGNUr3VyIGpL7CGpzzEG91N2wObMQQbQcVcD3PZYE3Fxix
P2bE3/7/F6s3vv4HNB9Wttw4dpwrdDIWYi2gA3utq1+1Ppu+tThTt6qwUFvMDRFSLf1Qe5uiE/Ma
WcSP1iwb0ezcW44EcW0pWb6qsQdEUQ37jvHBJhsQl0vGMysq8YL4ula8pgnFvPLoA127BBXCFH/t
+Ij/2LB0W1kycHCVP6MP4uo2Rv5TN2T0AgP7Cukjkks7WCkhbiuvynYEiw3X1HPKh9bPu6deWFsH
j+zOmG899NftvnbFISYE9MQAzbqWfcsiyKTqx3a1EhFZMkb00qnK2+a9uyiUPZPY03GRgQ/ZW9x2
rGfNky3NYlnkUXRxiU4vC6LlxDzgUS6eDi5Ify+DL45eAFPzH1Ujdzq4Ec5uRN3xHAUFCrD4NCfQ
ZXrC/zjnxj5EpiWvdVR24Ircdya96Ytis6KJGL1U2NMtENRD6ToBXsbGfV+FDC5KlrAI252GN1TT
FbjBecmL63itBZo4VqlZPIxO9mvkzrizugzP/Pwrxb9fsRF3/uKwxSPEIcRbAlw9Ui1J6iKvz16D
44DtUIdpIy6PXlF/GBqTb1npA2mmDuepRW9cTtE+Lx3mZcLcW3k28AimB5Sh1t7I0fJia5te2hFB
P9z8oy9s52I4HkhPwNJaXANmdioQufP3VOSNg2aCDoDOwzq7OKBX03y7WYrty1C41grBMsjVLD9i
IpmO0gvKNUELpwpdNqYuDL9Uu29NUf/0QS8OqUX8hAbaElCKGs4jZtiZbUhqa5vB54Sd1mBrMWEe
J1mwi22kVWGPL+m+Mw0aK9k2AY2iWc/Cd2Lc5unYfSbm+qLf6f1T4nS3kRhyws4YnR7nL436Fk+F
hd53GFBrtS3ScFUCy+nqdO+UXCuib18rxtmzgMRDGptyLxsGKO1MIAznM32o6sKDnK/7+0pjzjK3
Nj2I3nM3EZqqVUQ+8EgTb1o17Pw7IKyCPK0gMbW9bYYw+EzWeMAF+AdpwGHC425Z+kOpRWp531KU
FPuwFYr6AGL9kXosW6JC8M+k2ErcwcI+FxPYafyFJ6ewbNxU3HRDwYyCzdKxswLzKECirYMyS3dJ
Q7Zh0U6Q3oKivdRUF6+my8HWiKReOm1IqAlSX8IPAbTqMnyCFc45s4HkE/+WFTbqQgzxltoH+5Cs
0y1WW+6uWuaLyeIYNdTEgCAc2iW5qRnxA9qhi2V27WaZSq7ZPyC9aCn16U2aWgrQxYeWmPoQK+SQ
7AaZ3JD8Iz+U/EvGbJSMm+xK+u2uT8r0vWrFFj1nQGCV9oLye6lJ6R5DZPwnzg0m6eF3TcsLIWs4
UT4g5/PbwxQXSLZBKsWB3hxHLexXga3sxdhYN7fw5TbPpi0izPQMX4wEM+3iMyFjYBY/5YYMv125
zG0dLEEyaWeTJQmS8t9ZnrIFVJ+cMGQ+QfXXDwAMb16GO0YvXsAIFFeCN+uda3bJashnzxdB6ihG
SWaddwiBawJ0RY8BANqvmINRE2uwnZIQOWlcFqyM56esKoZw58yrjCYbDnnm6ZQZ+rgOK0GfIrD4
eWGh4XTfGZ3VHXObnrthAqcGnh//Vs87nbowuEN18wQUTK7G+W2KY/3vf1zVymx2doeOIVHVB45B
LNG9aywnw2aWZQ42775pbau8pV+nRJMYVPdDy4J5HIzPVKIGZ1w8vosxbNeNdGGQzR+rssz1B9QS
TEP5UcfKfb4jjZFaHSaBJEhmlc9eKCuP1rwcFW7cHyiKWdu5Dx1MBcKde+Zw3aHrZHjSu/LDmcLs
gPrMBe7BYLRpKmcdt2V9vhd3XWo21xYQny0D/6lIyDYdqDw20VjZeM65UuwE/kjg+ugmSvOLX9G6
QibQVoPxZGDt3/f0sNgYNG8JKKJa1xNEClhc8Uk5A/hsP5mYlKI6lzpycRqSdKnSbiRVt4kRj9J9
1Jq7awuAlo3uXBNmE2erR152/wVgz3OfQOC0SxkMG5/52ztciTlt2HULY3fv9GwkRicvVQ2bU+ob
s3+1feh/ThbBuR4kY1/qak0f5SpDNrBstKY++HX9FgtiOk2v/gwEu0wOGSKVUkueg6xvtwITuNDg
q6l7pTeGOGUZQ2GIZvLLXNz5tz1PI5UeuAXnovtPzzemeKLx3d1/KX3fc7SqYuwPrRk+6lO47XVT
f5hcvzvHUXH8N6SY4hWGG21bzixc2NX1R+8Fr/r4o1T8YQzwLO69A0e5f8jSdtoxnEIuMo1ia2m/
PTjKhyFe6ZOk+MmZ/dMc4zewmpiNS1o+9incN4nggO0K/slmVhDEwxQcw2lggjsLA7WoTp7tfHoL
NZKp0U8ogix62v7epL+5H64t6XITkmBB2qhfWW8esJH5E6orukbWvUd8/Traz52W+tkXIj5EoR3D
dKf4AuGzZjLrLryquqg5HnpWhxguqZP3909h8Hctk8xpwrK39nSD48PpyAVNe8gR0pJ9IwFCXWtM
YDcmgPyxmOC2hcBrgipsOvZMS7fJ1APKJfhqjddMLOo0gmc+IZ6FBk3BP7dfukH9zuiZoWbqV8xC
h6eggTHhzYeGZiceSSCoCSwXcBNGOYtJwGTNjlPv6gYZq6FCsxZdYx5YhhXr0fXLfQrmB02gYgU3
19WJhO4fjyQeaJafH5zpJ9AsPPz3aWBVrbD/as8hbMCl2eFfr9zulgE5uISRcyiI4UkW8bfKZX/G
DhYtJoVmjIEPVRq66GVQjtkGTih2mFbCKiupybA1DtcKKVmnG+GzaVLRIRo6hwJIFwIugPSp7i2q
ivNF2hmATVSbwP284VQH3XdZo8Cw2eAf4y7Wjpa+bwnd27DM0tf3k3SeAmpDk15D4kqCCJiK3a6i
WQbQtbTjRdj/j70z7ZHbyLL2XzH8nWruwQDGDby5Z1Zm7au+EFVSifsW3Pnr52FKbUtqj/ttDDCY
D9No2C7UkhsZcePec56TbqNZ89GTdTK18fDmudgKR+9+BOaIvN25inxmT7quqV3Zd3yu9BFW3ZCH
G8x2+JXn+x1xxg5xY0pIazJTgdAdOK23dScYgm2vjxvfywzUoPdmm9I+TkxgVlgLI5oAngtzmkP3
4oyHp/2DF+t8iA08ctlco5BXucB+3lv0rQKu7iCTjCxm5XqI8/KiV7TC6NrSSjMC0W2cQD0S+zDt
tL4DtM88HwCwfxGF7Ta2i0OHdMjezRLG2uQa76ZJXukDaJ82IQwoAvjuBKB9AgNFvMRisyu0ZI4d
Brcw3y122V33Rj9cwIjtNjoex4UiV9AN42FT04rOlk9BhhnEadLhJnDTBqkc4Pi00g+wTd+MPkiv
IoePTGNUNF/RbVVE5FEx41Vl/lyg4tiJYn7X6l7OB1cEMgPh4cAw9oDY+ntMHsFK1d1HwQqwypPh
MY8mbTuaOHbTBlanlrugS+dL+byRBXBVNx0niPNmkdAFxHJLc6qpWjDA3ss09XwgFiqxx5RR8Fy0
6B1qW+YJ1lcNS+HF09EyxwujnORj6T8JpGMbNertap5knhtkdBefzs3GSZKjmJHSQEwqoV5Mg8o1
DSFW3I7YW+y7OlHp8FKTBIRvGbLQnodCeYK4yRtIrRxiGZNlgb88DmlZ49gvNu7ZPge+V19keHmC
YvwoZwafVJvz0UUb5zyFirrz3PbhxCKubCFuGwFpA/rxMtbVpUD/ssc3qY74xVbDPOioeqCsuW49
cF5EyHc+BTVclLJvh4vzx11bZrqquLrvtM9x6iDZzWOa0i69BjsKN0Kv/Z3pajgjY694ovTlfCbr
eN+YJOClkXS2wmlI1dMAHgypu/LNVl7o1kcLvDUdd4BFYP/ygwTp49vmSN1dAyo7I+bFGCRIxuZ+
hE5YiYxRxo/ESNKAq7ZVKvxNlUUgtZhSaFJyuBaRPAUW4SgjjUBGGl1+QRqDWrQgKPMxl1+PqY4n
zGvaGZgSA4rvYQCcxRatIUjcMfjVTkoiWaZ/POhqi6I8uS4jBZsFDvye+3Ik2Sy4Y/ur5iIiumic
6bW3ivBuAkd5Mw6wAi3SgvZf2x55q1xg0X1FAEqRb0hoKh+tOVYci9KCmW90tHFGfx3QJDZZHFre
82F5A2BxuALl5NE1dqwK4F5V3dXKmEesJXotzqsGPIgrJESwdMgAPHb++KXo83YNTqK6hdT84GST
/jSRip50iNFBXbP+pv6rQ2HXDW53KkHmnqLEAu1ioIDRHOMyJUe37+5b1J3PUwfBcECstTiLX/gk
7uWATKdXDn2kwaLyMIwHr6XlwMgNw5dE3RdHDnC+eSpHB+ISSzDiQ51O27wDM+HbyjTur/oaW1c9
Dv49zQMU7D3GdE4b2bnz5xjBoY9a+bWYYK4oTxAFERTd9dwPq9wvn79mBJyLDWHOpbClmlvY1wsS
POUyJqN90daaczRMGa+iyXKWHd32TWID10tH0RyKMlWkfbFlojAEaQ5QYK90HQ5YQbvi4KrIeuIk
1bJZJHteNBKGKCinXd8M5aXjycdI658RMq9RBaQ3UEK9C//8U1VR2WxyFDhTUt2FXv8QBIo4KW5l
2BfpMp1PtkObukAM6mE/4F63uo55OQUI4hKqpwFV3C6vDfRPrYMTAn9+RLDlvpgIg6eXo+89rOdL
Qny3qLiTq7KOw1NKYA3IoLUahvF2NKojJNLgwmlRb5VNT/LtXAXnmOJKpKEb/lR/mIpXklFIUSEi
T48ycHGt1x2oYVIOsHsNzfQ4X9UN6KXO3hD02NzWsXlJlq67r2w6Xy4WaAY97GpN6oKYCS4jRrRX
tJ8QTM87hQpC5iy9tZ4nGlc53rwVcmSMbdqX1DU0GGFTfdVxp1aN6x+6FL2OpdtvReUQFNagmLZi
PXgus5YWBXkLmiMfKzucDj5wGeIWQDudhZOCGnPFofJz6iH4rOkG3+eW9qVnyAu9wP0sxbFIb2pz
Kp6KlrT3sK4flIQvnUym9dSWHrr9ocGpR5QNgb/sSOey4bw+apKB8lSE2doJPe0xqS06+WZIpsXc
07SKanuGUOMpgaftz9z1ebJTWRR/MsCez36b7Dwbid/5qFMbJeaszDOQ0/P6UtNXYDJxaUXYzciR
WuetSFajr7Piz0c/w8xeFa9hn6MQyrk9jSQZV+SRVC8SveziRMOmuEVUjijJKfr117KhSDXJwKCH
kGM0e6VIzwz6DnCyLzeTBwslpzLbnC82pcSNDDp0YgC973ujyhbYmq8aANaIatiHTFyym2mejheR
+/n87riK9nKKZObW7sEjNg5F4FkfS2sHKtzcCXJnOBuyR7E6r9d1XJmc6uZGbSEjBhdOYz2gYgdE
TkAhLRfjsg40sUeO19FgxDeFJ28+s6CyI8+giOhBeb3c6MQlLlwzJXhnyMlpqMP8CjnwuNaRXl4k
5bXSQuc2CZmii8a7NMwGJqH4pOb0Qzgx4TJT2Hd7lySqSM5xJDhhzay5iRg77M6TWARre1XdSG24
rucTnoqqR2PIj1Rc5YtZkn6IaQTZdpVxUgO4q5zEf8BzyHh/8A/0D3Fi9aI91CPMnGgsYPfj3NnB
MyFhyMmefTxjOslCjUSFU3UCmwReStzH5fhRWCSBIaAmwnNYxPgDt/3UgXmKaV8WM7nHAflu+R5T
zy7cTFmgLVtD2de96vDrlRWjKKqo4Ka8l6YPOkVBTepcKDpdNTtiyjsLptYna47LQ9hCM6jPqMJE
Fh/Ol8LURuWFazGaN6YhvRpoFyyGIjpWdW1/u977KdQOdCSh/vgAgl0O+9+2apSe2XLiY63A7mDo
O5cO7N8ZchgLDVDJSBmqIXeFLZg8yJHueB8PBz1okVVHJXBPB4TU+RKh+VjsQ3DUTdiVcMLdZ3dK
k9tSOvFtK4ebuYdO7ERxTFXl7xsv5H3IjbtOt7qnQF80YxZe+/GNFmTRVTvh6EuTSRwju9lNZWkB
PkROA5W6u8MhUjOAwqGWAlFYnK/yr8sbA2AUzEhm2ETuJ5KDyR8f9n1ix+RcqrVl9OHV+R8RispG
QC+HomeDhh7CTYMedzNMDXlfoiz2PeGkK4n7CNHkeDyfM4rK3+WFVp2YlnHm0uHPOVlg723F3LCr
u/DBAOpElApPgtSPc8XmmJqEYNbQuRjzYhXZfrrF72iZqnmOK4K8wtFGQNBp3bbT0J4TUQ2LTkB0
zfvZeJKFSfYU5sW1bMPkycvrTWSgmi+j2HpIygTsBGniy9pAX4RV9QkXQbaqbCY4mfRuIsmA59xR
sqVkZhugOEKZxcEA+rQV+Pp+ZGfmLxJanXdYPikSwa9isyyA5efE2tpiqnd5hCRmiZg0Gx9UF5hw
75xrPCH6WbqPCOlS88FWG7V1OyC52DF6jXez4Z0QGYNse31acwho4Ptr3m2QNqcG3DwSL0yVsP1A
FYw2HZzWCkmFz1z5WLvBuh1dfVeL8sGVnnFyCsua8StCHPpkuDHaNLpUrXprNLIbHS8sbgeTNp+U
gMgV02Q6NG9jNGChEdPteWXDGRUStk12+Gg3QPZ7OkVhJEHPR1Z5+nZsE8I8jLX3KGUfPJGHN2CP
99hWa/il4xyIZTQ1R00cVfuMxZvjBAJiJRm/AaeNq12N2OvCSIxTYUFLr8jGDvyu28Er+EILTr+I
cCOsFc6dlZqnCDGnqUTg5XJMj4bnFFg09rt7VkxtRq063VGXpVoio6HDLscIeO+w56ajshzCtF3Z
mTkev957ZxnRrkmZCMi2DGHLIcjMOQ8uac9PxwSKBm0IXb8dYj885G3+RJpDuPer+I1XE94hJWoW
XWyYF5UrykdBv3k9aAO69o5aQG+bdK2bMXnU3ujcufV1Old85SDbg+aFG6dX0a2XTTBH3M9OpxN4
UdT1jQgztday6LOHY/WWnZ/poKWnW8gk7Kt5QWRmBKEg13vmNM4IAqPLyMsba7GK62q6QF4Ia2MK
gcNM2SdbFm9BROQZYE+U3KPeDYuhztRFWyX2MW70C6MnWRZTn3rzGPVmYfrFSirxBHqYs1LsvotR
f5wnDptBAA7MovKGcCFQdCfULB3nKt6oHKX5ylDsBDitAWSA31ga80wQa01ygn+MbALEEE3ZBmWq
nlry3q8ycwebXaANS9wLhFvwM1TqPYETQ7BsB+FHvdWygzSgA3Wtka2Trp31SjbomSIqTvTR41Wm
M8DnPohvB6nuvRms0qnMWNuD2R0VJpGNa/u3QrkZ/UOoFm2mBcc+fde7iCNx2NNm+HoRewL6LRoR
vEFB92AxPb+wSnwQU5jjAW6qU9T53VVaRxDJcm36VnooDYnoeWSH74kuaRvmW/yskEvpNO1Tnuau
NdGDtroZPZu9RysqzZIToczTE7wC2pxUzhzPV93s/uiD9ug2pcPYHGtIkjAtQ7RzpwvsIQVC0ntP
6jkUU/pdTRfYCFgKcZkHOFLmr7osy495ghuBo6nzWKAiXbk2U0ZwUNFOTGiCwE6/2Z4goujcb3FD
+3jO9TMjxJygVfU04cCSR3d61Hp3doDRNeRMlKvkWXOS4RTOcH8TT4cVMmkOLPr8VtsWuyz0prXK
fQ3IDDfE+fgU13mACaYgDiYjSXnQzeHUMfkChJShDDk3Ifz0NTnLCRsHpkYv0wu7zaxdEav2wvK2
+tgS8zB3H1mfLWbFIJrmwp740l6VQFHqgfK2a3eR1epXji0fJ0aoMKDIUjLwHuBhBluhte19gtqI
RPpqegoSCYKBnwV/w9lxCDQUnzXiGxnkSDZra8M033hJItqxbaYfx6B5mWYdYm/BJwsczToMou7u
cbC8Nsgz10CDMeM7rfY49OIQMHC/7dpyicwee5VqzBt2ehjaRcp0PasjQF3dwceFxXXekjygCnPt
80c7tx1Q7WT75FxqGzISq0IVya0pZHwlM4XnJU6f68/024ZTiiDjax8GIii2lqxwTjQHoDI2hbY3
GMitoCQSe4neeCNn918onAIeSMeOlChzHYRBcMvG8EY5hpG/Jr2ZKIldmqSnll7mhTN34WIz+QLf
1Wbl6Y3VkI6350Hl1ETyMk2LF0Yv/VHrBcPyaQ37YNpTQ9qwwDt3T475sMeHPizyaUeTgKFEyfRc
dVm3PbeQIfGvu1ZnEpgCXG2aoduKVAzLokjCZTTkxac+KtHRhNmj39bPJQPbhdOZyXXsadEJ85u7
nFlY9ltApEjO9lYwayS2pLIqQF5p/Rir+jrUa3S581epDsHXGtKDPZrVmkUxZZMmsFEr9Dt/KIwH
5ECEZzDPg2uXbZiri70ywmBJ4zJ/EOkhSYmuJykZfZx1M6cZoK1kBhmoV6iAV6OGI6OddN4m7Cwl
uhReA4ZH6TgFAin6B4pGVmxAvWqrFGpI59za9G7WNEdm8C0Mhjnptsm8ZosVDjwz+vg4RB3j3zha
n64YrykcGi3RJapwL6fM7EjPbe8M0nawfkDG1ZR4qiQUAJUTYzRxiMavy14lwDd6EFsACiQX0dCs
Ls6Jc3/7ISav/vt/8PWnohxVFITNT1/+/b7I+P9/zL/z+8/8+Bt/X939v/tfvhTql9Pd5v4vf3L7
Xly+Zu/1zz/0w1/nGXx7hqvX5vWHL9Y54STjTfuuxtv3uk2b8zMJ3ov5J/9/v/nL+/mv3I/l+2+/
firavJn/WhAV+a/fvrX//NuvUri248jvIvrmx/j2A/OL+O3XVZF8Ln752y/3r8l7HUbZ65/+/jtS
ut9+NSzjgycsY84/NFnMXSIS+/ffv+Pahokay7KkZxPemLN8hL/9aokPpm0JwrrQMgjLtsj7qwso
LV+/ZfEUPd3QGfPwB3/9x3vxLQLz6wfJe/Pt61/yNrsucLfWPBvz1x8CGj3LdpCQ2I6nC4Qzuqfz
/e8CJE2dVAbNSZnNZ19i+4F+IRhLSLpzEEKarwsS0Qv0E4Lrm1YLJ2u1+O6d+7Nn8FNE5D89gzmw
8btnEPpNYkmMFzdVSS78BBOVOEDa1av+NO4R9XH730Ttx8xtlg0+R6l9/vev9VP0iRZC8aX5+fr8
4eL/794R/wsvdoOryCV26rvP7J+u9utX0h60T2H0qtV1+/2l/sdvf73WhfzgmjgBpTAkEiLT47P8
eq3zHR7JM12Df/50rVsfkL/aQgrLtfgV0/njWjc/cPkzghQkzBrCEd6/da07P+a/aqZhC9vlT803
wXeXmGRqBy2ZLGsjSU2o+qFFU5Tce6Le5N3sZtZn5hj2Dl0QiFe0JvljENcWsR73N+gDi4PSh+CR
Q71zCKb0GQPzx6Gt6suyFxwS8+zeVR1BUl22Tfse20WYjQvTJwNxwgAF+77JD2GYitvQGjRjlYFt
urO7fM5GxG9xUBlQ51U3RkBr1PiuCJtdmW59X+XpRz+A6uZNFvJMv/Q3oVfAGUXqzBHGA8VpkFqS
OKJbhgEteCaAFFB1fPIsHZKLH467opxFpbqkeEh6/Z3YuHrn1Fr/yYlyBG5en9/A+nTIFR9d92Og
u4j06TWsS0aVK7SFnw36jSCeskxAwbHSaFX3WodKb3A3tpdBidWEAjyb558y3YdqPKVPanKDe4lp
BjxHgZzDJoedNthw1KRBNnwQWTdVMVrr2jWnTZom7SE0csCrUFMBwuv8Z+IHTFG4mmgx5/LOVR6o
BL8hudPMscaTuxNcKo6oa4RG4Q247fZTbWmDh0PQIUYp9Gh8mMzED4yTikOR6e6aiY61te28iVex
32WH0kFpNGpufo0httiUsEaospMGTRoy9K2livxkN665o+8TX7qe6p7aqCuXheaLW0xz8mqEdH+s
SVB5kMp196pwWigPFZDsLEuvprJIMAVVFrA6uzhGggTyWJEpRrIVdUBbgoBrYngpmas1K8j4BSA2
WMS2x3lTh1yvrRlcRvuAWcl7N5r1QiDYWgI5Hh/Tmf1tWdZc86nyNBQB4Cr+LCWpSWqOT4xipAAh
NCIel8hEgx0wC8IlxvrdyfzksrXpLwggAbv/2aX0f+8CyUryt39ss/+0QN7B1/yTZZHf+X1ZtHWH
robtupbuOZKN/tuy6H0QjuHqkjXJtPn3dyWA8QHkgs7/XIOuveGwRv+jBDA+6J5wCXyW+qzYMOS/
tyzO4cF/hAv/sSz+tPcTVW6zq0b+NlCI1LqgqbaNAkoHZqHCnFk55HSE6TbpvY7z4tCscV+pLS+i
XZZBmh7jLo2xkmuPjQfeInHDj7mVfyxNUdxPjYE5uMNgz/jUBS3pZxtQvExioGXguahd9E0t5FnQ
CvpCD8dinoaqTRqYCGq7PqNdVPsHwxmsL6xl5CiA8N7gMMP8xsm/fxv7Rj+0OT3ZyPP0tUxQ9agW
CHOP9vZQif5+9OLuMpwnMo2Hp9fLbBT+ehHnK9fRjUVJeN2qFllxHGhNP1bRrOsH0rsbxCB3OArk
ppTMBji2D3uAZcT1WBOd/FjCjw1tdAso/R/JVEDjHoXju7CABUpFx2H0mH+SouwuRUv0FjVctutV
oO20uYutC6Y+0octgW+k+FIIup12uvZGhNQMy4pNMmpiXYxtt/ND0h+peeillxVndkwq7dJUwW2K
aWAdWvmph3CCe6CCRtkGfQrrgYQa5LTB57QpUf7Hgbj1cn/cugB+YJ0xFR6kQ0shqvtNIgpt43kd
zBgZ7XLXfKb9AkW1JozGsYmQKhsgXBIj6obGbHHAKAKPONPGcNMO4hn9xH0Im9gbcPNkRZJvY1ce
syYjC4ixGSmRtrvrLA6fXc9sBzgl/Ifk5BvlBl/mqbX9aUNrwED25KDjUBm4uIkys2Uyv3ScdLzL
oh7oCrSjG3e2QVKdIL1uUvmxthprWZStdQgGikZ7QmXT+Xr52Im+vIP60a1wComLiqwphvNW4y+M
qWJy2Q9E2wyRemzbut2Kqa/XtuZmO5lh3P+/tfBrscjy8V+vhcfXsglf0z9ZDvm1r8uhp38wHdNk
tILScS7qvq8SpcWqJzzHg7k/L2y/n4j0D8hhbZDznM5Ml1Xvj+VQ/0DCvGtw7qYiMHHN/HvL4ZxJ
/8/LoZA8+PdVYo3+IumqStsiCYDoUeMBRNN7YBiE7LxHfD+EL32NvCF2cFwbL4jL24Wn3bZZf6yG
ct/U3N1R/AntcEVfongxjOCizoYXpXGU98yPkX1nwRPYxu2NqcCwdkb2xc+me80cn8Opv2fNZPdG
0jfpdb6wG8J4gzqCumWFl1D79gA38QnEMwZAXrZ9TbEkki1hHx3Dqhw07sjUJuzUIVHucSoJojbo
Wk3pF8kzDpiD+YwD08bYlYygF5Nxb9YuESAGIFHX03d4geaK5DZX3W1gqOewdj8Njf0CDvC9lbRk
zRaMsGk+xd20a5W+ahvvDdjpgFsTHZcPEhFWxVXsAc2rsHGV4d1Q8SxqjwiPDmYmdPm1LRQAHOOe
yFMDVZV6r63+thyrQy1Qp/dBBGN1yNtVUk0BuNwOVklI4E+A9Lg3Q3czVrjuCI2mIiXpIYqCz1EE
tL8qIwuQx8RAfNJWfqUtTNAbiKNBkKQgXDq3ufGmQoLgJwl3nvwTSqLhWXmYe4ccA15ILuyZdDKR
F+oyj8hkqPLZ3OqB/iDwAQkZ4xwS1EgY0Jt7MTW476QJXrcMCvTFDIe2URsNxxAc5m4Ov9O7jNa8
bDvSG5XzefCqYBFbn8KhAqsqbWuF0G0ZDJa2k4SWow2jBVrqAD6VtizNBh5fGqgl6AiSXuf3pvDN
amcjXqfMS9wv4dxrg0t7+X/LFkvFf71gLV5D9Rr90AEyfq/cHFYd07FtwdHVYYGxfl+q+A5hkJ4t
Wb88R9gmZ8pvzRvT5UBrGMJzXWo7w7DoeHyr3Ezng2M7rstSxT/tuRn0j6ryW6vkr5o3zk/NG4vO
kG3QHLI923QBos+tle/OtXrNwDhpvWpl9HjjnCzHkPQKs+8SXgljCQov14cEkZg4Tayo2wzP0Pk/
xcrZVkH+RP6wFyLWzfR8H6fZq65DJbIx2rhGd6p778D4Yugq2NYaXshBXEJy2KUBZQXVmrLtVdZH
ADc3HKqv48C5yZnINll9giB5TRQiUePWthXZTjjtOre7Z2s2zE3aCNMEPayIv9jIHpKAIHY/WxNx
+MSoBpIGeSrffZ5/0mGif/Ddei6+vksO/S3dEnNT7acyV4K29v3MrVZ2TboFSgiL6dTCB1Lw149j
zX/oj43j6wOZ7FGGY1smY2Quo+8/jm6AkeuPkUIi9KJI3u3R607hulowkIGbhMfdHTZCfUEqtBhr
tYyq/pIcFFDcY7NBtvAS+G8+H4Y2TWuGpUulPYV1uhwtjNZoimS9IXKkwLqaGP5CGN0NzIq/fgnG
3Gz7+SXYtsmVbfBG6+ZPe6CqiG2FaY5rzIQh5i1HQ962U3AJ5uGdg+omkd49RdWqdWMGm/HXtvMP
Xefvu5H2nz68EIbFTcV2b/z0UfWxcD3CO8jpJBMSqOsXId8is/jkju2eqXWOAU5ARVfUkhbAfwr0
HIKNBwgfIAGMOG+pYvMA44u2JbiAl9ot14UXLWom2AtgwLd+y8ZaR08l94hpT0umlrjOtiU9H1CU
V646AXzahXa8guEJLKwakYew94dtrO8q1V5Zmo1SAI0RlvNs/dfvPp2yf377JSvKvGw4HDHET68f
JVSL5570iWziU4ZpQ+hAPuATAXRO4//Wi5FMurRFTJDgc2CPLKlFUj1cmAY6Yse6Cmy/W3RR/Qq2
4VTpyeM0GncqyLcQffYgYU9MnvxRpeCn4hvVMQ8GLUpSmvGAVRnhS0A9UV4J1JH5SGg6Infgi1eN
6T0S5rUzS7nxypx+kE0jGGVWp3dX+pSbi5A0JSAH8bWu0iPVAgkXXVeuRmJCDfXoBM6p0NJjqTGr
AgO5zCKZreGxnvBD30S3Ep/hIo3McM2hZKtrRb7sewxodMQ66a9zzXjS5G1f+rtQa56Hwbyi5GH2
Odk30rFv9Yij03TX9nAW8vG674K9FpnrigvGaeSVCZpZ9Di40a6ttDzcOa55QVtkZVraOqtAt9/E
0idDpdjUU7tveFSVIWRzus8jxtYMYFpvyKvW580RRLbQkLvHULWYbHXVKOY4dn6pu/ZKBP3errKD
zZhSKe2FUoBZY3Un7WrDDnKjPO8yaotLAkJgf3SYSmxea3jC5LNDHM9palyN3fClg0o4A2AY9N3n
VbCt4AyWUIDjVlv7Eh9iZ6wDgjXDXMwRCxvgAE+wNC6dvlnaXXoR5voF+8VG4cyWDc+rK7c1OPAR
f8mSieNH28FEYgfmQSXiWREcVy7xXoVwXqaWo2gxAYuvUWpG3mUcWDdjGL/QPbuw4wzvY7fiCtk2
fr9W/jXSy8UwZMcsco5D4OwiuztN5FvhS86XqCZm+Eb/lBCts3b1hLzfjnRUKJkpY7tF4pc7kfrX
iBMvZOpsObCvSO5cW2G11WCfm4B20Lduc/4by+U2c+663FqJxt30GjKXN9LZmW1hE9QfK8vZ+267
Smt/LRzaYX55UO2z4XNDo5PQMGtYct1WOajrLsSvb8IgReqW+/I6repNoIUXXW/etCr9OIh3EXpX
UxZ/0RBpLGJE/L5ZvGEnvNOIBGFlWfWRnm8TXy4cPlzHpi3YHdrqUdQ44Aye/DIrkaYVo31NYgmZ
WtDFKnk9TGLvWBZj6BihL0Fwmrw2JhYaQqkOJhlmeuAdS7s+WQw66S8g+ez3MFEeBJcbxGwdSM90
CYnqFtJjDhkVPoNjql0Vx8dUy16QKNz32Hm3muAp+HO2WcaGHTP7X+pS4XvVnxuZ2isYZERhNAK3
WMVTmXdhDQ1BRcqUJAma2BCkVFauE2Tfo6pXWoHYuUPfzBPbZIIQQEBphAxEslsVwj/oiUlSY2Es
0EOdvJGhvmhXcc7nh8owj0usltHKxzV84NH3GsFiJbqrElrRXJgsOw8sa6l7+7R3dgnqXGQ2GwHw
GOcqWW56IvaRm64xsppsTbgHw95a5q59a0zRY9FbD3UdrKuhP/r6rLaMshdsL7BYm/SIZXwdl+4V
0MTGIdRrXNdVsSXiJ0PVDdjazutPDT0pR1iPuiSHpWDjLdPLGNvaGFd7aYwXsdEtfQe44Ngvox6g
sqmKXRfa5/IGbtu+GUgpku4+k+3JF6W1sKxq33TFDrtvCRYYgl9GiBte65hlc5Bo2XJOb8601hDZ
yVBbT118T5zMJu0tIAVrnYCPgvcZrLF9E+bThdYTl27fmSBVjdGbxeWnWNnbZixXsWznCc49Snic
3cBEEvKZw/BGUOeVZQvGxd7ReVk3aGigOwAIymrGfJo1RHjRyha6YP1JwG/cWoG99fR4xfxxH7AG
d567L0xuEqdku+FucUuUj/GbiJ+t2LlsXXjuIIcZcW47V1uPrE894ksNeYGONwG66k5yT7resLaK
OpqdUyxIYCJt7VpGNRAVJYDZp6SMuvsmLO7KJzuIH+eYIgA1e+QNOyPYE9K9cK3HPOPufzL0fFeG
PqrkDuLfeFXG61qTSGoxtpmQ8RZoGx4mkT0To72r/ILDlbb2hullJEWo5eX5VLxu6FBkNQcXab3X
NHgLigufA23hNOvSfZbeXWE165rMJ7jUDVT1QrM5J4PhrprN2JfbLPcPRGovJlYa1Gn72nzK0Usb
1Zt0ihfLAhXlI1YdypdIK7Bva6jK8u3W4nYP/ZSJkOJzYurK8ic2LR/B/A7r5EY1erHtDXdD3QHj
p9jFlYb9z18XHWqPFHQSa0VEpegq5zJp4/ugjBGSWVz3l1EUzXA5EBnGYlTOSiPJbP6EAit7mb+G
D3scRneTeAVHdzN6T2vzxg3ya5gtC9vqrkwJjVaROsQgIecOJTPCae094JK1CWDFxMhPMvcpnv3S
ZEi6eNqKcdHQSgNhFn4OXSCphfVA2PvFvIyZQXeY4AxokXtr+ZjUTOdIDAlw+vC117S3gtAL6owl
sVgRaBd755mIW3iTJWIfnGH9rUZPN3+i4kZOlt+NdEnTYU/z4HOKcK1Qxl0wdezGhKUFza0Vu5ty
4Bas0mMhTnwOrx73eJXbD1hZCP9E+MSbaTawjit1yJtPhCju2BxY+ttlhIap+ELqwFUSkCca8zGT
x4oBfq3vhgB1VD080jreZ60JLbfeOHW1S0Ge9/a6brInLSSfAcIajl1zGEh88HbOFL0R97P2e8z5
QUgOhlNg0gHf3fasZs2y6olPFsGIhw5KhYHZAQq1DhAZJwf9HNo8Xh5kC3q2u8agwjKJOqi96Evi
ftZ1I93EtnikUMJKlVa0KcZsYSJMXiAwLtjp3NY7+cCKloC7PtWZtk7GjJUxb7Z+QJJBb0fkXnTa
MkvsU1zQTcZIszLoN3sGjf5S2c/gTl/zynprINwtMEtre9grN0Or7wr9wSPgoHDFx0jwHzEAHKzZ
cmnQ9z2YJfoBHKygFSAShxp7TGBzCcVJvQ4VK247dp8DaZDQqgB8T82OrNnlv6ikf66jbUTYSCM8
x0I+4dIR/OEkJlM0wYGq1aqNkvcsbzZmgKW1CS6IZNz89UPNh7ofTkw8lGd4BhIPJsuOMx9pvjuD
+2NAyeLnalWrN7YAzHLuShblPiIHHebBvzigWT82JzljMpuwXcuy6S3Mp/55lvPdw9FDs0I5VzF6
Y+AIQz3pZZ85EWy4RVZ5W3zElPw41tGpd7IjYjN4z9VW4pYqxLjj3K0JsQsD4J8mThYCDb1w2IWd
xD5O/FgwwhPU16Lp75xu3I3KeEgN89GBtdJpYbKkR7Xwo/wmS/EPjgViyGRtDNW/OK//6UtEJOCa
FvFAtvjpw8Op1ojS4KIuBka9/8neeS1HbqzZ+lXmBaBAwuO2fBWLRdNF032DINvAe5fA08+XRWkP
m9JujeZcnBNxZke0dks0BZNIZP7/Wt8i1qbdm5Pq/P7dKKG59vOtU9fy3QepA3l3LVH1a+Po8EGu
zFdYKohSyVe/Hh1/2tDxEaoszQgx1Z8PGzoKrmUaY5hbRSxfAtmcAoKYJhAs7BmUZP85Nx8IS/ib
ffTPDb3LINHRD7GR9CgxOcaHQkTkSm+uuqFeqRsPwQVnmgOZSV+1RbJMjK0VBv/8nv30iR+GpWOZ
qGHDsV5ltX2apHFIYKVMKQxWmHa/vqTGn4oEts5nUe6ixKYLmqA/3zYYNPA2JJ9VCnEzAYBf0Udd
G82tWQbMZ85jCWNClOYmxeQDB/66j93FUG+FJx+Ghwrlvxbra4JmAcH229DAcoa97NcH+RdDC3WW
kn1xnO6lr/t+aLl+K2LCMrkD/ZOGByFwjL+5DH+ad9RVcHSXQiJ/0Jb9fBV6vWnSKiK5J4vnW4OI
kEl494l5Huev8adfn8xffpTqvVCa0D2grj9/lBaKojfqvkYuuimL7Uj0ZyoesyZdy0Dufv1ZfyrW
qdP6r8+yPjww1FlFN47Aszw4bxEy0FmfdgOosH/+MciQhBLl0URXLaj392eyArfpEr1excoXUBLl
1ndLO83+5mP+YhhQn/Up5zMMbF5HP39MqqP6gaIH+HXI1ngxaUOm61+fyaXI+9MLSM1itqmbCAsc
BIMfHj0xTIXBxE/UAzkUTTCsNeJPK3ZhuG00MDVpRHa1mW6MKls37nibBNUXRPKH/9FhOCisGCSu
rVRc76+o7vdlSJgbbAURoVvONvPsIEW50/zpTje7l5x3UT/phyT7RsLgFWbpq17+3UPxFxPfT2/H
DxOfoTluZ3Q5j10kzvNkIuiVuxRatf+j38HXe2uW/Pt6Jef08dI7uhqTwFxd8+OlLx0buJpsWH51
34Anivx/Mn7ef8CHJ88WjW5K++0DqvbY083+9W0z/mqEvvsE58Pz5nFS1E75BBitVzhlwJwi80S1
RlyVUR5xzJzxBOASIHEskGLtuEcroKatvdYAT6zCSha4v87tND0DL0Kt2cr2ubP1GxGJXepuvXK6
+/UhC09NbR8vu2sInYtOsgVRej8PNaOyW0ezIo4ZD5No2ohe43wcU/qEJTPFlLUdJguLapRgmwYZ
QCtLdw1JEQk2a2CR7QbL2aA5hKafg3C0T0HVbAsyr8wIJ+pwj3bqaNHJnaHMLZwxvgIYft0YxKym
8hNawvXkV1u1aqr8ESm6cdOa5ik0jaW2sOIakrIWRZBccc4ZE0nY+j1kBSazYt+DotP74otUbOBW
O84TZaiGQmG9zFiwI9DYBmO5x7+6Zve3bXiMbK/D0V2s1K+zJXndoUsLWj4Gwj3Zmr+dfP3WNsvj
YOhn9azNHFqXkope+Dh13GthJddNbT/amvWISmPdldzfOp12EKMt9+hI/aZNYf1oxV7hW2o/2YT8
GtK/NshKNpYmsNIyEKAG1S6ZBqa8J/X1lFgo+hHD2y47mbL5kuX62VN4gsnbCju57rpkrfP1Rv+m
/Gr2kG5Ltdft7nBlLnp4XW4oIAWl69ptXpp8JuY+2/icPGFJeyuVuy6fbjst3/jAxeLiywCKIwEm
rI3B82TFT0FY/vBl8Oyyv12QCNyy2UWfExXjC4FlWwnKG0PicoIyvMDm32i3QO1IzsRcX2lkNc0R
FmxSiAgCbr+DfQNCxvTPo6At7bY8wR6GIaJ/m73qqeuKXZECx83jlaEFN70VP4xO90UnMfvyS7uS
Y6u2RZVftZSdsOKRR8zGLiXrCDNn9NXvw21rf0G0tBp7mO26IymGdN7CaXG79OWwy/vQXE/jo2PW
38kKvytBU70960o0919i7w8q/g//+v+tqP/Xen5GQdO37zUr6vvf1Cqm9RurLKGzm/Q9A28VX3kT
75nGbwYvXKTOiJ5Vb5j26x/6ffs3Fn22r/Nlz7ENk2n3D/Ge9ZvtmGia9UtvWGmk/0ELWAjVaH4/
G6LNBcmPtQC5CbtD1/rw/h/iCNRLCE6BqDinObMvHCAWMMylRq8O3CipAw8FSfUxFDtgRUBL4z5B
15VDa42SZ9kaz0USQgsj/2+BP+9klOlrMCavLGoG3EcAehPKTParW8D8jyfyiRJSC6mJgy82kvAO
3SpJrd3tqNF1ni0aLW4FnB+E4w2FByiOlOYKjso1cAvaNLXirhbLqO1BD5b6lTNBMceM5VCABpIW
L5mNoR3pTOL20K6siB/VFbI8zdmjGQUf4uTpAUDdmVcPCQshuHUCgPFNN/45lzUpIuBc1qROQCIH
Q4UqGhQZ7B80anY9fE6G4OzUFEuteu1xngYR0JzMRAFDuAAPgmB7gVVxF9tFFQ53sddMCzY4XCOr
gWTqz/eXQyNrjSsWAL+HCrtTvwpcF8nIgto7MV7U57mAoo5dqHvTZjKnbVyMPxK3Cbc6LRd1YknO
VRhC7ckdDJ+yWtNh9x+vnIzkjtK1PulQ06FyxETm9is42dXS9riKrVZWGJvJJtL9G2ATTMIGnwx3
5Lst6Q5fjt9rRlo7SIliLX69XBfd6Sm68xIcPY48H7q70Yh34KRVKNrQrXWrOkgDiqV4JiKBdkTU
jrvefXa4klpirS0qCN5Qw/HSUzJM22EJlqhWbw5yXaqBa+4FGTrmgrQMA7oXv5JUcG/lUFimfZat
iNelzFST5gue8B4F6HpoSMZoYGxu5HRya0NsLndCrzlA12OTljrNM5ky4HlDOhEGXKzUTJsFNoPz
RBFoIQcX67pRbIes2TcaBLfW8qnnT+V9JoZia3RgDWVxP+cofqCUQ0qxtDV+nS+hJilx2wWRdCRW
1UoQ6olIwtJOdpexrPvuSUfPmJJmsNRSNXrrQo2+mXs2Nd+bnp/QHHKJ9plFN1mSPK8abItSZObb
QwDu9iqUGchPugLSAG/tOjyCwEXp8WlXjeBYUt++I474rgg6j+ZaC9aPypme9O1qVrfeUQqm2v6S
ReHGJzG90cXjWPrbHHqlelZr9ty5Y95qlaQGnr5SlGtpv85w9fttNDHAZtwCqyDXzoScvKaxp6rw
V2gi9kUSnDGan9H8f6KYecDvuJ9bDlAnVSFTFrRImIxhZ6aJJlwHPh98ptGSizjghLKISQRTrJu9
EHPNv2vpK3lCZ7ziMTqpBR4sOkVZP6yB2dE3n0b26uTrqTFBB+rUz+fWpT8f4cTA+ceT29lb0yH0
PFPPOjE2KC3w1/pnDxodz/695A4wGzjwnPgPYcFjjTDCJAtDEmWcjUsCkk0qqgXtteRHYxvduq6z
HzroVez+EiKsbFeX2QgR6UM+9OdWh9CXlvr3vIsIBrMNfpKZMo/bdtVajNmiW4/GZ5BS7lKZxEXE
WgPzNmT0sb6K+mKZYN6LHeZUSJrfNdt9hpQYLythofifkl3d998Lp/OXCBSeCmVJVbNjT3XiMniQ
GWHuAJuxVveuJHsAXn5GW57owyH274fYYY6LtadR2M+2mXVbo63NA1R0RRQhcYwIQeHioHY7zdpq
In8EebFtgats/Rh6iAjbJxOiwEqbNOS8dvjZCXsamLzQoD0gp7ZneUqb4Gi2z2XtIWkEBbs3bf/Q
SNu8st+Gu9c5ZL2Q0k49l5DbvLrNCkB9Mez2lXScg2Ewwc1MaJdZjaeKkjmxMIVhUhk+x+g2F05I
ekak11cKdRqSRLUg5qhdyeYsB+eJWmQkOZ3WMckYcLdEvQxLow4fjMTaco/YzBp8OYmd09SDc6UR
1rt0V/t+d7mdVQhRmXB4mnepdWhzbwOi+MqI5mqnXgukmrcQRggL9ESGTcUlWi1LXt8mdfVQpwsC
VrT15fXpq+t6mRWZU6DbPEqLyEkmA09y1DU+9OXl0I2JdKTKXpq0JQlEpHdBsFe81DXxCZPM1xkv
+Ep4Vc2uYNGCvpVwOvoIare0ATbD1PlUEzslmgBMIcNd9zgOKBx4wnlmSfJrDffF7OP1mDCUJjUV
ALLseB2ALPHPZuGdzQCsRZqUp1FFIPQiehXlFNPLKHlPJK/qW2h3v14eLSsYn5wILWUc3ej6rfrm
RCE2LPWaK/D3tqF9NkegiCJ2YzJh01czSwn0hWu4dNSYnU3+VSu+g+VlJA3u+fJ7cYtz+fLsk95j
A9bvhZq6hcEPUUBG1kFreEjrgWRkmxw6u13QSj05o/hakyEkDb5ZHSZZvQtnTm5TbnAhCfA0nc/O
kLernCnK181T007nCT6g+mZ1+nPlnXzhnklV2zuiPbYRlnv1WrscVBFyZjVvJBZ1y0D0n9Tpyg4F
GrZ8LpC2RnlPrgVhOG0SPzgDp5d5vNAuB9R4ZHfQqWXFvzBcDuJyjuMly4EOTpDJnec3MC0y3gnR
bKyENj2RbMSpqH90UAgpuZIPYsZL15y+lo29yC2Um6H3EgVzgf6utNYdG1J1ujnT35Y3H/F5q7A3
XgB0+csCNxQ3VD9XgIiUp8Akcst4GF3U1yYTpZtygU3UTqYLi0JCd1K3SV0QjZbmwojQyU6813VN
Z+Wjnra0OwQOcoaWx491CG1ukpwbstBn2DZQNRoVYE7/EHtWLstnMJX05NWLzCQhJnLG28vN62GO
w4kisLbhKC7XOrMH0qBdGGvcGoBBrCN0Fe4TZst84FVUe6xIoGpcXY6F4B9+JZAsX2ci4Q4FFsei
3mGX4yDkGPYO2d0srHmU1HkPenWY/WY/gI4jQxvIjqkuUFXcSNLmL98noXAsNWfs1lB18FQR4jeh
NGelye/WeuMRfzpJh8EVNolq2VjoX0JjAR4f7UPEt1xO7XLG+cR7bbaHQ1zgErncCguVsTsP15eH
21QDGzD5oiRSrsp53FuHRWjyw1H3V9qi2LrqTrz9bSK/0KBllmsNKUWSLNYqvGbmvbn8rlR9VqsV
LXoYLmbdto9W5O8u5+FFydkPupvLy5x08bPA3gKkQbJQoWqhLjU2Ph84plyNnUVKkM1dxKHBybAI
Ii4lOGtp+cnX3WPQaz8uH2i1/hE16+18eUSdnkbjaCyjunydpLN24zCg23KT6v73tOmfTUWi84Bw
L0U6IxrgYHPkpiu7+YqqAraZmh0uoz408A9l3mYsuRSQS0CdVYvLD7Bg9pdW0u+1yX41LXqLlwO5
fOPlorvqElURQNusP5UWHjz15md8snKbqufQsLd9Ws2bLqrlYmJprqXp1nFJQXHUQgp3EXoqZkba
sC9m+OTp/Ec1h6ppr6rISbPi+6QmKKCdstek5y2N+Y2euYG8rGTJj/by2vAW7OIIvfch9aQ0Vxep
zyiCoRMtnLjTdj1up5kqylWcB0ucNdbebpTNhdIDmOF81eZzc4hIRx10svc8r9penloSQth6xA1R
3HKdVmA8YoCjaIlSRsV06jxgG+GsRqgauZdtGbDVciVBmKnFUOLzj3AcWVCWWDSzpFwJxZG93AVR
DeewzzfqcYaqPSwBwxYszMddWPX72AbShzydn8/vL1++PK9zUHzKveJWd+BognaykCmxUXPPMWsY
NUVGmncQgGT466zeAmXOXS+d26QdXgkdg/ai9nf5YO/VzAX74MkvO7L+KG+TN3YZy6SRgYUjuqSu
d3YcfEOtz0WXIQtPfqLzzmrlp94uk9p3ANtn2uKwGS+r/BZ9xrC8PMOX2QA0FlXFMnywyMkIZsI2
Gjfp1qmkkZXZo7uM4PCv2jK8zhrf27KnRTpALWsxgmgMSjYLdU29q7QA/Adm4+2qwVnhYVjUcNbX
3sysL8PgpUo65qSRzBf6nYcaQcwq1e0fs+8dOsqa8cioj4ELQoq4hdjjr/5Y6KpTcpv5IShggaSI
XDCXqimhx2RBL17X3tbF0cSYvtxNzPXDsp+Kq0yGCsh3Tnu8HJG/jtijNRn3W03hLpsKuwPNr/6S
2PGr+v/QZSWuZEC1Ny+ykpEckDWGlvTcC+/kIKG5DO8oYk2skQzW+ILV1LVrBQ+XRyXoeTQGL33U
/HA/JdFroBYd6jf77FzVjbHUQihSC/uUqHv1aLG0bok/ElciJ0kYXvlCC63bfz1kQDhKWSBLUNW9
EAaOe058wrod6D/Qw0mN6d1lP7DaHw3mEgPeX4wYZ9FZIbt81vyXXSnhQHu1RmPLki1A0q3V81sZ
4hv68o6nVr9Cnd8tY8O9H9Pp9vICV9+ihRycGO30QLLiuVBVjbGS/MO/c1vtnKHA6Nk6qJmgrti7
myHV3ILggVk+xVF7+czLCb79KOWSLq4zHk9TSa0wxJ3UURmyBFkegSlyiwsPnpqAx3PlB5m9sMnY
GO98tSVW38s7ed4MnrvXTFZwzci3FaTsAcUloSmp2KCrdYZaeMrP9tx/ufz+gAmQNiaSz6UcanyG
NZfqbT8RGbspRumJs5rotUjeWCiYcCKXarxGI7NaQ7yWUYtdN83N3hjjdGESqh3xNDsZx03F6FhG
2hEXtKJjrRvCuhZkWkJ0UfUO14GwWt8ItVBQV3pOzXgFevoeni2xVQwNVqyewQq29cf1xFvxsgFu
MfxQurm7rJOdlkk9Q7u2dlhxxpr5dYiPVcXOG1jxuVJ/xCpxKTI1jIzL7reepp0WBsvE54HRBM8V
Ye7VIqJUERJNs4zVMzSlExWgZMJfL29slxikYQzr3aRzKSMrPaiBm7PpLqr7umM1nXBlPa8+uZIW
e889aMzm3pPdVp2G2rjljlp7VpRkLpt7VRSp/XjN6X2b0VduLgP/Uji5bN1+3bX40JlCIIUUxaFn
7UP7oGSo+jDvtAYwB4QlI5/E5FJcD5b1w/Comy9kbn1NaVvTyn/rC/5vtVeBYP4G4ULj4t3d+ZNf
+9jL7zn6siZ8X/K9/NBbzdcBO+Fhx1YtfNgtJBv9UfOlrquIKT7/M0zK9EpZ9HvNF0cQihylO6Ih
b9Dz5Rh+r/la/m8Wgh3X86Hp+4bw/hHHwv7AsaCVTOeLlq/CZdCQF/qHpt1U2VEIBJMU8palviQM
hg5ks+xyOAAS7l5spEgHgakOqcOiXpQICP0nWY35LmkCeP5VPLNRH9ZWw1JtDjDxwGD5qgXNUyTI
TR7SmUk4wA7UtxlifT84BWOzkQS9ECeEC1GbE4PYmOyVENY7Gm+rWaMuOhM8eanvtgGmR4NmUqV/
C6uaMEoCGKfuiglxE9WE3tMT/1HozZVDjIKXduWaNULHplYeB8t7FYFgshfGPhiDuwq1shOh9gC5
BbYybh9a1+A9NgQYjAoJeqxaW/20ahCSu31+gmRKiFFp3DjW9Nl341Oc+XuXhJLEtHd5QQB94Ry0
2S9uOkLrQurBlJUGsuKC8HPfgp+b0G0HxVoWtK2sGfxgHlPEiguQYKV27/c2wumSOpbmk3wV6hRp
coN04AL2HO/jJQXXStlUviHzDcBzC33lzjiqg856RXlnUC/W/V2qla/9SKvQU1tqMvEIPbXL+zCF
M2/+yGLybfXm7E/6a2Ra47bpxj24/TvwIdjA++WoWnO971jLwUW6qBFihGJ/TBddi/W7l+2aGCfC
XKB04JYhqgNcpdWOxyw51SlmJL+wnjO8n3EenYCvs2QN24RK+w/X1SnN+ItI027gnhzTuD67qjhb
iPHcSudRz0OMpnNAr5M1+Dpkj5cYnOjYEpM39t0xFfO3JihuYqvdNRkr+ZkuvxGuHZPsgzJnGes4
3ksj1sE3JAOIMauoAjd0dqT5TSsl9hB9rDdQZJ5iq3mZfKIefLe67cOKNOmqb9i6M+ZJsBmviyan
JlF71r2no7Fp+g5psz0taNb0R0JK2NF3vG1jlrjh6D5gyR/UOp8CDiXH0rPoYqQj5Xz2o5WhJ0ss
szUZDXhOZ0InnVYsXK65rn0R6bOR0yKcu/kRkZe2iwxTrIIg2jTWPhz9tRfEh3iiuonP6L6X1HZL
iai+K1dV4eSUc4et4Q9UB/RxO6NcJZSNZnVjPdRgG9nCNY/mZCBSgjC5SL4W1XTnAueI/frBTHAg
QWRfZC2eer23H52+POtD4CF/Jr9pZEMn0/ssGh4Ns6SdAe9Aa85jdfSieG2lX+2RLuUwkGI9E6aF
WgUwDcpepIXXQ9E+sb1buHn96BvdKosIcKCityMrImQ5ktMgFcOTrXGbdI3qvwG+XRB8M7XDdWf1
7NPT/shO5ZCK9rWoaK9Cy9xUhbmx1WHjBH4RzQCVumfD6tef28DcSpNE6OiU6c0mqKnAJFn61cxn
Z43zidWc130JRXLg8lD7jl9SQ1uk1C+w+ZO8B+lyF3r5oe/MgZXChMPXF6/NEIfYgY2lTC2iyIoH
O2zLRRAQlYTqi2LhC3k64Bul/bXIIhwRcOUXmQEEd3IdnjuyI6y0eaaFAHo7TSGsDgYATdaHcyww
1NQrp5uew9FG0CnTYwn7wWlZQUmZvSQixgeURBj1pKSAlLRrv+k/U05Gih8vsEhUST7cwr/d2Fo9
7AZaw9SaiGjRNOaRaT4SRXKI5ppajh+H61iz6euM1rUGLPNGaE26S1x2EmxXGrZKV51P+xgLBTQu
AiWWfkZgHEEIDWTfmcJ6JPNnDV4xgRaeFGJRdxqM5/FHRzQLUHx6B75Tf+pmOdERC6g6xPumCg9h
oF3nnRtvOin3+ZDcyqbXlmh1CQUdWQY3ebcTcwkUh0jhprzrHbGHhA1afmSN2VU/pk7uUKW6kIqo
6QXEYsSD96XV7c9pGL7y3jkGbnxXStbDBMWcW3aKXMyJVw1UIwdFu7VJZ0tFI+U9YvJqp+mptkwb
K13Oljkvyta90iq21hS5WDamRXKEjbdRGeTN4O2jvqsWtaN/QoDrrwbFJQ9K/Uk0dHy08IScdGHm
Illo7LtJSGz3XkGZAuGEkyR06eqgp+IU3FNioOY3v0yJPAvRG4suFuZS9iOBPnAaSfzIVkEEFiCd
KIcYc7DxgmHrpPUEHp4xZZnVprS9eRnEIDc0QcWXKK3+xKRMLENNTkJKS0cTzT6IkhWmd8LUZxw8
RNNYKKFR1+Mg39QVfjOlDTDckEhSCTqqGceTCUEJ5g9V0pzwOCQOlJO9EoM4ysK4LbpFko+Q6zNh
r2ZWJyuBb8UWdOMG3VjqJiIQvR+pI9aH3sRMZFRUQchhXw53LLZvY7aAIKqqz7rvPCUqL7YuWpxn
hMHg+fvBq+Ckl61Hq+MMsYBeUBFlAOJEtxQ4hpeG/0La7Y0TR+mNyTbzscwotWn9rR1QXky8uy41
yFcmTDEmwEH0yXNY09MyQoqpMal9uMDQmFd7GkvrjEXLIgRuJd0oWdiV+TVuLbGK02Idah2gKru/
n3UnJ4ZqvipI6MiFvPGBD9TMWuumLX6U9E4WXtZoC4z97IWb2N4abvA1cTV7VWP2WLrTS9lT5hGd
JI0v+mGHQPpltkoG55GkIMlrebgOsCgafncsJxAH0sfIQ6fpsx/0EyATt18nznif9cbxshT933X7
f2fdriNu+PdW/e3L/PIfn7omrn5at6sf+pdWAzUs9FTcy46rAHR/rNtRcbDsRi9svxFHlDzxD62G
+A0SCYEXrme46MEVhvEPrYb4DW2fAZHEwIvrgWj8Z1oNJT98J1xTahHcyML02AoCdXQ/bAK7yHTC
qgmJSGV1vJmdKEW9jxlc76zm2vHHGJdGQ4weTfSVnVdkNHSmwPPFgrLm3dTTjRBR0qzJ15BPMsmD
W23W9nIuADvrEEaE8rYp+txCV8ucMdmbUu5Yny0yx1Sp1+YyYp2eZQ/Mhg4ZHvHWLdMrmGqQdOFk
0AVKbodJXmvEhRKBd9s1NXXf6TGFu70yu+moO86xngcKHwAs8gx2xpDHD4Xh3BYBjnarTo4dbIFd
LSmdJk2dYybwT17Vfe6zlKVyJ7c0wifyHGNSnKbyedQHf90KmiaVD4k1LbFW4+VsrivXrinIdhuf
uKx0mh4Gbd5o/g5hzbiNcPuTwuraKzNz+mY9W5KCc2Fn4rqtaMj1bV8d+9DdDOW8tkqCzci54tWW
rMt2a/rJUoYDXiuxKQjFrg1HmVIpPBPK7F8n0iEk1PvMYW6nztgLO3jASEjUI1Gz08bMPfMQp270
uUb0cE09SfaLthsNFiepdjRL9VrmUqRd85CWDS3FmIACJqsO65Z05rsqCAU1Hngsb5rzfzRz/J+A
LNUHfX1Hg/39g9X2+f8WixXA6a8mhMeXLv76UvwHIqTp/ZRw+bG3KUEYvwE3VRt2nSfbNRxMHm/y
LfUVVLu8C5WE/mKS+H1GsMRvdEUsZgQX54xgl/2vGeHyJZ1ttxJcvc0w/0C9ZamN+vsJQcCCM3Bp
mILtDzKzDw6UrtKMcJQmyzIs/E1/h9kz6F6CoF64HWYNil1bF68OmwJ/d7PJq3s/vjHgKgYRykvi
X7S82pihs9D8mohnzOKPZvVoTw/R+KDPp6i+7VHSJ1uWZotEblk6Td6dU3713BMho25wb4s3q8A/
GoP/DUzqv8MBvx+Bv6YL/z84WIXg9v37t9e+efmZMqO+/fd6EwhUJBoI7MAEUNhRSsK3QWpZvwHE
o3BIPcq6IFX/673l/waF11CcGYa3brzTGIKZ0R04xvAB0RpSBvhH9aYL9OPdKKXOpVs+7gI0kOqd
esHQvKtdztIuUxsl+KqYWcR3BhFDMkTaO7OZCpzue2/6ctU1/TVlKcBMktDp2TSISvfcZl0N4zUw
9iNmTipEFTXPhFp31DmLCmPDCpHe0XLwBhcz9axSaK/6gIixEsdBQ24EUYXkqTHl1dRkv0+YP+lh
3+NGFEX5/ePHC5hCLLYsqho6jjqfy/6+KMse1E/TnAqNb5H9cgHgd2TsrjuWo+Tfjf2u69EU466Z
r2zcjNdhCe5v0s3w0cKBKcOyOWCoSxFJQWmdokhc6XbGCiagqYaCdwmNnGqz54otYSf5yo78eWOY
dbax4OQu9RC1GGyavUe+wb5xFBUhXxWabG6JlexmZ1zOkpzH3kNZNTRoCgyCMcirGpPNu5F4+3Yv
318J8acrQU1T0BkQuMWwxLhq5fLuFneOQ2ghV32FmbTexE7ZX5ulg1cTydaBeGolugNn6yWyIZTP
2xfOFcJFKlvefK2jPVv3FfmaaLSHTUz9fa1XsbPsWtNd/fpA/8L8RXkINRPlVMvCAPVB+5/aVYkR
3XJXMGA0YDpxcCqd7h7s7oI3sThDlgGg0HvExas8cVCMizqfnlgDDfvC7uWWlZS5DvvYBk5LlFjC
TiHOWtSk2TmuaLARRxn+zUH/GWtj27A/TVaZPKmMMyXhfXd1h3pyiY0nLdr3r9u0/CqCwlqXTjvs
HAD1onc2NgkKtOLCeNsbFf/pyk7r05jg1EZYxTVFE5FNjVz1baBCJeUhls4hcrroaoIuaZiFv+96
qoGaqG7iwf7cZvoDGqzi7A7jSUIQw0mJp+Obz2orc/35KhuIkzeDrL2J3HjrROTVayKo2eiacFw8
gpkcL/sbu8xf3Dz8sVBOkdFelr8f7Cxxw/uWkW9QrR5P0RC6Z0smR1errwat7g8IrWqvsxd945AZ
G85chznES2xjDtdg4PUyWnXllO3B4MsqPDfeOF37Zmesi+JeT9zvvx5rgj3Bz9ODjTMGWxX1fEvh
Vj+8ne1O5F08Mkk5kdEgAwxKUmspEYDnY39M2XprBia7wlK7ibww2hqDiuAhvG1Jmmp+Snz72YhI
EfJC01z++tgMQ81NP03KNvwwrM2mAW7KYxXz85iqsqTrvBh7rHQpzckqfxwq8FBFisnd15NbZxiP
RRLlu9pDLVsQLLt3pfVwCXqNR6PDf5CFOzn4HgAFAM0Jk4pj5OWpNaYV/YH+yZup/Y+2V1+1SpDg
ZxAdSGLC5oDLy5odyhmWuDIS9g3sIK65kv56rkhSs/xh3JISkl4Nq3zy66OlEdIa2ZhfCoRFLKbZ
N8vyRNtxpbplVyYZc0v6ofEdLsMfYnCMB0d39sjed1ZoWldktVBEdfKlxoS+pDfdH0z/Ju/JPwoZ
8fuxImS0AgxdJEDxx/RzlnflnZkmLm8qqodN5d13uYFoOBUvI1rKFVoOWIK6W8Cfjn+UXuwjby3z
1UDy2q4qx2IXDPGKmkZ2IBBrWkJcjJ+dilq99Jl2zFgqyomxjSoXsVRUrSNVtbbSYVS8KeCkqoYR
VsOndkC0nOz7huTNaMo7SKzWsifE5E50abHMwwZsgAdHRjZ0cHgRG5uoJc1iNq3rViT2LlB0nMvf
eqs9IHd0b/u8vcq8YS3QqO5ryVrQCxKe6Gk713a/SbV5X8oBLJK7hr0mbwf6rrrbZsS9B91TDd1y
DVMmOPWADRGQ5Lo0Nl5Y10tAudjkg6bYMqZ76o0GYTKSmlgdtldjj4pr7LX4MA6+dshmpJ02Y+gl
tN2t21o6+Ny8X0cZYqGFTerBzqwdtnWt3j3ZsUHvxfWeG2kBoiGKz7Y1sm215ouRSB3YL2K6QUUD
eVl6Q/RMvZ3HGlVVE1abT1GglUdSwHmt+MZVJ0xK4w7S5zrRj3UPpMloPxlWb35GokuKYi8OBabY
BUL57CBKDeOSw6HnDpJdHx3oJycG+zRqNEhG9CUHeyIXvktDXq9hv/dSjfLckD0H4KiwD6NgHIii
XQ1BMXyq/GLeAmfUlmxyldywcSgZJ4RsObZz7UQe2sb+bmQUHQvPM+5KQnivKe6uogQRpDHqj8Bo
i+usRKQQGZ80u7Qcaux3em3YN12B76hOX43gm1PVOPjVg43wAQ13lwCvFWxI61GglhmNklC51jmY
Y0iBskihztCR+Zsp5uMM4wnL17G+WMLzoat+bFkX06wH5KEFq8Y4kudI5jdJX0T7WXuvl/Oh9NYl
PdJlGZqS7Ib02nOHOyTqatGi6xuXcOZZK28td0rAZfIA6zNTTeVPxPlGqEdnQpA64BPF1P7de+bj
xK2OHM89Oyv2cXRd1Zm9e99WTUB/lHcxiE1kGPSB97mdkMkTGfcsCyQGLjNZ+Q1ksXYeSae71D8i
smprqJ5TPLkLa2p18A0tVRrPDa+SyXiQ5tSvEUjkBF8CfkaqsdUiPYK5LGuiq61hW+T1+tf3gOv9
p7sAwUI4NsUb0OHYkD7M85ZpNqSSheWaeEIb/NeI5L+xnrAMpmfiBFHVzsPZDiAzhJC4IzYZlJrb
c2FL45MMk5WI6GNFgV0dxsDYz3X7PZH1ouyybJ96NsFZBSFCbhDqC6xs0crpxbABJkbFfDSrZVoz
5+g9xZ9iOiZIEAlPBSYW18ahFPGpr9zgpknlapAkNXYzXH0tHD91znCdmFO0qqxpogHxn0Sd13Lj
sLJFv4hVzCBflbOcw7ywHMFMggTj198ln3PrvKg8Gs9Ylkig0b332txCVvRSORGck6CEXZVWOA0Q
iOiWK2F0uofbdAztF2NY8ocWzZxkZ95bdp0iUacoETyn3hn9mNscFOy5mz9ScojqxaDIHtU0zA7t
SBSzafBP7MQ9cGk4h8GJlj2Y3APK5xjb6v8/hEER7mVgMwPhKauD08op/VaUp4cW2PhqbJlGB7Xj
rNFd206b7uCJEEhgkH5lJKQWdrZY5vCmDnPSfg6T4wNXEv4h64wtwixmlF0X703A4cC07aPo3WfS
ALJdG+tTT4AYjss9d4t7iIiGXM7miMUzZLMyppykBKDpXmwNJ5tkg2oMyPdhxlr4JZkBQ3k22qI8
1/MxrOP4PKlqPGpMUji/vktOhNs8BqqHrAUAX5u1LtkA7k3iEhJ3qlqUsEF/DusCz6dTz1sRsKfP
mfhMp7k+o4x5/otdy9D5lGMuUbYC2HHIMj2jT/J21jT965vYezDcrw7tMipa434azPxZDsExw425
iEq/3jI/69eh3dqQYf4MrjODA9tBMMmSCCY4INtJ0dOQlbXO8d4c4tFgBkyExSpqv5jafIAAeM+c
XZwU/Z43NX4wgGkdGwUDsOJUhkTjZBbGd6tM2Gdj7W2bKP8BIIXwUBk1ujr7028nb+2mM2Q+CGgW
30VEQr5VsHR2Uz0zBJbxvhcOY4q4XafhWeXAraqYHdxS4WW0zH7n1rm9nhviKG1Qi2nSbuq0f9Z4
eLB9bJG22ktpoRRLBrlyLXCKsbcFf7SvXXqCrluoA96j02irloNk7Gw62b2mIQYpEPrIFMudXzvp
dQobZ5W66T+WIbTlpIkkneVvQwTkmYYKTM6zWHd91d1za1STLSGLqUtfpf6xAix3lP102xSbXYf+
bzGX5jOJxuU6i119HLwIAn1Plv3kbTKtxt0Qx6/RnBLt2U2cn6RYlJafbLjGAAy7IGT8mVqkY3ai
5vto3okGqJCHyvJk9uR9R/Ztlh1kuzyXcidH9RSPabaRINbbIC6PLma/rIugfhA+PB5Cs3KAK4F9
aiqR7ntrxcp631to0a3BIed6qP81ujuWk/1F8KsHf2ZQdyKfe3Y+jCBtM09nljDmhl1oYXB0CQu5
PZSx+5tp76vnYLWki/fPdhghcXowOdQxNw4MYPFWw93BsZefZW8KNXUnCjQGPXDA4M+yZA4xZNyO
LJKFRwgmAe8aIJvJGDtQ31Vezpd0HueLJfOOGDUSeGUerZm8hzjFdRXvrJ4OCMgF5zkSY7pkTkWL
NwRVHbUVXKQJ8cyBsRlYgKY1k1Wnhl8R2bgP2sjYloYdAOkCQTbV1naq3WKXEFia9iVHaIYCnCZ3
tjE3d4ZWzmbux3SVJdEmV1V4GQre8nTM77HD4TmRxQuLkI1ooN3PRv7qVkVx7ahdVgStonfVskQD
rouTP2X5qmnVzd7ksSX3jNFmoYyrJsG6dusnJNH+U5p2V2Ow6gNVAXJosHp+WYznFjPVSWkXA0H7
ECWz2jeazkRIWjpn0jKGoWHPB11Uy66bhr0iuHvwDfshfjR79Tj4Y32wEytbeWX/7MGreqjr9sPU
0nnh9b41U8JUwh0ONTGgC3GLecmjKN/kaZiscrcFJjG7xWEqp+jgJlGyUFVtPvSZZT7kZX9Kh/Kj
sKiLgK5N4DwPtrLJoasNefz7yq4bTAaFF2GRyJxT0HTO6e+rGxyT/yrYU559uA2RCJEBjPgm0k5P
0zS+F009bQev0hxzGE0t42WegERzmORcZZpjFBlg9ZJvaZ7DwjXPqhOoD/JkHSLLXVErgKdlMYE6
xy+GT4pZcKxmsfR2jWzrvePYj16nvDPVidy5Q/c5aWGdIceTNzFg82hIZq5jolenKN/HIzd9Z/TH
ea6Go8yCcN/0AvR8dD+0nly1sr0iMMGgIAnzyL3o1LX9fx/GOY/IOee5TAftGmos4cqZ4a3TDIlF
a/YsPlm0of+k7mzi6KFXop000pdYMSeOeuw91MX1sitmcUEsmksa1kNDJ8MerUOSI8cg91ndcdQh
22ewCJoG4btlTCVOsoIKP0ag/sbGg/s2Bh3jfVkAvWv6s2/Xb705d0vLwwtFpIaLkHcytrTDukvb
TmeRetO586IjuRXtKZ0+66i39pUz9wszT1OWYiJA+d8ffdYiUUbFWZbpuDa55pa4R9DW+n2/lok7
YhN6DpJ5vloWyhTFjmNKoHxe5JOb3iriGvVBTrm7valEkM+2mtPlTFr0cHD82b20nvvPYu09x51l
7WePOCby0djHRsfc+oQ6rZVnBLu4RcpMEm11sQNjV4JD+8okXUyz8x7SbMh2bhF8NYyat+AQHmi+
DTu/N4xl6Dj+AgFggr5G/YRlY3yIvn+KkkZ+V6h2aHi4ia/edFdwX0fK3hYu5WriIfSSWmZbDyf4
/mZbmKbpAYtKzFiwU7yd2XxxHCwUY+vWu9FjaEAurf3tELGURck72yptT1XsQfrMiyJ2XlNqosfI
y69Di7L4Bk0Wgk9fTPn05E7ujxVPrEiD/Tt3vXtEK8RRgsvEjXeiZt1NTHKlx/GbySpqkPLPCG22
286lzeUEu9DUCx/p/44cbTiKFurx8lo37a8hDk06AbQDXCsleaqOUz4osJC7aSQWpq0bzjpTvDDg
mO7IaBDLoX52YiymUettQi6eR6tx2Y/dfN76fRWwSsmAkpJFrbS7S5RC3lS1ne+tMlq6yQhmaEge
JFc6wuzob5DpbmNKPYVWctOnvXumr/lmdtgwpjGdvlyv2nCOBfFRVnA76j7+GYV6DblF8yB+6xn0
LLm1o3tr7FcZCd+r0eq7+3YMObMWcH6LMFXoWsZpCTfUOmiq8GRyj/nky+/OQztWxdavaPx711Py
HdG9ION86A8uvDBGrcYWpGC4n0wIH1MGL5dMbPOZMzmgC2BfP43zbLgtp5O0dw7m2D7rztdvM2vx
sh776g48R0qtUIh9gZnzPPOLre2M6tPXQFKR7Z/YjBpSv23gj2OQn2TGfLiH2LvEL9FcJ49+R6OS
4CEJYovIdIhzmdHqRZg36YfrRw9NDcS0g1/76MInrVr6ZVBJT6FIYWkWnr9PZD98oaT9MrxY7Ps6
BCZfBpi2y6p+RgGer1w/9e5dHPAcear5InzyGgj5do++Xz/kwOg2bmTXe4mO5KQo3gEcJw2IZhLk
lef1D5zraL/P5E7XAf0bT6OrqiXQgtYM8zeMzWR1SG39Q2f7nrodiHHpnAmkl78555Zw2tgoD6HL
OC9VBPybZgKRETOK2JG0aYj81m/gJMfKFuWqCmV0NjrvSVS59xET44uQZxw5rtAZm5K6e+1DNn03
k3RgsglFYkUPyOqi8RGQX78yyKG416GgB+dUWHNkkm9qOVkXo8UnH9OC5yxCOLJvdJiJjdQ4piYH
CEYs7sGJ/fKQJdLcD4Jyz5rcNZ5sQItxbsJCvgWCCHCOWIOxNNDSSeGzrkQrJuYt2lwVSTXiyQ/Q
5OgOwHRd23jfdE4XZXqhNqQgdp6sKCp3fUcktEmts6wGgfOkK6NTAqx0nAtrYdoa+dMcdP22SNMf
VpeS5IsMm22Z3GK6q58BXdIykE1AZLiKlg5zUaRfbUwVU1z7wNJbkTLqaOTEspYCFptiZ6s7Z1wR
y6Iv6HPwdWadXtURdGO/K79Cfp2NjMhXq5vaRLErwnVFdhMpfJeOdsp9gbABgM/dYLFGyEQCWfba
nOdEid3WPJXTDZCXKQIObPdfg3FkF9jGYz923ul/D5w2p007Mmv933OtGCgYRduvlR7dEye3/z6I
21eI+zGNFqa9qZU0T+bdICPnVN2+8++rvwdhl/wbgSQX3YIvpFrbbeODZcATSwC2ck5/DyqgKWfM
0cFP1WPCa10Ntf1aeTcGkKoc+wSr/78PfmQwQ3K9w4xo4dQSzQcqaCDwhDyFzjQcUO0hEokwUPvO
Blf09xDn4Us6zBuz9ssNeJ/g9PcgEXVsegtEoVVmzdG0qqOf2WKnVTKf7AhieAPPY5Hw4a1JKM6P
o7hGUcqiP0sY7PLvcZgLmrIg+jc2tttTqb3i0LqcQSu/OtjcgAcOr2T1tQHLNk7FU2nqPekmwb1d
xXTEjP5uTgoi7Tx5/ftT3Kvhzi+p8Omhqs3fc2DcxmWX8tnjbg8vLG31pYr3dZQ7+FcyFV3C2/N8
/JDkaS12eCdXk3T9s3JT/2wODaJCv3TFPmXkqNPm5JlVfC05pT3D4ThM5EHf0Twpngun+kAfK85/
f5cKdknL8trj319GoUF0PQfrfU4FeTOQ4Y8OpHnNw2ZZuFBz/cSe0cfxkKuBs3bDLCFn8sNRg2/z
Bz3Tk8VA1Ir3BqXedUiN7vr3VWfj8WvzkokDzR8qwSFdGj29GWn59la7ZXBvZoG4j3zr2ZnG8Bhy
n9uGri+W0ZHsE1vpfhwIDBTVrJfN6FPQlRG43Z7Wl9nlUG5L87ElRGzlWIV9wRrf7Ws0ybu5LvK7
knygZUe58mZp41703vBr4j9lIG1+GUxjFtjs5VObJ/GmL/3mZMPAPtISRVg7NI+VEt67EV69OPO4
/zh4ESTewFOwyHlNKw/QMVkcbfUN9SDW3H6yJ4Wo9Pt0Ta+VISMlTeRA3jJsoYhGm74N2kkbkVfj
NU/yHzaNZtkNEsoNIunjfx5If/OX4ejHR9IRoqbwDu2QdxvFbS66/mYzL1uQI8gisym9jP13O5nN
mRmovbNHxNy1V8CrbuRrJiKXKADoWt3oylc/rw+TqKoHACH2k53fPPJ81zjH4Vb73bPA/b4UYj7k
EL231sRcLcvjPe3uDKnvMcQecWaWm1+yCgNi15jXyphuvxr1sq9o1GA0JHBBp3OwBXRv3Rf0ze+z
AAK3jLru8Pfcf/5C5Uepw5YXXb75DSYF4Q772XQafmSyzPpr2tnlunWbR7KUT+kNVN+G2SsRmf6u
TJhd3wLcN7EeD4VG/T7Mzmcx6xe/iNDL0w9s7Y1Zmvu4pVeFQHphE8G9NcpqQ4ORzGsE1qveMg+u
7+8t2hf7AZxx9FC4uIJLGT7U5fCsWZcZIVT+Fq4DBah9LB3Mcezkq7gq3dUk0p9mSN/atI5RSTcH
ZVHBBMWFju6FvLloRRcQrW2Vfta3YKwk8GF5cCm4DdJcr05evDFJNkaDvnUqmbIQvBMvIkcidPHs
cSEbf+vmaXYkXuYSmdRR8XfrEVRFS/En7Jl1gglG/A5GNyutnd2n7yLDCMxdvEjLZg/++23spL8q
5UTmiNcni5ou5yYncofuXXs2yu7XqjUnnN7ddJBjFmkM6bwu2vfSj3dg+BciCi9R6bxbGa5vNfV4
Oa9M/PfhOBrfThvcInVWfj+JT5+sJ7hB8Qq7pt77XvkZx8KAws6pxWQkhQPaERMVR1hWGHLglmUU
QCtSRtOr23IBYDF+HeK0eBr65KcdSJ2gQ/iRzqj0lcAFlLkdnzobwuzK5Mowr1gzJ+9X/uCpC/lW
yBrYZ0YScClvfDgcmeutcu1aW+D/6RH7trX1Cithda+sY17FyIpsmq46nu8LUFfrWZGbpYr2wEyB
TqZgyFYFxjKoXrTXIWvgzLmYh3kL3f3Tkg0ce+JnCDrZho0knSFSeETQpXcRQ8Hi1uMK9tloOHhV
Rof2M6wjli570cYeM0+ruipxlHEkH6OStK+iOznCIXC16bblTLtojshvcIurXd/BdUM12OIsB5DJ
WfefWRBM1Ar04bxlnkE/w/l2y/w+c7r96BvvPlqPRVSFHt5gdrrKXdmMruJCfGkjg9k9xifso2fR
W6dG+u9N3xtnI3bY3aa1KitvUffJNs/6r6RDLoKqZulZ2bLKnZPJuAxDRkS/edrMaYLRPE8JghNd
uGg4igU9qQTaf9EFwfHEJsU3A3dZJr+x1XyDxKp5Jew0uSu/aLh1ALW4Da0VtpqrnNJwkdq8kmze
R1OxgQ/9USQpmw4kKozt3Z6A8V2Tjs4aGIKx0KU+Oo4+DMBdQdmMb34REi0WOOc8FtAfiQJZlLpK
AKpMj4RbvgAyXjZT/+5aIZUA4nA7f+ICecHpcwFFgCNWNp9BBVqDYdR9L6wNVxBRx/g5DbbfHNAP
9mX5YA/2Q8XhEwlHAQYv0s8x26rR56QLRdtK2Y+4NH5NJwEeOV5jL4XIxOYkRervB6c6G9DzF7Nk
rNdVH9wMdP42KWlOkQh3sg8OEKW3A9xPPdGQTjszXtYTCtC2i2CXTBfHNSNg9BjfsqL5h2jjgUZY
UrkXXL1HQFY4X9z3zrQfOFWhbE/8l3oeiYarSGemDwxiwe0onGOQLlZ68ob4KEoxb00CDZaZM7S7
shZfaSjuPcXEMvfljpGBtSYdBUVU8tp5/b/Oqd8xMVzzoti1JiPRcWqf6shl04LXLMOtNwEOsIv5
u5+hd3R9pDG3SOteG4AI3Kq+RPljYGCCMZSJXrY2LWxT1i/KdGcU95UvPcoPN13QUZ3XgqwKc9F2
cb0sveYkLbxJMuLSiXKflJuqfrQ5j6QtevjCh4oxSLwX9KJfmpF3ynE/zNa6RRKnmPWn7gZr6i8Z
l8iSUC8gcP5bks3+lv7YFr4hQJPRPBVF80sHGWtcDsMp6oDFt2pcYUHbZqkvj15QPHgwMekfUwHW
mpaoF//UCmJHXnj4PVT4KDZVnRwj09FLI3UQCydblEaLKQVHPyaApek2iMx9YnSU7YtkXjlyHnFl
h685JLwAl9+o5FFJCJNR8xUYhAB1ekBsPQ+btkav1RVlscI6gmur7EncEjO+Mm/aJHFw8crnIraI
tzGM80wekBElr1wbwaIogNMF/piQzgreIMVpkEYW+xLAqaGG9O9HJ2OsIf56P9kguxVdmfWgwXYE
hiXXgvKDlqFdJmcoYvVyjLpqaffmpuYGulkPf5OqRmEypMcim87a6t7xX5oE8DaefjPgitJyqZYY
oREqSXPnxvY7cBdUd/6O3lJO6qoxriQdHZYp/PXYIcQKEtZrOKNwbuUPYQf/aMfXZw9GiYWX/EZm
2Jq8C4hsZ8BkBvlL8URHII+eFWOYqvWf5iR8ydrsghYJJ3iP1YzIl9A3e+gf6dMQhWvfBoLn9AhD
Mi99Vi76kolDTANneXnrieakx43qtSlv8Q5rOren0iBeCx5AMfLLRTk4DpoXG17+wffJ/Ag5F7Fh
NzUSgp7qc5EdXeUUy7irH6UqilNc8dPLcl6CkVekLkSAh8foCBmoWExYWzvDxK2D7XuY9zbKi5VS
9kNUIgIxzEXaZqCs6foibYA8mKbvJe2C6pb21biEjpT2fZKBoMGhU/fRkUgjTJeZolDRqrsbbPfL
nFOYb8ldZtF581BK4D/i7ZM1LCd3ZOAApiNjbrHx3OEJgCO9ULCvDrsxh/U3Z24fyxStI1ODyvEv
akisRVGbewwo09Kn3YUhqeVkkjbdLoqqDWt0C+si+/Rm4xvuXwNeWatNX4iNTSEP4I2Dv5UCGNDu
/hYMxjDlqHR7Nm0gc0gNZOXdB6jkoUP/DgWgON/grBxm/mdDVw1FKmUV04s0as1dHh8RlP3g/2Vf
nm0sS/6n6dtn21L2BgUQQfBl2KFdUUQ8g0BpMj/fR4QzuR4KtVi+MsJ8wVnJLyGhFY04sRAB1QSN
bTikOEuDGbCrCH1Au5Udi2BaJaETX0nMGBazD5/n73OVpr7OEKNxU6GwdN2CTyAZ38dbp3eKvrPb
sd5KjbMgNsSZaZsRGWIgNykNWi209GeBM671V4xBbnFa1sKi8qyS+C1riusghlOSRCsxeXfaGu9C
zP8LX1cp3SqpjmQaK84eMzf0//4c97U6joRSbeqhfhq85mOg6NqYnnYU5VdnHas30WbiYJlSruwR
D4VbTt0xTevu2Lfiv18JHzgH79gICoBriwyz6ChNHmi7jDnlCIICzE9FgfuL2pqpKcGzS7cx1CF1
bHXob6rTwTBoRZlOTrdLWYeuDazD31d/D6UYOQQQn2c4u4LIElK7SOEYmrjZau08xMXZls5tPGY1
F1X5QF1g/ExBpHZZlRVP0+QecsEcDz/qW9IxsJDlpzGjNW8bK34ohrPZ44ZOSi99msHxEPRUJ6xL
FjFaLVEU1dwPR2LqTKhOmCV1X+iz+snEDP1IVdU/1WsGhoZ56qMsX5tTwqUmmuc8nMZt5alHkM2/
ENXmTZXlzNxkskktWpZpW00nRct3VyXfZCnkd1MANaJHCX1T/fjbjgK2judzM1WsJrp7Hhv/Ghn+
axRfpHTfGOJz0nCnV66dk239SCt/zzLjvukCSo72PKZANnwWM0Hwotn8BmmmefWY6/OKWQtbFVgJ
EIu+Ed12wk0tEoRkelkO/kcy9BdghWdYbB+9IZ7dlGJRyxPh13gUAVJDh2o26HWY1xEe5QbFFwvU
Ulfjb02SNecZvON9uvQLDHzV6BgLLxrvjNEq1y6hG1Z67xfNkciy/Vj8EGZzKHHBoRouK+IBSw63
ublNWudglMErtOrXetc34y9QYYrunJh25C9A2F4qA8lI591VLvLPMrbpcFJTIBXQP+VnMHBuZpv/
deKIHjCoudp5Dmv7OdLpWQmC5pLwjjHVVwlIMJK487r6OjvBsbbjM6EMr3nkfQsBo2Ood2CJfst0
blArFQ86ctZGyfQhrxFMFuX4xZBt11aQaWDhUGZ22YL7YpF5zV1qjff5bF74ECF9tPpoGMWxz94x
0N/1Jf0J1b5q07n3CnmpaDXPd4RFHvgMUNS5l9EdNnWFqGsO2e+L8rOioO/Jf4osaAPqkZIzWCiT
xhLv2G8G91MG0YuSimS829vRdu2LEbwPQUC5jFDBkR9JQVZNqk6eXz6djch88o2EkR1JiA7zSD0t
lPQpv9rvyjDumoF6MysIkR4zwtKDU2UkzobeJqN7TuYMsiDB1foVFuLZTIgwbjRPlzJfEwx8wDX1
0k76Wo3vVd+ts7K9a0l0hrjZPWszvaIr2RQhZtci4sr38uYpiKutrbiSFLp7ZCJqMxfhSuXbSTD7
aXopNw4aaNfEnD5KJZacik3XfWtDzoysMTMrpkSP8g0n/A5Zy0UXzh2qAWLj58/UD9EY+V95x+i0
watdd4eWQwQwEwLnYXWZ8FXgaaVbCdShnLljEy9YlzYRIybXtD/SdFL3WWne+bb7ExbGp1W5T22R
vNd2BPBr3o2G9eZqwrCjSr+aRncUrjqIcGPnM5nX7YMo9ZkctSQJvoj04bwEYocxmIUSOv9OCqJC
KzSUcN7CjbT0PzBw97Yhf2raLASlDSdvm8X6V9y4XXZUEtjU/SvlSD5gqT+IeroIkvk8S77E9XhK
U/9hNPPXbnpLAwMsH01TYeL2nNynwGF04er02YYp35jz0lHlP2aeuzF/ouDf+qK5z4fyMGYc6r3x
00PvNlkvCFd/25DOzuznHxF6f8dEsulnb5jCqMINFEoqJ9hMOzaas1BDjprf4kZTvkXHeqgKwr/R
o3t2YSzj+B2qZIwIgRv29qxwsLiy3sI5rqjfmatWE2A6x4RjFbC/WB6D1HoIfic6rrOTjstCEDw1
i6c8MOFdpkW8smbwEHroaMpQAnZBWUIXG9hbZIwmxXmZ/caBIF0uwzq5RG40IR1jCfHtaalC84gm
/XMsvMfhFnASRgx2cYU3sX/AtU0ON4RobmFj2ftZiKe2dGGqed9sCMeUEiR80B1LH44DXnSL93jq
T3kLXSQt9iIWRLfBzsiqZ8veZIl9N089Ssj5pNhdW5tCWAe7PyyYhuDLrQhZ9qSHZIdzX80jhOXp
MfPjk1WMyLh6SMjDvwTOtJ8hBAiJoNT+PqqCa81tuIaIG2U/00iHPTXak1cbh57jFULBq1kkL3bV
vmb8SN8a9uPULKErbmM/3Hedew7m4WHgsOrrpoZZgFSNym6jYfDzsTUMwTuo8GSHrYn0em2r50wy
9axp4N6YSg+NHjm9OnCbSsQbnQDQrD04e453TsiRpDedTgR73WzMNPdaRaJUjWgLCMRHI6Zr0XgP
s/DuIhxeKow32kZ8EMbtPxSXT631A4vhBM/gVkvTQAGn+jWH1jVQTzLYJWVzF7CmecAPshZ0TE/e
ZjxY9zGqq64fMeGLi5cMZ9Eg0kcFhH3uX91nHzjnOFj7NRcffW4Z+J/CRkBNCg6VoePeuYpgWII5
F3pKHnUQvFfipay9z4D4IXpoQiPbgwfYHkRvPIdUY8SuXxAQM2SMCF4jgSqtvoMMP7nRXPsJTn9Y
rZR1y+GTwap0kjPuczYfO3yQvv/STfIJHXeUv1jt/FLdLmEAMQSpWksH2c3SCfgU4t9pRP872LK4
AQB5k57xEYMEmOS91ybHdua1WYa9KpsMCEjIeGOKwd+xIYU0DkKiUC2f22nywx+R9U/QLWH/E4qc
gPcSI1U7raA7RvR0DLcO60sdX8DEvICprULx0jSWJBOAcisbF31VPaneZa7gvwyY/xfmLQM+3MYe
gcSZuuu7/qkUPmJp56EPi1/u49PU/I5+cB50/m+OMFGVXbRLvN5YdKH9adj1ESbWyBxd72w8DSTJ
VelS9OVb1/dERMSbzCzeqZYAOGfaWngxPYdKv4D/Sdaex+biiVOFyXAYsQe73qaL+hfPqQ+pYR1Q
S54MBd5CpPIxC9auEa6a5nUaxR2ZVzBNVfuS+MMDq9lCTlB4pqFf6JR2wTRne5+4DGPiE7BL+ZBq
89NMzGMm4bLyo2m7dEvkGiRAjick3Yw4i4UXtPnK6rVe9TtHCkTyt4XKtRmTzPFOppfSgnbvJear
a+TxyrYYkjqsUB32fPRxxnskXswo+DCc+oIq6jPXrOHYuEYMuNArOIAza0QKqR7wpN0bRoU3pqdD
IvmI4hS+9RzlbyJuoaA341rq/KoK57scWaqmDA1HZI9PMUKlYBqhd5JiCCe/ZAwytKiajYa4z19j
9r7H+HYonI3HKex2Q1J9mCgh6GTd2Nn550h64DgDLqnSuF7QOKFBkAfbQXJpJjb9N7iTv04/Pel6
4tWD52UpyB6GApmC7dMAE923vH1fGxsDAxMBXA/zXQWLF6hEfalDRfxl1yxuPzkxEWNb3XfQUbNZ
M7q6HnGLzpnLtNy4/tz8CEX9DBSZ18dSk4nfouN+rM1tXOivWRPCOmfQcUZNqmRu+Kt4qL+Y6y2b
0kUvGAL6wWayR2HJmIc5BLlt5dZy6s+yCUzSbfH+IRVwBn4NEjbGJf3GdYu/BpJkvrWgyFQeJZkV
wp+Ni/INCR+fRcyW4V5bFdCIlMVvyTbqzawGAb/nHN36wRQEaa7PVjE/3NBOOCEf6EVT1AL5UwVv
CsMmKEAhfYZOh1tsBpshmj/RWz3HoT44SXNkbLokUe+c4oMCas6UOkd32xTVAsc20OdgEXvBuY/E
dzrT1xuL1xntQNQQFqIT5H905xmCk2fSGwiYTFX/moBY0C5+ok5dSV9/6Lr4iOz22WZUa2Tppu7Z
7zQCPM748zrzckSD4y3DsVUC8Metk8C0xpt+tN9Q2RT2iwDwsSi0eWJ5X41h/2QPiB2djMrWUHvm
5YR0t3cYqq6+qCFaGlG7xGyw7YkM9ZNj1jDnMImUXXJePSoRH30RPkxxeKXl8q/bGrN9Hyrji+79
tyqSL9vMt4HtHqee3QbTMj+b/Uk1JRnqLR0joY23Ms8OzHCvdqg8bhjar4WNurL654+MH+NI/UvL
kPkWzkV900lEd/HIiqBrd9fE/UdnEDLg9+0HW0YRmO++Tc9eGDntg/Q+RGXLVWT89BOGm2E8witE
oFaTVBjPB499vDf1i114LxyhyEWdVqGez532nriZ76vwecrt70GxY+W5hmiyGK3uA/A5EqWI9m4T
zT8R6xafI6dedi1ur4ZF2QWZYDNcTeRErDZvvXXzbbmy/KLCJYz2Skfra8gY9zioe7uAWGSKGcOy
n4Y70xFvfc7UKar793nGS2ICVpG8Y4gtaKKaa4eEz0WUWs/T/7F1HsutK1Gy/SJEwBXMlN6TEuUn
CElHgncFW/j6t6DbL3rSE4ZInSvpkkDVrr0zV+o2aTlok6L0pmnTNwniz/VkPHU2NqNAv9fzMqGT
wrZglMylWT37k3+XWe/RNRiePUZTSQMnS6fJupRZ8ZGQjK25YGTy8aOxoiOiNmWqe9HWBwvsj6z7
r4hTv2WzNhl5f1WWe1Sx+eRmzhqy2s3hN2g2usy2uff4e3jXin1tpI858wmPaG74NezA0Uc0ur9Z
jWaml3evEZeeCYXV5tebrN0nVSdvdA8ukyVXXnxhuPsa5NUVi9WtgWMlsLfqYXoMSvcT+dNvwrGv
UeEdSc3SGRg1OFb4hV/keaTIQO2HErKhqCaUbVyhyjqNWv9hZjnLl9Ef0mCC12YcmqjfZLEGwtym
gND7dxyu50wfDj/xYN0zSDKLdN3F02czX8m2TQVhSkZnSLtT3/tUZqVm+wGBgdrOsW6JHm6qLHsM
am7JCiAcszIkNeZ5XoenBqItbQ6Rp59hkB6wbENxAKddViEflWvsVBccEo8WYhgftQzOF6ERLgun
70TksPjDwu8SliUApsJlQj/HGpPspxajrS/wu4Jx84Rcxmn+lUr9WW/C7zgNSHkXMH/MafhXWBbC
hvAB7MT70OJQCP1MW2RC3+eYJvWGOygu8SwROXns7WatJg/Ni9lc0ie0vm+5dGnwQwYIdJK+sl1Y
dkgKvJPvYahUE5Yq5zpJG9XasJ4we/f+W6e/lg2Z6lpwyGskxOJQCeumhH6Km/A4xi1uB20bV+0x
5pLpptUI83XAhNUaLiZi4l3DaBN7CkRJt9btmvwE761tsktPrlOVr/xcvXfo+0HCYeD03GuYdr++
rDk0mEhAh7vb5ghLudLSJMRdXO405q5mAtwkyAy5KPEHuv23qotf0hBRsgccl7N/eloj2AQOt/Qn
fa95VGVNM/u4/eJEONxOuNltVuD7I9M8zaCa8ic0ig041TKG5MroCVrWZRjIgAe+l4QzlbrS/wG4
Qr3BcDO3Cz6sWY9ZEx7p1B+D1vQLP3df8BIcjQjYOkJeJvtZTOZqvfORuS28BMV60zML7t2VNsYl
V06L3JKUMJ1MhqHGc1B/CFzNWtS/msr4l3b9M6kaaH3fGRU+uZTQyhT4hZMDkpKtwawGDNRFq4oP
19D+5Zp49oL02ETkuzN6Qpd+h6iYezUXsult0HNt/UHn1nTXfhTfKtt5dpAqzCZ7ArSVs07GkRHR
+Eho5o/d+T/isQ2NT6PINkFXyVU5JK8ijJ8sXL7zoN1bjg0iQqG9t4Idx5bpJffGoy26jxIN7KD3
4dKX7OTSqp8SBuV+YDwmdvuvV9NnLY0vfDSrwhhxwTuY8USfbwfb3KsG90SYDF9drR/ynCwLabwa
hf6DehyEXpDeMNVQ7zOzNhz3HRAdsuiAiF+aqYUg6Nv/FQzZXKjH2IuCqUbi0tSPBJGJvqPnkQFH
q71TCvHcxyK9FHWFZH0EQGXDUlQmFXpad5eqcbaO3/wCO35KVXCfHKRpQh5Gq/+lGTY3kJJHjfgF
J00ejQ6ggRZw+DIKMrH7coswca9c+xn2B1Pi4bcw0t+BUZAuX0cdB1bkDWdh+pgzyjua/nuptfv2
vx/Boa4COuC/INYEdRctmKcsaM/e2jC521pP7SLeCj161HFuLFgSyJzBBYXhF6zPWzrkP10xUatZ
IMVQsSPEyUpGy/B0clKCsTMyqglRF40adRQvjFr8r0Ndt5j66rOd/9aQIcrfqwnDXNe8gcgvVz5H
c13L6gVL6Cq15GuGUGDJaoS6lmzZNkMLaVOqz7xoki5TCHjqw4FAh2yYTzdEqeUq56Sbc+vUgUEY
GMyZaovLq7E0dIUp6XSmHu7cUr3goAkA0xPu2r0bYd8cql9MqOEDeScEKCDGM4s7xECxsai9hZii
PYlt3i0CoJ02+Y8aagPLr9yaZU/nm7IfIaEnV2Pf6KzD0ZurNzanmFA/1DnhVlqkXcKBBlbiguub
9PqqbMQnmj+SvJfp1t4uBxq2xC3bXZBvuUj6NeakfjV59uso04MVuH8sfAZg7vBemJ9mniHJ1iEc
MkS8GqF2GbNZl23bzzbDDGYTJt3uvHiF67amEffNbQxuzwj2YS32ItW6tZTNV5e+2bW5s21arqmt
EUTXgfQeaQG5bfBZ++PJh+pdFeqaGdleKvEYjc3R77B6IJOgwt4HqZci6fDYcnpUBw7N6rZ/kK79
oSMlsUefcaMLzswgeJkYLQYO9jjxy2Jz3Gvy3zTGNIhkR9SIcYaQ/uLXcbzUkMk+uxVzKpI9xFrk
2tvI9bY1h3lLKo1dJ4pHmWpPGv1O1xmwb2vZe2vJux5Nv3FUNgsZ5Qj8w30zoSWKzEOu7LOM3Odu
tD5EaO8YBK3DPngfUvnlFuV7F0xXnaCsol5K3aVTTndEhmwOmZyAYSNLXWLUXSvTZs6exP2+72rg
lNN7pBSVFxGpjBGmdeX4r4nNtqxphGagCsBoFV6l6b6LND01dXuXWvCdO87GqcQudfCzqyBCI8Xk
uxo5eswd5GXNbdXn6UtGZWaRbWMIo6KxzyQuqSS3CV7Rcxg/dlHQPkwtzLs48968u1TJTzeHSg4m
9jprKtecdNJVr5wO55r7OwDUQ+uwS+Lw9e+fONgl6P6yPns1mpJgMpbNwKWQNLAic/HEaKtpfDpE
KblpVg/JFCzHIpoMbrja/6Z9US5q5ItIIKCMD6jgD1r19+fubD9/tQgEWUiH6WgZ0AgjWkhLvA+t
6ikvy6tfFFfUYONS9Yomf+6yRup1p+0amveW0suTF8OI/Xsw5qelIRibT/hEAoNbz7dWoAwnQ1Qn
2SGKLce82fQcc06FQNgTdnoCCcJKz38PFH0h/MjB306MC2FfmheTeJVu2XgL5M908yFZ7jDWoNSg
27hNJy9apBIlb2rUBibRkrgRVtzV32t1dEqqVpw4Ub5IDypa5UT9wZRSOwpu9uNkO/0Oy/x/z/5e
+nvQ53/xv//s7zWfHt1CSEAQXhKAc5gfyEQntoxMe/b1//8a/d9wNiKFp//rNSwmyVLmRoPbVohj
EwIt7lSGjGd28hk97ThmPnzn79u1MYgjyX7xSrM0DyJ605BvFUnS4WLyIlTcXP4emI+PxqIpSE2Q
Vl+vB2zC2zaj49dzkKBbm5rUr2YhjrYF/nFEIIx8f0+hh0Z+ftDtHFqPjlxqfqY1ZD+lfYx3e35q
sRN3PX9e0sXRwOmPjJ0cizA9myk8u3Riz0Na/89X3fzV39Mg9+yVT3TmMkJ+GW47Jiu4p2yLNCqI
aDQj5+dh35NXVaK5y6GkJWbpHTqhbvChZ92M1trrZoYb//e8khsqNUIfQrylxqSn+haGNyLYcAYh
aBNMtZC2Yzc53jx68qjYOPYfk/khZwa4t6S7pDPWyQ3OPQ2nUs5AxI6NcBXbRr9PvHztFRBQ4KxU
FzfVu1PM3/doTgzKatdw9/89lbK6+FZ1nN1tWWHARnUC9+aMk0vfazUYTGySkAaHaIhcjsyhucLE
abdBMNOkZ9zK38MYhNPB1otzWfnyNCD32FaF+9F7GSasyJ7k6b8vfcfa2G4YHlXlx5d2Gu4ULBmO
JJ79vZTE0/985XuQKqV3baUpt0lSW1c8+9b176umrtEnmViKa1pkRpa5x9io3U3UZcMm0l3ztRY0
oBBHN+dkfqr6dS5k/NrGurxQDM25IrxcjHq69fOs2LR9oZHhNH6XEZBjR+v1bZq6+ZPdp+2e7R4Z
2/xUy5wK7xDCiNQbd3bnFM9xp9l3M/6mzcNhDxrCs+u9M8N273/fRhi9G+wixycMcHmwGmNDzaxX
mvqUJsNQXa+nQ0A6zL3zK96wdvpEOWhTPBrm1eOUCIckwTfae9NnEeE5adtmOcZTeukrF0aiH9l7
J5kYs8mBFTjww+OUFQxE6Xf0CQulV0Xp3tVacadppu8t3FGLwYrEXc0PDqp6bSzukxmh+6WZk9pl
usOhEhK3GTknYu+RxHsc3v+emqacj658A85ViLAjjTeikrMINPw1ojLf/z2ziPrbhALTZ1ciGM4w
JzK6i8r1mE2Pnu2V+8j18qMVgRPuc8CvweTvYBs8hY3ZXiyKuYvRFPGmkwYJxEquMYlbe7dAo+aG
VoxWJGAxUZyr8oIUcMfKDJ+2b+kecLk4h8AY3YPVW+cmN7q94QJ7bbDPXm5/X8YqAtUyv4jfuTuP
1hWdT7ir5sYfqSBVvQYwv+nIuj3r7ShvLpaBlUrxyNLUWlh5O7yj2s13RKmlyI55ysn37PHf3xW9
r0NPtIbIhLfEsVd+Qk6e1cfOPzpuqG2ayniiGrE2ceFNC25DFjcblXU6Deoj1RmC0AEhrWIQp7/X
C46UZACL8hA6YfMQA1yBzB4wwjDkQ6o8hk7WwGCmyiw+aUJu9CzYNLl5HgBcHGLmmTfgV/iq2nCV
5BSqcWrSlyTb5qRrLsYQkVVrGOKEaIRCP2R5U+5YADZNmBJvZVN6/T20KGiPjpdyy8JjcKiszs54
hgKtTn9P/KKRLJ8EwguZJxs1/+i/ny/CyTz61lchbEJN/14a6DxQTQccaVPj4FvjcK1aaFG6janZ
ZEKiXEUPr/J+e/ZO8nv8ZQ7WINO9lDNt/54F/kiol64Tw2QSuxLW0MhsZiES367FXpCPYb6zkIeF
djJy6fufOKw/axvlIcJMmt76Dw6LfJGN8KCTsvr+9rFGLExFQ5GISIaBkbl0VPk4jOAZVHxuouo3
zE3UiaP9zlgSEjq25PrHGYIPc3xIRz7KnP7OAq8h32SjB03x2uXMvbK02E9pRkmU2C8j5RQKny+V
02zFnH41tbkGYleTOkjerklv+BhvhUtjayoc+B7lQ96illcWq5keFv8yM3/0LarcgeG16p+82Cg4
ndXPRuD8q+pDLoOfnJrZzYsPNogPhYi1BBPu+J/gmxlg+O4t6PeWT0NdH0/FFOxFg9I8H5/RkrwO
nfse68E5c+qNIKQ2jc9G4j9OTfzQZ/WGDZqhT61/+yHiNuPGqupAIqcdDkHZM+XN0YN77Z97ZmYV
AzcU7PnKLbySzk56xwCyQju+a1OOpyKiq+0md33uaoxpL5BhJ2+ZCjZ1G345OZ2tbKDYsmAUeLCc
lyXOoFULETbSzY9KRISxVEc7hYRWjHQnkuAxbNtHP9HISpCbrJSfQFUOg1NuWp0EqbZ81erp3exS
muLN+CR0f1uC4mNZuEqbO1O6w52zzLUX+ZOfGxdkmvi4pnVp5RuGNldvOlit3Pl5wdm4QaobzFhy
DH7a2pUFAWT9zTZALUzJkebUBWf7ipDRNTFrBIQ9l9abyrZZba1CJY9GFTyQOIjsIHkZzOio+GQH
5tttBK8t91iTkJiUhvESReF1yox7gM4GmV/2XDrRNe4KuhU6+ouBwXWMqBUev/8zUm6lSrvpqvip
af6xTJzCNsfOSHerKFZJN83hBeoTqiyJfmG7EgOmiyp9CpNk74MdciefZoO+lkgNNK29QTkkFRBf
i8skwbdomadWlC5dfTiXSSL3uR1eYr/E0tSbHyW7/6Lshbfo0WmXen3PrvRSmb3gs5jMD33gQtFT
JHlciP9aTA3p1G7A6qoFSQTTInUzpplM/ELyWHW6T20HS1s1/tYews1YVB9lHY/sXN5rGDQ3lL7X
yhlfbTU9cVLJKu8KUPGf6RuPIKO+3BxbF74HJ6FwrIT6DQMw62N51UJ5yW4kk70o2e/jrrrEg3ru
epKUJvWa58ZHK9S0SLhKMs5Guhge7HzgHDn0Gy6FPfvcT+hU09LXPkwXrJ3B+TDBQbGydAggbf9s
ic5ito3ePRHg3eD7rcKE806FNtqgrU6XmFaZEQpktRdHoOoL64Iz0ag/JR3hTj4qIVgeuHoivCt9
T6/PrFD5duYc+PBPd2tz5fp00oOiObO9XtxAGgcT98S2srVkOQTVydCZojyWIQfwoWauZmfnxjIe
U4rs3qetODL5cjSuqYTwIcXythgKlreMuqYLwwesvL9u5fzzEkyGDEhjiVQs0ap/dHfNc4izw5OG
wr+8iPuiPmnecJf467BexqItlm4hrBXDGzBpgbtzjfpVU/DcDfYfRkwEIZic9nOtWNqCVbhrS2PR
Rym3hnyupuyeZhb9FM4LmG2iYVWaFKw6wwl83t299zaMd+Nt7TWKeXWzrjFvTIpE1TLcZ236Xecu
sVOjTYtW3CPcqYeRA14QaMMqbuoPK0teHbEpCu8t1jO0PskhG6OfjPjBhW/SbJ47IJKSJYYrEWjf
E+d/Nk769IPNvCU30nXu5Cedjk6eesGmfQOL9d409Y85OPa6QzjmTgkwHQa2i2Qy+d+25U7G+dcw
GrfKlO/uyP4eRunZDtt3V7ZyHYh+Abef4Yc7biyBAD4eiNSM5Lipgza+lBkYsrjziRvpODUW1l3h
myZ0C9W79+khZmOMqYZlOvgnUl1GzHI7osGB7PgMiv96Azp5LImnn7IBwEUUQE9kWr7GCYVcUs3i
y1XrYyDwfZa0chIewk26pzmFF2NTdL+5YCfjeBpUCuOHhpktyNJlboEqgIjDncC6MBhls3bIqnE9
PuJCs9ZpizatAJHIjXF0wStZfvaJDC5CYWg9JokNvntyz6Qfz02u9kkBTcMeye+qxSs+rwURK7CH
fDSGSWF8klDDrDF9z13WvRYTdDSp/d8TGUcI9dlV0EYh5KPvk+vsILmXfgxBdmiS7GjHLAe05NpF
NfUZ7A0kSWXmLhmV7eK6eUcqGZWMPztHqwFoZW+Np5Z9mf04OvdJk30pH2kY5JHH2iU2LZ1//tRF
B4bOdCyNbTB7lkbYWssIS8rC6KZ3Qirj3v4ZQc3kJW5v0R1HjXHjJInKkNGwBTd+AkmEyoyMCliA
iA4DbXwMqmHP6dTZ8+th66DvlPb47GE0Qwl4i5LBP/QJARUATnepTNNDRz+oimvtNrCHmjKzL56T
bjMyRzURy6+MXnbgIBjPzOAVMyDLpTuA1NBwRXWMbu6eRTi2EYP/m99v5k7lmksu2+DPUqdsbL/r
LuQG6HV7bcQIu2Mjl6c0426h84tawE7eNGEwe6+8zagz85kwN4DsmPpd4DXjNTB+DJCzXEyMJTRf
e0mhcRyboL+msV6c7HbQoHQozOVpwMgZiW0EEX+ZMppiiBw4V01s2uCS6FLhyO12KnKmFcKBszUG
wKEcTLh+UkCZUr6DIsLJdqWb/StS8cCsiSzDLMtWVRO8NZGLF8uthm2lkWRsyoZ5i9yl3YgEWpTz
CBMDWPKLmYkfq81RGk1gb50Jv0fkO1D6bLKiSRmtlyrR6Z5PgNBbhStIWf17XGGUp0mRvUAGWhTz
bVYeRGa9VFWXbeMBs9MIi5WGFtij0c3nQjXC2OGmO8Ta+kp1urvK+3oZWgzribNArEL1iE7jMzeV
/mi4Fcksr5pZ8hbBhWwS/SObppqlgaO7VU6kpjQH1JQL9hNmNBz9sYQXRxf6laG6aV/XOQ1yRWpn
VZY+qgq2jM5N90wgXuMh7TjONeFNqLWOcUgx7djB9wq3Pj458nxLzPxXgyKZoVemVrWu3mSNh8hq
vmK9Ew/OLKKqxjDjkEstk7l6tVRYH5gVK1odgzgEmAxXYEWpb5+HxmJpgKWMZAa2Qs+ZBg2Hdeoh
GD7i9kNzd06F2X2AG7rmmbZjAqy9kyvlr3VBSTgRG+4WxIZbJrszXqLXyvC/bX+YllA/No4EPBy3
7Q9byDI0w3ME9Z5YqmhcTrkEMWiTuF4NlOW1B27W7B9ik6aQCD/CqQtWwJVH7LvBibX+FkaadXQ4
gqyIrR9XgVI/w5R+ZGbXHQPfOJu2MFaEDVKQBY68h9JGNQS7NrLntGxQlVPY/4v18D4C8PIHZ1h7
iPGxrTVrd4iHjaHQFYz1xk+Ac8ZS7MayBjWJKKMZed8x9dDbfQ6sMiL5PUy2qZu8FY3+1jeBR/ru
wOqSiMfQAjZFc+ypFdR5fedFS7qO3TLy+p82c8YNthTeVRHjs3H3rl8Ph7wPv7om1pfDPskQbuTu
l7CaY913u1gnOqsZDqAUSNBVOj3vDPyzJKvBCdjehO9mD7Y+JLAt86XZ6e91N+mP0FK3PvKR3v+2
JFv+UKSI0J2H1naiOyorWLk4/trmWTT+MbKbj7hxkZb112Yg74orjtTfEh9Nk9lqFhFmK1Xjm0mw
G510hn/8YzNO7JsE5Orkrr5HjpotG4LbV0Favko1ESHnWMSfOrgPOM/j03mdUArugCc/iTZxuV2r
o06k+pJFH4xweo+oqy81Aqos0/6ZWnS3hbbtkuqV1eoxiltz1Yf5LW77i2fNptVKfJcTrXeraS9Z
8S+v67P44I8MaQAsLNMkMc6PraPGm8N16WZrDYP7KpFsxSSzWRh83AKNA/qHJSPHaD01FMlIeZ9R
xh0z0/1B596vC5skSFcGdFDCiByK0n4NsHwzoXrJdWgx6Tjw80yQMWWFDauso37pv3rscuy/+ODH
OTK2hkcx6QtL1fFhaOPwGHUIoFLqt8DUtB1TS+0xS9n0cHxtE+GYOzmN3L9zeJs2jZsJayrnEae8
RhhPlo4VkWiE7WlO/R1ZZRg5t4UJMibGlNUiR9hbdv1BhTctPb0a91GRYfLJB2p5q8Bp7QWPo8o5
ONkJZQZUpDevpGllMFjvAHRsrbym4vCPE5yZLgEOmVZPaaH12OcuwsTC9IHP6KOJ1HFoquRWjslv
YtRfte1tu3HMaU8iaRt6Bm2DZigYXoRaTfG1ZaDwBB7EO1SVgSxuequMDsJVAI99GhsO3p/1BO6F
JsQZSeQbMXpSSEbZaX62ODQs/IGeWQHKpI3iz1ZnyMmQH+iTDmskLNlM0HA5nWyAjlANRC2KeUs7
5o6MtkCsHi3cq2sZjL8Nmd58mtNSn2qxSj15aVsNkIpWPVJizmFZ0XFM9W+0CYi0wnYmusDUwY3b
lBxFP/osfDeHnPM6xLgFljS3M64BTSYRe/8qMDOcGZgShnW26pVZb1pkvWtlVN3OHAbBbKj5cGhr
7aTYc0pRWzsLjLc+cbcq3BVhXb9zzHKXWpUFpHRrwa7GO5BrCWSl0q1vmjILkhcGbj2BgT50fuPK
S9YuDYxF79G/GHLqOBLt/W3nN2ByjGQOyuY0kzlPrEW7vuScEyYuVr8mBhgl9rCWGeJQ9K8najl6
R8y8LD8VF93rtmWH8JltiXVb0zeTWbEIOvEDp9MBpZWkzVdend5XpD/qV0NmrzE7/95hDdgAecZl
yowG3Fhi7vOcICsmNK9h2UKFCnvrSYzMD7uo5eRUWriRAvHUiFEd4Bx/j6oc9kPTnstmGxThe9wl
D2HVPAmcuAms9WRMDsLy3qMpfMMzjEFWJPy6QT55oh9mj+NicNBFeDWWuQYdYh9S98isI3Eugaoc
GygHceytkP1jWldA+nDecngiCnaDcewMumUbWYa2MsP4K/M1grUfzAJ4kxlE7grGMWw7jyAZifvO
a7xtaznVrSmaE/MbjPGi5+AgER/MI/pgAo1Gg69etHNpSZiLTl4emP5JbSrDutQW9kE3ehLKeyHJ
2GeG0LDz6HP2NAnx+rbyhw78MxdsOKl0PQVUKNLIAMb4PkY3D8GQ4XyHZfBSOOk5nePKyxKWgWjd
TUd62kJbOYl7S2g7Yg3HlCYCgroyIbmtADu0KFfjoDsJDCptwMmhydwteG227Xws13aEDn+y08vY
4LZKfWM3zW5AVnEwrd/QogQ4A3SRSstfWj7XwAQ2YOPWCq11qUOGRJlDADChhHEL35DuC3xA7WAm
I9rZuG63KqtfUKsxNTT8HL8BXFnD63CqOt4+ZlXlkFRgNpgI3Ev1xzxXMEacPFmNhe6tk3n7Em5U
7bKA86zethRHcl3ow0xoU8iXimNgt8Ut88yDPtscUsn2L3w0OfsQgR8O46PQPfoEtVT0Gs15HyGC
EBQHJm195TUVh00nevByOMSWMWVLhHgrIjSKU0Fe6YJBdcH5133valLz/JlTGs3R8EZ87PM7iwhL
QQgPB+0WrqTZnuN7tPyycDPvIh6IKi0BQttanCwrqzuWEQcH+uH4UsMb4qidlX9jqq7CTG7MVN9I
1d4KMhOxJKb7tvBwFxdiRUpUzPCQHa+L5WtSbcgIRPnlc7zSfGA/TJaX3kCLOq01c+5z0tSYgHOO
lik3PTOuReQyC7BEtTN8rdwoGrdUU8TY5US3Hrsh3Ue5TcvD8+OTCSohGoKVFcWztpHh8dAZZ1kn
996N+MNJbn7H/eSDLdyGTRytpu7KNuMfQs3e2aRALJxXLy2e9aR5HfAJQMl6iUJjjUHvOcsIUHQD
0EZF7x7ytCS5j1arN2dDUhmGjHJxP+TFxslhznr8x9VEupoRwIYS4ehvYpUatIctAyiRAtHjqO6G
wyjZqzIHTSsEhFU862npvBe+/lvVBXPruOdoNO8h3qMvYhACruwWbhV/J9NDQ8UGlemjzGwOm/bw
IqwkXnk1IpVg9IBwV9H3aJuveVZxXm0JZpq5NcUqwhO2sK3wIy0V/mqjEhtlxjUXL+xSvZnhOG29
t+PXeNorhpeyc++Qs521nsDRkmXiggh0KLfo6feFH24Tr0IHENAgSDDUs/sUxoZ+HhcR/JvYk7QK
WS+tTNMfTX34pyW+CfQltABlMIy1gxTaZ7y31fCkSk/fouwwmV7lz1whcJX7xkGGTS5tWQ9MW6KF
3hva2ccueCnHykVZLI5OIR8x8mGu1zl8KOskjeQrcdhUi0arlz20TtaUoVjJuHt0fQ7okRGDIXeb
57RCztekH0pQvGISOxX2RxXcjLh8p7VaHIzc+XHdHMQGo0CKX67Huie5ryKLxCUvk7dLn1xv6Rmc
ODJvpHgY0O8hF7FyGmsZCpxZ4M74q9YuKGztBQaCvacH6CwAXKyyroEzGZT2OlfFhfY6OqHW+aeH
4oIpwjjFlXEuFL7vJKyDVWSd62FiGIJwYKNzYchh7odb90bH4tKA8iNoszlM/qGtrGFvdMPXMOTm
ocEBkYTVqgh6hTzZUFt8egaqQmPEsQQjyGkSkohT0azYBF9LJ38xnSIkKsF4GMzxJCTej2CYP+JA
wZ5SlIHowRqL85jTux+ZICuSRXUs3HTtGdmDptS5d314Ka912CN8DeoU772L7GJedu5mZ1DsJJhe
LDPeZU19bLXI2zMoRBOIQs/ztiwDL4AO15pEkNd3kvs+MrZGTcPPBv508Lj+q7gP1qEz3iIt/cBG
iu9rqL+CpqUMYW3YVWnykoZJx9/OKhcT3jNBLVmHY4NrccQJBtz8PIb9XrrCWb3LRE/3ohQFThp0
2DrKT8N/QItH3lQH5jVF+12tDCqiFXLQfEPtjrKHBXd0JN1H7vlAnxahBRETtyr4O0P1uymsTyZ2
ioVo2NmbyBHr2q3PaHIIFsY5mQmGRnjImXaQi7qkF/qVa5l/QuvzPVnxaazFZxVzvPWFn6/MDoRM
F48tNqHsuQrmZg/iSHq2AF3So4FJGQLX9M7S0YGo1CjO62rb024zWiQ3bZLOFsbpBeHXtGEWuR/q
8RSGnbUtfdhdsMh2lBAXqT1iqHzq8V08W1ULw9nn6hOB8ZJFmlpWXEy0mhj2o8wpXevcMtXwjSjf
241LcwT+ide7IUcu8WSj6kLXh36P1RMH7+yy97P2yM1LnzKOfuA5MhLpNEiWVrKhvrzqUbRRDKu5
V+CkDB1qGJe3xXLNDRxwbyel9zDJ8R0f5n1ibsOZFtU8dB/Nq8ZLaRscPPth5Q807wma/m299NGP
f7xEfk5N0t+Dajcg8FrZlcHUwW0e6dO941U6qpRm++hp+8K+sGD1W43xB9UYsw6EcBtovOP67xyA
7ar0608N3sIGgsoxrtzoqjEJJkMDHVJuv1Sh+EFtyknS9F6VkWymEGyNhMuxbwZhPzDqKmmcfSMO
g+geoPeV9kWHB6r68pcmhjpEVgGGPygT6gIAikN7Hx27WtfkM+zEqE0rJ4bUFFh4GGxCq5eVIft1
JO2cRf2xzcpy3XaatVICJ4ENF8OlTRCSihpN0y2JpLZvjZPfwUoevPxeuuiYSEz0ay+8DnGAN8dx
4RJj1MwThL2dSE7+/2PqvJoa18Jt+4tUpbCUXp0j2MbEFxXQoLiUpSXp198h9ql7zgsb07tpsGWt
L8w5ZqEHJ9I1HhmsMUi1YHzZvlrjS3kdNGXtB2KhzjHfYFkWw0sa2P4JM3FTMhQa86BA3uSxuKkG
F1FX9290a7wwKMyCLrn5kXcv4d4sBkVhQnC7J+txabgYKabB+i5Cc5tNDLGL2tyqXDzWkluipIkc
JhlTDcMkmggN8ZPs18k4jG33gSK7WCmneymZiEAnWImwQTIeQYprmwJsMpTgRd34Z83R185kuqyb
Jo5IPfgJRFzdMnh5IKzfHJEaa+CjeG006FKwBUFB5S4g9cR/1KIOLzsh5MA41maCNDYpaMOMIGEw
wn5x6YuWLYnMV4GmGStTr9ZdZvSnHuoNV4mxjgEtoYXFKFa2D22gUWW3AO07jaJN9vnKaJKXnmp/
6UsPM2VoE39bTk+FsmifAvLM7aq7hXl3tAqXJA42+7DpVl7KcosnbBEpyfmXV6806/NYwX8PzWyn
MNzTy3xackjWsD4lvDlm9ZH89CzG4BlLVyTOPcVdDCwxgIPao41nIcc9btkU1MS6B+AYcUm70QLm
OrT9DUAW+5sNntOY09FR084qS3+bOblaFgIaVh6yHAM8/hZXfrdNvwnizbaY9e6tizoQJ/HJ7Kmu
JuYPurUDq2VQNpc4VIX9EUnY79N0itIJrDy4k0bhyp3c4RSExR5ke7QbrQmNnQ4LXen1XI6SfN6F
J00D+qFGFkwSZ+OyQ6UTs69YmtCbFomLkSwaJO9uImrgwCMRL9h80a4jUsRXmIzUSkna4YDM1dbN
6u8Bvh72X/IbyAmAZdA9uSmgcL0I0VhHz61ZfUcQL1a5Ex9Y+yZIGiEcsN/VFpOXrVOlcCy3vk+2
xWsRYs8m0jHCa2npqyb0f+shvDUyeq3cxlv3U36uC//NCZpwGTKYbcoGH5nimjPMItuWNj4xaKjp
qqv1dTZm55FJ6hLFPSe+z1IVAamCVLutKwHpzlcvRVe+E3lRHVOzG9d+cklj7SwzcDRjXqb7qpfe
El0PFWTBZ4FZps9+2lwF+mKkP5y8w8yMxwx2iRGmbibacmZNI4oCGa5IJ6/2TMWDXNtIYwzmjoeB
Kuy5ZW9U3+zO55uGQfveGPNEHqpHnB5CLzmQ+tHxlYvgp1oWdfygepgGKetB1253U5dEZ9W5v6Ew
Pc5M8cteAIxQFIAk9td4qeipas1fR2QBraAtc6uk/6k1GD+VeZp0fChW9tWPc87Duu+1FRSbx3Je
d6BIfsIudx2G5NxH5h42xtL15UXImpoX9apRmZ/akGxU5821wL3N8YHpG8HdriGFKB7UjgSmR61x
oHdn9kqAB16yId3lU8rKjdY47F5VHMG6tQ96y6+aapsuu+MkX2uR2ObgICRCBzilh4bhOtOqQ+I0
O8IW9rkXtmvokk56H/r4VHvFfQq9i6vcV2J1XqAK0td0hyxZJ2MJ/YRlIZkQ1M7i4HnBQ2ZWV/D0
R5206X5ovlKawhZtGjXmN1RCsS30+snJmMuaWIzy0/z/zT9hK6NT40Lyx1OT6vE/FyVc5GYI7HXE
zX760Tn8Q834VpXWHTAqGg4oEZ013gdcTw1z9i6lRMmnF9s37n4SVYsxr37I9tjlxviEwvCq++Ez
qQQP/fSWWtXJM/LHRnuvLf/kOPKmZ/mvZRqEL/W8jbOljtErYLzM7jhR0UVzx6NT4ogT+ipBXY0O
7zpMwRuolRYnbdylf89iNiPP7IbwHudYY3LX000awUc167s5wCys4x3PyjnAP59jntDyV/QQK24p
j9CqQTHeoMLt8lodBA56MtYXBglApt9/pW61n38OlE1nHwvEQD4IMjVA+8Vb09qMyqpdlBXfg8Uy
3ysQRrVgJXDtjax3p+IsZbEnqwncd/ToFQzAHKygufLuwFqvg2eteyOGRo67WId1p8LvLKKzFubS
FfYx9B2AERz7Nj9sk9opmAXUCJpOYKokRI5XyPbbR8tBhJy6+VVO5gm5XOQkT1monZRwTKL5MsbY
yUVWLK8hsjz4cXYZTBOCEr50Y8Q/EB2qmLE2L1HU8uv1nQFwVz1lJq7WMhH3GQmhrOGo/XBXOEaO
d1G8pTCCpPRqPjx4cEKl5eF78tSqz9UDB82HO2gHWebnidlWPEUoYtr3SVoPpXfheTmmkfNg5P6l
MdV3T7OUT/1RgVpocRZ5s7W7uzk1g147ZOTbLx1kULngKgkHVEmrig6q1DuS38pns58uwiWFzI43
DWaPqC33xT2zsrsKm90kjJdO7C1Z/qZzWTFau4ShKStP32e1lNr7CM1C4z0G+XCOrBEEgXgIDKnP
G8clpTkLzxJi4zxHZyGO25dKOx41wArlsKyYYy+sPMhZQbYMA1CRpiZ8an1fJag4p305BTgTsmhZ
NWwAZJAtzep9ypid5X7q7FvVc5fkrbUf+tE4zEWIVcTvbfnZdT36MA+hM5AXamn9myiODztGn8IK
NE0FYXjUnpGr77rZ2yiD6mYXNxjND0UybOj2L7WWnaQtbyEK0jZZWVbCZjXsb8Bm7dralh0QYdM+
j5bBOt19jYV56L3+Mtj5Fa7FR4AEDTXKgjiOLT3pDoZ5sjAZl5LQt9AFphn2YAnNCOoSh8iXkPJk
/uc8t3zHKJ/71r6ejK07FpdRq+7Ct86zrBVvg78vPX8BDmf0QALqzXcn7KdQU2fLW7v8QrXVPNc5
c0nRL4euufR1yRpHoh0ySSk1jNfMqHYtiuKuubI6W+EO+jBbzuUgD37Leb42SKD4xURlSnuZW1cG
/QtV5w9tZlxiLd9rvDHGvj0LLT4FvPGgq9EjILjIzJuMkERlsJtFvIlr45waKK+hqeTcT1zps/Mv
viMWkIz6A2ieNL7RsdTsl1JZoHDrHZSkMz0z0qyl1/J0BArTCZkaPhPa+UlIemuXASofWbbQ+i4R
PXKSG5C90ELwHKQKQR0/mmcdlY+BtI4njOouMyLnQyPZC0t3nbwjgkfGiJ8deSFbAp5ntmbz8Pk5
5PfTSUVWifvIbffJtI29B6nLMJ0V+DzUiCt7tLjXYsdIrTMpcXvZgy/V43Od3wrd+/W6hs5/SJdG
pFNEUbc6Wbclp2VMzItXj6eW9JU9wzdiVaP6SpgQBuo6zbdp/JywElxHfm8uG5FtrHR2eJh1sbUd
i7KLtVTv1+6iY4W0nPzqzQtL7DykmK1so3h1EpbVZYLIiSmpeimlcysG7REiXprSVqRgCRf1OIAs
fWPgce59RZQR36jpfkwT3kQlef8zsGlcoDVadyOIVltCsuRkN1y1hMoZuPtpfExVq69Lrcbl05mv
7WQ+6gbICYqXchPIrloYim6h6CC3N033FBnT51iS2qX3mApkQP08kKnOfxPAXKpAn6fLDRYjjgat
s5GrNN7SZBKte9Zv49IF8Mtp4A94n9qWb6/7WHuLUrhntoiOJhuGrD4RKImIJLt2ju1w/U5Qjidd
7REs8TqYMXkx3YSLV2Ssr9NPo8LgguwV8ELsCqw+QX8zzeamD1a3JNzThcK9sZr+h7H1jUQsbRqt
s9k9Ka6QVWlpTOxbpN0WY/BojBcY98LDWDCmCt0vBXJ1EVfw4c0K/rjb2LjJwcwW8XDsCid5ZYq2
7UX7XLv1EcC3WgqLDqSJJ4PFJ2EfReJ9RniZFnY3zVLaIgSwVl8yib2ZsF3gq0DyzZytO+T6hf7q
lvZH6xrv9K2gYdOkOnjdJSNLduGU1WVIo3JTNsXV8mc+qge5VRr+u2f1/2ba6lW39zpRbdSBTFZJ
H/gxcY2dg1Y+wBx6Ro12y6uJ9tsJfkcg8clUgo8r6SWH5B+pXngHyQxF30/tqt6moNXx7/WnCkbV
3O9tg9LPtyBYkQ627ikWl6GdvZEd9Koy9DaWQRdY1RBVIQgQsGDUyyGJi5OM+0MQIxZQLGsWNRYq
XFq1eWh5adfkJLHUjEAwJOGrW0HWNR3Y1dCj4J6uAh9hLiV8Ychf24h/WicIt57IwSB1/a2x0/FA
qsKv4jstk5aU50Yk53DiNiB0puAO+SWcC+GHLDjFGGzf2LfkyyZp/oVFhn5Yc77NRCuQszUPhBLb
G1Vx8tZNSeJJeonpU3YtzcaybkOx1jAhbXBfSy4o59AYbgqHPb1hezg1NBFsN60Hdm3hAS8oNOP4
19aEs/A+PM1s9nOtjt8RzHHlrnvq1kOFB38xJEj9cmbXFz2GzJ8hvWJDcev+hHOdvjUaeG7WIZho
T0MwizsLhf7JzIy7wlXGXAaPaltxK/E6jQQEKdb2qG/0PlDrqOGJk9SPjZ2vEWl2RACE9I59vSdR
gv65+Mdcbwk55rNpnXDVxllBEckmDCtzthnZaETSAqtTyw9e+GEN+uGxnPyE8NQA0zkWwRApCnpB
hOIWhDl8bsSIcf+mFLpUTbB14aKCyX8mD9nYxnJpZ8ZVGfAU21JtYBfA3kF1tOYU56yXk7ewNe55
sZNeWv08VNHMqjQhBC5tUdx9p86Jh3ObLaSwFIrOgP+YGzLNae4sTYObjTDSjZX1+bXpPlOalmUX
1fXarXBmFw5rIktpL4j7D5Y12Dthoo3P028SF6JPlHVHbkBzCR7qmL+JNQg7ljNMddmzIo9DTQSK
2zYcVND8qjCx5CMgGRA7OWP6wGGl5jjxuE66YYlucYWerTpFJTcgwsc/7Mx59vr8RDB1+WLa3Qs2
Mq5V5SVnPZeEIrKN70Zhrhim5YvOhTISC+fRYi+4FS3K664iZ3x8HBPyupNUhHDWFTM/tEO4+v2x
gS2OeI/R/snqGmuTh58cvdaqZ4zwpmfyTegFeQRK7kREctRoOtlapuZHVbX4vv015rf+FG2tqGXL
EJlvTtu8SsGGOBzludQAW3V9YbLEwSUfm4m51Q0jWmlluilG3g5/ljwCiPXkH/mP5lKlfr92y+Ck
50S6jK2hvQwuixmjK9tTui9ZRS9l6V66WtwlDMfxFvUcWY3msQ5WZbXHvrXuOifdDZrYhoYOJkiw
sUXVbNsZ7I3BfuT7XUMMDXS8zyBdvqo5g4vgekYKrYfqyhmfEKPDYggDjt0RTFbmccal96j3rgzA
W9neqoZNjpiGt0QfUfRTW7stEWC064/cpO+QBa5B5pfrPOPiGcdrWmIJbwZ5AVL0GkviiuCINrjr
FqF0OdZNOEYBGgWnR903iUd64tMgik3pae+h7ydLM82gnrQDtB+HxtUpz6UsybqC993OevZKpO84
Cn7mbgOd1dZFeBl33kOO/mQxDDH5GfU5M70vzxh+M/3NlQ27D7VxfGaI/VnlOUdiD76gA5vEvOrQ
KdSLA56NcEBsk81S/7pHTUUEowwebAjasTWC948uyFSYL364sfVc0ygwB9Ge8jk6PZbPKNAuTPxP
mV091v2pTRkZqSTbg9YS1c5TzYaEt4d5elGxSRy7m1HZZ9lw7w5IDkPrORXFef6GVTCsIlcjXLS+
MuY8VbmD1xczRNfqx6kP1yimXmrf+I2dG/art1jjJl5CRKRqNJ963XtFeMbup4xhBASw23r0hYie
4HRn09V1jtjH7obuf3UStqMlzsAbzok1YT758EecI0QQ+q7+qUfJZ2WZG5EHz0GEALaAsEsJeU3s
8osQJ9RHZfuD6ulJq71Vg15irOpLSRBWxQQN3Q0L1qL7EJM8D6PzUM/8nFQH34MvKf6Bfj+7EeZh
VZJ/tV1zk753xQgSLlYo2r6ZpnElyuwHLL9cJfG3x49kNnMQz4AyXvns8od/KY4uztbqJqdsBwti
Ydb5CanKHvUbrDdz1fn4hv1uxpVwfbZ6mqyIlwL1kJd7cjZuhKGRBq8K7cpSFrCF8xoC3fKTaQVq
9QkGxDN+qxPrfZZv470cO0YW2rLRkGI6+qtuYJ7Q0+lDq3/Q+C3HuNsJI3sZGYcFH0bIkDG36XlC
M2EICNLOcWpOBVG/1xFssjbmvtNt+7nOHJyTW2ePZsRwyuUIMxoyID9G3bvkifzxUvu7K7C6JkjY
8+TYR329hbH0rTomaRlRpHYUkgZgP4eyfHVj1n6lz75filvR2D8yTZ9RXLzl1d5r09cC5w/rV/0z
r8pl1gd3tHMewZjTT1E2D1mJnH8swl9YurveF/BTgFLU3vRstQ7pEfeME2NBu1GgwWR4yrDf43Ku
aoONRn8dkH7abXrDHditxjh6VrmHR3NCKzD+NNCyZG6CU9biXWiaj00/43wQaUd0Iz1V+wJp5NbJ
oucipaQuZfAcpeLHgrVseMHWA+XX6WihRY91KI27i28CLeDJHgq/IyjDwAlS+29+mL+D+oqTcj0S
DIao6TWKUFrM3yuCUuxTRxceN5BEOMNSDawuYz842+E/32TLZP/B7JxhN8IZWQMwIG/InOkZvrGo
XkHLP3U2gj0DxL9kKt0iD8IFUPGGY10TIBIsdfq9XHIHCWlLYzqEWdVF41G8guo+DRltvBujXtc4
J7GcEqdeWE8ijJ4lKpUs5t0mW69b1n7Dco2/GaZ32g8D8xaihy6hKBICwahRhW+8QW5Dl54tOxNc
CjwDmePfNGTosY7vKqqLo1ukGw3Sbi94D4KIe4izdi2bWWlpA4yLEp53qme9ZToBzPVWz8sUQ7ib
3k0/IBsvvYh/0QrgmEzTuO5tyHpdwio1rD9zAjmXZAf+dq6/NRLzfUzNN1FUz1UarXp+waWlMDNl
yRbKxQmJsoGkKX6PGLfxsymeM83cmyF7wUT3T3SVtyHqkEZoOTQm+3kID3YSv+du/uPq0XebjQej
KR9DVz2tqmZWj1HR4iTjuckD9P1dgxinRXoBfGqhXPyBjQV0zQ9itFfRjsMcT5hWXiXYd0Kg7IVR
iojlBGclINLRwcDqWpwAqmVc4bxwX3lh9HQJQxayvo+CP+Fi61Wzk3n17A/NMnZBkprV7FjyqUt8
DcqMZT0k4S4q3FfNl+9xL10mo/yqimeXtbxRITDsDO1NT6nYWyCGIv/x6xlbwQnPIfecVyMGRbTA
br1ztLVhaCDA87OKO5fchZhhAWidSB9ep9x8dYfqmjBarEhX0BOHYUtVGgvNnvOurSWnxluZEmbr
jOheMjRepmX8IrShWYKvJtgVLrzYPPbIOPuE0edYvMXkwKC8vzihjX+sDm+wLjA0sAnylXsYS2Ql
saI1XfRxcylC7SsadVYsxsW1p4tvp0fNWYtCPiZlch6a9LFXOtiMfFPCihqt8dYaoEFa72tKEMBF
cXhIVf1Y2/TYdTadRAiZoVPFU6gDxzPXYeH8m8JOgXLDJhm59GANbCtoBuhNbrDAzr10fn1hPqS5
eDHD/sVT2glh5Rr51Vory7vNstwU6t4LCF6MeLOyvdBsIWBT3ady90LJ66irm66FO7bTHJlctRXH
ERmynckrNnLBx4LV2DGd2PH6KJxZlaaaZH433Zuk2utFjeap35nFgRv9ze8p+OuGZUJXn8qkfKxm
jFYcQ/FvYEAXxHHgz8qeTd/7bRP7o461u198pRGSX5HdwqK/RHGwCwbrypx/I4dphZJnbVvdKmpm
Tm5DVUeOQfZj1PEPeIQQ0qT9weZ1K8xpzaj7XhKoLY5eKS8mLqGFgoxk95gh62JckTaIdrj/iTR/
dmo5b6XnHgM333jIEhFhHjK72Cr6pgiF/tCU16QcHytZQFxQEcfIMmCdXmkh6w6u5umcMvB3/OQt
IqJ9IRt9PeGQ4/ppwViydrnxjq8WtgmK0xYHWYxXy3GPKmWq1xKD0EzeXYziITOce+LoWy8Sz0Sz
fCWWwETUv7BoolATEAF7zd5RVm/Ntrp1/PJDya1TePqDQxdntrPl2T/XUFLgLUlS/rT0rQOg0lqI
dHlryVKe3Y7YCdelB59YzPgXVL5o3dqKO5T2PPbiXhXRc5CwYHVLC2wEL9TQ7xlHoQ52rzpBTs8o
ejBN1ALML3pGyDGMP4KWhV5WPblRu41yZF3c2sqVHXc/E0TznTY0L1FhmcuyR9BjV3DwukTbOkl8
n2rogd3kkc3kTNtGBY+mG9Z7MuV2VZ4xvQ8yuWGjektGTFQDmyuicRLrWCOyMEtlfInC8BaijPaB
3gYrVoiCH1urtlW/tTSRrOKsiu4i6qJHVNrnv0ce6IMneWHafLLsyT5b5a/qh/DuNG4Lpojsi7+H
bYDTugFDxO0rC+9ui4sjdwlZBGavxz5ZxkJ7QrCp00HY7SFRDQ+rZtzWEXDhdnp3wq46iP//weee
th4lZEDNfwsk8p3//bO//xXrK2qxfs6LhinxP381HGO++L+P//64i8DbDDDrExwGzIbr8mDbHh9Y
/BH57b4Edc6pppUgn1HKleBeZvjz/P+1QUujkCHdqMyhOPx98Agc2w8k684zE4aoEcSYA7ls9QGH
/f98+O9rwI3Rkajd39f/vvTf3/h7TDWQrUAe84QMHvb8//tHf9/XitHSTQVwfaqRQVDFKbajT1kC
Xqkm9cUwrH8M0TdukZOlMJreTgeEAK/TZxn72PU1UvMKz15PW7bs/aEHnYQNxmnrExQZpFgZC2bv
u6HxOtZmUh4ztP1LmMagyp/ckXc0e8uEk2+eBlN7JBC1mC6JPZPmZNXm2lV64bgKIh/xH/kBK7dD
c580RbPpmLbeiMX41srxYCmVIjphSuUTnHaMiVU5ychn1axpa5SyyVGRWXpskxLJHH85Jo+PeSMZ
L5Oz4f1d4wjjvlqNr+QY9qtxHjSNrBW3MYa0bdQ1WD4n7pMhw5gGElw50RCZ7NzQwBJfZBzNnuGC
PjsNdaLjMvSj21Kxny1dp1qH7iwB7awYQhSaQzeE9pPa+WYsTSR4M3cVjcO4z7pBrRjRoLzwMW8M
sXyKG9w5bckIymjcbFVx0zlRUQuumNqszAfQsBiijOotdY3y5JLCcPJGIgk1eoqQZKELYj3jYWDP
6tqj+9ZUTMvs1wG874UaStv6aOroiAvvnOcODX8Dw3QOfCZDTTSbdGCx7VlG+DC00T/4hWwhxbDj
uiTXL2bZk7WtfgH35a9LXMyYqXSgMgwzVo6Z5HftrcmNOML0iLoJbhevSExMEk/BuhGRt7Rnmkc9
ko2qbPeot72z1YiXPZTCCI5+6HqbStnZgWXIDqRHfEwsU668mqxvX3khyQdssMYEIRiSfsrbzPE+
E8QaY3viBTuVvlG+kDdEhxIVyb4hWEIzJJfKTHtxJKsPlBRBaWcnmIPokdRoYGzDGmOnU77zKCPe
HPNTsm/uiQu71Vrt3JugXI1NEd26RrPvrosGsCWCSur6I1VZ+xwG2kIv13rK3GSI2UIXIgox3WAD
qJniUBc2NdoZ0KyB4RS7yLDlRSuLZ+sfTH3tbBSWPy3a1OLTWLw5dJUjI33bYilHKE7ZL6zScU6D
j/Da9FN3q6sMhJwoPfSmg7aMzTRHlsCmIyiadCNrls72FFKw6V5yc6y/JJPkV7qCVGcP7AH9OpEm
xmA/BcXEeWRJA+EADycM29somnODSCZ/6kRmXia3X//9YdLGr1xb4QmO7XucT/any2aey9pJ2Mwy
Es0MAuYCVqpXJtdfjFd4ZxHBfFZhEj6TcpAvnaZ0938PWVBrGKqEsx45k2k9CnLXvHQ8Vp568KaC
UFruXQt8RuNHRKHOPWO89Wbyikyfl8YbxjdVgn10CMYyQwJuPRvxC36OOiuvQV/oR2XpZ+YF/THV
kv749xlbcO5kyKPLOLGeG3JxnhPnVVIjpZNpUWMRMUrp+i/rWTLH6DYeUtcuiMSpbIL1LHdfK9q4
OhiXwszyp7/vksDR+3uklcSCabRDa00B4dHwXT39fZY3RfbfZ5qmiZXrIqIf7cLZjA4KUctjawbe
NeMoztWLS5/uR+qqhTL5N4sWR3IwXvFkY7qw9F1vFOa5n9fBYzFJbicaIez2VCB+QDCDK+MuYBoD
ljKMd22g+wOgaZOSYfoMcvwXpzbqayei17pwqqNmw2SJZjDLlKT/fak0a3ulKOHBOaA2Xgl3NI5/
H2xrzI+i33qhog4I0dj7eVc9oo1TOy0kTlhpZrkkEst6zs2Rz0I9vjCB7lguAVFhko0JyHiOIpdR
eOZmGyNhRWQPib5WEc6hiLn0utdQOdhZC+F8iqrZc8BuPD8pv03ugddHx67GolTPr57r0jy3He2b
hexmOWQC7hs20m/MA8GSjr06+n02H8DXIMrSs24r3hqtm2Cmq8XOamb0cOOsO4l0Qmk5gjunP0u3
0a/ZHEU+24973bkXJJwttJ6ZVUraqa3FEG1pF0J/ah5NnDq7wua1iBkgyTC+6sJ0tjVBHXurdx6E
0IaLk+zjeLi49WS+dZIKMWybftlVAFIz4YfgWUi4Fmg6NnrAfj60+2wXl7b+olv4ttiiTMdqEPq2
IUODYB1b35BQqrOG1DWN310zKBiwKXmAb69JVWdr20tJaaJShEHZBcdGdnDJfZNBVuhH1Qb3IYZq
Pyi3ETX+q6/aTepa3ZPhERlaDth5/76MtJrYYoshoaiy11qNyXbKZbipkom3XUJcEPuHq6ay4Ttv
vP8+Cf/vV3LHfJB90F+7do52CHCA4KH76vvBQdOLYGUh5+JnJn+t6zwfdigvp13VD9olbDn3a1mO
Xwhnl8WEMgcd+m/baPWDkNbBjnNxHjx2gz1pTMsKe8RKFRUsOELJttiwh1WtAyCP2Z/jMEW5LMDF
NDXrPt1yLGgwmXcIMq1aCwbUnwXlg/LLLw3YMe3kPHdymNR6zGjvTjsIUowYAyczQasoa8ad+ScW
lY0kHOvgWmJCvAFhbslSmRDFXur4v9p2F3YEqs6P+ighPLUuGAnMdtchq9UmcHvkPGVVn4wYz6nt
nTo8t7B5LfjhbL2nPibXVSprNRkE6fbaBjuJiWXDm5bQPhD8zHlxU88SAC3iyitk98+Px39jp8m3
wmNmk2uhdaNKt7glptp5njkz0g02uSe0dR5oTEhooJw67L86W23HWYWlelxdlaWObFD0szR0PtiF
cf57OLoWziMjREw5Jac2YM3RF/WT3eBoHZnS/z3SJ/RaMtUoiu2AER1iEZ1NAtG2Mj2UbZQsS8u5
B06F2BMLAX43GM5/D+FYRGs2Y8DZ2CI1JP3gmNdKgL31nDjI3UCk7n4wg2ALtz6bg2kUWWT6HZrq
jC5Ia3CYWrMpfRwVZllF6yAB8jaAbjrhPZUb6qjSGvbAooii5kVYBr3hsbKlhKC2Xvh2gC6P5K6V
6u18b05lvrKdyvtALA7RpnHurlm1mGp0vEK+nex6vivqh108JN1PYFog/jxhnnBdvQ6q6o9mbiPQ
nCztFc3/nO2OJIvhY/g2AOU1da4jK3TKKzL/J0AJ4ZsIZLUzBo+adI6uazjagQRGOk9DtCMusrpF
7OFuOXEum0YE0erva38fMLiwbtFFdkjm/yVESLAXhsfMn+FcNbuX6dijJxMRBPog3NTU3NUxbNiG
0L7SArMFRYUSts8OpP1zIrBbqco/ViEg9yCX3BJNxgX5JKdVJhrr0uX2yNQSWwvvEo/DzggFzenw
aoG0X7vMRi8msIhL6jLKwzK6EEp4/6jK2tdeL0ya/9g5O92w0m0gAkNSWq/cShlE8ks8BErrXtA2
juHcjarwM2o91qwmRWkdN9retnB6DSGYjBFJyTrR2uw0MvNeKZfcnNJneKHY1Wxaco03UDndS4gd
kp+WdR3FRWXnEgSBZxxdNRGdK7uaBHMg0OwCUOH2KKBrdMibxMSjHIyTDuGB583P3XjToij+is0o
PLfj+GvkbnYWNd0saqCN7aHeSYpkfAoa1MTaKK9WR6D1KN09Dj7uwbXb69xxGPxGCmVfYjEwUzBW
nNjSNn04FA8sHqY906AnwETtBRiCBUCG3cLUiTefUvA90MbHKEhB77TYmxrVtXu/dSEr9OO4oj8j
OLlz850xWeWW/vlOCGcH1DiX7JAN6DOQi4qHv38KJhqMbDeyNn+Fp+l3X0mHf4ISNzu2FV1P21Tx
mynksbP68uoGDJYbfLe7CjmTXo3WxW84TVxpHdnVMGBxAGO2kfrW3THYoXP4tHI5nHEDkDgszU2Y
ETBaWvqL1qpwlwbBOR3Yb5Kx+lD+k5CXAnbZN4viiJx07RLZa0i/6U8H+qhLMJU0Chbm6NbNo+VH
+zZaBR5hgItYT7Za65EiR1hNWGB1Eh2Fkt3W3kvYkSHK2rPZ2hMs8lE5J1ZKcq2RArpVhr2mO3x2
hVs8lYMq1nhc8/2QzZMRVvEjxYNpZbjKE2AtKpT2zquGHvbF/+PsTHfrRrIt/SqJ/N2sS0aQDPLi
VgGtM0+aLMuW/xAelJznIUg+fX9UVt+2ZLfdaFRCBUOyzHPIExF777W+ZdgbrCTUozqQFypbsq7g
3K0ynxhtMPN7I65gJfbWdNGNu5uberrtrSMQXXTWNHFET5xoVqPlKrMJF89SmECJoUPVjA9jpBE5
RXa0bZpuO9sD0W8mJ2TXTBeXczldL1OWwpTvxSLtrAZGhRGQfEght5Ud02xEWYNj3WhPTYPMtc0K
bz1P2tpzPKGB78U3TdSwRJmLlTfF56IaPwYBjBhS0as9jw1RPIUkMS1u243lW/EaRDqtCFAv63pK
1WYsovEiyxRsBBkz7CWOuvNT/5KXHJNFVRGaPaMQLcZxxxA8OctAt4geFqk++JMPEi6aqER2UV2b
oRtjHlWrTB1bx8MgMMujH9v3HXCOy8sXpfz0BCrcPo2Upn1PAWGjZly5Pvx5E9nN2izx03S5x0eR
8KJcVefKjZt3Dc/csOh+ysZA5gC/ac2ummwy7CCf2dmGvNzqYqBs6zDKdEWi0XRkW3xH1kY/fCNs
Xl4H/WOb0iLalHYbPcGMfLIAOKxALcUbXUfFg5xBqohEzLvJJdGu8urTZHVfhgD/W9myYebLF5ul
wxhSbo5BAkdoRlhqU7fdMZIFUeDn5mOsOnVh5OtdXJXlqy4f/DV8wuZMEdKcDZl7m8glbIyso+J+
9BmdmOwizrKqlgOuj5ff+fLFrsQnZsAVoSMsvUCuCcLITlkyGwjWKU31GLsncnC2M9KCTWi0et30
LR+6wRxPmFehklQ7Q7vppRBbYoseG5k/cuqJH8xSeVeqxJCtUcb1vqS7Pvfxna8jsXNioU9TXh4x
c0M3ry2FDzCb0dZJTtaWNx+SZAwuUESfwkGOEJa69kALRH2IxHQhQGMRgc5IRK3iXOOB4OQ03718
qezepXcdXXfaju9K/NhMl27jqc9vpbPOQ1ceZB9+GiaZX16+IHLCkkCmGB5w1PHE7ozbIqGKxmKZ
790ueORdTM+ckkDCckS5KpHh6rkurtOsHHcRpKPVbFXRbWyb88FteOoG987i6X5MkAWvIN0wQ8On
s00LLA31CFjZzjuQ717OP4d7aYcexb7Gsoi2mKzHcLJPcYgeVZQj40Vkxjf1l5JG4KVpiVd3JQCk
1JHhrlJWd+hH0ix4S+mkp93G78x3PU62rQxGvZMkXm6rovmYqzzCCdqgkYySa6erOVemV4Gdhteh
th9NUog21mjQvhqt+hptUHqMpl1qSXGwCzqyaCeaXREPYlO66Veesfxo0yemh/w+MAiG7UdcveYw
szra6dGeUUe3kXRX5MAh0VB1ssPh6hyFKZINiI98DcBNMLz0p4+ySd5DfBwO42gs3AiNzRPnQg/4
5eJk88fRTivONFO7DlRODKYHwADte41dtj/Rt7PuZuX4R91U9+FAxKuYRnfnh94FF40+G6PRHgjq
wTQnAwNiNotn5Q3hHj1JuqrxbBuloe/ytn4vYghdGdb6rZJsAZNADI23BJulBZKiSORxGtIKwps5
PnaDfzWwXa87DjWbkT311rCrelVFPoNd1TzjyNL3gTuhZIjjar5px37bz5yYisymMsRV0RGvtRGe
enKRx95gKCPtqN/0CTQT+j9H8KLqSjVDs42xQodV1B4RVsx+fNCQSa9M4wLh/ZRrTmNClxAN7Y9G
gGkUkdcSyZTAK0bKskILYN7Vfr7kIQbtTdxktHfTElKOJvxkKL170lEIHWL2DVtDIEJzlX8mlJ1J
HrMIhHEyOs+ocZvpuigS604y8oTAkJ0tUn5kbVhnpy4/AheNd2Ff7pCAEaQ6WJfabHmLwJHe4eW7
cdqbPgSM33Yw7Kd2uAndm9xFADsmNi6NAOoJqshuYyxxumBpjJNFN6nMzy+Lmt/1J13P4HyXE0Jd
LNkL1Gt7sCfvunzKz8r/BuYxOb38YewrEqhMe2uOUF2pAU8xz/Mhdlp1yHL5dQhwi9Weteld9NAJ
44eV9oxox5m1vqD59a+yHNX+EoUbNVaHhAsAgkWD5VDkSDJ0nsxX8Sjjj4bNMclIeMLxZxT3QxGu
OUobX21zVcyFf8zAKv/dqzP8wj+483ARILoQNkPWRYXEfaqYaC3Ym1l07pcGapno5Xlc4E8ylXf1
oD+5NZ2FMrLDDa1g1C6SpkNyKHtSB6rl5EaG+oqh4bz2hrpY5wigsSasg8SApRSN0dbQPME5gfW9
LlYMDzU2dB/RZntQyRRvCpy3SXLO6dzdUXtEAE5UuUGiwM7GNIbI+8k/67IiTbFbhHppdxzNOT+Z
Psq7l/2ZqOydVlLSsWjYXON03HVDBZlx0vqgPAYCbaAqVGZu8ZGd4yyZZzP9y07msqlLptkrV5Gp
HItBnlAVMSJKUQEYmYNqphHOgcbcrZU0/bXsDJxZWRVSqpFBif253fhuR45pDlU7EgN2ImOd0n47
lnkJ9uy9msMd+K76tuu7mJZsfj9SVkH4I7y4TumiB0W6nfIKO2zUTei3ahipSVCGq35IP3RjSjew
AR4XA6jMSkY3GW4yerS423SOOo+O0SFsON/F1KAY5ZlKAgy68Y3hjvlzeYi96CEMUWO3QUDbr7YP
QxCDxZroVxhZXmJTijpgU/UJ9bAFDd269UTlHXuUjtsh8+S6Topk05HgfkRMgq1i6GygmGQp9A56
kjGar2kSJrea6ekoqKXGENgeMJ2bshj7w7DsH904HL2qocEeAFCuPZOkkOUWesns7olX2s5Z2J2s
/PPLEUarh1kDkxZjviPTZ9+7k9oqXcgdQ3jk30H+LamA9U6m/w5AByQ7VR4qDneWmrAmzDj0GaG0
rMfkLwbFAsTfj7FHnBRu/C1Y8Whj1z5abAQ7a9cq/ZuQk+/ZjsNtM4jorCGXYJicHAoEHyDt0vBW
PtWQtrLgYgwH16Tc7vH4rlEqTKfpPEaVf2tOz3w+JjwY1cVTkXuivYgDzSHUtAMqsWHkh+mKBnQI
gKU/JA2j/5c+YlgxqGmL/kmiFXaDsbhEgjiOv79YalyPHXqh2Zmu88bvD67vWZfQNz/nGneGzWgc
ElWnuDNlcLAaEGGC4cRNRSXOfkvT1sLyDsCGkOuX4xYnsO6QuAhavJBI5jhkjMNgpDsYTHWujJjQ
Orjb6M0UBfKyTUv1oa+r6Szc8U4YpLmijW9Wqq7sawav9nUv4YKT8ErnAz7Lrp0J93EzXd8WC8Vo
zu/RvY3nl7UNU50jVXz15x//8a//+o+v43+GzyXEB+Y6Rfuv/+LPX0tyJuIw6t788V8PJa2s/OXv
/PfPvP4b/1q/+58Pf/xVNn9c3m0ffvmTu+fy+nP+3L79oeWK/vu3cwX/vsL15+7zqz9sCrCq013/
3Ez3zy3y3pcr4bUsP/n/+s0/nl9+y8NUPf/zz69lX1Cz3z8Tl1H8+e9vHb79808GIi9v1t/v1fL7
//3N5QX8808i4D938ecf/sYzqmv+sv8PursADnzfsrG2KX6Xfn75jvyH7Xmm8G21MEht1//zD1zg
XfTPP233H4702JhM13NN6Vjun3+0Zf/yLfEP6Snf8xmNWJ5vO/LP//3KX93F/3NX/yg49JYxR2eu
hl9U/X2zl1emhGX7jrAV/5htKQSuJt//+vk+LsLlp//HEKpxHhTRGXZLPTP4WKPpGZMOD8+XUR2P
fVWxJdbCpXeXlKvU09URXlK6Z/Dz0a9MIi0ErCBZ6Lsy8q3zd+/kv6/31fXx7ry+Pvo2FE7KVL6w
HU/wHn1/fcyTiqlglV3pXuAZ6Ow1FsiLZSaM5mbFDpkpwH8QOXghX5DUdBuPthMag/isA4a4HvHv
c1SCNmzrXdtRxgfhcPObi/zhTeQiMRfYXKBrupiCXl/kUPZpOJg9gRUTlLVp2s1tRWvYDL+mAaEx
bVIw9gdXeRV0kEn6LPqSCcK8ZH0YXF9TJoh9mcQY1Va/uTBzeXte3V5H2pbjSoehmWN7jnh9ZQGD
gdks3HBl2xCTjMUaPcPwXMWzwTYmTb84lLbxnrHH+8jJfEaudN46O7lpMCvf96MRHmr0iFcd4eOj
nssPYRpcu4n5MQnhmDqEX649RbWiMgoFiJkogGIkZxKR53GMrQksM/gSZrjNviT2bC2MpKRtOUVQ
7x3zblw/z2NITljcAj9N+ngzyiI8EF3TsIwTdOGaw87KSkX6icxwakIJT3Nnm9dqvPTKuOWD4h44
rHp7p6dXERjQchyjwONH+8trMCxOEzWR9OJT4IxM5m1nHw74bCca4fi/mXPGKRliTmgs5U0lUOiT
y5uRMVWN0VqGNFlqC6xw2vb7gKj6ExtIv/Kq8gikF8XxwPCh4kePPQR72MicObWdHqAQA8Gs+wlj
b77KDFJF3QH1StAgffCTnOM+tkIjrbDY5c3RT81HKzNpmXpZuI6YR/GqRXMo3AlsoQbztNBKPR/D
ufAqxNEyu1j29OxlKthlyL62oU2rc6q7Tcic6jFyyjP5i8FJ9Zj/fvNQLc/M22dKuNj6HQy6whXL
R/a7JaMZMbVzqgcK3MMWGOhGOJ296211ZF+Zd8GYFLwJGYzJcow3RjB+K/UiiB209fHXlyJ/dim+
qwiloUPHf9brSwFTrfLQIykmmruDyTJ8ledEE839ttQWXVwlaWCPcttruOw8+I8GM6I1OPIIkD1z
NOHPAv22ttcS4eD1VD4t7JcjdA62dGz7BlHU5Ft1m4jqaZOXyUPNsYn8nkW+SV/LnOp2XepoWDuJ
fBe7GCsM3Zx+/Sot+8c33DH9JU2UzcL07TdvOAtkYzYjngifMMlL3zPTNe61y4kDsQrhx5IG68Ht
TqlS+0HU2S4iuGpb9Ahqutb7+yDw6hzwakVeFrM3t9+xTEuwXzkmxzD5+j1XpR7twIjJMKm/WJb1
DfejvOtlRgNWZOtQ0MHiaG1fQSPmWBpjTjMNrJp40tcZTiIUbEzOinndV4PN4vGby2MB+8n1Kd+R
FksyK5/3dscoo95j1LRMQT+4Jd5g2YPldb0ZvQ0G6Bl1GhiSJ5fZx15hcEJkK5nEDXm00awaT4mF
nB391w1j2qsJZ8ex64mInKcionZOVm3bN3udZxDZS+ySfD6+Iixqj3AjL+MQTGjiMFunrXMbtdir
DRqvoXGq7bF8+lZBWCHYdImzccLHcfTuHL6dlmX2keMsvF5UT41m3hhGGQa/FIdwL5nsVtPFnfdO
M3fnKsqIuGrwjjbg4zs73atYUeXC+QlqMGs1OaB10osN3sCnsuv8jRdArxzpIrK/j2TCjMMX9Cjw
TeZ3/FPpsZwgd+EiGA9jvHDKG6bz2NuiI42uAUANXh/q1jMkaHExp2Y6UBncJsPwNQEndeR5o3Jl
qafM0hwcnBGttoz3uhbtyevrB1U1zUPgD5dQ+fsKjRiUcbUXLoKyeOY0HIfDMYmyD/huLBqjWBGn
sJl5mG/tLhn4MNf9Jlkm31oQWupmNl1M0mG6RaeRcuxYK+kTuuv1G+I52g3BFwgxCD7DADNW2zxu
MCFmPUL+GlxrrYOnTOOJRtyGKF9R3JUbafkHXfjthplJd5hGfejwjVTOcNM18xeS6zr8sP5NXCN/
L2B+BXP11eu18d5VyQmeGYtcWH3QPEzETPbjnjbh/mW0xir4HqTcjWd21qkH6w0ph39XYMam2bFJ
QkROlWIjRpXa7pfh4g6vA/l3TSKDDWurDyU2YB6KCs2fk892NTPtGgll1T3+0NghHqqjTXOlo2++
m7fk8sr7kmMAcnMPApiJd8jK6/GWeW5w9Me7F3ELupUPtjV8CB1kQQO/UTTqOQvM9hBWlNlB03aI
j9rb0dL0bFNkJAL8jS1rlhNhYQTvicj09Bhu5pThThpCBLAsWlGmqZ9l7h+iFLapIWOTRFzzLG3C
C2QcHflcnhiQbSWr09UQoQMalf4rNAX8OJN/hO7llRvGz7KmaRioeYmm8RAaDkZ4DAEWlgEz9ZIw
S8CDmpNpwtTqaA+esy67mFGcJZz1HFD4D1lO65H+3AE5kQl0chFGhE3zLuIF89Za9wMtAKg+kbt3
cMyvPDmtcydQu7qpiX+NDkzv1joph3vLX+bMSLuIehxvhyKwrwA1dQfyGxLqsXh4duxrJ4huaFl1
lAiUXP/3lfYnZ1+XFdQWUnCwFPayL3y30Q74qEo++8aVbk25hQzMKTgayW63mDrQpl03lbM0PAFZ
hQOyYqGqnUKxuMPccZvjlFkjm9oBFOxWJAeRFig/BQTs/GbFtX6yCTse+5ND/UDUurt8/7vLDJZy
ehKdcQXNbuVjXIVy6ldk9MS3wg/le5e3H4PVQ5qgAI7BJIBO66ApRwz5f/2OiWW/f7M3UcdI5Xk+
tcwPRxPHa5pYS4jwXc4Ef+YzASgdTYUrdbKJIBvJi8Ume+PlvnEwg2lYTdV7YTfzxzwUD3NXcuRq
uucy6wmDLKz+ycs5JZBmCFrO8d8lupoOv7nkn91kKjmhXLXsqOrNu9d4ptV1MYZ9ksL7Qwy7/Gqe
BVKVnrixXJbt2saiRyPG3Q5++LkzqlNecxaxC39nhuVnci9IpMUdv89NdfNSkLk8i5tCApmNBrwB
Rh5vBR8HIruMZs3b8T51dY5arrh0NloTjo7/P/fBNZfX5FhKeO6bEwt6JmeObWhqEBj0uiJCat9n
4pIEINlxabTb0aTOUDi3rxzyCTaZ566LGotnW6yNjDOXwe+GLEOro48lcllVfw4HwjDqwJLbwB6j
s+32X359K372IHOslS4rhWct/3v9ILsOUp2xlhRLFczmrAwEztwOC+K5FuQGRpPNauekxhrcFUi1
SB745Bf02sLs9teXon5yiKHkNU3aBg5HPutNRTlmREeobIF39Rl087HxrgxvNwxTvR7met4ME0Uu
3c7qpL0R2lihq9u4iRhG4//cqgiCsJ9178zW+8q22T3Aj/wwZyVJV6JJQOjW9y2Bn5Wlgx1umV3j
iG4jaC0duqok2DSYNziOILL7ODN1nZ7KHGh3mPogGy1YpB52k4JnFo5y93mMQngQ5PtdF0YqDtqb
/8rS0AJ4C1LWyhrUJOPBdP3m2s3UpvAJYYrNAUUy1tCxJI+9h30FzKc5hjM/qe0BhczInBa74bmE
DpxDBDzhHfyqa9Z0vOjOXTue09qE4ezD+VJAWDI5PkBp8NDDRsbKktPnihbr1a9vi3R+XF88z3Io
qin3LfzKr5+QXFfYJFpCZdplQ5X4zvrRak8Afenv1u60YcE+hxXgvEa1NJQL/ZcNIa70W1LTaN7m
jMbXc496VEuxadng2XfgjjoQ+Fz22MB+Uv1404uJihPm76aTZKp6KEdXdc65oCtQRNAnrLaDOM2I
3CzdKYxsVcEkLaiW4ddvPspy2WTeLKmeL/jPokXl8US+fslBgwpp8eqh6/IIgUhwFovQBArW3jUU
ZjcRQ9oVnk0SpX0TGYCN2qaMGBSnnGxLtqWrNMB+PgorOCYMFuPhU5gmw7s0guc1Y5spSnlt5DW8
/4guOeV6eUxGKCnTkFgbWtuoFTrcRdopokNbT6TYFeYHYyisp1o/tqGoL7+5yT9uIo677CKu60uS
iew3r7hzkaoMHq/YoVsU15omruMdfDfut51fmHTE0nZFwFTNQg3Azijy7KaI5vse3LQEH3UoMamj
k82us9AmTorF9kCmJD4VO8EXMTNi6p1PFgHwIITsRw6SwFciZGGpFe0iG8Vf4yPHfmnmyvHjYArv
N5uO9eNz7LhsNS4xNo6rXO/NS4wjDsNtQlfNYYdZaU2iaOs8kY8A0HhIHyT0JCOkmMXSdAmc+A4Q
ZKsf7H78BCSu3IAsmfa/ftetpWx8/ZxxSfT3+HDh/Fdvy7YI1zBTrxeOS/TYTMNjhGScYohJFqS/
FaNRMOI6hfjgAyIfDKjYno/hHGUOF4bs6dfXI3/s6fEUWEurlQOYR8H7+rkf0B2FMcaiFcxIqiBF
FVTahX4MOcimH4sAZ4sRLFYpkqFWM5asHH36VZtw0WkBR80Ioq9ZywcCguvONaaStv98P3L8vGss
l/xEBpCCEI06p2EfoklY1Q0AhMmQnOIZPRaxCX6MZFUXcVCyCO0ixl6JU9x1AiDQMsVk9vbu16/a
+vE0wqt26RZ6HBQ5Ibx51VReBRHNdbhqAvXJJHSDuBt9M864fOPlVD/hx7IDpPEOzqRVM1fPvqTM
L4Q17Y0SB3JYQ0lghNJvBnc+EKrl9DBufn2V4ifPisIGZwpBU0TSinh9b9qmdkN/YHdkeviexXKH
5DA7pGJGmpcBuVDpyoxjDkM8poXAP91P4wPZYo/W0vDDt0OiMZbuNNGYbVK7Wxc6GTe9uktKpXZw
7fuD9o2Pfekff33lP3nKFR+6pWHlvSwub5oTZkgeYeXylE9YgA8qngntjSNk+FOcIbvVBdkzzsWb
cxtOYb3jI2FvXOnSNEZDE5Ec/pvr+fEp53o8k2m/5ypu+ptzRh5njjAdrNOwCKDIln6zTTW2PPo/
6xkCyxnSI1NQQz1kI1TbTotPsaJ2hrEU/N2U9Gc6Cgj3X7ar31yd+GFNUFyeMJfGl0377s1wwjLw
vqJMpvGlA+scmQTDQi5n4obkUbqchyYzWA953eAo8ctDv5V1+H4ynYdfX8dLl/z12qQ86gmGNbxu
/u/N8+ZOZuLokm1f9vVTMPuQgNpIX0+6mfdGDlJJtGjKUSuSz4Sue+vaCRizuqdOnzV1umlJGD7d
vbaW6tQ21a4KPIQixPw66Vgg1nb8XerX6NKp0Hem9agYsqu5OOFB0tig8Y7L2mnW9MzzTV/rD4yD
OQc7o9w1mTxXXliezBbbHOGUTHpz30fFYL8bRHo3qXTeWjq8Loj2W3uSOG4j6DlOFtWDF+AbqBA6
bRLA47BhIYnXRrW4ZNGnvcjVfv1O/qSVyTvps7KoZfDlve0dMyEI4iinpHWLojh4j4ES49EJ1s0i
TuZEWK5twKuxLI6mNu1VosvbIKWrXbdRQOpE2vzmA/BSQ7+5tT51l68Q9PCoy7cfACTHnjZJuBuT
gfZIuqbiAtPg96i3GgojJUiYzUI8Aoa5bObpVC4hyVA/TLTduejjT7YLhTt2vxF5qfEC+eHdIhZE
L5Ce0IC4a1x5Jv3HLDiNRR6somEkns1wbxvW0rRPjxZpg3u3lMWVkujFGv++cLR3N0VYKe3EOEuP
xZ/04eh9bGBukln52fbNfE2mSQsqwLNXUgxwLSKEJRgyp/Wv75n/46eQeyV8KZTEfQ9/8/Vqm8RA
95OmAkBdOOrwot3pLLI4TMfCCZkjE9uyEfunGBb3PLm0H7TNHoYwIatJgjSikRENHLhWod0qCD8F
k0tUwIxFSoKO98Vnj9QBsm+1i1zK+8syTOtgZt4XWZAwQkPRvDNR+uPFhzTcpP1TvyjHhkU55teW
uw0wlF758Uh3MlPigmkOK093wb94Yj6VExu5yEjiPD8N5gQG28MSF6MDvR9c/kUE3S1ESbDy5Mzs
1EJYibzpW2vPu170t20r3S2KurW0sS8Bkg6QM3QuQWrdE0K8Cq/ypnMROlf0sMASdo+VU6xhGlzB
LgLTTDTgeJQ1kn6F5Vp44eMssJnjgJN08pjUxORDILiJt0nkjLuM06VM3onOXhHv2aPlrGjpe/W+
UklDIOrHcP6SNMuhumzKLXoj8/z3F9SGv77t4setwWPo6iN1YDjNKXh5LL5r66CDSfxKEGU1hPdm
RAHqFd9kadzEEJHRjvtXOtPGCWXzCk0yR5S4OMflFB+9BXCBeAp7+XRiyrXq6nLTt+M7LBFY9kVw
l5NKKEOYvXppwyGP7MEqtkuYZ/qbk4K17KevP95LuSYstlzOM4zMX78IevmClJ+AUxym4Z3LzOHQ
ZO1OjaK4xHtz9o4q8O77ydiQODpe071Coy04yDmXMLbHM5fpk4flMP2eyyfGp/m5SLyvv36rnR9H
KjbbFTqb5cTFgOfNqcBXFfa8UsPZNiKCxVLZ7pu8uZ9jk8T3Kr5t8ucCw+chGSDaeqRoA26nUraN
KXsE30OvaH6qrcgnSyI3T7Eh3LVOxXClYxmd/Ch+MEKmv9kwB0csK+4qmJ3xdhpop6oJjmzam3rn
ZMBP/CqgGI3qTZkH5u1EA/IiiKkQekZzEkuwDm4HH6dqrJvOhmqil7SEvH9ftiI4Tv62auJ3oSS5
oSRuWTeBXhdMujeguk6BJayrfvFMz6Z3MBqctmbmnFMNIwkZ3T6NUPIsXojfTc9+XL5syWTQRitB
VWe9vPnfPcdeFKUZKct4cRF6r2NWl21YwdHgpsIOW/TWhrY3TBOA2UtOQgamIV5x+05OFNu/vtM/
Of9xMYKbzOxU/biW5lNjiqbmTsMwiu9gUW15cmGBt9DQjZChY6v3HEGuO6gg6wo7D8EV5LUbz7Ba
+99oK8SPVSAXw0Pn0dMwUZksK8B370xv4BSDl0RXefkcTi2JBQW1/TZbOg9F1AbHGXVnlEXNphSj
u4oH+6oaim4Fl2d+Z1rL8MYIQp7D/piPLMJOFLVbM7GAiy7nw6qGaD657eeiBfpI5hqDkiSGrsc8
6tfvq/jJJ2hRwzAGVsuNfmntffdSfLSlfdmbpP1G69gv9l3XW+fQRZaILOeWVbR+Ap9gdiZS78gE
xW6pc7JMykuXblTAISjp9oOBfMRvlmdDOsaxjiIOTMl0F8pWPA40PgySAbeGtdCIjOavkTX8SYa/
KYR/su7aiybH8uBi8ows2qPv74qwR5wVEy8lazhAIsDT29RLHNx36RPdxjT2w5smrB/9CtDlKLt1
2PfDg3YLSjTa1o5dGCeMYI9F0/jHykLt3URw9CvXPiY5vIS0C50tcwV/m4EwlH6hb0h0ZLaz5LD9
+rZA3f1h/bXRFKFv9pAXSfNtw8wFPZhrmM5IadHLCpI9oNYGjzaxIWuVQH/JpniLhs3YlrFaMaNE
N4wKlCRkbN4QzOLbdPymEvyOff1JUOmVCalWHTdkZZlQ1Og0b+B5FelDoTq06WaZ0piErD5Z/e2z
Ky18w0H7MatQzvMxhzDh0n4ZUtO5F+5ybEhwFI4dIstyhNc/TQN8hxwiSyrc99h6fQhwNxmQrXeI
l1m6HCBvrOBoCPvKO8NifYIidW6CrrqAH/zkDXgfFTQL1HYbjoIgVwJqfHqqjWkX1y4hkFhplMPZ
nrEaKcgLypGJF+oXb27PRcQcrOe4iEHHfDIUTu0BfL5QpELgCWHuaxyk0aakwJHeU++Cd1FS3fo+
2lXXMMk8LQEI2yZQiYQ5clhMO3/R0auOiaBb9IKYOIqBFkDhmkM1miBkJE6NLR0GSYtwFWdd3FLX
G+GUre2RpryY+/yTwewgK2zvEHSwE7r4GxIrf511pb6h+79FeUTaSG1/ckm6Ie44Bw1KEto6Bpu7
MWwPkWKQmmiQMZEPUdXtlgbeBDbiqU1RrtZZ/b43O+cUo+Ii6Dw5t3n93nOYzI/OWP6m9fXS2np9
ImAbUCZFnFT0wNw3rS9FmohuJxY9ZcEi91q03kbTo1+1E7nGjnCV+Mx4Abrdde28j1AvP8D3wBjs
JMD164mYMs98gDkZrLNAxpjezYOtmP+qfPimPehzOo+rg5ANbKWIYHj6IZ32p08x4trIMsV9mJKT
V5UTWU4mcMxsyEEP5sv5GZF04SOhoZplLx3Hv8KiS+6smtj4pCdiITf2jYqCg714+M1c7uxBe2Cz
gDmmY31GKHNUnW1AYB6zm9DGAQTLcZuGZvHFlQ3KHMsk15sAsM6LnBW4h+Ecd8SfGAPJJcHYHZGk
faDr0VwcF/21pYrFnRU+0OeU93W/vF8zKKGIxIOxJgTYifGLNJolZk4r+yjiwt8ksUo/TtHTHERY
5+A0uFZQX6nAJQ+vo6oNAj87jc58F3i5BeCn/N2u9rMlxzHpVntEu1mmerOrsW0lRSsExXqFvFhK
5sNhGPssMOjP+mF5sFv1VEew8IGdx0Nm3ExtJVcBScfg9BzstpmjQIqXh2xgoilK5RBoQDpWIh29
1fESk5GRBSrZzLZOckr1s8DXjEHR7H+zr/1EzGK7HhO0pc2Ffk+8OYQ3uTEOOWK9KyI64k3SJZfY
7T4USfmxswOf5T+Zl7vgLIElMfICPmxz2wPfyoJPE0L/O6flOK7gU/hp3p6Er8qbxs/uIBof2uXu
AENg2uZkn0Nr8LdTt7hV6DmQdAIeNh4Zg+HNGjr5RbCXvrT5/BmKS9Crj0ZYDCR9sLaMKGUCjTlC
DotLzfF2aUCbGPeh8xCFzbZeqIoFOI89p/QzKob8zvX7Zs3J5NBMatyUbaY3v9t7fth6mM+4jM5p
5fvopt40j3AmFkXbU4MVCPzXrjG+DyfUQHXvOZuE5MmrKWb+G4AvwCvpBCR4V/djFRirDpf5b+qQ
pcx4veh47rIPIrN1fGJx3pQhbm1nk1/lIb1sAzsStuCq+O3R8ofjHPW5ufSpltOutF/q+O/OQLWX
pRDBVLTyZpPoPm5zt6d9N+KcK2EWAgba9EVsE7fkhEBpXapdlixzGK7qOCNkygqyv2DPBudUhsEZ
LAJh7iI7Mn4G9BUVldh3RODARDA6WJJddw53A73DswvrtIqZSXWwtGhfVAgxYS2zr+vpK0VffEI9
R1mhkbC3Va2B82j/ZIaYrgy3GnZmtwRNJVQGPbShxwkPGL1KeRTDuzZI+/OENn+rilZfaS0/aZue
uEUEhFnEIMP97LMr2e38hguI7S5aBelWZ1RwdtZakAQAR5nu4wiZ5gr791HMKFPrJY8QnjZQWP1F
1qa1L7JbyVh9bTsJDAkAlJKp+JYuQbBx6H3LMY+O9B7Dk4weorlFRIRoap354rHFNriOglytY6cT
h94w752Mc0PeYAcvmBIkUUeSBl7o28yf7+rGJl7zfxF2HkuSI9mS/SKIgBnIFnCHs+A8fAMJkgHO
DMyAr5+DmsWIvLeYTUtXdXZmhjtgRK/q0Ty5qeVyS3NRthuHoozoug7jkjr3ZcTWNRXeLfkeCA6A
kvayYLpInhNRJIM2lDhnZpAU42SXqfWzO/iCIyiS+FlTehXaxAgnPE+n/xupoFw26HRyy3ZhG5cs
63nZaeCDukVcJ/qPqcJL4Rw1+pr+X/p9hhzrmHDOUq3VL2bnmYFtgURnexOwtztxlqgaCcyIgzJF
wvc4V/+fO7Hxv6/um9wEvcbgu2YO7v2Pc7CaVA3Chc5chnVfEBKye3udPqTrWidu0ZQ0/Azwuqny
g1AN8YH6X7fWbkqITLuuWPm68s1ErHPnBZ63bN4+JnAmUY8+AauzNv0NA+L8OOO9OfPA9OFM+D20
vfqnbzEFMo/zBlCLdu54tKZI94Dv5y4tgNDKKb846wf5nwKnOSVz+tWgeuhEqAo+92DeZW6mH00l
oRb78lHzxXqYmnNtCuPGtAZKMcmu2/FZF01yTqt/XEQKEJiqxcil58y9W0EFdkesKo3PNm3RcIrQ
JdC6IKvWmnmf5511TyrTZkR+B9eZUt4lbe4MVzZ3q9l+J7W4U+zZmKBUdypE91ha65feq+WQ2ERP
85JXW4BlLA3RH5C6Ahqws6iFoEdtHg7H5JRTzsbKKXAnYoAaCiDK/ITxxHkP0DGbaEctZIn1h/7i
dTpmRlJy/LylmZrDgERGFaDTfejj7CkcSDFXwV2U9sygv6V8zBHT3dy6T7QM4cy2VB1VyIls2TTN
tz5KqXTi08woOe0McWmZyIATwAldEVqeHQph7YTweZfU/5/joeUZ/2v861rbCs0s0vK3U8T/WKtd
8BZLkfM8tR013bk8AaYHTWG892Y1RWPvhs66/KQ99ipPb9V2oyj2cNoQEyr3Dc/3Glp9hv5Hjggk
OEAXMvXWmn6bDXPMNjN+XGvayoaSryYG5pq0PONNSmNpr637gsQqFzZt55sg+vKhezCK+Blt97eO
1WMaJ69tjaN+HR/YyA4UFj3286T2bdyDrl3XfW6l7w7hnjD+ZERKnTEhRIaujBF9Hn3u7EMQ9+VB
W/gWEgWucdnw5qUxRGrWfqn53AoFWTQcXGflTDmuXiNWwFyJ7L4/lm6RRrRFSPDs4hHROIiz5egB
/ZxdiMpkiggob5haiFhhNb80sf/PXMCBFkSaN6daG+SO+HGXFMg7xeqkHpDUbWpoKFWgvML6ttod
LYMimHQ+HiwDXYdjAklBBFlP5qRtnlVFszABtcBwqQXGybp9lvpXOwweMqMJEzYdLt5Lhk0sAkgC
Y3wtnhgkUP25WnTwQCJoCyodC+mRXWFwnFr2Z085am906gTsgGA6UXQQ6zlHIf26lKs4bH1Aeqdt
ZX/PVK1Cp2mXi1dLb2tf2GPfwhfIPapGPNrnotHxIIrDuLh3nZufCduYQUKnTKDnyRVP442Rarea
17FJtXw4eGcofcXjgqoA8B15YqLemCRAHloELOaaG8LKlr8z2q1qpf1cKgDntgSpTHhxR4KuD4rF
RWnN3R2ps3vkuLvcbkYSlHiJwTjf5Vm5dRVbMmy0lNib9oWEcIlrIOQpvw0DEsLBrdoN4KpDn0Al
nMt03UHLX+rxVPXo2W1FGnVKSpL67vPakv/usm8tNR/KhRaeHuNm4f/ZffHIQ/LpU0YN1i6CEV3S
zVEYweBaryBQ6DupKlBRSfc79/4U9Cx3Tpru8olwkeX4mHvLd53waF5Raq3pU7mvm9ak/fDBG/Iv
I9eoEeZHHX0+uFWb/jn5dCwU4wGIZYD2yJrmxC65z9JMZjFkz5LiDzIBH7Bdv9IU3LvJrQkSLRiX
zgvBFeS7NE3uEyP/8tfmOYurBWgRVx0ydger53Hgk59C4T6qjPIEhyNLqDzel0LFZ9BJmI2oeUfD
tH5N+qg9JS/jYLakCsw1dGcgEkaTX9K+s0NdXtO1vlkHJD+3jB8KS9BnVTFR8C6F3jXcJQ1sApSi
QFOqmmC1j0nuAhc3MZx01QoEzdHWkPHj0Z3F94rSyPl15KLtcnP2R+YO9ytr4nZFLXfr1ldQx59r
R+hHXxuMavWAebRCCW6yqzIwMizZy3+vK98gDat0QQOaI6XkiJs45U0CL8+rnE1/PsjK0d0aawYP
S7ELVt2JnyAfvfDy3PEQJnu3b/Hy2GME4g3+is2XoZWSYrXhi0pVNGr1jyANZjCD0xoRpJ91xrCE
eZo66sH7FYS+8Rqk7j7x+M2tatxRZ1mzmmgkXSlV6BRfS/UEC4f6TOl/abyUPj8PhARQ1MRjguKR
+ic9aKhQ8FL9r2ihmLZZ+VnRmBEoErDQ/jCoEmKtEz87TEW+JxhMcD2jvKRFtMYtSyH6StpwhVd/
RNymF8JqTqqw+WFiBeKfT1Gn/tJ1qouq5Jfiwhxk1ruh9V8jXLSQUzkHxuk3aVmxepM0PatVSRSf
YylfNEmxgzfZ/0R7UEKbQgotWTCT4llvjbNbp89+mTx3ngUrvWeV90B457kvQ85hvxBUnwDRvVEu
Bx5Bwy+ycqbF13xj6hlFDPy0usunnq8MX2KfP97Q3rrWErgnMZS0nvZotu5xmVlu6fuodrdto/Hg
6sDDujV0TCA5WZzziONICEb8bWCPPb5Sh32oqMtwZWRdIuIb6GsaV1D4DByS4mFHDJuK2ooVPnJ9
hRjUJFyRR75euKAH6BOPFMJozUy2UKuRktbymTjuwyrgfLc0we40cU/VVLGTemqTMKy/03ypAwbx
/m6R7r7x1E9byCPudBIZU1qEEJx51/PuQfPkn6TGLdatam/YExOK5FzbRPm1hSc1h8QeF8OLZMEP
prhFGG0RTAY0Lgau9Li6FwJnkXIA/a9Cg/Dqvbej7xPWxtuXjrTZjMPWPmI917X5QR7OonYM6mLd
zZfWLthcmmjxc5eiIp4Z6TSwdJI4qFuL8sCJiYan/L01Ra2ZwJie+fEoM3KCBWW5mPiyko5+3N5+
12B+7KRZ/FYKqBzmlX/Et6iDnUhRmb2HhTKZz//9B3+W2ZcW+HCOKJsj1fQxpRs8A3xLL5ykfxyv
K0KHA3NIiTcYrZQKOVP8TG1CCnEub9bUSjZ7/IIuuUaK4FjADAdilDHubU1vQAD4f8yWz7Mev6Qe
D9OAbCw01oJS50sFjn5nVOPNvMqdAvlQV+m9G+ufUtds1ske3/4kPplsY0cAxMPkHZK7bN+FcD+M
hfgUYZEYBd2Du2cexnz8amoQcMrhAEgTzgxknIebBhnG8CvSmIMS4eOSaPzyXpgdz7OR1KHn7WrJ
FHIYVuxgdv5EmRix+3fYDzs7fvMq/SoVD6ORpIA8dfMz5u32ll7uCq/9shnSao3EBU1oY/L7jyZm
nKUv1Bbaqg26tQqBc9HwNZCIGTvrHebE1U9j+vlgtUFGe1kWNn+7Thlq8WLrMcykvFJ8XcxlZ0Nv
j9JJK7gRCeNuOwlWV6v23CWYMFfHuIaXhWhbj+ufU9C6MZq0g0Coqxyq16Ej2WHnkDxcze6iilkP
BkFasc/Ge+CAENYUsyqOQ7hQebvzteSExhFhsfxf2Xafuk99YwzZCjAVqLmUy7NI7vOx4TTnU9Az
lE/VJOM9V4nfkiKVgNDEFEJQnNhkLu7UCwhN+nMxWoRpqB2f2SchywLCkDwbvU7BV+a9tvC68CRv
UaX5y5uBvUwCirGF6kPBcUFbxi5z7scsee4HrI3NAndopkIssVGGMBhG5sAZDhLT84AeG1bjv9Zw
prvJT3/N5aaCUMX5wT6AkuHk5XCojelizwWxD5og1wL9jUI/CS3GgIDBEtZDbwwWWty35zQz/PcE
BtMoqNHQF75DrrNv+Bhu69L/Gn2U0arSQWBpnHv8Vp4GnxROZ5Zfs8+QyuAnnip4ngXjFWYxggeH
TcLMwYyCTem5orcxwAYHtK8vqURzgWKXI96OFRyaoRwjzCqDbSrLT+Mq14gy8CejLz9diz3UW7QX
6Hn7tKvlLuNUGYjETTACLvMhaX8TID0M7YonYzLV3l9/7K77o0hTjyzadouFDgVH1IJXOaHddqTi
SscjtNZbfbRSrO1UEy3tzrcXmK1DyvmldZOTAuVNYxf1mG7GisaCHiCk4MBo7GvFsCvFgXUGBQgE
NJNZOOg0IdVUGxuLjwJgPBYdtQ0K/9HeEeLcY1TZJzOA+baZDpNd6SfKu0TWHS1sKqaeHpLCArzq
iDbq1Z+hdyX3HCeSxIY2/AIFH/O1bWGZw51gpLZMUTUh/xMwydFof7okTe+7tvNIBoArQ/TepaoA
ZU1RdwhmOuxSecRlOV0a0zzTcDzfLuobY25CI5CJx0r6kWGYOWh7d+fHsCtEkdxO3FIDcxEISR3x
HceWH/EKoJ2QAg3v67IB8ui42ybnsfmIE/Pdd7jNxWVegWtK7oxcf0NVOzsGnRljsiLkuEOoe+nH
kldnXSJGmDx0WemncNKKn6rjoccME/h80sGo/8wxiJTFqu3IbMRLrbJfwEL4J2g0sWHjiAxQtXI4
sde6zcmnPsxr+8tN6L4FycY6I3GZq4Ijohw++IV1QHeOHdDJHG+lZz2BttDpeCIagm1L3H2oCgR1
MYhHJ0kp/pDUSttuezskPbMcvmqXvvfC9Z+10Z8DZbBAdM4lTQmqjzNsonphJkMfF3NI+ptmBgV+
QpkMQ+w44A7NIZ5VdNX7X8KVMdfFBtAMiiGrWVpg//yvO6RvXirblXSAu1eVEyLIqMGrhj3GjJQG
Y2PfdKO9A0XIHjE5J69iwLaKZOItaU9aNy9H+HVAr/qvyXcE1trqKvWCE9F2hUuByWVDpYeQ9sJK
0BySomaWRdahcrHcTssJUSuKDUx4zdT99UNKt7BeUDIvqWpYQ6M0otX3+CCr6p2Orh15zyFyPVo8
6njpuZmdBsjiNJokgeu3H6VMTa6AJQNGr34AEMLEfvGraLLt6wCYkfskB5fVML5HF4kK5CFs7nyA
n0qMDk9q+r4a6ldXRORL6t7kaGCb77a4IIsR8zoDG1Hyb0iWIVSTd6zWlS6bioLUIj86ougCe3xe
OvmkhCXZHWEgiqXDQeWSR9aVdpMnLgM4rEXgajhlp/KVy6STAZ4kZUT8SVVH3VSnpMu4TzfDrVsb
xS5z41s5j7t2ZP8terCs7LiTRa1Br4o8SsaBYEdgLOJPuqsM0hZmnqAfthAUoUP3FoepBeo3zfKY
4WMQq3wsDP4eE6UipcZTCnmX24VsZ86Zmjrkt+Wa6xSr+/W5MhP7rfX9fyOPVuBAwmIDpc2CpH16
5LvLsFbOCFGrTWOJJQ4tJgksvUQLdLYDGosJWVgltg7vTmsN/9a2KeuVlY5y/E6ilW/byt07QWEP
m+kmVzTNHQU+QkF/Uwt7aapTPk0TzaBRQzIshga4bOx2lgmGutG018TsSFub/gvYCZqwxPKdF/1D
0q9v5pSXh20SHazpxqmkZRE/oHvncvxC4sb5Ni0QW20R346Vyd7uUZQpXcCyc/Xs97Bf3SZ0tv9x
pRWplofJcp5oMCnCLN9asGn5zHrj0i3Dnf9iWNyMzBnzDUL4cba7Puq68XVDz8SJ5V6yBQJwObhh
I5E5U17ajrpg1DMyTGYFRAdQ2c7OKoI863OFc2O3GMsXZLuw1ykhwB0F2airvvNSy3YpKR7NQI3U
Juvs2arm4JI9dS2/82SzhqjikFvjfKAZ94YJ1B/o8HHnAJlm0DTs/LkBIGu3t3PHRdxeNEqhY7Z9
Uj3G4jEMT5KfNfUXjsOiogkuWS6W+zW5fUZnTXztuX2eYsY2tsYqq5oO9VWOj2yY13iTJArRZFw2
BJdEm4KKjhts7X239dfac1iu/fU6t/EjJ3v6owaaPPFYRGP2gnnw4GTNHFjrhCO3BHI4c9Ty0Inj
r9oCzSSKGfQ2hCfwVZxzxoNdZyiSrhOCS77lUvVa68vM/tKQtkz5zDj6mBnGAS6X6XCfun4WAfhi
5Ghe3EzLokQwi3Fz47YfjEeEszcnYWbKY0IWKHXPLJAkyBPUQGA9BIR+bQsiBUPpXVqTBVoz567V
tZPdVvdtbHxXZJuHgQ6whtGHPTzagN2gRezblOvV0IWz09ObNgZTOl8BaiGbE5ZBK4CHS6ulx3DP
KOwHS1sf0TzHqGqSL0K1y8Gs41Nda/eqch9aQ1IGZni0iRkNPLBMIsOEhB63Y/ZurfmqaRgCaeTt
jTj/pkTGoVsvodSmCi3GS+zTD4Oy4dVN9i2TuduV2wWuDhoj/aI4J4DM25i2AeXS7LnuhIzlwdLj
u9rX1h0Qa+zJ8SNN4GbAeajk73nIx23V6e83cPeRXRJvpOspBqD5ybOX7AAhmeertCK1GtziO1ga
HZC/2lBb7rGjckuUv57f/WYi4+k1WPN98JcwGsmj9j2AdM99Yg377kqaStRLvBUwQnNG+J1Ao6/1
+JuX861buce26q4oVSb89uI7LqZv9Gv96NcMZxxpgkDeKl30ug4Nxd1fSI6Pbax3Iad1Kr746Nfq
k6gIVxAt8tbxh4vnHJn2dDXlKslhJ+2lofDgUnLcJH1inotWrNFkbZwS/U9uv1ofxn8dVSdR31l8
pRK3tt6GWB9J7Q/ZdSw79xYWL6dTS7pEzOqAuYS6qSbtOm+gGQvoNyYm+oQqgM+0heVvgpSGW0Fw
dizeXY1DW41x4EDgF/OppIOxeNeKJNuL2M725UApBjTtse2+YFXTJrN6ZtQ5Fop3vDf8DuqDZvFS
Uu8ozY66zOzG6NDBlDO+QmJEEAPog4/M1Ymk33HTSjEGSSjTg5/sHAFw1Mpg7sdjqfZlNs1Bq8zH
aXS1S96UdKMptjMrFhbY2qUIQGwfC4linKd+HSYps1W8N0DoEsU1yh9uzaVkW00562qmiuxOI2nv
rui/+jM6OL0oWCFlnz3RRbOzHffV1pIQimc6e9PeIZrASNSkURe4LDD04ZCggmkEEm7E0N9kOCHW
isUAmzbh83ziwlKq/HGpGdTriYaLnVETzbt+rDr+Ehp7KqVgpat9ukBx8CTk35yy9bOYpYJ929OR
OiveNEMYd2DM70q9Hg65ju23ceCYrEQe8xKdgoshBVG9fcsP7Z2XRHPPptn9Kicvo0GryE7i2wwZ
uSKlpA1CRzs6kSPMbzCbVFUHTM1pBjP1J7aKm3Vh+IiPpPOcxxGQapbibfPA1NY4kNH5dhjUapQO
ZqtDu56l4R/yzF+efLs9uQYrsaWWat8ZKGULBIH9UmRc7mLtzi2Qq/PkfqEtJNJ00UFZLNEh6ya/
2rWA+O6Wr8XmsB+K/oOCEK2qaNszMKNYHAGFH2WeuMUzcxLK/RmdOGr8qqKhJ//GJfWkBiiamzzF
JiJvLJymnJ6fDOpCpEouJjtHNtjNv2Giy6XbU9p6hcxQ7eXCxI5Ro3XDCrn3hFQhhVuDdjWT5ldz
1575CcYX1Gt783jIo1fkl97iQjTOjr1Ph31PkyJrs4BqooC2InVCbWRWMpBGcSvnDI3zvmy788pp
hAlINe88T54Bn24fMgqZaNRdKYx/1jJ++hknta60nVDTlyPS+1vGw3Nnyuy9LZ0rGwQl9768ryy2
CtnzigGX5PNB1/WEPVJs6KJ89T4uK6x7KZROYkXOW1ZOt/i2QWFMdr2X3W3Wp4eYgKbR0LozOQgn
o/bQ1clr6f7EtJj5uHOYhxMf2To5TUdwgiDBi16cAUOK/Rt9vqfKYGUxrbVDnutHO4FTUUuSEtLV
HtuJ7qSp50/wlvSnWeTdBDL04OkMMGiBcHbkIahhtCj+1MbqjwJYEela/pXoKNw1CCReg4fSqStS
hva8H2b9vbDTJXIq77uHQMNZhpv+mvGnKAhQcISLf0xsXxxTMy9+7bMzFf2+d23cZ8tnt2Qc9gp2
2Y59fPKLDkLPQKW5jngLLY/N/xJL/1kMFOF659am3iDjzza1SnGQbzgS2sSnjWrvkU6Qo/u6JgnP
hD0yV37tnOG5KTbjSCwAChgk9ec581g5yaYwwWMU6tvXhLzCvpndiPf0LMWovRHohH9BThk7puwG
eEMGkwF8sUEywChciITp49idRAuuoJ24L2clvkdRZ4SAOXIGjZ2jV+NN7W2z3qWWRnGBqb0uHNoT
vxaggJpyP9cGM++Wfa1Y272tkEtYvU1+w4qewKpDyWVXm2Zn3pPxPhgsMpBRmITKaPGAuig92RkO
szCxcQ+sIT8vkmLxfDOhqrG/+GVN3CIhKzdPVOXyKsh0jgHZN/fgt291y6SecWwvqZaooBXukya7
h7K3JwynbslUJtejfF7Z2twqmvVW27MGn+DI5gmrMn2ksEPYMQnD3Wr++k7DMKr9fBWan99kizjo
i0/XiM00J5/1b4ksuHUj5IiTWN/GdDyzxH0lSZHhVhc3hjvv1DaroDuC3KhSV8+eaKhavuI66wA8
AWojVhE4lR3fYWZCjaJJqxnyaBr9d4W1bGdZV9D3WsCgVb8wpT86VSKODdllt6OWBOLUmULPH5rX
X0zvFhTr0eG6mjXIJ6nLTcpsTxl82LZxT2QMuz1mi8swEBcphoPBzAlmBhozqlHEMBZmZqw/obHv
k9HHdHe0V06etfIujrOkt9q8vvhzdzNUFDDPVibYpWsU5OyfGIyGKK/z3eWOy5F1vSvi5FNJuWu4
0cBS4ZXFYp5wLvD+urRiEGzzt2N4h25msp14hM+OBIv0Az0Sj7GTRpSzzxFCFxMGR7cwDuVcwJd7
rgcAWJCudz3dtVE/z2zU/XgwAD1hU/fXKG5hG/tifPNx3T25pXbj02bWS13cIYseRwONRoj13fRo
S000B8ww+3O/cHrGo3XOqFvZ+2352jaFeyhK43VYO+Myoc5qTc+9e21+7YJSt6YF6rK5egt1XXXr
269Gjo1QTiAzfaalmig71rGswTRwxlww82q/igWaAAetlpneqQJAwwjtaLbcJu3EYY5Rzy+Fp91o
udz7ynupfYbG3qAhbaE9gJnjmfY5BpGSJZncpTe8Xyw5OUN85ZlFpHzrFa8sTkLnikcCEWIqnlXK
VaXkYeGDwUzHoclo/nlm9QZ9aGDTaqzTUIwPbJ4MlVOm6V3s3TljCzgA1pTGGUrLvXAcNxCvN56a
qhjD0kJSNQvGp07qwOcuIdP+eXg8DilUWK6x44+TF91N3ID/gIJIZD/fRjrcOddXcMn2MU/2lseA
2y6xZVuWhu+UGggbhQEL89OIySa0B+t+bIcr3uAHPDB4zfUVzW1RjMK4JsvU+9UBYxrutXRRfLGq
RkvT/zIeY5oLvcGQ1oevt2OA/PgHceLGJwR/5AyE8mhiNxamR99oeXKVJfbtxg5TDIahwVLkZbdO
WC9oAYxb2Yi7CFLIK75ZP2IDuU2TqoxAXLHvFc4DB66LgjoWDJ6Je5sFhAkFc8BhgU9Xb7ot/HTO
VgXbT+atFLKUyZHRGWCs1M5fYBaQKhjuySOhAv2HYXEe63obSTOp3CcVncJlN7/mHBhgdE/BmtUf
gF+1s9GMKmxNlC/pH3UO0fRtYHWlcnMbHtDZabT2qYQf5DL2D1HwaQavIm+yfrNco+ahNsO1iin1
KBNM4V24NttWlypc3rTaVWohgmtpT1nvH6mkydj6gZfAHk6ZOXLzO3qV+IQi+gcMKWU+3h88tCUS
lKtgFmR5V9gRGDU7YEvYvJGzPvl/QzOU2l+/NrSCpvXRV2vY8LYvhji4UzIyP89QMii2023uoR0d
B5biWL1IrCBjyb+unVfeusOoqzZkAAYiQBWRZX30af+ijwjROSEsehwZG1Wl+xl3fQ4O4q+mt+ZT
LvaJhNDL0C32OU7Mr6FPzkPBkAbC/ldnQZV0Kbrsblfkms0wlEPnQhRiUpUn9bXMFXQqUNth2tsn
mnorrX/HoPbb8M9hWR16plNHJ4fNYlsGoyg8rKxsKIKLs6COJNNRte1niRHgZGVtE1Qc4bbfw85o
BUgSGk/N6cY1NGzT9rdhUxyH7NdLMWAhaZJdPPDrqaP+7Wx8wGOcsrf2z9K/GPy3QZLXaYhJ6/MQ
+v2lN/RDvmYPQqX6TtNRylN3yUClWyUICGsMLKN8pDpiN6JyhsISdeiu3FpSz8JSNPW/bGLfOMds
snSbhse0QVyxAQVVru0HuJF7YWqHTFAHMs/vylkgrhlbE8ZaHuTwbc2810bbXzKLaSbJh2SPZv/M
CJ+Uqbejpby/gSBG3SbuXZ2SaUbiJ4oyX5ZK/4nrLdZseNRHz/qTX2kXlirOe1n+BvvkI/f6H6zK
9aFvbuF1vU+e/1iMyEU6kaqgMC2qxBc3TC0+CXt74SpJWa03FkzYkboYRMgDsaN+p1s/zJ9o4dha
AryFa3KXA9hzygp1hTknFJZ8x3zgxC2WK4/cMgWx44fzQtg/Tet9ukreo9mGsCdPhV6ihTPZdKj4
HXEvBs7UFgfdCjsTJYRSNWb3q/WRp+uFmOwcUCzPANPxHt2Zc7QwdTTLmemhb1VcmhCbR+qi+H2Y
cVt8xa2t4OlP4KCrdDys2vKD3WMQBX63uGgjGDh+7o1Hu68IDC/4ewsPQSpR2LTHhbsu64tPCfbk
LibLNdJjtmmEzLjP4EYUIz6qjz25dOelKl5KYxKMJGrmcrFDG5SxE+OIgOZZPUca67B6zg1BBhyz
cxtas+ILTNcfh/IS3M5IAjiAdpYxiF3nr/wqa2ZKhMo5b8DqrJ8OfBF61EOkZnsoP8EXejxf4DwH
qFJWLXhlwEiOec92quOppZMFLJAHA8nF58YVmlO0qXhyiteZUTg6lnHlfqQNGfuVwws4j+XZx1q0
p9MWua3W36os7iJ2/4Dihp4vk1EMmKoKan1xr8fWG+vvYTAguhX1cm0t6vd6Y3V3OAC3DnTW81ng
hTV1xF7Ka54mq1kOMY4Rbqb9gujrYCwYm5xBIiIdCVPxNKYu99yVR6v16EVQA/OC0o96X90qp4MZ
KDmxzf4rbATCihnVtwM5Guut6yecT7Deg6XkTrS54C99O3vnbv6oiNyHPFe8yagjQas71CiuOqWu
Oo1VmrH9YYjj/adVCm3f1s2hKUWLp6HaAeKrsSRhKJyMjOUA+n1PvwiLBZNrR/KL23eGq8lBSiYb
C9Pxsnsz/KaJOMhBtVhrdEOJnUo6xRE/Kg+9iZ+ydthLBg0BysYJR6tQTf3YdOfTr8iMPafGFLQO
luwa2u1QhomyUIpTNvsYbkqFThg7WH4cwS0pHjzeJr7bZKz/WVryPlvevyrmSmQMjKe6vHnpMcvs
cPx+0j7O14+gknla5OTWh102zr5Y5H4mtsUEXqet2MM/VsGf2mfMwdmzrITUShOU5BHDtOTzS+wG
KFJqbm68YYpEPeFKpCEFgX6ON7gszhfst1qXHTOTdzD2WGampeBU09yX6ViFzMMEWkL7VJoNeg9v
bUqoEX8GY1U5xXdD3X24CY6NpDAZGrQ42LgG5hg+eDRPTN6WoMMgG5lMJQPD6uw9jEX+1sLN9u1s
HeWMkmgy940ZCO/+Wyq9bOa9p8JlamFmp6n4N+f9cbIKJut9D0BgfUdqMcKx/nJLBLV5qrddNuNb
bot2XxVuNEljXzPrhEbqWGe1dXlbjG6gv4HEyiiwIaTIuGi+N7l+BbprITdw42fp5uQvqIyz8Gdw
SRvDLB4RLrdIRsrOe+Ex56CHOB84GK1w89ZUwA3NQ5UVN0MqlovUJlA1CR4HKpUJkm9NCmyrBRz/
ze+iHWmHRNwVDW4U+osQ3LCeZUN5qo1mO8/ixB4OOOZTSszxxnHzoOstzW/wRlOZSY9CHB/J3zw7
I125ZolBZobEV08pakmfyXt2eYMKQyh3GFTIj5ZcpUVZM9cmJ1JbYxyZCRKUMxc78BFcxq3uXcO7
yuePetGY/W9qmFeyQxO8aMqVE7x1QjqnemQRUJSmMRwG+5uFTtLcpio3gqrDqDCYPQ6TrZfGoDBx
iW/nGGpllk6k8PWcsibgaZGLpwOnAiXz5dDvapV8lZiwKg0GizFyh0Wu+jCtBTg/XVe7chNSPGZS
OS3ExCvkLnG1JlA2QutgmEw9sKrtCcKwcTYQObFJ77xeybPQ9EfZF/KWtsszxl8ugSYzf6zpHyaM
zcYrKfvz+v5E7Ip3WVxXd0a21VGmnVa9dBmXDtB5fIyuerAnNe6oBwzBsG6FhxZdIcaTaWJnyNhI
D05fTOwJHMPJjZPvVTQbsfS8Vx4XQ0qpnv052Q3S/95oh2Ox12cMh0q3ZoopBCCftd1RaRjpGUpF
Wkv0oGY6a5o/cUYeBxDbPqcrA5VVTfx+pMi4U3BaeJmVf0MF2d4ctZeV2aOgVdmhv/FAd3PoNdNR
90ExgDUsuX5wJ8GH6zDFDooCBxpO99eip5qDsBMFaqa+K2q6tgevvtNg7SXCZ6KBDs1BNz1obkzn
A+XLyfgrlhab1Sb4inKzHhnNr0NjVBIrUu1Ft58biD+rvfrUm3N62o43sU/cEhLrEOZ198LjuJIi
RcqhIC5ku3IwVchvt18+vfh+cLh3yQokQL3e1zLxUQKZ6zYlcNw2CYcsfSHfYRzKjjFAyc0iTQ0E
lUwbCL3zsQJ25GLJP5XkOMplWA51Q1C09HWU7owal8IdOcPEDKJpqtWwuVUXTWs/E1qaaIWERoYv
nmlaFzGaKvkZkGvq+VXrs6PNCXS/KuwOcWkP59ZJ40AyxtYmiSPBt+pddsJPaYeLlTwvPUqQtr5S
lJHvemy1HRgKdnQzEkMrAOO2S9D8H8bOtDdu7MzCfyXo78yQlzswCTC171WqKq1fCFmWyMt93379
PFR6puNkkAzQMNqWLEtVJO+7nPMcTa+Xcc+5YmErQzHhPFQ2co5EMXGFJpJKNyEspEgWBdyWjV5m
3Dt68onQGhdjJD+Yw90dBPoNYr2jreTnordfaPO+4A2j5GHxNxfNiAW3z9WljJolA1DsAUrxmATa
vQ4QfjYGlNw4MR8cGbJmDasjajESTn2roNlh5Ct6hk8mw1qhVwSmck9I6O5zXsB2HVrNVbIW2kD0
fo9d86dtiXmQmnsiYX6kcVgtBCtqGgTsORpzaMTR73zzJRHjoz6jtUcRIUwc+dpXmTfBIZbJm+Ux
frRRtqEb68eL6sbLkige6ZzzWF6ClsmZI0HOqg75cANK4jZJCCtQ3km8WTi1y1kWxtO6lmjuIDTN
uxWkJ0wSX1IwnTHhrLy3DkegCdowRfy87JRuNyq5u/ZNlEh1KU+FTB77US22DcVtZyk/g4r0sW9i
IBZWJgIyf+sKXd8zjWb8qjpnzHfmPsXZqoS9tTGMLbjWFs0jq8pWtC2Jn+laHQMQiox7s1DHDopB
H9bOVZoRKqasDQkcQRTi4DZc5aF1hiEGwWryErfAdc96U587BEgLnEiPNaYGNv4orNQJMo1WYslT
K1zVJKZ/fwFhNidm8+4Cq+qwD0q+DZaDK4L1uq2qI5AZa+jgAa4zIrNzVKeedZrIXllcIZRzHLkQ
JtvZRCrIm2qmvGnTYmfiW8sKTtuK5MgoqsSD64ltmzTRWrCEXPViiFaj9RzZhCZHmiKh+iqTyh8t
h8OUzUOlZYGnlX1CHzvNgGzCwczMXqLWWLRVyjQlJ+yChOd76qjVNtF5kiZlakE7Z0xk68/+IMwl
liQ0dPRsbBHLJVr/EL/EOC5y6a2/KZu5koRzmy9FGc3Z3uOXnntqZCxKSd0sNBlsmDczEYtuZqIa
yxh2wXxodeQMdXYAAXuo9V65Z+/EZ+VLVEDe7hsvGRWnKIidzRB0t4ApylqMtr2ySjiGUqpii0r0
GKqeShk2AvIqahLFPYQ0kENJhqw5hdyipJKveoSMaU/lBbiftG7qZBtzUohGLJfqVkyxBKPUUV7V
POS8NED737suWNdiIWN2fvgXZpN0bGbi7dl6Wq8S/VpzJuKPRQYJvDQnLxhifyjXnkesYWVoyarI
SrzGYXvIVKVhy8IwL68sNgm5sjE7iydE1o1LQ4TpPXCVuatdyrrj3q7cNxlpcKBD/8lNSx3Mjvba
Dq26cor8qYHGfwL9w/THsS8R43nkisdODv0NghLDU+gDPiXGk2E7t2+Yf2E6XzDR0rlgywtZoTg0
QmBqhMHY9g7PBJ+3VfMx1NQlA6XQ/xnR/57GjLJANFwuNaSFpdchzR80j9OccvYFIPw21srT0MNE
RmBKCT3Sc0SawfowKMM3GSfHVJkq8rFw9o6PXMTV802sa9ZzVwVzRnbepxH1L0pIJ2npD4aOrESF
TTQbSk2cXZF+JhOpm6kp8v8+aU4l9gQpYBsx8Tc3dmJea0l4SsEEX6My2NmT9JEzTDujZzJRbQTu
Mq/HA8z15InvTCUIDnWAgEcyOs5LyYqWSn3Gvo+9FjKcfZZRBLaR/pQ2tjHvI+Fzk/EmUuzUJ7vC
uyAIVUMsk2BLJfHMq5ZB4tRLK6m9GRPDbJ/6/gqRas5ksBPs84271RntHO5uhUysIeCywyTRKaRT
B0z9Gidc6tkVh0L7RAUJ28IucRuQSE5cLm0OgnAjZyjUPEINNM5qmxBGQrfo98ZL0bA5zeHhzPLE
dhe038nTWJlz2/Syq0QCVwW5ui4EqXpF2CpPQSIWLkEQY4iGwFPZOeKHYcs3Zd1tAFU5tzGiq2/q
qQayXQBluW3sNUQKA53ghzJZB+wgYWtUqafaTeQ5yNCbtBmHQ9dl/iYBgnCJGyNdEPBM/zgqV81X
2qOCf2/t9zImWvhAVBfyQ87YQ4QLHcEonXDnme0y81MU7oogSU4vrvYonscqOmlpEa/avsDaP92l
LvZnItXQwXVfMUNs3220va99OvBw9hVqvrFB92h3uraITRx4PLrKrQTyxWjyVXczfUcGyDJua+cl
QZWdY+Fkf5sUKy8xPvO0Ly4gN3D92USH911aM7Yy+2sTUkm3+85lbprHanhhCAN+KZpppRfumEb1
G5OUFE+1witCkIPm1t2MhkTFSt/eB93YR3Qy675kYwqpYS58RXvC6dVsYqhhhtWpa0TSG/UbTki4
jsFaBU1HMhJWNrwXCNiPQKeyjdoSwRaELPLbUn2VBhytaZpomm30EGW2mIlAJVKwHmNaC1mvnMiP
tgI3OnWQl65pwNplGMr26NKK5YqrrFkB0ZwaLK4qtd23DspSossPmlA2HffCRiCSLytr4eRmuCYS
Qiz1ScnOrbfC3ICQznfywzdbpzTDZuVYPZRvP0aQrnk6NVUeHICObvMxf03bp64d5MVP2lOjwY9F
C4NOlfIZHln7zM0QlcDoEjYznZzAHNPFFcoK4VXmabdIISi4S3dhXeR77r6NVTbltjLYDZieq1x6
NoCEhAz+2W14gqRGTxBhewbHu6MvIvKgBtKu1KbDTXREJ1VtMkaSewbwb2EUchXIxECaMFnPorfS
U3TW3VxP+FaY/7rZD1vVHkFDcLsm8Us5VOYOVD8jONK9taI7ohrpl549Td9qFOE8WvSLEqWvquAk
HwCXH0bO7I05SH8d1i0pvnZ0SJ0hW0lX7AajsA9phgDcZrbYBLLcKx3IIeSb2RzAHrFGlrxFYTxs
i05Dbdqn6Vn9YY0E5DDDGw5krnqvjKRYsyk4OHLRBreyZMOsy+7BMJRoZxdQCROTLZdeMW800lhB
GIBxKiTf3nDblgqjObQjMoag7/wjUazu2m1wvFJ8z6BDNkQZEB3srgKPsb2rvhVRwkajiPoL8Xzb
FJv9Uxpho8QBMB17uGraPHxM9HpYfseVVDH7Hl1MXAWLRZ8/tPWRkQNpc0F+CNgFkP5Gd5xi5Yyq
jgIhs9LNqI/5Pkycj56iaQGGGlOLG7qLziWgBhBXvkBqTyiCRRsHc+yjbnE1gldcVmoTvXfhU0iJ
he1KanNAYz8qHfpTE3jGcmAIi+4koDrXwwcCn7Ap0ttxK0H186v6Cdf5rOlt5nahcTHdqj81E1g4
DzKUeBTrNn1tMw4hy1/CCR2L6aszMKIn3avdJY9NnCmfmSJ3sgy/XFc0FCQKItOk7l6VgcvMi3eR
A4CwqZ6rIu5JSGLlAZDxU8VWwZbEnoIoE3+h4NvjrqiXtPJI07ObrSjmg7R6ZiSCV4gdKV4kwlqF
8yZqwNtaFIwrw0EN7pZM5mR4N42+PRv8BFbRnnn37n7JoEirG2SPOmAezTyVPNUJMlV+oIRbDBgy
3wwO7Mq3frDl1h6VofoRcNbiDXsOsC889310bwkH3JkI0HAXNOzRbeeFZf1iSNAUwbkfX7rp/4Zc
o/XwvGbnxx5hDtaoYvXjLyFp5XGqULSpGDl+KvQ37Yh7N+2c6ORX7Q8ZjxTGg+IuG8adBE3C0g5L
TC62FG+IcLbkvu/6uBtewAwTB16MjILCCGbDLRAuynwzqraZy/o2yze+lycHVTCV12xYv9IHjpW3
5jFjcPkwsn47qPAaLQY1zRQen7IxnAaNFiduAyWpNCa1uUkdOPYfsRKZiDbZnSr5NC4kxDdXZLBN
WiwrcgeuilOyAuQ8UtzNAo1wAFE3LzTjAapYHaT2UORbUC8vXhpHO3w92bqoqmyF4u1Al89PnSTa
ShDmMLPtnPk7SxolfZJm7hP1xUOG/QBOsKB+Dv1RO2jQxiWVTRZnCZ2kQbufF9FyJMdKZTTRKM42
LDp3r4Mzx1RCrE7gX7PKtO4NsibEWulKIToSgIA77rlX3xPFsnchkunEkgovYXZMvPZWex7MJo87
tm46YkmM9G3UUmeJP7b0BmgYCG6HMlF2CglaqE1tm1ehyk/xsDYoWB4SjbfDNqDKhADkU8YyG5ky
YPVD9diPLB14K+2FHpVo2zTzRyoaJCoD0zgiT2aqlmEnlw6mXTu6KwUzc3pP9IH5i0sq0zrgsFYl
PCkFHNIqcVhy4dBFLxjs0kj/4Lpgn8vYPxQG2cdVujSjwJ5XzbNj4C6FhsqUge9kBiOOJJgm+HIo
JNTSM09W+1MAmZiHWpRsoPzD3JTEtbkVEmTdQfbSZ/cG/vU6sYZH2jVlZWLaWnRsUOaQ3/H5Arxf
Dd0keKmKqZjSDiRJ58sOvTs8F9ThxkkfqmEzZuIN+hn2F+FeOF4Ywzhls/ZrLrde623k8VGxt6tX
wqn9kyMGBrPJsJPIEacqOJwXpoKkgToJ9vpKVVWJugRKtx0Mr0onb84wqS3qnh0Zg9TEQNZBqvhS
t5J4V3PYqeUIMbeDjvh9pMc2C9FGBYdSe5tR/W6ZKAtRCjw5HReRb5PwOrYsXFSLSVmgcbl2jEfW
Q1L96BzwEsw3d46W3XWPlDe1hS/FPJ5Juuo/Ww7tFJDk5O5QoTDJm/gu1SC8DZnH1b7JK3FVM9Qb
TY3DOUDvQEvNMypjiyKHyjgMZsioFINAT7ew6EM4OMABvt+2slHZnCjZrci4Tbh1IzpjAJJWqHBL
I5/aZ2G30gHtXweV107tgbJJhFF43+Z62KTzkjd+To7JeFPkgJ8wWDGGahENnnp1MA5hjj4CaWpw
QnfHqkIllKUbA2UZaM6ZBKhJRmeXj4Wpz+zIewzK8sRzyDUQb1eSJj+gi5nnloKg1fQshsUE5uHx
QHaN5d2lbXL1fR4TSoF8NexRT+lhthxqU1l4CLnW5lhZhyqOti0pPUrR6g8lmV7zfNgNVmh/tKjB
zPKN7eDwM8FdPZEqYJxS6lI71SRuePBDgiA5aJHSroryWRZJffRIkiHhyuOgsVjwxzoqrCwqrWs2
wdAGUcNqxUg2YGK82hGGUMJ95AGGhau9tHWdXtQ8iDZxr5WTHPPSEBJx62ww32OPZqlgSnks5d7R
xyXULbTfUx0jLMLYO+2H07F8UvgH0fopD/X0+AhV4tyLsKuebcRRQOIH89IGXChKDcxKVNdI+qyW
VYFfPEj8CynXOyWMX9IuTn9IT+zKGBiO2vsPWsrQJDdd2F/EuE2Nyr+mMn0Dnn8hISFn12yVSBhB
z6x9J/r9HaQIbam0bQycczZ5DH/Y9/upS7EULKECZzta0WhNtgMPAgQOOfYNL8OUUA7dptasTUDs
27J1n4dRpYpEd5kLZ102wNt9OWjs3oyTDaht1k1pE5xfi5rK+5AjwljWVcVJWyTdv/mJnH+KarER
Elm6I+DQuK5qT2jKv/uJ0OO4WpgxlhzU8tYL+6y4OElYdBoAP+ZRbzM85fjeKmTIxUq64lEt1/xo
hWuG12ZQi5NLCoiXLkUfGkctRBPqSYYMsmGGX1UQ8NJRf0TDou8Q20EZIex+7SfCPPttOyVNZs9Q
+CpMFPyiGKzf9YSnwDBFrpMTuXO2talnD1Xi57tE5zogQIZk7yR7cxBX7uhM2MAU4FTa2mVwCxPS
H6xzmeAf1pGcLcgo9o+B0hNAoIKDKRL1R2vEPXpVJKIxXPSN5LvciUHsvz/V0t+q2Km2VYFnl+Xo
QxkN/QmpM1vrzLUuI34TExH/IfFRX2kA4MhBWdZ0I/vEzLSjXY3OEoiwnBP+oZ5N9lMrx0jJpHPE
thhAdQ8NSuJ/fV3q/0SN410EcG2ICc06ReL++i7mzHxCRpRyDo/1Uuuls/GnaEgsJAfFxxXhESh1
EE66BqFVr+qAWz/V9AlVjn/cUKH8cGZkLdr7GHYnwHWn5zkabRp8/ycPWK8vyWRkcEYa3RiA++5e
u9S44+FqV7Ipg0VvNDcSs5elTgiApdco/yvg2RXqPGNM6rMqujVwb+ffpJ1o/9fl69gkHqlA80w8
2L/+4FY1GCHhANObjUee0iZbj3nRkPQy6JzgPGbHgNmqHRsUoJ3L5NukPf43r747wZx+fSyYwMvI
SDY0S5B59A/QPmyTamf5HYq3MuLh4ysDyiXGZyBSHyc9E8rXQxk3B7sv1ee6HZ9wXKBQ6/tPXONP
OMPd18QOPnqRW+vJZQeLrsBg3UHX3qI2LGb1KLCnMd1GGJ7MwUVBiVIowEeleZIie7dGvLW2QUhW
B9/PIIcKbyf20xzNG5Zy5uJT4Ve5e849RBMeOY9hB24gbb86evglJS8BDsxuUgPjH0pACrCmOqEQ
mlVWiDukk2DL+mUxDN1W9zCsNKi0RuyYC7Mgl8l0sQJqBTMHwYSORsya40Z/jOXr4KOlNbB8zqMQ
Z07tGs9OQExSxB976uShZ5FWjwyizEx5n97EjCymWUN9PkNfljOCxAo/YCkfsQlGPAWI3rn6lI8g
Uwi6GNUzAzwWxgH7aEzgeF3NTVkBn280WiPWxV6m0gkA1GRy+6iipRr4AZaJJIy3SQKEQR7AtNRy
l22rVAtwMFN47zvS53BZlUxnArd7aUxCnuBhMq/P3aUqrTtubyRDkF7kFFRaVck8qgZ/VU/VvO/n
B4StB0xh10QjW6TyCcIFD/diOjiApicL1XYNqQrVYE016PC8bxyEnEiCSgB4OzvCb2/1zOFDB1SF
SH7kQr1MDXUkGgd8D/oiz7B7LoUWU7ti7UaRXsLSGVj7dBtztN7VEqKP3+bnzibIuEyfDLV4lQqO
u74jmkNH5e83nZwLk39X4OJBtpufBXSOkU64wsUAvSadE95wq3oN7ZxAoNtrpyJJepSdQbKiE+0b
m5fWGtawefMV3iRkjLnCFhkiQGsWLJAb5rQdrGr8GpB6siQo1yxYUVPDXOWMqZ1zFj6aZZ6sk4aI
KEaPy6RGqdwUfG+Om41XWrHx6hj4cYc4DHfknaCNDO6pyfM3z1Fp5Yrq7QvB+9kzfVqhu8jI+PZ6
4OgCqpCM1qPfunt8pspJCJzZRpdtc8tNjr43Jsc2fAhzYe+46NV9nekAIDSdOtWKuDzrnplGKhm+
xEHE1sUUYmtqwj+5AZd9ZOQvoQbmocsYhTbmfHqMuhxSkPYt3lXa7zhDcpUbk/aL9IPJakeZ12GS
C91zTjt5Dlr7llVoALzBQnY9qSnUyGLlFldn10AoIBHFLFPdSPfSN+661gVnESRf7ZA4WyemMPPr
9FwTW8gEMpibgzhFTZCvQ8UCzmIG6VrTEEVIoAhbbLSTOxuJt0viguVBiE1RXLBvOw6xSngKq8kV
q0lr6ejtT2z8yG5ShkmAeQXBmZ9t0iJ2aQzgl0ZlOSsHkYGWQh4mOd5qZ6If2n0KwAACAXaDhg5C
k4xUIIBeK4dRRR9YByEmsxVKrLmViLeuMfUj0JFHpYudXSpjpF4+aK0kMMot2ss677ekwE+XAkVF
3Q71xnEohRDO+IQjp2+9VYLqRrEHI4GBTzJ68pKWbN88qWsH3OiO2VjsHg1ijJLkq2p0uZWxks8d
r76EOv0YigwaNGu8Y4Uv9ykqYMyVffsaZisb3VHstcMl9yzk3KGJUTCuw73s6mEWNUX/oDr+skY4
cQOS0ZRhfOR0eISwWF2qYryOMIl4ItZbJRvphTGZTK5zXkHHS46yzV+pK2DzSzNe2Kp/K+vwbcwy
OI76mz6tx5jX4moI8kUaWrxhXQgkQZbwwVstZkjEGPgbCplH/THPqVkiktZ6Np5Lu3KAABbZc11o
1QOMtv1QcvmmVhAuwp7JLbzqdN70abSVGbtblIuk0ygm06iMY0WFSLIeB/ILWwtHGgr84BnD9dI2
yflRe93dVDmz8zYH+JRa4XNqJfpSKWyuaFgSMkSvAegzWKaCebfSoYpMCye5F1OW5TRq/dfn73TG
/9Ppqxu0Qy5iN8Lsf60ButoZSMNuQ0TcYEwqwkgBoscdnpBS22BberAkJdD3v/kfv8SbVt9xpx9Z
PrBnDOp/+O1f71nCf/85/Z3//Zxf/8Zf15/Z6T35rP7lJy1u/3X/01dW/ul4W93/8TN/+ep8B79/
h4v3+v2X3yzTWtbDQ/NZDlcQT3H9P1Gt02f+fz/4p8/vr3If8s+//PaRNWk9fTVfZulvv39o+/Mv
v2lTrtb/RsFOX//3D04/6l9+25bvxT99+ud7Vf/lN8P5s6VNXYZOLhmJFi5fqPucPqI7f3Y1Kk6H
NCfgCfrEmE2zsg74kP1nnbwdQ9Vh3iFjVXl/q6yZPiTcP/PpluVQ85L1QfbEb//zY1/+doX87T3z
P7Pff//32eA6gRW/Xkq65ZJG5DhCt21N1dhP/nopxeSSdrqnpjx4mjlbS+/SVv1KGW3MwE5jIsqL
ETNJ4iS3Hp3Msazsh66v86VVGtEdz7o9qzRnbzdBdqb3VlaqHupb3xTmRTBkj2MTD6YIPWSGZHQy
MEi36Ajs9cDhfHVTzUACKY2fJQrWPIrZmRJRo3ntYwnc82D0NpZKrKxb5Az9ufJVC71oY9zqATlh
MpxGz29ealEum1ZjtK1ZwckfzzwHtZ3Pxmrj4jUaZeQt88wh+rmGNkDdlpxs2a6ZjbpbHZchUq9Y
A7yMCK2AED5TG4OGoBfM9wvzXbHd8Ce6hONIJ/Icl94+K2JrrTp1RDlX+1f05/5VNzRj2dS1AV6z
io5VNjzCgWxhcqAULYtSf2+rLVEA5psyUqtCq3q0/JCAqMiMH8wmvmksZPeNMBJ4Y345F06bPCB0
jB+s8qfGAxvBZWPsKB3VzaCr/cJ3hwXZWtZrhlVsbVA66Kmn7QIuKzRsiEdghehb8lmtAyfLJrVw
8ncK3bgbZ90yLW1UmJmVn5h95qeCEDxHMxGu+sUlGM1y6UUoRujrycbym6tPLvmGa7fe/fFLGIh6
12pRvUNUUVDEg1wf+NY3TH6qHdWlOiO+OYa5WfDbYqx22CxfYTA0W+ri9kExOLtVypQ10F1t56QR
k8ixexgpYTFZpnIrJMfN9595nvhSgqLeabrKOJi9sjto/QOwgVtGpwuXScF6x5e5FlAIVzGRzxvF
ikhRj+No2dkdMgKnKU/II24a8hmeHhilOlmjEnKNA8OHFvJMVSzdpB7J5BqSg96NDoBUVEexnXin
719ExHQ6tep8JukukBbI+o4R17uq/QeprtW9RzE8WvZwg0iOD04XD9Cly0eHQTSgLOscGHmzQiHs
L7ppFNbpOEOGNPQwk9nOcQhtezcgTU+TvENU4P/+CwY+7hecdKgvO5xbiTy2ZFRtcYKJE9Zm6GXP
pVGLg6jseNHkLCfDqmn2g0xuPEaUtQ7tdJE0FGEE+w5YXHjJxlwQPh9DgHL8cEdZAwODSuEY2Kw1
CtsqlkUXVNxtslz7GsJNLSmXetsnZ1/sCeL0kGgy8vEhhKxLHPJQIua5QHipTBarKi/WhVPHa7AY
eE6lNQG9n00Xf4ZLnbPUR2ul40LEbO/uMyPDCBHmh54B+p4NUbhHBKeQaOIuQndky5rU+r7synZl
dF1084thp1TqR2uF3jWq+MtOQ9/QQ4BfKMQGzVPHHxZIx9ERgpPWkF1vU/RoWh3PwmFaBcUe5RUv
D6xn7RbQmzjUW5UI830tE4ody/mw4o8Wgt+BAB1yAcBCMxRuccpT0NgFvVbblskxRiaANfWixcE2
GISzcTKo6x27caHpP9USv3MSpoteL5PbYBDD5zN2B/+5NCTydXRQAJXisSt3+ff/lr0DQ7apI5U2
1QBX/ceHEGmUmCX5VJ8ckU1U5os//uj7z0nZLXfff/a3LzYQ3UYFa4VbFGbZ7vsXDSEnUpYCtCsu
sV0pkO/7hZX97f+aSIB6rITxxOSFpj5W8505fV5rE5s1A4bdcgHPuwrQtAl0ZZdpAuT0ICHP/PH7
7w8Tjssf2tMnfX/k+xclqcylqrgvY9K+ep5vLP/42Penkoqktxn712EcqMMM5VaIySOKQm/mE2t7
D7zGvYk5OGR12zaCELi29+9Ib4GT6LWG8d7176wN8vUArnwCrZKFYH5B1jSPWuEfk6vD1vMmOxHc
WzJ4fc0Izt+/AyyGdUWssyzhXcqx8Sgq6edmHmyZcTnwJpnkVvTiFMP6no5ZQQE9RBg8lKuvxMmq
TCfoephsWPiCJ+u8s6JaxGY1ZHSoZX62Q3k3mlBZ0ySqy6JFG0o08Zw2+UnNB3tDWu1nBaADazPL
HCeo16YWF7fQq3cm5OgZbkG2PgaZODbcDXwX2WNvP1gW7J2h3eZEQs0qm05KIdm0zILHsTXuWI8e
O+ARTeVSbkNwxB56phDA29Ms0zw5Nh7+NLujyYfJqiCBLAFHVTbR9DJlUi+o+e1sYTrqaciR1QOT
/dTr4qpp2rpTzE3FcmYmIgYpcfsUUa/iWC9+cIMTWK6uE826m4NxQj1wb4Du9hEiBagN+zQbHhzT
2FmC8VEMNi/vW5SfQBWaK4y/k2g4pRg0zKwieXFM9QVV+BHjQ2HLc6NWp7GZcya/WGoFkDNRz9hy
HrTWfvBVUt0CUlaqfFf1sPRtGNyOvSes/EVOQ17dAz87FSw4d6w209k7KT/1EJAQrP8LmWr7gruv
vpskP2NDxk9jviEWhUFWSiBP8WePoqiC/ws/2dJRJxBznCIOi5Jm1YzmQ9wqGz/tL62VXmP6Dkbh
lVTu05fRXeerFrhkw8npyDQmlLhqSg2VdhHmtL35oWWXT03fzTRmBzoKuaTdAGDd1GGxNUvtHivo
dx1IBW7Hk6Bf9vvQiDejwfsiyF6x4fAaiH6Z6cxV9s4RHoxe7a5Znz340S4N+3dPjBzKWXtJGGSO
PIsbZbhbo/7hF/kdlD+6P4y0HQmGfvtEgMyTZ4hTl1hfsdVR0tDRFqyDup20ESrrHT5A7rJuHmTW
z1owbe6XbZfdcJtAeirj8VBBn4u78iylv1PDkP1W7fxAHvM6Yga0+SxWlasxH+51J89tj9Cvis6+
vfTMaO+Y42XUtYscsEL7Cuya6mKhBsODMOb9G4K9na2WgMWxU/uVf7X9SSxj8EnWuKnj5AUBJDQa
baM26j6zakTVFTwpMA4z4Q5ffd6tLDaZBJdPKEelfwF1xnOFnQSMsVmlCygxUmV3IV5TXkE1Fc9S
7cmxDlGsgqbpJYMgXZDHo7vnwVxqGM3QUMxHBOvYtx6rgVvLK+Mtc5LPCa3GgvWr1RQsA4aBWHBK
y0HLwW4I/R7WIC95lZn9HPkbQz95SgFnYMqqh5CDUMiGP+bBloWg99h11SbKvDfPRWIf+H0yjwPr
ko7xU9JZT2BSHJ393ThBvWHl9DPbOIvJkZXRSNK6gklX8geIBvj2mOV5ntzVepDOe3ua3hJyC9EM
72BLevK0mKlSzMh9TQ4Nh3w/wxTZ3QgzODeYwR2Ec5nNTxdOQ88dWqhHoaSP2HjxXavyiv2XK8lm
sUJ4iSz5UWUUuFiI5auREF4H7eWQhNSuSGq6SFHmZRQszKx4HCPxIkLx2toupnv3K2vpp5nqv7dh
8QNbGfMixGoGkDeEZGBcsDWhaoveWObZq2p0DzgCr1o9oOY0KNXA/PQkoIG2YBIcMvo0rPTU8QsK
u+TDyaKVLLM9kHBecxeypeVeUbQzwzWZ3w1NdOzN4ioK/8UkYXRGBYtVkF0e2a+8NkF01wicqNxp
W1XDC8K5U89SZOemHzwOmX6zyFGBq4b/ClU8Ez32f1k6HtQqY4rAXy1kA/LdH1ZZUn0UKklBSh7N
jSDZMTBkE0tjNpUDB4FBrTUFWDCOsPLZr13eGYF1Krawwk1aZhRqnCNQNTyhT4X7z9D1jn3vkCFm
EIyTOwxwPYMMnQmCHBmfEt3FfBTF80jeTBjmS3iFno+uq3RfVMkrMEAoRJfExUZoYSybiwn2CLoR
3RqIxE/heGvooN9fq0i8xzxCnGfHwaPickBAFJ1JUpvjVHuvW+ScgRBnna0aZN5oXnf5R6MPn2OO
aSl1TjiiyHuBSW8RDwZdY53QI5Sl9ukOzbUfgEKAKTAdnTDzJoCC2NyN2nrVx/5xHLuM6gxOqqOh
MvC/EvI6ZkZTnGTQf6JhoQhrvXtW5FCd1HefnGbEFPI5ZCzWhi+NEzx2o/hsQ3FF8owfAJlwZyXP
eKwfrcBfEPB87ZvBY8aXf3QBVVyZhvvR8ddezS4wMj/KMvy0VOtSvAS+sXF6dUPcCm93GZ89yzh0
jI+1uMHmK7Fdc4wb5StraG960M8QHBmzzITqKnxgIYQavY0bjv4n5G8bn3n3aH+qmvbmeAWpyfJF
RZo967lZXKO7Y1fhZQBhN2gHO1AfUT7ciPJckNa4sEbnOQrDn10RXDGb/BxXdWdcXa3Y5i3CdXPM
w4Vb5vEcPfNCiBYMNCqRmiwYpKZbvUwP7GEA+cUbuymu8QgxsiE4JujceY4qBKVdu3Bt9R3nCPdH
siB07RMnFDPKsPoAsMrJ1thAipoKXFP6Q1Fx9+cTMZGk9E9uRMSZlc09OAzWyWQonZndW+yZE8sX
nGlhfrHOv6iDvh1Ld0G8303L68+yZ7guTRIzooeUHplugruNzvcx10lLC8J3h28pHgSSuuLBr9/5
B0+djI9dZx0T4W7z3P8A6nlPo4OaaA/MYuVMFAObl5qTRTExhuGVoC9QnqtpzpBwXlgJFidiS17o
p1rd+PJIkdFbrMaB2I8dFrLppUadeojC+qGOg82A8VY0wR2JxzHHyGcgyStwPMFCPtrT5YyZuJL/
zdx5LDcOZVv2i1ABd2Gm9J4URcpNEEplCh4X3n19L1D1XlZV9OuIHnRED5JJA1qRwD3n7L32qfGN
k9tVqzKuNhwb+3Tby4wRrHkgqPdsBPqhbNsLupuxx4Q5PaAhHQh3pbib2odpFmthR3R0hy0gjo1O
lUon96tqN5goMAci5sC7q5JJXpTzWu5aU2EG0TKfRGAJOdRvj7Z7q8GGAPG8pOqbq/Xfqe78kmoJ
nTU8SA41U47ZyVEoVqx0bbD/8MfwD52fd45xTAMmZUaR5ofMyo+qlW+qGhq2Ab5pFkw0+8JR3qe8
CkHmnj6aZ7vV/mSez6HVQrEfpPa6Vk0wDEQbME7Z4FN+rXtyd/BczMQwPMkEsl3i0o8d1ae6LG/g
cs7kDqMOtC0Wf4Z6FWP/VlbMP5u0viI9DFvnKYlv5PVSag7an9L3sI8ixwWVOjyDw/dmeT0xUgeH
g4EnfvV1cpcVek5bfWqNVJyTMnrn+JKzybKrWwCJmrFunAETLyqtKZpyWytgmUMcpLPxCrvijsjp
5slHHQhfdtf7Y02wDSC4ySb0WgGRWWeBf+wIsF8Cj4MjUaS/lVk2AOzKB1DMfhGvWFXDsOC4BySP
4IK2lSyjlAjX/JAedenlq0E0r1qgv5lBDRpj3XtqSz7NcnDAa2Sx/jHqFgAMI+LPbUqSbZz0qJrR
G73J8q3sdGNh9x80542VKI2D7QM0hZn6KxjGje9iIhmGkxEGwZ4IS8R/ynimCzAZRk8gMbN1ZFrn
1mbtXdisS9qBAY/rucNNy9JL3TkR1uwpnhKQTFHo+YvbZgcrse5NnGofIUpbRnbFYWqgxFA4bLTr
S8VCCzpkFc76qEVbClbtrMFJmtEAPaUkUi3UHDWutGN1FTSJQbcb0IA2oXMtDo9X+Jn7pCiCTxl/
0W8kS8noxcZKqFqNTnnJrQTyFLLcFokSzjgkQo7yEYkoo4GJy4fbqKqmbF5TW6e94myiEOIdOohJ
SmOV2Z7mxY1DcewBR5nic3rvqIVJcqlRDZQRPTPFD/G5YwZBKYagJGj7FbEhwwod5FNRzOtYauu8
K+9KHSwH8A998WQNHglPVdjOoLhQN7Pe72DazVozxSjneQjBknijlsU58eqeSYv8gOyJ8rIp52Mm
k1XY49kXSSFJjQBHUWDxVTxwGuZvraKpFQoD5Th5MnmUNauKuE1dqSZOl1xordctrYEPEzk4Bc4I
J6Rv84WkbuoEyyC9Mm4gbvWDVEwVZJ9NjFUvdkK86Ap4jMYVy1D41xL46UYLnYPELXUZIqnRJGZR
1EVDTsiIvRyoKxeAWGaqaJjRvCUJzdmxUf60IcM9/C07z9NweucxtVmPiD6+gqWJ91pi7XImfQs/
0YpVVdMhaCjF4R76Pev4+ILg8rvHezKzLUesCMg76VnMoFZzv2gi0WiKqt/4UbN5REWAXlRd8GP+
KAK4TYRD4JMnLQowMrAqwNWLLiohWBveN8XiMLVgoORlAjIL4beWFv7JtfTbdPngmnTnlp26GD51
zL4rJaogoDThK1hyByq3t6ywIELJL/VdUdKlanUQ426IVB4m4q6LQnlw4HxxU4D5UtDA6HqLdZG7
EmTzUFPitgjMi8k0APcSmCM3d7M1Fop1HmfMRLX2MAAzYZHTvXXOSFJP1cDsICs3S3/7RNLMoYd9
W0W1NVWUvOOAlLuT/bVuRr566cnguHvE0PMHvxdxEGWMcx7fgqyqJ5epZ6a57xC1Q5Ty0M6BsD0N
cZAzCiwuyJygYTeXkE91Z5lRs2xs7R3DxIf2Ok48IFWv4sUY1eac76cwQ3UeF/VFhC3CgMGI5how
6ZnUvU9TZ81ShyMBr0aM4KIGc1HZ5d72uzupout0yOJXqQ97y2mBAo69YL3lYqGxB9QFE3irgDIe
mjOYsv7OUBjp4rmGZICxHS31om86DAHNs8+S4ViMa1TOVywFf+JqlauavRh7Azg60jpHeu3VD21z
EnASPa/QqBZuylTXnuoEdVwJgJ1NrMVTq6XbukCzl6nmWliUs6dscOl3H4yqPsaCpbSrlju7C94t
Gq1IQZSQnZdUZrWtFnjCje8mz19ASBNcA959Bqmbl92Sh8Wa/UXVlF3mrZKhT0/8T/IE3twqJigp
0z/LqnnOGrziasei2k2pETo3yVejhhq1GskUa/TX2mo4CJMsQZ16buJd0s95rx0eG+gAIy71eaw0
19IuQf4tQ+CoM03noAWC649B8iwU8Y00uqOfvhVD/1YJdq9xS2QqJYRsg4ubO1enHV4qY4erysZM
Mb07ohW8aBH3pGwpRf0GM5G5jtmyrKhpX5kU6bZeklVInAu01nTl9qpO9RYjEmvuPS68tVaxzJNh
/QTzQFvkamdtq1A9jJHO3mQBmH/NLpnlFRwdUNTx3G1As6rOd5VdqSuPWTuuyUnFlWEeOUpsEmGu
0PtipGY1bS9Ut90bQts6UfvcR/ZZi3pUxiS8mvXdsFAMg35sSnYEted+D4lCM1Qk75V6LJOVZjsf
SuaBPNS+OqXHwtOL/YiXw4w7nG3HUhrX0SNUMfVPYYOdnPOpPczj1tgIF1dq5ayTvDy7Xgc9pk6v
rI96EIJRah37oti4NoBoRbxMSaYN66/GmwpjonDELyUR5BUn9qmurFUcIhWODZCh1HHMEnTmEOh9
plbjrCicTWMYZxb2h+ml2aQ5hbw/ERsXM8lPmmR+kosneptYjFRCpjp2IbDim5Cdg5f0aI0SQoIB
PXkGIUkYJfxqYwXmKyofGqma/LC9Yo9341Lg7quyYYWz5M7CmhXFMlC6Y2uKZ7pvX6PjrvX+qaCv
V4Ej6hyGJ9OnMCrFDffPBQ3mGtPe1h8n+8p7JlLaNFhY7Ix5VAZPBhDFTDMrCL4Rq3hgyBa40RnW
TBKikjV9dI6w1qXDtDQIjtpOe4lM9rGt/UpraOUBLCby7WSxvBqH30hervCGu1lDQhQey+npKrIn
EomaIepX7J1OlrxmXnFtG36oDO5xtQUUqLG5pNl7ssJwprBEIpfxK58SpcYUdVHbtL8aAkhk+A6l
Bko6mSNZkRvbppsqeTe2tgYKzbluvqN+QqpWg8UccnwElrKy7a01lh9ppW69WF/Yabw2CfswMy87
lpBYZ17eg0+EsxwiWZn3oyC6g9+NFO429fgsIE7ineVAJsyTD4OSKnE8VtklaaOVOlrbXiNhFts6
FXnKx5b4+tpM8+/W3Kqm9uJX+EDc7Na9MCrErN3MGI1hu263XqNdFEZThdpsS2kuU2vR+/1RmlOs
kbW0kBHhPjvZZfgxus3V6rp1b0YbSZhJ1u9LEmSccvzqM+WiOvaJtKp94VxIOD4RbvtOBbdsdfaa
QX5sY77pQfpRhsMpINFOQ5+zQEUH9YG4FSKsY+g1xdkVHj4kd2+zXDN6IiyzDxmZt1in5EC99Nw0
2hbVT8heqD3lYXuixbkjlHtRAcnQoFfnAXz/uDuleU4pHSQX9tZrPwPiFvsKyfLRcxquklE/RHb2
pE/QR/Rs58AAaDDRoYzyWjoK+uUcn0dtagsdqCWeIWdFgsU+NSER+O3FjKOvdrDPnvCfRhE/d46x
7H3MH51zUy2LXrq0br0RnFVJYEAqKaOLI5q/a5BpRyG7L6zLJ40Sm93/lzuUm9i136HZvCWadkDY
NJE+ZrnfHLMmukCM2Rpu+0vAZ2g4SEkLj2nU71DTbjBVXVkQGyZYC15sydHYgR3nDOx2m2NCkIbW
Bxt+kDfH8U4xtluiUH3AlHbR7IRef3jhuAuDFEV3Ay0UHVvwXiYMZWlK89Mixd5+iTp1P70Oi12r
xRpShaufp2QUdStUuTstyb5ti5+Y4R5q5d3VsnNiFIQMvbHjPWmufy9t7Ulqw3PU06bOij+YaziA
uNoNvs5LG089IBId6nCvd92NRJVny+KrX4TarffaNy8lYEN/bybmlOvByyFae+24yhdvtLbThKmB
sq/cYKcRPBHgf8rROTrj2mzzZ9PuzHWQyK/G6TcJCRddX/2atmusbk9uxhN9yJNr7tJC0RkhgI6I
h3yTRoyKmx2I0ecU0rbT2a+q7xDLI28Dqe44c6AdS8evcUKYW7Blm+lTjLt2r+eCJS0eCwxTY0kc
TyqWbXLDggC9KtipjbGjwXmmsH5lqbSAPH8AjLShLK7moLoIvK6peBANI5TbVGm/7gJ9qxssRZxT
0tg3U1h7m1DdwBw/Axvknwzz51aJLz0Qj3JQt64IjnppP+ma9ewCMUXPnp6hGy6qRTmQnY4L9Fer
dRez0FGIEQlQdjSo0MaRNMxEEDArfBZ8kClazyR23bmU7coO9G9ILA5hFOa32kQBsjWUb0nxis1E
znLgFl0CqU3LLpVqw44rQ6JbrWinOZC2GmhDGfnDXoppovTlV20H2LU0euQZeVJzJVNWirmuWjI7
UI/4izHpPnDWoVh/yA7C6FK3/dQRc8qZqNNygzf9SdHz+K5IEvLQnQL1bDk3UkhsMyTsKyaFRy+6
JHozLGWSFvu8yd8dt3upJptFTzGwxnONJPdBEtDRTDpw74rs6NXaEvJsvCg4Ssx1XSZrUjsRxECM
YmIC+4Ih/LyS7hvcDPD5E34tDV6r3r/WNKhHjNcLy+GAm+NenRnytWJBuIht+goYgZdpYYCc7jgR
GtZF2FI7LP09+lr5lWu3OLTE0qhyE61Y8+yMtOJwo82HLsFF1Mkv/IVrIyp8EDB8IGkBNa0t5yTQ
UAjWFrFbNQCdsE/Ryto+4ScSVFA0+S9bi2VP5NlzDjXDDF0yZAz/UA00Gnu1VFee3cHwM0w6gUPJ
MKCBfpslwyEmX6710OglnfbaMYM/kETBjvBD4wM5+CNSRs3YyBH8lEFnuhT9obGxvYGYuUVul6yT
r6hwJ+he+Cb9fIT1btLmzSuWpnnuru2ORMRKH/cEqNmm+IoGJHI+K/E1QcD1iqEqumnJ0MFiTQQ2
Cq2zhrwy57Ans5UskV1rHutpxigkW6dTw+8jGZkGmWkf4X6VnwgdLoGOCsRw31MYWvNorF5dQVHu
IvuhyCbYtM2shXSYIynOwbTavVZ319JjfQJHjPlZPj5TrNERTx1YjbrP96ICqJi2GS4V6PCDyXIH
j+EiyeuTr6h7q3RA0OFrWUayxNtZtocGqnMKb2kxSA57uVEtMw/EuUh8gdUiJF0xnwBphpsuYZJh
imnmMQ7gc5PZS83Ne4p3xOJYMomsMmO8qHr4Nq1CFDMsrsS9/cnKEQ7WCCrNh79ZVe7R6KkXSMRw
d2PQxEwhwFF02cDHxyDVAvNLygccbPeE+mXN4uDbyJudZ+XGDg49SNvJMWC4xcpPyCUlmGKdMlDJ
WVeggvzq6YUyTGiHOaisGnUN5kIvmuW5d0v75CqpCekp1AcYfL9J1AJU4tBmGzOyfyqVwiIuDvR4
3UMh+5eocLCG0MI+DkpnbOOkfm2FizaJiqQkK2TmVPTPpeodWhEdMgymm9RzwT5ZlBohsnmPBziT
opXbWrmWZvwc+HF6AC8fB6WyDcfxUvrMSz07WFK6vo5i3DUNgYC4l+Wy166UZSle757pkyG6Oepy
9CoQRhDAxip9ilRuat3LKezbZ8fDLac1CI9wFi+R+eFMzMtvJL4L8i8ZcvfepmJkk3et+lWAx4sS
8ZQ5pschnKgksoBWRqi85gAbl3yr/pSp+eKTAc2Uz11FuR2cW1Xf+wYU9dwtPlEyk3dVvHXEwS8L
fNimIvpZpOXtwkyUlnd7GhxlO8a9euskiy9Pe/ed6ipyfEx9h7lXyTdqRQXkRuWnF/5pnPgqPfs7
b0jwbUyVbPCBPkSh9idnrE4gAw5GWoYrz6KOh09FC1xziUjPUKjUBfuYkBUSEmk0FOS3Fhza1yKy
j0ZqXz1qwrXd5jsvhw1nGcwcYdgulDil++0159ARB72oiGeM7WTVWIxXXTNCpceAqYeQumta/7eN
sokowS8ITuHFsaOP3sWeyV9oiUjdXEC3XjM0j1mjYrEBBctafdtTqc2bKn9GXjky7ybmCOJ3NC8b
xbyUAoEbMox932jfZtUfE/jJu4FFYayWzakHjeIL1d7GjmZRgrJez0P5nlURJF/VvZfznvWiXijp
UUAvdfT01MYjIDWGsEq1C0OzelHy6NABDq+aYnhL83Brkze3hI6D96B3d5UZfuYpuLAstT4F1TnU
pG2J4sCjG8daGNWEYfiwx3yFJ/JOAda5WdgRwju8qEJc/R6pAcjNmGYktgQjaJ7gDbBeMWx/WQQA
6zKZbf0SIpvjdN+pwSfmMTOJk1cOAPG64F5rqeLk9xv7RB0vDwqwBTjXz/yPmCzy91bodZhJydag
3TzTmN2BtxTq1sc74oX5FwLpEGCG9ZnqhkGNmNxV7GDQ1AB5Z4G+9nmnCyez5KXkyPQ4wzeIuaua
O+vK1nDuWygnMy1j36YMc8FiF/U3TChZWie7r/melMAPyxpfTR6wgrP6YI/hwqUBMVQLd6yfAqMc
NxBHF2nW+RvZ+L9K2Sjo9ckfCtzf+IAyrd0kamU+4VNglNqwzmb11Wr0wNsgH/DHMYELJJmpNGYX
KRB+TwZrJzNLbKt8fGPQ7RqdAMC05WuRKZDOHOoIDMj13XTOXZm+IIVl0SRpf5ODQc4gSLEl9dc+
rdx7nat4cP0C0DvwJvpxz3A0/6Cg7VAXDOHelc5dAWGnxaF2lzHHQafDOvtmjaNYSZeJoN3q9t51
PXiJgb/KfATcOJgKMgkKL7yLvvljmti70YQiEVHKM7gI8gzq7ObpX3GTB5TLxT4BD5hMOUSC/b8g
+6zTtrUd2St9aJr5oGvMopp+06vImVqvmfNm9CWeENIdM+9NNQxgUUSb01YjJyYx0vWrp4JdkhkS
L4q0wpMHMXTPmoajrxc8ktfyBQX+g6cW8x/WDjFv2WnuA7d+ojWg7W2FQXOWe/UazgLEzap6k8Kq
N0xtTZplPt8qSJtDp9izibnqUn97hRpvKiujHmBIiRu5dVFc5HqzpApUl6w5P7I2PNJAKvdh0l+F
Xo2LbMLd9G7MwMl9UXWeSs8ZgvCHqjkSNm9mR9RyQ1L7IqwsxBVTjOjg0XkDkO85TEByitVCLU99
ZRdLm/Y2LWwUji6OoSJS2oNocjrJIme1Wuw1rU+OZi5IPwmUfa2FvxXXOogUSJLiK9tOUEbKajiY
kf+lerS7VIvQWTfKmOSgGfGy5pTabkz0SkyjFImrKU2PowPL157yVxSBfwoQizKVu6OZspYiNK5a
9wXTgJ2XjC90j7/hUa6JGxu3LSyJVGWOmhT8qmxJvoVlE4vb7YHFPvsCZaVb2RuFxXWckZEWEQ61
aPzsMrosx4fMNnjD+QpP7ruiDERHeF5JduO8qhXa7JHdzYI2INy8mUEYX+mAe+YGkVIqe3jw3qRP
miUUNBaPAQ6tZaTSDGizdU+iC5XixTegPhIx2M+lHn10lbPR2gjBRt8o+7Fw1xYSh2U9RL8E2rJF
N7Iyid1+672F7K9mvkLzuKvaVYRzB7By2G9YsV8U1VzUpGsv0tKFQuQSTovR0p2VDntflXdfC/Cz
rTXuPE0nQkZtwFEGmMHTjoLHvAamPCXI8BZ+eBowCaKIm+ekMM2djm92VyvICkfS6/igdP2gCuaa
teQD6K2eAtLo1sWgfZVO+GwCVJnVLXq+wfvuZIwyjCy/hdWHr8KojqE11ljbUGp18SbWISNnv3pD
QK0OaPMw/dVYRbkfQ7BX41H/IgCAsWmnZyw78av1yLO3Y9UM57YEmVvRRPmsDPRZFoFMhmN/eiX7
uWRX8f9rklfxvDeS4jb41shuM1IvodpQw9XT2pXldq0FCLFSFsCVgoizHaMBGxUasCxS+ncbIz4c
eS1Y+q7mAjzOX+sgBu0U1saKQOwuRyjHUqAqypcB/PVHYljdrKKieZYOaYWJwo4xahpa+eCzMQGO
eFTvWsr8Nh+UXYJD+UBcXb93EgYvTqKNnzBD6V8M41tv0qRpVGM/1qq/aXpfArJnSMkMvj2Bwrvr
o5NtvXY65uSjX+0xJDLB5EeYt7rgOAGSuGwxE64tHHIH6MnOFDrgoFQ2y+pgA0eCYxFBbKM4ogGR
AgaTOuTzVI+HdekyN8qcbPwcO+/3KIPh2ntNyDEohi7Y6uOnWwxonfnWGn6H9VJEyqrzrGITjWgA
qojeHC4lkzHPf524JfJjooZIgcZRTlRKelMgTW6UbgiPj6sQZJpghodhGRWa5CemFCTPme6IHjo6
mGSfMXuN4FsUSI7jFEtfvoogB78qkNWXQahmm1jrmtcmof/vRqp7cqIufmVwUuv1n8yX8bmDSXCS
BLnPqJnqV0WliAGDzyid7nleWN3WrJR6bwzCIGFB6vX+cdmarvSLjCub0HPwVuaQlYgl3alFh6Er
beRr0hfnVPOKdcfadpvV3UfotVTlpgjXTRx3W6fW8qeE3tqMaTtoJWI9dLRS+8eJ7FwyuTsBs0hL
syff3XhlQWdCinsaWyXCGpwP1VgszOLdDLLgoHcs3NElHG3ZuEevl+NWheHk6El80OEr7nJWxQr+
DmbhwcKe3poaDMV+1HI+N1//uaRmcbl/XN/HdvFzTpEi3qkqyOBOS3edEOnucQ7xPNaqRA0XMGUQ
Zk4nLujVnfSLde0J9KK1XV3Di9bV6besWFK7ujTuNu0gIWBtuMSeHtUS1KMvaSGCWnWWhYg4ZLLe
z8W9kHp2zxzmLN2Ww1VBpZA6txIsF03Pu02Kzq2KrqgDzXufFTRNtUlPn340lW7cQ8ZugNuIjvXs
txZfaJ6ySOLISJUfiYXhqOkqwxiJTCkULBcweRQyfwbJ2WGoQdzi6WpND84anz1762iBUbOm1F9C
6uQdygD0KFZzMwz2g6FhrwvCppb6WMS3ktHjNmRVMheZF916PwmfctJfEpPVVjSdyL5+xrIUnh5X
aeDJvaqgxppytNOuEjdWPove1nGmA67njzZYt3qUpMjIzp6R3mLdkrrTTxbM28eNjMBXshPRxcze
UbbZNyLXnZvLi9RTVz7RPXdukcfEVJadd+g6qtUoCp68gnZUEIp6a4nIu7luCMawN4eVkRjuLUgz
ZY2wHYI6768xRfDUZLx3TRCaQp6YcotEVZ/I6Lo/LjmGXl5TIqYVnleiMyFqGIV1L3/rXtw/t5Sh
rO+CE4I0UNXTTUZnLnq9JbiTuspWmhACrCg52prqttHsEKGW7vBBuBRO060Fbd8pNI6uBguQom7i
e89BfdOYYHwyI4jvpeum+7JAn/q4CJ6zz1QQY33OfktN7j10uAtAp93jErT8/rmhnzwxj58r544H
Lb1nxZeI+V60IeXf0I/lfcAcnSep/hQUfnWPG3Ei+FpDtJkSGJLWd10r3vUmzU+PS/Cc42mkbx96
W1R3m18IGHRwj5aW3gshmO5llF81eNnd42IhQfFlEX8GV6mae9lKBpyKW7JoQF6b+nV3r3t2/uT4
mOvHxb7H+Ss9haBIS3T3vhnFsrTNi9qbRHQTPXq30lauoloCr4zq4e5EYl1k3mQtIaKsVY7Qv2L+
/pxUjngWgRz2tZLET3zgXK8hBmoBwqDg4brHZooaJXNt9Lv13+vyNigWlY4r+O/DgfDBTy+8avH3
8RDWEgNLI2n+9zqZlHJL05Ye7H8/R5FX9Z5A2vvfq+j6imOuJZRQ//WCSRNqQL38vLaf1zu9j5xs
+zHywvPfq1SFJTDC6cMAiuDYirZY9gQOd3l3cnI/Pj9O4tEPz5YsGAKihfs58R33jF0NgqL3z6sM
1r2XMrk8bs9FYx36KvHnTacl5wFSK8PCkTq+6x00EIKLhl0k55FhxgwnS71+bGhbGL2Q0pGho/jZ
Uy3FEj80q6zp0uMko+mT4FY9UO68wnyUuFb14pJNIVCRlctfVNZPY6nmd2BRLfMNNVnTHYVTWtTu
1smrc6G35lca2l+y9LtbnATjOkXSvCExiDA1Wh7T2omIb3qJC7MBpfe4+DhhlDmiaPPV4+OiBCk6
q6BwLf9e9x/bqXn87qdVuvmXB5nu/3ikx3UJLWa+0OH+Px5DYclwjOzSOtTh6T/u/feimSf6Nlf4
A/73q/p74+O6OIqDNTZH2s/T23qcPG6IBrdhQdIZNrsATPB/b9aLcaAahyEzN0O4zKyJ2fJx+8+d
MP18IiXSLJkdi1RUrwC0ZmZZl/fKMbuLa2X3x9UVq6Ctn2OnelwUHFIWlFDK5nEx98YP5vPGOaxl
/lKYZ2NI69e8br2j0hBf8Nho0FRtbdXeuHzcqiRmM0db4e/FtHFNyl6OW/BKaod8zgW/4enlSKmO
+1jj9T/uZBamv2Kslq4fd8JmSNmM3udYKGP9qjO9KElUuCdK0VyiWvt57WWddVuPgInF4072iD+j
aQx/+7hTaSnv9AOtsx3X6UsNdGR63lhK5+hKplOP+6gFxp0kyrXl42KI3X8uawr5x0Xam7uWbtw1
6LPkOSvjzeORC63o90i3vJmZbRD/AxKtwy+LLZ+STEme6xhynfEg55RG+lxDT7oa3lXmWMMeG1i6
US/soLVWj+tyJdfPMH/Rkk33nu4ThRFHNYWUy8cWzIc7Aje9p3R6jMdVigMIPomDcPe4LizGdp+g
lUNrxIM8Tio9/40l2ds/Lk0wfQCmiHweF38eKXXIxFaezaJ3DnXP5IuRV7MIksD9TPAt5WWVvluB
YeBTDMQm9sbmXrvBebBa93MMixh4h2ef0p4P1YaZSnII93RdZRtkoGELMkwY/xN/pfqe/Vq36eqx
QaVhckjDUQHcXlP9JkSeM2x3PjsE5XFfFjfTaTvMbGa8AgnSfGj5/XH7CIlxoQeZ3Kex67Cjo8n1
uAEBHT2bKoqufF/wFDo+KrzpEQXpYd2IptoB4W82qrotmYFw1M+IfeR2XwKQCSy4Ysbo2weQGwHt
TN5ECK+D/KzorbRkjkKdSayOt/HFs/XdYwMWFS1ikDI4GajBTpbTpbS0+Fxo4538ONDujsSi78YQ
HNPKV96m1A1LD4c3gXiyitG+KcYQHau47U+tzc8bjRRZeR7K0H4c3ln9MhiIZLVzQiQezH5LVNRs
0ZXeUyXqkYRx1V7bRuCTX5dV0x/muZg2CFw8O1YBgWyotGyXB+AZOj1BiQ7uMEC184v6gxke+byn
WCm9AwApdtKPZ2830ZDan2lXuAvN1VHE2Hw2aL29nye3aGwOYaC/YoI3VmqRZ9skHOpnXS3+PB46
gE46dI3zDJHb3QyIsNfKqCevauzuHhuUqF9msPBqIBJtAxUri5d94+SfYXx7bABgKFzwvhmnByUz
9IYgtMeLGzAg4cG139llGMuK8N6dH5b9k00hg6iO96VyVEUT4UDC8Y21kZrxZtBlfGfZ/PPY6UT9
cIMuu9qgRnYmGbIrRFXBO9i15eMhJE86jyLpnVJLMw5aOIW5eI7+y5IQQe34V25pYjH4tkJBFYgz
1DS8OdOTg3neYMFDTV504yob1GraESXPYop5e2zhujnxKC7Lax2fNtZ4wtrxdrzwb//YoI2hXlSA
qC9+xJecPpLEIUVEtBb8fmwAzEGZF0R+HuH9R6cqp7P/+GxUj1T2eEg+1NTCLyN9c6eaSfFkKKhk
HneVQ3Zu+Rrg2ojEkqOuAdMrUwoKfc5iz0fyFYwA++TjWjTEwY4kiPm/bPQvZx93csik3T/O0WMj
TSP2Ua0YheUCyP7vh4umx3xs9Hj0n1sel38ejs5aPJWRq6GydH/xuOV/u/nP7aGG3KoIANf83fLn
2R9P9C8v8eeZXKfJN5Gr/ryExzb/+Tp+7v54OI1fDX3MKPquyOdZ/X0dj3NSmPnu/wlq4/9I0fg3
RMf/BOX4/xK1AYHif0ZtABj4/fkfbA7u8APbMNx/mKopIG1YOmQUa6KS/RO2Yf7DtSaMoWo5jvlz
y3/BNox/mLpQQWM4ADeAmv0bbENzhGM7SOhwJGiq+38D28AkPcE0/pXbYsP00DRa30CTXN2x3H+H
bcROHWQG5RFOt5zZc0lDrM5rd1GBPv2FDC4YVO8TfWq6lBjv95QI3ZMkUXz22MAMyrd6GKKblEm2
1RKvX3Fktd7KXhDKree/TKMWc9NxxqOruMNJWtScj3sKVrKq1gyvSdula3NaYbuoJhhGaE8/Dy06
hMGKzZ4y8tx9RUlJJ5ZUnt6sT6MeVucBmD0M25AmJK5qUsRy+6k0tOzAUodMGqVLPwe13Ze61O4+
MPht43o2jUPu0FtXx9fsdwHndO1Eqb+J2b+/FW34cz9W8YQQCRpNqGzDm3S9KzkQ6afVMEEhfbg5
qknLcdRj5IUoE40iZgcdGSh8EVMLvzzAhMyQpxt+zgaVfqw5wMwHVvkLN0ah+c+7PO43nai2dyoI
nNwO08Y/jzdd/3gAlOfdHqQbHwFX/dz/73Yd4I5V09Ir+Hu3x7nHfR/natyrM4G2cCUkqS8GuUWb
Mqxwnxf2/2LvvJbb1rIt+kU4BWxgI7wyJ5GKtK0XlGzJyGEjA19/B+g+x8e+3dXd712uYpmCKCaE
tdeac8yXgb3gkqf9taxN7mVJc3ad5O22zbBwqk9x8f22LbBoIwGPSDBs80CdUguVWMBkfL5byy48
9VEPn3u+KydJxodA3ZmiR1zG0jMOkzLQo/axv3KNvAC7F+YbfUgbgrv04trRElmVAXaD29awZ/4G
pCs82PMvh63gUxv0HO06d/3Mf/OtgZSJ+aGuMR7Jgisfbtu00GIiFsOwQte+HLy0P1P8iU3my+E8
WJOx0bxIP4cNkhN6zOIcZhAKCRQ1z0PsDJssANI9QDFgK5Wjrw1z3E3hnWlXtxvfGjXmtch7MjWG
l4JL24ZfiS9+rKvNkObphd5BST8AbvzQQ5rW0ry8FJmGOzgeq4sPSwHMbd5cBpxLGyIE28vgYQHx
Y7+/hMxpQSr7I1yyNOTZNP3CeEJDEhmYFyLx/LWvcU33Y7gNQ2PZl6zX3bVvJd4lAGW21hrHvxRi
ThGJi/CeVqhEFKhF9wgxEFYGApmWETBPja3sPnQdgxZsX95zJtD5K666H8RIqJ7S6vtBsark2br7
MBXMDQzZ32dB3fN7+XQ/hFG3zlxl3M+hwvy91uTZkKMNRSaR6rvk11ilcz80mmJK3nj3BS+LZ3O1
e3+mUuOjDx8Gn2FsZjcx0t8p49mG9CEkLpa/1xQPoQxHOAgSykpfNRfHCLt97aavt3uCNvHl9r/O
UeG+j6b3334+cdjRmiZf7bcNvZblaIVQAfz8I7dfaSgNtrZG6tpvGxg7tcz85fhjg/XXcxdQy7ad
EcvfH0GDVWzKBvETb8xAYDO/g7GLobxZIlve7v688bU82Fgd4V4/f3b7nxn4xpq2nPG3DbfXVmQT
5JIS2ffPR9w2EDQB+StGf/DbBl1Du8CUt/19g5Ek3YoZvvljw8+37if0yKQswvXtT/3coGyXCTJW
pt83ZK4LQnokqfS3R+QWLhGLPLf17a/8/ABN385Y0ApCFP/6UG+PdWpPIx3Fhc7+64Yur4gjMdtw
+9uGhKk6HvER5gSSo4WRRQeTAfELJ5WV1JzxU2ZM/g61VLjp89p4tZHGaDrGuHqKtDMoN3tFHAbG
/6rXTw6eVOYmCHtwlXypPG2TTY79zVbYoyAQg8HO59SlQkJuT+yd3hTTNnDq/jmzvG+241vf9KwF
pcAAyzBJGK4rBD2V0rtdh/KUfmX3YOJG/Fq5g+BthtV9H1PA+3Sksrk1hej6lM0dq9tNNTewWjpZ
t3v23NzSpEYwztz/SuIJ1rRKic/Ig/Qy3BplxlS4B8Ydd7ef3W5uv9zUKDDV3FpL5k5cnSLDnJtu
RYD7O0Bqk8xtudu2241Dz05HjHNJfJX8uBlJhT2n1c4xDLWe5qZfM7f/DPqA2twjFHN3U5+bhIpu
4c8ftXMLMgj32q21OP9mOLcbFX3HZm5A3n7z9ksm3clqblP+/FE2NzFhMRf725+//Vo/NzvNue35
82dqbooac3v09tjbMzRz8xT6ncIjwhPeHivmJitWHjydf/2sn5ux2tyW/fn37FvTlu5t0kUjaMW5
rWvT363o80KoMBlxMEG4dYPrVtobNW4i5ZM+ZpGW7vRy3JaWPzL52Ixdnc6CN7iotYd3oZfpVTYa
WMW4LrfgOpJrn4p8VetyWnVzCvwY5NfEGbOlMkbz0M53uX6i86/wuw3DlF1rt/oE2DPgbDrrJudr
ow5WEndqgLuae9nwpMflbCpvcGRm/imgCw5lDTqx1dVEz7Ron1r9mtrheLWs2jraJdOP3m/HK2Oc
fpeGGvzZYPqkVySKZjnyfJMQsi16oOmKoWpc0g8oDi2w1CtNIAzMPejV0JmtuIj+tb7YEvhoPsqo
zV7S7k1WqbgqgylKMNhPE5CXI3aWZBm2vjgy+MZ+4tXmFSAOEYtNBdLY0F6Y0OmXMoibddzV7Ovx
EK310La3AGBQbbtlcgiyoL/aE5ptA2kHLiLuCgRTSuh038vhrae2PffxKXb5YuAqWo+0+rA+8b5T
YtrPU1O8j5mqntuO15CN7oHiBJ7j/D57ozS2+USIqZWX09WveV0OYIItDZTiOCIGWN5uBA7Go+54
+hXAxudAmZwBgsq4mg1sD0NUzw3sh1VedT0aBxcJpiauZuUP2HeGj9v7dodOHbwYTeNto8JxZzch
tSmhjxuj062rSvHKW3XY7m93XV9mEEtNceeUYfDgYFtVKtrqSek/9rbWPUue2zNj51rBCz77qAX8
XtjXvs/crVeWGzvBAmw1RA3wzZGiqg3jBlOVcwW3CzMTxdYQttopspT91FW0kzP5YBF/gCRM3Tk6
EukyLcO7vI/0IyOiZDP6Nov1yNzr2YUwvooEK4jxpt4/BVh5hYRTHqDVv8iHmN7CHUHUe7uew+Zy
68kGziGIBTuUXHkiq622kx3tNKbw7RDZe87fkl7hYB9v/7vdFNYgsVehV9U1ucWZKpexQ6u2tQ40
x4ZtFZJJzrR7hW9dLPtR+cexD4KjOyu5M9jZkfXU5b08oWHS8ZsAKnVhgIQxavue+epSZ7SzRONA
8KCOm0yzX9Gw4GWmD11FstjgPegeY92+YNf43Ko8eobRku6rMHnCv4EMKAzxWGjhvVVOE+UlaEOP
/m01Tc8WzTYUkvmmsvN83zHuWtJ4QUNGNuTKpM+6DNwRBDq+lE55ixzxwTbUxGsAW3+pHFJdslx8
6YPS3BZjZ2+dqTnDS95ohZ194US4V+UjpqsxtynLaeHknoBd5VpLhLwKpHO1b321AqJ6ZlJIQFHt
fi/9ghNSM2xVpbYmKYFLK7XF2vcJ1nhJQsvaygHWbJkp2kk2Tu/mznPyJzcZ35q8kZvKd7+DksOc
Q6PIIyXJh5UaWN4rWkISVu8ax3qAt6TWjEXfejLIhgRzk5bb1kpJ961SCTB4L9sEatgWptKPDOSP
Ro3qUgDw9U26w1hpY7QF6zYLlrJ6DMH7EPdXLWzwVWbGsN6g1DWC8JRLaSyI+ALbasfsAMq7kNyJ
X7+y6QQxuU4rvOAuNk9icTeqxQ85YHzZCp2xcjubwiW7YUFjcO8Jc096hraUMcpG7B31WtMZ3TN+
77KhJ/XUxrTuifgu7ab3GGeSyp9KZdrrwuEqGRYNZkZxX4rsEiFFBPtDQzAdzGNZTYcyQYfvs3hG
Q1RB9CYeMI7e0XaQbNyrFzUNK0JYycR0sGKqGIURH9Oqzydnaalya2p48mYcg7uIRkLPXFURKaiw
za8VM9Wkjnd9jwSzSPaegY3Ra8UjZ9odcbVzWrdNvgiQRcOpkkXfIjHpSH9rqTCw5HrIc6Pz2Vfs
Tqk0qCuBXpo1IbVRy1lc/wTsbsJt5jz2XvMktTnrRN2T+/FpCGNBgF1xtlpwR34cLIkyF0coFDgE
5CFJCZOEZkz2OW1E1w2AIsphMxpTDb+8UivBDkrqtVqg0Y225bmocmSYIBpxFFsoF9Kc7ncQ2mv8
PKUO/pc8ZH3/FBB2cjc+O8oqt1omskXqoOzN4K4vAjRvmsmsJohfDS9P0JSkF6trgTbzGpf5AEgT
VK+27BPEnn5uamvO5A6UoWqTZTp++GB8nLx8NTKygCWIaEeWH2Gnwxav9YyjxkqPRYimoR7yA8SM
aKuN1oPwq23iaWo/dZO5HKeJqUM/rGRUBSfbpvaJDMqFQRmvSljDsnFsAlP6cnYKc5BbEjpGSJzu
WWqcauPJiDZMayk49eEUuIMJ0Qx78difp3Eq9irpXoJcazcsNLw553kLmjd5lYYWrwPeg1lSQzqj
ylPy0VmcjQUVge29sLJhV+TM+pCTbuzq8YNkFVgb5iHR8whh6RetGSbaPPAm6oogPJDZh94daRPJ
jtORKY6FM7sZy7vRs59E6JqnwVbfTSHSsxUU7gLUstq3o4TCRlfAJ2hnAebuWwq/ZOuERrpKaugu
Jm5MVyIf7ayaYMezSlzI15rZLZ26Mxa7Rubh9zgEPB6gs6hdk/SvBsI5jn+6yTtOythUq1NvaNa6
KiK+eTfvjlNu3rXWOO6EAoXgyC9Tegj1i271xlsGfm85aT41sW7d8bf03EpOYUhZoRoaFIKPSuv4
TiyfHRDPdMrVtB7uzGC8jNjvs0K7+hOj39rRyN/w/I3WmdUKwX9z9asKow8DgJVtYfHKhb33uscm
nYpTYb4Pbj/zZolD8nr2Rhko99D1zQk8UX6nZQwfUzc/JJETr9GCvHSpdy91GIL13AqD4H3sYs1c
liCs72SJvIK4IX1HP2Vn9421sMpkXCGMik6B/B4lOhD9pKm2plehdSJWoMy+aZnUid9oKxoLFcgd
OwerEJAbwjEPoj7rUHP00yMMEIh7jb2R2H/gNhWboobdIE0snj5ert3gR87aS4JXpTnlPh8obiDt
LpPIDfnGi4sa0nIry2TOZlHP4F6qvV/jE5xGY08oWM8xik/QD8xX1NX6xVWTdyAF7mK7gX5xaH8B
ihq0rzGWvUfHZcAeQu2/QwDgHgcNbzapuuJqWOIF7FZ+hxkbAr4Qcsvx+qFaDmXmgPeKJtmdjwfF
1H0HgaoItAMwqWIZlmBujVCb9aKQ9MemRI5qhfdON9TbEpQ4GYBAPupBhJuWTy3WETuVAVq4ytIu
bhtxo6NinetuvtlpZbYVUhQ3DdZlBps+cn1qgHQYAHP3j0E+npugwc6ef5QJSqwhySKCIrp0Q7bR
a20AxjNL+1SMAABay0cY6BFeVsfHus6dlaoGe6XZnJYjHQZUofUr8EzYXid0g8R84rpEFiOV/tZ7
CKjJuq0ddMxzm47ezxuNB9At2tKwS3/FKGpngPAJWGx5FXmMQSFf3M54bu/TfM5x9+fZpYVDopLo
Kyts0xiFggJQau3xt0znnQCnRcmHspj86c3KvE1X2y+m0Vy70fb3UguXpM+MxzFsyjvNF5wc5v9R
wfzjf7458wHJIVz92EBjBs7X/Du3G4jDxdGrfGQFf23423/FDOKqlGg3Px7iBurH4253b883CLwa
Vmd//vmc/+x1xIV3quqppgH7y+v7+bsSxd4auzgmoflpSttM/3ylfz2tIApeBv7pt1fDas1e/28m
U43/If58pob/65nMse3fouYXAPr8gL8A6JZpOCDG/+Sc/zmTsew/SK+RHlcIC0a6YYFG/3Mmo/+h
wze3PMMRnmPaM+D+TwC6+4cUlk0glSF0W5eW89/MZKQtfx3JmLYneSLdlUK3kFjML+KXNKgyV4Fq
iNqUqtV3jK6ZQoz1Bu0Ul8bB7w99wZhjWdtGfwixubJGSDnmpygTRyIHtjp1FkQ71QEcH+F96053
+HlXtRNHvRlDGs56Ti+hbcGznX/7x30/swkJogOqURAd8oloZ7wweXswPWuvtZ+TDrMb6YN44sEm
jJ7xSATvXsuR/bpgF9eesJ49FfYAYKADFkmwBmtI6ep6+BMJ1sRgVVrrCer6clQxyU8VvAGjTT9k
biSHLGjdZfesY6tbJ8pU2yCk6ay5pPpqOemqxbvt98EGnh4lclCPK1fm2YMkT02nkYG0MIWYxQvL
Pfc64D/8AqRkkpV+6HJU7nZZdbP+01gkOXXenBS2bCqRb2sdFHmgN/dDmVA665KGGSdGEdQPIebW
fTCDdUn1oB7Q/XyVlax7E+1ZMyzE0MWdgXDimk05oa7KWkEdXRFPjkejwQnZaUBJqS+c+ybgdEqH
Y5sVqPZzytJ6LhZDJEMLIsGxqLa+dWoUfiAZdAc776EL4arVa7dbYv53F6E31Zci3MdZ2T2KBvky
yoz5zMbCoe3Hs0hj0ocSbLxOYCYP08kOalCDWhEBs1ZPRbP1CEc6OdNdOqYmUDath5o4Tge64JAR
SSpGu608aH9IitYe0GKqyMcx+9YG+CpcQwHzVRLPxZzcOPR0Sd2JtKqu+ZLrLmF0LE+Jpqb74iTe
UlU0lBs6pSvmYBs8uHdVoxG1o1+dpNgQpAD8ym63dY2pVwzU2YGfvoSYZBSQUK6VEIMwYp/KOJwA
jLAcceJk5dp2ehod8XkapbvxKULbjuxol/pvlRBtBWOw/hIUxbbuUdoUUzNhY7FsdjASyUtANr0k
GufHO6FCYvHgamsq/Xat+wd8Hi3rSpDFt2x7aNPODBjekdO6FlbHGGGYY1VMfWNQNJIDbVy0AElc
VqU71KVEyrGPWhP840JVRzOSYjXZFT7aQkkgWXjYu4Jo0XzwKQhxN1Nl2uEGpM0pryw6HQWLiK6Q
w9qC7XWAIXNncFBvtbi7zxFFb/wiF+BijQEEaafRFGF2ATU2oT9AewoK9ymanOcOGcW9bGg5h0nh
sjZUl7yZlckVVVKcNt0WYcawmGL0xSRU6tvKCT46uz2MdWYcLPgWK9socS9adzJtPAJSuSkBH1nE
qp1dY8LLU2KQk5m963TPeOrhwDHijrfSycUxdfIr/WgPFbNCqxqVl0GsQlgwsf2NVWtDKmRg7lGh
dexGdHOJxZ6dcCAU3EJMu0VYM4ib9IR9Ept636b6mjo32ibpt2iGvse2RUHfj+Aam+rZd+igceS1
y87NkuVtP2hiQuED2jRegvyi6cAiGy09bSneuq50V4bRp9vJoYATdH+GTGHpcgGfWA3RzI7NyxEK
KKye6vd4fd270nUeS4Gl1cnAQ4f+RtAYsBQnKl8jsb6qWY5SW9loiN2c3iCpLZpM1la/Zo9EF9mo
B4YusAFjeE/t6CLk1x3g7mQOk5UL2rNt62XdWe4Wh0S0MNPKgNohyXCR3sdIoADtugFXQrwWJlkD
QUTqADXJd3POJmAIMDxUczYBFzUIbvPPWNa+FxkJBuwm3jZgKLtMY9il/Zx0UNr5F1BQ9UHXwvoA
eD9ZOThgOMTIQ2jzRFM7u7UPIsdY4NxyE6qGTO85VeFvN/MKI/KrR4cB+iZL4J57BqOopjTKe97K
RoEhy3TQPyT3lOdpEhKHedSzDw0kEdsmfE8dTJLhyVPn0CVM4hBntmgx4QFgOiCAX/YgRTel5cov
ls/1A/LCStC33tV9ah1k3TNLd78pq0kfWgwpzDBctcQeiDQT9/XRUPFTPW9UjqdWtOBeKhiTKKhb
+VqR5Clc8UZjqVpzpHQHV+te3DBO7kAYWytsNBZrcaE9iDlII3EVZkPfk9tSuMcuzeUnctnupqmN
31tTvEmnjJEDDtomCgys2jMtFLWtTsxxBf5bb709CQ3bsjHTc6bNWWHFhPYPtsyanZ1dp7F3I/Da
Q1Fc6rYPz7wLm3hXtcZH1Hym/34O6RhlGT3KpOigAzJWvGg1GQJFrTdbzcDKVIrmpZgK+JqWnnxo
FeyikdVlxzLb1gr1aJLnsNUCke97p4KO1fDsJGGCnpbOthgqybXGEXsnIGgklyK/6IFzbIj85eFV
8swDy7Wp5EPFIeXRID/FLLFIRrem6mQnmD8zx4YdP98dYSQu0gAy24iz6cQuhcnt9t/bjeEB+NEH
b+vrVrOkoipXUxT1YkP9VZ/8nnI+tzIXVE/TnOJJNKfA7D4K0wepNf8oI2j0lJSmvUsceQwm02pY
507tqeP1gQekOvGj9GTpPkAlxI+b0nVbbDmEPyz0262VI01PrOHBS4E2Gw32cL8zo5OOd9kZ/dcq
9c+eZBfNi+SLVjo2ptmoOYaqJWajKeI9pDJjGeMsuIs7iPnCwf4fa/bVzzmNhdHor5wsa7dJNyN3
NdHdMYy4L/nms6q8yX6Tc2KFh7IS1tbVTzof4KmRNeqOKB2XTdf6R70GHtfEUwvmdNAxRPbDeiqL
e923uKDmhnHMwKSMdnP2+955GLyZ8OtrHN73wAGMdZhKB+lBAAQwH7R7qhUNYohh/9CF/ZLA9Pe4
Huu37EeKVZtqFYQW5apjQ9n5tVjVSaw1p5SXWdY2Nn6bbCQte2gmPIlaXJwqDqBNlEkMu6NaOSLp
QKc7YDRTbdxkqf/GSeFbobXDSQTNLktDrHINANzOGQ48a7+DnfM5DOtXbcwB+Y1ZgqUGjlnaZIcY
Qxr0fu2ubKZg25D1DJOnXXu9BgYYlXmge0RbVPfUPKSbMH8HXEzQQxOvNI8V5t/WF/8kt8iQ/79s
t10dsZZleg6i0t8TsJA8SdJXCKkjEac5wY6HkFJgLRyYGlulz9UUEBV2cw1Ip+vnu96mrWwJzOA+
yV+XLNXIjIvVahjM6NIE8LsoMnZapmtfQhJ7hDMyqK5if6ulmNMi8rsnq223cWS+Egpj7bCm0l42
irdbBSNNKqLcrJKNNoBdcWI734dW7q2FG3+nEHPOne9edb1NIYLo36Vt4sx3I3EoxCZITHPbdYY8
BGZ6ESopvkR9vSP85LmtCYZ2ozY/Gyr85ODcX1lR3q2Q53eXUW+3dmdEx9KlaQbEpaXLa0X3tffW
QEnww8b+Svr3g0uHaEbnsKsnIIoKQNxZ0cqN0RfuuuQzygF14qDPt+DLF57UiVPBSxeZhB0qoM07
c5wRJZBskKkgfRDyXNfBhj4tniqaLfqoh8vIqbYu6tONl9Cty0N/Z8d2tdA08yu49nphdxkkogxW
pAFQeVAmE1UH+VZhzV4SzSZysl2KRo8PUcv4gxXJIRYveWWXexsPI/xf9QQGQ27Rxflru+gaMnq9
egNWped0ou5pJ4yrKkk++fNnSz8TWQLjhFXD2GAJIoEhuxDVU+4Mn5RWfi2BsVVZ7m3pi3yuJOek
wAJ9ZUvrOdXiF8vnNfep9lWzzrE3ILxwwsdwFi8EDo3ROIhNkFLuOSdnHaw05Y4ffSGdznrOYV7i
NgDlkX5BRIeUAOrbZFRMDql6E0d/SsaPTKPJZPlVch3j7N/kw96SV/+mMeQc4TpkeyKBNCyEjbcF
79/ijVO7TMwOdtGKcPliUfl8VLoT3hv4RUYrfBYZ8SJZ4JJWOROrqBI62tmRO7FawKZ4hPB+Jfpk
MdWO9YjL398gLnokbpcUDHKPpdzLuRudYNJu072Ab8MFvFiEZvAMheeozVcUZ6K5Sow1kd3Mz0WR
ffEG+ZY2VIFe58Kd6mGji4H8QlwyozApBgk4xla66EsKYkOiiFQeICilvxucAhaxAFmV2gB+8QPS
X664zICfbl1zYyamtfYFPMwAev3/ej7/cc9H0HP51z2fw0dVf4y/9HzmB/zo+WjiDzCjpkk6MN1/
z3IcTt8/hLhsEpLYbXZSm/hy03TRwP6j62N5fwib9ifnc4GXzdNpIv2j68MmdmghXcNyDU738r9S
4v4aXkzLyPIAfrueZTqe4OXNMt2/HSJtGzZc7dDAF/kHNrdILifs/TWzHz8loqaL/s3l6p89n8GV
ilfuWKZp/5ZVnQy1ESuYduQDnSbxjot86q6jeB8yCtP+3zyZ8Ws45I93B6dUIINGgqxbvz0byQIK
WrNDoN5M2WeputPKC1wO0kgwP9ofqoaKIfa19VT7C9Ql9KOMja0/mnrAGuTfvXdpzKLmnyckXo/U
dSlc1g4CBTYNv18/bQEjZtSQviwgEzxVOtQBUjCYeYVVuCkF3KX8m6zNlUIDNNYnAwhu4SeQOft7
OmHXzPHvkulrpIl2Udru3shRBCDNiWJ5yJPoQUn7bGrtovJsHCn2V844p8mr1lisj2rwHsJu2SXV
NelG0BPPdfud+QwRA7hsqSULlrK5U25MR1voHyYMBdC1EAW+mrT8QmbTnDsNY5FGcBHqawtZ0kdR
yLUhM+XCIJc3xmGhdd0qMDLoLHzcQP6BrYSBD9xwOxvD5SwbmAiba7nKFpBBGgdgHjE8PJJL+Cp1
8T9iLpnXMgU5huS5zPI8gMtMcLFvmO92nC1L9MQRoQ7EEayguaxwyqxClD8oR+iv0DDhTZH0tiiH
9wAMdpEvBesFx9lZPbomhofhpUXWErNUGOckHDzZEYOUYuEwmyK3FXTMVeKC4ataREBZ4Z4xtQH9
jIyPiDruVaQJhDnkG+89AmsBcAo8E2OP6yQhI/D5BcWlaV4jnMwT/SgEvgtK1V1jB+u2J5UOCTbF
08qFjsYSbuMm12gyFy5JaXG71NzXEm0AZBeWa1fes5/c92SUoPpumByJ4MMa9gOqIZp6Bm+d0OGF
PTSwiuqFhB9fMl4jtmYRBYz3+PSIhl5U1Snq4XTX6ZL+5lKQLhtsjf5dcLVSJUDZ9xLQTQGvwxp1
lCwU1bwE1jYA3VEo+GQN9VQ3ooEKxLqg5bo0Qdmj+etZpN2hQqspny1tR433ML/dif2FPMp1YrXA
wwReNvQGUEx67Z0spKJ+7aMTs8hEPeiwShzQKeCnhxB4L4N/X11KJjs0mQj5ee+mZmGMVA6atgB+
sfB6glPOoniVfHs539PoQ92GQDW9GtAgu5w9kRWsEXwYfO12A/P3qe7ZTfheoJIB5eLrRBer4anz
Rm+ZKjBq5szSzpbQjVDvaIv5e4gaieqFrkj7WOcXjSOScEN2CR9UPnp+ZnwWBnmUpjjp7EwR42ds
5t3EwYupD+xwMlhP0KnyiARJNzkWw3ZS084rfViXkiYm/u+MjiAftO49zu/QiBnnZ0uaB8ssBGrU
aWu9DralTiOQEBg6GU1KRU9rreSYrQTvB1CMTL0loOwlOTFgRzgU4o+KnTirt1qP8oF3GXUfUMmk
eh/4YoGiLyN2Pp/dho9ShST+4XHucj5MHdiixieBHa5wynOTJDQnK6R66QlxzJUz2toup5dSG74Z
FQ3LNrtrquHFLKxVRtMORv1WIeOlAtnKKIOlumTJvRLlbpLByuP1zlt1IoVLDvzK+dKXYMDZPUtp
LjvxkYBBT9LXKBBLWvMr04Qcoq4ghiDSVJu0eC9KaIV8os3BNYz1fG0aMLdZTwZfV+Gjpw94Uf2H
aJqlg9mwAhYSpexTfEso24FIbfGtLYKx2taRDc6DXCL2S+RhkAFXrY0gNHD3ugLoyCmkY2KQsXt1
rC5zPqG8tThW2BedaFEqqGvqI6HKojL0xWucvIVEUJWFwqPqfqWrepCdTTobpyFOeH7pkrj0itlg
CD+niHHieZ3BH58PVI4DsnKXOoVmxUuar05MVklHhy5kmAxYOYHZya5iH9bi68gsuGZBCe1Fciym
6t2BsukPVzVcUWotIs6lIvuY4eoAl2NeLMQngINiOZ/HdUyVQ8cZjD6PGvbh4M8udYYlyBwCogJs
zoA50xUWdC29E1Y5C61CFa4uqg02nhIbQNThIgspanXCnt3c3ADIY+I+fKtqmvqOEIga00NvwfF3
0/qzZ2sglgIEFHxbDl9Kky6jMduJnMQ0XmuUfejECPU+ezBfCgKqBRy9QgOWIh6rmI+nvxS4WZJR
rkqIlX2wns9BCd9x3yA1Dey96NNdLgJOb6xhYanMF6A8bG/fHOTKBVS9gnOiZIdPCijVLNmjaj9Y
5ChoMIu1YDFW3pdS1iu9sU5t5pc4BeddO9j+r4b+j2tok1rnX9fQp4+vbyD6fimi50f8KKJN+w/m
kQY1o7QEykYGnX+a2eQfho4hzf1HlSyorv8cnFp/AFD23PmfDblwHmf+o4Q2zT/maamle7p08MJR
p/0XydGG8XszSmA4cGwTK4ir62x1f6uiKz932shJOcAIo132Tkn1At7tm0Hn/qNxxhFMuBfdSdJW
YUPU2QmNDMbv6RHNCJwvrRzPg4q9pd9OQPltJ3ePJKo9FBqMGGZR/tGesz1MLWg2ItPJvOwNBmZF
VW1sVFjItGjRiF4LzwwEkzVI1WkNPaSg8ou8l7Q13gs8yAuwZMmm0rULALsEvnk5K9wbYxGnwjoU
IXQu8D7V0psqc2/W5FjERfVMggY0HfzXyzrDfeVBAD40qR8ubYuEX5tmOWfUoFlJ3fiSGvFO5ZaD
+wkd4mJy8u8Fcv4GQTgyKu+blii5DGoiSm10yUvwMae89amxBpGb2dKI9IAW24iGTRnl1zwvP2uD
3zxWeUCQsUQpZRtBtm8b6YCUtZ5iV3FVKlWEABeF8Thlzqos4KIufEZkR1WoE+HDnAhHddXzFGxl
xODWxrNgqPZY9fmrRRhIDgFyKdHxkqo2jhdEM/ouKZstXBZKVL3vIEm2ExJc43OsJUwSONO643gd
w+ElkmWxtCfGdYa06bAEJiSwaHq0Ii5gqqfQz5Gtk4d6giyzbgr9uQxDGgqy37k5oxi7j8BDZy3d
ept3jUjmZbLqFjAelFvIJpwFo5mXxBBgmegQ9ZLef6298RiV1jvpcOlaVu4jFn2XCFWvOY0NPf9x
RBDb9dFLXsgvbuqnO8CzPZaY1l/1mQFWb3A/pKJMS/qmp9Gjsd/KAp0LTaVAqwhkTu9acHfrEWjF
gsSgXWBmB5UHr0xbH9nZKoZRHRVxBvnV0l6Aa8h1r+i3MlzkupaAA/HENytJEGyp4q0tVbmgtRYu
Bpp8UN2gbEU+xdlA4FVFpNASmNtrVwbe2piI3aQjtXeqMN9KXyeRYiJBo09q87GCFUerqkqXHVAr
rkrme5Nb31tBnwVyzXDse9r05hC1F3zfRNyVHa1smNsPNaMEBEQYhkq0rpalr2PPuZB6vuo9ZUIW
ba2lY5Jc5zlz0jjSYfI3es+Ra9Ym9oblOUefF0AYxcKIzvDTkAXkqWns4z0aN4wuwzrK+s+mICwy
TXmy0NDI7BpQLkVBfqhryGpG0ptoke3nGo+OCuzPoOKY70gi+zCdgfgbYlT49pl9HtRkRLIjUr4F
Qsl+kTW9Q7/Iq4/An+fJHgcnIuxijfLeWKfoRJdp6wYruITBgdRFYIsDPqTU9vaD8ExKazImY2Mk
ze//qDuvHcmRNsk+EQfUAljMRWgdkVrcEJUlSKdwkk7hJJ9+T2TvYPpv7M5gLhfoTlSKro6MYNDd
7TM7NgmXgTcTbWeCatjltbFug6Db2ok/HUcxJjRh6IfYM1e11jAfzZ5xIjkFGiDGN2JHxZpY8aaw
TLC4sXE2LfFkE+GiCdrlfRzYgPxG6xM+Ces+BlUmke0iaBQI3xmFymnaY2AyOVYQFnfSbJ/tiLKH
zGnFOrEqbLIGIG1CEvE5pNNqj4X3mgHlWErKpPDCunINUB7WpYYuYk91zq8MXoQLediFBp1bTdts
ZwetfdkDq/0xpyFzD6pVnXCGn49HjHz8BT82N9k7bsIJnWXj5u8cWv6k4GEWljm8p2X1R9Mc4cr0
i8TatQfOtoyq+YMakl1ZZqs5iNeZQTJZ6Y12IJtpYNFzc2nh1i/IhJbLXlXF0od+sTAqAkHa+1Cu
Apeb/ogkVG6nZAJbxO5ipCudTVP/4gV4HmlIxD2OfZswBbt7038GrfirqazP3DZ2VQgqCIWBhg45
x5DommIzgVrcIX9+DfTQbqPQNnfTaKyz1iMf7Ot6P9Opvnd5Adi4AtXSEkdsO1u3wacgS4f2YzZp
TORzPJyAcz+2nldz3YAlKQukTspH4xFaYxnmzRKbRLf0mX2WEJ9DJiZUutkHJqNPszl8WhR/c6pg
Pj8JmyIvaiBmc4YeoZl+ElVit+/QajwNF4V5N5vAdMN0f3R4rw91/pSM5bsU7XNelvNKi5z9Ky7d
aKWa/kSeivqoigp1jJXDanDnCnZ9+9T5sltOWOEuc4FvNA5qKkkjilVG+8lBNMEvq1FDMBmzuX9M
ClgMNYfQYATFauNH57Qvn8Osd48xyPZtY3VPQcN/VmduuMmM9qOuwg9DzCgXAQYMJ3OBZEBHtuno
5S+Yx41rTz9SmjXwbbgXqxiecHpz6mlANyV2tKTDAd/iyAbdtmlY7xvz1RiKcmHrCp2iDb7s1ts1
TSDX/sxRPTRxgAQlEfHQpDtPATQJRw+PTmMQonETSGWie5YzWasS1g6u6uU8Eeoqq18skdyX6lU7
Z+5SuOyGB8AxIEBurYVboseSbXavoTk81jPqTh+oZV/YdAAnEgobVh4DfGdbcA7ObfUwJda0S5nj
uWRoV0miH/px3DJG3jW6/6pG5xMYHS0f9lNnTF/UIhAjGaFUOgHtC/5W+R7jZUcH5ptMRLqXQx3d
BI4h5k+M2ArMvH1jbBqCtgQjoDnqddu3W5Flu0xRNBkMpOhjcG9toi5F7QLaoghmXc3js5+IB0Yi
L63yd6U/7J0+PtEdd0smvQvcluFDUtY8a/mjl5sPheqvicNR1kuyX5GmuAnUH7EpwdNf+SmHnpZu
Q3c0G/Id82vv04Angpm1wMvP4cjcVLn9i187J4AIGyBzq0R6pz6c116udtwadu29EtfJyXI48ktM
44GerOXgchRU3eVOoabFcoUbcEVlGxaW7iBTmEAgn9zOewxah8GasTIpGHWK8lwEiENCoGyFJf5k
uJrwfKpdBd5s1TgxLgCWMxIoXguCt6eygOYOSouXsdcdqWy82qydpZfvmJ6/x1jwltxVqYcd7tdf
6j+lQwhWRzxov3x1akQG3ktZO28VpHyYfdu2on9TwgouNf9G6AYoJca0TsgLAJOetuXIkWnyn3pr
WAIZ2+Ci2cZ3Fzo1KD7FQZ1V7FJaDevhPmR0NyJn4G9b2GKNmpJUKh+6GelSxXStud6hJ1u/ukOB
sXez0/L0VlTDdtQmeg1tD6MT0z6OKSSMbkaAHwAlHQ9sjobYzH/mkkRT6R8riIxJj3/eIEvmWkwy
eb5xRlfOxC9TP3tpHi5VEX4UbkfUNvU8yi/Z00Ge2GKtYn4Fp1KwF6oxzxF8+Bncz8tyyho42wE5
ovH3XLS3vGv2UnKvrtueQyxnRYBK5xhrbec3kD6Hfc0dSNrNNRznI/edZhEOM8wHFLmAqDkbnoo8
E/ppXGIyCV+nUh3S0XtkPLQilHUumvjLrSIYgZP/Z2pmDwKvfnaKHOs0kARa5bmF82QPLDqcWJFS
X7jFrs3R3nazdTAp1YEWV2wAKL0FXnEj1kc9VtlD4m9+6hboV2kZ184J/IXpUJZFkB5VYS/Y2EhR
sZdL2SKKMLjqGL8cxSUV24bMf4DquCpx8TckjSsei9u8aKi642Q9xLJ9i5XYZg5tY+291yAXw4yq
la41HVVgEN59mKs9Dsb7HdGX3iuVu1uZB6ewEY+J+UaqduNgAYo9635A57E5fvrE9cq9Nt+0I/Dt
uV3d7xnm8GuC5xWXcl8L9w8Iqd1kxQ9BxXIwPmIW3cZNuyr1H7+kk4TGplRTsAJ/NwwrfIzNiozz
opseBxa7HtGnMD/v8P2ynJigPlRVxAvj/fa5N+uxWQ1ZQ5PKE1LBMYrJeJSLPID/ClDdSuWa63dZ
Mv/L4i8/DUkruvuyfZ6IS9W0CfqAHYae8vOhOAnferYn4HR9zsB9XLCOEcVLjkDv144H1KQPULMo
dWB3CMRllZJIcnl0lRsxi3YgL1n7wOl+ktB9Iwyxipg+txzrDDbWyYwLhyCv0jU7Yb1tRI0OyC0t
HRatDxudzV6ovOeYdnUXK30ZYHSsa0ipv9LGQCEfzqTQ1wNhUmrZZiR0Y1GhmthJteUOu1D1pdT5
fu5phUng99LTvep1xcVLl5TqHqLhT+Wrr4ZbZjY76HqFuKWGbigpmGkRNIp3XhEYY4rCAmdTDm8R
o1J/GNYmAmwHZmmGsK24TEw7ebLDdJMXxo4W1Qfdv4/2i4aIkutyMfArWaH9WRH11YW3Lzv6fMOK
ErBJrqoy2YdO+qVae5WM5ocX6F2ee9vZFdyoqndROUTn8o1ZmzvC9LsoQ2gUaOZQcnHfHTw35cJo
6LX2+UozZ+EyoakD1dB3Nr1jQKRnIRmmLS+cuUwH+WSyCRFG/oCDb1rODQLmxCEJmdx8VPzavc7Q
b+WGGvltLxuWtmSFTH6ooPGOefggCVzJyLxx7LtkAzHAqdyanThozlfg/m9grzzMe87OJ5I6jbS+
yDgYIfBHXBg5r0TdrdQ4vrPX33kzti1WdA/xDMohC+qU90dpoeOBevlC41pTy7IrQnvlmtTj0Ae4
SErymEMdR6uyMPXOE4XYSzNPrxRYmIvOgrqtSsGqRE49MEwTy2L4VToJTx0VOOtqMK7YM65DDaGH
e2dLGQHUAJaZ41jjLhT6kRwSgTRjFtsqCT9dK8LUgapumTXFUj0TApONBvyvjv0HkfFoOLuJC+HE
Acbtl/7abad1nx6H1gByw/Qoysnp1os2oPstDbeymWHC4jV2YMdYn2DRFknW7H3XOco0WPl2v3OT
lu2dh9+14cYhxETtqtHYi3kQBKNYihZVRVAUo58KvKVuzHOQKTQUnT0r6BQpFGEqVaaD2zfnPhyY
ScH9zjy9seYX1IRfKEEsVj8LShFcJf7UIPPGtjnQa3cENUuLQrTHmSH3Pj1iA95BgvILkJLbrCm3
dVrsIsP9iuok3Hpl8wPH/cPsJIcsFZfBsM8j4cxGtL9NSZHBDGK0vyf6zAxOtxAhfRlevtXD4OBI
ytaGapZmIn/bU8FrbMfsOkr6rkjF33pQoXSeUcbSZhjRXd/ZBhJdZpo8QljdnR2/bTgB2EW1a62W
Q718zszgQxQAjcYZglvtFNGqiqr2WHdJ+2OcWfemnI4CioW7Y+eW97awPgWl5tBiQHMX+35vm4uU
4Hxok0jXMRaa6G5c1p08V7MgipV08Zud1wPhHP9iKZVd/RhXcy9qysIqk+rmAAXFyBiKNGg6mwrE
CFMuyJ8gz4tskXlDsGC7MW76DpRa047YOnwGgoaS7JMtEsBhW9VLz8rMRWLDtQmlQSFF7zXrqcHu
k4W28ZfL5M4DS35X/8eB1X7rgz8r+HEiSbt/fPrvz1XJP//rXxhi//pf/Pv/T9yx+1T+/63VXst/
UMfuP/6XUOtF/xY6MMIii9CZyWkTH8RfZgcPH4RpYsgxQ+xzkQ8/7D+EWtv/t7uJD7HW95h0mP5/
JlwshN/AwZhwN/BgnUAS/h8ItXcXxt/G71DNbLqvQ4vZO2qtwxz+X8fvmesXrjQSb6XbhOK4Br+e
B4v0MCZ+c/Ul0ZTWZIMfJj4D9jbojmP7hzZYvUtm6mPpMdoRXMiWhWIr+denyq5oaH4sgko8s/bV
pcqYNGYledgh/W8tj/Y/Hn/AFsgNeGZtnsvQ9e7f/5tZg4xYNNrC91b2zOJkpEW76eJwnXAEPfQq
oO4HRtWqthp31zYjgmMrXkgs4vETllz0RkPq1HB/KZSzH73UqGrFrqSD+HFWlIKyRbp0mV0eDVEw
thuKRU7L5IPmFPWQtSAHPqThm1+VC5Sh9pu9y6B+n7Cpwo+sHmJzRrESDIRtbMJLXMt7qmmI9zds
iE27f6PLaSOqtj9TdrH2atrzZgs3MhmTk5XbvxPsa2fyiSsun3ltICljyAjFD/hYy7KDKYqT/VK5
CCyFonGPTnTz3NMPyHa2TujL4Z44YNqHpyAQi2ixsfPiOeD8tmi6HJrqGMqVingd69m5xkYVXRtD
A4myd22S/Rzv+i8S03lMyvxlSoseonBxc/rsq7XTX5Bf0H3jn+40ipXXNZTb+aLG6swMTda3zsSy
l3TEp0OBoNJyBEK0BqxgxN4D1ruE+Aje7NgXCs2ri4i9005cN/eAk+Ouhrp/K6Bx+Y3GXe2S8k+k
zQYU5WxsE41XYiZc8zFhxj51tbeKOBDs2+5XPVl0Cvp1v4JC86ev0QVGRZbY1ACqLWqnuff3q34u
7cX4HkNVXWaYpAVl7n56kJk1bOYw5zGEMl5h/SCfXcUss5LdcgwRHhJPQYMZ9scxW2ELFRzDqmFt
RP5yBtJ3bCkrPSaZ/WnbJXgxLoIttu2tO1nJaQr9ZmH4NI66gB88uCJLiAvPaO5Lv0ssBKHDJCGw
DU10JlA8QCLl5k6e1NA1VId8nY/+Q2K6HKMqkS7bNrcOEQWdy2TAgmpWxH3y/pdCLCM9DVKA8qQo
6R3MwOxt4tYJF/OYPuKZHLZ2xGx7tuoPk1vQlffQrhPRcGpL2ohMx31AKmUbRUeLykCwaiSQvh3i
QwSvAeeNDavccq/QLFCKsnbLa1AsFRHrULCda5Rzw3FND9wQffVVnZyYsv4UcMRow5uRG8hgbBQV
cqfBpLYldVNIEvGodlOR7qJkXnJhoS6htKd+DtKhOqcVFhz1JlwHZ4UJI8gxDWbPethN1Uyjp53+
rEQWLJwuPEy1zJY54v8K0fQic+vVLSpxGHp371DHipXQyN69OD4X1OoAFtuAmCjQUqoPbXxXOnn2
BqZovPQ8rrfeyqPF2MUWNgvPXMw2ESH6BLKNVOONLm4kKJgYesKzEyXOSxecONXjFsDB/hKSH8pD
Kg6ihrMpUA7FpIcIncK6k3bmtDJDhOgH4oPFIeQ+vzAAoWzx0lPiHQI4GPm/rXMz2geV4R7nElig
yUMF/m+cZMdBLXZ861K1pw6OII/zhXDNtcMr4mj0lE5FFsbt2l5xqNr0JXEUGvvYIz33imNgN+DK
7Yvx9wjosOCudYYlcRRjGJ3mnOD5WKTuOtTm850XzA++lkQTUacoNzSEehSar6pB/aEL64/d0Pir
jHbrt/hRUse7RQ4w26yftzq6F9P20SvOEJPugUseOxOZc0KBWd2FS33vlghiecpkjVl/osim79rt
CDKPQVu8tvzIOUQzDdmJjrJt0NsFkv1M8s+pZlYgb+VPTb5N8pe7hrgvQurZCteu9mngXdMKcbXr
pfOY5/FSJOpD9gQV68+BnjquNPqF44myb9mZDCISVL+sRBtycgzFme7JV9LrkWlr3Yi5OEoiRIIy
lm0fdpfa1/4m9WfMTDosz0Ot5bnMxxI+WE7vk4djTNC72NRcIIAUiAs6FzesHYD2O6uyEvaZ4adh
FjZ3Xv5vykNB8krxFCfVcA5ee9A2p9az6Sdg0oKBGDBv5turamTjlo2EH9tuLQuB+5vj1s6u5vKA
Lhge8yb43RhIuWTOgyMNkj/89Pq3fc3/xVvv3EME/+nXC1zbd4nCAkqFuOUSKb9vKP624CZeWs5u
E6SreuQiFMKGUuBSQR+ADajs6CGsut+Tl+6DoHhnAQYG7Nyf33wEwVt8Rfn8UetrUDT+knkbopOM
zyWGY8zgC/jHNQL8DBiEUVVlD9RAO+kHtKUj6+ayS4Y1RTYrN3tw87T7y4nwL1vWf0lP/CMzcP/F
LMtiE2FhTWWDdf/+334xdmq9U9DIs9KmtYMA8uXQdpu20ljpiv7ZmNgW6nixrDyuPYdyCyCM9tpz
RbmxnOnx3hC3KgKBczC0Vh75hJ0sxjPpYSRox+gWRtqwl5ihmzPo21VAw8OxYjibQhLstFoWcZvD
LITNQhw6XeROfioMzz8rnbzxfiqMEifWaP4RygowArpYDFP+2p7zcp9hxMZf+ZxPk4sTGt3NCdb/
9QsPgf8fr7xj4Q9wbfwB3I8IZN/jJ397gqIuUcZUJOOK8be4TXTevY7ZyUp+DD0twgsgUyqgR4oB
McPJdRZ7eLCzu7LhV9MvIEp0amfBz7BTpIjayr6VZik4oKAvhQH3i5qTOTtlbpboTW9Ba//KmG9c
00QF+AJ7bg0DDsswP8RhH316fUjfkB06e6ur0mdUq9cQesOPLqsw37O5vhoCn03sFIL1tSjXTNiC
q4jLctWNEyQq/SdKM4RmoxqYWSj6Q+gJ3mjRcDZMw2ZTqSnfmxYPbAjmUxjg3hLZALvT6q9T0E0n
qBBr09coJVnqbdwZb/BsuPFyMJMDVHkBssxTFyYkhM/kfTgGq4HRvr1t7iFFAJzhqZAJPYGDVnuv
bsN9X5I0mFDLDoVFVaRxj5jKlO6TuOPmZvt6DaAUo2Qp7ihUpVehobyzO4p2UU1tcvO9kFIeuAjL
AtPRjuAnejes0reoi3+1mexxYtn0a2VJTZM6Y5u9F9vGIUhorC/Jz0n9+7++ZmwM2v+4aGwCwn4Q
3i3dKBtR8M/9uVuSPZ9Hdxl6Bi69GMdBKj0ASwAc6V0L5cJlW7L763Pl/vRV3y/yAkqfETdVjCWL
43iaEqbrS2O8AfqfbrK/j9O1WasTZTDYMWhyHjtx417rP5Ol5aQihvFITg5r3STe2pBRrEo/WfBo
naA6Y1s19vRJ5MdmTHeoa87mVJe1V4fy72u6V7V4y+Dg7WeFt+VO6u0uNOuhsybqhSqc7lLYpVrN
JeTcbIicG3a/aWO08/SNJFpIGZgnotvEeXIwMJgUHjEGWscuCcJbS8j9yCuDUAscb/H9NV4mKqNu
JuvIYaSzlfc/6dAwrzdkfev9UGX3KsmkXRUyooMuvpdwZXV/bOb65GvmLq0RJ/RLBgNW9QlM7z0/
KsypN5f0lM3IxQlVjDDbT54z3JRZ9TsmdD1d38s8iJ1LklrRyqwFN3VZJ9emCFaWO5MJ9YB1DDi0
NyqNSSKDvWVBpVGxAapIVq892k3G1GnKDvaABFga/ovh2WLnj0V2YqezmrwqP3x/Fim7W4QRHVHf
L9MQgd2CHOgmEfF0EDCPZINnoNdyoOFS56xv1NQHDXt3ahtmrLGZZoFmPtiB4lMIK68V6wdu1uon
1Kz5NCbzuLMgaK6MVD82NruKwqKixE/85ZSR+Yx5ThDUvR2CEW147NuXsXDsVTGDggoy2tCBLMjn
ysC+E0d99EC35Z5y6/bq0p93LV07W4XpnfgpvSNbJtJGhvFcmnmyr8IG+F+ReLiCFpr6cvqzjCdu
8+XRmvISYbXAijkZ/V5Q27ec83ZYZKHjnyyGZgtt61fK5cvWSJjaV8NuUIDhEs9aVbU1XvOw+lF3
g/7Vtq3xNMY1d0gYMmdLzzzsJjoR0o5Yja38YdDymBoGhm6HyvAgbMu96I3Pnn3YY5PZOe/62FuN
cUEQlXbhA/bAaVll9D303rxvbKLYWqdHu6+5FpmX5qF6inQKcMd31DPl25+1wbSAE1K6n6KwWkwE
dY7d2PBXCSh632RoVg61Q3aaOGbh0I9EDnbXHGJCpPGZYJ558PsUE82cld1ONfGH4pk5//W1yIux
vqfwB2UbmLtkiNzDyhzq6UiwdjqmlUkGtMNk6R5VXgePVDOktJw6b460ARBNDVy8SvjL3Aoq2tqV
b+58CfhKpuOZjdd4/v5T2Ofm1i3yD0L5HXRnlkt3tIszGzb3MvaS4JjAhN2a9AKlSj7A2COaLN1L
UebUtQ2SEc3QvcM5wM7GhLyqq+o1d2oIAFZ7/esnwy7fT00Cuyv/JI9v/vBzaGeUI5iHDLPnk5DU
2WPj/0xNY+WU5jYiJPdQjmX7oL0uOpvRtE2SItkX9d0K1ZvVRd0/NKMVnWQyL6qCoi2aTS9dGakn
q8zJCptjS71nQZcgVa+LuSDPWkaEnhd915G799mKzuj7uU+LMGDPMd/daU8bJEx8bkmWX7KM/LML
cm9fsnCc4sauNnHXJo8dLqllQajkLWYtgbRZfwZds5qT4RamU/dIXFHcgrr74/iT/W6VyNaUJRc7
PSfOe57X+yYIkudeRPNFRCMOpvuPyRjrsuVylYJ9xOE12R4F85F7LkZqtSmkI5YW6RvbNcIew5gy
ehaa5m6+kdtut28b870xBcGwSPJdm/sJiyMs4o7A9cWvp4kpt4POnfgh3DnL4e5//+Jw/7aa0HrJ
I5hrNl/u0TO6GD8T55W2nM1j5otpS1T+1pechBia8KbjvctclA84iTmJNfb4H3/8/ur358qqgexF
1FDdM7JTVXi7rnf11R44VVFntIDwIo+5Yy7rcRz2YL2MleG4UBmj4diTpuYZW3iMEAm8YC1J7SjD
VmEnLGYJGCkVnLupm8+4ao7Kjr3zVDHLAe5VmwtbddZ+pnTrBQjvwXQkOQPbxMOB5eRadlZ7aYvj
9yegYcej14uDVTbylrZetKw5MXHQ4TAT4Ofr1RicfbMIz0kKPNIVHDR5Fba2LsttANfgQ7o/xjoe
rlbSfebOlJwjHSZnOYW0G5Fwp97ToeiXD0Qtu30YkhDWrv9qSZqlLd85+hBomo7C5vEO0aqN+Gcr
Yrl1iQ1stZV1R4tJu+jrU+RlG7uY4gPwBZehU51sUE2vsbKbzyhm4e6DmL6kmvyAK2Cc9SBW7ydJ
uFBVwqzQx5aomKQ0la6eYuHKp8k2f3N0D47fn4F713uLakFip5k8CekH7i7quCj6/oLBvMeyMDYb
0yqCxfen39/wVHr1oU5sM0177veHqOU+acMVPPcYyKvoJdSB9dxGT+Fo1A8CvA6RU2579RjgS7G/
Q4rdLtQUq0ai+urSYg3PekFJUU+iKGApbIpb38vhhYsS3rco1MVPQfaprExZ1rOUCVCePZH1Sg8V
RAYccQb6JWf9XRPRETEX5mOgJEPnoZuO3x8G6t03KuEhF805iXz3BWBGiJslxso6cZhwWnM46gY6
unMnEkJErG9+HOp9JGW7xNRaMVTuNT3ww6edu+1CZf3E7StY+mb8kGNjOTesLBuG2XfMqu8RGN2P
6OOvoZGv7cRTn4EHIybiBEMO+6gHVZyQ89q8Z3sNnJ9gdi/PM7Ql9Eu7/5EHTMF5MJ5xSUxGHBid
3voW4xGoaxSUwltJU52blBjYOEQwlLXZLGmJqjfdSEPW1Fq/Od8P73qMcI646mQrZLxpro8hCz3r
ZJ8+OXMULsdMoIux+Xyw7JTnIcoeZhGwQy7uRfOeD07vRBtZwMtuULBJ89MPewDZYDBjHk2tzzrP
+wtFaf0lGC0O9jje2nQEwxAYNvXPAFRnVdNimZn2Q80ysJe8Z8eKxIY5pgVOXc8+MHUrgbWjt6Qu
qD4jAiwsU0vvtc04jt7R6GB5zT6u6ovb2vFNZiq+VcJoTjIaz25/D3XEyU+ovvshbLuvqijvknEd
vNh0B6yqKVYbllT8iF2OTxpB8mIq3W47T4ebIeVYQjuDgZss1T+m/jHnrOeYAuhu626U1qz58SZK
hwxvFnl+n063iwnmaBsFhruULmyfmTqxW8d1sIPpZ+1SqeqbF2owm3YuP80IykkEUzNPIu8KC+OV
pjv97n5bOS3l3WYHjnOeDHvhYQBi0+ns2tpsj9hmhn2HW/Pg3lGe8UD5semXyREMKONa3/GPOk5a
/I5YM6HeDEuI9wnj61aCBOEgncvxxXWU3qemAo0oAvkjM29t7eM8btRAL+tYPg6+n29IYuoVCXNw
VJNCgZAe7y+AWf7BnDIC8pjLd9h5n+7DAA5m8oc9qWldgMnmgG+sMfd2jzAU2IrW7a60HI/ghbA+
2IHie6uLpzQqKK2NeYlY5wHQj234QHR671Tpbswq+5IP1nbqm+GpbQyyTHi0wO7y8ltcXH+6GQ+t
rv7M+HjfK2k98BR90nzSfRq8EfA3KveNAyF96/YKMud8Glo6YTGA77I7nzepxYdl3Se/qRxeR8xF
S4ggHHHmztt5tJ+uq6yMdyJwfxKONZeGMStclclrW5ERLJhqr0Mbe9bMajaDj32PTVRos6pfyqT+
MmNTvmfZ6CylHeN2U1NykrGJvjqTT2lL7rSGbKdN3XEwRWR9Zx8TPvsE/ZnybOtMF29tY9042u+n
Uky37w/JrOeDq0fMBHN4+v4w1cWiqFmwkpF8bOLGKKKBtbI9RecG8VEK6eptGEpWtPkA/Do6gtB6
Lj1hP/i0o+2MGIhyyzBhlWpMjjhDAVY1IYlRFc/LkMntEQVg14ZTd8xs3V7rGtWgmHf95M8E26fg
0huZpHPNDQgtdfMxTLR3U2nG6AV1cRe1JiSWJHnm9WC0IIllYg6YPsdGXbNKd1udaAlFgiKTxIfT
lOM3PJVecBQqhseR+/Kkays7JDKzd3UZ1mvZk9wzcfdfLUdgBOtj/0PZYb8ERs/EHu/almEGET0n
rr8MZ17P0cbsUv/RwZL90o5LMX6oALxBpQfs0D0htFoHv90mowywiPOrPdIW37n7ESD6AtUrenKx
j6zJ62JisC3ch9YQvcxUEhSUMzxTv3GwLRwAnmDFMCLYt/WAHo6PTC06WVbb1CvDV78WHLVmh2iq
ltNWpzYHn5n9euaDmHRDvbBik/RdYY2bfAjzh3u1HqOjcKH1OK5bUb+NMqKEAVIT6POqWlUUO946
WSvCyFF9VJmXATehzAcPPCazJLv1kyVuc7iIixLEU0ETX5ZSCR64CU6hYaT2ZojthenPODXsEfVg
RlWn0/Fdan51T8jiNclwmOhp2Ho+10caC2yhspsAxRt4rFEKcaH11s/BfDTk4ByG2kyJirrRobx/
yO6UWgeLl2mU/VHjhF8YAWA7ylOGVYHvDHVQl2C0yQsQncEzHcbAKhoxBaeyNDjd1e3D4NUPlZNl
t6YJd14gskuVt9fMKUBsJTh2Gexml8Rqswsiuj6MeEphJ5AxtkxmhRpEHR4kzwXBwDQA6sX43Exl
e7Vj61wDOIMayOSHGmiSFLwH9kmmYWrZ8NjtbO1YpnpqrSl6wvDD7wsn725N+UwjGR6K3A4OmYHd
KKnczL2fN8Zt2Msl3sD04DVDQIm6O8PALjqyBY5JIK90XilQo6cGcXhbzI9UHTqPlajCcREpfxuB
Lll6ESFEOSR7MRjtXlVDfBxLxnQ5q9ZayVxfEpfCvczQ5tL3veEyuAjdNV3ke39WzTms2hcY9+NT
WWXTU1kHb6Mok3Nr1MU6dOCfIVWMN3+v29q69fcP33+ax3vmsHDE375R0re+aQafidr957zJtG5V
MranEdh9UHAdqTChuC+OFAHyMLuA5NnUelIPvcMM13WZbg4eAQ8vsPWjgfFvX+MY2vZcaq9Uuz60
wdj8VDXQDLMPp6dAs150mmM2md+tm2cwuo0MxtCY47iLZYW7kjLIUc8f5HlJc+JLw2krKZoocLYR
t2nm4Kck3MOSRX+IdLHPYDfwOaZG6ctUyp9MmhVh1+ag6xr2qhulawYO44n9qIwmjlNduvCr1PkA
9FWuBl1kR/zv1avKinVT194jGgJqv5tcxsQTb9IJMbxYpIQK4ZiXDicfaWtjEzlN+qOtbcbx1AVt
88C9TtoR7Aw9Zm911/30rHg9mqL9ALDYreOOQkwOC7iuIc+/5FkTLpTDW4qiqeLFHRlj5xDIkWzq
khJrWK9WLlbS7dytKGr5KlrklMRrpn0jM1qoOJEvzK6dj4lnqv1cW9WyqjtjPdMSsUIi1aDM0ifa
GzvqtdmnpuClHmlDcx+Zwbu5w7HDoJf2f7N3JsuNI1kW/ZWy3qMMjhmLXhRnUiRFSpQU4gamiBAx
zzO+vg+gylSkqjrT2qxXbZ2LsOQEgSDgcH/v3nNtfAmYFQZH/aF69PBwANEF63PUgOoG+tm5Kx1n
gT1yo6b1PKRLStdck2aB266SRoeBldcIQyX1WqU3Cr2HeqA2aBMyRSoFwCwGlUEGR0cfPZ7DFvzu
Sfa23uZV+aI6A7e0vv2haTBxWsJZtQw+gew+NmG87YyhJXiBjCFLd19jryMLV6mUmSaQMud7evP3
hotTlbXWjyR8dIeYvl8PQE1lfdCFosFHAIDA6RK0T6Kku039yaTfatmEUrtPoupfYWQhMy9qVjPM
hHsE+sJV7oE1f0vK51g2WBaEcIQ9iYiz8R2JT6mPOy8aCFIIkNNBaKlnfWfrc8TDZF/raNXIDAc2
CoItiVXKRrSP8L+/azYssUib24Yho+hrsRNHDMaBuiDQi5bSsAj1fqMDINTCZTxmx7LaMRaQRe9L
1Gp032BUNMis897Clp4pJ4vjEzntpRyRnoYr3nU8B2RxrjQiCPASGvHCrfy97pvhjC4j6dLxtyBO
KFR2vrmIqkeIB6yzX2jt04S25GdMKEeDQpWFD3GJe8gFfQMjU7BKq2pfXbVdfEMHuAko6CzglGUF
Q+FgQg8x0dFXSn5AZP09i89G+KwVdKmRP3eErgmOCzHwTUt0Qzh0DxWJIVh4o2s1xEeKit0SnhCk
hRJ83mAeStPCeBUj1yrKtFhnLnKbTC/8uRe7zsL2k6vOFRx017YX9Ty38ydkitSNAgkiRMdeN7Qk
AKb1xtLCMTGDj/GspieECfHSSEzAS0m1j6ZcPx+Lnt34WOJLa2EXsyFzOEdatV8G7lkkcbWKAU0j
aX7XiXyFm1qcK3jU3Kwlcw5dtPRMmCHUvTtR4ZeWwDJz2h5IC0kWCtcvjW5+Os990VR0kYmR3ShR
3ylWSAsGMRzZRgh0ZQ3l8BDOGZgOCM6XYexho2tzAF3OdzC1zCkLNaR261xFOTwaQkvWnRwedb+z
Z4gWmNoB8HT17kruyzJNS+xw8gCKQLa/+XpyZ6v+StaxXxBXPcDLixeqNhCkANMR4+pZlOhjkjoi
fxiAQlJy8mYdlO0RTen7mGOMgJqmC043eu1k/R7LoQcJDjVhmlMG0LFtB0r/nAKpMwoJkb2oFeIC
izls+93gD4Kith4z92bK5NRqvSxE90zxwCc0+a5rXHdZaXY+a45eST0ozSG7FhpmQTNXFlLkIjFg
9jNH0Tg3NcndeFm9DWghkbCFr1wPj52U41m0dm2rdqAwGQZtBYOXju18lrsJJCXJWHoS5YjGzS9m
O/zM2+LZYn1cuSggKocmDDS3dDaPs/KSKpW7cUtfmeuSDH/LgB7Dku1JtaWrVrOCRbTgrsgY3pVc
UYlPpYr2Ore/alHCe5szNjYLWU5xGYbuepQTEn4itsRDj+wJKjVQ5ggyx/RqQfSKLJSdWUu3QCo2
vlz90IoUVWZZo4k1ixdplKuaplnQvLFZB5AvvZGAnZkS2atEmUTtlvIcRzqKYyRRkGuV3oJx7B19
1Xvxa/VWmzsTesvC7OzDkDDwmtAIUa0BHIjVklRIlEi+aa9lomOWEM/50UwkJB0BSunAIFGE7ayi
diqpdQ4wpV1UGdd1VCELr4V6C4F0lL747ludwo4O/eJF1XDdYPQRS8Prvw3m8AiZzTx24z9a1QT7
0PVYfhk+k3Kay80oNSLO29u4NS0mEghp6KP5omr+iN0LVWeGaj3LOXw64vscZEnFDu1lFWW45kFJ
0ZD7OymLLsvLwGCwkTR1KNKEybowuaw0yGJzIgs3Xa/3yyzgR9Jc0uoVcLpoqDeZXy0zKwuWqYSS
VIHckhJ3tA4U5MP4TpGER9AcuDM2FJHmhdudhdFtgx72TK20jBS6e84t7zkuTRtbb/fmFpTmrfF2
1DXGA2k/KepcVld18xgozS3PI3TO0lnFG4RFLPfxanMeGyyUaLS1erIPW4NEaqccMIFFOL5jAx0A
2IS+ggwdV8tUyfcl07DB78JVmrfUcOJmxOBn0DF0YCC07xcBCsi5GJcYqMcB6FC6iqyb0mXgLJv6
oLdyvQy1cGeiLp7xAWXm6clPYyOHrwXWQ8hl4DaqiCZBGD+UnFfInhJEGDp+gy7YOqYcrXNX0Vbe
A2J9ru92aPdG3bicXjoVLxTziuvq6z6S1xEF6M1gE1dD+hqthwqEZp3tOo9ILaPoN2pB1FKN78NP
fS5z3LRM2hC0pAz6nUUvWR0GbmaszytJ7sDYKj/JeNAXdR6Jhdt3K5pb5M9Zsr9i8UQieLk0sZU2
GF2R9ynd2rfDdZdxl7NH3TJV9GVdxa9SPdizXFKIWmlCTF0wveeE5+FepATKyNrqXLskLGgwgmrR
c6uioKrER/3ZJeebYaGTt7HpzfM4EcvSoKum6N6etiJ9lrEnpgeH1GTiICPecZMIdvkgvUfjeOPK
yHnqpl04fmvN1DQ6Oy13INwY/ZLsujktgztH9e2DpbaXMBXhRhYext8wehkM2dpUAaxb8ybJVMvo
clWUdZaBmt/XaXBuG5KJADgTLmEyBck1fEk46nwl3ahO9W7qiOblEvujH6Y3PF3NMkcvvRq04afa
IEZC+P3d1J1314rFrFZzguAJm+sCldJkeBP2sgkxi7cJGrmsec+NEOK2m80bO+hnsNvvrKo/NR3x
H6lhzdPevVcdwE9ApnG2adJ3kwECxoB70fOWQhqZRPOUnt3MrDjpdN8/9lgyiIYTr1II+yWnFJx5
Mqdx5bfHMXGh95csOvJ5y1plrnjwG7uke8CiGj56VUccoOuAsAwr6dXgrjxzaX7eo8IqTlozwsZN
SqGJYrv33NvQjJI3i+DXTC9uq+1zq3VeySnvlpHWxVuhSeKbBp1IXwMDcK8twOE1Nm5jNT10wbak
iuG/dH0Y7EIafQutHJSDKwBfdlb6oPgiesxdWdq3ylB87JOqhExZyTC8b3spulMzbIoOIEBEnfaS
2YuKj1GS58xgin0S+PcRFYSjX8QHP7bQ53vDsERU729R7oevVrOq5PRNpvp87qLCWlcFDnu7LYNr
jejI1mqc/El6s8Z+Gxkh65Za32F6pMvNx1ODL+s0oejFTU+Vv71rejQ9T1/+44OfT1EZXNMJNX7Z
1vgumaLRYXqX0jjx1m6RsHqtWIdyYB96FsScnFhgBsWtkW0UK10qYmacYXGOACVrnSTf2Xa5THt5
oP+oN5SwwpYKMqZRce0gMxxlIaXnDtXNuUOKG6aR9ctTpRet284ERtEPOIZ//061rhAtY5ofuzY9
Pz5lmq15yB0ZTPW4k+34jl+ODe9IItpC0/eZnjdoXU5PfW769w+ORIRVYslgLbYk0hTnwDNWjCX+
cfq8OR5ul6UIc2wawNNXbhHCymbF7JfthtgTDrbnEAil/fbwY98E3dHp1Wkfpm3LMlLM8Zh+vINa
L50vHn58fnx1evj5ZcZ34Nv47QNugNFyfPi5SYeWgOOo9sEfedZFHRdrNEXVGafKUpLq6jg9kl0o
CLFAg9LT4m7rNR3Dcm4XvnyKswt5dsUZ8Um8YvI4mpR5GI7/UInJAD+AWZqei+BmYkMtmF3rkK7I
OCyJwRqyblWOltHpPRlewXNupIL+CgGm00c+Nij7+qqHKf/xvumFWrFZ9cgRs9vf/ybXhLsuY7n9
eG56gYURaQcDQbfTw+kfH0PKOqxKhETjbk1/l+wZ1BoWlsbpLdMLaRt3oKPJw/x8Lswz6tc0+ubT
x6YX+tDS16xg6FuN+zL9Yw2es8475G5Fn+PmZJbnb5wGk+30uWn7xCnFm8SyyNz5/XOtlBabqMYB
/fkcGUrNxnE05eOz0wtqlcibISjl2bSp6TldIZKKYa//+Oz0gpWZNMzMBo/7eHin9+UBnR+Tfssv
f4N06njbjsviz7/bCiffZiqhbZ9/IxjwYCcKcNXpfdMLYmjkLVwezBTT7xqit9gyoaaD8Pv3Uova
2SoxLvHP56huBTvEwnS+p2NUAa1A6encPjctK1G1o1vy/vkpLrB+l7T2j8+nYGCQ4Nim3z/3E3W/
tasH9fr5lNpl3t3gVa+fm8/gv92lhvPyua2ERstdTVng86mihzRCgiFmsN9OF8pCZMtpzuPn5kvH
NO+MWHv43PzgmejDHfnjsE8/gBJ6WL/t8vS5eTcvy31cpPef20qwcIM9T48qo8icSTGrdGwQXPsX
tHPSBRrQTrLHG1zWSxc5DUIyFBry0ccX07Bp5lUSldvpVYep1hLVnQDhwasZyvt1EdnNYnpVg5a0
435lMN7y6lDZ4ZHsopfpRRDmAaA6ajKishsapJRr4qZ8nN6q5PWJZI3kfnor/Rl8W2Un300vwhdC
Kpiq3WZ61fOpUtH9cz/2ARBaRxfal+bTq4XDCpmaBZ3hcR98P03u7UQ+TY9sEpAfqRTPPvYhZNUl
11L4oIzfXI/7l9H3fJy202YtRr3AUUaBoXQpPLzCmQ3iZnq1iVwOQQMdc3oVtl2BYw9D+PSQelm/
HzI0qtNDlfXpqY2Njy1ZijZcLMye02Gg/b4ZrFj62L/ECW6VkoSH6Y/gHEzmHmyq7bSZXOm9pc2K
bz09dFyigw2Jtu70UCYAb8fkiKbDuL/8bsOhdaS36RGhze259ImpHr/o9JSZ7StEB8z0BhVPu+Qv
alq2V8RQ94YCJLCLWb52NquBJlFYzRYKBPPY26pKYexxDOK14CLZ0aEXFMhLl+RYw7hobiAWgQ5E
vktr4zL9n1SlAiIyD6f3TZ+YHlZdWt6Lisao8IxLLsvtBSbU9GDamGlH+9Q0rPvp3Zh/GvSFen03
TJseiEquBIbE6QMdHUeqkQravHFjIjP6XTFawqeHgy/MoyTch2lLkiQjNcCeNW5Hb6oP2ff/tqNv
8fiPy99uafG3w+Pq8n/G+2fDVvvvvX/nt+qt+AOlbXz/P81/AkobwlfTNiwTQfk/jX/y301d4BgB
YwwI2VIgAv+T0IbxD58gFH+hW8DTyNz4ndCmaH/XLMhE6GlxvOGZVf4nxr8v3F1TNTVcY4L/NBN2
ivbVOKdkeVAbNuebU8Ob9BOyDVCdF/ZbKJNy21Xujlr4N+1EeRlaEVx6cpHGyjKCKSHhrs5gUlJi
WEZd8jwB0a2kPv1yHP+N10D8q7lPRihvYDdQdXZYfPEahIOGaTXUcBZxhZMWiYecrMkjuHAduqW1
Rc129E3XnsVA0OZNx6o9Xvz5PvwRzsxh4uozxx9Jo2CqmF9dAayZms6ntb7IKZdzF7gEwrqUTR3N
FM/BvNVhcCHfffbnf1UZbZe/uCz4s5wVNno6RTMMQ/0qmwa3E1gUXtNFHxUsEZFdBPGqTgys7vrC
aqVVKBFuNbLN/Q6/vpgZWbfNgmcl1eZaQH4mOJcOcrVRhC8sDJfYBjedJl0tOzj4ZgwQ1vD+6tfS
Rivr173WhQrS1dRwuqryeDB/cQgMSddVJPckC90ittvKqn042O61ItxlPuAqOaGSdzfCJv+3T8Ap
E7EAqMhpxKI3+uSFC+K1UQL9HZl9CjclgVxZGAOKCKT1rrLz42g7gPsYovYOYuAhtfQ9pJyj1Ffr
APYBItaH2E9PUp+uYVsejTHd2tevmZxtU8NeoR3ZwrxbWV2xUnqqfdlKuOqGwNOtYeCf6ldDZ81V
CHNDuvRMSrz2DOfYqsukTUURxyrrraKny4GCtBYR5JCme0G8L7KstZEHG0dCmdepe02rkY6TURDK
Gw9IZ38DgLdKDPc+U/qj6HYpmpmhZ4GThcseh5GTeGtR5/Qclbn06JbeQ2cnxF9rd6rr4IHkduhH
Kztqz/7g0Ja4R+C18eBKlVabzAiIgyaSXgYxbFF7gt31FqacXAYi7jOVchLZ87PORzOKbQqG1qNc
dI9+FeOFMrZm5VxrAQ8gSua15q9Y1ixlTayt2CIipLuLZXNbt+Ixo2pYUbzGuXPsc+voxjpWsOyS
WQO4pv47wZibVIlxfJQohHsQe4uSqB7J3UmpZ80lzMVIVuZ4eQ7EytA9imjlDhjRwvkQdNsco7sP
GcF0Mbzrr1FJPlfhHIlCw5JRL0syaXFFP+jyMLcjtOykS1ROv/FbfdEgh0MRqHQK2J52hZjEbyhF
qmvh90+xaJZa7b/kubruvObJy7MDqCpiCcwTNZhqoVFhpHgGIWmss5Aw+hRpNG4Us/rhEtZrFcXV
S2sy1G1K711jEg07nFvqxAvfR2hcpX6xMyRsDJFTPbpM6HVrXWbS0VKcVSl0EB7uzEziFSETKyMq
WPsb4gm/KxCn/oni/pkW5I9apjhXuvcauLEwIkPKQn09HuVWjl/MoZyHCUBpP9bAJFIrNDhWmnGQ
9CvrviWMAErZGuJLNhy+trG9UN3hFJE8OCPIwQYYg3YkL96jEpd3SpW8fLaC/k5H4WRU7caoqJmF
a0C/axp0d6gv6YfUS9W3Nhnu86Wh8ds1NVEpNbBOdBDp3jGINrPNN3oFWFrxRtI4QaNCNWM1NhSt
eti7JKAbdr2rS2dliW5b6+1ZKnE50wFwUZ+0uCJrQaCZv8FVufUpLAspPJXEEav5ygqHjVUCkqHX
VuXdLpfNDUpO0Mjeslb7dqb3/mwYa01xtzVIN9IDOjisucahcWi7bdlz6UU15QVa112/cyoyWb32
LqdzLAd4BxE3WUTAWExSzT2ODlafe6WlqSYpGw15UkUSnldpDEyIH0sSiz17lZMBHw+oQPL6XEf9
ltYWs3J5M/6+MdW3xE23vv8iPEr1eYaaD9bjYB4D5OtF1ewMLZtlffriRnCNO8O8Rz2GM56FsvFc
WT+11FiUPruORcnSaQlRMxh/I6A+q9AHk5RKWJNQkalZfCzXTT2sKoMUvqA7O123lUBSV9K6N82l
SJnRt/UyMwdKkCqDB+Fp3SII8c9y2Vb9c5vR+q2A0Wub1sZ6oQQP6D1vkc9PWavaz9ZKz6KiuhoG
0OtN8oHUmLPP1a0XR2O1Ualnmawu8m6p0LZu+D7IJDQamLdcN28X5YBdL4GYgbTVmfksdwn/4U8l
8n6wup0Hfw8T08bMdMCC6NERiM5r2ygB2UtvVKgf4SidMo4Z7tUWIIFLZxHp1VHvkpsJWXGJouRA
bIE1GoaUftVpAXo7776HujMr3DhHQ5Q8CmOVdto6dKNHIcHRJFEviGntqOUq0VxamRHlrmCHbBis
tRS++LLylFXKVjbLZYOWyg2S51KK4KJX0REi6cz1Utwd5RmL6F3YoljPkzHXp/7mySEDv7vBnXjN
zYVfMx7gQFlLCDQXVhb6KCfLXTtY1ZL1P01n35Tnsq+R/eWp18KOacpd6Hqn9EphqspxvJMbsNZd
IADpcPSqqAQbNvYIDA9QPXpV1Mb6fLr0JFV+kaKCH9EiRVoCIzSuoCPSK2NxaUz/5sTRFWcm7sEU
eRdS6CJ9Nsvsiu515bfJYxKH33ITS0ijwxihZsbVPraHDDblhmQJu57ySscmn6WGgEWL0a13DWs2
bkNHcDurpPQKafYKnpI8t7fe9XYRgXMzJeY7wPQhFkCDfIIT+V6yy7OZMOR6KOMlOT4Zmn2x0uBG
7hI1TnIYMeMfCqci6wxbe0/fLfduZp6/l1W0jUbmlCP5t1qpQEcR11QNerhIMe+DeHkt0vCO8nK6
UFofwZZakwWRJVcAKh0dH9Bf6RGxTBSltzBZtmmZzccjlaiQMUdDittVHFuT0zqKyVsIEjg3tgaL
TI9uamDo8+mwoFjGE646y4YeipSC5klHNLqvrDMsDtD73KU7sDgUOt/SR3bKFOMezRx0QV96BpGI
4CV2Xrh6vhNAUYJ0ZJqm05L1maoJCTZvWfcPRhP8MCttmPfo70C8hCtFx/8ZJj+SJgIa2/s3w2NT
lcSPrpsMzsKi4dToHMGCs9JJh4OF4we9B7+nITqclk1JZrQS4WhED99zCcwAmCP1G5u5yQk9CEMq
DVlBgIUrGOkp6FyhvsFdt9FUK9ZP4Ut78qjKWV2w0aD2b+PxSzMWCEQ9PWHmey1jMgJagQLUN9dw
mjYlmEl8Iz9tXwtJWoiviRMfCsuGRGnGJ88E3ATJUu+UDTp7BKHoH0vN+KllzSkrgy2ipjmWlYtM
BtCMecnKNFp/3dku6dW3vFOjmZzH1zi2H32uHVeVZWyX8dXuOSJWBxq3k86Fod2yeuxe4QKkaf6k
Ks6GCw8o5AAsFQU65SEmQWR498mxQEY3j8ETaw2g/4jBziiKbROZay1G4mFyevW1R5Ao0+pF1JCm
iiC5kQwCLQLu9V6stTMcKt91QsMwuWtgNlAYQEDlZAyV5WBZx8gFREHZEO2K7qNobu501X9rMyOc
tSi0c409yBRIV1r2YLbtm9CesB/epusTn9plUPqZjF4PTktD45EKDf6sTdzwCNYV05nxMPg1/0xn
M3FP885NHrwh2XvIdmYKrlhw0iqAvupR1tITYZIs6pGDNM3MTNu7Dk7sbEx04FSaqR6mthgq5Xpc
+lTtT9Owk0Ve5MzqCv2xMc9dUHgLgRxsp5hQHQQXV3AXA72Zs7TacFUyogjfoNSUbnNKHmsDSoaa
u0uZcBQwhUzvjaS7CP2qBdy+jAgbuFIAnGsaIkLdNFwWKee1W0VQsyz1wS41Mgs8Cn9kft7AvSza
SgMuqBGckcYnh/bfXM0CKGx9skNrkaa1slRkekFGA0zF4iZnFNGttCwU8hYjOOfGMF4+Tok+tc3e
bDQlc4MJem73DdN7DqzaIuhPSgu4k3sSTfTUZ/wVSsljCrt98tHqMXE1pVkdiTuO0KPoG3/tNAnU
LxmF6cBhtseBGA4WgIgc47t1MZtRexpgRE19giTGy7jV1V3fA5FrIXGpQm84jUHHCPiMAn6so6EY
A2h+lROHlIwANZYlJyfHim8uK9SZFbBOIUoXn7piIF2wI5g3qHw4+X2Hyb58jExE7TbMqNRDwa6W
3E+ULMBFQP60LLGz5olakozZBRSmJ/2gTnxoGqQk0k4zFIzxzjtOUSDm3s0VOLwNFkAdgGt4Lg2n
uIDz0ednuB/ogEWPvDZrMZMqzCvsewxOqHh646IExqljlhUa8UkW3ELQ/HPKwuTjiF8lyQcOHl+r
zrykXQw1gQDZcfWAXvetyfDnjLemouB2JWsa4NP62Nr3KP5LDIncaCrop1LMfUXFxxh8V1QqBVw2
UcbTNqaVkKq9HI1GAeMie9yotB7uuQEuS4SU+FEfw9q9QT2PQCI3gGSR/gwMM/gPmOAjG6TGx/+w
IljGkX8rC/syWtPlqp/XnntQUn0jc7tiLZDvqWUyQHOqODQgufBpR0QcXSXSL7gHlmXuP0/nR1Sy
7Z5hnTrSJlO8KyEMNlap4DZenEzfrnnu3I8XK9wPCjLFU+aWxyywLgoBm5lOHWL8tGr7j+T2lEZw
HX+limojwYBXYqlBgtALKcTBt7+Tp70S3scBRjB/jUrrMo4OYa9eQnek1KRX+mEKymRpk8sIi7rv
fgrOrk4Z/cOMo59CGgk8DpdH9tp4cMq+vLdj7zwdYZ14gJlo4m0i59iDEfTE4ZvCALdQZP/qOy4s
EVSdTvQ0DbfTZ8zMhrkH8H8813GP7LFknkKOLxL2j+tH4ze0GBuKWroggNfnoklPkZyeKIAQDzQO
YCXnU5hei479HH8XuGkdaAnKAjQIPOO7Z3KzYq17zevkKsHYniX5FfMMg7ezq0cLZ1UTh+WNDWmE
4E4i3aH+OvhJdlCc+i2OH5k9obck5JnArGDPQWVZjQCE4efNVl0DDSFSRM0hdMZ+QcL24qGpmb7B
9FUiG4ttvkn0YGeGI6OQMy8z2A3C0n4GxzjntCAMcpYP3+B2ffcHbhTj8DGNFJKbXGudapeq7YZg
4Ej9lKP+mjO/1ET1LR3UU+H2WzsFm68y7/GZfk0XRKsz1oxXZprE30tYpNjAKaCFpKKzD6oi0Og0
+4gle1LscZhsikFF7bfyYoJ0LLxhWsr30qCzIqlPG0JiUpTYUP4iSZvRIJm3ZnU3GAl2qFjClzZk
h9ZXbyKPHyH4LW2SSJN+uKgebNjaOA+2WAqKFlW5H3yutiJlIpnlp8B2b9wfToJpkegVPG/Z0kKO
Nt6ikUZfXT3aj3NFhZxwTS/VmaHHS0oE0wy38fvbQHywHt+N1/80MfLHu6bvsX/5c9q4l1iuCE2w
X8g+JLspK2mYM8EuycPMDAyknq0x3S6GTaI2jAHMbTzGyrhg9BlvfSR7XmMpuOnY5vUwP1ecRnrs
3iijzFsj2stBeHOl5t7fjoN9oGioc9BwcPmVdCdmQTH+HCbXQE9deBYd67repYry5jC1W7gNS5Oi
/IECnGxWEW89qMdh2X2LodnnIn9rdUauqJ5rBMWZK8se3qyhPEc4szyFlEb8vqiQlaa8jmNqys8/
sDtqIZ8cnTNlHDPk3LlIsvSecYjHa2O8asO4wHta8umOug5ngNOV0Fm6B6t4cTjdijje49q9jJdL
Ytf4rfzzOLgkA0DOjinKtGU/SE7jqFcU0bXxucmFuOyPYLu+KWZyDUHih9mmk2iwW9LzdH7bjhTN
XfTAEHRXxLOin83AadjSUncZkMdfcKiT/TQZTZP+R4RBc5yhjMff4zRJscmTPHntMmFzW+7v9RGx
mgJf7LPiuz6SfoXEGISj2Xini3yNyb6drndwlyBrzHSOBr9lKe9dx18rTKIF7nFy3WVMel1ZbiFw
RHOBY8OAKo+6D7N+2tPRTE/j8ejK8IYb98itCV6MsyRp9Kn1vBvJVNd6rJXgWnpE1XSeKtNDywhm
tMadmzZP4wGaTpDxbtK5Lw7Jlgv6YFiiuvxn03IrrS2OQVdxOfV9SG2ee74NtRnRv8MNJUVx2ACv
QxZCNDUBq6RlZY+eEGcsLiGZtUO4Gl8j2cJ7Y71NwrZD2BIWl02UdEtJd8eGP8FpeepxVC2i27oI
qoMRe1DRrO4ONCuUJs/YwrFIZlJtPJMbZS3qkP3IYEB4Jfuot7jX4E6tiQFuJBZNkOcIduvAB0vc
C5BCDnjiuQtWJCPdmxXx7hIWArO0SiSg0lwd7/bohCvGUFg446hd4fVYIzhH+ZPZ/gZoDoIyL3rL
Qom1rg463MgraogddyalhksOW2sX1PI510mdIgUUEUHuYSqgOPca5Ea+q6ogmQV5Xc27ti1mSh36
d7mOT0Jwv+zo+j/1ef6ku13xwwuQElERc5Lum1yAx6pKgDqlHYM5bE4KMPhznkbRymJ+cIgpA6P9
j707rAyYMdrkva519YCQ2FiTg/cTPpx2aMenOgPPaeQepmcwmd3JLWQH0FwStbSEWsSfdw4EDaKv
NXiaByPL0VRMUza+UHocCVRN6eOZGiuzUROtslRfaIazkiHJIKrKGOm5t+MPCVYFfk5Te629fC21
ykGHWTTtzf+3DSuk8pc+e//P//iR1klV9A/vLl33X9uAisxP89+3DR/f6p/+3/5RvH333/7lY//s
Hup/p/kDIFTTQXTKxDP91kFU6QXaOh14nEUwd8a0pt86iKryd6Gr/O62oAHD6zRhyrSuvP/8D9Ch
sm3KGH90C8oV9ND/SQdR/XKmKaZKVw4WlUmQlIbp7Wu3J6rDUGuleK7Y+tUgX+huAtX0ohq2YtCM
jVliM2p1SqCN53tEPRFw6ZZKdYQaMtC8k3667RhtUuE5y3Tlrh+kten55al3Nf9UwN4fBlt7k5Vh
HOdcwHB+5e3xt83tFsV+nvQQPGmyHALQ/wfWH99DvdNWYSe6JbXqdEkm0z3q3PYvOl1TkPov3bnp
m+u0JW1NyDJw1xF69EufKy2GKM0TvC1am5HTSfrBHBlrdupNN1sRK08uXBKJLXwPDH0B9sUAJL8p
CBLw/LH3RFBOKUdbisHB2hvcYl62TbFXS7pPIEP6k8/SjRJ3cffLCfZv+qnjD/Jlt03AXZyYgq6i
8jX6NWJqP4S+m85zrT+oVSZ2iY+niICthRo6sBI0JpVQQ/4q5JXT9Mvf1Wih0tDUSSUzDeXLkFTh
FgQ5g/iW4Cxt1RJOKUILeLSp1oegRbirL//8i47ZYn/8opqp6qDcNBVSnfz1D4YCYYsJNGqeZ9Q8
G2mh5GdPIOfKNCf5i4Mq/vXb6ZCtIMdZFLgN82vTU++sgGwPC6E2AUM7Oe5TKPL92RHInLUwNU5K
Yje4lFL5CY/YEpoupMrG2Dut8q0OhHzPHAyAk0qEQTYuO+LM/4vz9V9/d5NgYYYPoZi6Abfvj6cr
MDTHqBw4o1WWBVvk9QYyLLD1oLih8xFLn7r5kX568BeswK8aA64TlAUKCwCLtjDBQV/+cAN6xrZz
rhPIm4rWvdgE31wqtY4vJkhaT621k7Be3UzSHm0BWsa0SPIYam7xWho95D2CHNbQ4Wp6WDdy9AD3
4eKW8z8/Xf7NT2hxp2TQhMLMnXOEN/96PdvoNzymLxAbhlCe2RSK91wZ73Zh4luxCVnACyufQQtI
RozxUE3OtSRjBytFeCdQ2q3i1BEP1Xump5cyqKy/uKcrjOZ/PJ8BLWpCgbaIamQ8qf+4f6EmOrQi
FGddtb5TWibSSpTBVDc9ZQlbP5ylXF1rKB4RRhf5PfVZ6zhEwiRSH6wMWhZHbfwHv65JcQbGhGkz
tRJJ3W1j7MMshcIInTSlJ13ylk0br3JwSz8ou9MBiENzpYVMEie4bZl0f6GwmFQcf7haOUVstA6c
JLpscjf547dLDTmzjR5DQTN2/7rHVnLLnyEUBjcrl24ob91QlO81poHCC6++Hj8nOdg3oML7Pz8P
1C/6BQW6pW7IGieqRha38nXcUDI/AwttUWfvuG/Y9m6oZPzcrXxh2PTmaq0iVk6lvSHp1T6wKRqV
0T3wQGM/BBLZMxrhL3AbWcia6x4pzzfC5BY9tuyjRuyTZgztVunJPWCGOCDHDJpT5xCJULoEZ2lM
42M132Bw7ICN4N9WjBj9g4AvBtP0Lw769FW+HHSd25eAoKRA5bO+nPJ9KWPmkUYHkYlgsOcE21Lm
3ziGO9xppSM9SmX7XtlgswHAr2CMaLOW1sjW04Zib8HEnZOZYm4LJb7XwDUowjlCg972zHsfkDX9
F2fnsRu50nTbJyJAb6blrbztCdGWnkx68/R3JdX/UXfpQwu4E0FVRZN0ycyI2Gt/1l77ohRIXhqq
gBxiEXLAwfjl75sk8rFB5aVBDHaYbgtPxAct6e7Qv2PZFwn/qusSeB+ZE2P21Tx4IvGP5GS0rZ6D
CFanlwEOxGvRdt5Gd+yB2Yf2tTKi8F7zrXLD/GgTRaGzq0dDMDeygWMT1MERwhRnZCHUfjKCvnaC
6lo4sQOoqXGOdTwI6b0RPhdAUpZpxxUcHGxCmsSdjnGf12sXitumosR3E5Z5/xCY2A4Fpgu0D5LK
khgVcExkb3uIYNMyRx6w0dA5bkPdfuqKDnxg3X3PUKQu/FBYt5Q2/hA4IN6HkHnXeeLtcTgX9y4+
eYXa3we5a+9VI/rkTrmcUPDKUOVA0vJkJ87r4+LtXedWAXmYqZ+bS1uXCUWHiiNxRe696751KVMl
QBDZMWBOumRUxKBoNK5V4ZJxjX6mmWLdFYph7P/9rF72GtQCWZpKr63pqP25iy96jbG2W3UwtXBJ
wATKWsHOW0NlymMYxpJEbLXVNTJ4xWjhSjWepZVw1k8/MR0i1dZ23/7dnItXrGwN4ymGHCh/OVGX
raGItgFXVEToJTV3M+bOglNG2KjaxJO6HxPle9vZ4hP6vSZP/R8PMUN/pni8FRAxw+VmBPL3Q2G5
UQraAjE2QLfg1p86dBNUD611SaM2lO5rAQhiFzJ7Rx+PcY9c4N/HrV3wPd+aIBug48bjUuz4dxNg
8HCn+oCOo68ase9kFOpD75TGQlYCnwaRrzU7pEjHCR4cnaKlDnjaJ8VyF/MQmmCYLhVnmmmBGMIy
4e8m1JZT9fEogEIp/Q/foOf0ivYHvNThk3HCxWtY7siiJM+k47QYUJkXT0I4RtDdqjiA6RRj/JE8
IR9aks7QFhXww1L1GNbU38nrXf37JP+PA7RtzVYt5vTEgSn8/Gt40qsUXdKXKQvgjzFIW44Qm0ys
YuR/n+zqfxzjbA7MJWX4xqDj732lhNXj2rDDpTAC2JBlNtxYvRXvo+BZzboXcyj1c1nH5i4ArLtg
ZOleAWo2sbHzxy+tLhliYfot1AViCc0YbtEbAxWHA1OdKb8LV6YfODtgbAgti847KWa2RSoDgA7n
UQkQS7a1idOWqW4Cl3gbbMzVCFNgieijyUuMHareOERlgFlQlqyFoeycxlIBqZDx72tjWPmhkRD/
B7BXBMY+aYQOr3Joj0nW3mAlOi6HMmlvS4OuWNcnn+SgMq39oExfatuk/CK0ug1i9O8uI6krNLnT
FQSR6ZMrejFn4E4yJW/a4pk1Vab4F3dS3nSIa2so/tHkwaKp8WyvcPrq3KfMbeM1lsOfVZR+vIdM
7lgGuCbXlNrfi+saTWkI+5JBjFZ2j07bP3ZZ+6jy/7/vn4+3jzQlkaM5TbM19/LAEC2bIg+REzda
zDxHMx8CuxwXuUv1YeOvzYCcbV1cUXNTfNILfOiBOaW4rFgOtcIOZ/byAFvVcQGWYvij4ADmKe0i
pFjyyrXAjUWerh761l7Ae1//+4A/voeIA+jUwfF+9HBRudzvNNoY0ukaRzzq1DU6VO7ZZBp3iSKy
o93gKp87SEOQSca7PCwL6jw8JIqDSLcMN7X1ENY3nzTpf5wK3om8hFwk5Rz2RZ/c5Ynik9oKyCfk
mBTjCAtvvjqoCpCyyXbvxjgidaOW6TmkFIuchNVB8izRghRUjkU+APtg8o9R79yOVRMekgzTewyM
ut2/G/qhyplHwOFBwOzRNQhMXd4tmT70Lrz6gLoVOzm2GeyowO2HnwpeayNcGeCk5ko0+BuGiQrk
2sqGHd0fTnSx/30dhlhAE8KErOC3Rwc61HIEYXSKJodZmkKyegJ3wIC+ZVHbO6dqG3wyCvn4HHOa
qVHXVNCgHMrFKDrLoLN6qBcprxwfUXnto5rcaAODk9UouDI/6Tc+PsU2hfDMk0xmD4TxLm5yLYay
idGzIpEh81Ps8iT//zzFSAyoD5CxAldl4P33S6ARlLTbwCKW5H+pyAra5xH8JpURVX6ug3ULa2EV
qG6CPiZLPnsDse2/xzSg8U2Ts8rxfRzoY1ftBoZGWI23zEF2VBD+Dp8f4scrxz1nEiLXiIQ5zID+
PkSU8lGNQ62Cpj8wDk21UzwiEoV/Q3I1P8Zh8+Pf9/rHK0dUnvmWjMwymnYvTilODlEVN2i6qQSj
tAofk6Upaxs/PzI53Pn7BNIBo4mkqMKklOVyT42TjVERu/6COAXFfajg5+Gg4ozX2Dmbm38f1//Y
myujibaHhoSY20Vfk/VFOfr1gPO0BZa3hbVSE2ILhxJDbLfuPrk5PthV6bDkOYs6nlgGPZspT/Mf
kVemiEjUQygxMaYS6UClQEb6dGkL9G9Vbla3lZTH+nkbAyxA9jZE6bfUVq/s2q9OtV4QNXDya+xH
edk64jvZtpPaZLsCXsmZ7P9qSMdso+e1fVc0pEz/fa4+vhxpMbF8jyAoAp9LLYk/4gjqjCCu9SYt
1xQ/oRGNJphw/TDt1RCHATUYoN8bxl1qO58O1Y2PN4ZrU3XFYF2DWHrZeRjlNGqhT2fVxa2/dUb1
+zxoQ5fQw+Dqt0JBbKBW+r2aqNPeDCueeDP5JtrGoLAC9NC/z8aHO4eYsKY5JvEsVf8YdEuy2Bt7
21NAPbRXnIxopRDnAg17dECMfjKL/fBKZHICl4bCIJ171DIvblNlAiBqsrdFU003BBMaXjlPArml
kdxjfW5RmO1+dsIv0wQGgRXKE/B38+SQiLHB3zdrK2LqAiuIgWNtma9FL8BMZnF88oqxX6PCDsFx
E4FxYUx/12vKwmLoPaHrvZDlFCewLoBP84fRJheiT8Et8mGv9aONGEL7nIErJh8sPssRfJzQ0Wjy
SnTB8616OckZWqN27aBEBBMKjGTM/nbw4F8B0lGXHjZfK3sQzkbEGHI00JAG4z7RKIT5973xobek
ER7mHSiueBV8GEaqMaTLojcY0vtZeI794ZYqtxI6rRt/Mga5zGLJi8TODM/kJsTb6nJg7DOnL2Lp
NDG1Ybtv8dElmhrYABnIwUyZpawGOp27Jul/diGa/IwAziF2uvDo1c25brqWMA8GQ/rUDIh/qdEO
1TC/EZp+DLhQN3Qt1Npl1CJT5ydNscYvmiJaVBhjscpzcW0nunoVCl89VISozDBHRtsA/qPq0NtQ
DQawMqZ+8d8nWJMjk7/eEtyWZCxcZgSkLyzpPfhnRwpEvBJm1Mt7szE3jOVrMg/damDuC0JO2w8i
0/AphZHqg/ZZM8ENb3JsjPI6TW71MboRoBL+3SZ9HitfNkpOGzyyN3Txlw8MfL4+V0I6yLZCnZAL
d+m79he3BSdZuQ2Fq/l0Rfgb1lREbQchWe0kNoxh2xu9tW5NgwKyoFV3UUvBHg5MxR397UuE0oyq
R2XTxf5zZ1cZFRJFf2+oGlCM2MiviaTpi9T2vuGeo99KtB2QngWkmm6X1UC3FGxhBYqml6gP9G/c
tf0uo2yNgem9WXrt3aAoXxtKADBo9/E5MWAMCgb7IsC7rbJKimcZL12VA4WSbkeGg5ezWEWdJ65H
CqPzUkMSjs2F6EbvoEw+XgM+5j5uVhjbCBzOWIv80VGwQscFpvIote3Jb8nypVff6NIrNYn0XQwA
W4TNOQsd5WZANEngEwV7Logs6zxCul8upGjvZIguPjSuCn1ZVD+Q4fTHybOng0dZ+zET4dascUdV
LPWp65WXVtOi264so9tpCH456amLiwkEqNduEip3Fog3k+uipgwUo+BhAyMXVbURu3vVEs991pqH
bChyXiNAZ90uxibOr8eVjeD+pGntYwhx7kHhLb9TIOWv6jEZH8PaEaRU9dsmb36WAxXGiOawLhQw
akwDy+pWN4NDaCnWIfYShwIkDeU80Yob3SioYM+LH5iHF/uiBF+hEoC6qkVxMsr6qDsVADjbwl8A
V5ITnbBYG6l+Bl+Cj0f+YlcTMLzYMc6uyG7c3EG91cXOxjd8/4TP9NWkGcqZkMMmCXQUGFqpbpsx
cM+xmzzEVTHu2sT92TaxvTeluXBCEGMgw7do87g/xYGN+MOwrvvWxM/Macsvwbh6w7Kr1Y10rlwi
ZjS2IrXsXR0yF1K7LtzrxtCtCiJfxIZ9A7iI8R0+FhXxYcGdCsL5KErKiUGad9cG8iE/iKACN950
7CaDsp/W1a4NJ341PJhQDjWLxyodV52iBke3TcqnvEIUx3snLiPQNRg5oYlsK8yDTOZ8mh8sKINN
rpO0/mJleXHtJfYv2wqL26bGRy5vrmuZzhO5+svJJJuJikfTPjpt5+NSp9XnUBvunQLEc90Wzp4i
rV2nOuP95Cr1GgTokmmafwbvm2zSsPqiQMc+ZAJAdVCejehIsqGj2hqXCfC+VEWm8CYnYNw7w9KS
G9Xr4RL3ymdxvg8jE88ly0BkmZQpM4TLV2DNwHWIW8db+NTIBxrj9TIstTX6oGhBMz57BX0MIbA/
OS+Qwm6V5Lxszx+DWr+fhGrrDGprgxif16pEubA/6FAe7LxEddYUBaAu4+V/NTQD2rKE+9GKnjoL
7Uau5NSX/FeHcvPW3/7phPZhakRzGKNSIGLSGTNm+rs5Lo5AFBDw8k0saA8UBRZHtU4xK6Rcr8SN
Zu8k6su/d3k5PKOzJeCo4QJICMfTLxOcRdWnleNbykIIqH2mTyU/WDjjwNDD3PqAy4UODjcaHv+9
28sLzW4ZFZK2J+tIWcRlBUvsKtFkNewWe0Vefy4dvhyPu0TN7/Lu7t87+xCtZ2+eqnskmBltkO68
GIP6aaS3daii+sjb4uhRSX+KNBwx1TYbV2CSUPcNjbYtkEuudYPQpKLF0Sfv/ctrK9tg2ETrZTEG
AbOLgIVZJa0/Gtnv1z7G8OHaaOEBhppClT4jgS5BdvvJgV/mCOadcnPbNqMVQnQXN1SEj1uBAQEH
rhBc9WNKSou4X7tFh8vnqC9DCz/6wDAIvgYZxenikNdFev9JKy7HlLIVpHa5dQk4fZwXD2MRCMtt
OXR7itejUyGpZWZCxU1F2rxKtpmnVFd90WX4srn5Jh776CzhUwve+Pd93rebqUXTCK3b/mRieJlj
Yz/0NyQvZDxCIyB8ER1ASuy7Y0H18Txnr4Tb3uDrtS6r9qFwXcyA8JY1texHnWnFY4TWooZuTD4p
pBzzWcESkxp3pb/99xm7nK7OjaIiQlIndHIrF/erolRaDEfUp9rdDc9+S53BZKnjY1IaMbBC1N3R
MKwYYl73Xmt8Mju8HJ/KnTMmJzpjyujaZVwhwd4Mu40WPU1P6rnImJ0FhWd+cuJNe67V+nPMySVW
KZjj/DPdoDjq4omoK9yZwmJiR7lB1xOLQ+F4d7aDXiHZ+6r600ioKU0Rwp09I/+J5fq4SAP9lfjY
d0pbv3o1PjGdCdhsnFYwIV4Mq5t2NcXxFZYUZymJz/3OuKqUQxVOv4K0yGUMvtx4pUOwlbkn+txe
3Yiw6Bd6kDv7QGocAqvo96RmHz1F/8kUmuGrH3qrxNOKXT7grhDAb5tMfJIQnEE4pqjZ5aFfp1N5
pTF9O3NZF10R/MAKsN7V2c9YVzNE3X61JIX5XUuaeKtN2qqRyswwz89+0/9SctEdkIK++JHf7sxW
HFV7fG3UKcCLAxYaRSOBK1m5doDgXcckkXjkyc6mY5HWh446qGMTYuhVUFgUUtJMv2pftVYFTeBF
qObPahQvllV4+yqG6WMokYKBTnVFb7nGikyshYtFspXe2T0BJdWIQehH/m7S3B0Ob+mmawnJgEtF
rUHl3E4M7rrhHroy8YZVY2ffdNiYUIvVLBK7vB9UE1ISYOmd1+uU6inabSTGh7z1Ng1OEhoOcOsi
MY3tiA7MLoO7ujJ+2BOuZqVXX+m1eBxib21Go7eTfEu0CCZWBVhZYH2rxsDmNDy9a6Aai0kd0I51
DkxnJAwLe4Lc1qJrmFy8qCmBzDJyd2lv7K1z2D+FVgrslpksVX82Lkgw7w+2UFcOwF1p2xwh3kjw
nsIsCnNkY+GU1W5QieeFocvAUUON39RwtQSjXT+som0XUXhgmCM8B2m71fhbJByoxHQcuieUQQiT
0njbtNnXJotfZCR+k+fBNo3A6de6AyOhN7BlGBTvVIbBLyYW1EznxWvXjdEyMbpibQTlq1f4z6aZ
Z1sqVZdjgMx/rOzwqsU7uuxfdd+sT3U4rSoNRdxUc4ks+9Zxv6L76HYMJKTHzwL4u1hoqv+LAvJN
w3O3mkpuyBIrqVUHBQpBB5MK7DHXeg6jM3VgbqhFu7C6DoxdWg27KM/hVkz9Ek6TtRT5dRJH9dah
SGLVRNqzGpPgKZzuDMM83YR5eqDiDOMtA2nNqO2mIoRNYgwwJyxBlbkxHHSrFciTy/vRxoONQMHC
cxZAPArwFRwoj+FDykSxJ54JrvNeSbpbBI3Xds8gvuCxjRq06z4o5bVhnqHsrDmYiJO8wgvF23sj
cDYmc01iraaJSFDTiq2dCMRbVIvg1Y3CP3ykOoe8XDQoy29mr2NgmPv5Uo9yRBSNcpXEqFZcS/mp
O8mjUsXTjcmT7FZJeDfmw40j6p9+bvf3YKG/9PRjKTPXlyDvNx1aTUUfva0V6zR+qtZQv+GMdg2J
krIX0CAlhMFJky3Qq0y0VAmExkoTzc8YC0hKlcJhlfg6Rn7ha1eiW7cLDJZJoULlabd1ZcPKnwD1
plaY3dQhJC849j/1UEW6Y/jVrTO2L+Uovoeo4hB7Jd2i6rTsDGUkS/CI7Sz4KCiISnSQyQ7rTUpn
8hINoaM2S4prXGyzW/WA36pN/nA5tpW173FOWcScUaS73cLskZa6WCvsuy7GFqJQXkCD28tBGP4+
CSdwQA2j1zh8iq0wXuk1au7OJn3SFfdaAwultTNySTnEsC6FWY8d6sIaJeWIycxG9Y8AJZ1N5TDD
LFo0SdXwUNftNtDjfklUBFVtq/Ie7jZlpz53mEis6qG1TpOdWKcmbXo6Cq87jBmKRQc7pj4QV0gI
djr1+994nZ/C2vWfLLotPGTdZytTdj5DM9V38UXXe6DNo+0ckrF8wPwLR/gh71ZRZbQLlZD2azLB
0YalQtVSWvYnSdgXteYdu3BCGYc6dh8QsIf+7Fdc5EaRCi6G1TiObcuQQiqrHsuDIf+UpigBu0Af
H1TYJ6XpiLtKMAs3ouBh/hNUcIrHwLGOQ+JdVbWfRAyX9F+Ae/1rX/cIOYTBcf6UURNwPRHYomiy
SgDI4X5GL9ufM7w9TPnJtGBv1KEyKZtKd46uYbi7KKoHnjgRPGcpPaaptunOdeLw2cuLbtFCMT5j
8hI8F/m0mfJA3E/kM+4DijD1rPtR17nYGY3enzT5Z/6vt+se11APt5zAHsC252axef8lCIPhNC8z
f/e2YIqqbkuO4emP796XmbeNWJktNk11NRbNsLvYzLzwxXfFhCnLBDA7t7xVgfJnzyCjwUGUP16O
xRAqRk0spvnv+0/zf7mT37RTLHaIW0Lmen2G5WnWVKCVcxSIaqd7+FoUunma/7z97hrdr6xt/M38
Xf/fr1rakxkP1HKLmnyfqCL/Hqp0Y0lkNbew9ZIDb4t8o2m594xcex9rZv5diYMBdS5Fdxm1Poee
N/TGDTz92SjHAzi9/Lsf1hAEKt+8dfCH2fd+3G5sO+2fsV45zttwO5jD9lj7t6MnzL1Rf3HdCTFn
r/XWIQX9vfQnAyg7KqQXp+bZBqLwVI68XcwGi7X5+xCrVlRWarCbPxolsPA8MG/tarBvSwDk89dU
h0S7KcqYrGdT/qI0DZXXGIyX5XAXT255rsPyri+N8F4l23GfDBEJwNiL9iGIVvA90XjGvPemUrOk
WPo+PlpjnHq7eeHYEtY56VpK21h13gg1osmySjuD8Ul3K4ETj/ovJx6KnwGcAiphqvwekC3WPwom
y5qsFhWtHawqG//Mqct2rhaIn2MWPBLgyZ7tAYvQIMEYekD4eeoyzcRKcAierCj8Nm82HAEQBdb4
1SqzadlibXYTDTpYj1h3t4VjJneRU+MxAUf9h60f5s3HJcZgTjZZ91ZXA7HRuwbZoatd8f4nAj2k
6qvp1dBqaDZd7G1NlcwzVl4+7/KuOleeOh4Z9WGWEhXNI8U6b0fouf0SiwrxbfK6egkBVLvxGabs
tETJd0lSccOUJeBG4dUPWKrCa6iGRSwYK/qYEj5Cj+ipy4CVGsZq/ug7irbKm1rdzr8qA+qkOIoC
5FYsnKEb2JqGTzBafnRyU91TxYM/plwX01XzOFRcak+1s8fe4G3vR+Pr/GODfOYm0LLDvCaBlu6e
VwLaXbYz/6ncx3Ec/Pt56altd52D99+8JdPQnzJbwYVB7qbsYkY2PpqOeT3cyjDemRT/7QAiR6tX
dTyGu7dGlK25Dgej2swLp1FdbQOmcr8PoHLTfZt62nJe2I6J4qm+QZ2nbJaRRMMZJv+Pws5N6nOx
h3BSDLMWYRNABfP07O0PGZTsRA1mCYGuQl/yvoyVhFh6zIu/fQsgOq5EfZxXed/CvARDzuzkxjo7
ePtZKZQNboZf/9jg27/zin9stcwoulPI08D5oSnm4LHXD5uTP3WDvYbFa+7nX9+PY/74x8qREVS7
POf6ybXef31v6PzD/Of9WPIUMSB4doxk5LHMC7815n3p9196bbpqoWXv6gZPiFgv93hhG2dHlMa5
L21nXHQuBShIB6OtInBMPsQG5WlNda69eqi2DUMe5HLQtWqn7Eco9v+3tupjBlnXWb7+45f551Y3
tl5ZaYe3TZSOYe91TZycsZZECrnreTm15jGo0VQs4x5nqMX7tudllCl49aqK18EIf2jbpWl70qng
efuo4CSynkqrW3ZqeUVx34CnXF3dCpkXZ0B9TQE3g/SZJDwRYfCnEk7QDCCWi8WBcYuzenjqSIQB
8C/tOxc8xvHtI76SD6XiYV0uV5g3CY79MTfb4fi2SV/Vn5yQOPu80/lPkIcvzaBmv7dh9N0rUtjw
bYm3ZiX2l0Cz3cPbXry4+ha0wji8bbLKgh9+UY2/P5ZD+5PxV/N7YdKUuPImmE+/H6YnjBBjH3Ic
vxuVdqRJiTHv31uFcBXUBdFfKGGSPI2vVL5ASKfu5ybNCxIVKMAgRP3+rWGagvtT4GTV73WIZ4F1
aN3sj+0qFsn7kgnJ23fzicKZi5kP8e/d+7Yx7SKEMLnm7m3bnSHBGXmn7kjzkmFsAVEyN2De9NY+
jPRAb2k9KqG5vbFBRhFbv+xtm29XsClJlrpd9HubzKAh/VEYv30/boO5KAZ9sb19249tVckSwyRt
+9621sF7wDSaAb6YvAv6lBF/lmDUXs77RvBXLSOrEn9sdwiSFo+UOt2+tQ9v5n45KkG4Zd4H7Vv+
ITHK+2pMPCbxcrsg87Sl2wjr9+c6HEz0z53GkFCegxpCCWW8Pfjzeb8tjpzLAu/jzXtbA9UHnk4l
5eZ321xDGs5LGJvcJepda2jUm7Zxa4A+RrttzHUOp90IG4BzGDXdTpXVXGnM8udP3dhU2xG7+yUy
Yf+sw4e3bbTJS08y4M2/PzLnf7PsTiRSf7TIhkrLbtK4oPPnj3KJt/X7//v17WPSWe7ZkkB7ueps
+T1/FXAlZhfw+fv5q4ivVBd3buHh6mGrXXXrEao9My3dKpHDJ/knz5zoysCVfN6Wf6h6wJmNgQ8J
sw333Fj623YHZahvYwnVl9ud9zKvP3+FG/Ife/9vxXmdealOegHIpd6/yuTm/1vx7fseg/GCNOwK
cthWk9YEblSJ29rq3CutiVfvX3mVr14N8VfPicgy9P0tOZ3+tgiUCf8iHF2sQjuGaf44H7YGXPIK
2ytE/EAQ+t7FaaVSG7bLmZdHCGqI6d6U5fu5te7o2ucG44b503ysmnRiKLBk+H1VpFeDXOKPj6qv
/HGqOukMofPV21Xt5Qry47w1P6h++dJMooNkgVNJ/IWktb6B1+puNWk+gVv7Vyo9DWlK4Ut7ilga
VcTSsgLQ9zmTJhYFbhaNtLVwTQwuJml14UvTi0zaX5j4YAzSEAOXhx6ZEeJAS1p4DDowMcbxygkV
S3oPdfEulPYaljTaSKXlBtSA+CCkDUcII9GQPh26tOgYpFnH/FGxtla91KWZRyZtPdQag49KWn1Q
InaiZKF46KUNSCwNQYDHBdexNAmxpF1IIY1DQgcLEZyOf7eplQYjkbQayaXpCIGJOyPEhiSKBwJE
A+yCDlbnk4vZwEoFFn7TBRmOXU0S79ssm1ajKgZceo2kpW6Lf+fPzCl//2fo6XNjNyCo/vtq/i+q
Sjlvl2vMqxm1heomhDPwti2y1WDi39eZd5CkSXmiQOz9+7fNzJ/f15g/liU4L3NQmVDMu3pfZ97f
217M3Mu3cap/eV/5cun3beuKINjZpYf3Q5xXK72Yg38/lAwg29INcF7947Rc7H5eWmmdeg8Yb/e+
7u+Dl8f93qT557JyQLkq7vaPBr4v8rYewNFkbZqD83aG5n2+LT5v4o82TKN77PvDH9/8d+0uGy0G
E1JWafpQgz4264995AIMrDsOPz4czn/Xcl46jyp7XyRPVReB8ByLV63SGQWqZXOTxVm268Zx3Ntl
CmDYbBmhUor8JHLlW9OO3S8OsLBr82cYYQwASk1/jAoceZmjquc8qsuD8InwDq7ZUHWlodLSi/7L
BBAeXlMPeS/ewvAzvxq9fOw8s7kzXYp1kBjER88U5gnHW3PdltX0kA+Mq4PWaH40pPo6ufMwDJ9c
DHRfPMLYq1gZ22soIS7UGWI5hAG66/mHeREmPY+/WyxVnmb9A1dnNBaWD1orwtlxjALzNO+4TyJv
Yw19ezc3a25gY4cEftlnPMawT3FtV0h4Ls2mwcVEHiLJkfIwH7Y9AUXsks54zEhKLBwqj35q/kod
o+6XPG9gup2nMVeNVQRL4wr9ybQfej/dFabW3Mwnv/aS4rUYgpu3s2TGKxs20XcFu4RFpjvdfWU0
5SYqc+9YB7Z3dEhUbDon7+/bCrF0VU7RdzCGq7nF8rqSMyDrwHsRaUdaHiqkc29/Rtz4UtCJxp5A
ZrxXx2qt2nl+BcMw2GMLR7TVaMWSoq3hyVVrsWo7zMFBpFxnFfT/pKKPzZOJl6jvo251qmap+BZa
V+ZIjVYkhwQOo+XdD5pXfU2LeFrjNwkii8FRYgIf1PqopIKUt2jemXDJx77eOJ2jHGw67AMvrC8U
zlO+o7jhVaeBM4tzQFplBUFr7PLXySlfo5ipfwNq3elxDaNoMd0nqZGR9NVrSBxJfxeZ4qDa1A9N
MQTv2AHEZukFLC4IJBu/Vg3E875xLqfCPEv7Lt6JEd6YsbrL2kTDe808DJrxGHZsh+cguae+SQJs
yy2S7OkuLyUGGbnc+VAk/oM+TFQgGhHedjnT0TatnlQMtTk5MAC90d65ERp3t2siXijJYxfEwWMF
3iXIRnEvhua70sGW9QF8nvNQrXnRGgLDcRwmqrG4b9yxvEYoNG4CQ2m3pret0E8H5ISIvr7aXZo/
50OprVAQ9VdljBOXpUOWoGHKtqsb+wbHNRygsFL74iJA1Vq/fCgkPUXrne5gyD8Ek7RVBWDFlOwV
QzJXRvtEPNY4z99QB/Yjd+CzdPIrFWSLJtktpqS45JLn4nFezxUjn40haS9pd9NI+ksrOTCaJMI4
kg1DUiqKnVdbMmMm4DGjpMjo4GQUUQoe8Dw+t2KIz+UISlaLkB+l7oQMwYmSZ1VnGND7hHF1ccra
SjlZltJjcCkGxgMPbk40zoQh8ZygB1+LpIbLwnDoDixZhDYDhjoq+TJTlRWSO2tXxIX3XCXRregV
9TbM0aCblM9afjFiTBfH+6GczqSJqWjQo3hRNr0yLmwCoeeUgvcmV+KDrmI1S+jYBRCuxcDKKBsq
EudbrQVEI0odSvekU4vv6ObOroEuB1amXdNLKKu29LWV06nhDeVTttfh46ginLrtARw6EDYbx/a/
4aSzLJMSRZiFbaBrN8aNOwwmZGmM+4JQz2+7KN7pZvijHPPkKvdiezVJy85INZNtkIPMmE+REAHZ
RD0oNpk8WY3CwKPq/PSYduTlC0HvSzx/k2LGfocWcllCqX1FJa4s7JJkGeCkbI0El2vYUlYikuw2
yDzxOnVmuQiTqCKCZmI7U5UgUs3iEOO/OBrVibj3eqCmYxNT1b8HdWcdgmQCFi0g2PpVc4Noz93r
GHosrAa75Uykz4ynplU/mgemtc4dLsPPCZPeL35cuUti4OJk/PU9kdCXtCn8vSqgKazyrrsJxio/
5GqBZK4s6pXaKNmmdxkR1rAWVqqD408SW/kBvirV4kF1Y7f2SQmM4aSrwXgC3mkc2/FR5/G99koC
qng8O4cyL6JrdOzrSjdWStCvNSvLXssBp8upEPnGkB8bMd12EyHKKR+LnWbU9S5pu3Q3uYF/qxCm
LiZow8NYPcx/0vHBnhgS4ovqHEUUG4/US9DtJkTZyoxzMmyGrixW8Lu7XUMudYVgtThP07BqGRke
nF4YJ5JNbruYChcECrRoo8daz/YxCg2MJwQvvHByKGQUOBBvE067rDL8GnErNm+MlhJczc7XkVEM
R73S+6MYlP5Yh8lrUNgvggxQa2O0I8jZ3ekqZj2YTffczjcZOlIMokV4KO3MXiTQwu7I2zAasFHK
dlPl3OW6uNexh73uO0I/o/KakBhAUmG4gSAHpzR3RQwC1I7FxkS2vmHQPm1rL5g2iVDVqw5fo6ve
mL4ZFBguTXNyrr26UlZVXpKqzvOX2eedfp/85nMpzx00R7FSNcGpynT97aOia8BnYTBL3X0uPPo+
q7qpQpeaRpIuN0aiXjfjUeQA8ccwfCArLW4zYwKarfl3vDnuZ0RyD3H6TvEfVCdursNUH66AahMn
Lq9pq7lX6LaOWtVEGyuFpQW4ipyWZ0F4TYMDodmrNMzBYwlueFGVJ4EnORWs55hULZWPVvcwxNFD
15ZSuFm9jtbzGFvmFzSA2hqhTXOwfFFTQm3QCf0/xs5ryW2ky7pPlBHw5pYEvS2WU+kGUZL6g/cm
ATz9LKBmWt2K+Sf+GwQJR1NFIPOcvdcuneyItFPftHSXoJJ2wzbmKr8hrsc+LYshzjGDRW9RqK0z
S9a3qYK+AZ1Nu/vNjSFdtmucQkfcikYL6SIhR6380NW2B8orgsPylMGHkY2dB9ZE3Cdd3XZmm38b
C6ZoemAmh2rHZ5yIk/CdDaVpc5VbJDgWQa5dcNeoF8LQyacwaboYmVqe1FYfPYdG52dKx7urentj
O36wiQeUY6IqzeOQapFnuk0Ewc63SLwkurtVKTPmfl3zV/Utr0WDdDTdVl9FqXJop2LcNkAeLg2w
2oc5wKa2dU27OREXa7WT6yAay+95ibYmqelVUup94cvECxtm2QFXfrLLW2GcfdprWM6hw3exrh7M
pgH6RRDHQQ+iTwTd/ottlTt4DuJEgT28OvRP6fgSeVm7uXiKS+JhJyIkvTEBtDTIgR6QXRfXQr+2
o2mcFvlq0HWn2m347M58ebPD/JVi+zUgBPTkl4RhSC1BKp8nGT04uVX0ZNx1jpZ9twrMam6+Flke
bKcQMrBRSJSgbbuVELCNMASuUF8Vuww/B37UjOqCfSPD6Uzsyr6xB6AGCaAnrTGVa5meRNu0+9xm
lG9nMAZLxVzXdgUoBFb6Oje0fIuIoDomYZHsY7N9iAbreVGp/dVP1eIlolZK7coebpllkGVXCIU4
DjTKRZEk+8gJgWFoQ38SGtDSEZDhWdCxr0rjCjV2q7QTYv4AMkgcQwZpYpMYyIpbJbfBkguW09Ih
Ez6xUwPyBdLosRFz7dxW9XcEmwDxunLaUsHUPo3M/pFGyS1I/PE5Nj+lNuQP22ek4IR1s1GJ433E
MO22pPKoRH60aGCIj7ekSI8NGBLpJEQ4ENawGXxLnmJKwdvCjT6dsi8uGQnYpMbAj9Wn3JOiF8dS
gIWdoNvlxKIbJs2o0Vp3qE1gJ9vNranL2mu60PbCboBSP8iYcoDe7/oAbYvl+GDFe1f55fRUuK3c
ArJM1caY0ScKwKtN2gr3PrqHuJmGZ9Iq4PFPaIdlOerrAECvV2PEuIV99Fk0unHoWzgZhttLiKS2
s+7rWt8ViJWKMTTPPsK7VVAb3aUqgP5m0TCdSEDTuTSPhAiEenv3E4iASRgUK7sZGVzNV6c0Fvq6
rXTfWjMIdb0xpGc1qVb9DAD/KmQeUFZJZ/UqrTNVYXogfO02Mgh89lNzI5XMebEGfUutofM0SQN7
ZKRygCGWbNR4cj9GN3/KNbzqtrDGC5qNamXMKfSx6gR3HJu3sle1mzEpzjrmporlYPrLyqnh2PYI
Ftvnz9FM6abdBkU9XAYfv5de+NMuK+94V4+5lu57JMbfWo0O84SKc1sLIznxh9aIASoOozL8iN2i
vZNvKi9Qiq785RmNA1f7TgPoCTXr+BkaHSrv8pIoQXzBXGs8dRrB1FPkoPWqU+0k6g+dS++Hti5c
C5orDMV1JeHYl7aWfKcWx5uvqyuGbX+juW++dMsfRKPgVLS7cZtaI6EZWFZQJ3OfTnoCpDBVA6JP
expUnQrEyoj0oyaQp5gU9S5IHr/3nVu9MRrBHx25wV20IbMMdWo35oBqocqd7FQdkVzrr26k1tQs
aHCo+DTsxHggg2sdL2HuBvdXPwx9mOobgCQWAgQD/ZzRHbHFdsdBhswB5kc5uCuGJMp8arhXXpFX
/XGaNwtw3sffTxMaPTvu/FuXSO+jzxjlH4vf64gGKfCHdLaXxK08Sjqucy6RKulDWAhX2nprDb5k
ApIpe93yrSO8D+HF+SDuowymTZSa9i1We0Cu1t0IfUEchLIXEn/1ZLXXHIF/UKjqSUVE5SklPGMc
gRQoBmXTxVPnqY2smcF26FGidFyHwchuUOfOrnKuas3YpUZ4rPG4XXN+i2TpADFvmjvKwf6S9szR
nCzrdjFRLBBtZkNvLKw33bZxI5GHneRTTDYf6rW4LQA9VAiiMkh7p6CC7Kvnc/nSRGef+tfQHv3v
an4QvR6dtdYeVn46jRuCgZ/MfIj3leN0Z+xw5KkvD5dFHFX91qQ3NjdPQVXP7emyO+NzY6RRpkF3
Xp6niEvSUrf2FY5ONug+ZFu9/6uOap4WRsZ9WlJDIjKtwRsXt+dmXixPlwUK+9ITitGu1cHdaa5C
CJOVgRieF0EjeRQ2sl1lAXkxk1JOyOvmMRXAurWdILlJrLFrv1b6WYVdtCXQFUsixOxkPOgJ6ke9
BOG2iuVgXuxMbs1u8u9kEa1Lkzl2Wyn6CaCDfloetamfb4uY8MN5vWtnxn+vn5/+ue/f6zSGQMSX
zM8TVzn5Tlfu/Zyc0a91v0/PTfX/OE0d8uZjVZarr4P/f19+Of9yarfF/xWJ5PD/fKt/vJfcnIcg
y95GZbleGozq6vc+y4Z/fLrl+f927q+3UBPUqOmwB/7Pj/mP13RSMIJSYr8vx/xGPpL+wxCxXKlG
Wj2ZRcB8LLNG8ofG9LvqC5qEtf6jLZGfQz2Mryi1JHN2wLTLoVr4C626+J7kOVFgqCFPTC+Vu0yo
Uy07hK17SoLWfesMG2aJFhp74bjJi++W35cdGKcS+y6m9Jno5oZvUU7boa3EO6X2/bKHSl0AAHho
3iYidhj7Ii6fMjv5YRee5TtYzSIcozkM5HMSF/61RO359e4C8ifSaQo/qBPFW0eV4dEPZf7IbeLo
l3NXWUtMRJG8GpmR7FUr0HdmVjqvakQm6fzdOA2oljCqh6fW9YejMWY6N3zL/pgYeC7fjdYN01rg
Ar4mRVNdQsEIcTk0Tl64+JSkP+XJpq367tTFlACJyjG/XhwqMImplOyZXzGNozS6n2hnP0d59GM5
g65Uf2XR2D6rVKIOhB3q24nR/rud8O82/12yOkAHZ9viNoOHTrmskD4zx/z0mRvNOwQjCs1U1P7Z
TGr9Cs+t/fpqACJ4gOPrjyrkBjY1KgGi/KSekJow3p0P7dzwWZR584pTL9iHBB7sWrOdXofaf1rO
TUGTUnVUmk9aXDRHMRT2Jhmm8cP3Q2/ZA9w5XxIRtNfAQBcOAyzzuNMTmBaN33pXg0gdiG8+Qpqt
W9TqPuT29Tq2yRWtoPtpzxgzXkO7pn0dIlWpCPBIQ/dT2NpRj6z+LXeQvzVWUe7kkMTf0Pdvlh2q
Es8wWb72ObL4bsIi09GNjc5nYhJVpBvxi9lRp3CdAbWOnNTvVntbtiPTDjeB0sanhhT1B8kDdMWX
A2cKMwZI50kP+SdXCEP3lg1a+ZpqXffdJrdlazq9PKRDXb0Mafi6bHeRmeJeb61bHk3i3KpUyqBR
uZ9dD8Us8O13UnmaXZ1pIaJdob75rjgsOzjWMEBxK5wLPhT7qkQVctz5e+EPc0v9qXulImfuCWjR
GTc32UfGmHM50g3azuuGPjqb1eCcHUc8l5lzzcs6e85yQa78lEMiIhP9sDzFAuufWq38tTz7WlhM
y+Jq6k9fRyVhdAxcCI+K1pvFOs79p9xndFXO54xEU++TKG7XXa3/90s4AgmVKBnszXtQo0f4r+mt
t5x9WWf4j66oo8dyjEG8zqYjqGWz7GDjgHnqop+/37KZ79MUYXCtVsOJy0X7XtRcH4Y8fZYICh5Y
gqjPZ+172Y7RKc6p3i9Psxh2jArTe7c89QtGo2nBl1rT/H7v8oeTtNmbsEPr1ljiYzlz36GUpZsM
6ns+I+KW0mvaXB6WY5JWfc1E1d0bEzQQ0+n56tW+Y24uL3mdSxR8HIRhI9uZlRFsuWS076mqk1VD
gsVpOUdlmrsgLornyh/7R0cFejnIwkFwCjIDev18EJmD02ZSFZV/D95s0DPWrlp0esvW2rgxECnf
JHmgt8qfvi87DR0VdBCjirc8DWHnem0Rjl/v3bfy1xav+t2s2/oVduVq2UuzipwbNTON6DOS2kTf
+38W+FmVy9Q104Vc5XLjZnyOZeuy4fd+y6Mx5/feSZ1or79PkKoDMo7leTciXU7jZA4x/nvl18NK
UI8rU+3w+8CZw0D5K7omMJ/OwXzCZHQ7ypvzW2r6Ijpl3bhJMhV3ze/DwqzJ9mqZfPx+519nohZq
bvDNMZz74xCzMwAKx2P7dRrckurKIWzNIyXIqwJaCdk8Rc2JKvTVovmgNAzRayo9Q8uUs+WO4YUS
jsXg2/CvNXck/gXyNbNf5Tu0pYCDan+vDt34bhSxR93Ufh204KgXJQkkZQvUvUumVW0G7W1Z+LJu
b9Ig7LLuUOX/sSFJNHUrGpNA+H8fUTi4ZWLe03rZQOG9vS2nMhpSTqeqoCQ4H7GsWx6p4FkJ1TQY
pv97Q0jnZQNxCG7Qvze4cYxPIyZF8I8N1Yi8LXT8zvt9+mWXvFY6zKc2rcX5Yy3rlgW59qlnInPZ
/LEh7ksCC8u2/nODqCt1jfVA3fw+y/KIqh3XHrh62z82KAMGj8p3qj83qC26H7WumDv++0vEcAvB
U1X57ucNv79EP8Wn05ZW+7Vh2bq88VGxmdHVs1zo36dCgEa5pEF/9Hvn5VEzG7D1SZ/+3CDrOTUq
Cg9/HJCgmqAb032tj3JsUoEZIojjAvCEljfduGJIn2SEMTu12vhJ+ku4lBo+uTEZrS4TuHteaOXG
b1r3LltBF4ypDOGXTk3CW2be3T5oNy5TS1KEkm6TOpV6l2HUb1wjJySTecFGqqa8B9REebWwv8uK
X19aieYutXFiP6e6B7mu8GqyvKOEVTmfkd0lwW4bnGDJXU50e2UgIl4tMdlawErQSoskAtu/iYBi
ITly7g23u7ORrWHdaHO486uZt5xyEZ8t0PGFE63gogO5BUS8Qc/xx1vQYJZwY19isRvibYrR7iZr
7sj8itqb2xukwsZjfcszWgR+Ck1CyqbYyjjPb2nQlluZ5imvpmA3E0N8yxu73qbVGN5wuzZb1xjF
Na2qbiutwr2yS7+lbGxfZTrJLXHw5lXG9rB1A7QqQRZPbA21a9DWypZoR8rbxkRkvG8O+CYdbSvd
VPKIPrwu3YjaDDUb6ulvYBKQAYUDHd+8IAMvV67+ZH8u22xE0ufU4ZI9zruCpSE9UDjDetmqdm68
p7xneMuhgM2arezsbLtsHRzX9QS1sR1+dvUYpvW0hoJszNXT/qQMrvXKXBkDVJPBjZ+f0iiqVolU
pq+nTFVnS5ubXtyusl/zKv0PEbPmZdk3qaJPZqXNddkW2+1bW8bhbdmmi/IxhaWyV4so2bWpnW/L
EkU+GiiLK3nYQEm0XHNc+fDPVmSyR9tUpen1zx30vPaSQu9PqHL+Z/dIhDyEuHVwhHNdzrMsgpGo
MWYFtDiHipTgZb+vF/taYjr4SVfA2S27k3bMa3HbxU0lqow/R9ldIkAW60xG2Sd5QI8SEOdLEYXD
sUyVeJPM6yuSg53Eir81sxCKD4Wvzs3sD7V7hORkfWqqYW8kWJuDAIT+agVgFefjLH2KcS01OTYE
33pSoAjjVuOAscwMXL96fUtxJFwngDFJ36eeNBT3ZNqyuxOwrWIN08ofQTw9lY5VvBZ20u/NFvmY
kofjuxsyFl526NV6XY7TeC3wWl5w05jroc7LH/kIJS7v6fdIfYBV7VIdh7v/IpXi23JkUZM7Vpad
fAryFKpAUnE9cVL/syFtcT51CS3Dk6kr6fxwwyvrCL1y2JYX+l7VZXmUUNY/64i0/r366+nf68KK
OZ2VJzjv5nWB0DjH/Cj6+1HTTOh1CpdyBOtTtc4ILvx767KfyWehCi12v9d/vc7f76aptG6rj9RD
Iik4wdfm5W0si3lHv/axZuF/+sfGv0+wrFOhuXhC78XXp/rzvRSTPp4sgChfOz+aXLmNhF4/KfMi
VSfa61Z2zvPkL5q00bYyDRpbVUudKCVRWkcvEDgp0CNmJR5QyA11LQqCShs89E60oHpHZnkiDB7L
uhJEmheDd6Q/p7yCShkk0zAfi5gaXAZX/2Uyh7jTXNT23ZSYxF5O/rNmVgfiw4xdhp4CgVHUi5Wf
SK/EROnBkcId4CfbIcp/upnrHJUpHK55pOmHguzlGkWAkqpndCWUg0oLfZ8ZFRKHLFlwBTm9Xsts
5XvPkCip4XJOeiH3XVSdpIDbHyb9+BQQNhNM2nDH7wW42bQeQaRqdL0IvSbPAmFbRXcx7TKSgat2
kyWVyuUUpEFMUMfOF1280/2q2JBol2y6qCRgRhHDs+zFeAWleREdBfV2HOVD1Z+iNPsYOiO8Cdct
37qWeM0xjx7Lsyjcif+EY23cG3UcniZnTO9q9VcMnfBSp+GLHE1BXhcp03lLLmgSuOpH0A/HbJhl
Z1ZQHzSBxtSogsazAzTmCh9vQxFgFSrOcF8WLRWOK67WaziYxYddmG+ICFYlY3Qtbsxbw2gSpa3t
HAkQlBs6YON+8kvjm2pNWwCab9WAwpEqeOQzivQTgnDhlxySSlob7rXHkC7iCUtJUWDa6Z1NiR1l
JUXprwoVKCw1SWOfONwaQsYCTNrrCVQEfrK0wjPX6h8h1CDPMCmgltXcwkYugd+NLk/pAI8ysYT+
RCN/0dUofrW7F9ewkmsc2u1xyKkOFVly5d66cxIRXkvXjB+KKF8LUj3PVXSrhufQ7qNvuIgBrTbH
wcQY0BZzYJkF3nuuJKpyAvcsjeqsONs8iEuyu2KF6MEb7cLgkoZ8LnJloreE2dTJmQqIr66Lt5QE
Jo/ZotiZQ1Z5edKgCqb+ua87v8T/j2+t60Z7bXQoaBvuyb6MlHPT6JJI5254J75rCyli7RpB8JeR
pX+p7qQCJRfW2o09AIHpORttEulokh/6iizCCpnYpqPysVngUxn1Bow6j3puQmdU7zNCLp+qtt1E
ftE/5jVpx09PMbuPmKL8RVC6WkVjJ7ZmYn6Xpaqc07I08HKtRIi8pMxKcJsBI3a7NDlLKByugsRz
q7gabzrNZSUaix9OIK1VD2XgWDrNmyuS4tq0iIiawseBTPSYJzVKN7pgDj30wUO17exoh3azM6wg
PNPXcg5+3nY76J6rZu5+19Lh6mHV8VGQtnzyES+tSdm2V4wyun0datk+iKoB7A9ljxEz7qeSVm+T
M/S42F0dwEwurxpR3yoXOE1M+0Sm9ocdiWsTxX20UiZ/H/fq0abP+cL/f7HOgRnRqA3SfaR38pwr
eboP5keYl1J6vzI9iCA7ioD+yBrtsjwLWd5MJWkPftFJAGe6vR9qJvNp01T43WNJeltN4mzX5eve
iOIb3RnQGEgiEEHxisbEOFFJ5HQs/MBdM+kH4Up7yscmsGsRwDFC0BLqP8m4biAPvIZMDY2uKU/6
7PaLoPsTrUghyXZS52jALFlVfdbs48H5WfQ5sdEJvxGlrtbtzC3K2w8ZVge1qADmtd/zBJ3kaLr9
7Wuc3N06bsb3oGpVLyO6xHNrsgOT1m0OgVISt9cQxRU18tGX57Kw4g+EgOpeMxnhmugivuP0mv2E
FnNF26HMpmkPYmisNYKIdscI+12lO/CoQvtb1mCpZ6zSMu/PlM2Y2CO4+cJ88VMU52qjvKvKKE7S
wEGvZcQt6FK8WTX/pH1i1Gu0lu9iLM03O9I+TBvxp+LOWhKheya6nl2vh+ZzNYv3fTe+2DYGLVqp
104Y10Fm2tm1xCYa+4Ye8KhdRnTfVqh9B4KVbLPO7w6+lO2aryHbKzKB8lvm4d5WlQiHQq+f69Rk
kcUPcGvhpQaw+Jw1p8Fu+he1Lg4w7vU1nR+MyZNxWxZuVp2dVnNPgxXFWyzcUO2nqLoLJhCejT/u
YNvMP53iP6KIf3U98bW5r/0AFec/WWTOpydDtObzsoja7J28i7NGlgc+SFRgLbmV3ys1e2mVLtoM
kWYfQAS3Gz2Mgp264OMz5ynn0UEfq/zoKH38MFQk4KHu6B9Rr/xkKuD8qGVyHRzdR7av/ycIjWwL
ktTw5qCcxyCyX4qFVr2Z1SypzH81dTjuMlm/ULNVUFuFFwVL9oGBcXoc5pokN2b1AJ4RF53bvBp1
aG7Nkt9GmKAH0hVTe/Mt/QL3QvwQNqS+NugilESoO1dBmahIYNToDpKiJeoPpVgzeZXTaPg5iXDQ
xjr72aAEAXDmfivjwdzMLlenpuM4CI0+gDSJOR1+1Z3aHuwurg54ovd66CbvhlZi1wB0sUH4uW1n
JUYfuvEGrRA0iE47akmdXo6m1TQbjRYpQixupUoSXOs8ic9cNg5qojpIcH17tfyUZGC8NqPEyjc7
OKgiwnJjdlA24pZ1oXO0krjzgtGvnhMz3qe1rz058dB4ocnAlqHyPcIFeRwbq6HFhz4IIWty6ZVh
3THfwPJyFTDSvxX6HPSZ5smjjyKgc22wsSm37TtcWJ5ryvWQOM/pZBZXV3M3C4fUoQb8ouYSaVvi
30Okr11XR5suTY8R9WkiYoMPU91G9Ja+JXVlHwMdCtdUUCX1e4Uo6ywzyfUz9UdVDOkuqIbm6LSB
3IP8blc5NceVFkXZm9q3/lFVCJWVcYkdKpc/YQIx6Xf/06k9hcW02jW8zY3ZyeAA14GmndM472V9
1aOkuISavqF3J9HhVTk5iu60lbb2DH0oOOHPj3dOADQgiVSqjMZY3wcyQbyxR4DsRB312r609mlM
uCYFntTThXD3hOJA60Yeh1DL9tBD5/cmc45t1FHlbvpwLzQBSKSJU2JvmeGFivLiIHXczJjF5747
mrZ7NBw9eGqtrnzTNcIpHAoZXIxGIayPzLAfxFjnSfjdRl24ruFSbIexnCW9Gh5gMrHiskZS5uQI
ehopPazMycXNP+swr15jva/JZ4bLtixCo1F/mWKfEObN12PqjFhFvp3mHy83usGLDSQwy295edoX
tbEBM3dCrZx+NFbt0V4yn8PSPk4ufKFWlNGqEFFKaRAPieiG7L2nWtvL2vyrsSMvxYnkib4pGUAr
wCBHG3e4/OcDtD5IjYYduQQNvioWqSQeOKeoj2HNmea7snlYHuXwQ82A8kNsh8/6rHmlcys8FJQo
aCr1xZLyxOTFvSVG9ODfrNu0vovVCQrkpHX4aGOfrHEHgUYnstijhtvs3a6oDiT4/EIIHT1sgwac
oWkmf5Y2ejD7da5EVKIvyjzbndkiUZtuW1Uo+MUoXtgZf2u9RRZX0nePUKP5TlPtQ5GdP/t4Q6Ri
excN32tbJ6oXhPiCy1o5xlHd/RxP9WjIg9/BP5x6XT0lgDF2Qe0/G7PAV0JIPqHeX/daV5xHf1rl
hWU+E0U63AxzPJQjmWhBgyCClFrtAgyqJoJI2AeaKm3k+p9xoAUbnbsusL9avZs0dVd20MkfjR/f
UsIDdyX/wesUhNWtrV4sDP7bMiibbacYCOKlmXtjpLyES/oGsxXHA6U6Uxot/4STR3gysJUP+mEU
tNziTe+qdCcTcWm1Kdnk+JI+4rTYMHMdfwaV1FZTQMa35ocQaAYz3pE4PKyG0E7eiDwdjnbNMCXj
xqtpUDNbLrKZtM1vmqSg13E9P9Nc0y7D0KPyQYE9IQ9569sRBGCJSSkjicdTM707JBbSN2DjNn9j
eENh3752jfxkUC1vgN1sjzqAs6OhtdFakTxAxbjPiR9SzQjy7Cc1QP26LODHdmeg5gjVuBkARyp3
DfYaxEKp2E9KizQsMHB5o1LZAC6U6KxZZ+ryO3nXgqKeDxEstd9Eb4ht3LXJngZn5TdoaueFL2zQ
uL1ibkJ36J47wjNqlARXCp7zIEu92DJ+b42aMsaothu7NAj3C32yiQpDPzEcMVcEqVUnN42Dg7Ad
ZjODOQcG9yb9a7dqo29xUTNKqwaimHVt3Maa24LuiMj+cYLLspAi/9aQ0LPRorqG/1iO74GYLxVG
eTHcIbmZia9vtTawL07LzYzBz3Q2yrbYdNCBUAI6gydzP3xlVvmtaLV842e5uZZ1Vb41hB16Ljfd
VdlqH1PjRzffmKKb1QXDXo71ZzRrpfM4bM6lXrqrQKK6CYp4/vdDxpM1Qu7HfMKbNhRXsh3jvYgR
mQQ9PMsqVC2vkvx6x+ZJN5+7EXuL5lbmE3f61Bu6yNhjpiHrhCKo0ed3WkDjk9WQg+JYyMoSy76D
pfHSrhWPXFU3okmLS8wlXFXCA6NLpHLcdDaGM2gnU8B2wX+yXqTKSpmKgxHxpTomY8bY0oanOaln
NAMIVTVy0FD1w1Or6NCM9Iy7vT0l567OD23HD2pCwLlNZqSVHwxb4iYxu+kjinf5qRMi/FxnPfHG
usQTzC3sA0tDiI7qA03WzyDBiagauD1yvGOXHKqqJ0x+b4WKEMAsh3pTuPorX+iwyqqCqKX+ExWL
D+Utsm+ztYrY2+a1GvSJN0qgY2abtKwJJ7q6I+Y3zALudSKlnvv3jF9tS9KmEthN9InHOwKEQzFH
f3Vahgp8VkXTIFs3IbaZ0gjUH8yruIMV3QfmkF9Bi1q6SmqGtAZziCyuH5Wi+AdKe9chlxIaDKBa
gSdiZTBsOGUY/iK1QTUQDBdyTPwHlO/t6A7ilzx14Xgn6bt+A24NF43Ear0PqhcRSv+uF9Mz7Yt4
01MbvsbjbijCDvxoJJ8yJTM/xDSWJFei+U2UvN7mfd2dQRxb3hDTKHdfiLJwbwrhxquU+Ocn7j4E
pKsBpLR8NXZcdaTWV+TP2/axYXTFtScdH3pPj1URGahnX0PaaE/mS1UyKCG6m4u8GPXVEJuDh5pM
33VKV9xtX/s5pHL8FmvRwUnSHqVZPH6LiFCEUhmCkbSYcSzqzMlAGQ5OE3IPTc2+iv6Kwjb5lojY
3+IKVYAeusW6MOsGVlyPgY+CES6o3Hxw0wju+IZ2Rs6EY1C7j9DvsWf1HwjNmSEV4ocBpMBzfb/Y
mhp+l8j8TkilfVAdxVx1qqE81xRrAM8MM2SuroEYViTeF7ifiB1pd5BUf9VGHb3rkhp1170X3Uw9
ixHzx03YvTvq4OxyYrZh74lkjcLZ2rfCISME18au4zUfefjEZYC2s9vsFLWYbk1lvDQMVIjhHr9T
hjnJwvZsv6hOwqSOpEZUBeWgvC9Q7zqEpTDpJJ4PVnESUWF5qSqC0zBpysoQQbxt6P7fZNKCk+2r
+bLq/JwR/XZZun81jr2a0p9pNYQzhDl8znouzW49YuQIlJPWPdt2AdR27CFzz5dZJtYUlKruQ5ZK
ew/06D+TZnnZ8Bba1AczO2yfUhOLfzfhvm1b0ERq2u0qMlM3Dp2wTekn1P+czHlkY1Z6dY/CqeiS
fAtYgl6NqHBMTP3NdGN1b43JwNTbfbW6il5CZ+4SZdCO5TS9453Fpg1A5hTo1ZvgrrDOHJQUhTOK
W9w4xrFx1GkNP9pLEovajujNddEYb0mUId6Iia425JsDRueHaLVLXzv3oKyW8Wh0HAx139lDcFoW
ul0jX3LLc27WxlXXor8GWdUgxwkER7pHj6Y0TiSAl/dloVKt1TVRXm0fyZIdOFuoef6lFkq180NM
ClZpiLuP0mdH46cD8edpbdh9tG26dmuQSOLNVkbr2Y2m5CWPjnoyfbZBqHPv1qlFV9E9q8Jig62k
uSe2/BZ0erRtRdetETdNN8Zap6qubS/D+TQhDrqPoT7cpf9jMLsOGwu3IVVHV8RMGCRxwbcsq3K7
1FuivKbbN/f9RMylE+dMtFYD4Aa1FWeXsPMb2FXxdIos65aB1MB2ktFRTrvDMjrm3+OStHp7yvUW
DiN+KSZRBaXsJvppDZa1L2Yo34ixSO/KHxkVZK9uK5WrkijXCXSbeop2Ai8EQzhzV5HMjFFHmudc
pxxp2Vm+tWNLng25LU1GGbWiAckZ401ap/6aWq39cMME3QTtJKTs1K+UkQDllIhDAq8ypkS5chJx
vpcW3ipTv4AQUgHT2fEJZhrzucH5UASfOBms7YQof8vkOjlrFMKlxo8Qw4K/CfjETx0t0HW0nfTa
4Tffmi+ytt4HzR02ZcqdJJuw6QddxVW6+wgs3knKJOBgtSC3GFFvcVP6+978L/bOrDdyJMvSf6WQ
z8Ns0rg3Ogto0vdNi7tLEfFCKBQK7rtx/fXzUZlVk1k9mJ55HyDhCE9XKORy0uzaved8p7ngEy+u
2QSqT/R4R4py+k5xjjPDrc9pXHPBEirJjKe9tmVkvDGCABODQAH6S/yB+yLAKqNGcMAWzVAXuDdo
YLjEKENqVeTfY9k8wGitfkbIjEUThE9osJNVnlZr0SjyraCd7HMUSx7bwCbOq3YeRX2d3RGTSGsb
z7XNQAefX62Ywa7UsjcnxyOmIKl7Dq/dgvVug6g71bAl9wh4jQ2WfCRvSknx2BngVxC6EUXxMhT4
t6a+WzR4auG5KQjwtkl/ZJH+PdZj/RTFoOjtln3bboJ651jRvHLcNt24GsMOqn/QQDrdHqO494uA
yHZabU/JBd8+EIdimOp3knd/6DCYvhZ2bXvYT0s/C4JmmzRtfA7mFG8elojeiOx1Dg0F5lXnLQNl
31Atl7Hp4J7MqEU6gvy+dRVfjRqBCbEZN0C3BOmh+oh8EZgd0SPmY9QrzTamq+NxApCGiZ/AcXpE
3XVDQLGMGxoqgK5Fp/B5cQ5wurA9NHSNvK6GUeQFx7aM3UPZyvD4+WDCC9kys4vOVV8w95STe5zi
yj1qy5/abkYT12jFhuVceNX4OoMJOPRo9Ng09fCWlWiW1ZxoTXT04zPka3weRkM9k3bOzinT6Qiv
2FgJLaduVtDDGImRnaQzvoct7pnANXDNMpCfJRdIhvKe4Y8r2zUZaDP+IAu+T2w8oJiJMGykaywc
x84d0e7n2mM7usnemlCsI0aLLqmpZHR37KOo3Ykxo1WuHH20NySrl+uGQsBXGhZNITr9YFC91gp3
fdHCLghtQ2dC2X4TXX5MWj28mgkCts7OlPUkI0b+gTZtEIGbELXxmVLBgvYkqJGOjhavk6LzTYcK
kFVGPqecpfZRH9yRf3NlVoWNl1D9MQ82kWKMVU0VBsisNqCj8pphRVKOW97Sh97Yp2qQbLWh9tFK
IIFJVow7tfWZQHHdxEIDu4PjSrW/pmGhHGFe7fsQQ8VYc1szOOrXfR4u9+JyHI348DqAgk5jbKw2
+jBUCcWsnFAj4BL6b4If/iuGm+xMnVm7ISzThnb5V+D4pE5wJcwCMvOyFg1tTuM6MoBgu6AXJvk7
Wfjf3sd/Dz/KP/jm7d//g+fvZNM2xEDIf3n691uZ899/LH/nn1/z17/x99X1P29/+1k2fztfN7f/
41duP8rLW/7R/usX/eW78xP88ROu3uTbX56AZI3l9NR9NNPzR9tl8vMn4b0sX/l/++LfPj6/y22q
Pn775b3sCrl8tzAui1/+eGn/47dfhBB/YkAv3/+PF5c38NsvV35bwOJ//1b//PqPt1b+9oshftUd
UzXw8OpC1bUlvWjgSvrtF9381dbIlYcca4KLVl0+v6JsZMRL9q+QlTXdhlImDKEtzPOW7XJ5ie8H
6pr73IHRaxDD8ss/3vdfPsP/9Zn+mVlPOCXv5M+JJoKe8pIvzw8B59u2nX9haOdW0iYq3gGYvA/V
XOv7mglQR53NftiotLeQs3Fewb9VtRhrs/AKMueJXs4Z9Q11i6Urp2SWhOz0RHDIxnlJNGOiHTE2
G+aPzgtXKekWXb1BYuJsyaGzXygt3/s0cS6RMtgvpDaTmNkOtzTFe2mNybboygdlbsOntojwnMcu
5F8RmS/GXHV7K+2S1edTdeiiTd3mCKzT7oF6Wn+ptJm7IDdwsiWW/jLl6kdiltPl80VFuitcmRgQ
iLnj/JO0N5t/G7GF9lLi1Xkwx/KLEzbaS64a1XGyY/JKlwenVpdae8YfweiVW03ML023gJAVWAYc
vtQXlcLdd2KGuDRvkJCI5oac4Yc5u9NlDLqJOZ2FGi8ynxUxz/dQnkpbdy+OPb8tI68nUjhwk8jh
peoAGcTM0wHZfD6dUqyk3YyLP7K3jSXida/OciuDUq47PocHPYherOXngtiBMWd5327DIkA3Qj+W
lZqCjAYmNgjnWmtp+oifUryY7ptmgv1rqImfYTRuLVxOL5mm+YE7x6fAbmIiQwb1pZoghVWGM/mf
75NKItmKFkxfm8rhAXTqKzgaFYPyPOzCxJle6kzlTBsJ4ILL+54M8TLE5vxQEJG0C4UmWPlVv++H
4FSmwzeHMOJ7514rXS1fzFAPn+lj7j6fgYVGH2O5IaGn3aucwuKF7ohzqswcNussixert/WDGtER
oAuICsp0vqk4/1ecoAgl69vsZaQ821Iy4g0c8vylXLBVZpxC9h3M7CUgRjVJ2fPMcN7aMx9MnSwu
eiJMqtDeTImc7jOM+bXuomdUpbVFtTXddb0LN5PQyt+/wlmQhIplPbqqiaZUzce74eb09yhh1rll
DndjgsQIpV9ffT7NUeXhsI9bBN20VSvT7O5JTY5SbGfweKe8v1dU1ocMHMHvTy23vBvqgjNXS9XD
BijvMLTt09QpVBlylnfoYdVFpPLr57O5LLYKne4TLRXyIGV7z/RRPNU5PGakCvemNYeVTMSia3z/
hEW2FQeR1r3mVeJZGBCvRRHlcCvHg5tH8+Pvz5L2TUMFf16QEbJL74XSEglHy+v4+RSQFvixxLF2
UwJ1GQogBwwlArcyzF6v2fFdBimXWgHRMW/K5G6NZCa5dKj9z1dFLtoTh6yr3Ztgu7gwQkrsB1sm
l1kpuUzScbyiaPn9JXeUT/SPN13m0vaN22e9EeTbNy4oSF1ePp9VQ6h7XaYqhzzJ4qcycrdaXNac
mblVbDMJblahTBt84czbuyG4uXRP9jnjP1+Q3fQUWjgsUwsJkwG5kDxp5xZg+3+q+HcVSOo3ZsbO
zdC+lqAfH8VMk5Gcg5tlx1dEWeKCBNa6TQl3RNSM4+HzRYn/ZUUq+bSWFsG7sWneqqzBmDd3dBl4
jelSdqOuTy6h6K/98uzzf8mpWktQrU/aXKcQBLLa1wM7RYEi0tsUZzaSAXebMM6Ft573t4wfMk55
7zZrpzNbxLd1SwssV7FuRt1tkC4o5NwZTlbbXPM6q3HfF+bKZnXdcqjEkRBXJo37npz2on9qiuQW
y+BLU4jOj3sajmVi3Cf1W2UO9dYdOdt2kWvc0/5Zd4L5pqSDcQcLYPezc+sqo34aUJ7b0Xqib3E3
LGHeBfQ6+OT9AJR+SKCFt1WiHKJozM8yK1q/V9VDRIDQ3WBA4VW1m/+Mn+G9SsakaBCHstniWkwO
g6vSqVoeoozhcTIMiT+aZk7RHReoTviT7TBEqsz0oEVTfWQOXh8//6SxTv/+p64KxV7VKjDQfIVT
W8NezDH2lCylkz2sUPpEByft01NaxufOHuZ90Rku1PQAeEmsHoZuiE6G8VXFeKiUdg4+MmkBq9j3
btAWsewSWV885Vmg+YMSGytIwNSXywMtD5JMnNivmP2CyAw5d7btsG+MMNnWhIbeE5KiQzsr9rmZ
NVtTtg8JqrLXVGWSRkcFjrScxkPPFMSL6kKv0JEq8mguD2hL5dGYTP7n5/N6eWtKP29NkzCnEHjQ
Lu9LzBLlmHgj+MBLGUJr74T8GGrPTYb0NcC4fenBR3iZNnSvcawWLOYyX8P86167agNppudYXuN9
jpmCiCR56HOSr5pY9WWIQEAJygrj8mhgD8wiEwb3FJ/nxomZ6+PWK/Ly9vm/koQIBlOQtlQGvYFa
4x8PTt8A+qg0ONdz3OyEqOld2Zb6gJqu8DBaeTGAgLfYAovvusQgKSzfz0UZfSS9mN90ubSFg2ba
hkhavTrpySjDouWxu+ZnnWM4mqIK1Kc6PqQcdc4xGwGUvpMSaG6MpahD1cz8ydMKOztT/W9cAfeo
I1BAeEJPS7BZ4g4mbmDBbRkaqFm56l0bhnuJR7Ng8Z+HUP1SD7ZPeIb6Ru8Kfd/Qj8dRt62Tm0ZH
CJGZ30e1e0+755TP0iMsursPc9JjfRqxECchHdtg8KY0Gr61qnxJ8OvSoFd+zBvHmvVNVUsDdHv7
OjSBy0pmRTSPsLZCsJi+liW276aQ08kpXexBQ1f7Vds2DyWSZJzyyS4uNWynKA8frZaNVGYT7iU5
QLxszOFVk4cumt/JCHPeTM3ifbRr1e3zt5mFwi9yc3qQYrD2carXW41A1Suk7t5Tq1h/55bq0vCt
J6YWZSSQjEk3bfji3zN0ddOQ7lyAjVB2pJ8N3dmaCQicwxvwBMIdZ9L9AnLQkDZU3gCxb62oTKKq
oYrXdKvkSqC3D11T9co6ENu585EbeZ1iJicF6gyg7PIYWvF3pJPFRnAo9C2UH5hi29ZrA3OfGDLf
5u0AR4ampZK1vFajp5aUQ1n2RWTjc2aI7KkFf2cz15AdECyrzjdTpfy0kCf4Zp89G0L/lrXhz5DE
pcnqj7KzXq2GUUqb5QOEovxhagx+S9lDazQbJe5OhD0UKbIXIcbrFNnv9BwGT6mmkMFYdnbmtj8w
nCJ+jYakr8zO69Cb6oOV+UOtGRvVHMwN/VoqtbmJsVvM8PTw1EVTVu0MmR5p5iIGayKVE3RKu6fP
sEpMqzygFOhjbOXjOG0cWoD+2GXVftCRALXiDTE89ZjUmwUyCEcrdBAycLLkvC0SaoyI7sPy8Pkn
2gG6ZyW4IXqQGF6CHu2i0++5OKqWXtrAGFaq0+vkBTTQspkDB2HL+NdoqESm4NFupuHIErLpx2Cj
KCGpFBa6AoNgpWIi3qNOEqSDw/DKTqCt6k4Fn0CzYBPRSGGuZiSn3x+K6rVK9XzDyLc8oBb64+Hz
KdIBwZHYDleJmZaHMc+ZdhiZUxzCYDdps7HW66TxRuJuPGUm5Qge9cUAQZHPc87AWFU35aCt+oks
tVF9nxHQ+jRuvjBRhy6HAOi5kZdxbHoPeXG3jnuCASu0iV0+7FTLPA0pAXgmISGXOrc65j2hWDuo
YVasFQCRFC07wSFoIBCQcXceozlDD1Aau7Ai1qGZ3Ajam8r3ndly8bQbxzSIb0zIgr2dy5VD5CTj
bqajSTtorETxwQ0J7x4T5SwivEkBS2Q5i1MgK8ncUc8ORnCgp1CfRZsT+Fv2jmdJU10bI5EpJQT8
OTbeo1wTnoIY6RBMyD3Nt4oYwYObDhfSF+pnO22PpnkMaMmuEaugE1Isg1iRlM1GFnvM4oEX9MRM
jFFDkIEl9uOEklHhQsUOxVE27DeTXjUb2Qt+x622yInZNg1jInEiIBwiaTjYobuHnDkvc2yZc4Ua
bFpqJ/fGPJDM4PgUIM2xD1yodm0TPpIVhsDSNfas68LTVbnkRMS+FFb66LTjge/L9jsXz3ERpWet
nwfqsqhl+2dHiFQwa2qAktEsdBSZtr3BmkO60MwMZKrNcKWLsPP6uTzbvVY81FBhNqam1H6WiUM4
2+g2Z7HS7b47xaH93um9dpwhyK97LJFelAsOWnlzly6mCysguG4qXAAhtOoO7E0kDAbji9kC89Xn
CkBiNhVIdaoSjAbFtE5VbWq3NEIwjS/wq2WmOC0bc6fFggg05G1r1RYoHSpBWgxg+aMeL3f/pNg4
EmvOi3NwjvvRPHYOuQcBZYFIiEGQSgCdr0WMVZXNSpOdXAdBp/noaYMLTsEvNGXj3cRolMbtAvuz
iFHRJil3Ttxf0pw8D6dAtowEh4SZyPDGbB79mMD1PQWXmj/ADcHzvTwEI+QSu1R7RBacfSOaJX4F
pGYt54Az2DD0XEXRQasy6xzk7rxFePjdmdMvTtenewUIEYLMuduihDcfVDf6GitBjHSea1JEOspp
TQPOmvaX2BWk59BFP30+KPWAl1gPtkpjrEBHyENY5q1PUE3g4ybSDmRcKBggzIvsBLKgQg/kwY13
tsHphwhHOgqO0fsuw52p6aJ9VMgLx4Fib/H7Pxsz3lg2+8JPaVKvNJrCaEGL5xxuVM7GvHbHcNyj
duDaZtppIj7zMV9FO5b5mmnRyByXhKSkquxHNteLXhsncJTdvtPRYMeN872HWVI5AUeXSIkZS+e+
Wo/ps6WMm9hKG2S19pkScUa/Da4yVkrwDvq6c2VES2U6OC5qN/ZF8l+BoK3Kfh3pRo3gpnN8N8Ve
QgGzNWpMC1ylMqujCzr0C3TjdFdP5cYaQsrIUfQrSAAFB23uCM0dUHxF7baz+7UjRnNfUxT5bWH8
HJY10yG8RKtosruIt6243FC+44WPZ6phEV45RiXXuW78QWdbYlzfcWChZ4PxvqCPUQl5z4dJeDYn
t62MyCMfQFY7yfIjJEQYVKE3MqLe9CSQkeZBRyIep9ovIVGvjcHEW/yUxJb2YFbGVTjCOqaq822E
9EFcUNFvRBTVx1ktz1raWo+ZOrkn7Cz7GmFdx8E3RFA1VGN6mKrmBOmg2uGQQkxO4rcHmyHrZ4QA
ZRihymOvcK7BlFq+lVIZKkNUbMAepIwksIISeXed06haKxNHNX75CeEg5N2m5JCZUxUdNZ2YvCSp
Hm1+K49oE1oyN5hL0AxnpXSIrI2a4QIWkUW8SkgZ7tUT2k4Vh9I6bolC0mSKDt5kbBUBAyAMBmp6
1IdnpMMbbbRrlGMckJx52hGNXO1CBKOddJtLCGjKk4bT4YODGtbmTApd92B3yGtghjw15As9tt14
zqxM+KpGTzsImWTTQzjXuvV1isQb6BpBdWRhWAuHn06pDWu9rz4cZVz1s24cayhvwsRwGdL0qgwb
rWVp++Qgb1o1aw791L8S6KOh9jXftaTb6hBasS7FX/MRmVwOf4/cLemFMF4udhFCZyLzbJ64uIX9
RMl/Q3P2vY/gtAzaGD51Q/lMO2xXa1G1GqtcWY+G8tbEFJoNd1RtJjGXfuRcIYxWO5ieo5flinWE
bOr65mzbfp4Eykpp44tZKz/GeHIu5Vj88fBsyXTeWY2V+tMyzTbCSntqjUcQx+2SZlavUzvJL5Jk
F6IMwmSvO8Zj0afrSBqEhIUWfZw2uisi2zMXOhGJtLeqLwgz31h2NH9q2lWZ2I9Naci3qVkFtcxe
YDK5Xsx8uwD7WWjTignmvSiDDzKyOcZkm1EjThlN9j2Xc0Xaz+BsJGJEAwOqSOHp6LguNx10vWad
SKF8kcUan128ddzk1sbjJtdj9ap1zK+gmjEzVNufSSleeiLQ9pVGuBD7d9i44a7GMYANvdylgb2N
QyBUqg02rNbTdmNWnDAwI5y4jlBT0ddyTUiWhV1up/ZaMl701a5VGduysg4WFZPjdvdKTNLrh/Ab
kPhhpwAQVBQoQOZCFLPEtxl0DixqLWe2MWD/SDxFQOFPegwp4TwcI0m5WXfZus17AnFrsNRhDXtb
So21U0dPBV1cGc1NmER3aNnkggVsTQqLOdDDlJDYgXFfVflq1WdgCrIP2yquKLQm/o1JXX5OT+Q2
1sye0CxOf61rK96UD1/zsGV42rOguntNGE+WO5yVZDrSEu327uw7Ir7PS2gnYkKshHMXMNGlB2Vl
NogV2yAXPC8O9WSAvpwXy4/NMLzTqAWISPKGzj1Vc2G95spzPQcvS2zeVs3kl9BlktaQ8ANmYvZn
oYXbUdBYxc6PAhoJYvI+c/zyW6E+IMPzBghstICTIMAcnqv4ixp867roPkLH2iglgmPFFDvTVq+1
Uxeb0GX0qVff2sp8TpRCOyiae60L42NQWOpz2RN2mrgr0c3K2nE4pDr8bRxbH8miQtGHUxSBwAoy
J95ozXSwAMruyw7wM2Z7GJXKdlALhslc934fa1/wHZXr2EL3YwJ51PSQk6TNIoENZQop2PIhjwhY
ygSZ0cg7I0jsjH1/dNLsvKYBEtdI6dm1/Gp0FpBHgdJNxtx0JTaOiIKAPAm0FVNTnye1ojYl7IeN
v/OrWQ+u+GWfIk2rDkjLU68lRK7QdoT2WDAmA+nbWvlaRKSA0/B/T4PxohIp4mNAAyHFQFzmTbEj
fjJBvoFQJkJB4Aac46PsUeYZ00QrP8x2dSBpyt2zGKmcpmEGho3YCKthl2Hc3DDG0HRn3lvGzs1G
D/kqpeOEvlGk89ruESAFzXxipO6HepO/bpMRvp6VonUcmDHbhX5uyLiGAeJ4bcGK2rh1BzDOfh0N
WkjUdeGW9uVVzUW/t5rSutBFQHEl+mZtKQP6wCx4SiPQztGZqzz2opYFOAc1SJdW6yiFCB0M9WRd
9+ZzX2eNl2oJPCxKTS9R0h0sufJKyodYYcMUvlbqpyDrtdWs9OE6EMQ1hc3bkLg6QLLo0tXFMUaX
8dQpzoesTaSfvf3exHLBnwUElDr1BOFiM5oQVidzmjeZWZGT6FS6J4llQ4OLE6nlK9tPfEVROPxL
z1lBDGSeptzWVUmGKEmXRYh3W9Ci9NS221YOQghVVLYv3PbNsJuXUfA64hkgbjqUzCjsV/Agk5U6
Te2auzHauoTOOab9VgQ5ggC3Mo+D3rxGgXUH8uWubZrnvkGY4ZwNzqpvy31vhS5KRfLi44e2QIDc
zmN0KSb7Uk58jhMkH7sAAIi1h0qq2HYRQTMKB3NPddt+C7rHh2OSEomEThEiJaHZfGjrMYcjxW8e
aU5c0okS2WOkPEeu+1GSBnKqRMlCOE0npW7bl/hH0k7cYgXSNstChcBJit/oLCtfzFaxM6a0vsZw
8tCD+2kI9H0qkQgXjTRh3YFdj2gA1rSr6B6Y9ZF+DG1mVfVgmmEmDuHFDXMO3awEs5060AohbUKi
rNcAXcKjs+vxnR+wfSJmVttog8eLw3s56bsRW8ImCfRqi9nO9ZqSPWFROLhDMXtdE+AcQ8V2Qi+z
1jB7E/ZpBZvuWg3NlX6zytwqjQ6uY+3bxBrBEKrnLqXRAEjs0RGPms4huw5ruPeLEkZ2OXaQGUlP
13T5zhpp4kxFbe3oLHyEUVNt2HQ241zOFxA7pLwNDtE0Woam16HpYhTjKjRJAxDryLGRDYchQrtI
pZqRHLBkOpZHYO/vRoyByqExpIdWsYHkigkj656pF5s9Us9vyI4e7UJR7phGxWUQ8JRlCvwMStE6
NHTzUHdehaX8WpSDtQW8usEoYXqt4ujXbEHC0c/2wQi/TmODhVjR81XdqB9gE5aqpvM6LhHbEfZa
09cmIgWvoJNwcWMUyZNW07Zn0FpWBg7OQePC1zetAVHSkGL00MFdmb28xm9wGSc0Eba1o4VL99Jo
vpQw8wAwuadSl9ExrHKGYsGEjjqoGJjZtT/hlffl3J8CFIhShdwVMO7BQrLSu+xruMzL6jh4suFA
nAvV5fgP2gonx/ym9NEqiQd9rdAY4mjY7+y00zf2EKLmBZUeO47X9eKZnsC00gNHgy1tMnuYDtSZ
uA5DLio9n35g2KHJEQ0nSVHn6MO5Ngl2w0OUALKIn0Mj1Ym7rJ/N1i7WejpOXpXI14g8lDpvgVfG
aHyjklF1VPN+Wrs6SZ3gRnoyoCdRyWap3Jq9kOc0zdtNGuDBLkoGyYKeqQBjVg4VAT0/isr4WjbT
idk9/QmrOFasTR41aMONXQIwbRCV2slPkueJWivF8zTOM5ZPeTL5p/wxmWuQY0G7G5bWXgc1iwPt
VwKQKF77jCa6aCHPpCv4SKlvtwMNp/6uZfiNs9jxVE6FoH/T2HM4PBThTo2BG+VNq3IlcEcNQ40j
yQp2hVmecPfDpomtA7DLXSP7pThFKIOEO/GMwk5W9aSj0HHbcmVW2r0PguQY9/R9yvmUxRBUY8K9
SbUt0HLBiQu62FPkNG97U2G1irw8owHrUHdk1tdGp7EdRnjI29A9oSNWCbRl0DGNFvycAAWsax0N
hGSeDDCqURKT9IetyZqhGiMtruiqqj8zhVIWjzO+tRC9j4p0x4j3imPjROaTn5sWdn5F6LnNPcrs
mAHEzLtCLrHCi0VWq9l0vqMWkKNC1bPw/mBnr7cJiMjebYvHlFVJMRkyCo5ZoXGG65MfXEK5JTkK
PpuTvatFfSEModrhZPScsAwOa1XY+CcLlSCCRn1mWDegrk++NhSUvigoNThFRLQ/ZsfT66DntiX6
qWDajiTS4MCiwTzt7e+jWu+MoWQeOkc13ddZ5Up3BaN0Ntx8DG6pdjTc2gKiH1+GuiRz0SBNyeDD
crJwpbHGUosFj5gCQWBkeO/JCVIZEl7qdkE1uPAvUpeCGI70SoSXKIvCVVaFOJpn0Z8ynnrZlN2a
SogbaaRbQyvxs5nVN7fxBrcgho4zIX1zKFYujac+hnPJjPZBOMqM/4wP0rRDUCW6C9+cKyPlatiO
uoLtNrR3dk0aT2zNt7ytuzX97IdRtVadwY9md7mzIlvgjtUHErMNCL6x9TXdtn0pk/AUR4XY0K+P
VuNcnSupfIkqdlhUo34Rp7TyjZZYA9EZhMfO9zyvk43iKHdtyWKMavOtoxDEsuzezNTgdp/lsVcL
9PNKcxiwhmJDSSnoq1Wh4dGCB7IPcSB4ek8FI936BMIFaMx4aCN7fu6n0R+Ian6gcQHlpG+XhvmF
BtZtdqiw8Sa/ThN1nVaH6p6J0bkGPcuY3tzCG5jYU6A3xUDI1hU5hsTXfes1mhpO7hJ2PLRnLEHN
GpP3ixr0JX3swMORX4BY4LAL8D1dtXVyS1XwI/Sm5MNoc5NSuztKRWZF/ti9FngfYqmbu7GrvkU4
j9ZRiArQLdrDNKBZTYhO+RQGEi28bHG5dTAYWxNsOWYwbbMp5ExgveqSXAJF9JNvosqkAMGjl4tN
OE8Qf0105WaidKvajmklRc6ejAP24pBWjVKTtqeCqO/okMZO8iUxdDSxKbk7Yhw9e5g0zlWEzhdm
9Ig0OngkgBw38Q6rQvBdM9EIwFcmBJkmHIvIgksi0NRJK8fPDE3dKFl1dKxij95v+pYodKzC7/li
/Rhq9cFOhmhTWA7eEiDnRC51lAlqUlNJRGiQMMLuIJrRoXSUr5ZrA+thgVNnCzWkpZdeR/MtQy18
Yqa/Ey6erI5KzuvboeA1CLOxOW1kPQHAd9V3lKcvocmRXolK4HsF+T+FoInErJeSaIZsT7brqGU/
cZ2Cxmir62iPmLtUdB/4E1+7uoKM78w3Q2lCWnkt8u30WhFqamN2neCpK/bk+mwPgScceL2NZX4g
Cvupc5AcELtqY3DWaGyfZNLdZxXCbwhm2tFS/WQ3nX7CxUJuipFvQ4uE6lIr7422NJLya6aFt9ko
8P9VBkOIOr1C6nyNDJgJOQinfdMn2nYSpE8xpd0my6CoT9xoGaSxgseK+0XhNEBJuaM9rf7syMyZ
57pbqTCb5qirV/QxX8oW+0zTZQCzn3M35PS5LnI1ISEcoCCAmMI3G3PFQnEcglk9cmkxFHTzTV2n
h8p03gjgNlYDkEha/AVpmEAeTVopNOOfXOdsaMYPmGPfFFfLaDKuCwuKaK/rOwheP9tCMvtKpzfH
Lq55Ks+0VTdlXn83RouBozYQuHZ3sXnomSXWggBlv2rqLTJyIugDDp+t83Nkm0OjHV5kUK+qudkH
FkYBSmPDJ5PMc8CBH+OJI2nvV9WzEbSwB6z8a+gOGzYtivzeAvRd6dusEF8rZPxrBX+OD33mWy5m
Z9sRLlhQTXslIP4mGQit0aBXKzDp/C5JNL8mfGc/DIRIiHjy6nm+mVl6DCQ3WRkC/wCp8VhFjDzL
RSNXR+k1J8AHKGoR35LK/RKr1gON5/65js1yMxtg/pzWPlvMYpgNc0nZ3YVlZfIxDZs+0TPOo+nM
Pf7rdOsGUj10BYL7yLgaebN47piBDSExDlMdHIe8FKxAJHXWkfo+pMnIWNXAzBxuog63rTIThmYn
LbwS2r9Ytc3j50NKdNPvf5IjFsYgLDm5xjsA27hwucq0PtUPpiL2ZlMYV0q1DW7kvRLV8uxeEVHl
D5qJMYcjBU314UowRM5Zem4unwrN/y9nXUSx/62cFanpv/1DNvpf5Kz3IpYfP/72n83b97+t87h5
kx/tX9Wt/PXf1a2m9atuu1xHtubaqJAt/R/qVlP71dR1DQGr4Vg6uci88oe6VVi/qrbjkKnjCi5J
w3L/qW4V4ldL13WOJa5m2K7hiv8XdauGtvbP2lb0sw7dfcvGz2aYoD4W7ev7G8O9sP3tF+1/WIhf
KztRkKQnhNEWRn1Oal2COjWfdAMmLluds1zN3tjnr6nBBqINTvscypBTeS/7TSTqJ9y14e5Pv88/
ZLh/lt1q2v/mBzNM0+ItouVF/fvXHywXLjts4FJ162RAWLHZAxuGG6BlM9Qb7VkxnVcV+9X/ZO+8
luNGui39KvMAgxMwmQngtrwji16ibhCkDLxHwj39fGDHH62Wzqjn3M8Ng6LIKhRMmr3X+hZxxtHF
kekDWAJx/vNBcJZ/OzmCc+JLW/i+bf5yDDW8uUxR+N2Q/InUFJY8PnTTiPv90MTvM32xI90WsDJ2
kR7/528t0R1L4TiC/Jjluv10XXTTKjGQD7Ip6hxyiCZVB7rNtJ8AF/XzRO5taaA31vcuZKp/+djL
jffL50aGKYQr2VvC0xC/CJ4bMLStm9gV+4J1n0z16+gv+EoZ7hRYk51FVgMRTvT7Ww5xVWFsxnjd
6y00v43blqs/nwrrF/0196hvKttBee0tD8Svl8GdHScdpr7aDKblHZBZ3MoqmY5+3Vo3cVHuM68j
0IlK/Yo+F8pPFip+i8O4Qp/w50P5/YYA+GU6jjQtbOCm+YufoA/SdJBStpustVwiMxAtVnnDXigS
rLhgTM/dkqPk6GdbBfm/nIdfzQycBhAPim6ch97dcZer9tMtUbp+P1HWwJoMXJE2q/M+qNY8+qFJ
2zIv9V/D/z/MDD8/ge7vN4HiHmA5IaVlcyv+8+2C0PaqwowIusHCjvO6bHeIoL9q23xhRXyBEFSf
/nx2reX0lSymy2KxBLjLhVaux5vS3XQd015O/0+fMOoHOkRjTy6BMwH4stlLNEBSVolTXIPWI7vD
SR965aQwMW2qMKxEaBPvc8NAhFSla9uAHvTnY7L/m7PueRKgs8cV56B+eRayMnKqmUFm47Pq3Hfa
aM9DbfMlTwQBE4l3SKoR+3PIIFWn9yy7nWPKothynBhHJ1Y2nxHzroJFssbkQApLZpjncRKIkg12
Wm0izF2GHebQPySZnMvVQD7nVulWbyS//ueP4/z2aCP8NdnqU1Fn5Gdl/89T3EC1U3XdNRt2wuzh
XIgDkUpPjiZtqJAQfBtrfMvt0fkURfMXgsyMIo/32ssINu7gmiAzAcKIDF5OEAKt/M2raZN1C1tA
aPdaK4CT+BL8k8VsQ/tKQn8z5YuPdO9gZyY0nVLDUDbCmAZTHW5pT3s3OPDltknL7Z8/rPhtcsNE
4DNyLM4RGqX+Lx9WT5OFWIbQlXqGx1iFBRDPKGcZWCASKNGwfBmX72bweTJP5/N7I+PmRAruS77Y
f0fiCim72O5pKhjxgFo9ObaTn9Pi1ISf7bG29v4cPdRpT4nJteivRfQuS/vJmEx9iyS42mVLOYtk
EnbULLchEoQ7CwYKjmU2NRHI9F1UDHo9SZXQwmHfJl181FgikmeaRN/mGEFYWpafEXXd5tks/uV2
wCTzzwdOmY6J/0Q5wO6x4PzyjLNvA4BL2MBmJi5+V43utP34NFjRiaYR6P+6xdftoc/4l+fK+W14
4a0d9FASi461fP3njSiyLmTqbboNa1mqdVP0Xc7mFZBYfq4C42Yo+mjbeaHap3M3opqFj8MeBltL
q7x1CKJk08nM37N3pvxcKbEtgSicZVRZZDWP820YMY7Ydt5sytw75KrGB8OirvMmdTtZw7OSSEST
mh2cYRj9tsC7s7brVICSz48D7s1z5TGbJN6Y7wqaBRtK3OJfbtDfZzbF2s7C/LTMKUxsy/X5acBT
zHux8sBoY6fsbxL9aLngImNRix3aIpCgvvJXriRpXnm63RUxUKqWiuKOSTDd/PlpsX6/Ig7LQF+A
ksTmxFP5z4PB+I68nKiSTTJagPDi7AHub31Hz6j9lC8rvJma89rT6B2r0vgO1SA9yij80gNjWcXs
rrMhg8yCdWTVu0AH/nx4v43DCqKOxYKElSr3q1yO/qdTNbkipvSLABkq0RHJBfODxU2aIk6jbEn4
1J/fzvt9oOREINBd1kCOYOnxz/dD01qOacAgTFv5ym7/6GOwvw+1oe8LM43XEVBeGrUxbgEvJvul
oJDQO9CdBgtolkOJUUY6PfSe+xJDliOKGqe3Y9U3wGU6QCKRYVOtKnDylroBzCOdPeu6zwUmXlom
CUaxAXIbe0bjNM1II6Q3LFNQeDMQt1VUkb6VAnwZtxAUa8RTgUhfnFJcGkHjJe/G4DrY6qFrsvHY
WwQaD3NU0E8vKQ2OiMxlC64YBZBgIosvMDniV4AQzIL0Cq08PI6OX61Qn9V7MSHKxHG6qmM7ObSz
Wb26yFp8woLurBEcYV8Vj8JstiN+1j2pgc22swoq4fazq8ZhA8dKPzLto8BLzP5RCQrCRROA2HBR
JyLez4+RIxHfAWFi6tpi7a/Os+tQJvTi8V8u6+JK/GXEE0Jg5+eiWqwwfh3xcjb+8xB1FHCa1Ngp
1KWbfrShFBuIs9LCDnemR+3Jr1qQ+6BPwKORZgbeo50NGzWVRevDJlgsiSP80pSmdkFaFnedFNFX
B/cKoGeaDAvse+z9/Z/vSfv34VoIhgmhBAtQVmTLh/vpGRAe+YGxFQ+bKaJiuxCQK8B/XSdMcmtD
5EOm1xw92X6jOk3KcO9az23+7oA2hJ6eoohHMLHVXb1U5OptWFXWMcspfeP5kNtpqtNjM5n5IYm+
QdIyLq1HK12NGhHVnDWwyEZ7j82s/ZdR0P5vHjWhIJjRl1n2Ox/+y58+VkZ4jWILOWzCOrlaNWmd
HuYDWCwIONxvo2dRp8mco4eN/Dkkvo9K9feSVucV/80Rfa/J3ZzSMhaLe3+gox0jjF+QAahzvvia
uBikje+1HRXrP18Qy3V+vySM3os3lDmM/YC9bGN/Ova8DoTXB8xGUDiTIx17pOxeYtJ8rbMNBSj5
Mo50LpSHeWCkGbmWSBrXRSTirYFVu8UJwQ5wpYz2drbkuKb/+Yq/szlYXnLrdaZaVYPvs9MDearq
AW28Dh7h0TTs1Y33pMTJIwIqaiglr6C/vPUwQrnvprtwebRBuK9iM624ioRpxNP3UGF1MlrQJf5W
1OkPb0SaPvfBpx5oiEAyT0xD8F1k/vtM3XRN9f9bjKpwFwxOv538+oc3tCn2i5DlXtB9T+xyQVES
0bCw0Wlojm4OR7RHAmCX2b0zt9eoHvttWaRIR/wj6nmQYvjChOcdZF988vJsWqXKSw8mueM56Xo3
rjbP0NjXiR4nUsomj9NYIIygcTQJc9hE5kKAsAiya+MfoVGneGWk3JQDZ3HIboI2esrmPt4FOrm0
yIY2quqsbT7F61FJ81hS2Vtlr3SVi1sdPtV1jZ4UeS9klmvvz3IlbHTiqmHo6dKAujZRx1SqffIg
Wsdf5V75CtCnBgjZ2PT0kGqn0I8Qce2TKUsP6IbW2NZorbenonTjnT0pjA3OtLMdUqilFXCojfxG
PZ+LnXYn1xL5prMW6nSNiWwIF+QioXk8iESHW1axTsx2X8wIFDPixdLeqU69rQ+zTFg3o86RFLYP
Si8wQngwnYhwjkq1jWG90872h8tg5fk6e2IGEbvAc7P9TPZWa2KXKJY4jcFB45qXD7zOrTcD2Wpb
7jorfXUPsSy+5QnpHICI2lUm0pPfK721iwHsyiBwEhg/8phE2DaEvZg7q5TCFSJBb1NKlo1mQH6j
WGBVVT0gdI7HdNfRbq/s+kIydIeJgKxmZELkKiv6ufluDGhCL63Z7SiLyxiyekM1us9oWttDjOyn
KdZD8+A7o9qmdv/DmABa1/1Z0DGC0uA9eBGp5mU/0DBU81veJMFBZelLIeP7XNjTlmhljUhgPiKa
uW9MQ9DyjgG029jg/MVLxwUV2J72OujRU/mU3b0q2ZZxtzXnktxik5BXclTKhG4F4OuJTAZ1cKYE
3YfhoFFpy72IEsJRIixWqarWSDXZsRcutMwxInyR4antxvQCAhYLcLGFfsvflgjtMiWXsBf7keDl
BKU0Lc3lRYqpjg4NfJ6NXw3zwU8NHnnL2LdOk4LU7dzbZvnihPbj1Juf3TCwtu5g62u+KgqsLPWE
S6GLrfesLdZmr35UGF7XugKrlU+MuUIT7zqmB/qzA/qTmRUMgkRG3vgEJnFtoU3aJi5Rzohd19Dz
EHPapb/uXa9bmYV/9Eb/xotYmPYuxknnB7EFn+h/MU3626oMMc5keb5ipQSQaGB2su/JSt81dH+j
otWHfCRS0bHsZtM0iMD8vvqkCVvacQfNKxXUXxGsZuwBePLITfVVdYwjwI+Kx6QG8cVQyvkjK/aI
bSKklecbIKDRQ/Yz5hH6QmvV4adZGgRxiJRtdlZ9E5zw8JAztMSOs017G6X/PFQGOpVKVjyChb0O
cys82L1+2pVRgnIU/CDGvNzZebq71Kp7MQr7m5u3T7QIoUrF3rYu63oFuA6/qE3jHs5LuUZoOa5H
7zQZ8JFggtt5CDlUwuWM0bd5wKgOfd2tQcQgsPUpKBQtRTUxRzwxJCz4ZESvmqW/gdarD3mY6jNu
dOI6mv7F0A6pIwZL0cznFDhaI2bJExTizbqzNMme2ARXAyN1H1ovZIOsBjNtkZ0irUbBDnVzcq9D
Vb4iVNlC4sKtLc9sj5AEVSPwMLRBus/YHcvikywrY21X/n0yyNtkFDSSnWJDhNK8dgS994gpom6r
M5zB19brWZcsfS8bn3gkxy8xrJA09UmZiEefMI70lkGv2NstqOI5+NK0XrpRLaqFoPvauAhc8I/S
qkfPlKE0qVNE6UZn8qjmT3MCOqBI+ajkeZ1LVf2QjtGu4/BTOBOY6kwWgrJYFZtutm6CvmIQj8YO
wwWZsuYMcRXXLgBOltNYgdMUNFcPZywOku+2Dr5Vqu12UFCcycfPPiMzR95AOKq3AQG3dge3X42j
JIPH1xfkuymJUTzB7nynOvelDTIQgCzetk2DZ6henMNEffZo0g3OadY9DyHFgHT8AnQIxUnxJcyp
CwBpo9sfdgi9Wqy6Yd6zKHY9yXjj3hiNdZY1GO5hDgYW2OVt0mX0rVJnk8zjgx5Uv8KmLjYpSqa+
VQBSG55rmb6U+b3TOe9VUN54tPER1hNYOBGy5BJHGePUNWR2GMf8h9YxybSWrxEE4iqr0NWbXjlv
a5eEsqK4hbPxMtUxw+In1XB20+5xHGPyqvICOGr+uaVWwP2PeABd+MVHbLpxrEysReDthE2kLdQY
L8HwMDr6yZ2xCFf2XTVRzNPp4npH09fQil8ZXnZNOl4YpxI4hnQL5PiUduNh5MaxgGu0ibOpsmyV
GzMOmsI21wX4xrXjf8/Y148uSsec9nVvE5llkEuKZqBe2QMd1nH05dpEF+sDC8NiwkUtKuPKWHzJ
i3gFyo/c7BzOfSCDjPymF9sPPk+uvI61+bL8RmqPLZI6011HvvkqrZhlNbAhZP1j0WBDkAABZbkv
h0mvrU71G/BD4yokPStc5qNmeES1/FWGMCJtnZDCw/xnPbrtaDNrWphCSujl7eyT/AdzoJmKI2za
R9SJLyPGGTeDzowc8Cvt7GEVS/0pOPnaOKZSvI8xIgjU6BNpI9ZeQYcfJbg1grtR4OXBTSV+cJN8
IVirWUUJcadpOOwmAXAza8AWCRKuarkQMoNgQ2D6vSAIIeDhCwVKpdmM/A1T4lcXlZqB4Ivpg3nH
b5/domXPmtvNzUBozWHw1a3tJN7540vnec8tsqP9x7/aCKOWg0V7E1WY/lSUmKc2hERnpbgNhzA9
Uf+ZTwzOizU1rMNdTQ9gNSnSM7q5faI7Y1yKGF9hOFEK7palIP4cKBmAzUA9QqA92FrK46jsYO2K
hIHPVU9IvvRae4ipEx9snhqv9coc5HAB7cAyJ/zMaugHZqj4qPI6h8UNVDZu7R6LG5qvKZw8yP42
Hd96zEjV8v0bIpdeSfHmOWUfu00c6Itl48y30uj37CVJwO1Z/ESFzGlKA88wGKlolOcnXHLbZAia
XW4Pxs6NrqERv/le6p7BNAM5rN3vXdh4Z7Qfi86qkodkIZbNLADB1q+rEUoiYWn2hohocQKY5u6M
xH0MdNZfvJcR+c2NyuPHVsLIq2cwl6GFI4XZ9IvMPbS13UEklnNHDKO4Daxs49VVvHbzKto1OeaH
gUdqJmwlwbp0A4a4uPEbNt+1Aq7Ze91tYpXDvhTDFs4hjrkJjWYPRCAd9FGkvFtKf3Rlh3i9yg59
q85yb18tdkO2DOGhBKNdKkX3mmVUagwUVGHW3RVOfRURN3fTG80uhBOwN4h4Bud1j87+Oy4d96Jx
Oz9hGsD45U67Ai/DHs+9eRnamBV1yM9Ns0TpUqI5i5iSz3aYkBAE1qnJs/a+y4MLTb0ncBHjqtDd
8NS0S/TUMLypLCKQclHgCu9dNEtOEHKVMEi9T1Mn0WvCL3NxPx3yKQoAnx6KaO5BF3jeFo8uiWpR
tI7zoDxb5ELiKcygdwHgvNjQSHv7pCf0ayATo4PDLmrdMiTtRwZ4GRbBui+aLxZSSbSL+bNdstFJ
++E1tJyzr+KaLKHkNbHwe5KFTp4UXNdVPkTBmphubFNdtU11ZsNqj8UWCP0RERCGW50w9Q0VhK7+
NWizs5cwFXUps5+JZKnAnbjKzPpHKu1VW+HvMHiYtwntRJawwzGCio75YApfTPYJqTVsHGIuR8M6
YL6a4ItMt3YAumY2zOzoLzdzV1I2DfPWu++pUK7bmuaBk6fynh6sZg4h/ggm3rVt4DT4ldLH0LbZ
xtnSxSh1a5S6P1BhBTUwVd02G/0OlU4aH4eaHX8QhSfQvRkNV2YQqzamjYvAep1Ps3PilsfprKxj
64gUoTSMRILVIuSSvv4mYWPYFgJUhBIsMaKekZFx6iFhRbxT0Qg7uwjlmdxswA8KYSGszuhOVQ6k
NB2oBxfB2JqEBaDpzlCclVmR+qxdNP1Ns4cobG2HIlmUOWwDyYNJ+Wix9VSDkalAMVLHbqstUS/D
Q5Gjumbdf6rqEv97H/pfHLYe+FzfMj+8RyiLtFZl+hBXafcKfWMFUbX/VJbXtsy7U64bl/WS1T2x
99zmsweZRYZXSZd8bSplXGpUmjyELIdIhL2Z+hKwf19dqG2Ju8g993WOoQh2zP1cTu4261wAz3H8
jEhyGS7Ti6Ea6rSjWa6bWd7UtXQ2bYU3AP023iTeawex1TmAzTbabxQtmosY45PZ9gpypSLLtF6g
nQvkY+o9gUlFDvclabWeLrJt3aPkHVMQorPBREsUh3uhFUbGhIOs2EbtdDfP7aOe2CnFQcFGNk7O
tDhcfK6NQZOJqykK8PJN+sD5i+6x6wcb1571LrNncaNH81vi0nYhmcQET+zHUGGTGPWvfqsAIVEO
MSesxvLQdVPwmPfjV5bMFXJiy98NOFf8Lcjd46Kx20y2SG8SsDA3xJRgIu5TwEFZL0/CaVBnlopI
x7xuVyBEd1oaS8hOmn+FJ3dTh2O+xwTr7osQOE4YMQQAs87XtpmwssCXsfV1SmgPPoArkHaW5FV7
dCUwxUlFlynqWCk0hfNsRAmW3khuDKg1q2FJzlUxS2+vyO/aTqVL1SEBBUvuV0gHdGOPlrhmyIxY
0Kh8C8I7uR2c8tZGPH/K7QDfR5wmJB81p9oXequrjN5otGyP5ZgdeFlFzdV19h6z6RYGrgZNODx0
gu1OC+n9MoX5VxQp+LCJF5qIoLRhuUQCKviUvJclZR79wT5Q7nCUnHIGmUGgU5vs/K6YEV6neZod
JvQKqdbEFEyec/Djqt4VNg5PEEzYiImDYnz0fNwq9nhQhfVQ1p77nMbYIJw+YC8xVdesluqEPiy6
zM5bGYLELqeMLlnvyR2oIX9twUUPm946GPi8DlUhmjtWW+aabQ9GnBBYuShMRBIsUy5paI8QFtmv
M1ywFCG551qLvmMkRZRvlPIecxbcjHxuNjmIqEPUYx/xtAO2QlTy2DECnmvDJtwILe3GZIbZK9d6
Z1/ecKUjtfO6MdtVmlaSQGQJnXqd5y1JCJl+am0X0VzYy88TNcSd78/PGLu6s2t1oGEzIuAr2Y8L
1Ymp2OFJpXp9qEtukVY74RXULetT1uk7DCW0TUsne+3q+VsDVXFlGYxLNuytuwml2l084ygbkuTJ
j49oCc0HvAbEoUmQtZPUPYUIPWx91/PvfLt7CJqM6YvY4y062oi0XRhU/liLfc8KkHSQu3n8Mnb2
s52O/SayqvfE1emNO2MnYh8dGDNBMrjikrFIbtFx5gs1jvp3nmDCGE18VVNeX90QqaijF61eMIw7
azD2hBSnl3phyX58V4oJKjhiozCY8xuF1RzwCeI2YocCtp9L/kZDnT5xw/jcEzflLM9AJxEKF59q
L137QG1Ae8jiOLe1g/4zWYw5VDylCZrB8Yu7YqJQj2OKz8hNzkweH3WMitovh105fqIafmn0NFzn
NoKKHdvNzmuInFLaN/AHM5rH0GHODeL1C8nYyGmlRc3NmrYSBiGbxDSkDBqi6RU5iOgpD1Ye+Rzb
UkbvVTikl5hahmP4GOJINn/tDVgIqlDf0mzaA6akMVJEx94LWGA3HvZhg52j1z2VLLvHhLhXRXz8
xp68FtgMhgcvjVEFB4Z158TqfvK8+DJbScstDPsngKK6mGBQFkPxUf61ll21wjpfHuWUUA6xxUgp
XeN8RM2K1p6xqXLr5sEEaN4vUVeiJwaGi69aP4F7iw1maJLk2UBgoWbnmye8dkt7CDl8iw/amyO2
mvQrNjE2pB0syfoFyFKZhMOpNyNvj9PmQTDnPUVoOjQmlq0fs0UxUwv3uUnMVGWTXDMTGKIH5wBN
OLqQH6VWRjE5d31MA7Q3oLqKxNhVg23QCmYL4wo+oj0Blw8Io9/Dpnceiv55NLroQo4C1LSufDbq
iiWUNQ9HRViAwc92nQ38pYFYTCfnG5vqbAXwIELbJBYT0KfCUZc8FSPVtyHc4filxdeb4blILYHH
Dqc9WuB1GY96X8++sfdbcrk656k0JVUESLgnIrcp4lluRN5jR94ym0Vunggdbis+NewC+wCcdQaY
JB86iH+1mK8C0EfQgJ1o3QmVwdjfgZ/tdkrjJRRDn537UWTnMaqvZuwXp1KL8XZuve6AheIhTZ19
lEGqtTKIrnFB0Gri1Ij2l2YtkHLrQPxRsKFUo3aViQ8D6VR37OPoxS9kCpTQN7k7YuBTkzau09gD
d4ZDeM/K9kXAmrNTakB5QDoqkqY7HbKx5eVDHpsoW1A4xrGZESAZpNjcFMam66D0jG/dlBt70+vk
UdRjzqpDqc2IEW/V54M4Yfj39mBB3tA8pwS/yOHO6Idun3hpci6z9g4XA3fliFOXJvyJXWp4ne3h
a5Tp7MzqkZgGPyzubepMfX0Xx+qzioOByo2ghl8gPJd+cCwi87UfWCNkAue2K7iWjvDlgaywaUP2
SnetCypVoiQiSbNooNKbo8YJoRZg9kKzm/ToxvmrOs9JQAT3SyheRk5MTBTgXFMmwS+xbHqjZMmo
Nsx4W6IE5RrR6MX2O7qzPtnn3gujI/WuBPGwY2F0IjQArhDCOxInym9DVzBPJbYm08W6GsoJznMT
vbXs7vad9BbhP47UHu7epkWZQPvdbO46T72VkDgP5MvqvWTRuO2b9GVYJgpjprDMCjS4jeRj4N5o
L/JPvaSPHan55uPLUv/ZJZWsT4Un7sPa9I9jPSRHv3OOI7U/DJbCq04fXwBE1ngaBmtVmqLf06K4
a/XU/zBZi9A6ib92DZJz7RbDo7KAdTSh8s/A1fwzMtKaJZvbPwb0uulupPFXyWlo6nj4UYzhXeOn
5avZ0F8lT7u7G4Ygo/aQzMdoJPxhLExn4yrhvpSF8T5PMe9JL8dzJfUe6quaTsizJEoJi19r3sD2
B44RIMF2uq67D2YcXxWlmC/xlEAc5ohbFe3ZtIk3e/CitRgH/dCnMebLXMM7j0OILzESfhtL3xNJ
4iRKCdF+a2jeffy54wTP7Cmizx55b8Q9lf01RzdwwEXgHWIenuvHf3z8ShhFLwQr8p4zhWAwld+o
cgMOqZv5CbiQ2HqiEmy4eWPH67H38bg/fBzWxwHKKNl/nKWpxR5ul8MXN7e69eCJ7v7jI+ZxW58+
PnZUEpo3A697DuMkpSxO+lyTbj+OeDlv/nICJ6Gdjayz8RZF1HTMkhzvp1l3dx8nn7S78nW5rkX6
wlYeMhleGdxGyxfKWBcGGHx1bPnHy7h8cafxW16xmI6aZR/w8Ysf//H3n3x8h2022MKyQya2vNbH
C/z1Wh+//fcL/vXfzBbz5J3/fqWP7356j49fc2BUYYdrEX58HNbHDz8O8+O7v369nA1KEI37+PeL
/f0rv36cxPUOgXbb4397VMsH/usvqGMCAkeaR5PoP6eigozKGVjO0sfbf7xE2vbZyTKq7S8//+kA
fzrqzP7iFH6x//WwfvptB4LGtsLm9teJ/OmPl/P610f++5MumqUsrVlyLJft75//cjRuhNPTbmW7
/fvj/HSy//67VuFfQ+Hz6e8ffXz36/XsULhs/nciVCYKI2SJPPXR6YP4UdOGY/Df5m4ZP4nhIe/d
ctPSHz+kDVWRzgBE+fHPaMb3P43DYWh/lK3LApmC+Qo6nLxIdt6r3DLra9b28ymMKLKWPWioj4b+
/7c8/L9YHiSCr/+75eHT97b7X6u3Iv2Hz2H5m798DrC6cTL4rolgX7kupob/+Bwc8V+eZ9kC7RCy
sr8cEP+heNv/JRG0gFfyLUvZloni9z8Ub+u/EL5LlLdoNMHK2fJ/4nOQv/oJ8DHw8lK6CksDhSag
4P8QalAmrRs/8vq1SpL6vdMuHH1YViwh5gZiSyvicAuSCyU5dLnHUsVLjzwy3txYYfAyU3dRGTYX
XU/yxiLB7MJmqdh3rRHeVIuQn62qnq5FldneNgtcEqYaCnRypeqQhK28JjOavxrhJ0ERoDNrRpja
BugZ03eYRYQ+TfmMRxn2m6fkM0B94oxLH0iqk735afw29fq7mopXIwvPhgvoYbLOfu3dpErtGoKW
2qK8Y3R8xPb8HWcVNJVwcT8uEscLvkE8asY5GfTzWCVPZqahgUZg9yZklIWzDgi8qtkPwWx6Qbh7
7Dvzpkf3VbY+7fTK+MKAjyc8tL5YVnlRDQGyYMxvPH66TgbrE1aW7QD2wHHbfqNEt590h0kpaABt
VGDxhmct1B7/3s6HwCPJnLAlAuggcR/yorpYc/9gJPYB6O3VzuILPrHPcTQ+FF53Vna5G9t6Z0Ox
CQZQmLraZuQeGnq6UDo6JGGfwUFxgAbZmBeJIEOgbE9rtzePsRLfaR3vdZbei6kj8+hr7Lx56nMU
GZs+9Y6ZYyDM1QdUdHvIo8d0WOqyyWHOrUeNwtIs1SN3PcVV+TT2sJeS9H4MfATE+oJU+GhGyHKr
1l5lrglrs5Lvk6fwHUJKTgI4Y30N9bJb45DbxIK3WPjvmsW+iPdl4jyPY0SWC9GnSNp3szkfQBdv
mI+POkV8QXONQu5D5PlPcaKPBEK8VxPp52YCea3aC288ksR7kmm2sQvjLU4Bp7K7CWL7fozxm2tx
pEm/jWFqtUK/kIeygXmMVmW6urg4SABloRwedUgUk9G2KDg0LZc+Pmk8xaCFkB2FSZpsqsEAKAdB
OOrMZ7NC7AnkeUYZTL896OJX0mUO2nP2qgnuMxv+p9tZJ+lFp2oIglU1yq+kOj+YfX+KjBmADzV+
qnb0C22JisV4RXT/1IzDOSzrG8OgO22Orb9SPfijdAHV4Ov+LM1s11fmefLkuy6niEJouSNkj6go
cbAwTqx7PX5HLXnL7PLQzjhhZf460c1CNPaU1CzXAfa/wqXd6Tq74sVCAud+yYl5XEW9/0o1+hhC
fPFM1QHSLy+gLU6tblmVl1ga0x+we7811sSZEilKfzf80uAcHEG+0qqinTq7wltLaq46h0PS0BV2
WUfHkrD2fHC+OQGb1LF9s8vpbAXxvTvUBJD74xPwHsJZw46OOoFKuL7utHDw3YMfKmj1rAoPc6SU
9fNc1Lf4+I8NcR1zRXka3gnNmGqdgIPcNgjTd3OaBjeVGUQbRFzNvUJ+de9HVnG0e5XeI2FI7iuG
8FNj+cUa8Hp2DVhzXVBskgxXeAdztIp7wGo98L0Rkq+L7UmNUXcbYDkFtVlkC8ZU5bf1KN0rDC9Q
flH9UAL2ZqxS1wQu/qoslL4MKn4LqddXDZGJSnvwVmA20VUsF1kiOqgoChzW57hyc11SCbWTa+KB
Kx1qP90kOUKQsmnuhYDAWVKQdErrir8zok3bwHrA4AMbqFgx1odrqqiv4SQJtMrBCjrFe4INm5Ua
iv0kDt/A8tB0M8UZ98E7w1i6okjwhmAYJ4YRapQPXgdC2LzX7phSwBmOjlA3tGkJOyN6ALxHPp3K
3rC2phW+mX79hTXtnoXLOVMTRmznPc3Dx97PD5EXPoyJ/2hG7n3sdJ/Tmb6/MLmhKZvxjNM6Wo8+
CjbHWdyrFQUqQuccvOVDcYJkURN0qSh4JYU89AS2sKA6JFl+IfQClqJ4USOZiBHzhsPOaU1zkoZw
wUYIE/jad2Z6oxibDYUAngJQBCvdmPFA0fbGz/rahSFCuRbNRGJa86oeKuvT4ODVIsbx4A2Osa0j
MJgUc1LKduXVoTKLaEESIkYoeFTVMWq5hnp4gHpvVkSUG/VNkw3vlu9hJmZDc1hAixepZf/eJ2Z9
0w6B2vhFaW4x50f7zjRecPpmVLbS+EsbzI+DF0x6BWAehBvmG7BiWb7HgU5XKrSHPVV7oMeahBpR
seHyfffWozx77okfO0uwHcfCIi44N+mh6iV6sa4qaDF1evVFghIJ1UQSQIfsSr2TzXRQIv5hLEk8
ofU6uMZtrM1qg/z7Vpr/h7nzWo4by7Lor8wPoAP3wr9MxGQikZ42aV8QMhS89/j6WaBquiVWdTEm
5mVeKKlUVILAxTXn7L22AqsVp3k6y4PhF1e1Fc0wX+OIB5J8q5ZevtPXWLgNCWGiGK/wIf7QCir0
mJUoKVGDI4xdOoS686ng7bEucNdOPshrOkVQ/o2s+N50+a0dAKbrs7B4gDKdfUmcqoBmAVfWNrA+
U1S2ychdYJDSR3qnxWK6pDXLWsrLsaXSNR3isZp+4L4nChnuQAGxprA61y9iFoGMnGrfr6xHSmLg
EC1e6f/99vgcfYODVvxoP4bS/JZ4c/nLGJxlH/7PVJz/H7k1wsB48u93vV79ln8LlfOXuo1yYE5v
v+5+37/35+5XMdV/4FrDFYibha7yex7NzxAbxRT/kNJGImxTZDJxiaEh/mP/K5atsaoauHwlRl9D
Yzv9x/6Xv9Kw5qqYD/Cfmoau/W/2v2Kx0/zLWsc2WpgkVjqOYQN44AM/bH8dowUhlfq5KxG2vrK7
8Dn+pTg1xleW0w2uC2ST0ydq++Xy//Spjrp4CHFsSFP/YKBFw5gJRbFz13SeaCVb8k7Q1dYh84TJ
a7h0gbFDpWstfyjTU4iFpFC+n+OsZKO10aqNH8X0xhLqZW9N9sDU7UT3Tv9FJ3wtYvgjW7kwR1Na
eqggGc31mx2+mCL6ROWt/25L/HnveLQCN45KuOu7XfYXjTehd1M4sBqiF4AUXz5PiIFDG0KIekom
rhJRaNcE0JMBKAz2xpgfG3Naj5CQDH/ZJoEHiCHPvFh+uzPtwlOQFPWdQzOs3IToQ8h6pNlUmV9l
/IWG/8Jl2lcWQHw601WpeBS13ZCYVCP9MoUoVPy7BOV3ATHoqbApRmbQuWnr/DLOb34OjV/tn79b
Xf/4oW18GXLxJr2fzH4VtkdNagRZhZKu44weRfm6oBsQBCQTWD8GBJYZCXmc872//1S5jMMP45Q7
jMUHi6KqmfaHEYNckECBDnGhMTnAnFZ0zNYlbQq/wIBDD7SN2PkfsszatQBu8irABkw0L5jkxlHc
Mg4xq30fukveRTv9tAg1MnQeyJPoWqXNF4OTkVN+Zhb6q3HOVfN2OzZvsvrRmFHTt51NwSkOGWXQ
BJsWaJCf7kcbRbz5o2En3QJXssJbADpZnqFr1ddK9KQVz3pBMKv6pSejTJj3UX8T6TtaURiYH9qA
ncImhJA0U/0D3IFTrWK3SZW6vljahbAlGnH1Uav9T0a8+IuHLxZzDOd4voiPvrQe0eRopYB4wwjc
jVl7U9W6QQ6JZFoSxuF9hqTzJcmOxW8fxf1pSTeECJs/iWqEJe7VhsoudUTzPPxcg/6tLfmvZrLf
ru2DSXgoOLCpDTCUTl7msPecGmm+KiCb2DSDkLLW5zaxXRVZyN+PzQ8lhPdX4tdPtj5YFhv+MvQD
nrLGM8C24RLPid0c0SbwKVZ67o2WDWs74EBtmZ/Z8xZzz5/ejH89E+uD00SN2YK0DZ+eABTDKLGq
shuZ36s1UoPkS9KjBI2hfkb+xqqiTSbCTy7ggxP6jx9foxpDtYbX86Obtm2akBwWbrzWDvT+5HoJ
7SV2kRIHmCv8JKBLqOihYU7d0kcGqkh3CXJvrVc6mW6KxaG/FrwdXJ9r0UXRomfAmiU+k9pqvUiH
UDl8Znj+ALj4n6vGT0KLyZLS/PDQ+k5xVAWriRunsdvGjlfFxfZM9qybY3mNWyIMMniG1rTLYD3P
zauVWKvJHw4K88knA+h3o9PPa9HwNxlCM2F+fDSfdch1UtyeuRtVmmdyF7rhIaezTIFoNvGnNF4a
AxVq3RLlgH/tj+FnL/ZfTa94oXWBv55i3ccoO81p8yGYgNUlvLE+1oq+GNzIr69CYKnlTExdfFMD
0XGM4gzg8wRrfq4xKiEK41y5FVntlXb47ZP78ldDG8aGZIG1F8flh1e6UnL6rVqauxn16DYk0qcN
95LkA9Uyzia4xlIUtNXNlc8LN+TVrR6bnzEvfueN/Hw2v1yD/DBOgp5GuNVzZ6QMDuXCq+euAJ17
aoJ819Pe0cwASceS0HJR8v6zWU1avxtc3y+AHZJk78hekCb6spf6ZZfBvn0KnD7I3XJ03NyvN/Xk
6Sg8pp7HMGpHMwR3WtN9pryWTakbJJkbzYEXjNqporjVZdrZsdKXaBB0k++jUd/rwPz5MBCnVPFu
gzF1u4DDLpsn03nzO2xKVruVSG6x/7//lRHXWxP+UjuRKDqLUx6TVTRnrj3prsO0LzRlZ893I3xc
IwkgYCs7BfVsF2SkBtLUr/EyqVa1IYwAA1u665Hdw09ih2aTAyXWtU3E6RzeOJO1LyA9j+CLl8+q
YBDWauhSK6Wd4p9G6KRl7+8STfWikhmHVlJNiNOiUSga1aO/um5xKjYwkE3w8tgaJxTwFixFrLo7
gYgzS6GC0rVX1XbbN1sHC2SvC8Q31R1lQbfslU1rySNVvA32M3dS3np6znzHQQgskBWmDuguNo1u
6lAWErnlXoXhSbRPavK9NNNdNsS3ZpBhd2u2HIn3wUDuOq3mxEYGpmRrH8ykLxHQaADlkJnPPBf5
KvDHckyk7nACli/ofUhuPoFGGzuA0hgANT3X4euMjIDzHMb4bGfJB87ea9VBHB+/VgQQFvrsRaqC
8w2dp+NsREVaFrznYMJdhJtNCVm2kYyhzNk0BBsGc+Da4eBR/96bRry1WcohhqymKXvxhzMSAFKU
SQNcoumekITSyb1KCojRQ752mKOhkJHSXW0clnaTOyY5uJO1Tgow18Lc3qGUW+5qb/MADPQCrSRb
TK7QFi+CiT7hdM7H5dn3JKZQsLcey/G9znZONOMFtMhFIAIZkRWMyXg8l4Vx8hGjdpDjnXRe03A6
UNb05hTz9MS9M59HsJfdDB0A+Yr2zbjr8HOE4TOodn7oOz+KYBBzLgYRkqt4JQF9p/SGDVRuvuiR
WAov6NBSsRWU9rCx7SvUeGt/YngLwtisHdUDehyelXVuiQevJkiiKm6c5MY0L3g7Mc/eO4HmEg+z
zrALkVSEAj9BA+5GMSp/cSxyldo97m5cCyyGlqmtigmFHJUFSAM1wlHUgiNDpWaPHVZU+zGz2jLc
BdWlzJw1eZYrOaJCN+/q4Zlw2zVSOEQeDgU0ZHU1Z4bFClMOG8jU7ujItY46rc3LjcYukdRikkaF
1wYF1afFjZLDhZtx/zxX0200bx2lW4WE5SWNg+NBbpTwy1LCHultlxgCLST8do+oTTukpA7NxbBS
+y8Ln55IjRXFK7khnmjdauw4dB4sYWV1+oXzL5b4YV1YbMMxPiTTjYF6nicZMFj89FDyFkYlfi+D
QxHPR2JJC6thbWSL4LrYqDE4aueUlSN33nIdMjSTUMN9CjZj1jgwodeglFsp+yb5XlcDxTJMmDJc
C/t7aVCnn7+zXSZ+YO3bOsXAV8YDQYYPBDXBz8vWFYIPPN74zQBaEQnfkb6ItkRF1bjca38LxX0j
4x4ZE3sByk6d/03gt0vZX4ZCI1IOA15HK4gLG83hkIXCDQL+nKDwjmOMkFSleyIjehKSbMuteyQ5
AJvn8TDoFnlu/Kja6BoddMgAPcr0Q00w53XJGiQ4Votsp5CJbiN/Ndov0FIOGnX1YMbNCBDArgqk
0CoDTIUB3rkEPa+atgE4DHqhbtYFhTiDfegUhauw7I+2GDCUkJKToFdueoT6yQpMCiXlc1hY+3yR
xtAHUqKrvlNdYV2agLzv+i7SHw3/3pI1IX8kcxvgeqm1hiOJ2762FZCo0yLbF4RIztJaD9pXx3DJ
QPAwCu9yYZ0K1Au9p9TRzTgrnjEa22TM1vOQbZHurAYgAR1vjV0D7bZIpBnhm9blvuzgSS8yb7Eb
Z+np+An0UrjUACuytfIGkyo31IR6rg8R55DuSMdxZ1TlEnVHOFp2GjikOhWymUDZxKm6S7GNoniC
UeusVH6SEJQ59F8NlHE1PgT+k2cmOxJBAVct6QhNtYQRPMBwXptatm8HoulaGwohrkOsL5W8qJLg
PgTdIJjA92zyqNw0dbSt8D13qeEVzehxNCEw5lbD+ApodJ0G27bS3FwRTwBfNxjXtr7i7wKYkfij
keoSmh7Y+zqWB+n7OzG7eBLduJd4ZE8VUxHRhFvZUReP1ftScJEMYnMe75UQZP98U0Lk11If3CRr
dCqOoervI42MPGvfsUw6iXZcour7QTvUtX5ubHuVDOl2mbnmyto3E7FdLMMUnw5pr7m68tSkMxkl
zXZZlRtFPwqwFgE3PUmMo+0YeJoFkqbwhdB3t6v1PZawXYUtZbDqrSK4KDIoQ1U7UKndalG7LQNq
xj2rzeJfZ2dBwik7fubPKoYZwvLMlS9zZAF6KGHc6wQJcBvYeyIRMPfv396BY1a1U8NHxRIpPwtR
rsqj2alePS3ZsMB8LIGjI/BSwmHtH0QZ+JW9WXZLbKI6vJcaPZF8W1VPmUakzrJKlfN9bys7Hetk
L5XdsrsZesxHCiHw2jnHfVS9tqWymzLhdXAeFa3GxAHbgkozZIm12qoe8YQbNImu2bME2sQ+OGcK
NF6BYBhZHbgs5zptneuut6477OWiBj0bvaolGyI2WkFPZCJ2dnMP+OSEA9MtAIbYJTddT26nmNM1
OYFpEt6ag3Zc/hwJzR0G9TjozkWK8BQ5e2Q9JAgYh7CGxyoBiIYKG0ftbGFT4bU6JCPmBgWNlP9u
xUwGUn4V/SpDlNar/vU4fg9K/ZZook0T7OyGcRJqRwrPJ59253vZh2taNknCrrZqpx/9dHpqe2sv
R4W38p6o5s3MxiMpHnUiJkzF2KcIQonuxmOJKQKSjC3arcm4DWdCWRw8EnhI+8a+FHZxIW7nNLXa
ufbtS09ni12lJyv9sAwJ2In47eqNNfm7sWErxOs66RWLh0VqEk/EUU+93t8jnHuiiBGihUY/Wec1
28L5ioCGXcX+VPV9PBpEJ7Lxo2JBgESnnRl4UcwyDGDwfQE2qXAFgIPahntePcmYuSDuaOv2b8j+
HLJ3UMPNW0GpdK+V0Q6/OH46LSWdAL1uO8TKbswGy00Nk73TMxlqUMht7Wjb9Z3Zi3Me8OGePheH
SKV1ULIHVdQnToP7qDQJTlM2vuNf0+194/x97Ez1WyuckwwWbTXhJ/V4RRjNqzCbuyYZ71N2ZhL7
0Woe9WeFGHIZXsezuokm9VuuzK9EIt1h8Xt2LMY004FcKmXZcCLT/r4lWxGoM0kkaY3JGQsePBQ8
SpN+ohL4TfNzGvim/djWxZHV7kTDkICI8XXiw5EM9K+VKu597iXRSXRnfsRacEPwxJWOWseeX2Ws
PqXCvIJ9dadW1UOQ8uKVGjlP8mDFX+lVgrSZ7jWVswuGBY7d9wJ9KpFM+qNeA5zIktvQzx9VlSdp
dc9aPd+bNWSBAd30pL7oJUpE5psGSg0TVKqfC4PjBu9nOMQ70d+3vIbcV9QMzEOIKfJa9UwjuZ0T
hqtQWNw5STGgWqkd2sw6qJCeqzp6xeDYOZeYpyNscTKKaF8yTB1/wqJWs/gHMwIonf4zNV+Tcaxp
x0xRzzbGlkZVkWzjkfOxGDBXLz8c3X0Os/41faMNAtN9zxvbLXs/kWA7D4D7sLvhkijorJGjmmG4
GQTGI8IfJ/PB4kZWB+we0HD7laM8IY7nvIcb6lUfRzc1iXDR6iNxn9sdfrtbs81exlrdKwBoo3wn
Gop0PjszEi6U1m3Cr1FAImz7ow86+CAKJbMIT/yGOhW3iKWGSIGw9CYgCUOZ7JYpxMcUQ25Kw5LN
6z+5AUlbcHIoBnNrs9d5NPfLBIiVa7t8kgkBSXI2XCYpwk+LrvUScrmFSkoY6Q3PHaFqswbUFreE
5muHZeomN3ONYj0N5RE8/r4kgYg8rH2Pt3k5ViwnqGURWjbP05KZtBzS+FUysyQlGzw6XpkjvGUd
rRXcRlm37WJlsyyHMZx6ODVbjRkIuvh28Q0lwr+0CptC+N+9CPZKQkIwiC3Zo9SbcQcoxB7NSKSd
65HgIos9fqNwymJ5drRbTSWtRBpXkCh3JptW5Oi7qm22CQEXYdl6RsN8VWY7YjG83FJ28K2J+JTu
oa8kdgMkKzNbY0P1Amr+thZ4rK0rUcELmWHF/1gOrssKGsBuguawLXJx6jlT2aD5NWODbem0fHPN
6RRA1mk54s8Fp06OeVGkuemoemWpXGRU39XjLTlfu9AiqHvOb9OJrg4C4Z1i35mVcZgXwkkBeb/n
N1We7RHokl/sF6UblBGDzD8RhwIenC3kw3JJBgPKgsGgs4LoUEGy2FxlUIuXtWGU5NRq/MoxviuZ
8a12gee7c0HAQsgCxCl5trhLuhdUEYQACoTCJzI4fa8wLAUJlZe/tMR66S1H6c8TpsFoWo70Bd7t
eJnran/n6D//nyAyV45m76Vdk6Bs7U1LOyuEh6iDg4y43ix7j6ClUE2FYGnOBCwkgkNCscSmcpcF
+QFTzgm2Q6SUHfXSdvVJHqLGv05SUrEkS/ci+MqUdZs/UF/Zi1I71pX0bJ9djqGdKwAAqcWr68ir
PACs9ZURxhYJS7J9UU3tnJVsZWp2CrwryDKOFkIjbeIpLTUd/iHTXzIv150KvH90ge/eTOjKY2N6
XUaR6FESWMYe3Zy7XJGlAEMh9i2qyO/BG/ejtGPOtB0MnP2SUxQ20XKa9GfNdTIfWex1C0JuuYUR
x7vlbYp5Uh078EIBep/X25DCkUIMAQNtRdD6allOVKwmyxuYGbwNleotu1bLCTjsU8/lBRcm04lP
UYg3Dz/SYWozKkC4jPk33ney1D16znipf1XO2QkIDVRxajY0/nOZr7Le2E9iel3+G6/HRmn0g2XG
t5p1E0c1MxRyJWlsnAzFas2V8UnLFS73oQlqMhDkYRlLHNtZPpxNy0+jmyVYF8bWUpJToJwsVatg
+16ZXPrQwVvxRxeMRvSHvvSvf/zP/0vD+7d/yL3/r8t//Cjq/zjfe5eP3fPlkv6ftcalSY3037fG
X96yt/zXdvj7//8H9FoHbW1qKqhaoqB0uVR0f3bDdfkP6GsqhVugWYYD//FfzXDnH6oqAWFDhIMq
YZr0YRuWihAQNd9FdZi2tSMMEzm8+D80w6l8qyqlXsOWGsYL9U9saVobk5abMCXMSUGHVuCKsWYz
2MKRjc4BoJqQPuK0YPJ0fyKAlcSbT7qr4vdq789LgIW64DdtYWjq0ir4tdrbkDL8fgl2E8GAUUwX
LigH0d5K7qhObCO8mCscw+0hSomFIzz8CrZWRPZPW2xlnnPE9VmZ1J7GibA+qUYjSPil1fTni+NB
/HpxVV4A7Yp7a+XkKeHWTZAeHNYAr3AiytMxikbFMrrb2Rk+oYK+t9L/1eRaPplRpBmaFFJfGu4f
OgGB9MdAd2IUQT3VCkncIBEjfUJRGmuu3g43ekKYWDFOV+Y74M3+PilG9JRnfkJLitDpX0b0H6//
r01wRMYf7wSZF7R0HQDAnML0D9fjV40dZriIOOBU1TEv47sJZeDayIFy64psUb0m03EmESAB2HOu
8JoiemdnXKk/DFyvTynnXDaIw1qlHoqHkupC13fbWeohBzKQFzVlxn1mcfrTinhkqde0G05Sp7//
QT70Ln/eWFuFN8/tdTR28L8/UmGVds/STPXQUC+DncebMol6vFsktEss6jtHNAQ+Npj14yVmY8w5
HTDpf3IZv3d6/rgMyK9CABi1wLv/fhkQ0wOqB/TDyVY4tmqh3Uj2YDEAq12qES6MA98a43QPiiHy
moxGRgbiKRCfwk7/4kIWLTrTEDR9naf7+4WkJo5SMxM05kvzvkFqdp59wnPjEgOo4qCjJPzj1HHW
nWFarfQmnrZDTH1MIsq+//ub8t5a+n3Q65BGLeY1E9i25Xy4KR1wI2LJHWozkne+mitKeYR7luNY
XecWBAln6J/yqNYgsSqdN8Af8fJavCXaoBCm19GNHcVElmOQbYEj5Jsq4R+zMJN9RSlKz+CTt2IR
+X+YH3SklTrCELREIJY/TF5daebxAOaF1FFkFQHT3FHXjOsBTjb12WE8VVX/XGpteQRnWR77G6cF
5TFTtjWcUqERheGxi8bspsTeuTVkS3RjhmSN0/ydEcrmGhsq7zNh21GK+ySOQwv8Dk5Ka07tm4Xg
0nMuZltJsnrp2OV5nCELljVV2cKprOPYtqdJbaeTnXIU8ocM/wzJXp46D29ErVinJiMEVeHEH+v4
7MIFTjHI/lAZ8kavi2iH9fxoV8PbPPr5gZsZX6dJpLCJTBvOiYNJMFWVfnJX37u/vw0DykaLRsxB
Lb8kP3wcBqmwI9vs2N9i03WWABudpHKPoiHNI2Ld2WxROmc/D0Rb9jj1OdLj4LJOPaklp1yGD7kj
D1iQDQ9dj7myG1VxyahHQ+X34+00XVX4mbdRPFv7kHxoHdBinhXKDwysNEVUNwD74IWT8kj+8UvX
KwYTRXxUZfaUKeFIInngURWaD9LImv2MpTb6btR28WCM9ewFSjDTY0qDAxjJUxk3j3//lvwJDg+v
VUia5lDfcflhKPn9jSXoSQ4ZnBfqv8Z12LfNVdMuIUS5KNdOb2uXqZ6/OQ0BmcBsuYmEYhMASF1C
r6xbTMgWPDJT2//9Vf2J/8lVSd1kBce+ojrmEtTx61JZys6q+0EibdDr8NrqHXqY84JdyH0ixoUk
pjJC21++ENWqfql7AoajUfOCSQR0tosX25ryQy8Y0EZypdiTvU7UbFxX/HZNebzfqIqkO6fW9gm2
EagIlfJfMx7tEnqbHPqXwKAXl/q2RrEiGskXt4jcC0Z7o+Dppfww31ZD/ZARS8bRyXWM+pPG+bIp
/HUy0FmycdWops4tUPU/hUXERCai2qasyqoO1FemMIA5HcdmCVvyPXxR/d5TXDmmSrptWo3q2TA8
RTikQwwK82RSbhygsEM44H2knrQDfz3eFJMMz34iDOKbtXNbWQGEb8T+VkTcqdBoRBqivIINcu3T
ySCgU7jv3zfp+avIdPsQN+qrmUc3bRyJoxzEG4FDYjt0MtzHuDThKzWPBhFWrpC5Q0oWTuTGmf1D
DU/WzrXm2PcN0QO0adBK5CjTOxLR4+CuyvT+kDIUVqU+jTd4IGn9VWV3zKZ8VcW5uisDDmq9kdpe
1ivPfz/g/ryQM+BMh+XCIroPReeH10Bt8rrqRg0JVpx9jyOnOPgwStZaxIE4jnxzl0WOfg0CT26H
CYpxO7TJLiNj8pM94l+8jywBzFULkltKS37YJEYMx2gwUkZ+eFRHneRdH9eOARoPKoyxgthFdTNH
5N5VJZVUlcJJqP2Yjcm4GBrFKvBan8ygH3dry1AkaQd5jQlZXjj6h0U96u1OV0TRrskFpaxfyC8Z
C8jaj+rxpu9ijqcdLhxdn6yVDiKOjNII+FqzpIoJQz9GjnNVF3R0EHpr+54NDERZwH9tiQRbt8po
qwykdtVZY22r0b+NM9rqU3LbFAF4079/zrQul/n+9/XAYq6zUYqokjv8US3kG2mv1lVmribHRDqu
27ROmwmGrpwPI+Ke9UQniMRAaNRTSaepsupyG3Wt4U5oAGhWYLXKrP7ZCGvtXFiJ6WnDERqPVYPN
KyEb3XF88PpUKa5bBba5rrcKpSVE8V15ljjLr9K53GVxTyxsqNyaYT+uaqe7tSIjBo6TlHckxyMh
sDsM1ijRZ6UIH2ZK4VPl5PiaFmJZmgL410Gr+SUeGMAethUuNK7CcG0b3SDuLXBsBms8tbiVGQ7m
8zzodziW4x+Q3Mrwy9To9jezoaHPqAFebCjnrgrzyyQhrHcQFxIlOetMIweGmUGXn1Jnphb12SFO
cM0GcI+QS/78ebFCMHD2uiqrXZgAF4myaSLGqDDXVa0159p6ljVNoKCq6Xj56dUQ1/2+csrZNQll
uyl06J6A49aNIsLrqqIKU6KAdA2tiUlBvq7K9K0Lswo+QMYyJNRHpkZsc+NdC+DpOezWRqpHV8EI
Eq8wk3TflNNjOZCCjgkr2VfJUlpvqF+j2kHGGOqYVJCOo42hCrpCkFEeYsp2UxPnF9MsYmrGF+Hr
8Q1mo3qXI31eBZ3AgNbAeo8wia80B3b8iJVvpTXGd7sBIbLMK2DXbNiQI+2cwqUbQMz0lIU3sVBI
xsxAxpsFYZ5cu28O3DuSVd1i3BV9/q2wx2aLZGGjpwPek7hasDx5dJs6U3QL+Lolfbbfavjsd7ZW
Fo+qA3yYyrhxQOm+h3qS3bBa4hcaVfq+fd2480xPLxq6EEXLgO3QDN7auKYj144MfRn0dxmw1Lu4
AVkiwpTiaChxQiv91Vjo9VXMzkePzu9frBmCbocAGK2ysgYKgnfLb2Aht+kNtdPgDd7+2eJNXKdF
k18v8e4DKacvmW49dj5hl2nkPya5iE4hJ29YZQqeGit8SZXsISry+JIprcPwoSI86FvOFt1hUP38
hJgRqjHV5mOS2S92pi3fa4VfIdq5Q3siTKuHvAXdOen1b3IMi6Ol6FDOl0jtsoxOFbYwVwmS0W3r
vRa3+j5WE+BtA17S2XTILVyyB2xmId8HAlaZpBs5s6of/Fm5TMT9HvEbADVVa9WdyYw7gMu6VThx
HsN6PBhqbXpNa4hLoJpE0AWKfarqDIJYWR3J/+i9oUWmqReiO/QcGvZxPlzaYCyugnrg6K2jpGWW
aDbZAPTFdObIm0ZBHgqOIX5+YJz2EJzKhcnsGBrRhsuVaQmJAXNSD5uppQRem8NdY1UwOhXVcWUA
3FwHRxXV9nRwJGV+8nYhhHS2cSid77LlLU019LSWKpKraF4+KLSRVQTOUXbd4DkF/Yl2tl8HHb0X
RwPK8xYkJGvUJbUcLkAfJw0sYQo2lSiltToYulsR5AHdEPB1NUS3U9TJu7C6nSPzKW6V6cQIie5B
+hd76D51hYLENOryMvhae6SIevbH9kENy/mbZVQvZuAEDwkOK+EXNxCwkGIo4x1bdAR2STYSSBWg
xysrvnCEVUP8WSQLpN6U2woCr0k5pxUeySpJb3S1JQmxs5FypMDTyMmdQGL3ElojX1StgI4ag5QV
YQ+iGoIflKYWoioNJWuHfwQwQ9ldlWhdkP8yR0a6Gt4nVnEFDJbjlaWv5yK0T1kfHxK9i64M7a00
4uYAeNBZPGEZmkGACq1mf5WEfK/VJilPMfxXAGoSuGZdHXnP1X0SN8N+kLeR1YWnCtyt11ujczcl
ZOZCuqSekfdfBXZa27m366r/QTiSnioS7HXvbyubRamFU3Qw6/AmjVvn3gw784gk/wT67WvdFdpt
ILblzKsx5qWzoSzRMtmV59RJ2eHJt6yHm0OyLmioLJju+qr+CtQ/Pg0qi14XqF+iTOiPDRILXLwY
DBt4YCCT7PQ0G8Qgl7kxH+MR50VuTzdlm0RXll4nBN0C3jLJXT5G0iBnbQCvBEaxOPv61OxkYH5P
M2c+jotfxgnhdUCTQjtkqumddKIN6yzesFRXzgW1+fPk++ehT8azwAxAe15Z5Qy5lZ8qLaIYfcPR
DynF3MtVxuu4B835miJPuVcbapF9ZI8bAy0S/FzTXs152B0NBaySE9teU4qbsoHNWyyvXz4lFmkA
zbfJDl5n5BtwZiEI4cxqFeQU92WZCHdc5pGhFx4hzff2mBjkyaFx6+DcztEXJMjzHu8wkNTcvrW1
GOx8Pqv3yXzdERa0G0vsbDTe6LDi8PPavCKoc0jjC93HnR0mbqca1t5gpK8UaHQedrkGymlFUGzA
bjkYYiJhe1KXWFyYG0cBzVQD5NfIqLmzY31Xpl5tavn31Ihfs3hYSwbBXaN1satK+yluIgcthPjG
lPUWVJimR79KtnY1P1E19j0rj2zPR+1WjQDTF3sTHT71kvn3tRFb950ZOafWWWy4hAsXZgNcLurn
LTFdk2cbXeEW+tKgnCUM8yYg4QPi/jiE06rMSUhgc4WfIzAWRHLjbHuM75bdFyizgHUz4kZa0KW8
1ObGVwz9hAb2EtWc3vswoXWls+tmjRk3aunPNKrb6jpxBMpuBd9MASYOfEVcPYHheK1lS87IbJU4
EQN6Qr7Jga8PLKKykCdG04BpPLTIlJmBys1Oi+aqz5cml7HTNdhtGCDpgoyl1xZCX2XlG0Pc2DbR
FO50K65RBzRwnmg2V6E2PUMYMPE15rg3DfTmpqzvMgBAwdBmtzoahm0ieH0cc3QBnweXOClwZs6S
RkuiiNXcZvEuQGh/g+ot6q3gEiAabac0uiObXS+D8rroSYfJE0R5GbnY65Jq4EtcYfIc2mrXsnfb
vc9PysD2hKTopdSII2aJO7p7/4IIezPgZYOKnphroRiZXCW6Ea4tpR43OLjTs1VkuouM5ZHAobdA
NmG0njum7Vr7jhQnBYDijPeFMoz3dhhuw7km8DdGhjZHSN/0xkYdM6yqpFpZnCQteR6SbN/4gbWt
l7qIMAb7oMjsTMiKdlBHMNJkHdlulTZndeGsESB+W3QQ68E9QTiwuvnOGXHXt2lZu205xmcDQfVq
Jn7cy6hiHTC62q5o86PSy+zaTPBLqJCbX1ItXMfq0LiSzQNYxC56qCclRl4p5EobccbJVtq304FW
hLb3rcCBxGlx0Ldfg6Ds77sQvidu9RCRtvGiODyF1u/vujnQngUBB1AGQdTNOY32Vir3VWoXqymb
5H4yoaMpun/A45oYzEOrUtQLeNMytnphnmNlHvd05NSzGHt9a3b6d0CD1llbvgw0Bbalaj0n8c4n
gh6JWYCLNSU8e2aDQ6+wMTaNUaJOnUckNDUWPbWslGu1CUNPiVRwu3HrRmXYXyf//EJoO5xvhz60
Hx9EWMfXv3xJ/W4bFwRPVSrd6rFVfW8iIvOct6I5h6RDaDwWUzEfUtHZR9E2yRG8wevUpPJm+Q2w
SzT1ZQICXMtD9Pt+uQd5yBlxdhR2jBoinL6cjvYIiTO34GZGjFa3qhP9RJJOQ1f51pxK1c2TxN6M
leHcUlV61FlBIQKjbsbnRNwCEUswVUNKafh/so1KStWSrsJS/d/MndeS40iWpl9lXgBt0OJmLyCo
ZZARwYgbWIaC1hpPvx+ZPZ3VZbuzNrY3Y5VFCxCgQ7sfP+cXSaS/V37nENQgdtfFt76dQPghibv2
I2mZmWA2C5gpbhF9WbEfvvju1IKBze2kmrpdn+pkR2szeg4ovxNzNYdOkRA7F9P2CawSibPoiYtv
3pns5pKHqDypYLAZqJPDY2kUtcA1ely8fEoEK0D2eLvpoatXaAL3Ln1IvzKxsTOVX3E5loCbgngp
+FXljRDBFRCb66RNtUszy/Q2JtVoFH6nLZo+GHsEXB6g1Rfd97GkGPMfU9NGaurTdBa7zDM6TT10
lKXPcFBjLG6A9waC5eXWjJos8TqiLC2QxNzsj20aZEehwXii6Uy0iXUUVpHPONYjUp4wMfWTMAgk
cPNs0xoWtpA8wZ2udXsBvdJ9aU3wq+tuk6RFhD1Jm69m0+x3dSWhEIayW93X0n4s3VoZFpAqwGMg
teEYLf7aloWiNKnMeGvliQ/UV3vJsHvFkrL14D3ewWIxvhjEGyB3yMX3TdCREIh+lZ0IZ1xVPTFv
q9PdPgq3eu1IoFycB9WnamZ9EuqJz0yo3BjfufUwivEWO0GkLiSSDOM0a64+q0wpas0ChVnkq5Fi
jZNJZUhVPwh2Ug+avgaDtqkjwr/MIHJrZ5ghdBKm56MZYNcMTgtFrqtLPmvIJ3Za8SEQ3MtSZyyU
olC2BdwwZgXKp8xjgYK2D9mg+MYtJXIzwwh2PsrqJ0I1+J5WjHyHatRuj0zEQhKn1JsSfb6ksiQc
Q7UEO/Ej9mZ/qpRBP8tFO63bCL8EFPL0c4qsYi+o4nE0W3kFEHy0K7VIzgiaT+vZxNgCg75u0be1
eT/t4ZKAZDd6WkZYwpOwlzg8JjwhqeeNEJWrUQfJbQTtWsEXnIGTuZ8Kg8qwWu2MawomwFJ8M4W7
YHdBvmfuaib5NYx9vc3nvelnvCJ6k3lWVbYMI6CdqyjLnuqq8E/C+C0WnX6d7h9Wuw0Cybo8FgI5
eBIprh4kKdSvDUlQWy71CX4Ii0YrW+4kTvHysdhJ03188RskY2hHF7VuGxcN7hH3xdLQzSNafTuK
QPr18YOaG0ZZ8PeC3PqHbiyoezyOBKkxpk5ov/0+jK6QXDrpbvlYfPylBbEElJbGfm93/0VQDcVm
TuWB5EGt7+iQwrVey7shhwGE2C8uKb0KJ5nCDTwdkseibLxPGgIv5IcUu7NMNJpRkZZS4aqUk3BF
yXORhNVwfnw1+sKvMunn/WOJPAqg+zLNN49FDAJQMA7UevlYRC8Znw0ZXvljEXUHnd4DoJB2b7fD
LXnPy/TzWCmamXCKJlBm93WPr6CjkPWYfy+Mmb6hXFKdfm9dkpOdjGn6fZxGSFlENsR6/Vib9cBF
hxRI36OxymLQb8Kidx9ryxgYCSOpbj/WNv6YHvRsen2crNQJyVOqtW4vtfRHahyT+6jqy+OXfi6C
Uyny42NJZ/5D5IIg8KMdJHCoDCn5uHqsTahYAspqwdzeT2goFFbIKnLA9wsrNyMY3UJE9+K+lklQ
flSq7vfJaVnfXEIQh491v7fHoWeokHd6fBUJ8qvYWsnhsS4UBU7F0BHbubfVpFbvVn2m/r4HkAph
qCvgkB5rkeZu1ty//vdxpGo/76QCycDHWoR36xM58t93E1MzkQec5ItcHWK9ULwikeX9nw8hY27r
wwsiam13f/v+sTgq8Hzm1L+F92nwY/u/bQa4TnZMX2OOUungdv+2jS/ku6oDOfn4/tHKnwYwIJE2
fiMv/3xl3mfafxabKcg9k6m50z9a/9PAo70avwLqhdX0u4W/bJMqcY30lfNo6s8xJYj/o9PTmeFy
Vs3M/rOnP9voVlutxZn8pNgUq0EfDwhFwN2DAMd8smuznfn4SGOgtI9VYZCwHhi8E1OGdv5s8/jr
8fHY5LHxn8XHX1AkD3qokci8N/L46u+70x97UpQYmH6HIePfDuFP0385xFgH+RVlaeD8/vL/tOs/
x/5oUp3CX3IUCXdrJM7xsdM/bT82+bPrHuP57WydHt/82eovR/CXsxiqlNkVzAmUuP/V9F/WS+YI
OyGJsQZqCqQ6VXzJRD17bkpizAj3sm3otxmGl4AHhQL3gsfagmjJDXE5WT4W0R/EgQIQHOZgbJzM
zFCqe1Bu1Xn+rCcKUrJFWDiPjRECi3dVBk3xsVZupf6A7cXL46fxMMVnIWpXj3UT/KxL3z8/fvf4
GJFAgimEIOr9IIck3SDuKp1+tzT3b+iRx4dHS62FdL4E6Wf7uymFcUuxUDR7/LJoQOTKCOkuQVFl
zzCOwfynHS5990WGYHGZdbr0+wQqaerXgk+f9ljbRxZ4lXu6PuurPRym5uoXgFmwt5zO4ahgpoK0
8CpvdPGkjLCKCL6Kj5G5uUDe8luDJ5mWRvM8DBKxvFxPW1x46r1Y9b5LUkN/9Uvl/NhUbepNPCjz
m07uAf+aSTrwUrYbvCStBVhB7dIHY22b8Vh8Rx2qxlr2pQuFYSNKnzxZBPJLnbrCOtOG5GSp4eyU
iO/9kibdfbQv9f6vMkiDFyNAVi2Vy2AXNLG50zE68dSuzl4jwbo+micZucpnq3i3BjKyIaXYI75P
wUZHX2xZC352wcllsB/N+p/xPVabyxYWT66skkxLgHhnSQFIvjkSpcCjKefgEqUWyqGmjx7T3MWF
M+faqUhU8j6lEFx6fDrXCbkgHDfYmIpCeDH9/CmXpmqf9f7wVIt74+6QgDVjfsuBO5KiAHoAeie7
VbjMTiqhVC2JytkorPPjax3o+EqycLd7LMLkhjRVD+EhMGXhuYeM9/heVjpjgyGkTpEh14iFB8W/
qs37bJXq2pga/2wxyqGMjR5eK5RbQ0+H19GPu4Vp5ea6q331LIQEL7lY5p9qRYo2sOTX0dRR8dez
YJMG43wOkmD83YYMHFiWcusVZku+YJBJNmmktedIVCcKf7SRUt1oArFajlZpwjnUzNIFkuojCd/8
GNjVBJdGJN0r41ZA9UYrqFwJRrEqjPykxWW7/fPBwNJu5b4gA/b4UmA6888/yRwW64IIWp4zuIbQ
UpgDDTBZLNiZIxJWfOrNsAvvuqlzgbdU19YwF9jm8cFk+59/PTaTMyrDMO6Ul2yOZ7i//Oqx4ndT
f5YfP46RrV+EOmLXf93fnybbJi9XStZ/heJMUR/ig5hDIi1zdPGZmrz2phjt/RwtPsuIw1dN7Hhm
UyifbVUGr3HUjO5dlWHVyMY2kSYDap2KwFchzuUZgWWqLe2wr+5L4xAnazHPS+bzoo6YQRwGW0G2
Tpnf+UcwIj8ayPNoaRXGIVIoEgQVGnPRPUPw+Mhx0dKFvnxqWzTUzNSKFrVaVpvJaBH3r8MBt0xz
6JdZq6LNbpBtnEgWQ+ybNQcNn34dVx143rCxtjXajAzFw06A/rhKZxQDpVQX3+JagUA8wjWJUyLh
dILzOunGJpLRuZZ4qRwZzJ2aQZPDmxQ5W7yP495/AYCzy8xW/xj0eFVk+SGM/OaDNMeqp5aJPUw7
OGVfAVocmaO6VTy9inq/mIJOXJcio3qKH1HbdEu5Hq9l19jIpUPhEmNjIflbtQ+ihT6pLaYDmJrJ
PfLG6MgoTq/DXkLqE8zABSMmgWIa4pAJOs1uEr7k2Dlv03BuyHyQn+5HXjzk0W4DMmg4ayrBmh4M
4B3z83siyx6HAOJqV2trFLowSu3ICHUiTK3StOEPtE6Xwz6fJHzMTHj0maBWV2xbxFWeiAV4/EXT
S9le8Gku6sJgVU/lpzl1t0BF9E9h0uTR8X23BJJepoXZyZjHCblOXVjCzkG4HkP6QKC/Eov71P8t
RS3TVaZwdJMqhddVtt9wwMiWdP16LDawspJlNsK6nRGNczU8Q+FHwqmOathwQDgX1B5xh5TbrwHu
W9jX8S2AERn20nsXdcNFGcvvqehPjawGT4GYenOmTieUHJ4tTfhWrKxdZJN1yDjPFerhuaMMcuU+
4xaK1r/JNIPc37OCq1YKjhIaSPbc+dlSGQu6VvLZIVcUTY2NdfeiNCBbj2V0Q4zKk9W9FQKeD1uF
PDncfHzysLUqkmOM718UTxeV256QkxXU4kqGANz5qBT4VXMXTIWuQlzGanWRNFRUYXdtRA34la6g
EphnSMX7UEzJ1ByGu1SgJMcb+eFaFHV7KW5Nr5SZWQQkCUVfr5eSeSDHrTnqjB8W+U4XncyRrhyi
SlLwmIV1wPOGobPot54GTQZxSMTfLewcYI9qgGt0P3CTOV6UuvGjShQra5QxSyDKM6/cShXeU1XF
rYGptjRRvI4nN2v7Bv5W+ybXePkwSkwKcYvBeSpqni3Nwn+Vg+ot4UnDiVWOHEGq3uayye22178R
SyB7/q8P6ofPGLilHp6vC3DfBujM+NZ02a+5TePlVGqk+mRconOtQxOWuhOVeN0DfwefFSq7H9Hj
JCXSE03jX1TFCu0gJKQm0+vbTLRWJPRlxDXRxk2VZAm+DpEKVReYMopumffBph5IVwVg8RxIg5kd
DC/ScRTUtZ9qAuF06E2mtFSZxtJc5JQCJhqgVqAQGojU1iOWd+gFxk4logNgNHj5KWLgqHB4peyg
RJO1SgPTkxNCvqg+9DnF1kwUv7QKUUfT/MgTVcGOmktVovBa5+YCGfurJkhnHHJyZx1HukhVQL0S
QF/akMKVNpfmIhG1dSFHy8ZSxUMBKmsOQ0zUgS/aXcc0oKvwXVIKYyVKd0Nkg9zv1Pp2rJ8rRlub
0Lf0fFX2kqE+aIPhL/MU8Xpdg6HUTOWtEtVvK7v1Wr0UM/2QqhMTKQUJpib033guG+xlmo2WzdsW
SvKOd2MR4fVmVz46Iz75J/Bxy7Cogl1TD6gi5lu5lrtVaag3Py/RSRDbn7RP9yMJDERgRDdEencp
C/pnrfBQgrfJPBOLaHy2Vl0RfOkRmxmCtdfU4jBmcHBVH+3/SuaxlxX4KGq3rEf0CJKyK1ZzbZpu
Y+AIVObidz5Oz7yJw1owRKzng9yAg02ePol4dyN0J2Fvz9qSl6NaBD5clT4ffnBbM7pUOcgyf4rB
HvryOg6KedXNxq0X6djEEd+LqTmMffIL0PpnFshvURpPNg6m31mObZXRJaHXmeO3jJB/hXCpIDxF
c46Vh+4SnKKmL7Uj3tQRWpKZteyoiWvCGK/p0K9NjVFAGoeoCeEoahvZrOw6Rf5CDm/YymbRPNc1
YZke6x9zIJo2liS4kBk8mvkg03NSc/Q/4BKClJNxopoSKpsoK4lh1SFfEMZXgUqHj8XewR+zg1RA
ibZwb0M+TpsYFH6MBp7NAYRotJWL0hFmJSD+RHEl70Fw65l8MBPkDQut8RkxZH+vRFRzMI8bq3Le
lxlGd9oc49VEaDsPyi4gjDgYiYx3jqzvy7YqqEn7o2d2Y+UGjdHjf6Tg+5uYt1qlyFhY6o/pl8sq
TRTkszW4fKFKn9wWx8lieAV8jVdW0ayVIEXTolC0rZZdKgLSV0/BqGktImqg11J9TqzxPSyAx2tq
pKyEWAS2akzAFRoB5rvvCjlipJVKynCWjdfBGqj4tu2hSNL20nd5Ycv6dOxVuT0J88RcBGpoI2ka
FSsxxcw2tXbFHa43UCQ5UKBUwyJ9yaPO8nQreatVkPihLGmIkBYw+lEtxERUo8eM4Z0P6Tf+OsqC
3rh02m52Gv5AwSoylgCW3tHUSZkiiqIni23hqn2M7EU9IroRmerGvCv1WS3EfzRwRItZFpocstO1
Efo8Su9Q+422USPZZcI0TvXD3FUN2MUCA8imQX67m6XhpONkecqH8Bvb1wLtiIrYNhePXQRQucZ9
SoA4/ayE8o88xFdNxsdSUwfE59TyCP2sOM5tQ/oiGutLIaLrQWUCblbvb0VIGF5VSRVqXTEE0hRR
ILNFipauaKmKQrUUsvxTfFUIgSBAYtaKZ7kEGgJ/R5TQ2nUYUauWq2ja13AiQWmXXoZm8ZLSfQi/
ELwFEOV0jxBRGkwLQ7am46h0PoXzxl+aafZj9OaR3G75mmRML+YGQvZs5iCUJiMByFTGTK/oRNVx
pmxNX4LVc+nMRoaBdlu74yhD1AMWsI0i8a1Mvsc6HWG9fTbiOH+qara1ZLQo+lx6M9tkMyXSbjAr
6TpY1bBPeiDTylZFWOVSo3IlpEmwLVSEEBolYJTXUgsHR/lJ6KPkCfROiPVl4i8CbcyPcJRQnOSO
bCtwN3nnGi21dAVWOwzgUcjmzawaX3M/5LsgLgMgYveQook/0643oXzOJ1VS0QiRJZv+oHKHHneO
tvV3tUHRoemnAedtJXhNVOLKErgHm80EJzPMzMhXxGWnjd2qVuvtUIwWicnPus6SrdRjy27IiMFJ
yK4spWrCPhH31/WcR8iTCEFFfTktltMwUGqZkEifhN2gCs0hMPZq05RP8OzspL7T/LS7ESBei7FZ
6KewnIhJqWCskwBOcpZC7G+kBBN0K7LYT9IuJFSSNpMarHD3PSjxmF2T+/RDzaLjAHAaI8JoJCRH
lgiBHcPBQhEfJwpCW6r6ANfws0bwB+mLeoj7Uy+TzVYqQEdac0HQIHinQKkjbI2WBMo017kPwzUk
9bPVDdMBUhSdEhi+VSjFTubH+rEfW2S+u+aCIrCTVH25VyThRcgKZTOP40hZC/BiNOMNlw/tsQhF
Ow8svLNkK8Y8Lo92vjQM6xF7Lg9pb2WDq/sKZ73WjROsh0cTMUqhpfqelbwywOk+q1GMVkHf3RPz
SOMAj4s8Qfc3gzlv/F7XVo2ifc4VhnetJTZPwAjh2yCOpA7UkRod//JEuLRYXXqape0BOUkengBU
M/S7E644fwaE3VRGKb5kBqoZddR0l6zk2Q1aJ8nV7vL40HXc3RMU0ywkaDAv3KBA4Qi6IO+kBq2T
QsUqT1n6gLfwtRnwjpLDUwuG20705AjyCKceAxx5p6oVUuR84GLATHJQACCwxumm+8Ra6WR9kykI
HnVSvUinuvemu07SgJO9B5Cb66Uo5xhD59CesPtzkILMDG3FvKOlDL+IknHZj0K9be8fU5IpTpSY
gVdDmj9X+nGUk8ht1UQAxCx1z76GCT2G3KGngVmMKyV4VkV1tJnPic+1UTy1ceZN0Sy94DO/req4
QY5qDpdNJsvPj8UASCBxCH66uqAGb0RCmC1Uz0w6tH2rCPopj1NHFJiZ+SmVlzzpiytq0dmix0uK
XMVLPtTBV+QmcTagBIW6f9E0N7gYTt9azaoXi+1ohUwja+nU4vt2xGsz1iilR6RHD8OEd71kDAU+
UspLL7SfzTxEd5EVeL2pvtGiD3jpXL4RKM6QAp2YSJO24AEMUDNMLnVjP46YNJAVE1xF7hUvL6Zx
1YxdCQOYkg/kmqUoMPA3RiQvZ0AtdhAgmW11k3EYm6MPR/M+fBYLHpCPOA2V1aiOwlLImUfRlwVg
dX1pbc3Qn2bV31oaERIJlYuOjhEmaJ281q0y2+U1YCcriORVkya4vjLZPlmRgOyRlAuOMRLBtGUN
VmkU1mNy9wlPEywjla5c1mlqoURW/L9Q35A//w0oDexbR2bDkA0R4owKFfnfORiIayh5Cx7CeYAc
k7x9yTSQdqlqBXs5QzMKT9fUe5yWOaXbSZmLLXAd6SCrN0yuEFobW39hzV25lS0MMagL7h8fUYYN
+hztJaqNuwnhZB+HzWNr1lzmO56y9itrBQ5Xx9kBbBhBr7GXMrICqMAIntRZ7VMPY6iZ6XDLafzo
QeIybgfAvCZlmQ+ljly+Jp5BKy2GUvuFNcJ4YxYzouLkN2F8hAqSA1KI7yZy1jScAoQbLFF5t2bZ
X1sdsWEUoT6cBnLnlDzc9jRaM7L4Zb9+oJ/S+/usxo3CYJYlrg/7AtTkbFFhl+xU9ZV9U9XNMfuZ
YdcP6q0IcNaylC5aakrySrrB+I2FH9oU1RujLg5dNV7rSY3Xfa9GCzkl4Wek7XgKSmKOIBHfi6JX
fyFFtZOwz1PwL2zkW4mBq6nOttgiDyqbavnWlAJMbzV6IoFQL4ZpxEG5JmspIIpZNFkEHhygOgCv
NdIRid2JRASdFrfvOkI7CT6CRfNFbtl05izbYlVdrdu7Vt0EzR4vj9aLLX32Bij6YBjbD/TX402O
4WxHRmyXqjgBoy1TDHK8koHT2+ZIwNXNaDglAUSWEPoHyIP3PqMvv1MBUoWKMa8H6key7MaUpG0D
5pMNP0IhrzmfctX64ARLtASqkIp7r3mVWcvEX5kPsVF5Icj7JqlUb0o5nxBCQPWlrMRPbPgyJJ8S
ZJjSASANMFGCu/TGSzw+RYWy7MXsOhnacGvqek0XFVPmDf37W+ugRV+ld4W50pPzdNpaJBPrlqlm
0R+MLKkuQW+FmKGoWnNKOzL5dYISxv2IM3D7OzOOnZpn6Z6S8M+i1se7SNAulpCAG1W0wgn7Cjn+
cPx6xM1VimxpK4DN6J9HWls8iBIhYbNioXmlafNIS9JbIY44QN/ZAHf3yqgBCxpUOwooRLsi6co6
fK3TfnrvY54Xf5zW9airm06Uo5tcCXcYF5qjdXdqECjfh7JwVz67AqcKL8aICWmhAlYcBAiDQ50u
mCSU53SZoiVth7mhPNMff4rbeB7YwcD4rtxJG0ndlG8TVbZtjmHkYQSGH+XKkykoOYwrLSSTkyL+
IVl4LDLBTJCewCxC+OVbQv+b1fHf0hMAgMm/v/P//0r//1//pVLAv225/C4Ov7Lv5u/N/Q+UE7jr
YsOO+78LCiyL9Ff+H6tvxGja5q/CAv/85b98prCLUkWeW0nXReQA/lNa4O5AZeomlCQRXj90AjjO
/+kzpfyDZ9aUgA2oiqkCjPiXtIAi/wO7Ku3ORpaAp0uQih56EH/Xh/iz/FfC+G9p7L+wduBmQUKy
sK3SDMiKxt/F4q2JyA3gqegIfUwGX4uW+qTo6OqBySnLcR+KMABxOXPqttuYXcrktJP3Sgd+MCVs
qMVG5W0CwYvqJ34XL/5okh5UcZIgo/UVSeG5mPCoKQd5B3EDED8eKvixO3o3H8LOB3dO4itXQHrk
cYl8om6QjmqbXTShzIacAYwMY9Mm+VJSi2MwNrwC4kYQ2+1EngeCPykrXFMbHFnuOZgzCOC9aPk3
U0a5xBoi5gVFe27Hfpe2zcKoRLwsrTLUFnWjzRsBZgh9axm9AbedUWMzip06B6S1ZhPCd4khuWD3
uu+16OqgL5iOGCSCpm+9WsP0+zHneAWYXV0SqrQl+e0RZZRRNxGybJt1pg51TTZQ8zEpVTvcafLs
21CZzo+xHmJzXVhUuxg8W/xXuAEzKZuivuKgoTojkkzrehrwGAja0curVt3EMmYppUpBabSU8RgP
8QNtRmmsk76oY5MbKM9xbuA0IE6WW6QGKicJc7EOVNlKFWMVKUNE7iI1vxr5FGF77Zfg/Mee4gtk
4warStzsyuoySMUN+oBFOUW6Nv0dS2AFkpsKQutMhXBBVYesXAqfjMLWMS+UtzoXUOjqKGUv52lK
YRFt9AjYVlHrJAX8NpfuHKylrje/8I9liiMBoR9E8MdzvxUsM100spwch6EmLzEXqOV0AvDPoBtX
YYM/H3Okilg83wh6HHpBDp+6CkQ0lySJkLKL48Uk+uXWUjM8gXSju5Qgdq8SHPmR5EcZJZ5OVWZm
Toa7Fsm4yvTRALqLfyJ2oBVYkqvtNJ9qXYY+n2HQ1FXCx6N7+G/1pv8/6iz/AztJSdSRRrD+S+GV
a5d//Me6obP8+rdu8s9v/ynCov0DqiiWBKiLyDJiB//qKTUNERZSC4aFHrqsKff9/bOnlPV/wKBU
dEu/a5Qb6p3u+08RlvsqvI9EkXCbn+uG/N/qKemb/z1uR/tF12Cz0pPfhSEQlf/3uL1R0z6PfYTI
t5ILqNJeXG8Le+8e398b+ymyAUa607LyvhRw2sFicM7AtU9QDRaa7Ttw5tjCsAub59tpXihNYheh
v6/ypWJj8rTQ3J/Y6ZzJeRm8wbvqy9tNcwdPX4ZrYQWM3zVcxaYMbfeLF83N7PgKLHSROoH7lTvk
Ye3W1Z1x0a3QC3MlF7Usmg0WL7fKvs6uYEf2Bzgge2DbwD2/nA2Of3GEYugltmKfY+fyvO1o5j2x
X35Gb3OwZfvlcJjsG3Boh47EpaV5UTmqsz8iUMW5vLfuyK4kG7C803n7jj3rHvZVNtUJh9ZeNPvc
cRhby71NK4ybl25jv59v/Jm429ueeiwbv+/xdnGux+O3ZH++cbT2aC+f1ut1ZX+YG+2m3PTz/MmU
v7xlW2kdOE5s13ZsT/YKs1v7tr+u3w37fHHPt7072c7BvmT27SXjsPfH0LndLNs9RhzkjQvkHrei
I7FqAdPTfj+e1u+WfeT2FVywyn7/WIgOAmO0mqzwnWJD1Fg9smL2SfQE+4M2ZGePnQsnvLiRhLOv
8JVsfn77AKDPLxaB/WTZtDouMvv4sb8tjsft8Up1hP9Wx8X6+s4teS/s/ZEqq52vi+Wx4ZcT+4W9
zYMxCzY6VXyCc7Su0lrYhjvxzPF+ikv9vb6Rm2HyfxQlezqWKzL6Y+yoJ2ps6ht0rn7VbqEdLcn1
eBg3O9aisDn99fu8xnDQ2d62OHPYoXMN7O+n2b5+iJ7ooRQCN8zrF9VWu3oHz7RfU4edOByXV3hp
aQu6N7sd0x6nIbXSecLI/AzFc/vXV+e8hPki5fZHbv1GkvyrtdySpx193hUZFDtYYlP/Za59lzj9
GHNj79fGsq/Lz95TlpjzeeViXlZuwsaJ431Td3exV2DvlXP6LJzCGW2uYMOdOpV2aR9OsCbs3Nkc
Xq+Vs+7J15SHYQFwbEUAvdTX5snyKL95AOpsMDau+MZMEQ1qJ14gJGiHi95GY55Wo73lIcHoWN71
/sV1uUYhe1ns+5W/Dtn+u3DIjLhXi50/xTy+PBTLbA1V19PdyJGPwou/kE/RXn/DOS3N7eb5irbH
urGvurMObFu3wRQ4a5AJtoM/nt3SVziZ8/TU2t8IYdPed+D5LpvONjfIsPe3yH5aH5e9TcfBi/6C
JLbjvn9cj/cXY7QD+36IHOt8v43ud+O+9vZaddgltznmEkfOJ3VLHsX9/ZHbH3kgeamWgvO6i+z3
+yVBksN70p1PnQP6XJ643tenxsldhlhO77jd81g/PQHStfd0boJ9/0t1nxIO6g3zbuf0nXI+7Pzp
m4UTx8NVMt3PT2Ii7xSw9VPAmZ5y+7XgSiG26fjcjdid+dHpfvV/n/poP/X28tdgo3nu1M7u9fPp
/rzkj18+8RM7c14D5xmZQfsUPN57QAf2AcE9e9e4qKN6S2IJJ1q+pfbo/Iocf125GALa/grHjvgj
670xX/U+T1DM2XEZjjeKljbXZLSP/Btcr6ax2j70HLDl4OAZ2/02vIyvssf1/Bh4Degsqdna77cj
V490iDO4un1Knov9vEqP0Sqi/5LpKDSbHqGhq70/eNzYxlVtgVuN/OOSLqrhbHh8U/vbWL4i7WiT
6nGkjeFRhraflSUr+P+1tpeRcz3pbIDcu/164BJTJbYjrsyb4P787KaF4ry9vqKnfe8t75fwfg94
OBzJ6VzTxvlhgSXhQrQjt3QGx3A3Mft+83bf9E49+7UvP9svh7fct18BtNgfEl+/zs6OhIctuCmj
BClWu3UuRGj25+Ci78OFV5zPt93ym1M7efcj9Wondl6c7cWxncE+vC7tX4GzOr2+bkJ79FT7F83b
b7ltcILoh3uht0Kd3PlqvK9tvXDft1/IxTIyfsm2uAjtny2EH74gJqXrYSQiY8fDj+OWjcHGUl2+
TC+TB494T5e4pKK28p2fl/Q51Z1hdSntt8PzZH8dPlu7czv31+bnZ3vvlcHu0JN8fQ32ZXUe3FeU
KR2FgbPyXGF9P9WIK/UV0qO8Xc4U1ux0Kdqym3K4z+Vzvsw9KXDGd8WjZsjTbtrP4B3cnLsDc9DV
HH4MLsLhZCHkeQxtRNO2s7MPh+3G29nfnrdyXg+t84sREVl9zukyLJTNBulHl4fa+fnl9N5Xwi2O
7VXHoC24w+J1cA+rgbXkJLhRz90WqpJzP8iXc0I3AfzD/SEN5Mp8Hds/9BSGvd3/5M75Z/ty3u63
i9v7+3mzsT3nvCqdr2Ni77+49mefM77dXnwG0B/Z/tlsUg8lTSKUwOl0z1yVz8K1/hRBaLgyQkbf
iWn3lR2fEX7hTS6P9Ra0xL44IuDxC0GnvbbKQ3CR9rwcEReHMWxDFVpkx/mNcsgPdeL38Xs4ood7
m96wj9Le1du4xzk3oBLtfb10HM5Xx03yHUQ9F6tp5TOIJf+bvPNYbp3JsvWrdNw5KmAJYHAHDUtP
iqJEUROELLwhPPD098OpW91/m+iIGnepfh2JImESmTu3W2vRv2NV7/WT/jP69WH0jXUXMbSydays
FyCB1g/c+Hwt83x2NRvSV3u2ZW7KDu3VMvM+cMIY62+ebOXgGBxTHh4SApjhl/Vr4Xe8vHYK+zZY
u9/OOoQOHJvOYG1v+707W1+9td8+2f7F3T7vI2u3du626/qskL193h7Xzo7rxjx/P4GXYtoiObA2
N0wyfCoeW+Us6+7hVs577+jYYYZ+cQbp6rJoYMHN49p2PK3191+yEP8NCZwC6Oa/8VR1XcIlNlY4
v+qSgf4rW5+RZVGnETVBUCDBy3mRAGcIx2z1WkY3vcI1SS6Fhy7wFXJ89hI8IgfVkr38rrV2Ylq1
YzzNO2ODjEIxrYlK2Zppff1jApD3srzARyCUFf1gqrdYw/uycUdOeZDWNat913/Dv+R0W4iQ3XJb
fY2nymMfeeXndeBVLgzxXm9j62O3eckzV9/p8958uOALPdCYjuimbr+J19X1BKc0u0Z8oX4Zrxef
oHM/F6dmMbEUdnZQLZyVN3k7+f0ecltHtYvN6DD6/uBqzujBwuCIv6PzXrra7r1mmRxC6+1KaQ9/
a3G12Qwwo+xlP7GFR3ZYtvjTz+nTO71vVjZEP9b1urhQOVYEt/F0Or173u7gHQ6H0+Z0KC1v+XZg
t8XSuDMn3HnsnzzyfAsnKHdzOn2e3ld8FBcGPxEPs7F8yzodvIfF30LL25wW5+bBu6+f3lvOflta
n5N7ej+drm9X9mPv6p84Dyf1LnxjY9xsLp+fbGOl5bAvNYfN6X1eX9+vHqZc2DUwcaynCxQH++Cj
YE7aBqOxhCeQPbnvqG/YhYeH6AeeaoFK4tmgwdwjXsdmtmED4+vndj5xygsn2RwOxAsbfNmNd91Y
X5aL/7G3Tt6eu/feHO+02Syb0YV/3Q2uPI7P8kZ8zD+OygmiWKvdv74d3t6Y/rgm8qHHqYBIwRdS
u3uS3oP1vMEn9Jgkjh85eDOyW92Hi+TwUGgts17H87OT57AsWpfPw+c78mkf2WAhR/KgxlxbkLmV
bmA/P/8+PBonnjx274nJoPC9cuikWgt74TuwBZo9D9FTfCoNK9kaN2pmfmR9TNbLnR1kG9vm66px
4C9Yv3bWE0HZL6BZy305ulv3ctyWWHDFyi6PjWbTQOoW/m/AQlfY/Fun2NAGak/vlWIhdVvdjdf6
nu7mq+7JL4CD9/Eao+w19nDUGOeI2ZU5m5OHFz74jLiXeZt4u0FGkUWWeKfLuMaZxH1Aagi/45J4
oLhtNmRKiThUPn30nz2OiN149CazHH4W91l1FMWXN8ur+N3Ch/DRWl+gBl3N/YomiyK6trx183O5
5iyiE5P37XTyPje4gYQmAs8n4myR/f4OsIvZ31jeO4N5IT67LoEvnhCLgCBy57G7nmA4t5iTm0/v
cMKDlqwDa+CV4O398+JfHzaHPVw/d7n1TajmEWptWFMsNKIoTn1lNNxXJi33h1fpX6wfQiSCv+30
Qi+TfeUieoeLfGf1HBC24Gq92Fqch/Xb+4FNjaWyxFyX5Z4uJ87teR5b4W6ZlPjURJynC0ddHJ9L
ZH+yyj8Jc9+8tzePxb65Xqzt2j1vPO/6+X56dZbA7Hq6vr+y6A+sQF4nTOALM+Hh1H8qDpGzyQJ/
Py3z+4LX4x+5K4/Be9g8Gf90jWyIxxlKqPD+uM/vqk2bBkto83PwPIcwmoCSS3pw28vCH9ecJmLJ
eEss3FifF4KNy8bnGW0+3/kYdocldr8wSUKOqjhXfpfZpvCo7euGsSH8Xx4b2+KeO8VkWu8QAnB8
Lu0a3RUnsiPvbNxNFwk3+xbz3uVvhLc2EfInotgZi3Q5YMx/dAc7EpMv8n5orMcV7dePQ7vp3N1k
C8szJw6ykQ1ajPhIbPDlBw6yn17yVqd2ZVjdaFN3/8yJ/8qDAJk2prZzGqLg9/hdib1OtZBVXtkU
tjL8dxh2bt2DLhAn144hb0lSm+5HGTua2FRk8xfc8uB79T2cqXSsl1gRAbpLtV49d15HWLpoS9ra
U/fWeNCa7LSLwNi+bT6vnzy25ektd+vvQzvAdbv7G2bEdTG9ZzINX+H2fPML6/7hL3Hml8v+X1lb
17r4jPyG9/hnf19Ze1bC5XK53W5fd3+/9/kZh36JyC6bn7OfOMt7N+eLT3B13n/xA3GKh7+A2yAQ
Wloc4+vMBFmCqwuXs6xW1q//7B5nHA3f4mCXKw8Y467bG4b2h4ep20ywm3+0n4l3fcLd689mCQT5
5P64539EZZCZW77NJd6tje9v/M0SJrl+zPTkhctl7/r+/Yj/7++39sf+vt1fuYDz3vd/9i7j4t5e
np/d/e3ubvcX677nx+N9e75Tb7MYDl4RbJ9Bsdj4cXHdC+cgYItcPFLyMPYH/u6FebJ3j+udc+SH
X3t/POIw7feXwtr+ukfCj/tLxt5RWC4uqeM83XmDfbu56/vd/dja+w/D8i1+PL649pH3YI/Pru9a
nB8eyPMR9Yin221PwHbcE/P4R+vo3j/sm+/uz53Tu+7s3vdb93i3rKO9RjSFYXmZ3dveP7sCA23t
j5CVZvAanUlwMD4Gh/44HkeXEIX/8+2ecO28Yp+JqZfP3IhcREKq1VfBKj8Tts0Mid/tF/eHMJNj
Lh9b5hVSRRbvPgZf8bk+3kZ3xY269yUBgLN0IW46PwhZXaKH7Z0jevzpvh08PnXDPvP8iU1WXPOZ
1/ec7+7zK4915cBpbxNbU7K2CL78xfvdF5bFx929v3iq7AFfTN3cZsmy5l3/+PXDLZAmsb5GsiPQ
UBId9njIA5ERE+aH5AN5AtYRp9+/bAv7Fwd197R+Oi539EH4wWVA28JQZtb5znyuyAkRaX7wcM9f
P5xts/hgV1I6rPyvi8qjO2pEoG7r8iQLxuNjSxDLMHTewxnt23nwllu7UP/Ac4RSjxsibv0SMEwJ
m+DIZpE4ixWKvNv5fNZcrJT7vH16cbkRRvzO8RWb31h2W64XP9LEDdkTit5fFiN1c4nkn5/XW/d8
sywi5Ttz/3xerC0daXbqPvzbnhkae1v3ObCf6J2yGMz9kphiTCPvy7VfmKs+S3BxO93lj0S6krU5
JjgI7va82ZyumwvTxuUJuF8XtoDQOjEUF4/F5Z4vTJO7xGTniu81Q8AjYBCZbS+Mrb+9vxxTZ8vc
fL7dvb1sYXduyxtpVWRBlUQxfJqHz/gT+t+y3YXFvrl93BlH/+becvvnJ7V1e/+Fzp8tuOHBxfFx
bJc1fH/Zb/Fh7nfZCzhfYG1fSkciNGKiE757w6YyadDy5NymJ0CckRpxwzsWkbFlunW4NFx5ZX3c
W8vl3+NHRYA5+8LrhcfHw2fGBhYjDTLE5sLJ07Cn+r7Pnue/hNzUxxY4k7U8PCZIaZNxWRIhF7Zh
RjS2xvUyhVMbE8kxfP+2PU679XPshfaHZm9p2VujsEaMu1XIFowNwABLATX8ii6awV6ab4d2TYf0
iln+S8E9t8ajRmYERBXNPFZ3bdGtQeHHlZm6tcUtjB+K/YE9I/vHFzpZlts54PioLp4DbmYZGwg5
nJfmXGBYupPhwRN3JRzeC7/Ruv1Ir8Vrsat2sC0xaVWHguGfdTTz7hfBEYgCIzKRwxJNs4jk9bTk
JRPGkC/6wZzJ4TIq7mnijYhbnEJnvVye7hs8KhKGrMA985z7fpqsbWhvP+7LMWhx4iUiMJuo/ZW6
gG4532ykJ+mlf0fwc6q3erztTsXT3voyuNsPv2ay+j6mZsnWdM7zk7NzOGSPldz+PqkH0ivABJZk
/1OE0f5Nnch6ywhWdxn5t8Q292SslwjF+8SXITTinDqBK/7tExUIxXrrSQG/Djae8a9O6oQuKcu+
YweXtEaxoTFjS4Fj25O5fCvdwWq999kjgTkssW/tUBQx7O9Xc7BDWgGd2GvJgr0kW3ogLPjFyQL+
Vnb2XvmC4/Lr6/F8xDC1jgNma41EIcPXv9R+c0q2EevfF0WLhEP9Uq+WK/nJiVB9kSTJ9rHognp1
uOk71EZ4gRnm/UbkOZYMAg9u4J3r8gQq6lm0Mrd6kq2EM/4CGPGX91Ji9KQzM/GwFtecMj7Vh5IP
x07zXL8jPk/gu2QNn5fnXjPx97iAHsknZVOu3x5kcQbybsuoVDwBolHCTNUP7NoLGOm1vvle/yID
Zz0LZNa+X3/XLxiEJ/BKPHTGArPEuSkHvXUWUcte2CUEcIUP/zoT6Zm0+JEz8EU/z3qgoPP7HDtw
H1utTwvRYUIUxzI3kPtiI+iQ2iyzCPfIQUKTyG/Jvfbr9AAi9mKcSXae8L/S1Ho8gUx2ho/GhYh5
8zhop/6tdZClaz1z80wiYBkYTjZQ4Fq39nYi71E62bq91Mf2uKReXjtXfK2uicIs0wg6mTeTjQaV
9ZqQXyKJItonXPPvt53OZ7cseBz42RtJfC8hGiZdt4h+SE/hmAvWO376idq5y9T/3TG1DuLWES/6
1Xmm4uEb9ttgPX13FCiW/NFSBAOuZH33zusrZ7ea9S/JRrgitpXzWJN/3a5egONIthjYxIF7ilUG
y4zR48qhR7Los7MYzuVgz9+77+9fDgZRufVLecv63lF/Y/YeXtFc8Z9+TYd1ubw55CQ84SW3py1h
/5/PL7lL1YVo6DDfUdYTURe6G67u6Kdi0+4p/UUb6XuEV+HalE7+Gd7MfQINNQbPLt605/D2QDVz
slG/ymnc9pqPJHK0a/4KSox621q8mNf+rS+JOYODXFvas0r8iRPc2n1IK59Vh05OEYYKQbLLm525
ppPSqz2WFiXCbhc7pMX2ujPt0GSikOgEzA7moi04DBYTUzlrTusxIOvIbz3Vb6hEyn547LCROsTB
00YIvzLh7/zU/5tL5EhD/CV/53y0H//yU7RxOy2NUP/3/zxnZf9TxB9/bSD685G/F8Wl1d8oa6N/
YNAUJtLrgkL235VJJHqEKJWvTAgEIN5TqUb//5q4uvqboVOUpzaviuQAKXz/oyauan9TZZqAqGGL
gNZUTfnnauL6whf+l/YhEf0TEZ0JZFMWtZP/IrJujhoMY3QN2amO6EEgqVYiSgEywGHtqTRhRgg6
2bTqgFZPevIxjQpUImnrUy3Q/hm0k2nlGsDQFNhqjD5fUqMrmZnpLgXXM0QJSGfIAOtGsuE6jBBe
73w9Kj5qGd2fTMo2Js1ZdiGY5J7p6nU6xDHjThDWWR2RWwEHiipYKThq4hTQ2FqN0EeoqGrQAMTp
ftWWgIzpfdE72vB7BWWCIhojK06QThtmesEp95NhyjtbbarGGTX9sSmKaJ0WBkneAgbMrjBDSxTG
00oX7SlWNCeWQCGXkB0SzJIFChCbBGgA1KSTXTA1nl6l4Mp0aN/6hWpwlSkoqhYfS6+XrYvSLWrG
xknUjFapdh1H2s9QQQU0asS/jdnR5QLEVOjzBCFN8mLDqFjAk2DRlrGbMxhcWXmorrIKID9ONQDw
0WpC92CDTIHhDiF7qFS5USqDGg3RsQK7+9b0wXGuOsFqxYX+ukHNCOqCg2nWF9rjNXssJhSi51Nd
kfiCLBZtZYVnAcZobeoBMrQhIOVWCuyB1kULZLFmpcIMk1MFXVZJo5fbRr0BjhgGbVFFBlBdhVCV
5hT3CrRSyxA2qAGeKbRZSeaJc4MoWkkz06i9PZLINyW4Ux8jSdG+vrdiPDtT9biORoztBStkDYPw
IwvhTWiLHwAuD8YchmxNQ4CqKNgloWFHU7a51qXpDYkx27rObUK6xlA8IteAptIxRmG2KjpR+0aj
IYPtsEEp0tHLTEEwNxicrBB0q8jyNbeYgTyuFattu8xCp6H0KuVV0oTK6pPKFqeQS57q22p0K8DI
FhJbDzuGHh/WV3YY+Fo2Ud0SHakgpzqzspGv8VVAoe5qaO5mhXyjJiMZs4rcBaTpSi38fxLjN7UN
ytYdTcpx8NZWkP6FyajvEJluWFI12zcdq/Sv3wrkX0cYz2g9zOhCFl5E9EEyqTftVJ4P9MGZzIqx
pQ/OOAYynfd9RB9ZOWuXopsGL+9KKqQr3UmaiTzSqvIEnkw5oRi8uuRyGLMOkJPtKS5WzEW00aSZ
QodiwtpYTO+dBAobqWaf6Q9+JYWaE665Va4SgkFHYPUSBT+YdiHllV9pk5MsCBWZ7UK+hZ2PAvaY
J3ZMO7qmvI8Q39otEOr4MVnGzLMFq0AHzGp2KroI17I0RnabNABcENKVCywJtIWm32gdkgRMeNko
7gYyglY1ozkHR4TfqwpTtwLAEQwjCEmVElsOn5kgIxcIeVBlT3XlAcT9qicpIq8kVjbgLFBdxj7L
NB/GuQbEzNSioy47Q2g+GRyWdraehZKnV5iHHtsx7SanB/sGMgp+23iuXdgcCO3/KCyU4LIQA7AC
4xj2MbDwBzWaEW1pS63xACo96fHf7ClIK097wLYNWXohSV8DjU9+u6rXWS6T8dJYg93UtQuczZ0S
Vq3Wo0ko1IrTTirre9Bx91bGU4V2oCNlEdZNEnditHpToxRfuoA3CJ3ieAAh2gUl/ULmJLod07up
VPSnN2EDuDyLGJgUaj+3n7JNFKxMu6pnGSW8nI4nXd6gN4F1TXQLmHNKFp5mFH2S6UlSA8A5ZSZZ
Rv49ijChqfpU+4+CR5lDH5TVZMkVA7ROqAy0FTaTbifM7oZGVaspMTN1IDzpYXxrywO884WfGs1X
OwtvZZy8QuSA5cmFXUav7CUsJAMGoHk95+JXYs7XMjQ3f0xlFSf02IBaM9VmD/5JGTRICo3+ec6R
lKQ/NVjgarskpQW2MD67fpX56qr1hhX9kYgur2qIDbMoWsP8WEPugzwkAWmjvUMqryciRQhTo8if
xJ9K33yDRx0tJRAbC9ZVOhpgsdk+hNCRpeypmyGR6HSFli19YiWLGZ2GY4RA9ky+SBJ9o9mlIiPB
Sr3qxqA4sAo+zF2QNs8ttC2Vqg1emKTfJnYaWEQZOnWtoZvXswOpg78qvoo5ji1N7veCEGDFzNSH
B/uWM4XqsqGeL6vFZqiqe5eFPWH0ZOswbFltxp43dNA6xRELsKaPcl21vgppuB1U4vdyDHm6hI26
MaVyEalGzWKAieWYCwllvzj1QbRAobCqnuB9Sy5ROMU7rRspzprSWZdqX1c6/HwpVOkfSnO3m8Jr
Dg0hi13lVqQGXHVgUkSVyyvYKmThH7I9z1SlqiL101yg1xNuSTa11n4AhHNSGq3tKlUPj9b4FONU
PUdOInUQuXSlyMrMTmjT0JwKuT3Mz684CT70i4lXDiLdPGB18wGU+xy31LVn4YlVSl6iPnZS8zTX
A9QC0AXZQbuvpJyui35+Xy1CA48xuQvValfmMh0fUe2FRbl7pP1qrY3o+WZzj0yApjyrWANnXBFc
mRG5gdo45queGMVJ/VIIJltWy48sGTXnEaCbNNM2bgdoyNtFHJ7CKAGHXIXHKRvWND0i/J5Oz1GW
vOUtkmJRxAaxQKsVwjJ9pRAjGnPmhJl+BG7E8uuihkW3opcpLWm8qQHUIJJLBivtWkdMd+2E3OsE
HWMjhSs/hpkAeVnOb4RWBz+oBwLzUFTZw2mhFM6QZQ8G2ml6uXMSOQS0OOm7Zu7aXYe4izEG076D
LjzTO1dN1NRPMmz9A7EXW1dmmmSahc04E6m41QD48tVwByU+OojpsW9nOsDMkH6OVYGULObYGiod
MoZVnp9jmjEJZkqbfclNKiNZr7puDdgRKFOsfEV9iDtWxlCzS4bfy+3TDONoqTdXKa8gpNNxM6vR
qrSBOdQagwN5sOQOMy0H4kgBa0TmtUpqu1MgytWrLHHkpb0YPiFvXM0ZeqlEXUpaCiD1VCeMhWbB
uZl35Ackma5nBY5dqGizx8qZ5rG3e7MFS6qHJFgbqKckNdtMiHrA2dmQ+ZwrArQZzepg30Of6sZ6
A2P6nNyGrpVeAIpj/QzzXUszGtlkUl6SMtLMptbnfi41b+4hLa3qUPXGRgttuM3teoxgODZ0cmQp
dNdyK00bc5X+VIoRuWleMHlluulWiukYQlHTYN6ShVAWsRokY0wUZDwd1iSlUKmswrjpVKoM20eo
WpBvtKrRrcVBrfDeLSNqoSNp9csUmBcNAuUpmsdjrcU9lJ2y4KRpRR8T8Afo3pENTXDTZoFppJW2
gJIXpJtrvUmFRfR78psBUQQt1mRoMlJcVVRe+GRHwzWI5Go1vuhZNyMvH7AVjttcaGYXxgJc87ii
utlCFIEimzOneL9JnKxsMSy+yjYxnD4C9P+IBXRn4xVpJ+TfHXlcSI1jk06FVvglqKmw1V8PqNWd
KZwgYQcuVevDkwDQj1woPMaLQoxVGYafDEW47+RQtFNTnxHbImvUISyb804FLID16COomzhKHUpI
VAwzpCDDynQiA72DsUOwtQrL0plbvMqmIoU6KQ8HsLBhi1K3l1foLhVB8JmFD0cYADeAl0UlqHyO
4RGz0dnzcMdzWwSzT0shnCq1DIxoYbdNwjeo8DHyc/Qmq3Hgm336itk+5uJ0gLL2EsN6dEBjOojw
lh6L7I8kQqpdT6cQmqEMAthL4zzClxC4NhQZzAVyEaXeRutZNfFJqoQhyEr4ZdOVCU2+sTFCko0y
2KtjzTLQzKMyq82m6YcW+kbzN80hSA2M+vZYzSCcKtQflGsDW7OPWg2l/Zp+p6TUOAL6GGn70M5+
Ciu3bQrovk59+q4MBRK9A5Rxczh8ZHEHqwMg/WkG5IlNedKU8Am4CVGPQKI7Jinx4MGayDa4lTzW
tghhQTcnV/TBXrsuNpCcVy9hYpwg2NtEGYleScNNRMSls80OxbfMKLYlx5uJy/w5bN47E/6gQaJG
wqAhSaOt84hFLZU7YRTAHQfTtEEAxNa1WwY1+6CaA+00eWOVPR5eHuUevgR2L20etFCU665ScWXC
h2aV5dQ7U21Ge2UUqJyh7WbrqulPWYAmN06ibFzmZuUHcZy4paKSm4zzQ4YLfl7psHw8dNaTQvT7
qDg26tfnejRfum4+mA/xIPeYtzyDTKI3QvJYEF0fhqDW1mL7OBoNDPflgz1hWoTER0VK7XIeEjt6
4MBA8/kdIBt6iFhGyhR8AaEw1jJPeJ9p6brisz1mZJ02LfB+LZS3sgC3PuC43eNRoohbAyNv6Bcp
zZGOud4g9TSW075N6NzqEMiCLisp1nU0M2fHiuq3WbppoKX7VIAyJV3ZhRIBDU60p6bedEEhXxXp
Xj9iqBwUM1t3Jpj6VKM83T3k9ShhiNK+uEQwI2yhtGPKCt9TUZjbHOxRh74HFNEg+aI5QvBoNMxd
/OjvwaOlLd5Aq9KcDWCTYjGA6g+3zSqt4e4qvewxPOzgUUrwDIt7aNhNP4fci5kbr6VHTXONiFIS
8jfEsbRMmbFMVSGcSM4CVIembTNW1T7KzGc9CZG6E+WPaEjTzdjCmJTAbIv09kESpcwedTuKIAxP
zEKExLuk5V4G+yhK407Ti4cfGRkJjDHbK7H6HCKV6hn5FMHbZWLbdIJc2ZxpHEMtAFZroKV1uwnl
tDun/VRamghPeWgSjer+pHXDQZt0/PaHpO4gmHbLbuw3eNf2aixpa1wscNP/BLMk+UI27Kcw9muV
tZ7JkYj4cwAnN3Gs1F20TiC5PPUvwjCnmwI+I2vSzJ02rhkCsK9QdzmmHqbgiVLIVuAaGPrSWAtT
SVmNrjVYqETN7ZvpG6hyjcZ07M4Kjp1aNaqTj8FHAGzcFgCYBbXw8WiSxZJeCISseijpCFNcU38E
G2RicFJQJ+szSecorPaojN0MJmc7F+rJKVTjaxC/uhg+X1mJnqS+MSGwuIhKKm9oDJoHGVmRCvMD
EJ82w64MXHl022HO/SmuKfeY4kRaREe3NkypQqQBsceE1ocUDG6e4vyRWkLQR9gXSfiStOwwCGCV
/ghN+64d0HqSkoTwCcUbuotM3W2UsTuEQX3RCrRGmo5thUwHG0yh4XDm9DbUdfew4aHDWcPHqMVx
B8UrRpGrGQdAu7CeVDslG35H6NrcGiWMnRARYzXI6y5ZH9p9srdcNRaCsOL4qB8QKEZruHEQqEdk
cjJ+Mh2+wigRBzuYsnIjdzxUTQxKRD1ORhHkW67ZeUz4JwJChQ6iDl+5OT7VwU/Q9l9GTkwNLwEU
FyacZNRrxwJLrb51df0y1FTM4IQ8BwOAeb11jbTEuOQISUil2KPZIa3NIJtItX+lHVFw0grwIcCh
7qh1/KKZ/Xoosu+aCJCtPVn8kdJ9KO12GPrGncTuKAvkY+ZUheHcFJxZkz0pNUl150C9kTu1YwWG
vFJMlbUuyYgFCW9N3qauvmECmT07/YCK2K4jBCdv+FFE8l0S88gZkSv2pVRnJqxq8kiB9hRWleZX
ZvyRC9l5FOXZU6KMnu8wDtew2GV7Q8l9SE7RBKliV5WrAh8egjoyJZRYBhPfXB1byzAFiCPm2O20
SnOzWoAPpRx0NDUgNO5wZ1ZgZSBpIYY+hyvz4QkPCFBHiFFTSSxss5zU0y01gtscdonTBT3cMmI7
+mWxLHBsljAF/Tqvcs/kQe/rdnVKyyjeakN8TFPpQriqccxP2egMKxeCTTKGm1Gutqk03urS0ZDw
GiArw5H/wI8y7TxUCfXVEhW54YCDc1bHB05t1zgd8qioHrxWK2XdFXiBq7JV7XZFJ8uS64yLd9Cs
2KYWB7iIcysy3qrHg3YbhOnhcA3WY8gUjHqKE92gnyJBpIBbkIFFFQSmhxCtyxF4+zi+iiNsViX0
MnVEB2r1qurz+SGwgQRJK9sCFJJZg+MjshNZ8WOkvqPTpSTK42WOutkyjKdQHU6Tnq8n4yWSRUeb
IY55IPpDaDvH9bqR4F9MhMQR6vAtrVhVKfxbZDoktGWsvEbkSEV+r4TV0ao7eUCni3snnVpIoTuq
eP7KcFnVypsxJUc5V34R88OyCG6hsKy1GFr38Fmm9XlMo6caIm9rNtI3PRZEG6BrBQIzPoto5JyQ
YjQzt9PH+bzqUryooJDscSrfCwzWXsvVX4J+zYMPEsdGpmvWXNVbRBo/RBUVWQhmfWhxA/Z6bCTj
/AmX+m61knFPte9ODz+icWYHXHUXkyXkR9C62IaYSIvvACNCCgxIHoONLmG4wtXDZ20S4+rtAfVV
cjSF/tQpqIBWUQDyqFSuQ9HCntcNcM92rjFWoosKR271dRvaJfhf4LzlL8RokNhXpx7rfjDDArRq
fC3T+GuIFWRB++pnlpuaiTYJ6xRwPkE7DD9zHl8zQcPz1ioPFOaTllYoCY9kWwtJaRFZqOCcaFmU
kSwj5BdDPN8mHyvIoZ1gfpkE0PuTHj/3j0a1p22EQIYT9PXCcUl2UIWZH92Rbjs+RN1RDRJvs4K4
p/lCVjV0dDiS7Cx4eNFYE15qFRRk4eQHAoD7Lt/xF8FugwG0g96RAYvHyCMvNDAmId7L1E5+9Ugu
lZB09oAOnKvkKE8M/NYGHH1UoFEca3JwkoAuVJlcpZ4BU7u98FBog4BPxE6CkwLAEVAwGUSjOheG
eIdQ8RO5CfywSobZeAmGRWl2+7a5EgG1NnzQov0nzWXG0brHTwd4TErSRK6L7PnsxqX01Df1d5ZV
tGdmRWGZK0ZjVIZvSJv1aFGSnKvIT7POA9xM54KQn1dyXh4NM2QOsXKaeEXnd5PeKmn10vBYLS3I
QriNB1QElBcSgygwmUTtetmvkwR1w6ZQoC8c7AlGStjoryn6tf1o7iHzba+Q+YzCWhh6zEKrk68h
zUmMRzucYPaAtPttWLDVGblOOmaVeoIKMYz+oK9bGAZvHnQKmyls/N09CsMvraH/dQUPNWqKVlZK
t3wknaTPtNiiI0QNtSFxEa0yppfMuo4E5ZJVGmpNZMcGcNtKj2sY6yP3zJqIRVgHcQeugUheRFi1
ZE1K7X2aVZK7TbMpDGghJXqKu0p8U2X4udiZiTy6fNs/uvoAFw05X9ZnTeWKeVxT7mAHyOV0djuJ
WuxEfOBQu2JulI0jaF1s5YYCU8OKgSDzjojPpLhJrb6Jndp7kGKAe2c3ycfwgxQ21Z+yWa+mCcB5
TA4BBsg/xpVsoYAVX5VHsZNPEPAlbgMtp40TSwvSyJ1pYXkYVVDkWtyKlKbzjgR+qNWrjRDv4BAU
HUQmeyeUZOxO8232Zbonn6uTgH3cjEWv708l85+q5v5vpY9Yqq8LYPl/qv3+62f3L4eu+Q+133//
3L+hokVE36mtqoitU7KBLejvBWBQ0RSEIX/XdFHjLSooj3+gorW/GSa6bKb8D8T0v1WAZf6kaSqS
1P8UcQSa8/8VZKKLsqhoqqqbiinq/4nGCHosoZakkGoDmIrX9yt9tjSJX+kLpPH7HYSsBexhATg0
NBMvrdHWpwrOlE5vehRn63Ppwz7xumwvf+OdoG/fF8ApCIGli+JAwMM/rbP0IL1N9tMbGyrwxeVn
gEW8uLwLpC/N5oB9aVVacDj/j7vzWm4eaO/7rfgG4EEvhyHYmyhKFCWdYESJQu8dmdx7fkvZnu/z
OJnxYfJS4kuRILAdu8/+y/vP25ugj4Fovj093V65jD/L5iALWTLAHvmEmMu1OI0M8UWcB7rF47vG
bAdqic4s3hFAKY755MriGsz3oEn/9LMf+JniMzDnN4i/j3SLv0hzKtAthkiQOF4UCsIC/CnS9tbD
2QI/Asnr7e1HELhatwUHI5655QOl/2GvZiWuKyjioiwebNdHobyTCAsMvEiIOJdIMPiWEeI4GwrA
jOTP6hsMF7AskXdBJ38jKwDTwNzzBlkC34JBPeijxxHiKAjkfBNCmgCwsS+5wJqAtZJk7Mt+ryLv
rC9rpn4Xdux427vbw8wI2PhdlcVq+hAIGXFCUQsjZS2qDn8nhKWWE7j61t3FFZERNEHZmmR3/yDu
imygAk3NtxUgzh/12MPauLXggK7Nh34YntTD9OSRFhTvAf+1s/At2shb77kJ5h3mg8fymH2wMDO5
Y3UcshgHCL21eZx8lJe2IkLbvCjOszdus3Kr+huvPzgTGkAs3Wdy7o5Az7faul/V7ucNSsmjRX6+
At+88/u60vJNWyx7nQ1j8Pc0Udryf/wIFsTjHVoUHwrejcDOn0XjeqWtRz475CvUTJ61vHLhN4si
uQmO6eos8OGAds880zei+aMtzm6lIMfAn4UEwEc8sVXgw7oqsXKaEfXadawvrt2m4fFHtxeFvfuh
faku7QF0Eiz+nwekj3NBAIDrDhGjIDBvwiVcoXgxR2N25sNaz8XFyATsAai/gjRKHvjrkQluieKz
P5A8//mLRNyMWC2yiTAz1slSZF70II4XLVI0UzoHWPU7H9zo1sRjINW/3qBXQJDgs0ePeBx1o58/
CTghf4kvP5EYeo+4trj6JwdTkNcTJQMV5Ea6+ALnegI7Ks7OX/zwH2RsnsW3YHWQB3+hXamr9BOO
yI3ihO0vWLh/hwycmFKhwB9d9O9qnPWR51dqnxecnRGICz7d+Pf4m+vxx+vTMkywaGBDYKbATJtL
09y4Cl4EBSfYBI/BipOMjFAMNOJKT2Lsu2VLGt2VtXUxV+9a7CJDrryqANoIw3BNvokgABym4uOp
26CdBReL4N+z9GS8V3uOgHn2KDu6uDgvJxY/4iLUsxjwxDAjXhGafTzEO3/vkxwx3Io28Ch8i8y9
Qsp4FQUrCCyiHT5I5oLiIUrw0R5I9V+ZwMV7NHgSyUDOKMlZ+sU7179BPD/TVmmsKWBeUWuk81EY
Dwb4nU829od5sjeEK9VuoXfrSsZXYD3ACRTFduartJZzdzNRTGDKB8bms6BnGnOxW7OrV/0qXafc
HZa3m7hd0GTJi2hIj3Yjcvl5o/RIHM+3peAmPcbG19f76eN6Pj9SUwPzFk1bHPJ4BXXwr+Yf34Mn
I9JOyuEPUcuP/ILdVmbvn+Iweupfq3h9tAFxfaHv8KhscaMS8g6i1AElirvI4VNUqniAYXo8fl6e
RfckFDq7OTOAjqSawYFGVgv6EWVI4rgsFSuyxzJ0KTIocvp0h9YKTvl0Z3xhdHkU8CO1Ymi9cQTf
4xT3q2AbXPeg+725OKfC6cWFRLPge2faO0kV+aDGjsev48f5VVTPfHX/JoMA/wGQA9q+3yUQ7+LB
We4UBQUnuiYZ4/vkAf8GkbJPU1AKONkZ1DkF9OifYKdhWiAccBI1y2lP59MKHVao7n/tQxS/+JBa
F5lgGLyfv8VwKA4+/xVE7dJARXOFCHP9ON1XJz67u7Sc+CCdu51QYEgXHHu6dwQAf4qdaExCtyG6
gX2n0XEBATO/f0M4X5EGMZqKS5LJE42N//kQ8Lw/8+a8d0YQAqbOX+MXDenv8cqwQAUFLg1BvPM3
0j8aB+1gKYhpr/fcpdlQrlQeq+pHExMlr1Avj6mMyOPjy6Ihib4h+oh4g1vN8iZeiHKgH51OyC3c
xS2HtH+Dwxct9r6icO+n0xVCDNj3SzB7gX8Eh/4XfCs/vy8vX1/HgE/4yHAv2y+A+YJwggWlwOsL
wgEMA54heBwXaBp8TC6UCeqVzifIHqLKAdwTInZ5gtAh2An8O14uXxXA3F9xzZcLBCCusj0CS79e
Po6C4SDoCaf9ldTNkMybrb6v31f4F+frF9ekMV5h8Ry/soWAvKuzy9fX5fhx/LoAML9saX4Cr3wB
53uEuPPB+a4fV9ga8A2o8isNSLwNn2pvQ6dhS1ekmlSRJzgTgtwteDpHAaXfqtARPsQpRMJJKOc5
kTCQ74Jjs/ref0A6oEV8w1s9XUV7vMMSou6X8EN4Yy/eRZHikad2fl1dr6RCsEoEWWVcHulWnJnz
76/764l87RGVoJz2AwwYcWFyy6d/aYKdTwo/eOIM+yMMJv4TtAc6qCiyDzD81FzAMd8wJdAN+ID5
weGILFAAlAx4scWVbIgcXT7IMcUFs4neTQEIxgB9l5Kk4vlPFb2eY/ekQFTd44BHahcknzdFHmB5
iASi6iD+54ckieLlvb+S5wUneSRQnIYSQq+DMZoh4PuOQTnFtPo+S7wnhhbRHUV/Fa/pRvTxE+em
KK6iQmidNNL7GeLYF/334wjzZMXB568tV6ak9zQZUbeiNM8nMVhQsEK0YnBJzQdHrFbQvuDpU1i8
8ciNeC3KQvyQx8frRdvNIKl89HPRSASpSzR9sP48/khe4t0RRH4/B80jSk4wO9B65i0F7QRRY+h/
z1IOqzf93OKixWzRq9B4Q9ANRxX1pl/2mPJX7ZeLitP//f7VtTiHeEz0LsF9SeEtDYJ1lT6GUAbU
x5h65x3SQbVD86O/+RuEBiBBAelyL1/jnD5L0kTH/Us3/XZ8JJhZhisvFZceJT4VnVpcGCZVwTX7
+fCmt25ab3JnVRSn3t7owZf+3gfzviXisVXf+wpzY7ZtCVK4xe/wbC3QFIG/L9KH+ybJlVwhcfMt
/hQKMday23jbYXMA4zizV4JgLdYb+SM/V4oPNgkhURJa0WD5Uuku0xUt7fotmpn4QBTpv79G5UP8
efoG1Dr7Ju8MOfxYR3aPYS8JJpWYOP1NzkrEYig9jhUN0eREf8+cvVq0S9EMYRrdG9Icc6g3P5+y
3SmE8kRjXZ3sucQkREjhPNSE5veQUUmcQfBoJoQ0kHam3rsFKh8UJoWoLlG5SFY9wxwev5SpIF6M
jEvUxh/X4lukjq2YxRVqCJvdyHdQBv0cxaoZxAxB3hGVRmiHdQ+0qi94AOyrckI4RiIfotpHUbd0
KUChLnkRpcSQCP6FhyiR72sAC4P2BQcSZqx48/idu98LwB2rF8H2uXyJsqAcYdA+LvlFi3iU7EOn
BzcXPhRlLv5HBaPgMPHy4+tSQWgIYH/YfA/AoPtY7glNClIliuGvXf6lGMkf5GZEDZL9mLIIePxJ
an3o4t3L5a+C/621kgtxAlHGIh0iaQzoXwyPyoNWlcy+WLqQFqhWorAeZxZP4vGX4H/rVH8pJ0d/
h4ln7lniUFTO6Voih9/wFQXLTJS/YMGJ3iD6BPcWmZJ9yciU0GzBdHXe8kqwL3o4GKIAf8XT+GCo
xHPpo+6WaTDDWouioUFD9dORfaE7pHNIoNaWfdUYrPZHc9a+Svhwr869eg52zWoLuQVUNl8Dt70A
1MuFRQVDi6EKQdLwG87p51tCl7wXLMSnhfvXsEiHSFAG0UfwuLILuORLcZCvqCLzbgjP4i+5IukW
mRCCLEIFR6jUiPU0S6u56I43GkmJcpFoPbFrz0VHFh0idXvM/2bBBJjhm9Bj+JwhAAFyYZuuIpiU
Yvqo8M2NmNCI6Uo250wKZwx5icDz482/lYKGGiXGllj7vVWvOlu4CJYA23GZ+orAjBg9GNzOoC+g
s2AAQz6JgsjuTQgdibkbCeNXLBpEKIcuvpYRChNqSKxvOJF4YNhMkgELEMUAGcevxXKtX1T7jllm
j1fv2nmNLtmhWqVze6kt1Hk+bx7FmaH+I4hO4lm0VHn2Gy38ubMmhJGtjZ++2pnjHEOxPsf8d57W
7tQtYmNVenMPlg/4uG6ZxYuAHQd1V5uHLt4lMQHruVcDcl7J5LZcAnBhY1ZdmzsEIdbNc7dKaDMV
YDG3PhmuisaP77K9hLrPFwD2bBYc5aUFt89atUj1IEOCYpM5r1DGijeai5a5W8HvJYbPXKyGZ4sP
CVJQ4UafC9GwwSXAvEIresl3YcvGm3GZb8QdQEHIpqG5qVfaCGwrC2aOgqQJwzoMHQsNQNyF3GRF
DkhPzBHeIoFW5sw9CGv+0hHfEq1sNa5hu9E4swedrUdVh/eXIQSgYJEsGBMSJpYZo4a3YNdi3i27
paD4vOM+sSYKU81B9G0xGziB1Jgny3LFL/zZjeB0MiHm34ZfXm02PCOYgIoFtX5gyfb5Dk2QGhYr
U6r6ERrjaRRRi/dko6/ex61w7KPNEzODVLjbsd49iFjZ7m33/s7331GpIw7Hn/yNcMSumL+/fR7e
5/HsZYfqA6s/FzDOk7IWrflvxcjKZaD5ZpvpHSU68qOu+q16GImtic6FDOM8WLEbQEhEPcpo2J3q
nfRqHy14cuJRGynBqtUwrJLmSRfxMQjRsOcMOGUMi+lMylyrp6h/KTnxeBZd4Ze+zg+hweffn5+f
5x/0fH6fxZv/9g89EiiY8qPxbi9izijm9akICxJsJHPvf8qAxHLQspBdcQpChHy8m7+JKKJY2YkS
pWRFmbIkYzuANadYQKLKwhkeJyOU90PCRFYBl9FbEClx61128F8wGtuIdIPxjC5Kt0j0WXIZr2K8
KlYeKxbYlcWhv2V3mDMB1NerelNvQ89mAjwI10YTbD3cy6doodID4Uwu02Wzyp9kcAyfKZTA3xex
euBXDJgsIHglRLBYGPCKv95EsEr0ZI1Df0RMgVCNSDcFR1GQvzdClf++lIZWBxFQlDD8O055yZeX
r+PpCwmEx7mff3+f/zST/ls7Ff+fSbNaQtpZs0wDHShZ0y3+/d/2Iv7nefGyOL8t5v/rX673Gs+8
7F9exuqfeWn/5Sn/tikQs3Y0rmMhJ23DCdPYjPjbpuAT5KpRonIwPJCFZvV/bFNoGmw02WGrgm9p
OgKr/7FNgcy1hfa14rAvi5KVbuv/HaIaGq3/zFP7r8riHxWxEK/WqiStFG7/ECUqw1j7CgybOMTO
oLe1a+F4CP+o6cVIpOdI7968FqVgX9nUhg4/WQsYEttslVTGse3Ye8RKpHXqY1zWyacNDtrtJOyE
0tH0Zqrqq5iFmFdfDeEd5ABMICB46FiF0+84aNzTw656mWqZaXniMQoDJ5GT9Az6uZilceA9t80I
xR/zkw0yycdhaI6amayB8byNfTbvcY9jho5LaDDr8qo8V2pgzoJBgUfXhgNmOSn3S0tBDTAD8j6w
FsjaQ53a+tLpsmscBcVJD7XRNewmBMXbLWqcBGegC49lOQLE4LYYgM02ZLZOS/zb+MYx16zjlIdv
jRM+R+BsNVk+BFh3VMY4gZGq273RMbh2hsYyLSomDLmilt1RZ+V5ZorpR+7PtCL9lb0IFjR+8K4+
qPu0nfbjJA9zTefKaQetrpflex0kX2xCV3PflgAJ6khEYWBjLNPUQzPXAojG/m67gIbj7zOs/BZK
B824jne9Ujo4PfYvwPRvAHgnXD/z4V7V5e/YQkSpPLjaI82g9LPd0I9nu7C+41QvZmyALXoPdm6Y
/LZjNc1guqzDCk1PRLsRRFJ6b4fJ39qc8qXfJuCdoyhB9imA3eTWD7XvmL2SyJQHEM74VmYQHdh6
CKJTO9jTKq8VC1ntm2n63uvkYX0HgRD4gAa6YyE/hMXrh8h4i9x4wa4bXO6q7091bqhz00mVla9k
+SEtyIWVfDeqby19sLfL2LICgJNDtgNxP20xyWVn3EBiE36Q7saonjfacx4xhVUT+Hrpk21U59r2
l5nFxAuEwyQzswmRxk2rVSZxq5MD5wxGDSszLCPUX/AwswiUhV35K8w4jgmmblFXHwBNLSEgHKqg
3rWDutA17oc4sBd2+jSAZ8zaZGeCbYxBJCUmCxA5oulrTLRiGA2tlYNtVkdMoGtAOP7uMXj9twb0
hy3B4ids8ur/Ab8B1Kb/z14D/yO5ff0nkjDH/w29qvKvssnuMNu6FrvBjvwfutmK86+qqbEJDAf4
P1GEcRFAYFsBjm4ytv7TyOvAOAaOYCGzzbOu/rdks1WG8H8kCKuKbSoocOP1hH63ptiCQPwPUoRj
0g6C2+m7WhLsQKzfcWHbJ6N9wCxqrcbWXtPSkwRK0WD6FTce5jtxePdKQdYyb41eo0Y47iPTf9Zl
dNudwbNxqzX3TvgGXfQ9S9imgY5aus0wff5DEZ/+WMz/ZI7gWGzX/3PqHRl7Bl030SNXYEwLSfB/
SP0UDwOINgyOsiD90H1tXzhwSCwYD9EIhlE7+D2SVT14KxwMWWtW4ajMpcSfS95dGpN4W3YASk0j
gwQiPZWt/2xl0SKT+7tXOGtPMN5iCHDwGDwXamMBcEdX3LiO32wcJLeN5cFlwS8LCNS8lO15lmcX
nIW5AdkZg08nfwcSeK66BDAzKtZxlM2D7jg3XbFyV9MB80KSQsmjw7GsSZrPwITPJDkjsQxJIh79
UiUgtUsNUoVkwwhN4rM51PnCiQ0W6R5YR7+z3aY00dAYT63NDaoMBthaUfRTKiqKKz09vzCAWaU2
gR0PlxZZyTeRzHA/Fn24N53iU8736QiSpfEzbqrCLrOI2WLUOxOLdcqmjNmo9SJEl6eUezLUzoVn
CQTgTY0z7iltBowmgWvSkc2ga+2F5GPKmuRHnLywgGNcnPTqPOCmU8gB9JlORVB7ZPNHjeWZVeA7
hOVl6o5Gqc3jpHrpdYBUkqHs/VQLt53qJYvYhnoptwqIS8iytcKGQGbPsGNYRXXDdNtkN7uKW542
mZ/hem0CpI6GcmmqH4WXJ1DG8PisJcgI08g+erx0jOnclD7rYBi+Mw3ilMcozWZ4BT6LzwqoNjqO
hRUo8VknTYJavPN8DVdt+R4b9XPUQieT9XVT1zcZu0Hyjw5DbS6bUEWo0dS8WZvZbxBofpp6wGrQ
1+SZz40iFthih7VNDm6p669eMp9CaaN6tKLcSzR4VKnnhq1qLzyzDnfmhHaSdcs00Gp+Z7Dnm4Pn
xbr4HZL+atDU56KUCaBO49bU4e30X5Js/SiggPvQ+860/it0nHMPdzCz2P08GKloW5V0033nKanr
q9+Ol6jDxqMnqjmF11GLl4MXvFlSZ82agamX1MhYGUbbEqpTEnkAtPJub9YFa56+wjU+Sne5J61s
X3nC5/ysDbCIQ1I5kxTur8Yu6ss3tQCkMFUaa71pPA5Nt2/C4tPToOfiHfBb4GQfqgAfx0p7Daar
6bRIhOC1OtMCCwYQEwIp/TKqYD/qzMwMc9cpSe7qTbJWC2zZTWcfK8ncGd+62vsNeuIpRRFwb+Y0
WfU8WgAaImPRF9Jn2fafUiFkbPOKOCHkQm7toRua9dtgp7uuiJ4L5Zg1kuWqo/xiJMQazOrU+09S
nzHgpcY+rfJv7LWAQ1sGqjflwQbFqQFQdjuzL9xBaZBuFc6qWi9TWN4ORtXO6bNz7vnXJPegG6YI
AqrdswZDxNXC5n3Ma4xYTLiB6QDvTzH3siWDgHV84m6dQZSpr11LbQ/S1F/smHZgQqTXzPHXDOoQ
UzRnE9jqV1MVRL4E4rsvMIpyYPQCOcjQ72EiZo/Kri/rZxl+JZ5K2cJPw2XUZQdbRQNianqcZNF8
APyMX2qM0VcxoJiZewc9U7fdmBK2rzWWgg6QlRaDVMu7SiNsQ4sABJ6hs6SZQBy3+i+2VH3uX0Yd
LxmMUJ5heq6cglGlGcdT1VbbLkxvtSCVd8GrkZQGrPmKDh0eskq6lpn6McUayWPqN8QRHC+LWV4R
6Nu0wUYtELDB1LN2gWmW8zFgEDKjaG0o3bXQEIEYpU092ewujXq5MNSA2Z75ZceAjJlYgyJWL2Xh
ZOxzY0GsUrESEhKtCV6xwp2uncavQpOPXmosjbyAYkFoNfaXZuN8Uzq0eG1Xdeo4KwG1z7S0YU2t
1CsYXdtJlZO1POjxTrI8ZHo0rVh0mvljhxUo+cpYJc7AHinepdtACBgkUbxJ6rI4h9I50vCvlTSY
43KITrXEPctqrU8p6167tNaQmFCeNa1DZyCD9ahAiyihTJi+4kO22eJ+9t1IJ89oFmEajwDK3ThM
tp2eP+cg/LPWg32DcT28EwPH187LXTtGpkv1Jn0Oo2Epq9YJ1ORvZpZfOINBO85Mbc49EgaufE18
59Vpu2qrQDTvkY/Ylc34Y/UYzmt5qnPL1PdSlBhb+uWXlVv6pgh9oqsoSKL0oS4xXmcjB9tcGl3E
EqBQiFxKUKiPIcubyf7R0DirI3kpedalwGgSym6DyusQ5lD7EFcqJ5oOKzTcOq1d1fbEKjRWdEqp
oqzTvURmvRztgNhf40XbpmJ4DAJrHaOgJUvSArpcH1vLIveZjWTdp989RfrSMNSKkHOhzcwwL2GL
5fBZ9WZWW9I4y1X7Bmoa27coQPPTqSEvdQsWFR/6SA8ISrWG4Yynw5T9eGWxT8vydURNBOy6NSs6
9Rnw/ZOmLuBG1bjG9XfJMbNNGbcY0vO1TEY6ITMsEBsOogH+utS+Iq1np8dD39vbaFn7GwwhrKW2
+Shy6xv4+9GQ80+r9n8Ku2M3VtngDXybNB2ic0XPxZXno6dJQq7AUtLYYrY262TrSYd62Fuwp7Vu
GUJHWVR+kmCszuRFtRaNbgWzHCvzmW8ChyVm8auNA0ujZyfutW0/RV8BQWg3yUmrMqjveoTSWziA
mvVr4xB7ueYqmKfVLbix3EbAJE7MddlEhJNLwe7RrXPFZG8hQ2Zd6L39oTTVSZebxK3QpFgUE/Ie
VmoAYU+zee7Iz22pLfJGapZTGTKqONIqH6OVZSONa6NYYsBWLUp9afrqJYCTqUHmWeJXuuw8sMtj
VAOWNw7thFhaY5wDL/7ptOqnL/1nD8WYTFhhV3p6lkbtPdStiwKfI2ugpQiidCSHSJb5107NcKJL
fcstxPEG0ApZLhd+azksuSCN6l0/h9CGmtM0lXBL21dLD39tRVuWmqe5pgO7Ok6T1+rdilP6UhAA
mzBaFOSxwWU0jw8N2t+jXKM8xQib5kUzr7pgl3RiNWcW5dz8opXj8O3IF1NSftMsgeMCTaswpKXa
N8C+2/wnBRk8a4ywdQ1wf63VZq4Knwu+x7FSWM5l40tZMHcdLYQkxsqbRymWSk5fWS68qEtdehPx
U9CTeVIzDQZRqF6sOilBlzOxT+x+5QfDJcmrLyY4i1iHbiAHBA8gm6F2oxbzoffXmTn8Vm0twaHq
Nr2P92MmAWzWIeqDJy/dIarYqBiqdBn5NSLwXqXPtDJeNTHsFAMyO8OE+u1o0WLK23FG2bFDphcv
sZK+D0yHXJipCjN6dpUMuDeabO9CBRWLSZVsdhaquVqWiK4Y+q5yLAzIB5tYMlrljWYsjLL2QMm1
ljs41GPmNE9yNc6lUMM0xraXuMvH6xriVqmk0jKOYYYMjfEyON7BMcv0YDYfkWzUi6KLr4zC71Iq
X40RqmiDSpA9xWgbRsSdzZORJPWOwoLR+p7W0W+oaz9DG2Bv5qG7Mk0Sg7S9VjQ0P4YC7nDcGsfK
no5xpupugVIRYZKNHzqHQlkENd7AkfOi5ejsdkx7ZfWWqRArfLv80S0fMs6Y2xBNZKRG2CVvbUpD
x93FQz/P63+9YnwaPeu14o7sxrAq50x75ybzzoUp1SupNrQ5LK0aWsSyK3yuI72YRVSue9t5lgfm
VMxi5yp6LgvTc+6xnr8KUaQyY9GhGITetThK4BTXAoC4U2LWOxGiF7NOLQ4RXsh4ul/NDJhkCksj
1tsdBGP0JNPylrREEx6ryDjutqG1Ty1zOBRp+On3g4KlcHf18cJzEyVdpZj6LrBVv0tZeRoN6bcf
rKtXP5kwDNwwVbaJ04jhnSibA3OjLYxXH/nYQC3Ze/GtGE2B6UuFB4J5cfyFm/KicPQbju4bPQ5l
d2xSsDnR1Ug8tnPbZms0GaY+Tfeidsq3MghuT081NS8sJ45Rg8iHnqFOO343sfnTFcwq0ThqFpOp
w1uIlXljl2zPyc5cqotNFLcXx4gQ3qgYVxkra1X6TbwPPW7YokvVq2dUMxVzz6EcnnUPaad6VzTG
LtUwN+4mc58pr7aHFlLX3mPkJmaQh9gibG0IItZPgeMd0g9aFS9iMJCGqV89DXJOW9i3SC+0dR23
OYR/9TSZn3lmDSjqoO9gZDZTuyDa9sn0UtfZWoHFF9QW+/M1W4uV0yWuYR6yPP1y1BCHqjJ5lwJr
h/X0oYT30WdSu+D6wCWV7KOfoL32+nekQX1Vu/BJSZtNGBoo2OibLiMmKKo+ppHqEYxTL1LKraUX
h6mcLnqiHYMkuPnjdAiqYi0Skwzl1TadYxGzXTm8yjUz1ErL3vsEv/MxzJn5SCDC7fKSxTaTWxOT
Vas1fnw2fYyW1SEB8Cc7qn6cwK/cSrHeQrqeFCaHNre++kAi0lYqC2Itrjz42drRLXub5L85Qcx1
Vavgi7seltybPhYoTJjZVtOmdyWIcZGmNKGcL/u6OTAHvsLLRfIrv2cesbnIO0aMlhuvRE8Mi0Vu
RJa2kmuocJZl74am/ek8RtYoLoizlqfGQeNKSa5DEX0PfWfOI5bYBu1gWTmGx3wiWjYSjboOqoPZ
Qxjyja+2tc+BokloNiwYadjN1noL4k+MNoM3kjGDubNVvkF9Ic5hz4uUvZ+em8qMnu9mJSwArUcm
y0KPnqOMbphFqnkeGqdYepLx0SoTJk92hfoi3B2q1wsWaWqyyY1RcxF28wm/8ielYbvNxHIQ11j5
EofTs6HXdGzD4W40eawNxpcRz0jeRMpVQ9szcHzT1dP0w8y5r9rhJQzjT0d6gUwMxzdJXoxCRiM8
i+qDkZXGsmmj4QlrzQ52Yea9cYO4Vqy+dqEplpJFF+6HEiMRODMzK426j9iLkLskfLIbI26C6Kq8
dlP0YcPgr5IXOyjec73cqXX9VcX2hxSy0rM6e6vKKbcgLNVnjR+eK+8dIvqHEwon5R5dx7pOUMgi
4u4jNBaYiMGE+SqacLbuZGfvG3STiJjxbJKju5l2zyzJT/4wzcuJBaOfRu9ZYIFdoviKBL1Rj12L
qtsRisF50+lhoyldRsXIL12CtMKkJ8euCYA+4a2NSFJ0YSGEcHLQLQLZv4YVhVl7urGogwuW8t5M
CnN6LnoqdOpVJGeX0kMpqwRDn/VYBxiq/FRoIVgAsziEg8Fx/rKodLcOsudUb9dj4bzJkrVuQ+MQ
2frMSa82GhiNF+4qLd13ZfQzTezCTslwt4Oq30QSmgm9+an53rZFrmSr9mj1jMFTkuvZPlX0dWiX
+P32WXiKWcXMEOIbl7raryI7MDYFERqSJnWHgFgXPqGoAqdwgIlIfqLv9RZ4vjMLU/WuMQoSCdok
VaXDXC+9mVP9VPGVo9/CeHxHJGxtG9OnxRg/m9R4OYX6eoqYAkGBRJRMx1+s7daJWiLI2bGEyb3B
mCmZXyzkgYWWr5euhb06EAShlLPTjRZnp5ypcxXoR8WT7mhPTCtNrjapSlI9qUKaBbmQWWEU3Fql
mnmgdCmNjrpPR3lm58ZVcUqd2F/95OTpO/s8WZShwBak1gLAGoqM33ZjEodTQmyDEJ+Z2YXGPMZ/
GRq1FEVwjNBYqKDLcpNs3QkqNqujcu75hY5+lIWcqDXTqp4KaFgKG2S2Skhb6/WbEY2H1Mp8Aq7s
D+D2nBMDQi+iWGWFzfRabp68vn4ywvgZDUEAFCg8Bol28z0L+q3kb2TzWQnMmjkCUj3IB+qoXgXX
hngcPNXWNZWodydWK+5kmed4JL5b6rEr916+qxUJ1VSYmfSS93S0mXEr0OtbJEdT5BVwYe3ep5x6
YjKCeilZiBBcLcNwXhbgYczwuSacWlIqeichBdKcogTiqhUzoFipRqMdtLcEMizTYqY4vpfvW8vY
+NBgY7N/64J6qZTapouap7gd3uvJ/2pUhpLEeTWtbKmp/VsZDu9x269DrjhP0uguq/oSIZ1Lr/q7
wA7vTgeBPkdbhIggM0UfiaUhfhnK6qCxhGnrfj3UlGk4qRupb56G3DhXjk/IS7+20dNYKwEEjnbR
2DIgHrn/Nutm5VjhM3IlsP+I/hHjWjhsozkYq+e6vS7qtF2FYUUkA4RLaarK5nFtyRoAiJUVPFCL
wIuWcmPPlZNUcJuRTKRpDAfv7ty6xDoCftPSCPo1ciqvhGIBHDhShg9rdrQy7knIKhadBgakqraB
vG7QM0Sjg3YX65aI/00vsZbOi2p8ZRfs6CRgFxU0NKeieY36D7m6wpJ/Hafg7kSKQQA1990QrJQ9
hHvbUaDbsi2QaRLNmPhGbGZ4UBGY0dRwV7ChmQXTq647AJ+NRplFmUp/8BBKkQqiklasz1GiwhlY
7GaFaOtE8OVmcj28JzECYJ6OJNJAWRm/UWZsda9UF7IjEdCVTqVk0G0q+cIcBWeoFIlfOQXO1ZlM
CZJkHup05aCsknkRt99VBRBJVVHIMqLXMBuIBnh8HhWI+TlE2HFUpjcOBuG8AlmqttpL7a23zZdi
or51HbXR3qhAb8UIKSToyhHFI8bc+PLcdzwVrhIB5rpPlrJO98r7fuFMBPTjcLjK5hDP+4FQ26hG
x6Qs/L1tTcuq1f1F5tmnSjLZtYvM4wDwSkVRQcR73lRP39R6tZ/ShuZPsMQNJNZfkn8oCZnIOsDB
0Dp0Tr2H7/pum6G2959Clr61+WxGbCn6DsQpG3UAVQ9UZDLwNo7kox3ol9YPekL0+Z2A+NaTqT0R
cfFWnTLOxQiR5u2JPQ1DJgpZ1Rq0rPpJdkoQmrG0iiIubQXdQdU0JpRh9JxWNqIWBRI1yWS9qM3R
M+ldNjqLEkEE+i/KiH02nWsUr7g577QyzdxBF4NZls1TDYk5SRmQm9XmZsScVEpu6EsSSRqbmdIz
FFtRgSxKd/CSS9cyvJsVsd+xfuoDUK6pfaja4JmtGzRW/jd757HcOLNu2SfCDSSAhJmSoKdEeVMT
hKQqJbw3CTx9L9x7O7qjBx3R8x6cwYm/SkWRYOZn9l6bxUXDM511JvxX/rlU3i9l/OjiKN/GC1Wq
ZfPp9GRwMh21DNRnkdQfYGEQsnjGXZVX+9EaP2bPhTVZ3XrmG1PcITWt4T9kNsWzj/p4KUBtoh4r
k38DiMLY7PYsjFfwTZ8DQuFR0Tq+LHxrqsA+CWv+aEt1SWqoXI665Got291D4NjmuQacEy/LZ95G
iMqmjBl/Kf9AV11/8JDw6G1cc/gwS80Iezo2Bn8CsEGZTf1B6WKvYuMlJbG7hIApRHKZgunNrUti
7M3R5IqhxUsIaXPhn7npISjdu7qnv284LPgHVdk8F+NLuTjfk56Odl6GNfBf05LfkSm/RW7+geOF
LLa7qfJWTOmHN366hnzQY0c4tfeHnRYq0pSrKlhHQACQHuM8bFnMizTbBD4VEHyKvefyj65PkuJ4
m/r8X9RygJe08KVfvg18I7hTOJBEvH7kOXGfGeBXa/oADPDP9CbCU/kjJcQGmL4HodUjVKw32+qu
LFFOQrR7Y9oUGNW3XGEVfcXyp+/M/351Mzq9ON5pf6coxvb1SnIzZjZaQSwxXu5hFjnbquM/GWXy
yRT111hZd9Lk2XUL392Nvqb3lhC81BECX3xIUj7npHTPlWTFUnL1putJSpdpbgphvzoR48g0PcS1
+ced6PO1LH7AC9+NJR+oR7miM9Zl+StUm9ZqHmd/vWtTqgB3zunfZXxg+/8TBQgzU366UOl5TCtj
4+XLh5u4xPKApCy5Cjjkyp497EMp2Edohp9B/I8obB8imbU33BUqsT6UI37kjZ7Vs29Zd3nA/xkz
G1VrfxdUcht0878gWv4UA28esAJGyAJLZmJzx/HvNPJpAd/a9+hWnc5wgc/+69W8F67NIsc+2VHz
1vM4dgDysm/urTvbbe/XT2acPH54cytT/cT1KO1PLxlPzdJeRRVfC3yXWQDDYuA7ZJBirlCC8/xW
LluYcv7JZpixIvkn6uUlKLu3yo/u6sH9jiIeNdW5T72e2h0osu+2dz5GBh48tM9pEt91UXszls++
r3aImJ6gVwMFBQ7DYWnI6ehFfFp9oo/DML/B+P3pR+dODszzPVfdJa6dnYyUcQeN0kMZxRcTpPS1
zBRcE6vcD2ZzdmveVJjE1Dtcr9ux3jeebW0y23/J7fxqivU9t8Z2U5Xlbr0+HSvtj0zcHmPZfWfu
LJivxv9Sod9aUz4pp98VPNFOZN5lrKPNcToxphhP61vjqu7qNzw4zTK+mXxGG6cuHtJRPeXgnLa2
rF7aEfoTpKkyidZxhPniVWTGleKP6yX70bAOg4K4P/OitMd7t55CaZZ8MoWHFgxWTQCz2sSzewd+
AQ/UvLxo4d/ROvxLBvsUtPKJZeI2LtJHl7OS/TYvNbDZwLSvth88LR6q5RhUjZ9PbwFbLkWLOFro
VQzmASYrhfUQmHPrFMiXSsowiIhkHq1Tl4Kd7M2igcFkhX7R39py+lgPilRS9KX2/FK66iVqjqKL
HxsuwroffhN+chctMElT52n9zfLF/LNo+d3liJv6bO8W3Y3fhHaF71wgMTXanFDrj5cs00EJLn9a
aV21ZMVeLBZaL6jbBCAsxpHC4EmyOIjll8HYX+rkUXbpI83wC+b58+wz/1HTG8OucG6+u17jwBid
J1vJ774tqtAWNHTmcheN45s1Mz5OGhmEUzWEa2naNDy0K6fVnP/Y0HTWd3joeEdZL3BRAXumptZ8
46m32crH6hJFVRRmsFmWqjpBVL0blY9IW1b9vk1ksAN12UHEDcci+Igb1dznmryVIQvLFaZqptCH
Z2vYd+zrN0vndnci5daQCtfnVHbGnorq5pX/HyLxr53/OwPgZa7JAPiphhIS69M/lVTl/x4EIJAx
/l9EQUPX/x8KzfUv/JcqSHj/IVzLWwEQtr0SJPgv/yXIDP5D2jIwA1ciyAwC10SS8z+TA4L/MAWn
d2Ajd/FYJP0vQSahAraH2gBlp+1ZLIb/n5IDbFv+H9IaBJ/AKzxh21YgqU48ZKH/u7QmVUkf+8t6
ziJjYwRdElnM2Gj5T65iVOiL1unOl+8WhWy/EhjhCDFi1JdoFOPWdd0jBVZz8BpAsT0d0QzI0S5i
5+DUCWIjGI8+sEfP69DOe9B8RVITm7fIk6OimzL57qysSNR1b4PMX0wu6Z5VLZg+mOtTr9dHGlqO
Qk+9At4CO3kcneJRr1RKZQHyzABVzgArI78Hwb0yLDUwS8g5FHhTA46Brk0+FIVwKbhhxAwBto6i
ZmrZlvKgM5ZwfYsOUeytanjPV4pmC07Tt+DpIHfC9l/dWBZuC7cUcHrQPKooOMkkAl9ro08MVlIn
qBlWfSu9U9Niw446xwKuZ6teWSkIP3makDKUwY3teLuvVxooROKGPnkXr5zQDmBozvbOdeN7yoq3
omyig1AZU0laebv/cNyp2RmIK4kf4OiQsEJzgc6F8dA+aV3WQuazVhIX2dzC56blKsCaCg525ILT
VdaevzVsH5qwOQwhxMANJCWsHW3fAvCLCR2Z3CCkrMGYVZK66VjLtV7ZqtZKWc3BrYqVu5oAYE1X
EmtRY8kY/Uld+4I5IIzkjWmD01t6QMOjPz+OK9U1sZdrEhsiLPq/5cp9lQBg7YV9MWN3+rmVDtvO
AckOdmVdPUY/u3KlyC6q/AHE6W7nlTAbgZqVATmGbcTEmJYPQ8BKpLX1uVkJteNoLacgMV/tlV6b
JWhXo0pwuTCdAJiCqWZNtxhdRKhj1xlH0w+OrcVPAo1rrYxcZ4aWa8Un8Gr4C0bEGV7q49goWejR
TOl7EacvGuxu0XtPXgyHl1sRiBC/z5iNx2E5Kovp2sjAuTbcgc8AnOCovEdY6cHeBvRbrcTfbmX/
eisF2OyDgI17y5YOQnC1soJ9oMGRFcA3VdBluzhxdoaoukOZ1AB3oUP1WemADKThbftR7lkGP5g2
dOJp5RQ7/0ksBl1ccEPSBPbiNQBrHK9V8bCSjoMr62tvF/gdZjhbw0JeqcjEhMBHBpSsV2LysLKT
G6oHbiym1VHO47kuQRHRkbi0Upfjlb/M/Rw6K5E5WNnM80pplm1W7fniUL02aTjaNTsroM7aH9W+
WDnPGrGegSSFGgIGdLPSoBu9ybVPwlzasaz1upeZQedg9Y+MwH3YgGnYs1APWyDTllVCWXHHI91O
dlwac5cWIFEE02jD1cVDhawDKu9E0FneMg5Nll1lRuOm69EKB3UPFt7Ku51JQ14bSx12zLUOVmbr
fdMnWx+54BzVT3pp43fXzF5TPr6QkiI7tGby6LYjYw8Uc5tgnZU2FX/Dze5V5sDXQ65UD7I9GCzm
Vp0aubejfciWwWILkLHd5hh0gbaGs8feovFZCjYJ28oyyj66XHzFAZnLqV38zSn52U7HrC9hH/NR
GFZoB+c0MLqdFUUEi8O5in1X7fVo3ma05iDbbIoJcFWZF9016Xtr14esTdNTbcV/bTe+jA1lH/Me
b1sQPyUl5aSn0hfLGND9cTRsIlCPJGK496JwzP3QIxin+A7LIENeDdrfqWxsSYqvke8b7IKy9Asg
YH62WAOJbD80U31PGszWSyPjUo0zkSopJW4nbilxz/bIU2bQkQu2tcxUxvrAtfCeZ5a99ikwoKM2
LG39NUR+ACYbVKpfKeKW0E6PVrLtzPhJDySdZEIlV+rZSGLzY2hQmpYLrhIc5dAmzH/LJqwaxuVx
jSa/oEo966i9mL7B7JdD2vdZmfR1+kB/XBy8EkFRnpADk/cxyolYHlGCGpxA4i7yUIh0jvcuGBsc
gir2+K7BSXXr4rRIxrVouVpBLE6DAKrtxV1Bdxf6+ZjcieLWug2WWL/MILG5h9a3z77hgDKL2Mgn
TK0tmXdvifsumTU7qGU3ttmUpxGkYMKCc98joW/mHpI6oxj6H8UCXD5VY/NrNjG24n71MOTmdXSA
pRUBhENtfFcyYEuChqxL+4Oo5eqo6HiQguEhHf7zycrxTEj2IBUJzLCnjZJr05LpzW3aTTNPx8hY
7pUXyeepv/pZOpz7FHrkbFls7D3YrH0qeYZYuwYlgz4OBua8mi4pb2cUEMQbS6i+neml+2DTi57V
gZ53CwT2U9Ap9CZ2cePr4B90ZP9CBay3gyE+4yyZcBNUW9XVj0m7QHkDJYQwINqqeTpQ+ByyRvVh
r2zMlgs3t+xYQo7jR5Kss8OxxVWVSMDcBrCeiCI/SePiVC9mHHJwUIoQTxClPmoo8xITXj3oU5/L
o6gMwMLYPbrBD0JvsIdwWNg+9imW9bx6NUVLGHfJUxAnyVNclekZzWCzlyIetlFy6Ato90tS4w8l
Vaj1UWCJ7tECHGXoZYd4/kE1KZ07cPpieHXqyABimh0YoHzbsjPDCAEqncYAHWZsij3Dss2sMn2e
HXn1Au+VKisz0ncI7yD4+QRi6ojaBBodC3yapvyyZa43fjR8eR060NK/at/rjtrBddl4pzbxTznb
4ShpvsbYunZ0ag9eF197UH1zmwY7OSI0Yqt6qsfe22UaWmNV3tv0X7ukF2QxcQZMEfPBtc/KZh95
ssMOQSPx3UIsJTtO37Q1YILviUoZ0zDjHAznKlfHfp2yTe5D1qxC5cQHIDV7hyZGg8snYe01uWgl
+L8WndRuULm/nQYrOSE83XMpGZRKbnqMPGS0LIfz5DhOk38M3GLZwNWPlsS8ShUTlTqptzYSwz4t
8gijyPxJDZNuOoUEs06T94UaqFOMDeOoTI/GKhxNupLisfy1xvFZKdbblj2/mh1AWEIoUOuMD4x+
lu1gIYgg9+NjmQp/Z2c2coOmZg88gSnMCyV3DpOs68IDNlv9claJZ+wmdCcsdPheTszprwXRPEdb
FOqutNILPHs050u0bdq43meqmKg3cm87x2UJRN3B3eom9wz8rKPjVHFYrOOJkeOBJsK4a7p5pVuy
nbEiuY1rBpCWsoOnCBmDM9DGOqV660vztTffzEKps8ZA2WM0IiABOiOBAuiI65MWKaQHmOOsIOVZ
dKrbzFX9UnVU8HWLTiBnwbNn5I+8hDM4zEeWSh5p8G7wFqjpr6HV1Un1ynUUuKmC4gTgkQtkKe1L
arQagi/qFsupydfuu5sBW7QsOiAFER/OrUPHoZjibnVTZAccuKrLTyjI/qnav7ZVPTAIdVCVuF9F
b0bMUqJnK57YB84Zw073OJu4xNJWvpsoebhrywcp0NHIWtCVL1CWWbD2UX5cZP6OYJzgPPxjG7N1
qtAxx0Og9N4LqvHmLI3PQ5vdLekqwYVivnDUgipdp9SsmDItyNMLcG5FRcHy0UnmvWlfSi53uF3I
TydOjsjg8heqs87Yjg5+lmx7ajLceGWYOZrTMW0JKko5HqeAzUkfM0j0vfYHLaqJFHqZGJlNCDy8
cZvyn4pJNcecIeghjS+zidaQfAY7jFybs8Stzs4k021an4d2UqcpGI6GVaN38BzOvZ43Df3/rqNA
3vFNYY8xxh+VeWK2We77rhphXLe/qazwmvfsRJnpBjucXr8SYSe7caJoEE8yhuLoywaTcxmdL0Ps
bVGuWtfMIWbImz9A/k4IgLA8D9XN6GK2WunyokocSTCXoUfNiDDXdyGAgSwShLqIiA6qhL/V2OhU
SUq0fOAaBa/XM4J3J+2/M0Ca20kc7WadThfR71pnt03/S7ZXzFnjMIuqrJzQGCC/XnAcbDLUDIch
nfTTp6Wvo6M1YaMykArEjv9mAY9n++SecaGNrCxGOjbxPLOl3hVOtyrw7YfM+KX1/6MbdUrpD1yP
0xw96L1XXJpZzwe/uJIPmB113F95O6uLX5aHokX729vOl0GHvHMDsFop4R/d5KB9V0+2Rz07tkSY
ddOXHyy/fqQPrIbgyrQVZP+EtKOhogIvq3qi1SJEyKYeTJhbb3RXIEY1EGM2s80lsfzJR+MoHCPf
4Y87o+DcZlPanEZQ1Ie05lvWRq9GR9xXP7HoM7DPr3LG1hy3/cpnH0UAyL956ih9QtXXtzi2/eNk
xcfKxWqW4ZncmJ92AY+5tOslRJRNYJAn/+G9498t1vmfmDwEh97MThhpn1sz4YN9358AKA8oEs0n
EOQTcUI2Y9rVzO+R41GUy0mr9G8LsBu9NMwx7eFcE7Px4Ut0AykeEbt1uIoyftpIqIDqH1u7H46R
71yzyr1XgTfccpvVsTCNbc2BsfVfOA3xTsdEzs8LdiQ/a41dpgjM88gcmsbpNSLUIERMhCnebWne
2hZ9xUxXnI5k67TENO6sQf9FMF4d3NG6F73MLkXd761RjQ8dFf6tGV+EkptEpMYLWwlz5yQk/ji2
/hk8/95wxEOHfpFV09Drs22g0cpVJa6Wh+JijqYn2zBf/b76sVuo8nHDmTJwnAFbM0zw461s8fTw
5fEL/6fyWqqC/NVYAHgb3fBGGUNMnEXlIGMf64KnIW8EaE4d7a0XvH/CxLLi7vRtIDWxSszogHvs
y6DNYON9lHF9TB1hsMYv9i2A97JYcJB6822QhheKGcVLJ/OzbVY1Qv+BVYiKUtD2h2Vx6KwK5KCz
Q+9qyO6srbI+K6esD9B8441AaIAeyxoO1G3P6AL7bdQ1DAzAbbci+xS2W0NojAti8V6MybGPqref
LcQeShRR6Nm62PU4rtAGdUdyd9hO1yRE66unC+Ne3aUeKRRVOZY7sw6uoJ2BxLee2CfnJQJTyYD2
sUkWcdfP7r72aRwRS3YcdNkdKmOEe3zmTI+ak/lXxRFJuOlltmJrlyDucmMQ47bw8h0RXdi71g/F
TXyJBAjXR19Sw/tZoSm/MU0kyB3iCRxI3V5sMO5pteoJM+89m5t8k8JW56KMZwId2Po7XkpskY53
JRXXPsYcsNT2Fbrr1U6tt2CmkpoZ2bQDtfjYkFrQp8iS1XDq+AT2rqGOPv8j8oY9FhtLWokZ34Xt
/GGJtxMY1c7DEJAIgttUMgJGcYRzB4P3lhiTbZbrKMwbw0GR0X4srOrJVErSoz9uc1NFJ+3vDekc
DbSsyu1+OxZAjol4ayQPMlIVk2mvwKE13smkOeWjvmfnx6nvLJgE+ppeKo0+FLqiTRIRijVO88n2
zPKUzoS6ucHXkA93Szd3RA/o80AqNDLlTcy4c2OJ9r1A90Qko2v4/wi62uAGIFWTRm9bmQxdCjJW
8lrACUEPXxM4gJ4EYwQ6wbMvMmSPRG1tm46wbnd8HZZ7+sVj5xcEha4JauboPbqJPnccV1gojGK/
tM1togDewsHWG6zV1k4qHbaog/dNkGrGavxqEZe5Ebc4p0vx1PvshYBxf2eZpUNC0uDjZeK5fExt
HqfKS/8EU7+Hjv9Ylb5ELTgyj4j8z1FhbRm446K5JfgY6VpYwutf2ja/THG2j+D+bkBxf0l5muzh
jz/ER3IuX13aECq15JxWAg4j27wF80BQTOGAlmYzccVnwmW1Y1d0h/bfgkaK3iRZ+g/mRWvsGxL6
VJ95ecT4EAA0Oj5dsf725yng9nB3EhUgq0BR0WihXcqtkFwwRGRusXUN785gG7ZxZHbjeQ3Cwj9U
7oADiZSoQ2ekH3MX/85uD1bbyP/i435n9TWcpS9/DQd8K+M3nYqPLMgoIpFwbzqjg6uPHi3UNY6H
Iojk3iF4rEDsTHr7xa974IJjcz/GDapTp5z2vtvFhyJrPdzvxcUcFF6vLHvylCZmfFFnO2NeGNT1
eDOpjhdd7pWRQ9lG9BQ6mvoE9zYCLsEiyFO30qeTqxFjbYishC4bm5ju/Yh63AlHlaeoqs2vVEdw
VfjOCHbpHcpvx7RePKNJwchyALQOm66+pN7yrUuPfZBlsU8MkoxPckkucgwe80qLsxNMP9mDBbr9
w6aocuMnm3EUMhozCpu4eB76YEd9n52GOXpzJk4Gy8fMU5IQzQqHDC+zYXKh6mVXdhlRgVjuBPs1
HDXh5PsVThT3NMXMm7no8J8F6B8FTsUUscs5kgGaH/7MMvyYTfdmjVF0NshLIo2sEevX043/el75
jEfx2xlQ97gZ70kRn4f4rcFERt7hYW4MNFgSaScV/p0Z/Oqc1bIyrI96xOvChp1HnmBa1fPssfey
rdHYDtrYOTxUV49Rq5FyzHleDt8KTyxTFdIc+wH2kzF1RDWc+BajNDL8T15Oe+DDJ1SxOlQRhbqt
gp3niJONcDqA0xIjHDcNfEvGkAxMJaSgRpguveL1YVG+CictQrPhaYbO8LNUHEiJ1eMQW8EJYv6b
qaXeBo39xILeYUE6/CIMmUNcTOikPXmYyvls6qU5iNE0NtlSOhvlS35iikJKGpgLMQZ7ZO3VuaDE
C/7OymbxP+aHZhopFSMkABmHgAc84BExonXmWw4OpXI+fMYL98HsYV10NDpZd9gF5LYKRoOdHJtz
MTRh17vYdirEltn0qdvmj8uM3nhriLeCnn/oMAwcOyynxEqORp9wUq0K4vRVEahG+kEc2rwIZuAf
CsZF7PnfXjN/ApCnNcii18x9G3tJ+W6i48llgssFLd1gN7vRMplGBuVdiT/BZJwLH5fTmCKPb+tk
fbf1vygm6ED17AoKk3XtOIaDjF9TEneQcmNgjNrPIbaQIRI5oIqO4TQmZTynk2J0IR7r3vzbMK8v
HAvFG2rPKj30BoiI0XyK2wjPaPXeOTIPxyEztwtCFC3EUVWtOtXoh5oScwtDW2jRLRufvpwuDu/G
i5NDoChkvnrczsyYWatX2xw17L5LG3tDlt6fQkv6B48Myorsggn1/2QHy2WeojPXKSfDxHI2Q128
R4lvzu37aJJE1eLxM4WVPBqlS5BFdorK9fOV5A1Vrr5nQLFs/aWAO+56G42WILONJ6sA+xBxnGwl
wyOdVTuMvo/+s65Y9zJd+/INQZ8ykzA6XwoOHZnFB+lwcq1Z00HwPCGeahb7IRfTsbbo/qlE7cE5
ZIxuqtW4XbnNPZEJSaAQnCJVan6xNOzaqZAsJmhImbucpGgvFneWsINblVnfLrqCyWyLcBT9Hnfp
XpL6tSMWgnjg+6nieMiKA7ab6rkvOwypqSJIQN3n8XHKCyYvioGHWfzmPuQS5gnXpLcguKkmvyY+
v+rUH31E4zdv8T+jMUA+Q4ABRne7O5L3uLWYpjyX5B4tTNYO9owqkXfesOc4jPqMKNfg5hI2Ecap
O+ydil3qUDGfUhQ3+OQoOTboOspL1/rlZaRW1+niM8icH1LWf1PQNyfCR16XyPSe/BINh1RArq3+
oVmTzfIEm8JQdOUh9pb7oCCmxvC9T8skxKmtBIiT+K4skYwWa1zG2KWfU79zG3ngYGEtnlf2pfD5
mMz5pfVGG+sFgxDUMlHY8WZ0g3l0p/g5asyCfCd582qFEclyroMzPOhucHeB1e16turEywbpQX0y
8Ueej6c3ZmUHD0F/I2z+rYSFCKvTxyKa3v22C1H6/vPLcR/4Ja+/EeiehvheoXMN6yU9sWsS10X3
n15X32UTsaq50n8WP7ou3kShQnSLlRZHZhp4SxRbu9ZpkY5b89GPswocgb51HYOaQk6HWpTjrkgl
AU9N9qLLIH6oNUeM5kY/MtQ2TZPUFga6T42hWdUQOER2wHbJLoqmjQWsG+yGrJAhpgO5i5MoZDfq
+AzA81xhxwmcXTv7gqt+Xa9CaTclAsr21cmNr5mVhxiKfzg3T5jq8HFsEatX8cE0J4RaNjVVjY/k
ZDeN2uHEkuFCCFJYjIT6NDyvI9uu72fLdbyLkVHLVfZ0LvOGkFksn3WdrLWRg6zChx5mUFJOXG8h
l9HDmK4UcFXZn+lw9Qa1k/FQPNbFVG5szd9VLH4R8uIO8eM7b3af8sFod1WvuLj72ia9D+tZ1jOX
FMYv8YNfgTlbRxdrJfKWgPFd1lydYhxpqZzXyOxdRjOpf3SKxN42MRpw27V+7MYYibqfrQNitHhr
erq7CdNjvZeQ9VUIfxeIgYqt66YdI+Td2OL0Mzc651XWLhvaZWrGky2zr4D6XcB4ESLQO81QfhiT
r1G6CTOYZt0ypO8Wo/XNZMfkWeHJ51zBA6LMn7nyDjXxumHX2tWBcvvayISk9lyi/gDbUPAunjA+
H3sZIB8P+E24qwwgGOs4oeAMzMxjXKHjR+gTDoO3b5oouY98/5T40YuQ/rtUzVW0NSNgK72xP9sM
gyqeemneFy2nSaunM2d+G/qjkCHj2q/SneTVdcq7yonRmNr89qJNWSUrzBbkhoHP2ESBcXIk2Ziz
zzCdaEPay+SUKEYggyk/J4A6UJ0sLuSsJ70x/+K742EH5kqZBNCcvPrrVI3Fs1resKf0Fc9/Ylnt
uRzQ4bnuNYi7MXTx59UeBrNVe22zIoiS9KdMWmvnA3pCdIpFpRTJMzqNNT4z5jEbapB1FQYvNqUn
mTunUpLK6wSaAN0n1hXvQY95O9aM3LxFkdDE9DFshAur10BhVJcMa+OiggXJNokOmTKJW5ps0jaz
YFr5RJ0vyJyEfbU63T0WMXLrxza+BQp9ZkJ/YWbpH74LBNcSpWQkSbTqeYKDlo+GxMOCAWFri9xH
5DxzcY3m++j7SdhphqGK7YETJwHdQ5WzYUchTBkiplLsfZl9zDFGKpp3Hc72sqeo9m5uYH2wSwx2
vTCvdp48DTJFUTaYjJeshSiw2TwxYpyvo61ymtYa30Ic2Q9B0Bx9bXy2AedEy9Zqi2sW6TfqLZMJ
9kMyUexh4py3CV8lwqt/kwmtZoSSBKTXHwKOhqvrGRR3qvwah0XuMImyNQJjhQ/P6U4Tl6Tm7cXW
97MEfnLMg/GaGDXONBuqZlzbHwFPRufkb3FLI0pUWhOivO12KnFyzt/QcHxW8t5ghhPkr9Yw2UeX
CeanWH2ugRI+o4ouPbv+rUswyvR1TLrFPO8Lo/lbmpRiKDIb2FNpvcMdzkgv1hCR3BKTswGWsoqj
q8XdtYxk2yVMBkxW03lVxxefKoZE82iXtfTO0SxIeFo0Vdesdp7uQyel8fQad+/nn1nmmae8sdPD
kNXPbWSw3i4n1IYQTAjfkseYmRmwAXiZsTW/2KkQW15fsRqMguqnVcNLGVPJUulUIZ8F6K7SlPjK
zefOpcomPRtvKOaSAucI2xCwMFnBPI/UmuKMoxpPsWYHnvfG69Iydmwmd6fnHGRZGlc79CkMOQip
7v92KP2nYayYj1BY1Q1ZqxkcjLDpGbu7kcncyG97NpX5Kcpq92CRrBxKRGnYz4a0N5GUJM9zMywH
N+0ONIPWkatQjsXObN0sdFAqzhK4WjEd2zbjyim7lTyyOFsKueWwxEjArWAw97lSy14E3ZkgP3HQ
wuiYz9fkWZU/WhPt5xozGVwOsc7doPAF4B0w59I4Z2aQ7SsfmY2dr1nODpPHGL8O4pb6B2MABEqg
N8yGEBSNc8c82cFlwmAVNfvqHmT3mMWhEzlUwF7B8+lTbrj0cwolQuSIdzTdIDzQI+wTrYDHyrkM
jexf74rpLBZn3e99RwvPpK6Wx4oVz2bqpbgjQvwRMysF+SXW+YUSGAFB4j4lgf1vjDKfPZY4W/25
XFJ8hLnRh8S0YaAuGtr1XMEMK72/CHr0vozeE8hBW2Mwzj5OShzgvbNvhlPfdv4Zh4ze2OMysqAL
IJbGACQ6oW6zFcWnphh2c0tVpGPKm4GvZGow/y8yds8e84ZBJ9t6XZCr2iNHb9x2hceZ08zfAYbc
WOTzHYHg+pZP+rqUxs9SVtbOs6m8YnRjgCSQr1rGPR9BczFPNRQFtgO898u4nOcMD+QoOJNLAca2
ib6SZZvizLqbWJSFwchyNitmnEv6ffRw1UDIOcZ1jdA1HZFcrzYcS2vwl7k9HIJewGzqKGy66rF1
SMc0s+q8SCc56HzVjIwIderUg9VScUyhkeQ52o+zC5/AHGHs2N17zG0Q+lHKltO2sT3ckVBjYEqX
CwNg1MHMOZgva56CDIZCzxbTTnKDMbz7oQq2nHndogFYyLaTNDWI9F1kaXgB8BUHbG7CNoegwsar
OAWKuqrLSSoP4H7UOFJ2jcVM+ymIuu65al7xi18Jzr06A9FwNXoyVd9mv5CHwRh+mVk1uyWqmQbb
FNpZau3TOfpbtA5ZxcH0mmEsHB0UHwSRbsZ6oXTx2Z6n2cyHgw9tFxNU7cr24v0Pys6sN3Imzc5/
peF7DoIMrobdF5nMXUqtJVXphtDKncHgTv56PyyM7fEYNmaARqP7q6+qJGUm4433nPOcghMfao8j
WNJ0jsU7sFq6izbK3Ty8mAUVm1yH6RKdeItnZuqc8EecvUO10CiaxQtv0pTwgOz8x9ZtHiX5hCz3
QONytu5s3DVsAj2eU3sNDLjJmgA3OgtKF29VEtcPY1cjUJlsergpsGFR2X0QGfjOkfu2qYcqKFEh
DUWMRhs13UZ2X4QCQAdlqjt4FlbItrgB8ZtiqnjMspwJ1zZvLdfYe+jlZKqzeBekvMwY/Q6pZz0M
6diwwehZoCTzxeQBZCp9oQ/1Nm4kMKq+8M5O4oB8nItHbTluCITkPYUAc0ig6QBEuEmm0bniMbSr
atyOhXga+4DGXlWf8FV2BDAzuGeSbUyTLbfgCkAMEybfkl88zgZzddSNu7Zby5y6S6wYH3BUrDJl
Nux8kzRxy/3KKw3eFetHyDbZqBlOjiUzST+C0nshq1NvDIL4W8dQFxEXT3UdQ1L01rbXwdplJjGU
qMdFwgvrR9b4hkvr0zCad1vzQxaV5KjMG1QdqYi7F6fJprjJimucgc53K3NKURWcEyMqHtqoooiY
N1HOec8m3771ph+1RiEYeU3WcgZKqtLzvslyEqCuZsGRBAl7mvPgTOouIkS7cX1e/Ewdi7l8nIfh
kAfFnhjux2S3JmdU+ly3+EKZV7c8NwZiLMNZOwnhzza65NlVDDZjr5sNYWFGeytz7auFrLJZSZ6X
UQxMbe1ApXFivTklPX6Mf1Cogmk7ShbLEdVUnZtvA57GG1WnUH3shpPXrX9Zmvt7VTpPfdMfPToY
obiQ/VmBLDugUtAFIBbFJQXbdXUdQE2xpuxANRt0CVsy2Jo5r4FP4P6Sa9iesL/OmXhoUl5NJGh2
RHXsHUhaXrRFrmviiwwjf6ThVqPL1aAYcESg6rK1j8GQ2ifE3P6QuXN+6Tn9BhszXdT10JgSK+Pu
g5V9EvyzBS+sYIQMHVvYoereh9G8Bg47/qSSR8sd4t3gstqzx0qFpR3/qtS4c92zE6n6MIxAidIe
0vLs1jvDX8ybrKKyzJ2GXePzu8jyc/WT1rXPALf5pAbMTv5xdXF2ynaD9etzFsLYiXI6wHaJzjXD
m+fu7figXagJRlG9WiZ7ZFyW8CyppM/7J8yOe8uPSsxN7ivvgHab5MtXkE73tIJ+aY9AeyFEcpq8
S81z95bLmUFqUIzeEZeMYD6gDXflsBoJt0QLoc60aYkty/J1TN0z3wVKOTBG3Jeo0F1+4zekZoEp
0eQu7wwLfc200xsgQpqwDMvxojpGcfaRLcOW1ah9qNTMdA6rAOSTZJapw6X2glM6svicIFOQ6glw
jnLPAEuizLC19bQr1ssCISBGVbQktwELpmC67j0fTNOkigcLi9mSzPrkzfVx5vNwNP2Zx4eYzp28
DjVXb3wbq6jlvdOgzQy24FdA5OUuXYoPl0HJqJJQGIvawvV8Z0E6XpLmsWDv7LQJyLkl8QFyeWBz
bbkzeo5xO4rx+blZcBDBxZ8Twnmlf+/VILf1xHvbtPXNYmS72SFrR7FvQQPp4prgVhru1dgZCOvE
yblNZL8F2PYLGgxBSGY0DlzQYPthtUqk3nudd7wKyUCWUZgH8kEOl0oLrnqNTtu56saa7WYDdCzf
gTCZ4unPkC5PhTKGg2Ni9zYgvJlUke47zvSM29gB3nC5w1xLEq+MbleZ1VPtGpfawlHRWIY4zpRR
9c/1qkY6AYh6M2tCxr8Hh/M7FKygkR7SSxQkxrXCtXeUA4Y+p/jowDmGjjsB2AqAzyeMcVuLXmNE
qG4JbZMPFvJx2DDnUAV/NJrhoQy8n/UXiiybKMrtv6e1xDRWvnVOLCIwC+6QhYxsV+XysBQcGNAT
d7gX8U3mHBo+2CQlv7HSLgdalTHMeO+ZyYjAvro6oT5iorOLLnRXV5CfBFf249uCeOAmiiTeeqRH
t9laDcF0Nx1+m1ndrs+bUPFOJYFt3rSKhBEhknmT6453QdkWbLbkLeisRvoIGVURQvAErzO39T7G
LU16XLyk0wT2RnP/iqfqJGeavnDb22Qi+bSkdXxb+G2xH037OUpXGkAcy21rWxe26wpHqCXZLTgE
ggHI6b691nGJ0hJ5ESf+OZ+yi+27T3EDZmdxr3OHOBBlukfT7k8J5tIj3g++udKq98oWZqgN/8Dg
7OGiLL5S81BYTX7qJntP7Sb22gXsu1+tgBqKDQNaCQlVGHvhmcepGsRBZt2zG9U8KHR2rPEqElom
1TxUaBPM5TwgdBgQ3bzMZm8dPe2cM2cNWjOAwlUOrBDUA+8Iq9g3Q/fkTAA4Z/z/e+nAI/JJBigN
er4dhlc8WMeYC9zSVjwiQBUjfodom6bxmYNOO2krfilSeIMR391aFmuwRd7CuUTK84N3KxJWWBsD
h4BZtuc2oieRwBxyDbTezrqq3ItvePs+VE5ucY933dCZg70aK+tY9yjIaAtkBdlFchcPto3r6lvG
WawQxOu7kUo7zCOoMwGXjc6FIrzi3Tqs1hpF5jPzHu2hfOs6slNOXKHkGw89r2CI7ZMimzyaQz7r
lusf04KbLSSobeAPahcHJdW/boRzpDylEg9Z453KaKivfTnQ0BEZySGWKc9yj44D+si5jhWPHGLF
rnbpe4nrk7vU5wTiWDdlvxvLHDHt+BxlGgqoZLVLnFGAHCq6F6J6mGQ8pDrQQHuFaqJ6TGS1Yz2A
jiCCQNYK0ZsEPlnhoL+VMxLqOkizendf+9UesDQnaE839tB6GDcs64heARi0FeOOTuFjO0pOOFf/
4Z7xJYq6PmkPp6ywfkUVInRaTjkWlCUEHIkSneAy4BBhIrBrKqHLxd221METYMQ+OAlsxVwgb8Ya
JQrtzjjLKvdYgAZPlUGev9Yn7nUmX9L4heEZQxhY7NlnacpKqGrV3pot0i35eBmlc18b1a7wWO7O
1rPEP7Mx28m8euDhNh6BHaaqpsL02GFeWi0+o5/fNziPt1bBZ8ll41EChYw7bJdxNr51ecOzVOLg
wucLNYRODWnY91mtLarnHbYAkeRBVbVPourhrHzmScL6Ip6MvSrec9B+7C30oc7bG/ihzTml05p8
+nxLJvfDFHQTK+A43BQ+Sh8m2Gj0J7ed8gMKEdiHoIAhl7OrWXKOTdUIMhgWrvDc5FFQutaffsAt
G2GJd5UEtJi9qWRBSiNpgHsPw223zAku7QgfaagyQBBg7ad93VmXZvnVSwIlRpQ0rKKvY+eXe5Ie
V1OYGNYr/zsb++TgW1yjlwUbTGIFRdgZVJGMSF8I8F0o1Zcxk9e0BfF1h4Uh29yFIpGiSbmr2nOY
TtHdLCVICQ/vRfvCtGQdeQZCufEx13M8ywZyaWTWdJK7FFUF6S6JsWSu8UGrX/NGckIqG616q9Lh
kyWWQ3EnqRkyz9zGmnf0b4Gb/71YCvdhrMoTVD9IDFC8GDfzj8UAs4re8seZHkAqwaDAwtPMHLYc
KbBLgvqO5emLC2XZsqw7ECx/0lLnT7kbdJuZz9ihhQM5mq/xSAQrSrkmRf7egqG5TdOg2cM1bKCl
onpE7QiEK/5JuLamqXvrRcLfBiXETvCLQ+hwcEdOedJsGUIVZ8cck/g0tryrc5gTDnvKsFuC5Mj9
rNoHXIbYqle8IevuapQMZKagTzvwNQ1fkUxhYtFl65tevGXfyQJ2aC0+8AZ9ZysytxrZIC9Y30mN
TId2XXEES0f4fZZOyP2EdxWAl01lA8erenzAk9dS0mP0ilXSh1vY7o5oN4uVBJFM08G+MR3RnSqj
uk1zNue5bXNX1A6XUUgN2BZYhOnlK2qkyaWyRaMNxIFI751d5IBlUtHcLuM5TuaFk5SszxztyqQ9
2NH6+fAbc+OOVX1ckMRLA66InMgtVWav9uOssCZ9WEkvD22fsg1waAN3MlCjds06WZrVFawJ8kSO
T6r3btQkFag0RNwhGtGZ9GEoudwnAel6K2iC0zjOe3RNPk3TUOycOvvxDfyIQ+/kN86io4vNW3VM
vbuu8V615YFsc3W67+P1Ztfyxsmy7CWKyUa5U/rEmcI/wb3f9VBcikmCtIKOeMpd4IA1rTptry/y
zmTBRH7XDceyLo/NulOy1ZOvfTAkS/nl8CZ1fAgclRlw7bubZ7O4j6kzqyILQ5mZhVaa3ntidLjP
BG+tUVypR4AXZTmoJf2LCVd3KkR7jiHxhbGoP+2UUEkWeU+wA8E/5NlOjEJugyUodhNIHvx2nOq2
jz13Fs6X4PQeRzYFs+Z4sckX7xID4kdlEqD1vmyn3jcQeLYFEsyBcVwtdnTLMbaooD9HNibDYqaa
qQgw8gpxE2ikWC5xK0hO7VlLNmAbknNuclXHJorZOMhZq/fAhLUz/ZF+QZZIs1dNwEGG3TyZx8Ix
QpgWwbkyvoSBbTUe0KK9fKgeR5hAfq8Z53MQA10w3PcSKEQ1g1zEcVQiuj6L5dQU3kMpEyOMcneb
GRCYIl5iK1C7dMIlRxYGtR+r47HLRoOjCwBfNKn5Jh7QA6tgEkQVBWI+fCAteoMDWOuLaWR7hFXO
q7ZTTIlVcgyiap/k5ZGVCNB31NmjNUefceZu8UshqsrpK9agPqplxJorcYu70+pub3DVCy+u9rlq
r8pbHESxYbgF1UVlVoFqYw5EuXwtbi1zgifn/Yqb9L6ucd0KtlQAy4kkO3Bh8rJX9zotb+3OxxUA
CAwXg3ew1FOZiTmcXePiYhUjxMUMNWFrmJogueGOxoQaa4eFvQ2vV6gjh5Te/g3r/qcqCp5VyX/+
fTvB5/RfPxXYojROun8evtX1vfxu/7//0t+qgx/V/OP2af/87//N9Sv6X39e+8+/vxx/q/C9e/8/
/g8hR6KADz3x5Mfvti+6f/43fue//pv/0V/8jwWbLYLF/+9g80a1lB384736+sfxu1m+YzWk1fu/
DUavv/9fc87UFdDuwjRne8J2/MD/nzlnk+IZKejtYDmBaxIs0P/OOTv/YnkO8WPhMJ6xfoTrzxW6
S/77f7Gtf3FcbCtAcOiyEZQg/KeKZ0z7/ypA8BzTD6g+sALBsvFvDvrfVAh41lxMmBbx/6MuP2CR
iNKe9FGsf6EMshyo9O9YAhTTbh+d6qI4z+M4PhLHkLeEEPZpDHC3bNvg0gOOwthtlcc4r4EFA4Rf
evHZJYo5d5bNTTAT7+WuedSQISFJgfIq1rqCoIzFnYIOsJDaS3imPY4QpDcpYFtumM1d0mKkq331
4rn5ZxOwe3EFhTYKHt/sPOFP+sDczo1nzuUpL+7TNh+eqHMx91FS001SAUyJk+HFXhlzjprKbVNW
MrTG+n7SarksGQd2xlr3Bg0ZthHGJ4bx4cmFus5YlmaIQUxgvt+f9Ox652ZuApClWFQQGSugYBdM
PvMdF5jvKU/xzAOhumnMGIMAAUL+Rqe96/qRvnJdRSe7hDM5Je8O5giVx69LPQ6vScmtGUyEneY/
4C1u86WgZ85mJwdiFQ9BrM8t4aXSLy3s3PQtqOwojB6UaYFfFg2qRGK+T3Hm5VMsfpXi5BgktAuS
WkdDcs74yr7PV4Iu94KDz6Jxm1oUaZVLPu+tAlB+A72hsgp3l7XpL5u/mlxq8FwGLXkTtjChaz64
ChGkFAEGWF8fPXMBJDrROTgEeWip/EulER16Xg4RRPLwG2fcocUQoXUe24StYB6nU2hYrDUqr4h4
fs0PuZclW5uU7CaCqLtjKgMwV2M/yhLfx9WLflr6bXu24vFiSfcbW0q0KdvPaCShWaHLAtPtB+DY
acakSGzNLed8z8vY7N2ltXcFuzygYxkk8VqTYDUfTT2MN2bdIMzMKR4M1qF6FM/GRDA0jmt8ektV
hxWayW4Y1BmtqdzFCkTuVFt3mOA54pweSYQ9n9/iXqjXecDy8C8ryNt7KYvsSI54hTWmVNqlTntK
sDMQhVJbVdNmMwyeeQiyiitvwKSjE73c4Z6hCq37qaYaSLhhL+w2SFvLfjJ3rV9XNxk52xvFlL2v
BiXInOf+PY1NOz7Y/dl1DbgmIgsx95BAVNU7kCl8SWk0XxKyOVwO6VOSyXjdd1Fgn9wERTpoW70r
elSyXpeUQzQl27patxe/bG89hP5ay6PAR072tH9PZjYofm79cb2B6SBhIkXVrYJZHiCbxaGW5Lwp
Tbgr2Uwugs1FvSIAJj0+F91o7LvRek2wo56adU0317G7GVcUiZycX36pRVi0k38YE9TzJQjyk28u
r0E8v9sDpmMDeXmjBveNeBVPm5ZODu806/xbZj79c0nhspmms1HrDydqYmqT7qtOLPe9YkPpyF3t
cM30anYmWWOXm9TIHkjCZe9YAs4LQem9LHV9coT/wpB6qtu6frF7D1K1XNXXwoH92Mb3czyJXUR6
yR9BPlpqHe4848Evqj+NHE6VFy1fTrk82kFVfphV8e0ynsgh1Y9k+lsG0erFSSp1NuLKI4TXnuyi
QtgTFtSUqnzzZfqJZJ/7y1OdIJXNfX3rdBExjiFCcWB3mMcGMPGhavdUr4B/7Fd7U4DnwMX5NS/e
DWMyCnMkvXA2OrktSG6iwiKarpPblOJFj3CVadk+oDznu7QxUTgkdAmc1qmDQMjeApFwVKfit2wM
uD+ROZGInoFeMC1t+p+px9DUYJzcqmB9JmQIuSiyCKnd8jXqFdQV8qft3ATlWS35C91PCI28ylzV
xbDPuxuhiltVBt1x9gcW2SC6EYKIwDTqV6LThyaGpsViEkG3P7LL+Jmj+clz0lBES3UkzX8EDXjM
G//LnkApxlH32xrJpZnuUxaYj3V/XUZsCFFThYmLkjUzG7Hg4t3RpI8u7q96tGnLwBCrK1jhjWLD
7yTNs5AUjA3k7m+KmIRBJ7iEm+N4TMyJ2FDJpbRVZ862raXqsG8CGGUO/ZYB10qrCqOZJeKsuZFL
8A0+fVfRHJCGsbj2LTRy4VHJvIRX2zTf/WRFAa5ySyT2kmfGoRIm2knpXrO2oFC4l8egSx/Z0yLb
akn12pjvT3xA632xpGdDYK7GyHAsWCpzy81CI+btqwGk8TA2X+2eaEvVENw0KvO9ZdWSSvcCtgtc
ge6McJTlZ9volMMO8UCUSbzvA1B/ok7AQCto4QtJ8LiHTTJS7hY249/0gL4fasIcBd71cho/knGK
kBWQmVno3NcMFhe7tO+heWwH3BoheYXlFGfLd4KjfRL5F+ZwQohFy6OKPdlQUjRTOtNrbUhwPctT
5hjkiPzyR3fBl5q4NRZWH2JnPNUV5ToQs9+9Rd86fqRYTBTpzjWiq41ZYeMa0FmCunnFpX+ahNOd
iz9+an+5XQFq2WUJzI/I51kdsrP/kynYjLZHZeYy/eUV1Q+DIMpu4sEjoCKWHbv609T0KUQRgwOC
SxA2NQ9BOGBXnferntaeDbdjQhrOETEWtODlMJbprvCPYLvLMy5sBvf503Ka332wwEXw+vmkoasK
O7mPJnmTadYUrW8xhFhnZRTlyeTTypqga2/GXdagowSTy24lwpECz3ELoeYlXZAWuaKEddlnO1Vk
AVbi7pjPaYUUgdC3IBJhh1uQSVR0k2VSMCvwNSkNXrnRL/wk7voAPkk+2p9VP1p4awuoTH59hGuV
bKwSunwwK3Dtjvwm0cqZClycdfZ8nMT4bgr/OJA83jYdmUQNgKUxnacGQJjnjiyAJTdhsD0Y1GFW
R9W9FPU10uOK7k5eMPlnWwUs6kmDQbSbHkh8hzPCBPTcswRYnX8g1TsIewvoq3AaajrMu/wXHg0g
1jUbB98jb9w2P1gXrU1LpwskmBiHAyA2FiiYF/LD0FhbT4IGAW0yHwxnNSR1QWijn+0yn4dSV65B
g8k6pMTXG0e+dlnfnSHMXYaG7I30yc06ljwxVh3aYhzY0NCtIlr1JiprNyci22uz+eZyOO5d8T1K
LsRinuFbwks8l6Dm6nWJMS5xDZ18afYR6cpi/bcD0gvBDISqXbb2Uv6JGMhImOEDFBrFjIidNcHg
M6uKvShZHK/BYRdV2Lum2kOIyYcPxwY4lyTWVZf6TS7+UQbTLauSL4L/MfF1rNisQ0jZTs8NHzun
Nj604zy2DQj9rHKffbw1+9408Xc66YwntvuKBvWVrQUuyuQB2LT6l63L5jwvaz2JRAzYOB2dMU4K
oy87+f706sjsKbppRTUcW9KCxmL95L7wD5CfzUTxxpXRg+8KVMNCEDaJri6dhoeBkWbyAr7b+DYx
/DBofFxnQ3GiK4Z+dMuBvwaWrp9s7NHZPRkfZJMKokhyOy5rCmAuP4LY83fDMu1Elf30XRi3+MNI
xqrF1Ucg0TeFCfRXmQ2usNK5b+rgTjJwJ6M/o2rGuFt9vNnG8lDl7r0RGHs3X3YTT9E06udtTUnl
VmfmG+ZxOyU567Fl1kn8ELN2AQ7K+ruDjkYjrQw+i6HdFXr5GLv8TgvjhOB2BZHIDpgUV+hgUo1a
+eXLNWG1BB9LgndkcM5xQ7qVXFawdfPkJW+XB0PDf2cRsPVTI4UYfRHkPMhwIIYQMb2DUKgUZwts
nH6g7cWlfAYL3bifs+VXXVq36KZ8/xGp3+ogFW1U8RizpFB8oDyQIH70HvPlJeyLMmZ7exlImqT8
YprC002fqYPw9mMQnYAXrW+06EEFy9sQcW3S1TuL5A+kdpo9moNTOlQyO6AbSTvzYpbijafkw6w0
+H0DH67hMxtFrnMSnf/We216FtFblcnpUnSID8OAkoQA8OHMMltdZszvEdIOM82kAygKgPGBkJYb
WAuIbystyU56PJrZT7dMN7iFx8OcH0bboKOo5knAxexRcM7vsojdkodbj9vyycB3GdLsCcyW3EYj
wGOtk/dkzu8F1NWQPOiTTcW2maPxlXUbIofhRWmyJDSRH+uGP3ksQMNkMwdoLEm4K3ff6P7XSIfo
3ie6WZos12A9urvomW30tU5b82K7UDuy7C6eOEUzz3+EGXooJU7DtL5WoHE5KUI1lk+Sc9MHoY/j
j7cBz4nrOC98S6pCWwaSwhPUuUZYRGm5JCnRSx5tcsiKA2DWlzxv74GGfsgJS9cyeM+KiopLbAW/
cH/mZBwI3+hIGbva4BvvuBKLoDy0Uepu7Kmf9hiXVKbJ8OJIMEcfrDqPw+vsYcvyx1fKPJYnBTV8
weFyOxMPsWNIndPMxpEGoJESv402YpdMjHNgiwhrpB17Phd+yqKWbdrYwMXxvIYO9SDGsBwE3zgU
7JfRDKpzuWScPLfNYkyHpgEVUkRrbPTv8NqQ/C5AebhL8wDfjx4y1RyXeIQpajoH4fE573zz0lUU
xcF2ojhidn4ghCZ9dyXEn+1HiZOdYwaga9Ht2XeT9+mpzIpu/coEzaW623LCcF05/WkWaXmEHtKF
M7ctoqRpgo+fUi2+b5+0UIyhWEzGDeSdeGMBV6elCIUj85i+dfPo9MyjLMabHCyHjP9EJCo2Zuod
pwW7vekGX6Rg2SnTg5EZHK0V/ruNgw/GJOa7Feb0ZabJ6+hzOyGGALrQI6LEZxqXWrJ8yIYDqGc+
3o62/WbNAe3VrG24Q1f3bBfXoBmZXj+ofxsDtG7NdavoT1lt4UfxXZwejP77hu1ghSFEpjw/nMba
r4/8IG+OhcjDrktSnFTVTxSz+ubF2zsD7Lqs3GF01NztUCRKY/5RyFfaJRlTKEpwaDnayppaCd/K
3rxMrudc/U4CCvMTWiCFjScSEUChSwznKnZOpk4DHLK9TVjb3FlUkN0mZbfLUGYy3piJ8t4q22u2
ym7V8+iykB0sLiWqxHc3FSrdeT7MNSFa0sxYIxdoK2LkKsRXDSsqxwKQq/V/2dhc/Gq+9NxXOGLx
Uk+XYIHLlq1pz8ILngYeXFaOhawX/ilamluPsweScvQjGvlgltye9aR+cz9EF8di1LEX59oXU+dS
PFc5Xi49geBaIv0btDUic8mCqHMwbbBIv+Lw/aI47bAMI4JzRduJm7Y3/BRo+DFu+izhfJpSzlnv
2R17m4QYqgS1mBF5343i91R6Jh2V5p+6tPCfwA2iInA+TxnW5MGAu7eyqPL51jN5yLZBca6d6WXA
FhIUWblxLRJckyFf++ZhWClEPOmSsK0m3uE+77AZ0z2P7998zTSQpATrM0hHm66LbvzIU6dldgGG
Dxn6jb9Xxrzi6iHDLtPHBJHstl7n00oPlwahkSX+1k0xVqdTDmTAS8ISCxdnZO7vNH2/d8Pw6brs
IaqB91u8DHuAb9a+q9bBLnnzoqljmzGSNa7dvSUIk3fTj+2iTyQMT2CfkkMmjOe48Ooj+fQcet1i
dIdkLCS0ia7deY5z7kgR71oTh1epH4ifikvkeKy1MJlYcZUCsq5AsUW5fUaFOC/SfFP8lduBHzLH
Gi+jOZr7IBqhDdZQwmPXx5KjOmed2OvwBmcDCap47exbIQXmArCME/XgLomz84EIbbK+4XCAaK6m
6sdfPsVgTbu8aPPHOBh2tvOpDT0euoxLgCtKzsQcl5mHcTUfomdfNlh0o/SPTJLHMsiXvQtO4pSV
Jtt9l1YfGr82na6jrfT2URMxG/NzIP9BaL8lUxERq4eHHszpshlZlG74itClGB5ji9zchATbWMU7
bD4Ekbo5CYNrKG4wsmZJir2lCN5nk/eSVbyYM1Qsf1nYxPBVZmbwyhWM4buECEWwwuolByCrKisR
TSjytqb+objJaSbx4NJvxGC8mBZOC8PEM9ZiDpPzDeSTL1Igw7Xqv/sRwkftZk+yi8oNmuM+4aO+
S8cxISHAy9HxuBzSmOa6uyJHUkLCn7dMI46DhjomVMUk43uMVq477hAy9X/1Ld9xAxsWvEnxW4x8
xzRUv7e4pk1neIJQ6Bx0gDkPSojgubwt17JVBxWqGppo1xePhCjs3VKj3gAFuJZLku4Nj7PUWu59
3XT7wa3+pLH3lQL5SxdSchQYrOMYK8sRl503lO4acaBRIuD2NLaCtov6Ms/oh1HnSrY1pDD7HiMo
L9BcVkQuxPjjcoYEXKLcuCSL5h5mj6WiPZBM8Px1ZchfhtBSH72y2hu8Q0JfTi3rpSiUFQcvBzC2
uyZ+Lub4t8+7J2zL+a3T8pX3LT+QcnVvLTRq2RPLt9k8V1EMYSVof/cMdR7bpS3+lTBnopuI/YRQ
VzaYPf4IwPg826bVFyfeJG0zpQybJX5FsWMYfuQGCpGg557ZytCryPpI5mrkteIOEBcrc8GBOweU
wXWUoqYMQP7cwslyiTNXFTRK7lbvLR5XJEh2IT23vUUPO7Nxfqu4eq0iXDk1A6WfJfhpYvnHMhg+
GKcxfA4zleHGFc38jg6NEBA0MV//yhUHZsD6Pg26jC5ZHwqAYAyrcRKp4Af0CFjmzux3XtmfRjvt
GZ+XfQYAJJwTGYcgoG76OgaQZTmf6P9YKKAKODPmJ8fXOU0EzmeaPwtLADQKGBgm4OI1rdDbqDIs
lGj6cuLx/Pe/Mlf5/O2DhaeFPXSafhfrBkZbOVp6G8GFfzVq/uBslfcntj+xx9rTHrEf9GR4KCPZ
exOpwwF/cVnTSm94cQQ1ioK/BLbkFFDK1inMYdinSz1egtRDOORZH5aV9dub5VPXrb0XiMUumuNG
9fgAE/91doziMLoYR0eJuhl4F0fJz7yzpq2Map+HY33RnOcbokPPqTc+RTMLn9KGKDrEZ2EP3OEE
WrheeaF+8yMyfc82ku9hYLZVnebcYpagEeNzaih5ocI7jDMqQjO/+tAYNTBcOzlVA3eUNGNawcy9
6drgPhmyp9TAQcFtHzRmfi/z+IEuggO6Enh6FeNwDHgzbkEfweiiliEMOspSYNaBLFPb1d2Mb8vc
zP4+RcvYmsSZtrHFzrgborNfGVhLdApKxzdEyGpep/ayxQngb3bF7OHxGgRlnbV37NzgwSL6TAZ2
4fNjGi9BwKd84Wm2eLxYNV6JrSlS8LnNDbFdCD5ru0VJ/WXhtS8LfPfYqL9oqGu2eL9JCaNb1b5c
+VvE6KrkaalNOC/5E0wXazOSWMPxcPAG+7tXpDNyPtnU0/InlviwrPn6tznCboYvqKwEbZlJZ6uh
dfLVmARAfLt7d93ysljq1Wzpl2TZ805Y3QLfqU6Dz+Q6HvOpZ+vUWN+1P26s2kA2566DpzbF4Jbt
yjhIIXPh1Ms73ODpso/tHFzBWP3JMF3h8hI/6+rAZmG6yR5ih9Wm/berwuc+GjmHugneRZktW8CM
j5GeQu3kf1pmp2r1aziyhJ7LhIyM4oE54ZFTdf7XRK3jPRH1GjRw9hkt9PhyZeOJPn0rNbG5rLv3
qEDgs/mpRzEmy5IaS7flh4aPimIEaV9N3T070aNgiqH5lXdqx2YEL3+/GdLhpwSEg1YP9wCc9I2b
oPTUIH1Z+ye71uXX4jl9Hk38C1QJ6nLZ5z2OLI5hVuYwE7Zl9GcOgmzraX9lnMcUcN4Vwf9g70yW
G1fSLP0qbbVHGWaHL2pDEpwpipqlDUwj5skx4+nrw00rs+patHXve3EzI+OmIiSScP+Hc77TMT3G
ao3kooMIZZnrKvO+vGze27jQ1xX3BsZDkBtazHh7IqMDkykdv0MgU8gmSE/Bvk7zCeYbYitolW4W
3FOMQ62R2XlWH1gXbdiyKXIsM6EXN/mcYk3akCZwMiq0YLP1o7NRZgoYaERtBcfBWxzvGniUAdIj
E8wbYfA9EhXEBGp2dm6PcC8K8gnLTfmo6clnGIVXDyMWkgzuSSNpUjSL8P6NtWEXzyWqR0hI+V9u
8Yuo4t+aCW24nl0clM8gm3jTpn7AptH/khjFQzFwoeqJdhFt8tm697y1Jqcw0EJNkQI5WyC1tOyV
Vfj9v54fWDcbeo9ahOwM6uInywlCkc0AB0RYz+PIHdUHI3nVxhabHQLIhrKoSW+J/FNh/JtODkp2
EvwsNERTlR61TjzCR3wvc9hZ1Fvoy4ruQG3RLQMJMmYw+mllwJOGHUBS97QRr7IsGGWES5OsfZZJ
eO34+CD/yjigFiVOQv4ON1dHeWXexa57bRIBKpOXdsrQSvEp5ABb3iw2oSvW2u96pb1NSMyR6PX4
n1xquyxMKLQxpA+oxmZNHYErnsDT46Culs+1hxNEj7TL4NVnfZbvMdCd1bQwfmMVQye07obM2fVZ
RhQ8b4cPPGsT9XhlRglwpODyl9V0qolmReD1ONda6S8Q7zHjfTdG/WMom4SS2Bo3mEjI/avHA8sC
XOr2O05Gll5Y1cqlgRtIAy9nfjZwUAuqNn/InalnBkuxKZ6CqD21DU9S2baeTxDopz4S/6aLACBy
xus8cFoxmXmMGmDDSzhSVXMZFQaZaDrhUxm/w2c4m60vmmaa+UVA6SJhHFuXyRW/iF3n2wwQpCUN
JzyOQlJRiNfMhqeesMR/Hle21vAcBLxq0eSPkhWqGwXwIpxbGxEwkYo02loNaE86he2sFxpNGkob
mia0aQYDTFZgiKF+ymyhRNjlVkOrg4yTh1422W42Roi/UmCNgY2wXYJeg6hMD/LdQeuyjq3otZ6h
JNOdrdXQjz4qzlsFpnXq7suCUx5/ynMekFgZuT96GjzGbX3vmaVOF8R6o+SbjxsNyE0U+nHJz28L
WuRUCz9dC41SGROsWcbaeg61zwQtusDAhT21xRYREFlioyINPfvFheywcsgr9aWOYbFtYNrVQf/d
je5aZ++wLbzpdSTPR4sPCL7jFbck3VRi7ZIhvgWtRAgHzlMJ7I/ETyoteRLIlGNMdSbGRCYV+7lP
rgNNSwvoZTNb9bkCiTIF942kxsY4s0XfqG+c+Gr2jORzm4SfXl5iJc+iD65z5Z0KxXWYjoA8sGTG
5nvlFYxStLMi0fXEHear3P7NpEMYtN4Oa+M9gx0eYcNYU6O+A6OG1SRf0NHdpTOzH70hv9CceIrJ
DtyK4sHDk7hzUndvKJcQH/xVoPjGVWFWNIxZPBOfi/97WrVahPg178f11Fh3jK6+FHupje0kjzP4
IMJuGEl0s/gwel+DAGjgJKBfYB+qEQHM0Lqrjya+u52beVs7ad97/WWgvwfOU11nxcNoz+6nVfX7
QmoTL2h2Pw6me4ywZKJmGXk6qdQSE6SDgUDLMMx7I/9Ci0Ehx8eU54BqX8xHTfZq3UUkyggemaFt
pr3CqMDAsl27NfU0uIlH9tZvKsTKnSEp2btN/ICO4Kxp5bmB1A9FYQpZAuXrqOPWX85c3cWvO8fu
U4V2oYwAxbXOCPlEDm9K4b6LSYjET/oFqEpBtcHQJiQCTnz5fpuzi0eqT4dBZLM/w0AszWfdwz8j
S52G3OujTWtsAa4O69jZZxYnXh3hDLEVBrJ+1q8OJDfo+/z40fiQhNWxmhma1ZO9LkL9o+hA+fdk
mjDkCKEdUHPapfbZQA5kPgcPh9ECyOsQYBm5wY20X5OECb6lQQUcQ36b1BY+K89xRop6DHxqq9M/
2NKIILADi5hsUcEqoFY3A2s7uS6Q7RHmSk9MWw7MUVgwaMvuDtAlj2Ph8QRo9c7O04wWP1N+3mPI
X8pd8G5Mkki/Jcb0VCRorzG3Mgqs5v0kOAwtHDHuAJwoETZZWNwgKfJlpxpf4ik2iODFaRK1+f/X
3/3+3waLWP9n/R2S28//kSyyfMW/FHem9++uTniF56FsM01d/JfgzjSJCDGgdXD9e2SMGKjq/itY
xP530xAgVhwcPoguLNJI/ktwZ/y7aZPbI03bthDdue7/i+Duf6rtbFR2uiVsAk4s0wb69b+niuQD
rF4TwTKjAuvD0+VDGjNU8kR7/m+CxHvi4plB/S/k3ffgUtvmP/7N4ifij/rXvzj8/Me/CdOG6Oh6
+IBsNpaW6yIv/O8BJvXkTBWCjYFzEbuQtmXl+xPGGuE80sazUn1j9PiD18Zhoxe/AxdVnib44mDw
blpZ32squUSxu8AiDJZ7OUL6WdtFo0IJHx/af0T2Y7jWKBV940rgAWuhJMjWk75E27sPbgP3zs3l
lUh0bl08ufpgvDUx+3riL5mkBbDdOKLqHjxwKmABoEF/Hcsb+yzcKqX3PTOQBhC0qM6eUku/Ta1z
qjTjLmum9uBaPNB52v3EHCfAtYm2zFibkMz21LjWt9WPBqko1G5FifSOjmixBu4bk2lijgCJM8N9
zoS5iOiZAWau8UQsJnt6a3hj4rmLEeivhsDB0ApQvc0gpVdEunTpe6U7fyntbQOof5WkiOyd4K3w
UCeRhEj+whgykjU07OGMRNxSZwo8PZRNhSwrPw4ad2POQDTn5k/d+Kob6XOM2dMUP8QGYID4MqW0
1hbYppXEFgZjg0gMqLT/fAVYnEs2GC/58k0pi3CE2Ig/IsYEMDShDqJvinACmbq6kul5cEPrcxA4
aN3ikGuJTRgJnMpMAoe5pA7mwTgjfc8o819pN9RCmn7f4sRC9Q9Azx3fhrwMd2E8v6vINTbwZr5V
n780sOZI6AFYoGKBTqLG6iCt3cXNMVAIxlA+W3/ciCmEnRSBXbPMmRIMwiOwbkLOztLFkxPJkrWK
FrwuAwIrB1GBABYpaY5sa/keMIANm2l61mT7pvKZWIyePVaeSyobhJJVgt+WqUMd0I3Z8/BntNph
bnLXT90eLyrnP7koG9ouhqha+6WUXJX4s7kRmLUIulArVz5GLH7bQg+UMcXzC+bK5cDcR2ViJ5v5
uU5AkLX0qet2vnPZMC0b7KMeAUWJO4GKsoHQW8vqiAgErIwhacLjo+ligUpU+tOwwFjd2zklVMT/
NJuBhYzzXFV1TN9DyEYrijPv4gjLVNC6OtgH0HF3RQGehuYfZ2J8EFkDSBdSU+M+aqp4Y7n23PDm
mG120HTzlFHM52O2cyIDokJKweJ1+h9bDnrn5s8RzeNILheTQdqOpAoZKPTcn4ghQP1UfhhFR5vf
NG3mPRXOBtttUeDwYKeFd9QbfoEwBLFPvKtMVPAIGihkmV/1g/PS1o1D15Xe6q6+NsQMEkrX/pht
c1f09Wmss/iS93TqCfvcxIH9PRvULaMGZytk5gN/EGoU5YxCB4Hic8MICRftg9P2W2tgugtKlFkg
hT+o0U92nBW46GqCsuXE/iCqZ8wifwZ1Z8ZMZa/Tf8J/iArCToNfk2ixlTVUWIqxaE8xiMr4EtrQ
1kacatpIh8KaFZePgUWo+YLb9Fwm8DiTQe06Udw4825lXx0sWz+x8c9NWvw5RfQC82ZfudYVU9HO
mB8DffiQHTW4xTp/GLL7vtshELtZ0r5M1bCrCdPkWxgRusXwuk2XoTFSEwLpnV0Y2juYRWDVMPkw
TInIdJLf4COtdVe6xRro1CP0aRzjCdwhyio8uB3q5xigE5R0dqZq9Avw8tBK2LQNY3VqKTN32ALR
bQ8eU7CI4Kk6uOiEcpT/bLoUQhNpFvs5uHRB5hNcuk6CD8fqjnHmELS3c6PxhpQbIZl1ruz+uYgm
XODtDuKfX8nQ1/vuBOoGpILfCA9F5+i7CHYGC6dm0N2nJewSUR1Bpm0n095UevDuEE0zOpSBbDJ1
ffyqWzI7k5zgCWyyeiL30pOvdRRvWnvv0c4l2HqAZnZIkjyQIo4OhRvcMLtlGrcZuYx0l6Bhvhno
RNeCs5+jNzp1UX4aPC68hPAEy1Vg0GfimUUGvdX6KrRBp//YRRI3dFegNE/Ycqvi2gCuQ7pwbOAz
h8gijPBCjtTODUhX4aFMLZJNVbsryabDR8jN2Y7E9GT690hD06aGto4aJGTWTwPQH2mf9uPNHIRT
7l5JrCZN/I55zH4aZnoci+7HMe5KnTmlVqkfkzD2KJUfefupTxk8vbXpAX9P4VuTFoDAa6a5LT7b
ttlbWshUYqzu3KD46ehFWe7cN2X17irzBardQz2oN7OfX0MMndxDRJq9962ER7dcJNWuidaqMl/N
u6D1FuIdrOYufjXjsSZFZPhBj7vpZzBGwnxWlucj7evFfACrjm1MeyDA6lpUxpdhdLcseh6VdYxl
d1XSwY1C0CP2yDbiH1JD9Dy7j2zCu8xiFSyGv8TUj7RNP4B4N3NdXFKEmIpshDq7a2z5QACDLyYH
hBUm/I71xLhuGILFIj65FOjVkWyvdjXE8t3o2sfevEsE8bQl2j9RIv+cnVM/ovsqiA9yw1MUN7tZ
Hwl8qXZ2h8xRhJ+1cD5NR+dt19F9Y6pr6/0UJdvG9eim5FNh1pc5DdUKiuVL5/U7VE2fkJPOCIw/
UE0xipmNl2J+KwvzQxuLX2s0zmAflttnnbWIAhRD0CSe2LMynUuqdEvysG8n6XPUuE/tsJfKeLC6
5l4jwXawq5sn7korfAoH+eWhQMPPzgQuzW6i0Dd5bcPpnE82zukVFM8b1+Uua2xGtuJsBtW3U9BN
uaX8Mmp5/pF2foss2kpbt/YJ4CUNxpipX1xz8GdKQO7NxHfU9BF4008URGfd0X5hOyx6B0LEPPtm
UgT1E1TAMGUvl0/2rozg7XviGU0TdJgG3X+YHBCu7jNkX2EWbcvmqaxgcqdgN/QRfU9YuRccZ28y
tD9trbrNqt9NA2KGWdM2mVYAd0UrwUSJqVZxyoxqyxL5SETkKQ6bi/CiaxM5m053X1V0y8OPHpU0
KsxzPwWPUpAnjA5+TYiIo1dvFQEqERiFIe3OsQrYRbvWm912O7GUI/A6ytjbu2OWAE4Ds8UZA2aF
qk91J5WmN896DuvhuRk8H9oDml22v7huP/iYI/go9FcjZ58lckZhBvsshCLcYeus8i62Kd6NGbCI
OewTA9WP3rNlml9KRTdqKgtoKBQS4W2KrnsYu+lSOsZCdTkSMMj+IjzaE9xHa9glNPXMwQoQVuBf
Q9O7hHBQkjnkVoFjx939gPrE1/JPG9ONaY+kyTYLNI4Bc3NcHs/CRUCVm5TjbFm1/ipY7WeGvse+
56vMfc4XVCFc3b4Y34Ue7oZK+w4iQAAKJ4g9VDtCBVfLP6T9vXlyKUcmuBgk9LgobsJk02jOLWqm
SzUDmOekVePbVEE0S06mMx+LVL4ZY0H4jXWP+Gar47YZCS9Kp/S+swcSNdgTS/PJEETpaGS1LF73
pjyDTDqEuiDcfbhpbDTmzWx8z1O3lQYJCSZd/nRHAp8f7GqSoILMes9y7jJR3ryeZBf2tRI/rfdh
6wjw5HQHMNEv5/KlY6eZBSA4LGuTpY0fNy4cZ+eqRr46S86wVNciVHfmgH/fzP3KPDtwh0o3Zh1M
s0GcwSB8S0/9JKzB+ADJcSK/k9MR/fOFALpDp1+adIAz7iDdCs42ayULcf3y36Y7wRQnTRr3MqGW
7BjyLVaWY1/ql5ygmmki4tUrQbGIy/LNKT6/ndPuCqNYd6hstSY/Lr8PWHhiHzrm2TGPjXuvdE5Y
C16Wd2FRz2pgduEQbKp6gPPQ0HbIvbB/zDx6aipr6wEzJj+VGQ4Cq8TewPBEFzXtA1vcBREwuzG+
jRqR7cTCmyFVRPWgwgGQLYb1l7gJj73dXtxavGSads9Hcrvg7UJX4yaodoOjjtIEb+lAMWbw6KFp
4Xjay03WEX8N9Y/dy3n5U5qs+ZiG8I+PlFnZu6zu9k2vCL8T+4iluItTPWMWnYWAjdExfQk5rWs7
21qKQF7KPVV/ptvQROI4H6CgP3gQl6oq8inzADP1xKCDCtDVmhyejeJFN/l0NWRCwKHZouK6M9Mj
tjA+SLlv9YAtqTeXv3MWBcI23mM5wARqXI7IZfSKygcAJcwseWuyeRctulOTd3CYd02FU4WPjTXm
uG6sTU0VasO1scsbLIm9hnJibCXxQfFZKSZOZXBogx/kUAeWT6cCw9NMM8FraIFL9e5bvj6wym06
dZuoJieZjEKWEYiXeQ6XLrj07oIJkKNAwNSBI43gTXYOGRcwSBqSJSIE8vp4Rg3p0xteBNS0NIpf
9LDxQeUuQtprZ7oXk+Qzw7a3RRYf8Bb7i028Q4WpscYaAd9lHhPW1tkpnYgAsBXcDGc9gGxSb+Ei
bKNWUm02Fwwe60wzyVeuNxoPfhRDpOGTk2sU8ZaG9+3Fnue1Mb61EoFZ+06Kos4uZag2ZiD8fIxP
nVPsCUQECavdOzaltsHHPpOnNhrOy+dZdHAP+Q4l9hjsenurjHdJLP1ZORvWu54KtxMbcWsRuuMV
MvvpIkfvkJtq2wPGzLRt2Jf7NBguKekzXgU6eXIvi0uxXWLllNjpzrCNOnElRRoF/aaO00OjyVsB
7ZDBJ5kcJK52jvIx4N68ODv0RnnAW3uE1YemxVkbmXVgYLQNgFcFnXVwFVKYCf1Fx+qrcvkcQS1i
SwAO2Schxl/OM4MWd4D01QTGFigPKp4vHDKQ0psjbhh/eSGY1mC6a/cmJvhcettCMgcd9Oy1Ko3L
NH+4fX4sogjsZcq6D7WLQIDPHTzh+F5eRCvVd9WQriM33LtW9ZBZL4Rj75azsLbjkzLa44Tcy3SC
dWzHIKK9G9k2bx55ayzLTsBkn9kRFAiHxPNIKEgTendmoz20ZGfbFjrizPPZKZ1bLI9rxkz9Icrg
D4/g7SbwTRgqT5myP6qC0K3KfSmWsFF9Kn+VnAhMjY2z07k/9sC0u6qfSptIriw3+808LRVtwLy5
SSBmF/3HP/9OGBOmS2zi63JAITo+8XSZiJqhLvXcCPWQxlsXMvwmCMHwLqkA3mC9hNpfZWJEyzyb
8ZDBmtxELLOG54q4WWkP6HVekDvyKoz0fI18YEDzN7s7zSjOkIQRvHseavsZhUxMK7Vmjouniu8U
qbOcX4qS3TGYjB06RoRntCc4VIi8irQTEH9tnUumdnXbQbOd+HPGvr8qzfMHG6Gn0FWxd4d+p0vr
Y051te0a5PRKf2R7/4eAefHgg88oJxxIVmb+Gi3t+UQo7KojX3al8WiS/cHRpocPYcTJ1Bh/1ZT/
zszpoF9pOVC6kWtFWIdaaz+VtpkYCcUGXxsXmclFGuAeDQE5ssNiVoIWB6kDHBWxZF6YPWcJiyYy
aHMo06HBQRaUU3Z18va0vKfCjLjLrOw3Mnn/nUE8GG72WyKoXJkzMyNg9X9Wr21VxE8yIxhCIhod
VD/+1XV37clPYT7gggGN+HLOi5i/XD53vXalBmR5wMsbhiQitHX8JuB8rSFIhwDYrRc7Cvjm6d8G
60NO/VUXfDd2+oue7VpbaDQ6YC0rAVOUyLtdqbef7RJrpjFfYTAUPIW2uSSX+DLEFKojPFs7RnyX
p3c6XpTTmBKlrpWfRdA8oCohwD4Jv1s0x1ul5w9FcnUpmBDUwNNDk/lLXMxe19NvKbkE3CQ+MtEt
9iP8pjWBI+hGJnTPY9fuXEG0RgKg2kwAu9MhVCO9nuCHY0q4GnpsOHAekBEwpwDfuDVmOjKnq2Jf
G6KtO02g2dnW9Lzrhoupz6ymcH0LSMOjYSOftU7CvyFk5axznqNUKG699jylmjw0bfqiNKc4avWl
5AnaldbEZKGHYpcGo7kODfcNd1jG4EvWJ2BHmyT6nPDHYHngJ6hyFOboUU9aB+mkVV9ePH9bDe++
VPVugPXiJztDkfUzpPkF9yn2ghCSLxXGU+ne26ELyDTQoH9bBtlSSE7AnmxIaay2mGv/JkhjVitu
Wk6Nw3bnYAuoK50zI/Xo4p2OkXI9lMlPHdM296HDYrXnR1502nWY+IyGv9AyfXjI7rFqrueIeBtv
eUlZ+z7E0QzfM6O0b3nJWuok9jLbiDhQX7SKPOhQkCtJ4uNmYZ3SfrGL1jEU4L+pxQPMWT61emv6
/9go8bmb1O7Tnr0tKm/XmBAhmUSkCjS/ZiWOxrUYDfRr4zCBZil44AjMXQGD5U71HPTuBYVUzVwt
18LDP29tA7Fh4+jisESpbuq6+tWq4rcy+2tVIsNH5TGzsA3fY9jYB9yWyFPZJ58aYrDxC7I1HBlV
AjE6mir51smpy6lzxpCzdDmVoIYRJRgmv5aN+LH27LfUMcRdjpRsOZlHUm80helEb7JL1iJGrrwj
uPn5GuSJOJrd+FA6yWdeQDeCiRZtQo/t1djD7x91LPCaOVM13aLI/nAchq7KS08Wz3FoQwhOM/QM
y9/StZwI5eR+JKoCiVPdaRCQ1iTFoLLCUDPHxQVc5LmKcAUQ7934wV+QVOMKLGm/acrkkcAUpDUt
cutY9tcM+sW+/m6NOV13tQFfllIi5g9LHI4+MhJYvfLjS1zOm8lG6c099FFhciXhgoPIRCq6tY3l
41FGYEJbRo5zwcHSiowJJBLt3GOWmbXdvu+z71BxQhlpv+v78dR7+lHDsLQ2O7Vpo/y304kKsQde
iQ6dPjahrFjMdLbamhGy6paFfxfbxb5sFWCVZSroBo+MObjIWroi8sJ2g/SuIFKdOyBi1s5pwbXP
yULDax9KxTcyMY4ZppoIAmlvRMmrLOTyScVnmnTyLuipHaxi/I08wZ5f1/edZFWZWiHUF/LcnDbp
ufxdHHkWCeDL4eF6KNbg+hg1LxMyXBRwbbLDQv3YZx4nHo+PPet3Y5Ze2nC4itJ7YL3OnaHz2Lku
/5Fb4433AxlTjP8Z+8cLvT11R8F7H0xAsKcxrO6A9k1yinZda5J+U/evMbP9g2qY0sHyEZG11XNE
e0MqfmVgUqthyQcJKWhgxq9l7TUvtl830Ykbd7B2yBFWfwG2KBALdsCiVwmXQDBvUludrVQTJ/a7
7IcnaLBvA1zULfZtilcbwUYZPUmYOZuePPhjLhZuMxx9phnNZxogBErUE7jLYiMQRG5md7x49fwN
uo91ilv8NhWwqxoT+2TzQcH+zERiEq9zzv5n7MHFVIKSpWT8JWzQ36nmvZahu0X7cugGDunlYwIC
4eoQ3kDbxgfZtHj72xahYVhFd52WPrkTGjFX1xDk4gZqgapArmlwVJjXkS3mPk/yh1n7ckpisQ17
lKBM7fHoODr+2zgv8ejbQGMGqI6tQXrTDF9g6J4ID1JnLypf7Ta1d2o23jQLd0gUuMNanxEk1X33
li34TFctYYKq+Qrgx+wMVqb7ThO3tgr1My+Rfo5j8WqH1uMwMF1daIa7OUfHIK089+MpYt8NXZYd
YONt0/4wMRzxwZ8ySh2ohCtM/1vi08abHHLpNyzmNiTObdrKAJtqxt3N6NEiLeYwq6DUNCODiYgE
9qzhPq6hDmAUYFmiTelPFnUG05H0UnbZmz731n2RP4l5TJk4aURix0QfWnRLJDfaR6V/OyLuzhZe
6dVgw/mJoUbWYZRuRqgAbCpzOO5LDl7f0fM0kEx78lmYW65ywmBvdhyd2rGxUeVCrjKdDvVUNzxJ
cl321GOfOZYLO2ZJ4CycprrOAbWK8WUsuTyjVvV7zLoP0USbjNyAWfJY0MbGdPAlcik+O+PKDYdb
UpRwlGagRK1wvj2LvmOesd/07l71TJuCkoC/ph4XoJW9TnM0SLVT80EjV3Z2bXevD+G96dhXt7bf
xlQzVonEUWIo6wmiLWJAiiU1w59OawwymJCqKYhPvc3iDEvNkWOgSeZzlZkfoWkF26wztsNczcRn
zrxFtGJD9tz2zMamqj3kGdG+npzandV+JrNhnC3c7CZy620Q93fzSAhAGMCy0wtazmxkH6IK60XJ
bcQEEnz2vk8r0t8bLgzT0U7aS8S4Zx0+w/WKNw/hXBibjpoD5VqhIfVhVBGQP4PbYnkS/NAc36mD
pqH+0LL4HnMWhRx5BL4xovIq22dHDsYh6p89AskWfdqr1SgMuhTX6yCd3+RouFuLmCFobjG9K26T
gWmq5mSfBspyng0n39niM3AwdXRI6lArtYAOBnTdjOb6IE854r1FTY0JQyFxJb4gR3KC4aPHj4mB
io4Rrt5qUAlNXEgwUm7PO7qeZZdNUTozRx0UV2espUcKTCiF+LJ6RuDrtgHx6XEG9ToOw2jE3I7P
sQp6DHMFPnBVNHwaTD3a6tr4FsyV2Awa/mi7Sy4au/QSuDn76/pdj1zrlPO3sRbg04vCnJBiGrN/
PHtJc+7bcj4zOMWX39JdgNnC4viTuoAx8wqXo8dHkA+T2oPt/3R4ZV07TfeltN2V5+Qg71tvV6vx
wtUT7cl3B89FxeqC4eD4sA4WGsAR48BmSBp73cTmodLn8qR5jCdFyf5vMiOs2Ea7d8X4VgF7o2Tk
2ZmTlj0BMQhTRTVQMUZFVu4DnkE3K39nI+OKTStep/or7LMZ6siy5wq1A6me6OVdqiW3P5kVNVqj
t6fMbG5sXsrDmP8ZSLbYTqfLm0HAYGE+Vp0RbtkhLvrU8muSFzWwsRmlYfl1ndwbSd+dw0PaeNER
Rsq5QfdJaRWTFMs4sK10oKGa89p6lbFJzOOgCFyw7Kxeh12Snt3FjOHnVVpcFL2dL8AjGHAeSuqe
TZRSKxBWeJB29KBqIkVp2fYlzrfbWCVfBbidFSYrg0m2tSuJON+ImbQfgoTZ9LpqpSzm7WLg/xCW
pmQ7XXjw1gJc2Nn8Gk+PYO7dTV2SWFPUwl4PPUTyanrQ6mIkpClzt1q6N2OmGguLyp+m0YIwqrOj
DHCw2OER5yKSKGC7W37wnI6lXZtRADmzEqcOUKng5vM56qmCFvZJBZklwX2Hz9G+BHPyEArrKsUE
n7FplW8N8uDU4imKGDoP6QijW2pnJKICTS3PgjcqH9EBeBCwtGuUF4TSEWeIx61Z6eE3KXq6n7hj
tJblC9eo65veDsG7x0CirtcieZ1aA/K0NoiXWh9ezTA3fMI/XNgdeHFD8m45y/HeE6Ty3ne5tp9m
DnUvBXXLmYgsn+OyL2tGN0RRMB+7SJxsXUjxMXqAhnA2+S4UTx5AB952cOd57OkaDWZthfaQPp62
MjPhVaGAOAfuyF/nLa4iL6w3res91QUGGKcXrMrxagcusR31koGUazGrCDWeAA+tDaNewqnZIbJQ
OBvRNsEjebbHhlF7xaxfVTG04gSte05IiyjuJDMMv2DGaif6s9mQNhzD0d3oil/VkXrW8E3sBMOC
ehyI6oHHDaMW9Sky1Zh7gCsLoBK5shrh00HqK8gix3FuJJN+NhrMk5ptlqAWzxwu+FZ3UB+Fuq80
Fa4cNjk702A8OzXkxVeSG330Jt9TNWslG/ZUmUS+ckOMKG0IH4a7gud8mXMFG2SbkJSxD1R9YZ9q
ZS6mYGcVMaDbBOM9azUAnGKAlBPvA609QHEPN0GfKxw7xJYpMlRWIwprRJ73mRM+MY1EUNRkDtBM
EyE0HsxoQCmkZng3lHCXwSluMkTJT3xMcjbNak8e78xa0oJLu5C3qY7LRF+sWYvQMZLdlsxL9qkt
mQjpVBEwhO6PKcYXPPtNUcxY5TTzB3c8d3kh6b+o2Gm6ZEPTM5bQW0s4NiDHoHBui9geLo4sn2Vj
nQcj7O+cGoW1XVqPcCnpLMJtuPS9ZcDeQp910u2rC0L/8aGX2pNJ0DaTI9apOEKdbiWhaRNXle6d
pDi7bvNE0Qxe+kMolyNovvOimW9JT1+zxe6ZmdXZRkdMp4r4CLz0pqq63zjUknWejJ89UqPeNupt
6NDZ5ZrA6YMEyOJQhK+VbnQZx34xPai+r5A2Ot+RZdwns9xRmTvZmxDNuHU6AObCKBBiongaaxKc
RQUNQogWWz0RajwbDxYSKhwbdbtyodNKVFubeoxY4WMhHinWd9lIvDAX3qMpKXaMHqlZD2E0IGqd
ULsKQe/A1xRlca1CDQo4AnuoFeMmLwU8LBptYq4ZL9gUQUKdEIoeIGzIa9hRZqW93Da9ra+kl3zb
HQhUOQGBzdOnbiYVe9J0AiOwkq5dJmur2MM7bHkOIByk87086QWcJEtL8UMhG1jbnnc3JvWVyBeq
7dA51Jn4KeG07BXsRwJcUrUDXPNdm8O6r6hqBK8mxycTptJERmTB0yDTl9xPydBkkedHAH8Odgvn
keOUBVQQfDWZfAtnNFum6G9J7NVH6CS/oVdlvoxsHH/tdGB6ctfNzUPo8ZkkGK0RXeHPxvSqdxmk
bQuDXOPAOXOHk4tG2dJzKkUvu7c1gV2Qw6ceGP3mboSNoBJbyLMbibDj4AIxVTnmP9Pm242MZ1h7
O+YOwUbLJCwyt/xtZNQfWi9yj8Y0MTP3pdXXfr+wLqfQumU5fkWHcTQloLUPSptDoKF4mme5R86X
+LCZ/wZTHkuv/m6gXPctK4NF2cLpVQQkT3kZUuAEUxXpoqTXaOGwVcVLFSu2l90A6cc+zESL7oaS
JB3d9xzW9DZSKWpm8JeeyoJdX2v/ydyZLdeNZFn2X/odaQ53DI5X3nkgL2dReoGJkoh5nvH1vcDs
6paoSKmtrB86yyLLLCMzhIvB3c85e6+NCdnINJwefZhmwXTCczGYjOfBAWOKicGm9oejpFirV2oy
7suq3eC2Ys6r9TYdJ1TEE7NFBse0EkP1ZcyI07DK4Dntw4VVYZ9BPfzANgnKE1X+OiqCJ9USd5Do
uCTL0HmQ1Q+Ul/mRxROWdrUv4+G+KUNWzdDPN3RFwepbeK5cJEMUheuU9fnKRGS2SRl04a/uNnXi
PdmWc7s4ga5EzYacePUhz9qee531u7oVT61+HXNXHANTCCjTVKzuG4ZySmcwBsRphQfR2vgLCQrd
K3M+4b+/KIepUo1NyNec+GDBkdRULQGGc3gHKA1Hc51iDKzCmBYqoAP7PU9hbWm2IyZt/bYOPmcg
l4F47NKwtEiwM53lXjvgZdttLL/SH5w2tSsQmqe1eZpi76VcEM8e5frCA/7c59x8H4GcdMhLcGAP
o/P/nFCf7pyoi9Z4R8liQeyfs+NdmT6iq0jZbwxMbx2bYRVaPzJrV2OskgNNEKzlJUL66NoAQQtY
mD8KryUYkyYE7E6Q+UznYulh4OLN2ccjjTulQHViu0gX6JavEpFuRKftldUBJWI4VTnyuxfwSjUd
IT5FeUf/Fz6DFGqrKgoP47Ofpg0aQ7jDwGQfHTSAlKsX8vu+qUA/x0F0sRv/h8OGKIvPI66jtQjK
B8PBY13NDEPNTp8KBQS45hDKyYMOQFBshTvfsyL1h1QWOzsi9ZB/iA+pJ7DnTS0mdgNqr9m9cT2b
EyInTjzxrNeQnf2uUfse6j0jO+MkiUjc5NbiUVj8t1baRVuzN5jSYoeY4uMkKmKm/HGLfqq/wju2
GUPv/U+bevdbVjsjNp1FXsE5Mmi/2ZqEL4V1YOZY0PoSGG3ARMfL4AkRCXQl2RKVV4Kh6hDzBQwv
M9ti+pS71MSVhyGcP5I3dSMMwIdxbr7kzrQ1qum+zyM2bKMEHkEodtzwWKJmVKgEkXcwYtiB/kdt
ulhisIJxEXX7iZqoBAn1CJICUVyQmGhLqPrLgPYsftnAg6Gm7IVn3OO87tjBg6ohYGAJAxFIJyp+
LQ4utLvoxyKfKCUESnvLIIRpNL31bCzUD8N/ZequNgN17rZsxDbRHC3M6FtGYvwa9Mc9PYozdQet
TlJvkyH/xHK1Rwv2xkETbql0ML4AoiYQaux57CJkBkxwVWPkpGYBANLzWQWIqLzBosYrfZAg6W4c
x3DdaQh1+I2w6Aco+QY1s8CjOuTVOrUVFZOKKgeQHyuZO6UYw6IVRQJdxxiL7JCn5UqwKKBdupqw
Ya9ocuxFnz5x0HxIPPdL2CCgcuPqBdvVtHLIZGaEtp7bEHADnh1EquNtX3FsVt0hAeCAPoj4ss5C
QRQ0mJRMCPFkjh3MbHwSrfEtZuhCIHjDPe5S0K44wQCi5OuKUrCd8ju6QwR6AlO4ctE8B99rh/5L
2VoGNPjoc2PT9QEnheMjkruxHEIKfn3bgHvZuKQlXZHX92yjt4Tc3zM0bWwmBNOlcNRz2U0cxe6m
jLZo5uP0qYfCAUUTbLpWQQXyXvCmrycByMzX9Alb/KueMkmOHVD3iVktUDB33w+aJbPszrIEc5f5
+B3zOP9uTQgS0eo8Wk1wkv56aFSKAArK3qA8VOiAtyqHXi/dB0AzCMtVaN311mSu3WT66vTJEwIj
uODJpqyr6xzG25oElReZoLQbod8A8f0aQty78mfz4Hck7tHgyxz3OknH77Z5jVfSybwvRojczoKi
Q5U+kd0GkCb/hI4pRJGOfi7mFSIk5JPb026kboIn1GL1r7zXYa62U0aSmdd7AKqJJF3FbyUS040o
MbUODB2AtzhdfC/J0yGGkly5QVenCplqAF5+xRT5RiMAycyGIBByU33DPEvhhZwe9JmSsL2Slfkp
GWCj9OJlEJposvbVLsmCht1dOpwxpuU/LKls8Uk9BwCNN8zXT36F6kxiNS90ScrQTGOYz5jdViTQ
0lT9XTvmgQgPIkLM67CMMJQv1yDi8DTl6bGHxBvVcbO1IobagnY9gEighOw4FbqN2iS4sGOkjvgj
wKbdselRE2ZF/olp02MophO5LJQAhgLc2XKihLUhDI7hGBIQsDi3xAwAQ2Es6BryurPyg28F35RG
pxN8dzqcCV2YPGYEYjBxJwozUq/uVCGHFMHzIGAFN9Z0Q3jMpzzgDWhsejyTJw+WxC6FDROA1K2z
CGwSkpivoLpQ21fywRGAWMFvkWgSETcWfYKw+QJs1rk6sCG+ZrKzVhPwvivyg9aEpH2WQwimVTHo
MGY4m7mXrbI6gtdnn0hpnxlAuDglmvM0cWgI06OZw6Sw5wn8ujj4/MwQbgUtfYoSCmGzbD/XQAnL
ovyK8xTAGCRDSOsNzsa8UQdZDV+JAA5XTbNg5yIKzpPfohll/oqSpfe/kE6vOXyeCsGEmi6S1BES
dFJfdMTZPkZF5Tjlq/l5oZaWdXBPSsFLEHDiSwTV/FDZh96dHlvhXGubtLq6xQciU9NC5XUOAT1G
aXEPj/g0UJV44tFCZcjs63pwa6pqf+eY5TfDau4txBwjDfJwuKMz+6noGfY5hONQ+JhTRSKEPtda
Pjn5cAlbgtVASpoukhz3oTLbm9zsdxWt9SBp7uc4bvi5RNEMHd0xM+QE2r85fn8I3BFlgZ+z8Nfy
YUKODcn5gqKEQ2TuvDA2vUGDeedGw7nxjJtoIEm8ASqkAxsBE1JRp3K+9l2HsjZgzuqxK5n4lG3/
GtAd3wyo0eVvxovnNF5QfHuOR8+IWAMAfqz0MaytVROkm6gN9nMKGNuwvtSRc+6jN+IEb3oTZ1sU
80pP9vzZSAhOtZYhLxsm4+mbym6RjceHqObU2AzMMZvxa6mSbPP+k4chXs9U+10THTIM3Fduajxl
kdwX/RtosGsRtNssF7tWXE8ACFdzR/zuWGBdiMr0AQ+9nN2vEWUJTzqgax5ZUBiIhypIqRk0L6Op
a2jix2qUi6s8ew3rciurMKOERPQ4tt5eEcLB+ZBGVUA1w5GBf6z6gqAW2TLrhpa8sUtJNrVsgugS
6If43C9LvjHKog8g4mPBbgSpgZcIqcgX4lbxA87hV20H9Fd1+1204cmPzBs9PrspWBC/ZJ4+9UQZ
d/a9RxAj9wtSIJYjhm5jcd+nO1NtsUR+sQlKdGv4p3k4/1AtsVKdNcPfzj5NuH4by2TWMDOjXhI7
5jDgdUzZKUFKxxmDW6B/IEKn+qo0xlcmI8RCoqocaBVQjVB3WIH3mEYLhHIZU5UXzzMfJ1m+RgDF
iPbj3NUGb74VXzJtfW6ZA+FDBejUYRHBuMMiZF+HXXCrgocGNqdfRxARckKd887w8d3kF+UnL1MM
EjZpMOiaRr8pu4TpoKzuM1md2wCfNi1FXtkqRiwJ4MRwKRg47JZX2knffHKAZUa/qLKvia7A3zFj
Euf3XTqwc+umsatV2sVvQBIROTwPVfK9RJSbWfEDtNNvjOW2g8BvnTlgMngQJbtJXmLRzQUV84z0
HPXWhsgbiE17w3yBnb3wnndlVh906xwsrz+apH2myKPgJNLETirCxevik5fV1+/wxNQBjl1E1IRu
haSIYCD6y5dYw21o8NRduSNfkhIuYkSYoE5NntIyr881k/fokx+6T9RKd4p/bLrkNxZu+JgjzPfb
9TIjsh3r6IbzYx+q5zaY9+b8NKCJRn5/rTWe+ZozJSD2H20/PuNnwT9lYKICb3k3GJdQz9d2FUCI
JkRi+acE9gpgxEnbI1REgSGsoWGMSvQi6nZTFVi0LQFpYKaKQzELB6FsUOqlNo0Gi3NZHqUnNLQm
/RPD0989JrZkO5W8O4zIowasmQNQqZ0YXnQpkZTkcaxAqSRb+HE38Iapvq1+axagXiwFhwNPkyft
rzB6N47HE2eex/vtDOUVFe2N1RNJZBY+R0tiJaCt4yLgmu0CKzhNoFXuNt+7JmHwGnb7sBmfdb2s
Ocg1F9rC0xAWBytply8Vlwtk3rMBR10RnZ61+PY92oFkqLPFxS7vYB5/11b+GFUwKpgO1/ACVxQd
3Mom5Nw4PzfNZy+OT3nRPdKF+lSqEo1YUXwBVcORb4o3RmLf4il7yYOLEtEP2jaxbL417vg1z90z
h6hzoyy6yqizCQY6q96/SaqErG7Hf7JHrLx1l3JcZ3/3XGflc+AkcnC+0Jg+ujQeroo+feA43FyV
Pop7qnPczAuVrn1JO6LjG+I+EF/fDkX42bV9cw3y7bHruCOjn9WrkZTJTedtlRMiDPGGY0Z/qK2H
3cjmhMbirgrYu1rCBVaU4dgsm/HJaq1zigBl68rmOQSawN+CKF1jiqsGytF3aAJdNeLE+u/L5Y1l
8DR14w+zVCyA8K+j5eDWdRw90BXVKiTEHXgXCMsvqJCKkyXZhOoWe4sQfL805lG3z8ZBZ4fCZXiM
eMDfOma6ChZLerC4lKAy3WQC7ZgFzf8oaM4dYkaevaPyE7C2auOPZJdEzvgUaLTvWmEHoGWrt6KL
TRz8T/nY4aAgSJlBDtaQMLnpleWsDEWgrub7rjv0IONFGqO1KqIVptb7AEffml76fdMXr71L+9Rp
6BaAWkQ1ROD2UqV5FtAePtYr43NCbsiaJiz0j7D+CpDktqbdHzvdHWpa24/HLQIJbyOO6I3I1myI
3bTCAaRgwh1W1Qy92xumFTna9iaw9Eias5NvOD5U1pgBlPBfxx7DGt0jEAYS1qSJUX/jMkMEG0a3
wmXRQZlIPjSnR1EOp5ib6/Ua3g4J6R6AXHQeDoZ3LQAtAIQEJ5Vv8Tsu/TC2ijK+R8F0SSRqtgYj
1FUnBtIzBmhrpuXeqZiSWDkjCThnRIBiZeb+CV4ibPCJPHbGoDQJaJNgHkAI46Zv5HnRx1UESiT2
C5wqFCIG+2rlqm1oWnKX5dnZ4W+NqHU46LRvoXIvy1+zyeo/e4wagkLkOw1xuaeMyBfNSC3P8BQT
dHv6nn3lmpqEClUzmmtQI8Kv+5ISVsy+XULNycKtSfC20w7AwILlYCOxW6jmqLx5F0sG/RLqfBuh
Jpas8VXpHOp4umH6cxwa8WItVBq7P6OYFV3yfSqZNnclULg2gwsgqLypldYJs/QRHitJkjwFewT6
47AZJEP5LfMxrMjgVfvW9yCTR0qqbw4t87SMH7M+1mQeI5AJ7JdyPBXGQmk053OXuOc47LeSuN/l
j0Wn/UrqAk7R9oLJDHVUM2yGjOczMPmw4eo05g4+ccZ8MycoY7K+wSC8Nsr0tYiO6PBSwi04qslU
vLSBdVpOzbV8M+bwyY2qb17ARC1m7otedLnG2pA/ojIxGJXdlTSwSTd6ci3mrHSY9pHdM74j4AFy
IhpBleCQi9oLaLMHfAndleX7gKUDuiHiKaYDG5TTYxg332RFkC4QnLQAlhabuAarEONp1bZMDOV5
HtVtheKuMYtXPuFVmKYHbxDXjE8vAMuORlM+yGw5ZdXo5btxvh7pKBXWKi77OzLnUUPwOgz4Qdhe
CSyWNdYrXZGGWbwNxXDuzPxqQHKfM3S4MglUmU0CoNti+oLB4pVJ5KbtzGdOR1tjth48GgJ1S/sA
tMKcmbinupfl/9eyvuHr3jcFfcPZR6kN7arwoXe584SzUjUvQ+mB5mOQOpvGQ8C0Fcm3uyPRFm4P
VsCVsCJeIw0GzJ/uczcbUePXECy3qRncLL+hrq9tQb1b1C+Niy5oSrtL6/bPlmYpsiMGR2X0jZMn
ZtuUBLW+TjmqwIjk2NHRhIXyZJavVebcy4LNj6OdoP4N1uAortogvIhMH+MFwMt2DwGENFYdI58T
rKS1p+DyoDZd7rMH5AWmK27socnOAJDu1WSeIy0fUew8KSyrhlnfdFV9ATdHIeHHd8sv6kG2ZEN4
AiL7rZPzzref4rw8M/55bWLnAdX/ociM676/s4DRg0j73EzfKlFfWsN6aTTTdruybotQ7yG8XjU0
+gnf1siYPDTYnf/Z8oh7ty085r5DSl6X3DssmfQ++i9x48HHIS7VQY+HOv9qolczmYheGuiUlUNN
FHRsJrqAxi/KbaccUnK/ui6uAjK7bGaCenmnQyP/NNYZ6QfhZnadW9PEDR43S+rcsSfocqCc8DlG
OaK5MG85lG2Kco+5jzveMFc38cElDZ3M0KwfB2ZKLc17woduAydi94zYYZdSHcYPKfekqq1mfJUh
56YMUKs5okspenrmiBQuGX815MdxxhfnXDNhTagzSVSRt2VrHtM5/tQ31c4xbHySkbiNBkRITLao
27NrW3MA8NDDs23HC/+kfGFFO4zJ/dwMzLnjzwPqHYtH3cMcwRaNv+xOI49ELPQo/U0x2peyR7Lt
6rFaws9QPIwDMhHnOa6KryUH9nSJCB0kwY5CeXvJRPmqZNy5hc+OpyV5w3X1KnLmzlVdZ+vpNUJU
sgrIYCQ/nKOl/eSltLD8Yif9VlwVXijWkaw+ZbQtO3tJZXLRssf0Z7dGhzWeOTv9Lps95pmkI5O2
JQ1ps6HLqIxhhaz6keTw6lROR6IP8VZhW8gl5+ooDY0rLXCvK/WD8OCvPuv0hub3QiPmfJkEeEyS
tWVYhEaOWlwNJaAXA2RtqLAXDLgicpXfzX2yLCdL1MRMi8RkZyiAOsXBMVNIklSXMnty6l1y0UYW
HKOClQaoBkJHJp+uevWTkEa9MvaiTdQqXoqAUDH9jRILbH/8VHjm/n8saWD/r5PT/hiK9nMm2n/M
WPv/MDnNBbfyn5PTthgQiE37OSpt+R/8G9yizH/ZtP48dBaO6yyhaf9FbjG9f5G/I5Wg/6hs0Hf/
h9ziin8JzxEA1i3XtRUw7P9NbrG9f2nTpuRxXA7weuG9/Fdi3P8iqBA29+8EuX8gqpgfeCpCMJUH
s+I5pgtbRjsEuf3MU4k7iV3dssJNVsfWobL1rWXPI9ZdA7ePPX1q0XNA/bRWhqieYtKoqFGKclth
xAAW0RBcC4T9qjMcdfjpFv7DlanlT/6J9MKVua6p4Krya6Vytfj1ypzR6PpaAM3WpXE0G6s7975m
SGM8CbucP5EeTjXWhLdzY7JQ1pWPRqVPjYcs8oFrmtm6LHr/VC//lnvqG/pP8hzK1r2YVlDcOV59
77d+/exZLeNWvyxurW6XCdVv+7D5ZsSlQ4F8ztko1xqwwh5hDhwWr5QHGug0FTpcdkQ2hjCY2nyH
nRAmXILm/893Qcrf7gI4CJuBoiXIJ9MChM/PzydU2QjBoQ42vCTeUdCRp3NaLadMPFduhk88L4A5
udhOghqUqQxRWfqMdM6Gl+6Spg7x8JjhZYjj23lT8T4+FTLfJMBat8IXWA2MKD41jD3+GxdOCUOq
n6cUdBc+iJ8vXJiNzykWj2NQuu4a5Ee0SgLvtnVaAgUYI6JTGL5Lb45XJUDDkD0VYAHxUgASMsPa
zWGfPTWSQzlkHp3MFyMLnR2BsBhA6uIhvSZmJLj8+Zot9fFm23yOBBeitfWwVMsPHCNk6lMz+cO8
lqNyzzTRStSMQXsOou5+wnWahFidvZJmdT7GxL5xkLn2DKZydXLXT+116WXmwfE7olaNwt17pO3s
QuGn+0ja8eNsJt8D4Qe7eQSe1rUNGS0t82qrz/WusZ3ooRPuDpV4Tlwz8sm45hAhDeYo2pjCa/x5
1YL4/ZxP6nsO12lF6YrQCA8o3uwQYqcsquc2d94qy7Wf0A/8+e6Yv90dhy/Rk55jwaBCksKa9PMT
TYWduohAOZuQ6dpM4ENajTFl8ACpdbHmPMQ8EPwGvkTHzh/imDMVmvWTNhxE439dIMzlafyyQDjK
0kQ/mg6mZ5uv49frsScsyHw39nqgy7KTQxfdQM5WQPKle+qhl5n2Enpjxhic3fweRke4dZ347s+3
5f2l+O0yHEfwlQKnUs6Hy6g6Rjl6duw1/DgGxdazoAsDrSWNH4zxIUTZRTJeZd4EydIYT3RJIC8j
iLLohivRqSNIZk4qSzBRawvvHKPBv+pB2z6aFCRt5gzfbB/9+l+u+rd1xeHe8C92HbkstB8+zxEd
aBwleDfgDSEmG7oZSRKqRohX5V5mkbvuE2aQZtzNT41piJtwNl5Mr8quCV374SFQBpdJZcn5NmSG
h3m8cfpy1zoFob6gwA9myKllCPZNK6dPf774395E6fDY2Ralqdg+hV42tZ/SPaHXVhGrONF1sGZX
XdC3m9mDAzwtWZGohzdOmH8fykieQBw/oX97aZeFo7J6xsWaLsufr0d+3Kq4nuX5WxZbqOd44sO6
UQhBs1u0YhN1NMMH/hubiGCD2bvIIBq2MAB4wjZxiATr0ZM0UUs7qgsfFG110qDjU9GPr5F0EdDH
k2RsBXmlQ8x/yDzzOE5AuKpSFIcygmig8lccrNZa9TaGJyR3NL2QoGkjHv+N6vuPZwN3+aB/frOX
n8U6Ykk+IsJcrQ87cOYHRiXafNoMU3McuwUDT4h2UaXPY0hvPZAJaISSLt7YGHTIHGZMEM9uE7zT
Qdtt/M7wvk5xB/KwADlGbINJk0dW84lI8FvDy/lcqyA5AiZ4MgumJNLW5gopWfEU2IoyzKbkypxp
SPZGTb0FX924pzain4rROoRGDymq8y5kCW1LOMzXyMro8TK92NazrW4Etx2bfMHYOqbM742uPuNn
e4vbXrymVROcc6MnCGUQlGCzc4ynakPf3rtUFjYnN7SP0k9IPutNBtgSk6cI8m6rxzE92W65D0p7
ODWz9ZnAEEjZUaye3MRZmw5hKGlU8OPA7kMKwF7gp9tiwqecuD6XlTnZzmhHhuhtXWyRQ6NRICr1
+JeXcvmCf356nJ/YelkaFc0v0xUfnl6HJYqMQCPcsMsj3B/GOxUOl8y4tRqk0BbHjtOo4q2v2ueO
VsUXk5Ahann3QAF4KwAKHRV2k6Ear1OI7/si9d/cXvjXhaK9340jZqhl3RVdA/6jWaZhpOGSH408
NOzH2z//GvO39YpFypNKsTGjJBH2sjn99MlHZWDlvePFmxoP4j7E3z9EnQdtorZPBXJVrOaZtxtV
ZZ8GtJ60R4w7V0fRzVSgfvjLxfy28ywXo+h/KsiJCrjirxejqca6pIhRSVjTePt+K+3Azm+Z5Wzi
IfRPVp6N1529Gv3QOgCC9nbvC9BfLuPjsiPo+3E+hrxIRazl+9n+p3viDAAtYKQpMJ7Wkr+Stve9
Eb61PbogpAz5genX9CUY/bXVx9Mtc6/VMLmwlVqxhbAgDosE0V+U0tjhUrq4Y9+SaOs7nKz/fKnq
95eRo6sjbWVJihqe3693zLfDUWH+TDYWeIIdjklOCjMZFU0UAu/oh7NniOmgKoreEeyHmfV7BC+P
pTvdpn2d3E84zO8NM7K3PYcfIiNxt3k+6edot1x6Rru0RA8JdM0hbXtpqOCk7NsvoWN8bd3RWdcM
95B+MwiadAFDIa6/6QgcUYL+3yUqecn+mp8sX97asXj484+Xy5f265dI7WctvxtIJ0enDzWWKoXF
GGD58Uw3r3B3D0xi8oPos+yh5uoAndl4nvWAx3DUmJcDez+guR5H0R/JscR8EvrDskl7NxoD1QpZ
OBkYKO5loOObtmIE8+dLVssb/MslO9KkmNA8KdtF1fPheU3ZUNEvj8mDjdN07Wj8DCXE8TNhLHzy
Da3uBn06yUckvdvURQxkyr7gjENeBtELpIJBdSanNzkWjXks/dw+GfECRzHUcbad4bpgqga6Ai1Q
BQd5CtsjYJVsw8Jts2knOc5jcp0EU9XVOLQmgDP3lgiGZj20echb5N7/+Rf/vsBwmrRMvmqP0HK+
6Q+/OCjbuLK7ylknbKX3o3R3eJejXTBn2UpkVn3UWiIanZleTFj496UUL7D4CWjCU/iX2vcfL8Zm
CglKVUh+zIcFRrgklBi1iS0mI7mPFMdkNWWxua3xltL16d2byGygs/VtyuasSX/IEm+DKSs5FCWd
uj/fG/3byZ9Dv2CdMaHMsgp//HoBTMYjWoZww2lSbIPJ4/H0JTZ/wYSjKHrIWyPDVSN5ttBv7iYm
mW56ctyZ8SQt0zULGJQ/LxaXYdSf4GHrizPCeGTAexaw/VeJNMzHJktfJFTQrYfy6AhCFJWpydLk
Gn1CxMzAokaEDV1+nU/E3KQzunfAHiYfNUpCLHIymG/HI3OQjKzF8YD9IN0jBGcZxlGYZL1/YDuO
d4b6kTY9gLWus0/uGHFmnIPmgvubsCspEEc1GGLywW93LhI/z+JcyyTBWaeMpYkSx21k2li1lj9n
piS4ktyMkznHu9QQCdkm7Al9ACGsS5AiZIH1ZvT1yWNflI6NN48CaYj8HVKcCmpHukm4T7t0sIh6
ACY9hHo8MbSMdvkU85MLz2OLKYgLtMif/cuTfa+RfvnOebLsZXQMl78wj/y6LheUI5F0Ypbd1MXi
6bNukgAS7jgjYAfyottwec/80e+YM+alV4CrrS+57OA89A3BTWF2nkmE2DTLh2tPCV1trL5LjV4D
uLUWY6q3UQiYNvVAyyHG6bwy9azXk0QW4FeQdDE+PyI9eGh1+zp1rrHXBsTSBPPAXrdkXJgGtmiR
bUFSQIpHoXcofYY7sRfLPZaBaId1BJJhZG0yIqL/cofev/tf7hBHKLZZ09GcYF1TfAQOlx7RS7PG
hxBBNK0zBI8iIpKQr2WPsts/Ze3z+/k27F1Ns7p7aSDB7JK50us0vB7S4YIJuVlrPBdbawAhVqEB
OThleAsmbfNeGFNDLlyL5pKF+Y/3JfDPH7D5DycFXkTL5EkviOaPj5koGVF0Jq+jQxcBPMsLNsvh
pDOa1lOBP/V+0riJSu2ouyzx5ZpjmDoOMScqPlFczvBrt4KklZvIb/QR621xo2Prb3Tn3/ZJlmBX
sbxIZ6lO31fFn84zDbY3GCcEo+LzeWvGSh37wUgZQ5mg4U3nPMQejQcDK6NiiAy5F5Jy03kv2DEe
HNu3biR9D5NO2iny3DVrloI/ig9mjJNnYwb3mreueSoKlyUMCaZt9GLXNcg8+KSHNRHq58i3isN7
g8eOpX3681NQvx8bPRrAQLxJHmZP/djLqyrRBZYv8KD0DEgVqbiEh5t7nygseoe6XtsDTPySdDDk
j0v+MI47grHENLcXYJ2ApKDC7Wa0Ws6S/E0CafNUF9YZjcWXTlIlehLXdcpGdVeE6J0Qh22INENa
XUPWRHBevTH0SKW3CqVZnurO/vKXX7hskr98LCwnPDi6Iabp2Fp9qDkq3rIZpV2I0Hs5RJqz265x
y+S3sn8ViaQ70ts3XuXWVwMugk0al9UaZ0FaFO3eNRnG5YbGs73QsdEhuOv3Um0pChC+EyE5x+rB
Tdvxdm5pkqQ1HFh8EM32vberI3lnYzfM6Bw+en2WXOZ00OskMeY9C1O+Q3+IqzUwBB6+9vHPv9yW
H3857y7lCWuEZbv89g/1SRLpckzgNhFp4emzX8zVvSP0w/txl5H6cjw8xNNYMwV2qqfCJTqMAB7M
x1acfg0bDwXn8j/UHRKTukapGaXwv9ylejVmJAll1kQbU7uSVmr/rIIaNTPnzbNkunlWi8ObFznZ
RhH4F+jn/VVe1sm5jv2XATfDtjJpWgZBfOv78b2Pt2CfRYhKg5no7X4JeXBK46nFzsAgdGZupoAN
+N9cAgpPEtXOyU/NH1rFNH0mrM6yQ87qRDo7p8vU4M+38rcVF7a75MCspQYnLOgf/7onBZKBVwfJ
CgANpA2MXumuqMbbgvd13dve01j1HuJMILpKNXpv63ajfNHv398Mw03XdmDmqG7zeGtM/oTvlQTa
uJCfknx0TnKhUCfzbVz68T5tZHGNvIrhdA3R4s8/5Pd2Mm1vDm90qSDjy2VS80vNaowuMSYcYzd2
c0QyurgEXlrdWEB6pwVSjJIATCwy8K6fH0o0/mFzCKaWsIkGiQjekUennl9iK/Lv6RP/GKUU+yqc
jGviXDgseD96PQSXdvk3y98DEKCi9x5yXWSPc5mtB3IUzyIvy31t+fqmyhuDgwdH9RycAyDwABoq
rrssaOrFnXZmbLxH6uCcXcdpjxBNF4ts/JdF/h/apdKieQzSzQMg8lslaEWJcusB/EtiTWubNXGl
VPA6N05+KlPoq6qqeXgIhpF7tyMqVcKYalmswrwrP2H2ehDhZJ/EGOuLbII92PmInM/awBuvObmN
4tEgWuzPT/L9Sf2yrtEHo4uitCkJU0Tt+uuTzK0xdM0kxUTD6/Vei86oVxT9dnALSNg1FK9yLo+t
tgBGG86bVYrxpokzZJLQ8ogglElEglNVRTf/jUtD07LsnLYH/vhDqWAVwg2xN0kqWFUc2koAzFpC
qXoRcUCOEnJulpvJMuGSUu+f7Ehez16FAzDUr0E7olkM6fN0NcxVVoJ68+frk7/VDg5dTGr/ZWzg
cPc+9EbzLC6qqBZ8ussIQLsDUAHcYvyHLwRkkZDLy4hg3WyhODDIKFwOT8JzbypEEKkfkX6N2NmM
EC7Kzoz39MgXzKZ9tkm2hj51pTRqxCaf7sKSSKg/X/xvjWbB4Jbil8YT/2eiBPn1uQ/9aKuRk97a
E0CCEIgKnmTo61Xc1tgPiFvaWxbqlff+l0DCeph9leLnd9o9mC4Iw50Sf6nN5bL+/fwycoRghzX5
fJir2ZzEfr2oOqcr3pAdvgknwHFCB5BLcQCjIltmBXU/7StyBN53HnOKzg3h2FYYtk/omiIo7pxw
CnT+JR6ji10TgFCF5TnDiZPqQe88VY97Q92NflV+Zqs1qX8CfPhL/5kwL7z+yB/rsnIP/zcdrY8d
5/eln0k0lYhp0ytZdtmfToCtGuairuAyvh9+Ek2MWhtHX9UsoPLzZgt8xkOv6gu5OfK6cDMGamH1
xDVtM7LL57iCz+IajGwh6Pzlvv9WK3FxXBWbk+3yL+fjqNwxBlKZept9aXmTA7/ftUXsnMoA1sik
irumqptLOECIDyHBadN49AhTPmVWW649Ih4OXQO0JA8f9dhFpNjTJjFHn0QfmRU35Qg5xGvC63x2
rfMYMrOarRJbGcDQFv/wdYvPu+9YUarl1NCYXXUMCAFwa5S2PgvuNg1w/GaV89Aw9iJVEPNYR7O8
klV0Nzi+AZg/tK4593uMnOgnWNBM//y5cMz7eABc7pFkHkfrmVWe2cGvDxBHcpPU+FLX5mQ5/5Oo
M2tuFOm26C8igjGBVwnQLEu2PJRfiHK5inmeEn79t3DfiBvR7XC522VZQGaec/ZeOxAhReEAUokA
kojkvG5AZqs0RXVubKf870NZiRe1rYi/dIlmyPr0yFZs7X7+FK1f+vlsitIvY8GSuWTNNZXT+DKq
XX0yw2UENHJVtbS7E7B+Nelbnaxh6G9DV7/bfTIff77006hVRvE5Am7GyGerNOsR/Q2UfLdx7WOT
vit35twA6Zc6zzS8Ipx66KnpkOJJ+Lm4rYIulH2r3f38USOSAQJ2KHCVMBiIhPrcOyLzB70fT33G
aCMFmJt0BDWBx/C5qZCxz7F6nkxYaTzY6TVxYea3C4cAKNrp3qmB2lbTZ9lNxCWn2XB1ykg8lqrY
aI2j7f5bhowW0II6kp+nYGo/OTQn/u+FOqFzisziUyH5ZDdJ2nTusiCuSywdi4gNBgOLzH/XYtKr
6tDG83SsTbkH/mRcwlS1jk2m7RRURFdFnwFmdwXZzlkJRb5QjNso696nzOwfBhG0bp5nD877M2DQ
PnltwAPua9mCkAIXy50NMD1SKnIH5o+IU82jt1wZTHms7SetAkFW2dFOtezv2DTmT+K1cWL93CYZ
HAjfUKBCxN3UHVboz84kofFJjZpdl2nqM9vgl0LL3SftEmFE8egZVlIaai1D395YA7iSdwvHUKMU
FgJM640uk29Wc/KmkwIJxLmYtxA0UDKiLnkdnQxhYvw8S1O7ZF2oPksnZDQ6doTuTi8J6sYXZQFz
UdiebfankWSOY9821QWMJYEKc2sHSm8a77izEUt2zzbOVM/IJiuIEpD8rot/p2hCjCludAnpuWzT
omgQ0eOuKyZWLlULy8C2JWgnWvj3uULTLOcVrLOUzkrwY6Ylyi6QMoNOXYiROkj1WoGDSx2j8ika
CSnMJxeheWcyYEvK937AWIOnPNWn7qkX+bT7WXLWNodv8haffj40k7L7eTiGedR3GspNP3VhbbdR
ccFS0vemSjgegpM2RqmYzWV8aczpbgEfPZSkf/tRg1JYGiDv5yYJbGN6g8b0a3LzkwpD6p6X5fVn
TpQh7BPwxY56o7UkSea4UDmdKJtweNXykfzWMNXO3cDibcY0PU1tkmdwp2+sx36ad85bHRJjPqUm
nJN1nvjztzo/+zIxGrbfG2NyyHTEeJg+AN2YnCZGUbu7tJdZoGkcwxAMVnJNetFLba8mIiJ8Y6qP
hlzsW0ygoGcwd4fnUpl7erwUO+GEqy4u0m+tWfZCLh/jOmXCEepYXXWPRSX2s9KklB5mFhgL4spC
S+SpJW57GxVdHKDcN4AUge4gKiOItFgnF9dYgmT9bBJIbicbVkCOqhshamVfTAL6dkRWQNiYYxrq
XUIKcKacpxIbe8goyafy/iPLWEJhv/x03ZjOi8sYuu29HlNOJkw3SxUOiRG6tp9Eyb9CaImHFjGB
Eq9GwyECCwNAtguh0rfzsaA2hCAeO766gO/XLM9164RY2BZGcjqATFqXg7AIP6AFgXLQC+kr4BqO
bkh4h7S78ZHDM97UC/XGnBAvmJtPxmx82iC+j93CWl0aNCGSkrjowq3x8V7mKs2vcY/gvhnPetZU
V/z01LzOFfoB04O5vUsApgf4O+pX2/UoXFIHSpextHgSmEAP0RQdOzJ87lK1VK5tyfYiHQm/eLIQ
YO5qd1y+Q6ci4jmR5rMCW3cGIuV3cP6ohGuE6yY+PBk6sC4KUhIxtDx0VuMsXMLTz4ccp9UGFmG7
M51kBJGSzX6BVp9W9lwQkwN6EOfWi+UtsQAeqzclJnbqVjf7zONS/Utj9a9pA7qiToSt1zjtuevd
nWOQ/vmzekig8ZdsRsht/Uh5UJV2u2XY4Z43bqi8SGlan7/aHu2Ns8qO/hvtESWGXdZBhUPZ9DKp
SXeuimT/s7iQFWVsbJuJYysahoKyhKuPBmZfOZrhKYoS7UmyJD6r2q3ykIDU5PhAZRpJm/5piVBe
GkX3PmSHeHZx77QJboMColNX3lDXhTfLQHOkRu586nTR+6ICrlUqin1spnk3wBsThJUgPoOlDG4a
ACgmL4n7ClQsolR62VVCzo5skunwnyJgNMtdC6zu0vZ42mY5aARSp/4gigaXVTXCKuBnc84rb4TX
O/sFaskkAOjnjIJuP826cA1HXGfrsH2gmSrG4+ctyg3zX5a0cMeMNL8six3MhlBOP/dPslpiFWdq
n2qh+4nzkAvtAlE2z0Y0Wy84/beQ0n6eM2Nau3XuEB04M+9TopLO+AMz7+fv6SB3JgaGj0r/agnt
3WR6rm/XOWoXlYh7bA1DElCuvekSn4Oanjs0icyt3mL5n8PlvEI5FMSMR/KBj9IekUGs6bAihZM3
10e9z2y0yTMrch4k7YDLEVAUEa+c75E0HEtMlwZ5deaBuWDfXOr2gQpiW88wN6ntavEERs5v4u8F
2p0zPmL5J/5aa0T+Rh6GFqKF5zFXRC2DxWHlyfwVd6P8xRqF9Gbj5OGmJpJ0KKXK+aDVPfzVZFbI
z9EhtcFuom82R4wAs0JDPhcPoY8VWpekDhRdO0f5zEaUYmo0rOira9JfWNF+Zy0ngDICze/stJC1
JdJn+jLakTx5cgvSRSefMyMPZKnj5TbL7tpKdfLHEPIrh+J+a5UhaUBuaO+Kmj1c2GXqO66qHB0a
i4MN1fEEfKc+SPJ1AdGnH2aXX5skzHYt2UjbcJx3VhcxC05Q1ksHcZ05coxuoRjgPVj6HeClKLeW
J87UtzxhdmVH83sZAlWVtMSVEKjCCqgKM053M/rx+GzFHPLrPpC8nhQu71SU5xnRSlariDIzg4wF
VZl2PeGpbwDJXpVOe+vzMbBhFGYWmvBabNHeEQ6bzJIuD9sgVx0bDRvUVdZJFeCgO6VoVOckvrEg
g7zr6XzSHcEKB5Bt7rcmHZDWwiNfqH6NLX9tH12czv5nifE8qfWBr/1TG0bHbUF4dnuo9faOyPe1
6KCSzUlyiyx5d/UZXKRF0V2TWFa583ez4AcGVImHqEUSZsfNUXGLq+FKrtB8NpbST8aGNMPeIMTV
VXBkVn3xZEwGFBg4QR7UD2C8tEo4jsJcox1HkRMwJ3lJq/BRpfbrz42CJnVE0ptSaPcqvI4GwLOL
nHJbg/OLnCbfxxH6o/SmONUeY0HQVuFpsf65FoxTnKpt9GUNITk8TcBe+oSz4Ulvek8Ws7+stGhY
b+GkbBpTL7bMUVVUV8ivEN4tOk49LruZampQZJa9nZglklvG22KA1XEHkpPjEX9X635lyfK1TPIC
6f55UvVXW09REbfWQ9Uafwjhj4yZdpkStTp1ct6ngD6izvDx9VFXflhrxKSs5sjHaSXuSj8ou0Zj
BjmmWrvV2qrbjboWJdu2Td4Vgp+FVbvbYQVwqQaDyidXPJnVP3hzG6f8wu52TAbl2MXxp2zAqhOg
eQHJ69lD7XNyRHg67s3mL1HjG3W+o5W0FPMM3POWTiNuzX/9fJqI2EUqbJQl0TUM3rDFPQuDjd7p
cXV25i/eLkxSA+ajEDIRlG7IAwnev6UhbC0FUKg77/TiLb+FIhfjwjjkVo+caK2kcnmirQ/XYam+
3ZVUgZbKGN+i1y6kgXmNaO8UnaevxExbJZCSmcGIFn0lKqUsEJzLeTw3pvsBWMF9i7Q5IClAvhaM
zk5R42qM5ovplx7OACqiGZUiW7rSjP0NQ8yDyKr+V0bgl58oDIlFTiRN2WKHQRJypmWYeUNDBEy9
RvVQzN5lhya8cHv0j/aKb+F1QJoi72VAKRISPDFaPKzA1EPUGO1Ho5YeLNAtwLVNi/9ilMKfXFZI
8kimgMAd5WXGRWVYkPPI40vfaepAUerxbCJyS4MUXjWYtnPnsDERT/Dg4NkfQNfDeG9aD8XINp54
E9khyp1MlENKu/kATGZFl9kEfTGKU0HxbcPOJKAhWiGAe9ku977t2WDmoTgqvHmlcN+SsLq6MfHV
o5V/g1F5QitEr5fmK7qwwLIhnyVeNJd7mhlBCRXabCLedbhVDQei/pvueWABw5kwo9vjhPwLhKAN
w954aPUvdSo+4/SVVlr+nDToJRDajSrSeNt+chLzexRoGIjM+UqBzFtJ+TsM+yCC2r4rlta8J9q8
63Khvrrq1HkAb33N/Z0VyNEc+IAFVPFR2VCIbiwOAsAn5vY41upJMaJlxV78bQZK7mVfV9ajBBl8
GeIw57emN9bpQERGnNvtCzcMnHJuZBu94CwCSW/tUPbVyH0s02PklKUPU/ucw4ihZDLbex8ue3VY
uNkiisVYqHbQO69A+32tZrmBBxpjLc70ejj0Y+KcrYq7w+JMy8h+WRG+xrQTLdkGeUEIx6xnT4pT
3HPQEX2d6UFVAYDJjUq5G1V7ZnJG1J9vpWe7GdcikInXj+T7OR0dzgXlIx1IvbdJbQoWGOE5fnRB
oJfBbCnOqoBbwOu5B1eeJZY6+NORp6bLlrJgm2lHB40eziuvdPMgTQkd16oJI5i28l8rFu3ZWVq/
MoZ0r8tyDJK44NKwrReKGjAJZW6Pv3HkrvVRR6aSkHNofmOVvLp2fsf1UO4QV864DgH6urTScTzr
2Ynsb0LvEvNTo63u886u8nAHWgRfL9ff3I6jS0ImT0Zt00XJ/FbKsT0oYfS3E3DFVciZXtRHIC6H
5RJZLNdsQM8tuTRK9q7+G8lHde4Ja3skv/I02qoERQxExloYQnNIWRocse6ioql6zBmrKw7bpngr
hj+VQqYAuwGPpwVlhgp6Y3TNprIyzoDppi3t9ASGbuXv65uyG4nmAxngxz0oCztsU2I3Bt8M8+zN
rsCRRPRHwgseZq7oaPqRJBZ2me3fK7KpAH7bpI1kqudhQSWhMnXFyRhQxVTd09TSEiKBA1RhTo6Y
cbdk/BPlG5AHMGvKbn1ZjjTe45m217tBQg6iCWiSCa21O0eBXUkD9KTOnPonxBVBYcC0iihlSkNV
tqOU3/hEv1RnpLDo5V7qHCGdLsu2qFh0u+FxJDy2u6YZkgDS9lp1C80KdCcudA5IQms2QNYKeZ9n
DK5E3rbja88gIX2DNpUWH/CjYCvYekI40jTcUiV+a5be2s74OI5LPY3v45ReyrrcDX0or41I9Zes
RujGM6/2nL7Y8zNsLfrFwdhOuVlzcHZU/R0/781UzvB1T+UCW8KJPtuOvmbvxiQLbyLKe5KGJ5so
qeIkshByQ2liL7QLpMHLsu86Noi1F68mxWHOPb3o7cDs4VzPXo4UMPKMHm/t7EvlmHFCWQ3xXs2l
lJ4gtJmmnnFawX68jn6X4OAl9nUb3RsdOhOH+7izUafFWqDrEBVtZC/l3AREkGLdc9T2Fe0cVsl6
sL8V8afmqfznVMaDqpDKWH8fa3NjFicCrcjeZeOckEjPR8FUJEUbDVKGxONxBNcYiMIPS8ReRxzN
oji4ysHWXnrDRT3woub/IoWjP4MIji50Iwhdm06lErC6TnbmT/VOk9e0/ZjC22jQVmHn0uH+wh0J
j8gu5+HVqB5R4SXN21T4RE/N0ifuzo48jX0jUvc5eBuFCoyksG3U/TFGRkREFYXtXxsE0sjOQ0S2
8zHTVCwJo5ygugTS2jmZb/SHCfpy9BGdYEuQptYxxSNaFiLZW4g0zPF4Au32ncYE1s+kOtUVYumX
iSU33wjebldTnhZIxLaKpdtl8VcNhYOTiUxgCIYiyh5ZFS3BwA7pRzORPE7pgOaWlzKpTV+ziUyu
clLEiMo2h2KX2T3Xq6LiKqEHkTKm0jBOW03bzSDnxjWuokoL/c3sl2+QtFTPFrP6JSowaHYBBOjq
b96v718OVNFwsgNkEPfAWQch/mxOT5JKZQcRys0VHyH9TE6Q3ErHvXW0ooQ4Sx6oEToIIUt0Jxf9
qxnbNOjrHpVwawbxZCVn4peMoxwta2cAnH1aZDd7VUZnchhe2hA7KYFu9sVF8r4bFV5CvEIThims
nkMTIbdpJjlh1M4Jy1+zJd7sYgzaQdU5JufRSSAl6yHflkPoz4O6K6sRP7LO7vQhBS7wgqY0fR/i
GsaBpAzcLBWe2HqmVnjUyLjC/B0rwIZX7NMXJjiSOJ3Cs41DMV7CAlMaCNKhGnx9JFMEvg7P9j4z
a1jFYdDE+YnDSs7y0qV3xBoSfz0CnB712NEebpXc5ylzSHlOEYU+q2skE2tCt7PBYnGLs++RIxk2
1N7LTud56S3MFeYr67qT4qAwcqoZymytOberKRgNum8ZSQerI6dgrynfZe5oxLXKdJPVA9VAGYjG
2pLG43Ptwepll9btDiQxIAhEc9bQepCO3xhlRZOA/SvaD/oa31zsjLjy6o5E59G6JLbcT/pLFYa7
GEb/HCpetpaxIOnhVh/X95l5hF9lOkRt7j/aUy5b/LBeE7f2kMFt0QfQC44wlIWgA5kk7hL6gTp5
dl35ihHf0p81vUWlxRPg5v5oaH7JMt+HBQV/udNbONQGVQJs6Hrg/kzBiUIFQoJJMB4PsXOGne8h
HfZKDQs8ckoJ3RBXAkT1swQ4hJpO772ZbKSmNo/sVGQGwZnGOlE0F/5Jik8Y7RUm8zAG/E0o4TSo
dCReCrSCRcex8uRCKxgGvB3jGpUSIWg0t84EXtRgCjoMTCkASlQFMTNEn2LoVAS+OhBdAHe7T5Gy
R1McIfXkKe12DvEG1vTG2Z2dyNzV0OmL4UkOeXTMQD3ei/VDV9rvfXgKmU4EWVieYgIt17hoAswV
QAsO+Qrab1odbjmy8iTKG7OcfRSmy0VxU40qbd7ScCOIboL9YmUn0my2CtnBaY3O2S78kv+m8xvl
GHTy1N2ItqbHrdJ4iLgJ7YPbTfty7D1hKZ4O8L1wv7syWJgELWSalDEt3MndOpR1EnjMwkEsJsrC
gFQycI/E0S8jeWSI3dsYhDWa8KJEBF0WSNqw8bO99aALVGwW2az6roDwH5r+0D/FIITKZ8tNfCp3
uEVApcVjVb2n8IxYrLe1DhNeQLcqvliUEnHjPiCtKVrxVXL2rUSByK2Qbmy0iMziJfNn8FMxL/Ky
bvUFx+dg0PQ/ysRXFB6crSEzE2YMyxpoMBf2ZNFfG3IMiC3IWTv5Uz6QqrHhmNpdkRJau4ZOGjE7
jcmPmwgZE8RMUH2p46/MYHiaajVAK1Dch6htD2PetJciw242LXlEFcb2IW3jIuYo+st06jbbMwfY
fD6FqL9D8PAwLqqq6fdzybUdRvslqYhCU+SubnZGgv+iHSD2ltB4oBy08dGhdwYU7lzRopRLTwva
oeM8Zo+wpZipAKF7RaNTSdkrVVG3ayAJ3auYmMLoXXuSDVzEYYY8o1XaY3QfOHFBEKkv7bs1lE9K
1p/axbzaUX8Kle/JhQhlFMR4azumuWSQAVaK/xgJ1R5ivKVyfCOr/VKFVInQq5w0nFLiypz9TLef
9ealTYVfgg5qOZfRo2KC8zQ331EKx1V/VqLs0IBwVqc7RiaO7iypMjxSxfiSOyAE/8W0L0dBp/jF
BKZnW9MLBzLzW8121KwcR8kBAMaxGxaSxoZor5CH+tSF4VszINg1KGZ8V3YrJo0eGm2BY2PWH44N
sMIcC0R5BXoxvbM4SzvzPRmqr2IAaj3mxJ0Qxlc+FXZTPaVmEfmOqWXez9fqypTYy50F4jEpS3Fo
HruQUNOaGVnE+PQk+6FVOdJ1N5d4NQ73ZnvrKqazLcYOtrb8HY1CtBG9Wz93zTDshQV6yfx2Gsc5
hHWnQRrn+5SuE/smbT9jBgZPI8OFN7265dIWr/zQ4tTV+a1yeNrE2CUkPhCskdTdqalC88I9jLB+
uZYO+W7oZcrbUOEqXINCI1PPX50ZHIWSvUa0GsicK7u1cCZzteiToNPtwTdA7lrYKT5k5bxG8R4S
zyGKdcLKR1ImzK6irRNql3DKm12lQ06LW0/XyafMYXwGGvHTpNQgd45dI4S164jTmu04Odl8qnV4
Tz+fIdDTdoOq3MRNA1QnWvZ+s9HJWh1JdsmFoEBCiT/Yfm5BEZulZdK+fBrUtL6YtL9rRnun0q7X
3BEdPM7FolsG8gNhRRlQ1TUZQYIpYZNdApG+WT+A9dmF2jBuzJS8GzPLy3OsDuWZFiwFOXiOuQKI
rfVavM+kyLYRtub7Go7aG7n2jhRrOAzKHtZq8TwohDqGGXEkhKwCoY4LVN6Dm2AKSH/HaA0ZbI7G
TpT0yAlVVGkLtd3OFOe4hkGgEMl6ZM5C3SuzYmu7A0yUjoMXEbjOwpUABWWGBAvWE9AZWd/SwKKn
GsdoIQld+AAhmSs9v3H7mKhTLzKzDkY0LE91U1ZnAsvwIGpEacW0NqbkvdaKuxgAw4vYIezXoBxt
HDJvzE4VW57nfDMP1cGoNU6Pg/jdc99vYGvTqwLxfWSrqXCDMRAyQXe/L3lzW7mW46+p7/+SU5ld
4zQChQ//+ZIPMZAQulFnZ23tSGG+CbZj4i+tS6TZJzHNvxPaQyuWuw8EGPij0JtvAlPCY6TkIGjA
tnr2nDH6SoN20En/Lo2wP6KHwLUXB12SC6Cb878pDYl3nXPYUMLhdKrD7po0ukRJWBx/Pvv/D0Zi
tywd6RAITjJJaDdPtBJHq/VoqgSWlpZXhKCJgSnAdu88B0Tfiij0Blt+6UTEXZXMLAKs7RpP6kD5
sJj5ThGt8h7pVO7EUFqtu+ydloERHbon2GSAsTUEYECxZuwb+ylWxFvu7CkQu4cWqm/0inS/HSFt
m6ELL3SAdKjib1wAS97sRe+vtc37z5TgNrdfEZl2nErscR/NIdxWBMC25TBQydX6+POZ0FIkZotL
UuUqGGmEkXqFrHNPMaccRuFyyCdINB3Un9dJld32APghQMmxs7AzFNHFrJEl6oKwBtJ85s8qP0wp
zsm3WgEU2biEEPiombyOlpFgs08lIr2+CRaejKDL0+FOkLLBnm3HB7bG6KNmFmCSL/PJejgHF62J
poOdx+QH9PXdzj4YYAChNx5EWADgaxtxoTe5AAk5Ffz2ZzHCvwyFqPwRsBH12wCAPzcaOEBhBIHR
hceuO/VOkFWPFGU8IsD9a0/RtGV7IcOyUVhNeD+dCtxx3BjkKmXZm9Z25gkQ+tWuCRQuQjfnd6a4
Fgzh3+kgIyOs31xaCkRZENQAv9SB8qbXz0XuFo+iHYgyRMS2ywHNb7ROfJmpwzwpL6g2quVAvuUy
WslJFuTAOzrCj2h5wti4tvheJ037jPaantg0U1Wg/1xS2o/iMM718tZUUTAV7hYg6r0gBvMaxb1+
gVuYgbZ2W7Jj62dM4nfdlLkn+27Z59gft42BDEfWFCF5N9H3Toj5mFSIYyRx6df13JlExZFreEvD
JP/F0rqDi0gX0oW9EVeEWQ3z3uEkEYw5Zg56cWpeX6vGrq45XQ9/dAnyXmjQ0ghcv8hPtw7uaDz1
nbWv2/zPPMbXnGGf3hr0i9Zv/vnQqSgkunLkKGQiG+nP45+yLd7KnoeW7tC2CX089R9m1X3WttL5
Bcw3lv7QKDbmgLTANzlojTYicKIz/MEgu7oGn0pYCypFdWze58gB74230JqaPGAXBxkEnNMDM8cp
YQD/TppIHDO482lQkjOwEFCHt/IaFw3xtXn0d85Dr4vYx+vwRec0WOn5rh2aCBzp08RUjW+lrO/1
+CjT6K/StHswp56OvJ/Uz2q75D+SzprA7GuszxvLwl61KDT/RAk6Ig+XFs2ToTG9pHkXayqODdOY
yLFwI08ZaB9ZNiM+91IPyxR0bu1siLJFFfZUtBoYMQ4cddfyC1ftPeE83lqIBVpipUFqeqIGWGnL
DP28/GOKtZ5S6UI3lh86OSIjnGwmIUpoUhWfun8bltW2JnPQ6tuIhFZEI1l1xwME94uzEnEcvGAX
NUJtp2dZIrZLp2ClgNbKm1p1TLiKseOoWBXbzGUQb0KP3qQ4qjwNqjE/Xnsz0qLepkt8nA07mEZG
RnlxLVz7VpeJ/mDLYSg7hEwlk/YsLMQtY1qx2HTlB3Myjdk44z7UXUG9xItnIZHmfbb3GaEwT/U4
/JJU4UZu/AOLaN5dyI5yhC5IEi0JsD5ZwGQdK5H51kLU0lumJgqXcWH2TolT6aqvcQki7SOE/ivF
H5P5gDA+Brfbo7z0OwPS8Vx7wrzZ2SOmlo3zi2q8qzQ3opGHlEF42pGkIBiIKxjLoFofLYYXbZj8
7Suui5orbzjPilOvptEVanpD+zGZViVC/zkUX4lc0NbyfIowPpFinHQpw6NQ3FgIntzcyV/BiR/T
yYE+USaU9Ux+jmZqVzsX8tkM7TGAZ7HQcVzwjHY6VQR4kkMBMWGDfDV6x5wGQ3paSMVpKZ4rCz1W
W9flYVJS5cHA7EbL2h7/lt3yixbPlo4j3xgHM+NNk6ZO6FB2GTwX6q1onktB6nn9NRezpxRGEKVc
e53/UNIlexMweNXkj82bEWfWJlWfZ4LbO/unElwIiJHGZ0eURpighw6xu0lmFQRH3kcGUxkyOOIG
iKoz0fs9x3VOb0bhYFwT/sC4kZUKXFNZbtNGOVRW5+vZDQOxN3AfDjkAERojPEgif9coKnvhNy0I
XYMi6ndH5M3oiG25gEJAoZObByMnbyAZVfvWEmJxKXa2yabjxlH2u+WeciL5nMi4uCD6QgBSub1H
Cl/8Owqdwygc9xV30XBYMkDXaW8TeRQrn5ozbHry+LzYyvZ1hooBTLZCNRLjdixG0tHp6EQZg85b
mL07u2l8VpqdEx1Jc/ZKixtdPDE5GOe3NrcfZhoSLFjg82ss9V/G+poapM00k9da0S8Efocm+lci
fWsdomJJzOi1L25YZf5emFTDypwKJnT0escEcxSbJuTjoApr09PJWtwyOusPyAJQJ0a9vesLqWwX
0XTPSvjIy6686zR9L0pfM1VN0yAhtYThlmOHQTGoL72avI5GSSLoPKabcRm7L3MhzxDWes4BMqlv
ESoEYqGd9DAIDb8AsC1aRon8Nc7O3xjxMSy+JnzSM0ZYP19PYszpE7ProMlflKm5jOsgFOIB8Cd1
+tWjmdmlzYCQYP0jD/8R1ejw0ADZAjAiivfn67NARTJ0LPha7Z7nLJpvay41NzEjidAFJaVkxj2L
5X11do6JO50w5Gd3ayI9c1DS8ZMRR7dNwTnjFrm2AFMjSQoVpGwF1CP7G615E71oz+SFZEw2Fiw1
Ig8yYEaofQQkRgP6DQwMFXMw9q2tEz1m4LG0iN35zZlf7TTcLoRaxPzbalSB3D6QCyIesxW2aJqq
xyUhLwy24kVjUEwi21abmNHALaSJpjqF37gTZ32Kg3ryrYqTYYWgEHmWe26ZyCmMizVKkLGnNWET
3zTBDnNJT5WBESPfa4Bv+rb1HXYdOypzs55OYz17UU0DhiFZRFNIiRN6cbcq+mcY0uuzz7UDPziT
TxyRoTGOJnokpJGE0GlrT8s2+TsLELyFsq3WtszAcCLPgyZRvcV6istou2J6e2Wg+3Pp7S+EWl4z
R8cyHD2b/+nUcsRoE/bUD1bJVLsy2990ZIvQ93I4bnUlOQy8oS3ThqF9MXIaArQcup5Q5e5fxVOS
EplS/R5chSFVT7LLmVAKdJgA3MUTAqVgNuG8ssuEA+8kY4faQBirQ5IV/22BhQ0EmMepA9YrFwSo
a5BqTDWGOa1IvYFFfp03sk14FoM5KlKvM2C1TA8ULCXz+6wjoXlAkK7dFRy/ff+Lzi4j64pm24EH
YZuRhWVIUJM0Ys0m8aT1bErCcsx3S0BxOCg29ynRWm6EriR6scUjIlRlUumINC+8k8Q3VButbvFa
kKLUMcJxuOtZNdUQLIv5id6cSwiPH2rbvPhk0q2D0zk7jtzb2nDUIBYJBAhTA0pCfTaNYEVYjfyS
WeoyGe22FUc5kf0Le+FVyoR1kU4KhlHb/Y751RXiavL1eWJQN/0W5qcR/clbXyZeIl+HnjGrcnVy
Mj/Xlu56TPhnU1vz93QCjJyBJLW9oZjfiPp3Ux4tJw80FEccRjeKComMA3XrfKVqs5VwarL6u+1y
D0kGlNXSU7S/5LWjmXE8Gb+OxM0pi4Cja4HHUXg3ca83/BCM7V0skZ1ga3e/QvHhOASw8FPM1giA
dC4EnQrSU7IEhLf5t9X+ZZIRhlWsOfOcxHVfpe/DIWeXhtCsschTfY8ETQCg3Nr8BF5kMtJ1bhmY
Wdw8RslBI/Zc53kWUNRBAIkKhS60b5rwDFQK1FdBVqbxvnTiIrBK91qqffeqa+hJBhsShp2Ezq+w
fmNKayCGf4aBhTKb7LjF1f/qi3sguHx64DKYHksyeLKZDujg5au+6CTS0GXYaU3svodS+wy5DW/J
YLYPIpb8wUq/8OBFN6UJx2MrGS4OYri0prknQYWwn0Re+9jNntUsMxnXdie1AXOaNoV6d11yBglk
6wVYYib9CDdjajP6BTYBb3jrnhETJnCku4MekWtEdd74jbnEz/Wiq1dFjXcavqvnnw8jJzDRM8Mg
tkO9iC6pT7pQ8Flr0n1oLRToiU35Lwdgzpgi/MqnMd/y7HEKVeWw12j87Mm2dG6xo9dcun76Il0D
dY0g13L6H1vn1dw2E23ZX4QqNDJemTOVLFl+QVkOyLEbaAC/fhboe+ubmpoXlEhRsszQffqcvdc+
dHUtTm5l/50V5Ea/71KGZS5uAVgxV1PMNK6ZnXRkIXxr0xE8/BT9JlzprnveqEzpi32sTe/636Ux
I2TGyQ5URPvv7sc9/z3AWUgzWLrG9X/fYG9H7UJjnI6w7Vz1cplHEpd0M58ed2WSxK5/3x2rlL6u
lX9/PKzHwElP/1eku5pBZmxebd/VEytR8H2c2uqQamu+Pr7Rzq15rdPqq02idg2HrUT61hM7OEff
63w0957jdzvhJsb3pk/fZGP/Ssc4P8MFh2hOshVBLBppU+dln4ZHyhAJBv7aZX6z0PWaTxjTUFmB
VKcs2kq2pykZ/vInfLqt4X9U92H8UzbRn3hIYGETHXIo7sY0z0+ikn8dX6pPNcx7xA74mysr/bTY
/XXXvTi981VPTbQdyYfejQEkY2LoWt9qn0s7etEO0lr6afKUGTQphlQ299yj7ekZYl95tC/zSDg/
pSfxigvipBM6znMW1gezMvI9kkD93QrBPFf1Ccb09J4NDYOXRt5Rlfv71piZ4/TWixnm7c+MaN3E
TKgQR2lfcwOHkpWLpyomTdTG6EYrVR2SWv4ZZT+8wOKw12TmgfhesrhRRMyXJKajvpIw5Q/NIbD0
i1GWtP0DdABk0RIX5NUnnVt0zuwwbU4DbpE9nMqDAJnf9Q2hrl67L6qO8xWPzGZ/i4UnOYy6SFeO
RYd+dg375vnbrsRM7mwK1746/WAcBPD5vWpkcH1csEzR0bCIT9NIdh/toMfFiFK6MySY0SvFShW5
kjW3y91DpCB7WkvbCE+XWlKnCcbKwR2i/6ez9Phht6ALEjX2ZQ4L1urH7yoK/qHBFw2DHx5XJzOy
T8LB911leDQRHH+3ZHGyaqQjPAimDfnVb2X5hKqYN1vdW5S9xtmpO/HsCwcpG8dbXw1PNT6JjSTF
Zstsp94YDZoFEfweO547a4gEmP/sSEDS38pjMN4p/2q46XOeASLHOai26YgDODCWzX6u/sbLrcdd
sXoJ1Z6eof1ipcUjAvBPzSj5InWJ5LFsxwPGmHSDd6w6FGliv3VFjVNYEZ72uOnlaGw7nxHv42bK
+/I+heLcNC7GoQaoU0JH9TXodgmB0kSWd/Aoh+BsuTT/g3QuPyfRhisXOPNJBOrsStndCRZVa+IF
bkaFSnHivKn8EuVhCk6jnPyPmOhEjCmrYqB5PfUSndno79BnGpxXTf9qD5ZitOiUT16VpduJbO2X
RAwBCTIJG3BYI5YI9PBdZg6Nob6ff3r1wqWuNBtS/CcLvA0ucRpOdWFffUeGRIcsbqjOU8MxGKwb
SQT29fFdLHkII4aed164JDak2N83/9fPPb58/DBv7CeH4Jrj467/Lo/fZfi2cULIvPv//uggwnIb
y6ZZ//cPPx7YWdO9iYtkX6t4H/jOjzpHmQtaIPG32pB0ZhhGARcBx8uTx+Bet/dF4nWfpXPrWLtO
j1u13y/6Fss4MIMQ58xtnuMk9J6cinCR2X2uI1Ec3Ia2QGJ39ovXY24O2yk79Mp9qXCl/xgIpNu0
rGRLFAeVbD2Xz4PQV9Ot/hDCFkKeDxUyLj7+0Cd+c5KUJ0HyDUFeSoIyzO1dE/6QjjGd+v7qjUmy
mmPbY6SPQoOFHg1uW/zqHIp617T2PlnB/ULiE4rGWyOksQvzvgP+RdfCspyNWJoaNDk11FgH4RNB
dWKAim2b0S8vyxdVgGovsk1BmM/NsO2w6p16g+6LOxHX7NLq2QULod6L7e9oKY1dkvgXNLq/mtyN
9lhEAtxz6hsJCvQLBzdeh1SGdtRvEGFZ5PwodU7JgzpYXXuN8q67pwtQyJy7mYQBaDhTR4t/BIE+
OnVzJVv3ECEL28cNqrA0lojVLVQ7Tf1dsUTv/BA/rt/sZyannyTnofTOCfiAsBpBpr/gNHAujiTD
ClkVqhJnZLNJ5S3uypBaInvKaj7N/YA8v1nC6Wc37ih23PIagWuu6yhFtLgoErTKNolUVHA+2lY2
MAPpD2FINNzXfhpwrpOK4rcLftkj+hDXo/nNWPuEkCosGHcI6aOBT8NzMSMarUYSBVuS6T2DACrg
vttIy/pQFf5xGDhkVEWLKDV+bVFGkGwU/rUq+w2hb7WrRup5ZGKrCv9HUmIO92GmZsYUH1q3FSe5
JFpZ0XBJerO4ubgSWsWLpbqO8thO96mY5VHiFB8KJTa9nbW4LBEnYAycLrJiZ8yMCH7PctMbI9oA
y1fKVxT8/93GqktUObEQ2bxJzNndms7wTYfIkai05E7OaHWMIfvZKmtes0p3hF41LkHWVbgpkQqO
RWNcmwm7ZKe1c7d6Zxv6kvYh7rxx8qrnkSP2TUgGR83zECbj3aY9hcPdOJtgxFYUbdaQ4jaDFJQV
bxWoOGRBWK2yJNdXkc9fozKHfT0wLhy9DmcgRfQKVFaBlG/cFYabP5lG97NhmH90xF8k0e0lb0J1
tXAQ9kEyndoo7y8ljYsjyjSsstWb5bg8MSMjL1lgOyAyjkNt3d/n0N47sjSh0Zrf22W/9O3kBpYD
8n/3g9SxgiRCdAd6cOpzxZkY7DQdivReOMmrOYTFQacxs9kqO4xeC3Rl7u5AvAwSKti+C8zKBgdr
x8WzAtHBibcWUbIvTWTJLaWAgcyzPxRRm9+7kRGczWK1y83oKXbcbJsYkiNzgOmlXWL9+tafLsRS
xRwUuvaQDtK4hXN6GCSMaTdS7ynVKEk4qA48trhVzGkaftGyE3TnYOQM0RXuoXQHOkq6LbfIlw2O
q1p18vzZFrlYtwaf44xUtm0eAVntBM1Zb8T0NGJH6eii+8onYa80r8jja6bvIu//MEMvmRTNcWps
iYqhDzgb5Folzu9SZ8WJ6ckuyQFfwwc71z1CrqAQSzyHTDdWXLdrxWkoiHpccBFsCaRWiEjopab9
pZq8l6i1AxJhHIyuHAjQlBGpNODLGas6XpNFJ3YzyuO+FaSTDkASUFqRrSsIBud/b8Q0Z0wBXitc
bP9t63JuntMdng2woFV8ROBzLXyTN1VJYFxhA2JbQrlY1fuPQeutIJ+sTfzXElbtGLGs43w8qp/j
MJlXIt5fqHirjwINDWl0sr09bpKf69fBsDAxoDkpe1vU8lqOoXpO0sm95h4irdl+G2rtvuvOo/OS
1sY+rKwTUza6cTgzNymwRgun5FqG8ScCIrzVwfTdJiliUwrhb6yBV9xM9M7yvwXN7K6Srri2Qc8H
2hrvsdE5GEvoZShEco3mzWxmoeLEbF7KGMqtgqqwzHBp0adENgRJzj5Slk+lW8t1OAbvleaAzaCV
zFFaBSX5Oop2Gvzh4OhyFtxYaqSNaPd7DD04LxPvLY+JSp9m/TXF1Te3b4ALVj/Jf2acTnOWgMuQ
2ItOItsG+mTmMe+dJPptEw57cJZpdBG8gryTG38+9m4/bRJk3ejfSYTqa87I1Y1k6P48DuFzHMpd
b/xsWQIJpnOt9Qy0dVXl+jZVnsAIO949aXtPJMRvA6KKdplDF2TQNF5GJawNC8MoJIQs8yZwIdV0
S33woWtQVkes+3edimKvu+RVePNXmgjEsCHEKnRLWWYRz2k0B0UK8hEd24vofmcUEfCKaVOAc1lS
5Dmj64UfPCYWrB38j3UrVnLqA7CdjC4m3kP0+EayVulY3EUXfGCSD07sKONJGvM3I4yR4WI67rHU
z2444GWdbqIt8WCaFdrpzvye6Dk/WgZRapO96el1mPWnV4X+Gd7Om9XRNJgc+kVpCyinbvq/jlXN
Tzaw2ALeksg7fcpL1eycjhlBgyzkMPQ5hYU/89kJ7as1pf6zkbGgGtG5Ltv5SB/Af8qzNnhq2vFv
kLbRMV1uPe6fMQOXyCW6ob34YVYgzWZhLhTNSJX9z6VZvvJwt5FgHNEpzmoCvHFqIQdaLlkS/8/l
cd/jpgcf92iJgkH0WJ7Ic/XXkxbk94TyzUhFvx2t4mfYFMGzzfEk9LyCNBwUFbacjuCe+00wNMM5
F/DaOfjRVtfi0Oa8GJE3pgc+2Wbm3fLELM5WiXiUwQpflhFkHpfhJ1L5xRWSApaIXCThbkErItFM
dN2kLa917+CBsniSK5bfkxfHL9UIiaMcSGnrfDplUgPOT6Qhr7US8vr4KmiXvVXxVgxs9R3jQfbB
un8Aj4nXOqOfg2yAtMnWzd4FnxqHz5PN8PdPyd9PERB9Dfhu1HieA386lxlgyCk8WZUTncZikMht
l/sxHM//HmGGujuZBOE+dhhU9vndEyQsIcSiI1vc/7u7Dtunwg3k6f+5H2CUS1sPwsXjp6fRL65k
qSOP6a0PZxFtZt0HrsdlzEl37HG3h2F5HwHu2hWR8NbCgJLGic88PS6hkeDSiEyTDiyvKY2Cx/Vx
dy4rLAFtTk9xjpLbfxeCZTN6d+xJZUgQ5WqABWKuEC7lx27Wr48HRm7JSycryMyduMx9x6q7PPFB
0cfnsjU2j7sel8xt7X2ToxDD3OIQmxnIQ8NGm9A5z0iWKsaQc4HR7OsKvI2LFATlqfOtzBqDUHH2
4wow2ndP59F6suf4PNGn+q6+cOmOVztkWBlPb1FkyHeqT7kTpJVb+UCqXBzWJLaL6SNw/JExUOjt
m+Xm7DEuwBnr3yKAI+8au9BUTciQtX2dAgSp/x6FWQ5tFTOepn8KLCIw4GrOiOkhiIsGI5atSfpM
Wic5wshDX1Or9WCA66+mqNhncyy+4UClMKeodjghxNRV9zyjvgvRdH9KdCTr0SvxGw3QBRMv3j3u
n+nz7MMQlHeOf+yTLMptzsDmza8/TNxWlyDt/u+LUpAS0sRFz5EBKH58V0zm/z4E/l2xKW2LYTyH
JY7K/PDj13REPjkKi4NCHdkrx6flkQdPduRiyfZrvcmpLy9lNe5xJCMVj6pkP/nl9KyXS0T/DyV9
vhs8d0bFrtznUOMb8T357LnM800RHkl/fgmDxV00D/2qVmO9LVoibZlKYxfMJ8mr6Qy/YvmRtn30
MyvH+6CLew/L6nkmAuPZKmS0LT+k19XnqY7MczwJZKSB2TzTCKFf7KLYyEaMBjDf/dvjwiGm2xNY
z1PRT7zAy+W/79aoms0509jI//cH/n3VJ8MmiVjE/vsGzOXhFhYbHwr7C8tA8jKr4sU1fGLallt0
O7onVUja9tx6PCoz2bUVsihaLsOHQ2LTphj6Vzcaazo2mCs8Qpe3YQ9tkqS4fJPhYNygTGyPSdjv
HgKix4XWl8QXOo5ro/HNI3PttfZ3siZYj8CKb0FbZ1c3pXrys6FHYQEjYQ7dC//rcjsKS+29gvo1
6BaZP10IYxhgOg1WcfAcJNxtlxyrDO0QZPN2M/hMfuaQFCqYFC5D9UrvdEeMptIom4o0Y4QdDu+z
aS0aRuj6/ibRubpYBR9dxKT+dcieRuMPB0tzj0qjIK1KfxXK/tHRbyCnjhiTGlEGkOzKO4dITtyM
94CaOI8SHxNW+ZJhiBWyRbwUjGQ8utARrjEItiIugpOT8ylrzOo5ozBDhUnBzkD1hHb9WRkgJWpv
5BPSjcswrMeC7bDR5VYbn7uFC+ko3g6lppsRcH5eQRZIT7h6P+0EbAsH+n0AnRczG33VRv1hyp8f
nPSe5wO2DY7oW2Bh9SbhxV2TzOVucppylzj8iLVnHhLqCW85ktA/+QlLk0RRy443SZlYvGncrWVH
4mVIGFf0bf47lfHwFjAyyrykw8yPYc6clHVx8IadKyxRVhJMh3r6av3sGJlhd8qG15ak+bNHCCnV
l0/5XBAKStR7YJaIpWSwHyRhpXUT0FoLM/MksvLV50y85QXXB85vWrjvnGxKTsZDqddBXf8dE8ko
fxYMUVr1YXLUTYNwUWKb7loNI9i+htSHzK6cE2DENYk/wRkQG82NCmyEHp3iLGIUBj04cjagZfqA
iOVECNRaj+3Jl25Avh2rZqwTta86umRD+cLi0O7jmt3dEL37rXbksY/bLyA09aogqXkTUf0yTzIo
1qz8l7K9mYM9NnhPI2zLs9ectJGTpVMUYKyQCOswoU0TjgY5x7soY6EgsKBYDX64gzjBo0bEqCUL
es1sYq8d+Mp1wdQwSA9TgQxL2dF58rzhQPJPRxk1fke7kTMLt81dIzT+w3w60PdqVvAeEUa3U72h
HOTsvRnRQfnZHg6+e61NB3AFFpCMjsaE3nEHchyxjin9O5hl6Ci+yLamCPCsUsCt0Qe5N5ksKYFQ
crY457onxybPpsLOvnMBY+GS5c/E6eLcJs00Cm3eSpEXsYt0dZqpzE0Iattm2dEyn25cVZFKpfp+
iyKxXfO3tAdbFxeOeMV6GExjR1LObkyheklqE7pEuQ0TKyGgm2qiqtClRs9Q4l2QDe23uZ9wUlmz
w9OKYnZStD79Kznb5pOc8q+uIG69l+hDKuSqfNb2+VjAZC3wnHESOiR26F89z4u3NMeIzwlZNPyc
s5nrM9owcKMZjUuAVB7qfdVT19joB4mDts40stAPqoJ47U5NN8lEPPNngwUhJLKPXvysI4SyiUTt
SBf8CS5pte4sVe/7JOD8PonXxmOyzPEiov2YLXB/RPg5vNHRscECmcbV9fLxEg4cBVKN+xjl5ZMB
qBKF7xI3L1h5kPrADmLijHbjeazlL6cNP2s1ExnyrRSI410cICsPRoQTviUN7r88D4NrVqmPuoIO
4ydpeSUH9KdOre+OzIkMxDhxnVlcBWekF18vXiWJYq3qSLdRRRGe6ZaUx8wsLq0rwXyZ8Z6dcSWp
gT8nM/2B2+gbR9j06iyXmlobrmuwFi69NNsC6TLTtOiaycUUhaEJXs7OKhN1BBpdbt38BBuGwX4V
Y8/Q/Ea44wenwKJbm3F5dyAPmIr4rzD2Qexre+NM/m+3NckfDGNme+naDfMPw23rp0DD9kiS8WbN
H2OA4khZcJDo4L+E8QELZnOikuRkHwBU9BFfH2RLG0zWBnnl9fzENPaXgBFEU8i8pBO4h8nEe9LM
8VMyWdjNPFK4rV7Sj4ikcUzKr9G/qES0t9iT+IthCoX6cxAtElMDLRfJJ2FXZdC5kWN3dYb94cO3
JoWsOl4UZYipCPbG6Rghlw1ta5eQjHooVfDDnSfv1EyHSpBxiYeJcT4tXcd1h222kITq9i0PcmTy
KEIlsjBtnmeCZPN+0ZfA6ly3cFx4PfEqmAY9B+jSNxOmzMHMiVr2mPnFzL1WnUNuO9PIK0FxI0cX
Za9ViC24SjqNZZnW88K8SAtKdmLpWavK6oSjPzw1NoWwaexHmqm3iOG3wyf+1uChEtVlbCPrOLkI
Qqo4yTaGdqyzN/xKSru5tqYUa6SnS0Zkg35qcSQGiX9NYpTdikixAzz5BHl8u5175lyBWX1EXof0
eZo+e00GdkHKMyRcJCmNbtDtg3nz+xwlQpH+Rs807BxKbzaIvGESP5Vbk9MpTapsXPAECWkLat8A
xkb4mPxVlqXQ/3Y1jhNcwYkBTy8PSBSd0r9lnAW7Jh5/cDKQx6XnrcWSNuL1jKcK47nGGrXvFY6n
YQiHdQzUaSNF+qxc84eDwQ/xWPNWYA+/aF3t0an8Ss3xJ7yMvVEj9AWTaG06/OworI/F5Ot9MgwN
h266FfBv4WvUR1nQExWoz7dVIty9nGubnj9J43OFrq8Z+T+FaFYZOxo/DSOxD0bquR+N6b82boaX
pTYAZwxCHQl9m/fDMttWKJt2ZRxEd2H72JulTzE4iekg1fwONPlJIA0eYkdtR52zziu1MCgJEWhQ
ddCBXhKpVbxRTWXthmyTJgR6YWB6bpV89bTWxwMnbIANOn8LCwEqzOf1ZkfYA43Kt0gbTHP41RbI
/2O62Bye3taDJEfZLyTMPrGFe+ffXCP4HZSzs2oUMMW21cY6N4P3qEUDkDaGT5+l2GiaLC9DZQZr
strzSQ+3ETc07bl5jatEnKnugh16tI1nkCRGKfZmYgaCrTLhWpyeRJl1O1+XeLexSQbjB+H1BKfn
gvET6BCf8c+qs+afOo6nVSQ/5gxZnJfnUC5qnrfB/THhUNpBu+/Wjrbw+ucWQB9tb+ekf5kZ0zFg
8/r1JJeBrLbtlRu2fzNMRivhNX+ammXAVMiLu5+2zeQcubvcWVBcaevxNswcdTHqbFjZXoNILk38
o93tpLDvVe4lN6aLX0gS562iErTzPrlEWXC0RoNCrwywchkUgo+LE/vFUxibfxqLlKeuo2HbNO+1
Mf6BtWGsnZok9UBaewu8K+sHHfHeMlCV1ukhclmW7TJlmJEN2Bnc91RL/jMUYKiL690c/0k91V9H
26AINfkL3ZzXFEnrvkCra5WDcS6YqEA9Avo+s3gXvx0d7etGUEYl1U9nsH5ShaTbDIM6o7FKn4ea
2Uyffrp6Hu4dJwxSQuKdYzjyHPbphfBCgTiOimqINfEW9U1PBNvlnTu80eJkUhxPO9+dom0FEePd
LFx0x7L/a2V9vimda9W1w9UwUNtzXoAFbeDpm9MrpvV5g4oqw6JARANSkY0oCJI2hfsrY3ugPwbD
J+C5s1vaPmL0DrPVQKPJKhhi6hiHoBiRgk4bM4YzbbTIP40a32HV8YzEHMlx2W4iiYknbMVLFybW
loH8QbdxtF18uZ2dGdfIZ3sHgsYci8GVl34RqDgzkKdI9F0awEA1sUlJjgks8WQJt6/sBXAUSX9j
YF6/isgBpZ+RR5HXzPX5yNecpdCochQ1magGQOYqsDayFpg9ZSSYHQ4HDowMD0r6seQ+IUOgqJV6
In3ECz8aa1C72pgLCF/2MekxViD8ASGefEUpSZGeapdARI1ZTU3qRVshYZzTsA9L0mJQpvbXNizR
jAMN84kfOD0ujDV/eFbh7nXGO3WhT7B8m695jTQ8mVmscjBxtRG0mFMla63sclwH9PfzsbTWnQt7
D7MHvtkldMMJwnDf+E2wd228er3/Qjar+foAo8lhiYLKXSa3TlztiK90954W6O8mut5Okv/2gOTv
/VAf65iJb7GommvtiBPU+JepsKf/CVckinYztNreOajKc9tbDyGOutjx0mtZYf2ZBgE5AqV3H+ps
42WjcfcLdsicvOX3uP01itF9jQMJlSgCXgdcES6TTe2ObcBbVaXtbVIzDJ7jgkbIsPBYBefcvfKR
9Vla3i3C2Ioh2TsLF96rGNKMblLeuwKYK9CROztYSVuxSp7gQf+A1ncfeNpPmrP5Ijp7EC59ZdYb
G/PKnZyVP6oLBzZf+drGRcVnQcrXx6PcZB536ItIjcX024UGx8k8BxU/NtRdRnZ/YN+mwLg9KIWe
bZ0E8whkm0Z3fTzpj9iB0JII+BZwYtjWBoQlyHdVQrN6wZgHPVToMIXjEjXRM2usZtZDnHxho2Dy
jXOX5ynkAgY+LQHwsde0NyVj70rzGcQDHARKTu/+CJqhVbN2DBgRrRsRCG417Rq0GuoT4tvbpQL1
cKe6/O/WrJwcj1WSXDsSELVsnbPRpPdYu/NJcvLsG5KeDDvLrpxWoa9jlcicPhPArf1i246GedCN
T/ytiPCapNL9l99jk1vjdAbjKEj9qzqN3kXdzJcZtdKeVOSPLlPTKSUOYxfnDikHjRr/MSp1SJQU
9kI6cey6l8dXUYL7o/Oa8nlU/ja2/OGNhz/eRBE5gLjmqOIel56FoqqzVbtk9VkyeMkrshJDug+r
eeAwS2xLxhs4kUwl/WYTEWfcK4PkHmqWZ4HZiEGNZ75iBsFuJhLSgksOnyWd+POsxMk3UZ3OuE6P
cxcCfcI2FbCaYtl5aUPbfHfm6TjiilQLdjM1+NNiJgQTVoTVI+4PUuG0MxUqkNJC96wQ7iLATiaI
v1UW3o2sh+iYL4AtfxK70cFa34ZxiZGVXSUdCa+ITaTUcfbrH8/Tst+7KtDXxyXNQ4EUdlJHEw0R
kTXYSBwn28RxYLC9U3YHQ/qJI/tu2AayNT6D1+XW2Gcxgmhmu1M2ARhFztiOnfsqp+AthDt9k9SJ
uDjdc4N5iCFzs+l7WiWYY0cOiBPqJwNzh1NCiTFJbHxCxb/hnYB8YwlXzmZ+3LWz9KtJiTdo3J2I
UMqURub/e8WTNAk5CBEFZLJPhFle3eImMr/GuGAJQai3nnUCTsIJ//6X3WyQL5lOgglpIRF5tgIM
5pTEw24WDjm8cV1uAKkFhwCzyDsVD23SETD/qmrsCn1rNu0Ns5r3aaPfemmeCALh77ZRbo6aIJmM
2e2Vw0B3SM32qGT/0TBx/QNKbR2Fq0eIT5TE7ppXOLgiopq2ljlSB5MV+TxwxHtvBkXvdUmkelxM
expXpU/jegxhGxVmeqNmpbie4hd2Euit0WyzYYbF8d/fb8TFu+m8tIxGqC0RaIVkLbrwXzeJwiSL
RoBXURJRXSZZcRhJ7yFBQTyhty52sBW6baUnlpHOQFHXqYNXzdGzBtZU4kF251D8ZN1gKDDb034O
3D+9so1vNPWBAC3PF1TmgqYx72HLeg3T2n/OB/eQFPHRsuEyYCZrkXfjZw8TZ2unBUIjZvY35vpP
yw5+VDFoLBWiZTAszOeR4VK+Nn/a0MFdztv46fF0+/UgD4+PO15hho5LK8dlJ2+YD20ji7Ez0gif
fn+Jlw71aBME3+bwNZr6ZCN0IF9kDRTpXwIYHa9wo6Th7//tbREClnqNK/uJ03VCJi2yc2k5/jav
LGeXuzhpGgZbnK299mDw7QOyY8AlsKzWfYOqOZ/dfVjgi1wJI/uN5bncAWLZjBzFZ+S0XVDQS+jl
vC9RFb+VQI6Pk3a6C4hccF2muRkwN6HJL5/MhUv7CKR87ACGpXniH4s0Niz7pINmR6SqdXsEPIUd
PrbRt9w1kZWkhrbRwe6UsTFSOWxmbNH3UIo//OvQVnkeTJo8ABeiMfY281SLN8AOdJM7e3jO6/oU
a/FB8rx+NnpEIbXQP0edJKeSzoLyP/5Bkp2ltprTKrxqRYIGhtwQDzDyBIvOzg64sf/UKUTsmVGi
qTQYTIaeQSQihnjtOQc2ma8ccfXHPNHHxroRdYuQCgzrsnp3FgLOVpXfaiYlagHhz7hZGalTOuN+
JtrEdmsquTatL3k2T78Cw1j1k5UhT/6KwaDdqx6NXz/G/iWSI+rqfuGERfKS+x7TcjtGkQkPCs4t
tCs0jm3AP5R9s2p4IfzYZO5S3COHOmHYTJbfxu7l+PxYO/EFMWXIMtCCtoGRZ2YcC3DhqVq2ZCvN
1KZK3W0+hNOPMQUIlVTu7t97zepxXZeO88NbyMxNb0O7KRU+FMUMdHYnDGJGqA9jZf3oU51tYV6A
ty37E546iowYJ5c5284psdF/NIRVr2yDzlKWpr95ou0P0xEcz0gsFRB1Gno+R8Ny+4NpVpjpcwes
fcHkCnNiZUXWc1XFeAasrn4eDpVZdNT+5bwlEw2lQe+s7FnRY7DdCoeBaRyigZNyrQ2kLRw7L40L
1EpKPhejYw4bbYMH8YdujYhhvHlBe5bDvhgtdSfjIFu3aRqArqZSKvHLPJ6tx1JIQ5TkXMfKNuGy
MkSixILguf0pHxfScVZum4VLQV9lQN86W79iG1ir3jzYxbzsvOusMEHNOyY3FViQxwb8s4+nLcdV
tvXtA+F5zT0wOX33sb2tMikO/mOl6oTatUysd62FNydYmLJD48NBdmPyA4LwYBKwRoH+NSlikglL
/Hz8q8Jyw70jCprwy3KN6Le/Wq1FQBWf2kaI7lj2+bzrpuBXrJw3uw/6F2/gY5BGCTNexM5U46O8
401doBndzRqmo9VU3t4Z3fxrkogc0yrHn6obsY37onmaKgRHqdm7t36IPg2Yml8jXGK0DKbeC94M
K92N5Q7gPXCZ5cMzcmTCGICXNGvjdVLr4iVvlshHVFqVK7tnOTABFKX3EogJqObSGe4SzK5BFV96
9L03aORfhhn2xwZAGU1uEOB9A9mE0OHNDODwkpOrSweN0tse2LQ1xeLG8hdrDnGDT4+nhhElCixi
lLtlEk+mdX8gUTU/xzmlUBY7xqG0sho7AwVXyFHgbLj1NWmhp45S3ivw10DA+GNJyFlsDVfMDJse
ruPazez2WAqQp10Gx75YQM0z7l58F9AyC59fkZcoXJzZTI+xBSljqArcsUvgYyv8n4Ai/VflsihY
VbLMK0Gwe1KwsECLObV14mGQaB1UeE3IOBt27xRWDpAVpGOP3EYtvXkVBG16USVuPUuU7+4kx5+P
FYDhVXMecfxu+5ZPxuQ0w8YcEEAri+VfZiMxfhhx8Ph5xa0hXIySmrWr0B3ycdueT4CUWJMtFHt2
8TkOaCs8RAoY1Avcx1VVXlKVzjA2JpSssX5qFhNfhTttI4KGXxEaUJt0S9hSjh8pqbvxmv1VLKZe
/ul3U38L08pfV7lbHsDtY5BmW12FWIdfHLe9hggCCNYVNwf917rC17PjTxQH+tarqdXbxOdY+3jG
u8SpsfbjfW9inV/QYni7uTKpSmftXeltYtgz0RwG9Ge2Tdc1x7r7P4yd13LjWLamX6Uirwd9Njxw
4lRHDD0lUqIkUu4GoTSC9x5PP9+GeqYrVR2Zc6NQJikSwHbL/Gb8TtXGX+ZqV22n4TvqwGAZO9wG
TCR+Kkdx154N7orufAlRKoPK79ecFp6yEKA7n5uqF9thCDs4nVPwItDoAmjAhOrvJ9zO7gWks03e
acPp42llHTazczKgly1UGUQCAAp9pLAIx17bbL5oie8o/Q/EBKidFEa2Q0PBv44dg1BImkELNtpV
Tei+ns9j+FN8CMxKsWuBs7L0yC1NYNnNWyAo0gYyHBdmA8m1VgCOFhYUywE725Gp2STmQ1ia4K5G
k2tXwVHLPQ/B70rchI3XHasSTLmLFsBsSTAZpNZTUSBshajIApkfOi8kC4aW31Ihc1eVC6lU4R1r
Xe0D5KWlSpfwDn5hB7d50++MRrlD5jWi+9WhTxICfoE1RFkVgdtCSY2HCPMkSEcVxjhB2i7nhLML
olsnaOuDX5fA9ABk7eckNa91wKt++NCPt/NczxxYu31foPsTDbdUSe3rOUVFlBoomKUdXOnHyUpT
VxSJKxwsEObvbYUDUTLFFGlnQzfUWCsN5AQXLs1t3gerZrDPOsvo3uhC8wgZ4L4SarvvdPVArbZY
tgDuriYU4MAvKvV1a/qPpZ+tC3OE4p21xsHRzJfcHpgRMoTSsXeDmK1eo9ZQXdfZMqthnPkG1Ugk
Rsh8RIDeaTdcZbVzMhFTWRrJKJbQ+RitTjkgvRge0fajkAD4H7ycCdlFg0MaVqpxAxi+AyUaK3vM
W4yxNQ9BUparjwoBTTAbGbSbqFEfwzFFFLFL6puM/u6x8qQp2gv1lJwjzVVug8mATKFPj1oHdh0E
BxK7VgvYrPQbaKQnv4Kw78BK8BNt1TloLIDw8q57EKqgyRM5spFCsswd4+twavLeWUObMQBi9esR
2Q6zSpRTohkMi2O5y3Aw66d5a5+a5nHAdHiKYvV2AOi3TFVYpcWE/5dp6vcF7nlryyPsmSjhXAlf
+ebk4mkKRfDVdGj5Zi1CPaBrzmADygb4jYUW9q0oywuJ1XAw0q7cepg7oOpHmWiMEHFRRdfvtdpY
jDUs7DFFsfMjwFXy8EVhjT5lpTMtwri2jtRAkQ4di5dSJP3NVLU2EOUA+Lx+sTuE/psxDU4QFe21
llAbayfbP5XX6WE+PnoHpZyPzT+2Jm+ry9ac09TJcf6tbmGZdjAyd17QGSelyp9aoYXPNRhSe+hv
YwP4Jpat6BcimM9FK3wvbrP5YFL5Q7++J9vf8I6NScAosbbhNfzCHbWhfNeis3M9BEpwTfaDwQMo
l07dD1MV3pMLRI9YI7pRKR7t1NqFyL7pjoVTpUZ11ccJajnG6nDozRF4w+AP4Neac+2oKLX05QOE
FPoIcE1Rs/D7R0owUJyrfh95CM7M80TzobE3w8oq4wwzhQQh8A6b2zj2v82plBFWX8PsZf4msEvq
Q2awJfbtQxBNmssWN0RHcNZbikvqKlRpvMcKDYfMRxls9qOnbDZ8FBDo7CLCwWRbpJiCHtSufC9V
WnG+1kQ3Y1jMaQ+Jh6OiwGcPaD2y/z10QJfWSax0G3WYuvuPjTnAjVyHWTxPLgV90gTEfl/C4Aff
q/t7tSF6ANSUnqFOGwS4Mika3UlbEpL4x6y90Ftb+L1Hbpuor0GD9Lk5FN8tuQxjQExbnAl0Tto2
eEADA5vxyjsQYSHC1XFkB+V+MGHlpaX5lPie8jg6BBYBown2IHZvbUJR9OM0/9sUPWrY8HyfGrYQ
0cTZvTPGpKVTEO/mzVFg5vs06tmjlQ/JXRFYyh2CY3d13tfPUUmbHQqYv1GhWjyHzgCQTBEhclI9
eSMgMnmGg0s+RghhjXOCJn/kCJyMYDb2cxooNPyLkkzvj0owIuXklo8OXJD5mJki9K4No62URZxj
Q/Bh9+EY4qlEMC6NvGbtJiH4sTHJN2ZNU4gEcj2bXiRNZV7lQ/2g+TP/QahwvCDcdUV5/e8fRYpj
gaDRdQ0S9BZUikadIogPOJep29jK2JxHBGcREV05Ho3L+WCsRkW7IRqvdqnuasuUXt4P7LsQLBsr
5MbrCYH/AO1Eh7b6QeRGSGM5qLaRy5DBg+mvNCHzqxpUbe6GdPSpcZE+GfnSniJQEVSm7Wu0wdyt
3jRXXRAqKFHi8Yb5NiosIqNtVUBOCEURbzODGkSeE/x7sqwa9WZOeao9JY6lbTuXT7NA0S00q2hO
lLfyW1G1XN7gh6/ZhDKZ0oFDpMjMfqM391FVHat+mm4R60aYN4E3HoKSuqKbaZw5d7yVqwM5bl2T
uoq0B5OpjzU1O9+YkGMRY72zUDOhIAJVJPetYVf3UD6KpGuu28kJVpLOCal2QHk6wy8BXNzXKlfa
ZWdRJmWuxZc2uXJn+yKonIj2RDYqQoUB2QblWb9Tpn2R98XHCa9kQGEbq4Ypqqk/5slUWyjARR3r
zxRddZd10beEFHWlU4RjQ9CfYi9A14hHy8m6inQRPI+ITQX6+Mx+tgvMKlr6sTAfdH86J8gQXFG+
qx7AkHpX8+RLLWStyiJ5jDVTQ10drJ6quOa2ioBZgRRuNfHdipMdmhAQGoejLBV+dCTgzKLzmPvB
vq4MdeV1RMJhPDU3GMjeOXoe71W/sznjHf9oOMjfIHTrmsimdfjrLi1IFghv6PUijer0aHhAelC+
OYZ97u/nYagUAN/moB7ooNGXdnSiAyxFkVaol6FqeFvRp95ytmgrQgI0Sghn9KHsLQyIYGk1Jmwv
MkfbsMVOwAvBHDG9ryf6VGEu7nwrs74Lq7ppdaRSGgpwK+LOJZmadood8F15TpAbkef6Q6ycC5r0
i2wAXIF26jEunFOpd5QYQ0pgcy0VjcMgOxn1EKzHrPuOiJWU0WywYQpgRAGj6oFbY82WJt1dn5O1
I/4XAzMT2sVLvGjDTeJGIj/DEctex2rd6/QLOcj3OKWKDAR+Qm6D2SlChcqu2/qHOZ/7qCyUrzmO
bveVgVeQpLErqXY9F111AmBZ/LR7U3J9sncKmy0odN09jj3+AfMkm6OieXdUDB95Mw3s1vx/sV1S
cUmsu6m0nwZZyTdw5dw7MXRJJIA3JAOPNKMdHqJu31CGQx6jQiV8/qcWOljPpEJITcSXGD3Cp5ak
FDbleAV07xoCbnaysI45qRz28/dNDpK8YWSUKy8T/ckSZgg0CUMDhM0psrW48FjRGN6HWXGytABS
YeoyWrVE5Yp6JaywWftjl29BX/QLTCOegcrDZho55+cVbZbmsdTxDlOmG1Vtre+el95Bvm459HFy
L6zrwu70p3zK7qEAo3Xb2x09EuTAorgBxx5l5d4co69xk6d7FT2Zm8YD48TpsYd3irStoPqBveDK
N5t3QUXu3oFtiPO4ruJQQyVqHsL5u8wOywKP7OIQ2KI7zL8ZFqy6j4qnBZ4bukx9m1gj+CyN8m+Z
qWe0VbxjTmjHvkTLYX6HCQQvTtDNcHwy/xD/N0BXMEXDZtoqHXh0RMvDG5+Fu8UBAMSU3NCsJH6b
wGHNdlIT9gtlHePdB0T42Qa3JD09yCG1rN7Nl5zSANr11pUwwmnzsTx9qYNfob9apF28nLd3EE0F
NtV+ef3hDA4E0ziE+Y/KDpwXAYd4UwCU17CUQVoo3vSRFl116fCAoe+jQUg5pzFZMk43nQKyvNr4
bUkOKgb9EHT5RBrD76lGvzR+SpBlPgIK+trrYE4/wpTCLdDbdMP+lAnWi9Vkz7EGlN0KyRuVCG3C
OXyF1OsSEtjdpkkedAVzilLKeM0rLiMdhhdPmX6s7joaAtejMX4LIW2foDHZpzSZwn1tqOgex8Nb
IZIjUiv0FVTsNJiqKhVOfpgwyW/ydiDvdRdaZ2mXyRGnj9PecLSDjpZMR7J7U2dGdWcxU5aag5XG
XDQ3ErDjPQdlmDrXLUEOlRu0PbC7tm5/beVpfDaZFRbetzp/rRl06VTD+dnIMxRaQkbf4lJQlhrq
xcQlCYGIVY0x/J4ejQEFhU5Cch0hEJgW849eGG/zZlCM+bivpKkXUi7ZsjBiA4NWysyJjUNYViPM
4XXx9TSq2r5MhqU+qMZtH09YiaWFvvAJDlYIisDPNEDOdk4Fj8gAQZdZSrULovo6jkC4KbW3lRD2
VSxyXCrHK7S5awQA2UPnHdBwxTGzM+UYUp23ei51ykeceJLuXPWBe3KwCwPxFIa/8TxWP7ugCgsr
eNVA8McSoEo/PzxgYbgUMjdXfkXoqmHvigt027oA/5DeOcCxAK3Nbg3EQXnOa8/fuoUabWtNRYdJ
ca8cXVE2+ogc+K9HVROfDXa5Mk1THRRgXOp0tvnZkpxiJzbflsBcYtGQ5NybERZZcYNcFY1lYxmJ
eHqNEv2ZsZjuQaR9VH+tmsYTHdrwZqDsb8smsmJKK4Ryignv3PGWRCELwCvKrUylbG25cNjMTOiX
qJWIrqy6sgoLN7F2wqhzyAoabalkUBlsUeOUPPZh624Zork/CgTtK4zicd/RSluiPImpBpnKooCS
AZq5L/c+ikznoeDzPMpmPlH8DWkMzeO5Y1KrgA/nOpflOdBu3ARN+QhzYXALKZpJbJ3lJivc6lAH
9StuTjbkEJFuRg8jSWOYwvOcl8eZTlzoIglWpJq3d6SznQMIyrX671qjDC+Uemgfa4azBSxFGm2k
KOtnZb7F7ZHAnb4H3r39oXGs04RseFZ4ZArI7WplfNRRa7pRqPpvhhY1fyDnkE1tahl9sxkLQGlV
A0OH1ivOgV2xLYKiR9UnEJJmf2xigGBF2QK1l41uxfbsTcv/z/WBLMGSM0XhCuVVcfBiBecZ46bs
iMocHzuLOtSuDa140ir1o6usl5Y0fyPjq2qsFj9+LZ0Osq2Mdn2kR/Csh9iYqja4BRxvLLt7oV2F
zGsVuzsXOaR9Vk1fP04o0zRKNFqTGlUZsHR9AU/LxBXroBmuuzNDFI5DUrszIpnmKiFeFfFrNpK6
urGvIVBCb0MbUNKbLCyM2noMt3rZb8CWZlBLdLxmOnDQc48NZZJ60Zph+LWtpkfVFh+gCKsPoFO7
U33bAgdD0pcCP25jK90Ii6ch9OD+cDowHZ5UFX2aGhEcEEuDSnGsTc+tOYnbsJ0ueR1Qigg19Tpo
4NU6NPqwK2jwlamGRwf+OZ2ErroyddhmY2sAuUXpEwyWFHlKf1h9Ptw3URNfh4hN4GV+b/SYeaJm
u65AZc8RXQI/D7caT1/2MToZFmjzpTpol77BhCXU2/6QGdrTfKrWHg0jH90WEhb3MP/WdM17b9jU
N3+9TZjSzv6vDuNylyDUhg4obZwN7ZPtOb2ixEFKT13pwHZY95St9ALj0LEzabZaCLL4LGBNCZTr
+UVp0CTi3nlxzWo3Curgqnn/YWlZA1PemanpXo2cwJ1scfvW+A0NVUi7Zl/vioJ9RMRlc57nrn8x
jIbicmcZ10NsOWgw4rHRCviA2WjHG2BH3j6gCH1wdJtWuwnGY6VDKtjAmgOcUXuIBkWD8XVKR1T/
fWzZ0HTfOd7w0FqDs3SbUbxkeA5BX9Qefc5mC7mpa7/qcBBrkAzXNawTG8OD/Oxph6StxnVhk+f+
+hHrf9+IdYvZadDhtZFz0cXP5+uY51lL/gn6Xu57c54Gy8JfjbgkHUD9PID2WIK7G86syKu5uuwC
2LgBy7qYH5RnJQ9e5opD1YlgRYey33AaaeeuT9cOOqPPtvCvRGBhCq6Y7WFOYp3IiW4CtfJvDAPL
wxp/qDhwN7N3bFBDTfRcDegAHg7XyLXjxgPaRlUT7zfnoy3nz8/zi5uH46BrnJJkWTL4+PZGcO7X
f35R/1eWZLQ+apObl6k1raxurcKeDfBeHVCVhUm68BQ/2OSBm1NipYHm6wgjVKovtsIsLmzfbbOA
nI7gjMx8aDQ4G8gbIF1VQdsbIPTaVL2XQAP7lY9Rd3BKBVc2T0IhTHgb8zG3iVNp7Tg1X6l6a7tU
HR7m4owBUAM6a4cKYFYCgOvHF1RDr3NP+gXkY842XrxEEpWG67hYIdYZbaSK8A2Y6Nu5g5bbCro8
ifeMFSH4zQKjak9gTITVc7WiOCtWUF6NGzEOX9POuBUSyeI1CLdiHV/2144RO+SUNI0HtwyXlmOJ
g5Y1zmNQQH5Q9YOJwtXV5FdgPA1nIspAF1Hru6tfz1FVxnifhskxXGJAgysA4af/PEwSrjeqxWSv
imx09goyr3v4sfuY/XZJWxzqvaOxsQUhZ3sLB3I0rVOOml8VF/bCFUgMLfIojzaji8ZbCljleSBL
j+dR+M2lft6xCLUEKimaw3rSNHve0f4yoxAitvRx9Ku11vscckgfZQEEV+m4KzGSLt1UG1bZd6PC
Tw+HbgqKXY4BE7J6OUzvq9owXygKYHWkN8oaTb3H31zg52cpL9DRVLBhhqubhvZpyiuo5XhNFZBs
jO64FGXPLoYOGUV7BTZAS2t/0M0zYgXlFU438W0IusNHzls5lw1yht5YvLIjv451SyBt+EcYXc5v
9iT17zG/aliSX2saJjRy99N4a12vGbWOVnKsWkAjJmzl7azftygF7sOOwqgsIE+wFcm2HBVVRUof
O7eEeI8y1mJGUETgw1r0nFQtHTZCQyZPbVJn/+uHOZ8/P09MIlvbNBzdcm3V1GT8/ZfR7oNkVHWu
FgHOBr1nAB630YDiI9E40GUJZ4pyeCJzElBExiF2QTUBuEXxgQcJiKLJ9n4dj9tAwQ0ylqbmeowN
ZVgW16WE2dkteJdg2vzmuuWm/tfrZvA1VcOlUeXaNd3Wfr7ubLA1g9jZXfE2cL9JKZlQmWT+dekC
ST7tBgjNfQEhek8eiK+Oqe8bNwaJwwbRIEmQIpddtSsrzZxt7cbQtf0wpFGk7lAqGnFgiI6/vmT9
87wlCwRArNlQwoAuq86nc0ol5xZdPgKlxzAHd91mKCF5gX8CPrnr0+YsHGUXtA3+cQravrk7PCGN
Xmz9IBt2jXGbsTNsnSYJXpBj3NmKWp8rxCGOYdeYpOH8v6EFyrLp4oj+br3JAhTDB6M2D+FgvSmR
5ZKeW5e4LXGosnF6CgfqdxUd4E01Dc7CG5z4wVe0qwzlq+WMi83i0PrdyP39uNYsBs+wmXOC2sSn
iMiHUz62A3btmgCwMad0QTi8abHT7sC/rdOy+AjTlKFB4MyJlFVRAVxKzKR5SIlLfaUeMVyV3Y8k
CV7zyD86NuiBGfzy4qfNeBBe0qxyw4U3EnuvmloW98I3fncn/+HsZVt2dJc5SHavfUrso0pRKysl
8JioI+U9xnljGx2izARH7ECZyaT8rRc1aL5QTFtkWF5pk6LvZ0EKag4ThkgwTmpNoQWPCYLi448X
wa7PJhqVODKtnYpm/6+n4X9Y8boMSB22dn6wRf28csDYtaIpOq4akMh6smB45q6F0+HQ5Ki7VtM+
ghCACEt/U9f+trfq4gBg7L534E6PI/yCtoE05Pr6pbSu6qCz1ig301puj/OCD+uk+Yhy/uvb8N/+
DyR+k9HPs/qf/8O/v+UF0qbYC3z65z9XD//7/Md7Xv1xfNic/0f+6f97689/+M/tj/zmLf1R//JN
Z5T68vTzW376WK7gX1e4emvefvrHOmvCZrxrf1Tj/Y+6TZr5ErgX+c7/3xf/+DF/ynksfvz55Vve
0jPl0/wwz77866X99z+/OMy6//rrx//rNXmLf37ZvFX5jz/2dfKWfa8//9mPt7r584ti/YOOvKUL
oYKgt1xhcBj1P+aX7H+AC3Jd6vpYW2g2+9OXP7K8aoI/v1jaP5jYNi9qnA82lvZf/qjzdn5JlS+B
BDZRN0cUwDW+/N8L/Gks/z22f2Rtiht91hCUWvIs/PdWzgFJTKZZ0A0tzknbdT6d51ZnxJZlJDBw
y4mGI1F5jV7bEgmfJyUHa0CvzwUCW651u7nTQvp1XTYii87RmRdoVyCkC+OfYGUgg1mYqRGvHClD
h5KYqJIDMminAvIHmPHhLRpKkJR+sfYN5MjKsVrQkx02dAuxjXbEZrL8G4Q1FmX7A/jS3VjH70iy
APGhDlu56VHR+TMwOifc3pyFblGVqNyzi+zMAoHFcREO3Z5W/SvKMVepMJ7QTNxrWOeGqg60GZvk
WXfViabNYAcvjcAb2POzVzXOX1WUxVfy08Lxm15Xvzl9OBz//pgtzh3bMSFfM6Sf1n1WhXoCzE1f
ovCKzZGbyAIpJOtCYD5pYfjgeph22pif6wFiYvaEhHuZvRse7SNcR87yWUQuDze0eehunl2JUnvK
XJ4sTMFxiRkcCOOzXSprvTKPzRjgCeGOPJgCj+o0pQTP36FQiwqzGy+nFJv3SUelunJuq7IFSRcw
/CYQYfJSTmd5lYWSfEumJ7SBzsAb36POO7ehfVEh3PcGDISgRTKxedYa/+KVDr12+E3rELMYGFaX
2DxRYO4Ank1QWIdigScjJTYAUpiyoppi+v1KnVCCTgPo0HpH0T3zlJuqQFmh9bWjar5WOZpVkQeJ
ynHesMtGZTSg1oy8FdB9JLWHNkXdvRm3+P5xRuwCpK1iUBYLxXXOVcvAToAr5S9GJrJFj7Y+kLN4
rw9Wv6ud9ImuKwX+iHuprAHKrdluqUCj1WIkrxoCDJQ/piuvzO8bmnorFxPu3nRe29xH+jC/bfvs
ZPJskP75oWfOOcOWQBvyc90zH1l4NVVaBWmOmCvqU56PA/3E0EFD8eZagTMwETCAb57Qz7TPAy4C
QAtO86qCyPGKTRPigQOCJfSPrOhdlFjMF66xREVo2eLlDswhXzpOCGDD8N+tjrF1CQ4XmQvBTWkO
NCFocjHL5LxGGeFE4Ajqr2FBk01nSf/VHO16MYaggMF37Cb82NHW4kEI/33MgJG0+qWSd9PG7ASE
+6FTPUEsh6rs21urMFBg9O7TOn4NsTBD789bCmFPC0XlvsHTPMMcPro1jxbw1nupxocWn0FIpvek
+s+K91BbCEtEqXiXN6CEkN8MQL+LxsdZCW5Gb0TFGrAnQIvafy9JMRZ60z6ANsMmKsHuwzDyTY2L
cRJq2no0h1MMQRqIMI0lBZxS2/XH0s8f5rnfaTwaHVgpyjmbUS+unUB9m+8O/OvrX46Bf+2yf91V
52jy510VzxdbGJSdLFOD7/3zMW8oCrIsba5BJY32dk9DMvOzN9dJIeMo+mXItYONq2EcjJsRRJ/W
C20RDaixhZlzAoLlY1oTvRHMSoicQhKPPVbu0UfIpxbkWn5v3guNdVDEMQK6aBbb1E9MyNJRB2wK
1oqOdYWtqj8ag68UlXOS74qR+qAyQIshQV8yhJrpet9SN1jDZmB9FNO4dLv0dsBAb7K2LWIGnT8c
kFk6tEX6Fig0GhUIbpGDIlacvoHl7GkN/yAYvkyJdtYCacOMbOtIlRFlQ4ppaMqjSNbtPCl3YIsM
U2XEJib08wPub+K6FKC0i8wO9/JrtN7Derf+bsj7rWzUwEjgvoN4lfRmefcWTM9fD5Uqfm5yyBMQ
LJlNDUt1CZU4Cn8eKx6bFk6hQxu80C4u9yUfE1ovh8LDesF2LqRpuzZXXxNAjUCb001ZT/TE8/Eo
iuEs341/jkLeG2cLF5srV8AurbTXsIeUmth0xko2KFX8UOz4jSrdWlWMNz/jkXeyuT5gAEzEJ9b2
aN/VSFjruXEBXp7RHWXJldnXQUF9H+pqWuRvqgmmGyuaB7xU3mzwbkvVTt8a3d6Lyn5JLOaQW/L0
BrYlwmLcHgaMW1EGqhGpwfObB0ig4UG02vcZjxTGibZQNe0ia8S53Z3gJZ00hzudX5nC/M7M6tOk
aweMhQOEWyRGCFX93sLyDOWyDI4rJCzaizgfYlWZqyeQZ1JVb12a9cY0oox9jbe1vXXSxnEPC3rn
xDYEKoAKlrwDEdmYNWBiZpHMboLygv47KccEklzA/SfeGJeZqX21e6Y8qNAJAH0MH8z14t2E+o1p
oEcSF/FLlcQ3v54e9s9548fsMGgdqqqO/ZmYZ89fUnTRKqGvlEJd6jYHdBaim+Eg0uCcpolnZOEc
6ejMb1q/SxSsECTGIX1edDlz2ufILbyK1pl6SdgA8lgc5hfVkFXYRAyWlV8abF5NYR8QdHiT72wz
lVkxpm9KwlfIXHyhGcgOUEqP2+StaIwLIOxL2LsnvbJPuYluAIrnp0h1eJYxD6tVGGt5AfmoXjpN
HPSACQpMnkMzs3Oc2pXN1JcIA/BNTXehak0shYraQsmcK+yj+btxWUBWg68+7DK9A2kW7m0t42Nd
2KcQAPd9TyOIMiv2IHyIyo/O4weCr+uwwoNbbgKKXlAJbncB25olbVzZ/NRGvfx6kNz/NEgkVCqN
UEO3Vc34eQmPmVJzJ5W2jKzOWSsedsu6etOo2amzs7fazt8KjXnWYH+ENQDtPoP5SPMorXHIYPxY
1nryJndm+X51KhBmxUkS9Wa8WFHKwdDJ+QpgYzVhJrMwqYKvMv6AVt4BXVSAqU8Qse9dr+VFlqWF
ty9uM4yB4sUveYnXEGMlN3xAZixIE34CrmyxitVdvfPg6cinm5OnssP1l9g1L63cPRvVODWelKZE
rHvcjmVzDC16SgKJ2lqeKS1StF2/0tgwgp4NA0TaBVbdIUMKJeuji8NuppqscuRUV1kMO7xI2LPH
uscOSkFrMUF51eyXZc5O4ymMbhZ2r4h4Qvn1uyPSsYhrjA4C4SJ+6ak9kkJcy/GDhXaSG7ad04o0
2mKBStql4qwbcrZzlI/yVaN1h8QxL5WPiM8d/SXlNzs3LYa/BdUYFLqsUSpRhoNe5M/DzgP0e/zV
casx8tPU5K+iTF/rqTgZaX4icblUAWyRTsmJ5tJD0Slrq7iYxgQ+Kzt4LQyXoECCDkWdCL1Vooah
wnu4LJuLF+5RzHovtLRY26AV1bZ5IGZB/Tn1xy3GIWs/uMpF8xaV2UGxkhPnPBGYew8AfSKWyS36
eQlhVElbEx2s6D2r/HfkAYiiMXbBEhYS8YqbwjxKDTBmCd2FbVQgfRx71QS9y5apRPiIYt6mw01z
2xymHAKBHtwwQRNo+RGXacVjPNBuxlFBsZO7xjfgFdW3ekM2ZOxzJRKQCRwgkYwvjUxas1kf74RP
GcEAvE8t6FUz80OIItccsRouT6Ho0XXtsEayTJqouQl3nYoBtgyE9w1BxdJp8SohXB2Maovq3EVp
gPYqTxBudwFELaPCmwZkmA3hTwCTpNyKdxw3hqSls9Cy4ZB5rXU1IuG3KLHZ7tG6WOKOAxpRuQQt
lvWS2UptOypDPHIsZP25Kq8jm9AzJIaK4ZuCAX0nfLRXBFo6A7fi0Lhe1hU9cuhbSxy7xcIgaOYo
Kwj7Aj4N9gpJp2T7Bqh3Td7ZVolMc7RjdKQf13NeUaQ0+zv7EI+cNGBGkSxP8geF5rmYwMOEGj7g
JLTMpFJGmYPGnGPuOUX2ag3EyI5s5TSYfnpm/A4jAhhnrHbLqD53vn0Vtf4RQuIuVopDCvkDf9Dr
3MF7yYtfEeh9bwaZhSTqVRUHT6q85sGvn1PL3LdRtm3G8JvSwJnBHXbhhgRS0IkhGUavIe1IAiTl
x5xpT1L2ZhxJ+Sx7O767I5x2JYYhmlrE9uM6rMeX2Jv2vRHcojbwboVwaYDqoDQa3ZOHIYktU3np
D4YoI7QoxNF2Ok6rZHxcEgJn56H+akV0UNGS6lcRRUwOqN5eEIoz2rgg9dZrkqavlWWfDcXYyeje
Y3xxxSPbUI5Z+J0S8MniqSlGckgCf1PySKMWpSq3fcf+9R2bD4G283PUpE+B55zn+YAa/caUhust
xCTbn06tk772Mq4PbZIaOTR6nz6WsNuXZhAjVIX/V9PYMcwnFnIIbc/wX3HqeQ9Bui7b1Lzv2+ip
qbjnXg42IMkFJflnmdLM802m3kOUPwxSjUy+TeZucBrwLDaXqZMfgjh8TWrnzNl71hKejLlptew+
NKIduheUEJkl6DGSdZfBPRWp5RCC88tsnibVZ76xeLQFssU9POeFsL52tfque/XOj/jDMiV/lbuL
3fB+mX8HBlYm44REkbxpF6ZdaIGDRronazb0AB7BrZxzDx4rKf+8RUw2rMA6yV4HeYMDTmWjjfBN
xaE26O1DaMMu912s5nwXgtVIEV4lyZ6TyTiMHxpqUoyre+7C5BUhH5JrJLgXem6iHfitqOtHtctP
Si6oAdlPuX8dZvWz/DpUH07UudeDg2MZafPZh3wB1x9zdoWFgnTwe89H+62pLnI09tauPewiRNcK
WNXkDdyf44NIHYRyisz+1irkPxr+G8l+wlv/3RmVc4X9KFZoxaJIPWrokcMBrjzIGlBJ2l8iTgdR
7jLfvsssh1hBhKSn11GM1SKtVzVlmoG+MZelHF0Kvu+yIhQLKi2QgjCUA2c73sey05ao1EwQ0Kwl
kN0Ys9cizE9tVZ7M8QqN+RPiGesEbqztZqe6o+yEJJ2csXJaKhWo1zB5VwoWI9W9nZ0g31YXfBOf
wSyOESZT7eQiizh4UGMflwns4Mx4BVbZxgxYPwXoIQ8FSNkYAN5K65R30xpvE3mpms7h73f1dxTG
5NXBM+oQX7WBmLHd5Y22/j5IxejWQ5AUIviNNTHsuUL2jcs7OsYYbTdEfJPgITmV+Jbb+rGvhbYO
sRtQ/B2d9ZVLz/G6QXbOKmTVgCH15CYtJ0durSn0wRlgYOTeEarxa9+qnBmFsXM1Hm8bumc5J0fO
CDljamk8Zk4QB3vKNfGr9tXsi2guZMyDrKkT1XtEan8dKc4dtc+JuWsSJWJoYWnk5z+HDBhRVd4k
aAqg+8IZLuIVxIoOcgpCO8D3XPD98ugeKQmIPn5NU9rAAKm3iBg5q3lRtjksLK99rHzcu12zCdfg
mQxZ7kH6G/QZ0xTBAw75cjvCaPndDcyYgk93YOEu5QobYAj4N9lB/ktCMpmagSkw6arQpgPwWbDq
WMQqmrgYGOQVCbmYkiDBGFfncribVHIMcyIX9HuHFmMN2z6QhQYZjeaWWMNwWclI1ANn7Im3CITK
YgKkvWgHyJv6NJxlQJlYEcS0KF7UZMssY8VasOBWc9w4qdAgmKQnfXC2XnszifEYuaSgat/Ti7EI
COdEJiNelPWZ0mzuzJKyRIGFGrERT5KcWyVKnTNhmU+HGrdF/wbFp7BcGTqrftD0SwybzUNdw+2B
IU4FEXtIJG5GBDcOhoN5Z0iWSvkgnOABDa5grdX53hxs2DhqvoxJAErnBtDfnhIUVUDi8ymC3peI
d7+QNKRF83+YO4/dupGtbV8RDxiL5HRz56AsW9KEkGSLOWde/fcU1cBpqxs2Dv7JP2nYbmkHsli1
1nqTAnfEMLqPFBF5J3azGCbKgPpp6mkYLIE3mI0FOmMkPv7QRjFfb22qRJfZMBpGxXyU44HJ7+8V
45ucuiwzG83CN1TrfvBk8q0Eb7u0HI6Ds6dlu6taVt8EasvJlHNV+A1VHg7KWMEe3ZzcxAZnkk1R
xY8YgOrtXZqMJ3mR7LbdWJm4kdRkqw7ZBLIfS8fSWiiu7IMPiOKNMc70Zk9ZGuJfzt7ExDeQGLL2
2DLTmbQMWZe99CbKaDxGgfYYdZdgyh+Dwn+unOuGGgcnC9kaaOUaiJORsmilg95wIVP5oYDjuxmE
goTioeJGWnrxir3VrrHza9khKGinCnKTm6rYyr8Po3Pl5IxxB2Y6RPDynVkgfXJVWt+LDPGTxdqj
MiRlObduXKO+D1WxrnoueBOn54RI5GVuochuxY9YNanKvalK9TEI8GSgj6falY21gUJGzleW1nTs
HxDlOggWuNZINVdBkf5kNgqlOS9uTJo2soJZILKNjchqnXpzN2bFCbItLB02X+JKPp+L2LQOJCJ5
v9+YjF+JH8ucARK07djwiOACfMVhVGMIGJ/HuieHtUuRmeLc5Zja5+yYedCPGnanTk274DK9OVyc
XlwFunrtdPpnjTwMWbIW/alsqPmJxjove2nxPQJaQrJsH5HA7GNZ25o9yV5j8oFM6mwMBMZm6qqW
p4bcoLN2PBc+qhnHaPeja77IA/QP39eRiMfXfUx3VSBQF4MiV/0CyBdGnxG0LnhnWf4l8Y8+tLem
rJYtDlNbHvfL8L8O/Yeej91M5h4rnJe4iz5kdS2PVtlUoVkj+24z6PcoE6kZKewx57iRFwr77iN+
AYc6rW7oCm6qICAjUHgSD0HqscWmREflH2g7ae2TT0dZiS4gkCw0rY1VdRc3oN6EQvdgxJR8fU2+
5szbuJgYWqX6HljpWXaThiWveIhcyK3uUpHdhLg5J4G5RnS5I12r3EyO/4DDmAFDxnItJq1QDFZ6
b0J1ta7FFONAlFDEyqaxgDmxit+wKqALzftPVC0VhL3F+svyPxUHJKPM6eQ4W7HQOcurIb8Wh0bo
jXWKXxyjmcrqOcJHDn32mKswKHB3o8QxI8Isa+y28Vxw8LJjH7OMuzGQPUJdIqtYguflCoqPEcpF
eZwvBXnQ8XYNPHeXsPAOcy0HI4s1cmAH0EGsM1ykl14to2vHkaHZDFNO6KkSfTQM67ClQ/hlpw6z
SKLXqtneYcXMqIaaGhDJXRGL0XtFwBKwy/LeHnEQMCnrOo1iXUHAYSnhMWqDA/a7LPOGUA6YSif5
sMjaWLYNLllDU3nRqTACHJiK7E2e5LL/tlDn4zYCE43CYmlksoBjRX42fLKStYSJYoCHFb5bya3o
iB9l3k0oU52izKr2C9kKNz9+Wd7qws69SGRMQHPzVM3WRyxu/TaaGFjyqq7OWqWj0YFxFihNyKBT
JITPmUkAlUmpKRtlTLRvGTztmdEP67mimFoqDFkDqjOE9Gz0Bj989yWoI/pghy50HYTKw9KlLw2o
e1da5YlYWmS8wdZJldMUFY9+w8cs8KRh0V+RbiqfhcYXe7l6YQxQWOnDY9bv//s6WmaehaifSQjb
B67smLknxsx64rGxbesnQfJ6hw162T9Y4xn12IPBc/nZIfOjNq0cq+SJ0mmWcNICYvVVSe5ieiNf
S3anIfvNRO58XolrwyCpoxMDqcBYx5GAMHhisA6lUI5NwP4ka8WWSU6X4ieAbXQ6hy/gUzepIucs
XD9ZdoZxmWyXatSxKTYdpzC3qWtcpSmQkWqMJEbZ+I7Z9E7wDUOSubophxJZVDs14Dmc5CVfuiRF
xYfLcH7IdlS+tRJzBSN5qboEOqfQR2UjYWIVEy9ioTlX2SblTlEKfhAaxo1gLhLkfPWpbp5ylUg1
WRxnbFBL17R0EOSxEQWuV0wgkSf2n1jwsh2LsZ63bPhcvgkX5CoJoaizzORwIaaGN6v2yofHDFX0
rbffXGb1TkD6Gk11zn325bjjltEvv0FSi8TvEppSeY2GadgzzXiRPXgLD5UEIm5VFV6jCr+kdB+B
EX0kbFj5lL/lZXZf6AiPsYauIyviYfSj/YKNy57KZEFwJEo0YmmctEx/NjvKKdmWlVp9mtMQX07O
U3ZwxSle7SikX+QKdVj0bqy23y3fFiU9xbR8To3hnkLgp+kjjJHfVZ2beze/qyKammWgkmvp9awj
Fa7RWOatRYtgE9+2PA1KWXsVUwc5slhuJZaHzFpi9dRP/o3c6DDw24+m45VsDb8/v5aR8i/Hl2nZ
KqwOcD4HBOnryLmr5b8alLOIe1kBrBlhT3fNmO3kfGEeDHZfU3tUwz0kLjetbzGO3RtTt3WwzV6m
LMvIQG578jbVWXztB/NqtDd5VV/CIvlws/QPh671b2euQ3vpyr4BOPDLmZsBZuDDPSGKznjOw/RG
m9lfkZrSvGgKQGH1bneKl5sEftcfws3O44NkcdS2uRdyQCqWCab/UCMVX6Ud5kZYTug9pxtn0DKj
kefrspnLf8HH7xAp01WpcotMtTuJtDtUub0XsODkrrScX60b469BfxWhENunSbRuc+1aPm5Kgv+B
XV2nOmhu4FgPcgtYmnNbfpqswoQkMw5L97U8ZrFhH6GMEFVKQoTLm/7+rpsSSPjlrmuw3Nm9bVMX
Gm3kF6wwQtQydw2PequbjxYKohJqSlfQqEhIyPfTJzd7dixBQxRTkzEQFxJxE3qOo1cPHZ8yVnI0
yqDFPplKd9LvCRq87wOSoWrAGOy/aXoItlz6AUXCphJpkG7lS88k4QWJE1GAzmnyQ+IGKDwmrxll
ELnf7yttArxI9EcQSH1VYL+1MsPJ6yXW5zQUv7+/IoZsmH+5IlBs4cBDBXUtByxVLrm/t6MDgcy2
0mue70+Eg1u7iHy4FV3AuSt48IEwSIRTHvxkgu1COElpj7ef81w5GsMGCoKqeZZHBL1XR2wGQRG4
e+EUskdc/qBOEVuLUyIFh0KC8xHg5hWH0cITGAKLbDTzvm77KxIMwlUnK8AwpUjBzcCvUm+WILk+
gh+DHv1hMXxRx1Gyyy2Ab8zngViqLovlb189UmtLKyaXyLshftOU6gEMlMFOsU47xIww2le9DfRi
uTdNN+5wfb1LAs4EKyS5chbhNiB14Pd3Q3N/ZeZ+fibd4d8BoVyb0eGvtyPuODQdDCi8qM9e3KQ4
L+WHnKg7JLT3aIeWQk4SkPCz/AjlibXMqUcRXLvBXV+2T0UEE0mOWYtJPBhTdRNB4u4H8ywnInLY
OeuYtjrn2WHzIIeNED0lxXWaAOjPajmNPrQ+XAf57BH2d1DHhfLiyxsuf31yIPeJt6UIW6qYhdjU
w31lErv2MRKXtVNLz+HKgaPcfOQ/OCSeA0q3mHg1bFhL+SbgMqUFJ3Rk+g9ty2BRc5qLq9hXSBRS
b0yYe2bY2HfkZKBrW/qiNMZV0KwZWbBHy68k661lh4qi7oAYlWnO/DlyXcqYLpdbDQK6zfKWC54i
q7Cm2AYaHg+yhER38DKjPQx5CFa9nEorxEXajvq6UIdSpUU3R7YDR0Mw0y1ImKW24ltKJJjFVE2a
OzzHsFkSKjDQOu0UKBxzg9jHevjU1cqh7H0y78e9lTQcrw4mlgjouURC3qhleJlTWkoqSzylN2Go
HvCq9oQco02D9CgbjRch9kCge63F1oawy/UyU9Wh/HU+pkSlRDSAE+WI1/ZkD4OB24cRFB+WlZxD
egBsYBGi9V4L82tZNKEEHlIj/DaFzUmO85OEOUpDnI6afaDkuNMdkyAIyns5ZzVV1MlpdVUyo5Zw
z1LhTEby04zMz2H1kOZe5rs5hOqMC2V6mD9+mAPPu6LGr/gTEma11LbyPKl8/4KWMGIlVMgPmG4t
DWw242KoMshHdsBykGyxaiJQ2jr04V80OJt+IJSIQYUPBmy0P8DRpvqPZh5IUjU1De441GRN+zKj
Y1KamiZDcU/ug3FM0g1HvM/byypdNieyDZDYi5XQ1AxHC5BEJ2ubYPCHNMzPU5rckMJ9HvEPSPi7
RLK69rUK3FtceV5GOb2XW2alAf+l5aqWwJEELeQ4WT4rEpiSTTKRodcITYFDJcZkamIFBll7o0ra
cKveIodWlxdqN2lc/pQrZwCnIvpaDm5xQf+QwKn8BPjKP8DolNvp8tzmPKgyyFNCmp99twjRLgax
FwoCkhfeYhiDDiGPxmOcqXWD2fUGYu9rgkodo7zshRhfEplHbV228541kVuA45Kz2DPIWf4QTNeK
FjxPUf1iMgPwylFOBvIXuYozE4JeQBOrTc1xaZ1lr4KlCvCQrSwLvVx6YAqSBGaD61fEArFxLHde
l1WbKO9dIOpVldKTfvvJBJjyXeIEst+Xj7hjlDcNe+eUQrGaCPaVXMGhiF/k5hSEGNjAu1w2KXnX
upxBaGRvjOpCFsmDJqJ9Oqe3vT3pG9ktkYaRLSsC9cSeRX2vdT1CL+1BHTBtldja0louWyLmRfCs
CAop3PTFLjGV0OP7pJE7lvxBhTT6Hn3AiqEVpg6Ut+iGMUPCqMS5gkG+oJLLZpyBaEpr60yWUEzO
6FySQ5Aylr8HrgNpAZmQPbKexa+OEq5kr+wCai1QIkGrzcoO03sevJyK0rNl6yW/vE6I0wrnFflV
fJu8kuXnkR5cmwa7mGzbbSd4gfXM/zoRk3ituGyNn2B0xXSFB4MUKsggBIpx7WJFAhJsa1wneews
tGNt0q4j0lw/28nlCi3wgmwk41j5qfUWI148JtAPc2LlL/KZ6FX/rnax0kzP8sPhiX9j4yfI/DM+
MRT+5gDPyEfEgJIoRhVNmPZeDnw3SR5oAenK6Vybwf1CGE6axaces9+05yul8nup/OxQELzJs9Dr
jA4wXlfu5IceWvuxrntGO9az6agvE8csvCEOSCvimC3MOzllUIdVmKnv/y2CbIcwS195/5yBWAGa
s4v8+Kkrl7wkT1vpRoNlsV26Lhhh5zHgAZisB6jWC806meNLayq7T8QQPEXiLYmT3pp1v4kGn7yP
jKKd2orYLQt66+wop2rEdpphy7KiNMD0mc5DArMSwSLs8C/ksiWpRVNjLDlpYCQMLJtkyY7wO6Nj
CFVtJDl56emE0d6SMljbR9lEywNBwkTy59WSmoCKfua8HeKH2g+xPIcQGjMV00cTw2x5pMuWVy5m
CS863DzCpsiuYZg2MOECYS1F+SKnEkvPHrTxizxqczmbR1s9x1cJ0T0zQSbSGhNfXJ6cJr83s+4y
9fMj1dImJtJOq4FKW+jCvKjs2+QLxzVv2pIpwl4tzy6JXAvMTmHFj5hf8tnkhfPlEl46zWUE0WGZ
b+j81sLiHvXySVT3jvmDKdJrXiTboHdPPyyrsog8oZ/NZ2Pf2+5az9Daa5JJP8T92zjywi2mnzHP
Nl6WDyUvKBVyZQm+JASDMtYGciE+ZZQTgDuoxNnxyVrXz712YIuVswhcU3h2nNtsYYRLiLbswx/I
RcqSl5Qne0NxJK9lwtOXJeaDpjj7pfr8n4Qi/67s+EUv8v+uJfn/UCiCCuM3QpHdzxo67PR3iYj8
hU+JiGb9h1rdYervOg7dOR3Up0DE+o8jwJRcYdOpI7VT+ZW/9CEWvyMEj4MDNRMSlEVb9pc+xLT/
I3WjiK4sgxGEAAL9H/Qh+q8jAxoIVRc4f0D5QrXgWIbsiP/W5My2j5FJO0cEyLWI1lM93JJqZJKs
xuHVzI6LIVLc0PIwzpndbt7B8TEZoVK5BJp6MDJjW8V6EzEDERejYpxkanF4hrVVrVS31DfLX8nN
SnboyH+Ag2O5XZnluh1wx1Zm4/C3C3/z2Zn+nZq9UK//27AuXwihtu6oFpoXYZiSVPa3L2QPdOVo
siMMWu3XRfXvSl8AC89dx+2eQN56hnA2rjj4sqyxRMW5SOpw/TmhMiEBc+Ok0T4i/hjstX/AbnG6
9quG8LCczSElpK7UCDVtZ5zBdHQqZ6JynbMAJTxX71m5r0JRoHAPhksWFXhP6xlxUeQ3//5rfuHG
ya9p4H1gUJFR1ZmO/WXUU4D4mMx7IdSUA+bSJeHvm7HIftRNH++iqO29FPS1JuPmFGF9tLOqqfQ0
qSvrfLu+bntwISmTbcdwTzj4dBWZKqhqR91qzddOqWv7LlPGm9jOahoJ6YgSjkTLpf7MxfR9Fx5d
fcDPSlmr0q+ztDC+O5AtGVz3mYV7feEjZ55qqq+CRKM+0J7bWJDXVvb5fhiDtSXy/Kq5im1heP3g
kkLE7Hff2ca46fW2P9H8nGCqwWbD6HxtdqY4jb4bcVYGwVPTC7FNm1jbLn8dczbu0k+tqxCC/ckZ
MqmX73B8LJUDKTDfO5z5dKQlvnHgcbxSpmj2lDZVyJcxEzz+8fxY/hNpze73N2rRKf66HtGFmZaB
7yCjpX8YKLRmUzalgPk0Gm22rQ01OaclGmAl6rH8UPZql9qMl2L9wqFEHRDH80lVQLqhsBj7cBpf
6a0I4dCL4go+HyhAP6lYElfGhTy5C96sTMblGogUUt+DtIhg7XYReFRVEE/ZaCc7MeYtsEy6/sNX
+yrRZA2yrtGII4IgVVL/8qiVQ0n0k9LEpCEQTIH3fVnBQMquhsj2d2FFerlNrbAbF+sPTL0YCmcZ
521oiCNZESW4M8Jr0owrKOxusR51Hhbh6E/ZFPpX6mAZ51Fv0rOrTOfff3TtXz66jb8QvQq3RjiL
nPhvu0SvFpjpTljIly6pDtUoDosIe/FkygfnVLaTu3ItDQH5VAYnawy8MiOz+fcf4wtdZXmKcQOA
ZaZjXcDM9svu24zD2HZqnHiDNJho054M1CltT/iZPoJWwWJ1dZpa+adJzatdg51JGEl+jmPfu9Zt
qPTuscAc4bj8iawh//NPgbC7tdZTzS2GXBrJuqTVcX+6ZiAiArXkn77Kv11RVPlsTJZA62V8GZ3C
GKYPKjUSZZVy2rRj0p9a465JI+24/KWTD/XyJ3JG6n1N9uQ+kmvkv/+ZZ/aMKWZcshj7L2dFWgcb
ZahPuQmXiNHDH/bRf1sIPPGce5oNW4gZ56/HRdmRPTclRBTimrfOlYAq1aLm7+Mx2QS9pq7TIP6R
kT18yHzF3AnzQ1WSP5xZ2q9TvWUZUB2gToHlLAkCXzZzZi2dSCGdkN3nW9u5Ct4x/9DWek58O/u8
enYDXOuxQyIKtopu7LDq/3D7/uGhoalS/GCgYcSjGf7Ul+vQT1HWwSki5DdNrVOotQaZ0ilulnFK
FpHqn5xCkkKNBOdGnO0i2rLeGG7NiuTuMSrvF2tNYfkeMpT+pEImJ+DC7ZI/KC3/5VIxjjGYy9qC
0ocMuV/vlzS6cvQSZz8pV4I8Z9gX5uq42zdyjXTVubJ7fAta3LrD7L4utPAPbiP/cBrQVNYJb407
lEqJ9tURBzUURqk6rJm53i92f2NYeqGpfkvSpHomZw5VWAX7peiax0kQHyeAUQ+WhbjKyaDUN0m+
JWePtkK64rQOduMwoLCBx6Vx47LLEtlBTxi34k5tamy+bNc86FbTbi1rK0q3eLJ71JEYRIyb5UDP
+skmmab4rieMxciPxOGptklYGptks2zDo2ib0++3rn+YcOBjAgCGsQXmcdgtWF+2rtbX8M0k1sgb
MIjzmte8I4QzKCN7jbOelHLVSNZyVO2mzB/pSGgjhS0+RSkNTx1WnpE12RGLlnk9NjSeFLv3zQkH
1voPW73+z4fLpkpyVOZ0mNzp2pcPikVNUOBxiZQyJtrChgCkuoN6FTa2eoXo+eJOYX+wMLntiL/e
TEJ90OrceNRw2SIaIT3aPf4iekaS0+KZQ1jWEdGMfWhb7DUjGRX1+ytLaf83xEVuBrZqoEbiaDJd
2/z6eedJNUOSpv6q7NpKjXZi0INzTdgA38F9Glrhudzvq7TuP37/3r8ONv96b94SCxgOdmCfX58u
kflmTJiavKm4PX26m8+GEniN0WUPfGSeegy0/rD5/MM1Qa4lHmkMPOhAKJa+nB1t3gQt1NfCQ8mp
vkEUxa25XlV6Jx5jA08eJFB3RAo2t7HCPGkwVOLslX7X9VUMI6MuLE/PrHabRvNbiS35Zezq7LpL
YEU2vt/eq/MI8oo053++WEyYTN3mAAHz+7oVVZoDc9QnDMrICLkKIvABPJMvTQsxuNYzQp7SwflT
zSUvxS/lJDM2eklqLrZrDPu+jJ47O57jmUu4SiqNzVp77qquhfc13rohwZOObeOoV2De5zsAcwGK
2yg7+g5DBcNBNJI76U2rxvcIbt/cpAEaaEleyfwnA0cAyMXKrgO9qmPC7fFlBi+wrD8sb1hvsi78
9TvAMYAVJuEsHkr7yyqLuT2tW4fQNkzqxskxb+sxIbguUrbdHHPeEyLu+WG4SzG1u/QI+ycCDe/I
C0YvgZtPhaGOuYHnnW9MaybGRWlQnfrws/sSilY1+ecwtISH8nzeRnl6U2Ih6eGQUK1x7ccUPKhv
55k21urdrVFo7oW6+tDjIbNtTOWnVeKBoEUbRWA0ORfJKXHbu1y3nLsGzE+alqxgB6CwPhSxckw0
9EONH4LKTnpLUgD56XP/rUbPXuUzJtuWZPeoTbjj4FiRc3eV+VFz0rqnnugDIgJMKFy9y7SonA2v
MuLVYLbIFJhyNe7wmNdQHI0y/ClNmApkcKucmpvwUqKGW6X7ELhh7uw4v06zlYnB5QZo/DSUChox
shqb5v6WVq7c4NCdb9iYW28g6gbnKZK6xzk7kPg0rRw683Xqvga416GRgI/Zq8I6EmS9D01SvAss
c1bNIJ6gHCqbpmX1xfYm0+L8kPK2dRKMJ3NGF6qY5X3upRfSWOJbG8WnFxhGs0aZ8B3qV+B1E9bg
CeLBkFyhrkAMHxNdH2nwR4Fz8TbEdmLXaOWxL+BGxd1tA9MTnaJZ4tPrdztfKicHXcX9JUY/F5Rl
xxGY0TW2/UbB0ifOprcR1z1IlZ2/VvJ44NayedmvNYaq9ZjqZCBb+Zp54REbNtwBRsvYNseZKKiT
ritXY5roMjYXeqnjM4cr0J3nynsyjPgbF+M1bMHp4hT4d1bTW4NZ1lrRsLtMU3tld/CPROhldHer
NoPm0MVK6bX5a4vRMTTj2V+XWQd242M4PkbXaOoE4YpU5tSEDFsoa+CKNM4R38q5RgSYVDnrOgxP
UZQwiq+fktAYt43i/uggWFyPJaNzg/jsHeu/A06QESb6sQ60Y4cxKXkvxk/wj7tsckHxkvzUnZwW
RuyQTLdF3WuXwOUFGATf6q1VoC+o3sLSWlmjPxxn9acAigKWIKE8TUKmnSNLHEHhdyJRrFXd+QRi
5a6ns/YOA7NHqBygVO1aJR1ja814MGWYHdKsNjhpRl4AI3UVGrTyWV6+B3iz4xOBU6qewoDOHewl
YxmaBWFAIYWTcPMOkzSz42WiFCv9aVSIMx7zd4LtgPTIFy1hJ+2srjsi4pu3OsfqVpkTzAnSft75
LeBilTdQrerE3LRtNuyj7naoCdFo2E9ciNGbbmM1ob6vmnZXzdq8K+3kvsuIywjDzFinh0xnTKUk
JVL5MTvUydiuJ93p9xg+FWu1HCAChEZEKDuAZt/1hdeYBeE7w4/MRiWGfUMckqNI87+aZnuDF6ix
HfXwWwpZamWLol5T52VHNvtpnaoWHpFxaWJJQdhVDX5RCy0ArVLvjZwJMkZNhHNr0MYzxP2wYga0
Qu9+65IML34wKyTNzFEfKnYkL7UclMS45yLDRm8fab7Xp9wZv6jvEzaYXZzY6sGZn1XSkYmQy98E
X00vTWTKrjniIo/QtvYh3ZuNv6HYfAjzKcTKuF0L8jpYo1qCbPSAS4sPsFNB14IFOhrY2w9qk2Lb
AB02MiFlZCp0D7wBfrhMIMosC9ZN7oD+5jeYlBy7KH3Qi0MUBs+ZQT5F3ttA7qOycnKEybVCFKpb
rknjSNcxLe8mdodqHdVTwzydLJoEg8mwNJ5qgz8oLNzM7c9k8xKuV7TvrdwpCh7POWgPyYjXqULS
+ZoqxNpEU/k6lSR2E7bZnc1WvFhNl23DYX4Bjw5jIuOSJJowFBf4iWR9dDM1yk1WD86qUqvcq9wY
tfWoPDtutXeK0rwBaa+8OOUAgRINvkTkZKnP8ZHmHsmOTHjX0+iu0XC5zR0Xd2rrqY0n+5r7yz44
j+sxZCxpW8mTOuTaNh6e07YRt2VapCQBQ2UmohoUmLSKDkOQ9dCTkqNPNjgIikuTRC3fUlDUp3eK
CP1dHGK1OivJvdqCVjkw+xAsT1uHcSbEwPCBIu9nZjvN7Yh9WevX+8aKtK3dEzdHDBW8kBp7GjeV
8q2swPotr0kIYwZERyGtoQtbX4s5kDpXMyOpV0czZabfe+sW3sMus9CEYjh0GEK7OdQF5vVdCSHd
DUeIxw6Vm5XcjwV5a3YV9XCaEogXXfCOvhOpUJ915EC8WAoWJyEJk5Y4Zx2+IKGuwz0uIF0HMTFY
+bUpEp2pIDHlbmncMt9jqEiG5jRFr6VcGhW5jJzoMl5FtZ7DwIB9rEcHV+vOXUyevGEFVxyVh5ro
GhT3kI+H4AnLUUS5hTFsCPG4tsz8ksFaPWPv9EoXYK27LqnX1Tgc07pBtmqpV2xT2V2DrUWl87lq
PMTRqZ/LTPkegnzRbAOr+RE/Zm8N0jrbxDVxv9P2SVTPXm0OXpsMytowRrLhImpeNC57bDujAxPD
i5Za2VbYmPImijgnnV/stJoZKhbNOyNQ3/OaUD+Xem00IIxmaP3IZYu/t1Ol4C/Nv7NXvGqFeo3f
47jBKHQXErI+1/lrbk79oZUxHyRqoOQhbowsyjgvN0nTECKvdfU2A67bmHMUr3XV3mo24YJA4oQE
w2PdmfiUbkyhv08YGq+GUYauTLa91xkV8yDrj1bWQ0DmUTpHKTHHAMseJgr6vuiKV135SNveIbC5
4WCaemMzKCD00NobZr/OHQXqZSZX2wvbFvUvNARXfsq0szKCQwHCjHNJ4tgzJ166IVCEMqIiK9KO
eRYEfSal4LotMoI7c36XSd+mNIYjKC5iGGHap4chzvK3ui/ucxn5oTpgdWmHxzN7VrAJjkWZPuWG
dk8kw0Bg1i4AURu9AHyv7sXB0uOf6E72Vqq8wi0B3wu2obGfyontbXIg8aK2ztLA8aS93kq34Ff5
6zasLc6AzFpXjIk3YcA2ryYnnHCl8IrgXWX0gIb9O0wZ0HbHKHxFuyduF0Fn7oY3OHEjL2D9V1qO
+7w17NrGwbmLmsQNkT51mj7t9RreU6gF760hMEWOs30QVNd5qpLN6vhn6rQXHJ+NDa5zZB4Nz33d
acyW0kNQV3ifF9SmpJB6Y889bdphS3o3dWe7ziqSL8yJXG0Bp29sPzpzfnNjfNQbqk1rwNl8IP4w
SXZjMiREd7YbjjGx6YzhJlfg/ylluBlLmzxGFYrEEN7XOHKi3PbQnfkyEBFnCvKqv9MlPugT0ULQ
mU6lIfAZVsVumDexnT7jZEN1lUMkUIb4Yoz6LlPt7mI3/jNBxPYu1bUrNtN8R3rbvCqtQKcvam/6
Lgs2TS3ucjdw7hKneDQjvTpI5ZWuqzdDDDO1s2ROkZOTyjdTJ0G4otAeymjPJksoemJMd5rOBGCK
1IGMrpvMadxDjCxzPZuWf7RJmnML7Jw0Y51NRnuPLw6yLgWdb2rpQGuxuzFi5TkhZe+60PaiyzDW
hmtxFrXwVwmbScYUElf77KNjpDKmGU9HuC8q6P1pvw4tXJ9poYt7rcl3BSlF9Q1DX7RPkRJsJqzZ
B2nPrpItTy7Iw2Cab6OmXBtxuRLQtitCXHyjwgxxyKjv2Oa1pv0IoI+p8c+G3VolOy6xaGuoB/XO
RNACJwNbkUQb9nQlNyYEzbJ6sGJEzMIcYPmRakJ4KFEmpyHTXpiJyQrt1YXFsEoIxrNvp4Tap8/x
Z2NK0rUlFbyh3E0RDqaw0xz4D1gIlLNXaDPSMN3dIYQhPxe/Iz8nrUXTo9uKuqpTc+3Y+O13mpKk
B3RXaKVWadBRcAykORjufOoz7Zi7Mf0a/u0U9MVuwCy/jiuUYt1kbxMDEx2qmME6YnNpbAxg8rXR
xFD88uHkNxarCkXeaiLyeiU/aVHMwcHlme51oom6BAao5fN5fZRWNQEuk34X6rhwxDs1j27ImdVW
Jeha0ao/wsK4LRotWOP0QN6fNgf7XMOMiYkdZ/QzYKvpJV3hr3orfBz6tS6iEves0l93lQ2r2Pyp
Jtabqo54Mqi+sdJiaJ24a69gzV3ofPKVU7kVavDoNrOic6xG/QZ5Dgz1/Hua+I88GbBwhPoc2c6b
2WGRq+tPJlc2oxILM6XB0St+FIF/Bc0/2qgR/Kdixfy7wMPFHHYQiIPgO73lVFcvEI+fo7K8bVsB
6aqu105rVscEb/41jVF0gOSFHGT+lrrm9yzRL1Vp4w+j1wSEkXa7MY2jXVfaZfLtCtcM7aBhrmKU
ZPplpHbAFWoaTkschG0Ov1QJGW5G5HcSA7SqczQqmY5ktEjVo0KsMKZjksiofGtAYqxtNNfBoevV
Bz83j+RIu54IMhT2eviRR/60Vor526S7/crJ4p2jo6Mxst2kBUiKQswZ6O6OnLlbU2/0Kx3nlJVQ
SKzOKfpEMXtq77oAq+lr1SjPcOgxvm3Nn3CYNpnB2mGf8wvze+KG77bCdeW8vpqIFtWpR0BJA1oP
n1aA9DovHQvMUxSFwaIb7TLjXrf1Zk8Lfm9AHu9gb3kihBLeEfns2UE0empalh7p6Jsga9RDGEV3
U9O+Rv2Fo1v06NtNEg8PZTG+6LHGGCiOK6J43WNeK+ekzrGwCV8UJav2IQT8TU/WOQ0fWQBdU5Pu
Ju6qDBZ6Sqlf7iE+Oxu6Ti5eMuwxU/exeiaOAkPzqbW9WXqBpHl05yQMlALdvp/AlPciAn2YbEyK
qyaC38gmk8mobZS74XfTrJG2VGmwlaMYwh3zGsR2vjj4kXjVlChrdk2VTsmaef2V0UW4DcYZKfKo
Z7FA628ToQ97PUls2GwY5oT6zFnk4IYBiw2GVu6zFflyZq70N2a/D60Qa/Msmk/+IbLN5khusEwg
2tgGx2PoOuSB6P2BwIejwtQWvDh6qfT2p19TLZm+is2fyTINv9djTRXXCEKIHP6DC0eOl7D9s0iq
jXI3Myzdlb4Oq4mpRocN5Mo1CDYTTr8ifQ+5zmBjmJJ2t0nRH8NCdLuqLQ7D1K0xPC4olbT0BAOt
9pKSZYS4Ff1ZbPj7bi4+UnIajqEQ64C8Jdx7kOuPoflsxqDAs8Z1Tv1vFZNtz+44aRC1QkROL6bG
QhEBDGVquH2rCnPV9SkClLy1j/7UbO1scA9kM1ySrnkfB8OLy5j8jBE9pdHpYldFzc3/cXVezW3r
4Lr+RZxhB3mrRhXLsuUa33CS2GEvYAFI/vrzSGvO7D37RmM5yVq2SAL43uqSyJBQ7rGLuTirzLA/
soIyXKPNnc2ojXnrfwedRIxLmsiOEiiDaSMfDl1FAJQhUjRg8tNAr7qhVqndBF5yDaSLcJW2stiD
VKs6HHqsrXXW5ESAZdUWN/smVILNbZoYZyjbIu7sIG8YUj3oc1pV4BnBLWkJlEV3AQMqQUNZvqO7
89qT0SRZ2Y+ldsElbmNn2H2HCWDfKOIvx0kjVdo9867/XfdoFnTNrzXmyTOmrPdyCrI1oX4sZhMb
VSUKc0vO0heBUixE1mH252iZDJaB+D1dhvPYlFGgSNQvQJXcIVlnbfGOIO40VCVXZ+QSOulHYMFM
pp580F8Qyoy/Xt1EqdFsqcxOVzhgew7ZLQW6LFKCZM9NL4JDHrR/wAwOyUACBfz4dEvsZxM1iGaS
nVFsOxnEa8fjA4n1uMs8gPdyxCvZsChSR5+v4gaYHM0Dg15LjUqyIKcpi7d+qbYOOeIPXlsfZnmb
HUi+IDL8pi40xDoj8hJBGfW/2gLjXXp7J5k5iCO4tc6RRzi1Bm0qLQffeCESpttUDuhf6RnV3pwd
ZOScSFWMLWZJuPcLr5ObZZyw4xlbUVsvZWglx8z2a9jTsVtjsYLVVMu7Fum/wXc/wEeiwbO/QhsP
txv6FJfgSWBUM4h19kL2k+q7TFQUUJ2wFrjb1lrio6H6dNXbKUG/7g9rqgRK5KKh1rEvJhMr4d+E
lng2I498H3VDCT18LbdHGJr5qlpGl4Ojd7UzfpO07w91rCKZujQ9xD/GrBtKEGqBqyXZdcYYrFN7
OFIlwEEn4ZRjgluUDv3UXTWhK+mINEoH0K7b9ZDuCE9K4so0jVdtyTQKLfnqGFl9ZNRLcKqV2671
bmj6EBN/MZ4UxUGYQW0KVEpy17LMuPj0PdrUjypCdbZ5nG31SKJ1PhjL1ps5wNAvTGCUw4056J7U
J+BJ3VfDCtkqLUzXCbG2JDPSCER7mLJfdGqnD0ndb/1BRvZUxSwQJPMs1nysCuMjLD58+TredNjl
4j4LSwOyEGvVeM2h0tMHAh+KYTv6IxppbLrJOZBty3eS7pOZMl/7Km1gCro32dGCpFNO6+lwXmLj
j9MnxDrqfIuDWmO9QH6c9+RIZYnodvXU7EuBNLJP92Diknl8eJNMY62n+6NoVMWyoHaiJteHiHTw
E/q8QvUREpVx7HLQwqTZtALkLx9N0iRDhsowjkrTb9l40TMEcX6GjinWTcozRS7j49AOH06Xftse
XmnfQSBdScc/ZCUp8ZPO6Hkb+VTSR6PqX5oYD3KIvilf3hwK40O75PLHzvK4NL1cJ82U7rS2dgHd
2j3JUluniglu0z4p6gLFQuO3f+t5TveEce1EjJERzZS3mknHlAXpY3JYldJFRD5x1DPBdWuLcq3S
gyyoFXWkOCMjS40Pvv1rciUJ8dYyrGou0K6sl8tQ3xDJ0Pg7cFaQ9E3C2TQBzSKlXrfqdmCSZC6U
IV6BSqpP80wjIxtvAo1SFaACZsitcmso5SxzogrpMixlssZJd8gZyiH4Q3wCuWuuGEuvRgHU48ly
y+rC6F3VBiQSlCPqW9jlAnlzSmNG6ao3sCy9ijtvjkzTEiu1VH9p30hXsh6eDfcWUGm3TBJViRa/
cM21ceFR5Jw0A69z/wZ6CCLfz6ut21sUR/+Zq+W74QqspUXv112hnblEp7nedLAXHTV6eRWNARyk
hoMb2x6ybe4KO4mTzWLnjHDMBcMQ50S4/bZvyXpVaMU8TvkJGJMzUs0GTIPZxphr2AgHvHVq1TVp
552prWaviinYzk3YgsBaHRSU5pHty4jMLixTeimj3B9SvOqMY4Hoz8AWTSRM/ccICXPP0gW9MPfU
LOiVQg6Op9gPvhmsWK1d59yVuUHl7PQN+1u9UPmD2Zu9qm9ztgCXpakrPPvdB/VV9loP5UDvaTxt
QXODw2y111EO/J2yPHah/+INWJ+DFiRBpfNJ2Ml3qLs3FeCDyWzjiDJwBZZWwSr9+IEAlmw+3IBz
cRq/4wv47g3jy5l1vzbiuNn5/WmexBgl/Bp8kKie3MGjJTFADsM+R0lWwOjd1gB/jeeQy2EBdCXk
VC3tLleQjGNSF7sGs5Cn3OpkLWQU2JO/RQDyu5ZMCXZynnzuOI35Oc4aF9tZzPM7V4+jhQwoaNds
6FefWYTmVxo6htclV7s0LcIjq1pkZPiqdHot5Y2avmmvg9i2YDz6H2oCzhTTyZ0m3TGTw5GY84e2
5gKVNibKABlUnC7f5fwoukpyp49sfZVFQJ9J4LTffvAgcR4ofwihLvipSVasEja+FNnhxgpumpxd
6dEUogSURRfO/sbq3LdhGjll1qxIbNWDis+EMv8sfT6sib77nkEj4ja/gaHOeRmLp9bp2p2TGlG9
BOhpCFVfdWR2robGe2gnGki6JHxwVR1uLMmPXk8fapAQiEOa4MtHH1bxqKydsacpXGy7efgujfa9
itt9EeYJUvbk6FxM+zCF30K2/B5YeEesWiSu7WJtXePR/aS6NN+2fAagjceZ+9bjeuWzY67y2rTX
s3YezelLiIZqW8twVzqMN0ptqaTjJ59+1xDFpNiSoUREDJwzqRHzX3cemIfB7tvAfR9s75EmFf8I
kUE6TYo7sEHoWOT7SeTJQ9ZVeNVuR9UOryohMywYVX8pUv0vcFikGjo3NrEerp6zLQ3K76pckd3G
8+0jjMEp9poGBH/OvK5ri+RCWhkBaQJGJkEIAoHKPYkKBcZypwo3UKXdusGfvwl7czv5QJ1Begl9
1Ppc1RxWgh4qt6QPzOvdjcyDl9bvAFpCvU1FNxK4XpabLJYhuYjC3OjEuZrzYD9o9rMW+x0n4trc
elX/EUd2n371lqEjNxs4/xVK7/IMU24fVy9ycpaNC9y11sx61lTEa99r3x165dahT9dS2RBvJg1B
1PIfuws5FLUsNgYFS9TtTBGjIsH3spIHmUPmo3zi/vTxO2Ks2mLRYiRKu6fa7uvt4Jjxms6MDxBX
N7JFAjjqiWJrMYCv4+a7BDPe94DGK82AtrLbdrcMkCwGKcEZkHjecOsNhroI3xCbWQBeVoieGRtM
bv/a/i040m1cIkTWdshxhcVNAoaoT0+z5hPM5m1MI//2F9gDr9V61bfVCSyIo2IXsCEzHN/CXKjV
BN4e7FNbwVOVQ8aPQk6ESkZ5ck3HhW4sErhqEgUsSWCIE7hHLvrfuS8PKLlJ9MkZhcZ8kybEPngO
KUnUD5OcDVg8aKQXJXkKiyXXQeXBPvXuP029yLYsJf/K39tNeBgn3W27FNQq38w94ywFCGplHyut
6/WsNP9Ml5AYMTnvhli1DZm3dj8TY2Mck7gDu5jTzVzmx8ACzBJOcWE52JDrKtZms1R8dtyVPdIA
/ME+UMA+d8GBEyrEPOPD7Ye/HmgzIEG4QHEanwljSRUE76MRXwKyM5EWmbuq6ZttlkGXdXZobeVE
SErZjvBFIWqHRgwPKdttZrRUnMqKXD73ETBxJjlS4+4H5vfbfJPN498JNrkGw9LztzWwinQ2g8M0
kRNbM9p2jnPjss92meiVNkvyURf5SQz5e5w79FJl1BLYH2KeweLs5p0ueH2QTUEBqKw3BAtVG9JR
XnSM+5ZiX6a2TBA3iylYGWRR3G6hURwQbp8n16vXtm8eeegyenRyHpeGILMk7z+AoJ+dzr5MYON0
jr/HbjJtYhbjNS02HAQmzgn4RrfAoGEU9BqWsPnre/kRQQCPuhAPOeoegKc5wiL+ojh41iW7+KKK
cAvw8es37T/rmakvIjIXS1WLo20289esiZ9nX/7OOnJD8pgsHh8fB+qjWxS6az9D3fkkYgbMTfVE
S1hKqmuaLp/eTDRM2gR/Vc0w7iXqMKnwW6pbDnj/0fWxtS0z97NlFdnaA2tSLOOLjO0NBTS4ip/L
kiwexSCeWw3jodpzLk6y8oNamvYYNP86Zn/iQ15N3K4HL6/fTIXFMQu8B3pIXq3Q+ER9dmyVTbqY
x8Jc9wDsavI5flbT89z0Z7sz/X0xAtWpcjrjHV0p+apKTidwvGjnC8wKfJxERZND7j4DcvnHOKmy
1ZyQdhCobhPfG5vnZUV30M8wU/E+5OHVzkHNnLIiMlcVyCyGiHbMjHjN6iW3u58goW0XhmCLqztK
a0CHvjclhiRuN9I62MKqfdj7XZRMng8gmbNF21RGLMuzmBV3bV3QeKN/e4VdbU2jOVklyS9US9EB
NOe/mmJ4VnHTbOjYVDsjxmfZBOW6n++jTbJxmnhm2XHXwuncGxWHaGDuXizzKovyy6u7/dDXbz0p
WkwdDstxfJpRTq/Djs8vyDh7dA2ozo2TWo30t9Cnqt4FnABQUUVffa1ZDhkHpph8jDxQB3ww2WtD
Q7hZzagL6+e4h3KyLPnbbwESmxqBmud1a8pEuy2+b3LV7eWvnX4rqA6CYjlGVe46HdsXoq23bY7M
o2IQiJkADOtKzfU+B+vlpOFz7JugCwPzQTHmeTO7BnEf3wUR3be+ELaFIgMcxOK79M/txATki7NX
V0/o4FD12Iyq3bxiBohw60ZhasrtOPj7xYQrmTlw1XH2mbc9EyO4VeiW4G9C1CReHmopvkaL+ayz
lt+e2FVx9zcIQapaa8g31JM9II+ZNkydJG/n4NmlMb8lpMbuCohDqcKHMR5admo0ry5VrMUkTtjO
X/IePj8EdFgNcXH2gEv2rp8dKze7WXcdSrpgbXOHRpGyi0iZkVGjFJa9AmUP/z8y604uqUmFC77m
9fJdEZ69TQ22M3NdLGwQnsjxGitx7NvvzKUPjhMW3IX3zqkw3dbCnNfp7B2mkTDDvqUsqkBEgsU9
JdKVqHeiBvDlKoWSo+8iotXcXRN3z747kYcb2zsDGT4f8qW/Jdz5I6hd3/yeh9yC9WEdK/P0bfSV
cWQPJn8Kc4wFkKZAvru+cs6zwXPmgYy0ZYCuHw999rcvrKulG8qeG2IQXIoVU9KIItjjnzSNc7Ji
9edQc60Ve3vPPLnz6/z3taoCjmqCZojZWPsxQcklKa3KHN8WCspX+h3ZZlOFDBEKv42xw12fbZu+
rrdjyzg8xg92DGbmwB51gbsvw5kzjmPQTdCLVRrM/jYLyUavxq/KafFiws6s5DD8STRyJGRh3K7f
Qt1KfAbhPi6MO1mfP/ipPnIQJwjBHrxtWmbvRW7+TsKiWnmG9aPxsq88bU/rJSC6yGgXvC8I4tyw
ZhFjO83nOd6JqfmcrfzHHFHFiIFcP1mjUSy7f2A9viqv0syP1Mn1jCjs46Hp75oAkcIS1gAssJ8r
c6x/jaJ+di2181WeEWkDfVCUPI6eG28V3RZBsPGlQ3pNW0aeQlFhJSF0jY0Eb2RStyucpFZn/1DK
N1A4TWIsTet4RhPDfclm1h/ihjfKG9/HvPyUBccHeIPXtlgMNEgIjydscOAxILYcL0htTiIv/+WI
W2qBX3yJCUlJBqIHxvBuBi2kD4v3xhYsmxVVMH1OSHjtWR3/DWCFBiaew1ZZrFu73HdO9hcD+0+D
enPMCesZPKRwo5N/KKecn8YtGuGJzk5rWoWpyDcqlB/d4pHWE9flxvAr9IQICfCs3uRHzqZljLo9
Iv/arP20aNu5RWg+JQqUnqDhqJDqZZLa2kyOUuSK8gSQzc917J/Nqd3N1W0Bo19vEzTjTxwK+EcE
PYc+cCIz61khkZJtKIn4FS7mySzFAx1s3nnKKpvwVfELx20bje18NAMvsmgGaegTRGX0Ry7uGNVh
Izfm4pAP4wRbrcj9MnrO9aqrrvZMt+gw/6WA0AFT58IpQMkJg/+KXXknOMOvp1SSOEFfw4YM2GE9
0bkMETkRVBLfGI/5tzZ9f70gr1wDq+3YN+ldsjlfYXeh3K9XT7N6bsxu2DqxiPHNy7/WIN/N8k/m
T/3a8dXIijcjYdAD+A28VNWgscuRDDQW0qlxoZMABg8gLjtZIi4jHDko5aUTzR4XNfea+kag+9vQ
aQ9JaP8hH6g49mawPNV+bT4pJ31uLOs9IACVDAldv0ze8krMdQkFZrqoNvWx6gkTsSgswf+cXwj1
6UGCUeiQPEeYXdUfZQdiO8XOZUz1S2HmkVMvxi8zHZ6bMo0Wb2k3zlLAdOF2ir1UPi5F95DZ7N/K
C38FsZ9i+GuR5THU7DqLkx7R1yDjDnUK3niwwZ/AdVEWewKMNPBGmCklo8SsayDwyr9MVDyQSfVs
GWCjbjInEO2yf2+4sNgO+4clnx/RKxfPfZPsIKxPJrTyKQ37bp2ZOefX5cOQQGZmOidcciRasQ8u
G0/Lj+BYPuXGC/FaD2pIOa8HoLpB5hxNL0fUI8S5XrRBpz0SDDqPruWUh+sGsfM8guYrilkPC7HN
iOYWMu29gNJrj5LdwJ0uk5i/ytE6TzaGxTFfPnodyocAKn+tEwplMvtPJ5YN+cP23sd930gQVoeK
+jUWpt+eiU1OIGxbS51cR0DhztBbbnzkgPWDXJqMvPssPbnFX6VY4KUoLwKfDmtwTja+PQ+bDsDX
fkL5GW8BCA+LU6Tr7jJxJD5SSjwcvVapNbTzBQX/DXPNnE3ugXFSmNjkrKQ6vhBOjw5cBgRj00bd
LOV4rqfhjNIbvYtbkVseRk06Nwjua6x87r4v1NkM6uIyLnLvafE8jC2nvsIpjmbX7axhuXRGZ56y
uSJyGESec2V8rNpJbGICm2h+p66sBDO2CCZH7Ri+5PHXNBfDsdpXXXcws+RVDuHVuQW+NEMIvgrt
0Y3LXi4JaoHZe6qJ827t4WChv5rz+RK4ahfH/RzhyZOH0AA3GwrvowL8Jxi2QXNnlAVt8zfagb2v
CsZt1WbOm2UTI6RFnf4r2p3rj5/AltWqxJJw0hNHNaWrfzrMko2ZY5y00Z2s3IrAjHqQT90k7b1l
ZLtaoCbNtESXwtFqU5EgtU7BaFvDS+DLECaHXvx3WpYjveHpU0OSBY9F6u/HORJ8sj9BZ12Dzl1l
8dJfLUjf6+hQIx64tnO8vyWBQa+nCqm4FzfGyU5MxN5NwqUucIcSg26SZuv359ZMI9231tN4e/nv
+454asU4nzqHohg+Jw/SuR0fqDbeJ7dOpkpO9ArJMH0JSUIGgrGzSApBo8PcpPRJ2VXz2DaMPlY6
h0R48FZMZrIj2ISY9No0bB61mVU1LM6s287j/WUQgEWBmwB7QwQ9tONbrWOOvUnaX6Ysm9AKOu0V
DXrrarwSU5CcjDhY3rGiEcpbx4/3dyXiPRVXybMezPVwc5sUsb6wgbuPGVjJa6DbgnWb0Ob7H2Zu
Uh9y8pJrlyiEqfNeBn9pXkYXwoI3ScvWXEkyU/JsU+MrvTpObF3Ntjy5idc8mlZaHuKeSPC06t2o
Rp+BWNWbnrqXqoMN1SR9pgM1y5iD6l/A4K9KS7Gh7CfcjQQpg4O76ZpoJXlg3wfevrvckavlRD7P
2aqmxOLU3zjN+0uhZ9hN2XqHvCeanAR8srbc7oGeve7h/vb+Uo3umX41KC9zBBvM67V/K6QPB7zM
q7t5TEoDGlrEJJrM3bP9i5bk4vleJEyRShjlGtuX/WsmM5i6FLJFpuxzal3q5HI5HjVlBp+Zyckx
GCiQBrV6mjk5bvm9+53v6fLkOfCFTtr+0UR3P0qcHW+91f0h+KZ4FPMSEkURqrW7aKZmkb5X8Aon
1QQxcvLAf0avffuT+4vse/dUluMH6txvExXb6zwC0liB77zLMqs3A9TfU9nqPvJ7841oxFtHBXI7
DGDNzgUUuIEW702QoDHDRLeeJiXnVbfVyxJeagCFC+gBaTQXYTXhBbPcsGUIqsEyTOeEaco5+Wnn
nCZ//KY6BAjZA7gQtnzN5rR5tETXPPbUUtbhGJ6q7jD0CerMOU13AnL0en/pi+ZYTy0YtVkO16mP
cfUE2baKCeBGzeX+KusIJ+D8hUnQ2NV4Wf/7dsH5TqAY8wzzubNK+ymbAaPCaanXCkX0Zgl5ptBn
0QUpXW4YjBhrA9DxLbilzhqFN7y3tybEtEAusxRr1OPJg6wr4lfjY4BB62A2snzP27o7KIwzV2PJ
TpgEiQysDAgVSjcPFIXtqKbJr4aIxS4dnQmKkAD+BpKUPQEpDZpQvS7S/sPy6vAfOG2nMTBps2IL
sIQ63Y4FK8xDCzCRry+F9H8AK1zS+3oykiyqz+5PGuct7wXwpHSt8UXkVXtpqPzk/GydDORAkvIJ
vry/OIWLGX0uMT3kRRhN8YeRBvYLU376Zk8BNm/SrJrGophp0GpbBriXte7If6wvaaq/XWnTlK6m
cSv6oTq2zfDXNOF6ip7TITEDVJjN42sV+uPNo8JRXgxyZ3cN9Q3ayx/saYgq4T717KhPxeTTGWon
/d4d9fiCMpBGHntXumFyvr/cy7bvX9WN/qYRSO793spXopDZH7xZ6EpZW6+Vk1tHNUw9h3MneSpB
EGHHf2v0M99mWLOUAuu8UCO2RL5lqghHbL6/r8O2CKpjgmts1Zmlu6sxf2/pIntMOuVdcXsmTyj4
f2j1UI86HcJtQvaxgYDvJG41X2aofOYJEXFSrSJjZn6jHRXFa2PG0X1x0Ld68UVzEaHedxaKHM8E
YMed0T0LryNUfgr7I3EB6Evz7t2uPURMIQf6hqKqz9hMs51MpY4MX2WfIgt+eWVT7bxbKrPXzv0p
qdr+5Ny+SmW2i/EEPCWM+3DV7S8h0iFCbu/uQoH2sJ9JESkCeMRx0CZ6Rae63l8c4X4YqGNP93f4
iHick3STs/T99xdwMSxRYPztYwcmlV370WgjYpj6C21H/cXPCLmJC/enlfXRqJq/VZuO0NZZ9jak
0y0DQV07IyGHm39yMrDgb4IunzgdAAzp1nT+mC6Mgiitby9BQF9nBSJ26U5PbtEuj2qGmTHD5stL
524TlpPaytz9VxKOtEkVhOLam1B3xAPFS5PoyCGz0Dd2LQWrGtJu17O/g+U65KMq81zfXuwCrIow
Lb50dZ0S6QzGcX8bVmO9g9f0EWWQkaKWNoXSrsuj8m6mK9FeMaXlaHBkHBGmVazrLkCxc0vtmHBi
vNgIoSkeCKHfaON8UbOdne5/RY2CdCUflQq3Q+N/gJ1+NIHd/2mC5pUkwhwS4Ow7Y/riuNLaO4I0
olDE/spBaLRdPFCd+yqHZgI9RbcLW3TMbXqlnL7cO8hp9lkX3uIanGIl+iedlvMJoFwPwCa6f/jv
Sz2pXWFNDp7IFP3ZWFjvlZjpJE2JdLIazuRWbBnbukJTTIeZ9V7SrlPFrJuFwxGrNoso7MUVYiLH
BQZ3WFfApX1IA01ZQh1nlNNz3vNfZmCaR9R/5zDu2oj12l0ndjE+eVN+1CY7ghr0vlReQyGIkW4d
85eZd+MjeVheT21KTb1x2/2hVtyIjKWf1jIIxgeipPyN55kLBNF4EOH07oSy3hclBmvLLt8QhBia
HhtjJheU/h6gWKLFKwbOrVNj0w55/J7G0Xo3eg98d4DBnsWIRKZP5bGC0tcWR+JG2z8unuBtSt/0
CTW8eSqhO3rLrR6VMVVkpHIyKfLuYFNwsfIN34qaZMwe7i+2UZ8UXe9RzhIDuRP3u1nlnxbh9Osa
LRzoLbg/50frVLcA66SVs+u42xLr05ql6afDWRMtOrvkXsEG4nkXCoRhn23j1CqTCtmyjLediTrd
JpHkeQ7qyDH1mfPqFDm+3uZok8+FcLl0rHMO6lwqYnJa44a9Rhb/q0xoojNMgQ4PmldMaBF1NsSk
bqr2jEfAPDRTSy7Y0vaPUukWWmcuXlN9g9JKy3usR3S2hjF91EAjf2rX/u+L23eMBhA0S7BqYOyz
dgsawD3qrpCwxek6Yj9DrI5Wclh0STgKzjyhaEIm+41CUJ/fQRbxCyL53cxQ0LafLUFcp55pmiqc
dv6cXPOgsItSlIQS/V7D3uXiY0yABpgCpjPn2ylasm6k0awgKIIAzlUxlN7LZE3ei2sdaY8xrkUv
3l1sY0yQ4sXxswrABi6isohRx6b3q8/BPjOVvA6+PVzaAR8cd+HL/QW3yrMuDPdEXlOAvjBBkP1/
Do/3E+T9e0gmBYKDH6ms9hk3J27ErKj+FirY+3Q+7YZODztnYm71vew9vSmLQ4tPmU0kfsgGSzi7
1CZ0wr8NAIrl4rEwhz+21XBZb5EF95d4hmefQzp1lKMv09z5O5ozYFtn6ZENrqtt2NgnyxLpqZuF
2ic+uZQ1uB78UjXs59uSRSQ1XSTOii6v5piaw4MeFXMIPBpdBtSThWh0YnJjvvKl36cdl2UL59Lv
y76eNxkC9C9pWQe/LMK3qs+XQz1mf2qvOds5u7CplHWxAwPyOgXAyIf5EQ9sGM0TLT5EjZokz420
IgaE3yLeTQ73k2VrpNMlJ0uAh03zPx7BAH308XSetsNjoPt4lVicBCtkR4fBBGq1x3lgEMLkM3c0
BS23MKSC+09ZKRl+BsrZvjEbuhZlc/ak3JmunI/3d1YxHkOzLM6zfAGiEU/5aMfPBgVXE+JtOwsF
HMACkejl1lNHjcY2LEa6Um5v798LFVuGVjdT8nzL2ypbaZ3GfOBLxpXfrT3XkQuhRb4oL43vN0fN
T5CmgXzoh4uRSg53qDFO8zhYqJ48uu3CYDqFLQSsJDuL2MLROaAZ4t5v44k+4nGuP/h44MOb+SvL
U0o0yrI+xEpDhvqQydq/ucP8xkMEO4jX3NcPDYjeF4OPjZ5Cga2USIUI/krOtE7mehUMaXoWJJBV
vc5+3eLlK9OqEWuaVTSQ3bvvbL9/aUmMXGFzpQ22RSBkNASXZq17nPDcwUkGtAn4haAexEl3WT9h
pql1dVn6U4xz8t2RWLtLNX/1DuaupPXnQ+pN7rPfhm8ZtlWSB5YQM/PoP35UYYhowvIgHhfP12cw
48d5yLCrj74u90UsflAk1rvRSewThrZPhEhINkqV7xCxMa6qDPCrX6j/c2N56Ees4l1Q4mS1HNvf
Vd5jOCbLj0sTDm6FJHvkUxmgx6W5xwL7VAuXFkEZ17sltuptgy5jl/qlOEkcJkA14XLLT52/nAG2
Ppyd8VLASF2Eyq+uHsffTRs/WnPRfnmWYiMPAvc6uSWRI+U8U8wINBEHnh0lMwKWdGjNKCG3ZNfo
cLzcvyKdR13ScHnFhqaPjQTuFD4FR10d6HO/2Pqh6j6JYXUfSfHv9p6v/iU57+5YwP37SptelKYU
rcMaSzg55ExmAy/NPbQkZ1Q+dY9R7///kaFVuDWJTMHZLuyjixDvnoxi3FaY+1dO5qiIJIb3vk3m
0/+8LKr932/7goBZNZLe899fyVBHtaGkAuKGVdx/tPtP6t9okpRo7M39D8aMw6Bl0dWoZXySzaK+
LId1qsBgBdlTZFHiL+kp7ob5YfQ7KH7cPCig5ueljKfnapGbRo7pJR5US/D370YO8jmx+fPJ8fgo
jYood/6il2qPO9gmx0XYxTEghG7tpE8Sov6hub1ktUAU9z/vKxSAoV9eDMzwv61A4F2QXf88hKCb
k+opq3NQYC3psiWO79u03Nc0w36r2EZ3ma0Pgev+QieDWd9FmxKYpljnLtZ4J99xO7NKh16xknaW
7QAPDobvvOT8lEnyPNqpeu2N6SuDohi6GJWg3CVsaGfhhZ/Q7UaUTtuhFe45pG43ItQoWLv2hhDS
Zd26hbGvysl6nW2F7w0CWVZ0sjpT6e902zww39yOYjljWVEvB0vzyQdu86Xridwo5o59MgwIyv3O
ogZw+NPEpb7W+Ugqa14eTLsMtuvKQFCNcof6OhiAk3nrYgwDxNBmtsQPDrliD+HUMW5XBcl/vENI
RTGSeI8FUhPyQ7yNzji4at0eiy55anus4q2VUhgE7pfKcTm1GOsqM9uNElGlOZHC0Akab9w2uEh/
IUSGwu5QLB+BBx3oOfCDeXcEZvvnmBDabjlMK29I3tuqtFjzp808jGgoxVBsnGSSEP/dxEjh7wZ3
CjHgCGdDhBINZgR4YHy11yVanG73/xg7z93ItXPbvsrG/k/ftZh5cGzgVBUrqko5/iEUmXNYJJ/+
Dvb2dQR8LmC33ZJaKKnIxS/MOSbVDVL0CG+5xkI7yY5ZFJeMwDBzRQRb9TI/Eb0S4ZXJW7/S630R
ph9O397kuKS1xLsOjfo5xiF8K9r83HnD2bVqZz3YzKx4hOGH0MpDzfABkABapT5YNROOfWTpA6ot
oR77ZYVitsiAdOqoTZup6iqZrSPb03kVIhBcmvW1qCf1QON4E0LWW6ZnTNSFujdL9iiNjDHzaJ4g
a4rqIxyvrAQVExZU9xTPPLGI/UG7kXX+3ABYVn1mnNP4uSlJ+pxd5hICdVotLL+NiR+3w/Curlns
FmxvGCedmENf90sycylddXRzHue4ZKA7TqbP0b1cncYqiLphE0Ad39PFEIpXyu/a2tkWUrKx7Yyr
Mi8Oc12w0oZ35TuiumkJzJq1sDsHbfNZtvG7hr1x3Yeq2FuRZdKAhy6C5TFet439MSYxZoWhafxh
Ug3+s0QnWXuLArimsck/w9k79VWMoh9dJGrIAFtDhCwgT7kaZ93du+6PPUzfPOAZGejWd/Ve5+7L
yJQMLxSz92aySXNR8SYNkFFhfuVpZM6YteqEltjmVYpXYvvIM7Lqm56FCdr5/A3054TCU/mjnCny
w2ZcIygKDghWfK0msa4X1S3LU77hNJ1Qfqwpk1zMADV7onpuj8sVVGjJUasb59BnqDeLwTo13P6o
bUML3IKa8mEJ2cW73bMukTUkTSLK0YwjClmcyo+u0m/HVBS7Ka5fh2IiI0sCHTG7oN+g0S03Qb8t
dNe9wE5k99jbeLp0b6uTvuV1jDRYDdNfKTJiZDrssd7n2zlM/b6Rl4g30tfyKCHUUtvitoCn0Fvt
e1qDI0TGjuZlfm70ctfmi/fxaQBBvkdn6CEyqkzf64t7S1ntIU/CSzrUEFWGaty0JityJ2UVyDx1
U2Um5+JwL/XAWGvK3pTB+GJ2/ckb8p1qysPQ5jz+u1yiARma1ZhgTCX0eZV4qL+EqyZ4BJp2Gx7M
Lsp3sUbKYj2M89m2CCPFLnVEMlVs+hbDsKsKf4iEcUgF8g6aNp8BnbENVQdPghDmLjMeonEmkdy1
t3rZoKCJ9N63xwHzq6DJj61tZXrnYdB29pizqetUzGAouKkrGSyuHwvZGxsTutXLBLk5oCq+h7SB
Y91rcf55T5MinCQs8Hq5yl7bXv/mCdqz1juZttntQ9JtZckOnDubh3isdehE7XWVhfNRhtEhU0gL
pIQ7MUINX49NQSZEGaFQmlB4E4x2cgP1jmgmRb1rko5VrUMFqR97DS4EnZ0drpJgFXTuddZosZ/l
LZ0rtoAe+dU06sikjDrZZ7qR4TzjQETlhQAQ33KCbIBjjBOD6tKOQdbmXBAOPQk3CWx3bwo7woKt
8wTE9az3wzaZpB/q/dPgGcwDwfPbZgUmoi4vQarMjXSscasXegHfKcbxuIz0h5LdUNYaOL0Vm1w7
6+iQWdytOS7weFBPoK3EK9ejULLD9BgNVX3F8u6lm4bTVAQaZOrq3WUXUy8w+eWZuEkZcWu4Tdlj
NyESP0Xz/JqnyW0a4UPrIXlTE3x0ps0CpyJ4nei8j0ChvM6n4sTWfDep9t5w46OphflmsMx6O3VH
nKYoSicmzzBCvJPX9A9p7ryUEwh4fXio2jpC6mKhJMoc1kRddevOpPTOGtuoIa9+siDzYbATcicH
nYNuU2sTbsMGowUjoX1eQBxgWUxNNy3LEdqcMnauO+XAGx9qsXXTRUeR2EAddClvLOSxKxOjyhwr
lqbJuHUsHReDmey8UuKD5VimuYdlyv+g26AZADyu10F2kvHXZKDE0XB0DIXm3kkH3n6A7aOcBX+z
b3JO3k2spHHyoBgjEcHUjy9zO1kTQjgK5sKjx2kQteYdK1UTRT3y/MbwKzt8ziI0tKH7GGtUpSOz
M26TYDyQPslktVu1I9vSMtLemoxyMvFwBpup8R1bzJ0uVTQG5+REqWtDWY8Qf0O95fF319YNHW2M
ZyK3fOBhiMBgtZK/yEnloTeP3bpGEBz1fizrQ1qqkHuR9AY3A+GjqefSqpvnVi8eiJq5j3qNdfYA
4LfQDDyj4XWUy5kn2XTqCxTMVsIO3Z26Mwkh1Zl61MLH6LUHDTuVhm0Rre6yLP0wVELJAWEHcEcf
UPKXH8SiVLe1xKDXJWT8eCGxyapgkJkVuT8s/bERdPAVbNfvJPp4UvY+vFjepV13GaxWHkJjfGtg
HfepZ+ydSL7Z9zpYtBtn9FA92LCM6El58sjbGbn5xqmtW43w3DGfLdayICriK72aCX0PuabaJvYN
RmdrEn4WRz32yqgXN7BZ9tV7ZzfaNQ9j3JcWLIBoXrHRoy2oGnuH6hzl2w1IV32DbJmTIniqOnWa
asc8womu17lsP7mVvob0JXW7xs80AMehAqAA8/qSIeLEKrcmYKnnZmhxAOsMe/OSQD0r9WcyIzYS
bfPGdHuyYqrRwrVGQqzyfvRCe85bvP+N2RIbZwYL9ol10GAxosXr6G16vcdO07ZXcR/3m8buB8xy
w8/AaXDK0DJVxgBAQLB9VyF6dq1FYdUbR1Kdd3Mh7pXFMWUHgbvAgBw/xhSPn596zXAbvDdybaTI
ylBmGzsNYZ5njyiSIYyhSCu2ZUp8YWUm71Lj8Qm2Z55oUUzx0ulgLhLzOkiiJxzRydZa4DzCbDdR
m+45+hGS2SyFTMxqmoXRa9qauQdOsnSPDDElxkBSkTPidOOJRPiQ5MbJ47naYYwg4HP+JLAF6UXD
hjl29XfkgnI1FP21mCIHAxYIQRsCeKZ8N2EXqQm0weNwpzLuTJsAsxXVkQu7IPYeSZrkSVVRHCMK
jN6HzELKnAxPKsj2RV6Oh6wc3ty2WzfQfENWOmvaq5oXguY8yM0D0p98xSgW4nQWvFb9K6TIxTjJ
z+zMARORQT8VLXyiRq8QpiHuBJs2cw6Xxi4f5uBAmNs9+hdEd7H3krjaT1fM5TaJXfAzUK+DBMFH
lbivk53ScuV3dkC89xTGmL/S7NAY2fXgtT8Mdx8jTk/MiEGwrU9NVWpXtQ16IqtegWXvB4uQlMGD
32H1hKZWVB5ivBuqudu2eXnM4nzC9BjvYEnLLRaAHPseQpEUPZAT2e8xKsNNFkQMPobHfl5CfUOj
QZPAbKMPI+tqRsQaVg0WmCYzELCX75mBgVNh91cwUKoIgvbjjCy/mBAmTtrRLQ5a7cqd6ZQ6PpHy
eXLkLTGB2LzwU5GB/QJ7T9J5sMj0prlZ6bXFWylLPHJ455jSzxudUEdum9ZGlOymvEeRe26H4rrW
bKwsdvVIDbMNtI7Nm+Ny2/LO+cX4CDlLLby+d3QC+p0ZDx+hhoNXOMgoY4MDnBPykA02IU9m0G7E
UhPrVmXckgTy6rY5ysT2Oibmdl3nXbArNYcdRibe7PFLMFdOpP2cSOyvhud+NGW1Abv7i231oOp+
0cqGD65U3QG3IcsDhSVstpdbofXbgRZ1iaRzxXQPQGEF7JZYuLxaJ4vqUHUGqaHhvYWDGDkXIEGZ
TvjF+NV2SBSnIE82ylDWtqRozhyoJ2aIzrUZml2fcQPOE34HpKd4ChOcJB3GpSGMkG53zo+c3ePU
Z/d9pWNlaa0L4a4nyVQRC3QIJg7IN+Ad+8o+8fva9mybVgkPORAYdIeaRY3vofTVyx7rPDmag6SJ
6dOy9kOLuHtZ3WsuDjvsZWzfUfQ1zGap3EjLsiUSJt2AWlLGSLCYHdrJQMx8juQfwy+hsBC0A6ys
ajxhXdnw7r/GHvyZsU/etb7eBSF0QQdDGouFR5aCvkPoCgouFNTV/EGH262CYObfN9nRZtDbb0Le
EJLDV0LDfWvF76rDd5LGx6ht3rqafsXRWkSpWfoJ4YdIEYhzVR1dvO6Km3vn9OWr3uPcYot6E7vZ
u5eRUiM71LL9vJ0bRO7sKj7ysT6GaX/VmoQnj+1whoJBjazX97Nm+qZWoh2Xw3OIG2U1JQGBxOM+
jTibXJ2LBZ8xdPGV41TPyjPPgU7BHkmTg3K86gcz3JqqXc7mTyeK/aG6mrV70TAq0vWCoh5R+Zje
Vcq7yozgOJM9s7b68qG1nKe8Rewzj5Suy6uus+7RBoiQM06KPxmP20iTdKhPWvlUjbQ1tfmo9R2e
w5JxiS7UTnoDsXzzsAMdwsoo7EoEMKtuZP/h6sVdNE1qw/PhCDncr82DR50U8u5uBCKG/dTNTzJv
iq3gOYl3z8hvJ/Z13Pl+VQ/5aloOEMgwCaWCuTIaUcDuQ8NQ4ayHaQeDTWRY6wrrUYtwfjJCW3kd
OTo1J/YV2XWEUcE1dARV2lQzmcwXT1iGtfNsal1Hxg+W8S6sGDw71c3ooUWt6/69irRnpgL1NihH
MrdG44v4FhT7AAd63iWMF9JfTosC9hjo8LBZ93jnFhvVkuwSme2eceo1eqKvRW8TQpTYFoYFGk9D
4ugMoU+9oSOewMjYjPbT3PekQWsA05ziwZH5VRYF12HN88gRH2RmOSExe33D8DzKo0vKGhgIyQvb
a7XOk4vSe8K1h0dDaKtZjaRlOtxOGI6W+Yz3qTWYOJMGv1uDuxhurc6C0oU+x07OkTaXvYxvDTxA
zBbUzp3Eh2l3DyNuh5neJGFmrJnlXRTCTkmjCNVuAWFDNPmHq7XeXhUWMQeW/NBiVjMpa+aNNfGT
esr8YgxTrQIDF1GQNKs+p3F02NNwKRGyF5SK5w0VaKHdRQUPQTQ6pW/QDqyknEF5x5gRh3XeaTEa
4eBFFzgUwgbDTOVYfoDc+pq68ZgVw3mozb2Wk3qReQfXYXZeqde8Edc6MskNcskLOIsbo582TJYe
TA9nXAxHhHa58CuLsPvc1qgNJRxAwsk4+0CHrFuC7lCgIdXqDH37pcNi9F0DKkydoVzuJ6veUWbq
M/ITRzaX2AYp5oT9fsqo3qkhJ7zMlbeW09uCmDFsZtP2iJKR4vFhDosvjCoMR5MB81kmKXDY73cA
ukxYXxRj2bc1W+8y6x5o6mAxqGQDt/QqaFoMxhpOHpvmD69uAyGEq15jTLvKCe5xBLilqQ2sS0ZT
VLK/ALBWSYPfvqMxM3N2uPM8vB03mdB+5uIuhWC5UybiYlfFzFMJe0RamNwmSAgmt2NIYA+r2prM
TVsYN05VfLIsqDbWEN2HyBdJS2OmD7m2m6Nw5bmhcWjhrCSt89z06VuFfm9iobnJHf0sJ5bNPSob
dY6x7CoFSAi+kuc3JegbF5mSGNEDx9ixQcxBhJyqgIonemg9yyQUlxuxHByqGftO163Ib3ooDZEb
P8VBkZ660iLeMIYPKpTDNLG+jr1gWBmE0/rpzAWZEeehAhwdEwCSotY+2YBWfPu9Fln7wuuic23l
vCUBz+M4UBtoemxspmxtEnY1ztxzFAyH2QvZJ2kuO8O0fya8ObxCTQXCiuoF0qBceD/WqJurmlV5
42g3NsqDIzLrBU3Zcor3sbc2vKeYiZQPzoSIsoXXU3uvUYPslsaBUfZofaPin1cOT9cNd/sWhdFa
zKLaalXVru2ZYefsYSwf2CYBnJB8aeO9k4a4Nwiqh71eYxZHMQ3cFqIl9j2fMx5eDqLTLMhjOGg8
6/Fh7XU57GtcSOvUCTBZCxI49bsCaMIqtL1dhKaCl+0QfRoawxJHsCqgM0CQoGhG7MPRZ7vm2WrV
c25QyPc5mnfMIJiyU2YBU8xoq3a9L0RPYGHq5kQ3Whzzcnpg8FcxE9WvQO++VsV0btAYVHIabspG
Oyp5rrl3SPYkyGoWsO2W27XtvfEoesO3ZM/zpo+eQnEMzO5RjVz9TVYvV+8l0vMnKwKT1rVOgxxZ
wK5MY/eMx2dYSZxJPsXXU9kpAYd22lr2/BKaOpMFO9gOvXXnyBBtH+kXQw4K1BXDcdbESXObS6EN
hAsK9sfJRMslmFLHCkvGRIk9YW0moCe6yW3xEQz01BxXR24BtKBmf5Z9eacLvbzKh3BPb56vGAFc
yzp5t4yazRhhnmBxbrEnVMur7Rh0HlOkCn7nkR+PG2pTspC7wD+OMDdrH01BbeO5PmIkjwduvBob
CRgLlqk1PSrH7Q74EQJUausEGsym1Sny+izkoLYTc2P11tnGXQBcs2SObD80j1pSLH4edwRenV+J
HiWQ1g9cauHoN57FdncEeR46gE/yNNsnWbdd/tu06SWpXf2cYtLfzGmK9hiZCuZ2/RZxmIvQfXwj
JsFi/7gFAeYXkTlSSnJv6xaLypGhJSMTztOUQDrVNYxcNMhddUtzEqRbercdetoba9Z+iqT0Sx2k
Jw+bBP+dsywRolPuvnaFFh+aFuQXKJ+VroXQQR0U9kbknVHDRyyWeacZiW51G5+EsAssn7ngN+eK
4nY2h2gtXHemgsXPXUUMI5ywpunu0bNjqDC2A/lKwdxdJnxSViEq0GLtcwlb3g/iRVqkHbvOOenj
6IcNP6QQWBASqc3HujXQl+o71+nCW9elXaxjSqyEZ/27aRnXY9jT5A634KibQ2S4J22pegGjz9sB
i/lK69SNN8aZP7fmHi9Sf4m5tJKayfrQQfIORXSQpvyZZuQ10iLuTRMdT9XqKhQdQyIbmrDHpEHv
1mkZftmtHcDAA5licr9vyq75QA7CcC5hgTWfTNO1SOqUazcsbqRnPC9AaQKeTMlTxzCdcd1dIiKm
1hZ/7OZO7oc2fWrdULxQAYZ4MMhIt/X+QhuvrgqPyjxr0ieWuuKcuqN79BaAkKnuDat6zxX2z7H5
glRjIQ1or2EIs+0QYC/jMAqvzP5Fz6R2ZUb1GWC0vUvaiK1CVXF466kvUo5gb8KF4cxYxtIY6UwC
d316KQeWN1FLPFOCsncjK7bshVGeizvRdemhSAfCwO2FDA52CNXsvBsnvfQFQV2cK+soJHinHYEy
QPE8lVnzbRRDga1ERQtLCcckRD/fFd5DDOukrYnfjkyt2QsX5wSqEt9TVHaDad5XsbmLTcfb1mO8
8xg7VlNpXWeQOu65twDHti+NhpI5Y2AqfR2lpFd+jxz7umB0YUnJJlDRH/RajzCyGDlfA9bIdWix
CQU1AHL3I+3rp2rwzsbw4VTi0mJ2Dqc6f7FBt9GOKfpXsxzYc9fzuxEyWTDjLUilaa13w8g4ZDjq
MIRPqfUUdXZytMLSXtdgV9Yd/rIxYSIC3jXDIQrIY4IRNWGN6Rg1uZX047bxx4ljREyhs5FRdGsl
yT0YcnvXEEB8HDFEZB0DTSfEW103zbOt2mjDr5O6M61OWr1oW4nyTAjcViFchMVZY4rEJ+TsR6OW
s2nqfH2+atkO7UrduS4b76JCBsJymIxTPJjzAaAJ82HQNlAXQlBlXfMwdib1Z5cmO3XtzUZxGMry
VWXCl1LpFyzM+kb8Ql1a1HYDeBaMShuOK1CweJp2VYuzJMzrm9TryycolW/hRhqAM2mDEMAyZA6r
mSdD/xg5HjZDrij67A87hDvVLc11xFFJuDEGLD06SwDn685Ra/1IHhbNxQQizMbE0bHjR4UXX8cW
hYPVyHDNw/s7tZ23oE5uUlkW24llBBzV+kEyeUPkkK3hHhxCwY6NGoC2x9DBu3i+RsXOXGY8siCx
mwcnWKACEzYFCADQZVok+dPGIuMW1zpgC01Pt6PZPNjZt1sr85q5Wo/MMp4znoMIAM9KuDcIZ68s
I663bfFVCc/atv0ipeEoySnzMPJxmlllyTYlq5gDBzeJ6t7GUD4Wls0IktY3S50rDT9aCNC0btmX
jiGjauohEJHsKDgbN1b7hmQFhzhq/I1Sw1cPzMfX8+wJoe0I9ofbSx/Sx5kUKCh56yDD5TlW2b4u
1YCXlYo5nLJ912fXie0Kv6kWqRWyEhDPfcqBYrT8hmJ0K1TH1VYUyUGBl8qtNsAdYz9Uqt+w33+j
EfkMe0rYubW7rdCnXdPWoG9GeBMGewunsy5jG4OTGJ/NRd/Y1t5nYJff5iK2cEzotQ0zENGIgdEO
bArqn59ybu6HucCYznilyuBPw8OJIQT+oNPHKti780rydHSEti3ZONqmeUNkWinqeGeZlOhu9Zaj
rVpDcqq4aaa8ekcn/4lkddtMoEgFP6xopLvSC4VGUnMfRlO+5oP2JWvzGHtWdx7GXVGFd44z7vnq
a42uY1MECQw0PR59dLrnCv47V42lwY1gcRFK7QHkjLeetXHrNphU1ECWWyW2WHSu0KBgdGbBhcad
CG0TIvOAEsHoip9cLWOfDqmAa/wEg/E1iMcG3tzA8mNrN6C9o9YzN4XC7N1o8stLEdAKF21+bczj
JpuFOiSIAbzvJL/Dl/CWGlnLeOdUKpa0bjYl+xqjIFMkUGAjzYFJjTcK+wz4dkDsSmL5EZKFYM1D
DkeRvgSZzaiJI3sFIOdn1JDwGrlK10jaH5xYvJisXhA8mNd2lvDwZkueRKBMsaVE5EdM4w4kzKoM
1+hnriMjXdfVT+ns4WLHW9mkn+Q1slKue6QUs9P4XmfVLABpsF0o+gzHo/XUGkDRU3rgHlCIZpvo
K4rpUaTiNKBhnhnM7yIPS5oOlCVE3o2oLv5i6XXCHopFXhPaWmnuZ00+FQBNfGZhx0coNcG+3Es4
HdUIfajpl5Gu6WyTXFGfRs+N7d4RD7GdJzc66B158ChMBr5u7QRsSUOABXZZcwcm0RvP/ZGLcEYe
Qo8ODVBxGCSA0VzvCYhwexVEnOCykcE28MwbWVNk6M1w0j1CGNy4vp6ximxjhRDOw1pva9VGDBHH
L4k0Rua8C+sWVesxd8bnKUbOV2K9WMWsVtib1w2IbLQfu8ipN2GYAB20oVIgpwZGmUL6WxZhvbN4
40hL1F3SlgmMKZIfjtOBdbBvdVwDSa+MXWRiNS1i4FptRmNv4H7uo3ljKcjVAY0QNP5FBzd8tIBr
CxwyPMaDt7TAY+GgEdZJGDoO4Yb23/O7jpdoD1hhAuMnEyFZAPX0pPX8Emuk4wCGHj054m8tm4Id
UMk3dKd9p9IbJ6NsHFCcjGpCkhiytEXRvQmxpVxNY7Z3+n0lvZTdgLFqqxS8UtoLn04vRA4hX9GQ
YiGMu26TZoRaRUTxnMrAvLFRCsUKV1BnGF9BxYQLP+/ZkIG2VzP+M8PJxcaZCnXLGKtrypOLhtBO
9K+UPW4fhnumNuPKYQJ5mAzIhex3jiR5WwRJRxZ9QcnPJO+DJLv0FYrZitdeyAkxUW+8GWZ9O/VK
9ws8pTczsX8wMw5RYczHbLaEb05Q53Bfd1I8VEHYU65HajuN9Xsdtvk+Rl5o11znlNUfRkBOgVi0
+m1xzcq2Ps5x+e4BMsadXuzcyPvGNv8ygztNEuNzEsa0dyZYSpLrQA2pywpg3kh7um30AXQYI4Ky
ttJTa+WH4NKKzL3V1XxSjRWeLaxdPkbXbNNUWX+qKusOPnR7Zy6Qn8lpeBzOA2NyZS8tM+ICis6r
0vJg/UjT3Lqy0H0hRXFqSrLWNIyDRcFJgvcg35WWae1GypQq19ZziIZlBge3raLFK0/xtBtrHN+e
q+aNagdrU+maRz/dniy9cHYDLmZf43JfGdpSMZnHBWlHroN+AuQLbAKz47qL0eR3otoB1fdWCI+L
i2rxAbZHfm/eWtN0Ps8sbE1Rh8TeGPZ5bt1z6rOBZ8dhmY04FKiXV64toeeB80oD9lRlER9rgxZM
IPhamTBA+0h/a3iR/iAY4moyliepobPS59S6VGiZg7gaNjN1I+/JJUrb4GTH6VPSjsckTxk45SBh
ATsQrRE/ZC6LwzHJPyCZbcdh2KVTfhcjWXcjbe9lzCJ6ayyv3Rq6khetlc2tDWMKJ7Wnpi2QNbDA
IzPswoTvYo8/bWaekwbO9oBssAmKeBcE2a0qQdgJ7oONjN1vGVZXyowMmNTZwTLK9xI8+NplUo07
j+W3g/pB7+SnE+gKZFbKOKTbxrJykIYPuj/2DvjGKvxx0+I+m9mSNctS3aDUsUbvyYvij8AiCseQ
qOu8kbuiEAn5Pn2M0oXzhvgGgGUJ7ybEdXbiHI2pJjFQ0qto6GswEu4JLAA2NSQWB4U4twZHG8U2
SJdGMJS2CXXCgXmlwulemTEuoejdC9HszmkOUzPyIwKTdg4FPEF29iZAddvZEjH+5NpHleIab+V4
FmV9gpSIOgd9as/K+D8Hj5n/FhFHRKPjuLaxBBESAraEOv9DeilTmUH7tSgvqKYePK7jyfTm9wml
9Qpb/Kkk6egiEts7satqfDnb75QJw55s8/6WNuS+q2T50mkolVKddHryZkgsAslgwpfhaYIZResY
32uV4C6P761GE3dgaW3O5KY8G8IESEWUCGb/Ahlpzth4Ss2bImReW5QQg6C3PFmJUbLJQZpdIWBc
RcV4rZl9sS6FrPdstNrryvH/yIaNO0xRoU449sqc0lsVoIirvck5B3gj/f/8yzP+LePOEdS8Dohv
Qzdt418Dog0ubNQ4Gto5s7aXYB3HD8reO7Yuy3pQP+D+BcScudlMVYvkoTK8bYGUlgJzOjYpiBKD
hR5auHCbahGdGFl5a72O902TEpgRQjQSsXlIKsI5kpGhqdEiVFv3ZVVtaoBJt1ZfY5iW487LTfNk
lBkhwMphr5qH3oM7aRs0ve5t3Y/11gWQ/b/kr0nv3yK/HQYoQhi6vgRZ2ua/XD1oFkG0GEh1SfPC
UVPa8qYMolPSadGzxdqbeWHIXi9nJ19hmXlpsuhbtSPioJh2XWRxzeiqoE3SACP7qKknzqZiuqSg
W3ABhbiqegttKrPDXxHSM3wxlKrHiMiZPUb59jay+UNvwb+ZJYiRlHSbKyqLd6MpPtpGvQBlXsCA
rb4ZG1Xj3WWT0+vJo/Ikmr6OHLe8szeeaPvdPJXyodOkvV3kiX6Ihn1lGjxcjUov77MkvKdrp/lj
yHNlRAKgFEffKnaq8FhPmI6DDBi/BlHxYquVUxPSIZd/2CtYZlWSiQOi/yXBBhNPlbYw78DT5B2Q
oynoxDXz5PkwDhbFSFmodU2fvEQzD2wfIAfOfciMuqL4y139A+6vd20hc/XIRDgH0XTMCX/Y15Ls
ZssYPZTA4VtpRj/6MLjb0YWW1WaI7MKF8F7o5Jf/CmTNUjOFuDyAetE0ie1OyksjqMUaCE3wVRa/
0v5XfGNtAEidHCIIgr6PAf67N2MAzAfkQXmJLBY4wFw/JiLBpq29MOgjGDj4DeTVrz/GwpZXuSfu
psyJXnlxIMp7TlVDPQZtZW9UBgvoV8B6XQ7BqezeieS56Cig9oR+xTvWON47sFVK8gm5atUgR5jb
rV5xc/qho4uPHnTJ2qyds0FM64UtEHp4vb1mQ+5uVGQdkdNZJ1nNKLLttriJBh2NT29+OKVyKOzZ
xUzLQo+x+pcxjXLXDWLcDNDJbufmE2LqFddnTmhBMZ91Pax8r0YsAE4Q1FtZR7f5IJ7jMk5hu4A3
ihbRQrOUzuz3oFtCyjy7Nro3MbLAbI3mIZ3rBTpZtcwhoY+DDalfBUdImoyXemys+3lCCp1qhCgy
clnpkdAf7Rbm/ITmejNHMBctY24PEM2Km3YAGl3hKN40TiJocgcL5T6GwcBUrFZCleIHqNPtr8Pv
/3yO/xV+lzd/hCy2f/lv/v5ZVlNDndT9y1//8lDm/Oe/l3/zt6/553/xl839/zz89lM2v53vtw//
8St33+XlPf9u//WL/um78wr++go37937P/1lSaroptv+u5nuvts+6369En6W5Sv/fz/52/ev7/Iw
Vd9//v2z7Itu+W5hXBa///VTh68//85h/w9PiuX7//WTyw/w599pf8P+ffq3f/H93nZ//l2zjD8J
h1BW1zUMnBKuNH7/TX3/8Sn3T6ZnCeaxOrGcHsb533/jUdVF/DND/AlKgs6QEI4GBmWTXOW27P/4
nPUn25AWic+2aXkYDb3f/99P/0/v5N/f2d+KPr8hVbdrlx/HWTKa/56rSXIR3x67vTSkblqOY/AS
/7EswH6m9wYJI4uQ3tgSq95dzOjezCrs0n/7A4Rkd3Hk3a+PzIGOlu3Xh8L6jw/9+rgSQXsNtLS7
VAAd/vZvf33YgUJ5qQBqLR8uuxZZ6D996NcX/fqkPc79JXBu/v4tf/0/z/P6i6H+9cOdPg0Xw75u
QeDH9mlWYf1oeviZjSl/Mh2m6HqqXgKJPq3Q8P32uLBHx1QPgpgp7EmK4QRKINKhvBGpOHzVqZHG
vhfufTGUROao8RzgzntgCvFIxGZ8YFx67vrWu1Aw7AfNLY6JAxKuFa1PsysoTMPm2mYFory4vUh8
0YWKsyMy++2YgnUaMkabTqxGX5NIu9sSTaEj9Q8dTSmxdsmefX2/Vyl4z7YbDqoLgaJhXGEEzbAx
EALJC3ZVB+OIxjXtiyUv1rOSHzNkm5GR0XjVuGG+pU2mrkqy+ZQEzsFua7ZzBjLCUMOOaGY9QCuz
emxbly0ao9i1iTJ4/X/ZO7OmyJFsW/8i9XG5a3yNeSAgmCFfZECSmufBJf368ynr3j5V3W3d974f
KzOskiQhUEjuvvde61tzQ2noJDTwutytkGObcjfbkPcMVMVm4r14Ji2CsAjvXJcYNGImt8Q3sgUG
bIopeF2jCQsApORtpGOwKm159k3wXsbMbCvcBpnvg3Vw3rpIXG16erRb2Ft6NR4VjnV4sdjearNz
buNfBEs554QF+8wpWR9nhyS1CtVjM4X1lkUBjD7o94PVOIzDEgzp2RF18HMi85uK0o+XkxyNoJTH
KvhBI1ScpjLgrZ/tHZUVOdy+IJASndm1t9VztlTrfGP4muWChWqjgjQug7eoumPh3djNIqtr7Cer
IJRtwHt/wCAUrQF1+Yd4np5MkcxPtTOceunn26impBO8u52njZ3PRr0eojk9BHkLBQadcbUc5Lho
224KixdEPw7INEiWOUepbe5Y/mMrjPgcmpgcJQFZ0NHYxOhBKnSZ26mgzeOE/r5zHYbbvou7okob
6udJPILqGyT82SkidmeY6+lJIK3ZotINeSXiqW3xK3aOJvHP7MeNoQPzUBTMXuwaHEs7Y+LOk/ue
kQ8w1bJkt+w52GuUSk5nWg9mV0/MFKFSxBY203CQ9b6LPYjvQ3qNZ9u80yhAcz/7kUzYFIIeSUaC
qHCn3BoItdUDsR6Qi8epqg5wSMBicVve2goSW4+OqX/sVP40RCQrKOIsNk1uPJKYmh8ifzH9pjkp
K0Pzmc56uESGfQjLvR0HTzW2NhzLPsZT3oFl1IX1v9PPyB247ULwYmjnE9hLuXrvuhZ5wtJhcjvD
IgdAyCfyALEGZO2r7iKYaITorl0B0VD2Wfoy6qE6xxxBVnVkMD8L62ukh/pETU/lbITZXd84DzE/
/rahuS+V5liBXgQ7cMEsz7HVUWf1DRPAdq9oRGwD13iuDRSUcUjShOl7v5rcXJ6tJbygQw52iUjv
XvUiw/zjjAQdkKk1TGeAPBdayO3jSGaH6NJbMZMdywP6U5tR+0wQr24say/od2OZMODFtdUX7svP
Saf2uoqN6UJA371rg+2IZ8RF9lcVzdl3UtBCjIwJPR/z7j3piA2DTyy6Kgt+pUkPWrrOh0vbc/v6
XX+aoY97diZA+wGwIMri2qWEkAGv3KOBgDdaNQdkErxfDqZqV4NkHeqQTCcc6H5rXiBJ2NcpCO+r
iMUoiofymEwDdR85uhZpfAeLkfHaZbrJ99Igv4NnGgrRux1XLod6wqcMwCzHeGJQRcNC7OasfWqE
yk9RPuiTCEOiILx0D/2nP4IUkTtJrvCV+ERvPVRbF6ceTKp5z2SR8FWLNkTlYeswnUMoxf0IP+To
ZmScZbqFH56S8bfASCCiII/BU4pkOSaCbidr93HAWbma89jB5IcmcR48FPHRaG5mIUIEb9FNnRjQ
W8rpSE1+EoUEcRt4zypC5EhGFWtn3B6dEXWcQi/aTnnHZM8A6W2aAc5BhaXPCJL+rBPsQ7//b2r6
L6S8OaKiHLSDp7ed9N54RJ1TGx2TNKfTNKXmeYZorsoJFW+bVPskQbKQuXcet8jJFTceSJtTHQzW
CQtWfbKjfeAuB/DEICCBFXRtp+TDRiSPbBIlXvDSLNQdtbfs+heXOkXchj0LkT4AVpASSVxeZGd9
LZUGTi84ucPYOge3pIvTLVzNlkjuG6one9tFjo206q6JERQCsCW8iXNyPLLO8dimo1QbsuHid9SU
z6kUm1gAMucGvjf7pfxQc7P3FO3SHsm0VoTG+IaXHXS1DNgiwOmVQOJcim1pEbaQi+oQV8Ujg2Mc
1Vr/DFLx3aZO/9SGgb2slkyzKEBFet90qGRygaeNpzYcWC5aUiYd9WaVLcjpBuM21nIKfD5wzR6Q
tiW0u9e5nhNa1xOi5J7USLs2TwRVHKWJSs1hXD5XIChjDhggghNvpzl4DPPQbHsbOh/tqE6Y0C71
Ebque4p8KjVHD3tLNN4rteEptObqSxUK4DqpcjsBiU12EMRjqAXrzjoQrVzviLL7ajjfxKL3d26O
i8pNHDzGDBoYUg53g9mdJNwWsnXPfirMTaW9VwcuHkpQz3i2CjazNMSKT+W0GZJgPBQQtw65HEbE
EEvwdryPFLHcqZCvnu8y+1rcHl5Jo7HCBrCagdSQuox1SPrGo8uSZtLF21u5h0bQ6W6KwjoGdB1T
Xb3WyKjWJXqchIS8g5laIGLicdcvFfgS8YBEwF0R3/XGs2GzLq1jd2S21lUTYjDsYhW5eAPTJjLr
qnMS4nOh678BSQLCjRFMTXevAKCHui7HnoEKysaUurJ+/k7sAijFcckYDmbZbcmd24vag1i8sD7D
gDzmfNg23XiTtUj6ZbXpbX5+4zAiCIjQazz1UJY91u+o2qOnHDZubIGr4oiQpt7VaZQNn1opmq+c
Spr8A/qKu7Y6ZBhBdMLqIgFGA0cWBt1VCbgwTt/nYXhp7OHZ4hW3Gq/1FA5nnQ1vDa0vWqmISt0d
o1egwjTcOtKCAeLTdAyTtSXSJ3K8fojI/pQO9K+hY3KlAegQt8uwwrG/7BggPaD+jWZCQCaA9xkv
XQpsec+zj6un1fLUOgVG5uS+BrnZxt9+3d/oprqfDQdcTY99bpbWA0oUi6sRnAsHu5Nte9jhccsm
jKx/MxNd99zBkDqT2MEspJ2gKugS51b5w5j9F6tCyTjsSk56g0eyQKmwEZRIpjMv/c6LXN6QtfIB
GP2gHejpo0DgA6rxc2BUYkTpz95V8cYwYuZAbB50YSN7NcL4XdcZeWQdpOhAj1+yf9d5+w6z1l8X
HETbUj16wFFEX36T55WtJ2GdujQkVa5P76PWvE0a+JcNjt7eHW5Mw75GqnoJxsjfRMo6eNFwIHeF
6R9R7Rw3F3EMqoclfUAb9Odjs7+Qf/tFnhpnwdBHjF/Jh74tJ4RJxWNChN5GwiE1Y/InKxjTXgOO
rscOrHHe9cNpoguy8jYm7WUW3YqUaRTBOwgLX7mFcTSdHwIDVqGoxyPTd6CU5MmvQJjeMGl5E0u/
fxiYohNsy3JQPbJ4e6vAs1Kmp9Mz8D0Qi83TPPLzKty9IkJi1oh0MxJqMJQfTqKKtesUxAnRrAWV
ha638zFIEk2cYV8GUqXRn9r9Rdv5V52iI8Y37nAnMv0aV15P6K9FgK3wQRM0MWYQXKMNXPn5fUpo
qSUY70g/J4TZ7eMHYzL8xyzqp23t2uhGDIU/cmZrYVK8dZL26kTJxPcmcqfzO29boXdChmsQuwn/
+qmairsx6B+a2AddYkgO9r4QNzXkzXWwaedCPue52pMNyIpUz0BpaaUC2lPruWT/RvUOjwOARkye
Znc/BoFYIfLK17LIbhvZ9U9I1kME5WtUTTnJu/191Hi3TUvbNi4XUCl8jtHkydba2WcDKkXc4w2y
e+2RCNdhCcOZedO6+t1NCWhSZEhthggcC1nyaqcdYys5SJFuovszgHeM6ywjTOjHfRvC0ckXlVGW
PhA6T4ClIJ8wC/HuCJykTJ0ZqKt+Q4TCE5NhtN8pNt2ixTnTiHrYMfLB/21iI19iCEweBisDncog
wnGIITF7bOkqkz+KOXbWZhVyMOXOSbNRb+QIBz2u00Mf/GIkRYoL7Xsc0Qypx4k5GWofgjiRy+eI
yqY5/6hyltrQy2+jXxjKEd0YzNXxEYIxC9+jFFdEM81IOuyr50UbEmo8dKzopHuZJSzh5snEIh/j
BcbxnF0dL3rsBlap3PnILZT76KuRILTutNEF4bSojFeFja1yHrj0cWN9SNme59g65Y7/hrSXoY1T
Hea5PqH1/yyAlZTAcyOV/7ILBOMkx6w6AuOdGtdNih66LdnJ/A6BTwRt3rpnjSF0kHPNdgzew0Up
T3zWPlXj5hrFAraXsXGz4Uj/hDvWA/CBn77elg4WBZoLJLmGO6bupOehmNUNiSGNX5IPJqqXPnT7
ZTZ1KCLQrb09FYfmFe9nRaxD+yKsSZHEsmU+lx4UdHrwhmevI51dJyh3UQTtzBz15RJa6WMQW08F
m3BG4SrFuR7bHvVsEyLVJP2b2mUVCvYEKPLxGjwpkHjkmVoTpVU7zzLx0AlOJwg8rIqcEhkjsKYU
7aPvoqUk1/Zc58HOh4ew6rV57cofqcjeSBr6pgtOuo4ByGfBrUyMj02FIjXmTT8vqgSmWN/SNl8w
Urt42KXH6BzLomkw+UKUP5uMr805vyIDJw6q0feJwyyz4Dlp8tDbhUrnGB+HSxxn2KzKjygwwTCm
yKKduro7BktQJnOVxVVafUb0ztn/8ZIYofFl+xjoI+QdcT3fZpNe80D/YhiDPsu2H0gAujOWX8hL
lpMSSWos8DcNQ97NGDrnfGAFDBr/puuWAX9iNxzNiO7cGYm7sWXp7M2aW0BP/tbJJK8hHF9q40Gg
SHgLwSbcWfieD16Cf2UaMphvS7CDg4rHdOet6/rvDuI7MrrYrtxsfHOa5mKE74yGz+O0nOzrRaE5
XSeLK4au9GjVLNmU3T9b7xMvJoOeGb2mJGFgGOQvBIrc+7r5gJM6jPhNyi7Dq5jVD+Bbn1U5k+Dg
E/1Rzzu7wz4GlY9bECHKuh/PjTtic2uORF9F69oJcaJ3t6D8r7PsDlVWf49qfJlpVYzKAjoFoAHo
7THoIbUXfX0Yq/5JNc6PyocuIiebhJVJf5ZNOm+IprxTTVKtF9xU5NMD76oGn9gMYaJ5MQM+gS30
BcdxsUWFxuQnmx4GOJGkLt0ODWW2DvtLllZLlY0ddPILFqVBM6tvstsowUCCpAwhA/QO0nS+lIQC
YZmY9NNUu7su7R51M31V3hzvtYR3hMT8hGLsHFWVB1djeuWaHdUkAT9hydh6fUBW9pTT1PkkKOgl
V5xspOritZ1hqA0sMmctOEllfnVVcYN59gtIyqO1SCRJwuAFvzT5OO88uYuBW20dbkjO/lt8DmDi
gclQqDCJTrGnkiOziXR5GJGNlmFaboyhvk7Z1N4MyfTBEnJHQjV6s/6aAq0nLyCC8kXKSjrJdUpQ
AA1jaxvkww+nzIkR5OnkXj6RCPFTUd7G9TRuXPT4Xd4g87RZMeuFtRRiLQyIp9rxnFahjNDcs14q
f4HIfUTtQxZU7jHMmjO/CueSqf2y5Xy2I56oyE9+wirCFJT5t52U7+A/f5pJLncTgXwjMGHMEv5P
RQQNw1afw3AyfRKvQEOmvvAJGqXQglJBet04coKwgEsgYiPE21USS92wxn+PS7fvj4629U7a7XNU
zSDg+mSrsUYWkgcRffcqUvQ/iDBhLOXlR6at4aopG2IJa82JO21/seut7fnGHPWn5/dH5twXFEk3
hunehFlUHopxxiXhXQDIV5tiIHFnTjirzCFsKlg0M0uO3dUveB/wPxbYMISwCDusAH8QA/9zCTKm
OWquBJvWmHbBSgKJEObPbvSufkMnjdxiIg0n8YS5fsacPvyUVfWiZvnYRmhzAu08SUTsucRO3WXG
l+XAUrMiTqiJfxnF9FpnPxhKHSxveC0NZI1R8ESSVM8YspWroRq2dtw8ebw/60lxfBnA7vsyuc08
eYJ+f18k9adRAb9yElgS9ROeIcsY3xtJ4iJpxP5MHSFw+FtifPVGAGhm5ECcDMd9E6IeLRClu+lj
mTF/DIb0gZiqlde2V3ozb0wbvpeIURJn0H+cmmF6Azt04BCxQu+5x1e8c9BzrqkQ7F1nvKMqummc
+SPhwDuwDHWk1fp+QoW2+H9Y7vGjUeEa79GUvSD8f2fG55OLTsZl6wLb9Vm/jWBdjRyo2RBYiYef
0zzVAObEY5zGv2o5PsJBfI4mzB7TwHo6xd59mPsHf9V45o2oERVINPr8CtAk+pK4zpakypGIe9RX
40s1HaaYLCEnXa70gJ/f7fBgBjvG5c9jFd+mebfzgQpsQmbUlI0/jSK7pOxMq8asPu05OJiDtzWE
9eAOaj6mHlrA8h4qdrdGr4V/0QI4nKAM8mJ23jnqATc3x950HkJNFJWk1RFH1U/RhUSyZ1FxfEqZ
yWyy3oCxY/+ccPuvpB+9FxFLM2Y7sRm84bn8QNz9oWSBZ+6XB7iKSahvrfFF4OgvL5NsrpTXi3jR
QjVb4u3V9i1mtYd+sr5F7rnbcj4lnnvoQqqpIZFXTxhHbTpbFal3tCr4auca7VcHrKPSPHtMTm6g
WVzLVFa7HlKlDJfmW/rpj0Q2DR6RGfPUfleCowXHPLarGnDIA+rwTZH1PH4E1WEbx9MCtd7QMD5g
T93aqYdMPwy3UzZARzScNwHCCROPw8PHBrxy8YBuKdEJlce5G7qcC4f6Q3Oh6C0gwu1L1wbSBPgi
RPHnlMVnYoVbzek/5TJXrb1nVEPKjODl2RT5rid+EG2hbjT4lVUKGHqbRPG1URpZS+xB54X44sxA
pZaMM2BCzL7fIW3gqAiO5U3HIBXZdXeeP3GxUGqJftc5U7HxwuxHGMUEK0r/hrCSa+rJe0hDpHPA
L4NYjA0HkJihP6PCvBuiBg0+ydNaPGeFhRvDv61SGz2em34i63ssHQZgJqLgrNc/Oqd8cOljUyeg
BmvyE3ikmnLRuXHplWHpA/dBfafJ1XUwfblV1RPOMBP4k83BY116b4ROJCQxI36uOjL2WuW/wy1G
DSs83mwyDiLqXtNCDe7Vi/TQJ4mNNlgh6RiLCv6MMcmahb0rwEH4B6+I7qyvWFPhTB2m4jHq6k1l
Exze5jOWgxHIsAheZYFKyuA8L3GV07REHuj5l4bRl/ChDFO0AmCkHdMV19DUr4Ed4Dz1xcVpoi/r
Zwj45qReMbpZm7GGYQ61fNWH/PSG4BwX35mUzCdUTRpZFsd6B/xxB1fu0HpwbJuYVMdWAjhMg3eZ
Oa9uJE+xQkqS6sfYon3veQQ7EQd3LFqfx5TKR/cxDh2cEYquUuCOiMTGax6HP+pI661mrx+gsCRt
Azic6UfcvMkYmfjMY6KCF2np/FjRiqOQeY5HBH/OQu7BaoFevMa+1uoObLZh7SxPvRkDfeYwNR8o
NF7DYrSOBplfDgbY1SDoChDL+5FWlnnTPjALq1kCuu+MxKst3pylQcMj+IIQ3jh2IRuT6Nr4kNWU
gLnpUdDN+dlTyxnQoSk/o2l3CXQFJHCw0IuQDzp9oRA1trOH0CaE3GuPx9TI3L2FabMsA3dlWdTW
bklatlZqIyL2Qt8P221Uf5cjmwujPgBJde3eVZp6xl6awsJLGBSxrgaGidOjInup9XBaGmDrVi2a
Z+R048mhykCdieovJcQoddNj0MiIGQ2t+lmnzyMzvpWg28IUrYQMQPIMsrGY6Utm9fukhjZGpupe
TZ39gNIl3FB8x9TYCCXLpMUjgC0lqBe0lT/vEiL3dsPEqVM7D2PPv/ULma3NwmSql1z9PhtuyG2r
z0FMRCY8ur0arZg8vVWvWlZauE8fofMDYNo7MwjgOnNKAxDnoWSUSy4Uyrg5s2kdGurCQ1DtXAZq
x9kEEFfMJtAPN/2Jr5JqRwp+xUzvq666AYKa3lL44u+pcwKYnA8znNXNHFKEyKAm7gcN42jBPDKw
mrHN4F9xnqLBJJGbThBZU7iz59oFburEBCO63a8AQM2uA+2wNlS7NadtJ6oBG/c0gNn2trhXo6k6
TvC5q4RoAgUP2q3QIM0dcpuYi8nRn9jZyOQ5zei6FWPxnnHUPlg0UbWZcyR/MZiIbEj0HXetNuez
dKtL31gv/eynj/AfymTsV61v5Hs1WNwpYE45UlPwVrF4Bule3hQGfdm06BctMsfXmTENAmOamjmm
RAfnHaVqjfDdmt70PJp3oaE8OG4OHpL6Kjm1k06lE7yDCbM8fxTfsctb4duMNznYmCfbkBcS4sAO
NYXaUVcwFy3Fzg/Krx6ruN0zsR405ZpdAZCK8XHkab9Q6ImSwYHKgBW6Q9PQj8Tgb0nCNFOAPdem
gEafvuIoUy9ecIpz1e4z1z/Iujb3o40Hx1JMscB7vdeS9qqIyfMDQvlA4vUXU+6DVPYnKYfRIR3T
jTYI3EPoDlehE58oeW89gtQZxJrBPk7oJCbKfC8b7e9DNLQxsvnefo6K4RHVFjzIIrnXOvEeprwI
N3RC+61nvxi6AFIYVm+u7x9Vkf/IwCceZZT4ILASxfKEmafd+WoMILjUGKlSOrY7jMjAkxx+WTMa
gV6GTU+T3PpKBhdb6nZ2vP5Q99hz0K0F25I0AyYWah12hBhDW6SJ06UtS65ADY8D0UuAxSxkub7A
kT4A/QDQmr/zUIM5zxMUyTPCWcYd6jwXJYEyA0aOIozvcZF+UiGjtPUAy82WAyIwGqNNnvuI6H3x
5SX0qOsk6Q8MF+k1tU5/SGuKZR9D6NT5xkbZFmo8HgsCPcjCmhPk/SYz9iEkPN2Ejwn8jcmw6mdx
ysflTVJWfqecYL4YpLJwroUYCHhoqxtzkxGvcF8sKNsuEdfe6pCpzsOripJ9PXfjum+tcIP6GPLM
FNAxgc+XhtEHQXPFKWLqYOSVCevJwkGWkqdLqfWjEc43xjHriFbCNxuuWgcwJAjAY6kp3Wb4Pveg
s6CLiYosdkskEAHpGAmOej4OKATKgH3g9UreyjSP0VAQx7uJ6iGh2g3YIcspvkg6rCMeDJbveab1
GjNDdQ8aNN2uqYr8VvQe6gbsmLTMy4thi+pLoKem2X/syuHiWNG3VaQ/QueZepmL5yMugxBAKySg
LcV+TVaQL/a1ndyaiXpOCK7NXTJ3KkamDmlKHD+ePAws4GHiD2zfmJbxbaiSrDjfx9aILIaz/MWg
hbn24vzDIESI6RZLTD/eldIrAQiAiBWfXYg/I6ERtxur8WFKrGdfxp9xQoYkpD5KzVjQzxYUk0b6
ZCsysQLklfRqHtLiEjT1i+tbd8Ain6hd+fIKriXFAc4uVHBVX90g59hMufWcD36MxQk3UG6Zu7KJ
O2bbetdJ7kNPxbd9qTa2FZK7lh+wfj/pSd/BWEJhSgHvkfzI6kNbpHZNnigcl1V/6bKB3A2ICgbW
fsLOyQYSqHCcPHmyp3HaSdPBtixCcu5ivPZwG56qse/WYVKQtpE644pm86fRLwf93ALHa/7Cn8Mi
CW1gM9VM4MBl+zslvEUzAsZnLAVa69om53Y5rU3BsE14t5Hq+MwzDJ+E2kJfwZmv/WqRjIB9UrH7
PHbGN34lSCaMGwDz+AcYXwXJHxOSQXF0Zle/VLK+G4aH3kJ6kVaQRODMej0aoSjLsdcYFRvhTF6m
nF86z3ypdXMXxhgDi1hzQxaQIi2ESYZor75k700SeceiNB/C1Nt7+MZ3scKC48TFfWEr/6uELrjt
afJv6mhUJ9+xyH4YgAxVWTVyguAYzEXdpEV2AzbvOPghNwCi31tS+fAucDeOINhpkCTtHc0nbGCK
OjMM7mwGgpDYEVaoju4spkVvlc7UpHkChgcc0Z3bNW9zWb/RbaVCWc7JZemfZyjAAbb5OxXWLeuL
a2/yMn+FyFN8EQdyPyNQqvXonwsjMI6wtH4sBrA2Jq1skirGwdAzKCZUFlUDHbhtNBQz9DlL3URW
ZEHFl3jNcKj1iAQ4i3OF43gASzLEnG+c6tFHrc6c0/3B0BlzVm6H7w3ZacayIaf4Ac8e5EWazZG8
tdhnogqrbdL39SU1A1wuZVnvjOkE+cN5XEZSatHWjQhJe569auTYT6y0upDm8pE5ifdRNQybzEyL
c5mA9e3c5JkFOIyEuMuT/NUgd+5sjZG3ddsyvx/C4j1BNO2nY/SqpSkukACJaVVN/NrY7YNPFhFs
khg8Or3qxJF7RMn52Tab21ykziMiRIJAsunVSEd1nOzwo1M8dk5X+I+AWROm9nl+B0/J3uMRTs/G
COYwL7O1UfUFNHk+MLIszr//mNdzQ07C7G7tookuWWWxeedJsbHQfemV7mu9G4Yx21SD1ZMPErG2
L1lqXj0jFIO1wM4ReQT5Lp8kdzaixScjaKoc6Vo/9f74at8gi4+zvrf5n6/rly9Wjd6Ysp8uvz//
+wPGdjgUXrQzZ7h0WP2nx98fsNoJm1AxyJvzY23A9oJ4Gx+c5Y92VJBuEPPG/P7b2bKwdsKvhDTc
/qpsTm9ugwUtHMS3kyMoaTUKh9A64BMEsYhjDjh0PAFpyQDYLQQaDM8vCQ66j7nDLDG6VfxmMQlY
h9wbz3HCSMo1bfFA8RNv7cjKr3nmtTtDuv5lCiN/jyLZPbfAm49VDCuly0EOYHBi5GSktwYwhbPs
dXL+/X+/P2hwxIehzhYK7p8//6++Fk8ZLVEVZxupUoKp+t49x07qvcS6AE8u43sPtt2LCTFr+axp
DgCUe/vx99fogXtpouRi/1TuizeQ5ZKZ9C9+/22CZ2fTtIWmvcvfkghF+zgechg+fKcagMICkX7M
0cQ+ovX44x9ps7cuowWvZYgmviqx0iPJx0gzln8E4HFiS8Uc8PuPpqXCJaRv+uMlF2BgCnR51zQh
qwRZzfJjUQ/NV5E597+/35Ba/RkdD3r05S8pyBqoIDFTueWnucoqNrltl3+84hK148rRnnfp1Dhs
/lev3Uz/b3ptH3nzf/1fQfQ/ybX3zff31/ef1drL1/8h1pb+32i8MTFxpOt4tm1hAfpDq236f1Ou
BCQtbc90Pdc0/y7Vtsy/uUixBRMzKbBAWNbfldrK+hvsAJQlylWLvtp2/r+E2vyMP8m0XQmVHCK+
IyndlDBRbvxVpk1ryMyt0DEA1U6rLHaA4tqqebA0JRTYBFjSI6BNUs5XJoG6e2+wTMRkxVNDTh+9
2AJVDUrdbaiiu9p0xk1jwBjMSKpjWwGmUL268+Te/uni/h+1+Z/V5ab8Fy+ai4le1XLs5UL89UVD
T2wbc6oA8ypVbRlt3xEQl+P3BxIRflP6K07PYGeUp6+ol0l7H53yYEX94T+8kH919TwPYKhnc/2w
v/31hShRh35hAz9K0hkcejiN68omu2fueF5tCzJL7fzydQf43A+RBUGq2tj+/Ovfv4zFI/U/Uvs/
3kNf0PKVFipGV/7DexhEgUZ0RhMxq+hxN3W11YFxaezZX1t5aK3//U8zXW6+v/w8HAS+4j8TXb8j
Oer/9bdmcBAG9O2ZRJJNcVt1HFAC68MYmrvG6JYQqtRaF3PoPCWCY1EfTp9A+gLkgh1rr8kNAIuE
bLrXyMVkWibnIJIXbZnLUJOkJcc0va3MJhLpNcosCIs/oZyvsKeYR5Q08uBALd1yW8FgiB8GUcM1
BQF8Bq7wIpAFn4q6Dg9pgom6S5L4EUIISIPcQWlr7gg6vw2pa5DZ9rueDMqdyUHppiBDlLwUvIr5
usJthvJady4DN7KdcYYFN3bmv1BDWhR5OQrzAl4ASV8cWCkh4jzeANRpN40Z2oRxD7/6uhxPsn2A
w6mvte5g8Evmu0li7uExkPoDmEDEpLW1LjqFBNHWZMw24q8gPYH2X1ezviSWtC/NNByDjBJJ2+OB
MHkoH25OZFimaCo1xFWSfHSbWxOyeMKe9plQt7RR9c42Y0gd6Ec4JBpjxF4crEcmVyvyFUMmjcBf
OAE/pUP5lFl77Vl00qz6x9zIfJ+69itODPIgWugXA8kVjnbIUgqJ45xColr9kPZMERpQAGuPMqmv
06OQtXWx3OncKb84gXVhgkVW+J09VlfCQuN9h2ryxOnrMHrQ/cEuzUflds+jYwTwwIPbgAC0nTl1
4tTYWJWR7ee3DvOgNZNMlGSv4CX6l4p+Ebbkaacqf3qkJY1wqGQAACrB20JSfiq1LW7HoZLn0pBn
vNzJPlQmE8SWM4vZBzEFkBEeaP1EeysJUenEBie8ovL2+K7fkCXiqrTtXwGyc8zXBJi6XjkcNPwK
sJgmobDkGHbLB0sbb5bZv0wmnmXsjYyrDXT0wqU/a0yl/x9ctvIfXLaLawewgsRO4yNitn4viX92
2RauzOMqCdcWW7+VJcceTg9cpmA94aYGbIF50wvrXeP+iKH5QrEqg9sB2JaGHtPPuX7ChndMKFyv
wRO6LjiyAnMZH8pGDOcmzqBUPglU/KyaCGYMQtEJ6q0umCnjc+/94f36i/XrL0v4skb8ec2SnOyF
4yrHwSfELiT+uoYIMVmRJo92DX2C43ZU+Bfj4ffkC0Nqv+7awd3I2D4SyIMqb7jR7lzuDX9pKFXp
6d+vaNY/vxhpmmI5s9oe/znLgveni5u1ZRabVDgcsbNp7bpEVo8dY+KJWLW7KVdibaWmdSOXDxGk
llXqCBP2ro3rICxpvNJglDvHzCtAxdQRVcKUvFE81xiOo6Q3v3CYZOuQzsQ19NkMRnwkoBW3Jfwh
MsaF2qFBOmuDUmCoqeAwmho3HdUTAwk6Jm2KPoCJyC8XaA09Zs2QJMyhkhcRmrEqCF6Lqn3P57K5
Wpzp/8O9Z6p/vvl4u1xy1yyLOZT6xzeL+3n0KH7Y5kxMkwh+jgE69hujMwS6MJppzLdCSDCleG48
+yseEV/6ib0h1FGzL9AJyjvbvQtAHB1nzg1ZTqlKTGZ2BzQh2DAVkEThuq8GPPjbBiv4Ax7efKcC
lLezWBd0RA9Vh3VDuGPxUKMcW3l25y0n9+nRC65o/7rpu1K2A8ZGu/dNVuhbGG+7339Kg+5jkfVc
GnRF+Fcc1p/lqjpxgL4tVHdFBBAW0DVKaNWJrcB8stFegCCNtOzHTI/5pk2mrSRJmnux8T5IJb4v
LDV/A3VD1YgHSbr0I8n4YprqHMSoi30l3ekmLnV8TAQ27LrxkFQ7fcWjRjDjLPp6IzQ8GpO5yCUX
Jh+8Nt6yNKPFHqxfZbIEdhgubWIwvbs4BY3na3oucU88eQyi8j5ImeH42q8+TeMQ0Q26VhiIr+GC
ikaEe0T40lz+m7Az3ZFUWbPsEyExY/z1eXaPOTL+oBwZDTAwxqevRVx1S1VqVUtXKDzvOXky3XHj
G/Ze20ctdIVni8ZfWsewcdXV5nDckKWMOYt5zUEZ5k4ruarqQGylTQIKwTPOmzUmIS5rtwP5bdtv
unOfjNL1X8I5I0fLJOSW3W2+bOwHoazXF6ZyiE2l4T1jRvWfA10yEhHW0lwCZSxb4n912ryQFiEO
PcEvq2qJjfaFM92WfAdCoBiv2nVzxc8gnmyXM9yBGZWkZzNAnBc4umV5wE+gFYPj/34CiP9ZUdq4
K3yqcN8KbdO3FmfkfzsB/KFlSAZSLfO810Qlh5aM40uSh/WhilW+iRP3Mebkh1jLvtIwYz6psA2v
c2j/HRhXbTGC9judeZesmWvinmselpIdq8kswMGznTenxo1f5qifPxzRPVfdZD55FN5PMm0fdjbK
Twf8IOZ70IpDNJ/SFEl2kKPadPuIFa2HFWSS48QInwv5PyCYZHsHLENqUK3PnujFBaxJfeihcK0p
LjjQ5sWL7KGeK8rnPvFI3JU63rXTj7az0abpPtmP1CC77wS9tuqhr6X1+5ShvocqA+7HFkc1GgNs
b3s4hxj1goyHi89S4VgKS14RHcgd7TQ3o8A/XU2Ft0E1522zkXjLOI7cLQKk7qsXQFNM6bxHOA6O
lima//y617WHFJvaWyz9+kQwUvf/q1b/Z3HMJwtbgfYmxJyFAPF/lOh5D3rU5mNf2awYhrTqPvzO
v0YjtoJilsk2SobyWcbLejuI7UczmVA/hghWP5KkpvH2brnkTU0MwmrM8i//+41H/7fcWv/tSehg
BFsQGp7p/z8OV2fE2xUFHK6DnW517woWXnZxKvFkwD0HRW7NzDIGeOD7jM15yhbhg0zilON3flMB
+Vhl5Zy+L80y/yx5UmIUn2BMzxHCQHLkMnBnIqqevRbE+ogn4y2wOYHTsJKXuYjl1Ye0LqikAalR
F4e1yt9sZsp7idY5qe5TJzGq2YDAZGyr9ylAexBX1T4DGHiJdJjv65C0H7fEsGKzRHtT2TGOdHNm
vJ4QHo816GxLmKtJy8pgefV9gcZDiHNHAQez2sFnLqxDVhfma5RQoru5C4gS/d9Ozalap2qUl8zz
5aWLAujDaKGey2DcxPbYoUGoyGIsOdU6v2QyqL70BO06Hur61FlI8BOzHXaj1ztPNsXz2g3N8KMc
xe80SMc/KWY3vzCcj8TxwMbnVg1jfkRDMGvkIrqlxrLbp8ZjcRAO2BQHcHtvZfAL6ushAMSvg3p+
Vhn3eh6G0dHvIv/sG3aGoq7641l1vjcq3JAuNOJNkRT2EvgwI+fHx2KllNG+rBUr8thlV4IvYxKo
ITPt3QGZMTUifpeBvcXAiJ/M6sNMugZqEayxSih379oOUdZ2Jw44vWtEsDjfkKkCmvRg4vuINl8i
v7tWNE8xdgwOgOwocZgcQ4HNxCzQ0RlJml7VkDAdDkB3JqPEJVui6B4bqv0IeViF2HHUQX42J8Ip
cGLahyDP1LWtB0jzQxBcC2klZ6vUZxdGwZ2HJ8q+MfvZVgbhH3bYf6BK+G1E3VNl1O9JKKttJxvk
o5qERRaT1lk3hY0ZjZ9qt5ixvpn6w7iF0Rjf+QgGuEiCj0G3H0k2Eq1LwQL4TNnPbhCwRhzD+1Sl
9xapyZkcps1ULfhIo4FuRS6svjqyIj28bP6SBKKvQ9tFJ/jXxTZGcUt2Svyb8R1IBedPGquv+Ozo
uN9P3dishnB0bwAabMKyZL/xazAdPI1Zozyocuju1m7swJLzvBfq//JOFQHHcnpy2qn6FeATXpnt
3DzqzEwuSdDOAFj4P2z/QZLFbiRc+QmCGjQNXWGuSLHLxzLWh+YoyiFcliENI8043BWEUGFQzdmp
WdjbijIlGqyZp50iMukQNxCrFKE9L9Z33oeana1F7vBWidncDywfdgaGXN4AbDGrqSmtPQHI2a5v
YPsSYOEhop5QNtPcQaOZ/85YWpQ5RK9Rb5rn2S5iJJZE/vhV3fEVEMOdHHHGSdbt+0XRQ7V2SljR
iWcFNzBn3pHUuQtJkOVjoEi+5SPhNXaDa6F1WYIKW5oHsycw0zSC6dRpf9WalU+wQMxiKRr7Ezpe
xPl6so6G7aMAM0V1wNQJl2uMi9toY4mJIu5MN4NcIW39VMZOfsDLu+LI7g5mTa5gw6CBPh0XW10t
UUK+VfybDnQ4CBu80D3WcvpMxjy40hWxMo1RWsh2j+FZ/djx180vOd6PXkvnPP7fSzEwTdJF125M
s4AjXnrPTlbqu+uU77Ho5U+f84VUWbILg7bHqJA56twKvnKhMK7cJUzwrZqsCnwD3U7VHq6VCOmX
V+jwkoM2NFPPpnCepkWIXB3TgOTrHNck2R7lFU19umbqTV4bsX2rwKewnEXrndH/eyvbozAJutMY
qHOinPQg8uDf92dQe0wnQj7jTd3I+KmL5CGnbRkD8WnWC3yoUfF2HOx/bNemcxujXW/t95655Wlc
LrpIAacUHeZz8tEOaTl5ezWyGjCGwL0VufwzFX5wE2LxxnOKb2s+haNbdwNddjA+CzSnpVOO70OI
nCewFt+lrttPpAlE9ojnrKGiH7Pa+RAlnJy241xwnQ8HbhaVpjaOeQIFsJ/XvT2Y70Cvb74IpzsJ
FSkV9/jQreG9wtS7xfUErLq11BuhsSeAboChWxPWQNBUN2u5ePnI2rL+MKPe/ojm5krbs4VdM59l
4db7ioTqXd67v91Klz/NqrsHPJHvw3fLvzCkDPiXFtGVl7TI1NboKn8Ld3C4OIgKbVHnTzwL1Mqx
/HVrR+M+CKWBuKF/rfzB3Oa1pY9sTZgltf3WqqzmxY2ta2bk0ZOPsWcF78/fBVZds+/iMhatt5tD
TX7BkLDr8sLH5JO7a2GBmdU8XyQE8nVPG7+HZfe3bJNL4VbzNk4YfkYFUoduyD9sAhM5hEcAqTAV
06Me9aefzr+dtHc+U5lvLGi2O+87P0N5yVMU1xFlEdrVjPcOVmUWHbpGIIOwIQZKr7LYV3X+zul8
OOfM74RU9iYO02RllUFxTXNxouoajkEZcEDVEfYvkf6MPJLgbOGX5Kfqu4m142abPR6McYq2VtHr
nfYUj6X6vU69+is11NPYaH0oQ/J/Am1gsa7GrdOyXA3HYeR0CP19ZaXOU+Ebx6LF+FI3sK3IEWRq
rdQL2t7izfeMczZ+JHEgfuaOfrNTVdMftky1+L4UXtASON20MBM5qRf4UJtqsQubhshxido0aQPz
5uJ9u1IMrnpW8aAOZYSILUagWoqdUkV50hJmInDIkHS2pMPqEoQntsh4v3lwoHZq3p36J4Ih56Xt
u2xnVKH/ZKahWvmYeTpCJdeWmw+XxUgODCnU65Hv5S+U5iARWo5KdK/ME0qGNmWWvPkRbhqiQtZO
MWS7Ykoz3hFW3QW2IoaLyr2ISL+m6cSRQg+Cz8Srpg2sEswVMj3BlGEg4aKRDliSj36Lsz1hHee3
E37QVl3I8YwffeMa9xYnU9Hanwxr6iU2Z+1HofEISfi+u/UzdoYTKebm3idkNug7MjM6yWrfhO5e
JvKL5vBo6ZRAvSnyd3E316dwjP8UDgnGTjvKQ9PRcZnzlN2rLPTg5DXBNUFR/kIWyBVsBD1DVRfY
3QBxmI0XrRsiIHZMSFiHCy1u7sQnZKKKOoxlMl5l+QfRyqrSEq2o22F9N6HNrbS1cKmbIEUtVY13
beQO2cMtuUZtMdEJ0Kd6iSxujBnGD/8H2+D6A8jJiPwOKRoGicEy+mRrtAQ/t6M5rpzQ/+sDrSOq
LeR2aJ7jsLPgj/yfC3736AAD9p6JhPPdYpJWm91bnPjlpXIbY13JITwQqP0HMHNE6YQyIRfqi4Qv
tByJAXlG9z98MPcn5QJ60VVBuieIncf3RRji5KaFoB/L7bsi824y7FuyEL2yLvmN/xcq75CjC/Ot
g0489+RwX61rSDmGhRdG8jV+ys1AHNOo+2Vg9jh4rUH8Zz49Iony0C2NjcQTe4I93xy6koynsCFK
IJxq+Wo2jcINYPYXVfvuqhg7fy+VkBeRxu4V9gzEhzGcb9pDGV+xL7qSUQWTLpvWIdFIbJDRH8/o
0STJ7VnzV1gJmmXGDpKHXRw/mPBXe7P3DURrtnPOetNl61R+JRZtuMHoa5lvqA1jmOgQTyI+BG5e
bzIYqxPKcJD6eXcNZq2fe+Ra32/mMCT+yWPTamkR33mewdccoEmEmE8TaO5ZOlfbUSLIwzvePJB7
gtlt/OtEauzkuNanGC29HbXVn3IoGrvMjtFuGk4nCW1jtIG3Vj9QsoEAx+xtZX9wKqU451vI+x1G
w1yjnUEOnfzozk2cEURBAhCpSlXPHIq3IfhnTyq8A01E2FrNRBIHYrw45HJaqBsPvqP954rZ1sHu
/2h39m5WK3fY0+U6Q967ovvlWRIQu5bh8Q7bdcSS6EdaWebGqQciHgqiFKrYbx7fl2X5EllSX9wW
qQoMkUu7AO5qpLv3/miIKtrRpb10qp7fvfk4FaSgDYpSRnmxfbIMxzq1y09tDU7XbIJxO2Po7LJC
PWoyQv9zSRTkHJ3ou+obwRYw69Cj+sZu7qXeFv2jHn3cRW3dHZ2RuDgyGT7D4R3pgYMAzyOsAjfP
lliKGiYjmVRounMYjPwHO5/ReupH5R/HvTupit8ahZrGLlX3lGalvapahcOsnxGqWkwaMi38jRot
kjtp43etMuVubK2XfJnBkB/yI6mKfKNdke4CnSTXsOy4V3k6qGx0Lkpleku0cf9OIf6FvpXYm2Yu
/Q85tfVOj4gHvl8iikZH4ZGto3slkELHr3HQ8ESILQLvlN3xR26GS1UQ/wUWvfVl81bnIEhjWjxi
cMjWrnCxUcLlZYtSNH7O7KG9w40s7tMdowTh1AVG+CmRf4OsE/vWUL9lkf5rk4g+Jc+Tcx8G3Rpb
qrNRtliPYzVcKyYLJDab1Idu5Z74VtsUMiauHxd1W4YzbUv/Fm7yNHGeB2YhuMxL79WyjZ8mGZuT
L8o1qJgCgIeMt3bOI+C7hBI6+YMeqzwEklSMeHLLnQcT5EUxuhrmunmHUjQ++GCJP7Kbd8ne6apG
GsLv/5PlThhkDlAWz/xwJ/VSKD/9IPT4YOSZOGWRKU5tDuxomEZEXr7X37ypZ+rdJr8JlTBvQxHT
JGeSiUWITWg2rDsbtOSU9eCREf9Nn46FvoVsV++k66Bkaj1Pe7JJTvwnm0udzf1rU/oc/03o7N2o
IGAimdsDolgJgVH2Z4TN8TZFbfQJUAwJVvKsQfhcGH4nBxAVwR/lpdmWYJNpl3bZqztM9RWae7pr
S+gFmfSCR+/04kG2T3bya/55Y+oNIicbdYcxieulJ/U8IXQh4L66GupflkVkcmT2LgAW/hT1IB0r
M6NBS3Ln9H1pddQfAqjdQ0UwBPHgmL35d1jqn/iEPxO2iYd5ZABAAnA2rbpxXg9MFVfwbxSreCLa
kYZUQJQUxi/2V4xZFvNPBj27izjtDeYWBZ54YqaLY15j0g8R/7/ESde/YE9cF3l3LNk7vdtN56wJ
B3bWlmf7GI4C+aqAsYZe037UZCRhnYf9RRPQD433N8u3AlnnX6bJWDbiwn8x5gSiL6HZBJr3PEj0
WVXSOky5fBrr6G8QCePeu558RpHUp3LBpyHExP5D1e9qohvjGiEl9+uTLlFglh2/8dSb0I3g+AIi
4SKcgaamD/0jKTVknNhR+1nGFkWB+GKpkNzHrMj2rZprctzRT/Zd0JwGY4Y+pNAPmYX1jKlj/pBa
Un8TrkZoSkVR45vFvvE0VVnUwIZLUKrRGiaHzJjeLDh3+561YLyRGEHOSee555A0LOxJMb63OQw3
UYkrqVhq7KTXL1B6rs5U1hc83PUFZlVJKVi4b5YKpk/BF48Bx1w+RiLXMVzb01eaZX88JJpYNIgb
ctLu0iRGcyUd7WKZcwRDFJ25Mqt/ptVUe0z02dBUO7fT6qq9ecuAr1/XbWLtgwiWpd8n+MTT6Q8u
tXofVebwFBFybVVFfbSzBipeb3U3PzC6G4OJhZjuFldMmDSvsR5fpxBZZe++NmAvH35oAb5BsG1L
Y/5QA/1h1dTrWTvphad6dsm0SQ9S4qpIRuCavXmWCU9k6rGvweiDi2cEcpsK8wfvgPUSghTqwuFa
YFNaudaQ3JM6SO5dnK5VacqrCuWhY5P+7g64Thkw/8uXgXwCGgCC09s4/mHSidOKbBjLWKgmni2r
GxvU6sbMnvcqpN1iMDaUFGOss5p9FoC3zCzL3pueAWWdE+CkEmf6JKoF+kkYvSbTrY/HCrJH0V9j
52c7KPk7mnD2anNOH6b1lOvCQ3vpE4Br+sclrdSJ+niPh6F7b9DFrOyObcsgy+DexmFw16TrnATt
8XJDN3z9P7WH56uNWtokD3qEP7BPVPlP08raJxX73U5GiOat/Et3lfeGZXuXKMs7G9iD0YWNW28Z
YqIQea2LIXhk6H3WBiiEVcAU+IzsgdiXxYCTj8O8TcvC3xZZ4R0XqnsVxoKJpOLxVoH2XF5VQ/G7
Ldt2s2iatpM3i4+Ef3TlG2NDfeni7s3xXhitYV1ROI4f/FZ5mq6EiaYygm66S1KmTzDNM1yeULGZ
K1h73l3vBbkt+PSywbbQdYuyyDXXiWHMOPOH7NJG4M9mayR9ADbG1Mjffm8YuG9c7+rK4jOx2cqE
c4uLJlULwgBpNfdF0F1t2ffXCs/IKe2mQ9p3gmIUQ1vVTkj02egSUVU528Lx4uPy7tVh6TMq4S3U
k/hJ+Gf+iidCf0SB+6QXTqD//UVZLoBDeRTEg09AJnNSCHZ/baERxzaVfLPFSLaLmxAcZ0G9s2cs
2oP4LS0ss0PSiU+hKvAIRDyegtZpQa+nN68orVtpZehPXaxLEbkku2B0UcUoYu1DHg/XzijGDweh
PU/cbRN/Rd0wAePznBWCGPds8h8UJAPcPFYc24hg9CQiWyL2RXySYVpchTsQZTtRL6b0xv0HQmx9
Zpmkz98/ZSNaS8IpLU5zbiDHJgkb2N6MdPRpqKP8qqbkZjgBFe5I3HXtoiSnwVfXMS2bC+ONnUSH
/o5b/BXItPnsj6lP4jcIY76ocuszat1LmwrWNvn0LezCrw5rF1aryBu9yXsNCkIByoGODQnaCx/g
u9W75nsfURuS6gYa0/tTgjmhwk4wQxXhacpDYqpiUb07i7dXx0W3PGBhAODXO5PvtO4i8YeSznj1
UCHtYtGWREsT9e4FJRML25E7m16ROyJA6DF299wWxiu8n8ngO2gOFPtSil3jQxEMB6/9MOdPHdIg
6764OqOOCB2OCXJt4IcEufEUxvEvWybJyU+m6F527rt0B6r9jHnYqp6QCrS4s3Hlx5QJEJ+cMIj2
ekqSVwiPiNX46yRhPxxhm/BLQ/9h2N17n2bmJWE885rm+TYelyAiTuDPJijDWwQ29JXEGNR3ncIh
sby0Uulvmkbm+zQonxI7Na+e0dkY9pNpz/G5Tpe57PcFSujBTx3CkyZMFDH8GvAMcZpsC+6Gg0CZ
SsHafBVMzPZuVcRv8QLX65yKx7hSe6/yoFSEy8w5JFyrEzhVgT/0D/hI5YUFHAUywO+DlQ0Eo4nw
0Gbe9DzYyQHVjEsWpPwGU7GDmyyA9W5+ytN+2JOukq4L5YpHbJresR8ZSGVuGF/5c+xbmtJVO1fy
eQhC8ggNMzwUmiEUi51t3NfqrKlRImKpsFBWROhSfgw5gxcWsNOjZSa6sjGI5HFuv1DdbD1K0XmA
1Vw05EsEOVv9yTWyZ0U+56Xl4HeG+ejjjLvJtMsvo2d/Qo7Rl3yYGBYNX98vQjV8zGN/mHsHIt5y
MVyNeEwR7sdqChRhWvxArf8e5eWjK6JzbVTdkzUyBB0JAM2EeItkQoTTkDjcbk0CB9O1+0MWziTw
1BMbXMMIT7Ad0kNEDVOVvnyPcVUubhEwUdQIV+A/n2Vk3tPKSf/EyXyfxvbLw4m9qTLvX8U84kKn
5K5D+CTvjvgHzp3bxhjxq44+2imrIH90AQU/I3eyWB3Z+CxHpEy6U/NRYQBYfaOk6YX8TdtPwy6s
3uB1F88kTjYvc+MJyq8Z52Er1IuZuyZSmCpg7VbuymHoL85SXKc2rQzJ1fzEr8exWLIakCK0vor3
w5jl+OqQKGDL7i9+gPsNGwaosor9Nf98VTkh5jYRYdiq44PWkXcap2Y+Jw6BnhW+35XmjaeQQbIQ
NIQMZVWLnYpBtA2RgJai+phnokRThxuFKArrorVrXhozINuzVugjSI6hnqAMbk6RT8fVyqK4Oeqr
z2Z58bvgS7l+8uItBQOUJErWDiyVN+ThRtbMEJWI/dP3xdNL3MmS8PH9b/QRNyO5gMNobxDwEBC0
ZIK2UAY2PHg+lTWBOB0LWrwiJF0vXqrt/IOZYnGD7oL5u6q9VTolFX6iwL4axPYETLCL0DoYfuFc
I0cbT8CeQQIrAMCSXRu8QG9aUJf1mjKjfoKGCqzWIti6BJmDxty/EzacXuJ5tjeKRf2KJn1kNOea
z8jpKsYqobMLur9M7SH7DDUBiHk97b2yPHagfVFtZVfLCLIzVM+H01rzlkQJn4hd0f3oTBA2Q0qF
g+8/xUZ0wJQ/Q2mdzQdb//mipHl1MLvvZYRkuAXK8wDGcfjeQBMEkJ2sgIm5Cl4c2Zv7Rk5sp+mL
L0ZscYzZCERd7DW3SOMNzyfKoCaFuZfbrxJKx8/QD85gjbiv625DdaZ+yA4RVcm3suHGOGlbS1JQ
IRaSrhzMJz8Aw2MOpVq3YgA83DfUucZ48RlA7io6j1Pd1y27BZWvR6vWe+K9AWkyS7/rnD7PyBlt
tJ31QAWa7gxT42DIvbfge5Ec4qw3JyVOvEd/gfYcnNFy7zHQyM7zPklPGg52hYSVbwLHpjnVeOWW
QCK7qm5+1F/NDHu0nIKX70eHoPcmftDbWPRSJ6e0GfcpmC4G+usDsQ740BjB3ibXerVi3R2/X+GP
/sg46i/xgLuoUnH++Z+fJv/VGhv7EQq0ipPW+X6Og+hZEG4AWCzjsK+TPx04Q8J1yHKpnXLDxqZ8
cGbDR5zYezttue+WHVVSXgYrkEjV+Ky6NOqPwKwuHXtzfBdOcglzB19jwOoRkC7b/AB5oavZ9IUZ
34k8b7dknljbgQk+o6j6V9NNw8mL3OoB7PJ7vIl5qrok2mXjXXnvUei855bjHVobDZDifZ3LSzCE
/q3Hz3YvqY/vdR7458JLT0HGN7HTpXnGt+fBSzOL98LDKT9nKeb+IUUpmRIBPM7tHnWEuR/5a+5C
f57vJLOWwMys53Jw7Uehmugtq5+piQCM1glCDCdLb5T0et8O43dqZ3qrYoRN2hTu3ppm64Xj6d9Y
ItILLeKmOgHCRsCk+hHxaU1RMf9SM1xWKq/y5rTKXbsRKLnZBtnZ4Qo9ZJ1XPmAiJZtU2cmtjTUI
9L6/YWRmg+brRxCQQ2YT/rDJKzveNqMdAT6KIFQsF/KEMIqZcbMnyOpnDpLiMNYOjSsd074freyD
6AvEwSmDwO+XaswPIVHEmdFj+srlb2FahMnDb85jOOQkhIwLEkt/DXVJodXkxz4TEI2i8QfL9+gk
yZy4CmQK/txOTzp3pyeXQWztU7iHYXsbC6QYRI9JPNB4YzgkwXsHc34Jl0sqpbmNGkOj9Zijq64J
qWLNC8jpSEADr74vdUPl28Dla3WgHiHjmcLMIZMl/XCLimDrWsGwF5PT7SBKqa1Wlk1exOyQq06v
WJVhD5nHtL7MuHpTc9jdLTv67ZdyJAsWwbNVgZwouvqVCNRLZJIT/f2qqzEH9gYgrMEV02m2/VWg
7Y6VOBBdwjt0uXPnyT99X4pYfzbxkJxAPiB4s4EBx0GCntVriW8RsiNtV8Pmq3w7fXZllz1Hmlwq
pz4Hg3zTZc+8lhn6vU/ZvBlFGe0ctpinwaRFqEyTbE/IQqqtp5cynMXLzHJ05dJzH5ExiBc2e84h
1Vism7g+ZIlwLtZs9y/OjLrALf2/s+6JZk0NTP95wclFlCQrYV28GwX48HBQ3S+2TMdKA5AtR/yS
Sw2WT3Ckvn/6vlTRHF/pVN56PBE7yOo7c0hW/H4kHeXmszBiZh4l3BGdJfHfLs9fnI4SQ1ju4lxe
tndZ3Z9LhCNQbiXfcl59/3oRARWscuh0Kfqm54Qe82A0CkyzV15jO2OFb5Tm8zjhFzc6r34twN2v
QWZ1+7IEzh0GwfAc8a6k0rYuMfCN556vnz/n11KVGC3tnidMzx6rr/8GkKDMzFhgbK24MJ9DpGfG
7lPug+aZBYOAWbP87oZbEuth3zsKCHMt43sF9XfTtnOP5l2Ag+myq+376anVwNqADBnE25btrvYL
jO5RXZPuzdJix1LsT6Qm/L2RSA6FRYIsI312KtqoGM1lYGoDDfujnruLu1xg7ZlbTFwrL2rcnQRw
dvSrJe3MYLZlNRJUxexUwNljl+Qpt/B2oo3UrbCiV3QI9d0ZOOnchinKkIyfjRb96fvOYj9/lAl/
4CnhawacoEAis/xIu9asajMIy13W4lJDOPrpc7MeJplHVxkY9r6s+Iy/fxeG5d3ee1HnyiU+QFsM
k9YYtp3D9+s5ZCM+uGzaB9Pg3HPr6T3X7qvAUnKKe5LTNUkvV5yJ9Ec9YmhFdSBLf5/UYMssAshI
3kSIba38UpwGLzwolv95R64x2ppV7fXPIU9ExMBrQ+9ZQjBCyI95mTzno7zHGC4EGEBFClwfRiuJ
Uk1N1t6cc/Leg1uOm6GaAlADH+3IIOHCWv4xmsYviboikyatXe9drPYTry/QHlJ8YYIj4ehD5+T3
AlqFCVIJoEpdTVsZ9J9oc06N3vZFcrd6xFjTl8uAFzzKsXCNtejPQmwH/zNtafYRcQvL2ub5qe5A
os3dYcA6u/L1X/6Km9R1byI6x/Mx0Z+V9eVo+8EKkAMnIaIWaEEZn8PqB257DE7MTEImLYnaBMQo
psOpW8Lcxl/RdW4OOUwtrI/rrmhp09FnMRRuoncPNS2bSNgBeUJsVvxS7QNqtJn2Q4GlR1pF543v
lPl/PwcvrfrVOmiMm4ixgFiVYbdv+99eM50CILVyLxYwpIRVOaPhGyGfhsnGsMOH+DN4gjhQpmRv
c/pmWj9wLxza4mSFx8iM1qY09sjkQNI80bPDTT8J93f5UwL+rcCDSNzaWDTldBKasE99CX3S7/j4
eUxvm6z9bTYXEy2A/zzZ3SYAtJ7imA7rl9meNolBr4pI1WFdrb36GhPDWhrzXg8GFatcL1XD6Hen
gHCEkPy2EY3YbBK1odlsF4yAAWCuTPISJhUcoLHseHCsU45/nednL8Uobq2CutnBklrr6CMiykKP
qDdhTNOVZJx7/NUdOI1zkh6LcN6jelw3UrKoY6xJfMQ28xjN1q8p+VEVPA6alOjIJldY7XVmzkzg
vMxIBQKYmzD59NHajcURBZMR+l9sqi8kU21g18Yr5mI/TTBiaobSKKJNaDCey/y1T5+yMlLvUqbO
3zgCo40xzxp3Jd9Swzn4HQWh14s3e6yOU50/pAE/Okvx+fENI+Yzz//mfFmW7Acmbzs7tWnLjFXj
2cPaOXbTrylFuhjG97mMr5Zqfw5mts/T+G0y2bTE13jW+wKHSsOJ7+UHAkpJqqWvjPv2mIMuVeBN
Y97Rasp++DzTxvkvKrFXUyTnonOeG/hM6Ht+lj0Plmp8LcLYvvFpbGf7VwLnE7USpmSYdkN3Q6tD
QLP7ELqQaGPzrbcwYWCP5MaN50O1a3mwl0Z1rBtjC7R+ByMDMW22UWW+Q8oCmt0rnkQfkQiGOyti
HEfUrTYxCU3Jqa6sTRhBElvizzXgvKh6Gf36mAI6k+h1MpDXOQO6PL6qBA4m2jY/yRGTZqcW33nf
40gMq/CEulCOnFiIxE+4I/YmCwgmnvN7zC6d9cpZlsS6UoH/S6vY44/gfJVkkCOFg2EaXzIC49sk
PAQ4kHNvfnJRkwfwbdKOI7IM4z2bzEMtk2PFA8YdDmz1TvhMCKMtEWBN7yyNMQdq7+DXYpMZJ/5n
+D/r4rUPh32p7Ie1oTpYpREho0t0eQzpw0v+VS34Ooi7owyQ0BW8ZR0ntUdcGMA8hI7/xdN5LdfN
o0v0iVjFHG53jtrK6QYlyRYzQTCCfPpZ9F/nXIzHHntsBRL4QvfqJ+YVsVFsm5Ta3tLMmzp49l5w
KojaIClrx0wCJQsHecVi3sAlqgCsxPyt1GNvKbzgfkZM3lJs2Ab0FR6ugoBNxYCzxT85m8WTKKz3
IY5B3MBGBFdnzgMRPMGfwjQ2of7Q3hdRq98jIS1RyWtpz5wtg/9LkO1uAGDYG8aZV/DGinOd1n8Z
FqFKs4hIgZqYvk2z4UJtGHZ9I39y5zOH9WEPLuug+pamIRGpbXRGgbpz7fiT6cY6dnxOJg9AP3lw
uyFTctP1gmUX8zrFScxjm1Y7K2L0PUSbwG62ddV8RwxpD8PcXEakEgGhg4W0mfKyfGnR4KjJWIU2
4KOkInoMdY4BKEE0B/DE25HQOccuv0dOILTf+xYs9ODgr3WNXcIUh7M4t9T7JOjc6BTcOrsYQXOI
WFMb9XwfS3WxsuqlqYZ7EmKW1x+IrndP9NymseXOWOIkKs1MK7grA/MvScGEtD7FA7WzSBjX2MD0
IPKJ6JwP06F37Nc8b/Z+gCBa31Ahhir8Hc1oH2jWp2241763twYwu/hcQeyxVcp1jS7Rund5iZRV
H2dZ/TZ8xMj9V5UXP8Xl+Ftrd8sphHe3z75xK8sNRh3GipV9cuLocSEcoVAu2dduhAMkGbjF7Ipj
wwjQdv2NdBxEfh3baMCRAegZn/VA71EIZ/9SN0/T37gsmcB8q4dMFMSHp5RTnF9Wurec7iTqkkqU
AUAJTaBMkEj7nNMG2q1AHlWd/hAheplVu06SuzImpJEUWxkWzxF52V6fH6tc7TPTuEgbDmzWMFTN
BUwYzicn908cvg8BRJWcFo/MqC2Trb/0gqclXaQ2wtfBbL7QCuaSvYXYmcL4za32UtfN1iM92Zv8
h27MSKTVh8LRO9P1tlNS37UhQPE5NEkTJY5v+uPZoAnE7wTkJgQcnJbRNQdKk3bebgzUzU+ipzqT
O4lesvOY84tyY4SPVm0fBOreVQHioANHZJb2Cjjbizlh4pZ3pc/Qo8SWS5h4YWQXGwPJKNDlTsEj
EaZI+8gJj3hpor4EiGZPT+NsfYyuC9WL7HiVOgm/n1BJiG1WVsdCwncMa1sfbHY8e6s9x33tb4eU
grZk07ax4ruECWVrzHy45dqPpo2ox73MWW9AgnbzFBkO0tv6u0MPySRt6+E1wGJle/Ou9qDpAvHZ
eaN59DyxNHVAR9nNx8QG28W3T/fe52JT19Gptl9SWJwC0+mSLKXK4C2h/qx4gxpulLp/JRwIR4J5
bAjYisl5jzxz17YNPgbCMdPh5lfxo0ZB0wcSGkvwgGAYkXSKkreFkDWuG0bCNkGGRl59dkt6sG1k
v40ruGijw1jjlcqvJkglEkDvRCJP3fBYhOljG/RnyL4Vo3k6H62RWEHVXQ9dejX7+Ml10bVwn/dt
52LDCf+SjYNSnykZCMScKSaaDTczf2F2vMSzl277pp6OLXKVzdyMX+PAd3lm/8V+LUBX1uOyeEzD
6jT1NsOsah0nVEiiq4t9FxMraQDfY7mAgNChCE1YSeO9WLFcTK5BIM/lrO5Kof4Qac9oQctbbqQP
tZZLCJvzGqNG6IkNhJaP3Gpi7FtZYpW3XQzmkX6ZCDKI880f6cqnEtU2uJV6FWvjGCa63jqKcO6a
IIIkWhJtYVaPKWtvN2gXR/evD0Q/6M1ftFdg+BPIsoUuOL2mtTDts9UhYpDmex/FL6Kp3k0dPhVL
gPOAcIvnRRscUB12/I2ekGlJ75YVAXBrYHR4sqtLiGxxLWuVoo5nTk84QtwASaZYW7+2jL8Wzdcf
y89B+aaniEoIliZOHTDwqHcm5r/NgvHxwG2qnsYzgVHMWwtXvlv7ISymsMW6AzixwmjElt9inDkZ
WyTSwMysEa8SfD8fvaktnRHPluTvAWpqN813UKJxJ7kC+Ek2b8yShrKI/S2RfsfY735r1A3MSCiA
XB1nJ1Zx2h53tSU8NMlAc+exefeLl2AwUElNqLpL7qMxqaHOjjDajAEo4xS+RXFuIBgkVcJqLlNN
MGTqODChqb6QcEBgDwV7OELonWzSQKpYoWyVae+jqqScnyJ/DRKQq1IA2iToalklOzPpMGyEPzRT
8D3i+PeCf6xePgY7nu+9kU7ZG7O/aRIvVowBYMqFhboBCyj7rBi/rILqSM6aS1yA92VCaXXM5vZv
EbfQ/KGNEkPC1shKP9sFilIpjw5itF6nZroSbooY0AfdOvlZAmJ80wyAYW34UevZ6L4l2nzh/vE1
rPz0hVjd27//BxtjyGjG2Y3Lk/TLrz4eH9U0XWTm0hkyqkvjkLPLWKQOFpqdtAnfDdHsWgb1UGc5
Ak3vt+7zD465Q7/QdZYPSgvvjM8lYCY77BtnfAemPDGztZ4DLD789hSysHJfeg1KsLMLKNKWS+lm
+AcJC1hQJK1dhnZrM7d+Kjt+XuZ1cOssd5eyrO275o8aPVL2EIAfCxRTqeecQ2t6sKtnU3czpEGS
7mT4Ywp63SK6tw3zrQg0ZmNsF2uDAdvQlaegx7qDW75cWaxFfTQGozl0sISD2zRgdR/6RzXUEAki
D2BY37NjvWY9Vsi04cWumZco5rxdVh5dKSgNIDZVRKUW2oZVZkImF3KpRIqNsASjEpR/pVn9HSbR
0oTrX+l/17ZVr0bPg1PmdH8Cd+cze6tZf7R59lKk7HdZ6nzmiJ1RCiDqNR0DEVnCLRA43wTFrjKn
u8sgw69gQsWn4hb4LDWJE+NNy+ptHp9SiQAEgUi0AtGOxwJxljnkd9KpHlg+KRCX7mec8QzUrb8e
NItFzwARhWZ+yCmUBQdAyRx/bYzUes7YQ6z+axY1lMiSwYPEFbxSeO9Yn+Cun06y9NR5YmEROsa4
NqyWTIVYbibLwojcvwbsDzYgIbF6uNDnnGLH1IVG3ONarwj/yWz1VkcUb47oMO8LuRfF9AX954W9
Oe6h4Yc6BFj0d8MumK5HQQqtom/T/GsmhACiU3F2wvDKlanCAyzkiQ8M641yadUJPA4r/7XDuwy7
YzjA9lRrZJ8EYczOrXdRa5XPAdFuxUPqYb9ThCu5BE1yMD7LLPkY0v41ch+GlhvTL9/zPEYfMgxY
gL2McqoqIXy0CJJgybOevg8Mj5lIq/blnL2pzjoZKXN25sp4xlnPNwSJdcomlC12bvXyn4E4EFuX
BKXjjO8TNsJm9eX59O+Zk7TkrHMmLwB1JltILhMSn4W3+KduFgPdPKOjqd38Addykox3YxhsVFec
Z43AFRGA4elPjbdyjADxJeFJmOroLZnSgXvvdTGQ8+IAxPotMmE3+8F4tDSOD4AE2UiCPF6YQS6e
7WvSL+YS3+O1JYRmtkJil00QJiVmW0/1n2mZXiubZUgzfHJKjlsywh4rAbTadxEpRbSwg/hIosBm
QIaJtws8nl07W9VJePCVe59XEy+44b43nH3d9DOGxofXT8dxeKhL4wp4/Nhl/lNSGt85mjLDexls
BhCO9SMwCYz+sAsE63iB+lqTtQN7gc1sg7+BGsLRL6llPmfhfLHF/Iif6pJgTFxpk2ckzPhW13N3
aCOHIDQUxUZGo1rVxDsHoJwNXveWS13Tdo9wRkY8RP1Um9zGTNX9FMy5VX/nhfeYQwJcY8eHrtYU
x6pw4VCjWFyr9MdP2czH5NdAyexefdne4GsiKPLluyXntyG5dqX/WFIl4rswSHCWQal5D6ZHVTl4
9NP4j2sRCScTCxsZcToAgbAsWcaTVbBABhDDyLR9p+1BVeY4HgUHIUOigGJJajoQG9ZKzZ1ZWi9p
278v/02F+2qonpkS0zPPf/Ijcl566xW71lZ4ybd2hs+qypDVOfkuMNCQjOC0IfsT9zBeorL4Nbj3
m1Jy5AEF1xUtxr/PIS6xasruIUZMWbQr29XXceCOEsvXmSbpKW6Mo9sNxOqZsLyy4wQKO0zK74aC
wdTOvbDRvnbdtkmoVHKLPKVSklCEZh60NXcnQzKZjs9GScAF31m89Z4QMzMsDOVcWk9u2t0cJwdk
szzToTfADav6U2dW7Aeku/ZsGhzHPITqIe1g6Tul+ZcFxImogoOB9CaMs0c/VT/UG4yR5t/lJW8p
vArz3WkokKYB13SV0l0V3+MQX8fQ+hmydAkZUeinevpEhAKq3WtaLgonQNmhy8C67G41z1uqqm+r
p+QSxQOcmF3fMcyy5osUEZMMeZbNezpb/RoDFDqbLHlWhMkYrfuzfIyEIf6JUvFVCSIDxvonsB3s
TzQj2m6M1VRCMC/mlLl8v7GScN2XsV4NdYL4ldqVgzj/A+g+9WBC8O1yhX5vXf/EN/QO1y2BsnG1
TntBaTXq3UBgIK/4HkX3aQYjKONlLOe21qqGJTwz5yJLjW98UtAQx+5n6xLhVGOXGeyepDGAeUQU
PZZBlFOp2yjE86sOQ9bMBOqWYNMrAxOCM9rVqvM8ejdwnXnza+Emw1Vrv9ua3RkMsX0TOLvWqFmd
uITCQox4R73AILDq352g+NUepgcLf/C6a4YNJu+JaMtIr6n1zgPiWXZ0F9vXFzsT+Hkd78FJmB0P
5uijZ+D7U9giXQ1+dyuYsQ+4a+oe7ZtRQThRgq98HZoX4IxgU/QCS6nDixjA5eSQ8616xObQUcpK
JD6BGa0ixXehGkFlNT06RLumd9GTsZkGWg49iu/G1eWWWUBqEcIoK1evtVd62zli8+GqmTwTfC5r
lx57TShyixU9iI/5kQYn2kY1IFZHniuvBdEB2LnN74ki+bLjQawLVHyb+BMXOVm8Ljm9BvzfaET3
MDr4NUsT3AolShgU33FpPMieo6hiyoykraw7gs7KW5DWw6Zr3WrdkClg8DXGi3tXhtn92ENuyjzF
qMt9hlFowsscw11rzgtag/Zq0sNLH7j2aiR4YBuwYj47iwvCM/yjlKU49aUZ7uOSDLC59vaJ4jIJ
LNgDyhW7mnkfaVlHrA00SIXJ0J91IPLDLt17CIlNsujOrfqc8sWZMFAfRDX/klEaR92Cb9U9aclZ
DLrb/Zyl+T1EJAL2Bn/Gmg7gUuyt6ijq3CR4CC1hAl0mISzPFje2BtpAnCS7KNTlDDu17S8I8fhv
xoJ1FUoc1zFzPTPSd17EMtthyxHxZ3O//RKaxk0htKXEKkXw1wrfWfHzwb3ChzHWpjkA0i3dfelU
Ld5K4MaBW376rXhFh4uFN573KQ36fipAvEZJiMoNrLlsk5sToT/oOzqrOkQzwfaufmRyZW/7dvrb
VQDDEnbPJtNevqxEQNfhuCosdfGUofnQsl+0bidVVYc0Vw6xdIDrK597t9XbSY8o6AGFrOw6/TVL
fBqqenEm70S1TS/uKgmG/C4TtrHvIKW2ktxmuPSvMdSVlc5PAyl4qyqh6TLa+hFdKbI2XGaKBxHE
0PjS4ITihhgoWxbAAnU13kZ/n9v5MbZpvAyPqGFNK1rhySF1cJ2wSkUcTklFpPK2l7iOhkocItdG
hV+8jQj28Y5Ybz77Yxe+AanMwK0nQDMSdgDrQVQurqZLcftxZQuaohY6Ol6AQPvHqhYXpkJXC512
PQfx+h6SLBkzZf7Vielkm8nZd5JdabLPd9oHiadNOOFFLdYf/nFrWKYIzN28fpG7+l3CdcJQyWy6
nc+N6BBChlLxVDBOGG7J0LYr4pbvJQo01iQnPQYNWjBsPUlubTLLf8dW/x2m3S/l4UeUZt/4CYj6
IZ8oZW0BT5QTi+SQyvwT8LmtRVyc+h6xXzXXmOsZtZk2HqMS1WLQQ7XxMH2OyD8gA9wrVKfrbl4v
grPNv99NLeuHoRpw+PAu7tiANTEL9rLhk2hjf+PD1prN8eTHKW4sBJnzcjlVQcyxZL2gHf02pU22
Veoc/Sb7CpfY5XD4IM7oYCmynox5axrNM4KyvUudSHTtVUHinvP5Lcv7N7eBEkr3iJeV3px2Gx2z
fmoK7L2VzgDCZaeSISKvwfgZxCTp4hqwXYZK/YjtViYEerGlXw9lgsMIn9GKtiGKMev6T2WV+iuP
QBh/NoFA406WvCpW2zzZkNUZvAMnCr2Kqcl43xIf7ZEb5QXFUQ75U16VL66NONFYvoCjg6Kd+xdG
QcXRm34VM6F1LZpOnJbZw1wVD11nvwqX5DJP3c9Wbax6+1LnJg+wTSQ2gyKagGzlj/yVltm9Tv6P
PfTRqumC57ZOEOQU7FvcyIBS4ZwF75wALkh63qVv+8tQpbdaaq7VeLp2emO2xRPkvoRPrXhsx/6k
OnFmWIRy4TXKE8oDvDZeGrx642c9p9DaJdpM9VxX1cWOsXDX/Y4gGb4YI/SmIBi+XKf/hO1D75cx
imkMgiZCpkVGmM5sG7v71tQsyilq4XoEyzbNUOE9VQTveJfg4y02yaBus2svOG7ztUFHG3nWBotb
B2mE6jglhs/X15nad2V8ugWFnsRbwoh8VSQaaT9vtl+TaxCSFggcmS/TgzMWXLlzVFG3ltMq/Khc
ZvFZCgUrHnjb0ok5OA/3smIjhRA2cMluj+lcKx4zyTFd6YuClXFSUfCAVefXUvW1C6cfcDSEOwTP
BJLQnToe6tjeOQQJOmt3ygiUrYIvCFsv2UA0W7d8Nz3Lgaug8leAbexUOADI6KTlkc2Iiyeon3Fn
f/Z93IH7RYkjoPQBlpu3mdhCRg23GDzFCkbQoa2zq0cJvrPCcA+DGiw9E6W5o0cqUamqS8Hrn4Go
WgHB0xtwFMxAdmEs7rRhnMYA6vYcWO+NxANts5pMPvO2vVEGEzOSUSMVaXiyR1Z43Nxcjf7e9soX
P0MXOGb3QGVAo9f3b4SNWPSuNd64OkI7EdCHxTgUid15z01y2ezOyVdZo8pdPM2fKJ6fSZIlt3ew
f8qQFSJIVL7rhJV4o6SoCP39UANrGl2g2qJ5BQSDrg3X3rnCEoJ61zjy3u3nSvEOxFm3Gri6MIEx
H571ynf8H2yqW5exlxVVhwjLkXRMpAHTlwoZ0vpErwyLhbZz6nsnJcwj99EkJPZL5qaULXn8zrDq
ixd2b2hXbfH6DgytjtIJ1NG1hrfez7KDJjoo9oluRmVzjkdCRIoOkX43sGSxMolgmnEilvXVlJN2
g+TpYxbhm3IvfsJG2uoLph7KeAr7AqNdRvlQn9ppug/rIiHiBTTfkDxg2FsmyOJ5bnbRbP169Yjj
wuO7Vs71vjGac9CHb3Z1i1seoVEyfWpM3g2ULic5hNcCvno5VA5IQ3QmpeKIMMgihWjH0tcprkaR
7iZZbWdISfSu7UMwYbv2uIaCzYTgnXSGYD+GL0Wcw9AMkVV0tfllI2hKc0IFgnj8VX2wCReMUmyO
L6HdX8exXQOLR2YTxcXKCsx8ZfsXTlXGXo0zrPwQj0tjqXecJ9T99vAwlP4auKIkajx+033xGNnp
GTHWec6ouhISlS27wu8KlWsd8MwgGWXIGF+n2qaJzBihlHbxMwwONmg8AKy2/RgtJjAAu5uegtkP
yEG7a+rkYQxLXIHtq8LrRaLNwHMtybdCDIHPt/uEXfNpTFuF/HmFl8ofG74CDQdjF5j4/gL03q+Z
VWwiguKowi9xlh9mgN7rpsDPUgCWsg0m5fiLxAlkLje2oK7499dYxRtJ78+4EqjZfXmdY/u3Z2dB
NHP5yWwDENN4NzUOmZM1Hpt0JPgudM6o8vwKl66tSaKxSusxiIljMRl4jIDYF0krVLXF79NdEgaC
q5TE55idZ+BNZ3zk6XrIMRUUloE8L4PqE78lkqDSgeiqYsTvpN5YCN6mxvhG80ZXgiopehtwpidR
9IjM6mtsgx8I9dDvCIL6SG2aaWNi7qZM3KeODTFP7/0hf7fQnoJj5DkIbDDCuv1OueARjKfkTI/h
Fp24WMNrsg+lQXalMyFbIXohe8sVT2ZqR8+xX1NSdXuPHKdVbbN6stz+z1ABAPcdCp6U8Mau9XfF
gB40x57Rt+13xJre6N1N66qHftB/WYhcTQAxgHwOhkWkDkJAltPq4Nn6McsbUuyWJsCdgrOpKCB7
cMN42fQjCzWDLgyXGJodhcCl8PJi7cuPiupfR4q7dcINbuwJiUV4Qr4W8xrFJWPU+0LTMSfMkdwu
vLaFucdsm60AFxZbafXpqWGZPdJRHcyY5GdVkAHjFyWSIPhUY8ptHU7Zxh7sdqVMxoMIDDd87I9V
JVEKNvWjU8g7EQvWyIB2yISRK1EYG8aw7cbKq2YtvqMAZVZWA0QGTJpQBMtrnUfAKWJvEbb4dzLn
VOEprinCKjymU5PsZnnxovpT1yOWQpNqfbbkkfko+9oQGm7EZrhsG3s75RyqeRf/8Xv02QI23yoq
73vl02/GaAvx3rOW9ghI1S1lPNHIphEC3FDOYpUnlPKRZ4zDwqaD4b1L123RfQ4DV6zMuZhsl3JW
do5kPRR8q8C9pr531yg+zdjw1d4ezB+M08spQ75dE0MgAbZbkZPTDUwUAZtRIFruyUzTVw/sI1tl
m0+z4Hkz0GOvhOMTuBEdSnP8y8kPUSN+sKwI1FDJzoJ2kezS/BQb7LRjJl64aLIltWacefkBEKEB
7q0rW5kDh4TE+EGyLdtrdDY1pbBQN121xs6Pg5L8SZJ/SXtsrx3s4FWPlIq8BfJk0jDe6K7PN6WG
YBaru7GM3rvUSjZowtvUi7aWJzuYgeG8aYDHFVgGj62zJq0XGYiVPKeRm2+zytxUHl91YZiocHKF
0jq0IkblWqA+mNutZIgWVbAXKLYMCB4B80SmXqh+mueCjv/M5bJLvOLJgIC8t8zFtjP3xkPrCdh1
5B2cLaxabv3sMNA6p8rE9E1M1zZXLS64zB8PfcCzkAayoetzv8mAHbah49Y0g3mydRNW06bILiz+
ZDg+UMBHWyf2/jTVXG2rIcYfkliPduJOh67lNcCYAtW475HDuzUKu4LUSiOMIco1t8qq2Q6PTBcE
xR2ruVMdlsYdl3u9nqIJZtrS24np5laslzOWOifqgXrrdeCFbURoQZk+Dy4DDGTw3gaQjbWJuzhY
ldbAatUCVWYbR0oronGYMAVtV70hVewZrUKJGhIX4V+XoH2Z5u2YfGik5qfcAvhLvb3Ogjreimie
z+ivmWLkBR1H5HwRsWOtPXf6IBSoXDF30tvEnLC2TPLsG5vOapI9IYw8wrEntiD6MrhYSUEeOr00
GSzxHkV8f9EhiAqkicROdzUMJYAe9BEdxh4WtM29X3okp1u2s1dYnI9GC/FVsSx8IURjNwT2nTEX
5S8n0w6ujvuV6QZSbqXGq6jyn7Qh+dtO+NO2LRlo25pdD2E+//0SuU+JLwjCIHCqa2kZ+WOh7t24
IV9Uhe+R89HqXwWE9PIf0TRX7/j1DXy+z65lohXnNr4MKimPcF8ZKeeSePigS88u41YkByk0bCHV
qx2UDzFBauuGv2tt1cq4/fsBHX1xJLLzocJ+u0Ie7r+wOqq38LGaK+tvhnTK41EgNLOC13sZZte7
t/EhA5vK381s/jTa2b8EWYGcsCBEDcevc/n3w5wFGVJZSR6Z+zS1xDNCX0Fnpua3dqZPHInTeDYY
N/gq7L+ie4TazU+7FIye6LD9hvMEGCoH0zWKv2Ng3QS+iYd+jI6gdae7RoC9qtp3CjIE+oNvvxhN
IA7/fpk7ZLKC7uU87Gf3aFpcMrYDoJ1KvQt2mdeqw+QXFuNR72pOuTpKv9bXQRTZuur6+lJNI3g2
NzqiGkK3ir3lo8vPEUzHYGkL2FVnK881w4sMwX8GXAeMDKnCR8upDhlMnZWnnOGM9tjjdKs+WgW6
BiBJf2fN7kPkesY1rjDBSa3zq9WOC4wxttg5hOY1kgI8giPeEwEFJc8Lc1NnJPaWKT1ym4Txcy30
k5rb6msyEcoPIaYku5HznQmN+sTUlOi7OQnPuCUQvBLmsQJmDvLXCO7drFQPRT0/W74PtaDntsbD
QLyebnS29SBz7ogf6fbaSJDaadghhFMt5smCei8LdoiqJEGD2UBAbQb5jDxnSr0yuvULv5CVCfZV
ibIp6oJoD0LsUbpdi14uRJFZa7XJGwedGfL1Lc4ByUJck87kxu5Pb8jyzrFFcTf+/8/ikiRnio7/
/nfHKeZj5XNEBlIX56LE0u2YRfs2MtPMrS77E7EdHro1soLwnIOE2XKsL3CZhtwbH3kJGNziUSJ+
2I6qg80t5hT4RuLuI7/fT37DsBAszZQl+kjrw9vIYICbHxHbwhsdgem8WAnXmmZNXib2WygQlKZs
r+k+CZluy+4e00p95K03EcM8K9HJe7etGTgtnOA4e9ZxEPAvkZ05Sz6ZOpIPZgNs1PU0WlNZ82da
dBEgabcGXdS17JjSRppZq+sI9tmjOBWLTUqnd1ne8vsyARbfpwV5nSRsBS095QhCJjayU8ZFc/ai
L5VoAN2dlz4LpoQuEhS2VWNFvOCMwFi/eZbkTPc1OffQlpgXWdUNAvg2aUh41WYRXPEAE91izfjc
8hK2KwwIxQCIn+a+/zeJizMOxOkQOOX4GmqoVPVEOowZzOOr55FwLBbGHSlkRyhlzSakH3iZiKDi
8ejeotEytgpR8z7MRfmGgNLPXeSMpnbXjteQIprBZsndCIeJHR3qyHnwFruLXchqHw90H200kKrO
MgJLwgQjY4y3hCtP56EFcZhN8BuzwZgugWCLY4lpw04oPtmK9fpYdMfOUdnu37cn1z+lo5N7Oy3v
WynaO+IgiTeIffPJ4dDYGE0u75PxGgdI0kCgKXwf8JwmitIDm/t4vkxuXe1Hw0Yqrl8jjE9PVc8a
JcabfNAukxTScfWGAT6mwVHcWp0PO1EZEfq7EHTDWLTbPvbQXfVG+WA341mjeKYdqdgJiuDqch3p
9CWGH/c4oVUCq2x/URcZL1bKxxdYzTEzTWOvXdKF5px2Rkyfqt6AybTYkP+fAdT0ecy8MDy3yeLN
rO0nM0DOMrftAcAT3tHe9/eaIf3RiYbThHbMmsSI7xe9UQRE+jDFM6F0obE3yU07MzcYdg2JU6sa
W0YROtHaI3didtv06rvVO0HazpM35VjMDJyuIrLLiwrr6qL1bq6TrTcA4O1u9gttYVtcZt/RhAMN
0akK3QgXetVBYhj1vSeI9TR9H1YfLXLIDqgRLWfL0sY2CLIeRswbyD+mig1VtbFjhYAUKVCiude8
yN56JqMGwZYaSc0k73JlP6Gvz/f/TE91hVrHjZhZLX7foQvaWwKKS9qk2y9mpsSZmv1AMAZGW2tx
lbLK7GYSSKXLIyBJ0kKnVe89/MxsVf37hey5862BL27HDCCKmEEZxChy9dQn25+9C1yVgOZasYte
3Eh+n98qmQUHPTERn3vKT7dojlD4GiCkDQMMlMjmIfCXaVqJWmhQg8dOO5fbcWEs2DRjaz+wotO/
X6JiOjbwJh88r9aXoFTDtTJlcmEAuUbkKWKze5sGb7rGtVq+asK8YM8pdsqWqB8Io9zYHRIYo2J5
407JiKOY7zBO32FfJP1wxiVBelOevBJM34FUhpnTp078amvjlweRD3SRScRxMV7Acpm7idneg0Dy
CN5osl5b2R/VZO4JVyyemyLIn3R6G00J8rsIkGcyxVSX0h+qPSRQuoYWDByIfQieYBEfLfIqr+yu
n9qYx8rO9XRhpjIeCwodxIoOc4yFN0XDswuJSDybI5jX2SUkmdjbfN2h5AXX3JevZk9WWjJ2O6fx
GCtZjT5hDTd2bKxvYjF1MapzdqxLf/8xlnrVHhoGUaaX5G8hqQ6GnqdrIDe9ZcT4QnSy43C7pPWC
nVaaj48uSfbiBcx88Aiv2Kvj6Gk0ucJKu7YfB3+61cDouKKYZvcSKlkY7UxSRzaDie1StTwTmQSc
13RfdhPIm+F0RLjx5Rrm79gEKeiH+PKHyfGPaR/vm+UlJ1MrZcDWBgcXYvB9GR4Bvp4n9lR3Cm4u
rajhnsCJPRIVZyElpLX0BsbhRd6Nz1XkgE5Kv+bWbN8QVKLz7AGwlQFOH+mjFEv1WWI7RvBSdPuh
Y6Tg6h2fl3P9x6bBRyy4dlHiV4GL785Kk+u/n6Uu3zzGHH5Wpy8dYcxnk2HIBklJ+Un9/8ZA6TKx
6esmFw6fpxC8DUxqOWrjHLLBKiQ5+KSheDz1VRvwpBcMZdFbdxX0VgY3d6poGq6HKYJ1A/k51m53
19ehfaddkN4iWoxq5BQ8JRzqc9+wgfDAUXUMaVc+kSKPfjvhWKl6EEJt2cMUt5aUWVF+kWFxKcXX
yKRbRh30kiCuSPFZ1DFpghJ3PGeGxz9AlxsuPyD9LaBEDD4GEH4JVoQ4lXl296hfoIAW8uu/83Q5
VEn71MeKE3mlUnhvHu7IbR+E/hPuDSgRTvpaeobHcsI5uCzxNv7kxqcpyjLgh+Fd7+TyImWH2AQh
ClNaBVhnkbJE8q/II2/vzEO4CYcWiKpFjExaqueKaT2kf4fSF6oB8uAxv/z7wXKJz0S3xyLZr4ZL
LQhQhitvfcw1O6umt5w7Ut1wF875x9R75seEjG4doOH9H2dnths5km3Zf+l3AjSSRiMf+kU+z+6a
QooXInIIzvPMr7+LngXcDKk6BDTKyhFKZFW43EnjsXP2XjshcxNz1v2BGMlNj7DvmgSKbCGnr9/A
C76GYxT9sJxgY1fxZlY8PTrwDEjOQRYO9fXp/tM0uyOHMH++/wSDGmh8/VJUBBZXVV1ylM5S5pQF
08YgK5/bKGMzVvjFAnoyN9XYDAlnxJTmzjWTn4hTagXhmgqKCFyVOmizikNndcZLRXfZonN6dAN7
Irsx1k9lYjsL1BTNkrZSzDA/iZ9loF/b0LH+JuBnyUEW8+fNtbXxR9TSXqWts0Z0gx+3HDzmslXF
hzC/ZEgiDgPCfSxVFfJwozrc/wTukiIhHIDX8s+JA8nNdxuq3U+Ue5pl/MS88ycDUO/KY8vbe4Hj
nTLRfAOgp8+kKO809EHDYDeXK7Bo0QWYgdpNff08zj85CAEeXKvuNvqMWtLj6S/agPmrNMbZKRHY
20iF8bekAGUE6KQ8W03wAuSSw6cGsX3QLPXmjPELZTV2LmQpoaVrt1HoDA0iNIupa/E2mAd4ENZS
rfYOTpC0j0Hf/SFnUXNoVRItY6wf7i/x/CfNmiVCSKdXptvAXJ4YVSijlluZ6eZLlWhE0U663N55
+1pURMsUgfs2iYhlGody50HcZHLocgOlqdziExHH+wFCNMyX4qLM4f9Plc1jWiUPzahHR7OTw+MI
PkRvcDTWKVgqPWxucdLE28iJoo3uCSSHQ/4jk4hER4gdNyeU33qGgQ9ikNb7MCbLuAmhnni52JeG
SdKtIeT7IDIEaX17E6OQ547rgJGG080Nt3aNmcO/uPXonyKb8HJmgZf7S+pw/rcjl5Znp/0dK3JY
jUy0N6h15bJxxIUr8EihOp71Mqa7R4LMHzqDbj2hTxfH0B/vpWnWKOAPRK5oEywrTTf26EjSmf5P
pz8d31VbfZEmIon0+yXSAfGYsnVBooOUvKo5b+hfeUJ2n3VJG1fUrJ5otmORdiTZchm0Q/PY6Unz
qLVeu9FCZ+cnxnf47FtVJ90uzLL4wDj9lswHvdAPBAMxvrb//ZHM2Y4DfPFXVuxV6Vo/ir50l9Ie
baLMY/eSOsw+4RbL3ZAx3W/cIsYI4sen+5/01qX4DiW3qFl2e22KOF5k0dHl7PdIgflnxUN1E+at
u4RwAcRQtM8e+nrgV5lz9RRMsQDK4iLVXmL0lCm7t5bVvbdwCHRoQvOlQ4O2MpjmCXaIUxYV5jIZ
IuefHMr/Z3bUx0QPy7RMoYRFtWlB/dDnUL5/fbp9NXlBJIEZQBt0ttJq964rftIQ0LB94Gj8fUKH
8TEcir9OmTpRg9THtuPoH8KhWqzDHCCIQcvwk/wJv/5BOnHzZ15iYQoh3z+OvRtsAqv5XjQIkKUJ
83LsVlVZ+N+YSvjOdWKsuy9KYe5CK/mziOeEcz9xd5EkYcdwS3krpiGeK40vgq3sj/mElqmUM8c7
6rphKt3+kLLVR2mvGA10C7cRx54PZ8/JOSCK7UpRDHgncU1O93xfprbmszOhuhbfxjxvTyMzvCni
IZcOVrVIIRfgKKi0tWVLseJU7iFyuY6JLt89uyyXBYFGqzIhH9ezujn/tP3pEw6/UUH5U6+ZhUhE
wou+0YxF6ml0UGuePblN1jnKsqsXlfVBmwqXeLvaRZFlHi1Dea+2Wa2S3F6HKb1fkwbNiipy7fZe
T8MVn2VbznVyAcW5wPLKGUGX67TWPcYm0ckScm0EgX4KjbFY9xGc1yrHr6m7CWEJZYcxX2Cd//3V
gjL7071PC5mJuCMtU9fFx0DNWIA6EiZGD9MWZ5MXWk++S6ukDdcDLj2cqZSoLSy8iwEkbqs3I/UJ
1qQ0c2qUgNmSzlP5qEjT2nhFyawxYTTYlZxJ65KNrxjG7tqANkcNguDST6ZvlYqmh4wYgWWbMWAB
m2vvKW2bE50259kXER1m1KQ2wGHM0/mlbZpsJ6uKuOjecF/qungCV9X+maCfNGiOxed6isQbKmiC
wacy+cNARGeAVunk3EXwau00jrQZnMA41F3KrHoOyHNxmq0E3OErFsCL0fjmA20XjtW1pz9GQorL
gOaiqJaBU8MazPUD4GVIroav7Z2p0PadOfpQcWgn9r3D6Etz3L2ttfou7cMeN0E6D8jI61qFtTkt
IT5Uj3jvquWEQcL0dAHKPG3OSWOgggkFqgZMrUl+NfT6SJBv8SJaTzw2lb2g3efsOhO9EKaLCzO7
8MUstXJnGEFCB29PP2fYkJlD/ROY/RZSiLXqfcYTrqYXPPcxAfrsGU+hOSCl0AOL7AH+hDypvfAk
dh44RGw1x8kO4NSaw++vMOtjVJVlm6YlhM3Gp7vSuicF/mv7K0xTtAjOIUin+jNsYnE/8K1quF4c
MHDstn21NQHhYgwk8DAGafvQcERbRW3pLVrTV+dck6cQZl04pm/+hBDcmX6A0hjnrKBQpdsB+/px
bLQlzBzmEATDZI3uXQaSSVLdao9a+M0UnnvFYW+2pcsHps9WeUhagRUa3+sIYIXaA8l50yQ0785x
ab5Aimd87Aer338ect7D8mT082z31//9P8rg85hDcok41AGvO/qH9FOdvB7ow6gV3RIIqG+5417r
OzxKltIWvd+/uQKZihe0PZZV8HYmWsIzUtmDDbv5qPiot6Voe/rm3bcg8Uc0drp1RsIbLXUCrMAQ
Gn83+AcgUQLGGJYy4GuW9Vg8d/ZeN+1XDB0alnmePKEuXqIlrUyxBgOmgXq9ehNYpSgpbpHOza4J
3GploJIfmBShSsXEK5SxevTDd4xy9s5z3RBLrojOsRXsB93KfkaidZYaI68vQnTve//Hz800DfYq
3VV8bB+KFA6qkfC8OMeCwkye/anGwezn38t6TsCajwCyT71dIvSDwT5/4qC1z3/0AN5j1DORs7Ch
ltCHdLIXbti/8+g9oog1AvmKnMJY9N06azMoCo1wHuiZ4olVnrsolGMsHdKC9naPk6bWx4kPTHqI
R7A1u+27rGp02Dm5TWNHlpngDVJIfw/tOYoC41gScpSoGrY5kEerUXTY+DvAVB6dA6ZzZrpxQ9fY
eMKZh1D2H3lktkdhJEvTYiKo63b2ypHjqsWiuHqmgK2WHTEO1Y9tF54Lju6L31+f4mO+F3UK27wh
XB1lFYCTuVj81/0aI3TUrd4vFpYedsehU+GuivFLN7F7yMoQ+5wVpMyuQYsC4j3k/tgf20b9SPII
lnuoqptIqnDh5THzRuwSkLt7e4t6+Mucx//2TglImwtWILEUV7++U2YEjDuwiuISCAbgNwFtqWCR
upF49lTxo2c2cmzLSK3obZgr3Li7ihiaizvpT3Zmt6u87xLaOdF3jKdMc9qUSXHpmV+Vf3PB9cuF
S6VPz9EWbISuY9+Lnn99oBNQO0/lTbLg4bwQSkvOtgSPFJHm8kKr9GWwouDQO228tVP88gfwz/uK
CBZXDjhKCKIbsW4vzG7q15M30KtPeJxgTeEyZSzCFYoToBCP/rChF0xec0WEcprmzHUATdCojf4i
8nmNBmA2Q4pwpTfWX47r8fzpGpLpS6xlhmEMpDXar25ikyKIXcZwXWtZKjAEfgGbmoj37TT2A060
kLiDwCVa2y7T1Vgbmz7rx5UoNkY4tRRQ2VvgJicrkEfL4TRBnvfKrssX4Q1/kveMQ6P3zL3lcVjr
R3BwBV5bdCzd0+8vY/tTGQzwyxUkJFJGcjV/TEgUWcJ5L1bZooBk94waZzJ/hkQoPEUmYyyVhfGp
CLVrm//J4SU+3l8M4QDTKcg+s3unu5bNT9J3ovPA8GUYBPOUgZaxY71WowTg0BtLNc9P+hAXbeUF
PF5CfZmYDaOTiRKOLd4bjfTqMyNgrKojM3PmcLkh/GMeCjhdS4wMM5KJ0+ZTlNLhNYQYyU9ufsqI
L7vuCGQpxsA4pzXteIwK91LGLJ0Q9ytFVqrC8Jmdb5Pn41OdxsdG6/I9ONXhFSHwKkeq/JL28bsm
tWtY+93zgI31ufN+on2pv3isCTE/t365zB3dNAylLIkAGV/Eh+DCwvEtX0MaAexpRR2szHm59xVS
m8fruJpXWq1Ha91psAHWg7Ymi2HS1ibCJOz/Yl6q2fgwWDi5n/R0NTmbON7KapvGW1ARLGPautUW
PCUC3qDeCrU1FSDYrVRbO9opSK861PstXhpNbVlY0cJ4F1G50mBeJs6WlTnbAnmnvq2cbatve33L
hckinVDnf11vy2SrzaPeTZtsXXej3ZdhbGDpIbFm1TlEwXkRSclyp7VhrzVSbwFiN2uXyaK/bsIV
HQ2AATP7MBp0l52xeQlIwiBbvFjmHUa8eWX5vKifS/6/7HV9fyXXiVXELR7BUCI1c6z6L+ZujJB/
f6d8Ovyz3zsG25PumHx19hym+6/tyUux0npNnS/CCeSbLgkti8lwX/o1Wb8BTq1FkeIz/f1fKj5t
ijaTAGk4nIf5rzA+VEFF1ljVCM+Hv6vceFMe0DejOQupqbUI9yqFtNZGlxSwogBVZtNo7KxBvkPb
A0ddawa9VUzlX7ypz6WZBXPPdSXvyNKV9eH42UV5VRkj4J/IbnatKttTTKjHzqd5vRqJPdoGoh12
RRI1yPOtXT+2L1+8g0+7lk156NpCSsN0HCKnf/0ymkaH4cv8ZJFEWLJdyPzYbj2IQ/xVFpLPTW5J
RjNxt6PBS1kfDN/oh207mzgq0g/NL4oB+emmtomWdEzdsZVyhaM+FANOi2LPSELynoL2FNhducni
NsJHmqj3pCK4A6neTs/C9MSY5hm2qvgGppp0hciSp1ib1B7Q9Dc77ZIdW7SgVRoHa5vUKxsxzwF2
TIDewIVQLmvRrhoRetehexUy6GN6gaa540AKixOhhvQeG5lpP53y1NRW8Eq85NtkDOB15oQtGkQa
zPcoOQ59+1bMI5j7i6vAUqW2NLY2vNXHyqndVTQF14TO5tkk5u8h04fwbTKRZGt12x/uI8H7ixY2
f1tO6m17s/aPX3zPn286W3Dk4hxAu4YuzYfLX8ZmiPMSIZWf9dmchbsyB7N+dRAt7gicmJYQIroH
oyzcY97AiBiH9MmYZS9OkNHEfaPHEVheCWjSESdKhz9+//7Mz7cn5YpjODABTUdRdv96HWpZAWlv
omVR4n46OSq/TXrdroKhhG89tAxMm8xfVqHzF131du1k5myPrpCwzcFoQyG7ld1ydnLSzrvk/gwF
ob1wf4GWjyNh1PPt/ccmfw1BupoG9qKG6IlH33mvUpN6eYCOCRvS3YUFk4TUmsKz0tWBw5NzZrrx
xaUuPrXpbNvkAU+As6AN5Xw8p9q0c3T6pCHD9nTPBhFdbK90Tz2k+eg64hvden5+zOLaO0Pr2xHz
Vh/M+V8bxPQDwMAbljt6bkNy++K7mD/rXx6svDF2IwpHpVuQRj5kPYOIgaoCHWPRMu08aVrtEuqA
T8IkfYu701hpgTUcuSWnnQtwb1kykmmydz2FZUa4UnEMpnE6tr1unlH7ZUB7Q4vHkmOdQK3J0ywr
olOvvHVGJyLNOqBr0/A9artpZWNRp80bysehVljrgaYvwRXBtlKQnRsUAb//Xf/L4cOW0uSEZ0qT
TMuPRURZWVbNFJgCx7AXRHQySGsMdLOG0i7YUNZDW7mPQQmNGB32YQi0AODVW5yayzYs6iMxkOa5
Hxq8WylCPAR2pEeL0Ln8/m1+7rHarsF/pAUBUqe2n2+ffz0z9bgyorqzS7x6JmCIGJdSkygAsAOZ
LTUYbhm1wytt/mdSbMA1jXQPtbL8mVuGdbNA3C6nGn+vlNlL6Jt72kHFH1jHCAFCvCu918aAHMcz
8GAV1uaL9/55S2en4zEvJHvPXK/9+t4jb5gFCkW9SDn9rR0N+VFRze05PVDLNmLoIGq3nSOSuseo
G8ZdqNWcB+AD04m10bC4+rEleWGZgYKl26ASpJYM/MP5T5rfaw9JLZItM+/kVGYDFLVO0WAdRg7P
6ePvfxkhPj8wXcXFQstY8aD69MBk3icFg3a+iSAcT445ip0XcPxE1RAsBtfJdlVmVTeFdgofEgQE
ZLm7jl7ZOR3FvuWEcDO7khqfimABoHTiKRIHzoOZEvkyuxQr90cbN49B0E1nptHTs5145cKxCaLi
//miR4F5gPpqHmLcpw8N4wXEQ/xoe8XfGKqyg52W9irQwnYzBflPhfj7WunnSof1UBYZsqzBP97P
CdFUeUubdixDOOQIjjD+gFy3njTNfpfDa99mw1aWtbM2NTvCk0LhqEfEkRsxGQI9sc4WFjzqlfRC
EIWJ3E7BMUEHiAO2F4S/koewxV7XrgynZgbNyGRXBwbqR7oeOYMo2NRhd80mx4Sq52srPRDp0ixd
8aSWetuNT2L+c9llDb2n/FikU0L2Jg0ookHiPdDV7GkosSUA2qaTTbow6ExrBRi1+5bNUiq2lkPM
BHvlVvgPc82CuJv/RVR0fwbvPR4T3AKLNMxmNJpbrSYCAZbUSsYhmFM+UL9vaGAOSDAEPGZzGn44
Uf/Q9ZK2xEhURcrxlGs1aAEUqOjFqsGJ/P5q+zwnQ1KjG1Ip3aCZ6Tgfbx3ysZPSwJdqGVW36zOc
McRul9DYlkmc+SXngaHfjC6nB6HikY25S97EbLJtDGSb+QCrN8ac8ZBL0FScm9MfMVMXnb7pn34l
Dwkjj58acdp6VGC6RafVkTlcF/5I/NDAQK7B9ISlod3Wefgikc6/01YeHnjoyjNJYsZNxsVVpWec
TdNepyikBzX/MSibaW8lno2jTB8QWkQww+vYfHD1yd9gQi02WWoT+WWXw9nIEv1Sl/UEHthzv5ty
1oROErgeFNKJi35/P8LnCMiyBx1O9Or3H7Px+YGnDCZAtOIUzwJ6fb/uUGmAXJ1nPqgehY2YzhHd
2GpsXicPlVJKmpo/5saNu17ckihl7JPHS0XJ91DF3hOtMSaEeU6GkxNLJpoQDq1x2rXkEBBswYuk
Hc8I30K76xK+9/s3b34uI9hcleIx5syuSf3DcQqre5yUVZosKsP5e5qkOvXk2m/p0QuAcpYGgtkt
1hXMqZubGxZh5kP3TdgIObxWhpu8CBARVsXFK2cLRxc4T5oc0QDKdxIkk1PMNGZRayEUy/lHeg9q
T4OpfbQFjopJT9UxdTguVwkGDL82CrUi7mXFNCGwxA9FzFY/6kcL+1qOP8j6Yvgo/stXRz9fZ5xk
6nS6rQ91rRZqRkivGeMnig1iFrBDtu3w3LjKOmLu/wuzPWhDzDxJRWw00y5xysJyhJAA0eT/45vg
IedwkrJ0zosfL6PYil1h0XcLqlOKTfAhT9zxtffR/rpS9gTcgPfQ8mRfO2yPne+oA5kFr7rnoi+I
QuMYl468ua0AoKf8v4BFajs7qwwCgYJpZYgEkHLZHu9Zy9xG0SI37HfyG45pxzAjUF34lrQ6+c4m
BL24lMMxTe13AhTUqS0q8hbwyKxppcGWTWrkUb//9dXn7iiN0XnWcG/mslH+eheNXBkBiUA0oVqw
4VNxiUvlv2GiT45mSoCSw9lh40k4qbz5YWEU+RsQzuakTzkK4zoh3zQgTasZovDN7WrU4DI5sRXv
rGR0cZAS1CI1IBUxMeAYgcMt191wsBpvgogdti99jlWgLgi4NRaUsCsy6Ihv8kwDb5RPsGoq3FuG
D3UpVaHOteYXe6LT2I38Vn+yUrN+AN0/rP1eUtI2Tnb2rYYJF6Aonew1rfbNV9zt72FcP3d05RYd
lIKHMq9rnDGiuoWqKLYOXou+rWf2Qf1Mm0/tYri2a6ON5X6El0VZYL4XpmdvbBotaF/TlE58gBQN
XdgqCuJ6J9M5BGGVFfW04gMMgLy5HR7muVkaOh3sLzE9Ca2wlpCc7K+Ktf9yP83FGg0SYdJCtj48
cdoxJn7b0ElaIKBcFp59y7rqLz0D55Aht97E8ppORrGpoyEGCkKAlTUYNzi65ouDPKvNqj3AEu9x
IDmJfA73mhBTecgdzBo9/vv7T4ybp4ffX3z/5fxIYWm4Dn1AasxPfQMg66CYWpjYJrEXFS5Uc6BE
G2t/FesFUG6+im0GtnwncrkLAhhfdY2WpyaKYKFrtnuYf1Tz9xh33t+e0yPkbUbyXCuj2OagHhbR
2CJnN0jj6vRGbTwTSgBCFk7UXO0NKJOD8J34igKwfyBndMAcanw3w2RCo1LLfWXhW/79L+1+GqVT
Hrhzu5lBOl/Kx/IgABgStaqHz9jmL9xj6VpTXb2SnOweRg76x3sQe553b/iMOnonw3S8vwR5gIg5
uHXGdTCudTW/ttW186+6uLBcoh3EpT+X1r72L0qcXXH2sSlcaxuXJcV3gIdPQh4pZ8Pd3t3YwQ8t
0CAeYBvHs1VVP5HkH7zURfgaxDZPB8268m//6MoWsVFW9Muo5Fw1L1s8msGT1czLuC8ln+L0mdWN
z2H67Gv/WcwvPO+5tl6G6qW0XrLklZVbL+n4yoqS10pDDQi741umvbLwoD5oVTozLT2oPy7eyJsb
5BvCH9zvaYoeACn4m20lwDvyvnlu6+qL69LQPz2elaFLJCboSwxmGB+nW4AFtLyMUYMJG0nBnhxN
1OcwmPr0MLh7XDyedeC1AeYYHj3k2CQz1MdaO5JnIQ8E9FTFqZ7mNbgnOzuzL7Es5+xl5y5jOH9x
HKS3F9aEtcK9FO6lzK+Ve+mm63Bf03R1vHkV5c3z+Bog2Nwa/ixuPnv5KuEzebZxPsNBSZ/rJrV2
RuwfNdTIsArtckegdHDx8xjVmBSb3Nhp5O/t9RkPs9e6vSKn1YMuRK02rwCct7v3kgPLSQ4x2iew
ytbBLonjPPresdDnZYJzzk4iOwGPGGE/YEFIzizwc0Zybu1zvenNgxtfSvs8dhcVXwr70neXjIgm
+xInV1aYXKP+mqt5BaiR1TVW1ya9sezhVqU3BigsEmEaY2UMt8S96cPNzh8j99aIzji4AK7j1ixR
pCLaoEomTsYBVBtrUUeQgKSQVrq/wQMd3wyNHqHfVv0GTSIJX48yezTvS2SPLE/B+nh01I2rjNk4
9gtL3WDqJf289Pg/K5PXf1Yir24Il/2q7q+EQZvhVasvlkmGxgWPQBpe4uYch5ewObP85myG55a8
8PbEa9Ge6nheSFgZOdr90bqvBIqHe6j0ecXVIawOQXigbZH1+z7bJ/3eBaYffSGk+ty3pUNPH0sY
bL00lD8q+lIf2kYVWAghjCB/CvLYWcFY6lcDssencWyrs1e7/DokgNLTIbhjnpJXfduCaraIUi2D
raAHeLj/o/sLyHzzZJmHcJQuuakKgRU+UTJfuukWuE591tp2XQpkTcEITSjBa43lNh+/B6RT2yJ2
vkUVmz53JlnjJdLd+Z+rFHjrSOb1FopH+M+/r8fYju1676NVWMeg/h4sVXSX+0uGsP0Sdpa/aYza
fhjzt4kOybkyy+SKZBrVaPynbZXJt3aoofSkX7TiPvd95oMJUwvbRP9j8mz7taYKalLykEflCznJ
5yiOXFrYE4m1GDbC3uOXHjFST1WJYjgj4b6rN7QNHuyR3IohHZ4MW744UsY3BOKh5Mllxu3KKloJ
HRASBpHD3oVJNjl/+RdnKvGp4cw7Rz4l6Gu6wrQ/qk4YS2d5mw744luSUJqp4nRXGS8Jgs+VZSF8
jNPCvkI1Bzfo+q8S/RbG1R5GfZc2B63oiMibgyiVgfK5gedfzuzd3z9Ajc8PUOZQUtH4k+jynI+T
8khNI50w8ADNCHQvt5GESt/xGdHhNMfJrc4jxvi5t7Pq9SzC7JuPi3imMeLm1cj2eZNlWm160Vr4
szsIxX16jFz0XMbovWP1vjQ5M+rfv+vPPUs+Wp78FqoeRD3Wx17+hEOHzCNQIkHrFS/wKEl76Kto
U3Rev7JqE4UMPcGTZ5Oyg275bHSUO1FtUPM443c9bOEPeWRw5JZNzYl7c+tK50c4DsZX7/Rztwxl
qOBIoBib8BF/7HEP+tTJyGi58WylLdGl7uif6KQd73DHschsCCFRo0SZRUbzAqHpp/MavM3kwT3b
5OYmIAGz36Ai1RCShpsYq6g+L7tZV9l6LNcm0R5L21xb5hqr4T+rTvBUEWqDAXNDzJSyN2W4lcW8
yFrJcK8TkzZsw4Bzx7yC4j+LKpFFI7qROzvYIzTKrMhd95MGJcMoEd9nYscqxA6kT9zswmbnu9uA
DBJ+HY5e+FqabSG2Y7PVki3hbqzR2yTmJjM3Pr9IPi8v2OB5ZdX6WjZrII7YfEOSb9YsyS/Cr2Wu
0QX9s9p6w5qmeQGPofXp9O4zkJ3A+fISk59ujHn8pls6XXGkGJ8kJEjSx9QKiQ+iPcW1HwT9IfRA
THWj367qQPg7ZPnRyfGQZDl9cBs6C/RfpR5RjOvLe3R1UUH2hwAekklZSPhh9BGcPqtX4dxnztg0
kIiAS1xEHRoRW8/j0yTjfdfU9YNaGXEV7fpB/GEFRo0uza+JZl9AF83bLOBrS5FW06zcc0oqd2XX
8QSH7bwZR48c10o3mCRA5nYDJkG2HmzG2OlurlwUTdi9md0W+53+TUOjhooPLhRm8a/u0nvn4dcp
CjMdxVDLkgZzLXPeIP/VspddDQnbybKFHYUmp3MSW3WRkscV1ME1zBAj9kiMCIPs4XprcfskAxJR
VNxlj1M7GRTwxbh1tS689caIAln2MCvcGCRXFSnEZeS6rsd6bNZW3ucHw4ixIHVd9OJUVbTWHXc6
dB2wY7cUuUD7IIJ17mNquY8fAcS5q97LDDqirrMUHuDIewVUlVa+xYX94/5THxnupipoP6cqJsu3
0sWW4Fi4ULMgzYf2/9WG/Lm7TswZKhqXdhzkq4+au4FaOeQQxhhJSzY0TfInEQXhxZrsHUxDvISR
WW2tYdQPQVq+F9I8dVygb1o7HL2pfWvb8VjZg0XrATWR7ErrxAAETw/aOJT5425EbUD25d9As53v
v9+W7yPKD184hzGBEt42GdN8nNFELt5vfEJQXQkjh1Pw0uYNtBoDw9b9xyxn7wn99lq6Pb0OzZHc
wrD97CK1Vzby5G3WEWGRkD36HXSjRf1WlzlA5GSXqN4++zLuL/50QEULrRVXEvrW/NqHo/9QQNfO
I8IjgJ4MO38qum+RrrA9ml98QZ83dASkNkWeTVfacj49ezqP53oRm3jeCmvaBHHS7+zQfhtl/s6F
/c+9razxMcy7YWkBUD/4tjfsPQWVG8bl9MX8Ts79iF8/dEfYtJx4MxLl1cf+n20hyVXlCLuzJQsQ
x6ezJnDycSypJACaBedR78EhK/s/L9KveuKUinIxgJuHeLKowgBUq7oYpll94/Lq9iVmU1jp/Bia
EojZ5D44xqHxLUI9G3TddpSp54nYqYLQjSc9IT178LTybGvivfIa+dgQVP1QulVycW8SxME3esT5
2jYMARlnapZ1w+0OLGGRQ72AkeM+k23an8M8GzeJ9q1Munznkx65iM3apoFatIsicxqiijT7FkfD
Nz9s9EOHjeeLB7b96bTKNBqZAJ8mN6GCMvfrpjVIuyoG7KjwBogyA+07RyZpe3QL2tUCj8uMRlmL
KLMIe6wgL7Gt1Yd7BnJNAtHGG2H9tcqCMKdT0Y8REZKziECbmvBqTtdEI6ZOE13IXmRX1/tLmNjp
MZXdIYmS+p9/BI6AB62WIjanT3n435fRzPp1ZNxaJMZMzNL+vYmoz0oV8v30ofPCvGLFE6h/VyH0
9zrMKGvgAAEqSx7Lnvg6cn0BZmJGjPquO+QhF0KCvXGjmS6g/c530Zc6pwEeSBSrZqVXrbmKDQeU
YxFka8a/xokEQe4s+oJ1iFthLJ8mYq0iXFVZ/8XdZv6X7RCDimFjyjRR6HwqorXMwyPGluLMsLbR
jCBftUbHOXDoVp0ajRviPginq9amdAAxXbR9SfFMeKzG1wUCXkxbb4RiM8UUfE1fpn8qsTKsgYif
FhS2Nw9X+XvTZVAV9TofaQop6MOymqJLbbCdQEzwnwiQJZ0G2kKdK1i0E2lLxC99pVH5PCietR+U
41hy2GQ+9h7jRtO8FF4KJAM3udlO/UeUOuq9nH1pQeyqfVqEM0Uu3nGZkZhT6e2+ctp6r8yHoW5h
N5htQOp2q744zNjG510GsRNvjp2dNCb5obUtlQkfnTz7RdlHnLAgSNWNNjxKfRoPWkd2B4kij/d/
5KuCtKLQJjc9qaksQv+kFbZgbpmYF903LgOYVeKbw6twrJ8Flk0y1RLOnRgDHgSemYeKB8C+LBAe
ZpF3KuNGPJiTRjtHF/lpAAC6CKZ0+oEYal/TNX81ek3fNhN4As9JfwicfjdzflGx/Z0UoYDo3v41
1oM/8bpnF0nK6HGIkZwnzH4LRdp6UePRzpyXinTYPbmq1SqwRb7N+q7Cq+74pzxsOGrW+iYp8nk2
0bbfcViEZ9ILdkVkY431L5rwvxinMML59Km7wlbS4pPALPjpCMlN2POcAwhej1W3haxEp78KRu1U
wan3Q+PkxG52TAGMOIQbr6xJG3dqyIlrtMJePuhMrAzr2nY9QXFlaW6HaQl8irSLDNGjaNr8L7MU
P9iwB/rDQGemwsf77VTGBo9h8dTHS3cCXz7orfmS2ZCUgtbV/zL7+n8oO6/luK2u2z4RqpDDbTdS
J0aRonSDsmR/yDnj6c/YkOzfolxSnappVLMpS2Q3Gth7rbnGPCyEhx6dUaYZYzI8qeDcO5oCUFK2
gxLYg156hQp1pJlaJejbEqTlsjRPPS8fPh6oSTF8YnJ9Q2WLGEPJt/5QVTrk+YHUyivjPCKPen7s
GZ+Hq2JBhJGj3tVG52vrsJrLmk5/nCNmTVrtKsfEgxzGSXwiUkjleQJseUvllT4H45TRVEe3mgxz
BvK/mGVuEqVnGE8O6DMmUjYyBNewNkYZx5RdR4yHwMEemVu7FTlGDQJJLGzTfAkwywlq5j8YJjcE
jEc9pnamg+eTyQmAWQ+9rEu9nvyYB+ybs18SX3/OyeYqmcIlCYmDmchEisnMuSj9gPcddOarPVZv
6xApN0CAKUMR/RiIrvPRpKd+3xops9+1yl/WqWeDjE4uXkNGCGJWCPwRY3MWbbFF3XI3LZTqPG4U
c4Zebn0a2UawgFYJ9FJJ6TG3ISebc9XEIU1X57ronApaUa2YqY3pQyWFptyoz7tnGWfjF2ukn6iP
4TiyzJz/OfSy8vbrlePPTjA29FzjsaaycGQU6F3jkG1QvPWdVh4zuYvCUYWgaxtEA/VaQQItyOkj
3af5ZAyXqgdoarZrYLQ6oxCltV4rWwo75tiYOh1bP58pdP/6x/v5LsSP54iWJtXt3T3746IgKYlT
XDrA0ckqKpEtoy1Oj6XSyo2OkWe9Kw62tZV+pwwqPkKSCRnWBQ4zAbneVFHmpBktdh+KOzQTA9UJ
Wd+ds1o3RVfFWtaGTTVO9KGTUpG9Ej/VXVxqGpUWYwXrJh3w0NivfIbpfimR8mzqmeZOK/scVUod
MpaMyrcSHCi//sV/HlUk+IBZMnyi9MJ0TD8//uJy2XDrxAB5ZCEzXcY6s8lQHrjzyocy1b5mTKH4
8C4YHJ08I+K3tQu4jL/+IUzxj/ywwuWHoPZHowCDws8OtQL/nV0opSA1Jb6skoZG9Ek4GJ2I42ri
M9Bo1iQ4iLhxEBoLa8C3GD96IWToa0KO/Z8gjM79NnfXXgZoPGNgYkkATlsd9C81YV6PuDHbe/HJ
OXB6ypclxgmxduX8TF4Do0ODS5mx8Rqd617Sr1cwGc2dE48k9JZAU1bh8R+akbAi8Pt5wUhd0jIQ
SBDAybYH+UErNOeD1DbZQWOiCvxGFn2wLFbevebUp/27ujxk3hgdsqHCbWdFxPJCHAkpIWZhTFCV
Gy2adb8l0jWWm/bVYg5TKRNZRJdxkU6VJxwQt1kG4bvKZRtSkHKezNZc8VUThfrrN4RJwp/fEYPF
OrAhjG2W/n6dAuZ8HLniNDA16XNvsXOzdYyb+6NGHx9Nje6OUDHh6zwRXouWQWgsTttwmpxwcULO
ncFXlVCiSjRg+g0cqkSaEC0GYNwEAdHdY06zIcZVoUEM0Ed5XFlxECL6aWku3yTHF007G7ty0lOn
M3ZSlEYnTREylBNpb+vA/HQobNFKiCLKbGNoR6wOgoj0KS3YqE41gdkHeh+QBlxbVJmCjS47Pq00
BKRgUCv7Wk2QhMO5OaEhOUXGaVtOXXq2DdjWZ7M96+152s64f0pbKEfjJSkuKbF942WOr4V2QTic
v6ndrlojVG/XcrtaYL8InAZ3Vd4Q3KsMzOpv3sK9bP7uM2VjraVAzYVNbCB//GBXfdY0K3hzrLb9
cu9AFbtrlXOCpYOZY0Z1M9bSjyyVmIqu7f/1k+bnIzkaSZTmV4AG9TkzCwIg4yF9zqI/9aQtb9xQ
S4aQeCQVxXqJVYt6d5SfzTr9JDEU+mwSMOkm1iA/bauhuS1hX2FL4f2xuTIWXx3wnX5kCLt9qGur
fVh7pw2TlCWBVcztQxzrj/JKRoTuiChqezRJBO2/Zlmz3Q+pJD9QAUsOltPon5iQLtymKjAilLQd
t3RbbBdrm34Y+GVhOIK+zfXQqoYXFR76DcCHdcuswYI9ppuMyzgAgvA2AXI1/shM6AUqs2uu1pBz
vZfuFHgRBxxZw+MEQzkqNuchKzvMUGK1UjPLDdOgMpgOIIWgn9Qq1B8LeUxLZvorKSCDvT+aQ24B
u3V62D+AfPpU1Xym6wFiTkAhcm2qH5RSeh02s/ya2s1XbNpgKdWIl+Q3HRbjp0Umt11FVDllNlgq
19cfT4WBpD8AnIQ6GjHbqXTAUh5tNKhsSlxvlax83Rh5DBopE5mNkvycUSkssKB4jG1IN/xdQWon
MUv6R6SUj1DFuUEw93L5v8MgvqTZAqCYDlqgRelzUSvWZyVn81pL8OMYEHceban7a27sW2y8OMVr
tL5axWsG4nlXO3zUTHxbQv0MtC4o67e8BpL5CXitprxNy6dhV7d8iodj4bCO7Os7a6q7595wHn5z
FdwpEj98hnjhHIYJ6J1QMsD29OMLNxPdlxgr96VJlu47k5Rg2JVmMBnK/MmmugmNDm9LPilUspaC
Rq/FkJ4yEcL+0DU2ftQOeJ+i1x4uFtbtg4JfdsVAl6TJF83u44cmY40Zyy3ewNGCn1Lhr+lkqgyG
YV1NVVs+GbNm4jpVD03L65FYRHaCbRmeYkv67GCdxHfDdS5TywGskfFXxDLiuJlU0CTGlomRvdPN
YQxjrYm8pe600IhAcndl9LwNmfZxVFfo1pX8VbG/2DLYnd4mFKIVh6Fu12tZmBZUQ7UEIsuk/Jqn
L5htkxcnfoQcT2jsAEFPJYDNXLrq3hlpKVWgjQBFj7S7DXO+yelSXlfIwLpa/gVUZ/nQl2kbMKxB
DLPi1KFuS/GDklEhpg4BVUxnZUgB9qKNzfaVWNDPE7V1XsB5wASaMNM2ElXRicUXiQukaUsjYwtZ
UQFWwI02Nutnk2Ruf5YYWVu8ucGxujNt9oOpEKSWz0wj/e5UeX+/pB2sqwZNINmiO/y+isFfPjaz
041HloGQUSPpVZ/m/yUbZSJwkiMJ3g81cIsgd8z52IzK/39VmTQEm/+gL+iGrdii2/GvUnwM4aVX
aBcftTSihBUb54Ed28Ea+khAzpmiMJg2zZrEb1oZt7IlksOdnvUV/pVZjd0JjB0BNLZnj59KYs6T
4uMQ6aqvzvFXKkcllaO1eQLWHf76pfvp4sQPzSXJclSGFOCTvPvBk2WIJpLdxiN7xZERCky0aQk8
nWl1UMban4WWrDdpZOX5638X79D794w3ixI8C3DDZkpv913+6yWDVyvpZamQdEnktRzEGWnRocLS
qg3pQ/TpaSCwE+ZmerJXoWg9NdYJZpSdnSEbLf15689VdO6VM/lHbXWZ5ktfYXkBPeIW2XWbL4B1
UEOgcHad1KvdC7XxbVOvqGlvYyzUMX+1a2pZ4gmtuzTGNeWbFd3U/ehEJJTeyuYOxq3kHBRog81d
Jt1Q39ylChbIu7m545qNul2DdEMTvg+THE+v58/smpUbWknPTm74RfXkZiY3rRPHQr9G+5GtP3IU
MI5dYz5axdh8Wq1MPrZOXz+W5OwecnnNnusVHzPca/VhM5qPjQY291Jh4G+uY3x1mqvFg+1qMDPj
XFkKSfbV2aWWDKMKLbNYB02z0DBj9hDqzduS37HWEFmc5q00b0N+l81Q4u9y81bld6l5i00ohkKP
2HZt42bukrI7ES8/H5Xpphq3bbotu1bjpllsZLijfddiXVFb3Ig9G6wrEz8qQz+1UFJf1+iC5uhS
KEJRd7G7i5VeDAICjLOG4wSjya6yPm9kbEmnHLyPdjLGE/mi6UdaIGjf7oYbK1EavmPYAORnD6MF
uhbQzfv1Sc1u6T9OajZyBrcr8Zl6P9jUKuakS8QGE96He/+4QphTjxMw99iFy4W01o3xYipuOlMq
cgmLilmnxFDPvbH0ZuJAem8tPTx2SNG9pfc0XcjYZbHr0b1c8spdteQh5gQRWaUjp5jkWeSgSFA1
PfKMUWd4g8EelyWD0MKXg7fxePBmRkOw/RLngWOi8hKapMCCbTdLPRBkiE0wWvrvmlIXwd519KPq
HFuZ+ReiO44KxM9dMTk8sRCzNFLj2rk7yELdrkYiy9mNcq+S+BZgAqGt9WZMPFhFyA2bPVIIMVKh
1faIEmh4kiwI2+t3KcyOpJTnPVFdtj2ECwilu2Lbg4yEtF0K+fEsSeGEevPkkWeN1MybuD5n3pp5
juNajlvTxVvdUndh52krjRO3qN2UtOXMzSLW40dKQCV8RJHFd+RCXqxAXY7AcaLQJvqL+Gne19jd
CldvXcJdcNpmJPQoLthJogFUaL6Wq8ceeXpo28Vky9p71WuOY7rHq+KpPQgKT1s9qhEF7+DKS+TF
BgmIQpCJBJyIt4y32xBqd1Wb1xuEzXij4fWD0LCR9O7Bzld2rUwqwWNJPQFFSD1girEmpJAJvbhz
z7iPO1TuVDFq5lJyJxvA1un7HjtZHEVLcxXHyqLK7JIn6rAXzgmEd7NJqJfdlihcQ6iW+BanpWvl
Hlp5Q2dxnJHqdbM37seF91HlJ4HLzU8l1O3CQpXypmOksj3QmCjjTwJAVTwwqKbi6YrnWJ4yeRZw
3smTFbYnsEdYYgiNu7bMsx0XEDjW5Up3C93VV1dd3WFwu8HN2RzxvvLuRtyOj8qJ5RIImFE+OtNv
FiS7QeaHpSvrERAWlmlAxMFVpf64HmjWpigJPaAHGKlALXQ5eYbokzxHneZN81yGJFMltPNs2WNg
hLtcr2hvkvUYU+SOIrY2ADEeWevVgS0Xp5nGZJBPMXtA+K9YypP7/zsUOPmPlvXmWG/5+FaO/DVv
W/zWjm9K/KbtIrkVaP3Orf8oFR9N/XXcPmrdq60LRfqrxePoBSXri3MuksdsfemLl2J9IXrA0j+g
vse8+iGJP2TxB3t7ZjTaqJ6tXbb1lMxC2fyk6Y99/mTo7FLINCSeoqlLyU9S037OV4mAszr6KzPT
6oW06rCjO/pAA4DG0zhkxwL6zNOvr8j/4RqkrUUH3gEJwMrsPX5Nnnpw6JFwXVXWvd4w4Lof1oKU
wLqgkVLP2EeWVX2VG5Mc9MFQLm2bfeocLtBE82nuzI1WVgCC92RtkgeYZ28ruD7XJlf2VKR0Acig
6VRN8Y2IZJqsFpnPdSk/jsXGHd3JL6WxyI/7Uz1fHixI4cc1TRwMrTZpdBL9MstO7ed1WYzDQImp
iLLXWpmNC1Gv/z6kiltx9qtbqxwmdWY5o9O33Yb43A2S/cFmLX4opo5rCCtJlzCA0Oib8qXDO/Ob
E9z6uWaIbxfGAeOLuOFN9V1BeTHVKJe7jRO8tbnPiRZ4bfXriZh2tDinUjltzqlWhDBjfVNMVoPD
jJIQfiyEGSsqxBEzFtJtd7zDkSVN3+1Y9FhTy8eOhXTSDHc7Fo6sLBemLMxYyfLdjDVFPmasYdc3
MxZ+rJrqUhqOS6g1womFCiPMUHOKdz9WFH93YompYLj5abX6EKJhbFrJdT/UEp6OyGtHmpf2Kt2P
4Ft/x6v4ud6nYbcTLVhGexzGW368XORmysB4y76oqADHFdj6rj1ulOtqP0z0WwEUN+tb2m14Uawp
iInQI2/D3i77YewKrLhZPh9bqLrwP9KZUSu6eH2h6n8MqnJsQLW7+lbDssFmjPGeEW8+D38mhYCZ
/vPU/nzXddGxJu7C279BvPT/FnUlAi5L/d6pSEoaSWWz5025VLxtEBtWfFBvDjEaxzJbXp04+1r3
RuZt2Ro9j7NK7lm64Xg1Zvscw+ZjfM98mFTGh/NMrl7UStIv41RCo+6q6kWm0X6zv5o9xee6dfLP
ckuE6biWX9mpXCc2My8dU5k7J62p6JhJDtwU9siYKAb1RenV9tHpq+5/Btv6Q64zXZkbJMzQvuy9
ZiibD7++wMC8/HnJx7gujgbgPDY7mXfvnUwFXxqwSR5nRW3ooOhUoS21vsdyNtbehg3VcVuTtZ+H
P7HrvGZXKbhDHugG1DHSeEtbpv58GDkLjS1NaJp9x/HtnEGewHJ8clj1HP9DoHWBvQoVZpDtmpNw
3CUZ2P5ChDXCqsN5Do061Hb1c0jLlTHzrQ7rOVzqcKrDfBbHdA6HOoznUI/DhrZszSh6WNR8VAJw
gPOuxAjUJVCalRoBDE7SbXDi9MU9VRGzCzQw9F3grIHaBaUZGGuQm0G6a0rCYVeXhHYt1CThNId4
7IaZYhvTZGodUhNr5nCthahaFlAXaqGMP8IvEYfSFGpx6EyhEofAWhdai3E4xeJBbAQo0oU2Gq1t
ADvQIOrHrWF7ZEGRBYQUodz2G0VoJX6y8ufRnxN/TDBI/q6bL65+P97+dd3k3i+bjqWozvtddVFY
RTW1KvEaAyYXucyJfsrK4VnBQ10ByArJdLKfTSuTGFre0mdsuOR/zWkZGjTuz1lLLzFXCRzsaI58
hut86U3wc8lAVu1qbcp9En9ySIIE5r3eNes0XKmdxrdk43bU1E7yJs8zb1BClDjt4uEYKcCJJxkO
Dqxy897G2HJu+4GiszPlL7FdfBX/TZSpjziZrXusHIR0Vmy8RtkB8D/pZ9Vo5INF1bYp5f4im38o
IqakGMBL2TEXgi1ZCftbY+1TbEh/4p8bvuDWf5hL6WuSGdtTnfP/6mOTP4DLl35HL/jJTWpBl6GG
IYbKGGfeG4z/KiZYhNoV9ijzcubmFI7GmpwHZtQBOKfPlF2PcrL6bedsH+s4bSgWgLvp5GTCeJPm
pE4ylt1qphYyYb2+1klPcoIB13QyIlbyyXQzcolM4EGLflMb/nm4lMADVoqyjomZbKLdDPevnzvh
zWzwsDHcr1sAkVc4Z0uJ417S2vYM3Bki35KdstScnhiDdwKlfqHYrj9W8yL9hkb484wyphgHa4yK
VZPb+ntsqpIvm57PuQSZGrdbkTT1zWzSr8yk2L5RaJWfUp72U2dow6wgf57YljJIV9xuBbEhYi4i
01KMBGNOFdraDnD2VUi2vXnKTCNl67U5n4ZCf7Q7p/mNSY/l3E+fOLjAXIVl3VJgnrzvtwxxVfTV
osXHeYvk9hhDRactL62uLbeKq8gjyPRajOPMukrlgMOose9MzBi8hfhGbUA9SEsgOwRC+8pkmedt
0logqLXjZlVZwduPcU0Ls7AmDgzj9/djuv1J+pzht701XLSZTtT+aFTmt3ruh8AcSOqszYxqHiC0
sc5xUDW0/TedxNx6ii6DPoFFirLZN6u2o49WOAD5Kfsc9oeVXPZn2fIxpJT2c107Sx3EjSR7NAgN
kisb45oz1UI3P8fg3RPMsT+3rlnj4oBN3E2ERyy1iYeNRrNnJ51yl9kROP3VJKMy0ZKHlqCUY9xN
5KfhXXnYnxvV2rlnrFbq/34io2bAGIxFjJk9XGqmttzI5kqr8Hu6I7VFeP4czCY/sKQli29bvCyz
mke5tOOjLBN7ndU9d7axv+uYRb4kmtI+kDZDYPESgThwJH8YlDHUo3r4oGhkOE+1jXfR+CutqKUU
G0E9XZov4ezI1oHJS82t1glfvqFMUNvhk2maCE4AtqYNNYldpP5YBbn0XMTOCwNjRrzpz2WksR/P
6CEXJhapXCKgGVIerg0CDc1RVSGiO6xNzD57M+fZcheVWuTIZAmwd26TuSV/6O0ufqg0SX3VnT90
wyxfSlJE4jTSwlzvk/MMqPS8P6LN9f1RU7YOV9+p/eY4tEpQN+3Q2Kem2Wav6jFgD+owXaDSjJcR
HNalJEqGRL/NCQiAO0Brzj5TjS38yRnW05azuoLb+xE/8K1MMmZho0mjTd9HwCH1NT+T7SaTkUFm
Rdss3RfZoWnUr/bdmmYMipXVcGezINm/atdyc+0WGKhZSAMdcEXH2WcMCjQIfTokHTYZCVrTEK8f
LJlpHizTD4NDN8E0N2Iczb5m8IPtU832c9Lq+QxceT6z4/3+SB2X+Vw5nMTsXbnh8ts+TkOzPdqj
8lXSe/2MXXR9/PZ80cMXqJ3r/tX+/Eq9yU4Hwuf0jVlA9ruDU6wPKWbDs6JyH19NbGbc2R4dyyKo
RmEuJdba6JzHEwHbm7yRO1WQq3BIxbPp/mxCvCLsSP2yT2JbZFkFK8wQWpzwp74d+mnzKykGPFsb
PcOBdLgxA0Mk0aQIgBt1R5lLG6aDpa0PzWQtAWzj+3Yq+5sjsw2qofA5w8zvo37cIp0XzlQHEe5i
ndv2tH8xyv8D6WOc5JXGXRjrYvk/Kxu82vVTuybli1TFPjdy+40W11PbpPOplDCEsKPM4ta5YDnN
psP+1AZ74bofxvRzO9vkarT6lLh79sssIoF6GuyVyF+diRd0xub7wRZf2g65hG2uz8G4bO1laOs/
R8HJ58ysvJ4occ8U3se5swkRLNv7TierhaapGkxpqzPepGWnWCJrxARdcxjMBvIhV8yDnWjxacC9
c6DJ2zzIMXGQRTfdsZL+ywL5/NRqDSdOlvTXnCTXM5CIZ2rdPThWi1GDCtBq1ktABzU2xmViVoHD
PxhuKmm5Ohm8N6fKUgpzijjPZW09MB4Y0xVWqFJqMS7+dtwuOfGw543MZhBNKzOwGQVx8Wg/gKdh
VbtqG5Uy66MtpRU8xcS40Sw1bnqlaueqnl4Af24XybAYY2ATd8TFuV2sPTbc3upDWZvqa1OWH1sT
cE8yqDnl04gtWKMz0rzQT6v77iwPU33UwX65kH+Jjh8ial6DTd4dmV6sXWoZQF4K1NEetJbxwLb1
xqEY3WTEMNsYMZY5EMEDMUawciC7Ua2w3HpZz1pJxG5EeOLd1Ez1naTn8Z2Fm0M5Dulx3KTGS6g6
+ZHTM+48T80pszAb4E2EJQkC/DDRC7xGUvf9MJLOesALRSyRsR0XO+7EnSIZwrosv+ris5AZDkjr
uqnC3Mz6+9gA86qzsqAQn2CeirMv1qL/hUtO/zTp5giydU1e2/QUNbwbq22t9GaK7dtBKqNOOhql
fbT4DJziuMnaw9YQ7VHnUIy3urvAF482o7iDqTMarq5VnBRHeLP58oeTJgnB4ky8xBTQnVQyzo0x
R0+4na5KTxiCIk2GD39uuVtEfNC6botrj85yZ2/yKbJa0nHsZaaZrFc+8L3WXa16pYYbabc8K09K
Oa4UN6e/HInNmN5khB4I+xLOrCdFi2lfZXp0rmOsnqDIvCXDPZmPxNcqepw+k9RDT0KQoqqkj57x
tH2R88z6YsQVUQ+xSVXPIY1ZZNHp9mRfVXjtbrsQkrsk8udmcOo/+06/1kw3vBUReNXIxIdeGNpR
xT7FG0xcWVlKWC7/OTQkB1+yxpAp1GemZ8Ta183Um2d90bWTopGdWhMFFzAvYF/GVLI4qdWnRWEk
u04tprzxTYasN+ND3mfrb7qN6s/LNCC7Jh8rzWS6kJXaj4WOWtkGm2tDyeobAmJkFZ8hzqe4a2O3
ohBsaB28AK39OE5Vw9u/9Xe8sk6QaBW9gKKI38rFUQ6+15kZk9gw5U+JmViBDKj5oXTWF0XHaG7E
SinDrZKTu7Fok7umaK3ftC//Y0KSxinNZhuMHLfD9w4tQlBNexgJBU2wSd4lnRpybsiuDPrcplsO
ruGiAY4+8v/GJDvDkIIKVB0YTmC3uN7aLPucrMZ4bCfnue7VzzKjN79b0P+H84TdEM5+flIqS8p7
50mtxasUrw6oy/amyzcNuKIsZLU3ephOe4tk0b0EJhMrNxqY+a5mglzhl2Bsulut3Jru1tKrLM44
spLb0N2m7rbStkxuSyf6lxJJEckt0a/jeM1wKuJYHq8rjwuhAnwlH3aC8dYLNJq1+S65AWZxwceG
skn42NBanr9Z2bgMmNQPdzfbTP27OOFiU65qLNxsfSk0liFuNikSVrZhBjIUNFZg9EFlQW0O5TQs
2tBeQnMJN0NoTk5LQ8n/pC4neZfTni3jZHFsz0Z7bmy8vdgYzzlWsl3ZeEEUBgv6d1dpuEzxdYiv
ZiPUxVc4hM12rXbZ9hUOhyk+xkJLeVPt60T7tLwN5a0rby290/JWz7eqvOWzl5KPNd/S+VaUZO7c
EoxoxO1ON3vC3XVzuPuAUAcJnOrXno/7tS7mD7Z2VRKm8q/deI11cRzG68TjQkix+LGvmnWZ14vB
K71eIHDgeJz+tvHh4UOY+XDy4eEj0h0zXxydsPF9c/LNLG9IlPzbybf9beP7t5PvHxtfPwda8d3J
h42vhNOy2/hyKhftPza+b04+bHwKAaHNdyef+V9Ovm4747jGxockcpo0YebDxkcTO9vNfHSw2/gH
J99Gc9u+GrvSDQrVTbGvaORlXwP5S8+rzkvOfGi5W99Vht39X5f/9hnLHyo9OHctdu4O+3jcmu/Z
WIQ/lAPYqubYlklOwJqlPlelkxySpbEuBFtld1iHW6/PkwYC80LurApQcVQaYQgw9Xt8zBqxuQ3x
bhp7ZVIlwQrJS3FfOTTqmNOKfSoQBmccZqPeMJ37NSElcKjjDqQBXOrYsbWLUZT6xZIWGpYk/94c
KlpNHuFX2OLJlyXGAuWprl2zlJLXzcJ3UsCp+83lhor1+z04PkcaApi2sMJwaXznJcFd17XZ0BP/
NLnftFL3NN0q9jaWAG8x9+fOixZP6ryeQYAVQ66QlfvOLoo0MwkPK/dZP9J9SvGW5LMtRBETDQSm
VuyFgrQKqjGAuYNWJeiosCmBuitzggX3HLgYJaicwAa5vatzcC4FMYtVJ8Bel6tBqQasJYX527Mr
Jm4CxjNQXAdJEqRQFZMANGSRBK3pbxCwmefY/HQQwoiu7GpjnztsLHsFOETqbbJXwx3cFdF/seFk
CZWEtvZC3JNRaZKBxS6TlYk4Ej+ACLtGteNB7Gdydsr8AVEUIJO78ZvM/8DAA5mcGosQ1Vccf80Z
OQ7mPBjzYOmCadfQsQMJOngBq9C4Bv1+xM6vGEHWBZsRlGuwGEG+igfp34pX/P7EWQZaK6S0wZoF
WxswjITAI0+2jwabCEp/VfyZbtfo17Wvjb6WCDH921oeyhQvQY0XjZ5UC2Ufyc0eHKbnhToS2gfX
IMC3d/vWVSaXthbaTCFyGFDUeRlALMLQV48gSTRhoNs1dLDFfAaHls53dJ+MJEn3E0MIXkIc0x0J
kipI4yDjZNnVjkFVBYx9jLu6KoAxM9MMUYJ1DBwlWKpAUoKN00AN9DEgTdnetao0JQ5WFSBnl1QF
Ef8EZ8iuymRm329M8kF9PNN3WezP1CFKPxt89m0NHDTTS00v5ywZhdJdwB4s2+Uo0e7CYsFycyWQ
XWiZXF0WKkyhDijeLlIP085LNU+aPfJ3CscbMx/1Gc0hoXb2JZUkYN/BNOb4lurLjr9wkjj+xHnC
KdEFI+cGZwvJk1weAqJDyGTjSll3gW4E3fpdzRogBkVnIyg4fThxVqFkl0QmQxs4S6C2QjLV9ixY
22DiHMkY9g5G20dcaW3gKbZvjsBE/KrGKUkWlJCMCY7rk+VJo0c7M248h3Utp0kmRPgU3mUk9UIs
xX9zxf7JosNVCtiJbnGR0iBbvetcZmu5SN0KqQVU4tnC9nZtEtysi7wQIWO65tDm1/3plPbTt0fw
J5b+wLDG06bW49HuyTUw5vi17dvoNqmk6hZkbb/pApA5mCmlOkPSj4lk0by1q+608FavmgUEsVif
sk6/bEuc3O2WSCMZY3YPbsUk6bmPE4o3/WAfDFP6ZOfq+DA6WfWsFYIhv/2udfXz+JutWALZTeGc
yimrxB9X407HzGAmWc3RVJMUbL3CLVaL5sA0zJdUfLU/pcKAY0YW5fo5SS7TdK71s10KEeqdqqdJ
BKZjsD2ZhZDlhBWmV6aXxzCHMGAIWeSxJyeLDllzasyTjwFVTc/yLns7m9t5s8+Ud+bigsbiMo0X
WRNy4mvbXq34WrdCo3Mt22vvCBXVLV1uWXXr4Tc3frzcovkmmUJ5cZfuitk2TndRfmfnXXLeKkti
cnpRoVayeXKZdpeaSxRf4kSo0M/jdJ6ns1WenZLgidMIdwpuX+pqxckeTqRkmA4hQkI1k1utEPsk
2xAy+fWSk7QI1eZJSc+leSqpAO5aiouxnSd+Qfs8jxeFxc3I1laogS7RUjq56ttVbs8Zo4bXsmIM
8YqS5YbS6iaJ9O7f9J7/o4GJXxUQgs4dm4rwTzBuZa3mqCn0RmwkcflMUs4ipdTvk2iW3KlutOel
l2oARpBfWQK9mmN33Ox0e4hA1T3VBCtpcbe+FWrTB+zMBwAa8Opm+P7eAj3ofozVc2VY/QfqA8OH
XuLSpfXDnblVXLFSKCTggsLa2uqPdlv42aj/NXTpa2068QfIEh2JTCJoJhrIXEn/qstp+lLhB1pN
qMIL8z0CHEvtJG6VL3nRnwydi9owq+1DA7fhuE2dxBBKWx5Saanc3NC7D3xMTdbd82ttDS/E6lC+
VqnBUFpg9C1pTUbLteFuM6rmmFab8Ycd1XeJ9grW1xE5x+O5LeJH1Z6twFJJxhgrzXhYS2l2OyX9
mFeddWOsDl5LB8WpkehnWvVlhSyLB3WWX7tEPQMcN0lNLRkpXWum0prE/Pz/GDuvHs2NNEv/lYbu
2UMbDAKjBpbk59P7rBsiXdEFveevn4eansV2L7DYG0FSVaVSX5IRrznnOaaG1SVerNtFH43LkOjz
3V9/yRriW2ticnbSjoj5yaFVDG15SZZFf+wa45XPZzovY8FCIXWQPHbGFdvJx1ks+rmqO3CKQtq+
wdGFXKXdpGpDcbYmILvxkLaP7e9xAYopMTHe/fUXbYmjsxWgCV+DIbLXC+k69mstLlTA9lvVR/V5
cWaJcCpOfzEyfdXrQt30yXwLUKTmSJ1QOCNtedI8SIH62N5LOuH7OAKYEeVNv/OSaEgCbkmTJDxz
qsqbIhIVQlt8eLVdiTcmBz+GZpVfc7WciTKLIck6155E/PrXZfAf/xJk2f3jP/nnr6pe2jRO+n/7
x38cfqqbj+Kn+8/tT/3v3/Wvf+YfTxXGkuL/+VvCx//19LffVfu368f907//zn/52nwH//wOw4/+
41/+YVf2ab/cDz+4uX+6QfV/fR/xT7X9zv/fX/zbz19f5Wmpf/784wtcTb99tRi4wx///KUttu0v
ju9//J9f/5+/uH0af/5xHMr4o13+rz/x89H1f/5hmn/HR7oxB3WHrAfOjj/+Nv1sv2KIvxvGdqBs
R4pHVie/UlZtn/z5hy3/DqdQOBB9gGhiQ+Vq7qrhr19y/u7aEJywp6IU38gsf/zPd3b33+3Wf//Y
+CT++c9/I+D8rgKd3f35B0OOfxs0QeoFoS5oyPg79sH/npUUZx0o4NKFvTDms78Q6HjRlfMGQAoF
d3NbTja5aglGZLn0qL6QYzDD3ys8ZFqVz/u05ijMMFfZQMB9XRQ1jqWN2irlnV5FxP7ogwz0m6Y0
qKOo3Es39pnn6IFqyIJYRWb6doxolBHoTlYjQQOLwzRI9GpX9b0TNvwGg27MsHMwDy6Zk7iOfUaz
2c7py873FFTxTLkZ2QcN8N5iSYgINCElUjsElWOg4EgSjFab3AQBQOgYmPtzXIAj6tBBe6lZqnDy
7LU0aXaJZ/9KOzQUET2aP8KxCAvDnEOPFPqwzInKTrXxMZ2fI3sIidyLd6PlPeuURRnqYCOPnHBt
an+eAawm5GGxJEmBb5eEEtQGyFbe6lBne41MNP2VTi47SXhOjN+DpfukdSZqLiILoNcQnrSLe67o
llFjY+NZ71uIu1cTaWaV7YHcMPVkR9y14y95+a7W6QiH7Ef105M10UVUy/DhEl3HbbQgOx18eMw/
ZHlUgPOSJMj7jwLaGitB73dkYE3SPfZy1XLCApGGuakfgNt7vhvH5N7NQxYyJn1fxZeysmgXFQnG
Kadk714TVcxPeykveiSBERmpIoXV27biZ6NGSNRUJaxAt/RzVuSIeIf7WqU0Z2KGlZE4ASJAdhq9
e5qle0qnlLjTqq2DXBILPpSFv+ItDWIrHjC8gusfVI4HfsR/VUb+2nhXMeISLllSCuJYpihk1sj3
Nk1G7ih2LdNn2Vq/AUrIwGiT516Zb0b0DjGBZ0p9ZVYPPlPX+10t5W6JUC07vtQ1Spr+gI5j3otB
68ORrVpjYCPKep1400m8eNr0nGreXV/nT1lD7tUyc3EWREK5s/WLoOiZSHX8oiUEB1Pkrp+b1l9J
gKi0cVxgQLJ80Nzk1JrLZW6Jouvn17SU46kcPYj4yQ9WyTxcb9mIp/toLEw/siSgZmPjV9Ebzp3z
XNu5umpJW/Xpbgg9HT6zuf1OOtTmW1omWmqTmLBGEthh2YdFjNe5/W7q7GcNKq1ar5xAmzc5fAl1
3GHHn/fYinNBYFdsvCpM4rtypvxfJN5qo3ULgo8YWI0oKefpEwzKHVe7CI0MYXQP0KswCRRPmviA
rMWLmvWSddUKvFhviZBtXkpnLhiWYjqfXWK/YFOGbTPrYTWmZpjOSF4NcymPbuIGRjHaftfXhJEU
mBXrVf6oXEOhEyEh94gEt7zcDGNnnUJF9U3elucFqyc+HS9/jEg13QtdR8/UOGMgF5JYO1kH4+Ql
gVgSaKleiNn8xSbC+tR3Ww/hmLupa0u/RI3az+SnJNmuXCcwXgTkBCpfeDA6if5ZJi+Qz4lmK8sP
pan3KZbZBhRLmWO5AP0LUjSS1/qvWIXB4Ufu2rfwojN4FQWzGww3CUmToZMayBsSPuXt8Z5X5O8r
DLFOob81ZjZSWhxYi6YdrSxcnZahQUa6nlThOAL9LScAY2VTVsGAxc83at9oDNJd19Lj6aQsG5fp
ZKftLysi2MJCY70zCCVuTVb4bE/LoJ0UrNWc/LlJE8+gsi75YAbzqGVBGhmNL2UdTlV8lHr6tpAA
QzZJxW63gBluxis/TdCLEa5aQAo12V0kReoKFSLr2t243PVutFzl43Oe0tI2Wo+CXH4Cvcn8tPMc
1MTNdzoYu7Z07xxdvbuJdvKwX16xVz8l42IFaaf4nEZYgQ6hioEtEbTZafJMOljmF160ubVztbsf
UMoEzsyUzsoNLahGSB7j/BQPnAHDlJV+TR6fj5W0UdrNnHlsJFPT81uNDN2iYUa2yUHSdg7WUns1
GIEQcOhjOlml+YYLiuxaEShXc3lgvyKw2aguCH4gWK4XDBYddpBuMbHwq+SPt07+ZDrfg9Zdb9oF
v3O7m3U4a6bT+givGwAKiiHJeFP32H+LqGoDDde/v6SzT9tx2eRxB+KzbGY76X1uNSlm1oDX5U2K
YSVbhbd6idVdZXIuWE5c+J5jvuWEP4QSJwMC8srXJjdHZSLv5746Ncso6B/KKiyA7qlZPC41G5ZG
xmejmS/ck2/2Jgvthu8Z1E84yXel4ReQhneozboG0kb70kfJubV4bnKiY3xjTqDKuilkEwD4ifEo
swFH3oSmoytJkRtEuh0nKmzaGuzmVPiYT63tFVbktK7ooH2OA57YuSDuqv+OHdkFnoukNXG/EMey
6Ipgjw5E5sWI+/2hi/cajstEYvmdhpnDmjtdzTHlQmej4NOcY4McEmF5E4CiI79p6K4Njy+49Ok3
AI1dT9r2rp/0cXuGIYcrDkfcxMB+cA/F57QGJsyPEtvqeFVW5fOYZszfeLlA2baoxVGqaIo4ZU0x
mDEgPzVyxEk/JLu4ElFAZIs/bAjLglvWEUPhmwa7/MoDfx6X9MOYs/cy6a+klT5qq/XjudldHeEA
jdglte2bLWuYGiZPYu71D43G56bXoeO0t1BOF94CtfcS4Ci9xibdK8Np7SPCZ7GQAY1dSG5h+1gb
rJ5/tUIRyaNGaDgq+Uwt79YlbZCEydnC0zKeRmYueC79JMO22NqqD6ea/fFctu8cB+Be0l0h9FM3
YIQmFLD1zbZ/gPm1+LZGBlCMMjMaTxHjF19a7gsII8R/OsrxxNwMQSuRDm06+aJug6F7GCcG6slk
RH7BRoMcOWCtQ9MguoSsQyal1pMu3LbGORtYYOK8ZMIR4TYSPDRl+gCufg0yNP8lJYZHhipr4Z2K
5iZ0AXyUFQeyK/IV6Vf02KwDX9fCwhoNNtKyeZdH2qmUFVJnPkdn6l499BYbRt/v5HS/VJlfr1lI
PayHdd9eadH6sMD8TPoEks7gfKEU4Oc8+HlErI8XyeuGVSWJfL9Mld0anSJKuHGutLgaAygZWdiO
MFWcjgMRLH/JmR70Al2RXdKO5dXFjh5srmWco2N90Koen5vZBRr+fKoyjd2DCbSbp3RdcLkTTK0v
Jgaw7ZOYEBXYc3TlCj7ZAsoj6Hs1hcAuA3AI4ANOle4JqqXWAnq0GkFXbNz3p0ak8rqM0DMvyXS7
ar9sTqpAxjGMn+JUN2Kl4BiK0KM79daKpF/wC4Pmm+PyLQAiVV734BkbQJoywol+cquLfbL9Hr1G
Bo6Ghzl6X3S+54Us9EojI9AeYU/Ns2uGnlE/RoyB6uyjBAjlk7hCXhRlTSaymzJRTFbdMKutzF8o
i1eDwK7YQYmSTP1vD3iiiC1et1wPtHq+OL34pASjak2gQpOovjMrg09TYpk24QZFRDLBWhvs/GO1
sv2sm0eUvq+67uBhIjGZQ9Ly07bt/Ea5CNic8qn68JT1syQ1rN3U7cOk58Yh+4HafZ9F4tGtSfCI
yBAPy2qLD03WQBZr77tLdsyEdtV3rTgmevVmwTfqLAJqxpr3Pq6yL8/EaaWSX3mNkZxCigJalb6F
aYaDkBCKqnhXNaYqzWNFpTcmM22wLisj5hWUFfuON30cTH+McoZ0I2I30/3Ky+3OJDF0irtg7IwP
O18fE9ZaMMbW7+xdV8TW4dw56C5nI2gXHA9OSrp5sY0O9O7amiMSFTpEQF1xHiO4Wo2ZSz/q07CL
nJ+5KOYriwfo1E1ci8wH0WvjiHA6v1YcDVr1JWP9m6yQZZdkG0wK+smCOEks7C2M1CETm/mhzEtI
glN5rKBQBVORsLURn0Ky6i9pOlxbY5lkD2BfCzAwTcVmd6SWNZekCftVgRdUA3ckWMYl7rLQU30S
WPgCUyMQWpHuDFwmLA2Ru68EG8uZj2mwtUM6dMUlmS+RO1oHs5susbN4fKxwxOysPk/mU1Y5DquW
SHKbkAGmQMeFNhnyzlJRXTfUi3U5QXsywmaCDknlCxj0btLwEaIX901xDzb9d1G0j5pW+Mr0zgzU
CvoB3lGn0Cw4qOq246fgm9tfJsZlPm6tfS2n70izaxiIEfKBPAsnWBHF0LinKNNUCKbOtxkcRSJl
bwMJKGhmdFB5j5clCqYUXyxZ9MsmvJ4Di+YySbP7rFKPo+IssKqsCN3efZT2fAfp5DmfCHQz1ukk
ReXzqV/Nq2f7c9zjlifBWxXjVYrHGZ7VZYvnzGrtCd7QbbWmv0z+O34EdNalK0owoRU1PDPkSmE3
8G44aXrljEL4zjf4cyAPgigfaokAqdojaJdd1oFOpkVsxfRF48s5nVdPJIkZe5FHn+3kfs5yFr6Z
u88TJ2LeVygnhQonQdc9e8wDBgTDR2US5AVQjJgzzM9GckQ9W+EILAn2RWQaaHqF25+pIi7SPqQ7
ZevvRH65Ygjx+P9D9yVGLK9xQaWr9tBDrR2BrjJoC4dbz7qS9YA1qgNP10FqnOvxrmc33La1E6Ab
dzBgSs6ZwgMGTCGioddPHR37Gh49+ChcBB3g9Kk4lCMXD542yEwEpvlDadzaJjr5Kot/DSYBtuU0
0VSAW0u6IQndZXw3S+8zfrWsyaJuT9Kwipo3G/C334npnsSWMXBbL/SKZTzNJs1EOa06GexgyNYZ
bKvBfGRkzIqXyYEvV/JElNl4b6622q3JQ6q4MyxGE9zVK9mJbfbGAw/SIn6xrfko0+G2W8ajIi/V
AuCdq+u2Qo7F65E8QDysCEfCTlrw8+7DubUR1VUB59+Dtdx60m8sHLu0GN28g763E8o7trNzvD7Z
uQS/LXR2etEJqMNdo43sr8d7DL1RJx7Neb1uko2hMvwmcV2m8YPKs8xH9xT7wkhPK66StjpLiFO+
qNh2yHwMheiu29h7KhB6g9kCvMa9WlQ4NebqMyI1tapy3U8thgQavVCemSA5Ne+zGaR1MOA7mfMt
YK07E6+/rna6yZY9Bvu79hdvNn/1TdH5tAL3gzVfVOxeqkz89qhtbRzHzTxcZlnclwC1tFqdx2k8
5VyHFjXh6vV3JHcFS/RQu9pbM1i3g+p+qAJvHLe8xK68ExGzpzYvXsQab4oVzxpP6NTocKGl69p9
UxMv4t24nkuuSLagbycHINbXW8edULE30RdIIdCIFHZ1e8mz+NRw8YPwQaRr+7Y+XMaieGj05uLE
Dau0Of4oKvfVsJP7ajGeWurfFR8Q3KsytKtx8Rep6T7rUaIW/ATMQ13GEAKCjiyKxGAm761+VEnA
7gP4D5vyyNQkM3buv9YUlp9oOrlzcYE7RydE3i4RG5A8jHGcQ73LS3/g7yipswvU6uxYzflDcc2R
36IMXIjAeLDWLaicBtyt+jMAr+csJkk9AvPtz1xbfpWmwF9ID/fbQvvUU+17MrlPkXCsQb+57cX3
0FlXcTVfJZO310ZrDNuhuAJVgp+axGNpxu+1DY4wMn/NfPgVBmyrNgdu4WWfKHdvNv2PO8rTqsBe
9DYOJtSvSfQ5esXvVWeA45rYtzW+ZQdtt29bvvNQGoBipBk9Uqpd6p4lo6kZLyK/6Au5nbMhr0Wn
8VlRQUEmgItfI0PQ0nuVu1/F0t4YpYapc9xHQo6gSux33ShPDlm2CuMfEvjZHnaFyoGeaNbOKvvD
kqx3kFKOk407r060MOteYyemK9KnoyZrep8xO2o2OkvtZ1VvMnnILbEbTfcV+TUSKUhgGgA6+ghB
FlaacgTp8tGsmUyOFgkdDvBSs8EoPrzMrM4WcVeM9VWcUPKnQuVn/GvzWnD6yoKgPa0OrKps+aFj
6S2LsCBgKzHaKrDosvSlPkir8WOvvDdz7WVErEGQ+VLfyQKST1dZ5rFnoIST+7c3CM7ixnklkI4o
uoaJLjN4ehQGQW3EFEbOYMLZuJDMDDJvzny9JViRuKoiSDzaKBZLx8HwEDKs1J/0iXtgHnYAQ+al
MzAIwwKOqkYciMB8IAQpHJthDES1biQ0g60pGmCvdQN0w1wFVnOj1QYfMP1coNJX0TjHmZIgrLrp
oS4QaRiMi7pqGX/l0UclyBs0PfeeDAfdl40DqZT+BMuD4zPWQRaElfweS3u1M5VZYvL/yGdn9iMv
bzhAg9RSwz61wRNmhDluRQ15WLP53BXeTTnQfEbOb0YoF70oGPd2/VdLBGMbkx8R21STdSUGKIPF
sOMeI5q1HeYw0pyeNX+ZwNZe+C8N8adYO8bqOPVXhx8//jq+taoqg7Ksv428/ZUxuj1yc+wGxCSr
xxEP97mLw7TMPjKruxOCHiC3noA20YVCkQrRhranJnNf400fBQjJJ7xu8dPYue0qlmn0enaN1ph6
hf3ajQBrzoVORP1QT9eY4WSo53wrcWEWkP07mMXVelNASEF5JUmMqZksJxHKU/ThUz+Swe04OXQP
Y7k1Gsc7dvr8nTKTi9cm27co24PW6T/xC7n+mDqMkrr6S3WDdcBDEmZrc+4otu/qkZd3UPovs00/
2XxGwTgzBDYz77to8BwBmdAl+H9YogEBqoYvmRNNKmpRgFM9F5vlxqSu7bLue9ENPPycXPDVAeaA
5iBMM/ZVTkw4LgiE4rwga0GDoTLuEKebIfIKPlQwkGKnUg6wMsJ4UUEwyUvL85soMnYZ2csiu6ZC
+52NWwudo+GJSwZ5UTStYYaXLUjrNmN7HhU75tX8jGhrcwYUh6ZA9FZjW9b0tIUTwNBkgiK8LY0Z
PqLv33nzKoJIUuRa43MFwPhe4wGvsSfYS3yjucju+H+ffTfXtYDBalDCcww1pjKHyeKOaOrxoPWa
wmhTkrFSwNftDURdsfiICaYcvQizd11/mBDHLdBiAWEto5+m9s8gakU3HeNiS6HhzZWJ7t5c8USn
T9VaKnb/NYadcYQibiL7Whg1dCIJrY4nclBE4OTxV5MlxBCxEPcaGlmMOSSdZhbN+vwp8pw/GZOV
Uw76EKS2BYQC31wjGX2IjKO0seNbWaQHHdT2nteLh3NhRua0nSQ7alkC2maHZmT59srYpXoTJ2Ui
dtMqusLczU+Mlm8SFgAMPFqS4HPsEzglVBhnYZkM34hkrvMmuZ0aCk2CeE+C2/dqHepzV8Ml1lQP
RQmfuVut7U1nj7xRjPh2AxLXxkqu2MXe5hGFX9fmNwVm6yDD3imNKZg6XmpGP4iImBqttm9i2M2j
vaAh9LWeD2AGjrbvyTeymummqjfvGX4DyQlPJ8uye0z0K6YqYTvXr2kznE2wHYse61ut7R1rUNe3
eiqHO7Zmg6/4AW5YwidRSCtUtcO2ZEUx7+Rf8SAlZrFDmUJ7EN49huXRt3RoiTnVSzr4aQSv3YXX
MK0QF50U90nfNEE6QiPsFSS5Ruj5Mdes+NZYxYOZYTIZKLV9hknGqXPT+96zp4AHxu/ikpFl8isl
NK3SpuWqMi65LOVNnDGi9nj1twAg1mVaGxiLDB0P+ohn4tUQTu971ah25laqSgmiJErFNna1Apfc
AMIqSOEdQBq7Ke1xG2PodwY2R6MIo149GmnCJgz/x8ystGaq6ifptdGDZQOIsatSIydD2jzmOmDm
hXevmWij04apt8vwH3rjcOtoGDyYnd11yRa8rCb+2F6iFDCi/KCXW55BuyR0es18yLQ1QbXOezok
2r1j8a6OeGQocDWcaeRqOCPL1ASy49CBhS3WceB/6CO2mMIzLZpBSrfH0dTHINIXtnwz35JVwA9Y
fM1a7HBcX3VP5kERQ8muTfdoa5u6kIfYb5DFkkhvckWZKOXMj5VObmsNfvJeIADSQOOm7Ct00dLx
eMOdsseSQEgkW2vDhHRe82+ZzM91up3kFIG5C/Qm4/6dW6cmWpuM2YxS3Onrd04UjZFB7O3Qc42+
AbLT7Wr2vHljBLAW9r3tDtcjlhPDYUmi0jCez32NttfO7bcc4QcpOuhFVlf5VbHo/py1hFizfUi7
5Du3Uu3Q04G1RfbTmFDMovYEWF3jJQffZNksP9alhsgTazdZQSILy9X6MMnkOXZrBoCjhcqu1nfL
Yj8soh+5jguPNtzcR8nWnJHfwtJQ/soNMo+niEepWogLj9z8KtGjes9Kkplvez1oDZFAdkFHSsfu
F2VySYF61IwSIKb0fhaTk5AYrL9j4Nm8z3yUk0Q96PIv6jdDcBskEKMriyZy6PXunLX9V9kzNSkY
cjK46Z7TSGcmY8SVv9pzC0d8NkBEMfTVS/aUo2iKS8yGokALu5Sw6B054KlLaAV4ZjdfDs8CseUU
2Y/Sae8tw2TS0bx7k+pfWm14Ao5JSx8Ve4h6OQ+/rYVWuW2reXuP0RCdeep6RpIlPIIoD8qI02Ag
gyLUVXcYBZWXV2jK94Rm7NlJszuAJeqDGZZ7c0weW007i8oQ13pt/9QprOYGGISvlvicpeWjjDtx
bEz5a1RMZqUzlrs6ineiacGMLiJnqOS+dxSwk6yeQKjfOlBh/Uk+mxlLShvejj3cLmX+4CYeZd2+
MIFV8RHs9DHyWEVx8GsVSFXlrTdREyIcAj75uUinYAFDh6yl6UNOwVk0jE9YpXBeTHeeh1qUSi/R
oEbhMd+7lcnl7A6gOdyTllbPuZQvWsmgnA3wc43vFDrzxcDvNxbVdVFloCeSY9OV16ap8MUVX7UY
f+Nh+16M5p3xNA6/9dFkau/HGjMtW6zIVxm5jrGhrmOL0WDt2GFfVxFCoiHeNaZB40aXQU3Q4y3j
NDdYoSXKZm7Ypjpmguwli8r7XI9fSE85JjK/TO3SsgiYhN8ZD1nT5AyCQeQQ1vvj8nM1MWaNMGMT
O6I3Kxr9MDY3jFUfB3PRIZNQg8+zZnI7w32tyFeHeQb/UbGZRq5f0ziK/Ji6A0y8Rp4CLy8rZjIT
fqxMuCec0UlgKsvcgbufyWpL0qeuQUHO2uVsFaO3s1yW5wWTqVujZNlbabUM0nnpLx2sbKEnPYmE
VJpiaeXRrvHyW24Ojivp3/DyiitX2U9kUhWkDI+0pnaN/3lJvZtYFwH/CgaAMG4EMQBFj8CrZCt5
6IflSa22c8MBcbBIiTkNZND7jhdF+3QD8BZymHcF3uJTltd7q9TxvFqU4i4OwasMgszBSQAbxJMu
rl39efRlYSwHscyv7kKd1LmRHTLPfWBLtO711cH0vtpQsmuforTbewXFxZq0iOxJUyHaxK9c/SHf
MrAmd3pw03QIS6eNeCpJu8+EDikfWji66y5iEcj4nj3VxLhl8cYe8QpNOb3DzOOU4qn161b7yFzB
ltZK3k2KI3fwWibtvD09e8KE2lLWYktctRHWz1SoVlEiReDNRCydsS9C6EL2SPfaRqg8J5vxXprH
CEpale9jObx5OUXgtpsy+rS8W6o9E6TycdDTU9NZ3Mx6pA4z+QEXL5lXv5jTAs4jH1jCTYI90cFY
EPUhu9OxVXuRmvFTHPevRDUhN59s0GhyvK/SNWZYND+xlGEMwwJBlvm+SAaUOqpCJKrSq6kBzSFL
sVzMZpZMtWuS5OLipYp/NDGvZ9gKFBkI8I0J9whfGhlBPQFd65CbSy/ZjcwHggaOAf2sIpGGrwfD
Hi2qXNRpbotdy419krG5d6PBDR3NDRLZO/tWg3w0R82RSHA7gPn6UKt6r6AXXE2oBn1yWJEtIOBi
nI6qCDo5Ro2czV47N7dRVhh+0y3rjTWQBuI1EWbElds0G4ziFOO5sLKZCQFuKRlP39nEPk1b9QOB
uENuuptEyISKqzF1aRnOVnD4L3NVP+kd0yiH8dsZ8lXgiRgF1aKYnKmO7W+iIZIhelOtAB4t7VSX
L0QXPBNS/mwNGNU9DnUjtryHuDa4vE0M2pPomWj1Q+AIG4QytYPKOhoTN0vCmCoZ12p6wxh7PMxJ
WQbGSu+cxeyS6jZBTb9GQbNx9gszu5hGEV8XxCQebbasVxmhGlfxiELLtiB6cqGg6K24/VN7vqpj
KH4CWpGfdGzM3VJPfH2CUqj0CTIb88cs61ckaXfzVs4aXdfuLGt5ntrN3NH0j6b1I9o85/NMKhIQ
YKJ2Ed7/0l2A2WkvwApYI7fMFedoec8LAjl4r4Z9hhZdxFTJGqkcV6qhJyu49pnXHj2etqPxqrny
pYtFdmTaq/H6M6EezPQ0xkoihCLqr2Lqs7B71jLsJS2vP4W/ONSJw83TYEeFRnaHaXWfOp52UHFu
M0QJo2g0w8UEeyuKWw6IjN/GN46Q1Q30hvF041DAjlEZFCludJovLNPlwDRV3egi8puxB2emi1M/
cMOxoqaykAsDZQ2xHsljbqNfRVP5MRtQMBdxmtkyLLZ2xEDcHSt5ZVERIr7qPtZ60xsk1kdscDM3
cBKNRp5n8iiXrTLMtOzVdV6B9TClcq7mOJ/PVm378QjKKoupQL1NdmI6AA0dN/k0ExrIUsWQe4Zn
m46yZg5uVfGd1OZ1Z0y8r0Z3r2NYFfB40npCRqNw+KQHQvCGYEF9vFfOmJ3BaTwkZW2xD4RZRoXw
DBfe71czBTVhDUz94BUqtvh6pXkHtlPHccBu6L5lnAxNGnON8BHy1ITVCssjyZLi5NFB4bJmd506
5HmMhPMKubBBTt68gsvLtNlKOD1IdozGjLF6gXNjIk18w1mm2hCKatlNLXMuuwoAF+NVJVWMqh+C
VWT9JmRKHmI3J7WVAU+5rPEp0xrIlMxdGMWVRoY1S+T4JMwDip1lH5U8oXrKWG+tkYaNsYeXgtBj
4gR36YqLe8gW1qd5NoD/upqWxXmM8uWmXaYjrRdFTEbwMwTNttJvLR0JjmE559wqmFP3+a6NujvW
RBSLteOwlOoPGgiV0vGWcJm1T8UCA+kP38CwXC3oo6nbZBPaRvm7t5yHsYwRctkI4RBOhN0SXyXK
Q7Hd5wdTb0qiIVCv2BwPiXg1HNW9JDoz0rzipdBnm3ICqXbrHFwbWplWKhkm8qZr1RYZQ77sqK+w
bdnxFl0fHRvsPF5EZE1+smwFOnPw8PhVrnZobffVc3kKHMsgYBvok5MkzjHvk3OesjAWpUSSUtek
+bTJnR5X0l+p/VaJAEVRThRERZy9FqJBxRiV8hTb1DK06R77NjIYViNyLC9FXZ35U3lFd25YOZ35
ot0nVBSgPOezRLhfbHXrkNl0kvn44XlUTUPObg4Vn28WyavsWeTrrce6D+wLcgjM8Om8NzrjVkvc
kUCGeW9x6l0a5iUUHvXNMGc0HUE05+o859mHVNnGsqHRtSorYseWvRRenh7dfuYx4wjQC1vfJ1Lc
RB5aB6Ng3GLaLTe6iJ+oi/EgWBht6h4hAGAsH8bEpTGTb712UzSEsADNFwWQ2UjIRWOxZaF+aB6W
Ub9VnKh7dtNni7FUkIOj27n6ORqECX8WvM2qS6oq1m4hj9Z3n7PIpcP/qKL8rSWDb0exOLBYoFRK
O9cIbYtCT/PMXbYiIfPYwnqtCc3N4xL3EJofVAR/YqKvRq9xUzMpRNDALLcGi5AWTAhKPb4XhUug
b2t2Ydqnz0YTxa+pLB90k02xmQTDOM17vYfx6YmhZsDIj51OfOfMHE0yKaPLKth6dlYyU91M77gr
8ZUqwNz88BUdkjOFCxVhMFa8ZVWObyMB8lJ4WIsLsi4ik3PFQgVHT3mhVOn9YjSHkOTAwFH1eAFN
XmCND+tlue5twsT/i7nzWo4jSbP0E3lbCA91m1oLSAI3YaDy0Fo//XyR7N6umt3ZsbG92SqzLAJk
gWQiwuMX53zHY2Nhjb5GVc6AW4dOMPQA6kYNuQ1rghhCruFzrxU6a+rcD6w1Yn0WNrHPbUyy6qIv
rEvqtMkqMyfi6syEVcaQXiiki1XSQN9Pom/gGJ7DGsmUbbW7qfPPMERqwm7U1UuLYTnaFI2Fj6qO
FEJrBb3/KxM+MStbtgu6nq/TymXVxPHX2+JJOl2HdMZ8jkkBXslBDxgodjapSvlRDyq2f5y0PtYF
Oww+Rr8siFHsP5MphIoRIzIdgiWzefAhWnmX6qIpVhvZ4N07m9I26Q3UahrS7cqEKOJ40UaoZlv4
b1mAA8kJmZCQ+neN21xbhjrLNSYmYSxvReN+z2N5ZvuOMAD8+YpsKQqSGDlUlIotq3l8eRNMH1LD
mT+YsI/zl4oZOyqmjBEp19ICaBGSh1G9tKNPY6xDBgPAwhZJr7a5p99kO7BzUGN4lGkbPSm7uMOA
ox0LYxIeI/LAGlFccq0x2C4wlghV9mk5FBKhB3GCmFHY0EAJ1Llrov0IXtLS26+aYf9icIMDI7Sv
uhzlIa/CF/67T/Ny+MiC316JjAG+3YeZu9PCrHGWuF7dU+K2LxOqR6joucRe22hDQcVu4Kq00Sfz
xqPOhIdfiKUqGQXHprZi4MXVx3eoQ3C3GHCoZnawcYdpGQTZrppmQVMlfhtmzL6NgsfAGI/1BtJj
xdPP/RwtgqD8fOXow8/GrrlaezpR0/1N+frhuwkCOubdwOJ4X/H3aO4hqL3daIqnBO0KB4GfL0tg
zSRjsosC1ht4CWsk0hmyjPM7EsYK/cVP0aUbiRnb1iLurLmt1wu5r9JybQ4e6uHOLxfMVFJ6Aqim
BnaBHKF0Lk1xGMPsWyAD2JZIfLD6vYpkQq6mRwnaiCBYJWll3xM2kWKY9xxOc52ctRPI6IUdPD6p
RNEHTwVaBxQGtg7HOB3BtdQjVUbatNxRAe9N7RrdtjdsZM5ZcvRj+xa2DKWVIt7Sxwwvs8ZDaite
SR/ftDYwHTbygMHQgTL9MJC1ZMvcM5KVPXAS8hbpFTIZEz8X9ggkg27JEa4s3HeO+u1qRUvDqX0T
QsOnTUE95PVPkTab2CHjtyZ0ZMq/RGH9dDTqsDRjp9Nr087sFZPfoMKN1H3mlXVtHDTIZIc81XL+
/nruBizZsh+RCFRJBqfbXjV5Indt+tp0Go/xYOE1Cr0C7+zCilDW1mP7Q1UWpBKvm7al/JUMMe8y
2m0+sQhmefMMPSWguKfCtKjnU9qgOI+W8/FEZMTv0PYvvl2MO2MaqA/i9ibD3Ny7rYP0QBVv88Sn
7hPipiGClRMQCXSvfhc/1xNMHdTWnz5fsffM19414s0QzRHJEJMWmc5TMs6QGXgEbktn4C0DexDT
R/BXpchxB/fFj6q1NgVnRVffAxFd6SRMk8Hp7BI6IE3uuXILpHFTsizs6mvM2flMRDyZOnp91o3d
LtXVp+hxQ6ABYNFlfvfj4bNDIxDlBcl1sXmMyuqnnxN43fLWsf7Rj1GivyI2cLZukbwGYsjXlhgO
aADgu5psv4Vvs7rEcSqt6b3RY7XpdG1XVZp1cYcRf6eguVPhk2u1b96cOBSDYN1oXUi8Bh7rqkep
WI1izhhnixqL0F623nht2M2Zwibr1GdEHQ8CHQR3exnYdyPJta0TE0dUGZBa/MBAXy9RLhZBOqxy
bui8RlSIxlTbqZGVnpfXK62OPhxDvxAPyeIhtb/LRqf1KMJfcuasmKG1rVOKL7cv6SGmlxD63RmN
KLPGQp47Z9fr4iXNWVX72pPoq2BtYqdWEQVMoTDV1LStA0M2VoTHqi5KlrzMhDqCKqC8NqhAxw7J
+UjmWNqMOz+FsZe9DI37ozBs72BzseR83kqVtWPdOLfb2rGpGSob5mePn2nVtt670GC+4gfiYcbe
yQrFhe8AknRz2lKdlyxJxi9Hdrd0GD49RkVoeNCDWhbBfZZ9UgI5dZA6X8bYHaRwjIM2uNGiFB45
Wr32HS8dVeToqQ2oma0UHhhc/9MIrAkS1PQeknF6VnG5zHU17rHOrSZxnpiE9T43LjkzdHv9dAiK
SNtkwkmWMWugjV+Vt9xy/nC6/0dGvP9Xj93f7Hv/lavv/0cjno7v+r824u1//Eq+sp9/M+LN/8ev
hxFP6OY/iG9hyTiD5m2Hf//lxBOG/Ac6UMPA7UR5j+vO/F9WPNv+hyU1fgpVDmBTY2Z1/NOKZ/MF
NR1mPcoVSKDEov5PrHgPD/kfx95sMrSk1ByNbFVPahboWAjXf/eYRzIJvNBi0BEUhXsPpHv2Rhmf
XHgvHdXO2rPap6KIfyZ27Bz9scku1WRom4bCog9mqkuG6gwUpnOyNLKJhrh8Lt3KpmxC3TLh6ftv
iC66/BvFhD8w2fA274Dl6YDcnP8csu7ZsW1TgcX4hsz+YBUd4ig7PAZSe9MxABDUvYw7Ij0cz29h
OFiEIXr2JVZjTudjEXumi/8GJzx/n/6CE57/SIbUcMmhFwcyozkzjP0vlFjG4V5MbmmwFh3Ol2DC
YKG7+9LVr9aUXclD7T5E5+zpCGg+VPdKAol+Ycv41tYueAb3No1bOpr2g0bjyAZyXHd9MQE3SY51
asuVMQqUeJX59Zfr9P9gwzRmmtffvvc6pk7wOIbNP4b3SEv5y5+btUrcTkVNJsRAIWiTUdWOnK/a
EJYfkqyT3k5epCCIxHZ4KCvZJ3dd0t3reba1e6Dh5A1Hiy5pX0Dopi+t8buzvZPNfCPrxcR6oP42
huCO/u9/bOn+7284BFmHK5e7wyUmWvvPF21beniaDSoQLl9kMQCY/v2iMgkoiX37vz81zpwmbX6B
i09W7uNjFg7+KmD+Rj3zry8ghlqeXCyyPAZK1tVeMxzTWW9RQMj786PH5x4fNgVYEC/IEQrOv+Tx
EzRX6KmmaynM8FbkVYVw/yAwV968+eXxaZNx41p1+feh0z4aX5vudadwgPV1RnpMeq/hvy0Ts2sA
M0j0yOjIj1Zqsz/kYr+zBsG9MuXhZ0Y4kzeTUIJS/8YgqFkBL9IvMkzDQzj49db1um96SJRS7DIN
6il/kOh0XcAQ5F8fa3pU32nMfpdNqu8sR7SXOmTrmk2k39SqYGs+NOy5NJiYRMAXJ3y71UKS3rdW
LrSHx+cULW0RlvZhBMZ88m0NMuH8I3zH3SnH53OYZ9WelrEMylzpHaCzsYvzyDnhBq+PQ5T27Csb
jIPzKCWeX4ycaeK6UmTD//lsB35+IxP3HZUAHqs0ytc6GR75Ihqi8Ph4sSBvMpESjKfrwDiy6dX/
8tJZAozE+AcMHJOzvERa/W6yal8LLao+NeMlDHTxrcGCtzNBQW4en9bzaNW4Xfk+aqa2i8xfURNr
q3ZqsrdJdzRoNzyNB83O3kRJJzhZ0bhlZpq94SrwEQ511b6ybP1GtMgpUYD+K8Mrt3Eo6mfF+X4u
6oilXtU8Pz6VMpPAvVHCNZt/BTOXaN8T/6zXSI0pNYcn38iGpx5RHWNFioE/n0tT66p6CaeGXxHM
L1HAXwDY8rh6/A8MxYjdjZgWIv55RUsAmWzGhw7lJM/p0P/5qEnM5mCO/nvlashqYjXlx8SHQ1pQ
oayqgOEkW5qF1bbNTUs9eaZAWsXzwsuXAt9Yi0Hp8aHSGs7c+SeE4IsHVbkS3jyBi1SydIaxRAQ7
FQhD5h+qXmwNH5R9hEqMhU5oAHkzekx0+YAzl830sHQiJiLe/OL7gjenaqBCOGRO4mcVhwfjsbLK
4JCEnw1LnSP17qwl1NXVaBWJpiNpm9TkFvEtiH3YvQNT9kL9VDeMK6eiiY9T7y0y4cpVqFrrKbVm
k6+q7zqzPx0GwiHyBErIEN/56PX+oQCDvCyizDoP+luvhw6lobQvYJq1vZvmP+AozsQd2Fq9itSr
leG4tAI8v4nduEeoE5EvSR4BMRjaArAv6tnjGBn0/o8f6qMJHxTjG2uxGk98lzxJwRhjKPJLmiO+
qdMYiZYe+JvM6SbmjaVYyN4Z9x0Oc4Tsr8Kq0cfX48fo0qDaCQ42V9Qn38JDVBXzTNvgFohNEGi4
1GN6FNO/ZLTsi0ZBAgQqfwXL5pyQKmBkkPUNuL3YaXCYccl51jObbuNaAghKIHMC6+wQajekGA3k
xZxHFS4Lh+iAVLHB6l39aTAAdtU4UWEMhPshJ30sKCRMWe8p4l57QxKVcQZ0FyVUeos4UVf1cIin
W21Aee/1gD11HKOcwDQAIm3po8RfJLqdLmMVr4zZadIUDV4Rg9DUIqTrDbr1aHQnV+gFaV4pwY96
MWwTPf1hoiDL2RaRUkbwrGDfSljLtXLKGWUV8LbRcy5SFie33PdX4DXMPWboYK1ZDuFUGPr23jT8
8NJSv5V98eHldr0z6GYYmjXdPmgJbPhDSe0Gpz9aLcpIMK5MxEO4s7mws7sT0qBAmn3R5hdugiWX
aoLyk4NQ91r/3Q/kqgbp/VJxIpUJLSvAURTm0fimjfF7KRw8j6OHTTqYLw9kfdAC0UfU6NiLGXDs
xqhbs8iB5iaN7yVdxqKA7E6aCyNQL+q+S0GoMCSmG7dG+PJ4yWAC+U26RHd3Eiwmi/BsFEx1HLbE
53LqzX5RG/K9HIfpJXLtgzv383rdPyfDcE5UG62DYbSWlIzl0Z+s4ZaGobETo3gSU7XVMzne7X6L
xUE/+ZmnnXDn7AKe7/2iYM66qoNOnfMWr33cwsgr9YtvoA3N5eCeU/J215DxBvrfztrlfi3OOvhm
wToIiN6w9uskP+cZrMSo6n/46G8rU4tPeuZ/VLYpNxrit2MXbos6nW55P1Z34hRId+j8A+QcZ+H0
E870aRxDEHYamuykP/fRsCpt3KOTbx0NBSEusfJ+2c7k0np+GQsGD2YRQheT43XMHZuTcriw5ROI
6Ht8IaaEkeUxD4idhDbUrlHEySB4GcN44SvgaEPr3D0ifceVPvhi7TdBxCUbMtRM4Gvxd+pQSrGS
yv21VlTjCe7Ej8QyPoIE+cNoZ5IxpZjWrPokIga7WBomedu4aApZWPs8ZrQnqjqYxwHfB6OYqGTM
8Qg/DFb1ibq1Oubus1Yk9hlDzVdf4zg0opLlrzEbqkCoAmds0eKkSb/FcX5rWqjk0owjyHH8LqY5
uFs9bE96Ob35A7CsoQH0OfVzjFzX608+xQT7nJ9xoIfnDrV0KMcRrxIV89HRkf3bIG5bvSFsuSHh
PCbDKepGBIKT+ztk6HLzh9Ps4W7D8VvgOB2eU9QbSdQiz94g60Ra7ZgYNIUOUTPumfpPQ5BvUm1Q
h5QjGKr0uEjLkCi9AEkzcnDU5GXzwwtVugmqdxlMF4aM3ko3bRiCmg7K8QdkItRwCg1SIBt1hHJ0
CjKDO6uoHHLpQBRo6AN0i5MpNXsDBXsuTw03RJb6HEFcZoTP4mWWgXFqpPU2uok4ijJ7LWXtoNNF
4FSCVVB+ucx0NS1FOC+FLXsxmYgWk1EQM1VzVDACWtpNDVOwrnHmBhX4LYiTzpC8xOYIEDUwgEAw
e95ifKrP3uD/VqWXbv9A6gP9PbNJZ7LG9iksqCsKqV9oTmATDTjxlYvMM7BwxSROh4wsL5FptPDU
WaVZLHQdQ0A8QAxS6mW99svvfawvRVd8oiq3jmbE8KIdpWTZit3SN1DguZGTvXg+XrVgYMBH2M/S
cKbfSnTxsQJ6fSxyB1F33HkrakyTpzg7KNOxyXpy+i0a66fycc8G7kYf8nbfdABbmgIpmj7fBJ2C
MszlbelFcRTooVGHlD/sasp4VIc+FnZMKyw6S01AtJqLSFQw7ECdQxpF2bLoguPc1mKV8agf0Rc5
OTzXBvJ438VLj0NxFQ++e6qEs48HtEePsqKZ+dGh3LhJYrHuLluydHs/hD0W3qnC3ctAW70oSuFe
1bR2/Cz+Qg7xHX9L6VnXomfmRj4RVuExyg5FADldlgq/hGZ1p04f650Zti9jVUIwSP1T4nXVLsf/
TKKMGS9LkeL2mM9K3ca7WOaclY9sJ8f1h0VeJfraJeIXFvq/XvQI5Uc2RGJJxsveQgW40XQCTIKm
6FkPga1g42wu7I4bKPbMaYdbG9YFkgLK4f6rHnv7xPbzhTSXcGdqdb4fnPE2iEzcq5qIP2RE2Zgj
FTEMe9v3CPWjqXvxZ4ROr4JPNx9ArDhVfhlSZtzIx/ASO6Z5YzKG+NbdlU7hbov5/O1b4mxMZvoh
uqXxrORUncL4bBU0Y5pLXEYYAxbLQsxviXkVFIpydNQLWuRVqUtMZiL8UeOe2LqK/bOD+WfZyfpb
4QkUOdiEqeZaprQFfxWaUxuLci60ftWhDXjOSR8aIh0Hk2yPrsGFHzYEJ7ei+iiqJoSuiK6oxVSD
Qm9fRNH743GUAlA5g1xxFs1QzrRe66pVoXfuS3Z2U03YU1XzUAkRCg/p9KqGzL618l0aZvP6z3tM
2s7dr2VEyqg9bcquCy9J7aXresrOaLrqdZJlhwl/0CFNP4zeApZpyi+TIacXts1BRbFkvaaYhCYl
pc+k6qtwMACOsxQdE8gx4EnBt97EZx/0mUDTxyXTmG1P1FRcrfRAqo2mpflTqRffRkO5IHSekJUP
VJ8SBFpcRms/YWkc1H1+hcHv9L9sWU+fVuQdsDkiQbc0tjdxuGlqLJ5lI+TFztiyMycJbmHD92Iq
0vq9tpsfqCbyH+TpDUeFZv5U+3F7yq059BExL4c92X9YlFV+NtAtYXaZvGHpw6XZP2oEpynfgZ/L
rakq9+TDhMjtAWuchvneAY0ao+ZkWlHUsH4w9oNppREUAztpggZ/u25doLkG/tgD6jk6bl9B9LHK
nTPV3j400ORDgDUBx9qBK95E2CIxVhy4ZeGfXN6QG1pRpF95J4AN2AqkS5fxLbG3jWO7e5k3z/S8
IfOb5AUjAKrTKuVAZkvc0ruvQQIlJ9eHk5gCs2ljnPHYvkHPoc9dZVqPp6YuA5ZteLYnizNZzUa6
KgtQ6lczoQOV7ZuwwP5Njn1TVUaer1XiePFbek7m/8hVMn2dGB2jIVMZR6zlX+S3ZS/Kqi5qwLY9
5OFwqjV3WMlEbKdYmjeiU6yVgfRnEyX1puvsap81SX5sDQyoeUnIrJ2msDUcK9mFzYFjSX8iOp6a
OnE3PcaChcGj/d7j7WB11Of7vCuDU4CnP6wBmGoeppKcYKG1TOtykRVVfAJM9Hi8KCPFANYQlZuZ
QbyK6yq4VmaoH0rcefuhhUGpx691Sj5smye/20rm+8e92CSZx3PYQh9e1QcvYrUxp9vlMZKRMGff
aBsTSCN9KjdVg7JOBUhnFbyPSTj1sXHVzhSmc57QORM/NZ+HlUEE4+h+5kZ3eAQJ+LVmnk0RHDri
PC5e1jesTttDYXjNuW41/zp7VEqFtFUE9o1kFO1QFj+zIXOJVkZnYLe/q2CGjyhYYNWAHrysVIGL
H5KvKXIsEmO7qEiTQL8Fr3wkXHtj9kyBkIrE63KuBwVbl7GL3ePjRQ9CaxP7WJpMHNtPkY/tQC9D
YtKkkjCObfBKQ9wA4MYIG8VI0h6DnIo315fZwYiTlyTDvoZwY0L9NKbVShJQctYieOZIRM5cFs9h
ouqdrfT4uffnSUIK3LmaM4+wuuYrGXM8pxOq3MHsuR6NyDnHHb+5MsJj5mTirAjOWKQW6IGVLUb0
VZZgwV2O2VtXPgsdBEmDdus4SfLTw7xoljU62O3Yq2doHQk6wemcGErdISKKm14hnUxLTAN688MQ
lvadLIJtZsUZWdrmPR8cn2w5Ea31yS+eS1aGRaPspSPydOeaWfCCq3o2DKTHR0HgYznhKcCpkoCZ
Qix2Rr+YcMSOeAvI9tjShHjkzzTXx8NKMhY7lN54MzrbePVN4DSoiUZvKD5MQmzC0axOWsJwOeqa
Y9WMySkvbLDJ9VefJw5f2yE42er8XZAjWiwcr18jX5Sbwm+f8Oanq8zRYEe48XispvKlqu1yL2aj
f2Ni9AyA1R1uj7tlimKSgvwh32txt6sLtChaEDrr3ncBXcxHpePkv+rcIjUhpWGJ5UuOceXFmrNE
vHKPSrj8552JmbdkBXX2X2I8EHaWzlGLJA1r0m62iRyMex+QWCY4iSmnQwD7uXkfCnOJsBUfWaJd
GwulgTKYmsX5koewzVcmrc5DuKAGh/pBZhwiKcQfGGYU4mP21TLq4vkvySsshHxORNEfKo4a2Hs3
LTyJ0ojOtkBUZWQdxOYADnLb4KkyY0bQXpdrx/G1KTXMX7ibphEEQTAesUV5SxkwK2ljTHZNLuhM
HGJNPPKwXT8OA1JleDM9jw2164f6t9hKV9EANLJtokunVckRg0Z7KmaUdeg557wowZRDumumJjh6
s8RWj6ozQT7pUTPSFSOLAcVpbtyc6u3x7G/immxrtIUG3Oas9PxNlYhfFMo0kv6t6pmlTDVls9CK
Cb4gXDNN1BWlOsWSkTbahd6UfjZ+fhR3qI7x1RGEAf6Ks8tzVo09NJfGqWYebdwulVOLY++xvnf7
dMDBCGwdqxl/ycSBpxSyBb73+EqXmSJ40Jq0XUzsY1y13s0evSOO1wH/YYSzAEkeeBexyMnnQlhG
PhCe2yOz9Xk3XhxSTRBZLPxhZ+jaj9QsPnI0pCevqppDhJTRzRFTcPNBy+6H8cUht9mwsmQZBZG2
jcr64Ba9dYxrweBqSrsXD+sRcqHu1Jsa1yZPt5BwOqCmeJDKTFb3AG/YOWZB27opLUAebJjgdZdq
FoD5M9cj6bKB2paeew934ARMy1hkAVmRdKzj9fECaWS8mt4775e28NocZ6cejCdjbpAfXTIsLmav
rdtFvEEdN13Hhdb7037yYgXWytaOpkiNvZ1h06x7Z5e5ilTbIH6WEUtrtL4GF1xsYMydgBEgcU9h
io3FypZAE9PAGBdqdOU1jnR8gslkIGUT6Ps0/xbNT/k2VQRGZhZFCrZFyjzzkladflGyI0aTvVUB
CG/P2e7ulU59EDoKMtijuHPtV8cgbl62fYwfvFY3zak3YV9BTmbyGSR6+eRBLMAWGz7lQ/pW5x0m
wvncGgPSJkG77kqudq5qRx0JJHtDYRlumcqpU0udD2YHN/HK9iQZM+b7v4smDe8Mch/rR0MZQRE7
9u8kCD+b3SXJWuPeyhBgue84S6Xr7V6Zrb4YLBt1tu4zqJNedoChyCQTWPjcsJiqR/qpuhvKUgex
7I/M0m/01fLmOGm1Cdg5LYfG4MbgukTEqYI0+ukmzbso/LurDzWRJGXEOe0Q6NVI7ZT2NC9mDdVO
zCNg2wHlPoz4taVR2adUEi6i5wijLYd5iawJV7Or39PIZExMZcYQYYfFTWuj15aClMmXYkAKL9N2
g/AZAg3yWq+H+E9a4IGx6ppVQ35oNMdfahmxx31RJ8dIqy6YWbAg5Q17irDzt7aJB7hA+bVVfYrH
Roz9cmQFcwiGMtk65JvxpF8yb2d3L0lBmYyqIaJvpeu9e9eaSkMFpZo9Wb3bVmueTaeg+1C/M79+
EnQxG76KPiybIA2YkhBdZNrTFqgo8RubUFtFTuQ+TzbZ7VrCECRM6ursJIemLYr3AuAAf053Z9vV
ydXcbjO5sX4JtRJrANEWYBu1t2qyrKPVM2P0MjAcPfEG0o4iKPpxv0hMUA+JbxFKon1OfgaRSkz7
IHuZNGgpHjkyTugTLCMM7FnIeFfAo5GUDNo9xRl+mURKYTn4O8OpXDZKI09iPeAiCrGbJtntUWuQ
3IdMw/anm0PieDirU2L0JitDc6Onvrv2gYyZcMns1xOozZROU7gL0c57sAaplht+jS3pEJkt3pzJ
tPcFUZYc47POKpOLStjtdqCx2tqJ+70K01shwjl7TttnLW1Xi2UCfaZeUlzbKNXYrTH/n4ikd+36
2Js55AdaRMSfEj5kEZOjym47RFe9jNiqb0NZwPVBHr/tsElN3WGEQqIVjNYScBB4pqarOQ246IQb
4VJrmJHA70YEmAaXps2vOCo3Sq/kXScRc2nX0SLXiB2uXQePjbUNSpfLzJh4XJZZuDX7kshdIJfI
jtGW1xEcS0iU2poEK56+HEi71s37BUX5HldTvO/65g3q5/RUOsNKjYmLJuurNdqXAW3UIqvGdj9A
yt0YgKd3QRrjI0X7FJrId4Ii/KZ5SPOA1CQ4CtgEmXJo133M9EsXo7so/JjuT4FLj63tRLDfOphR
+xRX1vZXlWMZqanT4fT50yaAVIEcN4NMMZeEWM6ndYHjYqnAiC97OvSjktWTlKO71zVD422Ov2zb
rdd558QEVjCWFGDF4XwkyapKHWafkfcUw29ZStIIcbOhU0wiUBE9QYKnoRm1VTBP9W1DIyvNhdIR
YTVfudMQXb14ls5b5FQMU+ZvIza4URe5dzfSj6ToDkTGvFpTEOJbxmkAsTY/hnrWrysXQSDCzfrS
lISLKnA3SzvqI67YiaEb0YOLeEpRJpcavSR8mtuQ/6koh/yiT5E743irI3FTe7jIE2JFXb8XpIoi
4F8x2k/QVoXWKW0rFr/hqabrnVL88+hCwXON6l2ECnacgs4XOUxPw3iPxRC/iuHtNLv7gJgP6Cjz
7w1l8bN86MNd98UY3vC+FWD5YSHUQ/fTyBKstH6dr1qvrVfMgoaDV7y2olPrigtiY9t9uI3Rd1yj
Wj6LyPqFWNg6TH67D3JlcqcpHCqFYkytdCqdnvQQiGEDPkbqoASUyzahPYR5kvX70K51gs2sn4Xq
45PCDIsxLzpEQflLG8xfXR7cjSJMZujBU0OTuK1UM51yBTC2tfoLnHbzWBOb0uWkU4HAFdu2kLd0
2mp6d/GK5K1khEWnEvboq7JpxRvaHwYt1vbiIpv6JynL+qHrGlw/oldPmT2h0CrjTWXrOLWzsNmF
ro/Z2l89pg56yw5O2oJT2uqPeVhp+wroaN1JzGV9Bs1ADckWLQdil6qCFFnJvSFmJ1tZAnqqTIfR
v7YzWIKRawyPCnBx8lkNxGCaFkxns4Ej4CR9sS7xg96r1jTAmgDMYhzWPLUog82omYPJ9eGE0JiF
B5Q3x9K+BG6MMM6re8E0eFEzul8bTYI9kT36QU80tGRaCHfDRcmd+t14E5PjI+Oeul2REcLmlYG+
rKrUAE3VmeZGyvwzd5Cxq07cfUcxJh8Df46r7peZxEjDMCQ+N6jUYbnWxwg969LGdTbPqVamks0W
6H21Y53J2EJjwtd114xN4gF7vbMQPNWF9BTbv5aWy0BzzB60pEmJnXtIwIJsnSt6IuzL2BMh7tVi
bVsOSoMCR54ELonK9KPLIkKiQjQaWsrjnlPopPVjeDWM7OqYhfHUx95vnKwEtY0hu+E4UZzprNri
wuiOhueFVHB5zhQEi5xSTnfO7ebbUAfeSVbi3RtkiYeOYxB0QLUTfk2WZDFcogrHGGLEPRK9Xw0Q
WNaBYHzcpJb7Ry1Csh1H+aPziAabQXytHaJX0uWuDN30D7vqxbI1/IF3hoiILOpPvPtIh5lCbUsN
Liuz/3crId8xmwqM1x0BZ1MKvwF0JIVIpeNbZxCYjmmM4BlVo+j7Z34TqHXtKNZOPUc5slJd2GJG
8NfxxnRo+9OAyl5hPnjMZioVIfCPi2BbZJgAOTRjcspwSwBLTt14pjgCQpI6UBV/EGRCRfA0lIu3
uVJ9xSPgWXdl8RHYOcFEzLRWbpSb2wSP7ppBXv0UYvTAO0O4WfEchhGuS6OInvDsOIfQLcVuAj23
GJMouMescmWtT/fMR6s490xVNObLXJHyMxgG6u6+sy7hqL3Bbsxep1TfyHFmSjJXBqPf3SsnNXeV
hSw4psO8PaqWZLA2/RDaxxg78dIzYm0Xan2Lix14U2LGZ4Z29R1lhQeswdmnluk/xymRVDHRrPId
12F/iZuZ9Osn9TWYomvRpGJtdEZwCXKOysgGlBUEnk2AilOc/MGsWOngajCwF7RdbmxwFd4TyNdr
dBbYqnSMy4qmbWu2yuQbEZz6fPCugY6LaaIe3rI9ldcw/uiUNYIEaL8bEbiPyWjqQ2rY+UccrkTW
PllaV91j4los8hriJJxWgSBX0osSnxbJ+WYxkrstraKyiLyjinHYybGqyZubRyJpWrw08+/jBgTJ
1bPUuvMngVYras9SihEbiEsuIpSUKwp7g2cO6/SxJeTFG6JolzgVowyfY4YReeWEz5lB5H0xQAcx
qC8JI50l9G2eXpMQxlZdUBmhY4vWRV5Yu6ou9atyGcj5RbWvk278ZDB5Evm7bXYpDEJ1k2M3obnd
+C68aPEfzJ3JctxIm2Vfpa32+M0xOIZFbWKegxEkRUkbmEbM8+AAnr4OwKxuq0UtymrTi4SRUiqT
ikA43O9377lx+H3pJm9aHhem/tugLWQXaKFBWZypX13Ih73fc7YIR+2q0PZXXtgVKBau/OJVvY6F
HHI4U1p4YmHy3mscNqugG/a8MKR7ZktOx9u0JSAssPIKBIakgQrc4odp7Xa4Z0O2ZZQQsirm+EZs
MmOSwIiHKXnHUx5ueOmHWNbj+DzVqOacdjMBB7ysy3EDrPFSV0Z3E3MTdeNb18ELkYqn+DBZWvzU
Wqg5sIftXVKK+BI24OubSP3tRaKenUmTZ5jmx6QzMIw73i8Xh9VrEE7ZJqBQyiJFAOjTe9MmRg6B
dChXtoiYmGJUv/aLIEdmKdogwRtoLhipNLuATNNHEKnn8VIjnB53jUB11EHT6jqUq9Iej1aPipNU
eMDB1VDzgQa4cibh8xxrIBp3bs3yXRVHZrTUGec9mF6nyPl5Epgo81y/7ekMeSvBBdB93v0e/VF/
zSEqr5qkfzLo8+4axIG1FpO6UJmtnRMzGC6QtG42NmycABkgKZBXZzc1cKdAY5TbdHIaYt+lug1C
oAeY1aPg3fbrWrs7PP/YUZvhxh/s+ltOAIIyRXEsgTO/8Bh9qXzmlLlKQS3Pmz4WF9JOHa3ZCROi
25g2oDLm6YB6dEPtnUy7A7zpFPpK9CX6ks6hHsK8sadYeKR/UStXqccNoulzuZiw6h2MQBSfDgYv
yXL7tox0mjbXyPgxxG2t9pT5aUU8xMM21U2wjw33N6G8/gZ8fJM5GQ/W3M72n1o4hr2/wyz2TvMF
I2NyiFVxXW6u6dO5RHrI0wzzUkHWWusho2hrfgpXRTQ/sbTyWzVF5tE2suJmqv59GCjhs6bRPjXo
iGCdGRUMZnvtKTtllI1oeGzrljSwxeyRoFL4GvRJdvM6FApnwso5kIM6uU450skODanXuvriWFZ6
LhrEX6fpGXKACquAYUW4V9YMDLUrQElK/FREfGxQ/WvSNJhh2KXkscfoSEeeNQCdLLKlzPml2swO
qV5Dk5rlD00R2+UeCdipp/I2zgBtuwCD4vGEvKVLfA7HYcVI8RKVFsITmRaayOBlahxkG02AWjI6
gEKpsq+cQo5tHIlzY+k/TTjT5pByUvSL/JiFDS4P1Xhrt7NOnpbEu9Cf0sPguST9tQb4WTMcrZyy
o3LCozgIOKBVHtoftRO8ThKIPmnUcZ9Ggr3q6OwKTwIV1ShFIFy081rjd4CwoVYBwKNFTyaRluKF
FmKnaHFfO+ac0VPmeCNdA7A8CigPiasXtxmsI0JGc2hZTNdpp7xTkzUXcjtALGXxViKkpEFlnRFk
5nF6xsmmW8cAkh7lpPdEDOJzymJyVr2XnF1ROWs/l9O1GeFXdVnyoL/hDGMTQ0Tc7VRsPvTB/VA4
Nz5CPQxOVNiDR8MlQHMKfBPwOvXOiocMPYxMHQUa+S5r86eRCzBmRQiGJevSF0YX7d5LB2tvcfef
sSrwU3TW0XIa9i0NdYSqqMitJB44Ua9qea2Cr53NQclpZbwdMnoJ7XJPGfApR828ygFzCcP+4qg7
o7WqbGws5Qd9UDF7grC4xdUriI/kqRzaYhFKdxjTLFpIUvpmWY6oQwwoPmwhXivv0MJTOXgVA17Z
Gmpmznl3r0tIJ0kwjd28wbZ9VW7MJDJOZF73StPDT8mcCRk0To/XWed/vgsHDGe5VlOkZzN/n6xb
b+ovXWEnF3jx9Tar8gRPkg3Sm79JOPBMqMB2zM+MAKTPZph6sBBOerZmV51h9N1eI1G4G0PeQ7iK
3s1O6i+4vKH1zcdPsyMxJiw+QDXOj88fyUPkB1+jmJWRqC+gETf0YAYOHuueRxgD82abHxBpojXi
MPhrNyjOIsbhsGwBJcXfZ5DM6DNTsy50nUYcNFgTtOuGsY6NfWWyj9N8t8UpRoi4fLT1RMXp1+UI
2JAkv9h9oi66byfgbxglOkH5MfjDCznm8GVsZgM4A0t2cPK1zdl7BMifRpziyVOIyoMGf8TxzVuk
b71ZKSaRRh3qyNQugtFVOaAKTa3THx1HyJgJH7jIpNjkFsWCrGPV2p21xJptwt6MePyMcOj1hKBd
Kaq/NbcTkaKO0XkZGLu0SA7c2uPFMiWGkzh5KZGy731ITrtgL0jY7jd7ioBuey7MNSi01niB1hXs
t/2YuxqtdNS81d06N6FP0eP9ysZrJ5vRe1GFvjf0qt8mICaIqmOTgOgfnZs80F6KQIxriTtvL7Qc
F/M8Uo25n8+BCIbNWOKBgosQP20HX0ac9nw2ytnuh2eRvrDHAHXe9hHi9DTFwMZz9juyMja+cZ05
pf9SFcZv2bBXb11TW1dIrSu38asbsFpeIKv/IdMeYYKS6RNWQv8MRAIsBLOnvRZdpiTPX3Lpf2ih
aVzZ+VIs4Va/fLy6u8AoQtBtHboIy/9aihK/UlX1iNI68wxp4i1PZu2YY4Pk5T+lGaWc5oRINgX1
mX+d3k4n/zUJ5m7DfKmM9HvTFnS86uRca9lhrhHeUeoZeGFRhitKnfzDUpxmFHib3UQlq+EBxcY/
IzRBGNYMeh41xzowFRS3LuLTuGhORoLqrOm5t4sr8++glb/BRIiti+ViG3a6fYHkCVDIr8rZ8dqC
iyteG8PR58Te8BtcckgA1Uc7G1vmDpnrWKtIWGrD+SM4T/Mlmr1eWlU+dY6YGPAngaIVBR8ZOgEJ
/hv+PBLyEfmBye3GXYvsenRTNT2cmOR5HvMYsdyP0RpDBltFs/sKtkVeS/+3ngf21apZHIz50plW
MWF/D9/ioHcPbeCLPXB08DPgOe7LRUscjNhC3AOAL/cQLCc7slwdFuNihDS6sizlHXGO1DuzF8gf
8zoa1TqiUsUgJe1d/M5yjq8tr6ALBs+IagzY+Yg/0CoepotCVoavoWRrHmlbbLbWTdpdeGg7wK4R
YoOuBcMXG/Vi7bVmeLbqDpqbbnp7c6zbA0UCJJ1LhXVioJVxcmgAFgzbYbWh7bjFO9Ozgf5fSRsA
ERKS7Mb3FJhlRB3zYbDL7ACIFu5oXzkf3fiB0e4neTmJI8ewHp7J+FXUnbMVdLNc0xbn8gg7G0Aj
h2Qe8++NiUMjZySzZQJt73vL2BsYu7D0SeuRKQQIKx/2oNKzfW9YcGCHfDxNFdq3XtLwy6yU0Xyl
0NVYHV8SyeZzrgZcD4rw94B+foAuOS9EXn4hEYBc4k1wsaWtrr0uH12QvqZToB9bDQABSzGNxBjm
MLaE46polX4XikAn7VTvkyPvtswoTdXb4aiRlVzVdY0hrAflMlkmdSDfbcssjjE6HnSUN3aZ+h4v
D93BUWbi18LL0E01RVUcDfjM6tPKMYR/6yqFTacOo7McrW8UNmjvSLrhbkxIx/pCnkPADxeC/+l2
GGESQYNQv0rpOhe46mo9z2W2pdP/UVH3XVXS2zDmgvcqk4H6+WoDCweRo5Pb5dxdeRo433EcTmkj
f5Dih3UAaOTblE9UlMUVLivpvxjU8NYy/eHQCrTS7UI7qsi4M+0cn+nkUQKW0wfZ8Rz2rUi9toH8
O2mO+WphRMJJYP3Nkneij+0FUL+/LQz7tWVKFPezuhS7xt27pqlNBwpHuF06L89paPtkev64ABwj
IbbcQB4YJA65EwnedZHYA34fG1JMLczjiM69Za1cAVO139xJq6AhGhZe8jY9kaTpd0g90Ju1WmJF
H38yPKDjhkH+ahhwbOje4B6MGIvj7E22qvTQs3MwkgpKZOjuG1tDeq+H/Bi7LoyLYYj2nc/0sB6Y
Z/AMH3ZMPOfOF388NsH0MoCCudvYl2hWQZ/j7DNsyyrRnxpGNjqH+pDjhoF591tXze5Nj1an1tO0
R1R0b2Ym5643ErRhkDv7It1DECzXgczH91BWVIDKic7WsERgdf0Hua73ZEr0jWkUoEK11H6qDIWF
M9PbwG7iHAIZyZrRn9sfxQ2ssbFeLDgpPqobeX/rnUmhPOcRO9G4HW/8w5nHVe++gh3SZ1p/XIzr
Y1vTosrOOxvbaOtxYgd1MB9Ge7tRF/utt4rsEnJov/Qtw8NgiCkFiUhimENfQbLrixnqLm66w9LM
KPvShVhywOreIpcee7AGNHf3I5YDl/5lctVUSi03ajORHWE6ewLyREtDgOQuFADxLCDrUDDvPn+e
vVyWjCQCncYE09/EicZ7OujW3VPYEPh/xHOI1z5At777tXIvmZ40e22sbeC5kDctEXA6l8n4spyE
I7LxaCrvvEPFOWuNQ20BK8B4DJ++4yncU2i7nZJZnE06726b2iEbAzwROSmJNEZwT8l4r+qEs5Ln
6tflgmXP2dklcBHHL3RqX9ohOmM6w2YzqFPF4WiyvIPqw+qOvyCkNsP7XlmR9syT4A0kkDppfdPA
8GYtUC1etFAY7/jI27VhVz8EOsk2Nlztja2gOHqUQxDogl2WWm62zdoBzKMsjrnZ/ITBnDwtuMdr
r8vFxpmcnhXD0U71fMkDUD49WKEjlY1rNuHB6+fjN7svBuTU5V74FEl1Blda0PWvBgnZrZN2CeI+
G+sAgPiqaTAEKwkjeJnYiCm4mbXwT7lLHB43+TFqYc0ILai3uJ/kqaV+6jR2SXcwgi2kyr01e9Ja
HGLLsVIVyT6KsKQHppsdlq9ysv6HXFHM1JXgWXFvoqfkXfnhs5snCN9W6Kfsa6f+6NVeffHs6Mso
NHevDaiPuL7adSnRUuqqa6/tfDG5yc6z7FYG7Z8RavXOHDtMBf/3EtimOCeAM3dOROPkojPUCXVr
n18u32OVUITJo8cI9n9jYVp4ifSgvieEWUo3H292W244xclDpprvtvjZJ3r0Q9k0VBtlIVZOha5h
2hUnf199lEGFTagrmaQzTy5Awnye2JK+mulD/LXKgdWU1QdbTY0r2ugd+2TnrXPqW5PZrAsPoK87
IqyezBIWa0wamuSsz6rlbBxVUuqQhv018Gg6UxX0J54VDPzAmtyiLn1P9SZ/SWM65jpGEv9kXtgm
+B+j94Yfxa5s/yApNA+NHvLBfCGJ0xAJVHKbZ3V8yGd91mN7chxnM2pkueYOM95vXUOcAM2+NXyD
Q3DYfCtjZPOQ0ebKJEQh8vISxexnFlfFLI8J+F3nnnISDxbHO5uLTcZ25CvpJxAvVAxTJQNpNYQx
CA7oblqY2dQGqziwoMwXL6op9Zc+1jfwdqY1AA9w7tYQ38zAjW/LVxpw5pWtTPfodlfATdUjBJt1
tSDzJ2PARxelxuG9xieryVNn0si5dgueuJrHfIaM5QXYgE7Wk4sMFM8fYeBsYJkpLZmcBkeXRz6k
PGRpxtM4MN04kmt8gCXiU+rtmUFT1meG9TVXzXvAgW+MB6KmPTK4hiEEFE7ys3WCK9O9XR8UzUtH
gvkcmd2vzuNzFRklw3lfv/cT9Iuo170d919469IqvBmDc0nL4Nl3WnRM0SxeVRqgnmnwy4YYentl
4Hlv5kxsk2LsK4UdQFthFTUBygW1l2w6F0dgOO9ercnOTpnm3kqfgookQ9/99K6JnCQV0LdgzWOi
/OkwvHCzMjiUJObW0azjmV74s6bkax9luPWTPn9mseiwzTdPQj/hEbYyiEtp4iUY9k1SyEfElOzo
xowBylTzDvhuhwMhYg/W8Iz4wXCzGWtq6nSfdy+W+QWbNwhlw3iN3PgBhs+ldYXI9aKxtn4sTkOa
jas0Tzg+aLUP/YXKkyXcNLmhesFdzEdiJYO6ZsapNc8W+NBJZaKkcqVrduCU4NbMxxO9d9ksWPgN
EBnlNS01aGcmNwW7jSuNpzxfBrYI7LoOi5lHIpiAl8sCfK82Vhy7n64qC/6MxGM4crvZC/Nnbfv5
UJMeA54mBQCfoK2+BiXdMFMNwNrszJVw+URjMYt0R74QDKZKl8RXSpfIawPvtxvJTth2b15aEx9v
T962Nd8Tkih7Pcnci+X2LvFQSkRq7cwMRKcBnRWezNfBcTiV9/FFHw1FElOzdhrjXfImI1B+O7kn
TEMPHJh+likobd1TI1HzOdIV6YQwLZctqiXVG/x7pv5nDgy0q5QoK0u8q3Tdgx+AiXcQ7Cj7VcV+
INzIH+P8WyEBMx6aPTX9K7EqnNQ0zU/1zK0HiRIzlT3HmBLOvVUGrP00dWYChBP9WEZ77jj3EafU
TwFhRIbyVfMlSOkoahqdmAlOAqtqR6hXPmYMvKMK/mDZXt1yaq/+fKlL3M0yoTwLUasHO0djcFE0
ZbKFcbexZOGclosxf5VA3+dBwpRpJYvo3YFefio7yyNPS6+oDNpDGI5/CoRMGAwRU1UP9PnCXiDD
OK6Zg32NMum8OFZqw8rFs5nqIRJoEbxZjVGcOPZyRMHwRknOfKvOWrMLWiifjIYCIpqL2nDe+AUA
flLXmmjJ0cUOI7R2bWMKiMzJ2FcyokNMd95lpTJCseIVURral4OThzuHWqKR7YR2bLJ6YGJIE281
L7Ve4OgP2ixcynbVdGgjV19Zow7LKaIvuCob5uENFYIGJ77ZN+L5+XsbA46VwSQe6ImXwGgPS/qS
bCjYGYbswN7njl+fMDzOPu17ShkS9KOJKACrGrT2ihTRC72IU9iXL+0UHqYmHc/hvCm1qXBmY7zO
Cis+ajJ/F7Jpj0iT1YG0Op23VAGa5DefMqyfGuTP9eI1zevWPmJ+UM/apPrEnM46IRV8iJBNcQnu
Ptei8FdhyfaFeMKvZirDM6JcsBZW7+39kMh5GjXf/FJ7GMxHvyTC+cGDx7lx4rw3mIvXeSmOfeSI
J/oA1JqJxEtHdk9hamKRaCk6YAN3jSZyzTw/pmNGEQ+bG0RFFPVfQ23sQq05hlWj7XEAWRDg3eRQ
0PHnsK7pxK2MsSbZOohVv+8F9OU0aonnzXayRXdrY7PYuxLckjXJr3kbZ9gROtYLQu5bhBECpnhY
D4EqeKJL4ojL7n951wAF1ZvEa6x9G4/jcwSk14cAHg1bSxEu+rd0KIh4dskLVmSiccVAK4WRmwef
JQ+Amz99o7zgEtq69oWXotgt9w7NSGJyfSRfYKUuQ4Chzv/i2S13rengL60Q8ya7v0yRdqChezqj
7P2KIPQeSgmYPksa/zbOjJ9OYTcRaRMd2UzuedGdFY7Edhc0mfvo8HjP4H2FBM1hGwr6YBbhaxfa
pKXxziRewSipr+tnoYrfsY/Hux2wWmXGxtbz/s0eE4WjDRFO6naHfYIzo9XZctXCunwZ5xX40xWE
0fxXmpuYNAuDKbpw0LhD56/egU1vzaGmCFipXUiQl5BL+Y3BQn7U/azYWkYS7nI4t/uRwO8aZO54
Eir5qWkpVZdhCIdZ89RLR3zVtTgGWbjZaeSytIsJ8nBt5R2rrpr7J3xYGE1XYBurM33jmXij7AT9
K0sJoVYuD/eqp6KWCpmKEpmsBkhmwB6j+ydtL87IJ1sbCBwlDLL2Qa+0QzObA+sy1thE5OFJlAyl
Zi4yEs5bIgPjxlTka4IPl46HaM8+F/PgzFxY6AtTwAMCD+ItmPTuhbPzanmA13RNrIWWCYLUJflP
m1QsMYmrqSdAvDGZbAbQGTS1HOqUgnQjfxJ8ltvIacJTNa+4navOceYOREZww3tDFF/HF9evGUFo
UXz27Dg6DJE6u2VPeDap6i2MQHLSDadH+trE2qDf7sYIbSZZJfUsi7Erbem8ETGNaMsMbrkYAo6E
6ah5PvqnUqX19EbPfFJB9W7RpVCONqP8tn8adF0KnQcCHSzJ4TPUJJuEz5JmvUkpXDD7KGAQGduB
fpCWaK+hvWV+1LyNzKWnQu1UZkWMzun6Ndm2XRIdy3cpxmAfjfBImlR8EW4j98rpiZ6hitOt4qGt
FdqrW0bNaVFPhaHlMMmHYh3pf+BTbxmKqa8aZt+NCQCyrOeRCYvENiDfiDjTCmOf6OImHMJ6esOO
hJPjFbizxHbUP/pUIziE40PsfV/8yPuHInB0z21QwiqD27zqGWzyuNjGHc7bLlPWSVYF9ccFIzca
CCA/Ax7LrsulsL1/vtIlH1Yi/Ze0bQX5et7DJtVxlfCdLlu6HjLMN7HVtWc0KbThWPSvWpNEt64u
vhER4bH222ipu2ks/kTMlskMDVJw9mhcMALvoPFbr67Ltr1LJS6WxiE8qdzmWWoNTGcI+VUTXHOe
TtQRYk/ngLIyGr99SsZdm8GCQsJHmAzlvMCYpBlHyFuL7iomYdznTpOxRiVoE+iIRW8XHxnP1Kkg
HUQQke2+bePEzbDzX5bLwu5evkIlI0jEB8madd5lbxwxQ18biYNnmgP5EX/IuyyL4eSP6e9lUiON
9ndmZtZumc/285A2MmxsQzHzM4TBRwiM52iqmtjrfJSY0oYmPupf910FP7YeOaK6TvqztKuvCdXP
J2tmd0QjSO6CT+Fhju/fDY1FwQox4yjvuvy9FyfYcnFrR+cpxc82tRSbYv6bS5a26SxWyZZAriwR
KIQf7sSg4OjG9cG3UIvNorXOShKAoNMXQzlr4uD0t2JU5q4AXLL+XDYdfhyQIUFzbxQjxgBYTTvy
mnut89J06a+QAc021SVGIrjzhVcCDUEIvqV08m0acrLs++bJa2Y9F08mfsT/XJF7GGqLNVwaRnkg
tMUgKrMvXeA4h1KUPyYv3TS0Xz6E4V48ztu7uBXxke76b5bXiL1MsISRI+OBibxAkUy9Y3jLyKaL
no77Ng26/o2IOyNs+AT04cDWs4JffhOH0GrhUQaNUb3W7Ou2AYNdAA8xLjZNa9hIM4v6/Os3VrfH
dISjom1/ZYwGSnaypj+pV6hKmBB0qsBI84Mudct69495YB7mi/5I8Op9iS7S+Asz3B27nd3mFtF0
9paj7VW7MijY+vbjccnbAqM4jMrzCZGy+MKoPNup9hjn8RBVuh0uR9y79LKhWtLRtgPtkTAggN8/
W6BYQPyCs1aczFt4+haiHAOOIc7LuHuZ0s7TdZlwOHOYUs+XniJpTuaniFQAFhf/Qdiyv5heesW5
RxYL/+aqslSym2hM35gqo0Wvo9hGT+23qaAYnduG3Mochia4pB8yPGLzkXlgg1XHs4Nahdey+rn8
G7APqzO+0hXmkeJYU6+eDi7LOT/S0WSwdOq9AmdQ06OFW86djsLb8qEuoDWtxkSah3jSGS8P6bTP
2+9SM5NT0tIbUPUDBX5dr4GIcNXdN4d/Ltws+Va1I1ZB4A+OqMCapN64stiebOG0eJclTZ4kgDYx
EfE9D8B1EVmcGcvS/yDY963PquqLMDCXoUjsJc5KklCWfetmoIyaL5376ht19omsaLEozGfNEO+/
s9XJQJ0XV4gpvgAMW6cFNk5EiXetlF/4gdwDvQHIsfwHzstXjoPvxSgSmkzmsepycZZ0OZVYpnDz
k9ums3drRnQoOgeqODL2yHX2abmI0MRgYo5PwHUI3vMQFE7dD9U1qB4aG+eVrltql8cE6ObIJKXV
a8p1WqqqjRDrAhPwfvTfWnyNl9Gr4pNDKP3zO1TNXVxayBggPd5lT5mkXuBudZrc2NHyjkexEeZV
KOkcLVs/GRpygbK937Y3kWxIuvwQW+Z3Bsrmh69Rv5k0ALEwN/5ZRqJV3t4qtxmPLX0BWydPcwza
jEoT+0GIjQATEpDdMRVIoRlvpOnepddSLjSN2H6U1e6wdKeUTHtUx+Txt7AElkcijfGzHwBvtdLb
wLt36fyjVRNPi2is3mgVswrJmrGH9wp2nkqLjRP7OgMGOhmbyA42tN68xh32UiNMfzqz69oXBfNW
VrjG8ncJ9+qKWcxbJBjYLKtBUbXc3qKlkDXRZs6ZBWAWZ/Vz+V3+e/ptGZd2owsBzaK8Vov6iagc
5l2WlI3DPG/bly76HsPfqwr1bCd1gimBnNSjN4s3ieGnjK3ympi06roNRYQ8RI17AR3e/Um2m4in
I7+SQ7uLAYdk0nvj9+7AJ5K4h4mzwTCHY5/wgXFD6ofEcE/xAV/tBHBYKUQKdae2T4uDCuMH++1Z
qgci4aDgsH2w05CElgQMLudHlSv2liRyMjgdv085RuSNRORG/1DbYDsDa2DeJnoBJyUVV1dnstkQ
Kcgh34+dE2wD3/6aIsxA4SVVTXxxtrjbdHYrPb1L3CGnoHGfrY2k4XtQPi1TdIfFotoM43eHkqyT
q6hCbRNg4hq9h1aTjcdEZTr5rprubok43En3e8U0WLWy+TJmHB58ZtCH0i9xgNPHhUwaHB2DzrqF
XoUFLdqVCe9BpnxCqk6WzVHP7kKJAK+HS/9sNyQ93BHGtmmPZ8ALCsXnB/sUMzf4a6b+S0irPiMq
dbtUYwCqFeUfNFlv4wg+dDHFF3ugT9/Rj8yV0/DUxHCiqO01rsAh1ioeOV4XBKKaic29DxKoGqbN
4FhfGu8Dxa7FzNwcalU4WCIH5zzOl+VbM2HfN1ioxC45rqMHQQPOUKw/wCToj7qmG8/BThdrUqA0
BN6rh8TCLk5eOiXvThh5j8RovUfBSc/zOSZ5Hv0y4aSZj8wt8SNDod1Fk2tsg4IDdsMpH7+VQUXI
fBdJKmxJuoDHTbH+EwTKwEiPiJfjBK9p7+Rmuu96Nv1iMuFBzKG3MecdyrMpPww6hYLJQDlIRJXC
FWfexzAy0KrwHKzEOJydzgO+Xne7cV4b6mxyyZrgvTQ4/a5E5hPNocfz4l9isMlYCp0qoMQH6W2x
ywG4XWVTkp0Wv3zpWBgYMf5Elh0xMx550TpxWezjQ8AmM7Q9rP5huluOkpiK55LhBs2rtZ4kdtNN
EgHcYqoVX8RQXwjCbOwSELgo4jchpHkmXbMWJQZkLI5YKyDq+R5zDR3ofz6HDbVmzHZeydi7o+5s
jB192/pe/fDnqkeov23UPpm+rkmZek9IQduoIrwUvizx+rIR4w7/4zfKVGIiAlxQbedFed42ZgrM
fR3dg84ST80gZ2BaNbwtATie+xqlwWdsSHvrscTpxTNcGeccAWq9OLcDm5CwM+rG7XNHg1b2Newo
+WHrQvIh3reB4341tGQ7JKzb4Heuqf+HEQNTIH8itijCN6qTVg4lFWcDOwcyjAuXaYC25VSkh1gB
zl1iqjs+lgRhtfCZCDnppffC4a4V8bGWjDwXqyiv7zOYwmBP0+Wt1V1jVWUkr5fNtwfo9+DkYOE5
c6fXUBuhDNf6yeoDh6Nhbjws5uGlMisYJ8pgXK+RCGKEspOOaR1oLc7OrHPalia6VMbHEh48ccnQ
fhuSuz0V5PqMrHkXmmiPA4NQPKhT8+7iEj5J3Ior25P1u17m3x3BU88sZb3Y39cmPY5nVNatmTTh
hTKBlYlRHxt4U28CD7ODRdB8M3gIl1KqakvqV6fOoMkP4NbAoGIuQnlhXOhBxguEuLS0lJoN2ats
znlZpcCSmdC5U+nRi1cH4T5NPcZdQytxnAKz9zKIV2VoMn+1ux3HNGaMTXbovVKeM/Zn2CAMG+9H
WN6MqiJFSwP3y2jmR9oRzdmDrO3ZI6CyEv8EfbSO9TSDNmmJdUrBXCVaDY6AUZDyoWGo40Z4Gfgw
PAYbDCn8SBpqZr4jAUa8hEZFHKCIDnHDvKVx5vUw8cO1g9w6MonAYmz/YMpE2CTD31wdCkc/E9nI
j54OT1x36Va1cWhvhnmtWC78fAEFl7TTZHOfB1rlZWQ+as4xgZxRDAe9bTOvypkbz+WtVCUTP1Lc
5q3lUxiqEddjWBtkxBDa0l7ZBIHPoYy8k/I+CgbFt+USNuIbBAVConyQz6aKaCIBEZqM0r72M23B
iDn/VhGnVkpi2U2NqI8i48GW5sVsK9DH+gU9/lZkdXVrZu3XDQHLuh50ePLCFRQuDH+I/v3N/z5J
t3hYQnZHHvYrADHfDd/Vd66Bu8G0k+ESc3676F4M/i4sADqZsX43y8eQWWylIdZ+QSDaFGnzFTIY
sjoZ4GBldDlelGrmH/nRO+YQukamjq6AwPwTjGXHFigriL5wAYSYxGy0lt3ecjE1MRxq+qhsG6vS
jCeolqG4HfOJrZoM3TLPHoNK75Osi4vOV4/llyLH/2UYs/3ACL7Q1dDuF293BbzsHGhsdfssOP6/
0QW3xKn0cGClY/wBKgL4HNL9LWri/bJ5FjNIY/AwcJrgelwDVyCWog2uR4f3Xh+enrluORf97J30
4Iel/o2aq99+W/7Nk/zWlXQ0NANGPEys49cUHAjJQvYsmrpi+Us3aeewCxxxyWjVXK8YZAX9HkP0
NWsSxrItHHM2/xt2DfFdH+CXm7X5TCkGeRKC8ih61XyknLnJwEMLbNC5RG7PGCJmOPmslMpqqo9G
JZJ9O8FjFyLsDioiwsAN4r0S4VYPU47r8vO7zHtNLDLUZkYqW9Tzt0lpYg3mU7v8gSn33Jsay+vy
m6HO5CcT1Y84rXyQgLhnParSxn1buDMybJjJRtSbhEVq3Kek/TGUet9jdmBw9M+XvgvlzEORXH4x
9sdsb0TlNz/x3VNcECFwwtw7wYSgd9BLxF4nQbSvMraCI24h5XBsdgVxNMVUbWWbUwTAIDQPaP2W
UslNw6N6axunNjhtspvQnBraUCwEAu9//rYv9K+yi/SDNbkV44QwTW95xFmqEBjolv/C8mtBZFMF
msz4vMyli4WHWrXWdKAZJLcGnLBVAVIKX+Zl+X65xGl5N0OrOySi/DkuQLrIoDqPGD7uNOvZsZ1D
ioLtt9z1aj4Zd/Oldt2vECsCbHNtesBZf11OJLL0OJb40z+Xz1NKqrefHO3/EdH9v4Ow/xdS+/8W
+/7/I9HdABj93xPdTz/y/3P9Mf7J/wvTff4z/zDdnX950LJ1jxmmZ1nSFdDZ1Z+m/fd/07x/CcfW
Z5w7PElD6DoscDDHbfjv/+bo/9JtunEd9z+4O4/dyJW1yz4RL0gGgwb40YNkkulTKZdSaULIlOi9
59P34mk0/ts9aOBOeyLgVB2ppFQy4jN7ry0NVcXSDAm+Lft//kr9l62bGlezKbA1AWL/T5juwlr5
1/8O9ubLG7atC6Eh1DJtwb/070DyYqq7BgkoNk1Z/wBFZj4ZjxR6TQJ/qhyx/XK5EaHlNgAJWYmq
MAlJCc3m8Y0Fi1/oxqUpphHlWvBit/lHUJGo1Nc+Bq2HOl3sPR55lLfEJA88+3qxer+NJ5ox2iwQ
E26vzqcFswOPWbNEv6mT3QLybcyaXKbkETbktTatFz0EU6x0R47j30ZPIGSsFLH5WTMRYyZVj/Er
+iWIihbTNuAVKiSDweulQ1iwNI2snJmmv5f1t8Eo1HkJxfQE4fa46DSVTVyejb5kmWrw0IMZ1HGy
KxdZkLsi+iehqVj7DDm4VJVPSqKjXOouMCTEDjAWBGayiA+QbYQXC4oh4mWzXT5h7rBx42qZJS9M
PIlhHqoIwAiHpQ3giJ0+om42Jc62DFGmA8mWbqjPb7nleOpkYtSzp3erYpogsaOOBMH5/KiXrmUt
U5DzyB+lX1H4V880FvLh79CMb6lsYvbGxdNoowSQSLpRE24UCgzS4KN8x8V5LzSE9eR47fSIvcgy
Gs05R967i8X0KokiPOuOOp/N5gkhura3m3Jn1o3myYWX0Ipq3ZtRqNF34lSZ7YQXryhOY6AV61rk
dcnSaucky3uJhZuVHyorod+4D0EUZKROU2vuk05h++sgRmLDXg/Gj84rsa2n/ENvYBVnPTio5TVu
hEGNxAcZoBuacHVz2kZOcpV6ecb5vp/k8LKkynZZVPY0qhN7yfSWdaTnRWDGHIwGbm0riEswSSLs
+q7m8txBpdaqyxCab8bAdi6zw++mouogoJld20bQo4AbvdvsVPLwB3XYHsPUG4Zk1Q0jmYBJmzaL
ZdTuIHEeiMkbdILcNdIW3bwp9O3SwBsfpuxExUCiVxw+dXTi29xgGYOPrADBEODHpwvU8WrYJqaz
Sdk2KtPPcf4WzOyBPao3PBco6Iyjtc50DH3lTqSyRGdKiKwzDLjBh/tc8t5DqBR7c29cCiPHP4RN
e4MitUKbyEwpZYFDyo30Ak1tN+cuIeBkrM3nqUUcTawWYYrroNoq88PSEs+8aIm1L+kIzVB9Aphl
HSA/HWQdNftZde4GvoByWOmFasu2K6kYRqZn4Jwvic5bu06cmQlK/dia/D9V8d2rwwMmnw/dYT6j
RKTN5kES75KgReCtvSsi/yBnkrDoroo3mhEeK8tmzfYZaHx+6mCbxOfmEfams8LEEgB17ymMIHpI
TTKGkrBBBJ46hHCCKLZNBr7J1zlajIHdYiWWcwX2/ziWj4OxaMd/+j8jsffUB2Lderc7VcK8SeMO
LnH+0XfhL0BO5hHdgzQyMrnCb4fVvZsHPMZytJ/Zo1FY51D2SFFvKKX4jSyqcStqKEayZXIhTWC4
qs3IjYI/KpbJhYqfk+A5APAdos+6lcKPz3GIDSEJnM9Bz8yNEDiBHdCT47BSzCHSbhRLvXVNgxon
Ul9rBdsLA0NaFLCIPMdPVQ3MTFYQpUZjH4XzqxbAophdQDgMz+fV3pMEn044xV7e8noVU/McG9Yn
1lawcSEzkaAgrMvK6VChDRuYYTdlhQBETep6m2bIZKejBlllawaBjWSWHpAbAspktTeAXI/6qzHD
2sQ87XiNKP5OxSddo4pbgiC0aH3W1IyMGx5Yvchfyqh4V0ipcoNKvPZUc3Ft25t/Lt3/qEK5xN9N
2Za/3X/9H2XE//iv/+9LFOP/GTpz/uyGmLiPvwVDmnlNctHWT/hf9Ylu/0s3dCyxXJS2ASXlf1cn
uvovh9AYAmcsTQqhq/8dOCPtf/HQkSpj6VwGVCf/HTgj5b/4Gra0pGUYJttx7T8qTsT6jf1bdWKp
hqFLHL1MKRxT8K38X9WJil4bbyi+OR7iXYQM99QoGYlOegasHAHhSZUpRhyewDmvjovzOItsS84a
R/tOa2Y36A5Nfwjm6qkLAgzC0pNFWrMksBXXpPmwy5aErRZ4Z8s7GgN8tAmX3vS0Hp80+sbe1RzF
PDJEyqv8Rsem3cmdeDAYzixa+r6wcdgaMDX9tKdRQkgMcSGSGXiyXm1Pcy/esOQzqggjprYsGcDM
0psjy2KTFgGnnklRONWJuFip8qxN5lumk3M3NPbMIFFqLL6IW0jbYmtQ6Zsg8Xs1uhRhubFN8PhT
afggT94tU2lBN2NPMNXe6yAotaJAxep8FXH5ueSfC1sWKBy+0ZboeSvKIpCsyvBqNtXBWB1MeiSI
WsblrYbZY2yIK432tgqyv7n2Z8pE4lasTjBkEVi54nuRD36GUXUyq68IUE+vBNdRz5hhwhaIlgMM
+G1bvVlW5OtcPQp8ltSy/doQZGiiFFhzyjsy1BdswUzxwvX8HhmBtNpEWmWIwrcEHF6Gey0Pdo75
qsAk8mq2FIjfabdac5esLOpg+GpDRjhkaZmNr8Y1StoBt6ma39nh3IGjJ+rf2Cpv64vcQMk3nfmr
YyTdRfOxDyq/0KbTwF46nVfzJQevML8QWgMezjBZn6zBuKC02o5cCptost6QiR6kUHcdStFB0Oob
+qGxxOOQ4CGKcHLbRuCWubVTeNcZJL8yoYUdztAE6lvG/2T3KKHtonM7DLn1jDLCWuRT+uaA+6aQ
WHBNRckNGJsb2vkpjOV20PlCmakc4pQxFInnEVal0ngHkos9aSSCEIODmxAmrcTFJ/21b0VkiiXI
qM2s0U8Vd2S+OqvjbmDq1AC2N4xXWMIQejZpdc1TDBBt900zQuM6o1f4xIoM03r4abBlhaeunV7g
EWzLGiwVDtutUrFCHsA9+yYcDKn2v4GCNCll/IWcg3FWOXldq6NFysBQRfZj0LH5YXYIWDpccMlG
mAsyNX2Ppill8GB8tNzmnoIrmWdPPQ9THe1opbDZozRkcGYh8yqLE1sPLCi7oSrcCXBwmR9VMLyo
GbYDQ6x++BTyowi2Q/AVt+OuzLPkMERWfFVlfs5VuLGjg14NLvP8WNROc1CLrvLavs62QRY4B0AD
yBL0i9pS3+IcwuKE7eBqZfGrauTGSx52xnNfwl1EbuJEw+M6eFQbxFrku48EnWpPjkdqIeUnn59+
LASGmOUpUtLT1MNlitKXHoFtNETfBCVGKoJKZh1z7krc2Oxx97AxVJiUmKTIVZ9eQ/T6fNKG/CEu
1l84QayrM4TIE1r22TOHV4m2VSaEg2sZAvHKbUb92vG7NzVSpbHL6O+j5pBrcdQsrwvnXW6pz8NA
AC3GRik/A7Xxe8KNYUEWRXmw62VTEQarko0boEy17XyjqByOORNgM7gN7cWsRq8p451d95uU/ReB
Pm6fP4Pz37Eo2Q3QQDL8ja3+OBXvJkPOJvsQ5V5HxG4tNVacl45MATRdGW+YRL0GoXpbisf2EYMq
qrzoCHIUxShxJAOCQbThVyE1f4hzN9CUnRWpu5wsRsaVbikeHBG5iiCttv0TTQB8g/mRX5Mbd+m2
5vuLQwHMUuwXFi1xBUnSvpUIrVmDRDH1HJrKTRTmLUdB8VbU00tJVq20Jh8ft99QsuMg8StNoRmM
MR3P5Po4xn1OMl8tSCNHWlokIPQCLwjnO2lIQz3BlP8lVe+osNdf2paCuDpMXURbgliteC8bFL/N
W2xebLxUCX8xEcWX+A1LUtL7rrZNHoqNgXYO7+EY39LJOWSt14tjnH7Xtoc+n3WH3JEDw55c2RSL
Rqwthp7YYY0AOYQlOmU/CzwDujWcKMCbrH9xaqfkK1QlnOH8bbTj524mppqE0EUP/+T9JykHm2jF
W5pEstlob7CbMMw6h857HZa7gfQR1lqeqn2E0S/bXHIvftsu+a4xoc4TXPf4EbH4S1NwHFK7Do7+
yEIJMFqJOprVzRrbCsWK86Qd802KlbbnNDHyX3DB3AASnzuRJlrTX/W2vURJv7VR1tRt+ZiAWGS9
Gc6w+q2d7GbgR7rzm8jszz9/hhNaxaHi99ARTAJNDAYIcbxJVGxk6sw+tQ50tmyGnbi1wEuf4kzG
WccrFd2HRRxx7+znBg5Ik9qgADpXDdNnmQU7JU+vIxG3k/kRaH/wPUw5LNfiq+vAJnIHL0sDjLdE
w/LVxvcCqNUyMo0gq7NHfMTZwbCbRVCmsCBaAyEtt0yeh4K85pQ8Hf0pN8dtnt3N5J0nyDMhdKXd
clErP57QeUaHcCT0QSu/0qiiZ+/83CFMieZoiO9ErpxBdXtYJRHhogO1g/Mg/1hrw8qWq4+xdvfQ
lwjUcHiACmSHLW/6iCkFHVQOz0zL0v1s5cdmEkCrcWCQTwqdbxEI87rKz83uQZ0NGPmTZ5unVvlZ
VwRRzZUl/xLfvAH5SsSE8CfSc0Uzv8N82DSsXI2idB2eaW30bRrNMAdKEzZbOgyYacWuT8odYqw9
mjOfyFJKNonHBTuYPlzIHIg5StOvgM6sHv5IVtPFYpFmObX7cGDhOGnnmkFricMhJP635vZMSoS1
ufOLoGYfBM9JgfKONbKZ608X5NpkChnmc0uXFc3jCzqMrxHQKkETNTKz2cXf7hCF46CTXFW6xXNm
80bNSwh6SwHcMM+hWB46CkkwRJELbo1jYOhvIooH2iaOaKBkEKVlDpkqPFo1LV7xsyTTD0jB0JeD
fK1D4xY4NZlom9FW5z3UOQFjRB6zYTr3hZmgMBiewnhxtXYXzQ5XZHiGqBR7WWW/K1VCbLtt7htG
cyDaiSVSeFPEz72N9zCM5p9saHHD9Gs1Z0t4xq9ksTxQPe5xmD1ZanQ2MucZ4Zk7TCjKnNFPkbxi
pquX4Vqrp07ov6Gwf7pigBHGRrSZj6DIfoCRE3KVulXdcn6sFrT+BOcMz6z9zpScEoeF4LFbrrIy
PTMqmXcE5a5NviUxTE6R+dasM/uq38z0px/EXtSm20E301sCBsh0MQa+QD95PflaJbwLFO404+6A
TaEHmRxhF5m/EJlt5oh0k2oXFJiPjOxcDZPfK9UDg1GkyzlXOXMxDcSipqpbO5d/Aue3dMpzBa9w
TGOvU6+SXWmOtSghnplVHkdic1KWe8w+cOSPFpMjC/M2hzRPAeMJ8EJOypKKff8IiDXnB7DhXOrV
rk7sbV0+647Yl8p0t9btDpMcRDqzam+sEjbzmFwiwab8Xkckdjg/cYbNeyQFaR73S43VVP2oE9Mz
nIq3zYvOJGyqs0OgzZCm5n3GrzG31wTqgZs4ezE5NxABEST7WRbGc1QeFoPTFbTGltp7U0C2TBfy
Bq1nRO6rwpC03xkWk6MXgGYMMO6GhyybvXv5EhvJkU+EeWE+mjz+mwBIEfFfLs4SlzSlbW1U76NU
tkH4zWN6JL8DqUeCWB57GGV8JLpHhzVOHhiAoUgKqvPqQYeOC0Ap/ZuOYpvY01MusMmOXCZxXjFK
oIqRMwTDZM2IUQaTItNKH/t4HvzYJFq5BKOAecAwjigL34fK+GNbEZZSDUjTLJ4TFJxBIEEZ4A6s
6uzVXieteB2Xb3IckU48hFBrqmEF6uu+0cW4lpRN1OFcCu6ipxSlti6jH3Na2Dz1a5HjTAAw4BKu
rx1HpzuLR2kQUEYmT6T8FOlrZ3UbjYnPUieIxKIDkxyDN2/K7QXwINqo4WfXscwPDO4kwqvzvV4/
pdOxY/S7+qaCyvJSAzuTcU4AHuvFySntq1nf2LcdlHmm6KrceCmfRvbNpCK4aUfpkh4m0uRStWfn
WHllwZPCKBi0MAJKDB0ggoMF4QJaQZIi+il4rVmDLg5OgwSjIS2uDn4DQhuzNvLhBhXyONPpi03+
OIiAlNMZ4AvIzxDoxltnrsUvZonuM2Wi1ALphAf7FErtLKvfkHluEBwHqo2SS63jsBiK3+xz4dmM
+QGX5GUKiEiQ0S5KIBnjDsebfG2rAJ8n8dC0nPoAtKnbazaPExbwNgRIZSoks+CpAkk2CghW99iM
96n1ptEsZcFX7oBpR0ahlfJVVXmrkguhl79JlvpENlyxdKPBe9LsT1IgWPaSpCe+mwKhjfNZaKc5
ID1nE2fU/f4C8vjFViWRcFAQkoMap/Sbt36442bl1T/DSYApsdI634cw8haSJfsk3Swdr2qQu72B
OQleRm7itCNtpHsZKJvVBOgTR0WrPDOFc8eRPrjSfQ1dNBEQGyJZNmr2thDOMMb2ViNkIpz+4Mig
PX2Y+f0kFm4S1doZgeOz4ncRuNAthX4DirhS811jX3LV+RoWSpfM2pIW7+FATiiv9PlS4dw0tRc5
t64hLn3xBQaI+/xHkFWrFASKtfuYvDQrjg9zMfqLlXkS6VOjj67diU1aPsVjf8IMhpvnuEiHyNtu
OwOQ5sFwzeXTooRnhQDqNd+ZFFhWkZOJN1FJVm7X0fW07Rns7sbm2JnPdvFEsPU+hXtlYlQ2nFvT
WBg8xVWTFNVKdnUi50+v5rBVUq5kwrcoO3Asb8xJv2Io8FN+h33ZH9j8+yK768Zvky2XGfeKSJvd
KhOJjZJiKz4P/UiEfF92HiGNB91pHhImiX5TB1sxKF8yiR9JDNixi4EWrKyRCkbHIIINeJzbzxDv
tnqkANod3qzVgVDzCmYWRwYzZ3esxkdcNYQcJY6+HTvlYQbooKr1d269xqyo9p3teKWWP6ZhcLIV
1LGd+hpk8xbiNzEIpTf1+TEQv6jcNhSmfmv1j4mD4YuC00lsn2iGHdm8+xGJMFTRh8kEDEJkl00Q
OoefYbe7MKa/Gx2uFmVfYxdibIDAetmgIN11KfX3XDwyL9vM39jSFuYugu6qxZuc4OczOJ1L7dsm
5iBPUUmCWB4KBI+8Qhtn+jNytoIs2pb0CA6oIKDQy/ItMttbZH40kPAF4nPivaHyulXFqaOtD4Np
W4GsbYS4Itt640zYNPOBNdFfpGa7EfqpJFirTgYfKsp2GXq3avNTRJTGtDKqMDR2etJvCOQk5eMa
zO+oWQFTLHJbFO+srel5qk0F5nMwiCSC4heK+WXJ7UMkMOsH2daWL5m9JmDpWLD+OMZfjA2zCl98
TvetlI8tPMNJTXwJh7gApBIOXECla431zWIahKECxRnROUr/CWkL/ywj+WHuPPSuqvXQA99nCwfD
Mx7xxQ9oYp5szaqPCtm5KYLETafm/jgy5K+wkLlYEGH4/BalFW6zrjYJ4jER/Gn9cSZp+3RhcZH8
AqvBdXp4MevXxPpRZ6LlR8rORudVUUzEGCWNa6Qv+SFim2aGCgJUkZ4ju/4rjL/IZtDCpWeLVnvq
Jr8UUMrDgO6Bvt9cFqoR6wac2wWXwL82fsSlcpeJzc0QcrILpDlUdqqg49/14wHBzXFiQ5fWlW+O
h2q4UmGwTCSJIJ93Sg8GFrlRbA6/EcQ5FRZxrx/LRt2GghqMYeiY3+LaeK5Fyov3vKCo0MyfBGJ3
I/fSQTdqY1g1pGcPf0ykxFhtuXXRFMZP5mr2NrjkK9jhIar12SyvPUQ4kzZKmupLoBObEVLSZo79
MdfhFm+BOhCcYAHOT5Yf2vUNgO2tOjovJL3Vrepa2Op6UkDeoOlvAuXXLNpzHiD1i3xa7H9uSrVO
3hS0ObFBw6lme1kIbmAqCPmlx32yIfmISCpgJFSMFlWiiuGJ6JjegKhItIhFVi4M9ljAqRr669Ss
A1laNGt5D+ieB8p8jYAPFOUH2iGUiU96xkJO9wa+EO+GW1elzNSi6dNJ61ei60CwxPxbtmK9NuDa
RNJ+Nun4t8bIJRo6syVzmWCLAnwWezFkKsqO8SBRa6HLXslXNQPUGaB0ft6WUYaSY3fBIS7nU9Hj
2qTwYAwLXqJ5KyrnYsC45tNBuKX3kZZR1aGTOHvTOc/JatJjRN1dplwirtMpaOH2NSUG8fjRCJ5z
CQmIGjjq3lKP8E/K6dqSGwTfl2a8IyU22p+6aa9Dg/uMu5OeNjcoly2gUZPxnI8XnWZLRMFJj+sB
HFKNgVAf3DlAeOhUEbiNIdrba0qT2tMMyhtGwxOLVOINVryX/MIgd1IwnJF++MLG9Kdi4qPo5XPB
atiIQ68FM/fdj+FOY3rmgNpBTbqh+tKLA2o4bxigVOctXlln2+sz3DybIq+h3GbzrlPAmoJetmIV
9mik91YtWWFFW72+l5G1Z//1MpXAyKfvXH5gjCYh5w8vx6lDiVjcpfGaAt0tE4PBw2de1t4ME7BH
a6ZHKOhhB+kRaAvJ0NqZDnTJwdg/o6TfZuWa/mC7WVqbm0wHP7Y4VzuwODk/EhN/tLqxm2+iWnfJ
knGEdztLq/9K9E5GdpxB4I3wjU0yHFecu9RiYJ58z85T2/RerIyvYtgp8BLULNx2FCepBCliehm+
rRmu5px8hOl9oeeI5IcjOfxs7TEgDr5N/hYsFJKMnHgyJvqQjYgdkcqr/sRjfDC7vjn0TjN5hYYL
LkUuAEt6g8dw12rg4/r0Dl3oOFf6hRr91uorMS60RnSTPPaiwuZBjPpm1BfFzzKlWfWA5gY/h+YX
KaEEM8TaQROXBB8N9MWXaGELQSPO05cbDw2hS71SXMqBvFNBmgEZEWF1SEznTQNufo0Rf05x8Z5b
8b3rF8K/w+JmpMR5xBGDjPkT9DwCquLIpTlj+OGAt5P4zeo0w1ssGMWaIw55Zglus2knEEsCBemQ
N/MP2PU/5SSIbY4pLtSbAuYV4Kkfz4cxao9ZU5J8QMgGLns+21Ob0sPVCM09HHbsrXY4qY7GGuqu
hkBdIRIU2ra1BA2o9ca0tW0Wk/326E99QJDDLbUScvSUA8ZBRPZFxriiWd6qnADGSIlO/3xgmhqQ
TqCe2RA/oiihWtDPsmnSfQhWG9rMTqEYDa3M14LlogeIyYYItc33yI3PmgZdTFPt+iiRvsCD6JjV
C7LSuGG9XpPnUthfMGGQkEzthj7EhSv/mww8+SRu5sV7EyvfKWEZVUjtwwRXZyS6pixDbMi5vZPp
dQIKaq9YZX2gBJx1BM9VtS0chk5du+9t6aseaXUb2Fay7qlIuViB8UL1bnquOTSJkckRVLEcD8Yz
L/x5Tmsvjt+h+SEvly7xPUQ96l7cF17N8Fnn3VKrPV7jaTMMZKL3/pRF6lYqKBX1DGV0PPNAMOK5
gKDGy4+1jAyMrVHRLIsUc+08RSdpFuFOl8OjVis/gYKAsOq5v5QoCM6QkzyExM45MNQMUs/40BHQ
sQ+0rtxo6SWfNe1lXp/iySz2jPvltsICa9jNCyZjRkkpU2FtYPGGWUoqGPLHQWFGPTmMuMyAJwN7
7V7JxVMStqVPbMEeayMSCotvgPyRyEdMLAM8kiksatlw1c8m0BLU0qn1jQgMyiwbpmt66OrAONpB
Ad8OBQQpRlNGSm0dPJCA9GdqG0JqUHULyK79CNTinw9qyeOu1DR9Khnuaqw6J8KXXo30FV5g9qwS
QVAuFSZq+Yg0MdmhI7VN7YLuZdhH9vDbIR/adGiBcw1cdttb8mLXuH5GYiI7hd9P7TAxAn/ORekM
zZHERN3vYlYVM4uNoU6PIz4ur7WJAlGX4JiW1eBaVk6eRydmfHP9FusFp72OsL4IuAWIV5hcw+Al
THm3T1b1KiOrPsCiP6ciDM660Hl6LTKJplru+Nbufbem2iQS2YctsFpoZwh0UNDygsc6o6vtzY20
KcBHc7G9MCVivpnRKozxzIKlBmOyDHBpy7w/ZNaU+Y74tctJJ1ywjYGTE+iI7+jTYruZ5EW1HRaY
WzaWAZl39jHAS34A//LtOLwh8fDnWH0nvi5ve5zlxnvuAN3AOBFtAR5tOoRbHu3ZwhDzAn+My5Nq
sxz65baUSnmIGJ4H9mR51qjes1LA/kA8iN2G1XRh8L4eIh1hesRvTnfQPbPVs8asOpjrU4rgxzSQ
MJM1TyKPVTJxdpwdLtSLArI3KZbldBMruichEwMVt36Jw/jLnBzhB7X4GfRPfhXOPbWndSmtu7iU
i7MR/mSh4jyTYjF2OMB6dLBFkL0PQr9Ykhsgre5E1RiQLJM/0IF6t+3NFtIt3xAE1I6Xk2+0jsUt
bjhnjcRI96nN5rJf6QnpBWWamTPEcBLrHud4wZTuNFjsuRBADjunze59yecFqjKCV4piryWJekrK
BTWKRpZI9FO2+TOVPlj9kBostIJb6ESfsHoVuiEy1myFwVzNu7A2gplGOnrIChZnTqTfsCcQejgh
DoCg8jqIfiCVSl7YtAS3ztE595M+24sVChwB7mRQmC8UkwUixRZTklN/xojGP1o42hX2Zq+GDbbv
dOVdWETIlJKS0kQmNSX9GyZZX+8HSvc24qlbzGdSSW9ZVOGxKhYfow/ZEhCaNlbI8r3JowDcAkpA
2ZNSpaiOyd5n/g20xTd45x+yatmCrzL3US9+DVbkVKLjLRRK6VdtxdlZdrQzjCP++QBgQuUFr5nh
GrdRm4xTt846+7j4VsL2d9qMkXgG0Rtt4ig4wpykLD3QO0R7QUq5PgfHnnub6QRpZ+YAY22xJnwY
pXgcFWZVQcb4FinpZTC3cJNtz8Zl4rZ5cQNw2LpxYpVnkN25FlguxyFtbD+7udKFblJiGFdSAoM7
3CiBWShkxDRexs+Trhh2kSvHkrycPcD6v+0yYemsi/rJxjoB+EM5LmrIey0KFF81yR2I0u4umgAj
S5EeGzXjOSNESGHXmtoWTZlE0mp2jGtxHCzgbLcFujaALHm4s8kc2Qw9CNMi3vJTJbtSWV5LOTyI
khQuoyIBLFfU09CAj0gLn7Mt9MaJfFCty49DX+8TsAOBCow8sMMvNkvUHGgd9Zyg0dmwfHQin+Dv
AuIM6luAm9JT+4iFGigiYIwl5RKNtC6YoWep3dMBkhuMSAc4dOr43CHdLmgJgMsr8ibynheaGEav
aUeihDJCDEUYvytQ4PJUaXA1228To6ZNqtvlvucmy4M+eNBQqeiMIbZpZz2HY/sUGqS55tV4CIl2
XixR0D+kSDJGEs5xQRNgl8P5zpqEbnFKI7dhlb4nII/XOb7aBE+oEWbqOG6lZzb2+uwK7cUUgdcE
o34wQLb6imE9K0rxF95Y/1Ra+CWsOeUlIbaH18Vy/BwA7bMeB9oToTeIQjvWA6Pem3tgxjunkPJU
1c6BV1DZzQFcfO6Za2S3r0pid/uiIX2OhkLs8R3l+4nTFrlOLo/WYoKqLSJsxYXlPK78xFoyQ2fk
oL00qKLoA9MHbEWGp0AveSfeLymD6Y/utED0AE1vhqr8DoYg/LMk+YdS/lgDLth5qWeAWCsPpuc3
mMby3g2N9SJmzmxUfghr1v+sCASl/4RYoBjxM2xWThiAZF4btwAGNKkwEmM9h4f/naep2TVzZfuJ
ahYvcR3sKIpZoWltdTTTlB99JR9ral3fKszhLs4sSTCZVsO06LaxxT1b6kZ8iVbAicwxJQdKNLrm
jMyvKBhoOEqkwbLng7V+iM1cOdjRVa7IKbUpmBFrA2PBIBK+lqtfOW5fNMcFO5eWFcBs91djwQma
km7OpRLfrETfT8ydj2HOSYD3kRy1WpOnJAqHEwqdlPrDKi6LHdZEc/ABWujgikSN90HCbdsns3I1
27h7GSNy5Q1nfhkN5DXS/BTgu18C4qEpDxXLiytRQjcHslpqKeN5s9SOKBJgGs/A3EfZLCfwHLdB
U6yrZG0CyyfISHOvGsYCc0PrGCNKftQiuFVd8aM4dXNJ0+QIA7x8tvSULE0lOYM/ipDM4KzoSWEw
6O52ok7/LIzXglnPb8SAI9daEYBLNf3i9Kq2YUYOdRAXxX0Jy3KbhgRDWqwJyKcnFAcQlBgWJn1W
aHh6NTUvRW38ISOOxq2QxaHjGrlLM4nIBOu0g4lbR12DtoGXg6XpmA7ZZvFEkETxxFLWzQiKcRtD
bfaJnKwXm3vJF70cPLJ1GT4GY3YoYxMIum6HhKqhohYg/Alqw/rCFNYvq6r1BE7KYy2y32Xlqif9
HqR18QB4Ytnm8OLiaZ59PAz1kXINKvKo+1PL7QP+glVbOURXyErR1RzEB2lCswfmlf5GCR7gVCoP
2vohndaUWc14TWgNXDis062N1Ommk39HXVi9GQI60T9/bltY46pBLn4x94pXtam1aUgtQX4AFciN
U8emxZc5Ue/did/F9Ah1bnqUdoiLUzHuJKg7UAi4RNLK6S7wm/tLpeloonLSzROzdUNHmffgT5iG
rDwFlRQiVgB97uk2Yl036UUGGm82fWym4uqYs2BGHOi+Wajs7btZvzco1JmPEXBQJdZNzMpfi4Up
txb2JTk5UPUbMvjEUH7MjKDrvqE3TOZzNDndWasL+gGmnizZ8pIImyXzTLXtr1rMXwxZ+MaGofVH
fVb+dHSzydJegTn2DHJaVGxNy+YefQCZLT0UVSU/Tm0SvvSNREQ0S9Z7S3ZRiVHboDxgqDbLBJ4P
qhy71Q9aRZlt9lWA+E68d1PfPpQ2c64wT00qpGI8F5KdRiXCnMjYsrUIaK2Xay36fW+AfF+16w9t
Fesuurf4YUXfppUFoXHJl08y4z0O7uBtwQy6Qz1muDy/X3BEKdNIgU8DiBv/k7Qz2ZEcybLsv/Se
CZLCcVG9UKXOqjaq2rQhbHLOs3D8+j7iHYvOAgroQm0SmRnhEe5maqTIe+ee6xKgdngD7VPht6x0
bffhr6XFJ+pOpbLGgC+12VtD6qkohv1s5viXDdqMDWs52SSdrmVqUVMbQL3pF7uTnMoAxGg9HLj7
9jmHiYpqeFjuiEs3sDss2pBt49RBAW3K5mEeRlqTQ5yfNZVKAc+x6oj5pn5r1aXMVwFgQMqlSOYH
N2OKwT9y3E3eLC5Fgh4SW8wx0Vtj14r2Iw6FuGhs6DaZ2zLg9tPiRrVS+8iR/BolWn2ScGv0NzeY
cso2300wZKuwZ2w9h+F9MnIkzZmZTPQybhyRFnuq4Z4zJCeR16Y7u/dU8Duz3hIEGmnJDH62W+R4
VKoFuhm2LESHH7fJ3bfIHy9d6Nx7zmSvYoKfkAFJtpfTbKyjzE62eZNycdw45jJfvMFS/ZrDNpbe
b5tbT4UNId8sijl3hgCHKhvSyX4Ycd8UNVdXJ3LrzTiopnuNEvAWb/5KQlCsJO/FLQGFN2KfyY1f
SOmEfl8niXVvGe6rGVaflHW9J/38whcI/BxLPeN4cZ49wJCoYjVW5eMdTn//5hQyiP3R+pgpFuKV
w0tzKpmWR0XvPzqYShahuUFf0UJsdTV/fqM+mN5y5jwSbwePBK49DO9m1S/HNkTe3Ob2NXYH1BXF
aLAqcy4pv0ctXejWiUt7l2sRi1fj7OFWCaZGhyXr6LLwM4YXBU8D9Hc4vkeuH3Vp0WXd6nBtpl6c
bJtoIdJ43mZxzF0BD+S2EwipsfjJXc15lt67NdJJ9itoKrm7t+s6w4o5ZfW4M3XnMBfjXecNI/+3
lx2y8NX3pf0YR5+gtC+di5ai7r3zrGOl9PEqzzFvzhYdQmPoggMqrRRpd0wzGJ1+mmIU4M9VRIM5
HZbbxJXuBQQJ1dFSyUPtIQSoe0SKkyA6wRCRaBZ2R75RrUplkGjdZPLsFTwrvPDV5Xq61t1MbGfV
ZdCxj9/kOA1WxYDZM6u5PA4eHZZRRbuPGTLztZsGSxP6bSpR2e2HBw/E7AI0/IRl0GCayWW9R365
SWOX4ijPUigIFWjI/SEJ42vbhtVlAhdgf1TYG5MKLGz9PbnLCIazdukOtXM+zrOR3OO8Tu97j95M
vgEWo+HV1FO4OGq1v6r8pTwk7CvpsvTPtjXf1YvnbabFPbGn2Nr8hs+J8TlXorzLau2z1x10HLMb
kQFzW/SVs7fN4+RryqV+LKDlc9xof4Wjsjy7I/1nyFWZXOhRvav0ssBaORwFhrOpoCeQ8GdgNIdq
QgjlQIF600elsJmsMX7N1LThjphhphTtbmQiTf7Ge52WkJMWskXwRF6g5B2qs0sjuOofTTdaPrU0
qbVnffDvi0r/lbpWb8KZRb5kYImJ/06Vr8OB8mIEj7ODNmHFFDP7cBjkrKTVMy2KvVvq8RwMHXCr
gZFIJmXJ+ncSGy8x+KIZs/bM6GlFQoeYcmnlMAKVYg6y7sT8TMIBM80dyV3x2eP4zWTEchM2awtO
paLs031Xch7lzn7XdUvDtscJQh1h8sI1eq9Nwtk2Tndrp/lP0/fT2Y+t6ayp//BNBL41KucmWriK
cLzfUkyOrNISFFYbqNPzRAnQxBWbzJnjcruzZu4zY1Hz+uwb824xTCqKsjeL7rrECpGx6NkTOwO8
X8M837ejZE5A8+iu6nyKkgSOCkRWQ1qal8ioT2EUdntkGhEfPIwHtTX/sXLNfVzsxnvUKqRjxoj8
f9Cmu75LosPo0mPAjsva0JKJtqh3sGuOxsGt9fXEcPMorhFut7ONBImy33dzYPBUegYZxF8e5OUW
cRAkjz19phS0rdNa/NjOLaYtD59qv9wv3iGVb/HYO2wrPBS6HQeSlsKbfJZgmUOSgUf6uP36EiyR
6/FES0yAd4mJOK9wNKl3PM5XoL/TYWaHnjmcT5bw28sr/BnKkWgYJLkKQ1/rZtMx1ue+TSndi7Be
EUOsTHNgk9Y7W1MSN7AY4SUO+HhPQQztHeslm7izElGFFeRgb2NLK0ctPaTCwJCSKgqfLlhQDtJX
FbxhgogiJLh/Gq2OQmsUShurpLSlmrngGHnDYLejR+Gvn6Ft0zueXdQsFay7Q+3s42w/GoXzbJaT
t5O15HubU840xmQzRF2cm6J7Zv0ZYspNlVuB6x9GVgwU4bV2SC6RB3G2HgwWxaVbLY71tZHY6YP8
RnPJPN285OAuDG2xz7jTTtOW6dA41YvHSGk3mhCaohHso+AyTKle0hzcS2Lx6ypM+NnK7elcmsVt
wLFipom8t8bhJKbowrP/w+yWr0RfkgOdgc6Up5Qlk04wsI3Q3qdu3ZVm8AOz5qu6TSMv2VrlD49Z
bdNEqi9mcOgMyfxzxVDhOHBgAXtWtStiYZwUkBlowbcHgESIaFic9ASsXexn5ktda0Af6NlAutAh
bFb+tOB9i98GogBlsRJe78aAjkD2u752UL/l0VM+try8jIL5f9fRtMBJMeSqszLmig0+fSRoK6Yl
nv64w3vZG9yM00Je/Og3qkLGiy350CKma20xs+2YE0JIGICsfc6f6pI58y2D63dZIcy+3QSd9xgX
OXLDMr61fcjdFk3hWv0yHpF6V3WkMzGt5AJPi1lQL4/UkrsJZE66rUeH/OsipkCG3c8Y0UZVm1ji
XRTMCGHwXnTFgWKXnScTSCVjaQMj0dKglJWxGV12jTF7JxqU6OUeuubScqY6pTb8g0RpSZZhbaXX
JmnKNS5xAp/cnalx55s/UQUGqZK627EbrkbDbzByaeexl/qjlSQeIFHsQPfJDbMzC8a6zci09FWQ
LtHvQNIhZyBytHRjYzoWMIJft5eufR49PvAMteNt0dv3uuPkm1GHDXK4D65jB/7Ck7cwhErl8DWs
8NHtskbVQo28NryfQbgdj6M44Wn3XWdat0kbwAs2Hdy9Ex+99hKNq8lIFFT62hS99/ch4JXIyB3m
lm3PsDimb9OLq61+rEaYmmSZr0lFzRRnE4aaosWIiE6+yODiOwTtDY9izLcM+4pm3ghjeQ0Hh+8x
UwLub+9UQ9VId347J2rPaCQBn3MPRTaWQTMZvqThoAxpU32P+Q29bdA71biOJeNeTzk2bS7gEbsn
dxyqYz8OLEspng/44f3QzUJuvEp06zB8bGRjcxCLegYRfLv9IdTY6/XFXejJ8xhn3d6z6acwO2JF
teavzX7hJ3+urog0NIh/qnKioTPuXGA9y/6GQ3hJ/Lx9r0RysQrX/nVD7eCLZz9Fd08bp3tlcPc1
mpVFFwRqPwQirhZZ+zwqjmZGjxOe2Ow5brDrkgIIXKzAu6lDk8hULCKlU37lmXntp2R+lDZnoPLm
tdl8dUK2Dj6723Wb2k9ugpykxLLNOKX6sspy7aYPU2osezviu9+pDbonKZwLuQquF8tmMczPJd8S
xnZ+QRhCOEjOnckx9mabv2Rh7Z0MctY7y6fm3GwXyEuDL8l/P135P1U7/FsI87+SSfxbcLP733+D
nNFvFXzKz3/7H5u/UcbH/redn35Re8q/Ic9//s7/37/4TyDyOte///G/vqu+lOqfFiXVv7scLNKN
/7X/gdFQ3H+W/zlfya/5J1/p/MsTtk1rgOFZtqsL/sr/1T+Y+r/wPtDE4hg2QUrHJtr4j/3Bdv5F
ehIxBA993TExNvzjfrDFvzzftTxdN8hjOcL0/nvxSkGI8z/FKw3h2LrNgQaW3DcwUPy/8gfPMKQp
4464DUUG6+wljbtPBy8ZOWyL/hX9HFa8FxnF61X2qVDLKWPsbk7sRXgT8zax22Nh7ZlnXFX2PBE1
wsKFCl+fdLYCN51fz61YAKucS800T3UBQrRI98Xj/k6agXc7u/zW/V5K71BVLjWjnGjHuyIh+dM3
F2tyKfB1HwcBpKjDV44WuwHryV4e+vLU8zxezPZcivIaj96+Gjue51Z9HOr5HLkDGmgFduEca8Q7
gCTtjAbYQS7eGmw0Ji0OrK1oHflECHTXth1GhxAQo+Pg1gUVKZvITRqMWffUSGwbZtMZu3rp/7j3
KPi3EYRrxR9fDx/S+Gmo/CeJiQKJ5SFzirVbwgY20R15gJUsKfodqpdlWxOXDNFlOQs0E++QpqNs
nHK7fi6DcUjQRISBZpEb7GhWpD1bjRLoG3hoWPaV0XE25GMps/uBEU9XOts0Gb/EoF/xgHEozA7N
i8FCmAPdmK0xhkPe90z/xNmjMIk2o8fZt+hcJcpKqfY2Kxmkmrm8QyxVUC7dF2gmrQwPEYPgKuue
ajPc8vF9N2O5xWZD9IKXQp6AlhliXXNSzvKFBQqHpdC6uvl7xqemhguvOD9xrII/svugSsNV6vEG
QbzGl96mQ9vc2n7+mCF9DXOiSxB8FzsfmVMWyOFG96ey6T4pkpvgT7GQFooIA3KH6dPX0FrOjkc+
aPCYPiZrMp/rpO2v0vE2HPnWeM2+Km4e1F1xAwRr7Hx6YP3FZyWTq6XhkSakB9oUDqJNcdBxNFxe
Ezu8szviVBXJO//ebWuGhO3jwOzWDiUeP/uoM6qdST8AK59S8dnaxa7J6UXrPxldfqRTKVbmQKjG
0OgE4DabQIg1rDIBAXdJZR/j9MkeIe41SuZzitdFdOca+rnCG85tg9SitV0Gm7w+jOTiUm/gp/Ii
pf3MNGNVmeF1IOdYYhgi/0cMJuGk3uysCfl5Mz/PzTkOid30YII1L4kStEwu0cqvI3p9vhh1rcuO
LofFJdKnpfexuPmdd7Py+di42ArLoXiKzf7WAd+PyanBp15QflcVzsFPSjKSUDgZYARjtjRvP2Ob
O7DbPbicKbr5W8+dHztx1yxaORiSBKYi863AAs98j0Fe6mrbkaIVnB2kpkxgnRnh/1pE7W3iorHu
Q3HA0qZ7862iBUy4aH87Ga46vrM6ZkNr7o6GdO87e3oMs5IZHNU+LcuVrrXfqqLZ42I7aG60Nw3c
NDL5MOuXjshX66SbopAviFVjsJhpl9bcAfQXZ9FYfd5n1PRoCxtp7TfG0dQw4qtYs/epQa4cUCBV
/UVPvmEymadYTxPRl94v71LB9jjeY4frGkeYAnInJ2UxXOzQuaEGHUHUj0wxY4Bc3wjazOJ+0v8k
NUeaNtpz9f8uHRsVHA1VlaUrp3909UX7meSAzGhg76yq/m4QALrOCQU0ex9AJmLw+znnxjL09vuC
uyKRXN2FHm8GgZgmnem3KmLe4QoPzk/0k+F096JnGdKG3vyIMDuYWXfRLUnK7ch08bXLske/6Z7c
kaRr6Q5oM3BaZNXWmpBu0HuHzZ0URP2cpfVtRnyjuHSR5rthRFnTxk+ZmPjBJQOhfJjS37diYxXD
p8X6GQCDFKyA4EwoqnUDMcxrXWc4GMZnUeVoJeqVR6Z8YkI0EVkIILtEWwYO5ZKB0Yqf0uPHICM1
wyWH+le9gXDSWKBFE8g/STSfo2PzVUY//oCYBWai4wdhvpbjVWK2CYdpo6mNf7VsYUVOjVEedfh0
h6eSacaPI+nfVdH4C1HBEz5x4kosmMjtlWvTnoG+3nTPXpfpBw0jK6qp1zG01iy4GKOPKXB3U45I
Sr1fjQvALTCfY9dnOenvZkoRjFXbb66rnRtJAVDXHidpPrfD0u9SztfYUtCrz39wSN91FS+GheEB
dQ/mDl3aHFh8lN1YrdNjZ02LICvrjjaC/mIWVJzF6ON1VnWzuR95svksYUDYe/bszWzsYhKehhId
udaTAAOPiuQuouUBBdNWhChW3Kl9F171h/6w38gt3tKx/A0h+ceMeLbMmmd97hZi7PmH0dZHxtjh
IJ5ClIvYVLnWo4dnRo+BNJafVdR8+aZnBG407K2EOWPC17j2EoRCMWPE8l0wGzUJbesyDmSq7caC
37Af30Y6YTnV84UWT62nU5HT/ekJF3p6QQr4msGz0mNR2Ksm5LKrs23TtfSSoJusmvi77/D05C2X
0fmrGN9r6VCKQxMjhb4WV7sxjDfNRECta9JrhjK1MsqXkSAAd60ByyKPoWOVUrw+rwHiJlTF2if7
Dh9uLc6XA7U4u7HMniNqRkjwfpeKeo1wTVeedh6qiH/PCBgN95jEeJ7q9mi7EaB4u3cnGpMtDC+F
nm/qZn5qiPIA6xN1Mj8hEc+mNbxyeb7TMD6tMq160XLjpHvpaSYsZBWAFEYSEHLf8jDFgy8EkCLN
5I5B3rKxGSCSrrBZ8cuGDWInXReTlLN3rOkYCSoHaodJ+Owz1Wjs5wQu0iurI8V8V3/I71td7AcT
ZbHbEhoq3DMESzC0DAAXQBsrBOeTFKV6j4HjLr+R5h3L4TFLD5PpEglhiNK0J6do+fxS/FIn9O4O
GmPOTM+v6kHujs8oCkgU2HRap/bKSONfL+oOLN4Dd4TWGJ+qMHxhXhzo4XBngKTLho9xalVgV5V5
MVi3+YV/Ts3iXetrkjjiKrL+I/YzGOiS3bJ6TMZacuPusyZbQMws4DzLOYIkKPunEFC29G9skNkb
drgVcef7uBJ+Ha/eJV6ytuSvARdvoUmaP11yY/PS8ubKIUxCYm36cs/M4N6q2zMcyZ69IX+aMn2h
4GQbK0KnXg4a5Yv+rZkzJFne2iFB2HJn74eQT7m28/kwFQ3LZL4YS3ZtHPOuL9KbRSRusc2TZsrH
mhdJp4F+5NQmFNkxOc7RsyapXkj2luM/NVCeWk5lSTRH3NPtdVI9sFR7t3I0ZNTZbR2OUm5b3FPJ
+N5FDCm9+CeWXXfw03rj9a6/tjy8gSNWw0LnQVN91WyqWLRhnqKrxOE1bBdsHMNuBxm2qez6gx8N
t81urrC/MLHCgnKP1xgMIIG7skRsoHEwIPoFeQt+W7xFc8oAeu3I8P/m183Nkc70NCzyGGc0dIkS
6wnZjo1gb1ManF0XKg4JASerBsAXT8K2LJJo5dbNnqgNsMnCQ451Y+7cFXzDD+ZE7BQuzV2Y+pQK
66HzjGYZEb5aVHRYRh/MlUE2zouuOQuPFlZYD6unPkcwHVZiR6nNpUTKlS8k5cpkLSMKYv7aYpx6
AxdHTpnpV89arZnS77AMv7LIpnOLaF7SaccxpzkI49Y69QZiD2so12kVus0z5SDw6KC46yIp151h
7ErbPExEa0WdgJ9ruKdNejkMk9E2O7qSjU/4YOxj17tVRJKCQrpbL+t/kTisWVU103xhzs+PPZiD
6eNPix5nso4e68pU/Gl43YQ5x77R33QL45S6cQ82zxx0/ea3PY/KLdeW68qEcmqmnRF3zK+6Nz/O
TvLN7csnZsnUb9tPCWdes42vrpeesaRDsJFsdL8HEo1ueNP66piPLGOnTjtkJiQvLzTB7CHhhygK
GWahoJMLJ1Ps4/UscKiCIGUjjLxK60im/mJ4CwWGBa5ZGoWWZOrxGiRDckLhQK605lAKFqLLZi8L
BAHtII9ajeZKJ4AIB8ihfD6WCWEo1ssFPL3LLLMOPTxe2i5k+CwnZrP+myEp0fG/GYXQk7BZGof3
kSdfMmLj2kRSL8ZvpVOd2m40l5dZjBauK6JbrC/7hbT0HD7hA2D31C/5o4lMGQwvIUsyvPUxgYOK
MJ+XvWePUUyTfBVmj/UApZca6ZUiZxXvHelB8tKr27rknSyU4yaf5S7wZX9s2pIDClHVo218LaW9
hy13d9NEI+P8Yi40Naey3+BAe6I+hGM+xAeXXFM0fyxdYyewR55MhMw9EuRzl2TtIEmNzIP044OV
PUtVzc0R74qRGRc9MSyIAimye4+tzVDUuzwFldNh+zNux3Ibsx8jvU3S0Yke82KhH9e8MC466Gxy
+Bl03Q3vMgy1K1jF3eIad1b70pEz8H9nmx8A5tZ/xiE9QlycQj5wixmDlRWwJ+dmuFSdRC+nmjWV
ZiLe6PZrm/NN4zjbM91F9hrYAs8Yj+iBVOTMYNeey/U4XCGSXecrd/Wjy8Aw7qPnmfAPXZxrq5/3
tcHhIB+27mAHCP1nRud1HD8T58dtgmAlm++weTyFXvsc8ifomb9aWUYP/QmHO8uOKrDlC5docpkt
QNYP0sxd6NbnZmLdOsVnxyYnHOXGQMKZ+gaHMpem4QBmJDyOh6Dl+llq/Y6/mv0klNAQvlRS6y8G
fqIcxEoO2mOkx0R6l0Nt6xln/RCvIOTtWP64tuTVMJ6KxrmfhPgoav9+nIqjK8trYeOrWkwW0FXz
bnTumXaCNU3gp4Htyf0sGO05xchrkEQU30J6UEmnbuNlONs0lA5DSAubeGD8SLmXLe51Qr16X4WU
6/7UxDGdxr0yJyL8rycfUBuHLhkvvQ9kZk5P/WTlp2KQX0AGfLsL+qFlHPEyyD34OOTt7ISdnoSW
FODbtDhqBidbaX2namgb14fcaq/0JgSWveic+Mlmz83rUOvvTpIGjbQCgzm2n2bkI8U+6RIusM02
pznLoGyhyq1nx5gO9J4V/rLRQ3kPcXMycg619CTJQb4VTDtsMl8r6rK+U2EHZive8VbtzWWYVo2e
BLCST00hOUogdY95CCWTfKzKBfVFJU+hT4RJBewllZXhTC1ORofyqD24HAjY99LaaUfZ2xibV6yb
HHk0p9hZ7EjAgpF7IsmBJT4yH6BSrgtv/mDt6mncR7GO8RjpfCyPy0TWw/FEdGoLPNeNpz8MnkNN
pbJ+9yhUYtJG5AjuBZKUKceCUCK9gb8q0/yo+zmRP+vUVemXObrPM2cNM8s2NDBjpeHin+TFxepZ
lLnEnWxKOvUdeDtn6UXcuUtP0oBFWOn/Zka2tZa83mZFthtdcYuqHwddqvCJ80ITxnHIL68/jG4O
anBEYmc7Z+SNBYnG8RGZ6fwDrBPUlcdS+9zKTw1F+OhoT35Lz0XuvKSLx+eYaViM1AIGiA4EYXzR
d31IIGHWvPvZTOB8jpndTfZ3N8kWzAFhhln0V7+DhxXmoRc8IXTLuGS69glwV3MYkS185qMZs8IW
m1hal65PAiN+qduZzngeRtabZOewKrjnJEl4ZuafUBhJgUXq0xLFFcCBW/fytzr8qPXXKiOpkiXl
85SZVK1UQeVPa+TrOQySztFTZ0vJ09reDuHREzHr8Ii0bFIY5srqb7g5s409wLzaXAAbmw2zDZ+Y
E6/pGlb8HXid6RzZJyVBxnVCN6oD/tk3SkLu2/BV44TDZVy7ZfHob5O6O+dh+IeVIhMLrYdrxqbH
/C5bnoQZf3t6/+vVRN2a1ALISTO2ejy3VIO75pLuqfC5zPUcrpZ4+ZO1EYM+ce7rB57LuGgeCo/C
l0bDwqRajbhOM11dPBFkI14tt3noE4dn8fzJ/HZj8Meb+ERymnVvbNe/cppchLkSRXLMMMGW2Va4
2r3sqQoZ4ktme1crze8KkDsEaT9pwuXX41TD/p2ETcoyG3XnabITxnOpzXiykXuMjqif4mPScFeS
oHOLzfK9feVbfNGYPuTDEFCIvp2z6sSZziNcR4Bgh2pjG1Yk89h70cO27p15Y9sX6Ef6i6EplwuM
I8eIJphj1fL3nfH8T+P2PikljzWoV26YSgoLq6Qbz0xrSADy3LAiEoAj9jJ/Yv3zNLG7k1Q++wuv
wgzNSs5QAyKSCFxdnouUxVpxT3XW0cytX7bNMBecfUFrSWdl2SVkpmzSziA6hr11xHO9KWiy9pZt
NYnfxluhkMH5/+Zl4W6h95Gc4sHlX5khrBjR1HDzeJbyMJLORunMwaXbUCi0z+6Shc/DJnYuDfcw
mdWAs6NKSsMgp4eqE3uds2KjrWu8KFpN5P02jALNT7HpU5/jymaoNnNH+pDuFHfLEmpYQBrluhpj
jvz1pszoLCcdtISBnMbA78x1jR94TFKqeru1wRhNA77qYvafEPA9BagT4bHS7DYjvYRT1O+Wdm1E
dkDGNOjUSYTBlaifjYr2JWvTjIRZ9d2glxtSoQ0TCd5oO5GAEVKKNCPUIJQByHPDdcIHcm+H2inS
nbUxzcQkKS4rxt2sP0z6Y8+/lvBuBsw6Mczl2B5Q+sL3bsJ/9hWmYHslENjo3dfDKfQwLXbbOek4
YnzJpDjkDpGgJSkuDbK1qTNvMWUPXdlcOJ0vZB1qmsL1gUAAtBNfgY3OArnMsl0OD2g6/Bj5E0pH
8Hfxpyu7DTp8qhj2UeluuGIEJQmFKL7phvvso7XQKp4W7dMoMNy52Ip4mBSxv8+zt6Y/EEfiyie3
QJhWgoToy1ruNHlr+uzCqAue5QHiYdfgfJTOcoUABS4bVyPMnU7q1+LJnNHZnKyFnr+XXnU0p4+i
pZPHiDJ8g8y9y1zg87IuVclMZ6HMqGVv6IoH5Ix3YSbO4RgGYatNbGYz1u+6MClpc+8ME/lM1XTv
hpPcWQ1FuFPP46ies2/L5ZUf1RUsz8KHvYyu0HjrhlFXy2GMACAtUF24ifqoPnYzAwqNBVANhevG
4csc9p9DTGaimH2gASc/UuvLZ1Rd9sLie3QS7j4Oh2/irtBw834oWI82/uycuabjaqGlx5FbioqA
2sk6sDVaZiNIazzi9vJUViH7azpqp++C7Ik/DUjOPiDNsM0UW4pqtpGkM2jpttPwrtGrjLCYQqod
BVqbjFUJndFCvlaxs13qI0YWNsGDg3Y7YVLg4XVZs0jnQX5x5JP3kdBEFXuHmJvQ0BG3T6g6ctuU
mQILLi3aLUsVmEyW0vxRj+iUMJpApVBxeGS1sYlqGWCSWFNat9XH+QCfy1SzuC8jqDEzR46xGdlP
2YADmUduNA1THGtqkujG86oQkFs0wl6ISshzOmjY7jTx4jnd0zCOXDJaA4mPyqm7ZFqU1JQj+7hB
15uSQQQia/mIG2q3K9SWl/ApV0e1+c3VDliwDHbVVthS++FQbYpbtTPmfIUlr9GNIGzIZflqtyzV
ltlR+2YqaZe9lz7YLKJttZGuWE3T2FqdO5bVodpao0Rmf6022dWtV3vtQW24wX6v1K1+wRFGway2
4J7ahw9qM56wIp/VrlyorXnB+txTe3TQ0fyRKoZJbdiRf33Nf3fuavseimcaZg524dq/Nev5VO3p
XRb2MYt7zwpitceHpIr4irHb71nyC7Xtb9Xe31AEANTJ56SYAA04wP9LCShegNDVjs8looRW0QRa
+Eiihcei4gzIXX4UijwYFIPgKRohBktwwBN8xSkkiligsXNcC0UxLE+zYhp6RTcIMAcb3IGTtEoj
w2dKBxaiB5dhAbqzgSRCYAmmEUrGab723bLhrN8FrSIr4JzYzOXFqgS6SBR9IRWHQeiF5Es3XqH8
MQMdfDJm2wSZoiI4XFAOXzEdDYRXqyiPAtwDWPJoKP6Dnixkk9Exu2SKDmkUJ7IM35bpk9fpEO0v
8if0MGjqKX7HkrJESRYrlJzXs/iWKArFVTwKrFlOxIJ3tTmK+74FZhpn0kyyfY4VzyIU2YJKGN4y
S45pGKF89H90UXMQqwt4mIw6Vt0ZngqrtBlTQs044DOx4mhMRdRMoDU4KFw6s9QbW3E3liJwqCL0
0fBD5djpVVOUDmQWElj0IQ4dwa1eXfj6zDxOImNd9cj1K8X7mIr8GRUD5CsaKOXbLQvKR6GEPMUL
NYocmhRD1AMTGYoqahRflAIaTYo4orCXqaMdkM75DRWTZCg6SdiXgutsp6ilTvFLLiBToogm6T0u
inDyQJ3Cv8yTop/YSvnrVBFRk4KcagaX2xJcCjkThS2KoApBhBRRVSm2CnsGDS/Tn3g5J6BXpmKw
CmcaVjXFrFE6oy5TpFahmC0HeMuM5+FQl7ta71w+e/BdpiK9ZpCvRqFfIGCJOiy1Wh90fI43C8dm
TfFitUxPpSLILEnlcG9xVOHRy03wMyp0gE/FndWKQNNB0SZnrsl+YdJKXDfkfPCtLVyQiwUbAaVZ
M/40KsFH/njk4+mUcBj6eExRONzObXJgLv7lN8VH64SoIyXVTqK7Txvzqe3VzBTlHRXuHnAscqHK
kZvCZ2glFHvXIuCq5qLEvgzwO48FwYt2OmChnXagzOvYHh8pwjAuwKP2h43X46Glr4JZ77Js/TIg
UKH4U3jAHjBwUYQgopUdKRduVooebMEIXcUThoosnBVj2AMbCkUd1mysSRkazLbOWERoPC/4wA9T
fJcMvniYDQ1PZ01AfeS/roj6+/RZjKiemCshKIuLU4N5PR9HtCCdtYVz7ijMg5PMFDFZKXayUxRl
hA+tYzhGvIW3Z7/AB4gFRYqiL03FYQr57PLnEIrPBBhhK/xKkziiSgBOQ5GcumI6XUV3qoeAr3hP
PfzO//KfgKCOIkIT0FAHlnOY9EBLIOclifVAS0njuCYlAoosdRVjWijaVCjutGnzDeB4QQd47TDZ
fy31Q82X9t7wEaj48paBsGaKZTVb/bNJRxYwYUJhufWb+Qxq+llsakBYCiM3zNv0s3WdFSfrAcya
3LIPHta42Oo8GMPF2oyaBs7eOZTV0atk8/BeExZCVaCg3Ghe3EcZDn9mn/yB9NtoZTYmFw5A3lER
vTWtZIrwrRXr6yrqt1P876JI4PAvEwwcnCpK2AYXltmbrujhXnHEkyKKmZ3SBq8oY6JYZ6qRrg2g
HukWey+XBaJRdtHGUz3RzjiM7M9h9G3EYq2immv1H45D/dUghj+1091CRT4PupbsC980tvMEIMjn
4imL5zuvRLMaGkW6L/UJeFXx1K0iq1tcgYq0zhVzTQmDXOFC7k66IrIdxWZnitLOwLVrxW37iuAm
l0KdoD4xWFZ8Nw1bARc7ighAv3vFgLuKBq8VF84VZtN7PNP8nmlynPQsV0z3bjbYX4Y2wVfLhm4Y
pl8i5vexV5/TqWKR1ZbQ6C1J2FAVcFFDBL/iqYBv4lWnsbjvFc+OcS7dAO8B/yjaPQd7p39iBo74
oMpAniqt+JySgycXJ2AExj5zeAwB6GtF0pPT/T/knceS5Eq2XX+FH0C0QcMx4SAgQouMSD2BpaiC
1hpf/xb6tRkf+xkHHHOSVrduVmZEAHA/fs7ea1fbaFXXi1Vn3xenOgO8wgmODN15P/9TkY80X181
+uGEWr9fdfuDjII/Q8q/rJr+RPkyV41/itifm+Vo16rwTGwA5uoHSFB+YgksMMPlaFJMjkV6B/fJ
qEi4DFB40xi6zkZ4NVevQf1P18HqP1BWJ0Le1ZZX0w3ylJj6t+jZdOzoOV0dDMHqZYhWV0O6+huG
1emQrp4HjsOwg7BB2KsfQsEYQdQWOnubvUor10VwccY5p/MtiIBJR+ZjuZFp2MFpcYmExSXWgdin
CZIYuRto4k5vuGRYJpLTiGbMGyqYUFWdAFAu+MuFdX52lEqoXmbE0CO6EPcH5TwgjsQ665Xtj12I
Ulh9DKtnJF3dI6yPzaErjrOEeWrIEfmvHY4J2uU8iP6RaeYpFRisjap7VabPqImNJ3l8syOwhaJt
MJIC580zY6/Y0bjN4jnn6IzbRcX2Iq3+F6pMh6i6k7E6Y3jfrLQ9bhnR25CQpS5xM0Jctp3SIDa2
wefZ8oKlZJjQREkmt0KXeRHhoxtpdebMq0enXWB3ZO0pQuC1QZaiby3BsZwh7Mss9HOy8BRlK/UY
YMQz0JVVMJstByXsPhqiN51woHbJ0XXQJ6/2+lDSS8yglme4qYEWeyhn7CcFG/ZageEyLXGkK1Os
f9bovnBRihf8fBcW+pTdDdpvOSonrUFfMlQ1PfoEi1s/fygYnzTFeitXJ1TRzNeejkMKfeali8d3
AwM/4Jc1ubPis05M+lHT6q6yVp9VsTquJqxXFRasYvVigRFwayNie2+LBDm7CrbMYJEl517A2ES4
xtTIdKMyuiuxFbnpKtrj5kbai7DazPDF4e/rQ75ktHS7xKoYL9eY8GNEvRyaXPKrm8OQKO8DLfu9
QbajEwY/UwFrM4M3lfZvWaT8hRqqEIfrGGUGU8jM78ucxnRTaCpN88B5gS2fiTq0aXOv9pZ8zDJI
HWzuBARz9LHeaXIjFBpACAVaWZ5HfH05xk384RF0sHKBQJv5PecZ2m3KHQAjMoCYV12hEoO2yZ4a
Sfbizkyl0SAV5pFiPzqm8sMkSvli6u18juojqauJK0IVg/VUqk/RzBeWBc586ZddtPWxloX6gt3u
YisBqzAIAYROanAdFVq5DYjgL0hHPOiRBAF+WJMU6pSkYDj/27KAyKUZGl7zuQqQx+QqgQ5q4GYh
gyM7s6ITJPt//el//x0HpOk4IUDhAztZjLS5kO1OmzF0sShyHEutej5OCnuFDMWbZhw3fqiO/qCN
s2fGk7JXUOJILfoqmZhis9ULR44b4szx6E6T7vW60pzAjHwVzRJ4oJiTPQoZ4przMxHjyV1mEN2C
25NwQ1IIAzrWamPat2bspGGJ/sxQKnAC4Js78WJPhJwv1Nd5i6kNgBx+LpegJ+AuKdiIYCDFQSmV
lyWZazrX1ud6xt/qMRJIMwTVHLYhL2xxZkxS51w01Nr9MJ/xrHbYYpdDVU/KocMHrkfddJCVGmOQ
eGq0yb70Y1GDVufgoNtxdVDMybPVpH+qzOHUxgVzT5mpNmQnfCEqLJUgWKYTISXXkFGTJJTzkGrS
eejkTWlQWjAR2zaF3jw1Q70fcqbjS1lIbqUIcxvCQaWnIRYEcbouQr/Kh/3SdK6plog1aL1uKpQr
m7CNe2ZzEHBqAbAh1wz4aWAhD4newKhVVFcYvFngIsNGg/ZJ3kIgPEmdIWQFaedLKXZJzbB0gJzF
rhbZZ0qm3y6aG3OnziRpjaclDvTjlCc2cxbrVHXybiqDBIviXjPQu9My+1L7X9XOJPq28kgfpqbU
joKndCkNn9I+AruzUnKi0WAsXr1Kskz+dY4ktxSBsk0pIjbDUNdPAb0Jys1X7JXjvoma14lguF27
RpCZ7VTTeuk/RUs1EEbYMtudXLfWa57JxbmXeYrtnuZ0Ecb3YnqqixDgdxJKJxUGTMX4iXmCcdcB
jLkl+Pg1+6qn7ZXTUaOZDbUVOC4VZrKcDdxfZo5yss/MJ0NZenJDkCFIQ0bMQVC9L2P8Bw+8Wyqc
i1VAD/iFOVc22o9msdbWY/ymkACma9K31JqvIz0/7EfpeU6lH1vSbotdpbsI6TyFufHQqXdkMXoG
+AimW0zT6Mo4dj0qjDOlv3XXrWZuIqbSlnDxDsZGwE3e4Un8Z1SjOkMnNE3Nk1hyHcmV46w/MOms
HUvP8dBG7K7hzi6n2LcXpK9RGH6Feu3rtoZKv8khl6YWwFzZfLaziqx7sO4JcmSMIyyYrUQlXHUI
ihGixAsJV/N7lTfOguRqaLU9VXcSag1y/0L3dJr3OO6YcsaVhJ2t/TIGYsL71nbzAgFigSpzkwSk
9ZbNOt7htFIERM4bXIZGtxZscEzga33yB+CUpJhiz9CspySa7qi0R0dG1F0hbZib64QmV1svjLk4
JAdsRtVizMXeWxfB6qR+DTL52tDnbpP+NusRPd2ljFDE5e+ckX9ajcALdRrfwhZYf7WUv1EyWkwu
OXpExVWJe/lK4Ngk3MREVZBoyLPNQgC40FrkRhuOVzP8hwaxmKK5tC5Hn0JuIpxu2ESmAnyirsgv
EJJPJAX7vzooG1BJwo9M81UEMU6KHmtlNNNhGRadlE9WRTpLUPZJFmPnvo75KB52h0kTC/hWUrAq
E1ZrZTaNq5ygk5Gx38DxxyxSnB/hdNNDm7mWkhwsM90XafPBZaqQICJ1gsbjzbFBopYx7uqseBTa
iguP7dZDBo62piHUtmlGPI8RioppnbIVoK+leO2S0awSjQWeewWEl3ZB1Eu0awqQ1dANa+io6lYd
se5WagXxwWAZjqTyYPQIdOuGuYYURqjAiGfL+gjOFIdvV4tvRWyMdESV15Y7UO2h/rU6zv2gLABC
oiPu0+xPk9aE9LbGsoXl59J/h8WWfMtkgXlhlH4OvH6GE4mHOgGGv0RUNxrLUoIz4Qqrpb89ZHsh
MmUrVMCyYZ0Cb2zWyPqSvp+ozoBHV4266siFOrnRIYqZ/Gf1iAQaziTPmHktRt5PwbB/oxYcghD3
jG6Udda2GsO7rV9mpKl3SwObzRnpxJsbN0rfRJ5VDeU5JRID0hreUXLaFZGkPm0XboQ5qC9IoxDU
Jachka3buDDWgWhh4JnLme/iZlWqatoXxAcjq64NsDfETy+p+eCh2ExCsrHRW9yCBdo8yQa6x5A5
leytxKptLY3Y6r2G2JM3c20lBNjzG1CiiswKoDRgVCKf3LjVPw7GK5brvaar843kQb3J0lPDRDhl
s/o1aDW1ojWdpU93DBS7wrrC5mBpr186oB/JAjnio5IopxmvBbPkaBBWm4eSUB6xlkqg8ukF1xYk
VzuFmfPVBF+A46NFxa0mXMH5X7L/BhnCqsmz7AHo0kJ5e0hz0+0IMBm5Hpr1N2juQiMyp/wDBWKT
5tiqAuC+XDA+DGGX+8kmkqZtD22Y+FGuH03YEGJID7nSA3SKnTpq9099yf6fWX7LGx8CJiglSlEf
eYGJMjubn7tSd2TznFuaZ6Pwh0V81dF9xB+qXnsGp0tURsSmqJ+WirNpVXmnHJL06qUN0XQk0kUY
8g1e9GtITAbCBEC7hfGjzHQTu/Rb0ppDKIZ3ExXBQjc+GaLfIumh4t2GriRknknUJO8XxLx5Wj5M
m/6q0fwZml3evKbZj1yeoOhuCHNphuNQQa+2tdfKMms8x8yLivCm4Iu3I+bgOKoL1Ccg7bME2TOK
ZI0hmXgr+3CX9oGPBoKov/Qkz6k7p0Aha+HwIiXNjXpp0w5rCM27hRCmTdHLjJnbkMVkiz9jXN/C
rOfQFW8qWdlpcXugD3DAc3PuIkae0jYfy/NqotCZZcSwHnheMIDbWBtQHYE1QpdwaSlHp+SpaN8L
63uRO08F7AlwCoB9rAabiJahYgaPtKEB3BHvKES4pxt5a7PqoOtgIR7ZRNFfG+vQ2qBjSISF3MW7
fu62C5lwjpyYn53ojqw96mHMpUsR4Q8JBEVEL+Wr+GtHbjyGywWfqwA1qjK/qGUJ6YQpfrVM5YPT
XQ58ECRPMoPojlHmAqZd066dqnybNUvGbJP5wYjX1IZj1cggJvOvAOG31L0blFAVlZsanU0dfEBF
2kO8zkxyH6c4zE1g1aYP0sXPTP1zKhA6qy2mWbocM+Nkt5eL91DKvsZivmmj7IxrWcJRWW2zb6lP
DmLOTklr73KFB2tA8xqbTwMVagi4W22jybFjBEixvhslSzAoZcVhFnhEPtRTrONnRzSE7QNJAPBx
tojQfupqMtyzBRV2R4BEY4x7oo28UoQHKCxb7IlXurR+hgrMyOdbG0Sfsj2/CKuH74d+aTRUZ2qa
cwRsuxWUeyp9MHAHO+CjTArDfUV2eKVLb5Ld/lVyBKMapKqU7idiyVXd0tQ7u9Y9EwWWGrdAfhLP
NCR0q8w4Un3Xtqwx/dARD64ey0baF0OB0ZbzLdYEqXzJzQP922MHRSjvw31hxBTDjGz7tLvFVMD5
YL1qBXWuHcDhBKjfNfp7Ov8k5G5Ba9gbKuNF0A+B8hw041HWEebO0kc65TQFLfAI4Z0z6DsBAmDm
AKBt5Sg5IXd0csImiYbwJkmC54TYVYA3nYE+GIWTJuZB16gih264yOyOjgCPX5Vf3cTUoKvmdSdX
HNHG7//FyXf7zwzk/1H0+a1ETdCusYj/zR2no54iedAQmoZ9ZP3/P193jGvrd//PMkvUeaWCuEyl
pl2WvIQQttw6QKxVSvc0jUH3cPFp/drkZBJ1ftYqizghmztenmP3ny9n9TziXPzX68H0+F+dkv/2
n//r/18XJs7F/7sL85GVw1f67yZM/sm/TJjqPwzTMHFMMgRfzZbYHP/ThKlgz9QtC1s2mnrNFjqX
+F8mTN3+B8NzRf9vJkzd+oeFt0G2dEPVGEBY/28mTIg4/3abqbqpyWuit2EIoVBC/Z+3WbWE1jI0
UFFV0CubJqCBSY7udkoS81Ip8nNSrifGVB0PddU4Fqm2wBqYPA6WE6WdfdEUKs5MICpYyjTfmZn+
HPPQnMZ+eG/mmuXdXIDkTmRxo8NeNjXRcpdWQ9Yyzd2Rx1lQuMWqmwmzvKr8fBrqBMctuSEfxKJt
5a6LnxXiZlbTDI1HPUMKPsVir9VLyT4zlHvfqiFbMI46ZRmvoJnHoyENA4Rrc3SKWqPAmXHFjZPE
vzfp63TqLO8gazws+bLkNfnTegCeY0BixSYreiQXs/2ny9n70hquUqfcM7qDm6mZ2QQEpIGFLCmZ
ujAonvQseeX4zg/JiBRRO8Np6lCmwOk2y6QIGnrKTO+Ps7KRdoSN6NDkOirZRgTZOa5q6n6GeuMq
cc/nCRKopDwMPKNz2n2ESf+LwPZvqJU/vZZ7dVqdAzvaMZz0MbWc6XvfEb8eswhkql2+WEOOYUaI
V5RnL1VrIdzpf7QObfMcKeCxO4MUODqfVcrkYL6hGCcxh8WSU9w7MVj3Jqs6rhA6lLD+mTpxz0cX
LcalWZUvMZHHDnt0sFGCgVhnlRUTaBsSualI70Lvr6o+v/RF6I/VayfRuOyz4DqIEiGn4LBvfQA8
Sx0DID2QC+y5xlCghy9VJg/SZxosJvKN6gHZ6RBrFkDReNWrVvof4JSImCTpoAzRI40yZoLzFCPX
wPInTEnxBVQ0KLuI51Oo5jmnFzcnL2MTBasPtTC3DYZb+grBYWRUt1PhxQPE1iVKJWIfoUTkjMpD
t5b6Z2OZu1e96T4Wkg0so3mKQ+WRhYQKLRKVZZM5FjsBeHUIcrMYofDBUIE6QoG/5Me0YNoShswF
u2FS3FmfGkYuISrAtWEBB++Foy3jWqOL/SEcf0B9tIewpneQRZy4OPyR0Vq9l9Ci5lHgA+04VKIn
DZWcWLyYI5jJyc2ugY3MhD8GcPRnYSPWDyoQmy17a60QQUGZgWoDh8gEMCrLqCNk2tJAlZaNVopP
kVgCSCOR6L2s+UXR2T6xmZwhVPMeELeuNIjgQ6xjmzJNXyAiYWTJm5WpF16BhPL6QyoOgJ/geHN6
BLm8N5cRjxiJrZFlPtEAIHeijX5FSYrqmDTXAlsyWZKr94WBEj0WdFwgx9qKbpA0cl1rRgIM4bkh
Ij0b2MkmP9F7kFp8y8op3RgxYxtiV5mf40vc6F31USdq4mRzvcsYNmLp7NdDAf6RTDa5dxDXRNML
Y/LfAdQ8Oi8CigxBv4yrduMbuSZp8IU/HEtUQJ9/Vs0/mN1WkvwXky1kfxWw2WrKrrJKeoImaZFf
qhZIhkZlwK+nTpK/NSVKZKOhRM3fpwmMVt9zhoYKxnIqtTslnaddaCGPN9tvmtU9Ds98PDAS+1I4
UXpWhMUYx9R2US0N/w7vp8fLPRPiB3GfWhqICA6LCoJ5qoHyKlRm1CJDZ+ujbRo96nX6ksVNWQaG
AxKo2AV/0Kx1YmtaWQdMt+Fk1RGkR/mlUzadLcuE0kVbyW7O5L4AHWER1ef5oMYRSoS5eCSh11kJ
USuhyscfl+hLem7ZWmnqrdnB8225lWI9NzlURquulGNTOaDPXKMTuJ4XwL6YRmbbjZWEpr2C4aLG
8EsfghAWQWITuUmFNIIqDDBJj5/yCFmqptNWdZDxZHK6ciVW9xgkyhUEwClFE/d0jqNr3ZJbVgl7
OMwAUt1A62unkwGLFCmee35ZHWLKHhW84hnDNzn+SOp22IBfRVs185c7OmL2rjLSH23RT3nFMxmr
JPMWaYuHHXSSVoLYk/NiuKHWQfxAlPmO0aG80aJ1ZEe8pmje2qZxE105TV2G0wOrjxumxAGOMXKI
bL4YZXHLRBH4YU94gLUguCzKNPC1HTQTfWOjZGB/DblULsHT0ElwqxtyTesmvdBWIzYpUq9zm5zU
KYCLAyC20QdaROXSXCo0Ywm7qisqAnsHqcZfW9enUZR4oksENTn+almcE338ZcqWJ0RTBWmEypKf
DipfsO2G0VWUTEQx8iI3zVfzJwYfuSDkclJ+y3k2QCCvrY6Me6lYTDCAVsTCHxFi2fY0qOX4GicB
ZMg1C5ADOrsw4Rx5LxNXHabMuVOknI2YviPefwPAzZ3CEeZlSPhajp9sNOKfjlOM2qLDbszILeZM
R2Yge1NH2Aox2zOauyLb6RVKSdzkio2ztYijlZ1Ay6szqzXoXf9TgN6jc6Uzd0KpUVnN17KQMgHy
dpuG5lfYKaZvrZoY0o/I4iaitKoG+m2rSI2x9zY3i9JtOGEM5UDWahOuhityFFZRotmK+tiMbzrC
iqdFvLDUMuOu+V3ZYGNv1nlWddOIwMrTr+LADwqI29dMWY0xQqRrXDhcJXKN1SzIvahqSGzNcbHa
SHdcMj6Z1VGauemwSmi75a86Z2eUU2y0qidSC+9vxyKUKMQ/xrRZ9YZc8NRsQbg2+DKrKpyPQ42Q
tQUBicMcMuGK6RUKjmWCmCDzA4cXULiIpgE4nLS/HMsRmub9SAJf7NAFJ154mJ5p1isb3jvkMkFe
mrl2X+GSJfZvDyvVLXJchkoTf3eZ/FkOmBMbEFO3eKkPkClRqveUaG3108fMlKyGNIqiG78LpCeO
NBNlF/HkN/L0K9eGjYBNma9EyHLrdgOhnSFe2CViwp1V8pZoFnA8U8oDtFzCBuU/qFPwYiD7sRuW
wu37ajwTyhE7BiLrtggvUqVjglORGrtN2RTYo4xrZSD/XbhNJMjMZ9ipbxn9QgQAzIszJux0DIzn
mYByHCe3qEi+0KuF7iuiD1J2uSEX1fSGWE3wBXWflt38DgOq+cBa45yArm9QTTGmYvCexzgrYhV2
ud2RNF5InQsdnSBeWyasYWwR+JOPQUowwRMA6GDAmSgxohFkAQml7AHHKTD+LhySIXNd6Ca9TGGb
Q5JkgEROEBOIumVLm0k5graQxuxRmv2lllbhkgRZeqb1BAc6cSL2G9sAr7+6O0JCyjUaB4ptPenm
OuNuv1sev09WoIFn+DWw7zMiAUX7JEkjQ0+oiytlbiJzjow+6/4Zm0Q0/1T52TCuZXb7TvTvJPsS
0fvY3JZcdjSWjThhnu4U7EhkEKGaMzZ6/TVQ5pQNHkL1pwppakVk73lj9lur+1HBPQS9wtFyX1FJ
rkt1eGf0ggkVgP3Vc1hHBFskOT8AwmOIwruxbksktpKGATokkiO9N5hTOnnZAxQ5M/QFbjnvrNHY
R+mwHW0iS9dQrQshlzI/A6oq77bjyWacjzc2I5296zGTHFv4VsMMN28QvqHWflfjbE2+urkm2c52
wZp6sYn9Ahq7qXySeTMFWyv8TnoWLuVTsqg72yfbIMwX/19ZfmMjr+1hVyvXGtF2RW0/3Xr0TUNN
km3sNCZTRmKCuwpvfP5SDCEir4Y4oMGxc5L53gadCjQ3HFOK7lwpn0mtW4Tpuc8kxtGdQ9rirlEv
Y8NAB0J/ys68bg/xZspfrF44K6BBWO/FqvNmwk2OeF39ReJAua7eY8SAmtl4dhHtIOHolDcZScD8
sGMuDbvSwKkJs7foln28UFRQ5EWYrgRSsUJWnCSYN6Z0ixPqn/lR31UQpTf9L8lUNW623k1+qoSU
FrLXxm28bMIeE4GTRR4GzSUE/g2fzVUtn2TKLkErQML8HlUZNilWppfA9pA4U/VpgMSw99gbvrJ1
nehPBZ8mrfA7SBRKlazftliWzQ0Y6YlhBwzy5CSeincQBPBsRgmH8jVEZQ3xNqaQK7YlIYbybsAI
1LiRfEH7ThBQoqNw9ZP9aB5TYyBfaT+wZreeyIUvWXusJ5vydcgoIs+EvbJzbjp0fJW+Cajf5Ole
RtdxPmt03mLruUwO+QhlASd0QWSl2wA4LvjwHUM6UxC0JuZRWvRY7d7yL26WBuHli1E9s7Q2mR9l
PiT5Ot1pza6KXMwr7O/wRQ5ZFKylYthxkvU1vBLpqWeyQ7jJ4ovlKmeHJdwmrRuq24ZtGipQ/RvG
zAj/JEj6iDQlXXJmhuNGEo57zhKAefcxRAa3yzE3O2pNgrG3RF5DxIsKrsWbBAEUTAtO9Zd6EEQU
PLLbcM1o5X6wsMbGhtYv2A4GdMDrWSTC2QnEkUwSw9jVcAItn7xrMvNq2cG5ALufldfGuiJcxlXB
NlH5tFz9iXb2WJOQSP7F5E02zoldCy8Hj3+yM9EGLzsSlFdZFc6UGcvJwUBRS4g0d9KobAPlIFss
VZxf6mWX1z9j+Zt8VNcy3iGERHs5MB3c6C80MEEx8YygJtvhWQWkWQQkm7LowFc95vZDziDPLbtQ
Dt1UPXBb1e13qmzHEXP3b8WOzdohnuLsoZGckxZ/cXM18/qqlvadxukmVw/cddBsdXkiGnWXZg9V
2WYq4o5NdyPpEUcqeRxkatecjXzuPx7RqHvnPkNfi+9m8gMCzQAd5ceguOUFc0Ldl3g1xXFc9nR6
mSgSyhxDUZoe+YVhccmpKX0sTEnpnpOAbBx7gwPhNp3xREKn3zK4ta/GT4zKwtzgtWBOR4FDJ9rn
TLvGgCDCajyoKCZuU+0u1q8s8B8hThW8V0jT2fu/gvAM8E3kXrnKRe4EMaHKzD8INaP4w/dLao12
y6ZL+EoidUPczIGBQ8INZrkWjXcmnys03wsLhCEOzuJJOuCBAP9v9l885xqUjcmL2oPGYJYsebAV
Pblhe0LSkF9gpE0XQBvIkK6QtGM0hapT/HT5HTEnqCQ1ujbKaR7curg1oVth7wXSQd3zTusk/sva
Ub7mVPiNL1O4ojIGTgKmaXR5gQTJSC18cpfMCsHVj/dhezKLSxe789fM2JNBAXMNgdOBxX1qn/Dv
oqggIzW2ZbxSPkWGbSBTdcoLb41riyZQMvDbu7XpjxN1ycnsT2O5LaujORH9zW0vvZA6Q1ONwpVU
IshCsu3NxlNsEV3h1xmakRsR5UXISP1gC2o0P0cWvUmrY6VuLL/coNe7h8CWhCvNfjFsF0ZzlEeL
z/yFpz+UHhWveA4uc4eEQDpbGKJJq8pdC8Uqi0WxNdVDqh0WmyCCV1vsedzN7qQqkLl36RZjmF3C
PUQGeBylu8JaHcV37p86IUdRumUJVen0YDqlqs/CcvFdIBYS+/a147NUXWIkdXUrsx9E27bwMjyL
YCv6EzsEDyl9iBRgZocj6qDTq/+QzUv6WWtMTpiCMfBxERuOSBeBoGBNciX5kddY9bY928oMuYEU
MRp6kscFQeCGdnVhSWUt24wc1gLX2Gntkf/KHlZ0xXhlFj6dtZY9BnNwrvigx0ZpE4yHlOIKC0fp
4vWmcZLpOx6NGSiPQbYwTx5NI6djdUd68Kn+NSmeig0RteVwzrtrdLUVp6GpRcnrKJLDI0UlUZFY
yRPMydbyc/u3m8lVemDjsUsPhhHtpBQiEa7tN3DtiEc2AsultlMWF3X0fEZJYTGzW4iJXd+7JF2n
zqMqapU9O/fc+mReGoaXDFDgfT7efHIVsfHZdSMUFLdG9tER5Np2RB6tlyjUN3OGzTlV92JyoLab
lxnxLcm8tZd7CW+a/CXKFOmtXrwqIDcbWsxxkQ5ReEz0vwOIXsAK2W42fHBRrfJURF6pPFGhU+y6
VfgT61seMwlit0RaA6GkiHKDB3tPy77ceTSCOYPTu4mQEbhWd5DlnVyiloPLfIxRyAbncfiqce5n
e6Q2TMrbtyQ9EZ4kIQ/BVyiu6VsgP7ldz0Po9cu+AItJxP1lPVaaiHjMHapO6oCBuHFtK0lnWdlL
/aGZWT63WvICe4jwSaJhph8exQrddGlDe/XN5EJUp1Z505spjnrtKM98FlODLg3s5csafN5CC1zf
kEKM6vAND0bj6cKT2SJb2LFaa/Ym1J7LdB/Q32p8llw18Nix2b3H4UWR/Dg86zDcG4QuPm+pb3w0
/RQ0Jb8Cgr3OE+BFqMEDFtIzdg4aKBAKF0LD9gZOKFJDrTOSCBKZO/1FaZ1vWn7awrnfyX7Yc2Ub
gB51PQInIIQbhf4XwK9T9kwXhtWJ54aNlieECkFRfjTTdorxEs7nSr1TxZIj/ZDCk8Gf6EX00OSN
nYLzpH8zw/13IzhsOsM1GiegRexddLmj9JqV+8G4muJU6bv6Uw4f2CSIPidgloBQpX1E/PL0umgv
qnEJaTeweNE5xV90IIeSdgzl2o9Sn7FkmfaF8oraJFvlKxtzxMTrxsMV/5H4E7IS139UVlRl358r
X/+kPMHBogwQGbAzH8iAwvVunJLlqHVED54LDo8E+kiXnFM5Tc3qWOqHSAeRRz+HllZ4ysD78Sln
XqI8JND9ml+XHveIMb8N1EbdYZa83PRpsKPJZoY22s5ioAhwMFUwidbwQv+zhGpwGrLgEbOyQVlF
Bw6VoRfln1HnFXwb+wmZaUi88Ip/odmCkIEPQVFeDfuMkRiNM/fxgBgH98Jq4u8LYip2OoyXV50s
CZ3DBas0bK53Klu+ixeT39mhm8FRZJJTNhziaXTYEs2s9XpXcB/4FwgELuqrTg/2NGDDJlt51/xQ
dE7K/LeO+4oKUv8ueGbQm1E62rTNMnriSyuD7GkAh0EZ0a8yzBMaToAxsmeMqNzjor3HX2S1aggA
63uw7+8Q42JgkK/ROz8MoXTncXuYXwypqQTllHynzfwiv9J4PiDOp0fHnpgE1/oCRBOxBMY9Z6L7
acCdczN3fiFcGzsaGvnQ4ZBRbquKsBD8odh9yqPUMBiwJk6Cd4U1ZFFQgJA2FSL5sYCglD3MQwJQ
hV4CtUQREbd7DTdD5/VdTK3VwMGRhMcnFgHmIcIBg5ILo63ZzG12LrKK5Z78l3Yf5oyZOSD26D2B
h6wgDRNKm/5C/QVES8Emg25+Y57hf1bv2vgIlj26EC6erXv3afKV3+ydvBOkmep5hSe8zsphSX2K
p0JgonLAoHGOY8XIJY8Cn2M42RPDexLfk49AAJLDArPmxI+EDMPzyznUkHjhgCwxdd9YgZDQfgie
qtF3luoefRqKac1mrQGG4LY1kNLrUJ/txyLWlyQId1bdubqNISIUteU8n2yS4WENbyX9RmS0xAH9
7VN7SzITZnqsZ/2LMiT+q6b92FPHvcaid4FvhbxA2aES3USk2SN61a9ivi/xNsKvuLQfDeMJ+Zxw
R0XuFFyJ9oKzAbrC0Yu/Al5mRfeq7shIE4FTcGZLLCSHBrMMFFl7V576TY+yoJWGUy2aS4DYB5YE
XNMQGaBTC6+fPmCNUMzB+5+V796+jKP1XC/DseSsGqBRlchoPdUUGqjfKFSJS36Sh+hJM3l8oHQ8
4ktQ9U4nUqB8y/NEJp+lBEdjOdoxsqFygG2anMI6uSqN2AxGfzKm5q5lTt0ne4PFGmsOQiIiRgkb
o3XJwd8vL6AsgdmH013uUgthkmtbVrfHKDK2sDYReyReTUVpFLR1mjStPI0QFCKQewLyWgLLpntn
A8TJ6uAe5/krGbRsA4YEJOmjy4KCIsdGlBJSbFN2NybzBaYdHapKKE9ksPTw3wcDeB8ad5M5bCjl
52oZ01OtU9GMqowGKlGrLVb7v2qlWb6NRcX8RfmJgkUF9TXACFcITbDi6bcSOaFx/a3scagm0Us3
o06aFXRixfwZ6mzqpNyAFSX8hIUHeRErTv2ZdYxmWAupYtVqX9O/pM2/lj9mfkTAqUjaSxJX6g6A
hMR9Pyw+YyePBp9xJJ3C9LSZeNFyrpjxxH8GI2XRNJIXLAMGHMeIvURFYKrmD1MNb6H0t0nqF4sU
kUg7FlV/7vp3Q8tvfU/QQrkQA0JnUh5qdUuiwE0BSUFMlrylTsTuHBWS36cgPPQl0TjyMG3tCvtQ
5SbNxUBhvGwSwKAHHD9ji2W+Bi1JeBF43AGvaR3dgqGzPWtAgJ0EbeLkNrUwZI9aTNBg0p8xB95n
8kkwJOv/RohMV4tKG6GQBTrGQFfQHmnTl0yjYuowWnX1CKrDSHdLbf1Jo0pDEIT8qM9C5qUjdj3c
wESGKU6K2tAp/4O9M+mNHUmv6H/pPQucgkEuvMk5UymlhtT0NoRGznOQQfLX+7DsBhoGDNj73tSi
Xr2SlGIwIu5377k5CYo5p0WjRkFtStwvMUckV3KCtYLW3Zv4YCJ3Y7bBo9TBkSHCxN26OA6upEkm
jonKdJjfGR5xT5wmblptwWl8OPV2+mrJive1YRarlJo93FuMDewC+iXIqqtY0rk0edHU47R3c/Be
O+KrUDib4L45622bpefAQfc2GMyRR0MCLUFIuKHzx8rET16WSFfI7gxt6j9z4rKFYMZntluxvOz+
0NTDg+MCQO1DFzGXoauxgFiW85pjfwogFUXqAouY/kbf0hOMfQKCH3p2GVOQSfUHkH20ar/DZBVn
Lxi1nxNQu9p3idxMkhDTONNUF4N1mXBiNlWA2ld1L36Gubmq2DEQS2tVxKfG69jPDR5n7b9on9tC
0LLMml68az8+ho75aSacJoAuN7AKjpnSXIMERZMMeHZlbsybGFzJSnrWc3TvAVBclWPGWYMkVWij
2MaAi4hImTe+MAogGnO9C9V4FVmINlxM33lL5bZQ2Sn16S/MLDltwGB+Z7lV7uTY0E7QxbthmOpd
W+WcCXo0gtI3xJqh/XOoW5/zYshNxnqTvvA3JgOYnSW3kxrPRa9s8s55udN6PIvlZ5dj+2cuQIC2
KXtx1XH5YJvLhoLkkHgaQcpGAZt9RWLI1mmy6VWzsWNpw7effiHtYq3LcnZmpsqeLrHRyZGxAh9W
iFPBYP4w8ULxsKWT3C/+dMazXQGWaNJfyJZHC48xyO6mWANigItDE1Qc5VCFhnTfTRFMCY7JbXpx
C5vIceQRO5mZoXcVzxgheCCUNX2Tw72fT5dxQGTKKLfTbNxJLv2D82Al+YtRepc8D2LSLkg04cS3
NFAh7gTp0YuINCtr+sRSv9fkoPjJzDsxREgpU3Ynu/HXlewcxLnJt3ePYk5vWgkCjkR7syuN4s1L
EAoY6YeT9wLhhj540GQjR/06400SL9yKjNiwwypceQONu7GNWiwldIT+PswxmsbxogPJBMAlJySK
U0FHG/dUlbyF6UjGa6ZTwaw4WQe3VWiGnMe6ltwvj5DXws3QeXIu/Qx9hwg5cNQeJgc91EXNwSKm
4XzTkPHOajoumAzFIn4DBcpb2yJnbdbt8zxVe2X6K3PMngxnou48QdilRZbVLnzeqvlMeSl7oO3p
C1k35FhNk6AS9SmaypeuouPDR6bpXWi6MZub61E1OiEcQY2+8z0GGo6VAF2sUN5FujUb4oF2O9EG
GdtPRmD8URxebW7dIUcC8r10FPlQIzL3pWrVRTvWe6z6DyGLU0r8Q4ychwp3gQmvHd9Nz+B+Dtp5
bQUKcBuTiWjA6vmjn+4XtivQyE09ln/ImxH847Kg0+6+LVGoskaB9qif40x8f/hmCUp2YkplvZcx
nJAgg7uU1tnrmHHlJwG3KQeXriEOajmAN4zAXLa9qtljTRcHcM8T7cdWA8USF1RilvlZJ+qNLWSG
0Vx9FkPwHNmNcepxTCq6zM0KRzHwC5aMybTZFZHP8D0+EgPyodOBqQ2G8kwDhNwG05/eltVWOIi4
QrSHXlNMJnySrrOxcSorO45e8FnSAnNgeFslUJEr3X5NoVa8uQfu0OkTc8gHPUVfMovIi+Toe5RY
Q8pZuL5KeqvSmb+KeCBhUbWbIs77o+VGL62VkfMaQtQgl5AS2Le7mkDjuhguGRvGEjFlSjizB0y+
IOxVf406PLYVxie7QccqouFOFl2/L1k+dIO0R0mIo03a5t4q1f1s2xvb5osKxzb2ERQkLBHQqZj2
Rd2k4GNZh4R7UtH6XD5mqKK9HA9DGEMdpkqKUnjcLqyvyYU5H5rc5L0/YWkA4Hf2qq1fo2j+wVJh
M2BhYIGvysf9PzVZs26I7VO3y6dv4fzJFVOPJn/CPYNEkmFoIsr+UYyuS2hUI+tNu1ZUUBJoTd8x
dD/npvzWAtRdzU/SrAfJONAkikvyUeCnlYBcVOykh0KE9sbzx2sQMZZStf2pYytewb38aDAXbbsK
obqb9NafAZF2HVpuV4SM0Hm7jWHibetyGhiflC/wCJ2DLdqr2wzRbjSqO/A07JPNl1lmw5ZtXq/x
DL66dKlTLcioxEqhilqqvylI9zVsaQdRtsZK6xKcApbB5bzG3AYoaDoT714Qio0RPvf+TRX5v2GU
P87NeJatj+kENMiadOrGiLsbS4Llz+Z+GfSqeT3Ecu+iNOcMXhwR/cnL74L253wsjlHzHHdVvDS6
j1s7r3EGGi8yQ7M0SVaw1bJt48zFAm17/p66ArEGB5f2SH/ReKgCuE3E6uit1BpfSclwDq90tM8/
3d4rNjopD1GSGCBzKFU2nQ+fe69tWAnID9auQ1U5S9XXjFD0LtJljZP4LbAaIGVj9F0vKFAvckwG
iC5dSoh9FMTcTGfhW9FmzjgtOSq4D/3+XgaRxSzkzZ1ya8tglJulG776tXfXKBO9IqVzInj2S+TW
VqlP8RD0PTeZpHuZY0GQd7rQIIpGaoO7GGmk9syUDs2DIwRP5Kjewa7zXYTQgVLGf11jDQcpmu1U
ozc57TOwt3Nble9ZIi/ai89Yk74bQ201vOW8vFElamzjopREYnhRfQUokiDLGDVvjs9pcs5stc69
t1oM+HkYmoIYh7vJDX2MSUSIga3bSCMIVoQvIpcYu4wbby35uDqWXtrqAhcixPmSmi8HmzQn4ZT1
Dlesjt/1/GYBRdh2IWavOnuJS+p9C+gIJgM+KZj/K7Pj0OscG7Fs8ZWZkz4EnYufck2fF4xZTq5Z
SVW0HZEeMub5Orcj6NSAlHPN5Tkl6QwAZSsSu2dIW+O5BhBOxQZ5ymzam73z1E/DvpiJaHUALfng
m6dp7J7rQp5imyubchkWFXa3o43DIfsAcNrcukb9CjRgbWOt4oGgQcyKJggAdCHWhJuFyXClbfyb
pslDBi3T1qgQg+qRG7TWXCaCBLrZ6Owdq9wMaZreQRFlr4rbbWEwhhHOdBqMvj37mqC/lEa4mV0P
+z4GGcXOsOna8Us1MtxjA6aBJwyY0hR1dyMWpBveJkolIFx7RVeeQkmcvbRpa2jzj3mog41DnC4z
wqPpDWJnWiVietFSdE88ck3q0Ni7sWhvptHodnMbngnvNhdQOVwrHIAovoj7G3gPUcX9bExvTAra
M1PKm0yVj241H4XR1Vt3atamoSlH1flyD7/tLBB4fHsfGA/pAO+wmcc9tA5HG2rdeVW941q7K3Um
z6S/UICz7N7t0/JWo9L5QXGXJWZ3oq8cQ5an0VQqsYcEdzaaODo1PaM23/uiTCcC9NvqQzpRF2Rx
C4lFkB4ERScIFTPQM4CGY8SBO+aVvq4dAJ3F2B0GpwnW0egSnOwR2myqQR7jgLtWGifmCUtanz9H
dU/B0phytRNzfvD8AWhdGh9AbrJh1u4jdAZ9wHZM9mJwiFKXxq0TTcHOD5Al8oT7DwleYAGmOJgO
vs7KxjaVzlmOndjeVoG8hA4Tfgbhe5pap0u9PN8Nr6W2IlHI+7rZdgNHRTNMuWzZzv7vL1GOQbsT
CeNILo/OrsjOhuPOyK8pSbsFqNl15bjPO+uPruGy113zq0K6vUrOspFmW0pFMeysGkZikldQCWbm
WLDLE1YlLyvbW1Ax/E0mOrjJzHY7mB0Qi2I8ZRPw8VK2R96VzY3XB5toaewtAUJuallz1MlldvAG
/6MJYT4PY0qdJ3ClRkfdukoTsZ4tqdiZ9XCW9nCIvJL7iVGgCMKpxZltI8qo6ugM2YdfIN9mFvlS
kzYCk/4TYyGTVVV4F4mZUWQG6ciuUlwYYPxdAFfE0uOjTpfC6OU+NiwW3ElBtwibP8YCRZwAreBP
nDiP2CHBc008V8NmXOKTtBXCWxR1WW4pBcfAC3tsU46M0bzElVeBfFDIACq+qz66nuyIDvdeb3gf
noMcUdruh4MdoWjxjJFI1xefsM9NHZHFjtD5Bitzb4a8w7EG3mtXIS/lxcQUmcZe+JUWzDnbPeQd
uF89+/y7xLlOozk8JeV4wKfPqZVgPkun+ZXEg9pO/to40g+uOpgFBGcnVZ+eEbwGBTphbvvAUl16
JxvnS2OjzTSEJdeUN2KMAJZELrbq5MSHiL+gqfxV4+trW8K/xoB16TEJmFGKn0Tpt7aZyq0tEyim
roTtBcc746yC16hadW12HsJsWlkj4zzXmX89n3Q7efgMvZGDU9VXv3HIFXHipbeLuqObGK9u50I3
x0kIbMXfzvRDrxpCyOvQxv8/BP1BtRRFkJt3OPuvHa86BR5n4jZDECP8BlrMPdWkM/e5jppDwtE9
9iRAS77hcJ71JXXxJ0nZfnUxfwbnCJ0jpWfVj8uYuA0hTNsyy01XujuZMdM2kUCizqZBHqU50ks8
MpQ3XJDb1ezcSDehHa4o4JYGTEjSkZhWaJEUtjuYYnJmymsnihE6VmEFJXFmau0F1XDxo5ERCoPV
1uXRCkK0jTLkcRT5axfmh56Ms9kDDyEMt8kNJgS0GdzPBs4ziKWvHloFRy3v4BO/s2J2bo+5GBV/
4SHxPoS5fGhVDSksCs9m0f9QmJof4V42xPyMcOKyEnaXQIfThfIjwPihSX5KoptOOTWNHuIhxhVK
YirOaYj9tDtCkenPedPsmh7gS4BjEshwc2iM+hj5SuxcQ/L0YT3LSjzdnRcfFdKeZDw4+31zEEvr
QWPm89YrfHs1hz7cK64nVGTOOxHR75NoFwUDNMJWNXPD2DBfhd44n8rop+8ojGcz21sUXKxk6S3e
Q7M8CO6pdl6JQx4zj5SgXsvU45mV+mGwxmuZzNFD4A8P/K9xCVt2xACve2Xfj649KnkouWT0mzKI
wj15AWgTSwtNPjIb9eNxZpZh0uFhhvm+7nhJKDM5ttMAf5c2QZWU95KaZqQeaoVk/xYQemW4HlFK
4zLFa0KDhkm3e9UxenmGyZFrXO1u5lS121SjF4QtRB1ZY4EjOMDZkAAxwwTqB4AfWVhIBqoOEgmd
hKjaR9zzmJpDTXWu4wKrhp47K64aprNtbA6TfhXgJLD2lBx42EXYJcKEg4NoeTASguKD1I8p9PZV
Kc3HuuGirpLxxqg7YO0Y6sp87KjrgG5FXOjQhWKlqon+mKp4bGXoIj9iXhXT+CoLa9ozOjCfjcH0
FrYF7d1JO+89B97MzBQATilxDwMzMAT27kjvK7YL+qPxoobhv6v5KPX7v1bz0Yz3v4fCzsnPV6x+
yk79JP+j0o+/9/PRqf/4Bxkvx7bo1BOmJy0Hdvc/k2HBX+TCfEJZri3pobedf0mGyb8IAwjXdAPP
Z6eXBLb+u6CPbBhqAfKfh1kabqIr/z8FfQHlgMCapqgqj9//8Q9pWp7lmaaPR5mvQw/YUt/3LwHE
3tSBZ7YNr54lCEq8prvppbNzmdsGVfkwINVwX1f9bqqdbutiqSpEQc2DwEOvXC6I3VjBWrXX/kzS
AffnFOAY0ihjZi0RsmusEA6aUWo1GCknCp8qmGrZjGKpos8kLw9BP2ypDecmAe02cnipFp64BB4D
UMoncbuxv4EMNnxXHKJgdrCpeKeyKF5HweEoHTKyGDOHIk4+q1noW6Nh0gF8UB6ADpc5Fgv4Zgs2
yM4eUrzxBMstsr+uj+Nm8B+jovoFIMd0fcalOHT3bslBZiwAiHSzwUiKkohjPxifTY6YLhUGGlse
6xS8pieFx8SDK6qP+upkeg/CwL1MDZpfnHEptKrxPjgZRoUMYi5wHkvjOHCQLCsDwSHouSiFy63X
YCi0qo2DMMiOl+N4O0HAyaPRWv874Pl/XsuCRfS/r2VcA99EPFm2fzd/LqvDWv7Gf61ix/zL8pwl
xSl8k2SmYH3/d8mm95dn+dIPPCKbwhIeK+if+U7/L9a15QXCFpbruT4L/J+rWPzlLis7cFzfWpad
9f9ZxRbfS/A/FrJYJEbbRHLhC5mOv/z5vyzkWY9R7TUu8ypkF3BvjrGx1UAtn6EKjAw1rmEnbfAg
tVgmAxwJpgOpbKyxqjHL4vFVgU2+g9oG2TYEz8fBYaaBh9ZOqN/xJmvXhdQs8hPheGSjC2gQZcyD
kkJM59aLoxCcX7ehEAOOzKSwTtnyvnWMg5IJ932iE2kdqNv2jSmrhwS9CGz0TIQ05aIorACildge
URW6YTwaYQcyVEjMOyBg2wjXGzT7V+OJSSS+rExyNndNopJcOtbgjtjY64h4HbFRfk/HQBnjYcya
o2I86g1zv1T6/riCIaKBYSy0yu8qt5bJUn0og/wW2Wgp7KHuC+dpxNDdm9XVU8GDZ6mXhGYPy4op
nEhDqFrhXT1Pb3yew1oZLUj+JnlOOYrhvqFsaZhWI+CX7dKvGdn1DswnNE1mR5u8xRT9dxGQaWQO
UQ/3Pu+ji+3Th+OQgOMdgJ6F2F6l5VsXV+9+WtPObQzrWCJW2HPH5NUc3oaa/o6SkH4bgaNzAm8X
h1jNxNhgigSoXvX2qZQ/rr+N5jgGY89Urx8P1Pm8FIylVowxVsggLjkz3W44YFz7uskPpMq5PTc4
1wpeRWPZflth+DQa5a9Db97y6v4kp/8xddP3hMy87eOjDE0Y0OFIRtKEM9F2Q0Ynn8RJN5DW0hNj
IxggqMqMfCAaEXDgWjliJ1YA61KDNj6cH6ZPMsehGWqomB7MI4xfEzpbI2CXtGgqmQVwKi+ieY+n
c+awDqzIu6UMgjR8t1jOzKHYZ/Z47NPZOcaTwjdu0RA1crc5VFHE9wWWBrYQY0wtCT/ThmsfiJZ1
K5te7TtZI0QH/kGpwt7oCiHK9+W911BUo+bsfXDm+cREirxR1e6hTUHm58daqxl0suG/TtP8WQpk
MGWVoGdLeGeQ5ey1a9cTmx4gTEGryLYVdLkq4Y7rVIIJyU313J4jXBt1UWJC8QZcK6l61fP4lZra
uBQFO17hUuczzjZSz5y3j27Y/3HTu2YeibMghlQIUjwfAXO/cmJHtku5S0ZisEHfvhWqeFuMNo1J
jSqjWg6WI0nGInyd2zbYmFPTbkozPhUPDSDDk8sABd9POz/WU3WIfMjGrp5KGNBmeucM9kNl6q0M
i0dL6xcbMS4dEmc720tzn5LVLgtpNIlH7IRe5Zyteji3TfVr6/4JnTjbzAmzJceD3ZF5+ixjPO3a
808OU7ldkoiTIfzyiCSYIHAeDe0mdyAhdvEornFKK0wewjjOwKVQv8Sokg6EsuQV5csc8Gce9P/1
DwWnARqvj3fdxQXSY/myy+pZlfFLD3MoxItiTc5vX9TPVpT85GFW7NNBNH8zV+o08Le+hoKTmSBK
i5aEF+niP6qKTrr9m5gIOJ9cYU/MnysrVodG70Oe+VU7krpzR7XJPecy195T4GvK1HuiAmlZbL1Z
MMcuF6wiY44OwCpS9aUKog9DdJvOHM+zBYU6zs2PvhnWBJDrbfOddoTHdUXCMYIxLGJb3yWEpbpa
vIR9+ym96aUnycuXyU7SV9EJlMDRJakQ8vZwlPWJR9epuKcrOx5PdZxf6ine1UR61zTfwpA3wkPB
1gSypcBHjl61DvHq5xR+ruocYD5JyYGap+wsfVh2I9rcWPbGpseRFwT9hTjnx5CEUIhWwloyhkmM
rDGAgRHFNbaTPw4atqrUr4ZBzBssO5KntDTnpTJx+03szDdEb2/tKMKH7+OrY+baL1cjZqQkvTAJ
OfjsnfRrTgOMbWWs4BuTf7NcE8kFLc5VA5WHRIyMzZibDGUTeiEmFe6LPnj3kTTXMqN5JqX2ZTsh
da7cIboHyzStOwfWMg4a1LUIw1iUDFx/XdpEqHN964DChTOgUKfAzkekU61GgoyEv67AS4JgrI5h
1PJX/fRCsRlaxIxtfsAFmTiQU0MD54Ktit8xsa+hg0FyjAjNE25wwk/XxPHVDjZAa96ZqshxrAYY
ZAgcHjqJP7foHww7Sq9Gn5/pbCLJ6HYMTGQ4wyOigmCIDWw8tth1tXyph4KKV4XpDPHowSIZx3nU
gOdjYKquqvv+J9I1p/Vco0n3jgUNVeIoShgrTLZ6NwZO+EOTYcMSX2iGzaaqOhR7ElKSMhPus2oD
XfFa12SzAIWDtZHAdR3nbbLEQ98xRUx0/aD69tljelotpwUamJqxOBnJmK59F6LswFsCZrB5VA5/
7mqWoA/4XsXBK8QZQ6l7zQ/M2hzO7mR+NVl78PjhD4gMCeUd1a4P2s+oh8wZ32B9wf3jfHgROn1W
mK9IP++1guQ6BI9eAXSrCEA2f6eg3I7JID59bDVOSvecH0OIANlcbycmtm18LwBWXQpIg1ZUXLBl
rBHlVqXmDP93WLSpMaLWsFi5sfd4Mn0g33bMcAJyRBzLh9ieL4LGQBCg8jDW16lFMMXREq77wFv8
OQRDA4US44wjEyLJzKb0nXA9wBZoWregoBYlzyn0FblMnBi47sA1EbmLj15CWDRyhm0845+hPNgY
6rvURYCc70SbWIwBCch5wzRi5SPawXx552g6LOPMpqVWp9saPIVXddWxm/qDH7cPSi07bBS/Vg35
zoDbkoXOFYVEtxV4HpetZ6ke0ZGjKVmPARTa80Pk0W+YWY61hcIMyc8pltw+FUeivbMmWgnJmq11
h8IBxuRqtNbV7QYCsJDmSr/ejcr8pOPou50bEFTDve1V36DATxEjs02DTypI2osx148VWJwNwbSe
Du591oD0z3JPHaOsvi/5daShOliKQpo8btb20NsHIY2bdGCaw0fbHcqQptDS3zaUDZF5JpvsWB7H
29ZVLBvewgxp2NCLjU3SepbPTIUl0+T4N2gp7p2xemHFj97rcNgUZvoD3YEzoW+kvNv7x2hCT4VJ
S1oUbQ7TpOUCSqqaez8xyIv5Ojy4aUJw0dlNfrd1TIyqOhA7L2x4WgUnQUOn14vocGKOlnuGrkBv
TnRh06NQj6qmlYwmdw9KA+OJneISisF5EScElU1+Vynsmq2hSU5J5phVQzmYfi+TgO+urp4d+gQx
Ki1nKzyCxlAB0k2N76pkxtfJ5x7CddpWPGXU6KqXyPbxPacZ3eedJD3hbvoGYikFqc+M7IxVq+Wv
V5pweON4N0qCh0udpKBSfo6zCkgZTwn3fzSsS//cJ/W1E9V7h8si58AjxvpJlwl4dPudNqOSogL9
M5en2FNylfdmTUIk+RZyjOlsCxQHXRZIk1KlFqXTW40t7ZhWX7BncxpPKc4zeX5p/unOeYEBq+YQ
gz3rpKvpBkJssGDvoUtF8c4dyHl0ZmkhDUIGa+tNatJpOVqIdnX42tuYJOuEOShTkmtuOIQxSj3s
SQ74y57kAasduB/MWW9tglFTQlJSoRx5p96B4DXgv3Sm/gPmLWjjq+lCX2CszGBtxPQbCrLb7hSu
tc8MEtPUjU+0csyIzqP44BMxQWe3EhMCiA0G1jrZNn34xfCouJngy/NVMWzoMX5zk/Rp6t1N2vBS
mFAgd62d8kvMKnZ3psHG3GWUBKXPYeedRdThMDDNL6wTui0rejUxU0E6fE25pfG+dcmP6+ZYeC0u
Cmq2MiO7yMA5irRZcJfjC0VCFqjsdZQOty3EiJXyuT4xCd3ByfaPOEMf1cixZUU1y6I6DpsIfgmA
xXpT2NNX4i50H8+kb93KmHPzeeuQ31lTUFpcBvJodiWUBD1dYyenjyDRZ+0EGZ5ibwvNrbwXdQw2
ph9Ps7CObg3GWVIwysnZO9kGPviYefwiDCOiDhyV+gRQ/pD99sG9G0yfE897NecIy5SudRKsQJRX
L6ZNakpS3LLB6gekrpTrtksRUPP6mqJrbXA14pf2W3wNPXTfZsnwuBfHoTlSlSNsHuep7NgcaOrG
+JvWxxGLoI76WyPq1XbWeMvbjLazPi532O8TGooJMXPaGebgYzDf0mzKVqp1IG0UCcm2mtoeVZBt
F9z0bOb7Aw5U7YGm9PPlcSg4s2uNHZnZhkjVYS46kxc651/A+Mt/YbX6xySPVuu9cJvH2Z9eQjoy
zcB+m5b/zezUCOlEgITjzBuglhFZC7IrfTO2O9zpoRtQGZpKRDwzI0o1/fQBv86gJmyANLAqakqe
DWx56y7ObnCP9fuCcG1E0/CavRUUOE8b4ll2CYyy3vge1p568gQ2W96CDqFxbQk8R1zcseF+Db71
2LQEUDW/0JUmGxdjIq8hyHCpYHqJEkjEZGaEUGFLyRWGfFUNzzRTc3L221tF8H49lUQeY3DjOp5w
RauT6+MsX2qUs8nd2JzYVkE8ExiloI+GNOIMRfRhTlglAnTzoqossj1EKhbquRu64PZH97nv07cp
KKl2c8hDqQikON46Nv7m7KW/gCx+fIHvQOEmGAuScll8VWTuR6EPlOAeJRPtIA+/R/sqp+4ua8uP
Eh9RFkCpBlkK4RKpFuDJaZJVveeQZnPs5A2dGumlGFcgXRlUiew1d411Cz1h12A/5Jw2RcdGpT8I
ErxcqpcQcYc0F7cdwjtpR1mOaN+5jGIp0vljxRg2c42WGMHenluWXTy4uy4v9iENtKNv/Uzx6JH4
SCvwXIoUYvWVSXvTEwMMC3LK7uJ1HNo3wBJ0C6fF1TCNYpNLKkxn7K5mZlxrNT8z7gKcUL/TKEEL
sRke6szUR3/w9pWPbx6H4iZrc2icnBh8g9BGr+6btNR48/rvokiM1cQxOeYJYFa4Aq3BA+fyy9AV
LWIWuPNW0BJVginaRLyjGhCg+B55141xgSyrXP7TMD+N4bXhRY4DOYuZeoU7OvG+XN+hWWaOmJgt
crCMdumVoV2xY3M0aDgoN17avgFKPbsWk6/Mth6Yxr9XEs/mXO+VGVH5mDIzwYBm4jXB150uVCBU
+7U3hi+OosKJpECywad7XzCzWesBXm0e3xgFIzoMiQWJlmwj7G0qTeDsjoPtkiuTXZOFd264sNPp
N6W/4Rw/pdWwTTKI+rYJKwOCNExd/FBW+YivkXvrfOxZn0bYX+Az3XI7Xs3RbWy8hhCOmfLTqx7c
FkQaWLi3SGHnQDM6DTvkbmGqazxAQpqT27iN8ZgHzcVdzKo0U2yTnvy2719aI8fJYVIbPHcM+nGa
FFufKifcyTP0tYNswgeni6Y9NetAoBiujt1NHNcekjhLmjP/T4+tqLQ4Z1RWBMd64QT4Duf/q8L0
stGBzcG+dp4zTfaTMpFOUzXddk8oNXBFcj5HHY4jR0R87wmS1JoJ9VdElGxy73ph8eZr8/uscN/S
QFerSbfuNuXDBMb2HXd4SUk5YAtJn7w5o7QxxnJlReauFtylp4nouyBIaZqgaCuzRojHDNXN5YtK
HRAjLl2iOPiosRCklWXRb5o62A6A28AqLcEWhiMr5jX3HPTJmw70RKVEvrLBsxmnercAkn7HYWq2
uF1vMRz+4vPFfYGrLpsobR3b4Le0voBxfQSO+VF785dVpwCyVHaFMXuIZhKB0sSpXeHHyHogMMEU
nWtm7Fj6na2sxFfZYGQwkul5wvJA08VptM17VWDV5IAY1UOx0kVAZeKSpcm6et+F3lcCoJ5ENF7L
GedQVWl70/JuZwURyIkee+0ynijeUt9M9xbvhiS8iVJIm418iUUC27fBoVD57j4MgQULn7tvIeTD
YkMkSMBjqdoHdzHw4eCc2incqonUR2tTJMMl7bew6WqbuaNk6dStwd3M2yiLHkzhBUePgnqjDU4q
s77hWF6tHM00yvVbMjYXUdELM2TWi8dOT3cQLdlFNvxm8EWABz9rs3/C9RDvJpTNHSreG8JTibty
Ho6ygMa2qApBEeAFseWlrJxrr+OlqYYx09iQzx95FLm/8yPl5VviEs5FkM5opQ13sucIbLYO85zA
5hFSxmWwOGb1vH+LEYdQOzG8yWBzEV6ydgPxQllV2RrmOSfftoBGYKnzPDn2vnNQBAu7+nBHD6ui
y5WlC7TDloNsmHkjeysmE+EzPHbK6uCF5mNf4zRVLFasIP0x4WMNaFHbieVEPFJjBu66f2wkuz9u
rkyltz7Dg1Mm7AegJsD50qzEPFxBgesqMucFYUQnusfVOx5NG/UMIR0/Mhs5rsDmSHHLZYiQVdIG
c0XBddPnJgYVByhTrglLZeEFp8x7UaMSTVWV7HNrftQL+WHszYeWH34Lrhx+jIzemtD0tykq5Pbo
FNBN0cWPVhWCVHAAOjDy407EYH3u4Y/1nlPeWCMv07AMPBq/nfyI+EYJMnW26LvJPuhYDJmh3z2v
yC5e7J0XON3Zbad5XTfAJnIX5zG1f6gio7s3OvaEookx5bvcBHoT9bhMcsqwal4ywoBEIKO63Uc4
nAE0Zosr/ZY0YX9jxBcs2HL5zfhrraxza0B1IA91b9NLeEpYQHRpGbfEhI4pDXIgx7HBsJ7sDb7C
TnE5KJrmDnL6XeVj+dcBG4sVGJfeiq/1RJF3h0EvLvJHA0eHwa5l4dnfdBFkpyw2cRvzeeQ1QY+u
yACUBTluRGqrG2PSR2p4tkkdN3trhNCh+2V7sIqHxBHWfgo0x9/qDdhwY6bXoCSqMfQWbd0AEdk/
9RqVClMcXzlr2CAmje+rrLDw9t0X7951GMQBXl2UZt3Wj4lVPQ7/SdJ57baOXWH4iQiwl1tSEtWr
JVm+Iaxjm713Pn0+ToAAyczkeGyZ3Hutv2ryTuymT44jrGiZ+NibJZXGZqyFa1VimAqCFJpHNLOV
PEMPBHtSBDBxO4rqv04Vs01bqX+4cca13pa7SYqS5SCgRK5bFA6xMYz7EZVy52W3LojY8UzM6XkK
0zp4c+SDYm2lNCB0QCN9pfQchqhShR/KBcKOVNoYxgB62BflZeFjhY0xBMkVz3mG1KomTtf2O0ZN
Qei+28CEOPBf5QiEU+AQA8ShtVBXW9pfDLclUlQvLH+X4h7pC8q/LAWjRKIqqePr+rnKvT3KbZUJ
huwuyN/dIF+sDPPXoKAZ5soEKwQOj8Mm3NJHXci453U0zm0jyqtysn6VMMIm2goRSScGMh5wW4HO
xFXVUIJFPAm1vyNnijYPIbRb96HFKkEmN0mEx15pGdpGc5PRDsfyPbjToJ6LlkNascatEkKtszUu
8e+wlEjUHpsNc6iYKgbC51VSYbNBdUQ3mlSR1zNw9Smk4rXlmQLT2BiNRa1w0mvI9Wg6Sl0x0oRF
qBIfM6nsh42KJV00IKuldqAM2DdRIZUKaxMGYrwLmXySRvlP8/ktETrFUjAY2Jez7MDzD3mTtb+i
hOcmQc+7YjbAlBIYNjXPVBUiieGFlXA6ynKhkLGWHuJ0zu2yaD+Cv3fkOefVTwhBAnFufbNC3szv
m74EvEVt/Rh1QLI2FM9iTkIMsvIVTCqT4jw9WuzgxZzjXCaLQS9+m0n5N/B8e3EJReJ9p7J6J/v0
OkaElKIzz1MudYBnEoUmfTtJ2mfZyIgWgNAMlkki0z7J63/UGbI+FOxIgXJy0Il4vQV4fbA9TgRv
0C0W/MurWzkttOZkiu/JpEf1FMcnlTKisgCHMV+WfKOiBzHo2Zc/9Hir+G7c7XuEsiClxq4lFoGE
zfKINbDb9jo1ANeEjZW0Cu2mSFeKfQyoAd2/9LLLn+Ut6GCVJO1qmreRfBOrfQb5XeJjxuUizTax
SXXIS3VgSthk8boNcF8lSCltiNdcP0ztUskvmTHasAsAIi8zkG0Z5V/8EHv94Hm1A6q0VLz75G0w
MjhqB9LgHbPwWgOC9rcxOyblFz2wmJj+ZSqRBRP26I9MvZnjvlXv3vTnqQ/N+AwrkhKCtTV96T1k
nn4VUB9Pu7Zz4oEIq73e7DzM1VXYuIG5R+VYejtsxl66s6rPSr2KdP7oWDQnSsTidDmSVhbVG7Fh
F3sGfbmylN8ivkdknpCf0YD3FGdR38mYJfKHIf3O4ZPYUxG3Hcf6r23uuXiZ1Ktf/EXqI9N0DhBq
eaRjk30F/rshJElkgCChjtyZDM89957Of/NI+y8tfYvehyy/PSAgT73L0lXx8pUMWBmVC37ojuSv
GFZLiglC0ZyQQypMyQIyecw0DO0ZMLzEBwtLYFHbwIKLMBaIDltK8SXVFtqve0oGnBHzljGOD/pP
JtxzEszzjWxaNkJ49NyEKRMDojbXstmP+BZIM4gPlEqFPG7qnpRdU3Cybdyjnd52yrPpDzqndpwh
Hgk2JlWL4XoI1wpB6irVzRSvbw3jNJmnDoQIIKBzsHhY5PCEZbn2u2JR0AYuAKz0/ReCe3jtnugH
Cz0Z+0UJmS18aZzuIuC/RS4KbYmOCnzN7mfLvk5qOz5HyuokAKSJsrMazMlg95CjNV1x9NuBgujf
qCWYSHmky9dAulMo57bEKBUYFLQLKNQB2y1K1gcYZ8jvOdkcG64zJxmYY+OWc6iY6UbTOUB6BPg/
k2erSfps5M+AYeMkkmARn5PqyxcDdzD2Zb5p8NTTacqERlVk1J6iaNeFxxInt/RBvWmq8ZLiuabS
p6OmmOiafB8MF2344PdMr+9Y39Ya3VKR/ClWFM2CSgQR8fby1acinQq4yuMfbL34lF185Kw9jrIp
ffOKSNEuLW9SQdrubRD/0uRPkn9i6Dwj+qpGUDbAhkT5E2EmCb8YlcvYfw9lwRXLZ8KFHgLCptzF
Unjn4pSIWxrfJmbYADYnpn4rQV6h619jfzYB1InMJ0iMg08e/wZmaTEJFir7inzlfkOc/S+Dw0ZK
bXOaLayMQG4lcFGusP8QxkwCZCzdjUVqfoTyN0FdSz5GeOIFH4WIK8PYUidDifuDLEPmjsBuRh75
/hc9yRKHuUnrezR4W/I6HY8oGeTL81Ne8Eua38uaM6fhrzEHO4FEMgKSWFq1EHnBvP0Qgm1Ud6P8
06i4F595fUjKR4HSXvqIsqM/PFXvu+KzCECoB+tZ9HQHgNu15HPVi9BnlMpFUpEvPO6AdU4rvYUX
Ca205OC/sCa7uBtwTkY0Q6CiLYvGWmZfz8gzmDAAVynSdfZavYvsoeMp/u6bbzj4JdiWzUigXkcD
9wZoN12tcD2ENGT/zBSqoHJFQef3b5kfpbLDBGAH09Ok94aOJBIZnRgmkmGLRKuZMfwOm78ETiTB
KyaXbwpBGlBgjeSG+ewxkeKLBikZg+UG5ASV47UhuYjtxat7R+F7zTjcx6iH22TMjVQkxyaFS3O0
Cx0y4W+JHgR6OVeWHbYVXjcFFLIQyXiC3OBqpnJ5rdUE6/A2qUxJAtboBIUt1Qn4NGsefIqmIIPa
tiDPAMp5TBn48Mrjc6bmA5jdyZmF9Gw9BogUxoYwCEIxaBYSOmHZ4nSLo3RDcavTGN1izhWeK95r
crOIpRLvozzOFlMe/cnO4ftVkhQ6YU7kKlaN8oxzolJU3nPQBsiipa5Wjs6t6uXVMvCA4k0QXXJE
wCcWcf5CV3JXSYo2u9LJSVUXymXEF8TDC7DBBSEYxSVtiPVKsfTTwEXwNQFnWuyGNMlnyssn3YhW
aFqHRjsHhEjiB4q7dqL67is2U+YSriIEwr6G9OXWM3fpnoBZZERTztM77EfUgz0cYNr+WOHOMPZi
dOq1L4X3OO9+SFR22NQQEkfLiYlpVBvaQl+jSsvqRG/JhmDnNWjegoffj6kcohrWmkhesF6KShAG
S0/HRStygBZ1zlwE3lS/8Zbq+ApEgNaUiG7LR+aE1F1SmL04HhO6z62k5v+jL8KC4CCc3QXOoN5E
og9C04ECVujudeNY84kMFpkzo2MmnzQUYlv77+NtRn+JPWHdtAZ6H6BZBuP8vyJaJJbyYW6nqm4x
02vEKGX9VO3LJKzGxBqQQ43LnQEfij4o5tGKU8fikdKgAzvlpyjQtRsfnvgW1e863Qd02Q+6zyPh
/aXImxSOZg8YueV2AJ5jDCX7hAc8ZItJZil6Jjtw0fDxhFtW4ODkg8WSusq99kJ7reOH00XgqoAi
AdRJMMiVS0IK5nF2j6Dq1vvDMU5mtu+Tjivu6sJmGQEkfmjhVqyFA9VlDkHDToK5pi8RkiSAkWQu
0Ma19Slcyqf+0OraubUifpKUrIY85g6a3zl51Ri4ngoAMBn1m6YvEJHjyGu3OQII0SdaiS6omHZj
fFjrvAsPgoELuA2OVSFuxdRbex3sqvRZy+8J5XkD6iarhWsN4c7DeByH+TbveYrGgaYaFFLANQST
OEJQbguZXPPi6vcBpBKZU9JKDwt3SPNNQNtWp8buCELrz1YBWT2YqXUx5zDqqv/p2xHxOaU03Ni0
JKwm9HRiY2K8urGpH83ZHoPGKzcNshdpJhsm1+jia9wVBzkQ9rkfnkn8UzEI9WiENmrtXXVLcg2t
PjZyfVzKhXTowelSNVo19bhqu2jRQv9pk+GEHiIrMcPwT15ZNu6lyFwNwwypEbHNNaOn6AzC/F54
/bURE6b2jIDlVLoHYvtZygZsaXqgJ4pQF39nUJurqI1rBuC9pvIsJfFFn/ixqtWbqBETkmlunnyF
SfrWprVl1Mey2NQWMROBsJOifCcHAO8MpolI1YGfTg9Ztc5JJv4NMawIS8BBFaSzAC2aSPU62TZV
+VUJ0V+pEWTe+x+JvtCL6lrqxm9Nll7q96Bg0cH3xo0kIREp9fI7sUCROT4woHygUtORLM5ne2++
yjRje/uWgHxT5JWSwu95U8b5Oi/f4myH6VSiv44D4RZ591tFO6/eeRNJuqsUjZUFYGluswTVxGW0
NnVACOstbGFHXHohIvkjZ5TAahrfQvVfSKUElhQ7q/ed9lnxuqQ4xQMf6IDIFhI7gH3M4ku1U+gC
cmGOdfgg54bMFEwwmOJ6ADW6We0AVGVgWOAvKpmosIO0tSVXkl/gM4sUH70XXLvst7ARtEG4pwRO
ydiS70wrw1nstpl4ipQL3KqjB26anih5Rx7lzLBE8FcMl6LnlkIxvRRJmKm/eKs5iA+KbS0McSUf
Ii5tqQHkVo5WeNaXIFOuXx95ldyJqUntIcoRlKL5JF0RRRPpfR2jgoluSUGLofj3Wl5jF0s4gFMq
mVrlLldbCYA0xpLp9i0eF6x2zEd7XYvA/b8oQdmIK9aR/E+JnwTMNwKdSmtkB1O0CcoHd6U95zDo
J7M8VDb2xsopHCJhym1v4zDXDpwuJpmSC8VRiPdAWSf9S4BOEMN2bkm4UUNL4jJa5ouhp4cRpdoi
xK/85vLCnn1sAPBwJyXFAXMZOs5bYW1xeyC+lewQd3NgOJEDXGMsu2Yh/Mhg3tYiq8nVHN9KdyHO
xk6Nr5jjIrzMkEHLUyGS8DGXI+x0b2NJJ2IDuDHOTPym/lEN2zR4DfJN7R7lxB74kQqvUH+wH1XT
shHXo3UvGOcz6VCRg2abrDNrmH17yK9856tAO6cxzSRLSq6GVeuQgmvmx0a9FgXZW+pEpPVJdJoF
ViUWkXE4lYXbibu+e/DHYmUzaqfMPJviQqtXGq3G5kZcIAblRWBOJzFiiUdRXiUuD062CYP9AEtJ
ILyS/UunX0G7lbT/OfcREdZv4D1q6RqEfwzrveUqwSVuyDq8tsxSd1/96UkBtO7M4eTWvXTpqOuu
MHxwGIvmxVgIPPc/xYKUVOMYbZoVCYhGefD5XhxAt+TG13Qai5CDX1zPtpS/dIDxYdUsIIpDwoTh
c3Ku7Lb416ufY/NbCa6BBVo9asNWiHYTYSMOOVjKvU0PbbsTvUvm3CnoJqmjXzb1V6ExXW2KcNu0
/zoGNaO5hh75+GjhzO4WqQe5XMfWN58/4a4ooS80+M6/Cjde9QiXo49gdBOi+DkzzGVCa+BKs5lL
4eU9/Npq/uxW2sLMzhMDq2FzHmGTK40FplWMrZ5d6b/kjiK38RkWW+sptcQidJeaLVemfWVCkiSw
Q7q6iHm73GsWhPIaHsc2aH/xlilzIukfM0hBhhS5WKFdQhyR1WOH3dOr3RRUAuWybVxiKi4p+pSS
tUYCKXScntKwwv8c5AzrAy979fDqwxA8KSOdn7RsIF8hDBagCUzuEFwOf5ehpCi/5GoXKhuwMVuz
f1CVz802mXqe5t8YvuVTQXh1Nl6s/lT750BubUNYLmXv268OrETsTTn/eFGXm6I+Bs2xRWHZ73Nx
N1rXphjmMBa7QtQ45JhTN6PwZ6DFqLDeieFPL/xSPOAmxmtkwmyVc5P/m3/A11mUH1WJzhaJ5VBf
i+xclhsDtt2VNNe0IC13VfVRl+eKsekTNXZH8Fu5qYVHsODAXcjdgX2Rn/jYcerG7aVeYGSTXrl3
kKtPJDfo/ey5ap7JhaPoGGBfbAk6uns28Jby8OtDBHrA5+WQtcamfyUQH5xtlbAWl94mEI58CsH4
/R8/DacnuyXVKPJegY2Pkpuv/JFg3l3bykURmnzmYK1gVs0utFYiCZHeMlwZDYN0ePa0bTiTMuzU
TMlzhJOTj2QCfkjdZe551Ln3WgRsDNwMe7m+DcvlRPEImutI3YFPE49goCjN9U3TvmXyBdqt5V/a
aTfa32K5RNrAcrI1610K8Tamn13sekuOVuTmqxqCapGnxDMzH9Z/9bJYVAHBfCg2BA3atYb0lI8T
st1xL2hHXdvoKSvPtmSL7NUfdiUxuOLw47O8mr5b0BGlQh7ujGQneftceygxANd6yAj5PGrBMyCW
Gs1Ht+yxLu2i3EXzL3WnhCc00J4xbdhDsM2Gg8UHnws7sd7RyWxH0T9/+pcJoELqc1aOs6A4/kJm
F39yOscXxVvj257lqPwAw0J1Ge8cbZ/wTljtSkOOOpkEW9fc4HSoYydw5k9TuTOg+2QHFScFdrcb
7iPmTsv91sHEmdpca1O4GKBHznPd/bnzuyv8TYf8ubhaObnlS6O/y5zmfo+k2u2KM5FEhrT1ffd4
5qcmetKJmhVpDzRzGAXcNy5f3rtZxeCGlUsb9SJHsSysO39dkzAyPUptY1XHFEjZsplz7OACwFey
9tpa/gVBA1uMB2whZR99vuXFbaCCtG0bH2gxx47Z/UNIZWOBWE0kJNtvc6FCup4Yo2saBjXjNLSE
BACjbwTrEVvUW50jrhyfEJ5VvTdtQklWqDo86KAFYB27VTQPE+1ZMvYWBzEKLD6JnGjJBLD2NBig
IHlJRNKzSc5td1QYeIynrjAh0QvQrNTy1TSMs2DtLoKT/6MhNVOi2T2ovgUHJHAun71vM2RFA2jl
hvFJMZcci8mHwUS1JrUVN0fN9rwuNEeFLEVEtapQnJ0lToN4pze0zS1Z2FlikHMfk+FiFHecvPAZ
PJfpm5hFZMrrXP6WAu9ogsK12lYMP0ht5IDvx4XIS65sKvOBgnHgxMj2TXjmzURdnyo9O/tDvmrB
zhOx5XG38XqkpTOPGq3xEqYdQUN0wxh7LToWfGtjxOm8w3a/IMSHRzKmsozX14S3RfDpxMSfhtpp
Gj6MYCskmyB5Ng/mmGVlLXmkCcfcZ6TFwAyLK7W5QUyDAtIVMzLPgF6ICOr0LQJzepZpKIg5nTAp
pEeBF0bjBYGIVxh9BXFHrlTKvCNnBEOt8ZEw9GK45WGM0xV6ky7fmcOxt7aEnAECEPoKQu6EfLIG
+VsdRSr+8GMMW4skC7rffbodVZ/IY4ToHn+pzzo9TEIloxJC5ImDqlRZZ5ND/kSCbun7mgYOKFFl
rfBFvLVeuOLwL0vEhQy/I3o74hpM5BI0SbRO2RBaeyKiw9ZRYdSsWOXScyrzV/H+DfKzIS7UDM0t
WkDoqGs6nBoM2AQT4LtCWSWnO+QjFT9D8kox8eOvLyG5lsFS8H+4ynXNrftVRvU3aRAhzdE0gHTf
Zv8UGVeVGSiDOVHVK6+M0/uuSWJnCLsSrw3xMPwNnObBdz3chOlgRM9xQTBKepuHuOnLry9mAAWz
otXJjpZjuZXTgyxRo9af9OyT41JTt/MLr3svsQX+0L/mF6pt8B9QAkK7U23a882r67wsHmBX97SC
PQXz4nhVta8unmfIUqRu+ZzJW80/6OYJ85Qyrkm9IXfIEb0Da4JdF5D5VLrET9/BAAqc5bsgnia3
WTadIpI7AvmA2JAxPVkSg1q5TIOLBJibY0TZRMozZ2XUIHHa8DTvVgbwO0tC5DdMvs9+PJjFbeCX
PXQHc9gTCKREu1Zdg1C16E9SwsRxmfRolrBpSyjb+NksFmjvb8TLzhMWemu53GiXSjjH4rFI1vMH
qHorjBY+Qcpd97K6i7bhbZSzrdHxmre4/9vfGToV2lc8/WtV2ODhBcHk6O2RtUeV74VwRa6AR4mn
ckE4Gz+bvJ4vB0W5DkSZaLtY/1TlD5k5rcteTfVZ9l+RsJlaDkx6y6JT3R85cJlxFVYUSiBg5unq
Hs+eT3LKzcJNNzqZPRcnnzu2eGnPMlh72wF1ohE8RQjTBQguQHt2mram6XbNPq83YNBOruCmoJmA
sCwOoDE89cl/E7Lckoq59RPU/nwC7V/EvLeGS5XhsjWmiofkb5pkJ+rLSTiS12+3woe/CpYcLzoz
aSt8svCyK48OLCt6CmFrWscEX195KZQfFQ6AmDN7lID4ED7L1k3NjzLpalG/84p3oZ7jiYn6icQ5
65dSstQyYL1NaL4rkUf3MUTb8p9uE45RbUSDBW9Xa4xKuBJE5RcosRcHxr3WjpAoWPlvqv3m/tGa
qIxyWNZwAnGVW/6vEfzo6nrAd9ZtkwIg/xJWlzLe32eW9OA360q5aDhq4oRmFiDicR92Ryv4QQkg
vlVuiElaWeSozBQkl4Ras0ksWvM1KRqT5B4qsU6QWZx04gAYSafkqfo7WXjXNVcXR2Z+ZXworQIc
BYFDvpermyJ+ckVlOuPosFZrN9GfEeSwIFznWwbNQJ1uCA41IQ/uHTE3BZpwEShbGI6CuO/L9+y9
i0AGyT8Cqb+qg7JRk9/SOsf9vyq96iZjAl2TpBK4gMsc5d/01EfikoB/Fp8F7ZoMprJNfhHJFQrf
ZLz16gUJ/A5+Jg4NmWzy4IDBa5mjXAtu9AfLmivoZ8JL4E9gdHiQRFBUvF0wEndKYqiK0SM0bzvQ
qqY9pMWTpA6cPhyCIqIABxxNJUdWfk0LxCQKFQLaJVyi7bQ+vOQdl/e2+TKbVauvIn+nKH999odW
qYNcZI7VlJ95YUuTLQFelAgQv3Po063qHavxFtdvrfys20cv3fmFKD7hzm5Q7SVlG1JSZFB5wXIP
d6CK5xBtQvnIWkxL4z1sLqxAfg5s0oukiT/SYjMV+97YevI3USGYelCN7gnPRY/7r13yHEd3kte4
LTgzlItMOmopCTakMWngpJLXv3K3x+sJ4f/XE9wr7lqd6ZSUEatCqNX/hJW5VFqqVvoftitnIrQo
tn8E/TGsULnLjwEUxF/rrmVt5JByUnhR/4bR1PFZTwicFvkDBBqT5xmop443lvsEWiz+HkBi52+D
X4cULBPiODSavfOXL5x76aJJ+3LkzGLMx45rd2DG0uSmOGS8WXSTnANlJVFaobx1k/6qBfnn6TvW
eR+e0wBCRTNMkF9J0XTnZU0hQamh5Zz6RDe1/ySaGjhXPF6xY9s9TJ6OnGxNr3+YHmqP7E4uh5rs
WQqQwXEtX0b9xJrPkDznvi7nJ6mEDSzDj1Q9WOuoOBiAi4zBCC50RKaQMvTjBOWBCSb3dvHww3uZ
DR8CAB37tWacR2Uh/JnTKn6loTsW61rbkPWDNX9BYnQpHxtzMf2l5homolIOvAmSvK0oSvFOnAGc
CiMGDYmNle2LGCxbKf/J/c4wb21wNYtDr6+rwk24Eg31swJqpbVkXuWElF1W+zRhsvr85A07vhhZ
gL6+HtnlSkZQ/68Flw47k0wYZGXGAcCmXE3GbmTpL45EOifSpvAvCJ6RyZJZnb5oZ9MVnEC24fgk
hl8EY4GGWxjB9qG8llW1/++LY/gayHT5iMZDkP4raQ7go9X8EE01DUco3Yb8rvVuDAUcZFeLC0Yj
fnCe8mHJW4Z1w+3HdcNsU3HI2KAeJFySxegEHucsH5OwVVM3NI+hxJRLaNCXHCJnearysuzc2rp/
025RnjhRgiWdAOaFLZLGiXUff06QchlnpZG8+zWBD7CYOXHtKajgJv7Qk9X8mcMHheYVM4sTiCQn
YNYc15l/07vfhu+Ve4MUCbYE+yfQuURpT+2fhDjQa8tH09/FeNNCy1Bv9dUajtkgmfmUxTcje6fa
ebvmDi3iDcwcnu3N/DQL8q7adg/hi9NcS9aNdFJqhkzFRT3Nkew2OTrA/QxrGjLixZVZb6bkFkgv
ZgVpXMvk5ef7rD2jW4K6vXcOq2L1brV/Jo0SKVzJTGCgXhyEZaNc5n+xCH8QTS9+M0J+M6w9fPEI
BapcBvGExpxPBMhlPmWbFYplZFdfBoKepvniGhwMyo42/rQitNj5phcG+wY6A0bVRQddt4hGSjvw
nopXVT1FxR1AOTdQlg5nzIahcBpH8Dh3TPeFi5zKo4bmMkNIZfwJWKcrh4LcWuklZS/vkIMcVJck
MFYSysh6+orgY6Xqw4yfgnUyGtLxD1W3E3FyMCH3aHzCwUk1f35VkuAQFT+jSstL/lCASpL6XWLl
pCPRtqq9bneOzo31xS2FUvHJr12nt4QdLzn263A1ls95cx7A25gNArBGtGRzQAlJSybH6rbi0kuH
r5rYTqAEIfmOsm9PRj2DMadlDza2dBDxxq274cJ1zRebb85qRQOgcWfZwf9LRQxN1zENDb54mo9H
rVkH+aUg04QODsO6x9RyeedGok9qrWOz7shdXBVIJOPfMSZ2tN3PqIsWbNuZDPAOafiqWxvSTGTW
Eb4r/nZcvsz0C3EydOQuL09p8NZRWA3RIQOgMfwPYhsRW/wTxE0uEPsHigaPwqQi1gdRvoaL7wHK
En+dU5fP2tu1jrEgvZEipflO0KdNCjY0tRQ9caArv572GXpPvb1b+qaU103ybnymo+1QvKf2SxAQ
/3KRB/9h2RTSBeKX5t0CDOczOhBLz3mVV9SbX24r/wbU7GTRjv1wac4y1W8kYIQy1QyUzBUiFw+3
bdpTETPcwOWJZm7BIErXoy1QK6HneW5Cjv4jIZYbfKjkhFGOUFEHgLO6Y9L1wD2IjWNk+Js5hXZg
HLTu4vgkm4b2on2F2IZjrnz3ASmAxX1jteem2MoBapvkQ+B1RbTrYH9sBRJkUWf+xubM6Mq2RlFb
RKqE5xGH7PN48uUF/9DTkZ2u5GRF5GqI0fnRocGnJ/AusXLMz9uofsnFLa2PefZjeblDlBWy5Zso
vjT8fJ524UEbEP3IPt9wdm3ic3yLpgs1FxZQM5UGY457Z0GwJtmwi1nj5oPm868vZNgQYBJk65x7
wz/UzNCqwJsIF4vIVaU7dVtzMCpShifKLsaCkxFcQxEn4QYPxDLJLsHinXgYREjGAvDoOOKp5hWP
BoqnYUiWquLj5rUcTaUFkVws08HBMARngCG2XN3aJezbFcn5VY+hkGCO8SApnDX8XMPOz1/zm5jT
qGcB4bFr1kCm8fgkic2p/aPqbeaVe14SuCZ4ELnzAXLoi0QJidmIYLaXVW4mYRV5xDfyA8igojp0
cz+Lwsd7ZK278YZU2VaK0zRyaCDxJYt9n6ZuFi3JOy/MfTqPBGgTivZEEJCdy28l/gdsb1DrlB1S
EpMxOopyt5jvho5I7SHYjNJ1AG8wl5nLdphRha7vxS8Khxy5viLdXVoMtQWOnJQXnQnN0Nf6uCn0
e1fBH/Hxx+lFaR6KjklylRRHU/6bPwlD+VD6e+Z/Vt+hXttJzxUtHFgJOakEaQPvIz9jYQc4+fgb
Qmxel9HLbaGn68Vg8fB/fGVd4XmNk88p2/O50YBAly0MgN0jsKSz7rNUV8G4YrKg3kfQXak/0qOB
7xEVn0GkF0MxfByx5hUm34YU4e1I0Q1qBrL6TMzoMUYhNbzw65XQ8NWsD3DxE+LLTPz0rYtX3SAZ
FjrK5W7dkVpwMA9WvazbfWP8pOHn8FGWZ4z4VG1qNgZF/rQEonFRd8OdloT5q3TMUOwpTEqWzERG
tHL1lTa3YaRZFt3UgOaA4TVjd3bLdc/BPv/eERfO2F5u0MbVvg0Da2ZzMbSHaO7U8C933lnP4jsC
Lwy4lA+lSGESfr1DwCJf0aglsUgnrDuGf/J019x1Y87z86imb0F5tfofqnyv28rem3ZYTnjQP+0p
T1e9e8x8jud9Ag8rOswbkpRlfiPANBoWTflT4DFC4s4NWqmIBMxDQ4pryFGlzmQeScrVgruZtpAy
XLUM8N7Oiy4o7mbOx4hpetqOS91F7yYSqaJ+DOm9DP8UqGG0/xZPiAR/M8GCxBWvOct3Rbpfk2lX
JGZOJe1bbNvSZUwYSpfJimaX5CMntGKOHNeBzcSJcP3sKyte8+GqN98SF0x/kWmJ8jLEBpiH25oq
Ro4MK6M5DyRatJsI3SzxbyES6FjgWHCEheH9NCvuiPjPwMI6NdbCpEmjIc1wOAXyT2nYcgvtc7A6
iIPvKWCa4ugayb7sMl5U7yWRn6CRvmfRT2MBWCojTu+7710YGSYTHgPHFHbchi6Ay0jElVD8VcGH
1R/4vqH4AJbBE2/DqloMcbidHS8dJtGUl6MlqcXfxg0dnbDkJmVWXK8453uaCo1/MvKeXOfoKo61
QVWA5xJlKUBJKosGgSeWa5hPyjfwMRrKs4WJCGe9Cqg7ogv+Aylm0DcjA5uKCmKT6Uo+hgeb1WmL
atgkpHJmBAZtJemisnaq3pdQvquJa3LfL/pV1O5Fdl/u73DFhaL9t8uAfxFKyoZxjLvzLND25u6u
YlPqj06awG0pyxmeifccO3b4P0v4FOgSKok/RnaxpvkvnlxG5jXG1xrx0rjR3HYlID9HjIF9g1fg
+c2hq/2iAoQznxPrAbZmG9WI+4v+0zWSJLV6qmRGot7Txs95L8SZaFWnee8sq3f9F3OCaEBaE1qh
Kj8pFTskD8tOyK9SuUuqX807gkXlpAJlJ3W+uue71uy53OpFaVyh36TyaiLiXc71jLcZqDLMBEzy
n1yGjkS3tzTQKo8ev5/tfIiWGgXJX/fPE79NaxcoEia3d6Yf+WTYYULOWhzAi1n+A+oXTUvZug8o
0gJugznRgJ5NPmkcLPIzDVeqcirag+fzFZGmevkzxEOfdTkxAIzjIrdYwAQoAUHmWGfHvapvFXln
VkDqLqI4Fb0sTneQRIXGmfCu9Kx2+j8YKmIjfu/oUY1Pq/sOtZ++RPan/bTMWKTBOKPH/QVzrzkC
O7I7Eve5mARXTaBblyCUDFfEBnVI2DXRPjyatlwUYGwGnI7Xkf5Z3rAzNQbNlStoegmrHvqzdjrq
wZXfqTlByTEaRRZxpw09pYpdvjJOrCEiub3rVuX4q6OISUBZy/ZcsfW3SO8kEyI2+a7Sk5eeATM7
hryANIoGKVQ/oF/LOgoTzzMXFn00wp9Sfk/+JuJClGycYwIITcy4MVKVBsoaSdzS9OdlPHx+yauq
DY4vAZLuavGYfzAHxYhKxFtNc7FXUBf1kgIYZPaH7H8snddy48gVhp8IVcjhlgTBnCVK1A1KETln
PL2/nvWFy66t9YxEAt3n/JEED3FRxQUH45NMu67EOJATjt1Pq5iTmiLxBd4b1E8rkmvCYAOuThZX
qNCMg8MAhZp27cOGs53OJbbHWWhhbTSVEM5xe+APWkf+OrfdIf1IOUgWPt40jRiv5WRsmpeRlVb3
ALgdY98yfEcXC7/ebBwdBr4KrzjFFhKJ8Qs63miNY0HmZ8EVs0R/ymCniywTNgx/OinFRTzvKTkd
WfVS8eUTUL/griQsgGdpzZcf3MW9LPQmcFfqtBVffue/NaSgRfT9ZSG9OOjqc5AdZ6/KrOwhX6MF
qMO0w1VtOk95PmjlrZJeCuJm6LjLnxwK9Bqo0WOG2yBwnY/SlR0gzDKkF8jivxlx6XjPuifZCCx7
CEABM4XrBQetVl6w47lGuhdTV9gZy46f2eKGRpxB9RHj2QwsXAtrEr94QdANpXcOukvcfkZOK11A
WXbkAI9Lm1Kf13nSrPUmg5AVpB6CVjignCwfDWM9tUGtuqi5CsSWZXaUDR4wJgGMlZK598FQHWam
ceXIlAltgb9hQeDMoCElBWX0TfWstRrsS+OFrPx8+VnVa59hpwUBxY+1yAHrbdqu25B0OPHYgChS
yvxh4wZSix9TuVbzkcgmnQD6uE9dIUpNVb4jVNCVTen0GtiOfhmkYTrBNRWk8Za/Akd0nV1qfTeD
6Toyt5/5zeqAWsnixe3te5v8BVwLUAfGJUgvrQ7mikYVL1NofVRY9DUMKc70JWRRA7XC6FZXnVdI
O+oCabq+lsF5zjbRdB+d+4QsMaQAmyTaxSXhCMCuijDvb146nAj7SXnUdb2s6+/iqVWvRok0BCTN
HBnykQeSX76llsnNgcVkm0yIhLc8zt3xUlPjm/n7HsysByHOLQthSgdWdkn9DwPYcaCniK4Z1dql
BqJUkY3uYCzOf/1Uxj61Ufy7OEzFD+p+yk0NoSMvZYXMZscBMkQZhboqg+PmLOXN1gtSjT5VEHmp
OH9hgqZmZUkdL+lNbrO048uUPHTlPMEyCztJaP+1ZCNI4YULZw7HTUA9FBXzTv3R+J4moq7uDQqP
iAAcebhHwk8A3W+jkQDZWhpI4gUAVkf1ol2qXklTJaDDZBwp91nV6hsv8aZyTp35XiPOmCj3iAPU
47wiExnGdTzxxkUrtAYoEv4kkxn+K8w/ISAafcP0IPlQShwuqbxtxn3DD6EsO2biz0pAdtZeC1i6
6uXAKjEwLwA/6ea1Gr55k+XUxVatErf5j1p77ayrQaOkTDRLibGu1hlG5xQYeHBxExLig7ELrs7K
4B2OjUWcC2oVNLoEBbjEEvcrNFq1C9DZrgfnraZwXKJ30OG2a+iH4JNMPhgio5lStUthHIMMMoqn
Q2OicWZa6svmO0CQbfMNJnFJROEPfctelG/9T0NoKfct2DIfZ4zMD9mLbEngJU8JfbEV8Bv67gZ7
wrKTMgoRGPnwo2gFzLbGDQNDMKxYgzIa1xfsY/Y7ZyDdDQ+iWFQA8wvZdLNLZyuJSLzkUPqzmwvM
bZ/QypyxIityTHVdKsoZ4LiOdvdo+VVnmRjURaoorNDOinqtlQIA2FSSiNN24/KQz2hNvimuQU8u
1ScqNRYSNycNegZmh7KoF9+/dXOBmOXPeqY4QPriMTnHBGdacg8RXtmoN8xuJ05rNfa4jha6spQw
leBQd/40ooaIumRYD6bcc/yfQn4V6JBST0xWtecU6qrTuQn46eRwSfUFsbIIIA4WNcntdaDII268
SQWJJhzyN7eeWb9qvGCt5RdxFIThkTxHEuxZxrx+2qmEWIRXNXLl8CQgNjwWQh+DMnKjkC3v2jT/
rsEdQ/7R5PbTvrLeGyBgkwbhIN05aLTt/OHkKBL48pE0+Tdio9EUMmEeVftqFtsivak1rbDKLbEs
iGv0J4jmB40iDXobWITCs76u0Zxv1PbAr8SmsurUY8YR2DBPqumfln76xGr8VFxp4ntgCF9iZqOt
T1H4MDOCV1yFEb04i3OjLe5OdRAfbJmsrSfPm7gC0u6ayddWPZX14Fr2vA3LYmvNZPXPlGzjEijV
wiM7HXif7hWaWAkBqHSGJhSBQnSq/0yrkXopOIT9PP/WqMgsY9sE73Tu1giek5ZWx+wpax+Izv59
dOBKKF4dmczSacvephWfFeYUEiwkkOmI6PsYbGm03qaWom0ohOzFMpf5mlevfO36XwmB0KQxLrVe
UT6GVbdKAN/wkpCdBV16Lkt5MZoUoPIo0fwBkFG9xcFf3nHuoyPhjM7GR87LnpKFSYnZcpyRuiub
Ol9V9mvR7JT4GvZ/Gq74ImjJlCC5R2nddhOzahCAT0VRtAahXaiTSfriyFKFOL89VPRfpDOejhy2
rFjn3aG/Frz34n6UbFL0XOgaIPFmRfiHsuj+qsYzZXqRVzbLXLcM49cq/zHDlyB9n3AqzOBH/fAS
09saUoBSuM6vIn/I06lGp1C+kg+EWnBjE+76pwfr6L2zrz9YerR7YF1J6sHscWqmW5FcCabUu9Gl
EnUZoS/vG9mrTDCFxY/BdGfiSMkfXACKtAPu47DwIOOw5e5ttyJojJeYdTOZdwRqFPIHVc8+pVXN
WYN4x7aM2YXtTEaIdfd9nPHq2oi3ar3VoPxRySNUTfStxa/eYYN1xndDxZEABSYeL6qpdjrZZqYd
8O+iuBAbL51+KMWRQhpoJiimm2TE1ORZncHgBv+lhoUun7p0FJiVQ6cG8ou4uOBiW5Tz2W9WSDGF
XEhSvSAkE4bU0Ks4wSz/QzZdVO2LRNg9EGmwZlgMVyae9JojMI1/atrCuLrpolhSlQj0kOACfsLF
Or/l8nU2ycZZlUxMM0qGk4P0wdwH8GuV/lPNFyt/5JgfKwKfG176nhMwZ+rB4g1Ayky+tAlRJUXr
qOJmstFd8LVIrKs4HemayYCS9igna3Vn4Y6CWeh+7OYJ6e9gfF8w5QH/NzTRf9qcOUeCquh6Pkxf
YLaWzvBbv9VYE3SNRr8RvQr8YJVR3cunz9phNn8hv/HcwAFJlLHMWzKosMChjeFy7cYLttD0pnU4
OlB3og0k7ZaBkzwGC0LYeNbQt+IQ7CvMZYixzR33TBBvHfUxu8TbV7QxIZWG2Z+q76r8VrNNqN1t
fpIS+BZ/o18fe+2INZDbjXcFKSjCH5XGA5b6bNM23zM2yh7ylixAim1xI5v1x1DcgmhjFBvbpeFP
Zwta5Ih2vWSbjwiLJoCef6fZCCoyFs1KwqwX7aDikhG1ZccwpLxU9jnSL8FKHYFGPLn+VAh4SZt/
RKpR7ExXWnYwBSvdLUkiqsGp+WNX5JCBHySot0jMw6xDnZOD9IYhB3cyuOrITLI1kFVlxU7GEpwc
m+aSKLthOBAGTF7SK8k4Rz+6jhyr9K5bLCw2A7qDi5BRvlCQu3YYwiDRFfDuw9x44/CKjX+RwuaH
LV5caAgvQpxP9wWlmV7G3/tL5Qe9qE+xCLEFxflGWxsrXfJ86tglTyMk12abJq7ECwHwgIwgROUO
5pFjC7assFdF+HyowM/sJ2x7bfSoyrcsfQc3zEkmZ9lVVlx8Jn5fUBml5lep4JpMZheS9noIUaFf
Hhgu0vr71cT3STOF9jKwh332w2em/TlEuk0r9TwFBHVtpO63gcSLjQ9+kxXhUu4BWvxuBzfAFze0
3lV7Uy7hFdOV/AaKYUibOvwj62Y5qBRv3EO+jypayyE5yn9x/yMjpgcDyrR7ZV46Bm8+ETfVtuON
2kEONUAjb5Q3BV0t9ZXYONI1XybADzErOuqRfN5l0twRjXA3mviuyM2VXw3tAvhHo8+EJpdcXsKT
5RAFUfj5SRsX/hbzm+0VZCocVylwWXQK/loo2lka+VIwkqFpSKf3rPN65xHGjzD8a827NNxy/zDJ
jIbnaS15lbEv1UOXYb9k/CIDqQZ6N9k4aXGEGvNKfVUqhwhrKvcaVUfTukwupn5W5dvQkBp0KcM/
zTkAbhXVTgQdf1XVmtgujHUbxlgXjlaNt3bGyV3SinVr5wZXubH009PU30gXse230jpopPxBeEIr
YbGcH6X54lAWhZDTeDEAuYxybwyfE8B9pV6odRS/OPPYkF+FlI8E31I/1Rqgwo2CYAD5HxUqlZbA
1FlR4lNE8BJLnOE0Dqbdw85fpPazX9GfAWSa9BNKSkxibNo6z2lEYGsyEwunH2f6u8jO9aaWZztY
dMPaSY5w1C5eRHRIVPiqrpgYExYz4JahBKQ4j+kGjRRPuRFdBBo/Ew7A8KeFJ7WbsF3VqwibvL5X
1bMT4QjYaUTEgHC2N+JjAXnvMejErL7wObgSfDQT/u/cntPoRyXmqZf+nH6DUFpoonMAG3v48TMQ
ZuODijoiq1x9JG2Gi8I3Ppz+qVAJv3BQzTjECx5l0lqRtEgfSS7ekuXMW8206QLLIWWg/XUlqPsO
TxcSqlj6S5kOwGaXlvNT0DxYLzuddOZjKUtidkFRqnJgiFg8bwo/C2hWlO1uQEjakLxq9jsQSaS8
Rc9p8gbJC4rXmDT0+Hsg/sfRNrgTV5jkSCD9RaXReOWmQCpmvINdoQtrHGbT8JjDjTHukGvW1EeE
qLwwI+EbtB79S6eQT/wvMjWGiolsGztPv/yM5594/uX9c51mHwB90hQM1LtUuJO9EhsYIwA+UhHa
nm4E5skrlH7IxpEqoyVbMXxdQkjvWhSYhkzXgRCTKlQygFpkFGanL1XNkVmge07PUbctjENFAIvj
n2btyo+nHC0k8mgOIucqw6grg3MQzG8JQQMSYVZ7FWaCCy0UOFD10GGqjPjTsb+GnrEZ80yxIhM3
s8kkWMz9ESlmbzzzlqtafpAWtYiVjRZRBVofFXU91EdCBJAq7vM18nl9W23iNTR7e7S0+tIorzwu
MPuxthMifsM5XZTyUspnOf2AREJ8LnFkW8le9N/W0h/1XstJwhrJxaKgM67sF0vaku2JIxqz8X7Q
bJTRPQLjb93YDcl1LOhycnUN4TNGq7H4TI8pczO11cQ6pDdxBEzxW+8fG5MKna3hYIZ0dWVFgA2Y
OL9bXl+qF1v/AeBIOHo6niLULShKl0a6Y1UQDrQ1FLfz5F9fR6QE9uh4i/RYqRoZONsEv0HBYwQg
QE63lIJVzqT1Gtna2rLoFx6i4+xPLy7qn89R6+yRSk7RFQRvoSnsSc41iX6bdK9Fq6BYw7AExSND
4D+PHOgV0zGIL9JU+gUCEG3r24duyGtszTh7deNMkk+4jmn3Y8JF+oY4HZEJfcS7WIXkVnsvoIgo
kG85Q582ojQbPAIhFTA4PtGA3f4m9Q+EFdyEL2gjXU37cOg6ooAFIK4xvoaILzgDLZY8MWFMyQHC
ye1+ZKSBAsaYvulHpQAbuzbsJeNswkcOtu/iSU88ZqB1q/+2wAAC8+T6wIHeQIgTJgqLiQI9VDe2
/1r3n07+k4DLG+Cjq3SiZhP0BIKF6spFUG6n4a/TyUdHBUDGS3IlnitkomCw6FEzzKiDcfXohOLL
LVhkUK8HdRsRb2lfE/VLsS9mhq+YOH27BgH26SSJQK+VUyC/OfVfZy+6zbShXJpwnUReD/Oxd3vY
i5ssvlpmup5AA/qgKCvkuDHQD88uwH5IHxJtiH/RD6SaoG50/zwzLKb3CVtGAKxgezT2pe2b8LkE
GQr/AHzgSIVgDzI0SwjhToMLZdRse2ufVvsqvsXBez/AEdDpRsQYn7UfHNoBcUpIS9wSm8uKwZ/p
IyaGkZNq2NfmP1uIz8EEAQZ8f89hm5FNcQ3wmaMdOTrbYYNQL41XEp+ef0l41in9G95YAu1iJZkE
cIAKgrkUE5tGurVMOsdYmzegFppCLDlXodQ9QNaXZrVpVxWWxj08X48xOWEdImqYUq1FUHOC0YkT
XhHGd+0+hR01ngk3Qijvx+kiJI4xd1zYSvRb/kHDh+2O3HsSL8BV6e1RETh3JLiw60YOFhsiMXOk
6KhpamsvW5tm9Kh6E/pkQtXaedvYazP4nJBURNKRKyXN3tToBgCPLJ7tErdixryziKq73SIgJGO5
0fjuNyzY6fieRedSunXhs09PMe9GMx9AOJrNsBE9Pdw7Reqi9Oqro7pE056vc+3XZpUp2s92gI+s
9yl5REzxzcbs1ZXZHK2OX67yfGnP2Q1FzrOZrh3Zeyf0eCEByvNMgrMvwmAbErqvrIbhMQB3DT1y
jeAssiw08+SYxMLtEvLyCNKc/My11GcKh2hwAo5kDxRc1OXirZ0+1OZd95w1QikhWiGbH6ATjRUQ
eUwzrLHra/SLZrYy+Oux08Irg41ea7bsuQowX26CYQf8YUknvMaAXDxyJFXEDVHiyKnaQ/3Ag0XQ
Yd2iJvYS7dR0RGJxcK3nB3eRGH5M0OkCkaJch5ACvwxeuJSLt3jL/6t2w58yN5aGD+OKgAxLjYP0
p3UzQ5gcf4SJicj/7Dj1l6h7S/tvMgMxDwRAiLxn6Cob2V9I7Ufcvo6zxid+9Nsdc3x9JS974LIb
YFMYG0rI/2TxF2qo8TgW1+o6AL0d2cGC7C3gvGFwQ+JOSsVr7MI9II3sL7mJb1XaRPQEgoCxE8V3
hkZyTmP8i/ajZU+nlZANeOgvmnXBEChKXsK1bvy26S4FW1HYKMRenWGBgkwjasSfIHCRteT+I1Q4
IeZdyBmHt6j9qLDhausRgzx3L79GCDyZbaZ+Nar8cixcBRH1F+rI53EVCJZ7wRu4Gke4WNgP/U69
h9B49Ol3VTGUhyce80Fhmu3HxdiMS6f9CNDHyATI/sjGht1pqtnUBrdzNowJY/OKc5LjmRcAERn5
dS5NxGEJT87XiI2y7Kp1ah/4E9EOKQRSAmTZn3Z7dOjNKy3fnbQLG44Mg4jnillDgIIB7b48BGI0
JNXRrWsuCeJHImDcvriRI0gCySnr7uNHm6759fX4xtCgNlve56p4SiyXff1V0S7JhWsjLCBBf8Fg
kIV7ni+xW6vdKTEtwCI+Lv83+qLbREiwpInro7yOekzLSUhX4K7pLvbwh0WBtnAo8XWYrF8Day38
lHPzoZIjRBBpx3xvo/dmaGrMv17LF6lF5AG7kHABMOzGCcKUm2pzABEh3ERPIeD6NKNsSa525pzD
ZGdnz5GpuyljtA14AdM3gTrkkMV8EkaMGTVwtYpIvIHuv+hb5nHg4qrugMc4+dPojXqdxeAk3GNY
FbhrItxWyrPm9mpy1pDgqhuEOZFUFWAuFyOnoMCQQOrlLsYWrPbAKre4elXVV6k6KPZ+RnOpqS5j
VZZ+5EzcM09/ZtxKSKAif8I3m+ZGdhicZTfldmIQRWRQfsDwG9tuo3RUV++BxXIkUmCp/Y9WAR0Y
FAnBjc0KSIoYs8PyFJWsAIqOGbjGGsta3j1Mt2uypc0zU1EqSAnIYjafmf1Zjh85xNkCLqIBP55c
K7fQhMASUyLLycxLY5p4kYajOOU58oRZuOAamia6v3fMMMQk0eujejEFf9qOM6fRfzFtCs/MqOpu
fY3G3w6ZJK8rkUdReeeMXmqNhZfNYa66YdPA+JfNf+ItQUWa2L+GPXD9c1nxcNuk/qCXrpnYB1zm
y2TYh/WeOWFqkSn1gHfgWSLsdRK5eivflZjdAMZT5Sq29ETnvCPcKgKNDxARlFOyCkQsMmoO/B9L
/rFASMSX2j/4EZkY/S9uZXiaqd19NngP1yOiE2AVvwNA2cTmXuaBmLjSkFRouJw0B/KvvvImRxcD
EbiyZV4eMA6ijiJe3jwUEZzPTcw5MYjOixB66m8j2XlNvrH1nc7+ioofUScBe7GLnMVYAx5ViDwZ
VsZg3RUXwuRbxZuj78jB2cdBU53QochYjxBq58V6tvfQmkO/CzG5CXGRRMvPRixlzF4gCJgRWY33
eUxC7BnoH5YrX0MVdLKrdO6zeS8IJNGQk6vL0HmXaowTxDLIqByNETHkGPJcUBcg8/hfYuulI2Eu
+gmVL98mPd2LvYageth+VyAaanTqxncpAKVlBkHWPMCLPzlKhSyZJxVrpDjiJGv1oAAX2z4CPELr
okdMRYQJ6hYad9M8628y7gBF22eESMWkAZXlLeTZjI84uSsJG8u2rfdORcNv0a2yaW3rbhVfzGgP
nkh28mLwrCXwEj8X7Ot9zO8xv7UayksauQYrc/VYBJduo+BkApgtPxkeDeQbltdZLzEhOsAEJggk
+Q6MH6TitJ5q3qTsbzbYvLMVKS+EUiw0ju6RllmSwYkviP55k2e8q4dh2jqzhuiJmJFrB+PGcgGK
veq7XSzqF0zO6IstXWTz3Yf4d86QAhSmOONu4Dib5CUUfZudTBlOft5zvgUGYjdZmBljNu9/XITl
WtanQ69WMIBzE0NTrv3mpHOzsrSJVENXKU9SDEyhZKtMJ6gIKA8LM8oQHo3X2pE26UBR0HyIEXFH
XHBEu4UL9uQgvLUN1miaDFT1oBdnVi1i7bhIaW3tzjLqoHxLMIF4xHS4fajKsueANbplba1icBo/
9KQYHyEkwE5fmysAV+N7MnyvJJ0jBguJiVdLISaymyyAXs7fob7LQHxUIc43Yr4CiRkm+eFxl8tz
4JwT/7UJv4q+oZjNO+k9XgEAKuOSg7IkJWUI/CzdzH/G7wazm7o3UKM2dAA07KwVCnC2e+x9lXYw
+NJw05ZrvETTGtl2N36Jg7Wl1oFK81zC9UFnRc6IWCBdo93lgOfWJFWgrH4S7VFhP36Yw1tlodsm
dEObnz6UmZH/aBbctDq7J7VVFtb0IRbV0jK8Wr068g58w1onW/iOdql7JUWUzKXGuB3Hp4htSxN2
RCTltscOgOiJF+4x5A8fj2Vmsrop/LVa6oUkJUjMuuomHFY5Yd5msKyY3fL2Q7UsgsX4FX0OX2+Q
XVyBI1MQu/1oZshKCPZudzmLCZUf/KHc3a88bvBLIs5LG56G8k44D2+dz5KJFgUpWncDuV6w5HFA
GKR48avQP80phDWCV8EmpGb8+IeIZvdYoozrKyMCfDqa1k6bnqhMK3uL09+w7kGWLaYA2E/shNln
EH1rAtkNHiESyK5x8ORDf2fnrLt25aKhT6AgwUL80fhcsBzozUsyoR5jFpxawloi1Cvvjn63WJxM
60XofJ3srMvPgfwja11VJJcSM6x4Wn+khk5S1vBGkfmdcqZNkQ6//EqQLlqWjCZxRu/qzfzBUK+T
1t9ENASxWw+BzEPTuBSYLQWWBIIiMa4p8jvvoZjJADDQfXA/EQxG7ViJCVW1oGHQds3xR6n+kS7i
14emabjSNnP+Sak8LrCe/w8wBtAhknbKam5gZAyLnfCRbnt6Awu6dz5oNcbY/G3GH351nSZUvIxX
HXOyvO4d4BQ62fDfvEXsi9VA0vAC4rNzRYswiCJHgh6eKpOvvnybis+S1rcYHaLalmelfwyCH9mI
01GB3wkH5LDWHzAKrYyoQaJF85Xg6/eJi/XTdjWpFBPgRuo5Wff9gJ6fWev0ZvmpqyH04N/iRkEM
e1XKfS0vS7AYK9hIP37FBEMvme8Cx4zrot7mkrGogu88dpiJEUkh6O82jesAjB4FDeaQk9CWl0L/
VUYa1egU0/t1yI7uz7CO1Utir9WL3l9b/Vzk0uK7IIyq2wofk0q2t/MGaLdoijNvuaVezbonMg8M
5W6Wu1FC9+W2zS7rPivi2rKs4HsiPBzdJKVyhTCTr2Qhid0b3SuGD+Fh3r3BrQsPv46neVwgAYRK
DvQPmAnidh1hvtpBuup8/+X4XaEI9qVvJd8IABjwP0zuk6etAyasF2q8BH0dh7/RcEmdfb8eYvyd
ZoXBhk1o0Vsr8KEm2YycsjGFt906Uq6qQ+HriZVHQ96CgJmIBVQfOo9vZPtc2iBdSB0RzEMFkVFt
kxHIoevPIg6MiTs6qwR70Z6ZoPPAF4WMJvnoF8SPfAHp+ZVbTR5+HjKBLpSoL8b6N9feixZ8V6ZS
V4pWEQ4/BG1ERDCcMXDwvXc4z2oRHV7eJdHWLe81VcGxP2ONfcgt6f576QsUnhCZqLkFxTftlPxV
fIRLC1camZ+gau0Jlog/81FmPwjgkBjQuiSRJXUOUDLwMDH7NndWcEFA++1F8KcBwMkYHZz0u5xf
/o/3hdiuw9gFiiWsUEq+TG0b0B9VcikoT0bleDutrekEYupA/szr0Fw36SXXnaVmHMiW62YwLkar
dch2qjSt5/SDa6ZkWagX7G2A3hmAmNAGCeaoz/jML2jtC8lnbkR/Fe1sAf1yM3dDw7f3ItkHKT2R
dgHrKczOeK/1faXcVcSnM1BhXbarGEEQjcQATTHpQTy7rGAd78A/hnDwRH2U7ZYEV0mIUUvcmW0l
FqQlSzQzELRBLKTn0jdhuQji2YBggzNkepbNtJ+c0isB/CkZIQlE53AXOj7wHDUhtYSVg/NYGLAa
OCwmYNQUGhdgfM0WV0YIjfab6JuUGK7wPrGQc6JOJwmKz1fMlWAt1K65UuUyrq6KYi9waVoqgZdS
/0uteOF/x/mNdFxYIZI0Un6QKntXqleFva6hQGAWljAu7pSoLRjXHPfgQeUPtk8tidVa8VFgziwP
MLpj8Ws0GDnXsCaNP3t+9pHIeBlZ+mDpLN5obRbZmZSFmViLCYPqRwIPUZMqhGG1BTevycKKfEXl
4vknwATNDN9YwjnLOSVI5BoteanqzGI07SRwOoHzWRbfEUNks2/NY7YmwCvfUo/n9RZBfGvBxQHF
KICvYtfLWAomwntynlCkgoonnDmGtM607dwecb3jE4ZfK4/EZ+EBMYtVLqKeiUQ4SCZSG6+rCDHY
pfg9ZOMW4gAi7RRBqbPsR4dF91aRmgFhCpTWWFtyqDDlr5pp393xjdqsYal1IbZ94Xd70CUDE5LN
WbOJkW1Jv83QbMIyWdIzBq6DohyPBlaH4sbB0qkvkfmep/ZW5QuMIcp5OIEL11150GVgAmOt8wRY
qJ9U+xFhVXEgnm+c3UmULTSL82TzOi/H/haGRDF/2aRp543qUum1qlROO+oOZJMD5n1qNuBOkX3W
uNwSsgzq4lu2z/KwlhRk3m5iv9cMw13HM6YdSJ/zKrA7xkMvp6x1xXvpOd0jLu9UUpCE1y5LEj3n
GB6GrJtNmR8HR0I/CspJOFfF0Uic89aRX+d/Ki5xo+jOGapo8pERcagKZhxhqSWSU9V9gCN2noCB
i2tERKpd48bFOo0TRD7W8UaTLR6wn4QVUCJ1pj6b43uTkyz3Dq8txQiy9b9co9oGABJ4Kgreh/Kk
foblhrgN4tu5BthFCqLxvEYKAcIOGHkWfr9/IhP4iuYLlOEEcd5wNDoRbF1zncqznbwO9k/cfw/y
vKEcgGGtTJF5WTcj4BxQiGU6yd2aLTvzGcypD9FxBCBZ+e+C6fn+fG5HyeWBIGEgbjSicrn5YmXl
2yHOomvnMe35F5TgqQZkzUwP8aD2vxnxLmH+VURPiRC4+hOIlOQ4g/riEjThai1+JvtEolqo/Bl0
uDr3WJ7daPwwyD5vj5LzZ3RH1dypeAL8h6PdNemPB3XOb3GC6Gdr47o9q+oKI6GGP1x1rSHYailD
ACpEynRdAkei/KxZz0DhDUdFJE87aRV7VbxmkRQXqtjq+MnRg60k/z4j3Gh6PFno9Q1Bt7fvsuQJ
k4Qq7eD2VZAaJSG89yxdMfuWygiF/p6pB9lC6EOkxr4cB45faCEESjRNwPJukdNFy+KpQkl2IdWg
CxvGpCaQ4UOODvqw1oiGzKIfRcOIrtzMuoMwwwU1vYywRPN63FRrxBnlhgfR3A7w+lH8KoCziWE0
gva0WK/lGRmtTkpZ65VIg4nybVPAjojh0mxB3l/JeF5GymmQAaEAGZ2RhIO7xU1Q8KikeOe4JRHT
MJYzboH1ONtpwxktdiAt93BGi2DNBqSE6bXccSf00QaQPpnfmoYwyWOuXdPs3pElEB1w30iVZ/C4
Q+esnDVbuViNCLNnkmjKe8bGTLkPxrlPPU/Q6m1K1m2FhxIOyCWEArn6SP4mS10TvxLuMhZ/I6iI
xZ4hnCqtCtqXuTb9OQrvn4HWT9s2+2za1PSxEfvT2pzd8CZ++5U13715C5fBZpx/wpAOFdwHycox
PjNUtPXLv5y7PfrATlxAjJ322k+ZPfaIGCh+AIj8DdnVbLouu1PDUmXrm6R8D8ebMhe8ebuKhy/u
D0rwPodH+113tvIcHky1XjkTlVhvDRm3gqCGSeagFXGJcoOa0jxJDsJakeTGhzyI4Cch4ITTokGK
MZJkzuAzo72szphvOpPpnG+HCr0YgiL0YGsN6jTBshNGC6L2SBXA/Y8Xpp8uPSr+AkasrDcgRobq
6fA7WVfTmV1QrAjy2WxeyQXtVnxlZXUxMGiRlm4dOvTnKp9oxhIv9y8ysQgRCr+pPaJ3Xfaso/5F
bC+kIwt5s92vBdtSUwpZGzyH3P+1UgITDYsEEX6DUteBk00kXkzinoADZ4+PiiwCvdnqVBQWP7VO
bIaE8Irra+aR0Czey1CnJV3afINwAzOviID8LyZHt76Ejq6lgAM9CTh00t4ThqXA0BZs+USsLhsN
g3CAiYhckG5EgMEaQllC2z81FEPjVSMwPKDYYxgfNfH9JY7grfYoCB6L74YKDjdd1PKqsIOXjArJ
x0xkIBpf5k403PVjpmeHOQecWuNMd+KNXq/G9qILIkIMiPbzwl+mkai47yFx1afDS4ZjTtkI4iDh
AiP+0TYeFELCN+/h89irjpVN3bxbkRcqkAtfZ6tlqdOml1TfQz7INFu8BOXz3+EjT6g9DwFPkiMS
Hlif+aaIF0x1T40BQQlYHLb+rcaR7+XyHtVtJ1/zbjtZnt+SLbmpfP44lzwAUCYt3flWsjbKU8ku
Mmoy6mcP+HUmLys/9HyeIV5A7CEs3Yorf6ekCpLhRcL3UUg2FBFQHxpo+fwXJz1Z43EnDx7BuyLu
BXEmCo2wpCfyLWCC8a/1RM3qJkOKUm3mV/AZ+pNGF/Sd84hFLg7PHa9ek3xZw3cUuz3GrQbY4aUO
j7J5a8pnXqGXWouQw8FjWuvgnqpmIIqPSLJqXdgeeVVViejc8/0jYMiQfGjCax3BNGO+1WQOuT9j
vM0DcRsSpN6XBvmhYAzdJtZWcNoeEajp6DZqzcgAeB0ep+bFxqxBljqNpz6PCcEMKSkSu4AHUT82
XIMrcjrDT8ChFCKACg4sQ8j0OfR06FwRcVPuMMlE7UujnCb9YZFWgbcPdWjirwNe2B4ob1uUu3nc
5dFDn9KNqX8U6itPp6pgr0LJKTbYGalQxd1u4UohpWacN8TeEldyhnviNhUr14wXZljSGrKY1K9a
wdfldeXVobU5Uu+j8qmiNWl4t6POnc1o6djPiUEwoTRp4/u7Njxq+lMJrsS/yv6u1I+puYvToxk9
HOsFAVtHRsVzVraIkcPwnoDjK9Yl4A3QdjzWpXMP/8feeS1Hcl3p+lUYfX2Sk7nTTwwVcVDeAigU
CuYmAygA6b3Ppz/fbpGabmoONXM/EZKCFICqtHuv9a/fAKv4gKLmlVnRWB2UZm9SOuMnoXobxMzl
RIbWqC0zH+qRMQKJwrpUnh2iUwfUiUuALgPPo4qw27lBQ5RAlzH0y6DcTdNGMZ4FZJgE5EpVQGmT
lyG/FHRb+Q7TtLiV9UUX+AvGz7PqcYAurPYfXFClJUVil0FHUjGvr8iCcEKcwPJzoH6R142FY21t
u2DtlYvcmOFUvcUWMoHdl8PgtNQ7D5PbZiOJX551G/bHCaKJucryt1FbjM45N6jE52yyTLicZuto
e/UBI0xRv+jhWeSPE1ZcDFiUVWgsEryH4csu+AKK3dbHpPwFHGpKCPBrvVXOvU5Bkkfo+W737gW8
CYspIaDjxcGWwJqr6bK3ECVwnGWHtg8rBxCuqD8F1d2AdgqmZgeThjYSs2Fr3A+EVldYjgCsKi1C
egRX0R32Bn47oKVduPazllByHYIYxRYaiRwPDQfpov9miK+IY+0R4Kn2O1ALETlL+c4XNh5+dwkM
JcDGhaNvUvWRoMixucP4uTYPwFiTdUeGIggsWiq87r8Tt4OvpOdlnjCDfcvHj4SGz0qJylBP0Gfh
0rSHzGtm81p5xigJlUiWn1R8TtJLa39MPAUKFXwqKYz9I/yEMKTS0bYEJcfiIil1Dtaqj3wlOZx4
LDOUYybAkB4TlqJbYLE+9/pbObZI9XQWiU+ZExJplzE4w6XWfei5uAAcOu22SoBFDkazVRoqbYnV
5R8p4hYKfcteszjIkVYbYtj56OKJyqXWpue0uXHrnqAgBjSs30HAZuAC7Tp7r9mRQ8PdMtqVbOrF
+RikeATg9s8nxvqeNwdLFA+vxlvpc4UlViMnDUl5UwOQJbU5a9hWIvMIwjNgeqT1L2lk3iTSGMP/
YvvD52eIyCZJL1h/+lNIRsPRSu4T9dmYMPkaztFW4eT6bU6CLUPsipD2PeVVUN6NYFkNTW5ufbgU
V71//P7gAP01O80HyOeVJ+7ynEBFH7zPjNPqsbCXA+5GuTC4L+FMOyXUFjpycNZO3AxaB9CAecVD
uqyGQ5mRJrWki2O5aimtvsN87bwF90gxw8MIF7OdXcx0g1m9V2wYepCNOhV3VQ+fn50Q7nWcvKL9
ShPI2CsydzxD3qzS3xt4QIRov+V65zNK4uoJ61bT1oKODZ00opMKTwMWjoNQPyUQjDFcFT3rzpG1
rcZEFI9f91Ugpazz50ABfsekfbgmBkJDjN+CdQVc7e6M7tnhyLRnOZq05dpp3gb2zKSvtnYp1Rry
53rbC9Y7qbg88phM8YbpEgsbJiJUNKTlAuaMWGmSZwNJEY/hC4I2zD41HJ0clhwXtDrbauqOC54P
F/LToAIFXPXnCC481f3B6N+mYadVxDUuKAAdFSCOuAdGfVXPZ/dfZY+b6QqQxythLzIg28YUDMPO
xFR7Pw3wFCifgTYBSlxIhmt7E/DKdQ958mlqD0O3wPfE/QR5tfPPMr+Nw9Ng7cZ21TR7mPY9nMEa
DphyGIyzCwxKQFx9Nngt0ORGX5oKAJgDO9WXKXvwrmY/d0Im7XsnuAMx6bJ1Qk3TApqEJAXlV2Js
GVMn9FHMgQwDSiK+0gw2OnysYDZiO5BuIkIHk2ApUjiZ24j0Eu2+GYGLllO2QnTQKlBwcA6EMqU/
ZpDD64cuvgujlxHqSB0DOEzdTWUeGwVS0DmD9oChX86A8kFmvQDzKM2pHHfSrJ2iZyCgaMvUz7bn
TsVU/Db0T556acr3Wj+F4kMJ8UqHaF/sYrqvJV8ZRHcKer2qW0zd2jfWpc1rG+MWf/AybFsekxLG
JDJNMOtuwwuJZxgTcCyLsa8d6+eBgr7ClKVdoc5AHu/PGnkgVhdsK2wsHPXUYZPDYjSCzhy9Akfk
jUVWN/dnuGnQTCxlsm/jDeuMYEcgIkaQgDCId8XeI+VBPYQh3FFiSuy1Lc6R8uSy/GM1K+mGGw1U
rx54afrVSJhG/WVExbJiXmKNa+YcKarDHnOgtfDOQ75oVTJ3VnGvYNZzsMPPCT5cVyyHkcdgVhQz
6j+0REWyYfW13HePyWT06CRLglqsckts/bJhLw5xEcCHEbotZLACU4PwrcTtBuF+Xx7CdmVYdIt7
xKhWehrqFJWWpOots2BZ0J3b1MnjY5Nee8FGbJt0TdIailk/1VZEBDnoa36wuwcLBXtdvSv6whkk
TxOyS4XnhdXdWQImTXQsDR4tB70nwqi9hjlAjOMy2kek1VhP8dJ5cOE7KPXGBh9N2geDXIcOgiRS
EGxd5NQxvVWUiAzG/cCEpEUrHHaPDYc/meg45/hWdY9RTBAqUGCNRd9krzoctMtVN2wx4/KjZWyf
WpfKh/pCQ1mCCrDDQyyAjImoxTxg35vaKx3nh67bK/q5aN9TE8PQx77eKmNCd/7MwDBCHcP+lBwh
wjb6wYRfY5+IIWBA0rN24jyehjxq1CQ7glyM8VoVeweEueJirfphp0+HYrgdlasiU73fE2cJfk8G
/aSujegNro6tYmyCjBsP11t3XOWsjxkiAx0Bt3sp64dxF2bPPaAFGLUK+s4DZTVfeEJaGGtWCzZQ
+BsgRglO8uMTXwrygRFuqNI69l9O/oyctAUBC949lwd9m2CQYcD0WhYWn4SPBoVldCQ/02baEfW3
9nA/lI95f8l4Y+oCZ6PxXbFxYUR/n4TXtFjgWGtzz4Kt16wVATRjXx3rZAIrwiOnZYA+Q7xsQSM7
F8Fpat9MjFs07UziQWPv8mnn6lsjq2fwZNV6PoM8RJSMCvleQr4YzJvOLcY1PA0ZlAuCXhpIEscC
o14fuK6gwbOMS68+TNmVuD1Z5fT6WmFzkraCEbIc5tcVY1FOifF75p/H+NGy3+UrCxYbPUkdNfGP
s5J+hWERWLtZnSpzp4l7gr8muUagkbHzZRi+tFCtUnb4lu4/CcBFwxdZhaI6oPnF48xvYVx8ebTZ
uFxox85/SsfPxIrmfQjIMjiE7t2avMT5YsBQK0kxAb8rTCyKnephHE8ku6YEeMTv3AH8tAly6JnT
DDRWqOJgheAZCnPTWiUYbfNXvNjQ9RnX4tNQOITpbnpijSlIY//dhYpHNQrdnceVhoibUgn8YWwP
2POBi06oG9UzU46Uc2pN5s6mjJR4q717nHnTmtVuE7uPJU5buMiIjyq7FIwpbOi06pm+scAEksl6
vuEBL4wnjj4Jd6Sg856Wwy0+0g3CQ/8lJQLMw0WZKfbZ9VG+oxK411GbY34rpyjRte4/uYxtf2c7
uzB9VN0VoCjVphOeUnHHpXKUAwBp4GPscchcXK0PyDGVZV7el2C9Xr9rlVtQvRH0yakWWectlfqE
xW9Lb5UfWYoJxgYHhixc1XLcgthZPjg+skDWAP2DZZAO2ycmNZzXJqap5U0ril2Xvk1AkkiS/PXU
Y6+wD82LBpzSMmDoMedBE2ezg+GadgxiLAWeFWub+jlgCA0Mpr46kwYGQwvOCI9WpXnsu920mqIt
X50Mj7L64gTxoJBeJ4z0Soz2N8K4qwhL7j61ce8pl8K+Hd19Xeyt7p4hAqao8XgXik8zbngD76v6
FNUnoV6K7C7p5zE4VQalcc474g9kRHxp3sVKzz3bXbBSpjUm81XxlMcdbRdjLR/zXkQkDTNA/dHJ
T6NzV4D4R+m9AIOEx2u8B3g/TWiogeXx2X/tpk08QVpa0/2g28nVh6g8ykxek6S5CVyNqgo2My7L
GuzlDr/RdWs/mvB4ucosp0m6VYc7oR0J+PGjR8ObVm5RLEUcEaZ720Nd10HQIioFvoPfCXAU60vQ
R8FWFG5z8y1J7ZnXO0dRD3SGWw1zbH1jlq86FvauoWzsFmTevi+ZfReI5dj96LzguhDVy0rClLf/
6pQTxl1GcDtCM0Hmuyirh6JP5krjMPhuN8CsVveBeR/kq7hbtmDjDeZfqxjDJaVqoDB9DMVHoeML
sWz0XYKCbhyRYn0ZEAEy/xNWvuIhvX/tipe2AQfm1IFkbyncTaZaMOXilRs8q/jzCdBhisnFlC2r
aN/guOXwamMzals01vc+Xek4Y0Ax4JNsbFSN5iIGjfXu8dTU4yMygLraJ/a7YRKVAo8x2U/FpreO
JVC0Kp5j7EPw3sOxU18k5ntWM8UCXYQM5eJxSzkfvwzJRbNxUUfrZlDlj2TfMTbRIiBZaPTaKehf
erF2B3qhx/gtdyBpNaw6AWZR9dVsKVqUtwnRsQGnxJaGQP2OXGLITE4FeWcZcshmxT5fQfy51viu
RoiH9ixARQHrD84li0w9Hf3yPsckSTFpiZTXNH6FaUajUoBYQNkDhXFJHmA2h8AOVkIZLVTmR2qZ
sHRte1K9+nWjL8d2W/RvpcRuGrh47QmTQ93tAJn37H0ewHVC/dbqbx4w2ARuM2t6BvC0UUF8GdFk
eDsnXVftmnQVNkU2VfavIIOgocPwEDyG2pM5UijGpxbHGfYtRsu+epQixQyqCLNaXjIBxE4k+lIa
dLNvyvXVh7MvefapuQlIpqCA0Lf0yKfeukhVhLrGKwyfG+ahnJk/3FvDtiifcgoTpYPkM7xLak1U
LwlTBP1na/DgtfeA+BYE8S6QQt8nRdpkKNfI+7KBs3L4R4e8e54QSSmgqS3LkTc8GOJi2w+5CprB
tdNAZFgASR4tIcoxUjKOZBVLmwCPr7XdBnIOJGTpkkQoQPJcK+TCbaL0KZ2eGFYfp3TtmwWt6Etj
3FNTwZqu2XunaWmw2ge4VwD/BC5BoW9TdRtaWx4mSTbXfFTcFtsuqWeOQuY49NOKfHEeWr2RRhol
kNtX779WIdAtBP0UXNldugQAkOn0CGctGp+HYUvj5hi3Sn/fjx9V+eaGnx49SGmRXWBvswJ5x0PO
z8kP6VwMnlXuHMRVuYtZBFSsmnDnN0dVewMGk5gY0dM32iaXP/f0uWv4xJzFkNyelEqD9kOvGWDS
oQAWMRNhYhU9f/vl3/72H/92Hf7d/8zv8mT086z+23/w79e8GDn4oPnTv/7tjJFAnn7/m3/8zs9/
8bf5w/89//KVV78cHpbnv/zN1Wd+fEs/6z//kjyif3w6R/D7Ec7fmref/mWRNWEz3ref1Xj6rNuk
+X4knIv8zf/uD3/5/P4p57H4/O3bNW+zRn6aH+bZt99/tPn47ZtmOt8v1t+vlfz8338oT+C3b4c8
e7vm//QHn29189s3+1fD1HTHxf7CdDThOnxU//n7T1TDNFzTdSxXdwzb/vZLlldN8Ns3Q//VtnTd
dFXLdYQhNPfbL3Xe/vEjaBzCFTakAZU//PbHif90E//zpv6StaTT4whQ//ZNmOLbL8Xfb7Y8M1uo
jjB1g/9fF65qaC4HUVzfTmHm8+va/yHDb4yiYiRyRaA6go2kRPDhGm9eWcO8e0ge4NfPsoJ56irt
F3XCjBJ1Ecm8uGzZaG6ehPol/JkoIVjzW+19V7z5Mun0mcGTUQMJ32vWBn6yilUCqUAlfbgDlLMy
rxnSecgB0Sa5usMuMnGS5cVdxyPKuYc+IioAJVcYrFUcBFjzhUakz6NtbyMkfjDF9YldaNk4x7x0
l6qzaGEvT/uUSA4pXarJOdgayRanwRKDfzbteDpQDMf8ZbnYQW4so88Q/SDR3BZcdKrV0JmlrwrV
c3T29ZekX5rPmbIN7+FyT1gVjTfmE28rRTvKEhyAc+lbwlurE+wT0f0DYK2SF8fcKdq8f8tX4T5b
ERr90LMKkv6CTA7uYLVR1iQFG6+tTOa5CZb48yGTD6SeZ0aPm69O3Zr8MXyUcH/bW18eBFsggeyI
dTgYIGRIfE9Q+CCWNaC8uw+VPkOwJF2MNn69pIfdqWv0RQ5eQkQKrIq9DsOa+XHEJBwHObSE4dKg
Q1Y2g3voOB6YZ0QRvVvJUQwvZrMl8Mujv25AOc6GucthentLKyWmaA4Dw3iXXQ8poZhb36BCYaiv
oRZu0TrPR8qQbM5oAUDT1kBRIVXetG9sNSxgZrzXAKKmI0wcjOtBXYdxSYsHgDUCCG4dmyEuDQyU
SXLBZuZD8WF8jeaNdkUVdEzu8qDYdwbFNLklwvA/nbrO8FZM8f3o8mVUG+a8gDfLNhsQ9TFFX25R
9+zE6e5/F8Jq/G8uhJb+lwvhW9K8/bQOyt//+zqoGb+atuXormHYqkCxa/yxDvITzdEN0xWO5grW
yv9cB3XrV9YnXXVtweqk6q72j3VQN391VEuYrmaawtYZdf9P1kHW1j+tg0J1yfKxDNBV21RhU/y8
Dqq9n4Le0T0FOV112c2wyylYAmurX5hTeTRQTgzONXLEpohhOQZPSXAVMg0DH4jCXagIk9UWBluI
TxbqxJ5OvGTNq9RLkse7yQk2eYdaYDt4EC+wXoejdT8JDOHbt6LfwaHK2jc7/VKbrXeXKXfmiGZl
m5x9RDweySwcGSQkHHdSMp3UU5TeTt7tmDMJkWjqMtIFHgNoaXao46yRVHO5zlrwKR4HRIkQPCVf
GSm1OywtaJBjp9BK6UTlIsXCXMYKsUaAcimYq4DF6xGSlVmSssqxzGEAUYBsDlDgnBIFQhTPe15e
eXkChYYOZccInjd2yETjepulJBArnIKUNfrrytRxCk6XoQJNOH124vdZqaJs4Dpb0EtzD+IT9VYM
05ap/awaMZ0oMPf5Dusx5o3mntBI8ovmDsmeISYcav/gJNHc5LgHr1/2AnOzPNikCYoY2p4ujFca
TospJuN+GSx0YKjag+uLEtYA8/GmTYZTb4cCrED10gYw4vGQjH043105i8NrW+59KsS2WcGlseBB
a1hK9WimdaIiFBAWfElHOPAwrnWXg/DJZmMMK49TMS94lKN0uO+jJzOeFSUOPYBuuJk5j+14Ech7
jn74mqtwet9sSH4GLpchvmG6LWDdXKpimAuFLRjPUHExsVrMtQvHlOnI7HIdGs1FHmVokmunlPgx
ytyLq2KQ3wc85OXDstSwZeHvJghd+O4if9FW6YBQInrlqaqA4vFOm4doNehT0XJiIubeVUzFjAFn
nAb3G25UCTjYwYmhosSp37RU3Gd8xGLXrqyZZ4FRyi1UeU+hTMOcwNhnpkRgD6HB3QOimTAHBk7m
sBJuS92itoyRS1vYhxHsO7hwAV3mShFTObufF+nayOFnVa95fambq4Y7ovRxrOj+Kh6v3tdRtquM
SBBZqsMcYdRNpmLVl0PwC06YBSq5ys7zMjSQfSJlWdTOjVBfYGJrsj6eeHh4cqH1I/lk9Ffz1PqM
lqBmN7QXvnUpIjFTXfLzuBMtOs2MnGm1uOJ5W0L5kSaKsYOQ+hLjq2eTuVrxDCSpcmOT0IiPJgjJ
qtOHeQkW4BT6jHHqvOk4SfqfER6uoEeKQ2iBJlpUbZjn5TCX16znWZH/HkJ7yPRrwcFa04j1ubov
wQYHIhoT0j0EPJgRRWk58POeSbh8Vuw7C3iwVQBFMBoglswPackOQXT9YRH/vWj8sUi0WZp/qhG/
r42mKoTQbdVQbbl2/lAj6rYj3KBBKI+jWp1X8+nWLcAYEx2pHI+cR+SmeUlluhq+QySv75pE8Kop
GLgCNiKYnIblyB3vVG3Tj6tonjksJsWywy+8BXcrGkIRmSOaNewSyMIOVpC0nRSlTSUffwJo4ZW6
GRHt41W+ZMPw/R2o83uVYTyTABfO0AgmYECiSYNrwgvkqBeDwYXARpU7XyIlFu3FG2vMWvGpUK9G
9JIuPb4N55MSw+e+ulblfT3Qx0dXz4FBwbUOR3xJgTwQi9XBKYW7Zw6rv7662n+58/xwda2fr25r
j2nMqEumIT3GECJi1HA6kgTeUTvC+pnWuSm/dAOV1XFU2HoMuGPV3iRQ8q+PhC3zn++zoQvLMW1D
GGy4Px9J1imK09cx9xlVJ4472l7naR+xdUaqKD07lmXJhGkLkZpYQQ9+Un1X48zIfIHqPc8hTK8s
KPftqlZ3SjZP4H0U93EO5+2mKq+FuSuVDYMzJYRbsIqZIKrWulCZvLW3f30qcrf+savhiXVVofK8
yrNxhDzTH5/YSHdU1UGJlhrLyn1vm2TeqtDJbLLAqtlffxe92H/xXbpl63RqdFB/un+VlrhBIG3r
egMjTdrzeQIu165MxhHvtX/zL75Nl5/307lpFEKqRa2kWvSWQr6tP5xb76iDIjwo6nK9mSKxsT1e
K0TOcQEPBx+vXMNHf7gKpXxGteOyZ/SKC83/0veoXXx/kcNhB0E7ah3y8VjqWoOd0NqDXOVhWDOf
ii+kwc8GpXj3EUmmazcMHiM9WmW85H3YfJiY/nvBmVjazYTmR6sFhsxktqewVjiKJInuaqeHN12u
jexqD+ZcH5eVw2JBVwebX30rJ39RtqgLaHUAD9lcZRmh2ODkEaNIUgjrHf9hez0wv130I9wzZBeQ
kwYqAgNAxybYWoIvVesvGYLo3cnD4atWXlJDI4lRWTe889itRRP5fsmaJRS1K0+qN8xTG19iChlk
GHLnDTlsuT0Im72s41Q86R+t3Miz9fuziJHpX9SWjRbhWmyADbGfsOTJqkHlbxT5clQoZExmgCz0
lVdtMfuPZLOJ14mF++VTRztsATU3PZyIYCXY/AxGhg20G0P5IMb8qS7vGmwKmKNGtOCZ3S0KNgmf
ugc/zwoV24impcVTsIull+qnEd8pBXgy80TRUMIgu9DiV3leckNJ86cJvxK7JGbspnSoIHEnbPGV
G7QXxyKFh2Mu2fNGSAOyYOtK3HBu25EuPbAXBjqOxtnGPgVwzodFSJZMZWbfKBlkVbbJFqVTSZqK
HqZPZllh+dkfcvjcTMJUPdwEtQOvTUEyh3wYs+7Mh+3xqnewc3PJ+tUoSoJF7lMswu4kI5mYYYNu
ciCovCZAPu8THHM6nE9Qgdj4frSrCcN920e3wniPTdMQfDrEDMcKVzlSt5Sk6XloHb7vywtHWnPG
b3UABEwB61kXDYVAkX+2nIVHtWkhla7ztdyu9Z7WnfKoiGP0mBXG38pc7khmegVgV6fkMsGv0DBL
HTFK98CHi/uS5N6WQkjQVhuRf44znVJx1znRPPIJAix8ctfFLJYPhEJPSp5jfeq0YV/Ewbwzu0Pj
UxvgGdDV1955F1TXGhP/2tzbzn50MPmkrHXedbCDTIOrgDsY34CU1+TBzzm4odu66TKv8X204cZQ
zTJDzX1iwny2Mps/rrdyHeh6HDDwZVMMsWqjZm2RJqaj8qMUobpxITTKtzKssSjG9rxgy2O0whNw
U+RrRWdrxlsBsSzbYSGoNQJBQyA2gXuHje9Mrhd26S8oi3JCX+Ru1ZoaPt1oQNx11ZfrNK1meuN/
r28rHpdRVtXDOW3eZRNhl/r3HqMq+4UtrjGcN3kUWQTM2+GnryziyF/o6X1bX2UR1RsbeB0OX2NQ
hQduMMeu+yawg0WgIDaaXmM8I2RRbFnYyuCO06RM1M/WQFgCsWFBcc3qpyIu1qLHSAAmNOS/yEV0
3GgbC1esOqIa4Hw6JEQ4UNTuotNQjmNYEWjxvCYCoqq9dWk+OIAwYXtJy+MyYkYifyo7izpAtpTg
aQCDDApnYmHkxv0aGCZ8byx4GmTr4LKLujxohkUB61DM1QqUAhyXqSwt5SYPPzAmWmjPLlyCBofX
AQ9fFmn7XV5zvShpsq5VxrpPnUkuAuYkFNlxtZYdVaslt7ZNP4fmTsX2zChNKEtodONVyyiv9KG6
tHQsWstovL6NK59cYPkQvHrtax5iMidxe9766hWnmllX5YgJ0zW3FfugSxuRDfQVZlCWwN5NKyEi
bZwXHIOKkifx5ibjiobHN6gmLDHWBSU90Jc2ixDWyP8OYIQKJmuDfoDpkOTBNgFa04dwVjIlLCAI
IHpbeKKn7DFnAkBQa5D8o1b01XWt3ZdkLwYMJM5uu0uCd2PCXXHlea8oWEPkiv65oSKW97rPwpX1
kMBfaI2vPw42R13tNieNMFMmaiXuDqGtLJ1cUq/YS8SqTCLcDLCpGcaVUSIhQD7GWLPSMV+C5lua
2BTKTVeFl/mlxntfw53YqqCBHDrwQqoMOP6+SYKM/ZShG9MiRk+MB2rrkAXvHZc2fHTaMyurD3mx
FfES4GOFy3/4GZgkNcQ71T/3Bg5V9U5h3fQKWC8INfTzEL0pLM/sAB6vD81qs481nHFy8ufMieCK
fZacS/xiGrKCSHNae7g0aFsst5v8FvSNs5BFkLxlU3uBr5EzP7GTuYEWvwtJDXaQ08xGlUtB0Fr/
5poJboVY4IqliaVLjINq7EPJaqEtKNoWEaFrVxuNbA3BjEzxS6KRgUkngU8SVZ+molttl01pzUL4
lC4z7aoNFhLvKIE9Y5MzKIE9CbSMmSNqbgdvlicqVNBr8SKx/Gk46Lr4OWnJa0Hh3yA0rYNtH6xz
RngR2Q4trEI2BBtbM01au3JHgHe1J99jokh4bSUfIAWWB1bRNqJsFsks3Q1KzQIDxwOY0kfqha2x
Nz2Z4pwJRBCcP++B0b3Y4nFEs5ughMZmxILpF2I2YnQ3gqyeuCOvBzcjC2meKzIonngsMyAU8FVN
Ey/wUVAeYIEd14vJNe71DCb+AC7DIpkySU2fKlypBgizwvIXnsLuQHx8Cdexx9zSxvMtoG40MEaw
GRBalJM2Vs3wcuUXV7SiZWDOgrTepETn6uhQMHZth68WDERlEAZVLqB4YWwd+qyHdfwlGan5WtfP
CrS8tsWYQjn3FZC6+NJROGRMsnRpHTNi/ymQeppf8kERrE2a9zX0Zyg9szSFy4QI265XKtHmufU1
6QRsckkK1rlqYA7MP1uQ2dZE+EAh/bJUUhtqKu/wNWOwYLgGFk39TBtRZmqv2Yj3ps8zUeGPSHGU
ouiIgBoMjV8j1hfrt7kKU6IKmf0xtB+mEFy4uzExbcs8lPU4E1cM/4UoFtj5fv/9BLhG4RpF0O8R
N1k2ztHg+f6Yzhs4AnHBYxdAgUpaXgCyriJ09TFxyB0HGuPSThpJyGqnsDoEvUnb9ToyYId3Sxwm
nwwmn5AOKp3fsFir5PJOTr1BSzjARErp3eWvuVB0QwfFEdQFNeuWSMhJ0OE1UynCDFg7lX8yalLX
rOx1nFjooX5XJGOXoN096gGgMcCDKMXu3xAsAZKAIfZEDiQJjEm6fd0ZltQoA85cSh0vEnC1SVfW
GXB3DxVfIfQ8jXHtRFahIX8Pokvnj8swWk4xss7KJydbfQ17j1W9X0RjBBcXyNOE/Ek9VhMehYLf
YTvrfBAn8L3QuNRphH0hlSiwYQ2/S6XOa/J7HwKGZ2irvkA7bjPMoPCMa7biYSCknt0tDpcpu7kO
JytRJqzbqTNQGvTaW2XyyreU42pBjpkut2yQfxzO+zPuujwOcGPMHvNMiUEOzRZOHsMhEBCqtBAL
oIzkaC+Yl9jJxxFWz8xcyp3OMz3210jupxsCWUjZ+KiRjdlYZrs9ltrgPrWlQli5TBNyuzSA1Y8z
QTzdfEz2tWawooISyiKLiJR1QzauWycMcatjr5Nz2ZRSwn3R8chuA/RmWXj63t3975RVzmr/1ZTV
ptNlJP3/mbIeP5vgs0reso/6pxGD/Ks/Rq1C2K7uWqppa8KhR/5jxKD/qjMqMFUJCWhyEgsG8/uo
1dR/NeVP+EPDtFVdY2Lx+6jVVH+1Td0VLjMJJhSma/xPRgzmnzAJVWX0YTk2A10MdRyGGj/37Zoz
QbCNcWxtadyXmgoIpiXqSWnjaFG6ySHT8GfLRoOE+pg13sojrAEszOZ6FZKNn352aQtdu6sJ0XaQ
zRMQxWujdvg61O7KT9pgmfsFrpA2IcJltYx4E2+TwlsR9QD7riqhehmNSWmX3Gml2Ggajn5dm++y
YKCxNPG/iHAQBwBVVkqkfFpKHd4ZqjYc/CSHTEcrF3vhSICcgx+gXsINrtTdlHj5yvbpJ6ZGVGcL
eF6xXHxezYSgzYh1sidYep0D87mFisYCssyUsOz98Czc/R3++BGj1P6Lq0skksngxmFyLsSfsCvV
GJ1SdypHur/cJTC8FllOlTHkpXYq4M0bro77Y7loHAXBdhMhHGrb+VgTKacmebWuI/3N1ZKDgBUz
2NnwL47P4gn7EbWRd98k6lpYjKt04Ns/oTajUeZp1Y/M1l3ZMEM6xebRqzRj1w7+tvEx5yDdBUJf
JBlv1KY3cVwYq8kij8kp9i7A3Lz2O29Ll5XvzGcFTWxh+GKfOMlANoa6j93yeQx96Ma2vN9h666K
In61ChZkD7L59ycg7ab9VMLoapuhW02ieFEDFfUW0SkjSPh2aklBDJd+Ia0d+mBaKihsES5qUJgg
d9Wp6I4i0tnfISj7nZU8mFaggdrCaDOJo5iMSb1Ri/DL6BrlmJsV4UCRfvBsW9wSHI5Wi8baR96r
efjMk+7KDbPjaWlCOdh+f0CydOr+BUJn/4nkIC++xXgRONA0IDsY8ub8AJllvq12dlwyPaLrLAh5
LYhG3Vi+RnZYOuw6Dd2tXlvuWlOpfr0Aj+hyPKeRfdFNEES3oG2pozSlEozClWkQSoKztb3Ro+zJ
tScLkAT/gpFokHwajr3jYq2iO0TFgW7oC71G/FopeIR1MZ2SoumkqTUfvk2ueN5OUKOdHhApxM1+
QnqZslkFGKzfqaazsUCgN26IPWxDBubG8xhGjC371ZjkNfqxlI6/bwm+qsr8UPmEAbkV8mT8IQ+5
MMJDPPkvRluS7JU3V9/N6lXhTT7KKv7H8mumT5ARV0kGfFP5Gt4FBKi5rRDrqtb8ZZ2m2iJJ7MfA
mlymiJDePFNWIZqPIUSmhv/iRn2/ET9gm6omIVtLZzpsMAyG3/LzjSosPxx4bX3c52DsmhW5pq4+
bQsoffj0kPSeNe65ncp0R866elONKMhi2z0omU3OdWHxRJdwZ71Q2xqGCnOjqHcBhE836PYj3SXn
vWJl6nZx2+Kz4RViCdnZ2SW6/2q69XCMWPUYW+jaQY8gcwofdNPyDRjD1Jbw3vxNWJHSbacLt7GT
ZW6o8COntll0cn1thnLtcr2IitoPbQPa1LfLv17ouB7/tJJYEIY0Cz6RYKMz2eV+fJh73egSrYH4
V+cBPi4BAQh1Hi1NdHwtqMZN5eqYF3VPrg/BeNSgrfVML+3IwXjNtYn8DSacsKp6qfb4oRvNu3Ax
ys+t4ugNAyYnoqsW+URHpSDKWPiK3ux4EyT8iO5sIix+U7CAz3B2qzadLrRlrOWIW11VeU7Ucgdx
R4c1T1dsmwi4nDDqV2RTtjsvVrDXrjP+od5afQWHqISwqrgJ0IWGYU07IVidMsKcVdKzYxwxGC2f
Q1WsDVigm8Bb1AUq54mqFcQS+GZk88KeCqg8W6V5fMztGFbp0M4dtSXFiQDrxvh/7J3ZctxKdkV/
yOjAnIlXkjWzisWZ1AtCoiTMSCAT89d7Qddtt4dw+wP8wpCuLskqFJCZ55y915a/iYUCNpA4zsHJ
GHBi5iA9s3a+ZlvjfhHDDxUwYtHxQtNBKrTm8cVUID2bxv/yAhgAtoYwFuSGRtecIDdxwePZ86li
Gj2WzPP6SHIXQmXHSAOpNhp6Z+OsGZTpOEebLGF0jyt/2hvTQdyxjHVr3LW31FPdirKbrktxZh2Y
tvSQ99Ia/Kel856U8n4kqfVSpPxLElrvwg8h9K15OfNclfvCgCTybb/dRHmdHwYbZVU6FZ8ZsS+n
ADRuZPxiU1gZGgTlUIcn/M7a1eYYxO5n4cYxQ7HpV6tNtGpjWdviTRjklDvry4xa1PdF9bm4MY6g
Tv6yG4TZvRbQW2L66S0qMDHQzx6cD0fQzNQug+4qvRvXgPouGG1sTRo8Ww/f14IqMI3PobEeUi/b
94Osn5Mw2UJEruv+U5PYip9gnRTnMEaq8jQ2EMmNikBE5Djgu6ZeHXHRbep3CSI1ggW7gLDmMSy3
5RCS0ZUNNikOorhNYvsw4gNtnWDe+Kv/Mi9JoEL1gXk3i3+WfXk/dKm9k60i9sq7Dzu4R01afES2
A/CPGNMsolRTBoLDgXOh+9wHLdKsSDDHlyCBgd/KksmWwTzUzRagzNDtTzWaep8ktGZ4cfq0oxUY
fyzh8OXHboYOm3jsIdxNUwCUfTiUnRNuwNQMrcAT6knM2yPxcXIpTnGkUozg3bWPSBxI4NP31mwf
mqatT9nvSjnNYYgiJpvB1i8l3oG6/Or96L2YmcNFMHAD71jP3/MMZ18cyRfL6Evpzek/mUKtAsT/
dJxhoQ5RywROGIrQt/8sUv+4o8oBLIOinx+nLCcRb8ZD1oxzhgc57RL6IJpdqc/daR8hnUj9ARcm
5v+Ee5X2zn0+9T86N/i+ZOriWrQwMj8grrdyz//7cumgEPpvL9QPPBmwh4dO+F/PXZNnKU4ZADds
MqBFuync2npxXJbPUuGf6ekF3fsrE82qV/zWCOZg+CcXa60u/str4FQqBDuOw0rluutr/IeLZTth
4lo9XdpUt4duKoZTE/s7Fc0ASpwgvQj1GBfFaz3oenf66/TQ8vTcBahuHmqJXUhlVrAJ4wBxIapQ
eJFQrwftM3Nct505rBcmMMlDHaNhSSpMLUWhop2q4ZGB9rKO9frlz5/Ydw3hAsXZrgL7OK9fGE3Z
x2ZaKCkGO7uzhzW4Kp8ehmyxiJenM+UL0qw4UUJRReUN56fwmcuFGEBKLiBO/2xjoXKleCbeY0yG
h5DJVeD16fPSkfNNjsPun3ys0v5vF9XhtM9xPwz+DHvXMvAfL6oehayRFHExlvBH1cG+XnS1XcaJ
aABVP3k1WLCBaqQjyanrB9oFIbbtFlRP2+cT9y1evLY6i5HITDo6bcXeaE2IFItGokBIH6cYsGU+
vAkm5beiSb+3E124Rb4gxxJOFr36abBmIM60xksJP008LTKC8TWPA4SREt3YXVoWI2jxRhx0MT4U
CwOrsA++h9rl0DXQUO0y96sRDslegsJIDflxHqPsxisTDQuKvCFD570Lo6OycGmFO7LOvJsEJU1o
WuI2R/yWDG/2dLdAluL6NP1ApyZP34g8fZiq7MjU9MNr4BjTKnQttW1x8jVF7Z9AzIOwyRjJhhPh
epb+ItITMViB9t7SDnnBWEJDFywVqb2IdWyxCQVro4pYlDzjPvuuh6ksOCa4+vESsAdI3+aaN95w
rKydFjZkpwiwe0jXLu9p+4TG3FdRG+BoJH+J7ngB+BFgaRcQxWF8MyOTGdJdb6cf0xhRQhAF2Eyw
iyWphq7NgA+lILZd7PyKwYRxPby2kQE3SAbxRtcEtdPNqaqmuiggemkYoyYOFsLCi49ukT9Lx3z5
AcbYqRX+UYGAmLAg5RaWDH8AAhNfXd/GbYIlUZfRsOsJ/KmU+uRFYu9m4vgQfZmg3od1YF8FZ4m0
SAJeAR9fnE0ZQxc2NyGKI1Q3A92TTmCwYWjDlE88WiEt9TSDiRT1IDzKPDp6qXVwCxNeIVLM3rce
Ysve8qdz6kE7DQxz9K67cJZ94mP4wdkYDm4UbZbYz69CLzOpUHW1meqQPuo6Ox1ah5a0D0O8YkTp
wzJRdg0Md+I6LlU80syNvsei3nGe3SVhdMPWbw71wgei/Ko5R0B9SssGcFShv9OzjeXNWfZDRfRr
HxyEKQ3lsyrvpyV8tmXzokpfv/d6eS9ieMUBOhk5ywR8viG6se4JgESoZlsadq67EGNLzLzVRwQj
aLO6rW6hy+HA7p+qvAxxu5YdaGKsth4xNlN8rspLa23GKPg1RIJJM/lgG3+Q3zr6DxhkmLOD+1u8
ak1wEFRFZUcySvO26kwhXeXvXTd5myDgyax5PG4XbYk7bl4kBQvZybOBX0daWMtWHvfw7fIRJG09
DvrODa/NYssnP0aw7gp3M9aWfEqkS64OUAc3++m1cXkif72Fz88smtOPRvvmztS+6RyuZtBy5yVw
euTQTls7AyteY8V0LBJoHecKeVOPmKVKOkADfPh+FDBEM/EwjjjcSj9/qRuPqOAabZ9N86TgKbwN
EfHfNM6dyR0gdzljsgo0zlg1v9GGooBi9sKt2DWPIXnKZRGQy25awHbu8NKw/2NN+5jmEfe2HZ2M
dFEOutSlrXtcAJVuA4sxjC+z4zJCxMw55pXNyRqXZutF44+6kRBsfJZJvfwYFgk0jcPZTQ8VIa2+
pfOEzxz9g15QlOYJEQ9TGRIw7yvYAWwlifnelmWya6i1q2T8cKy5vZe6KZBqq7updW7swmMqNFK9
+GxBYO67dgPGANGdQUXeqxY8RNtMJ7fKMKnVLpRqEdAFL4BiJVpdZtfA0pggRo1UPylKL892NxXo
oWUu43PfBed4TjoOlrSQ6fQlt0VVQJMIM7i7PqmVQtCa0CTG4TLasnG1tz6NZZfkJctt8/2sIXuF
PY+8wZddGcCJGnBp1MkHSwy0nynYsQDhXLCGBJUt9z19ykeWJObG0/IdFwgsModvUyQPjhqaC585
RE+nIOq70tnGThAIl8lyHEj9ntbsr9qKAD2pAnqs5lgcEjBVmOgk7eYcRP23SY68WxM9hwsW2zSJ
3pw5xQqY6PsXSo75wk4lTPowsAcxoXKDTabQjGZT8rh0hNUFE6d1gX80mqxzuDTBtnDt+4CuUML1
2wD2p62Rw4kepHWcTPBSZTmpvCgEZDB7OMOtjRS4r/IO4ovECtuZBH9gif6gauz0mC3F73AUy7m1
EOkkg6p24xFBUPIkHX/ee63FsZe5DvWii7hjINOqq5wdGQK4o7U6yKHaYbg6Jcb+YLNHHJj7t5Yz
PTtt+Dw4jmA61FAcWMkuCBiYGPQGK3uQ425KWtDSPBfu4HMoZl/Nw6TaAyd6s5GjgN1eXOc9WGLm
e0hXXDKHuuEIfCMiwjwBakKmGLpSml4XOyHPMLcqTKDDPhvpgyKhYWTXMQfxGvvLquEuVH344ng2
PTFXSpzPWy+uiakrA+ydBAswi2ZmuGTtp1Ox+Eaj++hN0eu4CZEfELU2H9J0vkdTCgtdM60aE5wV
o1Zklq2wHrMT8JDjes7AFhCRswzlUaTWQ2gJQ0NiMcdBhxJVAmBxKWY4H0BLhNU8inT66aC1RfIR
H9JpmBAd+OA/gX/2Bg5onTbfKiRmt6FnrqNV5rteup+aPkFSlAAmgDGFM/25IsFVmC7IhzwtzwPi
oX2nUIggy/qIvqZB/mIBwGAyzL+E/O0uRBb2EY3eLkJRJYsI8G04QYataWsteD7j6kuUKxor205p
7t6N86h306A10RWgBDsd/ogHFAHcAPKuCyX698Wr92A/1/Ku+F5l/dcQt91ZrqLkRV+jUBGP2AJe
baoaoSJVneDIgNJ5R+X7S8WDvbHCjrle2g13UQCMLs8SboLZJ3YHVFSFq7Rx5HgcYmBujtYPqQpO
Ak7YzHGJCtKxHqUmjWLyN4OFQIyO0AIiMn9DZDr1pXe2NWudp6FYhzA4UZw5J0VH+hTmOITS6R6V
1VbXXbf3zKRwiBuCERZk7NMqME3nbNk2KqMrzwJdd7RMJVYeJWwQynTRbScAVuvXGc9AXd4OElLm
LOzx1SIlZN/OoPvCYY5vxPzcIj1bq7HDwuF824d0WyV18W3qTmfHVOecCvcx9dr33sqjB7gGsjfw
cKofCK737mIMeFDsOoNTQXJQ195rJYSMBizcirEiiDYK8ffr1n5L5y0n0yhBhG0gnSDxSm9NBaYv
xc2GXz/EXatRsifMFqToOLCWxMNKd75TmE5pOyVvHr2PG1GHCwI69Tt3c330vR3rOsnQYnlfFDDt
cAGX0wBZECk9FoV+r5pAm6WwyralxDjtEcXZ8uQ4zOOUMcQ76+SajmNDFEi4z8s5uHNbGESWjN4C
ne6dbInvWW6K09QCeV3/ZgsZ308WruFiIqdxmdRwMv5EQr3VuLdbO9bkgk4V15SRdRJM4xNbyQ8n
ZN6rkoWcpbLJ9qpZwSyN/jZBJjmpHjP6aMx89BiNcHhv7nNjuCZWYh8DGEZz60AlZ/T0EnnG2jOr
JVxQQjBPIJWGeUKbRfhQJjaNEBZxkdEHUZ/BuWi3UwDdOJ/LbQc+fHDT4SVMksdiekyE9+wY60A3
hSgUC+JA2prg6pO+5nHcKOAokNxeTTu3k0ypff8zLIiX9r0GeoRB4eb4L3ZR/4RVubD4ld+9MO32
yTpSoSGb5WwpavW/CW96QuidbYdCBY/1DBQ440Q2jiTGM2ygsJla69YOgu4wbvgG99mh8MpSOrRT
fWkbSZYLM5JDVDTkuaBVGuoov+0DOlkZoNVDvDImc3c0D2qihcc++svPL1pa4TmxOUF15WTOFRPt
pQve7Sh3j5ktH5skrK9S9DGx38BI15cQzMFbV6fhwacHw0wGfnSz8Z0xfShW0O/kZerUzf6+i+iD
9z5MLqd/S7Dcz4CdTyNU/clxfluRAuEfAHldw4rDLk/uMVrA4Ud88aMSaXFfmErjFvfDbYA+dHK0
ObMvg1cIPOSA3RQ+WCkd0jlbJzvmyW9C91KP8VPoD9XeTaEF/fUDo4U0ksmInpEQPYIa/m/ft9Ge
HpI+hYONPslrHzsJ+EeF+qVYBgwRSStOSc26KXjLuz9zg7k/gyYnyQz1kEnT4ZCUc4O2yfIOc67e
4xIhAqrrr8xOvwflr9bM3+qYPK8oKvaFjhMiDyIbvz8Lb8LePjvJg+FGI6u1CJH/QZqqKys8/flS
uJgSZ1zY25kx4jnorNeyCcF+rnKkdAYCK2oQGVTXOJjtYtvKer6k5dpnMzQKp6lJoAU59VPaN+/x
XNUnZ2K2ydu2AF/MPwI11kcT5M7VTq0N+xFO8QYDvxuF/TXu0EN1cQw7u/b1pbcHfzem2CTqnLVG
cNTa0YxjOgaWem9KpJf+1B04xrUvLlJ+juIPfkTJbZd8urr2IAQ2W2WhiPAxn2yylNLNsSrnlAL6
LhOES7JiYuaGT3WRvhSBDSM0Y5PSAc3smQFYT7zqSLhAuVhmx0r5217m+w5p9V3vdtPDKDiBroED
Lru8QRtsLSDHTKHuuyLsX3QywGA02clqm/60QmITpbM7J0uzfZz7+qQTMDhe13ibOrGKXYvQmVg2
qs/FU9OxyBGlFpnpL26pISOP5bU0rXmDCrkMXvW+vonatabr4Nh33aDFyzIs2WFupqd2bX6XQYPC
JljYlkWAsT8E/qxTUtsHmic5dQ7yLqRXVZ72G5OwaCV29cv23sZUIKa95SOAg7e0EdR3Gsiu6eh9
qxEpSeg0d2PKXxeiJqelu+R+rrBZpfSoO/TfniViCNk19UvZQ7zFA+o5mErEsAjMMvG+KXxY+T5u
/p5IHyEbYkF78qnAyOmxf+I5Q1utUgAPyYwVr+go/sfaORs6gnfF0vLge2eNbOaoFm6Yxg7vtRoR
sQ31mXK2yXyW1cglbLUDJT0bdAg4r+/90pDKXEkeII9AvaaOxkOPoFoE+KVqH+ZVJIFc5pxQumgm
RlEi2IwSie5NtP05jVzq6R6JEpwNTomjBR4vyg95XDKco2s6d7j4PJ/wVlKSkXUTXEMd5B8rRWNo
8Ad0cGo2OISrlECDpM8uSQ55IEWHGna9vEMB9Tt103A/xO7FKSOW8CQmg0p02GfrliJND3i4K78h
QWlEwjbnSH8a79UD4ebNbQuKj59PdLf9EVEf5IFDnseQqadozQEVnksbzXWgkKcwnH2ijhtdJc9z
zuK3wjBt35+/dxB40irhrg7t6uKl9IKKLq3fGIVBW8whrzOHOTRp2x+wTkS7Mm9tYOK+xtadb5tu
md5LjdqtAyh3Z2EjBCFdFtdoMJRIAz7KRM3fTCPPWTFPL95ALRL0/qZtc3loYtfcGwRgbEVHCBzW
i916lG2z/Qm+y9tkujjaNeOlobGpvJMRTE37xngGXyKXl8Vc/LCy8diGCpB2Q1+vEhw+Gt1lu2jo
PpM1dq3xeMIbu+KniJa9MBrNdmCRX+MGmWXP9avw8+5g2/wKkTBqsl0NeMNE96sx+bTYr02/8ohH
vALKea8S+6ngDUSp49EUTEgaCMQhy4mTnSag/EKUCnuDv7VU3RyqSaNGqNRmKRiLaaagGZ2xjeIo
ve7HOpp29ZSG6Jzao931xz93fBfFhE6GIOdrN1g73gN08nq4L1qCd9F50DK1ZHXjCMaHuhI5XEb6
XNnc38QzHis5jMEG5uSuC4CUjehB4COpZtupxqdp3g6XrmwfxlYCU/HbL0l4VFpEEE/ZBW2h9f7P
QzjNIf5/7a5oH17WBHaDoSB2E/Exru8jtGv7sEDB1U8m5O8sbcPVEepHP0evScNEb0zhiPAT7lOn
xHrAcDef2nGPvQAXAlMYKsbFJh0sHbEI2D4NJM/GRa++BkEV1ddZenIAkRQjBoG1byPz4M6vLCT4
Cyf9wLFvWWnKm6DvHl01snzPXDYrqCWPTIdJhtlQOCzMy0F7yLIoNoGX9JekQxb9Z5Y2SWaQCaph
ul/q5K2gobTGFhtXQHtXNljVmGbvG7qytKjLXVWtVwwklOshJ4gHzf8ay/aOno+/lVayd2gU0XjE
dTqHv2uV+oegdshZcVN97ws+nab+aHrbeTBR+jgAad/OoTlYSi/EkVgShwW9knbCNlcFZ8tpxNnx
nE86cTFbO4IONNZ2catQ+53HEa8oUzak8hDs8vXuW8RHHXr6oRNJu/FqCIoZYTAqJrqMJ6iDu1zT
dDqNe89BfzwGVErzOhwcx2/WeqNrq75kVa23ixcSSC6ia+JhRpo8NoMsiKYnzpbFtkbteF8lZ3Zk
6tvFZchRuxPE2AWCFszJvC+Hvd0OYJdD1Cbaf7S84p5Rtt5LYokQsaNcD+S87HybiVxP50NHT7nN
C8g8WAqhco5Fi79k0TgJBjfLj7LPzt2I/0Gk3k9aDOIQd91x1tTBSwbesgCyzUxT0giiueBZZxpP
imc1UBxarW/tOrCd/PotS2PwLy2y4maKi23flMFdVwSws01db9U68Ovs6NiPOuL2QugaR1RIaTX/
7BVCrAoteuFDZKOAx/EWs3iQeoQeqIm+/K5fwIefO9lgLx+sr64OGZF3r7NKwqfQjl+RKLWXKLct
UiM64s1zjLWNRjjjttCVKLJu5xKSXRbk9WPXIi3LSWMxmgUXNsx2SInqqkX6ajJEzWZg7t/PzodP
lEAk2+IQF548NdjCMFW0rxw3wgTygqIVswmmT8/MkHD5PQbjUV/Yaqdsea0azljjiDMhmBGLelZR
nP98SWy7YvsfIdUMOTdODhQ1XPk8CtrTgZbbKY+LByda+q120Q2Nc/zhjERmh5LIZz8PvhbaFzcK
ZlHXuxwiGNnBMy2DfWRZwHfWyBgG+Rxm5Ipwcr/5/Xice7OcrdR7zuIQOmPGOgwQ2ADSqalXwZN7
ntlElsIDyCseBfcKDwbSG1dhlJjEmR3yuWCd4J7p5cEZvfkS2O133+QzinlH0qtwTlVMlEOuiBux
KUeDxu1uujmtTvEgpl3QuReRhPyGBRN0mZIVVC827lcDEDPWy0dcuI86FuemrvTJ7sLuKmL9y9cm
/dQ26gHP09EeZdBXkHjzakn64dqKSOTO26RLF10KNAClB6dPt5+FVb5Rk0p88ciqe3EbOVV9bGR0
yopQ30UjJNYpRAXR5pHZjlVKsgX77Ifnsbb7nvVeBcvLjPj5xgmm+d4ZaIjU/DZUdM7L89gkJPFM
5uDpBDX1hJezXtYDcTYcNd3Tc4Wbue/LfaUGeasH/NdT/DvWefW6uMvPUmU+3W7aFFIyY03kdjEQ
9yHd7J0CeBNLSYc+BLWmt5nHdDjWdTsch54k11pGZERGP+dIomLgJHTXNUAhE99tyLhtwYWDu5V+
yL0TjO+YycS28qdDueT4qrLK3FlEdhDh4p49h6a6mnTw7AcWpCxUiXdty3JVhM9Lmn10iYebTJLF
mnHd705csvqOeqTfwkBYYnko5hTQX8EeqEEoaM+ejlNqXnUdExam5AJp4RlIjn0TSiBm7dyQjqnU
LSscz5rL0HYdl23aDDJDg3jy2nZyptac3vvAfSiH+S0x08aRHH3T7q13s0u3BLQHxQT+qXjKMjDE
2sdNtNCOu5H7XKxs5Sidb4fxe91wVGgd9pFwRJbZ1U8Nnay7YYRp1WUR4V0TeSH03L51mcOUzVC0
+R7tGDGtOUjtF40/mJbBQ9xwmhHiNMcQ2Lg5btcXk3O4i0qf3dereJW4eDwveq68+Fl3IcYqTV47
dgfZewCd+/q9KsXDtPjTDnnphEkswmHVLxUQhHiGIA4N3M/0s+v1lx7NIYExhWfOveqb2yJsyLzO
BOAIq0g2PqsjuiFUQXnf/i7bodxW6WRtddwf+im9p4aLL4nuLDgWeOfHpICxt3w11cid09FgNGlC
CgntntR2oJqbb2qkUdisgarie5cFH3V6aMdC7tIJ/VfXDvO5De1LoXsGF64gR3z+SkKmDXmlXv2B
gqqth8cIl/6hlAPpjUyHOHNss9pDI0NUyoKloHPX8mR401yTPuDIN6I40ZN4rnT8ERpX8rIi5upj
9mV1ybOgOYSMXdbbLls4Zi9XZfsMZ3uCcTyF566kbTQZPIeBzb5MB5lkH6PUHedeSdYW66KKaziM
YEu19K5Wy17AaRKzO61zs+bVNIkCorM6eZlygOWhE8MbjDFm9ZZ8AY3QroYYlZxSJF3/wh/USBWD
v6OqPxEJXn0DfTIJGWEqxP2kRw48upG5mCo7m6ed9EaEPPO1rqdjmqRA+Y/TfWnBYHUpqZdh/u7i
w8mU/+YTrNrIHsuLSwbKbz81u8LKX7yleGkTe7z9F9unQ9pWIaU1wMpyomfcNOFz5KnjWOYvOYNC
twwufQwD6o+E4P+l9v8nqT2iwv9Faq/0+H3+zyp7vuEvlb3n/M0OpRfKiBmL7znhv4N8/L8JF54Z
alvPhVBmO8hw/01lLxwYP5EDYweKxIot45v+rrIXf4sQxSOPEVjavdWr/3cPwPUvaehfGLr/GWjG
a/gj9f4PEWkYRULYoS1lQP9UeM5KXPtHZYhbUXoUPSVpEeGvuRkkTj1rQjnYr2xfUHJ4hpbsPQ3z
fcXE8oJyDf9LMqnLUEbY3Ikf77LnquDEY8vMOvotYI0UqQXMcva+PCqn2w4FcXzSA0MduZJ/+eaq
i340QZ0/+j4GRLOY5gUN6LCLVVEcaGH9sicgxEWvYLlTpdRczIe4Lr48eteXLiGo2Urzx0APF/w5
5DxUpDCNfXF0i/5F6GK4c/wke+7AwHoSrfGQUrb0HE1Tt3lfCgJby7CrD4GOKQetfKAja1VI8kwC
x5jccEO4wtVvw9XN2+uLGr4Xwg5em1KN10HYL71IHp1BNa+Nv/Ic0ro7lrGIkddCvcyq4EHTY3uE
UqqYsVb1BuPYq7s2zWYKoVvJCWbfMKXtp+4JXZuP2jsDrdPJ21AVNCDQED75ZYJQrWqew1Bek5bs
kCpTzNbWn6Iw/2xWE36pY2ejva5+qQJnTUrB4hu3iF16RcL0sLYDSISEjiT6AZYPOlanTSUVF5DQ
OurXbnXJPtKDbLcn1d/6FZ6Hgub58yQs6OdDUd3UA7pmxpzNVaJ63jRW2u4kaT233iCIJoiS4MX1
4gAieaS+xaF8XtzQ/PbUw2L2zqzFj1Xjh3XQCu9i3JN7TqJmr5S1QkqAHVAYySsFPm7Dsr5GbeS9
1+hONjQW0MK5mlSOJm1i4N4y2MP72NNcdzbMSb3twtTnYZI25zIQN60gH6DJquk+WDgwTf5XizBB
QvlPv/st3SabT+FekZu+X6j+rdwcLTWmgPbExaF/fFt6NgScIXTx7fJXLvKptMpyZ6+X/M9/WlF/
orOyYyRakukz80KbdvkmJvawxtTgsw3Gj9wR8w04b2fvED0LhkZ3T0wKkbiW8hdEwPhk/fuXSkbf
w244je5g9kFte69FyQOk4HBbtVPAi+9414KrECmYr38+/bBBVFR3qbgrRRVf/uNLYaUvs8rNXSyZ
clckeCKQkAFuVXQqrZZAGWKku4fJ5/vo+0q1Tf0R6Wdpwk3k992pxghKY2/Mn8QcnfJiXMNsQ0Qd
FoGB6QKCM028S16I6kXSL5jjYYy3icmYG4Wt/25hss5q4T34SmF6HWVCk1sPO99vOJZCifgRRZJD
1+AjIs7dNQ9KRo+O9JvPSE4Ec8V1fF+UmBd5hq4BFcjDYFxazZV3jboYMBijfr+N0mdQWjkOR+Xi
08ueY07p7840WtjEz+bPTw9tTScewe4D6my2dqHmvdPmFlLztKUSCipiXE2+z+pQYGpkJGQwfz4k
U4alc/GfLSnGt7DtH9J8qb7aymPgNS9rMAYaZInaBWQvR59uaetHL09AS/SNeqtWV21ZtJ95S2aH
ohy+Kp9guzTNmp0Ss7t6KOd0lzVpjqxz2ZQASi8ZciuryL1nnOyelwwI5+z5sMig/wo866dVzuIj
syAbNY2wTi7RPPeYj+j5T2g7wqUsngrE9qc56l5aRQ7jn9vLhepxKicSi5Wi+MiGvnh0Ps2sOZB2
FdbWdA1Q01Z0Gzo8/t2yRA9//lQsHuHQaD6HjK6LcLktqiGf4m1QkGwSJSOmFoVFU6LoQYw6f9Me
QYa0Zidg/risEHNbbzH/OBoRHeuVRFU6rXNfUhXct3H7nIuE009uGJfQKTrNTm4eKcib22wIux3C
5+zUyepTEQJwbHuQKzhq+9fR7b6oPcymzGLM0HOKkAWIhyzbM2LZERBEfxNFaULQXg6Wi6N6ndTj
i+VzT1oJelJwTeOdTxfxZ5QXjOUruWxm9PSXpRzpB+UJyWx+UKOUMOlWaEc/cgv0mwKEFv7ZSD8W
PDr+6ADu1NW3kXylW3vp87Omv/wwdcyUG1EdxWLEy+rpmWYZb9HX4+FfyMSpwxyTaJgYmECt9x4P
CCpsn7QjPCI3BSY9Em1zUimsV6cveTp1YNlfg1u3J+ZvLK5N4N5Vkyt3VZFccvwmGG+dDi87tXCm
p+RN5t4vv6DpENYsXImySX325+kaTm2yz6hurhm4FLZu65XeAQPwtkrPpVcScLOEF9cL8seKM28z
C3Py224lnsyc76ex+WQ6P11HPqLTAEMSz0SXIPZYsruIyo8ze/hTTsP7BCDFLCq5LvWQP2Y9A/3W
J7Cx50Y8QgpNjslYvf95Ja3WpCRJMm2y9XMsFbPs5AyoknqsqL4WKEd2TKqL60fPFC804S11X/Ux
Q3ji3tBUdRftRk+DV97/+fWZXb1YLayrv+5sj5CaP4tP4c0JkSvMKtclZiQlk9ndQt8e+CBONj72
ppyZBlbTW2z3/kse/Q6sBfBwLcezlTnlphsRWko0Yfer2abYVsgI1qW1Tjd57KNBa7dJj+8flxhC
BI9gQvVSh508SYKfq6W5t5VLX34iXyFvrK1xl4tT9PU+nmwy/Rg3OjAFnFxDkekGxfF/J+tAI0zy
UaDQGpoC87svqvxusfTnmmtURDk8xBDAai87KKvF8muBU4rFYKfB/ZHLYkM/01AXa9NvUntaWHHS
9s6f6nuMk5RXjiB3q4rX7B+dbWcPR7Qb41OSCTyZsXWIRmOGcYcI6V/ZOq/mSJV12/4iIoDEvqq8
L3m1XgipDTYh8ebXnwFr7dv7njgvRGGkblVRSeb3zTmmiXiWjCn7UtXjDmNIstd9MlujOirWHsu8
XWk4WNTD4pSgnG+otq9twO0BiFhhBW9TV5Ia1PErtF8VVvmHtPOj7RAj+I1S8O/FDdT2b61tL3X1
hcXhnscmPUhE8Fl81JR106cn5HZfjtQuuup/KzdHMJdS+A5PvrsLK6JBQZn5c3CAE71Y3mjj6W6+
pxTOqpyYaEEjeZHEcAU50eljrzDDlwPVXrmWNXhsxrfj3Akayyen4f0mNyQjCDiMvvNg5Aa1aYcq
E94AXdJicHkc9NfBmNTOrUJyczMyAJ1fEAn0FV0EUltRe6TeBG/bJGcHJMXO0TOwrS5w7hwDllXb
RxmAx6auEK08i9p8Z0W0pXP9maK+bEkZMBsj2Vmi+DXUJuYFOUfW2d1Tlk2PxlSyOI/O8TD+0HK0
8Tnxxw7CPMyJ64ibZkobandNe4+0dqcNqG26Allzca6s/OADZswaKohjUZ7V2J5pEb2IJj2EunF0
UvfHKJChM/k4B7R28IoByGbituoS/7dFTBFj1RzmybMpESHSxpxf1WSfFkVWPk04QaqGWDjwjgVw
LSYERRHJSmVp7bs+fx/4M0fNP7t6+YvA6SdfgnOye0uHnR69lXiitpaV7qe2r1diJGN+zF0+FtQ1
etYiS3fVRSsIzPHM94SkckiI3osdya8qz/D0NRbmGCg6kCDkV1R2j6ICjTAGqyQz93VTHHTSlvvQ
mSEzzkMlJhiFDmsJDzmrmoEv0krP6i4s9ezOhKiWx8kU+S9WQdvkgIZkpKF6TVClUcujviSwtOCg
N05hNOQ7KhrYjqlorbPJ+PJKqnBWXyLtoQKOUIoUdYNMJReNdteSMd1AlJC98djl5i+9mN6z9ujb
TyYlLABJTKOVqwBLdDSPNVpAXa5hWaMEXlP/oujdd+C3OlFRDNNLLAY4jTZGXKl9HTbnSNPImdF0
lC4+PBmf8lBGZbvMk3OsrqVI+SqptymrHts8+WkiLFl1Rg37lBAxDYQXgwJ5thHtzJI5y9B2r6pG
R22bzneS6GsV6CfH8FAxOoI8tFUPqS6dgiv8U95QhOSr0lE31yJXehoBE6vGhHjXPGEL/BEhw3+Y
EpSltF1nhtpzDI7JDciEzYZg5RFDSqXLXeXOAMA+GE6Ba6Jw8kk/8qN43Bj9RIu261+NqQda2cS/
aTfsQJnAbg0OYTgcGtfJV2FGPPr8RzoJeXG1jZg7TB2CHvAQAVke1HjuB4LxKrs0N3qdkIpWnuZ7
oUJg7UZXavi5SGndwqYzS5I0y+S9U3JreCBVjA4NcVYk9zQbo33rqBeRxrjlaITw5wJowISE92Tr
M9iRbzDjGyL4B7a2J+bgDyr+j3CQyNJR+kUEfPgSJluGcFA63e+wEOj3Lf9PY0/mKqwwuqYGbhU/
UWg4iSZLJ1pmGCReplocMzve6RNj7xT13dmCfyltMoG7EckIKVUZMxZmEQgRAjkdZo5MMGZPLMKL
o1fQtg5Q4yFOh24bZs/Q5HaRice64VrdzhAchS4xvxKIXMSLMaEkTwP8ijp8o0RHa1wQ4FZG6rWY
c04lWVdhjo7Dt3+aVmpu7BiPtZSJdjR+lpWaDW4uQiUDRVXLMv5BBIiarFLHa1nZL5ruMx1nAbUv
ggwR2VF3Mh0/RCx31LlZEVDBK/NYXCYRvzsj/khmoPm+c4ghaUsQGoGeEfqFwCR7yUszf3W08SWJ
GFnmRvVqYEIk6M3uePCDqkh/1n4/XrKx/+1TDF437cw1MriwkzQ8yUjhVsmdTW875HX41XECZfbg
Nh3dMtsBvkQOOy3OYe4CMihELBZcx/TWvOuUeE0cH4ERn/SY6mqQE2xs+khaEaEAJ+WPkRaDf0M6
/YODiKsCxb7BfXKzrJJ4F/KBcCraLGpQwvNREVJHgAp6TOs48qk86KSrI3V2H7reWPlJMsyr9gyw
K4CzusuqDVNNPNEE/IUG5Bmp4uJQm/rOidLsFJPT4Btpvae5JPcBEhCPkLdLkJgXbdK/I306yYx6
PKWiP7Yd/gQ3S0xJ+9KXqJw1eXKTgZVc9DpmxAvnw5OswZ1nMYMfjBZcq7TQTfnkYMo4AEzGJ2SJ
A6szEk/6zPwyWYl4ZqK99g6DcJHKo+kFKJVMBG+0jbfRlNuf8djIDc6rBPlwCFrUCt8TzaUWopCO
OMm0dYryU/Kf2Qa2+Jai31T899fTYEFpN+m8miM2xOjsteN31DSo+ofnNrCCbacGMlFhsPhy+GDZ
WJzLPOKd91/8xIivzCrc9VzLRe4O0Mki7oZubrsWqZolLh/9lHtPXYfyqTIs0kpoD64s/porFvrk
mkaqB3HFt4LR0b/4youOXRmdl71pdDaUxRHCYBLY69y2IcvvtWRiuXJyw9wHfYfuhvcUPhTBmimk
HW5ukJ8xtk53i/s4P3lujQPdEZueoT5PbX3dK5zHgzK+u5iOeOtmO6MHiNW0I77vyPls7Oy78fuT
rytJBqC7hZZP5MDPadai+HQPIfGUaD+15hMepf8wpMTphv2+B9GyHqx2b/kgHQqbtZAh7Xhb6nV9
qaL6xVZq/KDBHe/yXDO3Yt6dJrXBKU/QsbJfWfoZpH+Sp2WIxHltm7G8VJ4EGjOfreyaekBIG9oB
QPKatoPLak+IY+jRBKcxhNfLDI5h0JVvWmLMGpIw3oWDIT6qSluhDbS/qrFhWEtlfIZtj+2MeQ84
JU7kdvgnz+T4ZOEUOcbkom+W41N7px44fNIikFuHmIgH/DK/PaNBXRZoDTUyRN12plGhcszmJFIU
MmAvfaBCDhpTq2aSVznqNW+n+u6U9ZsMRffe0BomVEv2UBkUihH8GeuWp8uhmM/Kunyues29N2Vj
vdQ1Upn58OQ63dl0eWYtPyRjgfjJZG4/OhXwbb9HqIAu5ErjGghmFj0GHoeW4xNEM3OiBPr/jsSi
vHlNS7ufUGIqAx4YnlrJZqVFBo10Ec7SZTZOk/3pRDQcHdZO/xwyzfLmols9/3PBfDzWAxy1mXv9
e0gjZSFuipOGUZxZcPujKCfShRDfoH3OUAYiX+G/P/arka4uq3sD3Leef5sOVgm01DHqdy+/jQnB
nQWD13fuhmdyLNs3vWlcDH2Q7RB2Tm+Gpk7LBdrQpquGNp0p0lkGqet7DMFi33V6fY86UCSaGbqf
hU+0l+uSCFtInVUAK9W2n+zLVE/6e0MZj1nge2nU3TWtacsFkAHf3XpodxR5/E3oQMS2lRHvBzuA
eDU1assqpmH9mOVHO6dL7FVp8+LXjriHerZrA72/cIcDrxPjKQKl+8loKKj3Vc6RKBPjhfgR9Gsc
NwsqDBM9GqxRhnzxG+3Gr65ZpMPGlEEtV4OKpx9TUr3UqIMpQvvbJILairhj5Esepl/hSLK4pbzm
RY+LdAMlRlwzr+/2MiUxz2eW30do8oVG3QZeTEgZQzYXqUkN+EjhXz0SurZJm/Tk3MXgriqvOqQU
XM9WDvs+kVP5q4a3MZlC+2M27rXUTUSX+owX66m0NFlQUbshFBZqgv9sV067NkrElcqCXOUCh97G
lUZZUm+xTOGqOfSF7Z6zCIZVYXjxo62hi2ixbN6GyEcAJNrywbbc/GPIXITh3WjvikYVH61Rkhdf
f1Ztu1dua7xMuoEUtBzRptXze9rk+satUPUuZxGObi0DBY4aUyR0fge2oIv8Zx7xAy3zGCebjmB4
0hRwmhGeaeCRY+LQdd+2pdqOfRG8s7or3ea7qkt3HkLFKWYueRcpuNblhCvErSgM+5X1mo0rbbqb
vrB2ndF5r11a3TlvfKcaflWthCdTUaQ+UtAZNnllN585WVXLFRTDXFimhrj0mmNtKB9O2/QtCBv5
OCJBehRxRk4jha6I1rnMFewa5KKPRVxqd81W40VO4y6r4S7WaRNoaDXfrMERt2Y7JrKKWFMmaj8R
RGz20h+vrR0SFTrhKZk8j5h4m6EK9eNZSFw3Xe8RZjrvosHwgse+EfFZG2PYxOn0sZzIhX0YR4Fe
xI5Z+84bGtPaadk03HSkVnrePLeUHZLDJtqjk3vtwSqfZ7XyPxuNSc1ZixMAfJ2RpkdRZLvlkvH/
v2451jbypHW5fKuwlMjWmyIw0F/wMkDLauhOcJpQ7Y7n8M+C3pCvlwd9nMxfjchJPNTLb28qfmme
XV1HNynXKWjtylKE1DmUObhru3O/Y8HXnJfXceEQV7m8VEmGgjAJkSyXOWH2y0EhBHXlIdt3ias2
Ya87l8hW1UTvmJdVGolzZH3apXLx3/X0LRAnIJkr716DlAJExJ9yPjT5NownlYqn0TOj03LFcm1K
v36Xs7ZAB4e3eVMArEn6Mrp2eMHAUlUmCGoNiZFhmUfFE5UQPrJalFFFnx2ftMlk5bconHeqpv0b
ZRV6H1IxkupResGICwcg8OMPzZ9uy6WOVlwRhTYfE06PtRPb1aVIyeUVYmA1aVMtlL7vf+T86pQH
0s9By9RDDQ/gifXGAOVBc3f1AKUXCAgarPmSPtZJpovpy5DYRBgjkYmx7PTbqKoZD6n2rhUGb1jx
TnrtWq9dXqeHNCZnA11k/kVqqi3IH7ajeBt0eXWAMdm+dlF+cebjQw7PTkxedhk1Ud3tmsp0Mvtq
y4F3paviceVazbBJq6EkGaLgDZ43LYXgNPPFDWMZEcOlO+zDr0CPuzO6+JDal1a8UJsuXhqxMjXf
fl52hlqijoqqT08Z5WHMnOg0pUl8qrsCNujyctk4CcJyhdXSHog+xK2dXZZN4wX/vlp2LVBiVu6n
R1T8qNRLOfJcE/QxErf1IZzn3SuLCH9VhKW31fI0hy5bCOYYmguirDZ/8LUhoGj0xE2b1zqJZj3S
VcAqrQ/jsaV4ctQNPKFh32R3cAwsVPmCNLRTEZ9m9SGsa+O+bPokwDxtAGZOfGglsNLi6Iyq+aJ3
TX4iTuZrmuEFy4bOKRWfeSPsAdjNcrBxvWFrI7j4e8nyarlu+QmkT/+5eNn/X6eX3WXTUkfcKFNx
u5VTcWf5XF7CBoxMHRT3oB8Sn3UsyuMynMKdnA8uZ0qfzoVht+dlbzm+/HxrjKiDTKKtlt2kVeru
IOw8ZnH1uhz6+wMZYnlI20l6WI5pYniWyu/WPAV5w/XqPhUUnlGIbwA69IfKpxKkhd2rjCn+d0P3
q03d8sOCQO1rc+KC778qICq1YuajmelIuKEu1q2C0ho64lfV1eKaeuNXPaX53p5skkZK67uH0snI
HpinLM2C56GvBYzu1F3T7w2eM6vjkV4jDmQp4zdofcrSLFGRsTAvy4GWx7yL1erJT+JiqyqiXVoU
yRBhulMU0AQd4gylvqXtzKrVzqMKfvWhiVWwSH76NEHxk2ksaiejwMbh9sBtY/DJtUqe1AQPoWf9
/Jq72Y9YUakcUN2QjzHtcIa0u7iY5I8BLaAv0+yrsRt9oyd0WbpMZ90mzeg1KHo4SVJ9uWZNFqRA
HouK2b5rOOP5b05fSDWN57Q2n5pqZL6KeRbd56eRlM5nHBjFFhETs9VCwTIate7FHiK51UU5bkoS
x1+w1wfHqp7/5J6E3Crj4dnpWfMEnvmXVBZhrvNeqlfxzabs7jh2/bQcAvU3YQEob2VHxYBqWfHY
g/p4jBC5bj2Ul6QpY/7IfXnQY8rQsUj1E9bMuRk4v6TOFiEaII/D8r1f7ZiHP1tXfVT0uKGT9+ke
OJQLHTDOXn05vS4XeDqMixgd2/PI9+TgA8bajUoz3jzpX4bBDH8mFTFAlI28R6AmIeZT6PRhVDD/
EVSQ5n/ESUtub3vr1ZQLqsx27iMdT5bocwZzHxSPUaeyVZ0l6atbWps4we2ybCKTlACjyX7kw0DW
5jAvZipqfPkWBTimPxgvGxehHTYWl/JgPL7yXEuf/awmcs5XCNrG8NzO2eZtP38/c77+Y3sQ0Tzs
pzyW6qHUXglK5G5IwvhXi/p3NKdqV3hICyLD3EnVyde+AOrqUyJLCaSiHsW6Ufg/0bfzmKoFFVnL
OaHcCpgyyE3rTs2PyIkmhslI38bY+X6khnacHFMCelbZBYYj9+58nBXps48aYZwMdZN5+O9mCGPn
Ic5GH3CHmsmmOKOduBlvy6YMqcPUCWRknrGH2vKQO9u9/1QW95p5wMkJsk/Euf4jolbzqEv3T2o2
/uOyoUEOldpndvD3mKOrI96blyxI6QAVuC6UM7SHwJuu4CpY4AHS3Lhp7m59Ov1kZss73h3uKKW9
UJjYVboFZlqQHsSqdNzD+fmoaj3C1FXP2ecZ8wAh0wtQmfzQRT95ZNSUU8f6urwy5ldxD+LY9gZj
jW79Cb/KQJ5IMlwDWhbXZTfuCK4XafGeWQTrRZrsbzY9gVuNG+fmoFaDRNsRQTfvLseGOU/Yd+Qx
pqSFbF7cPMrPj+5AeHrRlEfMZsGjFJVzoLOKj7xHxFdoXnspgCPtyXQAiuCa6hBOSXdE+Ak6e+CZ
r7l9ctbblh7WZBuUqiNrqxTrVM1MBDO9KXlUcCbXvdX89CFZX6tx+J1hxHqlOMYaCEqtEUzltwGi
f9UyG6pa44rRBE0qcD+WN1NArd+2VqIMq40Z4UFYo9wEbxBY1job2ovZZdo+kU5+aVX/35uqnD67
iJqgYVQE8Fili4TQMx/qMayGh0zY5eWflyNi1nNF+kGrc0LF6plEJ3AESM5rqfFpdfYszu/lqdWh
pU1FLlepGyC46appl0dWQRkPJWBDga8pC5pCFIGOSHCcoyaUc8xbJgoWzfb1cmI51rAQ5V2eTy8X
NqGO8HzZD0QGXojSwyMinGGvwty8mMZU0YcUxE/heb8sx0jGNP59NR/rs9rHEICrZxo1i/FlPvj3
moK1nF4Z+vHvL/jnt8yX1Xk9HA1JM+bvjy5nl006tsbG70jR/V8/+/cX0LgFBD/E7Xb5F/+v68ze
XyFT1U///NT8n9cFmJGHoXHIGyvGf/4WNFk94D6WeHZZ+1urLq1L08yjRxzd7FDrj8Slu5O8ar04
uQFiq5Cl794QgbPJh7Zfl8JqDpVJMZ82VvRgTk56HGAkPGZIRHdxFuDSI3DBKxhrAs1tL26KGXC8
ulFBfRNh9KsqH6VOJo6vvXdWjJQhyXC3DioJtjC7uqsbe1fLGECBBAZBKFA40HXaMt7xZYA5YwBW
k8HvbtTNm64F0eOysbz82pTkpjkEDrgIRUYz7J5owOXnyPTfKoh8uMqa/iL85mIk/U97SD413Q33
ynaMe1qVN2XZONikcEATWf1uMFq5FcmZsS7+aFvlHU1pEeM1puXG8jEuRnm7loihejHYRwSy8DW9
XqwMcyY2A8mqVEQoUdO5/HvdY1WRulBUrcksvHWuMm9fAniDbWtYb+Bo+Zyqxnh3k9fE9q76HABT
pM1RiXQ6sLDfmbMHQjMokVo6it8pLLaotzDdIp+yVEnQSs331zJbiiKgVcTYPWFoGjZlRp0kNT0N
FkeI+62F0+SXKnwNjcI6oqtxWCtzVlVFcs3L/COe9ypsuHCCws1yro095HmDPdcRZnpALabfphB4
mZddc9mCzymPy+a/9sEgMNjPZ7q4LY9/dx2YEmCT5jOBNci1aFt/1eHGfComO3pSFn9QEdd3Oe9l
UzacWd7+c265CjjZ5NndNUDv9s8mDEz8fm3Urf8eW15NE4S1vOr/67jfju7VXTZa0NC+NStaEP/5
TRBKyEGVNiHjJp3CQBG/HXYoT2I8naBrdIjF7+TbBaBUuf26sowf+z67pXK4oVEKvqL6fRJWxzyE
8vkEE3ZtDzS3ASoWGGfRSmDVh60n1FNMVfQwDslv4baPNBWcx6C37cdkCHXSDbNtwCTrIazH8ZHW
3kjdso12IzamB0mMWe2p/KylfCddP4gBH3beXY4kWysVba22kqeyyG9TTIyrG1fF2UiGGkGeWazd
oiCLYTmoj/q/p50siZlBRpF9AEq8Wc7+3Sy/xinekzSPX3TMyYmaxh8eT7wdCqx456lo+jEzFbGi
UMtwpI5bOPLQeXA8SWj6aoEE4mbFKBCxup+J046n0HiVuN52LXAqfGjNqjGBxYQl3V+zx0emqzkF
t6Mx4efldASjN/vH7q2JVxdbOMa60BjfB4pxDzBlBE2ofHzvErIfhPtmuoV7HR2XoPH5Klhuzg4R
8LCR824c+sUKN0h/4lP8NlKz3vqBVr9pA8XHxtuyyBsu9feA7eJjoL19svs0wJ9pOB+NQzwa4irt
7AvderVIWsgRqOypmKgd4lx/H/jJQEyOJyJ6WV697wsXhUnaYQ+B38gMy6ABMW8kaS91KsJTUGn/
HoLFa5yr/OzbYGwe+imIruXUPzeoPg5tNSJ6yHwffs8ooMhlrK0RaHDN301WphXBNdw5yi6Noxvg
h0LRMW/1QWLoWw4vC85lYxtMMdMARKcvoL7ZYR/uRNqa79B8FRJUOFgWbIx3OlzL4SBkBtlk8kKG
c0ZwueZsWzmLVeddJJp4q9wyu9l0S2lD1Pf/dTyXlnPF3fX3cIrihHJpdSTzcCIxk4nB8sqHJ8QK
KEPrNOJxUv853idiOEGGVrH2TTnyYeLz+G3l03cUcnOVMn1zupQMZ+WJTZIkxHG4yd702uS9zvqP
pNZjIhKn5sI42FzCmjd+eYV3j/xEd6CkMFPJ5YAL1w5DGnNCOzZmTDZZCyPCikp5CXsGfov5ETW+
sQNk6tGJDX2ORXOmTMAnl0R6djKkbs4JNrycEucas1JmuNiPTD0obRYGefB++pAYjOSd6k46KE+s
a+Oh1hTpbY6T3UwgfMzivcfezL5gsYEy9euXoTfGlU6U7Gouix+lI7dM6IxDjBXv3OlqOC+vls0w
7/5zrOjlyg8ma21XA0Whokn8M2v7fzfwUPwzBq8DrdRsW3blOZNZfh7dh9oJ3HuUlN4d4lJwIDzy
TzLvLcdJKZsOBtbMIOHROsbuo/Qh0riTv2lb8FLAs0hnqBwSeCSdAT2t+mMKRZbnxAMW7+meq/ZP
BDD1NFi8yaKafPzI40s5Su+UJNUPpoKWIQRr/a9mhOKR2OZHHw/Z2bYbkBPmyO3kdwcIcyTeavqh
yuJdWiA5poROCJXjHZUVvOvzoqf3hAHlw6P33DszP7WlAe83EBQjPD1I2SFCUJ21aFZWVY7OIzYR
jYRBdojcX4kRPkeVjltUo9KXmOPeNR+KBIRXEhkArVrzu+8SksO9bAcQD7G2dhB1oVaW0s/cF/uq
MK/S49kmr3AlZ0kPt2KnV0hyXI/0cMfbxEbs3icx3UqDGG/QgFdN4gKqAjjQo2MaSPa+ycXZNoP2
2OSApMFZFAlW/b6BusnzYW2mTBBy7wDqvwY//9IrbbiAdSiY6YS/06poDkkS4RyvSfVqwoAkMxhB
bVJRJIQvi7lvPaLCH/k+gVLD3xo5L3o4uJs27Hetb7IsMImykb1/iHqe2lqeAYpgQjym1J57mije
4L3hz69XupR3ACVA5OIarF6cQFlkdgTKIh83waSfp8SHueclPBID/zSWIyU+A8oPNYobvi2Sl+L8
AhnfJhHyLVNFvzW7cCNziq9EsuRrRxkfTapovVfJjzZ2Qjxp2VOBTnnNhr8RGu0wdNouHENnk3S+
/Zanr54+18BRcUNxUe3jELYXH1JXKuAXeoXXXQvjw6ub/F3RdWSmBj5s2W1G8dSgjb9Ev/yYHGa0
ScRwWAeMDc+DX0Og6Tdx6bfvSU1cDW3PlZSIIqWrD/SLdahpeXhQMCiESLbORMFgwKeHdSFs9mHk
Ouh3mboqjwBZmuk+tl5yQj2TxgIK14zSzJiTsOW7uD4luUCVgTgu663ywcyRurqG95TF7VlPqP53
FYkzJct6T+sf26Z+FWFB+lYKVChN6QXQ8ULLSiviZATWagQ7IkHwHMvI+uWGWGGZkgOEKAuNNV2z
q6OVmba/KYEfhoKAg0G/YMz+o9OkeSho/+8aZ9jUBlWdgGdSqmgUxyOIlYqgPcLhi0GvEb5bDzSb
HNVTs+hRfSsYynvdGl+aQVSYf9WD5dQrh8kssE+VrxOFxMsnDaGKyCocAiB4kdCuiaDyBqvPWeHy
GM9VXeO18Hggx1o90yO0BHlx+Fh5vgZzB6n28kRqRbeHOkE7zIOVjayheOL/EfvPxQjuTpXdiHuT
9ZDroQlLQFGFU3UbnRKnf0JxMMSR2/nYTa3omTIZvV/84RFSmM4qTqNGF1JTUfaQWM1ny/wOd+LV
mRxguT4jFaK9c57bO+Yy6FIUisDAHvaTRuksqLVgzUQQ7lF/DWz4GGPftudWL8cjHOhVXeSswBOv
hAWCkBdm1sEb2q9BS7O7h9XfthA5JjEr/QxTNcoWmKqZ7nY72zK+c5orF2gRw2YS0AGJ0MpemNnG
OjIuf1vT6JkBTdrJnYzrxGB8i2kDBtmD31JNbbSseMySKr/RBVyZg73JaUTcwC+ApKkm7RLQZctV
41NCae21B8/loWrMibzK5It2YXOxy6HeWhqmwjQaXxuHqo6Q4L2HZ8FtMQs2x3MMkvk8JFHVUjb9
z/7yqptSIvQou/5zotfQLzciIeIXePW6ivVDZEz1wRDxrq4Ie0P7AVaClGsD4S3wOOSGnl8yKE3G
UWsdLFK+tTMo4RwkYgF0t/ibU7KoNNqhZmi8jOiUVevFD4zxMiuxNHcW+tEMsz6Gc9ja2bAZeRhh
/Cy/XUljdRDg92N/btA4iJUwLtTuFnaFf7SIFl4cBXnl/Szrhrs69oA9krHuIG+EAhVojAEA0Jti
RITRz/WxtKRrVeF4DJoClGySX3Kvqu6+mUEcCiprrYWVuyri7F4gckJOUdfXyZhuVVzZD+FQkd+u
adbZ9PQOuS1l3io61DFjoO748Q+G952YCO3lIbiVovzoCNHc0qdCmN7SKUPHvbOiZu8bo7pknXuL
tVTHqIUsqyaygyo6ro/ANapbkNSXkavAGaLtkFkscFV0a8W4P1EHR5peZ6DtulejznyGyJDBF2Vk
Znln3UCu7bT2R412EG1NW2z9DplPSwfhn1rNMHVEhpesEUq9Kc82poIzftefmKbQSQhCH8bIeons
bNjRSkIBytOUvh6xEQVjSIp8W2MeNCECasjjHIxrmjJ+dujRpZb/NISjb8XkFJsxRAdKnRyhb3tJ
cbsfC/9T0WrcUqHgLctMdLYsl46tpn4FgYRPXPoN3S3fv2KS/t0a/WWksP9ItR4RJ+Kmh9YXxhp/
fvbZNPaTV47J3m49PhpRiScGNWIBAyPbR+5kk8fGR+SD3bXVoxVVBsZA0kRzFxmPMmCblHpsH8fa
ui57TtWXt2aIycQ0+RZUYYrEhpQIvvwu6iWCbIG2WJ95Q5RimEW70hxvbQFxaNlUVScuWqXAYBu+
3GAd+veEQ6uNnsB84WipbeAyy10u/vuzyytRUkhNxHT/P380AlqKcB3eZNva4oKfCXXs33/Y7cxr
6TTdYfnh//on+babx9gD8VmGv+M87zdMGDZh205fVYLR3ESg8dH4BTU3uF5UK/D5D2ZvPWFwjDdG
ZMm72ZnNtp106ivhpO10f5hlWfUrkvjhpOsPGhSsHT6fd/zdHuOdpKYz6sSG0OvDJ3FFD8Tkw4ig
LfI1aCyYoaUFJ0zPMvlDzqhKGw3iCfwqBSwYhkSmGXY0PY96RnWm6e0jPJMTLjj/pnrdfKFJixdf
VoDO512FUXSNAzLaLbulo8k9YoN4jXZg2Ouz4DPEPHp2Kvmb/nz/QhXefLLlroieRuJhXrCJZ/yW
9I9Xa6SHzHu10JtNaujZ1rXDx7JxL9KpJSW+7o+IEuBQtrHKyjB7UM0vNyhpqanZVxDnAIeaXl9r
bXOvy949OoTciaIyHrUER1PRYkfLeYA5ZS3vCSSUljQAPwbVp6XeYxRa7rbMgdt2IFh2UVXvpyz/
DntsCGmiul3RMTnrql0f0u4vzc/eqArW6Xxt+sa6ZqrZZm4XHXVF5yaUhCp0W0O2B692vjzsgg+O
G765AXNKZ7ghZwxoT6OVLJXc8dWzfxQkQ0aVtxdm1N6ysOlf7RDBsksTE31/tMtcCGNt6sGM7c11
qTAPVD1T/4BJ73vp63dLs+UF5j4mwEtuySc6RTfZAv2cStbN3R6z/zrBoQTr9tgY0btTB5+GwQzI
KLRDUfhgbnvoFxsjcdEwj6BrKrwhUhRbXL33pIoPdIIfS8t5Lf0C2//TRPG0tjF/TgR6tu6cVVrU
Ny/MHk0TQEt5q0f3zyiKAx/fd8sEWVaghwufsaR2WBnW+/+h6kyWG0e2IPtFMMMUGLYiCc4UNWfm
BpZSqTDPASCAr+8D6HWX9eLxiVSWRJFgxI173Y+XdIDy0cLccMe2G+i1dsrh7MTzswHJmWkUqdtb
PMOBDqLpwZoYjmcQtud4eEI5Qj1Aq14ukQ7mRXtG8YpiD+9JVsxQbcYc+hZHA/2aFGRrVl59SE3n
byMZiw/6SzXWJOy4mC68wdk3aRkQQ3FT3XBv6Ej6+fwHBtFl/irGmtOC+C2sZ0cBJU9MRO6Vw0cO
iCr/sxU6IlcG2ujA1h38Lxg7yNWPTW6+ITX+6JM0RsikBVWBeK7Pf0fCvhuDOjHefrdZMJfDCSKf
S5Isc7smgLCwa/DVeVp3B78Ozf2h9p9HSfpUeak198lx/btrakd6KQ+ixYTZiUd98I9DPVX0kaEb
Ilx/xOfhqRpwpPfXH9VLYtOi0Ce8eSGlfBPkk3YfWfptfU9fGm+kS2JVnJ/GpH4bF7xSG+7OZW5/
a8o58SE/DaCwR79/1FOmVDFYMpxPDKqT4ldF4Yy46mXIG0qugZO+Z7DVjPrRy2gFdJr409iMFsit
lGjFtspo2F4YVy7SZ/I1H91Gf3ehh+/k0gxcXi+6QGQD8rF6ANrwD4bnRu//lgXAnaZE9Oaw+jBY
3mklBwQlUeRT5o6yGx/ypPs76f6xMJKdoAIcE/ifi0h1oxzUWlQ2KWti5sD0xWpbcG6PcmPPUrpL
ffM+mpB43OlIMnn5IDPcJ1F48v6MyjkyBNCc+Xn2i8/OVu8qEkdUcCDxi0BN9hXD4q5mBB71jL7E
vLyZIHD7PfLdIJkcJhMkkOntFgLWoZhwMI/6tUrVk+7SXR9jWiYWNu7+lU1EUfVcvfEPE9p50+mc
WhPTqBDUHLwh/cQCuMvs6gYmfobWRfB2R+MVyxPL+bytYmfX9vkjH/OvomfhyhmnJUSqlOk115Mn
l8vFhdCieu+xjfxfgwIvnnB8hUJ7gP4vrPaorOHSN/bRMLRDZaYX17tyejqKUcIZz9ACTfJv6RTW
2TD/qbU/AqXgoTZYG9vB2Jqmpu+ML2CMn42XcXbCWznnAQrRZyHASLoTpsthOAO4/c20ApGlFSHc
j6/K0V+pswPo7fumAzk/Gij+E039nnu8XdBGH2ga/0JVBOFmKD+Rox9rhw9t06K9JLEnthBEh8G0
CA0xgRKL9O6aKDUiGBtjMr/2XvWJMszAozJTERSZ/D2J6dRiCat8ot6+sBERyDbeDDYmnF9FTuBa
xudSaRLl0aUq1RLXs7UlyGgzG39NzYwmFGZv6d/w0dxFnQZcrYvkJN2bKjkjZwlgn52iCCrhfCMz
IMFKlvFGxKdSigss5UWozCYB9iDpCa9WryDHOXkyrRy9r3iOP6wovc0+nVf1b0mlNIfuRrYfyCr6
cxlF38QLBZnKYOwZ0d5v1E0MQd+CEVIO2giuN0lrY2h6DALN1eb46mkGRv5iN9/qAVW4g0oCeTCp
xnxUBA0KkRHfxUHwbIC/4ciC0ISoGTmH1VbG6d2utNNo9UflkVvObqNnQKU0ufUKrDGu/j7ZOI5c
OndODsWVvWUPEvwWmRk2OK39NRBTO7mvyLWeCAD1g8Z6zAbxaUmuvAFYguSKJSQI30cLUC18Sh1K
CGQbO6sDUu8j+p9NdEx20f1JPO1Wo4jD1w/UBY+0xm5X++qBxsGxtAEpWX/tUPxDAhZ2ys59rmi4
GArlHWCvX2auJnhVYH9KklNsW9yVPf5GDEC3kNZZbHbPk238EuWFQ7D3gKU7wn1SHKyZq2mgKZIw
7HbJwrIdcUcYsavK8YxwDfu63JBFTI5GRWOwy4bPdA9bYd9S2VJX1X8ABv96sn0cR0JbGGnID91B
t7edzcblefnfDH8nvbIb9tR3wPb/zmFy9xIAMhwyqAQs581usTmXvfHQdDYYH3gOZXJLdKaGA+fE
tvJ3rVLGofKj7eQDGBS5t+eYEpL/a97M0j6qUGT0GrPvMu7edDeAzhHTqaGgwklz0xMrwUkx7x1H
/6uDYS9zc4facJNglxEU4xHTijB7cDSyPKg/5W+RwvdDoWiNNFIypNEQFkhi3xlGHgyEemFIsCKd
dMQ6IGWJ2Np43yVd0KcMWzFGZcCJU8jdSIftPMj4sSk/aCbI1mrjbdzlu54I76xNjwsGjqBArZ42
XYya32AY7o+7jrF7JlwmHu2+6wpU4BIpS7mnW03EJ4kKbLBdTdIVhK/R2GLh3Vt2FzS5JEfE2nVD
wTt1Smdzj9Y1MKpwH7ufJWenBA20gyxaVePRLIH1WnMQJ2/8bmjEPOl0CHQNkLGKnlgZT1PF313l
NAecfWhYe0nTxaWh1Y1ToDzEtokb1GkVRJx9a7m3Tbazztta1QRzWx3N3D3kOHcH2hjE+T71/HbD
sgNS3vc42Qjixb3eaodOIN/pXkt6uRPbR4g2nabwMYKdX0c0d6R+hiERVJa7GzMOvCo5MEvY6ZWN
YDTZRfVtYAoSjukRkF6gyDIOl0YD3oEI9wbHPJDfPjKKEb2FjgacN5BxY8RP8MTeKJJj6YxBYibH
2hPn0Vngi8PecOXWTqdAS5xNCUskLrON4gKfaES1dA3c5tHnc6CaOaBTuMPeFExoLwRn5YkWcNe5
NIXdoK2dnWrVAXxG0JoIKipvT8LiQQu9HTlutZiPPqGjtuMAQXix3PSWFKR/A0qpTAeVsXvQetLq
U5P/x5gMyLdEIkV7GkPzvLOJERR5tl+yN9Gl7oZuRO+hv3hEGi3frwhQftYSsITwwHQSxDQMz/m0
rbX8moXukQPcvgK7rKC6Rf12sXKTZqJL67CYcBfV1LBdno8bpweGigcbuV/c2/usro42UJNMIsyf
xSHy7S0H9BMIzWAi1SnxNqVlHmTaBDAeOTF058guLtlgnyug5xHOlai0virOVgYXb6xP+14I0Mdq
S804zTsYAoHbeeTQ6dskiiFI+S/QHY5aqh8W1FujHYuBKAfxBedqm9VLEok4ZXg9VeId+fxuR/3Q
ae0pAR6Z8ep4irKOUALrH7VoWvI+KKk6iYIj2ZuUAVF9dFV3wd0cNX+U09Mjc3aWbuyKJd+8M3BM
aVtYD7ynfrtfDBv0yGfR8ab3+Lz1CvHDeoOL8qBVOYOuAd3sws5OZREfa05dF6+Ioz0zrj/MPcgB
12p9BynGvTp25aLmMPOrRJLnIXUiPihETJy611ZMz2M3/GZohMOmatV1Dd38Sd40RLBCOKQ2x5cc
p0hXZPWvcTy0PV3+HLV/7zAXkUxqzrNA59HXhLx0oZGdYxxV+AOW9DwDAHg9Tu2TjUUNIHlrnFqr
nG+qJDflL7o9TGVVTKE9hdlJ5PMn5sLpD8167dGL/Wpr6EAQtGjxm9ADOBYQ9TERjZ8VUIyUJHlG
trfY5dCbLjeTyV+F1wTrq6+AnVRhw3rv6xcdwMDFHqKPZqytN0FbG6GytzXMKA2wYumXnrP+RSaJ
cVnv2kgZl0LxS3aEmzNhUr9yY3oV9twytsr1MnDklVFoBzt7eRXKuuUtUBNJrY7/z0pgj5STcQ35
ULpp+3PiGYqLncT6ybBnn+2ipyNTxHuKTTJjWKWAjurWm7Vk67BA7azGVsDMyugE0oECvErKDasP
CZsG9AI7zDkJwCmhte9MaNZADRFXd18p6ZpXGPxB3aYjmOqH6tPFUFYRu2Z7juCPtcb5BjdCv8eM
aLNUMMQPadn//KzcTO0tkVgbjvgYD6QKqR24wXGMDntgGM9SnQOysSWM0k67/ndTjv2EpThX2Uc+
coivZLGas7OXqIAhM/UHGfXN2baGfNnsOobVvkkLIuy9Ta7FFCvL3zVKt3ssdXb9nyc0DZTisTyF
xvQdF7WA1d1vBg9r09KziY/Snk5rguyaALd+td7IRmLBcToFD8I1aDwMc33W8/Zokkf7+PPCqNb7
Fu6b12f2cbK1lEqGG/uJU/1wNfPoAI0kPK83ampCAPjJX5XAC5TGQj9Klu+aN51m3k04iE/WG2mz
TDB7Oa33mkXAVJfOzcZzelh5MdoCJqrRde7DLvorc7Oxtk8/5It4Mn43sK7Zr5P4asy6xjAsszk7
8Zva9Zf+95R+7nu9nj1oCESC9Tvrc1Kh+6RGBFIKKgrq8ImqI6o7L1gZzRhqvwfPbQ/TCFN0Ejpq
easTKCR9HaI9csTbig9rmvy5VfFwXO+RMPIVN82Io08qDINWs20XJtZg228tL84hSSb/MjjNP4U5
lfv13nojDNmQtrB8F0t5A8e23fTehDUgra2PyR4uc6hMEiWi4ck2n8ZWmTdfMGoFRjRcUOlzoDDr
BqdlBP6fNv76OM/9qIdYBRVta2NKp8d4aJGg/n9kHq5NTrEmQkTcDdh4HbMNptB3CFCObRREy81o
R8woJIHmhOFgUHD8UG7jxrQIHMS1sN40I1YFE3XplmAwiG1k65QBgF4FfUSmWwfAC8wrOLwR//C5
yqLXrIxfNRkHHsHgh4FeOLnZJv7LemH6LItPmyG+cgf6cLqu8UHVlE02CPPqqhyOIRkARxaxAy2G
5K0tWINttE8OCqDwYcmPw7pDe6jnxbkzFU1J3mT+0C5/fBKipffSz2ShcRORM91C1tgbhu19XRnF
czkjGqiHSMPdUHVbKzRghfX5pl/awKZK7SvTG+tq6+qfxYFP32x8jSVGVIdS/dCPcARa06WxXK9X
5RvPyAwYENHCh2c3dda4r7U+lEeLnWLxUXmnKn4PY9tD+J4+G+ZwIsRuOiVWwWXflAX6eYLnwiF7
TDiwH8Vi+IXJl97GJuKYnTbm/CDiqtjmBv1he6lsfL2EVVDh+lYzv8TKYmzqy+otl3V8LGym/YiJ
OmJnzQVs45UbZDmx2hs+4PPRrcl899zzDyHLMfNkx7yJMwcg1QBoevja9Y7ExDspxMQJ7Dd/cq/9
NDgHmRQfPgJlfeHhWSZj2MFO83cr9m50mFpnTq7YpJsr4Nr22mG7OmcSaUpX6dWVnou1tWmoPhR+
TaAcuDyhlToAaQEYow+yRJq0VpCcujEfVdsC+v7gmyre4TfwsVcAbOZQQ0fSaTRvOeM3X922t9A/
uCsDyMsQ/Hut/W8zgU+Zui59TCXpLU47L7GY8InHgpdtr5d2eYYB7L8tOe6OYfmvLkekyNKHvela
+kEigNyOPrAoX7jZth1yC62p4+11w5CbUuFVTeWgf+LduPNypfTeUAZr2T2BcDhH3aNvd0+RLvoT
kq0BKZGNXm65W7JFX01aZC4VkF7fp1G5x+UZp/Uuhn+NGA3+gdnY9CWt9IXtBrVdJ7WKmVPn7r0t
cGT32GdI2pJlx7c0i4Y3tRmKaA+vey6jUwaVZwR1cW5L5uocj5bOFldJ7v313Op7ImFwv74ffZ5X
hwFeFq3NND6CWOwPacdbYCJv6UKUyeu7GBstQ5ilOTWln8YoqeOXHxelwBCtOh6uXI0SLm5Vn0wd
tweCh/zy82YZblKemjCqj3M4BmrMSKb0wqPojD4MnFofdhNQiAdHLbPruUHuvKCb1686XzIWZOBo
msQC6J2mkS2eFQ0ZkdZpLVfWm3oZ00VF8mH3y5XtE3ZqDvKlQmKGcx8kq9N4zlNShDCxi14eSiRf
IXMZGH8lSTuERG3XcsXOfdyYjDRyisGNueL5BsNmpDrt3dwlatuqYhgZToZhEkhl7TrfKS5FLG3g
tAQTxKVGGJ3QO9ljBCZseg5r42NSbfqo13rQeVO8XGG+oIc7uRyRhsMKvCLe2vij0we9WZbZ/Ck1
Nw5qwiBU22SnvjdRV7nVuMPSi4LRI+A4i8PkWdrUlcwo0G9jnZuzA7x6xK/Ffb1BD1neF8nCco36
ZvKVGwZaAmvo91g/p1uTe8VxXYR/FlQ98wEs5ehF1vVUAevTzBFZ3dhOP9fzKPxi35U+nm9z7B5/
6q+m+dYkjimt062rv9wgQCwvLnlc99FAZLYuDT8cttpBWIbaxLpPBQFoaGahipmVfV8fg5JrHrOI
oaXX3FfsQYd8CZbRsgxqtRiuhnPQuza7Ga2wiIjCslTkufPs2y6QgkSUpzZVznMYIg5gjbvHTNi2
GErzg5EX5i3COoWfFuhjNPUx0+1fDR+OlwGQROFnbUASYrsTzHt2fQqcI6PLuiUiDfTLlP1WdtUf
+Z66ZsylD2pDvtInmrDoRS/H5MkBMZxDh9pDGose+kICCo+02LwCCnTOEyzoZmE2uCMtSsQDSSBS
zb+uj/lABq8qza1DFYvXtXyLW2gcFnC0EVDBIWUZWeN51retTXK06A5tQY71VXsqsi68OZbl3rDr
LbjT2DN/FZ5uHdYSJgLRo4dpcRS0qB51ysrATlvE2fYwxjsxlx0WcAYUQ0mr/H8PtnR4zH2y8NyH
deUSyyOtJtiCMHY8GZbWPcuUIaWIkWYxEkS6koME/6m8Sdu8qNAzzq7zui5B602fOD75rgzAkskA
GAcx4Sgd0z21mkHwU9fSjHNppLhFi3QEz+ZrK75w9MjdMC/qjJJcNIh++nXIMoKtqLEhxmYP1jza
O7EYo47rr1m/U0BBQM546kmMJUEYOh4bbROejITRm6qzNPA1/UWvCScwk9S+u9L4jhNGCIfRXnCV
HDHuaIhx6MPRXvhslDbgGL2QhGZpPo+GCvf2hKA+XwpSOE1QsGXnkPxSpDrzw8o+0hd6WouPRGCl
GsQw7+KGTF58cX+ySiOWxR3Lp4KGRzBPqCr1ORTUdhZTiWX5kuPYksnN/p15TY9sCT7PPCHk8fxo
2jpZ3mwBxbe0npr8HQI30ax15d5NgdbMVH7JPtk7wE7gsXgEIQxxDLNFfCYLAk8yWjhiE31ECJzc
1uXBruOv9c2LW1q/MrajgELUv2vZrzarGHw6FMMyl2em8u/AbDhBRM1dmJp9N81/EwJj1sVyoiUv
8oENen3ChG0Y5wZgCIhA+nDOWNLlGt5Xyp6bGufJHHM8XEl7LvXw1VpebeC+m5rK20ki40745SeB
fu3F0f08sGKUu1wcEHOWfW29qYgpepBdmhzXoKaMFN85rvu9vR4cmyEwK+PuEuzD0G95f1SLQLpw
4CvW0J6EASJ70Pr2EicA8UyJdrR07eg6sItQlUPy73EMjc08P2QaHHEnTF8NfeSf62pjkoKDzKDa
4ibRnqL4K16easOg4xSn9RkHhH6z51zbGrERXlFZgoUs4Cr9EG8rnFVGdK0GIs7mXHjvUTY+oWCZ
n2PiUIrIT/6yaPSV/rIegmOLWB2vK/SNqNEoojaa/ji6kdOYS8pz1+sbZdnZ1rXH/D2yJ3T671S3
xm8LAxUmFSZlWnvwnUzQy/fai3LaN93yq9sMePGAI+zDaooPK/G3/UKM1BBgEuI7i3MYMVPvlnpy
3WgJIWD3tLqnZFnb1gUON0a7k3QTNgYa0mtU+uZBjYqmt2bm24JSGKRnEbScezuDT4FLCtEWDfmJ
LU+MGEWGPzM6hINpGOkjeFeUfmGF8Yh7Zd/GJwvrbQ6D4OalklaZcO/Kly5bXIiFvwr1T7INcX+M
xaWj7n2Rr0OuImAyTXl3idfOJKQa80X1UQX6ryEvY2AJXv/DrnDhui7LYuHEAB1M3oomnvVb2LgI
CL0BjR7kh21kar81fYBaEv2KdYM33MCXA8C9PsTI/49OHRrH2HNK/to4hOvFjVEylSunPKpBC7io
9sPspSiFeEY94zx3VQHWSYGNKJf9C0XrKfQcZgRe81U1SfLm+Zl3r1P7gCg6eUuNJWsNZDAK9YHZ
XizewXMuw3Lxe71XerUFDdTrNutdYTjJpqnptfl2ifsF0VHU4GD6b6XVMcJjVFbHNYTLJzy4B+2V
W9953D9X8P81VX/ZC/+augOGDsOUyzBDr+HoijUMM/ehngAb06ejj0/VHE/YyPSlYJoZB5F2fGyS
0URa2KdbMcg+iESsPft8Wtd6R0btH3/yrecOMMbOZ8a2W+/mZtnBPWXKB9DJ3xOY8JETadIUzXTl
cyFe1ex/plPWXvusjncT5Om905LzhTuwPU+ohQ+2TMtNOETWSQzTK5KSgqk1JyO8rwtGKGEAHuWX
LlHdzolK7DLzUO3b4a1VeX0BX3CGJ9Pus6UdNIkvlgT2nhzHUxFp+S1BXzEobbi1hn8QojAO7N4M
/QTNd5HEr2Eqiqcst36JsQ5R8hKPrWvu9OHFzJ08ps6hObUkltOODG1pXhABPyS1NhzslDSKOSQP
GrUj/1F6aE25YyaDTj/ej+NA0sTcffOEvScMlMW+ibNqlwgkr+sCHrmm/smE1oVL7UCHpiuMFFgH
3Z2bRXPkjaHJOBXZZcYmtLdSiVq5qwEsGmYVmPTfDgUh9PSnSRo1KlSzAIGTE4thAyiCtHpKIUXL
4DEVacHpDFtqj2LHaRPrA70xbtSlUBy8xHlsO3TAjF2+q3o45J0c7nNWADTumadwrHI3rZY3R3NM
mezk1q2P47M1U2Ov14XhgCUOl9YdkNtdOwtxNmhnI3SOn6P4O3VSc1/p5FmavHj498DTQKhONoUp
/u2qqTrXc9ke5lAXZ7Oc3m1p5U8lmJjAgM4Dfsc+q2gYqN2oeiKT7SEEJ9mHBeoWy36yaiI56Rdi
rbfsvxQW7aWc2+6yfqU56cCggVhVN+aySXOMjf5iK0d0ix9af+S/nQ1OfXEI+jau5/lmy4utfUDZ
23lzbV7XQthxByx4dGjN5dBmLcdRT2UpJGD6Qbpbzm+dSXn2s3TYghc1gj7H7CT68OgiPJSRySyt
0L/XhqXTNYcefy/95IZ5oyT2eqTCkYS65KHDW9IJbT8u8WXtOKfbOgEEpFJioejHdt4JC0+f+80H
0FbrBJ/rbkng5iv4e1wg4YVBDlRuKm9Dneg/eEiIbiMg9d2gF+GmFB1omqofd4aM+83IuYZEG3PU
g/VUYVVuFZBPn6KkHNOz1pcpx20mi3RGUQqz7KosG3Z8Rr6JFvtaSfBWB2Ss0CkkZ/dm++F75dlw
8XU33bfY0BJQ3zvdNyoggyo+IzT5302y9Kjokn+S6w2pEtrbvcSvghdhyGBHUh8kBT3skoHRVpBC
tV1rYw4x9BtqUPiw6A9ElqeA6zqYaOnADifzZ5IQQQeD2F/3W1W0/yDVHx4tZaCR7uxw30cQ3kXb
o61uYRekPdDtIqSg246kKm19hlEbs7Taxxw0CIOMW555/gUBKvucWacpkTkVyoXEszoqGBbstquG
Q9Sri9TEhRECZbc1PEeN+9oiGoeP510G/Jdk6oAvQM7pHEh6y2wXSKZf4Qll1TSQwyvUKwVnWd0R
cAgGU4H0eIpHxZyuHZ6o/T7WnoGD7/Zgj8OLhxho5N29W7U3Pmemtp9dX3+niO+2MicxCocdCNLl
BqMs4UYGQT+OZ+3tPDVeBd2pk72Ub21ZHRzbr3bNjHnDMJMXk5r92EhcqNiU5M9ngKuHtV23nM36
E63MNs7eZH7/tAtMVf3Kk4E6WpUKsO9cAlREZmNKZ3wvm/heM9g9mVUGC5IyjxhwnUlGneAtnKtz
7uZ/B3cBXDaEltuqD4+J6IBmme1zKmVyj1rMT8sRtM5p+kk6DA/a2MKm9bADN5rGFNXhIB5qUXKi
32A8GVLnsbq9+g42Zlhzm7XQGypPHh0o/60iyghvL4pNgtlUX06B2Xaffkl+QIv9ohvIU0kBVzBA
rcdrZ5GAnbm2OEDrZNxQLPHaWfgHiOVnTOVjGIxIyFX74LD5nbPVPkzzbJ2mRFnETFp3WybdKTNS
b9fYnAxgvCHOXcrduSHOJRystybUnFuaP6E47h8KmWv3fKZf02oIcY0aK09ZT2ARe6XdnCzaeo54
k4Y3D1g/yhejMLNt7A7Jr8zlkA0w0Dt5EqfvBAI0dmvStNdmUlygBRcezSqz1cJDWPkQm/M0Ovo+
8+x46BcXB66MeTS+GK4Wr4amVdc+Et4+asqRBD1EIhkxf2syLlAcpCIJrmlp4Jq22VdDVHueUf0x
yyJ5/vmdCPF2euXDQYXve45hTTxSf2dvCyrRrMrrWikbWQ4uUpXZdsi3iUK8oOlYOdfTTVWSAKlZ
usf0hl6mm2io8TiWbde7XW8/Zn32j1MA6vRczbnKuZNPSCn/9Y/NVhtkRYWdy3dzZdpDKMLeYH8A
lgaFsHwBCprAiZnQWEu7GpXlz8gjmA3J2IE8x4kx+nSXscL6cYiKJoe/sDTmrKrEZpH57ltZ6H+w
wzr/oH+BEiW8V3fqRIBscrr9nCbTJV0SDDZMSXd8KATsPuQKvfkxlzqpRyArnotcHfuI6kyE46/1
6jTijClT6RFKuazZmexaStup/rkLd5Q+ZQ0eu1L8QTWGHV6dVysNd3aPST3zRpKkVHpK6ZcEIevl
KU7Sv2RTSNiqZIbHy9lcz3r/kcJfPghfVHt4m3N3I5yUMzXpCH4ZX1vOpI+NldBBc9Q/aW0Kciqd
+CXz6/HEVk5zRntO+rj9gh32rA1j+zXxBZnw7aZLAJyUdQTlI8JnTmp84JNPPpQkZFpCWm8MbtHL
OSSzD5pUgJvGrdFzLkOStbYrhFxibPHdb7xxNs6GTX9i/YqXkNSWpPxsWAXogKAI+W9mPGZljQUL
ApDeCLWdRIHlvyWiI45WtF98n4RWEYIAUr7NUGKVGQ7ZpQW3dt9ShSrnobNnhe2lGDCTE5filZ1z
0MC8niepl2DuBc3nic55pdkvPRjdXYsdFZGr1tDwGp8jPS7vtWgkgw4CH9OpxmJp6GARMtc626Eq
DhN2AUjqzGYdju/rR7Ou23LRqvj46MRwgRkFj4wteLzUkMENxzl3lol1TTeIxfq/V9c6KJk7irja
S0BFViGLk51zmcMa3+ADS7ZJXRPtkaTqe3RYedbTM7Wi98DZqtn3mVEGOhafbey/ANSyvpJXBEvi
Hw+zVEKKgTBTZ+9lwn5x4HuczVrCjV5OxFCIqwAVuY/HDTM3dg2kqusMDhzT0Ujrb6yf7auuGxtm
Sd7Teo/tZgbaABxvvTt3tPUAWOk7RHAD8G2aP8CIuiesI+IgHNrSkUgHsndsg8h3v7cAUhFe/v/2
tvUrZuzYAdYFUemQv5bO1HpyoqKUl36sfx5aH88QUW1kP5DH4Gju+b8bJ6tRyHfNB2V1zB/MvfWb
vf5XzL/XwkUvI/DovpbiFLLD03pCxR+dnFuUoOtRFSQeHlnq9K0JhflShkUTZENWvtTVQDOeC8E+
WkYybNaR1383SdZt8xjwv9Cp16DwPvS6mfyqG5AHnY4pPZOm/ag6U+BfSL7w+hkHam1QUZa1D6U3
hIGGwZCTyfJeA22OYXvE5i529McMnOOHPnrdEYDiFrk2yWZ0Ke+zVO09jZV8HJL7f4+sD88jVqlK
sTHS2R+2VsIcrTU4cjARQdRsCfvgjL0e2LW/pJlhUsyEBBHhIgiw8PFs4fxAeaxSiHL9aBSPxhOz
1I7nQrndLl+1blM8Oi9ZabvXEkngCFRjW2I8RvGC8pgmmX2NyXgDJ+7MfyqH+jgSXXiyNHKZ161h
VUiQN5OxJeRFQ//Glc3B4OR98BO3fcIhXQaqiNItlxoiljSS+zn36Iv0EXVDHIJVWi7rlnjYrRM7
VkCXULx0NtdMY0ef/tv6UbGJIjECFvEInfoQ37SyqJ48UW8qARF93TGlx4S3csHLETOCL3NMr9ro
yydDq5p3VvsJTidp9HQCbGGJl1rQzQPSA+TL0QWD+ErVjA8H72JmhQeMkUye/+4mNfRY4gKMDewl
QnXWj7gkq+a4dvMb/uoTDKkbKLP20qWqviDyn8d0X6UgJCviYWiejLzphF0b9FP77nE9uLm+Gv66
lU4pTyCmsnqc4cti0y+LT++ghh26mvFZ6IBcbRy8qqJyGWGK9BkPFwRRWaFZ557ThOA8o/O6VHXr
j1huclqAeNngTK7fmJicYJ7V429lsTzRW5BbWZUpP3bZEEtMkazafNIHL8TwLkrsY55898y+YHaC
bautrGeYwDSC0hk9eBtmO9UBiXXm/pIJmj65y3RupmtFacHA0hg45nddn94qZpe4O/EGwwai7AI0
ET+aYcGRL+6gYKP7/K8Nnifz70r+bmxewXZpJOtT/QeVkjrnqZDXsA9pw2VIyWgOkK3V6hQSk3yP
YlpJ0XBLVVW86oSNbmGBgdfmdJSDO3pMEj19blCK+MX01KdTfiD8ifF3YqJq49h1rdwuPRmR0+z8
qDMfbXP4iMcUx0sx1Ne+yF4cglbRAD6nyyCHPmLzWD4ijiYKvqUHgML7/KOZWsqkCu71ZXZ/SxMx
l5BkPsXrKiqs5q+L472NTYfurG6+qRR5vGV2OM3r6m1pJ1ZupF4ZDw6bqTM+UYigF1kXKoVESCFa
J7aJz258bfoX6itYjbN9TIfwO5uIc16rlZAwHSB2qPIjNpdV8RWlqI8h7NjXWQ6A3zLGCdrkYSJj
Glo6yBc8mSZ7e24inor98r+Ci7lZ0S2IjuWfsd3KoGyZnoPgVNefBb803OxJpXN9NCsaMmFe5Ud7
YRisPesak/WmKLNksz5mLn/yNDP2HA3hBWsHXyswlMXaRA29GPdJbz+20tH3adv/hNGtB09q/QLb
VK3tfB1x3Ije/9mIaEqAY4HY4YJ2b8ziM680CPk9za4Qneiw5ALNM7mvTZHInb2cmuYuNs/rV3ne
k9GZlGS4M125DLQtEksepOHwKTBEYhwGpNFlXj+Gy3xm7bHwLz2m8CmhVNBAQ2blZnYrqvrl/3B1
HkuOI9kS/SKYQYsttcxkikq1gZWEFgENfP07EayZejYbGsmu7s5KEoEr3I+r750JmH0VRWO/ymX0
F43lgSthpMPiVRj3RHvUQFCVCCQK/WqfJcub7jXVg261uHuqukZMnuXgyDIWGgZrixQM7CpUehYP
O6Z6Vlv4hUMr2JMc4uIure2DX+pUjYPzUAlveUaTsK3N+QrZOFnDSanfG/z9u9AuEMuHBeAEr5wJ
5EOuoR4S1zCg2y3W5t97MU5kz543akuRHXWPI1Zf4MkboZ6e4RgXm3bRmHAQlUsQW5Ji/+YfqJdB
yJCEmkgp+ALIxZwDeDgG54SjE/aQfPBZJd2fqZeuVXyCUAj2/94PYzdbp4uW7+cOEzuO5XBPdXei
Fg9PNkCpM9xnugDSCa7GkNfr2cm+9NbvHtSVJV85BOadPYtYL7l1mqUSy60DTnwNgK02xRlc+CW6
YoeKDtAgX7vZKeNNGCNYXnCnJAO6fJdF2YU1jTirY7slYmZtgCLECyPPwMEcGeAO9SFiiYr0kv/j
fsRmv1PCw1Zwpe9BvYitkJmDk3FqQyKV1X8qzNg+R22GANGLHr2JiBE+z2TO+zdMAfXZL/2Dup49
/8VOh5r4PecF6rB1drw8urldH1+QPNururYHaEJhin+NwLLaQnjQNj2Mmiz7NaQglAHcODBgYTzL
NUgSYVEB3jEee8bq59rA/xrLzPvZIZUeWmbJBJKHsgqM08A4vfCnZ3WMAKJ5TtE8J/A6r74I2fxF
Vga5geDVnafrJdFYfkKEkImataZ76Ziqda9JFiQXVbRGMxiFNDDWUyjqTy3AB1PzvZhRpF5ra9hH
ce2Dcb5GZhO8qlwoO9P/9PJCJgucoIqGPPXYLrtD6trZ3jET/7nzRju7Ljal7DTV9dW0tRrMheF9
TXX0Dhf6UX2JtS54RDKUrabxGsbZ/OGXpUkmNSbQMfL0T36qN/Q7v5rEx+FOOuY/SeD9W5K6I/4L
m2i1mEFyn8wfc5L/Vh+lKyrmqrndHnRSux81R89h/gn/BPrbWTM4mM/sYHAjbkBQVE9EjUoOkYGX
cuyJQqOuIbJD/DDJhv0+jK9MB40fmORpnjM3Y0aULg9OEQOhpR17IFslPKhrS7ewDvgtSVjqpSMr
d8hiT3NoApEhEWVlG2P8OBUkcK4GUmTOObdsoTXePoYlvoKQxR0zr3/JJy2IiRunSbLy+kwc2onc
ALKFFhx4RO9VSXJs9Uj77f/07RS9y6j9lu85KG9Wru0kL2iZDxn3iCcbkCaHfi1jDUhpCBsuQPVR
9hYxDalt/6HCK8G1/I7ABK3KW0gcPRKeZKIkAW2wqdz45+QVzmdYltzjQARAzhj29/iw1ikehWvg
Xu74Tft1z/7Iz3aJyODBWDiqjJgzf+SbCc4YQ5Q2Xs1QSpAikpXxp9YndHwJUI+JgU0Ro6TXKueU
jl5/qgOBewmwTGDyQwonPcWlEG+h2SFSwEvKLiS7tlx3j04dEkpeW785F/pDUnlYvOQaMDcND0t4
zOVkp0c6Kf8BM52+cbSsfB5wMfZSb6BurmquUUMw2hrgh/j4tea42OOTRuZPf+9mIDqJPNW/QtPS
HlvNetSMLNiafsNOjs4sr+bhe13Mpck8pCu/j4UjM390p3rmfDDvVbgHNOJiuA4ZcuGvqE7fIpwp
p9hiRkgJ1j0hQyzlxb98JyOpXBU2q7ckCf/EmJhfwknuKFxuyUrGQ1+hBNILPrirrk1Y8Fqyz2bU
foy8rffKD+bt6MKqW6SOmnoZDwh3H9up1iRLuK8hU+/bvV0ikXq++eyZIyRQs72CT+rul4jVrB9b
1pZMMA6hKkRwVMFY7AzsslHNCkkzzOCxX9ZpQGslOMNWoz/M70MX1XtIq3jju8lcq9sQiap/b0j/
blIeMjI9bq+aYESr9fG4MzTYYSvTj4Lz/QiHMZTchcHwhPHNzWD0MxFd5ykhKy4iWUaNKwCIIRq3
sJLI4YXamiEG/Qqy2tnfVcZuUR0DDQiwEYNlYQOY7d0kidEs2L+Gue9OBQmnqwAwXs06hrwRO3F2
YUVRw9C6v8EdwmrKouzh/nUGYZDslwxlU5n6zlszorXz9Hg+qKan4NRfVT027ZIUjYo02jccGNk6
TjLriaDqDvDCSEIQuViGrDhEB8zNRe0tM2/pSKE4bUqRGuvUb/sjbYO7IgEZYnYZYOmMnu5tAj8S
+XpM/G/oW6Jb/F2drGmT1ScGKggQUZjcxiUON7kkmw3F4p2Qr3HwaSgF3AE/WqMUXaIA7ryUOOf0
gJG95zrtMz5S/zEkccNCMzXIEFLWoAvptjU7Ah/ACAyl1PpGCsItptuFH+GRbFKMEj/lyfDOLGbi
pD4OjM72viKk5C4FH8Sw1fSq2zVLqz+n8q/LXrto0CezB828iyk2wsd5ij3j7HQiu+gQsAC2hgfH
sH52Syyw5E14u5kADBc9pkd79uPsVidGQ9hEjCmWpByrrvxLOvf5NUw6nR48q78SEjNyvySLNB6/
1F9TGvkfSdDZZZ2Y1/fPlnWIXS/IrOOBUbAcX3Uzvbdfk1YRJv5H0NnFR6qXB88mL0qEvb65/4bu
6m87yMGP+RpGRbtH5qcxi5qULscsm7VaJplyo6Se/c/LoOMnJ7D0C0AkqB/fSbFVmFa5VTu8PCY/
ybOZVv1TSGtShk7W5DEaRnGdaBvJ8zMF8A5f42vAZ6olsfNousQ6y4LfzYgjG4IZq0sZ1tsC6MbG
kammnnyo0/69FQJ7uEW4NX6F8sSSZs0YEZ8APo57ifY/N+SpBlSx7Tu92XlG3u+HMnGO99/I/S4x
tdQS8vdIrfDUO01+xot+1bQpe43m5BnY9fw+jvXPgm1wEA8vlVxJiDGU7lzCZmwseEoeBFbdu4UL
/mVINaQFS8lQZIcRRtL8Uwk8/rk/2GJne0EcW5n2zb1aXKRDa7RchEPWTUmKdeQn8Hsw4YxB3q/r
xbHRGj+rBjgNxMFzYGfAnnjMwNw/2p0TrEsiDFhDiCczTNML+XvEIid1RRwNwIbWxqKiyj7DIrEW
4D3AKOWN0UwMybXf/DAzUYFB7dnM2UG7qZZsoRjrPb5emo+yojmOS17sBwcHl+eDIc5NZMZyAWW6
CExdi+o1rSwN1xsQHdDEhINV9jOU5O5h7pkNtNRuJRFxaVZgFNYzILvy/L+P6uvI3zr6QP1GaN9l
dloyI+rvWh0Wz6GtO5dRsslH9rl/Z2dJwxKorxcQKCIhApeza6002nYRenvOJes4TXxsi1c6L9g6
gk2RW+NurfkTGc6TU/xMycZuQJd2Vas/WDjKQcpFTMy0RnQbNZeEXbANuSuxrEb0vVKDyWG5+qgD
sitTRlRTIkCnP+a071L5ySJuzaR8Ww7cfw1RP1fCMq/CzT+Jtak/2aOh6HFR/7Ut+tEsp3j1/O6Z
9lf/CpYrWncp2wJ8q+6jbtq3zxxyWT7+rEJ8u1HZ1+/F1HJVG2VwyEojPN9PLgSLH0m23FyN0otx
B1gpUzt3PUxp4Aco06ZiP1FouidrJDuEPlXZeIYBM840m8V6yDjBd63Fht2udJPIVDwDLG7/eFp/
DZxufiJxlFC/Of4Wj7NxQt+eXUtN+j6MBtSmHLGLwbXpL6ZPu5zwnwcVY7gC3fJqgWiOPs0Bme1m
7XbEErV25UWtudO8X5iuYJrmZdYWF8DIuNDB01wmDPNrm10li2W2kS6ozZseQhAgspv/puw8enlP
/fCahVhUz4dxIwjK7JfkJztKACL/fQtU03mEr4nKrSnIBwlH5leCyFRyt473/iOGJJQObIFzD8qy
2imkCxoENm2lzWi9HgIEcSyAWwgkJZg9jH+11viXNk7+BBzwr0tIplqDgaJC7f5aZTmZvFF0Uld/
OkpqyECkgNF4ry3a4tP9AkHUg9KetgsM4Gmpcu9VDURgUhDMlryMMWelQbILkXYt03NHh4E/JeN+
6ezkpnl6+HjfWk926hyURWKh5gNiaNsE8ejsJUs92rlak97HA76cEfzPoIA25Ok+r4wtzz8iQ3i0
lzF8Ug/8eW8vCIECMzxiT1N7tYHv/UpZ+rh2klUB+OYUFH/UIrkduD032MPFwPdlLLsTEHi2S9PY
bIU8PrPEeIn1Kjv4aVrCHSWWtuzmoyo3bDwJcHZRYoYpMTllwDlQ0mbnVFHg5cbmfktWI331wDdN
kB9NUajKDYeUMy5KNm33yfakjbchgtqFJdkZpRFBR6WOQ3/aKtvdeqD1Y/3S/yAc+k0n8Xmxs+GS
T0VL/ui4h6y4ukt/3JI78YBHf64JwYRi8MaWbn5Qhie8ahZAsorNjtz4RIvXrVodzxcusI8ydofr
KJDdahWpw3arUYIA1gY4MM0TsvEk3uryM1MPbUatySwdMo78voealdyA08ZMwthaAYhi7RRa6SqX
nacxaPVFC48cUd4JI6h3Us/UQ2BMf18agQaTXP5T9V5dEejr1W2wKZs4x/IOw/p0n1V5A2hfWy9J
yZIXFjIyzN0lnmbiOd1TWsfnpbbxe4zsO9MOwY41e8a+NfwUcjYKq/sOyClypPWeAWUn1X/iPbw3
CVqei4cy7y7qbMu9DWI4klNMklHLjvJvCKEPJhm65fvTLqWp6GDNbIZYOzg9IKF/D9BpaNB1rClW
MQhuLx7+RDqRyfK/4PFzHERG8oXApD+2XU60b+gYG7g6U7UvvaNjvgbmMP/gdEyjlDsBEzlaLoOU
uEDPdpXXpVePZJINxev8wxo3bjt9j7i1HpSi4t9aa/GQhiQBcv+wA9ysB1zXaLWG95ZIjQXd2nNL
2fnSxAUBs2lwuNefLjlDmOYH8sSlJtaq2pcq4p6eSU9eAYDh3mAQdITrQIpog8jTtqKHuzGa/VNj
jvjjdDqaoEIRGzIsXC2Dle5rYPZqJTvYfCJ9RmrXUqWMZplZbxfTjM6JjXlLPZvky5lx6iEOrIN6
H+9/SFwnN38yyi1jj1JqZAgC/aWuzPaiSviqYIbtlu3mXtum1SII1cEYz7/h4cEL/mMJluNtozhq
xbCt/SJDysk8TY3XSpuFQ7pg7+PToXaHzgqGBH1jWrlf96sjD7CTkpOgLi51maW2RYZznrAq4Vd+
oEhnuM0kZ11mo3WhQr4WiduwJZ2YxJHj51zd9MNAwoF5G+1wBA/WBxD9rwczQUHmoTMck7n5jblh
3imTLVYHwA6yeBisKl2r/XudOMFjQp4Hy2wzW+u18wJhPsFRi9ZUxZZ00HYu5Mw/MOPqI4A3YLcR
p2oHnbZ5mw3Ig0xywDHt0YMwSSRHDlyTmtm5fv4Du1V9tNmD7Il3YoeqNi2tR3ChFU6rKR/nD87k
98Bno5lrC1lwOSk2+lC4m8WL+VsbUh11vw+gn35Rpaa67eANpeimIHEtknfVhlHtG8PZGQjXaEbW
6rDQ3cZonurEfMNInh3bRZjHccKwFkVt+ahGMgjFBNX7fLXAyX1ZNiorrfTjl4Et4i5tnAEEgtR2
FBNGV68dXosAMHxg0wUOrbhFDlGVfDbtNfRjEnIyAUMp86otiqB27WhDRYQ5YE4CYRHoYTmBqtf7
0/yRks8pP5kVxzOrwt4nOLONCfc0hmObD/NXZMY/gzQoLlaZ3cfG/ybDTjcwVHNDQRQrni0a7gX2
9yvCsIOYhvgKwwrZPxvcdTOV9TsQT8CVuH72kwepF0cUqi7dxgcCn8lvF9LUs5T7feUfI03Ut8ye
4GOXePKDpltQ++C3+tv+MgjYabox7BcHDRzVB5tBv1mVRdq9loW5MVKjPuHzKG5VTnt+r+HmYuFD
ZLVZWoHYu7Ndb8I2+14ReAsHUCtutmvxqSUdhaKvkS/cUo17oAWeHXgSFCSMKtSFZKeV2ExWSUwa
BojXrmgJSGcxA8aDEUYkxl/CAgehZoG17n6IlC4IhcBS7tANrjXoBZfWQMYbmf2wc1yUHupl1Rk2
Yqh01SWU9mopu+SV9yTz6FUfjs4Hs6RpPKj7/JLBcWZpim6Bzt0gKCKXOtkuLqYNpy7EMaQjhEcM
u070kByEQyJ1G6UXW+r5CrvtD8bCSm9jRBslqhuF0+MXqKxLO08IA+x5uiVmTRRQ+aUFWnUQ8tSB
MehdlRA4lseR1sNAxN/5Xb0fXOANNTBu0Q26WAak659eIF+XvnOyCpRJ6hdKkliLR7k52Mhx/lbY
c/RiRqCx4xw/p4hn7TonHUKkjrTQq+dNHlymls4B3v62Jlntovbnap0uqrlbe/QaYDZZVbY+0Gmk
jMPRrG0MiE7ugOkyQHLJH12tB9VJmnntu156r26ctBe96GOWGxVG82DqdpXrTs/VrNfkikX15+RY
f5/d35vseBebpgNod5nPJUWVlwY4zBCMsFH64qKPNkAvvfM4IZ6J9OjjXthNVdnK7LdpE3OruJCF
MGyTmP1DK9cSPhkt+5TDbj1B/mTaJrVtVVBYazWx8IdooaiJI1R44Ts5Ufm3AU2+Zxf+BzYbACwO
GOSxaa2rQ+rfyhBF9CLl0NDk6u/wfOJH1iT6W4RvGC2kicRxEq9+luJRr4HCMGA8dwFrOkDZq7Ai
3CuQ9IUhbsITn99eY0h/1RhCAMboQLTUiBb/+1An/t+XEfqcHZIHc6MzVyZEjUikwYOBp24oWCen
LQPDch1gP9uKDFIWfvPFO3gRWkllmPEBcXIIeOB2G/cZv2xT6C9qb5FGmO5Rj2x6AzKszFa8tlXv
6Rtm3DKM3MboZfXxy2JGwepuim9NNJTTzHAttQDSFv4Lwt+RqWtCQVUE2BrHxuuvUMsnL7X2Wk7q
Wl4OchUAw28v8AitZyk0G0UQ3LkdVdO8YLgnbK0WNNmSOUDvkT0XE2IjJA7BMoLlZLSlHlppHp5N
F7uAdOMyrxW4cbtoex8NUcOewJpTCE+pg2PFQmarXvpOOx/erASlppKrI0lbCRtUx72X8OKx2fu0
rXxKY3UWffkVCPeqbsHDEPxAPO4cO9oirJ3Zjt8rusIpHlEbEHOkCiNVD6lnXsF9fZz8YWW13aoz
P30m+18Bo6ztrPXOsdcL8lwS0IIkrjQ7LhpmPSR8bRZ8jgh2IZ7M47u64aovshd7xZYMmWSVESLJ
TtO0v9c+TWm6PI2WeabbKF7refEujlf8dJsuvrITj7fCd2BGWt0AADpfszqKCIkcOJQqibIJCaNt
UEg5LJLldV7W7Q9N8xlZyVeNL1DE52m/60F5YucPaVyke5yzbFvVzlEpH9iXJG8Ww6p1pMHtbn10
lXQQ54WEmPtkKOcVdlsTlt/hDgthAugq5z6VD0kscuyaub7/0PW/1YxQPVROdE1JXENTWBfHSk/q
czosDYiM4bsqGgPXas/16PwMuQjX9xKU85clNc6UNYHM7gPj/y3JiNJHGlVgK7jA1LN/DyZ2cZKR
sDZp5WzdOuhhazIB/V0ihcGtwcIeB+7EsOs/ZaWzdOY3a6ELnv6MYTk/aXBjDomvk7rUlu/6MMAO
pT++WA4AmKUwqnOXeN/GZjBPeUF0e2jS3SD9/cR0RJepG7/imIl40rKmsAgiO3pExz9HRLtpks6J
fZsUDpEwggPCsIqyhQ9EblsinRGscu24Hog1tgX68zBX1c0P7LV6VTBpuoSGWR/UueOWjMFtAVAJ
X/IDv/D9ImrzqIZQk9X8pQWol/3p/t0w0Lgpu6ggYGHTzUygpplLeTsEfb6JfAfjaBILMpi1+pNw
B3sTcGc8DgWRxFGAeed+n0EN//av1yfipxKrxBa/BqRm+8bCkFaY0W/hQ+pXD3E66Se1gMRqjzQJ
gmbaaN+mfIh3vQkMtnOm7Wi0/pOOKJipSJ3/FS5XurbSAjf4rO2EUU9Sh5+jpx+NqgWH1yaXBlr8
t376ft/e6YgQqsXt/rTAx/WAsbVW19qVSB7kysbsPrbJmyrkII3HB49MppUY3QDHfnZobASrgtEV
DAtYbkWxVpM7Tk8GVDJUmx49GDmbe53swLKIQCmk3MWKPt/qIxpKubp3ZJehSCrLBDdwscEedBla
w8jOkCSoq034W9sIPpNsrOH0jsZ2mpppP6I9u0ZhEVyJmmZTCe7JE6bAcNNE5xwhCE05epTILMaj
cmtwaJJxYjF4sChBgrH4aMba+uaJ+qhFpvueeN4lCi3nF3bmS9n25DKZ3maI0mYzFe9Qpzc2PrKr
Ln+m2AOx4mQ+Syf5MtMHqXnaqKVk0HVI+bBXXnxt6eBO5POR+bsj3OpbY7Hha8f+ZpJIhm/M9e9D
mS5DdZQYTNWQrULRQbugHtR0XC2pmAlv41g/EstVgxI3wAhoQb2/9xCuyTctIV39IEzTQv0mbdm0
PCtlciXewiRKhd9sESOM/7uYYGyBfy4rb4MdNNvYIWvz/pWvqmWPchSOjxShJY5VPrgNe+k5IGZR
jn+5B/PXrTAtjc0jBEFQOsTBPeR63R08qSguzpHlwVeWwmI307iDJhhlQqkOcciWJ7VkZqKdj765
BUZKydmY6G8Hwf5msSCwxgGQOxKWxEA7DN1gAlBsm417MZruZDB+Oii58j/1ciZ05jK+nXCTtNKI
33Xob+6/Gm0cEVl7KZny8difg7ozdvcyyJ3BpLCVyg+VIwOSprnERRd02gulTLv+f7tckrNJ42PI
gq44OpuTYT+qB+HMKL4NmO3q5YC3q3Dd+jIrEglVHnkaqfceLjV25w7x6KG0b7Vu2vt/Awn1rMYi
tzJmNGVq0qt2BjodkJj4/yk55kRvs71XfJqrp+t/fy7PYF2EXnFU35U440dvDSJgGjA6bYjs27ay
7FVo7qZLqDFbbvLQ7hiO60zi3tWzrBsaPIUEGI3SED7rBkpHz7Ju6sEaQLXmZRg6H4mRRxstd3O2
h/U7amBQN7aRxpch6eLLmNl/cpBYxqbP9eas42tYB9RbT2RYWq9q7eEL9DkcJWfh59WuckrznHYy
ooF5HKMS892J4+5bliW0LFNivmbt9NpLDSJjqGGbRSNtDCH08drXgPFVbSTOvogDf11kPgRyH+Gt
UUfP0g/+wPqveE3L57IFvV6a4fAxWihFZ8hb92fqPSa1w2qU792f6dlmNMAXw3ZNSY+93LeoiFqJ
2mRCRhOdhrQh5kDwfRJem8GxV+SWkWGuRf2lnfzXFtLPsTNjA9L4f5y26plDUCtlJUBZk/SlKO6H
l5Zw1JuTiPsr1yrFmk5pnpG5cK9D/JGBJ1WTw6bFNj6bSHBUCyQ6rhtWKOFGfU/tuaLslH/mUhlT
qeXI1LWHIBXgMDsUQgjHf+udV761qKrpkfqZbej82ygF3C1pIe9DmBzdQmUvBoyP8DxSRkFLvamz
5X0J0LMjkKuf9Rh5RJwSU+ox7WDrilKarXC0aybUbZ4VsT+TR4TXWl+d+npw1wcXt0AqXiVd1OJE
oGprSCGwWhaCSgKYRgiW1H28tezyVILuh8y7VMUB4x1WWm7BNoCco2UXrnfHomD5go1imR/d6NTs
ziWdGxIlf3CmnOFIOpj+ZJ3uv5aoZ1NABTzvCgGb0OiEuVsiW/ir1LGdh6b+iR8oYRPTJrdaPmsD
giXcYuVEhrlTK5wZSMxK6uAulhFamy5FcPFHNAPyR0cQnyobW/SOhNEoqZSxwLpOvWGfF+THtglI
/n9UuUabPPwWOA3J22TrER0HmTPczGl2LpGtMjju+ana5Qd7VyZKTTx9ZEQjxFN6vJ8AdzKDiYOc
ohbqmYHNe5f0ADDZ8n3jFjZvqrrTHobJcPaZ52+5TUreFkpZ9VCk+EVaOO5Hu/loKzo+Ww67/Mgl
P1i1iNQ5dCZxTQh3NX9JDl9DJOE6n/1iY/530xBncbVestjb18LEGCscG3K3mNjc9N9iy/jUUm+6
uaP7izNsxT+eXmgLWc7FhMK0RLdEWjS96NFinwineK6ZW5wHb3hSy1gh86TUs0zs2Q2Utxa7+eDr
iPxi7ax21cnsxOuUtKL7NIMc1kOVjg48FGBMY9lScIwLPPVMQA1jZyzVWabVd1f1KiBbEG20VDFh
+rTWY1CWsME8ylfZ8ZWdT3hFNO/Yy97G2as/EztyyU4iOMmxOSeV5jkyBphIxMxlRUZ6iVq2+F4Q
XEzLByAYV1+ubpPNE4GeFrYJbp355jGScExXb95NFxv1nbKYal9qctcy0wdrpa1VoW3OTnqreuYN
Y/9Q9nH7qzbbB50F24fhI9D107XaVNZ6Vh8EWz3us8yDp9SYNqFU66deYq+M0roKK2I0Y9tpDYjW
bB+twj9MvkPLF6W/7soTMFwwB9L2dJfbB+JnT/rmw9QcE02LL/9Ya2BxxguXULAPlumFOrclmo9Q
9cqpWC61Bj47M4ooTiHVzIZH3jhv/Xs/My9zEogdw6Jp65hE3GqMzTc+EspfdadnRza848FI8/cq
WtznhKShrdnnSL+oH0IuN0rb1gz9T2aucHeHxP/Ex4v8q6E8ndOXNhuXvdEB1zVZbgOZ8Y/VguLA
SPUzy3xQ8/3UPatJcAoHjP3TOmG/c118UAKJR/GruXwIdU5t6BkSHu9Nb2UM+UYiUXqjHtjnwgHF
4BDhPuuWl4EP+RYb7pbQhuUlDnmrliKgaMF87gk2l3rZJJeI8/zwP8/GiRSBsZaksS7WWTfiqeox
o5/TmLDi3GXQ1uqDd5Eleivc/g/b3j2jRFLgsBru7MnDUwnK7103kd4IPBA/x8DfWWmifXllOkPE
4dsczMyT+4qmau4Bs7iGa59GrEwrlE7isXd0Zy3GivR1tVZedPt2v6Y6gwlQHGbOQY0M4sl7rVHv
rQez6Y+L445XD5Dc2Pk/rJK5HtedHQXhJoOZfY4bOLS1hgNPhCjs9eKNpIWPdvQe/GH6qfqHviLf
uihnKSek6EVkIRncDctVLr+HfIZH/t9jq3f5cpFWIda+QTJGl4b1S9sM7TrV0K9ryNXV4g9/RHEc
vR8OtloiS0z7FAmmwJ5ZOsA/XQvcDCgKtbwsuMuzcDljIH/2KbjukhQoWQ6a7W7YazHMqTqo9U00
juLTpmZhKfFN9/PmrI5MNEopsWr+sI2/Bx46bjXEz0CobOsYMSw+I3YltnYlDD7M1jPDgd2QdmJj
IeB/NmyrQ7deGd/KuUcqjvQYflwdmaSHp5P9aDcMrcvByVbZmGM6YP6MQYMhVpO/8JVwjniD29u8
IWEmAN4AzjrH7c++NNgDC79zG6MIrgJX6kczZxYm7QRrErdVZHbD22gt1s3vLWgaVYZ9h3/nXvWS
MkdKIX819bL3xXBCcnbW7CTECO9+quNTjS0smZIkxH4B8o0BD1pnKOgTLNusdx2Rgyvbdo/ZXBNE
YQTMAOX4TxW0jkd32DNMUvuywjB+TUHl7PrQf1AK4qSaPzB6eE9xgjdXwhWGuaP/iOf7fh7KKiKb
ovvWZ5GcbycScQqbZWiMv0VoMsA3jorpvbqo7wUg9cfa98qNhy371dSa5zgafmepIyGS1GIUQx2Y
h+Ino+B++lqKESTwn2IMd53be5zl1UMTkxDEhGcVtBk4ht4QkODlodoH7stoVk+OqsMgLBCjFMtT
H/ZLUoYPbGcTPAUWRpnEy/a5rR38l8XLNMDsU/trEiOWls5gZ1tlVgYySvvmDP1rkpvh0e96YGBO
CjNb1Rl2Rk9Nr4HunboGVbBxVQ9G34ZMgXPCQ7No+VXz37vauTce4z76NfezQ4Id7bcVzcVP0OdO
UxB3kLBBMXBkACONECD7RXloLPM3Yqb+4d/76iXm3m+llgETkdIp9WBny9tc2dr9rdDtrHXdkU8V
jWVOonWZ7+yoY0o+ak6yBwaA6p+JZ+xVQNwpONSKLf5O7P2pSHxmWaryo6p3LnbmMCiFzBhVHxYJ
YHs5bxtdpwNlbkuuHM9GcBBHik/M1pjPCMRAI9N0A67WBDJF2f8wi4yvTWVEB3OeP+59r7ppV7ZV
baJofq9MT/wg41EVPUZtEx+xzDDQZVPfxsA13BagF9kh5o6vX3c36f9r3tLUC3dtW17FMtVnt/TO
GNSPQw8E0tAYEsELYIs2aEQvjhzzWO6YcTQirzZBHT+j7m+uuhy822i2jIzByeBHFseMST5A6f7q
sumTewd2mQC2rrrodCdZrga5LlCY0cApPyy0rAxNHh+91L4HgJuy4E/L+k1udbrnAPIJivT4YPmp
JkNm0ldNJDc9biZsbS3SAV2bLwOpnStVcQwD2ltQcUyoeqpe/GHFkXVbtWbabexK09A3bsD4aRHU
HvqsOfvUK+YLUqyNCzfhAQXJG50mYtlIBmXS/CKcwtZxgNQm1rpLWdy3zqctxlEe80RKeDrjc+Vg
1Eeze6h0TOydQXo4B9sLAnHWYnXBlFJiFXyszyva+w/Uohjxh8dZgujyAYwsODx/S4DO9FINwX2x
hlHhmBLQecR7nmyg2rlS0VJBF0Epu9gahuuZjYgTRA8Do8OjJRruraNnHPCVR4e73Jeh1aGfydVT
t6hkoQs0gLIecli6MFOz/LkvlyerNzH65Zj60tJ8NJmOn1kV40txSBTLDPdHm5gJDjruXGoRN4a6
ee7s/Dw29vauaBprJjhD4kwPpdG4m9BFHVsTz6EKvKTx18Kdurcwz09mXHv7YKznjSrQ6T/Xo4UF
ne/XL9+YrmVpLb8Y+1Y/2sj607F4O6stBpIO61RPbrXSiAZbtcn4M+gl48asnwTj+qsSHIZgm5FT
dNMtNUhyVwuAqQRMZCCY3NgWbNW4qw4h30BlfvExfpxgE0DvsNwRPHdq7SL5rNS5hpVkPEdju+4D
LzhMTp48lS6TLNk0oex+VaykhvVF6ZT5Gbycs9KzxCbYycmPSWPXh7z2iP1piFK9D2goM9aVYROA
U+nFTp37c4piGw+PDSEg0jmQUnejt3hP/QThQFQAyyS8+sa9J8afrQ8n5cdC5YjOLIEib/veHo5x
/GNI9QXV+9ju53Dg8PfM/jdnAnTtCrFYXJbbQoPE+e8QQHqK7GVZwk2FmWfrk4xxSCxI8VgS5q+Z
2Zvt4DlCm2FuM76t1zJo6pUzMPLme5oe9cHqViHitoOJvYidksTgjojLBcUztXlMVwFgSMnnKjdq
z3ch7Ixmvu8IH2N4ZD+3tCB0iN3XMnMmrPUQ6XkD4X/Pt5WeRosZfKDcueQyADAmN+7iipwNxkRW
l3xlhbCqXI90e8xEt8pq4x9zN/grrGTdKaiW692ZHhVfgC7w05Jp9Fea3WTmY9GQRTh588nMCIGz
lGBKGyfxoqXW/xF2ZsttJNmW/ZWyeu6wjnm41vc+BOaBAAmSUlIvYRKljHme4+t7uYfqZld1W/VD
wghIKQlAhPvxc/ZeW0eN1/TPK1pX9i40ROUNXuaDMeQ9TX0te8XO/VIWGtlLjf7amx3FkLBOjECW
E8Gz4byicueWvBf5VDzIn3owVbtYQWMXFVr6ohSG6/MOkp9590Nv6+jC5oGgQuDY5yxIr07TN9g3
hKKLeJwvFnrhXWyo4frxGkW4WT/d2gumWxjc6oHxRFJWI+BwhCraMKFWLJP3IlLBZUC80cIBTYkY
R0jiJJpDis+QLCJh2G8ixs9xNTmrFpJZcHkeiu4P+V1qWi3CoBE++g73/zFkd8bzIOiG7mKP2wTB
N5cbTmj2xc36mokesUGKcreBaEhAfHaizRrsh6qK3sbMyP05SH6RkRe/Db1K91lFuL+rw+jbevwj
wjfY8WcdzTLV8B8xIx7CEUePPF0p9hVrC4jNkVgeZ+BO3yRqfag60vZaS4fvSOrqG9BVotUDLIhF
nFyjngwzHesuw5R6vhDDcEdPtTCFAof921XdE9G6VJ5xpl2Bx9ikve926W8dcaqlh1bMNkOcaluL
+K+NbJetPTPoXABAGCPreAh7Jcz9rkk6ggZ5UJI8uCLiO9pCayZfWpLlJ1AEDWlWepfbGdPW5Fk+
yyDJrmM3VD7jOteswpDBs4jAkEaPumQaWmRzyW2AddDq6aYmbaA+5DhJtcNfRqTExyYo7VuWhzqG
L95obg+vnoPYXB++uKnh3aQ2liXBu2fD+LWqcNti8vX8Vc9G98i6tso1CKplFVT/bsl7S38pUUvQ
o1yyz67SDoy+sidlCvrrMFiPiXSVXyaUnKAb3rjDkUnUwwfkouKwjBC6orQ4KM3EpsC36+ujnr7M
lT2TpWUf5fYqH8Y4QVFT4fpMy+9zpzW+LCMQHKG6lHrqhKtMilLVDDs8ebvuuGk6tHdS7sB3yPyU
0s+PYg2KmGhyygf5JWoaPcBK1Wry4vBTD7EGcEZyFLIeTZwE6soHffKwoyflx2imMFeFtMZBRHGL
MEA5iGa3ippjdUpiuP9KHO+ngu6QNOxCqSPnRB7FHTWpt/To4nQ+r5M2WsTExSCzLiECrUKQqMvw
DgOa51Ql0NsCSy4fHOKtoJjTDhyq7s9QkH6SKFFIaJvnvSdIP+XSfUbG1iqtFmcH4n0LoPHOYS8E
ueZGO7emI5R34DxgJvIPbTznGltkz3VVwVE+TOMfS7u814cwbbPvZd9+MoSovi9Bdeu9X1JbMnZx
djHzWIAGPe2aOCHnGcXDRLwKfKq52Bp4VC6hkltPyruUKMgHKWkh8BRxq0P0XQled5vMoftCsx6r
MTnfWMLY21FFvxJVubBTzNzupXcppywm5Vq9kq1ifqmz8HO0w7sRu91VpY19ipfpp5Sby/NaRFya
r6NlOEnRSGuUNqaaftg2sOqlfgnBQnBIgCr5sRMmP0KCZpH0CogNnLE6Qxph9dvUJsnSUJbrmKTG
czioC0ac/BOlonUpw/xJujqW/CEbyCljPTX4yuI6H1pxrtMcdsXKyIu1j6kFJNWkFj1x2R/w0Mwg
HxAu1akARcXa20L62cpq30gr9VAeaOfPr7rugEOLnUefD8e+8sKHVmvBeeyjHBpSGe8Mb264uIgA
yUdOceE8fkfsD2ZGqb9PaXhJxhq0gpjYl7OlEQdJhS+LpoJurY+KvkM8RVzUqivTK/ch5zKmifEG
QhDDWavyNdTe17BfMrzgQpHT4qwoUtO8VnRKDm5S41SRg5RQ7S56N9DjBZNBRlQWH4uxtje0jDTi
yibrPC3kkWF2ADaQs2zVM8J7FHQiCGhOXhaGbDi9W+fUiqCN2sPc7ssfQxE0kw8mnZyceCJfzZMf
bCz0eogtagJShVgalC+m2XN0H+ktyqexyyfsEKVoi1qcigHt+FW+QYROP7NgTnYDaq/VemcKutza
ESW7etiOFjFXjjrfg8AU7yhKAsKQgY7J2iLTgFPPNdo+KGQCexgqLQhIPTL2aHjTnaxHO6JSA9BF
vkd7/Sgvx3Ki2bL+LYvTaDuXvFzRoU6UNHjRFiTQtm1/5mRIvETK0grrhrclac/bDW268Lkb6P3q
6j5nJVYZcznGiL+OraeWYP0IvAp1FGfegItQPrjoYtef/nrNEb+ajpgyKkhS279+AXzVkZzGSzfN
JV4B+zFK7UCcUQeIp3I9BoppEERrszhinb8B7Std/OQs9Y1rfB+MQnlocKP8QlMZNlr5M2QpEKA5
tYpiW9SqE/7jUmT+FImKECOu3xdxfkWspAr8KEJ98VTjsNC4SUM3t57pKBO6Az10E/akKehL9Uk5
Pu7DvE2/oJRLgSKmQAdKXWGwBVJ83o9He27qn6nQuGjoaHz0m3tIcdYfhQ4/UTZ1nD5v9kuGSKWa
TRS1VBbHqOuW9ww37efQdbRSAg9rK0anJNLaxzLEDJVBo591lPGbSGes7pGBgCHLRhFJcfVUT2fZ
KQROrV/L3P4i25lB2/4sA8cRaVRMz6oheC5dtrKh4WRhTo1zyuecECP6d5EbAnlYrOkZMmR9buM0
8xUDCj2tmJc05+MFf3PSOt1nqDZ8WCrI7GBuBpSzAO7kCkLBaFwDtEIvPTxFv+k7l4M0Y1C5NHUl
o6osjR5/zXiqkS1nVNJpH9rp9GRFKH4GPV0FTSJB5a5CITW7qUe27E2HpXfea1fpD6vtD4/704CA
9z6a1SWrmuBVPoDXeSA9jm7ymQJLANwkIKTOS5TXGtzKb1WnnSS9r3WO81JhfVcyr/rI8dj8vhdL
sKEtcV0121Q4on3k0lHISxL7TsMAMnFBcWkA87YZ3r5vUw2ysSPUOu+d/b/gFpoOIeYqHgOr8C0B
7/WmEwTcmur8e1XKSXn9S88gf6ITUJfe1bKIWVETyPVhHzevrQZjr5kR5TS1Xr8mHlbkylPeVNd0
HzksSaGHq2syHE1MNGtbGMFnux+oTrcEkAmibKcdljg5Lq3ufQsVsIgctwu/0psR4KdwdDZxvOyb
Gk0CcYXYq9Xawcitase8KHpOTEHBQLuIDl7vTTeXBiXq75g6S3jFlkJEbZGDlZljt/gx96JvNG12
KCIEtzm1MQIhYTeidTeitYhmHzR0dUfKQk0J3FgCjyeHKXDf4vhCaVoWm/nTrJr5kQXTg+Ca11XI
1pMGXNXjA4ADEWkjI2oSmR82ja4XpaN3tfbmU7MjZTqwuosaFl90xaWzYjnFJh/Ruzl5aO4izosv
sJFDSGQKIaxul5Ohxd93jZzmuzU3xUE+Uz2VDk6e0YGVzweCE7c9tMwNPbr5Kn/ZxFZuCVn8fHUW
xzrEzDaTPD9WsXkclhMRkeClNU9390vQpFtZNvetso0Kaw/aG66WPofbCLzsKfWIepqNuzMw9uDE
m9WXHs+bPB3LafdfD/K1EToCaO7mIV8vxaSgrRblrLecu7KeEUvtDumuNZkE+FFvY+v3oJ2uz/Nk
/Jza9M+gIK1trYj4V77ZTq+fo9JuzkVdR1eSPTjP9JWJQ9yIt63Rf2G5018tO/3W4D/zc2xzVynI
NwyU9ck/iINWRBfLXgDYCkusbrk/S30hoZshxjYKDAi7FIlva3E6VFylS2AfVDsH+I0r+2wERnvL
MIdsgRJFxDOpPRmLobVdkLVe4j4jeDclC3VtfIRKw4FdT22frfyz94aPuc7SnWUEHsDa7hYS5fXq
LLF7GFUyBggBPoeaZn8lyOOUmLnxNIJj+cvIoipwpaf8MYosj4WRHv9VN0aO+FBkTREkWFldXFOW
MHp6CihSXUOOIXVFIWF0U2xszKwipMt1vrJlKitT8C99DuJjtol+yZExiLvG6UlbMUP4rrZT/4QG
R/ljKou+kcCi9fd0IA0xk1W7sQaJzUDB+Go4ET6L0Nl3rmHcs/oK9cGH4Z5QHJOs1vmDUfXX9UcV
JqWvnUKXE9eqANDtPOB7FZNeFTe4nLcGg+KcaceAiKWB6BiKt/dcOjkyJMWDpnds09hen9oiMwWW
LY5vrLo7J08+sg5t5MGAxHOU0EgErfTUZY6LVRuvrjIr1wlawwP+w49GGh9Eqjl2hpMzDZtVhAqH
fyHeFxEeYwbUTwS6VftE5TzEaJUqpZuijTSZ6UaIZ0j+mFTKtifc6zYPoMfBmwMxleLi4NvasGoa
okRg/tyDaQCgY4blA2lbeaNneJLPFvFSEnK1hUF5Ka3hV8Qe3Jm0/MTJrnKqzK+1SeefYzOtrMhC
yYfIgrKFX4NQE/kQuFjHibGydn+9Rk86JZ0Cb8jgWuW2RyB2bOkR7NZzWB0yVRwtpJq1BnqqTL9J
R99YZ/amdcB3FwiFnop8wdGApPi9QPyR2NHzpN3XXRSdyCHV0+m2TD1T9zrPbmkCcJ6P6azNnbsv
liU/W6j9TgaJz9JHiyyCfEYA89BOxNo8J0p8ICCbSanpuXfPQIAZeSEXpvCzFhn8Ec8KzLO5WCzT
aksTQOhdo1BZtlZKABxXxk8zIItEXkVIfy5Z39q7MpjIoRWeYa0UGdx21uN2TpH9Frp31jUOaGbj
tWS2pupO4FFpjWnoksRP5WJek7zSdlkFNYPetP6M+BcsIbBGf2Y2+xEX+XPuTAd5X5XxrKNEFuo6
NeCkgMyD7RIuTKKMb4adqy9xSO+JS3nR0m8EUjrbaLbB0Bs/paAaEde+rzHhVUZowEcThIXJHJ8T
B8uJBHJ7HkbdRLlmLc7n9R7ly+h9WekHxFBf7Jks7HrKSc6mFztYcfwjmTpUoOmeXIp7CATksMrz
mwxTWTHeJrfxnhjklzdAtTfAn+WzQsN799dPytghoDchWK2yFk9nTuv1NSHglaEeJptsUSnqqnV0
vOsClWUig96OrKvbO3AuPcM+z5yani10aUxkrEfild0zLeHuOYBmdcpY63yHYk8qOhzgXUf0Ns6u
KLtpLfZoaIIRXryYmBeViF7L+gk+jh1n7IPn3ijflKS2ONDn87FUlz8AG9T7GqEWCbpFuHMDlhRF
A0IhTWFBmyOM8yCnVHmxDzMc8WT23bwl+RqOsfKCsTk/RJU63wwN2jAWgh8OtlcfgTMXK04N/JIs
ZwMW5jl6Vuv0JxsVQgVrtt5Aro8bmr8ZDG3Feht947tdFu9yKG+pbndgrQwOXd2yUsIXP+ZMkfZr
hwcZOrObzDvC25w+tNh8be2qSslVRZ9SxzQG0b+nxUKekjYpOyiH0wVoNVyfpb3n4TeaMc1BThQ8
/RW/GHQ0nXOHbO86JMZ05sBUrRmMp4Z6hRxXbs+Ljhyg/n20CZ3wz8LN83uJ0c8eNQIOMXjhmTbH
eDWJuNyiXhPu896znjrQCC+VCW0SBvCXdTmJQxJOhI1CXtRjjWiAoVV9rF0CClGsGvzv0XghtiTf
pCLDYOR4RZby/KgMhVmJmEBqTMbPHZ8hYTKcxhlCZAfPblP8MF53iccaecPg0EpfYDRxASSHEdoj
OlBilSMRaM/BKlLIg+6b5zBWPlyhuCkYjO2dJayOaZJzsh6X4SKPYPWPCgzZxhMrMeuO9aqkyFa0
xvTIPanJcl505pV232z0DMNMWy49Zt8Mz7Hbje0To+YWSlFB68A4ySfyZU6D2r4egPw5ou8hR/aa
piC/xSYsX4qN+mVaMDhNpEecugBKhG1digL2pF2hnB2FAvCvBx1Qmc/oLT+YppDzQK04yZZdDhZs
39ajsQkJlfCRhpFfFlTBnbKsv0ZdvmcsrpFNqltbKyAxVBUNsFTkT3TgVBGughIYFkJOScTar2pj
U0MENbvfVDsej+tuTW4P5tzgbkUqpEPOyVv5txOTg9ZA3lWyRaRYqN4kxqDQCfapu1mDBVq+lX09
hny+JDZLX+hvY0SThBvNXkzK/RCIq0fEKGcMHFqDodr/wNKYYCBwwOiY2a23omSZlRcXrS1BFkbY
SGzSvGGVzl7MyX3QrVDeRG1JSepXgmFDnGhFP5X3rgxTdZc/1QvCI3M8dKnWrN4eafDpIHfA1q7/
WLGvFOUJRX81/6GnaMpoeexBDGrPIYQLn/9z/owwYq59er6Ueopeq6VX9iRh+ljDF8Xg/mWm8xqG
A+X0dMX8ML10oRZgrV645ksRmk0ckvzIPJfMOwnjYCZNpiNcFDifQ3iYhBfUwdNyYlWgXJqD3Be8
ibNK8T5krXJbq42J9uKEz2LoCPqUYjz5oMGn38PDwg3Tqva5VzRQALMdfdRNhRig9n6LzPM2au55
ps5b0HLOjlbxCc0wjL4e+AFwgIyji0LgiXjJ8eKeeYMYximTMTyXOTcHCtz4BHII+ght9ioiOZk+
1pPsvEcW8IP18ooVexag4mK7TKpNCisUA1pVYBY8WttPpDqLAC+K/OZs28Ofay9MU0xvn12h1ag+
yFM4r0Gf/LKKRve7zjVvuCDNmxFUxLZNxCJKk6NjZj9SrUvQfY4BR//xhwYZ+FEQkRL6WHFmJLL0
j4uaLAYtXmDclAjutR4/knSxGcrw2xDMCA3+leH95k8FA9sLEKiN7N4SjEo1hrT2IJlws217tOeK
kl4sKzb44Bih2VAc5KyceguopbxjFOqm9U9IRdzTUDO0cfEoc3bR3WdNAb8o1TuSfwvj8T0S3XuV
HJSVnZI3SAMnl5C1ZpjfasMRhMTUJRVOnhOERndeDFRRcqo/07a/JQvl2wgBuCzdu5yf2A2S09hO
EEKImUrsDI+Cw9dF61z9UHum7vNyvE0o19N9QsbvJve0N6O2gqfO6PM3whUBj3vjY4CXhtuEGb6U
cS0cs0gNWp7bpKO4bPPpGKhzcgtT8yGXQ93FVUGXBNyNqHF6RSWzlLzdbcAB/YnUwJ577oXaz9lH
la1dMhw6F7oEmFXkp4dH6aiLGCWPQwMLhAYFtdIvrlJXPpLBRkTbMekvx+9TSyA8t8uzbBG3gIFx
ZQKgqZVdOlklVoOmPsfaQF1NPAMBSQOoQLc1HlOYjUi/hicnwukbmDqm6jHHwLKqTL1yuhMVoISa
86wHCCd6Qt3PcVJCCx+ym+rA72l0Y2EGPZVbRflTQfhFDJz1Y10xOihJ4ltP911fhVfOm8c5NMPT
aDEIkykapIoPq4IrFSoVPmFzjV8OlM+e2f570zhPyJ77l9Bd1Pfa+xLQRzqt3z9R38FhbesOY3aU
664GqPNCNHK0bRzH3sq1VwZ8D9V4kY0gG9+qP4wfpZ5Fey+22/OihnBIwPVtFJr+D8hHoFDywtnK
p95EOjsj85rPMgFgLb5LeWyESzIfcoqip2xT4Z/9QC8cnyo0ODsrMPJXdVnA6Hg6AR6Wu5WDBozA
JxTU2I2rAm4TZPiNLZzZzWJOJ8k40xYVkE/avPWTDVVjYogXu83XpdaMp5kqCCnozUIHcoCkPPny
qXxQTOB7CWIIPZvnkwPu6hDV7rwHwwtCo55zv6y05KfNcTCcu/FDJf2IKca9mImRnkShOogHx06m
s14NX2NRwC5FFFwH/BvWfxumpH/KdGJmlYga46rIXhhefJftPm3pBLjdu9IktI+FOjrHmDHhvijJ
/W5mnCWxszwco2KfAUsiHUZ25dxjjTPu4nEMlr111ZyI7pT7XpfS47RnuJ9dzS4B5cMPP+izerZv
R2os8ldg/aGs/JpP4MpqyNl7PUaQTyhoaNrmraSfsW/pWAslc7WJG+Va0h//2ffl6xR5QMaqGPq/
ScRNrsOhivEcxEFR3boopKVluPbV0/XgAQHzQXJU/qkt5dd4u87yCY3BkVl+eEjnX1DuGTc9tme/
Erlvi2oNGzA535JwrrdySu8q2Oc7I3x0LRdepi3fMRVW2ylyCWqdMn27bsm6Fgc7OZlMBxIq+hhd
l5hTerMx3aHH+g1JPJtaOOrIB89PnXwaTl+NiC7xLNanDAAyFtheOYRmAvPaa07S+pvi8/Xr3Ftu
ylLtyED+yEtcoqQFfVtQPsdd/FD74Q6wRkfmR+FhM7YVIVThU94ybSRxu93LYIXBSEklD3NgUx6Z
NMxKtEvUJ9XRMcvLYIf6yazxwQrqV50BeSKVRT9b8+Lbtmn8mSbNi9TIwgmBa1k43qlwbFBema7e
MWaTM4eNNGWtPcqol6IBeN5FhbpHXqz5BoGovia1AyS3V4fSCclErGq2+3nZNe1g78fY2Mo6uTZp
UIMst1Av0SkDh/vuQdvwbSWvme70VCYhEiyAVXDFQmsmKy+l9W/xukUX02605mVsIem0VgJBB3z2
lqyr7mRQqSdpijYkpxlcWrTaPSV/8QyF1C7DZfSrRqQ0OmTd6UJbPQ0Dse/i6RwEKQFgFDu0Hprm
1CRlubViG4G8+9bEGV1EDU2eSG5VehfdRBVEDEyc6IdNoEcVAAPuOzrm0i1sESW0KfH+CyeoYQbl
gxxQtPMhgEuNELavGcX0UQ3oHyEEC7/aEZWkYHSGLdzRYiYza7LBlMKNTY6paeHngRipbIay19in
ODNXcXcSV3+ZpEx9ZkO7ZUpDWF2IMT4JR28PSbnbz0r1c9TMWzCQfARPAytQAPnS1xyyYQoHU0I+
TJRePZS25rVpO3e7zhpX4CIOqww591ScQdjMe9OpHspoxvyLloTec9Rt0pm8D5t/8NbEGLIb6mnh
LkQ14hEqu123G0crqne3Ca6FxbzIzhaoFALYitk88s0lVT6ivNwni+m8AReaTsGECK43uQY0Vydm
NxFtyOS16R3jhH/r0Ap9r2sGoCxLI9rWKucDGjjkQyHqeYrw7p7DMP9D4oamgt/ROAVZqEIWUs8W
3YCJhYxl6Ko2EEQGio6Vhpw5XbovPG96RpGGfG98DyxTzNr6+o7lJP+Wgr+QI9rITOa9JBmqDMSA
mSHLt72KVrwe4y7Rqn7j2fz5gouD1c1fyELxCuhkcj7d1s1wzjNTHGCm5lwOVbIv6oXefpkj4UUn
bSP3eqadnV05ZX2XxCV0o6Zvxw21aGGMxEmOP6IkPyxL4j41gGIuQ8klNKtj/zBrmEfQAINjG5NX
OWRh4Mu7zIpCY9NZceWrpf0VX6D9k1LupCjLdyb1qC0IKD81teHuCgGQVtJ0azXLU2WphAW5k36K
EClvaif/NZiD/o74BLtKw0R0CImRs5uM4lEI1POCJR5D/rdVyTj0HKTIjri33fS0Dj3RiPa7YPK2
bR5E5yKe+w1iir1cPfNM/+Es0a0cW+sNplpx6AA2b+XTpB/B2oIf8juX+YuXuHweAksiR574N0Pg
5iaHOStODvrEALFsQhMYTNRdaCiSDkSi60to5JdiVJCSiGdx1ZW8YVIqQdcZuiriBQXGxQ3Gm106
CL8863U2QvVF2tJShdNunCz5p4L0ewDoQfL7k4ykBbe7PDE7x1bOreFmffsuf2onc3mOFtYu05l7
Xyk6ZRPbn4mxhAfbnitSssTMfi5IeJeFLDN1GV3VgfA5Am8j/A21/U5PW9KUTZ1GSuuMuzDtnKOn
JcsrAtmHEY3TbdQzPCq5eXYYjj9VqqtRGIlZ3oTj/rjGNDPfiEufqxXFG6l5W32CKB9wqRwi+jhj
EhEmJS5c5JMVLTYCYBULI4KYsxQtwXDh0KcXtAQ4vXXr6qjePcTY8hwmS82EzYDZbUEXkVdpQtbF
jrP8e02ewDnL0AiTQ9w+Oarxxj3J2KQbf5Dwpz2qCK0/clmbuGQwAPAdY76DqVHVdxAH/U5qF+CX
hHujK8ZtXFbuU0D9DAFpSC4O+VpJyyBc7guVEpytBehrOGKidggc2xSZ8WzAQ/+jdy5qNMKdAKZy
DuL6Ry4oiSNqS2s4M5cboPDdXGfknGvoOlf3omwd2rT7VbLYNC0b45Cc0hYytvghVEvGJvP4TB1n
UkGbJCj2zi2d4G13tXcrcRVulWii2K4Y8V1w2jFg4EDgt5JapLg1Lctl2pYZmT3ShQR9rAN8414B
korYY7xKUiNYN8wYZP9P0fL8bNpq5DuKurxrbUYopPKk9nfXHspzTZfjVs5I74FkbBK9GN/lTyjO
kMhMAIlSTYuvYzO9rDoZJVHza5FHGGxUN7krSnEIO2NgfS3Su5jzqIsg+cyOXe8zTECbQclRVVbb
xirGT7eMCP4IBAu9nbjh3OklWTAvBUZob2jTpYe4noNX4AC7dVQZoDgfhqe01voPllLlwBgng/3r
3lhlUXWPRXWEvMHYMgxPsoRtVRpFAXv9IZ69C9hfnYkhYyqjoDFI4ahQ1jY4BEbC3qUPdQJuSv2i
r8wwqNivg94J/bP2rKcU8CIPToWYiU7FGzqO7QD+qp4k096JX2kcpjuzxFTVd9UrMd7Gnwq9L/4r
iFDLGDArqfmskDLu665ZfVSRk+1c2MUn2eRn84FkYkHAcTpKUdOqX2wihre5nMywBEwcecPnwA6/
TIIOBiW52TTgYUewMqfWJoNIqXXNr5BQSYTZLCLEDNNu0Q7o23Zugm01FMjbe+exViwlYDmFnJAU
KfKT6370CX/k0MwxnEq6kksPmIENNfbjnNOVg3PwdaaOpKRbvtMZsvAUkeghmq7XwHNiv1Xy+VwL
y7+oCc5qO3+3Khv3HOkWsjUwdk57z1oOPENrQp0XlbCblMUNRvEWIhi9aCvWL4qzVAgyUWMnJDBy
Ly6vnW0294KR2JYg3GVXD3TQyurDstAu5bpmbuOuy56t9g2jJliPup1xgzGU8PTmXWHsdmhIwknd
AQn4UFydWQ3OESlovm66DVcGkHFp2CjcrF2fJssjIdPkeUVXFKG364MEYVGr7XoBvxfLQjSUFLGz
+xHPbouoVhu3ypCH6L2bC50J5Skr+u5ROijp7CG84j9RD8My/6SlomZYBsRUaDVNiIIv7Yr8PKVG
cB+b5uwaG2ZNeeoj8Gz7Tv9ex/WXXhCw6mG8tJbmvNZBhVrZPo5zxTBejOkzLTsEOAo3rTHU19Rt
qgsTU3dPvIG666DxIE+Y2mvQj91mEHZUDS40uK6tNhfJV83WvniMnz77yUPCAT6wyKxrLLo4oXhw
ZxIblULflhEa2sptzXsT8bcuafgNKpF9WFc7zPbdoR4hF9CGyASFMXlQAOR9qx5z9Al4ymnuOnls
vJsEPfgoxq+DoO85FY1GeeU5xtfFKV4CN6shn4s+BmZLOup5BcFAOMTCRrXOsaPcUu2dNobzLEET
o4pFpc2phyalaQ90E5HTyTG5mkO9HooNGS3pIRWalOSXg1N8Pw1Ygte/wo6J1JqWghaqSBQeCrM/
pkHzhwSMDTSEobEW064ajRqR5gCUzK6QvglGXR1HKlwl44g+sHlRYNPulKqd0QAB3V15VWWGTL3O
Lljr+2PYACTxzOYrcnQkdRjvQW72dBrqkU3LNNNja3lfwj7/JW1nmm6QzOCWFg0ojxZ/iIg00h91
QLSyo6BQZ1LVAxVFB+dapGkEVVo8ZZr7VVfsH1Jd2eTuvkb9VyOGO9VMQmg1W95drhOoZbstCrWc
yUpB+xjNCGtp8WaYJFEnNcNpcXhcEGesXMXMDiv6bfCiOgX3BfoRaYUdRxE5lyMoarruO6w+kv9I
u19xR6hOGDlgYc2NiSmkOIKKB02JNjb34pfAdPzsKWw157ujsIP2aYMMEE+7r+NINfwsZOFSdXiw
dWTMfzSd9nXhX1coGNG0PS6a5WltRTuWGz64RPLfjHPm5a7A5Jg/VOSmHGYEOl5vnU1IxOGT3tRM
co3+qsbaocbp0yFN1GPGXK23iagWp/kPzZoM/+9/+5//9b8+p/8If5XQ++awLP5W9ID84qJr//Pv
pvf3v1Xry6ef//l3ZNqGqWqOatuWa9uqYdn8+uf3R1yE/G7tf5CFPpEOighzHLtPPr3g1TRb7xRY
juPPca28so92r7mzndBgNJuRyFlUsJwcMQIJJEHgHkxXpXlQtu0LisXmhaMgmlPdOWG1yh9NGWt7
G3kZR9GFfFkXZ4h0cgOSL31pjmTo6m7pjfuVZrVftdY+yK0RFEZ+9OgzQ26cMpglhXu2qqI4liXg
TQJllrObhDZHbBxHAzWrOLXZEzwkTymm0wqDrb2xRN4SEE/fGT9TnJfP//4DFJ/Pv35+7JGqZaiI
3CxV/efPT0fApgBysAEMsUksAb7VGecP3ZDZouH7+e//Nt39f/11nurppmephm6Ir/P/+LrsZdQZ
5OC6WgcCHMo/47kS2WcmoQyGudzHmeO3Yr8xZ2A5tENBMs4OJRaLfbtds3BAfQDfSqprWua/wEuR
SS767XAX35YRHo18pqOcttxo8eeIG2XJ4/m50cN2l9VEbf77d2VY//quXFe3PMcyHa4azdSMf35X
mVLPWsTxb+uxc4vBAjZfPEa6OR9lQalmy08Cn80TsUVnqwgIE4yV5dBjzED5Nw2+YwbFLbaSH+vx
Nm4x0rtkrmzrsotAdgbkibNgEYsi77oJ1OWY464iEd7YSsFu7mDdHNwvXojEdI4W4db8BzOGPbV5
DiBDzdv/zxsXV8c/XT28ccfmHrR1S/NcTf/nNw5hzjCcgQ5EYje/5Fu1Ev01L93lWmd4zBoL14tT
BePFat5MhyZomu1tgxTR0mbRGVJ1uQzitaZq8r0eTdlLHhKgkYzhHoMjMX1xdASN2t89LbbPDjNf
qvjU+TLE04sZ0FeqwoPOxCUCRhE2h3//9rT/63K10GWRSmbZhEqr+OH+ZXVxesPIg7LSt7k3fKMj
zaetH3RT9Y2qHe7SsDMRpXxfQtd3EOP6jhPmezcCOEmXuTghRbuzMhjv9mwbYiDeXzRxtJNPlwxG
qIw8lsOktk7TfTpP2XYxrWc5aPDs4mbKVTuwOThENmq+smQk2ZrnBWykhKNFGvJtE4QqkNWQr72o
e5yTBAC6akyqQZ4lXxjXbBCXM7kM4P+Zcdxe0k5NTu5QmSgHmzfbhSU2Y+s6rst6nkdgwcQ4n/HK
GVUoAaWxMe1jAYlWoUXrHtN/jI7RKy7leWOlabDVTKb89AZyCC49vPqq/5oZ36ulyZ9cUjWvZAHR
qkp+SLka8Ld+JydBlpiT997ymJqQkPfcvIKaVV/NXLm62rL/S66q9LQHZH+QTlhh9++AFbiihGQ/
QzCyl+RPaYpZLOIeJtxXYrs1sX7LhmsTRiFon+o4FcmwkZu56UzOydUKtjNvujfl2Ny8wOtpBC1/
Fgu6BKQQ3ITCmAU0bmOget0FVRO9hnXx5GYxSZEDpIr/Tdh5LceNNN32iRABVyjgtr2nFWVuEJJG
gvceT/8vVOs7M8M5Id10kK0ZstkNVFVm7r02DpR5Tw/P9Fx5mMt4oNmKQqkFrIu43dQeOZdwvB0q
80K2owmCwQ2PHImDPyxEhlpp/nlDCl1yvbIdQiswJWv6v29IfdbJu5xCsSm1XFy7CiQMNspmYSoU
H1PXO4XM9RTY5P5BY5rTd745o4qO3GqjEvvUgwrwMxJQYLU+TQd8GG9dLeMLzEAIs8gePrCXT+2P
MSIFcwUZCMwny+suXiDcdM6ddRumjKxn15Mo9DXkaWM6rtoycX0y7FIXekaNI+l7ifXh16E1rJ+M
cPYeG3MgSXmx61NiVEf1bYEB9hiEDfiEAGs2U2f/17QronOGnJDuCGPGeeU7WfVZZrN2ARhSHDrP
rX9hZfqi3qgTX1HQeTesedh4XiM2nYQtoEAfqPdCtyy2d5FVneTJSn32cMhM7GcENdwzP8zSQlOy
WHKnhiH54ohR2nNtrgIqQxIxR8O6JclIgVlrcp8kGISLqA7f2MduQU/PjEighIsr2RSue/rbpVF2
ub22JyQEweSsNS8Wt5BXFViddfBImH5Fv/aAfYnkwcWwe98OyjYPzmgS/FcfAk+Vxc/cbwyVymgb
+lARurrwDlaUbftpFEwz9Zffr5O2fLcNCEOXLunkDiI9z3K9d9uAbRKfW9ujv3Eyo92gyip21IXx
Tq11Wo6oXH2rGv7S5AWlyaFAZ37RxgEZ+1h99V2Q+iv13EhCyYKwtrDQzkl0ITANykSjE8O6+GX6
AJFfW894vLQUjffyLccKoK5tpW0C51uVpwgtfQb4hdwuBPov3Tifs6S2HqYqxG9dtxgIYeuWSXux
JNz1uhm8NXoonRDxCS6GJjOTnAIAo5EbMneQjI58Dsnb379thjqc/vNuldI0LMvTXd2Gh2foxr/v
VisaXPAxtr9NoO+tVOCHivlwl6wP+F0PqILMo3o+hCBzS1n41xI8xi7xatwitKyOE7LCsyX85KDW
VSPIfnIUYcwXjDgudFqXyMPGaz15NZjhpN3EeZoESFIDfTsxZ/eRIa2cDNGPistp7C8AyxBZlDld
vzEz+HyKEKFBCb1Wz4affatnZxdS2s0K6DJ6SbrBujjvw75238yQ0Swwus6Ysk0gBg9AqHZWu9Fc
IpyCW3xDHrglp5IOuWa5x2qeNEK1aeJQreDJdD/1dQcB2fD9TRiVxclmWhf26cEjzdo45A7QdjxC
ev9XL4bp4jFIs7q0ZyhWuVBNls0gaz/nTK03EA6oQkrh/FD/CL5tuFsmlG8iHvPsqM7vXTYll14g
h/KcFqxhBMRbLfJ5kqWrRBtvtmE6Z7bEkFM4bd3KyRyc7H6BDsbXcVQT2u0v45YGqBM7ug8mXA5J
Qd+cIDmj9Rt03/a8DhswPG5KKK1tQazijGwd56x0N03pdAwxaDJlbboc8qYtyypF5cT4rOqJ6iGH
YNgaxbBrGoK9VbuDQVgNV2iZl3luf/AYYzPaps+X98yxmm7c9/WQPlI2BSf2wfJzCif+ohZKzQuS
VT5M3UYjw35F6I3x6b4fNDNBVPM4jdsM6eHDJOVwiqvGRAfLjWSO3e7uXCZf+1kzBkJotdGmZEqY
PkaN9j0txjWSZ+at9VTwcoiaBQE67ERg/XXXkXLOmv9wI5nW+wVIuo5rS9sSpu5KCvN357SuT1GB
FO20C33y5pfpQUZLYu0Xc3jMQ+uTqVnO0Qd8R/1LIU2O6jqnS/2oViR6WjtycrOjWMqwdo7Ga29x
o9Vu6Hw1f/pZsqGesX/SJr/WGBO+zFyiq7lPzqJYiAEyR+ZlaN027KV9UaoDlIYFgP5BEEqKMEFr
aM4Q7q3vlDELEcpwul+r7hiOh6mDn0NKhOC6r4W3E3ZGrnWUphtVSHb0fo/3eWATutiToGTsig6h
TNYwVveDwHgWZUu7g7Cas2FJ+4xZiiZVG557pVx1E+cGrHtDqoYGMe3YNVHzaNAala3e750mrnbl
0gywB4RSadI+Mhn/mHgzQ8GFSaqPIjlQO76qXB99JCrK8Gbr2CZO91p1DPjITOtuYREl2xlE4hJw
ocVlt1ebqtYDTaDVbO/U3dYnZN+0/48QpOfiptYHDdrAqV7OBAjrg5Mav5T1kjlU2jndLhJlzHly
H4ELo961oXcubY+/Gdes/kCOQjlBqhnc1f3GaDvc8MuBu05r3mETFpUcs4smjeQlGZnSu7P90wuM
ai8GPV13VVfgCJEfcYpqN7NG+i2LbhubHMpDL3cInPvazGH5mnPYg0IGDTIZfqggBb+M2zUZkdFq
adgCqm3ZCNl3uX0Rkij3terbRiXJYffP3unHdhUNqbvrRw+gytKN0z3k/vfXLhwq3M7vHg0Nu5MS
yNpx/ijz5hJHRrbqcvqCd5JNk1juobJz3roG+WDcWnAR4nnXW2xf6n0yBpKqqEiqVYPCBTRVYX8o
lNactINyDWsjJ57MGZ5cqwVQN3fxXzGLpy2cLY6eVadCeNkk4lUvA/sQ0/I83UchZP1gJLYcOAd2
+c0sy3zFNE6B17OgNC9qPjk6Na0TbKSqg0eTmVSaasI1sBCoCqPtUYJHRw3ZUhR0VzX9ApujXcFD
NA6O5HZpDabRhCe3TK4xMLC741xE9VG0+t6eQu7aGDmikRIjGvddcWYp/fWAOAG0ObFIKNKL3t/N
GcgtFdFTNVh/47o5gGbF+9RY4ZMOT/csp+iYBSMJzMyqNpUzPv/i9Y3mw1zY6QlCv3XLwsK+/P5M
YC6tgn8eCTxhsplwiMe6xZHAWVoN/2iQ6GZgLUj2ep1gVUHMQyVZN3W+6RJc8IW3EB+J0d1N8D2O
UZP0wDpquar0ztiLiU87I4dNZwh8GAiW3UaudR5JLD9Fk16vCJLJ8EzOG/RAPRX1gHKVNPHbH/4E
831PjuOgQ1+AXojDX2Gr1foff0NeuLkmixxnTGJ/V0Wy48KmdWYM/kGp89oMEu7YnWOQNsmDWoQn
/ICr+xVFyCoYpGWFsGTlHvgtl3Y5Yqunkqiw95lnpSuR6wxWPEYZhv6qTpqoK1gvpLfLZSWe+jZq
n2EdROhgFlMF16i19hZJOMZtsY098dEooPNYmBr2VcxEmmQGonyaElBc0T47EHpJ8nHDS0HjaJVN
8XyVgbNqM3q1GGkGAHLVtFNqaBARzzCePBS63lPfmNaHNKsFIB91sClNhxKgSleKVt0mJGlD5Jrk
OK8r9GmXOfCNZ392bjFtngDZ0/dQG3CAlQMSluWlM2dlnkOf8K4NUWXtyJ7CfPEnSBrvbR6Rxd+L
AQ0XKYrwrj5NgwhPTN53JXEzakDUODA9JC2iLb2Kt1+1NFnFh5rb4lwuDzJucYyK0jzYLJfEpcQP
jCr1J6hbj4rgVafl7e6fm0UUQIqlhT4xtz1bzHkiwlufYaQe1DnpfljKyLpW4/XlZ6kfoUUa3B6n
JrKpzm+9W/7lsKdvfWuWt7sAPEbKu9ftGVFeL3WyApnat47xmgC4ZtBXExejblj23tUosIVM9LMz
ps17tdp3IfCF3MhObUIy1R1hW3jBuSL6aYeZON0YdO8ftKkvzkb0BoRKwE5vrO2d5RpOs3tfmtTU
IXXFhlrNPKnaNu0Sc4XIUGzbBZPi2BUI7XkakLyNQ7Qks+zDxHf+MmYm64NJ66HvPoXmIifXJ/Ox
JFF3l0R+ub/DrhIRvGZw1NsFM4IM32QcjWCteZAMHyBC3moylVaLnfOukbGdRcvhVW8CgaAyYOZ1
PEIEHZ7u99HAADyKB2AJKAmQeEi5IzbRX6MCkHtRWvPpftJTFxFLXLTv7sgBcm3QDLhIlnDSqmGJ
hahiP09bJCA9ksaSDUE6dFM0BMoH26jqHenSA5l2YJhC7rat0hwYupggGEJttBAv3bPeGZl+7Esy
kNRMypqMt05O7g3BmPUBbPdbgmKH17rkP+RGm68VuFw96Iuxiglh8YfenvWf1qVlEVJNr8R0hWt5
9rtOSdBbM6bT2l7PMVO7UHTigLI0WztBtify0X/scYOwhhAllGgN7SxJ12nZoj172Pmt1z7VJu5Q
9iL9W9L5ARnkorjqVZpfDL8gqSkz7VvSZDcK71OUxtbFwSNIC8lzblq+U7NA12sv7thRBY3g+H6/
DNv/bbVbupA6rS6kTrrh2P/eSWIXRrDj0iVkDuc5pwY8obpelIdXfXW/fCb+k1jrppVJrIaa5aiC
UT1Y4GtXkuHYVvGaBjJmN0wnHrzBJaANdhsZyqGHlyLY+VFi3yi2rF89Omtun5XeBZDpJmtseaWF
+2D4kX1uEfOscg98ZTijPfAnEmd6J3nTfYCZbjmI8wLTNcao+syBDnM/nvk1YGu5LmzTfuocsHQO
Qiz13eQY2cPv3zp3eWv+vQljw5W6bUrPNZkIvutnJMin8IOQjHvfkBw67Ous0pKLH8bM0ZaGbmWj
tQyJyFoBRK8e7WbysQ+SCzOn+YkYr6domSIn8x6VhEdIEuPZz8wPhkNRG6zjLqFPk08WT1S50YM5
W91VcPxZoRSGHFgHb1Qh2RrJPB2k5avYZOcJ8wZD3+I1saGnjovemzDnR8y+eIBK3dubTYOouoyw
9MAz61OgZFPRVruw86NdE5fbYMrBGLWoSZ3sqY+k/txgufNNw7kRa75JNTgIgf8cJVZ5bdwQvQZR
WiR9i10YB4SaetnrVOZinbc0lJczGacZHDhOzyFp2T2YzCCagXLiFtVVsUR9X/sGLn48JlUW8qEj
7tOGrANlnT2NFo5K0kD9gzok1rSu6U06BSHsG2n4X6IqcG+U7e4fxhbG+wOKxwGLjj5FmxQ6g6jl
1vnHAcUjR0yIiBacmscKOQyrutOLG0tUBBou99/aQaQrRqnZwwxceVvpzPKCsZkuRBVJjgAR5BUM
fWtbN6sDzgMydJrKuEJVhTlnHX5/PZr/mS/xel1JT9fWPceV719vDfNwmGHwrrOcE3XUjs6D4V2H
0dRu6ptxyJyHemrLY50zEWuraas3riDTeqFreGjouszaIz5KgASH/kk9uLqVnsI8vLMZRZQ5K7+f
nK0W5Q6avggQr+4bf1iVzKWl9a9biz/Fo0o3DM6H0n7fKvR8q5Ra4DTrNLGeJBfmSo2hrd78KpIA
WFl58v2+/8bQqMRopaOcMhZA7pIzyUKZyi77NgcVCUIdbbA48Yxj3LKkNu7EuuoY16gC7fv7958V
892r5kRLeBOHWUuayOOdd2NLGgFjLtAabuKoQTehWZLfo+lbObbhOnREdQ1qEvdQyq4cYX52cgjN
WdIQa1PT3Ymi/lKilueoQ0wNevh4c5+Q+0XrrIaG+0UbW3Hsy2qjQ6itUdD4P34R37RcfzFsN2Hr
tY2XoIjgu090g2e9AFtSeI+ZnV0wiZiPA34cbQiZ3dYSUAjOiSJqy4cpDDDOGSwNvZ8AbFvmkzbc
4lNglQAmlurYCMKzrs2/+iHLd8zQvUdzPgJHSR4FCowzrLbnuPesR/VglPKvePGWx9JGzmFM+md1
oEAE+UjL3b2ORe/slfNk5GC4UX++ekfUQ0j8dRYxjnE70tDw2M9fOucTEkDkEA6oMPUOG8vbrAFZ
PA21e0Yr8qli8vXklGm9L7JUHDzE2i8zpuoifOTN1p/VA3ET49qPM5CnRcW5msOv3tXRQ+pNT0AI
zPPodpQfU0MfglOxICac3b7J7W9diRAYIDQA5sKCVpDp0ynJBV11Ubx4blq+WHafU0SmwVk9h+4v
OtERnOnA8a8dSHeiXTDzakX8hmq5hlKy7L16Cev13v6KKuI8NEP7HAQoBpTIRU/oFdzrSyM0iFNC
m7Nq3Rq5aV09KOWhM5cnLq57p6Svou7BQs1OJ61HxtlsEi9vjhii2QbmSntULM/71oU5F/8aCqHN
YInosQNgdKCv8zCUZr1m/vyEPqF5IPugf1BrM6vAsC3ZNLau1NDZhVb46EXhr4eEYWBVzdFFTAtf
IU7GA10UCIUFwzbL4ly8bI3wyTvCd9zioC6u2Q2/1pp2HeLMe2amGGP4BgK9+DSaToCL83q6zZ3V
nbUxWKiqeA4JicweNeNNjSBbcqjXBQEu27aInbPDW4/Y+n9fqedaJGI7AHgf7//YWEQY2PlGN332
s0VwNcVtd9Smkc9nNuznVHxXikPdr1P03/H3NPR81Dkxugfu2tL55mJGg18UBQ+hUzQgQJu4P4mA
KfXcDPFGeFa2Y0zT8lmyDrXkakEljxKY5fR9FSJpsj7SQ18N1Vsx9wBJlpFs7AYvcRzKlSoRkHWm
toEfQfwly1Yedcv5po5MjB3cneiz7sSZsuNnLqwM7LFfyxK5mOrJqeBMqQ8/uhkrFB7mQwcz/7VJ
9a0bltZTlBaPcRdNn6RfkZfqynmzqNRvNYmvNz+YTp4z2LgsBU8tz9t2KnZo7OJz6wzi0M45zDG6
koNozMd2HGmcgTvZlIKAaKqw7HWoEBroNWFtBWk8v7IwmjKcqLea+mnqu2DXGyQKpI0Qr6WXkihI
4UwnyUPPzNkoNL1uI2X/pA4SyAgyqjJ8/nGix6eEUOSVvrhB1VdkpZonM+dWhiJKNQ2TpAceEiNn
m2fN3Nc1g9lZn6GtFZ6c1nWWBh/cQHsqi+/Kg/M3INYszfnUobn6263ORNMwURCzBuC/CUkp02Wz
S5zkYbTL7K/li4KBwOHeg42Js2Mk7DMdKTitjW0H8UcUT8wT/afcHqO9kWPKHgrXf6oxHTy1JRsY
/08d6ebFj4aZGUBV7QLa8ci7x3I9LeKUzqvNS6I5x3iW+h23FjlIW9xYPKt8oVn24SpxyVO09Ww+
Dd7gHJeX5gMKWidNHZL//r+HUDAIdLSy3qnn+sTYY/G4WKPVHBwHYnmxtHsBMC+xKk38UBuV82I6
47GvZHmbnNFfd04HufjzYAHg7dMoAeQgqpNXV8Yee6b/KNxvcfSZZkO0Lqq5e7t/5QAdnJLs1Raz
v52quN15ddscW1gga9UqUA+dnPclJ1QzbfI7x9mBj/YLIqHGUGq4KubUoldkOY9C8C4temMvnOv9
bE0kF/d5eWwh3TPlh8iQOjJ5lA5aQjPM7BviYaAhUbBDkG8+JCy4DJQhgehO+RQPvf2Me12fDIRH
pkaXpy7XaijkLH4+9RX5gngrFPaPHiu7ttTyG0LLg8f6dG5cpLyNFBNGupB+2shYruiTlyLWyGoV
Egh9ZLCP+zCQWUmpk+YSYoeYPPmhsrrg0lEvA2Z3+i1iOyqZuubs1ixEpkgMu3ysOAksV39mDS+t
BMp5BQVpnVqO7+1c2xyd+XFuUEfHCIjsyS6G12ohqJg5nZh7u8XrGEnE4UQSddnb26xzjceSUFFI
1W54IPr0SWU7i0pcpR+8KkyfegDC9jQFTX9R2TJ9j3gE4k2/q71hG8bD8HxvX4tu5MeYsbwyXZFE
tCNnoGoBkuCMD3cbNbw7sSNN4JZ3xbe7GdnRS+eXCxofdrK+D9SVJ/UOJs04A5/UfMAI3HIHzWhg
hreEEBWAWjWNOIPKds9qBFZ21c/wK50I7ResgBByn83XbrdRabwQgVWcHAhda7EAk6wAs68b5UxA
8+JaTLVYF8xRDzIP+01WejWjZj9GVgr1LsgmvLDftNliZLI8LI4JVaWUIdM1BXKwDcRyTNPFpUu+
RF4UfI7aQbItZvRJaJEeYi/Jn6yo/qSRfvLsZCFDxDnI2Msi/Q8ljf2+ZBWmY5g0j3X6rY5JZfPv
kiZNl/w73x2292Mjs6ue+QwWp67zcBG6zjc0EVTX3QShp6MTWg/glLyCixzI/jHMuUZ1YQ8oPaKI
w9b0Q5SoImTkIosR2HFd2W+9JA5J1A5cMC0lGQsTV3fqxO2rMwxAOgBBCrEl5IAGepTdeQ/gbeyd
E+dQlfzW7yGdkcsBOE6ngRSJExgTrmOAQHtHn22aq2MJwHrK9jndyUtqCvkHwagh/j/vlKXbuiOF
YQvLcN8Vf44wCkezCZu+y1xjjV+bdV+DFDI/1nv7QT1gvBMPlmd+gvaIXVf/HPYGKjMjkQ62weiF
xDTK72Yi/9DN2qfYI6zL1IHW5GH+OXbtiSmeDJleSILRyu4pNFpizysAHDkJQF1qH+4HAt92dqQB
IszNW9LR7GHtiR7a1TIIq+nMnR2teGpSmtK+JRmBpZ5Lf9Gz8U3PxhVmWXgzNVJXnYYGaAV5Q3nw
gfiygJPAiRIAxXden7DKTI/kgIhNn7Hxq4cmFPYJz/0XX1TTMWvKca1h5lvliC/2FhkDqp/HpA+U
xzTkm1rzvg96PdzMoS4fUQRUq8D5695GjkYUGFbfPdfSPhQI3XbBmLqnYkCsHTcxya3HhTl0AY1u
bOYS9ucNxVGyVuIZhWoMEv2MjgQ0wJTjy20jLoKlXTCEPuoLHS3WsiCqh4Tk+PuvLWQrL4p3fL82
o2b42LYJ2E/d6XaxK5MPLoon10eb52sRWZm5mZ0dPU/OrkdLA1FntnEtwVaitAN1iudOvYUBvYmo
hcFtwDsiiR4/zaiZ1E+ZVb0AImciWjvVoQzd5JBbSPlDdyAx0SSBwTd92OGdzAhuW7QAXuJ2GzSd
EeXZPozorShZfLPEVeeNv05Kw7zxt4p1Cv9zp85DegbRpYufPS8GMk779+QBVNxrAYmJ+ZCQ0yzd
TyHHZ7emM+TyA8/K16u+rezyr9+XwKrC/WfdzvpiCUGvhPLd5t55N2Gfqmnqp54dQOowBzrZtRdH
5mQwkaegBGM0rfJtHxIkrL4NZamvR4uEQpxiJcHDJX7MhlDFy7iotGb8jhCZOwAmtcXQQ4IAdZOA
UYcBGEWUBflUerl2PDCuxZTrh3HZ/YfECW86RRYRq+jus+gIgngtFndzi8Ud2uT8wUtq56pOqE0N
qJKyNfWZEZB7wsDlk9VW40Hzt7nOD1aXd08w1EZzyaYOJKlRXjlf1d4ySOdciamDZGzWHHSzN9Xh
HDxyXHsmT2jmHHr2UJSTUXM/GqeoN+QHk5zn1oe8XtQLR23Wy88V/q1Vq5UhMdnzY4sV6g9L2n+6
E+hSDRc5tZS6dKT1vtNrDDIufNK0dqUY5FGVQPc2wjiTytCUcHjvdVE8iU2MGXp9l0IAxfMM8GGK
FUMqgXamqtMzSmT1DMQj/RwkR920nBfdDoMN6R+7Dj5SvVy5SmmZaOTSBwB1YxQJ1LthO00r3e35
Qa5excfJHg/N6A4oZochuRWlTuxQjDdd72KBbyMEwcWO9nHAnIbxRnTgQPCvjMCnjIzgeoM0lm8+
yVu5wSY7WjPaobwa/jAMcP/TlRLsA4ZuwbIx6PW83z2dMvPaENnZ2iWg8aXMEEubTZg/MEXXzrE0
viGJ0namP0P37jABzcV8tqMpOoy9/FRbbcnEWBZnsySVRlqjeaiahdnPrUshxUWFRqd3J4Idl6mm
CNp627oPTuVmD2Vl0c1IAZYUfhidRozyh3bUsiuImH4XDhGDnCp5DCd8Rjgys+8taL4BtOMXrNck
BwXBgXCT6ly4xGBjEgKc7henVKJDtYwIG+RgvprA/9eamx7ot5ZPjp+8MLTvtmCfQ/qBznA1kQXm
RW9/JS3mC7qg9kFmJTdolnFICCKHhi/D2nNfFs7apaHMx5Jbq0WicS5079uUWKCH4kTbeh7t+qHy
g1uJH+emvjKniLw4oXfrbiEqm5X/ONl9fZp7r98gJNiqAp2cjZffL1niPwMQJOl8lLqJNtFBE/tu
o7caKsGYyNp1ZM6MyJUnZbJTkDaDvR1YnzamU9kfp7klo9CwCWYIm/4stFa8JMXExNaIHgcrxImc
tvMGHCMlZ0tAWpwSA16LTnsLe4IKIarhBQ1d7Y0G4GfXnRASL//YBCfmkPFbbM+wocOZaYcGpSIJ
ycT0FoKANa7TUP+UZj+UPLlrFwxj0+kLgCJeeZ4DFseOYpCtHYdfO5xgkWuEQBYWETySssX2RvlJ
ZMbZLeCIMId/oD4h7cG9FRbYZHoe1pe8B9wxxt2PQs6vJfFmf7h1/jtmcj0d7w19eeTGUn9vAYjm
cOZkn7WYT2ftGoTp+FQFwQfFznKFpe1mZgch9V5pJB91m5iU0uqfnDx9rhXkju3Y7nk/224mpM+M
zuyv6boy689qgVGibq8v3bNn1ZvurgOxX/F74P0iYUENGSANRScLz6il1yhL1cx8YF1fKWuECcb5
yvTmRfXFKIz7oo0/tl2A/KmcP3q1f63S8EVJ/kYkY4A0QTdxws2MnWazh/z+urSs9xemMG0mKtLA
usS7Jtx33eTGmMixbQFrhFmzV3h8YSxhG3oRb9QATrP7rWUTCd1PLhhFu39SUIuw6oO1nmf6WrRB
tO0bv30qkizaJvLT3AkK8c7OUcYU844Sd7o2HhomGnIMqMrHMspvphM7pB3HSMAXb6cZ5T+qKsaN
XMFhEF3/+T4aVgomCGOkC1UsvYiJ6f5QcuzKZOofQOk+R7ZlbO7/sRWP5k5FWLI8DrfW8Pfd5MG5
t6tsD6XbPnF+RsJYHggbbTf+WH5vG+IO72oFB42yXbX0cUhq7A+JmC9Wmh2wEtRHQ6H2YyRuS/Pv
IW/t7Im5GsY1lZ05ZEPxqSyx+k5Lg+6OnkH+6qzR0PjPDBl+NkOVfddpSWk+4DIim6aosD6UsZHu
LBvZWpYS16DFPYO6iHiLfDS3TRZwRPHciw5/4AKO6BrXcfQi8zHZptyLU1jcJur4bThAzvpbl5Lr
2ZOsIuByE6LzQuM0hvegzBdWtu3u/m703g3fxiTIieuDbb8YkEMT3LyGvSdoHNoCbRleiavHW5AZ
+IMwnBYOpXKBEmBnGI3YyqwdrimbybTivT4Ubp+fRunQPIWrtoHYYz6qBysQq8x1Xc5M/3sqhNa5
csHUHNo2tO7/GfVXv7MrgihjGoKbtOl/BAso3a1sErXHfFwlej/fbOCE0g3DnV3CxYO1cq4Ly3/F
ONyQkOZ1/Ihpo0Vz9GLARF1DS+6OeH7UXCCEcXMMjQTpH2aU17YtxFME4hYJvborTdczftXwbAcJ
cSMBuwcQI6X8ci2TfIt6srbUFPXBG01Mxs1sL81iewvbwDtxqOjoxQ57U2MY7cRguV1rYO4ykb5R
DwnakUg+jmXqHIgdjg/VgPzEL6IfMhvHqz4xxJiXHTQn4dxfVGkEFva7RmY0e0b5Mw8E5njgglvV
HSJxpjn0dnyBxxOdZ/uLCm1RqLGpnb6qkTZsym6vhDXqwZpYmjCDPBpieNJh4B671uclo7fZ51HK
0AFUU72KM5ZobqfgmxaPH+h0Rd/o16ywJ02fwSJctVwzEH7PDOsWsJn6verBpK7Gkhjs74XM0Ofa
kS750Zo65vJRmd1w0wGiSUv0r/1QfXbSsNnojNI4z2oBbEoYt4UT0mP8ULVY3Z1eB4IszTk/W6aG
kIPjsyR+S5nLlXYZt+WpUGJxkWseGSc5VvGmOgXmWF4azw+OodbYG88hHSky0w/LX9T7Es2aF3xV
NMo67q9aWA4n3tlvQ+g6uzIgOkHzJvLmhOftFbhNn010xym3khgI+bDH+Jpl1nzJU9z43LTh6U69
b63UuVOZSNPlxKm00TBvmp1qoMqklKe2M/jg7PAjIzMXdTrR6/gPX+/e5lEAoBbIvA29nk4NoscD
5Kto5dd9d8w8Zl0HYyA1Q6H6mpYTREhq53qi1bc2bDB29t9k6FJ8i7hhsH6UOz0wgd2NRfaKe3i4
WLO/y8t8eCP2c9zq8zORq9X671aa+kr2HpBwOz6hYflkYA4D3kWIMTi+5zGrp5c+75yVlqFdxIWV
n3+/R4n3B2IBGl3agoLCRYVuvN+iyCBpzLwKenjS9JD0zvFWKqoygBEMoaH6rBmhvrV1MD028oid
B6dkG7e0AFE0DzsDUOoDHt30AQlf+pAkdrpF8u/jp+Jb9ZxRBt1W9Xrh/9sbpVJ1oSHSWq85A/xM
tJo43CYEKCTCaROPEbSsMOq3qHXxFi+GT78VLNjKETlEfYd020w3PRXzriZTZ3enBWZNhnjEoslK
RWmTTkaZStahIDiOIMHaKNbhVAScERE6E3Cd3der37+dDOvfDZAxSXr4I+k68Y5yWnqnKHGtvuVD
dsrdXbca41rZhfp3q4Re4hETszU658lLrXit9JLBSAySNMZ+Qw+0eSqn0rWPVi0p8XBerI0aX5YS
6LgVhj5lb9AjEkBUfVG5VXa+/55KG/AAyc492wI8h6f5ND5j70nt10pmNrE5FuSwt4VX3vTGnK5l
qx18CPF0n1Z6lDFORoizU/6mv5s16qvSbw6NlB4PjDfSmY4L+pxxc6cOlWk6wI4KcTsoZTO4yltu
fnVhmO5gTY/baYGbJt0cMM0j67OvvXmXpYa5uc/X6excixm5UFZGdE+e7wPNQAMxlbuye2THgMct
kI162QwjffH1jHLMd3qKz7AbCR+4LwtDxChS1fpmtamSILkqyHw31wflhCvY6x7vMzYx0+FRI4qQ
rosdIcPVGoI50erupQqTp3/Epjvo0cohynT9t5A9EtnVYCKS1Z188jWN9lZif6yMbO8YCchMY+cT
SIg9CwofjtKVPzTafswXTO6wpJGWjfHjvmKR6FvSw3AHwkTCAdLKoPwBdZzUezpV0sf+FK3VoLBe
dv5JQ0CzMKm4KcYjK+lPkpqra+n/pAmMV2oydYBhgAXZvK21WAAZpAw2zL1n4yAg3a+D3LpLbDWt
hICET5/ZwhStQw9TzUZdVOpBHXdG+F4Xyqd+a2BM4FzFUP1U0pfX3QiepWD5bupbwTxcEfEMj6Kn
Avd4yLJ4MwaxvKkBYWmkBF+TArGLjtUvHfssmP8xFvuKC6tdD4vwqY6H7MiRgBFupX0NgZzv1MmK
Sc+4ob20fPrErI+MCNYBddR2ipJ9gGP1QvvX3BtzA6b3T75n1VH5ZzdsMW7pi+kbywmHD+tdN8zN
agSrTPK391Kh6qaT0mX1qOq1FkBmlaO4ox+P+7IrPwxYqNaMB+XHXEc8RzJUWlbGOV4eurg1GEY+
ZyZauGqhFlsM7ddxdldTxskkz6IxOrIvnf9j7Dx728iybv1XGv295lYOwDsvcIs5ilS09aWgdqic
c/36+9She9qWB/YFBgVRdGsksnjOPnuv9azRWfjHgZnx4dZi6YIO1qUXESUtJ809BAUyzisr3N0g
oq2v1pT7cAilAtsd6AcartBTE5p4DqPqZFS3QoJZIygiQMhZFoUDF2mW0oykjtnLyCPJrJHnqMGI
D5p4xkspW32HQCY9nJ6bjomSnSGpgfujUZ9K9RcBpBBiWfGVlpM0oSYWaa92+9evV1ahh//+nXDm
V1/jFOVYzAiN9zJOwOClgdHGJn1pR7u32zvK56wKEjBpXTfjIAlqpqitcRezQw2pnq2GkBaL2DVY
FJceoUcXzRxmmNR46VSj2Ot27XCUBGs/eu1DqmTZUQaVf9f0486JeyiAsg5zfk73SOPmrm8TbxcI
CEYHeNfMUbH27aRtqhnuejuNFqN884mKhVNtYgc9t6W4qBc+9rNfCUNxfkQA9tKhXFloVUlWdTXQ
ZZsvdZXbGwITPuOarlaB2pB2XTac4rImWnmMBxdIdKdzMg3TGUf+Rsy8prC8r+zGXtw+prSW25Ow
LRBm4K3N2c366/fip6LBQeIBtBrXwizvUg3txxlUXELn93Ryrhibl7f9iR1axnKy862guLMLO1vX
mVbc9UT4LKOoeurRmEFMmSOo8t7BDBwj/pmzCG2x2mb0jdBVsJSHfrcXAKHCqIYlDado7aAcX1k6
8cAyguQPqBm31KHTKsLruakTg+QzK9SP03xRCszcqOI7fL9FiTdkvPmCpiFJ6C3qD1XhDB9yIr/H
snNui+TtHhEROaOZdAtf1kh61gmMSPoHJQ74Z/NYUdiNfv1KWj8J/nTstKqtGDLlAtTod+WCn9c2
WByCHtkP8y2NSShPU/dEXAD5WL68QCRGnJ6K1kAoZKJq6nedZeIwCBb4TdNHhhHeVTI915qURS8p
IAoA0J68Sl/CW2j2KWSZvfhKXHQyrjZdG6VgqGEm++z/J3EpTOfbV6GJTBqhlvLoR5soCXZRYhVH
o8n1nd85+GuGtLwoadvuTCuge9LhmSC2wSZFzpYXNRLsm/m6kYOT1BCuqhIDu25UFhxfD54FBUCM
VYk7m2kAflcXe95iGurZ4O/TGhuBNXkbxQnfoGYjCLerCnGq+CATujEHpEwRrNJwWKgWVjsZ4OQi
qSNnNaq5RIpF7WEvHYlQa8crBwRnH3px8ZvPwE+9HUdnu9N0SmccWSZeux8/A22qD8jzCAgndlln
2XDgqQRfZejt66Kw7FUYR/4hZ6xPikHsuU6GE0cbwBATXQ2WtqsahGKwcnD+kIHo5PZWPJxzvAI+
dCuj6b0DKsVToIdr0cURygT8bWzZf8unSZPJH6coCdeGlhynzLHpSlsdVsxxrVZlcwkiEwe5WTf3
hB1xJ9Eh+s0Loag/zVnRUBu0BBkZ6SwJ79uvUkCSNR7iYJXWHKYE2CgZnHwXmOqlbYsv+NVSTDMF
UzINZiXNrQnyRVodashSO5by6gB/2trYhXkKNcY1gVF3mjuAxj5P8+UgK6F1+1JPJxKJRVvIiIxn
zgneRjXQuZRWp70E2bBV4RHLyGjPzeCXFw/yoJuXMDZT9TqN0NTjiA9aGSGoU3sQUVpaFAT7cO7V
jBqKQZxlF7MtQbuSPk0MikqW5jRgm5ydQrkXY+S1iJIszfxTXmn6Tq9s5W6gP+l41HpCaO9JRMSG
Q6bvjKig+2G0XxlnwTmOS5tlR/P0DZWqW5lGc8FkMlz7/mDXBqibJrkXYqWaKKtznOd7yy5pAtB2
PUc9HI4bAnSkRCAQhPN2riS38I9iDE70/iRXnwMvhfU3lOHDKojnbqmQtd8RdDSL0zX73HdUtJHR
wAGdtSTiYit2vfLk6J6OkLru0d/uI7lKtgOHPTeJKizbLcHa7chfn/uYF+U2CB+gZgqCaYAI1OgJ
AE4dFieSgwHZJk6+DqbyTqy43bwdO8XHnF7kM1xO/96Lnypm81J98GoruRPenJrW4W/uz582K0NR
sbxCdzEUhmb2e2aPLkF8L2sjxuLE2EWKAY0xn89BoS3FqaBGu4UCOv5rku3hMIImORl18IFgULqq
KIGtqLz7h01COMRC73BC2qSYbvB0KK6u9MGduASFFVC+wowAwkJ7eeJ8xqQ7PRRTQfi7+DL31Hgz
zlq2W9iMSctrwcS345ik7oX7ugh6ZxlYXsuyqPirKmcbl2CqLtrqgB1NXv0zVW7VFKkFJZ88Z2w4
5OwhJh0t9Dl29ZtWAVOyd2dbQ+Vsa1naTH6AwfxeUNGMeZlwcMcnBAKHMRYkjn+MJnIdTivsfjIK
rdmO72heuaQDnRFXPfILCpOPnyKaDBmbH03P8zeBWXOWrUK0uXGoW0ezxWcWwGqtMiPa1VNGNnoL
eTTUH5M0lW9JupJjTBu0UKbLPDhcxvRxydDApRmHAcXIfIvb+WQfVHkq0JDWL7Gd7+FrHEWLPBmb
B6id51HpSDhFRLUIyla/DDNDqe3JU5k842AZE6R/xpO1Qu+3LVE46rNVS6M8IIJoqKDLzA4+Wj4c
riRtR8sMoXrMVMYLEvhGVjntCv7qhdjoanY5cavJ1pFvRHeFYicoOcqrwL2LSzXwSU+8l9Ik0lsU
ioSD5HupPtopUJ52CswndClgDC0V+I6fhkgQ6HVajkfGPFbtI8cRiVG97CyZfWrqyvKYvrZmeS95
0bBq4Q08htiwXBVD1puZxLtUbmAnNlvZmvTHMK9KOuTRcA8JG3n5/FVmq+tf1zv2+3qHfQLVkqnN
LRKDWd27XdNCtVClEt3uWxe/RsRPJxRkjafQ/NCjZxwpWCwmNVoF5MtfG3s+3Tu0k3U76DfiSCoO
p1Mqg8tlkUZ7wDGVTLpqIV57I0E0ASG0o1GXk5ZUAG4pqjI+5JHm/KXKFVA8S+nWeIWlJeLedpti
YV+MfYpdPPbmzUdZ6lqLCKFJ6ztzkDcZ8r2jkpNAErbfJ/aI7B5pAtzG2c/aSfS3dreQpC74gJ6X
G+bWmQz1T2YKmHDW+hA/Wd9JuAXowMZ3Iwo24YKOKrLeRYljYxLapHHbP0Ac4pTXHPjzw4PCCGMz
RtXKDgmwilrVu1oM3XfsTg3vad2e8HsexP4FcKXgjknJfqyaXcNuiWJUqy41/IOJYeeSvF06a7kF
qy6ZmqucZfamgWHxmwHYz/5gjGnccbbMEYH24nu9guOb3tToJspIKBFuEpJkVhjtCqjQQzcm1YHz
VHy67ZQKTAy8w19TydMwahvdY+YwC/CKgBBOJPQuGtNzNgX5Qe7a0HJrRvCnRs7oSlTmygrx6WvF
W6oE0gdSr06KKvWuOPKOhqOv8lZ9/c2d/L5xCgCHv0rXbBZD8+eqx28cn+YWYSY1EKoDmMVu63WK
um1C/1Pdjo9DHzgnoYtPn/WoJ7pk6AhJsNQtdY58CWJVJ0NY3mvAKJ91efIhbCCD7Jy83sgV4vyW
IfCisfBtsib3937Q9/eIdt3Q6+yLeARGNd11MhoDLXiOek87lXjWT+IruPgcz+KWVPrALo89uGzU
Boioo29DvFpBLRIHWPKGntQ9042I0VmKcI8urNKDY7e7uAjy+wx0ZV4M6gXSyJthh/2q53h40mzu
dh81fFeVzmagz0FyVr8TraChIZ696JTDrcE92lAHnebNmdT63mpeO+KNlsNEqJGf658yioWDIw+k
zsVjOu3sONxzqIjv2kJ+Fj+O2hbXLNhJ36GsJEC2vMhsRc+/fkd/GnBTKCAx5jyLAAvvlfWu19OQ
k2TIoHZWY8NUscO5XdI9OTnzV2HdfkkUH//4/C3xJBW/BupLBw3dT8rhn0vtlAi2DQ/Z78wJzjwP
xS+oiBZ92z/SNiPFeiGHsCjAA+wJ9pZOGtTHTa2QOaTgMJWMYl17XoJ5Jat0XPAOJpVeMnZ2i/ZV
5ILjRjVWJaJBhsgm2s9AvhJbxtICkOwaF5m+xGOb3mctjLLearr7PjA5GE9ESPz6tbPefxrYoyxZ
kS1rxgFAmXy3rsfGANu9lyJ4ReME5jCJ5btooKccDejG6s7PmQP/ffFIXsF4+1YovXc0Ot16VGoP
aT/9gWWqRNYHHT0x+RZatLGyZizcTCY+grAhWaJa7IG2ore2ZTJCTGULTCjb0m8YGXrbEbCQJHDN
OTe495RwP1YVyko+iZxnh+0E7MOo5z77zJwtFeglhBDv1EAnRKJQB2vppawbfhhbO8ggC+jTW51b
4q6Lux5QVD1t+ixhrq1WE6FYJmaqsFX3VbJ05gdRazsLVIT6ksHNyU9i5yi03b1XgCvzEnNpoeAi
CcI63k6zZGfra1kmn8xS1U/qSE97rO0QRLWnA0kAZfwbZIPysyOSO5ylS6aQUx1LeS/vK/XCkeM2
8tAYjf1h6vUKS4RFWTE7X6PiuZOwtDe6trekKMVvNL+bUS9bCwAz+VloGFDahQutdCTItP31Ju6I
HBL72DWhzr9qI3BeF6mKdQQ54pqtd1/AhNve3O9mHcEXVwtCZ0Typz4sSIaLAeZ09XbABMYsKJRb
d1TYLyYT/bA6AsiQE2ME9/G3La2HNrjyfBWBRFQvxdupoVqljVLam0SbHs0BS6fIBq774TG0YmiN
WsVcW+77TamR9Sp2YzECkMEyrDLwhWsLIfXOMlsIT+0gH2OgrBtHC8Fq6N7jTW0vxd0jsLrcLVQ/
3vYznVvvEqJyRGRV1hP/ASxZA/JLQ6PtRm0Tzg+J9DG+tQgrs/mczWCLCRT0SXAMkvlhrGh3mA/M
XZCY9ROm86UYxdaK38A+QWEmhKtoAIgBkSXVNVCa7YsY8pOvyzvRExalZEcI31LUwYrVMozH7INp
QUEZoiScyDrjRELCsxAqtF6urcWg4DZGUsxO23WI6R1PBzZZe5m8Ubzgr9BKXtppJNZYDrJLpL38
evnQxG33fXeXMSS7qYnvEiiKChnlx24K8NM8H3ARrW7DHwJtXm+hcNDc3LxSCWPTZnGp3iuWG0WO
TBnQH0vD992WQc9S76V23zJluFNj4vN4tTBeMIr0TcRwtly8DAPCYLy17X6S2rUYqYmLIINIilFt
SFt37dCByuBDSMb5uzcL23yJSABa5X20wbJH7MrcfmfAq11vn2BfksIXY5q0temQM8N5Pf84NPep
7PkfNRKd+DVnm2ejSEzLm2/9BRnYd1fazjEu4yczYe0z/hMvheAmXyGM2ml0+BrbP2g9tRs0zX3b
ZQZLGZyYNKIM8mQcvwHkKdLU9XLVxpO5gGKKA3i+TBqKfXjiUJGwGmE7nZgdDExNpqyFbiK/iTGs
iKROLP9Jar07KUnrQ963wWMc1RdPml5v78VEN4pUg5RTX7FNCNQI2Nu+UBc9KUkkn+3CQqIgYy+W
pqZ7MjWdRMzYi8CONX28cIaRt6FtPt0KftAP1UJwu8aomI7doGGxsdPXAULywiZ9ea14jXLUOZ4t
9FSRl4CUKeRmtP4QPcLj789Gr3/WjFHaThWzU0cCPzgAFHA5tkh/5QOVRyilZ5JamQ2a7ZtGh+aq
x9N0Z1rW5CJPVrYt93mwoKKfGKwjXJc9aT3k1lPfa+Y3Wgp4ofFhBj3cUj2CVtlJoHFdmOPqruGA
tvKN1l7iF74TxJVboQJqvLQVz+1UNbslGPMxBr42FARsJVARdBJQGJ0mGytVLyG+HLb52lsVfU9q
hzAhlU5N85kM4SN9k88qm+hj4uf5yucGc/O0mc78kh+SUkkOptEnB/F/4IVdtrVSO3fNYYgPRQKJ
tQR23RT18Jjo/rExC7DBse5BOqy1gx1Gz2Xqa+dEc17Eqyse8SZ8KODuHKjUiGaWpnjXouNY+BIt
WvYDnJUzRi7TndkQFr7CzELOhSDSJIhvPapDsCaVUXrG368vRr98rlMU24WVEAdFw+qQceYXFgAx
TQ0zvg0cxt7Q6vN2JepD4teJXWb5+MA2aF2JwiV2Sm2OStvXJ/2SVvgw88lQ1o6gwqBL/Xwbu7Tt
9BHRMnby3m1NYpFrm+FVo5eYpEh0I9nUhgfFtHUkHpyjfq5UKLEKfFjioa3n0aJDv7qpgHiIgLR4
CF4s+FjPmlWYq5HqmWkHjDfXHqyjCBmTY1tzpTqr1zexWGwuKBUXAe7uQ1775UFq//5KfM+KCn9x
G9hpKVZYMyyClUqHYl3iBr6/PWNkuAmELimdAkapYlfRGyW6t+MuM91cXSpEnYaO9Z23oIZl923l
JB/sgAthIRRxauVdGzDtlWfYeymPXUMo8DIa8uDrgvgovmIERVROLNuLmoPcSm2neqPNkXIer68b
aRoncK6LGy7SyuLT7YUArXBfDAbtNORHrqLNIVoz30579b3EO7TAJG9T7LHtSw4AfIbjUIKgbuTy
RsQkAYVyOH4E8sZWyY1QW8JEXYrg0nVoQ2+9dLjpqpgywRUz7OyTzS1ppF26Eo0VIadF4pZtbgft
aSSuvuk1/9C32T1NXeSgaXuqPVXfO0xhzlY8+qyII5APwrzgCMk7dczYWgWt1hi5IcsQtjKHOGCt
81qv9c3rbQ7NUGvp64ZPNDWm1rxnijSTWX+9E4ox5ruNUMPRoaF5Muiovxeox8PY5mE3ZsjPzJxI
Kae8glTsXad0NEh97W6IZitSGWD0nqNUQlIFR7WPDtQv9VE/9YX/0hMM/lc9eR8sA+AfMqeGXpr3
wVb6bBH4TJIn8nLREDYJzWUyiV0ivthk2xy0b4s0tWgLDxVTi9pZDRtX9oaHYI5fm8bkXgvYkCW9
/SB1drPvyVCnK216R9/xK9rV+fU3r8f7hhFtRo3KYG7d0rRS3rcQwI5kBIFgTZ0Adyw5Dlh7cTH+
85V4qLPbZAxZSUomEf7idV4/2weHCxLRyQ0R4q4BJsPNlZPHm1Mktx13Ig59F0RSgrMhLHYTM/ta
ISZT3FfiQihX2KvEgYpGTkA9dN+lSbJgOGSvbt/MVa3YdgwT1wPwm3UFbNPQU+prD4l8rehPGUOt
eZmd4/eCBF7wVFovIm/h16+VOh9Qf7h3NEU3SfChwufjoQrI+Xe0EwtPahCXFqHn843ZWxOkoxkJ
O8KFBsiNQfzLFN4jtNa/8hs+D4V2DaJiI05ECCn7o2EPF03bKeyu91jqjIex1rZmGfd3kWkN+8ac
/hoTWz5inoJ8jUPYxc+W/eYs+V8kVCjRZA25qmNwVLHfAZt0FY+iUqgB3NQ23yDJQYFAM9SkETuN
tONJB7BlMk7HNEG2mBqEt7p12QUbpzC1NTFdyV6ct1nITIz3mvOI12LRl3Fxrwyl8xh51gcCuL2T
eC4LxrMXj5uEg6ATTs1rzQdsMZY50iqrJUumIcJXGOxbS9r6sMtW+VThJFTq7NIPHOD/IUZFUl0v
xNH0NuvJS918oEV/tMcu2Md63H4TbASmF5zjsaAbW4O9FX70UeY+i/3oamdye7j1Am8Lrd51MMkm
pNt6EKkni1PKzlGkdGEUoF+UsNtlUdRvek/Gjm3u+6n4rPS6c9DsnMhZCnYjJDf50vhBuFVzGYnY
JK8NPOcfAaAbSJJqVMNP6YPw08KR6y6jAakiYh0WUxlFCbJNoefwJ2T/669vWmuu7L+/aR0sG/xP
B++l0UAQ08XvbtqJLt9Up5q3SGVH38tdMR4kPq4UznwF4UBeAloxbmo5O1lCXncuODRgd+MdWqKP
82a5breB1gkDeH6YK2W/TROTPsB8xJTMYdxMOnBt8ZAZSeOWRSmBuoIPD1GOvBnJBlk56OrXsC3r
g5TgS7ToUi5KesCz98u5wTXVqYCPr6G3Fdm9Wr4Rg9le0g7VUMH9Lc0nAyMsarjeugYSFjLdD7hJ
Z12KuMT+261gcVgQjDzB89bQ5RAaiL4MXxTu0C1sa1JwY3kjCNdS/imICcWtDKlcC0rabaBiZ4q5
UGL8kvWMxm7nCyeO8iAeiq/G+nfb03tHg2PwLiFsVDFwkMTyXq8QNN6IpTWEbJpH2YKhAeiAyeRz
KBYaR6qNDWeyT4ERtYsRv8ieBj4dK5VswawLVlGVF8SZ28qeQ0u7p61bWTEccct6IsKjZKd28GQn
vfQ0sEwd4ti2PsK5WuaRGp5CPM1Lxlzr3s/HVyvoyA+kMNnV3Ni4NTlLS4XCVCg2LTqX6H/ycWhv
Cd0qRvCFireO/hCo5DapPg8aYVpqz8yj9B5p4zRHdZQ4Us0Pobipv7PPvCcLzZZtw6RTTHlPr+z9
KyeNBNVo6P2+UdpAG5YnqwVG4k018/o3Y043F5eQ5j4cfwRZ7KmdC1d/P4VVuA/QZrlJIg137OTU
KIqhrTQFYnY/kTaHFi9cg5pBfmTo0FibNDlLdj3hsmV59IYT8ZhMH9giCe50drPckWGZKT85FbiE
SAEaSK4TugVbgqpDugMW9unZAlh29vLxzMgq+CsDygESbITWNk1LjcAligOfUY0fzG63lxpZ+oW+
dfSbKsB8r6rlQ60wPsB0pGLFNoSt77tFgrA6gxSkqfvmCAmKNmSdnWTo03p3Ly7SoEhu5bfqVjxs
o3q6ZOpzP+1CnSwLRffx+/Ux1iGvOTF1z9ysxsJZy8FZXHqn0jcwPlOGP1J5zAcZQ0xqOave183T
7QIZiqEu8ZL097zrrTYvOo9Z3zwLtYwEGSMWm7VSN86qVvX+YMboS5kLEttXRqGbyGP1GsvlKQ+H
Q5br9bmaKepKfrbkKX02p0s6ZoCVsvnvI4RxM5U9GXUKlNts5hYM8CEPqlkgPKxUXFIIJy81YQmu
OVXFVszxQwNADlGhxzGu6yMN6OFitPVWafKdWLn/zw+RTLWIaPqUFyMEnKB59/B/H1Gy5+n/zP/N
f/7Nj//F/y4f/u/jH1/z6o/Tw/rxl/9y8yU/v6Vf6vf/6Iefzm/w7TdcvjVvPzxYZU3YjNf2SzXe
f6nbpPk7Xmr+l/+/T/7xRfyUx7H48u8/P+Vt1sw/zQ/z7M9vT81xVIrDbPw/8VXzz//25PwH/PvP
S46LzX9LfvpPvrzVzb//lMx/kadrMjcyIaORCTCbsMFHz09pyr/U2TBG7YPGjinEn39k/LSARCz1
Xwrb9/wMtF2WYNbmOm/npzT5X7LGksIzfLYhx9l//v23X2577e2N++9RW8qPnzbDhJfJAg8QEYET
s6332SJ9niWTLkec+50o3LUFa2WFFXXS72q1gROtO492UEsrq63PiHKLq5e3DG3TmBUEZDZTmr1C
YW3a9bAuTOt3olz9xzMBv5+O9kCGkIfiiN/yvaKDI04I653djxZ8vPbbqFrXMjF/SKBbDEMZG8w6
cGzMaGnpGmEeXSsfFqMhhdeCcm5P5u3OTMP8qVSB2Cs0DEGRmSswRY+xjWBBtonQNbIdyabBgeLk
Dp72eDad6q0kAZOcKj/YpRWT284fmzVZwvqS+AW2szJ8gzUznDP0ys9lEpF/S65VFQDTzDXlzceF
unPIor10jNAgNFkrzin3pEOky+9ut29v6R/fp6X9KNWYXyJGB7Odg3mWoSPQ+rGfWppjbhlqPi4i
3uz12MX2QVwSs7EPgDqJzOqx15t1pZDI5SUvsumbK0PtoaCO1bDIi9A+xFG0gTk/HGDLSBAxoKEN
CCudeQBdDNKH2kjGQywm0VJ7N7V98ihiT9DLbmoSuF3mo94pyDITg0dE9JoTjFAWmqWtBjTAKvul
57eAX6FZhyjprZcJA/2ErAiRlG0ufU2TCSfXivvRkMzfzKbFNO+fulO8QmD+qD5BExqqZswfgu+2
FDAHOAAD1Dw1eM9hYNiZED1ym6smGgi/hgD11sAM7ZUQIooJl2YpM9hEiRMd9JYjt6MxgibStxj0
eK20xO95JMGcOA/fEQkWn8ymTk5Bqr4mWCc34ltNCHYCM1Cwyo1Bvqot8uxEB2g/4f67cjqR2VZg
oSjgN8CUMTcy9C6+OlCFVTLkvo5JfTGyrrhWVK39xGi2AJhwuxhK8e2h6RWrrFD0mQupn6vJ0M5y
RHu6b6ptHBQ58mCbAaPXyIvY15w1EgHCK/P41UgMa62nMU0SzVC2g1wMxzEMdp0d1kyaeSS+BdBv
OLIHR/s5j5UONUi3bGwOTVFmB9tbCK/BGPv40SyPoNO8/t0a8E5awNtnknoEP91WVBThlvnuBpdi
p074+A6L0pbwd+dqcg4C68LLMrpOi9WeuOBmmYMOe+q1hiOOXSaPGIPotZH/4RmDv6ZkNx6Svtln
TWPflxN0Laz+ZxwW0bHQivhcxwAs7DOnjfIZXXfmxrmZnzI1IHXAn1LKc7xJhc5s4NefXvtHReX8
x2moq+FyIi/9L5K1bopik2l8v8Ax8pfuBP1NY+3p0Op9n48UfjPyEI2HoPc+6mP2XIPunlXAn4LQ
LhmTesFVfAseneQ6ZqttxPfEhRDAfkl4MYF7o7xBvRQ+e3UbbPH160vbi6Nnqc7NteRgN9ZbQoo6
Y7gXF6sbd4UEQ65Ph/G+Bfy4L9UpcsWTQZWM9xqgT9DsvrMB/Ivcub6k/iRfzMqTlo3T05ufH4qL
VUXWOreYcBAQIJ1xyVDy8Mq8mY5xiUc7eFL1ogMPVC8hbKhIZO3woz3GHxWvL68yJRHBFkR8YVyg
QJOi1VA5NVJpkzwYCILplOVPSZ5EK6KI1V2GY2unJIlC72tKD5OG5Lpit1rLVnsPU5NY1lDzn31T
3beGn1/bqPSfUT+sCiUz7vvfYlbewYnEW8wibTLpoprVQHr+uPzYTmiGMllDi842CCWrrKuf6vFj
Pua05+oPfmYZH/1pIdUBqMI+t/a3i4YYU7b9c6wayX7Qq+LQZeQ/SMMULNjWrobd2bRxuKjxHNeQ
kJ9B1/w+ZJRUcvJSX7vRaTazw/GYdhWeIqs5hBX5dCT8lTuz1pQPwXRXtA4JZqZJ0jTlyIEkCW/r
W7DfkqH7gGbkr5S07c9xvpsDXJsiz07fUiwLwGG1vA8kJgVKtY8TRycfUZ6IDtbKvy9Waf5mv1OU
n2oC01LRIMzaA2x3nFB/fD0HSVHHKoeQ2A+rwORsidXASty+D7p9aniIUoHAN7tAQ+iS0bhO5out
PNaqJl+jzvLPrV1uW37y4Z8Lx/9lMXiIxRoYDZztKBnifgOSUnkxSpoHdtqPu5moFcqBsR+TvEO5
5e873FK5BvDCyCPsazmmHyWgZtc8aVUNk3VS9OIooNZVTHhiRt8NppL+QlID+4vTk4IblfKx1D6P
JhgqSqjBFflkolFkqIQ+tzXeidKwV6JNqSijv7On6oo6hVZAS3ChrHik0JiMvAqJjCTAnYQ2DfRW
avMS9UHDOKzdAyk1DuIyzbrHRApejQE3LoY/MjliTTrVkxa7mrqVmgScx6iHVyA8m1Fp5JMBOdkG
jLV1pFK9EKqrXohcp3fWaPF5yKeGpODMuEuDAceoU7RXWe7kpVMwndMrqdtxciQ8rq2St0ZJSOcN
I7dgzn2ET4IywcqSZU3c3yvusA8tYV73KISyU+DIzBI8PSPFqnkEKtcf62CMruKSE1oth6WK62HC
zO5ZxqEfNQMiqfSJ7Nfs06/Xae2nddpScD2y/6gauhd6Ij/edNaUqPBSCGymEwV5qLhPO1K4q4Jp
JLwuJjStmh0SJxoWkLhRvqdtR1EZ77qxLg7akNTbtMm+VkY6yG5A9twW6/qLN5vS+yr4HIcOiViS
fs1G6A8+tooZC14XCs3Zse+3Ta1uIAM4R3FJS+y4XqjWCwWRz1PBwKbqw+nl138yd//70wG9CwxY
WB50A0EwheaPf3TpNH0L9ix25XmvH/NHcUlIdMQCqt73qq6c/MH+iDEHx0cTmIsKOv1OCak3jS4O
n41ezo6S5/Ru3g3hM4RFepadFS3Es6ZnEhIDz5sRFrK2wQuwgqArmQiXG1EwPNlR4LtWTbZ46d+L
GY2kMQv3m3y4jWzqMiV0PAgcNknZ+Dromg6lmP1ubGxgZrbEELfWV9T0m8xjrEdXY6F0Q78rpvI5
6qrHMkJWoITlZ1xxBSVh+ZrH510dhJ/tuC8YlY2kHznA1KAsl/OEsvk4as6Hmop20X5pJPtr1qmA
IOOcUG2zhgE7QjRiQyMvb5Hk7Jjp1E9Q5Me3sg+DhUwj0TJ9LHtaAhzT1DdOjrQFTSNGg6Si7uzt
Oxve0/TqNIzDxyw8g0Jc4TS+IIT+iFxyG1vxm11qeIxtz1WMjs5iGTMsjSbWcA3ASdfb5wqC3cbw
pLcpK6/wSc25bReepLmxxJzbDSSSqYs8flDQnrWdQxVleM/EeXyopEfTLB9IA9IxqxuEH2XNa1OR
mNWZ/QuiFU5XbbKISqYwyiDdRUzBUbZVNEDT4SnSpXbRw7+rwTZ00wNZrG4kPQUOjbsgw600FtcY
Rstq8DuMToXuUg0Q8afmqzzsZ2Nynq7TqqTBA3WkUrOXUkMUocrhtNAStQZoWI5bgpYTGEnIWPHk
2QQwuCCXwk2paPhnJKY9QRutILhv4cERb9Q65Vor/E/k5UiSZX8uTXkXQj9aq2Ggr5Um9XaYFBy9
Xuv03M4GsbNuYszUnvyOMw+rE0A5K7KfMpUQNdgdrQ4j124zY5dUHe98OOdiJf2yMmxjobaytFWx
tXTk1BiddNQ9P9hnBtrdFpEUM9CI8/RCSaxu0w5YWT2LzIVi8EGTxAf+MotpdpK7aOdDt2xVVy8r
aZOM8p1cKF8DqZAPGLHCNaLiaiFN2T3jssdIInq4wzBkF1tTLZYq0UekEE+I24x94CTFLM+72Kjl
EJsx5i3KPnEjnEzGqCpnNZ6epwrjRq0bZFu3fJ8N0VqbrHpbQ61JxY6Slc5hd9sNxrACmwRS/tlp
7Lc0d/plCHZDO5kagsSmIR54GKrqEar+1wRNXm/owd1A22CsKDB6nbezNM0ZK6TRxQ+kizI9lEZG
MIG5iYIGKRhLSI2u2fMdfTtO0bptAeSqyqkYnEurRjmYR3XToDxrJ7hCQxQ/S7L8Juk9e5H/gjEX
f5a87czORQgfKLVLjqTjtrl11wzh3aAgpmpeWqfgY1g4HxnxbJyU4eoUd8ti3qi0V0ainwLrI87X
/8femS1HinTZ+lXOC9DGPNwCMYdCUmhM3WCRqRTzDI7D0/eH6rfuquo+f9m5PzcyU6aGUADu2/de
61tQ/qaZVJ5WOwr5Oyfd+kfJC0f8FflKLZzHEuh6pwK4xOgzqVHu6y0P82zVVz33bjZqxH03tV5I
HyPzbWSwfqy4hDW6ptg6qaLdCVV+VbWE1Yl1/MVKs30fQy/oPDZCY1Xo15OKXaSL0bEY+WeTJ+Zx
Qie6WfAn+1MEjnKa20evBudo94K4o+xnP9GGR9h/Aqu7daOKILmZqEUZFwv5jtWHkc7tPmuK16Wx
H8pjdJxcnsBukvsS4E1QMandaHQsfIFQZ99CX0nz366ymQqj3YplqDYRzKKdZV9nl8jCwYKMN882
gTZhLYBhdu2kH5sqeqofy3zBxm0SvwOK9WM06wNa8AVrqK1DvrFeKT2UO2/SlDvpWHtbMEpl34e9
6vk9fdEj8ezvEaCfMy2YCxf8Kyt4XX2TKn4LJjMEs1EPyvg4oXkebKv11bLbNXPFrNBGUBrrDRfB
G/fWyDRIOLuxtboj5g7hzC2KMn5M6UTvsWoPh2xut+Adi6BJ1CasVKbyaTu89FFm73Md2XOs26Fq
NL/HlOSTazrbX1lixds0rYxN3I2Lr7Ua+0lU3nXNsgBJmN9WXY6/6JMG8huRVG+Tg+t0PLkaYCxM
n4Ox7afoUzMIeXDT4r3Mo00xk5NbpEv5UBkPVl+9KAq+X8hmOFIuXT8+psO2nYxnYtdTdPPpkzOQ
sGyJbZNly0HoqDqsvPg9rHMCUDiwEG0Z30cOFNyxN38jTwXQih8n8NwnAGfz3tUjl1C+Ir1WyM4L
yxp2oy4ZjiO/BwMS+Xhp+qCCi0JEi15gbh8N7aq4lHu1pCCSc6C22move9bMFhqvUAie94rHbGbW
Cu/MVPL8Do4M7s1cq6Ct7KuSKFcaQOhDlCRM00/dXVr0kCyI05KWB7OlMz+SOVzKWt0wuai3PApN
K34hm5dhIQpCE6T6M2nc7n6I4k3GXf7MZvvaCkljQDjGXZcqd9ZEW54R8KNA+3oxKyyYY5b/bpJE
bL20DKai6wOwKXiXUw5g6ixfXI5cW9Ief0F1Zm6QVS/GpD9GxlNG7z8AHf9qGW22IaMlbKx+ucM5
uOFSR5tEqSDieRUT6KgLW0CZhgX0wDJHA+4ClHenhu9CWXzqleYdRARBVr33U23HfZdBJ47yiv2h
7n+JdDwT96L7XefOQISEsyGrewqatCx9N0HeVHFRliwDYi8Q1hATYe3rAKnoZhHlfDdyeg70AvSv
PSCZHM0pOVhSu1Ot6EroyHOuzjuNeyyCd7ppp8RiGt3d10AvwWllP7PFfuiQGAAOLiJSvVAeWhVS
sb5dTl55K5gh44XFpVhL/TSQaPXHB20e2ZrY/JrSKfAndctDgsXJy8by3DZPdCEr2JNiTWUzyxPn
CoRR0v1yVLZ1kixt03K3TgfPf0igokAnHv1KsYeATQvhbziv2vhRt8khv+kCHKslaNpUwsNea4j3
rJjfncLotoxyCM6N5Ms4TB8AOtauBeaJej3i9koMLsaqYFDk7TbFYcucwS9QHfeeNgSddN8RjfOW
GyDOCvtEk5D64TOlEeEb1rDsRTXGvmeCWxOYFo4dEjUEO492XWUbQXIt53s2Pnv16RCe1Q0KkG7d
Bj83MZrLlp90++zQBIWGesQhhjyP0k0J9zwgbT0KkcJp1AP5m/FuLrmzN3uNObjDeNg2p42t6H0I
Ad7HgDqROmYFHszFpgfqgpYuD6w6+RHP/YXQeTrRy7QVTYnyIQ3nLv5I4MJjF7nPHFwMiGyNiS8g
Ti4LGFdiykgOiYMooR8/09jegwiiO1w/T0v+nBMVQMKc8eLNUxBJouiK0d1MtvKlDwt0c7KO0bQX
IXpd3XdgiORpu3bgz9UyYPSAb47T/6h72bLX5PArku45oe7CCTm+S9WFC0x+GZQ7VlciZHqR+oS1
HaxCvDB5JGTA9bOhDRrTGLYFVA4uu0/bg5fEiGSzLJjgGkjwUUb/CrIIIubBz8yCHL5UJzMXV9I2
bzjqO0zRWtCdG/vLLbkflBIL7SkjLe2UrB/iEmTJaDmHudfRi5F33eJ79aNGy0F7+E1mjBs64AUz
A1R5z7rspn1eCWWD0hh8qkGCalWhUtU8RKFLREJJjXjeKxYip7vYbzW+tY9Etp1d657jK1VqRXE0
Dw/YuiCTxyjwXOFsFWzLm2xp33D/nKfC22fkQZVlqm+y0ZhDq/fSneKhE1vKBQq+/ra0K2Ky2xNa
dV9XXDd36neuknV+rNIqGAm5IJ853vSqTXRtbgVtqY2syO3H5KKcwM5RcW+XcdCahLvL+pBBSIQm
yN2uRCZ2LDX5RfzEtajJAZ0Gcn7MpsbRobDgpK0M9ZKCVo81MlHyartAdN4uGccEiDWfRoItRuPV
+TkhFOi4AZtcFs0BS0dgXqjDRLpbbKqBisRLm62BUxB5q0JtOb6FFS+SMr5GlMVzjPu2bAMQbBrU
AfmIl2g5Gkt/L914OtRquomITQy6mbwCwImndl4wiU0kn8bjXWs5m97roSp3ybCxe4c1v+Vsw3D7
CL7e3QGQ/TGj5yqFd/ZK+1GMS0RrBjtT3QBYKMdUWSnew3k0C3xJ/UuTFBsFoso2j1tsPAxXHDMd
wz5XPzRlKo5KVxqIzNuPngBZWtRTChcfMELpmffR/IOY+PusVTBirhloymqe0JZboaqYgHV9u8TL
OYUFcSqI6C4xqGymIbl0cYuMFnNCKAlPDuLSWTZlfAeO/hOJFLQG29uqBhE8jXQQ/WVJwNAlfS3V
PXX9fW4Z8UM8yBeTRaUhKnvTVXyX69BFix6lVND8JNcyDaxsNq4ibVBM2AnJnHY+M33nBOzgkrjC
4zgIj1Z73p81Tb/psUBGVtrsfuCDBjh8KjEtDuvLvlsFS3YEQJdIoBC9CwFjjsIDZD12SvKDCjwE
gvURMfQJ0KC95ChBc9FbsHbMeyHf3Jnj/fIejQ7inTxTGDGOeCnMtZ8we/h5SdfIFW0H4+OFhJ2H
2NKXzyKewspWCJdU9Idk4GVU6EWahkiFObIJSbhT9THhTVXmgwNlmz9OMs3XEV6EfYWgRAzRzi5J
9EkX0tUwyvSNeeMJS0Ow+xqD/W6GElL2YbIkNwTblOZTsBh+lIKswtZOuvoYHa0CaGbrsUFpqBWS
eCCbJ3nP4QU0Ez9AGTl/DwpRU/XEc4DtLYit5TOLm/fYQGPrTON5zLIG1QUHIVvTMB+CpsFt3Snq
dHCj4jlnZgaG9WTm4DRdvSfaxyLpO4qXt7k2nuUzPas61NmQj4qdH1JchcGiTC2oYwITHDGxu6o/
tNa6MN2NAjdiuVrG8ndMSdoVxHtH5W6YxC9AXtWh7rtDDIEjzavhoj+4o9oQrav1WwYbRCWNI4sk
I9ODgonXG4SxU+pE98cMSJIqOFjG1kMLz8F145gXLAOPZG+/y2x3MxLJ2gqOWHXsskwYVeXrxBem
orNB+jhniponCK4lUzUYAhORBSOtHuyXGbyIwmrz7TRFT9FySWaF9sCctpjHIcDkXRsyEc3u8276
FNNCxqXMjx7hr7h22FO8TgPCRHlWjF+9O720EgV5t/KuRPcFXgJUvcJKHqk/oLyflJJwj2xdiuJB
zWhOIAiH58m00PIQJ9kbMSUn7lc6AkqhhHp6l0XU/EVq3Iy5ugEdZdAgwEw4PGeeEQii4QOGHdHW
lSarkvlgS1MJTIuLZI91wJ+wHWp7CUt30X29jq/EAWc4MIsXxwAsSfqxJIE74mwLkIHqoZx8vGz7
uUkRweJS8RW1Z9d6oA5mhmU6VkhAA7pZvdoiu7TWL+TXifzaKfkGgiKpKuWPzjw6TgnfM7KWMIKp
nroxtVksnY1tv5ALqQA5oEOt1obD/5m81LHeNl71BF6bnM2RwJ+Un7MAs97Yk0ZFSv3aTYbALZat
94lyTiPNhr1OV7FFe3BW2p2nNCYH7ByoRtyfGgZugJ4W6VcUA5tJu8SOQlhhKh/iKj2a4yhDoWIX
yWkRNIyiAoT8X5JaWtjvil2ccrIvI5ylQ97eG27xPuVVTj0SPwyRlW2tTvtd6N5DtgBLyufxSe0B
paBI631Sdz56RW69cuLWoVXHtc4/kuR+mDD/4gHg9ASn3JtJapjUV4Ic5WaJRUMqo3GWg5mHakox
qi2pCHLN44iHu4zQnJ9Mb2CfV0lybpMo9DTraSyW9AGvnFodkWBfm7QnxZ0AAxkPd8XPKoEPID0e
NusgCtBi0BMG3+4yd2tDCq7iZxInn5GwYUnclkvECUFz+aS6YWo6YALbNyYGy3TK2f3q/ti0fe6L
kuDD3JRb0EicSzjNfn+WSybIvaPcwZ7c6UYf73vBjjRpXnOsNP216mIjXEdHxPzSo4vT16YzYk5u
2XPsEPCDWkzncAJyRE26gcxY36hbWt7DvLWF/lsOqXKcItyUGO5nM2p3ioXEBMwTnjdfN2RYWSvf
2Z03RV6YPixb1JuDBArT8U31LZ1oC/G6WizUGvTn0uNE2oaZZd/w/M1+Y0DS1osYnX+sP8YTsUwd
vQ1mYiLoK6aDBC0yXNVfTLt7qyXdAs2b413ZgD8pAZwklfq7Lz02ATMGabbo2LdFtZ0WtQ1pf79U
c0SDV9j30Ap2Hul4FgfzfRxvh/6xg+B6QgbmbQaimBAU0roQ9o8duRDv6Gd/2jgdyb1DhehIaOVF
ghsh0h/VZPgqdJXKGxMOsbObrCgftKGdjt6UI8yfRLRfkcVj33/m2lfrEBCWxiwihv7qEqLpu2Be
fYCvxTZDeZGDaDXXAIamTTfdOJQYQZKdXLNYTT8b46MqZ/dgQZFRBZzyXOoRy0/3Ucg5Cc+AG+jh
kynA89/hyQUCL/veCxLU7GVr+RI7wB6xpXsxJR4gjyw/35jVyM+PLdNFt34g0nlvKFwkS4ESLCkh
0+KumTh7gYLFj6+A31zo6Lj2U0RKXGkxfY9c75WNlFUqyV+dKSsOitHQCFSpsVe7myNbopxZxSpJ
N4nmAfy0gsQjtZanUlvxpblJguRa4mjTQiJEf8O6qp6m9TBIEujOlloY03HxHcYLzpjcyWUotovp
mpsu6olF65oRSqOBSoDuBD66kFdMN0DLL0pGmkLe4Un1mDvsIaP+qnHuHWKU5wE1caw9GUsXpHan
Hboi2/Zt4RHRWmBqlvleY/Pya11AYGyX36qL4QZdyp5GAAndeHAPGU5dv1SwOFZS3lIyfTIa5cFC
D9g24vtC1/fjPLBOmvlboSfBKIr4SQX/MMklQ+FoRX6itj+wYcnD8GR0ZnuXhAB30sA2FbFzp5UF
4s0X0FIPmAdGQM/x7za0PS5GDvWVoy9FDoqt3wwxfJ6T88jjxXZREINbuP3O89j3yxSFdndjLeMX
M5hfINbMpXs/47TOyMpJqUikyw1kRayc08ADWHRIhzptZNzi1fulWjmGufA1kZ70zjUOrbR+KOs1
B2nnYJkjJrjvfrIdkBuPjiioNSXoe/fc1aO3Y1j4NSjL74YeIPL08aZp1MhlCtBa6R9m9DLHPi/3
gIewH5K+4HN6HXiGXfQPqXtXTNayLQbx7sApjOvsbvEmfZcshyXj4JXFd+juXmld0+KoQTpk9OjI
BLpJh9Ny6sUUq0Wt4wKz0qNH+3KYc9oAZFPuYp3d2E3qbZwxYsDNhQ8eS2Edqc69PvShrhHtXSib
hoEFTOTxoVk400SyvBbaYxajSAbl2DmUQsQppb5Dwsolpl089L/zHmCGW9DK4o3cCbd/HLLF9XNv
0Dk4Ky+lgrC9j8zGN8b2iwlE7INBCWMLYMPkLqWPvf6rzBGmwqkiOmr0x66J/d6mXGa0ie6nxTM1
0dKKZQc1pI/eKPijTUS9MkZWcec06S83n9HG5hH9m/WwovTzlr+CeIoODd5gaM8TnKpnLat3OhUz
dn3JeMnljB4rZo12RZ0fHMiZlV3FV7aP4cC0nnvATMiCx7UZoEaMLhaFy8VVl2UTEzYeZE3NMWb2
TihGBuwLkM3auD6nZPaga56SXU72XqO8VlPzFWfsQFptDWcW7hErUzTvZiq3rWN6v60kO+mt252z
EtP3iK5Hak3y0BDgTZ+yoWynqb6JDfFTmZDZ2nMFECClXZdrcGxLzQo00j5+ZdLP6tYgqxBPND4w
azt4TDo7i55AimEg7Fx1IhxtLK+eU4Xtygtr6l05tP2VQeFGLPVEDwwLX0SKSxbq/Hul3dvdkB6G
2Bb3qYXPxh3sbo9mniyn7DaWg/UAPDG7puShnAjzfXd7Jb1+f8iEW2wTk0O7Qe5XYqfFhVTf5sr5
ANmDGYmjIMuQk5vV0wOqqm2VJnIXac38OLmNgQaeo4T2Q6BqOCZ1lBJh3WSPxA4RfwSvfL/+51SU
5EYpPdMYIRDutxlj08ZUHuh1TRtrzO0QJ9pA2lHfbx0v76/e+qHrTZ7BZLqoUHmuHgl7J/7495Lw
TJhJqnFMS919ipxfMYGJLwzJG39gOztDjzJDoGotbIANpMeR2UNU3ekO3PZFF09l8TK7TXvlTD09
JarRhXOz4DZeP1UXi5hBMyWs03M+65EHP1BDEqqrZ3y13bOZ11+kp6pnt+27Z7fSHXSMpbf9/s94
aFm14+V5NrKr2ibe26RrAw3ptiREVRjP1sQ8VaTqNnIpQdXMkLvesKWvpGb1pMdcQs4irMpxXz05
+qgExqyYlxKIg5oTbvReS7f+0tM89hE2IsC3BIOdRbHxdcfy4iVpvEn65GGJs54BunMzhGl/dEy4
AtJM9l1uugROMuSQwv6MOFGvm47JQ3OTRfIRZ6p46YxUQxvgPGauooUa2S3op8YpHLu+2q3903Ni
tdnRXLV6Zaufm6zEtdbp41fX6c+OYqtXVznpKf0LEU8/mrncGkyJz6ZBp9xUpuOSuc/J6vZSFAvt
EKGYlexIvmGsPDB0DXjF824aSFaru5duiNunnJOSpt2RTSreai2qUVJeoAgWbAflRMokOfVaq8en
gboJokFM3nXFCMx6djMjUJyaA7LRZ3tbca7fMSqWEvUMzKZkkyu5fqcU4hAXvPW8KUSyT+XwWlpa
0GJ7495aYzNsxlImzGAtaqI3i3LrqFq1G6TWV5OZcdBktXLNs+55nhT9aHRuTtOtktB0muRMe+Vx
ylI9jFSpB24qId5orhZ2GZI4xuQz3YuiRoKFZdjK8OVaMCqnVrEeYYRV9zSgt7IdvKcKI2oFj/4k
TO9o4Q/eujSRfG8VeehrPqRRtptyHq6EHqyDFJ2xh1u3oONL6wh4bNMlVoGAlIx4vD/geZl7VLoQ
WyNVElSaZoVSeflg/Y32Tu4ohzHNBLUy8R+KV161eaj3AChFWNvvRk+SqNUgkW4GafIkpNg6zPeM
cuFSd27Fqyrd3cKZf9f37UM+IFCJu+Rr6jWYgeuHStp7py2V/YxEcBO5v3t2q2Eh9Q1P48+cNoJV
NA1zAZdRLOEN55S9yFPG7pLjl5xxmh9nO7U2nWfvPTa8Td5P4861uVEbxQHIF9kHI46ngNM08hf7
IVcqeWCv89DiKucmQQUzxwoO6TVicJFZA6c1bYJFYBZzFCcPNDvlLNCuUt5I9tuK5/iQlg4Q39b4
VVZG2Mxi9e6pbwUuszPzQUQQmcyfrNoONSNzT98fCNR2T0r81omyeiQbwrxWeqyE7vgeI2TZqoxR
jqmuJXu97j/U2tEDuG6fpk4dAVDbfnRRVPqQ1mnskLZd9s5wJo/uD+hRJPIQxqJ6IaO6DttGicI/
sJMgLQLHgrCuwvD1OWx1N90bPr17bZmaa86ubE4FFVdtpLQ9bRxWs1OgYQEmlsyls11h8we76p5g
jVVxtZ/zZYaHYTcv0aR8Ki1adSWbL6nkUOHm+aFJ9eRMnmQQ61ZG7mjnN8KwXuehss6t27uXTFl4
ROfmbknSF2NgwjflsfaYDzajuEUjUsVwYyrWmOhRcjXvKpjGrHgjvejRoAGCdBdlRPOIFGZ5hKpj
XoUrCRNR9AMU/nkDiyy5+yZROCgT3QI0mC6sTW7E0bmp9IoeHg4tK1GnMGeFAsUyz4+LNA/J0jiX
WPbTtu6L4ZxlFnVnMW2z9d+JTO3QQfhmn5sPRc0g0eshwuhyEH6TOixRGKw2/dwmvsah8iUmJ2aT
ZeZ0nivTOclO1xjNCAYUvanswdgvr4Wp7shPTG/BYGnTnRbNS5jGrR5oqkN2RkFCfDXO+WECz0xu
Ex+KKKPZUJFI2E8IYL0R5b+b/XSjl1ErHXAxDuNy1nNzU7SE2FRpBCg6p9GkeflWlLH33Nu991y3
P3SmbPfm4oIGZYmvlrHYCngSaJ7RMs6uah0zgxiutuds2LbpY79fmOfHhaE90hdT7jR12o6jZgAA
iAxG+t3rwpR7l7hcc8Nxy02ZjnSd2gqbqlruE+Q9WPfK5zLWqlNFiyyMihERomnW9wR+N/fWmDX3
sVbu9f45KSUc1zxCP6tiPB8snGJJ/Cgwg3y5HETbnjC5qpecLS0r/O86p56sA1P07z3Bcxv9Qx3H
Y8VIPbSj0gptCqxj48YIjNURXnFp+Z2tcIrr3ObFmVSxWRRvDKVR4tHUi4ypJ3o/U23UB/YhfKBD
JZ89SZHSOVmztRX76Ax0G3mu8nBoW7kFMRTtysIBZmnO/ZZviE9p0jsBuFPn2RYRFKEWWC9Pxmu8
bFW7t49Gbf8mXH5XSrBoWgKXm5NcE06ghjijKHVYjOocdo5dMmQrxB1YWlu4Tx7Dxqq2rSfDox/V
xemtwAYeFnHVndsI0cuo3puNFmNcU4GQ2/F5okAKuncA79a2cUbtOaqIMeZIQQ92Sb0jQ89gwDXh
p8Khcwd8BehQ5G3imNYRqoru7BQlvbooy4IF98mWXj6TBg1FnNdmzEXcqHWCYmn0e08mlb+QELQ3
yxiEXSMx/QolhzDXMuvvhsv3Z3qE2RvtpYtXucqO8DpupiVG5GfSpjeRkBObLPUOcaAR0F9trq3X
NFdTfKINBYRP3XBHBNrGAZZ3jvWGD4yZCGNrYhQlsXjQERo9uLk7nEAjPMTmeFWdTrt4UTE9T9nz
t3f++5PKeGo8Rb8vYv3Zoj6+a6wKt0K2eD9mpzlwiBG07NJi11tt9NiTX/8PXkRmPAgc/+wccSzD
MXWDHoELfsD4Tmn8s3MkT0QvIgREKcIX1DO9+mhn5KY4RirJbmkANq5mCHKhYyC5cRlWs+QhSuYD
jG03NCJ13LKlkBDXVhZd1WWijYZmJTFeyywuaEpoTjB3EFj6ugEzKuuI9mJnQMqZVsHGFt2946K2
h8J6x/mkfmgkoZplK+6+PyiSYVglkdN8f6pmP4kEM0+lDhg6it2wF32/r4VrnxDlJIcuTdKT55hQ
TKushb/9YQm2q7G1kRqqY0UMVDa8l3i5IFqVD9+0mwRD6YbcQQnmwKUO5iYjacugs2noBXplu3op
xEAKcWKhlqkFwtbIfpVjp/kluWu0r/P9QskB4Av9KodmgRKRep6fY/4wCBpRnGYdwaknJHwaNO8M
qpeoh7dKitKv86K6NNMC4lPURNnmUX0d6RCHbiGd7fedZ6QPrjMod20s3/VIZq+MZPBvyCI+Dsab
RFhz/f7gmhRjOGv0bX2qk6K41NHQnvMkCQdHqZ+aof2nXOL/IRomngvXn+PYuqtbsFBXlN6fb58q
dWpVrP0R6TBN7NKaoTTQp5+CXL0fo01IoUCGE44qX5Nlw3QsPRY3XadL1WCz4YJlgMpkgy8ig+Xl
Nrio4zR9AEpTBUYiaO6Aeb9XDPNnPRaSownCiSRCANdo7x6WwhAL74J8sb+KIm+2kVbTmm6ZkGua
AZiydP9wiv7FKPpnN9pfrc8WmnlVJ5vRg9CvYd1bvZN//ovjRteTTHDhFEPkPl2T33apfKUaRS1p
fXSjNUbhAmKlv0ZZ/gNOwlzfz788rtghwc1qCEU0z4I2+tffrrbuNDTt0MGvrgUtXLsOwdqFhqj1
TaRZ5raSKCx7nbO9Funq2amsUO2j9H6gMLhPVVR3tdoNxxQxXuPZ/ZtMa+VYt+DUY4qbH2O8zlvE
pRxz1Pgzrni35vvixL4k3U2o0cdSNcNF0zuGoG2PhrWW9wZV61tijuoxass3N1ePWskcBQNMdCIi
ECWlomQnGhJvHMfKp38v4v42SP7lLeGCGC7vBfJuAzDP394Ss/L6KU1JHo5m81Yo6Qdu+4MoMy9s
F8zguaYcdUaqBYgEa+UhmvJmFu4QiAEn8b9/Lf/bvUGDQleBlrg8FX8Dv7EMKlkNcI2dtvqUfUdl
nx5ykVgM2kZwZypab3MZ93Wr/3Fj/H//8uqC/gf/somo//9uXw5uc3mr/s+hL27VZ/9nE/P6ff/y
MDvefzgrj4fePpePICwcOf/yMLvaf/zh0DUsgsGIocCc9y8Ts8Z34V90PN228VwCqfkvEzP/BfqP
Qyw/lpuSe+H/xcSs/93giTkB8zIGTxxWWKI142+rzjSJbFGlCxFmXGEUEzsWw27EjhbNWfuM6ufT
MJtu367d5x75TpuTgRkLqhiTAQ2SNqq5E7MFmgsaIsl4mGljqa8sc3TDo6chqW5FO5C8QZ65DZCh
9Ghst0yYEc6wzpHB/jiC9hwMuYeIicFnYnXujhirqamaT7N5GnKEt/yzPvdHemgE93gEWCj3VHTa
ybDau6KYeRyh8JCasOo0SUpTWgY/zYyicSC8ZzXgpvK6kM4XOC4DPZs5kU/7xdc6oNlaMb82eTeH
9AGuujudnLppUS0tJ4ryraWJUFSfVltcMTbk/tDAu0FXiNYFXs4Aa00wpwqWwdnXw3jSDfGa2mDk
UpvOnnLvOU+xUc5h3w34LVTGYwoKF6azbMPXETmrX80LcH9GE7K4GQa/GSrDFhvXZf3tfYGwhi+Y
rO48Ry9z9tEPcptUCx1fdNnOeAWsRLjTK1OHN7eeX/Qp8u12eVUp9QbvJGyJU3E+6X16QxqyF5q4
1rwvwG1etWQMF5p/Id2+LdLPk6LntxIyg0vFZpsNUu0kvXVACx207OsbM8zmfjSNfVZPV9IhTnlt
XWJjutb6RKMckESeqK+T2NWyumUu58v1VmpxQ+NhObmVPOlIY0e7DFv3sH5qoxGPJVtAjgt1sS5t
z9fThDR8a/pMk+ViG+nNUYx9zF+4fsPCbSHFbY2THk37sozLKyvgNVHHa1fxuC7T1e77jVlkR9o4
jm84zP/yBJWQ95Gnxe071KUs1A/dwrPfz6gB+maXjzX1jZd9zY28khJ6WRbaZ2gZ13u74+ADOA/p
hct8C3FEtRA9qTLV188a7zKeBN9Si9scy1eI9q/rZZzN6mK7X5ZdrCA35oLVWDzPybWK5B9/hkIj
Bk2pLe/WizNr5iVLoHVOy3FWUbvw62RjXzhDftE6idiBHBp4FnWQd1Sa5kwWeEmEdXar6KdigMEa
kBLvypmJv1Flzt3gIZGo/iyZ8bm40rq85Ip4LSCMT8hXPLncrRd3vUjKjKDAlNwXxk8OjKja7EuV
PYyISv3ZPsG4UwLOP5dCsbcjLSl1MS7fz2FCNgbHSXnVOv4spbhJZMqE5C1iBxn/VWM812Vfbiqu
oBmD2MW6TU8dCpX5D8Deb9jVn7ZqVjFLY6XUybDA2wgC7a/VSzIVUIKwK3DKk9e8zm9xP74kfUPr
L//ycvWVzeDV1vXXVqlRYNX7REHGURZfkSKvdpfflMm+QLf7CegtaCuH9yr/Kj2hc2LlgcxwCxUJ
t6aHUNaiBBzFgmZk8u7VFHtBQQ66iJKv9ZcvtnXovA7pffHV9eorQ7hXt2QFEdPV6covQ2IG8spD
vS6W6xohAydyV1CWdh56UYezrNErkapCAnvra+PwqdTx5nvRsdalq27tJ7dyg8werusysC5eXaH8
7gQ1CQq+cE593otblRPmW6bp1/rcMtK7b3XSyfi3dYFC9B/STpx8jeShnmTjPp8Yghh7ZeLJt8x/
KF/cdRf5+/WhvvyOcdIN4zu27E/VvEPrvu6VVt2u28NgJ4h5XHGFq/Po2t3BTdYgeRaqWjsqhfdS
M/F0ieeYNIG8hDt33VAmZf5ZjCYeSRZ/C0W3z7QkR+rw3nLMLphN693bZMqrtfpApyHdknuY7tab
AaRMbGPN4vrjkSg3qub9Gv+TufPqbV1tt+svYsBebllEVatZluwbwpW9d/76DK2TBDkBEiBALnKx
8e31bS/bksiXT5lzzBnXMs92K3eVhe9jlDynDP6lS/M/TWhWWcOdNUu/z8+oHIe3hG8EQXAFcupe
kqCTp9rb87yslvRTt6LP2uI2j/K/lD0DTqtnIHyIomkh0bW7Lf1w/fcFAXZQZ1xkYgyCbicYVubE
LbrBDsPsf3wXxgydjscs4RskLUAD7nSxiv/MLP4L+Off51qKsh8WpS0ZPTu04fKvjvl/XfP970g0
/wlz838E2/x/yKyRRUB6//ui71LyEIk//+dq79/f+I9yT6ZuEw0qKkmDByNCXPjv1Z4sUrZZzzQs
zVI0kYT4/1HsqSb/SaP/e5pkVUl8Ukj+G7FGVf6LjmMWxh+aOP4i1eP/DbEGyeJ/NoDDjZNVFR6M
rnIT8zv+r1CYqEXOEwyi7KRM98F3w4IHa3Gk/9I2dZ3v81TyrBCzTWAh4tACMpdq/RAsacaybqh9
M4SoHePFb820ZlAfYaNm0aEhXJMTdAPcpRgxNeqJJlA51dJW8mpUlXUeGG8xWWGbYrrjZUFKZI6m
l0OOV1X0r/KbYkhQswpNRBf2Pcu4Ygmja4C8Z1srw9W0sCfgYGw9XdRNCsjWsHuJYHAQvygDId1l
s/Uqj9aGlVADswuH0IhyN5ezS27U6kEghIH1qOhOjPsEBrLukI+D1+kDKzDDYGcE7Z3U3DlVkAGA
RlwVadnShsbbQIyo0gb5OkcKrpHIUD12mJjt2nU1tTrGiw5fXyteQlj8+G6RiVOBOT2bJpSDV2uS
7lkbj3YwMcvB9EuaYjpIjtLggA4NDIP9go5jURAxiSj0lESD+8IXLCmZNpaZfYXj1J0roVwXtUXo
upFcpILypRwXvAQSdF64PYqCkTfSG0/O+uKwrOLCcgKjTUHJ1Ei/Y0lcCUhrmdi7fWveK1A2q5zY
M1RhxHLiJ3aiYN6L/3IlthFb0f1cZicpNhVvmJEV6cULKMEvKebigX8SroJWvfaNKqLwMBAJzsN7
J/9p5TPSTOnPackYLVbndYxGpEPL23QSmscRSdUytRxc84L652tKyUgGYr94lvULxRwlz0hYYmm8
w90MHEPOFAR3/V5tagwOmA+IpxYf9YQLPC7QUMxqBaECOHAnm4SeTMom1Ml/HMUwQlyPqHoid0iE
Y213ihWuyvwZIh2t43Q5JBgofLOpPkOV5++Mzm/dMcVI25RSjsQuNkLMSMsI2gcbM7H/kftUcxO1
K5y6Z6GH02KvSBhPCRI0VYZ0eRHAiJlUF3857glkAFh2uvcxIBd4GczLmGekCNIoyRmBWW0nPoho
iVZDPEDLhePiWhqZ2QgFwknuGWwZSJPV0Y10TaJMRyU0w27MVJ1s7AHn5EA2r9JaJJ3MhTtUYDH7
SPJ7A0XIOBcFYwjsQBSjgSsRHLDUfeMoLWHDzPXdOcErKs4mgVNBlbKZibbJSIjy3A8Pue8hK/TP
oN36i4hFzJCimdmoXD4HuHmpMHXeczKCWVcl2kvSV1a6PMy+lZzGwN3aNspdbBXOEeOWQmdm3dPd
Kt7ZSMhDb6owZPEcO01j/RFUD0Ga3kcRKTP5EQWhf440BxjLChIKYyR0ekbO9bmYlNgVXjNW0U72
qFHL7UYMCT38QoAbWbwO83NtreamUN6CjAnUUrSgULiwZ5afHqL3lybvxBWKIXsoBWnfmJ8tBZSf
06nZsdpvWnSoNs7PW1tZOyjxLoiCZZOi7RUkJViVLN4qPEh75sx6V24XeSLMAsJRnJBllJj/+CQs
X8lZKsrKoVd+HYWKAkJHd6TV6oMJ2nEZw9PMybxOhAm/IXZL9JWceay3nKZ+6roNiTZMQP4wILZH
ImQomNpaQ/sOFzi8cVHWjhaO53EQUPgG0aqKn/ZarK/QVaUI8bhlriZluEjpMqyx+aEYyah9EdE4
EoAcR4kZ1GbpTMpN/Vmp8bQepfk1T8XJJYRlsaMIfe4oxTstCZIzw3TGADgmUrNFvdL36PwCAoln
IV+NJsyPMCI1l3UQqobZYwfLvtXAfVeL33gBVHC+iPrz2HLVgGBZoEkpmcfkQwzKiXbokSkgsvsF
GYYZ/ehNZTgUQL1DWIvdW6SAkCQgeTJJJWzQSbYY8srt5Lg/t5Ukv4BTd5t2BpI15pan4qU5l7MC
5mwk7EyFYMSZmJdeMqDdb+GchThj4I8brqnkZJrnvIGJlcd+aYQzEl3xGsGUSIJK3LdVKO47wTgj
wgDaIU+CL9Ttl9aUdFBmMDnV0D8WNChOGOiYuoARgDeQHkqXqr4RPTO6wmY/9K+oLhKkeotrdmLo
pr2KhSPmd+o0zMyE4c1bdWBQqOuAdE3Bag8pqk0mDVXtalLRn6ArTCoPYNzLt6hW8te6EAyPSGof
BSjxnklTrdI0pIHOZdamXNVdzqNHCVNzT0LQq2gq5UFa2NI2AQRKBjIvSt3cU2UOD4sGyAFW3dXQ
omFtqWPF8+suFkm4zaTIVYwpon+Nn2aGMyMSuh9m4Wt4yUj89ORd03BmIaAXAEfjizCVQzzoKjGG
6vsYh2z652qLJdTyQ6/Uc8Vrl7S9KYjLxHSKXzDcuZn4wuak+lQVYD4Eo5PKLa3QcChuW8Ejnuol
dxTwHmuwPXJdmytVGfKbuuR7EVoDMHMbKFefqZsC6fN20r+DaIrxrg/1eu5Setpm6jZjIxqY0JLo
0nGfr4FBem3XzxukGNqqMeriIspR6ZSyPn0YECj6iSTnehk+Q2NSHa2O04PcB5mtSE/pems2btJE
/aNstDNLaG1XiqrkUZe8DEWY3IvIw9DdewWW5r2qKgkE0bnGunO3MvxJZrpFO1U/2rlHbr4E6ypi
F9opSnSqxehQ6WwA8ZPldttp6CGef2xztPqZgO2nLcWS7OO6PKB9xspQJpE7Vjly70CpPFPn0LKG
0NqNI/psnvrv1lP5AQBr3P/7N7VUPFFT+PhE2BBAQXivTHjvflGE6SEyvv6FTaSdWDmIWb1UQwsW
yxDuCiESVyxRAfUkNYlFLU8KcIgri73vYAu45DyiCTAyRdtyJJrHXgQujQAA5yqLYvXAzpcWWcMG
j2ZbyPN36srgDHumbWPicar2uLSdukH5PKdC+DKoZbnWmOyzUsvRDi7hWkeagGrTKgnyxN8yCIjc
s75+KmGwrFDmberF8mVwuDsC9e41bVvUGX6iojomIIN9vsSlWl67qWCQJq/g899yTi07VvTIrRkp
ODIuPlV6+hSRe5Lc9DBl6xiEavbEyr3X+kMy9ZNcQ01CzamwIw6ehlO1ZR+TavprzwSLgOUOMa2p
I5E4WtrHBBzVrGuvkAoIUrOLQtJWFjfFsEIgB/cMUnlOc4PSrKIZTBR03WHqsVdDCz9IqAulDiMY
NmZBKXm7O2zQhVmT3Yp8PNOkXxG33Cqpl7WVy90KMjSYwhi+nvE6Fp8RAtbRDA89plEmrMN+qNPt
bGYMl7J9EBpOBWswR+OZ9TCgiZao63atcbZjGlqDRvEb4dFH+rolaYQ0OX9KBVRzmpMLtebgWKfQ
7A6G0A18aiR2TgmvTB9O3IqovDPICvOy9OwwC8vvKYaX6FuvWSzimteQwzTlk36UuRIapBENZx4l
MKG/yNZAGA5Gwjrh7MRMPWA+JtuSeQjx7jgyIA1ucyFcSwwvZJhOz4NTLWTPHgvenA5niWU5XVy6
qj6tBV6hxHY/VSQsNwDRx555cEl1Yri9zgS4J4Y5X9B0JCxlY4uAMrlTWPi239r0TcqbrT0nNVTt
C5WGaIU2WCK7jU86Ju6EFDfqsSbhCiS0AR+/XWG+z8FYPPknwLoPGQQNZjx2VQG8Lohukc+5Rb8R
gHj0RuQakt5hjoFi05Y3sLYBhW26FsvbXIBq6mxj6ewAksSg9XZAjFE4o49CbLMPtQR9Ucmom3cS
/oBKsLQIWiBB01PjmagbtuiG9aZPyUeaKGdijwUPIiNzHqgQer/4hISWLtEO1Oc1WGzN2vIhgr5p
bJFNhCd+1/yIBuKvilCql386ReRGeBTy7Kak/2hyj55e4oxWbB0nsNDEToicrS+Re3JjzktjG+Hg
TtQ2y2wnteRHEOp1DYjkJEfe8OSUd6bMDH0XqUmwVmQiWJ4VN6pa3uZ02ko0DYJFiA4uIK4PgC5a
Ap2D5ayI6wErnjXj4DKprep03hud5gnRvemtq6wuZwMdvY1FzkH3YPe1eYhBFUVHzUDtVut56HK+
bhD03hZserb6jO6qW/ka0SjiISE3SZsviD6+rACBQJCaDY1owMs0iSSN4W5UTY59ccJLhCYdgUl1
Fsf5g8QzBINqdibM+4IWGK9AVL/pMwVXT3WMay4fwhiUgQhJo8UaLIRHPTQHz0j7YyaiVcMyP/fy
Z6I1B2NaHgkTU54neDeUyCNq+UEsl/nodSgICqWaMmNalGaMAoKcfVS1+JCFHCUfjjOBl8icb0K9
yTVtAp8p4/75k485RvaikkdiyqjfVVzlMbpTry7hnxX5H80eFxu3YTJ1sp8FynfQ1LpfFuFP0+q+
/rzMEMnCMwPIXQGRca0ujQjfDG5hbME30KuvLm+7zcQcLKoBKIF5xQBeS3RmopegJyC+UdOZeGYc
Jnq5l7ucCm0u3qZWULZWRZS9VK2jThPOc2qhG4Sz7ySI2lBL8DvqctTY06zJa8Ay3Iqc8PJwmvoW
G2pVuOzzU6/O08LNEFd46EZWE1oa7nASz8wJYQMbAUpIph96etHDxjW6CflIoJ7TOD3nBsdMbZSr
ojDMVVDINBwZkmOUNJSIL/BjTafIOiyydekGunqURjayuZYLK4IFOgcPHM78aJpdtkN0xRoowbre
TmVxjLgpu+Rh1pVTADOAlwMnNURU2XBvpcrdypm4qOHBDJBeRnAMNjKbhom5fMzdIH1G3Usf78wR
Eai38N+t6jrRk48WqsQodir1mIbXsrpMxrbRC3zwtK7xb1t/TvNPOJ3xTTf9aZ626fwYik19K6dz
YO4la0V4nq3r1zam2Aw/muVPNuAFdT0kGAPjcuhSCdqWsAvpViq9cYAnuSWPy3h8TzCtN0eh+8zm
49BmNrIwuyxfk36mC17jw+QlRulFyz9KnQdhvyZWcCWHj2G5R/2mw8qZPYT4lfEEPX/BNdU5Ala4
OrjMnNkQWfnJWM5Eg0b+N3pad+hCQ+6nonwN03seXHvceA3yaWVsP0PrkZgHrVyb8VsaMNf/DsFX
jfJ9ZHZjAG2ZePpwqxCTumnItls8ZV5lWJ7a6QtHgF3wfpf1XZtYMZ6rxKtgBKme1W01E9HWQy3u
mXE5TOEOt01MRpO2UYL+ieXCagkNbHx7likRHkmAkBin1pGxNtCMaSaTbXKUF08Ld3mH+Wq8ZNjB
w+QRywTXKERNMSruxpUorTL10BJz0fNMXye4AZLXOH2D0Gj3o2qvRDC3whjxdz7zMHsyLx1r/BvI
GZlGu7E2k36R6halLDOj4LNWtr2y4vE+1f6gbUn2RnKLj7fC51b5oYSZE2EeaHqhPz1d18xffBms
5/wR9p8Na5xSwtcmnU3rJa3fZoX72ESMY+7C+IDQwez3bfcTy8cu15wE2V0OvqFxII40HDHFbsBs
rk50EpW5WsbPTgNWZn1hu7NlmBCjTp7vo05uE0Ol5838HkmX1pSIM4QNFsd2PJ9ZQhRURsxFnDl7
09L3LNwH2VcQn3JqpBKuVlV/GZNXFD5ZuHBUFvkBPMUe2PdWpHzuyIG20SRW7ZeYQ1Tx1JQNjyMF
Z3JMENOghlTRcjnY4zgdGRcpwilstU2V6rauOJO8FbQd69p25OACtgWlZwfWM0h9zk+ddWViK4eA
8zb3e3qHhbSU9COh7FX9MvzVGPOIwh+rNTvXT72yq4oVYGhL/ZHUnwSNJv0sziI/YXu8QORZxcI6
GLfG8EOapVz1m7A3z3DG3Ka5Ek8LqyNztAgj5X0ULtX4p5vBNhjxTPbHNrzSmtdpDIIltmlcTQqV
QBU2Ks50vf4gq1DuyPfYKji1BIwIeU4BqH2K5LzLCacQWeQTwZ6WbybIWwZUokwpY52D8YQJx9F6
2LGl5KvDja/Jw6P0ZOVv8SbyZLdgNvXlWx9veGQHI6NInmRajPCe12jV8FYorAbxZQxfrfyGR4Gf
IVovhoHX+8OoNLwhWJwYIZBaJddXKfHj/FxSsk/mySgvrXJTOtXuKbeRUFt1ui7SYV1Xd+Dp3GRh
SQOPSvBVDt5a4S+afi2WKjIpD7jdmQC43XwKorugXAr18q8NZO2V/bXWaabOjE/acG6q/WQROXm0
hDdxplb/rY2zpJ66fjPP60lxLIISARZG56ylTA1uWX0o0CEwt94Z+i2dj2kG8sUbc09ScPStGzZT
yOgYqW6r5RGm50V+CfKXMdkyQR2LnUz/V+UtJBGOsL04vushj7k1HJAx/xzkijTg2saFKRcum/kp
W/EucwDGeOH40Sb+nQnxqWJGdqHupeBgNfzdDYrivtgJKV6uSyMLOOM9nXjHKv7s61Ou71AJ0+Kc
y9yHR9QdrGgPUNCqDpAf0vql6zEln9mhY2UwJZ9XpM9YWPfDeBLi9w5BS/Kd1A0lzFlVTnN1vmvM
hkLOYWk1BU4hf1bhez+cOWjm/JiZL0PyyOPdMl9q9d5We5auYwf7m83XJolu+rh/Zp8OjKbyXyO8
zNaVMybPt7l8kKJdF5zV6rPUcPrD+H4er6FFkYd3mbHTblmulRBeC97ttv4Br/Y8kC03KmkJxbvZ
f+FtsMPqV182GTd1jBVnvpI8SkUaaC85eAAdYonLbCMFkFbiq/GZUSDfYE+xmRN4fl+FRECBy29v
NdfQA/KgplBk3kDDr3indLSA/TGfTBuzrpfrCcrV3zG89+ERm1MubSAOMM0nhkj2GVsaFQtGl7eR
6BXc7pAjIFsOvKgEUHO5UjkdfDGEeONXMZD7vaRcLKBOivAR41eiaBYSJt/TvU+38Er0+ruebkv7
msV+kR7bhK4nfQ6X7FHTgHBy3LDBreYfTGdi8a2Gr3F+76LeBrJrd9bkBvUL9whj+DJcYxSasexP
R7i7MA5TwDUHHsrKuOL6cRnzjiEELmLizJ2W7pUGK8RNoscvrM++uyB5x1OSRgQFXHh+8c50Klra
K5/KAptXltZqtDUHbACkciCf/x4lah7mdtb81VWTXfJ85rk51zdzOj9NfVTjvCQ+gqX05uGaQfUS
4BaphzzcqvM2AB4zfuU8crh+ywfPvgTlxQKAMKAbW8/CXVN+pRAkwnbKocp4BgwFaWV0fxodq9S9
dOkrkgjAxo9l17TX3npTDa/Ey1yNAAxmXH9HbrowXyvmOhA35fw5mOtM3muIi8xVv3yhYJyE78w8
GtZB1Xf8UKHxLRFwyV6bv8Fl8M7CjwsKeC7HsOIxBkZZ4JteAZowUaNiB8DO9aow9mtWE9OQGcec
tMWZxnGaWV9Leku0ffK8uQ2/0H2U2xi8mXfwfwzksdrUVGOMzJXHa1pcqTcU8WucthmuKi6IZ0Ig
v2wkOkPeuXV8qzyyG8ktp5Rc80eZaMVsovWnjQwZ+5vwIbjVSe5il8LVQGGNGW8eDo2Kc/kq5Lqj
M5JtMt2TZoLYC7ZLUePU1d6CDQJGh6/j8zIAShvDqcVeSxi7PGxSxECTJ5qfeiOwzroawZ7WPE38
hcJ5dDLjg2RhItjsSUZjk38Pwm1E2iBV5zyCsbCycMuPgEO1/DJOXkPSKVMeyR/FQz3lNJ33efwc
+FgIT0iqNU+/ZDj1FbuhSVwZpCnpHk7Lcbzl5Lm132K27roNSFI9dFiCME7DHzMCNRd57MS/moHl
GUmB7rMc5CpWgtesXJejQ3+biX7cUIfwQBSK1dT+LdEqnDBtzTiZG2jEDFE9LfIizVPax5DcOIrT
wpvZJTbBoTdcbll5dFUJXTbsCbcMN30wrXvqN4ZoPYZN+lmwHz7pOMFyMM0XdotGu264xMVLm+Pm
JxLtmVbkPwfOEId8vldRH6yO1aL+qKHDyIcIxKl+NDIQDhsgFKT3IOKyg/omFId+Okzpe2MYdqSu
xQFChcfY3o6TU6LcEqhgboN8b2v6CTCxjIP+WmlfeXzXm0tZnkSobYQwiJ5ibstpwy+il/5s7Azt
slApyIy0MRqsjHKLhto1h9deWLfaC+sHdBSVvTCsSpL3MT0l7bWUV/xIOjO8kbtBgO/iKr2vch8Q
OhJeFOOzhWyXIytfQX335HxTdG7Rb7A5IjG2s9GyFTr6cTlO0z3PrnL/qSnfUfXRsRVMwW718FYr
9nKnRt8T6pMRn/6nLNdEfxNLtlXIMtrkrxYdlQGe+qrXpym+ZNktqF7Mbl82qLjsGjMltlq4e3uz
u8TLcVB/k9itgf7W23nwdOmqSj9Jco37g7lBhkvgsc2GsHQsu6a9cOfo0O0DHZDKeyXgBt0H4iED
r7X4zXhaRjRaKP3RVYUJYiLRYfJFZPBE3YWwPv70gHqAEfezN6lywF4gYqmmN1o3GTgguJOaGWPM
ZFrg24Z2BjbkbeJ/RuW+aLFD0+So4gMsEl/hMuxhPbjRE2xgL7H1UtKexdI2ZB1r3btkbzVujI9H
O5rjYLMcgV/xsKrNaD2mfI8ViayDLDvnqsSt/G1wQsbCW1c+FIHIW+ujVnyuc9jWTXGsk0co7DsU
UX36p1gH7EXTvBr6LbOKoHYmCA76MXxO50NMYEB6IugzGq8LL6tCP7XOplU2+nK/D5gLLx+9wXvE
6VlYN0U8mdIBkqZQbZ71V6v4eM9oVZjrL0eAqHxPtFVdTUqD0z9Jw+wnVnq3aqcDpTvRjOxCCEme
BniQNFKYOq3aa1Qmrv29F95iqbInJOol+Mo5+MXjxVDvlTc8H1/lkNtwVwEkchZbrbFS0BlXvxOY
Wj3lEJNOsozl5lCqr+SfhySCqLiKduk2mF61J71ahKl4bkncYJMXIgbN3yw9xcWwzbqrGf7lLHiK
BADL+D4zPE7GU6q99NCX8laDhA6cN3tKQZkflbgaIzLNjmmxZd0e7hjtgsEC6EjEWOB8aPFtpjVG
EmQ5dekJ3a4296Bq7SeVU+HZAWeF453BBdiY5cH5zwTb/yodtlGz1zpl+rxMeGQ7OEwj9QddlpNk
iTPK26VGoLhuwlNUHviw1HBNuOQSvQoFi9aBx8xvj/aV645hwTFyaa8HL/YE0CUuVIqMmjjzOH9n
56tlIDqsWPon98pYK8FWf1a0LRb4W96WXIisPfmH9E09R5nKKOFSaQcx3nXCw2YuztL98BxcbxPx
YkCyYRaNS/WHRhUf3jkfKcGjP5GHwFQ2XjYWe2tgbqufSnPPUxTS+gItsH0pxJsFasuznJyVqpie
sHgxjoEisZJWoifW3yEzJhYbDk4vOx1QjNZsoRnGM+LspnsRHLTpqlXvGsCenukR3Vdyyvv3cJi9
XPhpY7wbAISMec8i73npNLE7GrvMYMInn54dEICFCLt4bD2eHMoSumXarSCRWvVWSd5FkupHTx6/
tOArNkWGwIVL8JiNy9IfdHYfycUoPuT6ZXC/YK02mkeHPD3qAE6Tb+j7edpL5U1msNJC5duYN1HY
w0CGD08JTSVaqZvFfF0kryw/G80XS+gvL4J+hKlotxKA4XUc4kJlcg3ogh+gBdaW6wqa4BitO30r
D+eq+0vaP8WA/2QxjsghU7Crbmg3it0S3UsoE+PPzEfR8gQm7xiqXtp8tjIBcH4z8VasJdS8y/vC
AIwqwpU0Jsb5u2BswIGG2b3iOihlYGiyi3tJ+1dAsx5kFGYVW014POdiqjpDPSs9Qpdw+0HDmF+5
O+CedylOPYW7nlvkuYn6yZhHW8FWql67ZcXNE1HEGKdML504us7GXbA2pf0FVTQH5mu8avEbDJ5U
35bqgfMtU96iFm/zR9XQ7e80fW3W9Dxr03zHo+2goG44P6WAoQZjOvlqCjTf4lkEk2OtF5kkWPKk
OfNUpjfkaHGOUkQGR9jA0BzWHFnkcdtx3tpFN3IUndjsyjwDQCIC+JNvhvpBtvWat1SctlW11ag4
BhcsPjdVDP2lMNdYiPXsznBt1l6lZd9UWyC5Wqx7HcuLoX7WXOCimUhyv0rfzE4mROVuiyKq98Zy
G4qZkyfc7yudJT5lJSe99qo0hzFg3l/x28ouB4QirOo/Mdk2RECxlq99I/sahN8ZxiuayxBmg8FO
QElEWx5uZAUzWP/QeKhUL0rok7pH+cooKKn9am78pmUEzaIO+xqdQy0fA9k3tN9WeRfza9EcsuRW
zgAReT66+vjdpF9dkHlxdKR/1LkVGkeTXVKWIlu8JfWaslSw1u18LoLzmK/b6IHgP9RXUfJpwQqq
Il8aV0dzOgQZXsnXGJ5LjFPs8bzvLZaOHFUHGu32T9ddUq8t3QsJ5gaYWRT7qfEGoGihn8mYUVno
sLmWk9xv+q00+MzlRGaQAe5dsj9WC1k9/SYoUbXeSJANfcBRwqVm1d5+KInhRpm6kjiWBJvXxTVo
bUtjV0cHLRTXuTHYofJeZDfRSxkhqzt1fn1Kpf4RRZ+HONJkUuIacyuOBwZOrIh2BedIWty5sMmc
5IVCbrTWQ3aLlquVfgAB1gk6VY5/b6L5nvBoUZ4z0e6kEmrZrBsa5bxmNM/oC92r+lbPykrIAkcI
mEouH5nxpRloiKWzbp26miHjcB2JvKaT3XB1ttZ+mt6iJ9w+BwAxndXwt0cENkIXVnCJ9fwQblS8
8Gy5jwZvZ2yfIo2iGoUyj0CZOqUxL9NyXVaLq9bf8AwcI13BA1yNljvaVEg4y40IE7eB1bPlEc5a
BZONLbAJm5QfSI2htMkrX1H3tb5ClYjvOaMKC+rA6ch0ykhrm2xmvCwVYg9PJz1ymyBhoVhLoR05
rW3wuXuTm9RnQ/4BK+ZMUOScnnkAKqLhNXve3KwWuon1NdZx8hOAC0qnar6Gojd6X7W4Jv2AgTyT
/b5BBkfvL68Uw5aS9ahAL3bgVRSnnr5f/BLGtyHHrsIf9Awx3KuECDniOnXYFbtqZPLA0XhKQ8JG
Iq1NH/GE3rBi7ZDcLYeIJ/n4fDkpHQgwRVQduf4ikeTABNEVjV0rHdrnAx3cogzKw4Ip3nrY7PZl
vm0/h+ZQ9Q/eKn1gjq9uZbBZlnnJqgdRAezEoDJzdzhx160U8jlgNefzQ412iLYE2iB+/ICvoME7
g9vgZxGufXM0tU8t9eL5N4xMhjs/6grgW3/Jra9c+DSahq+n13D4xOYNpO5up270ASwz76jF/Jpu
29OCzehJthAwtkbu3al/0nRNx1vI+NYyN9RYs3zmbagzz4JbQps+rLXnLF/6FLgkiqx2uuqqsIhJ
PYBC/hPmtlFWCR0I2XBY2BOnbIH4bPjIjPgS1i+tfBDDB0uAMUbF/dI9YX2Q73YhvcHQ7NRihfje
rulW18GGipGGnQejyNOEUJopCZ6MG0dRkVPN1yn8CgMW1TX7W+FFJVAk7m4R3norhgyV9U7LSLrG
D4z4rMbLnD9jNEDCMmSOQ8HpKNP14VZ7gKOIifPLtVpuK39E9uKP1lmZX1XLsLUGs6p0ERleZMDe
iWtURh+ELNO9Sn5BFssEhEBA5F3vGBXhsfo87xXHJJatdMEws6BmZ0ocX0IPvg6Evak9rH52WoJc
XtXqFM335+kzpDe53Kn+6Im5HxsPaJz2lJqQlVOugBpR7Ou0YhpenytXZVrlA34j9MGPVwERCVs9
ECCh8Qwx3nWsm8+gXMpyDVwoNSpqtc1o0KfbyeCw1m6OluwV1SZNmbFfyulVFf6gxAfBmzLvFX2r
90gl/+buIJXfevyhSDODA8Yo9wzPhs7K8OW3wGd6YuTAAM7SDvSU1BjhxIzqPS6+iNtARfeLDNSO
nBg5sM86g9+89EgDSs4WExYiB72qj2DlqETd/DE5otYX1OMoormzsRAs28Vl4x4feo+gg+oksp+T
/E4ErLUGnur0zHUK0OJOyBJ0olUugu+w/RWnWy0eZ+U85YIHkptJb0trWbLZOmn6Fw4OdoY7BhzO
OO4b9pstDS/qFpfxKKM7xwK+t87fS+Ewz3c1W2WQnRuyUZLqrwH2OYSrvng0xUWbHktzDLqViQxB
kX5kxE5CvWYkXHCwJ92mVV/rltdZnkVkghFrH3IT8Bw0PiejC3BtdiI0pQwC9mp54onsol20p6NJ
ibyJ/GokdFJUnYV9zGBR0heHuFz3wW4qD2QacCCjnQhhZ1ZXk8yzVeSHMHrceDX+WL+TBxAMezyU
OwXuT9s/CKoKUEuNvlicBuVbhN+8EB4ZFyc59zhF+0+TR9jA6L+RISQ2ADNb2W0ZkC3Cl9Q/OuNC
xdvQjEQe4XQ0oUw0LoLg4vqRzDedrl4ZKKU0X+ED7Kp9qvuKI7LXhqXrcoNI+qb+ryyd147jyBWG
n4gAc7gVqZylTtIN0ZE5Zz79fjVYwAaMtT3TLZFV5/yx+fDLF+o9iovJoELZlFJQ/IErMYAaqoeG
1O7fyDgG0RZhPE+Eguy026P5XWTWxUHFzJPa3zlqR64sxTnbvLT+BmoGpP0S57eO6ArbcXGjEHWm
8Nen9xIWvoGM0x9QQEhv6KrhHKPKxCqWGmdVtC0lopiLBXlEC7k95trWpNDKc8ibWUmkZ9hSzhaR
+5wljA2jFPOs3UevWRCqFKM5W4fbLN+Cp6wbQjKaPTkFrfat119CaSajWuo6biMFMHTs+CLbhc2x
E7ybuOXFD66AngwC+4XzC4n1LsX8nHWeVWtuy64bcNVI6ApjkcdZ17sqn5cq8XFN8JIpzyZRViCN
6DA2ivWVUpAx3JLyUOprvXiWOOr1EaPe0o8OlXPEb5QRCQLWIGfOts1YrQn9UKvXOvvIcgHgrOp6
1bMsZe+d9dNZ32X/Jaterx5RObr4yRvP5sb2+BRBcTy6dUnqXsee7XUJOXuIN0weAR7b6FsP37Lu
envv46uOIyFZK160ZNQhpGRpJruU5sWM1IWBUboFg7XvrUYFlbVh6cnoXTnZwHs5tx2lawtNizDA
EcogfSewvKizOHCJLu75EgxCYbgK6ox/SGgOWI9uu+ii1whboY2QI3D+dm4kviGLrBEKq85V2S4n
6BQMvoQN3PMIbH1nwLXXG7LyguwE3wFY3bMs8Je6DvMSZB0xOlA4EklSH9HNwpE2AH80S9lF/70I
AB3JiYquFsOF3w+eioEhYtqTo7XTrlSuQnQQwyHTyVZJL+TC9vM6tHCv88qd/JUGCXJQHxUzYoj2
0UJHn36JlEaO99jjOlgrzgOkAOL8xU+/5TE6jCQ9TflNai8gX24UbNv7BPXNcMs1aV/HiSIoLB3d
YnIV5cds3+I1p297wvnLYMD5rONfTVZlCo5rfFUBWTEu05b/VUn7uT0rzluesTOpHBry3icpuynv
la+Dq4jcQDcEfZBXZb1OEYbEAwMJWWZkhpQtGQbaR2r9Wg1ooHxp2cJJiMkGD8Q4+wJwXsRPkuEQ
XywsXo0695RhQ5JBg2DbmY11gbC+piky41wN+aFq/m2Co08Tv5quc9m7NDoU/p8eaKjvN4Nz7CbB
inGwZB2dFqiM7TWBYKTDk6Yxr3WzQo2juVgys4PAecLf/y8Y9Q1NULw11+lw/3ehQjbmNAV+lzxn
xfitlVQeKTs735fONuAh7v5C/RksoDrOrOiiW3HND10ds8XZQSZVB5+K9YoUEs0aeXEBX3CxCaqc
D2h2s47uDvZ4VXoa8c5yXH4fNrD+TmqpF6VcANEtCo/JfKZ/C+L5I0t/wbE9CbkGPDm0PlUf+lnr
r8pFZo4A/UKf6KAiCbR1JhLz+VSD4o8tdoRoEBfKAKbt0pqJpIG3gbCfLHYWtIlZssn9uiWEFIEr
VR7omkkuCH5tIpRdco7BOKf9yN7N01Tw4DJ0YdzzssVz+sfVoaxJ4GqJMt7OIGVS2i4lnTcRL1D7
ZUGDh26wdOydkGimCLNGC85tNXoBSCu58P2b0pbnCOt34RBVWnwO5TvqloUW4vBF5co1aHjdcmIT
k2GHcItKnlmCmuKyQZzuSRbrL2jkTF548NGp12h6VsWPin2lG5+m/FJjUwLRtzyzPjG1+fktgift
EQUI8M0k0ztns5Pzz0CioBDlcXQwSY7J/nrlMaE4zgLfRWgGaP3X8AhkbuR21TNghQHOUuUPMr+X
xrxHwYo8UeMTRsAPaEeQoitTSzKAyaT9u/EzVe8qpSBNth3ccjoN5ZupIVNraDgof7Ao1c7aCGH2
jwPqE75rvN9QHoHi6dmjtE/RWvcs62Xc2Ftfv0v5hxrt5tZE0tsQpAyFZyCRuo2cy6xCBR4YYHg3
4r3vrqR3CERYjZCrcucYwZva00QQfvfZpwUBQU2lJ6XZIi1e+KQ4kQXiRreDtYumo2q8EP2tled0
uos/2pGeNghDjhxotLFOcvBJ4c0pY29iqVPoIiBbxLyxJegE3YhOgD3qSFP50KHXoUiT4G+MHl8w
tdTbrpDmsWxk9F8a8rZFAmKAEKXdzmmocvaQCNeav9Q4olAYFO2z9gHooI6K8B4Ny1ndUEHgCLxj
gg4ek1UOgkW8Hk6sVyt/YxdYZPGSuPFxk1BzukbUDi/FSEy+v1thSUHSjGx1Le/y7QAdj6GbXyW0
aM8iACv87FA1PhsYagJdSUP46VCIWeFzZhOf+pkh8n3+gDxskneF7xejEQLtNGTB2UsSqevFCoPA
jIw8SotzQfNU3Zz68WtinabIkf1I4yddchmGR8qnkIHCROVwllALEzniPU0be/5f/fjdIzkRi1Ba
SiC54MvmRVzdRn96Io/TYciT4Sup34Li0shnlm89+QnpjpDjt3C+sesr4WOsqY7mxgS+IPEVTpKa
vgU2oEXrN7BwBIuitd9QwgZbt2OHg8uWwlXCJd5wJHC3Vj0O/eHbqHtP/CwArOjXFGDL7izmesL6
cOgITqgLjgViXgrZSbS7Beq1gdJUOJn7Vxi2ej5g9kMBK22+gCsNJgLexEGnQXCgCFDUasG8hDKa
s6VNW6KN4HUtNSel5ES/6jZZaZRo5+2n7fV4yhf8jGveRAXwOTRe4eJlmuNLBs3sRAdkNckEeT/8
cZdTVKkd2+nsMys2H7J8kaVzzvKX0xaQ7joPBbNz7l2a8sqr2m38WXOLatsC8cDmLuJ63fBbwn8I
rGlJmh4saYbbCHcTjSCW+qdm95q81Ucl3VBGWXzO43RL2ozj8kWjhBD5MpQDcAdF9VV1orxRh3Yq
aBlBcq/SJaPJzCEzlZV3cT7q2VrsdiHhkB6WnWhfxhdL99JpbRUELFdM8vVeqrZVtlaTDZ4VBqGK
0EUinnPUFrx3ygj8826ZBPXeLSSrSaK6fvSm2Y8u0hYWkOQlsJepB40YuBBEYoZCdzYmzwSVijeu
qmibihfrQ4lOZFUtq9nrcJa50aonpMQ+BMqXFP606j2yWG8I/n1KGOWomABRsJEREZYAchAHQHvV
I0TAwxERUF7zJPi2A8LwDGdVrLsSPmvV5GfKbwnwA+MWHAZ2CfGUocUC81imJW/JtgApKfdSeqj7
tZWtEhjkpP5hC+SJjx0e9+gbl1gYEo1wVgxEcDQVMpoUN9tYU5FFHS3wh8yY7WGddXTSDjeTE64G
/X2AYCItNn6Jx0M73gpzk5kHkCN4JsJUeaJmZ4sZh2K5eWWq15h/PhOVb3aRGyWbRGdjj8kM2HSz
O66mJT8LevtmybfN52lvR2crfZVA2eOuxfFPbhUrBtGvYhBO/iWvIF6bUjBgBvhJdU07o90DnIfz
AT5WWsFKYyvhKxixpNniqc9ZgHpGlzbGAuoGZBoaexzsmoFr6hNfGUbcXZehppOANeyBbg70iatR
Ad2e/0iGh/uPnFvN61W3JhsO8gi6zaITP2K86jfx+Ntc6TVkSNddtm3CiGNH6DmScUmxz2RNQIi8
zNVuhl1hG4NiQmd1n+mtBhO1gPSV7MjEgNVwHeUWTwMiVgiugfVyCRcTHxTp6Vdfk/mYSpNVp1ta
vrpoG8A2RDRvCRNfGf7rN0KewBY5gw5hwlzIyn7i8Z2McaNX+qLvfwgAYWLmcMV6w4vbb8xtb6wr
5pOFuZ5oEbo7ExsAMSDRdoJ9VR4p8xm0tcbmMTMldgCs0jlUNa7BVZgdMI1p6mvCMjTftP6HbPS1
QVC7QIrT/QgQMaDB1CKk7RXbfQPEzPePyC5MnrUG6uYcJ7pcA5raIvxaY/9O3CiV2yiYRuE2WxTR
Nymy4KyknHnO0oz3DUMEFJ3YK8qZ+YeBJCX3sYfPptum2WXFxak/xMBV/nDEtdEjtliybXa/nFde
wPCjxykMrTEORE+WrCMw5UGMsKzCCMGrx3qHmkhuno34Uqz1V5SsuYdQdC0NY4uEp8XnNu4any4C
htnav8QSpMWCHhssPF+6/4tAAhclQS7dCSW4uMAFZO1+WbAkchUv/iFozaE2v2pC+Cv1oSWQ41vo
rqG/8Rh06Xp65t29yU4y0tShuMVor1I0/A0HJ8QUaUPgPa7vheGBuA+g1psgjmyijqjeGrVLQdcc
AXjsXaivvlSS0FNXJaGBZdY+VF21bhIuR0azqFwhf5ERQji+hm4JpFscc81rpUKrgXIK/7PHy6wY
G8f+ieRdmF/99jnBtovEf/GeODbKIFYkMmTTb/oEIX+RG9/pa1hNfI8r0IppgX5AozSzXBrRJXex
y84eJR0USqoZzJo4TmcQoLYRwhA29ql9RjAepBDOO0F4F/5byQMhTainSnhVfndeG1R0yxHUBw4h
7HbExVcFX5VHuZ1uXUbUPQY/0/DSoR9x3nhhGxpT/E2l3aLyBZQKG5AlcYClWFEv+fiicvSF7aut
f35OQNWhq+tv2LHdQPvrVgOoLG3w2ilYfFcsqU0IET00LgxSYXjNNQ2FFllWQP90yNHXoHu2SEnM
kQ8U8bnDr5PSmlT639D4c3+psyO1yGnzl+c/nU/YaYncvvuyHTLq1zrzm9LobktYjhdsNd6K9wjJ
PebQXwUSqqQ1wLJBV3gdeLykD86ciuadbkPfGtWZVfsbD7uhOLFUagdmBe7WH436UkpMxO2376vz
KN8F+x9t5CqAZQA1HK4QmLJTuWSK0gWWLYcakaGxSzhJdP77JQ8V75AQawAyEcm56cwPI/jMIAbp
e+F3BFDA/QuFQnTjsyIsX0Spp9pS6neceYQfUaIMxn0W2gYi4bi83hyFZqElq3gPkcetMveYkvj7
eSNW2ZoiTHUVsUyAlUZUWUXCUAHIqIHnbBhOAX2Uem84yBz8p638zTn72BoNx2IOjqjQQFwy97vV
1+Om3Qz0AM+HBK/1kJ76UAwgeYQq8qOptom0TjiSTA+jOGt/dRdp+dlVsC5SDsBpI9mC93lHFVCV
pwqPYNV/ArhRINhE7wBqQ8y+qa8QU/E22yXc17AWh3xMU4eQ3WsEP2sA5fk2nzwpv+TztqVThe9Q
/U1bn380QZOYiza/RPKespaF+RDt8X27Z2qLrnWheGFNAza95DUS/oCYpmG+8qGN8aFacptOG4Ha
+N2bTMGnSj6ZirK72YSNp4XYmSATAuyCKJy4hQLr4NDfwMIQvSdIdIe7OcHteawBTc/y5KNbhLAT
Tr8Tl/KMjEuqX2iOmFjFfPYyr582NVIa9aopa7NDNsX0wdQlZj/U5cNSCg7QoeLUR+9aZ5RSgQH1
t3LeW8mhkVnuGA6nU18e0a94wMoy7C5wk5R+kTCBa+tdVH/ZKxxZplEiAbyjHQb4V7EJpd2H+acS
wppuW3stwzfO5G573HsKrvF8EyMBt/A407DsagSwL2d3KI90nTTxcuQR4+rD3GRYf8IlIZ0SlZ+f
baOBB88j9DkhlJ19SdWv0L7ySI7qlsyGtQ01ppPxQX8XKMa7tSSyYyAHHV8v5GhyFecpF1ePWGH4
C8utyjHFotd7Ek+SvDgqkMMN3Eyp/UjOp12/UbXM7lfwf8k3rRK5RvspsjSBj0M2XqP47VYEffic
9wQuCYR27QMjYgvofZvj3caq9o3/cg27yHoyLbnXuoPQxXXZWkPe0Ef1saHWFlmEsqAYkhilp4Ds
u/jF5G/1e9TjN45+UenbLgvw6QHsE6OCYCDkW0grXKb2q4QaUho9+QlmywWBy0+yg2ITfM3It4Zx
pvQRbxDSHluo637gGDmDLWNr8ifmQIbyWKIU4JK1Xh3EXOGaNMo63cfRb+BcVWVafJJOQW2FszFF
qNzR/2a/6L4Dmag2xl6bvwMwb+asw05PTjUwKkXpBSYt2u62NUMeE+OQyJ6IWsC0B8j9D/YDS2HX
arsdK9yCQAKxrDYoSZ3ypSl+SaBSL0W1GiAveRaUpUkLzHw00Po3HzWqTfXNctnx0hsoRu2jO/rM
jlPxmXvhytAg9BMPa+aYXA0E5P63Q2j1ABkKJ4bLg1P715a2jMoqX1OcIlSRbLZjCFGJtZ75LNnH
yNsZmJkL7H9jlSFfEKuda54wiZRO5L09T8WrrdUXuz1Ol2SNqlPfNutiDYzCtY/V5cjM4CtY40mL
szd91fO9vZGDQJjEk99NJqmaHDd7ZYAXFkRYsGyHn2H31SrPf+i089oiWiNdZOGjmcMswsNdRZdw
5bjq4BzIteD8upq807lyEpXdHqPGWJ4rBK/MTAwJRnoefWDJGqVj+sJdlAANZYrvhiDAhOcsai0V
gLeEzU1IugZUJ4pxzJ6RwyqP7wIAA+lM7xFqzYm4MtcER2PgYP/esAys7GZPGqsXzbgJfpySxrPH
FO/YlSmvHpRNJZ0EoMR/cmqShhk52wOUckHcYa7TC8fUdGS6wax8ICexzR9Fvi82MiKHdfirRlC/
nDmftrbpfRQ38XfUnaT8FYyjMlbT5xR9GIyp1aMYXwc2YMFUC11nNHwi1eC40RCnAeZX74ruu1Q+
iGTmvnJ1z3Z+/u3+IPIJgbhLIlNMKCwePhTqDFVg381yXvVwKNjIISpeJ15+6ZrIV6k8TsmGAc9E
oEbzy0Mynmo2Qq1Pi9D2aUn4iY2nlBV3Z6AOBYpwJS37WnDMg/QnJsMs+pHbc/PLsAulRhc839pr
DxAlDXe6fhazcUMzrBOkYu786KSpZ7nfR9mDeBPUNONaD0+qSfcWpIrP7hZdYA+4B9KWgI/zoD0E
edKQsBgydpuWR6oGg1G2xaTs2smRiu8/VNLtI1gZaPWRZehHKgEWFdROwOtXIxqiChSeF3iXFU8I
7Gb7s5Ff2GYs+gnk9QDihCaw9MjJCHAMkf42hT+qIjTh+GveCeNz8q0Yfsb8KkRgyI36fjeFVxN1
cit9OtM+reRFm71GBhFGmNNe+/lNYrzXm8nTwWoq69D07420M+Obk57S2QAa5c0bbsCLOASghDe6
tBJHACOjA2tTV+vxq0iwcO2aEUiCcr8/abiMzbuGuk8/V8klmLn5NmW/igvGkkM6LeGGCA8lzX1y
cwRxHRTSUqN8FACjOUQDchuffLnzLDPhHiz71pn3KPyL4rcBKqFD3gV8ySNSG7BgrLg6/zu4Zfpn
MFkueYX4xYPqp2+XMPYcGJ8NAsUu43SuLrNE9DMldVdTu0gyLbCaayGOF4rbtLmbTOdheBKcnFiG
nOS1QdGYaNdAoaVoY02raslFAkt+TyBW2KiJ88NOeUm1ezsxRCRfUf+TdKjLL7AAaJ1Y20bMb0at
wA7/mdKmb/YKomdw3spVk61TPMSaLjc337r/fIym4flL4ArjWUfAzd0vWrYJncUVG+OoHjKu91j6
TMbP4gTLL3K0mb1K81tQSBYYzgztZeXIA+oIddq0ELbFjrCDyNlrQmpBISX028aq6R//qMv3DpNl
8drz1WjK66UM6eSlZheMXWXW7v46wxLPuUK6VLi22DvF9rRumGXaAxBTvaKMDbE2mlYOpyDg6baX
TvBL8MQKertGF40yGUMh5pb2j2T+hc4A0jqv7E5U9EjKF64ZqwPSVhBaCKN8+XQIE6AaY1FhsZ3U
kxRdnQrmnrNAgM0DgvBd21zK5NjQ8VTswhXTKRfAuAbbMJPlhH2u5GoRGAnV73gdBEGOblMgKxpf
iJLg50eZRNC4D1ggZBoun1dzl+lKmOtP2Vx2jQcbrV+qHGX5axoz26S43DNA8F0wvkwFRx5GHUH9
dBUDHdig6okRA6oQRTJVyWJm04uNFG7Aj4z6adcjo8SPwnJrffUmzK/1rbWQ1Aut3ILhxVBRAeXZ
Bo6wOTxxezlgzCFKGpC3SEMVs6nMr8n60gAL1IQ4TOnc884Y5RuwK5cjctrKZfatXsVy3cONjPkz
GIge5FCR+B+YJl8jrHCtH2B2m0U/XlqdQX0henb1lV5tlZj2UAwSUYRZofljQ0CKslCqzLPIh5/5
QQw24YYKtPrd1nvSW/bzF7+/gB0cLhR2bTkaeA44QmvWioVxVp0LESZd91PIr339kUu7st2EJFcA
YyLvgx81SWYgsdgkgHjmRz6awQv0gatA83QcDXXJSwWJI9dg74gzalyKkvw2+Rcz/w1qxp3kYEi7
rsK6gqQGbyHVFSwjroAvgnvAPUH7TND064nLIvYIYBmvNNeIHZi2CaJT+A0hhn1+57T7GYGNEsXr
hydBqS6Ms6JtEWwH2ipMXXuNKRxk3T//U1jMl4ixlKAZG3waMZKsPRrwHf8FKpUGE9TVJrSTVYSu
zREd5+2SEh+3JiJsQJxu2QAn5JvNtrFLZ9TeNfoTVeFY/ujbbsVO6ZGJU/MbN0TA/RsDHGoTqVOG
OA7MeyxTB8TXngywmDlK87Ov3cLpHGRPw3HjeZdIEsMyh5MLWY2M1A2XNUl4C8wR6o7a4UmQHJ4p
D4vf75punaEhhUSmdNYFW+xol8WxkFzb6QYyVoCohta10+7R4rdn+sdFjWwI3GhVbcLtSO1M+Vr5
+8Q5odTkoycPB+NvMvYCaBBS7tmn3Sr9sMKXSP9u1ZcZ2Z7uAhZE7cZMV+p3ymbnIWTJsLt4JgEg
tdgx3RJlKHGr2kHr13QuoBOnwpcYr1o7oPZHI499p7Wgy7hutWidsjRFAK8NklosJxBGedCuVWXG
NIjmlWN8V5VvfBWhw63N+VKPLu1gXjEB54xvFQogvmjohyVEEwMMqyCQ/wDQp3Q3h1t0qM+Dh+Ak
9BILss8boPHwZrFLQQ5sgnXf/w7la8T6YZtumb3EFvJw44o4Ge+vF7PxBuJ8Yqqu5YVesCsvWbNJ
mwDEAmlDZMjgPsDLas9R/0ggjvpWWw7Viz29k0dbyRGJLL9ZuM+ZtJak+hc/U1shzONpzUEUGLHl
BHhg8U7YSqUWqzasN+L5sllFo7LY2va85VnzOvWkFlcoEQh/Bq2t/UBZIQ40v+KTvQ+sTep8Lgn5
CAU3E5a4icuPpD+L89VH+Ueco/sroafQ00+fcNWYMylE+dEc+fRAeVHxHej2M2CEKA9GBNW6o1ZC
Bfeo7ftlalmLXrlpVDgE480qtpp9xZhQY3UIdLIWb/kI7wcJYt2R4JIuxtEf74hMIpLtY2q5uvBw
e6lD0qPA/53lv08uJ9AaMQkBtuAxqEnqEz5A2GeuPmAO+AKBC+rcutVRXc8ra7pIKxlH1zKzHmr6
Bztvxu/ECZBwjBz4avebqDhIKQoqSl/pb2MA9Lk+ykxZTk21CidmBOSUpfzq+z/hlK96PISIK3Xp
R3f+ouI1IBKBm5/PVYtXBL8tJm1H/yiPE2fmcE/YUDETz8qbmBq16Emq+QIu5AdtWVGzgkRuMt5q
mGwh6ErHE+BFh0Ck/SnmNeoc8UW0FU49XSVEh3QYWnjJH158Sz6GbB4KBz1Xf5xwXic5jn2im3JU
yymm6XlfcAaGnCxwrfWS6Bcxg+XJZjhzwmBqogbqQakUeq/FZ4hyjUvUK7m9SQAD7Lc9hxO+sh2v
lzJOgNTdjsLaXdP4ChYfPBRUu8lIKmCB8YGNRn3R/R1vufTJ0xYynDvjTwru4gB4hQC5dtl8+zOw
dkO8EG99SM6SsI0QqlWzhyAZfdCChwZgM5anGSSgb61FMLyj4JZcLiOoR2FYgTIeNoI4aKOv1hIO
Uzt7awKRT+QAZWCN4VVvZiGbhzpEGIcdcm36+bq3rnpOuiH+NGpKvgl6Q20jCEvzOiYfoyBLOGsF
fFvjj0kPE99iMX7yrPPqAnaYe5gaE1av5gpPQ3G5ahXcxWf+FVhgeu0flxUPUbRs4onRXnWp3XMT
zJvTCNbBhKo2H+Z0mtfBtlHfpWW0no2jADKqdO2vuXXh94RISCHTp0ORQTkveR4IW7i6bPseiR+C
uz4nCg7M1F/59VOVYFk0NJck7tQYty5dgM7F/ktaAhq0vwDIMXmz4gtfmkegn89lgfDDXrzW/ql3
fe6BT934ArZfqGCPkGsekmUaykiT8hRlXkYDPw7fH/mH+Ps24tAIkZZCZDFstNov/wnPHV4weE/N
2tnRfjSAKgdQMfU5aZdMouiCGrzBbNaDWiGN2zch8pwLsKHHXuwqNkdpiDrRS1xzTrdaiXKeh6O3
84XJ5K1Xr/pnb34LZ7UZveeY/fhkZDj9VJwUvJ5vpcPNXiASYjUD4yDFlZ/UAehtrj16oqLYi5Og
tkhCWhLo7NrTlwjeLxNs8dYzr+kvaVAs6V90RDnGJdZPUnYo5T+reNFEnBF0Z/CRVD9jHZApw7Mb
7pvs0rDXs3ySUFLtjOQlz3D/rid6n9c1AHUks47yOWZo0RNeYaAc3vfXqjxW1bUzvm3+YJLrtzMK
glQRoFfNLtIiXGACXjhupzFkcTvyVwjXFPW7TooleJ9v/XWQ3ufwRpBPjFC53fv9NdUEuEqebDiT
TwB7WBHwgKwn2M47q8MQxA3QhBpruwp9lHgD/FgFJxCfJGp8ZSw9QZMuLavioJzWtixtRN6XgSLf
5LjgV6CnyzMGh72C2Z6UqxGOv2WYlxmuCvebmHcOPo5pEsTE+wMLNqG1RdBVpYsOCpEbz6XyD3kd
REv3sHxy0xHs5am1FEqu2cmXyGprHzQvUthF3kiFM+oPX3l02q6oLxD1ennDMWM5jyS1+Pul1RSz
ePThQpNdB+6zXQVsl37eYz6bXBuCyR/ecRMCHIPIPdlkSbMCYWRiPOMfrrA58zMHmJsjaGBVfTFM
6Z/G25iB5E40sboFJF2i9gvnoHVUzrKxsAaZ1V5sQv6MVWhX0ksHZ+xOxtFE2gbH06ibMj4k8taQ
ViT9ym+zsSGv17TZfpGG8kzq89NCCppu8i1uDvVA8KBYjjAZT0SlIO5sw5XVt1snuulkitstTPqG
QjiepijANQvXvRzEzyJz5DPc2T0IKKp4Ctow93q9/WDdE9aDgm9ZzMN0/y5G6SGVm4QGgip4aaQ7
8VPDm+2fcGgOERGZkzs46L2deOGYaP3VcqlRZoF2d2mBBAHx+wbjF5YHTw62evXZSTSOvgCH58Wl
R8sRAJQbSAUVmFggg+XQHn0LYflpSD9Vm4mT+M8GzAa7plBVWQy29fTLbMrXyL4LsWt+ljkLl3aU
DH6Jhqu9j4BYKtx+N5/vI32GMUoZkNh+1VmHtP8rq7uK2oN8LJ4tsj7pj7pweRPShHqdYEdGLVhY
0yuQfEj0jXkzKh++fbxBzGmEl2xUv3Qzvn0iKHSbduoCxyjFCA9j8TXkFNIDiFQ/NX/S1L9a0118
HbX5NkTHEh4mWTv1Wlexme3y6ZAA+mpCfwrXaMo25XUsYoT9xj0XYvFek5wkcUdhjEQOmEcr7Z28
CXGc0kwE5+yQ40J0NjjyGw1qdnHqfJjOAE88udYVZrlyS6ZpqXxFGmOFs5fkz7r/7jTQR5rzdArj
RKRTCWFQWkhIUUQG4bdNnhjXJNKUeyqu45bW6JuvHqv87iMk8An8EpRswFU7sFfkS0IC0doZ5i9A
a1DeADJ0bvp0qTknUmCRbYmsR2Mhf0/2J5skFRfnzAfw+zanj1j9NOTWM+p3DeaAgBxgyenQOxFJ
BQBBiFcF7BmUf+I7jaR3sifdEZsHwUOYqLccz3wRLYW2wJ84KjKWeWOjRyvKZP30w5Y+SufP1Pec
CoX07qOrsEp5MeXvfDISzcgdS1zaX4r4ZJZ88y0bTUImyTpZxquYIAYoGQ3tPMqcKKAkcmsZX0X7
qTO7lOFtlgAciMPxALjAxSVEiR3pqvNNYdPQJsDNGO1jTMnygX8lwEAxesSeicHW3tVY473NF5pH
opQVgsN4lr1Rmi297Q24jDWfil5jiaFDov6JMpTjKDqYH1L62xGcpe0eloHknxzQMZZ6BCMx5TP8
I+Y1tb8LGRMHfKRzoB219sUy/iIYh7C9QrL4AbFgSAntSzQcQv8aNK9Y0QC8l3Smu2Yp8fey2fkP
Mu+EIgVkEWKCqyApPv3+GJpHrbvUAEHZT0Km6bRpasbK1va0RtQr/toekaX+DwJNN2XdjKMSZQ4h
P7GABJA7G2f0kmLj7RsVGxXmvhxpJlUjw0UlOquSnlqjLWrrYzQe81xvDVNDUjkvcxt9SPpChDeG
AFGDkVX411HysVGgCc+NWxOqGA6aQ1qDVZNvXxKRE/IyJDPF9s0vLQuO8aLWL7L/6vxNq8mDY2GI
bBcwS4OA/xx/z6xe4yDj2FjceiJhvwA4ql1MUWHnGPADRxGDEeFpgFgT8WHGT696prbDJRGzSy90
8wBRLfkfQr1u9W/afFONd+Hnmzmx1PYba5ZY2NmH4+wphV/h9DZMWLX2EqJtXg4eShV1cGPTocZR
nWO9d+5RgzPpOI5Xa4rdbBjcV9i66K9BI9q8pdE1ryNyMz71jLCnRcmIfScuHDEIpr4N8db+H2pG
0kmJVzQhzaaXvL3L9RNggTlsNWuAYesBiX0hf9Au4k6vxr61rxVXtIZqDw8iynUuZunc3lT5PWx+
7ISS+SUa3cMwrKNeIIfB0vSk+h46V/4UmWiLSl8gNqHgAihpQmx2JXvbs3GW+AO0ec3VtFXU3UBi
ORpdUrGwa3CfuQp39ScZ2+FJHk6UMLPI85y0NQKJlT18NHg2uajEvQxagERrJeeHNCV3l/OMgM/g
R7VGwHOMebwbo3klSDBYXHQEsNJeeycpqPYxe33J1HCXp7Lk3QFYl76t9mN2XkFPW7gWmw1snE81
GAvNVuZbml0HgMShxtYxv07VVpo2vfqSYWaL64VBYUHjzSS83piZvOaBzovATcK8irWzFCqPWblN
mCqB2dXWcRW19xzI/tyAFj7a6h5zs558l+qXxTJRIX3kb83JHsPmrxJhEy+JIJTjQ9ZsUTL15T6W
ToRjL2rMtMqmSNGqc1oa1DEgBhTfuxY5rqavqEDy80fTOYvJCTYWKJYQ/LY+X5VEz8pKjF0FkQPC
a46YQXoXmBVuh4UN9aD7J/FJBOojs/bFTMAkrP90LKLaa4ZHY5K/yehlObT1Hfh6p/CC9wGtco1S
LUbr3cJL2BIRdslSQ24hlScpWXZUKKFuIaOdHtfHK9R1fp280lWSbVWec5Vl6yx+gTh6p7MPLRhE
r/IKJUZ4MMwGRwbCFmv8HjcR8BHLPNLYC3Cym5DUWEmXBs8G6niF0PG5XIY2/MKCtmt6l1PYnAsY
nBZwZzs8INknLeWO3rhy9sj0W0ZmrEF6VKB/581JK++z/gyRsKlo4rpXBiq0INIHcW/R4DEIRe1K
5wWvjq0nu9IMQEJRgka0JjW3pISpOH2At5TfUru1+PrjZQ6a7GNEStIXBQC3KXd2d4G5eiVqd2EY
X418zPETt7Qvc14FH1P1pqJ1FHetysOYayhsDaTrQNU93DraBJRxHKYVUu+43FrF2UATHq0ppmBo
gGQmFhD2JvyPpPPajRzJgugXEaA3ryrD8t5IeiFUMvTe8+vnZA+wDczsbs+oq8jMayJObKN03iTX
VGZWO/ty7Ag4ESf5WFF60717n060l3hzGduitZuDOwjKja5fhXBFDt/FZ+v0mI+qWxN+OSn+QEZ2
FdiZOURXbvbPsXgp1qYFfJO8KnU1jOswvI/9M63fpew3al6ZwS3EvmGs1ha3U+QhdziipsJ9tG3K
Z858mjyGf92iokLs3vcl3GLqY+72vDxBPvSrHxtPa9bcJmZJNO/Eb7HAefnKMS+3hj4ynf2M9Y8O
bZPcvuR8y8CBCzwLPyrT23dIRYKNzDw+Iood80cc/5b2YgoxkS4t4IjqKhDd/6nOj1J/t41FbgMc
yM9JurLfaFaKY6z/tbI5s7ESfpvI++7WwljA8xPLXy/46YczYs9JfKTWpnNuJcYWEh+YrnzxnJUl
kmTL9UL6Rj6GeiOGQwY6CRI7aLK0YImeYhRPO6qB8hmhLB+TQ51tzEJsvLvxKV5ErB8jc0wMzAo0
KjoQAqoD6xXxQEjKo2TT2uk/fDOTfGhR1Pg2qj0Vj8RSKcUNtlXzvZa60XSUtUchXTW8DTH1MXIM
tktLBTiisUh3hvGeZx/JtLe0PYbCKn5POcIK+4zqBvaqS8Wgq65pITA6dc1qGE6FhXLBWcbFnQiE
DCUEbXkNc/t/KxYLEg77NNmI+X/D8aQbS5H4EpM+smibT5vkWnBRQgaJkrQ1l4ileoJLQDpJR7wH
I1ZnKibScZVr1QMe+qgrHjuhExW7SI6vxWTQrtBG1FFDDv3PYL7IhJ3HDN8W+SJtT0NORMp2MFfC
yRd9ariPcfuC0vVcIU6Og/1AnlnnOh2LRigaKIsL/9QggaL6+bbe462vbYWjX2m4N4Tubm3LK19d
9fpbVrma/CIew2lOISRsVDsAdpeyTQLJPWevgrD8rUL/wqg8Ule/1PoNJiVxSLPHs7rf3L/C3Wfk
FspscLgbwvxqWwhS2VYQDviw6nXEiM1fZurFMo44NZJXDoJEZiLOAKr0/002Hft/3QFzSPkI4xad
5mNUXUOlSKFnWLbVZ4r8Fiz3cGBR26kbEgjYcKwR6CJlYO80KyhN7yT+zPRypWkUItuh/aWEQ0jK
ZJcfNswuSYTst2dgcScsS0RavZl+uGTWBCPjEKbfXA9BerMg/xDfSMET9zu2rWiqIua9ikvmXnDz
5X3BQ2yyHLYGXJofI9MMC8a1Up0RT6XyKpMFTlWKd86SJqax9haIxqizacWnme7/Vd1B/MMhQiDX
5nP6dz0dxQwsyj4ssheEp2kCzmtge0s/jJ5JFJZrLJ/TPm0uWXHzDABX300lAFaHApG6ydSu1mHv
vOzipCGtljYW+UHBgaFmGq9x2AQhdLFjo++oldKaQwhjEi7ewpW/ZAKCkG84gvgA/IdYCCaAN2gA
yfBTeFubSpxAhoopksy107D0GeB6sJ2msstQqeyrECKRmInw+qNVxEfL57mczOMAXgjlaWGu825n
BYDe7g5VAZSBgirOUbkKWPZrpDWvMPeo/YYBf4F+r2U2pjM4E+1MMuhuSDB0nOOOTOZT/QQl5qUv
8UCXJHokGoOtBbREOzm1NZS4IGPE7wraoMM4TbBYqxGTSL3zS8YQJ80kPPnFSz8LMCux6+aAbBCH
aspn1WIKcNv2z8dkTbHkzKcGxTJKB1y3Ypua+VeNTydwToOyHpf60vGxy+doh5qFbz1+v2X+/3SG
Sf+jC61GZS+q/sdjB4ZKct6hnOvlbe9soE9HJDmliKqdn976Ez+DCdPCK/1ZXZ/rnDHjwqNEvJVz
NI/5t+g7W6Bh3S1iVimpX3CU5WKHPx0WkTrCynF45TR31M+DdJ+AOVvaY0w2vn9Go2jLe00TTmpG
Iv42FCkXru5vmNsNyr1pH4nzrB3Ep9dcPvjeugj3FsPDWQVCbo2C7a3Jf2Ku76m+lPpC136t7C/T
wDOQ2bNsms+ovDvJS3Vu8luw8NsziQ2zcanN4vxDZqsgdI4mugZryKi2ckyrz7bda8Brwq0V0ZYu
cdd52b1jNqBU5r/HiPhxNt3SzLdOmoERY90HQDXniJbngF84ZbGyTP6iZSbFzD9oNjo1gda4xjcr
V5g1aAyhAQnDuLngRbC+GQExzUWVQ16AubfsW51ekv47HE+5+tOH6rqpL02lsVIGB0QIj259Jf1u
yg41m9qEW29iRVAoN/lqon9I1/+uTjZj/lWQr1LzaaA3HFaApHmkD0DOtOpq57uO9qFyiiXAGyBZ
jJFFn6K23zqGjfEp2C9N79bdsUnOMiCwfCczAmWYZc8NrB+Rz0yPs9LLBHzZoPjipUxd7uuoO3Tj
bqrR2yYQjnmlmJvJYLAOHAEmNRjCivASGH8cCjBTLH1FhI3n/3IaIKj7nRBpDAx1KVQ87JD6b0fN
PDE97Fk8xuoHtAGDNWRdU9n12zjetNMac8Es/EtqRETPzmOl9T3Ua4VlHT74flEgz9OfCf9g/TSG
LyndqhwWPYjB4doxQSllqllQCzqyWyf7kbxTYSzrCTkSy6+d8LqqmHbKdSdxX1uc2Yd/MirpxvRo
lpWwN5dtslX9tS09VIOcGBerxjrG9WWg5mh5gZIzkD+tRTEvoLTnKTzmjIBpEgTDA5+pcAL0MrC+
HTla2S4cgYq6yCMXECey7tljda8zMk93oOKqYm+R+vsGkxAtAniY4qbWF7b+BZZzC735PEqX3KHo
pJr+METHkftFbgnIoXZkUQ3t7r2lYszLW12/j9Tz9cWqLg6XqKauYAemDOliNDpiUFVKF0O9kw9k
tYcwqGbp8NHpHFjTN2t+Ae1uUMsgz7e7GifcBnq7uWb83XcfJCzMcClkjPoYTOAOpCXUyrNz9Ub8
BasIgfDQnS3vz9b3E/rookfcx4klB8NbUBzVelloiBOou1Z6tHXakzPsYGuOLN7htzPNjLtn7HPe
1QebRl4lY6ILjybT+iJrkA89NW0t5ZuUbFgc2FPlqot0ge1ZaBb8g4TWIRKiAvqLeJlmLnR04ZvR
hqfFmDUGQTFDEpMzdYZ13G8nc0V2q5mdlHIfIdWSTiYdXIHY/GEYn8p4SaV15mwN+F01A1KlXkpB
CQ3KBrCB5g9LYHPgyp5l5qfCKWB5H2JfBq4XdaqVvYf9EUjHm5bup3ITYypJ0O7Qei967Wx//fsA
xyuW2gX5f5G3l51r331BeuGKkbw90upMQd6HlDlzRcukx1fhZ454cWSsnLX3VJyvEKlLDRaZV4KT
sV9aBh69rR/8COJcBRkg32R4IB3t3a9lFz23s6kblFGwzx1rViza9BjUl6IWbiFz02LlGNWn7n3X
9i+ymXmDINBC7i1OFb05sgaxicSm6raX0KvA2GoD03QcywpARFKYPBTHm0FjUX5peGHMXWo/iueQ
QE+1cAzRX8gg9vi2A1g6AXkkLQIWj8dy0KFlYDjJ+FtrZw+bYPjp7ZLpNA4aelYsZixVKpicwkKd
bmv7MA3Iw+dUpTFPleei/cGVxL9bo0JguxGqV1/Z6jTctnEyCbcSej6EMtBx+XnzAKwBwU6zztwo
5iZl4JAxHmuZmxU9+WTgCM2lTyYtbjd7J47R2lkoS9Yz7834jFoCWjfycIMVmUgg7Q3WShprgGnk
eNxTv6TM39D6JxXI+jOLhhnni2ztCtIe5iiPO+vDE406BCjWTwsHGrIMV3arXdTwkeEPsrDdsWUM
T1D7xvBQtMvafqChQXbP64il1RkvSniDLu0wN1UD71CoXyKshROopVSBJdAyLAX+lA5nqSV2+4Fe
dR4wZwYzFW+RlYbmqZ4FSyzjBgZzYzZ6K7+ZM6kLls3K1g8BbfdKtxdRfKRmT0FutIiNZZQw4pbo
oGs6eOi4IvQWeCIOV8TRhh0gEQb7+MHSTAtBOlCN2U9k6NxRbXLSjWeS8ypZyIHjY5LcEFLA9FVB
gHpACaxdIBYXMWt4qFQUycCE/+mFAl7p+NA2SyZWdHlpgplg6XuPQQPKexjbFRioGEVTX62svZ7v
rfmd/tB+mxY5AEZ2JZhliM9xu5hZ8Aaohkaxnm+64GYjeZecee+RqvSJyDCaMZAMz6KXR1OmMphV
D5XBqPzRIH3wVyztimEnqnycqBJvG288D+fUbUR+NRGJ9VKDqQc/zbBWj0+iAuE6yj3i7FNCCLgg
bEElcu5JuhTuv+LS5+yK1twar18+icm5MRni1QGZDdf2H7APuS5QWxaRFvKZXAapvQiGE7wFrKy+
Yc8yLP4kYmOP1BcmN6MhQq7Z0W3tN1rJJdw8mmeeyc4hdm7VxWdWJk8NPjjNMyJGeBG+8cx5Q4Lp
O44I1hM+ByifuOG8eT7sx2CTVHTPYiQLSak71hbiB1cbACPBDiGqBvQ83nrc1Urr8seGSNOnzzHa
28kWCboH5sBe2QidzAvOkVndsHHb+WjkIYKn2iYEQGwQUnlgkcE8XlYPUc2kl51IDtIjKyAp8wdg
Qpyg8u8p7sd5gxxGjCeRqPSxO6XvGcA7p96G40YYkJVyIczMqr0t6nOobThkCgdxJwgbHtfqXuPP
1bcpRbpMfGVJu7BxLPo01AMjnRWrfY4qtTuTxVGMl7yNZpPPLlKAKVhGSAbnBaL5/6XRCiUR394A
YRSQerGQHriUu8qdbpAifVSm2XCtdHAl/j5sXoPjdsIxy/7Rf2XpUimOZrohHAaLJH5TJOq3qZiL
wYuXziVqfHUfJ8+epSagAlVxFXIzafboFQ1QVELMPyq31ngXXqzoM0f1bU9n0c1Z4UGaRzOl2/vI
rHxCQR5+uZ6Ule3dh0fG0FU6St61KreWs5MNN4qwOQPHbEYEF5dEqLkDZjDR8wFYgM3/oH2Hzslk
0RxbH5EbuJAOp/CnlDjacnM2SH8JTL98VbbgHBEG1wXuPeeSyVu9JzuQLg7c7kEe1448l4FCjELr
p+zb5rXnY2ioS+vqBPYwH88lWT6DfoySvYzEVj8hfknK5o1JgLh+I23Ny1uWZNdT7tCuWcw4a6oh
Jwx4WvuF8FXm9VdK7KBK0c+pCQ4tR2DAtLekMPRzt6GBFfpJ6Vgj9JCu4g9IfjkcFXe0nz5RpiHW
SzVFwgIVMV4hQG8rtI3jyoiXkvrQGQUQgiIGL+XOQkpGI2ThcwzW5Mm9NTSBKM+6kLuse+oBRHjv
GOWuBsd1cLBAYNtTkLsBGGSe2CXcUPbRnEPKy59SHM9sDlEGkwJcICZJ3OcpdspwdFmNcZUywXHb
cEVusFadsTcPdPR29YLDJ5Tw9nUStUrHmtS4CB3z4HyLFrtfl/A76k+97RcZds0Xb4l37tptl+4V
7S5sw0xs/XhrDhtVB/88J3dlan718r01Xz5qhxyxrVJDYGb0YZTLUV8Y5vvIMhX0XaC6om0LjYtw
L+nlXPL3lXNgve3WKI9Z64ApEHWyYp975Z3hvYU2wIfGxxKYI7R85Mayz37L/k5BlFypdKMG7qnQ
9ZLX3iiX0Hukv1N0fJFE3C/RbWbTb97R1gg56zYivCFbR3xeMnFUjN20dlOks9rBBSazrN4ApoII
ySQit08TlzZrQKI2uwfdMTM7Mz3CGokBaKLZkbMjGSXLhId0qC+yt4fuJzRdMNaoo/ltIeKVJRNY
sjh41PgqRCmnqbxie0GHYgxdYJYxULSzUn5m0kfj3HAwGwwe1GsWfNRAW80bOoNW3MAhznL00Rvd
JuXhLsfrVowGTNS0zTkpNxnSGbDFOlX1+MprRKjOnP2S/9uTt2KBckTPI6ThIOIoeiz+J2JGh4gj
hx01FC324/C0/PAg6g05frHwh/2BarVfM+RfkPEwMtNqd6nmlkyYVYrO7zrY6AVSWbRdyYrtj2Ps
gUu+NeVG+BXZXouJNi2+ea5AcCgR0GLtoVXrphXcZCNZdik/EBkjf9Xchj6rrhP/yxT4EX9Psc5/
ILYbLfmR6wIwZ89W9p4pAqvJIsC6NSpQ3Zvlq+zQWMZxH/sMkaM8n6l05CYM4d4RAC5UXMt4Tavg
oVqkoQ9PsnZQG163DMrnzgYCwegiMPbCMB3Xn+Ixjxf89rJf0PzARlZzlhggF5kfV0cw7mK4qYUX
AgroYhvt5ADBzakCNAQOkKzEZiHSftXmkvY0OqywES0F63mxC7ODYR0xLhIVe/fZylHPzLqSlkvC
82vRrEC/rsKHpB0aD21iz1r9U0/czGc5FWKEIvAaRIOkI0ViIqfsRpOdC0OvMvvp4CCpO0ZyWngP
jEser0x1U0rXOkdbsTFQukCOtDd2itBHWzBXxq3ImVFH26L7Hal/0+iQdCjBM9pR66uKOaTL9UBM
EGllosPSlK8qzcDIfCRcfRYhWh0LU2hbejhiL/EelVl+qQq7TuKw1+jBWLv0OCOjbWWClCoqPsR5
3vu3yrAPtRT9tVX5SXIJd5Wf6XNDUk7TJFxH1IppJv9punMK0umRygCoKgVIA/N8NUI/Fkjbhou4
KtbEPR8UazXq+aufPnvSJG2+XG0gl8uXDiYs+Sk3n3UKHi3oXJt5TlD62xzGfZSm+4pKMpRbVqrK
Hb34rMXFDyamv9goScGuIi3E/5bF5G5gsiyhX3jTrg9ULlNsIKW+climtB0PXBVzaI5LWusl+v+Z
Gmr7fTC0h05uD5ajuH5hX3o1lVm4tJy/iwJtoBZI6GYwhHbxJRgmV1J0cKOOK8eUm9JwVNlFIsmw
cwcykbXsGnM50GcJ1mbPWVPJzY+tR6warLPliN0OvURC/jnCNwfd2JjmayvELwrkD5l5wNTJLC6l
Cil2hEVnDsAXh0WUQ5OxRjef0LmQPevZSK9AS3p+5RYTG2BWUY364jCWun6lpGQOauOml6V9EmS7
ogsJDptWCTLBFuGD4nNvskUY057sNYeXCumPmi7bQnNbes4SwGuo0xvn8WlK7XvnYPXoTONUTP0+
iArX8AH7oke2EmU+lCI2p6Chm9AaJggfpb0ZbvSUJ4IKK8X3RgvmpO8J7pPBHw4+piBomzsDhoAc
l4vGgikK91GsMfJIOdcOGDYyyognXsa8RmFQ7noeDQoTAHoqmZalG+UWxjOwRKDt4RYvOxuQFuuL
SSG5XoiAKrJoFG5KBc+33e0U/UuSXxNAlUKcPT+KBcDGIoKghqdVs/RkYupRUehcgDGVEktbkI4f
3o8oSxJkKwZ7/eEUBUzLWS1FqA0DgzYJZWBssyg3WPtBbWRvoTM31qODk7wX9FWjQ+dM0MZwkBr0
DwRDTiZ0GtBaDUZng4GqyZp4nNCJNTCf03getXQ4A3hX1upFqs9UsilscGEjd7ZKueF8OWiXStLB
FKSEPQIF8e/R6bAK58Oj2G+LdhHEypuB4YoT2Jfpjek0w2npTdsx+SineskPuiBmc5EYyOsmCt3u
R2+YKTEmiY62tfPCbYbrg2EqlfIcaZJWs1vn/LDwKwyiGw1ugbGyFDLA2FwSW09F+NlNF4ruNH4U
eHxbMshCC5EdswlkaKHUz/0gdWvSHWw+kQSvR0IGwJvHoMyT7QiPnYUQYVzrANz8dFGj7dQZhEip
fGei2HIsio93ElwbohAkGPgW6mpL52NDOy9+uJCGNsk5H7RnR4ZRL+SX/AMLk1Ilog8VkpaEtEEW
YySajD6Sd+weIzVVC29vxH7Ndd3lc7+XFmqI3tYblhkSvAmvgJWtioD1Y814jaYSYXaBRCEcqUpA
A6no2TMFYComyhQIVCcqNR6lCrkWegEIAmgeOj5zPVtpQL0KL97plbJIq5FugwaOweCiNK9VwR4s
/M0BH5vMMFSecEH3Mpp0PrHOzUUEpEMfXfMBcriDL6zGS9jQGdOJKBZjN2SmOckZDlKHAu26BcXO
gmAcUC+jv2r+9PTLxkos6BS1yjyYZaWoWNnfK8mz6kDOalsYXjfI9TWdMEAgSsTsWwqZFDMiV3ou
MSbaRU1paKEDG8Z64YPba76adGsBQBuYd9Xs5mRu7ZyfVQNEosnWqu/kNztqUFZEM8xYuJpy3pSm
QkX72SmvwIclmvIxn3ubFFNayXqhDthCJsIBenWbVO+NiSuMNULfvHrv2Q0HJ7gnzrHQHrm6r8N3
pfwAWmFXdynZ8/BrtJfKQJVi0LAw5keaUKjUgzWYAfqPhpZg4O/zYdnWOlcGEorB2zidx3rqR+/B
APe/LaI1MUEVMxE5eiTcM4XFA4Sf8pzxpaTxaSjZ6Ktfmc3sIVHuRQTeFeYIVot5BEnByzAb5IQS
INvIoYgP8regWrDMNMy9AlFqtIAdj9yi96xA1Bfy3b2m/mSZnylq6GTyFsL84eghupKXAVHlL1Bv
batAtmDmFjCMhZjU4HIMw6+wZmpPJBTRBtlf3yKeNFE7KB81RoMCcIjyq8R/NlOp4jNDBhrRzN3k
9IVLgSuAdMizFB+VCqbXR4iqWpjw1EsYgV3HvKdU+TxWAbOlb+sJR2j51el3c7jxSfR4QVgZg5aL
JQK5wllmbAb57Be3lCBd4EfRlghYxSRHiDeQrTeJR/l6ZDwkB27KZjY+KfGxg6j11qrvskL7Ly0D
FoIJ3xHwC4s+TsOhVtaugZ5t1GZp6M1sNgENVWhQwo+WCRGRCjhiGEhlPgsclQ3bAsN+579C6If1
yfxKOWWGnKrFdjUe+n9S7AStHyZzjRu7tYOl5pvbjH7XsIp5wCjOg2QbJzV7JYiRw6fXCTRg8taw
B1YZKtAUIhgmFJGFNr/8kSQCL18NebmKq7nID6ERsdi4I6s4MqqSYsJUDjoxbLQZ6Yq8N6jRIJbf
rJT+od+TczMioeyX+Qaf45QuYTOLil298zulfFGOJzPa+eFFAq+Hpr3dyrgXcfXo+Tp34Pbdk+pn
Avcqgf1sGVMYyk085GnxWWFL8fmRc2fgl0SyLgQR9uFEyIZMnRK63CidVhHqIHQVKt1TIoPSD1Go
63ctKudad9K9fKkpF0m/S6RLaupL8W5m+lL8D1blk5n9O3rqACe4SdmOFKpA99QMX4XxkVWH1vLh
HxkEbdAe/mqcIPk5zIh6+1ODg04iqXgts/RXtu6q9aqHreodC+Az1jZDCKNoTBd/k6pYjuojjndS
tC75fGt/oYX20tTQRCh/HcNv7wnrDChs5W35LEN7xzSBtR3LmGYrOzuiePDd1/a2wm6ZXktxzYZf
On3fqN2U4iNNEdn+8Wd2xl2uX3lDxuk955rNxu8eIV9afgL6TeIrCsMJLqZ80O2agG7SktW1Ndxr
6oCU9MNa0/c2ixRm/o3Cifghc/1EONsr5yS3zKj2Xnkx2++sXJWDjcGXviXExEdofDZx7bOZKou7
Gli8Mfcsf44jOKj+ajQXUSEoMlrcZY59UzllcTo3g52qXDrj2jBDSeAWXzqTdLONvVT9Q9RdVIr3
cRuV9HIHEtL5vaW97kFbTKeA+YinXjX7oyqUmcGdmsRHDG3sEx2ZXeCx4vSqrmPwnaZfSrpip9nq
lxR9N826MR3VZo0DT1O3MmkhSrT15BFTrVu2z1BG7LhL4pOdbyzvEjB4g2rXe9uKVWV3KMqlXgNf
2LTGRWsRWcr3ybz16BeU7AAFvaJltBWGN/Uxx7DDB+8pzybb1MU+UT7C6SAPV52DoA3vPDIKxwD+
59L5VR1jp0yI2bgxxR9Hoxets1fHWteKbwxNwLCH/p/UPRjLK+M+jFicvhVgESjJfG1nsqzDvMgS
xcdwyOyyz2+FciNeCAHs0YywIOE7nE4SWEixtLiZ9rphGKTvEry+0bJwWFcYO3bbY/uespHvcfzQ
2Qq9K3Vj7HrGkb+o4pPs3ExGsbbBiDLjREeakJyM6m6Zh6CCOXQOym0aoOJfDxOSyBVwPTs4BcgX
iYxwtGNk2HNPpgp3ueRYi1uofgdo+X1/NpMXYIeEbzRv0eWR5TIU1Fqcnt2VIOwi+03ga5Y/Mddf
ug/8cNGiWLADa654D09fdRUalGWJZcn5kqrX6H9N0dO08aZKOyc90R3MXSqQALZxxVmaaz8Fd42N
B2tATVPnaHn6aBGy3cr9L2MgH5pSjzQctJ15chgDcurpQGPWD4HyFQePvHua5r0YWcAsqmyBGcgb
t023U5NPne18dvSDi8E/g5RtBgpqu9e7m8y9En1zONbGXPXxJMxC1lJg9Jpjoe8ZsNRMijEQIjNF
kPCVoqC0vYvDAq32LpFC/QR3Q72q3o/MF5DfeSLK9KK3fKF/BbMyRIx89RoiXTC37UZHWO7z1J7s
Yet7X3q9KRTmY/nn6H83smv0jL+LfT8cIuJiunUUHeEZ08Db/YqMOszVHPDxr3ib2lPd7n11p1bv
9NgyRM8oekrwNymjdO27ax+R7JaoJllrONskZ0O8DtUHz2pSfNfVGlneYJM5mr7lSJAIlsBJQqox
w5NHiNlGAWunnEuckylncQcbEpwtpPaZCec5hR7GKHROWVjY/iyybWZVv+IFE8ODomFWuI+Mbaa4
HG2t/ijIAEC/aKR/FWv8kIxJOsAZShTQOvxkhbIhDNmX1rLJtAtFKqeJ3W/q7gMfRDMx49p4yo7h
oYOrOvLfVWbcVMBvdY9VmF/ToM/bKJ3RUZOpurZbAke1X10EKlDT9Gj7Yvi1si1U9pyolnW2s4vB
YKHYBNFNtGn8sF31okv14bnbjGFFYdShGLUq8jI81Fe7LPnVcCR1jH9DjIVGeOvHd9q7nPInOkXp
maC2zFuWpTA9pD5b7Z0dX/Xkt1VY78sfg/5dGN9l/lci6M9mSk+q4Cbof8x4mGFwFf1hK/2IzMOU
Pqyrrrr6hAtWU4VIDPODC4ZVxuifmoxwEy8pWVLJ2rM3abP2alBmrkKgjwW8yh0msuEvTXy1bYbd
74FzSB4VuQtQFWUYd0jsqOSzv8S5tih9i29uUf7wvX/J4eAAqhGMWUjGp4KpSMgyccePa5pLoAaE
UJq8cRR2b7w0QfnkHUi0o4QxK3+MzPWSlWqsxoxw1Fvo7yyY0NQo1abiL0qydBd3HWtsvec6pv6o
wI0jwiUbHTIZ306JI4ENDfuoNzZ40DdUUoJCl7+IrFvEgIhzYrRQrqwN8iVRpzUFsA9prY24KDgY
E79gjVJzIfDKjEjhQ+t9pRfjQh8j9CDOZ5dOT8dUH4VcMWRiWalOX7bXCdbh2eYSUFE4t2l2GPmV
HJpHzNQttPR9p2Eb7W2wQdGm1jRe2Rwxx7dXGVQQ49qIYcQ5Q7pO7XJrDtQGRb7zUNGnNltiG5ie
hOgbKcAAqjJPqpNpeadd0aa71rCEG2sRyJmBfsc8RZaOco58K34p9HsRpIAmVNVVEq+0tN4Ovbbr
pRgP3dtke8tpLJYSQ0rHikAYoqIMIIQE74NHi2JhBkRbgKPVNYzGTTtCKKqC+GpDmRfdBQLZarKC
g+L559puz80AgcMZabl3TXr1gUp3X40zHTqKoyYAJBDLi5bStC2GTRl+yigG0pG6Fr5Tq7pZmOxT
ItnLDG2KgXCYUDezO3qc9QrNutxdMQgU1nH0h1XKaK8JgIggtRpZ6mgwgKLmS87PQr4b4oKJSY3L
YvWtZIkoqbe4GuGAjc84ynDuTLsWDYcyYJpsds50DxN/PmVEI+Uk8pDnFevjTC4aVMnjuo5fHa4w
RjYxmRJY/VZ8lcs8wajiCWtc/u0DQ6YdLbCvxH8GwxAyQaFaqcjrfDfmX5TmhNTS6I5A1DESz3UV
YRfgeqkblw75ZSaRXwatoUExViB0tFRcy8gqavJmuhIov7Ugm5nziC+aWaxK3egNoCe8cmKHSwBR
03dXWcL+1yacO7XZXzC5delFqiY3D0kqa/2dpowbu26v+BOnfNghz9zJycgLpRyzrDnTALs6KXU4
a3CNQooYyKmHn5BHF5lsv9KWnsnYX6Xmd7DDVW8Zd/C6hj1eVD/ZdoW/0snRajD2Nom2K/XqJpXR
r5QQd2UKeW/d75y7NRRfZU9Mr9m/ojq7FgrPDnUpNv/ebk+9NBx6RTlk5nQIYiTGnJJNQMwemzDH
FDZhbfyu4Tu1JBsJDb68QPiQkYKUlMlXXRUcIqwtBiIZKGjsqwMZbKBFRzLXORcFmlhpsCSHtWxl
4XtTsjraAzr7YkKwUKT0k6RXzP3zPoxvYyD/JZoG+CvuDrXzNyj9tbP1c64bkGi7ualPq57k78zo
5448HHGYoYqQoY1pOkI8youOHzrtDHYKqKBzJKBGGM89nunelMDPWh8oHnDypF+atwMuw3bLEBIY
HTJm7RDdpMArkZ5qWF4JtYEJre1Sv7y2DuazVFff8zHutuoR6j63aZm/+/1UYaP+HqTxZ+gJRkGg
uC7Bzu24Mh2m8g7jw6Rt36pSlBuIdJKccLYytsOd5013K0zJbhjDMwGICJsk/S0n1TdocMT1nKBZ
ScCuxr5VwZZDJI0Lh+aqV6uI6mU2FaxqdKPaFNG7RkiVg7Ae8AB5LeHKVoOVPnkbza7W1Qi5F9oK
ks+miLYqLW2boPpCf5LarNvtdDMFBulGPbQ+fWVCp3DkfUfalKfhvoNBUrAeQV3FJ+TadbjO+2g+
FTjtm+osjxjHowDwiT/DWbK2tH5n+rDyZWnuBeZHCJQr8dJZ2POekX0r97VbmS2RmTiE644uLNqF
NGxjmG/A6lwUAtx5+BeThSVZV5Ch3kq9XY0t1qdW3ijRc+h4uJVKuUzt8CEHNTkftNpRcJQV5btE
pJttbc9DWQhEuBwWZdKuhRSAsXzLh8bckew1APJD/GX6LNd19h1RdfKLatOF0/dEQgLv+MnRzfXQ
clcKBJvJDa0X86zrsCvhjUcNo6TTvpb4vo1ppwfy1vDVbWtB9wih61MgWGz39eizh3aVwFhKkakE
IzW2Cemn37VFdCijcNODnBwUJLegEbAOesW4Hxg2Bkaz0sZ2KfnQmozcjSAEpI1zoKvBn7X2pfIg
/rYDlNoVESnCPSuO8GC03rFhJ18N0yKxJYZ8w7qOajRC/3F0XkuS4loU/SIiECDMa6evzPK+Xoiy
AoS3gq+fxTzcuTGmu7IzE+mYvdfurxZWgCFTzwYUPpHxe6BKRJEKf9OD2s+VuHNawDq3SXWVJ/vY
vSE+mb8m3gn+wzjcORVtNHOW/oYs0BbsUZp+1wZ9HrjzOfrp3Nd2bSOLz8o6BPFbbT8H8h5vjUie
TCoYAgO0iC8t8++2+UoZRyk9MmRnsOW/962/zRkezHcJ51gCa7IR1iaA1BElAs4qC0xIWdiAbYGD
IrrDPztEVxMHu0o/BvduhdfLmBmKfeXh8hrLl3WyqaKHiH7BBa1huruxX1+Qx2S0IXm1a8GfBZ+K
w7Znds6GnQY7Gcg5hGXipvc97jGqon5G335NehaefOqgS0LwhGoY7zcgiPW+sz74IWQvJC9h+VRz
8dT4bQNidvtNxCXpdRFi8ksx3wfNbrCPC+0slW9PwrbXvmhx5OPo8isrvhXqs/X+HBd5+VPgfTbe
o+/Su0LvtVHuuo9O+sP3vVAQrz8KsJYqeIXphu9o6dCMXfbpSpK7roASNkm6BdE/GKZlzOb9PbJx
TDA2K2KtbwwqL5lAH2dQUGJgsALSWIaa3D8e8Mj65w9wCfGj9FA4+gDaOtbsiVTdJX/LfCZIf/xB
GAFFFuPYK+d5BB3pcI2F11b+VDE7DkcMISm+uAlkc7f6o986wkYdCiQu62adtTEVlsuXCwizZqJG
ZI9HjI8VfgQaMRr7okIhcYrbzVeWGI5lvU0qf5cTxNOynvOtnIzqaBffGZeFnI6O6TxgxkMTzpuL
rpTEBZ4i9jmmLw8yzvdZvzpn273P/Doc6RfmE9IPEtFYEJPNoXHwuvEbqGVSH0DClkCK1RXYZMOE
Pc5ctEj9RvkEaGB7jx6m8DcpuBRttmGQdzxGyVIZlk7PvP3ZPkXcNhCfVR1Ffm85z3FWsKP4LLJf
23kTAw3FXWxOZOtG+4yjIvRvsvCjlsCB1Lc334XFLb4TVogU8ksNlTj9WtFuDpa24doMdyU7mJn1
1f/9Np1cWLyr9N8kXkpgfwvd0ggHIW9eSoXr+40yqgh/lP3qO/BEnjVHtXgcRrYwPZ5+v6BFQmo+
vfjBJeBjSOLu7Fs/eU+c8Eui7xfaZoIyFveZpyMMz4l1ny5PCjY1A5Tc+dQsHdTypirsr3Cq2epz
0mwyX264UJmZs3m23giDQoz+mBS4mywoIW+GpWyIsI/HMfocKnu/aIGH66lFJ9Pmv4Z0llFw6KZ/
spAs/lh9zxZGzo3lEVTFjLTOn9DB9yhepP+R5by0RQHRJM+KoezwqwMI90g7WGdid0FMv037fMsO
b1/50cPc54f1qzQkzW5lkPVip6g11tFbF9ZHqdAwGghfYiQPFhKqRn2KMNbZLU6yY6qEWSbBxoP9
zyl3Ue2cIovUQfS8xudKFcN2lvFVwrQpnryz0fXOZ59aWwDNyEH1I0aS3rTPuIIniLheZkgC4Z91
qw3/SjT29aSme8M2Lpc8LJifCxI8TaJP9MykF5HlNIasrB9Vxnm5eDepVx8F8g0rRjVPiRGIZB/a
xZ5XTeZ4ua9aauWpOZSZv1vCHOGLeK9TWCeNITgc8l14mCd5o1q8WlXCBmQVQLCSUc8KqkWoEeox
9p1Qf1AebGuV7frmUSaaVEZS7RI0N+k+WdjyYVeOJQo7BL45DbRtW9AG9d7hj5AZnnA3PjflbRqW
FyzQIEcaa+8v0Qu/dILuSagonlN/s9ioAhy4IA5ErEbDvibmClKI9KDCAUIoADItDnpgwwGMPDJn
YVRNrNqw4NT5Dm7RpoMLJtfRc99sK0ocarOkvxgSYLJyuunTZVeg8igzyHeK7f8otlM/76YpvrKY
AKHNFcClWn6emYJjCsJT5sMhnAOgnqzYXft2YJa2xMUu2rTkl3ixt7PCeTdH5KvTZftAKmlwdrKe
jvOE7QVFRh+l+xF0pI3UNQ0cxEsLLpxr30e5zu67AvWm+vDQMAliZDGHz5nIroomPNKXDHa1DQai
36zgreuirc1gkjqd/xFUwdckO5qlu0pC8j83i3Xxaeh8yirN8nFmBhIB/rGpJRXB6b8TkyAPxcm0
WpT/LP1q10ydtNlO+GJ1wH4Io2KUYocbvxqYNPUtZNqQHZzrb6p1Ra0HhMXsd4loS/Rb0BBQ/JGy
3J9xigbDrTe8+myJqvjU+Q9afnvWx0jPr22qGXHf6scM7y7m/LMUeu/eJ+paVZot4TLymrqbWlpP
adaemM9UO00Sddml12trWNfLNsKvYwhJqR5cgDLjPs9uR5AKefrumKdWfAX5tTv+yvJo0lfb2mfu
U0iCZ3nQ9l3bfhfhaR27z9V0sunkXOuSTVsQ5rF4iSEGN/dy0LuCZBXRfGt2ZmmP4C78HMRlNR0p
cOkoQO3wq5xQhD9EbDQkKsPYWyUnatMP1S4KCF1/T1y5mRjlaXZzk/y2V28mBqa9VwxXqYVvLqWg
fIns584SG/4P4D2sCHnwIjRL2BLkfVPiQSzOviB7AXUcbaAPfZKSxBc4BO2O8CKSwlsijNmCrT+m
KDBPBDPryYgGY514H9MU/bk7krP+6EZ3cwZjn+KyB/aNA5ENBFIs2y9+Bnbjwu1OPUeopSWr+XSf
s40c8RpZN51A4zf1V6olhSWDbaAUA1y4+7AiK8gYrdNvW/x7nmEd5j+X3IddNLB/7w6iXA4mcneT
sdGmmn1dd4+W+xFzTAcMXsGUp9G0caMM9Vd3iBp3P/rx1o3Tvei97ajD/Vg3aLI/3Jm2BC5OFN10
6XPsJP+W6C6vAqT6AZRPs2/xHthhzKHq4nvIv/sBw5vm5bPKMx11IGh1byLMh1jq/LbS3h2jYXvO
ecPXUgO7Bxl7U0RwCiriBhkpm1xwk7DqySahsS7RuRTJfChihvbqvUTulCGrUN6rg1YYlVVD+tnS
VMe5j8CjyJ3R8JlQW6QL+Y6zIbAd8T1m17oh24xEDXJ6CwfRVolhnc1VxRo+4ngcbSbTPSqUP0MF
OpF6tJ4nGdxqw+4X/9u6Zm/HmVv4pWdDVIasWeSy6+Z4Y+qO2D+MlLy4HrPFQMZkztY5RdHinJ2c
R5ny2tokDv+Aq45W9KDTlzpD/YaRg/Kut87jCE7op2ZDVjkYb4o/p6f0Fu/LMBCepLYozdaBar0f
2+CfRwe+GKLrrPRYB8uOO4tcoEsPt9snabRWw6WdwnPYYbFwhkNKcMZcgA71asFygz1Mfhl1QhLU
MHIJLLcg596RghRMneXsXFWivHaC7jblhdMRtxm9XiC7u9zzPueiua6Bgi3i1hOwYQIejX9Ogy9i
vehlbu2XgWumY1TSmpt8Gg71QK5SLm5UlDw2o3hZnUduisjRydJzmPNQ2DW2ECLqnZv1CRCZcxxn
+4f87uu4UuDMwmNrzzxoPYwvH8xaeuMLqHdVczUt/t3iXcdR8rXo6jFmMFVY3SvzOibPFST+HqRE
PPyAbEz67jGvPBQUAOf4qZaYv9fB4NAPNzqCr5StvID2RhFfnT9HA5CtCN1y/lxE2S7AFqUz8zJU
HZgTqpXpLQfa0lneKZ/ZkaOIQlaFuVDP+0p1t05SI1LPuzMP0GUUPjoTjzMNSbIU7wIhxmozsNp3
O2B3JSdIt8tZ1PrEIBUFFqL1qL1LfXpNyQ02t+11SyOaZmTZ+fnb6LWIM5T704XNXir16in5Eovp
IWYXF9lPBAA85LxJswVqK2Ke9i89OD7nSkjzSMDr94SmofeYkuX+Wc74wDJ9sFteddXeSLF+Dyg7
S/FURYhhxPwcWcS5GIe2qU7z12DJDqFHZex7f5OqTnbe7MWU7tspfjBV8MKPfdSeunFRRKkGseCE
dtPKYdUVFPu+P91GETa9gVKejdd9m3acOqh+FYbDtoa8iJQ7cb+TjuSwltygwLrUebgP63sY/tuQ
PAjNw5ax5+ya7hJAxaJTX7dm9YNCPT6zRXOHBi/xg7uYuyXDKoadz2pRka9404QweQREDOOzHNgJ
K8qRG0446XU1Lm9I4ajP52u++WgT32zszjnjTdaWu5kU+UHSzC3Bo0ZAYTsZOFd9jY96HwJU9MvH
QhUHnOWWmt96RApZ4u3RuLLoJVc+bp8WxviDIvrScS6zjq5lzyRuYEpcneOFwPAJhil0RR+sqG8Q
/rgci437tdDMCcxZ8WT/tXa+E5M8ZqN7nrX7nCt7Lwd5qmu2nmS0AvpHebAvUvUk+v4GHcSfqryt
m/SnHm58MO1Hvm4jEeow2vM+OTUoRRK0WRnpYtrJ94vsv5I+3E/BAxK/7djkNy21TVpd5qhkQcTC
g6kszPJTgJVrlopxaHFXjWQTNPHzbEprS0FyO/kXEQki41PAP4KmjemV7Q+UzGRJo4t2TXETZt29
qY7EyMKRNLF1U5RAQl0EKV9haI4uz+9S4DQEvpGyNQ6JxtVc9uWCxGURl2bCFjfYCHnlGR/2qxyC
P/MXEGzqhMyjvGs2owL6BRO+jRfetpP/MK/2zV7+rtM1R8dnh/1CkzR3zRJc7Ni+qewZK+Z86A0g
Lp9k7Gq8W8UDDV3VZC0wocu7sISuV4Kk8kJr7/rdUdTdnZqAMmDOFlHe72lG/nUAA4SKgRQGUBnd
fQ+aQMzjGZzwECzb0QtfqxYraMz+ptLdhpkEyrdlF96UJbLrkHpVYU7At6I9dFF9/RihVEsL1AZo
C903ObZ7Q+YBtxXrvszf6HC4GtlBw7AXswZbExF6jotDR2zEh/hhaOgismHaNsV8MayESHz/bHpy
4rpzWBZHGXUX14yn3IXOzMxylNmlTZBmDoS5h9eNwaN3EQn6pJL91SQJyKlPvQXVl0vHSlH9+Mzx
e2dDnnqBr6/iEiTzoGZd0A/9TfySI1jM5u+hLvb1HG1AybmmPxZLtddop+bUI+oqhC3ggplwNmPr
72173Nfg1yvJB1+w64q7g+0hfqnMtoDAX5gDzeSpI3W3Z8bvE/Pd0ZHjw7w0BFPZdGUNhoVKvweg
EzsMQGBMw48mhOL+ZmUVnRTaCIEiWSVbPuJ9mvtM/4ptvBonUfw1XQ9u4d2QzRBviZ6P8Ov1UGpn
MONr1V0z2CQ5aqIRlUwV5EpcwFWXMidxV8kaIuzms29RZSHfSmlqXdJZyxTHRg3bcWEMxmY+xWAr
aI4K8quXBAf1mO1fAxeujs2F3Ucwbxqsg8hXEUlSMxCZ8j22l5JFd5h8zNlXt7yN64ioAGPoY/SB
58cf87O0hm1FkcvVhUuvYt9Y7UMXW6d/tllDpW3IfIaBuy1RZz85aXK0xL3jk9TXpj00bQrExBWk
7AwOuc/FGjZIREM1LPgQIjow4cH6qq16PJUdjr4oRQYkByDWPqx9U70FbZhsPZd6PXktFv/Lzfr3
HCTMVtjpNlgw/PZOw8/P1IfrZJRepbhNWzJ+glCjKA3hn0wWrxbwkaMRc3Sec+83QM6KkGFNBWiu
4Y9QaUkZGCDILm0Niaaob0TT33WQIFWTItodymDf9xcr5gpzPBNuggKVp0Wg6risW5WcL1niwUtZ
0rDel8SPuLlwjim4k6ipOdUEou9Qo8PMvDJjX0zZaaRIjj6XD2moFJMQfmOliVtEWmX8KWC0rbdd
EHeXCnOhE3gkd2JltgLvq5kCUK2GIMc4fxIBmRWWHr6B9m3H3N9r4exCB7MyA6ZNSINQpsgG/B9/
XOEgaXrhSVopyD5A2zo+Ogk8LupfrM1k0ocRYtj0ow/KW11bT9qTgHYUPX91Sab+ksnmmE81VbSP
kKBb5kuIfyvJxxNvrNhnBTWPZ+7CPnjMyhhChxOPoOiyxyhJ7gNR7HSBV3/xXVr13mZdgjgAzz+g
SYSAk4WcQYSExZkVPUrwQOrDD1FpcFJ4mh2BY6Ppw+tCg8PqQdnbBG5MDmNrRyaoAte/lGXGyjQA
UKAMd4iNqFdm4VU7sFZN6kfHyD/XvyeRAzijJYn+UXeLDXc8819HYmwdH7o/rzx77J0CHpP5NAWR
CWySq0PpQUZzE74kqnlysxobijQHL+fhcrvpbAWje4jKc9pnxbkY4kMYMEYuAnosldvT0RTq0tSg
V9I0Rja+Dbk3N0bB+cxsoPhlTiDYkud7MSeAPlIX8Hs87voWn2LIpHrjzt5waHmKmjXxSLZfagj0
TiXLqkEvjlqu9Broj8ZZlu284NH0V5UTuVxiSKd9X1pmF9bmZ2qK794hksMXHS06U3yHMb2dPbek
fp/yJSSQK3d/Y7CUjc+yeojZ2bpdcWU3iMQC5odN2FwL3bBUH6DhphpAlw56aGE4KUIWAhv3hRL6
R/UVDha9IG8Qn+WERHuqt1nJ7K1V8rur62nXgoS0JW/TAF9rglQiFjIXC+IpuiJ34N5otKMR+3c/
e8ed/LQEg4NRvaB/IgjNXlhzzyJ+lwgBqkV9twWKVu2SVJch3o6K4q0eM//opvGlrFik+cCzmhnw
Yhv4x5gVy3Ysaehcz3u0Icyx6zsIskXrALA+Y7TlWPf2L8qNJX9qFoRDswK/aNLFpR5ebsKJmU43
TrhrBbUQkUJF+ilzGK1T/DQ6MHMT1puiQmQ5CrUzCaEeFs+91/tfmTOes5YkgnKRRClinHCavymO
/2bBPMBQF6Q14rlG05aiHChVCis5uOlotbaBjRw/sj9ipj3GIOnJHGfrzaua2sG4nLrRVeOCOxdW
8B7BzRsh0nTeow5pJlwZ/3LWFFxYDCq6B4nXRIzzj3AbC7QJ8YJQs5wAVAQXWB7bCxuRnJokep46
nozSfGQ+NuNsIRdWeMF1VT9pxlN+Ngok33wcXsD4zzpUVMX/wsDfuJUCxG8TLWy1hKwJq4wvCpua
C1EuXFlsS1Ww8smntzFqdhKYVVxYNGxopwflUNlUPd7bsUZT0TVUCw+Rrs6BB+i6I4Y70ykomxH1
bFwFaJGmvSk9FppzBnhicS8mhG7h1Mmt9N5TFxxAHIMcjVddd0hsBISEDBS18Hg3GggYQWAeere+
uJ5jb5uFMFO2W10AxcZhBRzS9Od588qa9rYIK6DAsXVyQGpHg3eueMc5OZk5dXn8OPLlgfkJldVy
cXDIrtkuwdbEVPC+xf6sTK8dy1uIVLlv/n8nGi/bOa17pQfmRl1LWNrQI/KQ1l2DrC6n7GJ+imdh
KLB3GXqbIJQDetCHhhlDjngGC9tA0IvEezg1eN/XSkj38iXqEHdG40moGt8p8vdWMfUSbf+QC8w+
nUOxUrQLTCZwPYiuhFe9e4lii2YUpjqd0ka1UL8IHZqX/uSmnbstLU72BlednGMSsRm9WCXSmyn8
yDpEisYuWdVLr0EDcj0uBII4YcRY3oI4hwRZjbgQbWjd6/tICP3WRwXW+e1Dh94HzhKbJS+q3sq4
ZQvmMqBL7trA/mU58Bi2LQGL0Z5oX8T70VSgB8VF5/uc7oFAORgH6piyyak6csh0QbRD2g5XPJeY
FRMMad1K1DEOFAy4gHNWom4eo3CLAuA5t/uL6CXYIiJBOKuvPMS/NGtvJY8p2zG9SVKyPurObne2
Tcxwn/7IkdSC2Wno+cDxsn1rNi3z4saSR544NmWGr3pswJCP7P3zTLF2wNDkVNau0gH/3hNo+NC9
NTNxRlH7jayWyWoHx1FDyk0q/TI6TGktH4+hpH8KVIykl9nQyOPDjObBy8t8O2J+pQCvNtOEsSjK
BsU2QjyCEa2C1N7INsoJKGauWJJNi2IRJXXGoL5xauItRQRAYhl3eAznuLC3/fAjy5gi0BvfJKdU
08GxGdjzyNZ7LBH5j24JqHwe/d3cV7AQwntlgjVgfIE2MLKtzpFsJJ39lrlURp6YNEJolHkDilrq
7mXnlP0bxjntZVAffHXv1p3HQYZ8SSfB2R/Y/sasxoZFtxu+pJiyx5vMZqTtSIlv25FgtvIrYhgw
G7LQGq3u2jjyJ17YP4zy15o7m32rYfqfMybzfHms81MxQZDvu+/aQqCyRCtjn05lsN8Qvy7sAWWU
Hyw/fKVggBqX8k30CsJyrfRZ6DliuIecaa6jm7S9z+1mzQABDJUM+Iam0TzVsAc8zaYbFzmxQ062
bB6WXud4PmNshB4yWpkmzzJ01dF3mVmmY+Qfsi5nqTXigYga7xRzpV4sqHF5kb27pbybW5u46+Yn
6bgyLe3we/RfaVVLvmkL1JH0uS7FfGnLO1XFfBo2c5rBwFYLQohStKyjqjBXOYqITGwSdspCZClT
5oGgME2liPWFKyDmhuOA2MxwYcCmu/PkeM9dXADi8fD2pqVdrrUi3xs28NnQ1fgXDZ70ufoIsjWE
sWDP4OChgLjLON1WD65Tv7J3mX3KOSuDwzO2koFifJ+HboxrQDw5MfPORpubZAyJlYldbzdO+lq3
PWOrML11tMGLRd2lUvYOedsBzxgGgmCYT9f2B1kU6abynZrn0uCqmtofzIuoYxesRnbs7nSQ9Fdx
7t/Xff9ZjZpJG+q9Q4esYRx8ujLj3wUBEuKpqrBF0YZEeSgO8UAFZzNtqznUvYoM3z5T62zDIny1
D9drFPCdidIXOSQ/gdvPe7u9LBqL0ECh/M9nwUyHA2iqlzyRDAOKgWay7a+tpb41VoC71dXh1skI
ZIuhi3R0iFlcMCOaMDW5HRMGHaHBna98tyexR0TMW0L7VtsU8K6Ct1rSQLc56kjMgXFastpTw5E0
nK12LUgugr53cIhVnrJNjUx7I4z7ZdyBNSlGg2ihzbQyd1d34xW49k8niTBat6ygdBkxH+ZCwTrk
ubSf/SqFa8ke8FRtAw/0n2IPfXeahP/CLsQSWC/F1rF2ZTC/jcmX1RTvpdW89xnDgjjCyVKl3VuY
KMxtPR+/6rxnIZ+yEro3tFfiAgPOo6nfCe38LZSuPMbcCJnVbhLSTnsDw1D3boSUpjjkaXUsug7S
IS4DrJ+VhQfOjsR+Jksay+O/LoG+EV/XUwu3FTbn+u+nijIRmSGhHZdpDcbrPSblGmHeFrR0HEHz
7WrrlK1Ki2TVJicxbh251tcLU+V6NbgPXfdB5Pp3gIbJXsKzGPPtNMgWvRrFCOOV7TASYRlWVMjz
JB6NYkFOijuzg29PhgK4Fq+uiL78whBLOBNKmaRIgBhIwsUg2jZdS17miCyZyB0IxG0Xuh8oKb/q
pXn07WGfMV/a5NO95Y6rOrIDDVi9lgaEQcJeq1MLsoF87QMNBmlXkNfdw0xJ+8MAuAF1STeBmywy
nCT+tI8ULI85tYgNH1jABqCWBudCktsEorLJaP2SkRbaSVgXd1kPbU0gNfFOTlYHOFHKYldavL1B
hq9Zh95RWNwi0+QY0mfVMRxCBNe2i08qDPdLjTMO0debKcqvpGLetLQsSZBMvoZVh+XMO1gmI+wz
jFh5MHNMy/j4/3/Xp2pHzPNDVdhPrnKe2GB8Y1A/D5LK2nFpC4vy/y7pmCQlbzO7yHHNd3dgVNrZ
nxr82655zBgUAKjhSzYv41tjLb+liyrGxqIY62cz0ft4bf9cuTi6S8qybmEXpO+dxiMdMP+oSHYM
m2obLTABSiYEQyHRlETy0EOULfjd//nrT3Yt6FA2t8nMNoRwjIVh0Upa0XpbC4v+1pkOoUXMgOti
wcsiNAe2zWnFr2Je9dUl3neBmjVNk7ekiCDXPsoJH6fn5/42ksjuqhT3ZI3MkIuL5S/LTo6CdgjV
tkm6Dx97WZngH25cZJmJP35PtfXcRVlyqF6HODNkr13wAnz6yUKL2QFpaVgbJBUjKJVMMBUj/UuK
h7OqZpyU3ocZ+gs961EjgETipD3Kv80wYO0EoHH2xlHtALyCBQo8AuLtiuTeC3bC37FP7lPPvur1
gLmbAqaS0AqcofNwIiMa0iZSu8Lnakl2vU/qZYAZoY6jYxPRuNRTWOyk5OIO1q9UL5/w7d468dRt
i5HPLAr7Z3dEQLYE37YlHbZbEMc5q+T80Su8pBK73kb1/EhunxwUVHHjaprLeRDFuZn6tyJ6LpR3
pctyk6NTm/2M287kjAExhVfsQPOymndLQyeem/pvaIM3oY5t7N7xis5aYVA0PsI2CMXMr9N9NRtK
j4ERzaTFr0saadyz31ui6iqN5nUKCQ7NGoOjGyCO0hPU9IVicHCV2QYxRbI7UmwnKmYfZbYNXFMv
8N/ayYOm6nrVlhvJsN532GNydbHX48ztxnnj8pKYDyu1I4r+SdoMMdl1PitoPkShzOw5ViWfzN/6
kOFIa6qJ/XQbbYox5Rvfz9a2oWdfahEjX5h+HIuzrlU0Q2aZj34N8rEN+LYNNZ2/57PiHJKzzKk9
TBo2/5Sd1/zp1wpM7OvEerEj6sAyqWllhHvs5bRSOlB1xMTTsJrJNkyWcS6L6m9pEXMUhaCZl92T
r5ETIRg4Vsa9jjjUcUzyzjQx75zv5lj9it1CfAsI0QlCZx0yOM/B+BRMRJsmDQ81DExT45zK5d5A
c3AT+670EIrXsQUvyRBWOfRwUmpYsrXN7qWX8860pMVSC4q03AVJHSMs/Mi750VS9mvt4phzgB64
WFZxg/KsSXaoZQFUv4OiUbYVggWe6dqrroQh5LlXaI+sLjjRWm9Vwdcx95iFTBm8okQxMZp6tkWM
4vBErMg3FSJgLOfpJXSC4Kqm2Q8y5tOMyLMFpauPlb4byuy6G62HnnPsoE3z6Tas20TA7yv9oTob
1vld5vJ52RUVq5gfVVBVp8gE52aoVoH1bVnZwVXKAnMjK3GeE86qOlHtkfrwaLVkQquSIa8dW7QK
pEDlCjqtnL1gv3QcX25u3iMbbasfNMm/qApDBvjY0BD+7mTG45E60I6rAXbHxDeTlZd9C+8g25oS
w1kbEWFRTT9LTanXx83dYGFq0qw1q5Csx4q4mVKjx0uHvrvyBnkfzmP1WCJGY4k/sMK6odeBrG+D
Q44TXB79gRN/3tkloWJL/c5sizLLDZnZUKLPCzZPO8fPyIVPdGH7D8UNn2j9yBgqpJ8N32UsbuTM
r0qkoFFug02FSGGDfebISBJH635MCM0wdjMgK2FYtNQGHZck1VLToJskOTrSB9An7PcucS2UBcPV
Ere/5apdyE5BRqdZ5qB+g3QFdU5USe6/uHKoZuYYKkE97mKeSleftM/fhw4scZgc7Q49P+cXWaKN
9l4FSs3B4jGzUzmzrx3+mOcsaLjAPnLUloiio+LSk60bTmJf1NWxL9yfpVqIBSw44SNrp3TwYBek
uHhmRTUm9vfUA0qqJvd6Esh9Rfkbq3raGAMf2cV06AB6lCJl8TMjhk3oiBtR5WTd1odahkhjdcfS
s0zPORgQMMo4auogeJKyag7aM1s4JerYUSEjGIn+NE/ablHvbtaWRzXq9SXTJtNq3dfKZTU6edmh
6l3ywQl4QNplOdsuKcipda3i6PqI3Zre5JsaAFvI2JhkX0rlOfzGWFWOAmpOmH/zrQIRtoyc/eWy
mZUHfF5iglN0e2KaUNx3BQ99x+HSdij4ebKJAhrxexgaZksalLY0KzCs0bjFBegOzTTlX9hSw7jl
TCBAojts3/U+1v2HPdAbpWPysiRje0yJ5ZLMTrqAIW0a19cFPrqkQSarFmQF8zxPm6khMUdbT7lh
ehN2jXvk7mEfKMqdIjq8LbLlOvUErnm1XMF72eGmIBe1jL6z8MU0EKh9G+1GrfSdSsenYg6hWFUO
6xfUvGXAubSUqzwzLz5r0V6PKRsZUfC1aZwMHEp5n+Ro2p1otdIn7nPvZwfjzi9D6X8Xgn4p1igy
PcPOHhbTQFjNlPHFZAdSLGDrJMvcBMkA6qc/O4aUXrgksARIOqLIrFa7Id1mLOoOKnrnyOw3gtYL
Kw3DqaHUmyhs36Xh/nYlR30n/Lekt8W5CdDjOR2K+dT55K7aGw+Ap/RgCOikRkuFZC63kvdGUXnp
ce+GXbWtou0kkU/6tLFVS6FNOG7ITRZNxN8k0LcUcEWrZV+QhMDb17sFR8zeY41PEuo5zYf5uNCF
bfivT7JEhFlwnsD2kH/IEPMREMtUogQ3Pfrl+bnx4+GQ8az+C4fmpGXMLDCi+8UteVcG/rPI/X4n
F83OMfF2iYIbM1iErwYI13u1ZLsIPodJYvCPvsd2Tw0POkeFigXDVDNUzODHuIxgu6jatxLTxqzi
J5NIkpZyLhpvSH5rp5PMK62rScXE0GcYZIg1TNqY23pm+KEN0ZsOlTW0elq5dmDsGD04BW1p3Oe8
+wlKn9Gfm0NjLnEUTNzoNgh8LySIrQh3Q7Nu8do8PswLg7O5xFMR6qI5xvZurObrOcLTV5XeyXeG
6QTo5Ha0X/qlJAV9LBHiV1wgmLEYAQTVHlSQrHmiWoI6O8KpQB58GwC2Td78sWDMdq6yjnJyYABH
zFbph7wjvQPObIbFaSrvgw7yQo0JAH89esr5NvEa/woV5Xha5vY3Q/UBy/Q/xs5sN3Yky7K/Eojn
ZhZHM7JRmUBJPs+a7vRCSHegcSaNM7++Fz2iKjOqgEIDCUJKKXQld9Ls2Dl7r50Zq2ngbKesNzqw
GoVly4pALdy3HlmG5iqcYhIvhFpXQ4t+nRxix5Ah35Pd5rLtNzHKbgm4qQ14PRGPEWkxFGtHWZ9z
VRVrpo6GFAFBfs3zSMRaA2GGVAySsSUq1Dlrf8ZUPQdL9k8GKR0rnQVf0jD8iBqdnJyWrIhIqnAf
GxUEFIRymUsgGn46VHwlK7yy6X0KK9rMWUlrqOeA3mTf0S6AJ7Vt8A3uWO+EH/xIB7FPeBxZl5rr
QFZNZ2bgPA109Iw45KoLjrnLv2H73lH5UE28KXaYMEqgR4YJ/m3Wxlrl6as/2cDqJ5DUpfque2R9
RdqDHeNpz0wvACI+7oU+KneIbuOMO3ummkWIl7FPkRMUpcybI5wweVlc3cHMV6OicRniBzjoscU/
yA5m08nCyjcBTUC9NsBI2MoeqHdbuTvp9/nKQ8GVufAfbDsEOlTQpKY3ISSUVlFpTKUMRHFEpV+F
RRHhdvawErIZN05eftHf4znYRg4elgaXbt9X63x6noM4XvsIy1c2r6afwlSIYvLioiJezRXyJTbk
d577d4LDUqrq8efkuuQ3GfiDZubLgWVUJ2VQpBoQIVIGQKk9XwotV+13nXnOxhPNq5sUpxl/59wx
WsfOxHyQZDH3w8ImuvabFCq3MT5P89lvOC+W9Qz8LkPMNKK3tgAwlpHlvASc6l1FqIOXeKe044AZ
u8O5NSDiOoske/KQUXOsbMl4plbskLTRwpT248INMewf+dLZxqgHZif7SHCDI3YAR8fGvyiPUYoq
tJlBSxemSJBfNcIRO04aKsDdFTT1fGCV3yWSkSr9UTpiXvHU2M65nh3KzwElxnKGyVBgYpHjKF/W
9rxSsFRda7zhvfrqerJkDVR4y70K8p1GMzjAdg94Ycqm3+ehNfFM37IOyftsYKBpQxduaohMvQVm
usjEzESHwALHTZ2KFgGpOqBxBeccljTULR/XwKDBvaPgDiLCelwk713I65ZbaYFTXsMMTSzQi5AE
U4/lAcUcYTRx2WwSzfIxzA2dCT9nuQiZf+Kz2zga/VRd0/FsFYUobFqEnxyjq3EgPxCVmLR0tJ2q
9i2tITRh9+xXueajobHfNHMT1TTFupfFxQAYt9LJukaitkJWHSO2YDuKg7w5mWpD/nB06qFLs3Jp
FI0dlDRNa8eIt1XE6hOIfNglqr26vWSZKgTKSeG/hlGOiL2lNdLVYFsmPZ5SW847YTLcxYlsPPz+
27/949//7fv4f6Of5a3MGDQWzT/+nc+/YybUcYTs8K+f/uO1zPnf/b/5r+/5b9+yevmP199+lfq3
88vm9X/9zu3P8vKe/2z++zctv9F//XR+gz9/w9V7+/6XT9bsJu301P0EYfWz6bL2/pvwtyzf+f/7
xd9+3n/K61T9/Pvv35cTxvLTorgsfv/zS/sff//dts37i/XHa7X8/D+/uPwBf//9pX/PPt71j//x
n/x8b9q//+6Yf/Mc6dOC9wPP5umRv/82/Fy+Ypl/c13XkVi+UVf6nuf9/hubXqv+/ru/fMn0PQFI
3AscyVeaslu+It2/8akjhG2Z9y/859/9l/fwn+/pb0WHyi0u2oafav3+W/XHW738Xfxwelkev5nj
u4HFPJq/s/r+/hwXEd9t/R8zZMwdljWShwU/l8OPul8sb5w5zkU5mdm+Qp9u7SyC1RAeTUHgXfJ8
KK8pst29CGq6YaXrbjOnay4gDj7bOQRdTonnLvS/KMWxIndC/KLTBPgl62DBdJP5NDdQNntO9bFT
hxCz0HVFvSJkRYpyhVQFlYgcyPkM4ps3GHhEZ9rZue8v6rdYG3syEKWdlxermOTRQPNuWl7wFIKH
MLpEra08YkZCZ/a1SL1DW1Jx+e2udNtz1HEWifPeOqgoJYzNYI7qMIq7ASEjjiFgXpArJiahm9CR
xMmCoM/eq5LDdJlLHlDbY3anUofDbPPnhWV6ZRSd2lthgIE2BDzS2UhudbIw4Bw8fwZahk0tW31M
3FQDQktZChInXAW2Hz3/y83355v8r2+qs9ydf3lX2Yi4dVzbdTzHssT96//yrvo697DwtSTX+4x1
m9Eiv15y+ux8621J2HEPDHf8LzNAg60XcLIbA7PchuMi9mTXHXsFMxuUY+PbzcNzQtf0qfQgdnnw
TZnQ9fBXlHUMazd6iQMB1pHg8UPv4BadQNO7vTc+o6A09nMx8nbBa1y19Kli0x9vJjJox+k/wrba
oNAnTiAFWlOpAYI6i2qSd/4+SvyK8XCHXqk1nU9UqaAUwkaQHCMRSBWLpihITpbU5SWX9K1TA/XL
UHTOU9hck65zb+nStkIwc+vHwl4HORnvQ7PYJ+gk3RASv/lCu1fADltVSXWdg1TvignKxGNpu9/q
JrvSNBlOY5eg6O8dm2y8tWWF1bbwS8zJ7pRvKSYYJWjHRNVI2poQkUf8L8kTx9okZ1UMb62S3SFs
SSioaKOPEvl+5rbyCU0dQ1LhFS9IXD+qjEMskDbrUUxlyylYOsShoFDD44kOlHm60YJVscpqg7hx
kaAw3J2oVA9OoWqgx1T8VuXQOV1eaJBpxa2pKSOx2+DIsnzeUScMxbkfR6betJlKNPj01amQnOqL
k9NhV2P61aELvIrDLsHxM0H98wZ1OS+MXvRR+VRualzZTNKbYTsvr/uYTPIxooGw0rImBdka90ET
kaTnNf5BqRijGGO8AKeF7I4Vk6hsai6ySzCRRspej/KVuHjnUhv2EiYD1iFI6yPKb0pvr3/XHQEC
o8uotTEMwsrG/oyLTB5pLOa9bx4ru/8154a/7cwRyOUY9pvQQh3iBXG4SZd3x2z9n3OaOWBlBTpY
RS1eV1/nAFXD0Bblk1n4axa/ZI2vqbwMbU99aczNmkKOg0NKNBEV6mumCaJJiVFw8mA+gYDyEWJB
sUMkEdXduLMHx6HvFE9fZEnIXpyET3UaMNdcfqhtWoi5bYaynJC7vbm0wvlN4d7JCldkHOKgtr7Q
q/4kUn4WDVjnTdqc18OQQWftH10zC88jTvKHmnZSPxIGcL8wzkY7alHVjSR4rmumGN/iUD4GbXqR
c9W8VmrJGzBUt0tpKT1GOrO2PTrIC9NMyHmh1Ag09brgLvjatETsVcGxGtFvePmYbIUfxxclIBZF
QBDsYfgpFi3wIHW3HZEanjyEVzwV0FPTEeNd4QvvM+DFF6DypNyoJ22g15yb0KSIdx1i25ME27Sh
sqOPaBKuSPfmIaMoq/xkKHc8cSqmeCmXMjuE0B8UgXkSFDuL4g0d5753UW+CXWie9TLitnEh5OSA
sSRkZD9UfXlGBdM8ziMzNQU6iugN7lCQbgc0F6vBdcRV124O2Wl4JoRoN6R298KfZO3smHlI7FKX
lRUjLyfMmmtRSeQ3Ml6a5EfP0N459aFKy+WjetdH/QCqBRpXPw7ixQ640Wn3l2eTsao2fhlKslGV
DcBDd+Rl57WGXyLskNbYnNz6crYPft6CSfLno14uIQ4SuDbZu6ot70ivAAx9l0bknNAT7eqm3txf
kBGHQpc7nDudod/87zsGzRBqkL9uGZ7wHDcwqUU8L8C199dCwMkLP5pmWCkuTnnLcOS5V2EFupMi
2pM652hsvCWAoZ4cRkFPiQg/s1WCawSTCmHXM89oUkm32zf2wvDPFtlryCaHDeFXXST+ruLkdvE8
vHX97N87u+M5xNIl0S48JmVR0T7wjbNWE3jgyp4fnE7QUBFtt6matDl0HqSkhGw+Hz3LwTZ8Wqqx
tmFGWuM2dCvIKbZ9DquMu5LR8mPl+IScdPqLT9Zim5be017lmd5lEU+EdmL1wvOUbo1kRo/tatCL
AJfS0vIPYyb3dmjY16RV5skwmZbRZOs2FAnoK+pCr5zvRpUW56kIgyM3P+dxCPKuj7jJoXGzavM8
ZnAko1cRieY5HjBdecjLm5D1zolJQcrftONZezplXwMcoF9ovEMmCxKEk5GDm7B2szWbCh5Z2Wev
9nRtUpVcw6RBOka3CFutSG6REdIFwXTfKnW2mrFdWb4L9y9gLIDrBy2pj/Waezc5e/nwyWjr5FiH
Dia3GphNkdO6b0LxhiWhvbi124By5ycmIvrgd6Dviu3oaERYkGyVHAujGOEd6opwYGjsJfMjIXyo
EIXzFi9hCkY5cFaaUrXJlqKtF05ObignExFPZBsH3SdGvvtO1h70YPqeto0FzrLcZjeGJUHq1HRF
NyQMGRbmsFvCaNWYuJrC91emRMFpHkyzdV4jmtVbRa4BcFUREoA2/OhDgggzo7/mBeO5wa3cm5vn
oO+mxDjG+WQSU+ec5wAgawSn5k0Y6RPgHHaTOv4IHWc/piZUsNE7F0HkP1syDtfp1JGNBuFHpoWx
RzUeblWSvjokNpyDltPxNLXHJKhxpsAMgAUDEisOiSwVKeWBbx3lMFtHmmRb7reavqEJwySywei2
TJoNeuTXyFpk9BbPj5/P8NwCZtGOO6dnb7nM9T5pl75FYprb1lPOa9ttaWgZiJjkeIjRq3MUHzB9
Urpfp6pKD6w12YOfvegyHF+aCjt86BoYEjRGdhjI8UPGvPexyg3vMo0O43dPjDebk/PDrKbxENHx
2BiT9VmVWbDHS8VikBcpzOshhuWSeS/mXD0rnTSHJAPY5vjzqy41Ju6Yk7AI8QXFdPOuebx4uGXw
IF3yfmhN+a8M7fIO052E/5hLt7wIOsH93H8Wkz186wI0NlnBXNil8rrVfbuJa28jdXIbvVH/yPAh
6NMgMa5AVwzOE4eBh0pgbBFmT1u9D7u1YXFgKUBdHhm1O9vSK/zLZM3+2nCRtArghk7hE/pmF2zv
cRHsQsTIj4Nb2yvPqu01BsVmBUkd2XLS1V/z3DO2VZ8357ShEaqLUqwqx0xP1HvpKWcFMWvisAr+
gUYkiC9JETlFcxqDdUSpWOF8Xc+DrchascihziG3rIXl50c0HznQPsJiB0FikVjOMLQO8PzRTmp8
8TaGnX3IbYIVs77e00A1ViUqK6i9eJJoEwQ3aRzmFvFJ5Wj5kaIvM0rpHJG5Qp3QFb9nOc/nMhvX
KJ6aJ6yMZ1QihM9FnfHa51S4ImBlajGc1x1KZWNWzdXI9ac2IFucfn37OJmaTgtG0ofCXoROtdm8
hQA1m776hdeu3OkgMAFdTzh9DLr0YUCDugvTX/hszcdoyDMMrvlTGXYKuVS49TAiHaN5T7gDZuU6
yYncyuJgm+YZnQsq7lPAfYBIZvqetA1ckeqbcIWETxfg9vYT58E0MOZg42MCIoCp4wy9+AtC7P5c
DcUnu4ytk614hO3JFygOSKLjsMK6lTUfKjblZnS0depYeU6LwLJPS7C/DS6K2o/EwUS4sEmT5ltk
V0/j1BnQznyQHe3IjebH3bpuoMPeLxCzRjaSWxgCNGk5oG+twSNj14IkAK3qkxUx8YhHGmQ4L+gX
lqFJaHnBuN5V1zb4KGW3lD/mum5Jxcj6HA+XNwab+43VMgB3vQPeSv8wDRnWivuLVaHFDx2CxALq
q+OUi3MSuuEhR7l9rHvvOladPJVB/4JTJTg2zWjsGTv0QTYdkHnYB71c+tBBqe4t/qqpqIAwxUCE
YC6EHdjQYDbdQ67rZl12rs9wOkAibM2oYbBGhmjCXWanDwl2jT39jeBUGJiS0p7Df617+9rl1roX
+qej8naXkEU6EWejR2487A2FxcxdK6TeRq0CUoy7ikh0NHa08c9z46KJmiAjsKWt03IeT/Fy0RYD
IIBRl6LGZZbDQ1kxWf4WD2wMFQcL+FPBlwBtf2BuB2WoY9e6WKXzkYMCWCabUclmnHhGG9O6acOE
YDwo61z68tnIFIpSppq30jDdTTqitSNcCQz8SdpTTBxdwVQkcBmQGLSi9ypz4JssF2YAnPPUcC3G
+NgPNR3Cwj9UyGeQdqLTBvQRcXJNIyJQpqzFBprmOzNp0QS3oqFO8AHvVIlvn+6XoSBYzxX1zdAE
PnUYKxm8VczuSkZP2TjZtGCAe7OubzM9Bf1qjLNLJdGsFMFkHNoYRyt9p12kvQezz/qz2Vv5tZim
bdgjp2hmjza1IkTF0cwQikk0Z7v7JNqhOeOrfZ2adtypiom/77uADBFN0aJs18xl6PEr0tsxJoV9
M7MhlfJsgJqrGlXuOsdFMDXXDOuqppkeEWliNhvGc+tOSM8suKL/rMJDWvlFWc6PJgkeO8dw8pei
ak7agKXZtsWllEmza6vGfo5GtlhVJ295OVy1To1jrTF33E8cgFPQxLBTz/3kH+upuszQuHd+/x2m
aHdRW7+Mxddafc1Qga5tZB/rPkqiNzFdvCK7yErCjVdFfXZALiCU2mTLduZ0QY6jaR1ZVvRo5F3x
OC9nMJUyGE2m6T21faQFDBaLZFLcsim3gS3WJdr+T3RPb8KfnJu5RaQwnrFkjGcb6oaCcngQqPZP
pkvyoUXpsNOWRcacdUzzfiDBDuFONfTFCx64emfSXyP2KtoQlDCBR2ubo+87BGbKdOeiJjqbSZaf
zan9SKFlI9/oEcLbMxNDozKPji7cda1hdselBx0OQSCRPQle9cDWn/20hVq6LHAEB8R7uuWoDD3/
5JWGgC7FZhWReNxQBcKJK+WhlYgBQXYh3+FYSNSP7i5ZUudwA/qMzFTpnsaYlnjHAPKPhfP+w8sC
ATleCkyANpWg3yrmDShWDvFkmeYjLkGs46YHLgxKS6Siq2GLE62hhYpOtZvCXD23QZWeKct/OE2H
schue2pP9EYPMAMPaCC7XVB/NLrmrNdFJZE0EYyZ+49v0G7geRTWzTQZDk6tkxOWkaHHTxktlthE
iDDMy/kUmrI5ZuiyhVYM6XBwVWAnzjD0hhNkDHQ4UKeWi0u+pBcRhj2WJejsrtAbKj0cx0banvIK
RIwuRLN1ScDtxWAc3RZLXjyCybgvaTZT48e2TTWgIf5Eh0VgoyZT4bTBgGK55ktmjN2qnTR0+8R6
76G0sKp6DHiWixES1xaxvFYW4DonlBPoqtQ2LwbzCli4MK9odX5rrWTe8oeQvDUxTRDYCB916bC0
LJf7R33Qg1guJeYHBA2brKNDklixOhekLa27hi94vkivhKSAzSgGrPVWfHZ8nlG/H+OrlJQQDQ9r
mchLnRKNXoj4an7JACt9aWfTPEZ9MNDieI1qXv62j8wnzk0m2NcpWE2x+Dw5pXoJKzsGGO7tZheK
SmUyj120xudGg5NxkOckVGVXs9HFlbL02OjxoF1nOBdeo5+cPhxWrWK4P0nzFviJtcXT8dGpov9J
DmZ18EX9Pa7Bb/lZQBiqei3a0bpFVngzmG+uDCaeSMDM4OxW1IucYA8ZiZtnnSER0JmNgo96qzYN
+1DUo72PvA+8P5ygSizwj07GU5qXNU2u3vmcpWg9PHYlJkcj0dBLuWFBKjjPBu71KsN+rSY4cFMi
t0M566deW+ktH+pDlUHx64x42nEnWivyUIzrCPBRp+2ZgQEdrhIBfxYM5sZfnJk1v4r9aKYCtYL0
yArtapzIc5qqY62wGUa8pquuq9meKxP/izP39caGIbSN3P6XOzjy5AwCoaOVGI/u1LkXe7kIWfqb
lJ0Juh1MEiMqDxQ8HMjsajpWJSSFJCGXcblgaOp3o1S/6tJYApJpF0FtS9DuQm8veWLU1Lhw0and
5oxcYVR4AOwK0zjAEFmn4RweM/tzNznsU1NMg3MoP2VYHo/3i+FBukRpQsaftrfz4CJ5Xy5hmN6k
WmbZTUfMoGN2JzTCzb5GZX5GWOaceSZ2JoNWY2jNTWw1xVnN7tLCJC18MCQE2RgpUWJF8qFGBbSR
ikOkby5KcOwCS5ZqkVYrzzQex7j9MrYBcdeBnZ+Wgv/B6pjHBSHOknJGO4SBl4y13sDtpJoWaJIz
1WtLD8nVHHycdZZ56Bpm8hjTQTfKyX9utNzraq6OxZyMh3CG+VjJ53acoieaZj2dnwx5Rqnir77z
vrzbaUpkbmB234gYrldYcYhQa9IeooiNuqEKOU5YzrlwvJ92L+y3qdDO2Z5vft2M3qOFQKSKOL0L
U7WXrPbnR5r5/qZCfk8WYUMJmkx6FSdEkd7fKSXsL0vxt7P8sdyoipmPXdnZOexpc9sBrYsw86CM
G7O9h1j6OpH2yVnbVC+edk6yDed9R6S3Gwf2UuURTZFPX+XYpd86YEAeOQvoAd0tJ6D0WFafw6zO
z7WL5YrIJ3cMgq3qxs+VbTmHYrlgGLI2tmu/GrMbHo3J9/Fco3rjiFwcOBCdY2X0F5MOMpmFz6Pm
hMRhqj7FfglxmrCuo7mAbVHYHedUwD9z+n4tQs87ZpT4SrOtOJVLFl5xSQ0vvYUp0vjcEIx/l0/b
ppWXOPjMYaw/hVE5nLLWAr9N1/WhL8kvbbsUBLGKnsaNNydnBSnhhxFj0nqk2bIFzobcAoPNaxv7
w7ONhspj+ZKZu4R0T8EpCTu6tgq/WWS24hIvF4NCoA5meG4a/H/JS3g/LY19wB8zas1Zryo3NHQB
ypVJf4p18BQk/nAc5mg4+ka5hw6lyBQj6pBb+1CMImMr5RJFaX6ql+wlPSgYjMsfhXdLbMIa7l0Q
vFuYWLe2pSaCtWAPNCP5CrornScbCtLjPI84oPL8MAVKgxqEDskqOL950XCVUfbS0uC9OTZ5t6E9
L1FNSbDr7fq720bJtZal3M+JicYoim6ejsAbiyXA2TDx8josS7RdunNZ8E56xdidZxgZYYHwRKE8
reG7EHLP9EEPyIU6197QdPMRUbbOJ6MbHhovOjD3H384WfyeihxaRgUzNHKxnArhfHIgcuW2uadm
GZ+9uKLJZ3Evs2NdzbhOniWl/wNRnQFTBuq7xMItD+v7negy+83si/DRQpfJWBJNueCIJuO8PjdV
irCHLsOD4dTBzpyaFJzS1bcWyO2UBSvbc3/KeixOZqA2XsExV1YRgG4xvKQGo0NhEdrmBSmxJaQ4
OSU0rcRrN7rswyMyZNwRPjda4yXWrV4umZwOWd59LlsZ77mJy5fZRVHNEwwLqoA1OXngQDhsHu+X
ouNoJWJbrJQ761NcufAy6Syu60CQhou5adH01sf7YOWPy7CIKvI/Nrv7tlcIm3MhAntMDcei0ulp
LHpmgEhlh9D4MJrS2QzQxR/tHGEUc6P4NLrpwPI+SqBK5GiOfVZchzqJTm4wbiOreGMzl+97wSjt
BK1v2kZKwO/ujC+uJPEC/9688ZGc1lXpfbKwazHXS58mQRpLEGS/etPrT26Hu67JVg63OBq0IDvS
1SV32AfevC21fEFAjAHHqbqT5ypj5dqcWI3BaC5xjI9GYEcTXdohlWPU84Cb8wvUUHWYsV8/uyH6
qWkGauthxLp6vmxWno0orKebAjKzms+T4UC1qIPz/UKWIik7UqGWSlBHhlH77JpTBaJMEWdYsU4Y
CD8veccrhFyK4qxK0U0bAfeE7z8loc9YvO23PDX+U5CjkFNt52wL6UbnZinfZJj9Iu3SfojwSD7c
X1CVDfmVZidxrfN8qBOKTV0KqnssaZJ8Nd9FCslczEbh5j/63D4PTWPO66jgaG1x9D02rJHgtJGP
LfcdcvNW48tnZbITuLrCg+Kg/fazN+UmFh6WFhBuwxFjNC5d+OsLwcPU7lFJk6VxWUruHwXLIpnG
HVRAxP5gTKjN+0EHB79DJz17alj3+HeIsxwZp00146/lU1vo98gvyu391GuKAHSs19OmCWEcr3Sb
BKfI4liyYA/++EjFkO1qkR7jZDUxnFnqdIRw0ZmX7huIhJDIHz/bd0Y2kSUPrTmtjR3zXeRJSILB
u9BGOtlAHR/9uAnOKnZ+mg2tUPo/wYthldfI6IlbKMdj2LBVjKOA3bgo+duwiyFLBtm5MNqjxjKk
DInMC0FOSw+YQmwBP0z0puLUrB8tr3qxdJiR0RS8JpknOFFRebCBI0QtsuhZMBnEakOLLz1WadYu
2dCCtiNC/Ih58YuJpNJXkJzm0vsY7I3fTPT5IRav8Cuif+DRIkGAkW6BtnldZqh17aikL18Gcp+p
gWg9ReJpgUQ+82m50pMlytHeU/OZR/4g83j/SAmHj3BMINwqSGIIveO8XOJl5KT75GopuNoxuYKE
yQoStBVMmfG59MHoQIAGiDlH9HpsknLhNthWvXVHib/C0i6Zh7T354CWioXWloY2pcWopLHrXGrC
YAC6wlEzeKJGnnZ1gPaULgAuf2y1GfrS7f0zSc+1UYl8CLBX7uMsLXaBPc03GCunQNYJdgg3ZxDH
JZCV2rmYm9itm3OxXFr0biIg2syYZLU2vcl7xTNkbxK3AaUT+8m50p55ot39At6YVaPnlRrbFOk/
4QccZso0YEaTZ58iT6SXbMFNKGyYoctn9/+LgvwVHYUH7NIOsblg5DzlaKfh9McbKRp9UHEYnlxi
qnZm5D47tK4YXhO9eLxfvA7JYNJZwYaFomlgrsY3YXTVrtoRFlmd3CQFTb581Cp9rdQc75j/qZOf
SXW6f5TNKttOwv4YDaH3nWu9MoseL/fFhz50gzh7DDelnQVnQw8B2zExpMtnFr2IR4luGYg2yz2E
FIE8X7N7kNCJ/pTZ9NFMbBfw2vKhmyIErJf1flraZ9m9kl8uogrCY251Z9cNPw1YCTagbnH4D3pg
57be7GaOjpbOA4AoBKKbnBtWuaywucZ9iQerzU9ZHbgoObxc7G1yARFA+8diuXizR7RxnHwkubEM
r2L36ISuAwgXtg+JqHtlNPyCEukU3k94FUkb0blcCncjC/DoVww27mPS+yWcZvOUTh+Tpml3Xzfu
F9z93T7tSOoMOmq9Ynoayff8RCQoZ6rFu9/qTSBTMSwqJzCqcDGLtNzeX4LAF8RbM90GNGP55IkX
RL9MCnaiYUUEywsh8WAOzdWrKnlKowiSTmxGYH76KPije3hvIbJiyqa3j2zw0DBYJ9Eu+xQJ4Zis
pEWc2f1CtccavrgfVJ/+KpuoJlrlPy9NP3Yg7vrn2mQKVubpgK+Ri+Mbr53vLM6ewXryyKua3P4p
axb2I2NkcOpB9VGE4y6uY2vVZBUaVZ7JV+lNjxl9wGcfW5UPA9RVYihWHVbsdWi0gICLVh7QQ8qD
DAxnk4/Q5/gXL747Jn9c9JhvO8v4Zmr1zTUQzraYdxiAjm+Ejw9r206Y/dsZvj3bF+gnYAO01eQ+
1ZIDj1C98dSznUUCMcfceeZXL0crIZtInTI4XmYiJmuFMJdfzam9A0fTrMBTlq+rrvL206JJuF9Q
hhE1yIgMJgN5d9Jkao1oos30UtBY+GmGKV/HJnKRhhTY1yl0cQzF7lPcyg1Db+sA1sw+3D+6X5AV
P7oGhxMSCOKRlSaymuSibWaDQT+1IN6Zec+Tuig1DM+mb4abxGeKW8nW3pbDwq+pZfyUWW68HUsN
Q7id/mz+FmEE2jr3c/QOZrGf4An8c3OpUdjBRMJ08HYvlKKsIOsjLW9epKtj13nj7j4icnM8Q7XA
s+XY2whdO0OmNjqwSemjqzrI/2N46eWDnAARPQ6+Ni9xkQTXVBOPRzotJMgqsjcyF+QFLgOm0ivz
HWZcptF9bVxJmHnAgale8hhWga8KhmKFDqFR6GYzJ2Aipkn/iLsPiNtkY2YM/KGQ51DagQA6JU9w
WaefgXWiI+yn+HYfDVdVCHvp3YnC4iUXM/1170X6GZZMc+nu2p3/w6tn/5LmxIQCSJye8CI1AF+C
p64Z5kPigUkQDVUTPr9eSP+osb6AZpgI2Usoy1d/TPlE8mKJvjnQM+YgEGocnuaMXDju6sOoneTQ
wnfyJ9h9fricIHhQH6SkZxsvGpK7yilNBRP0tqrwpFOv3S9OQA+faokO+OyvfGWTAKutkG4tURdx
bqbxKhyICBZKmetyiuS+t9uPPvHzm9svY+vAiA8GE0/PqAGtdVa9x4iePek8/BBNS4tjYBZVduSD
DpwnK3ycaPMT4z3pa7pchbhiQuwe7KUPkXaROPvW53/eObzw08HEEQKvYkjyL3QdqEjHozJnKrts
6j93OamrSnBjZMzzCJtrnjEcVA+eE+ZshMJeF6S+MTl0Q0At9Hx4saMmPxaot9GKl81+xPi0au0J
UoNQ9qPbNs1ZQpCiPjXCLTYmhna6GV7NqnysZ+HyrPNSjNbovTRT+TGBodv5jNy2KgX5e9//bWsK
dxZDl1Vull/1MPZrz6gYLSsJUiPLQbMQPHAd1XhB35c+WW73fYzTjlyQJH0Kupr2VGFZ6/T/cXVe
S3LrSpT9IkbQm9fy3rTTkV4YsvQG9ODXzwJbcxUzL4jqPvdKrS4WkMjce23SCvjj/ZfJ6sr3oEas
ZCLsyaQ+r5BDRPcAaOeN4On8PKFna0HzZhSkUB8m4IHwp/8YuJU3tSgjm2G8GR3LYPg99uYXK/Gj
c68a+Q5OoXMBAjWgIXXS6cCflldId/I18vOA8CmiWRAxLUtEHXRW0Y1GFOTPFgH4ymbe9YVWx3ae
MaHblPWbRgPFEjndeK56byDUkvubPaTjKtHM+jpD67oaavH6chf7ZXkUWTSdjdAcz2hnP4JhdF2s
IGOyDdVJuyxu0xBqpFGVbVEAh+BUmuahD3pH7l4tIADbL50dyhMpcD3Gd6XZE8h/TyHNxkuajbuh
m92ba/Xxa9tDR9LtTOy7Rsd9p6GvNPKqPYhs4EOn4C59keTJZnS5QeDN4TqTYUgnXSV/b/J4OM9s
fasZbyjkEve4lNDLU1vnhOEG0p2JheK5mHvEvOvIh5hOi+EUEbnsOMS15CO3mg4366calDq+3bQZ
8xbEW+DE6hl+JbeHJoSRFQg+I3RgYDAWFhPgHNJ7iVBRiTRcg0iYVdUIuAKy8vAGBOwv4DJBpWxy
AbU46qz2o/wY2B3KxJDP1piYatVZ8ikPm0MiyDBQ0L01uYclXecTYDPIB5InYxcJlHJmUx2sWvZU
kzBDIs8iz3ZglBR7hr+OCmbhemMCfw5StHdVRkhALYCLdiaYDxniS/Yh9ZzMmovS1g+r+USygf35
oKUzk+M2BDOSmmyxpiqSxJiAZRbxS+85UDkcr39FC1m/9DMRlNI9SSXkSSMat22kYuPYpu8Woqi8
0MhmmeqvaeVrF2HMpz5s6tfSxO44qUyevOy7l9DwjoFJYErX2PHVzWx938ia+hKpyk3yFG4MMhZ7
O3jYtunuB0qEoz5TfHczx0tqoGPp+tTZ573fEwuHxwhnHWb6qmMfS7oXXPogSLT8gEgVMIBedq/1
0KIiskyg/XNjIG2i3Ws2OiZkJ92hM+qVqhKm0TI8LwSTCifUXvvI8e95FbPNmZyeywjS6/BeczZZ
n7rAoCfYbzT+C23aFya7o6/8E6EWfGFW1z2KFChLhtL2FWdyRRjnOh+a6FfImbhuXF0n694etzUq
HzPWzfeoiQ62pxvPUQz9C/PIvZPANej08S2e/T1+XOPQDwBrNT10H00PR9qZqMPq0p63s7qkZIwN
bC7Dn/8SruDi5qhPG6rIpxMP3TXQPAvKbFpu+84UPMJ9+dsxu1+0R1bLeITQHf/RIr7oQYvW0Yg2
BZz256u21XASMdvZj7n1y+qrkpMoNO7LAn0HOmI5kCShx79mWRlvSW25LzVmTt5pQPBz67y6pt3x
e6j998SlUtOBiDWdMA8IzNsvhoCmiAr1vavYhABd3jQLSJCoWmRuvfeSd3SmBWzRTBBSwIXKfAcQ
T8YrCSESby4Y3bh+1xWCN8znH2OgPSrd/zUVkp1H/aCNRYQYb8dFD02E0TPPbMQb80Jj9GAF9B1R
gppbrhhY5se0vA5Zc7eVhLPX0YSKCFu9xkxmLkZzswjVkC6VjB1kg7jCfB9KM95lut3fPPKUJoka
MFVS3tDoX5GJgiaeULRX9Bi4wZbkjvK3gjIjk2eQ3zD+7T3onOiiOf/rpkCvo6FdD5BUuZjLXVl0
X6zaKY9GEA8bYaXkRWlVxQZJZV5jbNzgsHSJn3K8jTaO3tPU8WAOqdjpPmo98j2u+WiOLx0ztJMP
FXRt9buZj82jVH8ZBGIuWB55hH6H4zRFmxrFxDe1k3jWZv1rUHgy241fLU/L12MIis8wreIclB1F
C5K0o6ATe+zd4quBsnftFFq4QyLlP+k2FOe8077Xie2ewoLrA0FM5ZtWQH5vie/qTDs+lVQ8cOdw
SySDa5/csSWwIxIfuZ2F97RBb48xTdum7fDFC5kbS6MEgs4VZJ16SHcT3cX+IeP4bTJE8lRMfokJ
9E7s3WHK+cWT2NTYexgeKRxIPdp6Joh8LHtMvyvfRA613Al4KhG09zldidgY/4tLnA4IrvuHI1pm
QmKuSQbrADF22n7ZKx0XbYavxUc7Qw2gG3DvBdHm3wgYwJadpYCCI48DGrH0i4znJ62S+rXF8/dv
9IwlGXlEnkJPQ3j4+TGsTMfd6xKJHSK6cQ0H9otEukbIbRX7FwIr6RIS0kT2ESz50CWdKstTBb4/
Jj08kuWjXNUasb+Od4yV0C2O+y/qw3OAh5dQ7Ms/ZaeHd9EQB8VYKl8PfU74jPpezYAQ4YZ5NWvf
vdcYNFPUBYwT8uDNY/ZEUVsV7wyA5vXo5t7XVHz44in7B4fS/D22+nKjJ3V9qafsxZDaNzzALlqr
wvxAi7xJujk/5YOenaNUu8PIzA5mOsqLrpYhbosDvtFX/jKprySo501WcPeL0rnY01pjR1cbmpt5
3r7n7IUU4DkPJ4BooSw0y0JQpnUS0CL2Niw+5Uin0GZh0qld8zj7CDjmq0nW+1T9Zqai1pT0CPBP
jkY8UIseTKcA3dPJos++i0wdohA1562KreytiCpCbxgJgDPjgRjnGYSCbjiPQc+/MjjST3iAnMey
pNK+lrneH9wGct8A29OnBRF0efKlh1nLv7BPwMnV5r5PzPgceJLU2jkOVyXbAOWxMvf00J/bLGmO
S1MnLb2ig+rmHfK8cTFMTeIY+93FVkrSjhG8CGV79FQpCSiGoVgmyoPNH5HngXlGaGmel1faqHdc
2ummpcXeafQGJkSgy8uycGpG6wmI7ma5tjIw+XuLBbulbSK/4ybe+jR0B4qW6wRW/ko7T58jdFSh
/SSm09ovfap5YBJMG/hVBp0Jf5eMgF4mx84z3XsMytkSlF1U1FclBYfOaP3Mgw6zolqy1Pr7CpbR
dC4FIba5NWzJ9TDtNWpfu0cxlWfmrq+xe3Z80B6dYSFhmwmFBHRjdkyPBpQcT29I5b6Z6TEjHtlo
InIu/Mf0vkybaHbZ1Ff6V9uVDHIq7TS403yBffR3Wb7Uq5/tKNtzje0IhgZIcxCc8qlPXM9pm/9y
Gzmeh8kbz0YfTwdvqA8ih6CgtVygZGu2xWr5ujZekRi0p9rXYwbk0ZAy14XshZmyXSE2SS7uVBZq
4MER4s1kzk1VtiujwCBys/POg1pQOXnn1OIKWswYVWvIqCfLnO9Bmpn3EMXnPaJ5vHFdBIlzZJj7
PIAdskzGdCuzbjhyO8uXjNlbE4HG3a2lvMXJahKl/TGD1WKobHYH6FEfGA2dA4gD56nZdHkCtik3
2XR1l/1XeHq4L9rqe94YKVTVqP5SBkx+u9q3L6WNRyUhwX4dO7La2y3D4WUOscx5Wrt5cv+0iBoT
jBzicQlfG08tmpsO+UEI0VsBDhMykqWa5OtqWbr/SVh6ezklmPPKFMXI/12aIUREJ8lctqF77pYB
w+igrg1NKmXmDuYrmhDtLBdhnFtW/2VlHO7LRYXQmVG9tWtSNvtyAk0LJRjHin5algpR4Kk3yz1K
aaaKXUlA3MgQxtYvyzLZvX7plBTUnGjmWM0VAnR5sw0Q7aab+kgz+TKvbXvVjQhDA6uzzRVRFni+
eFyDQfhHP6VP/L+26PIKywjyCJBw4Cr/n49uj2pzzYwWFbWaYSyqo2VJZfYnqiMbsXWevQRMyA6m
xQdsHonQzf3++0iGkU9T+RX91Uek0R5OgNfDkXNftFYbDvWg3l/RSdq/OrckM7A2SwH4rx6MUwJE
4sqAqslRlFvYHTFGz9umsX+EsZPcFmGBqbk/fB20KoDwU1+SA9AEpUnMLEWRr8hjS106cAtbWaB7
js7Y1JvEwEndFU68n/Q0PkVjYB2y0LOQR3Ugj9zO3kVjiYLNB6eSTI6+sRtzPtISedJT6m5a76Y7
RAjROuyld3MdaGSajxNvj7KrJ5ye4DhMFS8A8V28nw3mL36Bj3YiUEaGfyobTAHSm/gdBMfEZ4QO
PyfwcuAkNWYk9B7RJvas91nvzR/LiyzRoXKFpCb6Kb80Zq3jZhoimB+aWXHLi8gGGsfJAdh1oeXs
TszobKIaVVVpM5LUrYDEkIxUClHKCO+O1xwmV56YFmdkRTp4V3326dyXAIeUIgTLfLyR8CxUjqr/
0hXeljYsoUCeTDZuVkf7z6u7ZehY01XLvwzn8lSh+kJh1I+XVMkGlgUvJN3sSYIXC55G6Q4450fe
pI7yFt+q0uUEXH5zTiit5jOUoaHDRsWdUv01+SR0pkWpdjVKbXyz4mYnAToq19dirbI7jJI1reAO
3/Had4Aqr9rC8s7PNJ2z4/LBWT4zZcPs2iUbhRibOjo7allejSKKzhGZvxjx0cAHYxOt9cJLDrMI
dPxbaX01Ug83nhXLU1X9XASME5tzChqbzqD8ltEoWANLlavABjKWxG6ABoRlioAu2nUWbKqpbHeV
PxBvBsmGXOLQf/On7P16FIGTviwL3na0xoDM87AZNmbFzJme9ixO1mwfGqXkXhZIpt0584JbHXLT
WGetXZ4h6Q03+b8lN/LzGPUbrYt/oq8ouDby89zDFqwmQSAaW1Dj3O2q0E7BQPcio5N6yWgjkcEK
ehBa6zpFiYHWiC7VspggwsgCRJ2cw2pf6Toxq32sk78ujOAqquwX/Wv30DoifOLD04g2tg9PIWrU
mfhhrmPvWNcsskkkR4N2XPrRRAUbQXg1BTg84WeI3jHRAFcjb82dW7iJqcD4Ftrm3hqnScno6X8v
zQs1sMiELw+RLsqdg1GE2VZcBqfWWpGKgcdXKXMSg+2vFyTMVRAytx4G4M/2A0YDbjH8u20lWF8W
nR7l9ItCTX9tZgFSP2vsm6yH/FCFBICOvnfh+/q16eiPaeW74Bk/hr24MEyIL6n6ACxLqL6E2AZ/
108GJMTg1MZKGw9jOedAWyy1DTg/rch51DbUhQDu7VutVTdhjfWL5yl4LPIF5LsK7BW7xrahK6e5
0jtV3IZW6dL10+yYYzm2DrVufR+F5jx9hOfXLEgvy1cZP9lZN6I/pUEIbZ/DcjWdznoXWcGXXmDt
PQu7DPOHQvWHF3Fll4HpjvudRJbJL1FOP6b6Jvkr6kbdBf1Xxj3G0evZK8A77GxZ0YFORo4zvdlP
DIfeSj08lant3ZevhCD5F44G5jnX2y7vZYcy7dHNA91uQ+6tEpfCBMvCWzdplJzwEyOhUrUrWAt5
ZAs9xMjH92FTEUXVSgJv8buSWoRq2BpjxZkiEsFu0A+F6ntSmv5uqTCWmgNsD6NC9OZR6kxnn3Pm
kHukybuSbRhIjLfT7AEmywQ1iP9AW30EqVyQ6LTF18P8hE4GkQF2+OQWgLFVdvfJGAEOVpaPvWtI
fvkRBk71OQAoeHByN+NPrK21BsG15M5AiASvyLJCj29EzqvmVC+wq8KvFuoLftXdysCV+VgW2rIB
VqTovfeTQ7M097UAVoxvYxS1mxuU3KIUf7QKPtiiLuu0b4XZaS8oSlTub1i8WoH5X+khoYJXD0qm
wXKNR54EVX9mMlhroO+qYbI2ui+iE+2z+DojbtrG1e857d0zSI7oZaxA1trZ0HxvK+855NmHA4L2
kMl5egERFXFJUsekkgKZltnsxpoqN+eZdbj3P7lLOweCKe6dU5aHOA0DyEiW/E93i01l/cE/4X4d
8D7u3HwwDqlVnGwCep7Ymn/aUVceucnMZ63Xs4euXHhF4RJ9gXj5sXyPEJPzRNFxqMqAsUfsgEac
oGQKLdI3fUYAS143IYFkYXOpEu+3PgNIUm1C8lhDpkpE04E0j0DLC/dqMm+5gjuDr9aZ084TbX3h
7l1f5lmimgwGEDwx0wLC7CJu+E17LfzXTOC96JVaOAGVWtfSorqOSKoJIYv/M88J005WVcXRuuX5
FcdZyGtoZ/IRlyZlyMBjieQ1OwnP9FFTzxrBSYSv/hu6+7FvbzpjAFdptPjeE3lZtlrDDbML9rwL
ovN+k7Rds12+n/VrbDX6tc8sZUQttHUoqQ8oj8N1kRA066LYOiPLzrG1m3DZ1ftHQvDAMJdpmhpK
lpnBydDL3+h5r5+CiLxVU4QSeAHd125DlnKOBZqWf8VQIXORc+OFMrYtze3VMmDKPiXa7Cc6oOR1
4OVo2dTVcLkkFvr4wgzb2Glj8GD8WO3doQpqUHWyWX8iDHzZ1LtlNJCogULcKgqFVihrPWkUMU8w
HrFWYXQ07wC8A6UrF6HdnJT5oXA5eIWy3+sWrCYbrgzhsXzZD+Sdjj3Q1jjtJN66ROIMzRnhwsgg
4Z1hOdM2MoYCfg5TMFmKRV6QkEi8HI4i/8L1x70QnOaZ9L/Vsngdqo4pz2ymz6jgf0gfmGablSB9
yTGdY+7t3gxNDFeZzMbO69J0Aw1EeOtEy/J9WXcfRU/nJdDQ/DQzDoNh1B0KVrancnRADpfsrkC6
TPuIs+ZYVPTIIAu+R21C5LxCGbqem79nSOYZ/lSoVulybRE6pJvBz+TZTnp59uKOREoLXolU2phY
qWTyMLFPTZt/DbJQ3y13vDCESg1/S4UW7Ed0DtNklK/JUJevaMaBHar0ka4zzVfS0YaNn+rJtu3F
b60f7JdBT3XiSemOSgwvL1JnxmWCbTbM5AhL8lRZXQIir/+FOcpN9obC89a4noTeiUsqg98Gifc7
R6lIlqVwnzk8lZOvm6iXsQURZetpA0IAarS877WTWZR3Z+mgw4+J9mle7qZG6h9NGjxQtuTHigfq
6dnB7wYd805XhBafD9mxhHmXRRrTpoIz8bPNbnCnRydHQkR7M5cjBaEAgqyRI6rOcS3MeMHXmnZp
BsPcWJgLdkLL84+iDRGqQPkp2PMeESFfJBV+9D5TW2v0EZyqxc7t4SRwzdUmVXVomBihUNQ+koBm
qGuK72xc6alsw3dSoLWjVJJEbq4snnnshlyex1C+o1ke9kFao28Mtf5MuQ2DPsXVsXh1BiUmLML0
pxv3rxW3j/NQehe4yZAPrfpWq9oSYRMbdw0bCoXtz4LkqkvaieZs4JrG7Wb/x8AbXeNAmFaJ32wk
L+Ick7aCkKGt9saM/LGKXYTnWJ6OJjyNa4NHpxM9IHzSNtamSXQ5SA3k/AVQHgAefXnux8oiF0L+
CSsZOltSBEKoklRxSIRSwBA2qee2ZwK3jR16KymaNLstNoWL1KfRcTXUaikFeeEFTWgIH62FPk6Z
HrARk6iF8pj4V8c+OaJi1GvoA4JjqNHYfpwTrW7nxD3L2hY1OFRjuTR5qYPsz/+NnNc85QgaTssr
gwvyUS7Um8l9GVpS1Rl2Ev7QZMOGma9OtwXF/Ry4T0zjv40GC6uARkYMNzF4cQcHp0YV4LTWg9Qz
UxHfq90i8VkWZqNkCqckbNNqW6e5JCc5qQcTwZ9GdBYsD6BjsXkl1nwm2NByfiw2airWjMAQRv6E
ozy46aBjRenH89xGt9BNue9YfX7gpndI7c57hqN0jnSRG6qM3VCTP9vW7ntAWAVzmESQvNvo0J9R
V0Kgb1vnB/S4ej8C4xpWuiffwfMz11Y6TAxl9fnzVbjrLGFddDXAlWoJghSLGZLQNeSP2t1a+QTs
y+Dn4CelTEbBswoYzOwAp0aoRiq2E23wP+gTHIyOkRNYFONJcy/buq7zhykr4Gg1vAvsMbsL3zn6
dfQQ2tjfCnWY6zEOPLvR+YQWwZYpHNtf77d7r6Fz/tlKt+pmOtIgLcAcTXuPPNL3wFvVoOZrYMJa
T2ya540vgVra1DklM1yXyD0L00vuwwg+L5bMIQuuV5d/S+z2uGEb0jtCr7DP/5YcxdRKRMhxtGAu
rssyYNq/xImY7nCxFK07whmYWk/b55HQ8OG1E7K0RvUiBxrfJzRQjylGIB6YuvaCcpAuSMisDhfK
tVu6ParH06pFa/NfGqL2I/qj8qVx4R0OnksGLy6ss0VpzsTdlscejfjyw9dh1jNMZklnOe/0wvgd
zwHmJAa1Z6L0HMKdscQZ2DcuZODpNC1w5L90Q4Ywvy1KnnqsagGmqu0o2oZRtdc++866ZJ2TKep3
cPgsvXWQtJcOVj1n1nxeqCAxoaEHmccnxl6c3uoId0qcP/DJ+bAknXasCgt4NLNSrqN8ieO4O81G
T1pR0TqHykzm+0IFMOzhBQOONqbtNbXsD1fOxunf0rW+cSpSNUr0yquG/B/NgzG+gysjdXMYPnDX
k6sn9P+Q4o4I3v38koAFuDVGOzAbrX8zCsIVG9oNszw/3A0M/75KLosAZ70Tfst8w+NHf1ZF/mRo
et+Nb6GyMC+L20v/iKUbyGkyQxAEE7ZHlr/Sc5vu2zCIDyHKS4zybkdaA1N2u0/IH0ut15E7KkVK
Kv9Djb4yZ7hDeYcS3mmDzF9paZ3cxjpe0wndx4nnnjNoO3fdIhd8ecXscMU4M/TYTg1tnykzba7V
2skoJh/5YdQXayNlLrOoBo0qYJaWyTK+wn8sEr9FKUgdANDwxUJhuKsjDEu64T8ckgkpOCsMiDze
QJPlLDcB01/MOE5889WyvDKqt7aNMBMEwZX9k0uDdLpHxc9xoFiErVPCq+jNAdFaNp6Wr8rMNK/M
kHA1xdrJXXzKasGNj4qJwp7sk/DXiCPsTdnC3iAeuRHKIS2OrZOldeXb0JE24/fOBwkRD3CZfLLL
6iZJq8P65cybRDfqO4Emyo4RJX1zq0qCoqhw6UQdmYBkB9cSdLXKEetjxUxzkVp6C6wnoz1hM5Zp
FEOUCJH+iRMSzmFaQ25zEXhmQ1qDSUczqNzHyzKRZ5sNUG3MSh+3ngBYu6Y5bq14E2DS5zPIa+BI
X4IWJa2fzNr176DMjZuYnQooNt3v5tnGI4gcqyBMqgveK82uXnSbsEUY59jLsHuSHEIvKwqjw9Dy
HDYRGn+nLQXJaUBkQtOmJVI68lCk5XeX6JTvdnOUY53tR5MwCS58CQeSFxwa18bLTMse8RXv9KGx
5S2X5DL1vXUjKdVb9TQzdngs2LLdQuSHyawKrrgesQdMKn8MErc0tQOSMtXZSXsTXBRzMj7wKL4i
xGDIDZCwS83rjrlBratmZ8IAzyfd7uGL+ufnlZZJDExbw3wsgujBTkrwRH1x7ZrJJKQw44DXHKDm
WVTefbVUum5d2+LX3KE/LasCrV6N9R3kUvFsIOmfQRGokUIRO5AKSvw73EPljUngdJuaNqIswVeM
eIFzCA5XvBEeTna/neg+yIzwkAg2OblpRAPZZH/UxWyh+kjOs7rxpewyWuZPxzETf7vfTmTYZxn8
MtQ9wFKLr4zPU0Ayky3qaNtpxPKuRnaCy/9VN4xfaw0Z8j+Rw6Jv+GyUti66666SLUEesKOvGtQX
XKjzG9QvPgOdYxOlyPmzLAyrOloe3G+3ftLRJqY1fwEGWFwSbX4v+qHfWzUci8phYHM3O2dQAqX2
tZ/N5Mw2TfaZaWhnZ6rfABv9lXMu1oZ5wIAIWBApl21Eyduc0J1Mh+9QCibSaXmDczAKt0KpMruZ
YpYkQeS6xUxp1cXGj74rv/2ZSb8oFFBpWdICJ5kXnKOQU/Lf0rRAVl3uRhnStUUaEo9cpPwYb0aB
jJYElhLcgx8YrzQGUN3wRBcuRKPJRSODXcSYmhMQ5pdeTeGWhec0v7RNeqNMcR+OGpBqsZs9Jlio
OZF3bmgHOwITh1spCVyiWe1xyuXiuAyHJ1v7sKgTYYoZ955q/TYgZPcXlbOXljSto4pkCOUfwGBu
HCNu77ZCgjWanZ1drVRJX3H+4UZUH7EypVaaZl/c1EXO6rlETYKEEmirN4Rb0z1KqvHLCK/2857L
+9Pveegeidnbq0CSYBHo07sAwbKzxyE/p4pJgk4lwbtUNkxOQyjnQw7Pf3L9A6C4v76ZkY7CERAV
5Efcg7YC8URNMmJApezHJEabOG+iV27TR+nb6OqsCaP5QCx3IbRfUZaWJ8OFalFTebkRAF623/oE
GHCwB7zGoKSCuLhVGtleEjU6tZEBNjnbd54BDS6n94wEDeHkhF11CFpYjdDfeiaor44zddAOo6ud
iC1GufSaaQWB5dY03mcM2rtOw/+xfG9CB/Mp56MRhNb/f/yKRYuOgobQDeWz5OkndEPd2TI62jeu
Bu2tma8ED2C/tHIK0awavhotqYAUiuNZ4H0/j6gApsG4ZwbsoRh75C1ssnqvF4m49rN7r+wge+PU
p6c5J4w0Usp8gP3FrSdmZE0lEu20FGrDKukLMox72a0bYYrXoSD5WydRim4SUjs1nPSn5IZzUX/2
3M62ZWHAz/ZwvZvOSDpoMGkXo8YgusgarTqlsPVH4kgJPgd0n52NKN+ZCZpMx/OYL6Dfpi4pIP+M
wRcChuZtr6LW/l3/wBZh3UkxqA0BxrlaEYsJ3FVhr0CHAuUIg5CyE5VwN7PeDTcc60RC5zZE7WSC
uLjchcSAaa3w04jEMACHdpHvGojrZ4u+4Lo3C7GNlF9vWfI6aC6uHv6EPWXtRZekNydXhlVBMMUc
AbZ0gBQFGP+fy5KnzjEd+um8KTJgYmxVA0Em0QqFMyJopo5n7pL+uaI026Ym3st0Qvonxhb9n3q1
LL6iUM0WMVeGEtNbagl4Tg5ZlnkI00pY/GHNmesgQj9+fnOwps9iaCmDkiifzoNqV6mpujRiPGKQ
mD5fMfAhOpi3H8Q1P4AaeP5zYMxBa6/81MvnD79klL38M3SCvOXghJcFEYcDi/QrlAeH5eTK/Vys
zDHEGJpNKW+Kde7KcLwti10P+hEFwUsSlERJGxGZf4h8L8uiTzS/h4wHR03q0ItEZ1fNqmy1ND4Z
jpl5iNTQOIha/eR7IItWHtKRDf0j/G9DNJ+nzvGYaTdyYzFl5QcZJKoJtJpu7adgGRo2NnY+3EeA
mTDQ0Ig7psLbBHKKz55aQJPh3G9JdIG7mLxZRK+hcG8RYzvqJUoeQw2UTdJDkKWQm2KekGCbEMsY
PJNS8Jq4urkBmYWG4X//cXnldW6x+yxj48k88P/qkOhg5CSvvjsHbXbPuqbb0/GgzTVOdn6mo+mt
7DEsNpaysTlqGVVcdSFoSds1aomunq48kPNxgFtyyyycLoVKuTQjAebVimE7CIywLv2zd8YORI8i
KXqFr02wbsPsf/aCfvs59i9C7Wxwu1RCgNiyvyNHanYm1mb+/SwECGPvG6Js55bxz3Q0CCBf5NAp
mDsMBARlLRNrF0oypqgCMdU8ZV/GIeGWrDzEJQWxkwIHID0LbzGZIefPQ31KYnIOMYsvS46h5hIr
x7iAd7avZPKc98j7sIxpdT+fSZWdoVVFT0+rk/3iZvQUWWp5tTgctdHNSPZFrxhbAMJBGH8uRJrS
Xe5CtAD8Uy1L/7ugTQCmOxtvymT4eb4th9xy3GlzA18fVa5BtstlSpv2VPFpXb5KFFJhjkx4rRSA
meqsLEqecsaU4qIscmoxHhZ1tu4Q/EKV5/6ZAG4ciBAi58ukJy2pzx+gAAa65J28R8EdoZhYQ83P
traRxpfBIb555cDLOkH0WP1/ggghLR4RBlubf3NSUalEmNj9NgA9PAaO/BIvXYmGvuMOt7G9N+Eh
b4ULHnr0LOthJan9gAQcM0Kp6Gh60KOZAB47pAn03I15V/OW28rtRFRT9bkMyvKEFqA+88Cyg1LL
buAby8uyNM08H6auubFvpfS0Oo7AyjsXVcLMhO7MZvlyFL221bl5r3wbH6R1zAwOiaovyN2jHq9O
GkowBf6sV3Zad2fUoXxSAC2dzBSkVgRwCXk5K1zbH9TzmuWghBnHjKYmi6FMT5URq25lG720Sasg
aeM18pMJDpasd7NE4CiIStmljILfBrtxqZPi4jQ4NPwR0ZMhrj6dZDdgZ4vVp5W9ut/4M2XLvx7/
8kpvEJTNEk/R1yJ3GYVZ2XTmcJvOo1ItuU5pHDFHY78goSzT2nsK7ACZRYHNHzPis8UgsgehMjFJ
E4odBV6ogSOIWwb7Gb+vw/JV5FnPKaotxrapfe3VjDmurfYMoXCz2NAqW/51pZFte2e37dBIW9+i
6CVKasDMAf3AA8ndKPfglm2azDf3QzvgPvZPaO/dF5HSD8zz6idHttiIOv2WVfziN5VgBmb5bK4U
cv2LqBBlyFeYAcM1T6zptRpSfV3SMjqQTSp2moG8DSu/eBiGRw4f+yX0qrC4FvRPl0HHMvKYVdMk
SDFK4Hoxk7ACN4luRnofZc8AxJ6NTUgeoY13diyMsdqDK7SPwJ8IkqKnP6urvbrEnLDukOHZs4MW
IehxRbbO1alLHjBZHDIRu0XD09kxgfXNNvK4cc2maHdRa3bEfsCDgj2o7cpeGhd0MPFBfum7qdt6
XHrvgVoMOnWYtp1023rhg/My/VI2YjpUPlSdOol3ceDM9zEkeLzoGb5BDo7vdGhYahVLpoIFnKC9
k4cNmRAeNocbiAiPI+oWMNglhbZ9rx3N4M/unXA15xMhE+k5d2tM9BCMt3VtzxdCppyzYX4ZM2bB
hnoMFpXBojeY2v4PCcviqOkueQsMMIlUgucME9K9ZiPCHM/YDdhumYR0b630ypcgTgB9xjrejLY7
kbsAP55aEGAf2R6Bpzmfs5VlwDJURBiWLr5hpgBwD9VOt9DqlrKq4NbPbRhfHqFOf5fOsvrDRD4H
gxB4IDXDq5CEGXxGNR4GgtNKLcAKY4RctLhgG3dHY6JJFH01NPZXtPTeauS2eEPX2h26Aa1JQrow
c0bL/dUnX4Gjv82G8qGjg354BiS2rELuI5VdmsdNw2SD6DkWGKdTaf5E+6nvaxFV8Olm/R40NulK
FNLrpdOE7C/57DnlTlSvEs8hKW1q9mls56d5DhIUMS6bk42fFeyzQsQtYi5Pd0qUevObrv7xyy+k
VprOEqDQScpjO/vwguwMWhtJTpjeF+4cuFJx7rN6l3nd/bNwA2CR7uCi0J32IiRKzOSQxio06bLY
PbGCdjSVDLSEOBCq6O4YPTzBb0xHXAjA+MgjIb7H+xYzN7/TyBVbKjf9YNi0tZpspk6EcEL2IJP3
9TLniyqB0kb4e6PT/iQJ6vUhDJqnI4lyGwp92jhQdSPX6L+ElCMLyS5XHbjlVaHacIIc3VPNTJTb
6nBYIBVmTNDmGI7/h7DzWHIc2bbsv/QcZhAONegJtSZDpIiawFJUQmuNr3/LPbIrq/LdrmuW5kaC
DGYESTjcz9l7bSBJcnXEybGr4zE7q42L2sLQ+rSPDXGb2ehSiYw0g0Wup1mrSKNAnOpsOak2FSvg
Aca66mijzHGHMGgaxIjk0UUVb1CQbsOnHLbCw3VY+FNnJWGdzsopWhb7RCHXldI0mGZLgKcZ1oqV
2/Mrc9vZA4GyZr/svcyRSJ60dtwAMfBeQsoHeB9dd21L/7QCI6khdt/iMKazlw6f4AB7ByjXhI0x
Yw43Jz+WpSzkp+Kt9nAVqMZ9yA6fOIY2W4VOAvi2iba9tsTbGDDdx8px3uysXbaJa/B3FOn4ThOj
c+VdZDfJapCKtd6CmI3q8WFive6IQburQVTkn/hNnexwb7qb0RJ8xQU0P7iLSOtHEyoGPberulWm
Ncy/kchozeBqsrjLEesT9LdeL0aK6QS7afD49j3hhV5Lm0vv8uqu6/6jS4iLphSlv183m6rAIBsu
y84RnrnVXSxYPpW1x8dxDNDolGN1mhR4srKaN9nyuC2jYdyGbvA31biyoZOtXVmAxIfdMq8iXlV4
JjV4Uz8e2D9FK41k5Yq449379T5y8tO/87Md7z/Qs21TYP+wTYMtg/gnPTux0PuOs+Fv54INMeka
2R2X/mseLHOPrRlpn0KSq2YpqRroT9CXsGnxTiyn7a1v1t9zWDgnX886rnbRs4kY5DYZMDNH4fAd
dlDM+0zh17Y1b3Pv2ajBiurU9xjwiFtK/dFYKyfi3GBHpDtC08iFCI0QszyrQQPCvnFL4npU+MXS
5gasZWZV4zYWwXBVIR10h1rWcCRcKBZBy7KFZhQBnwW50Tur1D+3sp24gA06ubAn9+SBgfZv3Icu
jgQK6Seozjgtp1ij/c8UaY71F5NdLxU1x7nU+G9PfFREcpdiw4dOmLk+5Ed1QhjGy79/Kvb/Ypqj
7XItdvfCsIXL5/PPT2XxBqGZQKK3VoVYPXOHLYr/jl47Q1GPtgxQSjYAGX4eMyCDcuqMwUk9xW+j
/i5/KssA1eVpGK+7VrNfs66FZzpM2W6QdzummUMykISmHrXc0buEeRaudGnxErOmX2HbP8cW/deN
UhaHpBhuevRK0NHlQRVkog4imf/rINa0lWmDZrSChhOOvTai7Kp9Un35X8fU5NrJGVYds5qhwXlO
6149+dfz1DH1ZHUs0p3qPSHoPfTmP+SOmJyQv50Htk/QnGVQnfQN3TNNeZ78LXhEmHHP+tAK9xrA
3n1qgzRSg1ezqI5sLSRRjK9cMk0IZgBmRR6eYAurjrJn6cGnuB0BGUjvjhXCV/BMsj4CswF/FSO4
i1sikGdreRhIhmAKA7HsdUTablZfnRlDcZFH3xZ5BjSoFI6jN/2szLBO/XNZWDT84oeN1ClWjUOB
sGVbOTUAlhx7yY+FyL5Ri56fTT0mWhO34YXPO4JmMDz7YdABqRTac4Q7BJqk2jOHmgq9Kk9qjVDI
xqYV58BbIh1yEQljpx6WlEn7flpVlZKrWJ/LXLANa8lQX/e2SVNaMtJgXPgbfaagNAbddMvLEyUY
YDUzDS6EMh6ZDvOnOIyye9O7EEPBbW5ZJSxUQ8sa5BaNzhS4tmL96WGB/Ryv1EqXZytL2uIYO6RH
y6UYcBt3640x0SCxScCXHEJc8NDRbGYI4kMKQkHLft/48CCcfHFOiQMrJUydfoMttYLpth0W3cV+
i/vO0BxxNzwjvQ0sZqaoHe4UHWI025l54D8d7gt2w6OnGz+IrYv2eN40JMvxfDe5tir/QwxBBmqV
Pu3zmvoU5cRxX2HIotEaV+Dw0JpVNieHn8O5rSVIzC1ibQfPKl1ZkkjcLxm0vF73j+CP90jxwnPX
RZtEFjUtqTaPU2PvgXDZT3Uw7ZZiaK6GT9SkYcy32q3zfRF9LTRSLu3Sbu/gR5JVQCnh3kZXUnbW
VtL2f0Ix/GYVVbyKoZceLdIr76CJaPmi92yFAYnWMupHQBgsG9tPc6Une0/WDYFoUYKsjNpfD6n5
pSzLDqoLnfKqhmxbpcRU9A2tR1Ka9VNZdfZzWC6qTxxAVdSuEZ8XmvC6vIMmu9tQoY+O1WoXkumD
S+KPGRt8lrvRhJA9yYlSh3cF3ntEFD53LVVYBPb0QQK2KKNeLPvRaICTpdTg2zCmvWX3BA9340sf
SUVC4H6k/7+r3SK8UIhZqNhzAvhsIFREg+aLecMaydjoEhnRtORc9lX5fcmpIXr/D9OT/ni/dIM0
BCcdzQRHFFODkC2mJUU7xHMIHaEHPh3mqT01klelBiWbwIX+5i/C2TlTllxqy+eMNp1VIO1u1t3g
s3mMTOsEG31s6uAH7dKH0zgL/YaKaoTD2xBN8avj47bVCs9c211o7T3+9BXzfg4hO3tLpb4lRxC0
Xwy//kZpZyTLFxFN5xDgEeOx3CJKLMkggQaNvDlZ0X8TN4eN+44MKSK1XVrFrVVf1JVTDa4zTMeS
fgYorOD0a6jBi5BDPx9U5Stz02FvIAo2pe6AiBIsYwkFZ815kyS7nm17l5n1HeDCtAnjZt4bFEzX
AZL7NYr8aDfIIm/Qw1l2I2lwtVuCZsw8hkMvcLqcovH7mJbmsxheywHBMWAx80rg5YsgtGeFZqnm
20NnERRktvFH0k8QS9zcMhieBwN6DVK8K1cxhhJ/2phbHUENiSAAQ/vRNeT7/BrqyPhQ6ta8cwYD
Y9xfA7JvC/yfV2BnCipru3jeW6Jj7D4QzO1vPBPgB/4qIlrSZrQOOl3WhSYnIvTJy1Auw2/9mERt
vzNRk53UsNhcDMaEfcBU4TOOpcYm9lwCnROdpm6L2bhhWmEPC9tM3h0Wwq8EdssNrvyixGY04UAt
ZwR1sXefCdLFK1Ffyrb0Vy177EPvBN7zAvB+TnIf3kVyZlai3iw1HzSdrbPk+hXQbI8t/A82IdZw
6uWt2kM4hH/9oCOWYAqGiY1f/RYl0adc+P1+kEAjIb36PV1I9mPm29j7H0UOaqmKKM+iRMwvCWXH
PZgO/bWPqycrmbf2rH2FHFxvg/k19MN+HxJhRQM9Ptv2bB1N5u9GKrQ0iXAnP3bke372DWIGkqgS
VCOWYGPgVgMXNHUxFzrSUkmKiKmHLvGukQEzhmuQ/4CWxMGel4Fbrpr54jJHwAhtr78gYZku0KQY
xX6J9lUwvjaxwKXSclkfdK05eo1pXMgIQUiY4ucpRuNzZgTfZjpZSOPJG9IKK0GeTiVIy7wrIbEz
EbMjtIVGdOeyhMenM4FvC631Vh3czGUZAc4z8RIE1oAqLdx71yTdw+l7OuHOIYsjWNswiHcx3ZoH
RGS08SiuNqAMR9pymYdtMLafeoGH1BHGWdSg6TsDm29YvCEKm9M1sSIfVae4EWOyU41ju68/VRE6
mCUtmkvHm7Wh2PizBWN2MZMwjcOqJMm0N97C0vijLqDhU5C/dDkFNj9d9rh9NxD7o6PaOU5VBwc7
5ITVQ/8RLNQBIUhBdWtwk3RGjg1nZBIhbmqt5hs1DGn3MbD8KtiU5avy05Ep6+7K0viGEss9Onm7
x/I73+sity5xJlifkhFNowRrgRfj0J8D4qvjkeyLGvjaGuPstHEpt69piDkn1lTxxtacbD+25gyS
w87OAoK7T6bffYwJKUc3Wu9CSTsaDVkS1jEadC2YscS0knd6YSUjpMIkO9pSqLjQ01+P8hKt+MrU
uybaoN6nuEC6rfxTmWsS5Mlczhqr8/YL08l6COtG5nBmx4DmjR22+WOeMZ/pJpCyccm+1h1+PMWe
8qkU1xMKPGuO7Ic3ut/bjhZUbc5/+Lp1SzAmg60ZTuRxcCIM6QOudnAohhCUarbsKNFUh5IK+Jo8
9+WpzKPllHbFPZ+W6biYZnie5BCx7zT1pbgor7Fee8+O7xh7g0DEI363zS9uZjvU3yBCY891sQ80
KVjtSabt9YRnsPYPVmSvco7KRMASYsGuHL0/HCclSFnWVWqzoNtubFzspH5nXKlhNbcF1fymzNDL
KzFzDojuQD1fgtv3wgcEUvVpAtwQjTLh2OnJSkYNEyjcDLUl9DKIVynx0aqnYenx94Yq6C7s6Jr3
NW7Bxk5I+bPtp4GkyY0NZHqHujVaaxq2PG8pw4unz/scHP8nzXLRUMdl+qGNiu8wKgkFIuSjKdwA
swzJpvjPqPlLcUzl4JhELvUppz5K0Gt40ux5PJq0+DEQ4Hhn2e5unMnSn+bA0DaUkfdxG0lKF3lW
Kw9jQu52+ZOWAQnKwwklUZkeFKcKEQJsRNNcYUaMkZaP+k3obxgPaASYpY1C7paAVJDi3RYtC1aH
CdLrQntFG8jGdWiWrqvAoIdHGfyQUsfY2XA/CdmLB8pS9D9am2ghGA8SikAvOavCbxqynXXDypwV
EtqZ1IEgLmodiwyxH1ni2R9jI3iO8uDYypZrXCxLQ6fVuvpFmB78sPiMptbaJQRC7itreYEIAvc+
iez1RPsmq6lLtxLeUzjWbvbZrChMn156usT0LJAP8hSyC98bAS4Zv7y9q2TdnqYdEPdC+2LBt0Hs
OB90J7UvudM87Nw2D7qsJ45oq08upjthGkTaT9pnizN25zf2V5VoqHcoCWOYl5rME0llhgCK1pBd
R5usdGPIIFo1TwvVpUuX5Al6P5LMpnqy98Os73178q5JaYGApe6wRa+tUutaOCajmYJCI9xokxEv
0w/FD/BnKWzYp8gd4s9t3Z9omMVbLRXDoW9Jby5y4o4p8elc0ooYwLu5Kd3eYMuMntBu+21QGcY+
7/MzM5h7FWX9Jw0GtiwIDtZ5g/MjH8SPpLDEpR5Stunm8IJPmUIUW5xtPVbWBw891szu8CJyX98m
Vv8tnrRwbYBd42oFJ9MsqRriE9u1pV5eQ5sLpqmBW4lD/1BKdlGphwjdJ+CkPjAmBHAk2NOqOhfz
mGysrC8uFtx4xJAAEtSAAW/TR4bgJKDBmaWEB0lcKGwebD5DT/J6IBbQN+XdchAZBTZhhPTU9h39
imdY8LvBavpdjWhlq3ltve0r/iN/MeZ1DqeH3nQ+XCrJv00slNp6EB6JT4pBWXzAsQuqi4ox/xnO
0wUWl5EMy6HRC/1EUXQ5kZeVDV8spISH0QFFVpdT8oKUa/iT3h2hFOQSHbBvkFckbfm2P30YkLm+
5CM6fnxreWF/jsQrvsAHCI6N0jcQ84dlx0rQXdCFG4rqi40CAjVyvFw1SqEbMXigxoNhOZtuj847
tF5jUCtXsodmYDnpcOhyp6cJHGRbCpiITDAo5M7wYs/UokogakCe+68NSJe11wBrGOMoe0lqnFH6
XAzrNV215NrLIW0Jy0uStkUNr4crLl7aIfMHMERTbX9NFsHvRZH+MrRmv1dlZXcAue1o4ECFtE50
MrEjSqx4F3gLSk69XLYEg9u3QSLx3ckhVoOsqx37h01TOe2ltZlx5ddE9aVIWkvOKAPulvtWD2bE
9wl+qC2NRBgwMEyEuAk7OYR4zvaWbn+lpU19fsJ6uwxpuw7nOHVXMwGEKEhMGgZpmHKVonif0ure
eGjpoXbmNF0SuzjpLWlVdl7XL8KNv5lk3x3yYbAudj98SDXSg/gdO37I9+lCO1/H0jef4rDYNRlq
Xh3k7FOA84DM2odt+8lutGjW6jZhEszQ5au1hN4mrsxnTWKrko4EtLYTV0woxplIbFfmtu37CIpH
Lls3rN0/8gb7u1Y2ZmksJJulW6b1uyXWlb7YCCXdlNXdpucHLtQ5mgthUwKH36Y0aqZH86A5LIQ1
L28vA4JC6QZVA9Ej866OQqREUlGohtAiXiu01nyFtaGjg7SY4yPsMBirtQdXq5DWHyqvpc7hKDNU
lP65epJN4fknKO8ItOOyutYeAo7Bjf0tZSVyc+LUDI65TAiQ+wy88CyLHdF8mZxOEg81gwhdAAgn
XW5N1K3Mf/AHVg+tyDE6YyUItXRcFywMaNhivstZ0K/wpVi73qRHT1Ac5UgvRuNWZE86lPwDmzvY
Aw2ZbmAHvteyyKpWGprk79bLchYiqk99rp9tKAP3rPcB8/vm6+JiypLtYNUYNgSpX0lFLrvqhw4x
HnPN8l51DzFpjZRmMzhk/rhpoh8BZKM0xZu8ONJQ7aZvqVv9EZVTeimtJv4kvPj0JwLs7lZ5NZuF
Bty1J1hoWVq8W/IA6oLdflLXlEKDLszKynsWNAYXrz1Ds0xP8BSqZyRNLv5WAh2L89Ck3dVzP2Iv
sY9RszQ5p+P0IGGanIYMlxMXuOBkmEOxHg1MXr+Qp2aZduj7nEckbDaH9jK+ixlSYuFZvZANphad
0CRpq6ntvEiCVS+b2UEipiNUx7vaoHVl9ZYuEbDIZur3hCZdOxYWudRh6XL36ZH+O4OdVDA5u4cl
Obd4BVJjGFiwhh8Ui7lJEQMOcJ+J5yLlZWzZIVCWKrYNSb07o0+9R1mS4OiQ47lBopBtUDZRKvMx
9sdcEAIZNWkbTg/QmS3GHvpku11kPRF6mc+f105H3/tA9CX9mIzyvloMgGdETdJU1x6BD+4Br4TM
3Ogb0w9R5SLjx7jWFna8rZACkwrI1z+2HCn9AHM3WKK5BhrltK4aebO76eGBbNxG/GJ8Wn/E4/S1
NrqZTSH2eNw0X7qWhB2+wgmpevxs65j6bfIw+IVeqm2jrsVbBwm50qbPTpwfq2hyj/EPijbB2YbX
CR0TTiYUrW+JT4iO51HY6kedPwhYCRKL5er6w7fa6o+RVL0UhrPC2l+Bv7GyXSh+QD1oLlNZFNq2
zrXoqdPTr83IJDpyRVotrhHebIw9NfCo1HPis1gS5jZrAP0/3wuLPjBeHwNgTzFzrjWgN3Q7emoL
6cGjEbxLs/ToBBq5ISBj64rM3i4fyk3n8LbV5DI2xdLs2fkPm0VLTv1sE0AZT1/5Vcwde9OtLyYy
UMaovepN6RHYnO9JEC3BdXWYnPWOXIq4E6vo6MjzVeh+uyfHgiWWKsZSHTylwL6QHrVkP56TmipF
nM5wp3WAGUl798ChsTrqs8vEmueiN5Ql4iCP2Qrzs2MEOXAUdBXZbQ/nohRs6Q7KxiHYDh9ZPC/r
2oZgh7Vi2HrvWkTaVFfYyh/sNpyvljl+DvyIKk29mFtPptuWff+imV12MJc+PtZhcFabIFKZv/vl
qB2NRtc39DxILSe4O5tT7S1CAgZSnndKoIzUebklQlAWt9TL2g53VuFVC9LU1tuTzPWogyHY1yl6
UdhkH1qT2ghuzh+zp7Wf7LL/REWVYohtL7tFlhYDa7mXiEaOZspawJLwXoxWy8kvDfzKEb17WqL+
PkY7cFNDwSe4QPcgNSJfR0lt3adWN8HlgKTKdDrKozH/CeMmOWlZbd3Yl69xBpVXMDbGtpw41XLE
A6uwGgdK3ywp9FrfzZJcO2p4Yny6wusmktpyBw6jLeVJqRlePU2fDgC6y0sWCWs7zgJ9qkRBNagA
9p7uf0ytbrxqS3GITVZWBMAQRt8MOXwFI33Oc8FGMYyIrNHxOGc4aHZUWh120s9uC6xMs2YyIKbG
fjmQ8PccBpglefuJY8qpcM/gk/G8EH/pGNIqn6AV4lZhnie3H28qd5hO9xHvv4FYbtD3bBToPZh8
0OmQv2L5o5OPTTJJCmftRpV0JKOAqI3qSLTxK5S3cNvsKKdFSPekaq+4BX6O/qzIq0fmlFePPBop
KSJ+1HThO+mGtQlSkx1emYxPoZd/8DDE74qFD3aS0s6m678o5Rk6qH2g05iRoTtA00kS0uAVU/Lo
TibKybWfQEWQwv6tZ/qv+hCJfQylApMIon1ktziSAsxzJbhzgsQRbp4URLhTJVLisfb6zA7ERs8z
g1lFglauXV8IsQ41F7WoA2ACNTJXrBH1jBpQxDSHFOTJr3KMuqU7DRFMARr3xiU2caSJdciahaTD
5DnzdfvzzDcnYXu5GcafejSA2sRc5zTykJSKU+J5NB4I+9EJyzj5wj72uCzWY8ky1u9gcqmhTogj
rQbEx0rXYPoZeTOhS89UT1ijN1qKD6gZd9l0UpUMezGmA0b1boU/egLnM7DJdQpcBnRpFFcUMTQR
EG2ynwtaUEys1ynO2ztVSXsvhPHACQgf2PNulTX5N9eLNT7RN90Db2xTQkKOL8TV1syvWopRpcjz
ANyUJl6IF1sXAJ43yC7wGtQSUCk3tqnc4g5T8GoN+myvReZVu1kfw5tPzMCuKCBM9+ELYmMWVrb2
lNpIa/Jw+ShJgnsrTPlDpFAwST5gOYBW4WvppWX9v/PnoLh4wQiMQQxPaQKmcsg5NRaf8Hg+xXqX
5eUflfS3gNQMTurWNJx1JU+QLRLoXxNzO7Yh2JPHlhXJnfDUDEzmUp9JsBleKMrzLhe06ZACjeS8
klg9BTFa8x5vX5vBArA6c7yMnHunKnG3NgLYQfj6vnfNoCH3MnDpzOmfmznKz91fw4LHk3M4q3Bh
pXij3i2jVoEEQps1n4Kd9ZGUKetB+Krz3CTZqkXbuFhlc/PaoL6pW51hr/oSd7QPf7FGhCWiFWII
exc4ooLcMaXutvEpgAuwVuzkg3ZP1EzASUUD5S9L44J9nAjX/OGDAT6YBJhNpoDOAj29P5YW2ZOe
4SAkmqnNxdGY7qd4fB2x/53U0I4kfqRi+lgAKtmF0l2ghsihbltnGfoUecyX4PuEpWmUJNS15cSh
Zg9Dqn99O795BTVlNBU2+icRJjsRQNzHpc5GgAXeWkmjlUh6hs/EjhZTLn5xG8XH4KH+ES8aVEHe
Yb2nhNjn6SZlO068TZDEB+XTrGXhHkkaOb9WWm5g9v405HZd5u1Zot5YcAr+96jOr1HWfWmyscV0
VNsgdgv/Nvvo4Xp7PHW6ZfOFxkqEWiVa80UY1wozGYrS2DkjnBB1t+cb2LTLcCoqjwBWtfUZ1rjs
7VNqXMSQ5qe4CiyBPoZeaxej7DDlsu/XYEwpTKI5Ax9Dj2qS7/mg3JEGbsPRNt29Jty550On8i58
VpF2dhj9LnoWWEJo4i0e27vuiyBjYT+1JH4CHHQ3tFcg8EljPCWq/Nb0b3zUW4Po53tSdPUzzfMf
RZuKfcN15ETDYFuGHTakib82I8Fmk/hZAd6l8whLYZOzwakxn/wWVF5fjxD9Y40mggrpaYwYZ3mG
byuNps1ERXPL1Ws4GVGb7ZWNJMLRzmI7PU6siKgy0DEuY52Ih8E/TapxliUap6DREuHkxZdSDk5f
bR1IjkdbCndDiW7qDWJuWd7j16HWrCcCXZcFkSiSFsogRJdXEn9YoW1pof1fqVKv9aQfz+8Osdwy
qICnXFdljAebfP7vtj9OOorhvvB8LIWiIRFuWh7uGFvn2NTvrRd7G/ClxMjpQJQbqdFaYGJsEMt6
a8VKUogQcrbppGRokiIztz0Cd9zqDIBSO07mOOQH2cZRO9JeTg9sbrluR7wM9b7xpIYkd8aTs4zP
NZinvzXBWDj6ayxhqHjk+kKTir/EojJnlNHnMW86si1Me40KZMHKq4nb4OfTLkDuva1sQGawDumm
8M3bhRVmpFbispFa0ESWQ2a6w0ZgC+G0r/auXBMuBYR5x6JWt6qs8SOm22AHQfPkGFn48OQApw74
Rrjoh2KhhJfhf92QouPdk9Rp1/S2cWdOlnvvoflaLuUC8OnRNu5QPii7swdilq6nsj+H7rhPnfnZ
MQtxSfLF3vEbRSt3wryZa+ZzyI7s7Kcjgzu59IQ/qagP5US1AVKT9Fn7Wxsh64G9wypyw+RC+JS1
zyLrZYYvP6xm+QGPcggmxDWwGPItyQxUjOmYKVeOIasszWiOtIvAvSMSOKVLoh2DDMyxZOIONB7u
bR34dNTdYldYnIt0P4pnxH7RocjHYh1EzqfBbJ6g2TdkFFxM+mVn5SwnwR1+Rk+qpVcGn2PNM3ZL
jRDSDXGlY1UMPACfoPJs2UtVgyH4XYvSo72yoB81pV1SAVRiCwnJ+yWlMckQqWpcf8ygXredw5rw
4CHG6zYugbEPjPGheGu/YqSFN3/PZHeFglkP8A2sth1yGqgBwQzz1zTizO25UmxpLeCcyYhCT100
53gqSELWLAvjguWfR7qZZ4uUKXrYW5W6/EvsGHoJJbZgideBEt6zxnI2QUkdN+IE4QLuLGAORPYZ
iBAdGRvJEHsgqbPsoGcHyKrSoPkj4Nqwq6T/DJDQSFGmPEytReQbswbVMQ/HI0EhWp85W9NERunW
VXcNsd2QzkFCrjMIoik8phrINFQBXY9oRqrKH0iMdHd5BXVjLXqE+B28ooJkxSz6liFjAb0RO7ex
jM13OVtUo2lLW0zL9WiFB0MaHTRtH1vxc+Yuw30UNgWp0fxgsqW8DA5fjDIwwztf2w9dUH9uQmE8
O7ZZQMzRHdDDeOU7tBFrL4ytvb0U3+eZb+tA0i5K7Bot8VxLL1cT7g2NuUEZp7NeJ4VP5yxVC5E4
CqdLGHkYp0dTbBa/x9pNa3q7VLiRFnBlSHTdCoP4MEFC0gvKQ6JslkPgxrtKIO5XgyPnKLspPho9
Coe8jeQfmfO0JW63dOH8SwvA5hjE0VHd40N6SgS4MSuAjRibkiRHpaRbsDx0GSd9pvXVw9D64O4R
+YRKEUk15fKK6MU1C6iJsi6WFDOhLiCLt+BQ8wNJmk+KNNOZM5naerl1QVfc6h6hbFglwMWhjDcD
gHtoihEwFjoXi1xPCFQTZ7e2ziH1/4NC4FiyojsZ0/nfVYXC/l8aN8t0hGVBitDhaRrOPzVuSMD4
dZs621eYAUd6AQeXCKJ1T9ZCP1ftIxP69yJsXllnD+Q8h/wdC6CkTeRlJFbX9Rn103xqS4Lf+4GK
cj0APMv0lBMbN0WUivU4UW9nBxPs2GHylgq2ZUGEXYWvumNMR2tk3eVyiq4cNMyY0UGRI0jaaB4M
Zmo3+NPDITulyaGUdpHU1+m7Rg7J3uTrniaXPYD02YCxaLc+PR9QjUzL/+Vt8n97mxyIB1SwbR+A
mWf4v4svk04HVW2zNdNJIFrBAt0MUqanhtweft5Sd1lmzuTynZhWySKU3Qo1OKXZMSUNT0kn69Vt
VN3tQYgDhR1mdz3G60RPgAtEJbt9RQaPW1R8HRGd0LcnnyFBVFPnUM5bMD9hgXAs18YGshQXaxqZ
/XXWEan5JHJs1Q6xlQaQS2JoyVvHmmnQTm2bnOlV2a9wnnHfUubm6+tTwGOB0qnSt+YG639/50z9
dxWlo1uGbss3z3SYzX9XEwv2l6ad5MNeoEdFYjjfHDlUbBZvi8OUga1A36kHStd981uWi47mtic1
dEbavd9Sd8VfD2TeQn2DGvXGwOr9niuOqtQ4daSzqEPir7zxX3fVLcRm9mYq83at7qphkS/SJged
1vjJJi/FWcfhFJ/VkAn6J0BeuaRKT/wkAc2/hl/HjHtrYh9VDxlJhjHAQHpi6e0zZ4V2h2ThbgxJ
fVF3YxiULmLo7JRbIBrVMTX4Xe4dJ6P6A/rOykmol2etxreeLp1x6VvUMNStcD6QVlBvNT8OaStc
ghYogt1gHrJwPqqIYXVI5QyroWkggbup8em34xG07vc4YtMg5BCSJ3qOv46pH1U/sSQN60gqyFuF
JI5Qjp+EnyHC69HWT1KCrY6pR3/dxY6FbVvdf7/52+PqrhryBdKxuvX+OvVYHjM9W7MPTK4eGaCy
utEsGx0/wJoGI40yOcwmBaiNuhmaUh2U0Tsf5M/8eo4p+eS/7uLKPA42ZdWwkWk1ko/Q0+K6APai
pxvoAELlXZfprmXpm6E+DLDSZuUyXajFTBcDGfwanh0pK/LYrwd+3U3kA5FtDjAjzeyUaF50M7Pm
ZpYFF90muheIgri2ZyxujY59qS0G2SXQ6/ds0lAu97R4ORCfGR8XyeZ+zyyVt9RdNg8F4EKP1D3n
O5N8/ZgpmKFjZPdY+FADEA+3qE3nBPyJHOYuYysSdNEOUOUZpLw4hAAwzqrJZfss2iWhUESb4ODc
atSE2yBMrE1G/uEjlzkNpERCmJEybnWMWthw//f5wvn9guQYPpnstmsbLkt42zX/eUEy4DcZds7m
zciaRw646Yd2XwALvrDADd81AlibA3b8nPRSMaAG2JyAI3Ps5mQfmcGGULmfj1RDjSGKjMRkRy+c
mlbqFAc2tCgTZt14jG1lPEDyL3fdfFF3TPz517GMtoYsbquhlR2sUJaq/793R5zDq9jiBK/T18lz
sj8jC1EgznwpwKPLGnW+cyOg6+dQRSh9O1iA6hDM85/HLWRtVH3p6eSVc3cksU9ZyygPmZg/KLqF
7CnscwaVJS9tNB+L3Bf7dcZN1i7Tf7nyWf/h8xACgZLnCstjifDb5zGLLqE7Y9v7mMXmLfc88ykc
MQ6mcFQyNDdP6lAEHOhc2M2nX4eSMjAO8YRyMpU/1Oou4AlW/lzdaVMOUqGgupYB37jjtLQns8jT
iaxqHqhzMfWbBO71qhUsF//2EFfodkcUw7S38zHZ1uCa6N0Dp1xFMgvOb/ztv38jhTRWlHikSZD5
/n//jxRE8c81TcPyHcv3jN/eAT/lwqV7jdgXwDqb7Ls+wJFSQy2yVEYmzj/vq4NuGhEWgTZr5bG7
2NEDiBDF6dkHRI7uHl06/Dh1Ny61Izh0YsFYT+sBzXaZTFiGMa3MXI2eOuBMI2btcCd3hIiqG5IL
1QN/e446+LfHg9wPgN8V3razinhfo1jbi7wb37I8xfgSWR8yYdpn9/Ff3ir5Vvz2VsErM4SBfk83
hXIW/c0xEdhzaviDY++5QiZHdn7ZCygJEqL17HsYNUYJQps3prexsCZFg0SioD0JX4U1PwAALnGu
xoLXhfOKn+YL60AWdQUtWj+zMP46FTHKU7iZJsIRODfsmycHa05sFhXJzZzYb7YTQv7OLqUISj5q
PEWxt/ztmfIVfBK1bZbs9yJLPkRR4hyjfMwIUOaQGgxkC6t/f3c8uZb++7vjmoZOvcF0fZ1UWeJV
/zm1VR065SEM0IF3RbL9dWFWF9uZ++tIo+DO5xYu5JVzPVfPiaIop9swvOmJjezcxfAbzn8QHofa
JVmGV0JpIcvGSXtRd22EYRsRVfle3a2MxgOGgYpX3TWqebnJF8KkOLyqQ134Rb0YfpH//GJZMv79
xUDI/XwxYsGWG13VJ/U6ExnBsl0bdEeTHm7sxe1rDCx/P/rsJqZ6aF91vUccWBuf0toZEUvMt9J2
mhf11L710lXa1KRyy6eGCUbi2QyRxMoXyrFsIeqTemn5qBiAjNejuX9/ocL0D47pFw/1XK9CnRtl
k3FUd5dpJjde74P/YexMdyNHsiz9KoX6zxruNALdDYzvq1xy1xp/CEWEgvtuXJ++P9KjOitzBjUD
JBzukkIpyUmza/ee853V/FJTWhAO+J/u38lQHP3GBHz+nMrMefvv33X3r8sHK4fjaIapOgZWOtX4
y7s+/e+cvvdL4pgyuMgCwcn8EE3i6VoJPyRHA3pUaI4Ra8aIe0mHvxbIYB/yGtsEFxN8JVvmL23g
cbSuondBuNgB86u9zJRx58IFtnXA7oiXyRufRQzzs9aumeqSUKFHqPFiL7mhl2gv8wPMn+7CONNc
ZloCAX/6BGVne6mmB1kXP0KnXIW4UvflFH9VcVk9dKV5cGn/gaDmQ4WehxTfZrR1po8Rk5SdQ8WF
aOJ0p1hlomxOAtE/XpbIBldNVBTLcrL/3v16Cpbg+aU2PVPrDzmWW/5iEWfQsngdWgt5tFYXK1mM
NwJb8lObl+YDuiNOE9Kr3jgQVoin6AkmPZFfpdm+ISreTij2D5o9YtMwHtrWFWlmbYZs0ZnSjt3p
QWQBTSpRAjkOO3ISQzQ8i1AndX50M0nDAKzOgXSf3w9ZiMB9vjj+159cZvV//Qevf+TFAKofKcGf
X/7XOfxRocr/Jf9j+mf/82V/+arV7X8//+1XXv3tfNs8/9uvfM5T/vvrl/zpe/Mj/P4RV5/y808v
1hmT/OGp+aqG61fdJHL+OfyvfPrK/99P/u1r/i7PQ/H1n3//kTeZnL6bH+bZ339/atpZ2VH/5Vaa
vv/vTz58pvy7W/f18+v//Adfn7Xk35r/wJkK645llBm24+KW7L6mz2jaP1ThYNhWhYF3zxW49jj3
yWDayv+h2joFTp2jCP7Pv1vWPwzDMjVBrB3OAOFYf//nb/vbIHh/r/jtf7/+G/TgxzzMZM2P8Ofl
3VFV29EpXW30Ppar2rb65+U9KlQHsVItycXrIACQ03diGMfsQ0R0VCOv3Hd+8RIGg/hWO/0+boV4
KTVD3bkxDbcuBlA16vKUBVKe6jaCesaaABpiej0/EDMWIgezxVvpal8ZSIRrGNY6bjiiCfQijf8f
Z/f5J/5jw5p/I2RNlqnbUOuEZhh//o1Ipe9706LAImF0ZziSIZIM9X2UF852MJjJeU0AbydLvKVp
plOX2rm06E6USTfzx0PRim9RoShHQLOkoJmEAVnEuIk65FDrB9AaoiE4B33dXhFnrVjK/MdqhFFL
LdEsAkbs51yiwLSq8KFymGcnY3MFVDHew6wVDwm23Rbvf6DG3ewgNTECQpCd8VAUwwKei/gGrsGj
KJDWrsvzgzH43jm14PkyGcsgLVT5a524i0xm7arJS+08hFZ4El1Tr+O+VN6KUD+PilH/JDT3TSN6
+l8u7//rBfTnLtP096bKVnXDcDTX5YL8i+FUKfrEyQJ0+ayvQO7B661ZRmWxHFt6aHUour2a5f01
7MWxdFrjLcmpIctUR6TbGO5zYwIVk3mSb2OELxjlpyQQ+g393k+bt2Fs1RNc4/BWuJTcJKFBNaOr
cROK/oxd/6WgYD3aIVjOalJndCC7KL5hp2JJcdwJMYLDlDYxvOyFFYRMATHjmVWBE6zKjBc3phMc
UG8sORKgQZwScrUg6va12mOiCRcqkCMbFmMVcaQPwrUbOkyuEfnBxXP3oZUgc3Jr8uEGUT52UbO0
8TYfY0miMpjOfl3nP6Oxjve+a+qECEbGvreSH4Qujfs729QirFmgmsLUAd4e1OllfmhhU1ymvEcG
92bWfMs1D15940IA6fzvikXIe9m55bJRSdgRccF1g8F9sgIJseBM+W7U6bkMI+MFvquODr9wsQTD
G6lDGznQ2JIjqxHQgmXdeEkNvYRtrhGgg7JjWbhmuTQIpvml1PWNIlNl5uiVxUdoecE2qqyXBlnS
vnN78wE1Pi6QQNmbSpU+uIAyUzt494raW+vRFAITZIwTZMq3KKb+HxtodSq8eiPSW90UxZuOreJB
x669aJp2uKgDfsfFaNkfSPQw5PSYY6Kc3OM0gHpqmAacF1nYj46+tgVBz3qT4FJqiKc+JPH4lDTM
hHJS9VZD6FbX3C7e816k30htzVY+7rcjBlrzuWKMUU4fz+i5r1ubvMveh9CyDTALL0MValZFusZB
EGXyymicgYVqVYTz+uhXO9EP77b11ttFB2DFbnYKe/w1DuCqd0jfp+xq3LLu8vftrDUh6AnkOfRj
vo2hky9DdDbXKj+qcrRWVVuOb1YQPBEZC9ersBMPf12IBHgCT0edAY8syk2063H7yHnWfBnbgIAT
L42ew6AGoQsvz4qNYh+6wqcFYiUrXOvdp0GMoquScZwSqnlAe4qAMjaJjWAq8jK/1MdHz4/7lTZd
BNn/fAGQpOZiqQPaVkdZ+3Uit8V05zaZvq8ovMQwZN9MQs1Y/NNwyWiHWzapgvhIPlhyYKJ1i1DL
7W2UVls2C0yhUyE2cyQcP0zeExMifREa0UWaClg5nKRoJFi21JpEd8YKg+nExwK+wQL4OvrHjt7K
DHrSDPhETQFCCN0GIgx0jI/kM6urGtIA1bEa/cht6SP0Mvwz1GJnLwOH4L8Jgte7frkUaqkz7GIF
6YNiCVkJGSYlUmm64tJM99yIG29ZsWJumA+I1fwVQZHowFYJffhShsZDEIP8/A+Q6PyMeWu+Qmo4
BZ1q+3+/yqIZmDbif93WNJsGE8Enlq3pU5fpLxs1BxQYlIGuLZ35rx3EtnHSkYFs1ZKFYT7LJKNd
nkFmDe3LWJXDo1Bn6i6LGI4jUKtSvqslziy/iX+5EJLzoVzr+EzOOO2yxyIpbvfkPLWTxmoGQsyD
RIC1xhFL0xha5oMSxuaDZnk4IDwoQhP0QOvU9Az46jDElrHLzRBKqFQsZlrZSyVr9Lh0ODncVpJJ
/dv9R4lLJPxpoyynzJobhhy0lG1sLSuUw5uxZ/1lcCE3etba72OXrLtRb78HYftYuvJn5knSTC3y
lYmN+SZQ08Lzhw0Wddmz6aHQ8uMmhrJGGsII1Ad1rvGiG8zES01/qG3DXPtVN7zXY8H03SUw2U2h
E3syWWUYZlazMTeN6JZzANpEriv3OZLQ3X0dlJEquOxgPMkQ6Q/nSoBaiusy+s3lNS1Te1NFhHaa
CcqlMA2vsRh0znRps1aThuZY25zmv7enOrB3RvxPLWT0gb3qfF8mGXQsixQ8PKq48ZvVAs5wkaUz
TMzNjQpabZ1jPH7yW0jKqVbYy5ownEVu+fJiOrqDJS161f0+vQjF+zFTPCl2mddk4qkYyBncowR+
KmsgV/N2HKXZWzwgEO4K3sOIhXvVSl1/qAzT3mV2Ve1tB9q/q4a7Ujej2yD6H4FtGY+1Pf40Sk1A
7iKHsWP1AJCowK27X0Wab7zP91mb1ARt11g4jOCGKRKw1nTZzMAMqRseLcVpd8jI9cTzCPwfgUD8
Fuiy3KVTpJNfa+6SADokwaMdt8f7vdwxeyt9gWNgzlmqquFbUqFEyTrkRDgNh+XcWitCy71ENnNx
sukfsqxFPm0nY7SGtIkq2Qg+cyZkFuYTnPhDiB02ZqGYqoBq9Mcd3HwECpPr3JoeKgSZ67upfiiQ
5Cc6BcUUQTg/YKBxYFHSO1rA6M33WTRpVSlNNgTd1WtPJ+gxC5tg56vtmxKJHnqnzN5xOaNmbcmr
iNqq3JWkcawpM32soFLd4um6aIMw1r4ugw+bSAfiBNMfKRVgBeZkxqTcH/SBRIG84OjYTIBjo1yO
RU/7XjeJ9ClgR5r0pX0SWmTEpobJeWE4qGPJrNs6DgnMdieO80XcU/Ke5J74BaTAeaNfGQg4L3hH
tDWnl1UgA7lXEak/1rInmcn8UjWZfZblz3p0YERoTovh8XtiifqbH4BQ81KZrB2CMgPK5IrQOiDq
y8hu6+8GjgalM8MdHsX0rpBG10zlQF7sMup8l2Gsrm0C7hLDG8xzwfv6ILyEGDTMd1PAmrH04Hx/
CLeaVv/5b9/59V63uN+qdOh3MQHmZJdpw4ZK7xUHWUueb/F8Nys4dr5WEMDnYBPAcYMG1hhGZZYw
VmDLQ/o/0tnNNjaw6i/RUP1sU5yHhBGO4I8SOvNEoNWXNJCkooUZGCFSqRylN66UZdDQa4uEE+Hm
O6vUlTWC9/IjaZ2n0YH6nLa7wMmHV/IKYBOG4XdFaX6wnQGTbaCE2aL7zrS5wpBXf6/QRq6K7FtP
+Og+Ll2EJUFYXTLLUvaplMiqMk3wBzBrhczCrCuGp1yroF4V8kkTZgHVYLrFrKgeHq2pyoFx9ZmV
MUm29fu8d4z1hFevAbHft5KOP3tEHHq04AcChqI2t3kdTWPOGakDAgEw/nJeKrX2dVT7ft9Hnniq
Q86NeRcYKAa4Avu4tg8dd/l6DADPTIVkozr+iazUYKvYAGbgci7VPiw/Bis4K4Wi3jD8h7uoMMF2
t0Td6Y756nsZlbqzhd+hP3TT6tEAVhjyT1NPnZ9Dry5MjDcbVFmo+X0vXjRcMhfIEJBshPUIu9V9
J6rG2gQcCrco/cX74Otnu8MQn2JzLnIR7o2eMG/NcspLmxv8FOwanm+pxyFwzHPgjkgs8iyl/DWj
5x7AH/dyop9o2Sivior0Ctr2drStduVX+dIf7erDRbO/IdvABpCHZtnUEcqjtqQ6I8AuLVt3O4yh
vqoq68qfFf+6/tXANXgcTEg4Xv8jln63VqRpvJFaE2GwyWGCFQrI1yazsb9Of87OicONRNR2RW18
0czxmaLrVmPkeFNiwO2xy3HECWD3N1pDZSVTpdyKkSIUVXS+L2rLW6csAML7IRKwUHGqG1zQybij
hb32BbtlZbbKNzU/2XCLn6jZKb6cyH71RvB8eBWhsgFadydqgDDtReuj8lzGFX6r3IQOFhpKtOqN
MDu6lZ2+Gkq8Ri+ifvRjrgP2bW3vmGokpUxHFcM3LkPevJP6Q2hUiNl97RJLg+MdbYvpeu4OavZX
VTnfaq0MlwKi8qM/ct/98axDN7ymtfdF6d+fddPXNhWs/iM07l9zNoOCDfrqW9pCNSPlWZdGA5hD
YZWfLhJdSHwqRmsfdC3U3uMXx6+tW17Hj2NNPiC+IHIBE+S81jDkC4Rx5dFqMIuXhs/fVkE3vphJ
PBAlpjK5FkvUCvAOWd+yNSEZP6i0BFjs1F6mKsebrGk4eU4w+nx6mAtJLSVCCPBVsLnvhv5rzgyf
ZONFLoL4bX42jg1ZUbm1E21B7RKOSLCN2D9iv8/W9x1tWjTLYojDpyJRjH03dQz90cxcQkdBzfWJ
sNciDqoXYQU/+9xoyBZipSg850nKqAhWFcPLddEp9sq0akb2FoF6BPit6wk/HIvWfIhGbt4I9+PS
9iCDuuGrETryGc8m1jg8jztC68wH1VO+hKnIHWEPJ4JkiAyhg2mV9luu++YCnV5yUMPh2IyWsmxC
bZVmQkABwEeAAvaBZKT6pnKjwu1dFapFgO4kj+zINICEzkMePlVWiyjMD7ST5QTG+r7a1RnRL7i5
YqbfY3yKhwKsb99fBZN2G1LdInWUjGVKzR+CJrYP0JKvqd8q59igmxEWbvOZ+/6yk7F3TQetw6Yj
wkWrh8qriLIIRV1rPtqRFm+xbpA4b0TOQ1uik+lpqh7MsqquxNw9kghaD0zS8toG1F7KnRmnknJY
+PuA1ORnqUh/V7Tpd0wY8bI0ifHtxtJ5B/GnQ+48DSMflpVZHW1VoHTAWPBa1GAnwN7GmByPpW1t
+txKn8YE38lcNLa6mnGKpckhzfZDAHE6S5p5qzpxOMolHFTYKZxdYeH/q1JTOcRtfKkpLckkh8XQ
dsOxb/z8PD8U4gF65aKQnVz5bWpz8wAk0jggVZZV7uYaz/F04C+mgnC6wN/hNynvRD4ulDwr9pUb
xli+pvPZYBEabU9Smsiyv1d9x084pWojoEgfRrWmC0HD7JyT1LBKvD5CVY7SXB2GH2OHV3Wsonyd
RByL71Vf6iAqt7uyXUsM0jxYLhUyZ9my8KCxdmeK3hfbi9xLWeTWa1m8dFzGLyIrkmvjYv4IsNth
mHjwbR+vE6pFc8R8hqp9W07dJA7a/rFpUVbPbgum2eX5fqsXsdZcvcTOniv4BrNnvna05y4sHlWp
HEReKY9hXOQbChX9aCpY7Em+ozYWVUdYkYouQlOalVdZziVUXbmisuJ0lQh/WZcBHSfh4GUJXGme
B1L55j1P2NYL0aYtYWrsgGbv9qfYz9GzFw0dV5Rn26piwBDx3c+Frb3PDTGftLSbNf1WiM1IlXGg
dzDJXdybT7lLsI7FN7k3pNwSA3ES3eIppQUfVn2tO6A2smZqYwelspmvrqDeNYJhqM5EXTWC8Vb4
lLxZP3Z7xZXjrSOQFr1uqsMl5SUxlijBRgQcGr2AbBMlyK+VE7RMH1DlpiMz7BhR2YFIn57Cf+Bp
b5Mj3WE/2pE9vlemFBpM5xkSdUmqH771+W02qa22blKtNZKZpg5OMCyKBJUtqTOZzYgH4wGWcGp+
ZrxYXQvnUzpOuveCdN/lg0ugIbis6WagbKoaK1tzfPQPuu0TgejVnASmrldbk9tkSaw2hrTewKSr
R3hfGxdLwyKUQEfVkhNKnCOd0YBJ7uqon5S7vIeB515FLtKFp8T5g4ehDtdU2q+YyA/XYIxxl3CF
7szW6q+q06NVCUGOcXpJl3GRNkszkAwLg5KhWhSuIVU0L9IxsOx0RvgTHfkyqztSW4k4O5WlmT6W
ZftNuDE5GyHM/s4IrBsF0hKpDCnc89+BKMAUE4FGHCblkM1p/i3vvRe1ZmZWdO4NdgH6oFiuyrAm
zY6Fc9s7cQUoSs8fCM76MttoeLwXAUZp9o9xSjBDbX/WSTt803NCzrSaLoVmkqoJFETcEPedwy7T
PiQD/nUT6/2OLTImbCo1zsKPk0VlccGCNOV8FSjffRfgm68Uz/S3cef5/eXOlE9S0rWaOeASz/iA
ANq9UWiSgT5xvu2W9nmJB4yGGcIVIWJkFi6RgSZoj0WF6JPP8rLEZqrZEOClgiVpYYGvYuHP8Kck
tAScnqWxwudzGMMyW9a6B3fEb3V8hlxfkpLGMTrz16DUV76jeokjgzCVIKW28mjHoF1fF703rMRI
PoJBe8WZM5U8dhuUqb3JkS1fp/MhdP6S6WWcYFLVs5DY52kCMbsXDCrUfeBne0nE/D7E77DpKiX/
xNLZCjl+kiH37Kr6p0+HTxQJcZDTM4r07NWJM6xmA7/+6MBARlJknP/giocQwrcaiIhS66wjri/r
OD9rBjdZYyAol8UErpz/wOiuPEQrUqDmh27mTZTX+SF3xM4LJxNoGRy0Dvbu0u7ynpPgNrODjP4X
K3AllHQ3EA+xsjLVeLF1Lf99oMjMHo+os+grcCXEG0ikZEDODMMI13Ah6NUMXGRLZEGsGPJRZTz1
2Ht1v9Sxoe3NSOCD8Jr+wQ3H/JrW9UvvlNHHXLwMo9O/E9YMjNwIXmO6vKe0HvJl7arKO2cwovpK
zCkOdvJMVLssSyirvSw8QQ1Pz72SOxuRVcHZkcHvhxi1uZfk/iWM22+Yt70vttxFXXvj430y4PVA
STv8cB1puj96vOJI243qlcFQtaqs6SZzB4k2ZsyPdLi4hOaneiev5B0a2JuMwIu+Ow5ae4pNQBl9
u5JuDExB9ZJjX0cNOgqU+MUIxuDeUfZ9P976/VMuBsRGPIl0Wk6UdE8RGrCDarnGkvcGPrVDB2/C
65fH4V4G4mHWgQouldFPHnU9So61VXVrGTXiMPLGkQcZw0OqLei10/JhVVu60jERelaDnwUm0dl/
zd680eofm1FZF6Iez4FFJDAshp/3I4mvGa+zH8QTKRWZ3qCZ7ujPy4EWHDmFz7rOBpFr2quTdeNm
Xjkc/dPNfeWdDI5sN38Yz4ENqr/tvI0xWJO5ARNdHzVfpgaORnPQBWEAXFV23u+BLjjLEtuayk73
YJiNiemMkz7uz3Gf+jBs4i4sr1By7YWllv5PTbmGQgAKAOnwRwOnD5AcpKUWw1t2nDP5ilwttRqt
5pfakJ+QQ8iFaynU3G0SkP+koCLVNe6/MAGRilQ8njrNeWHf7l1FqKkK/M+I8HXwGsF0jhm4YPqO
6i3TPbFKW1FtoL15ZwJbnKlQZUYakU4NszGcilfhO8ystZHThaIu5gYNIx8c6o28WZ3XLLUpKVtO
ret5cJS2Uby8T9EMoo/gKJQKKS+WuZj7D7WgHVRx2O3qJ79qg7WY9N3zM7xA+JYY3Z3SeEfdb76k
SWpcRRhs9T7rX2WVqQ/Ss38QmGg+0APUdnNa8vxgjyjwbVSQKyV0jW0GL2IxtweMMmtPhqW9u/qg
XNHfqVV6bnUOl0MbFG9FWr4QitN8RbwfYWdLoCbsuYXU9PW8aw7lqcAOdLNb8UEFRYnaV80VG8jS
L3TtOcf/96/P+h41FV79lTdpke6ypDg1iJ/hrzR/THEPYT8dKrOmezTI/9jT5LygdkguevugVKJ5
agyl2d/bmNbgHEfJ5odtfIEgtYS75WX1OgFqtBoNr9g5PlLh+fCBkmJC8Kk/HLfGNDPtS2WG/G2s
OrwuKglRpkM8Bt5nua98ZlqzDTZVbTT08xhLdMrGGlJzaVCsYf83a4rnTHnqfKRQfmAXW2PsvCcG
64RlzN2ZQo9PBE5kgFMsfzUnB84PqjMQEj/YVK7V1NtDZqRNYx8z7R7sQPMuKcn0L1Gow27w1Mvc
25leDU08nu6XrjBvtt0c4yig1xAUeBz538yLed9z5GX88zR/yDE0XJAxmXxzX9tNzKs3VMnBkWfE
dHgs+t7OWNmBN/WDF+5TS8EObGwlYPDHudUau9648s3YBQftWjd3YDiBOOIYmh7Ok8r75yRtrj0G
spzoJ1TaSa97gnphe22gToAih2HaV/aXiZa1DlhJeScuIjEsMLka3aZpclHrdrCJ+gx6VRN9aYrf
Ptg2XAXi8wR2A1/7yIv8A5m/caTj8l77mXfK3AbmBR60T2lqpzbO+hc/MQhdY5wMUg44u51ux7Aq
9tA04zeKvpWux+kS5ZC6c1J02lvP7TeVXu3mRq0aB/kZev1F5zy5bjvi4oU9WmtI2PXJSmv4U/NA
IqzJ5RjnvF80ZMnv3fO+ImYucOchIbi0MtQYHSKcZc6etFamUY4TmNmazAvcmyOm8gXutftmFSkm
F27Bh8ZKXFJbqW+ioz/KPZ/uWo+mwiDGaBnFVgA3Dqiy53TWq2XbAZhnDYofySa/jT+h+4Cc9x0F
mgKgFX53rrZTPnjfVmtjwvcys/Se8DX1j3bvf4ayF1trQp7Spg4uNHQwr/VLY+Kf+vRcWkuh+xpR
hg+kQV6gLBOEOiWQ1TjX9TQfb4RxMVqcT5H3S18XQ7abL1wqd3ImO3nIzBR+0sStSAdQPxa+rE0Y
qHvmn8O76tf1TuDgWAc9OysGUcJMmjrc03sLNrnr9o+KGcpNljfJmfOeukV6bZ1GFJ6xVYItmkLh
4Re1eyccRhzasc3vICmxlaHf6gVZ0NogvxQrs38qPambZv9c42km88q9EDlpMg9NmQybWDLiGFp0
kyqTHjD6Uv3C2VdNZW/GKnD3HYKdZUtv+GSpPfRLl02SJeeDKSq0EVuSejXJBGaFQEqQMlZn9xQV
+qfX6axhGZdkpZUdaDnhPYFB3ZgjRKfM9L+mJ30ttTffz2/ehN2YH5yi/f2s/9DKQxhF4QH5V/00
iPga2HUWb5jMcl3gpNvbTbtPK9vap1q7m6++tIy+YDeMm/mVC0D7fkZm/I9xFoUcxf1hvvTJBu44
CxE+SDfN2uD2zVZORzSb1xY/zDx7twYfoYrsbh5CDobXOVM/+DNIAqBBTt3oIQj0u3DCM2ryzH27
2KDIgUik9NgIS69cz+9T04bNhmaEt4rx6Z9N8m22fzwzo5oWZWzAjS1e59P7/BCmiJYYuF9SzbTX
sQiKdVATMmbBibsZHXem9NoXKx9tVOSVeY1GiWfbG59xUyFydqiUJRLPeU1z5XZw3QRPY0icxtSO
JTfnTDNJu5CqePZlYC/NXhvTpamIN6tg5GKDTNsrHR+6jxxUob8gAyR13tb8lVWpr3kWYMuchtdD
okcTJhTHb5DRRySw6971GtuUFVBTN3kJlpPFzKns4MPXsdYSvfMr0kXDppcyR05FdWsin7SR0T+3
zJ6XumaFKztXgAzk1SGayfja0KZbH7kIjd0+J5zQgqvodcqq0QhVVksmkUWAOCGEyX92htqhcmjS
Q2Aa8AtCv1lVjb6dq5P5eg1AGqxkifDEdTyUmF6ongv3ySbw/VqqnY2XxLllQml2YrooZzSMSEZz
a2qdtul1LSGGqzTWdef5N2wSL9Z0B9LfLi95rx061V3bRECdvUkYkGp19jhB2RaRp3u7waryLcF0
I0jitD8XilatS1FbCz6kESYa01Ys3foLssM0VMWpXKVtf81qgEPEHQ9AG33Og3OzIO/kF57U5Ijf
qiASmmejVk7PZLjrA+MdsnDMVC906uVQLYI8qRnbekSgdGqFl1/HYVd1cJ7RhQCEKdNNg6wMmdlH
PphfsuXe0PHHQHJIFAUCgW6wxc+TzntbrO5o+XhpfxrLSl/3UWk8JTrFrVsWJAi7mcNMsy2G4Oil
gwp5yXd2HEAzmuiiWRWijLZu79J61qKK3AlC6rrG+ipGCWaqzMlwLceAg+LUEE48UDqzAgvlLeS0
LsMdOzWg6DNB058W+C6YZElTpoM5EkGsdIMCw9x6n1ueTcK2Zto9iWdUDHMvWo314UwEJUPWzn2A
+U+VOste5o4Cmnog5Rz6l1ZWGxvhMdN2I1HuB61PHhTH7/Atx8M7wUEBNWQL8KMhe1EltdGMaRZO
y78WWNhVGaISfMkcJwfHjUf+eUZl8sJtw/RZn6YwvDAZzu86qFGEutAFRBGukWyENoRL4JB1TCnm
TYbQbICh00u4CB1eq/F3ZkLMrw1l3s8666eQHvDpPj9ZIoWV66PK7eT4Mo4ajOB+TJbJYPgf+DUR
Dhl45dk+jU1FeOARylC2Idq72ksid1dwc3zQRzQi77c1+nFxMFVYCjh39W6ft/n6nkzPaKU+3EUh
c30EEOc98n6ROhNdgbHF12oEvyazoF14DbFRfkj2ruoVBLSnrQsNMt2Yvhu/WB2XlGOazjoKZIJz
3bdw3zPZ76dAOXPyWZtVl118sGQnvdATTsl1cp6fEYPwz2cuPLQgCdoNXpueQU4Asi5SP5tGHQmg
7501eXr4OuKqXUU0k5E3ax8pLLHDfFhM7XCdOUMJXWXqNgygIh2USryLffHR2c2i0mF4L8wp3FNW
dLXmiUneYn4qoQ1Eiv8rwOr1lfdP4El7pHdlv1DGQbsh4+g3cY9KxRhwm03XCGKPpSjHah0MTnSZ
u6W6NSy1fGq/lU5/CBAEACQwhm9ZDeDHDpq3xB7NZdt6uwBW2EEr3WHpdhqKkyihQDf0W94QFmFF
4AZoglhq9ut3nd6K4Ilm+HcOzgXHeMaDC0Otngo3Nbb8u3WcjilwtNG8ocxYzBdqG1EH5Ckj5dh4
Hbwke28MFZBA0U+4jzI9FeDA8e0q0bVvqP00lD3r+WWBlwsOqVudOZk3qyHzmr0JfH0ba8S45gxJ
Fgy6azoeo4BBwl0ORHeelMiSkjLJsqtVBMkiGDP7QCHSnzOFAxs8GjqeOFpW4M6vwM3As8eKfAyZ
rSJ+zeqNHvXD8v6SrjXi4uilsUIGGbJ6SXQFIuNUZvXhoGy16YrqpmsrCMlJ8wrQYoOk2wQGEnWX
ZVgotPp9oQ/dQUnj8wTkn4brMBhyLpvOEe8FhklsxP3wGIaNwpoRV1s7GbLHLKwJQCn46/xuc/NO
zzsc1XG6JOKW/xVznEU8qOEaPf54xNnnrPFHugvyr5hvBkG90ABpsOhwqYhAYnAkPW2Zq2WI/Lct
v/kk2nMghNw3P5s/dv9sR52ZFybIlilevJGMD/xYm6jgofJUW6X3ZAux6qN1pi/KHuZaZwFMV/Io
fyCpjlbfWGoXhnTguhpNu6DOht3sKMXHfYKrE2Uip704LXAjoTnpV4rfKE+9TiZz7bfPIeOwZ2VM
TsMESpoG/4n+s7FcfEjzDtJFUbVAnGI/gMq6BeC5nlm8m0WC4lEC9ku1VW6b7i42X2b1273bWxUe
9xzgYahyVbKzK208anb0K+7Dx7Bv3AvihOxQAz9e+KkLcNIORXH249tcN9i1PqwJmCZtJiR8hHF0
BvF8BSJ1FxLAunFR/6xzVDjPcKGNra+QJZwh9LoWDT8/th8H3TZNkLL7rhl2vwoblzUqN/YFvyim
h1ZuNNt9k92gL2vbxhyh84aCi16oXDgLvWpRgnjaSqIEYZzcM19B26Ji6yCJ76lgdLVSpI04O98N
UYoCxTOZZ6f5zYRsxd2WlfSUyxsUYMwtbu0vbbBRC0MLVpAOMT6l2rhA6f49iI2V7OqF4sAfrJH0
ni2mWLT0vbUSRrvaDWhrlNpVqV39wO8TZOW4yCuOEmz+wcaveK81qBk0moOBgJZULPtQ7q0CMqaq
F7R4ensnjHLClS2K2mXAX+fKAkH8Dz3BN9IG1qqQELL0CbiHy2RENAWcmK8pJmG677sGobZ4ODPz
bETQMWPiBTWy8RacfK1XYc3ym2ETKJw+k+lK6gnR3ficXGTrY+pzwqVmO9oawMzJUsz6qCHS2jCq
pwkMf8Nuwg82SfzJUxJZUAJHQDuz7kLrU4zFpxnQiPIdsqni5CdI4ocxC2GOI5pk4YJERFinGvnb
/6brvHYbB7Zt+0UEipl8FZWT5ez2C2F3YI5VjF9/B9X73N44wHkRJEqOElm11ppzTMvmP9IK9zCZ
WrhJ4XBeRPRb2nCMccluJ20Ygqh8p8Yttm5RgUgBrbHqrH4RYtMHSdDMozAXIPbMneXX47awUBta
pvhtzu1bHyJVmzwH4JDxmylTcaP7j1V6udEU4yNz1BYGo3+YRzM+jyJ7MOGT4Syev5kXJldvsh/a
aSt7CjccaPPaNQokbF0Prbsajp2lsXnEcrq1zBiGcPulq/HagEzCwCt/9yG9H2WqP0PpmuwB+iEY
LTp5QvfHTZ8NT+NsbbLJp2IejDSA/NEGs831IOntz7ECnpJlzgYWHZ8z+T5GpGEiqPkyWxaVSBCv
7TvFBopws5baezfq+76UySa2akpBXdxiJQCXk3nBBVy+TA6yS1Ehgg+9ra1G/TRmIsCaBMGUHuq1
jn8MJeK0MdTzJ1A3a1wRLhO5ns2M8N7aZtCCRnUeuUCzRUHs/YqK2SU5DWKNlLtBRtZpm9XaSzzy
luaRj1ew/+kP23AqkJ+75c536ZaFua5vpiF78VE07A4uLfUD6tFnBAzuI/SADQzuri6N7UjCxprr
VR2AuG03XZrYQaUUdtVMbGmUqY2hsX9ts5tS8xufkGmfIG4KDBMRd4mV9aHzNV7ZAaW2Bad81uvq
EFbAa1jRuk0j3OeIwp8aOTH3atS+QvqoXKjTcUMoh1yDQBsY0kq4ncqzd7VLCINMJ8aVhlEdBofr
ztCtk76v+SxCUyqB7hwkzNK4M9aE0labPsx2UyG+aAT+HKxqR48xp2/YvkSCIe7YmJ9Czx6HUQFw
DskDMhogK9Xc+DtZxk9TCQO0ylpzXWt+kNiNPFTR+Gm4pFM1bf6nGDQJz3089kWVBQPxVaw1wAs5
H/7oBB5ulNvtRt+IV57ib9Jr9hsMIopNWWeMFidTrF26z5zyyS+v47MALUVf59B/UrzzJH7o7hrE
Ycrggq0bqP6NjJp30QkLVnizMTVwUV0YEzsVgSD2Y/eSh6x0g8VU0ebsIVqC9zspcKy7/c9otIwT
o3H+VFvXge3QYjBKeLDWke5HeDUIQVBem12jJtzlPVpFzyHVtiiPWovSOM2p1czWWBWOMV+rmFkG
BMou6BH23IWxUCFqUr0k8jMQhcSNheZORzWgIxvcg5y/og/USVrkFHPMhdvlVLh8Un5hLSpQ4hkn
GEvOjRA+UqdPlvHCWhCucVP1Gz3MzKBOiKJkVsXqudd7F+FQGH7qqtP3bFWNbW8guxis7vekkXvi
xqAOPIPLQDq952mXbuokRcjTpTvkg1uPcBuwy+UpHH5UDNdpvYwLyb65Tu45Kb4FCWUHs5MFLA6Z
bZPJACk0RzcmRdYmqWC9tpVB9HpOnLFB2G8FJV4iwCBuiDT1zk/2dUa8EQqwcduFY30ETgBN7Kkz
em+NZy3GZPFRde14lRgkIfxWt7wu37UcyKRVx6+46n9XTfgropxZj9AqvSWmmzNpXdVt8VDFAn7q
5Ku9p40/hI2Z2WE/sFIKXGxcbhCoqUMxgNqxNBbHerL3QnYrC9btzrDrLLDTHMGUnA52GiUXd7mx
Evk6i+RT2VP/I58k8sFo19pSPGUiP6MTKw7dEgFRtcxwbZlCqEeJvDIkrspFT2MulYktMwr/xPiI
3ejLi5PiwuJkB1mp3vPM9y4JG2lSfF/ckKBVSKOrUhfDY/NaKzDDduP/mCr5s2zDRyOhmMaKFXDJ
iIhlQlMQzQQIj3R90qFBJCNbMlMXL6ly/Euud+2p0gf+WbIo1/C5bxFy/b0+k2yKE+6ZaKjwJg1V
7UjGYylvS+3W0nLamOyJVyESIW/Iwz2cTm2rsMpFEsyuCzoxoFFY76IMwqwVsnR3kb2Ocn/YRY09
n2dt4L+OkvHoZf11ZFJ8zbLGXrsOMbqJ6TPaYgqPSag45WMebyDAVpYU5OqyyZf5ANZ6yr5LpxQ3
t3SJlLjhFzJ3o0HtI7iirlXbvFZ2ht41ZjNrlHhoZYIo1Y09ZP1Q3e9I/ubYqiVxgQRmP+xohQ35
2TG9Zt+7PcaljkqEHR44s4SPjQVxnwD6ZlkRrtpQHtk7Z1uRIOZ0Iu9gTh16s9wmLom+w7atDRYr
ExmBQIN8gy1mbTB6EDPmVBjsU3bquu7Fm94l54epDRB2Id0Hh/bhataScJtBz85B/1JTGzccmWyG
PIp4tSGuqcytjd5M1ZqQ8Qg151DTB4dnx6T8tc2JTnVTwBzl0H90Xd7i6Z+J0zABBuRRccy0XZ8I
N1sNqM8ie5x25WBezBF2B3xuZz24/lY3l351ikUKCtR25tdD0Qnt3pyJ5wk1z15nUYfrx3xyB0XM
Mn3+VWeyqbWN7KdvaTO80swCtoEQOsJcR2uu+abgOERGZ7/GoOThd9pg6YunqiVaC0i22s24d9CV
294O/czRI1CAqj9jcANVvLeFt7JbXVtbQ5+fyqhflA460YaO8k5sW4LMJCWlxLcFcwbKRUfzJkg9
n38UO0xUbe8mM5Z1ro0Sg1n7x6XUC4kzcVIw6Lr9VmDvKBE+9VaBLaxAXQt0rK4XCKuUdHCBU/ui
yIM+lduxg3FXYE47QHMl65HQobh+1qhmjy2AzXpCNu5N+ypyl5zA7ETT3YCbyIQkIyJs5cPApXbq
X5iH/CLcLkZaFepP3qLORpNERoEZrfVp5gpkTF9u7+f7hKZZPDhiP/TvXiPrs8hKe50Qbxi01Amk
AyKSzbOeeCSypF2icaJG/R7C/AHtkRVUpG1a8VxtQnv4oQwnOfohkhlm2xGxd0a7kzS8qMGa6KRZ
ULENAu2wS1Ep1w5h5J2m20yMWhp4MInbVGO3pOf7Brob1XuPXiD3jsyz9o7Ms4s/cuUBD0MzVAJu
LjOP9zJ+mNVUb13gOqvQQfhSOpByjAWSSfwy/oliy2j7Mx7Vd7esbyUwut2k/R7Sm0wa92Lm6UhU
VabOEXkUlYe4gWvGUE5vdV6mAXrGcocMhjN8Js4lhM276pFjBa10CLgRBcUx5psNCQUHl4/nKukh
W0e85ZsaNPyaEfdEbjyePJ3QjUhTWER9YnO6LFl5KQFB6JAMFAtVerFs+1VVhXqgm99VdhA1xHvI
eBwDycKHBKStj/cb3VRQ4OvmkOUFw0OFainsKNVcHdmNpZn+CgV1tS367tnOIs7qon9n2JMHocH6
6dlefUy0mnPqftfMBeD7LufEWJ65P7zfI3O2IkN5Ofhfj6v7USrvegML+fffh7Q3sqMi9+SFJrv2
kiH8JJsgfIyXR0VTfnAuptf7c2lOeaMJmPFeU0evWUezwJGRv7s/CxaX/u/Uj5scbusTueDIqQwA
Y5LRWt3AnBtVyCnoBXKOqm2nCOpIATXpSF0uSieG1MwIkyKw4Qh4kiAK71qaLxgExDtoEqJliEZ4
6whbNCL5sgSKXsn+MFZ9XDQB2RaPFibeSw8AcdPicCB6Pn8wCwYmwCzbTeUR+lQUFMe1WpNQmBw8
OuybsABOghYGbxTN1Y/WOaFWLyA5jsPO9pTDWarnLB7Vgz/1+g3OGOzGOP6sO/WzzeXFdlMEEUnd
LSKNt4btwrnxRPekUc3ZKCcIL2rOpldeydSJH+833QRXPg9/I9GZNgwq6dzZRbLrRcmYKNT5y019
TI60Ia5N1/fXoQacmuQ2FgQr8Yk88rV3Q3O+/fAWWZHxytxMf6GtQgDKWxdNVJwpMOpyrin2O39F
Q6zaUQKLxzAm+AjfQLwqxZhDSh/UYS5rhL8DYyNrLNJ9adC+nhEnc1oW13dVG8OxLrRrTI9lN9SR
ddG7nKAWC4zxCNUCx1JpIHudLhNdiINuzva0cuH6XO5PkO8pTubgB/dH/27cZDRIceBl2si8C/Xl
sLof+/eS+737sbDHa5VPnb759+z9CTFp1rQyEH0o+pzH//UN7g/1Vud6bem7v99u+Yn/9aUKev5m
zFGV//vaf7/8/RgBJXh49Lnd3r8DW6dxb0zNYxeJuly1XuQc4zrhbmTVzvH+GDaAIkdyeSo0OWjF
Hc2McEKIvRy7v/D+xChgvNfKTwNm11Vs0b5lKkAvh8ClIBKYNhhOeH/0bChOd6klHoiYVtt8Kkd8
ir5fPKspIjLOdNZcbryzMJYebL0gEv/eLSzLQKoJ2tvxFdzJVJs2vT18hmzrGKH+z01fD+WlGPxw
b1vy4nUA+AbfLQM9ridEAU3UbkZlW0GINDqkxWl7hyrEXtB2+tVQxxr+M+k8efMNxBLBNBIGlo/4
VbO73zWg32uVtj8JpLPXhOqkj+3kG8g+ZPMwGOSYibHXL1lcersWmsrZ7rPs0FSuOA6eg5Te6OpD
phL/FCFw21vYWC+pbgIaGVJwKrQODmrpTNaKS+CI9NNfmpVOqZu457oAtnZxnFrCR/8/bmXuycdy
K8ry+7E7jOUOaGHAna6srHrnyt6uYyQBnFLchFSb1/vDeNSeHG/U1ykt+JWBO+46WqW8Eo76n3tD
/HMgkuxg0fjt84ZA91zmdHOkiK9O233kOTuA2MSmjjZuRPhd7fB7hy9LCyw16OeMmKi1OiL0FWIv
Ocude+O0veZzjbCn1rF2jdiQpBc+J1l1pCbwafJyY/sU3ZOhD9t/x6S0/gxxbxxTQ/koZNJPInbL
U+M/AFL1nyDy+08aLHthu+EmwWaH72IJhlxuZs1laIHiZudUkAj1IrSRAOvVw/2mWcZ1dgcKx1XP
Cab5H5aB9NGO0Hdpqile2P8e78fRNs9ben9kA3q5+mHNZNuILHzNIfafMBuaq3DCJjtV/k/NBRdh
0ybv02JbpWrbTUnxyhm8i1ykc80k212BMyX2UOwlvixX3uSHrwBS6drRPVvpRYMlLnSLrRZmjFLr
l9olmHBwrTqw6eHBHEufPXT0cyzqvZmyWcyH3t/EIczt0gKStc0dQ+EZJql3FUMLyjGtbKdQU6f7
DUmkG0ll/OrXeR64KTFYRWyqvTN05r70lXMTydwEyWJrbyj/pzL6qcx4r6EM/+hA9mw1pDvHLsy9
x6R1MJ+ORvTTRYk8MtR9Q/MT7UYgz4d4qKpnxHXx3+/hFfOrSJP8daTbzyxkyPawiI0X5dYf9x8C
Se2XsBqP8FZiO5PBnU+19DQ2qMvdjLirbeEXh7weu0C6hRnoSaJvCTooH6WWV4+JhMDjtdWDZZF3
6Tq2fGriTj7podgKvJAP90O0CuuT6IZf90daJ2fmJv0C2Jxo5DHZBjsO1SrD+rnRUzfHUDz3rN85
CQ+kewasZhXFj2t/1sYPcAoJyqXSfvAq8RTGkf4ctuPXrDGxL7PIvjm+qZ37qKJ0S6zqq+i6azRS
zAPWdNZYh1GcGuSUx5aeffkDUeNNXvyocfQvU/95p5Ek9JHoC7Iv/cEkr4ccAB5vMPzkyZBOs88o
kveJpsgz0F32irAsVmFoJz8rKU7J5P7qpkwjZSyEN6EJuIy6vScb69TZbvdMWY+ZnpIPBq/3REum
eU5E1R0rbyQBanlYN0bzHDr51jYs9vu5eS2yPHy2QuJ6fBORD717/zkEf3li7srUS9e/rdlughYp
1D71pi9Gp+ZVs81fCt/JmrhFEDD8a69tPTNeI663M33/dXmXzY4k+8xtPrqx/5UnpKmGUf+KJYYx
cmEPBxDmm6lqcRcgYrzBBAlymupr3p3nAXjprVnqkzFdYHHLw/sxl6TxW+xUrw1n4BG1SHW7H3IK
N9rztrPML6/49wUjEB1nhD93//L7cbT4fKAjVrdOMR1b3Z+J6njrwtEkIpqvZ0hKAG1FIGivQPje
bwQQ8+O03Px7eL9Xw2pjL/9/Pe3XS7amMW7vL27vL75/m/tX3A/eb6zC/Zp7VZ4KFKaCOOBzAk6F
SC59TNd9GtobrZX67X7jT7k8SHbpKweqrNw4QGB7ld9mnbEt/SnrGIlxOhJfhysamdqjyyk2GKP5
EOsek5os1H+0reMGttAMTs+oDKws9baTafkEyTjdq+kT3GWPKg8au3Epcgs0ZpEhSEFLvGXgnF/u
N2Ok/+fe/aEuSSeBm7OYY5MTuvn/3LQ9/9bV/fGYO/HJJTr+kIzVp6pSsNhjUb0UJjZxBsb3B244
ccTCjdEldncePppxHvezrMwnfFjmQ+i2iBU84+l+48EJw3lcjpvZIaSrca1pS9w0kVUhWHbHk+3N
NaecICIczhNx9F9znWNMi7rXrtGaw6igNIrluH60Z1l+ZXN1TxXMDtnQWa9uZZ9QEvlvqVXuHR9q
sNNm4iEkGgVdpolQqdWN90gSnqSk89PP+NFeYWpgdeA9Ci/BOI3c/sm3EKzfX7J8oy4Z/I/WY2Le
cpFm+EkneMr69qIB4Vl8E/Jjyssru5HotxtND1o7JB8ECmiYT8z0kjjglFxh6ZvenPu31jPf7y8F
mb9Xgx99knBRrtEFjdfOZbll+Zi2pL4a1DrKoz5lH1ASlxdHnKybwsPckyZuhrvbbW4O8qrb6Bnx
qaJvMvm07bD18kRh0I5QSCDur7i/NuqGPfgplz3kZ5PF5hn3vUNUZN3iWFvugrepN9PICIjewUko
H9xFaQroykizifYFW3c/GFdOX67vd/n/qzNZR8trbbxS69IDs0kjFMxdWC8RUe1V+vmvliLzO2aU
QjFv/LKL+uBBQ8HDg0O/jhMLB19JtKugv14OX10s53jVQ8EHRJC/9ao40WvUzvfEjPvNvDy8H6Ns
2w06LR3CtfweUYz736/7+2WG/RrhxNqT49VT53u04bI+QpqjEOXebyIHNDOX7+g8E8UIvtxmusCo
r8rmj2hO0t24oHw1Qefy8f7EMHj62ip6DYMbryvt+rXkSr/Dr0Mzq4WsjkbRna4lrntCuCsu/mEd
7+pNZfTmg+O+DlzLbwRjabc6aWD2NuMutbXx8u94US0MDP5JYprVrp1SMvx6+WiIuHj0ntGozFvL
FozMjNa8zA36R9Ot9G90NRQkrfp0bYf5ujfYR4RXzaM3KCJsl1e4ec15lnivBXFXuzQeb+Vk2esB
Z+1r7+iIpKX6TsmbpMiriLaMKzKAHT7r9yemLVoI/93IK0SmFfbzXvd2wuz8oGySlvR2NHcDUs03
VigmRoW+mKGabu3jKn+0WmyzjeZs/TrRX1C7FNuwgQJ+z98drTo7kmimYVnjWTPBNWrIT2r751LV
1UfZT/ZuyBEcotcpP3Cv4faK/e6qnNZ40OvOWFXNmDzG1DFbWnpMD2oxwMbg40b5zZ5aZu1WMRrc
UZrETBj1bj2iPX3u0PgQ2za2b4WDzRIDok3RqaZzMcEsNUrtj6dspttpAxu1qFeiUfKctR4i+irJ
NkmXDjeXTcqWGgeFsFZoNIQLdUlGi+VOY2DFhNpkH8PaySfvmHnYNCTv23Um6Zr2hqdetLGnuQmY
6Cuep0sSm360QhuO3CchTRCJwFAnM7o0WeC8pFUSi1Zi0QDdk9bFi0aU+SkMydZFuig+jUy/SNnr
L/qQOPxPGZvdj3fpeML4WAYqFEsuXL7zpGPeIGKoF+SB3ipscvJdIX6+uLOqt3g71MaicqBJ2I9r
Fip/o7FR3nW9Nb97dOxWSZ30V9sIc6Brgebn4t2QNZl+US9RMITzDlMJqbe+vSOQwv3EajzTTRXy
5htMGvMGiIBuZtpFFvRTUPQEpUirb6HVp2II57esV9ZuVoqdq1V0b+wfzvcXEKiVBB3C5gfCe5ML
g62YX0+U3xmDLTRyxZlG58DC6bZbfc7VIU/Sao/ugN2P0f0IK5rVepRVJ3eBQUfzoyr0iWgvF5y2
8EGz/88h3D98DpwK5iYvuB9PI7KZENFQF3LofuPKUV95KGYCNTKviXlbkVmBMj8j6XsYpjx+7JYb
2Bv2Q6l//juSVk70SKDV2kVqc70fd9wkPkmjIDswMbttNNf9u46ilYBepz8jQO/fW7l0h5T1wiDa
veWSU2Q5rHBhH0yvrdf3L0r9YkAWUJeH+xcxNH0rulnehtapX01prRKHaGc0OBPOAwK44J1RrQCK
wRdqhmTVpTVWiKWqQa74GwK4tWoxsm5ZVsfPqbs1o2N/IbvnI5zRrsU4Mz0VdvTnfnwg22DlzSJ+
TLIiOTfInNZy+YKmhcQ86OYH1q9kF6Z6u9f8vnnjQ3S0vdb+0lwHX500yaqM2dRQCtqvIJIKnFhJ
dFGxb70CCU9XBnzRiw1H8pXOwh+9LfS/T9Y9ANGp2rSQgT/cbkk1LLJkp5aH6LheHD0hPrOwky0s
EQBpfjxufKn2UQX9xAG9r4gKXNJdMWK3n4ML7avWFcLWKqZw1/OfOYyPxX/upsVmhLITF+l3MZik
2HaMuBQtYwML6XLZXSt9+iZjQq5acxaw2KAJ20T5Mf2/zEVcEpW4jSjOTl1E4Y+dhJ5ei1gri92g
s9RlksrYG8zDAov47rXARRzyGd3Prt0f+p7uvtX4mKi0E9llMdl+POrNhlx1k/y4EP36NSKP+ipY
CALTn9LNQlA79nPpPS0YHiNjT2Ek3Tq3dC3oax28TFH+YJGlnkZTTuDiS13GPqdmWp29Yvwg9w5J
Agp9FVpMlLLxOVJq43bTN1th25iYMBnhFdtnvSIRjVwmQtt924SMoxVbu2o+PXIStj3NniDR3HPL
JfJdz6LHKNbSbTzRJV/YFp+202MewTSme2F5LEkw653IWbtGqr1CrjglQ258GR2WWGcgxdIOo4vd
RTnDoOLJTdAlAsffmXlS7nJpvLjl+ASxMbBU/Oqk48XSihOyg3MyyRct1khSCL9nR/zB1YmPX8yn
cBbfGDMurszqi4/8K3f413t6JvfLNNtGyHNqDQGbJakOmoBFM4XWfuhqpHk9Ao1C8JarCrmWl6aM
swc6E/y54DeKfVMx5hxSRkvCrt2V9MwqQIe5nhCfYicN86DSUFBWGpHHCMIm3B0M/iCNu0VEUNDi
2c6QhUhs34Y/Qc3ARktIe3zybKDaQqMVA3oSprZGXJc5ZvS+2QnCHjJ3osVrgiRkZrGO1GpCKnWs
HHuNJdBh/FoTDVPY61iviH7sFPFAYAbW2TT8bv1hulAs/yR+82Aou98NcHRqlr8giS2xSezhJYU2
+Epi1Uv5FDIHOIYaS4YrgC+MqiKBVHr9jvbeO1M84xK5NA1S/hhYhPkOzcO8aw26nfl6ijDeuKkJ
Ei0zXyo0j6uUE5IkmtleGR7I8NEEWd6A4FjFX13lEN08sekxRKhv7ObnUHbaKjITkvymEnVLQQKS
56B446xQBjmFVnUl5KdGQ2l4gdkPZ4omLxBVPPGdx4OfA6OgfwqU4SkuTURUEXxrjOqwQoa5OhpD
+mT6OA9EOB3GMlLrOmKOBJZrzVrT9THzBCHOIiY+F8UrjAzEf6hhjqTcv3gG0Sp2bMw7GuDPWZn6
u8jsWLGy3giAM/9hs1USo9r/LpY/GaX62owzgt7aIB4ZFTqx/yGb9I9la3sRp2+4TjP2m0za6kTb
Mu10kN013ibPn109ZIwmyhdPNPE+brCdGYRD126N3qIutl6TvptN9k1fB6lxn9Ie22RJdGX+R7X6
M6qbk0QGVuqZsbHESEL4PJz7YZ1PwEZNcLe4Y0qMliALEr94Y61TK+k6JbnYw0HU4UGwYsWxtlMq
+S3mAcVIP7yKYdZWdBlJ5/NHsfVdoz324XgqqP6DOXMDZs7J1qtlGJSZujK5WY9a/OzrEebTxrz4
GjmdgxI/WNi5ghm3aRo8KF/IMWoHpWBRM2pMu2iVzuHVom1u9WSFgrCm0csFSeDsEyQgWt+KUiXI
C/WaJGkQjeQZhAQlBZImGxf609zVROlFuhEYU/RTy+rH5Y+c8uTLCS/ALs8xUcT6PLRsto1yX3XT
p25Y0w4f4rmGnM1FO80wDpYYBA3AqZadkJ+jnVNZoHZrV/Pg0OZPUP7JslgxF1FBqDl8wNMwXMUd
V6uj8Ib3dph/hd3MnrYu1h2WPGfw/3i6ALamQ82IjJAwPYuT1OXTnc36FxdWlICGFR+0aCx3faOf
SEUhfEjBHEgw+F9c6zrYRAnvzYrfY4r9F1UNZwdDONrD8lldcwuQYMWU3fDydulc/GxMmkGZAxWu
5xpM0bdsFw6AoPYmalsMUpsc5lYkiy/PRUw8KgveVJljG4mLrxoB1UtiqqvtEZtXTY/SrS9EPTID
aoikG8l3ZNWIAhT9nFRWtq/1ivF/H79ZA1cWevvpSkvcJ0c0v0bNPw+xQACVvzu+se+VFKuywdGB
ljoO8SbUZQbwRQsxA4er2vxhAhUEOAg8rJgkMggLoYvpEN3aOL+1uSHsNmF8hFM4yIbw1Kh8XGM4
+6EhkjBUdoizCeRWd3awQY8936oevDXGlQNNw3M+Fw8z42LFfNdS3W2iKxiAcgnorqwTJ4tXdaRh
YoMJGmPczqPz6FaXOBsfHUv1T5xzPfM4caji4heky3THB4iw5zgokuk5RaiBuFYkFOcOh+IyWluO
eXTnmes2vNdGC0n1LeG8QaDfygYIqw6UQPohlkUpULC1v1Bh0A/10V1Ost4lQ3cdCvvN7aizUQRz
kpLTYy6yBxV+sd0+ec4OMSRvzBMErSBup2NozDqsCly/Yw9lGb1nR/gxLbkpMMr0pess5EYVtYql
Nd+DIfGdOvFL3PanMIX+4pO2SZBvDWwnym7NMhaqh99uoV1arfnS56eosR5sjBB2MuyLxNhpdnRr
26/ZkBeQY7/tungQffyVo+LNez/eygzocfQbEbyPW6NZIlzDN40WGWLmA7/agLS3haxbnVqday9w
iGiHND+p1mICoKOZyJHlRK3N+4BGpMfZMmmxC/QOJYcfIXQmV65YzSb69Xxok+1chPz7gJLT/kGC
ZI8lRnE6HYkYZ9wy3WZuM9abjiQiySq4arFtCVGv8PT/BlsBmsURhJb7qQWqAKCu1v7oM7b2vlb/
qa187ZJvHQhPtIFPcGjTILygr7SpCzog9NQO4FnXNXuyvXSZJuVc5S1P+5Zzj5rNL89ZEaGVpu2T
p/26pBd8gvjGRr4vpsCCtPTgiLJd+2Xnv4dWQdJvK/9kQ7Oyu6r7/Gss7VzSUqiJ8RTnwTS2YcBb
uOd/oS3Z28Vh9hDbaAVUM+I42TsVRb12sPjieKXM7KEZRZ7H/Ghxq5QDRXlioUjTLM99jZZ7paGJ
493LUmjmZ6IbO8exzD9zqfYGAqgv9lirWFYMG0WIvnbSTlo6Oj8GA70QHdiJdzP/bSy+JbPBylkW
fPa0wfsuE7OF50fLnCxLFsThMtWGOEgJt8LISJhYboaoDwz96T8IidruHpQTTkfiMLR1O7pyr6NY
eYs8gE3wk7+qvodI+erLiOC8yXa/xz9plBY/Q42Ylhws32dthR+T7pnr1HSwki00rT4qnv6aP42k
RmmYwZXOir7ir4KXdncT/M0NhN1Qnn2tfEvnYfpMbfvyF+Db9lN7tvWy31kjzWLLmccLeMlqK9vK
42OjFTcNVPClWFifhRg3KFymD49r9CrHkQCGdEj9dQnib+e0LthqSfdY1zvnV21R5Pn9m9e4bGZA
Qv27afvHmSw4VnC3OpUO3Lh++hEzbVpm+xjp6lHwVk4Zid93i4SHlFPTylOnGcwO7zSIWoH1mWhZ
q9DeJp2cfpRsPj0SZ78iBby1ZzK5rrs5eiR1FYGM1mkXQG9f/lLMjmltvmN7YvEAUIYtNHko6jY7
U0gZW1n7P+/GWqv4NeJd1CT1HuDR6cxI2HkZu9nhEg6Rvxqk/YIgSW6JZ7ZZFRHWp25irbwFWW4b
KK9sUawnj0yIALycczNtkDTAxeWWfR2QJFm5l1aNL05pFK+tPX8MEfFBYzPjEiGYNyGk7Q0nBJRM
j8bskMxHEbb1ybQHbZXjWVGRA9RygSDkwr/Y5ZLb7IFfVTmTD1Rphy4tnzL+mPP9RS160hW+qHW1
MGeswiPbT/Rb4dbXdqEJsZ0QCOMduZumFAkqn9PGdt2bjFPx2FlAqoPeRHZIAoH5TsIKDy2faQSg
gRllzHaE/rAXbTbhFsEzSI43S7dAsAfI/lOWGHv/2uZAD608Mp5X99+jT0abuKcYqt7QDhewxW9S
VOJY2rJ9jD2M13fObDgYn1hsu5vu1y10WLATzgUUpziD32T6lHb8WJsqk4COJzjNNgaGVgQDQWbf
s9R3LoNNO3y6c8VknJjPGPvYzHPi01hiEkA/zjTkOkr7BMcvvyHFTMlFJV4+en+qmf5Oy69sVdr8
KxJPU2q9lZ0avhnnv2m99YE3r30Ct+AEUAtyxq0W+LUyq0dIR57Yq6YeHg3aV6nsu01WFUit7p+B
/8fcmSzHrWxZ9ovwCu5oHJjUIBB9sCdFipzASJFC38PRfX0uUC8t77uZ9tJqVnbNaJJ4KZERDvfj
5+y9dhbZyCsNJDdlPvW3IcP/bzOaH36VVp0//fFTDl/0L4hd4e7erKA03bC7RWV8ynvXuI7cVZ1Y
aA9yax0I00sfvj8wBo5PWqivHCa8ORrj49y5ErBy3dMWS6qbCskc1Ul/HmZVvy6x76K1zBuMqAbQ
1W/jbZH5xrUdOe+I5cIN0BCxdfvfspo9JBROjYjCzHZ6NK5Uo5wrrUJCOaOi4V05Ejkkn/68ENFI
ih0YVuexyKkmmHkmB6NYgrnHN/rNR0eJ/6ryfrqzbRryf+BZLfJqeIUFw5FZAVxMR15TbKjRuYZn
xGBjflwEw1GL2/El9eB7qMF6IbegOPaLvzPHaQaoA/kibBh9SPe9qG3mcBY4qaZdaLdVCwRRIlzL
MK3v536Medf1z9J1pwfkEPGG0mV+tmIsTvUK53TLeY+hoHgCEmSdse7dQJ/ynqY6GSHwetnJRQW1
C5PIp7FqwjtaqRjf5NuhwhJD6CuooQRTj3YH4xjPlbj6czrMGBLDqrQ3XWb1RM9O8LY7upsbJUmF
Nr9/OblqpItOruf3wwrBki7Xm2iM4SB9FZTRFB3LSJMYaxwBvPh3NTEYAV4bcqHyX0vWeFwyU3c6
RJo1sADJhBPtvtcEhQe+00py59DrjBA3dw1Bdc+Gdh6GClZrzArTBMI8eGybuGVv/MFfzXXoAL5f
Ssh5Gu89R7ApkpwhcdU+jqu0zUNnbsS2d9ZVJ44zVWmgMZnfNE348gcdHBVF9oDHNkWRCsNyzjN7
yw9uBqop4ut+SdyjFCWkrXGpgaiOkJLMqt8X1tHEiVQFgzdnuwqm7h/bnQcPzJqa+N7oZhdMhEfL
XSsMpgXkCBOiI+0wZmlwzaRpq5+LQLnXxR8j/cjA8wYsVvl8YqgePZMcheQ7D+olNF5Artm4UTFZ
01WCGguF5akWFINxMaCwjjMOfY6XiMYLLGCb/vr3w+8y+zqs/v0b1BVI/H/ipPiReuLgwcc8O5M7
7WvmGke749wMZ62f4C6KnZGm9T5i8pnh+wcvHSUIkFpRsS7ypCNDxap2Oprwd3tdYZLH7TwPksME
+gN2gO9D1ovsJ+vksY6O30Tv//oAzsY5kJ74Hqco20vLigOuLckefAC0To8O3f+SZ/Yd//JXjr7p
IhSQtpCWYwvTt/8WVzJFMlWZb8Hm8gA5i5WJQ9LxcOpdHqtvqKDrYwL8U8TENldNOD98kghmvh38
g6iQxtr6oX1l0+tQbYltYbRvYd8LBNekVchBI2gHqEuW9XeeS+y3M1tBfqknxp6OzqNjaNrjwbQ/
eXfEtQkJ/7jMuY2VrJ+uGb4a23+fH+D+t5gfR3mYmUyqMd80hbsGJv4l444D3Qfa00zbroRiQmCm
UR8RH+FhiPR8Y8ee8bygxCim3Oa8kOVBrJtSrbpmb6AiLlr6m2nn3s9t0QbT0Djgx7ArVhV3SKJS
p7c0w9IxdabcMa+Xgbc+L+EIXc1WFEaCtOsDbYj+4ISsEbQ285WterpzHcZ4ay1ol3j6529Tp2AD
VDiK8NvQprqW64dMmM0u1hnniTBAwIGXeaj8pnlyTEdeJia9EPzl8tQ2Icc06SDfvwuHwXwyCrWT
Wd7c+9AmnoauIqeyb8UFAIX5FM+htY0XSnp/Qif0XUuM2EXxPlvL9fdvu5fchtv6798SKf7+npDL
btPUsWxv/U/8PajIZwvMZqmMwAn9+jwb9P5mTD/fHAUT//EF5cUntQrmkGk2MAc1C54YQcc4lh2M
q7Q9+iYtwcInwQgllSC+AKEX0CcAF2PYvntZyxp70o0Vc0DzwXJolLbSNU5pmyaPM4Doq26eX//r
/zCrkDRL0UbnkbwYls1wlQ2+vFKK3boL7fptCs1o48r6YUbocuPb4W4pMvPGIOtv0+cLsQ/O1zdo
LMykfWzDetlBjGxehSqeWzGHsLWs8lZ2fkPZy597oSq3C9zsc2N0ZytdtfAPRZLndN/M5oZza+8N
Yti75iSZJ+IhVCFt0FoSBLB+yOzJwJSq90nWD+twdhs5xMRWA1kQnDF7pGH1ecxWDTNj2KDpiujd
N4ZdhWjl05uWT1DT7Q/Hr8EMOTq5uKlZ3ggcZ1sTZM9rJqMT7Mfwsxj1izPF43OUgB/JFjXiDcz3
Ye7Iu5oZrMYXc8ZFltxEZoTXbGputJfcogHcFXZUfUFReNPQMXvb9Y9QkhHdrzC9mNQgHXEjGDri
s+fZLb4wIjm2U+GNMpejUpghCNJEjFOhGVjry8pW48WcXhD+9eZQvIdUDDsvgnrvuzAHgKrxQ4TF
u/bCBPzMY5kUOfQzM7vYWOD+fPj+M9ePIT7gDr5B3PDwxzNhtSlyOMG/TM6LdPPkuRhRfUe2m1wP
flhcFNMgzgBiWIY4p4TVUf85WU9kV25KxNqf48Q11ne8Zz2Z7rbuZM7gpIvpaqTiQDKGvl+AywS0
oRgglbihNQT0YZhp7AwTPB5/cV6I30TuH84fmZ+ShZHr4t6wI+BNi+cefZFUl6QiVF0bBmOr3DlO
tjk8LVI9k5OrPyZFG6cxCnarpDHPkzYQiJYsBW5S7RbCBMs5c8RVEjLMWOL+JltAcE2VJY7ONCR4
7SiaQJc4D1Zl9YG7VDZA8cag1RaRKaIVjVzyvh9tSUsUdsqWPtFwi4FNHuvuawTgfMETHl/q9YMB
woVXZv2laVv88vvzhBrEF8sff//7PcX+1yhThSnDdWwP35PjrZlu/rrl/GWbF1NT2S4amF2PLejq
my/lT7m+4qe/xsyl47j8VdSODCZJF5I/EX7ib78f/yiPygfycJfVBojkSh4W7glXXtqGm1lwnjON
6W6Hbg5PBiuxXKFBcecse8bYjAojQxyjnrqEIXgYgH0et3jTsGlbJ8n7cSBV0Wd2T5Mt7TmAIvSX
1oygjVqjfq7YbbOUOJmocI5x3AyP//51sf7b6+K6eNIt9JQc+co1/3b8dV2GpEAY3ZZGPPr7xCQs
XJTwpLvOuu5bnxoWZM7eig3IpGmsToAVVUC0lfMcqbpB54F+NXG94m4hxpIuZc4TS+MtOjq1wluX
IMLq5Q/Ztvl9lBmnEI0tc9ceTrxE8Av/rnvE6FvuRca+V+K+O3OrMM667ZbtUEz+/xKCZ//9bDEd
jnuAU6btIgRV3y/IXxZCPKX4lnJHb912L+vlc5CCGndwUf7Ci9sXVWq8OD0ymMLH+ha3bvqi05Mh
m/g5R3C+hgPbFnMPGovkBnfrSIZDut+GV99uQq0b+cdXOKzmQqvquZpH5epPMDzYFx2KYIwiyO/C
8Dqu+/4lWm6EoernzHTlbWjhcJ6l+xzF2xg+z7W5WLczEb+PWuav8dR9LAWrp3aJs/WZqf7IlBNd
6+ZPyuk/UyL/GV73t+TKv/32/z79j8GT/5Jpefiq1nDH7u/plP/yP/3bqMv/L3MsyUX8P/+ZHPk/
5Fgm/fLVEgLy+a/pl3zVnzBLYf7D9sGg+cDoJJbRdQn+CbN0/kECuu34vnR50qRcP/PPMEtb/cMD
7bgGUvNF1OE8qF31nWtpO//wpOMSfelIhyLVtf6fci2p5dnr/lroC9dyTVC3fGvC4+/7W2AWM5So
EYnEtzHgLIbPit2dUAln4Vc5IujF+Oh7jOPAMgThaAPR5DZMtiWkhB/Mm8R+ApK33OBHp8wvkdIQ
CiQ3vjteK/lAS4t4zBJMpSPUrlkdD5npfXrp9LyQpb2xqa5ItjhO1a+YpJ1dOVianCP5sxuW6tTW
+jCmFcOcCTZYh7r+kJv4p8x8LDfaQ10oW9c/rDs9Ynx9dGy9XOsIA4DjZVsnt9WBxLYDgXtQH6vZ
Ic3ScHZ4gVbcnmxoWo9co1Y9XegcF8EI0GvmY0M42aVrioPOE2xFItsPRmZsAX7ooGoA3IyoOjaC
1l85dMO56VJvU5JTiMgKzgR8jW0cR+3mImXWB0na6z2BFh/S9W/HKOQa704EJi/2wxTKr5pQMqp1
7cAjetJuIUmnQNdaQy6Qk9vTaU2/BnsgxghqY2K/GtmVcHs4up0yN7IHeOa6yeNI32dXDyNNymgJ
VM8IJ5YF3RYj+9BNLfCTjj8R+teHlgG0FwE58bsWeRLM5AU3ZeC0+b7R3TN8tNc4suaNy4veNTRs
8DqSaE7R0dfJ2YzJlqrQakxZ2u64mpXB0C+nCaQovJENqltFnMF7gmDxQmLLY9TIcDtl/rWp2BPB
+piB26XbUeTl3jWwdMZtTQiJN/7QrUcNVodspCuVYcEE5Y4ZhgDbDaRDI6FylttM4h92qwvdh5mB
luvt5vjDbot5lwkbzFKOQDgmJSWVe7+wdgkgvELgT+DEtvZxbeUbKCM/QhJRjnkx8oYn4qbv+6e2
S+QOnfQeP8m8i342juNstNWdoJ95e6/lktOU1aPXTW9ewUHkxwPIHInyEO3HJprNiLE78jSD/j0t
3Ispke/RfXcOw2RPh0ZFDHoKn2stVuc8nG8sMz4S276OBgkIyiaZgrbxEJ+MpQ3o9KXWStDgdKhP
8DXQkFlBX518FFZNEEcNiyF29yK1nR3hLXwH3I4xEtGIzTPaZCCctwgQQyAXw0syW3mQKJ8Ogx3d
dM5PbuOPi+1Y0PT8H1mRT/dOpH4VjNh7HdMPsmUQW5CNml4yWrbKljAUuJZI/heUR9a9acRvjXEv
Md7tGKU+y6EIrxJzfCROj8oRmE289COTRHf1xfZHpx+wenTAvNyfZl52wTD6KPYUyZMkAs2BN/Te
cTxNy5jQ9BKXFeQYQEOI6QFV5bVU9lGQa8/Zbe8I+cU8HEfYeev5vigx0mHH2ISOBBDUPhisHJRL
zGYnOHuuE2LFbFzKbWaUFUrIEIUTtKvmdVi4MWfdcLT7+l6l3ddU9OUuaibrqsa4s0e5hfCD2z6p
S7yV7UxegV3esdJ6fubogpC8us69jZWRrcWtfqtJQghKB8OEC8UxFAfL8qJ9W/r2VlifNfBh3s64
unSdSyltMMNvcvaQPkJ6P9H2BYvcoh8dyfzxGCBMKvwApbn1BwDI/tp9QoACDpgQELHcOGFKlck0
HZMX2jEINgBo6TVNjTm913CTpddEgZKERZJhxdsHaZFh7gb5+K5t4Vp4axd2Sax6bwv9UqT1R8yX
nOKwQ5p8G+OI4bEHquM6DKtNCt9Y9G9V5BIh0gtk9vBEY39gg/WINiSMLp7bB6dj8lPC+WiSqWT+
nB5NLZ+b7EyrBC6ZhwuFoX648+ep27vT7G20NCn4UmcnihmQ0Lo3jLxtopfpUWnrUwE+Y/9rtoW3
7FQ4xmdWGJKSckd6gkPyZQ5/ZapebB1SSypcujTZRTMRPR7tM8UP0/p+e0g8AfWsKPeoL8YNDHVG
m6iCAKEzNAZ3HPtfNdygwyRQe0i1vPumGnY5JnqviIedAW550w7TSwnKDqnZlsQU/NkJaBWlktvB
Ne4UCNgAeCaSmF6f3TFJePGTZM+NNNzZgnaj0Q8Hh+MxzOuLwx/4LIbd3NlITloIS1wtdxZ/XDnr
fNhoEMAlPtt4Gp5zg8R1EwoO/mDcNCnicXOQAALJF4qx9lAj59hsVL/13TywnLbdISpWgVG09As7
Bm2F0rs4qokgVcik08b1X93m12zM5zkarguo2Q9hOb61hnKC2tIoc1qrf8yqlQvte1fO4m98Poe0
rzvbS1gewvngSYU4LUTHNNUkAqdd/9NzphPbIjcH2E+g6o2HQYyf6/MuOVxQXQxBaBGKyx1gayS0
RiZhPxVel+/BvF8rwgK29uzb5CgguYhIjUThD8+sE2oTVtZzhYEfVTsIhEiMKehScMid5ZFWvYWW
fz0Ua85og/lBI4JCRTcL3Pw8zdVsBjLztjJFPMjdfPhpYXhVLXJ+9SLbhblZikyzrdugaS3vZhZ4
Saf1B+tMP7BnXZ6MBZhGXjrvSzvuS7tcDvFo0rop0B25SBq9EchQDl9OAAXyPHkwk2gLMWPYJHJ8
BjIhz7Ocso0n2y8MN4xXEOmHifM7bft7R83HYRXt1zg61k9UTr/QBmQC0E9WgVOb1qDPIYWZQ9dc
gdKPNKVdVC3GETE4wwQvupjEM27EKuFEv3M/gSrdYnrzyf4hxMgo9dNskx1hLkazVzOyUMV61dO5
r4vwWlKReQLaRDZG7kH7BeLzEVc9vH78ScCLK+YUTDAf52h6HXi5CLXaWbON7M+trviXCaAYJW9e
yCRsGsEuypiaKOsJGFHvI3vP1qI6YPCpcuNceGO7WzzzRzcoHfRjAq9BalrnVc6551qBm47xocjF
3cIc0CB9UtgN0XFiCLxaXnuFR5Ba7IB9vFid5wHN8qHUqSpki8JazTTsqJeYCeN6QBa9v0vYmdKC
7Cc/eRfGAj8+TmMkoUenMD9yL5ywv3EO521FhaDenZK52lhnxXr+k6JgTmfo2VeunKYjGRLo5+bm
ZI0FT3MSDMraS1kDdhshrRfRJIKlMIK0nKZr16iuGuO4DOQZhbUL232Z+JsH9ntlc9J7BXdKupKk
UkQ10/cr/uU7nkW22BqlDaWVDapiOnRFD1Svg+GFs3iTY/BgpK1IGu2ThzanSTsYHzq0RwK/EcnP
BWHtTolmxB66O2x7Phuey4vf/E618h5UzWgFoofcliiVbRpT99R4iLgYWENX5VGKAWdkV7Sm41NS
VZTi1vgZJ8tdrgTRq7Dr5sl7wU9aHswSbnQ9PqIV706yIhc2yl/seilfEmN4tMuDFROgwlNKzNDZ
HGaC+lyiHUX/SzgkkqriDHn1tfGAEA2ptSVZ+wZCGagGz+AAd61hl5XWJgIkSCxZg8nIQvwpEaa4
DFcOyj1X0OxgdcNjLavt6PJViLTA9pTWsc4TFEgclXb45trwtoQEEMXVZzebsGWzCTZlE8sUhp22
ghGTcDCA7MncObt4eAao25yTSacQLBLvKMPpmk7jgWK0OFQlXZgo9N67ilxkIUzy+gTEmErY9r52
/ApZZRRf2Qk9zKgY3aO7IB1TgD0cH9DOws760NTOQ0e7DiA8r5A7kKbBcDi6tsaFViVmXYMIoeJU
N1Bb7HlNMq8gkTnjfSwYMuRKXaa655AtTGD4y3wkXucXqQmsyPKn5xpfPvpYAgVqtqLqXQwNgKGu
vO3MnG5FOF81cfmhGoZ/qenftWjwjsvUvHsMN/fCdtDe6pk+pZERo07Ax2LumMYt5yYxjvg9zktB
8mLTEBJDVXIvfKK6M+BVVT1zLo0NJ2F6Q5P9cSC62laxgzdUcPManfm8UIJ7qaAByxBtU+soOnKi
Jcr+XK+LuoUEbG+h1Y/3TENMLkmaG40I0a0KOMg1+mia4p9NaeQ3rlg7bSCJ+kVd0jxR2zHBLZCM
cGNiCW9tBdcQ+GHuvIEgSDQTG8Kn2IWZIOFXI/pKXUVmt1URlJsZGiZfD70dc8lGj9ldW6ET8clg
jQFmBaGYUFTly4+WZRQNJqJG03zGnJZvQ+iWycjhpLk0M9AmumlBneir4QwFMoDiTVJtHr61TGoR
FwCjdoaPGRXn3kA67Y7lwPWPgBQ801QEOX/PELLs6cCjxYDANiwxjXoghd0QgCv4TSfa8tKLNRDc
rJqKOsbrN/1QDuicHQCQ0ArjiGtdoohkmeeOqLPxrKnkzvNPVEmIJxMmkLmaXrQ5ogy8lznbXmtv
zcn3YeIYNffmbSIitbEqsYZPY8FHunUKrf7iKJPvglfd0Trca5mQ11O67RVcYJDrfNkI8W/gnAnq
VTCWOqwLuYSvjQ2XvtcuDQM2Ct20mvYBuzhBnOAi49OEFojhwYNnxi8JkA/Izmpft7ASq6lH1Aoz
nsskjmgQKdMqvU/PrsdEZzC8X5MBEKof82WzlKyEOv8krGLAONUAhGz709yy0NvcI+NGXDi5f0R4
SDcDJ+rQ0n6b6J8zpsbblfHiAFpioozuF68yPtSK6DM65BGHZ5v96to4hRNwmh0CMYD8y/6WgKDM
KDe0QqaDszKcLcNAXB0tGOry9KJb+7ZqAHl6ifmzLfRTm0CuELGiptLub8NjK/FRme8wzv5kIIy+
vDL3rjOdxzy6I956nQ1cu6Uf03tG7zTgtcCo4+dzeqxH02JJX3Ir7y5Mtt6y4qHzv1Bzx203ntxO
s+Ml3DSAs0HQrZbPlByDU05QKdLwHvSg7cBB1MNJmz/8wfrEVPAbkcdBgkxD1pv9trPZOqQWx3OM
R6WjNGI3mIK6Ha88pk1wvZa9jyrLNCYYla6Ppst/4uVeEACjiBZe020HhYdYJtOuClO44ZMFtXVJ
bz010f2MHkYsjL7TX0t8zeVgfM62eLUM70k7C9LUVqxZXWh9aKaf2yRi7N7/ms3i3ZdI8XmU0l7w
ZNdvAPvvKpEmBy/aNsyZqtrY1rGxl117mTVDUNcAwZ74v7lJJ2D2Ijcow4RQOWCOtq4feS5/Y++N
N2YyDFvDI9uCJA2a724RhAktT9P9BXcQaVX2kre8w8Ns3WCt2JeRZPDbrrUph7VFcxsoMb6icP7V
FelbA9/Sq9wnJFEhN1B5Arx1ok6s98O4jrqZ9BD7AK4uYpKy3HQ1P2tGusEOXtptPOfHPGELRrCx
kn1jXLZjDDU9GHKcY4ivf/heQooWTfeNVWB6jf14N43DpxstiG8BpVIHvVmdhQBfNlgWgNjOkbNv
O41gUJjGLjWuGu26V/TDKlqOfFb8GIzmrbW9u6gvUc6ndZBa0Apkr2ByQjXryrVn7Upnn9m/ckj3
iDr0lW26d0NlVtdzyZ4Q+WuWxiYbcvu2kZ8EqTxNhsz25Lns3H5GI1MT2FJ1NFpQ3LhsCWUhyOGM
9VO3M4vl3ObciqzI2IEpRdNG/8UmRCqI2vQ0kskYSA81vNc8LXnREREylHsQb3e5q944dr8ghkEi
AmUZjE50WzPs3lTkYAXwUELiVPNNcYqxekzEOgeNYVxRdgErhKGlIyvfq6E7TREoUDMw3FAEqZk/
a3tlGejl3UH9PBSWuKIfdTAQoVq18g+Vgwk79wcMfmF9zhwDy0SUXpTT9Od+tA3E5AV+1f6N/IcZ
ydyCwtri/VcW4N1J4iOKwzs9H+yl1o8t2hQsOHZBP6GCTpjBy8wSi6CTlEopFGOwoJowpF1xJYh+
Txz/zC3PpBs/xJ0GWod8M/e4Htjtcoo587dxtmobB1pK0mwfmim8C4UOdwqwyKZxqt+o1cQh/Why
uZxp+1W9tTUzTSCImMuNbCr/KmKbKg3/tliGKz/Xr2q2oWoaij1XAWwpn9KmJ+WOzV6BOMzSi9tj
8IuzcHVTWj/Jbmw3I8CegMNUBfM4/u4N9QYz/SE28dlIZq/0W7f0dUSyvBTE9GU1yDObtAdEjjnf
kvfgh83BZhR4t/aGNu1kMf/2poMA230NrTzfjmantij6cL0Q+DhL5uwMS0+14+GVyWfErlOzY6Nr
N7VvgPjOo6fcwBpLCz4ivsB8jD2PriUVeugl4Tc6iMtmi4k3leLYg1pIxpfYqolUr/M9LfAheOXW
D0gTuM/3uhJdhnsvA3hrWm4Q5ZgA1QxujPA8JosED5KZwumiiZS2CMFh8HPRGAlvo4zLtt3bDt5k
yE7FYlbwTMqaO50iFjBEV5UrA4W51AAATCl3w9oglPa4a8co2cN/yje63nV1mO9r0wn3/kT8ZwWB
2gm7h6WOCXRILrLpS3o0RBELgjPBEydbwJh3who6Nk4ivv0UBN+YUepE9bMXNr+K2H1ZQPxM8+hs
upg7+kwCPKOEawUOYCMTm4d9sK8BmCWt95P2DyOD5kGH5UaUoIQbcpXp/cWvLg019D7LQyJabo5r
sePdUqskFHT2Ph7FGwo8ioJSQlFYrSkLCvcIXjQmBouE33tuuNflYmVPmBhpBlPujIPFcal+T5Nf
A2jzfhItiUxSWStcMdksJvHqgJrbFmE8uuStoT0qTnO/ELBXiusIQeUtUvUrHJy8e0MRXYrOuQlp
ita9qI59qn5nEDzB2NOFh8rCncx4WaJuHzroobimQtBufxaL92aDlajnAfpAgxjCGF4b7e+lXwCs
BSm1AUvbcztU56l0v1Da603dIjsecHvtk+SHqhfqMw0HOq1odcRnOp74tZ0R8uWygo2X7ryIptst
nMcb24mBxZl0tsexBixdjXRs2Xlw1E8BdVJNJgb5Cr4MjBwZxESgdwQwJqtUux01pco3LEBPfG82
5lKIGY8iArBexz9Fr67WXJGNX50tqE3VwIIdvYsxW/NP0+2RZqefDZzHR1MZeqPLEecC3aMs8t0t
7y3tr5TpJ96YDxpoGt+Y4swI87S5GmxcsCEc4q1VptlBjeo5AbuD0YKzz2NLK5c3rPQ4e+fxNmpq
GWRCP7tYHDhpp4SDg0feihDPwxTpAtPQJNUkTASYiTd5PR5GGT93acHyxhnwAMfwR1e2CPHNWIFA
RUdmJj9q38IJoFrWhgBVNxdetZ/ZEMUaXND65J05DHE5vPqLr/VLC77hbHAZ3Mkl3RfuaLzMyUSM
TY+XDUrQvjRivJI4qa5rBIfwH4YtXMviqCZAWgyC6b8YtNDtSOOAdVxGXcl7VRrH0c6/lg6oNqsD
oUBobLFYvRWV2NL6IquiE/sEJHaN2/jQiLC/zm8Et89t1nTDfQilepdHoXGdRz0uGl6SNAu9ILNG
oOG0sZB9LoBjc+u5Hcb97DTX3RKe4qL6ytABczFjXQFeI0+xFSY3l87aQeJITiq9CRWQMaMZ3XPZ
9nR6wBTkcQPDWaO4w3KGA/RdmZN9W48JLaD3qQrHPUaKDye12LoGA3AvpqmuQW+OZEsEbTuhrHe7
owvgPeOGZdOtqcU6QxLzb3o3xmZ0qjM4ByxzKX1h0ySwWOX0mBOh3b0rjSPNk+ZaD/0jTKHrQVE4
WDg3A/rlz2jlfmV1aW91VVlgaWiwNB6o6yajTsmm+oaIdqwQbvYc5vOjBfoJXjItRndkD8Ihrpja
3Nf2cKtq0ql5HDd+WHHFrErAlndVcmub6IZrKSjBEC1k+bEdhnA7F4sInFrxdnEGl7GFCagOXweD
TrwxhGVQDUWDjS+wCXDluvXDT8QqQ7M/kafPGytFTaMt+C1eumw1KZps7qdYh8WhSa0nWcxE3k/L
i4WeImh+Z1b9EDvNTVkUFVujEwUiUx9j/ZmujT/o+WjigXma5YMaXPr95Q0R8FMjryTiE0xAX4Pb
7cu+Yv6jw1dR2RDFFaNPK8H3644AO6z6Sfv5iNNP9wFTbBBUdE/8aHhG2rPDf3XtvnIBkSYiNe9L
C7oKXJTn8gF146/GrSjWw73p44J155NygSPGaOPK1v5lFUCUMSj2OwsvD6bD4j3R9k+W9DxXvLAk
u1jOTW8KvUuG6j30iPduK+9G1DvbN7Y87ze6Xz6w6m5rM72pSqFRy4+/8wWvyezeTUt517mkA9Ww
MjcWeb6eEYmbUXFdZjqDGiPe50OdHDOnNe7C9YfsPX2wYFyBS/QddqN6eVbheRrqleY2OLSwmXpP
tTmfo6x/Hepmu6RDeu4BJM60Kq813+jBLNITA8TTXKj42va6V5C7+TnmitGNs783cNxue2ZD3OyT
ag8Rj8xGXJ92hTQLbRhlfOfQGuFVMumXXdrWK5GORDYt/xAX1MpwtBCeb1XXkQ5iqO7spmAybcdu
Sa5sDLpfj3FEyjGq2X1jNU+pincQ+u0bZzaJUrCTledSUxrLrEPZ6LLwQw3vx76mXHWRFlnGYdn5
CQVR7JiEXXhwOmcCpHPrnuwkPHDU4qfG13ejO7wuIPB6N8WD3MEyWn38GI7nfeccBxLESEsTXKlw
dRPxiMfUI89aOiOD+ujGnhY4YMayiy3BpM+xMOibXD1bQjJKbABXVYq0NoqURta58vU6qi36B8e6
Mt3AjDnmO/ehEhg0e9GLXRQx9PbT/pxa/Q8zDs8UUwDjDGIqu8kzSIlHOD2sStGILJN2ijPERfqC
8GFmM+J5mjkaLhSD5KZDed7mphWkIys8q5l/4gZFjpzKH5pcqrqCTEwBG219yQWymYhS8WR2FUlI
ZH028bUMXRtCq4LKy3YF92puMYiecSunARi56MbX7PqTNPaVVzwmJsZYoPoMWVoR7YTrhdhezI/J
KaudVTIjZWyvjiyKo5UbHHlGeB0aMjobbCRU2Ud7LgTwt4naiJAH/K7hptPNM/Gqj3HSPy3wE6Ht
xx/JS1OgZx8sb6BZO+GMMblz59mHjepqp2p8QH4sXzHpoKJudqGJCGP1SZD1SpCaMH5nlYlftU1m
HvJP6fgvzAvIcjGWN9150U5Zrt7MNd4/bHIY7PdY//G/Ds69PfUHS0MlkH1qsBqmXZJEzRsaS8Qa
uSUYZ46fc/G7arIvN59+CA71xR4I6Qnfa+qLJWPU6DaYnAed7ik3iVQeugeY/SwDkaYnZkDQdup3
ZymKs9UVX647nCsNAVZqSQiMYZE8YvLTkNnxI0RezmZLFzZpXmjLcMu1ouf/YO48liNXsi37K209
LpQ5HHrQk9CSwWBQT2Akk4TWcKiv7wXWE7eevVejHvQk6mZWCsuIAOBnn73XJq78nFjOo4ZTCmiZ
bi/8Ydg7NX56GcQh1kXTWWBVCfYi1nig1+6qhVZ+yWXLZ8bjy9eNT+U6B4pFvj1zrh9pzZUWNu4O
NjrSD+5+Sk1W5iz3j7xv+ZCuYTaYC6aWlZdYMYOQKXaTJVi2TkQFcJiTlCRg7pLIrzrJV3CyH60E
PoQxOfFaJzozUrExB7TWZjiwF6kyyVKbbFQcb4uRdTlpL6r6qGGAMkSuovD3HJvdHW/6e2dwiWqx
znbWYy1qsoTvaais5qyhIf/0rPQPcUZcdRh/NK/6LFBsF/XMru8CoZ/7nkRlpL6zQr5XPmfLfNZc
PRPgAMqYAZAd/eVT5f4VoegMBjPbgulAq2PxX/qIahK41aSWsZ5GO0cELOg8n8xN0oDz4xf7dvwH
2NKwypzoK3CogB30PEBZjhehyNPT7wvnrvTUdDXQ15leVfhYYh0sgce4Db9lyP5mqsuYQcnEwBqp
d2kFe13GNMl59OVE+rcHgWUjfGjcluIXmt1MZgEBBtSNrazo0dHZk7XrHqAH5bxy779HHJZPVZaz
Mvc/OM0sRrfzj0FhfQhlLJzKv4U0KvOYGziZBHcl9Tuwm1a9lTzHtCBTOabeKtvZTB36Ujc+KydT
y9Ttb7k04ysBkBXTzz08qemhL4s7P6PWwkwrbZMa7oPZFTxzJKxpuHZAWJzg07UtgCF9HaC/VuFq
qvqEjqepW5FrFCjDzp3VdcHR6/lNCRJAkdjRvQxQp7sZI+CZxbSOXCwPdZUcpZa84CqKD0NFGhm4
N8t5h2EMq32yiE0Hnaj2QMfURrRi7t51VnqlmhKx0zb+9MpGMc0CtWn7mKjLAYF9OJN4X7Db50ZX
gTuPSMbUGe9apxiH7BFcCxYIf8IISjk7FKdhU+mKm7JnvZDL4mFiihuNAWzgOWPtK2pCAIZsYiun
W4l90jKTdragh1IinwS7D2DrFNFlL9pwLdCLO5+uyDAb//gCHQm406Ig2rFWVfYVj9odIMCzqEO1
7vQwpf9juu/yiDJsB4zCxM5Vjcg7uqJ2HPIoF3n6XifQ4N3C31BKfK0MusxLQ6yzWusoFESL4TvK
FS164kUq+Igj8ESmfKgyg2ZJmjgQpkG6T+R+qeupd2AIuhdrXuUngF89EeicgofkOFblOhire8bT
H0je0dajyHmBzo1EldGGXkzhi9u0ctPn0zEblIubDLiWxKzlUMGQc0/j83vuKso2FCY7wqrDZ2Yw
NPZO+o4Hztj5U/EEUhjoVH1NKhVtlSnIlbj5B3F8Itb6+DG5bXqK/ZGKFjLoET26laYOkYwbluAI
xkttHuuhxe+crn9npZJsVEuve+5NlBpWSyGHaeGUrExDX4WES7JdXAJQilrxrEb3e6hb8wAKV677
FYUQ/NuA4q0y+BVLMzP3Vh2H56aY3kygJwsFn/zQ9aRuijzS8Ls/mrOCHOUnuoNxWdTjjIbhDpJU
OavSiqaPghtdzbbMR2Zw0KfnkhM9jN4Z0hB4rXfaUXycGTbY73FRiRQ/TxhfGo/Zs+2sH0vqZy1t
cRnV6YmkIzOaJY7Y282Y6iTwfe7Kq9JVpbfXxuv4fNNxp/wW79a8Rv9bYWXEfj3WS22FLUczvT9A
53gO9jfWu/ic7JcwcalL61Dveq2AAbOpHOMxJog/BRPqeceXfZgXqEn9RnTFW/xNQfqNJxs9KLBx
cQwAnTvmWb7m8Ms4/sU9WromgjeFhGP1LJVsLfok6HKDeXwvXZqAPJfPkszvwUmpYgXys1Rs1YmB
Okw9IXWQcgALmLaHJH8TCXSGXxPs/2vH8L80A/+Tbfh/8hb//+gYNvV/5Rh+SuqPKP/+J7fw/Dv+
4RY2xd+JMNoSgRDnr6tLHPj/cAtL+XfkPs6FrmtSyWeY5n+4hS35d/wcxhxrsGzDdOZU27+7hc2/
GxiFpcOfSNBB52/6dy/zP/m+g+/i3378v3KVMdzmbfN//vd/dctb/Cmm8CAZEwEyDN3BSvwXt3zV
UTGfNSP8M7/Ycjr9qor6PjbGdW3Ir7+8Kf/NX8UNwOBd+KszmZS9C1/asnTdI5YgBP/iv/51pq5X
aWpF3cqmp/LKc2AtW+lenRD+uBsyTOXMAgtXzCHwJp2cLYiBZ4/FxxFGgNoMWAtRqMz6Wht/rLTn
me94+c4NmxDGOS+pgSvNNtS+L/0OHx+lvpy9LzLqxSUvXfK3ZSd3KtezZ0GCtWvjjeg9pOxCssP4
jxePDazk1rMjgyWfgdOjaYkYiKQzrWKYOweqhQt6/OAtNJb/weH4rQ7t+F6v2x+HztklSKBky84s
2GHG0JcGS0r238Wu53i91JUoz7iVQElbSUj3Rgyp0k6PVgWrMawN+0gqjnrasZ92lYMXsdP0djeM
Fp4GcL0PtDmKB4BaHYwQLIBsN35LXZM0BahV0IHE3mZRJ3GPI7VIrsI07/UkkseBj2fVBA51Z1Mv
mbOpYvIoPVtJhKTD5KbjQZ9f6BmEXrBKUq28GrRuzekXhJN0L3vbQ1SYey3wcR84QVHPc3ImwTNc
ajfakExIUcrb1Vb+NNBDvifaki1Ts6A2fUy3ei8fcyr2blmN+qXBc5LaE5lE/aY4FLfFUc+eKH/n
wD300HZ8nM2x1Ti7kShqP9qbDh86rRToDw4WyK0mxKNe+9VerNFng5M+OOIE88ZY4rIP8XLRCSuz
aNcV4XSPNoGRxpQ08Qx68wjHri3t7qb5/rFUMArjvq4WdiXUc9Pkb7FnkK9TrjqyVCNS5dm7vuv7
B7T08qGPO3unmRidkJVU5cNYcQTuEke8FpzyT00k8u0I5BtjL9k+MZW7cbCNRTGzzMsqtO91M9nK
/NiDM7zQfeJc2nh0LiXkv4XNznnTYwQ6BrYhWAPjlUhq1LrUZFEyv6imOqiIGOl//hS9ofrK6kit
90kK1Ufm4xPEJW1hMR2+8jdAhjKKnZ8mX0MRnQxQS3duUO/cllYyK9FXWjyby0IX70/xRZU0gw2M
0jUEV+9i4Vjegd7h0kvidoVfw7lTlqXgwrjvlkPNZ1mOr36lfcdVlO5i0GBgLFMAWlVWnLq5T4hL
LFrWhWmdOnp8SMN6O/zDhPjUY8CMeOpnsK6peJDCz36Cr3vT0qB/juBU+CZauzmKltU34SPKMkdj
w/VByVBh6fte6kw9rjdeI+KcsPQn1nJoYNXQynNdrapfhDd0CCgWMyJcCxC6Q7ejIrDz7wHbDQfW
rhMY6nrjsjxAPIv31pDe8nkxbqX22ziDiX22lpCr2GBPnN5DS1sO0J93wkx+6lbtzBTwOcvY9j7w
kNLCTDxkTQXpkeDAAE2oaTG8E54nv9cuG+Beq0zJYx02n4T1KH9N+hvJZZ7xMqBDCwmoSManwo6G
N2D/XPUd5+6BerN7o2oeMwcqniTkPXvTcH5X2o59cvyKJ5JtGtozUL9DpBvNX15+fy6ucUEEYRts
E80U+1y041qIrHgYvOGqGVCKkkjRxuj48alQ0Tf/3mvaEZ7sGDhWcYU0XLFKqhKAv51HD1g5w0vQ
4onrGtF+SPRbjIL+2IYIn2bRbLEJMs04hnFfE96Udr5tShSCkJsjOLaiJYyoN6de+rSkT4VzpJmp
6fnfPNPsf7ywVKPpp4EV7ufx+pdOkXHTG5T50nVhvBs86zUocM8k/Ja16FznI3dpxcCfU1OHx/Jd
o7l9X/bVg2sO8Z2j6EwsWj/YhHU6PlgQIxdlhWHH76gHcfrqppucJJUfEZJxgnVawzMf2XvFzfBh
QsLf5h1jT1F5Yu1UYN2AJ9cnAHLPysW8BiUIEDsVtUdg9daKaZG4SGPlizCmzKTo2r0RNt5bEpQ8
+CZzA+Op2BVN/uJaumKNYGQHmqPqk192S2i3/anohumsieTq6yw+vTafzkFkPY6hwoENivXecyxG
ckBZ22K+p4c2P4eEB3fUsDagtPDuWF+psObwPUyJjsKYpe5M/TNx+2InR5x0acoS30tSfR8K7SOV
Mn2MghrsMhfN1giEepJW8QiVJvqiRYKixJ5micKibnLKPZoo/OFUSYyZvhlnj/XoQuOKTPNraGkl
RIr5QZOcdfBFnIjhq+5hxvaT9ZjSzbulKkLfYRSIbiIo2e6xn/Jotnh2YzNYFmWq3cZxSthre9pd
PIFRHnPHPJSIqMe8EdjFMlognIjRtxioGuaau+vYur1UBOppWq4R7C119N0Qz2+bxpsWnfADB0ei
Mv29a6lD1/3qFEr+r8Iq1FM25BqFF1G1/v2hKGwMqTF+3Xh010pLk+vvSw/zat0Lx146LjTGRJbD
IiEYeIb7XZ3Z6k1LdPh6FRmBvi3b7DrKs7SGpSyN4DyYdbGiEKU829zeGJoSmIEzsi3Gw2Lr45dj
xQ4o451FL/CZhh7r/PtfUTdQNB/tBTeYxEC5kHMvYGWUjBmFLGlfRVDGPaEfsorv3uTZihGn0e49
i53nzHsxMjw/g06MxhThbeqVfo5j9PaCylrctA92KpK95dUvThYmfzDFH3w9sZ8zNn1Jo732OD7W
Po6jMwHOFv58InbBAByC5yQybGPsB7NN137SRZt0yK2NC8HyUDqNJAw5LqIhQ9orZiyJbqRbxyrh
EQ5NeWHeAgxmeKuggZo38m7jzcXbj/VPS5jKsmaP3lFBzIybPWJiuDOHcMJ8g0FM6xr9hhW12bBk
E0ejrtqT7E34ntpUb2E5ylWloQ2PTWJ9F3sD0ryoEf8U0j6ZYF6cOHnuDMl1quM/FFPgnTsl3XM7
1M05GY60MOqrWi/rA9Jk9ZJmjMlmZryxLXgHkPuKOTXhe2glG76QxVHzo/ge2EJ8Hykqyk0CVTyy
EnujYkWXmVOlV6Mt1CG07a/fH2Vmcp3igXTphM6Dgu68Y64C9BQucU1azwpfyaoYs+ou9hLvYFVo
s11TH6jfUDdTDebC7HL5mYqcIrJS/1Fmf/KZsLdhqyxQcuzLMiBAj9oswhVemF9CN/G2levQV+ay
PlatHa2KPsA4LJHOeIuMz6bs7+I4djm2VdFy0kz7bgpyWpZpRRFd11O9Wpi0Pwnj7FBMi4Ks36GS
z3wQI3xuvWg8kNbOidkk/YP+S+MRQPctx7iYRq5xcssoaEtscTIEO1sNts+dHWavqrHPIyfah5x0
3AOVSPm6wPewqksEGr6jj3ZjOIepxE8Z22Fxa+rPKA/SS1pJWk5TvmVQedLL/MZehgq6q2uUCYdD
NZyg3wynqR7fuYpLCl7dYo8ID0ebWuOIKMa6n59TfSxAY44uSNdwOP++jMas+1JBuQ6rZJcR2tNC
r7/omj1d6yBZtyPWYxrdk2dz5EvaZf0hKHS18SZb4/JGH/VGqz6XPK/Wfp53Z+GF4dFLJY4QJ5g1
HQqawzq+UFN653rZyArfA4do0N2UK4pqTSfaY2DGDceB3q3t9RgY9d7U28/ONcbLEAC5I7p+k+1D
nnMsrxtCkkOdUDNTjj/8ko0X1tGnTqoLz5B0HlKICIT7ovEYWmQ/Qz0j42HnNZcH4Ud2mwAfKT3f
p8qD4BBQ0tFYbCnDtMpeSuplN0Hm1xsQ4NHZCNsfPIz5hYEIIZ3Hk5sE+YUNb37J55fMGi5ycMfD
f/5UCKiNey62W0yqB1x75mGq62yfawxKpD85nvJSSlgSmsEuParN/gjCtl0W0DNfc5u6VnwLARZG
ulr0+yTXolcyt9ayDfl0VADpSBrnOg4GRjQ6l9sC0ys+lA3eCNZd+A/WbR1aDxl2vxGs4Co3TZ22
HfTOcqz671cISBDG2vQKTC88ZEZcrdwkql/LoihR5KbglOEz2toleEVkTn5O4FEI+Mg2oP9A1PpE
R02U2Ocaa44qjPStGCdyYcRgdzkwqrkei9jtcOFZQ6dN5sW7voDHDE8LVP58AZAE7x7q8pEDrbvQ
ao8bIvnQu0SV6E0m/gjVlHQ/ykc7mh1iorfPZR+i1YkaYmhSVSRqOmVw/uUoIIbkcXQxwzZjZi8j
Wer73IRu1o0+EcZEfXbO+EhFnr3yuZERuDvYuhTfWYrf30z7T+o1BIYaeCYJ3w7AEyFVzn6rARME
vVJWcrr2qVWutchUWJ98tiHKFdGm8yW9T5JNdTF2E2T8fNoRZVF38YjhBrMZbqeGwFbqD2uObVeu
KfNCQH9hxni5DT+edkZkvpY9e5Ro5Eq2Oj06NvFcseHBOcc9fVRSP9KxcUubngqSCb+DDaPo4NDx
bcXCvGc3UjwgC5hbRE+2Qa65lFMQbsG+9gunG9dp0+Z3kVLJtagtHhEOO4Aos5x7ymwOqsVBFttU
q5TCf7NmtshkZytubn94WPFnuuowBTSs4OPaSMqhOVflxBGKiHWaG7Is0kGmiCDa65HBUaeM6JYa
6vSuDrD4OIFdPZmAPZhu42uv5l7zMh3XKhyJ87bh+MROwFqSraUX0cnStdlGMEXNqt8Vg1zZ00dv
13g4hPXcOOYtr+1hxYyuLYA0HONJn+Gotbv0iwJzKc2W2CG1186iBiGFDOuMrmTwY0/WQj1YFD+D
UdMBa/twqJkkCzwfMZXTzFnBH02pKyOMiUmDmwFFkdYpaxr3YJ7bBIR31ITFkr4/MtkZRru+BxkC
f3lD1Q4N0yzRIFrq61KaL6QRqBhNLVpjGWxqW6qVw52avAMuLX9wjhhMpS3w96bPcl5Ra+C9lpWP
wTLgP+zWebLZNSzysoHw0+pXwloAtn0ATiRfF5S2bQvaS3zuVWwMHifd5rbRg9X0ILrFmNeTEOjP
neH3j0WVnjPHWmdwGr1k/JYQ1DdUrdDbRhtwIFp3PwLkX9UV6bva/IjMMVlWwgyXAyQb9oriALTL
X9OodTfYJdT5ecE8srsbCbaUmSDfnrITw38c1uzjMj6quB8Cqv8wVKPp86BPVkakTbux/mwsCIne
hKkDXX4FDCdmiBGv5ZTeookQeROEy8rA6O86pVw1zV07d3+zJb3YQzHgKVMnIyDzQDk2kVlJ4NvM
AfKmPavalNMddGQ+wBLNA4sCnwXBibIpaUJJJC5UDYj74ffF9KLyUEBtRMZfO5OFAzQhkKyVQDQb
pzwNjfc0ipRbcEcYrMTh78k3Dej+ssSbkZneKZkCJHtRH7KS7DVUwXv20ISKvb2eaMk+Ix+R+EId
fOZbFtVVtymJsUW5W6zGcl4z4zRr/9Rt9CFG9sRgBZ/iqL+4g/PoJYpkvCUWplfdiAkgwK8Yez5s
a0RRxBzJ+Z4b/mTth0EjfR7HzTKrjH0ciHhntCQB+2E3zhaH2kKjdxL31UFOYUHz01ZuztnaQoG4
0ae0QSLbl0P/0FfV+xS5F9ZT13Asbx6HuxP7j1MfxNwetGPS0rPhtieImMmy9LWbpbrt0BDBKPs/
cpLPc8VRV4ffQxvAkeQeRFHMnWR9s/RkyOIhWPcMKHgpMjZ1Bkkvn+2Go7OIBrr4aGO/oK/QSpbS
F/FRFM2wEaXxFHb2dPB6Ig264AO0U9L20iTJp5EFS1NFP80QHwODntgSdzEZIsKWNRu3jDUCtZgd
3v7iloyfTq5jY0gVVYIRj/puDCscx7y1mTHdeqtf23HpU02ADcpvaLwmAJrj4/2MXeEvm9r5KbTw
zD7l4LjeIxoFfglNzbte+kP6Ek80zyJzNeXMUMaHp6cZ1oXwaxpVd8At+NMPuAPybO5MYekb487A
D6Mv4WMfujp9S+k0XfJge3FFSq670xdKQNj0h1ansuOKQf4j8T21aRoSoIY2e8uTHzEl2PemMsZS
6L5Ok32bInWGcBOTkjPfe4XrAguPKrHZJ7H+UeYAOAnqP9LhgM1qcOQyJUOnVQ4WhMYCO4qRkyQi
KRvDxmhl1vcJ0j1fzchY079+c6RPnXc0JRho4e6jsTQsQttoLVPzrTPlK7U6oL6o+FjYTrSBf+Mv
Klubox/NDpaXOnNHKCZ6vGkjJdfb0QqvQBrkLM2UaJa4GVDoa/Xg6825ykk8dJCIlpb9ZPVTvaC8
4RtX2Xdt3KcJFyAG2p0RHK1R/ikdgFJtq7kLZ7R2asxORtZiNFaVuhImJho7kqEzHbKhOqb8ZCDE
GXcTMSdYqFQ8qqUGJlGgBi7yVGu3mdH0G21w9nkGlI4iyHFnZ8E1HShTTEOVr+I0X6EiF5cKO8w4
gAySopLHrMPvKiuPxroRcjtCKB0J8jCxnlgUtN5tk3jLSZcJiPIzrzsXjTPdolyxhOthyWtV+Y43
Y4Wn2MIooUIe6bxRjsCHV5CjRNnt3T2JMyN0oINotNqULfZjjFIICUP9rowzihRDnGXwTld4kXyz
JbNZSTwseC1IyIarHqGNfBLh/QzUG3DvlLGpnWMP4bQYRhmtkuyZwnlvg4vkqoUwJTo1mpspxA1J
ybPYaQD8rKD7EukkTzAerPs6ejHY4+y5iHaRB8ajMbzp6EUwLBpCroNF4hvut38ozP7NNwQjOv9q
iLRQSun+cpctY4Gh8LdRYN1datG1K5b3+jpFMdtqHmSUwMrXKZtv0FfJnRjdTek6xIFFcenqTRan
h6jpOTV0G9VhFdWN+qeVdGy22l3g8GThlP8dpv23m5Cg4uFiL9lZ3FRInLOGyC8ccjlBgwjAYXij
pyyDdaun4ZOruh6yZAucdsTI/kHu3T9VPQV04ttrzR/bNa8lHhQZlcBcbdw5ldGeatoET3Cj0Ysm
moHjAS+ZO9Q0Wo7yaGMj40CmqBSN9tA/1IJiI/8uQ/haumLQeZqYH0Ma5huHw2ovM/as0xzfJuSe
5wjKg63pG7Y9KQl93NN1WW4bO3ZXBoDOhch7uZz9LDgeT+jsdDWx+MA6HzjUzfgrfALGwo6gz0yY
WboEs+NEPJUAOrWHBXlzvAP52ozND6j2uBOK8MPnPLyABQo5VHmH1stw6yIOh7HiVAURatvGpA+C
rr92DmTTvgabhvq1s1ukbMW4RxgnkdzNoVZtcroyGaKcR76Kts5HXwSZs5pD3iBkAPDkNTBdX/k7
PSSn5ictF7Uq4nujLxlBKCjd/OMngyyQd5Igcj1H6GjpDGWe4jiAqdxM2UCrhdFsJTDzS2WSk8mT
8Mgozz6Hbq514DSnFtSg79bZAfcvy+We8h5b9i+kH/X7yujehJtsBSG4lzIDTj1KZMtAV/WLxiBz
mSawCmTVuPh7sIBTO569UewHFRRnzrDBUYaEHGNgNalL6CuTzSebGjqi83YjLBtchh9+0ntwtYEk
LmIRPcPMPI5BTzmzqN/6zPgq0szZe/OHjvy1wHntbfLkFpIj34+4BlGMyvBq+wCohf5sxZVzMjkV
ra3+RxcvVAesa4TZlU0I0+0oWe8GcMTJuJ1ADO7bFnxPEQq1qmd+SiXvsIJM9B10D5FVeqtJb0gS
NRbd7B0KJyqU2Ir572pGz8M2dkoMvz0Uddse8Mu7VkTTrCOQwFJJIUvCw3eOXgacWo5ZnR3DCv+Y
T+PwulAS8xFOD+ZWuVBSYp6M5MXIgM1JGX1XCcG/YJyBIWmywwOG+8aKxDEl3rSsDRb+/dQ3j02P
17rP752s7c8R7u2jlQ87awS6quUipf9K95e2cvo1R+Jz61MxZTkhzoUYUUUza45k5vAchwxtqV8W
R/O3L1m43YbjJVCSjEVRn9DGRKXRYkadkmQYWLN51VoV8zPRyNe242z4dWpFMta5NKjcFzNjuEwG
PpKm9veD/qTKqUMD77mP+jCbutBgraM7BPcA8Ds6MnU8QnYGEPFcU5ez8TPvQ3amtu0p4FuEbQVS
0XD+mA0Bvc6c87SYPC66dLbSypqb443NzRhZFWI10/e/PyyIBeGU7d8cTk0AU2D5VgHnt8G9MsMB
UtA+IpaZ10aYrwli0ABLgPhTesa9k5S2vHNtVkMzCqYzzm6q7IMuKLRBRqpXjH/YbvEYA9bA9Joa
q8blKarhyNhbJP7LgjhgIvNbIcfpjJmH/pv5E4vru8zHC1tUBDxrD2ZFWNJdUhjy9DWFjrqrIomR
EOVVWPCoTTDiz3lnbmXnaqc0ys6UFmQHm89x8Vs7byHUhinJd/a/OK6gC12N3F4aNguaoqaMoyNu
wtQHksLMxy1MPsymBgZgaejxwTUFNz9qbXsMfk7CEJHlNFFFEd4Zs2O+7iqTGyBNEGiu7lGAp+EN
LVHpWK5vLa9/xSCrHqYaaISYXSwBjWuAS0GjyohsR9KXdy6ncJZ617zM02OsqF2OvEjbuqKISf9A
msmgoy94nIf3wzCE93rQvHpdAce2pAiMddhaN4buzQnH+4jBmNtw7Rx0jXgMFwLhsvsQACN/7nOr
SnepafJCmO79N1lNyzumugpKYSYAB/Q8PuL2rtVYSBMrWdpfMUictSLI+ThXZCwUtRlEBuPp0jsJ
22/x3BS2wTAZBsCzugZfPLLmcLAG+Dkjrs6+uXh89mdnwl0OM17bgFU+Tn3lkTUkfW+EPKzK0rp5
QYhB0q5whhb+TiQpixoXl+NK8xz9AP6be1iBXxoQ6pL6GFx3ej1tosF/rMyxPCpdwocYde6qI2Ks
GckDMexLHVndutbxMwxBsm+ttlnl9MVu/OIpMWrWkBG7GtBe+oPwrH1e1YvQzopzJOaOhyEf10Pb
XQJPQTKeLGoO7CS+a3wSlGZO+KyCnOJNxd3kjZtEdz67QDPYsdGjAKIX2FO4cXv1E1Q5zaRh5+8K
eEeYUL3sznBHPlvDjLYpJzaciGyIU3SGfhrbI9/WFaEdlotM8MuhCJFpf+FWTfNejDzZUN6cJXWQ
410x1jONa22hW+KWKs2lPa/goji5Vlod3HVxix6EA8tyd0RjGCoJ5vvOwR67dw2raEYB3p3peMUF
z9zasEdY7Vio2lHrN9QbVIt24Xu5eylLQCSOwbicJR9eyVcUxr++Vo28y9GASKIzDEEZmYitjsmK
ztljlpNE1X1qnRoH22m46Fl33gV1ATwAA/KS5YFxiNqUBKPjEp2J7BeefDEuMB5KLhlSf2Ay7BLt
jxWTdYQ8bK3sKDk6o02erIT+0slLzk3cdr1gG45mu6zksKt6fAqQ9odLN8cOW6RuNlHUxwfdppWA
GhqTvt4ieZnSS4HwDVWDxUISa4dG5GKVhd6+43HzQ753k/XsFjsTY68YN50EqjSYxr0Zj6QR12Li
z1xYZYaVBLeEyBh0C+gSDn1Vy77iiFXjscbs1ycbPc+cBedIUgVJcN9nfHf8gf6EMdWbqzGx13F8
tBNWSSCrKC8A6yWWcVlnq1AgI2tYRf4UCE1Tyq1qZHF3wtRQrFxrdM+xMtJT2fvZustjfR2HrPOn
Um4z5Mg9N8UvvwxeQymYGQiirhIJ4qrUR5ONG0s6u7I+dBffdy/NZZQMHGOtsVnjnZrtiw6HsS4/
eF7Fh858SNPIH7c3ce744R5zxBOq0rRPWBmPA/F00yEHZcp8nk9t0nvzS5FJ8jd53R1x+WqLMY3h
TahObtjwnY3c1DdOFX7bXDoIP2G+c7x2PYjM5SQ6vKVqPEq3HInEzfB5Tx/v46LfWIwDfj+oc68A
ZfU8hGPFV8+Fkcxpdao2JEE+nS5piakM2Amb2ubYidmIzt5uWZFAWwwi3kal117JIBLv4LC7a/kQ
PW68Cxt71T1lte9VYLQHo8T+YOfDofkKB+kcAw536xB4C41IEXxTPI756NfsAamcowhKh83FSx74
+QbD8HvlABom0kcOzKzVIZ5lB7QMkiccMcy0ZTrCfzR6rXPPI+T3uJvsIxLIGuMFGCxTsfOpByq2
w1Trt2xSNPrDGbNdBc2KvSiWFew2ivzLUIIIMPIfImSP1BFZr5RVkGqtr3YLnQfLvEAT1Kv1IFO1
FjEWXeSq5MRgxRnMnqhA4T0wir5jlzK8lW25Nho4tYam7uGaafiEQM/YAmzmhDbSN5BTgiQ7WdQF
bL6wrAY/NHAfq8Ycj3DpNgrB9tFrk4rP36yONd/Km/4egV3aFYV4AjU5Phu5vuWp1D/IqX0XtZOe
vIrSQuXYm6QgYhRPpPBDI0gX1VS+k0hdTrZt3OvzC0ubemnpQNpGGdN9xJFrXY9UZyQNWliWFltN
kRfLJqrAqgxBWrzXCEgrmpJIr8QpN9hfokYyJ2U6Z0kK/Tkz509R68JDWGTiSnimXdF5+xTwCdDJ
ZgPqKWoQPw7pAA5gwTKuNH3FKcE9FewSloVOEqVxuwxjm36zOtaoHVf6qh/gdLMYHY6//6XYn24y
T/s0HYJQSu0wbJN+9YlzuB03Vj8FjtK0FJkpTso4Xpdy1D4to96MYRvOKtuqzRyI4/gynt3RL9ed
h4HZbQPIpbS3PnhtRgdWDU/Onb4Nx8Zf7fjbJJPBSVRsjU0telJ1RW98rBNndNeujUrqS8v4Ahq9
VAD/Dd5pjIR0I3FNbeP2xRtoE4zikRElYJ7E1v9/OTqPJdeNLIh+ESLgCgVsCYLetTcbRJvX8N4V
8PU61GZiJI3mdZMwdW9mnhxOA94BRrcUAwFNDQ2wp6vGCyApsKT3+j0wfATsY73PItnnoJLgDNUQ
X4zYeS4BUWLk8Y4OIweUCdwLqaS0rlSavbHbErtFm/pyZPHGHp4HP1jQatwQu+hXg8AOMRk0g1X3
4FKu2mewo2BtGm+nS64SvQcKgB3rJM1BHW294viQEpdu3LlfoYGjWg6bfKBcUe+0auMO1d6BEiaK
KmLGKWnaGOOPuXKKXZvV+tmLDIosRLGpZfpEkSM+cHm/JnFK0ZBZZBfbfCsM03xqy1VWhLBhkvir
sjL+S1N0OzVRc1PUFsc2sDrwqTI5ARqqptfZ6fPDmPBHT0XV7Nsit/xedvv0mlOG9SBGKoqoCWZ7
mJQ0C1LL3PEes2uIcXVYrBE1tT1JBLofnerHwePDNc1ZjA9TrIXe00KiLH0vya+PPx6DNWIU4LKl
DKyaxUzv8usO80wNOYswLGIlug1JDPIhXr3Fh8sDIK0PDpqfAMY0VofSjbLd4oTrmvA3I4ODhesg
skHRJ7vK+qa8sJhd8Ty8pskwkzKE4mKqdJ3M5UM5TKGvk7QK3DSm5iRWrBosYFJDSsc39YnDJWmy
WzTTGC6pJcFkyFdn1nCeamiGMgrpjm7rDdr0F6+rQ1EigscejXTOwL8/09WpivhP1LybBAf+uNPb
i2XLf3Jasqv+4vCYX80NL9kyZn3So68Tg8IOSQP2nG6jMbEY8tkWKaebTovLsiNRPWTOXZgk7slu
m3Np6ys5RQfX4kaGWBZlbXuEwrFWC/7EhZL2E09ophFKOj8AvejPfETbkj6LVRRHy2kkjG+X2L4c
o/iqnN49sv4G8aVRR6nzjG71KUJUm/5UF1JDkiztJdWw+I+tOuuUwbF4s1kKhAPxYsEJP0dXD8hp
ZGwgLW2Xk0fD8eZtgCCkY54HA55psg2EcOEUrcs7hMmI4sd6qcSmWZxb2dvpqUH3MyseOK1h17ww
Rr4VI/M9A5RXE5IwCIuQzgV0+3wcrdMQvwyIqSNFeNtUoc84scohR8lHN6yY+9zpNe/YMyHOdI90
L5DYhdyycj33TArjI1mIN5muG9QzpBm6e9xTN6RBBQxIN98yMl37RGs58WOeK7zpkZLeZJVWEoKV
BS5LxRKOamaRNqAojyow9tB9d3WNqg3yUasDHIjjmzLUF2w3QKr4jgOXLwiu5AKMhj8Q71xL5SDa
ktoWjc2CltQRhSPuLkr1W0j6m+YJmghtMBpAl7qnIU3J6RfcbRaMyxqipUdZPKQYNJjRG1+jcHwX
HGTXDL93AGOG0TnLNJ9ywc04XwxcqJwKaTCk4/2KbseKTv5NXU+YyIADUTpgWMLGKS7u6LxWafam
TZN8uItoNa+HdVh7gaBYB1dutyqSxT1i5npLrZeoibxdmjVMtQrjVups8wL+bVbI+06OIquoCaba
RhMTE3Or3eJw9PAn5poFBGxIgqmx2/3cc7iO6HHgjFUhfEaAkdlisUjFZ/X/f3CjijOMx3+W6otN
Lqb20ELFX0Eeyi498d1KpuLCkcjA52O/yo46oDIXF3PIoJ1EzRXDmHXATdLvoRuvdOR/GCz9C7k4
KGp9e6AX9lLH0KvAfgZOGZ/zFFsMM2FdCh5q3YdXOkHdNfF2MfH5eBBqnazut17qVT5nWJ4cvIRI
gJE9OSSa+Euawt13lvIuZtX9Dm57E405slBDxY3SjMfdPWvcmTrRLwolMMUppvMHMavZn5s5g1/I
ESFvsqvq0o0TojFnBrAkj9ySP5nskmPKuk1Ck+e0GN/GEBlJJTHLtDg54i8kxMSxo6seHE/bZ7Lt
eDCZn4tnj4Gcp3PTUy6DjMazxE3GM4limQzGalw8NNGGQ5vGk2EzRtGTiIZm06YL0ati2rZKkXMZ
6YMH+Apx/N3ITftKT/ZjlRKvQzmO0uFXWQZZuR7LeU5bQ1txsNHB79xLmnClfs68ZFccGf6Jrt2R
2rWuTBsb28uKIPUIHDFxbGWZ3HSrI4aZl+jP8m4DSWnzxGASxHNHwR/AOEb8bidBReu95u00OIl+
VnKtSt7pZOKpUDTiaWUUpnWMn7ROvakkpfVV09b7PCziHXdDAqecY0dauPOtm+Vh6CZIspLGZRQl
SpTnRGPObSAd9PT0DPeSIKOonpSITA4uyOy1/sBeONl2vVNTwnv3yywwMil2Li3W/0uR0PYed5DE
MpPQJvMYShyULE0DuCXzeD1SgsyqnsI2KaIDsTcYnT3rgojnSguY/ATOJvTzzKWHzJgocZsddpi4
qb2ISAVB3PvmpjqgwD2C/HwwB5uXwqKQ4vqYxzmGgmCg6CNhT/mCZ+UqUnz+pFPAUljFh8mB0h8N
G4wvrCkTSkIOKhje5lov2GaK2CF1oc0FW4LumOmjHvACOaoo8vZmqnMoCLVH+87wYDzvgkkAlBms
5BrbCDNA5LqgjcN8a9bYYPS7vBhV6ZthQHe3JWJAf//p+mLvevyjnF54VxWUWpkWNRQaxTgLCK3W
0NFgwzHE5VP9ErGjVx38yFFChNUbBpAk0yY/LD3aQfBz+YsxGHz8IK8mcOJ+S/vLBVotMn/Hc9tN
Ya2yQSqVce1MZCzPadBeiYchDo7GJq8IbLB1iaX22WHMQjfreY7G8bsMsxsYjqeRfOTaDD91+pfZ
jo7Gempi67kuF5+T0bRZ7jN+kVAHi0XohxCese0n9F+T9KNpnfjo6lvCqRx/Wmqcs4T5GbcJZIf2
EOWV9SSXUt9ZXIc8aYf1AoAEu3bHAn1e3h1r4rTEhirteAyWnJ869i4+ltY1R1y55i29Bfn9BhaC
3vR8mf2lvpnqOGKYZ0/ZqyA1zQ8HmMvKBtcfaJRDEmev2PVO+VfvgA+meeRH45QMOxlAZ0J0OzPN
ezCu8SV305oIyy2J8b55WfeuZg45UR+1L47HR9/DAuA9Y+DBJ1Idq5oZzwDpDnxOw3fYr80mg9mw
yOgmafFZDFFsu84ODG5tv7gX1yrWjMpwaz8004ckJP+oyvIzQ8yjrcVl1U394S4yy5dWTt158RAK
CBMcMM1jiOz3i1aHgamnj477XXemsbYpbQoIms4zxmpQ9zuECd4WLA6Y2nnt9FLt0wmsok4SACxQ
uG0avAcDdqqd5oHP9ipiriox/xazivwxZKlicr7dVI1j0G+NDdGI6o2OCXwDs/W9BD9gJvnWmYEX
UTMYpDl9oXICpKeyC3P0zfBhwD2RObA23RBDlWowbmn37obUfl8cxVeEwXyl7GdFF6LvzOJk8iQh
oIHCv5R7s0kxeCt92DUkO4AXUQfN2yHZgaO7pUAsvETn4NPiVu8ohWgwi2+HsXgFNfnCcTTaebh8
AGbafxGUHvYpYIT1Zb1Yc0QlGnBNPTW/FoRwEE4Lqk6dbQHYnmezFGdrqcWG+FsJtqt9YUOtrYaR
dKhyM2sn3fRJEb1fJyF0DI5G9LrlS3qJ4/Zo6daDEMBRB226LUv1WQH/haPPOqaAwthHEFvzCqxR
KPE+skDd9kejE08xyaUDYR9g7xUhBdyYgCLiXrDfR8KrBEXuBsxl+lijU1zC+3MI77Anqg7s/x4M
jskGQP91MyCV5zzQeUfj5VxS3MOcvQ4dy8kTZqX9YA2QBeJJOxILTH0hrA6AYigAGpfOMTend9vW
xNoTWZAuiziISnwvPSw1WbovC96V59rl5RQtEWfy4eh4ko6NxX4LFV3Viy0ui1w4YxredRD/yoHh
Z6YgAyzfsZAzvMbRut4ZjM5TCqWVvV47bZvWeDZYo27uKfqpRPJ0W+tBaa7y8RBVvpdohT9ZJSg/
o3ywe2Wc6hJizjil666dMew4SXUT8abUJYv92Frb+Fv8OiXQYVQHjn0ccGiwLmiF2yQDbeZhkZuX
ti8CabJranJhnZp3YWAUSHJYuMSvfqZMNzfOQPQaJ3W8sTXtG/7vAk6GHUFmhkvQOwUBd/YeRL/B
59VUbosJu9f8argTT2NWJKDg2h3JsuGhJj7EOAQSKgpZS4e8PLRR8P4GPswntBSr1nVOHZM8CeGe
mFuZPFtjTOE4QOK5hYzRuNFv0e+79MfUUUDctPwqoVbNA9hSc+bUY4fuexaLD8MQRKXcmNr64VVp
Gdu9mREls3Pf82J31ReV59cSNWOqkCL6btvH3H4Fto9T34JKAPa/jhsel0MjFd5slBEnvnkmO4/Y
SL9Nm/9hWIwcgmPtEg7Tt5pVzttFBnof/TiJoCQFwysRaSg/FUD+1XKRSrpgDbVzEXE+xGcNrJN9
hReKQ363SFCUQs0830dTAe/2bmhL04ozOMXZYGLTGSSMaJtDXnr9zpXml5eqQFqkdzgb0ej9PM0T
swlLMILudLd16tnSwSQTK/e4vN3jYJePuAjfiGsD/nJ0g9Cy6tdfVI2zr9a9Z8z++LxbejuZcIJb
39TqiNALzxBLlFZbzbYCe980J9EUYTDGPZXU7W1E+bybAW+4J6+6Im1oDv0fAetAchUXFfTpgoEE
28H0F46vpmnqMCGOVTN8apCwQKYmh0mRExIETEH+yT8jDXdjXb2BB9uJO9MWbjuHG7rxbH8mkoJe
7vzLaAkZFl5eBtp8Oh8QvOqAvBEtC5RzaBEyLyriFkRgwEHnVHPNb4i+vcp53tzbE8qGNR4fLu4W
CwaVIvMw4bXpKu8QWUaglnvRuKqDBeNCkCZ8qhG/s3M/NpffJBNutUhfnLT97WKARgo4Zw/BS2HY
rMMtJdpb9DZz1xL2n23khPohk+OvCZQuKNCizOgTa+y1mWccXA0ohLHoGxy42G8oGXiNeQpYXoqe
Y3RvcmTDkSO6ONTMrjA+INsQUyRrAzvVhLQbYQnhxnIpBOI4EixKPomugqGI8rKGNd9v70wLDkoH
rfjurbbnbtO+mW5ZlFNXsypww2M8YMl1V1DujBvpPWYot+su7G/S1Z7u38gSA4VerPGp/xuKtt8w
qLO+mPHkOrXPWG0e85Tjo+gSY5vB2FYIazCPOHTR7P6jheWDvHPCyYZEu2xBeAsVHv7M5T4Qj0iS
KvhwlhFre1Md+4hK9Xr8YcHOzmGmj7CYt1FMESiZg8vk1iayYXIMofn2IjODluwPrzJCHd444vEF
DmXM+cpamF9Qo/4sp9v3w5JQQ1CfWGjjRJFIJ2iHZ28pucnFeZyi12rhwO+xxFDTWyEWd5NHdiDt
GD7hiJ/BQDNoFGq4ZV9clJxI9Nu+0/bQW5OdlcYqgCZ3xzTHfwx+bETw0Kxcq5fobemXXhZPQ2/Y
L+gp9Srcg88Rz+QmbxnKxCb3mpa3TXKJrb7+mNMjLC6Meq2ihaVkwVn1iby6DdayGNHYEhTjeZ74
tWTL2YzmIAxdk83fot5OYuYGzg6hk7rVp4p+TlLgihcC1ygj5ndtsZEaPA3SsflEYHRT3AkgA49q
u3ZtepYWwnapbXChxvOudbAAW8OUHu1qhG4+xmc8gOUOEzMAP9WfEknwKXqik8/dOQizm1ir2cxw
AVNCtWbPAIBCHyu/mNUv49+081J2sFk57ReHI1djMXjA4OcZZk2vlmbCqWsNCqM0bnmXOzKBIHut
iuSjHFygRHqc77lODIZDanSqomKLW5wtKiMQtcBRRnrPXAdqp7E996pb6qkX/Li4bj/Jwe5lxQFg
dIcAUYyiBh1GWRLxGDYLln0prYawX0KECTb8K5xDDcHOZIt6SqtP+GFZmne4N1PrBWa4CNOE2UnY
x2YHiZvrrWHhTCgxttfSMl+7MGTtr9n4OMvhbxROcmh7iFYLUZUdZyE3OVa6JrZdOf0mNH1hX/D2
cdFj7tH7QGY2l2r7TE/qerTFgBkYZ32WQd8RheBsI909+17btzw7OoTzg0KSO5VJ9OEugK+WqU5u
RCqZr6p9SkTnNgEexjYD1VR3oinIoo03ZO4eH+Ynyzjfy222D5l1tHJTX1FIwUek4YZqIn1PjIzf
W4t5QYXJU6vzBijJ9+HGfmTJg7Mt66lidLQXzqGrOGY5qikQVKaufTgCj7TrhsdUJec4bFIYes6z
6eBicFjRcnd0R0ePCOcV1t3+4y+4T875svxaxVpI4548Kp1znlMsor40YGqfceRK1hYSKbg0KGAf
AIBokItWhAKJznbnyWCt5UgobUz/91xNt2lmuZkycuQhW4igRTOmADZ7mV1twFUjLx4SGeW30YFm
J/uq1fZTRQ1T7PXmVpuK5qAPPHrlPafFZERAVX24+WfDJ/HehILhR7YkuEF8A2e1X/T8mkUO+Nac
qZ/DZQIHB8Ij7TIJJCFfqtDbToUT38u7mlXeD51P0D8JSmnsRV/KtWVwegF9vy2EcSoXHA7anWJE
OnAKNNVoa3dgVWgnUbVNUg5VnJYOZsg3RsnKHv5K/4idgeyOm3A1D26QCrYMjhhWSY81yaIvezOy
EWiANlKUNe+ikZnA8AgYmt23VdsXPVvYD9RMHPHSRrymYHtPTr5J3fQVB8f9w7u3UOlmtG20PvQz
MLYnXKiPBcGwIwCmnb3g0bRi76G/R/k43MgVs5++L2zj267H6n+Wq6+PjvliJ8a5QvLTMJuDcAcn
TV0VUf1tX2finGTm8zSwfEuy6dYVRnMB5u8vmdwmnDV+QrSCVevJOuAjBHJGHntlqkjs8hxznhlH
kC2aX15DxFFziSwbJw3w77tDS0Dtmwrs625drusS8UDZ885y+UBN4hGtB3aQELcMpMHf90KNyxq3
vcqX6diK99l1WDRl3Pah7qUQHEx3G4bs6+56GoGFN8Ny/tmuE3HcqHGZkTKHQWMFHR5YNpYcNZZL
VAuTeRhlxyy7nbEAVK4HCgL6pfmzovbToqOCfc3yRWnofC+CMH1Psko3x+iDJYt2cDRHW1c2nlWX
ZPvadlkvty7PLuouL2HL/k9UZTDU0j4PnzS3dwf2zWSgo7rhohzllkhZ7Hc283DShtVeEZ4KHCTx
MpIM4fwLWxYcD3lZuYFQ9kFW3ptH9JPyJ2yUcXME1wixz51Qiuarh7DC9l/Lzl4feWzSGIQL92NM
3PBku1s6l+bNfZHTahaT6SMusXAdIX7eXYdUhWE9vCSkINKMP9qFTGRnGYkE4t7rOo13ce6hpUaO
tymU9Hs6m1ZRo48HJQUpXA+OJXiDADI5/Vlp1/lYoBmZRB/QTkb1TFNdPINALRgNvGICOhnlGZys
uSaGgsOF0o53NJfmtSG9PWJaQ84i0IkRM1ZWuRondB89cuwbVS+7sPkE8GM/SG1+zLFAr/Ggj6R2
4IKLpzyMP/WepW/n1Hs7mjih1cbB1e2fxlh+PWihi/LclfjGGeCyRbSWrdsD7cU0CY5vfpptCqAd
uZ/nAvWjsY55gTdNsUGb0hFzOEuAHTU0ZLq8wQoWQUWSYnNIEmptqgy9bZG3oW4c9tUVlVr53//O
T1uZ5ZmN+i9XgPStJu/5v4tBSbd4Er1h+JK0AFKlyd4D9zI8J8rDQrsiQMdVZzPjEtNnWk7DM5T5
benhU+Tcoc7w1rfYX1/sqncCKGQY7HX1q3kTEpRmJCC79RfVci+N9L2BUEvXUYQqnB3YxSlcyTBY
3LrdF+YiAyfX3ukdsA+cdAlQN7yJdEskfm1OlJOZjUYSS/sN3VIj80OJApNqtRLekmD7oJ/CwMhk
Z5R4o3ghtA67bASwmo+YNe3hF+6NE6hEvi5YXMQYU2yoWY8Yc9mpotitc5zIDZSVF9MQuy6i061C
FAq6ka19S9R/TTZFraacs70d4wa9N4SHwzP5Pp0nXerAj9SmN0fGV+9/62+MnC4YtQgbpRsry167
LH3GmIc9p4Jq5aKn+0VK5AQWVeRTxAG+JXKPYeX+cJrGULvUDHhFx43UklZo3fyWakl6dJNvaFi8
iXBlrim+Nc84+FFoYTmazU+Kb+bK8mNg4cnQLrEMDEamVtKED8pFzFkrGfCvjKzfkqalOANWSAFI
ULPD9o0OrI1IJuHPhhHiM8EjZzZg2XK7qzY6tg0Jmg39T/cXuySOsgAYriAV0o+Cy025+hcqllw3
dz9RMejzro7sc1sR8Kj7oM6xHcduPm4lVMveLbK9U76wf7BPUQ1NfNJyIMdFfSWKHm8QTl8IrFtb
R2uiQCzNM48XezUwgK5L+eGaSKoxw8LOsK/4pcIL1p6lAptWm5y4AMIF9uKWvukpkBtcSvD/78SU
ZD/0a8GZicEPe65VYs5v833tVirIS22hBo4kFeyRbWbHIeYd62gQK1wRaWo2U2UfYRgGCKLhrgMU
MsxewKEvX7FWndfYaTBrW+FriYq8g4HqJyPW7kQH6o+FEMZbVtNywBxAED8lBr0l987aA6WeBRJU
gCynzEHTCAuFHLgoGz/eSeVRS+IgojJDTSkh3dnbzcDbzovIP6EfF1svrqeDiYA067U65Ub4A+EX
4+OtDmdJTajEjGm6OzuM5LoXRL6SRbuB7aNktKo/kIxm1rt/KsaNXIgcCwi5ccV04o9dtZ2TpN3T
R7dA0Tjqw4PRAMChJtSGB5u0vgREuq5iQtLJ2GF0xjG4ZMVmcdgBVxGb7abZd+HC0t1I6FsDVRxw
jKcq0FaggQaRHhkSWInXTOivzrTQVZlcCt2MWaAha6MxAYUrcf83WeQe2soar81kbrm0h/2s8f3m
HIVuQzvt51CJ4wwuBGjxa+YazpEDxTrOS2dX9DM4drebg2TAhJnSaH8qAaOg2FW84scHqBHaoews
7QDXBoG5Cqs1tX0ZHqIU7DTlRisoeT7d8el+qXhOmJrwNmqEiROzEj2yCb3NpFh2ao4h7ptLt+tq
l5VF7KldN7NBu49noBJhe0LXLbDl0VEaVsMfR3AqQFvEfFIm35mRZpt2wUq0ygnx+S6LKIiRLZRD
p0bBhokNK8/5dPpaHjF2/iThLBjMBF1m/eJuLQfiOZNriZcHwLqekjE07FBcu0QevgizZ/uRUHWf
M3VbRt1sR4Ochc42OKiLwcEjbKsrIUzys3EY/VCsh6KC3ubmz6oorMfEbnepmURvMyUtp6wiM/X/
X4at4W49r65QHPinglGTE1WW72k4oag01yqKuEexIrEyHsFXH2KccYchds+aFuN4qJgLiiqMDlVo
rUdCxeel1L602PqDf5FserG3jHDZ1GH1rjCOQfDsvhLNpmvhZeblOzrzfKVK59KzQDmYLWOLuQz9
Bqx20/f6i0Tp9IvFOoQdD1KMcuT6oXLb1TGPRAcGGUfWPM+jX3OAIvgGxD2XiRcUNgY0cNMzDkJn
PQJvfShHwvX6QCmRMrSjavLnrEIC6W0SUIPkWa0GxrVMOxPygh9Lpf2Y96+uRMxHanOQQKoJ41Hh
hcW58UbzPi79D8s0Dx0z9qxAwEoSrG59z5uJMrrQL4JR4LNv2u6qV1qIs9B5yZq3xP2Y42hTuFRF
gxxiNyJLTggVATwGRdt5iNqCOiv33LXJzjaSTV19KJomdAogIr04ch7ZRlhyG/d5CsG9pgl5O2/2
G5JUHedBybeZZOBkbihn20JNflFAt8IcMVERSzDqpcYEsCh37UABLc1Dz7NXN7xnA4mvG6AGqGav
qCfILKI8qiX9jUag3oxuXg1d77tu9BpSfzVimYoohJQ4tZODAZi/n9aUuOLTJBZZoFio3jp2I4kC
rAIsoE4lGbZqidYFv5GZOr7bvHlswBoAHPfWlgYTt1JrtktWit+pvkzJt9vbQQP5vqEAJET+1EBa
GfOH5rJmiiAzc/pWYibOV9GLwHSuLywK249YcCfOoKEpci8cE4EYXWJghMI8p8NRGeBdlG13qj3v
yOhBLONLa5xHvvu16GUw2m+6Wg4AhOlzHMhPzTcEeyB2/Yuh4Xq2I37nq/YapebTEL0IUW7hYgVQ
WUPtu4a6tyN6UCZvJjVj4H1kRKlGwxihMS80aP3MVBYdRA0yYVUHYf9XENXE5QwGwZ9bSnFBamdZ
jTu4wqz5Ld2nvAHWQDAnXIP+hTaqvUgaqKLsDOggT4nip58u2oad0dnQ421YXJ/xPsJThffYa4aV
VtWbhXVI7jJeQDRVDcDPmpFbHdO2XYOk8VEg3gAHrkbs25rebnsLJ0F5Q80hsX3BXrvJyMZzAlL6
Bzm3eyEoPHCd5dVTbYAyK44GqzT4EuhJrN6pREEdLZ0paKwToS9qrIjZgsemwBhwa0KVml2cFSTt
aYML0dcEJndqI3U+xoVGuKLep1IcFLswGXJUJpjKAuyMwXK7AGRYsKAv4HXT7idk1eLxGh7Lp9zm
68EWSE3uyg63Mms/cXAEpMo2sQpfanPcjqC8ejDQEOdN29kALVuMLxvpuWYfmi3/kso5gkheReKM
oq9RlD4g+5kj4dI25r7nZ5mnpwEFyAUybdf3lZ2fuVRYhCbw8vAUw0JLLagf7JAzhx7E+FAnR1Jm
O8fi/KXecZ3vIk7/wDM461h7qL3b0fmOmqfM+OrFsu2LR50lb+Y9m/2/TiS/Ftdsmf4Igkx6fQD2
JhjRnP6r1o/alOMnancDH5XzxPC7BoXh52eFo6QCMAOxa2UQHEFhRFvYt1xwengpG7AIp4RrKXMk
4n26nQi2RWmgkTE1vYehGz7yksmIJQFy9o5SwL2VvPb5D47vFQlfHUE4qa96ca77kScfgQgTVT+5
UJQEKIQbXXx25XOBZ0UTPaSua96+gg+DmztedHHQsaiG5c2lvtLIZ6SWc6MduEH8jMZNFgWjqfzi
2a7R1uc2GJMKeLDhd87ezSma29Emsbbpkc2G97sMHmUnDYUS96YuztSLoSRjeT1kKjtInPCFx/uu
Yw3GzxYTlm6IWCYQ4dMvbKhJ0p9pzWQs3oxI2iMEaYMqsC7flmW3MgfMs+z6mjczp2xvW2BzKMlV
GnwfOxfbZ8pjUSNoPJjE1rtd2npBM//c5cAe2nM/vPYkkLxpXhvsReWwJve4o+19hXlzTaBzg7i5
7uNlJ9I3ssgNJUIWO3M1NNvJHAM1MEmVYD3afwlqhMdSNvIuA+U2bgWEEO61Lo6UIqxqmHoq64mg
naeWukIm5w7Ngs0DK2PCoE6QT4Q5MT5nF+AlBzlc25CbLo+pL9pr2aknTWvOV7g8ZBWGlcEJckyD
FhqSaA99zjKRlteqN/3KSzZDgSIcMY53mwGIJqlKHvCbbrRZW4C9yILyHycg30EN0OM7Ylki8fB9
d5tcl0fOOJC37g4bqFshRAmAI1gWm6l/LOPqIQH7x5vanxKcBBb2q+w6KJ4kYXfgmOt7JGIiq2VV
yVCCsDrn8f5BzekDaeatznCDBQGjfgvxjL4zfF8uNHT8SpHHpo4gdOh80J9KvRJne9R6SEk0oj0U
LfPsSEU1NtMUa7bJ+YrABHpDD8H7n6Ge7+iJFF824hoKyKYEpkejXo9OxZWmEJlqLKW58aOH/Dnl
W2Okm5K6LrsjNQIWv23QQMmtp6FinHgA6rNyLIimPLfK+AGGAUPJeonCTd6FPiaQtV7ePTDsL2Z2
9tUKLsqqsw24KRpYrN97NoFg+Lmyuj3NiZs+M/b0NQaT8aaTklnM4xg9aZTVaXQk0lVx9tynIoGU
zH3+eA+HO/OtBYjuWdoLJAlUKV4i7gpL2MSrFjy6pR/ighJNOz63d1XrbrMapp3C64NlbwK6d++K
4nS5A0KyYkW/bQF2ZZldUP0A8344MCPTC3kuiB0wEvMVX62bqM76XbpPwTRsUDIYwcXDyGNccVPP
3QHRdig6MlH5WjMrXCoj51YGNBO/WQr7v4nfdO0ds5YkCj2U22be5yX6GOBY9H82YM9Rfxman7D7
saa3pGV/9yKV/oRZbRNHaC+M7VSy0JJDGD6ev6nZ5q93rfcnRszk3KbV2BKlmp5b53vSsThW7D70
x5zf0eZOjTv26UdzqZ4McSunw9SxcRbFsbOueObuNKqgCG8A+B/cEvB6eEzcJID4tS7j+pSFcsvR
/lAmu1ro74nzmzi23/uh++B2FwdDEj1huNcUrE+60czmkNI3FiKx0JzKj8thf2h2Vs+COqPkCEJc
9WL2R1yVu8jNMdWzMoOx6f7Y5dkoh72EvuLk+cYYqM3gAOQ16QqUQWtTrkgENUkhwvZBxO1GQ/zN
5HEfF/ICMewjNqFzZB7xle8hZw99p5rOmG7OBQtnouiaG2+ybH7obPOgscAR6tCqfViktKbjrQov
nZ1h1P7TFlqsBb2c7bvZ/bNB+0TsN8eYUhLxnpvlRlnTw60gTwUUVpoZi/B73peEcHURKfZyQqIz
r/HukaqWtTHKvSVo3XBZiGAB4Knu0pA9gwU3M8af96bl3IT9gAVbf+1s9hoKw5x6o1NuM+AHu6uT
0EPODJsBHWEI7l0RNClhxHZT9a3Be6zaV6kdcD39eC04hsjaM/9s9JnOaPNYDtWD2STMIB6tmNM9
VOJxh9jHjJtThH90eSdsnprUOrTL++Q85/bvFGJS1IDtwL0D91bBUKVotizdh8krVxS1BBRY/dpR
cywWtFXtBY/688QqBGHll6aOVSaouS4wAU8s1AAnvDgEGz3iwDZqBBEs5hzekfO5oPieRSeVTolB
q7F2hgiVu+oYS/tzYRrjxASfiOe6o5+qyiRpSMcT2oOecMTn3EXoL4vbq5tSCjNn77ipOJ1C7LQ5
89vy2X6csSzOM+cd0H7YR7T0lbuC3sHmVOGHspz2YYkjlp85tm42CeF/HJ3HkqPYFkW/iAi8mQoJ
gXxK6SdEmkq85+K+vhc9eC960NWVKcG9x+y9NhknFv130z3IOmAsVD1A4SIL1VAXINZTJVciwtPW
SVM22z2OTMM4tUYcVNMcYPvpyQ8g/oZ3/0Sjsp8rxZcgFhJ1EOde7jfQVefaOMEx3UUFBWFoR99J
Kl8tJgWsqALgo/tWf++dixN3G0hmG4tuv6LEcGqJO5AVzmAbXt5Xe8G/aWS+Q2by5DR+z4Ky6Zwt
KfNspzsAd9LPsgqlUmbGgsXcUanDLSl8e2P2F6Pb1SpT4bWwkDr27dWraVduWjEDUrwQHQYPi1b4
+aBB4vyWcEHXuvqcl+UD1OlOpvkroNsXPO4yVCNzAF2mHiY9kCsHvSc/S5oRFzL7NukjliR2Dogr
zXpOh+E5BAq09psy9NfOrWSTcTmUEx3RGtPkFQQqAl2NrwzyKQLH7Vhe16B2Q182PcLqPn9P1x+1
v4EzY60cQ+9rgL2RCGeIF03GXtFadLnmdRH3VRGiDF+mpR2NdbcYfc4a3SfJurX1ZCx4tWe8auic
38si5Swn44gJXmIiAqFd6s41VtswNQ9aQkG6BEt/ycE8ZmSlzpBqWe070lsNKwN7jcfxs1RHR6r2
pJu+dSyiCLIJyZtesBqUdREwcifdxvBV6MEp5/AsnReS1sepvCdZSJ8BCn0hRARcbtx0fmWNnojw
TDHFTsifxkZCBMlGVVHPW3zXwDd+WyjAEHK2I1jvrkkOUwc6atwvSesp2H/s5ANg5SlivtctgSBh
ztJvXXdv26cV/wJhWNJvlnZZaJBQLeRQ2ElelGNzl06Q4yKcQCz6G1m6mhWMdXtXhnTAAJmyFdhK
/LqKCltOl1dHR38jkGTlYI1lVLqyXoEkQkCXWrbPCb2bqCYo40oq6Trs3XklxbHLS/jdVCUoZmUT
8w7UnA0MgzxVjbZj+lopxj7SEOPHL6FBUa5AGHmiU3fbfWq+DQqpl+XZ6oGy4tq3TxmlilM/YWEd
xRf3aLp6C3A84u0kyRuqMqsyselR60TiX1sbFEop8i8Tg+evLJEPVYAApVdXGESLaRdlXtn+FOid
B2IxlGzN53xCfhvY2rpDRdU2gkQgoogZUYetbPwe0wMd485hICuqa9LXwNpQwJMcP5GkRqJc1LY3
RfZZV0KlP2BrOTbcZF1SeJQ4QOkINdTeKfjRKysaWjMPQmlghqdk9b3K4wWJAdAI+0DllRghdAos
2XWx7fQPk+GwLF0UHAuE31ISOjc2u6yElQpp1lGTiMSwVIo86tTlHikHDeKUzCYnYbDCmNDr4xuL
N33TdrsOrLEaS4R98MqRWtc0pdeG/ggNOAJcOfd32gS1MQF7BbNqbhJ5dts6e1ajG5CIrGXbcqnA
RITmJ94NZIKQLvL6TUwoQO6iio4mGyhWPW7ZHDsb6yGu+jzzmgQvxBsx5TTrlqsbnVeshYwOyDfy
WuSvRV98gYj9nPSjSUeXlySx4fyxGt0fI8jejD7ryvpaaPWGsvQd9rBWBUWMOUt1qHBO1czSYO/0
5s2BqsbztgYu5wMvylxyd18s+a+WIl8qAIUGaGBKErs6hzKJM9c271H3yAqc2DXDZctjB5mSYCUB
Q/nJ4s/KCca2ugJT2YYM/NuFAdXIlEdcB4VDf1fbX5EiB8CFNgVQz5xwY3VbRdtMEq7Srus222U4
BXIpyNpT3/tWclIoJwewglU1oXgFBsc+E8pKbPoxSwJWU54xtNulU0DMD/tG2GBcna88mZ8XtfcE
nrs6CwXpusNJl6jBTKM9VUA83VEfgCgJ+aG1v8YwpB5kgEOowo3SxjVkV1YGb6ghbzij0V1ALZCV
A3kjW8csxiEBKkFggvOSGboAP8u6GJoew5kwiwKjHn3C2TP0xZpOIxODVezwSwgtlbf1askidC87
wbNiun8ZnA6dYqxl+ynSH1ndJEGDJTpBgLGb0zUPNLN1v4vVx9R24xXdJbE8JoLJhYGjluoRJyoa
ToQ8BMjjYSkredcVxS9chYGznLzCpmIypDFi0digpWxvQ+QKZJSmF1tLL9Ew6XtFrAGvg808UkOj
M25rGKC+QLAaLKyb9EKzt44zv+X8gmfGdq8d2bBu0W6LTEoOGYsYlvhrL4ijunGaH1Eh40lwXevR
HJ8hYL2WI+bF3m7EkSziAxfAGOjEOloLbZ+VJ/ZLypRyL/QUFFDVbU2TnsHptR228uuUmJMPTgbP
+jCUfsKTY3SE8fTOG/uG+7CGX8uK/MI4/5XACaRQpEFA1hIVItG+eFaIxEL7wBTTxswwoX0rrf67
bkamb6Rdl5X1QpcgdkCqvZoRKKFvg+LWXTgR1XSOdXnYq4RyXVc3A2lKuDAgq8NFMO8c5PdsIk4v
qYAHC5kzsRj1PwVR+gVovGaGsPE5+0NgEb21zBcW+UpKMDz+9n/ov8UB/WJMIpkm9tOEQUshOfSJ
Efd3GLdPvWnVPzkIZwhbgSGUIhhyapshjdknGfFu5g6vfiuAuv7o0NgWc3qzgXmNiqZuuvCjNQAW
7eeGn6odmXJX67rGDAmwAhm/6bZzEv9TLInF1IKdVo2XegeRwhmlf0qI66HkNwWVixxALQ4O49cK
QqJ+TQ2oyYtU0r2mEHxaQeacUEvXTKJ0+xVrFC8jecKwRgG8knCymNWtyNDcLmAtfqqsc3xlkP4h
9aY/ZVuzscLwvR5T7iS4MwDXyXczZi5IjFwcDU+mEXHoaAnjGMRkoyqPbr2w3eiy7l8cO2vhM3Ct
TPOullVpy4qH/c9M/KAt8R1qA4+QBEpyedho2dbnohkc3V90AHWF4jR7Eg1fRgkWF4mLBzs2j0kk
gapmLKEYySuacOug4+kVCcvlpUl+LPVdmSj53ZJLSGrPymxOe20hrXFGRjWg5wRLDRSzzQK9YgQd
rhXxBJhLM8xn3RmLy6xY57zuDqqTcfrhx61qhbkhFPLNkKDKAYWIULfPhJfWyoIfn3tzik2FkUM2
bMwS4x9KhLGPv8CBc2BNY3VS+/cBgniojd+51vh2ws3XqBE3u3REe7rRMsISGSo6neWJRTtLTbPX
gIloRn6YxYJGGMIaAcK2dtXihqHpU5F1W6x3hyp56VP7oKhilyF6jYbcay1CJ+vv1tQgTSqImsj4
Q7YFO8BSJf7afwbA2VatD3aJrZTWLb2U8GXcuAJRyAXtYzvaUa97OgPfNHowusElTVAt91qTz+jv
ubarF4wjHgJyULgEzLAWl4iINZJ7lTjf9McFmBJTrvBjfU8EtXYHpqif5Tq94MFyUiLVun2GTnup
sS98WfZVaZGuOgcSHlhKFJuoFG9mnO0hSeHrIbB7eIuW2VfXhNDwh2nacxZWfpNYx1YhOGQ3t42L
kchLupCPls0WTNAsw39lascklvdOl3kDIQGmczP7fq+qL83yl6lfE3rPESxVTRMZMj8OGVgrDSHB
UXhRPoqa6uEiOfZOU151TDMTuPf1YyqZs9T2aydTlIlzuzcwQWp7WZDkx7gVfYiqs2/NiGXIBhc2
yI3MZNzGdBYgB9N2F3P4LZj/Ze0PNARydG6nCSkX/UVC45e06I6z7qDoz1kMCAc51cjHje0Oh59z
HxjbZBnbQUTiopw20DYPWrpR7U+r2JdpQDQdKWRJ+KS1r5N9IiVQxCt2+7e0l6CGJEaWDc1KesqZ
Vkk0bkmxi6gaSuiNdjLdcuW0iCtIFjeqS7ceyTXVgNSLJ1U3bqP2YjtklT7/P/W1fFgZzGJYMbcU
m6uewham64T3AZ+KkWkoOhCTztM5K5ZtEoWuZT7s6qIWDaKI5aD3UG+y8lyCu58V+C88UZP2EH7J
iDGLG+BQCO80hNOlGjSIO2jN8nDEhsYOjtdATs802rQ8gOF5LxmioCEjbyhOGHJYbh1LweKgvkEG
pmsWTzvycykA5nGdq8XHHsPmqdhmOq0JJT5xfvob0SL0gmDOevgnhDk7SCR2vEzCIPU0+0zRKeXa
G275vUaL0SFS3rSSzOpHg7IOZJT54tDvK7YXy4yv02DMShlQ0Nwop0lUG4rsXaSfxMxEw1buS2Z7
zij+1TTxJWKmHGfAQcDsHZgnQeF0J3bNGQLJ6dgVHzAWlhFFkn1AcoGpblXoIYMnMBBFI9HQFYI6
6J+OYPjt6TmOzvoLWM06OhJ3RVwr1J5jD5yEeJcRhVdab20Wd0V+RvVkG/gLYt6RaKtX/hLe4oS0
h5QHuSV4lJxIKOMNs8qVB3Wp7KfEJCMCFxaRAhs+rSTaU0Nb01mRmLosjwv7gXvVvFn1XUVmCYSS
7OGPFrxXq2F/QmBmh4ioAyntToDvNyBJUjZ1gKp2rKohBv+mHKBTB0E64Y1C7Cp/SVR4uSCQLvyU
0Dv1ORcn8s1pwJnPMsNByV4pF1P5avLPgldEDvfIjFxVrYg+UdwGyAcJLNLIz34W+UejGJ5D/TJV
IEUYCqUqqq4G6ExOxWX/yBFeF2YSchbvWN9uCFuERszrZGCEgRbRpmuIhfLIbJkvp6ILaY9N3F2X
WacdcM59al16+qVFjk568YD753HPMHcGYZTgl6tJ6VReBnX4VZrmBiw47rJDYk3Pbb6Gr5J2TE5p
24fvQ1q6RjZdzDr+HdT4zUrXtBnmO3yIo0NJFWvoiWZL/E3giJOCxCKwJOHRmgDxhhYhyJVG1DNp
vWQHPYUYbGVCKslmF6X+Cdn8qV+pmFR08cWKbM9SdizO77bAQRc6btkRFIpfiKPVZD4/NNNpdlJq
nbH8f1U0EE8JsJhqmnBHDR9B3r8IxI2AXt4yhDmK+jUo1fcAFznvc6LG6RC5U4n4XBnz7JeSQ6x9
qsqbWUc380vpn1rMZ2H3S6RlqMXfeicfOpVg4dr+GKXJU5f1qMw+SGQ/tnwyHOAfnWDYRE1r8TSv
Nl/WIQNQ+bBoEb9ltxIXN/tbhv4tDc0Q29iEqkOUJFsRIdhxGKbXtcMjbAaRo+8FsE9HroOmZSOj
r4uSD1nJURjPb2OePYuuukuj5cu8daX21UGjMFRBx2Ifl+lLEaB6NKhR1RgkcLdL8ASmvVCxbORN
9TueOhNOr5vv1IGw1QLhLemgls1uOQmWGJR1fW+x56ktCn4RXwsn5k/0QR2DimqO0uqdw3tLoP0z
mryDUwu3OT2POr0jTY48SDdTWfDLrXmbOz4CySI27FqwMGSnheHiWNXGczizI5q/KQwV+uNtD3LI
ZqgOX44VuL5QmrNhtdsLiaREJSUUrP2GZwjuXLySGWuUQ/xP5zw30cMr3PYy7pZI/4eKoMRKjwJP
Wa6x42rhLmrOWnqQu4/csZ9kUkjnOxJw6tlEOS4tEdaS4qfA+KtTjJYg5phdqp8b75s3xy/kDm1R
Eh+Fae2l4q8vFX99KYbkLa4fBo6dEqhVVGgc91eEqvAtjHkH2MiAonguimvbeCxAkLFZik/uLA4X
zONmg9cJTqTg7iRJr5ex2mxh82IlsrhINI+jESQq6yzcrOQWaABontJXDm8c6xKQdawwBrNLFJDc
Yq4l76lcS9TCZBU8WAybJx6BlqzxV/XXaTzgBjuCIGThqtR52cNBBLpJTghO2EirAXKI9i/V1Jdc
NQBtMfRX4Y44GOFtsCRCYa9c31KzJOc1PVstoLy2YEnZWU99obs/OZvA2JYDVeGbwXS7w7cuN4Ed
1y7pAUFeYaYSI0NQ7nqRB0WGnBLSq6FEW4VRicPihxuFQcFY+8T75X2yTfCj+3weyplWAU3o9JKh
nt+iJs1bNww3xU37K79m9PhXckVbACPSIQnmoHueXjCcLtnWphSut80HUwEHOfPgfkTv1TOv26o4
vjlBcwO9u8HSMmNSvCMnxpOt588RuoWRm5zv8ZrDGRgKJETDTOpbzuwEzxLbRGrJmcXZpHwnYcXo
3Br+pGGrfY4sb5vt4joHhALiWT8p3EKE3CoEnbnOPxoOB0I7ElMmHyxHgJD8FjckdZjnaPxK6Q32
OatdZd7pzdl8VBhh7D1fW58dppqbddPuaiyiOMtRByznCTnwDLR9U/7N71AJ0Cnju6AMXbDDlztH
+yhW54rP3BftcLTBjVvaNuI3nl2KILKQXZ57frRhIZiHH5AfBc+5WLyGFWF+IKOuz/mZUB1ivPPC
eitVDzw1yAPwcI7RKZd3juLTku7G4aBHR8k+FjHRtJd6DiiKo565sS/VR1RC6GAEfKNDBa2OLxAy
PNfme+X1Z0wSKkHv1i8mX+sfeXAoZisoY6PP5oQxCvs9SHjNclFYp0fnxvpubSan09EU8Ii2DTyc
ALWrYlxm7YWtcpQ/y91Dqz2jeWm5u2hGo0f9Wem+YZ+Ecc2qIMquXcOPMKFZh5kjrmHH7XF+IVR7
FG9y6hWG36MKAIxB1Rbyi5oPwT9V6p0c6AJavYkMWPkJc0/6q3tPlYHx7bpoE985iRBIM2bDwEcx
mLgo1lGxsW3JfhSUikCA7N0LyoJOf6EZ6JlMW2cKPxQnncGBtTegKu/ZHtjFWUePjwcZWtPi4r8h
Lp3zm2s5zAhEpEP1stzDvd2oJ4MtZ/KihLs089F06v2+yT21C6DajM0zBwWPd4ghgueMpCAWF0zM
om8w2WGMgofHnjQVr9SebeH2aWAp+/kxFu68HMc3lZF8jDLlYki7USexaUCIvXU+M85avAZ40LRn
HpGyPvLtdj1/+BwO+7aCY8myi5PWN+vzwusShWcDBfW+aAMeYlRojMOf8rcYdUIatO36K2kkIL4t
RN3ZrrFvDE7V+MuQz+Z0tKpj1/mydLCJRM0PnOqK7aZbap951Tauc4mSNJb5wS8kx7Rxl4XcrALI
vr5vop/FchWS6vX6abG2do07a2vOmF72KvFAWVBWf7l20NQDmJ0QiulybfqdDrLkj4+C75B7stnZ
azb7VjMvcFv4evpguqD9rVEkxXvdoTIDBxvvmSGW6nVUb9PFlcEatFvaL9a4UrlXll3d/jLJtiDI
9UEbAYbcpaAwOIVSVgG7AaM3SrkzJScL2RBbf+lqfF9sDro3Aj9SylAQKIj1KraRbj08OsoZ55dy
UO9Yu7HS3gLLdZqNTDWU4YzaNFeMh9E1h489nLFvsfDmCQh/hs+F/A/ioU2XxCxRbmpUeiqkNBYX
CHRxxbkr40iH5clc5TAgVCdMTfFAvbW0Q4gZjJIIL2zY1+yBr0rtjvy5ELElBf2mNZmnbFHfmG/S
X8KNsgSgIijgd/0AkGWfcyNWD94afnVyaYY9c/0SbmjON/haa176uWL83jVIcs4BuZ5MldK76O0K
/gH6ZbohDpavGfAgny45Ny1eWDZWKBWe+9EMekZ4HHakfBkN6qbHNNEXyrTdTIUA6KtPq6BkkO4W
gRDoh/CxwBbYW4OvtucG0RHmIxkF80up7lm5JeJgcwbzguRwCojdJLly2yrnmVFaIl96Dhl9fugs
M43dxEhex3Tjp9W+7Tg+toAPstu4/dDoCjdZdIz4sN6LyeMgVsOgIKcaieF0A3PGNqWRwQE8LWxl
2Fq1B+aJTuMyHyC+1FH3pglfG8pBzNt9ImiW93BGhjttrWXXFDjEGExsxtPq2Vp2CsBd4pwqGTor
J7aHdy6Pn2JaCIA4SGy2KoqpYZ98TI47O+cxocLzkXKGpHTqW5QqvexqNe7PbWT5IHlq8CMEWGSe
KjbRM/O15kchuu6Fd4wCjk8WhGJjc5JutfakxdeOB4fBdnF3vsrZFTUSGdxyVzKlsvU8cM2WET/p
dj5qNSn1Y2TxzqUHuYwhsHZBijXRF1GOJkFn6qGWfX61Kt5l+q6CRcAu/9+obPn5yHSPWdV8Rsgk
H1J70W8G9jFwKCwqiZk0uNu37VeWsJoIaKEQs+Li0d+JnqFe4s4EF9Tr72X1Izfbob0TNTPwr7S7
8bcj84b6ZMfrxGvB19YFPDxEkeRf8WVBfsYmgqy/bj1t4ZrI4zHjq15u0CJmnSEUKYQbcZKyh8mv
KVwWK6zjqjbIwgOLDJMegkc/tK+6cwAqz9y23xWWz0FtEFwgvTGwnwqUt17KBr/e9PhlN+zqpgun
wcTQRWDrvgMXZAmKteukIhnoDwZkKSl8my0fIZ4+e532byGtIMHSfR3+8OVBD/ip2q3d72fny7aC
DjS7DuGh9buGYKTxoZXHuD8xxkplJpcglJCW+RmCgtZ6MHnTXjguxis3c4HvI/Grq/ZaGT+F9T23
/ogjuKsZcfMfFaC/kH8AcYGIagcVii4L7b3XwsZpfTM8NPZ+YMFNrY5SYzljx2TpOXItFLmrIx/H
vrFRGWfseIe4YrGXddAYsDOhC1829AIV7woKGGOtEtXliB+LIw19agN8hSMS6yv1sepm75TU4lpf
rKcVAxmY79qhJ1YpHd18QRgJo+EuWTzwO0hgdFDUJRYAr1tkU3+g/9vm8pUCVQzMf7CEb5gVl/U/
ipLE+sFawa3Dmy8VW7LOMifI6uvSgb6lYfAsk8wpsCq7kR1i+IX11hVkclyJumB7zvWVMWgnY9zj
3qaiR9zYO48sfYEBFbvqOyQ4c2QqeATv0XLfKWfsChEDk2Hb5lujPLSIF8rxpJOlgZCDOLWxP9fx
VZnuUorut+ZcJ0YE16hFjaSeUjQpzwsy+AVmb2R5PGbUVRUtJBDmajpi7SHGlveC446Xrr7w+Fkj
naUPOgxADToxuFf7qD3HMhmVK0+Ch8564ck6VFPJKgCa1Fq+8ljF5Z6ClgoguZlM/991ZzMcshPJ
kRwc/D/jFkoZXnJVY5X2Mo4HsjRYyAQmZkGc29ZOW9eHzJddDQ9PBIWJvF1OnxNMUaA+SrarWAgk
P47YghcgFSn6nS7cDs1tKR7zCHNWvkk1cQnIauDQ0tyyYpalTUImUxtOQezIQVQnB7EIP4JOO9WE
KtOcog1EYotupNmZrFXNXr6vaR6z8Y9Le0xHpAqEwoh3UsKpyiziwp8TGw3WeJVGZHh5oDN2YUqi
Kb67TrTBdNJKJmdoKysojcGWxEiUDDzGYcgJJ3J3eeYqudksuoSs+rmriccwcAQ75Va2CO2W0GjT
IYjhBuNz29zm5jpPgj7jXFbfBNJwvKOzi59aTvaq/NTaZVfOXzn2bbSe5WfHyTuTP5WS8iApNuoX
BDLKp9H14Kxrz674nAdlJyMvGAODoVgNKiETKV99Tp0Bew37UWZxrPCyNJeF018f3nurh0ykBx3x
UUbDLmtUzlM+Y2dBuGE8RcQCpguTJg3XY2vc7BxqEA+CNTFzzq3NKAgwXE45Ex9WvO3AJFsCiB55
QkcBt9WbayLYZf3yIfcZZ/nykqg/ZUvqRES4dfOlQ3Dp6swthpHZFzQ+6ji+u47ZZ3Tr5DdNxYr1
/VLmN90AVsCC8afTz0zsw+FzqI1N7zDau03ApvLmXdY+ycZC735f4ldEHx6BiPcc1THESdOfhrdc
bxh3RgYwkDUmXKfdialQRU/42EyWglEtRiAaEqQMmwgFfbwLZTL3LNxaBcePrTvU+3jph1h4kU5j
oKaczopd+pHDxkWauoLd11iSbzZRB9qcib1AyjLhZpedrZRNHDPY+hBdkVTPrmXXNGzuWga07B7/
upLdUD+ovlVwKpkLmCtqD1RumcR2Cs6H1kAKaFhRNm6ktJRxoc1YDPU7gdyLlHJdhRLN+MxylABt
NzP2sZlnBwkiKqv/+jSZPHrRKbHFawLVJXKMEBWI8RTO+BWM8EHCRYQQWGI7b8JZa1B3m46Nvkq1
3rr/GTz3GUmS9C/UtXNlZn5o8x1E8ojJkRYi6d4qpBSVKFjJ2gosLeWmlz1GQ20XToy3enPYFUn9
YnAqEZ+EjzkQlf6B622gGxo8Q3OCfG4vtdB/Wil6Igl255jhXukZGCQL3c9qsFpmLd4BQsHq8Vr1
uNHDqj/KdvRcKFnq6ncKbb2BgrtI5PB2FoOxWXZuwin+zM76Hsg0TUvNG+b8iBk7UJr+Xx8amMlp
I2pWX2VpueMcY09QaTXVQ5enH7Ucaaxe1lDB6hQOGiqb2ibIdzqpCiSB9nfizDTqakEplEGdVJ3f
ppC+05rBfUWKF/oN/D1OX4HrilC72CZhf1V/CMmuZb+wxrTdJ2s+GTh2t/m5nLK7HI4pC/D0CGYD
z2dH0dCTMKDWDPxApuveYEmekICHKYZuMm9lYEMQNNr4tRaaOJ1zTbRApPCHN/Gq8d63WXvMIKeV
1K547VlD4tfdInGU0Z/PxJnppFwNwwQkiM9RUZ9lPX7KK+stm6AICnwEIB+OoijumiyOqzqYIrmx
FRLU0wiLe3t0ZNYRjeJPUfyLJh1WOYBARoQQ1loib3DWnNgAXsgmwWzN4QJWlHRkWxuCeDwbDNka
YqiMkE+/skye/uIoleZFdcQ/s+X9t6T3Kbw381rn9jc1BSseMeqHc74Y6YGU+kNuI92eBL9fvjMY
g5ap+Te1xrGH8ytZ41MHxXljT5wq5XBUSNzIkBNnfHmC1W3JaHdZrjXLoVTR9l1rfQMUxMJCYA2k
LhROVYadhrF+FubfwgrfMk7dTYyAix/Rg+L6DDj/rCwS741ZBhAB2B9WB62LPENJgtohpSUGSctg
MLobAhmr+GPkeQ716Sxm+4GPVOv7J8DpZF1IIN5CekuVHp/HyN9pNHSUHr7NdlMGfqsxZtbyLe3H
4lyh2T5shfF1q+/bnit2nY4l5BvUzBn7u6gPTcVW0yrObWzss+HYzoOfFd1V03BSGs5LooTnJn3X
VhTkuvbXUBtj/ir6xE+051bDht0zoSho1wYGZekpQzZpQ4ubKcZMAsnXkNsU/Zkg8ZGsqIpy5mko
CmaOOQqh9yn9zsbPJR3gjZ9K7QfuJpyoZdOx8oXy5I89QUkLcy02hPi0UKSWrNOLydjVFCBJh2iU
SnzALqXWE+FENv6S0E0xpDWrLIErRW++arRjHZ+LkkjbeorxLLHdyVkzAkIjJhOdVsp8fOlMV8ip
G0qlK88HhTS35NeKPtoO2xOdMoeZJyE1gzrIVqYDZIK8WqlcwTEbZdVuGt9b+1OzP0GfETW+s+NH
nX0QesCoZ6TPQpE5FKeuSxAa6ttORKc24YDp8yAHrx31V3WNtdSBE4XdPi0MrwRBVglmlTJJZq0J
MRYyAMkOyuCwCialjeBWQtE8FYq1DrSHF6Cv4aDMPzC5NsZLJ/pLpUVeYnyWJWrkzmH0+wcGk8yd
eA/XcEfUCRpObaeGNa8aQnbQWBOAoG4+1dO7bDtnJWe5nLs4h0/pEh4ybTmo00AsiiDtraSrYyen
HvQx/FKAS7OCOFX9wu60JC5sRrchg5iTJvaUgMzjkDhl5cQ6ZZ8SIxvhJRwFi/hxZIwE1lBoxrtO
LYaRgEQWfWofMicwu+HtGM04KMAOlNaOJpJBCwgUN3I6V6XerfAHumnOdNWQtw1/msivupgvQ6iD
ybFuKov2vseaPTIGGTt6DYEMPRQBp+YNEZIfZfG+Lks2EnSyoKZuOsPNxOa/zmx5Lqdb0lwMAHMb
J5H3kcD+EcqXljBtzuibupBDaUjHhvWHUdj/GiRB0mLfKUBCjPuyagH5Art2xhFNUF/lIzjO6/BP
Msc3woiOyqI+zHg5YEE9WSgtiTuB6k5KiwQA3lJuJQxStYIsbE9+JH938TlsIm8MpUu5dwZu4cqH
WPqkTsXFKbR9trTXxWSkzc7GUZz7nLTwT+F9D+Ypxuw/TUB6IHm+lBhXIqQ5CTJljaQbwGqBBU27
pOmdHMz+1UlbMtAv5UWMLRrkh7NAlejHb6x+TDEUPlusDTgKsz4OtNFmrvwrmOqao8d++KLGfSCV
+tYIqz+5RzacRM9zn3tUpVd6vJ5OpJfQ6TOnMy35RTMV8C66z9/JQEr+kzv7Miez2zcaEDXZNwCU
GKDW0k59a8f6XYjuYozNkTxMQoLfpwwNs6qeoF0SqD5yRYpn07CIswKZFaOsRv7VLsM7iyJK871p
3btY85NJIn0iOy9soCH7gKGzHgXLyWYI7y1zWaNAtWThPnbq93r46If5vGTNoxyWd1lNzoI0Jvz3
sDazHzHdehJOo+lVoo1LG6ZIePnBMRdndeEJSh8pH+4UUaUXydaK6zs8M9Y40cD+qDvBvQKiS558
n+1yIGSd8sT76qGGOgvcDjmvoRFrP/YUMnKs4cUk33LfbZqk86IoeepVh1xakh4Nc7zmiNdZI9MM
jdjeyBN+UYliQCl4maT80S/OaylHD4MxuMKgDtpPUCjWnyzwkFoZVVUJRJgREnTuGouyDDHIeRRC
e1ZBK8EShqLRX7qKRX9KFiJ7+So3geQn5wFZcRGKH4v4VQWO65YVj0U/wd+6DoUADRjTfVqFzMsD
2vJ9bK1Xp03eWrvx6kj7bTuUOWlVvcdIBggn96a2PUO4JJ/YdC6G095mQ3UTdvByjbbKWo7NukSw
uMPD9gMRhCxbvmEoH3FvX2nCONHtU1tVJ0tfdRZthAmvv9q612NJLnLT2RgCfw1ikiBmfUGYV4a7
oK+6V+iyr1xe+xzDhj69wIB6q4mlq0T+Ip2msb3YTfbS1YpfVCNPKWqyVvmpczeOJz+rdMQgffeo
w3sYil8KJBSNw05fv25S1DFPT2jbqgfKpu9ZPyNKvI1VczCU7F3lQwLTipBw36wdG3QqP1zCYzbz
sM3yL/hYX4oS9P2XkdSRBrBTNrBDS5OjuqZEGChl60GhLYgfTa5cKqG42Sj2Yztd4q7/N4vyqueS
V5rN/1JKpGPMR6Oe2XM+aaQpbc2Q9r+1viC43LR1tuAQRm1MH4rVXUulPOsz4k04fvOMcr36IGru
qoJ08JYM75RdnKgrIlV7M5ea2CubmaU07O1qrTrCYxWJE3wkOBC52zsn0hW9isnmKHEAQWSIcsVv
Ub607FPrJPuPo/NYbhzJougXIQIeia3onUhKpETVBiELbxMJ9/V90Iua6e6paalEIPOZe8+dbUS8
ebO9Kf2XJ3CBzL8Sux8UHnhYP6pbS+3QU0XI6h3cPNDItzRjUoMrLkSKIREM8Moa2RfhC4R1Q4DY
tNyCM2s5B0NOA/jUV3LdYK/RGafmqBhkzIZKvNVMpjTsdKPVYbWBYQKzxM2W4YxvaaE0yj+CYSkV
PsXADJYibAw68GAwD1qUEA5oywqCJnZH5hIaEJd0HMgXQ0amR9sexFJEeN+AwRxvzbaCGWka6BFK
JLrvcYpkgW9OhB9QBcmXHTd5UpFkFG5V91M147JnWl4BImvRZ3U+sfM120C2TZYvFtOYQdAnGdK+
pOcgoWrsmwNYj10vQ3qyALZbjcWEdbNXoG+zVxPimBoFnYHgwSMPLi29nVZeFVastLsP5VmDytMk
AG21fx5TvQZ9rCMdlFF4SeeQkAHL9thuEq6XEedvayMGZ62MxCywwBDDEMA22Q068lRC4efcUghX
IsZrRoOoF2+29BYay7HabJdkVbANHFByipUbhuck6bZazQitb/eUvavgWaH1TDlW5jcggIUs4aTq
GCm5RpaTm/9Y4Z05FdK8FdX5MLL/Zq6bVFeve62qYU8+yLpttpxx9FX8EDqmjLNEkWCBBot/Qq5t
JRkPm+3KrRGVwY2I2Wt4sDyN3xF37kTIFUei7VyRS1i+y77E2VTscDCQNZS5/Fev3qx6F5vuMbS7
Pbpu8wNn29ouf+Yv08/jUmwlDQL+/DzABDLBIAYMcAngfoqYQxXIcuAdNt9ciU+9PKJvfMqxNTdf
I4InPWR47HyrgkKvy9iAXIOcB+Q99V9Ra0zVCfQBhMdhN6NdzXTfud9Su7Rqw++0kjvkf797t4ut
2f1iF6mNL/yxafyhsMGlyZm8XFMC+noBzsSZuC4rcuq44XIZnwgrO0WYKrBzNjs/ZBVZq+dUDHcA
TshYqhPDY6aLoWccyEtGtYNE4UXX5BasOTXspyx/JOKkfO8xF3PUu1DnSUz/l91Z9sk7bqv8MSKh
NeyXOu4ArvtIvjxcCStPLdzp7PJK+ug8XeQHTCAppnsEFEU8LnUk+834Ltk/USuwLLqXM807+wOd
zlLoXgGJQlhLqiyzcXpVJMsQFCCZUtwYzEKdegswhfGrgSjbeoZ/l8JJM2dFlPKXCikZ7k5Eldsu
QylbvfkY7GLnoaHax/bM+h1iDVdJgyYpnY4RDpMJJ7+C4CaxXMvIAI3BQ4MnAK4Lv9VZhpFYzwcK
MasrC51HrfcbgbiE+aqCNGDp5yjwmY6y9eNAixo85b23pQ0ni6ihHz0GiBS7Pth3oNkVE+wSi98E
TUEB93FQhGrRSLmF0tw80vnYuruTNQMExt0SEJ4YhoXOpEmhwZtKtj4hVMsa9xUyz9HcZjBhXNQ5
Nl+vIECrZN/R1+lewEITCuAFdtiQySiorEUZYcbBlBxobzWy0IEl9dWF+RqPNJC4aDkfGYMBakvX
k85SFFGugYDC566OGBMit0XOuY4iYAoxY0FMEUR7lfAMRjBZHa4UN0GXmwKWq1gPhHc7xf8bQEGX
MZM2fxtLpgbpVkoio3oiTmIUBL3xMYrsxI2xomncFBhLArtYmwcGaKzJaEbWFcuYKZyWgN6JEa7g
49rPGrm1MCssfDfjCK0PUE0fpbsstTYVf4TUYTeGeIlL60oK6ImUrpotRBBBJ8v65awpjavkAK1p
7fjzP5sJnnC0KmvTY5vye/swO3ZJv963BmbEkCiLMic3pIeCopOdhTwWSTFMTGJq2bXBk8TUsppA
ThvbAo2rMrolOedLG20D+ogt4Sl4resnfpMz6qs2qmGMakvayQ340BfIIOuoRV/ETR/18Q5W9rzq
Tbw3qX6zlJ1Bd/VmKTBnqO3+k8yYefPL7CaxdDX5jH9eMP9D1D8u7Rz/e/ynwGT2tVpr+m+d0n15
t5GxEWDAdfHdwMjhJWtJM3CKj66+gjL833mEOsYFdKnb9OHUosSQI8/HJgPfGf+LVrCLfSQM69BJ
t/KfRo8VTbdQu+oTYl9uYARLhxHDUJheC/GWthdH+wkDIKZIYByPfLI3lfP7gI9o7MpbdnsTblPz
msu3OL720cNsfokMz5oPr31U1tvEwNZi7dpoRCnF76Aghf5R0pN3aKoGVio58u9eXRx1MuLNQD3l
x18jGm3gjbaHh2OjD+cwuIAdx0D+FKOHdlEbmk+A3vtXhFVWdtHV62Q+suTXtaGG57DzYJReFZ3f
cIsi0mXXJBWPxt0gTLaHTeIhPa0gPxhsbDvxS9Nm59swL7HCtQs/4QlCGBt3v22455Tb2iTiEcfG
LfxIjPzHodrPcQC3LI0EvA+vu8UdFJmxXlujiQAAAF6WbwJyOUb2DSPCgnziysMaFoGC8VLMI1Z1
8i8DuS6OBtDHhyjNoxSWLiLilBKsX9z1oFlgIVzrPivblE0ikw46acXH4DNiNNOrPX3NCmGA4WAc
eK9M56mJ37rx0UmAdjBZcro5Dwtn0THpzm65oJE9T8zCjDuGOaEd/HLt1qu6/4vdfwyUO8midq7v
PKY3AmEvohmQ2UgxUZcjOpxUhe5ULfKS6qNzkL46y9lsnaTPE+ii3lwBiBTTOtWZt1Oc5IQQcWUE
RKr2J6CafDPHIrwN1RdXrua+k+DGo/4vC4FAvBjxz2S96iji7e7XsSDD2698nNZ0y+W1K/+qEaL4
WYhdJpaS8UtwH7pwnTqYibl65ZY/SDZeVXMM5/jUyAczA6ifWYX2KFmhSf2WRG/lKkxeRfuZI44B
UNRj3mz7FCQU1cXe82w+qFPlbivjzWFx35bXgpokowT11XtJPRBZi1Ib0a58CZbYLlJsAoyeXOfK
69jLC1Gf6ChA4iSvKTCSSX8rS0ptFEy4f8IeNbd/Kft/vcEeOz/4zdkprxOKNhHC/2AWLnNKTpMt
Lg4FsCFhOUsZeUsuqcuqukZo4344iMNLvyOXFpmk80Uk/QJYRMu7m2XMI6ObkJ98QxjD3eBRaBs/
/6xRoTXW++D/xKAoSlYiUfzNRGrZJhe7fW7m7rE8KnVR3jW0d771HCUX/jON1mG5T+0z2vxBQ4Cj
AQpHVmjTpWO45uFBE+/Ntii7YrFH1Zgg9UyGHUYgZnzTSurjzlbBWSha0bbfJmhNvR7XZKk9zya/
Se4GL7/Pf6up9DBFNTtu1JN0ovTq2z5qOHXHExAGIOlkT0QvfcVLOmF5hbRkJOPRjMXeTNBm2O5+
SI/hQOzc+M81jU0NEoJgrLXqabUMi5hRg+RE4wjiGfifTjiBAQYMTAtAdccAoZjaGxEoNsV0O6VA
nplcoOY/Awr/DtGABhGTbq99iWPjyq7n086azTBbsvDDqtZdc8NWmdrFzDZ1Bk5CAXvzy0P8LBsb
8lJ89npSOCKJYnT4MBvjBak+LojhXQ9NMkvGNfzfbZfeY8tkTQlRqEwYcBYbq09eiOrcj722t+Zw
0XA4pJRVhehW6Qxob8rjmM3NGsfNnBcziI+SS82NMd2p8eipmlwl7Bp98pB2eCPd9NqRX91jM5Mu
OjEz2JDxuc0ZX2Xmt4aQrSeNFy7CPF8zJmfrBT1uK3dfAMwKknwzpc4uoMRxYU4CyECP7u0B32uR
2CVNu7OYWnpmtA0DUlzADkaUfCZRIyVDbRA5VovDUrNZPfXTNhHBq+PixLPyu2kO2pPpdB7W513Y
siAt+v4+1WwmQ7b+pIhdO4svaRbm3Z15sFHF4C7gCUB4xL6THe4s5uJwHFb9YuwVUpEGmS2RTdRl
xk9FEqdjzj1K/ZA9lCzzWlptd5hzXfOAqUoW1q+WZh9d1W6MuGYLp0FGsZ75JncJSpmSleGi02Gw
T+XJzqtPqXfbCWz67LjM54XRzNfqHdrh0f9SEPVGoqSeQklUseVeUmpdj4wHLoHp3FgUFgG8Rlpw
oPpLkOlH7I3X3uhhU/11afecWqwZh0j/66DUUfJWYDN1Lf83FTyktvjUKN20Hxecx0R+VA3oYzBJ
Ip6tRBgc++FL1If0LRfazUGcF6Bea5rqjJfpM8c2Uuakd5N/xSqQtQBOCUca34MPqcvt+KbrmMUC
s4hgeG4M49nme4fr89x7/UW6+iViT9gl0EWqV1NNX7WKLhg+PquHF4/Uoqz7i1klAdLTDdob1P3j
wDlm5dBF6azZ9xxsMb5IKPuec+9FvA3a3xRaWCW0d6mLi11nLw59IEqBletmB8fHYulunIk5fdld
J9c6w5U8ulZyHFn+STiwUpEVqu9rpvxFPB2DZtqUXf4ClcclDDcn4FzXQoY1xvAaJ9EjEKxNlcJk
bzIzLsC157RyXmGucKOsqqFZWcRe+N7GgjGdIaLJEnFq0fLGWrgZSNMlchjIeED0BETqvmQtisuA
gx3ExkVviQIll15x8ZCpBSy8far0PyNd+8w3cWhP1ncRAH4qmEwpFgal0W6TkELYuylwI036FXfj
bkKlk9hgOWN3ZZXteu4NI6AvYrq7TFkdtrl8IWc0jnpUXazCeBfptJiSu9tp+4TtuoBsNYaI8a2n
ZapfLe8zARIGBpzcgBiXE/tQMJ0gKLZu7p8RMXmvlW/jbGYATuA3xqOlE0MVsZkuABhy81Nvzfu4
JwXzQUge8P5f4I57YLvoII1V1KrtJFER2gbTw097Og/oRwklQp4dwTiVfn91gvgKJ/QZrMqWiEsd
MVI3BWhYEUC3MXGQEZaMXK2FRhlFITF0jyTzkYaQ+ZdkGGiAelpUWglodgTPRc6QCR6KC2mx2XJr
m9sCMmjES18J85Lwy3LdS+CIS9ai3ge9ZaYaAnYWyA/XC68hJS7syT3Qun8JOXdtFe9yNgxK2VtT
q44jNAFzRr9qxS6zaM+8cdoFsXcs658WKa+sHOwa2V76Pl4ErOS6exKDdXQe0cUNq2eTXyDZrqQl
QG+3riLCKVGZnzWq5hLc35A5b9NovMe69i8csksopxUIOe9RjumzI9NNplBAksrluAzoMJbnRrgv
nOadRtKOYBbtYuReNP0dRDDvZpYruiH+KX8BSAVAGVkzuIQQLBWXydtN4jPgQCrCjd2+kABcmie8
J18lCYP1UfZbo9nHMcA0Hsej3d+mgkN7C8I0TueqKOBIAU0QvIT1e5J8R4DUHH61+TyNj5GPoXAZ
j9G+pEXw7YuZ7xqkrrSv+aqUL6CiJmL97G+F/bG6GdbfWMVPcXNJks9meGX0OjyM4jzlH6xABop7
+6X1tsze6Pmq7uH5m9zYKWOnib3W7kpQPbW/8IKTPv7r8W+yXvWKD8m4QbRvlvmuGjCHFHj4RFrt
B0wTx9kPhitkrz8pkQf9/O2ORO7Yv1n93VaIzz5MQE+l+SPsF4PHFgX6bC1bI1uvkWvk1ykBZnVr
1AdVth3fSOvGXUZxhbvQ03+RILAu7WS2muaRBcrBFC9in1FWVm/84bv4CImO2wxN0t7WDl7x4nr4
L08tiXnFJa2x1mK6aeiWSj/A5vSHV2I1NTsY8s8Eyi0sKOGp5M3lF2psyl4oeO3DgRapFWdTO8LY
kNOXkoem+/D6fUjhJzkiGPxprLD7Qxbsh/EZdEaNkItNZHpqscLiSTX/BsWPano1s3dQ0xNSwvjo
taeyfTb8EGts/GSJ31iIfYabifo3AMET2A6b1ZnluiDDkPU86T3I0muYqEP0Aull/nh5vEtzF4Xo
SUFHpmixqhz6/ZH6Tse4an87gn33u9Hs+M56/6CaQwV42gNN8hYWP634nCATd/27ziyvLYgce9ja
sVHsBi5IopNfegtYmu1w8vpt7q81cujJzFa7yHoJxTMFfYaF2/GAPXx75T+Dtg+chS2/UgjDxiWo
n+1phW2zikg24QS/lRUj7/bXEX+WulX5C5lOUXlnYG8EP5n52lJFs17kHRBMXr3gJdNYKpmfuXMK
aZubAJzf+FXap6E9MxvOHJgtCxikjYMp885LMyW4N26GOkkTyj2m3pl999KPSNz3wfQvco65OCC8
KlqmquTmnF3GtuKd7iU0PhMszQ1v3MCAvcgQ6Jx90FfMuRjznG31ObKbz4d0JTAVtCCJWJs8GUO6
sPPfud+ezwm+eSCbDCnGi1+eRs56qO5xBx7/K5dfMaSY+XJ71jj+gjcfFTHJQahl4lWXn7JhHbk/
w/Dum7+J+ed6r4rHa2Dkbgrya7BnV2RuxrTIX10PuKtaug0ir+rdDI4atBl3GaPDxvGuzYporIzR
RdigW7ZtcO7anWqes+ngyWtrPAv32W3ueXbx5HuCIMt3rCcP64nh32R6AfiuOecg3fAXGQejgTOj
+AtCsAPiIaCOxNCHDUbpMJwA/5wi97fO9mS060hI9UuqXUbzBuSZFoFt9YAz7s5Hr2M4gX9g8JGY
1Vtt3uzw1GCzNrI1pq1Rogs6uT3Co7co/POtVwYoLsZBRY5R8WUybbIxVNrM3HR2lEyV4Ob+SnkZ
QuwH5VvOoJRLQPivo/9cJf/kdLLg1hjvWf1vfsHwmOqz980Anmr8MVHsMViM7i1l2B0WTyp7Da29
bZ7qej11z2zaBkzm5muMaUAEL365z9OLPyLsWTbqnSgQ8OAI4w4Gi07bPHgU7cbOCM4sPgLmtQqX
wfDczeACTJStQvw9TBU4FGg9WVC6y1QLXWKcnTcS7R+hQKWMkOEyTtjqxuAR0RCEZozmkmijOXeZ
NpXQaem95Jp7L4roS0vr7zFLV4pixxjlr0elufS7R4r776kymWEIlouS3N+JADmW9PplcCmPByXf
urxHdx/qEEdCMOPCE0tCRMjRzgm98l2ytKvEW+WEdNZtfjLMChSVAajdCBHBAtTmE6m1lAVClSwh
39uodWf0mtb/pnWFiAhet2dFzqq0JYL0ABsFW5Y/KB9sw6JsRh2QG48DyUWbP1hbw2Pko+ySMa6N
ByOxE1q5xNGWvHz5xm3LHYV+cMiYIKNX32iqvriWWia9tfx/4UncBirApmb1Ga2nHAGu10YREw6X
B22Cj4ebFbL4pNZNp+8zYlQY7boXXVSsoyqgM9NIb1UNm9YR4zMcV1uH2O8kDIzbEXV+pqFfRzvO
D8NZBioy10Q0L4cybtet4kA0YxqoavJ/c6M11ylUs9JkiZtoOzEaMTgWuVRxDgVCd7FM2tHIO/wy
dNYh1yMCGjPJvFrTjjZFFMvSnGqQLp28TC4GNhkefRj5avU5iPyNKAQ5JZIkS8FQt6vrmewTfigs
3u04fpYafpZmZuM6RTFQbZQHkaKVLEOOkPnzhtK/E4RzI1zivuhrksb9H49huV4AkHNAy9UAcPm5
x7s+AbqkSb7bnv31wqNlG1rIy94wcj9AryDRRHsaDUwwbO0PcW2P27ax/xohCiKffuw8mykdlbZQ
nR7tJqLP11lfofpuGLGT2Aa4Nm7MNZPOQn+zDbCdEzoE5ZiHyChf6r6pXgwecNbK4GJxd/VO9e3A
tiHKRx7Yksh9V3LF2zSdXZnCNtBA96JkXUQtrojazW4FqiDZPCYMQZHlGBuyETk1DWsZoS9djLKs
N8QarcbCI9SrT9YsIwWCk3nqN9/rZEQzh/cKfS1d468ymTAor8aPyFiArywkvuARo7LZaa+O5p/B
sBQYFsldK/ziWeR1TUJmtwmq93ZCVOkJkKNxbhc7RR7X2AntFMMUCHSz3ycxpU+EAxiy/1FaeMUy
L0FIHnHVZupgNOMpnbUPehegN62aja3RwfsVKe85I2+8L+xmINITBVVH5iqQCTycAVP2EPPG2kx3
yhrNhNUAueNfTH0QuccxF8lZqelDyKxYTyLe6JptLVsAhfjirWznF767iRTBVLkISXdBy/k0lvwW
Vw7URJMFahkYnD1Ss5t5ftnGREeuqkDHF+2FjyHHBwXMyENVk+jXTk5I6aeXgandJqtYJjtK+7DT
4EzhFRyGsgfC0uIeyWONNUZrMOEDc9Z759EDQDCVoLVM3/Ooq7y9RyYWNUh4gcOGMF+WB55qfaHF
KXT+dPZWu/aVfBm8AWl26nKXXUaCjSDqXowiWWY2KybHTcx13GBCT5GSmzamlSqwMczqxLqUtE9t
8FQNfbvsDXgY6HGXjc+4q7cntbAGF7GxWX42Vp89FSWhErbW4J5B5Q85P1yQ2ILYqCOLo2AUJojI
RW7KgFdn55xn2japaZOczofiwtYoTVDUu6oBq1YHa5NxHVJpPgY7K1gnsFFWlcuOLOqGhSSMgxjE
eNV0Di4K/zwoJPJSjGDykVYB0u523Vigo02mRxyR0aWBSV8zWXlNcvfOk7ahZPtj8gxwdbIZj3b9
G/B9CwtCeQZ49XASyfpYKCoB4yeAMOOU+DLI4NmhrbqmAZ9xkoySFyjaZabWMyUK/2oTA5cc2UoO
SBBAT6mFTeerq/aa5ViIk7yHHudf/RymmxZgwWJuweGOQDEjU3qlau8taaNjYGkH5m6axyntl9Wj
6+0bSKEXhYlOpsGyNw0TcH5Nrig/XFeBz5O6/53B9t3YKtmXFosvjdkEaqHwLHNuEcO8xGa3H1l9
Ara4J5zZCxcTUOhaq7JlIyDG8Gj2EcOkEW0LIfL8yBrsjazSsja9QfEnjcSdvoWlf5JS8Zkb3z1j
pGR0ia6H7EDKcLMym+Fvfk/7bqz5mxoKszhJN7Z2sQVRQBHiUpFFtxCec/FCbnUv6wiPzuDDu8Bt
G0iQOD5YR3CcPFk24mCZWPqmmYq3GToPYRmtt64Pq1QjmiPszKUfz+sp9GZTxGTcmdiUItF4daBN
+4NDueuYPzHcZwQ+UNJndl6S249sarJLixRzsJ/7Kdv76fgdlcokroX5XhfM29TMJ3chD5011FSO
XsxC6eiRRLSneqeS41HkrAq4pO8WUWeVPWdS8cavG7/GX0evWNW/ececNowqd93LAxtcVNxSsJFH
+ujWwXU0vXyLkN3jhiTbMl+N0ms5DFl7d1kNv6+4uLXOFpLkUj+GKZW48hyj6oXNdWptB/C83t6C
FjZSBO0Lua06+qxgWgsryMzhBP0c9Gwf5aPDesKinVnnCQHTuaXj8ryJPpf3y+KS6SkL/WYbdHTu
JNFZyyIHbzohdx2TPxoy7s5DMLH9DCx+mpppvcaeHh2NftXiazc9XEleS6ZYZeNNYykJSVLil6sv
9sDP0Wxb68kZgjdtMhadxWGqIoIAlYvIuizx/Dkj99SIh9rjPQ4s+0Po07XUbJPeuD2OZvmoyf9I
hg7NSIQbV7sKX4VrYPP8yNjqjuzBhfK+Q8Nfl+Bnd1WiZ+hBb12Q7Z0WK1Mf5YKXhzsB1S6fTtDA
DUPvouUuZSnmrTDBnwrxhrW/wDhANB36Kd6uQnvNC+AFtmx+ajlDdrrmko9uvzQoGxPNRWYE1awk
6yvNnU0mmp7hDfTZAcN+5j1izwR1hB0GuezNnxLcuowZAuasS+kntzgX5GzF1UOiG1/K/9EiDW5i
Y6mX+feIjSvsE9DpEVuYXhi/SvNvup9uzJKa0/QoDmx3k3DuAnSJPqVKXmydx9L30XcrZ9maKsE8
9RpovVjU3t1PgIOS8/I7enW4G1swcqzHZz5zgC8qZTTqsAXhh6QlZzf15xQ8QPODRzgAe5DEcfBg
dBnBrL7pk8NiHYtOfnates6SO7Pd3yjstrHW7Uh/2zqoaoT+atQYZoa2Z3ns1PiO1a+T/PmpxeBL
sVIq8Win89TAJxVUedkjd907EgqeDD6LxMLpmJUlr2qCXzwFPmvm5Gd1wLY6PDxgGfS90ljWproF
23tcY0oA0MyqqIvGfUj5KxUNeW3yaViiOQ0OapUkbO8OcfBEEDC6wVi3bSnyIMr0Br4T1gHsIHfd
nEKcQVMZKyiFnmYxTfa/vfn/VvQ0AVNKa9/by3J0HVw0WGIFCrNlnqVnJ2BymeS6xf/YaovcMU+T
3aHZ0Qn5s1NURhUXeZLQ5LPuJfWGXF17/AU7hUUitGLCbeg4kZEEdt2Q4hIaG6p98EqWRfK8z27U
grBVS5wcOjmKpo2lXoxvtl2/ZNWGa3+lN/2vl8HVDp/bCRBL56LDbDu1NQvn4Ewkhddpu/z/d5Tz
v2Yqk0uQjG9eX9I1tTWXt4V3PkdyMATg9kGMs7XRH/3kf4Ym92zNVPyJOe3kF1wVNcbcsZc75C88
sE53ygAXG6TXiAqdQxJgo9Y081UW2GissaD+uigN7V0olVwYenWPKkq7uDJJLM2qWy3BBBm4cypF
+KCrJaTzmDigtBR6hkfsZ55jKivb5ObStqLD+cpH2u3oz3e8ft1YAA8juklJttNswIJVU7h716sH
KFGFWJMDvpOaGvZ2FWFd71B1Ny6zTB8ZRtwfIXRjMaj6mz7xKEytCw526pGm20BIXNx75dgB3dWn
Nc3nRFPRfweM58MI1VLNURBpyP1gDhc4v1T4EridYIKarKXIE7TsKZvpuEMEC1DDc+9tqr/5A46b
gowm6eXnfg62CTL1Ljmj+GOjeVEmH6Q9viOapsJhLwoA4NLr+rcdzgp26R5TPbonEbPBIawRTpeY
+SH9sOPttbVF9/k0dohxgvDVTrV3LcAhHoc2gjiDLXFte99OSDWFCAMpUgtYcwhgnzCkWMgsTDYC
A6bWOocQ+iMDCNSVjfD9pzGdHTlmsdXlBDutupGyvNCt6bOUNKNk1jDTcfeiUBsx9EALU2UsFZRo
FOooTQXKG/SNBSSAVMMWB/37ZpTEcLKLaLmLHsaMSCNeDIGySXJC4F11LeGjTH3s8WG0TiABo/by
/FVXjodKqmKfVzWHMGfFII8gKuErmDF+7DHKD/hQCIBtdjYP8ZgwgWhS8KykUylMFE607absZ7Co
iEMX+8FY7OOs/y2IrVz4tUmadHpOq+zVMBtrmVpvaK0+2ri6tff8TFUy02pg748RsiaPxCmGleve
Q1pt+QQI0uG9IMb6S4coxN/f3NuawW1mL03pAZtO0pkBzS3ATBm+3VfhFE9m463HxLlX6LemRPvx
GuTTjio3hYnSYtK58SsiB/KYE7rqP4ySaSvh72AjGq3fytYlpkQhyNJHKgub5HWhkXmRU0138GkZ
dWus1yy/XoXms1tAg+0N+2jLoV3skya60a6DPw3j6BBa9tqrEhNuMDaC0GIrEq8xCkLMIj2MSUZZ
XzrbwEnTO2IFf23kx0M6jJW/+YppuYAsodUEWSoRInbplhBYH7pbqnUwByU2OAynjJrDUndlRUcu
eT1EqtB5LBvtxm4R0oImysZZqOYwmlGFINYBrvCgy23cIXPzIdc3eWBujSyCY9WS+BSAGZ7FcXhJ
Mfa0O+kicNWgmLR0LX0Z49Rx2pdJk+cKWZ9mEXpA5cZwK/9JRMfMtz52KvztW/0rJ2vJaF0sAfBP
kmy6GcK4AY+lZSgiLEUGmi+nea47UGdujDE+w1ElB9iCmjMRHWtOV5VRVRNRyjIq8rcWzwmlsrbT
CMrWB1jCKfVcUcdfKoze6eb4M8QtHQb3aKuXu9pGHaMZBCRHKXdfP9NcynVokHIyhnytHkUbCwge
ekZ+mhhes7Z+TrTpMgvxZDjwPdAMJCqNdrF2risy84rC2SehujU+73stVH4kKXtRCosttuchmBkG
/amokN1maUyl4QOJdApEDbUx8MckY6pOvS0347tP1l2r2ddpjncVZvSKwxDrANd6bTUuR0KBh80k
FcEzW0llz4tFWUsyWYbg49XMoxhNf3SJZ60BVqN0NPqFN38lH29b0pHmFwht90taGUykvO1Wvf9S
t5wRbW0T4qC/eyFXkGN9kkqE67k+2GFyyAf1xRGDYy3FlMHsYIsbcoug7jsIumMZeuHCk92FzyJS
2rtPELiDcZglKSRG7JOAbvJ5cEgJHyYDXVKYocyQ57Ay1+Mcq5FX97Errq3EYBLrFtZV4xFEOq2X
4Jtp02pd18PNI8yIuTany8jDUpXyH4bPekkG5jfKy1vTwu4dCywOsUm02WRS5SSCyXbWeyutq8Jl
+1uV5cXSxM7xNMQ7JbEv0PquAq3N7A6QCz2wUc+RidFnHt1m37zbsTntWxObcNGDZADrChVCjxlD
99fWy7ZOVWMsrKnIVT57Ygcs2YQ6OCiul5oVfPk2AyJ/CF80azvG5g0lxR/BF2I19vDqPUlOoI0O
OyLb5MlhcKKFtLiBP0Bnqu4Kz/5tGr49EbKz0xkNp3NwyMBmtmujR2LHGJuqfGLAzKi7NQbym4kT
A3qSMpXpwgt3FdiL3IPOoSPfqitzXBTK/4jGlkoshnmb6WIdriySghEPUkpUxKhYIzDUHhQWE2FS
NxLoAnby3Vmu/WS2xlffJQ1ystkoyOi9dp03IwyvTLVOhAYf8tjmvuaMYci8bMEoDRbXkqPqv6Yz
F0yf/0knJyCCE95g4501sLrmHhK1NkqPT5oQht32vi8I68OAEz+5otuNFTIhKVmPGC5nMBXqPENc
AHiANCnATgYofha6FkAeJAmK4Da8BXQzWZacI83u9002s2+6xeSMX1pSPBzmRMJ2dkIgF5zwvnao
0RmaGm9mrL5S3Xtz42gBP3BA88QLKGqgPjGaavIduvlHbALOgB/9qRObi7d4OCI3WjJT/cyQOUgE
Ty0WR9NOiZ2tfUppKpdJhcUyEBzDeuW+9tp0dggRoIEGSe3Od521oZDrYJrE9rpAkyMd4hAaYgdA
4e+DNvln0vgjZTUImOrZTvmuKVaCsLAuR+KaB2lOyln8O5jp3ZPunwh4B+naZYGhvyjvSgms5lTf
Zgd4RrVwIer/GDvT3ciRNMu+SiJ/D6uNRtJIa3QVMJJv8k0u1x5/CIVCwX3f+fR9qKrpRtUAjQYS
nqGQ5CG5c/mWe89NNVkaywNpJvAr8mUniveP7T6kUVNh4HDk1izTbK1L6wk/LJ4EdGH5DPMA71Ys
CXKKBmsf805vRgVOMsSi6MULq5BkxSnC/NY68DQXjQxpbr/HGacZ4gc9w2YXPrK2UotiQ67pMnj2
5FqK32PWvSg/u+Yky8tePoAijs/WQOyJ4cJ3LSaQqEk9X63QZ94TLNN3+LPhfp64RQGW1asq81/t
MXv1Y4Skk88IcAHtZUECJTOs3yoCnVIX+AduZy6/hm7wVVBhxjGSj3mMPwC+W373Y57TGp0/+xiS
YRcKGagai7Dn+56TkoyR13h537Tnk+kCGdHaZ03ePlvsZ5wCKnjfFohYS5J/KuZIa7tOppUu2Z/k
NjVP6cB0r7uiXn7An9OkXhtCPXB9BWx+cFoQc11vExektjXPbIiTd6diKOh67qUvSjQWRiBXobnr
O8idmS6Cc9V4zQ1VuNwVFnqtJMZNnyNLRj+J8JpcsmjXEzDGW8nx6VuVddfkjCgnFNawN9lPqskD
dGljoUf+CgeJROKJUtXIb0QCoyodJwtp675H8MvQEu1yjFWRwSkvbb3qPVDhRS/1jV+2NRuzhDt6
tKkKtsu61xDsJDthK+PbLRtKBWkko4DpURGRizZemBsMkmOYdtCjpl8lgs+8mH7KJZtrMED7zeqR
c+VXPymBkjeVq5Q1aUZ44C4up6dC4r7sRhRqOoU5l9suE5CSCeSu8ngGu8jDNRqhuf4aPLF3AK6a
AcsT0wXqHQOtMXJv2ruQlFyZtBs/a998laXr1GaBkBsEyM8coHVYvMMoeCuKHkxVx5yAV6U0QgrY
Lli8dBePiAImbFijshqUSy1xP8/sG24zQn0Dx9vp3gJI6QEs7Jyr1aRqY7ssRw2g7yn30FszxV8n
zkNtmZvSI4JHUWGqun5BxE8QTftkJDgZqnnHCPk9dRW4MPxm7ljCgzNZiZr5L98f9paTGxSVbMT7
uTs3tAhDQuvYGiO5fi4IqBSmCqQMzCDRipC56jY2OgyUrVw2yz3J3A92p16rgBmYaQC28ydFBrBZ
7et+vOsUKGD4rvlq/J0FkXuLqN+noDMxbbFiNJ6Ncm5PDZnYWEXHbWMZOwZzF2Nqm9uaGSK2e/IB
iSy7tQ2g3Ramc85Ecy3d4epqC0qXjx7YncyNFc3t3sqQThastjbeItrIO9wis83cwolrdnoeSeYg
h12EXwsA00obeE2YoJqepNFaF+Rbqkow4R6NVc36+GC2jHYKVAlVtW8mEjPTsV/aW87ODN1HFA/U
D05GWPUACUMTNZVVBVMIqFmWyRJldM+psDDJ22SAB6F4ynJO05IiMnW9Hots8lAXvv2g2vHGCcgf
VQlKaWahhOW4KH4J7iKRlG6G/V4OL0m5al1mSb6yaj9ZDymehQGQi2HJ/uLgOJ+iyzA5cudIUhYd
hozMkpTYmcQUU+tqVJutYzzEZrnzoKANWNX34ZS/mG3W36WqOCof8IxlOCT1mBZRFaNYE6BB2MjE
WiuojA8meb+bDGqhp8qfRqjBSFX+swd0hokAL3ZSk4XbcihE4wSzVLqQ2qNfnQ3eJRTqs3cF4dfo
OssBIw0Sg8n1AdZ30bR24nk30AgT1iSH2xwDQqQFCmp4o9Zi9EnB3CL6xvLBpXqFpNkgIC+15Rsd
+Y8ynkcwnejT54otTzYQLfvRjNwn5JuNCI64LWZsNIjeOL8lDtC60PkY4+M4cZu0wuEeji/rgeC+
a2wYrlrgIOsDwFY9e835zZkql1io6oUAZnWLKu9a2OnDYJAlI0LzR6PKB3KrmFLwgnHLZh7LjtZn
4gB5CFiwTpYlt7+8PHP5M3Kma9ggXW/t/DqN9qMzzT3jL1g0gzKfOye9o4Bnb93jqKxQFvPPxv6J
zhzCProRAlJwdc0PVacf6/7VINNSqflIMom8YXQH0wLAWecx3W3dud9lLFtDhwjPWmE/KSFGSnPa
M2kK2NKTG8x0kW6ULJ5OkSQSMBVbDHWjBEIxj0iGy20/w9OTNy3bNsvvuWMSuU1WbjdO2wJAWox8
m9xn3hCAMDUGiXS4azgpZ5CMZvYesjzy069A13d5F58rLsXN70Rz/3Y7Zh09u6na2Mu+axm8pXCl
6mKVsCzfUrU1lEkoNgpjLRLnIYqyH34WvLIFhPvRs9vVaJ38TUBD33sz+zKmZMjDAv4JdfKJ0Cv0
RRuS6yeWOkuuFTrNmjp1zI9z8TyWeCEFzOm6eG4GZaNShqOqiSaxiI72PWJLWJO3VvEjxbtTUAM5
7YBecTzFMPcz5EomyqOAOUwCoDWX/N8DRxxXN072UUeXtOsZ0GFmxQDTUbOT07qKsPyQqcfc9tNs
rR2R9SEnODKguYMIHYXmrVwuTJXH7BIFEM8/F9OKYcuNAMW/zAItyOcNTd1Aa1rTWQeRfYuJ1VpH
jIozrUENsBAuo11OrC1MXkblqqOtZGzFDordN0xUlIT2ACmSutD+SULMbc8qUNBAY3ZaVYV5a6N1
yZJbp2JLVM7hZ+swBs71dpzn7mZKGeWR09DfUtNchhjbV0JiORUgrMmQEFnECqlROeQ3OQDIjMVz
v6215qatdpXxVmKSbXoXi0e0KQklSwHbJR0Nepmcl0R2jVB2FDRPXrrv8MlxbTvSsLS8x8EpQH7Q
5x/CfXKYjqZLZqqXEUwUcZ9DJy1wjJhfQS7gHXvVq9d2FuVLoTfKKrCLwvP0e5P+2kclo4NkveSq
LuF+CtevANwyGYh04QHHDDCBBmR09mk/4ZrJj8yecVZXR8/5gQAtczxFKizayIBLW0wQidXgh9cJ
0dS4eZdLNj4HoA/IJKfmzSzbd+lzWUwc91621lsRa6j5Jp0RcJNSSnEbWoxW0zJi122kz51tbZSR
r9q8fWwFPYw1gQW0/UU5v3UkqElshBX5uHpVxoXzLAlDk3UTvtsFJlHVgURgmWtcmwzZzpj283F2
UAr3SnWolux2n5EhCu4FHg9p37SQmttwbxkfQdz1T1YPaKYZ6HHGV242opue1RwHD98PKMOnQ08l
57vGc5qO4Vm4AzYapP33gQfOss/GI1uS6jCb0Jjc3M+PxcCua/L65ML2WN80biC2nlE7xA5A4Zhd
3Mte/GKX9XA1Ws9a9dbk3gV9T5Ln6Jwjp/RQI5UlAQ+8Cwxj0n1Zov3hRNnj/pl+aFd6vLXWsHeD
rnhe/p6wisFCjKv8xS8cJr/8aRZHtv39nUvMpxV7xZvdhFejseyHos2wuPHV3389J0qRdFJ566jv
2H61ZUXjGYe7zEFQ3jA+eF5QKU2ekQ9pde4+EJwhlpqTN2UX5C1V7tmujWnDvrt4Def8apmud2Hb
VT0P8Dy//5qJDXP+EtdP3rjVrSVD7/17rh+Pfr4bCgy6o0uB3owI5DGFa/iqSz025c6avhqeVW/I
TYm66bEo4Is3ltty5K/DMbR/ybFkWOu13jXSiEzykQlb20TBvdsCVB86q74ReqiP7YzcpyYs7jka
EufWw4nx6LYoDlRj/hgaOz4zbiOkwJ7Ul2RG116EdsSDl9T6Pm7qiyNBpPEvv9YRsGvhe+2xxa9V
pwONWlBPb1E5f5ZOWF2Y/vXXKpvuNXdc22U9PQfbBi4I5K7JOs6GB2vM7K4p+Vcrz3DeygrBb5Zj
jZvLOtl6FnodC/UCjZDRHKDL3EQgKHYTovJHg6xEFx5ZaJbFXSPbkWMH7lGRtOU2VsHjsuDYuXao
T1PYvbtW2xwqrK3wmMY9kLbQCfhMK41zx5U8Ybh4mpK0Jd5y3E9NKlFFRTiEMuNHOg98pLhnwAZD
PROk97WGL1d3RLF0wBPukwxQeUP9S7ICwO/vh8xFIjQnmbel9z0pwSEvfDkcVNzPm2D2QONzBF1G
W34GwNo+RiR/QALtsxUTXMgUlSWd61vnCI/VyNnKPKrp18ovU44TaR+LskQGosTGEwQVpnX1Pvpk
BsgRKvoMA3TiXhUWgHnraCQMQEj4JcO8AYQBz9gcfipza+dUhzdz5G5mVtxrYat2O/S8naOrwafF
23AaMENF7YcddZz+XjIdQgUDGT5KfDtDdRM3qqybOwvOm7ss20NGWHNQnLWJTp1SGxiOASWgZle+
Me0lsVtSqjIz2pU6RCTU9ZGLkg2d6yBMBDKzrNfU5dd2yIPTqMBieyklcFZPe+4aau8mANhCt53e
UfnhlysjyN+N1CDG5g/RyvopLzEhNS3AX+WljByFvB2YVR+nift4MbTVwYIb6WX+TFkoaFWkgUCs
AFvB/eyuGiUN12QeXDhreKPuNX/uPYnATiXwlkhuagvX2wORyF8ZjlEFJO17B4YegS7zaKCeRh1e
pw72U9O5xTpkb8lKWLS3sTAhlyPzLcfMfJQWwsGA4+FTyPw+deKVMSGXth1jOMXQVljDItZuJmNk
nFUhoqHJ2fC08b6yN1ap1JH2HhOuId11xdtxl9rRXesNzZu0YG8ITBYOVwgYQk568hZAjVqs7bAL
cpd+Ouhb6hMnqnYMVZCZWCLeqin2dtVos63tRV2epxB8kgnkDNxHzWb3+wE3BUSoOUd594N9DcJ+
dtP3WKC4paYThLE2RbK1PDQtG3VjRlmO8sXbWxNAa0L8TkWKpDPq+gM7M/rIMq4JduzFyRbRQ1cO
9i52u+QE67O9Cau62Hx/aBtJcrqZbYhQFifJzQxwctFpMrBomQ7mriS20GiesBBWF8/B9md6Kf4x
jtaLa5sXorrxL7ltfWiXB1GlkKCE3EVV5uw9z/TvkKDEvyAFYOWq0+kq0Rxsh8b61QrnM6mz6qC1
ajGSaEHKTp5QkzR3IZXsChhR+0TI+7CVZduy5IPSbRcqOCmUCjeNMsx7LS14UylhKJ2Op3M2SjAX
3qYZHe8r9xGNJnIy1rWGghq0PslVszVv5Atqpogh+KekjRyMRh2UzIrz0NHP6tGi1h5wcQHccI4t
bMyoptnpTHRyyZgzn9INIcRKPOthkQYqKNIFjfa+VlG3jsIC846BHDE3EAMawPm6Wh8KJ7BfSvKc
+pwjMPcn6DAxPo3ZZ7oVSuBV3YAztqiRNQWNeOj8RTNC2K0wNoXKmDA5sYk2jnSo0EwOLU6oQ1Lp
TZf7w3JZu8mFq9hY28khMPrkIPqU581oeyRyn5fRIWZnzsxix+H0s4UFcx4l01XVZCD2E258nl0Q
Pq+7u6TwukddmuXFVx6NYEgdnwR7moDwoFIWTcU2KBtxLmnLHrMy51sJr0K1ON14gysPrfTHg2eQ
JNdC9Pp+YIVAqgrTWo9x/DFgFlsCydhD4wRwTcqX+SbH1n9oO/Pg2HH/uECPutDqUHhZ/q6NDx0X
2VPJrIT9YJ8/ehVpJnk0XLjgHmbMkyfTriRuOyY55HKlWqnD7BvgpJYHfh90KmE+rYiXtrgJxbRy
XGTkKrJYvhWVsI7Z8tBG8fOEL2nbidDv4Evzd9+fjYcMYFfsP9Dl5YvD9YmBG9B+aADn74fvv//+
UyvnH1NH9f0vf//9oSWWECLZEbCta5/Fb1XFJD1S2mfJ5J0bCLS4W+NdIc312A89rGGuAEVOQ0Py
rsSCIlFQ+Jw+nldeZhVg6Z/98DzmBnL0OTHTtZcuCQqNCM8m3MHz9594AfTBbBrwP1w8YkqwQ21p
sWcv7DBPj1D11eyjNr1tQLEL+7MhGJk5zXL2fMOdlgfWyvPGC/BIRH3enVLmsVVA2VN3NQTVPNb3
c9Lp+9xBMR1rl2ukrJ5sXGy7oH+tlTnsjToZ9szNBcin1HnvhUcV2GkfpkfsntzUf1Mmr/NQihbc
RPiAaoxSeHkHv//ULh9+/6mWjHLY1oAq5PcsFztk0QV3QpYzqGoe0iTBNzzj14vQXwROUvE8rbj/
fgAZise2sQ+TEHdW4Jc7jKMOkP+g3UMaLFPHOtbLQ1zV9VZIVluOk//WsT3eNU4Zg8yRv+24bA//
/VDict15sUmKc+31YmGcIrWDPkDwCZc12hjWyF2jP7VoyLHghoJN9PcYBfLFZUDGTWDZL2rSajVm
17DEvxE2XockR+MRMivjOZqxXUYhoONsqB8XhU1HIzsafnfoJ+Gcvh9Yr0Rre66gqsxB9hNesSIs
oWOLLSEc5gTpcl9aoSqZMJNNTDuQSRSzan+n9Fx1gyFIeX6+cVFN7FHBeEeWt3svo/+VdXFf1v05
xkzAOc3VNBnxPU3DxJDGuUdlDI/NQF1hp6H/OKHivJUt0wErpR4XhpMup4/3lOicVRApiJA7Pirm
q9dAgSLK7AYkUcctDdiGURASMuNqPTMvIdRLOBBPDett7ifvUKepRgFPp4bDEvyZr0hdc4PyNRZW
yXlDnVNDMMyQIGxY2+9bD779iCXcoMlamTm0XxeE14qIIFpFyzPvxFnogrxeOxFPQ4LCo2fQ5E8/
KtQwt/g6orMCkXGIanHlG1/j3pvu5ARJ32eRgyJlnboZ5KeGsVQNqXXtw8xc582R3Sih3SFDjxJm
ZRYpQIquwHERmlcmJSuzdH/FuqKn6bV1GRNym/ykSQndCBzC+CymLaGlH+KCqIdsrGmrhHVi9kkG
0HJQQPbJ2YAGmEh73jLflJ92zEBpYIcb96O/s8ZKnvLUe4yjx+jLn21jrfN23IBpil4EP8Y6nwXp
3OSlrcs21lw5HHRM/r5wfgntLal5i+ktD5+CRL71Ts52O5VPhQd9KiQadT8uscFKFvu2w1yUSXHv
RnRtdk6OCFVduI0TWoZsxoA7sVKTSFjWfVMB9PDIiIy1XZ88jSC7iTwBOaujGc76JyFx0YuavEQA
kjkWMMYhoa3Ms5+l8lxJRHmz72/i5ZIkGdppFOGIWjEG4SGCvSTzH2lohTjFtLfqVTee0KIU1KTo
SedwhztArIfQKO9GEEBGZC2BCe30lhpiYxiV+Rj4/UKHKmhUcCSfERY+gMTMdoXZQYbpguhp6F2U
GFW0G3yPcXeftpvBdKNny3wXqpePeV3Ez2CADxXU4ZuyJeUaQef0FE42UvRg+D1bUPtRrck9mzgk
Nhp8P+88VV7nd1vdhdPKSmGbaV0wu4hC62mmmwbYxFqoHIR8ykJUonnFqNop2K8bv4fyZIeyuW9T
A+9culxMqM62USTiqzcUDC5DkWITgRKDwn3ch1E3bpFhxUwDdPAifdgPQJ6DTTO49yPrjSu0i3ff
NPpPKZamln7dWcYFsy9fddMxDqUOXLdG6mx6NDhg44lJ1aVR4NrvSXfpxy8CRPu/31u/b6GlgZ1u
GPDepp4q7ps8aUhI8I3194fZlJb32asJEnAdEI1H5WcytTQuZEvkoByc4C0nbcibfbygndo2dtbc
lR42brxXBBRQgdBgwDCUgRefxfKAJmTamDWtHhZGoLs2dI6a7eM1zgznWrgPHjI3Zt8jjgy7YlMi
K7nTGQmFECIRoaCGRFDWFA+inl/SwRieuG59iREMSO+EwS4XVvDoGjczYdOc+Xb+pctn18LXNdit
tU9Gg8JvKTrHhUOpb2YDfhdEaePiFwEqyRH3pBuar1nhs9HN24tbwY4qcmHsjAJlSm0J9MAZGk6z
Lc1t708P8dS5R897CwOky3Ii+8dtEjJO1UiECg0xc0FyfKzpZxUPH+gQ3ce5zzYa1uvGdG1/kzZh
8sol/UCWofNzrAkTcR3AFBPbEnQsFcIvpIGvhXIzXNQEFAdDPl0Do7lDOp6vIlrIbU3O4FNYo+QK
hqHZ4Gjm6jw3WK2Gkf4suvnwBPBHGwbzmREvu9bIJYQzjHAkmb3YtcrBWBcR/QoVFB0C9jwP8qnR
DNiLQTbcup2Y3sAURZNVH/M4bEDMIbis4hgNSwTTFiiuBGAi9adoWvvOq8dm7aZetTYCcCQLsP6k
M/w/WfSDrLGttoEhYAOiR4ctHtnxCeEsudSjHFdO8VIg2YMbQoRD1TQQhDxrWLtGr3eBouuYJ/xa
o0pqznNoSzZ/YBhnv/1qhir7RABaMiaKGPXr4iI4Bu60t9gKa3UVJXIF9JnNLjRCeRozqPsqCO17
NCNy5Tg2QpU2fqb1NYDF2dXJKDjbZe0QeNQU4XHQ8WeesdAfS3C4TH7BCDU0pK6XPvICF2fXbqr1
n3/829/+498+x38PvooLTSIuhOZv/8HHn7z2dRSE7b98+LenIuO/7+/5r6/55+/42+rx/z798buo
/zg9bp7+x6/cfhXnj+yr+dcvWn6i/3p2foJ//ISrj/bjnz5Y5wxApofuq56uX02Xtt8/Cb/L8pX/
20/+8fX9LE9T+fXXPz9JKWiXZwuiIv/zH5+6+/XXP6Urvl+sv79Wy/P/45PLL/DXP09F3n7lX0Fd
/H/f9PXRtHy/+AvVgtDCVLaJfMX984/ha/mE6f0F8YxCIuQKUwvb+vOPvCAY5a9/2tZfHFsoV2uL
bxJKOn/+0RTd96fMv3i2i5bRNS3Tsl2l/vx/v/o/vY3//bb+kXfZBR9g2/BPupJ/pfz7+738cq40
Pcuytcm9hJ/ElUrz+c+PKwO15ev/j9/2Qxoty3BcN49GU0DPpkfMUTCK156hhXQVo2OXWBz1ktuE
e4Tlg2Z1aQBSllgaelWeKosTVnGfLxEnLABhNiDQNhKRP4uy2joK2VwQF7vACw2c/M8YFR0GvkxW
UyN69cJ+3dloogJuj20HOnFouXwjuznPRqVuqtl+BCGHYAHJ+63UgqWcMRwKBGpVat0x6iV9yaUo
yuK3NitJv+gFN8DkovIRJ1r2pTU+zcGHrDMIfUxm4pqyqNhGqvhIAwIZiTK4Yci0d8cuvHU052Pk
Fe958z5GyRUx5IIHqIB/RT5hWzDmqH/fcZd82HVzgLb/pmg8GxQPUfYehIvqQbcYcfoKSEAMYySL
+3e4qdieqwkSKxOmWCEvglsXHkAdvgZt7qO0BcQ65t14b+IU3kAMak6t75Y7v8wfJxMcUdk8hVHy
w6jz54rGoU3q90BjLO4MgRRs4MVUtrGdaa2myGDMRCmo555kxdh8AH37jCcKxTBL/Ju+aeJ7iGgr
oa07v4O/NZs+i1sUhTcO5TAFBThm2XvvzMLLDY3Y1USBA0H/xVI/XUUQnMuqd1XhzBkLNCq6IrB1
pi9hxnQ1+CqTZW40OnDRE2z20YwiMrWKZVq9MdFO3maTD9XA/YjIGBROcwo9+vrAhpDv0fXpjDzk
CDcu+ga1av30M5xfVZQRuF3B/IZj7w0mWrJk/GUN9J/gMGmAnW1DDbeRUWTzGxKWbRX3cU2ue2p/
cYtF6oX+aGzaUx6OmyYjrVSGuEqs+U2rfB/YiGam9DVDTc6TFndFkAR3of3bMRONsZCaekaMFrZy
jfyC/s3V+Pyz0wQMMw/8l7FJMB+r9ldpWve6pecZEBvZcDJ6tSAJSwwYImmfK9a3Y1T0OJ8QP1ZW
/jY3cC/C8anAROgCi07G6rUG6OOJbAfg6KRH/8NKrfNUAauxod3FCD6smJlJbItdbHeHLjcS/HgS
n4t1KO2aihrhC9u0W7x3n/1MMWPm74ZysaGUM0U9d9SgCU41WveySt+Qrjo3WZF92AqvP8j8rEGR
DG2Jnbsx3yw/TJ/Oj2UY723eIIwijFEJFYEFrX6IUF7qhFczskuLUZ33c+D4X7edfI1btFQwPEo9
HCD2DJNPqojeRPYIpHeRKebF+OXRvbohdCrv6FcVysHQhXncHWzUn/X8IDt02Jw7rNxfraQFxu2/
19L4HSxPElGYIE7a9s3wHFM1FcJfOQhFVlFSmYzf1IVRR7ueJQc2k+Zf2N8aG4hy1DaPRtafval/
hHAMAHj+MHteqml8tNkDgn1t93bKzD565cVrM1iRFTnZRdrfmaP7UwucX3n+keVq3hi1/GjCAEd+
2Zu3AxHqcnCfSrA55sBRnWiO8TAz91gL+e2a+3502asf6C1PGT42k3WoNPaOYD4Ohq918z3BNWu3
AOQJH59x/NbTwdlmYztV23KRV6f2ugqCjT0vnKF4OyFeMiySfftmxdtHyjuCM5wvLc72RK8COTE5
uUg1rZo4YPvEJCPqmXJnN7YBOtUYGcPmdz2ARflCg7vJRnYRRbkLLbEfZ5DJfKc52GuE6ag02EPU
ITVmDK8pOijzISaP0cZ11Br3ZvKsrHecE7skr7du16z49+0cXXb5NgrK9VBcqsjYovSTaOxunCE6
Yy9fheCYcuIUsbTteiHvRX9ns7nBqIPkdJlLKbRE+c4GZzLnMNAJy1tek64k7i9UqK5pfccW1j+h
VlTWtVlvl6dDtbQOSDlZNr/72Yq4StjITgBLG84xRTeOAvCGQI+T7n/7mIZVDLvuUtIA21Nw5TRf
EU+/62RxNxXAgCyXef90U3Axc/s9Qg+OAbGr44EYOm4gZYA5E48gr5bvjXdZRRgq/++N8KMDtU5h
3i7+RGDhS8RuEDwL1OgZWURGDq1T+Y9j2ZDQQDhT/DrkQMOqYbO8rnHDp4kMXF7nSQ/rEbubiRzB
I1eTWeGtCOu1DO+LEd46u/6yIKOg1S7+a3moUNd4U4npE/0dMNpL7AbnMDdxUOttHVdr0/g1j9tB
kZTi0PRMRnpCjynSeRcCsK+4EklukJ5DrF1RdM+Flb5ZsOSstP2xfFwnxVuqposhrHtfWa+gBh55
V24dpJQ1PIl2zC6IMS6JCK6Myy91ykgf9q7UxwIsCfndTzPBkY3GXFNOz24OzkNa+yVVZirTy8Jw
yBRhbSGJWGP/PHnBU8JFNIX5Rk7SVlf+u4z4url/Nlx5oY8/Bi7+R1Wc5gDMeBJnOPCBeZqvgjQY
Of6sFYdYy0o8an60U/pT++1qKfhxGjzA+5bxW54bD9B2XLe/dgQ7GHArJ2u8WjyH0fuPFsr+JjHO
zmc0AbrtCHwbkSyaYh+jG8d2hdbApp55yHW9jgkoQ+d0ayfTnSYospoHlrX6qFIoqtne9iBKNN0V
TlwFuAFTLahxO2WGKwitjR6wau7nuL/Ogc1FNHjRLJ1VO6w10bu+KdZ2UhwyknoxfZPgtSl468Wc
f4l37GhXdPbnvHSBC04ftj1cabuisv0wkvBV2opomKS8GUCFZOItLFdt0h4qA9EikPbAWRWnoJwY
5BjXzB1fSRN9WM4ZZTbkAdhfPocdzrRDKMxLRdrOXM+H5Bb/82MLuBqCwslz5U/EK7/Z3a78eD6W
5fzCeO010ek+s7sf6fd6CGGIcRys/BQtCCprwbBFzVGDHjA5uNHYbd1lAl0GbFdpdfrmHM/irRgO
kf6QkBnmk8+wOQmw4LJSzbq7ohrWFS9KOxnXCd5lLZDhI3pJCWaitEFYlxWHys1PGDAJtWJLP9rd
i5sQ5Jb242/8mUz3fpLetKlZFpmHESTGInef7O6xMeKHQMxvJRlGg2RvQAGD9pnFcLhjeXXb1dZP
ewy2KKqeWqCPdLJ4G3tNZRxjCuXmONvdNQpRHFYelrTAmMmSt27tmmrAyhBLGW7ysyqfB9BoZpHv
FXkYXMZJRAHmSNkBnjvyk7cAR0fQlPfas9ZN2Rwb/2pnH9bQIPSU3bNZR9eoSy5TrVjqIfANefVA
gYiGOPnEOiS6PjMDPU/4OpE+ICHE98ugNRqfw8ojQo63m7S/Biht6j+njfFcqP7ZHjkp8pary+8m
NB7ZgSFQNcg8cI9YbZ+5gDymAdW2O94pLJFK+o/x7D2GenqVHsNDmdLpQ3uTlGxxdhkHrh0zgXpT
cE4HrOF5k5MfXmK7twTkT/kxRJSQTluq2xkpPKa6rdk8SZ8lQ5YtQga8wnUQEn5NCH3iPdQ2Kumc
IUgWJ6emexi6XVKEv8KpytfF5CokI6W3ihMb2zS34aZyNi2jlDEeJ5K0/DuzcU8IDXil5jsnRdJG
ZEAeOA+I4dG2FcSkVj54Ha+8jg4y4RF1DNN3IMjoyKZ44XBFiOC7GrOURu5Q55XcTwixImOMcGSS
u4jUKp2qjloH7Rx+0Ghl1J5BghpqSrROY0/SmVZgVrieuxu4Cje9Ux0prIdjPqD59MtxXlmlhWGa
Q6nOScUpwan7ztEsoM4XQ29jpLgvg+q9cwLUSBNW9JgpqqyfR7bKN7SgbD0Ca+0S7XfriHRnO8Nz
o3KIm5wibZ6d88ILuc8ob+OE7Jpi3HfEzdYsG5nU+4z7sH+FVnQe54x4RjvNNrZZH3KTHAEar3Xv
ckNuDXobVAYg9sz+wweXxy7t0AjWngK/LT9GwdCRVVSZKABxgmyF5rNxnK3V2+w84/zcJpysYd+9
s6QgCEXCn9S8zbHwECYUALpmUX2wYKWs0Olp7DyYUM5tmCEfH7mpp7gOdwLd74ik9DbqyFydOdtS
VOvRArhH0953JSfjbS+rl9i3fpt9+CV8AUxAwU3F7MKFb6AdctzL7C7WfWMmJFvL7Ji0QX6M69pc
Dx5XqXieSdEZSyKB2t/QUNPbOqzm++E/2Tuz3ciVNrs+ERsMBhkkbzOTOSklVWqWbgiNnKfgzKf3
YqOBtmHAsO999Z//VJ0qKUVGfMPea/vAl/hOcK0NrjjU5HbtXTgQ/HzHwHbxD6M5no56wp5JU8K8
GGvEHq0omVg1NjcvpM8tGlvtW4Y7UnKGakCH9/acH2tNNqobFtQzrBRIVERwWEG/xsKV3DTSesoH
BpuS73WnqyYwm2G8JOJB4WV7rla7caYmML1LS1hxKvTeKeaMyT+MJRdSKXEga0hOOUNQT5dVJvpF
Umm4kVL9hm1/k3ttewZXCTCnkB6POggUhaAFwDXaWIdyYAPMhmcomq8Ve7tdJOMUHGwy7cwRKciY
AWS0QjTc7RgkvDbCzfJLnYQjWM7sJxr9bOew2vHE0qG/8ppjn3mnxsJ+7Ah4IiaTOQ9eXuT79EuC
Ri+LnpeBaYKEpFGMBcsl36d5tABte2z1ATF1GMWjjixOlilpHKP+I7Slc1gs4TvOrIWuigMIaieZ
gAUH7sAymvk8yPQD8+Z22xcp0Oux/OyH6uwucPdcrlN+9mz4m6G+pa78I1BDhEgMBy9hpdljVKrl
7zCk8aeN0tALfQLEgPkz8W3v05AGtcGdtXenyrmMWTIT1pP8cqbO9/w0Sloff9+QN9uj4NCzcs9a
t//1T7Xn9SchEHO0XsKPH4VPF5bD44zvA/IYLpa0Ci8D6z64nMaMmq38JyVeCJBbUA/XuQpot+HF
KfXej2sCTquI5PQ2Gx7T/J8qPBywNsyBSVZfGIycR5f0IhNLpI8UWans26i86iVC7x1Z+j7m2TwP
E9qViE3jQ1Jp3CVFZN5n5KiAlAS7W/sOmwYCj47eDPJ1Hd3CHkkJyjO/o6WA34Ljt6usgjwi0hqK
OPVv5iXuQCDY4MxieatENj7QcZ1n7K8nw2qWvV9i/vYhzadR82wkfX31rN/FXYwrfzRWD84MgPUj
S+SQzkZJ1KZZ+RDHr6NVK0xG8Xfp5/6744gX2U3Tb2PBsxmWFyXT0wyxVCkEg4MPkNwhqqIkpsGU
1k0S+0ASbIQ5uBwVl0OVGFTph8bMP+K6+KXWwZJTfLRF/lLbyZnXe1+1wHMtHBaZL6649w6dJmmq
zW+zgSCimCwQqeFCl0bg1uhY7bOHogOn++o+IROvKaJ94dbUB4434wFpm41VOcdK8wcgHnK6c0TH
gFFnLg9gjb/RiZL3Uz/4afsrFsL+zJUTBTtzVxf4pKcIYSqZLekG+AvgH7mQtNFScvYMr+cLzFe2
FhwpiIs99AP+UX00o7fPq+TP8KsPb5LYoW6TZdfkw48PnVDX+o2LI7BL5xTZ7qnR+WM+HYc5/JhD
TIuCYZIomDvAJeJPtaKncJnuDWSq8ZLDl0cuDRDoyWC8sJ1WL8MqbhvEfFtMxRc4iYNFvFFSQdel
z1UYT24ZRgVhGZ5Nx3xt2kNupH/ak3fIHLcSGqVRklrFJN9MCas0IJeIMHrgNDkaaf6BzxVTYovT
I2Im4uv4b1x5xFyq8F7Dp/V/JaEPfRc95PnVrpIvhaCHMLHuFg8IPsdmFTTzjpMfpe5CN7+0Tku1
dFicjZzmfUHviccUlfFXjfYAi69+Qx3sCf08muWl690nBjGPvoFrXqyhlv6t59yztQfxmjrkeuno
L/TommFbYvU85Kok4WJZXhwUk9sy4emp8o+86o4WASYiRqWTYfYKIh1/WYtzSloa4SjMoN+OO9ax
dwLQF+plFysrhGwdF6cCPePON59hBCybBZN5u6wm6CKvt7ocngwThSRCCQCRybrOYg8UTXMWSKSK
26RpUHNBKmPrwoOVPy49miMzeYwTF6twvGs0i3ow3/aYEESR5l8yJ2Cc79T1YbIm+lEX+m3M9dGI
/B8xq/eCH/42K2G5uTYdO4NOy3ua8CgMfFR9w9vhVSA0K0Z71fAlYuNmKJCqiQHu+n6xeOaAFCtC
k9TIRKotigsjgm+/4lua6/hrHB24XfOfy+8YRj6bEgwhlKRTheh+/WcP2wVgtC3YMaJVmvlcanU1
if6Co7hCU3A7JI5ztAvS1eGE77x2vF2wqSQguLuaShEMDTadwPGzoFX9bdnLa+iou66Egtx7Ow06
LzHxqKGoOpVWhGHdxVuXXTMPFGKnAjZmkvfZY0cKFHHr8YWWNuE4kr95LEvYTXzV4Wr5qWsipfLo
KUXYWI2sxlgwVoVzShM2TY2Ij3GJ2sZlHuwXZOaUPKk5p6QcEVlkr11XPIZ2zrh7ul908xaZPGWl
UaBnlldS3yhmu3XWD1Gzj/hwWPCC+kX6T4LWQBa6uw7f1XHG7u+xbJsmvr56UqdM0YNV9Rlp+RdO
cEy3BqvMmv8mqUW+HWzAWxg6Fz52aA/N7O1ZhV2kGNmiov3HOHzXkfICyq1DTpgf5xj5roMOXdfd
29xmf8oYokDK8gWbwj3ztAN6Ns86jyL7s9x+NxrDbcMH38b5n+xKiWcD2kCYnjrNl0xk3CU2nGNj
apJH/V/8rKwAmvKf68Vf7VdRmWw2DBpG/4zV+yuavLtE5oHdLS+AMDFdwiCx3s3U3VdcDp1vnCPD
Pzd9+YE85yo9QuuZ1DUOz+mssq+25XSV8XB7U3UcAmMizzmm7FoYQYppezPiRmLcsDXs/DIM6q4P
y0dt2Vfuw0c/8k4w1PeINXdQt/+0WX0iat5onulpYc2Sds1bSPjnAcDl1x+QMtmx0w1t4zxn6Ol5
mHMTSyjQRIwyrXX1bAXhte7JzkCGjTj1VZT+qahoOZCsVaA6iSdBx/CTs/Af4JhMnnPKw+hGz/Vb
uowvtnbvJgJR2hCT9uS5tCmy+ifpJFUyvrgMFBpsLOuH0TEIJSeRrzVmH5AS8cgzHWgQyEtbPto9
WZUkuecVr3iJf78yvoeOp3ee8otsEAzg82vc5LZLi3MyIL11kgQgwnsh6VdYm78M8bfqdbZ3Ww5j
OaqnsBhvQtGeMCGwgl19KUaDDEFyrzliuBhP82zfVWP1OMQKBQhKgkQdPiOdkv9rHxtGEdDdCRTJ
ibBSRLARVWtFX/MiwD1xXU7OAHt73NZ4C2qpTnXkPSWAGtbrG+bGrZ04x7G0rpzx1AMeJ6YxnAr8
+E5U/RMFg1uTPyqJyn9zLA+z10G6JWDI1pzzUzS/Ug7zTioc9n37NjXyB0c967SGp7fB5F26D4m1
/BuMOWc46REHhxa77NDIRrtw4gkoG+foGHyhZGtzUNtJEiB4x/XEfIdJFg2WCNa0RCPCzTsMGam1
6klhmiPlNHQpnsgcgAKJhQ7wlD21xbElDdOpwvYfCR5J1JI4WNcj7lqAIT2Z963PVGfg3YQMQq4h
KBwMXiL7/f87Zj3/3+6Yxf9px/z4q7+Sz/91v8x/8F/7Zfkf6wbZ94UjlABv4P1PC2YPTsv6K65L
kIVt//eGWf2H8IVl+5TetrBYT//3htn6D0uyrPU95Ut++f9twyxRZP9vG2ZhepYnEF6YxPU666//
Txvmnkd3qdntoGciwBYMiN0DdEH/faO9Cp4pa9DehSVsoXrf1TiLNfGJTlEecEkvOwt67d5Y2KQU
VrlD8Y8BsNY/0UxmgZmA6yB/jC00huylojyOE/XqgTEivCEqES2K+2zEs8BQDD2FFfgXD84plDRk
JLizu4iG35cZpUu+JrrjZiciASBhfiyLkPjqbjG2Lc5kPIho1LMP7Bfk7S0Us8qbtuhKflethmMO
fUBE9LFw9Ui9BzGVUApy3LBKOot5MPPpLpyw3msx/4w9tWpTDwwlTP2AIAXJT4cxwgot6EKTx2mS
geIwl0BFNjyfsa65EkpO1tA6edx/SkHVZiQv2Ei7N7aSLKaOhsaigG6A3bgLDC4rQ/RfoYw5MmBO
obcLjHg68vwE2eIfktbwA6cQIEPKXwiO9wgUXezg0FYWpZMAX84HaaBFkAACI62K8La+Jry2HCUF
mx1dWlAQAK7Gnq2ekQTh0vwCUjAOwu/h+Qz5gW2PakfyHNJXn1zhRNy1MGv8mcAAfiOMi+wzNLDx
Iaz8YGJTbIieXS+k/LwwhmaZaP0VQ0j5WwBv7zpQ83Z4B3NQkBNFWqnSNTQZ+TEyi3S8nuoJChWY
Mxs+Btjc2q8p4zP8wAOMWXrZZgYlpS8xkMEtmi7YRD5mWRsapHa1vVVdGO2SoQqsIvwkuLvpyseu
p0mAxMkHTlb7dgpv+xFVZL4mKs23NSsjYR7zIX7pB5sizUlPEnSlTRgQKWGU5wx1gtbAIMOfMMfg
RuowOyUhvbo13gHfKUjQoFzPU9qH5T1NByLqBO3IUIq7MflrE3VBOPRhkLiAu+4IwS/gUcYExs2G
c5JchJxV+4ncLgg0CHog9nDBNC01p3RuQ4OQlYFmNdwhBufj66EVuY36NKrlZbZ9Zzu13FwpdHAK
mzuCTS+qjK6l4925wntzKGtp8Yv7pLCxJ9qPsdbEMUoonS62vqYc/koBGQLbhQcOm66Ib9ku+gdt
Ap0Uw0GL7k5J91EL99RZf5CbvlQ235e58xxN4aUe2nsskErNB5zoECic+FXF43Wezk5P2LHTPrii
/tZReIgYO+MwubXrZE8Csz02AR/ezVw2D3ASTv1wKUL0k8UCJzYstbVj1njLxucpUhSoYd9sY9K+
iZSy3hodPfCj3lrvLp56a53b5t6qxuqMb+klb1DmgB5gAWhvergQG3MIP0BljhsDbuKWXVDJpLVr
mfn1FQ7tZvzE3XHq5p6MbHGSuljN5ZtO6U+DbbJjD+8MvfBk0zNhLQA8qf7VRDiguyM8NyIHoTsr
0FUbafYEnBtXPZIs7mbujWVmLyAktnrNpI1zjIxWDBijsqb3olFoIKn9cqu3cVNlX0emgBSebfeW
pPkr4BP6UywBCgZuNdiPSY6Jru0ZayWI2zfjVaPw3mD1jXeTb520g5264DGEUD+9Mke/G0wcf70Z
vZDDh4oykV+sQZAIsvLo4uwJ2naHHSX9WWKAp+l3X9Qnw7aR1mV37oBYxnQ8Uuf1DnkkvzGOH/qF
FFHoc0fc+RmENHFjdS7wtfI1GVGpTNN4D+6r3XUC6XWtKL8cl4y+Bb2o27LFKz0WHuKQEopGMxjd
JoSxIpq4GU2+qdwB4xl2kkS+7OoriId9/yM1eMdoYCiWzWQwVQVPQQ3Zwmhmpi+mcRP5qRUgU3nB
sfSVqFiz4SaYwWRmQetwnTzQWvzL3LfeWp/K25KvM9oR7F3RrYl9GFGAc3GN+tCvX4NHQhjThrux
I0Zl7sR18JobJ0LuzYkqUcLkD41rbhUZp8AHPkSazRzHhEyKcKty0kQnpqn4zDXV6je5AAXTX1hy
9Ky4BJbXoUZoQyMDGCuDLtGmzeu8kB44tWxT6PqixHpubONDL9izbvEJ/4SRurUzGRgMh2DRntym
R6VTqs+koIYOW2DosBYqjxYqJ4KLmSeCjWSbVAnarPlztGexs2P7mnAwW5NhbFibcujg8iQByX+N
M+b/E1nYO4ngoo1uatd7cmZm/lVa/mRxDG6movVgH3AZCaXa2OSyZA0arWjtHEPJYKYvuXA94poX
c7Q2Q0pe7eK/DZ38K9hYtaymtmVoQuwschCY16afyTpQ8mVw5vsubCmJHUYyyi2vYWq8DKqbN8rv
3WCMPNJScEl3iXVYFigAnePmAZS/96ZD6t4qr9tV0Q/ANURNLBosAGb9XF55e0kOUCVOM+42CU8t
d3DGZD2Vt+CAsIrp2WX3Z0FVibFLcnwbCs8C66TcGwFG9qeUR35viOlfujbjZgejW2O/dIfmjH9s
3npp85a0NawH3/2wRPMohvwZBuVx8aeS/DzLQ/HJ3JBpTJ+y1TQlRz3yPNqR/FAAQN7YSaOCvknR
bkTejSlGovPkgsA1ATaasLCB/W0ydrPiXc8euYbFFK78AjtiOu0vF4SiYCda9PM2mXeT2M8DNvh6
RLATe9vCUndDYTSbbLL+3HZijVK/TnSUVsTWJszVBefjQ2kgRbWSbxDApEa05n5KF7GPukIGvhF+
mQb7EP5of+dQGbjslI4IYVMuUIAGGeNZTzciKDoT0rR+aBEXb5e5h82TDjdmhe0q9sVnNfloXOZj
XBPn20UZrpd0vTFDZoUhkcS6ezWmHEkdM9htlU50ojInp6OEZBxbEqIRIewp+nYcSdV2qQp2Er35
kEaI+U35Rj20kghiEZRDfhZioObTYJ29hUUSK8PY48jlxmP7UpGzY9HTLT73uL/WmpO0bw1cqC5z
fD9naF1F3Xe5AkMICmNyMrEaDb/tNvzl2j9Nngh69PIA2HOiCdlhNwu4JSjesYqO9mQmexpn7pzG
J2QkBPMptDZuUp0HVmNKHA+kOJsFGUEdh5jHxa0HVBLxAGV3/oqZjxo5vR9/GxPvUx3WBwqC4cQO
6QHp/N6TboW3AENutEQ7asgbDYhy1zBa32S5fsQsDkQt1+9sCt08/suihAkRerao+I5iB5PpGqE0
wYDg4TLyHBS8E3+4mDsHV+6JiEcpUWkw1fTJJcTCeXJ+0sQHtl7/a4uYxatgeFb7gFK5CUucHxth
pjmsFNTlGRK50gBF5YQM57wCsLHE/jqU6tuPxUuc5AfQXM88+YTAOABPVF1fGy9/qgsHgV1CgGcj
9G2XF59mSRR5xSCdvEjiwfDJbcuZMytOhqcGVQ8NFI9fA444YxgyqW/txD4FPLJtbtMzzr2gLdLl
Nk7Gz9rka9Zjd+e3jTwih6p2FlDrqVkelpnBQEzKGNqzNQ/WKf7SsL4FOpjvLWe1xQgWuIM+phSG
op+ZfGfdB2w6SpesRQs1I7vXFicAeweWaFy7sNdH4KcWFr+ZjVZojpy5tpBgSN39UKIjI9TbYiMP
lgR3PWnEKfquMXXIuPN8xsAALbJlDe+BiUxYw3e6EDLci5PSP3OYeTtzpgDoiO1TMzM5XbsF6Rd4
T9qBxUJXI+SMKqRuJXvwrTna2NhABu5mH50vO1fuEDycVqoxq0Tvac1IF0AAKg+Dg6Mdl+jYYnrq
KLSJegyfQur4fSFag5iR5MbJ2gJlkUcIc1lTE1YETUzkos0OwEmRrMcsJXNs7+Yp4WmKmDooUf5O
wuVMkrcTSJiNEZvfzoRqT6CJ5XB2H+hB4aMXF7NajH1fMECpq6M/in2vsEikfnHxXOI5FAZf8gFj
ekin/xOJQ2ljWIh5SZ9RTWa/qhHTOvQ2rTDA+xazE0qlditdmZ0MYiKHwJn5/0a1foOMpQBuE/HD
2lfywZEDEW7lYcH3th2K+rdz2nM2D8ZB5vN7mFj2Npekb82kDJf1YgYyGg+zdp2jKAkdSe0KRW/g
jKRNMEA8jihwt3UKCtoPza1v0B2K1LyrXAfr0AiwoSwfUe58gO3g0MvxX2Jde5xb8bSw6sCsOyN7
Bgch3TdzlAkXmZ4DVgmHwRLx2WrB2OoMPuJS3UUxMrn0IQO3/sig8qrsrD27JknJUVFvxxFNsC5n
H90A8Et8O8gNOBqm7qf17QB+PfDETsPzRe49ccfuanT1JJax9SdjA4VxThh8i6IorDzv4roM5nmk
FXLK6R2AMviAmTDqAnYIK3K6DxEaOHA52ym+caPk/bGJI31cYmisqhI3mHIQjCG6O4+efQ+a7zGc
UIi6FSQVa34kyCI/dKnk5WbOCnOlusH1V23sJkFzPDWf/Sqp6wbjgTFEiryJ/nVpyhvhpJcm9mn1
wj/fct1zNY8vsZeDHiK6YWO6PJjjQOqb8InNs0cN6srmz0UVwJbK40w2WvdEHEdgoZICX1udyYq0
YIfpint7hzodfJlDasOYADRHVIZAnvEzoewwMR0HXF77HPsfyOlRo5NuE7Dx7liD9s4cNObINptX
bTt0LNsmfCHNSoaobNQPNiLKGVoD/LA9Nb69awT2pcQ7iEJiSTFyA5s7Kvi4H29hADC08+jjlczP
msQTIsgm4uYMk/m9vPXKnqhFTpfMaZ/KQvhbU6sa5VP1N/cocAEHpluyf/Z2gpqhd9AxmUIeK67l
rfAHFTSx8RLBRkmQ6OIkq0kIw7vbYRjc9M3N6CHu63PyKJENR0x5kc4Imh962p49NEdS6M4/5QLW
tYaLJJFt7fIhaQk21yw/iYnZtl497EnGeitcOktPWHNQuYJBwvCcG920a4qcyrOIAjdO0RPxdbmC
nsmxUDrRUm8dJaztviIvZ0cba0BqU2+atBwMjzuwMFzpsZakfq15DXwy5oLrPB9TuCnMVlkvuMeE
kQHmW7TQBIMZHUWnPZXXKRO/Y49cgbRcttzJPgsZqaJXx9MQSUKPSN9rQ0kk2nHQ7lsx1X9mw+tR
wE8Maqvb2chRW6ZJe+IHBfID9Y6iGGG8A07nRZHupYawwNVKzKHnVHdpPeXHasDkmddWta0NdPJ5
/ElZVpXhBMtg5ZnW4XfK0rTOx2cc9NTYudXuEFn+s1nl/OdQogN0ljdJGTTsuGl1jGPZ149TL4Fq
lEGBlAu7Qhzki0IRnoNtHgkH2oAKYdrMD0LV1pnY8yum3193ubhmdeSotbFBA7l3BnY1RM3cDL3W
G4Zcfo0uNh89xgMuO8uufZEJse4yJwFekdPkZ79xPBq0HQatrukeqzZmSBEvYiOBtpreZQjTaVu/
dj6sgSrynyF5fM+CFIuF9x+XOTq9uP1ogW6DbGX7wg7SYAhjVoBYDXh2jGUMuClIhdSINGu6cvfy
yovwtQfBb2rxbaIB9fB4wsEyfwCzYAgweCgo4jnTxkMjeKd1n4HWrI4q5vhip4GWCl2abfBfuY7D
VZByVvVV+d77zmEonGxXlJqc+SX88GEUjsp68FjcSmDOMrt2i/1KkY7LJdI/Y6qfRT63bCCS5xa7
oGSpy5DzNwF26VITbjKZ0sI0j3Gv7gsz/ess82uEIeqsf3MSl9/WHB/LMt9LxBgby4pQDGbjjewc
qPkWlZL5RJzRQ59ELNIp5dMyPOK73NYVyM7UAW7uNjbxO+2jJ9NXU3u4X9bfNxfll7bFm8n5Dt/U
gxciOdF6Fg1pHx2nkSKG8KLVGGdjcKfhqjB9bvIcOYBMa9Ru9olxJ9FEnc9WDCAghp9uq1Meh2km
0dze1XFvXeCv9aHcLQnHfBhxsZJsUKYQcrvR77k6d0PVvDRJd6iWrgkWXFG7hAee2hA2abS8J7NH
tzA4KOZfm7BdbST/KQW6ZlYWbl2z3zdLg7gl+jI79VE78n4EWle3PZFM1diCbau3yJ9ytIB1xRbE
WgesCGfab7OEcFcNkUVAYvad0FrMkfcI/+MRrqu7HQb6XcNLdqHJVG7qAWxb5PKZ5uLdeGnghdY3
RpuPJuMexZyIKC6kg8/7hAx7hmvlHFPGOdHZQmyCHOarVYwOJ6vuArupGQ7AGmDCEuFVx0TKBnjg
0yUpDW53dNdWQAzwwo9w/3yYpOuvO4b5FYZ6T+b7U90h3zfLg9eAW+in1THVO6Q4py1D+GVHFZRQ
c9t/Iz8Hh7veHzs+awt8cl08x639XHTawYoBaLFO2jeDwf7K9mYfOVbv2kvf3flz6ca33gl67Gc7
k03+JklihtdMoMdYPVVmakKfFefJUEwErY55WcTVaRNtm4GVlpXmLY/9vxzfSdMO54hxRbiAeRxi
fhgzgjRrkl8NXJitJTiCB+s4ikXuqKqmNQ5h50f9MRwbmtOOZa2jy2teTm82at3c5CjoPexowu9O
ruyAs5bz2WHPu0j4no4/kpQWEm1gR/vV7LuVqYTlT608G4hVIrO+73R3K4peEgOH6s9JgpLrfQuc
fTtkROES7o5EKbl43Fl71cc/s5+8YC1g5w2VBmkqjhxa+PgEc5hMnRppqWhvjH6QhzD3GCOT8Ek4
mj4YBi9cN9n/SMzB/UHBYayDi3pgW9B0yLVzdUWw1J1FKINxhQJ6uWC1jc4lnRga1crCCaWzFeZp
foDAeXarHnO9bgNeEY54K6PPRvvFVC65z3VHhZfdmmQPYcDzEHdmE1Rloi4A1zwVsPFp58KrOfDj
X8L+bp5glVUL+5P2VSHinzLmLBY6mC2fOW8Aq9MG3mGFio1yqSQwmBqKbuFg4hLZ2+nOng3j6LUG
HNISeh3Y/zAh940Hasdee9nmYsbaJUCQlj2Gr8xodklP8JHDHdy6mGLhUiAcKCEEpPFrjvcrD+3P
3MdPbHNg4bNL3zuRfUYSccK0GM+dwz6kll23DT1X8rWDkBZxGvRT+V4V5nVqIQ8rhaC6b1EYl9Ba
ODlfGFc0nt2DHXfWjCQCMrIYIY9rDvBZu/TQVwnVqZM8lrX9Nee2v3UQ/yEM6EfmOwaH0oKnX2kn
3wFnWM3MvxBECN1pgfpaBb2iF7tby5rLYzqhvakHSue2mZiCxNVuRru2L8WgNpUzFfshal5MTaR1
1vLZh2Gz3CjjJ2ki4KCEZo0dUwArBU3rjWoHkeFf53dfK2C/YakV58wP57hERFzAsa57VQSDOb/O
mdL7vGs3sTMiQ80hiUQAkHKkR1tH1GerKKxd1rwnSX+bjciPwrDwqMqJvGa2s2POam4HVf2ExqfO
/sGQXlNSKhv9pkjlc+4S1QZai4WSjahGJfjUvYWgQjKeGIH5S/hDbNgdsqPhhNe8a5qcEmhi0u3T
WkktUW/Gl5IpPe0lEHPLiLDZEK8mlBQbp28mzg/xUbAWZLfN8QlNadvX2VNq+P9IfXoeR0VKgLnu
2MjPYDazJQyHXA2isBC5HrIE5gfnyjR3oDhBuFt9h7CkpiJs0u/QiTdm+A6A7s3U8bN0fIZhWv5N
YfclgEnyLFU7WUEwjSNOfNPjnonx027Nxr/YimCRaR5ebUpdSgf7OjZ8U8b6eCOJRS+Ix6QxaK4U
8CAsYIxK0s491Y1G2M+M0PbVtG3yZC9QrnuSTVY4I19pViaoVbdBEZ/LiUK8FTQQxDYpZLrnMhHR
LtJQudARny3D2Mc9TNJBf/v1/O5NMBuN2kUTnjKNBQl/8GzyECpnPA0VwTOWW9xxNP9ZdWagmPmY
Swp09GNcKj2ua4RzdefsuKTIWonaz6Ue6C2K/ilr4t9sAY6Xle++W5AbRFZzUNtMVyYMCbipwkvW
X+d+fK+bIj7OenZxka26ggisfCzEWeGcLADBxfZwk47uhfDRj4wEIdoWspoa1RkHh0wTkFDJOXF5
C4ULb1cYBZHJFBeVPWQ79LBCdpe+cB9jEh44tFHMlARWIZSjKm/IX8HNlJFwUc9EpE7zu3bxbs3A
JVhu+ty3lnVjh+NTtsT4gxNU/Am6h7rmpdOKJY5TeF+pzd6jHc1XbsQxyNQaF1BimKlRsC2LfVyM
9HOFsuzDvoDdwWTbWgQDndbDk2ZG+Ghlg9lt1nfuHH/3La1wNfC3DI5/dVU1beyMPGMDf17fRMaB
LhlN3nhfh/6lLlcxFZ0w0wprZjxuPfgZ64wJ7ByaDKBV7bciIk33/j8U3wx5qgy6PySBLDoM0a1h
ziV5wUoHcT7cTot6iRpDEDLKvdn6ZrBEIIFdh9jbUPJkORS2UA7CoM9IF7AUgduI73fC8j5CK3tt
IAauVK+XNDaPCuHA1kuwsFBpvK8QWLTFdwT/gGHtuN9cRtg5GqPdzPVLR9acnSW+791CnbkbD2VM
F9YXKOiYWQ2WyYTdLEiQK9dxJ+QQqYlkytIbL2/J6fPwyBGhBtHbW3gRmvyn8LyPHg9EyejQilhi
L/KCwhl7TwYrPc2HD2Tv7cCUrrOrX8Snm2aKGCzjfZVX11UjT9KgL/Spm66f+yANpwciab4Ik2QR
v/h737W/41KeYs+5tf09QYBQjgxBdQq3bsNFmbVvqbZ5l9z8WZZMsmBrph+Rzin5TafZT72d7800
uldoZyw7NO6mLAkmysSgXmde1jQXgcK1gYWvPiWJPz80wj/EKAoJFaz3Spjljenau6Lj9fWIPm8s
GLl2dq3C0r0iUQaZua9M5+Is84MLGutAv5pjaHAc68vhwN+nMTOuaK758GY66dagbhlVmu/7rvtJ
/JK3xxm984zTBRyhCwwLq8TcThc7IS1rgFF3joeogy1SQUpb7iKz9+kHB5IxQof55ARL/Gy30ZdX
IjUtXON99MhBB2gBwKJtdpmbfig2gI2S22Qy4gA2LnuaNVEvgQxFvciFjsHgrLr2EpWld1mxaoMz
dgdahxNSCLJ0+GHt8hFMEjqwCFNRaalngVrch6L6UBuKoEDY4dUj0itESTWrRT1hbMYkt+mjCEht
dztERGRx84o6iHLMroODIS/Vst6NaX/MoxlGVOjIYzmZWEUqprF97xo31WRdswTcj9/nEzs8DA58
W/juyJPcxRMF/ShQdJXWbVKP5r9h7B3OTqhQo+qfafMXzoCLRB3K4IrTfKmdg4lHHowAgw4+knbx
rL3FZmvXy/IzN+x2XwCCDe0EQ6GKg0i+AL/Bbar7G9cYYWBiQUhGrjOP1N0dDHJYfOkLIGy1jXra
IuTPALlzdyQ1FzKf8sYLF/wm71aBSD8TQwNt6zbrkg9lOQ4rbiIVBk0yuU9geoFIMTMpdBwnO6D5
P2k4upvFG9NzlOIQdyw0Obl6TUy9j1wJmjp2T0PesfgoMLR49uzvll4wg3Dmg4yQj7u53E60Mwcf
c/tmHYhFEdSvZjjAh6KdssGSszFbABcd+oQKtRPFs/CJkpmBre38jmgxq9A5Kg1+CGJC/GM1EzYU
3b+Bo92VsQk81/sf7J3HcuTYmYVfZV4ACnizTe8dmZkkNwiyyIL35gJ4+vlutWKkXszEzH4WaknF
YjOZCVz85pzvFNDQ4+ThVQgldbUEkZlfOPfekEnxhHRZCNqiZJhW7SrNeikbPgpjqn47up7NSRHb
CFV8tvm4yScAzaOHGCQoxh+Lf+fCp9VeaIpc9Dpqifw/fSCgxweCoV6vGLnblXo26+qRUP8CZXI2
SjdBaxvcgx5xORKx7SC34zdqGL+tMrfe1DXO1CrrQCsRF8sQlcdZ7zxylxNX8bHZqQghexmKJwBN
J81hSOoUGbeXbv1217SDQQXixy+Zox1Um4yr1Ptxx2zc9h6WBdK53qKUhD5bmVsRaaC4TfuMtsVX
12nIsLUZxM63WxwSza7UaZsGbCTbVtjrzMF4pLrEco6wL+dVVW3jggSOQeHJCUlWn49lfu1h0gEg
JrkKPb4EsjfISol/DCVabeQcadPySNn1TfKQL1oQjg6piPWzJehgZvGsl4l2p9HmMPBMi2rKKY7Y
0z512+WgEAqkHNEt8iH6KlvvO3Gz35GFQ7KuppdCMVapNTy7bGAFzl0lU3pnNcfNQqi4hth/KdGE
QSmatjgXLNKbejaA5qUgInKfGOIiBtafXWsxak2nr5A+1S0YtExBc6lEzHMo0eqF0rKyHt1a3rRw
PnFizXUAkSxDc0KLqLtmqjlFh97IfvlVix9V64OFXYOeYwTh59pnhuZ1bnRQ/tUnSq5xVq79oAIo
VvMWyW1lF8BGBsjIMjPc+TVL9M0kktVUGeyGo5SRk8C3KwWzDUAWnpinTOXBo+cEQ3mwAyt8Rw5W
E+ag2ielEcv3aWQssRn0keXryG7fccL3mhOwohdlbRv3rG2dfIHBVcXitmhr700r/jhu5nkfM9Ak
ahgr/MJJ+k2j0pMkgRIxMnC1w2QMxAyE9WtVWO4cMnk+14fYnKENJV3Lv3WI6oJ6WAydShKA3U1H
vSgWA4Bf+AmnPjCR8NgvTqFuRC3eCpHzwNO977RONjymNxNA240NdXDwx5cu136rVImuH597g+Vv
UEXXlLiAKkLfa9R09VHSHUWvtRsOJvwdB56SPYPdAZY2Lhd67OhhhSWFazIs2eWz45ekr+8xRj83
evyN0vOHRYaKeZ4ClZoxnqlYnZAsMMwALUt9s17tlIeKEX7rFC0psEnBojYbVy0NYlxrPw6YrOWo
V1e7dBSqI9+mjxuW8QDkXchRrtIa88w3HDzPJDTT8BwMyb4ZvZz3j+4YwzrqYCaxqzRQasAoWbJ0
TNoKqUoKxw6UDjyDxABDwaIyDn7ZevxRqiP48jTHTedjWgsYRPVox3dALh7q0DXEMUXVzYKnqebp
D1GM2ZeZTTcn79Rvq+i2Tpq/NzyjrxDe6DldkR/w+QwBiSNtE1zYIxSbiK6DS9ehAW1KEnoiY2uq
7oOcxnI7KvawUqGt1cEYf1ZKeh1yGna77Bza1aZYVQPObSZ27PSnS5teck8N9uS4fCFVW+ipSwwf
bMCFPYY/QGG2kebUJykv840PPyGQo5hop4au/yQp5Um6Y7LllnZnCacpTJdExetv3gN7pNkomew0
E/dvVLpwpIX+tPqSUJ24e9US8Lo9h/fW5w4c/CY5SxQMQePBoh5rBi8TYEZGIjj7Ycl5ic7sEGpH
EXSfGgEJFbteKLRrFbB0noUNCbZKyz1HwFzWdcrOb8Bq2QJHeMmedjsvagOCSJ9fUtsuFoybxv0U
MbFT9OSzcXoeXqb/HWEv7fSKQGgmn8VmlO5TTfpQRZB+IQGQ7lQhfaoMtFeJdK6KaZwF0suKFEFI
b2uEydWVbtcR26sj/a+RKp2wNAuj9MZW0iUbYJdtpG92lA5aHSttjaWWkcSvHIttgdW2kZ5bVhgz
xqgBFlMfXRzGXA+D7ohRF7GS3Omyxeuki7fBzptJXy9SHd4InL5Cen7J7D01mIAn6QaupC+4wCDM
Vp9zIt5E0jmMxQCJEmbiVLqKazs/Gpa4k3S3QYfIRY4BGVYWQdV/PMn13ZQe5Vq6lVtsywX25dE6
g14zSYlAbUe9eegwOlfUYBPGZ7xJGqQVvNCZdEWX0h/dSaM0LtVJOqdd6aEW0k0dYat2sVf70met
8Ghb2CFj2ES6sGMGuBa27FD6sweM2pV0bLtYt1vp4R6km5uBMBcpzBbp804riw6iJkMqV+pblSB4
6RjvgKwFlRc61y5oN6niHE2hbtFuLdXGOTYYy3m6jPtGUvuwnOfSex5hQtdt3Oi59KWjY0YfgVW9
7zZ1d02xr2eMHBUVLdCAsT3hY64wuuPrnHcVuw3fN+mjg9chWY/SGe+l4CcDBfu77ZqfCEG1bWv+
AkJbIxfF2BpjsYegxdivu+tY7z0s+PJF+na2sp3kQqzj0zAhs8LWGFGR8sDdliGE6SB8DVvv3pvu
wR4D2Do8G2B+puZvb+ygZYc3MxrvgxY+sHndM4ABA/lT4AMCMAIpOIEUrIDfvjBu2A4yRBroQAx8
YARCMAEjkFYSJWAr4dBP1PYmBFqgykeKzgsV0AwMsl38Ww3iwGWyoNQljgbCLEEgKLa+1JjgjaAR
xmxmAUqg+9/hIuThdPed5EuXPAVUgNBwDND0krUQVbSsIfgFYA63wtgACgJrKPkMf+goDcgGyuxX
A4RDC8qhAunQhxtcfvyu1LuS+MAAaEvn/1aDghjM7mXisSQPBBaSkIscsBFl+hUDkeCZ8tuWVAkB
XsIGM4FAhKUD4AkFzrLJBDuRRApyL3CPTrsBVAXU+VsJuoK0v2U1bi2AFpLw0qGQGzx4BGu7/hLW
XgmMN6XsTiZ48r4Ml4pJGo81rYehnYcuIj8AGjrHcSiJGvjIjq5EbGSzxNQuKeANLPM7GxBHgQvG
A8zRYy5PAHU4jv5V29qxwephAfKgtAbqUQL3CFS+E9iHZM1YwD8sqdQEBjK4MZPp4SmAhCgF3rmj
YpLH0bKbzI8NOJGgXKTqWw9ipJKsEQ3oiA98JARCkrQnAwcRgpnPjH4vAVXigCyZ3nGf/uRgTLqQ
hGemAsBNDN4UbsEliRkrC/iJCwSlAIYyAkUZgaNEpbfLgKUAj11PwFMI6Mmlubr1yU0pm1sBnjHy
t1XbHafSOdjgrC0iDgKd/PqBDMIA5ZxTLf3m6lBEtYNDiVmjM5kg/zJjyOp1JNfSn2pB8KzNnQ0Q
Uqbflnr4iUWNy0ezl6qFhbbWnpJGU/gtk/TpxSLaLkm1DbjTl1jTLw2wZuj5p4HNB19/EiT3dGnC
FD5GSbfxxos3VmCejKfGDSlvQLRq505vlrZOAo/f33RnfIJUv0hckPy6h1jK33UtJjG9erfOnRlc
CSq/5GN862PxaADV9gBQda97oRuZY4IEROkcaq15QY93A7x0T+GrjxIgZp6UUcb/BY9c7e5Koj7B
XJm469RAvag5AnnSKIPEPqRDdBtDXvzYn9BxnSI2WUbXrPoa+o8R3sLaO6mp+y6PERCeLDPI9uHV
Dx2B8BEEqvAmTxLPxawE/8RZuPabKC9BnTyEle0CsHHunJDme/N78hCZjPOAW4M6OBWnsbg0Gqa/
bOk2Fyu/08QcBSFNNVMn0AYTkh1GDvUKiO9BBU3XJvFlwKZZKePuj6gvjh5Y3i+h1p2qzn2vmZm5
ZbPVTO4pVpDhRTmn0wr64sLtxps85uRfZbf1ygbobvT9vUIakgrriHvkVgE1YnFzs9XoZqMYC/rg
gSdaRALKOidjGz3ZIF+6nnS6NHrANj6aFZ677iSZRr0zXnJD+fOLNU14MxTzrhXsf5WTfD2efD97
5pRUZbkAMZjvyKd4dCKF3PKS+uHBiD/Dsd61o3cKm+hhxMEpazij+VEWv0Fsg9goT9MUHyWdyRq6
E2SaF/kByH9/ZjRHpV/bRnBDSbRHh3YXxvCsoggcCYnybfxmjMGDfDyWg0r9Edk2nnnxIq8orXeP
g/NLUppomm9tZoKnwGqNwt7LMqrA/kbzT/OB6oiLL8L1HjOndvwB42R3U11+Vmef5NdS099U9Wfd
5WiXo8cYTc+0mK7yl5rM6EL7BoF3bYzTlZXja9x1Lyh03/88dFTnXdcFJSyL4fAh8UyR47yT7nWz
6qVldJexK77yetg5AGlqoa9Dt1/CwvOY/kmWlqpUH+HUoU0GS9OvSEWjcg9f5UvIknRDKAs073d5
R/FenbROe/a9eE27ddzHJ10jjr26Nkb/ImoT/yuGP61/YTcA2zDekNMAWKO4/Lls1P4ur97AGvAB
I19gguuayt4r2xc0PW/T1N9iRX0iqXkvLKpXJ7tUqfmOXGM9xNaKK5MHBPyy0b/rRQazqbvL56Qw
M9CzghaViVgsrtA8X7s2ulnBD2HxO9MIHqZC1oaKvYhvY/H55/GaJ8Frp7YEWmZHrYBCFgXroUq+
TCP5qJ/uVF/9FUF49zr7Pfr9mUL3RQKAQr85RYKfbnV3locnKe5jsdWUI/Js0FFu/6Lq8Rsg0Yti
2od6PHceYK56uNHuklWwDYc/ZYh8WX8+Rg81aIMlyUBZhrKWn88XPP/x53Xa+k7pX4NJ/Q6r4MYA
gTrvQ/4Wdpu/cQJfTXvnuYQ4CM6yAGe0mbzpofrMuCgI1kPt3d3bzscwQo4FkhnSH5rmbjr6uebc
quSCMYF0P7jqPgtXCNw3bs13AGqZGTaqkXyl8mWnuJtBeJcPL12XXdaS7NOvtiRVLgswyAcXm46K
5VHwkGExHSdoYBAGNuSrBq0Z2YO8W9S3zTorpqPjATFQ1GMFccHygg1U/nVMTerQscdWd0gc5RVh
xTZzIFd70cHSgF1gxY6w7lciucone+1lG/gOv8KunBcE+Qg7eGgKoilFM8++Vc+DMjsajnSytMVF
5G8i1r47+N+IojgWy9fBzL+senhkhvPTiP6cpedB8UjvCiGlgOg2+9dY57SF8l8a7tostJnH0kIL
boSLz+zcIB3PIXk+fetk6G81bEdX7CKUlRk8PgTn+M80j9xLdeEMjLw62B+Ii9CxrP3WPPQZ34DU
ySF2o7L0+WJEXhn5I2cD4dZed5jS/GLAU4QQd3Bi7RgU7WGMt7XTrdFnn1UWeQOxFxceEtGJAeom
9TuSnm0ClPply6C6VfcR4Ds/JPZbfJexNAr2t9R6ctdH5yqCnIipCW2KawcHM6j2bdAjhIbjp1Zr
VR+3IWIZlbEkcE8UWQ941AdRZHMmdScp/yOwkN28/6r5LJB1AlqBpTLLrasfdqiUl9ZCBJQwaD1V
tdhVERhF9Bbkh82LZFjJ91lWlMgSVS84oGvfFRIx23scB+PO6pNTQM3hWl+x19zsLrp18XjFbIDk
tVx7Fmcai/C+PKcEyLiIEPGHscyZUHWGvJKAVQI6iblpIyTqfwVcRXrMidT196LtXwwFWWQMqM5r
pKCZ5BADrFnKccOPS96yUcn4MPBxKdG6HMZjHwI+NVGInZ33KHBQT5f7itHWYHs/ZkNMCLMJ29LW
5Cgh5DHnnvftHGThGsQBC2h3rXOc9epP3LgHqa5snXXsHXULaY4dbtshIWEX8w/70oI/87gT9aZY
KvJV8udVl0F2zWB8Az4hRrXvrx1pia0zbNgEzzUAo/LFBPhEEv1OWjCqIRehJttXen0nYzIWALBH
/W+vkl5fSb93NMJTnMhGUvJNqE3HnuGt37hbTFLDOAejutQdGJMjlqCEyYwfNgsgiIvmXMb90o3G
Re2PC5MVje/LG5egz4HIPMuvSYjGoNNvi0w9YxDbTSLbGlW4bsZqoVkjnLh022oFcMkVFJMZCtNl
UunsFZEdkgU/xatax5dj4FTK50L9dunBLW6gnl/Jb3lyfxtIXFEKcJ0idQVu6Y6gdY7yHeB/yXpZ
fgpZYDL8rxftOC1Y6d2w7j8UUk8cTz160FOK5aB6u2iyVkwVIgai0a0HYacY+Zqu/z0PZasWXrPE
fI/9W4yUqSf63YHnOpx9Z7ig7H/3GZjTZZW9is5m5ah7i1uf/Mxj3QyvaMkOcJIvPeqCEmpqUj7T
Kt3GcbOWVwGcgiPnTYxF6JewGdVYOrocc7wikGdJTcsjN6O2tI6MEDecrUfJmRQesYQcz2gwg9Ff
BoOzrRMG9kJZCb9e11yFYX1zSQab0eUewTk+TAFJtIlOjpuA3Bt+wX9nsTzugM0z5ZqbhsOKOaND
txY11haNdtXrkw0ODzy358oXLyxMLlqicASqR6sUiFTNORrcGWF0CwPHjixNq4ABx7TCbXwUlrWS
X+aJDobW3TodjzXsL5nDaQrJZ8SBMQoTByGNAv8/ykCEgnx0c7HqW3NpE9BmKkc6kll8EP4yGwOm
HIT42NMaHfWyLoeVD9ufJ9AS3tUSn5R0CeEeXqbkgyjZuJB/DDBvqzj+mlvzxC695zCQknN7/JKa
ihEhI77gtXwQwre+jn1GbKYJ8dVaDV64V5j3hVcmArvRPAc9YsECCX/jnjLTAb1SnskROOsu+Te+
t47Dl5INrhGsrGCFg27ZMrBSmpvwz9NIN2iV61GZ1vZUvZdGcC157EVAt0LrgMCTCRqMcMAXuRKs
a77UlBA687lNqK5ic7RGeC77eoFzatEjDDXiekEm99of+qWR2QebxbjI4JglJNIrydZVUbAO4SHm
LfAEnmlyuoW1wLb3KGM+OAq8CIm87OboWIDHOS+s9J/RlOw6eMf6l7yo3ArCB4JogC3uAN45hO2P
HCUmlTFOt0JlOTfoMOvKjTYYqz/dodm+BLQySWq8VaW6b6NwrWgAwsOtKfJlaTHH0w8jl0pOk+ji
cLb6z8xSwBSyAarTI5ifTbVVE+Ni6TiQTWtjKJwwXb/iG7ONaDGtcewAfZNqpq2TeeuscrfybWp/
x6dUWSoktbBo8/Aa/nnL+VmNSYgtSzlmi4suplLQF/JFAnjl+PfWTBxmXCsfHX9mJAR5YalkQL3y
ax1LFEUA/x1H/lIXYImLd9JfV3bhbom3v+qmcW5UIjfC/hop3aHCc8iEjMBimw2CCd7Z5Bl3VyaU
GASWDGGxQSUzI8Rs3nYqo4RyJQ/mvus3YQQVjEM1qfZ/zmqVD91T1xnTvRwIOqP5ZReioYVxx7sx
xuDJi3wl7PBglVzBfbRWiDZrAwFBB4VS1K3MXt2nrXNK8nSX6P29ZA2XTLCgdOLLaJUx6fO41veh
b6IY9ta+hthGA7xVkX+TW6eU1ThaxUMT9VDRpu+W9GVPZExkoqe8khNgvHhszlOZHkWpXG2PWstE
SItypanDA1FEGxs8BrvrDYqxmRaUe514QMGqqm/WuVYusvDLoa+DPJCCq47dfV7mK/TTayZJC/lB
Vw7SjSjbjFa+S6/ADtdJ+hqUAK0t86wSRIUAaufU7hrOzglqzg7WwKYe1bVP9HHguwvYAPuqqs9I
u89+eiTY8BJFOaigbJcFw0uZ0PQA9B0ib1ub6Ra97CEjCjQ2+EmIbCZ8nSnSCpWPAaz5Qp/czZiz
MqXkdqdDO8JDnjB+NymqLbMyv1M9NtYojIq4rJCqwJOyLnVMhEDa+3dDV9Dtl0az2vuDG4KSKlkQ
Z3QCPpr6/0eI/G8RItA/dMgapHr8N0EV2yb9+Y/i938cP/8Wb/HP7/uLJaKY/zBU13ZV1XIs3bIN
879gInwJ4Z2nIX/RLdfUdZdQin/mVVjmP4i2ACLieobjucA+/osmwpdUE2iryzeplm2b2v8lr+Lv
KBGL4AsIIsTLwu3QLZV/699RIrXRKShu5a1D6oywni7xmgGuHIte6N/em8tfARj/nowh37vyX7kY
f36UppooZgzeCls1iO34G7VEx+rhNPwooaR70HIElrXICjzzEowF6akEfxXxGpfgjuTCR1yZL2mb
zgAhLafUItCr2kh9v1epPwmdRpiMT4K2NpUxUbckexI4L6VCJllTnG1Fuf3PL95U/57q8derB2ip
Q/ywUPba0GL+/dVPZSaGiPOFIEGSnV3iMDvqQ2By8OhCbw0aDK7leEBfG8W/zArRbeHiTWLaMkU3
ATi8TJ8Yvw6KqE8x+Ujuh9kx3vejYGvghkCkrMRz1UVt6oBBc5BaiJH9BxOH8garj+RzVbqpufUz
hnC1XaMwGPNxbrMlC4LwQ+SVNlNUHJ9OGe6FFq2c0dvHaXypRiycuQ0/UIeHFt7GzNsHvbvH+Ac+
iaG/U2LE1SoAbQn0r1IgXmjTejcaHu4qHm+U2Gy+PehiqfETUs5i+A/3DnMvjxVuYzr7EYBazQAT
YHBx1tmUL2AFzxnRMkb0nE/EejVdMGGJAQd8ChPF0Qa60HGFhGuXqMpaMYJ3m6V5HfJSAJjty8S5
+FOwhRi3ilHMegGzJZlvotmYQcJm1/dERCoSC2MGswFHfubiI/IRJTj6QTHiSxjGVy1XNl6ekskX
QkVOKeqKcz5SaRQuGz6LahjVGBbwcO3VuGxywN+N/5mgT6HmWGbA1BloQzvw9SWEyl5FcOxy/bkF
CGNnEbbxDcoNiBb4qMGwFKG5zlCok6yAhGo6xSlyJEt5xUKC/KW9THp14rlOIGeynlLS7MhCrSZC
UUv70x3CaxkUjD+xHWjb3ECipEeXMuE3akVA710EN9+rVgGrmSiMKCgirEaV/uEPJLDQpwlTO1BJ
oYkqEPuw9DxW4l0ALqEfQceJrECLO3ZagZ7BAm7nRZYgx+5oJ3pTe1K0st2wfQOlwfRlheEL/f8t
MQUTl0xax3pyaFsXmgHiS9+wBnxXXLAcL8FKp7w2PXVYuy1GgxDnJcZHHcpN064tSiZmOA0FeFz6
6ygBziNlazwPC3IvUa0qWSI3lZSHdlysar9VAFS372MT/CIej1Dv33Xpof9nXKsAbDSnJ5tJKp8A
Nmtfje92625QOgniuFS0T3IeYAO06aZ0mcs71IuIXqkqjYkU6cMzZTAOepo/29zaey365x7rjheU
p6yl+kVo7VUnIAprNeaCGHCNqi17frdAcWp/+IG3JFsPo3c32LRZLtpDKXErkn0p/Lci5J1QRUmS
erVRde+14JNuM0grhABSMHKbE5P10jDHrn0S4HVyBMa1MjXvheuTJJCduzEGVitw5PXLUUMJkpUn
K9kUJWRGNZ9bifVJoOGjDr2rG0aPQINH1lUbK4S37zZvHnzYDN/lPCPUr2j9TaYqV9/0f6cEfKAu
X7qY8zt0HePk3ix2lU5sfYIbpqxqD/4M7ioYqcT9bGVb4Tn7yTA/FcAEI8Vfo7k/tag2Q2l90s6L
yUb8qh/ijCVjW36jdJqXjn71s3qjBSrVtwPcmGgUK31W5TW17E3aJw+FfI252yZn6BpdWr64nrat
x3YdEDmHBeOoT0Th+DBHuP+mHns+8jgWqtCKscFhHdp6DTnlSUV6UnPpAFcIIsWVjutO0UMoQ6xV
WVW1TXQ3i2wB1WU9CihJQrk4on3jYP+EYoRZf07qCP1dvXG1ZpcnyaWZRnxNycVk2Gzb9VaxqeGA
jTOXak5ZFu9Bbq1R9gGwmz40ZkejX2/IvKW4DO59EbALwUdQcWKV4ZVm/Nl8pQYxSBCKa3Y17THV
OmrMZB0Y1k+O2CmHADqbCHYxmHpUpM/NyZpcRxNz1WkQ+KLta00zQdNWnuqqPPm+vS/JM+lsqLhD
6XyOunr4/2rvf13tQbKh+Pnvq72TTBKj1vv1813kf2fHaX9977/occSTGZ5hGrqtORoguL/iycgt
M23TdkgaQ8XgWA4/75/1nqn/w0AlCVjOo7azPONf9Z6p/sO1VY1K0DFt8qMc6/9S72m6K0u6f9Vh
Mp/MMzVbpQIzSUNDMfb3SqbDXNIjogZc4A3L3g6Y9gli1B0Xh4kcDtYXdBj0aPFFNd29Vdb3UXHX
xE4BBYsRzDPrsgqMd0ornbRFd+6U8MPST+Rc3S0gOL3DEkIoys4J/BPb35UDE2wchgXIR0Aomv3m
TtWBbKiWISNjXiGde8y7fKSyfrNKQhrByQM/wEivSEhL7Uk6Uu1p2TloMlIP8ptatFsZA4OJ6lXE
erJUfa0AFwEHLdBLQbht9mgHFpEWp/dMiYF1ZKSc+BgljDGWspUErhmywJJadcb2H0nx4L06o4Zm
DAtrVR5VS/9des6VjKZhlw2HqICcgHoCLVpL1cfw2rMq6j8WkrNwRDOodKRT0BWynzCBPzjvosxG
FKtePsNjjzvwBegb+ojBf49g3QNaEdLmPGH9nYkSQYEIPST8v3B1YNm0h2MUoX4GD1YNaYuLHEeU
Qgnc6qhDnHau1c05UZiRYx7O4ePNgtq9GBZRawV2SQc0fNJOR/BalxhA2TKKSs7JiMGH3D7EOdtD
w+g+bKf/VAWzPl+QcF8An0vw5WiARH2zYjPIJL9PzqnyobXew+KhEqb8I4qecKq/qig4qKGA7Z/f
MqUICRHLXyx9MVrTEdYCZVkdnPumQ3ujHHRA8Vmc/jZLay8M0qU1J2DIwNqOHunVqnSPXI5flt8/
IgcJgCVJcsoAkAcaFFF/PJilB4NPUzWbS4YIIDTNh5LnV9Gm11aQWmKN6HgQIJPyDN0LIa3GzBQo
Nd6mti4a6L3ZHRfgi+3QobMHmrWskAZxgUJOuECpHjpibWfEHr0gRJgridwwdNi4WyrBMAPzLdwX
EBwb9LpJx5ifDO5Z0wIAERRddAfxPiOnFN10/5IX0TqLtA/KOHteNjsGBhaWyBBBsPeiTezOSKVH
JJnhAQpKhLK9eNIRPbElUL6jyjTstd/gscIf1EUaFK38AFtm4/TvTYA1OrGDTyU0tpOUCse6+5Xn
2j1zSK0iB2HGbuYVVhYqSVUwGgMdF6D753RD94RyPZioefP83ITk1NmV+Ushj2vW9jkaDcB9lIzz
qCkvBZY4Iu3uf75qtQqYL6oCvaEpMIQHjcIw1t2Q7RSBH6/L1W82dbPQ9fchSYXgc8SuxAJQ6umX
cJp31e1/o2v/irj9UeuhkweVKoRTb0k1zm0UYmaSXQL8vQiGh7MlOQa72PGphnlK1u2K7hp6q80v
YXbYfoyEuw1I5Gqkvhi9cQnb8CDiaalb4mo6zdEywpVGmxIKdVcS52JJCsKjmByuYT05DKNJoFHA
Nsbdmilu40ZIgi8gP6juxlDOMxlrlvdwQUh/xWsYRAoCWHOOz2nhC+PZJyXoBn44nT2/PqXWJO/u
slWXPryn1ISgUKeUyEPQnPVBEqo8D9AB8YVEKOHhWnvsBTGf4afpSNOtPKuZTQgGSotmCVIsNA9l
uEx9fYudkJRhlbYsbXdFGiLK7NQHc14A1vx2JBAq+AJOTcewc4pTElESh5l+eXcxIvlR+lsfcKYD
hRtnTTMsM1ufJ4VMBEkg5KL+3ziTuYvt+LdZUe8kWoU+kA1sm2HTA4aCN1hT5jW84rYZfxiYMsg0
6hsRTfQzWQ+QYpqskayk+JzrLWFtPTHaYz4s7SYHOVqq62RK3DmiiGdelh8TumK6SaKdJmGtE9pj
3iKfpc87HiZeZvUOafMHQaw3q19AUuW8aNSUDfZYk+zpWVucUY2fchfhKYfVvg8sIFFD/IMYHaNT
WQIK5u8qBjeYFqmPOCamZ9JZj+I7nIvYu44V01Mk5PpysDeY/XRQejSPY6F+jeYHCZO4UdQxntOR
4/XoFVT3+BTIuOJJknYzzKBtRxyhLcDX5cpwoq3n5M/VH99M7uCvXpyp/x7daKuP0qwhEHPyxMN/
z++iOZwtrt48ssnWVhbbW0S595R/yGVZMVciFcROdPPKBqc4PRWhV/xH7Ew7JOLQ43r3C2rPrJ73
HYwXPrJX1/I1duTxu1ZdVZ4A89KL4Hw4b3GG+7jI2lnlw7AEs4aa3aDmNpkqGuRrNZZ25uHHsstD
OOkZX02XQvkZEBCBIwVpnygzs/dP5DUcDJcrprGtJfL+Q+2ze2zVTyWofnXhjnn+j1OdEXW/TfTt
3ZQshYvD0DSrD81q+VSs7Ol04tXSk31jv7fW9KjL7F3zJGg2Ja8YdOa8AsmVKOVr6affOipVVISo
mB1yehkCRdDp64PE/FVadlBqqBtBywNU9OUWvMzdQX3GWc87EjUDrrpu0zeoBQun+baHCqNooS4s
gxhVwhuhXun4SFmIBEyp2Fnnp94GqDhpPLAdD2VdqpC9UrqfDKzvMRMYeur21TaJq9fQaQ+meSqD
JgEFBky6T81jN2bU8EiZCRTGF1Zp+3Qi3sPIWnvL/Pgb7y1I7VkRpXsLwWpm6VT7jcE8xsNjqRIA
TcwB+sq6QLqg1e2S0+4MqREfBUQQ3r7ho7XVPYYSiBmvYAX4tJQQLahx7JVzMHnXANfMTMPlOev6
4eFl+k9Oizn33OxGOsmR427NUG1oyLdsrIdRaK9MFncCr7USQO+z6N3CVxZSES4Qbe0pDW2jeY+f
NKYtElD81cKubeZCCdsbZ+cO0FJbF9Vx4uIyV+P2TEIOlzCWbQezDEwzvSWD05tzpR4BYD9NNrNr
JwHIogM1o3Hai6bbNb65rbJ662nT2tUkgOjtT1GWMXBoQuZdE37KXF0VZbZKY+dQpPV3ZiB8U0uL
nJxw5efDr4ac5kot3xDcfLvotBjaYwr63TZWNe8HWmOtrM/tNIIFjSKy66yjkTXeTOIfPTv9Hcd8
4oELtQIm8XyoYuQYfu/jLdEsHGnVwUGmUnUJNSRGR6Y2PacsKn6qvLda5GymFWyeOR42Mrlrzgae
ZcFL1AUXoVrHtERS3BJDOw96pkFginLXfFfM+Ky1wW+efLOYtet80ssv39NexVieZZmYRfZWWPbr
UHD2DBZykRbwiY3kdsYh/RUXPMjpFWZJhoKE3285psNdDQOAEhiMyOebaD1BsE2h/d1G2bM3sRe2
PJiLcPpBlsPxFQfLPHQ/dGMlUlaAxU2pKXFLybz1Hay3RWfdpt7coqbM526KJcWHPezwYNfyXSyR
xGjNNo2EFCvQigeJLf5P9s5jy21lzdLvUuPGbSDg16rqQdIlXTIdlWaCJSkleG8CwNP3F5DqSke3
7+2qSY96cHgIQyZFwkT8/97fjhwAxhiUsMDANC4lcONqLuAzMfYFCU1RSODhx5AevGkJZqq4ocs/
RJBqLEpzwvwwXNkQ0AhMOZv9nYuUKRHD7Zg53aZnNOcyo6dlabrUFcDoDAUEsbAF1FwBkJ918NL2
Mc1y46a20MzogFImBXluqDqR316tazkBgM5QNYYyfcbLSLgglOhB4aKrkCu7P1aPygSAewLeDpKW
D20EHGHAmyYbaFcoADWhmmd/QVK7wKljKNUOIxFyBJNrGAXfXDjW5MVWK7PCUe8bb/nMkZbKmhZc
z42UEQrhNQmFlNBfzbn15FQxyTEKml2qSnxS3TYCnDZc8F1wchVk2xQPelQOKxpmlwGJ2q3XM7IA
Xf4yhFzLSR7kXKM4Cq0JoiWlvNU8lR+OS8p6b+drqvxqGINMgiiaGQdAtgMO1N8a6UHE1FBzk+uw
PZESYiY1xmcSNdXwtKcwszLnM3YiBkA0mCzVadJUz2mnmyTSW0s5mpZUq3pTpX2fUC/DxFvjDNuN
jSdINDU+2p4YCTgb8DtodJUUyVGZP6Sc2BMhNa43o2qyI7nrW/vNNmeuSA3nbAfEobKoaUNb0nG2
iquYuRNovTzk+eOE9zPtlLlGFZqt3nolg/qB1t1DjB/iJqbZauGuirLmvcNkvOawYtDRPkF6fiKR
62Ymi2Zl1fwumCipA3FB5WZJC97E+eiX6SqlprSZG5Qyho7yKXT4vB6GaIxiPgkLaWWv6mDSgMhO
4yY2qZ03CYYFn8zjgcRYupso3DXnZPYgGnribstYx4zFVTM1rLPMik9BnxGo1h9tQGacNg3BKtjI
46zep5Ir96DBa61M7WrGANrThp/SgsfKQR1lqKNNNPteT97JoGMbpz6xm+AaIMP6NlOqpdMZz/i1
A8aWg4wpxqXMULCvB+45kgleUHus9kQpbnzFGat1eg5611hb0xhIeR78Cx6jY9ElybGjuWHlZUTp
1ug2seVsYg40VGXkppIAe1N2DVCoIr4WzmsF82A9T/klKqxwY8VmeGmYNBUknh0R5lvOsIkYwu/y
gllKpQjhaT4Ya4xHD2PC5LdVzot6ohJK6ES7Hpv0asiSlIkWijI0hmTnFUxVQqNN7paHORHgrYwE
VwEx0mmgyBfdFHFPJvmjyOWricgO169OJFrxUocJAL7EYB6kyRVeZ25tuU/RuTcIkM1ycbYy4Ol5
eR4EZ1Tl3pGUvUd0QyD1cBJml31qTfmFn7bBlTtWW1QrwOyn+ux19YLPSbZ64GzDgTgLksqZafkz
Cp1pegj7sMG1fy5MCtWNndQfQf0AGre6ClnfJfHkn9zO/gZwYqaQGWOyuKZh8hzr3KAbMzBXQ2Wg
c9S+1XX7nFCGBfOOMcDoa7nuY046aTKd0nWMy+i/+q4Hi8SQrhcFmKHwpXVC0jUhVmFG6R/HKQbN
bl+TzHg1nfKx09Ea+cAnhzp8aOv8wyxiHC3uY46wvaODMCbtQx/4wwNBo1tBet42NMonOxTXkksv
pbDbVGdOa5JHDiWQ3Cyh7UIP/kqH30vQvA+96aHpUBS4AC42nFHr1iThh8EbQUoDQvXIIWF1ajda
ro0bcIaPRR03HCKJvkoy57bwGCY1PQgdncDzJChNGHr2OR6IrDYTcMj6KF7HiOt3aNYFY7zks5dK
81A8iAlSj6eb3zWbnKYCSCHTWDdiHL4hjZCSd5hlytpRwEkYtoPb3Jn6dHaFfYmZCNbCPHDkIVfk
QmiXb5ZbcZfPpmYrvfBL2u2zusGgKvyvoPHfhYsafLK+Tlr9Zgyw+Kyi/x5qe3wTVzyzzGfMz9DZ
QM6gepi516QUfYVk9FGpqyGh6ft2kt+kkbW3TE6Qsl7KgSu/B4I31+j4JOUz0o2TORcfA1MccvlU
YPHIiFSP38IZIbbfrockMpiuFvOmoDDAaAAQMPK9YihLfMxQG2C0AEpPHGaZwVbrL3YB4aEMGYzK
1N0q7R8RPji2aQK5t22T4kIMEoo8EQUkZVg3uqcx058AvCY3NdL5VeO5R6ji89qtoagb2ImDzi/w
DE/tukzy+jYI3KsN7XwrJAgu7yMaNhYqGxP6KmWYqUzIH2gZJrlWBDUjisU2x4dfxpQmndK19iRA
fQ7Ioz/kunVCsIywi+9/VXXTx5Bq8xH4AWjOAb9C6D/Hs/4y4g1qC8fEnJoNN7lTfw6d5vss3HsQ
R1sjmNGqpFyzWyuGA94HKr0HLQxxY/26o/ea2MykiBNmLk0PY1prdrdhVRe5X0vibsG13gQUMnEd
U3KKZfXYKIKBbaClxGdIfOCz07vvRgtcqiQFBiRIz/BPt/Zp85S2dfWYYqqEaDev547Av9Tn+jPZ
jb0DKgrBwPlwZ7/Cad58GixUaiZpmannAM0soWXg4r6BaURTarK37iC+BhPEZ/zxz3E0vg/QJLZG
ZyoWYtBsRnd8zcKk3/y/7xT8T2QVX8tqaohS6Nr/9e9qOfxWrj93n/+ysCm6uJseYORMj9+YgXa/
CzL+qxv/a6kx1N8tx6Ng/8/bAMeyLYfy9+SYv7/oZ/3f+JtLEd/3Kf4TBUPJ/rf6v24ZlDNNZBsU
4W00Bv9Z/zf/JhCJuK6HCMMyaBH8Xe9h/Xg/tnGiW7owrf9W/d+1UJX8Uf93HWEavu3xlhzvf9T/
u6HyrNyyCK/MvW8m7YoTbLO7ftKray8ehmSuP+ZcMpv2CWaqmoPp+dzAqNTuqPRxUUOI1Wbedux0
bnfwPIGStOfGq7QV/LRqGxdxu2ub+UvOEPyTa50SIhzXtBT2pD9JdWMtyrO93Gi54w7q1ivauqSx
HfU3W4dKrxFa3KKHHFCF/kJfIDsl0g/37jy98gUxvwDGDieK3YXExpg14BqZ66ESFcnd8gAhkIGb
ke7wIE7b0dQYQ3RzfuUG02nDafLvdX9yKPAwLzd8LrGzjge2TqK1wHvGn436nUViLfrRGS//UTOC
J8uIogu9FYqsiBy6rPPXSfkmhvRaOrRG/JHryezrvIis2tp1N4wTuk1JnglD4WCXq8FUyqhKqOGV
YJw1qwFXpYZenhqE+YzGDDUsI1El5NMyVEMjMDNy69QQLlSDOQSh82pSAzyTkR7x9lzxGfp5ahBI
zqGzmRkXtmUDRnagobBKBbMptyOVxgjjT8glHFCsDC4TRpn5MtxUA0+HEejESJQOBvi16lPbO2fs
ZAx6XShTcWMwasA5JLwTdzZ3n9CdHDMOH5sckcnwwQPiwoEUrHxXjGKYK8bjSs9LuIUF0fUokDpE
sgylEzWo9hhdz2qYHasBd6CG3gHZFtZAHhDYAaYujM8rxulm+yTUsL1KBwbwRvduUUNDzb0hVBS4
GWP9iTG/ydi/WNQmajowMi/I8seAWULQDkwXXAu7SoFhW00lyIVbB2pyQdIjkB3PfTPDSu7MytYB
5dEUpvY2ufIBvw90MTVVvfXLjHbIvKYlwKAb2QJyvhRZX4G8z0bm1yL3m5D9xcj/amSABXLAFFlg
gjywRSaoZecS0WCDeNBHRBghJtSoT7SIC5lG3jJZOtSIDj3EhzMiRAMxYokokRvjOsueGdDt8gem
j4cB+WLtlRs9nNcWYtZsRn/eldshO0W6tg6EShh/DoYvDdr40Op2Au1w77xGen1UCmoT1fSEkdMk
NxaQ1smMiEBGfoX+5Syb6BFXghrFknZPLGjJbMJPX+yx2KhRU5aID6WohjN4ohRxiBNOZIl4h8Bm
QZvGQ/YZIv9MkYGGyEETZKFDJlElV/sMySaR31flMbHxe4apOI5gJnS7WFfkIcyNty/NZIcDEvlp
cur4NzmC26bO30OmOkTvIzOXEvFqwc/gIGadELV66F2BkilqMa2tW4n0Va3KkcL2SGKR368MirxG
W90Kvq2mN1dO82kiiMhz7C1/9Jay5yqmD1Ub8kTayINanzPsw/jzQJoP3H9t64m3XkxbE0Gw6PEJ
0TRU/8/baptV5SFBuiocJVqKPxtkDTCj2cWMxkrWUUIVbrUaBh92I/Bioa9r8gw4m3b0R2jgUGgc
NrhuNARjMPfHVWDj3pak88TT3qRcrX7pkhBNidx3q76OJJjXPdYK36w2aWrfO4cqq279uCC5lh9j
ipiufG4Njj3EI+qPkayS6WB1xxIyY7JP0ne7ivlljWM626/qUzoYzGaY5vTStt5U48s2NxRzuenu
tdr/ZqPTntFr++i2TXtfzya8DaIdUXWbXwYU3vTADm6Rv6QovxMU4PEUbuqZ5I4Sj4iPC0XQzoOo
2ICoNl3cJvCy8uREpW/Tdzm1gHEzMppzUd5Y6M81dOgdenQLXbo713RTAfSDqDcgSC6JFHxNoiqh
PZ3xAG6Q3nHp82FbzPQpImK0nBNe+4xNnRk/OHH3pg5l9Z0DNQFode9aTH78G1sCZC62SbGtFS0t
ejJQ3pso8BOU+CmK/AJlfoNCv0KpH6HYn/Fiot+f0fGHpNBHCN44itD4z0rrj+bfRvuv4QGY8QKE
keIsfilxCEicAr22w+1/F3rBTsdHgDZ4E+LDYMCryk4b2m6rzuHyhxEFDy4s01szkVsTN3o3Trte
aGf+wySxGUBpclcL/DNzaQg3aNgxWFYkB3ozSmWsIeFMpo65VhditdwjtLO5W1PX23AgoIzBAsb5
qLQ2RZmduaFuJ3FCbrJybQpkjPkXhTWEOAdvBqDVs8CrAfPqvsG7wYz3Qo5RgKND4OxocXjgpFz7
OD5sKpEVlgx8IA5+EA1fSIo/hPbuysAvYuMbifCPmPhIKK9j8sFZ0oZUgTkb8Ju0+E7UQRXhQ+nx
o0T4UjL8KQE+FR+/isf3ZeNfGfCxpPgz0ILuBpPrdOodrDkjgdv+AlqKGFXHp0lM1cXhusmXnVUv
NQI3iW/Gxz8T4KOhA/as46txmPNiVBw8sJtYR9MvGg6cCieOhiNnvvNw50hcOilunTR4LPDuaHh4
Srw8HZ6e0Cp2Eo9PgdenneP4BsPHlmvdAQaz42+0dCbWFuvbOHzSS+8x0qe1JJmvwEk04yiacBYB
qWvwGeFf5pmL96jFg+ThRbLwJMG/xRon8Sk5lCh9fEuj/pGBWqsxl5pcbq0UMyXNfGXoYQzUR6B+
UdbiOBHVphz4STL9FujsOsGcBcZrH2rVAanEpZnlXhImnEIuNhIu1J62yolsCMvqaDIhSaOZO4/c
dBfYlWuNk7pK6CLZQ7umJr1NidFImfMKSE6I3SePkpdxdmsuRBkGFxsBb+/tW8PcxrcQF1YTbjF1
ZQ413BpMQ3v+SSVqxUxc+VLgyyEB6fD/4D3r8aANeNHk8GDiTGtwqFHKvXHgs4w0XhOoegKfToQN
zvJ9CvVEJ7E+ciiWofvKA9JHpjNdaU8FgXAUGO23HtNmi2eupESvjhzvFPgfFa469Su4uOw4NVc2
rrsJ9536MAQRHEGZrL23qafP+CRx62EHO6M9JCm3fyyUnY/m9WvzJcLjB0ucdiKmvxr3n41HzK3c
G1l2T13eXUWkPVhFdHKHrzbeQcHFIMJLGOMp1CWpqHgMw2/q+M7xHSIFuMz4EAP7HrDpTqIwG3Ap
un38mOJaTHAvRs3OwcsY4Gk08TZWeBxjvI4GnkeYADYOSDeIdhUKyBpnJDoX2gA0+bL6kJfubejX
F8eEdYnrRbO/5Um+pnFqmNzjaeOAIr6idcVokAFc7e5KHHOlkZyK6dOMZ9PAuxnj4TTwcrYMSggg
ox4/UAPiHozns0ORbeMBbeJtckkwDNovBg7RGqdoJz80fKMJg8BeP1aMRQxcO3DwThE21J6w1Jra
2ipTthtlMmmFeTFRBE585Kk5aTV5yJl9QuO9BspOEFR34mxcTe14qK1xTTWNygUXiBkHrMQJq9FT
BYGz86npNMopywk0g43EP6vRE6A4woWZcJgbeHwHHa/tgOfWqzMYKHhw8eI6dFQk3tyAeglamRrH
LiDrU4qDV8PJCz6XxD50hTh8iwwB4nAp8P06+H8nfMATfmBHMC7DHjziEx6xVuMatpR9GNDYWVN+
YmFdhDIYI1H6VOE4jlHbBziQW5zIJo7kXCYPiBH3zOtW/jBt9ZJmX1EcrULu9dl/1mK+BEb4GtdS
E68XoZq7SdA2zFWJEdP0MJ41n1EqTmkOyA7fdId/OsJHPeCntvBVE+P+yVVGa4njGu/cuseBbeHE
djBk0/ASFmgCfNpeeTUQrTjFFv8r7G7M3D6u7hZ3N9LsiUtoxuZmoUvjAlc3whxXeAB4ne8Pp3iP
Y7zBOd6OOMhp/po4ylOc5RMO80q2TwGOc9s5NPjPXXzoJn70wX6PcaeDZ36McKuH8jnCu+7gtU+V
lx1Pu1DedjzuHQ2iWJneCRV7UhtGoDzMPiq88WkE+GIk1WO6Fv4lkQokmN3rSf5qRtNTnVfnDp+9
ZMKA6z7Bfc+3dU1kfm8ocgWYisIbnyZ3RNXwfSq167Rz8fHXLyaefoj3X3ocUxWo57HBtI/3v4QB
oO5c6nOqf4UPI8CGFaA+loQd4IAQYGahdcNzDVlAMT9sSAMYxXbqZQoRol6WQiTokNLYEAomSAU9
xIIGckHmp/chB1EwOG+EVKEX6h4ZMb9WZE4RYnos4D82UMHLGgxL3d81bXd1QX7EUXHfWzMjVrxh
Nfp7CUEoBapiGl/0qXvyg3sRjUfCJ++iYueW/fMIrEF49d1YZfcz1JE2BRSQEGYqX/IgeBIMI5Bp
M5L+2jEDTIfyfWLEGXXujW2/Zg7BqNgwi9F7cu0B3nD2xUey5WcbkLwPdWO/MXV+KlrtikJGQJRQ
B4UF8CjxvDf1M2qInuZxfGhgVICimKwYG5/Lhxsf1EewXe06iOxcNZ9TOBfkoz4NcC84m6/ABTHd
jw8xXIwIhZva5sPLgHRLb2F4hPV578LTMOFqRJW4AEV7rJvkvmu/VsI5y65AGCafIsd5y6FzzAou
LeB14L9/lfA7KjgesPReNEteR/ge/LKPbgnWuz4vJIdeYyDoPWWQLURvvGhudA61syZslYW0Vh+8
z7WnpA7ORhx+Uv+oLKoPjYF5LDxJ7zGfkvsmx/vS5QcZ9090sirDOFa5/7S8PxQYIl3RkV4h3zyo
H5mgF8qv8h6O9f04t3fS/aol5ln9qWC2USkY93McvlSjdqUYfWeQNAhPBSn0nQtfJYWz0sBboe34
mEv73MBhaYofh03tBU+d095ZYCq8Rj5q/AvGdos78i4kmVR9Ht2t9wXoM6ZVb2rXMJrvNVu76hop
ld14IOLzscqje10gvmvlaUq3DiyZTEFlWugyI5QZAW3GKa5+e8/UwSPZe/Iv6h9GZNsqvFdDU3O6
6F/Tqrlyk5DZNqyyg0T6jiE27V4xYUacZYFcU+mh5649jFGIcAU5Q/eICJb+uL3LQqZ3Bp8RZgzB
cQ9u5j8J6DpRxOeCtuNy3SKQ8yXljNQS5xRB5Zmh88xQekwHyFGyCVKFweivEpZPwBW0sWB90yWE
9EOl/SoZGdQQgDwaJhyb+w4ykDr41BGl1+FdY3efEhgx6ozqreDePxtF+RaYKaPBQ4XpFvqQr3PC
ZNm9QAuoPv00JdhjGko6xkVtj2bvKcyNl9Eq72wYeRW/ExhnvbXXXidfCvhHviBDL8zu0si/ou+5
n7oOsQ8ENp1uhzk+WWbzrFgijQZqyOw2/oicR7GGsGS/TzotX0jDLmRuq85X6iydxfQy6ZBUgnCV
5/pRs7rH7nuT+Q/APF+7TWgE950FXTXqQKmmX2BlvctO36m7gzl+MYzgXPAWgtILDMICLvlNy3w1
zECxoQCZPf1eq7ur+kwRmBlys3aqMuO59dWBL6P+jerIxrvJoHc6qHPVBtffpeJQtHhSI3ltJ26Z
CUqfUnsqPOeuEP7Ja4G/18f2J0rIHJH3jwAZuvxsNea6oyhlxOoYMF7Utxu5EpBL/lqVyg7fvGN6
oWiULssUbeYbRsKgkOuXuGnORjbfRunrTGGHm17JLTw4I9MS2keb1BByGN8VTLDd8M5LcYmWyBT9
idxdhj+ZIRDm+vCz4XFROL2tRvfWpKgYNZsAFpgaoI4dbvaB+DauqAWqheUMwE5sWZQ8U/CcU3TS
xacy5bBmPKgOmjmMdjlzXtR8q9T2ny2PcbWYjnbw0lCF6Po7t9Pege1CusQKzP+VR7nIUFvl2uJN
HmjIRC52MyvfFMVBQuFMkYqQdLgnUmPTiXIf2xJEOyZ9Lp1wshCa3ldOsvbBig/fEaKdq2LGFwyO
ApBZ1zbH2LoQFJuiwSjIeOK+pfAKeYwX3OBjkyjYMQQux+7OQdepIVDlV6EmQhJLGhGKRiu60nBJ
Fbfx4GzJwTj6CcNej4rRsO91cVEWXfV2nH7rLrTWlozBCZUNQ89dFWu7MdLR38D0rF7NggqEsx7G
Zu2R5mhRdnKqt8h6HiEO872q77muH6DSHPMm3hlNuDGBClDGW9mUG9W31en8LNl8oK8FfKA5BYa/
5S6FwkwxKQIp9yXZOEpvnLXdqaYZ7bn+s3ol16mwHm/5+1XLVxpRBcXj5aigQIAYCdOpydRIWI53
UgDZx7ySZjjwTXlbTDCaSADmO5GOv9MleUm07xw72LRucUhboiYGuU3TAN5iBV3mpGdcTLXDaGvf
g6IGI5V9yzBEbVKA5hrJ9Su9HV60YTROZR6/Z0pkHpEWkA7IeQKKUr3e3vR5/UUkaP0Sqz9mvXUT
60DwSirx8ThuelGdYx8lJMcihfz0mAP4V9IHJEe+m0ObNpjfpdUmscpnO/C/GXNUb8wWNTYVv1Vm
2w92ldS3SeI/9VX41IJF8gGRBa1tkm7a7uww7TcB1NuE/Lx1baeEnJn2c9DKS5v23/s4iNf0ar0x
WdE9JQLcYpo7lWT99qRpzJX8KEXPE118IR0J3V78PvnOU9gmt6VBRLB/hoS1z4wO6Z1jrQbTQL5J
o18mxarKtP6m0LzbdGYurRVByrtGq8gyP8hq/h4yRQhH1MJZe7Tvo4SILXemkIeuCLEJytkg11/c
uX+thxS0t91u7O7Nc+r8jJOBwYX9lKRAMCsj17CiuTehq8HGIAcqiE3Qtg1Fw8LvLoQ08cX2xD1h
KUNCyDXaoq0/0k+vffihU+ccSwMeOLxbSD+at44Mvo0Ob+8xsZO1mWQr4jiBXgfslJbpqz0XT3GL
+lcTNRAyk4pGNH61iAYBI41YTNSQL4OGoKBQ0lUFD7MlRatmHlivzIYKfK5NaE/Rja8wWe7rviVL
zxm/SxneNr7AgE9BYVYJdhCjUM2k+aZxus/S6q+pJ3dWgNjOYRp6Y1wdWSKzgwDDjRdkowmL07fd
Z7+S7koTPlmGjY/GEetszE+9Kqcn4cBtLGuck+300bl9gWyHVE47ZmgGe5zedvbBUencZFOwrbl/
CSfsVk6GbdCYrhrC0hsUxQYBFhHy4RvT0w790HfrPEccNlL+I47iDCLoHNvwWr2gdv6/hZ5O7H+x
n0qH85+3UnfNt29F9rn4+Es3lZf8aKRqhoEJXlgA9nUOAt002PTDSaW54m+uqesG/lyb8a5j08T8
2Ur1zL/Zrunq7k97vM6mtuy76D/+zfb/5gLy9tSp7UGj+W85qXz6uL/1UW1huHQbaKBa4CgMYTjW
X31UpQNPT4d5evbmt4zU5eNUmdVxFkCNeg3QbVHX3PaWlcuDPsUmmRBqpwiQxPHXa5Z1Um34tffy
rHKcrWg7yWR/qG7h2ePuGbkv3JhobwlVUE9JsdWPSYE7IA1rSoLLogY2xdXs/9z829MfL8ocV1tJ
O8CmXtfJFsOsioicAE2pB9uOhuHHcl73PYFg1OHA903HLC0BcBkt41wtBn9Md5/hmnpN3ZkTTg4w
A3sROaDK/vo+XSFt/hg1AGfOp13aMPaf+Lzo3PrmFDuMgT3u5svS8iC6YehufmytKsLW4fxQDQJ4
teyoq6Wq8diw7IMXa4vsacSvNk30Kh3azgOcTYEIak6qdxi/lymFOTmi9D26hN4raFD57vTju1sm
yWPnDc1u1AJCW+k3HjWZeIeMxLY4z4/LmpTL6OG3w/3+H5EIHMz/cAzRn0fFKgzdcDxz2f7182Nc
hO1//JvxP1zbTgiBdY0z0brjFrl+d0jVQ9sLFUwZie5QIR4+LFuWxeVZnOOVhwmO2Nr2qsPyIDK9
OmRQcJkhqpW/PV2W/ZKLpDfG3QZkiY6rmE59mF2Whx7N0aUknE+Sc7qXkCcOXtcTVJbEp1yGeFVs
7ZQVIfPocNKpH/WwfHT7PWmUx8LQX5tJpqgCdMoVAdM5R8Bvkv3nqUutXZRgQwlzLyA6KvdOtjdQ
hcWJe/q1uKwrClI9rEq8LEu/Nv7aV7MFN6KA+FfuT3uGbdPW1vvpIOCgHXQ74KT7tWz0Mkfmr7b/
2LTsFbTmdBio8//c1VTbf71oefbbPp2fM5sj+krXHOuCESU/4xWBRSWtS1ek3MV7JyViZQZgV0lv
3CcDjr1sFNFlmiVFQaN56CrLXU1zQJ98dJzjr4fcTfBI/32d61bc9qhrrpZ19I5gv1Ay3GA8mG2I
U907mU7MoYHAHLqEftSgHoRmNSsIzRGKbq+C8eWmD9GUJZsx7KcH2+rB18QYOf71oWuJP49cz7SE
w8XZQkJi24vL9Lcjdxh1yKNosM+G4Lx1ZMjYLSULfUCc5aY4mwisCWU1PaXVrN1W0NmBWgX+jaCK
KKX5Gd4k89iB0C1KMzydSyrBtP4/fqzzK6WFMp4M4yGc4uZJNwsbXrserALHQAU7y4hJepfydKxN
UufFMOLpsannZN0ZdWb0KUrD1zbL7wpLDtvRSLqQYA4rPKM7oDjYx+dliQP0X38ztuKY/PLXcl/g
m3ENl/sCPBVO6z/uCyaZ6NPoZdl5mMhbUj4NZGCNmRawc5fH1DWq09BoFeJKtXZ5Gg7mS5qmDf7w
KoVfjoPH1Sw8T1MMVzfpv6SUQ1fjpH+MpcNlTGuPUnNbzB+mf5/ilM98BNy5VmmHxsmDgkEbT0fT
de3V8rSF1kaAjdrrx9PfdjAL4p2QStKPoeKieV0DNDlp7gYh0QiMgirnHNvHvq2HLbTj/mLYBXm2
iGGuRTiAEPe/0e/DXkSaRXGKSED7+RQBa3EyKr1VJWykHE1Y7v/11+3rf3zdSKIIyBK26Skyyz8Q
bIKkSwRaHf+gSwl41RHi8Ouh0rWfi0xkmZ/8Wl72QRPJyj92/7HnshIh1zYeDeZ8/+xtlw0wcc0f
f7Tlw/7+V6rGxSWIMWrjEK58aru0gWxVQ4HuByZbxBylJ2lUXFeNPB8ObcOUU2tBRC1bkklVLomZ
zH7uNGJ43bsOrbVl3fJq9cCQGKrB8ppfW7owjW+1yrlEy9vg7+Zt1N4aCX8by0d3YPnlzN1cEFnS
ZCEOEbXsqIdlkVNSbLm8QwbpZvpZWXkI7O7oQJQBzFh6ZBJnMVg3Yy7WvRGKl+XZsq6Hho7aPbkZ
YqC1jrmpu8Q/NSVBJ7pMLsuSpm4Cy7M2TubV/+W4+PPWynGBXs5GvuUIcEm+uoD9doEafTsMZGK6
B9lMObQFKbCXQh0Ks5bMmLAw75d1xmzQbTd7xD/FTIsqpDlAShIyjtyGutB7jGMi8q9TtdQFdgpq
XD0tLXoyqM6QhgMPkamodnMZfs97gi36OgyPy7OMOTDeqtbk1PzrlgFj3YKopRkezXvYt5IUTUiX
6wjV043vSY92GiKEQzM57sHpGY8wyWSnoaTQ1/iHNJ/9o+ZUPoUuI7gRItHXy+Kvh2b0fu7yax1j
B//YxPu53+sDZgwwjNWhJvAOceJ4ykqT9tjylCaEhkAtaC/jXPZcws0wOlDfHk+FThJVZVjvzRgk
1FPqF5somGNKHsgxD5Da3vxaHqf655Zf65JoBO5vI8TI6Djrk5GXK68acc8G+QOQ6ehpGAPQ/zrp
PI0l9tUguPDUtazW//ogcf+8i9lAHyzTER72GgPlpbq4/HaQZOYUyxFLP+zYNiuRVfXU4qAV+buy
laQC0Z8wb5h6n8aKSgTZoXcdvK5Ps9HbR7TasIrUYuJ2/a7znAndidpakGClo7zajz6lvNifIbmC
U38kFevAFbUANcES2bVcG/3q07I0pmX7OOHe3IgqAjek9lgemNtsprKc7kiVphpBMHfT5P59zpTg
ny21hUWjSj2wt9RH5I7SXA/T7H/Kw13Uu9GXuC3o5nayOHphajwYXkwys9lGXzxdfmQQEh9zUTxH
RXyiX1Sd80RFj9kjFXke8LlO914+v7lBBa3r7+vh9JEaLTtsipqR/JAc/xD9/h8Gy8Az/rjSMwek
TE8YItAXTAV/DpY7U5sboRukaaRTtQl8kZ/K0OMCuzzVooqn3OWLk10CWqxKpkSRWlzW/bm7lwin
vam9qjgJNFQ3FDVxE/7xnssrl/cYrNplENhyI1QzD2vWzdt5Tk/GMk1Z1i0PuYxlx+iEfZyI5AhV
dLiNq/z0a5dlvfnrdcvyj1eodyXZ48fOAGLak5YPySGoTFIV2/Yup5oO+Z8aSW8MnGvL4rLFcfz0
PGFmVLvVFR2oVj0si1rmozy35b2Jx/THql8bqTQFWzAI5Kr9/QW/Xs9k0lh3DcLYZeuyYXnPZXES
FcoQlzHpsqEcaLhY4CsO5SDMdeMis6MiN7wQDflWDpV/QXHoXsPi+7LWFX1DvhmOimUxzn36qUic
tstiY8F6oIcPM5rAFNKgEO+LURIx1tT6bmBwq92k7uBuYhuJZqk2L/tUrYWXrYgOjlW6Zy8bevTF
qdGjrROXH4vLls6f3HOjHuaOQKkYRY4TIE8NyFqi184Dqab6yZWGW67tvicNMPfIgURLS2FQHnNB
16/Qy+Y8M7IZ1nBTY2U8IeVHbVkeupLR/M3ydJwMJBql+/5j3WS6za0hiAbJYj3CpeJuZyMSz9j2
jOeBCC+PG/DjslQ5NfyUWgfjrTZmGnY2aMHh7bIYcOHaGV2r47tiq+ghCcvsQmz1HXkF8siZ4nmM
uyymVnNPTppOO3jQNbWys37skxttcb9s+G2/Pr7Tcr+5j3ItODUVZhgn8rRPzJeyWz3Gm7ss+gNy
IYwN9u2yaJh8lbltWedlkfn9Gmyd3Psy4F+qbg/LQ71cz9u8jI9a9NwbM3eMWNA1xyswf4ozLniE
I/f7mJTBoykL0CJxD6hFEn++rmL9SxLN7e1QuM2ll/Lng6GsdVl6+WO1m+/1sRZ341/3HqsXUTPt
WF6fSXmItK47TCJxzwJ76TkxDonFKZVZsuMAUquWjWGBHaQpbXcVuR0K7WVz+b8pO6/mNnZlC/+i
qZocXsUgZipYyS9TTntyzvPr7wdQFrV9fE7VfTBq0GiAFE3OAN291gpTvmVMMec8vfi9m4TPFEP0
X3OXspLxOFv2cGmAFI5H06qHW4ffrR4Zm4rvwzaaNf5yau6tfcwjKVymmhMt9XK+qzsSCE2iqQ+y
UccGcZ56mLey6w9mde54TDZVC8Da90HrdRWQqgJtFgDXgb0Gf0v42hGa2MmXqDX9X3nX/rJMzkoa
tIQrZ6yjox9r+T6u3Qk6nQKlQNdGfgDVKj9tzrLpW04dFMF0BMZTH/YqBvjP4yQimuuAtMlROWAW
hIuuMwqkZneehzzWN7ggCtDwNtnuLA0tIADE9R0nit3bVNV2Qx5+IwfBLmwKC3LOdXHybG/ZqKO9
NwujNODT4z9S2OaqIDYeaeT4pLOwdcJP9iYxVc4PE8BY/3snoSHW9sdmwoTL0+FIbGqaploiNvjv
zYSv1yMoryy+DQGWJWRI98qsfQ/qyLq/NNqgUblXl8TJDTDfrq8py8QkIuMiixovzMGCIyAA3nsZ
VyvnuRlqiqo/lqgp3xwKzzlLkxmjhQ2jnLHRyuIMTaK5M0K9OVuiaaq6OWdZdc7GxtwVVkBFnzB9
2COoE7GnI6T+v32lbTL6TddHGrpyoX/Wrdo7d2ruLKBzMFayex1A50aAQJRDDQrurCcFRHVl/6iS
WNnLpjcCfd8M5H6X8tIkiAPt5NTdKQ11q9KWqIRkkLjo/eBtCo2Jistc3chukVHVZzQpFTRedUCf
tV7MuR2+efpULSZwmofAHKPnvoiXet2Eb/pYTuRVgQzL6WM1HRz7pzqF7aOikw4nbLHsdX28Cw2R
HLeBG3KqVFfSQw9gaQytciUHpSnvdVIiY5dvpc1Jx3Kf1BMwXLHkpcnC+3bIHAo9WBIYdXZreA07
QOHhQwX4OFMv06vlIk8QNbD0qLqVi0UhpRrTYAE1w9PT85XNDfjOtZSvMzspzmmqBeMQ1cCohPrL
oQnsR8g56nOqjVAKUfhD7VH07W++cqqh199nV3OWOQWha9fM9GczRClm7uKfsNY8md4UPQfQJcDD
SHVo7ZCGTxFYWUgP/sZeG8wfaraExYg6tCxzKQca500jJLJkNzIKYk/5lH634bhsBrf95Wvxd+jV
k+fC7oEgajZhWtHwRmb4VhgwovB7rMLmPkSBuqyTqN3m4OtvgOoMyaKyqx4kAZXic9YlD34fJQ+1
F72g9ObvZU9D8f6u4yAdICU3kGxKPHe+Vzsre+SxKOr/jBfQp91uzGeySqKrJtO4tLUY1EsQnoi4
VnsKrmf/zu0VdRcbTRX/M/ImtVnvH6lgKhaTC+xUdtukafaQuqZU19YoYDV5eRoDgKITd9vH0IH6
BhkyMvaiq6M4eKNmFRL14iclf4huqGi3DupmfOvZs6/+7Iecsm87tihk437/bhOlAG8AazD6xNa+
9SvrTutt/Un0bCJ+lEGoxlPga5cx6mINOVbyLL6MtZPx/5gn11TFKv9rnnh1+QofryffGQ/38qza
3bfZenCpuP1OOCpdUgoPQpcAMPGgzICmPzK/ts6w4Kyu/QgiQK09FV93LbQROz/S4FZRbePZSuo7
6QEn+E/HqGo0NRQTYT7kHkItjCjaAH4uPQqv3zl9n76a5mytDCqE5miobmOzH/cAvhQKpI3+3ko8
cq7wBbyac/usjwUFS6++WzTQR1GrZI+9/RqacIAqITVnsWJ5a8XL5r1cxu5c/7JMZYbadRlOpixz
vC5TIF2LwkTt7bM0U8lbuv9jLWhq3tdyleJZ/IZYq1EUX8BV2bimhnFMSVqHCb9/+UtmN3CeFbvm
8ZVbjzpYWyK+FqT6RUsFYeR54aFCReCpBqaDkpb63pWjstsI3Rg2kf0295oAtnHDgpB/EgRPWR8t
oN3tN2VVtA+yMcE0D2ieesSpLMPinhYiLD6xEQpKxXysibM+os9zo1Z+8UByO3qso+wt7vX5W99M
1NVniXrn1bCD1lRzLOVAMkSbXtGV51lAmQobtUV2lt5rR+mCdDCVyIKfwz/YVh4fL7sHCFgUp1KP
cgdx3WkY2CGcVbl5Djy95EAFO401TL1gbco3RLe4kyvg/Sk2G79BQPdPSRHJg+K1QA3mgfAMXxaw
uIJcbkieFNHEgB7B9uaPNmKzT2CAj66n+2fp0EEFBn4sDo5ysJhAC/iIUO9kV1EgT0MMKykIezf6
Hc8vTieBav9QSHuboaF9y/OxXCoMEtKobHOZllb9NW4pxLETeO8CgPpZ0Rv3oV7XW99sCbC4eYHA
ZP4mPexwfIBP6MiGrH+aKeq7KbpI/zp+XAVUfUjTx4X0op5K//phulycE7Oxz3Pmhk9wPd3oTlC+
QM01HNucM7EpukhdGLcFOL2VyFW+tJ1DLqUKvG1irurZMk5djh6mV7kQ+KL6y1atpng86SMKgXQo
LNK4tKmsoDpHqIZkHOza+php8XtTxoW2DbWWIvbf9tTgA5ceV1tjzwdbLfttn7niJPUxPxoyhUp3
9R9uK/6dbEZIjVaDitKgYrXvNsXvIEl2uprsIX5ywOMpf1TTcHs1yasy+T5kpQbEhYC69Mxt/5k6
soB0rfPSwxy283z91bVCe2dCpXFXpoV/F0GSuMhV4AGjC9kzJbiNtWrjAPYSMSwdU90h41BB9qeX
pknxhEttb+QnG9dxvcsySjWw7UtbExznSfX67i6XAR56lEV0d+m/egiygHBjzIOS5E7V4GeYRNNP
J3dmkwlnjNM/2InrnSsDQd0k7yygF/YIqTRih7JpLM/eAzo7AH5d1CX6Ro2jfQliu3kA+LewRa90
Oo0bcLZxwlG/k70ghJ5yrCueiWIwdwq4BT1YsGVXd1LEKYj1Q7VQvfmBIWp4MkhvITj7Ai3EP7ZS
1j+LBOpcvW/evABAAnFMBZhPZh0SJeAeGOTJG5TSW+lae/mvTsmsL27vKCBsEhu0bNXeeUqKWgzC
Lj/z29St4yXAa32te8mwcxpU6bSotnayC4fD7ZiH8GkW9XiUV+E4wRT64VwZFFHuNGpbdgrPGumi
IV9hVpOzhybOP5Wi8XtoBgq1tOESbd5t8iqvOkpv4Iz+wy67lhk+j4kKzKDxLU44Yup1pakIlZO0
XQZU49NKUxeY6ypEZKzp/W9ZMfq/Jg2Sn8i3fsx8dNz9s/hxHjVnnZehuytzpz+OJopqPUJUzx+T
WrgEW76cP/zME48MJrlk8NddGKUr7kg/jVrVn+OiuDGCenqNUlTMqe8ql4VpTq9eyQ44ShsUZv7T
TRdugMk/uw0QcTwXOoEAYXdGO99lXfBiaS3qwLPZPM+CbqjO/OFHFaOeRDwSFHbVAMHNi5+jT7oh
TsbghZt2BCrBsO7K2Y1vHdWa965upwI/ymF6jlpoBjO3u4ur9C6a7OYftWyWVdDa32cd+rjeTePH
EfjnmrRKvzdhOTnoZeWt4po6WHWEzCdMwuZnCJ+3B2n9P3bQvECzpAP8Srtln0XhOY5NZW3n4wbp
8mkN3fr01bV+qKnqvlrQ4m9glxrXA0z2X+PypzT7ofeHeRwFr+s4tw+V54FAt4dmAxVh/lqn6slX
gvqhmezsPhijp1K3sleviTkm6lA9yy7hefS+OKicerjKn2wIsOTsPpBPHzjhmirPX70MuIGHAP2+
T4z8oYng2jW10UQprTReCnO4nZ1GsHYQYm+V4cGKEvMl4nANdLlD2NLJnzTDtHYgzONVJjQ0Tcr3
AbxqWnymjNXY5Kb+S/aauqcuEKLD/mhAzS9t14YQdnIG8UOeaur20k6dcnKW9j4NVQo2wF0Ckaza
HVVe02sZ/gy4UT8bMCAeqrRFaFqYuyDMlnoxtzvAxNNrMv34r16A5d/XiqYfhhYqz2hCKhSvNcFG
R0T6PnDcEKxXz0MMdpwYri+4+cvQateXPlqJ8ApVerRTxtm5r/zcuY+gefH0QTvBzuHc90ZHHXbb
QfvEWD4TiHLm+aA40IJr7PX3rd23gDCMAiGoYLprwy5bVvxKn33Ngp6rKrwf9hCteCjwdecEuSqH
2vkBjJ1zVrMhEZE91fGIkpJaFKciC9Rt7wBfntmv3dlzFy8tYHqvqaY+E780/4nLs8WR+yb34cgZ
ci/Y57oGbLdAKf6Pq+lj9L/6Kb35Su63eYyq7qVDXeqhz2L9GBYw7Y/6pLzlMYlgqOxNpK/L5N6Y
3F8J+aE3pAbDpZKq097v4uAJOoCt9Ldd06bu07X55ZjFW0vhvhMEX0tUtzZBzpEz7Sld7orhRB5g
NVpTAid9hNwFaN1lM8/OW6G2P+I0qu9NLbF4JMKMZOih+wZnIYWXg4vMkz9mj+yFgUrhzxMvW/FW
520Lv/+rXv0wQ8V8A4UFqBXcRMt/BzSYy84wHKoNhE00vhGZoNYrsnf05KBtAf2VV00Ju0HUWEit
C9slHZRGMxRWLeSfcoHrPDlFNyiXIp9Vpq2+MeE02l8b7jntf+9qBNb2s2jkjALCm+2M3lXmRT/c
gSpF/qVPrkWpCbm+ZD+Jbp2b9gKOTHcjR4NxylfRPMETKkYt8oTrujbzlezqZowmp+LagCbz9IlP
Hs7iHPkFOSpfoy2CH5deNXQEf5O9dJ0sEwBwnVw80zzMnpISgiu9tNZ+ALGeCc39I2cJbaFwO9/I
btUU4bGzimfZ04VHakF633eeupc2L2zSbW5CIOzPpJkWFqJG9VQHd5cZFaLVQRWm0AQiCm95iXqO
VPvB9CPvNRs8VNr58t85We7eQi0R7bqg01F1baHOaYryyUmykj1pMSNFS25V/Go0w/00nc3YfEdk
/X06rP36UWlnRAK1qLs1an5eSoS0mmNxeHc0dXzW+3rYBlGiLCzRzabOXJM/QxxbdI3aGpexFcwb
OYrCpENeXVT9i9GyAa+ShzVswPn4PJJYKc1mePQrw/vCpvRmUDkBVi0wfCQmciQredMyFaJVpnab
+Yq6snWvfwEIWy0Kp6r2cpTCW6S30+wxyer6QSckIM1RpGm7MOGkKScFQZ6vZkWhxkZkZAryzTea
26+CdExhIwqp+lcUBGREyEk28/zS5dUIIAbLCGMbmhLusJEH0ACit4t/ZIUw0RbZyxjpI3C2EMCs
XqGvGjohBIYBhHY5vIo3VI+Yp4HiKACl9uKTTeExdIpUvUXnEm+TD/Ski0YO1KapHhoIqaVd6yt1
38zBbqjC/MvYWqeua91TbbQ5al7o8ECq7d3KQTTg4206Ei2UoxMwoG1vu4I8GjmISLeddaoUcB9Y
guIXk9Ll71fSdu36novCxNXnb1OGQlc3Q13y1a6/6NGgvdVJi1yrViRr1Dy0t0Dr931sl1/CMVcP
ZTq3izyMtLcuUFW4AtWJlJ3v36eFgt45/ijKpIsysRvOUHW2LMoAHs02TiFu0EU0y0YzRk+/jHVr
3E3J/CQf5s4U6VA6FsSUhZec5DZ2spej/zlJemU5/x2iAKENLXPXZQONG1q7a1de1WJUXulhkGxs
TbuVvlZV8C29Ov/vuX8sJVf4w+bwVFmVWUP1eR94kCP2qqDG4dId3RmqQhLkM6QHW5unYbREAA3j
ZejThAyW/0WOUNNSGmVDhnWGeEgu2Gn+cJsDzC9LBfJaoKgTdAdICzcRtQZCyFo9ZaELDQAgWm6V
I2Gv7N0k7bDoI0sXFD+u9svUsOM3Pzjcx4wWiudl2ZXDCcZU2ZFTHSOEtmWiYqOHUg9+6I+VyQx8
67TE3MhFL+sZOuWFU6A/RAnqr3XL9yXxlOREHmKG0o/yk8k3jpeeHJBN3VZbLQ+MXSR8r3ZH1RIo
u82fYNfjDWIVrHF1sflwF1VUuURUP15CXjad3y9Nk7zk1fsymzMNkg1GC9mzXE2+Qp9W6Qn+tYdB
4Fw6iwxHr6btQ9aN7UPSAMb1HcrjhMlwkPs0zeBejklTqJHdl5PaMIVev+6cMwFoAbL9PKEVPWmy
B7NctY7brK6LfLyKDZ/VQ8xtFe7RGH2ydVx67bFK/ddo9KPNpQdXx9HQI3OEfJXRyOHrUySs2ogR
aZNNRoXveDOrWboKVB1QGoyun4aldyWmUKfn3kax8vWyqrTJFaRLFLrVPkzjpbR/cpGjkDrAYDp4
zqpFj8I0YGYKxbvyFV8FZEJ05OiKxpqmf8qJrwecgJQ8UqjeL+XoPOfuoi3cCkorRqTNdjKdAhvR
p7bQWk8dBR8Xoxx/Xzwi4TZz9JWOQ5A8U31P+iyYyseo8A8zKY6T76Lbgy5XdaspU7xU8iyF6Kb8
Ms818Xo5ODrJiiLDYO1ZVvHYWjkIVXbMclAu5g8FjHiQT22kzU1CUZeZPMtBOclXKO1U6tc2bAtA
cgTGvdwh2Ge7OtpQNqLA/85o9Y11sUvfa/T9w//TGjBDX3yvbvLqw34NxEu7YIqSryl7l/ehlwu3
y86Qy0KHLkptZBRmsJv7v5hm141I5/TNvXQFxnIvTbInIzccX/82Ua4lV/6YmPXzX9eSy3x4XZeX
L2vBXviXtUbxvv69vJwo1/r4g/rZ+OpWYk8pYkwfZukpex9/wV/W+2+fxl/W+n98QP2oZhBPhN/s
vri1Wsc8Ky1Vwr6XZ2s7EOSzYrep9JZ3n+S/5Ji0WAWCw3Y4OLey2yd1cSym6YvszeSpHut8iqFM
DbvLDhW2e2+VtYiX8DRe+ET3jiigSoKRduyXem4cmoRvoxyZuroRIiUMtC1Jd7atPMyke9pqv2dS
tj8jZwE2QxpzMeKOxTGZYb3VCltFKspG/b317p0wounY3StZpVMj8ds2wgWzKoGSraSLHKgRkqdg
vLGJ1olpoqGgc18ign6UvdAlWljlMCG3unsvJ+ktJwnS7N+vJnSLvTXFxvZC2uRMaDoof0pKd321
zeaDH/jHDq7Rs0xHmfME5JGeTFV99OSY0gyXMZk6Er0q1//0vKS4+hRG2psxi76A2Z++Rq4RLSsF
URut0MQZI/qS9t5nO2SalIDNydEQBIBNhlAaFCYD6OTfPMFqEqIBL7ttAWy5NcuF7H4aEKNlHbH7
tsxvf9hlt0SiaT+H6GP+bV1h8xp90fT8pOQbubgFab9XSGkWJCygBoMhcDc3GXdZtNXtVcCJ6f1S
WuM4U3REifGKWmW2V/LyYpUOgVELGUeI1/kL3dtRLBVJmxO4BFWa2Fz2tuPuZdOkqbdHJww25Ksx
zxTiLWj9+EhaDNso58YN7DNiOwVhcbHKLRXVW2m9jMlVLpcpLCTbsB02UCdqp7q0OWdmiFsaABqX
WT13t13oCPrvxrFv0fr7WXJcR6NTDI/t1O6UUD32hQ6Z6RigoeQGKOpdhtsq8Y9zvS+ppdWBEYv1
Kyg+TGOEXAq69kOhD9Had/r0phNlzNKWobxwuVJMfWrgjUtek3iwNnWthRtdLQjrBFlmEgsbwnMe
Dt7Rbt8+magaDM9VPX7p8snaSq8xc5jQq5NPSUbjLJGVD0sI6AHCIMQU190paHgOwv7QXRoTkWNA
4h0klv8ekM6uphwhm013Oqhi7UbaPL0wj8oEcRZrSMt1tcayw63qms+DU0WwmKhPSqMaR9kEEBnB
QwG9mB4p/u0nm7ysJ6oCkzFZyJ73MU12lQICZrsplEXXsIF2iEmXSGweYZIOjonpBUfZvTbSTY+p
txRu18ZpIXHmLtvBxujWpAxvNVnCm4EiWqls11ZUB4WPcnAY3wf5BBDXCJpvaTMtLvkLKArTs+he
Uh2yaynz564Ltdun0T/m+oxCtNxBCBAmO3J78yPJYn1RIf+wUY1wftT1TNvDq4aWlBiVtgH8bgL4
7ixNwWybK7W1SXT5eISh0UGxX22v/tlQoqoRq8X+Mt302o0fc0Rq+zeLAD4kigR8TlnlFCfb99Jl
YJaEj4OR7nVAXMnRNOi7pT2TL1vK4T6AiSmWRuHz57x/L5iQj1qE+jh3wNMVqIzN1INLYWp7WCq7
ZHXpB1Y1Iai9iTRLsNkIF7TT3l1k8sfKXUDuo6HBpRZywqyU5kc4gEWGA7U5xJOB1opoAqOIb2IO
Zau8GkJiddCs6mhGvcC25KwT3R3WlQNyxUfP9MZsgunoRoO6dd0Y0UOXaFCsBybp29Q6FQQfUHao
o++BKNwtSlLfs5tsogDY96CbyRfP/9G7yQQnG40Zde9X/9V2demMEZqxIvimwrPVUaVkNRx+/twh
6jNot9K41EjJrZxsSFt/spNVyJYzAJpdXnjH2HbLbwFyaWQItOQJ+it2sX1k892pIH2YamCcaZOj
kK5Pt20DdZWWoSeR+aRW+z7QbrrayL6RjT6Fsf5F1SLlvgOXvM7yFqo2EZm3fZO0SNfDCeOMw4tz
dzmtUz5+HOykp46Ms7yc0/KzW0eie51TlMrw4p6IiM03Wl/6aM5m88GKAIq2Wd9/QVmqeVSJ+IvO
pTGqRyUKGpFNYLyC9xu9C32jEhbf1cEspLlK6H6N9r7Xx5YUebGRbzQm1L2DidFayLdkoiWzbHro
T2XX8urLpGhK28fSKAHR805Bo75P0jhzHzohtaKkurUPodEJWzd4mKIifKisfl5XADuhe8QmmyjV
IHaD0HZztZXQpRre6B7lrNh1ArLzKtRDvxfyobja6EGoU/n9eyHdDbVljdjGxU8OtKn6z9x7pAiD
EqBVHyBInzXBgbgd2HRj0oKD7BN4t+G6IIGGRDyEXdLomFkzb69ORhlBU1eYvtCR/+2EFgskmNJf
eoYZj+KCzYW3zMavjVF2+8GEp3TlRWgiiS7IPc43gOaBJKbggar8TjZ+ruV3mZGtCOYMR2lCCaPd
BeNwX1pRZUGgAx1lSJ2bC1HZMmm0TWQBcsnCWl8XImfluE9FY6RvJawfG4KU7+Y8fuqcjrtfDUzH
UYmMZtoDYJqOb53qb5Fx0R56BMJPypRspEfbn9F7mHatrpXOoht73vsfTQwxh5X0qyEPbrt+7TiN
8csenlvu/cQ45/zs53X+1c6DbEFU96AqsMyO2i91NOqjbBT2sJer0AuipaVl9ZIgcLsfUirhqBL/
fMOtPeLlwFDXcQ17bN7Ae+f03tEdDmxU02OIKGB3m+foPVRJH6zkYGkalbpUI63bebAvSxsMJB6P
uEif4QBwsoPTeUv2QebXzq2NBUoZvFMd6iiyMT+LQDG/jh57SKp8ge5mOQUD8FwBPmVCrHYw2Qut
xKwzqdYKWhUMLbwTQwlg46M7NQEpfHglLqOxHJVdq1SOl+6Hc0Rq8l7wQu+1AAp1NfIAx0DwO7qV
9qXzTQhJY/hX0IPSvriNU8A9BnWLGAw6TEEDDdzY2g/SlCXRz8rIk6PsuS3l8kzZ56kaLR3upCTH
kItAbiMtoC5skM+Wl31zO6upsb+MUuUPqDWCgzJPeGSPNbxJkHrnVNhU3+T+XKfYb9ELe91TR54a
xVOaGwOfgx8jFC7bsCU0FPtltJBDuaPB/tNT9JH6FJbw2+u2bRDVd4OfNQu7z7zvpPxvNK2zf3oN
GEOgPQUpq4rk5odvTjJuwaPNlb6V0ZlPpUqQMoeYJRc5dAqZtgRQepTeVEq1/Km/U8tk2ES562/s
2LfPjUmCOh3y/t63G5KcVGXdyPoqw9b7o54jldH6vfEku3K0zSDlkl1fgTl7bIwKdQoqJSo9qddK
ZCtbOKm1+5lwIDjdKP+BLMDOQtnj5W8eWWh5p2LuEVkV8fF0eOEDIDchOrKR8XAL2j5gLh0Vsv8e
kAH0UXuWk9gkhcZlHTQ43ydYkVDFtGOIv8VDqKh5+lqWf9eEs/fY57DFibu3Gfj+LlXB5qG/Y7wo
4+Qs/WhwSHt/nmQYEJQ1rfpp0gj8D2L2czlM9b3VlM29Z1M5lHhZvwytmB9CFdT/2VcQ11rKOYPP
A4UgKdymwob6SH0vbdd1AFsEMArgknRBSvVXY57KRvV3YZWPZ8+p4Gapgo5StmI4KiW2y4BSGqd0
PFwmIeo5nAfDCQ8jxE5RWEMzO8Httm288A0eIydaGZoy3taJIHgRzpd5NmisldHF5LvEylSp8Wou
mbYl5ecIhsbTeJbusgk67XnMYN5O1WwjPw75R6pqhPwceR7AdXxO8o80egQhERbILjbpLP2kTX4E
0ln78Lt8nrJviHnXz+o6T06Ra+XfG27pmyiJDqZe24ew0+xDME0Eaq99eaUXdnETuVOFzhOOY5BV
7z4oNmYwN7Gt67fUeLCtrsgdmbbVn2zRpEqoLLOc1MIkR6RRNg1FNyBHPeO2zpPhVHd9f7rMNpy3
0muaBVh94D2qHr3W3V2jNh4FkrUKSIfPX5pnktCrpqzcixdRfPjDUoU04Kw8qEG6l159XObbWRcU
s0gTLMM+bRYzFPV3dpiZd33jaQd34ugtTKYwSXvtZbcDKkRHaZdNqbghqmAjUvaNi3Bm1M1rkEUI
gzSIeY8QzNx7CALdX23JmDX3mWikrWkmsHPCRTZJmqD6iVTRwnWDyj4JMoYvVdSqAD0a9VgMo743
Qkh/ECYanqfUfK4KBEHKtNlReJC9/VfXcrCfkbSzf3IEJYbbvrsGhv551Sxw+mfhWohV6/9ctWwH
D/YOuDuperjTY1NfOnWfr6qyYG8qbMUUtRu4kiaSMb9tcF7CVglRhCE8pJtsompcKqZSnirbd+6M
LAz2Y5E8oBzlrOMEepTU8NVjBs/qsakq6MPkpTcN3sJQ8xbidv+3MUM26CjdYbZFZneIxlvpLW2f
ZncpOc8YlnOEl/j/v4ykemfvek1fk9XR9jYhpffaUcc6FM6sbseg36munT8kbZw/GEPlk9bQPCj+
6MoBTVfnm84oy620scfJH1Jtz/GwuXdEpyidYReDQbqRY9IrDTxtqXdw20oXOZCpyoOmetyCxNoo
QPqnzB7W11eHEWe61cYEAQfhISf55oyWZ9BOm6tNRV500Op4p3rhl3DQZ8S9aGqTepmbiuLeahTg
F2HT+XD5r3AEGDeChUF2pzFQL1PiRrE33hw+QjGjHhH/XOpeHhy8zgDx3Vu7OZzHk2zsDgHuqCBP
ADkJ4bB/2W1Yy9UocSByIBYpw3l5bPb7CUiOIG82niK/6/d+xrPbCOL0MCqhfdDF7aUrTOtTFw0d
b+lEMIdIl7/5XW016QZ99qj4F8vJBnVw++B2zhrkun0CUoXyF1GoXW3a4WM4RMWhrcavlziFCFbM
wiNgo7CTtg+PGrTCoxd47TYKESQpQC7fmbmBrnSYzV+rljJgXdMhL24bZVP1Suv6Nz6R8RsqNKFU
MRz36Hi/ZKcZ0/Qsr1zbTs+zShpw9IvD1SSv5iL+p69CY/OH3R2qbqH4xr2O/LFE4ZCXLLlfDsO6
pBLorFMatpmKNLu1vbpa1HBOr1Mrse7sYLDuvBi1JzPzqkVHBEC5cRHkPPiVd5AusqGQMAbSONzq
aQAYxzC2oNo5w0qqjkigr4w4AnnRG9su1StjqUlEFc7SJt1CKiWXXVK5CxlK69va3kZ+8+XPiFtU
fZ1VvuWxMxkPFGuUN3Uz68/Q+PiLwTbVe0/ri3VcmPkxjLtiW/tNcKuqNZifmQN6Zlo/J+6nYsvR
Hq5NlgbdgUo/T1/Hzdn1DeiJhQf7U3Ud6dP3tnG1XS+aAJqXjNIrLu0JGk55lWUpRMOiy5tmeNLD
cu2k2bMzGOwqCf/vm7rKa8oXc/v90qvfyPrasNCA2YMdJriNqgG4H5+X1jfJs9sF9q0bGUgMEEF+
crX0DAlt/90rOaZmTTLeVXDo7H034RvvlvX3YCXHAw/SQEcoWhYkHMg2BdOaKoXh0KtWfyjat7yf
+r03EOvmyYiptyFZlVdXNzSk22UYQrH3x0BsHstZ7XapEsHh6NfxnqrCeH/tSpstBuSVbDJ/phiC
EmLCo5GBbqzs/+E0wJKM6mu+J5QCi3Ya/VInzyeeTW8Wp32QFFrez/fSMvS9uo9i71UOXZxiDnrx
hEDCdU5kIBE+1AFBLbGObGKt2ZIzj06yp9qeffK1Yn1dCIyMswGL/JI5zW1LJvNci0ZeWWJDRz7L
vAy4ow+//Jy8UvumE6ir7XNkhs4Z4Hu7Baz044/pEzDjpZNPsPMI38t01zDuQhMqkvfVHCgvopga
ECOAD6eKQPEvi6ZKUa0FWqxM8zvSWHEz7VOXhNKXMTxnUQ6O1g3MeYm6uhmr2iEjmXSciXEiDeIW
GqIIRrSSJTleY6HTPE/voDEBE3F99wUK4/SYcAS/5b4ncB4TseiuYJPYFN9lTzYp2tiwR4vRye+p
DtPDw5S7yvHqIq9iPUQnQoH8XdfghKnm5tVUIDZMJ/dmql3j3ha9PkydBXIHlIGJbt1Cgp0pwzHv
0asry6xaZ2whUIlzIaThyYeOgGXRbyBGzEu7P0Vm69yPQeScK+6vF2ePQ9jeTZIfiRxMIueeQ0gK
prp67P3oOXEAykJL2VFdoI0vXpgmu0n0wjz2zm6Ta4ecbwF4ijwj7eIhrUSt2/IyTfpkEJP/bZo5
1bdO7nPytfRt5cMva8GNe1D9Wu9hsOBSNxWq9HNr89kmh6W7o3E79nIPCmjhLRsfPYb60i9zlXhM
V7Bt+Bh2gMpQOUH+Aiw6HNpdcnSBm2yciRI40TOUBMpCcRWIZiKDwfML+p1lCN5zIY1Xx57w6sVb
zot7Kvm6IHYoymTy1U9e5SE0IzcFd7//o+y8muM2mq//iVCFHG43cneZJFNWuEHZko2cMz79+0ND
Emha/tfz3kzNdPfMUtQSofv0OZXjWzelWBqg4ck90qJEY5F5UkJzvIcXbrzXtZBv3M9lHuZKDugV
JQ7gkf0a6C1uibHSHNGNbY/lm9YxnUby9yokZ4gJcmQKONivENiaZ++p1dUX25r7KzJF3pMMUxOX
KDInFxCJ/IeLrTcRyMg67guvjI2nv4Rkha79ctKv9oK9PSjGAC3cY9yo5WGmN+ODE+YfjIxeat+q
lQ/01D70nTU/ozHOc8sUoRg5ZTtpkLSHzN7ZXdq8q3qzvlTjUJw7J9Ze6lL/JhG0HiI9X2efwgyx
H0UrjJudhQ2ZBtsx72rfa+7UVoX1boDORUeImN7BZb1OxVpTU8x3DsjxNeqX8bbTkG4PPe4f/wyc
Y6c6Vl7cUp2KkSJtrT8VmsofZHDL/vtss/VNR7cCTFyb6U2s51fzGV6wP2V7RI4dsY3lzO04XR+A
fCbfD8n94bEZO+iqmlJ7bmkMPjSFj/jnsqQFTXvOHBhoYqP6YzPJrEaPw6cj+TGkmx2Cm2Lm9w14
5VxmPuS+y/4gWy4BvN3tZSkONeOW4KIuKYcbU3bOoGUC5pcrlyiGQXphCPSWx9gK3Yh14MKWQAmK
GK1atShui1sCjam85mPhXkMn+DKFSXUWCoPMcas7ROTIVMFqMC0kN5WwGmSZ39OZtED3xtAa7zuI
shuqSg8W6NgXvwyDgwFn8F0Vz/1LNE72ucic/CDevDPyBz31/xBnxeXxHjmqP7QaxiQdfZsncxkG
Xsq4/NvlYXPIbKyn/C6e+NuWpTfDhiCzcFTs+5n7qRwCFRnwfTmqm8Oz4kBkBLrAeugQE8in4Oam
TnCzl0Fmv7L9KmRMOzoLY0S6/s+tYzfQS4C+KRq9yrVdqJLITSvXbSmzTviRxC1riZEBiU3lum1Z
bWrdw/GkabvNIXtjFYWwzkXvPBxRcN3RuVFcwr4AzZbZzn5U54xnNitW7rq5ym7QBWU3mc2Lp1d5
2XfAcHuajQyV2vWHyoGJYlEi0R/pNFvyblmdOPclCjyGX+bvJ216USggfk4cuJ2HZOlbHViSjN91
qVfRaNcHNzOLEuj0RyREZuuMjtF8q5chzvKpvMjaGtSeSro+nKJBjy6OLCVIC22/PEnQOq2b/HfD
TqaLplXU+tLSpw4/JA5wA5VXkTnJ8+eqyeDFsfzbuKzEtMXJ0uqsdK/YfYngABI+pdX9DmCxv1Oi
pcGoMfvPUJHy3hCrfwygQI+tWivXqPGN9/zev3qpNv+RtQX3inBMEUnqd2rehM8oFNAVr+qLOkug
zocA8bm1atouFVIpd8YFj//wIN7LSuwBr2g7epYQ+zIcbW/YQXoXJP70W6E2841+3XiXqd6nOBqT
JyAd1m2CTQyO4rr9neRCRPk2yKjBskxmzzjVdIGAgU/NveVOximVLixVpYkyz9q7bAr9R7HJLMu0
j4HpwUsTAip2lluPtQwVFNpPlj/+nmZDft3skIMM94rvniWghIDl0utuvDNrxXsX+IAK4UWuSRQG
w85tBmhClqbaNgqTu8BUPtNQ/mTGCopxcxmhWgTDDFUGfz5xw0CQcmn7LgujRvibBiZrbvUPkw9i
Q5abt+/d9l6W4pWl2tJt0xV2Ev9ND0VF10Tu31mKjqra0tTputlwAEgUQwpCy2cRGX+OkVs/aXmX
fOzvxmEuPtoaQkQqj8ncWr/ODvghYZ4AnEo/EqoiGzVFSzEAditw5cMUwG5RQnt/pnJKec1rrZUB
Iw0GHRGsGDojYcAIayTd63CY7+QcK+X6F4TmM2rgIe24dIsHSNZ9AK817OfFFgTBuN+8MhNb4St0
QDi0PiZ64fNr1of9NM7jye3L3N+RF+wudThHOwQqWLvferPIYGea63sqn/ql7bST75tQzooto3cJ
cfDSq9cYMWoW5LY9gW/sQ+3EYJb5o4ewE36es7HQCJTN/G5E0/SYwQt+p2aIgQAeSo4BxHt7JUij
B7tRqJrDexxd2yQiwZjX/SnP1PS3OS9sZBNj9U9PiY5+G45/e47x0I5eDM7ANLmF8AmVS9M5tcn2
LqaI+BDrqAX1bZgfYPCDpKZM4FOdqOyYPChfpzQCQWYv9z6XbwQobx8uM3d6HNwsv4OaOJmHHT08
A29ZpvIUt63yNDrhpyiPE+jhWYk9zBP7GvPmCltMAfWKZ8XvATMk7+cYOkBtBEMzwxKZ7CP3xUgd
5bnO+8dAtbS7cCHzSayal2eZvhrC4mPu8d68maBLtWAmy9GA0tMbfGTzE+Kd1OZiZThbatTFxxBN
8QYuiGu8eCWEdysSfGoIJqED59y6ziUJyFMbOpJO/BZVWjfmF7MjNRu0Jy6W6HMFiv/OK6B4SHTt
i6zEnlWReZoK5FXCZvbXMKsfe3Rn8/4scX3V+E89vc1czN3fTCvILnGYaSdz8stP8dSdCirsf4YK
+s92ZM6PiufVD3QPK3t5vU96d5fwbfzcFIjFGsGcXbs06270nnwKFN2kfXI0/ihi9dJI6TRFXqsd
tPhbG6VUp/wq+F1Dg/sA+X1GUcLqUEYozQuiC/pVGY0PDdIGO5L7C0tcGMfXFqTHbq0VeBOZsLfr
fvEr5lKbSRLyYLIfbLJ9LGc/g6CQenSkpYsynopaUMKNxe58/VzXlJc6Bx5X1x2D61puggzyN5tO
5EtbdbZzsNWe1HCFQu5UDUD3tAFF4MxC2pAHMrKMbQFgUzc+mbFxGZQs/tYbJLnaIEtekDSazgGA
zEsWz8GhtHi5cJRwuYiOM0/imaVeZS2znHrqd6OsZYAtKz6C53mqaDifChOhRwFEmaVaHBQtjg/5
GOjTYXKfVF6EL6rdt6AixmS+DssgMxk8A24qOw77XQETtbWrNJKWnRMezYUFaaB360lmbcOFPHeC
Y6wPzdMoLAU/bVvYFrucAf7ABSrYnTa6SFUNlRxlRR54ZFjXod24SAy2X615sq8VvBD5Tu8d+ypr
jceRq84v8LuRX7199aue393UuHvQLtAcOujLmlM4PPU1ygoyi0nz70E/oTu32IJKDexdrk5IetCv
d94CJdoLi695k+SXN3YyTQ+V2ZvnwJufC7v80mh5y8txYKBWk38pxiTauVrnn8D2NbcgDsZzOqX6
E9UxC7XByHgBTwAKIouH89Br6ino4nDnUl/4IrOcRvJ1ttnKzWY0DiUEJeZKVmrvvGR8hI2y+ej5
1Pp7B7VAWULGUhzDJI7v6sxqPgKiQNYaKOajLA0fUFTi/u61WflEAu+b7KkNm2tY7SIlsuyxVNRP
Ap/LnSwbrfstA3Af6qXy2EKY+xxPagZMovkkKxnyJvdBAhomaoi9B1e66V3TZfCoKXJj6c80KVDA
J8118uJyAZ5o2os5tShgGmmyF28eqtZjHqjvZLVueEzdpn8Jvaw4ujlINlPVrOcOSM4po9t58sMn
QEYAk2PvXIPsfyqXQZ+j8E6jOXM32lB970h6lk+GGo+Xplc/ZTmcLmKqcs9DMMP4YlcpnO1mlJyt
rKqA96nDY6pp9w0F/N/E1PsTlGSuG169FmFME8APaqFooahVc5XBskz7zLs0NCl5fHXr8uNQq6iY
zggmdZkyPsMsMD1D2PohLzWPfiRMMnDjQjTQChquGz9sZZ0Z92WiX2TTvOwUZ8n2ATnIt9spl9QH
cpG8JsfxtG9jo7rJAFl9Xe4qSOV2Gf/h0DfgAfXWlDunC3CtAWJeNOB6Hfyk9BN0VsKdBcYLXkJ/
cPe8cfQBvdKuoVyGrIkUWqd4w5ibqOrv5eVD3jNmo3K5Etn9bmrJq5VZsousfHqunJqmv1wn4W3T
OLzL7TR8sMr8rp2cCGo3v/9YzzwRraXEAsEqdD8V46PNw0toltaHnDbwJ0RC/hKzOpMIBC5hHGdz
nI5aHsYHdcnh57B93dEs+hneN+A14U+mNXHYafdZwsQubGsyE6eLU1av6NWW7eKEBmUfTO1dZxTD
ldbo4doGwfeZ1o2vl14/kKGPo/duPTvencIX5xbZ9aewnqpL6vfTc9m/UMPqnxx5orMj4GFzNXP7
nVzuZnbz0pR5pF5IPNaXuAooRRbGcOoA5XBnMuMrbaoX8AfBbdCictcO/vBcdP4nl0bLTyAlpzNN
KfzhtV70KXT0dpckWUhrYtL+Xi1i6E4ffXILb7qNYYh6zLLLg6fg0LsAaacofDF8dO4nfexv81hQ
81pm6jJstm2Z1rlX7rY1+10z13czD/tN3j4lSllyu6+yrw3iLro5jV9IZsWw+bmAbVQEWxz+5NMO
hl4fSXNoHIL+JWlB1nWZClpNvA2Uspnt7cQpJg2VpCS1skcfEBMKPlZcV2ea3PP6HazfyHkbQXV0
B0qkMjjgCvfq6PCZU/V3DFL1K0i1l0Zthw9FAexmhPr27OhGffUXnq0y/ja7dgIhrhdw25sXnExl
fDTmbjhnRu4dWy2Ojh4Edod+doLnujg0cHA+2Y2XUDKzJ+2UIBa17yZk45wux6j28cdqVArSeGyQ
QUtN5Wrb/bvlPzI/5jH3srrOr94ePJ2CbmM7Fecha/8IABndtNo8N+7ytZYSlgw/HbN8+0v/R5Ur
5gHrNrNDSltzqtZ3vWt9W+/2ZYOOF7iFy6CBUaOx45/LKiebYTYlPDh0NTtKbT1YyyCzxA0thH6h
d4Z+xtqnw4wKrBi3wN7N7uoQlKXYX4V4qu2cwU5+U2PdehDvq5BeQwm3tqHq3jyBSQVlnLnEolrV
7Ug+q/fWWN6NhT1fZGX0k1scVocBNShPUsVdA6LrwgU/vkefvq2r4iGbwVNnGoBmny7hcSdGmKeY
wvQ03o/R/boSR2ROHyHJALoFfReP+Un3V5HcHLuqv4UOAkNm7IzvoVQd0EyMrMtkusWTz8Xr0FZp
+MVwmovsSePqXVJW/L0NwzH1k7+qbuoplPv9+8Rwv+XkUm5issiuPrq2e5HVFFfDex/J72MDheqx
Gpv4nW7/CQ5XfafXvX/UqM8eZGnzVLlTUPK8RJ3uv4seeEC33iXLfBxy5aa15lkZ/WNm1NHHIZ6d
q9UM/NWXfbf3As26UjNuTgt1Jpx2Ck+qXXVTF0H6Xqupvybukw+lxNUr+hwBj/pkWZp58TMUxVTN
Ly8a5IP7oh9nsoJR/KAmNIR6d40dISHr1MdsKVmCn23vZ991DrUL1wnIGh8u6eUlSoZ5eUPalpst
aJ6mMglXn7ZE/Wfom+2VR02zDJd8SnjzFAfpMcXlCk4CLDlOC7N/PIfFvczywqCGL2vwZcU979Yz
CNarOH1k0lLE4bGLc91rGbxFWMofiKUFfZB81dAWANw/JTxrutGtDlWuD5mdfwRs+SRvAdDsfXL4
qn2I4hyAaxD7F4gI2vvagRZYSyeYhQOu7jDNVQ/+pPQfcyScun6wP/RQ9T11/fRZogyz8e5iBxY6
WVq8VB9c2nkusuwTwEOOVr6bnJYuxslboyi31ie7DZ/zAMKymKzjxW7N+BHFy+iozIX1gYcyMJ/l
mP81Vi/c86y/3Xj6UNVu/amO4D1DBChdd6ujalxI38SPPGZ+312jRst1OiiW3VkKOUFk78y5/Jjk
WfxCs3J4sTL0X2uLG1I2wypK7/KfZUfzv1P11qMG5+RDorkhgDocDX+Rah4UX2ZLNWHpLOur49be
3TgmdEelqHdWk9k/pV2vnIvAGUkAJOW9jZ7PyQMg8i7zfGNvWbr/0Unqr6Cwqr9CYO8rOw9aLwDE
jehqBNNCq1LwjGyj+XLrR2e4KbxBUQieL7KywG5VNN0g87bbYtb16kN/Y7yJq9E0qGdCCAJkuQbJ
KX4JP0IzeCnYWyuEMYmBv6bw0QZs56IhKYvNHAJNeAxn2CWazNXPbxwSPBo9EqYePN7ucppjVZlK
NSoKL3US9y0FhjYy9txNHlLUtn8Piri5jwI6dibykL+nRlXd2UbvHMTrQel1LOPZO4s3amt3F3Cd
uIm3cdxnvXP158aDRzkKi+QucfjSlJWFbp8ePvThqbUg5QEaFDpHr6WbNE/y/j4o6wcPgqtg3xkI
1PoeUJAqetdpWkSygyGBJSOG3fJxjcqt8h3JQecW5Q3N27MCLabSGPFFgmUvL0HTHrZf87SdYlDE
Og69bh/sCVY3LkVI//Z8/fdUANsHaq3gj5YU0zyk7jGGn/noQ2TwmxOPLUKtSFP2M7x9k0UFLB1c
/SLBCq96V0OFRa+EvvDeL2mghi/jW+tU4WXrt5An5cVu2vzuxb49PP+0Z0NXo/no3pmJqd1kmJuQ
Ms4vloEZ67z0uNlujUO1EfKjJXDepq82bkYUc/QjaLtsJ4erBewtlap6CAH8KE7wWmXv4zHO9lJa
kGGW9/KtLvHrtYRKtWItZshazcwL3ffupYgCyr6uJSogxoPVNV59nkan3WkDYBU0/cwHP9Fo95Ip
yh3GQ4Lifa6DLK7Tm82LHm3g3wn1kMQGX/Qv/ryqgDZPt62W1qukOW0EettOsdGwP5+KkT9ccdQq
wk6jV2iXgqfdpy5yPgh6q04abg+Wua7E93MlviVSYF+wpq6R0v35M7KOMvsIwsI7Sk9uCLXc1ETj
k/TfGulQnTwj9A7itLMsew8plvjWgT+uvaFDlyqturbf9w++Hf0mTtmTOMhm5Z6Zo83sfuHi+luX
GArA/ub7wKMdSfLmQcy54tsq+WhN3cV+2yxaF8qDXhhQDYkftuHh1AIk4NFp1fN4lZARPY9X61cJ
GnHJOl9SN6vUxyu/TGn38HdTkNk8R7RQjJGKQhYcuCIPe/vY4nUm0mzIZRAjcwqHbIpMvQg9sk6d
Fmgu5W+ntVvYVqi4J9wG9QnN658EQkIltC3NhYtoYyBSNMBUaRI6ewmRYNBsPphBfzpIW7eRGeGz
YX7NhXtQVmr5devSlvpOUHxbuQmt79HSgv6P/W8snLH2/8mJlBU6zYUGQ+3dU+S0DtAGwwGTwKxL
IhcVJfuKUFl23exDZcG3Pugdyi1qMu624O0AbTll2Uv+JANB8ePg3OvcnamS5cyczH8cZhvp1JDm
IFnm7QgYc3Fk3qTe1XbyF51uIz07iy3N2z1Y4fCa+0E0JLvSD4PHoDPV92k+pzte4vVrWSXa+3px
hGp1Xy8riXDNST+kuQ8R1rJBBkoau7Kjlt2Pqbuv035ckyB2o39IAqRrijJEYaHK9P6oVkZ1cFWV
4gVYHbgSvfpCkYIUb4FyXO9XALOEm2ad8ruJV2Yboa55y2IjxjdMN8J5Y9PMtC86GtXafVDSjwUv
ZMuFpTAWjsQfq9md7eGAiE7GQ77nrteVtDGPvFpaV7mE/IrOEwnfdt8CyDzIRefNNUhsMyWmO79w
XmRFaHn3XZrFCfVk94oHVHbP07MBYuleon91KEy32i6Zem+9VjZyQZTAZCETBbt/heHooahVevKc
5HED2C+mYjGtOfRlGSpD8qhmEEr6UdzSHp+091PbfFvre1o+33Wabj1Jec/kXnKAlZB3cYTtdpRR
vKd5wSNl6NE+5toHsWxm2+y8RV0ihB2JUBmydvpjVhX3LAD8ZPm/VwN6bGUpwH2ZybDC89OgIvuv
1YdXtrqCJkwxNZ4HUSqCOYwHgaUqIMuwSE9r0v/ncq0ROLTDngN1hIyx5X9tMpX4vQwWkiawi2j6
OQVGtNpsGnVMr04eJSI0zOiR3uMLjRQ+T21jzN8KDeU8AgvxJrd99WYYtGTJl+rn0kk7/9BDBrVv
FC18kgG96egpCUgJF45und448jTMTqFB3euNY4D9hBQGVYyfJyl0L+280YQc9Gd6y27aKwX3+Srp
rUzyAJLHcnHEFGAuxfA1XfQ8ZCCzUq8zWQZq97VQgMO8scsyM9XqwfR5VhoGkNu/2l9PRbyfEjI6
wIaC/fIY8tXxkccb0+lzZqXDUdPhfKL5On3WnPx/jnB9/2AX6L2UgfugzCb4lKyktNijJHr10Ygv
85Zer3hMKbHXcIyaC2+CDFZtGbe6tQ4q3Q2rSeyQxfbso7O81tCtW5fbNru0PvmdQYPLP7dpC+8C
vPEJgE8Ldq+fn7PFFWZQHgeqGXvxiqPR3GcX4ORlo2wtBpsqdRZfV2bXZWlVfnRdr0RC2Ros/K68
tq6OTBrMxCZe3zOh/S333pAjUJpVV8UP9Qd0irWHOkO7dDdXsIvBgbtXXQPb4tDhXp12stZ6LTxn
ow4orid5jJ44fjnCVFVjX7uIb0mgDGORRtNCd/MpnIua2wjB4lhPXNflXuMB5mhUo3fR2jF4b7v+
i1sO6efCtLyjPo4FMKwo/TwV+UGj2EIeMopR6Jqo0SIUcMrUMj1XBarxRTsqN3Tq7I8zBOgLeSbM
uAp0xcbvnZm/Gx2AqXoUoy2QVvPFzatoJzYZ/FBtn02oaVsoBVa7ZvtfvYEioQRoU3twLdeiAYU0
ksjiWEVIoxbPS7D//7DJjMQ/uSQBtMpaAn3X+h74Bun6ZvN2qk6y8KJBeyfpunxL0E3ZH0M/xjRL
k7YWp6TwZPnDt2b7tohU+2OsgLZL+GaWjfjkvM337/OQkaeWYORnzXS/J0YlOyrLRHXQI5Wp3zon
v/HDywgUtTptadRf7du8looE+LbNGhPeXsTd1gYtbjL1zWg8utQ/kHxZRG/pNK3vRRJX5G+jTSLX
TMgrgMMsThIj7i1QlutgK79PfWicRnKmJLUZ9ABFHplBLf4v2/8aF4LoginDPstxQet+mx3LPYFo
yR66hgeHnUxlMAESFhqCwKXtZQ+bXWZim2uf5+8suBPT2/0S0kY29P2ULynI8RnbXpkN8pE8Tu3S
2FRvFu8clMLguXOn+VAZKa8KQAOhMGEGcMUrdjKVgaoCHCuQBxeLd7P/MliO8Zbyjri3U//TpiM2
uFMjsHBbsOyVHYWhZVer/8pDqKrsobyZb2FLb2mMUCQSy0DAugUylpbaXF5kKjE6d/mDVYHAqQfE
FWjBTdXb6kbIZ0cDbXFcmrKvzuAb10rXXg/FP5fifWPbtskpEvLGliKKS2khg51o+QzVp5McRZ9/
f+Z2tOLWxRHugmHnLCwYlmLcBRmM61Xr5o+gPBYqhQUvVs366nhtW2K6xrprmtGFBHQJW0xykswW
pxaOSH3UO7tPSAENvUdiOrHbaGGiTW5VrDffp2mA3uHOKJdaoxHSQ9rEsCmo0IurygR9f1goGrCd
HAq7bByns22kf8IyjceoeVK2luF7ZBMqNBUhKbjuEb9j5jA7L4x58vMp0WzT1tPa0Mz8+wcXL+SL
NsSg/ItkMKeFc8QEWAGeH8+63v7F24lvPakSZ7sYPPAJxur2VjcOdLRD0q2zuFR09GaX9ToV/2zH
qNBu8YrVfWutOD2JV+xriKzrATGK/TpdTqdfob2NbnyZpjG6dp4THAIX1fFxyWb0o0cToSI5jlrT
r0ZOIU88Xd1DarhkQGQJW+N0cVMexRd7EdFNAnPmsdIG67YNlm+BVu+Tj4BhgvMb+38ugbhbN9kq
IR77QwBs6/7NrngO/BE6XbLDnECLHZk93wHHqs913QOn1cM6fqLv3TtE/AYPr4wapYe7FLXQNQbx
qPjJWAad2uJDMFa8frJX7LaCrHuQ5Of1eu5WFvUiKk6rSrpctqHjau63q/grCXSPVsrDFCvx/s3N
YS54mdOKvkJAuRzvDT4APoDK3nlUha+QRS2yn/NIzQevxfNifpA1qAJ3V3RJjBwxbrG9ckv4qAbl
OY3HL+LNG9ArJWyiws2UL6RNMgPXOTaAixaGpnma6j1ci3wI0noJT020+uwkTAZhdKKXLN+7po78
maKBBKUjBMkOTQluMpt1PbhR31rISxfPq2nh5jEwX9klG5TAbHaNSrt27NDsYC6NEwvdzDoT25xF
/nWkzfyNPVw2bLvK0choIkvhjf+nQ0K2vRO1EeoCfXncPmywyviOJuQvgvlp1KUMZw+fBB9Eo8uA
BtdiU4v5k0TMghn6GfefNjkgXFBG5HRfnSkbphR2j0mL0biCDo3HvvmlVacB0kL1b+mSRiHFP/XJ
MJ/UsIw++TA47EqN7DKJhxzwALKPiJx/UoLAvIZdY5MLiJUPiwBtuigR8PKwjCGPR/4y0Ifwl9qk
xlFWa4xDXdHai2EbbNkoawr933dvbrGth28xSuK768dsthg+hrNCM7+YLOQl/eP6sd6IZNlunYsz
RW71brLtk1I6CJAFXqfdjCVFLDMZUPv5ggLPfBL7YBc/4l5t+df056Y1XrZa/zx3+5hXMfKJrWd9
oVQFjHb5cV6d/cst6+6xCwJaFH/THcBXijK+5LUePITU6PZuppef4c2hgG5r1r055vYLTdZ3Ys99
hX51d3QPCPaABfoyIGtC1zDAaocX9oVZpfzsx+5z5UKMC51D86hWGpI/i91uOmfvl8Nws5rfUsdI
Dkoeq1cZ3KCBrQ4J0Wz3di2uLXJzJ5B8fN+zxaxnbGsJd4wILebtjDfuYPvcV+FVErj7kDaEfaCP
DmotiCcHvpEfAruxYC3HJkO5SCsPbtXlq1HW4hHRZZmFGppWb/dsR5gtMr5v3b88UvagzAKaSCVd
su3bPnU79tWnyo/yJmZ1z7bXXyi87bKg06/polFu8qpl7GXaqjpa5MMqcb4ESFS+RIl/W8qsUhep
9J9x6z6J9rXxYHaNcSfbxNRAuMGr8M8tYnQaqwZlh66hCggT4XtSTssgM0FiyqywKu26LdfoUoCb
2x5fzlh9b2O38+Sobbltd2bjXPV1AO4afOgWFug2VXzH7PcTcJoCRVHAoad2aKKbHyslRN+9Ft3s
ZRCjFo1VsYP1FpZ9Mehkk0+52X95tXPbA07H+B64nv/q5JIuxRvQFAOIy/ipDShtNU71zJ9z8UBP
MVCLmtvkblvn/JGSN4yU02Z7FSMnoNazniAhnkA0ZCrD7AOW5ario4DCB6RN91fWTdXZbZv0gaoe
jUJLE6Ase22e2wNFx/TBqLnbj9lFFtpimRyXx1uJU9MgoxfRUGBALicek3GrwKpg29TdXVuoxcMY
kaoerNHabz+4zNafXn6WJX3hpsb99sO++uH9HChlHLXW/pVxaqqqO+TZeRom/V5H5KfJx6EqT/TR
+geqn9Mtq7ui2slUBgDR063YjLIWz66MjfG2Bb3ZI8t1I5zY0xooRsMIymr3avsr65tD1v2B1pGS
UftPOtSNZ2Pp6UlmMBoymAto0IIGaHWUIsZZQ2D0yiiB7WJ749hsErKdH6basZ3pKigdNwcswWDX
8/eBXuSgpdzOmlT/TNOS2u38KivWmCnrgW5s4RBVjofW1pK9Ls9pv3xao58v4Go+0XCzPOfJY1zX
/YOic1vSDGddSN7b5t2QI3FRU8K5n0D58F2w2S3TYGh5NOxLaE7zOl1jyGEmyIz+iJbZusWE3rvZ
LdFNGn+PfntilFXldLJpuZQYN8kqOv6WIyGaHmnCaz94dkdjWK4BiY1qiISD3pmRFy298HHuunmv
p3SYhiggw4+WFfN9PwWWdSLT0pKoNWmuCGwDVj8U5+6zLiRKrVtKlUP/+3qIeNrc6q65MS4skRws
nyGOMvtswrYDYdhySrSo9E1pdYntEYKDZeg9IwEZB3K7QWSh3Ynx1VRrOg2rT+eMppKdX/YURfF9
d8KbGMSAvYWcwGI0xkce97SbhInz+/5l2/ahJrppd22Q3GTTul+i3xzft3BEo25wAihINT2bS/2K
BC53lH8OFBP0a20F3x1V5v6I/r+3iBcElMldR/asczlOfK+tY2LebKfXzsZyIS/Slgt7s1zjZS2z
bdhsjtwBxLPu2VzWctDklS4YoGy32X91jNj+h5BXH/erY9wUltWhS/4W56vgX09/dcTbnarczcRa
D6m/84Yu5cv04xfz37+oVx851HTK5m7p7PIUxhU6n7urhaBGCnMhdBL2z4E+FIzbWiIn1LnRO1o2
yXZxRzr0/utxsha3zLaP2M55de6bT5SYN7Y3H6V1pXOyahgelp9z+xH+8yMlZP0BZcurT98+bv33
v/mohko9HANqYwbRzlDM6g6RYvtmL/mGWR37i20NkEew2gYj0miPkrUEtz93qH2E55/71mh1Jg1/
Wv2rRaIco19PD/S8qHe8JIAB8bXouH6VA42nH5nKUCwPJ9Uy6PIdkfUsj0ibH5xdeNTToV43TtsZ
RYsi/Ekia62w7P22SWbrSXLoq/N7ADA2Klh7o3LAEsZUp2SobO377P+2aVUI8abEGKP/P235X49+
E/dm+f/1U77Z+2a5HaWi4bePIlU92HFwItFNk7PaQ46VWdwtIKcuoGnLdyCAYdD2YnrjZSoxCdxU
d/PgvcwJpFe7fkopaS+bZbAtxISbBtqnzbaeSi26R6lKdw9ylhI4OgJG8glN/jcpqfyQR4g9LE+P
MjTL892KBOYxrAaHo/8ltm5xVDHPPAfL+pPHZuTrjYiGXHKaW6OvveR267n3qSLBEbE4JUKVBG8D
h8m9jUPCxCEzYVaWXf88cm0j/ukYunw+G0P2FX4UErrLoCVqc2oa+xO0/+jgKDmJXXGU+dBHJ2ky
WK2GEqbrHvH71c2vEDnqKiP8jXyrchmVflqohWGPCi3nnMBqcYYwKbvvSFjdB0pFTjLNdoDt+C6L
Tbx01X0PEdvqHhwvOfqDre8kxpsUZFe3w2TPtpSN81z+2SSpexJ7opKE6gxA3kPsgFA0vLR7tCiX
deVc3lRI1x9dkGSPYg+aob9XYOt+YxenarkIskXIT20baqe3tIWqVT80NJwc1sDlUMeyrmoQwgj8
z5rRVi4Sx1ZHkqVrwnIL5gtiXupLW+ybsG2rleVPaBG257AvK9gBggp9ph+z0Q5gi0IM6cWuMv8k
XonbQl7ZWh6DXeSCjVEz6WdtlJOu9/66VNvAehKHXTQZTOL5dJLl5jAq8zKkenC/mVQnnu9dJB0p
i+6SQnOvkgCTmQySqPKWbJXMNsebuMB0Zwg+l0CJebNlO2Y7lQeUkAJgWNJkIO3khquUJ9FjHqDO
eihtDQKjAWF43YeQAtjdU1fpKRmHfDgpnWdekwqAjl7QfrWTqQxodIBL/TlIIGik77ZtX1EjLFPX
Y7gXW65QFdtt7u0seqt/eOSc/0fZlW05iivbL2IthADBK3i2M51DVdbwwqqu7mYQ8wxff7eCrMTH
p7rvvS9aUkRIdg42UmjH3sAfFKcyPtZ4BJypCRQswXbS9yHZDG7Uu2KY/mYTt2rQqCGEHGvc72wf
0/49dnlFpL3xgFWvC+m6buM2sbMjWvcwK9tLmYc/aUTs76hKudrg8wNDJajkM5wecRLXo4UoXqII
4QnV7stsig8Z0KO6Zo0nmlBVSXyskhbcJNKeX9MZunYiLfeQsJPPAeppr3FgIB+OCqVv4KvlfhM2
eFvQ0/ns1KAGGHL2TUpn2vUmWKooDCcDryjG+ovZtB1wVhtm9ZDb/qjXoYvmIp6QuCTjEPFfd8k3
18rAC4cbPdMrn4JuPP/VxTnnGDR2eLQgtHKhhn/0DNbErQfANDRcQ8AulIMNRpuCl+qjK7IWggOl
o/stuExaL6xx1LzxUzdCPcQJou5+ZFhR65GtCmfsTilcr/DwI+OMCnXP6FgJ4gGss8ToXTofraGu
gHOHMuGDW7lAosQG/lcVo1Xe2/EOKB97Ibgi20J4Ja00uKBsgEzU3JFeoUokgd4uyl9vGLL+P4s6
uEDWNy2LfvRuBviWOQyf8zYtzlXgRhAnVF1qahuf6pux7LvijDuz1ofmMVDpH4HkoGEZgKIpRb3C
Ui9ip4OLOkFVNQLAUYLyt+qHZlWWeywVKV5bjRz1XXMAtdAyiZfAXHkmyxAox0Zh14VmU+Og8rQC
On8/E98eBdI6Cbgmd4xPsbdIkcwkZqKaReFkThsk/0jXpBSoHgPbeI5yIPhJq2Rx03jRPqHw96m0
yodCCsWDUuOXbMq/xNsCPH+pBW4eVo8nakyrd1Fe0gBrDWCmzPCrUj670d8D1lCyQSABkWvMMlYi
k2wAs9eyHPB577Ndy+Dmdgn6xzXvXmIdLm8IBIYjeAY7HUopwzGnI7M6HlOPmoEO0+tYfrgbdYSu
6SS8uqmXqnWoB1YiHK6n9AcotviyPk0j57rU3SwariHJDGkFreigNOq2SK4pyIFulPOZwAbUE3GM
rJZtMndv693DXYic7P4dvsAzY9D8ZaFW4RnmbjK9JgEzWsIjCx9q1nfg0FCu21h6leGbM6qranob
FEJLrG9jmjIbtDhqMhmnBBSisRkD3E2Lk/HuzXErM7Z1BeaD2sojvi3jBKTwJrQ0rlljt6fATeLh
T7KiTAjYcm6hStK003EDCfHWCK/kAy6rOzGzd4+T1kR9BhgVWG9OQVnxhxgQiIe2BFVOicLoRcBF
AzoSJFxoQFoG7lnDeCCxlpjkXZaYLuIRZFXxtTWEFjSo4+QEfmTPQgq59LgwmjM0GpozU711eO+m
mJilIxSdeAxaEB03e/ffM0nSf5GhgMC1+ppZv2Fuvpky+j4yrLD0Vr/Ly8/grc/24EoPLyDHDi/U
uxvGKZ65SdvN2zQOIK+wxlAvGHDHuFnnuAC4mtME1g8suszosOfBvHX2gK3cuZwObTvoJ9z06SBp
aLV945p7GpG9/3CuNur9bog8LYjdVvfvYu5stP76Dta5/25b3hbroOnAdQBMAUOB0iRlcymRS2le
wI3ACKI/koUayhUn+RmVsvNiXhPAWMSBKMxjX9TAC7D6RKcEkcYohYTMtqfRCWM9i6yHi7uzRoub
QC/Nsam8OcjcnFzWg03tRPzs6DuyUGPIFHxl4HMTMQ5id8nwKMnqY15JVOv+Q+KdJlCGHt8uinkV
9EH0g6dW8TkYQd5GP69ZDbgsr6J6sa2/H/J+xJJ9/Z1+2FcThEPrvdFBIApk+vrZSCHX6y/dSg+r
I3WHNr1EoLM5jKIeUVOkIkdRWZoPjn1ANarglzUoVRdUGbbPp2JYVopsENCOCoBFM6FRHFdHZCaV
wv0cHHDaT16gV6yBGzntDqPCWJOt4+1WFnV6pZFsrPgh1YJHGkF6u3yIetTOu5N4QPW0eKCeqfHp
BOlmrOqKB6gdv9udtEexBEsLKCjrvnh2uY6rHSVBnHVAtw7a1F6YGuIb98U0RPpkQA3pjVm6l9Z2
94kZY/AaRjo0FRCUtik0brTxM01JBxFemJw5DlRwAt8DvtVhrDfkNYP54HSo9y/A7Nh7rHHEBUwK
4mInOJHGCcoZMCCzZdvtbQR5OqDAwCwT9Nt1KjnWedQzLK04ZNJ6oZGtFl3D7mKZFBD1MZzD3ZJm
zE7ShEhXRVtGkWsPcwwmGKtCZVYEctRcmagZGETvOcABO4oFlSnqhagLqmFcT7UNmFfGHedJe3Vi
AboIN6qeoWIbBV3ktxp0sy29+iHDmUFa4jmDepi1dyKn3WUpGA5RWTA9UpOCSQlKaBI5785o2F6b
uuk8FOwE3nXrzS7qY6gHxQu4ZvBh6CDFHttvThpZ125mbxSjAQZ41qYIguk9s95Gxy33rWkAOqVW
gP4pgL2tFhx0S7+O4SyPuboQoQZ8VRJ8Yuyi4zl6INNA9zN3IcDwv88gR2TNl1KIDppvH3Yj7sHp
bCMBael9jTrGIrceHBsfsRoEFH1qNpuFAICq+1ujPdiBMVyIBKBRTABplTuHCbVL4GVUnABkzByQ
nJsOKuNXZgCez+KhYBw6U4W+BxwQguVxAUw36h/kmZpS9YK0rgxIuECC1c600G9HAKGqn5OwwPCK
OyDHmQ1sKF3jjKqpLtxQN1Fj6pG7EZEDCUcKKnCUlCnTvBsjBa1zrKqHMN79ODfDTw3Pi/267t1r
dXXiHquM+1Mri2lnJsO0naSLTUg6ogoa34u4D1ouQgeNHTnEvjJgiXCXj3MiunNX8NP9eHGR9WbC
TZdcNNViU70FB0Lk3ax3M78BIfz7C/J0a0EqAKDxYL5pGvV4HoXRZwCXw/M+/l3ML9u/h5hQ6VnW
//c4N7CASVleE/QDG9eARs7v3gItWDAwz/I0eOWNSHdpnPGDjXzX1okty9dxEAYwz3ksY+udUpg4
g/s0ZyhmAhdW20eHNDUzRKFij8r0qAdxadQAUVdKjlK2ZG8pwvnYaZ8rlIc80IhVfXzEEwm4MeX8
iOCF+ddoDvMGVdzReWXipB7ZDKB5QOHz4e6r7jUpTZwb+3Y6OwWk1ObWtPwuOIQNMlcoTmo7j7qs
jR8gGmwdQMkcxieo0rSo7c6LTa2ksKa46cBE63o0WhtTiWP945Ac+B8ERWbaA2EYq5oo8FCA5HCE
UmvDUUU/iLOdZ+OD0bfhCRXPEHwbwqteZuE1rUZjbw46DgEfNuppVpxD9PpyZ84NJ9qyFORIVFO5
VFoW7WD72YiK3WVM5ZhQOgOCUFX1UuQYNrvIxR4dxNTdMbCACced9IMBYCL4bFV3GeNlH6zvN2ap
pJhj1VBAio29yAzruJoogpxkM0qt9LquYECe/VqWHG3VRpc6Dd/s5AfyXagMc0L3ymcWbLQAJ2+3
mwR4bAfdl0PabkXadhx19a541EtUeY2le6ERxcV9nBxAouVuQEvn7tuxn0+VmeIFDpnW4rKgmSsd
Tz7snVJmOVumdB5SJalBjoG1gW+ZARRboogB/1uxM/VslJbgW9aMt6uNHHFa4K8kqSVDJsZ9W5on
0xxt6E81/AncsqFrP4UztBE8p0jfgsgJz2SDooINoBkqWJHA2ghbZ9ueSFWEjQSFEdgMZVMD5NBs
3BeBF1BY+BChxhGfxAnUCw+1s8dlMzS653n6Ai23f7wourkjopibsRyhdu3fzQRnp9ykBQ+hcgf6
CkCQ84tmyGKHMmUJ5MYvGzlqcEG0AOQjhhorrosLZyGQNmN6GIYgqDwegAR6oi5TXbPkYF8fQWqo
oFZNM+OITt21kQqihQwqcFoqhoZ8AllA5wIg5PSD6Q1OlOI7IUx87Bm5X6Qh/twfDQd1Fe7JP8bU
424xn8ANgE1iY/xyl1DciUtuHSLGm5Omo5HAtIOYQuua04Qf70S9xUh+iiRj5MSoel26d9MpKKaV
1nhaDp9yLL++XBjt9AJJ+qCWw4kux6hHfxbqRR/3gqvjH20UUjh99H4veDdlHf42cH3537rDxnH9
yqwcgHtddtAEECohdDx9+jOZZlWILXUrQt6tf9CbKPpjkqcmCN1vx7j8w38FuTKC66l/A2RzKu6v
YzsCuAT7puMSTY4l5m5iLndNkIjzYGcN1D6guxDy8ACM8si/fAw1Gcbti8bM70ZQo1jH0hMkHR0g
wgR3kV9A0+uolljGYR4Fi3GKDVDTjhIpnKDBY3ANz8FvUS9jrU4QRJOWeKNPzJ0zVD/yOvDbqYPc
NSrce48rAvylW7UQT7DBSZSCz/BIIw2XVZfJkaz3qEvGpC+lL9wh2IyBVu1A05h2uMMcAs2nok4q
56Rejj/fzhqhhbc61lLQ1bsSnEGepTz0QpTgH4Z86jh21TbSnfEpY26APD5KAvPAANuYPX0h5uCh
CSwU0ik6YQZSH4YSlktdlL9s+GZGbWuHehAiG+aR+dNpa9TxKFK0UdGj9aqhHtnuhmuIZmBtVMRg
nqF41NYVVlvYpJe+nt8ghNxdwDYDOUmlONIMY/xHnLWfpt4cP9lg99t1fSJ8MLYX4LvRvg141p5B
zAhAQFIA/ZgohRAarw3FTB+BJmR2Qa2SjH5VFdHzXsfj5Zm6Qp+jZ1QcHFH5jgti5XWVKa6bP/Hk
z9q62GMTz92X1nYg/YY8WlNwA2CnpBY7sNnLbRUha41HDag2l/N2EoSbqMlQTkzHazqZY5MEQfX3
87k6qi8+94wC/Pq07gDo4b9uA8xG33MjrQ539oXXYY272z0QrcPdFLJ18T5vOejoBM8NnxfVdALv
SIldZDhPoJHIK2SjlZXGtjIufjKuTRaDnWaJXPwUKmi+mMzxIGtrQzZaaEJlCiRI1XI0poVu3gN5
dKs2/UmHfDGS920zA22gbi9tBY5u6+a9t9oCM+s2DtN0XA3jPA/qL8SAyVMzfZpzY6Xx4qIoZiaY
EGTYdGJ7oW25w77bjpvsjcqpL8Ae+IaGwmBcfAODU4XHHLADGtVCaGBsqMB6St1Wy3caC8ezAxkb
CcDABaceB+z92BpRk3Cm1N1GfUPDII977iW16Z5jCVi92i0tGydcVQGjWkzCl8DeZDYgrrgxqZ6o
SR033o056MFXW14AnZuPgBHrxpXMRvmlj9zuMjYgELHn0NnG0PcALHZoHpAFbR7IQT2y4SZjBM7c
wacKEXdhRjuOI4Qd+v2gpY9QULT3oSrjiKmWQ9HJTk32go1fjSV+b8+Jg5arWDDa4wOE/3QaUUML
qTXIDt263s+aztw0WhBewEHPZhTYurh7sKYXsgEIpjUP1A0KG5rnMj81HRSPzAx5ZmpoWOegSsEm
7I/lpiAXwPKpe4nKboEJbxdEnzLQFcPNGJLRxmkZL7E0jVYZ8gnPUfA1zpteC36mpv016yR7A4N7
ea50M/ajkutvvT46+1lUyVY63XcTPNaXvAPj38g+8wFF4zQoQe6G+/rgM40aEGm9yKScd6IdkGZW
4WQLR00DVUzSHEK9+GQD9QLp+Qmik5JlXgCBwCMNSU0R7FyZl8fs3UYkEdCmeretnBFTYb0UUvRg
NmAAv2Rhfe4Ul2iv+OFsohJdx+Qmz+9sbtFV5bKE1AaGunuj910iKl3nLEv+85g8JbSehREeTWOA
CkGjSbAV6+G2r5Jms4wrIWIIXHMbksHK72ioahvk1bAcZF2T4BqhCASlBJHkp4S6lirmpDE1y7BW
DEw3YxVOw5vpTDPsA0pQN2schGxRlVMHL4Fm6lvW4S5puav/T3TA72wmXefniaZvm6ypPEIA3Afa
xbyZa9CAuJYJ9UncvOfYbUIPxaeuqzj6UD4DhRIaxw7PT47m8Hl7Ezo5g7lxwRbjtwmDdovUh01V
5uabjTTUdsLxbVeDGOspRNrvGRIXoZe6AEXzukmeqcmGWfOqwDb3q02ronLDITO1zadIbIAvdSHs
YQVXK9YqlLhH29aW2pVM1IAjqt2CIgB8a0PoQN9BBU8meyocUPZRsOXm/cG0XeGNfaV7IK/pL6XK
9jWpdmGZ3T2zUhRvM7KvKiXYzgP4diP92aaRyNOTmwefs9DemtyaLm2hNkw33TAMauCfu8CrHSc4
QZFwvjBewYZd3nxxVUPhNKwH7dsoOhBuf9hvVlzWSjpQ8FiNACSa1r5bZ4kX4J/YJkOMlN/6tpZ4
MtDrzpqGP02K0r41Zn0vNy9sPIKbDHfi9MOtby21ZbaX4NlEvnF4qCcxbTp9NFAwIkF3Q8bVA5Uf
w7cojzFg4zu0Bt+BabJ9QjaiPTY2izxwpDMXGDgY7WE45RlvL7FbtE84fLdPTYYnEjDlxYZs1PAs
nh/LSCyTSoaNpjcOIIMPgf7er3HtpEPEOBwiLwZh6tPqWF/nwy6y/D9eRzm0HJimGsQYKLgekNXP
g79yKBq/JhqbDnYkx/3Mo/7z1JqfwMGT/cw68duABLzNlgNWSz3307G3/wxjXNeDtTL8ZJtTvI/m
EMTH1cCuIoDsWzNy3YtScEdYscplO8hOdXXU7uKs+YNGq52G1ERBiZoL6iK5XmxKOwBRkuL1CiYx
bOoo03xNr5GkX3m+XMjbnxzTQmE84lY79cg2G9PVMIrpaBZ54WOPkewokUzJZVTnAKJjQXRpBuss
mYoork5GYr+RaU1Ooxo595nDcRWmctXkDYtAvzaDv6SrRwHGA5WH+0/KThpWc/1NlXLjevYXsyfR
cK5D6t1NXW1qfp2CKGw1jbEI9pGGq1klmpwZs6V0djcL6c+YBdbjMHT3w4X0J4DmLwXTo89M5vbM
Yv5CtxG1EvUtJTZQ9zcUccJfh5QPx9hEOdBygdGmKS5oNWxqJvCD2GCAWTKAeR7JbTo6BWAA+IxJ
MEJt8j6doKsAjI+hmoCDSwVbeNAeq+EK/qEhwYCsJtn3dpVcgADUr5EF4sKmAs0qDScxsyv18h4S
NhZSmyIs2dVVTV42LjBI9dS4fhzFICMG+rUEBgF1ybw4Nw3gkCiV/qTnLPyk5aN8jFj1gq/daDEN
dXGUBZTpkOCq/bgv7C2E5ofLaEN7kWQXI5lCQisFFlNpNZKdGgkUAtTPsJ8FS/qJZ0Pn8dgczmNf
vP37hTFdLE+qkK0q28jXi6LZ3PCsrDqCk4AgqJNl84ZIWohdhRoJ5uE9dqdfw6LKURCBNPWcRbhi
/s/hjU0DPXGo5XxDNmrkMMid6wwgRVcb5yFJ1e65HrYWanxRVILtMjlwE+deXd3v7QhE/m4jQSMF
Jaq1aeN660Y22C4/7JYGYauKK3HoERLWd466UdpVHeAc5BBp1O5zTQyeWw/V1QQd9NYWgEoFhqxA
ZB+L6pqUKdvFfa4tMRToiKbaohp5wqNv0l/mPG39qqvnba0eYnUZ6hcW16jbWcfU60Zgkpse8psz
uW3dQPjHHKOMfg4Tz3d0XHQKk0FCIYs7FPXijg1bBsuXKu9sGiZuEuiYONWde4j0aWMhW3oKo2E8
8Y8eDclBtiFuAV5ax+Rep6wrrDbqtRI6RLr+1515jb97RX2IpuWt0Ix12joDjMi/3spdDA1/9x7J
ZjidfdTrK5cuflDV6H1Xe1BitgMcQkfdZ0xvfahb4sIY2gavUV7gq3dktVdG+vxKtto0QFSlSdQ7
NvrrMIN6uRFTuSOnHuapV/cOOLU1PX2VrPnO2mT64WDD5TUgPbqCm08HDOdiZoYOQGf5x2x22oGz
IQIbw69mCIwOVWeoZFtt1It4bx8MM/i52sNSRFezdNxHZA8gLnZQQgvehHqpJ81qg6d26DWwhOgM
N8IGR7cW5RbPWLYpw9bUUBKSDQe7yMCAocJpIqREp0udx5ecQsimFOcyfNSGxPmcJ1l6oFTzmomO
P3LSloOv4N4A/5DKSJOdwpJSgquZxlmhaJut0LGwvQNX7NimAWoFAScO9Sh/oqYFse+Jp82bOxnZ
YiK7qQ4kJnL1hwAPOZAogrYASjP5W8qa/Cm1k/E05PgNo8IHBYZirE/4RgVcHtXm53Ry/0imMit8
swcIdPUWEyTJOuFsRVBh2wrxZvA6kXTw2rhmEONKE7m41Rap3/6gvhKKXEs2d44mx9OoMYM3sg8j
j3ZmJQGA+Nh1rLsLyMhIcBo3qb1JK+DeKaY0xLhsTyabzbs5iL91U5SdpwpyWVDVqBNvjIxpG5Ko
HLlGkndolYpcrxp8nC6gqATqPVFf2KCGfxQKeJALMwRvcxw9QA2uC/fKUVkBLrhZ0ob71e2k0LNt
0mtpgHYCNOyTveF2OZ7nqNxbYe1CN67DTso1rWpj40oUrIq2MT8Wc3nIJ5w3p46P9kbHdcFBDAAB
0jAvIv2RDaAehbBsvmuHuYcIsZpHjXnshNU/3pgTJDcB9x58zor0iL/CdMVnN9qAmhN0Abr1MLEi
+CscGrz/0f4eOMXoJ72FBwfUxbwbOnDqEh142oJ4ObCgNPBbNxmJPLzvkeQLQrnjebYR03fHLOc3
WQUOrtKy8mgVmv5iGSUoKGbwwU1RWviiiVU9azd1gFWBDLw19cuImrBLG8cMaQ8D3Ptuir93Xzmt
BwWc/tLaZuiN4MTYuV3WXyrHASZWOZYYoYzk6ey2ODkuR6oJptVOM35ng1Yc6OQqcBH8H4LpJfF1
sJnGqDrdvZX1JaindcC6Okb9F2t6CA9GtvYp1kePg7HwnIxF9omDy23rNrm+NYCf/TS7YXwZc4Zd
jlHaoG+cPBv5tVf7aupeHAvjoGmh/JpUGgDFEGiycX+0g8TujR1qxANAUm4O5LiZll/mrIVobROB
RhBCG3sk3OsDzshvy5A5bX5uZqimJ3P2EyozXqgkZEzAslTu2z2LuAfjUclnaKaBH3I3NqI7d6Ps
zwBt9EtvtdWuXgS4jwDTgmFAfXj1zGISh4Q3VfJ3OoL9XdcgocVbK3i1EvsJmmbT98Fg1YbslrIj
3bnYoZj7bg94qkHBxjgEdbWvtaZ7sNUtfNdq8bExQIpHqvFkS4LxmSLIZKhre5x9NI+c1IRu/2zi
OXK/xgT9ZdOGTuik0oeFCAcw6Im08ewo6Hd60oKhs+qSfDu7qLZGsqp5cFXDl0Sh6vYxKF46OzhH
PMBse6ibfZ9Wf2ccMCVqpOrlcVzuUCrVe6jbAv/z6qaeO+fRQ+Hem1PFh9p0ivkZMmOF5+oO25Gx
tPrq4WapVK2fqvVpPYqh3jI77MboobXu1x9lFAFWAY2dpUDhjhTPGiVKFZIx2oNxIAQ7tipiuK9n
WILu6h1oCF2ifVVCRomm5JkEdDdyjk4Fvi4Qcl1wQGMPoRYZDx2xPTZzVx+R7bqmdWSCYlu537tB
GCJDBp6IWIXfzKGgWMG7oA0c7mmIAjUoY2SAb39AZydCydrl3GxZC8a1FS+7xlCPGgLW3oXcxS0L
rjG/W5qWuZtHw7Avv0NuuNy5mWQQPB3N9Lx0k6jLkM0qXZylS134vXIt3UY9626sdsUDJMhVgDn0
6bks5n6f68Xjavqv5cnV0MpLV605QgUbaBW10PJyEFhNZsYgU/Br7SwWlh+GTe1PgdaeU5TulV6U
lN2ZOSLNd2TFZUIY+G5fnkoUKR6KcbRKjzzU3IyXSLImapGE1oM45exjMz/7y3j138+/WUp0oP8y
NRCAlHqigb0T4gUyaJpHDViZRwMPfOYFkew8ywij/eqJVQwN5cCv9WyJI82oS/4+l5xM/1Z2qKIk
3zrbnTX7jPz+djUtL6U1GTvgPPp9ddArBRaKrSLc88cGUNSK0Oicml+zEqCp2RFIQ6hm/OhV0MOr
vCUM0OPKIz+NqRePIBOIxvi6TlmXuQlTLzamPbKwq3t9B7yt5UY6ZeaTdwkkN41pneWdrHM6a0h9
QLDwgJtRJewyIMhJsnkRZoaCp4G0W7Sxg7q5kG0Rb9ZRUnFos+SPhFvlPpAVezAHM9xNIhBHu3by
Vx7yn+A2yv/Q6kFh+m3gbrnFTn2QgDALCbIfPAEDHAKg+ox9oWTsXJQ5GO1dYPIz/edsTdanFIjE
l8GKN02jWZ/IVBrNRo/A5UojOetIJfL0gUZiHkefO7081lpt45lca1tNa9xtp6Zj45Qfw0rzW2z9
T/QQlzJPt3rUgbm3ivJPfRLbqL60gcdRz3QLzJovlvWVBhQfZ8NPw8ztCz3zxzpKtzODuhpFIKMM
gcDeGD1aDM9TaNkK18MNePmFOzkyQhr07nDxaB1i1Gke+7IIHs2CI5mgD/ZbY+l/FtM4/O0+FXIw
/+56+4cNpuNlLuRaymuihfbNXOaM80YId5mLf8rAAyIEGUuFeo5x+bwdgizcrqhn0wbqAYfrDGXg
BiREq2Zrutn0TBPaEXXnSW39YH0yAz1XfAdRWfQHlHFAhuqO8TMO5Aa+XyIOBg846vBr0tTaJ1Ar
cp/Nev0Kyg/3HJbmX9mgVDTGpPmaT4V5cYCaf9U5tLMjJD7fY5XNaB0v64bqOW2c6lULZ2QPwIO1
pQkMu4enRNZbK2ilX+hBsLXKubsI1QyqmKpQG0nqkS2wc+ZPqvSKHInjQpXBDEe79ZY+ReHe+zhl
Y3lc16HeurYeWdMxxr0h3nF5iUtcjvb49okDpMrSGEcv6vZpL1uop4/lhcaWCuZGHnpJ1wCcrIZk
+6855EI1KXZZFlIsN7PVnG7sodLWGgfi3SMePlSvhGfqkW1l6WNmV0LaT3y9s1Ps76be2cz0m9ql
nlsQeQ9IpptIGwH97g2ywgnKdENoNbgx1EbAkL2M1xiysSjFkR94q/+NWY3o17rOfcN9abCDpnwM
6KAOwndTB1Izm+QpTATE+dR5lhqt0L4DH5ldUu6EgGva8gSG0PcIoaV73S4q+UOHXo5XADcK4cQy
we6qtg/racRIORK/NP7w0jEF2tWQgIi4g/9/fNIh17ozcAn6RJ/cUGuRPB1ZAcZ1OJOBm/tQpimA
f/iSMIKBPQJFc+2Bwm78j6kUm+P/3ZdtWxyX7wB8jvearNJNwWyIHmrtqYiNzHrAnmGb1L3YF868
d4XjPlGj8xrEXW3wTZ/GdxMH4u2amr1HAZAFQ2JD69u9a2rg4lYzKXaENAw0md3iWEDGcFltCmQK
Gm3DweUXqAkyJ+62VMxEJUtU0eRaVoWdoL5ZTdSjMEGFUDTW8TW6VEPpCb7CejsE90zYQIEuSLbI
ISc4fYM/iWxUXTN/OJZyEqqtsU0z2dY2lKujIfcru8qvrgzzKxgs8uswQOagDcFDz0Ximl6h3LwE
R3meJ39QHDK0cGhZbZy1Njyuc6mXqfoc6exX87IQtIk3mTVbF1pxfVVNy15jiN9BHBTvYbVPc954
nFnAh344oj6Qey2DqiHjunbOZOluQ9lmKCupNTDtw0YOGq4N2chLNhp2Wjn5Zti5PtlQgqXVyzI0
rqGT9D5eJ1Yo2a7bqtn9bmmwK3XbMmP20ZIAkZul3X41HD32gzmdPrWx2yHXH8bPHBvAnV27zgOk
snNovc/gIkERyyFg9bVggfBK3udPEbOyJ/Cx5E92Y585ju4Xslv4st1CDQmCXKRm5ypa8pDrKDiG
4ud2McrWara1DsAYgSM6FMo8yl/IUzztnUcUTE0gVwWmWI1KsQW+UywaK1Bv3cbD/IN0VFbNlJvh
nf4KeZoZ+Rj81NBeQYV5AeTM7GziOJ9AFyWRiezLsfG5hcvm3qj1R7JRYyov3k4vbLmYKSAHE/Ij
qAFARAqGEG+1LaupNaoIiUIJ1UyKBWgx9gVuPZAJAhsaNXPlynLXnJKJjtpmUu76AicAxy5T0Al3
5iOqm5CVCoMfLAF1shZL83G1zwHQj5LHP8lEToqnXjuHf3A1aTVRWFHynRA2ZBVU6itTSbA66sOl
Rzb8cfaFBAUwOalZY2nolsYXo+j/xIMoP85dVkCaj28KPZGvoNo6gT7AvoS457ogU9sfGsaeyLTa
qaeNE/bxFDdnUPZMbHACkWcIswogRLXMOkeEvD8Inf9vazWVRBUpGG43mpafFzzlbKF4yZ6Sr7WJ
K65wDJA27RMnexrB92wEYGmZZJ4/daC4fJJCFDuKK2cdF8oUV3TWEgdaBGsTaJPKxf1iwljZMfCN
B06MOxaMaiirbRAEEGJUNBrrPKLHAK3viwxQu/UWSoAnQ6O5GuFY8U2kFxbkRFl3tPGVcnQgPIFy
JmZeqZkVZ0bNce1a4Spwc+fQuPPD0MPpSHbBKvNaZKil7fDpnfiPQWravjKxg2WD07wADdi+6Kas
gTy3gj3ZqAm1z5MM5TP4BSWI0Pb0q6DfVBT2IHsV0ZFM9HsjezUEMWC483/Fgl9wiR1Q0AZcvXQh
gyGybd2FzcGuY/5FMP0rVNaLp9oQ7BNUUZGV6fmXvM61PYrpIX0yPXUDRC8sIvZGdvthYfMGQUP6
AMhAuJ9byKQsxoX4m0KpyaIAN94j1N8WvzYP3anOm7Nh8eiSSShCRqgH/FoErrWJQimPRRHHX6tZ
gcZL8aIbQ/zc9vIzRQEJFOwTBkllGvKqmEFV1w0PvRzxTNLS4ChYbgLYUsr9ss9Wm21Ahx4ibGQf
aK/tmNx5zNpqJ42gg6p02RaHKswfc3d4BHs0qM/tCrQW616yrqtZ39FGUELYdcd0N/fWHWQrtbh8
8axJhwwkhQJq5+WhbR3/keGFuF6ICWYNmaCZoA2VvpDLrPbfxZKthzZdUILuHMzrJTPPokWKl4+g
GLcaoACR6BGPPefi0YIQjQeZ0m4/FbHzSA5qqlbKA1JNyRK8zmjVNHBvogjDVpK6WIkamh+E7iOO
T3Nj+Dogl2iMeIuaARQwlhISaiYpIAqljxhXI4OcOJm7EVqJZF3GkIPciW6Kj2SrsvLdu8yhaDLq
UNTdIi2HPL3K7rl2nBzrOruCjW7WT2Tr8+QojDk63WTplq6haDgH3OZsKFAUMbKuuvNq4BC3kUKr
j2D74V/czr2ORc+e+57JV5GUi7kSenMazBFMGioqncrbSdkorm6dGc9BWy6TQq2IPQgQZKm7B4+S
z5BW/4bCtc6zG9MB2eFQviT/w9h3LcmNK1F+ESNAA5rXYnnXXW2kbr0wZEZ0AC1ov34PsjRi3753
Y/eFQSSSnFF1FQlkHpMlL+3MqncYa/GNi3rzftZpfOpWsM9ltxhNxgmr29FW19ybtwNQm98iKBBv
Bo+bsCJXw5fCnP7EPYhXgcTL1m3CnWOnD72Eu8P9zE/4x6Ge6D/FPg3/pny61f/H7SkF3doW/8kd
zwbngQ7McJ0HpbA6y7Gt2n+aiO1fVVf31yUMo6T6ODbeC4U6VEMf3Hr/ycIjF3m1awr+tujB3zXj
l7ym0UYhBbBBOzuL3kgzvqIYndLBUn2vVnRKiYPp3ROV/lW1Rt/tZkMlN3z6/OrMZpji7X0bdYjO
Umirxyh6PCwh305veE/BkvJvas4c9GRyH5UFHaPDlDpBiK1MuaUh/VfqafA3ZWdLNBV6EYdgtzb7
zgXd1mmPbe+e+qwrd/7gx5fl4NUyQaW8wxZxTp1fsTTLHcVK18XmkBKbMv9K7UtqVVJfM2sBKmVN
ngCdgM4nTYwGkByeEuDVItQxA6/htsJaNaubBJ6iuuvpTgAhQzDlgB8DpqMZmcu90JtqLiq21mYu
/XOgCQuO3/vnJK06mAAPT11Z7gvXlQ8ooxYPdDaNQjz8WoKxGOR9hs3Bbm6BZV5ClAYUyE+PR8BN
6zvRgTJGhZYz5IQg5KAnlqvSOBnX8LWY1kuM/gdyMQ3bRvVxuNxK6GuZa0X7qOU/B8nRQqdkAIvc
E8xG9p9ucv8HOF0HJts4HVrN3Js1m8+3POPa1zno7mVQ7+289/eV0770CZChdIjTYMYimzClPeFH
HY0sXRIm6zC6SSkYCkMmuABOmd8GuM/t4daAXWfG8hvFXEto15n6LTCFOua587PUqaCgjJc8yve8
DbJbm0zZrY+97lE1e5iudjFwh4hLLwIqPMtD2faomQGx1jsTJNWT8rqQQYg0ktt/5iL7JtPmi1v7
7q3iqfdYz4+O6FQGKAO++8CzvN6HQ1S7u8YuipBym6jwbk0T2+uo6u0NDWkCzNkR7VJfHGyILQN8
Lcp12XXmg+1CHlh1rYIVA4ZGyc2HpMLBH7p53ZrCXvMCpjpmC2GPRnMnZBTbaGO6PpAseow1lNwn
9vAE7K5/SP25hkVTLqS1qtO4PQHbNO7NsdkbompP0DcBwsfSGxYa04HylD+O1f2S/zW9xCS7VRJU
BAErkC5CXT9Cx+wSa3R5ocw/Z3EqRkx0oSEhMQNCKmaBy8Mp5TQw5sNu2ztYLSCG8Mh6BzU0ea7S
/Gs8B94x0EsuPudgB4AnN492c+Ge3Y0rOjX1eKjNOPTtvN2AlIQZCqIniS6XPkDVydjCAywHNfLf
WOvovwKNE4YuWZGENADQEsj4v2k0zJwETfR0EtgVonBQwfh+NZtJf5Zl05/pbDksMcjqFds0lyBE
AhJYWOI38AdYmMQtPw36QGeG22kn3wqYwMJOOViDubPhKPBgXcUE5Dx18H6g8f1ylWCKTmlK4bOB
vkNXbYgfGBvZrii03F89gFxCMZNHII4QKzDQ1EA6c1g3HTP8Ti0J3v2CePHzdN7C9BAAOo2+oAmN
m9/Acjtbm/UswqxKrT1W+MkzNnfRBVjkK3GZWxP+muicQLsrmvbQ3coAO03dU1BA/7QaudrMrg0n
XB1zpAFcenGh935ggcLdB735aHkWNsIJJBSgmD59owkPzqRwW0p3qvUhc5dryZ4ExXVQZvVpmfLe
e26Ai17NdhdjM58YUJ9FweC4HKa08yGPqalUFMS2MV0Vptmj4VKVp8qPPx6Uk0Knawl+ypH6krn3
fODbgXMBG20+Cu5Nx6RWMzRqMFxi8O7AJ0LjMi8fVAKqyP/KW2J5U9uH0v9eFV53UWXRXdg4YTtF
4yZDgd1tIH1cjOg+6wPezMUF8rPA1GcTKOoxEDpNgkMyXgoyyBNAylwi2+O70S1vbdpv/WCCxUNq
tM89VgswnMyGA8WAEjeO6FKXILhVGwGj00uuDBgk2Sl8s4MOIPwg5yzdRDlW3yPcGhs5NlcgsAD+
63qxUrYn9syMUFacnpZyB5UpwJxrju5sXz5VQGhYawDQOLL95KOWU0MOBd1lOZQP4NoM67ZO2HqY
PPyBgzHjG7z3h7ApXfD8DKc4CGnwJ1748ToqU4EKQ+M+8Sy2bnP/QgNKyADs3uSAXmyavsYLPoDq
n4brZpJL/Kb0aaIRuj7WCDvHVo9LSPIG0rwCPrwH7MW2pB9KhySHLu593Fb+SxHE+TGzZAYAAThP
cBBvtWzIn9dSXvgALvjNC72kKG4WybRPA3g2sXjAJqaO4COEqnc+4dFEZ0pY37ndOgeADoKNHUCv
1eqN/AZLU7wXS2mFVjx8Q922AgwlH2+m6ww3jxc2xB/FVZmBvQcvcAgL5sqt3zIJNEI8mDuovEeH
wIiOsplY6DrBS+DJXoPYf/iOx96KGhIJvWWYO5h7iqcozU/wEzbXBfRw1tqU5SHRhylp+wcYO4AJ
ZzYmYCqIZYZdnXID/IE+Mw/SiOTbNANi5CVufmGpFLc29vJVYmHNDEETsFYK51zWzP5wUPDyOEf4
0LnjNadlknLN2Iy6lRy8Gr4P8YaeqYE//2YiQvNYP2Hp4UjP1omemMtj9vO0zm5y9+r0+RpepebO
iv3sOpcyv9IZHbDTBZUk7+MN07P20ADF6vJih2bUeCkHOWCdC3SWoh9hrn9wZEvZNKDC2WYXPVSF
1O3dOTrRwR8BHDrQKTyaoTfP7vFUZ0TLJFjI0amOsT7txuxNseqFaKUtltswu8vhvTqV0S7vevNE
lFQ6ULyO7CD0wQndUKzQuTQBbqp9cNzmheJjaw/BesBNpL4JZSx3Wm5S+/26ZoF64qUJkucAA0L4
wxqvCRDW57Qop5XUQ7CQg2NhQD605dmMtgYkdgDNGPWBzhwgtyEUlsnNEktZIc4lWBhQyvybSEE5
uuJcO9MNaxxvR5NLnM4chsel0YDKjLpcF4I5368hwsHPeQbCK4NAYlEFDfRucCB2NJ3ht//b9w1z
+ymOb/OgVlgJ4EhTMuve/dwqdsu1yyWpa29GE8xmYozEU48dTFHugWQbLxT6cIBk0oUyKl/u73Fg
qtbo2Dfr5VWLLxYaxvFUwZgZr1/DENJZMQfEn45ZpwEO1Q4aA8OfF7PhZZtBg6yX0CDHb3xMmwMf
4fMUmUO3X5iCRDKE3e+fCSqQ0yxN0BU4+3PFnXlIwSAq/+s2NOF7UgAK0AdwYdJqO/aivkxPx5GE
efwaNUZg9CHi4Xp49to59gpm1x7gg26fkjmwT3SGvZbbbCtUVqHG1ewp5kJPotlyfGXvOX2R4kND
YSMkIiYg5WyD8oe3unMtP7Ezq6KCL3gOfZKoSqPrWAcb1AP5Ea5B+JoQW5N4mzJ15pVoASHFqukp
tqxqb/cTOnqA8cMNNWmBN0w9e9uAWXugtkPkS/N8nyU3VBrTzH/mfehU0Oy61wub2hsP4M8w/Hqk
PBZfe3Bvt51flHKjAFqp0KG/mNpImtykM98WB/iXAepIKZEd9yHLAe2kHOHBZG01OSg+47X5P6+r
myBfDw3ULIkvIjxHXYQyD3dGCA3xKDrc6SM0xAL9cPeMBlj1v5L1tXQnYG9X0MVdzbrE7YqpeGRo
rtWzV14pRAdZ1v6GKe6FNAQ4Tz7S2VCJD7kUz0obxlZQavJ0c4c+svvnrf8Q9CFnDbrhlfGTPvzl
Y6fhPVX/adwWCj0eR58riH4k8FW8TFNpvkw14Pmx4c17GnrwqIJHzZxuaGhGTQSw0YhqLtAgL9xg
+eMwKLiHY0QZc13AKzJ6MHmD+nmT/hCiCku8od7nvhq2sRDigD/u/BKZ4oUSIICCPZhVBw9OceU9
NHKXJgs1U+gQA6PpCKy2lo7KWEggkfLI2PjOmJyztkxAhXEAJlzGSQRJ8rb7RZOGUePdTqefxyVd
l5WiCEfGV8BxQqeZz8Mj2IhVmGRC/JytdxOPsl8eHmirMqohOMmNGJDqIHmeTQdIASxQNrRBy0Rs
noPAKHM8WwVoIRpI3RPPC0uqRBh8RyM6xETsWsaOhmfTMGEDNO/BFQqp8WP2WJ2rwMEm4r/7RhRb
0gY8eJe+0ZgG8Q4C2iDb9EZ77qL5efprZQ7mQQ/NJwmV+0ENeQj6oIWCWQPrFZ1D/uaoR8CIML+Z
rBTnQbfY/VnUIWtzeej00LZKb2fGQQaddPTj05LzayLbBxpZ5jtPLX+X5fn0YMdOsq5ss3oflX/x
jNj4p/Cb/ewX3reySccQRVJjG8CdGveD3mUFeeP9CKoeHqFpOu59lEdX9cTBH6SgN4N8xLCcmGSE
HDg4uevUFP6ad516BIq0e6wt7BEKUNuk2W5aA90C3Tr9cOjy3cgi41xZPapZ/tfKzL7CcDJ7y1Ta
o/HSZFu8XdK3dEYfeAaE5sqlkl8SNDWBQ0/ftDb8SQLOFVKaEFO3Nn2Qp2k2C8Z9HxsnLnxnbc7p
Dfty8wwVRPMMADCqEC7BtSkQi7Te6xxoW+CRep+n/AjC0AKbJTjeBHDhmvNzkAtYoIrBSq8QTTKc
X45tPrSOFT+6JUDOPlPFBb6Z9mtVobZPQ16wj0OaXZKZTl6GSWTnO6wc53U1NuqpYuMAzsLMDsw2
2qdgAKk3cr7RHLQB26d8iCOIxsW1e3Ul6lBpUm6gUNq/8MjuTnEP0CsNk84IboN0QxqlDe9f0hpS
BTOYaWh09S+jnYqww0Nn/6frzE0XX7a/nVs6M2tI6aUQk9iAszSd4OgEeiSImygnAPNlwPjOnzZF
EKlVAkfXCx0qt64vKAX0YQK5xjXFGP6HL5M+LENemN6hsI0DxSmDJj8NQc15h4NuBN9m3JcylntQ
roKW2nZu8cF9mqBhJCuIeMKcbQSOVFVZGBe8uMZpZ60NM5u/yiRBX5JH/3gujPywW/sRpDGqdUXZ
PUx5+m1w6pdJvwRJhY3pszKvCliST+WGYssElK0PeEoV53ucsU0uBvMAXQ3zNHMF1DGd3sdtYp1s
5gICPQstzYEUHYprbRr5+ZLPVw81KNlRLY50jWPGYqMp3mHZQnoCIIdvLTA52xzIjD0NYzTx++g9
bq16bzCj3AqrS7/lbrzNhqT8AqmL6QjhX+yrdLzk80s8GfU1naddwzPzsY4APqw9NBeZ0ZmPhnDN
Rw7dgMNU8By7339jdIadcgcDq0e6krkO9oYlA5kjr9aqiWFxnCnzqAVXvmPdhMIZNOCebcjebU3A
Fc8QboxPFaxhd3aeVzcZeywszKJfM9AAQ/pgsDx8zBuJDq8Hx7Ha6rBemXy88vQIdjNiHWibsZkc
xmTcyw004cDJIUMyyqJ5hT8T+MCJXPuZo9adtONrJ1hzaqIo3qKDEn+pOweOlJb7y61nrKh9+31s
gj+pIm0a+LUJLNd0Ko/M9yav2rVfq3ajtAic0GQ8kyXQGJGtDZcVfeicPvo4nmmeUi2Lyx0AyA+U
uFxCk/c8PsJtXWbJa2AE/wijL57GOTVPY4eNkR/k7fexVdsx8KqvkAQp93EwattVx3mfm28039vg
UeJe0MFKe/USN9HN6+b2+wz/gDBv5l1WcAXizfzThcblUYyyvZGYZppbP6fIRQ2uadjO4YOP4nkK
X4ksKPwjjZOKvVlW1q8h6XnI2yZ5mL2+i9bBtJ9bIJDvo0kBmjkVUuGriccH3k7NpZzmLxbLoyc1
FsW5hB93aFi2eW39+SdVQ+jAc4mvqYVK1lIwSYWt1hUaqPjgAfjXRsARuf/SqdLecHSGJ315mqpn
GlRVLw4Dt19VaTqvkzCgMd9b6e/hq+Jp+zvr2O8aThZf0LBN8Hyb/EvfcXFUap53DZz0bkmHT8vM
U+vb0AOQpy8CA2Q/w47iOz6PMqz72L3ZUQLeXmGhfVsZMKt1/BaUJR8s9FmNzSMd/D61TwUct8sg
6oIVxUA0SlE1retDO/h/8iD93kA7DRIJS4ySs0jC7nf2zku8qAYGrXETygu1bB5pYijZj7mpAAuD
fsCB98AtZxBcfQ5aEBc4l1qoj6l6jS7pa9dwa1UB0IudRyIfsjrXZLLZ2AOmkTzIJkd3h3nRl145
P22nZL/nsPBL40vSmVBnhyo0KkJte5uVABh8kieDx+2N4pZbfAiBc1ah0QJtamoztJO5DnoB08cs
tx4ifcgTYzqbKPAFvHTcFaVB5hCFPRfdRMqj2P0g0DROBHfxe8a192TBE/xLh35XDmDSBU6OPXE+
XOuuR8HYBQMNKgzmoSzSJ1RS/oSWyYbBk9qDlEg427UBMd6/OWaPEjlDmXDXcQmB5Sj/h97SvMN/
q5ZgmtIbnA45vD+BDnPTIw17yEY+Mste0YiuqmHosQOP4+NVlYSMq4ECArSWU38HGri3q8y8OIxo
KK08l7dPdJjRmQnLGtiKjgl1jw3NPvOEdaMEdNXlwZrxBHRBMRShnLgIlSX+XCCm7J+sgum85SRa
DE5LwH04rbQ84H3sNgzcV/sd+r3zk1QO9rseEz+TIQ1BFAA3j6m3BOsIvJrEo5XAuQh6cJWFQrmC
9bgepmjDhXidO+H9R0lOj1L/aGtfbkQBATaY0wNDQT9ck6arDPKgY2GH1RhFoHIVv1iHtSb+2OZ1
coV5xdfdvKKC0G0jd8YeVMfuuUXKXj2/fvRbEx6HeFCAgokGWlV6j1VSTei+WpBI/hvjeSV2TRDf
LH9WuwFF5a+Ogihk5yU/bPD7QidhzgUK0vY1rlqIQtpt8qPyjVMNKd0wUSo4GjXDdoK16UNkGfiN
zYesF+kGDxwnD+GGAvcjd4QKFnbcT7JE7TSqbo0eUAT2WQ0Us3MwdWtWhXAUYE/279lypn8yG+IB
eeIOL1DOTrcBflxh5ExyuJpeAXXg0u62yhjkoTWmAXsD52VOGcDplWWiKtEP4G+kb/dqSsqhGBJz
0GvvSpiogCYrM5r+e4x/yFPEAZRxM885u7pAOrcV6FiFGp2zBXU0GUT2sdIjD9veak05lJ35WBZ6
83eOny7KM1ZVHyerLw5KgCfmGdiG1k25YdYItSg9rDuwfOiMDkyMWF+Vqg/tvC6vZmRD63tuQMB1
/WmPilKxNoPYfoXD5MehSiArsswmoH9vsm763vVNvxo8234008x5lPkYP4xQHlhCto7XNX9GoWvc
K+G7F9O1k9dabmvmW6/pkKevpdy2egD71Plp7F/btji5Ru4/8llZr7NR3kdW71qvBRcfRn/njNzO
XyawIEqgpxrb+FJNlffgDqi/sDz+2vdJd/TNHoVePTmUWQmxl9TZglX8w+p8dw2YpXEDp/sn8+Lp
G3cMXYUa4gvF3Tr/mffBx/gcgPU3jMGABxmaZ/pDK+LCeALYfG0lzHqdYi+iEcib2Lnoub+ZNKdH
FtavrwwlsPM8+bt+9MxQ+VgAxcChvbF90yj1NnfFdKqgBoypcXpzVG5C9oC3wNVjiIZHnvdvs5WO
p7zI5zAW+fRmGdiy+GYc7+zWwAYPrhvgVwEhdKLxjO/HqYIJNZwo9PyHsbKSF4G3H5x7mnc7zcvL
cmDAe3wYghDxruIED9H/jGNHleJlAa9CemGhANeDTTzbqM/9+xJbYstbbB4hbOwVY+hAD+S9CbTn
hNV8H6DfuOnSrjnCot54Tnj5QkuupB7KkLmuuELAugHAO3ZXNGElxg84yrInF5/riUVg7Ed6DQe/
9E0W2Y9qBqZQoVR5GTr+52CCcn/JGuxoQQeZtqKpDPjz0ZGSylM5xex+AV3a2FgCGW1/f6TSY7e3
5ux8otNlgfThufvhtM4DpIpJ/llGLfkcejAec+DREvvvMh36S5mh0SUTJwMxicX7Wg+DsY3BdkHN
gmbd1O/Qbk2+0WRmZsXFmRgWR2ExZ/AS8+B+pVsEdOhJ43JuUPUtZuw+B3RuVzQTKVg9OWmWbGhY
9soDxtAAo8phYzg4fbaPrV48l36RXJ2CXUGjE88BuoLPUa68VYrX5YFifE7UeY7zb2gGrHmb+E9D
APhi0cOwwKgD+6sro2br4V+xoyGo+CCsxhPwGk72Bs3iFC4mfn1OWbB3zTJ4YIHLPDxW+noDHCMM
jnVwOYDR+hoblrNOM6jz24btXVJPeQAkpP79TBQzg/BN7q2HmsNPgaYpUQzZm4TGcZjJWZxbCO2d
uthytmDWt08cMqCh4Dz7zl374Dml8zuS/bax6vLHpK1ki3pkoEDbPVSXCXBCh9xm5qHn/eOiXrqg
Ubqs5PvB6H+7cVlk+WpkcMvuW79xrwCDZKBpotwGynJ/i2YN4pmrmh9nd751JpZEZRyIfT3P0AfQ
bJYID7LcFM4DEVmMIGh30wRR1oXqYpawPcP//UOiyTCUUdgyCu9yDn+vv9/Nsdrdp1kvc0HgQ5Ms
XGC8hommWCntZksQ3vvEzPtLPFabBdpLZzUkZu65NDSSTu2BvehD+IOBPoPV4iodUvbsooz/OJj9
we+y0+CU1ZfOm9t9FItkN/iR8+YHXliPLv/uxqpbY90Rn2dIyN5ir2lWkCCKty4qdOtWV6eoIkUH
X2aHpE76w1K6UlpUgCYptgx1rkBJ47CEKI1uOTTm70Zi+4dWtuZ1VCms5+Dl4q0iDxQHDiIYXyVB
XO9anjOsf/Q4yJvmAVauzg4+nOo+9HU6TZSGLPYKHkYrinl0STqZFjZ2bvzxFn7O5AGPsx+USP9B
uoNqXeuAsuvX5aYUL2ynOPI5fr7fk2L9lEHLYnhAUUR+SyoULwAa+tU5WEf0POLPXHXjDusAcRj7
qbyh/xOszDptfjF1NDte/0SlrgPtruAPNvRKjwYUdMAlY/2rJ5tvsb4ZNnbnQc71W/RgbEm7hFRL
Zt+v9wo18kX15IP0NqXg+VsAeYPy3CoBqno12BCpvI9pClC+OpzmgO9rMT0r/BuePJVEl3LEetkz
ZvYORSURGoUnL9yfxucECqMUnyzAQ5JWOnsogJnvWAKUZoElaOM+NC2K5vR87/Sb4P7UpzGEab6l
CX5pyyvi/jYo88A89aZ/v+wec0t3W3EWnatGrwkMow9JM45U3czSg67Smk+uU6OaFKgwMUp8biQt
N88NPwJz8kqCcpQfFSI9GwlYmxpftBwWOwCKfRousbHJEuBFxasf7SCCGEquWvboVqW4YikJPzgP
Ai34O2Hx9/dsmOLQBUfv/CleC6u8lgLqCHqS8kUVxeaKTrkHcaaA9/eJxhmNjXRcMwSWPb+mET/3
trCKMK+VBexcbe1GXgdPjWdiFyPY+j5bQVZuXfKixTMKswK6uU+TB+oiBvdINTqb0m+SjfGdpF0G
3Yygw304Qiz3Li73aZpyPJu3oD8E5aY3YMeN9/8p0aKyUBjxrobhAyVuQh3K8IAxpJjU+rR0lsai
gw1SgG+kvoKSaYKGRWmEHsRlznltAy5DE52RFevMT21QSHBnpxMPk3L9c1VLBlRR9dORg/kUdw57
yhlURv3M83Y0jJPGvSXgGOk5OthAZ2/hICPWAOqYTyyAlnefQGc3cebmrBJopKJRKnXrmyJ0iCIH
G/jEm15jtNhM6GAy6FpFWdWfjAjrPDqDt6NeDFowkQygSBxS0Nc5dy21Zeya1g/TqgA7o7aNBd8f
8OPK/QDL6gN80gBlAR4Yrjpo6iwHiv1NSzLgG5zRrDdQ4ptD1qHJQV5pi4canVGsgSEVy4AyoBA5
r5EHGw195bn7ufeflzirFPDkgOAYTMbQypyn6wCbyi8jIAsmG6IXHxI7TyPqhZMOSwuMT6yRoDGm
hxVo3Tt/9PuNUQEalUbGcGg0vxieM2cwRJ3nyWr9rSNstq7Hhj8PxWA8uIm3oxFYX/z5P/MTDw6/
lE+TceNGWKUE93y6SOfn+v40WvK9OU+3si9hdaMr8kXQVeMKgMGfyGU7ikmHQcZDzzoOOAarzgKY
CuJB5qpnFsY0tRzcAUSqP8vAkh9VUThoAGXTn3IerVM/jO9VAfCZIVqqU2n+vmSdAfnJ0ZiHHqqC
rgxANeXBdSAOH/OsT7Cj+s+xGpLqgKd0s1Kmi/klP+pTLLBtw93bujrQmnF6iR0IAenRKPB3Wuli
jQjAkaNyQu1G3qPIwPGfJUQ5KUbJgZLjmo2j2lBs9M1LCZjeo1J4vZX+Kz6g4jYCZYHFnvGlYzWw
qiO+iDRkE2S+hTtF4JZiNhGjC1m3ITlO0gGAdlLVH4X5BmKIWPafF715SY+/PgY+LoCI3Cd0Ma3x
9CSXNTv3kSV2QK6iMj9mEGMfWsiy6zM6RIBF32NjwcZdOiSXZfL/mvu/UvygHLdJl0sAZAKs3bsK
ZJeUtfsqNVHlggDkeWBFs82rKnnqHGC1ZFA0b0kD25JRWf84mg1USzgiA4F8mFvf3DlJax2DwYeI
DJve696HCzeUnKGcaLcvaVO/sjhPf2QKHmN2EdSPZdTXZ5EZzZomIqwcSiandxtGD9vWdkuwWzK1
XOk7JoPFIqpmTcvqo8G1fTOL5beiUg/Ki9sYxiGvYMrCPacofrUWU1/bwM3WSVS2j42jzN04GuyI
/QCU5BLjGMsADcWssKAjnLBTNoAN6bQwAI9TNRyqGFZTlWarpTnDgds13lLgslGMDqJ9UQWeI+D7
oA3XqRtEpeNNk04N1LBSLMALiNNsUOT9d7zMz9wFIszNxwsbgJbxTDxVamsY4YbpFjsHLa23zKqe
pnKMbhU0kvGF9t8pvGQpSD++WU7zZMwiurnpdE2ymv1soJX34NoseOThcxQ18RcIJdUXK8Bel3b/
JmoDazRn+IEN9rAWbJhPamD/JOB/PjvRhJJLG4y7zGDq1TUC8HVz+fN/JEjX0UapDDV01PnOk/DB
vh1Qyij6CKoHekgT9jCxs5DBV4NlMMWLxmnDsIIHW5nxZ9lL7wJ9+ad29pzn2Sv4s1v3jzbD97Ei
pSgGo649THETON/4ebuCllwC/BgOjpklZ6uJfAjijs760wQNKYWSe94BKkFj6HuUx9gGYLR2oZYM
Us3o5ck2GIriRaGPfoot1PHy3JMvtSud58wMaY4iMrOg8h1k4kwxgyXTxpJNghYf8pfL73ebXPt5
ht2F3ckXM+v65zTbYN2Yn/uk3UJabDpIvaHHly0/U5yGgCTgkStHMITBv+lXta7qja3Vr/Gc7ELY
8zhn0wDu/D7j6ZLgfdz69g0gsXpPMbpuojKhpyuGNBZBmR45UN10GwoloxbCg23DupoLgMFqI4KE
XwWEuhWV6Agk4jYpoDc7bBN/2QXk6/rhp8c6FRYTgCyxA9DSnEbmNk7M5nW28+8GMFK/qrY9ofzZ
v7ljLTeQzGrO6DcqSA1kj5GLDefsmACj1rl6h9abgAbLO2dBtp8qdM5omLbJNkNV70vfKgfAVPDX
Mp0Gdcy3IfUEwIcTv/hcxSHlg2Zqab+1+WqATnYD0v8XxZsKbqOZVbCtaWbY7BcjYDLt3B/gdfHn
jOsY5BH7A1QB/1+zXOfRXRh3LqK2INKi61ltAU+MLBuhnPe3CgaWfAKZtmU8/FDgYJ4p0mUA+hRu
FZ+lKu1VUAn1WHrKOWFX466z3O1+vHte1P5QTPpr7HQsLEVLoHIFyOQ07bQBwKmN8QqRS38nLAWY
9qxQqMz8UzGphwk18kc68EQ6j35er01PVajX/xvHr8zGcnVI9ksMJeQauq+9E/aNdanE9E60PiHi
r1np8puFnuJDYJhQ0dW0vmDoKpDIe+so+5l/FdY7hR3ZenthucOGhvpq6Qn3hl1Y81CDuf/hag//
/8egHppzbs3vvDLbV+H1W6C16/exymCZkPfW1hBB9T4U6gRxhBgy1Q7w7k0M/Qkdz1pThZ6NzjVd
DmozSrW4vM787sPlwNGfILwQv8xmi1UxCgel4UGzhOW7fLLjd78JTo7g7LmVVnUt0hqMZB3vO7tc
t3Y0Hg1vcN7aHxSV3iSPAQoAaxqmkQcKQFDb1xnfayipQFOMKppw1PQvWTVBkhcfdYg1i3+R07xb
apmU0Xhsx+cJjAfTWdWlX0En0np0oRR0Arbnq1c7mgyR9dXJd5qvbeE0t4K3zY1CEUK1Ds1eFa3A
+AGMqQM5wRum8hTwBCwGOhVzhIe22b5/iFHih/H9lKJc5o0f+pNXnng7r0oHhIpgdq2fSbdmw5T+
zOzaD1N03K8x5JHOkQQhgLWSv7cmBPW7xvpZRt60CtD0u7lSKQCF2mQH8pXxotwQNl8NwMI8uwEt
F2MHCDiREIp/lxBRnNKYv+UM9ZwMjTwANJJdF5jy1WLpExTxqh+BD8X7KAmmx6Ks3VPuQoaSJvBt
SQC8/e6NogHbTPOHsEa9ZQqfAiWI3Po/nJ1Jk9vI1p7/yhd3bYQxJjIdthecySJZo1QqbRCSWo15
nvHr/QCl1lDdVod9F3mZCbBaxJCZ55x3eHFtVz7yD6mOIS/lLqo77UNjtK9/IfVqsfa6dLzgAI2A
rFdWcGKrq8vMuweGD3HeweJsPxYUFUVaJPjKzH3Hp1z42h+pou6tuf+6C8TfDED6ADOvLSX8LW+a
bns9TW7hThnsICkj/DgAVCK5jbzWWFVJ9+2AHRfTbTIfePON5YDvuRwoKgMBOioPy5+SYWNsKjQn
jolpvBs1TbwYYOg3qN6QkKJo82yDsrHC1n1p+6LaR30e7sNUui/dSE4Q67b3FQLJp6pR+mYZt8vh
Q9F4/kNdZskV8oFYVcUIL03T+oNu2doBwtu47mVpPGmuMi+2F78sPa9xhkcdONR8aGkKS525/Pqt
1ljGU4bo/iqPFK5gLJLH1pTjPDsOF6Nz1Y2QQNzn3qveJJQBDKngNbx2fz3PdrT+gsXpcz1OzXXo
Q/sQzjwVHTLPB4NHeJVWXX825y5lMK9RyEzg1Qq53wNhPQ8Dsai3pKrKw9IdenkfCLfa4dLW7dOF
SbNg+lFcXRO69zddavT5PsyhHwo0R0GfEWp4xU2mgwfSSc899HCvkP938wuhuXEklLYPbenVV+bg
Ygt6M3lyBH6wwpq8j3WkXVwFNHlVjfukKOq7ZCQFCgUQYmTnVXepksW5L+J6M1lj+NkTLvubcHrR
pPFt7+3XkXU3X4XRhy+VBwboEK7Lj8aPyvFcOODv8oHrOwwQ6kXC0zt/FJbk0euTiqJz1qwMs9Xu
G3Owj56CQaoAFjybAhS6rKzPESq/KWgaVNPtpxZ1/q2Jx8K50vz03JqT2kZB6j6pJM9Wwywe++eA
jPJXVQX5ytQExugBAKyh0N4nvqe9h/vXnfKEh2jp4lyDlmEfWbulG1st2u9hW+7ImyRrU0/6raZk
+BJp8lNaRt5d1Knpzo2yPyzTjl6ipim3Ljm2A6sGXapEbpdGzyYPMr72k71evq36Qq5QCesvrZu1
T4P77fymspr9UMT6bvm6oSe3JYvOY9ZXJqIpFM3Ew0jC8SHoOvuhw1hG62pxXnqln0OTmRCJXrpa
yxmDtCULVhccl28NvYueuS2ZFv76G+zX1UZrkDgfa9d+/eMDbg1VWu7MIEAqzp4+RFM/ftTDzFkL
kXdnFAT1h+Sv8XEel9/H5/M96Y0fB9Du66EZv53f8iYneCOd2KxXm6Fr8CWzJZrbVq+9j1hF1oFj
BzfZfE9w53ug7D/dtVU5vi/Ycc2jOSJJt6MnX+/bMHZXI+MddlCPeW6lHkNAM8EA6Mb4PovQYDWt
Z9OovHPUhhCS5m5YeGC/0MzB+ZtupaAD/F++1FrerOfMn16+5LQiZxUp/ulLlDzEo2e4h0yO2r5z
AvSvolS77UrfWvcsgB8L19yFQ9R+Rfn0XdEO6XMbhYguxHFySfNwuokSO9rVsRm+U0MZriwK/V9j
K1m1haZtnSygRKK5DurVNE7TiTPgLkhpUEzWo5mIs/Krstwsh/W5r+kuUH4Ad6Ftip0iv/UwVT18
UgCen+1x2OrATlC0ja8VSMSXSsOaqk374a5wsuRgWc4Axr42rn3emyvlRfcyyarb1LX8I4r2xiEn
k3qLMnawCQphfogNrKT0sf6zNyjwumn+ZYz4omea7SMlLmYIksgro0WLaKx9GazdZFhPzE2YUM3d
2EUDr2wxt+i7e8es8nt0/3SnvQ/jpLu3MGG9yzyf0GvuzeORjp2OVTZs0sTB1mX1BFOveqrt5oB4
THn3OjSB79aAdB2Xg4HEnw+QlbtZjtpuRiCp+38uBwW8l6c/lgOYtVb8gfTGa7wjKqLN+8DI+kOt
Re6s7YLJUV/DhmimTxm+tiiEGN6JwMJ+sImIl3E1pbgbDH4CXtGOj4AsUO5phqfXfJOu2/pNqk/f
ukXTvXZfs1WBpFI3n+xI1G2Gvt9YjuedEn00zpHZqG1sDtpjI9iJ2KUBTz81N8JCMLFQvGh2VX1U
EucII8i/Yj+dr2pJ5BzYFhIXhvGsdZr1MFNdzst43hbjx7EVzyqznZ1b9+lmTBTBTyQ+tng3YFfm
xcT8ndr1uJjcsP2tEH7nJbJ0OT6qxrdXtqabD0OkY/eeKRS8zaa7MdD6glQyf2xmueUxhV7eJFq7
6nLvZalZ/Shh/YTRXo7Eut5sIKy266X74+w3FbKlm84nW2b088k/VdjMukR3MqrXC9ttIbQVHarK
cwWdpLhWa5sB3uMr/2057Od9iyf7TH3L5nPkfE5vpBgOiyFek5WxplUQCHVZmrLBG1iL3WFLbO1d
Ir3i8PKxNdz6iGD23U9jrx8bu38gKx8f3/4xNrQ2NIfMXy9/OynG/tJFW23W77cQ2sFZtfy6iPYv
zdTg5F7JACKDpV4F/pfxUobbPIyy649T+wArnyKLxHH5Y8sXUotsrps4xW4ZM2ubJGqKlDz8fgH3
cb4EvFQe+yAiTdcq1TfS4HLETrQp3Pw4/tOXUGJ21rmsbbiBrcX+uvZuCj1I72xlOyuoJd1nYRQX
C9WL95qg8DIik3Wwq9Z65xTx3XJCA61zJZm477wsRbhGetqm7v70jdrcmlYsd0NlUuaLdAyexXTS
Aamdlq4T2HJtqOjPohzjVRFG1rtBz+LL0vV4ZZ6M4Z60D1RZrLU2RpgFL5Pv1SsUocTVtXoUGEPj
6sEZe+mrQuwaU0/3Szfueqok7Hx0D3vS14uLF4of5/XrpV4uq51BliI75h3DKXJmvQxpryc1mxAt
ff7tjoFW3zAa8JYzP8G2wnPXIjbA9M9jS2O4ZXLrR/G4CwblrX4cWL7B1jY+EYE+LONekzmrtsrG
XUfEcxWOc4I4YpyGubcMLZ+mFKeiNN8snTAdmmtI4vS6dPs00o4F9aBl/PWM7we5MuYOH0Wk3L+P
LZ+Wk5nr4o3KEJb/MbZ8SmrsXDX+IRusAbKVQJx1vyApdQ9p4xVpOWCYbrZSQoWXBXz5egDGqnmk
/Hg/kyqdzXKEPxNvHTsCUqvQPPnPf/33//0/vwz/w/+a3+VU1vPsv7I2vctxGK//139Q4vrPf1FQ
nMePf/yv/zjoM6BoaFuKrbKjQ/S3Of7l00OY+fPp/01zIiA6lG12QxKMK0vqxXPuQyMOmvyhreH4
e+G0jVKRP8coMpzdyrNW9ZAVz1kj/D0SZvEu6AKMNLDuQdsbw0Rwls8wCuwjolkjNjV/jakqt4/B
bLi4DME6qRFYSZ5DlWg7Vr/XY8vw9+8sf6dv3G/f+T5OfdQ+/jj1+/i8HByXnmXV4yHRENzQKBuQ
iWuSla6n+YOMwZAr1Ho3YzrEu6W7HHDc4a4zCJQsKbKHwuQpQWX4sPSWs3AVi2e0OE7Z3//QFMxR
YOqnx+UUL4ufdEOKva7i8mZpFqPAxsc1ooXIvE57J90sBwgayhtZewE69/PZaSCmo9YDApzRILYM
IbDVqDIt8A+bR5jS4vj+FRsyjEiMGMEAl3A+GeVQbWdCLcddsWHiDgHM1U7p3TttrDaFMY3bZSxq
TdDvUTvzLUrnuHSXA9h9bChTVLfLt1JU1a65bR9cXsVd36XFppsNr9qqLc8UfW9fV/Pv3eVgM5+R
SOv1jNcVPfqri8Zedb+ctgzJyby166K+HzBkoewcn/Semjp1BwXoMVdyDV4bWYWF0vt6qKaq9Xpo
GayI2vP9Mlj301OnTx+TaBQF1qXM3WyT/ElQZMVPo97//pWx5Ns3xpaOC1pZ2K5hGrZh/vrGFI4V
jm1udrsWcdGdw29hjv6rCSbt0qowOKW+pRA268lKu/5tDZB+nSaJeEC0N9v5+MChc2pRWmmGr1YX
h+95zVf4e/RIsjQpIXMLv3RjzuqrqojBn0rLPitEbTdaKne9h1gdBX7jGYG0P+LBvUWKOTxI0Q33
S+P7n6gEF3ckmttVxtN6+P1FUH+bNmylXF13TNMwLZOS4q8XweFf4LItqnYWhBBtU8kpW4990J0C
YbegvsOAmi+epVFuTyfRp9YhyPWtO+jtpSvwvqrEsHcTONxmYInT4MpL5abWK4FRseCvQBl1+zYN
jo4zya3WCcTEB69Hv7rpkQxGiY+ykrcWefwuHtR4nEz/qy+8nhAyV2dm7BcMj5OtH7jdQyTrYpWP
+Gi7tXwwjE04dAE5usI6g6y2D3VAfGACHvEr6xb9+gc708xbx9TkEVn8D6xo1q2ZGQQo9XAiVMzv
DKxPYbknZ/yymk09FOZtEeTpERLEx7Ibpovbu9PFmRuvLBqCuCZemTm176z2tGcEXLi5FMZOJZWj
D3Y97LuWudYaA9gPMXW9ebivbAMLZVi8y5cqizdEr82BhKaWPaNsk4peI5zCtMUiw98Vjv/YlNNK
a/NVYmnmS5K4+F/aYIh/f/dN8eYVkAJlKgNXLdOybAtRwl/vviuTOq+9sdmNkZ7u+lnwfvzeiKyW
6ylS7Tox/WQVmXW0zsO+2orF0XFwM5QbVqXQXNLLfzVm4HLrBvWlKO0Ct9AiXmWW976JMbHDZCq4
Tp7mX6Vl+NfKjpLV73+QmB/Xn1dBKXijJbYSpstSaDnzD/5pFWwSiwCSos+umgb01FIzuixNEPpI
ZwD/X/Ggid0yNsStf6N0sYXzlz2WIqg2ZdB6u6oc0kfQhi0UmPCg1yqdDVH685ihSy9RiVlTWFYo
1Cr3IuzcvTRqdC/V3Ig0+tMxEKMyNERoibDs8JJ0f0zhiG6uLuV1+dRi90QWVFJynw8sDbIgOJqM
ykVba/5qEOGjipYu80TvBNf+S21HmPG2YrzDlE3ecEv8+161+Q6RrHhVdmn5CPwbPC8PTWd0MG+t
PD3n3ijizfJxaTpl4xmIf8BPY/OOAr3kDF2Y398N1/3b3ZA6Pqo2E5hwyA2/uRseUDjsHBKskIWu
bqk/RXP1Lp2RuUtDvFdt88nO1gX16PuukQpx+OGUzj9OH+F5uJOeb4VmI1fk1bV1sOWIwJ7YZAEs
HrO35Y1swhpnQ8EL7YX9Nii8Gx0r44OehmoFzXLdWQ7qNNFGg1y2kUOS7iNncJ+iyB/3QQMKjJS4
cfBrpa2Kea7PC9c9BEbzufE1y3odWw44ldx0qm0pP3KaRlpuE1PwXEsf/Swfrsc2j03zkmhFt3V1
vBlDljq4fJDGJw3QOcHVitxbuK4MpNOyFJRcGvcPA65RK0RnrE2LQwv86a59aAqUmt0A8zE9Tg9T
2pjbakaMNIYHqH4ULDEhy+UqCUx/pYi+KcW0ctpE8zOZjNrL72/kP7xW0mDbYZr4/+rCUfON/um1
MvD06klgVjtflntAvOrG8IVZsYGUCv0f+k1aVXvmmaeyi4pDH0dopvVVAt4BkRmcev76GJhRdVoG
C4k6Dcq240aLcHPKbXgWy6elqTXl7hAQvfiBAD35eqAJnL0qDvloF/tAFObBr1hqRxuDNvCPw20F
cJiq7bhtqQufl2Yw3PTc59jDQv4HDq4fQ1N8HsYGjkc+q5BpQu/OgUuzdEW1bbAROylDpjc/msmz
wF37EB+Y6fKVZ3XNUVHodnvPOpWmMVNJPMDT3PDehMGJteJ0QAfD+Zf12n27XkuBIqDJgi2Z56Rj
vLkTNrharZz8klycGZ5af8L3zPFg9bYoPDma9O89S3aryHDwH1CixioF+UYHgWwb6uBVqz3eFj8o
twhJ6azO8yCM6OSapxUV1L5z1kQ609pxtO6gEyrg51HXpGAM+S7RDQfvuqwIqTdwRQ2ZiV03Sxli
P+DfuqlRXPXyiJ5wfiHrmV/SCe51ZpKwJS7b4GTYP5kIWD5ZbngisiHGbEX2yjj9iWH6yhddqKPL
aJnwMFkivFnIyfZY7WVN3qsInW/cZhUkhMLG8DzLE7ur5bShyf1Nl1jMCFmkbn+c/P37LjuGFaYe
4x65gPwujfTL79+av+2tuFeOLnWH+0WFyLLebDADZbeRqcScnIB+ht+0tzNGu39q88k/wpPq19Pc
jXz/gt/FYVlBmCrMrTaiqS6qfLUIrA6z/KppAZABOpOeBkUZTioIUs0WvUftUaBEdugi2zstDbxw
7TRYKZw1QcIRiq96sBwUMjGe+Rzo4bFGhfiIiiB4bcy0ayq5sFpQHrdV9d7htrChaTaJpk0H0Vnu
SQZajb5H252Um/zcZHGjqGx+H1zO8Rr0sGGh7cN5/zjMO8lpbpbujzHsoNwEKba/zvlxOGniP4O6
aI/BEElqVaxpAD8AOCjcS+sUMpBpY/7VNkaX71S4MWYrVTeMs01OWLWV5FOOTdIEqyVKIbz0djLM
x3Up2OkZOukjV8+8K3JTHxIHbDIbE/eoF9J4EDGu6nn28fdPgSH+4ZUlwLCVK2zpClO9eQzaakxG
t5HtLo0yb+2GrXVoXJh529KSN1jWAklNihznDGGvI2MKwFfh4hN15Zdlj5zLsJorN0/4ZfcnIw8G
pj2yomk9PkBNQfd1LE94BASnABGneRZdmtDM251bxi+B2wzXpuASxmiTAHucLjKZUuau+c71enjC
47W1G7gb5uCvOjFMZzjt35qlm1o9ee0Jhcy6r8+jSOszi+pdoIXhXgwZSol9kjwMBt4OCGuFq1Gz
jFNiKGyMJ/MzhdBha1TrcibvoIqwoWakjj670gPNdgL0wI0QB8kMlpSJOIk5nqDM4J/8ifT/QDU9
j7vuZKV6d4HPvzfbYjr5FGE2vmekFHRUux26EPukDOZSEOTUkJDEqiw9Pr+OT0a7N2zPX3tpVG3a
cN6czXGuEWpnqVfpsYmbId1gFV1jZAhRO0PLbC/y0lo3ulmRlbKym6aptRxdK+qrmW+eO4RQyxyF
6tFD+pbn8Zj6yjtlPgIGXaAHkMPS7MQ/MOPOeOnJUCPgWnYkIavejR37gCArt6lu4rnfuaN1rBrS
no5bPwWl9lHz8mKGXNZP1WRWG4Sdpr1P2g4EPvhYjbt801cyXvU1Ifg6qiukP/XmohuiepxqhOeQ
kJRr1NRx8pH9ow5johr88tEXKKo3QT0dFSpNOyA9G/QLypM1NyFxymnpqj69J7PYXUYr+USqErpq
7DZPTfA+m31+eVDBdH+3rGdb71K5xXkzEJjS+anJFoEmj1Dg+f0bZf3DtlK5jlBUI22Iv3J+4X7a
jaDOU5Bt7esdVVcfnfxgPNk2JsF6Xn77tIyRipqZqD3uUfFJoD7z2IJNZppWm9vJn9+zeJoOGeD2
GymSrcdacFo8cUCng53TTpZemmRLm+bQJ/apACN2U+Cgubfz7AnQiTgZDhGk24erpKJWNWnFwZRq
uq1y2cDoxVSpwffuX3YAlvP3TbV0HJf/0bCrntMaP/16vxy1qpAOeLh6rL8U9vRAoYpQfW6qht+w
dP3hFgUDCzED/1wP5VbHYXc/+R2gbcQm9hho9ascr8pLMMfsg9upy9I1JsTSNLS6OmRzbrLB3Jii
HHe5W7GNbbJqW0ZOtLX1aHoKXSgg7aQO4eSE55hAYzUVJDsK3dPXcv0vN934p58tHRNAClsgbv6v
P7uRuU/WHa4wzNVuJya7p145hefIrb7auOs4WblOhUtizx7FWmkU75fGnT9Nms0kbyLbg6G6PYev
QaJ/Bk6CpCPy9KfM64xjM5jy3YRAAlBCXlk2Badm3kcacQJvxhefoFtGexOAC1IfNH7BXur3v9L+
e0AupeuyaXAx7rHJH//6K93MbDxE6pHIHAxtbyV2eHXmphw7d9+XrPpe3J7HOCD31DFNLV3Dx4Qr
l9a1yCt9zfONvA7k1nWb9fc9gnTXyLe0Q+oCjXTsST+qCUWBvG4kch00vhXcOMALbpZe0Y44JKBx
tAqTMn3uUVYIwbJcrVZRDa2cdhWguPGuJxC7TvptHe4IOj41mTm+D2oZbZOuZVENQc8aBf9ptO/z
a1CuHEkh6vcXy/qHR0Kx2PNAWDhQqLfzQG4lvq3JvkHm3kTdIfMxNpobXENIyJF42mWoi5wK9AhX
cF3FnmGUqNxtAdXuRh/AEmIgjMpjGnmbwerknd3CiOYglb76DE7f24eWUd5NeAnfRRXGcEPFXbGd
fF3o7QcZfbAtZzy3cZ1vLcTKYW79y2+0583BrwkNTM50wi4yNDpP/pv8nFEORS9lwXxCHm9vAuVw
KIWW/bpuwcw0bQIkb27Q/wEH0PKbf4xhAmasdScx136fJjfWoIwtjx9bDbKpl5lLn5Wk47rQQ/fh
OiaRA7tTgMhHVD28IDzDCwDwdXFIoz6gVj2eJbg4IMVv+mO58fwMVP+Mxa1Enm0Gt222sYBLr8qm
PZgzlTzwk0Mel1ff9raR5jn/H++LElxk2yF7pXOBfn1f8jhus2FUUJvA3ZwhcJtnO0cEvS6Nbt27
xu2klf0Ndur5OnGFf3VA4x8aL33GSiYAWZ+2w8ax0hJZ1unWdmx8Sw0WFwq9nXMKZQxIS9r3aQFW
2Rm+5FHhPg7NOzQjRnZirDYTFnIQNI13dYysHjDe5iAN7egF9bYcE2+DRRIgwqAz7rJ+eIlKh/x9
k3yxjYxqtLS/dnF+LU1K1YWbn7TmhYq7dFeJ/W+Jvr8vmdAIlE6WV+nSZRv663WaikwvKodMTOcj
gwYr2qVUPgK6MuPb2Wf3EUzefRDHbIFsMz9WaR6cNAs7wxJ0YWvg3Lcgn+1aovyeD3sv74JrECbB
FdTyVffbP3szcs5Z3XaHgN+AMkJOeJMg5yKGVLtKSNe737/+y1z466sBv8oi1cdMaVLzerMQhpMR
VuZU1DtEWux1Y8stCNv0VCWOda7zXJ5yqPoDubZzg4QUiXjnW6MS3DosJzjqrgM6NNWGuwmQzl1V
h+ZFC89MBzgwjur8o5Gts50EUuwmIq+6wrMwxic1wOcAqkbSrpaP8MEHeCA0eHECwAwHykcEQTPx
Ea6Tf55LRmkfJaeuaMt16LcXh+zUYeGN1UntblozB59U2flDHaOtWsXnmdu4VWS6VnlmgUqo3XXg
Nf38U1Fh1zXzpHluisY9emRBagXXWDNQl8bLbRUYvX9ntlP02lRt8MWgPP8vM5Q1L7xvb4NJZse0
pZT835vb0GKXga4N+PyYyzVs4hRJZTzVkOxNEMrtvphT9yFwKw3amKldlU2cqrXyTP4KnmA7gA6Y
5HFiuTuiN/l5IlVzXprh+6eW5BJKaKW7dUwrOkF6BxDRRmd026NzVI1PFK2jC2SYFiJ6FayajHQ7
EKaVzMv7f3no/uHXGkIaOtsvRdFkCfZ+2n3ZaeC2GONWu96ajHXlA8pulduDVpLxzr8ZMw/HBZX+
OfrB/ZjtnZQ6WlRSpB95EjRoXscIWYCgQva4co+9lqfXSYiOEn2bH2s04L0uz9Z+Kto9JV+Sa/3w
7EYJ9rYY3awp1FTrqevUXllptAkxPiNQ1GNiexpKXQ0+ANhojWh0nvq5AUGndm4OljAkmliaHJzQ
RRbo2k3jbIdX4HXZN2gvjiP0uCp+8DHKcnvZ3eGKIA4ZJY9NPscMQvXNRmTTe8PEzjuc8oJQ0+yO
ItCwDhB5OOdOxTYrSVTHUBz/5Umz/77ek3Cz5otOnUq3nXmt/OnaFwExqI1ZBEVmfMhncpc+Of0h
EGI35ipZq9qgGCXQaTOG4kvjyu42tFDfEXKHDl/6nKFKuSlzg7xl4X4qrNyaN3iU1Tr9ok1A1ZBD
pSYHjFc5Zb1yvXHra/p47NSdHno2loXqaI0GZPexxYW11duTBW6w7HLr4GiDtS7RjbEctR1zQUI9
Sbk0mr0pK5EduiH48v/+KM6VftcQlsFFeZtXwGWgK4oirXYwgvkHYNVape2n2C4hW5r4cSa6PPue
H90aXmKsEe+Re6lk9Cjqrj1XuN35enZYnEGaogwObrogZoQ414p4epqyYt3DPisLkb9zJqTPMIf1
NwPiWn42fm4oxByWhZDyd3IChz+Go3VyrfxeJRCWiJOjapUrlNetOAHa0xpEksgpABGu92WNHUSd
wHX1TCpl8/6qH62PHgojuyXftVgQlUOc7iE9X8JisE6QwLQtKjnxSpUaIoimMe7znkx5ikjktnVH
+QAZVD5M0bYm38aW2bzpoOBc0LQv/mXj4fy90ERRwzYM8NnzvPd246GKaCSxps0AU8iVzpA+uH71
RzognRO2BbN1AF7SBut7AWOsHy1Pv6kSuz3UrmOvyO+Ed07VPYG+PYepgiQXptjFK/Og96I/ILlM
qU2WH5zGiTesZxOVzpfItK3HjJe0y+zPae6El9jX7xyQvJtRwqNmDXquKDefusSNgAkXeJf7JUSt
wsZSZvJJH0oKrX7J2p9+tod4gPNAvsONjfosR1/dTFn3GEBKOiuSJG5kI+PvpTEcNBoTsSBSRhZA
IJP0zO+f5eVyvVlEXIo4FhV5dqBMVL++2pRc25IqPK92IwgoKXltW2RG2racgKYRh4Sl9nWQ5Uve
GxE78Igr3LnNjtwwVBfusdmrJ5CuTMl5aZIGeu8nEWXnqQOCA7TF4PuQ9ariYNvbmh3fxqsq70NK
YLHKp5LYHW0oyxgCVuvZf7kZxG0Z15fGgoFd+QZ3FW55WEU3v//hzrw6/vLDKb4rw3IsqmTYArzd
mPE25cXQ8RyJydkZ2djeYJpsgVDFlrcMw10DNHEd96pb12OP52LB+xnB4aZIH8abckBMCykf6zEe
nyaQ0nvUt9JD41t3Tdzrqx5CBfZOCdrpZo8hkIrjHZLgu8HFT6kEHHgdtWEXUR7AZjl0dmNbAmJh
Pm2odZRAbVGNV2r8wn/QfB4mc1MN5hoIzvClrtx7rAg01P5GoCVx2G0Drc8eU2dlzt4omXTSkw3k
sI/UDkNWFNfKYOsNOUHXUFnYh0RYtEnVkXvKnypw0ydAFvapKd3q8PtrLP+WMSE6FO7yugqHqedN
DDVjziNYF8nOV8T7dqkuhaeri2jZWnkA5NZLl52JQTY10tQFfoB9MWGScpaOQtKEfzIfl8Zz6gR9
iazfvo4h5Lst2D2uQyfK7jMTVqynOe3OSrrsfhmDgQfOmahpS3LIu7QGaIiNZmMNGeWQe0SbTXex
QsaBfaf+xfZP6JOSqis7+04lVreB0hMgVIKVjt7o6tT1lTotn9phuo2liPY/xk0g36j7zeeNov7T
7Oz+dmQJWaGNnj6CoXV2TaqpE3SU5hI42J9nztS9z/z2c97U8bHqI4DKhBCsXyE8isIY261mRe77
seuQLUYe5FClnvse1Xo4n51ZX7pgyM/wCt/LSrcoNWXROtHc4ZRBeQLGlOQXaTunQkmDtEKXX9Bz
ieM9d6nYRbMAr6AIC6OE6tG/TCrG3xOFLjUyYbiODtfFtOSbrSkKloVmiTTcjaMdQIMH/NyUyTPs
0grRaFhsI+v6iyjfWZCAPimRThQ6Ku9YQAx40kLvrras6pNdT2i5SVO/mOl0LQaKel4U4CWS1who
lG62NrBAfyHd+DRWfuyvkpI7PRNRZDxh6Gc4H0UQwrrVTf/Jb6BXuZoqbgyn2ZCqKh4DdLHsNCyx
j6UHCDDfK6NBCrbPq1s2mzsgJTCvtdQOt/gZ6+tiFpzDwB3ZO0342whbHwOT8ycSP9a7uUe4FF+M
unseSy186oz4sxzQyHjt9UZL5tPjoswHtaFTN7ifxKul20tyRmXarVU2WnfK8j2PXdEnpw26Wz+1
6EGiqVZWpUIoWho8TrLwr1xmJ+kJS4IIrcmFwaxIkay6aSWn1gSdl8p7rDJKwnCn+6iF2k3Dc/1n
q3kbEWvys0WMDN+a+Dqqa20bs5yfG4/MlO2hJOCiBPnm65TO7eXrQdSqz3YNfE+mXnJIa6GB3w9B
PMeZf1eFoSDFXXtnoTL/aLZxduonNdwwp7t7xLfba+l2YusgjX3Pu55srLot3iUOOsVpO+YvwFi+
BGDYvoBeP/I44Ibb8o/XQIbyQ6lqYpbz1RPlAyKg1VlY7ee0DpIU8YJwOIVGNVCw41P8/dPgo7/w
+xnOEH+L76UB+pPtILkiQyn7TUo8E8HUubbubaFH9RsncOANhchuLipjr/pjdQgSV7BL4mEhFbRJ
QB9hkfOwnNKLMTiWpXyqZ0+JH005d5Wy6hMoodWP8cV1wgn+spVYuiayYeXrOUv/x9l9EQVrWFbN
5s0BvVDuCimwcdPMkjPd9+aHzP2bsUTzzVPRPnWLJk2KRdqGUvenxDOjQ4X12a6LRnYJRXMnTdN7
0Nykugq71rHSYdwh37e2UvQHrN4frsXIIudnBi4GeTX+0XfWaTAyEyQ1z9SXwPLz/RKEL03fCuQ9
l4/gTTGUqs0aiydidGyXilNYs7eaM8tNnDVrDANAh5hu5Zxi5NGRQkD9fFqwkf+HsTPbbRzLtu2v
FPKdddg3wK0DXLGXLEuWm3DECxEt+77n199BZWZlZeRFngMEBNmSFTYlbq691pxjriqbh5UdXu9V
4D0PUby+1bJVPUw7BDUaaoEM2uFEZ2rAHcW3BonIx3WAq5Y1kuxPq2oBDlCClbjWT1EKtDAXW+nK
DrAPetoLodK10mXK8tgRRBaaNhs/Y+3sgzYV38TJ0NkZik11AAuCYk/n+lwMkPWTOEWkssMLyu7F
HGv1Mz4w0YnmIQ6mJMOSptT08yhPDbpxM6fXkLnM5kDiK8Pv2fK7zrGOjQXooSH3J2m/uT9sVMO+
2dy/norkOIN/D+4PSN2GU76sUElz0AmWVwRbWXSleUzMFA++M9F+t7xB4bKr62ZLG7kswCKJhjR3
h2YXnv16VyKSHiWs4W1lxiN6Tkf7/vB/POd+t8jTKHGUhXb4osate/+mtiDM/vuz8q+XH1NSEJbS
cVMMXaew/XNRy7UylftYJFpdEzdXggZykSDeqQedAF6xkk2GdvQff071iFxFjmSvaJUxAFaNCna/
yYUVw7UgUDCkDb3CLaI0vt8FDp4UB3TOtGuJRznev3m/t4howTbNcAq18NmVMdvcb2BBPXCE42cx
22OkIk1+E7uudFCzL1cJIqd/PxD/9Sd1en9Xq3+tm7UjKnP46cv/fqlL/v2f/Wf+/Zw//8R/+9/r
x8/l9/5vn+Q8/9+Xf/you3+cn72Xn5/5p1fnN/jtN3Q+D5//9IVbDZwWT+P3br1978di+F1pvz/z
f/vgP77fX+Vlbb7/65ev9VgN+6vFaV398ttDuzBf0tnK/FvJv7/+bw/uf+q/fjl/X9Kv9V9+4Pvn
fvjXL4Kp/9NAO8TH2kScq9K8/eUf8/f7Q5Jk/pPIOdVEjiWZdEC5ItD9GZJ//aLI/6QnYGjso/YC
nQ3qL//o63F/SFL/qaH0pFcg0jqFt2v88vuffv11V/Lr+/b/Nx387DkQDYoqRRfZEKAhRR/2U2Hd
KRPekyppz3XZKG48AxXZF6z70pX3CmWCcU24dp9VI11/vdH/fU/BxMveJRbQSk/+mj9m05Z+TQTg
OTQ7xssGE+pIBdJ6lLPF26xGr3FBBhhKCuvQo2FkgmEkJxLQ6sNcdsOzqVXztVQ1Z2kMi0ViEl2E
Rus5ajoSRIp2srcx3zO81O9ZsYRTBYDOSHviA1D4I7YrIcgZ+OXRjx5ia4MKM4mNVy9pZRPB2l9o
Vt7+473+7YD+ybUh/tTSosGMMEg1kIZoJhqmn/e9KTlgCR7a6SHV0w3iIsOVSyV0iTMmixkMcl+e
sUST+ogj8KCIQ3mNcorKsqSehFkxOjhUE6bbesxA2PwmRwkSH+J2o1Uur5ZaTsdcNf1839M3IG8c
pBh745kvUxWhKDPt6rSqk3HKU5FUjahVPohtKqB13w4DeQTvQnohN7D5WMlVGrab2bllifc600qS
3gbNPBi5LBGJjZUdBgHw9yRpT0ObNbTgsQxu/RAwqBKQQabrdU2U5SpaaeVEi7xheZ5BZNbTQSAw
4Ske1sU38xrpudJUZ4WfJzaUYN+RyltQF+jUYzff7vfSRplv1epPZWTaQ6vLb0OhIsyWY+srkFb3
Vx+4khJiL2/zMcJvbjfMty4GMuctE7ZT1a81I1RsqzuH5n5DhyrsFMRiNWPAwzAZvZ/ufvR+ywhO
aNL10xTHYda+ChFebNWELNMtKan2UXcY5Vn6sRX9Ffvs8LkYsFe20yq9TeluINaX2fn7T85fTz2u
KTIiQBwMzML/8sFhOK9RF8ARUrZGFm32ZMNhbJXkedKH7DJshRfd854j2UpPQh2JX1BG9+jXy/Fo
6QtmK6bpL5ISUzhkMp0SvlItqXXUbFqcOKnoYIqTqb8WE8lGooGJQyzWhZSliWZ8zXblNLltmunf
aULWCEEkGb7IRUwn9K0I8l8VfWe+RBawQnWSXzMC8EK4sJI9D+4sc10iyEGSWsvkGm6QhK01X2dD
kQi5EngJeAq1o6sVWuv19+QqyXj7+4No/Hz24azQdueDiVBckkl2/PMFGneyKjcKmsZfzz6JkIhb
xdTEaaH8nbdCbM4kDdXOUKvyGc4WA51BiYhbTw3xNiIottNUKn0jKqXb/XvGl6VPqdhowcvZVl3E
lqgntOpnowPLrMkzehHC9XpvNZPP1kQ+krxPSXMtgaWV1YwhqwzadzloL50qvqfKWrAIWClWIsG6
zqptMuB4ivabrko3XCcbL4Znm5le+mvxtm05K6qU3SbcF6darrFjzlN2RcsJDAqd9HVZti6kQdw5
YN0bfAeF5iQrobQ549yZMfRbV214/tL0C+Ggo0N3tiTOWw1yMZ6QN0NhErIBZj7rzD0n/H6vNqfv
NWPhkJbs/yCkVHYbwn80yZjw08LmbbJkkwXzL53uFjOniVSMnsI8S+zcl/5JWZUEfA8siokJfj/X
NJI2nYHmDmzoR6VxkrjvQhMdxGEYOuOty9POHutseBEq9LK1oJkU5H15ybUsqItM+UaP/ZmklvUz
fSzWEiBn71VawFy2isGvKHldCQdn3WXq+2aMq8f/VCKhrMsnyUr9UTYefkWUlxzj/as7ojwy6a39
/cdW/qmfxUZPVQm4VtGHyBwa9SeRiKCDPySBtj3qBAEtRNyn8eOqMlkkxbVJyKQ3V/oFWJNyrzYh
zEm47B7hoP5AHmseZrFQ7AJVnT9SJd0KSGy3ss+ZbELbRGrwoa4V/Ru4FNmeGBniU6PEH4X1dSqI
zPv7P+UuV/7TO4uCy6AS2WWRkv6XcRrTFd4lpWqO0ThLT036eRaV7eOCUZ9teOp3OxIyThfhBFGD
AUQL7zePy9hulrka7c2Um1AvFCziYNGgDVLqjoTE/g+FvITWfW9A/+cvSgkmSZLFXpIoV1H6WXfd
M4GIapT9vhYVh2JRnEyzXmfoK91ylVcpSIbzWD+baeO1qRRghXM6nFRRukvci8cJ4lWyLsdWoqMr
1g7Sv3NmxHgS8dVsw3OnNG7VoOSTT/zow4DYLqEzkeJcbvrxU50orxciVPbhzkWOIxyWwzmbISJJ
sTMOQN22A6o7/eM+DcHf8lggBolaMpIq832gKT4g1NzK2B+myKePiMjooWqls9TCVNYOnaAc82H2
GkPw0qF25Wk+JsYryUZo6xsHpNrLJrd88ksONqfGii2GwuEAMNsBVXCh0+nniuLmXcyu8LsFMwSw
+vqqpI7B3k45FVGoNUG8uO1iL89GbmdfmeKUuiOWj1G/sixdimvNH4ukMBVfOu3HDO0n4bqCAicW
c9jCT51wWdQ3wfJhfXbWF1F4jjoGBOaJpOpsYAKeBLVu5xp7nQAOUdY4huabM1r9ZToYseUp0F17
GylwgKj4PCbUAIvsobf+MLV5KO7w91wMG5X/oT8l8hwgjH7SxdZv0sIl3+IW6fXLxChfWku/UVE+
kymcGwEmQqC3jA+m0QzSiW6s0T/1xXaUt56yCvtsarwQic1OLEIgl1OIENPW9x402D4ZbM34FAvC
NZErxjLvTQQkWdp8K8P6WKpOkzGvMKBzEkz1LNJ1mJZAU+SgyxVbE1Ww1oIMilIhLz09kApg07E9
aPW7VTc2CCOV2Hjp0zISRYcgVZCvywZxOi6xtVz77o1kVnjahJaoMSoVXiyd3+M1d02gSRl+9jF6
SK5RHL/Fm/IQJ6l6wNDzoxgpzC39SxpPYWyqB5hHbmGSlOIuYyTg+DP43zYHZN2DVY6ndeXjEp+i
tz7+YBJ4qmjHRcUmfyFAQ8s8+VWFp6R+LiFxpEpsC+s3+m58OgzPiutDji0pB1tTS+9jlVLCP0+g
Ja3CRGXsKpSj6svQfcyX18wKmvhTr18Jh5oUx3yb48KDjKchYxUSb02Pw0Dd6iagb60OAeyjvIeW
vcL6dRTCGGZr8GWsbGBEMivcImQ9R4ODycy4okn8sY6PqnItSCuk00Q2/Kcpt/vaR4Y67DEmkmUD
FgvUtk4Oqrbuv0uEjn4wEjsV0lAp8OxwfqQYjprc4sVLZ8KY1ImNKyLW0If+KqSy38xvpEk9GmNu
m9/lnaSTi4TBr14m0xfZK4eITsxAvjw+0XzQADOm/ImjM1WVi3bR4TCsMn0rFS1WT2j7xrNSVyYf
kKhvRyvGsJo4DQCD5SDTh6LaESwhEzUnj9hdZU912x6rdvIR3tkZ9oyln2BLsxGyxlAo8H5OwHZg
yOUMwwwIB6uExW0L+6x5NCsJ9poeEmx2SPDW9IN8BNPtqYP6HGPzBf5Ka7t15pJrdyHa+6kdCxUG
IODYFXY4CNiqN0raAcWqmYeFcCmTp250Y2Y09bFOgha69uhvbZj1/saQJH5oxEOcHGXOiu0hsT7N
3QLb8E3Ov6aSdNSJu2DKRVsazJgiOJOq7lvOM8AMOKc7n0zKsY9PSAI56U4LzeyAv+utRDuApiaK
PlYEm6VSLTs0tXsiH4bvBVjUl1HWJY9lppg1xZXb8rkj4eapTGl5y3DsuETlvlVOubc1F/JkFq8r
qFdmGDVhOwFMQw71Ja/X4ppK+vxsLXPYZjVilkRjfZjUKJQsIXVEs0SE3Km3BnXtoY/EcEk3IxTI
rHKVjP6/sSVsua30ldDZ8dIaVqigEpQmsX0vzXbxiJPO/a628rDp+h2IOH1k5ySxxbygFxs9Fdql
nZqCn7SaL09W9z4MQxFaUmo5XdH176I+QXJuIb6LZSW/FVp8uD+tMSfjuAroy+9fxksp2mXasykY
BHamxsIFZj1lcjJ8mKtOBjufxraRzW+09sqnemknh+LNChcZ3qVKJ2vuZ/11MbcNT6lKbmUuzu+z
tZjOsgtj2II+LqK03Po+9tZk6JxtnJCt7J2wfu953W+UbAKqUWbkp+yfls0SSPi7N8e2nkGmuWrU
Q1h0xbUJ1UltjlmMmTMVtJSZ5u+v1BEL2MoyR6zPP0XiKrqmEBFvYrJn6UbikvU4/1zvzbb7/3n/
wfvN/Xt/fHl/9I/vrbrp062W/UGt8bMlqUjzo9QJqkb9tblKYQLS1fIaQHKJ2ZZOcb3ZBlZhFsLK
dO4Ppfvj9xvaufwm97vVoPD8utcJ0xnHjJQ2BdOBUAi+nCqPulD55BN5BdLMGptcre4CpCedFy+T
+TgxK1l0pLpMGAdp8aix7XKIXYCHTt4t7tRkrt5x7sfD4ywrXFh7J0NoPcorWiTFU+s5pJEZ4lEe
RWoi6TyDWx8F6bGMqEBG7QBKclxlP0o+ZbIJN071pqLwiC/1tFb11GR9wWMRziVvQSUdNgb0TWzd
+nojczDx2yrxlYkFw5IdEeNX3ecYBfeWQudzMIO+pRYgToPlihRhtxVlp6StqzeGDZzqDIXJ7XH9
mcnDKqfepGRuneksgr0HLsw3hMzvp8KJaRdV2XYWaWLQk3PYL7l1ovtE2sNVnQ9dPh62SsNAkvtl
JvlCpPpNg8zH3kAjAW/51Gg07GfCrcbWaSYC9rLsvG0CvFSB66rgJKl+JXblosNcWJHZLNZiU/te
dlEYI8ljKVRnVVSep6373JZXqes+FCPXqWh7i43ti1a8jsbgU50/GH2/m+v9UpYuiTCgbWmuqT6G
cU08d+EPRnF/88bJdLAJuFMpB0ImPMw9V42ey41s2cyDPXllglJ4pdY7tLZcrZy93WSKZMaV4gjB
oWY3jQDNMQ9AAhw59y80fbHq5+9Wtj7X1RBIVe+Lop/EeDItrsg0yGZELN/BPx8NzlkYw37ST34a
iV4+KhBHIEwWsU/OTWIOR/bCIbqco8GCRnyZu5LQ0immJ/QM6BKNTyrAD8svqsYtBdEdGDhW5cMm
Ug4pJNTIH+s2O2SAGxA2OOrYOTX0PVERXfLx/LEWDvF6FAAU4P53yNh0QGhZ9XiU48TXo8k3StGz
BoVZO2vz+yyZ11ZvDmSdUW/WPuJK5DiLJ87Zs8QvOIucQqRlZHXJWebLS+oJWX5imAZIuPCMhM5a
w9Ig1f4mk/bHn81w3q3MN5EKQ6oz1xorFwUM13qJDlrq6INwmPZq1Zw9yeyBBy5QVgWnyrExGEvQ
jdfNRMCeWc5gsT5Qf2v96MhF7qaJbEeb6jG9csi4cSS2syChvWjiY00WUdT5XRm7xjZz9PIQ/zdv
qQ9rG16s6CMNewDQRq0p3lo5PeHTfJiYoukVS3tq+TXFPRVqqH7K2yjQt+aMifOwu95RWLyyMwpB
8pwiUfJGGE2s0+42i8dtWTwdxcTaHedmwUI7Oe34yTIMIIW1s+qokCLjcQVxwo7iXayHS1Mnr2Vt
0y246ESmTmrH2V6/1rjwy3YNRLUGfMyvPMm+MT/XbRrgS3V07NslVPGO5m6croGs1pTwkge5V0yJ
ZUhJ54aUnE2GjViQFumTILJM9VpY7tfYRPTrojhqnWy34+xOqORMJb7VQwOS7oOwqQ/Z/NjLpbe3
J9UNzC3zIVnRKHxMAlrQnk4rRQ/+EhFApgjxOVsf+mp+adXNr7bmONVvGOJg5223eFu+FnoXWmN6
KgG48w5NRumNkeYg5Q0bLUJMCJWe6NwEMQ3pGxHUXema5LEv5wtva+erSn7Gr+xgpHUnKXNFi85F
9WWv8zEXB6TPObI6+lEuBHBJJDH12j3uwhI8wWSFwYgupCSCS4VfUiCViwezw+3MPgRo5WXGE50r
V2qFz60VBda2p75FoaxiLSo4/2veR9bmteht0RsIdCqK5CDjhFoOQ9R+psv3se3UYz2u5x13tEYV
15JjoTOWqjd3Ke1eJ11FmFkRe9/oxMO2RIAc3xGcupjie/TO85x5nbEe61m5VOsl2bTv8/ysgj5k
t4qzsbqtiRamZsi4yu+3a6sC/8bD3amzt6WaY4hfxE4P1n4JLRqGtVK6NBBcZHN+WwMnNHtHMBEz
9DcdeEuOOaps5pCxiKPp400z9oyOh0xlUxCkMo0ylUaXB7TRi7qZmtgjISogjsCPSz7A9PNMtfnU
RThegOBXsw1dle22hPmgdnae0iQktg5qq6oM1CGabUTDGeQYndRdy9YWZ4sk+kEUjyj5HhYrIRRY
sFuz3rPzoJ8oCHSY5EUKKrWZBuLjSuEBBOmgZ7A1y+yFevBJbdVbrm4XHdV5bd0Y0Vx2d3G5PMbR
0Zy5Hnry8EmMiYJrHkBJW4LNb7zkF7N7tb5E81PGNlTS/C57ibDnFb4p9mcRkUSupw9iWr8KRnnr
JbTGBqClYjuxIIepaB7VoXwvJOPbZMQfVSIOe2Bu6Ji9osDuzvVvacfj3msoMNs21hAYOr9Mop4l
zbhV43xa+ueGlUNwyfBzG6Jd9kRPPJTsRbSgf1aFPgSV7WzC6qvbEGpzcTM65EHtHI6J4eKteNH7
j1K2OcK0hvJQh6K40gEBStbnzmYMbqRNR424khJ6esTeMgHVGGFgT6q3VZ4eUfB4wrQ5LeDvLtqO
S/kU91NQLh9rYFHSViPELwJNjgNJLLwEJXNekANGsWkobwUmTK7tyDFN+VQVe+mSlYc4rl83MJLL
nJ0aBJmLNR5KU/PzOQ+mKD1nkvmY819DI3mU2OSkZepOyIdMmaAZLp8FHZJKDmjTPALyujExCLtk
ujU4EpohIVoGWe4NIL4K/Q2df3JoFdJbmsiNrfhIpgUFfMonbxeQlmc9xwsKI1oQIuLGpaDZMKPE
VaCZ1WGOohdBMt9kS7kak3Hb9Y1pCxRAyRzctniACO4ThqeytM64CIJNGY51A3xEigMzy/xCkK7N
vl/uRC/Stivg9KA11sdYql7XaHvKs+1BKQ+FMFzRjb4wsnooNGq4QgnVmV0Q+uKURhUYzdHSw9mI
b+O8nlOzfjBlLSRtx5zQIgimL9VSADn61SqHNzP6WsTzIe7pBsT9RdKdaZl98sFORRWjpF1OZMeG
M6BrFWyBNOVc99cPsICDvBiAv1Qfm0z70CXrUylGr72Eq8Kk9tpXylQ8l+wZ11oE/7u8gXLwwWw5
pZA7+tyerKj/qG/RNY7HUCKflq2+XPdH8jyfxEE6mcmPopo/pwwtt2a89hUY44m6ImnOkoywGQTy
XDkAw4LYSp5HuvVtrR7zOGMhUI9Sa9wY6/Iq3dtg1I/yqLqMjg5FFg6qHsyt6I1Z/IQWHUY6dAbk
en0qPXVZD3hGc7N6fTDr7FCI1S2ukk+YgY86pf7+ERez+FOhTyHQQleajdvYqqdFCYVpOOobhGJr
PgENv5qGfurZFC7Lq8ilcQReX/EKdAm/blV8bFp6ETI+48XWxsGROL2sVvIU+AWp3D2MGTHMy5di
fGtkIzTV+DZrfTBGxokOcj+nD1wCqNJJZ6abitFQUAhB+tiZiocE5IGRy3FS5dO4FnTnB8xoGcly
yYepT9/VXHk2YrzN+BM3db00xkthaidjTAEkyGGvFA+6WZ0nzXgQsZFEFuhs8A1ibxuLYI/4wUXJ
nxQsCJLuWi1mgK+4SLx1VlyCjQjXy9wu3y4jsumM0xjnGh90xnkKlJGVLmV1aOqG2Jo+VHvleRSN
U1xpkMGicw6VIYVOGOsfat04NsniWwNb/A8ApIi9aX2RCl42C0T321GAg99Zy9PIRpY9np1l9Ot0
IBbr8qiYrNqZn4oUrRvdD8C5iMreBM63eZwdoSV+0qAEFGTqHLQeQ8FUQTrmD9W8epiiA3o4VYFC
xi3R60pzhDKo5axJQva+giFdYa3YbTpyWRmRAFaXMucj3ONMYXZZK8q3iTQAoIC3nDZFnxsHBKNQ
ncRrb4mk6CmvRSGxTs/fpwXHLE6nRi+CEXDh8laIaliU2OTE/DymE304gLht0gZWWbhzWT8Jm/mK
b+YWg9OQZsGDBHkrGEZNSlAWj7tXexryo5DNbNzpNpdSMK3D3sl8UJHT5qjmjZJau1ePuracpnK7
AcG8sBd/LGLiS8YlFLvPS5oQ+6N+XMv1RRvlrwaGPl1dgxmLVw4DTJlGjF9GQA7SaV41uCAfwEjv
Hk9//wMahbnHiN4g61mphlPYoJAiTOFkyA3zDtMxhNZXUREVmH4zCESCGHvz8k4Y8NNiVh+3SnhP
x/gqRLFLb3X1GYW5tLuWhXprcZsfo7Y4zXoxaLopoua2FBMty166UgOpmT/IOnu38RGOo4OswiE8
JOinxKuV70L5o1dxVYoixPqJAkPz9Db3UvZBtDoEw8e87y9R70EWD6CJupFo+j1FsCTIp/wJJ8fn
NolDU6j5FFqM0kWnTt84B08sUHjA+iCtpRt5p76Rm4/iCr4rfUSVQD9S8KRIc6EJB3G8BPJCD6ni
UqRTYmzTQ2ZJgSZ9XtroYuTlOcIbC9bpOVk39mRs6jsaKBXObIx0oN3jhN8MJ+kYX4RJoSv679bK
vRtiaSP9ivs371//1EW5t27uj95vxr5B4FcAAYGy+VO7p/134+f+GgASoyaaAkOkazzLCa2APqEL
QeCERKHJJKDu04q2AjcNGUcHAUqrkwntb9+73wPUakH025+Dm4A+ZIqXsZEmZq05KvZjGwsQF0ap
YsdiLkeK8BaPLPiidqSfJPYdl2bJ4IPK7PgoLd1vNw2Z5oh071/TM9gLq98fj5TIRkOzBPdvqVba
HEej4dl/POX+zfsP//Y6f7zE1oM5I2Oxd+7H4N78uR+mEjvNoawyVuT9MBGS8oEYqdQTdzTH/Sar
leigcoW0jR1REe+IimrGQHm/VzAS59CtLfmD+odxPyDDfqju98b9UAhQ5sMiotTc5Wd/vMtg0gii
M4mSUSMAb12x0EGZ5NqhycCxvb9AJe9H9NfX2l/a1LKvJIEMbhLDQcNyZKPnsEKAFBW2H5wE96fe
792/10omyrUI6G2YFewkeIk/nnG/d/9ettW7DX5/+P6zWZ8ZbN3y5z7n8AOlYu6o7sd66JrOI378
BlzaOmzZ+jg1vd+srTeujWfQN4pkctVBcmZoXOYfA/ukcsWYOU22MGrsDwj06lu31EoXEJE/ziPR
CYudL+tLu1pfhOYcSa40mYf40mWrN+twh6cfCBOuiowpt5ndmp64uPcV8vVx/TFETAC3LRTH/lRm
o0fGlqMZdIDyoxQXjgFSeW20EyOwcCuNJzwUF6azvhKmDEJTQuO5mF1rYJZAi09aXZ2LTnSTofIF
xZYUe+opqlc9TEbLq4Q6iEdYKz0W7f0SlMMMPc1NDHWVTyXJZU0tOqMhE224QLttX2in/NAE4JX1
aVrGCm5v/ZzK+XFseN/GxkvxtHZ+kaXOMGWwAFY7mcaDwPEo0tpnEH/quu2hpngQS/JSe+uoCh+j
SX9SoGnO07f9MGyR7uolQJeZKMyCHt2GV2OQnVw0PbQk/myOFMbfe7Hzk+xEfy0A2u8peEwAtGkT
VaOYAjFCva4h6ZZiW6Q4WfuSbVccNJpgN5QeOZohoh+dYcPc2LrfJHw4+cYeAPrNqOSolU1njqnk
CA5vIUuNeI/IBkedrh9UCz4rCKKGVuZgrH48Jw4M94jdVZ71Xk0Jk/BfEIkZrqZ+yRRm881NMZYX
sdwCNU9fBnWiVV8468beNpGesjYFrmW4QAw5SBxy4oTyvkoPsjjc4mQ8QJyDvLkXkIxONkZaKnbM
aQ5UAmFAMXHFkPycVlrTm/zfmpNRAeUMWsVWsKGV2iL8soIOZV5VXsKfN9Wtvet8GNkEuvABNzHY
GzpmY2znyYsEYZM9ylRZzqxYbkJkT3nOQrrIBxFobWHK9rpCZquCVLipGJTZMxB48i3V3vXihwL9
RDYp3JcOWqfT55WnE5dAjGLQKIMtFKOTNoUdtTsnYqJYB1Eyl24KjKXVZ4dsA8don+qxQIo3H/bx
qY6DTYZeuJBFuuFPaVeyAPjLxBF7KqRjWSY9etHdFp61kI9OpenuHGFwchODTmY+wN9vP6aV5ff8
Z1k0ucDyXDXXPm81w49dwGi2h4zIBIJKHREidMolJaalN26fW9pNBrMvHRGCJByUASQRffE4e6GH
ICSpk1tMLnUG0LF1EGaVJkJBn7lzYosUSZW5uKChiyrpMG4HiSSwclnQV61HIzG+sHkDXSL4bdy8
GanhjiYeoIkpQSMjR8LXSma4wGItyS2rzbIru+geE5RkyE4Waw7Mk28rCnujO8ux6RbR5jbJyJDy
bCb4g0XeLG3H2jkbU54NOl2Kg3qOZC7Rs1+tFnjG6Mo8zlUGTh+Twmbmj8iI3BIDU4j9xKJPiY4o
R6w1sEMap68KL4rZxU3ogCpNd1QsC8iRaOdmaRtD71uMWYxJc1YS/aZocyQoKplrZKRkdXKwrIld
tp2jAT3UkEnkGwoyJhT9rN3tt/TlHICWdAi+i/gppJHUeaZKHLaxgEd/jBe4X2vGAARiFJ3QIW4C
gsdtIx+DLR3CrqEOMUY7jn6sHXZLSaRzRgZ2xXsKUhvBw3bZ1hIyxWBHau4ChrcXKXmw8tXt6RWr
GmUU63FGv6gofoxRc1sYPprtAP1WpoXXH6eegls5yQUCFNqYSVkcm8p6jI13ZUmcPTCHsO0git60
smGAb3gNQ70EAVnBJUOb9ANWVxt3sIcj0qkNQgwNwRFYKnsgWo1BYoUwoXUtw4jNS1tYPjvsI+nt
vtl8LSE/DoqFO7LftT0HcsrH1l1nGiflicDIl0TU6HuLRwwdnsoodVziI+4Lat1LlGlPksE0om2e
ex0Q7dj2JxyHoDIZFpPpUJIrYsGZal3oCQRwv9Wi5gnW4DYZvW8Wz8jKAwl8wdQgoCSmYunspuzt
CYO4sK5w64mYgdJGk4Y1t7ZNfnd9o0gh40bXzNOqT3bHzlKiIWiMvV+y8BaJwmfA9Dd94U1iTjrj
b4TfVxkXQNd2SzC6kmZPLSt9qie0DYg2ls3HNlNca7NogapsA5qgQPljAUgw1trWSaAde7oxckwH
U3oSUs1PRjlchgi8HA7uZ6Uhp7o39gGUdhwT5U1TBrec4lDlSKfF4probkv5HBMYIrGCCN363ozp
6zJUV0Wt3+M6+aQM3TEzqrDKzXfGswA9WRFFdh/7jljPY7p1sJBLyOL8Yar8WJOCUnNJ1wftNCF2
aqTrtgihVEEuKJ9lazpn6fqcWNNHOdW+bR27oFp77WI24rC9DtumPSSyeOsFHVlwCUhssTt2d8oT
+fSP0AYpbCh1poUdnmBra+Q3tXSOrRRUkgYdM/5YC8ILdANUUuNLX2VEtBuBnI5exAch0rzSWB1j
GGlQxbbGGkoCvK9a5jN47Ei+zgsRq/Xm0AByYUb/P7rOZDlSYNm2X4QZBP2UJDtlq16lCaYqqegJ
+u7r74I69x57gzfBBMqSShIZeLjvvbavY7cJqnHLltOHWrSVAFIHorEdYrpBpxQGPGlJc1dzT/CF
H5Zfg5iOkUq/YuDT/PFjsQCVkDfWj84MLMI+hh0VQhgheSjP0cTDok8uODMvLIfL236XR2TsTXf6
YBudkUo4Tgels28mg8gwxlYYKMdUtA+VpGliXeh1vtZCnAsXOFmpPQywumD5XhPCD2qVcViZ+G4H
/mb+BFn+MMkEPGgHuZ/mYsjTTne2Ne3wgcZ3mrhUkudE+Rx0LKxIYYEM+oFFdcGup0uxBhl/EK97
vd54YUmKyvMk77b2llOhFxkSta1qoESqPyztRZvvgAcQJ6C7IQkso8GSnAL7UfZ/Z+NeHZTo3nU/
QCA89pqe0Se89kUf9o04uIL7/rGw33QFSdNxetMCssP9+kXEm4yM0p98E9zkRzyiNfIbcqDUDfa4
L/edNQUqEuK1a3kFWnA0vPEFTQBFRsWfjUH7c8dSCWPW2XXMPryo2wx/e1zR9M9Tnk9soq2k5nk3
tPfU7mcGbalxgrsaXiUEZV/g8Hzp0uEZRDRTbbVgjSEOllZx9YA/XnqapTVeHAqLSQ5yO76R8LCd
kYkz2R3aYMTLGqEPhzbKiEJZTrM4mQ51wX/KyAhL7Tr7u5Hqs5nj3VJsAInwmqm8At0ettNYF56h
SdiXltPzZmi3g1kq5P+GF6iRXcvTVOC4VEyK1CK2d0lKaZvWKcQOesvBLu11uRkXmXoxMlAnYehu
2mRK9cRG7JMwLVj1lOTNncU5U+m5EYrrbJ0eGyBcv/41naZ5ywKNeT5CWU82L9D0RWi/GurXgwL/
T+Qae5ZgkpfYcqUfm7NNsVXKy3otXWxaQTfXe82aKzLq0UPjZ58+RVoemxksYTZqL4Bq08dVVyNc
QuCWS6lW+lNbBLyNGFSrViU39eISjdHF8iRUToLe5XU9GFEa05dCKqSdSdKUZ2wlZLAk4XwVmjZd
Zzugi1IZn+slpsLsY/P42stJh6ZEA3f5y6x/LfaT7F0JGQ1gqO2qRfWtUpv6uBbCw9gq43MyaUgz
mafFUM/89V+uhzL5iuHRPwYp5OluUt2dVjn1mTi+5rx+ZBLSY43ZtSJT5GH9yohQ6DJoHfhxtfxR
EtV87tqKaaCMWj+nbrwYMWX24jZRTIKCCRCLN4I/bt+RWWq4s33CdBbslFImj6WqBJtyYMxu6yXh
0Q4VXO/mvLp2MvTtahszxSUW5CuNvgwLoHKlzvNOLVzjkJRD8Ira4ZSN+TbK8/JJ1evgUht67WVi
1N/znAH5EP+gZvFC4rFiMsGJgRzqCx15y6BT5T6qo2Ye2D40z2yyIi9J5vwPLq8nnLsUcSCk/Mbo
H5SasAjC2fR7hY77nuq8s5SGCU+znLpTcSx71bgHdkLwWNtcM3o/HlVh6ueGMX1E+kDfeqiGs91F
ybuSfbp1Ki4F8YjoYjLrmHfZABssHLahtJMTDhhN66zvrjKJrEgCpJ/zkPM7qY3iuEbOt9bjNBPH
G6rKXW2B8Qulx8lsJ8lVBkPjw9WPt+2gop6Jx3teGPpfvSNmjzHM9xgR0stPC/Y1UR40FYijbzdW
gmVc+csg5RKalf4th/QiVaSwdUdTKz+QfRpdIEVHl5nwljLPGPgjlM/9pEtvSu2a+7iNh5NpVbjc
mjr+XZa3mb0eQ36RbtfbpCI9bEyyZ6PreZePxNmlU0FyoeGGlxRH7S5+oucvty7C7XNNN/6cRnW6
lVX0aZHoc9RtgnQ9dxgQo9FESyVcPN9xEwbzWnKHq8I4tNdfhyEjToqJdwNVbE9eHwNd2lEQ4o2/
Eb5NWkn2l9VWgVdMue7P9A789c4OD0niIK9uBK6JXTvkw1Ooy20+Z+JZ0ice48B8q/FTXEOXBPHA
Hsy3CFT3cex7JtFGpe1nOFk8rAvG3KQEbPJO61/CIjBvQtLddKPhpWUC5GkTTJcqmfsXKsw7GiPz
6k5K/4LRjQheOGA0BNLeJ+YmOIVPKQtI5JVJcbHDaPgaNYEHBE7Hq14wRauLkQdQ1vNUBNazcUPu
4EY9qHOXfBNfmmyaTh3uVoPAzCxluoFLkCAuSMMX4JEsvGNvfRvsFuh8R7/rmsdU3oDHrcGMML0b
Yhq5WvaghEV8KcbKBROrNs9zzk8hEGi0tolFSJrNbaZuIVK4h0XeNTcZpu2ty4MYgpucj4ZVjFsX
xRu91poY2VraqGUWpxXZzAgwUBh3RsHsJFPyuwVHkcndpBJ1kBb39aCGS2avhcd2chCG6XVP74S/
U+Im8jlc3j2zDaV4ymwGhllIzYy62any6IJpAp8MFKTHEKVLCAD7nKzf2QbK4EtVyM/cRVQhBtMn
0pB5xeBwP+pTeBmGEZHuPGGMcht5bVqSqx1R6MRlo/woXPW8Hgy1KDy4YuUO1D0+4sVRMyVt8jjM
4l2OQ3iY8dJv+2UWqnYM7+IRG4toqChWPxu+r9SvW7bVrOYf1WAa7wZR334Z29oNptpwcLLdvxVA
tAG2ntnUr1EPXZdmD9qFzrgm8zz6oqaFqSygh0wLZzYdQDYW0MN6aT30jnbIclU922aQPhRG96ep
IqptBrRUmvFDUbAO0jk56ej4gfUvcWYTflc/0Ltu0ztZD1hpHiFTw7nZQCFMEbPGFRklQXaqZ2lv
uaXa9ywOUSnlyXfSGcQPW1//bHG5UELAyFb07CjWSDitebf0LnpeDyzk4QZPjnJokRsuLCnyT7L0
TsIdmtPEYSBgmc0Tzap9PqXGVc8ilISJluykmCRpJEg7qAJnY2vFPdsc8hbcAyELZzybLHCuRSJT
vDqHYGeMfuUU03U9aADEDoaZ/TbL6T+Xxg5yYTVQh1Pxbe1sqj9No5z9vrHyS4YE9Mz3tXw8Mi5D
2EA7oCNVkv5Tq8keZ45T7YdQEmPrC8gOfgcpfsstJooHE5JVpNXtPkFRY9ZjdlGZ7l/Cocgu6+n6
EdMT4H7U3P+91GE18VMKgsVBoJ1Ho1PPXWv856DoUnpjRA4OeNWp8+xm0b+OGlzEhgDxGtDsuVwO
mtI4e1NxHtdLFs6If9fXj/5zTQCnSnOo0QnPySILEcU4fq6b1QWFUoPw3ewrRtOct4rE3ZIFCMPq
ym+rurmlM/Ph9eC6LO29rOkg/e+l9RUkdEcXyevX62AcGjiGIaL8AOZRiVc1jc2BZCPOhE6/Q0rS
tIcui58c6zdIu+rmsINcAVbrgacfyTU1lOX1NF1eEfCKHhek74SuPGQlJUcpcuq7IbN/weNmAoAp
7G71hXWr3Kz04uUTYddrm7zPf6xaMfZg/KtzP9Vo8saI+DS7PiPMsQ8EibF+U09CBtTUp2EpqB1y
F6HhcU2PZLEYM8OU0WRI+wxhHNukmf6nZVbZWU+HCylm+t1oNOeIXBKHa4/MPBzFNmzm4LHVqR07
J+mPdsQ0a70WOVl5JkXnshavqVZp57TWeROr0zfOwM7FYRAKZbcmCSciecNJYOwqSJ/U9/REkL37
w2g4zcYw3vpxbF6GuQ2ZS7WaZzhpunXpjZzsuFbuptpDkAuM7neczI91qLav7mzkB+OPSM36YPWZ
uNWTXdD4ro13NXE+bJ5BD05TS99oSzKiO/aiKJL0VzeI/+809g055lc71702l/2Vdau4uxqGfC3U
TznyqSuJsD+EJRBcNgdYqaL8RWTM6kC3TArLjeg2ydyxxLORRk3tpMjhBVgbzaR1QrHzFhoD+yVV
RPseHR4VbB4cJ+6LRa/TXOxMyB0ts4ZOJgVDRrLCa957wOJbbzAL90/rJhs2h8bf2NRvqQEjFP30
vHHlTJE6dEyZSSp/yMquuASGy7fskqd0CXGTOm1IEk2DU7xmujXBvsCb/oAYg9zDuRWvYr4XJZFa
q8OQk8gQb7qdBY9ZHqBwLMiSqtDvvMVTQoozP04gO/shJqPxCelj4406O3JG12gfnGdG0HahT/++
mBvcp1Jz9uzsql00FuZWEApxVao6OwyEDmDvyBk4q2p6wNpZXokvQrXpuvHTXNA4hRlNf1q6ChDC
8lnpHXHXFXN4BaXhrT9bKp0LIRzi2HXUs/USUtdWhbKfAdpuFashwi79RGordulE29VWAfp7VpEK
8AoXNFjxpnKZ59gEcVyr1imu60dhODPCcZE4Jm2PHVZ0qD9FXRwSnncHt4UJww0h0Ax21akqC+FX
oEE81SXSbY19q90SMGLSYziqk2fZhBXE5P89OFgK/p1qVYfTJs+RsC6fLbsaUAw4rd2w5l2XiaZv
CfKyvWLNxJYxdJzIGU7rUyGUyvBQNfVZLg8KtWpL4SmTdhvGMD+YgWmeKm1g7iPpfDZGh/16uaaV
NT4V1Uhf7OB5RXhA6tY2o6MNpECOGvAIcjcb8OSmVeyJCnfeO3tm5txEvx1jSxQF/OMpknutLvTX
EsT1Vg68cr11MsbAAK+QVsNlZOZm0DqR/X8OlpPBp6jzrcHUQGk3doPGrymJ/dD1sKywvHS0683W
LejL01h7c2WrJC+lUPOjORP8Y9pxcgWCuitwzzzOWtI8VkQIXNv/59Ls1ke75I7oLXk15iF4TJQ0
eNTtOTwYhNRu1mvrgV/8i5ipvZTCyLbxsnlKl4MdVf1RTVGbKAvayAyIvahc9ZIV+nCJJ3SAtXMd
GMRe2ByM/y5P4GSoQNAaJvR3JksG9RZ0yri3dINnvZwJPOxiTPDDQLrurLb9FkNJ9czk7slxGCxp
Dq0daZEYULt0sIfSiC5jY/9kERgqplC5T9piflf0xX5hw2SSXfwzo1M5GLaIH7Fy46rSYvlVui9q
igFpdNNbM7j5S6B07GB5zCJQ04tHsSgdtcG4NGVx+Gc2Lm3i2BtFhwuQZ6R/aLZk0pXqpTeaDIKi
RSurLsQoNof1KTB493XUMnYjrO+GSWVvz8XvuSXqBxMp3ey5emB6E3/YPa1RcMkvrMcDIjL1b1Ok
yQf/Lt1oSmgaByuLEn+M9Ce+gnVQrdzkiUSKzz5oih+yZrgjhoX0Y1n6Y98ijFjPKH7y/ZxZXyu7
IEe7cgdLFe3jxog30WI2Xq9VNr65oo6ftPCXWof5UxR1/XPSRYOvjrOzW09nt3CQCUWP7AZcjPTv
ZRVOewbYpOZOevgrzYxHgxCOJytyqltiku2Z2U57wm9BOjwMvZ2R0MZff5HrYZr6wndJn/LShgb0
ugUkjLjChKY4TEHaLKQ7u2yWyfZrPTGO9rs5BkcY4uVhWj9BBwmYQSTxFpDke18/SqpSvY8R8DxZ
hR8kHVkHm93Vg6ywF8koMy5OHf8gJ39psn76rFIr8mdCoE5mkLNNMUzFd2TRX21HdYkHH6ZPHgIx
8/NKIVirfLJaTb03S4DsAPdlPRtNDa1bF9obvR/ggXcwPSu9L+5Cy3rcM4OzqeauPjhTX2/QUvEg
N4PwLNK2PptOvckHYd9JOXfuY23vjalsLuul9YBtHq14CfQhCArzXFfzK91lLEjRlJ6jGah02A/O
YUyq4WI7db6LVHWgSZ7ypE7z5I345aU1EfghJS05Ck3zaOQMCopcczE0T4Ffh01EpGUebE21NB8z
Vw/9pgqUV92go6q5g/gsaA0RIWn/DKLfJCPoB20qoyczQRte5unfsF+0K3L4HHqhecIqulcrozIM
oETf2eYN2BSIlmL7+5B0ZbEf296gVh6KvcQc+O+jebkWLZ8NR9O4/H9fJ+WmUWbtgN1Efwd19ETH
rXicaoZtYQmRJEyNmA1+OeM8J4s4JOLzGRbmfz6K/u/a+tn/vg6+rPkgLZyb60vm5Qv8+2jqkyej
n7ADRn8bu+fhrQq13041XfaylunToAcsFTG54+QffcWVYZ5WfgFTA/PM+PB50ErG4WiW/C6j0JZ4
fQ7rklPqCEq7wCEQvgdUhydslnV9cU1aoJAg9Nf11F5O21yIV+QOlKxpPBI6im+CkKbpQ4F86ic1
IrmBJ+ZHaD7XnWMeq8Wop1BEpP7Yy+GkjKHa+YFWIW9bwSHrYaSbXdPak7GSgReM/669RCzClZ02
aB3pS6bWtNiAzGwLSGD3r6WXCWaAetFeaoAanwATXOSuif6cj828jZwcOHfedXALBhspm9NdMzng
+O0G9aWsIDGq0gm+aqS5QRA9M7KRr62Gr5ZIqeC51mrqTsmwtHNS89SoEnkW6+JzNEYCH2jbv5Em
9pbdlJwwZqUt5MMMeYXwzyWbGUy+19etdgXjWTzDOb/Qv4bOKeP00E7JvOu1HgZjWle/NBFseaZP
rwPpb+ea5BYg0W75K68j10usbmYg5Gp+pUaYXDPTOo/2OO9mTYPs2fbWeaZZ2nuGikdBDcud3gKl
MJdDBd/Ga2WKRaBsCI8rlW7XZaKMdkZWNrcwHZkKmhIiqcXCxkqNHL1UJVU/jo1/Dc3atrxQ0FQm
AwEtx9KUNgI8L0Wt8Fxf2tPmFLJbdVNm4FE27QeNicJ/OntGMlBqMuUjzosVd2n3DbMebPtmQlm9
EW0jfDm01YkooerEj0Go7PphLY1oLxpFVDjfRYyPgQ4yO6LmjGbntRg6db9eWg//7SwLnXQN9MGh
V1JvV16spyqUbRs7eNCqp/5bd5PuRPOor7z1yvqC9YCyePLEnDImnHODCKQpYMCog01jxYNpk+Wk
wwORxCqdLx+6cIPP6/kQsq/IUXPPTmceXNW9tlT9vEuHTFxY5RyPJr25DVOgm5g+DI3CuX5Omzfi
frpoEyZacefsXxPLjKr1LB3z5nFycvIvZGz4ytTTeAEo9K8TDx4g39UJVPJm2RZ1EV349bM1OX+v
62f/nQpmDG4W9nt3wYrgt4Ly25KksXz19VKjEKOTJeVtPVvpG8urEjGirK3nR2mkyTXSmIoNYRf9
SoMq8xm9GuwY3O4jH3216pv7mIrfWShM1MFqz9haURmNtwRqRk7hT2JS34yqx5HmDhrvoOWzNL49
G0MBhlDiYgsl/ghmiz2Z4rxAmZI3oifpnK/XLf4Rij4a1+H23y9JaWQGDJHz9T9MWgkpU4I+QqVi
509C5X9fuJ43aryFTKVQuqrwr5eDGQb/+ei/12o98tV40nYzojdkBQb6ntqgcNSwNzWfVZfvtHDa
jGTz0Y9peLuAgadFZECrExFuapqfbrEntW2AOh6T09m9uem8d2KtJIXUnb1iPo415XdogJlsByQa
EAINzVowS7aX0v/dNcof6kumn23oZ0F9kkayy5t5jyip2c61doeNH3sGeOONO5LgajnVtSv1x6wk
VtqMirPehUTYJ9U72CWkZ8FhaagjsWGLh8bJVfQbj34cp1TvLMJaVn5hrWrOqhAMlSrxSlBt60GX
ZogoaZQg33WDgOF19OgYLDeh2jOhwkKjIsKVbo5yM/3CKfPEIHknglkyhCxxA8KHjweU72huR3c4
5wJfZO4UT6aL1AUY8cVEU8ifi/lMLFv2W0l/gLN5cyK69LnzqkKb4d3mPEf5eI4SuhbB4CZegz44
ZqkBoOv+CmR9jFvtdVlL9mrg+nkr362xY5eXFo8mt58J0DpPfzegQkcguMufNNF1qkiJOVxFVcQE
MPQ+Wov382DRy5hm+5oMCt6PTpwnh7STBgNsimXPTYK3uddewBXemLFhG0lHCkQr+i2q/oP1rPA0
ZXzEGy33ua75HfPryhA/emR9K/IDLP/k5VWHR7F6qgOS3TBe0d77HmT3XSnZuSTBwXNnHBFO2+74
TjsrpJ2ipMemT7iZsnCX0nnyakptT5hC93VG3AbyxnShYSg42ZraehiyZLNYngPm4Vk979V0QPBc
N7vcyp7krD8HhXWlZ5ZsLHpXVYXxqx3jl6oWJLyP4Zbw0ofeRkbdLje3nVv3JQ2gCrN8p0PQSoZu
Fw/qzUnGG+DQWyYbVFWAXx16tRPuAsQ6eC2cNyZwztR+Nb37UxpksQfIbSdcX5oNQjnSGZ9iXuhC
/bej4IUMi12lTwru5NRCh1c6ngjqiSKwPVSjvNEy+jIjVJWoK3nMaaEXjtl3KKoUKH94pz/Wobqp
tlHSf5Sm8y5cQg1NYO2MkkEgOslRK9sHhZV1m+QTOia2bOOiRysD1yu7LvRLegGyREPtlPuwskLf
DnlQzqp2kuqtKmH+GhOQxZFYBnV0sbfE+T5CaO/1pnyk3jjHZExt6rbFrJDOJGrW5gVPZMjIuUPG
5VOKtot2pRe0NMt7q2Uvrhlr26mBLkGLbWNKwzmF8wDJCOgvyQ+4ejT+aoVAV2UBqTK51yW5BdYY
/pTmLkA27fP0KOmQwekmHderUuOB93LJ4sGmpameVCeudmUqqe9d3LpQxocc0zbKGGzvWQL6wI7p
jGYkqDDYSuPoAlZc88o2RKJfE46eh49Jbf/J4ib249m9aCNfuaClVszfLho2FBY4kiNoCA0N9V2H
VtgjYlVP2VJOOBkFFuZRA2WK2WysVG0zIXWv8ltAxu5G2s27EtU/DgPXBfMwoGcslniMWVN+FEv5
KBChSCCtjlU/TDTLuvqhG60TfMsjuJTMl23I9DJXLK8ujF9mymqYiel36AQ6xkTV9PAYVIA52Zrb
ho4aUVX44ciJDN1wH9O7ovqlMTmn/V5PFIQYVsuiOjXPVda+Uzz9YDx8sqPgm8p370iVJz7GeGMU
LZug2vWt3/ijnuCkviq4uer+L+1L9liKqSE1wViSgCGVSG2EgmIpDLH+pgkzZV0u447ms6u7dDeU
/FHUSnh1rPEDRjMuxfS3kTdfkwshBFO12SkIlbTyEzMu90KfoRYxtCMMur2sv02bqMcijx8DI9q1
rL62haIzjZxpJ6zK1422Jf42++psqIpOdCrILdpNKVLDvnjp5/Q7LFum11bzrqd6R4tA/wEMYW4K
DLnjhFvSrQ/hPGuXPicOrm8wEkOFGfSDmzZwbgNL3yZ2AiMItIBqk86SYD11LcADWTAWHijWk5si
A4RfoVvgxQrzRxmnd5Ts9Es1XuEoil81kePNfUC+V3ecO4rVkHF6j55DGeZtQOMpNfzs6krnV6dD
VWHYd6PkfNBtE5UhxAaPxt+LFvA1pavBxsuCjQqawEnEt6Yhyoowu4ulXV4l42tAvjuMXObjRYKL
I0ThCc6rdYW+cXQN7UQPbFqf7T+mNSKqqdtXxY22Tt06Xga5d3K6l87aNCmTxFEvX6tiCrFGJXvN
JprYclxyp6CCOpZrbpWInJCi3xiBe7A78e006HUdFiAsyiQbw2vyeH6/KU57qzXnb5gHhtcVOWQn
EzJ8GugaJtH+3mfD34FGuWOwbEKf/qDUeOPu6XZCrx8n9H7arKp41LsfQRdzU5IkOiopuZBqhhQz
Q8nHtOkBQf1liINrgfYyq1GaaoBmrb7dp6Q0Ywr/EZnSgLLPefwru4h6IyswXwU6ICjqgdsQbuMR
SFFVFWzKmk+DqbyXdtqbi8NmI3ljeGPb/VabmaFqMJ3rIbmFHYZhG6g40j0gdrvOJRYTrVZ91chr
wcJA0z+znmwl6q5FFxTbiQ6sB9YNLzKWWQhQI3p4BxGwCbqLuge1DrIPECIhBPY5K67CwqiepONM
26576RFEHBFrDbPB/8EtLmWT4wSvaRNEMeIyc3bfuT1B4ukHIYS9aUtaS0msvqddnIBDXsaw5cC+
QZ3w50Uz8mowEa0gTa1wIq+1gxHlfOO80K3xB1NEVzur/kQLQbQg1PrBauZrsvJElwPDnHmPIKP1
krRurtCUHGreqzoWf4ZmrF9C8wqaSk2A3BzalqZFkit/AF3loexovs0QhSQP87jS2eOqLtuoNkrY
ORB5MZffhZuUd9GSeDMnEmkNRIGGpDYG8jEzZH55PSESMfgtK+q+3NFgUkMKdOVs43YYrqLiDtWt
iQW3dE+IjsBgsKimGXVg4yYErut3cr6KjVNmBzDX4JvyXVOa2d4yyaKNUR+jKmyfCAklJT2XRFoh
SvBGmf3OWLmFCT6psIYDjFR1r9bz7yaqfpwJA4hgV+yVrrYwknB/ppGg8R61FeK9jNsZqBYR4tMp
5OEctcMX2zmM3wGEuLYxXw2ntbalyBDIQq0kBemlSpyMbnhFDdB9Z0gcvEi91FkEdM1sfo2N8l0j
Gg9LvdgQ9nLS7SS+9cfYVXh6jw77miWAaujH9yQmQcV14ZXrfXxvG/0vNLXM7n+l7tIVbGaChmKB
TrDmKT8gV+5ji347C4QBCcd2xaFgZxNMubVrHAr1TN3lZfwcVsreCSFRyHGsIaDZm1jFO9j3xfxA
hD10I9T6ulSNjVYxBZkJzp651wHW8ROjbN+4PWFU+ez8Ae3lbGelJYBbIqIlitPZNmMEcH9Y1Nf+
GMyerQz9NU/m61SWzVZRECBQbJSGsHZlydeGOfrl8O/6eVQfMlvexxLXclE9Esv1rVKhtbP9ZZba
t2WotxIvEpboXTlSBZsT2+paOSOZWzrGIaKMwiBhLXhgkHOIaF/4MskR94RFv82j3jm4gfNmDzPE
/jG76y2l6WyV39FEg1u4NWwS+hzRznG6B5fcDF/Lgy8zV2ZvUP5O8Rxs1aa9wZkllRcX5b4NEkkc
k92/GthQh2R6B+a+hfsJkrOrvsoo6v2gvxjg8Xdj6+loP/aagjDZHGmGpyFqHZWbWxdMDgSNfs+o
6NGJctopVnAzmpqBAm8tT1mGnEQeYnAFcBfJR7dsx5OakhUahTyCnf4dXsJuCi2YSylgq9rMHHAI
6DmL8W0gW2HhfMy0ETTEkJZGmJSRvEdmdQb9qG+NrDaBWFUj7gmMvuSmE9RJxWvqRwuU/oaailXH
3RQjzPmO7eKmypy3eFu09CNwRoToPE5ke+Bc6xhJdEaGkc2G99lr9EjtGp+H2YAlFwbPObhGeHRJ
gz/kMfCKtMFR0R9NiUJZmiyyLJH4ASBBtbpgDIRPvO/ZlkGTXVw8yGntCchHVcRnqer1ptH7XZlY
Jwyu+UMu+YmVuEkeFjVkKGf6RCzXWyd8ZZpYemmKq9SR5WGMTC8KjeaELI3tnmD3a6fFVq0Smz20
PJpqV+2C0tDB/Ki3ZI4vsy3sQ2Hng0efbld3GLrpZSJH7NkJ95T9tlqVR4GfzWtNmnVoE84DUnW6
3BdrkMjkG1axnADxiXXtkWc1Cl3YI4FOrRo2NA+Z+w5eX2EKtulZHx0iRGCHoR13I5htKEPtTX3v
VYiE7HYlc0k2e9x63SMrDvKU5sGpBYJbQXWVtwc4FirMkeATAOAozN8aHaKN2o6EX80y3FsWGGRL
il9sUGAPZ/h5ZRXsUAkpXtfVbPfb4qtR53E7pRT+XU7nUDeOIjNdjGiwpBqXCVSWVPfRLL/J9h1k
6XpqNOJ+yZnsKGi+MsvStm6x3BYKXXOS1UuvJUhrCAExKEt9VgzkX6hwGTXH+jJYwIiLNE7pmG00
s073qmJd9XJJikbIOwj+FUQli/9Rz8IKXCi11UOMnpc62yJBwVY30EL2Wo5xgDDvj5BBjt/mDr1Z
NX83HefF7o2r2bEZgkNDn9fcW3QbPTdtSet0Jc4xVXvPshFvhIkAz01G9gxLVQS9CqY3WmKdfHsH
YbyCFJ1H+huzxecqdootfBYcBjPq5UZHWR3+TSb7EkB0jVpXZ4Ni0DiiroM8W2JO09BvQ9qL5+ai
6PlfZ0wwCOcUufQcPlCiE40X1lvKVFKMbNZM3pEYGtIIY1IYsQ4fApUbRvbGD9yN41QzQiinllkF
b+G+h9nSw0SSvO23ba0Lz1TDYaOODN1oPDO2IbFlNrNHEzdFM5oICG3nOxM8KEP71pQGKDfnKEMX
r1WJwnC0sUvNt8JwnmxCzvGqFaS1oDmyI7hSzhurvWExmSJbgHGkzl1JRMElQJoRpNfOFe/OoFoM
TOMzI8RjOlUYGskkiF3xxwnsP7ENxTJSTrFtwIV0KmT0xdUlTWJDY4Y3E4J1bBxgoo1uUwTBbxtN
GkA6gu0H7adcvh0h0+TnxtmvVIXsqDYsoR3je2oH7cuxJ7zYwV9TI8MQ3tYxsdiX9i04R7bxX1nc
Pg/EDjUo4hiqUqSz19gbjfXW5AS9O53BewI8oItj2dE75SAMS9KDwCPo2J+lnaeb2p2Otj0CYM6x
JLtGjPBl/Mgjukw2yTrCbk2eSqW4OFnMcKRZcjqCv6GSHyZNz5/WA7EIzT5EcbhZTxt2Wnh1HIS8
k1sdKS73Oek7bO8x1YEFCXdEUxMyzf/xoZpAzyTmhOaVlRTz/MLZIX4rIvQiytNbpebtse2jm4xy
9wDF7qVcxKWp8getO1slnhH0yJlIBMkhm8t507ajyyZQJyovd3P/f7g6r+VWtW2LfhFVhEl6Vc6W
nO0XymmRwyTD198GPmevfc8LJcmSLUswwxi9t65iTQcRN65cQ30p7EK5ZAMTbqj6J3XAvKeoGNNd
qF/tYBKDq+HJ8l1a/JpfnvApqwtIvs2+Ne03qziBpHkV2eitnILAGqpKezopj0mYfvUUpNq6f9BU
o9gFql6y0u+CRZeFDy5V2LULk2rsii2UEuaynsUIBea3VKQPiSGPZqXjibcYmwO6Armd3il2fXG6
8bW1na2VRBfhAoCJSryThoOZMM6QybD+ZZySr2GSXwFxrUTyrKFxPI9Y3w3FCBYDCktmHhdJVnlI
KmCyIb2LhHydhW1DcnFau1ppAXaFFq9RYxvLEjrj6GSssBvSyFjyOErGZlj11x5fPiGEwdbLJtAU
tTrdhpWTvFg00SMP40eg93cyz98LPf5QSvNIaGm0qUYinkGP2ghm/cLf0ivzIPgKY6V2NjKRiKQo
u82Wde68SB1zo26A+c0RhcJepBaXPqRI9Y92b4PR4PSGe2DLo12O9Wb6pxo7NTc6BTNPS2+pTix1
HUefJWx0ROpJCZm0C1/7DNSNprGWBb8o8OobWN1CdjLQ1GnudCdHxU4b1YLREp45UrqkQplkZiEd
8ODdN/Q1Q8AhStMJVJcHK1+BidjojEk6JpG6qAVWwgDfoapF2LwoOLqifW+xIcdFhXJMsz4az/9g
c/wQVs05zptL1WXL3ChxGmYgpketfXGC5L3x2HkUGTWEriR7yfQfWr/aE9D+NZIYsZKdfvGZTBlK
W31pwyQDNd86/qMBHlLNlMfUZDZRJvdjZ9xH8V1iseAtPbbIsducjBywcnCHg/VYheY69DLa/cYn
invIFtTO1i0tuDimNKTpH5z1YEDd9lDJZI/cqV8aA+l34da3G39DtbxYhQ6OzqrWv2UYbGArHmhD
UBlNvsp8ZCMgDW0NkexniChIqCU7Ap8vmigxcyEI88HoJo7IxR/ciCgbNE5YSNpbJ8tPNJQH5KRE
EGW5u9Op+2VeddZUnOSTl9VBpo9im2FYdu4zrYGN31VfVcFKnWzhE+cPNXn/pJT0VataewtGL8Et
55LrJ85lc9FIYHXGEAdfxKddat2U+CdA14XAeZmZ29r8VIvhVTr9rjMSZOvlSzocEkCfVJMHNNn+
2WNksQLrwTT151oF5NpUz77lfRTfw2A89J61Yjl1Eh74R64Rrl4D/qvdnsYgvA6RSDaAfx6lk0Ks
rrAOyOEV6ioUMXydUBSo6fr1TYzaqeHDkmItf7zAv4F2uzY540E2bQ8FTQuHKacvmZ08CA50wFZB
gVJxss34pnjMzZGPoXbGtTmdIBFGyV5qrxEb7pXdaDegL/ZiCEuQ5lLhgzCeIY6/i7eytDZhH6CO
Zfm20PP2zZQg1WIcodqx9ph/XMq3Ey+OTSp2dsLwHsNOe+njlyb4hnpxM/XYWxAAL7aV30NzdPsn
8Mj7bKQujI1oUSEuEcXArpPxAAFsxKZQqZ9NlVksCIfPAE3ZxqR/utaG7jQOcEkHE0sAdTeEgayO
SvFRGCVxAXaxHHGncn33xyY2nwvckSg4z+w520VTZhdPqf4gatpEQ/xh6aAC3ObduVaBu6uN/k6l
4C8dhavWZ+89OArcnBzcytB8tEP4TTXThGtYfI9uyjmDbw2nyc43hveegXY78hnr7In78Zsesc0+
gkJkZshda0z774r2LTFuZAl6ySkIv2OiSFaKAul5CtbE3wiayKKYmVHg1TPCDIbBUxaFmoL13FCK
57Sps4WZGCxAEztce7nLR2d0+WbIOvBM8ksrWKmS57YJBneXdONnoLQ4l8xwU/nsAtPsIqmYo5z8
6gvnoGWIXqkMwLYGTZnz7VJCgiA5sFvGWBY+UVu4VPYWTm7sdgj3Hahq1aBTaaIu4DrUTlQkcvj2
mlczgikINLGsYmbCKSRNh4AM62PdJnABm2HvtQ0BvxVWbbeid9goL2oafKeMCkvXcF/tXLCerwA8
5ph7/TZ0l3gDl9CVCiqNO6Nu7rQWozv1MpstmJ9stbWUOubNErux/PInqWlGHQ+/F+runBE5yHSM
HdFBOP1rogMGoDYgJsZMVzAK+gVCu30UUJTEg5diHxhCVnqsnyUZWmtIjAznLOVq3T3wxWJROFdT
uk3ZbM0gpDBrHDIzW4WKo3AWzGNLdGRK6Jc5muWFbSnGwnbvQTu/Nm3kAZSgEdKZN1edAoC99l5t
8mzTpO6TJ7onZKP4SbIOKVFwJLH9LtToCKjo5Vi61IvYFCetSM6a7a1wieJsH1m6eyhrtml4LxX1
0TCKAL29++a3LFKgO5zHKD2HVBAXdmjeqlh/cJpFVVXEZOLZ39g+ZJKB2II8cAVYyPGdYJglbFVO
1vqLqvYbRodbF1BpJJ0xWg2K9eXm30jOXjMKcGyFecxTNoQ7TitWYCdqTtZFiZHRDcxDVvNxuelT
maMdiRL3zsAmraRE/Vblq+qm1SJnibRszZJtedLtDJPCv6sSTavjEAuJdnRMHdhnTDMFqabGinAZ
IlFaRbp2DxDXXeoQ5rs621sRGA2XHJUsUz8gWsF5tielOEOUlVAw9bTxFmqEwLLUhSDjgCw0yx86
EXA5YuNPEwa4sEC9BPCc6pKecKEM7trCgsD6CijAYCOPRDMWoYLy1ulQP3BBQSAJjE8RVG86e8Gj
BPmRjYhtHGWD74yBCx2dIhmEBWZWGk/YDZQHm+wgdB4bg4i3sH7NIzrMfu8t69h8MWVzLnufSQin
2iLo07PZiUujIVL2CgkYxWaX5snqSe0PkdW/0/nathXtOErmCQ5Cdwj/JCKksBUU3bKM0gsNqZPf
d48dFBMWBhNdKYJ/p+ofJUUMpcb3G9pQEvG6L2WGd1xERzpZ4aJkKezUGb2HwnuSwk7hZgRPWkl3
tRQKIP22eFeN/EBx7X4oI4YR+QYKHe54618nEu2IB49W37CKengbOPBc/eCl1Y+S2o/xaJ69LuJ/
dpYqqdUrgHnlzguovmYFe06JJyYAcmgZ/SLK433Tmx+00JzSPYeaJMEulhLwRSuXduB/6k72xOaG
uVfBBhy0WwRz3dJO3bsIPNPW6bpPmwq65UdXv++Lvd1c6aWMy3FqaZmYDSkZdGu97548E56slU/L
raQ6lmuKWj82lEJ22STLWAkDIv0ZBp6RZiXgSl1y+ljyxQ8iUmFMcesouWB4/9CdfuW6zTJx2v4y
mlm9UPX+y/KJxnUtNsuelT2zLHuOWcZYLjsCF/sv4m+rw0GJ3Nmzs3PqELmJgAw1BaKMwB6pvGSf
lMQvifGEbcZfOnTpF+zx/rSiPOlpuq2bHPysXturQCLtjFEojFFzZyr5No/CkxXhY80Gvu46PlN/
+i6YgxaU9fFGEOveOvsmhbioqilSEp+EK8rPJaWoZa4quyKi8Fk5DBwBLXAXqEcHNYual0UUIZKE
rnlnSg5RKZcLnemUIFdiLEX5SL3d3JlmhYQvbk7etzd2zi2lnGnVj+ytLeyG94ZhTNBFGDApc2D2
0EVdijEQe3Or01HLNGrY4PZGrsMuhMVkgGsBTeD6RBhmMRz/tnoRCrqiBEM/pdkkPHFZNRjlVoKT
xqnas53KDVOQvmFDtppKSKKibZT77XEM0HI6Rk+VW3Xvq0DdR2aT7Eq3edJ1yVWlsx5gD/qDHv/R
GREgWI0PeyRilqh9FDSJwzlRU4BpX0BWsxywuEwDyO/4yojmQC8C6mlfDvWW7Sbiqn5dssBkIRu8
qC7pJ6rF4leg+azhBi6yMG7ZXVmAUIPorXWDDAlB5k8d+HenwV1DFd5w66vFlz4mxQs7XwJ7xvZA
6PCPP6jdoiYEI4W8s0jy/GFwT1o1WAScIGQmUHfX4iUIyb1e9rYTvket0i8YpZplLFlW1l22ocyW
e+Rq9DsRCpAuDbUK/9I2NpHZsOooVBEaohy1IXmOipjCSPHCyqzZJ2r3qnaox3CU2/GxLCj6mV5D
YQ+3rgfIsEwa+Npg1kIiuW1Ikguti6cUGtYcoUMJbszY/yxqqexN193qY2euE3/CsjbFrfHSU5mp
GZIasEQALtkZ0HquY/4R4vNo1lYj1Tj7J3dSkqYzK1oHTXOrnYpfxjYLbU+iGc2qGNEJmxT3t93k
wI4pbbahgkwC2VGq5vcjssVlK9JHtQ33nW9QBwWnIscfIUGcRslTncZfTai/1Q4Xm5MoT0FFWXas
+3fhm++uDrg16ixoBwPKsSrvFoaZ7L5EqQDaVspVUuiQyQmLSgfqnVTf2V6zomdL5mpjtVHZnrKP
f6NKtIvV7pky0cIuuG785DEcy/fhQy07imzKKrK2am5r9NyrPct8e+XmVA9BXCHzdjAoSsRs8CZo
Ma9tH8MeiJBNBwIkH25oiF40X//Kh+ZxHKlWZmbyXLrRY11VuGadBXuGtI8OHdP0oNqXUSZvaoII
ydQSIHs9KPKieMIoQBNAbJ06FVuTtJWRTltjhfbWHLqjCI21hgVmC/TypBjKl29lPdkJNbVzzCUL
s8M3OVU+sZOioO7YL6+aEtC7A1C/80DHejUkJI3FP2ReBCNJuqL1ea3DYl1K6yMz7L3uyj8yyS9O
ZfeLKqXd5O41NtXLQkbw52ILihZt1oLoHun3e3yZVxbX8L5JyFHV4o7lDDyomroMqmWKd8zKHfFu
ogKT56YGXd7xFKaATiN56QeuJQxmVFlDWAv+q4useBFp1NxdMP2snAmzAk29bZnRaGeDLavx2nuG
+CqU+Du2xPcA0i6scfdYlJrrl67H82BH+q1WqNFMQQEVOu4FiRv05bVxRT7uRDgfVklrGcu6Sl9Y
mcCxQmZIUbMBNp6QLJhNb5gUJ7vHdz66TxA4WLMEIxyg1PRuyEXCKselZTunUgQwS7ah0ORS9oQV
+FgVSWfUGHvJjZZx9GE4FXk1oYB0VXYrPWvWZZsd8GlgdVDAXAOOwaxIV4al/kqrh6veZBC7jO59
jPPHkFyRT8x5wS4JAqo2ZAsy5BKpB8h2zBgHbXBDQuUrIR/ujG3IX3aJe8qT/sVQjUujWm95oq5s
T/8Tk9KJhbWxl5W/bNDDrDSrdT88MNHTukmDcFRlR1cGT5i0tDBgfkiCL1WPO3b1r0jDv3WD4gJi
nI80GV76jjVkFTBtOJpPfEEBLA84WEqkK3hqRIGIG0DuPndSu7eEorIvD6A1suvy/BxUl9arDFZS
W8Kn4TKg5LXMPdNYEmf3rA6w5wSteb3GQ4CamJR7StQMI3Usn9oSI4vGPCfpfLTqR1YOe390q7Vl
jHd9TdtQDYhfRMqRQ1zLNhVRYisrQpofIuWG2/U8BkmxUWXfrFTXbjZ4u7+SlhlJEfQ9FXZaIYDR
UQNcGrSPyKdWas0v9CL1JvgHYP4Y4d5xKR3rrGbEzpODirVifC16uFa+Tt2cJcg3WCeGB/YdvWYg
JmpXDZKR5diiUFD9D5lQ7Fel8zlqbGaB3N1aySq3Mc9tD38rr8eW0hN9IJwg4n2klOxlIZwWi3J7
GOusJ+oXK9VL5kka4UREYTYSsQKGON2YVdWvKouNUVwBzqOoZ6qRIOOHbfwwkAGpdxNAhdr0sgQ3
vCz05qtRbO9Sive8oopu6XbCsmT8YTSpz/SuNlUPTJ3ybqj8afgh33ODz9SnCd36mrEQgc3Gstho
5CUHDrCTYeoeuJVGCHvISjRxbkHmDjtDEELtDl2xNusEdLnWbbGllRupWDGPO+muZn5eO1783uo+
YSCpR40VMKeA4XSfx6RMkzWjjwvPA7TohNe0rr5rqeYYtsFOD/bw7PYQ03tBjS0SQOR8LL6NHkx6
naLe0aIFFAHOWWURFqO+XqJ+GsvgJTXQexutGhAWop7YvPdYESOqkQmj/xBHNB/dk6JE2sJt3bfa
BmKWtP2f2hkoxnJSKfgS1IJaJfTRJdwWoOC1seslQd54LMKNhtCfc1ubJlp8DhH4vKyMc0oEzYnd
lhbkOeKnSTbh4ysp6uZkQYnSadSvC/J4NmUnD1El3hLAHhTiy7MQyV7rxiclolWjGxuFChQFTrBy
pq5Zy0CL7ooagLZOMcRHPbcdoWUs8G0xIPmbfmrCoDOlw1TW+FLtF2GxwlY7to2Ope+oiau3QaWF
itByb8a1d9PxviBmh0xmZQDaXWmuMg0dYT9QXsOyRyYaY2bEB5OPRXDCc033G1jFIoiZKjmFRs3j
n1Ezc5F2dMJsqg564YJqSvrHTFO/c131tppDfAYwtIH5ks+uyVlEjmR4gT4i8FGJaGdXdktwCTuA
SmH1dtQ5JeMwytaiGuShFJBP58N81yrKYsrFu3eoI8ObNmh6m1PEzu9NnFslKvUcGQ9x3rQRcIEt
ynbgOPoOfk3PZPNe1TnyxOqEQE7ZRL6Om3V6aD4gHWfLJsyj1SD7F1Nczt9DMAXjRHM6DnGhO2yv
y2ZCh+KABgw635oYoH/v5hPoyoDTzAzYp4eCKzT+valOtNFhOnipR/cb4yW7VNCo80EJ/3trvutM
4NTG+6qB2O2VnPmmSIEHsnjm5nwgDIJ8D5FfxUTBjadsnojJbUHRUiIsoJc6H2ovK39vpY7bauv5
QUx2FULe6UmJpkve0PCeThddGVgdLPL+PwchQjbV3clIAwWjj/7lJgAObd4h2wxtaVMUY4HgAo30
FLXkTVgtX1XSkzZFZ0SkOdXWCtGj19HEKi2QVHo3EhwwfTLzPzzfYqnDh0C2rKqYYA2whI5+AhTu
EGPbPqBo3Vhmf0ynb7cVT2WFaCzwUeIN1tI28gKGf2yABfAFbRrCEaHjHzuFT10NSb74+83M39Z8
qKbvzauJdEB8RITP+3wehINw140m3qMKHX52VH6ETy2i50OytIcBKesqzSX9OfbihvZNQfSH7DoF
rzlG15rfMioNkc+Og69LTtTn6H8+F0H7bEjkbv6sfn9Mf5tJy3RZBMq6pxc/QXpL1YQfN9/sYh3Q
rUy7iuhE6+v3sRadzu+Pm/mmL638MB+6dGI/SwthwUwTDu3aibnIphN2Ok1NfbSJeItf9IqN5+/J
9L/n1XxyeXHqbSDYnZgjPfk6n5J1q4G8zSG+aH0UIbgK9j4Ch+38kTozgXf+sPt/Lo3f6+Ofu1mV
IlVFhGHxtaagAg7zrdwfKduV9BkRRlASlVV5+D2o7n9uzZ8Y3QTavSUd/EDW4yFh4XQY+hgd03SI
TaVGIsiSJEMXw44bKGErZXirpwNthWbpQMjZCNtj3zgIoghlxjwJrim4uUPEl6vLiEY2Zd1QUhoR
/WhjpXStKz0k89SFw6FODWPZuEGNmgncSzkfqO8HtKMvf5+voVNb6HVU7eeXzz/QA4d4CALN1/Or
5h8UQ1jvotHGXBhqxtE03Kun+u5V2jptWgrDacZDJKGhqrGBvhp22t7NzyAX2r0Ko3lHBj5FKP33
lWkDK9wvGK0HPVkVlJ1vpuL4N0t26pqSUP37WKf1/k1xMmJeZK6j9ebufCAOtz8a8GfmV82vx3pU
3Q1MEs0/z/p9Kh6jrEibS5CGV0fNrWMkG3El2RJjArZo9smRuAbTYwM+6HVK03s1iiSAjcNKnIGw
fJuf8vd5VniEAKnczb+oG9kccwKMazQf6Hf7a1iY+u8fmZ+AC0eQkjiygcMnySjIn1PNwtkqiU94
KoJJdAEBmng196i1h9Y6UcmrWiRmbF6F0hzk6BmnYXot47t5VcgAWKaYcbfzY/OB6ddkiUMh4O9j
2hAlp2k9OBDhve9l/4daZHgr7Hi4FsW6p+51cyBuWsjvLuBs9atlDQ9RrGbHug6M6/xQM9AVtEmJ
WilIPeaH5h9GKNf3ls5mYH5sPrjGUPFl//sRRbLn89lSCZ14nL9PzboKulPR08OfnjL/IDLJoqot
8fL3r8+PwzRaxKVNiMk/78pl8UVJmr78/IxhevNpXZebxlLAAxW2JNF7mTmmd1dMh9KBVytInmtH
DECO35lXLbfNq8qIvMytQSI95DHwT+YVxnk/kUrphE2PzQcXUsSx6pYj6Ii/p1ekmMnFEi4Nt2NH
YWoRy8ZeKyOQUtmSDolc/qm3oujYo56nK4x4oLHpD/esRGF7d9daPohgfChr1uuj3a8w/X1Udaxc
5XTIyj7YBMTZT6Vz7zr/QM3JW9aJrF6Y6GhxNPRJfO77dj8/5fex0jtK9vzX33uRot3IuTh2utC3
Sa0Fu0IhaAO78XhBFrAYc+Jnpk5XmHcnvzQ/mLGeq4qILY9tVtSHKO8r2unxxUSLsegVLVy5Vfdk
4K4eQ+0xanV3kUt6sb3mPBW6t6sAplYeb5hRY2GW1sKyUZJU7rnDnzTgdKt7/7twYTWGhR2uqtxa
SDJ2qtRzN2FSf3tds480DGMynFPl43Lh5slXHxMyiqs30/sfSyYqIPC9nxlUvax2WPhe8UF2u7Ez
/JDoD8TbXNFnhmrzMLJYLxo9Pqf9+Okr5JFy7R8HNBwSky4354NVOyrru85WlvNNMd2ff2ImOWgh
yM91fDdWPcPG/AQ3ibz/PHe+X2iJBtSUV5X/3PKycTiM6Tf5JMSNzT/8n+f+/mR+hRNVK48Qyb1U
FKjrf5/9+0cbKNSoaabfzX/znBS1t5lf969fPv/0942NgBvsOiKueHpLFDaNRTnoYjU43n/f9vzs
f/3a3xdGRl2syiLE+zS98u/71f7+779/8u9/7AZRiWXX/fr70L/+sf/9pEx1cHaCtDC02nwHf1/T
QwdbYr4DpDn0D9I0oy0od7MQ/S0vivZeCXt35w+evSCNYGLsCiSr8NyivRFp7b1Qu+LWUo2Z7syP
RHbZbwsnaAnmxEhJr3pvJy26hIoR5Dy0zXAs8u5qDNuGsI7n3lLKC2J6AoGj3r4XSUsRYvLJHs2x
HOgCxYNJMzSkamqwDR9KF+kRz18pYmzv51t+hn6X7nN0RN9eUmV3m41qKNW9xQ6P8hbgGTYaGtuu
zGofXFSkU7x3mWjYsAqijDWnc5cjUtLt/Kr5oKTZKq7E3pEQUi3i7066oDvj2ubBjNv4ZHItL6Tm
kARjmtS3M/RggSBQqHX7cS+BTsz3SE8YaSCgNckqjGo+8IG7EEb3JhsyTM7TLSX3o31Hv8ijt+e4
tJea+4SwrgfwnhqRTxOuUG0w5WHBYOoc3guvewtS/nknY4OvqshFC7PyjkhCiALUS/s5zewt7lXS
6sKecKfOONNy9ZfQdew3x6BPTB84vYjYUm5K5r52dBbeZOFcUj159hxveBcRMiDaGw8u24JjYuoF
lcbCvaB/wKiUK8+UdO2bHAd5x4vxqSQUcdgPUGYzx1fdT7EBedJ4sRmBBkWE966SkYidNRPUVgPt
4Ex+a4Vm7DlPiLojQEZSPqlj4JXN0ZzPgSSkdc9pSDERy/udyap0V1DWA+oTbOZ3CRFnOeo60TjN
uFN6hTo+JS/UshWWjkz1HgtQBVOTrjv7BJMerEH1lyLVvmMzG67UfPvfg4ypzBGZvu366g80rNJA
r97bO1ulBJMRmu2NQwO4HPeFrQxbqfb08W07At9b1fgTEAIp6O1doqUufw/KdLfsqmuaJ8tmwpjV
AEtwo4S0Fqa7Za0Kzii3vwLBpKhQPCWpL/7gdnqCSVG90gSF354V9cYLSUTIrS2UBrtaBr2DiZww
2pOOfX9RD7RpCe7Bdq+xEzt6luEd67bxfm/F4jPKOuUUxENhrCQyNiKOtOLenFB0yLyfSk9xb5Ie
C5cQkj6lsSB7yl7D5hCxtvQ8x4Rag6C2jZz0oKded6YAUeGl8zZoBuo9SqHihQ8M7jVBirpg3ixi
AXMN+XenJPJWGcWXM8TBC1TFfoUsOrprPIR2ZkEbzCj6rxCNA5EEAFYCS9+IrpAUzwGudgGVRL2i
PyA0zDBhRR1kiBv3rjPYZ8UjyzZ1ujs/Bvbk4BaSqIyJRxIyb4iqfutcAPcJC7xNzIqKMSUIqJqV
BCVhQusIHrr+65CUd75TOEfhUptMewHRdhpGZMgVlo3qNbGi4txK/54IAYIhVdpcx8EAKm6QBntH
MLJ9oEkcblqoTs9KmN/iEDEytEcP1FDzqgnNemlEka0KqRt3ZW0SPuDHsB10QLSF15zKqGcXTAto
Q6wzsdFGYD44Qe6fcezguRn2mRu8GV4yWXqSgWaOFP38WKMaZ62GMbFhzencfAWxsYkBucfbcHIN
6lbCdPSD7xALnkyIm8D7oe/iXGrBEgVEUsBKyLZr+GMU64VSmw+eWZZrByn+hr2dfSqC8Autd37A
hAeaRQm4oEEjfji9hxyT0sfNKFHcsqn339UOoEPuGRQqrfQYFMyKqqV+kOCL80sJ6lsrHorR4bQV
SYzYxK46dnd8a1hGMP1q1j4y4noaFFnX1u2TFnsDC3/nayBdg0hTrUFcw9Vr5STKM2XF+/mKHlq9
3GE+axf9xNXUU3gFKTzanF79aginBZzaljdn4g3kaUuZtPXQI013cX6YF3YFd27i2edQ8Ysnhmnm
mJZFrO2re0DQvM/MfKhGWzwYnvxDUFEmYu1UTVwD04SVrRVtdpbTXXu6G6hhv8RgQSxRboUXMEmY
usI4/TKzbVwP5ecwoVED9HZSs9w31N+XmVwLqXqpAIl9UPjwKVGpDGlNlv9BvzKJ/xDiL0IzooaA
Ze3kuU24CdpKe3DH2CAu2G+WXtUTPmbkwUPRGyGFejfnNOVuiObwqJLFBsacy1vRlppaLh3TnIiR
qh1uPbX/NhwL42VZ0ecV1pQCy6wNkSMhUr4T8dl6Y0qT5VrlLSw1u8wvQCb6jR0iOIZf33ftQ1iD
dClUFxg494KK9qfi43/uOI3CMn74Hd8jYOx7GGs+IE+rfpNmcbZFDIU+pv+bZS3/NWf+kusRre08
Aqfz0e2InuiojP6Ohpg2UGsnxm0c6H8YhKqtK6yON9+wTxKL6jM5ZVirUhy5812cPcoCdSVUrIgr
dx4GpQDSmbj6Pgpz50KibroLhiDFW9Ge8KKpb+AyXP6KsO7GxKQXYFRmjJpyNB8zPA/0rKdy7+R+
sPT/3FL8oV9i/gPBOiGkHJhJu9KiPRENBU36+UHSql5CNdjGpOt1ZtVsNDVg1dv32jLwsVgHmZ2t
K6NJHzNkwtCBre/OIRdI8wttjaKivhbolVCi6E/zPVW69JA3Sq+pT11apifLpCKZTxiXWsHH0+m4
nzukgHejNSzRfA2vdYlSE5F0sQ+FGjxEqk0A6xBtol7dirZCBj7PqApb1janPjE/JqoCsGA3lLc2
DtxNOZAJooAp7GT6pbXWYy665CCIpthkKkYaWVoQLC3LuM4HyDFEiVBsQjXFY0GPkcEhq3lelKnC
sHe6FpTLIWpwymvk4gVtQmQGxux1P73lzsqRGCYspPA3alfDx3TPOWN9WwMoytb/quOnpAFMkGtO
8NkYRKBqY5jf62NvHiC+4A2cZ0yPvgOJbm55g17qbub/bL6rqTBEa9sFUYqoVGUP+WAExospcPdk
sJe3CpDam605FJzQKy9DLpVHsoDrurMewtJsH/mj33pdeqdOIWo5jEOnve/ikEwU36nOhYsLLSsU
+9HViXqow0zeEWaLptdu7rPM7e50duVPmqjuW3Po7+YvuPa6+1wby6NM5BVkbXht/JilTmsnX15A
ZVRk2ptuBfjb3DA7+irPKBUAtISNg3xqaCQojGZk47XN0TcS7bO22bsHitMi6bCyV6+AI987ebxT
yip7rZj1bcHKIHZT9WYn2r0wvPSVScTdpjLZGBaqsBCJI4F21ToXDLNhVhxHM990ikfwYt5+tRa6
oLqFc5VlHSlp0hcXFfsjNRl8iKGs7gc1e3ddCnyIGaBBenl8gWH8TOlDewRcGTyCXlKmOxbeqzuI
RvCBkyNqw/qhlVlzh8YnQodw7coy+ZHJzcN09KPza1hu684TFNOVJbrJshQWL36oEi6SunScprsV
qwDwETU9L4kN1qwlqDDpxifLHok9TPB5/g47oXAtejew8guNfO4iYi8y350PMz+f/EvMl05pgfoE
C12XvX1WCtc5jKwSfcTqsCymx8gGZXZhoj23pY5XKY4VqEkl+ZF40FfOAAl3oSgPcFnsO/yv3DOa
4SkRdnK0KS1cG5wfB00bPyll4qUpSvjU01Q3z3c0A1NIggUOFCa+ooyqoyH9J1XNmlPaTQrdaWrS
///dvz9VgjNrnD9tH/X31eiUe22kw1OgqaOaDl1vPg3tXqXRH2mE+4ahfbKUkSSzUL/oBW2rfJ7S
q6BgqrSGfG0IamBpOUTPXkQ6NMyPqLaRhKpVQB0OCURrRvnFGAud9Wujsyal7r2Ic7BOv+g6NUdy
XzpqS+WAcUqj0fYat0O7Qmmr7o3pbuubO7K7x/ssviNeyL7LTHYh7A+H17SLr0x9Bb3Z3nwQuvHS
I0bDwef/oNCXCELBklVhmSNJhnpSztSyOoZDUdErbAe7eAvVGL6J0b6Ypu4c0oCmedpnct3bdcvi
N1fOlM+3QB7KmxUReF9lG58Et0sobQhU1lixpmBjiB4V3boA/Knlvna2VTrqSuZHjwHDFIE8zgbE
qLrsK8K8aIdwv4oKdWlB+bopKefd/MHmTYBIltSJpYVFduXnZX+2FaJLqDB9IhxAT2y/K5H3888N
Rek/pSnFaf5Ng6a+ZGqfH+fxq0J9he03Uc9xLHwc93imCNaoYRMU3f/RdSbLkSLRtv0izMDpp4q+
lRTqc4JJmVn0PU739W85UfeW3cGbYBBSZUkhwjl+zt5r/0KnzCp8S8E6rlFiA/DyGtb1pHltqvSV
jToRvuqlwaVVVtsmXhP1xbGtJDwabKTLVxPP+yZJIdtWITLVVBEQcx2xxWD47nmGSfJGmtdmed1W
izwka/9+GYb2h07bgM6zJEMSwenyXd5slZsSUCZtza7eNrFNrHNvfYZAVv/kM9t+Qz2ASe5qChu5
Bubufezk9u9Spr+T3Ei/mFjTOxyaaJ0lk3UYkwb9SOjjQpf9NRO8FUyGtha587jaAKj7o/R/evJK
E8t9Sb3I+90P/ibX3AIpHGjkQCTyr68BwUg6+5Mkh4rAMASttDUoiIdw1zlagpVRDmcFf4IWxeA6
Q5sAOqgm7gPeDcg0QIsc3DUQ2ZB9ZFC9Dh8iNmm8uV776GsSLXxjeXQcy/ZSVuA2IqP2SKB1xVYR
5TJQlFFqGK++M3yRIW9cJhJBXieIByv27MFed6vtzL0NzRe3lTNye6bt6LzrqcY23EpeghSDUT6n
6O1ti+2tbRK/tHwLOeRXRpwhmsZWHLN6jF5wG1OCOtPzcgV2BP+KRzezJ6tmecmq/ejFGv8J1Td5
qT4/tbNAEP0/21N+BdCthgH8V+1WZ+TP28pGUZylFblUpkORVQbONw1UphKK8ae7nrPRGgeHo7qc
avRAHizUNC/Sr8gtXyU5EOFDCJyGAu8fvww/8Yec58Afz3lapm/j0mHJRNtQb0kHDz9Q3/sHK+u9
y1gTKMcqHHy28ieKpfFBKcjGmz+xn9bxTye1xz4vurdAmPq+ruTr0Ds46uoCzeKc6Y9FHumrbjTX
aZfZLxACbP4i/DihPmrsYnKxmsm/e8I7BfGf2w4cy9YLOxxhYBa+nfp3UrMJAAhmbCseeTjU0/jd
ioaV1hmXmcodlSCxNgj/zYtnMpsgSJf8ImQJsNYihVQgw2Qm8izuwwLRcghDSw/jfZ8jCocT6hKl
U42XoCTzqpOVv81Gzb1WmkcvR4i3qnGwAVis9ZqrNE95I59wPyE4dEPGvzj7mQegdEprsaPuHZ80
avWn0e/T/ViQ2qNXprUJQo9iw5Y9j3dtj/NNkfzmvtP349z/rhyHjXQ4C5DRy/+JPLmNFYSkWsRd
EO1NbjdwUXjlxyAiONosyk/4J2VvIpRuu23OUsAtapdXoxtMJsbdi25U3QEKmL31ysQ50hmyEMe1
7XOvK8aFrWyg8wu+1nYDhUyDQWO3t/sB4DumWgEOaLDqZlsmaysmdqLv4u62HMasIkAy7eZdVGQ/
YZo3tzDNoC6Z1V8wUfcT9UqYQiydRRwgpy+nLZvEcq/jJP0oh33p+ey/PPgcYcVwwmg4G7mnyrp7
bBu3fOzTvIPCFeg/A7/HnqxUQtWS8LyAZwnQgC7miBnCgYyvoEMu5PVFKmmPhpTGWwXSuzEeY+Rl
Th9o13v3tKv0bA3HBS1ED42MfWs0bFHL7YiEUmBrs6WvOJZ4NIbwcP9T4H2eNnEIe6RLKV283Dhz
32aHgWoE6iHVbyif6BVMz21elDf1m+G8CAfd+a1OSm9yf4fpQD8NUuEo+1fH0VX/sbN2ZuX675E5
HfS2+NPPiflkGF2+a31IQFmbe6s7LVMLef64RfVYtygZFminWflQw3L7FP1GXDleUQKi9Fd+8fvt
U+jZpY41jVSB6iojI11lQF9PUID9UxziMlzSaKoAnKPM/OgEOR4dR4H+Jh16gCBGSZbm2KSEbAbT
9KT/zWoqAsZV5NPWurFfboNpAqaAwCjaILKh70FnZDkYcG/QcuPsMgt4wsx3tqE5pjdT1e5B2OAT
7ni2CVsQIDWtQwXNFHnj7WKoStuM0JMLqD6k2Wi7/ayO+P/y1oyIUpiCPEepHfzthn8wZkV/Cg0Z
VtUiw7pniCTodhscwflapkm5J/XoeTT46n8/nJnTvCfg9b4MQA7U9dUQ03NK2749gZhkX2/H8Y9n
nEwNZV6TwgHt9PiGB9e4MSNf+/aQXz1vfJV5379GZty/pkQPwV9+CXyzOZYluyFCKDIqUFO0r43O
k89wMKjEkUQjqT5GjMsNJmLAm6xWCcOtY1+ORAHWGA1km7NU6Mh7Q0/q1/svZkoz2uFudFF7+eOu
Ruayy3wEf0mKaaPMHG9nqdKdbkhNAnhuXToCfJDblU560Yd9Q2LOFuSfvReZrX3IEdMUW5fDVCv6
scwAwfyfL6al/23OunddMLIN5celRjG8AC6zgS4qiqSz23fNqgTrBRIpQ8s56Rl5BKF4Wv7SCQjW
Tk8jhm6NmE5RWQ9HI2FzOsbD3+WTU5jMmJKkOLSh519qK/Eg0Hgpgiz52eWltidyC695oD1J0ABf
GYsSrtrIf8KDJXaWZj5VMprXptrm1zpRn37AGFgognZN03WBylPEQl5Zli5IpiQauP6x1egY+6ON
F6qQc32gPV60UjEZ6Fj0g8KJ8EqYPke5yx2LsXytudZ0GsMQ52GK65yG/Pzt0al6kDOqdc3LMB53
QjtZXTVvPF/UT0At+RPit4ix5AAkLkuD9dBL//53km6iQDBpTKvPJEjDTWXNGMd9/c9YxNMmQSZw
oH9fs8Tlck+LqL0tu/dEhSrNooVAJOmjQbRErgVk/SHDoPEjwnjrm4P1D/fY0XeycucAydvYfj5d
8F2FD62Red8U20Te4Ds6RV5l7akoSqbRPiNGnniGhS7T7+Tuvv6AAiTYILflu0uyZ6Kn86/AIRLB
GlO6qsEYMLTX8eNbtkkT0CcuohAYnEz/pWswTwyqkUD/VaKmnA6Vao6QkLFuajAQaTMDnhTcx26c
Py+LfR2Hz2Vr2FdCu5QluMl/J+NfXdfb7wod+Rou9KofgwliIZXUYHD/VsTDgEhq18tnCyBZdxsy
UlINN5YIb9DhKdAx2w2xzoZkJu9QIziSIHTLjukmTHrEcB0+lmsb22WlcNVaNswzBnfkt/ewmHkc
/9FZF58tffxdZ7C/gQIOqyCadmD+qXe0MvuQ/nufe/MeXgbkTxGMx1Jga+uKSVwAHuA+1Ia33JmN
D8RGxtrywvoKYVNCs6ovEs0SvhHweTjW6wb4VRisxsGZsbeVrw6I+H8a44d+nb2FZ1puRhC4F5rq
a1ulLo3VlF/MHo3pQGrRcmgn1z/R+SXT116BKIgfWzv/fX+Xo1pclnqgNdGvDh2ACDpAf6jLtVUp
R8Ui743z5GSk54UEjsBFP8aCZ5CqMXvm7pcWWbyuA5CpKk1/6slTOKa9dXKmnu51WcXDCxx8G6Vq
3lxy7KUPROhMT64OCjAncLt0M/ePF5mIs6oRMnoeQLAIq5eAlEPcUSAlJ7RUKLpg8hpNv8J9HRK5
A+lGYKvZjQUm13nICDYscAh7GObl1OnHLhph9IJqwmo3smLW3W5ZVZMQUpiw54sftwZ4HBfxd2jC
2fFm/2UmcAVN+vCiOX68W+6ixpLjMXUH5JBMgK/352rJSnkZU4YQgKX866xVf3zqcorlAVxk0dK+
z+2jS4DWS1qKlyX7xy7xOmZ++tz42XNiMqyJ3NZ/uv+DTUx3JIybrUE06Tp26J7R3DA3ttPQlO0S
BjjVryQOT15oyEPhWuGFzpWJSpdiBZPYQ+ok7aP0nPGhkwEmIfKA3EfPn2eape+VrEkkmEvHXYPw
YI6miilvYP2igiEV0MmBkgRRZdDFdbEF1/VH1JcE2MTxtAZ1on+xV/2dWMxSywxSFFa/mxe0Pps2
SMSZjI+jYQ+IvfDalXUs8a5xlpj9v2fR/57NiE1GvbTe/v/fO4CixzuGS6thQRrnElqACjdgiqRh
DabfvIQa0EqGiei9tIW5G2UuDnj5y62w9PQrJkQMH2//U0iBuL63tEvtmeSPtCDY6MuYgZH+6rL0
kIzsTNGNPxdmFn46LnreCH/ghTy8YEuj8BJgXD8gnmN2msv5anfQx9M26V6tqFRCEHBWk0bUKQ2E
baG0UkvdvxwALzIuoTsKjeV3UJf8ZTOSfuwE9oOlgRxGt8LmtsXvMlk6qV5KhxPp2bChp9psUrKD
CIPmUM/VcHBq06t3UWLXwJ3htOdqj5lL+FBdM+O6zyt4sDENlknQJGIOLB4i9pJAUnENGSBrj1le
4OjCivLeT6ifsa6Eu+USBhRCJv7uMbtXQrQCiNEuY2PdnOKfNKT89bQ/99gCTFDN3i3FQNsfD+GE
UelkD15wqgI19EejvvDNdM8sL8vZcghokhJuTmZYVFvxRphA8czZ0o8CS+zyKy6HKX9nbFZ+JsZ8
ctVzy0TQXMAx/rHASE0hIIdtIQZrrfcmT9AgO+gEl+GtD8WpV4fl9Tb/N0WuiExnS0TxTMOVwS13
0Mjmg9tqCWhbyvegkp9jS/CzDUfDTq3sCfeWDc5Y4l5LQxwIAm5ExBStDHz0OaVT7guaxeexRkee
algNwGyRu6AeNMtiMUb++/0nNRtinsgJ9CA2IM6VTXKa7Jzn5UgXvMkEhC4OuOuMU1tV+iYDow90
N7WfNSx4zNe19ygkHBR4NwRydYmXMlgzzrY3YyBGDFyxiS1uRpm2v099gOQfYnTlAFZaWEDuMrMi
uComLjkHmNTB+izpDvyn4LB4JPCD/lqECAJ8NoYSoFnRWOXPo5Uio5goO8nOTlI3f9U8O1pHU4ZC
vSPhLfatdl203rM2ZOPv/3sSUjrNWhScLTItGPhivFyaU0LgPlCK7qvrMAkI9fzUN45S8BuwzGwd
Z4m2zNVl1MY7M2ymzwZvwem+SNYiu99Wrm6i/0p07o8iiMb7XVfMw7jqGuxZY56dxrrK3wreKHa8
lkt0gfdMhIfqXzCtdus62YcVlokosth8EBX6EOPB3BbeWD0uPUqtjI2rUTK0S9uDhaZjswhLKPI2
ZuNp7wFb6EMC2H0FOq+EVGXQZqcfGBzAK7GPqgtnnbjuhzFT0y9THJNi/CluHVhv/jBubHWZRvpR
b0v7mM1mu/F+Fy40YVOVT66viVtCHF5dmIdZ4+UpMpoXxoX7ManMD78tpmNEZxH11G9CS4KTaFVA
H1lHnOI3BMcc09UgSZIOUlaSKSFR+y1Kj1qZJfh4E0vvgSQqdC/cOkXcXYKKPnVLPylUdRLoQ3nQ
akaJbEKAlAiFVhURrn+QWkemfyURXfg3mPAOtHNjQQyuNm3pMdKgL7yNNjCixXRKq+yef2bGLIMa
85xqLsxHgSeJekutI2rufN+XR1Xu4t5IitdQpuO2kzpboNrMidgpwjXqev5GXctYf9LNaD86/tmu
W+oRwsMqlZRic29dWDRORZuUEJrNOMB/DL/GBN8FkaKftoTeirflsolcscnAGARNXQUrwB7ngrn8
HmVhvSvaVr/QHfz3jJv837PiMprQKH0tZa6rozrBKvFl2Rq+RXUo/BrCVKYkWnFdnIk1qR6zOn3V
9VSh2boJ93sUDJtBPTGx5YKN00nHvb9DNd+0cg30EUBXtLXlR9G5GEKL3UgZN/ycSXqxVJG3PO6z
iN57VWHvlQBSUsuQLziAS6XcSvhY3GzD29FjS9W7c3+Lisg6W/1w6qvsc0om7THztPY9tQ/LuAf1
mLyK0xy0fwwZB9gGEBIxwS+NFV7VNUmWED60UocxkcffXp6+OP3WrYzox27Y/CMez0/DmJrPOJJ3
6MeZRlG066Z1rcD2sv2IZ5PmVpq+aoLpmp13+N+k25c71zCtA3naAd7M2Fl1aqdQy8Lbt0GO53Kp
+Bj3X6BQ1LvOFhQXfaK9yapbYbekuzs3DJx8h3ea56IzRtYRZQRysZHOCmyyocaNmuo/imwVhZvQ
FfpPIouvRcXRmYP5QrSCZ2uX+2aw9Aca8kGhnX1ssT5O2RbSkd9H5s33nW5PLZ7s2dcVNH4YAPUa
wZaBHNdGsVqm1iQ75k/LWQEhzzM23exQb6c8V6qGLTbtP/saxtUbjnr7XegW+KLcQp/l0xUHaSBZ
xrc9WVNvoWf8Rad6CE2eBVnzBFGUHp5ZcHctu1rpxd0xzJJ201F1HDDG1NgN090iFTHouq7oY++o
L7KbQeTAKnay6SuZ01vnhvSCk4maIpUbRu/+ARVDuhsFRtzEZ8bpD2o/QJNnu3xOlo/Ncul5NNcn
q9jaY6E94tuMHuUQIUWBWgSllHak2to1auTtlUG2u8/HmwmzYGg9BkUt9kvrfXBHa4uJKd0sl15U
u8cOCAfx5jwb5PSH/CYispVuzk8SFN1hbD0mgWifdd3/qjKEunmjffMEOA0NQ011Ms3e9ETIQrqa
dStQM3DCTdSmfzmka5C4+wQd9k/YeG9OMRnvY+OIDfl9zik1q+HSFbPAegoZ3awYVWmG6681ocWX
wB6KMzCnW67jDk/pQr9qJAPS1CjIDg6qw9hGqruOCqJB80PYRIPGa6CRmaYuyWZJ3z4L0SPUEDQr
wXfRgeVf2YEIzo9dZz0vD+G0RKnTmp3BBhU7ZlGWPRB9PtCt1p7QZmePFiM26Nu2vxYqNzwmzuWK
EhN+/VxHGz6ZxcGKGiReOh9bHb71o9GSR6aPevcxFXQ0hX6ue8072FbpkoKoZKfoP2gK6ZJUKSs6
eWYdXZfn5JwjjcKs8tGOUFmXD5RdQ3hssTe8h65JyhBW12gGppkuH0/1QW1UO+W+ANL+j2+2kMaO
7eS4Wv4G3ij8daEkfTNQwA3RgAUiI0e8IWK3zxTkj0ZHWvPojeZlsCmRsS3o74w0fe4w30KcrS5n
9r6hgfCKXysmyLmTazLlZjqHLl1qtWsXLPu7xpQ4vVWfrbPMj0m3okOmNH5G0+RHz5TtOhUsmbWr
zY+ksWaPic79t3x4li8A1YYJOkGQFAxPLp0GLWK2fFo+3Az9kLhvncYDI8/hi3gNP6wbWnT7lQaD
gLiTISEaRp7EuO8iozOVxaJCrCgxWF4kZTHDsfzgk0v64BlNTdw2AwNkf9OTLWHQzG5GsoUAY4fU
gK8qlUwwc5gKRuSl/Ar9VIcMPmhPnWsrDQfi1VF7N7TytrwHRenYLxLAfBIk9WFyAujgeFwPgW75
59BFWdslRnuTFe2RmJ7qZ5vYH4QnKJ2WdMGEOzSTran2Lsh6nKYGRaIW1WbEXECZmj1hDjT3fTyZ
e91oousYlZshkfqDHVEimcTv7VQ/EJpSFX6Ypt+ueWzHBz3prTUZMsmmIcf6qoX4xnxvONwrVniW
mMSy9M8kzQ47OI5b0xiix/8OfsVEe9Lkn/9ewmS1reO+PnsZ6NSlVCsHxph6BgU1pJxZF17c7+LF
y6vOwuVsKpikJAleNm6PoWxASsgWct4gnys60himrf7VoJ3uG8K9tV6bHuLea9aag4938JBPEwB+
cW3owuqKDDICPHrMdrK5AM6bv1sbU7YLau5YpA3Z84X2YROPewmwFq3swa34TUexRk6BZQGn5WmQ
FER4141Xa/A9yAINMWaa91Cx+12NBDk+3OsXl8Y/NK1/7jqraTDiTWr8TwzsIEbv0Jvt3lTTpYLC
fw/cuoRnz6VhMzmsafuwkaomdk0cpv89m62ZlV/q+6TzURi5xicVINk8RIWAbTWTZJcggf6cMgeb
hR79tHRXUOh5a7Pz5YfhGO8dfLy/iLFWYzaRY2oU6LU9ZmMm/ugLPZrqw6P5ONP8enNcGuu27dfY
I7TdXcTTheI5bMJ9zt16yTrWHqWuq9UhmEyHXJR+tyxdqS30tQgIykmiBvlGg2HE81V7IMTzzHAP
7Rc6R2Yv1rVXVzEBl0+ZAPlA/hajHHW5fCFM/AfyfodNlBI7tvwYHqPq7XJpqC6yInrQJU0e80ZB
MtRuCHJVdsk78Wu5sllf2UCjXypoX2+1cO4f/zvTEtVXJxt3XbUJhMDKDfBMzZ8l/cBb2EcfU9cl
Kz53NVI8zug98xhXZ7F6TRvGf78a9/xqxVDdv3d5ffmO5XuLGEp1Orp/W1oXe9ub043hZ9aHmVj0
EDMos0PpPC3KhmSwEX9O74MJlt4g+nu7FE41ebVbnWlElnqzyogClKsanIE/PUqNwEfXjcvD8q1d
K2ua5jLlM0VgYSD66BRPVXpyBfiLTGM3NLEBeOu7UlvneIWvQDx47uVwZSK9/bHjtv0YTRZgpdef
ehUUXlnpgQDRmFTg+cXvAF7mfZQ9Rc3Un726IM5Hd/P3pjSOGrpjW+/qW2Ul7TsjKjfztbcsNsMX
j3bI8mrYg+L1JvnmGKJ5z4Z0PiN56R8mssDfZusa0oLYlrNSZzu9ezM8VlDi5LwfmA9vbRJnb8Br
tB1UJ223XI5d8rZ8Q+crSZXtumTy8J8v/9BQDzMiewVj672f0cNvFnpNuPW9CLmgYQRnbayQpZC3
8h37/tM4x91rEZXtceyQUVbAS7/RFgBwCaNPHwvi3tVwW5LpV7/bEd2oBM1SN3yZ0O0PxJYyFlaX
Wtq9EqXS3YpulFdJpiTES16PgnaC1lDn54n+6puR0yRDukvjNbzUavorZ6EdjrhuqYgrpl4CtcZB
FrHcNwDJzpaT77JS8N6gxFsvy+MoqQcbjcREC3kRe7vuNmU2kCFDT//0RIQIvfvLe6tIAH336sQj
aUNR2a3GRAdV1dHfyKQfbP0jwk/GKjJsuheAhPq5yCnV7tdaiOchgCNeyfFNqyta+VT/T3o0uew0
tOZcpIF24Je19yQBOJdpphirx/C01BZZ2SRPIY2X5QoHGe6vrndP5JeiG6FIHwReBaecmlvrNsae
O9/bDTMrWMW+cUc55u5ar/cOwrKK61jCvMoGzXgvzPG3hMjxT0KkC5v3vxOalgcYJFE2RG+D1SOy
r3n4CP7Op8YdicooMhKZS55FsyX1v/7XqFvzpk9r7UwVQC0r9eZZshyfC9Kz1o1pNt+5YRwGIkDe
Ywxoe/qoMKKhXCBJDdncc1sYpAUrgVDs2chyRMVDtMuiL4bzJGNxPOtxwqjMJkesxQCCmDF5xceo
Qqms6A9cVnjrcUsaifkW2jQ87RpLCXjT8cHqmPDFzDU69GISTsyJyX4Le4RLWgHjOkDkdiCpq0O7
QbCtDOC7YeoZ946qtQybHlftINtZyo7ltXp693yIDlFpZ1tD95LbMOrzwcJ7SvQwQ+Tltaauf1Vx
hs6vwA/fM0iJNtA3DIZeXMMZVZI2pdmXRfW5uIqk6KKDN2h7LTLwPjW5koMJlZhDESMBuZWrrspO
de1MV4KINKZTfn0E24PhTubvVa9DQk9qc+tCkv8ygQaVbTU+lomvRMsUZ2ntWbtFEQwHbgO2Jnhz
HJW94DLdDQHXl23xnLup9uzUQp6RltwaBcVZDtJq8I5nwXUEO/XODXQpGA7/FB5b1jjMKmy2lnuK
bA0USeHnZy2fiHwZSv9BIIxSWaT6zYySEpcl7Lw6NW4MkY1bmqI6QtSLB8+vf6UvS4VK/Vzuqkt2
m6tw3oo8NT8KExJjkHo6CVldt+vGiNkHVs1pRzhkZCDDqbwzGcUogPKC6OQkVorBPemI9ZlbiXlI
12jtEbH2GzUIcsWpmq5pR80Xjp67t/BSPCWpAH0Y8mgdSpEdyaovr2FlfkZ9HDz0Zuq+L/8B+kP3
nZ1Y8MAIznswq9F6jBRFKEzy3yY9rJXbm92jl3b0WNto28yhcwbSrG+Ym+Urx/ffpJuMF6Kd+9dO
e2mgVb4lVH7HMi76cxZaz2blNSd+HBwwMJL6dYOqYp0v0d1MRldUo8NzLb5zM4B3NYbacal/LGAd
nY0yORY8kFLyz9ZuFlnwN7ydGEy0oa7e7owwuMUN1bnwSEpMSgRDc6+yuM0BBCUKx7UxxvWXrAAp
BL3IHzP1JA1T41LlyCye6zhT+pOsH3Bzoa20h+o7jR3zbLfkfRDEGO37wYG6WbpvKbX0vmxJJVvO
YnoguBncetfjattFuF5+IWgp5bDyZyuCvqn/+yWpsVo0CPyoEpf1DWBeCunLlE99GUZHTRgCXNiU
vkKEi9KjXdxyMU+PmZYVqCpGsM2z/stFT3yxkEjuZ9++EZyZ7z30ww/IaIy30qn/hnUq/9qCCZXd
mj9zwfiSYPbqOYXPuHepRloitXZ8pqtnvURxrZO+/UfM67I0nT+jhqxNhJOHwBY9egphq4THvNHB
l343f4FEVd9ECoZbMQ/DQUiFXu6D4hibcDHdKi++pQVFWQ0EysTaosb8xZB5uuVWT9QaOBrCYPzp
M0IlWbaD9ipsxJTONL+jr23PSWsgvFcthKqhduZRJS8+pDTSvGz2gi6aSxfb4DYewBmviJx584xh
T59Nv+rC9y7VBLIBA1L8U2eoV0v9uRPSfClqGW+w+1l7qUZTou+uFovXzfJQgue588xjM1phfSyP
y+490+hVYiZLLQre3sRPlNpDii2ERqZyZ+VIMHABwMIqCJsGjju/a+EQkjHY6O9FiLJQK795z9EK
OzPpJCYq8N7AY135dnIzbNXVEs/OnLGsmk1wzEYaBXVMIVl4tFgzsaIvrriFTvbJPi48pUH17uuZ
fUYYQD2s5oRFS9BygpiCFJHwrabLdmkCkqyBPqwt3T0vHQEf4hnNxuZajU13q2aWNWcWw5pqnZp+
9Fl96T6Aj7AnmjnVrO+LPEDqOhq+epQG9/er4aOuIQa8+aFTPRuV+VJqvv6cDOnNES2rL6ER21jG
OBky968+5uFT4xX2LQiCCz7IrzBXVXGNiYvtx1da0xZIU9t8ksz5H2qBmCRHWoSTj21nFZNWApHX
h62rNqVwJHBlF9qpzZ7l0JiPnfTQHvFXfUNSB+bes6wfmbm0K5vi19IpBFv5bEQt2RukPD0GTWDu
+jiPTnmG7HqYsnYngyl6sgTA/bEnmagGorYVyZi/UlfQmAzxQC6XtNT4UU2oMQ4gv2UnJ0y+979L
XV1aTZtD2bH8nZw7DdB8QFQsJr/NcjPFdIlpr/rgsDrjcH/TDUG9N5eTtluMOu2Mby0k8nHx7jQ8
S6qwhEKvUr0qlePi9jrR0ZotcZaoF3Vc8YwSKjIk1aXQnOSR1vClMavg304RFE+y1cVx2YpZ1ZCe
WxLcKsISnrQ6eeON1d5JvxHHPiAXr7bxFYWSxEkv63/odmETmfXmpata/drN2dmiCq1WvSCTrHX0
4kgbuHkJqaWOooEOqZMsL1BOX2v6BC7EqTiHtZ5O+/s1GWEIY4iqWlU2sT6JRI4ugHlY26aAtwOk
xDwGPGQt3FdIOapso5Wa9SIqT7uGhGj5QEWXDeD9kGpsBd38y9FcNdhiY7jsH71yDLa5j9NxHuEo
ELqUbWNsYbHsYI1J33dRXNHcS10CZc049r4YDO7dOIbCr1SEwuVT7fcuxsd+ExVM8VlB6Ry4RIG2
Wescokxv1ssSEpZ0GbIork6tWlGMXmf9TYobEk96vUGNpilx5N6z2mC9NOtHl6HaQBL1offd8cnt
zD9lNK2k09ofTGy9fYKCe3vvhPDkiOrIOwXtXKBYQFNMBpC1XyTvcf46cUuvIbLY77VFWkjh+MZh
uWyZxIDxU50dETvvTWRvGl2eKnuMjwZl+kWwKI6IUDdVw/Mg7giismKWCo8bHCWtZpXYM5oiOy79
L39CvQIt9LRcGaob5sE3Xge4VIEpWsel/FkOQG2PfVU11+WK4LjuOLMrAkOfdTw9KZUSwyxp1Or6
Y5kHI5nwTX2oW0M7NI35Yulq4Knke0PR8unygo80aHOEAjWAKjWbqRMN4jPz4WcHytqRyQS+M3W5
HJBnWcQBAoyzJgKDfcGcb/koZe10Scj/vt4/ZoPP/9lxivsXl++QDPRdZiPX5SpM2VxMkkSFeGYm
q4sCa90YEbsxsClqmE3KDRK7UzAyphD1vzffcgeW2JyYx84FCoz/6V6QhYuRhOCOVMfkZueFv4o6
L7xlZIuc3Qr4JALd2/JS2Ldyx3iKP736juULllboKJzmcre8thxQRzxZGGeh3FYZ8E/R+fscGN5Y
CyaYwMnWM95Mkyi1PLiSCVacuP2OGsYptmwe8SE9aTMDA543QOMY5YC7vRU6VpRlgNZP1mXpdSuF
mZiS5mTDE8YxWH/bvgBuqywkqK+yddwkwbEfI/lR8PyQNXkJceHdFuF/XgynoGF4wEepf/UbmzLS
NLsNTMUXtwc4TM2LJBA6TQltBuU1eOZjHjjzvnYaJPO0saFVqkPSy3/PWqBpB4D8GCeDXROIAbk4
T+LFLO0T2XGc7eE9bvN675Eu8lCXw3i5T0+VWX45E3V+00OmVDYF4f2lOCNkdmaztumsWlzVTwUV
N3gqFhKR3QVPetVvOuHH1+X15aBpRswOlAq2MgKAIDEjCN2IfZr74j1KS+3AoFL/0cqx3xGejsww
GbOv5Yy4ivx+dn9NsPLSqHnQi6Z9tmO63C3F3hbnVvyJFflQm0azZ8Sjo3Xsd9pUyK859gMlhZ7O
hWj6i+l6cp1arb620xrlQjD/MgscFsuC3idoYGB3s6fLnuMKCefgHnMj8I6DtM2LVIflDBNPfnGq
3f1iTKwLeCCCiGIkbmJxz8ZW5RPGgcty6eY1U/rLbYbyYntlt4PN3W9IA2Q8Mxv2msZfxbze1N8n
x3cfgrKzT8noaee8agxaC4RITJl8n5PBPJhxywqhmkpRYdPfMVHZlzT6A1SJ+95huhW1UYCL4Kfp
PRr5WGjw04T+wYofWZirDxvBu8/05G7TdzLneZ6z8DY0ckscnnEaKNXqrZh4KrT6NzsBokJ8Nkgp
9IAHo3MRD6uDxQb6tFwCM+UuG12YF2peOxbprzCx0q3v16jWBfZQsLOEFqt/XGdaeJK9HA49E57/
XjL9/0faeTbHrZx7/quc0uuFL4BGN4Bb97hqJzLnIOoNSqQo5Jzx6fcH6tgmR7PDtbdsyyIpqacb
je4n/AOmjG+JsF4qCHZz2AfMXBz3IRXBt8Dv7Xt97OCRinAFYBz8xiAMtX4ujtOwiC66BMtUKkc6
wn7KOvEkZPkBN+3Frwbd29ccXFRqdR5VFgTyyHDFdCZtP6KYS0/DTrhz0rGvT6w86S8kStnVuvaa
eOlL0Idl01+hAZacA3S+csZEnFudtXwX4NJljDbTVTXgtBaELhoqcw/qrcD79rvMESM0CVA35vzL
iHP1SurujP0qZvRPWvokMV5o38KhNe8de2YnSvdWZrq4n4q/vsrnlpKld8OZyn/QuUJ5wbb9C8Of
MoSJ+JIo5TIdDftGn1O4NJensAG8W5GX/kmcASzMvFkwsoycLbiUahlXvbn2kgkKSWfOBmh6KDdG
okGkULlBoJfCSbNa9dfXDnHLRhayWxpt7Fw5KQlfqnntaqCmefX2PfQ++2OdUgq2YPP3cn8gpkc8
Uo9yMOtcmSzpjTWVUJot3T+KNfev3/W99urQoDiiG1SvKAm6TwHNaCPDwIDAobv0o+K06K38+5ja
DvdlON2GzoQ+zNh2Gw2oLHWITr8E8ApUoDRBr1roPSeuuorTGDQmWG9MlFQkMQ0qQWW30Qb4IPo2
XYEbEvCSU3f+5e3Lt1+msEYdf/KuELXtz9zG69CV5ne4ZqLcVIjh1Mugq/LtQB/6M82zAZW8aWdo
mGDENUbaegmmP/dqPFH++UsTC+08RBjtrKHbhJkkapGz/F1WDAjPA2dG8NtY/Tp5VZCfTdTafgVc
UIO4Y3VoYm8hV4N/7tE4AwqJ740lCDJ18gahKQ0CAoNszsLY77rGn+7t23GXka2RZbjt+H0syUs0
OzeuC/bXMnccSIRy0K/ffqBmpTyrbOzjf31vUNOV5fgtlUqM3AAYmct8sKtLgTLdIowM7wQERL2M
cywV8ZcTj4FHhzlO+zsuo+ZKpbjZzt+ucEOG5QMjHGD1RnCbPqLAe2wiEfDcSApGo3D8K2IoG7hP
Zq9A/8TPdQ16iCs0iEBADejCOLO4iEN2uy3z1jmp1HzMO3OBEvfXW02UnKZqdL5bjY+lLqwwRbPS
SbFGCvqB5ra0aD3HGIcPJSmgb8ECF2V8ZdhzI0hkGjI8RPY1DNgfeXwXNI35SoMRjGcaVKCDC7VW
DUVolHOKs5IUbY3DV39Pd3PmELrm69Q9IZ7i/zANB9pKUX/1UrLuhE4mNKd4uhaYFq8Di3R2oLuy
5S1yz7xJmUcNSowndGeHE8RZtCPMRAdAyqrcRh5GD6RiDs2PIbm2O7K7oB7n28y4pnuNwGdQ60+V
MOlqx82rG+GdiUROsLAQigdPZ76mSfmAHYDzpIceFTE6wXeh05irzHODK6pnoCQIXs9sFPROIFyb
R3Z3nuWad6pFQALHsbDO3n5HGC7OfEyDtm+/+9f3wo/f82OpTihm4oM7ZMcdFawjGanhYhxs7Gwm
I70P6HADBvDiF8TXaZQMqEBOiMv48WA8k/QOC1Mb8stSqMsIPt4KTFl3KSIa4sKGzcJL455QL/eP
kBdx8JBGJH4M3OCyhHA8ShjxTt0MJ5S6EBi2iVN7wC3sfx22EEyjpnD9G71k66LOkP7q+5H19Fqo
XX/547/+/j8vw3/7r/lVnoxkmX9kbXpFja6p//xiGV/+KH59+/jHn1+kMRdVdEfSCzYMxa+Kn798
vwlRf/7zi/G/jHw0LG0wjVPsycrTsRqfrL5Jf6IkBLK7jn9EfTAu8NSRt1oD1tn0G1ysLZdYWJrF
Y2IUlKZgJJ4mkZM/Uss8xizd7GR3CfNR3U5Tb6yaOrc3XDeXvzg/ZUMib2vZReNYt5Kk4liqheUI
76n0c86MsBwvBMnMCSaoKZ2cI4Vy34VCd/jy7ZcAWt2ZCxXK7rhWVNyqo0/WxNldE+HQk3Ucx5Y6
LXBn/vm7NcnCwBuwV+tPw+RH1orwXPl6t6SfhyCmg980Ijn+5g252udoJQ+g5Dc9WLS1gfnp9o2C
I/PgMaCocFUoFArdpKVsPB8yyl7HUfajcTEg0+okB1Ug/QG3kS4/d9reOp5M2rSJksXG7WQNNzst
r5CbjWBKxupldJ8w+0meJanqSqtDf6tVtJmRDu8RtyGlITUcn+GtL4bST78VBVCbquq7E8EBdo1c
M37DtRyezXS6F5q9+mThzN8XzmYLKd3WpTIdU99ZuCnXkDcbG9QQcg6QN9QsyoS4Pcx08DEpHTyu
cIzLZ9BYFVtwC0LgecYMER3NOVy18H+l5tLcuLb12LtxtqJRU16McVigBdS792loccmOswajVP35
lIicKnmMVfhAxR5R4ekuLYGpBFrsn1VQUNaylRHEUh35VJ9YwqWXdYZ+BBJ7VXT2dvJ3rbMIGr+7
VyO+Br5VY5RojT4MO+U9H14iU/y2RK60AM3jhaKEJZX1cYkQ08m6OuvLU+Ug1V40Tn+DJcpZnkfa
o9kn+XHTJObK7DGMLIcUCZwcZ4B4Qlg5RMCfxh81d5xnKj28Un5QILzgE52q5J463tapBJDwykIB
esSgaIKZH+mbwzOw9szA0aUhleGaloHY2scZYBWILQBg31OHFhygV/rIQ1fevPGXPLjyNMHKm0RC
lsXj7CJxHYyCkFFyfNdfJS388UqxnatomK5LHZaHMdelLd+G1ttU2TWmvMmZTaS5mmDzGXQ38XAo
ycF9+gf/wFW+/a6temeZGoUN8VymV7QcRaVrF6ELzRamx71Rux4YuwDztThAgpkSFUD7RCONx1tE
lgUt6aa9P7w8cmd5eLhCmhwdlrRMnKWsnQcsUZyvVAex1bIbdFa0ZLhGEhkvmLIOvgllnbOq1k/T
xHCtNesX5eBc5Eq/uJM91R6nwM0vKPtmlXYZX4Z2dtdVHMFAXuoXuqyrdiiTVdD6xbkC0YM7YEvZ
ONHty1ybZneDpv5el3Dh67wkY7Fgl1Li75dirpghgdZ8z3NzA6XJewXnfTWEUQTWxq8nkLz4FjgI
kvzS5IjAQ0N++ceXOH6I0wHM46+fSruGDf8mAZHmPcYe86N5w712IR4oQJcXb+v6Xx9uqvrt5nrB
T6qCgdDsfPn31e3/vvvjZ179cX67ufuf+a/+849+/It/377mF9/T1/rgH7rLU/67+0c+/LN8gr8+
4ep78/3DFziIh8143b5W481r3SbNP27d+U/+v/7wj9e3f+VuLF7//ILgQ9bM/5of5tmXv34039Im
e+ifl/r8z//1s3mKf35ZvCbh9Lr7518RiP3zi+bYf7NcHXksl/PY1ZUpv/zRv/76kfs305S2cnXL
dBV33Zc/Muw4Aq59h7/EX3MpDFiuq8+HWJ23bz+Sf2NvG5xghm67hm6oL/+Y91/Rxq+Htj/6YIj3
wQfvCkI6DGMKx7Vd5BI+HiUtLzVBiV7PXqzHXk/1rWjRzJ0+ObLmE+ldjPNrGEPpLrrmXOfG/Mq+
u8/HqcQychrpGmjaKYxbkrRgkyHhXtJh9fBBB5CZWsfvHsJfc30fWZl7R5U6I0pHsJw7o8ZMjeIS
NFpbupQjAN8FdfvVrYdTOY5LzQ1PlCLy84PyBF8U8rat6wBS7oIrnoC+4BajAt3ekyNcmqn5PeyS
leGG39pWu/RG/aYrXgwjfnQb/4688VjzaN7Z9UlTaw+HJzIfWLur58KM15VtKcBEO+e93jqFontV
b5Mq3GbKOwbC8nR4CLFvDMeh1CIFm8Gwdw5NoxfECu5Qb3snejXtdoVzlLZoTAgJwbZLGw8kXewv
lMMv+Uh9qhXXRoyKVuCGZ1ZLGoEWw9SqO9+ubsrxtjStTWEjoGCdTrlYWrCKu/C0LcZ1NchrM7oR
CaI4wZVZ1SF+XeBBYOGqGFOYxpWrTyb3+43ANjfA6ksEBQlW7Y/bL7CwJY9VWQPNtC/eGlo5QNUK
uarorkAkjnj2R+zYF4LHmCfJOo36866xt4B5F9hGHM8WcpUNG1Yr4JDT34nVit17ZmXtOTnyce+c
GEpddIo2UyLLp3DAzSkG2ThKICb9DAJ40vvs4vC0eNP37Asxv7ccMLau5szi3VulSRvQts0zMzNz
MUa0I2WN8EisJhIYo73QZLFGaSBbCNCHNrUpMxVXKHvDlLggksHNScTxsje79eEPthO9A6bUyWrm
t04JBY1hd7+OM5gefvs2zNap7py2Y31kFnd16SyTZNzEuvHravpwM71/08XuMfY2ojAt5GccQTa1
s3tVY6RjlAX1FsT6OjUx49KfbBnfVikYnAAJ1FF/8o3rtiHxVchyRNcicU/FJPDJIHALQ5zYGvAI
44oi7o3T5ZdQmq5kAjMlT1eeF924qTx287N4xKKrbE/gGW9c3z3F3gDsBzA6S4K3ku1XkqeXw6sp
5pj9/es/T066+NmTKYpZ6u7jY+4Nx624G6otzPs7pF3AEiHzdSzbWNDGRm+CBtlG8iA7OnQUjzGv
do/xsdgmJQSitMpGuIfRCWDx8yFrjjqRXrqx+uqJerZqiaFwOPj8+gmOsd3X1nK9dR2j46Y78Yke
AatPakzVDs/JcHb37jwpWG+grjnWLP7zcVL0cWysNjVAHI5GqJQ6lCDN6dsorMfMGO1jBITPEB3n
8ztNsgYGf5zA3t0EyqE5XOVnfXqrzQ5WurgKgEUsjMhdg/pBHRLRgFGfghWyVd9os4VnESJMC/xB
EyyAfWDBaiadZmKZYXEG+AfB9cyofjQ+ZHmDAyBz/Ajl5vbGGZwn1WF6klWeQxKXXUy2cRYkFS+Q
exeghbEyRE+1JPAvkP46zVWVYLMZbvGQ+taNzivKdUfeYKaLSpabQKDJLl0oNeFNnk0UoTI8c9P6
ezQJuSahm5YK2tioE2/rjgIBWdIbmfEL6RmEVqKYn5AV4KXQhfUIGbtUfYs1LLC7rMYBfBy2U9R9
j1PMhwUaAHZarxK7GxawaGOgTBrKY1X6Tde21DzPMzw/ZF5Ds2znzlEdLOvQfpGdg0nuNC2AF6EG
4Vj0ddYIGpIX+Hg9RvwkwPN25djhD4qkX5vwTO/QoklCasEIwy9K42GItG8Ay85r/EUygnOo2hyi
AKvugbmZqv8xgLIpvFtVCSy60GEWyX1LgriOaBDGV5Q1Cxi8jIRgOGkXPNGFHstiISBzRunW0G6t
UkF/1wc2Q0xXaoiQkOp8sTTD9jSd2QcWLlfBGGF+UQfXXpI9KM1Z0SHAHGzAGQqOVp8OK4tWMwoD
qG0hmbmNKCFDwYL9Y+fHQ4GOVCyUs+mKe+DrblSZlLzdtarac83MsmXkZkdjN0wLmDHPvj/Uq9LT
2GioDgLTB7iZ5vn3oXNfEBY8z/UGNaJ2bZjxhjrPZQC0bunYaxE+4lGBUSLa+gZNzOW8vUZ84iBA
lDcGMgOHXzp3p9L0di5LiyCM8jaYyN1zOU9bgAkpUle4ewbrvM9e416dwFkAEIhLPeYYV35xUwz6
sV5KfWGP4U2WBDibelFMaFOsyWqO8sysUZih8D/mXw2bjsAU0GXQcBeNMFtNuFHQABYDlmCto99O
Q3vlaT6yIZbzVNfUtZs2OvOJORf4bSyUSJ4gwJAQ+sZq0rt85Xc8F6qQp1lj3vctwtQAO7+bAf5l
dc09poO1QMmXWhx1BzuMnjKt2SitfDHnlmKW04r241fAEVAEC2fZaOYT5ZcMXtR0a4QIv8XhTxqm
l2M/HFGvqKybVqmjIluGsXdpUBNCHUtz3YtYdedV7z3JlP4B5QzV2v5yqPIRPtvs9pwkL1MY3cRw
qafQv2klYIaxaO8j1MDxwrQSc9sTFyCv4CwLxXKinXV/+IEa88n/281gS2FYFuep+XZzvAsA0D1G
WL1OKhAwxWPajzcxalalc4qUc4eMpAYrpYfHTxW8Zq1NfB9odaVOCGkHSJ8fhbhPOPKobJPXTz7Z
vgtZmcIyuIyFzZX88XjXRV4hwgVEzpwiFAYK/SiPHOhQICsWTZJgZzhuGn9aeUQw9NlzvFnz+Jvm
fi09bCdbxH3HoLs8/KH2rJZl6rpwHYuo5LfP5E012GH6dFt6B7CN8CgrEgtCdr3FlvEKk40fh8cz
9lzcytSFtA1Td6jVzIv07vEYbqnRrJqgs+j5S24hulwL+0SvtWvqWieJiO+9wjiHS4xne7Y9PPie
yTK2resozppz4PBxbA2IdYLYEEGDNh7hy3Gv8QxcBcx9LiebFj3cwwMaex65MqlHcalLwyTs+zii
7DXHLeEPbE27eKU9QgMruKoikJ8Q9teubJfRYF9wuUKZHHA8Sba1mFZcfq+NwV/ADfbwB9q7AsKa
82jbtM3dsEmVTmdXLluwq0/0bCYMrgk6llYNtz8YN4cHM0xmt/MqKspG8EAdF9HQ3aKT2yaq8fBN
28LVewJ3vo76/AwUwWJCSmKS6Y1tJI99nz46afDcDOFR4WMuefhDiPmh/vYhbPRQlYL1reTuhjNo
bgwV2qO0b+EkgGBadG33Iw6OrBzzVqEa7IkT87hU1m1kJ0dtHT3YUfY9wwdvBRbHxmcpQrUP7o09
6seFMeMVOuM2dpJHCyq3STP7BDL1En0tfVGN52qqusWUNPD8Rns7+LDrQsGhkmCGLDSOYIfHfniS
+/eZa1JKkXhW/5bVq1ZD+9sPeKsK69YOOPSHzLilD7SquzPAwCiMYLy1sIrgxdLbK+7RO4Xbugnt
vwmmi9wos08+0m6dgbNXUcABwyp1A8XJeW+8e8+pakay6qFpyz66aeBPw4CDJ4hweJw/9U2JVQ8f
UuEofHgp5jdq93GDTaEW7HDEqt13fFSaT+YATTKZ3BOzzB8BCn4yhLknZlCKA5M2DGgR/vtxbv0Q
okxXjNATcRHFkx59hdl4uD+vKBYswJFu25QuIGINmJqVJfiuqSZ+5YYckSxfzk8AgVH8KKbstUDf
MjbT0/ljFnV9/++vxvtPunP+5E04mIEPTnycge4+Sgh+cnZ4iD2JrRKc45woCqXb3UKMr6IWkcW+
3CKQeuHkhr+yELJeloHdrGqVHbchh1uSiuPDw1r7LpJ349o7t6mPd/lAGgcfNou/+xbQNJ9en9N5
DYblZ02Hzkyt68AcFKqPUftSKXkByADBFHRnGoH0hcJWed0H4SUUSRe3kY4sssRMA8m5TVqIZpG2
2nVFhW5BM5nGOtY55IvHWup/q+3oJfR93iirqVfKA9CZPpjQahbYNmCCHRuOvzSG+rxEmgajh3Fj
Bckn5al9d4tlCIJWmGvUKncqHWNt4FjegWSMNU6sZDjvaUjIKLg+vND7XuT3w+y8yHHbBkq1Xbml
inSTZlEJlfJ2mB5QUUXqIVtjHxku+pbG+eFx9+2r9+PuvGR5UrkhgTIHSNddZdTIBg/wigf9Kzr2
smETONUnC7r3FH2LhmzIpnSed7ZUb+tmYCVIfeTIopv0OfMmuOtHcmNniw6o35InZ4iRdue+yr8O
vdjCxznqHNwkbOnfHJ7/b5Xa+QR1LJcDhuuTlvj8YN6doJlqMVIuoAZ3ljzKim5RNzrZdVxeJE12
rTR1g24+9DfvFOGK10CSAqDWvKwReimc8zJCP7AcVnmg8JlWcEYGC8RweSur6Rblp3FRBRbm69Zj
WnZ4jpPpsnVKPTqtrKvDM/mtJvc2E6S6uQmESWS+U9eIkHEdzCHlvCyMb7xij1JDxNjMNng3nKVT
edRqAcpB3hofq2Us4YG66Hj4uA5AydfPhMJruzY/Obd+lW93rgoKhK6FAD8fjf7wxwXOQ474uMiK
rVWwWH2qLgOfevXQ1/ZSq+3LKsW3E5mrle9OV4i+sethQOPxHQI96H9GWG2uq8lFkw7QuVUVNNM6
2mSBQPGpBHKtky52tbcILFJnI6eMO9jFg1/D4dSjMkPYDDSxl3/T4JpnUZWv+orv+pZ+jDgDrGxq
DMDN9YUrfNy+re92gdqKYb1EZrYWONn1mOOK5qSsjG9SpjiB5PzhAgbUIuOVRMsDu4IE+GR+bMcp
ArcawLhR2+SValCoBhDsy2P00Sm4RMUFtgHBKq42aTKdJ/5oblLNOY0afd1x8K1QyESuxIMiYqDC
FKbQET0337pou2tt+uS1zbZoM0TaJ7mA0jK73rGSZR71R2mpXwHKOtcVlawuOR66/sjsytvCcrk2
K4IjCyGLoUnJPIBvNIvQM8+E5myRKAVpVabk0cJcwpFEI1uukQZbBFX5A2WpOIsuzDa+iDL1bBvY
mAcdz6o9SrTgBhU1MgiOpUXYfk0n1UFOZ4Kh4p9rRxHB4kqwKrJbJG/k0u+ZcBJRHul6mHM63LHF
5BmLqnSPVcjPRNtR3UZFMv/pTeKSY3BVVuazLTV/NZYdxs2FvAcpgW7ogzG5MJbt8skPZ491lT50
Xnyh6fZp00N1QHnZXfeDuZiEfSpqRH2sEj8xSv+1pz37nXoe+kRfeJa/GH02Re60TzGTj6vsJ1ot
FyaQ9rCOL0QXk7Y26MB9TUra1IRicObiDnuYzkXgJV/VdrCwgx8Gne+lE0QXxuxg8cmrvSfccnTB
60NXzqXevnM7DK5XenUpiu0MgChyBGEijXAPksYw3Rh1dKWnYInbB+rCt46Mrr43cUobhVfokw8y
D7TzMjs6iZZhmzBG+e3Hl9mLQFanoOG3uRGGy9S2T0kDcRy7Lip56rXBidE95Xm9HNv8pAAjqA1f
P/kE83Gx+wkoOqAtQMw759MfPwHggAGB4LLYmr28DpzoW+74F0Vj3RldCevD22BuciPC4kePzfjh
sa09eZ0DskUIiTon+I2dsa0qSMaY8uIWH1dzNcSkzxRkUKPt9Cu9HZ58UfzMCzwWzfpnGJpLA/+b
RFEwqr+PeowUVbm0nkw8PLeqi911EsiOJk+PbLMFZ6BTPyMd7YxBVje5TKHwiHzj1cZ9YpZnxoiQ
i0zan7jK3+ogX2YztRusmKoTq0blLIvUylSgXkrKkIYmZyblNtRnPwBv3SA4sS2BhQsNIpREQdSZ
K4iHV2dfSciBdk6spLv0nN7y1Hc36QiaeXShjWzrAiJ8Ef0AkAH9TlJQrfNvqqy+prK8NSWNunH6
CioaanpRLuDju8VpiDHUEi2354RF+yST2PfYpE7wZlMfoPY///zdB7P6UthNC303RTpHJmRFRXsB
tg3Y6mXvA4I+vBB7IkZH6fMF7LIatJ4/DidQGGz7HNys5jvHk5Gsq1JtbFd81oObQ7PdN4Erldzf
sQxl7uZ+TeCWbVSh56WLFImK8DQ34vs4im4xcTlJa/9+mrrzVkjEEyd02qtjbGdPLXybDk93X63J
UXP8pEsp4ADtRlBxlLgCmdEt9IAECJ+zqYbqKrROJBC4cRbQycd1VzUc21H3SWH5/zI4jdU5JVfK
3nm2sVM5FNGNfBvVerIIMIQ2VX5RynTdGcYlsN+FcJOfmZbeWkgKHZ75npjdAbsgaI2DsPitO9Yi
zjgbZBbbRKorLYIMbLVoMwl1Clf8VMOfQ5TqFhe+b4fH3TtpEBPAg5Rhkx3v7DAJvRh+nVFsZ66A
YekPYeLBygsWKhRbCxWrRVEaa4mr9qKK48fDo7/143f2HZ0z6bgOPHr6vzulHpTP01pmQbFFCP2B
IphCNGq8pPx51VXU1q1aPgPruFf1ret/9c32qC66jZzEYpR0vQatC+n9XI8FaseN/QIdMV6WSW2u
OpE89F6ZgH6ervANkUtxVASuuamFS03ZkMdlYZobp6ufbIuAzEIcMZP2c0B1ekGBKV3IyFsCV0a1
yniEKkJk8qOopofBc4+Kxt+IuPtu1NWtHctn/AWeCizjMO0Yf96atsbhdClmr50QkOSiSKN8tZpc
Iol85ABHSqxYarFz0rWYOFnHur4qhi1CcwR7HYKUdIclnTA+UDa4K9G2j13j/ZC6WIejGlZdWN4e
fgpiz+abq32zzYgrTNuab+p3h5rE+61wB49DzUa7AX/aBzSDtJluUy06/DitIilWWpRuQC5v874y
V0Uij6MihSih1U8NBTugZ86pXqAm74DdhWpEF1KXz9WUbd+kZE26nn7DfaK3LblB716GsjpSdnxJ
vvR9KOZQtjAbjAUQOrOe/TFH8QqfwTRdjsmIj0LGloCUM7uS2Z+c6b9NXxB+AF220XZxpe3sTD9T
ZQQ6OufwMzH1BfiGf3TpfsfN6yxqs9sWT3vhTF8THcbN4ZX/vS7F0Fxw9MRnrUDd3TnvxqLGxbYq
8y2873Urm62puTOUB7sHRxn+xrNXcU5WIhJ5VMfzgdCDzYtpLBQld083FkCjm5VX52KRWhEq+xZB
ecaip3EEyzg4PfyBfwseP3xenBU+7pRCy4jlbJbKrp3j+YTykNw4PMQc+Hw4EuYhOAAdwC4UosVc
ZXi3Gf0JL25aUvlWgv/N1JEjLgR8YKnEJwPNx/lvA81ZpMHmt+xdrFCq3Ao5zzAH41J95W+ue4xd
c81Zl7V/asPxPTyvvcOBHVMzaJfzbqf4M2kObhwoXW/BYkDKOsfvfuWO9y0EHXA2h8fas4auSamN
phUaudxoH9ewCpNpxNVjDi7Fppm8bUk9WQJBlNYntaY9GwKcqWljagU6gpPp40hgsie94MXYDiF1
dLRQF2bj3B2ezWdj7ITKPmYvKnB97mUSqWSkChun68NDzB9zZy8wDSIgSaCFK+zOEUB+0Bd9p2Xb
xtUfnDz80aEQgd+L/skLv/fBUCGag1pF3X9nubrBSQddMU5mTw9dGj3PnpwzVou+0380pX8NtbNq
CM132I662RYjYg3OCcpPjnNXpv6/fySwZP8aZ973795XradCbpdMCQTjtW6La8he7ifLtncHgHFX
gpanK3dbkO2oKuXCTdtCUVq3nnlEKv/JEHufDEmgy0Vlc/jMEfK7aRTO6CA7wzSQAyOHGlceJFRj
fOk66+jwXttz3bi0tmwbkKJkSjtnqN6BTOeAyHg5k58BilxIzC5Q7wTUmdrqtqzTs8n97I7fOz0b
WLiAAWPw/x+nh5B8otgPGS3r4racMOWbY3mRrKPuszh631BE8IJmEutpz6Dj9ys5JphgDLFi42Gw
4Gq42fiGfVwA9opy9Uni8lvJmRSBFjgyVSBKddvefW97VNXdXM+2ffKQtsbpAsK8PflXcDYOP7R9
B4RF/QE4/lw62UUC5EaVK192PLQxPcsG7QVK11lqh5+E4/uGIRgGK01RhGe1szcSO0kd3+NOEvCm
rHxYlpW/VKL6JOIx9u1BziCDJJYOJDWYj8+ozFA7yTLGqes5YotOFGMp73YmB5t8q3Sw/sIr0MNU
XtUllTv1atrHnSW2yLMeOSX1TcM+7WW3olH0yato7nuqrmXrhAFSghHfOVKmusGmKmGztmFwjWKf
8os12u5bu5AbLYpWyHeAnpPHslZrwwehUj/F1E+1SK55gYSBSFDjUKRLF5PpbuO8WOVpddJi4DAI
/yTLp7Vmx0eVaBe1KQBxF5vDm+X3pIpt+X4COzEMesLSqWc0hI97WpoEi4cG5SDL/DEIlNyFORef
12j4f3Ltz+uye4u5knKBLijJkEh/fKqambYqx5Zmi6TLYjYQ1OhyaqQ2Q/7T7tNPNtG+vfp+tPkc
eHdipkiMJkXEaFZr8mpTfWntBet/eC33z2kmgxEkUy/b2alZEDc1isLZdpBQqgAbwA/e+tYZbYAl
tiifbL19Zxf9m3+OtnOedN0ACztnNCl/jgky+wKXIgwdzE9mtX/tbIu4n0oDfbiPa+d1dpmkhZVt
HW3ELfUaeyBK+eV/NJt/jbLzHsGH0msb1+6taTyRMC+QfwTDKNeG9f85nZ39Dss07EbBQN0s7ZK+
JOaTLM1P9tvenaAAYjkAFCgF7ORKXNpOxxk/BzT1Vut/CjjDOdxDzRjwnnA/OfD37oR/jbbbrA58
P2zrntGg8a0H311NGbBWB3cWSH7/wRaf4wEdFhxH8s5mUKWOQAamQdtWPLUBLZnH4GF+l1Jcew6P
tHfbvRtpZ0MAPHT0Thuy7Wibq7A/cfJ2FeCAe3iUvUsHNpN4mkuZft3HzY2vT+hh4EMwnV/P9wut
s7UoH4I6/Y8GsqTDXQklZxcb5VujnSmb2z/xe/SsnIXr97htEE2ld4en9PvegwqAkCxBDZUqCoQ7
U4pI6GgGZFtPszczv6KGJ9I8dD0CLHZ2dHiw3y9nBgOegWO1eMPLfxysM4vAAFr3azAHOc4uwSje
CC5mId9UnJn1aQYW/PCgv28NBgVlpnSd6iewq4+DxpOb0GmjXJPH01q3HwFCX6SwYw+P8jvAjIo+
ZA1aLjoxMKnWx2FcA7s/O+WRYeAlm3Wap2sEb1fhN/0sLBaeezwQYsRo7yPud3J47L0zpExAX0HX
2Zvmx6FLQBfSL3nNGm1mC1Bq1ZD3wNDlPxhGMQhcLShi1s5ZiIAHbp9Oy8HhdbBSWgSzsawFuH54
mL0rKelcucBTdQgVOysZx6bnel3CZW82Sy80EYinIjrd5NU5xlp6F6wminD2T/0xL//9KRowODiq
8GugdrYzdGTmSRxEY0owDBMl18540mDGs0+O4Dea98d4xjAkQEDUZeYu2W7ap08W1PTYSbdw0HEQ
B6SddAV8dQQTND0SazwCzq1pKo60ihZ6jFbSwgprvKsLa1iakXnbI/VOu3p6CQUl3di5FG7zmNSs
Cxz8T/Lg3089PiyRp2vTGgIJvROo+FmXhA2Kc9s2Mm+sa0sWK2xUr0xUsQ8/+Xl1d1dFEeGJubhj
UbL9uI+NKU5EYosUtH9M8C6ZcKjJT270PWeQRLmD/1lU5gknPw7SOFFXDM2Ubk135C19HEuEaNJv
OJyfdWO5Nq1iDQP9+fDM5n90Z2YfBt2ZGeWWHiS1zvPu4VdRKheyP3Jm0VrSELdE5zCvnw4Puedg
lwa8M8irArrXboMNHW8dD4uOIQsctehzenL2RIYuFDrYSdSfnX/zLtidogn+kJiPCxKQ0Md1Hd06
6CscsxGvThe1YW8GQnQdJoWcyrUGA8WGazeOR+1og+H/LO/bN9v3o+8cga0q4om6IwQU0S+LEEev
bljjabvw3XERp+qTc2IfjIg0hCtTACUWkGY/zrZBXCqIq4J0Nkyf29A8QUaVBKi6h/4Qr2CtXgxl
eKFb47cCI3XApeqmQA8vqCAYiQuzQmOsTlPtk4ewh4o2P2l2NnE+smO7r2pCDGxWeG1TULSBktTi
oh3oIHngXsYahLFvWM9lj3AwcgDBgnz4NkOgg1dtqtfp6P2cYnEu05zrH1rVeBfwx6ehvo0sY6Mc
hd9AS49Cj1Elrvsn7GzQWv4/1J3Xct1Itm2/CB3w5hVm+01vRL0gREqESZiEN19/xlb3iZJY6ubp
uE83okIliRS3AzJXrjXnmGP/QkAkicxPzQJ3wQSoHv7nK/kPWriLjAIcBCsmFJaPvQOcq0njDJwp
RNtvyXpVgqyuOX6uDhysLN+IKX+GvsTUgPecoxv2opGVEIvlc18YT5lZgl8v40/e7L+fhS8XOvIO
uhrgJzF5/n4N1IPdQCmZqG6RbBbko2sZk3rW/aBPNaZK6j6pcastgEfHzxSJf9gkVRUQnHnZjGm6
fVzGMEmnljVeevwH0Ck4F5Yl0tTDpGK1SxH09Pa+a6xTaRmP/UVx506fuDX+vqT9/gQ+vPoG/Wpa
qnT9WzEcMk3xJXdbNzNVBc1tp9ZeQND/zxfC5ab6fYn57SE/9hfdUS9SpxE0/73xnDNbEBWT7Lr7
rAC5PPW/PY5G75/xLXPDjy1FIgDtwch5b8k/2rswWMgb4m1Vh4OlzFFp2qEbz8/uZD3k/fJUZvm3
nl4qUaRh3mw9aq+1qB8twqCAUZF5/snCrv3xndfpDbIl63QOPhS0+kp6j6sxR1IL5eAq9qlrwei3
SErSMihiJVIzJRoJdFjJe9PyHUtB2MISXYrkCLpxY3anEgSp132yyf39PgVtyiGWQSvhaGg1PiyK
shh7LH80sxupHMAC3cre2QBSDdO52ZuG9GV7WIj81LrsgSHf3uvyl7q7nW3x2CKu/c8Xi/b3auL3
Z/PhbcoVNh0Ou/WW8+7G8lCY2PMZLTbB1od6sUPoM48cDG7gARzAbWzSjGiYDCrZJ+XTH68mU3No
8XP4oNfz+zKRVES7TIJxBSEc6aL7Q2fsei2qkyvYUCCksAPjuvvPL/7vJRuv/ZfHNH5/zF6rSmca
HXr+3hiMnO3tcQgnCywaSSr/bw/1oWSO1bhBFMoBslMrnB2IbOKe3fdO/9RZ8pEMhHDm8qqoatjd
OIPbH0o3wxxkY+PE3K6w3PzZ7cO8BbbWw41ovhmZdm3WK4GRgUlAX56C827eQGUdhZL6Q2wjJy1f
1DH5PjvWxlhfUK0ETp48KONy7PrmM6WX/veShGeLyR5nhqt7jvuhICpbFBSgIaotbsYd0RjbeQUz
KLqN7NTjZRGZSL4ebfWYKltAXXuZxhHpJb5W6oHsq5+3bZGSylONz8kQGNxTizU52HmUAxkfuW8p
pPrE8eWwcC+H4ZNd94+rzC9P/8Nl60DBH/SSS8i2MOWg4+4CW2jHcax2FaSopP/smPHH+4QV99Ia
Z/366E/LFxwdRR5fBhHK4QL6kK551cbdQRrGCS5GWGJoqUX+2Wr/98KVzwk/FiNSzprux6uqwzCM
sZgXmi0IoWy7jNI11KAlrrEa1LT9iouOxfqCcpzso3T/X98+l0vEZWRhuZgfL1fRL73mebXETFwm
A8BqiYo+jgDKR0lLC9gdPtmx/7AoMHTQaFKgPnQRJ/3+UIlea/aaM9Fu4MarFwT+YOzSTkRCcT45
4P5pK7iAGO2fDAGdUdbvj2WialRhQ9KPGwBOmqlP6VYEKPIJPZN7A11I35TRoKxBRfdRMeExpk3m
w8UEHOTcF2P7ydnyD7XDb0/owzI1mNKc1JlVmEhqJJQ22zUUbthi//njvCgLeWkfqgeOPy51OEcD
Ts4f9h1Ol06l5GiO5q6sfVcHOlDV1zPZ6H5vDVRq2DMBKmhbozR9SIqmPzr6rmNHko21S8zmQTHu
47HNNtMyPmvScsO2YwgkNQOsZmdeQDgrvWEbMFizn2z9um/cayL5QhWguM+3AEYrMIqQ2xTyEe9H
J31UiiQcZ+tsek29EyoUYs/rgos1uV/uKwGhzCjgsBv6QbPaazyxj2k6U2C4YWHkV3LQt05vHjMj
vgUZhYqX1Udqh64psyghd94l4MWHLnpA3MhIrWWxbbMHs4QOkMr0qjShEuv6E3PolJa9yUQrMfaA
j19lfoRrKrdL3WK+Hdy9KrsrgF1P8QL8Y1jc+wVbfiRVYmunZQ4umHbS585FXi1n0ZE8MvXymMJ0
G4YiPfCOfycsAPRHel8a9cqcyMh2xWCrwAXnH/ZW0/OvhmKlt2NzW1h0GZbmh2P3HtEOaR0sWbtN
leLNtbJLIQ9/kwDRqK0mWM0GJKLRjKq4/OaIKeoVZHrOXOebtjVuZGoSN1e0r1BkdRDSRhMMjXuw
2p5RnqZcl0r9nMXATysdWXGHMc2eNaRObTjXsbVZxHMzma+0FpnxJcWuMfKXGUw6tk/C4jli+B5J
TytHmo6OmxaCAF78saAXFPPFAMyE51P39bnZRPPg/egH670Z7hwkP4O4CACJnPLtYa7DdTajsbbB
TtSZFfZQ6od13o2m/dprT3HD8+5FsY1nDiyDC+2bvC5iqMeFQKCGfAAs0lwDr9UU4Lh8j5V5PneG
+uqV9mNOEVotJkjc+ocU8VU/5t+KuHlVdtoy3rRkRmS1/ZUggpd0ekgxG/hWxcMlmYc1xVl4D5yD
E2v7wRFcKzys2fFLPncPuW09ZDV/UKGIK1V/nynxFRGlZijl+KJJ1P5D1i7hMsA2WIR1YO0B8ICJ
0ZCI6yWfkUfekA8nkcXFFDgiFwwNAgdTucaYUUwKo3XC35CY6d3SmPciPvU2nRk30aawJ3pgntTO
L+vePKho/MC7+BaBDKIVbxwT8k2pcb00JcZSddRYXbKX2NJOKnnhRdN2oSdAoysEADo9d0tKcyLF
/6+66Zu80DzGwmLMY17bJZ4uGH7VRJpjY4K6xdPic7a+H+JUBGMbGZeMCMxo+PmU6hnCZQuwbnrq
q+Fm0ZZIJVWnIkYhctYqWGYu/8nret8qi2nfZPGp7l0ah/NdZWj3i2m/eFcDY0G/5YKyvJRJJ3Ci
ybGuJ1kR+80xGlHKq0coQO+Kt6qqD3aTCoxdasLMqCOHx9j21ttQlJGBhl5riCyfh+n809dsxFh8
kooD8dBdWCrijQyWgaMwPAGtn74AFwA30JQkarW3Y4JM7eKIbuadlbgHVL2PWXdn9gKci+MGabXA
SCm4BGYSnhVv3No93mlOnVcUdriSimIIWpFe15p7oIu5k6NanY2sOmpspaG+qHNQxcPN0F61NimX
+L1y9JZqyCq+k+XCZYlF0y0N1COk8gVj7sKbTZYz4HrD99QYtSx2NtV1Nh0wWH9qb/Tc7IPxwdjZ
Q2ME5dAdE5dYTXEayuJbMU9JiCKKnJV1u7YJkTVOqW3QQNwmxD5NmhvSWdD8Wt+nriCcmJtY88Yb
NddtIqyUq8niEmp+wE2FvA8cY27YAKC0jf9cPHQS+0CoE3CzhOoqn/n/MzB7xuJ6O+IrN14xIOy0
jLXYaF/GsLK1V5w91/aiRLYpvb0ea09GP4vz5EVOoz7Ubke6NKc0x7PfWs+9KzndU/IZrDALHwxU
KCeDWCNsjzOMiRiBWCu9c8tQYjf3u268kVnnbcSS7Wapr9ElKVFm/WW18vwhFS/CSWkNWO24Gbs1
lINNNevSchX093+uMvNsNr5dVzOXPZWwhYUnzba94z52zTKFLnEyCIyRR4CWDQAKEfCSBknN9zWy
Pq7OsOzkNF9lWhnoBmF+hiHekoSk+LxrI4xy03YqtZofbpKBNZi6PxllG+kwILlCOTTUvaZxMvXU
g5KZk997GGjZoWmoL704L6VQIlE4MK5F4l4PXkOI2MoNHuPBIuoh1S/gt2ZjIycPgNrPUWNMOtLt
/Ex0entwYyPIm+V9Jctm25E4ye5srbSAB93vDed7qxBTtDjcWTQckYePT3lsfq2V4rkWoCAMC3Fg
OWFe0buo5/JLeP/SpHork+FR2nxHwVqkl9x8hvxBPrQ7X2BEKiFykx0Y3nyWlWb7XdI+yliFHlAR
b+EumbfpzMvtBjPTPou8u+k0wkSgB+sCzIBW3XrWwhzLY7kCZO6r9XJ2NNuNyOGKXKhyvm47YQKV
BV5Jhke5A37Ufas9M40qpP0I6+8UYT5B1cx3uZESgiB/qB470qixIGtDJLVhCHpd3xdsTmOs32YD
F3nCXknVmL0TgkxasSFZYeqYjY6UlLoX39yC/QmxvLYh/vVsj6bme6TJ7YBq+ZNU8t3kaV9nY3aP
Wd9xTb/BAEnh/nhK1BFy4w9eR8r4qL+Ozswoi/zWUK7xJblgPXaduZzsxWVzVGlxuuoGzwychra9
zdN+Y+TgEIuSJ+MK50RXfy8c8bgsPW2N1v2RltneMFLKnskHeHfZYaNEWYh6f6pd5caeOrKvmsXv
Fx5YEGcibPrGraG+kLW3QqVR5tCxxTXKbVbOQt6qXS7CxVAJeZ6657Zvn3qz3GUJWc9x+aRkrCJd
XR61qXtIOoorMTfRAm67mKxdWWbcTeuYbQCSZ4Hn5A/OUL9P3CyBai3tacSPsS1VCR95zaJqZWHF
JnmKFfiyVqke1uGoVelyaF1zz0BBCWC3/iA+OXD5IMAK1cRwYvtrl/EhTUrirMYtCDs2arO0N2pB
Ci+l8MWEbgYmkHzuSWUOnLR+98qZnPp44C4oScVjPzdluePAZTB10+yAWPpNt0ptm0HAi1pHnlbt
so3YSxLFa/uj5JgWTEbvhvO7I/ueeNaLuTUWYmdm3HeIUA6Qk9aUz3rI9srCJuZoq42XdgiIpnhp
5VvRCYXxIvpyXZ+PMHYxn9JRrsfixiRfJWTN/QJvuKfKEJy6k+5ouU0XeSmldaqPVBn2rZ2VRiiI
lvOaUdJkSN9JoBw3g3rs2dtCmRCbnXfcnQ7IYgFbkwl8Fpj2PJB1kb/PnTkFsfpuSTu9Kqry3KsO
GOs+UCEc7teBwfFFDJ8XUkO9bw8+PYtwJD8RT4UZ4iBDPj9CYV+GK6wLg130wQrgwV+rAlC/9+hw
zyG2GA91PsurrMRPunYtD0nq41DH/c6l4O1X4bF4VUeSZQofoPTZTmNmA847Sbz3ZNDhq8+/qxPm
ARhs9HfSecHVe/BacZhKsrGsyfOTRHnEOpcDgMIsDtUEhOtNu1PNGzm+K85tnB9LYnvW0ErAfvkM
j+f6ppEPVfy8sKYa3w1uy9gjsqp+Wgifm+4T+5VQAt8pFz+Xb/rc+o5ugVYTeEqSUAOAluTYB6av
cXZqtCfbmMNqBRm5OijnSlDh1X6p+n3mpPvEdraFus+77gymLTQwf1Sde2SXv5on2FqcZGrPOXa6
fkJCcj3rj2KV14UOoJlk1zQT28Ie9nAxr5OCpa7Hi4dHbr6dxYT1I93kZk5nWD9rRnrWCm3X5fVJ
0ZStwcWG1YyBib7XlJthTCOOw1uHUxftlTBTiQvQl32l+eQnHqTmHbt6OdSmAhvvne2U7F9lY7YI
gdhR3X6iKpwjMwOKXdWhYq1RW0Nai5NjaeQ7CjrUvfZ9NsIhraAjU+dUWb+LXaJSDXNDOCbL3kbX
rJ1YUvIwuofeu3eG5l0ZY7CCxnViJff9uJ612uPkFwNEHo/uWhzMhpRAJ79ifnk59kRLjBYF+4oo
rbO3LHd0hE+9zuqllDDHFf3RMMbj0Orfvb5/qbzxntLmDK9Pjt3ZSON9mRZYdEXgZcOdaTdHXFKb
1NSvMovotGTfc5NZIrkF7r5jjkuYlXtHPt05160vVV/uHVceEjN+WdvyS8HNqpXJo+Iaz6To2Ppj
2Z2FQd8brlG9zIc4VXYFe2asq08Qng6qOj1gckSCRBXj5ftidd69WN23loGVYL2Na2XXdwOrpuXb
S81q5AbCpftGcxgpwptUCcxmQD/o7tXireGSJedlSI8rek6ad2xlMYbf67nmuD2pga0oG6Ocmbe6
W5EaQcx0maivLSd4v2EtnG1QKIVzbEo69n3vI+DGqFgFLbAy3Rkj1SuC1mLNbIpANX9Y+qG2mgDh
3R6zFAOwfFesyvYSHgl3MjJ7c+OZyiOZV6YrI6gzmFsvtC4Wa9eIJo15s94chWTv9YrqPnXNm1E6
V2sZNZgfh1TZT5PENu1simI9MFkOGeI+mMS6V/M29mRUDiTSOnh5wb7FYPtd+zVpEMjP86HhqYPV
jzpF7FNoetDOfRJFsDqCt3SUsKLDxnwvJGd245EjaY42yyiZXGwaRZ0cWsfZxG6379kQWrqxJglF
Qxp6WbXRWudK05DygrHVjWqf1/qxFXuQmwcv1Tad0u4Ye2xjp7pDWvCwcrJuLW8/dcrOXXhEqrE+
SdjtIOSYeTQBLjSqYldly7UtKSXZbHGxWX6hqVGHbjZhFYvZIxtp0xLo9yQoEEyXB1KrdsSNbhYA
h3Kh86Gl4TAeMLoMQx+4wKRiZmCu8k1dfwwlLQAOFWBCgnayNmAJonytfc8pwV/oGJuacFrYSVt9
Z+fNRhV5pJ5c4hqXQQmJFg0ZpWxLfJOBla6HtuVgY8oDnXEQhApJJJo/jm8pxYHgcXmjCY/HXIe5
rVc418qXbnJCLG4RGW+RlZHPabs3/JSNbgxbcgdCG7mxMpWn3HzpuNljPvRMRb87JjvHMUh+o48T
rxEBfmGZhUp6Jlg64MTu68nL4mph6eyczt62ctpIyufYiMl0VoISjXKt3xVDQUumU/Zu5kSLXj7F
Y0wkZRGMPSPlcTmUBeoA3rXBZN1IiawRVqC7SoCZyC9IyxwoUFcikQWJCHliMy1P6BVkIRzSNH+w
6mSzBkZOIh+YOMVWo2aIYtg7fbXNhRciJcFOKMJKoh5yGj8u9UghIxOYxDcYNlHlDlFbNrxnzhZz
8EtZtjfqJl/oa6tXLDT0fMiZL1dMilY0VPqeHwyRWIQg4yh3gC3XHQc1SrQUb2lSbgHBGGDdFRf/
bgyjQtVC+Gbh4FVHFziNx2NJNj2lsf1lFkFb95SGHUdubZfJekMmzmbgolibEE6U3656YPo4lkNS
DRZiQ7ke2O7o60F7jJc7rfrmzhpuunBMwMvGpMjmx9HweKpeSAgToKs72I4FR9VxykLxvRxS8sis
XVtRENV0XQwRqlm5SWcZitIIVIcDKC8N575fpRMwDTNswI8WQhJtuG5VWV0wYpEDMGMlcTshDFVv
CO6bzYPsCPtVyXie27uiqyiVSdjqhBqmyMNmzP2iyU4iWW+zRt/qMLoHc9xaInvQynVn6Nq+tzk1
yPllde3rCVN+1te+nPLLZbBRQIJ0JqVtBklA3TaaulFVolU8dCwDGx6zn7jPtq3m+NPiMhgmBHmh
RuL12fV6KtZiZxsakVxgH5toIMVZAyFSmILCCmwqAcmXBZQq86SN5HJrrJaeAL1KeNoFBQKkAjfE
2iRRtSyb2cFzlm7GZTqo8Y/ZHe64Oqks3M0Sa6E5y4hSkbRnbs0hC0fHihLW9Ui6WaSM9q2lvAB3
OmhlvpNYDrp2PXUiO5YMtJKB9d68kFqJyxxhOylZWG3snE7GSrBb2oDWEIexre+nmVOXEGok2RLW
xX0vHBrG+XxFE/nY1CoEdE6KyrwjEhEcyFeZuldimMgbYqwQx/tcrXZF5W7iDPrBZEaFfpuSyUQH
GgZ35E3FuVHTIym6R844N2QV71233I39e4n+Qo6EKwrrlkJ3n9GOHsl2kaRlekO1i7uwL+QmpsYQ
TnMkon0viSy23/JmulJ52xL2QrxoEQQ83J/pNYdslazKLl826TW4ZzKrozw54yJ/7ZrpYe3noAeK
VXXTdjCLyOiayHTXbVuYUBqIdWCn0vIEX+2dsgz+xIl+GDp02llEINqm7+UmB0Jn1NNVvnBuz6fh
rmtlu+mmVh7++qUVqjy4qrgftbrZAPHqSFtNmTpdfvfXH9O0nGnk/7sv//zCh3/y88cs1fqvH7jo
lyyPv/7888t//btPvvzzG8mMgw222HsaZOPRS8R0/Pm7v3758HcyziC9/fxy29N00PJ2Df/6HnOd
6NL99ed/+3M+fIupr3vExN3uw9//8nAfftQ/H+nnX/78N1nRqPsF+/Nff/Xzd//8PvrgfZ306AgK
djs7PTWm9YTmcNhahdKf9KG97QxIlo0Usy/j/seijA/6RIf+k2nOH2Y5jEBhR4A0Q4X/U8f5y3Su
AGVsZ8xztqPoct8j8FetrZzKXVxlDisV8gLfBTrk6vWXtbzSm4oGQxx98iz+MKFEDIm3FtMZE+Wf
CVW/PAvNUewyXhCbJWN8ajMo7e7C2eClpX6YiaEVkPMXWPKJOe0qL//k4f80ObtQwB2d7hKb4+Xr
vzy6qaYN/HbkJpNl711tDBIBVV+x/vt5M4NQnFEmRmsDyeLvD5PmmVp1NWvh2A0HkNJUYiwkwifB
ly2z2zDZ/OzT/dMrs5BHIqW5wEGcy0T611dW21PeOzzklAwbb578OHZZumumU82WcG2i1+zNqJc3
LgXKNE53eFpPjpijdnxdjeWT9/lPkq7LCPp/n87fnHhlG3Ng442GC3CUDVyHBs6XIAYslvsBpzK5
zYh+6NaNzExc0BKy2/3nS+0PQ//fnsKHD6FTZgTHEyPiaWqujfg6zV/clQqHJZsM8yt97j+Rrv/p
RUMowJaq2mjpuM9+/wxUsM26LPp6G7dlBNrGt9WRsIbiObemjVOtT9nApHpt0fOlDtSgzmV/s51/
0XH/FU1z88/57Ie0nA9//L9F4vzfE3ZIzuG//w/Ccyxm4f8+PCeoO+J07rK3b78G6Fz+zf8G6Oj/
sPDHM/xAk6Y7DL3/CtBx/gGMyyaizsZE/2t+jvYP8JwwlxFEXcTYHv/mX/k5Fsk6XAYwgS+AJAeX
wX8Rn/NTC/frMB7zLF5kCxgVrGUL7eXvl5dSroNaLJ7YKF3tnRSxQRF9ibS1TwaDOZtJQYSLfPLJ
dU5PmUFQRNfaD6nScVxcpnM8J+Zed5obXQHTbGQDcvGVY70rXerm29kiyZGdeVsxFDtWqnsN5EH5
4nz/5Q3/17X5a3yGRg+d5/nb62Dtvzg8sHATR/g3fJANqbBLm16P5KRGVpyIQKVVH0IGj3fzpN9U
OiihJNFI0Y7dcy9LM2pQLUboeL/k6mht+7H1C8k5G176gXY43K1Z88IO8V2g68W70BWKttj2bQqi
IMPnGSJLO3ok3So5qaZq5UTrkoznMl1Ped2JnWFbRzWB2V5iT8Ia4ueo6a6zobWCZuRo4LSosIbC
DZj1EDjaD2JLfpZPQ+g1E+17Y/VvKdNuWFPJd3A4XwbIwVE6UanXBNXdLely7RbarWMkyjVNAsg4
bv1qAiv6Ajvu0frigZ38pqzKLrsICvIEel2iI/XSzYnToNucsL8Grf1qCNtA3EdH9NxgONmQMUwn
U1sTYhvEY9YYT3XKcCclBy4f1nxDEPFxib2WZket+SlnUo/wvNhREHRgGRDmBK5wcrZelm3ryhK7
plkfZpsoD7MiJMAdx52go2J3HgPOhNOc18Ersx2V+ptUNbrh2WbMSxEYQ/rcu2sWSkIhfG22v5FZ
x8lST2lxijdTGZ2dS5cDcy9P5+xMrhaRe/aMZCcgFlPcYZjqcWXEHM4y3ToyeV8DR0nwgpB8O1uM
ZKlIg5m4tTDJyS2eVm9fS3rJrsK8WmeIxYxNXlvrQHd8mci4TtvQa4dTF4vHzinJ/otiRx9P9qSo
nEGfKRcH3l+wh2ppmvTQjJxRHt20sUSCPIFP9AsYE7400zzytGbZxEbKgELjJRDnGigFOMA4pkUw
9sZtvNYv4pKXZkm3ONu5uVOISMMhRkijQrnl0tgnt6IJtXIY9llJ0yKZEGWko1oeLMJTfa9iVBBn
hy431xM4dyiJWjmSotkyoGf6WhUyu+nmkhaRaLEDyH5bj0bzYvfqBkh3TlYvHBojHQ1ii1GAirLa
YLvJuZTrH5NePgpM/k/9u5WmdMGMG6PWgiUGGDWUSb7hnMrVtqh15FQFIR5uFpekDZbktKfNiNes
HqvDMFyouzrZJpNHek09x77Vz94atMXURUZrvWdanB4bVdtajgbjc3LDRTssQP3OnTS6q7ZNyPLt
IqbJ10BdBGGuxqlesxdMGOdGs58y4HeoU77aOgx1JcjHkpaQ8UDYyXmxLz7f/TQe2zXNgsGiNZ/S
pmdC2/j9zMhuXryNM7RPcWV+k6b62MnqO96oSzbDbZePu6zXvui6vOmG7jHpYUGyV1eIjPegeLQg
Vzt7ZxQ8sMO73abT49RMu2lYuQ28cUJ070aLfRmThWPRcg14t2rBh4QkuBlQQZmiP2POuJ0z0QRs
B1tHz/Z9vZx6TUFsZ9ZH1SsLVir9GSSDBXyzu+vWYQm0qnpz4MaSVjk21VNbKrfT/BV2BhJUy9h4
Al6uQ4+qioPBwMZf4GrDX507gabVdzUNaGfVdmbCXThXiE5qTorqMliBmjICissvCRI12pPuGxmh
qZy2bSwRSOgv+D99hAETYSEqGihkmqvnkJBs05lsEe8NzW4utGPZ5FCNzK/jJK/LFgF0J/sobvPt
RU+wxoDXO5H3O8fuHmbFoTMfYNPY1oNaBzbrD63n6VQxA5OsGJu6kK+XQ1Cqt1BYF+d1mknAZXsK
EGqQzeaar2o7fXUc+60u86PTMvbvah3elS1oXFgtwUGqzlTHuiGs+ApZhNzUjSOR8nQvjeqUONxK
ugPpCh+NVQj9pXFMxNjs2o4Jm51vV1MmD3pX3Sml60VkmBbBz51Rs3RjjwwJXaZri03OxB+VK4kj
JtG9RUY004giwSdhZt6l4AX5NjKmEqEkm1oWx7ruVx5xGu8hB7ksQZ13QihNBsycsqcmaSAXAm7G
0vGzenDorshyn6SL6itUil9pX3zpFa29rxkXIh1gIWmV9bsgXtXXUIPcZ3Nsb9VqUnYrsam3upgU
qNoxtO0uSYA8aYcyLwThk8U+6eS8d9Wi3Di8Ghzs6XW1khm8zNyOMkt2xM6DDewfpKvdcDMZJ9pi
+9VajJsySXdlI7Vb6Q5tOLCyI1IajUPSkndL09F4dkBOQv4nnpQmxkVId0pjpUcd5RKeQ3VCVhFp
2VYG5H+ENB12Qk7XpuwHjH2kbiRtXgTKWi7nYZRGmJmVhwAiGyPkNcu1hTx2wzU8ngumIUynmGFr
AwZr+qC5r6HMu0tEwuokNYINmOVA31DHO1mo66FUOxRJDsaeVdTKAdrt1cBo967SiBnFXfAA222/
TvH6tMQr7SZaXVezSVpPlzTYDYobBYXbTTYZxAghBt1pdLJhJWXX/VgnNzknVScutTtHY5Wdp1WJ
4vz76tbqbbY2+p1qUgy0eTQraRyaQHWvy2ZZgwaFVDQ1acrYObvTkyxFXpRNodNq7S3DHwYwFfE4
TnlrFqt5rFYhua7c+rpcyzbADLcdW7N9UmUSKgRVmbJhjGG6/b6dUvR+cW5f1DgMJ7rbguYo7O5j
2zxWcsr2ZcPt3VUGG0DWuVE/T5tauDG7q4hxu4qImcyDMiGpauUVF6obKQVMmxiS3FrDvVVHsQZ5
j5aG1FpU3OOpTxWEHz2WJfViLBzcFCVLfN8u1S5dvV1eIuEq6Wn4zpXddCdilCPFFrt0MPhhjAoW
MytD1z1rbnaZH1B2LPULKK7NhArDa5h+WMOy5TUNvjS8vUWsB58ZmVeJdWPN+b5xOr/1asYs+jgj
3Spa9l/ntdOHUy7Xc6Jrr66kmvTk96pqMOmNdK9FUx+0mSlabvWbSi2orkaVma/OjDYdvvcmIKER
XWcYu4hQUyXDoorMMLAbGiTUOcji88Du9XNvFk8DaU9rnN9rokIpoFOKDP3EWNTE+Biv5kUeFiVZ
Eg1ae4WWDzbrjDxkRBraGO+mIP9JOg6OImj3XKMPTTpSOrpT2M7jQ5/lO3MlbqidCV0jH4we/NbN
O/qnFkI1BcO8AM3oq4q7S3rvrjez+1LmOrJCwnKlwjB7Mg566u4VsyrhE6rf47H7LgA+kEFHFo9Z
5edFc75JWyqIq3qI+vBsj033dTUIpsqv5+pHGQ+37cCoiAnWI6LTk5uLXZ20JFYmy2awJHuMnb85
wNeQvTCeYo45ECoezH0bDbJ+Ksy49Es1fyYE7Fbrpl27NM/Y9UoEDdZBW5Jvzl2j1Rh4MpuJXh9/
q8b5fia1qmmfdAn9H9ssL3R+4LhzzQj5mru2J/k6F+bZ6oabfGILFEneB9lKPJmdsUAkO0+Qm+zN
aCrnedT9UT4jWMyitDYIcYrzW5lfj2rztDredih4ulWjAcTOdM1n7rLTFMaVGfl9sCSBb9QJ60rR
bzklUnoJimWRq7eyA1tQpeUTNBXqgxH3y9QvdzY8LeT+3X70Nk1rbSylJXVIW4lv7g5UeFkIsQBt
dMwzATdmHKTnRZYj3uO4MwOdjjwGSD1gFDy1qDfW8lut/A91Z7LcOJKl61cpqz3SMDima1Z3wXkS
JVKMkBQbWEiKcMwz4ACevj8wq+tGZlcPZb26m0yLCIoiAYf7Of/5h0hf5Jg1RvlY7tkADdPZDPNy
Eh5/AQngY6xSNBaSbADDu1njMD1FCad+ptGc1H08LfUqeaBy5GjrDG0zNCedqetF9VJnAOmRXhIE
1rHtOaKDrPZeWquX6yaIo5UorN2ksrXhlnN4tl+dEl3vLkaRPpBjtxiDUrymsnD2Iza/q67prNdE
m7ZZlr9gZ1c+qLxvn0rbeikAl4rgJU0M+YC9H07+8x8DFRhrYpo2bhbuQ+gYyzbHq3iZDd1qdMVw
znwGxnYVXAI4jgc/ayNIo5p/8ScmTF2Sj1sdQ5YNhPVqVdMDXFDr8B/KYXr/yN4qc/zhOAFDmVGe
pGt2D5oS55E92xtV9Vz3P9KOwaxvIO4JuyflyuaZGLr85l8x/vskciUhftzXvrhedTPdAv/1xHuR
FQlzzLH5Txb/yNMck3gVxVeJ+JVbW4idnXXx9f53fWitvHQiNgwOYyREvLGiVl/5gdj5sVWekYyw
oTDPsdJp14/+i1PY7U4GEzyPwnsk0uTSC/+jyTBPg4b7VuY6R+TkbOUEWwsSmf7mJDCl8MDpziYl
bz0q7FxCohTxf6VBjfJT6TT90h2MdF9NvVpZDa7z9WuhKudB1dBeTKW9VElHcFBf0mxYDH0BCh39
xKhw2Bg9cdwwz4zlvTrCiZiNOEvEkWRrTmd7OI8ixcED+kceNFeNZYSrE4940rrWMxWv46hoKwzX
Yo0u80z0+wb17ZrQzFtcrossicjjys5u2g5PY4DfOl76waoaY7W6/2iel/kq7n6aZMBxjl2LJou2
uqtZe93MH3CI7Tb3ai0SXb/npruB+cFzFy2mMnU2TRf2Gwn1x4NTMyY5dsQmttRGMlzYO0lQgYqz
GVMBg8CdCOeLEze7WdHXRA7bPo+zhyA3KB5BMInb9prPqszdhdZA2K9F2ByT3ljkrJ480y9cDG+l
NUAZVjgkm8QZoeICsm57zUGroDx7YUnDOtdCf9QN89GfIZh2KOZ0yBpikCsfDCjHwaKyEnPbCM2B
aFrmu45kExpby107KezbPjZeAfR5RW7WM6HX33rw8pkSZu95WX8WlY3wikdx7lcz10MM0fvTueUq
DiVc6SaSj7PXJVPKjN8SbzpLTIexkxjsj0+p9J96s++PgQiGzVRxZ8n/vN96NebZorfLceVV9Wc+
ReUmC2FYDYmRraKWhD4jICY4YgeYGOVsunaetJd899/vo0UxkA1ucgQADRmpdYS6N9Q8VMKy04h2
8uDzydp9uv818dSkME7axSBTA2k568vzk35l9Dipx0E5rKLUVttyZPRu1DjNZ+bSjt1441j5TxIS
02U+Oc1SDgRCBdlwNqfURx1afTSQYFe6dqvtm00FvpSVT1uSQi63ZBX+vubgjtrwNdwFvtcBMQ4t
bCTNS9dl5w1rp5zanUpRilAqgD1VQ/is6oiDdQSXysL+KzEWlAhV+irQhlz1lCz4WASrPInaYzwK
SDdG5T701XgItanCQ6hFTTH1wZM7twZDln8AR0KzxzBry7y314Pm0cdjFYdjMc33a+/2BeEJKS01
GsWvZRG6B2Wku54iHZmiecjh8r6Oab1rWtu4jX6hlgbslkLZsEkyfOeNTrfO7v3RdMlhyUJ47lkd
i/19S8hCk4iSgHF626bPTvazCnzvdH/IEZudaitLTjHAmF0XzVMl/JeyBjbTyu6ZwD2m/Das/nrI
0H+osH8YJiIzIougBF+06BZiw9lrWv7j/vntwGguWmSvs+y1GOh5IjfqFobont3Q107d/OxkWKNC
lWdbKgZfLIcg5HPa9VIrDFpnoP0jRA1SGuvEWET+hPBRaYe6sNeFaekPsaVvIq2NT4PzLKuV11vW
vu48IkXryQIG4iLikfGeNsMhGcgMNO3af2QLh4MYd+JYaM8JBLK1qzf9oYL/07ui2SkvpdsuLxbE
mKMejJ9tK/RTKdc0HsQupomHR0JRblsiZZdmI69tpUdbe3KeidvOdsO88XrTKtNSYw9J++N+7Vln
L81oWpd0qubuDPt+pnRPZqVoPqE+B5B302GIiMUez9I3fiLOKaCj8g0w9rV2upYTJeI27r5itE0o
XvGQaulWp4i+WNO0znP8szlo16aBa5CdTu05GJIb8rmMvKGxg3hZxuuowmyim/U4spVEyg5QbWtz
WvYpooW49Z9ooOlEyMCEygLnj31bhMXR80LaNbtFHxBIsYz8braRmkcc0g2uZqMvSLAiRocAhFWc
BfvEoxZtVZV9lGI/OwaHQXzy9dpYEB7QAMeww1sVpDA7BiSr0ncvG8pH7LiZIkmGo4Maj1XZhoC/
Vk/ypw3CN+8SFFjlW9ILotZtgrGcyIcs8TOtLf2U2PK1SluiUWQUH8ue1Fl3LIqlToTXMkwJ1MqV
KpaqTUhAGqzvVpA2jxJSaFub8mSN+o6k1vpiki5XasPTfV9PW3dd6+m05ZAp0QBGPaQL1S7vN/T+
xGjU1bFKrnod+Nuxj9OtpcdfLB18Eg0Hno145BucQ6tyfsjszj9JXyQwayhIwV3FfoqGRztpWAd9
d8kbPKWrGFaDn3MOBo69MkItBwJL3K0KoANbkJ/3WS4J0o2sGvFH2K3t1KnxLogacursddjqYQl4
adH5RjruyV6M8GVeRlnXz0Hvw4jLQ74DI0RqFOeMBIzs3YPfszbSDnJRosoX0z0E+ghJp23iZ/Vu
CVjwXe6Gt8D6brSoF4bYaFDxiTdXlYTTc5AuhnDcBeBdbOwscEIf2L9wB9/2snxPpt548ObyuE+B
Yn3wl3k/MieXoBt6/9+vqNYp5gIzfeJeUkDzVnCfPB/RNAaK5UCe1P2LeGkabnk4Hw0Hw/iwHcBT
fbNeczLJFQkzxoFkIYAXhgbHSgN4ixgHP1esf5ZfUR7QueR7jSsJx6Auzq2WVhvClwVInbYfYD0e
MzeFm5PWDiapivYwsM2fdp4ND1XuqYcCwslmyvoOIbTodonsLAzkrW2KePpRY6+4amX9kAA14pqv
TrWcO3za+2Vc6+aOZcT9iZqXIGmGm78P5j1LCuOpQksQesE5dNlMAGQeI9N1D6OcrtDJN/fiZUD/
RKPeHcH8rZVehj2Bu2N9YUvYB9LsnlCpydLSvwKZIRvseILsVAWLFL7KR6J+TDVhTFFV6k+IaxgY
+9rXpCSbcUnoa3ENR+hwBk7+u1Qvv8mZ7Kv1A6IhiI09ItxFk03T4X7gwzrZxkYUPkTvFjya89R4
lDqulqKKrbJDroPO+F0Zwx3V8k0KFH/wLSoDNOeo/wIMZgZ9GdjkaIYB+L9jjOnGiPyZPUeiPRKX
xKiME7T0zxSna5g3pJJHIYPutuGzzOeGRZjT1g3TTQpTNa0bAujr2lkSx1SsSHP5WsMtT7SHIjLK
S6uVtwzVPMoORQzxSDh3mRj8EmXDCC5bwlgaDmvwuvCYi6ieybSP98KT0PnmyACFSgBlZ+9o35o2
PxdgyhDoWeZ5KP2TPxePmojrPdGJTAC08mvsTQxdMBXYR0m804ax+ohTjnXoCicw/uBLUWZE24TZ
VSto3ix8E0crCV4B30H0od1bfe2ctUZdcjCpDHj/OE3DR6h8bR/N/FoHvvMjuyr1hkSQEVaGfeTc
rRfVlIW7xhZzVIAz7SPRupe4TAATcfvtrZfer1sIw8mnVIxnGshIy3uJYfjS+mJX/DIAgKc7htpq
+d6PkFdoKvfpjw0XEWK5chOEeqZu9Ws3yK+Zr04a6VmbrBseDeixdlDJl/vW3FYlmIklsxPujbOO
qpkd9NeV6TYPmlmiJoJuWfdD9CgqMTwNA1pEnKsxuIrdhWml4oF5Qg8uHuureDQKqK3x4f7JSluK
r75qnqWSTxJQ8xjFsHS9ZC06WLr3UinxYbkJXz60GzGvFfGN2dtpaCaCe1BYGvCJj4nPMGRyy/Ip
65ND6ljZk0qYe7Uhoc+VSLfwloanNsJGoLGZvGRVZRM1o0ccpOUWWPkhm9rPxJlmp1VaIVUgY9Tw
88kzHJ2KiNa1yY90etYm1ViXhJnhGNglCxUcu6QmsEeA7ttKn5gCjtpCGOibpzQsd5766ugILBa4
qayLrik2KvXtXeMSiA7NRI6INI36dC/eXQbdm8Ej7FxJnFLHaWUG2bFuQouusPmJotjcdcK9RqKu
9hUE4pWI7B6LeLxegjo4uqa+VlHnbQxAQZIdmy+NBpzB9sEYdH7WNKMIV0wpA+AGR27vNTxDPB0E
peym0+i0CA3ikDA2LV07vWF/teiXV0PW1rvO/gaaY38p5tlEnYCroYer9j3N0DZFNrz3KPY6Tw57
P4OiI/RKINjhIWiS/plu39oblboIIiG11C/flE0b30MoVRXsvwgh65qzPtwRl1MSJPJ6L3HDFkC2
H89W2VfLwrR5XOa7Uyii/vIly8bCBOm/4eXcWVW/DrvxDychD1IA9mymThPxx6H9JDEHTHoS2I3Z
OWMwhqeasYHtRJfQGe3VvRaVlv+Y4GoN3RL1Vz4fyP1cxNw/oz63aaZWy+3A/Ao00jo403Es2+wK
jed3H6h/iTryz7keH8P/+Siwjolk2P7f/zlxZPujOH/PfjT/H1BHZlvy/5w6sk7/8vw97b9/FvWv
3JH5h/6dO+L+5vhEYKNsF9hYGR70H/Wjaf/2V83Xf8OqAsYDDkyzWeiv7BHx2xyozj8Ylk6JM7Ml
/s4eMazf5tMEixgSvQlb8v8V9gjRpfBQ/sC7sIXpsxoFb6rb8JPmf/+FIuaKaRitybE3cR/cgLPf
ixAEsXnBdunMzCpajjYQJKSNczsE+z4Q56wnbiiIXGOpg0wT+zTDHjDAK4we9MFaIwb3t5Dzl2lI
4kmnVQ2hzmW7SEO5yR28Ud0aeUaokm6Z1sAc9cTJhFTmoBxXW8eRyRQFVhz7yMKJh0WS2p88TWT6
+u4ZIV20ZA5w07zgLXc+JzT09HsNCtXevc1fgQn2x6wEjWjEMxkt+yI5eEbFC4DbyV9xma+hz5py
6yfxX6h1O6ZG938zK/llUO6eHHZrUQRuBOafAG8rH5Vrt3A7Fa/S2FlnzdQTVTT4S5nzTnFprPqC
eiz1b95A7k1sMdJsaz6j6g6mk3yfP9bQUlEmhBdNk3dLe8LNHBPmQjjuieim80reYwOlvKuXkIZl
+cmE+RsQpL+cOrARCPiLKmlQ+Eu1jkP0Moik3kPUInIC+W58o1lo9SiXVfbNQcixqN3wPaNYWZAM
/Ui/cMu4+LXesMXZ0weJrqcSeSZGdlD4W1HfqlK+OCqLFnVKLlOexd/QCP+8/03lRx9a8VbNeEth
6a8VayWT/VVO5mGscAHpMrGvKT+Ya6Xnsc9xAQnPdgeVHPm+WLYx1lh12yJRdkYOMxhKof6aMfbe
Cf9a2PkZ1jmGdh2TnllI3uDVUfkO4Ut18DkG2kk2ebLWdVCR4oMFPC3qTNywSH81smpvplm7iGP1
hXLNW9bxW+XVwzIjrpfEL/XuUo4p1NkL5aGJM7OA+CMs8Ud/uMoU+dKmNdP67HHtFky99tG4MyoP
vZGl9pZmDvskSPc5M69j4BYQeUpA+KIiCXTkQD4jEYtwpRCMS49mVOOWwax2GWnyqoS9UPaEGqlo
Dv7I4ac35Xs6r/vEAfZWkfA2Bf56AOBXdCouUj1UKD6GchOdM+NqKBhhg/5bSMbYifT3hi03UVz+
1GOjWiAnIjnZFW9IyEYSU4231DDmdHlK9jjFjJxzTjwVjfWsj/m+xuR7QekeI5gynmydKmVkUDg7
9iy72j8hmnGWIZOMRQUvgmCIi93gGZrxiC4d9YKF3MvQolYZ9ITy8DPW6ENDbe3nO1MPP01D5KtC
THv6v7eBpmRhdcE+clA2akm2N0RwhYPxQZu06Uvicq3IX+ZuwB3Pyn3AA2RO9RrZh7nS07jYly0e
jqF6cIM3BtsXKHnhs2OoEa4IAzVHyfLEfa+Z6wBhMeUWrP4Bgb0fHfqpyo4MpvdRVIhDENBy1Daj
lixgepunyTLrh1vOTjSU+quBhd0OZ+h8GfTZp4oU4apN4R07rFAo1OUX1dqLugvFKhOu3PUzVhYg
ZrXsfGLC3Te7e1qqZSeIvaYE1knx1vYjghZ0hwMI7SGj6IKhAA+GG2LToD3neomFiGsfS2kNm6p/
dggNW+m9emmS4JtrbcsufoyslMGhxqbbFvmMRhdvefLgx8O30U7f/FHKVSXRtgwIbKZxo9AkrtTA
8Dp08oWnghsTiQ2mK0QtbFAw14vxi1WRZZYKaGmy6NGnsYnR6RsbvwuXel/uyXIKF8gocRqoBiy4
I1Ja/RKFhVdfYY4zN+xR4GihZfNzjAUsugilTd7aC5g9iqG65Ph7rVr6YGFmn3qPY29uVLfWS+d4
lIilDF1ABPkXRgsgkF578aInqdstGhICIQor6/ed/EF9ky+CdCPGdN3b1rkxSazPTPFTa6YG2zC0
oqqLsJed9jg3oG7J+O1o/6TRIqdz869OaAYnJ0KpgSTnrcltWjA7x9tqwPal7NJVWxizMjC6lHaY
rZwQokHp990OskCBmi0Ln6IRL2Z9hGECaMPi5ITaaD+KDK+g7+C2S81MtIXpAzSUcNQZO0RsCz79
Bjmlqy5ljcpFlA1fXV3IgwKlMor5dWYHguIYT6EdkdRudgLoSD7Vvga4aB1UhbRqcryfbg8qJlIv
h8UI4yb0+nJLzcu47XEU43NV5R8O/CPTrBZai3myh0wZ7nawTqJZEd9OZzF5NEp+0Zwnj/mu4SeP
4Jgj03nRbfBlOEnIBau4xCmxHFHgKGxFALhNvzik6rM0r63SQKHDZNbqxXs6+/G5aPzXeIAV4WZ9
uO2g7SRdZF6nUQWwsSooPaNTXBPmiMAMHpIuaDFpex519cUxKrkIU8aNsDiWkYTo4bQMAFK72ff4
tnwlvG7t2UuXA23h1dWziMgtjHQXFbWLWzqWN9/I/cl3tV7/rGVZ7B0OdTsDjGwmPI67zl+bvR/u
Km+It4m3BvHPkVlWb3XcHH0GI4H+bJfaRsMy8KDEsGu0mfzVedve5qB0nOh0q53o3BTJ05jFD3ok
vYWThW8Yc1TrySTMTBnGoQujfVNqFzNCiaA5n6XeJst7kYBflTZM8JvgV6yLwEgWPo6yi+jWr0Vc
2CtsSeQ5xyOr1VWG3TNn0YA3LqOvPjBg01WPelOsRm0lwqcx9x4BG842I85lD19mHQwWKjfgtca3
Ty0P8mro5J5EiNMMmMOmCb8loQKUraBcRv7OR/9Dcsp6LEIk0CH++iY0DQhYQLGF+BgaZWzTRayX
ZxiNV9OpSo5jBxuCuN0XaL6LAuumetNljbaJIvxuAsxMGBEfpdO/JALjuNrwX6faAnm91k3FITxE
K0TeDzkMu4VUjSJ+yfe/2MlM4eIo9oZmRbO5bhkmVTSuSwMxUj1BUbHDZWgV7b4MsJ7RZBhuXM2s
Vr3JlMJl7rUqJN7gXvZmtgPwbgtFk7ECxGBkBLuxqxKCRQh4gG0Kvd79mes7pwlb4h6b6kk5AbHO
lI2rCF7Aisk89kbzMJPZEJO0L56mhmOms7+2xYOKQ7U33Nm1wtqYnfcZx9wmaBwQrs5DOd5kLvwl
E49j1Os/9YjOl50Je6c4OAR5aD9mg3Hu4mnPg3btyuBnXPQvWla8TQNEtdi+DkrBNelzFy20+TnZ
xk6jOFsFuGdFdv0DXuVx6Opm02ESQsSHwMkSkbCkjO07oyA0LYZkK8aridnqCuE9mhEKDIyZfa9n
Z7ciwBDRr5O2OhZu9KLSWRPV+GzqpXeti3Q51Hx/dGuCmZfUrG8iTT9q/Vb7/S4w1afhUa57QQFU
rMARdOPZHe0nFGG3OBPb3nSgO0bcgzCF4iGNbKfEF4nn1tLKcFQwwLjBK82limHP4lTFgqit9Qj5
oWynh0SaP/zka18ci8FdlUhwmNWw8hMBwUfwhrS7y3hm28isgM5n4heiNUQYONXXLEWWyauRcHkv
3WPZRW+ulhe4QnjP0xC/C8yFVODu/PSMFcWj6xvRPvxmO/UZCvVjl7nnnnCJfewlX2ovRQxfLABX
sO+WndjhdJaSS/PTDdprrbc7bBKqRdEE/qKpwgwBr/7gdk5/pj/Hi4Gj+mC0FXY7Rn8yQhBdOVUn
M+0S5EnOdyMNswdu5gqTikufqRr8G22zbs/TQ6d89Z9ytw4O0oMkaOfDyFtoTE+ar2UTOg+DhVgw
cAodEf1bI5tgZYleYx9HFKn19dEJu0vvmhsN4huOai4hyQ0VVhm5e0ZMt0DQBYQwTpYNfYffUFXx
jMXEcD6oQG36dNx1fnbMRvo5HrR4KRRkjGzrzr2CCWlh6Vnjh5B4MwVsMXZIlwXMQs0u9XdDhty2
jIcBzz1KDcYDies5HI1YlQT2nP+t9ctMs25VQJK8B5MkkEC2WZv5ax4a4BwCRUTRnkWAmIzIzEUW
M6oRc/HHgm9WonU5B5W7qVXLNLUU2jpyDnoagiR1yXsRQLEEv38MG5jTlcDzRQPGEQKv8Ro3bi4T
uytfPDawUBIhpZNOkmHi43xkYE0NEuUfqVJ/eOeGckiTYs5o/T6EX++vzQZed78SfdXi6JIzJYze
4VW8qUId8Wh6l5K2zik5wplgkUFAYOf8M32K58z82syxoXSOEHmdimG9TIazjvdB5ONXXSn7o8yv
KamBl9oIDnZiWbhJL1uvD5eThhDKaLWR6gVgzTGSdxv+wjIf+24d9o2xaZUYjzOfLJxbAuDS9trx
9r0+MrLURYKCV3tKB5Gt0xKyj9Y91FliLpsmSbl50xeRe95FZeKU+dwEHaZA1mrfhQaJfFa4mXZr
fcFLbOHD/NKTFAZm3q7JsuWt2txYdVS2utQ+6BfgU4/p+73fhHy5n+amyjd//uO64yj0VYWkH7cG
TkStru9dwZrpu7pd15jsgE6GzyUudiVuV4dmrE5lnif0oZDyO9gj9iGCm7yPu+JKZi9a5/oBFnGY
t/7JTusHS9G6x3lGuxMEzlKMJrwb12SCy3Mywr/c4ETnrGwcw2GiW+O5wN91EfpOsp0cKeHSrFxj
aHlK5Ksz6sHBdU72FMABKcZ+6SC0Z7QaLrC/AMfm4sjxwsyyg0CT031ZwpnHUB0mUcM6TAl/bOCF
1OE1BbLAafKGTvKhMJtPFX8arXLW5Qyd9Kb5iKHttyJjydC8NYw9TmGLQr6gdefc7pelztJpIJgh
99UZ6Dm4CE5yE2stboJE2gIS7jPJoz5fZ0/vMFyrCCZruBerkKHtSSaCV7rrwgux4IT4FfBUyFC7
pXQfwC7nKQd5EConj17ymQwPfx4DYxgTK5tl+zXvvgcGrlI+xCc7yPTZdNfirApudjef3PMOERv8
yTT9BbzHDdesW8ygRRwxdQAxCIaH++NABC9ElyZ9dwlgNTGWW0RVvI+AtxfdUPKhRr4GJZCV6dgC
873ma+3x2ix0PrReYDpXEfk2gJ540IPQgIYf4VDsu9mHwzXMFz3umpUSMLcmRJoh8tQs36dj/JJS
uMyLc16XkIHonGT7BEcxl/lm3hC1eDpLfHWxhJw2ZPTh6kUXaEuwI5sxObo7m5FY+6BlPGO6nrzr
FDi/fxwG77Qh864EvFP22noOjy/YYQEsmIyTPLlKW+wAOpuAAJcuDGYGd3XeEOppqUH1zmqs+PqO
LRvjvPf73Es2GKNV9Nw5BgtF6E3kRbAXluMrBm7u/dpoFludKV4rcg6W98n+/XaI+TPn0Q3X0++V
x8eabwRutzdDabgXy3VVGP6yMFJr0SMtbV339Q6ZxRlvd7++WADDGFEC4Eokm6ztzoM9XONUwgnP
DiLBADR+8avkuzXVlzQa0hWi2WmXengSFT7eQ7aCxaEEDPnWo1rRE+Y4utb060kbT+7AInaGeto0
vnbLRtbavEHeN+5BVpRk/YfjAgbVA0qgfjPf/vsRMDioYH1pg+XP6hiXu+J5zRPl6E7g1ASzECdA
LVDJQTQ0RgWMAsyAkmqViFzu2M4bzmVwyfkxGcJgYxeotGBmzTvrirFExVa7QGTVQKv1b3rQfy/L
5ksyUwZ+AYD/iZTNAuv9E6BqkZqAQbyjoxkkk/aPgKpTu00pA0HcoWDVjFi1ddmRORhmI2tCaJZO
3n7M0moxuOcw5um6g4ZpGdzmT6bl6IwS+TpvAvO9FX766bXYuR+GvHqqYntfsQijjlVZausZzvRL
HYc3nnzmXOfYMq/mf5dK8B98q8kLMvD7NYkldmzX/5OCFQKa77dkF2Li4ZwzlVG/g4zZ0XvrGtti
6F6dBDBR4fjwX19K85/9YgLjyNplSgIz8E8eyyYxlyNNEJeyrjZFINkS7PMMA7cxwoPWOQu25XkX
meNKjfnI7zpyx6fo3UYe0Jb+G/Oz91E/OlFDLFu7wO/7h5iLm46nOZTRzsMTFeHxHtes97lmGCsO
GYaf//UXsf4sbrS5gi6G7jaSUFB7409fxIrJJw3HyN4okwdv/uTz/qcgH2It4njxe9nXj6x5TEx5
fF3UTRihRO/OGAHsUXoIdgfMZc8NsK6LVDkuzvMWn7ADdxbY77zJjcbHZHNmFvi9uSM/gAvY74WQ
EOymcx3TWLgN5xOQrLae7yXE9vf7N/2XRkX/2XTnD8Oi/+08af5E/xg9oXP++ydcfW+//+EP+N1G
7XghH3u8/mi6tP13re38yv/pP/7lx/1dbmP5429//eBsbud3k1GR/zr1Ybjzy7KY3//vPzfPuv72
1+fvUd7+5dR9RH/QGd9/6u/DIkf/bVa/muTDE40rcLn6x7DIMX7jOSCyC7/xOV1OZwnlRd2Gf/ur
IX4zyPQiNRQbX6z4Z5X//xsWuRg4GuRvObZvgKX9S9OiWRz/69iSYPKZUcpnYHDpGPNn+HVWpMzW
cVXcwLxQODElDsMfWAhX7ZU6HMF6C6GnNuj0p381e/vPv/hPQyqknmYeQmbBxOpRxC9x6yyx43N6
b/nLHfknm7dj/nn35jcRXu/O39Bnq7P/JKeOBztC48Nv6kbkpbZ3Rd51iC35tfTMQ2tOW83CzrHR
nssyf3K68OphnDcAKhLnti9tWNZGC6kR0xGljxQz6c8AI8faMFa87cyC5Vz2b1HpXytY611/9huB
3HlaGqm+zaN+41AhM9x+ZAywzbGpNIf40AT2QuJr0ivta9WHrzm4pwX9z+m/9aQGAEHmldx6pnwp
AaeVGb/VbnRwynFr9xXzDwy/mv7M5nfSYvNBtdmp7+DcYJdiBw2IAcwevzsOpnZKTNQihb2LfbHT
k4zeelzVWbgGCF/nyr86qjkx+9iEPgxWCy/sIr2gtT6NqUNZgqHYbHudVd3ZBjaSdnCK3WnVUupM
Sj43vlyHtb+C5LRMcygdpr2YxuT9x9qV0yGttI3h7WKPVsqJsQXNZhHENbE591W6Cgyxc+p+XRbu
5ZVxRuqsk0Zf4Yi9U/i9gjBvYohESIKWIpE7vNUwQtNSwihItGmxt6jK8EAzdOtkt5z0cB07/dor
NyLL1j3IeZphojRcZPjQGmLjTliQOpT2jvmQ4aSW4Amm9GS3FQmMs15tBmYjgfs8FzhxEa4rtKsM
QOdBIPhzthLKv6nJO83+ZHaQbF2w2zZdacx2cp8hT+AcY1pFnF4bM/mZWOGblh/bpNw3ov5udlj7
ceulm1wAhrdxqJ1y3zrktnaKpH1IuHaO2CJ64sLFy0aLL8KJl/OVKkBbi04cVAmrAf+wKl1FoKuF
3h1HPcXSjJbG7PaJXjwFwj+ZlK+hkOs0Umv0EVBMmv02jJ2LKvEAYdaoZLj1zSOyhUUOfot1WsFq
G4bumKZ06BTtQLFnvVAbyCm7VMONrYqWLX2+Avrvw+zC/3FpA+RrRhyc0o0+7TWo442f7CTcKsZK
RYxrKUTW+ScFPde8bseqPxYWIyccyuzCOqBzPU0uT9bYr1PDIm/HX3V6crKwp4G+uzLa5nFecnFV
f1e+syN6bJXgY2JKzlRMzYdUg2cx24yvDaNfW054sTE37BpuT6YWpcIBKsGIN85XiknQrMvw2ls7
Da/ufP5yDvdWfrJ0+Pld9m1+KYq3dcctneN+oGoWmCYETXjr+2mV6jx8WsZDB8XG7fjA0VXr7J1K
7IOp44MY2TuMWJ9roZ3cRq0DNW4nvO+T7OyUxhMWfV5/nJ88uwrX0mYhpMWaqdz8q/KY58hARUrA
3L9Rd17LjWtblv0i3IA3ryJhCDqJMinpBaF08Njw7utrgOfeOuee6K6oio6O6H5RUiSlFElgY6+1
5hwzJfh71gGoK5OrwQET/B2o3IJ+e/HEsWjYX9g1a9XkqVm+sxIOemiOTaf9uH+2OF29bB08lRq8
TWTmb7E34KSr5zgsOj1oUKmJOH8C3RxICnHheDPHeCIrBdmJaQTba1qU4SCl3bWX+4NmUn8MRWDA
McvyCZ1vd9Cm7pCjprMy8g3a2a9oDgr7dVJTz24eGVWYsN+S8dpry74QLK8iOkW8b8SghGk8fVjl
cx3HHpovbE2axvJgQCp/kiIkQ1H2Uaqc2W1kvXad9K0XiIxhbJl4abbls+7FV2dBbFCtc9VqRENY
PwFQhwy7b3VpveZlf9BL8RhLESpW46FSOZhg6sWTfbHjeCcfY7qrRpOdtKHwGxVMvCnv4+bDyFg6
cHRJeXHMS065AW/IzL9t/CLnzs1gySe+EkyZU9PeBJrLKOUJZ9bvRD4xiID2Mn5vzQ23FVH/lHrY
5InbsarLVf2hd5eEJSSl9dmlE+ckh3/dfhHVdU2tflfgNTBIVbdjM0COf9pMAXU8utMIrr1B8s+p
kivDMaEipvlMV6wAMqj81IX0zaTRUsbSKWFlXgEttgPvjl2EtcKrQZTw3GfdQcnKE07bI82co5Ku
FznNsSBM7Pbp1OGiaRrd4814XgliR452arxylgIkgg9bMJrdSk9mrIebnQ/Llsv8xy0s9QxwD+xi
AUV9ukg4trajMr2yy8WsxYuS8kDFuj1MFeaHX4TkBXqSfFSCy481bbYM5oD184jqU1t5H+rsCf/O
k+TYz52RnJh53dQ2e8pY14bMOBv98t3GnoSiuO6+Qza5oA54FS1jzvaX4gzPZsWhy2cyFHjq9XMT
X2xS3qEpHxLHehmd+qosxnlFLcxbBPiPrrfjk+V7gHX4XCsoMoz+e+xkn3Iu2XxqjM7RHD+sjR6i
1L2AEHjgIn6cuyIgFIPM5pgDZiW3OXKdR6cTXymKRSvNETJ2GK1tr+WTpivlitF+BeXtqpiCbRKI
2uiXuZo/2QH8hNd+IGfMJ/pqk5J8VETNDO1hbfE+FF8y7EZLLL409odGM8KMEK5tb9JEeiha60au
UknhkywlQ46XuSIVIm73vS3tGyKZhjj2dUnH8ZWEA7scRqRhprO6gfefwSMW6+hNKY6upNhNa/qZ
4C5j+nOIRP01ZFsnehPV5Hb9wZamWGJPv8a4VFM2UGM5umnKRPbH9jkk0DvUhYP1K8LMOCYOm2X0
V/+jAuT/tLb4a2nxh6rN/Qnqov3/QK7msPf/38vV/OGr/1V+Ff9WgGw/8i+xmg20CDiRTdFASjuo
sv+sPxz1H+pW/FtbgbGxrP5Sf1j/QCpiqhDUHEoUWfv3+kPbnm+Q8a0AwDL+J/WHat0rjL9UIIoJ
T4m/g5AG5tUqXK1/r0DyqcxHba1yX29meO7bwKZhcqMl001yfpfbQGeTzQXE0eA4ZtqD1vyAheF1
2sZAUWNcsni4IpG6pJ+V5MDicNZrVFxmZkhiYX+cl98Zvz/b25CpYdo0XiMmT5WCpTqCvVHm/VtW
VZcsJzBAWJBnpaiHkUuOfULy2sMGJ3KxjIRsHE26rvZ+nY9R/lYwA2OHeV7UyEsGfdPWcB2cUTqP
BUT4BiJmCzCCdjdDtZnhWiyCIuYXOtvYrdWjBA2GAfZavCAQfVyV52ygW52Tc/8ANw6iR7/+BEBP
I/FVN6sfhCJ8IgnA4Ob36iYOo12n9tEN0QE4cCRZNGKLbzLI98acyAsEAAIyhSpDFd8xYQNRjwFg
ODjzmToaNTFPZKHiFm9QeFjs00BSIXTRGFbGSwehUjo28/ALwNEh2gabCxPOxtZ/0v9EBmgiQmmZ
guIboY/bfDDh/xZlCTKnbVy6yAcCA4ENMEfFjR6FCqPVdZuxJtuwlaErCTpI8Cb5Rb/gyWakkKcM
HRnTDkxrt6ntvM1vbQa5FQNduzDnI8AXZbKDUs6VE/aF7qHJigw3fwzZdUyVh3rV6KYZ4OQzm4Qw
3fpNbpJXEF/DJTL3O8IqAoUkHTq5OVMQiKEM1D7EULPb2ibTwzajhonTEL5RJV7PBZR8ExRkkk3O
jFyN60NNxoIm7epsPkpT4kawSBie0aRlLi5tE/Jkm5UT+gBmiPH5XKhwMRio9y+I8VE3MGYvtnl7
wuB9ZgCPBmafbRP5cZvNI+tuMYFOuB4zRvdmSz5H1My1NzHWTxnvs0NFRepP1U/d3jnDRCgLzhME
AeumDJCRCERIBaZNMzA1RBFs+QtW9qkUXOXNcTo5YOUTWAH7FuFBvikQHKQIw6ZJ0Dd1QoZMYUau
oCWPq7RXkDDUS3dtoQ10OoY7mt8NMFBDIyt5U6RMBBpeYrk39qvXvBmRDFFFAlLbx2qKyAH9RKvv
YRVxdG7KilRzfpZk4XaMWKIhA5mOVkKLap/MDNRiSvaBgR+5UpSfW4QbhMdcnpFPn4ZN09Ej7rBN
bUuzmoNo033oCEAGhCA2OgO1PzJ3/4jL9Dzq7eZNm5jSlUFeMdIDy8OGCGyCgRUzQxxjdrXh5Rn7
QEXLHQQsSXEas1vaZ9WGSyiBPaRpUGftR5SsyZ6o1bOUNIqvLn2z1+v1GyrMfcLBC+cbz5DaB2bM
8ELI9a1UCBMx24293nYZw8HYxlunp7spNY5I5JedGRnx0VTHwpskbA5ZF5deOtFHmBF9cdBxXpGv
wgSXBM5gzWFMM118sOw5Op3zfvxSVvHcFfPBkpHEWOWPol4JOxzrQKU9YM/azxFWEYd6j54xGZgB
x9URIa4LOOtrXXq2p7meHpRxGiimcbyqICn8mExPkhwpufuluUJyQ+OPiyyao2jftdYA8mP07QHy
eBy/RSbiPJWTDchOjSQtUiZPdga36QgWWJKbYUgCTJh0aCH4h0j+yTxqLIJiyvgkHGwjUSIMX9OX
Q3ofURQ9KWxO/gtqDbyJNH1gn57sq56V3mbTuwcYqnGGDreM1MH9XKBGygH66/qKOtJBTLJurRSo
Qgjq5TDlJQ7ChhJCrkHfyfnZSJSR3TeddVOfnuoUx/VSNYjTuB6RKoBzfQGSQDIAA2eW8wFz9MfY
kvFEkSI9Ik7RfGA6AN3t+HnInPVclLRj49m84fQw3tJ8ZdGV6l/9NHsInTkqHJ2hOxkFLW2CY+ts
fE4riCDivEfCWY6CvA8E1TtpVjHCxBSeuIejndWb2nHa1H5N2+63sLRSWvVflaVcALWZV/brDfRs
bCKGUVTfuE6qD7NGA2NuC3Z1Q7Q3QRq6VHAqmm2VyBZz8NbabE+8zwFnZ8veUs1PZgmBdcRpf4s1
mewU9HJGZrTBKLeLR6OQDCSSewjI6Z1v3Vy8dOns/EJEvXdU8blMdn0DQbGx4HP9JHWGdU5TncVA
Iv7OkNMTw7RTu+YUIHZFU+x3YpfwrSSQGzPmvxl8+p7EqC3HgsOUmA7GiO5Csu+QLk/rSG2lmiyt
pEAhw5l8s2xC4rOwFxa6O0nEUsvnyswPWgTRS1UB0UxlU+EN07h2JXvR8h41GI8eMERd09J5jqEO
GK1a4kPX3ojmW/fXKKswZ5dPNB5u3aiiBqXFQGAPVPLVBl+TR3VY58azsonVyLq0vRo7HvR9VTuC
Z4kD7M7zqan4IKgD9xmUhjfyjkDvlPK3xkyyvQLm6xOBLvFM4lNE2Hs6ee5IpbKHvboZrVR7qYK5
0QZIdOqnvmrObUzy5x7R4wWP45dmd5qbO1GKs85ZggVh866AwUofzl6eCzt+o2LApFqIs9FodlBg
QtzrdKFipyVRmcs6jMEonKUp9ZI1vqR4XOtl7M9Z354XiwmWswBNIJID7LvjLD7XLIKgpc1H3trR
bkztyR8I6miSyB/F5iQS5dusZY1bJBwhkjl/tCPiuGpYWRfr66pr8UV1JiVgTPqVQFo42qkBOFBJ
ZU+gJUqaOH8hCg4NVjd2VFMortu2HQ99TKwEzW72EUJaj9ANfkhpPT+yEeNF4J81reUyr+nv1VS+
We0KVM9uPWm0x7PW42RfCEsYmVO/tzBWoD9U/QPkjXpLz8ue1F6uHwxM6l8VStsHeZSmp6jJ45PC
VYV13ri1Ut6fGcYaj0P61nfLhHxSSXbQFnBEd1xwijZOj5ygL5w73SEuFxHEWfPJrlE/idihIluV
n06BrDLP7bDPCMRSyGPOjsbIBZb3GiIAqMcJDSotw+RSESuZEi/ZDjgpciza2Ey9bkuglJ3sEVcE
GUwRKuctpbKA3mClhOUsZe/rqF761Dw6ueLXTsJxAqyHvEuwTq8y+Zf1loN5D8REbV85uD/id/Yk
3a6u2FPN/N0TWZo1wPzFbL6LZgtEi7CzIw4bciwK6xbEiT2BrZF9nUnoTHHdZpn+vVQ4azDsaa6M
61QdmfKqNTwM0YAt6FVayVZLG657YQICRRI11agE5bKSCLRcKC72Zu1wAltwO5SMs6JDHrQK8VFU
SODUTUya9fJLOkAvREVFKQskexj7p7xZhpO6AbSdPnpbN5qcGZWnGZKMnyYv9kYSv39xEDgSl9AP
YHAWwiX+cuf9ZiJ0VK1/v/nHT7Urf6Oqqf5fnvTHI39/vrhjyYnVGsLV/nl/9I+70FFNx7/8+F/u
vT+rJZvkoLDoCkbaYbN9yRxg7fdv77fWjbf+531/e0qalLSV7g//7Tn337DeEe1/+5k/f+1/6+Fp
w8hDC0eXYBhlOHZpFeaYC5ddv928f//nI/f7UJxJaxwdWhi6KCKlpgr/fMb91v2+AQ8mmo6dY3DN
Q5KMFMkxsh/333j/ItQRA/j9pllOPIclWezZ4kwPpR5lW/Gn/mzaunFzW6vCfoxFaBtDjNVYxaQc
14dxWf/5J2JM+uetCIPD2DApkYCRwcZQShhDcxneb0kb85LZM151sVmeJQ3p4vYFSB0BtmP77f5f
AYaBDIMsA5Mq/6mEOTe8PyAVMTJdqR+4zoLlTzCzcCJYNXZWw0kJ+tkoQvdb98fVVefx+5337y38
RwFBpbs/n/LHr7h//5ff8+fjolvnQ5cVkduYI1engVSVIU0aTM9TqK4xkcUmeZcP+fYG9LZCOkJR
W9ZuaRDzT9tH2sYSj1fbp3n//n6rleJx76wQ0u733b/oW8aExiq/L+8fhy7ITdHGLaBhUccAPdb9
Pbh/SbdP5M9v728TeCAVbsTD0OZo87c37v7l/tif395/SE/rfz7KsJ8rw/37+yP3J2aEYuwi5RKZ
yGpj4hXJmTN3+Gc9p90kijb6vBXM26Q9Oz0Yurw8T0101ZUvVHpBtY6nBsKcXCkH1bL9uFvIAFcD
MqRdkUue5Wj7iuvrQnQYRA+EWywByg06BoEj4lE21GOVvllEguSy41uSCGsgRbUuvhhkSWT5pEuA
n8837YgJWB/0Ruv1uvARkfitPHlY75vcaytKjXp0WQavrd7sLfV3XP3u1tQr9U3zre4Ng1c3TWhd
ka/HEDDM3sem4DU52Zvs56oBj49zVbdmOi+W8It22ZEvFmW9K83+xn9nBDfECM2l975tPhiCPo3z
eyRjLqLkzQuGHIPlVaLzaTDsKzyxpl4ehVMfCfHpjzMJiv3ARlBr/VyGP1NmvAgqmOrbRNPXIiV0
ItEKLlcom2ogdPtkdnMAKi+IMuXHXC4vQ6R/TCk92/ZLG9CRxMlJUXNkHRl63ZWKYD6OnR6aJUqM
WkfgNLmVpZ+GpQ+URQ1aAY6onqEKEc5GX7YoLuPIpUTazQpsjQmlfyfYB1i3aLVfx1I82ZgT66TB
thLVD306PrMPPueA5LYXoM9vfc6YrwhW2TkNs3UQ5fQrL5RnU9NeW0e+kjf7qJKP2pKRl+WYzRIk
mFV/ZB72c4ayKXcxWSAD/1ZXAJnnmjGoiWAzspRHfNKySA5z3/gyrd8CBYiluUAkdsLVSoadKlq3
84w5xuiLE5TEQyGpfm01O5SeUHzQ0mt9aPX1WzzMR4GDy5RxFCipr9oPcDgujZlhZ1cDvTR3PTbh
xpmfIrW+5LAvFRr7q1SdHXrGsr4e7W92n/uCXUBlWqFkfCN0FqGhSuhIhPTN8HrZOmp4xnKzOwhR
+zmsSClejlQ850V7Jas5SG312MfyI0li1yGDbBmDUYB01aeKV30l6NCzhWwhmXCDgTytdW/OfDAy
GL7FdxwwpXoUDsyLDbs6t1pxqmz1YA7pObcN5tAveFxAADNwiy2AR7QbuvSd1OtvMJYsmaWGkcZh
0NVjrqthLdpTY2uebRE9DODCUFHG6c2Ew440qYlegMQgEmcdKR6WHt8EMp98eNPn7+qCRazrTxYE
wWRWvaRm8emGfbwQGxTtmqZ7lKuYNTP9IVLtMlZc7mzz0EevuP4O8mRzGrDVnJejsXX3xj6cNDoU
+lGerFsGQC03x8OaxZ+zOhLjrF1oH4T85g9jLm5U1MzuiaCkC8jmBRXo+iR1dpjr5M+VhHJm8dPY
yB7Q9qBuDyN6IXU2XENpLnbbv8m1fZQb67bWephBEq9xuvVW+yRhk2OyDaYPM15D/E4Kn4rVqop9
ViiKUngfS37Jq+nLSn6vPSiaRkDw60IUu7y1gcTBZ67xUzKMH1hNj6pV7AlM2te9ym+Q31Jd/SjU
OZBT+Tyt0J3xXbWghgs5em2S5UlkxjenrD6yoqfgj4JeLN+ghfq0LXcjanCGcYfWmo85cr1CpkM3
03JEQG73Vwnqb4770IrQe45vdtm/UjcESh35eWqHlXKCgU+OsDj1+ABHK75FvXHo6IXo7alC24s2
2KsKgkoNMt1qVvdMf8ml/lGFEJatJwYYT5JcvdYUBzkdGMdYHyXeYqFyJEnKo5VlfqTEQVWbkDX6
sNCSoCidM7CopyGt3ByfpgYIPGnyCzj5qzlaN7avj5Fiv41R9KIz6bPiKhDwwGJJCSIpOo+59GLk
+QMmwTNTOl+Heb4OW5qidMjRxdfAqOCUAvTE3EeCmnmz5CQQfRIKiEIwQGmMKoekim+A+y9mpQZr
ke4Hkq9KkpgYvCZs+WWAHM06k+c1EgtsExWdniEMIdY0/MkZHoSRnqcpO5KceAX48aolGV3xAnmD
ehQG4WFqvU9uWvOWTs2+Myn0cPjJMgY8NQ6iqAjkVQSVBjhp/pDaMZjKpyZaw1q1/Yg5N5J1736I
a/nbkiZXJpO7rsBWjATIag+qGFhlOtcc8U0rvbfKy1nhKIjG5SBnzPW7j8hOXiB2uosxH2ikPxRr
dRPpeNCEvIWxYFXsDv1zViBIgV4qI68VggS2uHKZlJX9ETxDORARZMAPTfSzaU4EZPVBLohzj+Rd
b3ShUlCXj0w0q9jL8zRECe1mffQOnOGnHufvJsi0qKsO8owfyMI6pxD1ZpW3NRWvGR3F3NY92W7O
VbEJIZrsRTb8lMwuZ3qyv1vt65RfmwhlJGQO1yDFNdZcpf9sgI4DJKo4jS66zJRbU68Vg+FioLGr
XHH+3uCJPDVd8ZLO8UEgi456da9kF1ggjlYHhHOxjd86rmPyWtvim6ijnVImuyiBCpOuoWGTtbpk
Z5v1ZFlwKtIWPutMwAU5BpZc+pOU7EgQfgDxRZd59RJDcCSTxpiqLn+xpdef9lpd4yb1lALYU04L
UfJUcz5E7CYi3+jFKTUMtz9Uluk28Rni04NuDjcFJkWkscXUx9DU0quh31qVXEy729cid4tc9/VZ
dSe1cAFS7eduZkZpBqbMZMHYNzqdy4RVHxUSnu4iN/wlD9PZPIixvmkwteJyy6d9dggbzpyr3htX
qZNDXc49G+RsU+/QK7hR8b5AmpcTrAuMee1k2nflfKQxvZTQdMx1N5nhTIhxH6mHaljOdcuUfSI1
MGq+qJoLNCEEgBsYum2/2TCizbaGL+7CFY2YVmI04jCpquPScIlvpC+qSTe1nnIURQ2s0KGu6IPP
HnGphVL4UarTT6ddac87kSd+AwIBXotX6Wy/4sOQsNgNYq+odeCs0Hur73YMzVJJ3ZLuuYl1lDTv
sxy1xAtPe8eOYKKvj6qn4aqtjSezk48WMxphRIeq4g+NKJxj4ZHLF1ndI27N44yRTlrmH9jQbqYk
DqvyluVtuCSKnw/LS2quJ9OmMUsf00Rwo2UydMg8bMm+VDTjgGMMDYmFQJXQVXVrM19gF5/0/lvV
1yciKliPcmqJyS1I09MpkRa63JE0HwCjs7CzpsCurjZGLV1sKJlxyjicSc7cX6eVGGtdeBLUL6YY
+FYiP0UUpaLX0iWW7/x5LhUfGcZBjqtz0bD5JqeBhtProLe+EVV+BWae/HAhktdV9NdZr99nOF12
BBLCTDyme3vbgtQ0fHbquB8JyOgpeBqui+3kSdESEjHpjltMncxOmZVDUch9M5TXNsMaC2ffWmv+
4ygQ7wr6KCJnA1W3fFP7TTdvr8nlacmSo5Ytt4TYtTWeT/xCRilxKMecKltGZc7lc0s+ZyTYAoFj
0jB2XiKQylhiPznTnjgCzGEo3BOiSYqc0PF+vxo1PbUVipGzX1CjNcNjQS+/JC2gwgpiaPNRtsGL
2pM35Mbe6CWEauQd1rKrKQDcBsRresoUrnkVXIzm1U07GEwYuUyCIueKVMxs3tdWzpFknoBCH1WC
6nhonIpd3nfeKGPaXbFNdMnzDA28nbhGdTA6psxPRQ1lyHyUXouMGsXGuFmCUFQHfzCYQGns8bsD
yzfN3gjTp4YPNuyF9IDT0181mQxKQp3nhuh1lAqbVZ04BpVEDLV2NTghln00uhQ/nuyCzHMjw/GZ
hY2J4bIeh3Qq4RQxQyGgEWbSISmw303igFokXOed40SeVhCNqimnFBjm9rKxQTF4EIdC7sPyVzqV
HtKYyMH6rWp+B7RXanzdatEGjs+JkrwLQZu1lq+NzbaBza2oWcWpGmvCUprNXzWyV+9mMMu9i1+Z
1wF4bHmZyXFtYJOlmMnGjjlaBp6ypMBpeRHY4MEl7gercOEx+yRYLJg8dfaLCutzpK9XS84IWyO3
r7BO0UKUsYG9dP4ewaDPByeU2/ZbXT4OW3kk4/1lAz/09LUdArXl5TqRuTLD8DNm/Sr07Bqn5qOZ
ED7bbE5yTqAsOwuUQAa5l2WXsLR3R13TPiWsOCYiFQcvluZHxsrON/MlR/OZOBO/MoILZBOVmH4+
bcuYuafDj9pKPqP+p6dR7E2JXVLP2s4KWGXmPiOHcFkSjz3KqdWPSivcsUnPRs3EVxmxZCmMBUwX
dKDfOZ1PCZSkajCqZAPrfVB3eagsrT876n5d6j1Bc35cbCLWmcLFvNELCHRIgSM+2IqlWUuWFx3h
EUpoXLJkiWJHqDrnoSQeG3BCrvoDeuRhQwaa2gX+FeLZ87Dq4DA+bTIcJi5Y66DD+1h2adXsWpOu
jKoFOviPtBIeyQ4Uy7O7fXg45LC6TDsDnWdNLJfDb7a29s44hOlIj1Z6jGv1oCcOF9QeGCyRO1Ll
K+z0QVlHaNho/gB9IE+3Y4Qoeo0GFAMpEWKGymT3fvP+JdnuJJnc3tutlpMYngO4Wwm2RgmwPYQU
YRs/RNLqksBRc+2WCd0lnobRXJyq/gIu/97++Fs35M/7/lddlHRMvrqBP0Qi1e8hZ1i/j+aOhNku
/2xVNT8YE92h/2ygNfTld5ioF94QWkkKuHG2NLPfdbo3SoPl/9Fh05Hg5X90v+BKnDMhbMqmf/V8
7i2d0aB4J9qs3ctCcnujnhkrGZd+KTmv240B3JfTe2zJCnnywPunMTNf4W6Cw2jG90Q49mESxbgH
UlMiO+7fShFJNHbYEmm13H3LamKqERCuk2U/DEQAHUWUoBwzx/Y9LSUOzLiywvu3CcOjHOP7WzPM
5bkjDYoTwGnfk8yx0V0WxeH+tD7WfXOOfB0WJLSeYQCic6WwVq7r1H84OgUb5NYcdKud+SV7KG9m
CvVuQeZeWvuQUA1eLUJtXiUt3lu1sRIprAoUofhMunHFvENt0WqSdsu7gv2Kme77eIKzZONzNxWS
3+tsPOAGnZ7lqirAMtff02pifrM6nBQk2flaqc9c4i6GIQgBK+LcV+hSFKk8gAxKzCelKZ+BF2ou
xMNeNRUvn2fpRVv6X+q0dOdEgRlTGiUJs1H0UVgAgTAlvU2FTapPoazHuRwB8ijIIlFsYe6s9z2Q
jUHfYMzgdAhPKVn4DBqcCZwEJf+RL28jDJ7YYVZ1UjZJSihkAmpPC/Rf8kvTw1j5dAoq6p2tU4oD
040UhqdX20aL4PbAfGcJZPDJQKUWUeOIFFkuzY8aVYEgZNXQWTAc1QdlAUZPfQbQ78mWTJ53z/yS
1z0aB1msj3CTN1v4YWnP6HKZzmTHtYkAdSPLyVZXH7Dfl8LrUR9UBlM/C0YCy1XdNGGRPRWRYHCc
geOYDkNR7YuRY8GRPDF2O7MYDoqkM6AjWrZLXLkNuloFF9G5y8B2RQkcsAhDVWHLRXKyJl5ugfno
kkCic5NatrvKrTcyU6FZSytwCUpS7a1fJtU4sxXMq2+EsbMH7x5t8IzVSgRT2cJGQS6dO54Jl69q
430mE6EgpQcyDggY7gAmfOo93JYGdpbetUGOm6irmAQTEAW4I99Vnw36vxbBwqemPdLkMD7K6AMb
nYmFoU/DhauqfDAbDRjKMVboAqJEnYAySPWroh5r7Qz4lo82lBZ3Zh6bsjolaOhpsnnCzjz5BY5R
lry05iN/C29Dl7/OzrvavnBBhCmUIEPMSClfhue+YmVX3rN0U7AAlkHJXZiW1y+CAOifTFgRheL/
1r+4pbyylybZo5AukAdUI7QQerXxN4PzKkxFQogwqBDZPlUqemfiupTBhNKyr0mEIL6InbpOxGZ/
mGv9+2wvIX3r3xRUYL5s5YQj5LW4TJp9MnRSHerrBL67U/p39kj0V2gxNjisUFd00WuvXGuuMb1D
mE/7uCAL6m1kUeXnltOK8hlqsC7e75AZtvlJnvKmahvWgipQ3xheGg5FJegzUqaZXqE0Q95aPAha
tVKh7+1seMqVlQmrRsrMe6xWnNnSo259yuxVxHjMu47KYIJNm+8GqlDiQPBdWC/2omITbo/2Ooe2
2SAVT1GzWgFMEEzQy+AKurK2fhBM3+UFbIqhnR1TvOhCo+AuXENu0HjKaJSnQMYSojv+msuHlcMf
zga4Redb1io0Xecj4KFzIpZgy2Xq92bsECw6PliTeDCpjOs9y0yuB/CziS5rkyBFI8MMvVyprlOY
Lc/j8L1Gaqv6ffs2spjGT9uprah+oVXYnSf8/8ikXzCkxgqS4oslXSJ9Rsx7KdB8Yyr+QaDf9FzP
O2ly9TowyNfWjkDyRQx/5zW1P+zsY8x/ZZwfnUyeYFX6BCheK3tLMtwILHEA3mdzr+cgaGrCyMaX
hT161he7YnjVxilMO05cOfIQcnljj/EHGnESX9t5PQ+qfcLsUrPDGKXII1DE31oNkm68l5Xk5rDu
qxx/Xz24xofRPCigTgBas2PegU0ij6Y/R5NNvrG4OmnzBZJGflWs9hM1JvPR7lJb60UDviN0+Ui3
Bk26Ow7tcwtARpsk0g9rYBHVHti8p8QTkhmDozlDOE2mDHoE5v77OlUCCyr/YN+K7HyPZ+vGR51J
/Gi91gusWwB6gwmhm8XxZ7S0zs1Gpx9a1jizhBnyl0ULtgMdrktb9o6kTgA9SuNUDrSWS3OFuomV
44djnXC5p9+dmrSabHvCpLB7moV+lEpQESzDNFuLs7Oa6g9FYusCklZhVNzGxwjXB6IFK3m3cye8
P8PEIQPKQa+fBTwD+Ehyspv0wjqWA2IsS43rsBgty+2Z0lGik+QIItV6aTDLXTRneTan9FKomnlz
2k74jWbajOfr5kP00QE2L5A7MyvOsSyz7mwZeXkxkDFSCeW0dmr8aq3kKi1WDSS6ebZNcwBpbv+o
0iK+xb0hPdG4hf1XHcSCVSLDmvXcZlXxnHZHmTCv2/0eQ9Z6d1Zs2b0/VoymfaqL+FHmigKMpgkX
a3TOxAxRFmy3KNScc2eCz1gk44sJ1PeBbXnvFWuGyr+6f5WRLB27BdBzZqcvtoQI7CGCdhfa25f7
rVjKL5rROMEgVdPM1Xz8DQyQ6WRmwgVVkm6nQ7naCU38qiuacIssITfV1FO9fbnfWoBsPBQYTTxY
/ia1v4EosG8lljmoJXPqnDku6Czo4xKyyWUpW3tCE+yoY5cLVpnJAMOCbl5u1kCcRc7gf3enoFRR
PHKhkXy2du3L/S42gIcxm9trBnw9q7uXWSO0h7iWLVCdb1VJcfAUAAa7f0vm2sv/FZH4f8vI+l9S
T/8fdKmiwv6vJOKBqH4O7Vf3V2Pr/Uf+JREHP6rplmYosqXjXd2gpf/kmdrOPzRDtmydaGvLsOzN
5fwvi6r1D12xcIzif9YNZN04S/9lUVX/QdwrzlYTr/zGQdX/JxJxHa35v1lUDZX2o4nr3rBhchiy
/O8CcWh1zItgLHpOUfnMCF29gQCIs2uiYJkdkBAOO7XUBavgjZk4RVF7HJ2IAdpxqBxsTNlTPeTX
QUmvabq8JWW3W5zxPFZPTgM1GTwGoDjVzh7LfHHjNf02TOMHqpqbhocwKgbXLqPPWlmZrM5umbff
hc1C0q7uOsCiAE+jVG8pKpW8xlBpkQxVFk/krLr/wdyZ9EaupN35rxjesxHBKYILb3KeNKVmbQip
VOI8z/z1flhGw923/XUD3tgb3aqLEqTMJIPvcM5zMgvWS/i7Hm/+4dP7Pzha9b+8IRbZJItqHy+8
i2/mL4bWCIOZ2do9JOapRmleq/Qy89RbIRGOAmF+Bz7lhDPYV5AtwQ0i0px1Nq0r0vJbEjrURtpB
9OhQSR7HvrgL8/plhOL1HgvnHZwSjl/49xxfbfgQdej0JoeFkQh7aMRC0vuM6aF2ArVK7Kq+ymSH
gHY4WWFxseSPlU09gevyPo2Z4puRvZ4kq19wkRAU2RTWCSvOvAA1Z5/SdhuGpXH03T5aA8mO9zW4
+lXe58uKfmA/700GD4hqy6GRr3D2hpvJ9u1lygWqiQyfs6g76rHOldfMRTrqxIbHbkZ4N1YOCKR0
w1t+lwtZtgsovfVOlbBmdgM41mowaQwT6ls1stqjJQkRa4FccwlEWndpkN3Ncmb92eiL6U7ltvaI
MSVgUt7Rd3w7o/Fhub4kd7J9C968HE27UV0MAEbHf/9p2391aKO7x4kBMZhLX5r/ApZuwtqC9Dr6
dAgNDWvyUYQRrYHP7roUgFVGInqmohrXdKHv2oRKlsTZhwfRr02H8upRdRxZ/mOQHYKzlxuPWYq3
Lu2ae0TyyKNbUo8IevzdL38oIt3eSiS7k9l4j3oQ9lZmRO6qAOotJt5r5HPudxMBtyBU2MFD4Cdw
3lhVGiRKE9EyZDVWDgElr50htrrgfVb//h0xFzjFPzhGUEQ4ysHOzbGw/Gc5ef7Rsx7qChGah4vW
wPmx1QNqHKi9wZ7N1M7QeiI9OKKU8yZaxwbgGjaXX5ZQ0S0WiV0cK7juHQG/OBmYuk4ICEYnBE5p
Nq922Er6YDQnWf1cG1gA/SzzjoP+pRe+kMPCgUldufkPLwiGyF9fEgM7z7Qx2kCWVlR0//yS8qZA
NFwHFhhewkKYnrdJmO2jqLpzuQz3M4HGZ6TfeND//BEbDMBaNY60a759zmJ0AWHpIN5s25MxjsF2
cOIS64nRbFm15TtTThgKQOMF7Z1oB9iBE/F7WqhtVHgPtmEu3hRx6MKpIF/4jsrscXCzBfNYNntL
9dfY/wlETAOWpk9i7vcennhiNmjgYTvmjbi2AHEL8xmdyi6vmuAUp8/+RDjjKBfvyShOJSqKfTXE
IH0DYtOsuqroEhvC0sy3YNZfwlWPpU/XW46Fu0rj8TGMh+c6wlONYOupd79L3JStbN7wV2zCbrrA
2OOcSJ9ipW4gOWM6iMfn5vfMihFqF0kXyoES21rrKsMKEWdDfoiWNJNqzcYarg0ShHC253XZh1+B
hnnZEES98bhQRtEDuCl2esHgkZf90AxNcoEndN+F/o2ObImXOCJjM6KBN+xPgSNy7COIg1b6PmsC
Biu3xDQ9YjmKszJmH72a4vGtijrzi+EyvoHE+mKc+NMXij2UtyWkKWLxe8e4DKlDZ4CVsvq7pKkI
RxCfrFc2eQFAE1tJhAcpwBNDcMLaSvTFwkx943qtWAtrfCrBukKzaj5KgrQW0eVaGyRvGqgHYLJ9
OXabHzM9t0z1ULEjRIghMWl0x1u7jh5t8h16bvHzMNcM+c0CBzFqgRWDYXqWONCXSjSsRkOkSFYY
rM25z+B+pgORcfXZnsVny9Ih9+caR7u07uc6aHdIBW4A2T2IgCkQfcPJbwcGtSGLZyiXIAreml5e
Uf0RtWvZyDacvQ3N7Dq5UK58cZeFD6inm51H9IauIB1nSEbtViS8zio9Tp11o5PjkBPkxP+lkSZG
aZU5oBDA8xQiwJSk2+82Ai6pRbUdY0HIswNwrHQNdXZcL9t1DOeAOxl8c9vGmx5qf4VvboXOED1N
FD/TSH7nFgNmMkrl0W+rHz8LdhPI2nV5LGp2z2LATz++lWVJYtGCajDZHFl5RtyiJTZNzu7MSb/6
GuHsNDEAE3E7rUCSwXvSlVqDECDGg+2Zx9iSXOVgl01kWHqwbnpjV1vwb+fW+xyT4YFU6TPydyRk
6l0u8q6ynbY2GfMrPy/EIVdE34V4OStkl3MoHpLIHDcg8FTaFDSUoXfjLAelk9IJkRjS1HSUjhMD
bsJFNTT1tI0krSf57SHTjWUY7JVrqykuRjo/2B2RsK7XIMQo76WRAj9y7MdeoS6bRoExr+OjVxPk
d6bsXEDBTgz1YyUbjygDyTqhPgXJIZNtdJ7MjPF+WhHRZtrfEcs/7HnyrafX3hpoA9IgfqWvuJcD
87XQTPHGFYna1GF97w7PwjcJq5imj9qfHpKCLjgL77TC6sEYd63q8t3x089xCKFQeORHKaF2cdNi
XUrXdT4F27qX3SHyDLiMQL8RqBo3hm8fyeUA8ZjgqauD4EZRie38MtoVFUBTrBXVTi3he9YYvKNO
fUys6CMwDXNFgAgeXfi9UAOeWzM2bpPWureB46+yTjCtmta2HjC8owVSFtB2V2UF0Z2MCPw86O5t
MDGMS/xTCf196/l+Bni3bHcmldaqz4nX0VYjDh5DjkrTJ+dEClYu9oO8g3vGoOkDLrHLbtfs+NWr
uPsOHZR3phGsBxF8yGF8zCyBqN8Zc+BoElc8owiK/5azIXfJp5+p4UoT+AFAhRHZmIkgy0RgyQSy
BGiFrh4xTbnyjByPmkaTxGZ9tqMHI1TfLa6HVZWh7d14QcMchsAKWsocKm0GerPhg57H+gS5HjSC
kXVUHeLGj1xI+X296WsCDLs2/vE0EkSn+JVW+bjuupYScxaPydjeG4S67RH/k/IKj2NlFyJBB9Rt
Bx9hPGkIQBQU/hY/fBGD8xZC4lnJiWy1WqjPIG8vZuF9zSNAzhDqAVSGEE5p2vcbK22e0pGb0OMd
HCQuHAtndomISAA68UDi56azlssolRNRwSWIHhybXUowx7Bh5p0PuuLGSD5yvB6rhPp1O26MCFcg
76nJ5qfCRuoHaPGYODsC7HU3MtNON70kcGHmuEWj+Im7iyDD9iYV7he7OnNFMXLsQe/5Jgdt4JT2
uoY0wUaURQZirjra9kFgntwwfAgK/Gcq3DcOjvWks55H9zJY3HyFXQGu7olDaEvry7bSp94qNpkx
/FiqeYrd4tI7Bh69fLhLXTwGNRM5X+UJd60gJ/IbkbSxtp3g4prdZx1g8G6Cnzo6VwP8/XHTcFuu
HVeTxJu41cpqOz7oqD1U7JLoicZJPFcK2uHYG4/g9DgU3f47zor4ocdnZ2fEIAyY3nspnj0SkQhF
MJkNFT+YJoeVjpg9Em3H2bs4b1IPlQpZBbLMSxx0qADc5HvZJCB+ekTXa6nqS6HjkVl0yk0I6J0F
5B1rlKHcV//Hm6eOg12TGK4xL3gi/xFGfZwKpq0t/3TrkpFlFOFlTFkXaxNKkCriLUmi7anmfmIk
G1wNNjObFrq2cqnLoOc2Y8OSQ+wrGqVd39ToPZL6xgt+WV76PuKLwJ1GvFQt7PaUszKvzHjY+0P5
4+bxJ204lhicNg5cabMEOF8pe8VxgNoiyK+NjhE/8Cuo6Vcx7UrD27bM/InjKleZO7zruXhtCMhJ
MgIe7cm/QWn2WtU5Jd+rx5R0zYMQXksp7tFNUUFgp7aKYUvsD09gk8eA6QDBVgnuRkS6m8DtXiM5
vahKMqKNCJ3w2pO0B+gYpPzcyy46icn3NlLw6MRlbq/txv1oNX/TvVHvRDQ/CTa+ZkAnIObgdTSY
+5Fue2Y3C2moOhnili24R6VY7FTOednFLCQGg2m6Y8t1wUaMx9DVdeffcRJFu7jqDoOBls6ugRiB
VdVtip+6M11kQsOngaVtrUz5VCW1sQHKcmwctFQdWWBlLZ6RDIOjybvX0Jo5vlhbl4Yy76b0tSPt
3gwqhKzIX9TAHmaaRi714qpZrsm8QwyO/9b1KG5aD6sgTRX+5/yQRNOXp5x7r5qJx0gddEYgSEyG
35OHg8bMcYBCbCInSzmbXnG01JqnSmWUh+UDG3V+5xbmT+OKI7NEvGxZLdd+/QseP5rhFkpzMY47
R8TX3B8gRwMXjED9YxwdCNtq92AsZlkrZDoT+tgEG43U6FKcnIArO3qaMyRHs3mFTH1ftI21j21r
M5QdCVS4oA/sEdDQmjfYK1MqOvXiBjOKsXXS+1sjQd7Dw2Lpg/ItYsezlYf0HZVPKdZ+6KDZzU2c
r3sE19wJ1hf0frAoqd8ii8o/SrVdYqPiCJwEPlT8T8L9dAR2OK3sg2XHgs0aPmdi0P3BuGRG/yoG
bnU9su/w1fiYtP7Zx2cbRuBvZHWKVPpsFM037dJzFZAv4rf4zLCW46qqs9cEprgOJ863UWK64GFn
VuZ92QDBKmwQXcg31vh6842dIbfrxhZsNCPrkhcO04QKOqp/o3QFczRH6gOf6wnJiS6r333jHBBB
8Dwc0OS1XgIZtqnvncb4SV35MYfxSRKxEQz5WzdP5Fi5Fd0/6R+yekvs5IfcaeSzSXNpqZuihodf
60e/fa98SWn7uNuHVTyH3wgB6IrLLTRQnr+pvgGypHMAYHFzsuPQXpSKu6RtfyV1u1IGkSRkO65Q
zpGJ0HVEZtozMeUHgreIH/ciE9yp/rTUdInz6C7P2gdmXI9F/BGkVrzOuumR6LST3d9mdvShOutj
9jpWnt23G8qPBtFkpOlwgPlnGh1Sig+5sT9TeC0jLzGr6ruJics2ExRtECROeUVQTTJBW+wDZ9Ub
Tbxv/IXYkDoPurQF7rf5NgnNBBlUa68tmGKTDvxdS8LQToYuCqXs1OgAZ7sKb4RaViBVfZ9lMGqo
VValll+kbtf7VL9QrSmwtwFKZ/j9w8A3t/78NSYgChJ2GCOp4j1P5bXRmrdTxPOB0F4sOJwnAy3w
WlMDzwV+6iLh+pbtWobZBTMV29KQj7/Pu60XE5HoM9ixgUFoOcOgszAojCWOeaONfmj/PvM2azi3
kkslB/LsQFUqgskZVYboAJP7BBLAhoBFist41yqaKuz6zyh+j5ZJlWma05MDpX5TJcNPocaXLgtf
6bsvvax4tEtxxcUIhMgsyMBgF5AUj6Pl7HWGsKqwhhMkMk08t+2tdDdubWciHKWumH7FiABTav6q
Gifo1tWq6Ui8cUBbbAz3K4sgW8i+eKum5MEL8n676eEBrJyQDWqHabVVm1wMn3/e9F7VRP4CyOuT
u9Jsu42jW0KwU/dXZLuYZvsOeAQvjM6MEA59jlU3gZXg8JRuChajRHadvoxFjRLZcG5Nt10Jdgd0
IdFDFvdPrcxsBB4mPAf7MdTo2KH2nIuc2iEruQuyzH6OGp7zgXVLjCCDDWKIGM3R5LE/lFn8BNjo
Hm76nW8az0Jx00ERpR2PibVmpdD02DQGsGmefEFOeM1mYtULW24JuD40qKS4Te8YYn8lhkME7XxV
urkL7Oyo+QjIuzxnOPh2nUdYSgA52KxuWvmYsD5ZW778YpF7mGMdrFxBx4ZDLCXnLn/QM8UNkqzt
lCQP+aNagHhyYPRpL/xpVrb8vJ7LiNX/dciDrzqMDmXgYK9AHpHS5BlB9NOb0Mkmv2P22Havk4ln
hfWWXFf5d1NbnDFlXawTHR08mulMJ/Ry3wFhHhwt2bEv8/7ESXvJ4vmrT4tozWPpsXAkqaVu9kA0
4UtXAUCQ7Pot6T6ayvmSNukJ869kDtAkt6Cy1RT9GMS+dDPQgWgsfsXQ6s1hfoqHsThkDo+LeF53
GQZ2H7NEbK7HPLt1JLyvybpNs8/WGpO1p8OfCq4cWU6bIkyOCmOHE9BgRJP9GoJc88dnFz/ZCp/M
w9w11Dyt2KlsJfCoDPg2Ru2ekiHgEayJ6xO/C5ONMYBlOsLhwgT7nQc+zojYVty3WQVkq6Vka/fu
hOs7Lfjfcd9fTHSTxcA1E5IXvQoT/3fvJHrVDhUUrOEhzsxHGIvjpmsQM5vOrnHtLzciBSoszEsY
8aitVPMwzYxWJ1oW3JsIy6yvIi/ReQgkcf0LcWy/fC049nMkzq9/frSRjqd0KtEnWdPJi4f3pCZv
GBNxNX71ueRGBpUeszMrJJG+fje9tBryXkWN26X9W9uOJ1R30Jbb5hA3E5kgPap4lLUjMd947zj5
U7iNtRusu8FG26p+a8E/yazkIdQAtLGBFNStb7ES73Wrv6xe7+1GcmiSKDgNP8zLo1XHtIQBieb9
wiw+tBZhV+WwJo5hWpkg8IC59w/e+1RgdkpMdEF5zdg7L1ymopazmnoyAHKUERMif/SvF2BQuLam
i0UeOQ8yBb8F6MxGBA9FLR/wqWlmRj781b7FyznFk9q50O+niDePULBm6wBm9C0yetBLJX6HWWTA
rY2+LljNZCnVUQTwFqm+R97VhCsIVazemP65LwCSzv50q1uYYrGY7v0RJn1bb8tAvtYRlBZ//LTL
1tuY2n5OrexSISZsII+tByn3dSemtfLuSKVAy4KUOxg+hLDcgy3Ml3yk8pLK2HmFIQ4V1Df6DJQC
sZdsTMXGybKjl6jhCq7bINt2aeJRWQFpaWegLLkt7+nfrNNcY3FxRLgXo7YfOuUSyzars6cKNg9O
ZyDGkrQas3rkOLR2dVB0TzOKqUROn7rVGihk114z1Lbj+IMwIXzMSErnprxP7ZRPxU94DjRheOg9
QpP6UcavhW0TwZd7MUk4Msbuz8v1k5w0UA7ZA+zx9OBqa+mxInrPtDO+53yZBRTo7HvB3HwVLnHV
ARJSRFYbCn7qkMqqnipW3RvdhsBMdVU9lUVuHLywhIlUwGi3ENLz3IVMkcXfAU8fiY7sqFIVnFVD
lTyWN3WAWiKNIANlvuEC0Iwf9cZP2TZljuNtR7aMjE0In4+B5q8U0biBP+LYm/q9b8bYB5KJMBLd
TochkPFpqjuyJLzyy6NJZ8LQiisTBqTFnGXnMEq9Sz9NzDPTIXwmiLxYQQ+wLhb5XdvwrorZ3gwS
sp0qhvmh6iU6La+rUKzHxkOK5mOlGtP99nneGNP/+peydoZ7OV+DcMyOzKmMP8D8l0iLO46W7JfQ
xkGMlX9ya3LEIdGie60ITwpFehb+wHFeEcvmTHl5sRPHOzXMyhm1pDdy+fLnT2HFXp4e0KXlY3UX
lLeDFgxeGxA0tzbSp52wFBiJ7GoVXXabZEN69+eLsvuMlrwjF6kBeGmY3crNBnklpaU+N038Qz6Y
eU0s470LQNn2Y8+5NsfNsUZn9JhxPt7IUD7++dufL5MT3nl98GMNDJJn3knuk646M1lg2SaQcVbB
8qUpH8keSA5i0M1TPiWf5lCWO0caxD20LaJRlfoPaTeFB5UslzavxUfO+MgMknWVCOMlBB2ry0SS
zZRDkSX3al517cC5gDy+XqUT3zKQcAdzC8CsjhPzrk4wKwDoB4IZ6f6UBFfX2CMWrPNkuM0Id96i
xqrXYUCRRjVHQPqg0P/aEXl6ZnZvaDqkWRhXXJeI8TPT26Xobt9U7H5HBPntbIOKc3a4jJoKijfZ
Z5E/N9fKqK2zqs0Pdi9rdhfyhmcj0kbG2ZZo5ts+HIl5hOp70BOpD7MCouWmhFz4JAiicJ/Bf+Px
c4hvPiYekn/m53smUhh88iq87YjK0m11mRrGr6XHnA3hxkYXDKi5sa9E82GB0dmEYj0iQ3riyGyN
1j+1c7YGF4HcvOBsDisG0aPT3BPmQG4YohpbhsmJDAh9i0bVK8RbCV/y5Aa2c+qAvnExhd7Gcjkv
aav1oa4m0oEn6ESArIlhKp9knVvPVB242gEgmrOhViBx/DXsR+O2d6ZzXFj5YRh8E9erw8Ui9GHW
HnhJ2/7B5EQk1hhGOwWdat8jQsJFNhYEYVU/IZ/YKjIV6CHToMSLISdbXnQRZRKdRyIGB6tlNF+1
t34SVLdpbmQbFYCAyaiTS6zR18C5/3PLVYBrb6qaDCqGaC7atRSWfVUBiMvybcQaY2Vl6ZXyH616
1c1nFVbEcAxxzVUXjjepV+2BwkyHQtveKViE8/VglDvDzOObkdXlxATzHNTdSSORfWeYdfIietLS
GLC45cqAg0O8IXMbsM9F+6JrGO7NUP/mvS7O81C8tK67BAPM6p6YwfRoaZ765Uhkmy++vLR7n5cM
+lGRr4arC49bYxmnBrUTVwkzcF0wh/SXLyZJLlAm6lU32ejXjcw4TFGcPPz5kjjZL8kTfBZoy/E1
PngltwAQORKavfoCX2objLZYpQnSZNadJ0zg4PZ66L/6PRvmds8APUa4z4bfuEMsPGxlhKXXH6xL
E5sdoe06PMQ1W5LeStR+aIDahiImJau+5a7gUB8KfWOi1l2XZF5SgHLkjsxcMLUSAhFZ3T1XB2kj
GWYv13bp6OM5uWus4TIgIEIKIO0zsRJgg8g6GeY+2jljezEytq5Cwtc17ekhmpjn2reDmUU/WDZt
LH4JZs8t7VqxHh0osH7un7y630j6r70r5VNoz1iKwdEg2POxvA1hBjaolHv2NfSLaKIORit/Oln9
Khka7WyLABc6aReygv1IPEpUZ+ZVENCwp88/NqmBo8u8S4o6JLoi3oaImzYSw++uOLLAdSE4xyXQ
jEU5RTzeyebndSkbUJvLDY9mVtzakbmrGi+6FjyM7cniFsTwYmkyAXHnoJVkp0D3YNW7xMWwXUK6
G4yqO1kFN5EH+StgvKNqh5OqiXYtwWDn2ZX33HewP4PO3I2hld6UTfRRMK/Yh31s7gs8/r6D2lgY
A/6Job1KP3no5vR0ahcm0hDLl3Qa0Ev7HDCBWpzyd/XCUQpiQjx6iuwYxNK4sJbMlmGSvfCXGAsd
q+qmBxMyLHimhdPUduUpM7p9DMDJWkhOGK1YYETAnYA8TZhV4kZllLoK0Ic4DwsPyuob+BgF/ZvF
aLhyfqcmw+pQJyczgJaOWuNCo/ziGrgu66Jn7IYh5JLM5ItG9lBexyz7SEfAFHXo/W7q+MmOA+/V
q8VEbuHI0ttPpl3ajfUhaPR6GFq8TOSfXauUUXEctMkl6zEwVHZ86O2hvjSlIFfRgulrwzqCHuhu
XcgJkGrwT6dtcmhJlVmhHc9eAeoaACkb8lt97dzFgbjNysT+PZbTKmL6VhSJ/5Sno3WOS4iHccHU
pJ4bbJ12kLIR2neUw2zzvOhtng99gMnBsGWCTjv/KWO0C1EJn9iphl3T9eVvXu7rnEj7ZWjta8mV
sqI+mG8cAlldFko7WSKhl+YSrGuFzBetYWQUTV4bjVSaAznTI0mkmQ8JOgow5XpEQcKpaIeHlh10
KyvWZ2OV3AyGcfFB+Ny4sF3mRV1dQ/FCg+XQkvYkirX5tvFaYgEwjhqdMWyiqrlaygM9pnuYbTmn
HDiZYOMuRLcRtFsG4i1ZWG/hQn3jdj5mZrB4msd+i+3zDOUN20BGo9LHvX1SvndMaTOYtwEfzoiV
AeRYVth3OLz9TddN1cYvgSpOSL31ONz1Xruva1h13kKtI/C6XClL7IOFaFcsbDuD5kIutDtr4d6J
hYCXLSy8aaHiSfB4ZdhuhWlRTlngi/2FodcB0wP9+S1Z6DpMNw8JuD0P7J4Lfq8Gw4ebGmFp87k1
YkwqATcJxBkOm24eD2rh+DUL0W9Y2H7hQvmLFt5fv5D/orJMd1UwBueexKF1QH3FTRStm4UZaC/0
QLVwBP2eAske82s0cTLVYd8eGIVyC4qNWQNv9oZXsy0Y89qRRB6OmD9mvMP0/x1mOke2pNyKygA3
u/XgjhbhXJ6h17qEMBzNsCtIn6aaqI+VRGk8Lvn0Bcop19/PC0Oxs6EpDl1wg08u38V6W2osZrL3
wgP7nm29xHVimR1p9pl1B0R5VmR6wo6FbkbKp7kQ1MI/wZ8RMhFVV4/uEgoKsp6n9bZDKfeSOM0R
DyQpXkuQ6FDSGAeMI3lgB9DihmfyP24zlbMOwZiTZHLHiVxec6sr1jmM7rWuOvOaiYlEPDPcR0uk
KSayN6Mn5FSRdmovsafNEoC61MHkIpKKWi3xqM6wDkriUnl3zkZBgGpNkuq8RKqmro2GKIzvJsZx
8DcIXrUW4GWyhLHGpLKqJZ7VX4JaVQQOrJsJAx4OJUmuo83AFdaLzaBY9yVvDslGTHnzk9sTAzuR
B4ujjn0BCbEVSbFqSYxdomODJUQWK899scTKiiVgtl82uoLIWfhPLz/tkkNb2tiKEf5im11Saocl
r5ZYeTi2CcdQ2ayT96Kf9uxNOiTSPGbYLs0o4/ELEIGLKStEf4jakYj47uDQLK4Lh9BcTXpuszgc
mpJA3cIhWrduCdmFXvMRk7rrLPG7jA79i0UiryEAtrK3WIY3ZCvSfyYkw9ms1naCPF/SRZtVN6if
2iRbVwnndphplBkW+Ey+2+A351B/pAJVG5uYxo2K7gXpwVHPMMIiTzhYgoUtZt5wfpkNygonBM9q
ixTihoImbhEw4nJ6UEtQcb/MrlpU+BtFirHPoGKrepZQhUlxHLvlFd7pAXIphPmcEYenlxkf7rKV
CIuj5vhXS2iyvcQnh0uQcmL37IkLJBjPU8idq70d9teNJH9ZQWYMUITiyE3XPXf0Ztn/JpXZgtve
OH1KiDNUMx2PwOFurKh+L/3KhCvYk/xjgZksSIJ2rX1NLjQzzNdItBgV1KOU3oiUwyG6tATKSVX8
WC3x0ji6O0lRIMcOTXjWPY2jhTxkhFU/4kiICVUesKyvyHYDWRT1UL07HI7LLokta3iwPKauAe1T
Ksvw2W9xJlujPg+m2e+6rPzWaCoZ5sEJ4f17qzUGM7K0qyVUWy7x2hU52xAIw5swAkgyI41ggJwR
l5rFpxoEKPIIEo9Hx9hT1NWwEojxrksuUkeC9HCXkO+ZtG/XfzdEONwU2HaWMPCqR5kFJ3XrV/xE
UR25wNiM+GQkucskyuApVgTfI7RNA6PJMWqBj5A+Piwx5KFK3+2eFdoSUC5JKtf5oU2x5LfjXW9/
e4JwiiXWHBTfa+W/mimWO7vBpCQN/wEg6pLfwKotDomSIiVdsdhfNxNbHVuM98ks79ltxts8RQwq
IIvljfVYLLHr0fKBQGrGZ7GEshtavndLTLtNXnuyBLfPMUsQisEfQaY71cfRWkLeSXZDzrakPCKh
xXTkEQbPU2PjOo57RlUWdIjbOD9BCkUW8XMLWZVSnhUH9huOnVPvzIgBmEnAWL9a0MPWXZLjdqvO
kJrvQeZHK1cFzEviZX1n+pAUl1B7xCjzmQvkGC84prDswR1ojCbTYY6aY9Ox13RqVd2S31ezsnH7
q8c4k0m7v+l1yPOqowy0KGFU2X2lDTJO3DPjuorByAya0Ov2GbktU/6sOqq5e6sy+0lpPUPD/SUY
ABq0d1tWazeINH9HFnxWSEsIzALBDkvu0kqhGXRyLB7X1MvwWIXirXBRIMXWhDCQLLkmBkRPCc5I
X1g7PGoukhy44PFtYzQDdYJ9dHMq4nAmHSHorxhYdkM5vU1NCCBGvU1F8KuaeXtUIX8YIX0MnTS3
akrTs3cvEKM50LzfRm3Em0GlFcorU6xgwEEzFTD6Godc+tludiLp2Fnm0JcS9qGNm+ySkKSt2XLI
Iwm9i7Tn52bAApt2+PailP1z0nzioMSCrgxuEj0yPQfcS3fnI9Ios29dCu+hWdR53I7omRkGIdH0
98IyfnWC8txVOBJNUyDYI1J6zRX3rQbzCqmRqYZdMEgpiukyUmhtzIqHRSxCEjrjebgJE+Our33n
OEUd1S1mDuUhdZYSt7uB+AZGNvzPoGPkFXoPHP/WIbJhLjgeEfKALo/sJvi1bNR0kTB4j5qS83aM
78q6/V2A+U4sCW4HPYsY7a0o6SqMxv4lJxcXKSijTfRumf74xAbdp7/a6zzysIIT5FcKh1S8Ro5b
j8XkKR+EteERD5eqjO673Hxr3GE4Wn2FGihK1N3sJdfaKao7Qgs6FmNrkbkFUPOGgB3QMJu6bL8K
UmL2xeC9TkrIS2mW824wR7pNtEizaKttZwMbyOFaxK31FYXsyAKjtleKjfOp74pzVOY4uCbvDSf0
vEOC/Qgn1dwRgjHvWOUOWgOxxR6g++kVNdc6JDn83yt/5b9I+W3onzS+WFkdzxTiL/B7txhdYhhj
6rCCdMwErrjJx4CbbN4maCEzb7IOs7WUBsQ8rbsRhg5QlzGlyQxiotHNmCfT5E1vTPvlRbII9Uig
WskKwfefX/X/XQrDf2XF+f/RYKPJFPuvMxhuo1+f9WfQ/VMGg1y+5+8OG/NvyrIw0BDbJpCjuVwG
f3fYqL+5BMTZwuXD1w6jtf/tsHH+JkwHG41tWtrU0uTi+LvDRvwNvaJj/V+GMPw1IY3HzZ/8B8/j
FzBd9RdDiUphx9tYYpEcuvjiuQe9ekt+AvIVtFQRDWr2FQTRJkTM1yfVvZTjZdDU7EJrcN7De6Ty
Yz87QDXNM3jsW5oyEqG77MmHYvQPby3V5xQU+X+jFrvHAd42/+O//8sdgyBXsMO3mRIhxRJ/Ef8X
rlU6EO7h3CuKCfQOcQmRLL+v7OBuqJAOz/etMg7//ocusX/lP1kOls8O94Xp2sJbUvn+WZ8PnIUi
NALxaEI6N2SxSZHOFdYlgB3BUI2RPoj15gMw/aZkbNHdJKn1qI+uxW50jratcAuW5Xn+H94MufgC
/uX34oKCvEgQuvvX8Iy+bpx6gmW8Ayywm6B0EQV0m4MbbhA6Y5yZafINVPCDtv+DC+nPRfHXH21q
jFnYxnCo/DUA0wHWF2PArXcNylykqkfImiucPHedFsz0/fB/EnYey5ErWRb8oQkzaLFNrSiSmtzA
yCIJLQMq8PXjwd30LHpT9qa751UVEwkE7j3ux+E1uNyqJtp6Nb1FLalp5jXZ3qU3ANdW8oPt0MXe
Q/NNJ68B7+nZND2Ys8LmuLzX5PiH59GTNxl+FDtO70umb7zGWk8M3VedChCo0+TsGetQMk40TLT6
XMFZxrMCUBfYwAifU5PgU5CsvYEXNraT4+I/B8rd98hRg9FcVR4Be0SK4CF7qm21T2Yja/eZ//eH
JiCh2Z5lx2uCW7vfrmyOuJdAu4PpAKzLoL/m32BMF55/QM/DA3+4Fwew1bMi3mkV+mtP/YulxXqy
aQkYqJzYPq+eDYaGVf/xX65R7/9dDB6gkBEC8fEV1uzd/71IM8uwzILn6270HlR+LJKNGT9045lg
PHpJ0W38aEN4prCIT6xwycnnJFmrFw9ZZrhFkkd8J+7R9q3Us7kQXHjSphNW9Z9duOJ9BT6ehTWM
do1RbUvTKnhMVm+sYRM6d+Ep14a9a4n+k26hDKEUp6+RV8G4bbdQtVur2c3lW+Tcpikp3mnbNStP
3WldFl1xKSxB+pinN4W1Ht07o/yHvLFHeN3o3xHhUy/gm3a6kBE9QrfDteH4xwjMuN+p6mJlW2Xs
inJv4miiMbjc01tWTRtWMgn1UcFxZhCASsO4dim1qcehvqsqord7iL6o24ZyF+ERajYO78wGR+qV
FTw1KdbAvdWdjAbvujp32A5CcuCnBp0Gq40AyGDY+ulh5u/TAKA752xaiwiZGu6w60xuT1JTv2/T
Oy66tLlFnjaHD93yxuv8nDzG6XHhp0QhTGpSmsFYYWkuc22tBSGmkdMkMydzuhrhLh9vVXf2xp1N
N1+8lt9Jsx78/3YrMf/fU0BfPiEHS4YKPKIM/d//+0RGGHMbNv9njumjr4sg3xnuOQ9f/ekxJEGM
UI7+lVVqi5W30HgcEJ9WN0xuAMCsdWoxfYzlA/OFu8XK9yN6SU9x3yF/1Tq0hPfPHkcoMT9WYtzM
rbXjKEp0BgnTuDanV8+0KJP5AStfWza70+G+LeMNHl3UzMZGUXhV88ZOLh84WWxtrte5+DGIaKme
DWLx4/MSWfLquuQ5dZIc/aa94k2M5k4gQWJZO5GzO9iX3ZOLmE5tDOcgCGNU8TXrv0hyGsatVV3n
8lH492GBnerARjbPd2gshw5uaBOgdOBtcCjumMIwC9wgn3F0YlW5G6uydhMJUzu8t8PbMboP5IGi
TfDPpX02+kdHvTr5XYeW3iXT7LuvdvqvB9SbidxOPoKVaiE9hcuKvSX9gYmQe7d7m4nHN1H8Xz5e
W/ep/p/bNQPgMLA4Z4LNcXD4j2d8GiRZ4vpluWvF8jmXstv6jQX+VdkmBAL4YtS0xclJBddfadwZ
3Pao49PhU6yUplIXK6mvRj/fhEP45UeotTsSbZFrDQfPHk6ujP4VY3Rxrbqj/KTUgMO/KR0DLbHP
9n0iCYTiZprIrVQZbYNDZX4Jqspovkn+Szczh6T/fF5zprItQBgXZtjmsf0f13LGrdlJU2ze5IZb
HhDliDwoZH0A1LqRzrTwIvpNNTwdzKPBe+4M0zFGAxkCj6GP15zGOSMuXnPrb9xvJLs5GhnnSyTm
jSFp0on8r3nCXuKXy7wSbU9N6kAqS+THJPbvhTPhKzHRh1TiGGZYqEN72VM9YlJVH25lHuyU9V7F
6Ohcr+5xpWH9rUq+UdTUFBmvKEVJVaO5dVvMp7cFFmGoWNY3RSxIfNQHRqpPi0zSTeC227FZEPJS
SL0OnUsz840i74PWjCEAg0Tu2QYlSfhiyksyKT6PsqPralhB9T0ZZb7NrDzirVVPV0jdVC3/k77i
XbFim8b6cEqPskXB0eEqZvtJZwC9DG4XbUzaHG47KlSypPmqLTVshGyCTVk04SpkJYbdaLpawrBO
QVMCMISiOPd6yBikpvukcGTyGVCR6ltfpS7AsowgewDg3dSqSy5UI6+Jc1n3UeFa964VPHuxlx9a
gid4P8cRd07FmJGUD3pdAjpSdDyuHcKsmXD5sbrTsTeEd+ImtONNPrhmYCf3E9mrwbQv1TKR/3cp
06bJir06we0t+ta72IZYxBPPdLGTr3YpycPaw20/2Q1r57p/8Je2X1tJH+7bNkGwmeV3iWU8x3Zh
fmF+cy98QqvYj4eTg3zOtDvC43S5/60J//5pHiwBNjgl9PZKziV9+lPN2bCjJNP46vNMHYto0Cya
m+4sNj2XLPgbPcU/YzaAcDcpTb0xsSTfmtoLFUovLA6jXTZIHhh18qkChdmZqTMTiURte9cTO1Qn
7ToI8zVAAv5rP2CdM2UIvrtyX3Xhd9SOdM53NbxjvpNNFu5NipVoyTo5Je/uZSJJMchHDnEML62O
77hN7HhOTrEnERSpgqev+7UUDpnqMjvYffLsGEptEuSmq0pVD+6YjzQZsgbN/S7c2xPDrtqNj27l
zuu/6USJObVoInwpRYj3Iv4ioNBvY4aVK4KIPQGlMtyLtGLPylFyTKh8KTh4VBFAxBxdnRneB3fN
KnWGV8nqqDJILiLIeJkAO7eBsKt15xKuEf0Z6eFlKnh+Eo5aZzkx9kQxdojcO1H7zZqnITmhJQzp
TSVALrIfPxgm3LMZs4TJxir30w4l41mbZJGVd4fUTNuNVZi/yhjNfTYOl6HUx4oCcyOpWXNbcLFh
NHK7UzFb98jxU55RQ3k29a7JlTbfjcDhZtPk8d3sg/gkOFc3keVykjfKr47P6RwSojwV+UghI/zU
Y10jyRr623Dk9sPak6+kU1Kzm6rv2cnyYzkzYeO2cKrZsSKgM7d5H4q1ofxrVIuX0ppA2FiRQBM5
6zHj4VmxaNpH0fjQdMqH+d60Pscej+GCnSJyW5Z9xDBiFw88MlCUHRJbl6tFst+laDRX9GNxJu9y
8nG5s+0GEup1ScigjNvXwKWKhrz0mfu1uTWDQIfMy00VFzw27acMCodJ+euYG5yMYyxzP06OMdLC
XdaVMG/15JxZXeIgKamcGJjMdfZLVMN3BuOsZWlS7dx8yPastfM09/bkKGy+WTVD3gWpnc+v6zjK
6a6ZuUlOUknGn5wAs6bZmKyalr45tVgHdlZUbDKBUaDpG3ddRNO4weQkStqMEjiGLjCz3dygmXN4
p/grJo5BtlZNq0BGLH6XieuZWf9C+hJKLQF5oYKhx2c79CSN5XmJIL6sVo0bI2DEq0ILYqdz0Id5
koE8D9i4fwrp9SGC2FNP0XMazTwqe/344ITinQqffDNXHNG7SXJKBjRIm2OW/v0bFjTNRLDHiQgg
z/HnKnmeG3gnMc0UGPrTK7dtAER0D5vUpnCZV7udNZKqE0iJMYi1e7i4Y8qYfB/PwzNHEhpcZuTP
BKgAcXuErB5FjRiIh21ctzjAHZxRU+WfbSK3sUUCdFkkKR9lXUMAJkFsHd8xt2QMAke2+NzWLPbF
nmM9stN4K5RyD8w6t80ko6PI463Bd4G7f3WUdsOGo5JyXfbmUzRaO0OMCdfmt6tisZH+cjW8iOJV
n2sCiuddkYzY9a2DzeFBJMk/gjAYMTk6Jt7EG4XgFZLtKj/2Mjl0veevsxGxR9H5vDmmJWPp3B83
ZQ1oKkuKBEiZwsTtCLwRufWNlGQp2LPPQyMk7aS1cZqMZ32yrEqbDhtErES9qEoO2lsXxEjQn7wu
+L6Shsnd7WA906XRHxlbdzs7aPZVTJss3Fh0TMbRY8OyiqRh3zhxZK/nzHQ3/iyH1RTbsBo8f3nx
JNLgXcyyXlBlsgVLRGDsAyf66Mjj6GFreLBTvGfJj2EW4pEmJ95e+LFi0BKnnPfFu8IdfVoyQ++s
ivScBfYqEO18nAscsFG3mCdS5KZ2J9E0NZrJuQ++Q+XklzhfonP/7XEGuQjCh5e/f+KcDcwi7qUL
M5wYvc9dfwunB9UJtX1yG3I4o9FsR+VBiYbigfR4dwZPfkpyyzgWdeff/v2Sc1y9jduxQwMqxUoV
zNK5T+hLpS9vev3L3z/9/dJmqFoNUrX28tI6EoMpmd5fQqOmsc46w9v2UAbnqYuXDWqXct3maK97
A8iZc9DBaCL6QlWWXqqO7fjs3FqptDZOpXB11j7evgb7OVFdbmeqKk/JzMtvPi4Ry6922VptiTXN
cbZemte4p/1w5yasVssKG+Qq45F7k+hfCkPurTyuL0mJcGFs43HvTS0bf68518bIG2lYB+s4zro7
/qK0kYUjwY8+XAsUI2uaFhFKKqFVS/gKnaHD0OCHj1Ufixu/Sc6ZoBzTqPPPIdT1TTLxVzODqUM2
mUSL+XpS3VU8VblcsKG143sQN1fTplt6riwEfhUbwLA407HH9s5oST6DiF7jxEVj00zmDdP3/pa7
EdBjg/pMIc+pOfPgFcC3R/0AkPDgfxX8DKiSCqnIFtyqw2k5pihUTmWliLaN7vcsk4nMYbfc+eVA
Ah8QfGXJFEdE7hMmpZIhVHHOaang+e0S2cW2yZ1WsJue/SrbuKwO6WYRF97olovfOEQ6CrqD8m65
LZUDRJ5Y83nuc5JQZnclVXuBouf4NYmvEivKYVBxcFM20r/JfaM6ZJn9Mah3d0HbwKslF0nTnPkh
4TkXmftQmbOEieERKbF75q7TPQ294hpHsp667bApVTM+4hN/kui/vYIkvd8zMRmi2NllPApSmuzI
U4S3ld09qHaJjxUjMY79aAYynRZ3iI3bOj+e6iR5ODIdUymJi4G33hktnR/FC80Cxgv7LpLoyQcL
pxjJenoQ6k6wgUCkYe57nWHnDLZ3wfEtPC5xqMJNOxufkhhnYajXZa667TCshDHdhzofbxCUn3Ri
3o7Ok07QL0Tpk6I8dpbN4jSi8hxHtDlRdYbupSHHRBJ/JJLPl33tEdGXOqu/6NS+T3x/0Tn+SSf6
I6/8AU2pt0CD7XKVBAJDRihdho/QrwMf19l0SYAEEPFdVNu+W+jqV+3kEoqilpaX1NdllA3jKLbH
i6YOovcABCFqZhx5mkoAj2YApeg/ZAEyjTalvIVotnJsuF86/e8McagpBwfcQWrsoVPvPjIRTUPE
mouIrPQaalLCBJkYQSec1orXIi8v1siWU9MVFUtRqXkL25wuBgDGokmMhHRxD5rR6BiTZjWsfHpp
NL1RJf19zM+qaxBxkNz44oCqaQ9A+neOfCcuFFrKjfGEfZewwmsBJsK9msU24Eg19C+xpS4VQEkC
WMIGbZ3SMa6cGOLEa698msy8ZoM6ANa4PId4qdiVdQetorkVERuPAyDLANCymDXHBhCXVLMujaZe
QBO2ORjM32/tazLGL2kuaqLVgjgXulX/iTRHY2igxhkuJkgFOsLmd/lJbBPuJiN93LfuaeKUv4Dm
eDDXgDpKEzsU6F7pBiBdUDzHID0ZaI+nGR9aeplocm8E/kldzlOZ+Bk0FVSWn5x/ia8DCwENZWyw
EBs8Wy7eykah3MKxTpKaro/lyTY1ilj86zWHRM3P1nbFD5CPWBeaVcqWfxboEjuWr25yHkknb4aO
oFLZdC+2m18bTT2V4E+T5qDKcfpyjOpCPGI8SVApwcF/laXflNFeI1Aq2JSDrdkqltYjLw3/HBPj
FVWeMBKJfIU8SVaTZrNglX9cy+GL7NUEnOjAAeOawbkMjXWBd4VgXpnN7+LyEi4ItniAYOXjDBSG
2nwbWFGw8sDFas2N+ZogMzRLxsTisLTLV6Eps8F8DMOapgeATo4shabRQjc4S8DiRGNq4GrL8lBo
ek3/fo3G2QKOalZ3MHJlApp7/+pSL2xfWs3B9QBxQpNxAkTO76ZL0IxcgX34TKHunfCce9ibJ1fT
dYvm7EjwnirAOwcALwPEqwDyBsnXsNGMngTWKwq6ufH7PFY8vZMSur4C7INpu5qa9CMRAA9L4rgj
ZAPU8NIABVoex2ZNCY68U9CR4Z2b3tnYJqnFoeB4kwAXtkCGjqYNa80dYmlLNYe4FC11xhrWBVG0
e2/TK5KEoIuTZhhXkeYZU8WMNS3fmKqjmZBfpuRoGQTcNhRpTGW0ivwsiwKep3vOtsPa1ewkWiz+
Gg7MjuYqGwDLUJOWCuQyBL0sQDB5rNVklTIECtbDpClNtreXEWwzpsmG4/wvNmNYqHHi709b+MTi
Gnvi88zKh5xEpnv06GDSVCh4qK85UQ9g1Ei8W0BogCtQ0lIzpbiLP31D/JipJTcxCo8VNboQqKwl
BEgqBV9chECqg6ZVswRu1dIAqyZZQ5BWqdnWsN7Ec49NF1+pLyig80RcMlexCF1pMlYzshawLLfE
7aws5jTs5gmEBStAyX2uCdsyeCn/iNt6+fr7oUc2oRzZ3AcuTvIhj28kOnGWKdT1cI9wCZjs0tgL
YfTlmXcoDaTN+UbF6tawFmjvzL4GyDeAl4tsb4Fg8dbPssQ15rWbuqdKs8SLpoqrP7wYzBjcWIEd
l9yaKjDkhvyflzPsEP6bN6kPH1yZ0BmEgPFRgTG74y1XPf5Z49Gp/Qza9yOtjMesGq85ELQDDO0B
RbuVMFdmDpXNcsckFhfnKKciTVIvmqm26RnLIWgDu/032AX3LehrktL4a6LXajl0Erero8E4gCtN
befg273Fi7VLMZ0A7Kac5yfTpPfAmVHmkuRwz/gwSn6Dqn7ja7qygcRHTYsnU/VmETSCfCHi7nx4
YOV239y7JIhX/ojRrSOGj1bYPoTA6OQcM9B0sYQfMuDj31Vg65Xm121Nssfh/DWCtruacbc07T6P
cO9oWmm+BYW3W2ZmegETE1Q2Isw6Bdh8Bz7f7mumBTRGbMlNwovxahI38hsp2jMRphNCKyKntFGk
MXyt8ehrSl+CoK+Z378KAP5GPCESWjZotNm8gfgThdXqa++TZkI+M+0BYOAISblt0ANI7QmotDHA
QR2AFAiHQMGUM0Qr4PrtRwrb081WozVX55kEOq2xBKcKnASMk7e0jqho3gaR8wIPSLCLAaxFIl1k
HKSnvGEmQ4felLKpITx0rybjQaFCkCgR+im6zHgDtnkDUUgxrs2rV+mvw+xYSrmv8TS1Scj6NuDk
1bX41SivZr4370Z3XHEDCA5R8OUomqATm2Yv2S30mi2/EyqHAqVDg9qhQjq4JuAyEtrhXKP9DxEj
7rWi62dlIodwkET02hYRaG8E6s37LEUkgVCiQyyRyEKtPErUMBiDvTajvDG4HBJ0FDNaCo83W548
8QMO+WFfaoeI80JIxLpzeOXZmA77DJ+yysJTGzNVz5b2XwTEzJ0oOnhjITaBZT7FPPLXAmmGBPPZ
htqjobRRw8WsoQ0bYySJvfvJrk3nnypLHhyjP+r7yajtHL32dHja2LFU2C4Raq6W9rZtT1KbPQYU
H0RrEVDX0UsEy7My2I0H/vSUR7zqunKa1pNvf2DRcdZYIuHnhROyV4hPTdqMyBVI9zXFiS9BvB5H
BWTdTi/1IF99A091EeFjs+ZqL6YGF7UgtEwYZtrWAg96R+YbwYmtTSeBdp7Er402oHioUGo3uAl4
/2ZHMT76yFL0BxaNDAu1Oj2kDDymH3c2//lIVjpmFfRPoTakkZe3CEaJCFkcorOxNrSYqFpclC0h
6hZF7fA+M9gjR1TElTYn+BCNzZar8T2K/zkIYBBo0YgkHNRN/b7Xjpg2RnfBwpaVx44Z1rRx0MlU
fhdzh/TJ+NWc2hyTeC4lJWt/EWeSpjCceGkWbaiRc3uc/fx3jGZS/B0ZULeEyC+/l9F5zcN9WQfM
cgyt2rPik8iTJ3oavoz2gODp0UOS0yHL8ZHmAGSTGoJIQeIH2KLNOimKnTzEBzNp647j/AjSkOtA
+3h8qZ7tOctWE4N1n7OA8AJwfiQ+pNnGNYDRYxtxuAkb9UxksM3J03Ie6aaW8b9vcdwMuewNtt/s
kDcd0iAJ2oVCCL8JzLz8dFELZdoxlFXfpa3uLR+31YhzvRlkz3vzcKfj/OscUZGDsGgoBiqg0XrM
2dOA0CgZMRvx4yRX6zMHU96lGOxnUsts2tAhTUHHUU7c+1hYTzZUqpDvSvobm6QLvVk8tQYXMqFj
HzwhWyqmkZG2sL9E2dOuSAsVWiah/UyTFjUhbFrC8URc9DfjZexY2hfPR3E18Fo2Y3qK6fxe52op
iMQ3IAPWO+iffdPrhpwiPRYORCTW5KuhHVIuOgLI7NlFidQ/gMxfctM4e4inRvLsJF4+3HnMWFU1
T0nIsrnQtqpUe6tI3XH8NryveO4utOp8upBa+z5i8E6A9I3DxHMWmh33Q9dcxxbFDCANcY1hfdHW
rFb7syJt0pKqu6dC6rFcGmZJXorTIy//Bei30N/9DtrHZWkzF6zbUfbGDbjZsIrscNzaMV99xSRf
WPgPhHZ8zSM/CW390hH6fjtoF9jSOt+jE9OGhrOiqzaRtobVnApXoTaJNTExQ4VbzEYyppCNLdo6
5qAfI8eM9CLvEIZJn+EyF/EqRVeGd7xaVdpg5nbj45RH7x4HROKh84OS3fcw8wR2nf51LvYkeT6W
tITk0340Rqc3VJp7jPtzbqbMkydtU7M7vGom7+hU9gE6twvWtRL9Gnksc88fdrjPtJvN15a2wMbX
ZiFuc7XBzUXlZk3mdkr5lxrSvXfrQdzGgfXsdSaPBERwiTbCFajhXBRxXRa9oRYHwK+ndsetiyds
gcNGm+XY+lxkxR99SPJmv4z2sYkjjL08Vbzaw/no9MNB8K3ZcsMWFA+y/6fLNckdPmTUdg6KO3yk
7/GinXfI7/oW8Zxwniu67OaE6U5OTibNn+20uTcsAMnQTXmpMFSwYkBxn5jxa0dt1KCdeype3lrE
5wwmze+h1/0KAR90ZMJkTsF+cRvKblhVt1lIaUHzGHVpvGONswpy8DQCrSdvkMXRtxJcgIb12BRJ
uC7r6h47yX1MI9DWz+drBo5vFA2NTJgF+4QHkCd5oMddobbSiUjhmnAEk0/toZt1RGOzfya9Gkwr
gpsKwgTV0q7QRkMDtaHUjsMO2WGN9DCixZQpOWf+FiEivGR1qfz3MgVBZR9+VjlhChSK8s+liFRx
DPOvSrHsKs14N5Ot6MNiA1inWQLOCRXkHGSqtjRqX+PUYW70ii/Ei1hItdOR16dyyxoOdjI9tQ3n
iXp+8ww8kPDHb+E+NSp7XZIWHhCOEYo3j91k8g5rpd85SklPuyUVkWOu0xjRcp1tpDZQjiOBCQa1
XJTaTzlqU2W48B0zlmbbgHzumVt8O274G9jbSmsu1cLKoqZEeEUhcrwNgoMyzRvOUOCmWpM5dxUf
UsfjdiluDUEqAtNA2d4pqn5XdWKUD27q7GuMUQRA+Npg45ywcjZaz4mV7Rri61R4Oxct8KQ06EoO
9YbIgNwB59r3XdN1p7kGq07UZ4YHNNdCUFOrQS00Wr6WhTZaGzpogWiqVaJL01t6KGgQyNKiUa0c
tbnZ2l366GsZqTWTBMcO5/CyWELsATGQ/YnFZ9ZRwuJrpemE27TWMeoY22mttafwDU9uiAgVu5l9
Y+FGpf0g5fmARqF0kBovknNoaYab2pk/EQnepVk/3o1DtCGFqU6qvgMjBGTSXS6m84k65pe08pfQ
wtYuRd264HBlfZVrpeug5a6pQzZ5dFH1JU32buK4I2pPqKG3PhURiWBkpZlTOn5AnXGDeupe8gFe
nMK+GhnC5J4z1YRrNsA5G4RevImNEjtMEH2aMcpaTytqcxWdu7jlsPplqxqFrTEua6GstUoZTLjQ
FEoLb7ufEPttrzW4KT5cSuifpAi2JoRtiC9XmvKthtfJuu/F95+qGr+JSY4/x7Nba+FurdW7i+c/
wtd/BZn1ZtvtwU8IchCZWFZE2vy1mfn9Xgh1Mn2yfhY5PnZAyHmY/EbYywKxPCdylTXqgRTyCjQn
3c4V4jJ8wZZInwCGBfvLX9/pH/qY3iAHgTO8XAQFAESPepgb08HBTHtoS/9qwF0CexRMnuSIjKW/
g8Ff2ZiMc600TrXceNaa4yXoeA3Xtj5zIXQ4LcWpx7V4JpY3b7klNavR6sdz01hcLX//mHbDwteo
vmsyr+BAlzPeknn/3hg3Yxl9x2OSUvw8yn2Vdb/N3FEYlIZ7K45JcYL3JT6QTcjfdEF6nlX+R7Z0
8vgHRSvJoZkMILPjOr0nKo/VwZ5vw6X3jtEQYwAEJN/2bfnLW+18O+QO7T/NeCCvYtI4yLAgCmZ5
UTxD/1jynoccL9LxOaiiFxA3cwOOhyopSONTD1O5dsj8h3E9YasMPwPsZIc4Ia0Q4quZOvaSGB5e
HDuzHp7TEnwHM3a19eui3aNp+JFaXzGYxfMyN955aHJMnyml39StswH2AD68qVSrcJlTHFNBQA4u
D58kkRVVVRRwMYag3xVAtXDLh4BmosWq+o03uMs2JNa8cZ3DaCQnunX4KOt2oXvQxT88ZtmhdWiN
rTlwTC73vPQ384j7BcVD6G2Eq05xaZwj/E0ojI0DVuWjmRgruydVMVEWsmtSEHJH8S3w3M48DKX7
2mdUGdehNh43Jhb5oDXvBdWFRtzu2rJxnhfZI1Kan+gvnLcej2VtKWnY+nT3SsT2ap7sb7fklGCV
Cc4Dllk0LRrgLqBAh5FGQY71RfEyljMhk7J/gvR2D+ic/CcCoY91J9s9tXbBSXFIqEi0PbMS5GRd
W2+Bmxm33KBvMG/ka3qxmecTp4tq3uSr9qsqFAcwlj5b1/F1vLH9YNH6gIeoYYhO51Djv1IvSyHf
wGpQVg0/NW+5bSJKa6yUYZaj7fgM+y8w9ZtmdKYzFxezXpaLayM/Wy4HKA/smeTq+BKkpXXMO5e1
n0dLFkmfeTwo3u6eGJxl5Kcrf7OMcNqlMe9so0v2fpBblzJG/kUsUpmj+HAaptZBFmR3gpSda3KK
0Zttc8HKQoCOtfz80sn8ZlzsaRv3lrePl2Z87UXIEV8OwaZgwbtZJACQpJHZxAr4PrS6Z1eE8V7G
/gZWwnpWI5R8wFv4iNB4NdBEs9STIh8yT7etwEo2ymxjJaI4JDzBnrIoconauQ9FE1Tb1jfb52oY
KIdkm7CxY6JCDp/6OUjbq7QhPyNl0aIkUuNSZMRCbaQgtj13dw687kZN9q/vjQ5GIN4is3jvtzZT
rgQC0J/4LmaiAp4chg+fMypjVA90LiieRQr3VXqteSfaNF8LMTwadtjdtYwbBcftu3p0OG/V5S3p
D/26p2r65YBjWqeytjJo6sPic4dg2JEeeBGmix107DJnL8mM5CHHBGMv9rcCAfxI0+VOKq71ZcbM
nFbESGch0weba1i6xB8WniYP/jz8ot1JTyOAXl+k7nGp654HQtEdBowCfDE3uZHKNy+Z36Z2sDdh
xg0piQqmYd3MFVxVxlmUf3Fad0sTDcYDyd9N1XxXRx5dq3hO7MtCVm1isrHGQ5oem3nYjMJ27zyK
93aSP5ooa3pm4oCTM2fgVeo2/xoTP8rv1AdblfbLAQ3bckhjsqLw4sIhdWQMHC9HnwBdMHR3uWPY
ZxUZ2ZpIR7SdHJ4YJVG8W64o8mD8pcLRHu8HI5tXBr1ZNTVTIyFc4j/xpusN/7aKj2kaEVV3g2hf
lToA3pKeokw43glHGESAqu/QCb7wFY5PDf6CI/vxVT555soY6ZktEk0uEojzqc5ZlRDez4ZLbzCi
Ch4NuNtXNGZHj4r25/MyvHesD0Nj0pbV4hjWCDesRlaXApjI6DgZCpNxCb7ZXS/7gQwgA8sqSc33
KSI/QFJrz8cV0qCh3mUwMIIZ4m/bGK6s1+5EuJQ3xNJ7Vp0hpONycOvlQhtLtmYS1twyMjsA4Bqb
hEkdb6E2Y0a0+wMah3FKswenHLIHFdUEYk3etv7+M1xg0aGKih/ReDRVhmlzIu/wavo1prWgfZrz
UDwvpp/fTl3+HTws0VI9Ud4uH3lfCsyppGKEIuV2/PEVKyoIkk00ObfCA4hwVHxxvWjcj5b6qWTq
7slpNGvhV+G1nZbwunhGSwiKUXmfV2ofLJFcu7kIr0FJeCasouHUui1SoZDche/MtwWXmKz6kaEG
gbC1R3glsvNdZOQWmV8zeu1RrzNMA1f7+z/jW7PwXuPO6+9VGjY31ty8Qj1jcw3sNy8TyybpJw9m
w3bewgJtFMXFEm0bwueS0FsGcT5iSLVr+9BFWbphbRhjMeqCV0wW9bqLIhtFEjWrdVnRwEsl1LWw
LuFAxChRXbFeECu0Iza9QgiLIrmEZmg1L9DPTzUjotXcFnTi+sk/O8ChPJmNczFMy9uhfan4D4Bs
VxU3K6Y3zaeg7mplnWKV8opBlfFgzs66QBoRxuRpzMyhgpSp54D0acWQhCNzM5ykuZwc/d2D/t8N
IcmtkA/Ltq9TOz1ULheY6TG4KZPypYaTpZ3BuDq5L/YLGAhj257cip60MM5uB/pkDMH0zsqWAy2w
nLBbk+VhoWiO8THXG+1Lnd0xRr2amTa60aq2HZrXaWbQEsyguEHOqdUY4oObnpOFtqgM18g6nQjU
OHK4T3PnpvEjkl1Eh6a7qFzuAEGekoLeisiA7oyeC6yh5Tg/pp7/2Rq8yTVmjVv1wVDxZxy5rGCB
BVrVvhLZxSbsXgsje80dmq7IMr1MCON6tsu6ROHND8InUZDFR9Lwr3cZegsx7xxFraSf5YfCri8U
AjyPJQsaFNrXwv5R+AH4szTyg8GVeY6svlmbbk+GpY4+MRvfqAx7QGZb1Toc5TcPtO/IQenDqOIY
swehG29dzcyvmD9YqznIH4UMHxYRHDIAqFWbQr93MQ9MI5BrIGmimgkLoW5e2UzIeY84IPB5aphJ
bJpk/M0Q7LpOQVTMp0Mwb8FUWvt3GI2vtgWKNLiaerO7FQzEe+kzUeeonGXg2nyIeA8tClzzCpMR
EwvmeyvpFC/u/7J3ZrtxY1u2/ZWD+06D/SYvqgqoCEYfoVBrNS+EJMvs+55ffweVzZFCPlJm1X08
SGQiDVtmT6691pxj1uphpHaZmzJK5CD5TZL+b0dhHdTDNWDD//w/z1mT1uVw+eIFWfouf+uNt8d5
rB//8ZJOP3X2mPBT/102T++9hH86CU37m2UaWN80U9VkHHAI3393Egr5m2xq4KUFsVDq5Of7p5NQ
/WaihrewsAm4CpaBHP4PJ6H6TVcUA6WRrsjMLTEZ/td/PPf/13vJzn+zD1Qnv/7MnIcNDJ+iZSn4
0firtBMHktsNfZLkOUjWyrvUASImnnlTyTnhMhOV4geB4Ledat++OTu/78XbrZ5aG062qp+E5yAp
qQRgCuH4QqwV2MhZu/3fbeHEdIjgFayQmQmHzAGW3LuW7uLnW5gMhG/tGa/HgGVBNzGCyrZM0Npb
880AiEeuSGByxq4gnowo1r5cWZhLPt/Mac7Q6WamU/nG48MLrW4bjc0Q1jEr+xtl/j3Dlfb5RiYr
ycdjMSZ7Jk4T2HHvNwJkw7RjdKGQhtdKska7MYB+RdIcfuFB1MSvN2Uzg2FpJDBnvt8Ubr+egVfM
eiEMVzFCTlXWUeSldDRZEqXlfpJ0hi7RKDq0V3KjEY8PBV/gZ8l7lqOCtV5PgwnV4tKnAVfjge3U
OwmCUKMlS32sr2sIPYXY1wj7hisl6FdS/yJwMbQTBw9jR0aDBw2SIDsuTQSdXlLAmLzDMtv4I2gK
ZOMKhm0DyzrsV/vngANdQZskEbfQNN25bmWPXT5eTclnVeLS2zUcv2qW8jQOgDkz3nXYHt19UdcI
Gvy1MbToZPGC5XeI/wj3QEo1+AhbKc2RCASCOFr7vE8udFAzSTIPyFfRqkPp0g9oLZpR2pyJ3ww2
2DpBuZG78x7BVt9Fq6imndSl25Qw0K6wYBdkjq6BmfNJfW2uNLQLQRxuQxMCQfUjSxHeUB8BN4EE
0TFQCQ3BEcF4G2jbls+qskzLQ2Oe18ODF+1G5k4SYaSyJDmqVs2oqPlLUVZPfTnUPMYVysuVLXtU
GkRmB0gU9NrgNDFv1xXkqII6+Aq2+hyS4SR61YqUr9KuM56NvEexGSIYhutvzAc9X/fiQcdRYNz0
4Z2sGyuEgLMogB9Kf2VodolL+FUNpYf2WlFuFMXbY5kBFHxnRhWy4Od8rbVY8FGLBdKzGdak3FLc
htlcoslR0Id3KS2qYgBrnbJSvmsVMeUVnNOQPDPi8rHrL0ARzmH2rYTQblBvMuSfwk9DxCyqxhLN
JLAL6xiiaolelNQDNmL10MozWQuZ5uvzaYd4z+zMrtqPdO4T9aVUbiom1om37emrBGfE0W0rL1ho
0nVJHwwwKhakeY7wS0/3Egv2PMlobS5g/lCZai+a3zulz7hSa3ZgY+iRqMsGShH4U18yVopfrJUp
VSo14NqEyzIddmo/CSNA06nRltWi001z6qq+VEp1V8sNNFh1l1DUl9/VBOmS2V7JXrMLWC+j0zo3
83YpYaWNmurYK9mKu3Mr1ZCbLGmhtsVWt1A6Ve3amqykbTjveTh0wI1DfYum1UmjH1gPVjSIPOXJ
CPuj7Oo8sYeI3Do9WE7DQ5voXqIf6AGDCKKXEenxOkNmVGb4MyP0Cn7QLtwOAUDjbwQ3vNIccoPJ
VW5xZaAaIfTXQBxprXBkJTgr4wS4mLTXOzyy+A4XCTcXY3IG/AhA7G5rlulcOBklpjxGiyIFpoSS
Pwfuq6Pun40dETLBRtGlRSlY4Amb9fNw0Us/hU++eMRMtLcIPDC972JDQwAlA7EMVv+g9k29zyJC
0hVlwaj+gWX3Pmhax0rQA8Ug/QEf73LfdCxzN0YXhEPOtHZnGuoxCXQO0V/pmjyDxj5TxtFpi3gh
Rtw5NHAFSyT05POupQPCA94hzpQxTnYJPHEeM3eZk3k+/S0+OXJafzVdhjQ8M6KnprXxHI3zyK93
ovYu7V7GAqvMQkCS8hJ/DnEfMHiDQ+tqX3yqfvlV1/75aj/55nYWMktZSxjZok9QER/tX79S/y4/
/0L5Sf33r3EW/00pCsziH4/pj3/MHsun5se7YpSf/R1rYSrfqEWhe1qaUAxLnYqW34tRU/2m6ULV
TFbLmiwzYflnMSq+CV1WMHBRLDLU0CkP/ihGzW8AMOgTW5SoVI+UsCfF56fF6OkdZJlChkxgGOyZ
rCvaSU3VhL6VkBY0OOjfVkyV98M23qd7ccz39lE6Rmf+eXKWnGX8U5yh8t97u34T7MQ6WWfbbGvs
IMvO8Tkf4mNxKA7+MTtIZ7x9DvUuOJQ7Au82+dpd8s/a2/TbYJPsMfTu/bNiX+3J7943+/Ss22tz
dzbspS0ywU287lfMSdfpVt8xpTgQNHXMD/mB6I6Dd3TPml148A/Gpthpm2w3rN5cx79QKHNCFNi7
lPsYqwTwhvfVUtxLDZQzZqdjN9LMpS0EHvx/t4mT2k/RCNPSBjaBkm3WGSTLgIz/fBPKaa08Hcbr
QQhqTEV+zQd9U8S6LKmZIia9YwSYoFIEKclWVXSDlA8EkN0BctljElHY2cWyVbvz2oYlECQbo372
7ZSb/c9n46+cU0thIcOyS+UR4I4+qUCzwVWr1IpGx+tMpF7RxhiN3eeb+HC8bMJUSBcyFEAwhsYT
+LZolxrX7EpXHZyEgdtIBtU0NtNVa/n5ZpQPzwtyMF3jgebBZW15CjlBFBg0ia11ThYScCIVR5pr
t0hc17ESvZSDjjO8nrfIONvE2IrOOzND96qs5BsEiPdf7It6ynmZXgNAb3VDtnTbouf6/qDdwjK1
OOLh1UbxIzWrKxDZVwagF32cGttnHgofsqp0yFzGD+IvV4ONXjZD8zjqCQgY+3ssAiJIEWGl2tZw
NWSdiLomIZNXgrUa+E+a6ksUgk9Fh1+a8EXYNeFSY9yI4g1GqI3rEpyLT3ucxm3IoNVFtiw8+7s5
mLAWQwttqN3Ma6V/YHdmmTze9QF/r1JUV4PZbXgUzwrd3dnWRQnDEzNcdmDZTF/HpboQkb6UY4H0
GY0xiPGfLozLGfb8B5y7T7WJRkNAnJ+Fes8VoCMkdxtmnLrp3TPDv/JFeRWktGoKNzp6ISanop31
NjaVhgjoiBMBr25b+DsvSeO5KgH86OujL5X3YyYq0G8RActoPEbMDwYjBZWX+MJlwmnpOI7BTLHS
bTE5VKI5U6YMmMIiB6fRiTdBoRFidIUDy1ZwNAcg18bLkKoMr+vU0+VnpYlWaM1tCQFYbtFiEvRK
ZlpKnzxq5WdqRyeLm3zumvpFoSxAQObzqEA/1PKczUwWTEVL3aKV6arq9KvUb67sJLjJWgxqotR3
emKdJWODNWNsvnhNfnzeVAUpF/edpmp8PE5uPbX3RYaerXd6qbg3hoilYbyMRP7FPf4KIXi7TrZ4
3t5u56RbUnrE0FrVtB0GJnYSPia4wFDFn2dNsKbBuqlw3VeNv278cY/BZY6j36EzTWoxgl/jngw3
pc0vM9c4J8qDZWD0aKO514xg8/nTeNo1eN1RwQsOUJXBt/TkhGSQ5BKEJL0TysFq9JiAjPJND+LJ
E/JvVdm7jtJnvZxpU4YFy4iiwVYtbdqVN+92QkCtnAVoB93WniMM2sWd+tUmlF8dD6n0gpJFNUFh
nBQG2eiFQSUZ3esHRLPKY22XlwGYJLmxr3q53rVKffDoUfc5ktHpgLsu3AQdrq+ouESqtBRe+oI6
cMZb7KZ3SzTrSHur9sEQDbHb7tW09y4SaLOvmMdLl2PyYKLVMnqFVBANqRzxHE6rOxaqUta+YzbX
m3HR1hkreJuhth5fq2lxpOe/k8dxnyj5TmTV0WyjZV1m27FRbogUTtXuttfZIzvcJoJRD6Ob3EDj
TuwCHM9HN863Mq6EsiwXxjBl49mOm1S7jIcUUdlGRlkuNfFSZlnMg4m9SkWM3Tpj2uAav5rSQtQU
ceX0Z7Ukesw1mAfkgszELTYpegjkBETZfU3apDdITi+CZzcYyUkhOaRlwU0sKL3jfE64wmXm0UAJ
NoEZrqYzLmtQgXLlZqyDjex12KALLM6qtGJ+IbNitDsZ+BOZ44qEVKhE6swH6LyMzPOeaSDLhvVI
tphnACI27UNiByvDzS+jLtkGQ3l0FXQoKcgAta6OhechAAgccgVQLBxFsCRXgcFlcT9KmI30Ul80
BUTVFnVIOjAFCYzkgSaCk0jANaTpNpT3wYCH1y4e4uEsl1hCyQYTTSu9H8mPofVgj5wZwpp7CipT
Cda8Ip+nu7dK8uMYATjq9qbGtYzsOW+c8yzLsU90t5UYSC9EOejRdlGV564aDwHi+ak1EITfEyxY
eS9dqZh7UEA2t25Pw8PCPVpYh76pdnGfX8YyEeydf4lgSpLlvZVKB1vxIONPHmWuO5jpJqAhVXrX
fKcfp3ea3FjnXYG17wLGFTyXY9XUOynHzlGH91ZZHa1sIsyiPb1R4H+kRIlwIpc2QvICEkxryHvf
SOayVu9wIJDmG2w0Jb/EBblqwxhDZHZdR51j0gOTWw/PJH9blsbbNPfOoNuvDNAoraptzZY8Shdt
kx40t0XJ0OuxHvyNyit9ppQSVgqDMOYGPjPMBM8V52am3cCT2adcSSl/GGq8oZF+E5KH3YTiRxSl
6CNYo2IxZEjk8+WZCLoj+yC12qL2aSYN2GeyOOOCRtD5JQZhoHcYDEKDKoL5QOsOmfqtgnl9NpKy
GIOPaBEltd7V9I6VK/GgWu2L1ZaLLKhf384RX/wyya4it72Q854s4Bpak8UM3LKvxm5YtVG3nK6+
FMXwX+JtoqByjkT0EuS893H7MaXBfdFuu2JTdO352O59vEoyNyP0eaA8Sbnwu2pXEn5DiukzKRo/
RHWn6/Ej+IpLCVrffHqWhuLKhloU1K47Y1DZR8a5WfH14D7M2VdPLm/LurnNGJLVLSsRnmpjgLg/
jbk7P7vX7BROw7omxCcfiSTw9fOxr3Y5EVzhZdzUgEfz+0zHpq1PAWbKkF96VbpCrVboN3V+SS76
IfU1wpVwiwEiTsjKqG9NCleIBnSPEMS5GB7QpQYzuK/3epQupz8hSnnvkhdAUeQItTl363A1/YTZ
DXtfMc+xNG2hk2wHdsYORroi8XKwip3BOVWxOyELX0tRuhKa+aTgEQhjSlKpRC4WP9ttjSH8Kc+S
Nb7D1y8rrrGtFSDzEO6hTetbyRNz4oScCm9ja65cX/1eSwohUj4d2tg+n3ZRB7jjUQXAnyErEIaA
XhyFGr60WbWLonyO637ZEIY4dPy9rktADA7qhte6hoNlekLR0O0NnocczJ3NzRN7v5fM/+5n/IV+
xrRE/HPR9nGehlw7iON3XYzpJ/5oY6jfbJV1j83oapqQTZDWP9oY2jdwnRrTNKpBEJDamzaG9c2A
LwUwQZH5H37vn20M65ti0N0AU0Br5JXp+TfaGBPm8904xWKaZ7ISsghMReEyjfzelkRyPsq6rxdY
DgFRjAoaciHPRzda2eqlDH3t0ZPg1BVYQnhEC/0Ktctk/SceL1pUmPj1JEOy9IABdd0FWJ0wkIPr
1gCvWcmxDcT8zbn9xYL4dCTDuswy4SBYsqHJJm2G97sryW1RCNXVnZ4JhnXvoU9S3LMMOvTo/d1J
02/bmsiX6DmBbZ8svqXMZjzTWLoT8GSFIV1fvKi9BBdqYchfFMFTNf6uWue4bEuj3wBRjNJ0ukxv
K9Pa7rRKBOg1h2xRhy5t+KvI3tCJoId7m0J7DFi+fX4uPxSq5kRqmwDBFjehcdpcYHWIATf0dGfs
f5DB55LGUac3vX/++WY+XjI2YkIpsc1p7X96h/llYhRhIpEMo+/twsG7ijvjINp9Qsz6F5uaLv/7
0zhti1WVYcqKzLT6/WlEqx4nBUQqRh+swvU9H6kwe7DRQXVqvjeDMy26qXmJR/q12u0TZjWiw+RX
z6vyCbOb5fWzTMfu/1R31z6DjoSM9YIV5lMFwVw2yBZMd8l4jqd8FqjI+IivshSHAKR4dPrHwn0q
vG2c/ISLRaQh+XWuExpUD97FhARtAg+K2U8hdKdGJ1OrBG/1IdEdGJK6pzTZSe0N4wRxU6PkTfxd
1vqYDa7VHJNz6TmD9Ky8dDAxpXQpTHXTNvIqDNO1UT0RMf3FmXwFrJ6eSWztQp+WqFy4k6VS0USd
MCpFd5RQvaoLd10xt6FcnGnCI9LAW2uMMe3+EUbEUW87YhDiaf3+xW6oH+/RqfklM/gHecyVPX0G
8ShFaT/ojpFdy7RFGGOtysxfKqSLyCxPLT97hpOyi1DSNtgi/TK7cysWj4r+U69oqBDH8r1p+R1L
WiqFf5n0w0NnJ+cjgxDiGZay1WwDNKD44z+/F399Bt/sOm/3t490juarruxRd/yMMgb6feaWzOmI
0lh6uBtoox48calEzSalHsOWvyZF4fN9+PhWeX/2psflzVuF9ESr0DN2oSRK1jaxeJaPaHVmukxH
MWg2OePSivTtz7f6qwfe0JjNG7KgrfO6QH6zVfhFo1xWrD9ptiT4/tAxJXiDJezDuApg2iTHzzf4
8RvGYSIIsHSLjoewp9PwZoOD7Ml0ZQsOM/Lm/fCdZT6C0K9kGr88rD+3Ysknt6Lf6YaP8Y5bsfUd
70UPnjP3OHn1wi8O51cbYrLBEWkQvRGHvT8c2n/m0MUcTmjdJAppqj4LLCKiXOWJYPTl5+fuQ1vW
NATfUVmmFFFtxTjZWG0T9ti0me505XMXyuSWf/98A781cE5fJW828UoWfnN5io4AbjRjuhNBFsRk
NddZeii1v3Qbial4OCfsYOXn/tKCFxeSlMhC3CmJtkkRVKiYlioCobuSxrG7aNFSpGa/zjWdaHVy
yyoUbeFw1ZHRM4hgT/sZlyrrs9hpchuxar5plJXexNei5hWfZUSt01GMwus4+tmn8gbiWZjs2rCZ
+75YNl6CESMiYZMxac1KpSLQA5tFDodo1F4y90rPvaWvEvQ14qd5hAM3N1nZGYl10IW8EVW2bMzq
LHEVVufugt7vwsc9lqvRunGrC9XCTE2grF7DBtUfPPJ3Qix3sk3WZRiiAyFXBhGQCnItwr0DzWOZ
V+CTERKy5l1LXbqLAT73cbPNBouhPrtd9GvQatsxabYumwjj6lgj7SmN3imUCztJ1pgdHc8grReG
sQl03Ze/Z/JWz4mj1l4SGqJBls3tzlrLNFENsq8GOIG5z4UqWKTU4tBr7aU0EiQzPLggETJ41ykN
o3DsSTlJN2UZbwI5RMWPVp2ujJ/IyyRfeX6+y2V40J614j6e96w0Lci6VmcRwSDWpVmidjZXAaNu
FGeb0GgvVSlaY72ZwVmRGnVxQChzLCx7LWmFY5ZAphUGFIjCI1E4EQaDpmEt2Jc36UibRIU6cqkE
11F7FP5xyGRS4y5UoKc9SnZk05CWujObWIyKMkQ4kXiWS4Qi6YhdXVmnque0w2Ea5095UrJ/04p7
11y31VmmX9VGA/sDp4P9Y8I6RBLjN9KqIBa2YP9E/5CTRAf0cCGjOrGUq4JSJw8NB40n/TvdnBvS
MaZ9V5BeEZxP2wV2Oq+KbmMkBOoRkmVb1YWmkPo1CQYw5hhdA1ezfBlcb62azT4Q61TmKWjUlS9F
P+vMvASEdW60DwGIoMKWrxss/PVcSoM1Gr9ZWSMkYb1sQYQk586AS2pvCgPmfqKQgzEs09RcV9Dv
LAJRXbJqTEQ1mhYsi07eaQoxpRmjAU6A7Rtb/GT3uvnEpdoTDHOOnGkSfC4VH3YGwdsaphT0QVUc
4zYf9vCCLmmBrYa+fwp7bwtO8swivTHMrK3pm2tDL+/iiAmLgscEPHivYyxMyi2wpm1l2fMyq9dY
tkho9up1aslLZh1o2qtj5aM7GK5Nyz03sIiPdyP9u6wY5oZ7C66X4KqaU2xtM3gnI8ZxWVRLq+hX
BpoTDaRksM2aHyFxVp+/45Tp3f/hFcfHh+WdoQpbP3mLyjQH6J41fPKK9DKlvVHmskNML3Bgzq3U
oKbNF/WQXxfW5eeb/lWBxJzyjy2fFkgtJiKlADXmDIikMoiZnnFJjipcVe+Lz/qvvrJvt3RSzwgo
a7Au2RL+Lmh8vkPa8bw0/f/JB+nNAZ3ULMDpdKPwEdl4xaPbM9364nv0qxPG5TB1gQeaovJkwSt5
eJ0IeeAzzqhehtq+aNwtkNUvLsuvPuLYNOgV82FlrXpSLfRNjiGbOFxHxqZvSvmMNcEy5jlR9Pqh
MQjWEai2zNe4eAeDlFP1gvRjCOM5bzLDB4GvoKM21yJtnIHhYy09t0WytsZy2dkE7oCogewjRzXK
JFiwoQxDEKoxKVIxYaABCsLGAOmJlR+rLATfWVqO5O3g1cWvJKW4gPWz3h2YQ157ASB4lvVBv2tB
u4quXva6sSypVZVyL+W3FaspDz9zqOLbWDYWK5+qZ0ja7G1zitMG+wZ4Oie/1QdY2srLIo9+E8n+
/25A/avcF0ZEz1k+YBr36/9yrv77+h8/s/Ifh6vl9X9Mu/DP33v/SxQhv+/h1Pd594vFq6b6omE2
fflSERT4Rxdm+pN/9Td/V2Z/pefmHv3XDahJRfP4I6veKcD5id8bUIZNl2lS/RKiISOlkXk3/d6A
4rdYUdF5YO2POlg1eVbSrKx9iPzaNyrQSV1DQoxJ+4Of+kNHo32bfk3OIj+HKtb8W6Ju/taTdyfr
BJt/gdUgn6UCnZ6kN+WhKZm5P8oGk9/MdmLvsc2sdQOmsCm1vUxjPZ4GvhmuZDpNcJJ55SQOON+V
aoRPmaK01BXKc5qTMEl09Jr2uAPKRMOBtGxGvslRRg3F9KPn5h5xKWI+OubGdy8xX+jwOACgqVUw
TPq1/xIZ8p0JdhUYIM7LqdCRH/XIu7HgfUl1v3JB3I6xBMwAukmFqq3QDpKXOrwXodgnDh6sVQPd
bdD7+dA0xFHVDhDfTcKQKDJubbxo4Imm5ERiRAiTgFfU+bFTozFskfWJ2IElez6CvNGNbNlF8S4x
1QWIpcUYIS3A2ihg9taxWEKUW5Q9lJDcKzaKfNn2l1k3M2eDaPZDTFe4IiONylJRo3up2nWhtDOw
BQp9IppHKyNnZy1zqStimcPMwUKGI5epTKE4EmQkTyNtgbkOGOorfs27QixrYgxjNICE9o3oErJe
3EZlu1Jsuh4ZkeOGfKwIYivXrhofc015GazmTk/kiwj1AjDzZedHF0X7kHUtgw+xFnZ4DKJoYfLb
IfDkWZFUdO0bKKV4YANY4NS5ujbPU2VGuqGYdcWsFj/DKtiYYCYIWt1nuXJZZd6W0OOGdktliyWZ
1uceXEO11OHD4WAWMovu7Go6Ukt/loDwJRFZ1Rh+XclfKIxbdcgcBKgtRJmcIUNw3HogWCefoMqk
URdRPMc+fR/CzakLPO0cc5Oat5XbL+0y2TTSeKnp1cIqN6ZJLEzbw/ampJf7xzSv9ykLl1LZqC0U
f1B0u4JKC1hiuE1T4ANDtCtafJZWsoqHEDbRgJ7IQrRBv0Uk+HWqhcK9w/j+CNDku9TFzlRby8Nc
aREZh/2yB7Nuyt+N4rxA5ppYxhVWyS2k74VhXhncaLl0prs3ldfwci4hkCZnem2skBNPPqVDPLoP
RY8M27rUSTJBy4uUNgbt1K37hI6EF7OOsZ1GYTxsmYQdV850e07bgOREtqfNILNeZATaD5mCqkJi
dUGUarmZtq36TznYceJkI5fbvVC3uCKdsKkd0KbbiR1ZEsCSpdG8S3v0Ytc5Zv6Qg3a9eIZc9DhK
BKOFWLiGC8PPDtp0N8GbDpTW0cNkrQtz6Xoughqu01htGZQdaNbvBATaWVAHF6U6YZoC9wGgBGIU
ezXUP+U4u8psee8h5Cfbe4nEZFv6+bLmc6kpTgPMsSTFw4dfmGLD5dliyUTzfuGSKBMxuVZGhHnS
HQbpA6N0Byla6W0H4V/oaY8Qt12TkrNTRA+52t1FLEyS2p9HNoimPJ4nSrseY2ttNmD/5Pyh9X7A
UrsIRLyus2aRR2TBQCzUbZINAgkQzjjDYbwbcqn/rWj99xf1L4x0JrXMv/6iXvsvaFP9x+Tx3Ud1
+qHfP6oCzxOjFwXaD5YanE3anx9VS/6mWzoKN1szZc3g9/78qKriG4oQMr7oUZng2P78pKryN6TI
Mn+e7r/BGkL7O9JU5bT2lHH6ME4QMrip16/q+y+qnhMHrAcg4VStJWIXPZ2ftg0AdqU6i5JqhG8M
kGbqCPgN8VWF1ySOaWXSRh8xcXQ0DEFlKzOvZiTEcge2X9JIX6wmPshkpp1ENiuw1kwTrtPpQ02Y
TDkYXbYqDYR/sSULojsL7Ck4g89QOezqgn5PJxP2adV8+VLV7GnxxAuwq0R9eTnK1zq7TIAHQ+BV
1M2bK/6LQdOH9i37ZzAUE1wnjUnc5Gp7W5ZkYTKwRQU8HKiaOaeISKswIRPR1u6lSE0XpR9X886k
M0R8WzsrQywRtaqPZ0FTFhsSgb9QFv3iqppTVh99QQA9qJvf7xBZus0QFGG68qH70dkanpJYPndl
ZnOWWmx9F1bD5+fgdKnEKTBh9dNWpTPIiGjqHb6pzAYvSKQ+c5PViOJ6JYxNHLvkbPoL1cq0L873
L7dFRUkH0lBIiTo9OrfIizI1E+qneALhVmeujWbZBMIBqPerPKrp0X23YOfRYBE4NTwxFJri9GR2
ajEqtZqSIkr03gxqk3RIkZ3JecJQpW3ldU6T1w4b5HkyIUqpInk7NdegNYHkIVw9oP7zanROotmN
4xjDSgRBRVdoEgSo9owFJrHJXopTXhq+MKYp00r7bbfhdefRr6JhZ5KKs/L9delRQDSGSavSM6zz
qpao/WKgIsDkZ6PKx6M288Mg+fS+ghsD1ZeDQyxZfH5vTNfj3T5oMqJnBc2eYjAcPVXtcVIzS0qJ
YR39IXcg8c36ITn3o3qdiXbTt2CIa6NS/+4dOW0V6Z6igCJmLnvyUOo6YK9aypKVneJtQnmkEedF
uRMDe1JiuKOfH+SHm5IVEwxZhedAtVhBnTwAaa17oWJ5UN96ilQ5u8HPJGaVuypAv3++qQ8BaSgf
BUNSJpeTq4APxPuLqhmWnUaU7avGHNxFkPdTMtluDItzSQJAoHisspX6xajNs6SuHsD5o4Fz66+M
MR902tN+8Pzh59U00nFOLyxxsHVl6XEE+lFjYhYuUBsuzOSxC4in8fzvg4nhFjR+NAT3rAV+aEV3
Lo36UXWDu89Pycezz8cV/jX3GDLtD/P3tFHLqvM4+zB0AyK1QZAVkpac9+QdbNXYe/l8c6xoT+5o
FsCINpnsaFzsU0MHMGS9EYKebmHsfBddVLLotF2gQzIN4C6H9nUWFV+89T4+RWzT5q0uCEfl839y
0fWuLG1lRJEUBmS5BTAjqS0F2Oqo8e5Jm3nSEu3p7x+moBUwHSS3tX5yTzcDSMlyYvF0Iv3e45y0
fxZRcqxFfKnIDTnj+Py8UfriWn74eE3Jrzy8aG4FNobTTwlDF3RlNJFX5HkBv6MLRq6h1xOkR7Cp
Xdz87WNEUMxFpJQyTe2DciMHVAL0PMDxmS9KKebm9SLi6rVN2goSmQLEcVj64pFa//Mtv16x9+/F
KbYUf8R0rLylTvp+yhj64WAIiD7YoSH+jIzFd7pamnvUoHWXotHPBmnXK0/w6mKSRBUYJOWDFkRQ
ZEypOKuinV0RFkfum3o3kPzat+eYHi2ySvS+qM7EMLiEyeQ0QFIT6EMFbbXz1GMYm3vJcF2knom1
lHJtZReD+VAP5lmTuWslSqz9aGE2/fyAPzw1U+4fgY7IO+hzch+/f20Z7Qiun5D7lWehU0DxJ826
Lj7KdSit+jzdl3aP/TMuzvk7vtj0h3vq/aZPK8hcraTEl8jWRKSnajhnQ2le0JGdw0V3vyhXP7yL
2BbqHN6MyBBs7dQwElRdleOZKEhbsbZwY+blMPDQtluSNT8/oZPq6/17iE2Zhq7Rm0Z5oZxuSgqG
AXNnV3B9Ca63xjs9i9ypCJonerJMXEFmeX4lMYBEF45zRSIMIUBzHQ4SOURj+pSkqpNVd3yeGY0w
f9ClCORG7FuOMdQ/iilegxfrWqEprWP89JUOG6bRPiqJR9yOn02aAJ/vqTFefH5oH2v+6dCmeosR
CV+Y0957SPpkUtdZsfKGEF4YcQKzvLdXpNZe9nVxFWZmCIQbOn6bu0e04jE0p61LDtlyCJVHzQXG
r5N5v/BiHqvP92167b17btk1S+cdpQodc+G0antX61b+KMWRlK9Q+tC/DhOQTYb6d+sJNjItC02L
rqtKdOT7jTQWOvnR1YhocnOoybifzZQhYEwYo95/5QD5uIJBCcFbyNDwXfGf08ZqWxpDJQc5W7Pw
55r4CGxwA6bJXLp1CadMLeER35vGQGD7p6QDoYRNgepWBQDzVdH6i/cEOkgGIYgZkRuefnYMLe8G
Jt/FqhIGZuFpymrWA/5HZTyCZH5IVewCZNxsFLu5+vzSvp7Wk2uL/JIVNstr3lKns5jEyBXSGtV8
JU9fnrY0V5VJDrkbi9KpfWtJ2Mmhtgzos650rzNrRZ0OwjzQ7z2NbJuxKHzHcAP6f6HCTLVtvmf4
1qpIBUmYavk28mJ93Q32RiMEioSVLx6b1wv1bv8pSWgcsCDlGDCvTFXEm3WYGJuK5eTE8B0AqQNA
veg67VrO5ISEEEp8T4K0GsWMY0mjLXILvwPCND0fI+AMwZTYmd/SMlsUCda+qiExNoaBQHgAC9e1
bLczhWbdDHPlxpTiI2cin5Pe1sbZtTDqs5TPiaGka7DEBz3lDw8m/T3iR4zSqDeRosxblRGQ3SNM
AK5IAir/O7OnVLRWv+B2w1mUdzOjkW6thj3y3Z8accYdTQdSRNeNJN+MI0PkpkiGBc3mQ97I2lJq
QOMlhvvFE/jx7cqHmd7INNuY8mpPdW1JaXRVbejZSs+VVaaC0Cq1lkk9b1OeiT0ZHbFjR2QWGq3F
WQWpm4iBd3FHBFkUjndh3QQLO7RvoPufQTEkEqE1j6KRwknqF4NQ9mZZZzFkd7dV871FG1hOVrO+
6e+CXBZAyKPrpDOUWRCX8vKLO/10Dk3xynKFNa1K3Wx/WESQnZLmsRDpqrcZOAs8BV0EXrWBJBky
DKjhNtYZaaduaWyTWEHkHpBRhgFRMRjHg0K71DuScAAhoryRoWRmgSpmQsXu2mnlF9/UD9/vaWd5
CdLVsHXFPC1+NbeViSIx0hWJF/pcS/SzbIRYm8QbvdD2ru82X7zjPy6cpy2K1+rXoEWnnhRngHFC
9H91uhrcu7jLYW9n4XzEqgjoy4ICKDl0duS5S/BEaCEQsd38f3DMyHsp+oHl4BI7Wbobvur6pcIe
SBlAyrzkgniddB7K/nMqYoN3MiFan98UH78DHLVtavxHs21EuCdH3csVFmD8kSu/4GZoov9H2Zkt
t41kXfeJEIHEjFuSIEhKokbLsm4QcsnGPCUS49N/C/X/F2XKIUVfVHSUu90gCSDz5Dl7r810Y9ay
K8PhGRYvS50cG8WgbB0ZSeGeeHRy4hKq57qJDl98FONyl+VUydmS9Z/eGiHgF9UiRn+rT/q5CuOK
8ZpGdEpiWKQzolKJfs+ednRq9VZhEFaJOFjFraWiuy8+woeNaP0I7IsMNanPDXN9Kv+zmNZp0bNf
jlVI6OrGgiZI+JW5IVMj2hi9vCpS9dh709WIBxzexRDv/NfInl/ymVvVuguBeDEJm77/208ol8wK
hHwBe/bzT/mXV2Nt7FicXwSym8tbNvgiUktONoURDSsZBBxdQocnsc3zeou02vki1fpDfbtOgP9z
wYvnEjD+tIBnx+bS3KO+OJCCeihhIVrzEn7+1f5+JWbONrR0nVb5n79/YWXtZCdcqSdctQAIODeP
0AR/F1+cAT82VNavRHuK8x8MMtonf14Ig7d0SeRel5fxfZD+lQOzPHgAKASVNNVBTWt3yPHFTnre
29ISNVA7X32Gv6zH9E1XLTonwfVG/vkZYjddKktoZZhH6NCsJAl1sPNabJxnnrhNb1z58L3DqAs0
Ob9//kObf7s45wjqLahsJl2sPy8+AA/Iq4aGsRq+RzEMJgLYmi3D+Du/rN9LicbEm9574Zxy/GrA
+fSXJr31DFTTjon+bTU78Kso/7vuM9Tul5XEO96PubZbYo10QPcbwq5mK8Xy4oD3NxIfDCwKR6dK
vjOq7P9HUgGbG534VZHuQVz70I5WdSJoEvv8mOiW0ZAlHCGkfPQbbf7i9fvrswMIj81ppRbol+/f
4jU8pxEBd4NgySzzm6nAfuGMhPmUA1RUo4u2o+V/6ztfQhBaXjzU8HOBC//ze/ixG8d3ZgRBE4NF
gFPTxdpNTZi5UilavTlM6gR2xxiQq4eswYWfr3tetOvarl5DJQKCZXTm4L8yAgCupW0SXkLYwhcb
2Pp6XtSiNI4onYCr8Exdnk6T3rabWqRkexslWQRz95YTSPnF1/5YsXusfcJl8XNo4nyAvEkdN57m
JGXYajD6ld6xJmM8snPI8ATqSc+d4QeoK6ZDm7KFuz9HHjL+5d0mIAys2fIyCwOpUw3NfjRi1Jxa
WTB/jw4D52ffUP3J9SV1L93+tvyiCvvLDmOJdQLHGsdJT79Y4TJbWJIg4SKsNVhQjYsKoclz0K/z
8wyoFxy3Zgw3Gbz7L4rbDzJE3hDa8YLnhSOs9QFroY3zXCgN6LxWc+6v4W82LoEoNWmQbRrd6cp9
KbFoLg9LlX/lzBIfepnrxXlakVgz1vugj49sN0ljRmQhB+fzVGl7TRi3dQQigs4DRoj3aXhBercZ
ew8/efLIYMTYTf6Sbyc/MQ+OSS7Qgr/EH+7NBY/uF2/SX1bDPz7exQ4XJSaKVOizobIfHLnc/PvY
agWwvHa8bww/mNE5GwSEf3Xk+Fv9RanJLrRa+tbB8J/rsIztnmORW7DfqUfTj+4iS7kbUdvJiSRg
pjNbLfWsvT2UgLYKsSedYS+X8ahl8qvy84PYSveECbOIBgwNfv0DAYFYGaHnY1OEHYmRpE2TMjwg
t5iGt2FeM96WXT9OROlB4id/R0Biscma0qJAq+u7qr+tpjevdf8RfYkR+yGR4xM8jndWH86bYxbE
Ea8n5ybRoyTHLUR4qxtvPQcAvjF0b5oFtxksN/KG5F6nKbupy+TbOPz+/F4bH8snviVtJp5GcKXi
Uo67zD1YbxcTI6Eg+aYAo7LREl69QkKZNu4i6aJYgcoy5MUPfbFfuQvmphPeySyp8irD/eYamrZp
zSUsKP7Au7WbSY9ZUCUvM8PDKsj5y9ZZdUYDtjNoNUT9gPq/6Jr/ZfnnVVpdmSbqvbVD9eej43D1
oq8d3JgZ8up6RjS2+HyEODeeJkyPTdOcomG47UUV1HC/CYHYLNP0lHkWO7jhZ1+t/s7H14jJM3Iv
yioWZ/Bcf34iz44KfxxQ91vqen3qj3UqkYdJYNlw7RvhXkWtTSg679EJyU2VSDoj0twUo20H1QA1
0K7J2IlxM0R1T9pa9l14SYmr2xrDlMPZXk9Uu0sgjMOE8x6EnAmKd+ziEKV68lTGNxnxJ4qB/9Wc
nUxp2QQDEaTVpPqdlqJJ9vtjGXlweaLxXLruj0L59g4z91OSEUrbe/rrShvZm4l7n8k+hpQwdVtr
cCMGXv4/RK9Bz0w1i6aJHt2SbaFtx8mYg0Z17QYWtHccrMCyjLVzphHepSVdMAOi4aCQc/jksF/q
Zz7NLrJeFvOcGD5Z8bP/s47H36KO38m0SjAj2mjUl8nfL7b3xqLE9LR8EMoVoU8O6L7GNLnDyNFu
seDBLW87FWTAdZCnrYlcWNeoNbIV3kfia6LUczeUd8UYN/s26Qc4IkDfGSD+ZD0mHlvJ6Dh65OTE
MrXvXV/Z9wugTi3fszGE7Rj5bw657N1Nr/eAQZLqlE4W4KExOi6INM6TOY2B0vFXjDeTN/wg7AYj
xqiGvVuqKIxwsIssuYPSk9NHnuKwYvQO6FsR/Tr8iiLt+1CYTliZ7MOLQ0BxEUOiIfzJSWYUidoD
yUx5YBkLuB1vfHBxzW1IfTnqhpRnAr73NEjNmxFTX9OSUdti3eB9RZzmGFe4/SdMDLngKVsAhYiZ
kZ3r/i71Xuxdl1zN2UOqriJ5zJLFJJ1vRF4t2ydH09stPCEiIIcf41xGBG/CKMxthq/lcJMmJbmc
6bKdBOFYlmjOmPHDxa9RcNkt8k2SvwLnMEd0jE2rekzjlIlaN8cB7qQfCLsowNrXLqvzsLbc7Jjp
N0lzKuu3zpUo0jILm4cnr10bTAgPRAcwtWUJyTSBgn+wvZ0fA2fXEO0esj27/XAA+0TOOjnmlfTK
u5rornQw2qDU3Vtw6GHZjxobvcVzNzwvBZ1JPYVbkN5YuYMAnU5woPVaONoIOXh6z0SLaAFpWqGW
qkNjWO/KR863LI8kxBzyVv1yakwrcDy/x4n4KRIBvz2NZ6hWdE0MlKZp5ctndxDiNFZQP3nRS9Ji
E/vAb7kbjDUuorfCPHfLJ6ZHE4YElkozn15m04XdwHh1m1klfR8fP5aqDBB3CgaQY5GpRIIfPenS
PamFJCJZeMH0jL5v3GNjDnvUSDyLzitJkDns2OmaLF2iEEZiZMxhWEO0XQKHstd5yON9w8HnOmbk
wE0bYsg3riOSY59CihrdIgrypqRyrIrXQi07fYXiVn4L4iPJ/J1DJs8xa6Fp1U7snlIfQXC/3Gmk
LC52BDSl9bwQNqa7jTLCAEzVvFUiGfcR/ceAXGJjqyuCH2v7qiNhb1OlMKxSHKMEWUevUdIzGCSM
7XbMkyvm38DCiG9uncBkcBdG0SRPC2EBxNBvsI3X4MWGME16FgAp5GHyLRhXOkLYTlTqPNJXIkQR
Q5TnGrdTXdCuJXqrK74lBS66okjW2FrbOg80I8lAmMnF9UhorfMhqGdWV1macVBW3QBCvqiPreXz
jOTjYwLvNNBQCm1i4hwbFald3hHoBThoOY+9IPK09/2gLw2S23PIr8QEjmmehnnsQfZdgM+j7UKW
3Qf0HzAXpMQukmKxQX7p3gzyl0ZeHrzT2m9IOiS2ZBctKWnZs3wRtNM3cRffEE3rY3fm703tEDTt
P1GzL3orQkW6QAHvg9yJad91YENVQ79y8SlBYt9IguynF7X5zhzcMejyNtoXsnywGuxt7CCk1eNG
BCTz7FNuwhb6LaGrMvye7DBJ/Xrb2Mr8MTaoWKio+nPqEJAIrwFzDeEVV8SpOEEvzPZ7HovbwpvK
97rW72GCbNKGfJKMtPKqZVEzB7VvdTGGOVKzbZWRzGfwckoVZYC4iQiuacFnVj2+FjizXPjEWq4t
/HYa9nGwQoMj6k09IADNXJdOPjE8fZ9d+WbVvXrFggK6209Mlh80SVVvtenTRKbgDSNquffp+e1q
yWLVSWsI7aLNtyjGtJ0VWfG+qNrAyZboOBVa9rz03qbjSHmj97CrPXcgQzKt18gBSL6zZWRBObFO
CTN66kggsQkCDwtvBsOsDah+i2VfGrO7+7yW+3De9HFUrapIjANYGDAb/NGu64y+66wuQeiMB5g8
TLJ0Frd7//wiH+Vg9EVX0gZ2W+CPmFX/vApmYTB5djHtnWa8tmT0jyNoQloGceVTK7pHowUHVz0K
gh/CKCd5wlFxKArT3OcWIahRM8b7mblqEju0TqPkRizbRlXTE412se0R6ePYid4+/9Qfqtz1QzOW
Enis6XPpxp8f2pqidlRSG/dSrAxgDR8n4g6KpfbdqOFo1xopi59f8sPRlktCTUStwimCSenFISoZ
co4q2TTutcXBWp++kv7BsKh3HlNAXxXxdQwPq7r8CuxgfGCxg2zj6MQza4NuRY910QhxWCl1c2R3
nEigyDp7UzaavjNLr97Ldc8n1T0gczraDERX40BN3tq+W46t478ULNF4ACZmu3Yy3mRJnO5ns2O5
cbTqqlmK526ZzI3HEOrbXBCblUtKCcgQOYuOlR67zJcByJ0rKu3ozltyg1RZ8lyF/sLDsY1FR6Bp
yvhQmSReRSWafrYguttiCnDQTruEambXeAYEw2iqfxQLmCIaAlol5ttmNIyH+RvENnINYrpIFK9E
iEdrZKbM5r3tAABT1mJvtDaxyRN1DUhcwAy8Xpd3lfIZUnWTHcB04owSecZTVP40ITQeijj29rla
SI60xvpKq/wThx7jver17+1sHgo3Q7kVN+7BQT+7kY75oNYMRV0a7rVl+kHK4WMvQEf6CXJXVWfx
uWEEdsQHf6jyJA01ux1PjcVCElXLOWbyepzaJaIgem+EtWz8bI2d68d6q2diORDAbXIyvEtn1qrK
NWwcKoiOa8V3q6dt1dXRxnfyb9aA04dEHnODI/g+94fmqOvlwc8lbjX8vnbj3fmjc2gIFsVuix1h
TNR9m88PfVuJs26TTmrQ9oz9BVdGo58LcmE2foTmwaKnBF+KQtBp6x92At+DUMofhldWO7/R7X3R
Oc/QI7dd0k+B9K6IMYbfvgRMM7FTl51xchPKhRuraIaHWETHuBvzIOtYllybcE4jGXAgz9axYbAF
Up9/oLRtc0wVe2a8lLmLU+yNikSe1u2nQzXq+7RNl0MkPIQ8s3s0tAaFqTTDVJZkI9tafXAJ6TQ5
EJ0JXA1EgifCcfv6yIK1LTKdLL8GJ2bHINr2ZqatBnFmq6XpWzkkR2sc8pM34o5y3DzU4hsXECth
zk6GO+O6y6lGktmPjmYx/s7syLjysj6985zSh3hvgqUvLXO/fNOyJNrk3TJsjIWiOpbJc6LIBdOM
myF3EGWzuQda2mrfjUfy8MarKOtCHXdP3GkLSbDRsCPmqoVu0jPzB9KRFa0WuiPaA2ucjz2P9jg6
0dF5FAUB2u6UDiEV/Taua+uabYf0Oxp7Bs7NjS+mfyZyDk9zLNIbEzcjlpppK1yPXXTALNSSkBZC
eZSBkVo83RERWnj4lZ5EPxIpj8boc2L2Cdi1C45Snpsne44QZGKRNLjPx5aD0ZJQr5Udc8A2fuAd
5kBZD8Alihz+Hfl/qZlccZy783unJk2IzLW2gjiAAU3hdvH7KgoHNdGkTMEDyyxjo1hQnOVkqN6X
RAcHCtnfjiMzthiGhXwm6zpJVHoj2o2V2cmRMAQcJ0KRgMB0NJTmF62FD0I1ZMOwJVbpLjglxNAX
u4cslmHyR7fdZ31/YBxXBuzlBLBW2SNsa8yjEhGZl/wTzeW1u6QZkDhzuqFXHeoaAXKd9jjrNn4C
4eCXKcZ6D0iJui3/6Yx4+rvG5qAwxRBPgByQYDcsENiaZm8yaWQbUc+EPG0MBjSHFL18oDTlBDJ9
ib3+bGWuHqSTfGtj9fr5/nXZo1y/NJJAxBSMm2mFXXzp1MzLGf1JuyePsGezSEpS0zpa7+gnaBOk
owZPciEc4PPLig+yAy6McNnmP+hLrbaRP/fqvARUQSxhy0lseBklmUwaXQ+Wm/lFeDBaCaMP/cmp
woFDdNsZbVisMxe8cigBF+/Bj6LHmJ1rA6ASvn6HXQpg7QOyxmhrOKo9mDFhdjAj0nBsdW+vmm5v
Oq/k12VY3lOABfp8bfUmWbcZNjC0tFZQVQaRTHbsEwtXuFj+5UrrE+0211yojw4jsVS5yXVjfgMp
jDewbn71RfQrN1FNpJb+PBbDyR2cN88shnPt+NO1PVocT1g/+tYLiUwXu9gliFjTwB91k//QlI4J
+ql86CN9OqDzDjtBkkUs4O7yzuSntFlCXbYgB0d4dl0UpUhF0bF4zRhoU8IRIPJ/ZmvCdL9mGvvO
ojY60AMfANm2Mo04gMt0Z8jo++DUD7ONAqJpDdwZeR1IbsCDNdQGeEiDfCqTIoLn8jrydCASyami
H5nSfTj2ttbvawAYO0ueak48LqpvfyFLmNxnGjEWHRJrPy1mHc4mS69tNe0WwcUYJgBdcIL23zlw
OdvI5yQqrfHWLOf+6MujrmELxXazeL/nkg5rnvp8rXq+MYfmntiyfiuLXt4QM2/vq5UwaTc3awl+
zM1OwjkkZlRgBq0VNefYPS7k/h6/elJ5EP873+EJxS1Md5QZgg4T7qLOatcERM6Q7b7I6nmT93Km
o2t5ZAdrx9TKIV01GagIEAp2a3DP1JbYk+VEvNqzP+uHzz/Nv3r+D5+G+p+ZH6U5g78/X5uktSVG
gKHdj7bXEuSqk4Vh/PIj8e5m6UmraqggLRMisxEJa6QTH7TSu40HGr7N2L0Rdp1u440ptRcMiP8Q
dvyomrGnZ2Y/WOxacSETtIjRXVU23wkU9Ejp0B59Dkl8/faXlywvKjHIc3frq1wRXu6aLGautRoX
8xc9rd/yhBhu/bvTJtZ2zujM6l36YrtDdJs1nClbDYhNzxhdHUtDvaOLfk+67Mlbkg5VVHzKBW/t
57/Z5Xz93xv4n5/sYtpQDpFSjcMSNxFju5nMLQgbPY/v2jr58fmVPso5PQN7mQPmwNdRUlxqJn1P
ZmYbT0VoT1DOrL4aKSxMor+JFObK43Kdp87ZYFfkF1QOEqKCzgqpI7UkNM53tZ3tjxTTspFbiCjO
V6vuh7Ojh8ZSYFBHB874/XIADpKGp6Zh8J0iXtqUxckYGJrmbveg0cpcxATzoGd47I/ji2YTr24s
ASPGX31HYg9Mky+b5xfv1qod5ogPax9PA4Toi9551ToIwHs7CyvNeSPlWbuxedl2VaQNh7htjg39
jf1SV07g1OJusLrviVse3DZXZ5mRC5/6ZNFkdQaOdnomE3c6GF6mbwvgxobe6dvYU/leV1TZlg2P
WbGAe7kb31h9VO08JP9uxZNrlXaYTdZPuwT67c9IF4U/7tRYPsIpPo1GTdd5RIzpVx4ptl1gjHdr
eVXU5ALWcj6pxH/PjFY+L3n71XzqLwMP/I/0AxGG6Yit9YvjvpEOYCREnYVw0hHEj663zdl2pAkR
uDIBsi94ZLZZx5wgEUfOPEcTr/DOrDDfpQ4tkoSB1hdvlH1ZNTAnww9C44woEox3l/eNoeXodrPg
wOORh1REKigJODilumLQAZEs1CLG734anbzY8oJxoFammKu3aTRjsU7wWRPmGAKE+j2l2ln2ThMq
eJocNG26Zp39Ssy3fkjGfm8XytkKKzGJri79J0cpfNvTcPT6uTsPDq0uS/bPLnggh+xKbaaN6ca2
fycFp1JkvL+ybMUk+BPB5tPy3DuDcS2HpqO122WPbtf8Vva5X4rpdbZhVdVte8fZxN/0rkcZZ/Rr
i490cV0rQAQh6EfkGiJIzR4Mxb+0SRMKg53284Xkw3uKHJPODhqddVz3wYzX8t+Mpj2C3xp8pgI+
JgWiCJ0vbuPfrsIphN4B0j8adhe1H8WoZg92SU6DiF9kmTEtcOL/2Q7BV2G7Qh5hsPJ8kEcwAGB+
kuH/R8OKXtRn3A2NDv+guI1zlW5Hn5DTKTsX2vj8+Y/4sRuEppVMHGEStghn9mJx8SbsAlGhwXSo
22uyLSay6i1rX3uxHypdD5oFlfDnl7zcangpYOggTsEhu2oML35R5kLJDB7MAUhTXI0WaWRjxzl4
tEDQA4X//GJ/GaPjRaX1szpN0Obgkf6jE5jbeYOjM0rCsc/Q6nm9fyiM/iEanYX0Y0jh5M38bhLv
Ti0WvOTEsTZynrRQ+vpD1GDa+/zz/GWUjrAe+5bpABNCVHzx7anIGl32QOszJ60faFPUa/hHiZC1
gIDbxRDgClMnYc06WHOjzqChmBPK7h4MgH4YBxc2Q9rMzMKhoDdysJ5cK82DMrtu20jfWB0ww0XT
oPFCATtUfuY9MidjTOD3V9xfIvTgWD5Fbpfel7W+nexZXhvrUIne0k9/lO21TChTTfB7X2ysH9ul
Hl99ldGikEJM/eFZc6KMCtJOwtKof7a2NobVAm0M5hlnukbb5p0yGMUKBnpld+VYSfM8xDQLes2+
UYt7TVuctrenpRQIGjA+nTmwQVXtxeIh0ZPqbojEfSG97Onze/YXXdfqr7fx5zNW5yW9qCfpItpl
J3rciy3TqMpO7nGkbOU6PucQAwpi6LdRM71k0j11PjqV0vvGvPHb5x9j3cT+W9Wyn9DP5hFGEQjt
99LqqXLb0NyxzMMIcYToaOF1fn70Fu+L6/zbtr68EEY4tB6IPSzAyX++MtYSD0bUUXBwyXNscybD
zfzi1eIb+RQvi13QYBIaUm86/41XQ8ajGR9wet7k4zTucgIhHObYrrl6jWwbRUQ77SvhBro7PGkr
hEXY6D56vBR4J8nH0eON8LU7qyaOmanBphcI0GxRP7T/jj/wGJn8wmi7sl1TDIdWJOna37j7339f
2oerjwczD2vin1+7JDpz4Q5mKJEIihCT/w0ZymlehSefX+gvgnL8Qrz/rACre/PSj8wiQwMW9mAY
N7N6rCfMm3WAWvLWjo8uJ9QNZ8S9uWB2Sds1DDOu5Rdr8HoLL2+xB+1Yp7/F0e1SqagR3JAKAwep
X8s3e2np1eQ/yW2+a5ZoC+yMEjDzkYLhvPjiu3/YcHiKkYKwGCPnZgu4WI/LlrwimuHQ9OldxTXq
mJaQmC2cMz8AkxLYWX4tmZMGVaSHwqTONvhEWflI6vtr0vlvQkPrHadx6Lhf7sMfYrx4x6j9V6cZ
KmBcZ5cNFxCJnaWjre10+Vgk7H1RLnGMu0/CS+9rYw5X8xyd+B7qBPYHfdhlXbUZJ/JFZw9puHK1
Lx7LDwUIH+n/22ABXuAR/fOxZCDfJ3ozpKFS41tPCEDJ+vP5TfnLPfnjEhf3pGmrJUraMUXqG3qu
QH7Xvcf2KrCmjfTVMOjD9n/xfdbv+18lPZ2d1K36ddTb3HOkueN0FXK+wdyq/fr8e/3tUnQkPAor
qLh0Lf+81MTYPbEbclhaZ7nBR3yiGHiGuEVTt338/FL//n9dvFGrQYiqxmODoND881pAPlPwrevX
muIgtjOkienvzu6sPc3o/C5mdq17TJsK1rWdbyB8Modr9n3VkaXJBn8Yyim7bpT/ezB/ugOOKbpC
FgYHHqo2B8BM42+jzqolY2ewaF70zQ+2pWqjWTypenT2VuCSmeh7ZwQalVrtTWpmZ2suOMMSf72x
VqaQWiYQ4tUysGbX24x0r8BPRAMWi/Y+xt8h+OJnWV+Yi5+FBRUZI2dYNBKXm5YsJM4zhcrFL/Ug
M8A4SdhMZGJrbJLA41nZOo1Qi9L0b8kVidZOCAkVDoFSEyI8Q+vf+oEDY+25V4jfH8wS4KEoVzWE
TEPSfRAclgZqhA5/wxTvycXdZ8IlJ05PELJ4JP+Y+kvmqrdMZo/T1MaIcNAVmgbG0XU3n+visXO1
7WoocAdWooz+5D7CVPP5L/G3RZ9GLoLs1cbDo3LxHq9kmKSOSx7GHi1DrQZqu0b+qKxC7hLZJLt+
0FJSAurbbDb5QpYa0LMNX9qnPnJ+IIBwVtZXJAwtjpXs998XsK1tRGop8GQ4GMFgoow3yoxgZGh0
ys1e7YX2exklSQDM5OesZ+PVwu3w5SRuWp7iYRb2QzLelSYETGi0B+Fi7csa/wnK8niFShqOiRWP
B7+m6U+T+Vbo6N75H6w2/nkOmLHkWy2xrvQM7aGyr91O9WHZnqcMZI4i47jBB4LiDytB3dJrpu+z
TaK1NuzkPp5MdVQaMLrF6PE2+9c9o4NwBjghXzhxAKj1+AJGLuadXvTOrtHGKzP3yJ1wy/hK9PRU
kTlOe/r8YTlz8onbKAmo+1+qHnl+s55F4twie5YusqoqcNA6h1zEbAPfeKvghezGQr7m5fIzNssT
TdiSDOU22rhd7DGXSX5aAL93ShjIWkc57aPxTVjgfq1Rbzdzibh86QkxkKX72pkWEYaj1+xee0E+
BrVfGkxteo0qf9hLVRyLtH+MJ1TpdTZWYG8ZSdWSNPYFbFrGH/vStbaFHd8n0z+6CXSvr2Z9b+tL
Sn3WB5Hs3w0/vvfK5N6NpxeVu7+cHxyof+TLuGOsAdppdK8wcipREA1uWKQXFYQHVeQBIXlo9rJw
flgpgJsSxwZSM3pwBPeJXTQ53b7OMYmTf8DuV4Jpa4gjI7MpbFqN6nEu420Mq2/roShdaiSBcmC5
iv9Rjo46+ORZEyGADJgtHhUyxvA7Vn3905/N7/+23FJremeskm1Wc5/UsyPvTA3lFNrvGL9raXcc
O+8BBBR2MHWYmFCyvmnveEtTurqlH/zKJ+KGO37PjVjr2TyTpxlyy0bl3WNKUOBO5OoGzMCyKepx
2cdW9h1fyB4bPSxEqoR9jbhy41SAV82pwEE+DzygVCqJLYknQ8C6MdfGJIbQaOlSzPF50HiRe1Sz
FS7UU1ueKwPhD9qgTsMeVhQvbREBlbDdc5sT5KZhnNmM1kiKSqE/KxKDvKQDJpi1y852+GMMGydM
+Ca+d8ReZevf2DOjRAcPbmHoV64FqxhuX4/73kNgNsGS6wlZ8W0e4zJ2b9oFTa/C8NF42eOs2sdc
qrec1uxxcsoH29KmU9+6cp812vVU3PdDA5yZ0GkXI8tm9JzsYazrKzlb3VXXwdNcUI8hmcibm57h
9nZSy9qFrc1wssYWJrtuhS1h5yBrzmVXmsFU+zNEZ6bIaZQDsVxehJP+hOmt9d09VfjPlqEA/h80
EOMy7SJuJqSnw5h17/ziKdM9vntkSjcUdf/NzhrsG8CkNssgIUXbZGM5rFrB5DTfGp4t+pTQwHR7
cA6xNr7JviUzQcOAg9TM39AF2Vd2JLYlodmW7h6b6cGNRLP1xZNmV5huUXyaaZYTrFdtmT+jtzJX
a25sPHJQAhpvjrQ4NeluOD+cPAh9ijj1Nql5MyIENI5+r+NSuEmd5Ro8u3kY/M1gNurGkWlQ59Ww
V5KBc6/Jfuf4mr2hHyT+38mmclG5TyXQd9ziIh7YnhfEa0bPKWryYIk13g/UvBiGdRoVqtE2GQqM
Te0KxAa+cfYG50ovUgPUKPI55PakbtVMjgxRH4bY3hr5u90SXOWpk+peCs8/UasOIEINA/4FvQcN
KKMf5dvIbqkfalgJAhWIzNABC3Nh7G0Pd2n7qMXDcrAr1P5lDt4+lUaAUCR7QYjR7lx/U/r6qxgq
ZoesHjussqTGZe85NCJ4+AWDoG4n+DsKJhK/6X2czduU+dWJ2MnlYPg/XJP8PI+Qlbai/ok6RRIb
hBtjFsjBs/52AlxlmuNLm6kKNQS3Qq/qg0hHFKCeOgDe7E8CcGlf6kz9Ebt0ubdLe2iMdt0iOZ7d
cJqYFJY5HXFvYDCD0SQVpLnMBHhWLnFf6DdNPX9uRLPLVRT0sywxIuRHc9SdzTDixTP6qiPID7q7
3jxlRAn6jOSQ6STbKNFIvO/XNo2ebQvVHzMLYUdrH4UWDGP07qfmTVWrXxD5FapR+gfW5N95VbJ1
+9UP4RCOmEvfCzOyDko7b4PRUijpILkixIboAQ5S76Hr1eBEBusqsuA8+awDGzcrjrPS8EBPC1Wg
d0Ie1Gwx7XMARNY/yq1S0XkwOswHBfr7NiMwABknggYmL3ZlPvrAAfhNF483kvDWwcKnRwENHDqe
T21ZZ+dEuMO2GMhRgeZv+xpi+qW/N5Na7JeSOUJTGt/7uP+xCITP5cxOvzRsUGm/7Ie2Pi95p+/4
2chjVXdg0Q+dEfXbdUkiIYpAvuhdn5vXOI7vHUx9p674icbjtWZKs7M0+9yVxnWb6Xx+Lx3JmPG2
3nJuZ2Ll26zZdz0bf+pOgPkd95tpdC6bodVfSd/FSF94u15vHiXapq1HmE8dsRHwMCNLqXmrbK19
6+FiOXp/7zjG9VSRBKeL9JR3jr5DS75guY7vQQTt+gQRrR5rqB05nYHcNpzt5BFynyrc2fB2412h
mf6drlnf69EFNohUpOlalI6aCy1D3C5uXgWFM/PwZe2100fxNnVyCEpQFMj6k/G205uXqEb67pb+
3UzA1ow9ZVPZNWpl/DGxdqeN1ANzm4ISSCk+Gsf61nlYCYlncnfaglzXOkVZ0h9ckwCFXN2NC5yU
0nFlWAlgFa6iepjp39C1IcdrOWJYoBZnYuJlcRRArOvQYVcADpL0xk71V6L4nG2iEcWCNobmE/a6
2IwPI5GK9KaHZlcvNHKiyte3rUmmQ1TfDKWT0UumVbVUrMG1odZcSB9VUYIZhoVE7FWVGCHYCJmW
DBxdJFJQknO9r7dzPv6yki7Z+lL/nf0fZWeyG7eybdtfeXh9AqyLxuskiyyVKm3L7hCyZbMugsH6
69+gb2dbMizcxtnA2QdHzGSSEbHWmnPMhqMcQC9kR7rJXra+yooASoPnjtcQE4aaXBzlOjjlI/Fb
/c5xKz9WUQ4TnVD6g9kjc5iITtbqRASqqt8Cs7IChUOgrxnTnWo3csesgeFrjZ1L59CrsLqSqWWd
Y2wNLIVIbmHgjDfVCqYZjtiVU08TZKhTfAMFn9qh6Bor5DlMUQIjoeU1pApqYNQrlrWOkbsMaWC4
z04KpVZhULVvyCOoKrI/3S5bfJEmHAes1fOV0sQdaw6sN5R3YDBOilAjiUUgokO4T4Fh7Uar+epu
o1rbnTj7Jqyr9gRrlpTFzr4z0Swng+aGRGMmaMrNykcEZUZlm8G6lvEBpEz2mBvyQVsdBY9M8Vpr
PSdPF13Cqqc0V2LyK9XSTM69RU7FPARGqitwo20kDCliStmPagjeBAdU3oKZD9mUVgG9w+Ocje7Y
JCLFVcY9pkzOdjxD0Jr15ZCU9XQuNSqsQtf8gmDQbJb1YchW7YOCS9+6Fn+WnuYmAQbRbNPgeqcB
5i/WSBjVONKL/DXWgDvnW9kwmJ4/9Phe6doGy6I1ITflSGmuR2ISAMOx/gTVtp20hfBHb8kpjPXx
sKC1pPtD9i7CmIe0pt1ZfgPZ2hMK4n7ESfxLkUbFjH+LBixO7HfthKyzi7SkaRBxiH/pRfNNx8bU
mF6xa6EUHOnYPM/Tj7qwnQAtCdGlHExAsnZ09L1yDuysD90SUA+AoHORev97fbWKvYxGBzgGgExv
7fgxER0TJg5QacK4nTp6urNB/sq/S2bjXZfSUxlKsTsx06WD89YSu0n6B6dFMor1H0HJ0LSPPS8e
45n2CWzFS6JhIdEHj/lm1XknZVF8YEHEdTdLfvAqMeBU6I1b/Ga1P0PxCcHsfnPHyTowLCwp7qYW
39gAJ70s63vH7eBCevORBBon4DiTsiKUJBpjWdkN/WQxldMMFj637B+90bvABMo+WxNp31Z5BZ/G
0x2rL7pXDlcnbT6wsb+bJnMvmA3CwTC5H+96WatT6nXhStqArZfuiiJDikQP3t6iHHKlJT41eZba
+JF17y+XRXqAgpqhFSPQtxJ3ObfO6NZLul/LJtuZ7YD6qbfdPcF46T4dHfhpTXJrZB/OXd+/vmBK
TajH8B42Lo3+phU7O+QE9bFIQT9VcGq3XJq6L+eLMS6MhMz8vMSEWROxxJHf/RHL/DPlwuAnRjnv
UFLqfudmcAnj5ZRKHk2bUPnQk9DIV+O+MvDUEENmHTs037zAH/bX3/W9+NTMi1l8INiTS/Km9ai7
olH4gnFkoLpAhJ2cEQEoBxdpBjh8/KOtx440Lmm4FPbJNBJOkmy9Y/uEh6A4Ouo0AvsviI/MXftg
sOBis/tp1nF8lEIdT7Jadoi+yuOkF/fY6yhhdLJijfgTk02VszovzKzNp5qkm95U0gfRT5TsqeJv
YuabNMnDohbflBlNWGp2L9KOufoaO0FaKS/DYBUXQYjvDpRvvTPs1YE52CEzn9EQIFosD7AjxoPd
rjS/13k4jvlzTwg5wbOkRmUjKP5kTC+G3ig3SancjgMVWG7W58Rxlf1qefNOVtO0Q8bOW8ZmuOM4
9SOjAPebynnNWuuKomJErK0h3tLtKlxVgufiTQA9iB82akU0HeNzM9NxRc8AB1//Uq0eXmhnGU+r
Qx/Wzua9linikJfXInvKVfBASS4o57s5+PdK9c5C/1s+tVmHLQbaSOG22d1/mtoITrCc1LWI0sT5
QRVFhqPD4Q45ajASu+zrGbGNeqGEw0gZOlGn/PsDvF0pt+uzXwB+waJtWm9ZZZLmibdmiYjcHJFo
jQthE2u/VIpxr9gOGjgtwQGaPNnIQP595e2b/XeX5cpw4raWt4OGAcXdn98cOIlAj9s1ERMEHC1S
PWJd8+loNcd/X2iLvH13JdY/lXAcIkSwr/x5JXuqOqRgoomqStyKbvmkN/nXxmLzUzM78Uej9wF9
DODLbWVHOE2/eT7itWGh967YLgKxIIcqqYfPtbTumAESWq41i//vz6n/5Y7wymN0xmKD5/ktk7pl
10JL59SR7cg7HQuZ2RG/6eXdwSWTkt6o2l2YS+w0JQtlkuIGLksjsCoU/pAnvs6KuxyRwoUqdhK+
yneL9MpgWYuJjTwqK0O/7xI8vjJP5uMGYzS1D5r27+40sgyV/9CtZg1kj3/zNHd12Sa9t+Ao7qQW
9nb5mtSbnrWxTzN074AZ7cIRviKLG6HDnZun18HbfPHpXrdeqoKdIqmEfQACr9860PBu3b7dY6f4
8Jl4O7naPunm1/c4qNuoKd5MrjC5C9XMaauUmnqypNXs1MUyI00irNyOs8V0Nxfdw5oMXwQFPC4B
e0+bGvY5ZpuNNqfiXiRaA1fgbMf/Ez5E8E/ys7n7n5fg/9QDttms7uX/+7/bGv/fV+N/PpyDsAf5
OI6rN6JY9kq6B1gSmAAtdYBpgJbtPH759+P2bq7w+4dCnr6hGRwCmd/8WK6WkEw2gn5tNmG2Ow+v
S4yYLa3iO1mkP3tL2bdLdpsgTp5MLOOtmB8++AjbF3nzRWEloWLdSMjvqd5aRrnDmjhETMf0e2/A
QeS5tA7aWMW6IkuE1M5d1svEr7cYqZlQ9Q9euncSje0u0F0zscAjlIRi8ufikFd20nbTOkTOYtyb
i4Rj0HBxa0rOnTRLihqVSsVYs4DEFGDc3WjtreqLYyzFB2/PO5nL74/iaYYJrA3l2FvPmTphq9fb
bojqbNIC4KnYUYtmBrutVvu5V77rHtN9iQeehHZ9l2ZGdzFq7UA9fp+b8Hq0tvnJQXNfp/ifm5K6
eXM1DbhH950QIT3uEZW+8yEHZluq3/6MwLvx6lkqPda3uo88nqtMWDlPEr7jY7rW3LYJ/mOq4mpZ
mxuhef1u8vA+DOk596fBMsgx+lA4+ZfXhl9yE9sxJ8OR/UZt03udQi/d7CMQKGDhM1psSvTvJ/bv
l2AIp9ncJ7RYfz4tg7MCtlOxBebl+L2A4dZL84M41rcHZ54CHkUXbyjYFN16SzwiKUdYmnS7yDKr
GzfL5U6f9UsdV8duluFojxdwZh/sxdvHfvMDbkEhNO9tkrbUt3tx4TgJWw+ngKGgrdM0rzn6BCMj
A9YR1Qdv3F9uIXsD40OKbJi8b1XSbacUM9ZLGeVz/UsR6yfMYv9bpSC7PDUwD8F2orHf4b+tSUmz
Cl09SXi5T9mbRxXtoh3ugiRQh8X7AKb//ifjcuwmIJRtC9Hgm6ci1UopR9AMUVm4L3K2zlnn+XTy
wgwvydYS2HJ40Dn/+1nU3yGQ+JoWE008xEzKkZ2/kQ4INfeqFb9fBGaClkScE4VZmyKYsUVrdjmS
BkTqeBKX0eTQ9h89lyDFYj3kNaXOXNnpgaa2ul8LbHoVAJVGH9fdODg26MbpIW5W3AwZadcdADlH
ljYN9YSg2lhWB1qf0WzqypOGr4ooC8dHJuEFatyrt51Xrscx6V7zsetuByf2u95acZp6zTVHf+Mp
NG/Ij4RkNiR+NVfyvkk0RpPKJ6WI7ft1bkw6nvHDTJMlUGdlChobl2KSMIgfSOM2hvaREmiJBq2n
xK/r8zzk7lFR6a8DuwvMRInvYycdTv1SPyG2eSoTPWz4BYmDN3Jmm3F6GdLx7FWmeuM2mXbjDTiJ
13S2v6+W8mr0OlkrHgfD2C33XYqIVsYOHVuhGNHYc51MS5+nxqh2C+myRUVQaux17SGRLnJENU0i
bVlnP5EEGSYTxCU+HwJKlTFOTzNVLxURlGu6NbisW6W3xP63yUZa9k7q7oNajdMp95QNGUurf+QU
2KwGgWK0yhoxXmlnkgD6MppmYHNmLSqoW07Hb2On7A6VZPxuxBNTj7GOWiVlgjERPEkgIzoo5bea
POjbUQNBSATy6iYtCXfc4AxFvs/RLfNhwfSnmqzkAVD/vgMTgfAh/TybeFFXw6NvXozpodOjonYa
bh5AFd3t76llos5kl4mbll5loTGYHjN6Ijb3bZnG9dGgqJXbuB6PFkgV1TuqSVkcFg1jj+bWV40J
8O2gkCdb2PozHGJumyskivuRTiHC8WXYg6Ysfe2zlmF1nofkli4GzRX6cKGjV821dONrkaAUkVZp
XBS2QrXe03vAYJvrgWMyilV7t0HNzx8f6/ZuHuL+kHgmY21q8puEoeHBcJELSutpXXvlwVgR23Ze
8SUvVc1HWqAHmlXfN/AxoxaPTT0ayZ1aRmLJbB+BsnrnsO/aE0MMpsJzWE8xjm6MMmC3SRTkbQaJ
3uvimOjFcNeF5bfCSy65mVZHnI8aU6DNSpH0+XHQMWcPyMamVT87mfnz30vIdsT7c91nEs/aAZqU
3ftds6FOMSIASWojhhBxuA6WtlPF+N0deDL/faW/LJEMXqg1Ecf9Vof+uXHyPnVNAek5SkrxC7ie
4hsLjli7bqfdV5Wp7KB80Pd65+1gdeRAsu0B4F/fK9QLJx5FjiMvMvqyZBA10crY3hPZoivYmtQQ
OSDfD77JkDn0lIYuVYoMYaEDj5PrWOsfcR/eb7NoBDB34F6y9PeWAMT0nsAEUEWaC/HJW+LvrbwO
zFW7pflA/PeXS2EM4NhMaUML9O2OPsVVDfkaXyXr+rOzoKMYjYPJCIZ3/PnfPy3xKO8eI4pVtlGE
zrQx3iXIt47dSvaALJLkU5Fm3X7KITWGjlUlmyAh8XutI5bbaQ+qPQWp1auE70141RgCdLH93ST3
MaKLVWCNKo2wbr81s60dUrVmvDUtI4uI6M6eWXyzprI/Md2egrIvGQOo5s4oM5coL490cZto7TjH
W19muDzVUSgEd2nfWpznriFVfPtxs/Ujof1U/S+hZK/LAoGlsHt84eldkxt+OYOkNxM+EyrYQFvy
OOgM8VUvyBmf0nYNpkkPsCPiGa8VNSKyZ6d21veibZJorJDrwXfYwVRxI1v9SifpdaGuYG3WpqhS
5UmBkhNCLLonCTBHsrYrbZsI6TnXd4VRcsQT6c8ht2+rBIXTTMf2shoWac6BPY1phDjBZgyWOb5b
VHakCqbWSTpA4crNMG2Zf3lp0fnMaAJAg8WxdycF4XN7YGrW3kxZDc8zcS7MXFEF0BYJgY4jFuJp
PBjmZ71g/KXaJUJREtWpdCrAV2lpn8p++ipaW4+kajIep2V7rDqM76z9X5yZyJ6yQHvlJiEvU/ap
lWlORd++LlqiH+o0Ln07p29RBY7bqA/5lOSHbm41dIjIDb2iyU+cUODs0PIqtLQ+KJr5o2ftvZii
LoKvWi+UJ6dhJQc3f7XstgxqdbypDZtXSBjKFcDzk5sw6I2Z5wSpEyy6lYDq0IbQetAcRx6zxnh1
BwCxre1A5AdUczAAoJWJu7E9Zveid8t3s9Jc3hb9SW8xlCSdQOvnOGRHJMkpsVBzoTYsgnEhytmJ
m52dfEdm0sMka+97zj9nXU5HqQBEEG6ccaopxiBpbl1c/QGHiAUvrzCjQs+RrDuyuycQvYqx1ZLD
UpuGcTRq5UEj79WNi0sxm+llMjWyGlbOxoVDt4YdC1kfZR830A7rauXVAIu4y7KSo/rq7ZuMZqc6
1E9ZjxSsRJ9/VIyBLLFJ4y0cNQ4BmfjFitiD2tcOxZQJwrsXeAxZfaSaGvay0w+rlojDLNBxKwoz
I5Qn7OO5oGFEnkPBT3MjpvVXPGhfvEZU16ZTKbOyZAiXjNG4Vf4sKrGGGf5p1GnGoebkVOuVdeH9
VHa91ZOaKmbB1LhFseAq3n5YlB9yEZ9KaVi3NjY2kPZW+sHu8z/9nD92OnSLWOJpc2wYdFqOf+4/
scE0wsxlQewmgL/C4k0mu6Xaa6sN/4vEz3KCGNKpQzQnybUrTMlQzGNyoDb8o7IeZGohxijSo9rI
iuEkRjkWMyXSRIo0xs12S6cZN7a1QzvxjTecuyyVKFvdHxh+fVHK7mAqGg5y17mgWGh3OeCcY2sU
cMm5ZTtp1WOoV97NvIzi7DTZs9O7v9CD/rJzEXKsRGlgyGMKAOKmUc2UfmSPdb9D658vEntL+hnV
n3NOBGvt1CbVTVsdR+J+9/OYO+d1tm/zany16AscV2N9UtxR31VuPR5GfHbXxPul9tJXjLI5z3HT
HOSMzydHxGYsqzx4xjE1lPTaDF/pNny2ZCvvJ0d5jDMFeJ3MHR/aEQ33WS0CjuBRNQ/ymKM5mLXC
u84zggUoSHoAMWgJTUUyXymz+jbzvs/ec21033JOZY7Xrkc70R8sIINXNdcxshl2F7lV6d7rKdB2
XBF+gx7tNubgverV3qQWD/CCXMs4LW7rxVt2a0WZ3OSd5OxV3g6t4u4XO3mZeqgvwGxY1vqgJWwh
QEvJYE+WPXCvDhGPZ5HHIKQXemPqoisekUqoxdYUHwGnDusNhDG4ILq6X5xOnCrVjfdk1zSOOJrQ
5j4gpFvv6mQo2kBYoLRgbSLC8+0TS7aCtTod7KBVSNRBYmQ4iyRhGvlqRtV9N3vkzyLlv5ltbnFS
t/ei9DQ/rpRng/drjw+iNAvPz2rJmB+qE8i31kIvAECtYz/rU17pJhtOpSoIfE+GJBjm5gHvBGNq
WZ+cySCpAZHRCWKMd82XBlNs9rRoxXNKtIu/PfVNad6uo8eYz3Yl8tQqC6SB0HVcZmJXClM9Tkqt
HJm271LH1HZo1XEgN/NtLFObufTqe0176U2KBKcQ9IaSmtVhoS789yHl7flzC0GFv6/RVjM48r4t
lR3IiYuaZXE0GJ0ZUFfuTK3zbmTH0pqBw91tM2K1Inzy39f93RH678KzXZjmok1/kUMfvZU/Fx6l
8Iy4yfoYG+iaReawvsRt7+JbWNpdRRz0ZnKWocy78Yrt6bH1REvTG2rJ6t3E9iwOrItkaw3KoxKv
ycFJi2BC6rR3CFbYIRAbgCZo+YF671FBsXZdeye5jAt2mPaHpizAdIYOdbg9sv067O/lgBEL7RLK
3xBRIqRNXIT7XDc+Muy87bBvXxyaOF8b6znWne35/s9ki6JqQFTteUwe+qNad8+Zaixh7/YXS8l/
rn09fNA/ffvCcEHOnzaTU4/OHOHuf16w98TARmS6UcrBcbf0WR1kbvfBYfdtxcRF+OskZfHVmCm9
dYYknZah8NwSz8b4cZNWAFoZdksxBP9+bv7yZXj/cdfS/9fIZHgzAgD2JwqtL90oni11R4xTvRvb
4YMv8zv/4s+HE887AwYiMuh8v+PQQUcidRgZN1OQ3ohItaSVMzrXpQDbNzkIq7wCuZWjJmw+m8PU
Kx5wB+Q3tfB4n12yDOjqExxGGHplUOxXGRKtIql+IMqb9xgXus/ezC5qZVAIM6DCB7VPD+pseqeK
lSqxtMhUl+a2K7zpoxfv9wL55ssZjoYki1+MouStjR6Vp4hbVTejPB8kOJn00W7nNCCee2CD/+pV
0jryOH1d5HiCZpeC0Khe4nI5LM54D6EPbRtpkFHldDe8suUhSfHZDzO5TEzoUdq6mk+7GaArrWbf
rdUXhraGz0KmtrV54PxXckIAOypKdw37GZ+81qrGQ+fFVjCO5eMsF6B2DYYdK+GFhZf1kOdWgb/A
JDh9mrCG1iixXFrOgVOC+MQGVB5RN7bbITE5kkm8gkUdf45Da52ynFGRmeJXHhOv+ToSyxSgR0UM
rGOTKoybArvFHoqqHgxd/rlvStyyq/U65Jgh1DJhp7bXvWD62plJwwHT6NhOBPpox19SczllGctQ
qZjPwmqpJL2HKTeaq94V18RWkgPMQc7bzmr6jomY0SnaUKx2xRzCYZ4zavEpk/KHnZwAO9RPk9DO
ikcnzEpQLgPQ58Z1nfNYZW5FJGS3i1VFedCH8eLE7Y4jW783O8+KTE98dxnB7bFjNJsLeEEtmI53
jsi+0Ud8XteCsw4eldDrpBEyHcl9Ewmhn80ldYpwlLMFS4GiEVkmCmexhRV+G2f1FdG3cnZTcmQN
WiiwZ77kXdfdID14HqyeBoXXKAcz7wJvcpObAWZflKhlCk4KKQurdoNaYks0k8PeQZF3VZ30q+hW
FVOkVULKkwkOpjUP8wkiXMMBY+jxZulUIIXF8Y0oxaeq6OogrwdIgZWtHNFDureTqK/I8s9odWN4
CitWWHs8J3Ee9W5thXrjVlGTa8lL55xT191RQpT3dlt9tyuWfKWdxxtLn4ZLMRgUBaMJjsyWVN70
q8GCKJW/Jg3FQDU2n4hsuouHId4Zvd3t8OKrQdaYrg/hF555T3eNKuxurtGcjp0nn6a1eDF4/g1v
qRiUWlRIyZ792zmZDV03BBafhqyAmGM5IfHI44GPboYDU/69E5t0YVf2Qcdj6B8n7Z2g53nScByM
TnLrtAD6tJm0+8mJ1xOdSnqU62NH75NTB7V10zfXysZCIr8Al0i/jJjgT+PUHDF5YMmqnfoAtrMK
AWrfom+sviSdGyLGL8KszmSoVEp6bwxguDTvi6a2+SE2W4By5tpwkIYuQN90rC39sweT1EVRjj/5
85glIZNZA0cTCvmOw0opNRmttrXXimnx+47htrLW8EmNryjVtd0UW8YBy08eqkq+ktHluJGTJN8k
VN4Tp89opgRBJubQmlDdhvwyB8Z6boDWUMomQkLIiUy0yT6XAFKAKtOB7zxjX00ZQhybt8ChaMhq
VQ/tOW7p6fKX8jWvntpivY5utxyUNZ4oGrDCyLi8tLDddwZdzsPUuq6foyzCjzBuNkoNir7N+mUO
k4hGIjQ3oqwW5sV6kiqi/cbDPg+4l1HfcidrnVvAqDIUyXQUmlFevGbySDIzNkcXMTsE3ZhAhdWf
9kzHeWxWTu8eq1G3ZuYB68NTPA33TUkYQGpuZiQ3jjyjpVvO2GSHYVseSKYyAl2on6rWTQ8e69bS
J6y9S/9syFg7chRY8NyBdW50GSQ6wmGr9Ma7Qdzk+v2ajQAX0bYj8KMVVJhpxJqzHFCrLqjzMud2
meriaoycaXn8TCLraQ2o+AXzstnNkMYvDafaNk3zY1ezIMfkGmrVcsLVTsM+T2+aXhhX1RQXYR69
Gjx9vEDrwhoBwXahh9QY9ddZpw0kvxnjNlG2gae4dl89OumvuRTLTjomVhCYq7xdBfrLuXlx1emg
d47qt65DjVTzVKM8+vTvs4X9/mhG9xGZCcWwuoWSb//7f49mWOC1xU3tyJqN1l+WRdIOar95OTZO
pIlPJarak+YCSUtjwQhXzjnCY2V54FQULnic9nE56H5NJbAHQNNn5klVmq89kOidPT7VKjp0xwJK
b+UY4jmNLwcSbnadOgfcfu9szDN3SmPln2fDuIwIgjXdqM6r0EYUR1MfjALyfTm4y0nXkmWvTDHu
mQL1k1MnSWAi0EKocVYbHfmkQeprUZtHgy6FLRLd1wTZOavCcz9hZjIzCMlI652QeuVTN1nfepjj
oTH08tAZscUjiZgDysAQZfb8Miuyu4AdTjilPwnq552InS2toR/O0xTH0b9/i99IsTenFEhRyFT5
/ZEbvx2HTn2LW8XktxDKQr+/W5cbycwkcLb+psNU9pyCEatYFpFOiuWksazX2mSd3a62zuvgfVbN
9gQI5bCUND15nmEnxIBAV3t2zlmqR/qoyKMEFHjA+Hicsz69MNmyg3HVBRCx3L62krv97+/1VnNF
i9sG0QVCl+rnvQyZeZ9Q11bYUdqbNeXN+h2/F/5bFxhgSu9HHT1SDlXYUVOyqB8Ue++fbxJzLWoA
5DObs3orBv/zfBv2ZJbzCiF8KamWymk/FNShmTADbW4v2/7+wWn9rxdEuOVRETgq85Q/LxgLPFhL
yQWHEvmWUmftFW8Z2VcWfhoO+KeP0sb+ekF0c4wS+P+jGvvzgkXtGmY/cXAHOHZ0DbqT1WguO4Ng
ZjEKE8AAVq5//6L8Bf7on48qTGykxMDEkHAjGfrzok1m6X0VG3ZU2nqKzRY660bCXUThHmQ+2ldw
49OGVFqd9RZTz0h3jcgAt02+qHAXYLu6P3jZSD2wFw8webmeaVMiZFFB3ROLQkVs54W4WGv7XWuZ
x0yq3l6K3rAwStY1kQvtl143b0pcCneFrjanuAqwlGhIkwRZFJO1HaxH7+rSCa+6ZAwOI4lN4QTx
KVB1xgtKjaZGNxDBTVr9iuKziGLGlYHrZMw8cSf5mHu6XanO+DkA0RoF+midt3On9+Z9PXBmbtBN
hXYlQl0Rj8z9dI6bgxqQuzbg+RqOdGE1SKRsH+3QsGE6052x/aOJgfDUrQ72AVia08ClRaxKE8Y+
dvrEB88UMkeUGoBkmdwuRQI9F0KLk1fdk9N2LyBBqPf1lPOUlPreEkirVfOVYaVGFw6Hvhg95ZAf
aqnfSq25tLo17MtUlrh+PetmGb1InRfcfNy823lu2V3otu82RPn5tzB7zM0RGL3msGUVyHVWIw7T
ZujwEMLLcRiBRj0G9yLJbTiV1cWdmdnmzjbPpYOzGAi5a6J+/L4FB9HCS46nRo3c9F4fcFcqRs+k
GUejL7vpTjeGQBTtGXHDEvyWaTcy+6roS7dr5RSHmO3wQdMGTkR7UWfnTpGLyeap5qcsAUiHe4nF
ZKmUEFN3DAFN18KxVJ9UK3le6ICE8A1uySz50Ri/HGecL1ohbH+t4AWRn5gIA3qBiSM2S5x7t9Pr
KN8GV8xmU44K2pNVbzMrBKUHT+b7NecP9jUtWwFucG/VyCNWuziACL/YXaxGimRinkLa8NEbZlfX
vJnXzj4AMb0bBnO5ESWPhwSygPcslAMcBlKBKCULT4um0VCiNCunyIhN1I8WsuiRbFTMJM8xItMj
rqcnZKDaMa74fYS+Lwtb7CRGqfMyfBqQZQRF0Y5B6WTqpYvdzws5vGeY13GgZzhQO4GJqhJz+lgv
k7HXs/q7mhZ3mpzjp+IJI5KcfDuerP0qcK66KF91IWE8MzA+CwVLopvW9xkBkX5Z19UdDD/YhkpW
msd6ReGQpdYUOElqBios2LFBGd+UVXVjTd0l8wjByFCunADWTbs+N05Wavzk38Q3ijaxWLh+SzOF
nOjS2xMig7cOGjzdWdwIVdsMN72xBqUxfspmDLVj7f4cBt15IHtnrwzqeRbzdEgReMCwPleYcX+/
SG5P3JLIY436zuujxliVPZM9ZORw8f24c54Ga7UPfaOQJGAvQN0zNHaJxPJaYu6gXKEAK0zOsdXI
WLhMzwUXupqmOKRAD/gzFOWLrjThvGUUNJV633DaCByrKG+ySp7oKaifEU9/c9aec3PRWYExJwgo
OiJWvCrVPqX2vt0cd/XS2DslZn9oKhNYTcbljXJVwl70Rij65K5VRzskUe6hXDhouwrMf+7Yc5bN
HMSqtI2wdAeuntLNLpVLgaNnL4pwE/Mc0hWpfm1px0zisokZhO6TtTjog6PsOo2QF6X0M7V8oPwM
GXPW53rss13qgd5lFtIz0CGOxjCPca6ZQVKpTaSVHu9HNoNEnyviP3JaPwlZEoU2PI82Z1nkD1to
aKaGRrGS7mqaN82GQSDQGHMBmB5iAvYtpN0QodGzM47Cx4+Eu2LEcTMk9oNVT0BPKyCl1cKarTOD
6wJLaVUCnmZcctMCzNzsEZToJtYl3bGCKVvM54zCWSMUCFNzRVjqqhNC7BUBGQtPhC26/mzKx1by
b5MFmLZrKj5WtgrbJwPXrEbf0oCNyhh69TnHbnPmCcosutazZt4mubEnJofosGK+W1BISFuMZ0DH
M9/HpwYy7wSw0/ulKa5W8azlun5c52rfzFZFJeNRzjSMWkxzFvAhhkhFGgRCEuYDlrF2eY1bd8Gh
K/OgnGl+PNbw/D7j8BYh2mXyH7FHpvFjY3bKy6YOQqOAF34kAKvtKG+t7LOqAduJBfqoCdmUI52Q
viwjcHUMU2iq/GuD399KHqnEKFAZcaCBE68rBpBQgNQIc5FfRjDkQLCZJRJv+cLOpH4u48Uvi1aN
CJ1a/GkxHUzbc701SUiTXktGUF3HNTJxMTSMMim/U+Su2ie7lF9lAaeiu1v0VQRmrTh+Kvq91bcd
FuWxusg1vYytdY/+xIVczuK+uHXIWVRlrUq+V7paR/o8JQEjl8pPh2+NaYhDRzDTblUJcFn7Z7ca
o6niG6EyosLlqfxt11kqNqLWLdzdMubYiokb0sz+VRcWTPWKR9p25r2nJlFReBEw/iTCRI4BQWGY
poBUyMHD3ZhO7Z2nHD7vtva7CzdwmWGS563LTxBjqlxL7UGZeoYsTEgDN1atIG7qks4CXbMnm408
WlIOSCVKTwollICudWAWtfpoiB7Nonw0V7M7ZxrzYAm7f5fl68z+zoLbVKjz1l/lzylNsqtw7OfF
Lr4vkBN+sK189si7+CQnuQMAA307977kWaPt7XWTT1QdJL9Fq+47nmNUISoPeMu2wUAksAdg9PUS
d9A7fjRWb3xtavmMGTW+p7s0XAlzIxXdjRIoOfdLap+YjZjB2JQIlABJ7WCLdbTLOghf1bh3vdUK
Kup92gZQLry0Gu5ojyH2///Unddy5MaarV9FoXtoACRsxOyJOFUoXySLptlk3yDYDt6bTODp5wOl
PaEmdbrPXJ6tHZJaNFUFJNL8/1rfQgTApKaN57hpzxDoi4BY3CDH2LBzRhD/3tjh6ZyH/gaFgX9K
FagQzaa1ST+bEkbTrqwnxrR96FqahZXp3EsLuUxcieki21u//2zkc3iks389xKi/itp5uVVyij+V
yaWtKVSB6bZP+pR+HW3/qcHWiuBhBARSU1Ma9i3JgWcIHAfAJaS7lJLkgKHJVhPBHSsqMDPgYEfb
wRK+OLq0z31Uf/S8Ywt8LmDM9jBuEDgr1B4rwhjEqWuGc8epmE4WkyRBXndpCI+pci5lOJ5NmnZB
VNrpJwIZh9baeJIc9oJEtFXWNCnxdQZpXlMV9JSjwE4dmcfMvd3ghbVDmrvtmF2EK0+xsBQpOrSV
S2QI/k2nYP0k0BhOU5Jh3+fYh9CP5AEChxEHMvXDOrxLcTdWnqOw37PhLJt6zxxqIlAxgkE+DIOI
7gcw7K/zOVQQ1IKhdlVk/s6vBx53tlPe4N5hSntweeyo0HbrLNbYIwB6dgUMeYqrOyzL46bUvRWk
JDcgRyuhSJpTsgunFRqdqUiuNJE+i4LNKMM54Xygk+vQF2f04R4V7MBtWPl6NONocTzMyMwXhkTr
gCRmU3Zeds4ZXkg1ehsgvfGYyVadHLtk0vZDYopK19nkafkEkgLNe+RjDyPOPUiVIH8+DPcq6err
zhzbfdZVCD3yB5b7+7ksZdBmLEJtxvQFY+LD1CHhdLiVxOYxjWbinn9O67GzVqUzGKs8sUhLMgcv
SBsJQl6IYzd9XLbcackur5LhQzgPKJ8UBIg+tr5Vtf9oSSwsBmnnMRDLSzFQ9M6Qn9VmmJ4iHtd8
XTd5uTOK4oRM7mqU1ufSZaz1oiFwAwdrYAliSLK5WNoMHWqPZdKMBZfGqp4LGX9Ts+1ClB+nbWb4
a1/IFVxFm22ZePDz7pQPDNVcUkuR7FHZc5wswziYtj8eaGDlXrcxiu7g1miWu4FObjR/tFMgWWBC
aFAM0ZNR3csuIsI8x/MthNsGIkzByke0DbTUgFNTwjok05rdFlCytjd6Er2gbuTxNTrfmkdroqDa
xjzaduUeZ1q/2WAjep2d+hzJaYnpenbKLr524Ikdx0FwDKrY2tpd8z1ynMsUDvam5+y9UnXmsC3/
tjBMdlNHBko+RDonkn48zOmooZ/lPieynw4O6KRs2dJFBT89DMcuhAFTttQx27EnFa27iJC8w7GR
tz8/K7/z1oCqZXalbYcXzMIT8UYR7owpJ7jYXqo6CYB38eS05LMgQNl4oUQE7EdP9CL8gCSrIvZK
ysn1L7qh2FDeHddtneiHpSWKm+Cd8bcrzKiiFa5vOV6zqbFidZpnMCXSFnIjAMVgHKFtMVoOMpiF
jCknu3kKGV6NvtFxU5xUnmPHjAsBq8N8LEzcZqGIo306CHPVxp/I/70isj65bfPpFmlBG2CUj7dD
et20FSrmsAmSkFxozUjFbZiE3ww32lrNPGHdjJJVQlJc60nz+0SYSZQX6aNTqEe9HKBImULeJXVS
HagjRjv29Ae9z4c7u9O+5MJHWzJ2T3UYZnfCHJ5LxLNjO340Q3BCCNznjagasbX0PNs2ZjkHPqkP
e6J//Q+QNrLgIYobB0BpzhJFepNfl/pq7jOLM7991XoIwzMCAFaVV++7LvcDmcoOBFOk1vTdQFPh
X9hFdkhuS0i2IMCPc9w17rXpLfRDDYlpVbG46QpZtZTTqbJWlKO0c16mMzjdB+q+zamAxgEcNtxJ
P+PSO+l30TH+E226NjFsB2bHLgCy/mPeVR+hdF93nJVvs3k6zH56q1tzdxnK+OCLmKnDG+7N2Jy2
veQ8Y2r9tYH370DXOFrpbpZuczeMtp0CsDbWxYzQa7QCm7WdzQEha8QESYcykm2hvZzdrYYX97Eo
1LUMo01bjGVQF7raLPIPhnK8DWvtaeCIsFZAEki+cR781GKH13bPcyXFAZru86QZ5DOOk7VBJZ+u
TFRogavX8NiSvbDycGdbQ7+2G+qv6YAjngOkpUhPoNYy3TpmoR3AeWzyDwlP6oM9ucba/Fy1UfJR
IX64iTX1ZYgE1uWlBjFL7QhYplrHtvmxHIf8bJhSbOGwNCdnYV7ZM1u5loVhz6RSnmbDmQ5kD8Z/
zqmJaXNkiuTtNDs3pc0z4IRMpxL8xGx1HacD4H54FuwdCDaPDIo5ED19F60by2tb3Rryqi1HuRs9
p9j6vTbt06go145HFbyuRHQuJ/OMKNi4aTyD7umgPRqtqo+AhMy1W9KF+MXk81aOi6cPkRtx6UsJ
FOnJomH4W/kzsswO5Lo/b1NPD9cJsFa48C+2mIle9DeTTkjIJNutMRs3acU57ecv/1Z5vLy6s9iK
WWOQur81/ns6W58kp/BZ6XTOZNF/zSh+r3tZlfj6poefv9p7fCZmOWy9tsD0z2T2lo5Y613aObmJ
ekFTzFNi9LY1WyBwLNetVsGRknSOWnHnkBdxMqbwY+8Ti4K3HgeMXdebuUUFhhiyXtGATFe1gRCp
wnDYa3oU+NGor4vJUtA/WEh77JDCzuQRMdVuVvG4cSwamdRBwATA0tmqJDplhGKB8JpvLbYQTs2h
Mvdr4mDVAPxwOORzy/KsNTaFBOdlKOgrpT0DjOuTMMrk88+vD1qHd8sA2mwfEgYyEpQxbw2OOWCL
CKI3aD8V6idPueuyQkGsHC2/HgMj8eGVJQ4qMaG90MaCGoUMCo+eV6+IaXSw7QyBnDy1JlPztdd2
0xTfwijBIFOgMRiGhHjUtliEVUFRh3d9BijHmsyv4Hq/x1NCu43qG9TN2Thz5HxojV49kOmGrg+2
YDDY9pWpbOu56yvIePXIr08J26phX5Vgu1ZIqz51VTp87K7chJzK2LerQ0hLMug099Q282ME3/mi
FlIPMheK4FiHzhMd10BaMYl2GT125dbNR1NGxoo46Hw9aabaK8uTx9Z6mQlFJvU1M54smzZTawzD
VTR2DtvlksCgsbpI5WfXJJBS82ia5Ej3L5iyitA4n8llGI3hgLD1bqqjNqgzK9rl0oIOlDftbsTw
sbJbmqgurinYN6SbS6+5zFVvrI2x+2TnRPEUZXFvOWq4BqMTrho44TuP0t3sxlRwzZPdsFjK3M3R
0cx04As2q5y5zqYZ1eS6E4Il7TV0vSejsOTBh/q1ESSIASUKEs2OtmbstEcrwZZGGX5HIDb3csiO
ZuHZl7Q2jppQ1WGkw5y6YXkUkCxpVduU5T11cWsFywHk8WEaQtTSWWgGfVsIslERjlTCQmBu8Rh5
3LjUy7qDE7veJgtK+h97Cu9a4PfVS5j63iovdXkkxM04J1FJ9FceP+K+IVNZ68PjRCYyh8LmnqE8
PXLO4aBfiC8l2bwnAqCpGAt82nN2gUh3E/W1t2elKlbSRuXtm8QTjjnO8qpy14j5gsmxq4dZtCe2
0VXfp2fXG54wQILULO0+qKYRD5DobZTOvXfWbHCUg31dOgnYJ/uUQeLbNolO8LZCs6qVEk1OaV9V
WnYf5ZWAfzQa2yaN7iUlWHuu/JXpxLeymmhIF+JrQoLa2q1ItppOk09Jw8dCvtFokBR07na/eMDf
A0MwUepQM7gCtJ/e9p4sSABJX0eA0uvp3I19DSkYRxz95NhKbjA9k9VYIc3Io0c9I4nWDcPiV1Yb
/a0DmBMHAkfI769pCeALflxyUjt1SKIsyCK2EJUmuRkFia92AxDKtWeWUN0KC5xfW63JlaeaMFO9
Z0yVQlHGYFdilOwfm50kZqWyv1MzsPcFke1zSAYcQgtTwbJEBZOBuwWWpjKgiVjrek91gVMCKsk9
e+VoMSHQgDtJ/a6aTaW76lpQ4CaP7IyIP1qbDvW0kPM4sulLlCCIjgz9MFJObTMJUthLqRs3Ndoj
67bybaqR+R1ipwnQ1+gilvRukGxZB0sTV+Ps0hiKGqhj9oNypyP2pjtmfyrYkopO2X+HvDofBbwh
rBwl/FrtjuDmeD/jTV6ZrfxGQXQ7NTGFhBnBwGxj8Rg6lNsEkK+IYkvJgWzuw9G89aPSPOeW91HL
mGGNdpgO0prO7HVvYpAe6NXjW33hoLq0AmMknwHo9xYwpf3kKUmNAvX62jHxELKDRNyTmvfSwA0Y
RzqMRwkWcoRxjAL4mDd5sY21X+Z2vO8FQ3tysGajvnWX48iPg6NyrZIuAVNxOe7MVsE4mesycNue
BSPcOeBOeDJXonz5+ZNh2u8fDUxJJnZm5Gicg7w3Ikq9HCk1FaYiX7FmzuyRM89lyEmUsFDTjwUs
MQiv7hA2G9GAWy15ij3KaluLtPaAliMJfRaHWoczeKPa/o6s6pvBJi6wrQpWHH/nGQ1Ezwo4muGP
SOlT+ClJT42srxGDKECDK7NTu0qLH/2pIre1hSYQmfMS/9oz9j37OMi+Osywkla2IEqHfOR9prIc
M1rJJqYvrx2n2h6EhvS9XARiVe9NLD+qONBEqjZui4PaEuPByismmQyRUvsytWqPiPpJETLGSTw/
u4ZZX+PTl9RYNfeQDhURASbWXS1HX+c5XQVRHS1N51TqELVpsrHj8c435tuxwbtP947NEDYHIt8d
se0K0mxdEE/wVTX3gcCuc1u7CC+cqd5mLCY5+KwbEs73uimOKFAkSoYlLJwK7aF0+9vKxq7l9mWx
8ZXGmSBKEJ6kGm1eIW7yKqYEp2POTD327SV8zOJY5OGRDFRychFy71P0242RFccG2wDYUf1KyHTl
T7W9i2DQcja1aBZY6UGKhIpZ3L6M3fg1FnlOBp51pYVtvw/vvLKHc2TGNXyjc6xHxUXAd78es3Et
F5WETRU8MGKULm3DB8ZBhHkoqqFLI2bxAatsonIxm1VNx47aUCtKK5/TjCzONJJnuRCS/KTCLgb1
qLMgyDULVRqPy7bpntoMFDkSDWtHP9CYAVv0KX8zcYuskB5DbY4/xaGHfhucSppchhyXhm9PTHiz
329YxPv7zpiPIHs2aHzVqS9pYqghi6/86oUbYXFGVjZeb3VAVMIoran3cx+tsxTzYqujt1K7w2Z2
5KOD0z8U1tGskcRRcLUAMm+NwR/XtTUlZwG7K0vVlqGTrZPRSQ4YwbYKsU2gaXVGjTa8SJPIWc1v
OAeGqU6QOMFPyWA+ZlhYD5OOrFVPxMHMnas4zPJdGVqPVWjQcRl6NttQjlaul+xo1iLx8mhKNC62
db9HQTURt7CmUUd+OApb9hMMgNCxFi63cal8Lks3Q7Wx3eSQk3u17abqM026fO1Ln6DKEkEySv+a
sK4uKR2gXqjhiiL+LnX94nvqKbLnj5N0D3KYzF1TzF8BlrHXNKP71n+ZzOSqx5X2wRbDvZuaxdHK
wbgWbWseJcBQg00MJ4qzQu7XaYIoGbnuzIEFgf3+z+ez9xt5evGUCDlX+ejp36pact1Wutl1chuP
Jhl7BQtt6RCj1YgYX0ZOhZqa+i+UNP9A0oPzTuIGdAFe811AGpaBQe94RrdFCtGzCLGsKeQzZP4Q
XmxH+zwDpjk0LDFZn37TSuSiyRxQqgedSYVy/NhEsIANm55NBSKepHkcnzkLElu/lR5rO3uEFJmi
w/WLDy3IZQXyaLCsvQzHb7qZ2asojO49MMRZbW6HrkPyPCT2CirAZ9mxm1h21SL/ACMy+sVB9h+u
t7UA9zlYOrB43u5pcn3WKSjWDHuzCMg1buj3TR8rKp8BpYfSHD7+/P4a78/tOCU4C1sUD9lNveW/
GGWsc1gp1Fbqtrbyeo8O/vQMhkFssX2gLpiWqOIRL7qPpA160C8G2Pt12rc8/mK5XAAkb0+Kjd9m
PJq92k5WPRysUQ+DMp5IkncC1SV3ZswOLCGWmKl3+kXBdNkf/igt4qVdH9kWV5uUq2Ul/1vJotEb
ElOrQW31tEhWeJOMJaqbj//RN6V+wPi1mepfZRK/1zPxGZdz8evr/nly/tuLRpHR2iii1RbR8LI0
s+jWTmMEv7it//wyNv9DkEZN5k05xjLbaNAtxpGLRSXAH94g86Mi21t6uSay3D9EbBWhWmN9BMpx
tZTJowJDtCrMm3GSVIud6VdirvfXG+UYgBmKRJj/3+rHIO9mLXB4RYYBBQGkhzvOZOvG17ALXEXS
JSVDV+efX4h/kJ0SpybwY0ABYIC/ZW61ICvC1m8lebS9uc8jfPgOybrRCRE4sfJ29kHTaC8T+Lfp
MBP24J4xjU0p6AVkmNTwdnioPvI7wAuVrMXTnNLvAm2I4NEKOj961js6h9o+Dp1d3/XE3HJN66Jf
FzNqMtRetJ3uC6d4yTR/jQ9/XanypcldfTup8EI5eoZDz3ei5/lgoz3wWo6QWJlf1Dxtu8wFRwWm
Gh0rIN4aoUFhI7oeyujGTMNLj5R1VxaZhyjfIrpRGmsEn4qjIRDwKet7OmMZNmc2w1uWMGwYXRU0
wz1Han0bJTNLvtDmlSY/A+b9lQH2H+Yy0uxc6mOLCY5gmx+fr0wx1pDFym1adPvZz69C5Sdbw+2+
jlDQglaNf97s//iBYdb913/y5y9VPbVJFPdv/vhfu2/V9UvxrfvP5af+57t+/Jn/eqgK/v/Tbwnu
/8/Db9+r9rer++3D2+/84XfzDv56h8FL//LDHzZln/TT7fCtne6+dUPev74PeGzLd/6/fvG3b6+/
5WGqv/3r9y+gnvrlt0VJVf7+15cOX//1u2D2+o+///q/vrZcjH/9fv0yvnTdy2+HLn8pv779uW8v
Xf+v3zXX/kNnsXUs27VhM3Lvfv9NfvufL5kuQSxw6yBqUOP9/beyavv4X78b3h+WgegF5xjabvEK
Yuiq4a8vQa1yoaKSoLu4EX//9xu8/DkP/3nz/plPB2DuzfyBDpQaL9QQ+luCN/JmPHUVegpDGuFG
k+Tw9J9rZ1/V1z6niBrWOO2QmwImy6gdh4la4GYGmmaAKR9oIo8c+HTAmuNnEA9+dgYLL8gvraiK
6qBJy1v0wOwMvvbyOuZAzE/qYYkhAsWl+6KltxZRhH10lXWfXOs4ToGXkcxwJEyiFfv8e11cYQXq
LTA0N3l0Ves7gXaHJ1MfVqb36OK3WP5bfz2jNgNQsarUycu3enUTOXupTprxJO09MSGrsv3gWDd4
xAAGecXt2N/oBgnVBMSC5XTbT978JfKOIdALR6xKue8cjmBXov3QmiepNnr0SRZXWFAq9U2UnzvQ
vgZy1CdRf5idS2Ohegs65+jal8bck+iwIrehRKaaQHm4nwFj1D6pU59fR9r/6qm8Sr60VVd9798+
ST88pP+/PXNLGPT//ZlbD59f/v6kLd/97yfN+sMA3IWyWbiszH89ZJ71h4/UkL0BCbyUHBfS5V8P
mSn+QNPu0W814fyCsuZL/37I/D8800HkyTadx5d//G+esnc8QF4BLLtjuVTuWS0988dJu1Wkw1UC
Iq3loqnV7CHZ5qGFoiJB89Dj1h+7xRvR0vNvhnpcTyWexRQf99lPG+M6lrV6VPDyV33hyC8KCrtD
fsQhiS30JWLfQFRJ8pProYn728X9a7747W/8SrG8sx+2cxQjF+evYC+5tGbevHOIEmlH4yXaFaO9
9lFE7+Tks1729TmZbC+YumTc4d0cd1ldAJmNnBDx0HUbzSW+U6rBfPCD8oFIeIX7nPk3IoZPxAH8
S13rfCWLyg25sxfdT+dHC8op1POnyswBLJFTvXn9OiXZcTN58t6OGm8tZfcryvg7XqvOZyRXE8cx
2W26s8zRP2xa86qcIzYM22Z5U82EWL0WBskrc4vGQ4speNQD0Knc3Tl61CL6gQsvve5LPiUUIg1o
NS2E9oMr6js3aZkmSzjEEEHKjQ7yRV98+B6QeZa1qI32U+Nt8pqR8PObxaB8d7M8xhcmYJ8THqvE
jx+Drb1TzJPmbUdwhOh4KnRxOBgAcxEoGXkjtkebYAGzp1erm+N0NQ+Xql3cBkKjg9iX7RbjeY3J
yzqTGCU+mAWpIFUVBZSfpge6AvEK4iHy6WLstzZ0FHg4sX6mNI5a3Bw/1s3UAPHCzgWJNPCaSbvG
dtkDv/RGPMIoSKmuPk292V9Pi9ea/+jF05GTwaXHL7pJbeqWtM7gYqc9WlfZd580uQjVhJdeeeX8
AfH5anD7+lnEx2lqebF2Prx2tgsm825pK3GqnJ4ksBsYUOQ1hMiX4+e4HoDnd+badtR8HiiZWfCK
NefbYOUvBnWB67xCKODRU1oiiMV1oaVk03Q9rSsi4rBorB36CGTSU737+W17dYD//RmzsLuj7MAh
bnsgTZw3z1hSFtEss3FEqoUbKNIjmlCht4UqZeOAb8hs8Sf3ytR2ffLQO5194gqTTF8TYIDpYjtU
av861Oys2yQiHA8m1NfVEmVU09D4+Zt91bv8/c2yT+GUBYLFN1+3oG8qsY5U9aAiurTsJuxTqdQn
LQPJnXYeDRuDC9wb5vH1DWfmfUN9SiPN75D5t3AmrAMSAnFAXLjRq0b9onfxDtBgo5EhtRMHFrCs
Razz4/DnfDhibkjFVmoe5N/KRmyGB7EfxTetGM4QsenLCiAfTFyKsFqKpkyYsLkrVvGLY1XuVV2l
p7iwQbXV8weUJ95R+Q99ZDa3Rhh9itHVrYhVu9ZmaW9sq6u3A9zyCooLbErdQ6IyjBsQ1RzALP1a
xcqCr5SivEZmj4IkXJshD+bP78i7wxgfm7YRK9lyDAT6+Wb4GEisesQHBuk69T329n4HbIQGtClY
PYYdiI7pkFKLKYbhhJXROuahINQ7Mj4ohL2wXus+pP4tGvQieV3u3AxunWyKLwTLnHHMvRhJKi96
rQ87AU1giOf+RuLBEJOLz7V1rlRf7SOdXqU2JuMJgNMj4rZiU7c94RB+QRG5QEpSZv0DlfNtF0cn
XS/8fYIAbiBJ+HbBspQAl6jVgmMacS4crNC++FlZbYbaGuENTEkwUk3bRT0d3q4mbibVZMMGk4qm
6leWDtFmeZJp5yFLhZK8s9P+RZdzebIdf6Ugwe0cG9PhRFZLN5XGL07EPAJv5l4b5CouOX1BUGOX
e11i/laCMFyCHQcSLf9c4mcWzZ0+1tNJ1CkGo5qcBqxN2p5iU8NllJ8HsPqXqUr2mV7uM9tWRzeV
LgFDk32VGsXjZAyQwNLC2JAtUK0Sbej2pfYJl9+4jkWC1cSY+vPrejU55jNAYC2g4gQcM8TIbYkk
Wo1+f0rdDv9KLki7ClPcwZpbHcxJPWbZzEJHl87pQm+xAuhYeHwCH5HObrLWHGlt+QgvU1JnOZcg
rcPeNSOOPk3uPBwHQcJVo3N/I3FKKDzeI7NaTwqeTRtZR7uam03hdwMSe+MZ9de40w2rWttTPJyr
SHsU2EsCiQQX/ThGjVqZ68qNu4DQ6eZS6fRyIglNL0bPDVinuIpc+SHFAvq6KjmtdXRSk9mHss+p
U45aj0VDnDB5RahAQhDpJotBZjAI3SF5miy4368bKWeoYdK12bmg2luUuMyL1jZPbSlogy/D1VOp
f+y0DCvO6wJk+ghQyNBD9dyAP7NjzToyPdx5MuyvbBUjAvfjaD2Q5byWZSo2aWhNezlTYIDDyGqj
lwSEJwYiojKBnTXmRwKiPkyxUBdUmlFde7fjhHGhL6avuuOukAu7t61QX1zRXkcCloVMuPJGXk/H
dsifEhukemtcF5heV9q4KGuXpHdmKmvnq8rAYkDHFJrMs5eMd25HywPFZof7GwLJJLuSwCMs2a+b
L0y5CKp684NmP0kP7a5vpWcETztWqfBERefay8BFNKAE1q+XOgV+tSutMjmMev7hdT2vrLE70fa/
MQuLBKS4Tp7oatxFZu1urLals4sVACi4TCAYMTX73bjns4xnpzfEqqiq9tJa+We/rdCnJHOFHFfL
toCun/ISld6AHXMHQ6APdIXg0SR+KrPmazEZC9xAY/wtS2aBuhglNAKVWhppEDYk6q7dnvbwz6fa
V8XTD4sfSx54c7EsgC6a+zdi0Cn2skwNY7oT0yTJlo2tna5CsS6M6QEw0XTro40jVvdAUiCjfSbU
eoibNaJfe+sxKNev+9mSlJKdoRD30kvjKYzHYwSKj26J425yH5LQYra245wPbA/uMTEmZ4M6ZWC/
TPpdOcTVlZGV95gtgnYIu53FrgJKAlZ8/fI6qhWNzF9sLs23xU8mOIsIJeoRVJUFu5UfV1fHSnFs
zyGdHa08m1WML5mN7xaZi8726djTtzvSvsgEdtmCRMXdOBm40DJSx1RHpdkV7m1CJCeQOQheg6es
gFIxT1uBTn+IDAu0RlM/z675sVV6cV58Q/uf3z/77QbZBmnOuY7iJakyCGnf3D9RWLglijLd5WHV
s9kb4g2BVKZFpk6h1Z/yorkUpjsfrARjaTv46gYrEJTYm2qKoQya2RdrRAyC+L/i8NUWuzAePmQG
YiRhTPLPKUTUVEOEGg+ZZR+yONX31Muf0CLFq9rOvhvEVaymYXhq00I/+TL9PIyI5+fOxSAi7WUH
6l2BiKVJLU6+n+nb12OdluqfokEhvjIBm5TdFGgWIXO4ZbJDq4MgcKM6XffEN3NKwm3ZDjunm1Dw
aswACC2vUm8I76zxESBk8Iur+q6ExIoH6Zbq83K+JSTox5ExsbWO3GxJM+MQRCRtgqnIUvAoOFbt
0gFUVBHKS6cZ02UwtF2TzuODD0w3rbTmTsF4L9pTa5DJZeRQ+8xGYduZ0mY/D1p28rsNsDGrc3Oc
RVN7R8E9UCApHu16uJFdg4Bdyl1dWF/GsBzvET4ABi/DU28kxs6uFPK+5SwW5XqPpsLYsFgxzc/x
vfAzCawA427s9u4VjdugG6AJiLHcaeis12Me3bEPSreqNwnhiV1zMwr9+y8u3nJxfphSKD2wmfZt
BBUMSPeN3gZHoiYkR8at3pvJlkrBTYqrtAzFIYzIpmpr0Jsuxs+yqAU+kqI+RSBWJQRoN/bHc4lG
O9rYuSOCuQCQJ1HgARSobspseKCgbmzQQnKcghcS2G2nIbTKXGdtdNaDD1QJr4QbXVltyMxsl6AP
Z61DT0WhLWrAu5mWpF1Tqft41MIT+VxrHLc4p60aTJ8DZKpxsMkBNZqoEw4VauupjK/MAfsHwrBm
q0UdaKVcekE16slJmfkuymxx+Pk1XOqk764hwRMQCgRFUfbDPw5ALGv07G3UITIZfGTMiNDFkB0i
HYEX1FUERDNKQRxXYdoj1K0q6hZhbB3gcIa9dirJeQ4AZfk7s2lMUnN63JgobtYOwKdVp3f3mZvM
B/weKE2z2ljwL822G7vyWGMCJnzRMTcT7qOVGwKBRJ83b7Ia7bufaM6qiRDaaSP+V9J5CDePK1QQ
aXhXD+Fei6bb2UI2VLn0CA3a+p5H+Hc5fJF1vnVyX17NEc97rTRk3nhzDxYxzZXL7krzyw+cGbm/
cngmNTRmbfn3W3tdFAWZqJg0hmVqSzZOxs+Ezfz880svGKrvLj7bAc+ifkwh2UHD++PFl9h/pp5V
aGsbcC6iqrZWyRRmuxggZwDENmH/kwXW0JFPHzM/qIjP4oNrWRtm6S8Ai3I9Slc/VL6vLhplqGNt
muF1q8NQncMhRuPCDg/5groo8lHh3RX6oQl974wsZAgdVANWfZfLFBpP395GYGt32BvJOwyxvgwK
umwyWB1uv5lKwOQHmYxIqUmwgfuTznOuFKYBRjnn6bkyNmHfMIFH5WcfbtO5ak+WXWgnC2voCsQV
8uJZlENQWe759T01eput21IhKxm1+agbZF7qeX/Xdc5VmhrhNsehsdZrUr8mpwVl0gATr6a53bXC
/OI3s3v587M1CXGqCPJwI2PqMtuclM4yRHY5CfPsVt7aYSd3CVkoi3mk5U5v68bSIW6X7axOHf32
/esVbQmyqCKZnZM6RZDWnoQVUVpBUn8qtWpfNpM8I+HSl8eybOb6+fXfKneYN6+HEhpMwevllRF4
3cy1ois9huvQ5xSCxnis92punl8/o5vqG6lw40k5h3szFAsxma2eJED+JtRJcn79ReNUPUjhddej
5oiDjgyZPfi0gcPebji6ZudoFCX3OtEX27y/9WoFgyeEM0XV5GTG6pNek2GjZsJLl+O0lc/zqc2i
i0aa9V7rc/gGup2vsan5f96USIj0CArC3uI0Mx7qvi6Obq+bW70DNcWupDtFeGC0lDhdllYR1HGd
Lt5oso/jiCrsMryq0LmRJukg7OFl6Rl34HFgZBjlBoBUSIrTtVXPzXdMaqkNvqaT3ll51XfysJY8
AuGu2y7n+MaelBqEtUSkJjjrHfOmr2pvR8bBrVsSlcZe8TyP5KBXEQHnZFCb5NeX1TqzATa9vvvE
OEbW3J7Rr1KOWx6TniygVdGx8oW+/yKIR14N8PYRgeO5WkZfyWa0o155dBuBbXPxDFrNEh8wcTx8
PbnNeo+poR8BR6QKeRXgmBohLeojBUNW2yd+/ZHbeM0Hz24K1gZc4uoCAtjYmInCkx8ztQzLDe06
Jq/MLIjRLbOcJ2DMAy0s7oc+dDaseSog96DciLqAnTnI9KQNZXrS3aHYGIk5ITrJ3e95ScAHs9SV
pXGHO4CpK692/B3QgEdurobyKMfgA8Es8Ebd3sSec99oLdG5LHivt8vL2o7DmfusstS8qwETGZrE
Id17xrVeDTe6SE5JA4JnyvbkvdfPr6NxYEO1JacCgGyDDoeKHxI1XbHKTSbqtCS+6uGcvD4ntZ6H
gfHfLJ3Hkp5IGkWfiAi82f7em3Kq0oaQVC08JCZJ4OnngGYxCnVMV5eDzM/ce27aGscq6g6EobZ3
HtybIenrjZqVc92wihqy8VOP4/a8vNUGJoorbSdH/Px7s6aRB13ZzcXK2v2YswREOtjH+G/BAyz/
Stl79066xjNrf5Np0cfCes0Lt+SwsnmnZfZfDUJyItfl1ZhdfITlpUCSxkMMLvWNbd+pUHQaTl7Z
W7RqVLidxMwEbxZlJE+O1Ex2c+EPJwTkXflMZPzcEvsizjBgU0PtC4fuqR4wMXjeOOyjNNkFMss2
riXjV2lpX53h44fWyqI6BKGXHRwfrK5bkYygueLsdrSSwgetLF0mzsgXzc7Y8xhGJ5EzKQyozXcB
XDfKNA/mF4DMldu6HwTHtnjL7eoZZcEvhGjvkVLV2ZsQ/Rd+bj8a9Fy+jdtPV+IU1Fi3Sy/5mev9
dHUEnl3IKZofjj8VbgDMIjSDIGQOBs6HlUTtjwuzG/GUDtGhkmi8kMaINVr5auta4tMA4vbsrR7k
TVCn1JtDfqP3/K+3nBnfRkAF/Vd4Dh3/6UlGwDmhaecicXwciIhqbKlf7Gm6L0ME3dOso1b470MN
HcUc8S9UyFAB8bXm0xiJm7N4tSNYu1DS4rF/RoPzgsk4BKt5I7ml2EyTKsJV4+oZHn3xmpua8eY1
LqROO7GeS58Eqklb5a720vhDjoLP8bd2mLd3K9UD0Mh5WaxlT61fYjlfdRA718uHyTQ3Xo3kPvhD
fImBAODiN4M9atOfA1yCf1+UbkfBNiWV+WbB7DMjt97GiO1b5oz7xq+8wzgQ9hB0NVOinNnGcgDE
hdJx/ap1k/RvOmZgWPXI8eepSuHE9ywJtCMW1xQzq1medBYIy4e5updvJJErzyQ6mGS4aPg9uyrV
dv3kju+SrA4j0g/8YimQLO2eMOQ4DFqmA8/1wWmb3d7KNUA+XR/e7Elxic2WMYuJH18hm1qzxnIm
0gJgixisKyDMf9/kcgg61vA39TWW06WuvZRKz6ASvAPua0GYTZsooof1jKbbexUNjeGY1rHU4FX2
la5fPBRWD2pnVtiiONjDNNz0sgYQQfO9/KcSN/49KODhEayGVQ3tYpSAxhMT8f6/X6IBTMZtCOhu
kvqQQLdkNrfCYMOQZBLkWzO3Gyqv3QFd5+s2QeK7dDNrXe8d+DOFOvhmT0g0cJK2SKCC9JQn1agg
qpDzsK1Uvq+hJDwClDND15NUMyix8XOqikrZ/WGgg99O9djBQ2BCieUhI3vHeqcu7W6eKH+6OrRP
i6ayFo1N19FWTJmymuOH/C90NCH+HVLPc+tQtJXzMabF6/KNCaP/lLE+PBpPIiBUlFVF1r5LzSf3
zBIQDVhsrOTQiE2M6A9ZIT9Z0eEt0UxiF6o2jAjM4TtFa/AjURQLde19l6b1UdjFl15aJNrPH5JX
xPvgzGmOqkfHL1MtehmwYHWvBeqlNzV4FOV5me3SbOaH6hMFAWYGq3Y2PrdeCu7laOD9xMvK2Qh1
frwFMV+FNyWfMWyiPSfg34QE8j2HXrMuasIlqKK9R0vtVqTYySpPqU1Nc7FhvuMiiw0+bdrWUaj4
FJWltrPExGUU97/bsvxTZd5qsHvtA9M1A8ZoZdO3/wj8rMSkI7vV5NjBZSAKPNJbsZk6o/rBpmQ7
FIhbs0D+iFRrrsawUIB2M+RNjXT3btr7hyJKj7ntjdfA+SVrT66GupcvCSwM08PU05kxh3JEvOzo
V/bJcuNu3zu5tlWkWntt/2bbVbdvsvazsh2OP1ROlxz/7JpIjpkjhEsuom1fuxA29p7JSdT1zNyy
ahp2mkPTM2heek2L6QNu6uecjQBVyttVFS2LSybIihcD6JVfFb+qdLiXTH+YimfTBTsvDWZ3D/zU
/YkNap1VYbYyO3eAs/WB67mh20SaUVe8VB3Ofu7RoTyycvF3VUtdFAffbpiP8PFYag7Mdw4Rxtck
7fsVNq/kRdfsbpXXJ7PcM1OoHoYaMOpG6VXA0lxT6HAZKeslkEH5SlU6S1lNdNdZ+dI1zr3XZHNp
hf7176hPRnnIDJJtYwRltwBRSyWqhCIx+a+xdVSeSMwR0g72GvF6vLdwE9ZwkqFBuMUfCzWcdJPg
wqzrVDBKPZqCFAVgxB7OefsUZYU8ViSW7Jd/irA3L+8SrIXISOtfES3W6N0xeeOn0wnv5c0+hQPk
otAnQ8JL4J3B3TcPlQaFTKd/ZQrob4NwQrjOU7QudcgpCp/dilNNIyH7B5Ge0xzn8hXVRXCBuvbt
Wz/DNq+uek4ThM5uoF1OoxszA3AmNe/sMJv2Js5wBg+lXGdZKngLg2qT9bbaxjVBEDkn5KaEO3CC
pl0yIMi3cT7dFe/SWaT1SlWFeTY8eWcHSLyfYg9X50206qCn3Lj0/YNy2t/LKTmm2Z3/X5z0gec+
80jqUgRX0GeTylYrDmuGYHnkuRuA4sEmkdaprvv2WAMfPVpFCUG2C7ON7yHe77I4xj4W7aZ5ibT8
Gz0jgiMq+OCCpt0+slQUXzkN6lpiOMVdjLy8KYpdRoLAAWNNs/biTu4dMzG2XqyyA0m7GWkiGN7A
M2bvjlvw+06bv+z3GSCVaDcgqTloCDv5q7bwsBrzaGR5ljw/10DlWcCnqtmpZHBLO7zhidudycAx
dglPcIghlEi4dtqkWOEjUaY/Jr/+ERELxxlZaFzj/JPD70YD/XkNwd5iVZGgpaB0rgMG9cLQm1eL
eU2loAYMXf6Rd4wsaFzsve8SPW0VzinQ0o/Wb8utmUIB7kcR7hk0c/44sCqxIFnM/+M5QcAq82Mm
UiC3vR9fCk19sIXdC6Jhjn6g7ioIk1ctxW4aiK+FVKYPuVrnrmA7YsfRPqoqtlSQiFX8vZRK+EF0
e/jFNwzPX6iPJh2SW9SWe7uu0l1W4ZyPLDc4TJV7jUzJbT5ZdxZ60WB7n0POtBDttGZmH938m7SS
6QODvHWjuP7J0JLRK8XPcrTbUPBwlbvWgXfoEjC33ZCYbB2hVzdD47wSF3pY6hFg89C+/eA/Ai70
nZifo1CV8S1FuUMp614dICFvY+Ebb1EGu66SfnG3GCv1qV88wtjn2JmLt9Rup7Xtlupe9QOQ/IKg
cdcMkTikv0Ervy/XF+VzfY4091n7enCGvQAlZrovX4eWmpcI98/OSsFsrTo30I/6gRVJeKnG4TC1
NeOQeWDuE7kyufSxHV3oqbfFj0HMxT6yp2OTdXt442K/9JHLBl4IdxZP4MvAUG9to1BRfs5TjXwY
/q9PUhCvV0CBKG6i/rcDSNyBs6UNXnSMG8M8/+ubagGrJqu/LVjSjB35gQ5ZK09Ai3eSsfQ+9IS9
Lnx+wP40nTQ3ma4dQDSyk4yN1RZqQzdAxFsC2GFutjVTN/fAd9yLo5Jhl0+1v1E1nkdtskPoqOnO
TGvzlOUTiRRm/kO1iqc+zM23NLexGgXGu+9MyFqYKRHbBhTXOlUalgRylOfjJb+Hnrf3GshLIoQt
YB+KkSGrTR2T2UB2QtCbPNbOvjEFXZLJl1yb6ItLOjfWnl/RUP6OtjY4kIcdKnlDvTmu9Gwy3sxO
+zsmPdsvRB6QfkE1AGC3b4iqHkkYhftWROO50PD3uioQ7d60mXGFCXLoMZxeliqS9dp+ZMQ6Su5E
sxbdqldtB1UF6yr82r/KSNRBapiox053KVksnSB2cBOZJCiF1DswXvX4GBBFLtqLpLH9/djnxwr3
vBbJ/lVkjDD9bgID2APrT3D1rPrxQlPKTEErj4XWum/D/EP1/eynUYrpzjz5OHpQQgi+wOkkrXYV
AbdcD3lVXb2p/SwC5JjL8cnnXcJGPOvueKikA1Ze+OqBRqCmIA9Ejx+Yt0+oYOVlHLOr77TfrV57
r7ln8w4F1WlwVHZHiEA1WwDqSRqcU16GiqxJS5J8fRHshZjn4DA+3rTB/dbYuzpm1J7q8Q0IvHo0
1CDEPq2nZhdlDNSHAhaP7EeLs36wDrIzMKxKd0eWtrkR5iwocuJvIDiAxQNO9P/3PtgJIXsF1d5U
xN/0nL0C8QVA1pFFccWVH0RdfjdaoiMF7WxbN+29LqtvLerai643u1wpRpK+zt4jxvA3VhOMjXZc
2x3OVeGDqHAFrOVc53Bb6oGKF3YLEJ3pgwZ4gugXjelQR+CAHBgYlXhKXwYC6y3uAIc8Uh8j5M2n
Ve2V6A+akzLGs9NdCdmrc6V5xIboHaxZaeiWc106acM+6xgwQeSpTsuCsOur6OHX1Y0ssLgJyjvB
0cRDNfHAreV2WxZoJqV4C7ZonH4ppe8johS81mz2GY6HdRj2Ooo/TH1u6P+yBurmhAPwWUtq5kSI
PwC+yQ6HyfI+9PIRujXFTPpWWsK4koL5q4rNtS9NaC9FcasRFD2WdszUYTHFmvNFKlawL3Trlrry
Axsae/bRKgk94H5yuGFXy+0Bv8ggJFI8AeH4x8Fr2Kxp1qOMOntvtkZxIG9oFfThjj7wFGeqOaju
qzcU1UJsvQ6x9185meNGVnWzm9SM868ZYrWGpt96QszWyBOWH2OO0XweqNqCGfAiuSjNMXtRpBuU
rne2g7p7XxRYmps3a+GW5aqaTFgpuRVRxKPlzPGsPB3DnoPoPdqLLGzfhW1SyLk4vZbl+vIZyZhh
FjQLE6hpZjwPeVbNrrZ65xygh4vG+lFiQCGFNNmFuUX7xUoh94qjqMuTmZXtScTTewOM5TZDUsoJ
WtygiJ6wTLG1JBmkrDLE859Q60fkmmIvWlKqJkF7hEGSSW4dvfgVgB45+CtyDtFrwKPdTNnwEyPb
3csyCF2a6+woeBmnyHmj01XPytwZ7GBWTlY/QWcCEIUHXVrqbBnQEkUM165rh7dIj8sHKQfwz1Jn
ziuL/y1NvUAMDLF8QsuFpnYQmY4VvrjNUJpPAgmbvVtbzu6fJqOmm9ppFql7IuVIbzssIKkW03bT
47CnwIucDvbKTMcPi2PsAwnID8Pia3P5/CTZfdSVenI2PJtxRKSQOsNaX4QteedcaTjSjTTDcOuZ
3VNF5gZgebz3LMWhQgvS1LA4WXg76xzBWxXMrwGAHYbjTnqBKfZkLC+3tu5ZGwe4Rmdod4fWE96Y
WR6WUFNNiyj1GsDktqHiOybIYOvnjNxSnUAxh/p4mIwAH0virUbKym1VpTBdTffuEgs8o5cp2b3c
AvA5vvCfNs62mve/8yPVzK9fOr+IrU5yXiB4U7Dgv0+icG5NEW6DwlAP3tdfjGDZtTeCidZEUxj7
8bnUTQgUDFo2amJxwiL00TVddDIi7Vwxsj4Qp8eqpqldqjMgu4Cl0oPdUeY4pk0meWClO3vGfvaa
ynZN4j/9eazvz6pkR3Xpamkslj880VdXt3BetR7Pv9f6yFK8CWxkEV2kH9rn//REBMdYY/QBgS08
57hJ81VvCDQGDn9DQsEUm5O3/eySWh6ZfAW7ofy256GsAcrBEMWtqItDnuDIERtsxvHLGEElmmdk
EAz6+VvEoVmuTTQ/J1XZLw0N2JyqjJvWwQsxkrF57wv5LbqYdtqy8nucBdnaJ15kk+UJaR0mZyoU
9nGV1IZzdmzxzu5E7K050s+Ck80yv4awBl5oE2YW1ml+MNcxHACegGbZYyxvDx5ScNMd6YZjVD3R
YXAV6E+MRCN7LmbmmOcSmYq1axjVttCcuV7N2WJTHRghMAon6OKXZoP85ncGAwjHuVy5RhXcZRG5
0HFyeMM+fnBdxMfMGsmPzhXiqsq8eqE5bCiMnA3iQbkiDABxVPDK9xNtK8dr32A3kwbBYHg10VO9
OWZon7qSIAiGF5rbJ59N3o+YhPFRV+acFBaYzoqLn1TIgHIwKTpnm7gIqhyaGpTCfD2gSt8N0Tkb
VHt/jLrXj1mlSAIhXoPkT6DKWgbHYPBj51p8J4wGoQTmvAKKtFGS6LSVk1ogaA1igDR294wnNIPn
h/K17lOIKPO0sW3neIbA/467/m0QvkYkcieJ7vXCLesfmBEYvkK2FPvlzsnsvDtGVsNuQr0B9svg
g+Gan1zz38MCxw5BleMX6+W3XDjZmfw7D7qK/V1lKtzLej722uqWCC+5awmNlWfQ+M+ClwhOGuE9
FbvvWKPSDAUcw3ZKtk3pq2uRAgdAkYeb2+Gl9q0tcRaKPJHyOUAYPdIj3Iuk1a9uKtqN0YeH5d1m
oN9vakLedg7ZWyubJKADPoZ3u9ZP0EHUaTln9Kq6Z51WncrB7q7LpdbaXrM14VvABmB3X0QWSiM6
U/5yahP/SMPbPqNWA5EQyFNQQZLrfYLLsPj+bXpz2mtWcmex8CUaVJ2R1FiRG5HPbeR5uzIh/Uy4
nUsfT6hSZxWkIgNk2DtFd9CGlDtRH51zo/W3purDc5R63wqh6CockTcVhSPYHU7kRusC/YhI2sdU
EMUqEJzz2LjpzoKlQOPYIoZ0Y383tPpna4/dXq9CCRo3HdmUZn9F7cf7GJIYcYcdrUidXpdHY0qm
g68m4wy+h50qrfmtqf0zUWzGaemjepf5iaq9TRRI40w067dhFuwYHGIqlulqOjkSqIb1x6uFc45t
48EwfrpQF2/GeaODAQXQJKdw7VBC5l2b7w17AGU0fy5Zd/YF4kK+Ao4aAdXmZCYQaeBO8/+0IghP
1AuAZe7LlqUmQ0ibTHVioEWeHyY47NRZy7RJCFpe8mbK2EUxOhCanmBgwl+y45jyziM2RabtjGpA
UZTstjAeg+A0RwezY97V91C299Rhw9mTYHwWLRRXm4jYSIGLMukhKCh4+JWH/imPatBs4NH53cRr
Wesfus07ZljdhxHyCtvWxUA0f44EIkZ/Tm2xUTjsGHjBlk96i83wWGGQRSvl8seXtOUhttv63Nj1
vc5r9yLyooJ3VAUM7t3XwWmMV42neT0a7WsrrPG1dnmakmHrcaZA5ZA/XDf+ho8O/nmivrQd7QCF
hHmmlZ/byPlYirDlkTWtaZcpmmv8bHFRVuc+xmLa+KjRXO605aCIfFnsSjM5K6P6LCN+MqXINlGW
Q98Yq/YYTN6bQHy7xZvyo6b0vDkIWjZVGv71WLAA7CCnfSATQZnummSVXyi0jZ3XBsGGoI6DXrk6
3pYJDLqUbAVczdxNHOQIrbelmcO2sOPqxJCK83WWKJmyeIX4xm7JKccXgRhq3ddBMN8rCKC0BEpp
Cy5Ai9NfcdGCLRq7EmVzbO4JrSEOXTl/AhI57v1ABmkxesdF5ElwAxJDGMJ+karT8ixycvanYmII
P+/qgyS6AN5VYH78/xK37+HrIeVCk51WQXePnegyCRjCg/1ZgXu9OT+bUU5nInzX+AxoSK0wvKrU
rQ+L7ERFINdQ1OD1nRznLPGJ3xJ7joAQ/pG42vy4vCNVkhy9WgNbxlxos/zeKmDhfOvizEa2gusg
iAoKnd8sZ0DybtzWNn/68UTcqsXAxQ4g2E8o+UI0FbxsybA2RebfoAPtKyd9i0PLuqbzH6QCw6bP
20sKGORGuBZ6+M+IFeYL/At56XPprHvswtlrk5iviwIi92OsPEjmIxGxi9WZcLoZfDB0gjt97K6L
xiHs3PHaOD+WfkD5bwvYNpk5nEvPwJBgFksVbxpU1qEO4NVfYtcBE6z4+yQJZFoUxpIh/63S1ZtZ
9/Z7E9XvtOZEbXRRfJADlhQXM88q0mCxkBVHD8D1T25HzTVoDwW4rkh/pxipyb2Kwks3i0TrYvwB
6pDoIYY1CUlOeDe7n4FIjLcMe9YUtxmwN9mDfbDsC6Wv2pjB4Nw1g9skc91HFtrNzZddgikiJ0yw
7m+t8RePcXkFwumTdCHgdAUMHGrTuLSptgUoIF4AB8uz4UbPuLMuJufpey+ILTYQM1ybBJv3oCHq
CyNg2UXzXoPiPE4sN8Z5y5GlLKeoy4bi74Ci6bFcdI7L7CmyshfyD55ZlxRXc1AfOPbEOrKm7uL/
GVPTe/oVwXst+YrK2koLx3s4vZJclO8iE5CpNWu66ty+xJPqcUS4h8DFt933yFqi3rkIFsnaqNXv
pRP6h5RZmwqnP8sqnsENT1siz50VYHHRSzDNbfBtN38av2W54YsPQto2o9PPsmhYcgHqnFPGubLq
pilgLMBXWqN+KqaCPRs6kkfN1BpY1ixtUoF99Ew9J/kv/rRbzSS+T+tIysolRtp5VSWGojmRpXEF
b/0qFknK1CYw040VC0Aw55NePWyN5FB97osT2V5l7P/K/LhhfUtqlqNPa1658OAa/rWQExlnk8dy
3KbwCPqRFjtDluWxi1uzRCK8NIIT3GXWf8CSgby3dvyYyLQveD9Ckt7+MPExsleaiRlc4THhbsf+
YeURsDhZ4S5QPcMo2v9rNkTHVAO6U2QFBGjN8q4KO8lqoIygsOAOrzXhrssa0Ycz1+w+9/N2pDbe
ZMShrT3dZwbk87jLJDEuzip12/KBPqgoD05j1Rd4S84PmQAucnqgRbmOD0cDT/jD7vnp1wj9vsfe
jV+YLuWsgTZM1MNrwKG3GUuH7LqupOAy6WVxLEKQd1LiB7WMFEQHNmCo08CmUEqM0qbBrDlBnbB/
0QLS6m0ljS+znr7rQHHMI38xHA39WAtU2mAFsgsr4LH4FIZNPMbVTYwanvVcXiJ4Zmubz74KCcpl
duSax+Xjm5FFRlymwX2Q5JgAJnX0/I/UEXGIPjK+nBpAWpu/FgiTLjlpGSimg90kR3mMhvhlDjre
RWrR2JmoLUtnZ/WQ2JZJaKT1bH9ZavUfSE1c8GKZt5fjhE17/uJiQ30pd4yPy3MQZzTtZe3nRxEQ
NgwBoyaNNr7qemteO1sad9hJcRWfQ1J1XsG6hMfZZBXJTMPcVxOLl7GaAke0JVj11VBo1fHW/sd3
ou2Fhla+m8Ou3aA89nE3XtyE4FgTlmiLP2ZtFBx4yzx3amkAA+uPqZphzWVcf9VS/e3pux5WSv3c
5g5hbB1jFGpWlJbScA8mzqK1Td7CKqwrBk9oDK9hbR/Q1P2GA9GsrXgE3zppjHcy+N4RM5r1wMDi
dSIibZeRcrotY5ufk5GdkdB+KvAm7wqM19Tb29ErvbvL1HBkI//SZ9bTTEm4c9BWnxJ08YcqLggW
asZgRaymxpFl3K28dO/GfAgmEIu5r6wjmb9jKR9efpHN4F2bpifsW6YtODuz2TQA5Y5BgiZFNP4m
ikW3a9RbyADy1vUFhLGeBUpT4S0wJvX0EhaXI2vZYlCXuuiyFQlG2R2ey8aNk/aSMTP6p8WrGagc
DeZjIkchtWlSIiDA8la31ArzG4uq0Swey1wmGFn9/lsGTKx6to2lZ5fwfdkdKFqJtT4bmnqkBf8e
cqgj7MYEIVVWYP4xJhBUkbD0D7zE7maMQSe2vvu+fK6mIdHMCaMMFspAlyiLarpQEVHcLso4cE7a
DsSgceY9ILphBHFbuBUcgD4n308xvRnp3Mky4vm1ufGhcVvPpPfyu/bt+BoTxsZ9YXn6S0Tp/JnG
iiEMEaZR72WvoID3Rk6iU5kFF+BoHESO24DtzJiAOkly08NCQhAPOPs5yi1km29aYRzagJlo2bCc
8HApLYNu5UuO1CjVzhargQ+vYRHnjRzdhO+kfWhSJNgmBprhoEmfhALNffeM7J+8AJE6Ioe5RXW1
8DCaqXd1alrBovfQIfvMKSOna2+R4IlsLc7kqA9pJGbFI3Sy4AfGoUIVbwHs+cproM9RFWyHBtNF
145EC8cG6ZFzSbfUJwYX+4bCEAmI7MjQmCbSEeY/GAd/10M43ZPMeNUrTL/agCvYcjx2rY51tWSw
tRClH4lratascIO75wNuWJ4Db8heYgD4RKL8Mbr0XQDIAp7SHdu4I7ekIRbKCIP/AltC3K/UOWes
8FYE8wSUAxxI4YoMnPGR4g1AZSDt28DgIGGaI1LBBro517PXlYx7YiP9r7Rs//gw9C6d6H4Ws3EL
ecIMTBpqvo+JiJ54nrykiMJsNLqVMCZSCnpWBf2XwFW7jS2zO7rORBxOncensk//LDub3qhASsow
ojywykNb+UgKrKdW2U9NwUu3Ec6tylk2Ln3xrXE8XMChjlS8yc/JEcbTiKw/fv/flOjx7yBuT+lc
LXUdTdAUDOKL1Lz9NDeFUZiQYB2mOQuWaF0oJk9jGhzLSn2zmAYAmZB1oxxdO+USdI4wmJlkPcea
3cw0zNliJ4rcvbjK/Ytai+OVTTGCn2Sa3RYJOx7iixTWnEszqzARQJXbqgw5GmKCi3kWFhXiIt2U
dnHO0U9iFotqjjx0YiEI2eei4Zz9AeRgrjNe+kul2l3vG8Y1dqP2aeJsqZIIoZKPUAiMUbfLZCz2
DGhnMC+Ki8FFxxNlst0t1xi/omee7iuLBF8mi/lzUqdilhE3MUVXX5MxlOGhXGOHQbw13/64EUkz
jRGRS7Prz8hwOyq0WTIbNVW2KpAen5lUVIiyPGLGZlFsMk9LQSrweWAQrfSgYGkCcmqdmC7kkehq
6IHYtH1sUFGwtsAXVniz9nfUsoMMM2eD0Mn/pyP3A7QOwX+chzTHVcNQat4+SoHiB+FVe4xAxzXm
0O9QHto/LcIHbcKltTQKD6Uff6MixqHeW/5j7O16lXXptOpzLbnagkSO3IjbV6+2/4s6/bft++nN
jHXznYX6bzApKRF3X6bfec9RAsCdOv9e2ihzzU5pr178Z3n97FvTY2EkrO+37jXVzQI4w5SV2gM7
NfzPcnjvnIxYPZ0Uxtys04fw6lez7oI1qvC/zjAAXB3bV6W5lCHxi14WNAezoL5N8eoj47JufXlZ
3kwTEeS8C/ZPvpGfl8NH40l0u9K+1Ula/Ps4Dx2XPRGCW7rR8Fy25DmlOLYKD78MOuJVzzJ003sS
fcXyhUJkZwWBWF77agwyLgvEDjsSJ5pToEsGg5pEwz7/YhHs95dwXlmmLT1OGqzKMNZ+ltnwEW7b
wVQvjZZMt0UIvlQddj5TDRebtUyosPVVZtoH2XfWCTahQIKI19RmWH2qhxSl9/x9j0pDR6y7cgcy
bhV1OL3KQW6CeasPPPBLS8OdVsmjWXniUkORfzR+yNhg1L5KR8KacSNeACZJV1ohkn7ttN/amW2c
K+WLtWlRTjQsvdZYxzlMGTzfpyH9rPwov7E+NFaZTpSdiT21kuK8XKtEOv0m1q/ZD2U8XKU9ovKY
L6p2oGJMcsacXd3a59LpXzIK3dvybRhKTgRoMw5cKqeokulL3fv6KkRHvy3dlSpKuctiz7qoSc+5
GLx4m/q9twtTOP1R2bpgmLfLFV1MOjKhSW1anwWuKtS5Ms0cP6bXHjKNbKwKs0oyat9JmxWfKtwk
Iyljid2J16QOks00aD3aPhP1hBVotywN5BpdwrHvDA+FifFuZuTDJ7SsujdG92r+Nbi/fZZOj8xW
LEMadBlqekU4heqVlIIUdNHVCNK/8/+U7SGq6BznhYu7eQYKooWtnJQ3wEkwRHQ1+BSGIHURXwf3
NWrN9DFljKTd+sJJlmGuLKq9nCBaVyo7lWxnNS223pv+mJbluK9V/o6amp2dj2kiJHTu2lbguQfR
kLQYTuExYtDixvYVXTxZdA7NoMhUecyT6TKnzV3Kf1MPbEAEohVorET4nEJfeyvIIiSEfWI+DCDF
1/86piWPhYkgb9ZmRqjvSOK+YuDur7weZKyr0diUQU6FijR83VqyePP1+qIEmlYX8eOxIDjv1iTV
RytDnKJG9hYEY3rN8tRdxxm9DNsEcbM1+aIszD8Bm7g9WhSS69j87Tw3fWa4FN5E/E61HJ7b1E7+
79QIgt3SGSDcazdocZM3/OGECi/PohFDUHDSKN4SMQnFsNeYkTeQutMsu7WFrh11DoB/xaHEVkCe
IoZdgpqpZ7FYH2Ht0omym9DcYdzrfUHxpMbmWYJO+fcZFMJ/Mv7mtAuC01aEmYDdnY9Lr+MuXp55
1RDpHXFkrVnQRPsgtbI90oRtlqufaaPEi1FABAGTcllKIz/0/WtuqvwYkj69ThQmLqWnzrWEIbpP
gkLtkx53C93OOwHLc8ztqLGwLPx9wKjAAaQ7u2iyxHpkciSQLI2cazC4G1Rs8kCB2236vP4x5r5+
CVhyLQXYcpBZXzGmKZK8xuTkNVQ2cwPvtowyS5Q+yH70WzkL0QGcaBsdccdFD79St/B3eYPiWm9j
IIqznAVniU7MijU9E7/6dFCbuW7bnev44pNFQpTmNm9d9+jo4cUonO6V+uHKUGVmdHXoHxm8JAjQ
WPIFOgs6Ue2j5moNQ7NjHpWjIGacHA3aPdMMbcsoJYPCcuoK49dSqhZddUo1YsJKMwi2Ur+lPUMj
8LrhZjTMal4Tfha5h4UlbnsipWJexHK0Hk71UXIdz5GG7D2c8s0evA6dr/COZmH5K4wg7VFL028j
tOVv0TZrzcc0ZTj+CwolhpceGY//Y+88liPH0v3+KvcF0AFvNloASJ/JNGSxWNwgaOG9x9Pf38me
kXpad6Y10kKhCE1ERw3JNMDBMZ/5G5gJX/qYZ5eR7lJcyz7hSbsxKzML3BZmWCxNwOrHtlgbIDg2
S7+cIs3BMF2tez9CagOvQkTKzKz3USS1gfY9pZ2aXk1pT2PtoYvT/EMCUOLqwRIdum4m6cmJRQu6
FUESh+epxk9KDvTveazMo9zhK4a59y99ilZxTWlABgRlWdm0b5IOWe7K+TXmKNjOxXxEHLf+nYP9
b4l+/Z+q7P2DNtg/0/UTV/TxBzHAv13h/00pPkH6/OeyYH6Zg/34+AdpMPGOv0mDmcpvKvhbnPmo
ciCqJ0iKf9MH40+6JdTuTQOsomCQ/nd9MMX4zYTqjyK+jT4eZyPv+rs+mPEbMjO6sE9G3lVH4/Xf
0QczrD+TKB0F8AdgTj5OR3XsTlz/g3oIeSlkOVNUpxxwdKV8qDJg6jLZtpMD6a5p0CT7jHJ52LFz
ACfTJPRFIsXTe+sBlZufxU5V5k0oQzCn9aokb9LU7OG+bk3UIdC2Wmnp6EdJtyaABl+c7A0qpjX7
Xq2/RHl6kudRNOqQaEZSLOKkreWDhWgKlvIHFS5Nj+DVgA+AaJabikxhGAMsOOviX3HNeu5jLxao
LSpZnJ/6dYL/KgAZaKs96Bj82SH1waI/YPmEw4pyMUxOYdrsqtmuENLdFuHH4HBJVkdZuiHQW2A+
yKjUtqsOHJ2Ne0verlRZxpzPLXAqkRQB5Oa/RPHEu0BNrsWIiKspZWK5pXHFuzVj2hQROYszoyD4
MKJc0uc9DTRO8RB/DTiprnhNZI8bZNIPwtNqkTC+U9+ryNiiT3WADbEOoPLkRvbdF/MB62bNno5D
Mm1UpVvbOeE/tyfP2WmkfyOeAHobe06mvcTlZuuiGJ4QN3chCW9C7KXF9ak9Ny3ZDyajXaozEEfu
xUxPadyt6uUJAjA+CJ2PAPlGTqaPThISDy1ggRqIuuLlNBCrhme7NCsMNH2HlCnG42aumSRMEHG7
TQexw/rGQhlZw4a6I04tBvMrmja5om5B8HgyU4Nu+lqMgKgt3keQSnBIuLwEmwBBdFPSthWab03W
UhCVvRBrUfFkxYVGMyPE7YsnKIZAtX6fvkEbQOr6/UbFA2pli4iVAa7btVzLl6nJsFQY6dV3a0tj
GMOOOGffAu3NzHEjbpbSoSdedv+YvoPb3QKqbtcQatZloW/FhKZas4qTGNzc8wB5r4KuJl4mHorS
NFT5PoYE1DwCYuJ+O2L+AvVJa+jx0dIfxJDhDYW7EPcvaCFBvY6zBlK77IcSnEEyhiE9lTZUSywW
2vSdAjfWAjKKAZKb5m/i0iYWjILTpRgdMd3ud57PmzSYDgQoJ/J1VGgXN7M7H5zOpmibFZ1OcE7t
uuVcSkmnm7qB+Tv4I/pA9M8tSPMq3HTaCv6reG1ZMZpME/Fsm+kdvHwAoEGMORIg2wr3RDFT8kS+
FLwS6rkvMwVtLd63SIJZmXGise5FWXcx2nbt6One1I378xCDrDiKN5QNB1qNqTH4xhg72io9JQ2H
rLhCW/j6IvDv9E+apW8RLbx16rihXgnNKAMLOINqQwCuHw6rDM9Kgs83MSxxTC+TpykuasT5t505
hjleay5KPAfx9Cxjn6kNO9QxQ+7EZODM2XyQrXgvBkbccDB16zxK9uI2lbxZzar5IAa5UNJ9ULWr
EsV8hP/bIf4Sd5Lwhc24HMQVJvRBhiZ7o+B9kRxtK1nzszE3FBpZhmq8jzDtk8NbmcVvEsXirM2+
gT1fq/CpHqbD6AxPC+rOOQ99YFmLd+Y8PamUoN42KwxUV4rxs4NpHiUkx0w+yZjRHSV2Y1WJkRAT
BMDzWnz6/bGw0uieYpaRnqpWpjpG8WTs/UxnqLlgi80Gq+DDvqq6je6skyTcQZTwE5uLVgvUkWd/
sdM3IOWHPHzIDdOjJ7nPteQUshKhKKywPF7hwbbVw3cxU5eq81PWNQgzKmOPM1rGcVmDn/qosEwN
IYkU7EWYo4GoYzITl+aMaytzPexuGhNY5ppp1VhpdlBYVyDq95mV7G2bkWBDEYcFoGb4WYwIauoR
XsMde6Ta5qeMxxaJDVxHo3JJ981EKzRDVhGaQnVFUWldssOq7AOShHgrixvz2b24mEXMS2681lgt
uItE2nVgtoiXmfhEVREnEP+KL1ApQC1du8qN86znG1owML6mW59BNYKiLT6lgf1dzxSXWOgqbXXk
Ek7itmVjOUSD/lJnwxNe5yeFNAlkLALW+kMuNszAfBkwqFP4eDEcehh9I2e4IgTe4nRxqDYpDy6U
l8M8WS+1MgrDoZMYodTZVva8NRvtxaD3Lt6sTFiV6+aDuE1VdjyMdf1pQPUm2septpXtdE+wuRYz
TfwsHkelTE866eGQoKVYbpdpemqb+aIMlMmn6Rl2BKF8cUKsa4nTvW0mJzHCWccKmLonnR1F3H0m
A+1M8HYgVSn6eSMugGLh2qrSdV6bEMTYR4Lxdh9c7HqcfD8kHR2d5CTmLTa0+1DlxOBUHlJcu+xf
SrqsxWksdgjCqq1kwzfqg9XkLBdVyk620t+oGv5vRL//Usz2j0Hrf/tfiJP/X4p+0TL86+i3+I/b
V9W/Z/HHHyVyTd779zjY/o3CKuGq6qiOaf9BJtdSkalGtN800XuVZctG5OfvWtTObzhGaAgrKsh/
oJ7E5/09DLZ+MyAroF7Dm2xFNv49MWrT+rOUkCkEmmREfFGXtNDq/ZOYiKS1Rjygbr6ylL7eyUX6
7MTBPtK74aiYNJwhhQGowqTWbTHs26DGlbtFIbPgjBKwTTqtkM2CrZS2+m1BQ6NULy3VS9lpWg+y
hcnKq7cRHcErSG8kXGKqlTmZfVUFvtEjQTS36beB3OCmURYDfklfHTvEDkwDR0Gzwye5HLp+22fG
tZ/AmElmP+4Hhc7dkugu5prdJgSBd0L+DwIkDl7BQEwWAaVyTQd81jhjAJDPNA/xGMc5uAskilJ8
djy0iP8pBHN9N0gUWepmq4TRu+wEg1umDvcgy3xfIAUYttlbLHqBhqh4lGh9Vew7GThP39i/rEqi
wObYP81JEphHzVmZwiuyMiBnx6UOYhKySDJDsoVONvr3T62HASkQBRl9E1ygHGFo1cwjxMy8+tEq
+jvn5HTRouan01HoC4ez0cKsi1rrkjuRtEtlRAzTH5IVtq/hjB5urbzirsb5EFfLSjzERaGPkSrB
OXTgk2dO5hXjRCrd0M3MLBjJ1fJLmRsJ6UaIVELlzWolQK2jfKpMQfyU1Z/jAuvUiVUPvAPeZyY9
o1TFLbkA4+hmKb7KuhQmuI6x0dfLSEFyoURG29Wh5ujaAmtUKoIsrkvH1lzCTVAmOyyiFHwIMcCb
LWpgfX/D2qcBZxvuncq6WFGce/TFLM9y4OQ6PwnQS0jc6HqLLo9a9Mk2UKr9nQ4mr/Kyfqpoua2A
Z4kH3h8WCj/bAgcMj/ZY7kEDh1uYDs4Kanrm3ft0S2G/awByT60UH0sNaIA6BtNemdRj2uBQZCYj
pquGtrvrKFGppu+dhVRoReOvDdp4hegIljugrKWUoLKen/NIVNwS9TEwQAO35vzSZNXJ6pLycIeQ
tajJ+Lo+wvgNqbRN4ZGyGGrUAzW/vMEPFanScxHiNW04tJNwMUAwqnOwx6TTP7doZfT0dcQhgu4H
/jEua+jXvKiooBZmQzDKTL0P0KSg4OBQ0ptqvWKIuXFbTb/VlNaoqWGn52jFacyqS19Da4N5fCxA
kbsGzxS8HK+GPB5H4IZn2SA37p/vI9aq1aF3jOB8H8k+Bl5fALSHdejkm8gCoITcKYS19dKi1ZHK
0mdhqiDXFYqO5OCrsaaX7YRls416VOgUuJ9+ryzOClfp26TWmOMW8XfaZ/puMq0zUiFfEprQVJ+b
8hDFJGYInW5kWG6/L8qQvcqjIP1RZiUTaWhQDGPetWHwAW+pA02xy9slIutLIKjQAzgOS7LS2gHs
CzB0P55GZxUa5caKp3oj/qbIuuX2kQVwvqeBcCfDBY4Vr4IR0LO2SNFqCul1JUF/tQJ7XumRgv90
obc7G51K347BHwaR6SIOEW8MyZFJUMvx+HzXH1ek7FEOS2zRRbN4qghYI0N44eDACr7feowz5kdD
LyaPWtMDZl+uIER7oaqQl6fNNlz8fO7sfSdmsmlXbB5yepPCUXIlplBnsbZ/lxeSYQjdy7AYxg3W
NGOajY7DBC/CgwKBk5AEU3GopN/3gyICdmoKMON9eZhzu+tm+1Ny8CFtl/Z15L7Q7Knai4pOkptK
Vr1frOXWFIj/pMVkozsyXzI5PdObK0ABAdhVs+TXfTrQiyNtCesDAm/gcBBtogodYhjLUxRSSPgh
fpNMf90vd0mVH12pUEEwHGJJQ9D2VUthafJ0TBPHUJRzOW8oapN+TlNorO4Tfh7E2s6SS094TSTL
Nsm2H62kNu9cU88dQthvaYDEHzlmjIDI2cmHB+AwzqoocLZrQPf592mtdFC/dHO+ORI9tPtzq2My
0YJevgqBJp4RjHeiaZuX5q1f4mgXmflJFt+vldExNjp0XAs0S+/yQiDa6VBaz/eRKACgjkZDLRxt
Ew26hb+Yi8DkCPwyeqfh0KR+Cmdq1cEScRVdXYAIYGSQz/36vndIIz63MMh3Se6E6Ibirp1JGXtv
AkRjrITLUXYoc8EKn9Rp1fYltdoRGGM+zftwUhekZWQsVrVyWDXOsGZWQFTBCuZcm9Jb0oNAuM8t
ScdRraSp3rUKoHApVFD9gLEJTqVhRwfXDMc0lIDQ3G/MzqG/mCX7AdCIxZ9t8BZJhscVjqNBTKWK
YFXC86iHj0Nll77OvEEdKFpF8ozj+RIamzzX4f/Q+Gl0fS0btBpA8NZgzkIvQv3BC2MZtL7N5VZy
3iC7oMI1oCHGTknQwDZB6o29jTZKtd/r6nmuISV2fdKvSHUaVGRBR9H5hNo9tBkrxXnNsqFYOcTz
vtboh64C/OPIhOdIQZwKPDt2nW2Q4Nc41QR5fVdDde+rqNOB4aG6WDhSDj8Kkap2UfRtSIdcTdv6
7LQwTBOkECl12X6uKK9Bkf1UFxZgs2CaFrSjC8x9ywQB2yqgW1O7q5JBXncyBFS2oMJXCqIPNON3
IUpmvj5kbg/OC61GbYcR+edS10AA0CzxVcXQXAVnWZLvdZnLiPjUPQWrCT2WDOdFJctW1Uj6kBnB
B8zMylvo1a1Fi7+Ucjh4S0/zuGsw0NAuiwGyoKxDNC9GMEVCEQIeO8A1I64OiRquKSISv4wAPEq7
eLZprsdK6vihQWQQVhYTzUAqAwO9UR/A1oXJtgI+tKGe1yCgctRQ0Rot+5gEgF8so9mgm9m6qjji
BnEOpPO+cvBCduYIARMSMdRc1xq6cl4T6MFjPpZumiE3YrKD3Ex23kAqrjkotq2pqtYut4/FVOo/
EjXIwZ2kHy26QsQTyzNSoeq1MJ1HUeZJ04iwwFDNDbppxwihIq9fkIDR7Shx7z9qbbjN62bXT3l9
uP/GETM8iTU/68t8l9Bd9mQJgVkO4GdYzCaAWnZUxMzY1wDIA4qgfdElN0SlsGOI1ksziUyUchR4
TVfDm1ePkTsoRYSio4fRWMNXOFeMQ8UZPoWsn7CD/aTniFtMGrap7BtJA8yc7it23JiFerbOTuU0
Awalmgl9gzfaHQ+iFpGbHH1Jg4wLmK6ZLtpmNoUauaVom72HJSALo5ojz67KvdBLshedb4hvrdqi
P1TVuUtOCtkEnAvRiOTFszLD6Bo+7r8qpbWz6KDQqw67V65hsPX4GDeIVAQRxc+GdyhiMYYNmBGx
XQxOgqjB9BohXUV5ZwSop7/S5gFxLkGktbKrEzB895gY3LNTgSWXowHyVz67dW+Ra1SIJ9yfRCpl
01pV0xdTHKJ2ATNC1i+hYUXHJWi3VSjl3tJb5spJ8StM6iJfz1gj6hqgSvrxNfHNqB+kud1jjGF4
NCdoJBo2pjbiduFlcM8Kqo4RMU1eI5q95HQ1d8ogvi2UXsy8GiAvXCZOflejvwcGm3JQyWlDaTwN
ni1nmm5JpzzbTojN6GiizKRwzSFAcXd0elS/7RQSTCrNwOqqT6NUpu2M2pBnqbMXhFHhKZ2KBW9t
5ftKHdbgguUd4CVYy10NVOgettTm0LsZ+HsfXJXuzTN0Y2O6ITASxgmaG3cQzx3RyFKMaV0Qt4Jf
SVCrNsan0XZMr6oJqzJbFFK6X2nXvJhEwoelMx/vaBIlHDZSTzok62PtxmmfurFt11u5GlcBQBXP
yQifAgDa8oR0lmWP8SqLCCmpK9/wcSSpCOd4RXZDb3wU8Xwz4hHciaQrpKVYZSJEJ6LBGcS/Txo7
QYxqAXqHng1tDbEj56PjKkHUbC2RTIWSeqERM20TqTrCgZuRtaseh8IwV5piQFmv2J5oFKAaCGZJ
rip/ULrFj0OmddR6NRIduxQpJvoOqebh9TRuAE9tc4eFN5tjs2qwHSJ9KA9mGaHLdNEstT2Y4/QJ
A57AVsUMTenYIycjrfYojr8yG2lSQ7zaa1XSre4KI/2iteQtKX4IFUD2vAP8CnVJp/iHTF1EUveQ
z/WDpobN9o5tpEvbXFMYFsuEC6RiZt3JHJeWEnXgwfCyj109vRRlfzHAN6w0qHV+gOCfmw4sOaac
dZSz/q2Efre2C3Q/aPs8dmgWgJRvR6KSHATjxMKzyw4lbMQrLc4K2NLc9KTswctIXmvZALbF2awZ
s7SWqjp0MS/xCnq+fjO2TyE6I7uxrV+F7PsGreceeyX84q0u/04NciqZrNvN5rxZD0oUb9Rq2i19
wKsE+HJQu+ucoa0YggVb6XP4ft9qABqfqM93+zvPq0OqgSEw8LcsIYkuaHGjLfZWKzrq9qY14neH
1Ws+RKs8Wi733XLWEGC8awUVg7mzc56jCuxgIHjnSBiOYLSpIQOhBaC3kJ6og+E39N19SaNQnyk0
JBqZEFYef81J16xJ2QZaAIAWmqQsfRuZcNcaQEXkSKgeyAHQsloAdmE2t08lyS+WuN+WWgydeSgD
N7aUZ1lDRF9OFuCajnIZZolY1uZTs4qwBSKlDX2chMea2JL67wGMDTFGra8dWKYN8/Q+WQFl2vBn
BaIZs8ip12zvnmje11afCSYycDvPYPdH9B5ghZjvBj7ZN3snJywzVUSxsyydSskCXR3N71EsAkXH
2BsZGhaJMtlobBVrWHuNez87BokLBMbMsgyB381fCywoP1HxVLST7NR1dgK706zdpkoIWGdlzSGA
UA+9uaInL1sWPUdBtIdeF121JXOOml3GvjrsCkV6CRqFCzJtmITiWiMqmRRsyvXUcCInWr/KJyjd
CYbdUvyN3E2z1bvlpVuqE8kJ3R2KoAD/b0miTkgXhtomb4j0MogEwYS/iUM5obQbEE0yIBKxkzeD
nXppr39X2fiQ1EYKvcSWNksFO8YhPE9Bw6EH3g2bCm2OWCSuiWm7Qg1gK8LlVR0yBYnqh8gqqbk0
ftCoqzuINR/wZGtS+GNJvXDeWs21H1HzACb61OoUURKDalnbYL5YSa3kBfYZeikd0X2al8Tv4jS+
7269Nnuyklio95J+APFFuYAzwEBuGoMATkT0kwy6XaDQxw7F0vsuGYPAUm0aBoVkfC5kNEXB4wH3
u1XAZvr3hRVgWWVkOGmPhNOMF2pJQOMQ0WzLbCeA6EXg33dU2GTngRvwfo9yrASmQxv4vYOBzP1X
VvsgoT/uLkSl6xRFUjqHIo5llUoVBnWiLkItYsAfQFO8zMl38HOJMat3CFZM+JbNL+1M7GabsiPU
Gd/uQ1K2VPnoiygBKz0sHd2nHS5032Q/Ukz0iyv9MQRY4IvpAJbkY2RL4u39NpnZiZ0s2mg2KeF9
p0Dr7k2dEfxQpsu9zsIxwN5GRdEGIelFQ/FzrICdWwhs9GxOVDzAwE1tUm6lqPRqw3xDSRqw1dgh
oNpp7/e1Rkqm+6x/lhVSs1Kwk6mlKZX24Tj19zK3P5ik4MtDKiWT/IFhQkh/Ai/OStDp1BygaDO8
6WqJI59cob6c/pooB8ScToDwv/sIAhIAgNXUSq6VY61lTAqicfEKxaS1BUzfl1LEO9DuAkxa49hX
pCR5RdHs4mB8Sel5Bggx2BnWk0HxIxq3Quahc4rnaSmECUP1rZrNJozYfzh6Sn3cS5NynfJBSOdR
G8mpdhbCJR1H9q1SzqnrZF31EEntD1KqE0Ae6cFMlNGTOwPpa1HGzNqY8hCKw2tHNXCJBiXvaik+
fHEDEzhXFvCZNfitjHW0ZHHjs9X86vo8ZuliaF0Vn4aiSD4uXNS1qAfhiLGTY1qKqOrED3bVrMY8
2SrGrKHL2H2q2JAbC62XaGZCKM6Nih/l3uSHtUjPlZZuIXrTFsOJM3DYoRFossf+rZnzR7zCtkm8
1QduXkNPytNS0hwqE3SjU282ABlYZevR0h9X9eA8wrfXvSo2cUMuOq/TU3qpmS0SmHgtjU8dvDpQ
ZPLHmKGDB2OeCYtLHCYkndNYLorj6z79gXxjrWGdojVXQ9YjuIaQEmJ0cGX7K8kjtDIq+5dex99W
1gDY6FUa+cu2NKgjjsaa77gmRXUZ6d1OeLSmw0LELSH32oVUDAjzmhqq6qx84E9wbCR9XsVy8mq3
Mf4VQ/1QNlhgREa8DRU6/JH0UITcl14ghBYmrDBzr0bQuAyhgwbZ+p1y0Cpy2PsNHDRGcxvYxS2c
M1jtcgd0dHnQCR6g15tELZBokVMPkhHxynjfW8MvrEw3S21eWZ3PSl39qCN53PXt+PxAxrIyo+4r
r6RrHtnlaqiLya2s8lSbeEXmLTjY4cdUEKhZPX+pp37fKc52iMYv4DKU8Zqa6kYceUvws6nlwSe6
xtq2gJGZxuY3FbKDGmkvSmyDIIUCNNVMyh7hfccuVQwwqyth5jWMxx9maH1UGEeRpu/Jd08KYzZW
W5Q3ayO5aTXGECgJ+qZEDWLMuofOaaldRaWPgplF0ZSgG50lX9X1iwpeNGnbzz5UN3GZPVVa/NbI
4zkoDYU4iNlQgO/Xcgikc5YcsNC4xGK/pUBWExR13hgwFQdYlQXBIahGfaHn21u+prUJZQf9jEmS
tRsS2EGiB4jjh7+EtbND4F2gMWCf5iP0lih/DpT6XRvbZN3BMIFPSOBCctEOoQdQazx6DufDWQVa
uyu65YPzbVhXQfVkyKgEJA/YQwAuUa1kk+Zax1jAkUQDs9WSye+icNllQ7McxzhaJ22PvWed2q7R
VKjqRovbxDrOVcEshDpeYJCiPWV3ICQ7kgEdbqWncxh4I+Q516nNdWjab7ApEOmY6ivSYWeSfYOd
RCNEtKsjcixIEqIOtRkxevCmwSlwAkYGC8EO6sduZYav8qQYx0ZTyZthiwgviVXxoGY9yto63zfp
KTFYNYDtbtHgsic/NzXXnDWoqIXxk6Ljml0TY5oeOT3VhgGoDc5Zxi8xD7A+dh+zJaNoFVUoEGmR
/qzk9gG7jseq0cNVNSQwPZFu8usqerPlJT0uobShL3ANeVo/4OpJF8c2dsWEg1dk59EB1OhrnISk
q5lTHLqJB9RK6NPb0gumROneaEeKLTGMZ+Zubze3+w/KZGF22mTjypn7RyVVaVBIXEAE+vxnM6Ap
J4cIpXU2dHQlQETNlt56TtfnUum32mJRH6yJ0jHVu5R0rPN81jet0xHWYU55Ttr4F9pwPyxLcEUC
56eOLCliOiGyMA1yol8pZkecgUHLx0TnaMqR7Y/BDdizjZmZNXH64Kncax8R+S8TAPuTY1vbL4Fm
I6vVZgeIQxhEBUKfXKUXQLRUOoBpOpvoUjN8ZaouUm6hXag62mYEsOstSvcGPQMNyuGbA7JYY3KF
UmEOBqikKwD2npzBtJcWbSGaQpDSgGwLEaAmhD0C0fLOE5EEW1SNqXhkMgJPs/GMuhWltXv1sUm+
2yhaKdkMGgVfiHvX5t7BYoE4oDWWW5UW9Ez6FIoajbGZ7LyLkQq9B+BKQowW2uaqlVpnG4oeEvZC
0NQ0bwBJja4OlWtFfPeYk45pu1HpoTTPEEaYo3ZjcGLNeFP9rmhOMV3xqRJ5vUptZEKJbw2SYheQ
bt21AQMlZ2Lb/Qs0dyubnxalfFtM8ojBWBJ0uzBGqQNAA/YrPnIjoe8gqOuE61AcU4BR0Qfy8MFf
+Ntp/3NPGNNkmX41VUV61wKF+UdzTqcu6jGMySDvZfpcnNhBIX0tU0olFtpg3lhPhZOavxck0BFh
qxurkcoWU/IePDYhrbJ7cXCmS1q1+spCz8lE4gXiNGqynbY10QoAQmmK2TrS760z6i8ZmabzWtYz
2YIscTj24Q8ErCTvD836/8JkVREeL3/0gDEVQ0UcGItoxdAt0/iTgU472yYZv1av7plv3fS7zoSz
0igaHYnxqxf9FF2iDDG2CG2gUkKkISq7OB7UNG2TMb3lg/HYqplAmCw7qa3+4hKNP7s/QRCXHeq6
jqKYoF5VAWD9A0A1H+hBzaaKWqloO6JJr8I/u8hLL6Osi1SfOIlD8nIv6FGUH0yLLLShK5P0mvN8
zwVKNg/q8uE+DGMU0IR2Nj53jGwsf5f0rx7sJ5mq1DaxKwQIPknVeQJS/WrK5t6YzR0xD00StQ6F
knRDsQelKVvIDI5ZnnqWMb/piIIe8jGIfAUM+8FC3jQyjB1M9fK8xB/3LtrssMbs2rZ9uMOyfzBG
tngdNzaQBcgBoydNZYWclWH29ChNfveo/P8IbmHJ/vSvzdQNBa/Qfw5ieXyLi+4/3Df8z7+yr3z+
I4Tl/ta/Y1jU33Bqli2gKI7m6IbYL/6O5VZ/w9/AwO0MV2dd9AD/B4jF+s2xgIADcAFDoPHXP4JY
bEumvWeAexF/Uf8dLDea4H9azbaJJJEirkyWTahef1oqoxZWUdFh+vNSuufT6+vT0829HDfn3e3J
cqGvu5nfeou7C91z6b7fdq/nxb0t7il2d6tfm6enM3ymzeZ4uV3QsnSfbpN7u2z2/BO74scv/vbr
i7x5VW27/bhOHvAydZvN6KbraiPtsk18xsfRk91t7NNA9j8f98/X48/j/vH5efv4SPDrXrfPiXd9
7F3/pXcN91X87jN3nye/dL9Pn9vH63b7+Hy4/oX/GrZW/3ps9D+5xxKZFjNEds0/oADhHl4GH6tg
vpw6A0Mj719eDp+nl0//5fR6PryqXuvuLrfXl/M6dN/Xt8w9Pnj7h1+dSy+A13987Tr/dLvcdrF7
fjldr/7LbjO559vT16Vwfz0U7k/Lu+2eavfJ3XzU7uvLIXff3ZvsvTxr7gEVodXXxSSpgNbqbi4X
2+/cy+Xyddu9n28btMe8zfGH7O753+NVXOLhujLdn7X/EXrf34fDy3flPvyy3TfFo3rt/dgfIvfx
8TN1D88M7fXz4SFyYfe6V3vVc4vP4drdXgny3c/D9S/Mb/F8/a+GlmPEhkXARP6zN6G+yJOkIAXm
nxDncF9fXz99ruL66H1/HhLvOXdP/HfgsaJeHrvq5uX1Gcla7/RKYdoN3duL//KSupSKduPKcL/F
/Nh+58yQ1OXemR2vJ4dnZrhb33GZsuIBpG7gPV+/M+9wOhd8zFPousCMXCax5D59IdPoXdzL7ul2
u22+mMGOt0FGzb3dYu9hb7q3j8m9mD6GUTuUXzwUwjyEbL3Ja/3waVhN3rwm7NrJfnabVoFbuY37
48f+ev0O/e0nD/Mwujzj45FfB+7bX01WA/TaP57L95Wswg2RHRzi9ftK/8OhZyHBFd6HVN0AynTD
NQKy3kHMVER+1phfeA7/78U61i7ZkW+5z+fdjs4OUxqVYv/1/WlzOa+bHYYcPJLz4fCaui+Inbsp
C/usexuUicWzqt1d6t3ez+enfM9ecEMFestQvhouW8iJXeL6Y3Qfr9czE5nPid13x5uuocvE5uk9
Hx5+eLP7WfLQVe/l4L++svHcFm/xjjs+6+vG+n4+sIROmvvySkVw/VF6NA/YTha39s4kgqv3M0AP
cTOxjzoDTxlqwOo9dFdYIXsXybM82304sk0pXLC42dsXD4qfcBf0iKD8jvcZ3id8N1dZK2uHf/H9
cZf1uBp82Hl8pOrd4v07GpPuC9YBruPPLiYtXuLyMEuGSOGG+Mz7FU/+c+V9Xl/ZH1+eX2I+80U8
gtdxZW5YXz7KdV7mtatvFGIYxDP1IQ/EPN/yyfL61biP39fnkc8fuanSPWCGwTs0ly86zO61dxmq
2P0kFvCe271Y288/PsO17H0+v6je+fXzum/cF3XT+bWb+Im/sH5R3tmOLohzt/Md/wdFJxfZy7W8
f2Wg0Dxm2ksu5Ts35cGeNaaJwU3aK/G9lKTcNRh9Jgd4BPfyla21bbo/y57EDf/CnYwpc0Y+nlHS
1stxOC6+vIofrPO0zt+iC1W66gmJQff2RO7KiyLvC6zFBnqlLx5muBm2qDV7Bh+E7qQfHOWdzpXD
eGSCihtmw/V27+JJyJvP68Qdfe3eJWZAuJpcnCc8xXvbPL3X4uX9SuK9T9LK9n82p8r7mayfMv9p
Uxzky3ip3F+m73jHzv2IvVW0JudZy+vB+2meO/cnWwnP42sTcJs/b2IlsDVwIX66wVl+pbtfkvck
BvQnFzpsPxyv9Nbvt+MGJIAX+Jev3Bvcm+4ec28nTsZN587+/gFlWFaceJbM8/XteGRzlry3xn3b
f+Te2yp042vmf9Gi2QY+RoSbj9T7IsHm5Wcxp14CL1h9H67MpegsecM28i/FNtiJy/9ReJ+0uLaB
t+dk4a0f4Fz8ituyeJI/v0IxSu5NcaPNNWHNzyvKJoxZv968j97zp8UydCc34vioeRsjexnYzQBw
s98/rqAXupfuPwk7ryU3lhwNv8veM4Le3GZWljcsQ3vDILvpvTdPvx+oiZizsyfmSGq1xK7KSoP8
8QMFINWT1k586KysDNsUSffCETGBNH3UWVdwISmaapQkZ1Cym+EYZMQlbSeg6iUgZMRaqlpGJqRy
eAepCl4H2OTYa/lkyy1758iUDPa0vFdtXae4i+zljX4CW1T5AL4Q/2HiZN3uzzgqOPrLNK3woQY3
kJlRNizcp4gtmSr6LkCH0siyqz0HnV4Au3O2CnCJqcgcpxv7sR/GZvTSbYv1eOh1+LZLkSDFKr6Z
t+1P4qeaNtXV+rna+7AV7RbtpGlt6R9v4NAnQJJTIPQ3a9atW9iraqfi3ttuJg/dYNoMQR5KhpMQ
nMYEi2Tsvr8PKhlnn7gVYXl4U6oKaelzkJ60HlytlnY4ZYH7stkY89mZuCcz4qoJati00DFLZLfq
kbBD1ykJYTndtgJCV6jLfGlt9BY17o+cwccZNNVPSPqUGh1Y8IcOF1v1my9+SSLj9+9JU+bQ6jg1
iNhEDT46Hvicl6J6J+URsPRVWfFJhaK85m04wlJ3V1bIq3x0WU4rGw1enZyNP+04lP/QecwTV8GU
IzPUQd9V/zcH+9ONEpqx0Av2qszEQ80HTi7rig60VnSsrZ5Wy2krUvc0trheivYHsbikBez0+fNW
AerirS/gMRW1gD4hJy1rbf2+dVQAqA47gOLE1vhkDa8GdBQReOqzy0EfauOJZJy8bXzzbiGq7EkP
lzrEFY1cfwwOLNNGftBxQR/srQEjTyXTKXpG1hxd87u02ImCt8Nop9k5KAwIUZ/zv8H4JOhv6dAv
nje0RtMXdNy6QPXbDO/mYT+sl0XKvXcKKXKaP/2jewTZW1YZpeamK+W21JBFhOXt9HCWwYT6/ZQW
+f3mAUEOrYH43VVOIWwrX9ysoM0kR8OlzbozzzJVmIHWb9+Y2GfjPFXAeEp2cBre7IMO1xqHsQlj
f2mh4dN80POxwq0AwUnpAL4p3WLOhCF81anMr8wTCIOA6R5QPDKh/xvsNIt0cHxnsFLB79raJ/Wg
Geh79+6VnHWXODIbqSMNWZH2pOH4EyAa2TAgUjduI09T4UPwO380CkED6BI7kc9HDzOq6QWjSWEN
PmWiAB7hp2+PGFyEvKwumpv9fKOmeytfqThfHJylTdCm6hn0OrtwulFB0HeROvTc4qQbmobDH2IR
YFsMNdfxRBlOYVE/Am/0hmbCrhPHVbumqzZRzDzxbtGTiYqfITuDU7jU1aNhJNtAq3cm7/XiNo9F
gDE5mENedSjp+XdvpXrNFHGMiZcGw8Dv/S5Q0jrOEZv0oEdTZh2hZhO22TW9k15MDCf35Agu1Gvn
uO5Gww6mkMX7P3hDKt9Tef/qsfkyw1qNBIVOmZT0ivis/sIMD8djhQNFmth4wTAawtLGXpaM+WcA
tU/T38D97SN9Qz4at1QE7ELzvkyOH1t9GN8MVPfmWeaBu1nhYeKFAzUVYHWyecYm7yonBF7D7Mue
5XMMPzEaPUxKu5gLBA/iMMycQShWI81wg2Y5EcU8X1AQCulw8wVQJsDGX64/FdNuATdapOlEpy5c
Ov2ffxvtf+PMomLN37Hmv8zNf3iziGrb1aiLULX6w3GUMjdFRD/SfjAcr5U9zNNf+pdiPQ2H44S/
UNCwXCw/EYEAZe3NCpmqSGYyDfKAS4Nh6sc9jBeaHBfMgjfm/jECEO2BmwDVmSzSIGJiZboyJmOM
4ZcUYx4wlJWIxkNWYcztQo/ZhrBxuHCRdVEvASsW0BjmLxY7PZZHsDZONhwmRVGgMVkZVuKPKePJ
I17K+bJrJ3Qyp5AndrNi5rEsKMMuX+Gc5/In8ZxwTgv8II5jMyiScZHMxlHwOx5L4/KsIsP8TOYj
2mL83/7zPO7B8g9DhIBmQzOKzdTEsd+jHd2T7c1eyVMMPAaZ5j3fxNNYx6PY5189H1FIWWIgLA36
wQhpivO0h1bMQtn9OR8zxy73IEpdxCjkmhF35/kwWKRTHrNRC0Azz3N3o3io31uwdos+2gR0YMLE
dgcf+yPpFhfEoeOMjEFUkWcAIx6Fhpv749TPA8jzf5e1ChVf/k7YCJrjJNgqmfrV/9iIx2eneTm/
qlUrEHsQQ3XMQuJciBKWGuli/CIoyMwvVCxN+yIPf5YlQhYYQsB6i2CICLEgfBvP+B4MsT6KBPEK
8px5o81hivAgegVNi9R9tSrNyY8wl7QIlhiE/HCMhUN/sJ3pVJD201/kH2HlSr7JPbQrE4dPgcnk
I6pcybc+Et/nRpnYMZePx2ydcZL6GhdEMO4AKTA35jfLxmMWL5W2Enp+VL/uNGeFXTZaIrcmXM21
CDG/POStL5A0Bj6GC2aFsXBr0B/DN9WsYLNI7xAjfiR7kr3Kj9iH7FvZyIElF3KN7Nwxk5TIczMM
WUY8ZJcyyQm25DjiqoiLIvQhFLGnmXZa5ha6i8TbPJfu2kcFELKhizF2rEwio6BFesJE0X5UsHvT
iD2MmVskXP9FWgbPc870rpixfRg/Ky9LmLJ7x2ws6UCSyCJjK9M6zdIZbphFMyzIZMZjaJLxz8ZJ
REvZd2Dcxy0iJXh7fJe//RyxNuL5+YqEbFba4nG0TaveDF+V9JgfsN2LMa2zaR0ex5TQLfHkFUlg
pTLvHv9Jvl8iIgzzzx/EiSUHnUTywAIuwoOQCJzMQ2ekQmfAXkowhGZ4uBAaVhc1s1TgPogghuaQ
wXighgAMgvGTedInsC+J5lkvi9/KDX1AqQsyfiGLywbs89AYmGnIUwxPMfwdZoOfQdhWBrUPFJjB
aBriOAxHMY/JClk14HnO1h7BBrib/gmohM5sJtjI5khmfDF8BgzM0CIUP0M3cXK6YkyipQA8mbCR
36PHcfHtdtaNnQS4G4CANEmjvhmAiWG8VfCbUTcM1YArRyLecciORC/KhaN4aoCsUERN/oKo+zla
cyAYytzt8OuBSYyyK5MzcFCpB+WMPYcBAnQAoS+uUYCZBnxfhoqE8Rc9zRjqnDFkDBE452asAEE5
wTn6KNexH5OMyRvwvH853pgKbuZp6Gjpk2+mo8xDZuhHjCrohiOT/qKG/SncKMY+oNtYLFlI11gW
n2WJ5SPmaOQA+ieFFC7irqHDtCf63felozwGb4nKwGzRBunCjUcDOuXg+QzltnCOgqPfYPFoxIMH
LDVzxmzwDLyXMjWjuIeCeWFXgf9x7uN6DlkHM2UR2BpsaVZNZoQrFzkdYjmQHlkkMD9PZfPmeDqn
/mjKxz22vO9Ppz1/gdpHgOLR1E9d3Ck4n1OXaR+EPRaQh/cWoAMW/FRUFQYPW24BTYmnHL2jcafS
KFoMROzhZw1jpoBfPZOFhTdnKpkImN/CRfGEDnKVIN8Ajh/2+IgZ43l5n2mnIVdYEdeji6AJsrd9
1gzxc2FI8gT5tUBVgZ8yKNYmpylAN0+tYOgOoS3seluwjg3HgBfWsB+Mc98ApGke+6CkKNs8HtEc
PBCc5GZXFJKPBgkAa0BcwLXv/9HIqB9BW7ojPUuHSZrzJMBXVCsf4rnlwyLicX20Gpw7juX6f9Kh
9dbf6dA271jLjRqZwc3/eGFBXAollKoVdCjOSWgUikHIkGh3Zu+Lo0OcQoIzCaW05cM/qm6IZkPD
fpGb+fsSLdECssNF5YKFjAb4Y4/I17gQcmWPg3ESGtGifz7/Q8wEsIFNAWF55vfJY3ksX/8CXbC+
rOUTtOufS4XJAYdQbPG/Dd96/FUFop4j/meJGkbLDdHB7oKVZsnGQZS6dJYZZtn9t8pduImsD1fx
MXxBujpMF7JccMyFzn3uDUSXgtDA+5j1pIOoqiHLl4K2kNKC9ctZv68akUmCX8hfrNyCm230qUyK
XIvmYV8laOHvZAle0l3pZx9LEpXMv6EqQhvcBZIlo6UtBIHvSAdkFVFjv6Cl3AXKWWaNQTLZvLT5
ql741q8wC9oMRJCYFpoWvkCHvyoO5v/dDiiqcSKAxWuWL3dGM4la8yILsRTuJwqxhyiigVkVxF8I
MZyXzuyZPXDHFUrwZSP8jEbkT9RPXZS+/JfxfYX9q7sYeJElM37kyecJ724K3mvhC4KmOD+Ysmho
pgn6hvUkFgDUjilj7DzwO7GFMxIChCYpCtCJNeNlDH0Go4q+NC/gG86Fi0OahTwD5A4I23W8gYFQ
yRyYrjSBfpCxhDEEHQ5rsML+xd7x+qDoYmc0AEhRmXhpmWwXAAP2fAPciLKG/kgvpPOIA/odrce0
5fKarhv6MWahLM446kNksq5cKfsDXJXd5HkDv/gzdN/H3OAhore+qhLX5wg0Rkhy+Q6koR9GOjTS
W7RVLvK8yHuarnMPNiREyvO4SRRh7o4cL8FH5zLUFI2C8cCEJTzfARsRHMBVOAT9iYZMN+CJKmZF
oDCQie9qzEXnf9kVP+cTdI2DcoxHfhqjU4B2uhHHIwco/gorko4WHQm3maMnRIW4zsAH7nM0HTCH
e8ErIBvfEfTQAbAAMRJEDzkfd47yw8IZzSFDWGFCIEYohEUvZrXgEXwiDBc9x/oN0GEGQ4fb5SUQ
gC/ETP7gLsPCEWUhPzVe4XVRLOE8GwyENmMBMZgBN0F1ZMEXwS9+3SBFddElbhN2JC28VYw4GGE7
LLrMmo+1hE6a+rx4GnVxw3myorPZlxnJ2sJVxbhfaZkwuCWGPK5KeK5wevmMYcyOmgmWxaaw1/c3
+gyrH13vs0ZCJBgFqyCsCVY0NSwO74fhIt0B74W7juFMY8bM9JhF/pviKB0gb+rr/mE+kFXTQ/6Q
3LyHckIVAyg+fiTUP6sgfxgEswFToA2Dk2c0kv2UiQMJ0YA0MuQRO4TxYZAn7FERCvjPKAc0ET+E
bBpPfbc3YqqmUINpnOfC0RYYRr8uTX4Z1RT1Tkt02oE20Cjrh1MTqcxxheW8uEoDig7g+ckRFMhD
T0zQHqsJ9vAQWdBhDXt9BD0Z6am/EX/9YpEfcGb9IhyCUAv8Gb9shgV+l+E/aMhaU95K/z9vT7ve
qjUbBMGgI/n5X7w9vHF9lk/lMgoSTIrGMw8eGYvPjV2MqsRHAM4JDrBKokIAL7EL2AV8KmAohBDd
AUUugGCwGB0AOmHfiHtDBggcMtU0iAMJPUosAIICg5R9ASo5OB5Qn4LmYk+CibAK/jMc2t8nYNSB
f+hdwbJQqCHhBjB7nPvSBhsJWie9xv+DakhjcIZLM8cIXUEvgCp8wE9++9BaB6STxyO9XgjDgi/i
V2BB2Zt4L2VTxWCK0CgeMjXsTwi5IwAJO2PbCApI02KRY3yhTSGFiGIqoggxk2di96SMFq4jCq2P
LhnDpLTcEQTEIPh+Grh99x9Ws9n4e7rz79Ws/d/VXK2fq/v1ymoOsWmYKaY074uu5n0+phgajL3J
bEBWxIwSVoCbDHoA4ZPFZhuLCmfNZyjqJJlDduQeREPgFY8eUy1782uf4BPNvj4lUeDcazFUmhwG
cBY0AHMwBrj/pby4u/iqFMQHWUAg5vgIxc2019kcOCjoyxD6VHiozPEQBzTbBubvx7i5x1AWSA2+
hu+vaDjzUFGFN57ZJM7xD0F6xoZJ/OUfXzSSNzg4pRx+igHKsP+QAYYgKszIosMkWDJ4OcsvwE28
hdNFogsvNHzDPYV5I1L+lSiR9C+cY1kAnTQExEK2QVT+KQKKkxidJapH/gBnXfxlX3H9epGAZDQc
rCPMwWW8wkJb8Av7vAgJ8F2iCOkaSsrEejFi88OY8GP9wuSE/bOGvHMT5MKwZScweX9+i48ONx4G
LKAKheFSWmKfQCZQSoSWxLkTQ6p0GizosuiPfAHsW1qYedSH0C8Ar+Gw59MTLAuRGV7RQN1wrgj9
gVjhMcAmcvGFK5hbdBcDEY0ADfxFqJlHtkbMi0h+Sc8RgbE9XMR5h/gMTJnvLwxD2Rl8wQCJ1sE7
KXPA5WIRJIklpICefE2Xfwh7qP1N1EOzXKEeZavSKRPd9I3H/AvavSntS+Z6DbQTrj6UzRqwV5Bu
r4AbI6ro0KyAzQI9Y2aQTTPEzYQoVHUEBx3ileFzdgSCzU+QV5xQcIwMezPOHDYQrEI8dDSRZOLj
BiHDUP6Lb0c2gcPnWTYgfmHeFec4DxDhQv059AFAYXviYkRS8JyKnyBMASl2HVO/8BHIGO6GwsEK
xsxD8rp4N5BdniVSKEYvUj8yQk3AQxgRhiEjRdog1eKv+rPvA18eAi0AjFD/UF1ZOHSpGJRhHOTg
YJDq3y+rDhbMk+xxWOswjbEzcv+7XinTILgdBG6wILIgZIsyiiE2JgpPJHjxP//VCU+Gyf9TWSxi
o0MhpUazIu8p/i/INR6XU3tyfwJyQA4qBSuSPS80mr9K0O4Z/xQbT37Dy3EOCswBTeJPli0khpFY
Ofz5Y0b0BQjljRiWw+JrRn8xHEASlxr//s1FOGmF4XMfX0P4ZJTwhrc/xHjAVAP1uMYSC4/xC56K
MgwEt3z36x8VyzJ6E1AkVwjcBnj+oV2xG7BFvoq1oK1hBBXnfShjGA7F8ReN6ZOANCMQjyWehj+L
tuinhDbxc9yJX5NzJtAqmlkkWGTHID7Cg0SAvharrA0rhiKKeCfpOfMiKmZykyhJ1DhYyu3AtmzL
L/tgQ/4yEtS2qP1kxlzLFcCbgaDDtWLu46GIHk4owTdQbIb0i+2FGYHdIO2LxSyu3D8mIibjl11C
LGgTTyfDxPPB3WwXOG2GB1S6JB98dTXq4gvmIuRgH0L+/UX7YmjROk4b0VVMhFh8gvDwdBgb8xsa
yBOjgRJkeE+6SxZLGIVcBnH44rdof4cAO+5ld/JMSLfcKg8bCb+DGnz9QriPcCLJSxC4NP1j2+HK
M+Lz4crp15/3o/Ay4RUX/wd4Da8QdgjqMoQBdov44lBVX8fkiPU3uLgQBbgGF7FzzACPHTv4lx4I
Vd2gBJlpnD38zRWu8FFIh7ij6CUvj9iyQLyPLv/vu63e+nvMbNeI+6xROq3V+o/XEJ/GbrUl5blq
ETjlcHALb7t5mazSqg46HnXE8tIwuyQtl3wWax/Lm/RK8Tab0WOwjR/5Nbqba1rnlDJVNmdCGZa8
pUd1U9tj+LEq6oWaIKhH7X0KdKtyXML/u7Eq9tvZaHds2+to3OimndHdfdltLFqT3XtNXSH8aqso
xst3anPw6vzqbN2avSa4Z2/mR101F+tDjzd+gFsnIv/V+tin4h2TuHclmoqItkHF3oSV4hodfRK9
OHdX70zTULiyt6HPZClKMCtvzMkGNFWzNHdnY6+Dlk2vJ5TVoWIJ1amcakNdnoNdVR0XlYRq+J/R
m5Qu69B7EAlMYIGudOOHJvXATLKG9Rwcg5f1dCR8YVTl/Tm5/qoeVf2aahOOVrf3hDl8zDahAr9e
OVgOfDV5TZ5ztKSigKZ2CSTJXuM9kRD50d6lxEQ4ZcJZ7kQoEP04P7q7sEkdB//kN2eUy3A6o5ZD
pr/aGI59odGYntzUpVciT9oss7J68WBiaM6q5RHRhg+KJH9rwkqVmcVX8OEgBAKQfL7vXY4qclss
+s072CUVHPR46XJozaxOpADpYYDV7sbbonTnr23enrnX8c09x8Sr2zVr7291QojSs/9Rzf47eoVb
s3Tf8cs70dpxTSjF1rSS49tcfp5LxYlVu/TukqhlHREPq6xOVr70CB5wt3bHa+tFPb0OykSdjY/u
0++4G59TAhQnz1KTksb3nKqpWpQG6lNEohzV3Fu/aX/MxHpm7z7hZRHnsZX7FPug3jn5u91GuCVS
ozq194YTDoqak9UsTgGtKpLhTwQjE5ZPJt/NIQ//VTecaHa5eIdThOCQfnon05bZZkLtc7AbPwk0
s19WJSkVJeqzMaXp52R/5jX9Dl7m5qxtZolttJrvLUpvuku9mxLBkFY5rTR52MRrEW/Y4d1+OVsG
kE7q0lxsIhGZeZJyk3bGYpwXL4vTQb3KSVEE7EXcQT04e02CsKjYTMDKenTqrXkHcOzWh6+YYxUb
6pwcnGNesm7OPm/oizOJ62NExNr1Hr2lfafSUHq7WySMBsu8SoESr1RQuHdAMahBOSxzCsSe4sgq
auudfyB85lkyVZ9ydhYFQWWbncK6rvuXYcVuI0FsFED+Yj93RC9xeBNvpTjy7pnWEhKyTaujbnaJ
PXlXF+seT6xxm019I04ueFicL66SrRkuLQIZv4FSbFkCmWuByN2HWJWGlZwjChnZY5J5/X2QNL2t
T/4LsTeVfEWeg31fnPtNn8KwxGA6S/8RnLU8d2Wx19XS4Xw7AvJIsCbcqGTIGjKP4mZ9PDgclYGK
vWm4xGMR6vnyOEWWvf9D7b/U3QErT6LX9k7Z35q7Js6MsM0GsWyzWlCz28x/x3HYNsTk8CB9dY76
Yzc1Y/WAu+Klk4e79g7Wxnub4JcziUJOU8kbagcGJAQbgl/4IdY6ufPMiVMpzuOTfY43o6Xhozeh
b5eQ07kHxB3uezNimygfBGNvWTvCeK/qFHLKJUjLgz8A1dJwHqcvYYAPf2dTXIDUyvHVB33tpGXd
GB7J0cSw7c1VYWNURvfs5JEfavY+h+EM9r3oGgS75BKQM9ggPatf+SH8dVBbU2bcWlb9KmezJ8uz
XhUcENlOKdBaP3ZXb3uSAvefuz4S2Ukk68e7VazH2SK7tjl+ox0ILeOHVf+9NxMi+0xNgmIejovE
uCAVy7c2V5cIWwKNtsTaEpDIMZjutm2tQPGqRdp+w3oln5/ztBxxrKIZbvuNgmrfa0WZ1grHrS2t
k9U6qM3EJ1HxRmnEi2kVlNYq1Tk3jARcTlag+h4lV/Se0DVrZQ5b51VXjT4FflTVLpfpxc2Z5KCO
yinWrKrWpb+RLALisitG/DMrs+37bZU/rP7Be7sc3sogLlhF8K38qU8e0P5kk1esIeR6MlsQNzzo
i165m1e3osFh/bbW9tvQ2MXb2+VgKJGygEtvQ7xgWZrrVTlFypANRx1cpzmsRdEeyCBKeqeyp3kS
9Fcn+dxGCkLRhnBQEgk51JkYxJddLNkAh/AdH+Ozvju1QcPdE6j2Eq1DZGXdks6AkyVkNGnppM6Z
hH5JHazrzrw8dmx7Xu7duh/3Y21sjofnWJ/5Ma6oednOSozsd9Ndu+XoiX97ePDWbsVtW9HNqk7L
vZ8zEFA2t+SoOYOIELGaPiQt+0rgIodoqFNCahfMdWOX+7uHbqbE73FKum5GFVRVWSfUq7RrziSl
mstGr22SMFXbyeoGuaqodNj0hSVM9LBo2O5WzYLxztr2SyDNhpj0sn8LJ9HRrg4CyjAQRkgdF0N5
NeKDkUMre2n7UFCszd1mH8LSXwaFpPcx1f4Z1MT/FBu7EXQIQ544beKnyX/VZ8+vmJMTlIGjtl/X
HEysyODXv4uA9SJAmFryithwYvrM0tpbyBHwNXH6M5BQUSOKJeLlON+LI3EFm4KzUfQx7sNBCMze
WROfsLi2e1DF7Xdjtwy7lzD8vT46ZJdLUK76WUbU5srG63jiHP0WMbM34hOtKsG1S7fYst+v+uMB
Htmuu/fPTtm2V90SWSgkAvq8vT7Y3Y/eE1IN4ocr/XKJ8Z1ydhAs58Gc8n43HB71DDQLnyjEs1qw
gEgLAdnm6b6cYI/Ve/OGJ+Rn3Eq8+cm9hNlWj2vq6c9wQzgVS7II1snJu+rKMPmEa8pxeFXi6BIk
tmNn7R8KRcY3a9f1CKl9Wm874SDQap8EcE/CIT/20b+pYhtv7DOcLOXwKbsbQ4LceYnI4pZz6N77
ZZNBB3TFffdZSMrnKE63p+IJUcOdJTNVOGfCNlugWNRd93YJtT+9KsHexN8vw9EzPJbVdN3t6Fba
+eh11yGlNvgQYLjVdTW9ORSAWIHQT+vgPPrUAH9MV/G2oFijouTkcq/bb3szbd41Zxnt14ozE34O
0xoxsqf+nq0eEwY+uKFPfkoELVNX80hufJfE4ulO+Z2ngTvYFOTMm2tW9TM9mGfgVzvUEbHOJFKM
3pzJPtH1UQ3GwDmJ258LddGLDgGd2aS/6U4iBCmcODWcEeeopIgX5eD0sl8nsLW9aDvHbO+uRpdR
s1/tk73QW7sPIJCz5wfb9GCVOD8CIttsm5p1TNd+56aCK7iyd49kY5TUfJMATfPJ6NDfsFeuahtV
f5dmOX/pcrJEaVZVlXJpFDP01lUicm/+Jq4nh6zcdGqEMgKmSdX9RM2A6kfZBmHZAaQHcw/rVbUv
yi4XTTf9bffgXNStDyfWj34FGD04+8LcFhyJ9NEkQI7p8vhp1UldpH7wy681/VcpWEOfCLK8OCcU
eoL8uy37cPc5H4ua7FWUjVc+2SBWuebA3khVvlgdoUZPd0rt7uTYn4yPg4t1Cyvg5NZ/R43Z9czp
a9akoPBhTR/DFjubMoDJdBJvh5PZId5KOS170oka41r8Ct519QgaZh/efx5nrTdZte1sq9bk56Ff
QTZhmV/9Rv9aUJAXGarb8dbpOE/3WaDZMg7bpCRCsbdu0/ZdMZml/mXwCJ5Edo+q3f3wvFGtjebA
YE5R2K3UMeLI19asOX+bCnZMTde8synVTe2HyGGyHqgMjAXD1p5PfHQDR96jBdYk8XJx2Hb27uFq
rbMOiutyVKWffXwB6Id3Yui35lQm0L6AKSeluEOeHTH2+dpsnZVNXhmnxwZr04lXJBEQBV0yN9ML
Ifjl6Jo12urSHU808ytGEBWLmcF7VDaXsGo2otbcYI/aLafIEuwKFKVMT17tltKPX9Nlt27fCPll
qqiqFuZTctCtlU0wrXvsHvNWd/lTm3aQh7gKxScn4hGURzWnBbq2V2pJmXiLUpEkInAwvGmhH4/2
h4PdJ4ozpaZUflj+buLKRZV6zXAlD0aFhGedlGBha9MMN/EkP4aoe01tn3K3BSDm2+DdZxLNA6Qi
qQnL8TyfeBB6hzh7Z8kmjg+z6sPdApNQkHyfPfJ7f6WfUQOtfbC28d5seB32sD4H9fAqPPatqcxj
cxYa0n/iJSXVQP1BaWXVoJPN4RXDdmdvumxG1MUp46zWkEwYhWYfkekyatmzvUcxXvMIirX7Kir2
Wc/bqqbVGryvE81P3ku8qzqUFp0ersr5kNwQV0OSPZIqJgEVDbEOOarS+rnELUeSFt4/p37Vazll
r2w3Fk/3bc1L8hLOu5hdfLS62TlsNO362lD19AXbqlGH134eFAXjWv2794go1pI9J+p4MyWsWzJv
fkq9y/QS770KxO9l7dpWy1/FdSqT19I9o/zEr35pscsorcduaJr33W//1DZeKa0nZJs/LmrLoQcH
Z7uyGisE120QiT8sTZdOuXvfGOqFta7qtslPgOBs8qLKlH19ekfODnY3G5Ri1WlZ7bfiMADvEp7N
takm0dO/oyAq2Ou7pKOLbYqs6xWQhMS0rRCdBWU/O9k9rJGp81E399F/qerSZNTow4ewd7IjGuD2
VnOYyYUqyGm7oqby9mHA+WnA7k4xtqVzt67dqvVZfHQTsaU43u8xqrikRYVUcYH+bEl0iCdQl7Jd
ttrEuvEWr+w+GxztoZpBKT0t9lVVg1lARNQeNUMieJ/cb5T5iLlD91AMBL1GKZCfEzWOsxYZ/6TS
bakRpBpU7v7tjOoka0SXrEleFPWaauSHU3jQ41y9WsWnStLSKp9Us/sk2J1qPNHWbF2O2vHeO3VL
6Gqvo5UnOVk/U/9qfbKnvXLLRPfzPnVHhWJUWp3i6sEJFKBAyMnsocsvyniq8sZpo3leTuPgqiXp
R+heSmBd9RNxP1CUSXeu+v5S7a2hVjpHzXyUwDPGkVUhr2HXHd7ghKXhBfyCE53007Shgg8reJOy
cY8Ov4/wak4ket2drMPu2ZrslK/ys+4OsVcysosSsjRR05XBVU926uzvcDhcvrvprEtrGOE1xupW
/FiSaNnsLPWVvQZlxQQikwRYoTItc7wnAWkN8t1Mg8SzO8twJ8PJn8CKkHW7TvZXechJSjSyLNqc
9hgfFq90Q5rS012PWzB7Ui9mrbp3JjVh0Kh7CDt+h6317jXKqnqGuXDM5jM6nWBnH6/5gUdBQ9dT
9u6o4y1tkMrGktdptLOGOCoAxQ+2xT6uY9JBC5dmna1deLzXsi/FNiKNSTKxyEAMGhFuOLxs7GIK
uWKlgkVEb8EKATtz9FEd6jh+EWsp3FJUe3ZFC7RsEpQ6EblWzCz5Qbi1rg5ukYAX7nJLUv1da7g4
BtBDEXtCDqi9tRYTWOiSYrz8/6NHOzU9QrqMj+zcvY4+MutsjZV1xuYIKYLgTZItQ62p9bxJItqK
BXsENkrHq6gflg67ZNbq2Ht3nYrZAju0JTNwBVd+ki4Am0SpjBvBHsCkYo0NHbOy4g0R3faOGqt1
a7waAEclJr5EHS59TN8EemhfIeVbGCT3zep6oX9n/ZW/c64Mr0ZOObuU3/dMZqXiQqwv3plcLNJ8
IO9WsXTxZ5XJoTnJRF2dknnrdPgigWxJss7GuTKV8D62lAhV21uaibthfOmO9jDBVcXtwDVJyjJr
3xwdBgUlpy6tfXVX6dsZrg3FzYLLrBb7EGpTMis9XiWU+mlgpl+ctnsFE476Zx8tHcxfCk/mcMoH
FuiB5Bewfundrek6XHbXLAG1yF3eRh+AnYaDZdBI+TSkio/y1w7mGXlLNWen/Y6YXLy3pbKgddLz
Jyu1knRzsaqX4dv6qeg1yci4QaKlfvm34OV/tFMjSKIeUVGrMV8F5I6S7ld1N27JatuNfmVxtTvO
3vukFR55A3TqqpU+uyTH9XdvBcwnO6HDbwzRn0nZulNxaB+u6uMK2UMZWdJMDWWg0iO+lqaPVrG2
vKN2Ee8EMcxa7jJdvlmfVVIhgzOE9LCEW1U3lQEUqTYIxEFGuVaoSpPtzsGh7OdOj4KBuvnjzytM
5iG+6U+/oZejJ/UDOiOqGeETvXBlyb9jBb6xBTvWyUd1Zbv+CXK699bOz45k+Z+lBaLuqNoGMZdp
Y2zMGcRElmICu+joTnZFCob2mMQ5ARtxPsErx2KXiKGHw1RlvF/+Oc5JmoVL71Tx8FbJkBjjKGER
bgHGilheG46L1C1TwkoiSdFFmwSc3Oyzj9N7fJeoGoxWhSWFa6vYR1F9NGQPqKLZxd8x6/JGfWs4
CgnbaaLHH/dtdsld34I7G/o0O2DBeU0cXUyS/SCVmyDIl4LYMXwHx9XHOjP5+NHMPn3imuJJKDlE
Ge3gDz4+GWk49e92IjzNadglECNcWWWShU96VDLjjcVNnAuO2R3BqAQjWIpmeLInVm2vamkPDvbz
oL1M5+HP0jx0hbl4uFXgYAUf5Adrc7J/Cs6+0E3EHEjBz3Sc7sIy96sEQ3qrPi4vG0p2gpEPnHJc
FztOILBmsw+Y7pXBkiFtn3tf+A8wWHnFYIJq9pE8qqvD3hm2ST/vqEIyw19kh9IS3j8zPmKscRQz
018jb/foUJgeEN3qQ7D2D7yqIIOYScAtoCNYm05wuRBsxyri0kM4OdJDJRMr3KRxnZY74r0rTt7D
bUUHXcKbtyWLuqlLvaSegt2KikRFiY7iDmGi4e2ac1QsLMugSTb2ikzwGOedXgdX9FxG1Nj9f5k7
s97GkaxN/5XG3LPBfQG++YARSYlaLVte84awM53c952/fp5wdw+qsmuqpu8GhXI607LEiDhx9vO+
XOmM/P6Iun5FeWMC70Cg9HJiyZZ+h/CRA9xpFzxW6gw2FuHS7l5GXJH1kO3UR2U30Cgz+mJgd3Qb
EsLq44wKBMfbPekerdiLcBfRWvvubSClUm5+Lps37dt8AJWD1emsGkeEDboRIfVkr73erd3mEUlh
xLTaPwH7B7zEcOpOt/UQXcnikHBEXnAP+YZpUF/3tF2nbn6C1nfih258z228x0U7lbv4szxlXBqW
F5KAgenjhkBy344EtsAvECJt3i0ywSr98jGJF52SzE66knq7b3z29M45wQftni3SL0HrXWLuSri5
J4W8BqS34wNAbCxe2xwAW8Db0w/DoXihhvFWnsUuMljuTZhAAvLPbr/gbUugF7AT5LF9jbHuCx4V
KXWFcX8VjOdjtiVBd4jc4jZ/rp/Z23KSZndwgkwDo86DeizFvPNh5iu0zkDiqozVc1b9xjrXx5WG
voH3qwM8P2xbRFWpRBA77+FbK8wyCHSb9uUSoWcUnP5FOK6u474AJ0CFhhMu3M/DCZ3OFp3mABpn
5nc5p8UjcHG/3042EVLkYWv4DwO3MKvMgOW96av0BFJN2uLtuNaCWUj2xoPOGQI26b3nZ1/5tnj7
URi2fYetABbLfcCk72ZX8mYOseOQsBVMiZP5QPgTFztv7J7eHK7JgqBXTL9a/CDcMgnJ0DNJZHrf
CjzrEJQN9hb9uQkAWtrW++NNBsSX/KfzCMfJ5tCD78JEJrfk3glyEvS5e17IvfGSPcDx+xCvkXqT
zUwyT+NRe9QfcswjJQMyd0DiYqa/y24U3IBfZXb35/uN4tlW4z5QlZF3ynavu/N3x2sYK+7dHG8N
S0AiY1teYrJn8f5WX0gzaoxmErIz2sugXqBsn0lNZlzkhfy/gzJtKo+4qXwigiaJuhP7G23rk+NR
Geg3hR5U2/J+pHjlz/78zkUJkNTvClOqVH1IIRruUXaPuH/esjM86AW5U5EL3cQGLvKNLiTvpdy0
l/hgB2BMAdQy+r0r7Qn5mGpWN1wzm6pJ4rHFB0ZX2drxIu3wFzan3H0SOVCwzBB4EiU/FZdaD7Wk
7Kbc5e7F2FnX1/dbunP26Vnd4RpeRZ3pUHiwg6Og3ogAnZuyBef/JblJQRfAX7Gb38rd4h6hWTS5
LvgVP6kSPv60Ufi4RfFyWJKtSTZx/9njV+CmQzu0ucyYENyTb+QYWLnDBV6OgDTSyWWztcmWoGUT
fhORAKfghkQDR0fBllD28vJgPEfx5odEuS8lh9P4h+JGbc/NtjmRf+I2XHnyST4VxyPZZPepPcdP
3PLdEMT+wkg3jgTFkl18z/Q2HKh87uTfl5zZfdDi4jE+1W3uy116VjZUOfotTUrYSmzGHaRCwQ8i
zE14HP13G/1hXso9nmGg+dCntmfKqEOQoDdJEb5yNTfmZUSntWeUEEVT1Kd7D7t18AMyPhe8InyO
bq+/LLt298r4LycyfspexcOSFNk0zPwCH3KGJdyrn1ih97wEr9QX3ONyBGLYoSdUdm8SeWigNe/X
7b11inBmqNHxwFEQXpWjg868i/c6zu2LTN+Z6k7H6WAzuw0cI97BhL9poz1F3hBn7ixRrLMARclB
bzmmp25hYFx2A1HmmLc84kKpHoBFVqPgK127zXNzTMEDEcgJAnXJeCvGbcWidaQ44o4jNpAX+N1I
Ko2axXRTZRprQsQgJw0/IhPVIw2tpCkT70jKap8G10u5o4J3zDzzsqCNgRa6pEJ91JszLkoVQCOz
QyoLLj1j5sHs3gS6ULqbqN3QY5DcGj+8rKCCWxsANMvz09JvZsCIAEWrt/nBniHgcKfeV+9I0gLR
cmy8EQANER7pmzdfcU4UWz2xqNSvoMng2rffuKTeyEHlZ3MXRy43m69cayq8Qf60yORZVTwUMgWf
hOTl8+NJm+/RlCihaXIBkQUheVMTeDXP6VZtzspDmxOFVc+kkKw7XT2eevOcvYP6blBMrijDPCfU
Q/MMvU5nKX6U1wvNahI+Z35qPpj4lX5GsKWgp3W3ZCoduG/coaR8IFXMmDyHJW2n1/iBvAkl3r0M
/oN0oLzEw5BKvbQX5XO4MYS2BH0Gmjf3V/ixyV0Kh49r7vQXaFHdw/CS+5lnf+mT9r6/L+5+UOKD
SBEtUx7o/7Eox2coOQTjqd/RRSYTtYdIsMzlZoaf1gMqRzpYXcX2ZQoMMpaH6rF3AYWi3SoBMyY8
g0GA7w4QDaxB+zxALZwO3Ut8COAkS+6A8jwm28iVPy54K+fn53WbcjjoNVI4+WHClVO25Yla596i
SpnvwfT4mGmUaADOAenJL/ftFskO2PCNeR89mzQLAI1S+82xg7QBTL2HqdrHaGjtPdSIFWbfua6Y
sWZPtcmnvwBo7E30OjERTHGwu4uAbf2QvCcFzI+Jsni7TUhC71BkT4o/3BV31gR/yGY4gvtabcnQ
5JG7fhYA0lDp9tIdPRd305GvN/uhQLOsaL30qX8SjgwGiIGfU7RFpz3pZzmA9hUAkEMMWoFJ/X4K
nrKthT4kVejXFKInQJqkU/40yJvyEB/0Y36vgPkqtLvMLS2py8cnrvtG+bm25EgHil9QRwfQcXEN
RXUM49E+Qy8YkGTe2S/JD/1U3DUC+mP1N3kglI62FZpZAFVkXLrkqvgKranGnX0YHhzRyUD2Dtd5
9vlXGbVi7oy39hOg//qzvZ8oP+KSvUH4/G2kkvu4kmPzmtP6XGGz23vnSrjsdQBNCJMnXdES1C93
TyjP033h/aC7AU+1PEpYf/NokQlakIHySfTgrBglmdfvQ6qFQ8DJYPseKKOqXnkBLkP6IQWRN37H
H5DweEQUsjlAnXuMhfWnt8DEKfhBWffQe7fQlQL7PvQlj6L88Hkcjk8odBx8DK5PUX0g2JDuoLeg
rkHEsW29Rv6L+W7736e76WK0AeWzaLqnGVUAdP2mFTVSoDvVkx4oAYXR6FcIbWhw4WjxKWqPjhYO
g8Bxpx1LMpL5EaeK+KRBCziYKRpcAueiA/MykKmGsAabaDyQwBd+RLElaEq2lKYtEPNwhKmuct1Q
o6Jn0UEuc/cl34Ap4XjEj6Cp/Qhok8PX/vPeMcX89+GC36/xl05NuAgyXc9ZI60VRClFhH4DFeii
fITX1sYEiyYj2adw+TKcJ7pgRGKHuKx50J/EfMgaJIRbChBLqG9S95Tw+FegUb+qIKTcdsKJ3dEt
S4fejj5cOtxBPerJ4lns2ScpE0Z67c0VtqjwNGxXV9pJB1Lt9nXyOjRQv+tuhYc7zzELhVnQCcB1
3cLcF4SXEIt+eqHZC1dlojEBEDQU9s/YH/CM1If4DKSMxHbCzuQ9gRfDL3N79gUOib5Vt5Bsbahz
knA20QYLqRv0q+jTKjzDfcI4e6R4lsqrYDy5Kz7sh6/t/4/wOM/J97bqqp/9f4lf+17VS5sAV/rf
//W7v/0xn+zvfqP77693iD4r771//91f/FIAZN4Pn+3y8NkN+T/e/Z+v/H/94d8+v97lL2A2HXoP
/+8om7v2s3z/8f5bcE3xC//C1lT+rlmWY4NqYjmgWNpgW/4LW1P5uy1DcfcFAKvIjgbsx78IYtW/
C6xLuo1pFwePU/0NQazydweaWQ26WUWz4XU1/yNsTdFG+dtBHNA9Nd0xDBUsYIOn+eWu2JOd5aXS
pp6cUiFrqeRZgSBIh9grEKTXYSq7grjZdB4tPfV+s1F/gGyiiMGQXz/dkA1b03XFNDT7F/BKpZLL
cTXKlLIePNZ8rCA1DyXCaw18qqzd6gbU9JAy2yOFI5ihJxV3Wfn488f4FV5F7IFpymw0nLzAjP7y
FEupGMU6zin0dp0P48GmoLCn5dOuNtJDyeKrUvkLJaX9qofFZ1rAqZq6Bbaq4ohu89/o4bpWzGQe
4XoThOXdTE+ATQYmhFBPQjfJQO/FdNbAAl5G38OJvFNzatIKDPjWVwea7XSOpUwOUnZQjTYYpas2
vhv96s4pnQdslL2OXpN32+ymmXFQ2hSbyg7XGSgtymp/vn+K9SsIqVgNnfG6BgERwOjaLwNAdqn3
1ez09MZolCzYMapmihIfuv672emBON1I63xVwQWA7yVTYDDvHUFrCynSRyuTO104aDXcLA6Lg899
gcFJhWrbMVgPTJp2gQfBopUKdm6ORl+Kg9VQIaJ+r5JINGUIL9uNWKj4X9Cti7dcpXATOrJrwqke
q1C5wqluzteOnjFFo/O1/Zgyx13G4uvVU87GJVBXTQ95TZJZJjMFwb2df4+GBqWJeERSvy1S3BGe
SeymlclHczEvKRy3mkFXZTJsxRGKn4sHsmSWyfn12tWo+Cvc3iUH0bHEbIL7vUgPpjF4o1W+i2dd
ByqPPKM0XrsWUR8J9sFOF9ciqWgNzmk85vzmhavASbfp8CDozRGDcsg3Zjd4Sv8hWyxcsNTzfAms
E7DxHmQ458VdFq8W+yw2QpCNjy0wkybI+g1S/g92+CLiw6zWd9rVbQbgu3vAzdi/2Wp88dbmYnkx
5Dg0t+X6ckwySM6gH14av+QU5IhXL+0Xm7kp8eZ870D4FztXDWT1it4FrdvK+G4t4qn2xqWT5p1Y
ICSy22bMzuIRhWSIxx9CNYjsCZqLlgeMAbdFLsS+g5HuDwJCnj1ue8Ay62k3c3zt/CE2bU71IK31
QIVPCvYTbzD+QWkvlyyfdX5tmi57a31RjOov7oP6qwPydR0cWZNNS7VQrULh/OZyDwBs55VZcx0Q
PTlWXKHaxGXuTJL0C/0RbKvUIe1sOxvTcRf0ufXFwaiw1jVrdtD1D6HsOsGmzIL+4sb+kfqBCtgC
/F1WNNTf759wyewQkkvUj+zQbxcNHAh9OhyAghlYlOsycT4lNUkhKpxT7bR/tUl/oHV1FJmp6Jge
WbN+0Rn1UtaGAbfa1yMIDSF0W7fCDPfQhh9Gh5OpXcXxLsmHuI3/MgvVeq1pAC2g/2J/wFgHsj+o
csNzsmchRlaC0WrcsgePXHbbrt/++d59uci/GC3dBA1YdYCWh8H9172rzb6VrIoHXwjYo3uTR2ms
ZSfUkmp2fhziuJNbG0jBtxBciXNGcyhIogHHFspOKAeDu7pyjbt88L4Edxg9sQNRHGjStLMkLRB3
dsUUqJURiHtcG2AzahRWuMfKRDZfe4PP6pgpxmWutaDNOl+ozqgl8ZnAv5Wdo+laosT+fAP+DVwf
8f7dBvxiu2JrHQ3FwWo3FqSqaC0h3i3qQJgWcZKZOkC+QhgTcSlR6DG0O5OQqILGFHYLDWw32Kay
OP/Fo/2BXOtINIKjKcq/4wuvAJybdpT9w5QLdV5jurtwdWsEWRxUgjZN5cYXjxFpWE9LD/78Gf7A
FvIIumM78I4AZCce8TeXP4onXRrmJPWELIiPFZdd6PzBSQ5Fh4xLeqBr61+MzBj/FvZwLMKDg9zQ
Vk1Vl38J7ZLQSfLahk5eyvODg5KNdZix5iu7ncJusGjLTlrywxzPu9ySj001bIWzU6G0TRIVQiiF
8jEwR80y76wsPSCzWk0OpFCuBV18q7QTRy1clqUZvVpHTgsjwLYV64eK1NYOQiycFkywky07prxd
sQ1tixVCKMKG9xbbgVDOurMZnW5r6B/RzOCE86hz57Vs8jIUt65mZ2HhhDJXVRowOMNOJk+sZwcY
lf0uLc4SjuLS4KpFvq1ZgskAUnpsfKZe9XE6KrgPsrEexX5DzAkBLW5EmB7EEoRqtZwJEtTvNWtN
Ugq/WBRxZxdVC4T3O6TdFrLUo97zq7igKea6RX+Po4IZh2Ir+m7VDFRot5aray29Z00TdB60i3Hr
hd+iSvk5L+ed8ANq6WFoQJ/tjKDh5XUnHzMVX4CNEMsWGr9oBqiR5atwdaSJmjAx3qBHW1t/i5rV
r2RpI6R1WOjyhk/9Q/jFJmuIJSPQuW0L4i7hJFQ1djOD3jv3hCP55V2x/1+WEm1YqoprYJiL2rqI
dQo3RNyUvCCdxPeGg1eDZyWeWoVP3Wq8Pp13X6bLcvs89WUIkCOqN6sRCL+qk3DXUHBsyL9OS7g5
wjPS6SMSclVj1vMeOUO26pSnvxMHICRDPGyCOyjeSDyJcIwgjvSEr2fyLtVMBrqkdayjvBTdxAd0
6Dl9QbtII7x52HrOc50QYIyEXC074W7VIW02E4MmTar44tSE25kuzKiUVD95z4LViqcRts/kzYSW
Frs1a9NjYqK2kM5hzg4wV/liR8TzCedkxucI536b4u9BnZzPCMOAG4V/IURAXIukoqWbP3OZi8ZS
xmneaat+cZDNhGSSTrcWQaG7SMtxMBZYPzjDaPAj3DTh/1UreJsJH1twGPTHrd/XxghyGa9RnWDq
WXfxlB7Ep+g5vYMdfY1ycU6gS1sT46INq3AdTyMjZ9qgwHO0HmsLqeNPsUgJkluxOCH2wsgKz1Pc
BHHGlbo89DytEGDhCKhjth1V90sw9XFnKCwuTQ9xjV1Ciwh/Vyx8UVS3jD/EerjMwgMWIiy2RdxY
C92CaIhLbJj3RT67UUQqc0H4w3En3J56xdHEfAinLbGG3VLabgVnLQYDKehZtNDY2Uw2UjNfx2l8
FP5A3VMjKahmTd/Vjr7MkRAHDSC8yYE1KHILSRHzF+m0W+b0LCJJ8f2opYdW3rO5wQzjTo1POS/x
WSy3MGm/NHzLWo4OeiLFelXGgLIkZx2it8MPPfoQMaF436VFNYzpeaVvrZ+/pciw+EhbV4OEQKPV
221POGdbhTd54id5gkeS9luhA4VKEm8r3Gw99h3N8G0b9YNnKvxo8fzCuWl6EJyb5Otl0PG89hAH
xSHQsWZ0EK8RWyQc38bw4W50zZy4A4HTQqCL0awFMg8QP7E8raLEA0IDiFhAfFS0OhCyE2DrHzNu
n/AbxI/FJRWfLMyjcLNF8CF89awWV4XprfqypNRVTOwEN0LlRxohDO9SrcZFfKB4F7E/IorAGcdW
QThln0w7EO8rDIKQaxGMfvmW03qM9QZ2oOIsNmTFHR0X69Io6TmlMCe1TxAc7oQqX5A4xWj8JJaP
E34znylUFMyV7/iLsYloZ7Ts4E6J4AGjR54gpNWZgG7qSGDMV7G9QiqxV0KHiLhA52qLOGdYj7IW
e0M/H8X5CLUcsktic0e1heF5ucZm/5AxMGPmW7Hvk4OctSDOI5ZyzN0k4hQbKy13Konwjm5rtTrZ
w66EEF4kE7SV6j3uWp/ruGq3aqYhLE4OPdpTCM1XBMShifMXh9dZu3/ZjjwjKEIhiMOZcaOETyiC
2yHLDnOYHYR+E1shXiM2WTxKvo479yxz6iKKFrZeGQh7xs6X7dbln1qHaA6xtJLJ2w+6FggFIqIA
oenEJ6yEfVDXu3abHcT+l/33ZlnctCcA438hyl+O03+UOfzjnODv0obe7X89/u1n1f7tfNs+/mmC
ccdY0Hvx2f36ov8PU4yK/ac5xtvQJiVL+W2S8etX/pllNDS4eCzddnQL2neDuOT/ZBkN+++yKXJ8
8H0ZuiIrhCv/zDKafyf2k6EAVvEbSULpPEOHixP/z/9BahIHGnIqzbBUVYO98z/JMqqq8guFjymw
L1RcYsOCL0jmXX/vFSct6beyM+1NQyjvjgqTzLYx6fhuhXBHbMag08UPY+WaZMU+WkIKjiG5pLbS
jqOpBp26OJiUZCCdH9ESALb/lFqHQpID1a4jr4P2z9N6xmnaaDy1egJroF7ucif0bTmHVkRpercj
cVPHlBLVBprShOmIzJEJ0opdrymlW2kQFA4pNUpHsHGnyX0izcYutMrnJjeoRzn2T23o4OLOuqul
rg4Edu15rvVoHzm+NqWSJ6lhHlBwmMfJNSGbvQ1KRUNZ8ijJGu3RTvi4FFIdqFpv0Utc0mg6F9tU
xS7D90lVQXEYZXJyes61+dWZq2BohsmFM/AZTsXwsQ3D7/Xw2TtqvE9LDdqMShuxlxJkHebyqSnD
Vl2bbxGJfS22tkknO9AQN9J5NYxLbtIJnaj2TUvXZBdCwK0tbH5s0gemG5ELoSSRauzAs5dksEFG
+l5d1GNJy2A1MSfSZT11R8U0t9psML1GfaXJb1NdaBczimj9IzsWLgPuEb8RpYuyk+enpldptJC0
cV8sVL4HViPnNu2zGYVrO2GobE4Zwb8M8/saUuG2x/4ldLrG1UqIMFsmStbeIPUkx77cKJQdp5ci
g53YimnhVyTzpQ/7Pfyuuef0GQOumhzEsH2+DlN4B730d62w8Q7VqNhLQ8HcvqHTSMw4TJ7VtJJz
hDrpm20mf0jKxG6rzeNkjc45hOEP4m/5qq/NwYJ2eqN2ayAvmuwrnVT5Q5dBaMY0lmpQSjGpt3lF
VN7qhk5RUy15iEVftjlMmmRVqG4+G6R6jg5MXa4K3oFn5nrt1eFEubOl9bfRzcuQ3hQ5nmDenCNP
JfSpc2c4qCFTRXPMm3VW3weV3H9Uak39H5cuPkEWWx/nkDGBsldx4UyDjSfN22v0R6g0tRX26tld
CsF5UR2H2oFIJzOP7Ak5B/Ux1eN6b1ew4JGzoM8/e2idb0kjkWZoQseNh+U11goGg1OuHETKUCga
fb2VjZZ0TFaf07pXDhF9gVyITZhq9b6Kk8xzVOKithqZSLQs11yteJOtkbOzwyndGGlPf7wpjT7Q
memGN33vTSZoJ6ujSOuTyFnvWkWBdtS478pB3cB5xxP3tDjpq8U0tkx7W22VITzJzn3MIflt92pF
beJblGfHBph0PQvv8WffcuMlNy7TpD+HuaJs9SFl8DgqmYuhlUhPqJjJfb2RedBaG++U3KJTgXSm
t5j4WFVIT0GXjHcT3eYNQ+ddnqFUZEqlU8M0RdFMu6nRmCithKdrThc1LhFqS38yI3OjO5JJppgh
KbnTTqXWwT/TFTB5r6RkkuEuyuMnOck/Wqf9ls/Gu1oWP8YID7vRSot+DntfWY3+SvjlT03xZvXO
6lVRMbqjAWiBNuGwJbWR+ePU7JJF0aH1zXZLLDMfBEf3tc1iJrsi+Rr1s3O2Iyd0K8n4nq4NvUoW
pceKgW1nBTGD8b1GgQ3RMeiPM9SP2F7p/I1g3Bm5x9M4MqFhxs/1GOVuoo63yalNdyyVeKvPODn2
whEzFJTaQaNrNrqBLhI57Y6j3r4MooKkGYRSdsvs4w8zbstgyhbV7SetdbNRo3EohM64GTbLuF7n
+Kx3JInMKaTLYl6us12bfmNNiNr0ioMIfeQ8epLeXx0Vh46wnpEhc/VaKX3KvxWlnRzCXPvZZM6h
NodbXj0ovapsNKNi5id1PqliHFuRiTCz+RZXFS5srtMzZIRnB8LtuYyWbSkCMFI4NNePw3GebOYS
53bZKKm6TQ2Ehcwa5MUSMfOgRvScqiMlZWUEbCFufUiuL2lqZm41le02y++NtPo0k/AK0km71bSb
OQ5Mtg3Kt2a+i+Sa6pKWzcdEq4nQ6yVQBUOyhrIYqmnbRhYzvgtz8BEe5GRavlX2A2SjsCc3lvRp
j+bPqGbwJ7m3F0M9DWN1nyuqJQzpZytL5mG1zRddbzO/UMVpVr3k6dZbjP7ZNF0TQPPMmBZqmzmj
7mzNKmNlekZUOFnMtln1YVnGY9ncdzIdSYMTd8els9/MmS5MI3+YhnA9q5JtHOk0uJ97jclYZzrp
SsMQfd1+GLUUpJnzrcjm9rg6Oh2XkknSfXGepLZ9Hs6SnLTu2kZ35qDslNjLoU4W8qtd4s5ghiVr
X7uqhActodnK1lt60Wzt4sTQ+cxqsc+TiQQFTPP0JTXE55G+M+r40+hiX+sZnOIyF8d2vmUJc9mF
/K61Qdkzbg4r6oM8LA9jZ98V1rCXVelbJUlPepJ9SgVWUKqwGYyTxngHYT17lQJ/lNzFrjk+sN5h
08/MkA6OhWMQP0IefK+OdG+GC507dMOX8nskkdul3ggvPCMade73lY0RMRhc0JSdJgOekY0wumjT
fo2Wc4aJOY1TdqySczNE0aawX+oi6hh8iq8j1ZWueE6e22GlgTgXrchhxWumequ2EKh29EshFyRi
J/M6L5imdT2vqnHL2uXQDWcrYRTBlKKgUsvFq6yU2hPtd1bU0VyehvTDN/C/yDlj5mVNZ0AaKxsI
JGn9gkJ7Y63hRk/nUxL3h3At7jIndfx0lu46o9hmre4tWtN6mVGlfh3eK2R0gqimLU5fnNeqn5LN
gBqKI+unlpgtHO3jg1Hoj1ZBAFPOT5NqxhvDfsJ/c1xpAovDrN6LaAx6LlOP6Cl2+CaFVH7snmJd
SFd7ahl+SFXds/uaXr+Vc4nj4RjW8RW7GTjKMKOptIuqxg/x5CyuaTLgMDrbbli/66GJXq+TyJ+y
WaEA9SGHHSejL4yzUHGejDnx0z5hMiAHkwEubdzB5hqW1nOlt69Ev2DF5HS6TGAOLWnoV1WZeEM2
E/mG8TmVhvrQ9sxy9Y5rx1ZCFNfTNcQ+9tW93E1dUOOpc76L54QMbzlltzKy0jXHHq8MxKNls7Yr
jNGWvtOGgvYpsghWvHxmll7solQrNzAUW14z4y/GXUO7YsZcSF2F7iirodtGzeRLoW7if1p+0jv3
0tpz2aOZ2TBnhcm5f+nGcib/sPrANm6zXjG28xjhi+qSP3bysnFMy82W6Ic2zfJ5lJWrKU/PRmdo
nmSbqHo5pyEvjh7XuNGCwdTcuimsY6TSp54p07arRsYO04IGSsaMhnTKn+pE3dnFmJ+VJQqifPxp
a418V6dNuZ8hYnYrXb+TRmsvkQRz5QnXThuZISjYrQnfapGk+7ZT9n3EZGCO1i6i1dqE45JsNMJ1
3VboVujUz6U1/ElSO4IDUiWTmUM5WzykdbXe9TpYDmX0asHAvR2TWgFJJYbRehwlyiXr0G5TDb7c
Xu78gkmNqohxGeXyW92Aq7SYpuMnOO5lWe7NJDIPvSypm3TMjMNoO1SjaziZ2uEkUXsZ1w6wCbVn
JHEokSD9c7RtCHTjyh91bMJcLFdGGLU5vE8hIwaoRL81ZfRkZ8DolCqAO5g0GjLhAAoVlbc0nuzm
eawU6z5P3hVpqvw+QtPImUEbZJ+BEdCq35YwhcIuzWJ30SX49Uz1qOoNE0FOebFbRkHtAsVXZ8xw
6OvPwqzQV/Jc7CYdI57k02EsVVqMHix5Ho4fpBAY/ayKu24acBFmzPPM1ZtrE29w1ZjF1vLPoY3u
s0EKD2PSbKN6VbxyiDZ6HL1m2UrPMgLtxdFJjxhFCDMZ5nBp6FA/be7mjvMmI6+buXdqPzfCapPF
Y++WM4gDccmtXpQkWCIIhdtopcEptrpD1XLdC2mcoSDHR8ri4UPRUPOLUvgLxtE1Ul3ZzgoXSjLa
wp+0M7a2DHS5e5JCuoUxjf1W1VKK16jYrnTsg0zwFk7FKxWdh0wfKdNW8XlchpNe2M5+LGn77uon
pTSeZPyoHkQJM23TYBq7J6VNHtbafgll82qPKozrUZdsJ6uuN70aGud2on1etjuvhW9+U88zndUR
WBVJkR/XiTyolNRY95BaoWYtoDQ4FgZ6kPagSJLeLY5xUtPQLA2fjjOS6k7KcYMdKA5p4fLrQJgr
1VtVViBpmfSnrnPul0WNJW8b6LZlTWOVyt4qEhAJyFHV2Oq0a783a/+mSb22DVdr2Dbkn/xFiVSq
pexUz6yzUnbZfqApWAJIR60Ta2eQ3gd7rCph+c6BJ8tTwL6i+67Tb70yk7BNiA/WeQp9MHqcpo53
YbPGQdyarS9XwtI4Kl9ae9xORW/6eqhJbj3qVAO1hAZOmUGWZnhpikTfqOpjrLRSULXmN7txAEKq
zG/qOhOwS+BMLL3hV/F8XVSwCpJ5AW9A7RlhTphkNMabJo3NNq1I5VnR2OzxlGMzeQnN7H3KOjRX
n8O7Zsirq/VVyCiVjc7bSiNjKZFjBg61w0uRuIrTJp5WyerrIld+0iybpFC1MyF6uV3wdVcz1m96
A+6aCNVHNWOcq6mZ80hL/fD1xVTNIoh0Jau9Jsa0lw6L7WcVkA7J/BaFr7rU67ew6jK3LVAdS02f
vAS+lpUoJzkp4zclmE1CWyk1Vu63ZJ0cNbkaRi7tq1D4m2uWunrcFe4ahidjsLr9VFZ7rVbBdCq6
wrfGiRk6S6pula6Cc5ZZrqWMtV8riXZfNTOgE/k8eU32IRVEwGobZ67aTumdWlJeVqsw2oYT/TqT
odsbpe0vQ7LY57QYqmsXiradKNynK7pnKi3K9ii0NFzDI/V+Z5fI1nWodOM0zgNfpNg82XqG+NIE
RpBhFvs+ls/OEhXyZsybmPyBwrfsiTtRmtCHMN63RYfqQDJPX999fcmMptz2ZfoZ1bN2SMSXZomS
LR5AAvydKl/UJA93i1mRrl8LjRGANXEOX1/6qf3nd0obX9recY4GVLQPo2UGTVfKbJ9ZbGa5yo9V
JCl+YeUMFZSF5qvFPG8Ka5U2pIMZnbLTuwVv5SqN2UVS2de0RPpUbGu3dmpgxHKPB+D8b+bOY0du
pkvTV8QGyWAEg9v0vryRNkRJKtEHvb36efLrf4C/BzPANGYzG0FCCVmZzDDnvO6UyLg+vWj0n1HJ
EJtjMns/UrdtooHYKuicapumItp0eowePCuKzrr0zuGUHJU28llNk3c2JpvWbWz6T/MhIis7zKPF
cMNYVY///JH7gVkpAQsS9G29KzMEw2WOL25eQiisO0w+JzR5JUc9UJtOb2Ics5vUprpMLsZZV8bd
SqihvERNUV6qwPyOhT/uoqB3znQ4WBV6ptMnXhedc8tJENtL0LQxXVK1movQ2Y5JVVFO0oYXeVcc
/TiBpkxH7OtZ7K9SV58no/p3ivyPQnfORZP7jXodVKNWU3GO4AlWMdt6VZdBfWpcB3GQ4TqoIaag
8wQ8ZmCe2b3kMbS1+8Aa/jGxyh8V4UaKt1W2UX0u1KGHrnsOqDEB88N4NRUlxyT3w3MyuOGTbmLr
NXLmbNucRV50D+Goxwed6+Yc+uGZbjS6meFP08qEErtJPuMuLPdpQv4YukHJVg0I6IlDKJCpkS9D
1FPZGzfY1+E4bbpeQO4YJyfEr6k2UxSnT7CXxc1uxq0AgFlDRHdnOKpt78DOZJnnYympDl6Seo/y
No9Ocraaod4uGfTuOKLrMs0A55X3+8Abq03qdf5T6D22blMigEKNFg558SD7Id9ausKCnDQl+01c
q7KbDqOo+ks1VoadPNFxSR/h0UICBOX+ZTHpUaVucZpNPF39VpWwhH6/XUYx35zKf6ZstY8A/PPt
nz+mcIhXXl2aR6Wcm2ri+aPJJheKMOjPgA1rbhMyB8LUubYRvihqEO5w/+L73S9fIHdK3Fi+Txzd
6yHixKPpzK6NeXGypn8y3CjHsqYDzdu6v3YVIXcAOLH/yjP9O+Wjv6MkuaOlU73rJrajSq0d+qWS
69xeWTr9mu6Vrq6LbG3VS7kL88Zsv5wkH062VZ8Hq+HEbtx3uCXQkyTsdt3o5uu+65KjViQqLCKf
d1pQV4E8zq9c8D+CtrfoRu6XQx40n4FTbumkEfAXQ/wkaeSHzgxvKot/VXP90M9htF2qwNqK965P
1GaaesK9hjKHEntDBDo/tN0hr4P+gFbAv/oFnSyqqrAPzaOAL7X9nCgwrctTD8e7UnnLycxDX7ph
2QvHBmJMwz/3x7haQJV3k9+/crQSerfpoma80Hofm7SeT+E0Mou0pJoI6/otsWYyxMaqOgoNR51H
yXbKHcjwZfyuywKw0I0IzcpkTAmtMFX6E5rxkLS7QISnMMzrJ10tm6rjO9aEflrFeD9jcO3SyB7C
lg7RTLZeJ/aA5CnMIHuXuF13wQBAW/o0Iz70sShRvmc857SmZ1Oq2isKpW0wq00h8K2qqkWznv6p
F1se7VH+VO3ywncSXo1RX1Zxbwk9Me9Ew0tEwwImMY6rmkdYDf18Gtw02/Qqm3nqb/5sDR8OaxV5
Z6WPY9owfJ1QkdGRUKCq3EdeTRUTIN6aWs7ysicOpgKgtCoyKKOK0q7SzqPI7Q/lhB+pah8rG79N
1l78TtkrfwxYakOAJSwuY9qh4TQJHpHtR92R4phrp+/XUc8T9VmA64CAGhVwB82RW0JdlF+LQ5CJ
CgWhEIkb/awbOoE0PkaDdKHmom8dkXgTxPtaoPwr5hi3WegzQ14vSLrsskJX44lj1ZlT41T67HcY
A5cUD4+xsq20pyfmDq2LznqaZwofY6e7cBKUCuFAguniOfu23/tC55/+8Ja7RbRqXF3SEKcDwtiK
cmIe3XVU+4TA3c+o0T1kVmWdlKvH9eAHH36WIEyJ2r9sYvJQhtzahBnQA8t5Acl41mnjbhOvUfsu
EHQDrnnm3O7WNYTCGiTLuXD/P0QgEYCciGMsl3o+8SpkzRZRTz19Xduo9Fg2KE0phgQK6k04NAsC
Hb1PA2j+OS3JZzIFgMu34h48D1ApmKStEeGRIr+n9sjGc3f1yCHdizT/EUJ9JLK/pU3SUnMO6U5O
Bfh276+nNrDR1ix42xreXBg59QVa59ekg0OQyu7LCCDtIsMtnQQD0WZEkTlFq86gkvWpHCZCOXK/
PuTutZdu+jy6I31QvnyUGuKaW8c9p1b2Aa1LNFBfVi9L3DSnwdNUyqElNnbfiW1R5vk2qt0SSsXW
q6gY+/0i2pP2ZrGvhoXRru/JYJgjOy0cq0TzZLDhnc6+DFXZJlcO1lzRjh+t52wqLSkx24FMAlIm
dWq5hznOks8wjx/GgrdYi2mVCpXs2wFMqrI0AFcyY0FBBZV5y4826cjG4FrYeezbR+cuWrTdg6nM
DlJouBlnvIVB7J262hyWkQgo00DBqarQ63kMMetnKdNvOelz6X94ETvOFsm8jTI8nmMYvc+lpx6m
GCyqqIrbpObsQGIY5TFBCr7HyNqxCk48Udv5cAXRq3kyY2tErREjH/ZCPztbAMpAz/Jllv1yidOQ
hTsW3t5osjtytmdQI0FOZiL9UgG97xHdFGcpkVO4nO5fdmHhqIQ9QAO+9MnTEJfvxgR/wnTCnFN4
2XEKk309UJXaUEHzXIIeeQta7Wx+HdIzxVthOkKTuogE3PrFNEl9kgXfZwertWIPbMIlfktmj1Iv
rcXa65Q5SpdUzaQNn7gm4w9VOt0qq5fnOeopS0RNDHTAnDaw27XhTPPq3mwlWwlBPP2ZM6VHT9X+
xi5qH8EQYvB4LWv3b0ebx5aO9qMlqA1k922VzrM3VEAV/eOQdepBBvN3areXsVoIV5O0890kEa3p
vdtkzIv2hX3U6Xir8/w2Tzmdul/8ieuf3m3qbPWrzKptmbmfLVcR7aFDJGRP5Gdoc+l/DR0Gt0KD
R6y9FjVVZCSm7WHtBcAEdAIOBVBxGJPk55Jids0oH1ntxO+q6jcXwiOwjPAUZ7JHOm4UnpN5PIRe
9JbF8U/ZgwIveUccgJK75Gt26mGbOwlcrEwJnaniQ4hSpZDDqWqc58AQvhy6C/QjStSuUkRFTMnP
MC58eptlH1XVVxIUL3Noon1VEZ3RY201Oems80AAiOwfMm29OzyhjSeDX74C6B/S8d3Tk0bwQgxo
y6PIyuUtc81JzUTf1uMVbovw2znzNkMi/8i/0CqndESqEuT4OZHienH5mcZBvl50C89HfIFLYetb
LgmCnf0zbefn5DHpEtz8ZqGdd4DnvO4o4g61TfOtuN5X0dDdTOzAcDkkH5LPMSF2yq3uVxY2Hjk1
AH/u22Klp7x5dPs7E+jZ7rIdXYBivs0G8ghxiSLcNzK/Q3rJdJxP5QybQLu/Ka2ZkARD1nS2WJss
HH/N4XgSkfeV6/SpHwvad8f9VKGe9oARepVSD69UBdzVDBVaZ5rBgQDCxE7UapGCR9FRk/qhd0xb
wnmWtNkk47LJZ4s139qEeE1QbykrI6pzrMhGA0Mkr1PWvoms+LbjCXwiPIqoRVQ3N69jo846QoIT
B8tnHxPlpKyn0X3MbO/vELP65pYrPgBoGy3/FyfcNY0j9lDmverh3RdVtXaMT1KS1RKxW2Apzdtk
MxufYfWTfqbpeaePf1ShA1kpr3YzfRbjciyq/uoGv1QNkjiQLyaS2zS3z/bYL0cdTESkueV3mWe/
2xxqrh/MHhGbc5kGkAzI5OOS8JvK8WwFQ3iCPCIHpaY6H6yreCv4fDlUVKlySuiqLzcxAEliWoLD
p1Dsg8z8HhUB3WF/HjX5EVnyFjXTt5YTcbwU2UIQIhKL6nrww3fbAOvrvnmr/eAkGdyt/Adp3Gvc
bO6lyn5ekCRoSotbRZB5+Y9Az78/NtDpyI7+6K59yHoxgnwuBOZHNAyNxqORynU/k/ZozeqOhHD5
OR1FDjQOGCvXZX0UXKX+4q976KapsPasRa4KAsg5xNbLQF6tb9BEXVRQnylFhhMaCrz/9OkssdSL
iMuc6uqEpHzbDfK5nfJyr1Ucb5rK22jcJwB8iCfuhoFVUJbfo5IHXUnSi9RITx4S7dMX3lpl3PaW
lZPGkEGVNviIa1ztKK8PScSCbL5DYfh4pvhttEAC3Iv/vJDdud6YMPgM1RLRH5Tf/PiH44D6peLm
efotUFiC85iSPCdIhnA6PbpPQlSf1XjqZPsalP0dYpOYrhyyBrrm4DliPi5ue+jyR5wqYKZ1/9Sq
+hgtKAJs1nPn5Rc9RBgsKFCz0WFNsrOwVEMzv2bKfml7AjjygdgI0l1GktZHq3xyS/+SsvCTijAO
f7wtA91s414rw4PqCfSKqpgNaT9C0VMn1IcyiV6rFCQ9rT5dbX4mfkuySbE8u3k1r+1FoFImFSJw
nlP90FTNxeO0cgsy0nyytrO6O8b63ugGGKQHffJqex/A5TW1JENiuCETvLP/LXbrs2l73oVV1Adk
oQHy2i7W2b4wMYrcQRHKl2DrG+oAclcfu4IOdpq1t8VN1lGNyGpXOcSMy4hokbmkPYjbx6kfoqO+
W9rKdOxXKprIOSy652VQB9s36TrsBGECMxCZ8QYyz9q3qSVyUvjgXN1wGqcBbG2ozk30kjbeUw5G
CUeGlq1V75AlHEAVhQvvkxKmD77CvPgtXHXL5PTXya29Jybnc1GPYdz06Cnmr0Hy8hnyV7dX81Y5
aXpwFhiurKiQ7LRyV/QQ8MGY/FJ3gkwNuwieH8quBAf1rkMREyPptGt3kB+WTO65hibYzf0fu+V8
EFX3IoX6MQ9Jt1/q4NpDNORWvO1mXOsIWuayIdJa5UhKPyJTvxlZLcDgw3QoOge7fWY/GmUw8fv5
38XH5z55Du7yifJcsxWmSH8GVA/UhNiZldhFUzttsK3SO9TkKQczSdctNVoQA4970fLrbqsbcqc4
e0G3G6T+WScKa7xYNrhx5AqwGjFQYRMoOsxfttvYh6DyPpPF2dm9Z504Ac7jEpI45aTMrxj9PxgF
beStUKqdox696SGODUlXXXIx0g73vp2Lk+iGaJ118neXvFNcEtwsJ+r4vHGRyA9kRXgVF9HZcyK9
Der0ubODVyuX82ZwKPxiL3pAyVStqwmuohyVfXDc8c0v78gs73TgA3J5JOkhiFPGWRRNemkc8WXb
cbOuUvKYKid+aNz+Zx7MywNSD6rjqcV94HkHNHPVc+nZtyyI2BGu8+paqtr+93WQ/y8O6v97teT/
j0JIGx/Y/9lsffiiDPovKsj7//+XCtJ3/kM5Am2h9EQAKufwo395rX3vP7y7HShwJKNkPO2hT/yX
CtK1/8O+W1a1RJ3oYqtGmvg/VZBoJx3lS7gSqRAFyOC/pYL8X51BMmB2FKZtVJgAFp66e7H/zRl0
74FCy44BEERSr5zZjR5k6W47K9skri0PVOnJ3p6JP1nOqEaIOMUCvMjpscjUe1l7375C7YfY8070
A9KA4rbg8+6qSiEmlrx/aIdU7vQwPAAAL9vaZvtWPqWmDsXWzrFfpskojv/2BfzvTNz+/ZH/Fxu3
DKRv25jVsbfzBdwlpv/+wZpMY04pFrl15+FqZvAHNabnaUEHXUcjScfi2bH78ryg/J7SOXjseOPO
kJBwYNSnW0JP4RTIyZONcGEEg9k2AVfGWOTLoR4RG/SFs8dAQDIswPsWI+p3kugQmSftgbAHYj8z
4VwiT1GwSeDpoPSfMq/7U5CQzKlWPPkdyv4F3KQKwUCbFr0Eoc8jBdnOdjGkeFn0lgc5iJxFxKfm
qPZ/dko9xCVo9VCJh0qjCTH6KPL2K4kJ7pucWyHK7wRmTmZi7wKFw0qudP4T/8k5jf2j8d1b2b60
SbQD9nyWkbzSkP5ySuuhFt2zRDi+zP3NbfInfa/rJSWe69/SnIvDNGTBKP/YquJ94MxB08DlOe60
hcatLN3jOCGa0q+V4mdmfAkg4AonvngX6SWHZnDOSVs/L1n417Ofwowc6cJBvw2ON1kZ6SeVfMLv
46779k+VCuQk0LFd9d7w3TlLNqGWL391PcxU2RfwmtzyeqQcHAKziZwKafuC6IbSC22nkZDMmftU
ht2lVOEVC9rftup+zEv+nMvsAtvxI+5PFJLXwri0fcnRrwFaHBJzBv8j0iECWeGdnMw6DV3Qbmir
iPyPqT/U2DEtjKxbuA8ukU4wZmTInpqYDiqKwi8vYWBCNxObqWKaNVRUtcaYgfuA+tFbw9vcAASb
teUviNiingwTJ/yU+lcmg6OxxSayppPSf90Uulov3u+wVdcpdq5VgBst8j7C0H7p5vyHQVvVTtZa
xA462QRwazaEDGeS/MuCXFh8Bba/A1yqSDKAkC1MeKgjSYoeefa+L05NjZsjFAKPiCEJarH/BGX7
G9nbtikjgEzdpOsudo5TlFa7WQGxluhKMHuozzIn+y3FRbWuM//JGig3rLRfp6MrcPkhmgZuTVCV
do/GByiunZk4zbC4Baj/tnGZFhsXBTCwiSBCi4KutvtqRz24Hw1NvAUQgFwnf8tzRjPlUTFvGvwE
m7aTzqvl1+g/uDlHu5XnIUYRPIj52xcTmV9OyulUZKSAWYKAhvn+P6qJLDqhpwMc2NlPKb2DVr1U
k+WDDCMYRYkG6y00RV1+cLPlwFcpD6PhIjdef+D6/QLYH/bMEwU8shpr28fL89B1QIT59HNKTLLv
rd5dew7AsrdUFz8rKKcEGtZgoUEpNJnA9w+o+5qApRg+v2hBGCTd1Rz3QF53100IhjOaUxs7y6op
nPdxrpCE1pD0DhxClgb7LI8OvYMw3PT2D1DTGvNYCJkSkiJn+mzGtYNud3FEsJFjfQsmvznowv/Z
RESM60Dt7doSJ0t/Z3dStIoE5zRnjWj4ZkfvZdJZtI3dhYCiGuRzdF/DKK4eUpquvOyCrcx7f5sN
UI5jr/W+UtCGjl9mG4GKa4ubEzanC+fNklakZ7VwXrKKpq3K+2rjZgN6pqE19ep+rx1k6X2mYU0w
WLNgkMu/5567Zgj45XUNE2Sjf1+1PeiAKiXxqJOXQurF8W6AfF0LO4Cx9WYcu261a8APdzryfned
gYge4lslcyQdbXtDMKwvDi9QpPMTdG681QjzL3bgnhvkOec+qh4Ld7j2I99C4QVIGqsGc2OQMKvF
kwTYhhWX3N7uarquOf4oxjjZB5Z5R7IHVa9JEHIw8bSaqT1xd0bpkB6yOk/P8QkaPdpwn7ICS3DI
GKdkDre6SwvUadYAdOv1oKTTk7wD/DQxv/26hLBDXVwVqHYAdaAp0nKrPRwxjR8SlDk2aAzUxvD+
dnexUV7QmfRE/iads5WOxepq87MlNMlh3v1QiS5B5LFO0c2K34oY8tDyp3XtCkDRHmPbRI9aFAwI
gKtf5ULH6/7basFumoj8fElbGYfBh/bhD7MlfctaRml1Xf6Abgcj5iTJOGuyDerDRySLil1qcQjG
46Gfov7d7n8hlAo/2IAOORkWgfY2M5BAoqyPwYGdqmqV01j1L06TEyg6+Qj4wyR7yQBSn9vh+M8/
1J12Ct3sFGjrU7YWeqQp35d5YM5pGpGD5tJB6iI+l1Pt70JN2lqQWY+xkt2bp9InO7L2gb1kF4Q6
Xyoukk23ALAFEW8g6EOme+mzFLH3nlQ4MJfcSVevhhsdzQldCSaB4KHGVL2yeh8UIU03Iqp3lpEf
/sw8JQNDNXO4bMKofSyr4ZZnVohRFCGxaxbylB7HVJF1mSDJqNWyshE8X7o6/ZnF7qqdpnWHjna8
X2HD1JGg23fEY2KrIPqjgf4OUWapFq+Bmz/E9VQ/Cfp2S+ovXQMbI4dbeYK5McLw+2THy9m6Y6hF
0+EnMT/I8CFDPGEBNDIjkVfWR6tgglzW9rxkElP3oCGVdcnIkJj2J+TGj7N8o3XYHYDjsr0XGWKi
Hrr5nk2Sta997A64s9zf7jjMR+l55cMOAeV4yYq7xquZdhJmo3fJrxvbdGc59a8gLt4Ferl9AKPV
9+E9jaNmaJ2JNtlAszOm5c2XnX8Mbe/BEy02eQ6azQLovynhG8gZKQG+LVwyBOyLEOQfhUIIOiof
F3aaV3T4MM3Qr+sg2Fj342IQPcL56CtJ0tchcveobP4ITOeFdB/nfhabmTlcjL71100MwCUr5mjk
3U3lwNpVjTbKTIxG9xku2G0njDHevJVWcp3G8pST5U0Iw++xnt/acXxCOfAEReqCU9YPTlUQpDzo
w1Rn45F++jNG0ZEm6q8xkqHtMkhXRAsRwtJ+GsMTU5JhBVGLeDoev6fEOswJYZUoUMGJByYv+G89
pGQSauqdpb6ONT/pdQzO38TPqCS+O2m2P113fp8rPR6JNXkLrOR9rtWTFXV7t55/jFF2UqYidAvi
c2KgBs6acoF9HrvlVqbD0YLOX/VW9axHdVDzaxJwQVkz8/us4FceLMxmcHLkEKU6lRH5wZ5xVn5u
vSxB9GDZ+SmShNM0gbPxqvami0IR11j8xK9BFH8mL0hufmf5WGwTs1m8rGFOBkh5PiwkObkfI2kY
AnC4SoaneZRo/RlylywHy+0Js1u6zyjL/1pe+GOICkwLnfWNn3BjLUg5bS9eJ6J5akR3cgAup7d8
qTHuD9QPYb6s4zLYACdMeUzwcsgwiLgT52h6TdDmiFyjWJmsdmMMLCBWHaSluQdKFbzg14Wo9ul0
FplsjONmaxLavWxB0pnM01rC3UOTHnw7OrRz8WKHzVfo60uR+pyY+BWx/e9qkR30Yr3bafpmOdUR
D9VzF0Muq2V6jUMcCk33B5uOOEwFTX+F31jYyc2Bh1lFgXWsImtb46peOyjqN477B4SPQEbg4S3K
2B+mMazUEVWS6KBLAMdWtUyGtZvhG2gGlCahK/OdBOfYVQ2L0gOKIjNHMoxvkeO6CDzrpoL5mljt
W5h31c0t52w1UACVEx4MJ7GttVcNx7x3yf5ZxBOxCqfaQxTDhxcKXVtX/XXQM6K/N+99y2MdD21o
3mqNYyEtw5QAuzQcP0vTHDk1mSpQ1/B+80Q+cl5TH+Bzokph6CHCUVciUJ0QkM0tgeAF/pH4PlTU
qv/W1bJFdcl6KX5UE4MV/lO4N30VLkqBuKLMzwD+B+NTgUz2b1lHM0xOs7NnYDe0Gm4lfmeaiQUC
YKsD05/SYksKFNmzoz+vlEXVLvLeXNKmeG0HJlpy6WD3bWiIbVLyaJlSO/q02O6FDV8XZdNPiqFj
Nx7Qg2zcojmkjYO5JAO+srOc2QGtedEFQal+O+/Qgt/sfGBiBTfCaslyxl5GMxqnFqlC0n1Eww8l
sUOZEsFrnUIDVNwLvZ7BJj3yUrWf0ZRgPuoCdhGav9Zpf6X1KNdtMJHiISmfRf6Evu3dx/XgNz94
kZeyyN8nTofIQsxqKwQaToB5TVBC+PVr73Ts0dL+0wcDcVUEGhtU2xhBkLsi7hcxO6grwQIQr7Zj
wUCoZOHWHi+zL/9WU1HTGWgoRaOpqIevMUUZm80omW0rIHxxj3irvHAXM6Cm9rcdIvIW0qNegpcG
tRdy3foy1iR7q6F2t5OHAa90PvqiL3Y9n4NxN8wBIEED5UHXDavMUr+jtDAXzGLMRJTNtxNO+TWa
EJHkljh6MSAhaJ4kgmI3hMlwjpz0y+oYtDnRm6cIJuF4MSmXrk0qRZhR/ZDHwOJfDm0TvIp7Okfe
+jiueH3sbT/mxqi1jXCUYjB6NaUm6hUVOXIRi2GjAVmNirJjKaty67uoqPJsYvJEAqSwaFK+h+I+
hWt4DNJo2XUZ5KRb1nfHhWwgF+xrXU3V0e6YD1NZcjM5/lvqMrKtL9BY1/ln7/XAhPe3WCbMXotj
ctqD5WOONPBtiV4zTF8Ql1X4GDvab070eYj8m7hvnbZpiRvX8zE2IbvwDgd7Xk2qdGBc/HcaKVHl
blVp/VV5nG7KIluucHvJKnIQdvNImfr4LPyehPrWI+OxH16Kxu9Oph3XXu6YpyLwp039Nk9cdnX0
IiIxsQU6+xYbEAryQfZuPCZHtyzuJ3x4MqSzHC31I2z4AmO3fh4ikh4jkG+IZQ6lYroKP0PE7sZX
OgC2BTKVPuQIhYAxqZcf52IiFLY29bpWmoRVkz8bCL5LTMda5L0+0y3XG0dKxqEyiSPw/nBCZeRb
hvGdBZi8TZTIL1svXyoPLmFSFGehXiPRjdfcQzfnSaZYzO3NdzCJohOi1tdmP4pCnuoohsqqSVWx
RkVWvnWnnkgizEoNu4tLeVPkdn4GWBldL7vaRdDsI6U/XUx2J1HGWEH6BZ+Hlc3Hfo4ZNomEcO8w
Pyz0cb2Ek36dw/BlGNlNWYmOpJp1tUtCO9kEYjj1fWnhXcGLdVcEXMaxe6HJzJ9m+JgubI6x730E
SiJy50tQzWIuBcoV2dB1imVO1hMXphYW1SU6s21Mz7YJK3tYJ4V7V0+V9IxCwf/V1YOMLKzOM9o+
N2c7cXZ+BTlaukUo5j5IBJupYw7ofT1CkJPDP79Dti77wgpRzWt9lAKN9tSFy8XxXsMKUYi263gb
D94hbj3/mPgcYSK9TIKAgDJ+oOdgcjXzcAsb7GyZi+y69BkZ1kiA3Xkh1dV31UNp/KvUoX/gYQdn
RqYumWHu4Zj5NHSWvQ3v8tVW9b8b7tjNZIcMx4hmlD6VuJbG7nZR7/ztoHFh81Nmz7oKD8JbVCSv
3iCSZyw3uhK3tJPXf56MB0qzGmxSWrwo9441rmPb084ZDR3GHGsiHrtHtZmLnqGX3eNwbwG7KqmP
WahZjQ5Mw5JlDP/NGCrtusTSKsZFVTHqDrUET76lD3ZoMfUPu8SqnKdpP0FXJWiYPwfHPijlEvE+
egaHXUzSL9YMQJJnU4TWm1EjgFY+P7leq19TPz4Mo72jo00uXuMxRSAMz8JfHsO5em5nHXDksari
mF1ux97F9omziAXQLbWugeMzFwzdxLDP/E03w0Hqdto0cXErwh65O5rR2GrFvgdfRezPyhGwX1Fe
hSfNfRDZ87otUCZnfhFASMW/cJ2pS8Ikrwoh2KYHkNkkU/OwiKA+LA22lxrB60WKFqNfhhbXI6+j
ob/145o3NxSXqEAvrAKaDyQAryXFwia33Heu73HV6pr4ETciLMdpf1huzWxuC/dlSbxJkETeFmc+
82F9XTyIlurFiIFyrsie5yRBF5N+VbXDAIil/nAM96BbqWzjt5zOdHKvYwgY1TlEU64s0tEFHoPI
oyu0g+rkdd3PttD5Y4y+no2Fj3TwTpULs+em5aZ1XcRmlmdhLqbFtxYc72qY3H0xh+267b2CaJ3s
R8lg7WVJzFteuNekV+NZBheJwUerlCHsA1ZylsawSsYKla+NSxrx052tVQ84Fn7IUOQ7zoe/o1OF
zAtC1eiR8bV2OjNuZNd9j27/pieaRKsR17R3lsM/q3mJCEYiC2QU/rWVE/6PkgU9+YZ0GgyOZk4u
5WLZTyaxHCQNDWPGYwqkpPiMYimO+WTexdDIUyr6K+L+6EIqXlkh0gJ3PGvOMAAMkPF6Kl9wsHTP
pSJCKCM1BxUuU6Ks+mHKsvjcTctPafnZLWuLzdwhz2uHKdxhLmfWImO2Hd/f11i+9wOs9s5aJAdc
758ssrhT6S0HzhEoX8Zk9aFDBLooiv0yM+wNX+X/YO9MliNHsu78Kr9pjzSM7vCFNjFPDDI4Z25g
JJOBeZ7x9PrArrLOylZXm2SmhUzalGVWcgACDh/uPec7CKrmNRYPxmHoqGtiZ4BfH0M3w9cOM79n
oiubtlpWamBBGqtrEyhJMbRl60kZ9FQUNDhbQuRgltiGsSgNBAB1nZxk76HiB7N3aEIStttYPGRH
N2mxWBmZvY+ZggMjDi9RUFQHM/YOZVoWCDcjFHJmNdAN1KttF7vyTsu6z9GonuyckW53Wr1x9dC/
dT+8Vp+lPlV9kyTeq5ZUJQt+Wc6wAITZY0yBJ8rvrEAdpg6lTTFF9kakTrPjNb6DjVvgPJLgaKHu
BH1zCEeOnbUYCRVKXF74NkHi5Z4bdpJw+EoTUaDwb/NZ9VmW1cmY2FxM3ghQ06YA13E68OBxHPXG
OsRdZ2+TmlpQ2UVQuFHDsY6WR8PMg3tEKncY8zdj7w9HTbAZFJrnQf6a1M7BdbcIXNIJ0YCGcs38
LlZmxoAOw8A8uJwfEulZ53HkcMNu4ZJPye0UE1CpUr47syRyvuK77SX1rS5iH2kpWnEhyZOhjPSs
UctcyWiGnoZRwxm1RSOucqg4qBqXkWzkjZWg28xFVeBJmMqjlzavY1AxezbpQVAX0Pzp4Kb+XUOz
btWMWX4T2eE5DB5jFwGBfpiiU1tS8fCRuC5SNRI14fTrouqCQyOqQ55ozoPrIW6swpBYYmu4T/rM
P+WtCChRlMV35K8kWQUeETFoLhedryH0gkshnJ+MgAFazimqJ0IVVO5hIMx3GZ6WlQrohaC0mkUG
RLd64bjIphWtkwIDVGDtMDHc6nSTT7k7HLMJ0Uc72eNKqEFt//FreyzsGq3jVWlTquPyP+xQuA/m
3mI7eqLiOp6gS+AV6O2d5mntsemnJWqFC/tAcXIGQdiFyCm/9481NMI1bttsj5tQbfnssGhPHIGH
DiGeEMEmtAN5a7QWgO/GJhrDa8IztN1rWuNzcitkXWwlm10R6mcEhJwWjGrbcvpyrHg1LHvPE6uQ
sGdPJdsQy/uCA87KQ6K4ouHgrWBSy4Xpw87T+vHDndAJpzq8hwjP46I3AgJfnSg4dCoImGqOSmPC
S6ruGpgh5IYhnSMoyjfNtCkvqXwTcdLZqNmq3fRjtZtY0NS8DYIZMuwas3myEgFbPSbDKGIgR5X7
TNu1oKBuPdJpEEtJrWA9aFQTJrMTG4WjsU+pKRgqdo6O1Irv3qy9H5uXvPB3aa2HN5agFybVcJAJ
NcUa+wZHuh9x4ROs0uTasci6XeLXAvswTgJhuHNdGiqF5cTtftCMBwd+8jYvwhC2Mvr4bIy73cDr
MBLS11gTGj7vqSipM7QZhKXB34bUl+aOQ0ZVwLnaddySFFwdtGgETOCDk8cQ6kJN8jkWeVm1ZcoL
NuzMDtAJiAAqE/mYJe9jm/n4S1E4YZ7YhV5mvbJjIVtB+dMTTGKwGhhxgVslJ0ith2HWxzUxhztw
jQEKHvXdyQEtzoQwvRzdE+5EtkWsj62GprkLs60UlAcma5PY1O26cGvqo4sm23jWFAyPKrjqRfdh
wuDD2deNuxS3NI5wj8k0c82bjPv7+z7xjDP/vUusHJMWgJAw+62Zaf5rl9jMhV9ahbDX3liqrcHR
A4jzyhMJFD3okkaZ56s4bFk9I5p3fduKDXTiAwJm7qAhf6NyxCpKejpbKAoHa7jwpuChnnYoyhPk
ju2Png7cxtLNQ+TqDyi02E27TQ5QcHhpPVI0nX7rjNR+Ja/pUTEWEp/6RWJGCMe17MFLd8NYekcV
GIe/v3nxe+9f6Lo06XM4lm5LcOszH+mX3n/tUsaXjABgHh5nghG6V1/g1SIp0sziXcARx5CYgYfK
5lqCa+udy8Lp7lgCzapKNq7QdklQIv+KUA0HSfeu6J1vS916a2jynVXOC5G5fJdiWo4V6Zkm07o7
IU/3AZ55VXXEqsTBl8626X1meRgcChSVhyL9OVGz+IgS7PO3FeLNcxNPEOJ8RS5QP4mVYyACrEF7
H0EcOot+DNy1mG0ZUQWN22+aQ8dfz2HafpdsJ1durL+3VdzclKmjbUcznW5CO1yZ7USYuK/bZ9Fc
mT3ZldjxwAYvmoaNEXr5ybLJUI5H7eSo6+RMd3//DIyvEfYruVfovHqWFBwGzP+JAAPpqAq7kE9Y
L+33WuVPhmWy17bY5foBGbJRgqoyyPcCWl9Reremh2AIHem7PXHCrdz02lkdZpORbiK7+7XducnK
cfN4r4+HeN4O1vrU4kSEpdhrcE6TWFzGUgsfFQb7tYrzcFUUkmqHIR8w+kQoQVyYl7rDfk0vhlNc
EkBWkJXe9467GvL4w/BLG2FD80ZT56EFw3FOuv6gtZjSfRxsK+GYH+ggiUk2DCwy7H/1ocSRLRLS
eFIXrRVvRFBImkq0E0Seufe+7/xIRxM7RxqRHTdhIHG8iXgOy/yeBo2zrQRts8Ixjimt2kVLM+XB
o6dOe9ta8lPcozsI4tDsRzYEB3Y3a9ST5Os1s6x8yvyl0qmKNpMJQinXCJb0nA9DwDugAzadzKB8
9yNh761x+lEzfo+a03Bikka7N+PKgPY55VuzpQbKfHlDE8hABfDkR8AynAwASDRmG9FaRBmaDO4M
AeVai+JxGecImhvkpXFmtN9Dex8YvMpuXHBD1nRpcE8dNTM7VwFpLp0hNgMyVK51ctdlOvRrPwpx
ANVOvv8asS3Ak6FtXpohvvs6xriB8dZmMvnfUHv9P0u9m6fBfy/2Orylb+HH21/kXvN3/Cn3Et9g
4OkKhh3aLUuynvyp9nK/gXlWyhECJLKl9H8y7wz3G5OvQrHEHDBPB/y8P9Ve8hsqDR0Rk+4o3TWR
OX0llpAp8ocMijgSxHX//Pt/ZW16l4dZU0PMm0VPv042/AzdsZQAriccHIi/caBlNdVhVdOZi7uU
07mz89yzHeXfy3jqgSRQ/9iPWYP/uL33bAQVQocHU6b2PZTSs9kV2nIs2Pv88gH+cZW/XtW/TIFc
lUESCYsRaSS6Y8/r1C/rEBC0WgyujDZoY5l+dxEqpBTV0UyEHovh3rL9N9FG10iEEJEuQ51sfGd8
Gwfj2Rz6Zy9MiDHXW3og/tX04zcbCe6CaluzHCjHCHi3OIQ5Wwf/iaotZkLgb5+nYWO1VbN8zsRp
+tcrj0duLM+saOO7YlrbbvkjEdh0krrYpS4iMXhJB6o5H7GOgKJKfeKLnALHl6DVdPbD/mSp4Sbg
ZB3jte9q62jKAsW7esUkfIcWAxs36XiNPI1hfJS9tTED7YVi16ktULSnDuiJMbMWMsLJlHJit23v
OYi9YdXnOgY6rQTkARIFbEtf9FhM4aKxHVLr3mrvVQ5ZX0VXB9gOQL4ZRWHXaGiRJOOzbJMbDXyr
3RM1xGEzKIIHs33D67cZMZbTRTz4lB2TiCoAAqEMWa/+TiF6pdsT6D7Xf9W1LqdY0J6xadghLVa6
LM9xY++NhjIiO2SDgDf/YNp44/i9szbKwgurcYCk0x0TpE2qomOW+aKy63HlT+OTgz4cza1nbL6+
wh6Sa1li3CIAPYyA/Ym2vsnc7NGrGwzIGP3GAPf+19hGMvaDQ+w+9ehzOXp0Ri9zC0rpaBfhq6OT
jIzkpqj151zSglNTseyQf/l6e2/3EyHBcPZE8RiZeNzEz8KY2XXasp0THCxx12AzXegTu1a7hIPR
TggHRhIAU+n/rM3srbU5F0W3RiV2ddMdQ25jZVYaHfmq22oV2nzXHXtoJuCZ0ghJTlpNT0FKSQb2
9VsdoQkXooN2p16MKTjRLf8RxK6zU4Q5TiKERMUNZH6493LjR9Fnb71lj0sKBbOGENC1JkHfRVyZ
FDoaA3ivVA+fskFlS6o/OwOd4tKRH1JRzv36WXzYOJBDZ9nUcEt8CdOp18fvqFkXcYIZBXUzhPUm
/VR+f2sKdSdpsBTs0clAqrsbqZ4xUNMrS4It1cUSyUT4yR8U9eXPUoBes6EJLXoTr4qKfXKl0apv
UoPXwzOGk445roLBN1MHQanl7JjhYl4r2zsOgX+f6h6xxy2H426+U9pgMbv4dSguhg8MXqmALWGO
5KUf97lpImcAjrLQAstedDlTX+UNj9mQ02f1im2Z8MNaz6IbB+AninJt6QXQE4fEvw8Cdqwj7+rE
vnRhJ4xCd4JTS20BQg99izY7wv3MOB3az3bVPBcG9Z+EE+oky3A1Vai08MIt84KhWIx2sgoG/tHP
7wqJnGvwAZFbGnXcrsECYGWo2XMkMEjEKYkQi9gWiMbrXT4SGoepaun6MMerZk0vtM+jauM1KVWu
qL4NkhbZVTUbXktOeTZ1kYzuwRLq3UVl8sXNyEecZqRHxK4mqfAsW0Kde50wSJXxbaIfn3srfqFR
f+4KTuKkVDDvv8spatdgBfgKLX6Lp/E57RDljzY6rjijQwaw8S5ww5vGiZBExveaHOl5Owm+JHlT
6c18JJofrXVTJXWLpDJ7m8nwyg/e+PJhzYtzrAwigTMtXbua8YxhstqZidvhxXqO4lsfRdGKqnuz
TC1xg1mbMiUE8AVn43ZppUTPVLG98Ryt22jOLWiMNz9QP33QG2PKK1WGbbXLDBxCDJABq24MOCIo
GWhSuiFazqWSqbVIHb42dmaTpBr3GReUoDpdxIpkwlbycOogxrxgrIOQHjA9Y2LmlPcc4u8AvGgv
u5wFp5IRRQ5VvgYj1WiWIllOz1ncMN/Ms60xHZkzeH6Ie0RIozk0+ucg21k1jzZuALxZcUvSNxcB
vvk1L01WBZ8bL3HzdJNxp/kyXWPh+zSq4i0B0kQ/m6iEqNJvEBHeFTZP0+DHk53Y4kjjAQ4hISk2
o5nHma494+jkFcpLDRcymm+aX4xobSg+KLFgsL9SX2tg3nC7g27vuo7fEINjWVRR+BgnI3JJC4S/
2dxSUweW2vXrcV5jMwr8i5zyC0e85B8fe+ElN5y6CZC0+nsj7e5BQx4DjHJ52h1y+jw177Qd5/Te
zdyc4ds3U1LeTWNzP6/zWBvuTVYmU/PW/uC/G8mcdyTOSFSfgWl8ZCHI0J4ri3oGF1odVWv2uvNi
IJzNy4Tr3Y/ijNPH9PyltLQ7E0/UeMLliANT9cBrBH5yerysVH23zdvunH/6hboZFJ8oBd3sACxS
j2n0Den0ZATQ/IPUOvWevfVCUF/gc0peaZ5vUn44U82Nxm/GQLPCadM39noNTNPh2Sj9NxyPm8gS
sGNG1i2eIJ7zVVITHDnpyaoxx0fd4haGEAd9XPlbTQGOj2I+lgKwGNVieHtssjiEoznuXORhFIN6
Ke+QQ5MjJVwkVKhhI2TAnJt4/CNWs4VPCfJreExWl6/SFOtzoxHrnSmUOHszu81sE9SCVUPWQwyR
1dlhEiA9Mpn7WxVYq0RqELH82SGN3C6p9RuOMYRh5vQX3SS8oq6mT1V8avNsGdKFwVrIFqtgEH4N
CCtnHS205tRE8JZm6JctMbw7bYndkHea5KFio3XodfWBbNvIdtxNX7SvQc/vzWGKdbSy+GU7DZM+
YQK8JKFfI7t34LhNunb/9Yv1kiEbmW9GPoNVGMMySd6s2gKY5P3om35lliBZ4CTzLoV4vkpqsiY+
Ii/HQM0uJYVGG8II5YBstd5tUxvIsdXVQ9H8j2cwROVTMo77cN6SNHFKKHzyWRdFePbVp+TrUUgz
lqXyTn2jbzUng+Plpnf4FbbCCpHlM8jnP+QTKuYcgSSNWesUZ/PDwFxOxRVRHFu4zqCuHRXtc1rz
m77U1pEGqKm2fqZS88FEAx0lD24Bpsra13UDCLGgvWejVrKjUR7GwT8PQ0ROtVEtfav67oH42OQV
xeQ0I+u1p0W0tnxKTGa79zUWICM0Z36otg1tNNpBb8AfSYLdMMWoKnM4hMBnYcW1Z82wgX347P4B
Ml0jNjdJIZc5G2WebPLgTy1suvn+RjVdAlXCsKh7ND6QeTA9AWrMfcgSlnOvd84V1OiPTAMbXHUT
88tMONPNrSe00xjV3da07lUEskI1kkYYckB2Lkhy9VjSadiGc8zL15iXfUcKfYzTHQAtWxS5ndce
s3LRS8S0hgi1KTZ4DTLiTepZWYR89o3mGcEUqN/WBuhSt40w+ytGkJW8oP6cS186yo7WS9AWIHAH
8fLT/kCF/Mmkwfw8sEqYEU+M4wRPi8gX2Ag29BGXyjSIN8yp9OU4gHg+b+XXy9iP6RvEo2OcNWC6
Qdoq09vDbGR6BOXUmGqvkv5qucgd5vOCM0Rv0i4sYgPcR6oPyy9GyTyogR1h0rTkR5OTh+rxLMgD
AFlLbAHe1HWJ43LpDO5LHnh02PJVF4v7YZ5mQ8m/2Ey+yxgEG7JCTJEUvvqOWZsQxLuow7tsgm3p
Z5kbew/WD/eDJVOjxciVMK0uywwV3NceVYXGCzvXp6EAE6nN1sVsSlB/+keLQCg1uZfBQbVh8fKH
lINQn8AzQ2FD2HtY/qiy6BrPr7IHfg5lUrpMQ+6ari2+fwCpyZglGwyg+yEsHmDTdmCEQDHVWnzj
WCTVlQ6fTMjUPppqwFja6WjIXsx5BU1aA2Zf+DwMJdG9xI3g7IzJw1i1obEyQtQPk+9xfkJebSbZ
uIhG2gWg0fKVi+F8LVzMlBPEDo/KOH1OoqEwdhQlT3yYI+l8bOtijk5tgpevn6ZrPcg/qA9fxycV
UcB19Rj+j/PieiY5cXS3o3a+1BoOioq6H1IDB1vBxETjxSbKTejYOqELUxfFDxKnF3TYXxthN3I9
mOMfPQ3dmac6riyHqbe5CSxUpKHyr7QUKEur4k7NcK1+IKCsiPzHwNceaUCfhozFWNiko5iK0Wpr
iFMwmOYoUVZBZ974afTqN7qxUYl2L3zozHr45necaCw73zgtpe2RvwhmCnY140OHtcNJOJjVffhm
s8B5TnNgLaS3UTD7k9b5Odo6cGYZLjVtNk7oyQnIqYEbhYGgSTY38PnWrGlgx458cmwE6lckllo/
D6P5PxPqEUSmj3bJMvL1f7oWPLYm5LSSwyvqQJaxBkQfKNlliqjcQyJgtzknQytCsjBGwZLz27LX
cZRV5mdH1OWitIiI+/KYDdbsZk7yTcJ+WKccuRDKGEhCQcmZS7B1aTu5O4qJixTn122joTaNE5LE
bDaMCRwQutIgTcYaa+oAQRklidGiXTPplC3rYa7y4YlNpZ4dVFLtiyjetGEmgXQmxqZq7CO1H/cU
QHVghbwbesSr8Acd5EvTo6/8TR3KcuvYrIngtB+dsGfMJNS1jbqm5hLnkjFpYHWig+/iNwk7PAGa
C4PCLQZIULDpYdgm68gcLY78rCt11j3aoX9MS61nf2wu/75mY8yNkd8rHy7+Q1soW3cMd26s/FKz
STR6W8qMI9zFKIaM4gXj/KqiGnpQEWMHXN1LjUxhHfjNsBmrZFtM8VuKMQYt+5BwnFeLvGNAfF3W
/4/rmHOF/0MiMH2cX57hnE38R5LwnDfy3/8biqem/qyqt+Yvtcv5m/6oXQrzG8m+RG8YZGL8UYb8
MxbY/GbaBvtW3bVtpFfOL8VL8c0lHkDqgGIAp5Cn8c/ipfgmCAARyrGkRZWMcuRvxcq/L17+bul0
lTQUXneLPDmLkNLfqpc1qsUC78aw6rzq1gwQlQ60lznqawH0+QKGWoGnAaMY1K6V1z43Bto9FzFD
QPcXXnVxO6dH8kKa47iTXbAuxhfiRnZVX9+meU8lFABrUhz7ssYexbRLKcsx3ydYIB0syzzKb7oM
3nBSnjvUsrCY99ImLCnu1qHLSohoPsIAO/4k2Gtb4/Ux6uEFDxr4k24zNSlxNt8blK+VW+9DEwkf
oj0PkAb+20M9QWNujWDXwuYmjQesJDtj58ZMezjV5poXbuGaR8/177PIfyikfy3kTaDRqzJH/5X9
QIRcPeKrNO1oOt1x9KFSd82+EZTR/ONYEVMLpmqyD6KYziUCEQtmJDulofZm29ehLnPwEDu9r0g/
ugGfjxIPkjndQF0L9gbFxwQzaJTykVAlAD5nVWTUd/kxnn6m2IUL0bG8tUtOHMQgBGtDT09B3Z+H
Wj7FqfYSopTMwMwPGYJlJR7UoD32pnqizsfkAJbHlreAhdYYn3ZabN2AIv+ooubS0Pix/XzGnJ1s
ySm1XwufuyijS5jEPxymFM+E72+Zr5bNeZ3giSE0VzJubrVB3UPhv5SNtnHT6s3M0suYD+cZyS9q
TiPFtKiV2oouvB8q6m1FGn7XkOUaZf0sgTPaZYlLdTyZbv/wf2Sm+ndxQf9X++lNnTf337dY7shP
b/L/ug8/8l+nqq/v+nOqcr6R5zPPKObXxDLPR39OVfIb4dXMUBYwCY5ZBrPInwnm9FmYJW2XoFTa
DGJetP7ZZ3FdHH2YxqXODEOl/39lqjLo2PxleUS0QTVU4DunW+pK+7fGQBZ2fpdEIG9d9NfRyCCS
yD1y7QAMblOV5d6IUc1CXosxQMgKf1ww3hqOwHljr+va3xAHhK8bGKcU+zqMKFfa0adovVPZ3qfj
eDQ94r4EErIgXZhFvfdcuem69jDmYmXow9pJs7UgqMG3iV9GLm5XOrHem7YuToHOlOjjSZVrdhZ3
NjoSiqPbfC7149qZ8GIl8AAL0ufqsjqoKSPuuN74JHiaNIWlyO+EGZ8A3VBTIpsM0dnkQIDHeQW6
aQVi5SxbOg5ZTgtD3dm9dxeH/W0z3YjGPQ1teuqD6FHzk7vOFfss9tYZu8S0qTdGv05thwN0dDaT
5BQFxAMyf0NR3aqLaIllpnZtklFGplLM5BxndxWWi1ijhpOAuCqgGOUPw4gBwJQbizgSeqMnJOQ0
mnEJKeeUpS397X6jtP7Wvu+D4dyiK856a5f5HZJSdNdhsf1l9FJ6Gf08+7W/Zf0evQzbzjWRlyjW
Vduw7N/2Sn1hoyQwwhSY1B6GwoINEDwq5Est/iRLrD14L45O4gFforBIBPR26uLe1GtsMcS/WPFG
Nyjc8uXYHncYwKiK/DTdi4fsAvQTlEC+wWUlsCdqLnKVlTA4aUT//X3Ml/nrls/lOMj1CzQMbAXE
V3Pxly3f1NNNod3kr7sZP++7Dutwcgak9GPwxamf0aAxVfu//6W/dyx//6W/ZXS1agBX5SU+qqLi
vrVfBzlhlMEJ46bq8e9/lfGvz8m1uENdOvNcAJnjr3tagLlArhtSGDId3zV1hZXX79nkrtok5uwJ
8CXRIjxJr8LU3v/+d5v/srdx5n7x3Odl+gHv8dt9iqDQ8wn/IFgM7TCxcib6AYR3o6O3m/z55TtO
8MIKHxxz6GxjBKoO3CIKGk9VbaxbFd1WFLZyrXxMzfe8bE/BHBVWnVJ3+E+ald/3/jwTetXKFtI1
5o3Y/Dn+MhBE3hkKvAe65xinj0vZQDnbKDIvk+M+BgPl0KR6YFKKFgkw0Fq9GqP7UTbHBr+NPsT/
4aP7l6PI1+W4LAZKWLaJUO6vlxPC0ID1jZSq1PSNZct6kZfhe4BDKB+r14JgI7SiEHjlredziEvS
a11AHPRTEOXRtRPlP5b2f99lp3f9r6+KwnzhzuARWtvznvjXT8jKaAlNtod3s+HZlc+FU56TlAYh
BbiXxpyNydc0bx9zhxMmcvQJ19kyFs7FDyyAdZK6C3LS19wi5sd+mYqbPIqfbSu6WmFyKsyZPQgj
iJ6j+1i79iVI9TXZVkunBr3d28lnDz/D9YBhGsl7EDmPhi8vLuIoEGXvOcCHKD2VoXNRhtoo/93V
xLmiKtdhWKzts5UV5K5Nl2GVdlziSKEK9fK7g3qfY/SNCf/CCbJzK8Spksl7pgXXNCr2yii/Az+E
S28g9yoqKpwW0nDjpzOvDqaGjbuuXp0pP42edZksGI/ZFD4o7jUO4Vt54ute8sq5tDmFx7a3L7b0
n1pxGYbk5MPyW9Sjt2rb+lhlzjmgI4DYZxG3ybm14+t86X3jZTR9nEtt+Me5YquY/onDEq3Y66n5
s+7VqhiMizOKPei9fRLwePLyfYKmLnJ5lrWzTcb0vcsp2zoldVkn8b73k3lDWR4aa421AN429j/7
4pbxtjQEneqRc2znyr1blS+uOyxHvcVnkxA/EDuPIlKXJgjetbF59YgpX/NJLKII7oc9e3XCmlGB
aew00pqxLASrNS8USPWBUqN9Y8T+z9xgxTTia1hyhjHl1i5dslRd97Gf5H6I7UubOkezKG/jkaLX
fOCJSbhZmdOu6ZofhYofvMk/yaZY6hSS3RZzUDmFiLL6tlmPmv9DL8oJnLqfrHNCB/oOVt5EKxaQ
A4r9Ny1vzDXli3NpsUOYHPFd9zLsjbG+bwfktF/X6prDuoOU0DRUdcampnyi66dUfifF76Cl5H45
BGtR6jZ5Pn15i3jADvwnk0I8aNz0XSTyPHTuOR/TE7bB2zq5pgXDaDSpgc2xOjmkOU0Ge2Sat2nE
v6CxALFTNUsN0p1kBIPZP8VWiYVyUBBO6Ncs/FLNQIxoGYzgwDDYUAsTpKYhOSC4YsX+8Qz5GANh
OpyU7NHeymExSeyucfr1VvT9B+eCn/xEADe8L7J+LZQ/LgpLQesg3seFklnMTzBH6zogYkMmi25M
283vFCGNp6iR7kLaMR++yQ8HM35tyX9MIknrIBlnkfIAZQALzXCPbvS1Kwi8+VLi2DXhQ8M8EHWK
i4XG8WqwmVNdmfcrSx1EF781VvkdnF6Co137nIYHQgLitayZAue5dmQn1/voem3/miqnRoXc3htS
u5vfsTJLrm4oz+yl9/iz33uqT9xXsGw0QiPAosE8iRblKDCudwmyYDqsXnaar5G2H+925yx9I/th
U7KtjPHTiSyQQfKxC9S5dgnBcdnLMXUga6wpAWYnUq+3mQZesgNQEN2poHll38dIhhzcq+F77lb1
6uurmzx8wluyxlDBZTHFBcnVpP2rSffeycArjQ35TF+XVnnJu9VZt5PRHD2aXpCVkDi6rTxNSfs6
zyleyv8dSwrMDSDEOjlPtnUpy+SqV8lp3vOaeHy/PnCw0dQvq554kvygMztoPj4ZxIrUIy/5ML2R
KsyyAflwnFX62iMkWLKmJbQSeUaq+64pJJM4hfWJQTtvqb1C4AvgmVmpvIPYEHvpIQY+9TXV61F8
VWK4aSuh8WlCsGwoRUMlvafRu2x1Pg03Gsud5CU3yrvI7D901dJvbSyT1xYNe89WuvCnbjma7uP8
YHJLnoboHM8rTWEq3liXT0SGlyKvDsOUsg+uKErMNmMGsO6E0dIwWExy+LGjGy5zgwfWivKVIG+q
1KCjqFDj864fVNXc5NiOAx0xAquqxWoTJdkZn/+lwaw+uIDtaN0VSyxhoCUVcudI7Vy8LrUKC1yC
xqUMw1UdGbedZ5/Djk9BA0K8KIv0lDXpe2h7CJX868SahqsGcuhRb8tXD507XEDnQsDT2jJo9zjR
duwsPMcEprbVozKTx8yuXpOIm/Zp7TDHovxJ46tD0YZuDz+6EmfaWzf62/ynUlePRdt9FNlNZJwV
mBY248xNXZB+lOW5bezL/NkNTLDznbqd9pi2zmV+0KFnMhjaBpvV0Q1ei5bkZEc/GsQOG938qc7T
hivOlgm5wOPFtmIfR3OmzsZoXb6u0BT+u/L5iEbJN+hh+u5NYIU8VkYzP9la8appWInNjrfJPLl0
c7rIQp8F82/ZN9bPMgWoL+ZySMYqMCp7LVPnoavbZ4A3Dcc+Xs0RVkEr1G0F3DShHBJoIY1A1mN6
sa+6H7xnlnHx0wlQhkF+EjcKKfqOejOm+1R7bKNVSjmeSrP7aPn5dYisH/pTVMA1cY0HacvHtM9f
p/ZNDuFxXrrn7Zbf03r2oXA1VMXmhT5KwW/1znn++rJxzsBoLgWUjqwv7gdhHDmZsa8QDyzpKBo8
2On1a5/Zl/hSVjErJN9e5lxz6TBAEzXclRFdXQmZhoFa0FFeTvV5PquO89CLbZ9Zfhb65KWBmthf
wOJlYi9nRzEbQYLA0dcTQ73BmUaAuQ30Iqzjai0wXOLK8LeygPbRIYIEBmwU5g/b5/lwxF/Zvfbw
5Xbt/DnpPjzUdvDuaIiZepYOcmTWSB1ee/T8i65I3ufdeRRpn/EkjyZ2w5av/pr6FRZb0N3jJL4b
Gcv7vK1POwaUoxtAooi6KWo7xvVyonyIcWIK9nh1L0NgX1TBMulKWNbtci4IVDJ476z2Ne+1S+Rf
krzFemezC5GCTyCYt49uwMVZqX2e6K1l2KypQxjsOr/WI61gntbcxyFUj6GuX5XbEwmXoTJktSk7
ba0N5sUrNrnhv7JNjebC5Hs2r7pBwWPReCJeKkgyICtgq9XDYn5JaMxcpUCo76PHqxBZ9BUtUQe2
DY24+Tar+GPK5GdNFwlIEPvcPOVCIQntZEB4XWnMjuWKUq0OscCbO2qVaC6dWV313ovXpu2AyrP3
ciIapAUUS0gc5KPwSp7y50C7OuvdZ5/NWeFYWzeJrkXFZsDKmJNGlG6GxKTrMI5q3JWebl6SmB1C
pYtkbVK1IDg1ByWyFq3/nsBKTRJ7O+Cv4p17gyIFSdzkVfYcwlrq4jL5Qb7NUkRuSU34AkHPDrFL
5qKznVsjJC9asrAVPvp6D3H215A1Gi4kIcbWSlD+iSAFVhJdMImlY4QQquhrenN01DqbWnbJ19qB
c++77k1fITXDavNTVlhp5EwscWjdb6HbXJ2iAVcz9lBCNX+bVNpbWnuM8fBE3Cw/x01pEWfO6//g
7syW40ayNP0q+QIow+ZwwGxuJvYIMrgFSVG8gTFEEfu+4+n786jsGomZLU219VXXRVVJmSQCCLj7
Of/5FxNmWiCpYFNfI4Qo4kGEO5RaL2EUn1v9yWnqG3O0AHR0wVAed0ao8kxpim4dZADTtq80LL64
F3XKJoOWA/dgb21g0LMPyWKStldvIjIJl95USLrUlkfrBbD2DYBWz92QzHRljqa1iMkPW2ms2MjA
gMvRyHYvZns7l3qI7chetOxquPpG0KOAjeL6gIoQL2/1ykUwFxc67JgKvoslGHqi6qmXcatMgKz7
YsLepFLHIYRgWDAOJdfoF0tNBHg4x7wr5myvDLyMlR+Mta4r/GrSTF8hh34gVoyFbeLQZAvnJGrx
5nkG82tSFVaGn2IjJMFn+tJDt+YfUgftrasTXF+kmHs0YwUNqcIh0GxtzMerMNwaiHi36MICZdUf
O1gT2Z34qo/GtB/6CdtG2KvXAFvHdPDOU+Phjjb4b17DaYc7CaTBJrvrIYxiq3VjWvhvqH8yUzIY
ikxRJPY6bbjVy1+DhxLhjL0EQ+q8IhvSYF2lDWsu6tMnKk3Mm417q+IFTnNBlJgDzbN+qHv73vG9
aFl37F1wLQ8oZfDAlwTilb39NiIcwuMeJK/NoPjAfEsCdcb2/v2UO+scG+G1CcFqhUXJ4KJGb1/I
rf4uCqi4WdgRBuTgEB2nZ9W+VRSPC6fkRK7mRF/1LlWhRUPb1hX1uH9b9vXLpXsDg7rnRb7hL1YX
UoU/+l9pUI4YtHNXWf8xCKihbGUXjy640kmSX6tLZK648dr4XMUCJhWVSEtYFx5CDXU/9vAH32he
GsHHUKeBemMqK/rS6jsp4rMqbTXT3KZpcXBVo9kMt6q5UHDFlAWMiNjNZ95NYrs9EhHDj7FJPnqN
u1An4BBoBd5U8FmHwEej51BI5vFZjskzM4l1OvbOKtyV9xn5LE1VvTuhu7XCewL1vkWahgeWvpni
EgOPctuC0PbY3rjEOxNBBRHAfIpm/5veuo85NiTDmB8Cb7YXDSAcEWFlObx2pXlnOIRlNNy1H++K
ttrpkVzVtbXP4SggXwKcmzl0mhEROO/WdkbDL5reW8Y9nOA64qTNWjixHtU1rJlFF9HmQKu7bzXJ
ee7AALVXbUXSeQjo6Oh4eXToUPX0CUyYzXFSDJrVxeZwGiUnCN+0n50y5LFd3r91hrMTxqYJsi8c
rIhq+lNvG7BVqscxxGUabh3b7zJLGj4ipDDk0e94SOuLuhJLc6BQtSfOZ1wrurL8lpe8+gx4sIfS
sNLnKDEBSxc+S7MbirvaD88pBqm8rzCxankIMDfD6RnzLA48FAznKOCcTOpISQqQhvvjTlbdqez0
3eUd1H2ulRv1y+QkZ9wFNhCH1FZPjWESJ4tSZ19736MpeP41CviXsQG4Gh74luXojNVtKRVK+AOy
ZmVMJvKRbMkSHZbe6WippPaoAIAq7Pd+21KQ29ugWMqoJr4CZs8cQbqIR3ocDe7S7z7O5zGGi42W
ZL6v6y66W+bCP3+ekWDBDiiFY0f2txgurDIYR+Eh6mEfhGK9iwP9Ft+DW8+tDonSpGdUngAPGUvO
AGdAbu2c6wh9nkN+fMIL67K/FURBltVaoymzKfVJfN+KRn8YGm3bzGz0WSO/kM30oDo1swuuXdjF
bYaMXFfJ9dd5V23Q1zsw6h0IlwnUnibYtmmMKRLhT/6MnSfL7dUlBoizyWBHVFWxGl2G+OL4rf5N
i6abaqpPuhfvOzxpWlIBYNnteccH77HBaiJnHdeFftVNwaoTMNmqURxCDciCPKLcJE/JmzexmbJB
FzSDzrWe+BvTJG8h6TCFICtXfZ6pWpMmde6Cim0V0tWAcNGhTxAh0jztKmxUkQtyULiAQoMtr+Ls
BeoQx6RH7RIVzg1ZPgc5unczLV5iiD1Kwr2Vg/0wSzASnDAioDIr8pllg2fGNgaEtNphdO4NcSLF
AkMZzNcxZ+X08MnQg+TatMltzRLFsQYrGTvXV+RAj6z9+RBY4hQIDCwwaRY26wpPvS1mxd89vYQm
We7Lejr22iKIqxtrTJcGXhj0sFj6p+zuo32tshGTWFvpvnXsNPM3itW/TCAc3TRM01QTtb+RLxVI
Bp0mcrUVWhxigVPE3owIyff7Goj4S1xSpqlt+TerQFEifh58cFnkwZAbTINlaX0CmM0Obn7l8zbh
OYiQ1Z+sBZO96MYM6cwugHM6Ue+JDrECJMqJj9CODMeB7GhqOpBBhU1OFW9RRlnZI7qCf7mbfHN5
OVPE0L6ohryL+y8Vv8VQaPAFohgAEtQqUCalhnOerOScaIzpQDjr0XvMZP2C6mI/EX+VhM0L5In7
RNlFZDK7Bj/bVyWtOqEofhhxNFnVC8YBhL9b96OrjjGAKDyuYDIAz1iqm1E9aKcONfI8X3o6YacG
IRLNOpm9WwVpabNzozo8dY8aU7iZoloBtR28dzt/b0DHwFg4OjJCCpu+f8kp0KU/crDqq2msXqZK
7mUhtqyvR3JiX4DfX9S7jUPvfZauqyQ6m1H10uJM0vM708Lm/ZOPA8M5FXVkli8N2K858PEVUqB+
/LJnBBho+BG9m1SDtBGdp1UGH5eWm1MY3xNsNRJVF12cZjC2RX20rmMKzcCnLoYUs2xoA5e1sO+n
gJNN0x85+pjApd6tZ5jZtrT0faBTumktJayHedgySqhwsEuKIeyiy3La694L7v28OJgtX2EU18/p
RI/c40cL4H2umeRNPaVboH1XiAiW6y8KugyK8kViCVvhrj0UYKp5miFUjSbgVm7Uc3s4iefYa76E
FCT/3OX/pzlT/zuZCEqL+F8zEcA98uj97f2Pt/z9j8fi/Bb8zEhQP/2fjAT9Hxj5Mw2zHCFxKPiR
kWD8w7N0FKE6dlEYDP/ISDD+YTFKYz5mmpbneYoY8Z+MBCIAbJORsURKatmeY/w7jITPAynPlHwu
5ZPluLopHLXF/VBYGAE4vB7BanRcYutrJRNC0wAx/TnNslc0jFB5GntnSlDiH57Y30y/DbU7/jg2
VpdWQQXU/iiqoW39fOnaiXApty0PMRnW2topkhRiBg7f9lidyFd/vOgF0mR6Tu2iXwQDqAFScfoH
tFYcWP0+yyBIZN1vxpjyc7XlYDVN1w8PxHahrpFm8OmTETBK/mUKYbqDYxRreERXRbDxxJTuPEZq
hiqwCryWkpItsdbki+jMtzkoT0YIS9izyVMvowKVZILbIVGhGI7SnpDDsWid2FnEcloShOYvdhCX
sXkxi45ip9mEJh4pNUM9ax9nwUMNdk30ziYc4Z/lJRuHh8VyFAawz7p9U3zDt7NapWS+SDc4qpwy
umgos+Q+dV6AXbSaTBfVEEASmzEnqtei9RDh1TeKk22ZqDkrLP49mBG4BxeVe6POinHUn6GgYsRf
lsgnvW239gx8U3U9OfcS9dhs208mMpA1poHX1TzdYsPFmSZxJU06e+Vo+bfZLCiYckwVSufedqL3
RGWu1QM1nAwOM4mOYI/wdC3df/Z7YITcHfeaWe+KhoJ/ROnhtmO4zAZkUILaXdVZjpG+Wo3xrcQV
JlNAgDrUwtgGgKWu9PE6UbW7JD9tSQBBvSiuZFA0hPYJDXNduW0DF2yIQSTtekg/aF21OPAu7Jgw
Qwc4ENd65BE0FKrCMzLR8aPtwmwCZEdAVea5Sqv3LKtu/boylvNs0YyU3DjB10Q51czCQhxakVt2
Jgk37qoLDboUvTsmnkK6qmgtBYoE8Mt0UTreo/QnfmvRMSWhv4np0kgdOmBLZS7DBGSnHa9EbTVb
KmHcw0oUYsDpZlMnN8HzOPCaEUbsLRuzBAGEloAzROljzEaHqevakzLLxCQSqUTRcXVMVV2CghZi
QMNwweYxmkSD9qZGKLiGn7Kq6FddgFesjx7P7wta8cax9kXXEPPa1zutD45m3wA9D/4xSwZ3m7Dn
gRzjw8UOE60Efj90IRbfOzaik2hPoi0OuN8y1TDWOEnij3lV2uZucKbnpoZRXWAdIvj2uzq9tcaY
aqRAP+inEeRN6M+pYS+rusKvx54oPd2WhE+nJ1Y+oe3AUweyoG2vyzDg2mUWX01RcxObZHs5Kpeh
arAQl+V0wGISBW2NfVt6EoO5DTKeShoNDYhp+poCMrfjt3EU19MwPZQB95w6KYZllM95ite+l3Yn
L6dWFi4ojz99JTl1XtfNbCBUCJqbSf1Xa7o3jmVmO1igDvnzgQ0m6k4xToERGkc6oVw4G2mm33BX
jolT4CNjzE+MAeoCpV3s+SEzzF7VC42L58HHNA23XF46ZtYFm28aWN8jw6EDEARPzvY+8Od8iycy
ydy4PYORES/Wi6cG8K6NaLLjVG4QmF71XrsiqJjUWMOAKt+guA4d+RJ0Gr8UfzJqdnCN3kTs4Hfl
XZ3MYoH24d1Ept2CM6OIKnmkLN2kTa+N8GvmkLluJQavisGWzAD2hOcHNwnkmPvjM6ZMqC+0F79m
OZQWnx1i1QJL76t57o9ZMRFTGfGJkYydBtQBodXtBYcEkyl8PlO3W+m9j/xLvwt67R53mDuRAy/p
HTYxRrJ1cZ5FJ/RY4/1iSONenymxdeujsvLH1kaQS+zSRJCwto5BEwONSCvVF1kJKMdcWRtJ6cy2
9KgJsTEH/hVXvZthTqDkTO5AY9HGx6/NwN45RP2dkxO43RQLo/XXfdQzjMuztZOzc2Rklwsv2vQ5
EzkrBI00gPQSs3gp7RHjbfC5lmRDQi/CgLMijeL3SKfQ9MQBb3Mm7CQYU39+zfWSXHBuomiDc2yb
B7JvnlvFy0Pz/tQ2mUTzjk6l6cTDXAZXuvbdTTgQIc1NtL7fDEseFCbh47W+cJ0HwiajJfZfzRL1
6W0WTdecLesIZJxC/9BH0UL3bwsj+pJnvKTRwBEfWM7NlOEIZ97bBPUsL+Q6gdeybBl0uXCArfwW
fQ1JibO4k+awgYmNr6wuHzVNW7Ddch1dh3BXnEjUfpVmfJ7SasV2tZYa34nHtlq5T0n7RIA5mq8u
fHd9TsJgVKHUqFIwyr4Mvuq5R/JUGq9pmF/nCQelxJJlgX7+NfCJ3ctfL1fGG6bbNISUsJ+utJj8
vWi0ml3MpADmdc+IIX41YHMtuqK59QIHMYr5TKgNFLuczyvHhyldOrUnlnrOfjx31s2IA5EoxIHj
ilwQVity8rtROANjnEdOlXARET3CRCN6GiVHet8W26oyaDerySOUJj1HTUGUh4PFpc/xNFcZqTzc
Ywn/kenzSvFh+pDHhc/ho4k194wXGZ0bwmzvye274zyme0qdx6Rkbc1KIW7PfM9tglprQj8IVyCp
4/eYh+cPswvpTNvYOYFAsRmdqy4n8EzcD7j7TTElgm6RERYF7VWVtGQMHCFfLGrkiWN867TaOi+K
u4z8Mdx7xg8/wzC762gwasjXvQzfE6+467HVirzqLU5LY10rctHcM/O5sAZEz1givmmq1lwN6geH
EFcHo7i7YOFIdA6mKU6Rd4/BuLsySSRalK6+NdDG0tuG1rpwva9WNKqoEJxs0v561kvEn92RSjnC
oyBA2ujW102nVLLFnWak19EcEvaax/hYG3BuwiFeomE7+FGHFSty+ykZvOXXImVG3ZMCS+aFOt85
RRyDobihKX7pwDBdM8iLC9+bNvwone6Y9VD18Y5ILO2b6aqFjZ4UWa17JsiP4cA6cZBmq9LoggGy
C7KXRtMj5MajIodGM2+pM7HHyTzbajkWRUPNE5EN8UpdfmcJ4/lSA1T5vV3uZG7cApdjRsIMzG+2
dYHLupY/lA4nziwx8Q9I1nKifjuiF8dASF+npTZtJu+WmVN7MBkGLrv4esZPvCAsBwh6Xk7zMK6I
aOBd6O2lG4bq/xTZEujNa7X3GLao7GbCrSAdLCM0GwsDJ/hl7iV3MZHO/ZA+BGn+5Jo2j2I4kl/8
Su4iRu2sjXnCOjUelg3uyh2cKbco7E1TFHhnhc0jmev7qo7cPS568EgQ07IzHKLYt/ER3oSDdqAC
fU5Mk4RLAOVuDqBAiNbEWEP2O0h4qMznY+p53drw8T7JyuZKwTUEQBIVxsvdYUK4MDTvrQs8pvJ0
12MTnQ7NlJ7FZNynpsl8lWIsFf57tm/StCNkxsm3cC1gR+JZYJQNJx17H06D1IJdlrE/3MGYQIrZ
shrtYp9FoBC931LRY6LoDQIjgV65bnl8syOlEnbXr45V/Y5Y+qkFUiCqMBHBSNNyHczWPjUapt8g
bOlQVPrcKk4MCkPh6HYs1lotyCHFMRgne1UyGlV6J/HXvswCEtEe7qUMYyhQktyAqv9Nc2Z+QtT+
/GT0Pi6YswE5+ecWyHOcuhVFh3qk/1IXw5d6Dt4dOXnrnFwSHEZJ1gAa9JLHLmR2nHQvkY98HTT3
bSK61SyIoLaHBCY223gpiSV0u2Y3t5zjEVVE18WvwmZw1ajCpGHeu4QAC54P+mIY4/LXnebf3oyt
Y+YHiI4Q6eJ390OTq3V4MhkprYtJvNmsKHSl7u4N9vRV3VG+suZnX5yciCGtnd3lMCCqOsT61b6q
K+dK96elQlGTSjnaj6A6ornGyylYVJnJDbnFy+hDNSR0rfS6u063iE7Nr3vMyn9zJ8YnJvLla7FR
c8IcVTzSz45ITAgjvZ9jbSlHC4zW059nJCnL3jloqXOP6aS+AiTEKYxwHM/Svv76QX5C/f+8Oni/
DfgAqvGJr+5GTVthsILWUmuPOKQfSs26+fUl1Bv/AyhwuYREmyFNqaANlW/4Ix4xdeUEhzLQ0CzD
uKztm17XDk3Pnvrr66BE++uVuAQackmgC95an5QYU2ZkbIaxvwxremY8dp4N8YT79ld8bnGdQJEh
UKh3nNPSVFu6aTPpqRpcDiKsBisPLXzK+4B9/pKhfb5tJMIqWRnPTuif0qnasoIoZ+vwXUvt+5KQ
KUUVvApNBNdcwaH6DSeq/grul3QISG4GgkNl8oHLLaFXdyEDXtkiwPeH+JYs7KuCC+CHAAzg1M5m
7uhrOJBemPMwdG+gTc1sHblEc44lxJ5kwqWyVHEgfcF8jEO8uo0P7cQgH38oZ6Naf0ePn438WLbF
yfHDeQk7GWYXoOOywAaswUUfksa1pVenqU8+giD8yKd8b6f+NdGokOjcffJ9cElRVE4fDN6fWwoj
Dgz/UVolb6WVUtRNTwn9dISDA3yb0qO9HSe5cTkkqpABfVedAp+2gEA9x7K2GclWC4XQOqnYBKSY
OdhT0/qODFAQZEB3em3c8k4Qy5t52TUO/DelzaPFV/LESIrRHtuLSHHhSMLkbvadrWtroC0EBS5A
Tm6KuTp5xYxPs1tHnFf92uraQzIeiF9mDBMgsC/Wg4WEOekZrGTUwBwYIbBFfdugqO0cH7X90pXP
Q5w8qjXQOpz1jjPdRG6Cmpdi18+4SYikJ59geRl+j6v8eq74gvxMj7CqXQwJQ4HY89ZaAahsp7Cz
gg+/yNahMjH2/OolqDrsv7Tv+ci4pw2mJ9uGOGl0RxzSr/okZQjj7Nt4fi7niGQDK10oz9EI0zYr
OPuU8X3EOKjlXPDwV1paxQeN/Bt2WLb/Jet40Srl3t1oFHylBh26uQ7KHDUOLUAcXweCbgRkX1+G
sBjsFhQi7ORj0sPuikGn+/icR1SCRkVpEKqGKirQB4XVAZotFrkoeJQgAo33I7KmXdoCfEG9enfE
1tTxOqgd+Rgb/FiIh+XCzNhRdUEHSeua9Yq8oHhwuMO/d7QmBEF3evsaZfVzjTMxHFEE0UgSLwTZ
opI3UxCfzREK1mjQ/xTJe63jVJuEN4gFn1LbW1Qmcr7L9vE/jY2vTv/38Y+Pov7jeNo8/h/1278V
5VRHQdheVGT/70//FYr+08+giv3zEyoV709/wEALJfA9Crnp4XvTpf/8/bj/qX/z//cf/qkL/o2e
2DRBan+BjXd10lyA8SWGiEXzBzUXMHnzk2RP/Yo/AXKCcHUXVZyOBA/vegqef0n2pPkP2wUyRyqH
nk9HUv4vyZ4Jds7xAH4sBeW7Jcx/AeT8I8NlV0cmjw4FKP7fEex9Oo+E8KRC4YmMhT/HIcJlfjyP
Rr2O075RMbfCxPqswy8nhYhlWtWpU83dJJJXOY/PJDrska43AYYXIjDgHfi3I3KGpJT7H57m3+Dm
n4VP6hNhuW7jCstowNA/HcISq+XWlD1wNIRCp1Vpp1r/LCeWRmUNx19fzFb398N5fLl/oauCw/Ik
lEz1aX4onSpP6+t2MLh/aDxk2zK9DICW9dzbxg14jyLbtyN5PKE7P9hYxpK7eR/1nJXuMD7jEuhQ
ddtPMJ8eJ83bk2OFIZn9oYPGrPuG1T9O2cfcGLBfpk01gfXCcdCsL42Id5XD/iT1mvKb4QrQLhK9
vP6mdd1yEFa2KieoVKmIDyaKYNLTrDG6DUL2XtUw/vo5/P1DV5WPJcENPivAzD4F+6kgZhakei/i
APADP/6Pur31i/Y3Rd6nwuSfj9xgoqJbiM2Ya3965KHPvj3yyvn5um3qbJlMtDeglqhv8KBdDOO3
X9/c3/hsYvCnS+yeUbl61Pw/X7FOUBAKleWsR+XRa7RdGOc08hMJO2zhOoF0hRusGKM3wPbMZ+x5
uorC9LbMOJWspD+GZnPMdLjoIrrqkuGhqo9hUGzGYNy56brZRRq0XLU2fv3BPw9q1KP66YOzP/z4
dg6NR2Gi+LIw7m9Cd3jOtOg9xnZo6fvUZuyZkP/NfYGMM64k8Vq9QsszReitBKrSYvHf+UBqU8Lr
lXP/0on8sFz8Kit0KEEBIcrFIxvFAGQCI1I7gBq+E/a3SyWgVD2NGJSOWGRM11rnbdNKe6g77Tfd
5WV292nt0lQyKXR4mQRo189Ph1oW+61OaGunKp+kqcHICa+93DhOVaqvpd1/wVwMAgtzbkj9EZOe
dpMkhJ22cftSOMOxk/4DQcm2sWm7qsYgMj0zynxpQbfMloXvp9W6TYdhb3nZqcBcEQ1wzAm9VPah
cTU9wxLHoxF+Hcw4lvFMegR03/excW5wAjgbg/uoa+0LCRLkTGTJq2sxjOncm0sZjLs7I6SHojNf
tdx5Jj4JKtNNStLG0vcyvnNK8HgC4gtCf23FgxKl5F9KR5dA2piSy/7ZqcW2DcULqBwoHvs2lM1w
9evvXD3Fvzxl9HyWiQ0Gmemfd0i/izBsgyIbTdkroDpsOOoy0C9gCTWcUTztVqcG/fVlP7eCl3ff
Qt1CY8vsVGcM/NO7L7sOEyx2Bsh9+LvVT50iazJthjwgd4PnHHrl9QkWP/Fkfn1t62+2Q8k+aGLn
iY+HoX+6ds/UocrB2jcTrk5XTdKuutjV1kpNI+q5YkTTHYkFTveG6HayeZSOW1z749vUeSTj2Eay
MZV75xwX12UDg47krmlh2eVNFpsE/Zhs5bfpuCKUHbpwzBlCZgmdSZNVGF/pt5GacoYGRuLdfBUH
TbKe2rpYef30LAwg+i4HP/n1LeMh8JfvWUlwJUUH4Af7ziesJmzqwZzID98AlqSLqskedfvY2b29
yTA0Ki25dwDLpcFZSPMDNV73z722reh0SCAXexvsWnM6yCF1fTKoHyx5LpmRbLqxRF6QZHe1LfDI
T18vPEuoapuZP9Fzxqtc1juLyp5Q7ZtsaMe95TLQbAmqCL14a+YFCPkQ7cjiZLCJD4osTLx1tINm
68/kDrYLQSqI7I76DF7hRMm9pleHaojea+mtk9THf6rFBwQk1v/mkey2TloaXYtRlqLmrgwv+ipI
/yQBMCVqTX4QkebTxTAi8ZDvQeILr8qBL7RXwPOoS+w9U+sBwtFNSg8H29gn4qW0H5t5Wvu2GPeU
bRhY5kWCQGg+xLr2xgDQWVfmpvcmPEkl8smQEGvgV2tnarO7yTv8RghUbPA2drP+TqGrXeYf9MC/
MweqkkSgvjEP5L/4ZbGxWqZe5EYv84ewUfkiJPhtxpFDIfSwvczxBx1ZL6oTqct+lU4WIGPIAaeh
tY/pz4kvgA2v2TsJIXthQ2pdCFS3GXt4F0cJoFG4tRznGxlBV5OA8dwQJJA4Pig9CTmBnj1kbXJm
39iJxL5Ksh6uOR50sWPd//rNVGfcz/sPRS7kUBaiguq8T/uPTaBzmhoWZgkOTT6RilByK/Bfq0jO
bBEvqf/hx7jBqHrl370y2w6eO7j7UKwACv28AymGyhhPuMSIhgland9bXXddV7wHjRxXwkYHisG0
MXBS/PrC5icYjL0PaSd7Lcp4gcfUZ2U3fzu0monrozZcJMQ66G3nf8A0vZE16LQwwuUwpNQczN9t
Ud13AAKXPt4JQRLsmckZCaewFNZlOyPbrO6wDHw3zfn515/U/ptPSjwHemmMA6Bg6gpS+7EgsEaj
Z9kgBSnYmJQuvsEEFaY9iAmfBFlKzibtWGtCD4KQMYUMwGD8TrtJhXikWkN851La+zqU/x5FJqi/
OmOlwVupZ+x6Ts6c1tW+m0N131o+ssXxqMPp6Iv+SC0SY9QYKF0hI8x56TaJv9K49WYYF3ICgR0y
jzgYmIEKw/Gy9PXXD+CvxSwMH1iXFv2KpFwzf77/hjeg0n0h18IuT3NZLJqYc4JYZKoGzU6vf321
v64F3gtH9Wq4rzMo+vS0yyhwC6+fsVQfzTMb2ZViFKYgMbWWrBWDj0BfvAn937yPfz0afr7sp6NB
xx+QBw04HnoMrvGDTklLTe9cg0nkr29Q6H/zQA3oZLxREK+p6j4td2SZY1PXBkl+xEYNdftVEw9i
wmE8nzZ15+4jaKCdCl0MIShEffzVw6BODOMGMmWyDg22OL9SobIAS6MGmBjkxtcozYivKb6QC7hg
jnMC/sTktYdiqAtOX6fmbRHpdU9GEIzGJtpagfEcdAnEaUt8nbWmR+I24lboyQIzaUyFvXq+NasI
1oWEoekUOGXVxqnyXOxnUygBY4CVFdYyLVC7GX4EJbSHkBFo4G5kh89jWKT7rs2hAFTM1qp7k0xP
tN74KnuR3MruI3FwycPdgVQdexuLpqMI8r7qlaeTvW6Y2ChuLgQEchWxdrcXcYN8TY2mNIG2lxRO
weQne0cWEtUAt7TUA9IiKNfCIG9pTTrillymDXoUxEO5Be8WD1QeZH5L2hIsuRCnXl2o0c1MYFNO
2mOqD1cMN/J10kFxUF1JRDBy0z+OOauwrhmpKR7bZEULP8i/KGLbBd6rgpKw2ABwhyWS+Hqz8Ib4
3IfJu+2stdbBxEMRpyKCSb1yG5pK4Wh3S/i+/kHBqUU8lWsY3eUyCyoqk9rGXcgbHogbu5t8jkxy
17wN82Qa1wa+GnY4V3WB5mHI75wBD3k3izeWtivnEWcHEZybQLle2/EqrLSrfkp5MF30kbhrPUpf
CCqseCBxuiB29q71tIOYKRP8wT6GLbdWK2FpM047nxDU1ejqB6+x7hT53C2HI/b4r5nHhC5qThU5
bTg9mLdlufaKBw3f7AbuIeDjXTzYK9g2j3jdQ4p3EDFUjZ5stEKLFka/wYuaxGKEpesYd+jcQ/xn
Z+dmIBzXCzu+P/fV1IxsEY18ETCk7iIiF70Is6B2JNlGmKek0B6Csrxz+bUw+7tzh1O8TJItsYTY
docg9zLbTykbpZ68ZiOEHRvDaQyEk9ZzbhoPDak2Mk00sb1cSNIsNa3GH8boOshm2e3F/Ncb5E3l
mjtVTrQxu34tcBmNcv220TISxCUTJoK3ShYFwH+H2I7/rdnXo5ZBdxiye7gVw8qsTPawKo7KoKJJ
ZyBXI3uN8ZZPhQdRiJJLsZ2Vnpa6+GhOGNMzvug12B0G4qBAUPWMuUUsUp68B070cbGZLxEMBwOy
GnxCyJAKqKGZztkqa9rpv+fG+A0UU4UF7iKDufIoACFqwqMrXBJko3KpGuoNuxJ7c+LI6kNn45bu
ehpcHe0FKe0Z4jOYT0AXAfPLdKjeHKxKh+rlQlLsZupiHD9V4qn2YLYzVqI2DyL0UVeJ7qtA6zv0
pgEODUA9xf7Rj4ejr8XvjfXYGBjjKty3wPm+J6d30w2YDpO7eyUTAiZHdxUH4r1t/HanHCouCv4x
pc6+OIgOHSNlf3gnQonSrtSB8qatI4kzsvrn0oZKHsgrmhwCQAd/xbpYEP6IX6oOKaSCG4D73Is5
t8fOu3Os+XQB1A14MU4fLB3CD5f2bcwgBsmgjvW6ha3+bOI6HMrgLpxsCnBcKupHXYiXywhJhuQ0
+vkek+iT1sjHoBBMUoqjZaIc1eURZ5S20Zu15vAFBZVinKJHjD3rPi/maAth60pjBrIsKqgONjUE
rcoR0Rtu/vAd0h5CTxoPqxIuAskf09ZNZgu2JPx+97aNhw+6nQb+mPncmj6R9Ux8UmVD/wZiwoeG
/L4Gob2z0unAc9xVifu1MAj/040nRFLeZghaqEptdAKVRybL0hFzfCNVQqtdedWhU65QQ16t9NJ7
LrPg2MvhS4bvotOyJlx8dReEvLJpKAkemywBVumaKWawCnzcyBoT8pTXr3s04NMMM6ZzUubKMotw
WyeiOFjIGp+sXKyg9LoLE7fdjTNFp9Hzd4ziGEqP6c1U8BGm9Gos5JvTMf4xovDK1Zi2tEV634Tb
MdVIasUeZQei8s8J2WRB9Mi07K3BmcKQ8dIxYRN0NcvSNliFmljS3E2L2sLkfIS1lpxkGiYbz/6G
xHxGvKymKK2xRfywJLB+VzDyw8xpZQvVJUVAAiz213CEp+dlB3ymb/RyJIoXyWBA6gJZNtXLaOTE
esNS09Puqzl5J0QVHx6ToShtWE+YzEKw25pJAUnW8KFPR+e8Hs6QULF77Xb9OL97afRuIZ1ZOAJe
stDqfTKoO+vSNfNyWm7/EdseLKQ8th7HG3Zx+1T1TN0Uru3F8YMXmm9dwkNzWzgXZc/YXs8TimyL
eaMLCjphQuYjXv51reNYf+ls0E+A/WO8h2sf//m5dswJcROaUZNKE4zoUdzNmOsPaUIWS0ITNqdv
hLmLb6kJXysK5dYx3pLJH/eZlF+AnCFNfNB7Twq7jBYz9hyXojt2+TYx/nwDC30OK9jCl2V1UZQO
vbtMkr5ZDA1CwUzuOz3c92isehZmYW0LjR5B1C+d3rzMlfM9NZA0exTRPY5YYOJsc1nJaFcxG4TF
A0ut+drO+68RkSFw6VThH+en3HP4zTjz9hBZo/ZmxIPTleMrFibrSYkxFf2uGJgPu0qi5T/IqfxN
WW6qMvHnrtFjemARPEWw0l/n7HZhod/PC2+dwftbNHCc6aFyixeEad1Kx3dlYY6ADdQOyxF/IT+o
72Rso3yOmR5i3r6ydfkf7J3ZcuRWkrRfZV4AMuzLLROZQCaTS7FYalXdwEqaEvZ9x9PPF6lf3cUk
m5y++y/GrGVSS0Xi4OAsER4e7r9l9IVRDp1/XaoMbB8xnVkz77sN9fCt+hS5ySc9pSN1GtFnUFZ1
//4CMd5IrnQeYxqiNSaozMsFkm0YJk5l4u1b1T4mU33uSg61Umm4g7PHHlELWv0fiwF+Vqn1t3r3
qMc2EofEwGRNhEN5Fi7V/D1CuOhmG4pHgWVwETzqSRxIEcGhu2s30uiqq/Vnq24/I/FwSkvIfwYW
sA1h7/tvJLWu68/COoe2qtpAt/Y1qIe1OC17wLn7bfVWaKbq59bo72sLhmkOShKOWpD3yW8bRf52
w4ld1rav6smvq9AFO42DJS9rY9fFz1mWawGNHEiDQSV9f5xvDpOGa+pQSGZqrnyYn7JaZ+YhXs0w
oUQ+thsrfQPRg8Sg6hitWK2DPQ7UKdkr//mD+eKGSpGCgOZaDc8cdBx2vc0hiaCXzKtyJGDL7Fcc
KE7m4n6JUeHdShoX6QMrPwBc30i8YOqpBm06nEewTF++82ZlCkTpwdlPIm4lyjMd4mHbCOa4QLV1
kKB5/101QVGv9ih1LdAd5JGocl5QkJ9muU6yFqGk3tkXLed15fFP0xSHKUwm4L7k62bScKkRE1yO
n7Hw0BQrHy+D+L9C9/9COFsXQc5/X+j+PPzXr2n1x49quFS7h+THfwXdj+r7f6fVj/5FtVt+z9/t
YBSnNQsRbfQyKfBd3P7+FqjVfjFpPaKnGtxQ11QP9OJvgVrjF4Niks4ZZ8ONQjj7n9VuTf+FeiS/
CdVaJAWlEP4f1Lt17/rSRYkUcR8NoWVoWNTjryCU1JtbJddGvHvRnku1Ae6uHeQ0baqrjR8tXTGr
d5xoEJ31yZe/Q5p0Fd33FDMQ/KEhzU7n+CDtqNQsD0IAlB91KMUYkOvVyQ4QyEGqyzmic3dMDEpf
7lEHe07xVBcFMvmRDbJqFdETUdDZyl4jJQOa0NOQQ9ya63O6DgRczrFcrE94+N2LElOpl4SeNKpu
0osbyijwhYeoHZS0vQqhLKOcqSc4nzFIuMILDRvOUJ8B888yPnfLflc9574azV+t9iQkQQ8CAIJH
kz/0SPgg2yXE66nvwtWxg9o1Aq/BSAVbi2cHRzppyfVWMDtm9pM8UEFPRjGrsw4YK03dIoiZzw9z
3jxlSOEmMwoVXhLE/A75hcirHRNnQJKsPlcVFtrwYEQkcQHeldHIhE5IFcjPirbV4pj3MngpvJiw
a2wrPzeo3IhuYCEsWrQGRa2Jo+usoVZRD75oLLaxdUwd62iDmtgxAlQ8vXMeLuK99ACjX0LYgUI3
GMqKfoYCO17ay4UDqdb0gEidoJ+PVd/tpInZQdynMplhWq7lv1f0MsduWBvtbcqdAPc70Cd6lZHh
UJG76ug9BsH6hOGLb+ZWYJV73ASOdc+AEE7TECaWAGjm3eTv4Iv3afZFI61Cuqrly7nZFOIKLIJa
28ofGvlEWvKb1pRB3SDzw8sLVNq2NETDEIiRpaQPXoSD53x6WFCDtJGVQjGyt37ID1SKEehJkOQI
LfJ9VkIYjRUqOnDyKhUqCxNtx6abX15dftrs0bRoB97NCKQVWaYEC/LjiNBTu2FXrXMRIb9artYx
RvDNYazpgiSRTM1UH6Sd5vJyAMITU7jy4WVO5HfIaksXM5CWahnehiIhtDMgKZECAEJxcG8fL3tP
9ueE3IasfGnartAIlC/Sqd6zqBzLXDYrmqazEcQdZDrkmblS/NaF0F9Cn2N+nS0/y+4Tmct1jPZr
QwMBm1N0UMvJOsqryRBqBSNlNomwWuwV9hmcb4VNv32dzPVzrD6l6pM8T36nnA0JC2zmtWiK+75q
bHqZIiTUtxmZhECtl1uZGPJetvXwQXzyKrzlFANw5qyUGxsZVv3lZT12hlJgG5j7Culsqa3hhiew
THKqpL/LyBO5N7vOPcIVP/4ltzCcR4dGTU6JzkRvwvEnZdxTnvxNuHbmihcRb3vjMl3eYty7KFrI
V/rpBnn863L/WRJakOKfr/zrcV+lPE0zTZC+GbdetL/J9hSRsnRRvr//GPc6mLk8h7iZoo00JRtX
84NAVzK1S5VDEkZJLPuOywhCsfA52xgfz+MA12eh51KWunx/mbGSHa5nHHqcAiJy2KDdJgp2oouX
Z8b9gwj2db2C4MSMA1AVCAKqeH7uJocZJqiZx18mQtNYnT5Lk9oM+reNxUWPsSijZ/njcsAiBXaU
dTpY0XdX4Hu2l+BbusI6RSSvRTsuh0k05DRwdr/pGD/Fm3nwJjiFIpH69zaScbsAqaIgKmty8LZj
Vh9k10X5mUbHddY/y1kkHVuX0orcVHP8Q+0s3+Yry3GnoUogR44u2oii+SMKa1LRbzTlsTUDmIb3
ogiZVhrocfLBarimFlx/pavVgGrj/1vFMrUyP8LPlVO2ZU/XOpQXpM/eXxnXeaE8kmSbsj5pITwz
GdJPMSfdXxupkZNd7nO5bmLcDuSUa5FGfv9R5pvPgsFGAoF3iCkUvp+f1WVNZ6DBlPmiYyMX+d8x
AjXMo1x3stTkapPrW46aHDQuluagJ4k25JKUCxPW3j0+8z7ICN1G5RnvD3TIsPi07mXgUnCS+crY
rKJwL9dQyzKVebzcCYjliraUR+0Q1WDRf5ILTTR0L8dp7T2Lpr6QmUW6N+I2f38eLr0U15se1Wy2
okvYh5fzy3nQVAWzUBfb274/OI7zXUWZr0SPTW7ydFJ3Y/wD24JABqvE9jEmaBDE9f1RvPUxpEYp
nEJqaO5V3KcZY2sMo4X6BfMla01ufrmOSFE+WNavEhtZZLCSaHmR4q1+XRTNKUUnkC0yX4R2Jeqj
pToYQlPDi4rizOX2J+KRHbwu0QfLzrlGDeTp+Ek7RMumw5RfoQa5NtFsXbPsNhHoQIgKwySMD0rv
KH/vDHs3U2TFHHpvzAo90eW5prtSVpuEjULmlnUpF4tck3J/SEg8mka4DDY6RBOHNtR9ji4L1RQo
zmeRr5QLxABRkeNp41TZVNxVWI5yyMsztpkQjiMuweiS5iNiu8QIcHkOlrvLkYW8k5JhjEJUJDe9
9P00OtuSIEe0DaUJpdOgzFPZY5TJgf765562fnmWhItGHe0X7LdSLjcle1xx75vMk8j+yZoSmbT3
19Mrbh7TbLt0clCPdV1QvKuTJFdo0vVKThJJJHQtC6gLUizL90h5yfqSYco538XctqhqsXMlfEgZ
6/sjeSWh/9dI4Bi7DotVGMEvzhmzjVIoDDhztbhc3uhaUAwPnVefvGSFPBViEnMvEYBsORmQDA5B
3rNDMCoHR0eALQJKEjBJUGQwSglmsro9d8iYvT/aN25mHMagfppsDfqSrg5FZLzs1lsY7MopQBWV
ZOlZgm9HqfZF9UEcYL3O9tiDNnUIKIuc+NcUjhzjscSJOHpqYmC+1qe4sU590tx79YPI90ryVznK
vqd2Ll+mZw6Khsua3GrEQK+Ef8A5OuTe/Va6971ePCiKsRdZUDlvG7rXEUJExh4vgLbCV6//zSk8
H7k6SfI0elUluCrUZWcM2Btx1UvwJfmJiPLJeo206ixq7Bbhqaca93JsI2KAtatN57iBrRLe04NG
8UQ55qLyrcbuBz1JbywguRFdndNRXM10AWp+uhRrusThKzFLlzxyxXEDybB82+cU+CR6Fya2qEUv
3Bkpm7FEJ1S2sILVHGoFZ4czoiXJ/StRUvbyPn2p7C/fdWh+e38FvY4abIhA3ODcrAKLXi33CXZp
4cZrRvxKQhJ3v6VA6HEUPYv+4SUTUOLD5ZH/EUp0l/7R1X395/Bun8NzXfK/d//Iu00TMqR/dk38
f9IPYXHD/HuYiKbqIe0TsKIuTqs3uyHkF/yND5m/AKmCZ8PmMiANGXzdv/Eh8xcXwJWF6PzT2+hv
fMj9hV42w1Xl6vaI67nd/5YLcn8BSEYaDaYWuBEH8n+CD726uvHUsN3LL4LVY2KK8nIrmPY0oPuf
RT79c9/6ov4hEVhu4zOcGuRD2h9Grd8tVYVeSEM9v336aereyI+uT8fL411A2L9YRdd5nRdZnuKN
cJgkmxCp4V43sE7y9hGp3FxHD+8/7tIE+HNoJs+D9e/hXsen0K/bYJOBEpsz4xxnYUjba6cxK+g5
905AH0+6ShHfrH60HYaz+CJlpXbuqz5w1ih0N+tum4xbVdOJALz7RufMdIenYjKwONRvvabbz7Z2
V9TJcfjHSrzrkk519Lt3Jo71tPChe+IUhBcQeFF9C9cYIabKO8VadwZbKQA0Zp16AF1rqMZ4+QP+
N38gRXfjKsfJij/1Z9iKp1nPwoyDSf64npsnPK4OTTkEgHx7Vy9OuDL2UxZqenzMigH1mPbJ0TAs
jo/o1X0akC2xsjJsmyjU624fTaWfa/ymcQhaxzzlyW89Xu2eot7KL+0d/RZzEzAe98816T4K21hY
r74ELi6UrGxLSiQvF57mWmNfJSZ3R0XHH1Z/ueFn/TmCiGF32u797/7WMvNESZDyo/c6GFamKq/t
ySJ5RajR87oAPeNd1t2meetHdA2//7TL/fHq3cB8QaxYY5hBvXw3J0sta5w1z89UJ9jc6cj778iP
vzTRSTG8GdX66DDp+y2+KyI7xE30dkiLUIm2f8ToJCEPp50tb/1j3oy71Sx32IH+Cf34g81wnSFc
9gK8Z0BoEGpY0C9HmURJbVWgm9iVuYeS5VJ0aHRZyb21lV8/mBHr+hK7PIwcgBoTtQ/CtpcPM43B
RCGbhxV2+Wgva9D02AjPFjzFcafjV9va0yH25n2VpWKdcD+qgZH3Dwabcl3nIHMn3MA2X8NszEj4
8QZ3wDk79T1orws51QrzCePvabqN+WtSDd+sfwj8sXR56EGotjVrVy/LjlaDHXQqqOb8sR7WGA6P
4hPoFklAvLmjxwEcY/P1Eu1PjYbLKMFBej5giHVTz9PeipAsitO91mOyuyT7Fj6F0gGaZ/Fh0Nsb
NcdmeYVZZpyMdTnQ9njqaIJSl++t+TXqrV1jI0ugLEHDL8urNTCQgcWoElzSwtO7CCGlIwNV+MWc
7O1mvkUV9YJsd8xQ4UwHtmoIpuRjhHnMAZQTOoCdOEacHKP39B+e8mlpvllYrGXDNwgX1BShlyKc
Gt3bDebqJhYtLRLCWxyM+kjTFja3KMpm6V7ZUJUai5s6RfnBiJ70KgmiOjrDND9mOrAMAh3yOnGX
7jEI8+fGRhPC269GfJjbFDOBUNduRz0J+yH+LV69J5vfmmTKAQXnnT4lvHIZKiO/ibnKFmWvYWxH
v9F+M4fb1MEkZf6ujxra+UWi35M9tGGKHcZ9b8/nSM+COh7aXTvXt0j7E505xeO2osS6zMh2aauK
7LtFF3epwF6vEQxfUIYIFBdJYU99LqBGNvh96iUVbrRNipH/z3ygg7U3F+rGaF9vpXIoU2snXyDj
3yOijZpQikDjCCKEnNg43kKkgKVHrKvMSLAu927Dl8pq9A56Hx2oGw2t1PjEPf8w0Fc99OYpblk0
zRp0nomO1AANsvDHmgVopyeIpr93fDd7RKpbqGVMN7pe+zE6YPhBquV+aYbh2CTjblJzbg0DogTz
5/7pxUWI8Pw+aeDczOixI/0yNpjMx9PBHpf7NsY/DMtRSRNNmC1eFvZ8O9z0Pm9oI5Vp9eh2D7qG
GnrjfJ6x/Fj5CD1WxGs6HKsx3subueho9Mrix20UOFG8Y0+syXrvkEYlahJq6WNdbXCPrJPuFHSU
4dLMT6WjcepSM9Si4SCOnkkXB+8fKK8OdIIV0hzqqA4nGIHSy+NEd1BX6ZUUZkMz3XZwQVod56jc
2hn6dCOT/cHjXp2V8jz6YwRepYXv+rbaXJhAuqpgv22pf2S9TldF9x2OmkiIHlKRseEDdnq039T2
QVR47MU7O6hY9zT0LLl1qvBxN8x7z26/1wJVV8hdJ2zFRRv3ljPulXTzp1U/JW7+1eTca7R057If
I/XPtBOxN2oF6Zeh3u4UzQw7tQfcsHaDatK2kSAGP6I3UIYR/0029uQYSDTfyveYWBNxZIZAjbsF
8ImulcHKd1my3C7Kn/Sk7x2wAgo27IY46Ol+LEbOlQbXwuHRVc1dhi7Gmlhhknc3Jb3cnDbRPP0O
r/IUudofqluEAi3zW3zc6HZa632QQetyXb64Ti+TzzUq0ryue0l6f0rXkn5NiiJl8mWiGyxZMMMN
aBiro+GL57BtUTjTmyUYFGF8OM/IEd7h85FS0sF7nXPf7wCG0gadKkQ2us68U/stWIz4g2CWhqnX
I6WlmDVJXxGr5BqZwDgxK62+9GCVTbcOwu7tNh/UJjtVaEbTEDuk5t26eedqBgfAsTLheG7W5KSX
iPnDdzBQ3MvKT30zPHiFBtsWX3aCNEipt9lMKYdzycIzo1hKP2s5HhznM6tyj9ibT4YYyL9bGg9O
4QHR9N1lT3DwF7m9G/s8RIjpRNPcSTyBOypDpvV7YaL/3LYPpMqnohnCAbJnVC0YLSvnUnf52jgs
dOZJzxU4j+GKv16XN8e9Uk742c9chugL5nfLsAWJmXyyaYEo8+5Y6DPF4yKUY8TD5LgpaOdvkv26
jLcjikWWx8GAVoONH4sBJjLW3J9J4SeIbSVJ6QvXBBsCtUXL1yQw6uZ9FOmnOor3qtVTUSvODrzh
2OgCY9p7sx2id39y9PizotPElZhcovx/lqTEDwL7Zo6527wtMBGWzDAtnmlzkV9drSh4S7sVamFb
ZYTYL/sbWOJY3FkOxsPMg5vDEcqTJ69eoPDNvOhF1dRykn2xYlpf52FW8ZdYIa/WHbzhwEyyA9wW
hHUWBBjscNCzTyij/qOOu+8JVqx0te0UqfrdOtPXutIw4GAI5XKf4b5V1so565BOKuwPwmAJsl5t
JNg2QNI2SeV1lahWFrMtN/CaSP+2mtOBBmuJNML3D0vrmk1Ecz+OuBpPEAoDfQ0vD2cUkLJZsTmc
NW3aK0z8bJnhmGBTbXNfdfGTVSKMyXOtcr7pQZ7k3HDcYbcp1eO6zAe5SzzaYJpM9efR3MX8Nxex
N4vaEOjmlzhBeWT906GHK0vKEDfwU0P7lqkpByTCzezX0Yx+XdPlUFd4rC05AhjFecF/NpnXIJ7N
0woQtWrdQ8ZgRlq5espHGg9trIgm3uFYp+NuAdCVP1s4cdDOaJQSGMiVjlPbo9YlewVOtKK0H3yi
i0TU9TcCs3dgcEov1jUjitqrjYAknL2mrc/OVoYu4HSuZyc0enYqrNW5TPduPu56LLj7Zdwpuylz
AglPTG/Y6ZhyQzq7kzehnZTKWv4NsbuzkyR7+twO23TflvjoDfN96gw7hyNh9oqwLkWudAumwgAj
PNZ4ptsxt1O2Br0Gl7qEHhwvSNdt97lJxqjyIWfiEbUI5QJ4fwHZr5IFFhBcNBVmGKc9qNfLBaQP
szpXVeP5U4JTDCVGHFc8l/Mumw+OOuygKftthPCZSliUcx4K5YKDLjfwhiKnkLhtcqywm1CKGX6T
gzhXiQti625ZrXCjSXLF/G5MM8wM+BUTv3rl70jVIAa3X4tx71Q/UtwIo3w66CPxtQslzOCwXmZ6
1FCWmZRDYxLtxHkoUy8xXF9t/vBFZIUUonscOSHy4eJmjvuUK1QtNnxLLWKhkubS2znx1d5FVWY8
xCtpeD9DYOfjdgvI43A04wEqzLQv2AHvT67+VujEcY70A/1bGsrTLye3wDdEbZ3aQ2axemwGQpR0
PlgcxINmIxTre+7IJG++15ah7eafnHULsoWiyZhxHeh3hft5jrCa15FYHxuEYFiLMvluT0gbW7tZ
tH2RdeTwlfd+f/RvnWAGJ4pmORp0gGuH5Wark9RyM1AD3HvLdt7rLm3Fg/fBTS6o1/UmFH0MkDEs
ATAJfjlHHe5CCz2QnGAL92JhhZGXfcDYvbgoXz/DVLHbsKAEoth9BUIrHvZnVOw9v+ySJ3xCxbST
+oQBJEAum6fo7HEpSr2Cvam2HEocZi47QUE9GrbE3QAA//7svrU0fh6ShDc/BVpVw2DHiCGN0Qjn
xArnuH7csH/VtwIIbPoAAnpVKJWLAsxRM+l/AwW65qZZNprZgxp7/lwnT+Y0H/I4300DJ1Ue7yUy
bhExMogV1GmiYdgGMMh25Wp+cOb+m3F4NNsS5+IOd3XeSAV1KnFr8D3y+YlenqVPEMiM9mlLHLlx
KBDjmqT9RuHnCiHN3NwMyvH9yb+UhV8tCFRgcFtCNQms6uXs10o3JfGEs8nQD8epLMMkWu5rkAbP
m7Hek7RUFgl/5wYyNW6DbETPWZRYuQUwR636b/00URowQzm8TczC3x/iWxc7NJx/jtB4OcKubxpX
SxlhRE+1mT+sUxzU2IQiLF6PQDl4g0iy+/5DL/oo1/MCfsORZcGGRBvh5VOTtVUcm7AWwTM0rsvm
RoATs70dJWd18rN8kYhTPxqQ320BAqwPRHPeem1aoiVgwh6Eiv7LAdR5HGM1z2vPbfTfGtiBjkit
G9uhTHyDXWsBpJeZxUcn9aUh4vrNKacDz+sUfihuv3zwbOmTudFjiXQ3II0FWKMl+17NThJ/rPQM
Jln8JMfG2MxA1kgI06NTx7s6pmSXhO2AHiJ53H6r9UdJVL2y/Fqzhu2RFQIHo/NYaCz30UDvtUn9
eEieLiGty+023w5xHFRu8VVTkpMyWXfuCm1KPRYcu+4gh/6IUTJGj4BnkiQqYradD0c0gPc5maey
TozCpjI44U9yIPq+MTplXzrWblOTveyxDNxsLsl8SVKXKUQ4/5CZpGwSrJBBCX5mAowOXMySykH6
P0ooZLD46X46rt3ZIIuIiP+7YTkMDbEPl1o0KF8WdJza0jpd8EM9epJYW8JOhaDHROdJQkwyDJG0
zCYJ+GJauJxnAndaI6bgvkvMXdmX3GbwEb/J+VNnvkKFdMUYUuf5mQcdPjvQ0HKa0v4Y24vfEhwI
TqbwC2l6mxPorsQOm7b6gq3kmHypUNJmrEvJ/OlLCNSs8KvxvPaUR8EAcTFszJOk//ZzsuG+1eSh
PbtItAOf2eD6ihEix7m3RgI8fQ0m0lm3w74AmGp4RnqT+V5AgQDaOnunKag4WWSNLZxJZ6IiP+5z
j9EDXNr5fxeLgt0ezf7bFvTJdMhYX0PJYgDZIxi/1PNX40/VVnz5KZvjf6s7aGMPku6P1A2MygwF
fYizGSFaHATNLIw65dBV6T6fyMlXhbLSjC3iRi6KW/S0J5j1DXf15S6rwDIRFTkoqE67nfJJdd0w
1w71ip1gisB4Q0dxNh06Z76RHBIVb+yHiDcAINqBThu8AVkb4+Y9j2PzNe4+T/Z4q6dkZRhcLLVx
lw3zIdoIwbSvbcmqp/+PjYKXKtK6K6rOj/h0XnALi6snmQBcGF2h3jlVSh9rg4JNf3j/LLsAAK92
NAcZPQeo+HjX9XktMmKjhDeElkUZVq4ZTikaQvj0xfBisrTyE5MFSSSrGuEwx6e2N072TBmpX06G
TcCd9D8IeqPvqTb9kF2UgBF5ahzIgS9QnKRQ74/5rWAcuxPGqjqq0D9eHkI9/nSDJ0NO9W/bApnG
em5XVhb4oyCDQzx+cMsYb0VfLs0ytgtZwLWvj71eq1sviTn2OjrT6bXeLQmqN0nxzQRT74lYCxfT
KVb5qJonFUFCRIJDwWIxpPrVAO3OgfwLIw9rdkEZuWeF8FUyHXymcaTAtn3wO2e8tfN5b6gIe5af
Cudpjsodfpz+ECXw8n7E3f+1Xog64f9SY1Cgsn9fU//y+d1yOj/7r3K60Fv+VU9n7fxdTrfQHbRM
GnkM+K902ZA7/KucjogPEgvQ1GDgWAY3/N/ldOcX2zF1AlvuV6QJaVr8D9otXq1cyssXGQehSjGa
qwtbcXUalSo98j3JG9HOXt0P6W5stxcnyNUjroIRVBKIYmceAWv1zq0THFf9lJsXcXe6JucPFNle
bf7L0ygOqkyNp18zZQZlyukGViO8Z6n1VA81rK66plCTAFllzxJ1/vTdH/96kZ8J0xfN4ev3g/Og
mahAip7vVbTnWXXXqhtkfpcynnVTq8WtFLByTSXlX4O2ynepMd3KLWEmOc176/2wgvdRGZHJXqdq
14H0qor9+f2RvTUVGoovdMehUQOL4OU5qGUmktPbEvl1ojw1RhEmGPHQWXMby7fuaFYrlg+ISq9D
X6b/52fKevspITP1GIM+TJGZb25fixJD8d0BCKtWv+GwbwaMIUgKKpIAyQotig7vv/RbC/rnAUg+
/tMABpdena7lpRtcDjM1OSVmHr7/iNfZFy950dZDyQ3Jo+s1hnnSRNvjwBePyDbV6pvciwrPyrN7
JMCOdmneydUuJ7831I8xbj1OFXwwCnmT63WHTj5ikKpOPfx663amNeJb2UW+PX0bgPvyZfU3aoJr
X4R55Z2xBjoqVEII/zLLYwFA81x/bUv3S9IPH1TmDcn9Xw2GVBTJJY34/zoV9KLVjY2pjHxjvq1Q
3gfwDz2sp3IKjAKidu180zjxDbnKFzxSfYmL1BE0ZDVPHupCQ7v4W0xxkktPcHWJ1iRZiSklZ+xZ
4s7z2BCSUj5ep+1gAiISGVmUa6dx9T+Y2rcWEVsZvh03Ojv7Culou6ayzaSO/MEELqfEPlACoD9/
b+oYCLdT0CS1j7kvou14U5nWHT7I4ep9TXrrg9DiVSbHUoNUBf2ARjkTbOflci4jWuCjuYp8B/WC
Bc9M8GCPi76p0Y0mqTP09JB8sL5fSa5eOE7QwKkMmfSJXTeaGrGroYEBxSpXnzO79C1Slm2mDCO+
StSHys3YQ73RKHaomXXC8OHUxmh3QjSUE03qCt6qnBELOI8An+kYH2TzS9VLqoaLg3MSkUzkPdTb
fUdZezXszwaEAnVdAmEl4Hkdek37IBVle6Nuz7LWWyBSr/CtjaRAfV6tj3odDPetHQXlVaUZgI7/
VyzLLXHdXBkcz7ejPESH32+801YAaBvf9GW6LUqSz+3RRkEWEow/WoLVArmDeFXreEiX8Yjk1WGl
l2DIv489sEuZnTLDvFHq9OuC0EgBEt2gOzcvDy0LG/M5qgLTwYzIuahCSoUIjZG90xFqk2sUncGZ
bYfblj2tRIhC/Nhy6p8AmEWDI+TYSloYLvq0X4zNF1CzKqk68L1kwlW8xHpwupUOSUGkZwXRQidH
PCE7OYCfSwviTP3crA/YvIYJqI2RKPfkmhNmbA8TpBbVXUL7a/zcJc3tqisH21GPKma/XkKdgqx0
WY2T5XH4ZPqdbYy3+USeCEXZI30T6kid8hrGGuDquZeh2Qs+yXMcAOGfMbDdjdWZS/yUDQmGQf5g
F1/bdbiVClum98fZUA4kEkGbQmtPshMN5ydx647cAZWoR7g7lMPGw0C/j6AEghhIuXBBCKdAcFBK
C+1gnhBqO3Io3Xh6B2vrDoL2nRQfJxueDGKJA4F73RfBXMbPa1d/5wIj10f4RHFShCEXPD15MdP9
tdTSJ8qUD04fP0VYY5rPbdMfSht7pC2BlTAdtiz51FXFY5yLRA1SURTWFUqmYzw8uBDjhF5iL3nY
Oo9uhSRNvUERSbFXgVhDAhXRreTpXwCWQnKNXzO5IS3GjbAXun7LCusi28PqN+7yjiZQzkg5L2v7
z4SvK5eQfPG2eCCU9I0KyOnbakXPRdKFDdqlF0IISwSHwJOoXxkoDindeMBbzydOCGlFsDdfOhUz
9VlFrEgO4hvPgGlM0KDM8y01bXJl5SyPq6ctiDe8jfhtCI3saVb0pZ4D2p7D2y4dpLN4mGOtwVZQ
F7CHA6rk+ylmprgMctgtwNiIWlVH7AOktmxbw3HBJzDBUbYbaf8TkBBhlwzei7cEle6ds8oOm2XY
TQ71Cs5kJVWDPLJuu3knbCi6s/ZwjMM4B3AegYYoUnRVGQritM2WP/5Z9uBOSv4pyfZ6ht8Y9IMV
Do2QtfIpqHAn4N9YQC85n2TpR4Rlo4NLJQcdtC89pZZl6JBVVZzbci4OLpo8QkjISiA2h1oMQ2oE
V3TmvUA/fWvv1IsPDUJUeGIh73LQpy3s851tMdTypMWAtfyUUVPPA+aQosvGRyxAI1JSfqfxpDd1
Z83ajWXw/tluRYskAo5pKIrLjLqssZrKjrEWsF4oHs/EWvBs3ILr0tiQrt4E8zuYNowtNCfyfL4Q
P2Z8ZzV9PNQq3XIKg+OvEfaPrNmEF0spbWdc3YW1BQIQzea819o8VGNUA6FILWCpZrwcpgTpkd6L
99CI6G8KUN88dfGfsItPOdVmqVvPSxLIYh4gEFkcRnOJ1qiqH0YMTACti4RbllK4oGhmQWBgsv71
Z1cbd7WWnYQZFvN1JYYQvF3r0q89MYNJMTZF8cSMbhFbvhEAWvwThnwNUBzknaxdZ319PzR464oA
B3EtfNDfKHYiUWjTl6N7YELdA6AT4nVLMFr6B1fwK2GRv9iH1LyoRos76VUYi3lR0bRYsPgCCZYZ
vcG8YWcDJhX1o5xttA/t1MnaofkbCptC66J9HeW+UCVosnYJPSO23wZvxFswjoOLpVrRP4wp/xZr
zwPic1HTPUQcLO7wD0pf5wiUKiOEfH++XumJ/PUiNlCMC0ICb/ZlADMYWVKBaHi0zWVfo/lBmHy9
Ze0QunsmjriD0uBLtT2DRr3wdwVaQ1x91ezx983Qkc5k42dm6OJESv72QXT1qkXoMjoYUpcgGu7e
VQVDt4q5MArY1evMaaEMeJqCtlbb78IPEWxxwxUKhuilnFohICYlaKEzCkPj/Zl6c2X9NJSriVom
hJ56gHXfMpZ7p42zm6Ruvme98/z+c171kvDOwGKQN2AXa6ywq5R/KtpU0QfDow+6+Nqo5p1Ne03d
gVdqlT+7sG7Yd9UU7R34jcJ9EcJrrk+3a/dgespBrg0v6o4KzI/O885x/VC3kEBgIczJ+EE6r70x
LcRilE4dNIL4h6tpseO1KxzUJiEgsqUB6BPIZb3CBfOFL4cVHKY2ln4jyx/Xdd+hUECD9Cc5FEvi
jffnTqbmKsuhNYJSLreuSifD1dQpmWMkKP9RAdW+STWgVsdbyWKQEod6+RGy8Eb+Tv+VgVoHZWP+
4fppjQlTBxtgX8+O5WjsbZGmpuYnQLrA7srwQYUXGZm3XpBjhRUCkcNyrma7sLulHFIe2ZhEJFyK
I1vV7RCSzPf0uO+ygvZ/utSEoCB/REAN6VYb9RL/FusUQbGQJdNjEFOekOY7rcZM4YflsemhtRbE
NYggeImf5R7icPD24BMLcWWD/NLUaiDklpZy2dyi42nsFn5caAWEXEEXx3eujRSC7QXb73HLNVcq
nxfw/KztH7Q1202ud05z485NrNOA60wKzTPvIYzS6mR22acSOz1nsuglUPdqlB8FUx1HSmOUkTh/
1IJ+umJXIw+Z054gnjYL8XyW7IcGdJu7kXbwG8Md91JEEPxCLnTZExKBj0Jr7CnacMI1BalCFd8p
CJTZ2HKOw4O5skLJAVZoiJq6BS6ZnOy80eMa7rsHRQrlkBhtL99J9UBiXu69vsb/jaN+gy1qKr6w
Y9EWP8VJ/ufEXjWAccxxeVJ+FwIvfXsBdeELMUYqEVKOkVqP0JokftbaeReph4GaazUVYUQQn6jK
k5vHgaXBpwC/V2DtDY5+MvXh1o5Cq8lu5boRSh0crLSNnmjY28c3ZEq3vZdTfWC6a+/c43oUTe7Z
yOJjsdwtPSTjbTpIIUwboXITXBRAQg2ImIp0Rdo/r04WAqchQnbJTgIpfEgMnUzflfyzXcCWI0dp
SZecGq744GHlhIg3tmizAbuKLzEN7YOKTbW3LnjrHpqGbIFfkG7joSpvBWcyvM/WCESwGHdz/82w
YHCReJYQpLySVCJHdo/PkUy/Z3NzKN1n+DdAExbEJLIKNd1ht3oUrj+eeKfS/gOWCP/LCLQsIaNX
FNXRju+GNRiLwtfQs6PhrSemonimoXOYcl5RxP9D6PR2ZNxJ+cGLnS8R2XHkkUhU670MUyiqZk4Q
lLGM+H6xB4uf8tVCKcGyl3sLLyz72RhraHakeP03aQ1o5/JRcFQXur8Oy09rjNP/sHdmy20r7Xq+
l5zDhXk4SVU4i6REkRqtE5Rsy5jnoQFcfZ6G7O3p/9fKqiRV2ZV9giIGyjQJdPf3fu8gsh6TlBAe
v7WQ2EWI0/o0YrFbAMsAuRRWcs6BYSTaa7V7CsvrHOaUZE5IRUDAn+oqnAUjfHkX5ph8ZN1vDptG
gTgEWCjvWymFCBiDe9Fv5DMnFyCZ11zJxvbIasNU0euQWepBHLeZQehOrFvXXOjUdJHLGgMyUo2v
hZ2Bz+JyqWJj6xR8zQo/F+0xi/JIdosHcT+GN5Pa/k136E/0zsZYAGmbQeYafkazOvsnhBDpa9zx
/VBpBcqdrFoyxDySsCrJ9PJWk+uNKAnuHIdPbMIngypVG3/H2PmToK1KZy0b0B0RG7zkXxdGhVqp
tWoM3qpJubupdfzAXPjcoWP2d3kuxMn9Pq5LpNKGokdLEpum3//PWu4pea4ELs6P8V6ZvHERElhA
aFt4ycZFClTe6dWrRNTI9jwrFiIRJpnQGG9C5Yug8Oys9kTI+mUs3PukZ+Qy9D0WL0PHABOKjex1
K4P4ZJNwMXrdVWhn9UJzxWGYKhrP4yLrHowifhl7Mp0VG7oodCFBF9nCb7cYZxovk7n8AQAOJK+7
o82ojRSEtG5dyLnCxp4VtBirX+z+3XErWV5CkGFaZMnO97sDgr194RjXRQIkARTRONGFGuXS8Hhm
tYDJDoU5B2kvZFJpKxZ6o754Ce3t5A728K5IYeVLwjZ5x9OyC4On2J1IV7enm1wbb0TLAB3BIi5t
mJnJjWp5d5JlNOSM7VN2NGv7GlvL+8baYNZ8JsXttpXJ3y6rb6S7nxH4LmXGZqQkSG/3kjKj58Aa
tPoHPVvJCg4VjEp7PxfQEgasdwtlPwUriW6kVKaR5t61ffGiZyEjdri342lnM6BLSqNptp+UOnwb
B5sAOhfYaLxrFW/v2mBSDCBSad8EysVqm9eMpdwsa+n9u8JmJW5UHSwY6NNJ8NTCTo48gATowWFD
6CAEEh+GDKPTXjwKydqAg+i7+S3uKNnCYoaXcAIBELcC7Mvgc0jgjqSdS9WqG+YgqZYpWlqauneX
8DHArM9SZiFntEqlRqyrzTiSVQ5alCreWj6FUoMge/UDRARu6v0I6CWbyW6kr4bgY2cxsZRQaGFX
JhBi5QzilM6D9ExyWhj9aX4MvWHZJtrSLJXV/E8hJwmyGlUMBFkgRwf/WKtKd3Iu8SBwo2HB9ClY
2E2aLOCeL+UiYFTOEgOxHe9Rch3ThP9+A5NbfFFD9SqJo3ghWe7KdMmE+0nh4ZXymC5QHhdeRSSE
MO37QsHEqUigBH/1BcItT2w9+E5Nyb1l+mAnuP6OCCWMYOmn2GDDNZAlcm3dp655F6tHnG5PUd3d
GGkKXR3sCKvWsFlJWEkSQWTBZ9X1qVTbTybARSi6BxT8qz6Pnu2IdU9IdjhJha9Roi5svdyWI8LK
1nmsCH5WhmjX6O4FQ9iPWHzjm+Z/HJFA8jU697ab3ZpIf3JbbHr3RuJLEhsQ3MR+434ZiKeY4SOm
c30I4EonTO8ISdJuKenxnYB1g7YGdvg6J4SssZ1toRl7r3uBaj0zN8biVCvtp6iMz2bi740Mc2qW
0vIqOoZ7WdWDe8Il0EnNsOvr4LNcpkRV/erChSaw6NE1B5Yu2j7Mbg03BhbA2kHXt8oIX13i4/ia
vGJ9vIkzw8ItndUr/pkzvX4Sf1PA/Ysx1oWqTj+XwgDy0299wBYAOxsJJF9JrV4xIoljeSQx0QbD
Fgkn/XUtokno/5diRJLWaXUxrpn/IlNWxdlsMPA/WvUxz6+e4E8cXEsljwrxRi5K5XNrF0gg9L8r
m/+cu/DK8eDKQ4KkTfK7SeiIp6ttm8JZlTCSprFaSg4W6MNOojj49G6lmCPSkhdDfQ2t+EhVeYzg
vUvylUSKCPJ8/zb+S/+f/6/YRMp227/nKiyK/DWq334xhJTv+M5QcD/AM0BmDBQA0QBc6wdDwf0A
08Chn0eL8Vsy4neGgv7BYPWCMzelMCJl/t53goL+gXBADXoCigqKyH9mB/l7YxEXWpm9aCF/dx0K
4d9accOg47U/GRqglv5o2+2XUen3+mRfy2C4tG6+ohfQF5mVfda19FM+DUukKneZLnOLZAyG4pnk
TYxUB2m9zL3p0gJ54KwXLieXRctP3+vt+8P3CxdA+ib88lDycU2YUnwx0Hh4RH77uLQ2fDq1mbZy
HVYlNci2ovnOsuu9iAosug6yJy9v3VUgJkx9GEgt8M7MgMQXaAXSUhBmNSGjrMWDm9UgVul+ky5L
tSP4zptOtV7pLJPM5cC8tma+OFX6tTqAdLr+pJPE4ldLzWoXVeHWm3yC8pfF5bRI9OS1aYJVGsrR
cjySgkaDyXhRyaGhPGueqvTK06bHSun6RUX7aIHIBp5bTZHh6asuMQtEdm+6pxGvYGAMbvNFhi0a
C+6pdCmMEX6l9eJ07Yg8Rn9Cz3E/CYcotSK5DYoe/ZHu7JJa+vHHzQA1qoaxhHF/kLYLH//xXcM1
idFu0iSql3ZJAEGBaWavygq7WpKoc5epYbUsQ2Zp7JZNiJTTkEWryOkNyHYQy6XpIXHCt6qmflb0
8tYk4bukzhCVshOwcRddZmsI0cwAiSMMtOlzlwZvGXl9i0wUyaKG0Fnr9Mv5YSnEQQq8OlK2TeLu
O/VjXsW0He0Xhr67cQrOpXUbBK227IV6H4HgYtPXfNYjNaKlQGL6FNfHsu536A42aWV8Vi2M18OJ
WIwkeEuydO3WpESEapVhFq0FSy+5GtU4WvSIAfsxvPST8yCE0eGy+xVtSIEWOZk2A/MJVpgEByV4
YpvpTUhwlNeMmDWEfc8cQMVKzz0VARxap6JP4Zb1yoH28T4B/KPR9n/XR+VnG5X//p8pfFaCYv9+
sF129evn1+LXwZZ3/Bhs7VkOQng5JCX9p6xZ2/sgbW8xYKM0tX5QwRhoPQN7XZBHTA/mEfD7SKt9
kJIPyRKTYeVYev4TKpju/U42kGMtQruZzI+t+axy+qkyzgeQJtt3sNIN2+c0Ib7bni6URsWyG9dR
S0hNDC85EOkiyBGtMvgvsmors8Tjj84YbeuSVApBNuM4BBu82qm/pAM9lkjd1CAeNqichqleYj67
Ct3gtez8GvSZFo6XsobxWThOLVLjMRk9bO4EWVQ56bIBrT1yFrGlH22Cz137dsBRVo3tm9aW1wzJ
F70RL66zamg2dypxyE/0DR4HLODJgos3tUb8jGMk5bp96ptDqinmJiJEaBeZxI143oYa7SGtSSlE
2zXgDtARWVNPB/oT4Mz+sI2GulzFMoSkm5KXiaRvVFjeEq4TI5UGwFeRoQ4BgJGi3MVdj4ayDBmo
CclFA9GsixhJSNQgzI+8otxa9j6P0nKt9r6+Yl4om49ByDeZJdVzWSnZAvIvY0HqVhvfQsTWeSW1
gkFLGrS0XWiHwhr6ra52OJd6E5wMEX8l9vtKGdoGRo2Cz5gIq3XjlIyA8V3QtsSTO6Q0DqhyDkWg
31v6a61dE7nXX+Hm02+aoliNaWwvahKCVnEvUFtqRMfLiO3c/zxNZGI7Y71qYnowk0K4WxKqjzZW
vVTWJOEMtUvDvlyYcMBTO8eGK542hvAJOYMdkzUhCYt2d22K6bHBBmbTWvzoQ7rthuBU2sVV58df
ZFvFdcu7svf3GR4nC3ck6KKUd53u7q2USa7MSQCJrRdg8aPRoC6gAIsMa3O9LOuYG8UbMoyXB5DG
8EDznqawfpbmx2lPt7mxNJqOzPlR1Tz3BAKsozivFiUNNcwyvFa/9ygIF8SEmQi0iK8IGHcjJzi6
Uf4VMxKqJUJEyIxpC+UeFtSN3xvBSm/9Xe7lLyoOQJr3KvjhF0LGLVlmdz3SWMOY/XOmBQdpx0WG
ULSrc6gfoUnjonW40VrH3qtR90k6Qw8Jf14PEeRxpz8WdXFbAbLEYfdcgv/FuUyUxVRSpmBMJgrx
ClwS2vmw14psx+ix0SL1Ua/667FxkJLai6Jtz0aDVaORuPfEHiEdUFrco81dLZIvjgKyFeo8XXgV
ksOTcxvhqyu1pzFBI/l03UbwrSwILVExnT1JYYFOdu+1U40pRPQS+TrzsTntvcC9qhWtBOmo3G3W
VipWTMprERlIHwnn1Dwembpplm0cHOIme5E+1ZEb3o0RXJM8QgWCthCpQV8txOC8KXbxUmn2uBxK
/XMRkqSlT4dImMcw6c89HfaJgLEcjfqYOM+Yyu1cENaiTF7GEu/9zLI3UcXdXFTTtg4r7LFdgfDI
fo6V6s4Q3L5OVN1FbWag2F3XNPyW4mlME+3v1oP/YjlIcSYpZBYFEe4Pv4J8Rm8SQN3m+qqtjKWq
BftpdJNVHgdvwxguIscnSCg55mWBLl0b3ntn/2iW/v/XE80BUP330/Td66fXX+doLv8+RxsfUPix
eAeWZUmLsu1HQcQpUFvmJPg3zG8qM/v3ggheNn76gKvU5MglbH7r7/M0p/iDJFTSzQNkICbkn1C2
/wQaLDJTWCfooNie93tJ1NITImyJdbnToU8SnyZXv62N/uKbzV7JEaL3z1ZG5GKuJXsymHaMWFV+
dlD3m6GC9aR+MsLgxlDEtk2TXRh9MvOnOrB2bk20t1pfsPzgoSdNx5gAi7XgmI7tXqPZFJUoElS7
XvhJvUlMG+3Qs6p42wyc1o7VU4iCQR3qT55v36ihi/niVURQjml0l8EuySkyhfv+hP1fuMf/05n6
yTXgX93AEbEP665pX9uoa369l3nn93tZ/wD/lHxSwtW1d/O9/5AfGB9UVfdo26JZtzFd/uVetnQM
FyCeqipGgC6nftzL0sfGQgRs0QJHXfhP7uU/7e0YFj0VNAmCuoUM4rcBksZEmekjunU1dm5MYZOa
ZpxDLMdpVlxF49rsLrpSQu7pnjo/Aw7v7iYzXadTsatj5kpCVrRUKtSyZXTudY9srmVkk94VVFd6
PdK4hfXlY+hJNxVEFMfa7oJQbwkdkNbltBy6Aav+/GUc2g2WOfdM1NgVLVkr0pztl7At3+hYrykz
acr2lylzNuQtYPdBI7VndellG27tRTFly0akKNdIFFAauGTKXe7TsnUjasmGLEgi2cp4VRvFtjOC
g6GUz1NLPKpN8FoHVEfCuRoQhBhPD5TtX+Oi2ecC3wjbvOknrPGj6SRTyoxoFaf9XrGbrelE61wX
70Tu/3qe/pvUr3F3/cUTJR+o69fXun3Lf36cvr3x+wPFU6PxUHgM8sBSP88MEu2iHpMiOTz0YHN8
nxncD1KIxkL6TzEPp6DwM4hje+0Yqun8k6eJt/wGP6FJZ9aCi0i+i2HCUfl1veGHfuSaIxaPRHtH
+PDV+B4MfrJ4ttwHt46wHv6ohlCV3XHd1DbojQq9wYbNmy4IeFg2hb4o+1vdvyOUi3rsjeDExeQK
Ej4PmWUtquhrgX1ZmD9M0IjVzIdOTPajMFlDsYiE8QxfHxHcsNWyB8gVi5juYkWctmZZq7RAE6ti
kMZff62dadOr9KuuPDxRigUt6fScBCeiJHKYzCm0yDFJMEl6iHsit9t8QbMMriX9MyQkTjkg5SPT
DvJyW9QLDHHJqVwoPeVhaK/4w1HE1QS09OPCQQRROxqkTB8qy5NQn9LwTSfQziPZ0gUyIXRwPfXe
wfPJBxgvjX9xie0eIxVhTmef6sH6FPXaY5Na1FSeXyw+a1PTE2XS9tvYJGFVg5be+1hlyDWcJ20A
hJ5Lm7uPqooCHKZsvODHJ3QVk3fTOZiqvyjLtyp7sLtbK4KSyewrk2282l9GVbKfQKpimkCG9giJ
Y/Kh/lSrwv7UjgwjFgW0YC63770YixAcssacMumpsS9CN5fyoKO+2RAkSb9aTpnAPY7/KNUQzvoL
J1TIsqT1G7+VfQoFdesp/q7WJpjSb7CFV147oiwgSDTcxTjODwPGoHtoQSinuTlSej7iU03uythU
MjN+2dtPefpUurcKzOtWURC9E76uQOnN3nKLNDCSeywv2Y/tW0Md2uA3qk/eousBz5J6Cb2xEdla
73nJQl0RhLz7NYjlgE8hVKD0jPHmSm1J2NOuG/z10JAuzSzdeMXDOH2K+CaqcpXWtx1K+mjAapFf
jUxEMxW7unlSo71J+nyodGR1NdjDdCAPOJsV6DSpElCnblq/3utiOnTD2+RlmGyay7W0k1vY8Fyl
ublxyYunuHqLKvPoxrBXRfNEAlMbvM3DzT8ae/+Pomrzkmf9Bay0/t3vWH6o/8dcjKWW7N+Pzv+D
lU79mka/rNrlW97HZQicHzxwsvf1NZ2C7wMznmasgLAjMEDcJLbGOv/buKxo6odZXONZJrgb2eAM
p9+WObicf3AgZUCVgC6COJK/+A/W7KzMfxmZKQoYrFlrYc9C2wQQj0/+sy7NR2OZu1M1HXGCv3el
g43Lg3KPbAH7SiwH3yqwCz9O0881pfmSpkt5djDz2bVVr+1UJwzOqgiLZZYFDEe0PBJXKd5Gd2BQ
N3wClnRRbYYuCvDIMk5Tkue3djrmt5oVnLwR/eF8KJAWG11l0h5uWm0fBF21StKk+th5fbnQwY9O
QZtYZzF2TxTl2hmX+t4nRnq61pOquIlMv7h5f5XDIh+LZ6XyjCfTyeu1jLVG2NAbT4o2vkxuGN66
aRfjSAPw5lXbURvEW5g2GaODXT5MHnQwPcS2LMKLaN+4cbzNAze/iJxRvo5i4zWvYNapY/PVjZTD
RDfnhajQTZExoRWu3T8URdksgzL89mqKuv5hcBNGXLNK763miPokuE+brt2pPXjWvBtVqnnbms46
bJ3gfj5EguazAzB3TfYtEhC7IAwg7uLNfFJkoYqQsGVXw6xzVL1s24YJibOVr3rXndZ32z7sgSOc
0u+280E309caPIjD+55IG0AJjQBaK3VRg0Y+vqsPjojSj5BmEvCjQN+Q8Tq+NPFjoKrJ++FSHp76
2D1VhSCwPGWAaybtqeyyYt+qrb6aOos5xjJe3aEB6Knc8OSiDFtEAgcBryhU1rxNcxWL7KWKG8g7
udMs+wkzVOjGZ0uP8/tCQ1LQqsp4xaqnXusGvsma4oTXfZ3ej0YR3mluV4NeVUzDcX8s4iJ7dEuI
L6rS1NvOb7UnK822wm/DT34T6UuGzHy6x3gr2jjDYAko7BCF/F74G6uLXcbTClxH8+pX251OPmui
e9Yf5hUsUQOeSV+zQjtaowsCZA/6xhuqYaf3roUcxiOLC76H0ykFvImcEK7BjdHBkMq+zrjb0QTy
25FSjk2x3BQ+hsUJznrvu3YZp1jgK8f55Hw8CfAMZLEgnfXN4HreOJGGb3UnyHH9figmrff95HzM
T80EeVMBv8D3rLvcDsKD5U71YtAG627exDn5PnGC6jVfuYk6oIgK+zsrdZxtZ1KMxKrtAUMZLM90
INqw6+8GUZN47hohoXFgtakYn40yrICRFeOmHZzs3g3iXeR54/OkTuou0/R6/eOyzO8+/zTC/ot2
5m8NAfr7KKgwn4Z+Tbtfs/TfOGph2lmiaRwFlr7pYhfeQewk/lgvsutO7uCo+la1ib/UvcB4oOxf
4SiiXQyrNR4U9pzWZS9U9YfGd346hycQfO4eyzoRE/ZcNRFybVFskiFrzl7k1OeuHL4dm3dNfesM
VR6u9I6kpkUBNf4QVkZ2n8awGZXKqY/E+OT3vpHDLKyIjZvP2nlzVVhGrZ9QYqfn0MaP7aWXdqFK
33lPvn9KXZG9xgJvcaEV/j5upvaM4VlLMisKhDSq7v208e6VLNa2jniN0J1s7VpPnkobaZ+8xunG
cCmmWJw8XQwYZeoN5GZO/PnXLUfHmiT3fet5EkZ4LeOYrUa1zn4R+7eglmTbR+PzoA/qxoNPuZ1/
XHkVEXvFPhvDczsYRUVfLxkPPzbmQJ26DBUYlbHRkyrmKFcx+dT3jdFl95UVrZLOHM+hPFRptUKO
FG7EdmInf8PWN3/FO5ksHZwACfIATiBwxfyd1OiKvoxQcQyHqQzrfeK3eFAGylvuo1btDO81K41s
mUCeOnuaIA2p8c2r2PTyKzCnq/nXh09sLIRQWvxfh283w3yszvNuh2iTJkAerwTD8kF1RXkbN6ym
jbHOPnctji6lm2wnJsmd58bJ1kdzvGU0Lj+2Y4zPTzrdK9TmxxLWAGR2Jr42DMh8hIJwbKbcXPkV
nLO/+VYkt+InUgCPkQzctGBRGLAp6NXJb+2nvtrg2GLoAvpVcUuvdwpVnMDLEW6l2+X2KiVtj6+l
OM7HTHlifqXhN94k2m1gGf0nv/BgAaTtR0Ppko3oydQxBvyqRT2iCZJXlF39BbOY+k7v24EIwrTZ
uNYmne82IxcD2EW+1pEw3mbVEN6VWZVvAzuJ8MBl1yrT8I7kch6DwT/5LZLCacxxdYYzSZftcfKU
/iY1zC9W2YrHNDKDQxNi5KzKk3FBarnuhtjHF07y0GhHq2pHaBd1461M5GtUZi3554MNLSjR7eja
XeRFWROcbugPorOcZ6x2JjLHlfFsYZ686TRrOiSshA6luotGS1vikJL7+Pcl7nGcXGQEVURfrWtW
fz3kzYLqH6wqd6aZUItTxCNXcomm+fW3ajsDm1dGuAcRlZSlsYV5jFZaG4yt0rWPTf49trzl3kco
+36WNeR0E0zRodKy+GtJWy/KK/eNZt/JHMx+l8epWIe6aE6iMPdF5PYH1mrNaRBisBbd4O87PND2
eYfXPrNVb4xEd2v2BJeO3R+bRE5oAn/4a4R7YuVkJSHtXqcd0COscGRUr/Drx839/VhiagdHxfci
V5vqWkw+iQ5517Id318XFq3Z0ef/AXlm0B5zPVSWNqRsAh7s9G9sISAS/fYIeNhQeLY0GMYhQDqN
/Pq15ikmbMyA44Mt2i3rHfdigSAMWlWd573QmdKtPxThat71nca9kDSyr+3YolB3kvX7wzKKFBJz
l/mQRL4/KD8eGd0eLq4NdtBPdnFxYDGL0njQlDJ94Gaukbw/THKHM/NOouvzTkK8zq0XxueOxd6+
VOpxowzk1QhF+xp0nfNFt5u1Ag4CjWdl6lV6SYvaOdLvnpaK67Nui8zX344bZeU9161p3bU8PAxw
fY7HlDe+ONjN84iGj36sKVeFRmxzPa/9Qrx+EJE8zteraMZXFrV8hCXvdWwDcXRppW8CuVvRBbyK
G09ZlYNn0F6OpkVTqoxhcuPRcofB8x/78yud3M+JhKqrMKxR0vG1w/296628v1FSblWlte7mTYK4
Pi2t6Xre0zMCGEsroddqhKx0Rhc71oJ7HAAMeLTu6ytVq9t9GXLjmz0W6p07jM8aLNdeGM29p3fT
jdqD4czH58si7vw19u7bQdNHFOPttw1NlXxFQwNhvDxh6kVZcYvw0u4Q9Li+2h3FOE171lUOovnI
uLMtivuIqv6NxbEa9+FbPShQEl0jvpuCLCN3V6R7pNbaVSMscZ147WfYvtOLP5Uri57FNTrL5hR7
CJnbJinQrufFZj6Gk+zXksbtWrjDrRb1/rUjV3BlGXoYZDc9lsRad5foor6E+WU+15E2t2iDWtkN
TFK3ivaox5kIgdVg0v6xJ8DPloxi/Y1R0v9M46p9VSa6u2EDDcm0NmAhNAk9uEGVMyifsgg6m1PU
2dMI/S3UTfvos7Q+zZu8jM522Pl7L2o0BzITSej12F6MHKWuKNMcd0xCEGhnWwtt0vu7wDTvonDs
r30zEndapaXbMAdJmU928PsuSbYPhPPQOF54oJXkuos6bHOpfrQ2jiWIICdRwDmKmJStoFKuVBuC
vGgC+84SvrvOWBKtVSe37pq8dzY5Ei2l1MWmCHN9HykkJsOkC0Hum+yQtGEt+SGlvgBxGwileQjj
Fi/gqYHvNr8MHYugYrXYKob2ypqZsXP+1WT3YGl0irVpasW71H2XHEg2oP9e1f5lPiYcBQQ+N8r9
vDs2o3FEWE5BdbYL8xzUnfcJ30zY0t706uTpmwdw9hJUfQYEZMUf7wfScdvbyDeMawdl8bRIQ2zR
5/2cTjsKa9xLuqQxr3+c6O/V0Rn3XqPoe2NIbP4WxOr3/fmVPgwD3hEelXw9pBd79LjZEzIAC89K
LrGapheI/SK2+vO8QzyHtx8n8XU+3ymJsdCSIrlyXKrE0YiVrVJ12csFvXn+klhTtUntx9FOtaMq
N/OrXMu1NSoP9BgenEJYBpyZUlc9VnDb12WInYUnXGdZNFpzUSNMRvwpj06DxqjNgxLj76HoV7Wt
zAkx9THronxLZdtQd+rluk5a41LjS7nsXA8tvf9lTOBuGMn0qEexeTtw6tum/2JGQ3uaD+f9MN36
p9Zw2rfUUw55EFcf3VIpMDl2iNXIhnwvqirZouXP7uwqBCd0+vHT6L2VfqMwSX7fKGrtTwsstVZa
NU2H+USXGMp1nmfeumEwWxVBE1/ZddNuYgrsF914G8fEehW96a1wSMgOPY5BF7jj0SLMJ+vVDaW4
3/Xac4S44hDU6LTGfkAehBnFVAXtvlG7imgcpWv28TDwkEaa0ezn/XkTuRGSqt/Pv78Ltc51rmrK
oXKd52hMwiNyFnFRvLy7Tgn5DUPBXsCmVgzyMjD9XM9XzCdSq0con+rvlw3AWPvJBOafr6ApyFvd
jgQFux228xvmE1l81KlnzvNOXUNXtBrziBPBl7qfAoRgegpWjaP2jSs39tj1qyTDmjOM0vDmx4n5
VZF12i60xqd5j0SYkq6yKY23k27vqmG46ADGomWmwtTHsw8OpxYZZ5F3xjluxgykJUnX87F5Q5Zy
DX8nE3D4cXFc4hscLkgfr/fzWzr5Poy9r9qsg8wv9+ZDF6EoGpm4/GmzLJ1rs0uv5hPzoR8f5sc7
gIGHrZjUv/hA88VNaXz7QD/+3vyhTKK29u8f8l98oDenVX//QJVVaOv3OhbKLowk1WzVpaNW3Djq
yA8lDLPauU0JA2xqR1S0WEXaiqIepzaNCdaS5qN56yPOTLONL1R15ynx+KxoySIzw+4lnEJ9Y3lp
tPPwRv/YhDsrEPJwm22tKkuWoZPZF2WMfBLla+VWy0aNsC7X3xhVVDx4VfbST0P4JXKTU67G1ZOd
kpbjK9CpmM2zJRpnfE06M1nFoTZuWLMll8qz4kvmikuCh9Nx3qPDaZ1agbRTVN2xiYMy/lp07sWN
swxHrKTEAdvvPWLU5b6mSA+MKA5Z0djbilYukaisJoxc7+4dJRoOXdnUC0vuDtOQXySGOZ8czbK7
j6z2ZkyL9DQfMisE/OUQplfz9R0Kri2uMRZ2KLw960R1dAaasvNZl8fsjly0+e+8/7HUvyPyobiZ
L897ZJZ2j8/rfFKQe7D16LtkgVkyao/ls+jceqmmoX2Ig6B6rlhC1531VA3RcMR5HRquvCruPXUV
WEJczbttbW2mqGZxZOXZKcs8VETy3bk+ZhvU//12vkxvqgctNHLCWodlJqxiV+TFeDQHu9rUdEIu
IatS1LN6/rEz3XtPBBXz7ydfh59MbnZ1oUo0Pzq+ni/DSZiXKkReVLeRf1RCXDX0wMl3WeuWJ1jT
xqp2G+OgDeUxb6J8nyhVTsQcr35sfhwzJuYeH7+zXi+6a2zvMJkO3PAzeC6FyGe306KVqpnqVaVH
LmE+eFgsbKsoT9pAwVh5uHyRjb7WhbIktzu6TnAu/3bFFCh7XMabw3x9KKbypPRs6lB50JWWpHR5
CDi0PUwxvUcz1hamOlUP86b65GlF9JBnA4uTvrfxgIXZVcbOZT6thP3e6ughpaNS7RpyJTDwypVN
MejqyahD7aTotXqarAC3NDytkrrf/jg3vxJio5R+dKJ87JdVPIWb+X1jaYtD0dqHH5erQYWtUFB8
aXJ7IIghNv09omZ/XwJg75UYJkEeYH2sCK8+kOmUXOVV/cer+WzeiPjqj+uKK2Jm+p1TsZrORdJ/
TNMC9idAiIXkaqGKwtsJ3ao2cZzckifH3OBM2mneeKS7n/yajIpSO6W1uRgidTilVQCJNA+SrQva
+JiXG8tZxZlyU6hG/iXlBcNU/VI2OEoratNeQmThm8YK+0NLiXaMGqvYWJFV3jk1v00uMuvoGeVX
DzHkTV9aVHi2WcHQZIJhltAf827Y2PQx3LOoVe2qtPHVsZPSPcyvirbHhIm6dDX047djExL+evHj
mt/3Q+Wz0rWbphv7r32pQJ0tzM9Dog3wRJ0Qx5E03JhGXx110KLtX2MH1q9F7txeghQDbGDCDVPh
1Pxa5HZZoqUplJuXDCPrL1ocnhwv1Vd1GiXXir6w2ty8UZSkvUFfm1LDT11Y3utN6J7REuzbZmUU
VnNyGDWvcssLF5NatGdctxZjV1F5GB5NYM8Ru6FvthEWdZeMb/T9u+2LG38yzwTohF9KqzQXk5Mx
Dgr/TUHsKNQKfFvJb7Ria9UD+c9x1J+r4EYTbnNRVEvflF2JzRKaz6Mb9DrafUNG8mBpEHlBezR6
HXfiKv7SufF1k/jmKYwNY51bnbMMaYv8T8bOa8ttHVvXT8QxGEHyVlJJpVhSZfuGw172Ys4ZT38+
otyr3O69e58bDk4AZAVRBDDnH64ZhNH//t80/yAte+TNFpo2OWgH6RgTdPi//zsTPU/d2fSTRz/H
yKsXhrnqm2p6bOHf7MZQADpDnfga51TrTSfVv0nkq7wmoe5cuH9FfWm8dKm52BG0+jGZk/acx7hI
WF0/voTOu+VngJZlVq1adg32yqnCFJUGA0vHlGl6iXBMSh5UuzpLZHNnGc1wUk1pUU548KblLnPz
4KKnsdzqo+8itO8GF9X2cUjC6DLY11GyhQJifJHWKO8r1+gfrQn5sdTokh8i7/B+qsyvudSXdODc
n6MaXZPQgo5aaiBIxYjiXbqkcMNFvy3NZqbiYGDnD3MLIXUvC44NxbqPAw/DrzMbG2S0oZgzs8Ia
z1kfNRtNA2CvAW/fQzw412yqd9QX4O4At30YzMB46Jezfo7LDeDW5O6PDtb58SpFYAkXI8Y1fnyv
19nFqMIJvU2Psr2ey29YvbB9S75TG4hRxzBTFGSCU4sJk9Ci7Ph5aMImO4YoXQlUwVaaox+8yTZO
WVhb19IJzGvRFNM6DUp9G5l1f7B7trLj6GXPUp+3bdCE75U7FgetFPFGhbY9ebAQ9PlAmsy+y3pk
Muu5z4zVHKQlSoUgIXKnri7FEHJIjOqiwnFkhcbrNl93OW6qK0wD5Z6XCUKWodDBkZPAn3URfeGF
iGdUUv/QXOdnE9b6s171yS62mPW6KSebtMhAz0Puv0o3vs9cHxNGWWThWULXOqX9hNa55id71Pnt
/UeoemI/CdYyKCcEn6MRfLIYyZDF0SGRPtovmmyMuxTsOyCHpVsnoXjxmM/OVnEt+R+v2nrOz1TD
c1TP+/xBkxDdRnHJLUrelIppN0JMVxtcyXJkdSYHNHroNNbDkNbZbsbH5mQ72EWno5Pzi7XByWxy
g1VlOmGdZ6FCblnyGecZbUW9KvvSBun3XIML74UFmRPfA4dTYkKi9yU8fHMNXQz8iOj9HPgO7b8N
+ThVAz8v+TW0meU2i/han8c4ak5uXdkX2WKEmlV+u0rdwLqMpYnyJgB1/gndwaTKumtG4d4aBePQ
uv5bLkhDOUn1t0sBOaj8+KvXURQtKxms//vbaoER/FuOH606H0wwtiDmghD+09+vzdomK624fA6L
iK/k2BtfSjCzVDuj8pzmDjmWAK7DEBpfZmSZ7gC1g4xdhqU1Vdq+eM6HZAq2WWbPe789q1252p9/
bNXbFHoKsJrk0kOq6dsq+JnG2Vd8wL3XTDraxo+leW5jqkOeBmOcdVu6LRtMpmK7L9/gOtqrHkLG
oRfFWa+sH2EsPLCUnfcUoVAgQl9eqYN6T661JB6jwdqpzrQbDYRSvHGlwp55f7tU4qgI5/LUWM3Z
btrihjhqccuhVF7mMNoW2kRlTr/4iNs/UMAfDm1tGVuMqOznWcdI2Ioid+vakHtGY0hxNejxm0Uh
QG5iDdZbtqARvDmb+eam9pcqSh5mNDuedNJLZ6t1S4BcpvUlGDoDSkw2bCJNA+WctF9SjRxIp9mL
z5YwXzOeq3XTuMOTOeWUWoJivJeNV9x10L9VglOlNU1Q+BRiEwPVlrh6+u+PBkC/P54N5KLwbSdp
D3Cch8T9cyKDfNEMXZY/6bah72rTnk/tcmjiYT6pUJ2pNgu5FeoT/v6z6XMEvydaDaqncVu5sttw
vvu8n0GlwdNlB34tga/TxBaEJEQdjCl+GTqZX1Vkrie38F/rNGmuVVA8a42lvYYNyfZA9NiLLmEl
p2lb1+7CASUUy/3SvLEOKlzu1wPHvaqIzdw/99Oq8UFEh0yPr4JS8MXQkogqZGXxOcf+1lKh1yfH
yYHnhc12+KwOSAdkwzg82VPk3iezZ6zIA8QXdSi9LLm0tgRJKOW8/aNDhaZV9euuN7LLFFEPIy0/
vYWi13a6E/Z3Kqw8KGhl4RRHFToJbwamy6eknsTNtOqLas6zFkUGL4Aqq+X1oR3qaj/04TXqOvPn
6Hb3qUsG36hDi9K9kV6pn/j3vHQ6rGYr9wpZv1sHszN8MwHtVSS6L9Ms3DVue/Ip893nMGs7tEft
+Qm2ibOtW9xKs6UToSGykdS5rBzP8jV6MKzJZ590vam5D/qgvyY8zvXy+vBqfAmjKbFYJKYjqfYL
kD39i1Vp7X0RRNE2zXJ5KHWAimZnumfydu65m0PvrHvGNgWleVTtfBYVuxczW+N65T/ohbdw9dyb
mWjilskoOUa6/P4RLe2tqeU7oeN0KGqTYa0endGiPDty7qO127Vfej53WDrV8BFmeRMfSyaZldXM
A8biQc+UN81Xf3LMUwDEbiNtUq6ByO6NuQxe7cjP75MG8aP//g1c1PL/7eW8+IZZFKQdBxYGrPU/
qk9635AXCMT0pGVztjZJorpuK0hPdeHjx6FHvizObsHSwv8dyQ53BKtXRul6RBtwV9UYhamhdjeA
NzTt8j60W+vaTSch2/nWpVTYp1E2ly5j5kqqndVQr5SGPMmgkfy5Xg/FcSauPDTCSys6WEvtYdCD
9kGdpVP9GsjB3fMubh9IRrcPAE3E//HP+IOiDj8F/2w0h0hiU5AGjPbnLiW2ertnAnsKjeqnq2vT
kxDN/ISMw6bRfe/qLVFpoe4QL/Z1qlPvJIyRwrpqy7OrmsCA/mU7QX1SkQULDKpXYzPxFP49ePlo
bZqB9qgOsdU+dk5XnR2zDp8qifYNGRJ0UtkZ7scx1leQ1FiPNNABVvNUglZzEghTdou8zRLqy6FE
JobdZjKxkGpvmRVZD21uUtIjQkvIeqgAjb0Eef3R90/kmen/USU2AHwvL+1/KxQbQofJg0A2uxSg
4H8U9R1t7trKcufnweH7aPqYRbuN3R0ox7YXJxPDRsBffwco/aD3zvQzacpDz2JgjbrQ8k31J33t
jz1+OJURfUen88XzpuaZBV69t6e+2bqhNL/4bIE1K5+vJAQFqjF54q7K9BV97uynN8HE1ZLBepEj
xPNmCuMLHF57b8XIxLgNxkJJypesRv3rFTjExK4OKe7Y1qOnyPHix9QH0EeAFxVZrCQO9rDvc0ww
8USqayDFAONAF0hcGR3Spa9WLlc1tOJnK0ySR8olh9pBg6WEQHFK9Qr/HCsYHtuxvkNzSJ6gE8tT
mpcSxb5/nY2o3kVWbe1Ve52UPyJAf4fZK6ZHAeezddr4OekhGYaCRLamDclJtXWWHm37Dp09FdZ6
p53Cqfo2ywh3dEufzxBdvA3wI/ModNFd84osVTc68cWU5OSdYXKp+kAhTO9zu3BPqkGduUvXR39G
vm+GtJgmCakzL2DDWVTf7ZonaChM7zSYSOeX5EPX49LhIEPAjNO9VrUQu741nF1jhONr62lHa7bL
726XA5j2zPpBSBGc/Eom7MXoqPR0beq8tr3CyLdzEBr7lAz9k5vk39WAJqZkhJdF+MiCwjqYSP2g
9Kb335p+93Hr0LeRfunsY6NP5rVNBTTH5dZmoj9hxEZGcOhQ7JlhSXpNk7zzZ24/bo2k+lovh/jS
AfK7+FQz1h8dLMqmqg3f7QDhbSYJ874x/eBZLwrk2Zc/J5OS1XaiX/3eEseOCsWmTmP/PUn0FUoW
5KjJRIG6kcxyy8Gvq+6sQnVWgNrY1LqR4tVIhzpElf/7OBK80U6gcLACiGFTZf3nXkPlaVhB5QhR
AiVlM/Gv6367TW/BFo/TowvD/t5f3kZW7Bx90WMFHedA2GaB12+TxuAMPnvU6Vh6wOLHsHWOKma/
9y2ePd7ly0DV9NHeO/bxc9hvbV2UNSBU6AZPGa2dvug2aqBqUwNVWErATYA17xGfEEd1SJczEScN
H5WziFL8ah/CmtS3iuvWan6dqrgaS0Sol5GBL6u1jar1RoXqXurMK1MEdaPsKXXN+sn1e3TpI/E+
w4zeGbyPt8MSSjG8wu0eblYZWFd3ML+JWjrvsY84JWtdbadGBVTNXC+/waJF4nIM/Q1WrwOCAO58
lqiZnNVZEQl92zSlsW3j2DhVtguCx/zRdbZ+ctq0Ty7xVDhHr3mE9iD7Vd99i5K43qqKKJXUYKAW
UseJM9+ryukE4WVdZfD4owqd9KQx0nOeVM4RFJx/N2i69ZJZxl9G2S7StXm/k+70tTFMNoyiy5/s
RJb7TvN80s9IcKxRfztZIWbyse/kT1mMyK+jUe5Ugz+umHWUTnTBUo7rAzkj1sanuVGh6XbxfT01
/oppcLiQpQ+MlY8k51YKKvjc3bZ2nsla1E5L5EJUvxqq691w6efqmiP+sh+7eLw0Mw6bVPfr7Nx2
oIfVxVTYxc7QguTjJ6jL1OiybDRWWlv+P0ybejvDsKkxjqOie7XGXByRDz1/Ni1K0X6F2cKI1A06
59LOu8ckSIp136fD19Atz7G9CEKOqI8ODdldXyI4AzZ6etHEjD2hY7cXvc+rvTR4i5AwefO9mA+o
6EkcL4duSuqHB60Pa3gvS4MMbA7uD03LY0AMDfOBappNsUFBXZwinmZ83zzAeZ2HNnkeDOuMhchF
D0P/1BksQGy4td81VqRT3HyHhGtszHYqT7ySm4e8oAJV2a34XiOGW4Sj/97Vbrxt5JgcqM1Gjzl1
49XHiMK55UXoXGHsHtG3t3ZpxSqzJfV2sEbnVcbpdNYM7WaRcuW58MqFnRomeJHI/Kl0nO7o1wNi
N6EjSspy5V9Q3ckbVWEhX9Pa606sectdOVpguo3BfGqyJrvVqPWpSHV6ifc32hYpRl4cvHTgrCHv
Ncbvn80k4n8NUG3QkrIULfR/XQASQIRVhfh+k/5q/7zW6jxg4Soukg6+/7zv/Dh4CUFtb5xgZJEV
4PgytsaiDzYhvrGEOubp3RghorFEifM45V37ouEb/mj1UAiWVjGN5iX3579UBOQ2PLo9uG4VZo3h
4Z1gxncqjHWyohrSvC7ojr0eGm2xank3Hep/Do2uiQOOkC46BQndqkfF+lyhUiMWp+Fl9G9j1DUO
jy2y58vlqp9yJcJ806jf12jD4dnomAfk551HuYAfB935FjRRjxi0I66DUZYnaZf1RnUkLgpl9dC/
J+zsdpqOP42RZPoregV7NSCNYhhJUpvPhmPxLzKDhaTELe3AI7kVU2mMg2nPeyveIkHkfA3ZXS/9
Pl/2Zff661dps/63X2VMenFlWVniSAuHK0kT8Q2s2wbk9H/8Krnwf/tV6tmYz1XRNQ+1rv1syuQ6
21TuXUOfXgcTet0wOQ/OEllAzdNGj55nCgPPKcw31RwbfXJNs+JJXZKBaTkZmO99dLZ5mu3rLsg2
qldMBSIg9lBt0wqmyYT4KlodKUTvCiGiRSLW9Nv0QkHa3GMXT+GwytJrIgDwpJSS3uPCfWngwv1t
Z0/TNFQ/jYlUpLp6QBHjzsXc7uNqkMP5fVONv65OIrt6L0b/Jc9K+2/HeRSJVv3UZydFeMQTL9Ny
tfPP1epnF2CvP362hFL76zU3J31wKSoPyWIT0Cr5wujZrAFx6LKnbFFW+3wovPe5gWymGUN+0kfb
OyO7UoJQjRAU9HJElhlqGy3QIF7dN1Hpwb3QqFWpu2UdAk1qiDTr3+4WA0o5OaQ3AHIIsEEJpfmg
A1ekcQjYa45hrPNox/ZNgo2+aWFNVbGoL2rUaGr+1ZqPqksN4snwqKO36IuQ+FoHDU7KkTUilLXc
9WPITJao8DFS8+sZH8XAFyTqLS/fft5mYh+6ipgW9h+/yHJxwyyv5zYVDnVrvf7Z+GlLFoO+Umbu
BXWQu89b+NKOyYhF3z9/eQuP6V2Z8DW0HXGOfXYEfR136Lz27oMTYnGuoNiSJV5rBwH68lp997+N
0NJnE43GLmn0g6OlSJeKbqCS0hjjhiIEfEjNCaiYcVAdi0zSIfKT82eTHMkVdXbc72M3YZVQjvkp
0wrxDBiG9IJeN/fJEsaJqW/RgKzuUvL3z9OE8qZMcNAsW9d5bgs+jkHXX9Sl0kmbp7L5obpYqNVr
L/aaQ/Wc+FP4ptcivrqp86KSaVlb6wdcVse1CvuyJT3a6XKrwol9GhxygFsIt1m32Zvvh8LVN5U/
TJt26tuHMsRPRp31vDo3wQySTFUBnaUU+EeHGuwg/LlKp9HmR0jrGPmedRRZbh/zLsffRzVm9fQ2
pVaw/a1NjVGjPy/RXBlgCfTPLUwtBWTl6/xty60NQABU5taVNpbBqsHU8r7JYXfOQBGvY1VUAUiN
Tavl6dVCBPuq2k0g2ivPyvXdrxGBk9+3mI98XKbGBKM9sxT6uNS3gr8LL48f9WLnY7/991Rb7ybp
6TeoQcUmt0fzwUYK/D4LRmxnx3q6RJOOUgDlDR6ySNyVY1cfE76VRyN2F2vnf2Kf99xdOTntR5vq
wOKh/jVGquGieNOz3jrlS6IM44Bp7cIRgLlTOd2urLqeel+9spZcmivj8m5yXRZITWZf/TB8StKx
ehOalR4CDKQQsDJKpAqgCpPxDnaqt0ubaoURhotUXx9vcmT67hwhJzh12XTXWLqGe+sgxo3jaONZ
Haasme5sa9RWpahYqkxGex9Fxqui3dRZGBwpJqMt6JA8D5vWPI3Ge0gS/XmcqzW5ieZx8mrjWfPB
gsxtZ51UpxAi2gwdWTbVy0/KdghMORvVq5lOe4wTaNuql7ou9iwsWtcZW/0XK6DmNrvVlz7RbfSf
MdxVoVPo58TP2brCbDxT82B92nb9QVaACVPHOcfGPD83nqPhSx/jFCXHGXyiQ4VDm5/rYNQOST08
lP38BvQwPKuDE8UpAnxLPECIRqi/zFaj05VvjjuJj7M26n8/C7U52lgBIkg6K/zTvByMzh9OqIeN
6BI5chWWgLBBuI6/etSYvLJDKg61vQ1zw9l/tLlry5HpSQ0FwM+Az5tqGRLVLE1hqC8/47Pjz4HJ
VDc7Nw+fcqta6UZrX8zlANz616HJB2vtRVNx99nWhdPiJN+UrAKLnq8Uk0EWtffWMHVXdVDt8Fdw
AgY3u//ssEmW3DcDr/3PtlJ63dVzwo0IRXJR7WSfFttmKa92Me2F2bHXq0e4Hk6JFJEugrPhYrGd
5GH/zcGXyy3M5IfO2wl1Cte9gVkJMeZCHnxaCB+dOzzPQ7MnKWI9mm7colONL5AdV2960GenVDre
Clnw6g1LAHubsETZzsKabqlmusPj3PHd9IomOvsdXoEbFh3l0QtrrBv6apeP7jZfiut2VmwCfwSs
WhRIpntx3q/r2TGR8qe36Kbgos7mdMCSuWm/f7QL/CeGtD8b45Dd4zDT7HKAG29WRXY2TOPvBWp8
a7PxzbPUdHEx3DJfq3TcGAwnpvr89X+4Ug2w4tBcRxUlN58sxbafMw1H5Ey315+rVTu2hgNaDGrp
+tmsFrlVUk073UQJdLBxmRooAnei9qrlU7dPdTfZp3I5qLAsJszNJnR857ZScgF9ezTj+OizAN6Q
JM1eItc09nxJ2nVlJtkLfLQEkhPzQbOEEsjZpY8r5E+IXGMRRYiya5CXd4FXxy8TdYMXaAlN1tXP
oU/LmKLy3c3zVXWlwv5pVHpxxu6N0bhfrO0wrQ+qMzOsceNlhr1TvdCoJlKfcgUuNXtbVvd28daP
ef0ADO97m+Xlm92M2T5PETxQnVNJ2karcM9W4bgkHfOyti/A9ASPS0hxESV3SSpscL7qNVZAKqKq
GtxaAFRxkpJVNaqjK8Q34HHRY+S2X40QRrWHuN4ug9Cx8wy//5KyOxKR/7XyS9ZK0FTuzTJK3qTv
3qn2Po33QoCH3aL3BobcRAUBCefoacIE4OLX0aFzgx5DNNc3NhKp0E2AQs7RSMR49coMgQSUOL8P
QfLgCyt4GZrI39ViEJAhZPIKTfHC3w6by5ysVWLo7TWMM+cYeZPYGNX0Pmg5FDScSl47qJ2yTfUv
dqqluzjvMqycCB1ZLarf7UsnrHBfN9xa6pa4DQWyCBGZju8mFLPA6vWf0ax/jxyRv7Lt7u9kYFin
2KjE0QjnCJn9UXsuAnRPwXzrP6v+4lhl+wMIIj5jzuxugl4i5SB972IkU7maFzZqjL74XT/l032V
WMGzpuuYjk5ZuW6Eec75ksMQ88jvl+wc5j6VJy1tkicgp2t94YcGiRY/2ZG76PhPzSrLsi/OMqmq
mTURlXeP8OKzivQc3shKTcgqBucSoTJIvqbttYgZzdHO0IWtXcu+f6coOPV4B5DN++IACiJDCu6z
tYIQ1jleLxkemo99Vb2KYGpOpTmPj35H4oW34LVeItWk2Za3Mcj53anw46IY7SCR2afYkqvRNsVB
HUgJ/Tr7DNU3fIx6xLM+uyP8qyY7LR7LXLPmU1KR3e+dOMR0YDCRubAro1kVieUfY7vzj7wt+12g
60/Z0vTZXiXGq2ZRHNFqTKI2kWlgRKeFCyPCvFRaJg6l1b/XmYf5V+mVD0CN2r0dNgiBYyN+E13S
rU0jLr+1AxgPmK4/J8CPRm07V1lp4dMcFdbGc+wGq48MqLF0Grkf06k4jSMONGGWzu9OV4XA6m3r
0C0Un3y4OIHfv6lRAyTVdQiL/D3SNW2dZ5GNWaO+tsySlVkYGafonwOIdECUc56CfKqNE7Sc7pT0
RrSZai99Km0L2H9bZk/h1P3HGXif8v9nnLqLXO4HBug/7vJ5589xANWLhnk6mM38yu68uGLgV1wd
tMt43YXUQmlKXcx0Z7QSVtZUPsnWq67VYDmvc7hPy0x7Aadv3YbQOvJnO68NNdqTWZOrViEWh/I+
5BPbqGuKwWruwGbpO86c14+3jjXOoIwUN0Odzgs3Qy4sjdyrom0j5HcPVLHV1HdBlbFEH8LG2gRh
9qMZDTE8Ygt0J6lVvk2d4a3K2QrfWJB6q2lpU2eqTfX+r+PCsT3lhYc0ZTcyC69k03V4wPJ/TKyQ
Nd2ygBsyqDtZNb+JDsxoHbKihfo7fyVDtpHS/L1djTe76aGy9PwwQCL9bQmkB127C+FLIE30r7VR
VghrHwX9BVebKWPpVdRvZUomXrh1BPDabWF4xdGLIpaPPe4GQxM8KdL5EhW4SDwpQnqRnes4Y5px
oMMtu625jVndwOv83F2pzVZS2P7ZxMBxqgBP4f9yh6jXSOW3NJdSQvHOw8qDPb+3pJ0wGkGDOahZ
oCZdkV2Cqv99KGJl0fJ1SaQd7SleULUbKdq5BtpKdRTGN+oQ3SEs5nDbmU73DhH8Xgxu9tfnCEQi
+kO12G51iZ68jUOPeNJhGLTE21mVF28AKIJoN2W4cICibrfIUyD8U/8QXituTTalZyMiO68+klm0
P2Yc8G6Nl5JrlhHZouUjXMbLKhI3Ebr/+/gs87HhXDiOdVf88NLG22mtrFaOm7Od8VhO/5OHZg2U
X3WzMSh9eJCURwSBqr7BXC42eEpZpnzLB8Nf485eiwtJ2cduKd8OeDhgoCp8QMSE7P4ndNVuvdDT
F8+Yho096Pm9+kC1Ft6dCtWnXcXihxA6vh5+9aVY4PIumsO6nJOHFr2LlR079Zd5wK6p17HyDS17
eONVtjI1/ksfBVWjk0z2aMeAaOZzeYhq/2h6PTIZCaaxc51pDx+YSxZN6ETM5r0KTUyntzaVU7ee
H7rYLfbeaP2F9kYFrnAIEWsbTXML3yNafwwxywajTNTL8z7vHyaXF4hhPzTJsDwaJMzhs5CNz6NW
S3FSzSdMN4KzQC+d5YbYOBCJH8jXw5hnf3pMa4jRqYP8Rmc48bWiFoJJmDQPjS1YqvhS38MBhUtn
xdFTR/Vr5w3+t6mc/AeRym9pPZp7r0D4H96BiY8JWHeBcnDwD5tQnRmspe/gGSzP+r9ohklXzVte
Cyf47OW5beryrM762AW3I9rrR3sw9nstnfx7DOjtW6/Z4T6KYXmoUB08U8u2oJcqsh1873s31zc9
b7BoXUnvb9tA4OMzlPxfD7DWmhs1eWsRJPs5Rjpw0uWgzpqooegX+elRnf1PbZ8d6rJ4MopV7zaQ
1pZrqV5HSPC7+b6ph0C/inmo1gE7TGiU/qTdz2HKI5IMleauUSx8ARiU7TWSDYfORtC+wcXmS0YB
kBndcR+y3ClvlmN+Ve12AuCM7HyBEEsablA/cIZHn/XuUSv0cD35aXHx6lJe5dQUIIr5bvYFmu0m
GcvL7McWtr5ULQMZHNWhNSQanFGQRdRlxKUIQkJR+b+656qbkPsq2/MUUp1w8/Iv0dmAe+0phbpi
ItvJevU0isg9mM1Y7LSu0G9lZHRrkjjZV15xZwQU7L/7pNrYwir+cjWwwUMa/Lo8DBznRLbFPbCR
KnZ1NMb7sakBjlvawY177RBm2a+zz7akdzzckP59DLsz7c6EKDXE2gq3JMGXz3c+DirUfeNrjPph
j2eYrmPm643n2MuekJ1Gw3iJ1KFI2UDJEGk4EVMRSsfpdZp074IY27duifBArY4Tno1r1ekGdXkv
/czZqF4rzm1sdlkzqt6sYR9nQ0dkYkum17AEVFnbcX5WvSD9zqAg41uQ2rBWvQ5pb89Jzkk04qZm
JekZ4DrmDDKbASHSpnpVxx8hYiU4axqNAX0Gj11YMIlcJZXGS9UWzQYf6gxXHSs4qkPkchYPLh/2
ZzyVlQ4/aitLUiuhGyZ79PKGt9Z03wIR51cnj6eXGpcF1VynYXLG6hsoHbvWNx/WzjYQLvY4y0UB
jJUFgNGcVLjUVGWbz8/tXEe3ImweTfLjJDG9o5pM1czpt/odMyTVXUVdMCKM55Y2FrYS0FTwkHZO
fNe6aYKWhN/cxuWg2rJUI6G0hBBM4yKM94bp54t/oLZ1SMlcE5+XvY+I+YuGHO6KN7P71Q7DW1aN
OC9a2a20JPzoyR138OGmv1otIDFa6cZb2GszdGJtgAw7OghT9dp5Yl66HwfSdHqh5zyrC+/HMLpr
tPwYLy3rP35MW4b8mHT67cc00hz/MrwoXvV5lm4noL4YM3vBcfYy7ZhnfEErk1Tw2JMN+KNDheow
Nf2GLId5mYxJ2/QeijVdlWGaaTZgdGew/vcfcY69R0xl5QS/2L0FlefcvsLzZcKWZXKaCo/ZoTJy
DLKb4etouE+ak1Lmj/L4lHlesFbtfdq9hY1tPUZ9NJ2A9ZNxap3hq4fReW7Uw/FjiZIiVb3W053I
UAXAgnB4Lozhh4to2glPweHZy/QWPBj+f6qz7cBCzmHmrlVv1tvhxY/sFyeXD6XfZWtqpGjwaOit
DJ1nsjoGZtj3zvysR0kC42h8SJZOGcTzPT542QJAyaiDcPBwRdzMPl7Qn2353GXX+mvqFxp8jM1E
6fyksoNU/4t2Uxir3oxsaCqYRQIjXmW5794r8YecBc/mM5xLvEfr0vjVW9X2r17AeoneLoU537sl
Bhty1MX8W/TPWZi2v9pU79RfLC/1XjW9fyUFKK9a3iAWVPVo05oW8kB5eZypN65VKJ1wK4ZwOiaj
eA+rHMc2SGpnsRzUC0xzzL97u8R3znL721y2X6plSoFQ1GBEytdazSQiJdcVFu9x6HeHYFGMJFvr
7ksReqAkcCHBC928UysUp4yDI3InKVnUonjuLJSA/AuEtejjvIH7uDJGweqlgCdnG8FJsgXFjdCt
v1fObsoT+UoXovyyMm+D9eJBGPledaZYI09pX7KMbLE16+YdaQfzzW31s8oUwnr/FuAR9pJLtt+1
3er7Nu4dbPncLfWh+QCH07vqQIwgfab5X5bZ7RD5GHluUIzyjWccENzbh/KYEAkGb0mw6drcuEz4
3teTaVyiBBZZskglOaWsEd1lWaZCVlO7ZJ73msRgwrZA6jY9vAaEobxKFMeWNP+m7Kv561yOv7VP
wG0/27VhQGh4iFh0G810cGbDMzA1XNwd3DnLV0VK+UDrDcxq/BjFgoJpY8g9NI/wwbnEi25BbVXo
+g44vLFah2hjW29Z2zZ7OSFpbOhl+bWTwT1C98NLlZrOYQDcvkFbqfw6pcNjqpNF7YqqPdkwYNZe
h+eoMbg/k0lvbvhmgK7IbW2l7iOj+qKX9rckrsRubkM2h1XAi0HFmYLi9h7LyLkf/9WPeOyvOFH9
4z/9Ht6tQzikx8Gtu//H13ktx61r6/qJWMUcbjvnVmpJ9g1LcmDOBNPT749oL2vuedY+5SoUElsy
1QSBMf7Afzmt1gVxLNbeNMoushjDALz3gGBXJkcELrkk55rsYviNsx7dijDUPPtrQDb7lrd3h9n7
sU/Z1ZQukdYQ4YCPUXXecGsrnj2Bhk5SBNYqzM3sA6MGzHKK9o00ATG0sE2JlU54vsZoaTQ6QqaD
0VyCwcd83okna90g47AcZ93DYkQRdjDjTdu4OnI98GMnO/vR2c73vtfEiz/riwpCHwMBnxPh94dQ
GdFczNPW3tToDgBDihL0kkTylOEiuoBnMu1kX+eCiydl52wHW603UzJGV9KE9SYYeIv9u5Zw6LBS
ZdVJjoNmV7Ogk/8kCMKOqOe6uDl73iUIZhflIgETDRUaC/T7ilwjvVeqbyLUfMnbya95JPJrRGx8
QJHo3JI4/jMgzPChQoPicO+rMd29uoOB5ETrJbt7p+85Yq+H/nhuW2Ug16Y8omkX3Fs+nuCnxnXe
89jnxJulr+lMsBmz2UokUc2VGSums/JiN744OmwmBtMpnXA+VMs1Eh4YTQnQq8d7FbswZYWDOMQi
kbkI8RatcQ0bbVWZ7C3TEQXYQDV2M+6IrGVQHHmEXJ70uQqHFOC67L1XWX168okwUWWnvAj5+8xd
yipxNUyIwdBv+zTtl8YQuA9ml+S7Dh3HPWjl9qrGAYR1oYbf2jS4csxXfnVWzVHKyD4ylciYiNjX
EImJdpmrtXsLEvN1yMZHNR/frFkYx53QAW7NHsIOC/JSb8afuJ00J87u1rMD43sTlomxknNxvLev
HXOHUGT10vebnwHwosM4WNVOfntFNGCsqNnRhqWGmP78nZUDcYFVb094dtEoRnQN01xfyOUqGqN+
kY29dg0wf/6vA+kUxVcl4QqTc8jBjxRzWeHdd7WJrRBsrC7EFzwAIxSBj0NoRWiEXS0zTP5XDgzg
Pl+2HPQ3OKiszVrhTAtV9BwL50/R96l+xufKRdLcNddVqZILlp1yjpPqxh5S7KGdo5yLIhrHo1Y4
I1g9ClmTffcCP6ujrAldr6qFnefqoS/fTUchlp9CgTPdHDJUUr2RAE6WXROrx8H1K2RJrZ0TdO4T
tgchZP05l0l3XY3kwevZZnq+qKqGasOaZ2/QXqve4rLA6aRIupMcDUysgNJGeTYbh5edi3FsVj8G
ee28dS5Jgdbi4ZRNI8CNl1gQcLURd1yEoVFCxSAaBkh80zN7RFmw/2nhCvlmTLhvp5x61/JKZRT6
oqsHPN/mz9WqZV6rzZsW1uY5d4FkyYscZcAKLWqirZw16fh3IZLkoLphKrfcRoJsvtoMLZRBFIMn
am4WrJ/rMhlrHm7PfsvK6NXWFeMhMybrOc7r+4eRl0dXbBRL2wG54sv8mjIZyGIStDvjeR6eoyrH
5icyoYT+HVCsGPFmh1tkOQIbIqhLD5rXRg+DJZAxmbMQRW7GK7Xs86MSaMVrI3wed6gpqHPlW4tD
xhYVxOaMqFC5nIZ2fCx8Ts/EvaNP1uQfKHVGYFLD7GAVtr72yBV86HzdXBcODImgjdv6xbH2AJLn
EGa++wNQrDr1P3VPxdOnyPWLjr/SyYTjv6p7MX0av02QVbfEKN49Sx8WqlLa37LM+Rw7P/hhTtU5
6O32tw9eyB5cLN/qsgWtPLcbmEi/Q35bS7ThD2cwP9kH2d+IuAxQUWFyKhPGfJLCLkpo1rwzi4ts
ptVTkJvV+d6YrD/dsqmEz6JOUF6bZ8vrZDdrG4ao4TiCmCP7qbYJPzeJr/OmGpkXuoo6jtdsfrXZ
CJwwwdwnWmU/xG51ka3eyuuj6PWfcsLoZP3TpKD/2KmQ/e7z5ytdR2dHKxDW6RxjA1EhIJZUafEq
MG0IFd7u3kJTMDrFxuCq+zkRigbHeI/vu70zbGKf+IAM9xe4HxBd9B8hI1gPvWZ+k91yFsECtATn
oGf2n1kuqQPV6Z2DLSoLNRYKHiBnga6Cu45ET5I6BVx5H8nVuiR/tP6aK8e+mqSQkBxL/HwpP0kO
fF1uZMilCjhFq0FRbCLypf0QNK1Haqs0trIpBxK/CTYwAGBEGKrNG5PCSkqWZjv6LltybuqR9qwT
hPD5HKgbqAhU5vTKjlQ5yD45VTQgk/1aLTEy5If6ZEwWAvnmQ4lk3SH1C9h5Lsct5E3KgxuL8FpW
ZfOcqW63aSvTXMmmFQf5k6Y8y0YtJ7ADWsbT4GwJutXPns4CgnL/qxyU03Sz/Z2I2jnKlm+19q4X
Sb6cVL0HB44RvcBSczX2rktu1IAi2XM2uZARK1Zdr7erHAjz5T5SzlXy9Bx+oHRseieaGZUaeUp5
Tea3v8sEXTo5T14n+2XRuCxJedEezEpoh9I0j5Ge5A9YUC8Uv2wvpdHlD7ILloG1HizHW8pmEPBG
T7mfGz0zMOfSg+KUz4WslRk7yGyYDl/9X9NkzU4r4JR/L+17EFXZCJbra+BrVHjqYWjBMacz8FB1
gCp4VZNcE4czgqmUzXuSq0/IVcW/a79fCT3tPxE1VhYTEeQnv5klFjx45HFRpzsnHR6ipIsO1azC
aRCvfkeQeAN2wPkcEvyQRZzpV92KvGPtuySHa336CNVrYdTOZ6/1wSpvW459BmDBsQZOLQds66eG
1NFH0oh43cK+Oja+iB5ivLcXcoI2oosDC/udOHy9CXsd0VSdFbi1BQTNhtVtTHVniXwnR2M2iCxc
c2fRldU5bKlxSrBZQapDralluv0aCMrmqVADIg5JEK6iBrUtZFA2VuvoH2OLjEue9+ppiPLuAfMA
LNOR1f2wquJHoYfuk0Hy8wDMKVvjzWl8JCpsuFx8rxVwpF2O5lyOquRtSMsH+YG8P7Kl03Ffyhxg
elUb7kWIxsPhZCqO3WhAMAi9C+Q0grz3UQW71BIRX9m6D0R2Y63RRqiXjmZn3qrslQHkewTqNx99
dKgDhEeLDG0nDyEBs68vKaqND3hKL1vHcc+NYtYumX10G9SmIFQwj9pixtd2I3fdMl4jT6tZuOiS
g4oSZIc8y99NbDkRa4wMe2ET7N7eP0qvc/2sAN0YbCPbhKBjCZ+aK3CW1Rse2eoJVUqDkF1VvanI
RXNUsPKNHFU0AUFch3Ysm3k37RxF+xWWfnIA7G6JBWoA+qkqDN51BeiYCqrVUhtb/SQHprn21dS8
5hxZAUoWRR28RQpucV3iiUsW+Mpr2tsL9HutF9W1sicNopoFuuxVyWdFpD4xF8U8Kzc0bTthz762
IsAjY5DZzaYMHHdd64qyxnsmOYT8ZWFNYj5YjZH2GWnazbQy52Xo1Aa6EbIqhhd0rwJKlpzQa0CH
bOEg/xYZ1a41EAMjeHUBaO5cNN2BUJQmZ9lSIGNcwsBzLuPgK5C8XX8VgXEgLQ8z9wh7ZS8vdVN0
WhdyomsXv6eh63byA2SXrLEv4kjQq4TC5eSvH2mabG9cL0J3fv7kumhx8YN6vxK1DfSv9zMCXZp7
aOsGyRylDxHvmauyUNnS+Gs5HmKWuxsL3FcBK6zCsErfczMVByflDQPIN31v3cpcatPoHeToAE12
KGLrZsd1TbiMG2zmvEw5C6OU0Y9r1+3r6wAM6gmVzxzqbPSrqOHKhDbOfYpndPcTRh1iHzfgMJvN
Ep7y+IF5i34fjJBnvLIS7ORhRM5AofZHmuriVMzzU9/VN+rAOVsOupm+dHSd7ajbuacAn4WTr1LI
mizkQKrl6lKF7kki+D/z5KioqgkXkrmz1i2A4a2AWDp/gGnqR0uPj6JwtI2W6xneGhorWpQNgA4Q
JK5dp9zD3tDR83GHJ6vrPwylHkCe5cXNLYoP9Eq8Mw6Xxa1Ta1K4bmwd5WBmItvGD7H3cpQkabMK
OnQ2FHxDlqGOFagReNa0tDqzPBBXAz0YJGF1kG0/pvbVvM+UbaUzciiVqsppCzbbvujrI7JZkGmc
8JtZoe/rDeJbb4OFcf1hWAqUy58UGxMRXavVE3EMlDXaKd8FDQpqreI5uKJH8W0MyGkWdRd/jqGx
R4cE0XKL+FvqK+Mv0rKfNkfU9zoudc49jf5oNy7pRcTyTp5e9QfSULCwVK+7irZA9V8Nxm1j4r3i
q66/h6rI12/efdUaqX4d1zayvz3bclSwOJWDychUpqkROgnzNBNxlPs0u9aaW6MsDCThFmpjil2B
BPA1SPv8KmujqsL60JIcH4KUvsxyZ/PswlipHeuRnHgfma8riFBt6pn3nNSZu+d8UK50AFgkJy3n
tVMdd4MpVriZqsZ51V1NWbboz++1uelXVrjQRqO8jIS4XwWPVJO57nOXReY1bX+1WiuOia2Lo2Hj
0QrQM1vIPllM3iybIod7TEGJfQdafHSHl7RHHVz4lfGmo6KPPLit41lAs3L5Y5Zeec1jz7o5sOx0
LzXfbJP0x78uGsCEbENBEO/vRdbUWtfGSppFkJnJi6nha5AIJb7XFKtOXqAiOEs56kZIAPxrXhGp
H1Ubn2SMOjfJ7DZlgnNRoxu3qHWMLd8WGz62S0I8zFZ5jcBpBMxxaSLU/yLqwj+Fwvilz60apP9T
Qk65c7ltSwv9WbyOugc5tYqiYeHh/HDM00F7Mcc0RToGuHraIEeAVaBBtOOHjgKmZQ/VC5xndkmI
NW/zUbG/JniD/mHmRoi6g+MtrCo8yniYLBJD67agvwbMhgiZyT7gPeXSzXx3e4+taWW58wakrzgl
LyZ8hg4mxLRXVA8XHqSl97gxedRmAycOPNG7O6glDkyPtZGOB1k0ZNzvtX/12T6Caouv4VhpvU2I
fOeB4z5s5zYNeTDr/NQplbv21QTPTb3NQOohjuVsCebmFz/jlTwV05OYdVXqul3rtut/VEoDKURM
6mOrAirTqtqCt95nlzt2NerJgYcDbsUcEJC9KYbW30BfHc6uoj2NI2hwvG3VOTI2vieEqrGQy/uj
UOz+/QVrCe8A+LlbTU7xXddRTOnGMpoTzeEOJ5HpxbH9b2E8ZT+Spv7eZtM/J1TDKFhpEnvtlMkj
lifQ2mYxgcz3UPCbDH1tNbCkRNtUD4ULodmpuuK7UmGboaDHnxGQCciffFPsGnUKbLw8tg2tHmXF
snSSp1po9RkSQfjswv0rLwVQ22WSNAoa5lmxJ7SnbGFQ2o8KVO0lVL/6R4ZhWNO77S8DKeJFYZXx
rUHoY+P6kXpUIRacJ17z61agX1yH1k0VCfJ0qUN8u8DMQBZphxS0rFmRM9xrwaD0R30he4sKIBUb
NmZ1iDKsu6FnU9c22gGcxrSy4zH+DhHrpRWD98SB3z/ZXdqCggkSEmcWYUXEjh9E0/ZXztCCTRwX
AL3OsOjqu3NTuuXTMBXv8oLBcxFNC1GtEnpb3eBo7lcvJUvBMfLH4pz6Dg9WZWYlQsC0rcgE9oq4
3rJVDW3vDdH3hHfxS5XNRlysNL/2Smz5v6qJjVMe2PbLWNjeGq359BSmPaFarcA9h2fCj3DUBJX4
HRWcYo3fu7/PHTN+xTlsyx340+9j27WfHD96BcC5HTk1LqpBzflq+gXKJoj/EHk23kwLnWA/ZrlA
2Mx8I31WlRxmXUIxaKYN7ipMWnMZN3X0OfnTZhST+2aKqNjGgJF3fVkrN1M0ZzkBUDrGRB7+1VFh
X01Va1dKb1tPspZM4v+tuZ62seH83ZH8MmFX2GOzVPsSk/G/aH9PaZRtAyWPHNljRq7wybQM67nG
Egf9pBiAT6mYz36F7Bl/fIMDaik2LcSsBZ7cPH1ua8YcdT1AcRa8zigKUEeXoIFAzT+7PmvPvRNo
57zFulHyk6JDM2XhD5a+jDPxfxsfx+ZPID7zeJcTe472A8GZbQKM8rVCzDhkI/xYY1O+zLSuesOS
CZ0h4y0D73s2A/jACBgYb2Muuo3Vle6mnEe9BioJy010UcBZzxfJWf/nRXIUTuX/eVE6cJRKE9t6
1GdcTiQ6m793YGx9S8EwoS2seBdoGR7dXUnbmyyOsCrrpWodCieatkaaldbZ15DaiCG7rdCO8omq
Pk9aF5unlGDHCDpm5r1OU4/3iqqAb3SdFBLZXGiVC6/wbyH7hqYzd8E0mS+Kpk9bAPPTOsns4q0u
TZWd7jAcZHNkQYFfWz6ice6+jFOyHFuveIQ3dJTxcB6gbCMcg6zoHDIvJ9V1Fz7PWRGE49Gqa32E
/I7BnZZjJqLWuXEbgbRCMTHMLccy49b/7+bXqAaB9YYqm7Xi7YFhfdNpq7jEQ7DJTRAJgCAeicaT
uM7yWY62A5hUTPafdjXPkRMTryRkNl8nL5m0uHn86vvXZ6nuRM7DJlzQotkHqFwWiklipIEQvZHo
Lcd2qseprMnNoue5rDyk//p4Nby2EA1upfI8iiZ8qyYzuBa180OdW0FqjPvIRVtCDjZigKAytup2
MixG46CADL51cCS4BIl2sOHCYkShkhKYu6q/tcjNMR7LupPsN7GKWaj5UB7SEZ3mqSi8TdI48a1o
serqIi9cY3IR39wwrveBTfRX07WFJgz1ILeZloqKKofeSrOqk2LMNoBqW6yn3ApBK/cBsY1EQVfC
97YcBMSucrvk2TL9DHNvRDuRdN+PYdO+q6M54T7QVccAYdOrg1MQUAns24HNC7KsLRtabL50ndBO
lmO+6gV18S2C2RGXTf452ihXp0EZnltLL69RpodLt/eyz74eT645FmRHimI7kSa78L0Kro3uG+cu
/5nNjclwFRBn82CrTR+pGQH1bdQWQ7NAXYwGdgjZlOxiTWRPphdlT9B3wKMM47DsG/tP3+bkTP2J
Xyt+F71D4rdGa9yftz3aQMbHRCr2JJuutopANr15voHUv+2UD90Q6kBjTftJhWe7rfmDAkAu3cuE
K+4q6vrmW917R/j53S9BegbYvv+uTfii1CiaXEjeVocY/cAtSjbZc+2144Lo1T7ipfFu2gm7xRAs
CUfW6bXm4coIcr57EyyIMnEzHJ+cBgZ+124IIuPbxjv7JIGYeqGRXdTwMlFCrziAganerATweeaK
F3DAw+MkvEtbNPWbqxBRVhtQoXIWsKpubWa6tZWj2AqUyL0NGBr8VMeHosyIyMw6lZh2Deh7U9xl
K+c+M7XA8jcRkd0CFww5ILoqJgs1T7Tn4a9PcIF57k3gkp2jd/zyjj8durkwI30invOzddxxn7RF
n4EUpUsWX9MGeZnsFEK7RJzmznBU+72PZikJ9Va74fcDklLlJJhWtnYTke7sNX+pAuLg3cwuuw3V
+DVU/GHXmXG7ks3KRzO/9rJ23YRh8mpNRKU1lWC7HEV9ne8GMJGtHJ2KXMHyFOygHDWQkFz6SWUe
5KhtYvY26V17kqOj76D8so4wGYNJgMgOGdSVbE1d4kKaofhqmiZoR3JzMFHs+pnIlvWszUWqhQ9Z
4JUX2eVp+bDOBnL7jtFCh0xyZ9OMhYOiRp8e1XkZlc0YiZG9nwDcRnJnIcErKEdoK3OCSQQZ3Hyv
y5UE6jap3u7hN8RriWnxTPVTEUXwWKta/CAE4txy2tfVejd+XW34bbtHNT9eF02W7QQnOtT/ytnk
wrc27egM74rgOBlb2WMaiv7RCWs0b+dXRRBsUWkAzerxWtYa5Wghx4NgN29pjwTr2jcRO5Fv6TKZ
PgtwYdeuxWtMEYc4QljdTgrjRdcIqxVO6vxscJrNMzv9sBJ8p6NkzZs46Mkb1EQ0DNsl8ObiJ6ql
3fTh1uZjWULIZGM/wfaCGokouPjAFXFWQItIV5HfiK29lvXtSxBHz6LEfMFyy+4fPkAqCes+iMet
XngkhDUz6nDDwhwh8JKThT7GN3Vy3KUODf7qKJO3Q8R32Gk2akjqiN/qqEbJvIwZ/FUAsYE+N6As
eGz1h4T46czRaUXe/KMpR02Rg3jLh2mRN914CUQfrMkeo2E2Q5QQbcLWRnl3tNrf63ZnrmR3E6ZI
/8NaeDDU4oOVwllE0wifPsexJIlDHAJm9HBTqMX53nYDaEMBub6NHJGFy5brILAwMVCALqBHTyra
qelH6Gvl1ss99eQpWr/r+LuuyyL4bg1lWy6DTvnhQ9c/TUFdP5d1ZO3UfMqXPssUtjD0FUQwsmQY
HkRi1M/j1BrrmNVwLQfDoAMOENdLOSgvsnjDI5jYtf6iZ7OzsysCvgsyYOGqIQq9bPW2O/KQiKMA
wXOv/avvfklTVhulDMhJRP1vXvDKq8GBd9+lKEz1raa8CsMc1ipYg60cNed0itU3CYlrJitZc8zR
60eMr+4woXKmhTP6YCNULeiWwM3H9b0dmL29tLusRt0AcWl2mVOOGkaLE0rtuPlJtkPcJJdazaHb
qJ9kNyRaRz2jkNmwpmOfNGv7y2K0p+8mnohHqfnvOJ3yELsvckj2WI1l7jlJNQvZ5xZ+vfqzQVNr
++B5ZUBggiNCr/TDJgNWfNSmyTki1ic2rlX6Tw5uVKRldfNjzICfBWm2t0tA924/aUdZ9KFhoG46
tzXT1Y4p6PrJtKLD1xTZL5tWsQ6mZqG1SKwbo10+R3pWPYvK2dbEj66yyxyzflNBv1lZ84wybHwc
gXULoFhjPLjRpVZ0+xppBUJgDnaNGN7o/q5rQ+MhCb1w5xE6XkMrdWELTvklGH13U5ClvDR2/89a
oCb6hujQg4e+5SnBAvleYAALhzKulv/qV+Zpsi9WLJWQT5CvqtgggDsXSg8jvTaVYAtS/FP2y66v
4l99Zear+Eoii+XPqltu6um7KbOfZAtJMhS65n5lrskmEhjmKXP2npORS5ddntn9biwRruBURFd7
LkK/69dTxS+YdiK6ymLQQXfqtY82pZLcZJemYCvqNEWxCUnXn1W92YhQ5cn7WwRu9jE6Zn746kIt
2lsroI7wbG3ULWTzgr1P4FzaubAwAxiqotuDkG6MhZ7p9iWqIn2DfDQ+Al+d8hKfJ6jEGQ2jW1BC
WRJg/9ea6FygF3fDsvU3On7+rzx5wIhv+ol8fb9AbsPY2z3bo4x05KKuy/iHmmMlDeYhXKDtBTqD
BZQTxzbuuuhnWk6Y0SALbftpsIyTtn+xKmhGPSzBeCrzm5MEKe41+I6Fc9NzyL+XVoVf49wcCxQi
UFB/NdiOPkXdTDrp3KvkNxGgUa7uZF4l48WycJhCrLnYJ7yyHgFLJ+s+jL0V7AKYRXOf39TJVrex
1v7qM/102CuDCT1hniIH4MXVJwEp/KvL17rhGqoZaSdmffWnhrLAOzVBk/I//ewFHvpeKEfZJT8Q
oCtbuboLF5WSpzCXs+ISuB7RQgSzN9qkJuo29S2gHEEYbayqr3fDNBYQZNBvKoah3QcjsbpWlCYg
TjO+6LpbbFA4aB/SqkaCixznExtPZ9nZdn/LwI6D8w3rd630U8gDiLhkwnpB/3H4aWgjkqLCCxYp
0SgXzQ24CrmxJnyfgBYHhRm3Rvlaaqz5EIfLrWxizxysotAp9r5IqtdCJzmV5ni6y9G6tn8btgLJ
db5U00HSBbH3IMjMv7LNWyoAziFs1eoRG3dt7Q9qsrHLSHuxmwZDxlApWK009SXK/OHiTv6THJRd
M2h4GF5QQw2g0RlgAP/sJRIVKXIQkP4u1ZVgqY4aEboCQzJOVtF5SvALFor/HCS+/dPNi1NvGto7
NwvrVQXd6ajr1FUe+FdU5a3jV2HMJAttLhrTyGpYGRFgxJy069ccJy+RxynVC6Bdcjs26iqd2em3
OLNxvpub9WyuZwUOZh8CPWl7bFdegnx42eriIVNUpAIjNfwc3OBVFFn5UllTva8b7EvgKXi3ohnB
WCfAKfm3+G81CNz/n9FCrIYMahQYdJGrv4BOvYhRx+0GkgwJKc26dew9V6VfTY9e2KGL61jOmdOS
gPRtTocssupjodv2Nm8z4zIkbHQ1JxifmqHWl/3QuK84tWLKZYbaB8DG62gM6TIw2zfRCf+oZyHf
fknHkMwMycmQBWuQpgX6UXYXmvfRW9jRQUW4eQqRT26Px27VGsB0R+OjESbaHJg0fhRsKEG5+lsb
hzII7SgbiNlKYDL9H4ZrGjtOpqaxkGoHiifsdY3+5H1ea08WOXPWmxN6yvc+fbDgvFnFgYg9KTqZ
lKtQJzzo2H+Xbez9I8f3r2YzueFu6nr8+IB6TW8JMa1VhnUFR/C6fgEPe5G4xHoifo1Af3LkXtYv
xuDc++V8uKLhlvf0J/L+HeGJ1gVz5jXwU/vmJWuAFRfsjz+9KN2FBhnrRaNz/BXm9KOxiXdFtj3e
tBIV/c6wu5NcDP0G6STLQnx43qu6f1uzkAHpinYhLTacwYp2U5zD30ck5dJ7g3mRtXGu5Z5309yx
3QPoiFfRHC4N66I6899AomYOkrLfhBHTt8GW15/xpiAiuOjCorwYbY9RQqwXp3ga990MZ9PSSCwB
jeWXXhjFJa+tdgnjJfoEILj3dMV9zXLV3AJ4MrctAl+vUYRBwP++sjbD8pIgPfx1pZimdJllQmV1
Jk2mVhyZ7AqqQdtBETIqkr8oYcA8yIZbAufkKge9UlsZk9I+u11X3rrsEdhR96r2Y/Vo5MnJnD8g
10wL/XeB59A86NWNfvCDWUByHlVRbyeJWiPsMY/CRrTWMFWVjRwV5JQXMJMWwJYioG16eC++mtz1
JWaAKDHMM776v+aazqudcvrpwWOWXXObSj2/DSdt1sNZAtlddGqhPve6lmy0yocy0MTTiWjweCqD
djqR/CPc2SkkOOY+h7PwKiQ5vMxImJ2cTp+DxdUZszlBepyuSQsBfWI42qIpQVuOaIZVH8iJtZzW
SZ2MefKnmOZmSOh0x7ciiXdj6brhIgqWPb9ruIjRzoahr3/i3oPEgVqMbz1gNiSeXP8pxgCRMKcS
bALEMTYqGLAzhLp4QDyBau/C2Qw1vjfzkceJivIsa3KerJW6oa01V1iLrz5hxGAv+nrYxv0Q7EQ8
TWvbz4J3p64I7E8euV5Pt9/q870X7NYpDlUAKvMkjVf0urZBQ+Ozt+5IONa7yGITlPmvI1uf58pu
We/Mk2wMApcZtsnTEqUOYLVz0wIFcyp856ecoRNreA5wCh6TBp28qf1WGJW6QK0BsKjXGE+Wifcf
3h/iNe7cnhtnd9+brnm1etX9aYEwa5QG65DirIcpkB0fNYIAG82fuHq+N1UXfR94CwF18MPXcoZ4
lw0ApUbJOzCDAOynAR9CJcaHkANkukX8oTsaUVKcZRHGqLwZenNvyS5VaYvzOOnBsLjP0/SC712p
bgS/FmkvJ11PvDSAA5BJL1x0i2SNhIM4gAn297IWBKO578+YiI8PRM20XYWd5aKMyfyvc+VF0cvu
2iQcehZwQ2NMRDUEf8LJe0hGk2xHGQpkR7o/NdnH0tre/lUzowkX7557iZrCCmoXstB5g9e1btin
cTTMa4yVFUpEKNeQCHoUqhfe0HmEy5QZK7C6iMdXysaflAjtFrO/gu410Gkjt9uSfNQ0Yf9UTaAQ
VZvtrLKPjlJZQGoMfKkNVJkod1ZbPsqutQVP9sL9q4wVsqrfOy9fmaGrvnezDbvRhJ+xq9eQQaYK
SmhdPbiDD19EOOEnUjU3t9baF81G6b4eqmerdH75fuL+RHWTINmMglBxOwvK3v1EUGnmNWr2LWa7
tGq7yL5ibciqWcBPIqxDuCb0fDR3PHVhVkG9amS60s0cHOXU6e5qPeijsymhMK14abBVSnDeGlyt
vriiCklIIjeBL/1P3Oeeoc9HbxP+sGszHfiO17YFkwE3XYSuNFyUk2FTOzbQpbBS4p1bc3t93GEX
cJuzU9E37DQddJU47mLZp6U2qtU5/jQauOkwtqyXqcMgDd0F+D+zazRHCvKouXqTlw6dXj0X1g85
NDaJt1ersodoYj83vR0Br7Ofg96Mf3i9+RzjYCZ7/g79rcg58+REccpLjRvgyggnY6mnTf+u6Pqb
ZiDNiStc6wS4s1qR/qKqXfQtEe2wtMYMScBGhb3A2QDSbdivSrOM2VUDZSS+HF4a0YBPirt00WVY
JyGAmW5yreZYhkPfgzuO8a4xHYsnJwouGgCddQ1k5JYo8KQ03Q9/KdP7KHzncvdVD5Wg3GrQI4cV
DwAyDL2iPuQKfoJOUju4degxWlF59NPGNqvV2I0teg6ZyeRqP2xEnwg6hsOrqyEREqRK85CXSDrV
cfU5WMWnbROVnAzN+T7g6VPUyCMuMEEf5wDIAuf6l9IZW9xWBF+LpHKeUEDx1rjqlOcYRVEoiq21
m6oo33QYT27y+G3IsgyVujn344CmyUlBiZ78DUERPOYjZ6d2wngty6naZZ0CnXTKsm9GYhMPA/aJ
rjfuJqC+j/9D2HktN65rafiJWMUcbpWzbdntdMPqyBzB/PTzEerd6rPnTM0NilgAIXdLooC1/tCK
Fqi3OfzM3Xz6WjWUBqti5srn03dkk/oDbqvnaoZ65I1VP849ubX+09NdkKO/K3HWrDY86+8BL8i3
OQBDtD9na/QaufWHILlqNXmMdWb/sjCo5cT6HASuhfK8qwTf4i5HDs5G3Nu3rWBp1iL8wINTX1aq
qh6BGcVvvoESAqD5D4SRsz17rWQtu0FjhwvKmsGMmzae2Mm+6vPtQVREG9g5wU4l57NpSQtvcSB0
9jbudhDHsoQUaxsYG52fUnbVlvkkm4i68KrjuLDplTaOl5nrdOSO/JzKQ2rd5lRZcEkzF6iLXIba
ejh1iACMebnXSph1npOgmodAcb7PMowMdRypurqGJ6rV2VPuihZ+ylS8OZWKn4yo7bPhBOUb5oYL
ow4g3+W2+ah3Djj+tnxr3HyGbxvOsumrYZuVSO6OSes9DLXJ96F17U0IWuhBnWNyoDc/k1jDfvVP
ePLybtfm/Cc2QbsMAx1Uxf+bGpSJw3/NE3MeUc1Ub59i0FRa+rxl1rYlfALr3Ladu+njiZSfFaSP
A6xO8N5a/a4qPVWIwPoVmM/QVPKfRoomwZRG1pc+jfF/NjNrY4jone/c+OjirHvWeAuAMvCZcZvx
a6SWGUKGFIlRZ0b9q7LjVStPpI45lpsYukhkAZPluSKuFLOagyuoDMmubKxM2EvRTRiORkG/BNQk
kCjAxjL5qo4V/nG2OIq5mczhd1NDqPurKwfusYIkYAmOjVsQ7UTNNzd0/9HVh+mi51a0jx1HSfde
UgdrVKFmefqs3IBUosQfc7xCWRKt+MHK0DJ29yMq5W///4zBVIqNnVd/r8EB/tXG8hXzlMx70YK9
9JdAUffesYJGWQtv/FZwBYBOqdGiS9OFqGrxEBr1G4IcZFIaTJgDKjcAU0LE7Co/nE5B1a5KI04V
5LwwI0aZdzdoo3/ENhU8XqmPy8LE5HPiULQcEuG+FAKOu4zdR+9Xcp4cHeY7CogBE2YRsqIT9GW4
TZEsBXlEucc3y/wRVbONmByTTIJqPXszerTwjoUVwdsQILh2s2ZhUw/O2c9y5xz1zu8rGeNkuCwG
dEj/FS9cMSz6yiETPbwYEzqbWuOKkyrcdCnldNilRKsZqXGrGNf+bVbijuIkAY6ykKwI7+9ZUf3F
L5rfa+FrA5F0RjVmIor/c637LBsdNgCgj0Cv448Y4stiaPLkA3fpaiFj/+2KbVa9KESVLsy4904p
npan3BPPlp9pV2duyimPVyhG+5s+ctRbDERF2/TKk4xkNap4FZsXqDfMZ5fbrJJCwUPOVVEfmfOO
snGMIYfz2NgvwChnhSXMNL1kTE6oIGHyRNa7GOLn1rI4iNljDhBawKcCPwuqzwItoc9BefWvWCcn
Wh2q8gVQjH2oJdFTmE39kbrms41se4CvHl8lmLUmQBvsWP23fKyqjV7k/r6fhPukVVmzyKGofS9y
+KJx57/qkwDG0OUVv5q1eR0SDDbkDCcb8FT3/S+orddb4fqQRWvni6ahOOOgtHdW4zo+t0PerM1E
dxGIV+OzHMDIVfSLoCuzZU1WcEsJezqbaosrsF4+Bb0+nREronytI6eMCBtKyzaOamsQpPpbm8T9
EhZwDIG41N9CC05GN/nPs8fQE7S7ZxnuYX7tVMipK3mT0giD7aSuHYSJMGUepau+VoGkQsNfdLLN
4kQ/dXgeo7gw/uA/+MC303/HRAJEugt7NvDEeNL0KlnjGly/cyo6Gbk1/Khc79XZoopWflh97i+b
KRJHU+/H1xbyYOgZ4sOMVA+5haTayG6ucCj0hPbMbnU8ZybJTRlvs6ZekuyfTm06uS9JXu7anlNK
nyEH1qCFR24g0xehnQ2XKB+Gy8gP4NKYmml9G5FBORwjgZxGo3qUoXtjOZa774T6eF+kpB59Ww7w
W7eCFlRijs7qugOtgsvgOQ+pnt/nyXt1F+OTuoSb+Od++9gJt0buqeA/mqeZtczRSX3nBxl8v9n1
Bx2t6HfTy1YtytlftADuYzWF2SItOhAjjumcxIQAVtirCtSDvP5iFNlew8/90y/Kad2oacGhzwre
fbD+IrTST9WvPSREFJgM8zRdrJUiGj5AeYhd0UAvlHdXLRK/lmq+WlYcoiKPxvlt1S6+aGWfvnRa
4Bz9kL/zturQfwtttj7hkNnnSoAakvNVQ+E7GjXdgyE0/0HXyV3J1w0bzH4M26zPog+La9n573Ih
ePvZKquq4ID0a7lNnER5kk00l/pqJUS03VWeVIpd566yT3Is7nmmqNBVOJNSZweAhG9LhEb4fKX1
Wb3Hdf058oW42F1cU4TN9AJsZAwFJGkvom/bS1hpym6y2zcZks0wD8or6BpiXbYOgjSDYWqkFjbz
5+IsB3v2mQvXNsqNaWK37aS2Yq6C2DrnXY+k259F5HLCaPCKNUm4Y7oSA/56x38joi72LbAauBV5
kp+DAD34zBTmUg7o5g+qFpR1GzNYjyASj0LvDYwq2RjKCbmKGkAUBx9hyKbdmh8VepR6y6kqu3eR
brrCSD9ywC971vRWzdzFLBILXbdPH9sUMMCQcHqd45xL8IRLVGeHm2z6AeEfx8Qkf2vUrDzaxqwi
kKbZh2b00FYKKuZGV3TPJrQeuWyjVPomwoKTrzerKXq+67vQeAk7Iz4DMIyWMm7xQFhixIs0fKZ7
X/TRWGFfBZvBUS/otHjX2ExSvAxyHrpW712NuDPxu8MYae7Jxmt6f8nXr9rKGxAC0x6zWOCrNeDp
bWi2s0KTNdnIyZlr6VfrqTbd33ejwOOtJ1IUazkuB9Ie0eLBCp9kKAg7kqv5zHob4l08WmyPUREh
S9vZZ3tubleBmSy1gP+0fw3IyZScp5Oq/bzP/9cawGHjlePxAJED/3oZGdNHKjyWf7rfeZ/a9nHB
gRo4uHz1+8B9ck/lj4d0tS7tvljAZjzkqVkcU/Yt0IcQbsIIWSlxE537be5TpeliBaElJ3yIHBt2
Lz5GPUoEKUolHglQLXoZc9P/lYn6kDVF/I2NLjibom2/ZOQaVgWKHg+Fb2rbMNaUQx8MVKgnMwG0
H5GI6BBOomrXvOIESJXECvPvTYaFXN3Pzpcc1WIMtH+m9fQtBtH23kI4xaO1jK+WgPMOKtg7dbU4
WlU9a3tnxelWmp+vyIQXp3tM0aywWQRquZ0Cq93LAdnIeUgfWrgLDnAZ3bhqFp3nVCcTNadTgozZ
Ai6ksuLdScxz7Ba/Rzogsasi6rvlFA6gQeU9FOTTZYdW+rbRO2uWbbGeQBVqOw6joEsbd7rifjqA
+rGHH2EDBEYZh2+i6ybUb5LpwYrU4hA4ir4p0iH4kuEIJKfmmbdFHEv/KCgeIesJNVJFrftkZ2m3
7qYOFclReZBTnUa/UtgL3oraeNeiiWcq9kezsvJRXmVl19TSd+SYz55IMhhPgaCy5z6LpkvWgYLu
8X3wfu9/i8n7rcAVMI7BD8LF24Jkws/V1sN2Cyd24kPlZdd6bloqyQAfdW2Xu8a087o8XOvqOK0U
tbfXY69bT5pXWU+VC0By6i1nJ7tNOM04QvcNbP90KdN8uhhjeWB77x26SmlQE55jODYW6Ktlr7In
5yZ/bshgli0dV930IUYZcGrDZ0OzrCe7f5MdNc/KSxeH+6kHZn/TT5OqQ76gntgoASAj9DY4cr9q
SUB2kwPsxcTKa4n20/DJlyVfmGU9PtrzgD4P+D0ZPlQ6ooPEvELve47V0WH/CWhWQl4p9ZANJ3QH
ymrDXO8sebdm7KyM/x8heWPj6eYp7sWlLfqIZEC+dMIWRglqU9oSZWIfeLNVPKOz3507f7jKXmg0
xXOfBBCx004/eG5aPk95WYP6K7uFnCJjmvAemsRwzzI0oX6xbVFVWMpBGdPSWZRc6y6cGVHDLxWs
jOacyzA3Olt2wCG3CHyugVQMzVSicBM7Q7TTZy+EHBE3taJqXZnQ/iIFu/dCiYz1X/1q7sv/CqXm
By3tUCGCFBM+ann7LVeH6D21+oI9YsWBdu72Lh5NpSq6i9b09hfbthcyrqUOULyexL3sjiU84DRt
cZMBfuaO9dZHHAsWu1eEiEqP6KfL/iyBvAus3Fh4juvhUlP4j21VpCf+WLZAJreo4+A9GtvMC+zH
+yQ0ZLF5dN1tNF9MpvqIK6NG4orfzsmh2C+7cqAInXCftEq+mJBMgkT8z+R6HeBUfbtRRmOTpLlG
Pm4nZ8ol/CFHRQzg9VJ25YDXa5jm9sYhCUmbmoVtLMfJHzZ2o2cvLWB2MA6i+clh3+uC5ofTYwPY
1zyiUi3rSJhZ9j40BMbYEcJgmpYqH3oz7euZuqKGCsCe1L6AoXiKzDHETrEIEeipobaL4hAr7u/Q
fbCIqnQZt+a4lnPlQDLfKq/4c9RN5PiUQubYfUBOrnrOzHGSrdzvHnZc8SKwr84/F2rJRnmOuDWJ
yTTQQayNoX/hhxyLtLJ4kL17kybCvwSZetRN0z/kc0+G5AxnjKqVkRU/2MOBicIVQVobJKmBuQ6q
5jfrgrszwl/9PCyrtd7Exs3u4H6zCfB5c9NyLcBFLOAQjgMl1zpbN+jhL299P+zEmU86IKP5yq2C
ae8BDyl6ndkyBhdV4CFHU7gdJSI98F97bAGyySjfq8ZF38DHtxLTc/FZ9ja81T54S4NuwjwdV0Rb
dcVn1rc7tNfNL7ZuNAdPYW/Uxk4KkUR5Gkut3XTUCxcN1hUm4ihtt9DNNKKWO/e1jFQRWY2wCDnb
mJ0T7soWGMsQiOEiOuQuV1mtY+QieJf1Rh8uciQU1g++Rxw1C87LoDvNc2hC4jGahDr5FAwHu+Sd
E61NrdTWzE3mo4c44I67trBie+6yTF32STW9VkXfLwQeJ5/9oL3pQdv+yLph6yhO8zPg0UWJYW20
uvFkjhwBSxF/b5z4m672JkX52aQS1bdV7g7RSTZRV0RU9Jy/u8J2oXliM770+O6cLRMZ3D5LKSgH
inqonLxakrxqX7VuVLYB8BynFQebxwlEmQ6riX6Ypc/+9zUqYA4WCpD/gBXQyFvu3ZzK5W0g/XP1
32Kh5TR737DXeHpbuPO61s/AD/pXDOlszElaceFRM+2tscx2JY5Ij2UbeBxvIu9db5SnlFLBZz9i
/dCmh/kJe/FdoV0DciMHhErrhex2lqld0U+zFpHws72M2SWPsMTI15zktasM1a4yrHNdxxvBIUO6
zKtwW6tN9jAhYX7ti1LdAxqYFrIr70D6AcwYhXWce1nFixKF56e3lYNyGrxZgFoFSs919ZR3+gvF
Petyb7CPty6J5fxExhN4SmXC2hKzUrZmGcMuDswfci7wYoA6kTZ9qeKg29+6reePW9/0S36o402t
jtBDIq9YRcnoIpKoOheBRdsSVoj2DdIjyjOp8x44Y74pkdjdO5mtXr3YjhdyRt+K90GLm5esgEQe
kJGfiQzH0baNRyvMzMeyG0FuGHjIyJhsgD2kuMKb2KbMU2SsgpkByxiS7DmN1M9ITNsIWcCvSo8o
ou31ymM36UA//KjaN1Uu0Kwvk5VvTeFHVruXqDH9nyFYZ37e46+2P7VLT22h68ejdlAtbROblvfY
oHTzghkS3Ks5LrtDhNpIOwKxDnAYeYlUFa3ExuLbP0+GFTc9tjpPgXnwFmJjKlcLjKh7KXNVRxio
/Hs1B5+kNagdbH2tZ4RI/15wrCtVLjgl9ngcewprfe1Edb+M6rbdN764DLMwdoisApLpaJWA58oe
ZawWQY43wsgzDRX+YzE38kqr9ODo5UV4lFciyWM4PH/6cs6/bmnaNOIToGUXK6vZPvuDcQwUvjkN
pY6VElH+Qdx8IZDI+sFDYzZf7sVTmcffjSH57lIjR1uvzF+yuu23VYumL8JkGJjluFpIYcccZllq
D+NXzhIpFlZRi/eb7SzMmbwvRhCauVs6WF/SlQ3gmW8R/90YABTjtajS6dzryeU+Ia0BmuiZ5pIM
/OcmEoob0RXVA09kkycbMmZZqZlrnIvqQ6RO2XWYeB7Fid1+M73uo0ii6EVt3HDf1Z25sQr2SXYb
bQHoOs9x3adIuQ/enmTuXGcrf18hxDywge/5u4sGSUJBiYH0iHHorFNf6QLEn0+oaRVxlP16vuqm
9JAgm7FrM3LagK+y732/U2DWfQsy4GhGglxqmaAJryMbyj4V1cH/PSFw3eTC7v4+oQfv8dmp1/si
co58FUlX/I9FokCY6wIOPuJEwXe1H5Q3qjeAvopGfcqTZtp4/HCeLP7QQ63ryjZSjPYhgwWzquwR
eWfymbqnDAtTS6ZXlMXifVBU+YpD8Pjq9XYJhtnqNnIUHZ6IvAXSlQByoAiFDkIRjm0hvUUXJMJD
olbOoxxEVEdoRf8Fwz/riqMnmgjM0XAWvCh681Mur/ujeRj7olrKblwM6nYolGIt13OLLgH70j4W
QYldQJFRRIqz6sTRRd2jDdDt4xAjeTz7om2q6gaS6CM/prUtnksbDQ0lx4+i1cmlT4WC4HkQPWhN
YP9qqnbhUJheqWncHITVd/VRGQrwwq4RYaRQA2jxGrJkbMdkr6sMzlEpuZbEdsudjFGJcyNkY86d
tb9/XEsKAtTZ+A+ZP8EOthsny05fJ7KS2bKK2/kxHG2EyP2VnCG/CvxwoxOuqY8ylA1DsodxCSBK
KbBzsX2PXAQ7AqOM1KcoqoMDO3csCVLdewLIDAxcKK++kUaw9RKTGuDQ+tsBC7irXsfeo4MaroK6
G0isEllr0EZQUwLfvCI0lh2qyhqW/uj7i6oqmqvWu+LaeJOLLodv7WQ3LZFv9AMyNvwr2C4irrMz
Z3a5bBBUEA+Kn/w9IGNqq7YL2NiASJ2SAo+DG1WLAMhVNuxOttM46hfZSyBfnGE7nyaoZydLrQTG
xwNIawh523EKvHPX6i741RzDSn3szK3Ruc9VVKtv4WQX2wFpxq2JWeAHDOPJCPVP8Iz2pqFesIur
MPro0m9t1OufSVg2VAO1aGvazo4fZFSpZ5d4Tlbeqm0dDGUyTAdkd0qRN66lh3zKg0mOyskdVku9
FXzlgRm92aJBIsTGsIHs5K4vFHBhInlRYcj90oFADRUF6IZqFy41PgZneI2vNFTGHkpkjraZlr2Y
Az8lvpvEVNzBBnq4rT1gKqisIq9GQtgSHsfrJPysneJF94buVxj9CL1OQe8c9YpmcEr8yRM0s6pY
eS3jmLMF9Cp20e7eSMYROpRuvIeUcxb9mPlnD+fJF6G4m2SelhlBT67PHagF0zV8mD9lZhgPQ8c+
wMiHBxmnKJdvdZ7Nt7tcz33xokh/grcZQvGinJbqHVxoVRXLsc8eOxiIl2rE0TGyu3rVjXG3HfDI
w4GOPUaFzDuvMiUvihpirGkjEC1vxRTjAzolxlLzXCfvonVmQoWTK+mlrRx4t7vFbXRyO3w9bmNy
Qo2QFzZCgXKUa1d15K5zp9XXcrRCyecUVeD3LNeZBPKuF6vgI9p7/Y/cx1Wpj8fqA4zxDoFlB5R2
ZJ0idG6kgOSHMohkmaRBeI6VbHgBI743eBYsyHVPOzLbS6hmkVgXBmw3FzIgYN4Z/8UnbdyUKpjA
sm66c52UByBv+mNVAkBUZypYKVwwGLWeXv3CoihkW4ipzAOJ3y4NNOfe054HX5ZGya5Cme5N8Bmh
iFruFb3zdxVUt5qKE8gedup9BQY2Ac/+bnX+su7c6auPfylqjBkE6dLwn7Bhh7zlNrwwUkLz2dgj
jTGdfJJ8KyUstY/OXiLqkHxEDY95bQR+1seG9uFGw3Ocjdo1cbGicIzRWfSBo374aCqQ2Nazs5am
47NtmheqlKTYhLXNcPI7FHMjr8pYLbSlvKzr0E05yIzd4Xc0hWBlc1Dctmqs7OPWE4uox8Bo2VZ9
tRTa7LyFw/hVNq1PBqAPrnk7opOYT+puHOJg6aYFdUi79zapTo1JH6pXg9+avWSJ3EIzN0SbcuAS
9aQtIJ4ybW4meFzGwmjzle6W42mQXTkc6ZymnMbJ2JowUS4jFxzGsD8nasRHv7YvFXT7lRNUwcrE
hPvMXuZ3YwVlusvc6fUekldyWk1WHmNDHVudPIjHDUoV9G/RfF7CiJ3x4KEuZ1f47m1v434/oELa
c97rSVcPB7necPYjiqm3e/9a3Mgnh6o2ojFBh0FeME5PdZdNT2JS+YAhr7mVXTmgBgW/MxgV7WWM
DCDzkJsGg5Me7yEVwlpUOc2548gYLTn+LlCL8R/kGnoFj64Jn+/TfR5WZ8D3OxOcGToTnq0eOfy8
yunyNRRb/UXiBCEuzgtrPsrZm6Pq6jLU0uEgu16lPvVW4j+CLeq+FGq8wCAlf0uCCsYKO4NbFzuL
ekeiWlnJ0ZkntPL0rN3LrtP6n67GVmJqveRtBKXC6+Br3D5wZPpazOtZUSr2IkS97faqghKBkiNu
L7uRxrPeKbPsIrtxCISOFP+XdmTTgwP2Vb7MmBntQfchnJN4yt9qnSeQJXgAylETzO6ib+ez2Dw6
RBEsw0x5TjKnulqddpgcXESx+lpzKjEfzE6t1rEJ7FPM3XqMLRjpXKGNVyyKWG2gAfzHQNl+2gAA
LvcwZff80DUJYnS1hriu650HxRXIE5odkkN2dxW+Oj0NTTk9mV7q781cPWZdYpxi4JvnVs99sjWu
z9vtid3U6h8yNFM6cGmZR/mk7kZrMg+mRc191nIvlK45mvFgXMLRs5d1MA3fvOoVKnr8o+xQMuzc
WnnEQkzd1xFCpUNqhF/yyvoaRuETn4Jw09YJQg9KrL90iOqcfVN8ppzsXnqtyZ794accko3VU7MP
RPIoe5FeTQt0OMKj7I6IlOLHMgRb2e3srtr5jq3cljbMwJwFzoKFnsxvupZhYGIVD6B69TNeAd4V
ZfZhj+2XzqMeuvVS84ofvigBt7QOaW3Nnw3NfKCFUafmyy7tgRb35Frx4+4osaDkq6qZcqJ4p5yc
uRkCsFWd51JxmQeAsyoneXXvIu2wUBw941tVmW+UcqiGhGhWqgiFvmWD8+B0nv4UZEPwPPBzKmfZ
eZEfbCByK9nVNKzoVZ7n+4RkHbXV9LnJevPg9aAAIaqx7Z4beSUbOSCnQDd0ln5UamtDUfoNcOVx
w+aNr0oL9CwI6+lY2X32Rnn7oAgnv5q1Gb/UqQZq00egMQ+js28o/ULeVOQJqfQq1KBlYt9qF3W7
Dp3Z5qjKZpfPNu7Rj+JS9uUcZNTqdeOwqZBdN+nD8+1qXgGmHVZbJEypA9qFcpvz12L3exwVGnDh
4U55exk5Sb6WnCO7ZlhFayeqsNuQ697/CjlHCdSOJ237YaMx/8NnP3p1O/yprNYGAe0Y4fdC0dOn
ECT8yS0o9lplOcK4wqg4qEwE5kLIyikSfgj3dGy5DSrwoKSDI79XdDmXnIK0QLaaXtgxI/IbY2no
5oB6v0OXFOiTMb7LMTkrAtyyMUbdXiVawabeaLptFGQpLGqsMXWhP8V5/iMHZ/bLTs8Ibio/vBDz
q8FS25ekQrWR7X126sCLHo1QyTaN04YvZKLZVnVA7736U95cBPXXsISeUfcxyqXwNy5jOmWHdFBm
iHZpgRsiGwaKUv2KPOhmxJvil9YmFxtm4oeHpvhSOGMIGDHGaAWzwp2WadrDkCYRHOlAeYdK+Shv
AjSw1jjEPtRIhyy6sklPqt1+d7qifpaNZbWfgCFmC1YV/naFOMjg1Fh7zDMAv1XPpOiWZDiCJxka
qe+t1S7H+mIeNJNCfXQEv87z/CBKyrWiGuYSAzXO9MgYiKNsJoUzfTCql4wnyBYZwDLb6A6Hfzn6
12ycGcQxgwYc79NGp/gSzxv5ucvD/QE1QOXkUsbcBemMeBxd9HzBwj7ht7S69eYQL/sjtL3hZLtF
8JID7luHQzes5Yxe87Mzn7h3OShD1D428JrUR9nTS8sC7tdT3+r4RA3JA7YA8aNsVD9OHsuKp5Hb
psbmPhD3MzgEZa/aLUJAOZatrzq7RMg/dBcB52myGWV57NkRCD/HUgqpluO90XsSTivdmQrA4Lo4
GDpy6nwjdUSjQAmmTeA92B6e4EWJKL7lZj/7Hu+muDEO1uxGlcyOVXlcG0eB/MZY+exI/wnLMRmr
HR9/gUoHHAzP+inHMcVDe7/G6uUJ5bT0BIDqRQ7JJnbqettb7gDGqfefZGyMkd/zUXfdyLv4rGr7
m3UJhMUZgRiS1kqS/AlIzro2mvzF8NTsJcIHoQ3d4iJDqeXUqK+oHZtq5htVNmFqzHPidoNhZk9F
g2NR6WAOF7rdtawprcq5tuKC3EFLPEwnoHQAxXeeiSqZUfqQQdHj36J+aaI5RiWBzS6nCTN3F93Y
BZ9DHX2ZJi/5FeZ8H5Ma7f9cg0zjN+2P2tS+a0VTP+K3QFrQn2VUOa4hapas7KxM1a3s5iL93WVf
mh8GzfqQmn5m2b7okTp8ASjCI4MvxW4YFfXZT/tfN9E/JoBC+z3BEIBENSX8VSXGeCVTBD+Qyqru
tNNVhrKpalZQeTHvpHZ29eZGaz1U1MT0KCglXXDXwICetFoEbYQfPhKIxybPUnwt1Bdz6qNV4OrV
K+dQsVBbP/gmquYERIYTdL6//eORgD8WXlR/60kHU3UYVJRrFY42STE+lbpOcsrOsnOPlM9eDeEV
2kZ8oC7T46zjG+ehStNtZHnpoqBKjP/WHJRNOF9FFZieMAyzjYbsiH8oYMFOlbLTde1Yuvx6oshZ
ghyZGyy5fl/9t+49lv3nvNH1f06NgZG1jsZ33qjRyoPAeYxCbzbumi9zGVX0EaBYlmprmOxYfM0j
Y1bW3eZ26fXgx0c/WhWom2EGTaOrDmw8UwPzHCa3UDpf3bua30JruvfHtnt2hlrdyvtlXN5xXzMp
699L1WTy1rCG8aOdnafLP42tY0mNaBTNfIVzNqUxpCDkjPtcOahaLgbVPpifbW1mP+QUlHiz7Q0F
WFmgGoTpRzu2o3CkRNeiIvWnP4yQLdZ1bvwel8Bp3vqF46J2CnU3e3EnzC3D1vpEVIwvooY3sTaK
/ioHq4QzXju1w8FoTPQBZ0kiKjzjJTUzf4NNImoGVZ/aAEDdkSOgOecFS1yv5jlGYFQItwi9udhn
ZJe0TeQ75QK1CA/8+Yziz/mK+Et52UiZDxSCjs5NCmTu8wdls7b8UnEKILO3t/lf76t8s72uVVcp
jrELlUR0dZafkNKJxUaB/rXKM4x7FWUYT/+6yosUU+XYjXby6l+jSpx6K3Ln34BuGBQA473Vts3j
vYGclqCiO6V/DYTgILf9aKsLDzL8X5PVdFoCkivI6li/F4mZAdtiO6Z1tC1Ctill7jxpXhpdOzHo
j2Paf1Zz2AEvtQmHsNrK7dGfWXaa6Y8dEoYAoZ+xJ/PwCACC7on02a5c+9yLwH7uwUGvE6/GIyHm
Z4ZHYb2ACYv/s+P0V71VM/JJtrEIwr6/enOsTCOybXkc7WUMb9UYM4+fsuPq+XBVQj/bNqbqLOtR
U+DF1fayydJ9qfSAKUGLnBTEaRswCqHfLGSgUk14o0jTcp/xjqt3d7rH7115NdrORcmtnNJaVcKj
VxAwrb1piTxDerx1SQ2FRml9EUE9XIyZUSzjE2ZSm0JFbzGd7yqxI4EFGcAbROraU6ariZ7X42Ri
Cm0ic17OEA3ZoFWZ42mblnvZdWcAhx+q6Soee3dtB532mBYLzMnrhxkFRer2Vyww6C5cGwTXLY6p
Y8zR7Sx7/PczMJb1UtE1BB/nm+63p0OxSkaHZNgcvw+6Q7Vu3c5AC/CfV6pmssMUdBtkLARE6X/W
kXFDnfVXShwn/qwTzletW++9SJjH+zoyXnrBsTLK9nj7u+tu/IxyHUclm2RZHrvWa+9B1qLiHWzS
udskqOBZImz3I0TaV8uYsgU1g+rgqdXR75voOcvGD50HLZtdP1yquTddQnwhHyzFdxfqPNC3JsX1
broWPkB5fJOGlYy7ZJEqY4Q1CCFgR2Je30xu23/mwVaOd1UUbPQur/cAwPQvtYrGTWQWX8uWQ5qp
uf0pLSIsENnUkNPmhUwV2I9GYuyxH8VwpkSFst08UBfOUwRh5MXFV+rg6Va9livl3ojWY0T+Iohf
DMVwztrcUOSBKpvxd/IxtZpta4r8rEZ7OaMaNPBds0twKYS6RGanWKe2Pl1kkxWhersiB7rwPIS7
ZagGRsmTujK6rVuAGZHBYp58G8lTfiewvxHb+1ryahpghdvFsLjNu6+vFlW9Vr0cNsq8TDQoV3xW
yBHNkMZb0wRi1RUmXBWO5LeY12qpCumBOTJox0148mCi/blLhpUKcKSM+TdIpD4DIy0HMm42TdNq
0kTULO6z5E364NXpqi4NdW+Vw+Y+avU4Byidt1HBKD0WWtCQXordL7orGrCievk/jJ3pbtxIlrZv
pVC/hz3B4P5huoHJfVWmlJIl+w8h2TL3fefVfw8pd6mr0DMYwCAygkFKcnKJOOc9z/sWZvEBqh5s
mG68oOY0fwZD/GjGwvoaoaehRIeJYM5NgKZBvcPtsTkYfMMNug1rMmBR73IHbJQLZXX90WnojnsO
3QPmW/JO4T9fLuZxbafwRrQ1E26Zb1PG0bsbBVrlMTR1LH7TvFOZhMbMWiPJ5MsO6cTkI9wEJFCW
RZ2j7gVesGWeQ/Q9NtIDpZoAKuZmEsiH2Pg+To25R2TWzyiS1UlP3fARKzi5Fh2/49yEAglSi/JU
sPXsnY8yeTpBD7nNPQVZ88VI/vjwsS/2/a3rCnU1nxu/yuiusn6Nnbu0GupdEqlXoUhSKI6DNXUn
DMwROX+HAHFXD6NYzmej1nNJtLU7ioTnUBWn5TrzBmeBnCHAcZU+nWBO9y9tpW7riQ3H+/iPMfPA
efPZB513pLZX4DFbmJzh4zyfg4retBcFOar1Z9/86V9+4DCgXvMBbJE3/fNvMY+cNywwXl2dBBdu
GRRXdd/a3uqO5HO64/wJ549fn/7HPiVozT1pg+XnAYkW9cfPQ+dPn31GEa+bBuaEamnOsSNQ9bFx
ylCjuil0sdYynHL1uaehVqekbJKR//Jxbs/nQBwi1jLoi4X2xyn/7UB8+yjpng8sS5d6uTjaff6Y
+VyfZ5h3IEXBvj1v1XNfVltfVMPXvlctLOgG8+QMPi7lI4XBEq7PN8x7N+PAFLNuEFnH5ljd6iJA
F0ruAl1ykfL0Rj/dkAP9UYf5MnHNCkOBL6Au0vt84poN7bAvgizkVqQFnzRCZNTuRzgE0dKhwH5r
pSbs+jGOHuYhUZ3WEyaDKszpiHnH/3CSecC8+TyRMHyMzP6PJ+nDZj//ACF4BLPcxU/9GffbLlgo
BNTUqO/feRPeWyTJXm1u1EXlZeVLpJAVQfEMfNujNg2+UvQgw6JZD7pdXjCf8reFLKxTPUANSBtj
OMS26RzSIBl2WpNT4pAa+qZ1fONCaCddm0MyPDRDBd8wacan0ijwDPc9+6UKFUKghAuhIETRzs0s
oLYZHjsLrwmTNcQxpBZJltUnL5929VRjhaNlbAeK+9CCd6tC1ApS+AhUUpbE2SrpTU9BENi5BwK+
X/AwPNgo+MYp0/2q5PBgcFvFCby6Nml26/3B/tLomKzyHxQv5519n8db3QtBKU5jJ57kqokU2DNT
swvJ1PWlkdy107GVUa7UoXRvukbIqFeV9XxKxcvkubXN9OPnUWIb7Im9EBmYzpEN6Kd83+62Hz/Q
5C9AImYtkOeQHgt4N2lWAZWlzLc6VeDuWxB00TYU7nNrYKG7b+oYtp3tvDuhEtw0H9MeoyYbHWCI
ptsWwWZPe3KDMbhhNbxI9H2KZuktloW9nDCj55hZ6h3YW7iP0w4Rm+RLyf6JxOs3agOId6gNQawp
fTMpcH5LY4TKWJiIBxe/8F2CYrjq64G0aMukhtDsG/Oo2VotcY14lTYSJGNuBnfBJLzh0em+xc1b
x2TzNUF9vCospjL49f3MStki9u5NytKqswFe/r6Yuvws1Y5WbDx+drmDUA9eDss4xaZyGjTvc1Ki
ND4vpMV8LkMv01XYx822qjuP9FhZV7tf+Yswbk5jQ9wxCZ2dKyeiQRUaa8q+jTdF6FQCUk756Beh
ipl7mp0TiEfLGr3+psq94fi5Gdv8V3OISZ4vP/dM3Dbfw96DJaXRA3lLKFUaysElshq+Wq5ivZRB
gqSCJ/BNN9JiHduFfiegN+0iq9EOXEvjUe/gk/gRoU2bL3qV4D9DJYliAlRrKERznJueqCP/5z4u
PsGpqWt5/SgjpuWaoXad1QjTPpSp8urW/Z2Bgp20+67K4uRl9FX7GBPGXM7NFFnAqiJRuJ+bPVxm
rYiSx64qxoulip9V5+EWnLRy00sBgtweOEeT/gDSf6pH6S4kXg83nrhoV73ssXQb5zZ3hWU/TZez
y9xKi0SudA14s52VOL3G1YVk934Uvooyuqsuc9cf/YldqMfPrnmEjzoBNhr3lSu6e19JvyRGob85
eB1RmZsOD4TEDCSgFG9rXSZeSGFtatvS3oSAHB2g47/IHNCtJux+BdlXe6OaofDkW3QDRZUd0WAW
R4JrFTLIxCI/meUUZaZRSR1NXR4jzSxz1oi0PwbV1qjvGzf/UlYQbOC4trd5A/Fo4yESvc4tshU9
FFZMlecmaCN5SQpv9zm+i+DctLZeHeY+6Y74HQ/TI2E6JWUb3Q1LJgIOOer3qSsO/WTtl32wgQ6A
aRTiZCZJOI6iwIOqTR3xvPHsslyTYmwn3I/60Ze7WKZR1XyZR3Tc+HvDQeYxN40yFrtQErFA7RCd
zGmTAAnDtkvu59Zn/9z86EOktVCyMD8Kvm81fA6Csbp4Q/s2YEhAYW0eka/jKtP0IH+285q4heU5
u7kZFVhYFNSpH1Vfg7ZlQmCtjeaJ4KT7TsZkEWvAhBcDrkFegmmR0mGKkPfx1zFwcGsj/nEjEeSv
M4n8M63Q5lQiaY6WrhqH0pnurK4Wd3nK+8tvvV1uDNseZ5NTEXfaWnXd4jGHBMg7w+u+U1q5NJkS
/8wy6lQSy6H+L+iWrprW94Y7ltvYUtWDCrkmk7xRk2w0HrB8lRufNe+qFy03d1Klhw4V7F2YKMZD
nMaUVHkJKoFR3hXk976URfA1iJvoxel6Z5mF3LCdE/bbJmy1Q9Vnw2mIh3jjJDoZ3RIvZhZbzjcn
Uo6h6oHecHMQ942dPnSCbCypmrPfhwgvbYwQo6H5Sdrxhf9P8cJjZUBB4rn3RTB2m1wpyxMB1IHJ
+2Bvs0KQRC6EtXEwybvMm4j7YqmIbFx/9ql9Ppx5OsHMD4GYpIj7lqlqDZtaNWl7MaiGf9v2jGl8
p6q/9lu63V2GrLEJfNsppAy92xdjbeq7TPWVnVkX0QmNbMR7BRLx/GnuAxP6NW+qcDv3D7JsdqDa
nxuijMtYxRhxtr+Zm4bTYU83QVDmZpVnxYFwm/akak4K0VcVqy7Cmt3Tc1YvsQmGw2/lqXCJfjcT
T812UB+rsf8VIoC6KSXMxNGlxumDQKErfnwhBPHNp5jtJaCkY+lilvJgQs9CISqdsygxJDGaChc6
AoWnTmDMSpWnfm/jAEzaq6mf2xIfVbAa9ndNsdcWTl1c3EJZNAXFI45ZfyMxj6SqQB2UJ4VLcRhG
LJ8n16aTVxjMn/ywnMyjff1ebzQDAHwbXhvVvwPTGawLdQQOGlBOTuZqr5e2vDWxqV5CmGoLXbPK
l6EsK56ShNfmYYlUnqwiSO6DsQ8epK3zTuForGPsbaKxevsYlUgevmpo3aGqUR9lG2zM6WQOE4s9
tCWxmoeZmu8tWx6sJyZlzXNZH+YfWShxfVTkyFU5nbs0SpcFKfZ/1A/yIJbcnogl9PO8sZX4Z5xa
6rbVtV9dc//cjNpmODouwsg/xo8s8ncxXntLJqPgv5vG+pHLbCVdtXnlTjOXQq+yC9LtHJBNbG5k
Hg8bt7f9TUhSCzpPHgMKzQEI25rKA8uC09QmlVGtzXEdK310/dgbpAj11Sard+ZgzTlCcU2S0tjg
2lsB8EzU67yjpVzjbDcqaQw5Ul9hhs1dpjSrRMddJ1GGUyQ97z6uVBQNUU6otyqpPZj62lL/aYaj
SaAIIwqvJYYzYtWykJ5VfiUC+TXGdOJHTmEmyXwcr9B9LvLEGH4CintwPcP8NpJOWViqL58kfI5V
p9rBfZNuY8cXa133vSvkUXXtD2p/jRylXFfdGN7ris2FE3TqPUU4F2L4D57vGyuH0hQSY1PK3Z5S
7jwu4YY7U1Y9RHD6sd+MRqy8EtmGx1J3sgthqPrUqdpDMJWhE2RV7qtMybeIc4kIDxJbb+GNEDJN
cLo5mJ+PgXlfP2pVG6Oh4zApu/w+7nef52BS6B+TTvk+HzKfdjQQG7sZOoy54n0eCzecwnpPJrt5
CDX+aw9XAaKwsfbgKUZz8BHaLRrLkA+9S1WoDiRsoXK/7edmqnr5pYxtnuv2uBzKtt02VW8dckpF
DyNOKhN34492j5WY7aNRqiOZPfX6IqQA7XFuODitKUQOHzw7yJ9S379rsD+hcJCByF++Dy7TTSJ2
1EaT76JIKKAkML/qnSVQCUXiZCD9f/M82FljWozPYgQnXOZpfpOYzK1jVguXSq/KraJLQKIWPIAq
qvw9T6oIpwN85g2FaLkxiG7lwah/ZGEKXw4879eycV/rsox/xGqIcQU15yyAoZGTfsd5jcmg2WTf
zYwJVxgB1GoBAndZ413nTaaFwcWu7jsH6CtJCsO7KpHrrIemB93HMjhd92QNLB2ahsIExF5USGDA
E3vPKPLjdJ36br40/aHfzAePToVmPpDrqtYzprRsHO5igulOQ+my43PLNFSPEWeL17rZhb/2zMPn
TWbuNQJcZ2x0vFMOPSI2RSYXStMNd6kARCE9ZVp21fWy85Phbt4xf5o32ai8FaPS7+axORRgE7fS
vniAQOhdPAsDuYXIE++iKdB9vQxMnhWQL1blIuD/4i6aNkprUJ43fSrdGsRvPxBTSdODDnZe/Ms4
F/YTq0gVSMs0WM67549Rz2LMLWqAKn8+a0gqaddn8c8+aF+xl2yvwM6ah0FmF0cpWiS4OfLmCkAt
xq7tS1rl/oK3mrhYgV/fCtc85Mh0Xko9KHcY6fXrj6OCMAfk10Fidcvy0UnK7dxvdZGyCwS6doir
7WKQNaVlOan+ZtrgsDaxkokj/PpYu0azYNJq7/rK6ZGgW/6wQ4hEzVd0CaMG0obvozceR8BFJeSN
UWX1TaAlPPlW8t0erBSnILqsKvwJkpm87onLJXt0FUpXwXMOKxYD2aNR2+LcDlB7pp257uePvgfJ
1NHLh3mASZx3EZnw6UO1NvamH1TEGnUU4h+baKl3sTx89nuiGA6NT6a1FTEBGgsnz76+cP3FD02N
eCT3kpuaeMnDPACgH6gxUTUf4+cdvJ6rheX1+r6wLe9al/Yea26kLWZS4MaY/MAJi7tGyVvcyj1s
oukOTdveQV8J1nNTKxN94QsvPzsEGL4YyusYG/lLF8QwcXVc08R8UKJYlA9W5mHeq7E+YWlTfGHN
Jc7JwF/+cVRN0RmlW2L3cRSQ/NEMgluTGOW17qrXDnX6xh9jlLtJD/IzS39tdEQ6i6F10s1fdsxD
5j4hUmzAiZhQohnW/SIEZVLagX/U1cG+Um61k4qVnEWaO9e5q9WgN8UY2u+AXA18/UFFWYDhKSuP
FIbCS3/k+Z7m8E31Nj1bdmOehKZW16ArWQxQYLbvCZpeRa+U13bo812oy3ahtkFyKnz31rq2cvVk
0xE4Kcu3Qhq3LFKcR2AXYtcVeNakqlCfVdPfzQOMXMX0E9TGHe4BLYqAIlrGaRadqE+r1lVYG88t
yGQZB/0P3FUeHT9Wv0jMb9ad65dHHK/Ku8KjdGnIpfMNcd9qHsplBPC8rgzsmNyaygJR7bW4N65c
OtFSalX+w7vMIwmhecsSIcm91+rRXuqa2A51lD5ErRtu8xBPqRNyCqb4sTsso7YwDnUxGoeUK5Eq
+hgMn473Z7pAvURHOe2bR82bef9nc97blET8U1QOc6trEMsuP842n3jUKFdATuKCWlhl3Whd4pB6
1rAuNIpsZHSKfI1CORUAdlpxLcpORC9d079Oda/vrJWSGOn7ou2Vg1UBucZ1EYkJxIbHMlfCNc9K
cTc6mthpA2ASzVGzMx5gvCpMX3koCWksUwijX7G1ewg6c4DmuekGFSR1rrzw8vLDfdtZLMDnj74l
4nWSKBtAgiF2Ilp9X8qguc80t93HWk2OfeqbN7VHtUMtim4x6uWvPt3A5LdGYMqFx2G4mCjnnLmJ
pkTKiVmydqByArrkICepc1PzrsXyEO7KiTtK+0mKeyVxFXjrPRu8p50YtzIJgg0Rj/pEZhONmDuc
eO5iRzJtsBu9qUQudp9dDic8m2iISG6ZaU4avP/50cwg+pA6Hsm5suhLa115Hqn9WURK7r+2bfXF
iZUUpV25R1CkeoumLBdoBfh/cKujE1iWj7In3xA0qt4jv6D23Avf3LEgz4V07CXTSp3XaRx+icoa
GxdDLW8N4sGVHo/mVW11xLNB394ZMIYxtDTvCcyke1z6bFzXM+OB93Gx1C3OxJLyJXeQCqbR9xZY
BHEunZB3a5RvQUICHFwuCzDb77FasdxLBg6diK0VHbGeIVUBGn/rVaK65klZrOzMIk4LFoR7unLf
ohHWWavDOCkE4BLL79/hD72Gbdi+KAEVESalng9E5X7oIYIw7sf6WWrdOXVhnyseAPBYwxBMYrKy
rbSh3hVxldzmsfOQUokPwuvzFwA2cq1iY31EQp0tzNpnUg+W1V4yec+OsGhL7cpTxlskRt2d49B0
l4kg+msEnXW03dFbhEUQFcskiC4ikO+h59yElivrMnf6FzxrPKp5R5PpWaA8pICspVcOL2Tz7e08
TJ+auc+Cfh4GCgW9LZ4GY+8auIj092kxaRxIUa5yofdHqn+MWxWM9zIXHRUnuPTaDcWDo3gpMs38
EbD2wb6882+IDsU2T3pcYSqi2jJKIf236RV6bbez0OrwE43k+rkjtM1HRNryMHcBN5DbqKqbVVHd
7GSMf4QqNwyrA50FgcgwDurjg6/r5Lwzt1o5cI1f6sG8i7ALeq99Z+9iDPTNDDwXprUyEOVzeBo2
Cb7qoVTvkyIO8crLjDcDX4JkOkgZ0rcwL2Am9IO6KK3oW0Zuarpk4WAHubebmzZzl7AJ6sfpjQpV
gZAbFe7WS0iGYFUR/zvMw7jr9TT2XiqVB7bNCmUJz+4a59TXeV7PNDNUEbE7lvGi1uhNg3EMjnBE
+5fwmxM2xovOkvrAsjIAvMogaUCeaq0m5guknldOHm2UrCLEty9eDRlg3nSKMW47S62WcRB7D45G
QbkC5oxKVqpL5ua8I23lc9y6VNVOh+KYBmXlwa3+eRpV0/AmltG3kNVSuMyMdty0Y438azrhfAYv
C7Nlyu2+nfvm80jLPWslRdJzi+B2dA1CHlDTz5hPrrZQSQurxO64dsUWOFa5wFvROMAHMyaXHuOA
B0K5jgDgLxWkvltDJ3cVM9X7qqYPVi+Mb8qIhZuFl+6OsL79zIx9Oferjaquk5IUiaXkJe5C2lY4
gfkNn2dl1Sh6e6A2xiKvXZ+lyMwdwUeXqkJnuPSwY7fG0KgL0Q7Utk193D3DBXMcf90wIySxTvNz
h18DrQrCptrMO2KAe1tCfj4UXeOYllK/tpXUnv5ozaGhPIIr02nOusRXd4SbawbugeWAetFsf6XY
Es9IV7fGXafjXtf4TvRQTZt4qKG4mj5FAFNzLProwQvqM49JUBNTK8FQ4K5FSz23ynnWiKJs2wVK
vvw8COfsCsECfprzuLbH/631eMaNmW+fyspxgZzr1m4s601vVmKyzUwBIqpgQt0S+1VdOXg6xeuq
35fPfmjK9TjBZee9tc38M61bUOrT3kLG6MzG4ckMMNAIy+pp7i57G4GCh1PpfBAGbgZ+9aZkWsZB
thA/bGnFF4r8w+fqbe5kygztQasiysfL7MyskSwQ2fInZ4gCWI/eG67GOAeogYNoUz7N+0yVVQBf
H0wYmSZrYxz9b0qUr3gaVN+7lAq+ssurawV06hA7GJbZqTK8eJ23m0ekICKoIA9ZGJCpXY4ZRpFI
ZG/zhhwqOUDSC4e61KY+2zu2yMmxV1HijyFD6ny1xoLq1ukoi8X2XmiW+zFiPsrT5JEQMsqV6aAA
cegWHBpx2OmAuW+EsY6S5qcmcAPUQuWohbVyjNI23VSNZt5GgceDMVTm99BAO8Hr4ydOEE+sB2Ht
6EMBl1OmF5Ta0V7tBlaUWDNcO9Zsyzofwq9ukhPD5yChiVVlJyQfKjE54TnOQ9pBEVD9Lj9mdQE0
EhLUuq5qg+ksQMCiyZUfgukuGa2fcJxeyQV5z6Y2QV3SoEFUU+uohjxslVPbviohLJ82dKJvyGAB
WvEjHe63Rs8h9JJDxG9M8x4E7OVtlbbjoTeH5syjO1+HZqM/ZZIoGk9WXvN76P/tSrUqJuOhaG9q
JMj5UPczTi0bMPBq0BG/ELrvbqmn1XdlYp/nnY2btreMp8Zkc1kcBz8wf2Vk23KoNmkPohITId5V
vh8vYxmYT6k5Qe6tIHqyU+Ambq1q9wJ9GJg5tUn8VdeH7mroFe08REmxmE1gq0q1qUgjksU9nj9n
5A0QznVbVu8bJfaKDcbC4uvgwLRvbfEYjITC+wzKQtCl6te8KHqMj0frzpRduK74H1+lIFE08MtP
PQLCi+sM34vJejcaTWc72MWwnpvkyIgEYMJ5klPRzXRQG/QwGAA2Brrwb3ElunVfZt06HckqLqmu
0ZItXvXWh4xXKr5y/NTuzqpdpSCLqTIxWoReQn2iV6lfPA//iPlTPPWNliu+1PWLaOVlzBcuApcT
E7+RKL2dqKcxE5vQoKBNFXb4ECD7uiSE6ZssJdLEw9HaCcIwC5kzn01R7R9Tk6Sa4un9V0/RiPBK
XGZ1xJsfhgdiMkCweqyRmcHhhIYM/MMeYd4xEqrHu6zXl2SH44XrQBAARmAeFUW0KxLY46siQcvU
YOqskS+lEo2x5dbckTxCaI2l8C0CKogcFYnF3EyEn93KUuMpnxgX5N7FPctPY5uTtl22ZCIxfFKM
o16TZinDNL6VaqptlZH0jR5oKqUGgVyVblpd571qaHTkvHwV8Mc0eNrk/cG3o/Ihisf4RslWvS4G
KdbzvgDGzn1UPH+OxoiiWaVKoW8+xiMnv5g5GkkNXUc1XFLCYw9k+M5KaRYALaeWF0FjIYaIGc3A
IrMq/B1PBmz+Gr+8R6u4bGXuEUgYmS5EivcQJi7y5EAyTZr65g3GP8ciHUE+Tl1Bj0VEnearcRjV
k5448qrlEP/BDIovIz9n6ZRmfHNSkLZkAlCA+tAssFcPz9ZEEcrH5J0y/zsmdfqhge0IHdZIbgqz
4FsozS+WH0An1gJnw2O/XlvdlHyKQ/eUwmV+8mWzIsxrvdiFYe6AXpVre2o6vQwWEC1wluBt9eAm
zf08DGNFYyNAJG/nJqB61NE3Lv0n6tCSbz1/KXbIBgVFDaXvhlsQOsuSb51AvS2k6h+wotW/WD0S
7Gm8H0IwU2q92lE8Cbc41nlrjnW1dGIw+7odNIsiaZtvtd689Db4fxRZ+76BOoaS/K3WHSRnbst0
njLcu6jxJvsYsWwqofBa+wr3BM+CstHJ0wUsQlPyOFbViB9lX9yCZLRfWy/ghS2j7KuFfGdRVOiA
NIpYlwI41qYORLJt1OJd7XvIvb2+rfJCJ42kDQT8EV3UhCxOHoVaa1Vt5LNelpdYKMXq99/+8x//
9b3/f957Bjxt8LL0t7RJrlmQ1tXff3fM33/LP7r3P/7+u207uq1ploGDjW3amiF19n9/fYCly2j1
P2KHjDl02vjJkYU49iV0tCIpB6J/2QtTGYrNKeKHa9Lo67TCo6OU1B1v+rTDsqxq9joBJXepxQ05
JlneZXCSyUtT950oYPATT4gr/lHiROrJX807qkDZoh/yni2myBS8BjiqqANWfBp+aLkhvlTntvbb
L03XafeOCI9Fk6hfNEQU54gyOgCajKFkf9hHUaUs4/kQHRM0VnsF70L1R1zmmHX33Q8VTf+TaevW
menDDwM/5SfAxvZ52oe3kbG1IR5thV4nIKAN+fUvn/wujq4lxiYrJnzxuSBlsPaKNP7iOeJHPWG0
c+M5xLBvb0wIgSi34ztYfbe5KECS6nhMEf1LMsn3c9dAGQ3y4XiZo7PcfK6mgiERB0RfLIGrgrJ2
zE6HKAbwhf084SN8hWyuHEhiN52v5lIovFCqPAKd3dv7qAPttUyrBC2WwsXyv18etvbny8Ni6Sa5
RBwTGaQmbfGXyyMojVSI0vNPU0nwKZiN7+POMI95168SzwUFUfUhIQGz38/Nsbfe89zX7+ZWQaFE
24XxU52m9n2dm8dsOiZO0+BE1Yi1MLRO+dKORbstMXtHW/nPM/YN3/B8Dmr936W9RqFu7mIxYLM2
FbieA2EqZyNqmlUAw2Nlpq4zLubOefdoj8p6sMw10l4E1FOK1+/Cbl1EMCnayVLO65z2o+nlwtlS
PFqsYF1YJGwtGG3FWEBbyNKFZ7joFCJL3Az0Ljvfi4mvTk0l7f3bmG8spxG3jx5HgRlJVSIz81S9
JRIIVN3a/eJziId1lOOlylUdlWhtMYPfwWtfNm6mvaSum24jpkc78lHJc1E225nR4GcUZgdl0J/Q
nhlXPyOFN3/P//mn50A1Pxe+Z/lQBp5f/6X5j8cs4d9/Tcf8MebPR/xj+57dvSbv1f86aHX778ff
kGL9dr5tHv868k9n5zf49RuuXuvXPzXWaR3Uw33zXg4P71UT1/98pk0j/687f3ufz/I45O9///17
1qT1dDbmp+nvv3ZNz0DJI/GPR+Z0+l/7pr/0778jHwza4PWvB7y/VvXff1cM62+6YU/3hmlIjZy0
8ftv3fu8y3T+ZlLbYeiQc/F5IQb9+29pVtY+h7HLMumTLM9Vy7ZU9lUZSFf2Sfk3B/6foBTMNkxH
08zf//m3/3qef3xx//75bjq2/NMtbOrSANemsoNfE1qmtP/8hOd38Humw2Jta82HTANC8LhxrcFe
uHVPnsomfHYpgmA4yUZffSo55v65GTvFtUsTChom6QeemL/0Hw4YpWU2pSLnHfMBOsuROyexF/Ak
jrUWFE8kgSzStd2yU9T8ad7Ama/hhVJOmJFQHl/LGNpr2Ifxg+XwuGRaTN692JMalkvdMbIVS5g3
zVPjTWyWD6hm5cpIox7mqlKt0hEU/YuSooZndW4RYwZPkzr2HToHdT3UJS/yojs1IV6gWqasQm34
1k36ChlE3r5qPGUPLiEmdyMuQWrXp8zp1hT2knMLQpyTR3zQXdlcMOLixxsA1dJj50yE99QIr7En
lvbgaA+ScPUQ6eo6dIpsq9hptQp9CMiDanJXY9rbeqDy0r6MWBL21cruhwAjLyRnZWeyLgGuHiHO
8bD7PaMnUs+WewgrrLVjm8w99t06sMlbECjjKtUdCFsxDrN6s/aM0V7pvlPvsfx1oOqKMwoufOM6
CHixuIPVtagLr19Ln/lyV9b21qbMgxAm9si8wOWGGtur0k4laZpNbVqPSkTLcHPjFr3U1AS0eE5t
+To6BfS/0WrWehgwzsNL687JupiIKNDkRhoIw8B2hhXq74hijMD1K2JpAV4ZUifGgj9Nk/LLRd23
aAjy5aA06wzs/qpULCS0mMzmkParfgqVhkwlPRYpgHux5ja+5429a90JpUzM3q2H5y5R7xXU2kxm
x2UNQ8uUCBdGOz9TeoLEYSQDg8H9Ygg8krrRdmhRMbvtGXvXrS8XuoxQy2ESuSgg8S/kUmFuukxx
XgCiNC6KMdtbVb0EEfFcx8omGJy127bvZY3MJu68s9P4R95Y36nV0he9Vf/UVCqkfX+job0yBop8
1GFjK+OdotbrIMBMI4SClH7XDd9cUoD1Ukhsj5P3KMIft+yME6l15MYVvNCOv6ddkF66U2PtELSJ
2Nq5s+2DQgEOqbtLK33h8sP8AkTUQrUCJKzA0q00GjeKTxasqYdNa4352kmseGmWfNdNaLzKQcan
oXDEfVEXeGS54lBHb3Zf2WhyymzpJYa2w5xWkte3952hXh2Ep3tVba2d5an6qkiKL0PT2IcorryN
nTfbQTkmldpt8Wd5sCOudUIEX9OxdihsfzRs3nwh6tpV6TWUBUXRed6gQHS2aZA9o2U1FmD97wZo
A8ss0rW1GYU1MbzXQan7gwMQrq06LD3K5C6tcRIyBYZdViCBNVrmu7IXicNjBqhWoCXBSXNtAzax
Za17l5+qJbgEIENBvgQpBW56hdYZ6ysNslNMtB/yFw/1Hx23Cle6SqG70u66ENNzV3v1tARpYnXr
miZamKhnSL4MUFkmpadVyFVFQZNrqEcnpNxAG3r+dPhuhBuebBmclbaDMkMsGelET6TKPSWhyYPW
YpoWVOktqLs7Yh93qMyfifd/Byb2yuN7jUJpXNs59yU1UGRnvHHl4t/F4mW8b4AhCDFlvwZqfAXF
h7oh7IVUWJUEzEqRC4vF0a87HuMiw/vFdPelYr+EwiF24SgbSlCzVQa9aq3FdnqoKUMNKK1MpFst
msZMVxVvrMUY9YcGZNl2IuNkUUmolqoi39SbQ5zCWJo/uXmwHESP5L5qb75Vu9Q6KQnXsXsT/rOt
DmJNqPrBr1q5UkNyqtORnguHicAIAAAqK3h5ylU0/n+mzmO5cWXLol+ECHgzhaEVSXk3QUiqKpiE
SXjz9b2g1x39BpchlbsSRWYes/fafNKt1iHhZV2yCT2J7UEu4rgWBoJ3Q29OCHXswqJqntR9bs9r
OCLq2c9AHIwnBLjepemNx7VwIqtk49R6DeGF6xpYQPwjy3bfFYmWj2XOCzu4U2Mw5y7ijEkx41J8
Eclx3vTXVp19d17S7fQtY1u0b2gexp2xxsnOdtxdacw5vjt+zFWeGMG49QoLKRogWWZtZ5bElbTp
wvfpvbfbMtYwHg0bYFErBLCwlYgRoeA3BK0pcs/vvVxHboSZDTv+YyFLAicsIhzYF0QjOv2WC/a5
ulTOJie09Gw/z/Gnk4IjssEFzJPYnqxOC3klXEmVu29l3gdW4wF4q5t7p4hBQMje2Rc8m1FdtB+u
OvWhbIqrty4HqzX/eHH/PajZnuWYcW60zl8mm7CBsV0D7BZEetg3fclEZHqSoiG7NybmPQ5pmHsc
7RUHXleCQoAJ12rvjr6+yRmGskmcG7PJqGoKwHDNZ7zRewd1uk8bIst1y95pindOuJ/ARrzrieZF
c7ZhBmkSTP1qm95+XNDYyoaMHofzdPuHPDMPdRvoHSZlVj19n/qgLG6SZtT3CvOduBv6cLd/qbLk
s9SjtCvHUE2S21o9ItVm0uhxI+eKyi1Ln+6dZiVdwaoi1tPakfkXU1tHiFelXVW24/1hKbQrFelB
K/oHO9lP2mBBCsWd07ODrkstLAb1YRmqTwgtMPly7hg9c9DHV81LLNddpe+IFGTd6pGwoG/TmeIi
pjnqda8PDIydYa8v0QqOQ2MJFCAMJLK9K3L0pfJqq8kN93xGwF41dS+kFf0rrc8CuQHOar7fbo8/
x/Vz5mboMxJfqiWC82a+No61PHC2/1nT8csWJgPXsv075N6u5R0dzeMyML8dnt2WuShgEiN0vWS3
lJpP+/Q5uuWLbO03AGQ7vCS0I/mNZOLjgPbc1x1QNLpEIJiYBZOWRJCoxziqZ9S7JOcVo58PvI2h
uUbaV9LMMStQ49pq3tXSNt8h0Zmd+49NwTd7pMwfVyIl0vzdHOc1qAsLbKpFdrZhvQinOGvVJ92k
8AcrdQ66Vu4Iw2p8SYXamoTE5xMjGdSAH2OFbi41MSwuSJecSuE1Uy3XtKguObofKo0mqjv1bh49
sCMmLzWgjTlLVJ8zBCwml/7UOy9m38hA0akIsJ2QwYGXRuEuM9irKu6dO2qR1BQAGpll+hlP7QBw
wEe/ZAW5on/O9noWs3JNHUbw8WpjhS1i/2xuUrm87HbESfGyrsWtds/dPHQ3z1Qeap0yzOxS4Tu6
awVl6wV5Ve/yZ+jPANo85atOuiWyzU0TpTKSx2iL5DR+nhbzW3Obj6VDjcLd5FnqxS5Y/GYS02Wc
nyYEATkemxZ2TVykL3QjCw57fiVtbqqhcIJzd6A68fgJ6/jd6ibcvvxybsZg6ofvfibdkXCs3jM+
2cnd0aEou1Va+1aowbx2fx2XulAs5NRAtpnHh4E0GIjhfutlbyrr7WDGgaJP8mHVl/aUtzLzd6M2
X9uESq2p7AMsPmVfK8XZIBaVudF5tJUvVkazRrqfvkef9mp1MS91dHsxgjVHsS0fsaUdtlZklzm3
ePE2chJaaXOu2YhU04j/HB3xpF7gn+cHY01urZ7/Y/HDLartEw02wqItNUyV+Mh9vG+H5liM7Wmj
V0v3wVxwtmgelj8CmyJdoSkt9f2wsiiSes+OOH9yjHyH/mOH8ytTm/ngwJjzjdHeDWTM+2IacL1V
BZx2sS7+VGhjiK/MnxwIXcNovzDweZf8HRxjy8fQsxy3nGE/1Ly4MveBIu08yHNlUFq6YtJ2RqWS
6+qdunjcK4vxFIOSJIyRnqlU/G5BhmG1nV+ohCvbdX6ozf4H7fAdHmADwusY75oZi5dG3WDpMSpg
1iHVKMO4eIvBfrKKyp85RR4hxozRsKyUAkpTncBx1pDCTSYNGLutorC2SNaFLBdbkkTuRIaz4Lkz
GTumeRJ29nQlYSUtfFyZzwXuMYbvVXlld2OcTf5mxL1ghcPiFK9sBpad3shjZs6vy5IUvksiL2DG
bsPMj11oj9kPVAQITeUdqXTacZ1beVKkjQTUsR86PYfuSYOj0FCd7BdTFXSEbMd4l+cykuXwjyw6
8lY11D5WiTsfMpxWhGRrrD5352vDgiLqY+PRhpoWAPJ7RA5BS2Mod1pHYJMUEmRz19encXsQmamE
c0cSwjxWFXmisR3aCRJ1a2ibQNovluUSmeLFTKXqOZw333AtSDvu9Bt1HsVPUb4WoGD2rYZabZlo
WRyph0XfQt7GyhIwNfTBe9en3we1qiSBVsvXRhcKl/XDsHmqrQTSJ7vrEzbw4cQYdC/kNPq9uv5d
x+F7VdoZoKlgeQEUdR6K4SHjGQZCFmLeeaan2i1G9gI+CWmUelutojp2Deq61dzWJk0y+uQDnkqJ
lB0mSTAK9dPhGrnrWAhNQqUeTJs/vEXbnepJYujLl8VsIoI4d6wfnngFeZEjEcZZJGXTT3FmsyX+
OxMR6VO4OkGpLlMwdvVrMk8ANpntRVMGX0clTjxQ42nz8i7X0cn2ztQsPmXNvaIm+YX95NOgsgzu
+/Y4g+Rijc0WSYUt6DtWhuFiJYSuk/fWwMHYqGUTeFlc3BPHUFtcB/0dK9McsToTvGFtBeOkeiea
drozY2Xf1mMWJLy8MUAQBr5sWHQSrKt7hXQw0iaIXbZLm7Klu5h0rEcRd9ECUDzAwhpHBar2YFb1
eb+WEMyQWffC8w6oqdqHtq7HSy27IxRjlVCRYjoI6QwsJDOTuYEdkDgqLrF6y+kXQ1N+j3gphhLQ
FQtH434mMfzeddch0gvi5tlMs5G1+N8u6gU3C8BM7HDlyBtLdH0bEkYN3yp3v+qOVKDE0x4wZekP
nuGOu5XOEC0IOdGZlYciU6ERm71Gq2QdGwABVPoLa05MDKNsiOpykGhISr8ZAjC73Wx84NsosOuv
zrHaxPslQVsH2T3HZpueR2v+skr11sf2E9e3CchmeseVq+wqLSPxdZoeDHrWRV0T5kArUQyO86/j
QAxwWiv73v4Lgf6CLafYz6l81xtNHnTLsyEIUSwjxJW4GiSZWXwdmWyHB7P9o2rwETWlj9gnXis3
a/a1PeOmUbyDWy/jJYdHYFUzFuAcDnfsQmyZtYep4RDQgP6EFJmW3zRwU9ejk7flMWOxpuCK8hE1
XKZ0KnnCMdxPHbfxmiLZzNITd4VxmpI5OcXMZuYSe2cMPZSyUQQlzRfZPRyincRy/AYofKDM1H4c
gJKn1lmWk4N2J7TkPPgLgut0ALTjmSOJg+wVUf6+N1L0u8TJX0G5PXuG1+0mc0kOZbMc6sTzTr8P
+Ti1J634LKSYv+1R1QIirfYkjVknvXWaqzXovHWbbHkTTsWl3+57Wuv3xOmiUiULWnUZxMQsb4NC
mMrTsHIn9i9p7VbftYruuZNr/SCkzdvV2vxRcIWYIC03x1uc4yhiN8oem+TB1gf30UmnV8teQMJx
Fca4j88S/e09bhKbu67UiZkEhtXOh1Kt88g1C+tQ9ut3tf2bvZ0AU228hhEBizVVvRSrU9/NGW+F
QZHaN8Mh1B7JT7FZgoU+OUHXMRjHSAhrEt3IQanT78ET2t24OiZtZqfvSGOywnWd9wUX/qMAYLB3
0jqJ0h5Xj9bl8Z7U5O7WXNmchU0+2vc6fSKSa9u+F0p1KLJoag3jAhE0eSxVgDpLhQG0ZFLIokaa
u4X3CUNfxkWKSB9dtU8eW7sdfKxKbJEcuR/Y8z6LliqNTJT7SSsB8w0svjT9I9Xnye/Lr0yZUN7I
+putbhH2awlRYhwYjbjEpfsx++tdgeaEbj9HptM3MYx8bNaXtbTGi4ztPiih64RJX+VRr8V1oJf5
dFHWdiSEGmhcWMg8DQdSJBAYxt1ubWsriJOczGSPuN2B0yRoTYhfceyRWrQxK5Cf5GGib5i50Qgl
EdRXcI2PcJ6glbdKd6l6aDy/D4OwxyMZ63eFWXwbE0x0r5H95feBYHWDSqd+rvTmYRwzliPS6y/5
9pDaNhC8pq6GSwlE/ULA+oqbmE+Nah4uvFeHy++nvw9lUtyrmn3Xjmmya6Bp/+cP/OcjQihKTBVX
xLT0mJreB1hSD2IW5V2tZ+tNNOZ6y+aSwViTDHhc+vVmlIN1nSUobMQYhlsAPWPTePj9dIl7FT8t
f8nAQCnWat2bunufihl8esH3f3XsQ28XCxOWWuekSchFgQQPZHraNMcNKuVZzAhvBFhipbbW0CwT
OJ3ktt6qYdBujEfCTHfsI4KpAe2nMoBfS/JAVEkZWpPAbarZlvR/P+wQ/Z6zpZ4YQNmEondOf86k
orNsF0Zz1o6/v6IURoxKwawDbu+elI5lA9/y0f8/QKUaQqWzHF9TYEwWC690xC17SYb2Wa3SCuuG
h5p+kWL0E9UEpr8mNkaMkmrHMJtiMzEXK+1kRv00G4DoxqE+92uCvGj79PcBps/im5o3wwknqnzt
hRqNRXucOlW/uflDPs/L45QgzzVW9WUdjOY59+iu0WrmdXafNcJ7Hpp9m9rrS+20EIWqL1aixVC8
mE4FxnzG/CzzhtsfXeRIqfeS2umTWVfK1R7S4mUq+cItOnU0l+o2DctOGELQiUGNCGdrtXZenBfk
OHntxYH8FineYAYgHz6dHqMmOqRLZ+LYYE7G6CsN5zZt92sKxaAwHBIISdU6rw1PlmwSb6vkSMKV
MfgArXg3G/zBQxajfbHXT8QF6iOB4upj2t8s415Phn0bq80VJWv6OpTqJUsz467vzFMBzeLVzLd8
QyR3XqJfW8/EN4V9NBvc/IqmTeHVCH0L4mhpuzsPAebTyNP3pCZV1HFrv2nKci2regFMdNKLNNt7
6ejd9ap47KU74Bq0AsL9IELwgxQ2Yue0TY5DiixUEv2563T7tBCy4afWclhr/bSaXRflbVMHbikP
8M2TXW/wZgO4ziK2B6cMTxldeU5KA6URTMUlKBl5hdv7EMcWDY62nhWHl5Cnxgp18YzMoXhuXPwo
Yrw4mUVBL9wwTbHgzhqbW85Nn2RqDqQVCkjTp3gvh9fcUmsfuQfda2v/a8jTImreI9qLQ9LabCur
w7SboVCi5ePF5WMM6A/VxFyh6v7x9td22Cir0BNLBwyZjdY6atUxS7KvySIN3XEWIKWAsmW9c1gZ
U0VWI84eTYQEPenp+ke3cSSoRnXoIWoD2h/JKtXb0HTTizrG9d5FIYsrxesiM65mvAvx09pmJudq
+2bE81XQFMPgjZwhH/ZrN94vuaP6y6J8Ci+nwEoGfTPARLLydrbHuyXOYmJewVN0az6i8ytEhBID
oHUyoqKV8GbGsTGjTuhD5Ajjh4ip12xEmg9Rg3O+7/aEkIReJ+1wqZWKJPf1TW+tM77d5QmDQijY
lLP1cri6+qo4sFniLVGriJwU99VkBYTiLIAZr9wjiXieLLD+taEkh3ZSYWUrmR00qXpUu7X9WPjT
bTsYQds7C/eAOZ2p/X27Ip6oLitxGyjjaH3i04gz5nPtzg6vNLaSP3gONX9RjPvCUuc7IY1hlyFY
dJvZwtAnrgj48TG7GTrSJsbLM1J7VF1zLtQufV0QB/npHHNHesYS/W4SoSVzuv2609y4Pq9rjp2u
VoxAJEV+XLb1YtIIfqYesjEYFvLFaLEcj6XuhB0Fbj25GC4nyvehMk0OvbF+0XEnHfWEcu73d009
fZQkseyrIjX8otGrF6+e2gub0n+/nxlmZd5itH+l9NIQHtdy0GKHcWiSKvt0TkmFzZYXmbbpU8XV
+/tZRXrYwbMrg6MkpeWt55e4LJIXCrTfT4ZYoybkiI8kGWRzDAdzRfhVa07g5OZ7ahk4oT5b0aan
pq4Pqeq6V8y8DYFKSqUxy9ay15TJBGF9mgyc1npBq1jCAAVS3th5iDqJtgkNJGYFTK5d1TzaqWOH
I8Vk0KbjSxXrp2oF423bXjizomTzRR2zsmzEVMGMo6QsmcmUQ+Eu/doLHIBGvExSsKVzx94PcXJO
NvSD5Q55VMomDn8/ZcMqd33DwMnuhNgPBag/kmezh9/fnS1zPeYZ7frvp15HrAzv/CuS8/Wui6e7
LJ1qxIuYUO7j5p6eXuzm2E5C7Flz1CRGFwL0HO/7YvoYtaw94QcakOx4wz2EiUjXGJGwEOlwDfPr
GoZt4FOecXIhPqH7fhq9dZdabFjNPJORYd6lmrRvWV+0u2qcD2bK2m7ICwZVcfWc14LxcVELhNrt
+7D2e8sqjHCce+5kLV3uvPhTByQiTX09AYuix5WWwlAf0Wg9gpO6Kh4XqVOclN7Br8zYt9MrxRcG
iRfskFUIHbNcY3C4OpGSEyscyzorXzIeYEYQpeam1YswkiZkKE8T2QybNJPZa+vVGkAcospWkrA6
8qZn7/b70MZZgK9E200UXoHrVeOxXxiHsp/Ob7U2hCYddizzhRPeKzEwNw9LTp4aO1LGjr0KYF32
e1O1ql2zErpF6J6c0vSu6dgwxJMLq7gkryfr5ycYUe1LDyAaNDiJAwdSj/MTJTTFbiteLbXV+X9U
d27cdH5c6qdSz/BEc7gHlj01NHvrndp1ZKBNMXxBDgC/YCXXlROpuksOE9Odd/0ck0ZDsMGS5KeN
D5ek6GKIJZAx0qxZpv8gVj1TvAy6M7PyLmRUU73cp/p0WY0DS+ydq8WvvOm/EsEvTD2bz9YtGfES
tKgwgqy3wEkxHxkXviBJKAMb6bBTiD/aQFGmPE358GjZ6pWsA163827ghUW7xHRkkvsevQ61YG4D
AW+VMhoRNQej4SX7HEvyVDo7K++eaa+vGVS32tFebdCQONPmVxsFXIfqdM8/KvyyA+9fetU3sewT
z7O86c7i/JSd+8AlOVGHuUmYJCz3Z96eqHi9SCl7/lOV4yiNyFRclHh5wR6v+UFhYuJ4MdzI6pXs
MOR6GgwDq9Gpw8vSmY+uPn54Cps/HHlMsGwM/2UCC6RLQZ+3zJsEXBmH8alcEGzFxMfi32aWQBoQ
kDc0w+Oq/pRr99OWoA8GNOV+lquMJGwzEmqO4alSQ6C4mKn15M5bAUiVuEkWe4Wm4JhwHKZiB4eJ
vtp4RGn6rgx5HpIhfjLUYYcQ4qOooRY2NlApTbNvZl8rEY6iP4vOrmny+AJm0QV9q797xDsE46Rl
fkYoPRsY/YfiGtRP+aVVE0vAKYdiQ6ybwPuWIi1JFzNw3O7DbTmz4g9banGw5PZhShfhC840wpd8
02QAKjuLYaxO7dth92wTJlqtdUxjcycNyfMzchLCnuEyxiw13zMiajDdxA9LahFIiOVNJ5FaAe80
5qvJP/sHy8amKgFukJiCJAk1J2vceWMSdYDCiiC4DsYNvpUTVWIIcVMM97mqu928YpgqRPpPJuau
yvMfoNKnLC6x0XHHFlYdpBguuYgkGVY0LtrbiiCeg6v/6RNoHXHzVBmW7WMSOopt+CtLkezyAn+i
oyk4hXSrxlvrPnhw7vhJ0qwTel4TDILrxFSMdzEjpG3VH5UZb4gu6qld2A+lLJp6oB9t+VaXzZtQ
43egy2PMP1arWQBjIAGYNX9ogpWAyxBsHE2Xmwr1UP2WjiAfYn9qfwySQSJvZFYVF2tynoeUl4Vy
p6fxzalVGLLg5gDP2yHbKHVBP7N9Aat0X+lAS2TDfiI9AjEwoqlFfTWQKszMXVlO0U4zAbZh6fVW
9jhQRTNus/apVz56tV0FjIburdLXDk6vECrJntYVL/YIlDBDZOGNxj+I7NcmLR54G4aj2VKaCk3f
asqwwEPA2wQQsFSuOQOIkzfue8N5sOUqqIj7fSxKhgaUHYVRXhz67irbJE7ph9eJFK96dqvmXkRx
Qn5c/6RXVRqm4PJDg8t67IDkm+CCzJH1VwrFwdVYQxjdS1Nu3PqkTaPEsdGHmEOoD9YfdZjuJ0Z+
6Bv0Vxd9Gx0kwSmgPjnrC17bHZgVPeFpJuai4kXbddYSzBRtq9MeQCZ9scfXg0xD+kFJOuV/Nw3N
wOpq11ZK7quM0L242AFYjqRBZ9sA+4oPdud+1O1r+gsLWL0kGMRUU8aSBl/CTnXn6W5ptf4lZ0bR
T+elANuJaLNCGaL/LdIwYdxGhwuWvVeWJiCyd5eog8bCMzCX6qnMnRzVuKSTqyHRK+aPmfRGwIaO
Y+wB9YESkCePMy/NzuCgGKD2thK5aCJSlNSBVgyInWZCKYdxy8OeKTVMrGsIAKKO+44tRhaUrtpG
KJo3JPGSRxP1oQ9Kz1cRop7rAq9nkYpPy2IChH7Llmi02Kd+qRZHkz3Mz7rowt5FZuqb7WSEGFMa
HBVUN5APsSFY50kzYfMoXBqFq4tzyplAEqFm7WMylXL6JU4DlxMH4//BwLDZWI12UsB6r6niHln2
jDu9Xr561RqpjwhKXQuyykjXaNL1qGgJvKae/7vHqI/5DsCRFkr0CbBU0Kga+7jiHxFkmJ0AKG4N
vY2TQyVs9UTC1ZGFe7oHDx6g1+1PYGLC2LCY/dfeo6au8cmqGRr6KB5hj8wAtuBr3KqpUE5ocJXT
70e/Dx0w+tNABgC7NQ1qGvnWFawato9ye6CsVE6TxeQ86bsmsmqZnH9/Q2WqC6eqAvek3OWE4JwK
QidQJbNb90rlbLp/DYdIDGUuCBSH2eav9kNVeDmDfKsP2aMTOaMo+SlGmYUq/YTo6n8f3JXVElAQ
xBrOwNKeYymq2r44ZG62ssDSjO5EzHd3ct22PXQm+aCbQgZzPMkG2xn5+xH4t/LouRgIDLEry6YJ
Zesx3N02RtP28PtRbon6FJvlwlWof+dNYZ/Yd1gss8S3rqoHTTWWIHHNaMj09NxtD78fTd1aHmLW
RXOqpGcdYsjZs01lr8jlGCtdgqHvfm0nOO0zi55R6jtmxO/plLiNbyYrj9WUKrumEW84aKqgL5g2
5r+/PY2ufraMArCD6VYHHWQC9nztvx5qe4UGY56NnsMOtorYebKfz/950JT/+2j7tay9s/khneiD
mar9/gmXk+0sZ13sRe0+/f6SqC33lI7n399CA/Pf/8Lvr6kN006v7zXKR6Rlsb3Ot6GlAhoVeMQc
1jJK46qn2evZe3kt8Zyb+9sqeqQaZN5AkoDGZ3QrzxlshIHVL5M1bnXFSP5pXfdeFKnyPk8WiqC1
sx8l9ihKRHu5TORyqhLWvevM1XFSEw3J5WRFXBjK40gxHUicfhDXlFdzxTnp6dK8G9ghKvLdng07
JIwDtde2Mv19+N2gspJPTyz9hUvdP7YSVTcUkqBCoHhBhbAS18R3c3EVr7sMLfFzeteffn83bzG4
2YVNGGdHNvnvn4gLDHMJGY9st+DouW7zqdhDHtgz/VFaXUanSiOw0A7fSOcTOqGeXL19x9i5RI6H
x02yQ7+kek26XRJT5tsumoSyBkwqv1OzdmnlrU0MnOl8s/n9HEPGSmxr13XGvDNd7cVxbbR7KCAU
oRYHIRAmSPDdnM+sKXQ4GcRAy9emOU8IdmrkM1lqn4kzRqGE+Nxnra2wtQsxh+2LtT+utbYyrZ/J
QOqsSMPwgarknnmQQemQoH0P0WzQCsjkGmvZQdrGv2QYKSQHTQnyJvlyGY9aMdyFXCRBsVDhsT86
isK76DSmeQMOr1wqkNvW/K7jU7Jw1p2ZIu4HppFos5MDwKVgQtvC9dVOEWwtlDcYxZmMB/MG0osL
BxJ5w57EWiNVX396u1dCswMeogz9hZpqCcyEIXubQne37BVireRkLnUMRkJ+zhrYNWdmVzCb/1bo
EohsXvKhXFB7xbxcnfwRTPxNLbWzPW62MZouA1x/E3t33DGPCmkdbfzCxOZbIIuUffVZ1QMTodQQ
Ya7V20mt/zNrbbfkc4g8KgvaqmRj0z2kyXTsm7bhDkLT3M63UoO3kyvADyq8CkRDa0kasNX4U5Vl
oG2a6rgvZEDOyc11Biy1Pd3vSOFuSqLt1TL/Y6ZtFnRtMz45hIPq5W1ejJMJ7yCsy475EPtYjeuQ
2eXH9g3wFVhBpvJciUS/lTmv42k5EFPmsYwbThNZFqsrSJk1brw8+M5NAUBAvWF2fGwrbt/RKdhF
GcqxQMYGa6N5q+fVCLaqsdCwzcyWwbCapFcqV9ki4ezpqVEgUZmzpj+nsxlB7b0tJahE9I1OcgdS
YGE6s/6tG5gYeVkg09SA9ra1Toq60x8yZmeNbhknArXIBNFW3wOTHo/uvclKjzN5YKnd3ExZX+3O
CUWVLoFRsTKuO/fCF7fXJ/s6D1ez1ZyDhAmquO0zd9oFQTMxQmFTDUdK7yoyVP0CJvav3FjG1Chh
JqcriATfVlcvaOQ2ugYGpLX49ZnwFWlzxXs7hGnpHhrJdtKGvG01R9PG5dRoyXNi/nSrBEvjtEjd
sCG16net9bPvmcsj48zKX9wt0rjepaNtnOiuC1qMYbiZWnPrqv6uECuDI9W9tDUtHfz/yqnodV1q
WZZOjl9rJX3sUF6NFPkH5WdD82MnC4KdNA30UXtZ0/4oa5d0LA1xKEM5s0dPWjYoLqHVd9OoBeoE
31qBHNcaYUxWjj/NrRUMHxl4jLPiFvcA+CJQsg7a9YnG0o4UmV1HOEOR0jB6YCxF9zydcLIqf9L1
R2jlR8GgFkGT81Gvxh+XteJM7Drk+fqoMi9LNvpJIux2J98ERNXRRJ45jKwAkjz7J9ULVg7WHWtr
E3rk5EyRBMp/fX1fyKkylgJrenozBHpoeH7od6V4Rq9XRMqC1z5jCDYkybO0+k1dWcGjT3iL5Oq8
cyvHQ/mVHMRC9ljW5XVoEP7AHV08DwOLWGpwVi/1V1YTok2s8ZwlIY7C5558OarvOGX6jdyxi1kD
aqr5JWfrezJq4qBgQBOE/d1b+odmZbe6uXCEFQdjorlK8vOYjDezte/ErDGvZOlSVOvo14v2mZVt
6PTjazzlH+xK/XHsGfcuJWAeQrih99HITo+TzG99giPU+sOBAyQhZ0yO8eKt7ZDJYmXn2YHsz9Xp
VF4V9k3O5gn0MZC115TmxN9+hg0H1Jpl5pFl3GeLZdVnV35qO9YSb5POcK+0VTegNv6zxHaAM6be
21Z1pamHBb8pVEomaMv8xNAmHFQcEqn8RlSu4Dy332zNvVPj/ohDk4ba5eouzXOnDw8AtHKEePHd
uoqPWPsrKgOuzEpgLK6afdYZFBGbVs05MqWkP63shXbTpdZk+d8whB6UQ0mqqStTmuHcutftsaK1
Si5OXqFNEggJMIM8uo71DztFG8zTPPtKlskrvgLWW3OHfmV4RIj6lxgabTcQfdLby+O4/VDTcfoa
OyJdQcnnAQ0tZVXP6ZlzAWuMcJmKmxd8zB5xcr5lvavGoB66wnlwlO6+IRnXb0oK7Zq8dmHWn4pa
FnwLOcMFo7RQBWUvLXM77uS6Dq6IP+6sOu9CXXIUa5t0LUzy2bqNJTNQNqpLrCN697SzlaUrktU1
CeLB7LfJlQ33Dt5BxSXM9eduyXiD6nPDVlEypofGjlHnxGFVjG/1UrD4nJs3wEUR+LXep+usVMr3
ujZDtpx8PYah+T0TI7pmOe1IuD8mFSOJ2HLeOXL4M3Ewu9lPGhuoTtiaNFP1PPBK8OHGUTAv/9Cx
UdHXEBEwQYCVj2c0156Gkj5x0y8vpeBWqhxcZIW+Pn4ScU/hm2f3yE4cf05IaSFMAUQAuReiuuUW
8p848zu1/6fm/du61Iellp5fSEpIzesoW++WeTjYw6JTyVdvOfsGvco/GxuhhyJfdVPFoIfiqKjH
N7usXtjIs21n3EEpjcrEPiUu33hLv6syPZmwpwbCmfcGq4l9T6B9fSdheLqAKnYWzDyYQepVH919
7jrps6x8A6QcTgJxTcp70lyBn6Wyvpj6u90s6WkuQWqr4x/LcNkndSyOdQe0XoUKXmmdI35d8ozB
FoXrQAeebUloSvdIJNp6oFyaebcZ/V4Bni0qP3eTCUP2NyCWp5ZWLmMbjpt+3Y5n9aZmvEkTW3EO
pjbuVKu44dPYoz8jQ7sYfKmg5baHpN3pnKyi4PxQLDpUMW7ER0T94GFG5M7ys3L/h6Tz2o7V2KLo
FzEGVAFFvTad1Wrl+MKQdCRyznz9nfg+2j62pW6o2mGtuWBoKDv2deikp4BSdVMiC+WZ6yWEsvwQ
mo15GWt+roahzeyQRNwljKAMd9fNVXDTp7+96/Y38Ppelsrsjr2RmSjtjD9X3c2E4JKu0uAdI4my
QriHBpAicZQRPXzMSq+t913qvOXoxuuoxFmWECQDqsYLK2YeeJoBRwGonEeul84cbmKtpG841bfB
RmTXDMhMTeSYgUuXH03EqyIwt32CAprDXH2yBLxxMrakhhQQI9D8z/hBAzWeDLSSbPWCynwkaHhv
hekdoCFEpYO8gwXWbPEYb6wi+VnWz0I4oO7naDjqt7bGx+/ADjMYCUJ9uDXF+CZci9WA6C+tBhTq
YiwgSra5B4e8i0I+98Sp/klaU3gz0yNoqnOrWZTObG42mErSfcyKaWijN45J45YMl6cBCEnqAOcI
lPC7s2FoZzP16Qdd1lsKxdkrvW8U5XdmkrCHBfnIjj1/rhf7b65IN9LGdNcKmFdm3l4aLMs00HWF
2luRsxKNiI3Cu8GpIJh01OUqAUWnK3Wb9RNTau2PQWMxv9fYaeP2n2gYYI/dQGbbuDw1WLvgv3l0
cpTzcfiMrG/gmh4ufX/byQ6xdILjtRE2aTx4+pVSuAcXSpV1GOUtPAF5t8+D/k9FBk8qlL9U2dSU
FjgJMZV3ZaHEtnN5NhBYbHDjE/ta5xvDri0qm2XPh4YVco6euLi9lY8bt+XzEEIfJHf2Gkr11BNt
zgK8+qq86pH1CtLzanxg7oysXzvvjhp36VJlbP9DsnqkqZn6BcvNyJwzzoLaNxqPPqALot2Mfp6t
okab3LjHVlsh7RDfSDWOzC27itFiPu2ssexQl0Gq0W3BaSPmAynhYPJSe5s0mH2scvxKmtRmMJ+Y
KCsywgo768miUMNQ84lLutwIIJzYDXYdLjQmYzO+tRaNbFV8UsLQFAhugBI+ybbPqwsoy4sO62sz
lAjjguyzqJBbtpN1KdVpEeHetMeY4KpJbwrhvQyBa4KPpbrLkvQIwREQLbYZkuN3aSzVKcDF5XKb
GHUPTi9y4gu7irdopGIEeCFOldPvI3O8Qd2bwQGb/Xge1nHgiJZATwt+uwX+Z++pg6ANZMD2rwS7
kIhmOQ4OCuSe1MAUe6IfpyylCOICadO3RPYZZnQGE7KfEGcy2HFeCgwjxBGNbvjbeX3tU1CE+7Lh
4a/1XWWXMLXMcofz9Nls4MdG2OVAPtD9CtxQfmu2B2EhKRN9d7LNhHjXOb4bIudGhjNoz9485JgG
IHi0ET4k/pdBYu5bi75kcZZzHMrwW7Ef6PVU+w5ovMVzR7+15b1HmB86k+F7KRmCZIrJNLBnTFZ9
1vpo25imozByAEElgntQBx6DicX8Zstb7zNQssNsjoj6gXMZ0b+EIxQ76/IEhEfTcq/6aCSvXJ+z
wAinM/7nW1CKMRKE/H6YtDhHpZy28HXuYjUlBx6926Aw/rrWXeAwgN2eULnAszl6iMz5JHlOkrG+
LF7/DfmGVxE0FZeZQZgKUROzEUnsjtZ2UgbrxpZHS7o1WeBOvG1aLu3OiZ6dqSJ7Ra7VD+lYY9V+
0+jle7eE3OR6zPCQpG1QrGLGDCu01UF47FL3s2ODdYH2k/lU/kjqFGbBxc6Nc53Zf4Vp36tm+a7s
GAfNDGd3QRdnM5HyoehHfqvNZ2yBCeSGrH+a4/F1gFruS65JTopM86Ag3scrx7+Ys+RyGQePqF2c
haa9ADCRzBoYGL8iWd3PE4rITRmIGKFR98/LySUZTH4mbfWPuArwR6vwNQgIcskm+yMrItt3HW/c
FsRgNMHEcTOvBr/G/HDHJtsnS/egXPdoTMxTjJTUhZmhfWSJT+mmHx5DMfQCe7KafzKjTDc054fZ
EQX67k0EaXNfTsVXaka7gp2HjW8JqdMMIR33yy//3N3bmn4DMgF4vm4B+yhANY8BQ+QqbI4xnhmM
UqbjOwmpS5kr93qWVzl1L2kUhD/ogU7DXP8RjEDtMDMnJacKRlw6H9BL27jC2u8qa/meRk0DgSXm
xvMSDFVF1e87bVD+IHrCARdbnDDs0aTbkeeRzNEdFSJGWDIk0um5UYm8yaoYr6aTHb0+aA5uH6y2
GC50/OWk83XuM9glmhuje6gjgkD7pWQCbxS4mXf8vCc8G81D4kX+Mo7q2iUI91N7yfeQ19nVRHRV
Q9WgourKdDfhu2eeYtyY5Nb6naHLg1N/CwbuqUxdpK0eebwjd6+lbtzGKPdNiZSy6Lw/KDbtQXfL
x6I+aOFwHodoN9O0P5cFa04oTPEemGSzLWxUIBgc3hnG4iHUrP0ptfY9U5Kd51KCjsqDAK5s4z8W
zaZ1QiKExG1Mqs42b9qjDKwHiZpsU6qh34bxd6w9edPEzBglC7UuExsTsroPK7dHJTDHm2qpzxkI
gA3bTz/RUXtGnKmo51YqIeIioWWMCYjWD+QhplIuoC3PymYx45Y+2Yz8rpDblEflNU6pzOaFNT1d
D02uyI5Mm46TDOFzFmL0Wfcd3RA1pWPTP3VZhnRWAgNlroo45CdTXQfxGi5btKAjyQUuJTkwdU9g
xxxEggdzYczdj8u76JxHYWZs4YrsGtg1mUWS/nMIiVDq3fYU6eTGIfIXHSlOOdlPBKM65tEGJ4jC
jU155BrTuU3mGzz+0cUL6+PSe+IYFGDo+VSZuhqN3o62QACmy5k9R/Y9O1F6Y6N1RrFIRQCVvg2x
H3jDVO4ZsnpnYpRmq78kNntLcB1YlgymhoHjnoC1NRuzcTBVVZyORbc8h0uQ7cRAC52q8j0fce23
SXFXolBv8BAfba9Dg5uqe/rmwh+HZ69x1INTp2fDYV0fT0gMp+K9MxiWjykdNXtHghqTytwlE6iC
pHUPJqjcZVDpHjyAb3YC440bXwpQwwx12HGasdzbS093ymPgwxRZCf9krPEl/9TJ/OoOI1qLkO+w
cDauTaxTFM4PmWn1QGuGfkegVHRyyYV1vGDcLSBbyXscPvDF73PrJC1nPNTDY5NVAw4BloxE9FAa
d3HB8jZ38BWTlzMZH7Km4rHxIZnDA8qGT28IPwpnMbe5e6TLlQaTWpgmf0FJ48fxh9Aotsm9T3dZ
aLhPQZN2z6ZDeaTd0j0Qb33jFdVtXBJpTAzTZ7MEzJCLNSIEaMJhcoKPpjL5Pqzw01p5E5MDaUBV
i8VUiCuyV6hYi4Si2AtWbDLaiOHVnXqKOQ+xXykPlkMeCmtLPAKDzRA2yk9dx5CbPphmvMaLWPEk
DsMqsmuSU45kbdPE5R5hO+O1mllqEVp4UjXihXBjrSjbsMDnEQW0HEBmIV/nwVvEbc9XYZQ7t+4e
rZqdQ756ypHic0M9a40kE1/TtGMCne1jZ28zsWWap14n2RyhRs48loW5AxZ/pPSciKVgGtHBR6hD
dEULthW/6py3XhZ4vFOVb1WRHC0HYf0QtvHOI3p7Y4YS0OaUXIat1oF11IFZXKaiRk+dvY/2Ul1a
1aIMrnlNbU5t0465e/T74Io1zARL7WgmKTVdt/io0VDC1fkJYvGhN6fydqrOc0WFPLQyPOgmX3Zj
TZCBx+XOyBgQRBZ/I+IjwZlV2Gms3WenGd68PHtv8pb4tYLp46Q9e6sw01tZ7vPGVudkHfDFjuNs
MaMQGFaN8L6L/obEBZMkZ+HdWKX3GY42rTcL6J3NwQwB1AgsBdIE2SqTeiqgCg0kPM3XpPdOhT7y
qDQgOHcwPtpjmYsb3HVAvpBFuBQsR/Yta3xgKW5Y8yCBTTBzV2g7N1XeRcS7Jl9tQKGKRRFVrUM1
qxlXLK3fh/NxLMb3MBd/eRmXqEXJmGsdryashXlIZ6ph42kzPdl9MrCE6N/6zDKOwOx25O6YFz1U
hyxyi92QKgeSBEVjnpiwIkowRUrMydNkzPd5E1xmDBXPahRfZiSo62y0h47QzkENONdW3w7u+MFc
/mQbMovAMMfkp3qwhBedhJ8soEYUTulI/xgRYgthcew6xXyvZ0rc3mk+E+T8F3Qx9qDuptF0b+Lp
5M3kQWCQ7tw8fUa6kz6ykzcPQkUw42KwErDoKIXmDPEyJzTFwK2c5mhHex/sK0r0wBS8XQmCHFxH
BI0ChJ/AzEXO+O1KwB2qL83TYDoIx1AYR4KCyy5rnPaWa29n4zGlTmJWzlM12UQ2ATX7B/TiX6OR
ndYz9/UUAKaQQb8BDrOydm3YqUa+kW1ArWpXtxOJn7AWmwRBQbKli6VsGqaLd59PC2h4g4YpHwfz
oDznK64zKiOCyvRQO3uMQQsT37D3jSgWJ47SQJF4567xJcxCps7tUe0HB3pLwq5Wk0GTsbWAXNA0
4hWMbY1sBaZIV/dfoYmLIq6cfdR9hzUe9ClqT67dPBsFgE0RxV9hYZxUPwRMNOJncm2fc/vXdN2z
PUw/YNbCfUVBRY3KQL0x0J+khFplqd8AVWeg1RdcEsFNvrjnKLexB5ffSaBe2lKcGjE/l7X3MA1/
UB8a5hkISPPyLqALxrRwtXqLU90JQNXT2vPIldj74BGXGHembHrvk/LaZUgHzLBhO1AJmy1Wo3a5
2z6QobsbW6btiIY/GRQ76+afsMEBw7vepbQSx6qn7B70fDNZ9lMIy48TUN0QvBjtzQBvw5jbfBUf
5mRnx35hTauhHDBEY6vQGDts3VTgFbOfMY92QctnaqUtq3jP+gu7nEg53QUbJfrHPHi0cq4mhNIt
ku6WMkUT71CTHBkv6QllCzuzmeFQHibp1Z4YaTIR7mynYUTNNd4Tfs0+hPmi/A4Iid/EKbOzIE6/
IznLbZlxMPHV1lPxENQkmyvTMTYcZaQUjAOhbKqDpgkIt49c6fMO/CyW8RxKUj3WHzqNk4dgNkYk
q1BZCF9nEBQXGKbc86jkgrLCuTNsspOziDicYXjhj0HpDi+13VV7Pvhyp3myHW+/BtHvk8L5ydxs
6y3JwiVW0bJg8Abol28l2Vb7csmmDQxwUru98Ir2969twgvlJn1LvvxLqW9hhmJD0olkpN3Vjwk/
3N6YxDlNQflZHRNKx2yZi6VAibKMAlnqVwj+5pn4ic9Vi8k3SCiZyXrBnL8gGiOyKAg3yII23hSO
+pBr0G3ljQ8izuM1MDraZ01CPiWcFrKqcBEkY3ZijkGGiUH/gIwSzWAT/iunIcSdscBx7R41yoee
mDO8Cn0OvNsZ/J6MX88iQnGUrHAf2kS9pbSEGyNP8Fb5ExqeY1lb0Z6ywAujH9WKm8krv2fRN5up
snk1+ZhyOIU4hn4FEj60Rc3OyOiWPTonPpQntkJAEZrKx53ksPSf+F3xE0eR+h2Z8k58smMyzdTD
JKN2iActej+HAnY/jy5Kn85lDFOwHwmJ0Slgawq6Xy/I50O8hJ5ftvy8ZbLco8k6W87kgy3CSFEJ
tshxhJZYomJ3mX+sEa4uD4wt2PhFjGugICxq2XhO/pWvyVjwMYfooZRMwQdForWuku9+zbkkXoEf
Jkirw2iEJBTKbs8a9D0IG1b+RWwfuuwpHWwU3TCyjoWlj6AigNsGyofXUiC4lR9e5SHM4P4Ppfeb
Bn35GbvqK3FgXcEOzW+GYLk2HnCXtIZdV8n3LApum6zlPS9A2WQM+qQwnhHwvQ7tqxfyGeH18TAZ
NYj4NRpX/ZJMlnOccFVA/+yhZff/ILR/LrMAvhJZrCjNT5etJlCr1l8MzhLqeXIp2IfnMn4D/8AO
YQ2fz1PNn4UGUzmkqCO+nBTpe8O7M+F2gWB009QkerThoRiJ5ktx2IacFIhnC1aNltabsFRffSme
6mX6ikQOupLX0TEYvskh3Odjap+T9A0Yzbmb6/fKwAfTDagI7RE1UvSYAAUCGRptlUrvy6po0TfM
92lLeKB0A3sz5GBBo647ijoFoThXO5vbEBmGg9C9p8LUxR842fK01Oq1pUTj7DrMhLauaRlvSZz+
dMO6RqCi25kq/xgmE4fvRVRRCtm3vbLZ/1iq7joVMtimobNfVvGWiiSp1B3u65o0LqS+KzXE3lsz
/FISonpZfRQZ2aSgG29Nj7EFo+U3dNpP/Fgnr23uY/ZV2ZAjUEPfDPtnzUx3b3mTvkEKwxiADzCk
9JJ2Z52zaPkIBt5K6SY2nIKowWNQ4T8cYjwo02/bvC/srUK+jY0kDGbfVvO742bPq1Z30c7t5LWz
78bZ94jvxrfz5wrpgyWT4Oh4BCzU0ru4HMqtR0pLoRJMvOjNWJb9uYKTjZDuLTOiiJaneBgXZA3Q
q8qTO+2Flw03Uc6UHq3uwWRii/zCfiWFhGQIU7/GvRHcZdNLpXKeZXopkafr4s8gLsA72ISFYqkR
+x57K5Ot9uoZAf+ppthHdW/4NvXEdqjlax/0iDs7SeFSo+ablvjCS8iHPCccNSjiw35CMsl4w4lu
He0AsoWjgTRU+ZGFQ7a0LWaqcett4C2DrLLr4DAoXPFu0DUIKZanJQq+8Kik+0Znt3HFPzEyykhw
k5i7SgZ1059pVeypwYXtyGM5xWO+1x05sUYVkNJeUgZMJnYP20W2A7xMi+S0gnvlHKqDFUVvgwV1
ZcaCt54L5BWJCdVH9o64QDGdrqmHo4qjy2PO7tat7euV6pAzYd5Acg0w+apLyou5zZlmuhplhnR3
beEMWy8ZLc5vpKw0R+tnxvBVv+k+dP05sOnt+pKdfORX5Pac61Y88fS9iKzfslmoGJA15g1vA/wj
9WV3fbhpoN/u2ruubyiYw4zJnfyY4Zb5wjuVqR4f3VZfC0OS8Pef6bmL/0S+/LlLvpzLhgs8EOLo
CKDjnFtBPK0CUYqTeXDdfabWyYJCq+d4sHSGErmvRdIOv+pkdh5XTPI9GL29n/S8NQxSQUsxt0TH
LfcLMxjyIA4hlR+0GTqZvszO3tjEO7g4ngGQpQquo4eoumRuHaIRY0bqaX+SxotdKvRmbsV2VWxd
QBSbKkAtzdPIdWKJa+Gglkm9qmM27J4KtgMhWjGJW2BnK5sVyFzfOZbxqWbWV0tNN4ofz/QtYJR8
ZYinkhoHNxofeROZK+ZNc1Wj1N0MDGQ3NW0oBBr7NKEhaL2ZrGQygGipIkRpYsIjO9d0gS6/oBSw
l8O+AP0lonAnCwhL5OaZe1Ic2HVRNwxJtWxjGBt3MQAiD7aSsdImYYOM2yxEV/5f8ploNTnBhY1O
oUThMfadt63WaWyDiKm0xc9cAePLvYszo9eqAwqd/yqX7M7qaY+ISkwgliBOctiAtn237Aq0qMcY
kSaOBYN9YtpeRR0991VknEgYg9Q2sGrJsCVae8QQEaB6MoALCVNFTigqm+qda4Fz29jGZnJNLcla
wNavVdm/6n5otuWaxtyOl6yE1RQk8ctUFUyoZ/tolTu7bu/AkA6bCFl7VIlXgiIuzC9yjqBbAocy
LODmsY/YNRl9ytOsI7pOjGcshPZiMHbpKlyOofiTLGDuJ4F+wKUVyQP5bmvL3VaFfJwSBzSOEBej
6j96Z/ghyXHawSq5pEH0UmapA6xjfC0TRiqpw5uJ0uErSvqHpUW8bfeVP/D4p32ebokMCnls3deS
QmWHIeOVPMALAVLUZFn5nqzGSkucOasehMFGahbWbeu2xd7N86c29La4FZIhP+RNcTDgJm7Cabh4
bLIZg0Q/JDbcWcHcHhesM8OgHksa153VETLg5ndpOX632ND7LmDUINROp6Dn44rxLw9Igsigu3gL
Jwdy4DvjC4YHr4xE5GPa1m2af61Wv3QcHqzKfJJlx/hIViwvk+Xgdm58ZIpwjRwz2pYA2Ylu3Lpu
fiumkbC3LX8mdqaLFum1b5uzFEfbKf/GGmoSLxM0Hlc8ZEhU1lbFAgMDmDKdh4PHVG7TLN01KBp4
QPGbbdanZOyuJvi32vgt1QRgxV48vsrjCMaLBBNJ1UemX2dNL+5s3MoGYyYUHfJ/vmzULBF7OoJX
Nu5c137shb/4t+x9aNcPpSHu14WWm1OPZ+iSqehg0oyoGhZYJ7vcMG+KAXambQ/kK5TLprIeKu12
Gwcjc9/oZ00DA0LRfZ49Ct5ogNyJyO7BKruPOTdYiFZMUIY5iD8A5eNaA4CJ4toVr1VtUEyOyYl4
ShbwSz/vwqLY4T67j9sUL5gs2882LdhdRNPKPVzO8+BdNQNZNBQlu+U0Yc1qed9e7NWnfrb0w2C2
2MRE+tE2XcAwPkWPvP5Rpza3lsANlIs+vJjMVjY4tKNd1VpQOA23fbKb6Tr0DHMQ9h0HQGnEQ0EW
0HF4LiYShQKvfzEn52kW8aMrzPYYdjFmwymsIEbIYzQ43nONDOoS57pHNNGdx6rq0VhBTZqNtLha
nWs+qiR+4k+OH6qH2RZ0lSCg2WkwI1fFh2d9Jzgi3wSe07OLU52g1LUEK2jGY6vpblBKHbI8ch8Z
cd73oyw+qtlAcwW+5MBir/ygSdm6dtBeSZp7ryMRPaC4Ruit1YtgesWNIiiUlJOhlkNiD5r8I56F
Xu+d6kaVOn0zGXHM6//V6mP7KEra/6iuLrJx9KNg2cTuEM+wNTOclHCGGEN+hSzMRdsLygGHuyr3
lpdoIqyebKZTo9CE4cCMXrh94qM5kxbw/79cOufskb+z+e8vs6bUt6nUHx3LjfOk0txPVGPdL7Y6
Z6nXYDg15kfJ2WB7JdYUAJ4HsB3d1mzf4kTCwIpw6mheoypM1YvOnOSJCNFt1NTF7Rwvfy1BKORQ
+YWx6qZThmyjRb0vgwC6booxft3vSZgS9I7NagtItoDqJtXKA4OpD+fQ1UWxNUKkGSXVBNg4a2Ma
0dk2+hli5Fr5BtlHTiEBAMVvh6Z4LKyjiBpSmZoPDJLBOj5/WtL5NsyiDGweCvGRAWJp9sjT1E9t
lzhzyNhdCPNA1IzCIUf/O2rrZ0JoLTQjND2fmSG9iA59bO9mv641fRIEfA2igWkzSk8wD3QKFkGC
7rjvoJ1uahHpLdqGL7OeUe0pSbUgH0TuvkV1ORxSvEmQpLAtkYrG70EygbtcvIRUl8H4MQwS3QvB
mEX2b2a0/JXKfh1T9EDWUL8FZvmXxtWxn80Xa04HP3XlO+GXmH0QeXaGbbNJmwCkIQPXPUOdamgI
M56Rdgr9rzfq2cfIN9Z2vPIA6k1jp1+GxYyQyphcFsJ+prTeibo+IVh7b/vpp9DBnkJ6Yzmtu/E8
t9lZiJWZABBzZU7FtpDWuXdsVq2DBxonga2BDLknaC42ME92xmHpiKwjY3zx7GAfaLT/JKuHgp83
EN6l6eKfip2bYTT01TimiD84MRWE32aye5fuQ8ZSluBQ1NGSVGtjBebEjCzQp1ogpnKb5BGtHjyN
4mUJfhbt0l7ghsmih4FSNl0a5SfjCLEXTlVY38no0/KYbJsey6CJAnujRvdYUtgIl9rYSPNPO7Tx
LuZOAc162KocP2kpwQz2TOaRQRsn24bPSmzgOhJfVRYWVJ6xVT7uh+MyLnITZuRDaIegN1bye0ZR
J6ebvtho9bvB0mfjKFArw/9itFkWWz54Ptt5POVtcykAFyY4d8Bv9PdtZvmSAqgP7lmMPGrmtWMl
t2YTsC8oA4mXPHpYUkByi/FrtgN3R7ZtSe0NPResHmL+joDJubsKvJ95T9aLdBoie6kosXLd1RHW
PbqVJy2MT7zMR7JnryOjlBHVjfb4HSxp7nUbPpRz8lzn7Z3NDAPC0HMcWaTbEAcVWAaBL7n9vH6z
tkSDK53seTCRlJoFuCoTIXuCtgE2uN86nHQMiJ4mT5yYn70N2r062kPYUnwQcd+TpGc+xlF9cvMJ
G72+2k4Bfid5tiENi1o95W1I5rD7hTj9KVAPVc1txDDX3IOMWlBSth+eN1/BVGEaNcR26blSIRlz
FxKkRZIQZ4KfeEuxA6lEso1j7kABvUEL8BZ+H3HFCIvCVixkMcyC3y5E62K55ikpsH3L6rXH8Gcb
Y+6bC0g0vsGNl5Km3irri7giBqmucxJesqPd2Y24CTdp8Gy2T1la/hJMMqMxkixqMjLnJe+dmG81
gcuho19kQv7p0OI4pK7xKNd8z3H13pv7CsQjz3PfPlDr/+WtANhmkZ/eGuzohZNc2zG94ekHXmr+
OkO07i6mU6zueoV/IGRIYGCvJ+9YrtBFjpbEVwpZ/yKia9iKnS0gIiFw8ieAjNhSSiHvIxgwNPfx
OXESFlfwedqwQNIiT3k0SG7O8mCJ7ieFEISyihlUwstXFwxC++lYRlo95l783kxc7S6v0AZYFUmO
bcV2AdFBYhSHjhQ4NWtsf2Xxib+uZSfeX0YJidYlhHSpRPtA8dtsuhchEcp1ajlMKd/ZuNw4FsZf
DgXWeqRlU6mzPFqCCddYXSCaDhCnebQsgMWxMmPFk9slNW6UCmE1mBrsmscYJtIW5JoTZHAmmNYc
7x3JToPSDAds2r9UhAUeEyAmZlY8WosFIasYw11sZq+Y428STAXfAizqmEb5NlS8YYtR/IZNM+w9
Bw162LK5k/EVJ2R9VaqLHwfl3bXlcEdMAKb1xPqhqy7OAyLsnQZ0QDMA6BKnz33I8n+K3UMVYCGp
Au2n6LcGSA1bpY0bxJmQrLz4shJIzlVOlvE8q3czZs1olIzWTJNlcU9E1B2RE2dznDK/mGO/0E76
KFOCsZOatbfDjgpH1iGy44uj63RrpA5ZPLldE8VLDw5DoXpQKB9iNwcJXCA8y5m9MeFBOWmplPIj
XtBveGFAHescTElwS/8fREXusfOq2yInKyeguikH/FPwZm5hZJ2nycivpmS2vrhY7qzp1wyqAnmr
vYOegZ/RRhTLVrqzF0Sx3vSlnIHmJFQDCxJk3XW1gBABvkFLA/sqypx7cH57BsTfk5zbQ4r287a3
kHyk4L2hFrIXgaa1wcPEQlIuHr9GUB+M4FqbDrqKebuU+CkVd8FIqbwLiEKl2S7hMY0dBfUg2HVY
T05T6UOZqbvUATTC/b+zy5FjPuTkYOzjE3+DjmwNGipqVV7rIfvHBjDeQ64+GVWS3OZZ8ZZLLr4u
xLNDJ+S7mGm3QZd/K0xq7cAJnddbws+o8kR138FW9000EkT0YVPIHIq7YEKqNLtsuL05+61jjUFn
gqCG2+5W8X7fdO1PbmG0Jo6PIzagrQb267vfNsIJBHLtn1Hjiem97CURaf+YZNWlzKPsXuUNcGEd
V4e6QPMnDfNuagzzgjOrYUjjPYhm7B8mAwnYLOryOM0Hsw1Hv4P6pPP2nzHCjg5V8+cNbX7fqekb
iGp8b9SfQwPv3mCLv4pvYCr2vjCTbGvba3AAHqvdwt8aW/kXkwvvu7WqUUVy+GasZdFgvHKGlXu0
NX9TRrPumt8TzI5VL8ZxxX1XkI82LHg7o+g37LXBYLa5m5LmqViUOvfFCrLS5f1ScuJnywKy00Ch
J0Pm/qO1c+AN+YYxAJZgNz1gA5V1BeV/CR7R5O8mYlh9QtHfouqfsFgGN6J61ArCT40PE1/F45JC
pihUaW15I55ztid5MCS7hlmhGeMEF2w72+4NWRPauAhVhG4CkkDb8KVOlnewzoi/rH4tNFefk0OZ
l44nKUlYzqrwRQ5O+NC2W3Rr2HWYY21tw4VmyqK1I9hqrwKLcHtLyGM5jyUGN0QN3jQ2p2KNeUcK
u6v0GL9wxWfXuXNeoVptVQuttRjCS96U6WOtvOo+QAFWOW7FyJb9oYrM9FE4VXYaupmHAkre439/
NsRZzLKADq/Lrv/9bXP9ZzKsHpM2Xy7//YuNW40g2OYtbvyZC9NRe6NpgXDM0rqvcopDxVTBoAi1
OpO6xM7ue3T0NzSNVzAjH0MSwSSKRntDeuFPQIo7sBPUH8A9pR/UZrUHzvulspwT9BqbhcsY3YIt
JtrpbRnZvDWYDy2Gp6kW4aGcDMtPHYKXHOYgvSvOplsiJhvCg8VhciavlA4B4ticwd0uyAv2A21+
AqwDyjR0r2OZmbDxkmk/lequyB5H/N7K0Nc0dndlaWoOyHBrV+Z3Pv2I8r7u+2pL1LGmF6nvPHLM
txxRMJSNXdh2qCiSdd80M0RXyCNB9eqf3HtAWbLLEi99j1uwByMb6gmLKnEG2bHg/gq66BxWpfXF
v26Cl2MKowmITU2CO/uxIBUUYJwnx20LHYihpEEFw8C5AKPUj7WJfr9X58FmKdeFoCRjBUps6dxH
0PLEAU+J+SrLfzV6oUMuRrzuZf82RGl1mZLuiG4Z1Ullbu2G0JQ6rPWuKs1LIxhFsMdgop6n7wPZ
mTddbs0PUqqKb5jjvkJn61nUSnquYZMINgiuqkD7l/5iwuFYGvk9k9bk994/oSlN9f+oO5PexpW0
S/+VRq+bBQ7BadEba54sWfKYG8JpZ3KegjN/fT+kb93MulW4QOFbNZAQRAYlO2WKjHjfc54T49XP
pfZuJREtMu6UsfdSB1kMzE/6T5rhfOhZ9VLAyF/JyubzTN+NGCODYUw4pJQ8+YolMhmWRId2r9ZA
H94t9DvAUmC6RuNUqemDdG9JG6c7oWOXTMxUPhmFoPbPaxe+t+8CLD+lHsKfShET5/jP7kRvMK2I
zKcOeQ2kLuieoD3Xjc8VzTHy5tiGr05o/lT00cDIhxqKbvsKpsjRhi4Hx7DFUBkSL6rydagi82Hs
+GSmVh9ZYD0YveLO0Qw81Xl2abMw4BZlP5J3a/9ItcnEkSaXFGUZsxDlovM9W2NkeSVv+5FEYK6S
ComiOa20VW3Qa9IsbY+G6xBq1vcevdkdmTCsV9roERbJa1TQJInxrd/RPfJXicrNSiuqQ5dhTFF0
atdkvAR8EfAxfOoNXRpOJCo478jT+nutVd9DdCBHzdVPtcVUfQTNxUUTaI854n62yW/ttfCV1I6S
kBwEMSHNXHcMJhIY3XwBqmkhUzpocjwXTM+WymgrKyNy1iAa+FwBjy40PQPC3YTrsi075iaah7vF
lUuWXi2zYXuvxeh8Mq38plbDT3yACMmDdB1XrNYb8A+lflBJajlqeMaoKfwUlDYxvtAudaS4xkCG
WKpk/LWpCt+Zrv29/RiR9u9EawD2a4tVTUgPpj2/2HgoX+8Cp7oWZVW92BBi+s569MbqZpWti4NH
3eSw4JejuB/8tt0RqxZcLBWBto8nETx97q5NqRMbauRMK/n7g4+gZwfnI8N1bLGInaCzjW2ZfJRG
xnzg5tGWwilZfyrC8taZYuFEBT2Lce5gJ8ywVRl/Q10kN3qRHMEnMpUVFVcgzcIW6n6K2sXrnJTN
luJ4shoMZgpEVDlrYdQmpznQnxCp/bowU2JZXLrzkXQeRCTlyqpqhI2clpFD2IEtMSY0bWqBYkqg
SKO9dSp1q9unUsOsnZONgm7s1lWKWI1qfA968DkNKf7Sj3cOVt+FG78LnmPslhS8iIZ0Ixw1SV8A
E0pxpGKWQfTHxTzSvgPxJM6lKKxNiHCXJiVW6piVAn2uH7pXmpACLPocOeI4FEkQAYXxnmKs6i2q
QbWhPoJjIKtZPPpYLNHPONuksF/MuEeKTJIgrHCgjBI8GgcjCPKs6qR+e8Zzm6x1L1yTwXDQKF1s
dSFwq4DKKIP6ySP2fpTpurTad7cBF0mkBNjxxr/4fnwMHC7LzCE0Z7x2bbRJqcOVvr4tS+sgNXnC
XAezGMtdxDJJViwx01dHW6LSdVGYVfsaMs0iCuXPQEXF2U5rDz94MN1k2VZEqMoMmYVVAjeBjbgT
nnEeAjqLnVyak5O6ikjJzauqX7USyQg9crDRq0BDP13aGWkd3qNtVh+mphFDrGavgtjR93zwdqOj
EglWAq0F70ikMGEcUfdoQRuoiikv4yLT1EQs4x9lkb8PBjY0FyeJVx0o2r86jnpPE3LnaUQ2NK75
prVMMKXZHkg8uzqefW1AS0uNM8dV5TfZBI+2Fb97wl1zL151TfeeRpFxZI53hZK98t4N13z2h8ke
0vVvgJJAtAz+h1Hl07z35uUA1HoDIhZEPLcpntIi++Ep5PV2+HANToeoR1yqQRhxMbewtjXe0RhS
BEvzVaGaCjRizrwcScKURy8LIVZU8VkRl9XacTi3i9Y0pogIKHpNtY+t6AK4vKT35T1jRA2PtGdX
HUWxgzqYztaOa7w1ZAURj+wtiEzekezzYEx29oqTaFmayjmlKJa5/YdW9dDhXtTKRPRellQbEnMF
tFfw57830B0vZAH7MkszsJ19+65HzWqip4FBz3+UcnwqmVJGfn7SUOTe+YAtKry+fdGdtAE8ebCz
Wcdwc8R0Uac3JnDhts8TXEUsaCM1cFcZ7eoFjdzuSSQBolOuOQUuIl82zAkx4cdWGi90w0HinKIK
biTyYQ3hA7ME36AxiNBA3kk0fOFIEaQp+m2SQDmcC2QDWkGu7fSvK4Ha0vMvjYxGmqo9ijWimeyG
vp5Lo5BWIrc/30CJjrJQ340kLKwCh5s1VZSfwhr3qSPLz2SKhKJzVaZm9ZKHRbaL2wqXV0vDW6bo
lH1WBsL031PXrN9ML6CHrrvKIyII5sZBUWxCtJt37WQuYJrjLaVoj94kJmB2RNwPpw4TSYqLXhyA
ILDx6pR1cTPxva8GlKJnmA+X+cwpuNPC9/jp5v1zkmB3gbeCvYMZRKvSAEfPGF1UJin3fovqBuam
plsPJAVQ/1IK+2joOdRNqM+hFz/GZlCtkzKlLclEh8pUTdlmoFvv2SGwOYeFUDTytZW1f18kLmgn
rdp2eUG2nbFI+KIsaO36S0re0Hsr8z7QVW2vhlcqNg0cpyx/ACKobwalCYHU5KCUUXsvLbvOdu5I
Wba0ybqGtPtDdYCQ16VGZg3YTHqGxibyxUbgTJ/C0qh+1sm1StoHXzxrma29dMML3+xDa7ZQIaWi
bTvf/JlFDuCMcVmJDJ2b7XDV8j7RlgNNdNcIeJaqey7d9qpHmVjqepsSmHPzc6q43ojaNoWF2Q4G
eB2lf45oJNMkwreSgREyIyaT2sIBBZWXOHWDiSdZh6WYMjjuq2ogjKiK0UFqSONlr9x1Yh0WeBkq
XWABdLmWFSifKVjQqvcpRaklcAmFWN412YLv8FwWVe48BTXW/mZgXaNhbK3jDPeO4xj0JuRDaVF1
oil6E034mqukQLH6NbdNOx7wmSOn88aHLi6fAdNdBwcldESWrwc2wuyg9rthNkAgA15kGO5rujYb
mA71EL3LHFGXUj3RWqYHHiJW5yzbZigrxuB10MrkhBQXV4QO3ECxn+viMjalsTfTgWsdyM0G0+ja
jnAt435OKr/eu1mk7uOWb44naxxctirWES1WqE7aroprTiofpZcdjc7Wd3sfaRIfptGGNP8CkCMx
94jGhLdhZ4TjeMo3PS2tJZMPfWHaWPi5kA8+3gzbv7Iu7/a5VVwwebZp2lCFJlnbHNTHFGl46HE1
wG9+nxfth9lbTw1KuTs7r9PFGBMrSDO1dzHbtOrHgDVQzbXnTH6A6HlOipKqhyFWheW9+0NPQF7I
T2waeZaolvokfgmSTcdy1fDTg2+jbCJJDmnLJLKLzHs0UnjoRfMc0+VHsIPF26BgTlNU7irwkmVp
WAu1Sk8gib+lZn7wmxzRz1gTyReaWFw7nDYaMi0Z1PdB39IDLo+FZ15LkgiFqqL9r0K4eT6NUmiE
sG5RntGdoCRWN8HFGfVNIIkNCUIfI9gR08m+jRww23rQ7Vw5avuIrxjicOnvjTLLVw6dpGNSCRah
RV/eNBhwaG9jQh5Md2P7HhZ/A7kL/l5sHCg1vDRa4mHGhNerLF7TQyCHfVgTvkHPR9vo3cCP4e+h
Re4p1CJmTDHrnGzENOikKmVi2S3pO5CKU9DJClgPhzlY0UQOy1x5NLoebl6e3FkjM1UDFOvSHqdU
3XxYQnMtMRuli9QHAu1FUUKZDGmFbjPHaEY+j4APuHYuXh0fcYFa963UttwBg01ThS8dkqa+Lw7h
KLHR0sCyZPuWB8gdWsOhRe/y30nlpWy5WXajc0QOwJc1Hkkb7ZLb6BCNFLRvM6MdaXC3CPnfIP87
MuXEcdu6d01P/KYz5lsrTb7jWJVwG32uPDZhf9hoTi5lbqdsJGk4nrauQl9ZGDq2jjrw+a9CWeI7
ruw8r5ILWzYfjh+hEVRdRHS0xynkErXcGwUwEiqL5FGWe5Pvyq3KIcBRZIpODp8K4k5EPXzEhZ3/
RNBLrU3zXkIreelT7GwoB/EJj6wcRg2TrOSa44/QM9oMWYbvs7Ikganjg152MoZt0QBZsK2nNmzk
FqdsvJPwc9fCb8wXt2gRV8Tq98GeCn6O159LxymOcUWceKOP6nf1xQqIUK2MzlzWKBl3eUhOeuL2
z1pxRILSv0AEg4RVBzXfITaxMpEHaop4PW+aPcUGQN3pUfcssetg1XNmovJq5btVk8f86yFQSWae
N+lHc30wrH7za9+v46w+RZurUpYz5/DmeQS7lHKqav7k9fA27zHJSdjJLiRyj3a9FSMds3yKUkpS
OggCsumkAs2vE1D420NE4OBvm9PofJwf6xOPBbAcWgm43Tpo1tLYjG09cRwF8l5oNotSxsOj6FkR
AM/vkNJrKF2rnjqsyOwD12lvp8XY5GOBbKefeOndqyQDaUJVG3eWHj5KP7mOWIvA4GjU/LtpRVD4
r5XR1DRBjJ/jWABwisphP4646BBIDfshnYIA7W7SujnpSVQxLoyOsmNBN4jSDSgVjAHM8QKWSmmB
60gGsAeIObCNeySlPwoz+Eig77E6zlaKVMgJ59MaMrQajtPBT6HMvPDaZjwFQbhq8knsHN64adhr
nTyGOgeC3RCVoVbNqc8LaqJ3tnwKi6hZJopPd6x03z0y4Kmr054LddIG6h9q2N/4ttyCtHjsSu2W
du5NHSETFbi0vC58xXGCxoMguUBn+myAvgiH72lBac4sfqQ5QN4CqlaRP4QWq8yBt/Aam3asd6/G
TBBSCDAVoAOJOpY5tbOrNa1nGgGtrFZeLNGfYBazDOj69zrS1kpkPEeOe4SEXW0bx3zUjOZOC0I8
bSZJdPCfV1ZANmuCOERYiDA6FDAGXSDSyX+0MRB6IhBQLK49NXQP02/iVMl3KpSoEhpWnzLy6xUe
c5QycgAqHCRXNZj8QVq5TZlfAfTbY3/gztB+MwLOjyHSwTUUFhwJzFEFbUHtokHoMajatp73XoWY
xRNiDFZAWKAKv7bJeKNLVd6ljg7Axir4HHR3GTfFW4nnemBSuCxd3rk1piycAHuHIs2zqvQPmCgM
zkwMD0rYF8f5gfmukSyzwNoajpLu8tEqjuX04ICo2//3OeL/85Dwf0kgJ5Ocf/8f5IgbBG//TY64
fB/D5PcY8en4P2LEDfEP2xGQBwzbthwTy9afMeK28Q+XPYawCJm1gA39mSJu/kO3hGO7tkqNX7N1
h6HqjxBxw/iHbaomZDHKk4jWdf2/CRHXVPLIizwZJvUECemWweQWLpMhVGqnjmrogvGP9yvq/er/
/m/t/wiSS5kKtXBInd5hdieVrcYvtu5kHr7VGtFWjR18B7eeLiUQHq7dpQdpGWfjPOC11hX0rPNY
+JOMUhaAnlpa/DiwjSeuw9k+dPFYmBnIPNEp6X4e1TAffo3S0saB8efBXsNqo6CQCnwX7h/IMtzS
dfvgBB0KOs2vWWmybx4oHCYOaS+QnzWkfSA20ZCoWuMnFTgCqHtqKjMj9benWupPe2Xl7NMgc1EH
45O40wTolUyrAm9FDjlQv+hHy4L32xjVD1FWUwolOrvBAHmHSeRK6jGGWCIvsSZG+c0coU43pTIA
9sGvniIr3XKxTu4tYJsrp0u926C2mJpBIXybPG5Rf1FCx/pQw/Hiu9XXkyBiT8tQXEh7Hsq7nIko
unxa30KDwUNV/mx4SXUujOyhrtqW6xG7uq6j3uUYxde++Yj52Hn0z2Pn/WiDus1vp/ofqfT/C531
BYR7zRlh/Yfzh3NQ1XTdokItxF/OH0KXHOYqqKViRTXiU8CFx+2H8jA/4KIvD6aknUY3g52Oav8+
8pd9v17XyI6MuhJxYVE+6QFz/jothmNu5s1TMs1z21STh5Gm2RMBFSw2Gj3bz6NtRXVF61nfzaNB
YBzQ5J+6otmrjqZcmMCrT4PTHEFE9jT+a7aC4X4Y2vhrjKXGBUqAcZ6P9IviFjewAmOnXcGSMy7j
qD9B+Q++N0Oggv+N64uON/U4FLhscyYi36sabp3ma29B0cv1aKflrlYU5/j3H7xp/OsXF56N6gha
7brGF5hIMvVfv7iJNbQEjdrF0rDraOdkMjjZdfDHQ5pociMzs2BBvWz5jv3osSPiSvOLR7yQ2dp3
qAbJxOqPXrwtApVvl5o4JyWoGjrDKDZO87ZTwhm1ZH1kFalvbbtV5KpJ3HucPaxBpm9xSpLF0u1R
Ro++3txllkkzt1D8G3aJ4IaOT9LDXWIIaSB4Wh1xbkmMXCvAPjKMIJNbrSH2QFb6Irdq/+RM/4Wg
G7JD2TqrSFJKZTLNmnXshm91Nt6gkja3eb8X2K9//5nqumlyqf79eihsuFmuYbk62c8OZ/Q0/tv1
0DcrLTci6n9UEL33FsTkd5xY9oJembh3BpLAM5bbLBhk91L35n1nlMknndG3srMosxWBWGPo9/da
bVYXxBZUkqcjDLwh6OU/wsxrFyi0x7OVDepeh+S6ht3XPmMIvknfSj5Ja76hnqc+oufZurBafU+k
c39WRrVbCDQ9HzrMm+k9a9dPwLaS05YNubLLUeI0GchHahTuWfd9gi6RFt1QQVSLHhTNCwUh3DC5
Gn8f0wyHArnKd3pDckZHXeIuwP/Aaqr42SvhQ1NrzXtnRJhSpAxegtAdaNIl/i1gnoxCrqrOPfKo
jYXT7qjKRGBq8iesQ6oem87x1gG+rbMjUwh8DoseavpinTZa+0iRotolPafmvEkecnHWeudku0H3
OO8iG/tOcYS8Gl7eknaJH0CkpXmYB5scRF1utGIdD7iCS/qQFD7pmuWhuWrwrC3qAWHwKuOqmAIt
udemBMj5EDWc2MzTIY424Fr685A5KdLDBQtYqusPGpwwJ4qfpOroTx1Txj83HHKAUiN6KhHfTSPz
RpV4+i2GpBIHJ+HhxJ+eSItYcVoNx1hHMncnjSNLs6+h/+qYPNftqwu04y4GErJww1psC7vRHqHO
kUZtFyk9G1t7BMAm9sQyUc+ZRoWnemc/rQ7z1vxQZj9aaSY3MR2e5f17lnj1aR6a31o2MQQBG6Vc
OYJB6WgcO3msvsQ2QkfwjB513MB5s7ThMfBK7VoKZ4RrYlGA7xL7zTMhUJhBV94T9Gs/cEV5q6b3
kTYiXVdVh33q+8ZznGK4mvaPBHevO2oeG5Ul0EuAHJV+fC4chFm9vzFMyZMOdTvTqvnJ3wyZ88F/
//J/PyamyQc0C6rC7z/m34/791/lL8f8D1/O/9bRgF744Scqrylh1deuAmjCRsmrYMdf0r3Ilq4p
pRjjo4+PreJZn0MH71GLVfXrUNQHfxyaluCU/nmo3zT2b++qsGDZzIcWXuFd5kP9+Ld3/U+/wHzo
/Aso3qj/6y/ALc5cE4VAxopMNNZTEbmPnvmsa6Q55mU1kDPEptMSHRmqUl+C05v0LT2Nn7LVN/Mo
ghXlbkwJ3J5HLcO64vqoLvNgQt5Cl4bPFfJvnOPGfWjWG6tUgeppVbiXXqAgxsJmb1tAGgfq8jvy
mqtHio8pneNEW86jXRT5pz5IP9yyklTleQGCaCJOldt8eNxSyQxUtT7OY5pFb8+GowZEijcjbcXe
GS0l1nnU9Vr1MnbVZh5MjBBpfAJOxo2PWjK0L22S2idbRyk8b2LFqDZEkzurebPraJg1SDkO82Y4
GHDvfO0WqkRzjK444SJvXwoag3uE3ETkTm/Z+CYmLOKnt/MoxtYPzQuZ/mVt98zP9eoqPpEpEBL/
G1YbYpCqnWLWCHZjmoweU+VPz16GCX/rMLamyCHImjpuxz2LfbE2KBo+5S5JlqSefnYlUPteaK/M
o+JV0NRoTbysJJFcU+lw9s6bSSRsOwzyE71BdOdbSvSIQbjaePVYr2m3HoXZhvdK7Rgrt4nH62iL
HpSJCssE0Rvmc037gJ2xUToJuCqIn9pUeD/rdHwok0h8SzVMudK10yc/Uzp4mEZ5qZ082FBSi9Ep
sqzQ82LcWtNP6Xo6YD4JcQg6neQkcU/sy0ImW1W26tmiXLT0JfdTqinThWQwPqvIugO6Vk3mqeFg
qnHyXoy6CxzZ7G5SQqt0LZiQuhaexzjLLmkjUTwrR4qS2WXeMz/gesEImA3Z6tfAfKg1rX+gJjn+
k6VqwZM3llif6LHPu3JleBncIUMpmgdPukldkOauf5g3Dcu6jGm4s+igPKLlFEe9jT6D0kgfxbRL
SP7atnKd97gDDIAMMSM1C8bSvGnWg9GlKyXvtG1p9lQ4PSu/kpUQqzUKhrzGWtar27yFgDhvzgMd
YGRaU661nfc1U0hxZXciPg2+82intJPrPj+Sllmf4VJVXw9+SSooLhIm/T3QQx+zv7PxQ+Hsm+qz
wEl7L40s2ZDahrt92tTj8o+H1mfCqbsyaHa6Dh55NJkiqEVdnisph5skWdiGYoCmqMu2eZPoLMzk
8OoSruPWZr4P3JE/SFL88WCLjF149CISA8bnnObzwbf86mGggXTfxeF63sLUgub9n7uAd9Db8d38
j19u5TtGcl9YLPSW0ENXsVL1x/kHRdNPw+bE9Cjy6rVu0TlVCz8bn61WcXd0Mq74n+Ovh8pvYByy
LlgGytBBapIm4pQqcbYjbKCvYyZQihvmZM1NL3OLZjg2WXN1gCNQ4guEqlxlZFpE0YFcaJx+QE1D
db62Imczb6I2hngNftiuu5FwBIj4Nt1BzJ8CKlo0wBPAEaYc5pG/bs87feSkLJaD+y6w+73nyph8
a1VdhR1ypLxGtpOS1vjBh7BwkUT8HIz0rFGteKv5Qyy49+QP+Gzbza+Xw8ZGZelXw2Nkp5D148H4
UPDjWCIXP90x/+3lvUrfsq/xhVQkI+xNWbnbFFRLE8KlRcbQHFBjomfO1WI7YAu4N7TIWBV2Wl9d
CiNwAP3opbfoGgo3lN+DMTgqMkyo/zMzLsOpEVCHWyO3hg+z5LJSpNmrkxkoBAJE+GSgZKsgMuJz
KwQhNDK2Nm4WPqdqr6+Kphi+5Wq6ErWJVbpBRulinV25QTr+p/3z8QlI5fl4mM1yN7+PL4y/vs/X
+xP1tgqKiuQezTn4OeGtdxYXZpDAzMVDHLv4Eb9l5Pyh6opH6mfIWmVrlGdfKPi3Sc7ci0JTDzYJ
5psC1fwl8jGnBEOjPoWKh9wKIun76NuHKA9seteGdagbNz/YGZUW1HrFS0Y1B6W0HvDxsxk1SPkT
oQxHyCfFi7Caldr77g3MSnptmvYQEe794teIJMCe7UuB2Yk+sPlsO4OxAX9Ks9ppzGczSI1lVchu
O2/SixlpHBfjcd4kxuroY8OCH5bEz0Ku571N2zUX1aqvKB9N4ttU9TC/P+vaY4lYANNPX/HHwo3Z
1tI7lzGW3ICO+YeV14Q8pvbbryPU1sfjn2EQ//MI7ij9Ywcep0Azc+cm2vhOD47bwNhbDyHt0gML
COan00Cm5vTghvq175N6o/pMwKZIzpeGkvJ8wAjzYtmSOHMEAR08zG+pVU27tjLArvMtQaBDuRsL
n1vTn/eKRnPwjlX6k6aVJPTNxym1QpIrls4tWLr0Mh88H1dr4mk+4mvXNPjrPX8NkH4w7OU/j/21
Pxzbmz5+i7M6+45AY2krPhbpQdyw1fqvTs7NtMzU4V4LBZFRwK836VjYD5jr4wW0GGuT9pmj/sTx
GNJg95P+QTjeqQTvf6vg2CNTK4rdvGk0cb1TCGIlJlkRt3kfMc2mpt+SEddOltP+zjz0kYOdmm/z
M4Xy0R/PSM+5NkxCMPZ38bFCoh95hBrl01YywHmqG5PZlBNhT54PmUfmB2ckyN0mI+UQ+oF2TKSh
EiJI6I0n8l1skM0w7/oanPZXSuRv6vl+5k8Xh5YTs8yIysJgToLBfG/q2YcaEW9vPTlZk/qq+6p9
V3TSofbf19c8StNr+zoPzQ9VwV/PovPDpdxWtv3Udjd72zr6gr5wGRjDawoXaBn2DV+aaZO2PkvS
Tn1mTYRnVEPrZ0kETKQZQXwzIQ1ruUzavdVirG9GuRZm8VxH4kdA5eletWV+P0wP8zOnHMOtactL
UNomGNfKfBSDKXdgPm5tL1NwVw2ipzFVjHu3Fc45ZqIWmBEonLKO3LPS0djoBnq0Klggk8htgDms
lGlRQriMdIQn0+av1XMFp1GvFOU076Jpu/06QSQF4QtqdONrvfy1NM4I3aQemxwsWz2CnpPXurS5
wynRMR5148U0cxfkmp5QDy2MFxchxtKWib3Dj+DcjCpaJVAL0OBnA4Ai0dbLbN5WCQ5YeV1JsjzF
7IVaF+V6PvsTNB2nOlBWv33J3GJgkYBlZG2ro3v++nVbQ7eWpgulXsaxutYDVX+aN2O7/H1zHtVc
36D+GCzL1ur2sTeCMK+gpdd55a7CaXPeV2sjd9xf2/PO+QFUX0fVcxMoZQ46o9f1UxKp3MmDkJxI
M/wY4iTEi6tOHtU0CNcjEO+FYJ1+GLUR4pcwAwLzlDi/t3sMOFWYIHMfIPS12kBtRs/k2aTJsEiD
FI+MEy4LvumfeqRGWOy7+rH00d4DHc1oMmJ29GVV7cmJ9yHcUMfJS334FlfhlkxfY5sMnkfSQs8U
ZslkmWSx3guP+XRHlLriPKJkJh07BLNejSW2whol+qbxlVXYX2pUJogqIHV0MNipXJtKd6LcM83K
Qwc9RnOJKD9fa18/ER4zvJYJmk6rhRGGMHp49Yr0Z8TmGVHqsIwNQ1uFuexPfRb0J396VrSog7FS
cYebNqkAdznTzaFmysvOoB/4WVqaYydN02zFVSE+irLm+jE/TaHPYbmL98U0MO+aH4bEi490XONj
qOYP5kBWk76wyxTRQ6U89FSVnm0JoBP3m6DPLLoziacdUxBd/QBLG2t19JnkbrbAHppcAgxVe8Uh
EcAtoH1YXo5AhSOm9+LL/YzBq0EsKZ3HoKf4RmSs/ZmE2SolLvkbtTsgoLRN70GGk6GtF1AxFe3S
KayGiF1MgEmq5m1+UMcQtiaLhXnLIs5smbgqty07M2+1RRWLak1610fXQHecz9qhU40+BWRZCxCV
Txvurm+tBLbko6lIa682fJxKpwwPiooAJyIO/VvltadMOtaxCqISqeuAgg9B+LFk8vFCEfWOaKju
qZSiP7tG8umWrvESDamDs7cdV/NR/ahhbrDfGk1qq060HYg3ME2Lv24HZq+t+oHv/MpWGg0SJdtm
nV2p5plnoo+bHfOOZqlMPyN34csQN1ru580gNXcuNICbNBLrIZblWbdK8fKXFwUEhyIBE7+9KMWo
dYO8Yv56UQQUZmEgw6jLMScnL4N9rGfOMs8bdddjxzvMu8KMesHX6LwdRBLEVSSg8un62iWRjTVE
WF/nhzLyaSGFMjxQP6mucTQW55FqwDxI0COLMr8dVibhyRtyg7s3NTjN88fR0GyUyaa3qXWzfWvl
b7ttq/f+w9HmtDstXbzDzPu3fILiXlddSD19rU0IGZO47FGOR0wTi3l0sM0AvuCxdHtUISzf1j5T
8DezVHaGiKvH0SmSUx0bIP6ioXwjiQK6CHevo4084om+0Cam9vFWIiLaJH72lPfAnAKFAPh53mj4
qNd62wedPs0uexMYrcZt5DBvEuewgc6W3LCjeFcXn8nXHJT06sNgO5eKuSFlSAxqYszFY1brOxF2
2lvl0lqR8N63+rTZYIIw/c56QV+T7JMBUl4WhBw2Wt+ABPUProvmIPRxL84vR/wCNti2omP29QXy
vZCJjEL0EToK86brRgE2RkSL+evVj6VxE1/P5x3z4apJIburfOuvh3uSgrCOnY2h+XAzUc9t3D0l
WiO2aPuCm0ZP+ISg7ezoDbbBAUEIc3NdbCMJpaLvqR/1fnL25tFuGtW9tt4O42pe+BtxR1PJ5Koz
L/z9LLEvIs3Wc4lgPqIv20tsAG+bt4YO8QM0R4MbEeHqdjWqrNcx9CAAIgTJm25OiYIJBDn7Q5Mq
tCi/9oX5sfbhyc77rE4bLo0lQI16mw5E3DVowUm2WgGcqEeCvkisaK2GMeZWZmZTYbLbIUaDjUKf
jRSqGG+z2ypiNw+PlYjPNcXTr9FxdLHqKCF+TwhQ2dGc7iC/PVhjf7Kab4aImq8xVIn91wHpn88S
97cDRPTD9I1h7+bxxKbUhwOukeHguka3jrTwfd76tf8vm2ZRJ8pi3hkm1lkFj7XX/IMoauXM1Utc
qumhpLF6J5mx7ZAK+goQNJdPpLX65R/b1djsM9aOSeOLy/wwv5h3GgtwTTFAigfamhF5pmnATK0l
ephi4nbwy/xCNAB2Wt1pXpFsPc0r6X54qUct+oG+P7lTh7o5p9Q272iSEHUGHfmtZAq+LEUU7Ds4
c69TWPm0G6FpuwuzmZzQlW9qkX/USu5d0Gcml/nVJpwbsnk17xKpJKMKjCVPhpWLVYQTGLZBaR9c
nTvhmOj1Y+YDm411u/kB4DdtFPPm6OJBM5Oxf8AWR9PEbIo7uw8IFRQmZJ1GCa59EOQmBWJ5GHQl
2hbg37v3KcuNWftxhDx5xDZFgTpyHo22ZWo/6iNIFMqOx9QtCPian2IaczaJ9IDVMvBvo9PbjDXK
7IEayhJW5tPX+SVCLNROW6Z/nG8W4kcnrq7zuTgofg+Si2xcOZ+qpVq/ldT/KABV2tVPCaxXO/uJ
uktCxU+Ua0iz/oNqtDDWiuwBwoFPlVWV7tkR1OEsxuZdAKrXpMQYJwVwCRUTXpSFJcRszvTdvM+d
BvSwBuFhl87X+84DOCWmT5G52NdbWWVfbaveVtFs8jbzQxnIn0qL5JWuZWTfkUVAIjWV7i3B6ubZ
U5XQnvgVdwhl/fuvY0DD63uhOQ9fm8xqxFnitl6V2JoXXG7F2ez5mwQeCAev/n+0nceS48i2Zb8I
ZtBiSoJahM4QE1hECmjtkF//FjyyMurWLevXg+4JjXA4GZKA+zl7r90lw4p/puE41dbGG0Cqp4Dk
LvIZocxlu/yrDce5MDdWFKfgRv/M+Tz+t9NyDgjp6GKU5lPgiHYvzK7GAAZtR37kOzLOp8+n8rhG
g4Vs66/T8gP/9fmXUxLeKscTs0t1pT5R16vQraN4P7WlQH8gn/7zODXKAFTnMgvTM1T2JdFVR7IQ
h/kmn6icD4btuiujifttN1fIbZdNkWMNbOQb1MuNNTSXTs6xljlR1P2e89lTXDqTy7zJsJsLkg79
OIr5JsfbPJG43Bn4nhF4xDUV/M9Bk6vwhl/rsJb3iTLDUdZbwVUe5QZLARP6wedJs+IfiQ726euD
UHajs26GRfK6fIDkic9PEYQ++OPkSi97KhebLsks6dJU77r4g3Po+TFOs6UXdrhLJ+7hjudZn+st
+Hjqms6we5QLK8VRtko0WQ8AGOK7wOgf5FKvxriktxDmkHQrW7m1QCRgJor52iBxoljFcILS963q
dk0urNe81qydB+RR6FN/lWVWw0WhbYOs2cvyrgUVZGXbdOW3MIzzyK+WXBIzApS8kuXkuCnDUx+3
+889b/rXoTwZ1hbROKMmDm3T/8CuNvwKHzANm786TXm3B6t4ttm2+52SVzeJEtqsWxQS2iuW4JpL
mAL1VOebmzew7pLiUMInzgMu6JjYKStgD4aIzyYCUBxx1itTy6OdXny2XF2z17ZeRLFPdljL1jGO
g0oAjTxM6sAlynM6yd6t7MiW7QeyofJBnp9E+s7Cpv9szxZxo7MXg6AtT+bU7ruCfY2sci0RHhFJ
De9t7zj4rfP8HGddcFXYbn3WwSIsMKE7/y8z4mVG4yHmkO/RVYlydXKSOP98lf99RjRnm1ofs8e4
CBD7UC+GQ6e5L4oNHng2au/MJY6WukEfcEi8F402z55+XL+Zm9F7EeX8Kys8rK7UNO7MxniUswik
FFtc8xOSU16U8iGqKQM8QI5r8VyypgtHxqMORicyB8J6l2l1dybq1X0GEz0eqoY9t4fhIaGOjQ2g
9taK50R3DsrKh3C0bT8ch2EbAlB7YCEbX+NWQGHiSM4AbPEjV+bsDPZoevAU09n1WkwGxzIDGFD9
wOZneSs5O4jR2saNk+3lYV0hXUAEE60+v9ryGtO0Ib60w1UOxYpbbAM9jzfykEjP6bbQss8j+TVc
1WQHmBWUCpbvQCH1+SB/nq+3jNgSRULf2uzBXyqP8uI0l9Xz3FGWmsnl5NtOcNHOVnxLlwS/CLyW
C5aFYJ9SnCcCvBlOQtGQ8HaJuLpa4Gywtajwv4EyZ7VWPEVJ6CK1N7NXI3O+W67Sf8ckeFQA10Yr
KEjxhE0NO07oK3bk/Zx75c6dTPEO6a9eqSaWbIM9+IE0qP7IotfzZU1dLQg4C/v6KWfdeLRbyt2y
po4p79gt45bZ9kd+As+Xe6I/80NTPFUT1DESSuYHJxqIB3cN2oaq1hKg2tY+yjTvVp5189ZEZFQg
a0zt+aFuB/XC/92DWXgNUL7eevHSyjvLuWzeSLue9MZXSITB3NqYdyl5I59zddMKViMb1UNEr/Mh
oEGyyrXkNTfN6aU3v4Vs058rujnnOAXhL9tWDfdqXwWHcfxrlgianGg2T0COhMsih6m7k0iBOApW
caIsLRksCOrwUfSZeEk1SPTwdOb7xkrdjQkP6kIfPzloJWAlx6PvibmK2CFa5fdxCRoLEaX5bDva
r1lVqx9TH26QRtJs0F2EFpEZ/nTL+SMMzQ5yB58Zi8QEEAOveBnSw/I/twED6Ly6ZXDBUe89pHM9
n0Wc4JpbxguWwatOicVNQRQ8JlzqRt1yQm/YF+sO+V8wRpqnIAPSTrPgtUq8cpuOZbGXr9c8CrJe
CSQrLPbagJOw5b7zMi/PMqcNX1zMVquwUpRn+SxZxv4fzpNfbfDICy6xrtPrC9v9/+cvObjtUVcD
kExLL9ZFf3rMXHykCaa8bM0Dec752O76HDbSegiB0U5Jcys7soZVFcdaY0XzOZv1NkWqqG538rR8
+POKvMrsXWfE41potHTx0lO3Xzadcm8ZV9MNcj3zIocAyDh7488MOZbl6ucMOf8f7yFnFH/N+HqP
eh7esH4fZUdTdjqJNJ7WqiOwOi5dTjkmwLNmpTAucigOouHqAtT56oy2Rom1QbUKyIdadzLV8Pmr
66wk/a5yvexslFZ7Yy0Pshu9jIdNkbNHYVWykmdbR3yOyWnO4GgHlPRPyBYxsLhxtpkzVmq5QT1b
jn09WMLuuYdXrHaZ+/XwNbfpAR9Glbb/GvqaloF2C+dEw3wYqUq276u+vMoCrnzmYrs5ijG//GN8
XKbJkw0n5fwWuYxXk5XzNfXPBDn9a/w/31q+2oib6hzCHSlFyy+FdtL3YBqhydUVNbjl0FCtvw7F
0H8eykVXOavJRcWfIVoFqF1XIxRxk3v5EJmVvR1q0tO+xhKX1MpcZJAB/sxbXh5XAWrlBTBjJUR1
DJd5Vi9fXfuB6JYb7K7shP8a/2q3/xn/avXL9aEcH1r9MnSueRwSmht8qK7O8mCndXA1OzBRwUzW
7J8hOZ72BbZIWNsbeUKtMlzfllbBCbD6DzlmpEZzNkJvC0G4f6TzXbOpfoyoLj+iiP9ga5te5Km2
jytfm1xzJw/TPin3mTMHa3mIUNS6YNR+lkfJNBF9OfTXfCKMKEyJy8kBXEZgRM9DF1s3WbdA/yot
+qiEfZcrQ/Q02aELdMwwtroeui/LK00jLchBH/FbLapvzdIJmHGtH+aiCB+EgxJieaYSDbtPMxJU
llmsaVBByrE/c+XLBwWAMe5Hd8c62dm2+YBuqKAr1OoOIGlvRhVhGUO3n9POu5FntJBGUkjG9zKN
OCOmEVP7Rj6AtTcn4CMrR89LKtdeu+NCBTcRIgTtAY3MMVomS0rVWF4V1MUKl5tLH5Bm03Wmu9Ns
0BmZExifDxa+6ENqKZTI/mNc5EumFvJCM2ldjQwGs8E6WOG5IkUVxnNPypzSNWcbPjX+pI5g6TAl
JmqIf5aqE76Hkffjv58g9I3eR1P52ynABKiEwnSEz/szkb0J1xlXKqSrqxb2yVNfis20tDAazwQi
o46Bn/FN+WHVFid22qewsvOfYTh9Pvkz8t9P/mVOAPuLsBVvKIpHgSH00c2xoOVwH+VR7FJHYyPW
HtLUyR8TqNu7WjWLJd8t51/VGq7gEilNaePRjDqo88qYYdxtg3MZN8GhdYthXzu1eW1MhUBPZ5we
uefqKwPkyLsV03fVNIdq9XCXdJP4lRr680Ah9kXpSESKvFDck5ySbTPy1XRVUZBnoH7J1Ppn7wp6
6w0oAfga7W2F8+xcmIq3lifCmPAJIwegnwTErrXsID0I0a+oqldyQjp2LhZUOz0R3Zhw6SRxj8C+
bpPoioo5gWfhoP7Xs9KttduIKJl/nRctr02Ws//neeFY3ZiAZciKqeMj5Bpi4uohuCe0U121Wu78
aIn+qtPuJz4r/BhVT+huDESxbnLjSBc1vTZzS82ECISXRC9u5FyWLKdOqNMr7jbgzEnlXdUSOnZW
O7iS2/4xp+vKJz9cgiis/rEbNMvPhjDeybNBqYQHleyStTw7DjAjane+zUz+t9fREBMkM7v3lWr3
Z80gslvAApvasXnup6bYB7j9trM1othRP1KhN++NYfUbfpj42Jde8xho5b0CkPtdtcZ2PTSBA7BE
1W7UGjO1t5wIvelnSr34nmAt0PzqOPifb8QXssNuuEUJ+JGMhEBGVOfvS0TWPiS838/KQSnvwxR0
kHz2j7P/t/OS5Z3plfHOA9TzUqFRGjhR/zAV5XtviOEsj5BceDvF6i3ymjlJGaZ/AK/bukEMH5SR
ubcTgATlAl7gMGmT7KLU2Td5VODEO4wZ1JzYhNyUZG8eFu6dBcOJa1cPvPf3sJrP8w5oXbbDiPw1
LGf/x7BOFuQGLxARn/wNbmfMIme9bC6KmU63LuweMpK85lZVM4rSSMQx4OrkkypWYvryFYWb/hR9
mLI4pnrNP6G+BatF5Q6pyeVzTD5tCnfps5Inu5yVR9Po8ooqKV4sN/G2lRuWtKmr8qSrQ4i7ajkW
kt/6z1NQDkyfCvS0ql01+j31a5J8pjXdsNUq8T0rjOESy64rjQgor2WRbYelXSvPFKSRTlxIOf46
/bfXyKfy4es02AmLHHOykbos7m3LBxQWrvpOTW6thQEq/xY2cguazLqGQ/g/TnA1dlZO3v4+odeL
M3z563kxd1h81vpVj2YKDkGkIZgATdKBTMd6PXf8q3SguZKH3MWFOVXNKUdEV107pQRjUbb7JM4N
4qI07bGZuvEK9ushXI6Kphkf0x3h89qjHBhTmyBTrq9yiKIFlIJGtbkXMZtsCLJUiknZyLORnmqH
ycjAQFtWeDFt9z3sTPVejN/70ijvmjrV7vM+KSjFEZUtz8kHGr140dIhP1XLlCTA1FuF/Y08KYd0
Qsf8us3HrXwTw6wjSojxmYDYqOiq58zR9GuvsXEfh7l87mp13tf4TX15tqE+6VdkcBzkWTUsXlOz
tW9GI56hnWxNuLSH379GWO+DP3vcgtsEQNm06GUpK+S3XTzmt54bvuGIT44xqUOoUf7MC+WxnOi2
wSt+lOQoXytfBskl3HfWRpgpbb42xZOYzPE3I2iPYT80sJiU0FeDeTiP1CPukLZR4lpOAFCGIG55
+m3fqN4ZtBYGxuUEJdtzlILo5zdbHYRRxlt1EO27+5LaHa0gClZbl8vFvscF8VlwVN3JF0liv3co
St3oI62gRw6p6x4pkyX3lsqPm7RN/OFogAJh0QzsvAO83qJAQVdY+d7IYTl8NNkMby9RoOvH2qN8
0AbTpyZl3JWLWSPBP7Oi7VCc5UnhQU4Ls8aGocdZC8XnToUI6cuzJC67gJjYCsrDKVSrOwcOIijV
jojmkai9cjZvlAIoeDi46dYh0oXkqGWQCIWLkdoCeCxHoPXMGwgU+cVeqn4ZekNaPZ3YuQE2kq8p
roC3kNsacbM5DksRp/n32hYPTtrryJeNdkdJ1NgDdu4fvmbgJH1g8fpfMwBQhCurLajY5Ht8P7SF
hnxxiRPrsUHaRV2za4pyW8wtCWRaqe2dtqLnIZVSETr5fa8O6gqSHfKgr2MuCs1dOubtnVG3wCCo
W6QKaRuyZuTAAoniTnvO2NHsi0rnb7HoOYt4IafCuoFqxrJ5mS/HSZX+HP+aTwr4O4BXkwsHcMvH
1CX9KV10kRGXiJ0+Df2mWfrbgjiRdZKhsiHYoHzWXD7GahfxWXbSp9AE1LkMG004Xbj7t0gxtAUB
hP7appy88RASbSJaufAIaO+Fpnkv99jyZDqSxfefJ+UWPUWTuAlizBGwdPq5OmeZZt07Rv8sC/xG
CjSEjUD9OU5p82/jRKA2O0do71CXquuk6RWsBDt5a2f22ouUaArN987ttCezI04gZDd+UoE68XEr
tbVtBM6j6UXbz3XyTPFc9eJ4MyzLY+DUPVQDK78KS9vADZju+xqGH4bBe21x/Oao4+TRp5GQo7CI
3PskQuiKBTMkQtdBqD+r1fdhIGWnrYKfRK+8GjRNn+cI43zftDYIHsQyWu7FO9OO8vuU2HFFCS7C
LNsHLlRXN9eJwIqUZuups72Th5XGja5Rwm+sgr1TivJ5PSzqBpTnJiF3Sn5CwrKNvR5So1n+kBqo
JKAGR+cpu2R1at0pWfc5ng6gmFhBZBdPhUr4e/OfW1NGu8I5TiMoNPmrNMDMiTL+AZY8XmsdJEo0
is6eGxXcrmJq7tHSaqs8b197O/Me85q/9hy0r/msTpuyM6OTYWfVrVkTXQhY1dqpGQyTzxutk5kV
+14oZp+3ZHlnNRYvp5Xbt/jw6i1mRNNXRy8r1wsExTa18W6Ct7QZK8Rjd5C9xG1hhN90D76AZijt
fV3l3iVszJM8kg9QVpzNItLz5eE8VfHx0wSAQwXgPxJ+QyuDZy66KXof2zjPVTKdJx21mSc0/dmM
+1tN6+wfy9Q63H1utaYQdcJWEdbPKpjDC7+I+NyB0cK8cklNL7zI4a+HxlEoOMqOUOdghbbsJvAL
ZBtbuU0CSTEcqwQgULzsi4ys7+6tipX7sqOSe6vSqogWrvOL3DgtUCmqse2SHM4iekmJHwkUEysW
ts0ZfR2pi/KpQ8rjnl08u9PYl4sLgiLgrJGFc5hbe3yeguhzPBrn3+Nkgoxke0S+IlDQEsORHW2j
ix5Ma3hFfcaWdTnq0fofoQiw05R/oj9nzeVskHjKQZ6Vk3PwhvVkagdLCtwQ9CHKWnRtythQ91Lm
p2JRtH2Ny8OAf5yj8nmdiAbiZOI+nX01RRoTuA03cM219zZaU5rYhJPrA6zqihysvDCNX/V5bqvx
FwuXH2nWut/ka9kvqtC67jU0B0B6VOMDpfrGWRT/RtOeCE9R3wb2AWxX2vA+ak22fZqenkZP78+T
WUYohI3qbJUJ/RNCqjpKT+8jcdwxGjliEIGRaGGd/3BDYIPc6bGBDbbq67XB9zgWgii1wjo0WTZQ
V+rUTeAJ72GMSwCQYEzXqN7qKx3sbz0C2DsnFuWNqIeaTE+uCCzHS99rOvNoTbr+3HofcrizhbX3
1AY9VobJUzdaK72gvdTrDxNX0fqz96gVSrhRYw2uMMYDddcSs7LR2MH9Pq/HZr72BgTVXJTB4IVd
fpD21dgBlKYjR/XlYYXZ7zziN1hJ+yuLbvU+4W4oT8qHQK1v6MFEeP/L/jEBdbS2jIC9TlT6Dp0P
/aBMJpppoREK52YTCD+bU2kQHrLWs8/yxiiKbLpJRxoKf26TcWePNwneo887q6X2o5zxeRguZzPO
ylvqv7xHVhcYuvqi2sqynDt2IzFiIbDWxSwD6Wekr2RrdbIVXQaqdXQF3LP6XlsEzPPyEC+iZnmY
AwQ8uKK8rzP97+OfM/r0w8T0AQafC4N8sFuLFYlnkiaRIhX35QVCXiq+5giyBAaW8oW7BtpAXN7y
argaEanRUmNE107dREWRHlIteJTfEcsz5OBhpiSHmLGvb1Ce/fxWFfcFSky77qGD0+taqmWyIkaC
HkJT1cnB5lMgq2PLu+EjHN3YNBO/KmtFxvZevnaoTJC7S5mJDJjiULV5MV468tbWrd6gvwVk066G
UulOGnCgMjYVMqgw10GoD2/kM2955qit4L7219i/zcvCNoQJpb7/Y658J295/T/eU777P95pkbdv
WnSEddNmx6IorafS9Payy29Pdbqp2DYf2eX8bdyy03TTKlG07ayoYyGKTUmaj3Q7dRriVjgu+jSc
DnKUutJtaZIgHFoUViU9gKU0DaZqr1TN7/bFPKPR6YkS/scMuRCSL/qaoeVvudPlCMpipe1OBLgR
fBYvv9fP36784KiC/EYLNeXvX3nj9CW1AGsvRSW6mYyncKasMI5sTT+FJvjwx6n9xdWMUOCS6G2h
RVf4stdp0bKzMBoPGq0xaEMo3Wu8jMSMI8CWh7pHVGCluPdT79WgS9txm2ox1IbJcdYuMcY+GRnh
RT7IE/IZgFguU7WBDoGdldwnBXjCt1ED1lCOieWEfGYa89bQ9OQCZnog4U51N6g1xQrUPg31yiVH
ThTlRQDpPI5uOO3KqEvu4oUf5ZakY+VjeIvsyPxFMPlaRV303YuwYodzv6JGaJyycaCcQml5P9Dw
XRMXRjllGbOLD75iAiCFAz4kxEQD4dvWusv8xoE3V02IwJeTy8Nki2iVlIZxqhsdPVkSXxrbtQ69
SdEN8Hz0AOU2wgtgPSc4aM55PUYPXzN6w0Y42YWogSuw8/JsgnyrL/UNWRr1PkQy9lpnyDqJxeJ2
VdRoAKnRy/FRT4ibgnp+VcaOqBkzvSfbu37N2M5+vrxaDkH9/fPlcvzr5YG2JNX89XIVpPYmW766
RX7z2kiVeQv30700rUW9PhIPhoCeDB8W9ecyLp/JMYtoeaCX5bCTJ4QXsXjTMvetIcpvp+eRclJY
bp8w4mYgOQTB2aRxfo7JE/Lh38Yqr6amKXei5DPlwwBsfG5dfY/zeBenogdW3FXBmutefwoGXABP
tvD201Rfmg6aOZ6+t8EWqAC0pr/W7HGPTlrX25JQjacyar63hWL9WKZWIaGUThCdxwAeCa1mzzol
UH/XxTz0/t8GzbEvf59vSQljy+5N+V7tYgrCWvkcF3aywuArrqYZV89hdnVivfhWWBrgVSV5lqMz
ztGDKQISmJfX5E4dbiATtnsjMqJ9EDiZX7uCGLJyno8JX+DFIrqoysvnPgXFqBZLztkyzIcTbImR
HcIge6DnhwR9YFu6xtt0godi3OA/oZM/Nfn3qLahqJXpm446fDPq03Qo4NedcvSGLHSHUdAH46km
0p96YUC8WI6qSulz33Gy9lwux3JQHmaTuOV27w+uvuM+GSOLEVArI2Vndna+6k122IiP94Z1B07x
mxUsmZxV8cQtTFxcRXu2WKqeTAc4Jgm2Ow8joNbhuayj4Vtk9fraJEyYIhwmJrIlQPlaer1NQDAI
HCgkYRAgA8GdZIAfZZ7Gu9iN71INKqRqxVwrGpYarXWHduUm1jFCQtJbOS7IYTaANeL8fAdePz6J
YsBKmobXLCMjTB3p8KbevisNJHKWR5pR3z3iOUfDk1EYCUPvjajDC1B4e0YX0Qh8dlABWfxlcfyQ
B2AM4BlugsSqVhEi2PVUePkhiPTCd8kfK8zu0Yt7Ni0lToKx2hDbYc7zjMEaoZ6n7b1weBjL4Azi
H99eSb6aNxrZCvsSyegKogpXsU+Es2QLq0Y/6g2d9syAReCg2VWH6AwidZ0q9gj+r0l3NIj2YT/2
z2FKGgWB3E6Q0lRPGjL+YjJq1PFY6al6m9Z68WT3xguSinJN7+xgBclPVymQfOmPgYXe353Uys9T
wnP6AAMPKpmVqrxnQiVCrRfZbk5JSgzzbc5S725EVLJks44WIqasNpRT2CY+2iMAcBFYk1Y4dy3V
DFO3gEaL9rHkc+6PwqhupqK46wvrVjWh9JlBwu1HwaAar6rWq9ZTmU+sGVOCXUcAnkWKEqcMRp/I
x0VNSF9Qzw8seEk6SuNXQ73DJXyoPX5nqs762c5wKasmztJZy7/pLWktWAhhhoDc9cKYzGCchR77
vmZqbGaSgj4ZPz24lWwHG9jki3Bq7gPPn6ziPmjMszE8snb/FY/KjQZM1cudx2kkYWdgU+bQRq7H
uoOc34FnKA8KPFZbrR6KqEfHFZZvWq48qho0xX4ThUN8GE2HXTqFEiKkCY8vuGmKNnpLNDU+xC78
G80r9kM01luogDpMRhzWhrVP7GkL7gUsRUT2OhDw9saxkbLMBthxRQ+2XqfOfpbxhQq125gJoVsR
fsMo6/c4na8RH25+qbfCJMtriPchAvNVPyfVOtFAmjl6f6Ft8EAr/mmi0LyKXO+HYbo4y8hV1TXx
S/Av8JxFuSDdzj1qyZTukEaUW/JhU8RhRryh4DGuy3D8AW5ObNB3gsgKbDo6R70CtKyblKidVq9W
hoqNOp+fKYTl24BiTii0GkjPZbLH1O/t3KBayIDdqXdqaF2cNviheDKjjZQvleZBEgKMNlRc5IVF
GrjpJ+T/7gg1vHVKlyJ7ix8P9mJvKIKEG5HQkix+kOX4oxzrb7ZmPtbDohVDsLmyAn6BrUGBhT1V
yKaS74l0dxHVz9m07wJ3giIvjpVKT8I6u4LEvbRU9146XFir0YkEYvU44I2hcnZyDdHvgtImTQO3
gBvq+UaLvBXt+mhtOy39cm+8pKXxa5iiXaC+d7ZBYOhc8C6dtxJ995N8pPvQdH/0OvHpkTGuqooc
nTrRP/Q5+1kIlIGgcRs08/wAXg/+CpslegPHt+oWkHGAY3VC+0Rz+07v8CXaM2Wwaq58WyfWU83x
TjXTRJMBB7cV1kdwrufGq/goFFBizWk71c1psJLFEQKVa54e8U++EoslVk1Y3SZxgvGZjHjHMd+5
b5C6wC7XaZbYtJBkk9rCf9bvyT99CSfDIXVSeUC9ei/QuZZ3ikhV3BPjZbYJLQyL/pwrwWtQVg96
OTirsmg+7KaYt24Wv+diU87E05e9IL1RV3+a3QvI8anuDp5Led2lzGtmwFpsCvp4CENgp0bN/zJR
1qRWi/bB81RCjhMEqG2X8QPitASrAfy/sn7amQCvTUrvOgRGuDHciK1ATcylUd/nIzy7JtOTjUZU
JhLYcYX3d/AjQpecyP4Ro93eBa/2PKl+lUN2c1L76OEJXGsm0WsuDOCpIZCObDCUx6xL24Z/DzVW
CXbsVoNKViLaGW+VGvObQUSEqUKPHmy39YtYbFwtTUA6le06QGunIzjyx6qBOj4u2d6l+c1kNUe0
DgD3NgduI8ZNNKUftkL+SA1VYWWldw03ip0VQW8PJ/XGmZt0/z1WnXcKht87tv0btrYDqGGf6Dlu
ZSlx7nRg+3Vht7eONhDobSDnq+YTIiT2r7E7+tw+yvU4fgPz7B0dCueEe/Hphcq0ayLQwyrygTW+
YPJaWMKyTyCgPgdoneJi7m6HWgMin4XPPe91h/3khhTHzu87/gBG0Z8UMghIcvaIDs61zUQ9a0Ns
HKDYkNRyrnjx2sRCeIya+h5ecrCrQmvcm7Fyh2WPoiCGazZAi49n9NnbazeJlrOyG7az0Xq4PAwL
6rJ+GhKyP0csTsqc3qfIFoKfysBHgHjsTV6bA7Al804kxzrMvDXu12EdTN2V2oSyam3rcY64rnQI
OklzIJzGydcTEVpkD+isWfDfikk9tyLGTE+KObnJRYN8fDS6YEsZ7GyTOMTNp3+ykvYlqo9NJYyN
zl6M+Cmxyhq2gfyM1nqc32zT8Iux43ZDA8wJccIhTbhGKeEKhKUIjGVls6717EcZxyEJ8HPvT/zq
JjJB9iDgXrErf8OiG+6570KoQtc3JIQUswwzFEzEZkwcNZrXjGSCtTLzhVFEXNPofQ4S1m+zCvBb
QF6Pw5BrP/3sioZgN0Q77hkQodv4l92wWXFp8lltThYc9V49cEJfjOq18XAj0gw1t+xEYB1zk61j
bbiUvbPEgyZ3esl6Sh2eUqNGUNzCsEXjOQMKvpTedDcUhrMLPOUcitq6bZt9MplgIBGFmqL4RkF5
2RSmLCh6dIENBldDF6veseq1mY4eAEzD25PxfFGVb7Edn8lPWYDWojiaeGOJbFQf+17xtq0afUP4
b+yNatepYbOr7eijRvS7KnOR7kyYD25K1JAgPJkcDhBbOxdigJ8rHe9SZodxnyFkWP7LWJCzPoOJ
y07lSk7DAh6t32iZ/bKLbK/V5REN7yqbVXIRO/17UVZ7zS7eEhdJjtOjDzINrlRas3Xi4NZOyp9Z
dlexJN6miY2tzpquSuvUm07r72od21Cvh9mqighJom+M4ZR9hT966hbFAv5ikHi+26Px6UdyBsq5
3UxFOG0DUjcUK7gYmQkkvaSf76Tjg4Fe35+ngGAu5adpldFaFzQDcipddvfQpATAZsavghTHY/7W
KslTGoWqzxYEWYg+3gamuO2XCBFyBg+GjuDIGS6TW9mseafbKUpt3wzqeS0ajHEaK1CWSMGSbWWg
uxrIbRmRMXNFRQ3CDc/lQ0wXD6S5CsmxrZ7xEAIFMRZUzOBuC3Ufaw0gUXs9qB47c7eLtkPGdb0e
xYOoSZu0BuVpWKJPAA2TEBSmSIcHDcGE/kF8/LgtamDnKbihedqkJZkZscOPNJNDVCnWdy8EEhSJ
kY5CpN62KQGl2exUt3OkFr5Vprtk0szrMNS7pLLSDRHhnT9YJamcYd6vXeHNPoTP18xrNoNqmi+1
6R3qqSNPGEainwclSYvuuyK6Ny3OPqIsempYLpACON4aUYaSLSG3XoMSURIwFSYWlQlu0f2kP3UT
VyKsaFejqoNVCCh67VAm32V2rq+ygZBRvbWTW/iCoB3oRxndjWfa+KLiah2ZtL+jTE99YYsbF4p9
DZSAUijgC3NYs0GKfKtLUnDcBBWMg/ktt645GKxkfLXS4C5xVd0vcOYXlCo2RvCcQb7d1LlzpwVE
ahJdE6xKjfVePgZ8mpDxYZytdT5Gxh0gSsQFoCShUOlF7Xf0aFlpZu+2YSUrUO39xk5EvvEwRPAB
QSHjzOAvCipNWFdDHy6DAIruJcvHrjqkE4TQQfeNPtWOQVtc3KxYjNiiwn2Bbql2uSJ7U1KQIDe8
hL1FzHitoIzx3rSALi4WJ3haDuXYqDpMGTUdt/Gr1Ea/irJmRB148trkFBbuzN0Ol6cgxTxK2q1V
6RZhFdoOXn9Gxt9UnQRJnAgLh7A8D2HzwVpE7LVmnLZgDumVZx7M90QDVzmGvpVBvekMmhDCvg76
Il5qUr+OWJMFqc4NaQlz9HpItPZDnerbKCZHGmrMtAXyNu9F7iSohtIHx8GXYlgTXQFdwePcUnZp
lXKjTYa6Mdp571YN98+ZQIC+VPENk+nu9N6l1+tHTM5IQNUPS7f5KJW0fjw4tXC93gLguGz48sBX
9RC5IFk3UOLb7/0Q3MReW7ykhronSaHwE7vN/EW3qCsYmduh2edZDkMyeW4hE63YIESbwjQpEsWE
RRQJcdcYHRy2DT2F1nUQvw/ngZjuDXhab2fW/RpLpb3mEzGwrCPCWSEbIA6xL7npU2nVGkl/fI5D
aqMbJd9Ms8N/g+3oVwIaH4rRJ8B6BIQ221Qoq2FFnEWyLj0sZ9P/8HRezY0y3Rb+RVSRw61Qlm05
pxtKWBY5hwZ+/fe057znYkozGluCpnvHtdfST0ijmYfJTZDwI/4eRgQUK3Rq/D5jxkaJNRjnnMsC
s8ROMWv3paYHQqfnQR0jBTaZUQr+2TYzYmdtab51bdgu9vxL35XxArg9UfIhGe08PT5Uw28TBD8K
E1OvgRm99w13407VPjGmT7sKKgbGqZSgi0CVV0f/B/g0bD3lBCCqdxBXVOo99B6vgWrU8Cu9UipC
bBvmohcxsiwMbepBvsd/K2vF3VCUp20yY091HqGTdY/60FVb03Nv4IUZbnTKdxCV1g5N6KfEK5YN
mtbn0jAEHa6p9JMs36W9rm5rBEZp6dTsOzqLtJzqmszOUZE/y3hCwjDLHeLrjwABxju9z/w2mJe1
BhhwnSvqvhapQ72X5i1HrqzBsrsmCUw6gIZIFP2kpzOW0qLCpWcHBHgf45iyrmmWftqz+Grcmyta
2TkAihTNC8WuN5WuveZeNG5qU30wNY2UwTT39dQtPvZkWhfejCHRh+9Gi88NxN0rTY3hCdSMS160
6V0QpzxDm/YneuRkMSnRtluZR10XbzVNOfkcSAtgAOdsBQ9LjoFEVBlQZO+84vqeLS1yN04g+Z0+
S8h9IRFo9SMYSHU1Mf+KaNV73ls/Jqg331WRi60sxKWqPrlLYnZjVJ4tzXwsCqnZopUqDQfzir2e
1xMyhqC50G8bTIX5TW0b1Oanprfq3h7ni1lwpWIx7W1R2NgZc17b7bJs08r+ZrJ+22ZdcSoiAqBO
hG3CCP6MerJhRMPDZE/P2pM62QSBpAF6gXxtBdy3Hl1vZcGTsXJb40Uo0iREHXJoE8q4tmF0vtND
HpS4xO459IOpFUtJWgpQwEELxEkKaRjvc7cNkLmfaZurGw+Vv6DCA1uBN/qNJCWJxztraKatneuc
OAiU0yHUE6fcxRl8uxBZQynHQE8ZQU+BBORKic6VNnrrMi0ektaDFtt05lUs8P+MIzzSOfH2ZVv/
jAlSQgks1SVkI0cl0O07RSev0dDjw+sgzF3oM+Ix8WPmNKFwc0ayOzs6BlO7z+K3xhoNP/EQ0HVV
UBm9c9QTRLfRhQXuOkpaZ6jqqBIhztvt1JIegdUbI24B+LSZUTHxjkE8PU+D1CMZ0dEY9CpdzZ7j
HUD6HMqFCWqgI3eI/j1jcvKlYahrYVGmuTgWhpj3+sD7zZg+Z4rIT10zXaA+TI6l6DQQE8VdNEUl
ptIDYT4hmVtj5Rb8gd9OKh2RrkN7F+vHXG2ymzq0gMyZUqVmZysyAGetAApACqO28vIFUUhfQcqV
3ZasU6+s1loPyFSnc+0ywbrzLMcBLBl8DB2VgdqjjtaReKxqSEhcmXbmkQWMcSb5jdPiPG2K4dhT
vllnZZKiMtkU9KJaoARLgxzi2L87auasASh1+7gYrpkyrwhCmHidhLJzSLM3RoL1d5Z4QJ4SZ70k
ieYrzCpoU6wdGK+vNyZSJ4wqbCyTd7wEu4MhZdApp4iRRuhOdNCZsu0hKrCtDamvekLrWDiIYDPM
FtA+3qtM23kGZ8sgqYaOyDlC8T/v50kF+QT9eqQmytbhpIt+p5D9rpPYg108tV4M2RFtwNKgpGpR
3LXrx2QBn646XrK15zRZZyLeA/uS9d7cO7XD1V1mlPyC5b40LKgTjXcUXi8O6jRVTshjRgtyYQ01
0qZhurHCk8QO/AKqDhu2iax1MNICzhO389VgyNdK6vleMyAMolPrTuL4a3IMcXTdZb80lKIKIA5d
KpDywfIBws7dbZOYE/oFMWF/Cp4ef6htoNcaDWgz87u2S40VGrPggjRiezWf1u6MbU69lygN0pML
x6VboWDPzDrVMA4LsGh7l3SMi9ZJykQw+6Xwpm1htq91bSQrWhXvTGU1kAepFPrb+4zBunXrrsoJ
2ZwUoiu/NXFleVJB3h46/bQgWtVMDFkyMGjPV1WMrL0x3gRaQ00cnHC93Xpxe+QHI4oCcNqt6rku
fS/3vkrV44moSbVug/otcj1oaxwAR9VACBZbwNb04ai2iDEz9IT6uPNBK5umgXDWIPpshEQZYoIc
aN3PFu45L75coNbe+GIV6m+TmRklKtQOxmTa13nrUfTMNpGi+I5dfen2yByNnfqYgmQr+kpAT1AB
LrMZFe8dMgRQZgo0ljmJr00vVQ7d/6RVLlXmZVuo088xA8Fe7nxPpvqtmAtqEfPyqI/tRzLZBPKN
9WWn7ZvUU4E0MVt1E5yoDNTCIZUgV8dAKHhqiHgN0JG66LcJrRsQou4Z7nxtmzK1RGniWLntuI36
pVo3dnPMTaxSkg2nNo1pylWsJPnYKvMKjrLYUDe+gwfvXie5KuggCvGAqPo28ChW2137Zkfo3Q0L
Nkq4CTYOOP+6N0gjFk+/X0AZga3EcAIqV+oBNd3OWbclWjULWtSqMrx0nRn5i7AKH12ZZ4awr+PR
qJCThhMNjhd0oys4U70Cnp/ARdyXDHGilhTgRXigDE/o9aHtxVEpMOi2GSN2q1W30qi3lSHSHQoG
ZxSFf2LmRg6Rox/sCowTwEc/6RHozR3lVx+PbrwDU/ehakW2T8WzaiEoJ5Kh3JkRKuJ1ua16aDSD
RN3VlrpOUhCgRVQa4KitXc7kLGECC2AbWkg2rO3RuWHK0niu8/I7WboBQvggpPCkb+wm23tDTE4g
0PCLaKYfFKVcG2p9HwE7XDTsc9NuWh47chqBycHD3xsVCGMF7dJY6z5LswWoo47rBWyCMbVXDY1q
0tr2BIYZ5SZCkRHIro8w3eIbgQuVkc3Gcg2kkJx7YJX1nkx0q/KA/RJYLjUi5bWfC7pGwXw3esVG
95ptnC1fuuFpgJO+6ST4TvcAIhCsfKq8wiwr6wWNbzHy7IPao3BtlQ+RiwDf4P2WzE74g6xzqhOd
k04jdfJAWnpp/agO9+ai5fupaX7RxJ1bMDA9kKN8+ApczTnEvfCR1ig56C5Sg0t0Ayg+rpbpTkfv
eNcYrdjoI0R6U9XuJvcVfh0ElE37s9ABRKFXuyZdh0B3utYqVeRyqQ96QSNYcCICu4hPnWG/1gEm
r1x+O1SWN2A9Fqq5CLxFxbHuPe1ZH13kTQP02ofMWAvbr2GRXOkd3n6cB7qcOmnJsGwUbwOWXj32
xCUu0AalJuqGc+rHNBHuFqrLIqJrNktEZMZGqiZ5Q/k+oFWjWQMSucKuDgyHV74CZJ3DXAA44btR
dhUnvW8Qa0EbgVIBftFSbnlxb7VFtRM6xa+EIHSxh+y4uEzDVB0hbGvU1BgFkNh0gUGKYZ2Gdt/a
Ts2KeZL+l7bji+MOHhz00QOIUo4t5pRqYOWPDarUZkbo4DpKqMVkhHDwKgiR2P5EySsr9yUFuE0G
G6rLSCV4XVgN6KKurdGh4NKNe9ugDlImLxZFBtKnedULJ1urLSTdOR1mJGFnxK0Kukx1TeFJSS9F
PHu+Pk8tYhoORzxGI5JqyhrkMVqvjB5BqAdXbHFtKwT9osiBG3ahhqmCQl5pFZo0NayyMkXXgnEP
LdGwYiL8lQYPE4PJz7At0dyM8QmVOKmT3LYEZgka3FjlARbm8rmNums+uda6Rh8+EohnVal9j3+L
1w54VqQOMh99yDs9KstNltTUlaqzOUpMfI93zIXqd5QR1LaVustWvILQ4Ygk5bGHZ7+omxZ6++Vo
ulBxS5/kk828Fdpyj7YuxYzUyjej4d4NrrMJ3PzA5JmP0Fx06oZmBk9Qww3SAAp0rOTN0pPZ17Ry
2FpZ/ILwwIl8DVG+gqVsk/lCCsVgPCrSCdn1Ku3GpxIR8lVpqU+1wtEOpn47ChTj4dcO6KWlTnmk
bQKbUcDFlQNiDT2zc3ZNpZay3LQCzZb4xRg/xkSGq6xkgNGb8jAPxK9WEG+1uvlaQXaVwgK8TsX8
iNPjmadpsnVtHe3qUfFRoL0fneq9lyIocEJCNAABAfbrNmvRg275GQrV9Ig7v0foLxHVaw3SyYs3
1tiPmxwV2BPyQ/e59xSZ3m+bTBLtmX0jjn6fTrpvk3A3KtpMVuKgtKJcIB8VfpnRxOs6okJUvHtt
siFnpb1hLtFzUyGw2OjnBXqTInARy3hRYxQwyQ7e5WdYzvA2ohB/AkLmtvk3INkdylEhLKsW9tJd
A2m9h0UJIis1e6elfaS94vqpHgiKje6PtwzbXO9epjHZVQHBvWkuDLIInCnpHVtx8JVADrNoyTcg
J1r6PPXJPKQt7cUimRffbl0SKMp5K2SjkVNHwxGoE6elIhMt6ruZRvlROoHeQ8vG+EI+mUEFE3Zr
Y66Y0M4PhVI+8DRVv6fGBJKOtooY46tmmDsVQQ+XLN01vtBMvmuz9GNROfKD05yFNc0rgqwr1LC0
sjRmnG1RPfV1X/luXCvrjs2pooLnJ6rnbYGVfQ+LdmTiD8rX/AOqX0zfQDRaM8SjakSNqqmsEppC
1VCYB7uMH4xhau4CZSRFT6VYeBzsA4srZywMgfPAqjbzkHa+i6AlsH/sAd090qcHc4wmf7JK6rPF
CeYory81ZjlxD3apbbWWfnwqgC6NdRKvDcPApBPIbBbBdKUGdBZ9m1v1XhrFW6FTCkoyQGSReZ+Q
jagBEaWr4Z9jK77rPdi1jXCCEtRPdBOe6oQjPefNhj7CagwcMGDDR2EuGcdJM8EMcfELLFCJHOEA
nn0hZo5Ru4QGq/PiiSrktB0qpAwUuv/AKYCMc4SXAxyE2IxhBp3Q37UifVgshj7+jmeifQaOymQK
zYi2jA+xhU0fA+2OgRspCtCtTW+5S2G48sHdrZZxec6L12CczGdYYtYMOLg+5O3E31r8PFgubP5k
iHlHNScF/txbzaFpmaisivEeMVUhw3zQ8YljrFqnPGikdG1N9qWha+IPMQxOCL6RuLIRi6X9tiHt
mqRoQu/2Gwc6mJq4rof6ojItZZP1xq70+gPl3kd6/79jbL/H0fxi1vmbq9YHSuG/jlqdRWMwguZk
8PxUjbFuM3PTWS+a42Qnz+7OLWqASdpu9AkE8mLfKxaDwUAae7qGlD486hLy8FKfM9sM1TN6JJCI
bOakDntQSBZowBGAOUy6Vrupi+Iat/UO+Gr27VRCepXynPUOdAE2cjKJUSBtRpUtptDkYQvtUWxb
5kPWNqxDvqfiepjFILrNIoP6o0RDMhxctGZGrg0O2Blidq6wH5DspvDcj+egFzydKW78yKs/qB1R
jaRH3HnGEX21dwWGihk6ZSIj874lfULzYiJmdtV7e1JH30nier3Ez1AHU7/yZsSCU1IZWsXWSNo3
lOcabEwukRJdpKG6pMcoOjaksOVthvPEnalKxQ1+KTHMSyGZSMGYEnro1xk2YK+qMt+cwf4qVr6d
nV5f6Qv1G6N+VZT+voz+RFu9J8+i8A4raLcybed9KJOHrtbXALf1bY/M3hpN+XQE1k8phogA5hmD
7DSPDj2MPINLfXvK8hcAMcgncwvZJO7GsrLXmuhfRkuF6TmqVsWSnNOMzm7qUjlUug5wAio1Y2Ij
7luUO3thpFo36jddo8IAedno9Q9zAYYhdXHAsdtehRphO3UdRMK8ryK39m01T7ZFgDZkIQ8q2p+N
t4SGab0m4506JygWWd6wF3X6kgzRNqGwu6rU4TqazePI+PcKUbS1pIgT6H+gOgZaPS47f1F1zsiE
gFStLiQzrnanmMOj6qIaSGn91WF6h4957dOLnXiL35hTihHSLnRUj3mDEx1THQhDrza4frqLkXGy
y/o8mAEgGrU+NiSc9B67jVxXLAaEs8LYekV1m3pgTWW7fPe651tZ+0rGf1KK4FKZ8aaJHz09C6C3
hgC71xxGgeDDKpnsSafy7CHgBJGgP9l5vkZ59VHGptC+u6toA7eYMdnmftKVy5LCmTMVnxPIx3Gi
USVa2pgDxGNt03AlLtXxRrWfta49Vr2ot3982/MCsEpMA0EShf7asQiXA5XpWB2R0ap4dqOs3kWO
ic+fFkrNVNtyw7j3dKiwNXh40EbNqNcQChcdzwWKaX1t2gOwVTu9jEtf0bSgnFzMLTyt6hIC/X7D
KsIh1Oc1zWnzZ0HlCwluKxQdqoEuVVuIqUMrG26N8PAQ+vgCnd28d4BI+vWgmSvNC8epZnIpK9zX
Lr4fJVeVW5zE1GDkI8q6Q5o/uYJbh+837AStPRG0j7IsGQ/VPi3rnTsH72USf2tVdiWVNmagegwr
dbTX9V1ERb2HVRSSjNyHtc5kTBd3Wk8UNqbJ+7DyAkk4mLVPThq/OcnZC0wgWWZML2dmii176M36
YFRAVr3gLWX2YqXZkEWa8LwOcHGjPQjfUqL6hg1vOUTM9hokRsD2Qq3Xg8Uzp+AB0ugl6YJfzMSN
DsRrMhkbkwr+3JR73diUOTA7zdlTLJnqBP4ZaCRLpzrVVFKZajWRqq8sv+9SGGSh10u9HKrFIn2d
Fp0OUPmtKlhKudlmHmDq0K8euqLZ2eV4H0C3ayGlS95zxwjt2TH7Nw+wAlKWDZPMq65DF4TS9tLQ
oDN72jYtxbTmZ3Jh6491kHS0HlBgfAnQrAAWCeAxlp2fGfoJhABixocTXEZ2tUECwRzU/dYMfgQl
6XSSgYwp+/4tBqMG5Rc9a9S6VtKnuKP7VSZ6C/0hTsWjXS1SyLMNCq1Rbx5tKhce+kYrwwZpZwfD
I+Vs+uL9g61+RF5Oq5j6ibUsaDHmkLhF1Rp4BTLGaQ3nC51urLyv5xjuElLmabCwEsy5+7OehBDs
MdvoVOtOUagYDLlBukZYX8867AjVDQqFQ5Anz1mNeegTF6YD8st5FGuAgigFMB63tt3i2FUMPrpH
0TYp9CImfdO+ptsKYqGdK7GJJEaQovDOG/VN11bWYTsomCBNgTg3gKdMVSzU/SqGoMvlyaKdBiIq
c/bEaTtHm+9Mku58ufMMMzlknnGI5o4k0IuNNb1VkENNf+jy8aUkZ6LRQiHEpV4CtBPytwhgaO/t
BtN5txbSJgRhViDCwbn1ykcTD/lx7KMR1Q3P2GRDNW0GMWBTmNDpDVc/Gw3NYZdqQjG2mz4T5h3K
SKWOnraWsm1d5CYgzFjASLe7umV2IR+DU22O3YMNgC3QU4TfYtC5nbIWGfrpSqvcpWqroYCB+wha
pNKiOWUz2GlBL3gEbsUggQOnhFLCssxgKpPPCRPHwCtWakqZeUFVEzkOQdACqTh4n4phN3f8cgp6
9Q736nP63/vMpUGexSgZqOWxG4ZNIhYwgL2Rvw5Fwp6hZJcOqsfkTfAOjJgyhveWGMiaaQJaxaCZ
gbX0XwxNYYmVjoiFgRlqDP6sLee2AksEn99KFxiWTDw1DtjMIkofRUXD0aUrZSK4nLKD44hkAWUr
CQ6n4ur2/YsLYMDXOAqM7qIn2jc3tFk5+rXy5Jkq1b+hUrhHPkmk9yAKDWT8shI0YHJTc2yMnSUX
WNdcJzZ3dFFIsSukugvozc0e6hLV2KWOh34MTVzQo/HGBBhaluskW7p1bgT39Uj6iMtrl6trq+5n
b9Dedyx4NWVlTTgAKSabMxAZx9zTNvYcASat3PVik6PRKmktA44ZtHaZ8VX3A3ONKyQdbt7sFqt6
rI95AsGv6JutWcNPT2Cp+4oGmVxgHhh5YIJ7JFXpLaN/gm/sjBDcKyRAISpf9pYI1HcakFzFqFCD
6bDaajn7jYgl3KF5UhTz1MtOAN0GygSQAzHYF28pCP+C3oFJrEajA/nfyvZeddt4RerhDBCKrIaC
jWFOV3BBpFH2vnRcenLqtaKlK18t23iUULehgwx/QrOEoVtX0Ea350uV2+GULhf6BdQ+1K3a0zh3
neeqscPSTEIlKEOGjUlf50djyj+Very5lvc1JvNJxTdbsxHOBBvob1/n9kMRzofd2qdOwVb281UP
6q+s166em0HP1GN7nK/OVH6cdvwea0QS+m7LiQvreLzl1fjddL2fTcmjqjuHvgIKUuQhlLmhfIX5
7prAKz/b74muXdpqvtZOGXZN+6rEN5Ituxme4jq5ijYPMxkNqiDExM1ArDjWeDWLuxzPAtIaM7dc
WyMNlVHcZsC+gUlXUsoZpKG7RNeAgl0lI/k+jlZNllEJ7XN/qZQHKwl+5C87CwrIHlM7GRT8Al5p
PEAcj5eUk0IgJ656U4RI1gEuM14ZjJVt9Svgw5Uq1LdumS5z39+MobtfZgeYbfEr/70E6mcCanc2
Q/kRqZJ9mNU5yPXr5AyXtK1/zYwemgIvsSGuUIZfYAK4z2XoVhahfC+BSnRIy4dY836gzwibWUjy
qjDKZHLtPpZL9qEB0S6nC9HUdaC05iY6XU6d6U/nR74uA7OowtuqpXKQH6GV0VY17KNWm6EzD5ce
zpWycY9psfz9bGp7P3rsAN2siHayvd5pH858hsv+S/6IYSyXjh4h0clzZXElyXRBui60bZCL1pdW
eT9J33/L++XQ+ghFnss+gvm2OP1bPhZ8MpYruqu3FsEbN7toNT27Wr960GQPwwIts7glDk019HA5
EJeEB0qr7TYrNlQJJr51uQ5pfIX5NaJoxTBuVJ9RZA1pjgDXt0ck1NBu5UuYdj3FhbeTD0/uhSHv
Phbj67/nKR/4sjjvFW1jGORXeTo9dTl9aDaD3BTyCchfVfsCsIk4LNVwtlDB+/t9lkhph0uWtsem
w0dINgoWQC4CWWdoLV9pbL5o/NXL05AKTXg35eaPXMMhYAc68nQXh7aov5bMDMuMwxyJ4q3RblD+
/gCz+gJkCUYs2nndvFfS6qsTWth2/dtkfQILe3ECBqf7lcHsla6d5bNdIhaWC+hQzfFC+Q3M4dLm
n6ebqlDvxM+b7Zr4rx8ZGUcMUdC5yE3CV4NiLbpRJHFNjnya/FX5RwRxGEjZLK5VC37ka2aI51KA
P08zRE+5Snl7UQfPWoyGnRpfRTxfCUtXjOa8BQoqspHxtzLy4qhI3lsQbC0ZekHgtzzd+wHeFUKM
dDN182tRpmtrvsxV85bEK1YFFbhe/Uj06QYlf6jrfL+ShQCvd/MEfHKJj1oSrOMJayXycBrzE2QB
a0NhL8PcPGo2rGhaGHE+5NejvRJGr8I0vq0EdOrS3Afxv0NFAeqkO957q9OyivroWon+W95Zp2iy
c7lT+n8ronfDrVA0f4aGb4y5rAIt9Ky27gcokf9WG22Km1woJGSqKfuWD/HvoHBgvKH4W7K2835M
HrKoSuZ+eCKD9TXrKfFPCnG5y9QIZxyhyJVpFk+AcK9ZG13lA3bYzBX6MYyHn2sxMCKWbJRKvYuF
uHVLEaYdAyvBUG3bik7WPGMcqtCdlZ8hP5tJ+SpdQK0YuJDkq9lKy22Y4qZTk1gVeY7mGLhrj69i
MIlAAHfjFL+jvZpnOF+wox3zSvQa19KEGR3qzUV38ZaDNHDyCtO0fkgjisMsqjRJ8tb7KQvH8oC2
x0Xl4dqCcxvlxNrJi5lDC9KbWKeI881Wr5erOoirk28Ku3nP5pmcl/vRNCtUcnuDjM+p7acb860h
pWOcZJliwvZzUHyoLDrDTuT8c09BLT6ZbXw1caKUnEITDJUcGpEVKCxiaw4Xufqa0nyX1VXNEtRY
rC+5Qdo5+BmPugbqmH8lbJ1J7X8CEiUH1ljKv9awXKWFlOZBvqZqGsq/T5vSeLI18frnXaRxGzv3
68/fqNpjkwfvNfZHOgXqo4nWfzOhdJH7S34P/Zatlni7IGImfoSDbpwuf78qV0ZeWsCEEIDRJ2xx
WKl5CKbkuXPeoH/+AVH4hYrhQzWQwutRCE8qhrg9yi2Wlup1LKZbWRwWU714U8BsAqc7g1duKK1t
srPS7N9bbaoQkpW/XT3yUfSP5M/J0xxIWzUb7WMKWi7Wkj8fYWu0s9xvacvSd8tpPuUerXl8cmnn
Rn0nifLuIUi8xjq0t1Dxr1D720cmFHEsgfRuDgsp7ai8RQeu5/IiKGg0LuiPtDe+/u4cBTLmMnAq
bJIASdr5JUJwtWCnLTw65sCvpC1vo/ZnguQZk2tFqffsAFloAnGRNw9h462KqIQlxUO1TNcs4c7y
ZiKOGFa6rjwudvDz96Y8tFAvge/w3QD4MbtHviW3HAnEg6qlXALQqL+l+TPhefmpxdtGDDcDlge5
fmPzUafai06upJXBE4LxV1rwiAkHP7VoaGmu5mm+JPIa5FGQ35FRRBlTbd3U/VZe7H/fqwe/qsu+
4VdVVd3Jjwk8TVulqXofL9hmno7b5JDZpicmaB5tvvPPQMsP/7spvX3qBxJ6VsGLcS+ds9yM/s2Q
3BP4abla2cgjoOKh6hfFy58ZTlm1bfQubYSaSG/mPMaM+skgQu7WJouurvOmqu3zf6dVfko+wSNp
DIxMQ2YEukI+C/nj6jjsyzndVZ52dUz2eP8l7aoO9ig3m02s2fd8emiVbJAhDqHTe88q7SoNl4wO
AUppJL756HAh5iYW2olyxrsWH6TVCpDV6boPafbyNv1R3P8PtKSpkofTyLOjRe9bWuRA//ck+oS8
OgWhN9zcuuT4wZUmFOengEyoGFKIYJKDtB3y7Az6/JCAD5DbpgmI2rTs16beGfGQ/nuLpmfbGA9y
Hf/uWtPfg/ppyFOmg+w7uf1zPqkU2UegPCmRGRLj/jlyKrfMdsPso+hfWr5c5bbOVMK7Qtl3lb7N
VARMnROVy59C2ud4mp7Lbnoff5G5gUoHpOkIpiB5pXe0kqs1meWXMtYnM0CZmBBpYbilTaM7a6l/
qQB+GtlBBq3y0CH+RuZgY30K6+/55rTz+plwymmvqpa82Y2gUgwIc+GbQdSEqY5TnywySu/ky2/T
4oXGq3btFPVKQb/Mi5eWKCLCU1etAx+6sRtTTP8CQg7Tafc7U/u7i/m6eC44nPbekZ1eLT4Wuvc1
SdFWEwj6aJWhHbTrxZzvM6f7ls6LyeYwGOiI5uhg9XaIruulwNlqlzn1tj0DE3LX6GnzJVMFsH6o
o3nHltzk7zsHLXkv7Ve0qS5y3/y7T0s5FpAeyTdgK7iK8XNS+jdBL05XwXnJREGulsIipUSSDD8z
WpQ+yoUyahl3jvmDDlpYGn+llKKg4iCDWBX+T2nqBTbOsJLzrNoAdcyfnmGVNBzV5QKT4lVfPgcd
BDN0IH/B4JDgXOcUCVzlIAjUdTbAn4v5P/cid3NnBF99uZOe0qih7SWU5RNbXSYoOAHpDAbUbQyz
f2Ze4EfGgTJmC7QP0dWffyZHmod56J41LfkzFWRYtwlT0ur1D3wTGCvpW5cxu06rosPDtsgPqgrN
K96W3iBtMSPy3CAj+zCjjS2No4F/jrJ5F4PoDCLny6HWt2Lg/tSCzEgiY5MCvk3bAd62ZtWR5slq
NoKZV4fnrWdklUDaQTKeIK8qG+WnIoGky38F035xU+vbqzcGgR9qGIcUFKI0hJ5pIbrt/AZR9asU
yo9nvCVdudYqOLCC+dL0BiFlQgiG6a37ewWOTa/ULm7HLOa/Bjg1XdLlduFStbwJkwkgkXaRVyRy
ivDqczSwIwekUtGjoIU0Mk3P/y3QLwCy+B28+luhbsTPIPhxBKcH+ABTgmZDqLAeotrKcEd+qbxe
eY1MJqyNwobfB4xKuoM4Lvz7fbm2cxT8jvRCI+sjEtlr5W7kb+V2FhrcAtWzv7VikmU3BvUh9+xz
7zq0epO/92OyaSEGGmkoLXEuOzJ1N//3f/nZUKILwwnXZV+I6vK3JDh7+dhhToduB4bCiJ2nVHeM
voYBSt/yyl1WR74awwiUiBIyuoPybhn/CaXn+dtPEX7VCIazDPKKOKDSibMSen5GDWHlGMwZsbx2
VkLHP93kD3UtJeHReZEus21waFP7lZMEsYvk3vyL4orpDpJ7UNyYC2mFDVKongZdMKTPf7s98BBT
kGcwKtsvRJL+uY9uuqoxO9QaTyAAt/LvM/DWoY738oDP5rRNZshWej72zzy6pCOFswUueZD/lqdd
kGm6rriWtL8MNdhmA/oJJLhs0FAGOwgIfNTFToZg0h8UlfvcN6GTMRtqToz0c7fyNkor+BmATAaz
s/UeJgVag8bgCoabOkP3keqfeX9qPdaMBxvXe8ccP+Q5kGdCvmp69y2vgE1fcCTE8i6fitx/f49g
acUlchVSQmdnwhMx17B4y2cjd5LcN+ALPw20f/H7RiAN2SJgcKR7ztyP9EbSn9leEc7g0eSt4MFl
PACo/BAsHYMAZCxYD/lqtMYmR/xMxukyi1Jr8noKD7lC386ywy79F+ZnQXCg+7fpQddGg3Hy8HTC
FReji8lqBe0H3ISR/db1BtH5k+ooaxkPyf3yt/9ZmyXJDgyy7eSuk+vk1JSw+CN/Bsqge9oUPrSu
CRMLRBdNGtJkPis5JLCN5FbN76X3lEGhjOurfEJIBAi3Olxk7i09rCycjD4o6ou0j3MX7MB076Rp
lQH3mB7Q3PySVrdSmp8s0ELm1jbqqCJsROBs28eC+XdkOwg3/tVB5Ad2HVStII7gKFp1qspQ/r/A
KrWXB8EIlgyCFaQgLHZ7Veew7SEOx0n4S4T0Sz0Pb/XQH9Vu3MUD+To+VBoDadjczHyUijXmmL47
5aczNGFF/kb7BZvSfUbgovHMkVJivWby4hkx8gRGvuXS45TRMwgb6mnK/5g6j+XWkWZbPxEi4M2U
nhRlKE9NELLw3uPpz5fYf8e9g+4tUSAJU5WVlbkMvroT1jZNMpyzHJd7HyRTarHLLXH3oOqBL6pA
8vsP+RRnxNAEoPDIQqq53tUllERm86LpXxILgUR/KloCKLS9k+hjq85bnNzLacFsuvpUF02dO+EH
T4PnPUqwl0BkNePdFAHYIJgpKkwOyz9JcENo4BcM0iNq8dTfCZdD8CfLY+P5r17/2ofEKcZzB/Ck
V7X3oHjpgBAGcfKQNgQP3iGJvJllq1nzniQpXsLSzLKnAITVcudRNpueb3MzqZOiaEta9bRs02Xz
rqCi4dFiljSNhOOr5TVoAQQn2e4jfPrTYyfmT/jag4gjK5RMcdnO5PGwQ4YOrpP2JY92SpovTaUP
AzS1ACYzWL9GbmwhUh8Vd3ylRtfVlPjc6iNR7a0zG0eJJ//FFYTyL4qGui4zTuJNpdncT+1GhcIm
o12fAmCf3H5mJ4bkJ0+vPiQVl3/5aPkGsDC7vrY3Mzh6qUu1Kj6aGSt4RlXUZTHlY2PPwGGbEjRl
EGdgnWBs6rYJuQY1x977XYIFUJ9z1ITC11x22ktkUYxPNDKu8xh9VNVKhpcs1IPjfpH00a4vbmWF
QUL22uv9D2SZrxzTW8u8ytMvE/cMOZGm4/SDoiakwfmG2vNvwwqNbcmHbTTf6cZy7fJk2eG+U9x2
57J+lmwdiYhyWETxp5j2c619zqn6po57WWhnLKSWoKep9T6Dly6hQnZhspuVBa6IHMRNCtAX9V62
YrLOyAxDafRpSPGu/l8IkgkZl8qP321lVZIHutyLPp6x5Ulv9cn+ltRNno9nEU+LD6nEglH5nlIG
SfOjNYCX0vBHlyQ38KsjCMt91kultvuLA6rm4YMimATJXyWhHjJ9r+juXsredJy+0zH/AhP7rQU2
vJTsli7cXp+nY8ta6zHQFWf8aeN955t0wow/+TVhUfWd8jJRxXMY3sBsn9C8WHoHtIF/KsBreaA+
yFdIUV4K+Il67qbqVfJkuMxfs+V+A/5kO9TeyplJjgxB+AsJvrDPrwXle4qfDwDRvjyWIJslCFG/
TVIp+IOzBTWaD4vHo1ZgvcsJ3m3Cwtsd5Bvnov+TbkMWelLPl/0CIpq/KuOmY5zAPXkwku+hvVF7
5duMru1v7XqPcp5S7TO05lUDHcgHRc7415EbhZBd4X9qLJBIsb/PymEgNkjF0DHiN928j0IuiF/7
cFp6JYqfXU3jOBw8Rf+WY+WDPRJUm3qolBHbClKuf0hNZydXJk2Jgi2NnIPlRUc/wrGQ12eHxZdx
TKfp4tmse9OfS0tFrmQKbZwpSFkZeCkGEprM3/BttMKbrEx3etH/hDN3nntkq+2d5U6g0+nS6u92
R+0Ao2Aee8Fjl8qm45fvpXvOGPOlNqGu3N4Yk7dtfNLrXPmWG24O4zlXvE1C8JS3qCN+XUABZPVH
BQQulLKWEROwlMg5qaSiaM/AcPafl9/b8upPjxMlD7QQnwoQwQ1jf5wpWZLVZ4yoHjAASlIXeV3e
Eks5wQPwDsUK2cJxBTSO5R/SLHjiT2k/QdrXPPdHHoyZVF/e4H7H5ecYji9yJ1XHOSOqtpEbLpeQ
eO5zNf4m2b8j69n4aVQAJjH4XpJ+EIFnPSu38pwGnrxcqXyymmd3A7DMrmHXpwJbTr5oCLN357kq
JlUZ1b7Pi3GduxRjXMqUmUdpm4Hwv5vbQku0YY+4FneNU1HN5og88UFGljxBsJsshe2NqXpX6WbV
I7CN/AvhsK+5oe7QUcDp1U3dl2ckLz71Mv2iJE8aeNQM4yrbSGDIn6wwT0OUUUEmDEgKumw2tUT9
nEChww+GA/bjayEgifhXalxSP4SMvJQrAF9s0L2CihWxR5dN5H85qS2cvp72d+1//5erItB2hGy0
l6+W0Wm66peBjlEMJ2UmdE5M8Y4RHfjzq9O89DH7ibkHozdoP0W+g3L4ISVzed0doBPnZJp016Ty
E43DJzjjVdH0uHimUrKg18G0y8tTBH2j77YtyUDRD59yOHXRq3loHBVNs+oqYSSK4juEFmiH0zfo
mDlExvBGN6M/mMKs8v1HPIxHQ1G2Egp7kjagV9EnZVuNqxm5SunezHb4UILE+S9b93221ll1bsC2
wQqUIj8N8L8YY/ZVx7JEMeSyzOP5DDz9XQZcSoJd01Cve+0ksUReU3qVaORuaocdJxnGUKJXpQ0H
mU8SgVHe/VE9fY3l0n3CXJwy0tgCtn047UsGtIxSGdiO35+nUNlonvY6JmTI04/Eu7J1rhHliJKc
znk3aUvJq1bE7UTvvCgu/YtEDQmbGWeDCLrCFy7hyG8e4T6tZLjL7w6HjMH0lvQPMkLnpvgcDvLN
SsvAl0EscUXV8o80ARbdH4wpxYs6XQK91FGk0woHC4KW+6QMxpfpa5+N33zUMEmGon+UO2JOxqOH
Gr9MNdZiVX208vFVvkU+Keb+SfB3y+zOh8QAbfd/f5EzkiM0AxLkdKP79rtM/CGJd7qR3cg1LIeG
8a0xoQTJqJClcLL1H8SlLFX9kBu11Gt6/X0AGExssGz/hRWh6ljXa4A9YRLvl5gRnDW1eZW6U80K
JeO0bcA9Wj+TG/zIEowr78+nTDiZDoGh/wTryphh+SYHUB7f0ulA2aELPuJtrvkf0sNeuh6ALh99
LwaZ9WVP1qsMOztzV0oaXkJ+VgvQoQoJLgV9+Zu81oRs/f+W7kgNR1bpX2Sa5pb5FZXue9Wd/usp
u+X8N5Xh15Tll3hESKi6ann5KkfLjnSJEa26NSvlinnsj0W9ynPVvRvgE83kldvX++F3/dKgNJ5X
1VNoI9+kJ18+BUia14A7Z6BMLFhDuCms8LYzx8ceAHVZhqtCNVCfVM9+dDE9euhkL6Ol/YSBckmt
r45EVxaBPGAkVUqM+yVs6/yRqf0nEAMJ/gkLi+e+puRTWC580muL5BN/tBqxtW46ynEJ6ffgo9MA
UwTC/5lu2KaTcjMZi/x90vQbUO9g8Nm3yYfKBzhe8t4Xu0pKR9S/K7Ittp+PXkUdfM5fPBQRBrRR
qQzfmE3xBZJqW/reTUCS7o3h65y7vypWGoNNakmhOanKN80+TDRUKg+hkqq6wmC4YC5ErJs/Q3ap
WPN91qO97br4JG8BNkuZ0LnGeUD9rb0nMpFmONdRpaDZ7Ro0CQz2yCjRsutOnl0cZ+TEG9ngy4uZ
WdL2QM2GKF/a9TdMJPZg7KLM6UUejpyDnxSHqcGIVg5K2P62Y/NoWziecr1yEJuzqzPi7W0kTxpd
Rbk9cs9CSAAOgRp957eQ6iO7kHrGBtBzT23h3ttxBSCFz7TM5hmoB0w7qjE1D2eO4sdGk7k2YUk+
/snVj2N0cSKIT5yhnKk1c8M6SNdxCL6euIts1rfaN0crww22z3/ttvwuSItdPTgHKmB5rlvWYlHa
RuGwPaolOmOp+il15NSi+0XrsYd1pAboEVFwkQj/bxK67wT0JTrLhO0o0AACgPeNHAGmRwR+6rln
E1KV/Cxrkcxtx4XAr2KeBlkk8hdwyZA491lGV6Ekt+ObAnd4lha931J76KMDi8FJekYB6CuyoOxL
Zqpe36KNg/rdh2ucS4F/0RSQ6SsNB1k2BotbqEz4CTnISiyZ+XwfFXBdg/ZDljXDo8fgYaET1rdL
iWkpt9LgqsDV4fPxKFsqlfsqbc6SlmX9KbtS2Tw0+XSraPVG9mdS2pVmKK36WxuitJuuK+zJFAoY
7VB8lV4LTCFGVq09SHFF+NdNqlykV5NBxmp8/elfiVjYF43zUaJmSiNP+oZSuLFt/SEOqF5SC5YW
ghRG5N8K1GKgsdWkxSB/k5OV7Yvs/TR/24fDhzTrdOAN0uS1zVcA4C9L91Kerv6eRM2vZCeiZe4a
KDXEV0GhGMhPuIWxXopGFFWklyOd6VybEDxpTnPJdwmnvnaXrtHSB0b4Pi4s6sEUYSi1SH+YoENP
IyhfkmCfL2df5iQypEJyhAwu6SqL2Cb5ECJxmwUig4gWPksldAsp26hp9iXlulaHOpaNh9HqAXS7
D/IJ0pCRe5GgUWlrlIV5BFWa/crjmdXmWCfdXsrjy72Vho/XA+jui+dlj8dzM/35pR0+5DqllaiB
0ShEYCqEm5KSMxne71Lws6tsPUzGg+whl03jPLoPY/K3FBm6qnuSQkOMHJNTevfy4fKJsvkf02Bn
1+2xjeiEUsCX9lEYq09JVqAP0h7MMtxJ2UqemNwxTzQLsaLhyR4rG/ChyTjlnlWTctGB2srjjLNh
Tx/1qNM1lU7r0GRfSkO1SvQXIrzFELTulNskU97mnsqe0dwtjxwQ+6WLIZL+l7cKsIvwsPcn5SiL
5cwUtdP4zRkeZXLLSxD7v1LVucouV9Icmb2BgmcLabA0rBKXQR/OH1gio3H+I6uim1FGmt86VX0J
adwj34c0pfq5TL8lUITqafbsV0kNYIjTECRapVLrftOV6DGC+ywpZjfOD2MDGbNTtuhE3ixdHskO
fSRdk/IjkquQvmDlSDMGMrl9la83tH8ruDl0J7A+qHu0f4A5D6pbHwK/hWLb/kmDPxxB5Uaf0mmR
qFHY7Tuy0bJu65a2cSb/LFVCGXkys6S8WCoTkhAtQjvkNJQgs+DTV/sXgXH4HsY79ZM8nToC8cV8
kXfR2mVXVlzkZ7OK9lk+HuRvC3YMLEHooOfMuQhsSb4N/wNgwdDL/O/licnEHauHIBzf6jTcm7l7
LFBy00QG4UU+VIqURexcvAmBEYKMnJq8LhOn7j/BvT4Z+9GevqUbL5NL/iBYHKlqzH+dl6xwoX6U
OVZo9Og5F2whvuV7q07fhqUHlQWAsQDk5HPlANmzCKgqFberPv0XNgH89mrwJmceTd5di6LWTO1d
br48Iw3011a+Wz7EKlI4HD4HgbyRRU6Kw0NZYG5dQwX0aHRXPLb8S0pQDiNkaXcgHZPOmKiwT5MK
ZMPYLf3urizTjWvEYEv0n5TWnE9cS5Nz6KfXnK0XFLIDPQv0f3UghvEPvLkfD/QxCO+MLt9ILyDp
rJ9QmTeR5UAzdBlPzbdUrkIDotLKzMYj2QBgWmA0shnP3ItZQROhfihl9uUCar3ZVp2KyzK5MgMK
8SLaJI6xz8LwUHf4nX5GYA0DJvQooZNQ2g7//kX5+gI99V/z3emf5JHI32VYyL8JKqCzU9yFtjwC
it5TQxfRoVTYizuOWKedBE8jw0rQfhK+RWCzqZR7+bnTgLeQNcEPejfv67Y6QKpYMIISbiT2Swjx
ZuPcAuqRFbdGO09xy0czd76lKyqvSc9EuqO2YtxrTLA571FmrpbGfpkbtyim72TNlRiw7IZrtbhq
IAN5r4yXOLJ/u7Tfze54FOCVDAPXSiAXdwcZt3NqXRA7Q2KDKyaoawAQe+5Q2QZHtFR2cc9NlUXP
m/dplh3DpLj65jcP+0XWgULWGZlE0JXCDUqnmzk313Hu7WVhky24fKFMFpkDDcS4jtsG+03usHQ8
5F85xPO9bU0nRKa3APYEAUCXRMACO6kCS7clGijU5fZaTN4KChEyeqVhpkmhMprfa9O4jYYL3G4a
6qwK/ElaQFLLNDv7rg5QrpAkmZRVGhe9Ro5k/Pad/Rgp9recpIQC7A4YJ9Z6VvpbO8OFcFQucifl
Kn3b/bUt9aq6ywOUw4vYp29ioYrzv7er5qOB6rOsQXY5AO68zfsBZaf8twqDRzt176eqRGlSmlzD
kjQ4KKvMA6Zi9E1kasqyE1gtKDoSkfIPhBjyP48xUAW5qXKeMtwHGY7u3lLsF3lw/XSfesqzlSQb
OE6YrpRvxF2JuexZIJWPF3pqKwqWSytuCXKyVLoN03Va9+x7gMt9LcANip3IQ+xrxzrJ0i01W1cA
OUU3Apn9B95A23NThdNZQGLwPT4FnhSOyWdTw0EFE8bY6DoMUUpjrdi0Ucg4BHhqYlXf5k8SnXRH
Ug3rXuoPsseUhS+Fjeq18VNnZl+y4oy686LXS/1HKimS/AJjXyXx+LwUa3jLoOUSptGX4kkX7HdM
7067xTEc4YUfNdBe/xcg5S5oYf23RvbsW3IyubsSIelx4Svun/xK/2lRSAGGP11NsHM8bxv6mKGj
R0J/TkbpkuZRPw8jBAvoGkiLSkYs4RoCq7+SO7rEJWl1NEG78qdw6U0JsmlBQSU+W5JgfpRauuQ0
nktu7MzBbvDzG+kmQB77HiJS7TLLnyLjT6KazKPGHd4a+1Fu7PLwZEjORiggFmmazQUs/i5fkjM5
8/8WN+w5XswWwxHABKpyklkoWcoS4GjoyaGl4R3pftLQO1qW8ywg72X5IwIJNljt91qrfoYpM0dp
/zQvfJw8zFl5bLLTEOi73sBJrYutFL/kuehzSEPlX7oTevaxsMydfKT8lzUG8FmKIwhWMDjlrjau
eevqxWaZfQ482wyKHXsIeUpymcv4IlbBFEWX6Tcwml2cDMtb5e0DE1atnMsEqUTGnkyQTDilWoa1
BgGfKaXET17pPC8JY1St5BOlRhjF7hGBrKVlIzNy6Ypb2C0gmIviMI9GnhPSA1/SMq2a4sGxUniB
3nGwFbJ8+iDkUB4rpRyj9Mn3fJBWTWub156KvYZhfEy1il0qmYMwZtS/uq7oU4TWV+SCnerGy8CN
1o161wWASoGHjn1+p6A6F8naj4Ykt3L48VlC8Rdmb1VgMiheLwXyaOZPz/JqE3oGgpn4qUCnu69G
Z503F6Vo3pIq/qld/7p8ls2IhzqCNucMvYQ0inXYLcq73MK2J5+eLGQ01b788roZTB97LVXfFoZ1
A4nycxb8rx++lfgg0chsyRPlwgKclJVW2UVb6V1KD10uf2lMet17M2wlRsuvklU89726wE/msCdG
zise9GdN/V2idTqnr6mO6N+/1b6CrovCxI3AYpYemRlQaWutJ/lASQcEgker5slnFyfTTgKQTEdZ
dhFdp8aUPUsDVI4rkJDLTLAUlDJlIREEudEWWyVyT7JnkPfJjhHU6yEpK5yEefIS+qJhuHr4D7gg
KtmGSufPQxYO40+0JYpfmYySW7nprkrrb3uMocGjdcZzkIjRwRGQASpYvjY5mDo2eiUaX/8LJpJP
CAbWQtE1zprb/2BGcjVZaFza0F5allGO9pIzY9kzLmHWqut118d34xT//rekx4F7HXldMzWMsupH
Y8gwu2Z/Fs5/kmrIWTrpU9CVT7K6UFg6UITby/SQw7Cd+wV4z5ojB0rscFMsBjwdYD5VAMklmvS2
YqkTEJbEm3JyN81A/O9KONO0bSN8v8lb9CjdIH0PQpowzbFuEC7hS75JTkQfrEMCNsC0PQQnnv4F
VZKuoLhmtEWHorodgem2w1uhTX+Uxq/cb3bgH7IrlLTPi1B66eL71qMEKs/JD5v7xkAlVOKwDuuC
Ua76IO/rDhVsroQ9xpj07DeWpKiO+iMKhzvpMEqkkIeFJ9kr8sNyMpDPljzIdLUfC8mhLnjMAWMI
YKMu2juzxszOYy30xS7PHh9kOMp/C9RJBrkMYEdBkyVQNm2FFxcZiBywQH7zTlBJqNBTkBO0LzSq
twKuWK9TFGVw/Vd2qP0ZW454K49c8tbe6Y5dO+6WrvSHEmTv0u+W1Ugwj8G5MPT35bTMdPpsy/jG
hnaeWh2AW+4Q4qc/Kw1dMXqFstBLnzaXCji15XRKym3JZFnRaEGNEo37c9xxqGbO7AaNBJz7fKME
inPUfeUB0WN90wY+4piFgkpjX5nrUq9+rdDKH2wNDfxYPWZl4d9hGwUHQMGxwsndbeegI4VcI1qu
QG/M4lMF1nNx6nSXx3W9dVyckE2vjjddomb7aDBxltCnfTOAaQvyIT4qfq0gSt2txjkPLsjJM9KG
hxC0GdUZF+ngnWkE5akAGq8DkZ1UZXgODe3XKjXlWJopeobA17ZFWJ5MvMiOo5+I6rCBuFGTubsR
FMqo34Dce6+7O50LWKF5hP0KdhbbuPePWQYaUR/K8KINzSp20F3HdBiiGNKloQVNzU97E21wTlpB
HJP4bN+b/mjeaOUIiquz7uNUEfFwb5ca7WPm99bOyAA5qvXWiksdsYjYWrPhQ6h15Sg50Pf2Ucv0
eqM5HpqB8ELg4GNIq+jFa9rXxmoO2mucwp4enPkQdoPGLhVeCBt/Hw2g+2Y07puaCo+Npc6ukBQJ
BYd0g1nkeDsBTim0dNM31U+KClZaTii5qdxrDBg3iHapK0inPaDpfmM0iNdkQzas6nLqkQl16aA7
8cmYaNbaZpFvbSW01xMmtRjSEFda+KH2ELwYmrdpDdTl8/QFhRekzHLjPkv7YxJN5srDBxodaPdR
84yB4+rvzk7voBJqKM1DtBw0fW2Rvqn99GW44xm3KgTyQiPe6vWLQlM7SqKbzinHNZCjM6L+Lxoq
hKvOHXgzGv2KZR+GKvrJ6xB3qy57QvQ2lcp/vnEqZ58kbk0aBw8KnSaNaDBxfZn5ogawPOdGQb0a
bnunviG8QRo3eu1miNRuhZj2romKV1/ILwZyIFWFTwVTwfBQifLdLj3PPjxMRSU+4HwrhiUhDFkq
yQ19cg9R5bhPIDvP8HPnXrkUELEHlVpPqgDfj4NjYjBoUrQLwglio2Yem1kfT4jGEqVT6Nw6LDTE
CD7DvtXuoG1TlJmC4NgxAwKv3/TmJ2bK9q6FFChs9xPJ2nb8Crr57LKOrSKzAxtW1gDB9PGg1hZC
YkV5dh1g2741qTu/I5hmfoyOjjVjOpE3J0dL052SoPznE5FXMXqWW1Hed3xWKMXSUBdXi5Vi2O/T
nN5rxWiekqDaInQDLaQqMUVBYFzr9U3Y28NqDIxnrIiRbGaXHPmQNkNMOIZ4RKCKTlVO85Oy5GGI
HHXXq7AlgjJY1zHgTA1Z/bnKrS3uZMhJNEDr66HHJ7g+9FlWHFQty1dWHo3weR9V29T2EWcGs4Ti
I2fRt0jc6eo07UdSrVkbYEoVSDd3fRfvfa2fVgiPfM1/ej29I0uLe4Rj4pCCevSIkkbaDjsI2ww1
tJl1AasZw7ArDYaLk8f7IRCHwwQkUqTqrwN0SCGaqtCWT/XMVTtG46xot98nk9mszRRPXQwqKviy
k09b8VOZC9iF01Ph5UBX5krZqVh8G5eimnD/CTF7yUZkEaoYamI93GUOcH1/RCHJq8EyRho0ADEb
UMs8Q+BT0zb5WFq7AWhl2KZAzQ38aEBr7nLtalIoP/lWv+1T9AEmREY3sxU8a908AXvXs7UZTbTy
ndlde5Z+A0KkOLp+A/k2GnZFr2FZhOCENqAWa/RYGbgw0BgOSVB3T/FGtTzxlh3jlV2NKG5iC2GW
Xr8y3MrblI5GrTlxCtDocE6suMvQ+/3zfOhRHXZOWfpqpFZwSJMOsMGE8EIfTKcwczZDWAfgxNxL
CfPcqFGe7GIUHaeU6nnZmTzkyFvbQ4475x1LprayHbqLKTy2lVY/hZ56N0ghP0R1ByTvDL84hvPS
qTo9jXyDevewaWzt1a7ghyes+1QE/LB0mOAYUei5+eFVKkqRVn0/ZPmrNoAewAlGSZNhi6TLk630
LnLTIULOdvWH9DHq/aX3gc+hsWmVO4eWOUtw8EIL0lsnfgvsEddoTIAmD/l1wPG3Wv5tKc6OvprS
WhelZvw5DkNNQTAJuRsLirv+V/g4I3c2UlwNOwTf0vYzK34U63R4+wzjBhSCCuAk5PjTTXlXggV6
th2bAO+OB6CIWGvGqLfHNghA00Quz8uqY68pu7ozX6gC1ozasUUU7lTF45N2GzfFNiWpJBXw4j1C
t99hwxkOqFmYOamsZzhbz9Juu1Sh2UUBbxulF9tuD66BOaszPejpqW2iaMdlQ+TTu2tnW9jR5epH
47fbeCqBidHas8fgC3mgclvnr1nQ6acyS/VTZxrJurJUGmrJeCo7l3DTo1hm4emuIDwwMumQqS2o
GyCe4qXGzrXc8pS7xsEY52EP1fhSaLApRwUJIBtJQxZLA+FX1ZrxdEKCnc36agiD7kjq7630scKV
Ouqq0/I5CG8nK4ycUWs0mjc8Ut5zE0lGE+pz1WlXTQ3mzZwh3KtqyKpDlFLT7r0YaCTQN+uxREVL
Li0gUzYRbevGq9me5gZmR8+jXSi7IalvEKOAKIQTmxVp+9Zvnwc0Dtdhmj6mXYrop/wvNPTqhAYP
VL2k+q1M0lFUF+6tBiaKnp37JjaPRTU3J0+tmlNTJ/c4LaKUyQaoixGE7xJ6+z2MqUI5jXlcIsJb
Hy3QCiskxmko6wC1dFTwt+mqYo+Q+cYlTea16bKfmKvK2Dt2ddAd6PyaikBFhk024J2s3i6Vjtpm
KPgh4cohP1WrYctTprIsdzHJwmKnGOrTMPfxlnSalXAc6OobnUZLPYfUaxtFy/7NL4hXCVI6XkGu
qCWEh7I4IbtdnPrCooxEcpVOGGckw2is9NBZ6zr6jmOOF2CRJ5jQZDfO0KF4RopozN23ZTDecKA4
m6CWypq1cEjQBy4cho5vvqYu9ALK0rvQwDfJU+4AyADZHXdz42+GWXvOXMylcizcCpABMkr60mHb
VVIqra0m2aplRkOhn9En1VbtqG+IEyQcYbEqYcZOU9JvE9gsa9VEVqn/C0RVDP+ScAfb9c4wEJlE
GD1LuwqCwzKXXgLWoG8b/YeVOqGcGDYpMsINfdrAnFYmaew6VDBPKaS2OLgbw23PcY/sVa7cGEaK
bu/YoKoXJ/Bh/HNtTN/xPENi6Ip3m/TEadydEhuidsY6FAa6sXGaaDvhOUEAtM4AgTUEZeMPJUUV
pde4yUrzq9mMbM9QuUfmR6TxhDrPu6ut0dw6NeU7kWI0p7WvkJik2ECVnY1TAP6UWXjKYowZ1dc6
hea+mph2J73P0EYZix5RQ5366Hp5VZU/lctRVsfzduKB0bf8mMaJgxiOHPDvDct7I62CN1leBhto
nkLdKw1J1/XQkuedA2YA38aakSfDYfZqZ22LtIuhe8/aMN4G+A8w/7kHI6acTV43JOfkBklnrhEa
GNZVi0WG1zXrBmXikKVhyuNpq6rtbRcH1LRGoDFl2nZ4SlJojJt9SyVUl8jq2ZgskdyD1rGGbTzk
f33kXGI982+CMNxjeId6pev/JpP3MHs/bQvj0U9UZx/MEwhTxBrG1rxnFVdWeX4OG++5dMFL1SCa
ork8tCz2WLGFhzag805tPt3qM+IlhXNiKWi0fNf3IFXyobXwjYreUzV2VlOgb9uyene3lYeKjxUP
HnklmU6qGzdB6l4bXMhW8FSbk5t7a1PxnX3tvgRUQ9YtfcZVj03koVNw1Qkh2JgDPWAk+LGrnp3D
1MM3yfHHgE7zZuGsy47YYSNZo7s9UiwSYutGm03rPCsEr3zSzjkAfRCe841d7bvJK28czaq2Esun
QAvX2I6p66zTiPAbBcnLdVHRLYQJ1a39iW5yYCKllD40Lj4VHXI/KZ5+hpY+OrWWokZV/7qlcj+g
XwVb6BANDQVkZIt7K3hslOekwZiuV4yNITAwXSl0nD7mM4Wns+V6m6HKEadua7TIqwzH5d5dZ6X5
qupIc2V5fWdr6iOy6Dh7ZSz8s1meoP68ZdPwUmXtuz9kqIdm0SnBv5kQAxzfn8BAmGN9r1ek9rPs
tlFBNFDMn38VPZ5WWJPkxZ8WjRsnjM2tWvto4Kdr1S7ijdYPZw1J7ZVfUElFCuxhLG2StQrrtQQk
LoiUdap29XqK55fSCbkXqoiiJbK5KENvW9n13h6j9qQnwb3D/g+klcI2rQymtVX4X5E6Hz38pDae
mq4Kxbsz2rHd0o77VoY2xBMZGfZZt45KH22gfIAgL7HoBGK5UdLOXY9zRLGQytwuUA45mdOhrdw/
TEnK1J+xVVVIUwHSloyH2q7eG7Xz1u6gbWJTu/Hi4mloXAAiKTLkenNbGlgJjmP/0Azmxcvn+xLt
r5XvYL8BkIY6xrbRTCxCGuQpqLEAmraOoA0OtVqV6DABRHL3WTre45x9qqb2qdatd9tLzm2PBBp6
Kyz91U1uGXyjq116dEV1Lab73t9OKaxOLAyVNruxVesWQCAqh3VVb4LYfaC6ucLrrn8wjO4aULtb
l1QtC98iCUC7mYqFvu0U7r2fAgtNIjs/I6rfq5cIwy495nHTu2n8+juPsURCtE1faRlVgL5sbmb1
w8HvN0qLc12kd7XumrvBC5oVq+ThTZ8AiEZG0jFRUU6zvWNYTtHWbvt+g1OOTv0xRDop6fly2+0e
cNTB1OunGwf9VCj4qzZO8Z7Z9lpzkX5spiclV2mSM9ejGiuhGkOOLglYkig8r+a4ewC3vzULRDdh
xD64intE0DTbNkN3o9nAGfv6Rk0g/OSp/4Czbs9lezslsrcJZe6V5mjKpgjwBXH0StvMRvmWW82l
MWrACNh+5NmU034oN2pKLlcxvnd8yA4CENYSIbmq86dp8VNj1ndVbP/p5pvXkuCzxXhAsOzg5W61
dWHgo5V9NhXL23U1ppFJoD0TXe/nyUbgjGqZpGC9Fd9HFpg5Gi3sJ+tkha4/kon9+q08+CaljLZE
kt7f1VFzQ0plxyiCI9hS0W4HRIIl4QY4TL2KSQ71jGBV4TKxakMEtkaSAZuQqJtcktY+jhYylaEJ
KSg4163BbiKaduBFwespqA3WjnZZnpcfF+RdNJOzcq/LpjD3qvdKYS3Sm3vcog51yuLRtvUGPaB1
ZCFypuGotVKTmeqWkd43uf/h4KY+l+lrYwNPSYqjBulnz26nOf2//ynUwf6/X5c/lJa6K+LeOnTD
kOe7Nm47nB4xCVhPgy6F9/LfaxE18pu5TiPqm/IjNkw+y6DUiMIGdbZx8urT8j837/cGIv4HxfYu
lRpPB5OnT1GbInhlFuAoTo0zFdfYU+9tNXuuzB5cn2uf4gixLQ2SyQPk0ZB4Mp2S3IWx1mLRpZih
hxlvjNi942fbBE1HzzCg4xZvQYRo4ICpIhmIh4gUnSy0bKhdO90eV9HDbCgp4qkk1IX+oYScBzKn
3wzb4FTb6lZpChx/HPQw+zA/IguanvxHuGI5exLSJwTgojVOAA9x26pPhnkHqgVfh6FA93Yor7Gh
4jQ6BXu8+pJjEYculisrxILH/dSNCPFDRBxas2FnmyLY52wndB0HzKjWTZ+noBH1i+q1z3lW3OMi
BOuhCg7qmLfrvlLU/+PqzHYiV7I1/EQheQpH+DbTOZJJAslU3Fi1a1Oe59lPfz7TR6elo5aqCwrY
QNrhtf7xEHQ9Qb9OfF2cpNiRlgzhxB27SdDhLa6ZnQhb/2ZuOOmG/BOr6oUfArNs6q5nvpffgZW3
Ozyr5H7FZKsZwTOheI0fTdWN2QzzdmglPnEvckNfoFpHo1sS5LGfBOV17f5Y+wSULp+qkqw00kct
FTxrSzybHLnoH576sD6Uk2tupnx+h9lrKMgKr17HljkHTbEptfkHwcdXIz9zk5kQ8S/fYH8Z+wTD
N+t/UhyMzt2JpkBt4I0H+Ip8S+auWMgTr235Z5GwYXoO/9q2vGaCXiP8ZzsT6T3DwHQX4TcJpG+F
vrQjOJPlAYm5RXHypvaB0OjsmModsazUw/T82sYEzESMWBUdotfjYmdYb1qWD3lNCrmsQaEquYjD
+sVz2T1GLVnOK7pMJZp3aXV3n2uYjJZkwyHU95+atCjuHgQ09bYjR6LsomJbBQgY1i6irGO28Fr7
Psly75EzdbLXWb8OxW4Own06Nk8y6c6Jme/hZgWVEICApKJx71OwKabhl+vARcat+d0gtN78/H7H
RuBfcyk5st3OHzj1aKdQn/m9CsOz7RnLUbm6AYYcL4ZoDrIfP2c4m73dhc9hbwTbSYCTTgRjbmRV
pRdpkfIdp+YjY31zpjKDztu0olWm65Zjhi15V/GVdw2RjZuhD8a9tZTThQf/M40g5aGvswsJ2pHf
FYQX6ZoqeCOQryEo/dYw2FxEzjkkEDozuRAXrbyC0nZvAfl1qX1BiC7J+8+/AZszn4pMa3H04xwx
+ydRDiI3N/QPmTTcBYLcYzpY6bLqLeqCnZ5feZD8LspZ7tAw02oKR1iS7l2HnEz0EaX71lumzSwH
fdU8Vjm3R2QA65u1lVb9gc0GJGS+/nzEz/tTlbHMVzn9lHyw4U9rtTZN4RRiEtBtcKP57STihUWi
llc1/x5q6j2twnKuP3+Qqij/87e8XdsXqfPa/LyPnsoZ31Hz+P8+Nl8YFQfd4q0rXDH7P//cxF39
MNsZkYm6b5HP8eXH3vtySv2btlGulYTo9Ilayau1/u3nTQTC7cWl3/HnrZ/3k3qhqdEGhMBcQ5wr
Nwiw+qKT/X/eplfuUkahPM2mtK6zh7dmCdk358G69lYIBByr2gQi1LRk//edxPEQapLm1u7nnT+f
HMOYKOa4MzSfS7vEGoFkpuI8rl85zINm9pn/3ZNRZIgg1w/5+VxunHEfRDRD5L3jXVOg0a2RONpX
Zc9PmBgsMOX6LwMX7blp2tPPP9hLHFw7iXDDmpqnn3f9fL7nOX9EVITHn7d+3l8HtMHQ/2L6P59U
laOzpzqSyvv/+7KONZ4IWkgf64XQVo7x6ELCL10OY18+DGsxS+fMxBDzjzGicSKKu/GFE7w+NUXP
Dh5ngc+WnF9EMB9TwTFHuVm97Uf5Ss/zIW4ytj4DaqBMyheSVxi5K6KNZVMVOPVQ4aL72DsJ2RKE
bTwbbdPswwD7FMGigpjnBQl6XBKmPJB6mUbtsSZ9ZBOgRtlqM/u1UIU6Oi29HIBX9DxtKwH7v2Q0
B1nR8zpIphlTypB6v9xAPemEgwU+pYn7B6DzU00ZEsH37T6cFo+akcFvNa60ugi4SeILfPe4ZjpP
OgfR8IAeCgZ2mj2u/fpMTimqXywDAodNhnvqxYAZIaQk3NE9QXNtdR41KIwK1GMV9nsviG+WkI9p
P+zHeiHnJwuvlkvtjrDvXUBlVlrbaosO5TOgPApXCMbkNgCccGtCvwWWVZrPoXhOechU34fLrU1T
PqvR5B203YeVk2llEqIT49hyepT6qf4YYupNTVWd8j472FNx9KLnOctO/Siyo5bB0XWNcFvJGc8K
VHAn7UdVdMe+6z7tSD+qWo9UcbdnihQNjmnOQcj2N4UYNkuaS57ZH2GtmPN5OVm+0B7w/YbTEzQg
o3GHdbtAXgjvAAN8SyfCfJaMPQqhP9h3fiQEvxjAbdof8mgyrx4ZSw5b0I7X27FpvmkJIbSn4QbJ
8iZURWK0eifkod2R14OgpWRZbzvOMhnOZK7Xt86tL3H1285IxZvoZRhjX6uuP6pEXGloavy8Dp8K
63cS0FBDxXxE4bziwT2RMrr2/notIVATwO4msOjajM35XYz1G1mZGb0wMER1LwZso4aP+Z5FuCr+
KK7IyF4J2HxwiXiOv3UuaZBklKKkjQ7BcviOZgsXLg/ApuSFxifI1mCQ3+zoHQ/rcxmxIXkDOJyN
S8evMMHzjSBI8ohNjYFGETaiYev+VZUUm7BerZyFgzpjOdj15JdFXJ96ostqeNBm5LEZyRXM9jrg
53k/Lv2hgNi5uAIkaJDvswNH7wgCKob20onoWffxyVLYYXEjTfMa0WsZ75TX3Kwu88txJkUlP0F9
kWvwUSo7Rb9X38Iw30OPPgwEkGw0uNTe6+kBzTu4wpaVmMKUjymv4aTpEk1fzaJ5oXNtBYredVbF
e7ZfdKytYO3UVESkSwFCF/nGbL51jbxT6Lpv7OEcFDlUACG5Cb1odWNdYFA8n3sOXl8gj6fFM1vO
OWm3tGczMFTNUdc1/hdN80bTPamkwpWEjprD9NBW4/tUBy3Wk+nTjBtf8yKiJ5j3Kh1gwqet0h6R
HA7Zf333lZH5S2Js9KhoGidKUlyDyr6GxIorM/8ru/oyuk7FbktKLKma8ZD2W9PGlW66gOOtrqg+
C7DdA1BRRCetFLY9TS+WUxPHUiq5McH3HkqH6Pp6UY/a6G75aH0E3XAgSrc+EeADLVB+4ZghWbwy
X4nFLY7j64hkF7cBEaJr+4NjL+Rsu8V7yqRtaMD7KSlJs+ERXPYXbLEZyA2zp+w1mbPZcwuCm7jz
SWScI9Ec4aFbE+bLsr4vDV1K0HIYqugdlu3CA1oq/P7vIxyWJqXwTAE4NCKgcF13e29t8+vqx8QI
/ZTeP3K3iRivHf3iau81gdmF0a1vpOfTAnZb6vaR5yH4DWmVh1S793oilada6CKow3+NKHnqGpgG
z4Q21NRnrVevkQOP5TSSxdD1SQsCTGL7m5e7KAFU/QYsgd4THIVEcP5/DxlB2UAEdJINsx+L+VPj
owFHf6JIFP8OBYkbYhoZyKhuSALtpx25l/KFiwqpBG0rSeJsFmnQ+k3WOUgqgIrnfMRmRwFNG4Gf
0UM8msMv2XS1T+EkLYUqbpqNMoE9C5Bv4pnmd4eW6winV8t/qjf5Q8J10lEDWbQQAU3VWX0YoiHx
pRnvPeVdS2jJjQrrN6bCk7KhYu33VYg0h5QTu67SO5r04FqbJ8sovzyXC7t3n5Bov9d2/e+84DAT
S3ZsydNwUbwebPOl7ZEK5F86ybnwu+kPON61D3elSr4Y8B76UZ3GMNm5cuSBnYVqSxT2XSEMWrLk
LlWaYWiGjUvnh7Ej9rF2WgyROYdlOt7ISPrKsqtRpa+T+Y/blEhEhvwUyooiHZMAjnrfK/B5ZLK3
LHQOLvkPO74CYR/OvK+q+FObBa73kPRiDLse640Mf0OWHqWa+REsSp26pP/ou+ZSJhkiSToqtSoe
TBQWbih+RZ71TjvlL5lweYg19pzq9w3J2B/eNLSoEHg1psj4U7XGZ8/eguiaLJN0k5NeQk/GJaNB
PLcm+Kr5grbiTJkzJv57kQ40tnT9OyAvAVLxuwNGs80T657I5FeNVoOKTjzqMOxNkj07jfFSWjgS
IkaWqiVbh1jiktrkZPkKKmhOvrFTT8rwqKw/IoBni+F6IoehSDZ32oHmnc6/qoYnZks0fMmjhZoq
JqiDO1f7TOU0qHTN0ZD9J0HYEEf2/DW6HZtVkb0EVtOBXIPL8gjbDqg3WIsh0w0uK6Ckk9U/LrXa
JelDCvRnmgB0JiHrRU15Zz1DrtMhte9iS2zdadiR7Cy3AM7mQ9G/zZP56Ame0qrhN+t2PVXP/MVI
83Nvm+9j6r5mdYDDTz4wnuzSZbhBKZWPYXiJQQM1lGYg743wXJ5z4hZOySsT8tUKayA8grK3Y+U8
zdy7VgFKT30GjaN/KTLt/NbAM0XE+NhEt9QQCb21sy+G7GMi+3BTuMZ+CtqLQiWOyoy5cmQrbnv3
zZLcWvkMfbt4a61xLt/DgkiyMoOYxuTzBQ59aggAt9OiOdlL+bYAd01VWR3Hilhzpzk7kcFhL9+T
JEl90xoeB5cAJTwUDFaomqqZLII46nySbt6rhT29jebPjh62aCjPC4+LqY05HsPdMGbJHnj6Afd1
u8kmT6wF7BijUPOCuegx6RFc9bbPNkn0F9WYZXTD1BVQSYbZoBPHn2xaZsuMxE6alE7g/yhLPhNN
QvBCNcJqzbCnVWhQqnfFZ4BjeFhFyBtp2vkBmfRKQuyz0b2SjMSjD2iO6xDgI70uJn51QydfFTbl
wIGJ426awxfHWs52Vf5OhcsdBrdcFTggLO85N/R3Pk2avRMxA4FRzK5j8gbt8jdiFlifOB2dJZpt
XjBce/ZrTpBI0JanWI8IJFBrNwYXuwgPedztwQueaT5eNsWC680Z0m0XJv8uUw2jOH+P3UdvDb7B
hYdzYFEntz0liXwyHKvwyYYtd9Bv5KZJEjoCJCvbpWOoKVPvlrQgCPzPD436aBuPVIZlfjWv9VVF
rna2/J5M+zOy3Y+gdi9J0z30Rfc1OBUSWVxWcmAy68uvRPJrtUOJDxDtiGNTgeMUKcDCKlxyI3o7
5vnFtdj6jcx8I71/NxTJLVIl6rEMhzdT8DQXd7XkiCxWgllPbD/GcMnsURDxuG07u+eUYLsr1MCK
no94gL8pt3yX0jmGJY1UGlEgno8now3WKowV7ZXOyZEZDFxGDKOdv7SdeYlnYvvGQN2WZr7VdV9d
nEn8MnhS0zP5GCVcZsuQ8SxCjskF+Ctp7atRu9SL0PUx9cN30HvvWkS7pIlOwVz8G9sz9zYhuj2P
dkz+G8VhsTPWLi9Rd4depwzY3hVc8mEm3CWhMoHBZSID34DwoUSvCriVCSN5DNQVdukPyltmJ1jN
+l8Axm2husuUZ0+mmN5sa/jiyUpb8DG2LODaBX8qYgkVoZ80dHb2iIteUzQDYCdRynyryxGOIiQS
2LCOqs2/GjclqywFZoRuUILs+zKd9kNB6Zvo7gyqz1m9vHth/ejNwVGnEwEo3T6b445DcHhA57dD
UHgR1Wij0GOSMqz8A1fVlx3UhyBNjU1iLrtU8uOjfwQsb6hNhUs3KgfcY8XZmpPpcSyUcXMmlQmZ
Q/qSJSY/b/iGvDABeKOrjADXJ7OPWDWwDAVZd3JN0EHHnQAe6Q3xEr2rTKweEtjRVXdKATcUPpDh
2p6MIftXJEQ+N5bHfwZSY1wouc+B86j+fKP2C6EYr4i2FeaxbNetLeYNiiTahM6xiF4DlAgEUj5E
yr47Y36UVTCQfL08hp3NONFQBSQCh1pJeLk4m8XDwHwaKHdPv1azBH4+Wyy/9nSnI0ICSzmH2bYO
djxS2Uymre0Xg0MQClDvyNH780uMhSJlHOkbz8g4SrCMOOazsVrHV8WBmmm7h9loG/yaRSOSlVCC
n5FgXYJDTrqq3zOqgdjQQ+3Z5o0qsL2drFdsFMsNdxODLCw8o9RVGvoObsDtVIyfdl/+kUUHp+ra
N7J0OLKXBYqqIvuMnh7dQQmvZuemf7ddoMo8HVBEUP4JAxAQxJh/qeHLo8CLPDUINsq/kH8Ezq3r
n8AIDqHX76lveHGJYOTYMoAZCaNkYWRNScZHQwxPNRoan0LO4wg+Z/f6VUZtSm/vR66dXezZ2R4f
brnRgi0rBhR0sM5vWq86VbK/x5Nj76z5D8sQ+56mRKZEDsAEU0TIHVGoCn8wG87K/LE1ycqONEXN
k0lAdIsKsoE+D5KXeoZ276dbWWS7cR7+0KfGXM9czuJDt6uDt4e8+HmK3waQ0kNr6ccwDaGMRhoI
Z/OIqhJ7dfUsLADN2dTfRUSQfov1ZuOE5zBe7khkLMJtKgZMssCq8C2exT/RRMbbYH+nGX2OAQqS
iW5IujjkpuCZAVQJRh/ZzkaHoKwi+ZpKpzso4hnIOmU+oe+nG1ADifkhFo46FN0Ugbgsn8syfNcz
CpaCMyYhhKlctcfBlH7yzNuHTfAaRWDAed0ToDuoP54c7vQM7Vs4/Tp86QuR79frxCm4RtI5oN8U
h0e/QBqLNvgdLtbTwqqYRfWTQTbdhgCxbwL4fIrieY4F/SYYypOzJJ9UCdF4iC6CmFgEkuj/hr7k
NMkWH/0fj+Y6qn01es9t4fzN3fQeceRthvmtXuMg7ey8tNFpoWPXLQtwIkXiWFftOipq1n8k7I52
08g8rjeIjPBhWMOUYXv/y71PWC5LdB3r66+SHuwTrstTZUi5cbrplyD6Ig2+ezW7m27gkeKMhw4P
J2swgoXKDL+g2ZEmljmGa2o7PJLarAhOO60IkHGao9AWXaG8g+OLa359VvVB/OqSKcdUJx+7zCXg
Kz8aC2nQBRl2U+jshrp7y0Y/6Oxva302hBqqOojnp/XsHMRyrwO+n0Cgz6xqVltq4U5s/F+uLo/m
XKJgn+htDbozSVc839hWN2pAgTPUqysVrrz8J5/1TbpnQ8S0zddmgGiDK9zsqw9ijIwqWg7zAEw4
D8xWfUuQTZjq3051hFN+G1Kr3Wds7R72GKsgxq4iNoQadlCzyaLUNCIGOs3bvcrGc0uNH8fBdGiz
9lWHo48r6Q9VrvhGXxu9k3NgngyV/3UL+Nu0/p15aXJVeFKjNQV1YaV/iAtx7zkWOfYZu/pM/57T
bdgSZx+M9x6Rep7ET0IjHC47SsKjod1FwaUyBEJrQMtDFcyQi6WJiCJ5JfTpmFhpxImICzsb6I7K
ChTkZjh8DLlgm636sxtibez6f4yx/qf26EKJ0/Kvoyab+HvfHM1qC9F28tBwhHV1KN282leQ09sk
k8NRFw5NbEgrVESVACpL8gv6h2LdVrrqwUzqo86mq3bVyUNS1kld4KxIHun/2UP+Qa/NOHFLe964
VXbpjORSLvPjTDclF0z3qQjhTAubuCEHSzf1ZE5FD6EdJbc5+WIUDTaS7oX1QhkT76+tArzrzqcy
1bauk2eXHHZjKDUkfmHB9u6cKF/7gWqeGglVtKMO8sO0mwHHTnbo3S09vnaqtzbECGYngrnQxlm0
BuUNkpVmQsefSObj5t4Wz6mR8ejjxALF5f6k2tREM5wNlPQyQECJO+igBwpKRvR3hgE3UfbnopbF
VnKEjUyF4YTylyo8wuhZY/3EKA9uPvoKrY2VjDSb9eozM73nHicvFu7narU1eyFx2Rm3pBDeTYBw
7WYRJ7vkZYlc6hfrIPZDrzvzfMQXIVWwNUqaA42QFwmZsEO1F+HCfV2SWqmTb91+ulmAlUlMIb1e
6hlYbe8JdS9czKR1MVIBNScX8hEmP3FZicieXDW+MtlD3x/ErNTJKNck9x0pcN2VwOpdrhtYsNp6
mtIS+9DsfJbEMPsMxY9WZqGKYdxLJNkXsuz+lT0ezalu9YYCdJLCx3q6LajmURr/25XejASdMA7J
Prys/Zr0XI8nW7bHqmScCrMl2LdIXEfwNwCt1tpO4DGWFZzGxmAic7J35OxTZO5MIH7a2/nPmudx
GW9lC7xnM5B0eX/k4vzH6V6bvvl0kuyOrALZGb42f4qH7nHtcpHaDba95HT5YTkHNim0j9QCPbTo
WPd1PiBBoV5QlzTmmvWBVKt1pNCotd6GeHUk275UISKz/NTip9wgi3ol1I9s22abIlprso9eN7Hf
2La5azUvnjV577CBmr2UV2xMOywaRfTCfEddsTAcLl5unL5qiP6n7WPp85vrCB46+O06OIxiSN9s
fJa7AdNYyBLWY6OPwPztbD5NYcz8mWbo25zhGWh7h/TIo/wL9Z4x5KEPyecrlAc+tES07WNQNrvM
D1GIP2kljODVdsh6PsgkPdZG1LGAjsFW9CAWoZlurVjLbdT3r2SYaJ9K8GznmVV4iXTmE/n1kmfB
24KOY0vPn7eXYrr1wjEuIc/GaNXue4lxybRUF4+DgLts+ZBJa77PKXUOFCfsZyyTR3sd4ieH+xcg
yMXe0apx3OR2yYw4CbAiUxzmyHz1xng3ClRPYKCJb0kXGiqJacfVwAdKAnF4k/jGlYynk6atFRjo
PeLzhuQ1CThVRRh2RyFK1p90ep5QcWTVQPiRY96pqOCnngBiosKgfLuoQ8wppsUzDAulZkjbtcAB
Pu2LKQtq+LZYgW84nN/D8AUDhZsjxD9joFm2CxAz0SRw+K3cJM1jboRM48uub5RxrmLrL7rN/tRK
D5RPs5NNMZYKkWxTBwNeWHrc5FwQZoe3pJyLM4vURWeB2kiqlPdoEXeyokN7TnK9Jd/E9GmVPmR2
1p46ZV0Wuy32Kf3UUgcHlKhUS2HRCkf3dzWqajs0/SkCNtw0BvhO5UjlJ62RgSYZ/uwF1cGgbZiA
+W47F9ZnyC+ab4RGcdTpd6w8W2ugHSZO8Dw18UgoEG6RQJJysMr6c9f9B7RoHyzNL8pztotNIxki
IuCh9EWEajia3pr7y1N7veGEp0Aw+YVFhcUubQKweYTDJgnhFoybHkvLUG7Qfe456x+0gtwx+3ld
TuoHPQb3rqypQdDed270d7q4ip2niJZ3wmtm4o2TBOM28bFfQPnxd/hcPAuYS/PJiZgzjKJl5TDc
42/gtx8s5pE14kHbdBMPqdSnCZ3mNlIe8k3Ngyqlvc/WBO5BvSB5RTqQxRX3d2fvs25ujp3Gxle3
4mhrQjFI79xkpKluqtTckqrCC90xhFHw9taii53t6fc4c+LU/wA5SNxOVDXbJgwdUSB21Tw4FR16
iNPd7diBNrsTcah1A6CpnUwdVDz9oik55DUeSLlzDbCgWKD/SIdVtGfzjWCzA6JjAOUVTPZpuvAw
4ZroaCNNo8QFus5pKHfYmUcLA2NmzTti/sPnwvi0Av23bC3aeBeX/cJAWDvNjnMlK+symygWjG56
CfDMpVMpj8IEVXBmpBnKtcYjAeKfBP6beyw3mATdfLNUF7tDWRnFi+EH9Nej9YgeySOQmyUQhNQb
3/RtMlZDshuTxL9SDxk16y9xTsJxVqcHnKQtxT/mzlJOsYkUXP9AOLzwEJxOGNV8tOw+7uwH4qme
VQ/aqc2JHU+9k24/b408i5nkeEkHYZEpd+szT7HbTeFOLsW0Mavljmpok9qQGkEZPEfOgrKsRNpO
Uj62oB6JLkVYNpt/a/jaIFG8aOtDNqNEYgz1TQjCQ6CSF6QdPuJ931Ui2xD98ark6G3bYkS7aC5P
yD0p/I3Z/mmjerIr69UezBcH7pA0wG+sitSlRePJqbqHJbLhrnnGnHMa6Mc+yp7Aq37VjYblm3Ly
iB02AwJU07XYsTvgxkS6NRcPjhG/R2aCoMrtznER/a3JEQLwhZd2I8LTe/N7iud/Dd1vkw64ty8W
+g0Z9eyhJhy5oOt7CCje1SV2hQBH3Nkrx4stw/FAiPCrkX86+AVKJ7W3VoQ8Ke3IVowmZK+o62K0
VtFbIRpKpgmKY9TNNHEGLdUVVvCuRukxcVOpiMp3dr8iYUy495PPdgy6h1CIf8e5uOC2LyHNrSM1
6aPvEtXsy0AR958zxoAQ+uDkTAhLRLOzxJPMHLwVap62Fv2W2TE3ZvckgchbSs53WKnsrUb8pDwH
FXVFNv0SEeu2TGI7lQz49EVTiVsMiI25H/IJvZtrgAXIgerHyX4hjBJhMBk6ZxpjoF2MgKiZgrxg
VZ+miHwGmOHc4PW1B8PcoVbBSxmMjG+FN9Hw6SKLzg70RpezyZoUjRenTvu95eAYak0Dr+1yFoaZ
H6FPAEbxsIB4lqdlBMYpo4BikQLcV3sk+wQJBs1mcDB7qPzgrteqzqL3vmcg8xyR7gc9iXPamXc3
J3p8dI4izKbzBFa5cx+Ndqz8Dn5mu2C1jCtPMVsSPCvo56w0d7Kd+TZPBqMd+ismUudgc1gL1P1J
BTrRYfYfnpgUXtq5Z5yIiUqI4CbAvoB3q5Z5yTSET1ATF2sWYfjC0E+zdE9HQDwQXQia1PYOfoKk
ph93ETjxnenqUOYKLYfWYBoBe1sb+rj8Qzqlgax5/jM27H5ej1KgFcb7Etvo1Wx+Ugtv7cbFi8ZE
uvWqkVcQbt4yAHTJgoI++ptNePJoXB1YYanAQZS+qUtdgthV3VocTvNtUgwUAoNumEt8XOKeLxcu
zFwtzsY2asXZcNXvBlzPJIfg4hTWKYiK+urGnOw6avFFAdj5VYICysIV0ldpsNOS57wRJMeo7CvW
auNoWMZzIAMUDaGQmI8Xhox2tef8/JFjoYEy1xg13GV8gqwa2UZx8Mj1j58P+flbaU3lmQIYxJlc
3Ou/eZX7vx+FAowZFCx5V+CeiMeIqW1bT152TALS5o140b5uUU46Xf4qFFVtiHoGmCaXWLrUPNfV
x5wPjh81avIrbbzoAkLTbshIph8V9fX0pxCO91DOF04+VgpJkHPbdX4uUdQQ1AjCV8t6oyZMSwgg
ES0tTNd4OCQ/KZ1eVRxeq1ZR35s1D+5ax9AWiw/sWZ+TJHzSOhsfJpiCsmCg0so5IuIh2M44RVj4
3sw88wDulOfLgursLrC/HdyX2nHjrdtiupSjxiAwDFhBprdurmFQjdXyjlZJYl06cfJtx3qYaOQR
YH6uxL6l2ouXPpVRx9cQ7SlrsAiw3dvUzJnfAqHHjshk3Lz5/B25zXix9PzpVl50akQPCToxyMYW
iojEqFdPV43RrceqKtdkw/hpMNR8L/BaOYVtQNdrwq2MaPCrvgOngnLtwuUb5H3gCtHzPq2CJ4Ji
94srX3qXcgYSI5+XeGCrGp2GhVX8I4MxPBhO1OFASng20CLr9YmJcgjozgZ/ZhdS+6HjBJ8SROZ4
ga8T0VVYXh1UAd509YTDiDZGN9FHv8nsK85omfPzz990Z2mIVVXFh0SOD650PPx7q93oP381XEye
bKOou9cr9edfTAz+//tBVmMjsZKkUPxcuj9X7c8H/vfNeAyfa4Ia9j/X7n+vcA+7UraR6qZxwf3n
wq7XS33uaUxYLYTGQffi8PM+3GkXM1z+ihz1Ys4IwTrMH7lNFS/z6JtVc9nK0qzpC09av44HinfT
gnaJ8pgmC2wIqarZQiYxFew+JxHPk7tIe1CR4pVCsiCGaZRyB+PQ4kOPflcCVJwfuGDsKJutVVFJ
MIxiF9MKXYpJnkdjjrZuMu0itdYRZ8vfqhI9GBbEw7IgR8/6bVPcwn6eH0MPX5rkJPAjoyRnFhxv
Lj7mDkFdRzROIpIIydCjPeovLlebivaU0awr9EuadL/UeM/MjD1oIemvsKINtceQr5FNoVxNJ7UM
1T3SVn9c9XRawx1ST0Nv5lxTK4knbjbO+Ura9E0Euy+5FVLnzIAaztaeNKE3rw9qHHaIQqdm7055
Qf/xiyn0N7eSxXVFMAm+sAe3x09UB/ZLYaqcJqG+9PXoHS26cggyZ5QXTJGuhAREQcDEBUYxjlj3
B8rY4ZtypjC4gC1E+S60g+D5y4KfRcVckfJrUqVooFntxwVypVhAnXVr70e7g1xAb7utRRRsNKli
m0mJPQHgxqGZ90Ucpzdv9tjSqHMKigrNTPaadcXvOevz5zE9gkGRMoHm+MEdjO+8rgemQ7wtyk1w
KoIpDHyJS5vzWdacI71od7qbC1B0kwC8Spv7KofIwGITH+upsGE0jVPbj8NOOe41LVognkAz6RWe
Xw4Qcs5gMDIMw3GksAKrEiKweYYUKGVzVPR+jG3MgyBIr9z8fzEnoYgOko9p6ZZNnfzSC0ctEKzr
sQ31Hv4HXc4Z1ggefkPBvoSvkzOnSSq8AUa8gws6AzXam8Eon3vPRjpmzPRYcUQR5vUdkM1gN4jG
w0E/xmFlbJ3mYJrum6v/9EZ7s1LGFGrs9KZryfTucZU69nzKCpra445ADkDsllhKcTAV9p0JFMlV
+KR7CkL3+X3q21/ayMsDFyaZvxB9cANI7hFBIc2J+7uK7ffE7KTvts0/Qcr2kHtcuobS1SNIM33g
v7U9RZvOiLtj6DJGj/VjOY/pzgKoOVrRb46+NZsegxO/AERdsBghxdLpAxUG4VGRXGhuQxVgHBgZ
e2y7u/AovWGcjdbmSp+wAH1M3czxWxM5XwNeTzpbV57TTBfnnzcXpNF87/3qa4OIEa51Jh3OOrvZ
bJ0H1yGzzGtosCF8P53zeVc59BKLVB4yM84wGI2oYVq+u5FZ7OwwEh1x6JC60N2mYYoO01wipEKR
gTGXnZmPm4RzxHCGqK1b+GZSRGqx6x070luMv6UN2mxZyd7MU7h8nM/JYSjj69QpD+FezFwTyk+H
0I19U5Go6HkCy57Jz64H0DvC5YZtWTEScApiliU94ue/4DSKZH4YGjFP3Tl1sbCxbPbesVGkz1QV
av+sEb6Df5agCm8t4VFcFEMobiVWpbn7H67ObLdxJFq2X0SAZHJ8FTVLtjyVpxeiXFVmksk5OX/9
WXRf3AOcl0J3tdG2JZHcGTtiRTCepJlN+1D76b7kcjhIgVBQv7hugsxMctVUWUIdXRWVLYGMLnWZ
/dsxOFmF+dkXwy3Vy/iSG8aHmtNPO+xiHoTwTXK7vrkMJ0yCrMENWd23rfdqK/+JhxrbDzZH29y3
mE0ZOzkTM1wTepDbfi5e8C6eMlzEv5IEY0YypQeUwDenyatj43If90JJLm3w/U0Jf4FVIaEqJ+2i
rCE3KDUIn5GA3DhzzpffPVkMnH4cNbNmDfulzDMwpDgOpXcZiRRI7fMnqSkWLFZIgqJtSZtXN4Av
56wJjoPneWvzldgG1OuqgADu/OUW/T1Qi/riNvy6rt8/h1VKH3c7voSy4oDiDPU+Lj1xIFPJ+Qte
DreyUVw1IBmEIVBmia+hKk7lo8Q7nPj1zcz0vliMmraE5Lsoed4DtT0wQjwL28U7EEKgkYzQRqi/
KV0LYTymz2pYzpPop122ZMg20sbFEbYUUZO4MpZg79Ua3vqkznPGYCJaFyQkWS4Wqy8sQTJ+ivC3
DUmEm1D72iQZNl2XVTQdgp52G9JOQEWMoLcuyuBUmashIaO6nXO8bWB1SCv5WXp0xfBhaXIyhpjY
eecF5A/nJVCqXJG+L6E2L1Ydd5D+nkq7XbCVDI/F4Fqb3DDxFcwdoR0G/U4Bj505trgQ/ngMWvs2
9h6k06CvQ6Xzluwf4T6saylRhmDYOWJ8tGvjt8iSrU3+etbyXgJSNmcNysHi2OE4/S+ir97isWyq
sCSq4Xspw/d07O6TTJ8aStLDsr00S3fvZ1xYPUEJUkLAG7C2s4fj/AGO75EQdxs5vpo3wq2+bfvY
h/oc2+o+c0HxLCwFtn0CpH6u7oq4s7fzsg29QW7T1bEJjIdSuOUQiJohtcLU5fb2czkvjzEUl6z4
vbCwLIXX7kWMXzeGJp3dVBgPW7S5q0rQFWRNkj4gsRtVtr/jkQuqoXe2Kpi/Fru6TWl8KaWd7/rB
p27FvDfjWR8LY77hTQV0JuuNMQ5XnzA0UzzrONgYGcahJOAwRZWmh7I42WArUoKJTug+cuI0eouX
Y27eRTEgSEl1bcb8FYF0zSd7r5lRJzvdtxQtMadWDsGtWZN+zfrH3AyAXZILLzNeSOmOr2VOLinI
1S/SXNciNaZd3M9/wFd9WLZ9HTN2m0ZmPSWsqLc05L27DagWG5TPpM29NFwNptcwN9ZAhYdS9n4C
J89tDR1DEZdk9wCpwToqyquiuLgvO68AYZjcIf69pkwXKdWZ8ND6m1ntgtlZ7V95ZLfql0R5i5BN
rmW5JiqHdltV/WuBaE4iXmzIVN8rnexCEqWird+xQ7O64Ma9Q6HcD8qTp9Gy2DfnR7tiWYEFvvdY
w8WK9eDgtffkGv4xVjYEpsecTSdScelaZE5ggfWC7+32YmDPld2w17cx85LNF0YJU35NGVLp2H/c
ljR7xc136Du45kksNh000h8DFFKlk95PGb5F7EvgoDQWOtmO1v3MBtiw5K0demJE2BF3C4R2YIjW
PsvWDE5bJrtkagpyBJbcEaEnscethLnOIqJLJQFqlCo2ipZrlH69rbTpnDyW65nJmXCpmOOwvHD7
MK0HIVtxSZu035cBRT2msHzu5IvJDp9VXiktss9lCpda88gJ0GxIt+ySEReFgZs9D05B1eO4dHPm
c8u+5/mIhSHGRWAgfKHCcDmlNGpNlYGzJ32dTJyiRkvCh2l5M/rcPkPShLZubnV1M8sp3cVOgbcv
C3FhITlb+jiHkt+htB4SEyemP8QsFHw2+Q4TcAhzuuvnIPImkh8gL/loLFXUz8a/GiloV9PJ1zTS
p4aCzXjBzWELBfLd8qfnPnOO1UrDaDS3YTuxv8ci/x6TtvoCLJ5u5sq4r4xqYplynnWWRWH+CdOB
gZ2NwaYjydoXO9a6KOx4KzkdRalnmpdaL/Wuz4Yty2KMmc5zFybi3HOqzcYYFSl2IrfIvShnGZZa
+ONmMHz42jd6AnRkjj93Dn+X+tbNtXllyzndatu/Tr5AoM9HPLkz5zNYAgzyaVCx8kXpYbXMabmV
/q4x8neRL6ehRgwmucEB68dBKOXbApvgMHnG1Q7t7JR235njeRes4tZJVsFjXMfZPuhI2cix2AeT
dSI0E+8Wq1ZbPABgfOdqix0BI4CRQ38Uz02Y0y9cqb0wky8h7eemmhjn8GQ/uwUoKKs1cN/+0ISa
ULG4VtiRRcEihsuhq1R7P03ZXcppqBL+RGmfQ7efBRmAXc+8pFfPMvhYhQGOp2CG9GO5r9VsAnVL
HSNSLanXODXQivr7OBmyfTEJTPRtgEX1SNqTUyTfMCoG0URhi8E7/tWsQGttGK8UJhYbFOXXMl6t
G7hYctaEgDeGda25L/MQJwkbaVxMLce+TLLN01uPqXRb8fhnLk35CddvBRDoOHOhUZx4tUTN88Fu
42On3G+3eJlsgxUBJMUWzRJ5n1A+J74wqV4QRN79EoZVsp60wP1Fyn23E5MGQgbwRtY7BZsisjmv
bezcEhH0yw/R4TakbWFv8UbrwcNMkfZfgOfgTOptlsFSmuIG1yGHILPtHpYiPRXaeU6N+s0KpINX
SGJdz1CCqOhziD/Y0OuWxtlnHGc82l+IOGDc4BDbbWdMJOcs4WZessida9bLQflRKl7sEC6P2V4z
GAiLX3yYJs29esAIxamN0UO+mTiZz0Z6aKGWAmAJYfYU9ckV36Jn559XLJwq4XGdLg2RynragkQ4
jgWWD8eLHZRP4gFVaD44ZBBwERcPfRvI7dCJS1tmT9KbHyFEPVVkNTeuod+LlDPBhFG0c85zaid7
y7Q3vYDMlQIV8taSis55XqelbKIFNClJ6CVG1u2CEBN1HVtnXR50YzVRWzSXjnpdqkffNTeK2HdJ
sKfgn1p/10tI9qmoWIYhKfZp/tb2PM8M22FCHjhI+yC2ee5Qr/I7lz8SlwoxKBSfFDv8bcLhDgMb
+e0udI9x88pHflstZnXhhBZwekwgoWCDNmiLieWvOkc+WxOCjPP9M5W5d+vPQws3J95gOHO2g1pf
lgBtsTSnHYMHn9nPZDT+YSrcYhb3DobtfkiMsMd2in3wUKiAzMjoAeNRNWEYTdNzhavy0KuRuIuq
3nNMc07NdDgzhhOO9bJ93wRrKQDVJbLQW2cm+2IN2aOo60+MIEFb/559go8DFBFZXysHM7ASRKAU
l1WHn9yKD3Mq671luPamGdNkW0MCCENxHlPrgRUbbMAFiZ2gPMHSoK2w/MOOmBilOo2I7k4eqrKP
Kldk+8nyWDURmW3c5Z9Dhc6xI0Q3+NOBJP0/xzZepbSZroaYmcQeQEI4xZscn5U9kuxrZYHzpt1Z
VOZE8PP++S4r1Ab0P/b218nu4Y6M7VcpncvQFH8yMm2YbvZWO5GVbCKqA+mZ4edtM/9thXGRtrC5
vRaLDa8sHDC8LnhxOcOxmW+2rfuUD/AYwpYCspyaFYSYZtWU2NqCRoyGbMxPyJo8z2McpS0rNZZ2
ch8rtDOAsI8ULOGiq+MPFWvi4OXMQZrYCXFzpISMmAOfJT5zmGmm9pNuEov9evJWIUJHQBzvLExm
OzkT6sAPwQptwmE6G+Pe7JqnIGO7OIDYYbeX1hss+H/DLCG93CZXyGLfbZDcK0qlCKFjaFoAlu3l
wIqhndytKzQrQaNaCEgV27R0/2CQ0/vZDWg2PhjNQgrb6eq9mVx/PsLTMPyqRX/NDG7z9eAjvaEr
9yxvxgKn2hp3qhm3CNA004Mm7xQYnLaasTyXofzVltafXsQYfisiez2GZJKUHJX8xtgKEzeZQT6a
TWz9yJx4Lklx0sUmtnBHvtJErn5Ph7v6V+GT+ZoHvrFQHMPdDE9O55VsgNSuqDp1L2fW/knpV5FH
D2va4OMLufXoPM/JYJJAM4u0jPL4yVjoROeYjLuXpDcuyW/kFx0V1kh0rgDrUeMtofIYQx2SiDG6
HM5CXNbdMt8thCKO+fQxFM7DEos4SsZY7t3ev7DyxYLrec/LxGlrZJbg8F0d0RF2Q8dx12F3ioUN
SvH06YyYTKQBk89tHg1f+Ts+Ss4OhtKy1Xk1brqsuh/z6X0s1zwXPjJD1Dsk0WZnQQTeyoDTtV2L
e5tDUm/65W0SRgvJZzsO32PlPTb2/GIKcUpj/5cL7r5wTJh4wVnZxiUh1LN3O0dslIoCFaaMqnbU
jhBHgYNiy+pFshfD9CfQAVnAb3OyXyaRvjCf8+uK5Nwv6nfbcXNojO4lHLpT0iO2hf7XEkCRHcvq
y6ULugjChQme11S39mth8d5qxQpZE5s8YlYkboz2FaN8Di2EMtPQ26KH/M5E3Ngny+bJ5i1Mj249
uXttuLxTRBy9wP2dj4N5qAFUYjqgLsh/ICBxtcA179KR41CKQWQslAU0obrjhXSvc2Og4nCOPDgF
WUBcpmNMMq+eYbMaRDTPrkz/+kL8zaW5HNBh7G3mA6uZjKfe8gB1V42IEhsvph+T6vNpSDdUYp48
k4REnvdfoY1FMa74iZCikbuXP/ZE2pkHCJQ4N97b0ywJhhKcMybzmA3kuElVF1sOQ/w8oXEr48xk
rFvUk/YK9WLQeenPI+CM0zia3gU1g4suGpixr3FVfwZz351St5wfLJxUsQzzXS7DP17yOTSCrcnG
JWd7ykd8xXoEYWb5TrR443fo7XVZYz01ijN2L5S2WRQRKgfBs3ihjSaMX+IloAFkehBWkT2LivNR
3BBqX4qctwZEBuKAWe6CAXiMVPTL1uj4OQEaTsdviUzwpPhandzcYZU4yYKxlgMLZiZr54bImIle
vhPCH10yU5gW8QzDi+O6TMmapUsbc+gPst/gGeTJyhEliJcrAEW+R9yqsi/wQGH0eA1Ff3HzbFtc
5GVhX6qyprMCcXkJmvsWkmXsMabrVyD7PLIk3FjbZbpmFQTZyycZKj6WtIixdMHMMCuEJW0HF9bl
5rE09SXWRXkXxjht5sp0t6WBZDeqvj5TQhpBiMa5IxhoQZZETUGe1i9ylMPhzZuCl9BtIFlR80aM
KP0y45HU0lBCAeBTFbQFZiUtksNU48kMk/M4+RWlKdVBNc0a5hPfmAA5BrLshLScQFdag+LJ+B4U
OC7o5saUXzccVn0NWne1gFg5d4lmP3GkvMpMWMclat0yuyrbfA0w1m38ukh5itjd1iuz46D8YtuJ
EvZg577NP6mjpCKHz4JzcXDmELcEzczBCpXd3Hl+iJKom+NUEJepfAbTmcSnmWPB98cdXmSXuHn2
QmybY3NLNqkpT6ASnuoQlkeiAaQBnHuzxMhcHyOus4/HJFME3ea7QSfDxTUR/olDtjg5BzkRUjfI
1bBJY3nqh9rbwrDG89fklwBW6VHj9sGmLQuIkfZV97IA8KpTwLniwFaHWXLqOfu/FhV8Eoj257JE
VVI9nEVS2qhxK7ZgifNoklmwMfP4Qxgj72cdfCQhOYuuaCW5/HhBwDA/ZWU722Ao79LWv4C289Dj
kVSYnbsXhWHw2VW7MXXQMlu2qWHFwRmz4bdt4Njkgc3onhUuwfU4/ZipYMvM4bEaxNVulgtOiY8h
FzSpFS4oap5MuIq5MWmcnYpcOyC1p6Wfx0OsT04mcRoNH7OPS8UJ4nHnsrRyDV4i1dT0nS5+v0uS
+dF1miAaCQEgAB+btiNh4g6v+Or/LADGOTGQx/UNFDyWfgwFqdh3vQjOtNLkrFvTa5BochU8bsrU
UnjdwjNLUO9Q0icWJ5m5ywLFskBBHNJMyxc1le9AfnYW9qwTBoyz37r+4zC8TAPF7YUKHzDdA9Pu
YPaFsz6UaV/eWA/e6ap9j2MUkUqrYld0y0tQE/ZaWnfeIA6xXZ8m7+TMjBGYkI8p5pto3RdjrXb7
LIBnOkH8SPDqUf57N2jCA0JWEUXM6gJ24csPq/k8OPYc2Qa+ZMY3Wk5K6W7nPrBZFjVH3aby2mbz
JfGM6Zx5oCSFwbbGdc2j3RNGqSsD/nmIMywJs0tRzZqiCT6J2DutKHQa0iklHgYzP7CFeerG5Z2P
1nS0MuuctHZ5EB2HiMLJrLtOsJKQOJk3yme9D4fmT9fgjDUFg0NZPlmYls5E+/IjRk3gYva6qEzA
DCKpicRmeEkHpLZ50bA7wGco337VcFt7B5YCXDbNhpHJo8FQVw4TYTxYXpy4RbodcthfrrM61LDi
pWgwEHfWCoDAJB7ZsIae05Xr1EdBy8q3xgXtU3IqZkOypCmcizN+jRkpf4V4x1bTecxbfZQF/0dH
3wUOvU2sLzM+DBhPBh+rhI8Ce+zwBe8wsO+ZfepL3ZD6CWP1XjgTH2NBUTAkiHSfcq5ERpnORYJU
P2Ju4s78EXTLR+16+lB0wbcBwAnus1PtM8u/yILHNfuzLYw3WNgFmUz3q04JxgQhONmykdfRMWn6
RZUAjwEVt2dxhuvUR7dzlmI/KX5W4Fz+fZlDU5uy9rFFgyaAYCO7D8t6kpC4D/DzPsoRan/YebSB
Vs4lb5F/8WFz0uwhHhOGopcjLc6Nn4kL5T/CzUBjdOqPyGZ5sz0U6K5A5mmYp7Z65qataSU/hGVN
0K7mtcQh5l3qMVxlMPp+oDBBUFQOUuR8qL0Szyvkcm6G2PIyTStNkp500sk/mcck3rv3fZw4QFzC
y5KYuIj9cuXdQR2PaQwM7Vluso5MG6sOkmPMz6h9trf/G3ZYpQnmwcXHyGkqnkxsOqus+d2FgaL9
HOO5j59T9Ae2DYgcnfgj6j1Y9QUVQ30klv05D6ZkfGpY00oSAWVwNJbhUWUQ2bVvf8xmv+yamHs6
Gda9yyBINgHVQk3OR0jmjW6E5LXpG5DGVv/E6ArsJFuhSyNFQDHX1zgoxhdlv/Bue7wM4YUHbOQs
cQNbnYfqTHKttyuISyk4bQKt2y6kxCDz8AX4IVO3p2EB9DwFbLLMO63ESyX5cLuDDY1pAKc3A1hr
HJCbYPG+YFs9zIb3PTuFcda+yqDc8DPl9LlzBJTu1bWCT69Kj20zxDvpZnZkICDPfEa2biVXZagp
9kOtv9LZ3Ir18JuPHC20K18aHdKx6OJjYl7ZY4DqUEsNi02otZ0MKfYpwV9sTQZ8BfbbNdiO6xz0
XwZoJWKQ3tYfQOnopD/GE3fHFPui1qxyw9L47rv6TsLIP+CtvSWVmLb9FMJaLIuHAPga7ET6pjgs
h9NsbxPVUIdMiwRbmiY8WITK0rbLOMnKvwtWmn42x5tKg6jJVLNHz/gK4qCKUpszbtuhSIk8E1gN
96onDU2yqz8rmDUMRx2rqGb48qmOurSOeJgDb4wAR+0Ik/CUMbj8ODF80dZ7bi0IGqRNTKDYPRRK
mZMS782DnczlPrO9CxSyWxUDPCzCHi4d3IQg6A726NpREYOKgKcK5q3XvIpZ/lIvXrXjPvzYVcZt
tdt6CU9JZ0QonLzkHzps0cHasNxfY9kyirLMKsdQnl0UUOqw2SaS/7WwQHQzGsFIaN9pHlKU52PJ
PX9xg78WnkAwbv6BHijMeCGQ9iLGPcwimDCHD2DTpyEiMcdL5dIizOYXPN6CzV+Fb7N00yu/w0jQ
Oci4kLZZKvxTNmOBclKwCV5xZ4ITPpI2eOhjz7wUdvAL0ywhDmfkOkQAc7KzqsSVKCWnY/r+mqHC
zJ+wxg/9a1fU19FyvO0A/pFgGklbry7hGqDiVH4x8yJY927IDpPU/BRzMsmo+27c4dzgZAyz9UiZ
9OZ9vSQoz9X4OwU78OoqDjuFDUFaUhwyEVHdBrhozbEim+rqaQd/e41rMeRzsUctuX9kD2+VoiC9
QePmJriaK1s8L5IBnR2veVsJrBe00nDTxBgCMp50hzCcdlMbvI+TmnYc5x+ThkEyjNunyW1/c1yG
+mT7zPf1fWAA4JG6eglCnzc0I20jn62ywnlomPsQUAJvLtp7SYOBM2Dh8OkPcCze4KJvbgtO7q2W
aOzYPp9L0+eKdKZvmDlUEC60DLukPDC/r+4LTGxZvW/oxRIZKy0toDF0/Z21DCB7gIZZafISWuGd
ZwX+cZD+MRyX5wEEKqp9QJZW6r8a5ztiUGvtFSxq1U+fGUeQu8zPkI6Z7069W59AJN0wSI+7sQ7A
l8NVaFJua0uhr4gV40aGy62pnWzbLs53OFUv8RpcRhcoVgjPTZvuVztMkTXnb2OvPnxXeht5LWLe
kcBIv3t7JpqzdsA7xl0rjVdzXH4RhVX7aVoH9ApB3pHYMBL7yZ5hAKVu/RfYfcBGqd91RvvAVAId
dw1uaj1ee483ALvjm99wyLWGk8O2COWED+PbJIejPSo3mnNc82yeqYTnhxmClgnBpWCZjg4zUbcG
MLpRm0+oXa3HbtYfT1NuU1sp5wPhdTYp1OCifl6m+tO2pD5QP+dE1H4Om7gkSNIIUV8G1LCYt3cH
8PZLhr6I+o4I0zQO3Nh5tMs2xBcE7X1nBxrGI8sv1ra/c15Jrdy3ttmbEoHACYiWdiUA86omHlAp
ootLW3PQGIBzFw/1YHx3Rm7u5trsjpUjf3We118w/aDkxhfDd3dGGrIJnd2R2HjzSDiThoyWOM6h
W1mO4/paMM/7VAsFiatOi+8QkCfXZNmUyeMjoQMUkyipu1PM82WT5dCXLeWiIyXtvlrbj/IZhETG
NjpJbA4d+U1Yw54rwcdSa9KD4Zg3OSzcxFqVHVZ9N9Aup5GvKcfcvRC23sT3ri+6g4PkwNHZWo6d
oZ8w+/Pw6mMcAzMNMoCFo7j1IcsxN3o2D75J95dcJxZttfrvWCw3t5klp4B3JevqLrTx/xv5Q+iq
exYdlLPyWMLN+mINAVqzee/EbBAUffD7nO4XUV01qa8lsw+Kk8yQ1VjYRB2VDK6GTyZb9N7Zl/pp
ALbaxAAevL7+parhLW/FsrccfL5G/Vp7GM1E/mlMwFyc+q3z0aGXqT9ChjRDiHO1g3BX1SF+sOq4
ZB1+K8q8kTmmSe2C6abzhXJaUOOd5UMslQjga0A0izvCo6l8CXCIkInGVoR8wb30N1Idp/Np6ji6
8wwsAyDPAfss49r31rcX9juAiwUSVv2S+Xzg2QrvEMT+BB75IAzaRRW/GyuSTOn5NNsDvSwjPSjE
mfHHxfzioZM6W9JLF6wts1V2eO/kbpyat3KGaFHkwxueHahk8QFf6VHxJUy0PTwoaopYgeLkV57P
Ni2vvV3Y8wSIMz5zuaUWfmyWwbYn+LIq2bcay63v3qAKbLvgYNXhtUuBshmBdf3Ed15FdkAbTdIo
8jMLn+xydUCQ7OA+0X5W2NFTkicRS0icnXH/oMrwMZhs82iVH3E8URJvPHusquocFV+p+kuIbOLI
jHdgnKws6rXL/DGMv/tyYpbx5qee5YuqQ4Isavpn+/2TiZ9osEzS9Gla348j77LFiSfyffcbTxoc
BNTFUjWwMazkzvKGcldm/gPdDC4yiHlWQQJXkLQQYrDgAk1Kb44ycmiwKc9zUTFFxs7Z8cJDvoAk
V9gGWMd9w7T60HF8RYvlBIOTZeHAAwGT0CAHkyVGYOviK7Vcb6ZyjINvtl+2o/Z0Em298Dnopyry
i/LXuIZkXbfkavOqwxSTG1b6b+5xkQ60l4EBeCudpymtzgZDx8ZerE8zTZ1TKxQVEzZ6rks412le
CQnTydTQlVaG5XagHAypw96kxsUVeC/QVN6aDBR905XcsL50gggOGf1mqqdh4f6RElDdGNVM/n4A
kygxj6TyQ2Tdq1c124pqblXy4PaZ7DbZRDtXGiDEDzcjvfjFZDPqzPmxMu/AvNxk7X5Ms6Yg023J
gFYv1eR+kQP4bViMdDlxZoBzAPX1+qZmffKSWCFMo72sOGsAXPidV3kKvKsl0pgWL/ZAa4gmtpTN
lnVLhuTolxjP24ycilhJKXVJLMMlftQlyYusCJHNjo90DmCPzfWLbVGOZisqIzI8FYtX/iL3t748
7yYX3GlUPmLZskZCGnTxLr6rAvXdDZ2965044dJ299WbkWHwMdKeDR3E8cGGWV0zcwTYncpF/HWR
gmjaJClhFR8J1HlDGn97MZ7pMxpw56KfkynexXV6H3osNhd/A47a/3kPwaE9SLcbL93HMLUud2e0
dBRF7EfqIZjzJ61MRANs8najdqJD58kL2rCs5T7nHh3NsjtZg/ULGRHxSSzX2h0OMkZn9AOWkThq
rGLZ2ixpNk0yVNvcQnhM+ChUPYF437tzm4EBYWo5rTQ3mzLC3METwWuXOWfd1HsPC3dfsAxi34bJ
uJtYfZhfS/wP6A/jUdg1pAT+Ai94ERQH7du2PmFYjNLRARLmHYslRwOQzT2lEMTMrfZRSO+0qg6p
B0e/ZMRs+v6eVRkftJ5hQxb//M65m7u1/6LsTwHnUxFEjtncaVzhVWJTANb5x7G/t0bvfl7EoTUY
VkAWbCiFwzyjaRSpq/vKq26FNZMkjYHkD/HDojwONnhiMSjDynbFWa4aod8dBx+Pnm1RPZKu1qSy
4Z32LfvfLLF22j7BWrWbivTDy5cb5I+d9rC6WmHNZQLxsuH0wk7J2wwd5wuX3YilmFUAQ/BoFNj1
urfUxPLXCpIPBCY3Al8gUc/xKYcrXjpA2daLMDaWm2HSfYWMYsb9GQhxiG9sOvYs6vLEvjEnDTzT
R5fIVXhtYq6zZfVXpIi8ToNfARuRldhnjts32HDA9/rnNmRsQo3/O7Z1t1sE+0uNjL9TXrfrzPkW
2BjrpoxzEhmkKBbJ38GiX2GZohS2SIp/yZ7xN7EEvcFxiXRDX8Yw9XB4HwZsodSeWJw4wEs4qcmq
e/kWi1Gwz5rVtqh6Cpy68jNzXHrM7S/Zxr/i+MIcRWVwCOqQ5iJhIsQBTl8K66IVL4AjnybT55ls
4HCNTfFrjoeTVX0PvB/sbLjrGUvxmdv62NerMdpbnD0iPcvRJB0wXCsqXPruTmibdgsP1JaS0x++
E7t++h1DFhFjNohz41BO0dfJkdquiMLqcTcIvquqdUSLSHLse94dv+IIWceXcbVCEcLEoUDDO21S
BwuRlsLCO2sN7pooYXamwLwF4aM5MKI1yW/ZMyTSH0jLgye+MfkfvTrB3sY3MEJIPL0A2L7WDYCN
sqAzpBp8gktgaCb15CqkJcs+gDKwcgF0tgU7rxyXdIv0LpQ+vq4prUZeqp/+riY8xWmo96AIWBmr
ipUufr4jdp+r0dKTIwLrF0nGaZ8RjJ1jCoryWj5MU2hFZb8wt9OQF8Vj8TWiVW2TAr2MWsyt1a6u
rhVgbMCZ2GgLn7VZ1+/kOcxzwC7FnCgV6xlVd04vyzu0/0VQtqJ19Vmbo31i/yKxaIESwBE+s4/w
cip3W+9cSFPfdbbuznR7HXxMsXd2DN+g1OYaJFn/aw7JMFo/tMdBp+VZG015/u+fPhig5Xng9AGd
hr/9+YOfpEO/F962Nmowb698sDmLLR60v9x4rUoj/+jpuQU3XBlPRkw2cqBR+873qaJZ6pblBrrq
WHszDwCen2vM92lk/RSpXBrvptbviSGSb+I6CORLQsJTqUdbg8MytSAwzBjp5J16LTmUbbOw7R/M
pisOCb8WuhOfcEg6Mb9u5h4oTITCkFqsBzpEkKXJbGxt9nQJ6u7//ZEpNV1+/i4ZLqwhg/PPf8uq
4LnCzH74P1/+8x/dvgzOsr3+7/8l4LF+IU5NXHwONRm9jhsf9oaS5eiFaR4m2f//w+o9EDNBeXRE
Li7DENj//eGt/6pzleMV5byHIvtWjFRk/fz9z9cmYxKgtQfhuxxqGxdW/zi3JBsN8RAabFHiej4F
sBMOfQlsEVzoxFu6ALfSAQc3iIaScxGP/gJObkwHgmWzvF8W95w2uXfuTPsrdPjkpThUzpIDK0Y/
OJ3nqkUhy8mObGs6i13wUxS6YKdfIwT0nJXnn3+y/ksUhFsfUNMR+JQ+S0vo80y+4Pzzr0Xb5Ufk
WSBjhT6P61c0Ifduf6H/K/P1xDNZsq6oFI+LCd9KEJOzy1k9zt7jHJPpwEImySPZ+jLqb4rv48vS
des1RAmY4AcJq7um0rDvghTMM+wK6ERaN7uBQCt5pN44L6Y0QLpqYZz/+2Pd93d2am6g6cfnYsyN
//5oEo1IUPSYTgk6oe+xmfn5ErV+iblathb6eEPhQuYmBclg9GPXi4DVyEPRz6cFueXsUtBeTaK6
lCMUxr6/GuZ3bVrtOS0MlnQe5i1r8s+45Hj2dnjTYytpr5r77Kk0yn1F7P+Myw01geV5Nf8mVzzs
Z/lTtdLhb1ks1jnhhtWLZFuCZmBMIU+SLL+zzIDN8QkcdkrmhN6DmECPF9u80t4FPW0ExQ/20xua
reNZYluPiiilj2JqWssL0hoeVVf/Zs417yi0CjXCu5zkJ3eKIEJXCi8pR6Skxrc61TPYFEFhRA1S
iEaK/+HoPJbbRqIo+kWoQg5b5iRSFEWlDUqiLADdyKkBfP0czMY1nvHYsgh0v3DvuclSKgcpNnrk
lW27s0OEHNzGXNs6SI4yBS5hjDWDi1pfDC2h6I3DEI79/tErquSoE4e8jNHlGP6yqAtuxwpK6Eyf
9JHvISfFQt6lN7J1tWkmcLrDpjQ62gHC+Rjl+mrJl0jQxr8iDPK9q4Bel+i37JqItaK9M146UY+A
7IZNEyJDXcUkWcKZnoZ1Ed6TwPkUWbgr8uqjso4V8RyDK6FVEb+R09jRqmsbOGWLXvyLQ1o4SIw5
zS5siOArV9WuLZ3DUGKrsHIMXoMdnjKg7VGTmKdME+yPgnBfNjnAITyV3SvnXK8z6OrUc2eZv2wq
uxWV/JYFcsy7mndLSCJ3z4A7j5WGr5CVQ1mTOxlRedYsnirfWxl5Tg52ewui4Btot1x7VXJhRhLh
afnMEj8k3y5ZlhqYy1ZtA5l1cx7ZNuFTR4bgXB3k7nERHYo2OMcWebIICqkWilXQK3jABaa6snVX
dZxeK6s9+731F3PEMa8HWacnTK6gchPpru+Qe5awxP3CzZdRkL2Mee9s22LcNE7y0rjzQDrz14kV
PomhNFemf+CiOHdVc9OKoF+YDYi7zLxicHgzXefmz4FzcxYAM0IKRNyDPa5lrlF0kRqRITFp51ME
x6+EIIxNbK38n5RmEoqKXWbv7px6jkjaY8QZ59iyxraHBBn+FQEIWdtkYURVlPofZVa9B5p4B8qF
JJFoX4qG1rBuEF+56dKH4HNkLWV9oARn0KYo8E1oxYvBhH0/2P5VKH6zvEXYZPXwhWAXa2s535pD
iQHechi4oYVoouxaev2Dotta6O+GtJCQE2cZKV1uJbOIUAczMQqu2J7wGzt9FOyQpIz/1BQH+6xo
Nq0Wvk4FVN7MXnesYJ+wFxRQ4PZple+81nsnDo2tQURz0YSUKSPDQF/9dmIi6CFgPBkWFwMmJKpt
fA5JeGXjU9Go4GcvNJbwLh4aDagSBZxhkZTo7KsIuX2dhefQbIm7Rd+4tWz2BD7LMwFjrI/BBAzC
ZaeosZVGSceSUav7T3KxeAbMpZvbMMYSe50pcUG8D8JU/9ZbUDJtYD7iBNlXjcgOXMjEgtOxPwIi
UBnRgG8lXHht58WvbXXaWicfu3Q5mQAyZbC68k9T7yDhuoe6K0BdZvSatfWCfRsFZAo/2qbek+24
8X0siP7U/6BLPyFeV3OYKI4o4ItpFjlACEG7NKiQq8yBQTw1j27SH2wwonXcBsx6WPaxZabKHmnm
WJ8uWYnzDz1LCzNu4qWVRR81DNtuIDaxNG3Egtn4Ofbui82UluYkO/QCxWQQZhRAKkCIOKTokKf2
URRNelBeeK5py0Ocqvswa0H8TMFa8ruxAJu+8oHRdTZlirGff0VxCNNPlRdcoWqVBvmPye3Jx8A3
tDaoexyDm0Lqb64/4VbzjLe4atZ6G53boHztDc3dyOKkrCDadjUUHYRX68RtaC0QttXddioK5r0l
+0uG1EkysFs09zaGGTtqXtzxpnft0U3lL+o+VDcZYs9W3dkR7HMBNWMwntNqrJfJjMi0M48Eycna
WX3x7UGBcJ1oM1q7yFRPeTtFzxDxAf6ZHuAhRkfw8PFdEVhLGRfb9sWKWCWU/nqIxKHK5zjsIdxJ
wx82MkAZkCn2swDRSAiDFwrx9Wlq4HG1OcgCV1UoaLxmmZpIEicxHbwQoWGZANnQsUGpOHlDZAq5
aQzFARXGTm/MayMvAKTqOwbm4QZ0A2yOP3FaQxopVBwjlCc1FHyQpTv5BngE8NdWfzJQpNLbQcCu
0uqaJ0F2CUoaTautoal1KyJwyFYfA5/lZ97v+4JD3SsjEsTxXePaCi7//1B/sezwli3O6SoojNPU
xwirK+A3VlDqF2FFqF39mHEWzvgi7F7Cb/zGxzYljMbJHL51U8hMiQ8zi/SlsG5IHNjKpNSCYeud
cmqJcN71k2qCZl/kammQm4CRg3rQ0HBjhkAMBvUVJfZwqssS9GTNhoZv2zbDt41uA3UKugG2X+kr
UDf9BH6cja9QO+acABrskMT6/qQo7OH0mhRi1ripCZHz+RLsQmcOkDO0tM28e07jBjVn2PFyGWLd
u2P3/P+/9yISY0qzZewXdM94sptV7CJiSmMsJRGB8ZtQuwDQTp7H3I+vav6BYfQprshEN2vXP8/F
Rj7myVWLcEtygVFLzT8t5x9o2Wu2z+QSDz2hyuYYFJv//2tnyHDVkm1NY8iv4/VGGhQODdNKNzr2
ZXoNJmQODkG0bkLTxBjPZQY2JryiKXNuym0UJMJ1A15UY5+F5qGK+3sXeYSf4BdasdB4cXgnduY4
aLPuxkPLIVb+VDEnaclb4Hy5hwUISJxUsDbr6K2e9eKdcgkpXbFQ8M91USB9S+JDcK8hv1Nh2R9l
j908yOZkEMc/GeW/BjrUOsSjtGIToe6mCa3W1l7//4kik2VgT7ysS1nthG4M9xqSaYD25Pb/z9I2
2niDE25jG9FhLb0BBb0do2NxziLwrUs8lfm9tLV/TpXVT///bOoCk4yvMt5aZvxi231x563gRNWZ
B9WxKO6mNdoor/ph+/9/1YdxOenKW3lakUDj9os7T0u/LRBmon8ry7se+sk+GV1rlljjgHQpfxxk
ngdpQCCB8F3eM38YeSpYh4zCg1WIyvCtkaI69lGDXUT5T2yn5IX2Esx4LM+6rB2sF8bG9FHfS4eL
dqBzMizO9oEa6OG6aNGOXZoXXwB7DsBWWYJkubw4+RSuxzRgMGCrY9V646mqOws6iE8Sy1R/gmzB
JJm4y0qRUpAT8bnrnVFDp9a+akWqPRe8sBa/ugo1/y0twChJuiuFgWBHiwfWkJD6RUsUFgv58ZZZ
xKyG6h1uOWpBX1B38eyjydmOOBJYSTHfgymDt8Z6NKnq1lggaOtmxULESn9bRp5FlirCChCyCHSj
lAUC8pbKDqp9G/mbtk3WSBlNRsNhtE5i6lYP8MDY9M95yTq/sfxwzUFKqu65iPN305Q2oxH/xiaT
QjC3uE0MqBkwCootUvknOQ31ipjAa+xh+9SJX8zmPEmzUr+S0GbFQq+vBa9lG8+FJ+TMnP4u8LCN
cqeG0A0pWri2ir9wGi/kuttrIjDewP8hvEUdmYcO9VY4C4QN3OjN0H5Iq71pJQ93BTWMjLf41Hvn
0K4A77LvsPsB/8WxKPAShHRkM7v4ITm/HJu3KVAs4EcL/2vdFCwbLAesqa2tOVW4R4LxZtPGtIOa
NS5wlXrkuXQ65jkblAeRkgFk7BTrWLFHcL0nHO7fUanBpgvY/hmO+2IO7tXQCjCirvOjfDhtcait
BPwN6ArGPi3iHslFa2zn25BgzHqrfYKFDXfKcR5siBlDZx0ctsjY+soAJDbgDQbUxmeZ2F+xDwey
LAx0FNiajIguOU/ymAiI6iYpCjMbggJt2y4tqM61kM2RF/Q6pw06aIvd15Qaz+gAWPkENetF3KEq
8SBz4r0wi5JyTbrXpp5JFviTa9ILGVkxvG9Dbw3ECfBqOQTYkLDJOroGrgQxWsJQyC/Hv5RaNrX8
Sw3ANLZoEL0QmGVk9+wyq0dVCh5frSXGxKaJSqXG84Y0MKHD9oBHtmbFsZ9QUTK9RJ90jWQqV4yG
f+LJDdYmonEqAIjvRfZMIf8qKzCcVsDoqSzUsxMEC0RWxXqsdBrMAF9IDoqqA5ijt8ajCs2PMPLU
VkvxexGuzDpCTcs+y4ZjnpA+5nIXxR7puYQYvLQWqnYSOYtVn7TMmuzn0u7+9CD8aaT2C2ogHmf1
ZMzaOjP6J6n0D+FQP42RRgSvee5y2LpM1GMYbQztB7DAiVI7q7bV2kof0yTSJXOqVeCrv3haC5j4
yzR+Unwce74gZmHZd9kkuzKuP4LYV3uf5x2s5Nnnj1q0GWlaSMSnOvms+/AuAufeNbWxFnl5QX19
HsLhl1VGvatdky1l8pNwDO0HUhKTArVbmKLU57vEdLStLnoS3SFPrCezY/0bfAAg3QxOd2wKThvf
VMS+WisuF3vL8QLfe+3hTtoxPH4lYa/RafKlVWgfHbaKCFgIInWgDOngLbw3KchmZyvI/BplZJIZ
yRkrDpjpkZa2tZ+BogGRoG7VJ4EgwOWYy8x+id2BEZm/TEtAcJ6YuPUmNgUMA1a2VRJ+lHFBRhQo
BbJwGthd5WVUZpnzHM7cGjl6FzPCGmLx2QOFN49BPBAFEiaI3FmOJ/DwV2M7OTy4/vukcH6j07+U
NhBFE4UBw/SROgxU1hrEC6o0oW94K5BDMy37mgxFXWtfCHt6b8kTiRQKHmYymDLQ3LNjq9cWZAhV
lNrSSRhbOX6MmFYrAR9LujT4xfXIgEaKS4FXYOfzf+WEBPhIFLBwYy0WjIFh5GxTU3LDFaSrZgz+
iZk7Zi3CjJRh94YG9WnMcSmXsSuYDaXvelR+xK5zkXK8FUkLtTcU93HMnJUsvA+bO2FsprtopnkW
owgS8Ni11Yl+9XTvNqmCViaZ9eHIGbuJSBhHlsfabN9wKuK8JUM4TmqiAtCyw54ryrWNo4QxpY0z
H1EAlSSBljmpIG70x2aF+bfrMjKcCEU39B9Wa3kTFeDSIuR41bDzYw0sg/PqJWGwcpUP6xyUxJgY
0A8zf5/2EdIHKvfMAJ8DxhQdOOIfx2PHSG2wJB0JVYSl38Lef2XzcM6CkQSxNNgztuXLHbutoZn3
rI//pXoVrnGVTSzgW009p4F9pQxl1iZbhpH5P7Ml78b6ReP5k4jo4g0Ns+gpw+mjEVVPncbc/Muq
Y3fj4y9E7G/gF4R91U75TSL64Sg5hbl2MZ3wKNL205HkWbo9LVmUfQ0uk6bSNlc9YGFqxn7DbY20
LLJR1mnuE6EnTDdKDNWTqE5jVAzb2cC2Ls+ey3cmnVk37mj9I6RnjqdRfNkaKd2w2ZZQY1BwdgGw
lLbbwBBi1TcbRzKY3ACuPr2EN41JQ4yZmHuwA5oRdPkj7eW/2uBxiIx3TGarjAhzmAJULxYjT+n7
w9JSxRfsAEaDQ30Tdry3u+cEaRQbH7RCLuyRtuFvYzTR65iBRWXF8ip9HB1pgAfdQLbKMMQn7TKT
ztGv5Q8H78rVWSATHX8wa4ZE9EYH6M1PMmiHXdmWt0bvXt2+W2Kkf+2tF72cBkKoMN8HRnYnMeYQ
mc6PFvvHoeWG0BpMpFVDHqvbPdUhjb5KvRUE2VPbMvqxrX3Dtb1j5XrsiRHnDje3ngtQSKFF6atF
S9FQIijgLW8vPU3TVsH8C3NeziHRL5PvNCuMfaQHxl+yak82IWfckExIDfO97cyTn0c1E6R5zG93
HDQxCSh/Rc71EZQETRS2Y+7qDLHd7GNoFBNWyG0cnkwwDYsaxrTTGbQGhm/FzvycBBHs1p1U6jsg
pIg+D1lBMYL3nGIwxxroziHbZmJiIay+jIYzt0AWYQYg1jBtms3TaPMl0LdqHGEVKSHn2Gky5kDJ
p9dNw9HVgityqptE97YOgpjoUpdobsK6UuEjzuMsLPS/yrD7LSlY+NCS58Cq33GpELE1EHnnB98t
00WSW/TyGlSvrUvIwiDYFTFQ95xH5dD9m5Z+IlRV8bqa1lcETYudDLcxf9td7sDAspmoN5Khc1vD
watCsecUApISfgSRSNZ1wjkxapC9nFhnhV6U4F59udYr9E+m+zkQb89EI+UjA3dRzFQW7TdMdIrX
Qq7GUEMN2nSHce6NHBQpvqL64VF5dUxKu6Y3vpkeTo3D1NT+GMv+YUX1HhXBJTGNjS6Tr5T5ht9B
aBUBM1mpgAZ+Gy0yn7CH4+RRUE2J+eg4u3Nhg371zbfC6b+zkRNbywQdQPtLLC7+V0bisn6P9fAJ
vfsbudOUscJ4Z6j5ixDecNNfd0BVOFX1z1ggJrMKQjrqCZS6BVKuGpp0ZesOYjfSR6YwXKeVtcWd
hs5WK7es39f/71nSnMkc54luTZ/gVo5Ri994rNxvqKzr2A3e/Kh/dXmLvVpPUTT9grMBVzgB1BEc
YXohiN5z/i6MNZ8Armz9nMFvAzaB2PMFfj606I44BT1QaScUa9QVOgNvj+E1tgY+dcRyJLuV4lBG
bXdovKuTJsGqyrUvQvLUjlFPMkzHsWomoCMAqc2ovZbS+2G6frFsf1hNU30dnfIpTOXNcYHJ6zFx
hOObPoYrw9PdFTmab15KtwG5PIiYwqKYhJ+Dq9Ot/C+DUKAVQ9sY5gvnk4UYBU/1F146vOKt9W1F
yBA0H5GYwO7exd1Sj+htJFN01zHfatGUOwKgEhRWBHa5FTZcZsnrcUI55gPUSBzAxV7JMNXy1Ffa
1fsxozrxw+bTbmNg9da/ZDLv0DPdtZPB+ojtlyYYX/GWbg29vwNX7J5YJxBTjvSta+J7UZOuoBno
HqqrUxHsWjBt7AJ/FZvPhHW8lWrYOcms+GyCYOUTCTdk30NQfiBkysB0aEekFr8t0/NDi68IzTu9
QpvqCKZD9uQlZjufZbnoEAVA+HuasKcuGpPTxg0zlB51thM2ET8g+Bg15Ihv+09Pxj8dMoZl76Ql
cXtot8bo5EliSwx2mso+dx3Dc1d4IG8HEksrwsfGGJRe8QHYEW8dTo7l/Ke5XvQVUJ64eYIlBjLb
0LCuyRyGDGlMRk1MK7GwqvqOD2zfj2a8rQ2J/lESlC2qf0OE4d9SJVo8InMBBBJIsa9a5F18gzCl
vrQypvyFM13y0Od+9Vmmc7anwJPgQv+jN0wPUqZ/AbgH/Pbeq8luqoOtjn3P2ZgQ/CkCcC8W9XWK
o0NlRjtoVUvCrZ40AXWyrms2O477pY/TPpH5i5xUuRVe/KtPSLfYzFGMlG9DE7so5lJnZXfBMbLh
ZRJScvPC8JVCnZJUN0qYA8Qu5LvJ8EOydWWyQi5ICRlN7Yrs54NTN6dIp6CBeGFsLYvZKvdiQjQA
CEES3urUuFhJBTKo874ggcZHP1N8hT7SxVL986vyUbnFCFI/XkFGY4EGynLVd5JnXTRrGFKfeqTk
tm4MxEXJhNhQcDgIK6eRnfJVXJr1QY8oTzroFTpeAqch6RMgJtk+5Is188D/0mlobdIMG6ZldU8O
EvZMYfFtGaljz3NfE/0bYpfL/zKuVRfiaejR9HlQEYqC7UY3kAjREy/le5N9TpnP67isUaevOlkz
2uvaG4qka2APR5XvugZ7hMragF8S+88UoaVkMQViL6pT/TC62kegdBudH5FfYfhp1kBShmJg9GXd
mfvNmeQgg4XdNXvfR2lUHoamZIEs0mFbhGZ36q2nTENn0w5+vInxu9eTzjdXUNL71qEbGjpu+COe
+95jecavFBEJa2Qx3mf6ZNKc9ZXRCexpuDLSPsCGLu13UUTos8pj2vnlr6WcF3rX6mKjl2RrwFLX
DVjIjZrYu1Fw0CJ8w4aBMrsVEE6g85tzLxOtDO0vzBCcJPWRpVuxK/hkVD1dlDe4q3Z4tZMOeRAv
ij/pR2VhOdTV2cZVfwiH8aSZkwtayL7hLmRq32moSpmEOBE8lDFHC+t4W0QQ5A+/6QIisCb0c1iM
8Noi8e7G/rYA74JuGWhS74AgEZW7Gqh4mBrJX9ez6i2r97KdkFLgxIy98VjLHqdwAmHGmqzN0DFn
s732NgU8HjJWb1rNpR1bPfs8cto57v5M2iYI/2bA0P2RzVJKBufhzkw6eq/qtylmcWUPjHncqZNn
BRd/DMgPCjJQR6J6AMBZDp5O/+azpdNMDLX1+NS7hncwWlnu9RbQSNHJ9S5o6pCU2HkCD3KKkXm1
0nN2uaHzYBwOieehDVawQqbuLuwmvcNgkpfUwj8+Phq36+lqo3pd1domHEVxYp7zbXU6ftcGPEVY
Ezao+iNtKyesIkZX6beiYibgdt24oIEkl4jNJw3juBiIIpuJFrB2cLAyhXvNPZyZ2rUOwPOEU8p2
SATPPZ2MniOLaMFHMBV/A95D3V/7cLF50fmmkSylERoUFtm7qLOI7BkShkbsk0RDBp8IVZ+nwTia
ndzbckQmhMIJupjDXBb9tI88eK916P2Fy7s7rY2EHSXztpqKSx1G3yazWcLcLIt1zvDsZEAeWk0C
t1HP4fZUq+g11+F3jJW9Z36Tbw2nhQUVOwCUohJpf0C2JbL6Ev3DksQs1Lbz6gPhXNI9FTYW8bH/
k03yXOFeX/ajh0RGytfWp/ZL5F7aWKsKry02FS5KHUPmWoc4xVgPnxn5ZHl1nAhLGZg3OOEMA2vu
hmk9aqEdWc2tIs++lgieN8LHB0B+Vhx9ecy3mzT57iWLTKATZz7RY5jJcJ9V7LUjlp8K3cdKaDXS
RpWu8oi1ac0BqE88Z6aeA2Ny6l9uC1N3f5F+V2thbkwNqVgUbsaU9yOCOcDRY+OeHp5ihAkwnEbg
QaSrFu3RcaefRGUWZd/KCNIbunPYVG29EdK8u7gvmOnIhxNj91UVIFXL4uVzobqt3fnTLtsP/tI+
p2pNgqTuX+3Q/JqC/G6rx9SM341Iu0OZFt8DEXmDwMcPt0GYwxOqrm7NTfRZe/5JV+NnYuEGRLWA
oQtwJ+2b/pux2l0iPYdqq821Xte9y4zdQDDv4oc3GXk5yLhiWXYA/YViXonF65b34p2UMOQU/paV
3V3jqwVGTyLxRAnF3wKxu2acm1g7Y0VZ01Gh4ap9HfX7oojGeEeA8LQQnA9ea3yy/x04YoBLTDTn
S8ngNO7MaAlh7EWMg8WtgyCgk9WPJ9Eg92P3oVnwOu3e4cXvvY1s1Zw7gpqEA5b0iLraGRCY1pPu
HszM4M/kLaWsGY46MgrG7SG8eZf3Ii/sU6gepUboLGF4c03PxtgW/8ig/IyJjF64aFt5GTCKZYXN
uLKftpVCmsuMi91v234ODsgZEwH40nLM71E1BDkzPp2ibqH75rjiHGrJ9XkyHO/ZSEj+8+fQWJen
3EriTTMTCvT8ZSgy2oZE6Muq9pniRr9pYPxWmIIW9pBxwTYOdrS2RtUAbA2FFv6cepa3sOUwypsv
zJey8t4LoA3UepL948DTZAbzSLhoWHRl4Udkcqbx95JRPVKpK39RP2eM2FH/hdyQPV0SPtdFNGLK
My13PzTjyS6AONpPg8BlZiArWxi61HdjW3GWZcCahaSow7zKv5qmY8uKVI9jlI++Oze+JOllKc5X
1BgYDhDVUGoudVte2ehNa41KZ9laZxVoPZu4Emdjpz92URDka09AqC9d4wk/Ihm1Rc8Gw3JPBAgW
W690z0nBYwvZx9yXbs/Hos9xlRXLn4F1fpkw2it1CjMtiMIdem2AGIb+1wyuf2lwhC9i62VMKZ8i
5toTPrdNnhPai4mn1exXHh9kxmb5G7C1YUE/UVbP2ZmJK54Dyg0kk99ykFtd4HaoiJ3phxUndb9U
pArSfbDJKHmjmNU95Ym190bD3Ci3uRmRdvB7fQ1qaDXA3HDSFw9HOqIj8WMJspyEU75EEtfN4GXm
Mse3UqqW56MkH4nIdGv67UhXA/2EKiTt420fFNtxzElBrPo/q+aUdFMBLIAn1qkwUAqyua2Kw6xR
zr6v1YcQ5TvIsS9bVp+RtxUjttqiMW52Km08ju2TFNBWAACc4xgDWjPSXzWh2ojYdFbRbUxHe+2U
I0I5I3o2arDCofwUYUW11XFLEdlDmR8gLy4mIH3IiH8Gn618NVnXsjapWGVLOkSaXouA4r/Bp7XC
MMBdzhJ/5SB7xUzHOI5p/K8zYN2tWPei1k9XYZj+Crf8Ls1t6poYD3QuHc8ft6FNWlSG7IQuZIQc
0agXBL81b1HaQSpCWw+8PKYFF6xK9KZIFojglq3DtBw2NTvhS9fYIBxLh2KiNs5d6z5b/J5YF3RG
0QzL0gg/nVlI6k1jC4eBtDPV/bI1eRnK8gqaAxyzuBncVJsQly0TaaCOljTjA003Eig8AilKK+7t
ZTuiQrLUOAP0/EMlc76kPsevi/7NoH1vCUwKZw0RXzoI71Sy0owyFIuuciFwVgbfyroXW6Mp71NT
7lWDoiogB4WaMit47FPKEMKEtpjTIcQM3cmET87CrJnMaR35mKQt3SJz0s1414xOO6aaOBh+km4U
kpmlhGux1vmzVloo74rJ6L4Q+RvjhXoXGHvHZWDAXp3MByItrVi7t43OiNV2mH0Z9odbVW92ZOvs
5zhxU+aDZYfjbMgbuUBS98lm4zmmp6mpIdny6DXdXvm/vsTEabuw8mjaTI1Zsl1FjDaOZkcX74PN
KtO/dp7hFAMTriHmQNCD7J8yTBu3mnnTTwNA6DWpHunKt8myr0EU5rhh1/HASW0wwbctmFUIgadd
5+pcFY11zUaPcWsjBpYEwJ1DIHw6/5HohV1fu/HSiAdjYWfR0xg57O8GnrMeS0uqBQnmjGw+UBBf
80b8v0GiodfmxIZs2XRIiwOzwgqEhMTheMvQsqcWt1CQ1R8DyIOSPM+RXSeBn24SlM8D1Jm14dsh
7/hmmE/npnNbWETdnjvCIUoEizo0CoQ9PtLJvn4tu/Hd00F9xjq+6pZTngEReVhm9hn3r/Xkw76L
3qJA3Yio+YVDOJuoLWPpRVwolf6wuvbddxAshIb5N2TY8h1lhEv2H5ARG6pLJ2Ia6TYwAasoW3I8
MCXkxbqVuodEhlI6jgljjZkK0QmwTA3ZNBXhV101D8InD8Bm9k2OKZo0wUK7NRxUMDlAdWC6V9k7
Iu5F4vVbm1KT2ZKOcJh5czv9wGW9C8K/WjbRPJF7MFHoRTS4lNxohXHNQ5Do0ZSs02h4TyMB+CvW
q0X6qKL6Zqvx7pTGkyAkZvHWeC2J12BdbMO8FF73ohxQwla/ZzWxy/1sNzXDwY2RbI7ebyCTN73z
7kXGsRnpyEMtXgTxy4iITztgYVDlLe0J7QfMStl73BqAJ6HoRdCR/v8XZKlDWzPEh5ZShkzOZgAJ
OozpSe+RiGq2jcYu9xC6MW8ekR4nFgxQ3NUsq7grnImEpSK9WojrUpuVTWR/RD3uqyZ9qbAQsDxY
9mwYOkOcGMzjkvKGUyLbc0hSXV3GO1jFe000lyAy92bLWB8fwyTeBWsGMwHOaSVPUBYoDuZxCRt5
SaIaOJLqPdaSt3AanhtvM1VqL8vy2R/UpnCKfZyIVTIjLqzoVHfwHcmao8/S4uRrmCjKewSDKE9w
/8ov8Byvyo2eAeVjM9mFsfEsvegqui3lOLIV1b5YXnfwI/9e9My9SrwdZnGPu4Ls2BImGK+EO2Kc
8WpiHgO5HWtQbJMol05F7EGccho0JM00roKPWw/btBXnvq8hG09MrfQvnao2ZvoDC/TgQXQUA6cv
+Cre1EI8Cuefleok9TIEyvr61/bhzVaW7Mj6xefM/FDkBeWswAiXZVa8m/W8NKC4zgRUONgKyw7F
SNsDrhzSN56Ak/Qw5oWvVSnvOnjIOLWeY8KeXCP7qjowmcDQMc3Y+4rlrhrTj8b5NPLswb6ebLdw
fB4lJ67B6zjLurXwAcQBHIZkamdlOjzsZusE89Kg4qEWLyVPKa/4uMjN4gOw5c4es1OmOFUSe3ww
Nn6VBLlqY32G+0g23IjcAVQprj17pdd5hrUP8J6de6vei87EwkKBzPF71DHfh3E4p1NpbTtEhwvp
zPpg40mZwPzH8p9H1vCo2zdNBi99Z73gCGIqn3a/FW7uEXxHVECgh9uymHL9CiTqzZhT10uGFoRi
LROPxDS5TTNDX7OwO9RB/a+2tT9ccTuaZ9DhqQd8z9FOuUt30RmFtfDD7swUkRaHiD4E/DhhECiI
tF8FUn00c3R1FNl/ucTQ74+I+tQRZSKS75lY4PPbdQ7krjFEZ9dkdPswbRaw/GQ5whCPL2w/x2Xh
b3OD1japSRJgulFo2b1S3YqHnWzcItl3wXCIpIcdYgAObxBG6RYztGRks1viPGGckFAfOPHDbIx/
wsYZ2Qn5hqRzY6YBN3cNFVHHGddO9Z6V/5Nd1DcKie8sE+3O1dn1w6giUEV+WBPc8DxDfFsOH6hU
Lqm2q03apVKqZ5rnb00zGrrwkem+dxKMzLGr2Qum4tEiTKetIy3qMhu4HSCKwkaxTF2+n3P+zJhz
xxrjq5UG21x5n6lyrm6nf5YsqFaYkCPNPvd+8yd7gg8L5MG5Mz4Cae1LHkK9+0uI7+N8G875V/Vq
NLTQEes9pyte02B4b0f7x0uSF+Hot5yUQQpxAjq86o3o6aNn4UkPoNJF5Aj0jrZ26VQiOz8IptMe
81emhbCd8+mP9u7F8m21ZKoe6O6WHQY561sBOLCHULGc/9bkzKZbv9TZksdHW05nFjlnM6vWtHUH
NLAzduu3rqkX8Koo4tnphB3k0UstD88ZgIiUdZc1Ejc5bT07Ow1cWSN+bD7U9aAPD9pEBLCU9UbO
wZFCFluqKXiefHgABQAmG8BJMV2CxnoVhvuVhFJyGI2/uHCaxVCjSjNxQNDcHBo1AXYHASManquh
hEVMeF/OXBZR9s2NdbR5OPeGbhup7kpyew/Jtdgyenn1+TAnM39RTOhxSxMXaKP/F32+Qs7bIsNx
KQa9AE5MQpsZqWFFKKZcu132g6lnXaX9lg6XQFRvwbWyZgkX/MfReS23ikRR9IuoajK8KkdbcpBk
v1AO19BkmszXz2LepiZdW4LuE/Zem5siy56H4gvlqeycauOXXryWFu+944U33Uifk0LDlmRjOp1g
kuDRIk19eg7ZErNpewO+yEsM38hJ1Z1Iub+WmFcaJRLI9WntNjTxMXqyRd1QJ32hloS3K1sDyUZE
CJX5Tn7HrLGip3KauQgKDoZJXDZjsSE7lLaO+zrlwAJfvZiyaSE6AmIk0TzUw/QV1EkM0qJ/uS6c
pa3K6wg/aFUqnmiP7x5B7crgdl/lYAzhshprJyreZB2e48k/d92eeLJ71rVbo+gufTgcwyrboVVT
BGdtY3RqaRt80V+VuhUtg4EgCC/81DTJJgGGYYVxYhERoTU2Yg1NYm9pHcF2GhtRqMCYmHnVSzQj
xMVtpUbCgjHq64Ed0hR3PaDGBqdSnLTMGapti7pPOdlJ91x92WdEG/g00ViFYYczS2yqf04Rny2l
n82EAePU68eB86l1zXXSgO9C9Ke1OyTbiOhJLU4T1kxFBdW8cT61xEOMAKm2KKNjXjcANXXUCHV7
7xXfZhXniFzOgJxp56jvF4nxYnk4b/M4O5h1g03v2nGuTeTbLgwv+pvfwbFor1HHPJtq/jYk/TlW
GgnfFjSa8LP3rUPglG9Bbh9LYAIrYUzIbQHxV7Qlp57F7spvykvh6V+1hqSxYpXWWh2WoOI8sTyy
BD5aAXgis/jl8/Jfb/3mqXkrHbfeppr7RhmeK99ZunT2Czlgfo/VfrBYs1uYMLW6LRdNm/GAdqDJ
RlT+1DclH7puYxjIyYwfI9J/JVZ8MXb3nFNtAX6Wf+5jzp8Ts3Dh5wsjs24W1Z3WsEimfV+09JVd
IV7ZTu8k21uyRR7WgKg7JAFkcu2HxO7cclesCRogTIG0DIOxOeaxRZc1UDX90zR0b3Y/4U1Ig02B
1c7yY+jkAPxcvhSr/H/LtZLhpceYKqNvJvnmwh+hj7RUuazt/vCAvYUa+aqwOwk/hywvvZVVQY4T
gAdDGxlB2WITg9asLPvqCUpRSgHIfS3iPiDZVkyqq4/EZRmdxcQ1rhkBhiEAHMxzXnGGXQVGfOaU
393kX20MQJxAVYuq5ZLKf8iVkqWotfPoDk8RiUO63LT6sA614Y8aqty3IdNy/UZI5r215Y9QzrYV
/nZoWGVq5gpi9vCmQvvC/0dbBwXg5NQJDyFqaaGb5LnZ5HjoorkEx1qUH5rFJCorMO11zVtZIEnW
7eJLNd2uMWE9hC3lR02qORwmgTfgEtvqSXDdbmzT+80bCyu5cyI1gBU/I2dMXsVGNhQShrYfGw+P
tm9smoHsHMYL7uD/TBkFjfObS9iJs4Iz0Vkkpnl5ciLwawL0fijKM4ywixcHNwEyrfGnV7u1x3Vr
xC9WVQFJd3c0gmQWZuEniQ0PstEJTvGWHmq60rNg47HIYfukveli+sWjhnWt3DGpAiLbdddMyr2o
KEISn1ImxblZs8yoAa6H7omtwxN+yfiQxcG7QbrqUowM0eBKIRj/EW34V/u49xu5AwvF2oXQzRIv
z5sNxyuIUDKwJVnT4B1SCEOme6xa8yqKtmVuSYCIp5EmpUhkKxjNp3p9Ls2I4o/lVgzSddGyIuFJ
9tac1xlEQgzenjMdSnIIJw2Zg6P3wx6FNZaiHKVW3JtP2mjeWjsf2ZBj0wl05Kr6xZ46qnPnqQtI
1UBc7fbjr8/8YBWSCOnMmWLCHc4lKLke/4TwqjtegVsxldcypUEnUvQfeK3L0CNVbQg5QwuSUdtj
MEOWzea0V0u/1rZ165+QnS5BsJAbFbEPSLn2xXiY6CZRKuJIN9t6o9z+bNSfSThn2Zr6NSVVs9EF
c9ZprYJX/OWQa1smVfaI68klFCHUPHMdmaW+UD4JwLG6dDK6KGUyr6eiojL5cfGsG7Opp3aJqga0
QbTPG9H1F5tk+kT3b0a4Jm3v1ZABOTBQ7iZ5G0v/Dfs3XhRaN70eLlpQXE0/3XawooGNSU2+B/Km
3PRqFfXNytq/lIQMbGdSB47ITb5PkxBWx2tfx5e6j9eVRS8dkUhBqvoFMGKCzYt7eH7hsFgDREGk
V2bBr579KwWI56JnajtULKSzFL9D/C27aONo8SMrSY7oCBzYeOWH06rvspyWTQ+pIlHiFtrOhVdi
Juww+ZWVjuLVhavmXwSxmau6DNE0FO0DfAHzYt24V1X4ZqbpVoh+Iw3/t7Yy5hfJcC4Y8PhW8Jxm
xqNDcAbUaZ36cuMCCkWfzaJ3NjaquP2dtH4FyWUkoQF/FnpfgP9+R/dsqVut518i/8w8kuhCl45W
UWgz+5olIGsMk38YXzbo29BYRfqwjOsLtdq0C+mUSa5+HrzgxQsThOklgX2i/uh1e4+qgqtGUezZ
dXbqe/OQwgyEh+2/m5qPP513VVZ4HkT+UzjTzR6vJVCEwB0OgWW561k4GZvVn8RwlI7+T56Kb5Ca
31i5N7haHiNaAwyDPJOIGN9tVb1XnOvkbn8OTXC1tIhxScTG0CJAyOmjH00fSXQAvtK+uWX7zfeD
uKlZwgvEXB7AYG6KjMkawrhIZBvd67jpe5rLbnS23OonfQILIv9C5ZQL2wxvdbenbNxKvYapzlKC
z3IOfujzdWGIv4jmyKhi4D7z5M68lzVYjsFU4XKyrZ0ZHAkk+XYNkm4Iwo3i4MvzgzuxUgfMGEtO
Rww2qPp0IR5kYjKrc8SZOQaTFJ1ZbvMtRXcbnHZdtyCLxTM8/GdHUFCVVJDqTNboYyKdfW6oaATY
g0n73uWUVoN6r0h7aIQ8pQm2YP1hlOPaROArIRzqqGWF59D/xhfTGL9RsZ0Cxm1FD9jHdHYxWNI6
ax4E3P1Z7t4ZXcYRLiSA5uoS4VfiDYjcE6fcng5mL2zzef7hKvGkK2+TFca+i9NLYvmHjCq3oZQ0
WBCSyJlcsO5oGHXitW1ROOudZDyRaTdoTfHybeCIAKZyMFrrnyWnU+2qH7fzGWf513bm6Cb1mz7S
C9tzPVjky2pMUPTM/RPjBmaJJCZCxf/AbsFWqX6S9UpGKa1LMe+RUyo3pUjf/O09uEGJznNpZiQW
sLd7LR4FtkuRcCS5AQFhHvpqKbHDhyMSVriOdemuHYp2/JAM6hPZwfXutpx3T61DB2xAIQ46GMme
NsNUG7RVzBUU1GwVj+bCNAwsCf2uH+MLUQy/tcI20fQgqEP76ENtkE8pHNslG8yAhXBxAS6ITbnJ
YA7Zfx4KyF6gh6qTrzGNRqijlMidDxOzqtlvm3QfHLm6L3/NiLufcwGi23Asgv69rvVjPDFVz9Fw
4kMasIy3iFEqSWxPNP7ZnociduDXyZ7cSHzklXNhjsxEX53ZNDE8Dt4Vj8ekogdEZ2BUdXAOQwqA
RuMoHoGtebNKfaY30pFB+v6OcWUc3WZ8D2sG44GD9Ewv4HNkrxb+YxVG7WLyPGaCuFt+fB+lq86N
T8H2r9OLs9fHnG7z7xOm737Ny5s4iOZ1yXZ2bDHD8J3thuie0dGsSrDfDJ7EoYkUHl6amSXScSIx
DQayDITl7J6XFbL4QcmdU2nXRFh/znD3lfqMGzS8uKigQrs08VM3kK8jvsoOK0OZ846nANFG/GiO
Bem47V7Z0TxkbZcMzEhZcsRw9ozkmbx63jd3DqPDrhHmnwEtC3ayDUmXTJNkMW7JGcDu1t9KH0lF
N7DM1xCeG3L4KhhtdkZ6DKen3huRHfdtt6EkvjRFwcK6wvpuMdAa+NFyy+d5Jak84QzDzX8Tg5Wx
aHXPqPGfWCHVQnv0Xl/xRqERiOzuSStAyE3hu5bgGkT7+mfobJfL8dOvOE9ieH0g1HzIYUR511HO
uhPDpGHPQ65iRZz5pc4bgIcKFg8VJrPn4I6h8DXohU7ZFX92OjsZV37X2Wgv4ib49jCy4bW6Tx7W
7q4+EV/17iYMVsj8a5YCnajVOLf5/R/gwC5qCQlfuDhJwib/tijDJzAfjLYRKE+Vd9fzJ1oiPuq2
iDaEv6D4BvEFXJM8hAkSDJRAktCTky/RH/WITOOBBK6uZvGeqJ05u9uDyCi29Y/RWyyzEqaTuEuX
oJBtPmrz6E/5LjXn1YSxcqcJsSZQyAWBXZ+YojFyD+Y869fvWhM9Rg7szPHWdUEIjh/T6WDKlA7j
axzi9dJmZt/MLxZxE6F1xly9A71x7306eFK5QNZVgLDo4fsJdxvfbi0on9hFGAFvXTHd46x8L2yq
g1ZZ9RIjDWxzHsVsyNcdjMgVy80XxigbIUFDZGSpMa5D5570ctuW2l1qivaQxb5T/cW+/tfwsDKy
uOW68xjBxISGmBcSxCV1+rtl1y9jvI0G+aTCcUky7DsKi08fuoHxQjDXDy6xmmZaLdHXvbtmsXbb
SsP82wDNmNJf4Zc4g2rkaWn9rMzgpcvHFzG2T+6Yshz3I85q0nYGbJt+4fwDjf5pIim3YMXoFpRb
3yv2pCz8WUx5HIGvbxbC+84tYfDUa95PU1AHQiGBssidQD0B6VV7cQvvCYTG1TBfYnxRnE02fpSW
Nk7PjynJe44gEYv9IqVUfrfz4JsI3A2SMScMP6IQp5nBRz4QIAqLOH6yXJ//N3ktyAQA80vjoNuw
CZTsAMv6wzujIQasizEX7xOGv7xz/zR7jFZROv2Y2qXHt85LHWNoYqY5p0UO3G4LN8HwMmrNsmzY
gMLhPcOsfi9b/6cG1bRyxYeXMWvy4fo0s4YXvw6hy8y8dSRbyvqJpXVHWX6SPclxrppbzCFcOAWv
y6hQWjAjB+oR7e3eZ33s/aix/uXn32YzeUmIdtyGZfbnmd5fTpMfNyhcsw4NgVN1GxurNBWofWfb
wOh5jS7909OYIKHuJ2JYN6+5rT7VxFPfk+I6W8JXehysXYxymHlz0lLB11UOMucAUmE1H+ulzgCW
9WvNf1SX6mesxYvqcY7o/6wiOhVJ85yW3a9NA7DKnPoXcdAePtQKk/wqqKtPPCSk+3QBz9OrxBLM
/A47k6kQgcJmJGf3ikUebabZYjBNHrH3FmPjJ+CcfLkmJT6Jn8jz3GueGp8A7FBGdF+ya48C6UXp
GWhauVi5hUNkhAgjApOv0hu9L1m3r6UVPI26vHqGIJ+VBC5FMBsooCUiCDQjXTOs07h9yQ33z/Ka
18H199Ky3/jDvxNWfqjH2OWTOmVqJA5HJjsptEzewDag0n/Are5zaT+bLKmhUVhfY5x86ssiCp86
LNsLXBGv0SifMw0QlzCDSyuHHSs7dI5LkwUyW9b+16/rp0q42x45LWx2TkgeTsmPPIbBH6Pscfoy
9HmcXRHWYvFKROMjTi0kixgTSHbe5yEGqox0cYeuvKpAicTVfegrvlzH/PCt19aGtsr2ZWFyWC8z
3fmtXjNP+wq8icfOM8CQBeO+IroCEVQ1YW4qS0pOprfSaP7SdrrLiV1rO57Mbk511Of0W2KAjYIv
ow3chwMrAWI1K403/5oCKwFM1oOK9nmVcvAaFaIeXbuHGSs5CHS06y7w6qTIyKls5n1M4PN4QTn2
cg4+6gC2WWWBuFo9Wj27eQVeqHlrfCLRcVj5gXgkLf9iquuY4fKYeEbKwTQoD3GMm2LQOR5yD9Zc
Znv/pvKpsK2/WqGaDmazFKg0jtXwWE+YIT22q32qiLpBc0uqSDQwpXeES6JKQtobshDedIfSHgqs
hlUpzesz4FOxtn2m/3aLnCtN+jlKa95WEqeFdpzbFN5QyAatmaK3MKc9Be+os7xH65wa3gIH2gy2
H1GPYCtC5MuzNJHHFWoPt0qvysyHdRkQveVv26o46LXxQg3HJLjnVwwNkhfk1ZfZw8N8yNa/R3xB
twC+3l0ZVGJ1Mn/2Zr4q5ItulcG6yIxfs40uWswCCO3WBo39McIgyNi4e5C2fnTFo3E0hJk14zEb
U+nA4d+oCW0Ryng+HxX3fKZWki1ar3iw5jmMgiqpt8yeuaiOWdN6nfCE5o2izvCvg8USsBoIxcoc
/TdIZiFW62C5cn89A1WmEzOrw9j4mNzwrW6DD392QeHCQTgQIP11SKYsNGCNBY9HZHSvLHHmfCYc
Ic4OiKRaI1o8C8jkdL8U2vHgfLoFg4s43VXWKY5FzywkZn3msptlgv7cuJhTihKunE1KUCrkpmKa
uoTsTGXQEdPn1k98HNiBpoDzj3OBo2bBhwTUvWdpWbhE7bqyXGMSOU8uKYxx0LFHjfN308FDOXjV
n6VVT96E6deHjur05lWL5Zn4czR/uMjWrtA+e8f669Av1RaztSmb/WiVwVof264UrHObvEdrCTEo
IzfK1Woa5knsDQtcilmDomcjgeU3OOqds7LCied5oHqSeDyXWF/fNFGuslAj0dm5TwI8fml+Jga5
pCq6isB+E7p8t5u2AeIpf8LcQMkEnSbDUJ95qF0bhrxepr1OIao+gTvP69X7YKdwWEe5CYT3b+CO
Vxka+TEPeO9wSuC31FkycB2yhnshztsmGVVCMV+A5FAcJTrUO/0qrHyPqOHicCMsGMTg1KuvYjDR
2nlQBc06PZcUxYgmUDWWzKMNx682bh2z7RJ08j0KzHU98BZoGUOlgVlPLhVLE2rtGNz4sq4K2pw6
fA5DyYcF5JyoFftWcDuKJnlGAP7pKAoJi/H2vHQj6NgvN6N0jVXBjNHmCeZuiL+1ofhJWPfBjouf
4qe0T3iApkp7RynYL2QyRF+wtFk0FWvlWu1NGCOcsgb6tg/X37VyMup5zDWM07D/rR3SOpb7tTjk
DgEJpQceAUWCqqvsyU7uzUT/DHjcfbNI+GGYN81g3+yKSpWF22i96rS6624ghNISRboOU2YAkQYY
RRD8g09aJguy3JIjtSUTcKHwKDNSC3zQV1Yvmm03KQ0kdsenGjSbxoG1qZvMSdQM2w5QGK/TAbFu
U4TpamZXYrvqOatqFxhIF11tIVkZ+mQ2gtLH1D8Kh4esvfsTCytUUZvSM9W+RGnVVAZqvag8DjnF
eRS4waY2vOlNy6wM/OMTQm72lQa1U+2Q81V5nEOlI7aTU20th5FP4mIgyY6p7olVUpntampwd4OV
Y2Yyxdq+iW/wBBLgvADpA34Nv/kX2T3zr4s3tfop8bWvVjTtyhbzm5tL/mic8GERwczVX4KuK9em
Zz46zWKeTx2HeoWYUHy7qyo17YWMIq6pNH5n2PqjWz38PjO4qUnAaadBsR46OQgrWavntpcvEEdf
ZQSWL5XhZ+ZfgoKEXEOSImUmgJnwizjQLly6IlR41j5xQt6KQg5L0MavxMyucQQcstG74zEHpsE0
WqIMVF6CARTdw8iyfTCKfuMOaDvQK5O5R5G3Amd2wmO4M5hT9hUSZLuprJXBb6imA/RfFf1khnE2
BomNIJruPPIX5AgLvRpevYDptDan4hpkMtKOQaXGzKIh6NNz/YA+9RGNOhVxDaVXH6olkM1qVVVU
BXJgjNX/eSRMx+i5LCHyLUsfIKUxn5wSggGNb/zTSmlwhLUk/HTjSQrrgEeTCXKskbnCJqgx/Y+q
IT3NhdyAnoKXezSCR9ppwWvRz/g4s0HbpnFCyx7sxqytqSPJlbduDO/UO5RklsoOqWUyhwmLbesU
L5E2ftrU+daEnAZeETOI5LtI0C0KD3h8ZKObNt6Vr730UA1krj+LafrGXTZ06ruqGhCn4cR6dfY8
B9lFN/xTCIyCRj/9ZDaas/VoGQRDuRi/qww3ags/cFaKdMG+MRbDJD5SM2atZ/Y/KBd3k1/sAuk9
VWYPATCCz14U+joc2SVlHalZeO4+R5sLCtsnqYECNJ20kJyqfWcYVJ8h60ta5RyJmQayj5hzJs0Z
512vYU6TXfU1he4EmxCSuU+hUtBrjwElByo9DoMcoy9V9mNIGXvCoV5bgMWh41tPU8htHVnTlkHm
jLuWBeuB9pQ02epqoWbD3wBIqRChseyc8h/KVQKVBubKtZd8A13EjePecWqWRKnnl7EPT3xnVGDg
1tZyAuHhYJFfqMH+mIe+3HZ7bECXIePnB64Pn+AwZR448NH655f+S127T2Y+f9+V9Sx6epRAry/j
eOZJmjsD31qKlpPKmKfRRv6I/PbLesSieR+9mJve4wDT/ehDDphsgsD+TVr2Lo7lrl7JRYKkSvof
tWf2awApwA1KDzNYLxGf8xi1F1fiiQLpdTR1tHp8zUwziKVa5tdaZ07KxHvaT4PxIjpvTWrPrtLL
b69zkCpo2XnSf5nWU104bbCKyeDowWmPU/TuTf4GP9ct7eofO6GiwildQXTfNVLc0hAbGhaWZ6Je
SGCqkVUZ5L0tPKyxnOTiRKpc6u8G6V2Z6LOECmqxYMr5XrkT+dbJn8qNV+mRfEA80m8aekAQ6QgD
MruZK3MZpVt23UjhCGqaVZrA5dIbkBvsFpBsCfy6wkFYeH68r0E2tMjlc+w3Wm18Nb1xqrUPr2rJ
bogyDMzlRJZNta1yDLxpuTOj/kGM7kGkLKjipS38f76H37KuL3nNTdAlL2HoOzTLr1qGyLAKrZMI
hy1dFr6uAY+3KYb7RNobMCeG2LrPTAz1V999BNUK1d8bECIagXKdxdV3MKbXxDMOkY/LODIIBR3N
pWsQs4jz641t9lrT4JNFVdeujSJ873l9ba+7MyzajdOnjmvfR0pjWozJTccnjUT7gXE2DyjxyvfO
m4oo86cWNIKW3Wibf1tNTShFjTdeCj6qEepBOQSXJP2nx/muT5CZMk3n3lE6No1ok0/5b/h/1JuA
tz3mI5WITyiJ1VS3sc9WLthWxk0A5acYiHCH/aOjNGvhF0+pwIgQcUboAMc0KHOxfa5JH+UM+7am
k7K7ZZjUf1aFq7IqGAhoZjUrKrmPiJHFUdMw4oJDmBm8fF1m7mFDx+uwnJ51nhW7t/sNbeSeZGq0
uhPGV9dEc9JpMAiGbtsP0GJjAcoHD8W2kORiIXo/Twgc/Hj8NoHzkirAhiNOfERKANcHRty2Iu+p
w+IZZfbHbF5pdbxaJMr9WpHiTDYmLLf1TxVB5tQSdRzU6O598yXR/C/d9F/S2vpKqz5ao9z0dSvd
gLwFZkiBXtsJ8IeR8RpEpX2E4m5FzsTBSZLfBvC4hlRAgpKY8V2fnuVbcGDwdaPY1X1+5CaPzhh/
kN21lynHx1ya7XM8dF9DOtanoKsueZiAmK4iJEUFGyPiDRkkRsJNMCVoHlqMeWhGEGEUMNG3fMgt
xqbC/AnI27rpMynDwhnLZe8H3o9j5qcWso6VYsNrSpRmPuA3ZixL/guUxL53C3Q2OqTgELC2DGwD
ZMsIYTLqOd278d50OGmbxDuGrCUORW9sUr+W205hQEmaVzSm7qbvGHsDpYkZdPy4eCm4yJWx8ik0
WUUzL7VESd/C9A4XKIBRnFQgXbuz62TWavSfpgqIQFyKlyZmgjhZFsQVumjbpk8yH8U8OrBT7I2p
xd8oiY2aBDbnptWeQ7OcVkE2MVQL0AWMjEwAmn2mfQ/tVu1giXQQuUNtL5B4+bWNAD3f+pG4FWn1
bzSa3QgSgf1t6YAVNiwb4RASDR9XveEAeianXrlzWzwG5Yo2NBTsk2PQv8skD29kLryUzWylxlK5
GgJwoepLZbnJ6sf+a7ETiKznC55QhtbqJ/XT377zkPO70b7SHW+RBBecb0iIRrxUfdgcg/DDVurs
kD+sSs5TmyJ3iUjsQ7gTNEedWTCjc8oAzs2YSaQJEABf5LN2wqMUPUrtJQ6Hm52yl+xGfy0q0sng
oTpzfb9aJmOQrwI0F+i7eBERX53SbuCPD51jNYWQ8txTRCm6xOjrIjkNaFVV+Fza9oubozxhjPFH
mswyYmgccn5b/nwDhtqPEfJGgaxii+OU37Gokag6XrfY2VX5rBLkd2Ggt2sb5Vok088m7s6awZlT
ZXDLMhP1M1oExmv9dWCKgFcPEpSe0Hsk0PdSM3giSIxDhzsWcgoEU1u/1Y7+T2/K5wg7+lGYkAgG
FV46zLs+EHxkD0ENIEX9i0X6KJ0PHvaLN/9C7M83dCt07oAFsvrVZfSL4IY0OCmwsObNyOYa11bl
vA8M7+f2DPsOWqsYUr82heBo/JLOxOdDbFW4KQcuE10cE8E4GMcpVFKL7DdsOyLrvCVxRf6mg6HB
6mlWFRwNKAWLwoMR5wNesNCm+1V9K6KhXFX3xh7zXRYpCxSyu2tCskVHUd7gRpKd1eMXiPkWOiQi
62QkYcYe1Klg+D30jNy1jIGMQq8AeLjfO1PIJl5/Yrk+gtuekPExwemZWgjNXPdhla+0yrrSabw3
EigGIZvFBoak7lRU8+kbtJEJm3twYVL3lxVoXrLx1BCaOhJeyfQAyXLKmMXxH2aPtzVWR37qL6b4
+NFtZg8Aj1kG5g0Bti5m9pITM7U0ExOG81V39g/0pFdCPdPLKJFOQ/qwG/3QGCTwuK6JPyCcsZoM
kDTrUo3cCNR5DaEy8YeH3sUhDHWJ/ILcV2b6RvGkw7NbjWn5Fbm8Ta1CO1YUhHAOY7YlXRAQQEl7
pRnmsgn+oirZ6cNYrLGP0xwhAkRz5cAipvkxmNcKlNML22H7FvXE7zH81USDiWzEjsf8di0ku3nB
4DqDmUujgJeSpDlrWRbJm8xoAm1r/NeQT71M2GL0AuRJnRFeV6YJmQg+4akuEdwkKm3Htl9mOAHp
svr2qOOAo4rllkssc9OSsoVzD1SMM6/WUL18GAOpu7PR1ktQMLKyJBgbnSQKo753ttbAZ49/ISrA
QFe1liJa9nBttlcSmTMkZy4iAyTnedS+Gejtaw7d5f/cqixTSIrlBwief+YIXmbEf2RQv4x25rIQ
nbaNxHafZuZWTbnxjmRzZuwWvhAnQ6MBqCTfFtLSF3wIzwabw7ewRR1VzGJREk68ddQ5/sGO0Dzb
qDdcAgKyyRQ3RzMbtqXkMiQRoIFg1PxXp5UvgwHDQObcdbDN2BHW00c0kJxUsTifm7YEEM4YroCv
rOkOOkylYc0LDPKEF9/OfpTdnv0Gu0hSkE8sIf558H4xK8KtoSxg5A6wGrANblgAtpDQKlJsccDi
2ggZ45legYi/eSOzAjGAeDeiOYYpZGjLruM1RfXm+iieJ8Gjg6z3EULVYFJBH9GiD52qYc8R5AOi
ml7o+pZhU/6QFRZuuCrtteDpXMDlqxCYsL49dBL3Kms5zxyQreMzJRCBaaJ1xBDSrqSXvwY+O2Ot
tl40bY66M2G0AIT6ifT23GlK7IOGirpyQMACdLk0yIUN3YT3EXW70LR2CAd8KrDyJjT70rjdqfLQ
ACvG+2GtP5VtcrVd+NYDnW9bJMCG2uKf24VvqjBfWeitQzf2l11Wf+jth4/H3mx4Gcq0vvTQcYhW
i+xFqrFcjstMLSjcJOHcyS8udS606rsXOcEuDpt5/LmI5pyvlNBwbC/Jv1yz1rnJLYFwz6W06fdq
bZc8MnHp3kZZfCY9ZDjJnhY1LA9S2Y/HznWPPUAPM+4PaWdyxDGIyxz4dA2YLttBN59Pxksy58GP
GiikUOVXeoSTkv/KrtoW8VUBMVkSmHbQLJqwkWnhPKKhMve+C/i8rNEx1EtGuo5j/2DrTyE7Ewo6
jiz0HHSoxGB/l3b/aYrkjbjLmIKVS6FuENJ0nYZNglYWJ3xg1TxXz13aPYawO0J3RIfgYB7qm/cu
bW61iD568ES4NPKNi7XUiXRj7RP41sAU0Wzwr4wNvgxhgqZgwGgr08ah6100la8ARnLfhnW3ElG5
zQvOkcozXwwAy1pH6kjDyhCkgTFTqBj0DVzza83vqFoQFSxZYufrzFBbgVwe5xg7XZP0SUdFd/PX
cmnzJYldHGygELM5dSjGM1vgsDQdYCgWR60MWWzwxE02GqKScLKlEbL8a/AUj/TXqEuRmjBYUt70
IIwZtiuT18bU670HeFok7GukHQCP8tRTKeoGsFJf3v3kBj5iXzjNycy8fkWDDUzT9/6g771WHaNk
LWS3l84SWWT8rAN5ltauD2Y6FsY9NMGeNXI7CW5hKqBhjdBH7to4GHZwx1Yik+xgS5YsKpM3L3Lf
navvBfdhtEkRCUBtFvqx1ZuDhuDxObfFlse2WjmYNpeY78HHI9/O/PinDGFU1NYuYvWz1BtKpckn
F7NNxMbITfyeJtO4UksPplDe3e5R5PjWrESt8NvhpRO6tkd60djzHtUASlrU9KeG524khTl+U6SV
Eh+mIVlWKQsbhRbpB6Mp10atnI1BMB6+ZZ1oJGB5lvVCblS/quMe1LchjpaR1htZkbli4NHGDSiR
45QYEY8m11VXlsmV4389TxTNwX5N9KZ9a+vhH3yQX/r/lvsmfQ1HCEphqM7EUhYix00QmdOqKyE7
eJrHK2E6LGrbiFrBBo851Wpruyg7w9i8yi6A2sG/bpnZuxkX8iORw/wUO1uPu3frqUq9xXa7zsfw
0EzPkUv4ncRxsE4iIyGAK6ZCVqTnKZEwhXCVyVnNaJlC+afH9XQGwmS3rOTCosm3mgbduwiLv8Qw
th371lezHm96jQVbRxGytHGRI7ZxiRfwUkl4zCbIIamNcc6kD5HHwREnt1fWIUzdZ3NAzlPHJQ6D
0T7BhFp1Y6JzFNPDsN2OdcM5lIXzCBODjszONpqdZZvKUD8TU+pjiIn9+P9fEXXEXWeyVgAkT23P
H82olSxn5rExSCVH7QN2KEbUkmYeeMTPoqhpM/fQ2tRuzPR3XhidRgFkbRBKX2nMFJAGA7z6j7Ez
W24cybbsr6TFc6OuYwbabpZZk+BMipoV0gssQiFhBtwxA1/fC8rsW5XZZrf7JS0lUgqRBNz9nLP3
2khnnU3X+gwdlfuQRPSsO8P22fySnRNvKYYZq3gAIWypHp28KYKhyOYDHdM7TTjcCJ6+mRBcCLLi
mLZO887p5hNCXpv059233/7jn//5H+/j/4w+qtsqn6KqbP75n3z9XkmyPaK4/duX/9x9VDc/io/m
66f+61l//Zl/PuIqq4r/9inBw/96/A3E5G+Xh+3j35+5/EX/9bv5C/78C4Mf7Y+/fLEpAf9Nd91H
Pd1/gGNov/4OXsvyzP/fB3/7+Potj9jlfv/2XnUMCPltUVKV3/586PDr92+2/vVe/fFWLb/+z8eW
N+P3b2ss09h4fvz9Jz5+NO3v3zTH+YfHwma4hits4Xq6+e234ePrIU//h2s7voDMb/zx2Lffyqpu
49+/6eY/GAZYno84xXUsx/K+/dZApOAhzfqHwVDT83100gZ9Ydf89n9e+18+x399rr+VXXFbJWXb
/P7N4DfJPz7ur9dmc/z1OIcLz7T5I2zBi5XvP+6TMuLZ+v/wU4WVjHxM/Bo0oysXdDRBBy8dOLmd
NkpyR0CHvBISgqXUbn/geEOV1BjOoa5Fd51SrbsmQrd2fTNRfSvnwWiKDxIyLNp4dHy7po0Opsi9
S3zqANdfosF1L/WIPotDE2myhibDdcoZefNvn8KfL/TfX5hu/18vzOfVOLzxtmV6NMj++sIcz7FC
D5b6FiIVovtG3PWx+UGR4uyYsI0bt9bru2LcL2yyKszOjavUe9Vb9xXDsFMpRrHJ+9nY/z/+LOPv
f5arc9wgfwD5j6UTOPbXP8ufBpnSho2YAk3ItdUYPzQmzSvA9Kd6ZALu4g8/agq+Je1AlhimH+LV
nLpA1dF4+O//GlpTf32bHJM3Rzj8IaarM8d3vh7/t89fDV48NWYCnJGmzsauw51huo9hA23Eyzw6
XrXYl1VWng1DhZhbJrSiU6WI7ZnuVeJUAL4R1NykCYLamrEHkIOBOKXRW5egy85fD/apnd0MOZlL
xjAcjSVIbcJ/AqbKtLZEYocXMbE0ToB8yGGz/MvXU4D2R3t7dt/brkL80w3tLW1kppfLD3w9zbTb
P34lIv7w8sfTvh5oDHB0XlTCuF8eMQZtyezMxu2o28ZlJgYGja1fnP0idRnse80UVFZqXsq51Y7J
LLd/PKWPUqqXXh5gz5iXP362YjPuyKSgWyJVvfv6ppVgcJ2mEdbEv76pTYoizpbQUfjhoa3sQ+Ka
Z4oVzjt2lGbbaLItyqjla7/PkWNJCcq76vwLdBr/MuUjai9Ujl9ffX1fpy/6x4NtA1zDcsMfURT9
wA5lX8haHJqdsooNW6c6fX2vnBjTB3Mmph2iZ85anbIvX498/aeL2hvL6KfD1/er2G0xk2ecZJff
97fn1ujcz338M/SMmBgS4gmCeWqSoF4IGjGfdBeigGjDnkY1kE5GWqHtXRDEc+f70XzRcZupVnUk
HPOtAhYMQ3MwqV/PyDpqpqI2UOS7YwjTB+dcPH7WihlVxQbOO57+SIfZXrc6yg8dP8SzUauZ2Tgu
trkfqKaUUkCs1cxYKfVvIkIADabbYSM/cteho85CsxkH2w9Krp/1YOtA/zCWr1A6EmMofCdAtUQc
d+49+kzzCWljvkY3KQ7o04O5H6tdabl3RTkRvkHDYdvAEV3BG4g2TMmqTd62817P0K5gWRPIf/L6
yJt547CKrx0Oa+fJGxZpbjmA1RPh2mqjO/Zhxt/e9F3X4G7kw9lzOJhZvpj3kO2O5YOZuoDLRyK5
NaK/yBUmWQTByEy896qZFuIALudkRJTsJu1rrXXo53pmIymKUF17hfSmF1tfYPHv2tsZpM6gIm1j
TZLQbS06THa15V5/KForWisszMTL10fZog3Cc0eicWhDEUvaU7zkV0WE7jXI6RCHvUOQe3DM8Dws
JJukmeZ1aXM1kdytSL7YOQp9nFFwvsX5etKNpxStdi6WYmeEWySafdbR9YxnOCqNhqM6KfZj3p3c
kvxhP6FPyydEd+2cRdVTFH9Qiz8YSy74cudsCljWlmlf/Cn6FDYDCkqq90iM9SZhgNLCxlC+D92F
FC9O9Zuy24GVGddosclsHM4a6OYAQApwaShX1Rs5SO9zSCrRmNPYMrKEGRvvLxvHsxwdXkdV7xpX
3I5uv8EGATIhvJs7e4V2cd276tYx+1OSFlfSIS6mV2NBJXE1RBK1mSvFSCwy0gA9ks8eK69uCOdt
FuFdXGLFdZEQdKLhdJnbH3Xb7WLNBLqyGAl9vgxyTR583f3ofUDsPeZ9BRhmcdQixrTSckMG9kVr
8VoNShM7faQdoqlo34KxOiBev2Zm/Wgr467lQL0a22hYO+SULLmObm5uxtbCw1A4+2noGEEOdLKQ
80kiBTbNPMB9myLMwsIKwOi91kMV7mu3ZRBm3WRtKx70BRhnoKnlkAPaaQmO0O6nyc6PXc8MNPKM
bdRWya5xgAw4Hd4ni48pYQIzVsZbnJNHZmr5majWfZy43a7x3WwXx26Q6mD3GDy+xUkD2myu0Dmb
5i4XAcEF5OfkxCBHNnnncUu3OS+plh05HTE5w9Kea/02S2i5++ROWQvmwxXFY0bCLMt+9VrEx1pZ
1bFp+TssPdooToV71wP5R29pLwZckAvp7+s/hPfhLJELfMeJJpC22GZPPdfgn/8bVwZfk+iwpbf3
k7AbHvj6XpjoFdrgyLT3yhbbsZyb47/+E/nuv3/59YBhsw6pScL6mA6TzJ+dJLrWZfimLV5ww5wI
iOA2x5KC0Y0QRXue6oC5BvL6BTvBMcyaL7NqvxNRyjJTyJ3OLmcIeXQMRifK1e9CAhOQwJfZJk2m
LQATPbAurdMm6zwV2Irse5A3SDdc9B26TYBGYQZJ5dMuKeidJpKR3hjXqz5CimL5/TpLNNbckmiE
BDOr3p6mHX6lNPAt+mnVHq+8PSAKT57chvHkUr3HdphtOju9IuZ8TQi132i1d+mn6pqV5mPIDgDt
AEWQFiIN6JPNmCX1hvHLvhfTrdcqNDLWi0ydT4rpG6GnDyROf6IdBcQCvCh3t9T4Ke05rmK8e0Eq
USIaS3BYlnZQV7q7Mm1eygxXboTsd01eCKL+nmZHSC3Wav4WvUBPdPySkSz4V/v6JODW1jR1E3TV
G5dkR3qbt2ZFGAeD3M2UdrfkudSMw3C19ZjIIeORfZYDJkpb40GED6OAqllAyScM/rvlmBEKfNs4
prXxSzYbspNu0553VcWMdy3DPkoUU3xgvmYm+D0xBKOXcFLmBuGA66GgkRnvrRKFKHg8e9sn5Y3j
yLPJDqolP1K/BcCOyAwdLl4JGk7rOqzf1dzjDUbN2LSg+cQdZgUwemc/16Y1zIBFLmdsTF9PA6Jc
JLmWQJkjqdO27l4B1vbIN7FjJ95tTcnPRrAQx4R9CdviFPrQnvPy1e8vup5Guy4tD5an37mCHplq
mpPKMRdrhtwqfBWMIL8nZv9Abs8xz8lSHrwdEwW68BKbXLnPfBB1HTkEGRJiL4G5hVNhgzDq3nen
D9i1xNqVMxwA606fsLFEU8LhQF3y2lr3Dfuhl1YPfcMgqTeCDB81KY/td/qQBf3rYAg5COpsP4Eh
No3yPguGT3stRKGscpQSOG1cbfLQ1gNeRUoEgwR6VdpwSWuhffCBSIfExdMemN9JJWg3pebfeIwY
PWXkQHn0QwsnfpZMC6QGE8BjXL82s+jqjkl7rMkFCCWVTswwDJMVYyTl8t4TfvaEGgc2csydGKuf
s8oYZ0o0CbjWb8OUtpttsmXHTG4yp01B1a+FxDhdlmCY7WgKgGd+aqi/6Mtn3fzRgI0JBB3PFReQ
3DFdumoT+Mg5TBYCs6JbaqTHsEc66sz993wangwteullfYRKFWG3xGEMWvveiDHEGtj/+IeeYwa3
UF9wNbe1Q3o0V5njLXFa+TlJ57OJHWhNV26JxsBvnjfLHfVIotX9ZHC6SMmENWvGTXRmvDK+Jarv
A3ZSvk6t8j4e7XPaMfhvvfBKEDxUU0CCU8i2jA5IKmIdAF8ghMuCstPXCcvrmmYtcxPGyJ5uqw1D
Unly1S6e5lNlsVwZ5aSfhUbzbbbs82zWxPSEwBdxDjMR5npwbIfZk/VShXq+mXtGdeTR7/VFUoCO
oaeSYY5K1/Q8NxUhvSX9YAu64rrvn4bJdHeCRVjv3PooeubKlW6/2rFxaqMGf1c6kHKOt2Ttbzqp
vs+RsSkE8045Jt+robVXQz/EAWbELTIh36ncIxWO4EradFHJUlu08X5Mi0PS8Y75SfsEa/Ndz9zH
qjzLymWe2lpX5HrqGM+MFDLhEnTH3Sv8X3hcb6PU+4BoQZPU1rYmZ6GTG9l30NY+i3AeNmPaMGIg
czAUqFVtK2d0o/Bc+Dcqb7njRlr+PXlGTENbqqWUzGEiZttQPoWYpCd/JpZhHlnaO2KnMjgZHoqC
wM91gmL5PKwIdVBs9ZcaIpdSZBubGQw9rp5+nxz8JMZd2hFqbzJwwBFGf14jHGB0/BctlHeprn5N
VV8ehZFCv4M9WjKVxO5DlzKqjl46MGb8+l8QRbT79eUJX8/64we+ftbELD9vvr4LHIdnYf7J0/4G
gPNR1xDQ+u7BLt0rEeBc24gSFueKg6xH2aTaw+i/ifVx8TS/eSaFapwsVYfWfHRM5gjnyVdZWZDy
gKXby4DghNgNS1qxee+awdgNVPFi6f8iyHJsbAouIKEOKb7W6O+kd57rqiSLTifIxDDJpSCDuucA
ZXi0y3v8gJXH0Vtj9Zc6orIITV0HkZD1u0BNSOsbGR4dx08t2Zml/kQXCcRQhyOxJHKhgVjQuTex
GyeLmEOusa+issROjY51nUyqZ6zubEeceG7pOns5mAGIBeQ08zK9LTmuNNmmxU296qSLQQtPaqnU
Q0FeARHSE5pe/bGncLO6aUtaJuxe7QZZEPdMzc7raTeKoc+AQwMBlLatUJeuTNRuU26eW6Ac3I7d
u5gkdoWh21ZobicOB2u/tbaojbGcxC5LBYPAbGJO7MoelUbhXnnZJF0bY3XsPKwM8UBuUcEnpPpU
BlPaQAtObCycEZyCQIwYBihsmSHOIGSXGBqhlwAoTEMdmxG/kxSIZ2d33EZepW1pvgS1jdLPpy1P
NYeUGoofxG+35/TkqH2vj+bOKvGrwWTF7AE4080fuHphaiEObRGVYysN2o7bKS/bA0h/SeBbdGJU
huKmee5UCWIVHBjXaLxbZHhScSK0NM6BHGUsPMhnqwmtbZf7V8XgaiUy9WEMcM/0WlPHMen+/E9b
lvc9YgvYa8Nj3pAmh28g0PP4vUf65Ju9tu3QmLmlGfhGxER87o8ZTvKdZSK5RGPKtDANi2PT9N+X
QxhcDA6VhbOlQz0HstNfrQY7Hm72LUqO777ZvIQpGQutlTKh7nJ1jJZ30VA9VJQYNfxQVR3YDE7J
VRsj57HJ7OKWDJKOmIx8mMZVqQ8TZ+j0zhjnYedWNrUfv0c2FmmWJhSvufochoj5uFMDSMEdzfgN
UBELUIjZXtoCixGlwTqPOhQKFNTHXjxr2A2WSuBnxWVAkxLtesTRrRRvvWMTx2F0r7QpkShFkOQL
/9B7A4kp6uw6LYiOu1rR6uxzuG6hrV9MfYQUEM67EaJ30uC3B4b43pRZthsV5oSM92S6qdPxoRuO
maJ7X8Y1PpDceKq7cGuAzDwwwFnMxGSo5szInGVpjZNs2icastOkCB/z247ZjfQXAEiINxjb4o4p
ghaIfPqh2foOWuVAtoDTrGVY73Tf+iT4nSIcu6qp4fJxU4I/KCvvmOA5Gozu8r0bZEeouvs845fV
/X2Tm+Jkm7aPxzl56mUEYk1dl8l6EDraG3m+agOm9ZPozWKlPCyp0pMPRGUNm06w84/az2qQz6Zd
X0eH/m1oORiZTTRmeKXBwPnvHF6Otuo2taM/S4hqsKLLIO2EwUtO9cBBvRZ5atywgRCw5IsbUT9k
04hHDaXgmu6nvhI39oA1C4Et5vfOOoy5h54j1ZasU4741YCJZvDo19YMIAuSifpoQq4OwTjrMCjn
drTP8+cWWRvW9fxcjZ9W2gGQwu4b2JlLEJm7hCp5yg9MRunQV+cssBXhWBUcktn2YY0GaVTj0BsR
OtGKX2UgKJU+ZJeaF8JlFkisB5hAp3UMO/Hg2cbJdWcGMi3Dy9Ik3jh2rCnoteRRGRqag6xBQQoY
l7uD2WD61rXJFk20xRGhYi1U6c+0HhC4LoYVgf+Cw1qI8iAB1GjYi5FYqw4UIfpJFtMNzut+JTVh
MW4tw60VibOZ3DdiT+Nc2w5lb+wy7aGuScRT4w+vo1dPzhS9lRShfxN6ZHoZtCNmNqIyxTjiFW2D
1idZVaLYFFVsYu5OQbOBpy3xKO18bNg12CfDNNVWhlxqWazO9kSTi3IdT7wXdMK5xGRYYV8T3/tk
sZj9NACooC/V0x1MYM6aHUUOXvJj6NnTjvgab6WTjt7hokqaAZADpJedZt/7i83csyWyYaelTJz3
ZaK7uDclL3o5S5mckGCM6eF26c1ZWrR2ybRaW3asb6FUpQUwShEbWjD0095v42CSbrxFNfaLMxn7
ZGk/+iGsv44xX0CfRomWIGkTnlkaqY2oRusIKfMams73mIQ69kd6TY0bcqgFU44PZeNLfAIhuWyB
A9iBdnBzZDxas/SjKPM7k+YQyddY8EdUA5UEX2AXm1kzxj13D1EMKFHdzCNHoJ3Pw8+R4orglmMj
2AwxFGM+sUi+wdbXym07RdHBsVCkRn2r39Dj+tEYNaEoNbIsRjM/69kYjwIvyURbTOQYdVPTOo0p
KfB0h3a9KH+WZOuOM5nqUIFQZqaUF/zjtWa8I7QivjZjBRHuCLNIEwmQW/zBXpfT1HS46HwisTul
fiEA8HudwU5SPRugjfpEIMsdfSaMeCdXmENf7C79MYGgmiOMzKqwnuQEP683XH0bJS5p45lXbx3l
oinNy8DnZLlzu+KhIJf+2KvkF9JzZ2/QJvbQ45HYjixyip6Muj+3roRBAEok7LV3vX5KYpMaVadX
angjScvTz9aYnl13QFi1HH4GTxy7KLuRiXwXmB84w3j3nofAxZOdhWS/PVijZ1ztftjO1qNE4XOL
6jBQMnwkmqfeuOAyVBz1iFl9epy4MzdcsdxCYkqPETp+UzZsJzHxIGnSNAiGOhideh9wYYnV0AL5
I3JgRbNmxDTFTKBRvxZy5bgAHx05XtB+LaEF8Yj1ezLpFgPu4U69hhYkSSAo7IxcRaapc7DQ92bK
0cjs+1dZ4JZyoxpjfZ8eO4IRrzKMsHtCKwk0o7/XhHrXyetZgTzvKzrihBaDccDhFxEcQwNhGzs9
XTiaKDUVWt24V6eZz96kmAGUvxpZdDszVod2oiOY5dGdJSt1yvMrF+10rjxoUoDi1sY0Ozsttm+4
ZmFmGUSsLHHX3HbNQTj2vWYQwjRlJ+ESw2tQVmrcbWDFKMFr9oFN59rjYTJHYm2R9Cygwtxjc9f9
G6foMPp51Wsrh2Y7kD1pLJnxcwiCbakTdEvL7i2wFvXEJCzP841euN/HUq/WwotaVJYGbBwUmvuM
ZZSb7mr5SEQLiQHFGX4SV99zjxussA69BdX+dCYdCUILOMGi5MbeGVJbsaMszerKTj6gDRR3QsMV
kITl1ZVBWdj+PhtZAoTdPA+G4eAGooRF0PVO25rt3BQvRZYlCPzIfEIIxB2hLXcOZ3xSC+MduJa5
7+RDN74aktvIQ55ycGTFxmebJJ+w6JTum5eaOEajtMcUg+ZgMn+lwxRdmyU/LY1Q6lsFA6GFVz7X
w3NqYNH0i6INPFCJSYgdqZA6R4MlsjGpi53kjLYuje7o63RNa5JgbbpbyrF3oBbnlZPgO5iwIyJC
Ly5GVJwdJkVYj4CrVJzFLK1ew7X14Xzmx7RCz+a/5kl3y6Hd3WCDpYCeOXgkE02ueNgqferPYxcu
jvoGOKuDsjRL9myQr1nI1AQN5EfUvbG6LIHekR3okXr3ifFMJTnBvSpnYhairR8rG0wNEw5txrzY
zvjRc4IQfNgUgz6j3xQtqFNtE0cKKIzV+NtZ9lSJvlhPGUw3x0MJ32X+gTwMtc9CSod8uP166+zS
evZDJKoZS2mMJr0eMfQ7LWc+Sb2EqTAmDXWgOc+eTf7Ra5xjmBghbK90jwoGEyaabd3GnBCxN3gz
RBiBjCrWGfI02jr0aJ/5NRoMI/Ug1WfRI/JPCKNT4lyrUaFigb+Cwo7WglEeS5xBOOiTE1mvj0PJ
JsJEnaGOg7sLSeXecfkE0gUgkvE+N41EJF1O+bZAjMuwR78fNZOo4oEoziI7uFiHgqKuOGoyz3IL
XCC1U3Fe6Tic6YI5a3qjl1a/bZz8as3YpLI5fHK5M8BaNg9ttUS31PzVRSZAugAR6JhnDpoWBbOD
vDqqm1cpa6KTF/VYCGEISZK7gImx1Ddrz++Rf1qvXb+RCqCwZyK0q5P0PLybObjbkNhBPWdEN0ga
vKSwr6swDhrFPzYIDPWOua9Crz+Uy2WatQjaOEaifzomjroidD8R7LY3ewaASbmEyhG3QPf52eF8
P1rlGwHkVzhpAxK4K7zNAyc+8LAY6hdfri7hzWtiPiXKQA5TFi9xVm4sE2AkRoKigWlJhEndnyC6
oVzHYmth9SJ1RGfgGr8JUb8IbZdW9EznlE6hXhFi6ED4wTr0kSlZB1TejSCN9HkG+bRVXvxuGuYn
u9qpROdemOmn1kwHazjqRfeYli2XuKeBvWHF1eMQ6k+E8cPGrpgl92AeymCm6cVCs5ESN94I/3pZ
8z22iM1QDBDbwQkK75gxxaToLFkSGdAHzqRwNIqj1F8mvStOGPxuFUkmuzbUtJ2GCEk0vNea8HCr
t/d0xYqgpO+8GbnqKcS9kzlyyArb+BbzbgONlIhQfwYjKxvoKn4HuoizDp2usr8d4aYGUSSfcxus
bhXZt4muPqPMc34mhbXOPAE4AktIVsoDdddVS+Ue4MmhEMqBleg+L5jsMcZtGPZufxiI4RHC0V+c
1CJqnSxbcB9YSG0Ywznzook/mJkRjbVxJCpwsvc4Sp1tphmXpOUEYOnypZgz66yjAthq42TczUtI
hz0VHxhR0awqrQ+YRtynQ/TLbohc4sBoVfxoGrM8q1l9+rjxaMTnXbUfPLRqpurnNUZEbgO2wF+m
7f7wRO98L79HUX7T++Pi0pk/jMSET591p/KVMpsu0UBlzYHyQVBfoGIkAabx5LkbRL9zzTUJiNQh
vmxBz8BmjekP+rm3QmtAZ3MiL7hvN01siK0ecux1iU/QyyS7uhiuUDt72yrB2OgPLPI0iwzI6Csy
rYa97TdvlYndvnQsuSdZnWF1uTDfsnfAXNyQKVvxlLw3I/JpwNOP5thKZOI0r2B7NGZKkkCkbiLC
cAMFOo1p/G0yIFpLM/MYTgmiyYaOkrUsr1YpbueBORboRg1irX5TAd+6KWAzbidigu5D6ZPbCVmQ
iY3YlhK4UR2iv3RwNxFUu3Id99z6Yb41DYsgKprJVcm22FLewPnQarQPzjE0R4ed2Xpm+zgpb3ia
xdK40zBhoanBGBayP3hvYZU8iaWoymgR8Hg7H0xTO1UMH1i7wVVP+vhTNi0Fth/3J0slrGNseODD
8UV48J0xuXVmZWxr4ScBHi+OwN4NLXLhvssUUTYsoc/UIU9ukQnv4mImzpnqUZuTHk3lM31HYvo6
297rCPkl7STVtY+TE9J/ScvwOjFgYfrk7IuNGqz6WMfqUqLnL0MMbYTSXxgcOWt6O5uW8e9pap09
GEu8ZXUBId5y6Xe3p9K1H3LsTxPiWzLaFmpAuKkZv920tYKIQPC6ckFGN7V+GjjxWkRYIPfHw9eQ
acdKA1Kwju5bi+yXkb49PrZfFracuCHKKiVGHssSZxIv6h+qKtLx7XjvYYgVQhvYl8jpoHFyy41G
KmIkSCR1aaYRp7uhcYhctYtTIv+Q60wMbk+hGD4x+4ztcLVbdClhyO9gRxdNd9AwoQYyLu+dYn5w
J/8kdcbIsqMPNZC6bS4KEG5UF4Cv1lKdSxd3WzZ331N4Zm58h+z8J7jVfQZaaQiJgEFTdWOm6jVd
ePZhSKfftkhQUNlzDlMVTNpgHqB/38pRvhrgttazgYa+9ZKLpegcJnNzCwIqX8uZvg65DD894yiG
zN8nS1RpPA9om/T6Df0BExtvPHIGI3lRTYuPuEc9HfJVQikJQiBNQP+IZX5udzlzPtO/uEZCN6Sx
uRET95gOuFXG2ISlym8IummW66hLHgaCh/cyN4yzlxMfHkfdd1cr35hErHIOARdZkSts9tEZSy6n
PR1HBT/VzNUHDMCUOTiZM4itNCpzapW6OzlxZPBiIG77heCEhd00N+pbN3UZn4r2PAFN65o+3HIO
ebEKIGg52ZnImBZswBEEGSADC8etEP7anfmCNItVMxsKfc+EC5xquW0IrpFcnXqowfkjzdkuh+Fc
wtSmM42n13ang11LE0FV+CG7edv66KoGEh9WhmruhhRsYKnjxMgYFG2FZd+zL77klYe2nRuBU1X5
0phYvxXUYq7tl9DMKIV8i8582BwNHYtvODb+yakBFpaZi8JHvkBLF8fWg1MgPf+xqE4s+27QijQ/
AsVRQWNOxgFbeTBF3ni3cDyKmH+jsutNmeF/bkrTXitD5CjJyseS2d1Kq5voNi26S2eF2wIUCLYF
O9mbc7IjvRDsopOQOQ4PdFVq0alPnlCLuOuaRZRuVXrVen1tORQPdsMcBaEtre66Z7SlGcfIVvlO
c/WD0eboIdeqSVhFbMrrpLhlhEsKuJT34LLEyqU4yjqEIbKc9iWMgzEPrXXtJwmmgfBQIivGIZS9
GQU8K2wMB+XJT+l2YnMhwbHBjgSzuZy1u3yK8fDRVjEyLIxjMro4I/pdG+dUWLSJTcuhwBhM6KZd
dPUT/VXjuOWjcJ5d3slw3oKCTDdeWtLc9gbMoDMma8QnxlEfXmzl/hoqeZjq8iHNPZoSon0OR6hn
1pw/FkaI5DNsgImTzGBL5pdp2q/yhfWBRAtU8gIECG1UG/m9hSfVSm/CiIswTOxbQDcrpvDqaPMy
1r2/wwJlrw3Urduqg/jGfLYhk1262h3xTjX7aPZQGwWTFeJxdn1IFPNwwFxNU66eNRw49W2GB9sR
erONCxQ2VTWb66FJftagIYhaeCk9fghHrbeyX7TUMy9WF18ahhy+yt5sR7O3jjQv9CblDfQD3DIe
szSFAymMX2q32GkLo9tuon0pjzicieq2hmhP1X/vIELDQFvcWEiC17mGSYNs6TqHmVZN6ESmPrBT
zqkoHYN40ohdtOhNEDRgsCZ7Pgs8Xcu9GlyKpqrdxb39noC0IlHdzPbElu5DzgJr6Ab0ltsJLywU
jWGYCRJLTEa+jkqDHtuj24bQhBLcSZBRRdJcneRMFgV6GbUZ4tHDb8/gx3KxLDuiePe7odsnQG9L
zfjM5EhLzaO0ZG5f2AU2/4hWts5ZgVGS9kNS6QaI+RHL55u+S+dNWHCDdQgmNd8ZyJkAk5tpOWCI
+t3Ix1PYOeEbmqmNADoWcUAOTEgIuCJo7cBohH75HMkGKG0K6ILJFHUfJ/q32QF+ABuEqFHQdpJP
Z1SIKowU4BOKzZkSqlpPA/1XHVjRKklAQ3puY6yXszVTjkvrtv3Bwxwjq+WNBuHBaZIuxRRL2tAj
gwjGMgu8uH2ro/RXv7A5kjZIRHYtYGWd0GMA5+NSlvEZL0RM2ORACnC5oAfwpmpRdrTmIbxzGK3l
/WBdx6NOPTGl9hB0klarb9IyySoYTG6zLD6N4M1PyU2uuld03KimovDG8fX6yIb5wnBrOBsuJAdJ
m9KkmbEueuaoHVlsbbLgiyr3sYU8fsrd8RqRW7qtw+EWataupN/y5GPH1HJWjdJvAquoL75t9vTr
hkdHA8FgLde3RcG4xqx49MlmtgbrPnVmbe84zrub6G85aXNwJLV3Lx9+9WWKUQs50rSkhor5Nmpi
FLIh8M82CbyhHA4k+AbCmW9jC9StPkrq0dDcgiBLN2SZEJBb80xXtP06/iH16WQ5o+SIP/HjmolD
1C93lbdsYToHwCF1nsWAxiLMsf/RWXskIAsbZraeeWiHxnDl0hMBY3ir9KhkPpk+zEKmO6QzIl/K
496oAkvrblKRsp6H46/OtGNUJ12yiUb3oTZrWM2DvnU66+Lo/X3H/d7Ky+j3MEW77qF2MIjnyaMe
GthbcEWtbQ6JNmg0ZirkarcMGNcOm/dm4gKSA2ZGivSjVCUMRl0xk0pQeyJLJFmNDx0xCm8BWVdb
QsJv/dJtqfFA15ScpfZ1r72VbGaxOXLeSVr9qByGCaK66mQsNoNmoU4T6KI7yMaAtVZmTe5Wa73Z
gvcan3K5jlP7oWnAdw45dimWhqS16O/J9EYbnyFIAe7Pio1TU1WHjfPpuPlC11pO+a1YUt4CTeOF
hyEDxPnOmJI7Vp57S9orF/2A1bJ2SNN1aTZ8R6KUU7yTsZf37RN5aZs0yi/RWBfgF5pjpbz8EIEv
JsHi0UawVGEhWFlDTF9tyQgr641GBQJXjzwBpSMlM6fkZ1LTmdMd41mbCGWDxHIBQ+DtrKpwD/iX
BpYt73aMjP/N1nktN45sWfSLEIFEwr6K3ouUKPeCkKmCTXj/9bOgvjd6YmJeFKSkrqZIIPPkOXuv
XR1F4uU0dNlpA9EuKVKCZVrIauUKettpgoI+Lnp1zn3aFXUKRt6owG3DhjSKWK5RcH0Q4WQA8YvE
Pay1I8IA3nNT1DeTlZmCm8m2nvl/cibsa1g6qyRDwmE6CMIQJZnLsI7GVSWx838kxGpePNf6lh2i
RyKOU41ynejVDRu89ooMA0hNqI7BLOSPMNQt0J+9VNgeNq6WP+sOF07qYE/rJv07gj8+yd46EgCc
47Yyn4dBkBeESetQMabf8emitKzpehuqsfY+lUDVY1cTo66uPbHPy0KTp7bv4bl4wRp3BfVWgzBn
sgnn8YOz15CvorvDt9UnIdXodG7qjl5sD4VlBo9zD50ixam+8K4O0Y/Yr5NzTkQNZwB6GG0YXFNt
Tv8g/jn3+DzbauJmnsxk3UDjSBm0E+6TXoxCwjraMuGOV9K6eg2lfy0Cdk5zrC8xAwBe5SmOFGUx
VfqGYzxQqWnY+QA+ChXphxqUwMIeqZ/pHkRyID23zha+8P5aN4bOJvYI1HuZM74mOpzUrGfilqfG
qlHu66wnJ3XwzIwNJkPcLZCq0YaUGpbBDt9BX63bnqFXgvaxU9lTNU49UwnHpeYfttFQHUNE322T
f2hpzwRseuxq5BOR48GW6HWG5NaX5gvmFqEi4rFVz0WKPs2xFZKEBtWGOecnF6J48aoQU3Pzd3zP
6vSFjusNsX3O22pzIqU/6hv53w7y/UOFas0viksaeQcAWbs0hrcs8vgg3ZKOczXDiBpnWfrFB2HO
2wpWHgl98d/EbvecwTNgPKpeBGjPUdcTkEW2S+GTa+jhkKGeH54dRtjpyKs0cmOGUnBd4S7dY/Qh
qhGLIIkQECVjJvl4IgEHDQ3JR6jBfbKY2lA79EmL2kzBiO0wsQ5GBfEPJkY7mrglmd5LLHmrESoH
/StnHUgk6LwvsI3AsIHDQuHlTwY5scZwhZexynp1cwHxrFRTfEQVFuJmXhayzI6oCJJorWxrB2U1
eEhj9z3OdAaaVbEOgDUvV+sRwi3VzHzYjJ9slGwPNQyzh4wyV7MHvOLoZ1a1g0tYUomHXtUxnvHk
3vJgeOfmtoEP5JnBXaT6qXfw+U1VzmeAa9U3PhokPID56LILukcazFE+K/GmHP8xIj6v5FgibOeF
LQ5oeG2sC4+DwpCyj9S5d3aUM2wHTbBUwB1luAAFK3SuQDEoouU9iRknlEwNF2kaviL34kyOIZ5R
8tKLi+KhAiq6jBbWkDCSSnJSB5reJKEDfAUicLGMnWva/0FPj6C/wVjv4QhlXRmJZ2o9ZFTZkz2D
ocop3yG6MLht2R3sZCCDKeIgqIcrRxLb0jJNbeP4pvyIYQ0VEYk700pmNacxbPZGBZ+w8unPNaVF
Yp9n2EdnDPibEMwCyLUsP1iqVvFSfZ9cmB4tpo4ATMUfJoM37OCwFYJ4GVZFcIitfZd6zYoW/1vZ
oReZxu9OjIJePPlStjftIObQmY9ISQWBxGkhXSokatbIeT0LkNIX7lpa7mPLvUqc3LAq8wI2te5+
90YAVuVuqd48DxlrZoEMCo8Ke+9g54+kN2ogitwNeZKgpwr1JxFcruEspzUjYNiBQK/cDD1NXSoz
s2jXoYHPiXk/IE9thFswU99lWNM/S2ZybsRK6FkfIdXISk/Q4ruzn3aCeu7mGIojwSEynJ6J3sC2
ysQVC57+4OriKF2AJCGrfn5HTEV+pc9prGCEh/j6YIbuLtRTWJp4STEUJ3DeLWShtHmg45Bbkjnd
cxkVz1FkP5fBpxaO70bPGbdvdKo8AweUBta1Q4qWHDOOUvytyatRj1w4fyxc0n6oYRJVLlRlnVPn
iYbWeZBwq8Px2xCw8qQ27mnCdA8DYjfkpuIaunBhVfFodNHG0M2Vofqb1lpvuZY+1WQ2uGjMmPl3
H4LAHeQe1OVwXShyrO6tTBEUFjWgkeDUBgGutuleoiaP0dUcUt82FnlMrHYaGrfS8fkonY0Rd80y
JV6VMdPZHxBwNuWOaKkftzddxojtj2Hb+vrVjaYdurhFWPgJ0xJ25B7LtxbY3YqkEMAPY9mfGj3b
a1CRKlvkT5Pd7x1P2UtpDcMuFjhQDAuAihv+AaykLlJXfydm8vumbdBDJrQybZk2Oxo0JbfPBNkp
OHqot56bGPMMH8dD60+kHEex3LbFGitnQE8Jo4CIXK6hisFDW6LlDqNzkBFzyHkUM1O6cwVByBCl
s1WfFsfYKE1iYfiQC63ZRK1/pilSI1T2GmJh/dfY8IkIDi8otY+B05GdQEcrDkOaLPp2mjzCWs0b
mykYLAdqg2rAnmUZvbmM2A6UzEOUPvtadWXmv2kTy12OQj46eAHCwtx5vTHQMItex7B+dXPYSKBm
wJ2wenbYUmaB74S1oRqco6FPeOf94NgojB1aEC/KSD0Bw/gB0bzqNewjgSUInEQ53ka0XgP/WjXG
naHs69hpZDVjnoHXTAexmHJIYEm0aLi2fGVQb7bIqTq5yDnSo8QcYfDsBz/ot0QMdXBzzD9QIgeL
W6JENoomBEB9Ray8ZXyzmmDymqA9QNGJZfzMmu5tMIZfwjz8clLSOsyAPkFNgymj1dYbtGPM0QxX
BdlZZCAHCyFDb0ekwb0LpnClgSsCc+GvYkkQBDowGWQHeh+XxB27zTT9pYEYbcKEAwk5yt6q6hjU
BP0XFNV0K+qekUB6caIuWYky2tHZ+1v2X3pooqEtx3vcgFS2hz9ZWVVrWPOso169Vz5vvlEE5nLI
JAa2gvOEz3R3Yu5nCHOWmacvKt3YOWFgUmxjuKjLSDavvB9ns+i2aWa9ypg1r7TF8+DEl9HRt90s
EiQdVev9cO8PAdl2NhhQzeOQU771zOjR8UPjkIPD6cXbkP90N1iGMHxAcWCNCML3xqbhmnXEtho7
4dM8MTrvO2lwOEimxiTVPYmG+VDINtIyr1VRx0DO40gq8T8oJz2bGgoZsMr2MjySUDASjEc3GZjv
Sx6UB6dAadeakyDkFh00sMl9MWQbAXImbNnJyZy/ea65G72QFNWE8HBBCxhlutmup0iOazszfwaX
cEc3v+WIEMj/21PrhFATpzfhtj0q7kOXxK+q0PtHdGkPrWqmAyfmdUMIo636nra+v4l991ap+I3G
OB11JBtWoB2l3jOv1V6ymPExjhQ2PM6Xgc4paTD4UdjMJPb2YzR7bx2ARdywUpWosYeTjilqUj3O
CB1eAUxQPC6OyYfdIRqlZYlOFc0+SLq01R5ZJhAY+NoyqOj0BnWQwcFk2Jckch0FxVNflOuwRnns
NdCfSKFZWMnwNdHAQ9TLOqTc5CK8/CsIx22QMa0N9dimCGPUmsIeW/buUF7Bf73huroi6VbbSHT5
HuVP6rDhJv21D4m/Rvn/ok3clz2ezLmQZNDU18Dvcp/Nz5OnyswXdKWHsxX1LDzQiTahBK3Z6NUh
yMecUZ+zF0azVym8P2goHL3oetmW98E7cDNRRY76+Hdo75FZLr/LgUyfZhwWQhnbyQmOmCKbxRh7
DogrYi/6iZILpUS+0AZiaEsPdArsz2USN8Wya0kSy1M/ucRSygNgk21rVuExQx/XysA5Q0Wxzy06
JIYmgbOg8Hq1KT93FQvtOSVf6MQnF0+pezFyh+3DpLmPYfkjOfiVH0FK23JAbM5k+uIYySx3qwuI
27g3DGpS82AzlT41M6kckN1idNId9i3oJYMLroMIM6vfGhUjDYC9MYyRgByHoeQjHFRCAofy35kb
s/WBrUPNd4rQPwZ6fIQ6vUqw/eTfdeSSzsqcLAlgseGnv8uaq9kx2hcZg3Wpq32SvkOCYeGL2o/C
bqhZZvmFR95uI8e91/wMLWnQgHt/BuU842QZHkxIRgiG3I2bdseCLHsbMBdd9n7v0kcCLo7U3cdp
zrFwFbvGc0tTyi1LWDTliA+PG8OW8Z14vZy+ORh2U34yxXxPJ14afp3E68MnO0LObhw6qM3mBD4u
T/XHvEuK/RBHfyvTvVEHb+HGcS1NBBrZf3CoGAfJaKYPzBycUrC1dbK2opQGRTKWJIKE9g4v7E7O
NC/8qQSiz8ceg2mJbtt/g9o7BTpFbjbd3KF+LEvx2PncLMGCduCyJyeB0Q4BMtHw1IPvpzG+o2oh
YGB0sArRO8MDoOWYMkmjWeXecKjxGRRm/uWI4o/bFWxtMyNsbiE7jB1FDohVtAjya5GSlOeqeZdD
sV/p2MHLi9Zbf+w021D0VgtQ0o8MQSP2NnflCVcdsh5qpALt01b1qyI/8hDW0G3xLPFZxZcpBRMT
2npC6rC7NRBXRYb3nClbW5MSMqHmRfZRe7ekcj4N78EsFC+howhsVEm6+UAntG+oS7qCrd0PrF2D
QkmNCnZklpwdRKKjxWTBGMS7JWuHhC15YiR4KlPraMb6uJcO+d+GuhlsWbX0P/O0RhEivRH5cXUe
YIdvZe5Dg2ypcv0u/jJkbz7IH9ecdHrJEVu/KrkRAoEYhxItJ6dg2TvB3iqGQ+InCARpGcBFyoc7
9+5y8HZofaJrXZPUlDhBs/W8rzAjojwPpufeYMUEt8UoPHftkxjcE1z7zzns9tYk2ak1JlKA+Xv9
we52FFOYi+z2tZXqLc0yAa3QXxdhdTIl4XNjFz9UMc24BB00U9VFjJ117Q7svmoqllKznFMzFQCX
ch0yJSUvfnJJZmnwqksUDW24VBrOKKfKQRIW9dm0PbkYfDb73nprOde5sQPTy5fyFCJQDFOzXxu6
syizbj5vZBPhsfjJx+A1KIkIc0pzg5yPoAGBGrdTnDe9qeDAzVkjsLDitqjzyNoxWjRNABM2SEKr
FXoyULhxdOwahPHAfi+Okxmzk3jdu0Z9dIQ8tLGVLYShv/RmTdaWyA+2Eex0MN1jXcNuiJCMFhs/
pc0VipaGM1GfLHRDh/qt7fJn9FT6UrlzMBPMTbQnrVwglgG6nz4aE1tMrjBDDJHcAu5ulwatUlg0
FckiXhGu9WCdtYO5SR8BgIqNlnw4luaiuyjrzZBZdy1tZ+lzCXjDM9+IY8YbmJmvw1Ki5WCqFuOl
wwlnwAFq50sEns2iMez+IJN3Q8ONV1gQEp2AEYqNPndnGubSwFKw9as/sFCIV/fttea0V62p7tKz
nnDn1bs2cmkkZ/TWdNLgEjM6TgW6I134E4sXNnEn6++F9M5VimojYES+7KkJVtAO2T/YfpZd2HpL
7kG8r+GmM0Ioc4P9h7nKxiXqejtGHI29tS/TDn/EQZGsuVdmf7Sbr3Bqt2pWIaaRu0ZSxIdTT7s+
xx+LqOtDVqlYhhTReEodJFlioPCLqU+r+hkdmUnsnPtiwqBeEWfz6RSR3KthZJDQZ5tsgrjatIJu
UjNcdBMJjud/4t46GC3oJCORyapqsZGSrkZbKn22fV6mgxuXNgoaNy/qF17anugBhGu+u/TQcoAH
rF9RG/1Fi5chrfRoByWISTV8S1E1/cgGVxe1PnKfEEMSZhkG4fgENpagmaax9Pb0UDdY+ozlNDVP
WjCu9AKvuz5KxJ81NI1Ko0tGW3qZC8ARnm5z8A36JzEO+7AiRnJm1rup9cgs+6YcAkkQmMYrwXIQ
TOhTNZrGmV9D6fOZYTZMq2YeAtnBEz2iIVHioYe5mZV6/972n7V/rtrRutQje1ga13SRgyFaZqJh
N7ZEsjazDjc4ql9PfgTo2TChjncxRXdb06alV/J7jo2AXg03GaSXQWeAaSV+dkZutRgDeZo0hF+6
FbwJlvLVNCKX0Kce+Ix5rANW/ay7pnG4NaKmf24ENmGH0AqyFC6STEzKNpxajahhhQsCORp/UwgS
KJCuARFBsI5XE9BK0sFOFc8hL2Y06nbdB4TVBCFvq9np3K9jiQiI5b4rGp3Sn/y1KMWcraQuWeqY
/hgZ7oqB34qnidmUMT16VfyaGP0jk7d4rZRYuYPNbQnxYNUOCguazisQeADnqvAoy8y+hqnhr/Ex
FWs0pEC4lJsSgsVK79iks+bd+J7bQbZ33QDaYNaj4uJm7mSkWBeuHHV7Bn+sTuH0pIE4vnehrm5C
uexLNWHUSPmazL613tju+TvgzXYwBQNXRftGwENrJoQHYqKsa93+xTHoeQ4M8DqEaLsGlsfrFKS7
TKkFpV/8iCISOtrEBwwgOkA+fo8ct76Odn02rMwmPTs7EwiK/ib/G/fiK81ysXPN6AlpY/0oqE+j
+KzEszdTo4dJ27u1vTQsIY52EmQXQCfGsakdNoMScJee/3Kqe4LnbG9TuJG5IBeShaXFZj64XCB2
yeBB4BSjkLtkbf+jWRZ6Xa2LrtOccJGBAQ1au9+GEB4u00CMutW1j+xiaF6oquIoP6YQ9Q65EU0X
iMVQxdQ8uicLOdMPAwYEPcBGyAinXAN501BT98YjnAuAmejqNBq0dHGETH4wtOqkZPH5SGPAKGfp
87DqnIs6WDXEdT8ExWMHKGzdSNKQGpNmuSoOmRape2DX4x4IAOoAy0flStoxhTr5DoOep3cy9KxV
VwcNqMXOPSgnpnNTV0ctSogB4Ox2/n0E0Kxe2BHSeXsS2iaF4LZxsyo8WS1pqaVmumunCcNTV5Jo
UffWoq7d+jTia99z7BUbhTDk0UP3xwR/8t8q/ideeQzTZHwDEYx8M3XAlc5Pq4nDGiY2cRGRlzzN
v2ZjDnhofN24pW5kM60szW7bG0+aY0HsI9XpMiWtd/l91IzaLUD3Tnox33InX1sEg2xx7nL2IgVp
/PjnkSrc8+A65PvpStt2cUfmJF6J3y/64EGhNYUBHV3Eh9/vxQloCjuO9JVGEPqOiTei6k4UV2Le
XgMXhebEAWM9WXZ/osM1nBjgRFmvkcoD5RakK2ck6o/HRLRvdcrLsCpt9tWo6uhPtnzupnFbMwl9
d+Is3jQVexa5w+qQ1FLfGMSHCi+Q90BT3c3kmasH3VZJM4PNlD7BSDbvvnLwstTfIlXqRthu+lBG
lbbnzKbvczMnbCxBQNEiPQ2XRZBP21jrFmVoI3ez0sGiWHeytYVaIiG0mVZbons1dbRuMc7wLIoU
9rrAYsMQtk+TFQnUWSRljtKSO0S3ugvXPRdjb4mV6N36VpZ5c+vG9GTqJHAB8dB3aWYGj6SaMFxs
i/EDeyxEXs/C9EnlsGFYWXWoIsaBhoDqnkfNzJE4aJzf5qd+XISrKnTNdcMA5VnZYbVCynMHwVUs
fn8j7ipILpZ2+n32+1tRRxVkGNVt1BmFOG5lrwYzqA9BXZ5KyDDJarJI2PVT9lXW4BC1TcrUCGZh
sDCIvIGe6TR/ev8TQxLZVfqIvAid4c3WK3tT1kOziw1HXpArWaTGC2tL52aO3nG+HaaZn/MD778P
XENq99KsbppyidPuJNw2AmwnD4Dj71Pb8yxEsPVZaO6waVyRnzxfDeQLtPKZUSLHqEz53xGZQplR
jEsrT4qjjUp36QW+d8CiUzw5TvHsepUkuaJUq4Is7qVms07bVZG+WzBnovLd7EwdmFDGmz0LLRh8
nhLTC7j4eURcqjYXhBECbdmfWq38GgvL3tTB2GD86c3kNPmUGQmiEoInRKlvmbTvxORb6D2EhZ/R
l/u29bRmB36uPg5W2C+TrLGPlmpgRguFDaYv1besD3XjeCcqtpzIvCazlskU1JfSJegEoBGl9vy0
07VpPw+UGkkMQUiw1tosivFtLINvrwMh5US0Zonk+2iiRH0nrv7ezpqnIfSy/MKBPdqHnQZUoEAl
lVYvFRiKW90hpS4yi5qvarqL2Tfmw0SaD3OWUoGZsaAOJ7rNlZVX9FJR1WuEVIfdE1WgOliDr+Ba
hsPNlE8MpPVjzoe8hCEcfnUea5xvxu+T4U1rFTTjAr4vQwdhFcCTWrk10453bujbcINIIh5n4ylk
Yr8sIHZSzbllqK+pH/Vzb7b6OuEw8c8jvNRy4yasNZbOx080UP1eFsYO4Yz905jFjXI4EEXy1Poy
PDbobEHM5yw1sG9bCyRFFpnaOQzIu9Idn0DywNdwmvFI08L/fO/3p24jhp1be1B9y/DDjQL7R8ua
bV201julNoMY2W5aT+Qsy2mTrorKMLYg/OI3cnQwoBvjh5sx+UVDfLDLMXgKyxIMr8bLDMyXURre
PneFyZ/mvnWdFX3NDzDEdBeD3mk2G7Ja0SXgMapVWNFR7odyrcPoeTRS+pWoX4+JyT9rxbl1odkB
XolycmHy042ld9WVw4j/wGembSo6VGs0HXTXBlVfYxMY3O8PRr0zj43FKXVerJxQu1WRZhx/nyH3
6U5SCwlB1m7KHHa5hZE01UpohLFBZRBF5nYy7eI8mlp8G+FOkY1TC3sTZ+36d2ksma2d//ci+VbF
YXqyO0rfwjCKi1kiQ8qGejgZeNgptegFqD5tNoHAHXEAN0zHhxIstIefwQ7xXfiJ8dQVHhY5m2Uo
Ntq/CCyQtmZtAgbPkK/A2vaaDxSxTmxj643IxJ08vNR9yFQGVG4wiGrt2D2cL0NrkES5FTVuAMwO
kPkELlAF29/vMTmflqXuGvewTv7zKzmDomOn4KQU/Vhdk8CvjrXb02nHpm0k7GGYgmJExmyG7wDJ
m9sMdFyYKdmgIN3qm/QpHOqOcJ2wbRic6aZatjmppGlSvheEMxMF3npczHMn+9NVBreDSR6VUyIg
JeDL2wg0cjc/SpEcM8T/irzvIbTnvT/dmzUIx6VZimaDkgbCbPpNtof9Y2EwqeLZ/VFoLWeA1kYC
XPtbHQzyimN9ev33UY7R9/9+79+f/vtoZn5QshmLNvX1D9jjS7f2ox82HhobXdPd7GEYt6GeUdY4
DAzslFg/0Ae33/3drFz87nQOttO8FisJFsVJ+luUWHegbLxjQTW+SZswwqlxhr1XcmLIY45mnLqr
q0xz6xDq3RNgvOo6ibi+ciYdOYrGrPQ6QNAo5UzVMm26NNirVwhR5aI0PVqnJoY3klyNvcsI0owM
42syjH8eiP8+mH/UVc27KOojR8v4VjD6PHUiYEhOo5E5f8ABWlkWOHw/P1aTZR18grAgVXWbmkCx
u+kzl0v77Ifz3qb2O3lPi8a+zs86cOnMICarxqqc1Ru/dwMyvvkiAKCAjkLh9vvUZEnE8yLRJ2c5
+MIV5TgJ73NFEfSsP40h7P3vrdrH6XjxCrRmdsA/W42mvZd90r821oncqvGN8wni1Yh2qrvExB2f
+rk6a2OVHMTkUgsZ6D1a7H6hQj1i6scyFPF2Su3bwOp79KOaJC0XSBdhR3RHDMQjTqw9tVE491iA
nnFYWplOax9qccrBADFW20JWlHdCX/z5SV9VPYDFwdolIgpPmWMGp8lN+kOvsztyki6ZSt7rgZO3
Gt7z8p4TXkFjGO3d//vIZJ4tkJmckeSkm0LHcuEwdXh39G43WFZHz8ATu3KiDVOUxTEoxuahmT+Z
0gr+99MUCfE8BUIgqNfNimLf/iT+FpfilxmAKic8ztmnjLjKaJiWjTc6JxrizgEi4xLkPqGnGXM6
Ud8xqAZLPSfGsIAF3WXG1o6KD9pciGZ6sUUfhoi+Jpy+hKHXe4i2p5CWald2/QvSYVbBzoXjwAHc
rJhe4I3gxsF0OXTB3UJ8aMr+pxntE7ruS5OojW+TINmMS3gAW6IQz5yEt5aDT9sKPsbExu1ab6qy
/tI0l5BOcos2WZb/oSHpkvuHxbDdmhpusZgLeBVP+DgpSWjD+Hsj1IH8xVNOby5a1kZ0y3UMcVb0
N2eYr2e9s59waxN12mxMN6KtS56lGRRrrUTjVQU7eDTNSq8wjEwF9beH2kwlWI5FbENMWnazFGxi
fGDjjcVghLHZpgeKNtRhag1ZlLplzlPIok2dD2egKu/aPOl3XDfapsAnHmwfb17fqffGmv/fQDMf
NAfARWUKEHoBui6qtnwl0BpquRcdnEHsq8SDmKohtca7vS4C99loQWzoBm1Tgw4AqJ7q01Ki3QiQ
fOiFfYY8vX9ygu6tT9/jElFkOGZoYzjTdBDDF1VEa8L16zfAKvY6n/9EJUy4mRpwEQ8dhsyyddIJ
XlxkQMIKmd4ZEX11XZovUQLrzIeCQemfElEegzhhdp2Xer7UmnUpfYK4VcRRRbO/iqnHflq0YsXB
fdGrLF1r0fTFLbDN3S8LzfSijer8gJvsmlbz/0tKhrdWgg/nhaIWNDxFsZg+e33od3mnzlBjiBRi
2d3WvX3Nq1zb5gLbzgSbFdE9A41E2Nei6z6S0NOW5UgfSYsqLmdyah2r+zA5L2ik/mAnxrhGkMI2
1XWf0HqZrqueIU5jRz+Z2+VLp4JUU+Nxikp+0zDabeh4w2aY1fk0IMaOjqjfAtwPa1qR0uoJqWLG
gU8L7rwqAguFJn9S7Hrf+dS8yekaVLgN2RnDTTHe61p6Kya6gICb6q02s+fGt2jBTMjLRrvYoPtc
CVzbW71U4aIIyluuzHrT+vgKdeJbneLPxN24MOo62dmZ4tidjWdHzg4+2T/GOmYSK3VgwNRrDqo9
l68kSEcfT7rdoWTKiDWNOCNavt4A3qnOaWYfOHDj9ZLC2I/3qvecm4w6Lm67rnYNdYgT9M61cIEF
FUm8jXw3ulS2O21VgOc5a1MqE4W9RYVlu+3cqzaAm8O9coo6RG4jEhal/L/tXK04VbWpdIkIMMiS
jyoph6Xf94h0VHAKwhbzAys0cXnV+slJ8j+KbvCji3SD7LX46FjnyJNynYWlWGXIFR9t12GhruH8
Di3N76z9xDIRb5zU+swQze+6BkyTBsYBIqhaOLJ78gaWQE14485h7FXlNgi8Ka52esHB2OawNhY+
jC9mjMQXWXvIhPp18LVNEnFR9thT6lac6KHIa2wb8or6DvsU14iqslOGtP7amso5YXJY0yB4rdN4
ZFlNdyQ3etdEOYeM1hEydXSlcAFdZibIVVRQ5ruMWgjbn6dTl4/Nk64TxjJwDPoAUndFMwc4BqlI
O4+T8Zld3bzKPgS4Q/TwP4BQmtvvF4X+2za04fL7rG9TKDYgCXa/9XXU6XI/1e2X38K0CxIdrm9F
LUplbZ0N22LR0QmX41YJ73KK/9rAfX5CU1/lWWx/WCp6b3LtAH1O3lmeATNrszlu3jR1p9+bVq5A
IXjhkTFtfmohYS8rZsh3do1FFMTqW+/mNKKx4nW7R8tS8Wta1d8tpp9nRVAGTWN5hpFVX1Tkpxf6
9nGof4CtU99pWL+T/Bg//+cUpo8vfWZ1SOxIJtimWj2f1EL8Y46fJQ+W4bTk3OMY9dOg2/weIXQy
SVa0jszFb7MnbWP4iB36RM2m6rO7+D5RZc5Ojk9d6+Q2Rpqx1GVfL+DEW4ffjgquwIwgK51/CcuT
xthVPKDDz1CINw3yCl//zgP8Rc00qNe+caFsuQD2TXbsdVQXxREN3KqQ4DygVVQEFpT18ffR7xc7
4/WHOKdA29g7abbDnXsUhpMsg5WtNHGIk4GJFlnuNA4bBozWyMLvTBXP0a4+eFEm1wUy2EU9OaSk
ChrJeI4w9PvTuUeXvCYA5Pdw7mYOraOJtCGwW3NnCTY2w/HXATbCpRGV+RhmaJhSPBcPLusp4R08
ZVRmPlJXDkSRm3CEfivCqNqjobH7peiNZ7PWm21l2SV2gwm+TZGf2CA4Bf0+jP0xPxm2+PRNs8Ib
pThFcDwiuDIUx3j+ovtBzBs0m25AK+zoMIyH3y+RNyAS/ff57yPfoKONiQ32QVCerKQkDHb+4hr6
fx5ZBdFp+ij2v9+vXeKg/qljB2ncHJPYTNAMDf03TF5s5QOjyfkLCgoFkH2uYGmDQG0IkrdhsL2n
meW5s20nWQP9jD9mXCG9RZxUlVU/KmW9iKCI7zFUJ2g9Q7XtVRg9O6L5NgZaRowNjGWGzogKwNS3
2MaN++/TQYFS5/Z6GtnTsDroFfWzbT0hsyt38RDGC44PybassaiGwlKPTjjl26bB3RsZSfYIrY9o
rGr09l0pN0aZD295o9BjSqvbe66rPZoxmUOiL0jznE3+/oggzjLNr0LLQFoGVXGzaMxtsIk7O7wx
wH7tg9Yzevx9lOWj3BLpYx/QqsitRjN60TkVhKi5/5SMZDT+PuI/nhGOi7KXCJWkkWN1mJjSIZ8t
D4lsoPwg7SzRPzhInuYupBv5ya6a5LPN9VgbVnxg5lmgTFKhvcfzsVFEVS5rypHXSjN/GFGIP5Xz
luVFhcYx085arTkvWtLTvMkZHxh0yX/f13+f/h6IrUSx4wQTH1nbbuFDiHdXHm1ykN9G2l87C3jo
ytEmHYta9ZLQibxV6LUfcrsqt4SE/EmNQSLfS+WmTJP/4evMdhtX0i39Kgd9TxzOQ+OggNYsWbIk
y5Zl3xCZHjgGyeAQHJ6+P+4C+qD7ooG62bldWWWJjPiHtb5lrV0g1u8RZXGip6sOSdbmv4enRkmM
WqWCZ8elSpKpIZ+iIfz1XdFd4mwwLrBxfv5plG34EKvG7VmmWTYxaaGuoLsF7E2CYjj6iUfjmATa
OlDA8xCHWJH059G6eE0FAslKcwaGd5Z49UDFEcOE56OPtLPVs8kzo1F8Sbpc9s3Oh5BBA5PQhgBQ
YonPaB/wCvHlpRW5cKFWiX8PFOfzUZGvyKUwcN3vRgJ3dgwhxA4/T3Iz5rrwn7bZ65NNMJXhh5+M
9soPeInr6Ur+7rQMMiEfY5b8GYRh/XgSv3HccWt5djBzj+q3wY8OdR+imsNCusavo17JrTKeyECW
C3P+R03T+AJCQZGjjWwV24+SKe+RGpfdcOmFn9NsbJ/nhoZB1n3VJen5v38CpFT4OfATZMRnq3+/
8IYZqyUkkPcAzOU5Z4R2By7iqU7dp942L/4YXmlYsC14Co1DzoCr6PdjjgUlmftR4Tt8QQ600n8f
TxMH0ge4SWNlggFi/T5ryN20OVPqNWem4Q611dzaNiP9NkpezvaxQ54pxslfp2JEsFBB4SZQmYGZ
pw3kl5LBtmqrIjwag+JLp+K7pdoQLRtgIJ9j4RxDx+axj0bUnvC2OD2yABLv/PRjWTbfPE2hwR27
5T//jnsBmW/ahocsmpkBsjSfXDcrUBSJVya4BfihWnwBx12ClcFsCQN7MVMNXtoAl3thmecJJ+bK
rEO4X4A0MJEC5mrq2EEI3attaA4Y6svOYb2I8nXAJLQevO6T4J5m18e4Hho9+nW6hqkff0UwjvYO
YIlTR2wkChKb3K6kbG/kIdRmv12uvgZl3cax8nY5LnqVP2depl0dNcI91QWGAfESt6jlsp5BmT2p
PUZxe2+M4GBcnoOFsm+xnqnNVHKGuUx613J2NQxNg9eNzEtfSqStI4kVvQZdJWQc7GTVClMzqGAz
OQ+CriHOvXeW0g1uf5Ts6PkJM38dAg1PdSOOad2nazCXuW2bgJwIqnILnK68F2tbK6Otrut4aABP
LsQY7iPuuGU/efSiWFH6OEkWtWDWFfXJFvm9xOVl3E3frPEyxRvyzfVTRLGbT7q/ZrD+2dgzHpdP
YaH7M5iMdZATxf6SCn3amd6VgMFuhZJzN2RQlybCDQMAws+9EV9rnri93dkkOdkeD5tnPPQekz4q
J7GydMTFQUXD2mvmtPKFftI1k2W/Syw07VqFTJKgKnYiZBi/RNxn34iLcn+NdYnIubh3XkrXdLd4
qrq1JA5+5QPDiVMUrkSIgOrxLHjPJJoPc/QCgDU2UpKk3GYAuy61gZalPmeqRHzvFxaxx3MUoYD4
MNr0nDU+tRUKM4Y8FQKiNjaeDCt8BZB2Qqbf7kV3FxKhUw3wK8mPDAvLo6EXp6F0RiiZ8lCHVreO
RfRNohNVc6FnO/zwfzVHPoUJwjhgw2BiCfGyaBp0T9+EAzvQnEVVXhlfkRVtSDU499OobwtI/hnP
wKpufajtsb0TGeoSQ10D+kT8U9if7NkL6+gGYcs5z3l6iSRPd8qPI4M/BextZmzAfbBiRqCajh/Z
qIh1n2sxpq8NOobTOHQ7B0RMEmNRqXwyKsLi0+5Kj0GFvoMGtdbtQWIsJwGVZmFrmpO3NgeA3vnJ
ClAdaBoWmaj1Z5ErfxpqYbuVQ0hsavTay5HptdMR+qnz70oAT7SS4QGIxYKDp9iKDuAS5LGGSU7M
UWH8FEXyPkSyRVAGeCB2dkkCJgughFp68UGMhE1K05UbRL6At2T0NzCIxxR6fmzcEq14mz/3ypUL
0BoU4Z28ImSb5eWjs8UJp3iVpnTTBZ61i8t064jK3Ph53KNH9alHgMVvSNIuzsNbI8mFqC3wo4Pe
jpvYXnh8juthAjZUTDqcdITOOS5uHfBlzn51UaHn8bK3ISZCcDJ7HdQ+ccqFHpNTM3O1I6d/lkmJ
A5ykDs/U9oY+fc6xC27l+ny49CEk5YQrfdRR0CndPVFd3Rwj6Xde3aQnz5AI+8FMmrZinKLoN0qi
WDCWxBAV2gK8rP7V2iuHb7NIgRfXzEJa9rqhtfc874JNIDzlSKVPiGYfqJ/KrY4ioXe5akCR403o
0z1Wyp+8Dk/+MEKJsv1TX3oPaHafrR8/+eEIACFf+ZXz1XloUdAjHd0JAgAul2FLURiBggs080EV
NW4tVDy8J7fICl96wJ67qgZ/Z0ZkFZTeC3jDzzbG7R1U5Xtd+FvPgbbtZyhW3IpUD+c3m8iEZU29
lahaGSKV174YXQRjYMSqZlPg5dkVcWMdzZ6gWXFnj05iuqZ+UA9kaOt9hM1Ts47D5LW0g78gCYDm
JuuO0c2i1TN/zRKBYRNRvExt2QlxpZle/m5lyU+Eaja2A37zhBO6RAUlfdtdGcqAX+g/BIVnIo/5
/Gw6rfjLNQrVCXqCMrtyQ5In4hiqs4V4qsrhtbbCbKNL98FSgvRJvI4GL3dSps3KodZhrxjZi3yK
Ln0iV7SwZ4aUB9l5p9DwsZsWgEuSgi/Cf8rsDaXIW460f1M7HVkk/xDJuozdPsGiuQf3rFbuxg6X
pen++D6+8U6XTMp169bJrz6FtN039BzIJfdF7dcvZIngFbDSlFrKTJ+jvwKP865s3Bc48YtJL7Ml
pQ6XEl+3aTOrM9GCLBtfPzYoeXLWiJDCIWTxXwKdUy55lz0PwFQ32TBVSBlQAI+XPWr3csq9pULJ
txjh3z2ldc2ejsT7ibh1WmV1QRzLZttkh9MF+t7EIrqC4PxcDzNs168HmIQVcgIFpKWFm8WsJOF/
o8wyBEjHKKWC5INWKy0wvoHekIs7IHE0vjqitnAQkU+oxaTm2h4i1NkGqbfgRHTCUtjAxhg8lkhF
STXvgIU3vdcvI6G/W/GA9nvGo9XGXmXGIZ09M7lVbHnUef8q7PIko8TbIrFuogoR3we4FwzkxMxv
gVvBf2lZ2fbEO2xJDkNtXglaN+s7CeJXp5U1S812NdAbCA/bBwJK7I4FaNiaomiq7YMws79DE4TP
5HzvzYCgUJ2Rf0uI0HnMu6uT6/vEYI46aUwDOoMDN268aslGdzvZ4MNUUsMAI7a3cL2bXUN0CyMC
CLqxZZgNJNI0g+jC3T/fMQUQc9CPtCskUPYNUk6HIHKTqbQhnbXb296OZTvODcVsVlryXTOq6cUY
JXBRgKeLYbL52XS8pHGWbtPMjJ9jxycKO+ATrJv2J8WfiyhxKt9k/sh7zT0yoLDFXqYQUocJO3Nd
1xjF7PGgdz74wrHWVwx7GjiTPLhON2IQb8lrSONjScy4xIShcc8tybyfV0rkiRJsK0ckY1nW7I3O
fvKpA9fKHE+txDpdBmjksfzvkZTJldY42CXcdDNfeszcERDjS1gZ0/DdW4yjQickssv0l+U44n3O
HmkDHq7wjY9I6X/9+INHExO4C0PIlHPEgD+JbYEnxgycixW5bxNwY6SNXbyrdQOBZuw+WTJ7xZZH
JTIRPB/XLdBstDl95lKXB1/xBPxzrJFbZcUzZ9snKknEXsF3BDcxFAUzXwbjC9vxwkVFU4gNUoPN
5MGTK9V6ao27XVFsTQSbexnHisFihqBkTJwpoyAM/ktw8KZgDq4PrXtBafDWYHCLVQozKoGzrdLs
Jemx87JQLFjL+D5+oHRsipWDLjxHSqRpr2lpCFQ/6G38Vnsb0cYt/bjP16RYJWa7iHyvXZgudejg
LNn/Y84cyF0Ou2LTA3Zikow6bCAhj++xWgYkXa0MT+vxazbl0jJq8zmOh7sXsRxxajAqyOLxrESo
wQwPF7GbXftGyw56MIo1Fkkyr6PhA5qqzpYzXZWSsTMiMX3TyeTVspu/Ya7PTXZz1pvoTz4+OzUS
p0n9aT0AbwYrnWXIQUUxBWmnQDhN4pLBjA9ZsrOAzwZC3dNeK3zPfesiiItOYY38sZssTNZUe1hL
2i9f4eeRtU9Am9Evvfo1E/k1D8sHDQS9B/YRV7gnZ4zpgXFAaSYeQAnvqOY2yyKHl5EvbhVk6qYh
EiE33uXpDpKtAmfFIeeAekzdWz1or1nj8b32GJibwSQ31MA3jCQoq9FaeTrJsIPtk+NsAvUla8XQ
ECZjcIRIKZb31Cdx2SkjsW/mU9/KNknhaaAiMK/0qJFYWi6Ic8HaoIy9tx9qeYtDUZEDq58HHjc/
yE+EzS2B3dFAU5OkrH1zsWvHBiuZpObUjvgRtoNnnIrM+pKxwLaSMAwuzPDNtM95qArsyWW0qnXt
ZgXDwddNDmUb0bCTvuFr2iF52Pda8JqyDV/URf5JPAnubYWjzWCoEFsbDSX8wtt70JbJ/mlnFaN6
LjMXmXRpP3mGv0wZ2+NrrslbQm9eRXs4dAF4PrmHpfqMI68BCJHfOkSWy8B3n6Rt8oShyKM8aTdR
KfeD/eHyqQZippzE+WeI4nBhJMChAn/gM27RGCYNMFGzhjA+oezvXA23LIgjKESB+mnG7ouAp3+e
sdatWH++OcaZZBB+yIS21LYWURkUoULji+NuXDD1Blmqj2vf0F4t5sOroUS8kODycgnVdoEM+mHC
jobdh9XPT2yyM1rA/nln8lIfzRjwpFJy3EdTuLP96suhblJ2MFvose+3nrxJQQKGE1y5E4dtjx3P
770v3zBuVohRO9ObW+enMaKC8YqB5+hY1p84KrehpG91teYT4fJa9+tve+xB7DhNtS3tXxMnkZl0
zr7Ix7ul+x+cwugLgxXhQ8uG1Wkk5cWUafeX9jjGJAJdBXVlnBHkEDKHpQPc1ZAro4yO1u8uSmNn
D1mw4Ne0L2aCO9hox3Ots6dJ2vFSxsGKipHH3S5+RgBW61ASmBPqaGJSnRt0YpJIszdk+efY9veG
5mfBqs5ZMmXnsUCOpncoZDrWkuO7nbHq1Ovg3Rm9P0Aqfj0PsAd/Xz3ke61OvmGFEI6OWpkUuXdM
ruTC6WdXd4YlOEQjx6NakNXogcLHM/gq0+BPGDjBOq/fM3T1K3IB/qQJaEqyKfZ2ZH6hngUkERyD
sRVLkv8mZCAs/ehChr56tMyZmFD4r766254i50k1x5Y1gRYyHAs0FuCpRSVhkcFOugxijToApaXo
UbE9sJKEHNElOy5lg8ac5U2gE4NW4t1Szc1x8TeizS1nSdJminDwcTCsoEhSeQbIhT1ji0CmePYa
7z2pDr1tXMtBt/AoNE9U1BfwcFjqI7LpI5dsxADeo0+h60dUhgTQsZy28fE01Czln8DXCElmz2VA
Ods6Cb5BB47cpnOjTRyN3w0DjMnmZSo5glDPHQu8rFWFyzwKbrmuXUUzXDqvNdZWRAxG16BscRrr
J2rTYx2pSwYPUXOyp1SEPzZZ0U4pmWEX311MlQ6cqmRQQYf33UQkSJY9HJomPPRpX6+wmK5AlmNE
150MMj/jbSrgLRHlKC+0/CSw1c13qtsVOxcX+zRRJyioDaGZPM3G3aznVhw1VrzYMT+J272PdnGO
XeeU1fnfDGtBPKu72FFGHGL60GCynI21PXJfkAsYRKgS6iAkP6vnHrBjqOeYNRAFj0vfNPKlZX+P
yWDTMzdzlv1CkBBduKSylBrXO4XByc3lR33VRpvNLTcrOlO5hQz7UpmMd0azkMxmnlkwkwHUNv0a
8PKt90DqiPiX7FGBjRDGjWks/IGKLsIlME0sQFG3YGQVEkUj8JD0DggTSzibjEUXpR86aPNOIKkl
XgtCZXqumLstlFX8bd96c+3FVBxTR8KAHmY7ux+4R8I5zL1mOFvHN8IrhwXim3se1Ec/6950MQdk
G94fx8oekEBo3xLjK68AWpmleykGDnhFXKGbPBCDI65MMaWMhrrx4l/zonmriTTBYEtXMifnjR1m
BFeRPeDms8lcQ1hWfQyaBlE2LcEekZ9jUlQjGoIdlpJ5gnPpT9exnA27i9uU+IGAW1MlbwoYVcxV
UdG7pN2WUBN9MFtbfZD31EvmFDzM65jV93UhgKMU7Wb0jautKAWHvtgzSAVcYxf+YvL38K0+Qdtr
k2DlRA468Ivsb+Wbq7L1wpWTsf53zONEuUmzBDrEK0A5FfixYom03085yIZErPPovWvVES/KzbVm
lUHofM6TQp/R9gLtMQrUoFULe4O+Ny2+dEN7CZUGoybqAxguq4z4HiD8PUZ9pAONqg5Bnn8KqCAY
ZDE7j2wRCyDZB6089nVroN8fL6MsHjqk13WjT+tZY0s8zYp521PkOl8il6vOCq9+wzXVdINi9gUP
Y4I1qUYinVDbouWrfiUCnF7B+0gCI964Wganono4wkKlYdGCC6JJW6/cNVq6z0z/3WYH5DCxTbvs
nLXdPR2jl8zQTxMGl/myVHX96FB3EhJ2GSQnq5eKbcwUS4buxcBz8xR4moRyddIz+hrurU1ku2o5
kKxRT79MH5gBhwPLVJgAsiXVVnQE3eO2fBOzXFAaNTv7onwravva6rxcI5cup7PYJLhh2abuwwmV
cmmfm9ZNmZ3jxvdhr4z0LDA+38eAqkHWhLJFWqzWzNEPiOJNnCHjn874y0xI8jYDVUrMcDsl+YPk
AsGE1D+V5GE0CJGOVZd+VpR+bu6ePHLr1mafUhxrFjjwuudUT9UhckGYl+HK9VvrYGTFDq5Cs0wx
pZNnCDcJFlPhamCfkge6rUdfuVt/1Pe16X2lbrhPlbzyeRzRzZ1F5U3LBOQaBtd3MylmXTwVVIr/
KRyD1ai1R8ZCZCl041NiE2QfOBYhff5PPxJ9UbnwONqnQXGtU/K9dcL8qmy0FlWIij+yUdmyWYy0
V93iRal5QUuDf0tU2SuTZ38MbHQ3jk8FFMGv1yEGRChw8R5w3oPiGWt1C2HWwH4/WRRKQdLpz5rL
Y4/oDdMB23BwUMWqqPnfj5PplsUK2btz4Fn4Ru+O/QBfKSwIxoLcf4Ux9pzkL32GxjkZWKqPYQB/
twZ41s/z6cm9o29iM2V2nI9oU5ShXdC+MPILvef59xgGwmWBN3YCSkQ1ccti8rGA12DFIuUvA5aG
7xQh/PxeRIzhYu8zCpNfbUzttcUNVOQVOC0lWh49sqsqKoK+THB3cTjZdCuaCyTXIX2AdKUoKShb
cWHjyjguPcKdoI9E8KUz+ZpnxKxTQ30lU3vqShbe9FULaVZQY/EKTNEIa57qIrQDpiY8GazF0fBm
u7j+teNecQbNUKVgqtelP/DBrTDmgm22MBKNAZUI1BwQGFikW1+cJ6MlKMDGombgz8A4Li3CA2q0
eYM4U+TOfmAil6xrz2nIQCk4NDao4ECn7KqK7os6ZSJwziI4HC1Jva1S56FV45Mvmk0ZEf+jsy1l
NJ4Smp7bESxikbCqCurLVB1lpb6I59jIWe7hF1JtA/Il0ynbVdiEIcQheOFecWL9wVji6FTyFtjO
HoYek0yipFBYzxbftVsZgCx6CTcwsj9kMhJ1pV+C1OI7M2hHgct0bfEWZiGvGkPbhVseAjc+S1P7
00o84lC7TOm95d+5hDUuLHQ1QMl3GJHKlZ8XOC5l/+4Xd+V3j9E0vK0/mNcudsQGE0yGbfFNS8Ed
+Na1SYmsRdpIlh728t54j+ZA1tzunvSygqWPBtnKh4glknwRrU8UW/Jil48iKP8krZNsUi0/kggM
1goB7NLqCjp/xtwMaPwv/IJLM9Xkotb0H4IT+GBH/T6gvQuhRy4LrXlj5v/Zp/EL4TjkyZWXaCQ2
laxeksq4r/SE0FZhfP7zOwv9tVTqRJuO42hgvKQ9exPTZ3dm/lhu/j3xLB8CcrhRVDnXHPv4GDJQ
EYFwmOu3n0EZF2s4GYLQuQsK5zvOH/ydSPMbpZ4k0H6swcUOnz0giUC+uEG3xMFDLBfXo9mAp6E0
ikkwAP2UPIoaF3HPM8c12PF3Zo5LGy5xmNbqWAfxO8yER9FC50qk9zvCZGJhGjjGqSGBTGkZ0fK+
eVRwdhl7IX0sdkLL/uoTy29L7EyN8V/mZIjj8CIvMOO+yS4+s54kuo0DwfipRPlZi/o70kG6ebSO
gtEn5IcT8vZ60TXuT18gYSlrKp+pBTzvjmeUewRg5yiuUZrpAiDX0KsXpjTYamAdjlm3AWLxkkGj
y3C+U+Bf8Wb2GwcckokjxEBlYV/0FD8MzMJix2gZD5HOInDM72N+dV3tYZoDIxzbOIF2GZhbs41n
R8HU5JnMlCVxst0qyuOXQPpHmnKwlKFxIir5Zvv6hoCBFQQGbTdLSDNsI6u0ZcYW+dkF47RPbTjN
K5JNHw5Lzx8WEi3ASjfVo+HP/bD9yyzqqceHsA897U34+n5+cYXzVhrotEnKop2jznEJCA541xfE
wqNDV9pdkWO88D1WV15TXol5/4YJsC5teFh2CVachmfOhK7y8ozm5cspukOhw7GpK4bPWRpt3Chb
+UqDPNwjDVTRHSrOq5dH35UBYDCa5sK7pNgP1G2UE61J+lIMiC3RIS0ifdhzzXmLkg834BwylPnA
/HQsxNErSOTQ83jpioDXxve3qNzM7YhTtXEopsrxNPPzFo5FfxlYyTWsoE9QWoayuIVMNylTww3w
lFMeOVsT0lfjtxeIVXcjT751bIaTOX0VxCQtLad5Yz9212zjzo7qSTnk3be0BgEeX6qPlUeVR1Hs
30y7+B4sPNI+y5thDvNIk+6mURCOtnevc44ks6/B7So7204sjZmL7RSysy0JJfomIkyCSd9S6yf1
CYV2gVd6VTSGvQ7Q5BKbOF4ap/rb+nd4Vx8OqjJgSgzotLw5xByG5HFf1bgN9GxWLHIpWQgXkHwT
YjI1+0SFGE2Tg8HYYxW74PqJU1hXLX88Oo+8LM9krvKH7lVU8Vs80mH3brOfA4gDlKcuCfcBme14
/zJlrTXGBFz+XBbDxDxMCNIMoM27K87pc+Zpa90gxMCPGFuSe/00gAyqyi9SqurUuaMx21htXIMe
j5+ctruFeBj9bHhuUnCJXTAdi0o721vLJ6RP5KPGrIic1kahUszlH19r70QH6Wd4Bk9Z5TnPXqgY
+Qjrnn+zNuR3ls8cRYSTG+a9ieQ5nUCRehdMXUh0vXIvVQwKnGAofDJAqrR+RQgrKj6CAd1K7K2y
3bsIRcPxYgXEq0QO33ShICA5rGv9jvUNbPdqjp+exiFbAaFgQA/SvafW5YlJJtQ4WMpUWr4lQe9i
ry53Wge/uOIU17H5YNtFJKea/N0AoJcNgI6GjPs0d0aSsfA6KzlswF3M6gt1a+k0tq0x5ruMA5Ur
Anp2GlxNCt5NJggn6t4ltWY9sQkWnbuxMk1bjqI9odokLJrtDtf2TXhwajwHGdbU7edUZ1Agu2Kg
qsoS98UzmNuV7qubcaZJzjQsInMaX/6Ikjms0cfLSxW8Qn2LXNo80tQcLa+q9/N+QIOQuCotpnx4
LCgAclqNKg+XU0qGlYrImahMplWCPQ9uTDXy6kMyhlw4nAYtfbD79naqzG5NVRor5dd08evQnWKk
3J84exjQDQiJOoJbgOmTiZk3Ww1WjG5Xh0hskcQhbdd/a3WSU/Epe1Ft0r4EnGMZRIZlNFCmD0ij
lwNOnP4EFwXmJ15+FqVkPrCSqQ1+WuCcUH12srypebb5WOoaiX+gSMSpGD52VrUR1Zytov90EQwN
vBKPXW1JXjyXN9uLn1MVfffIfE6d3hzUV9QCe82MNQ5dklic6SsaonbLaP4RMbKLI/GhchxbXoke
s5HmE5GBcgM6+qYLYQJzKH7yPpCzXjRZ1bREY02ALiL/rpzzl6svz4zpSvl/xExvV/bsBIERwQdi
cUpznqTyW6+dfJ8070ZH8RoDSlpR+R+UCayMEicIIxgN2gFE1dso02abOR+uRpHEKBMxhNkCT9Z+
xgDzB9V2umQQ7DjxqpimcwAFlbYbJqNqb21S4L8nJH7NBbLqgKuxz/kOyHdZUBCin8WlOJbOwS9m
Ra55d9BI8UAx7WrKr67pQLS4VONzyrZfWUeok5D7nemG9P9OrPyPaVnbPvfuqOXv3Hvzd+YQXIvU
ghVNgBWyp8BQEdzfYg/bLX4OK05MGBtGalCzQ/qpS/+P/ga56LMnWgq5HjuDMEMdmxNGikNpEaA0
WmRXp5tY3HriF2VZt8AWyEkffpehNFZhRihRHH2nCfNiqA1E+eXgt+akqr6tuaJzcbDiXzNTCB41
WJo2+7OoMo2lgNlconCsrUou9aLEIYdS3/cQ56CgT1s/2EUW49GuQMYIHLGHVpn/7SILy3TMyyXs
9GbVzXemGTsPzTMs644Fqnu1MtRwID+MwSlZu+9ZbvM68vos8iZ9Q/M0dkxaA4K+uKDTZ0S7bKcE
jYiRhRbajm4VNsG7GJrb0NZchjZD3yBtXwoLWzLznWaVVS0irEC+Mu96NoXkdyHTIup/5pFAMQM4
U/pNH+evk1CZCJKLlnkD4VGSutYXZMcw/l/2zvRKT2Avfpl3vkwYLhbtMDDMcpG0u/U6awD8jMAk
yslEAEN+edr2F3TRQNApRtoQ3KCMfmUWPLE6fGr4LWEb5JcsklfGk3OdMkU06XU+vcZPQPlh5k3O
VflS7KaSHLpgU7clKpGRyV6KWYyXCQiHcypCE4YYXpG225CxpmGWqH+S9D0a8d1AHFqhcLgTr46/
HtGCP90mTJGIuV5dySFKoiF4rhkk/hib9A7zECpQOjJFKeu9pagFWSEmDOeSbwJUNrXGfMcH2wBy
ESVLu7IBnSNGLxKmUQYF57LCokQxhqquaCTpn+JakJiZ+KzwjArm/iQGfR1ArjeL5sFLtMsSY6QG
JafN0u/djHNril+3Zz4u3enZnk6mmhhHSEIw4nSeqmPPOhjFX73AsJGw7W8H9TPL0Zf40tfkrYYc
1iVRoxNiws5jLKtpw4PxZL5ooPyttLZi8wjhmwLTBWDfELkYMfTpFTUxM2/a/wp8p0bMie1Wzloz
yfoZmQ8zIyZASYCXiKfv2gj+WfUvYrDmFiM0U7LrkwZ/UaDRshvbKOiCZWFVh7h5qRpdsJhwrxVJ
KzGRU6RssrPnZiZSvG0wF6EX4f8VDCfxPviMsDvvQQg3qqqsWlPSoCfL5WVALcav5LGLs5qNGqzz
UOFeA5Zy9Vsm1ICCP/Qk03a5cl79RHzCawJsNl0qR0HmS1CsmMNXDyM5RjC57AJW1xXpSmxJ1D6p
HBB0hLXA/4bmpJsjSz5Wgr77558/CKsCmDLIc0Un50XwiKA5c1fq8TWbJx+TcQxivOAgfVjzN2QH
F66zEwAoINBRuPFLZcFHODo1LJplUPDd9pN9sCDkhtN0deHAruE5vFnuxswVUaqhI1laBKzbC6Zb
/j5ph09mHSPb0vzTHMangdm6SqwHD1jA0MoBuxDNcRp458HnvfnCJfY6SF+IAAcrJP0TwtSB7hcx
VsQ2oXHTHRuNh9tpSztjNuzkUGjz/sy5ueqM6UoA0MK0BXpk8FiUB6kk39UKVt54HfCjCxPhV8UY
t5HhVerM6UADfAzUPjIGTGJaw/M0SAusZpHhxUfva7ho/W3WckWfVnfQN+6SEbD2ZARwfYCCP0nT
Cz7cwD2IlLEByxTIXtrUP/yc/tZKPuO2becEmHSrE9Pz2YFJTtri4g4GLiZpVdwc2rC2qEDuHH2b
sJv2WuyXbz6Bg4c4ZHdbDXH5aZj562iROazZTvU04qc4RhmcKt2kZmdX+whERXcslLkFxWmeporu
1yxgHtB3O1hb8/q5iKtmz9yKgmsI/zgUOJ89yXQrBLjWk6aEfGWvhJnWzT/zoDronieXittjn7uK
oIpXeKn6wTX6dlUnKHsDFeKe+FWz71p04GaxxR4bdDrLhji+psI1nuDlzbrqYCWOs7LHNj6bE9d0
lrPn9U3vpS48capqCRswERo7QoQ+dOjlmZti7Y+UaaiuEJfMHySTMf7muuiOY1Hqt/lDJMEvupSW
Q7Bwq9fwRnD2m13yVjty9r3hMhhLsk8T1LZsUwhRZWzu9sgskx53PMuDwAjfxFQz6Qhe+8iND3lr
/Q0s+jdkKy84xui2JsSuUGI8LJgdqGsd5kzffqqQS7VA30CuMWBaN/51EvhLKBlI98PsJgzMyMFr
JL1tVrH5T4u9Vgh5nPeUvd8D1/azTwNP1RrSbriAFoit0gUt36SzOSDbwh//Bn7RrlvmkqbcTKEe
bzzJB1Q2yQrZHLWxStbQXOfektGMFZxSX9grT6B79xnKxXF41zz9A4IGcKIiV2tQh46/r9jMrRKH
1IpkKv9aE5p1hBSMbWZDj+V8J24LRtUyL0KzPqRu8UT0J5dE7J2VdOUiHWGSshIZRveV8E/j0lNg
9sWxsqPkqjTXJSZzExNfvig9pIuIR0wyTRl+s0kedwVMbbdEqasNpP8Uh7wq32oDpHJ+oHH1l5Vm
TZsxNTA3Zm286REC+w7o5ABiqT6a5NPb9RJ+HjvvPpO4OwQwAyKSxBkvkrVFJFGTNzg9xZZjbMKE
FWSAMYFoomqDJrxg0MtcPnEmaOyxxnQhl2vL0ne0aSohwjhRA1AcB7G05hFd9GEM2GP7oEGArH7b
rlC8LDS45IwgDmQoHYPV3bl+Tc2vsW3R0vyhkY1+iACgt5OKMLBEy0KM+cpp0BV7hF2ujfS7hEG1
N8L0TXpBsvwf//Gf//qv//wa/mf0U15IO4rKovnXf/HPX2U1QmRCZ/5//+O/XkvBf/757/yfn/l/
fmR1+1+v//Fb1v9xum1e/78/uf0pn/+I/83YmSy3jXTb+lUqPL74AwkkukFNRLAXKVKNJWuCsGQV
+r7H098v5Tr3lH0i6tyJI2TKMikAmTv3XutbH+3v36Te0f/76byDv9+h/737/ssX6wLH33ztP5r5
/qPts+7znfBZ1Hf+/774x8fnT3mcq48/v7yXfdGpnxbGZfHl75f2P/78Ytufv6ufvyr14/9+Tb3/
P7+s3/vvP8rm93/w8b3t/vwC6ek/wpWWy7xZGC78OfPLH+PH50ue8R/ddlzDMoXDuuQKXirKpov+
/CL+w99QaBKso1sw0+WXP9qyV69o8j8efibh8Q9005TSMb/81yf/5Sr+91X9o+jzC4E/XfvnF0d8
+aP6ebHVJ7OgF3hCt20Xh58nBMNEXn//fh8zSeZt/B9Ssjr4Xq3HuaF9aHKMsnwK6+cfU4ALlErx
v77+75dJKWh2YpHgwGJyvrPCoJJs0/5+DpDPTCWRJ0HUj1sSvwLkJJWHoDAqyXUbjFu4CIRKJ71z
15oAbSig24ewwbtiRkP1nLnot2Nbm7/TG72MTVr+1TBtdyIb0oGnv80Zk8rImvyGphxjIze/DOoP
j8RqRHDg+5bphX6ZvdMHozkTxFpSe479Fl5sefz779rmPExq5MIDGy5d9PdXTsoLuanbx64q1z//
aR84uyBg6dLpX5wbd1aVwayTvsh+9fnV5wvRHJVnctCdU06DVX3r4Lq7f9xWf1+7f14rw/39Wrk6
v2tpgeNS95NUr//jWhE8EyEFoyuiqyARIKhPjqRxb9cRY+TAocgdWfJGiKsOIIB1NITThu9PdgSD
zeAWusdcJ8gRVzzkqiCa1mneg9vVsfwyLT4buLDXmiCoOCQblqCkzNhOVp2SmJX0azLrCOGubIuc
y/7u3z+ZyQP1613Izc+taLuesAxLGNavnyyibhFVaYt1NFqhbzfpurUKizvHK7fuoM++NJxog5fN
27DUZ5usxG3F86E9D4kD0JwpsZjSx0XUHzQ+EWa2hAdjySPePGRnIduCbFY0AFvXDk1W3uRldEX3
yEOILAnKx9y38oYhe0G7Mb51k/wVQ7uPv9F6MLUcrmTVEsgRmn/hCR9u/pcP/9sjaNGksoXtWcxl
bdOyLePXDy/DYrCcUdP9dgJaIKPlMDURjbEouzVsZ9zZtW6t9TZiPqJjZ3llGMU7Jr6ttdN633cO
lJkxwKliy4eqzcv9ZIwOpzULB3U+PYgedQdDScb0+oPmMVUcKiQVxAsuDdLVKTdgLhKvvR/k/ICE
2V7/++dTq+U/L65n2TaLmW3AbRAYU43flhinHZfe7UIAZwkVqkteDnNU82SY5Rk7u3uMo2VdU6qu
M50yxomK5wZ+OO4KCITZ0pGKBMHLAa1uVTHkcg/6U9DP3opoZpanMEdPnVC0u4XNL0LG1XPKVWsM
si9bRluJFc++Y/b5WTfdH9b4w4104+BU9a6Pp/zCOIXN3A5WyZiZmz7Sp8uIanYN9Sbzu0Wz1jD9
yEqHfrD+aXdLFyQpRXVPsNR0Jz+RWekix/slIesjyqfLksTObZQ39EA8+PvVkHSP3I93ZtTw8HXV
u0zrer+U/Qsmf+uIo2P2YYXni/B8OVb1tz6hJaGVh3+/Do7zP64DJzhBk9g10c8L87f7rGNIMjjd
bKzh6Jc6MiHKHa9M0nWX6AdTfpRAq27cfBjfbeZt4JEn3HshYslvnW4zhyhmf9CIDkeP1V7dUdcg
1NQolVxg9H3x1YB6iWCiRCaFHP2a9/PJzZD9FKLh8sWV3Fl13tzJpdoRmBhw+i0RskYt1DSLDaKj
ghIDeWlTlx5IQJr3S67xeM65vXaZ2Egy4hF55Zqf5ZzIcT5MSlTsbRe1GH4+3AuHzk82XCfnZxcD
yxHlN9bD5DyJqDsKN2o2VhgKzMHuGf4qQXFdg25wGQZsoMZBg41+pBoXJuaZxtVJzmxS/dD29ksI
h/bWgze+sZYIG8cMpTrgVLaCSvFszpTYswYLpNeM0DcRfO7//doJdW3+sU3zDGGc0Q3DokywvP+x
9I9xCAGgtMRac+FKFQWbnjUDbc1o1UmTYENEyXflomPcyhmG0IgNiEUgqah1QOz++5sxBeXH7++G
tQoVnvRMEC+/P9FlOk7AMi17jV52ujD6jfdt3bR3UuUbB00t6Lk4f1lU+pcsjtNN5Bj6WzTl3k02
NOn93BMGBt572Ee0oitsG9cOTxffpn9byNc8WnUlYQ1yKHby7Cj1sFqDU8r2tZYda0+iMu0T7+jU
LnACD5twlg7hSWVMIUA/9u6ZrnHArDXQ39JYNr7nMZNtWG8YAq4Mq/HuPv8AZUUHWt0mURkg3MLS
tS6YnW2BjkET95i+ywp6vAambjsiet6PFozdqm9gcZjhbTSk74nrljwjfBVOVxsfIjY1nGO9Getb
JDfmpuEcsLbS6QF7e7eFFdIawUUPgFfaInrIUgKzSm1kPjMInRzGECwDrkanFwwNTS+kmT/L/Wi2
y3rWPO0hTJAxOQAxYRNYzt3AIQkhqY+9IL+LW/MhMGT31RxMmzMIDw1JbtMuI4P4ZeEAqBXohKRZ
B4CcwlfF79S6Ot8HCJ1Ld/EeFmXqU3DC1xKAe4XkuJNTe9dU3bTqa+ydtTkUF2Krv8U28iTgjjom
wBnOg3BGbs0meJY5pmm1P2FkOMSRm15xWrs7Waco+VptDZTS2vesH0NCyhCbLJmVuTHceLhhdpzS
vB1a921t0cDtg9p8Lh4KJ753M9c7oLpM1+Vs9PvQ6l9KpulFUXQnKi+iyJH/vIlk1pCnFcbF6zzO
vFhHCK8fdp88CIY5lGsuiaNhQa0rp5WcAeIKQDUgrU9tRRfTXHBO5A2iMW6b6zhVAJiRCS2RdsZm
9qyopkdT5CTb5QhTxi5gqNsP3bHHDYEGrEz3Wj04aL2GCAgKS6OWeJRjIMmCVpg77CR9U93Z7nyY
aHI/FJVJA7el3Cpcb01wg7ZKtFlFd3X4hMjdWGMyeiwJdWUEYIUb0PhMTgoHp99EKdsm1xk74K0R
WzkCMR7EmR6r3YiGfGLDOsBeZJWn39gfMNF+k2r3SZIA2TyGdw3WKAhuu9hPWRffs/MiP0VAyzMb
7UkrM7YhmJM1PBJO/Xr9ETZYclDZjYfsqepGczN4ZvIAMwN4RREdy02tlTWTdPUugLhbphz2i5WA
1AtjaprEru8LpkUg+HK6sJH5VBg0SooRukpQIaX3EWxU32qyZwpaLWts3oYPRZzGNloSn2m7vBWJ
pa9qZL5/bwwx9Pd2NABFMtYjjD5x17oDprDIDt0aknT8gBan3uQzBPRkdhCa+a4cs68IZI2Im53F
nOcjgZaCkgVMmxc3V0d4bI+i9ZiqJdmu6m5zMxUXyzOAtLsZmKtGK09B27B1lHcR/o873YOwXUDr
QbwoKVogSXclyGua1fRHUrpLI/vovi9R4SHBfk/TaLzVjOi1tLvw1BrFdwSlxY6uGGEImc4pJjXm
bV0bJNmotWkSCDXdAZd1VuJtUlg7ZxzSh2bR/lqQj/iRkczMARzy8RZ5V7GRHHVrcLZx4dquH9L+
2XyeTgYaBn6SAjhcFkxT/74nuJxVf9sSXAMbN8hczpDS8H4rLqg3MiQGSmiZjQNEXzsF3Z3ctpM6
NYTc31DcKLkkiryZHeISDVrAcmwUfqs3wbqIZ4MGPna3PLEY+zRJ/DB0GihE4Ee1imKyrnoExnZJ
QHH/XC2HjlZwC2VqqC2Eg56ACmpmZE8l9ZNlWZLQrQ4xB8dURFjYJcA9rFpziAHSeDjC09IiN53J
bGt8C4h52rq9gagXWcIgk+wrtldAyapA+/xjjnWfYdhx+Hw3toSCDMjollknBQXJIaBUDk6d3yJ8
OcNngnCzWObZcdMdflvmzK1usDUX3aoNcfo2ScZvRNU3xD6MAF9xSB+MOIwpiLrBF0geMitotoUt
52NUcOZyHSwmXSyAPXT8U7sGPYtjtJZ29BCI753w7r1Fix+aZKn/l+JDqtPXr8UHHQycZCYXmPhB
+7fTWYkOLysmjHmZKn3d3uEWzBAAfxYisIHXVlxueiQaj8Lk9k8bRiPCMlscTDC4baesGfswsdWz
9BGY2WsimNp6PJFeRZN0abU3BVo41GF0x0HCugsANjOOjW4SiC2rRCzDMYhAp9t0SA41Gna/GUgg
0WGU/yRStHqP2y+YgYBV30D6DEeZEEwV5gw6BVQ5tPu+AWPo6BmI03Qjfkkad/D//REQ+q9Fmg3A
hNOr40rDENLRnd9Psa5njqOjg7cKpdcoFFtzwm8ScLj4/E2lHF9XsF4JZOgtEDG0vPdDO75JQYp1
K76lgqF70djTbd7N35o6/toaCTTJhJWDsDNsh6psYEbm5GNxLZdw/1l+lXo0X8jL3E9LVjK/yGlM
DlgjvcwAWolzZ4gRc1j0mo9NNiMb7izchwFag2jKzuGU+RgmXczi8yMN8fmuT5BPO6Y8lel50Vu0
/vGybGoVCpn30RFMyFNg95DAKOJSvY52oq2JrCcTZguGiTOCJYHptzzO5dzp67bWcqIusvd2qkas
ucUjlaN1LciVDqx8+lm+u8uGk0t1JHn8zQlRlFnwhdBxnFGxkmQWBPg3MgKRwCDSn59uhbvgXF/M
8ISvBK/ucK5HVBhmNuYovQ31dmwsc3qw7KkFGYlmJDkgnhb3Ztm8dAvHG9WCxanqqECwhrDKPEeF
VmfrOgZbCWpTPynoNXtBcdG9cvzZTv3ZIrz8fHh+6eX8ehj7vFe4FQwO/qZpePpnr+cfvZyc4Cc3
ngxj3RjLdFgKfUVD2jsh/Q3RUYbkN+XjY9s2yUYgJNSMkb1ceWyaMn/1UjS5WTUGh88lK9Td81Cn
mEfq+JZ9XZwbjxFk50HGa0gC3hk20z9T1+qN7bTmoTCEyXAfyfe/PwDurwd9PpOl2wihPIxXnqSh
o17/x2eKy8HQTC0JfJCiQbO2SXcAoBxt+7ju9/Avu32pHL6SxClVmxsp8lhrHN9QfS27pqKBNRVp
ue7y5VU0uK9mMzH2SdQ/lKW70UHG3cftTKJ6mh9FXhcXCwddA4Bkk9XcIDN2X4CIpAO0BmnqZj5M
q9jN4JHID9dGzzZm8z0OiVOr+DWtRryvTCNjnVSNOCP9a+eXXF3tLDJ7ZTawDjJK16TzEd+sHryJ
oebPhmOhl6fPA+dcCPEYK0e33ZndgdigbyIN50tgfI2QeRKVKJGieuWRQAL9GH11rc65rZak8tv9
4hTWgw2FC3Ra5GPA9LYdYQMHJ36uWEZ8vcOcMFZwW6x0SG8N6RHB3XtDugs8B310AIwg5zsEopBg
kWSdp95jBAj0k8cf5O7Tv19dgw7zL/uAur40HzEp6ronbel+dvH+cX2R0CyLtfThWhoStTmbVVjU
+6o7FAInjrDnm4aW9g1CfSYiqSg5wZBe1Bs/3ETXVa5Fi+CWSY2hj2fARd1eJBkHKxRvsEZD0neG
3rN3IYr01ZymmBI9VabzNIB/IGS1jwJEhIsICd0meMmWuq+DgVxzrT4WmAg3lagYCmX5HXHViDJi
41a3iaEksWU8GUhjliDdwiUez5acoXHMy7SemuZST99R2R7ijhS/No8xm1nFbm5Mi4Sw/k3Tq20S
NuWBgO8niQ04uFiJSu01Qny/yJh0u7gOPcyJkhYRFuQP2h/WSiq8Zp5g/nGfsEVo60FnCwSz+y21
AiiwBlCBkKh3s0a34iLIE3rV3UQL9/+olbkvuL87/COYSqb+0htKmxQnJcHziYLjVN/NwE1Y8i10
RwOKP1bqcN/SXGT7lbCTgnZYNeDqaz35IbmXfDsOd1GKWF5kaG1dMyEgsWwU+0TzSWyrV2VkEwqP
IR/H/ka6FhIaA08Xd+5N0MUcNWPihnLwE7iTSjAhq94UMBCSOsMeipwVUAAR6i0bc6z+QL5nrSya
Dwvx3hssf+SyW+x81OqlgUjKzAb8pKgYhPaa2tXzGBDHI8rphzllh7E1lp20CQ1Y0lsOnPjCtX5T
jsYpoYtzsxRo7+ww2JtzeYDJ4exNFlBbJTxIjV9BSBBWjB7Un5tmi9CHweuENpWENtzi0xM7hPnU
1YNOMg7qhHoeXxfp4FC1jdYH+aahYZrLJSYXVnsog869bVRShLNQLeKSBwWxFGD2vDC5IZTWXgtj
rJAF9cmGBeFaWwNyM2ljgbEbREfwimMKlbGFIaEJri80eFJZZbEPzHptw0w9iXDS4NWcTfnXqI3i
0kD6YO4YH5po28SMlsGGPUvORIdssb5mTdLvTZvUjxSSXxLBGxGz38wmYVfaW4HFgcOHgatbl9rR
rZ1bnMyMYpAPrvDeoGTQxWGuh1Pp4gkiMYEmeS0udtuhySmAArQp/rxkdpGpioaJanyIq/Gh1OIO
0xB/kH7U+ynEk9XIYz9E+Q3hV8Mq7VtAtvm4nRfkBa0auk4E7TA0uskCIFUxFg6GLoS8QczxARoN
DU36yoVgUdMXaeq5RZ/e7926m3yRx8eikwYsorhQdq2T2Q3f3W5R/kKWggq5j7RGDHF1/Abr6num
8ZNj9Nec63AE6JRa4YDafrDsB0JWg4U1abTGC08NflsQMyYni0w0XO2YBKUGM15rMbRdBJMe8qht
qW1xQ5HyioaelL5gJekP3GQGKhCRN2cX/u5qGlhw0HvtDd2d/RrnAJB5NI6xGYoTT4+Kq9/Oc7bs
9ISI0hihnusEh1BPH8FT4tk0+X9bSiu8BfmZvO1X1xlfi5gWGas9PB5092bOPZkApcOfRb7zJEmA
bXFtLe1wGxBSW9HpRvTfW2BUwo1Xai4zbu5Oij48vI2DgwJ+SGighsbgjzxpJnFN0QoxmqYJ7Vvt
gd7POzNKej+NAmUu0Y7J3Do3povetxhzeDL3svroelgZAT32GHu8laT1poaGFUVG7Kez60u9Wk7C
xU0Hc2rn0gjlmDavOLlRBtftiZqdY0yqfWNMDkApPYQUhLcDuswWq+JtPvI25ZQ+AZhmXoFP4Nyh
2Yvx62BO/uEMqFQctyPzZQqudoXpkeSaFZf4kplDC+CBM7wOhzsr4+4cmISNsFsply5+Y2sCq9ZA
Akf41lAT7D2GeL2XXD3iCZAYaKeyJaycRpi+czM/aSgZzcVB7AAhHm+FMVyLdl7h58ZRL6fbweNI
2SX2Oaid+FoWLO8900Z/qPKdLJwzcVkTmmQ3vrVsavMo766AdA6Bp7Wnz6/mLJ7uXBRMxhVi2gEV
RAJ+HRHPFDcRQnXYvUPI0l7ZoJtjPtBiy/Gq2dF49aBEaIa26tNKcryQlh+wbK1bCKi4PspxHXnf
06HW7kDiwHqA2Dnho73p6VWcJQlWCe1TXHN0i8meuGQ6vjAPkXstLe5kLfC9CO5S31ULwHWZrQlT
ThCLkK4Jhg0vA8d13a+tpLiOKyMj7COMomptNi9BhoUPvt+yJRtFv0bRvNAE9PafXy1NDuil7Unh
NuOaCGWbk9mCcrJCw0GaCkoUW+/FFVs0NsU54ByuvoStwq07V4NvpMpPH1TKowX4aZQnCwUGRDVb
XAlm1HaG8uaOCqpzwsTDZrk430H66sQMuO5FeBa7FJTeDS7mxZcRCq5c3+Oa0d/QM68IQwQ8hFDa
TIbmJBqy1HTbS1C51/LeErx5sADlWdbQFmu+35NrPcqDq1MhmDFTHiutRVaSEBSSc+bd6HH4JLzJ
2DimXdMwm75HYmpQ87fHJGrerWRwLoKjIIZ0a5Nw7DpGAe5f4P86ZjvRrQ3sj88Qqi/jLPQfMuyu
vRv0awxHcgtE0l7b7fLDsPpo82IEPeckrTxP8BuowJaaDSG9mQlZ+pGPGlrMgf7Tgij2hsPPD7LK
MPIIme/4H11/sg1vjcSd+EuAUKe5QhiZWMgPo+Wig+D8GgrIFamgCMkbIj70YDhRz5Qo1oODxlxl
Q0R9Rx5zQreZNINVXKCZEkxjfWNEv49E51WYKUkeUVCdsoyDOomGkToWjn7X7mctInWxzqoDgM5B
L9ZkhjGjy1oaBznasZLkiW3vxMae6S94vZR3mxBAtmTsqbHEYhL3hXlfNYT/yORdpLDj0wTKSOCA
jGjiivD2qbW57YPpYWquU8sbpes+Hs1SuVBiICXqkBqErwAA3hNn/CGnrj2Zht0A63XUeXLxLm6b
v5iDfuw65zrTlvsq++oDEJJBSBbrFpSqwE/kB9l8TMoH+V529ikOJswlC7EMKmQQPulaQ8Mz4u4G
ulQ81qTa0vRl7lx2D5PhCGI7nxKjuR1YPp0hCIkoCUBAVU57mTsjOjDDSKvXcGxeosTtDzEX7VJF
9nIpp3xvdamLXThMV3DhwbRFRXoxQvY6YKPfAc2NKyuKe3qbDS0xI1kuMBTii73gbCGKPQWgefP5
P/Vt3l1CVGBE+rG6dt4ma8HMWJa+bKKucC8jNy/eT0TwnEmRAPYzbIFlPHdZ35/jJPfnKZzPkUTp
D8ncZ58CmuG1gLhrU7xO9KM5x+J/j7z0NlShJxhUyLXr7Y7uq3Ncpu3MRXtnrz6F4s0txmUzSQGO
aRFEYrFNZ+AnizR5ner8KznsBuQCIEO2F+JGjC6px1JUIWO3lvTOcMZz5eMCxivYu5KpVHntKqzl
BUUB/pNF6+yVa74EU/OgDeTOeP0Dlg/cYeZ92jPMWbJZbsyqeMmRQSCru1tyt1ktTjXyfjCDMNtY
MRN1b4oZE2wjv0ZV5qdSlYgxBv1mjr4NJbAuNjj0aaZDQLyW4HC6ZrOCfUTrwS3u3JbGtkOOidkV
616nmdjgsexIVsV4gSQeeA+lnuGHc/IXeMMtyfeHwHGf6y5/bRP6n5x8eXAtndYOevHyaRzr/FB7
2DP1rgVxTclgpJeZTRptePBuOQRrEIXLukb2mgNagjuch8IBIkiJsOpxcycIY/lC4rqd8USO0xUh
Kh4RG+10gAd7JICewEbhUGwFEkAg0WGKJnU0reRVRO3XieE7SAJyET3jDZ3Pt5E2WDQ7PvYdMpZl
c5tMbMLI21bQLY+1ze8lhAC0KqHWDNMO/vapEs6pbWiXkvDxUXpMd1A5q1PNR1GxsEM/aC2HjDeh
Pbud0d80M9aeiC4b66TgAKg96ZHOWScX1saS2W5OxouNmpRF3ndaHgnbwzMMYuSSmiRvB8Ff6H5v
Fzu81YvM4lyZUJvEBJFZ6Jzs6XmZ4HEiQkU2AQ5UMtFfYIVNkXeDAW62ah/ODKLbxCFKGbP0WOgX
WuUY1QG1zPj60FB+ywciewd0m1hPN8Eo3kfpGD6sAZy+A8mFzhX1yc7NA0zP8bdEpj+SEheq++DF
c7wCPdofMs+JsApnr44FH08qNSWUyAqv/dwPO5StJsTWbNiwGNxlvXioAzmyxFtrS38PsX7fhnr7
tSFuiv19JWb7Jbe7YGVoLmEBlnGK7QVVRU+/vGgx21PId4LROL8h6QXbDJDEIvv7sokqPxfM/qMS
hgnzzrNtGM9I/eMDixppGCNWAEHKdOcm89l0UyVtd4wVlI844czBoOS1qDk81o5xT0jDgkAlfLI9
WW/aNuRBspeD09L+yLIwZ1dolnUZi4/W7LttKpJbC/O/KLcdXI4+X+6pxv5qxvrBXHTIYyHdQ21+
m8HDMRvk+fEG4BmQEb97KUGelPZRcNaFXfjOhF/ZQbyckzm5NOjDY9LE1snAXmhiZxfDwEAM9IgB
NScHZuvTBD4Znf4+dz3tq7R8Mi0FYivTg1UV5DJwZwZxvG26lIRKHsrcAk9mFwDXAolKIHxNAQWg
ijgyUnN3C7mlK3YV7MFm+DrhdqEe2Sm2i7lGjcJMZIS7H5XHTHfCTT9U71pOxl3RvNR9uc1NLLKB
o79MpbYf0IPfTB5ZZL3HIWAQh6BUj+pENh14S9l9q7KQLdEfWJP39kAISmkaW6mgbQb0Nldh3Lje
N5YCu+md+OpBeps78DS1qLVVDZYLWRpHdgWG420wxAcvN3o/PIWO82wdhtuprrH5d3wIUhvs9wna
nAt1Lm66cUvDlumPQtIxD35cYNS1OrC6cABbR3IHGx4kO4KW2dAAuCvEnalgd53NUtoqAJ4XfYsG
/Y2Itm+pAuT1kPLGdkLeTvEUJiJYcTU3NFR/oDkip1aB9jxOVTVYTOj7xa7JWP1p5Ozpqy3MtAH1
jRD7PIXu42h6HBXMr5nnmxwTmo8St1C4v2TQSZg3xlVJzYFZNbxNM0q3kuMAezyDebCBQgEEUynx
ZxQTHjTggvMnZlAZCq18PxG/NmLUbbIXpk/lE04J7aaFVDgqZGGs4IWpwhimn0BD2vfzAuKQxCo0
wHMN4hV/530DCZF5EfnOCo7osHTsEsFcBsIxww4QiiMsxUhBFcOQlRsXJ140foN0oMMLoJebQcEY
NYVltJp+WJe286ApZOMIu1GXQBw1aI5x61SrQQEedYV6TATQRwhl+yXrr+jwlzsBF9L0AERqkCJn
hYwkcPZNhyE5K5jkrLCSsUyQBXmD78XdTi9atQw0m8SLHlOYlIaCU6KLY2gDrjJW4MpZISyBuetC
IS0V3BIRx460igcvB0NfdkASatKRb3KGhAiuqs0IJdOElgnNzMDbN+0jOJrdiKMe5hYsDwXZ/GzO
NnA3YRM461ShOAOqGcicYczeGjKxZC/U4CN+hwWNIaTGjerky4/EoIlRtoZc4RGLU+oqOmLmTQWV
38cYXK5qxEwgWDIWfCfAIRQV5xw4gt8rqwXOJKCJ9KSIuLrMCjs6KABpDIl0UkjSXsFJi09MKbzS
PoLlESmEaQfLtKhwGatpl2uU+NG7HVMXTgxszm4i7zsm/rTyYTAoRCrJzn7UKCwGdy6VXwS5Q94X
CqwavaVGm5xLGaDrV+jVUkFYC2isk8KykkWxrHvnzRhKvLRLtda9ND5WsFxBURJ3am+ArPIeob2m
UF8NhX9tLUCwuULC5rBhee7kYh+zOjsFYGN9DYZs0zsnklQONmxZQuT8HNZsraCztgt+NlEg2ihy
zp5r0crI3I2o7ZdWQWtr6LXFEfkumRqtMvHkZblBFeqbM71C0DcoeUDgRqBwIeJOHhZle34nQ5wc
5UgjkUvhc2M4urS6DhKurglfV8DZDdT4B752cmPTf5vawFlDKPlrCp1oPZLVnThv8D8epeL3ojiG
1i3SG8hHH02CXiJ4CBqZ0hqF/VsqCnADDpgsCvZG+MAtoOCmg3yHzGSbMc6FSmL9lSmqMMvVswtm
uAU3jMDhuVf84RwQsQaQuNfma6bz40O2O8RwKBuD+MGp0JXJecZzrb8kim9Ma7KDduwo7jFYgVvD
gtvigUQGf+bjWb3r6WNNIJMnhU6eYEJonIesNKQYNz5KRVnWp+E82XCXhfLwKxJzC5I5r2AzL1CL
7vFtXjRzH7XZjU6gBoET8Jzt6NLTjAfyTHpYsWFhBd0Pk1PnPM4+CdsqGyprU4jySoJGwqDMJmsK
hHQIK/IkFFWa5TDwI0WadiqY03jxdjhSXl1D28eKSg1j2ddCONWmIlY3Hmv/RBPVjDuqWBjRVIiP
Xlo/Wtxt4PYgX2uKgQ2WSRGxZ8XGdhUlm2s661CzMawoDCM2jflpUFxttOTzZlKsbU9Rt8FAGRtA
yFvmzrhCFJt7UpTuWfG6CRHU6cABvbaxn5eS7nXvmtm5NSvf0r3sNgDR44EAl4oF3hhQwQvFB3ej
A7qMgYMOt6ahGOI2BE/FFE9c7auXfZSLk66BtYCQVvzxcIZE3oEkL0GTkyra0rVH7V4rbvlUs94G
oMwbkOZwxLot9mm8z4p3Hob4yJn/tH5+Mif+1jRgo4dGwVEJNbiQcNMXhycckLqliOpqzxNIvuc4
p1nSJJfaG3Y6YO0TuQL4RVpg/IASUqTDGzyObNW5+zWQylWteO6grHDZxrydC9IauMmWLrZSMeBr
YPCBosIzumMvsDejjn9Hh27dRoBbwfydy7rRt3xxFwGZn5b5fRmSaA2y8paVfZMg2oP13H9YSOzZ
ZRF0EAeuN/lbI9oUqTNPqzd470AV+7UAdI/Teqa9WpxsxcDvPmn4gG2q6Vj0X1GYdPsi6tASB4/A
+I5mhUEX/aHqqkLYXySMlzFnfiAVf79wIfFntNFRwjV3i6L0my1C00KR+3vF8J+B+ethfGMquv+g
OP/MXDxE4eMBixjAXpUGUNnkAsQEBEDfwbCTkxkQHiKVIKAJ5762AdYSLTCpjIFSpQ0IqJNYsnXg
ACQR4J6Mt0gak1WpcgrESK3VEF2gqQwDS6UZtCrXgM7KNYhIOiDt4czRzcEKlO+Ix+l907mSA77s
bJWTIAhMECo5gRQ4ngCVptATq0CYE7HlBC1YC9wrRF0bHCgNMmvxFQBZjTGWfAaO+ltqUTotKrth
IsSB9NJhVVCvJirfQaikB0tlPsQq/cHBgVapPIicMueW9TlVSRGQ3W9nlR3hPjoqScJSpDhDpUvE
xExk9LZucju8q1UChU0UBXGGGHxHkAElMRWeyquoXJIr8okMi4Y5AUrvaK2rfAuQM0Bg5IMjeuY2
MztQFZCGYRGLkY3kY8QqKYPgy3uwu/mtTYhGptI0xoydeLwuKmVjHshBJnZD08jfyAjicFQiB4oa
PrRK6YB0EKjUjkzld9gEeXQEekwRyR6mTcbHTNgHPwanmMr/SFnenzSVCRII0kG6hpyQUSWGzCo7
JHOx+iq1bTBLWhu0hrfzmEK1hcoSNjUZaFUNU6Hr1uBFaApRnjXwUayzLQtCtcOQqMGe8PEuSx6a
8FvNYWNV2ObXQYa+ETTtcbEa4q0852yEo7WeQU9teLyqvq3fzL71yOEhBrEJ+RejWW+Tzly2n1Pq
nCJGN0uoiU5v0Ld0CHxZ5s4vRKat85j1FGzPs8iePwNvc6fCUWH9IFgNRmoXiudU6Ie+Ibe4bwkN
Ap1wWrD23kWMXFDVkHoMYu2a6KLcMMAu/baIjdOAUfmn7rIMtp/qTLLiDp/hr5+RrzwAbz9FDZz8
COBkq+fgHWmsRN34lMGhHNx4eC64TU8FHdcbwxyeijixrk3NxDSOqv6gSTd7YS8GLyEPdZzNIIcc
kD06Ooi9dKaHGZ7MFtCX4VPpL1sUBPmq70hSLVJYUhHvaFVWYAhYsspD6g7uEVhavS11VGlL09ds
upN3jxj0ANKVc1fIQuPp+WPBjSO7aeO1UXSXTLjmsnLcZHrLgyrxWOvMG4PAO5iZttAFJYpgtsv/
y955LEeOZFn0V+YH0AbtwDYkQjKoM7mBkSmghUMDXz8H7J4uFidJ2vR6NkyrzGIgoFy8d++5syCi
VoebjEcvAaDAPjubNh2jPq6j6EUpL0Pl24dWl+aBlhtasvBE5UcQwjuLp+cfGX3V6xE/ZWObpFux
Xj/7SfU8JLFcyyG5xWrZ79kU0Akp2/Cm1btqZ8UGlQgs1FR64fu/qg5GWj0+U+o/RQfhrZK/6OUw
XBo3EddyCsVJMFAKuhi0iHIO54v8+PqDZXlxDIx+5NEebw1Sww+kArrAM/wF2YfWVSd0wheN5juS
5efqNSho/qHAErrKLgaT29LQ1GAXuh1JdqniHgInAttbSPhiWUcd3GGhG1CSLVt7iBbg8zApUUiw
ERDXlvLTUJP71KYjHUffIpUqc9ek2tWgEvpQEaGztf0elxeJnZSJ2hO1U9qkFQIqV7LgiwnfYOdD
e73NsDSNREWvpDaTEXoShJNeipvOZk7MbLwmgXGqBO0UE63Ba1523xcT2mXnuUyrZG8ECS3OAVO0
UfhgdCKNtY6RGWeSjyC0IDKDmUuXZ4rbx5gumpo19XmSczrtbF2YfAoSr96j3ESRaJpykVbYOIVW
pF6uW5Tq4iG7s8PkigVVx6YtRCOMpGcLw9Czugw9EHiZOUzBL5dUZKI728XQPWlzx12hemQnrteN
GowQsyb3J27PSGKe+9Tfa7UTnjWAhjcY3dNjU6SPjkpZPFeQ6GgW+ni0CARI6DECZ7Ng79vk2ppM
ODLnkKND66AW6xJJdRUJno4u8vxIcb6rKY1qK2EU5nX2+jw/VWaPCAap3fpVQWO4zH/EqBRAp4KH
qZ5O69AqzX/qLRNbtw5uK71aiOHH7LizzYjmm+jI/gmN5iBqNB9GG97qDRxMZggWK3PkshrQBa7q
EdGA0237Vr8NANzdqeOtKYuYPUovz8THXgkbwzKKH4PtwC4KFXuHMuBgWkpPoCw5eL3ZsPsEFH+n
9dH31NCzk4DzfBeNv+qotzmapl3ZKZIW27RYPBE+C4vnBiwoT1eSmo8j3XEgt1gcMzmJFWG8mKvK
9JaQaVbHeoOnnHYrWMJr5HV0kl2N9pDDQ5oDnpBDeJusaP+V13GLgOPVvtIZsyFMaD+i1Oq3hq4a
aFqZOGFsrWsNHxyXnNGMyTckynNrQoI7qEOMyd1E4paYqNSnPi+wQsJ4jXNt2NS2gd6PADDACy37
bwM7t/f6l/kY+UeleFaKNPvduqAYB404CYciCE3GUKMNml0Xei131NzFqbfyEAI9kJog/+e3px2g
/Et0Hsa6tQs0kyQLM+r3cTdCj4jc1aSzKB06lhRLZOnWWqg0GVQ9CI4o45EF+cV1icUDMMcGgMN4
Y0pzIGIGfJOeJcZjkLMNRwRCXHeY39n1GKyBcIulofjn0B37y6vVyELkckP48eZVX6uWwWqa4oNC
pMxTF8pzK+NTKBiNk4o2o4+6x9S6R8ZS52YM8CS0FGT25dzAHxCfFr5ebVNbDMD02mNOtfyaEx4o
KnqtyMurSXXHWy70Xk9lvoIFX54oRUPU6El71cTRDrIOmb7906de8kyHzVhwOGdHGfbsm8l4UYkg
PNRpdUUcVmfyAOlltSgGjIe6hvwsRRYJsqDZ46Cbnks3tJYUK0fWaKiAlVi8kqNoeaLwmxlSc/Pz
kFhzAkNa0t5RM3vVl2p0NwgwH3rb4A/qzHATVjBx8P0Cm6jR3LsI1S6jAPFj0/UkzotcU0wc0cHt
CG4fcJN0wJi3QodC1Bo2HAVgq4ZMX/SBIoRW9EyM2JUXmjarF9NufMJ8L4m6Cn5PA87Jvp+KR3Uw
STBBkQ1Oud5qydAdCW826f5m9sKY73RVQ+WqyqH85kT5j6FV8euRLlD2IvkpnWE3knbsMP0fYjfI
rvrKfnJGcceU293VmFdXsvJ/0gzUvB4U/VmTqr0qkB+mRaNeD8AREYgN1UvUxbvOeKhCnfDlBBqU
aap0ksCniSZTjp3T/+h4Ar2q1u6UKg6ufJw6e71svLpDgFbQabqTaehfkZW3e/0vRR2/vc7Suu+O
y1ddP6XO4MS+jmh30popHpL8I+g+qkG97h20vFioqp2kf33yHTXbISku1uiGgnrFZN0QNuAUjxL9
LKRtee79ua9GLf62Ez5ltYJVpiCHOV5oSl+tpwFkkd0DN8IAzbwg7dbdAtqur8by0WJs2td9adzL
PlrFzhjPaOhwp0ZEWUU682NX0Ntr4j73ZFnu8tE9vnow/mltzAEC0ZpwKmwjQTlHwqQPNuoQS6M2
bad9TSiuxY42zaCbUhIUeu4+MNls2vpHkJnjsaL4eOWMEdFPQWmtmqYYtoFUcBpOa62Fz7lAgwBB
Zx6HX3/UAXAnpirvdR2tkf6ywBiGKShGFhs7EO5k1bie44PwmDLI0QXy71MBCkSxbJ7RVPHk7GP3
J8i++G7LjZyDBB1pbUseni3SVIpAVUCHqHq9LA6bNQoQr87BdjTvE8qiJwd318bk5X0diJPUJnny
dbDVqjkhW0HfXUSkV5mxV5izps3qjTODAGuZLH8OSlf8dJCv6HkYhwusQElW+fexC5S9AeihhZir
qkIZVhYxgjsjHtMFLY6MtA1mZVdLxSpsDFI6SD+psr4AG34xqaNvIltzjmZvPGn9YD0nzgiofib+
21VkPGZSsgVEGHwy8LjeC8shb4aUAsT6w0VpudVYiy5qh6ahUen4l9V4b9MQW2VOZqwGHWrrOIZr
tEQPQZmdGmIvlj7E8aXkeRlpyYGMDnpkX9AKWXzQtW6gHqZ0HMJJubiSivaUQZe0/RfhUtNoVXNL
taiAo0I2uyvzn/TZqFIgzjRyOmdJdyktOlZR813Va8Xj0iDSklrtBbiAl4qEhkVVmCTgctXb6nUP
Dm8uJNIDvnKMirsbsxIvcvuHtJhw29qyqfOecyU8D2MoNtT/YDD3EWiW2HywioLlTDZtcxPsSsvW
zMh+tG1j7Nx+An+IV6YUv9ygY5dF+AT4k+p6CjUuTOA8EN5J9jv8oSSICCHIn3SdpN3cDW8co/6G
GO/s+kZAR8EhOsZQOnr5mCBkq4Cls05NKu5sxJh+phLWh2bMFSgyR9XHJcv236znPXyGLos6sMIC
GH9I7pEMTehIK+9VNdk7LprnkbyRognOaV8N+zIZoQZHJbIu06WdLiGYOF3/nOXhqskTEjzU7IWo
DNruR4VOttTm3Zq4wnASeSLjYTDK/ret+uyjLeVEKOyxd9BSY4ZKKU3wkCZjcyssZZ+lMeEN+azX
MCY24mwo8FAgMZtMc0uWWIjOY4qa68mZfHB6tJLjEAz50KwCtQn2TeFfQUpD3MqTvA468VgB5bLH
8ArV8M+cBe+RoiNJiIRerOtc2lvXNR5MAhXRgLGpBQmX59MLCU+FvU0j+VsnrXZNenaNRWLVwq2g
jbxOMX4j0tlgv6gWusuquclzjxLsscs0xOBwcpUmXidJe5jmvq4flwuLcNMlC/17EWXo+MzxW264
x7CxsjWm4ngXOuvKL70JFp5GKMMCvw4isaDcirjLPQu/dwyrcub4qjkjPDS0cgWveNWjGaQmwGTZ
A6ujcBlvxwKcgD89qoF6jHp/fhODm5jYGF1u1do91FbGLsBQ7trU+D7SyKBwEz+x9DHQAz0leBzX
3NcKRHCVA6WBQpo9qAU5EZHO9XZE+WAYDChII+Xo/mBUejFrgnejDLQNFR14QAic+rQ/FMC7FJgj
y2GgUkQuybbyO48iUbeFw0c7pdtC4bEH9tfDKCGJVh6aQJPC8nIwOTLlk7Uj8t+a2jxEqX+w3LJD
46z5N/QTLUEl0ApT6OOQqXoSSAK3fxm1yyTccGWg8KTNI1cooasDXRcEPI7u6bhTUHuodJuaaanl
8W1XmEuaZT+oeb+MfXjfkauxSPjcvaqUm5EnyWCtSrMFTrveXvDKeaUQm5rFRxMm17yiJzUtH2jb
e3qFciAvVl2G/rLAWV6U5pFGId7MNP/ROccBG34iHMTlMXNqEwIZ624nNSYx09F+U6Q8igHibTXE
Ey7b4ieoca4327PcQDtA9a1n44Dcv49YnrCfF80hxTaNYkICdKVxLGvSZ91+RRhBDXKqOZS1+cAg
dyn0WW9Ks9QpCemxKuR+pCo8hEqI7FDoOFTcuw4d8XKyyRXN/F1fyDuNqJq8yk+GXfmeryGNz7Jp
bxEqEZi+Jx3yU6xdxpI/oNUK3/OQ9OmT1JP7PCnJnpmhqNaD2udPSn8NZWHXoEPHCLcwblvVPsIf
ugFw8i2H60SPVvIUq+FNUYI01u1YLJyCWI1Bte6aniZXwWpcjirykci9njJ4AKCDDz4U98bsqufW
Qt0VxV7tI48zkFfbwtSXddff0mJ5YUd2Dx6AES6qD47VlWunBg9Yq4QpWz8LWhLOc1K1v0zxVPlp
fzQn3j0jbOhr73piZhdNQThRl83/RIy92f6yM4y2KhQHOsEJ4RXDsHTATiuPYRDvhUEn0/Wpbtah
eLCUAfOZ211oC3UtdzYqsP2jBlpZc4fXgokVpyGCCeI3Sod7h+Rmy/5vMVJtRTs2PXIPFoNSfXd8
her5PKQrKrxB8F8w5afil8tSEw1iNrfI5NZsbG4nnFNdmdplr4dUuok2XeiaP6OotwEygn3csFkV
wLMHjTm2Szd6NUHNMn/69rxvZO7thK0xjzvHsHWpMg4spTsojFpH6gZY0uUgrwN1Xgxo0O1ayo1Y
MQLW/3a760luWpROgi7b/8We+lbE0QuWgd9K3a9QEmALU+dAu4qEoiJ2N3O7cQp1BOUWzObkqUet
UXEP8cG6bnxvKnxxH3Y9NATUYCn3RbfVnyLiqSuByouxpms38c6ZRjUj2siy03fQRal+FIDVctd6
qOftsmp01J5W1mB6FCcP8F4W7W+hoRGZ6Pt1luasMIwgMZG7upPqWpbm93ZSvlUOQOlSNlfcjOR8
q4SEBcUJY7RVatfNEGC3QH+XjOsCyZwjVIJh06o+94YFNL1NwmVqX+iSODCVa2zic0WPmBsez1zR
903wGEG93ITQahhpAe3Vbbv3M34tQu24osp5tlOkYxXVH78y5cmZf+hVdI295Aydc1yrbYtvorLb
H1yyKbE2SWgt+ljb1hoJmHHvXMUkffNKm0swJAmZcAF6MWHR80eXv0RNFekgwXQN4DjToTsG2cbR
nmMrpKIEsWVylUvZA2ZFJ4D4mYyGnpkE3RKMtRkundH7rzLiJ7AUs+Du1R/x5DbQVYS7U2kJJ2p/
SdRiWlHauoMycz3QppO4tT2bpa7bwAGmKj8t9Vp/UArV3CC9vyfNl95vhtJWozvTlN/isUEGjD2A
adRm8K5sl5Z3sstsG/XgFLMUyfR1rZDbbtv0ogIKLcu86i9uX9whaL1CDZgxEC7TZOIVn5ZhzFrm
1bj0/+SyBv7Z3efkMuG+MXn9L3LZ5jlN0uf853/t6vmP+i3CbP7NfyHMLPEPQa2GNp4KPQZuDNyp
fyHMbO0f4KiEIzQVEgi+4H/xyxRLBVNmm7awXChlumoAPfofgpml/wMvNmtNV7DoNXXN/b8QzPS/
u9KU2WtrsuO0Z0jJGzeabRUOcrggQ9aX3iXhqUPTbRubEhgnf+SWQ50riZnGsMinP1TnpEX1tbSv
hbERXb4kiXYVzYFuzcHJzpaxCbObNxfzDx7PVz/cX77pv77Z7JV/880KulgkETfwA4az1TPMp7hf
ho0T0EWdUY58Uf5ztOnfogHUGKbBFARYV0wKMAg9KVps4oF4d4iipMsm5AZLGnzDWR8eDP6yHE+i
oX9oN2wzflVIaXxWa9rPgbRq1SJWbUQF+cXJmB9d5vnv35xMM7XWgKsy9TTfvAfdtXH08WCE2lmB
8d/q9U0qsi0GKG/A4L9sUcbXAXlDVrusKDPjvB9/SHe6+ObkCfaDZRkRd4pKKJ9vTtBO/rrQKWD2
jKmxCWXXT/C2EutmwkNahGN8LJG3LlnNk39RQvHww6nCFEh0ygQisx1QcIdZ+2yMyveqjl4yzOUU
YZO9AvDwCyM8r8AbH/xf93MGeL25BH5qazh6otSLk/zSmO5mTIxbFXhHIXSDLVp/yiMK27F7+vwB
+ruf9q/jvQNmAVTqU3fUEi/CJG0xrs6X15qMNS/T5vNDiL+jfP59DGs+1zfnVOUy6gRBc17gmC9+
UKVL1SQi2CprSsbYnUdD+a5FaPJ7iyC6oKLeHjxZRFity8E8dfTVMz19ccrohRH+4svsan5yXchM
0h+3keM+KaqxavRGUk0SV0rrfiel6r7iH7UmeI4ImJ4/VZ/cVaC1O1+hNZHH+FG6jdZnt4GsjCu1
fdStgiZQV3mF63j5/GSj+zvoNi2hcYywsMf3Tl3+SBrNG1NxcvXxIQzI4y3B8pLXEcHNmQY61VnM
L4o7c0pWGhrutaztq5AgiAWX90KAk7nOuvDR0vNzl0KkBnOgwJnQgKQoUXGmBvKkSROnaPnzi+v/
50fKeofyq2or6rMcUbmTaFvL1A8BAJ98goYhyZtr4i/Mu4zEf3pyrdmF/uYuswrA2GSWiQdwYEsa
1AYGHUDH7IsXw/jgzbDeOb5DR2lbSCmJpwSIrukNlL3y0kbxlSVQxxv5eO1WtPshWm6hHQzs7sQh
nMgswPeMxPzBTsR8hX1kM22ww0nxXYkI13YxzgxEA6Z2dS6L5ATPa50woBOnle7qUUFci14y1aQX
OuOza8f7FuBPMjnrArUe/tYrJcGfqpHPkpR30iIB5/Pb9tH5ztf5zfVkY+q78BM4X9+4YYhWsdfw
hxIR7FbExCjfMLB/fqhX1/wfZhHr3fxmGkY8wZtIPMzY9jfLFAjiJsLWhtAhIS1mowp2IY6nGmRT
orKuHuVN2SfVdrBDEoXdggwsDc4ErPWawNPA/AJh8MqL+9MXeze9VTmGIxO8kVdKG36Rxqo4sfZ4
JY8DRNu4slbh0O+ou8nNEBvXTTieGrs+FCHlcgXKHyl4xiCODN1oBWp2vWD7QxUrcdhj/3A26F0P
MADupio9l4NzNQp7X8z8ozH0IpJ8oi704QZQcfn8Sn90U9/NcE5doYcLSPfyUaCis0XLCyteuPWt
LuWtgp9cp7+yIG7jC+zlB+O79W4+SZO4FwgQYw9tIw4srUXkTrmcDPRzVpJM8flpaX9HTfw1xL+b
RpwoLaQP6thLE+IhFVjamUxv8AGGzJjGMUfdFKfR0/wu2kThAN6/zzvlG9M4E3M/rMaRwMEGwVti
3Xz+lf4OMv33NzLnO/Dm9TFB38D+MWJ6Z+QX9l1BH5beJZaCkqIj9o2tXttfnP4HZ/8elqpZDt1x
peeuiuIharV7V0gvQsskq3YZBfKL1/SDe2m+G2GpyY5+V3FK81BgyepCGJa69C13Q8iv/OIJteZX
6w+vnDkf/c2FU3LdHTA4xh54D7h3yW03Ko8RxRmc0MmLFqTZYx0SM22IEj8MVPulrJyWXExE9ZpO
QqYlom4RVVqzc9zey6NhZ4BPaKiOAKtaDw6tp8Ecrgxb7K3BokXV0HM173k/PRBOP7PR3huZwGvX
HnrZ+Nu6dOtdbOvXYy6vXZsdpkhRUNAKXGpy2lH5OMdu9mj7+S28dXNjApJdlnW1KZR6Y7aINaf0
Z2vwnqlhvXX69NmOu+3oGF/cFv2j2/9upE5jC+ckOT4eDeBFX5FsPmwquWJnYLnIbR8EXQGbeETS
uQ5BiNwkfBTZWeaUOSEHdSg8h7MsTvzkF3tR7Scb1KKPWNSgkJjdkTt49/lLMW+J/nhz3w30gu5e
rBXkrGEpXlv2gCBAWRGxtQlci9yi8DFDreRi3DcciIgTgLW7Kr2t5bEuLXbb+iqL7NtZygVKLKm8
Uv9l6dpyJJKhUnBrl9d4tRfUVEhoaFaToi5pqDMKiy8u9QdrDPPddOBbszpjyogVsfJNrCNbrJTZ
qff988vz0ce/G52Hippp5xcF2tpgjb782pfxU+1k288/XntHufprUHo/Goshtm2Ac15EMjP5jfoT
fBLSs8LHauAtwF9/absMlYxzhdsO00zLgx4jFc/R4i9klGeMZDY+VKNi+dM9BBWSZbPS77Lamcko
aMUUzVrHSrN20+mbUIeNTtYNpQ6TumjQv3RK+ktP05OscFYOvb0HnOeVvqCrT6B6zXo0JI0FA61R
0o4jIjsTxt2cR4VHc08fEChNANrJvlDJfyZEOF0Z7njd51azbOw2Xk70gxeKq6OH6+66gbgChvlH
WY57UysfNSt9MHE5Tia1OyPRfofgoBbB7AAYHOtZTCYFKMo0VezuHZGcLBEcVNbho+LvhDQ3mSST
XQBeWvj9CHi0XSfo6pSmX9P7vM8t/M2KtkQ2Q8kp+y0SRCsGGXh6sxMdlM5IRWg7ultZSOrIug3r
b8BXFm8AftULZQqHZRWwh06c9inyY7rAOkKjAtkdgn+la0n6pWev1FdJkl58tqSjW+5orjzEgbsD
x+G5NSiDyj24FSdC7ioVSwAibGaQtp1LRSGzx72nW+clBZmqdbwe6c0B7BpuLKs5diI9ZpxTA9Ky
zZWd1MdLZIXAOMhtSpJLn/e/sGlBbQ5XohdbU05LA5q65EG1OdcchZzEcwPb/BDwbnz+0H6wYnlP
8q2QysNXmwoPOBE+W731UpDVQHPPVVu8TEh0lSE+Noxanx/vo3X+69D1Zv5pK6OgOEHsW8j6C402
sBuxLWvtgW3MSqFQvQg76D5ogX/njSjPQxHtux55/MVIxKUVxa+wV28ISCV93OqONe0LuhM0TEWF
wcnmwmEJhLcUe4PORFUWyi/bGo8lOaeur/x2EvWho7IecHt8bdyVXe+pnGUZqskyo+wK120pEKV8
frofzR3vFk7jMArsTQw5fuigqI0pqg51e5e5lC+IVS1bxVx9fqSP1mivF/zNhUXASGVB2gUduOB7
WoYHwWF1u6DhE/0KS/nSltrJzEx0kS3uuuEcJO2WddTW6jWCoJnDGvOuSWzv8+/zwWrGeLctDVDN
0igqOXMNVzsI530lWS4wkGF8+moT9cHlNea/f3PObBbicSI+0JONsy317FcInAHNw7jsWw0jhvnV
Y/vB1PFan3tzIN1MdaZpSVihPrET1JZCmIfGVP6zx8R4t8QI44bwg5aJQ3eUA4ogsgHrBiSbejBM
QiD98f7zm6K9I6n/e4oy3q0QWvCspoJr3tNNghEdW7kYo3M0zGHd6R38bn04+r56bfRqxNtpU03L
s0vamieXTeRi0EpIjOpG18lqidqNdJyf4WQRr5Pyr3VuYbZscPEAtyLQkdtuk/LWD2RAMd5iJT1l
WiLYdQ08kMo9JK6D3wx4KFz7R+v3R6cZUtTyHeragWaNc5DJuEmMkdiE8T7QdFxJRAUpdcV4bXZI
tOkRjIFyTa35Kqi0WU4qfk/MQlNlhIsiKDcgY4GG9upRYAx1sOIwCat7qBc43EjDNrt2aZkQ7hjk
vhUtOovUD1EoSP1aGSuc88n0kOfYGiI9PDiNuzSS4tawzNn2dyJRbxkY2G3Be59SpdkPqn9CfctE
PzI7hG13CiODdJv24kbaAXf3qiPweyyNfatwgXB628hAnMKqtk4RXRWCX63dCShL1zDto2QazTsR
Bt9AvKxp6tC5rpUTAKRuYTpJvXYqtd7ZrLM1rAwt00vptFdAYe5lOtc5mc5V4c5T75mYlj250oep
JQdRENsFQvW+Kcob8K80TIJfKX21TE/IqLbTF1o26y5itdFiEQfX4uEbP8OuIn9b7OBrLANpgGG3
d1GbkJAEFZuYw7J1b+epi+ljZsedJasIqGMJZdoawyClGzNuCTQqp4YiunOtBNPrFB/QTioxQGkN
g3IjFuAh5NJNqz2654PqE8sT1jp0dUIM1XLVKPY1VSgX43z+VXTEB++2+m7V5jaa9F1ZF54TJqu0
UG5Z5BxF13wxEGrzWP+HHZf6bg7w2StRwtcZmCkjLbMxA9WJ51bi3FxInDoZ3CK7i/eFgagYj9bn
r/qHE+27xTSc4iFs0qHwzLjcNFRZWyu69Yfqd+LzVk8D+b1z9lOU7Nyk+VY61a9YAuZw0i38oXWB
fUnL0Kfo8tvUPsLeWjsuLwIpfFs7jn8Cr74Zq+IJ7Diu9ebooNVrNDA8Y22hhKiP86SqsxiUjoIs
y9mnHBXk9qGCUjoGL7VqPHx+onOSzZ+ur/Hu+vbSsJtRVVl16wbmwvAMAsHLZUNqXouOQ+m6e85I
XxpFkJNKp3pJHUras+kxHUoFB0W2nFcHTdixW7Vb6AGknazLGSoxZRCYLOfRDDNqYynFBbv+9fnX
/qgbos8rsjdTioF/2kYlmnrBABNCMRemgFNL7fg0kZEGVwHD4hrV2GoO2i0KmAPD3Go6t4PYV4rz
2+VO2VgpLfdCiYtIqidCOtfZAPGr6FcGmZRlsRXNfaxEHl7pdjxEyQUxH+Q9Og1+u9R8Qfyl64m0
3QWKe21jkBnktzYYQAi5JCErXyxNPjzVd2uB1Ac6FgD58PIKrAB4LNGtkS6cmqTe6u7dEF7Srj0X
Cc7RWVYh0nVKOw2l6VLxt2KU6Me8AVyZHf0eSW8rwr2TJFgvBcQVnBM4zmaoCgBDkjP6Pe8SIwmj
F3i/gsZ35WCEGx/z/Ca2fibazVhfYqBDVDzY8Lrh4fP7aX+wkn4tH7y5n1YVBq6CFtDLe+OqzQxA
uY7xy6dwhjeTrE8UbbTMwQdmK0VLN7PuJYmCTU2y2lpSswoj9B/aJJYae0bsyUyoCPNOAySIluSR
ZVIpRMTNbXpCXu3YOE5zZaWoM5pHTedVvvSgE22roqPO4l8yMgOd0l+7cXUXq7gfevJ6ENvxPpAi
pj0EarYqIXVlgXliv+kNiXzS7J5y+7CLIxV5oNa9sIZDR1eyVq0BibQnpADfrIrapiC8R5Qotbp+
VSvdoYu62wx9hiz9A/qYTVX1m9dfclPwMwFEc7K2868qZe+yLP69ilHnofzNtUaMCT5yNFDOme05
7LKH0KgeMFXgkuyXkcQmNW/J5pafw0QdDTagvfb35zf6o+ni3QrKlSw4K5AVnl3YN1Itdjp8GaH3
X70sfx7N1HfDdpBXKiyNMadJGrJlBjjWj1989AdL8lfo9JurlsY9wXOiYqAcCfXB8rjIswGETbWq
Yqb+zy/PR+UyfT76m6O0mdAMrXUTT1rtTg4CpHfZL+oOXkeLhsjwe3TBuX5XWuV9FVR3OvWdxNG3
WOqGRWKIb2miXvvgyYmVX84c6qLMjn7nMkDH90hMlgWBB2UMjGdsNx36TUE36otJ84N7+x67Tf52
xJzFd7fCe6leUWHeERLyxeX/qA3zOoG9uTK52Ti1tGpCtPonA83Suq9xeUNLIBFAuCus5DtMVA+R
jSVo0jdaE2+zujgmeffTLTT2c9p2drx+fp8+OtV3z1kxkJU4EEpDpkWKvaS9iU3tKi3N8YvP1z6o
Rb6KLd6crW6PbAUyGoYx9Imt32gbq2y39VhsbfIGYjo1ohHxokn8KxIFn7pg/Pn5mWnmH18h1X03
3ZjUZsRU8JwbQ8YqF3GoMU7btKQhgDp4kzTtI2FRa1IgdOCpyb3dd3d2HO00jFPUIMsvrsCfXzfV
fbc5bdWsUvHRUzemqrksrGJXGe2uTI07IHlf9H8+2ADr79auSRcNML+YDNs5pdYO76egs1GMzepd
VXmG1/RVxthHjQP93TJrtBoSyfsBKQolNcccbwBLLdJ5J6Aoq06go+7tTVkP+9ZUAGU67Us2Otup
C/YZ7TpiKy2omd0KYOjvRo0mVjo4UWJJKzdXYzK3aOoietSxYc9cK1WfNV5WsbKTbDfPejKgio5g
HosCI0G+nBuYtmzOsFcoaSvTjrVczlaPDVXas4x9BPqzcKMEG1SQrjOt3Cd0CyVFRCNi3aA0j0ia
F+SBr7XMpMCW7cgH+eJNf+29/2HJjyzpb2NgM6lWFmZq6in9sEnbbKmK/thiNV5njpquaqN5qTW2
hbp93anlA/I1dkAIHjpLXBuFcz8IhVjoAVFBCy10Udng7Qw4Ne5AAWkMrE1pAoFIsvqYT/ReBgv5
AuqVnHQhk+aHkFDgwvIGPgbrCygJaX3Pw3EpC2ebiMAzTJ+Mreg5IBi7GsTD/P+Ppv87cVBMWz31
SHfw2njY9hX++RpSSJxj6ykOU6TvpcX9dwPtJpRkhDOvo0o/u6I/RHn4RTlEnwehP12/92+wT5gB
VjC0rUie25Lmha8kj6mGVsMq6rtOs2FHEDoIxyIY20PrIvBJtTlFQBeryOmuqiK4i1HlIt3ZpdN4
iVVqG3Z17QzuAQshsV3dfzRlqO676U6tZIuhgeWAwQaZndHWAm6R49T4fDD781imvVb73oyiY9g2
Et1o4iGRLK1Tie/88w/+YOR4naTefvBkDkpg8sG1fBCQCOtwQoZ7CqTn6o//2SHmqefNIXwTdh6r
pcQbYrgK1134FLRXBXa7PvviRfvo6sx//+YISeKYmlrMR7BMEjUzEA7V+fMv/+fRG63i3z9an3TA
HT7XxxzSpcGWwnF35fDNaasvpofXweBPD7n+9yNYBHOpoNQLr2jtlVYzbEPYpm/S/JaFv7aM1Esp
jFhxdFJK/Uko7iUnpLxhH6GM0zMpPdbSoRdKxKk2bUej9fyAzPjPz/6josXrrP7mypa11GFcsML2
QaqBYTbJY4Um0PcH2oQHm6zCRatIdPdgL7IeodwXx/3osXw3y5gJOtDGUPK5a7WdI6bzIr7Ojexe
jdKLQ12xmwOUjKi6Iq39KgoUEkrwdzXqU6Qkt1CEN90E9FlSS/niG81H/sNtUt+N5b6b45Eq6amS
jH3RhLzUWnfIO7A6eFhpPoMJXegzBMapX7CZfNEn+eA6qO9GwLQtMzPABOFpFWmlsb0F6vFjMgMa
8QSdREL7Yhh4XSn86fTmL/DmRtuWDcKV8CRPcuEhomHOK/LDVIbfQa3NQW/K2uyzdo2xF+qUtrN4
JlKJHTuuK9I5sv/m7Dx6W8e6rP1XPvScAHNo4JsoUpIlJzlOCNvXZs7kYfj1/dDdg1t6LQuoSQF1
q64CRZ6zz95rPetWT+ObUCl3ATMppzb3o83ss8uHI3CwS6XUmbO1fLLI+qCu0A2TpeBoLQidfgWC
9WaUqitjwOUQJ+HWHPBbJ9rX7z+6bv+8spC89c/LAiK+yZXJ/ZKF3g643raY4PKh9BYpZTovFZjb
9DbjgCjBumDpnFrK0pjcepG0jpBZraUE8jMGBZMRlC3Nq2y8N3VrTmqhDysXVIdsipkUBwxJc90d
zfDBScWyL/NZMxlvg9T5k6N5nLee+IprMJ2E8AH2UzoEWbFf0meLYL5EFXn0Q7+3I0ldNl6DTbns
B7IjRre39Re1SkDiiRfWiaM69cRFpLBTDja48FB5CA3cUFJcrSBybJBFLwtsu8AZMX40efBBKh07
fFdtQkEQ7lAVVwFttFbHLCyDz451bxtSP021NLYbVy/kTaUoL4FWA3jjCvUG7Z7pETWtai9Fw0L1
eTQrJYcKL5GQmOTtVlF6ItaJILaEPheDX5GRWP7pwvRGIrWuDTJt5dGI6s30jjEl+uYkfqxqH9fS
COwHQm5p0PQp974WbtAD2etBGHscmx+AwW8pM3F2FoWxlgx/LeV034PU33jpcKU79pXtUSzWIIy6
YWIMtWo7HzFaz53cu7PN4DYYB7j3Bt2kNNjGZuJ2gbEwiuHayjoH44V8p9vieVLT9ig5jApzkjwQ
x1LUL0VTPBKT8FSIDCgRYKS5rwNN96rrNqifjApbJ6Z3MpzolHqj89pW/SqPuseCJx3Y6oqEzseK
EBh4tdWxjIaY8b7+gf8CPOTk/DREcDPU6iE29XhGHNtNjDlCw22E94TGJ9tijbUsRdqBpmDA7YrY
j26RmdNnrBlAj713ZwDrXylMmGsxOZ3Mce0pcNtkKdjqqXMzMlRAkvQWm966VOkyJT24HKuKrocQ
OVJmpbiRySkhf+fYp9pH5o/hUsNCPxsV69Cm8dpO2gOjCQb+sbcMCIdelOi5tV48C835sJgykH+1
8WMAExm1eWOJcj2pS/POW5ay2GcRqhTm6G6RWnfDGH3aA/Mb8EOkdHbLaMTOyZVE/tAyQzJlZ61W
PnlxLD+1n7i1Wu9RikqzcBjfbQkCUi5unJwMCV8pFmNhYFY2/NvE9iEo4YPF+qj4C/r+2Phb6apE
CWHUQwHMqnZTKEkd6qaptrNLf1EL3c0MddMgQ2qFwDmM/3FBKOQus+WngUQmfi/IG3zemD4ckfMr
YFZzzLQLk5x0gDv+W6RiZmyftMo6ak4DaZZnK/eTL6+WEII26ULvnLfOQN9kp+H9qLXdwmrGdZjQ
026bzl45Kj/mqA0PmaeBpJfj90K3goVRl8qCWeVTPKjASTFVqVkKscqOaCH2gIW1vUh7Hw4O+epO
jtKZRVtLQZJx4IBYKUePTUGrEHG6wimpdVRXzhOQ+VlxjNX2DSnpH91LXvDa39lKBswQtDP5gOtA
SRZWlH5x6HrLs2pdxSE2UFIXCmXY4eLZdF7wwvAMQJUx8UOlVztrSIbJ7rsiKNFvezeoQOY5dHOI
a+pS7Rzkhb3xWYiBRE9kApioypmDO1FYwDabwvmSB2CPTrQZbYXOZoppP02epm2Ks9YWqMVeYjTF
LOut5FXBgq0CcJlYr0K+jzxOrkuSelrWhemd/RFun9pdkTG1VKpwiZP0RrTaRhIhRCXtwTCMI/xb
zP5xMKXsYHxWjfJT7Y2XUNiHGu2JhrpmmqcbdXPPEOsWYcd+2hoMC4Cmboyz1sNPrBYkdHN98wKT
VGpXnFFLGqVqET73ESj33t/YhAjrUvoZK6z6FlGgSc5Sb4KfYB9892SkZD0yunkVGfCS5PjKhsJE
UzRgFNujdMZ0nhDPoEFNg94Ca6utJ0Wq/VqTmkUaXsnm48W300xIS+O96gHGZfKKo03bFEGwL7rC
ueIIuNKCHouXRVwSFWoj0iVNlXZejvYnadbXGb8zcJ19yuSxkbF1NxZUVKA4DCcQkewaprffrxn2
Eo0B81Cm0W4Avz/9D76Ee1m2zZ0GfAFPtzqH8fLSTndHEVrUlUxlpseobCHSmJl+aBVW5AhceSk/
FsrkuhGAVFVgGsu4L+5LZkoOxHiCW1nnAeW12jYX/SvK1XtU3IfCqed4QR5pkc+VWrufXrIbiFsa
nBSrfWTMJbRBM18q1nj3QW1NK2D7pHsMfAN9eJtGRoU/xYJq94y3n5raubMM80jD883rpH3S1JeE
xD+fPmTn5OjU+bQ5ygjbuSGiVci2FhsdZu5+6zCs+b3GOfcWJ2cn9FA6lw/3Occ0DOwDYajkc1vk
q6FrWPz+HmeagDi7/llG4ZuEGdlSxo5Nfl0M1Z/MH65BEd2mcrnxYm8tumTuqfU26JIrx5dWv7/v
uert5GhlJ1Gbk2yVk8uDh3hSNJnxxe907sKd9NyiIC0miyVaEAAZM9TrbHCjv8Rd9tRaJJdMNZGO
wrWkYjRatmTMd8sYOTaDRXWVGgSW0OfCPm5faEHYP5fHcAn+eZWn3UBnaJC5bSp2idcdw9zOWVO8
Q1dHz42IH1L09QJ1IPe/c6sF3eNUaLILvFiJ+iCP+keZ6ttx0jLYyUEeYcSb+qtWdEe5qjZWmByn
XGqih5eYfP8MSbruhO2T8UQ20phMelJ2zFAnF03trkcVz62Tk7fGhoppTrgCbvlc8YuNTKzNnGi2
CtmcdHQK0sEycZOWzd7J7F3kGYcsxpDdG/EtRuZ5XWkffuaxnyssQIoO+3qqehWa1AkLjpmnu9ys
DEa4rTKLg7SfWyPdwEomgMZkCVTtag1R6UYRlL7TZtyP1E70BqHcAB6WrmJLfSGD/krLfHaJYIvZ
EABdodxbWgJktcSK1We3NQEdiioO3/81ptotJYuxYtbcdyVs3UjVX3+/bb+bC/95GCP78J8/ZNmE
iSk1agLknKyAqgc6KZHuGSwb53rqZ8YVXLS2dcm7miX+vUGnc3CaC0fOM2d+2T45c7Lt1LVN1pSb
6sW8Rq6vUU/ZNnlV2krj15Osp7Q/TG2/37/uz2dc2T45ehYJPUhi5xO3lz9VdK2OqYCToicv+wAm
60tr0Jnn1Z7+/K8Tbo+zHxrhFNpAPC6TfNDm1AmAVAeb9SdZU62WfrecZqPfBWR/YNEng3QeabuW
xs/vX/bcUmifLOleLpcKvNfEJdF1F8gfnhGSjG2u8p7sp2illtB1qgdL+jKxAP3+nt/6sZ/up5M1
vrG9XIFsnbiGVz4WTviUkqw8I9e8wOyt6oDZdNcENpkoumtY8tbuOoDvHsiQDPyq2q1biesAA/wh
S72eIw4a2m6skCn1DTKlKjq2tdhjskr5k5qs01Ga0/3fA4EmHqsrqEraBx82FwjzeAWjGu+395yP
+b2Oc+73L3lu3GOf7DHUJaLx1TZ1M/krKo84O/G5FnMk0dEEauxX8NzWxmisuH8HDmrA3lgZjv/y
3U+2mlRzLLKY69Qt/GTL3cyde5fKX6V/W3oeIteVQdU38hjjC5ZkuD2I5+vkwj53plEu26d7kR73
tW2UoZun2KIM6PEi67WFFEbvHEXfm9LJFixwL7mjPdt5so0Gcvg4m9PSU+J3ONorPEuPGWYeMerM
ySILFxpjGyMgg3fkPNbV7ecokb38++X6nhb9dEeebFVeAICBaZzvqiUIAUVsUq8AiUMSSh4/xroC
xBm3QQ6Qy+RoPvO4XZvWvq+MZp3nDVT9seaobk18h4HDf4ISHrOFD0Xrwic8UzpM5vW/VwtoRnke
97HPFXX2cmq7kpJ+/P7lz6x31sn62hmi71N6Lm4ix9edYRborUHk2aFb2fFK7i8ZEfSfW5aydbKw
+oEICpTUvkuwyDUtCGjwoj7UfoxWgSyQDk2RA7h/0LqHwc4WcqZFGA914iCZjpLQCb6KWjxz3rGP
k5KT1/cJ4WLxmHeQTZQj/eplgVFj1oX9OrLrNQkyV2kANnTy6xjpwcrNZaJV+PEkjfDo9DkiIEG3
iq3RZI/Cyx4SJ9iCfqSHXPUXloFvBesPd5Z1ssxbnh7kY4CgPNf2fo359kFXh7WtFkdwKpxgVp16
aO18BUWLQ0e/6DDzJuYdfypJ2q4i9jI4mLBoxhx+G2GIzGoV84b/XAobeGKC3FJaVpW2lCcrs3qo
yfw0yXSIH2WruLBXTXfCT9/hZI/AP+DxpHLz8XGFehitD067h3QEk2+tzMC6MFQ6txd9W7n/2hL1
MYOv6MQQdQrjs4xQdRrG3jc74rCCvJmZ0tDvjBGZvNBY8Emrugp0Tbrw7ur3lvfT1zxZsbOQsbhT
6qE7EHO0ECXBSFGZPqilRNcKZLuv0Bph9OhTaqS52OXdxNSJaMJqMJnotpZEr8a+RWijVs1URsyR
Et0O0KWAbD6DKJXniKPcDkxLjCswpGRre3wCWZMwSVQbpvEd7K0xsTmUGvIcnu4495v6EY/oV0Vi
2jrRxxV4rq1/VY8EVXWIybMo3lcjPwV5L/BXOsOfO1pyz19dWDonKN+y17n23DTJQyLkckE+60po
UHbSnjZ6SBshVSpCNcoB4nP9HhvNey9hChhAMM9E7x2HVlnS58QiJlwpLA+5SYKt3G41CSGbEqqN
C85+x/h1m8Rglws1ekVAth1joss1oHQGcSryeBfBol3aaczjOdI8YohFiKkl6PF6cwm2blojDtBG
aeXXzSMgl41ZavksU4cvjTHAQuurO0vvt6CHOzBHkcG7IgVWyHxb1A3Kay9DTuUPQ7NmfYzGdkeA
w2chBSHgFpigtvNmZop/Pyo0m4pC3kdApUGJTaN7vVaXIeHrhyj0KeFbT+P8Byq3dtItJLaNIo3r
XDGzpSaaQ+KoMILqD3IBIDslG4z579JgPTZans+iJCkXhNx8dDGAUpUCoyGbuxJIAWPEkIYiXIWV
LYj9Y5eEpNuDly/s/ojzNrvXFYbnXmeRxor28SCCmHCQ0tlkav8xosZcSDCQ5n3TPteENLVNenT6
+tG0SteDszjvTP+t1ksJmGv4NuiRNNP78D4CVa4F9UcQv02ACbtkn1J8NlGV6DlaPPAW4ZtHOTmk
IiV6Up66F8UdaUibKvY/Gn594ufjW1qqx8izwbNZoHhqm9s2yUIaLRwkQdsmdIesdWWXVzY9innh
B092G+TAh0a3kznPZdTsARVcA7q2K571YVK319W+JyGWXyATIO78T7MkrT7XMImN44720TqJSK9p
/E0bNA+QLpFo1jRCpy4IuRTvzB6KeUqLU1TlvuycO26qG9yGVMx9fQNheR9E3ZuhynMS7jY4cAmX
DrptUKdwfAURT+wwVykxCpSj28CZUhKdRV2Jm+mveB0+HcQgS2uA6tZJljHPISdCpF3iVis3nSTB
4QoYeQw8ipFOq3ZMwVJ5sXKw0UmFfRPOJ4FhXKBWnOIWSgQ3M2jb+yQrMWQNdzh9ikVIQIkGSBge
xnUm81TAj+pWdaV8QqNf1H2ys22ThDg7fvbL7nNwqJSYrbpMsGe1VELLxk+AQcEX7IeJtDFEcs3x
cGmO/K3QaTed2rm/VwpnDvTWSVFpj3yyjphst0qlW2Yld4NQrmoPejyo5JbfQINzYprhhbc7V/Oc
VJFeWluRQ5iE27Hch6XxogzR7e/f5NxLn9Z7lj72vYSpOU6VWxktL7efduG1zxzsvpW4f+1iGoB2
X52m/2k1zKzMuw0TBMPlIquaS/X1ubc4KdlwcyAf71HJjahg6KMvYtOfh4p61ZmWmONdiejuWDOp
0e7IpC/mbSa/jlF445ntjaSZex7JdyuMiE9UcvhUBJ16MT6OSAWWp5TRGpszPVyFvEmaZOwsH2pQ
ehcuz5mbyDypAhVc3ENDA9rNmsKEnja+g9wdZkLu7g0x1uT94eUvUVOSa6M3F8rncxds+vO/fhO/
DIJKViXybmXxWKr+ndy3O8otumBK+/iv7inztEqS9ZY9EugBsYLXPrCMVL5EpJhe4ofK5JQE5QHZ
9hmxhm7Nb4IfgjU8a45eFl/osZy7PCeVj6PXg64rSegGpX3wC+XBSEi0Y0NAmHhBEnjuK5ysHR4N
NH1ANeKaothOeZrM/I5Vbi1/v/jf3aCfLtHJYqEFOCt0AktomxvRjp2ZtlqtrmEtX8c5XXs1BAwj
93kyDwPiuigMbpUi2uk6yjuHyivGV2EMAWcSU2uWZB+sg1C5HSL/JiqgUQrncWhehYNZuCgiZB/2
zKt91+7rjd32bmi1V6KtqBrrPFgV01bCUAJb83it5w2BLtLWJEYGfux913LCwgp1p1jKkw7JpTf6
DXvpjWcYTybGh6Idpt0wJ4PIbjdGbh1F4t0Ouvk4fSo7Tqg1zZFktOrVB6NcQSKfpYPzKPNZ2RFf
TQmMNVYrSOnKFOWOXymFC6Bre4MkIrxj6lLBybzqzNzBgGq84s/CmmwnKY63fCn3dbLTI5y9NRCr
uI52fa3snNHKr6XGebbSsr93HO+RWe+9pObAjFr4wv/Oay+bJwszmQ6tbeMjdkcRgItNNiR+zzk1
bn6/Tc7chadQKEaWDYmLcoAKvNg2I6lCRNY/1aWU/LuF5hR7RBxmJJyIgHlHbm8HW15kgX6sG2kh
EUX0+3c4d0w6ZR5hyvHVJu64Rrr6lvTV0ivtVUpCITqMcR+NGkDllpN7XrpT5JTuBBcaweeu3skq
6qkZiPKCto5iq7cqz3BWmc9NVFxYhc5Iz2Rjet+/Vml4egkpu0XoNmDkqTRzj9EzlkFr+LJatgcP
IGhQBp+aQlZjS/2eISoArrTP5PFQQdpmWYzFzFFZgWek3j4kTcO0uLtw85xplJzyiiSn8AaIxoFr
xcaj6Dt39GNyVoKlIcpl3ij/8m1OFuMWoYvSVqhRhs7Z6BK4AVqyGa2ngbZP58UXVswz+7BxsiA7
gdaiZs0Ct4mDz1hv36e3sgZlU2SGuZC0dItRb+3b6YX3O9fHN05W6KHSzUwUju8KBaicXgJSxt6B
tngROdYapvjRjsRWKjR94Wv8uL8/LWcqPeNkQWl7ks+9wA8AJRMvHNTFnSHZN//qtU9pP7AJQPQb
EatJrX8YbYG+KLpklDw3dDnF+/iisQCJ8fsQEeySJnbodGb8+mg898QPtjHQNtP76LrsmOcAB/L8
jv4ax48uvDRSPNP2OSX/OGPiAM/nRuT0uYvj4trL4eWWJb2GOluN4dCBnY8vienOPF2nBKBWeIFT
WUmAq5rw5Fykr6goTEjnk19OAmOM2evf/Wwny0ykcM/VoghcQOgC5mKqL1pkrb+/+LlWsj7diH8t
YlnX2tLAHsaQzNPmI/aB2LNufSQKLG/zQmCRxH8y1eemW9TqndU7GLZjZEt9QCyv2a1ke/wMaCkM
xbgQuXUd0/8kgvXC9nHmgTil2WiQix0l0n03leQ1BdE12pMLK9e5Du+30/Kv7y5pnRI1meS7YU2q
gRM7nHcza50G1VqI9qukLnI8/Sk2lWM8RUgXknydFf2raSfvIZIMX7dhKKdQ6pnT6OYVpISZV9Q6
fPd8p3oe1HqPAMjmzRjCTUvclDoqDyVxQEFFfiC5MW+2lSyKfLyrM0JYccZnVb5JTH/rwHcinIkh
rEmSGKXO77/2dMv8UHXqJ2ta3g9qq9msLnlS5MvSyB+VQSMdVi4udCXPPRUny9dQKyaoSe4m1byR
q+BPpZn4tGZDEN4khXX/+7c4t9acQjpSZmo2Ahff9ae4FrWs515eUwRn++8CWHBtLeTM7Alxoz6N
lYAGXllLHv5/dzo4xXJ4VWTpgWriAXHibReRH4H4D0UopObfv+KZH+oUydEILQ4Gx4gJMmB2ipf3
PufU2+OA/f31z5ygTkkcned4tWO2THP7ets340MaVu8Gmjy0hBfKo3NvcbJsaf5Qj9qYxa5oid+N
OkK4aCrgqy36cPn7tzg3tDzlcBCoEgJk4HAu1PaQZDppnm1qzIZQe8cZvbRi89UrJ/cTSa1o2cOs
vsvs9qst0W30PXkRv3+OM3e9dlICYQNXjFavImT+dOl6RN6oQqRVgO5Ty+8atLS/v8+5UvqUMzT5
TvUKMZsbmfWqCbR1b8O9giA1oAwF55A3Vx5jmMGUj2aMjsMMotXvb31mcz0FDqlp70QQ7LHIDS1E
eX2pWYepnI28J0/b5K16YT86Y0qW/4NDIAaH/lZPis/I4Y5Bm98s5OogEd1j3vT6yDKZbvyAvJmH
yv4/NPlH/9/+Z37zvyvg/8va9CYPmSb///868+1OKQK1purCUPkBofotm+Dg9zXecQXMyYpgsHmT
Dhf87efeaPrzv3YcrfWHjGofXlMRXOdJhs39UIwtcEt/O40wNUQbv/9gZ/bNUyN9ZynKWLeq77Za
+6ZW2VGCPf/7S5+rGU7NyYoPGCpSFN8d48Z/LeDMLu2suh/MgqS2MFgxQV9URfCJPDFGJKDvCz2B
/tKM4P0C+dMI0nSZ2EZA3IbxWVkEiMgKMQcwyiexwYU1+tzicGpDJuXPMUuVTxkFNfhQiUA3X3zI
qXMlZPRNpdhNmTNjZ38i7lhHFdCuIFySx/gy7by/XyrlXKPn1K4ceHDRC4cpMobsu3wUq6msMvoc
dFypuFlrriqP58hWINml5EpYdrZUNHMux/FD55PxISxJg5rRPOkhOOJxSMqbtIEHQH6DTiwbFacc
zQdLv+FrLoqw6JdZhvxbkkgLcYgMmEe2uTY1QrUUDCAEGWjtnHgGpLsjUC/LItHTJhO4rs1NOTbE
pdnqHvHUlRLmR78pdwZWDUTBcBpJMK7jaMEWr88sOT9anUmfRj96RKguJdFvs0ghSeJNMsHH2d2m
HLIHSYPHMJTlLqscV0/TL/JxZl1A1kg4PJPi8eTTH0TZQanJD8LNQwAJiY1MIdqV3VhuUNgkfg03
ZDlGAEaITpW9Yzr0K3B5uFf9da/qNBSkRWFkczvr8KiaC/jFJrAhxPYFv2TSju/wBlwPqpdOaoOg
ozXrfHnRqSStS0jhLNlG31hOwxFEhiIa7rqWSdtQZHdkpD2GfrNLQ2ct87NYpu3mlUx+irzzTWsZ
kgTOxsZ2klJCGkJfmXKwVHxrLinmVd0CLSz7/dQnk2NeoUp3E/gok6QDVPHrIki/fDN4lJt22Qmj
n40mGFYFRfpU5XpgITW7XOWINKa+CeaFFQTyXdul14Vq/5luUyfzXkYucRNlz5PeY7TjnYjU7zNQ
grJZRN2m8oyvMpTXthiXUtxsO2PYta30J0IF21petyq1eiOXZJjEcHDBv6pEG3dwLaxlkD206Jjk
u9rrt9P392C9EP+CE9liC5B301XWRfxiWrs8xhkM+82OjY3xENrhKnaQQSdhuCQLexVF9YtZ6q9S
YULGa95+f8DOtAWUkyrDq+IOZZRPaxNpEmlqKzsTXOKEjHrtps7kQ+0Nt5UcBhce6O8K7IcS+nu1
+WsFD9tcJlW7pMLNOhINjHyu6+MmEhNqSWpdQ5OXeVd9wTKfM7/mACqq+sqyfagsBOEFEiaU1K8k
ZOLGQkEDYdn5lmc5XAjfn1cWq4BXNB/Tv3gpchxyTFeaRzx12ZbGs4E880nVYUjldJ1a2CZq/OwQ
bO6qjfnH8sSu7fET9O0F++a5guNbMfXXt/WGJrRlAq9dO+wOqOStWYQTioqjfazLejm1eYyUJ0hE
+U2BmY90uktnlXMbmPrPrVJgzo58Q3A44zHLOId2nXThpjn30ifHIH4/0qCiFoGIod90SG0gF10o
Bc+99MkByCPpNyo4hbgWuHui8OhyYr+6sKdPN/VP9970EPz1a4yjDI8BsytZi/46keJ1qpUf//7l
T4qT0jTLMPYSihPMIbqkryfAAOGBF6rXM7WPMlXPf336CNuBmaS8/MAkiMBW/yY3yC7UwluIIeRF
msscjdTvy4I5/ZQ/XaqT3q/WdL3sdGiArLx6oKn9LMNwZH8/1pn/MLbWfc7hPk3srdKMxxilUtRq
C0VrXwJL3EtVvi594xPW740Oy4xcXEFYuH/naKq3wHf4MPBXZrZkvOM7uUKfBfqySVZanb400PuG
CKlfqbevcesBhYuggtTH0ek+GDYTxucY21Fl/xXFflAR9Hv5A16MfC0UOAujxiGSoMb+SWNdaRyc
MLVNLq6hX0+N1aaJ553X489PnCdfa25kNqghQ+4tuvEQKCXyBJN+qPAWIHH/TeNQJUfmn79cp+WZ
xY4QutnAsDMqsWwqaXjhiTlXTX6f8v+6L2Q5jJ3E52lsW7LLKjw1IWGMumxtB2X8KHskQrIIJNyR
8gZ92lOkaPWqJalFY1MmVssu59NFD2JvNSUz1lG28BQshpm4cJI980x/H1X++oBpLaoqFNy4fVk9
2m33Jx+yC8eqc0/0yUpEwo9qShYwiTbGpJ4FW7LVFpkXvP/+GHy3jX96DE6WoyiMBgozTgGxJ1x2
4D9ZZzXzsFN3QkWkOnjJc6vJm3iI3cEcHnI6X8SHQIAo02UQkSs1CUTzapz1NnGIhv5nKkunx6WI
2pfMTt/YBOdYV9UZjr9pwEJF4nhXxAxtc50uOWBkveznSPIs6B3yw7Txm4I0OEYRRWXt4TOuM4ds
8dxhSgys+E8NrmSmIMENpGwdewb/Cc8HYxaUJsDOaT++SY53/P36nDm4yycLat0TJCJk+jhIqQIi
NdmOe+UZat82dYzHztAvKXbPTRNOnei2NcR6nGscA6pyhWj8ZfrmetDf2AMyocqXW2wJwUqnxpYv
CiG/q6Affn75ZMntNTtlQtX7blYATURyc6vVeFuG/N5q27lcSF9ZiH1RVl29JXAX7XWoA5aUw5WR
jH+MsLlwFjtzm586zwN5zGzgJr4rp+FSFOYahtN3+fj7z/i9hfz0Paf3/esJFVIu5R36dbfsEJMC
2b+CsnNNXsWDr5F7l5n35PgSzCQ91InccYoZGE2UEzdJ6Lues9NAvUs3GJaUvv79M30fhn/6TNNq
8tdn4tQUTFnsbNZp8TbK9TUKmGg55vmW3t4qHL2joyaP7dC9mL6y75p861Cfe0a1KsLopWRzsLp8
HcmVsxmEWIw1eZhZXbo1jEZdGuRZ6zQRilyswn5Ve2tD6T8ufPRzy8YpPk0nM6GXh0pak1KAQ7re
aIP/pTnyH68u+yv4sds40F5qrVzYnT3LS+4XyxZLmwNLGJhuYrXkQlYWmU9ZiGYGI2bmL5K0dBun
eW3H8ooUdmaRKttWNto9qfblW+AYd4rzlTd0u8s0vW3K/E1E1UbhijWmt2sCMgFlkjBRotb7MPI+
W/I5Oq8G+TU50Gt3unY6ZTWQg/dWD2HBO/mbVTsHAzWQ4+d/IpApSpZdh4V8o4xYQxvzGGtqtGB1
czW/2fhef62CdcNbB9zIvslz8nd1/ZByxFhUHOby2EY8QesG6ehIhkoWkR0mDTohhnozzDrTeMnU
/JDI9fhQN85j2bBVjMIE4D7l6fRA6vv0aqr7/QbUpD+QXYz/DVl3d2hN++DhRJ87hkrcQRLWhGZ2
5UxXvYEFMPucbiK5FQPBislLbPTXAedzfFzqfe4pe5xN79C78ZCI/im3w02ZVV/JVK37jXWV6SpF
BJX6OPpvaZLwtIfq57QKCH4OJvQrdSr2+L6oUt7j0uoXIOT5zt0+b8InjUUcXB9TNNIzOyV/rsAO
zDVdx6JNASVUCcNX/ZDoqbzqOY62KfGi0/Gyey79YF9mwRUzLA7w/aHWWiA2CP7KbjMdy6eWlxfm
T3UCpVjW70VIzm4B21h1TKYqkIsscMkWEZ9eeCirkg2q3XecNwZA4zOB1Nf21FUjxUhQoQTY5Ssg
ZXU+vsZFcJVExYPek0NkSfzPoJXL2fR+Mcy0ZTkNXPxQu85yvLmNfE1k8UeAsiXoipXJxMYp7XdT
QlVkqMucpPDJwzAt0IXklzNLx0EemWr5VqnWiirkKQoarrvwlw02C/rB9qxxupcmFNrSKwwCUmN9
Y0b4F9XiqcFFEATJONNy5Vq1O/JDYtC8yjJibw2jKaK8Uze4xogL7ahySpzVfNcsJg2j2/ia5Mxl
jS4aKQPo8HH2QsTkW/qh5C16rRg2BMRxJ7ZXdVYtJycfrHSM88luWmMS1Xoy7R5SUcE/iiJ7STVC
YJkOByCc4yulBfigptkWwtatbMsHhSJzHo7OxoKsj/mQjHl0SKGh+htaB+OFQvBMmSWf1EKRw1w9
RWi9ZiIZg4ywl6KO1eXva9q5buApPzioW0dyEtbJrEqJP6DbR8YtjTXb21VCzHMNrb5tkbhael/C
yB90bkkvyp4I0pBghVzCF/74JSmlTyqOynGGoiqwzKVR8WhwNxCsfqFM/bl1zmufnN+qSMqo6lJp
LTJvPfjmJiLPPtX6Jx6vNVXgNdE4t0bVuNDTHmKlp/Ly7Qs/3s/Xlzc/KTXqMm/TFLrq2o9xuVf6
plH0fSk5GyPtLOTk1UodSboIE/05KqwHucasB7a5GM11KovNhV/5zLHvFM6Z6V2oosxmKh+rd9My
GzcJqbwGBndb0ttZoNo3caLxb1l+bQl7VcXShc7Qz0UIV+CkCPFCltaskSYtVVMtudWCuaMS2Ss1
QbUdCr+aD3nrpr0ub2qiWWZWF9nzsArKdVpWW+F3V0nQzXutwkhIY5XF4PeL8i34+Y9KhA92Uok0
aVnLlWwFbm9B4dIjq1xKRe86SXyXSPIxHyAPTG7iNIpWDPz3lbDfOjU9eqTF05gejnid1l3LF2BN
fvETxoRlaxSLVuofpsaX1BdbJy+WikO8Jm77Jg12nWFZcAENwKiSshapYrixgtE7tcQLMqdHKfA+
KDF2URMfOvAOU4/TbwHIeGG0YzBJJkpVJgvVgVChD4vmfwg7j+XIdSUNPxEj6M22WN6rZFsbhqSW
6EnQm6efD30nYm5o2izO6ZBjkSCQQGb+ZngZ0+Y1N/uN53KrlehLLIW9u9wuqG1GTxW9MTyaLfdf
b9P4XQGBQZPf/6/jW4web+6SkW17ZfDt0XJ8vY8t9gLGpx1+isB6zyrlRfTKK9npD1YeyIm6w0+j
z5//8eL+cAvfK2BxgtkivAR0jZyLrhWnMM02utb8Y7H8KRR9i7fo82hjM4Ir6eviCvTzfjSdf7S5
ZGHgdzPuW9pZ5HncJTXQs1KBHdGY5qUTynXI3JOD09XfR+dPEec7zRtiY6PPaof2R4I2yNBFt1pX
7tAs9bt62kSIq1hu+6xxmPJTFFoWijM92xxC8qyBnDWP27/fxx+e9Tvfe4qUem5lPbZOzJuOkrFI
q4uFYApdlX8FVzluvxnP7xxvkhikUQZJLdCVjcspQDQAcNzJ2hcG5KdBavZVAAX6Wcedc7aOf3+0
34vCA136VviJy6yM0G2JsVfU8EkvFHoH7cdk5hjdtijCtqFRrRvbXif5gDZTQcJPm2lizXraNcuc
nTV661ibXqeQCNyp88Zqswc3T1YhxhBLPa52dgA7pi6nt7/fsgy2vxupb0EY9VI3D4o+RnizRVRn
gJwNhjprQGT9/QP+9Lq/BdMxSKq+11q4wrE3AvxvjzjAgKRjy7VH9fHvH/L7mhgD/y36pLYYXM3k
U/I8odyeD6u2DVJ0arptWcL4bDjSVUm7DNFg54j/GNj50ijcdznEdu1chro4w116sKbm2Kj9W0PZ
MBnK299v7087ivstMtGtrrIEdXnk0TCfUtGK0kdaaLGnKUvQU7FPigY62zorhnZQGu8rTPVdAmXC
gf3ZDyCCqm58d1LldSrsoxs2F7tTDlNpPIS2yM9ZjzqVpWirAp/SeDDfotBYpkp+tSIdYRxeKMUq
LEoNlDHK5ktU+etQiBfXnR7RwFmVcZ0s7CDT0AmqL7JF4wlln7F3jCWs9aiyHYzPsxOS559NaN5H
KCpJ4lkpBuzrm/tW9DtXi++yofxHJP/T0cz9FmtjvdEEcrDxln6cvuR8yeM41gIlYM+3Y4Rjkzl9
SiKz9El94BjXq3yIDqFq/GPW/h4yxYT6FpGzyaRqhgD+do56vBvGBvR1oB5sQ33wCoh8tmuvldai
7tV9hBWCc5HzPkgpfRbz3yfNn27hOyfc0DJM5aWPAsw2rPCiIUEAKTuWnfrUK+GzQnrnomWDSHmy
FEr8FKvxXijN1zD9i938h+DwnTpu9YY6lQnT1qqsB3k6zNR5YCv4V/PnT9f/dgYeOwVsq0fwadL0
SeJHQshMRT09/WME5fL6TXD7f+TskqKhK6jmKu1LDB8dqziS+yXbNtXyddmiGHFu7C9ZQ47s7F9p
xR/OCdJV/r9PQtU06HPHUiNhGuR52h+ykPbNuxP9iKILnV1UtnZ5HqCefIHOnZKzTtm/NIj+OGu+
xdsU9oOe5JaCZFsM2cNB6d3wRw1H9ehCF2/BhyZ4WDeJAh0fSQ11Xf5LgFr7bcdK95xvUVhMwvHQ
6lY2cBN9Ps/J9Y0cBIbZTDO/nODNqJIRP7OH6fZTQ9e2CCoovFDm0fjOnbUm/nk38lN/9/a/BV1c
5/H2nUAcC+05b75mzjUtmp1Kdpfk7pobMZFkliUm7rTSnlv38+/T7vfyGAzDt+DlmlEzwVynuhq+
xApD7mAbMJTs4dB6jHfeQDRQmvyK4k0pFYbYCaxiKYxTHXsHq9/NtYaAkOnX0JVqgbvnZUj/JXX7
e5Fwbu5bYIvIYkK71TAvm04Gbk+IAcbjhf+X6ZcU5WizXVjATK7NFTredmnAJlrbyX0IZiVG3iwY
godKW/MHzTRfCuUBmcrFYDXL2kXfERvp5GcDHSndF4g/1QRQi3Sk7sylVAVH1sA9DUYDvfeMtC4E
dFjrysbQT531LmVwQJ9vNPPOU74mEfkCkkLc7XVTlTom3GbaPBveDXEVc7whY/ePE+nvmw2Uyb4V
GebWhNfj4bXaefF9p9W7tqNKbHjaLqXZHbTUGNU5foiM8oEh+Ff95o8f+63+EFPWSEwVmTKRe2fX
UTcwAhRMZRpKUuOTkFUoNCnJ3wCajM7r32fn7yEKPOy3oKvm2dw7aoRPQd6+VOmwN1zYGHlin0uo
1ugbb6253xsBBSvXhhnNKeQfn/yHcGx/Ox0L+OV17JgkvBHbiYnVHDJXLtK1Fm1635jbPUeu0yDi
O9yRpBgt8te1U/9jP5XP95tw8J2/OST4mra9m1PNKdForbZ94XwK2zv1LvU5B8vhvz/mnz7nWwAO
EV7QzEgrtlNdXTK1DpZSVMxoq3Oeowur/Eu2y3T/dOq1ZeT7r5w7Go0gbScGVDeau7FQ0bjMQFbN
DuApMFdBPN5CHeFYEHS40VwT20CwVF17rXlAz2KFBd0178UPG1kOmj7pMm7YINIZ0mEnTnUYrJXB
3DqB9aRW+UkrnEMrNfujKNi4BobL4WBdJvTnDM36gVT1zHpVNsBN3zVFp92i2izlgqP2sKxQLFWU
2kTGiT47wouLpHCusJl/tEiMjEP9iQ6ui+aHfRw1vV0MQnkL1HxVheWqnqL3Go87NITsRSIl5loE
Q2eOQ0t8+fYIyl86NEMiHpST7nmgoCI489KrVU+YH/jAAf0yaM7OjI17TL6nN4gugHxqkh5dCTJv
mAzJgzkBQErUpT1KU9diQJZ2vg80Yy3qdFO6Oeiv/K4b7P7omdHOC42D16hPkVA3gy1ecDi+G6cS
Aq/n+hpKdpk7rRsUIRXHJGY65UPu9ph5BcZTriDNFGnBEcDlrvamDzVIPhHchS8lhhgpA69a5rVJ
M5+o59hfZT68mFQIlmVZncZ0eOyt5BKrYhML/dzCm19jqOI7xohfl2LiPJKvEKXZldKmXlMcSmY5
jg5W0b4V+H76yoRdbgJ4JOusI6aMsGad+mpPjHao1wg+e9qq8cyfUi/MEWmyigZHXVMCKBcBwAt8
dl4RLj44jnsppiqkRYHHjuJBgkeieZUVDnqhBvInHbKnPRp+fleptAlpK5o2etIYnu7ixNjnZtEC
Y4ySJZjD52k2Hyw2lrbVAzgyOWXYWso86G7jKwVqPpW6jtO8XYqQg3idIENcDj9MPftsKcqpNr1w
rHOfmS4/o95boa+KVmBhXbWsemyjbmPTeYd286X+h/MaX7pG+TT7BCNkK/lMlAlwdDt8jJ12FGW3
U1VnadkMjWWrODlU3hvt+52Aq6im8xal22RhesZH5hQnLQufDT0GBB2ewAi+eQrJvXzVnmosixCK
bae/Dtaw8qwg9Odp4LSTV5/TZL5A+uoXSVNcxWTuMOb4jIP6GqtViTiTA0KxFNuR1VUrVY27qPYS
BcmrVlrNKueGlEb7cvL0w8K6Ux36lZmN2xEdVjMCluqG03qe1F0cxqsoxMVjLMNbWaMUpsb3tusx
hDrRosqCtTs4ZIeW2GitctOTZtzJxWQogEJ0dliQCOG8cGf32ZnVak0LmDSSlAgpDQYhqPNpEQfj
jU9F3nYq/NzUDllWX6tmPHhWgmTLXF1HahmYOYKE5bwhu3eB0x4HwPZ+7XVgUDz8mWAcNP2wdi1z
H+rJXQMM0I8Ei6LIw3uzyms/Q5e1BmWqOFnt2/rICvHwbMq7fpUq6V1Dpbrzulukc84YsztTjEBc
zIMyoEnTNZy6ze6YJO6qqJoBSCE17bjRniIUXUxPPcinTjRlMcGSkZIjnZncgTW5irbGfR1Fm6TX
8fMq4qNBssJxDhkXUj6Y0dFCKoJ7EZYolSttq0Oqtq0VLkjSLnXVXOFYY1+vbiz8QjtToJxt6h+4
Mh673Fvh8XqX9TMHwyx+jsbkfnaLp0DqSSpj7yfhtJwmrBBC91l34q2JJU1iMUv69EkOmVqJB42e
j25X6N2aS8fz1kIR9yVd1hm7vgWhYa8VqKXrwbUPEYOIAgoLg/WUCWth9upSi3ICqgAtAsg4W7ZE
YSfKPhJ93BoCHlvn5vdpEJyg9gd+opU1es30TJE6ze5ot7mbvNZ/HRrHEpxynuw6CxQtykTbJnLf
g8i40yzkI7OMpFHc6MbeWnKENUYy2UGzw245lsNr0hJQoOjT7ehWfcGvunASF2oMATLDe7Qy1uhh
o7gpso3ZZqAPvPCYdMjEpwUCQFIeW0NjYsoMF0gxwzLRxEhK44r5N+Z1ybnOgwd0UzEDK0S+cLTo
LtOqJzerUeApj3Y7+GgW/qxac4ee+LjQDQ3J6GxlTWgQKcWU+r1GBxp/FVlIZ63XH+2crd2sv7iN
vTRHMu5wtvbsjku79za8y12D2mETjfoqib+kDrgUaXKol3jpW44tLP48yD97SMtU4evgwhGMZvdg
zpx5EBTUI/EK/llZtIhY56O+FobSwdUZDoESoZUHuHkAHVJV8760E4zRDVgtZo89qkGtf9TFmgN2
YsK6G4ddSr0VaYSW89xMqailv86VI109FKHzMUbizkwdVMk1BLWtwVwEXY1Hm9tuhmp6SdloTIWO
M562iwZQxcJkYHD5hIZRor4elScUzKed3HIUO8ELyYpvVSrGZQ2Uc1DddZo5foqO0KOczKi6HXUm
cWqpb9bsLVMaaqaqbNQsPFRAcZXQW6V9gly8LR6CsL80ZY/Igamfs6ZEHKsPaEh7tm+wW1ss20qk
uxTZHrX5Gbtuu7KLdokJ5xo5762qOyutYZ9380sQTT+y3HiJbbTFzfrcBgOd3LbwE5y4a60pscC1
H6N03EyESkOwf9GYdorupQsQ2eqVycfobxXruj92KnLghXcenPTWWu56KDJcINtjY2ZkNB3zArVb
jiBsdsH8lRTKu9vnOz0lW1L1+7jE676O7iADDYsxjjl5IRA9GuqXh3rEyMzpc0a5KEAm9gK5q9m7
p0u2rzxlqZnjo6vYq4hcSiTpexzWF5XeAT5Fhm/ic4p8VIluGBdJRXWNzWGXNTJ5ivU3rch2nrxy
43FAAva8QLtb+LbjridrPOHztDUsjD3VycWdsVlLrR+916m5kaSjoZ37XVtqfqVNwE8MqJoUMeQc
jgXGx0F2RM7O57cW3lA+TJEUNo3e9IxNHCIJZroI+tHN8GLzGVTAkqYeSHoH8IQj2GXd8dEe0oMX
hAdQ/oeuTFZqap9KRfxMgZMg4qLhUTo2YlXbCar30QJMef2KxfNkIoaeISoeHoRLLIgtBAIMtdoU
+fQUO/nGRn24ZkzMwdh55ihxodcOQ7DAiVeo3vml2m8Zhzvs7tjZEO8S2GdqunuTZKmwiW4O6ubS
IWyVZvkecMy6KNVL2dudD1QQgfuc3SgNa4/K33hwA/MauQV2C2Z2MaLYfjFwFMNP1TvC21aXwoNL
UuXNci5Uur6O8inbLygI6j/nMrw0lag27JoJ5J8wztZ29dPqvZK6iOiXZTfdGnyHFmo0vCtEtXUc
1z/DwsZV44TCqrJM5vnaU/puzHZbAofo6hCbEITOq8nGuMA5jGGf+IXTUWvADwwnzY0sPClRv+lr
a8uBSTsZ9LgRTqOzepDVMjEaYHYMnw7tmh0VnXxOxiZ6YEH0pfbtJsMZUCcNiNJ+G8FruDZmdMPu
u/ELpIeW4JQeFVu/6KZ51+IMZ/XTR1oO1TqsMNUqZ++jJFbp6YSafDc9DI19wclaX9qi9SVFuhTG
VUHc2WlHLBHdTdi5wdrLeY8NmJHM7E6FmB6p3MTC7Bcir2zJxrjUQ4E5TPpmMJy5bW0tC5M2AY0e
W6Gtq6GJYKE+4vQv4JaOFSc2DUtYRydg5dUN1+QHZTQ3Bd4Z2C4kqLaP5c3r8JGivBwAszyiWLyp
ymxj2PUxD9W3GcVXDzBVlCVXs5qfu6jmPJn6UAFYbwGd3WrsLqmGK2XZn3ULG6PKrRtkwyzEPof3
IC9NjBWq6TA4ZsmuqWWcezBeg7Aym9Ueu7UnK3df4r6nUU+QJd77uuvBd7bfLCX4DITxVObss7I1
2bvFtHCJ96bSnJIku4/m5BApzbrszZ9D2u+yvC/XJsIxndf86FztKwa92hX6DV+XDLW2eW+n7Q+Q
cneWYZ50HBhkcx2qwqVv3GBVqO5JtIa6mD0F2ztQgeDDbkkcXVNBMpfMOzx9s18/1QrmWILzwE5U
Ao+SSEP/qd1GgGw/UqOvSBXE7NtReJzcSFmogYaod+p8aPN4z08E1BBHXXi1kh5ae771g/Oz4iEy
16AtMWX+XJMXNPZzJBUJG5e34HWfJXTOFYbXJ6eOHkChK9cxo5YUGFcUhMo9QsfSrc0wN0kBjajT
DQUtHLtdAuj5hEb13FXi2amhskMN0wHWysJhb9bPISldUpSVHwD/3cxmGy0V4hsoDTSDTBZv25x0
s4uORhUA69B6leha+I7WbIDvbtCSuKW0/SZdAOc00RKaW3tRyT0oUY9galZxiKB7AvKDbuhODcOT
OUTObgpGYk1uq4hC2MpibjuMlYMntYQvxOYcevpKYIzlI7a8sYTVLTSl+GEOHcijX2EzGA6S+aJD
sZoou8IBWyoFuY1XBfivAUt3ynCDH+bGtcT7PEV7veBN4cyObPl+4msVzL2cFFiePQRRjBucukoa
DxW96s6eZjBBGKoubCqVGEvs5n6+lvAXF/TkMFR0xp9STVedp0/aWMeoItxTdkVVZiUBboEyPaqV
u0vHYBdP5WPRNRxCxLveOAT8fp9SPnVQ22NC/Rjxp11UsXet6H44Zhj5ML8Cv8DHcNWlwP2V6lYl
EbiyeJUXYP/zbGBH9ICU5PHEJsbDLmvb+dnTgI2c8H7IhxEGG3+O2dYj2gOHvh2WgxRcmnhhNIcX
ujqtvdm+SpBjTToQDeUeJq3TeuyUlI6zydo0yAKMfVnsOf74dTvvwtGqqYOKp9zjfbPn7mfqTYuJ
orjliAdTK7VdpltoykBGdhmFuITOZtYrxWQoshppf73HQgbnD/qY0dnoUhrxzdaMAQgUYh8I52yU
1TpDVyVUFGthRMpFTwZfTjN512UwHy0kElaaab/I4VaTaBnHzavqiGfNBMyb2bL0TQzuwINO4Jqj
WCU9LetNaVfvlqSgqmxlwUcDZrSFC4fhIMyfbGkNtzHr2em7j0FnBvJcbTg+zIPY1kV5rRvnzZ3E
Vy3KFyUJ6mXX4DqCvtlS/kYVlE9d1h9cSHE9mDWyoauXl0eyqI3gFVhCRyIDq+iFHanCT3WNN9C4
PzMV7qmiULkzrmVdPDeBft/alg92i/I521RpdZvM49Tq2J99g7AoCjsQI3PnYoxfnV5vg8K7xZVw
F/aYXnQv5/CXM8xySnYdxlFR4e2b2lu6s41Ru2kschX+X21+ofT3YtO7YDjXRpmf7Dp5MueOlkb6
OHXOvVF6l6pIV2Lkfer0I7VwPqlVelVnhJsM901N9JOqT+doHJceBE3EzhssDIqLgui55GHoLfVu
Zk5qeqtgjLaWqiwlvnTMLSyy1W1o2Au8P25art1XXbbqbffgUPiSP+ubjw6ob62Fu0LTv4bYWM0j
2tsJcNtCzjtFW0IWuYZ9cBljG9gl+3H5bhXKSwJoU8mnkxMZuzyMQ5yhvF0EclMOg5nDqpiU99Yd
VF9gb6eXwSNotWEtR7udHQ7szus06UdPvgJ5LYnN60BDLsxm7JcyOOMjdst4KKA/X71wUs5ezmuB
1C/81oZSv67T/SmSH43NXOkpHRptt4abmS2rvHj2zJghmPbliGKqMtk9wuAc7i1h2DfzVa/I+0L9
gZklpaD6iO3G5awKkl0Gu5KWtyasVdYmj6bDGdvssHnOy/aCsfJGm62VA65T9n6gcD2TgCwlgnkQ
+FdN5Uo2HnggYNhFOXmYRlTJysX9y8ESGvw2eNPxULQesyZJ39KyflJgINpzez/Je8flVOK/pkgc
J9R7EsnWmFES5RRuEHWjdqsUw1bx8L/G6NTXy+InMf8ySqR2YSFDrlSpx5DmX6oWkoeYlKw7u3m1
20RbcYp/lX/x61pgeQ9G3bJ0KMNYruUXHKsd5pgkthKVHi3Dex6rQSNqIofWVYi2uv3CNCkFw33G
HwtzjfGCxS546XYIEKhuJr8qhhfFBv0rTzipIKH0sH6XXA+BtHwRZJRZUd3DtkkgVzQMG30W54Kh
ReHlABnlY2qiMyf2cj1UKuWLys0RcHXuakD4G0S8lUU1VR8S1l2oBsAEfcEy2UWxdc4Rf5jH5G7s
7Od4yq6OZ26DKOjXaqL2iyKeCSQaxkbZvjTqa9KKhwKy6KqItF2rGKqvcAZZ1w22gbnnzRtNUXLw
CVWLugmSSkXXUhzUaXfoTxQt79FC3KtkP/RciL6Nh6Bgn31Zc3Ps3PEQjE0MYKhUFk1LIVuHVhxm
7R4awnOXKnuJ30HmfGXSJms99yrYai/VFKymlltQup8T2PO4QdTccC1AsuyrpJt6scjGsVj0IYd2
J++QASrAWJIYWEWwa8biqNKrLFJZLFWlmYCSXC1rOna1R1nUzWENodUgF2irkNNHeffQkB7QyoyC
+qCn8bG1Yt81yqtnWH7fvibRpeiMH3mc+LLf2VHzQ6kUakdlvyntUwc7zVG7nQmwGvlDYSpPzvhB
UKmMZ4WaQMzf1cMLZZ2vXxp30eYX+T9YymNDq5CCA3hMWphPwWHK5o2M65lEskSb2njmigzVQgW3
YA3IFUjuKyu850PN6Ow4lD0+Q7ExkO9aSLHxySGYHR3ra1Ap9COByGUsC59NXenROLXx/CwNKoRT
tqhllbWEgB0m88nisWilkgltWIQ3NsyJdmnvfvJN6tIYqnzw8J0C4cF4lAcKmdFWurWmPctv8Sl2
88lxeMlo4cjspzw1XXp5z+z4DnEtoXqowUTM59SX2kWRnRzpW3QxhUtLOUu+V8GZW94zpzXEifJj
7NL1iGiwQ0FdJPVjbgsygQfcmZFsWGeqc+UYocufte4xs9qVvFNuBUDuhfvS2Pk8VJMLHWsYnoPh
lINK94IfSm67zGl7tOTzYNqZkE54YzykNhsbe3p2ms9iegzNC38pCdaKp1Eqo27UtpD4z9EE9IgA
oFZ75N5b1On5xy2rBwlWIKOQr7B2I19LwdDr51ImjLH+zk/4qmLfjRy6h5QGm1Xfhed8SHZNKbUW
8/gStyr5qDoi7Jg8yVfdGyBTmOE6CHgkevZeVd3E9Gk5hCcg89GgUE2ki7XABvAVEZ89ogt3EnUv
hQnoC+5Svb+XiXlvMLuiYbq4jukbXXOmTQ4sGdV9e6HyUkoPsh7bDyzQUntWGPqqeQDI5iskL7yt
CjZc1cOxiTYqgkQS+dAQ4fgPaZt6C4bY535KTYOf85Y0Z35PTsQYaZM0vNGdD7ybXCiSam4gzwH5
wWrXCTnhBDmVIccBAGtgavb6AYX/xmsk1sOYyzNg3Hp4xqxuKz8s4QjM0gjx2g6wh3JK6oClt+yy
R1dXHypesfxkhh2yr1QQSKrbiP6hXh74DCt+6ca7MKVwq0xLNDoXGmc+jk4tO2+rQvFUOFO3S7wS
uvxSGKcxg/JJJ0leN60fXRISwrMzJ/csbD0ZyV/YBTUodENPg9BesnxYnfRbykhfFn1/GvjrXvtC
U4a3zxMFBXHfOQg0xQNULgprXrYsBHXI92b8IgXNuP8+ap4GNDM878Y491r2PuG2IYEQdSLumzHs
FrXnrkYUI5ijrniWy0reHB8gR+bXC9fPXFCuBK3ay+Uh+vRSOC6nonGXqHANubR8rnnkMI7kjYZZ
t7NW0pdmeGGspEZKFKVP/FaASEgV9Gz3GovKQgqX2lx94CepEV7C/M6ou0/iT9UYezb1pWFf5as0
tchbUk6XmhcphBAZL3kzkuPCPwLlfBcBdJMg+L8zLq3LpYkRSiSn1UZqP0joC3CjtD/Js56kMTOK
Tmft+Id5wf9dzT6ZJGW9HdKRwBTopS1CoNmPUiuL4ZDAJb4Z1+JF2jJybSku0nnvwFZ4AFwT18LE
OCN7Jp7yDNyZVD8tOcL8318T4QZZw+RWGW8Z0/iZnN457R0Zx/q8XfGt/7xi+T5B/q2mfkbheoR1
XQMAtBbIUS8KAhnRqLK/guTBZh6lDKvZWWyFg086nhE9defFZQOSYdXST7QJP2z1xN3Jl5wmypaV
5FQ/Ow9Jknn+cmjuBpGgJR0v5Qyk6iXnXqBla5neMxt0fZOESJ9rWEXg3oTHzwuCXAA114jhEIdU
HXPECeXfX+iq9AXgssx6KNXIIRAW3RGupAfemma2HMEg/FBRIbSC3g+9YpVkx551YrF4Iit8miGq
yVFqPuWGxnhO8e3X21FfMp5+qO9Ee4oDzf9VbP3lySE3OiZKSrME0xFwTAwk8YAwwoXkZtw2H3LU
cftwo/DGLchBD533DNNtefpPkMdL7Vur/OBjq3HAgfTMQpUrQ+4c7PDRRfO6haXSv2iLNR8h/4xp
z++H+rluS6ryHwAVobvfyehnxL/AR/Ldybkg/UOYXlxJar3JicgnVOzjHeg07icmLOkzHrvUf6Ua
IVcGe7Fwg9ivuhv01oXg6MBjMRijVnFQdj74aJ5LrtcB5qher9hRGqoDtfJDgGoj3kgtHYKdNteb
MN7opDUCYIIQ1r2cf1EpYVhU/X7NqogzFXGSK7Ir9+xKc4Phq3FCGn8pA2HQPhnOwWq1Ne5+VAXe
R0jR/OOSEiOMtG8iii2kaUM5rrhJixM9XaaLFGUgkcb+Ao+2KiRdTXdN8Ron3VKmCq5ZLeVNcFwQ
zoFAF9J55J3zvQQUreMkvoyrtSu3S7lz8jOHWh+TTaUSl0MlkyKqUsKS7tiCu+cXeLiJh+Pmf/ns
dCDtWY1GAAzQ2mT9hwACUId0MEV9hFO9MLUnhkcePPjYgOf9zx1VjCMuxfLYwTdkBGJKcHlmBSMx
Z198lzfCN+XJIM5PeLNusI9phmer6ze4KS06aIxdgDXfuID9uJRBqNRdmlLDUd5upCNlx+UTvb3a
pXWTp0HNuUYjbrPquqgcyAjDbQ7WVUrf2fGWFa4DY0Cl8xOgF7YijMxLHSrLyP2c6UglQF1ccNWm
cx5ATgXp1Y33bn4ep5+pIsBz3ClTvfGcdpnG5rYrzQ0ub73a4h8oxazszyb90hKedYSdop9lBE0p
3Qxk10zIaOzZNpqLoCDRY9TsTvBSy3gT88oiXgITTj6UHDz9jLzMcuYggnX4Wj6iXKK5OMuNRG7D
QWAeGTg5S4i1TvBq29PSiKZomWH1omHsEKIwQL49ZJtSvQn1q4kgAzlnnl4LMEJJ4ieTc0NKYcZD
rwLq5Q8l/bRMdTmiGs5fORW6NNkmk2ITaRUd6eEfaqxkrLA50J5zOdlmCYkCJxQTWmlOYTjBsXlc
F5IWFPueba3bqbllkEyj+Y1G66KkG53M4qhp0MENWuef/H9EM7Iw8R1swTDxtcOF8ZwTpANqQAEZ
uB3f5c67/JU77JBvSZ65IBIKC50nMdNHXmeofkhrCQ1LIqs1ngfQ5KWWbelPrKeRY6eN3fB4NqfD
KOAqY+vLpBiFQc/3LO1jGJUWE0e+slnkalS851jE8nKVdjjxQwcfE75KSZOmbCP/kK+yMbnwD2Ci
O36liplDRfFzaL9Qf167zlvn7KPyC47eponFZrRIvb6kdZ766bjRPRiBzZh6d60+3kXUU11E8IT5
YyrzhyglsU6jlZOMqxQLIQurFEGDnocEz3ad0DoEL0PawT3auNqrgU5+xi+MBRS7wr203rxj0Hji
LqwO4ZxC9ik3GppPa8hxcjznlhIJnf2WmhQ330CPJiOy5Y9EZu6HAu021doEaU5xM8K+pAUV625/
vYn2wvvRe2Ux2uMhYV3waLWKXJ+iXJMs2LSTgeiLzqk7vtiIRDtnGn4T7osxscLraVQ1YiOIZSZy
ZHK657Liz5m5JkQDFyUFEHN4cyNz4XrPzHK5E07TUaqRBRG4jxGJqm5HyDFYLgmn/iBpjhV+vlzL
BI1Vi/R9dI1pq1mWt2Ca38oSoaJsOnGqlB3IWkcMI33L8E2U48c4haW3mqcLs6Jz47emwUGlaPZ4
iqw9AV20Fbs6vDPE8yhekgxabiAHt9VybJ/sQ4XhSGS5oLADVLu8fZ1+Tbz1LHquxjMrQ7rx2MPZ
kajR4k4wllXg/rqA1fvq8Dyrn1OIPLieH7mq9M/hH4Zat8b7UKmR2PXkDJW3W/MXcunxZQtKgl+K
wTyA7apDe4VT2L5tOoqVxr4YsEakoUmqfYq6QwJQjEehQBK17jVTTDo97Pl4YeqReRdQ7xRad1Pg
n1E4UdtdriZfAzrBtDhoVgCLMkgsw72lVm8q3YI4KkHBsnCsgPpMJDpHOjZ7voyzNT0BzVNJy1L1
A/OecGlH0io8RWz0ziprmj9tXezpEmwjtyO7ysNLr41fvVFuQRztC3CGFu5SC8skWrtiPgN9eLWG
/qFO1ZOnKgczLAbcgOBI16oGHQrncNp1DxmWVeoUkVSM/ZsHW4yi4LxTbUFBFfdTeowgfbJpa5r1
D90rdm5j7LoCpHIFbaaGVQYCDV52omJMlQfqwnRnP5/cBvAMJs/IYeX+hIxdA35P3oVXNoVv51WA
VJ6oAYR71i8okkescDKPRf8/nJ3HbuRIs4Vf6BIgmbTb8kalKkkluyEktZT03j/9/bJXP4TpaWAW
g/FSkUVmRJw4Ru0VmjpeBum4cqlPtxiY+6vA1LNTBv3ugBXQPh7zc2Mav0y7DZaNWd3OmfEVBEhW
MAfHVrpj0es4yK1ET28vXUxHk8/UMAn0k+nZavtHFqHNsh3A37S2/wCVA1RmhC9d/ZecYTLmM9bi
dlUe8sncotL6zThxWxPXucQ+4LsF9yZ9r6xp3wbZyh2MJTfoPPDlplr4YjKWTE3yVMviHRjzCibL
7Ni95Sho1MlZEKiUY/WKYmAVhvq6iziLhhjUJPLCg2dkr7TNd1kPHMOmqScrR7Nw/+OwKvvSWGR1
/MYWIlvJceKkMVGrF1enDWgls3tzHvHaNWhJCzO8jUXOKruiJSKmDLffZdCXIE2EZC6npgYqt9cB
Jks4OzTHVs5LM9LOrPOfrcH79nwOCau8K3ljNSM9skRb1AZudywhmJ+nN0hosL2c8XWs4+cOm0Yz
SV5NN31WNN6q1LH9Axprarn2cxteucFqngMbHlSOc0LnsKjRSMh0zJMfewZ5X8G0Cm3jNhKZyfmI
14shWdsPzibqG6gVk7i0un3CDyReSB1nD8MZ7uvJ+cbDH2dD2T/5Is7X0Zh9eGGzdt1o7xq1OA6J
ILLKxJM1eBw6+9ZgOOAV5PFIKs5QOvFuIlCehtmsDhFWnUA6xWGwaE9q+Gv3nTsTzMCSrlZouIuT
RVqBfWgD7BbuYLWJav9YsG3NB33fzd59q8dioUk3W2tTQWfhVQ9C5U9l+mcV1mSjOsvcJ+53ohzx
GEi/aRaJYPDsJvzYC+nVS3vu1nEbt0tb5WqNE3BvK7NXZ2LPb/lfHq6vVQ1jmtiPPRSV1Zg6qyoG
GS+sWIJtMqG7gdzTSy7Jl8oWspiveA0DmncONF4qf5esxogFtjPfDU4UHAPfO9oOVohMqrYWHhxN
oyE0MxLhjB5Kx7w3g/5VWNWdob8FLYtgo3Z29ujeep6n1pX1wevmlaz0X3hmrC1ef7saWRVqsn8o
q65fDfi6LjqeZgk/BwOK4SZghTb33tbP2vdWjBiwGm9xQsmptQdnmNeDp52Sdrh3mdyEhcVfk1cf
g4tjimE74wmxVvRk2NpOA3JfOAWtegqhz0vNcdmJinwFS+Ak6bZbzzJ+jbW41/SkXWq19+y4HWAe
CUmJmGdAj/TYmPYlqx1jDd/rarbZc+r3cltJDJwIkiqSCcTctTkB6WZTGD2D2W7qKV7lzAMrx9ee
khn5oSGKvcJ23L6fwFic2xQzVVtzR7al0bpWQ0k/HLo2+9Y0WJ+uA/0C7C10w2Pt8wCEL+1cHEq3
e4mqCruhNSvzTZMNuFw7J0/Gpyq7Uvdgxb6mdbmO3eHkIvGDI7ZzO9x4NYeHF55zu8YuhS6CXgtY
GYRkuFNJw4bijf5u1LMSLMZ+zgBSqLb8s5R7kPLimeym+IkkiK7ozPM6ZmbtD3R5dXaeMIlMUdOm
dgL7wdmrkgtpaBJsWsbboXyBobhQtThnhokZTz3m39mBH8pfx5CoBpcg76zJLqPrrUVX3wl4RLL2
9kE8bzUZYGyW5NvCkyfDHm+Grt0HRGUqpuYESUc1R4lMTkQjfNZ299ak4YvAKG/0GUpE98EQ/WzV
Jrv97nXA6Xk5FuFNnZmvVpIDIfXu0qdjXaSZsVeXr0hTWoO1cBHKB5IKcBbz4L/rh3aQ/tqSw21G
892DLhIPcmNGcGPTPH5vAuu+xsIGinGpbTtsUVaNaEsca8srVlI+LpbRQ6THz1U6J6fYKu580QMH
zGGwaIMJ9bEUe4xTYXO35zEufrVJf42pw7Nvj5socA++n75jS8vJ4Q8tuK0OT5ub5xplAJG27AlD
mljpqzOZeW+I3bVjOcepa6JdCkUymkmfrGqPmSC25lNqQwJajLldINk0AJ6gfM8JdPGst0lVZZuU
S3FKnSzh98GE7yrvhjlSrMjey7deKnYueGAdG1uXDD9cxjhpZqN6rUq47nwGPxzhgEXegQC2NxEm
aJXHWTm+rgKqVmIk5zZ0NlOBzQ62xqswp0Vow5ilRFJHK811kOdiulBm8dcM2+R+nvgpXbdgFj/p
jXGM8JlJRqgX8VDdGPEcL2koZZO+9lP2PVj9WSTdNbbj74xaXdfyHE36tgD3dhq23W4nvwujw+i2
yYdFMLIbkn5w4GhdO1pEIWPFZhPfrp7YNmIN78UpvhPOBvnGDTGgzbKzm2eV4m17zlcVWSHgSHCY
0ajquXET8fIQRLZxZPBa+tre0quTLJq9wxng+brHZYWP9cBxCz0S1l8yjFdBXpYRxae2bF602bsQ
hnetmVFMxQ/qs8cEVacW6bfQZe6TPnoamX7GDo8O2ChzpL+p88Wy/aOZQi9CTn5S/UXjdsvUS7d6
FR1EVu9dPHx6HjLXNHBSpdEwG9Lh8hTeJgeYatXMqNmoSm2SuD5N1Y36P+YciiIF6DYs8xHb5WDn
A56synRiNeU5gLv6MaTckMrJODi6GJ2D9SSu/oDVOqLOIAEf4VwyQ8IxDVdyztof+eTUS9YauiL0
QXyshz3bgcpEVuUEingynyc7eY4L++Q00ysSDypwRNcxc5PKzL2KzkoWuoxcdjjDYxYYD3ke5Iug
shBe6KTUt97eHIP7yB5eg0G7sG1dESJ8H5KY1wwfZAldLP71HKlFZHYY5uEt6cc3lKIW8DBIId87
xNglTG2Ksr9FLnev/r5vmsOgqmfTe3x4Q7uirmPLnJfLAVB7o0f1uR7tez8rS3y3sDxij8muD5QY
KPOoSMZjY1+zlmxHi2WSH+kXdZfT0rN2fZH6fGN2sCqqARH7cGtSU+PK+8Iwq1oqBQ90nScsOh+D
TpyE/R14w4tsnXgjOm5Oj8KCTx/aKzPz2C3aMmG8me/iqbthZNoNnFteNh6boHhQEad6VW2rPD50
uXFoEotdStEvh6r7RnX2kOrWR8sjqGAasyxeMx9aFl/9qbLtTUEsqBvXDxWjNVbalzDLmbUNttAk
IhiGviaBeW+EE7Brkm2rxNmk83jsc3HntDDV8Xtq1l3rEENknoeEubWzjXhJRzQupCkOvQAak35E
tiUZGL7rcddGrNJMYYq1Bpdwn9kQ8bOx8FZN3WibugK0BIsaDKgooSWGPVKuETy4vanh/y38eSKy
27BwoU62LVkjMUNgkE5rznoVr1tTPjGXX+la9attmgn8DNhvpMDa0t8EIxiZU4llVXhbo56nfR1V
H75TProi383QrsnMuvFLZGt5+yBjwalqPcq+eUeRfaP4sXqOAMic2PlFw33U++/10D2r2uIn3SuJ
oXAxU9pT39oEc3OHvP7WGMyO9FWMHkf7qy8iXmchT17pPtJ2XG347aobizpw+VDcSKf5LgJINhGS
9IXWe3S2Hi7y/Eao4fMLjCNaces76CBwdwnKkAqgOjZc9EvTVXqetvQc6zUPmmdOjnUnp7NRem+j
SqxxZb8besYR0iOPxhTKpeqW2THfdZ3IF8PkcNn1uZnyHefAsvBzhAPmSivwdtGLsIUrzr7zN6ld
kdipZogpsjlb4t+MvzN4AyIlMO1E5zzjXo09U66acGzieNkkzwxiTbYNxv6lr6EcT8qyw4IXqzvv
gqaeKz7SLd6Hgbs3rfhFGyCHlQ6WJX79pkIsdBy31J+lMRNkWjz0nX2npifh4qJA1p8SFGg82GWE
31ia2kRhzNNDMsvPkRXhyp2szTyWXzpE2tyodmXh3/k6xumh7p9bu7nzzI5TE5BNWvKthYxm2QBq
fcEhKW3IomCXK8W8J2f6puR1I7mMF99N95rG6o46vfbEfDRRH9LMZrtUVgdrxvUHA2sCmOMZMg7l
lJ3ah0e/1qMX6Sq88Ty8bMsxxxKpy+7MKHvQNBPRSH10IJobdf/LpHHCL99aWpFxVHI5O5qXRZzx
1KTkptOR5pA8g+lGMd3rsfgowv5oc7VF07/nDe9pyG5k4dYlM1K6qerhWrn1AaR/F9blc2EOV3vM
DmYmny08DN2sX0sdzRgyINHyqE8tuA5KQ0m19jjjDDe7iK7tljUN1MLuGHt1qcEmzFgd2O2rE7U3
42xfoQWvIY9v1dPk8YJJAT8DTAh3/KeJ77IHNyyd+ilwRlhcxgDPCCSg9bYxdnZmV3z1UXYh8XeX
RTSnVkD4dGnLuwpzphafJJ0saNKQGzSJIB7lPO0cs0PnzLiEnnDLbe4auCADetvaaNcFbWHVy18u
3hjLOtCOHvoOshGuLN13iT92+FHgt4iObAnR/RAnDb6vvfmEmxfrEd9IsXhBLzUyG0CseZW6/560
2ckiTk6F9qq+PHcsgo/6ZqtuXZvBkDeYVNT7nZU22/fGIo1LPXHSh9IUzulTUYOHly2vOIX0xdXn
x25g8JgJQVLtnurD0Clv3cKFdib3E8daSsmZ3PI4RJhP5lP37mTTigjYi1bOm0yfdfY/DU0+n9MF
z8rYg1h18Zbb/r6YZmhO7XjKSDnOlJTFarZ+Y7w3swtCTlQmj1+1zOdwLzHyZzKULnJHbn6o59Q8
d6PPZBBkrvuQ5RWbdjolyxHNjtZw6aNEXsbB/DxClijr9EQC9E5SpiMHXFl5fmBwi8tVuJpT2K+T
edb96DRX2q1VakjP51Mf23f4XbKTSl6yyLykQ/8Yx9g5l9mDm7ebNJmATLgFsUy+IlO/1T2ABv4e
eeFBzTeO036rw2AC/xRZER9GozlQqs0VjfZirOxTnnfs3s1HpVvzkuxSjUTmwsd7UHcbAvHeg1Mc
2dhr6YZ1g4Fwz0c3dz3TNCznsz21iNvpS9VmpI2th2CoD8Ec3ek5fBYb38ZJR9xQesURbsO90ahX
HOgnde+yEo9Zx+qYKthYgSzZs7xjcfNA8iN0luCQ2x5ysRhRFyhpXA83REc+uZKoP97wfDQeRObe
ai6HJsDhHr3JUu+LSxAwzvDF5FYKxRkT4omZ26rY83GDcM/Mx1cthXg1IBEB8Xusg7kjh0geHVCI
GnXDYtCNe/SDM6QC+x6lzZoN6yObx6sRIYTy0vkVciUlLBuvLezkmp8NhszJ55A5oGMzuaghK9Ng
B0BpmgFUYLQf7ZCcIKK92YZ2AY98Slr7A2tNGi2otvGYwltQkO8MN65BBLoL4vYyBd25GpsNJ93e
6fyUO46XQjaOd+oi1WvdoW5SVayNhk/TvLd0G6JJ3LwLSyjgBgaLS6j2Kikw4ZMzHLLAKm7tACt6
17I4oRFzIe46dcH0miNrdNIZnckApUAlvc8byIrhypQ4TFopQelt8NKWMS1Nk7N27gc1Gcy/1Dtf
VfZjONZXmRqHvA/nJdFUiM4S49bqpcqsBbyJ823IQ+L0fBXepLQHUCuSjqjMMhrXHTvCoWvqpRZZ
T2p4KFFvApk+AZutp2J8F9OI5nAstl2obZspttkulBd1oMW+cSjH9tDyqQHd8HuYlg3tShTr16AQ
fMPRmcBRKBnJDO0dzmQ9N6wC5dqeRx1iDUw/OQWfTDALox2HBZvnjVeB3wQoHZYR6r2EnrLnMUVX
jZGLedXiol1pnvmc8NKFlWyWRRffR0reJ5vvVpr3GTNZxBuoBwpXDQ/BhICQeBxC1V0UN2aTFAvi
BpZmyXFccDLic3qey+l5IL9hQQ7op9H1vA7zzp84JSzgYRBft13EmH8tldRdabKqjMbZDOGNQ0Lw
tPgup73uW9U+zE9BMtP4RhuIZKtumJ8mdKq+aF9xjdrHsf0A7ZB171TslPrFVyVDI8hnkYXoBpta
3HEJuNM3/cPAHJbjY2FPwREpCRs1uW5SsWyIMIGdvinL6lImwS99jm/qlvsmOVFFmLGJtKZvi95P
SWTFUH7ruXiYkCQWkhVHqQOPU1NmLd5XYw3RxQqQMHdXExOoGR2KWcwfuWtPy5Gd/5Doz5bVlZve
h/vfRclzybXGaS5QgBfvcYFYmqVUNHcH2eQOmjyS6rEngLqMLSGHmQHgWaM3DG0QyKmelqkdAg8P
1k0WkAkGySzMrH3oMm4A/aD2RMufJ+OX6bJp8wf5BdH/JXNYHddZR7McweQpt2YV3GZdc7RgyRte
9PvpNDWWH10z3ZQN2ph6GDAW4tDLaQHDwqali+CNNfZ9X9fJmn75m/P8Rs22eklu8WBzDOWQGdLN
WFmEVFbwalUEgfJZmPMGoseoLZkutxGBJsSqgm+HskPLGo4Okm73KSnRF+UoCZqE9XfsfOjoDfaG
gBRhYkIiG5QLVSC0fT5knZLrriM2fcJJCGYL0hPaWblSd6sZzdvBdx8cbDuFmbxiTnlKnO4OFdqS
0mMuhyJgLZlezSLe+s74bCPxS9123Uza1ZmMV3rSW2y+djhrPVm2vc7YEHW4BvDAwJQxbebySf/i
SPbR6Ap4/fbJcqIJ1vIMgUegJxDWQy5gZGU6Voq9D0mkQBNqDicn086BCVLelNWXPnevDuYHAEE8
AkHWWgv1awEM7+IiowaHGWhYfGH45G3UZ/8YjTOx87Fz0obopeokLtKxsTddq0cfPJy1FJqsrNlY
ZPFGXSFNzYuLynhhqNutMZyqglRygHtu5zEzQy/RSGZknW9uDTt+jacSsons33Hbxx6HH1FrI01r
yLhES1XCqGxwhOD4quwBOYVMltLTYPtCWF9WzOipMI+RJc4h85wPIiNrfTyUjv4weugyZPVNWjJe
+xSuIpv4puMLCrCdMQFiC7O8Bzw4Uchwo5E3A84FethsR50lAZJS5g/xPsvm6o/DGw6716SC007u
wr2EYr/qaDL1droE9EF4PZ3bsUZ6MdwWTr1NxugWihO2/GQFglGjVFI/4aFxzOsAyXTJyrNi/tFg
HuFKsDBd82CUFY8p7gGIsIz12OuoF8cnNm2H0Yk/MNw+zg7krdAAKAnG/E5dYD0jdExAU6EHXTOa
UnRb9m6OmgiTAf3ShHzFSWvcwNDa2F7B/mM8h8LbgrctfDQLWtngPBVdMxM0rGcnOtaEMoW4IcyF
lx7qvjqY/nRoiNHIdIh8oPrr1Oie8iwJFgRqg17GNI51WT5mgBPMr+CIUXfohDy0U3me8T5UliK6
NgMwyN3Q4cSBqAKaZ/VIJOthSMJdjFcDcwxIfho9DaX4Tmv0hAZ6YC/xkVMMJ3/OT6NHyQmGKl4Q
lFVTFiHi2Q22WkO6zLL5UeR1jd0ngt5phqkwdzw8ssyvI/++pWcw2nI1R6xeKjZtZdtqS0fUsJIQ
35iYM0QiXtd9a0KT1CB3efZTH1WQwUMgcSpaarZLfeo3DC7HMNfZ05PMq9GQhaBgysIDb2zCUNDj
xZKabcWXgZO5TKa1I6Gj8n4sIu7Otu3r6QZv723ijruC3j7uHH0rYnfcxBN2JYZeXuO5BnHwDwPV
wLFLmK4NG/weP2uz4BiYGPA9K1s3o3c0euOcNTx4qIUBmWuaUja+d5zJsKNj7dMu4iP94bNTpfs2
6vClJfiqb619GrSQCOdkEwF8TqqTrNHp03t4HcekQrW6kJHRPUgFIYXWPkqnzzyfd3Dh76whYzNb
vRS5jZqWrFbwMqIvHnRrvpNGuorAOCtRuetxyJCLQ5iZWB4hLVB0WwiBmbNrMvmZ1+697863+aDd
Y3xyNF15sZv8AUwOUjbCTmcYFhoEnPPgA7WSZ+GIicMUr5IOq3A9uthO8Oo48d7QRvYcI7zEUupw
0t34pBP6KSuaKqGBX6P+YrdbokcvBA73mmvvRtHsM8cBHejND3bSt6OiBFjNhUcRLK+w9oUNkBa6
8Z1Rmul+kiOyvEYb12HYPTk4YhEUTrAMB3KfaPcuq5sQA551OKY4x0T6V6CXd2GLyFOZLAiurUtw
DmGBrsn8MsYNmjXfLmlU/FfO0EOqj2/qi4gHPP4NqOVUva2TMQb1MHUD7dTQuadICi2eQ3bq9dYS
/ftkI8PqLefAqLAXHoqm2bTNpY5R1aJm77h2dQCCYXxv4uwkMx16JDo/V8oeCh6ATRJU5aLssPEx
B8NfRIh4LQhcljlcKh5eVBRbl1z70nHZSw7zOZ3cSzOiS8y757yMx5WOjc5kAGCFng3co5tHPUQQ
7WRyl/rFsz4PqFxz47tgLhOEzDBfkt83OyVWF1Cwe4p2a4hnfJwfItfull2nHARqZBKwqb3wQ21s
tQogofTDo9dmaz1He4TeF0cY/6Yd2nJTaukxHD2+YHn2+7dGWN+olr7DynrJJB+qyOgTSkjMC3vQ
z3iLhbsu9V5LExajnnor17P3WogoIqkuTl3et23rLj0v28Q9iy4pPnttBruAgKt14qEaaorfaLxb
U/+kp85tgiqlF5i6EeyGBj+Gj1kk2oMyHLKt6CSr4AaBCivILnnK0nZrNrbAScJ/iLoWm00iFASY
ZeH6b2FQcqjUH8Mwk0k4kYdqQ13CgrsPl5is71MURiufqcxnr80E+dx4aKxaiEgMxIVNehxHe5wl
IciJ4S0Cn1hqeIxvSeZ9J8pBoRy8DxFb9wOPeuraRyfCUybPt5NtHoU77AM0n0lAnJI/0lEVnv+L
BccHXx+xfIQdomg92cXAkSbOmum8JngLub5942AOuZBZrrMoDOFTtsYnAAimYZz2aVPzxeq3/Tg+
EXB5rTyiCHyiL212TQshnVflsIQnCW3SnN7a9JlkWex931yMOPQvAfSehZnfqQfeNOIaMMV6NnS2
OA38Zla1mJM1k4hwVtDeO53HyZ5h/c2cFPUE/5U4YGa16Q7+H4eOvZoQFC/aurgLJ+9x0pAYIW/Q
dPd+Up+4Thk1ouagwx5ZQR7eG1IDc/XvFT3DxLwrATHraecE57Si4Yki+Wg7+0Xm9jLx6D9w+d2r
OS4BV4Mu1100ER3DGjFjgUVN7QzHKu1Oyn8j7L23pJ4ueWN8iNp8Hgfams69hqUJH9vchpPzqr4s
ovjIIGQPNLN+NUr3nJrGg5ZMt1VrXAtXrCdnXIU8S2LUjojgXhmVqcsZLsfhdHXVQxBZnc2uKns3
PIO0VqoqO74Cw6vwrPXMSUZgO6u07Ukzzz4rZRJbAmUs0OqoFQFO2qNGplGHoLPKu5WZorYRySkJ
PXZP8aku8KSY8EkBr3Ia6xdS+p03pcfWH08V9uXLybDPemOhpZjthTEgFS9ZH8yGgENulDdzJFD1
ymuPZ5e6ORmAIhrI6SZBJ1SkuKK79feAjYcKq5QICKqw3c+gk1MWruqw75ZNR6GwhnPH8Gj35pdm
UuKFxu4aGYraJ1ktjksTfhX6EBASkQbLhGFG+YIV7fTVupAVosK5bSfn3fMZ7hrHvxWjfyeBqhNP
O5hYFik4ykuzLybuU4EHfzawKjWDElIN3kKkT/0yAn3pzuWOqM9NlBYQmGE3R/hVWAbcEAx0EWEM
aC0iXxy1Xt5HFD4EBtAUBu8qIEfoXvnEyHm2DNqcSJ/3oVU7aoG/0xq8cebphFNKhCWT9ekazmag
oDg8c3WD2ryAw4fZT/sX69s/mLI6P2wzbcS4Zgq1eddq0dWfvH3Y2V9Z2/3FI/sP7qjOD3NM6YcJ
/hsk+QZpuqMOHhrX+lv64h9sv50f3pZBm1u51IKMh2nFtpuQD2M4hSb4XA145+TPCVYWToJQFST9
393+TPW5/8FW0P7hHakDbVfxwPX4UXxhD4Xpx7Vlz0dEIkzk7E2tGUa3voxTfmUAuaNf8RqYyKl2
rlNxxcbu2NnxOslhmCsPPAKDtoaYk798m+IP9+S3D+jn+32US/Kcjf9roXITruNnO7UEb8fq1anl
xibsOoC00PNyIH0+WZn7nTCkB6LdKL+1YEbxDJjBLhXWIRkp6jUoYwtMABnNMvTHp3oseWzTX5GV
PMzSBPinI+3xXBuq6lGOGAliQ/ZhEHL6lyv5g7ms/cO30gnbJBkZ9Ha+UV+8QLBQaWrIUM2aMaiH
Y5OQPch24d+/V+NP9+2HWSW8CA9kLUt2rtY9ib59UPE+Wh3ew7CANtpx+uLM0eTeY9b7z//xl/6w
Di7TCseqiXx2TciP0owOls2UPPjhp95CF5Z2CG4yWJBjylMTJ395Jf/wxv92Lf+fR6RxNN3JCCPZ
CQj0TeV6i6hG7TWL9i+WmH/6BT99KgvbnfLZjXdGL3B0HZFrll8dG4l/v23qVfunV/DHiVU3Laph
lWqve+k9ubwbpW5WnVTX8keUnH4b/wzjXxxU/3Q1P06wFtmKDqYY7wCMn1FL0wkBoNn56t+v5nc4
/T9dzo9TrJ5xXRRZH+9Qzh5CF1mYObEdagrnLdbBJLRsTb4Gxcy2mMp8tRiMxo9SsoGqp3Ps6hfM
jwhzCyFQy+ioIz0wfHGbRDDeMFHQB/1JqT/bykBjinOeP9SnvEPNoeuf8F3h2pAl7SbdYXLrv1zT
H26Z9eOQLLukg8I58QDk8jPBIBox5Fob7b88AMYfDmHrh5Mu6/TRCVgz7ARUASeKcQ3g4kgE+2oz
JeBR6L6jPxEqQyvvmWuffNF//7b+EG9g/TiVWHcx0AYi3jnpsNXjYBXK8tLjwwDG9t/eHuvHSVRL
XEQaoccYbGhn1+/fdUIj6jzZ/PsV/PHmqS/tf15/gfihgCQX7xKneJJsXktHrJVruNoSQWT5VDKp
oRkOCQi4WQd/cV3+g0+upRqE//m1WZwRzzsH8W6atLeyDYnvBtgPjPou9cJwCahm/O0Kfztv/8Mr
Zf04gCzA+yyUdQLzhl0pfHmqk1NggSKdZ6V0LqT1pax+cCHCElaw4xK9LBlfq49ONw/pmDGPNBWK
P6H48injhXLNcvriFPqov90KAXEFENO3042cECyb6LgKkHIJZufE2ltXZ2zCc1oStWUwkwkykj6d
oN7dh2F5srpu1cOC0Fo0fkMwYDFVLvEvyBd6NqPM8KCwMOtqCfRRSBq5+2hp3YMZe6+OMNEP5An8
DG/ZBxYOls1jXvTPVezu/Tl9H33kwL678gW+R94Ma31gJY+nZ7If3GirLFAa29wXmvnCEmvnhTBQ
08Q9xmV+qE1rpWHsNJEaxBv2KS18mWw4UJXvfg92/qUlJPdOojt2GY7BYBI4s8V4FdSs3Opw5Gob
XADn+pHcNXgLtvHZmvMHTrZbLRx+k8pFEt8kiXzotO7qutN3WLjvpNZeGOuZ6LJs69rjMRvak0DQ
hMEHnRHo/Yi/BeBW76mJiYm3btzHutPfbMU+6O1bthA30qjPM4DHAq7QxSKHzrDIjsRnLmqmXdaz
GHaIzLXbhwDmVj8OKxtIHbvIglnOzteuEjhVFturBOnR+KUCkDF03PeRe64dXBQzYjkTDyM/CLEh
7phpSK0uB+dR2MXB8Iqrjfdc1+EcDKfNH9O9GVenIpAPyLyw5O8ZT5GcOFbd8vsc0GT/ewynYWFm
4mscIZMS0YEGbIGPzmMf5edQ+rZixJ48AmHjokBQI8nu4Sv/94PgT4f0jzLqeCnKOzTWO1eE78pK
BjU+j9v0l/f9nwM+Td/6UTdNSqbwO+paZUELdYiOxJL3pvGqfBFP7koEOG4MRvYiOGJA7S4qHUDm
TNShHm5Rl96yjdzBEMKXx9iNeYJ1EL4sFpGOfcHGajY6Xjfi51hYxuUCUfC2T8v/1iJZP2ryGMVh
Moc1Nd+WV6tsL3IO34s6/EsB+8OtFz/qI3tEzLbagpLP9JxzFhqZy2K3+G+fXvwoj0KWc2z1OjkY
GK4GDaRHvBilG/1t7vpD+RU/iqDu58EIOsPPjxNU4jj8RHp+suL0vg7FVevMJ6lNbz6msDiwPwdZ
8vqfnljxozIWcuKEjiE6W/CrbHRojhE8DGXxl67lDxVK/CiMk9nqTRXy48cqI6es6W9n6CN+T7bn
bPDWFlZ7+W8X8qMWiqlpe9urIuDJ8BL62v2g+9dEVnf//uPV9/wP5U/8KH+wV2etQV6PAjMuV0J4
j7Drh5WDyZ06RyrR7Yzyb7kbf/plP46RpkEwQDtB8AN8SWpDJCiP9kseuBvTnFeI9zbaVP7lUPnT
i/PjTNGDaq67MYl3oJIP6p20eAoQqvwly0U9SP9043689i0+iN3cxvGuGdJ7zx3XSr2eB7jUa+H6
378b13T+cMfMH29/WnZhKkcGCr3RDEyyQRcTo/ywkTo2wPFWGqxtEX7bssK4AGN6H3zYxECFnQ7p
VSGEE2W0Aov+Orj2fRVOZ2LDN07G9t7nMws/hNdYWXcCKQF+Dv6rSKZjjYdTFeEq6JfRZ88ac2Fl
1rHxWHw61j7RxtdItoduYBCs03sh5uXMZCWrcWdSY4WRt0uZqmQtuOGLQi2XfG1ElMrGqsaKFhKY
ixmpH9343bhLA+MOt4vKDRolDLxB48mHbqKbpJ+OTuq6qzGOsZuTSA+94lECpbWDf3C64N2zink5
deOzS8GYO/g7owQN1Ar+m643nkUSvAQ6RsW+PM1Wf7DCgfEcd1SnirEADEH6RIPfBEKV+P9JOovt
1pUtin6RxpBKVOraMsYUcnLS0QiKmfX1b9Z9nQsHHFsu3HutubpCcUarkjwAB0JPf/bq5jI6+DOV
VdfJFMcKDYuLh1AvHjMNsni83LuWY1hXkFqDnXJLXZ7mflzjo8xfSIndeFOlrUpH0ihzdqWNnY2y
LLaHuKOv2TQHLdfeG9e5js50ELyflV5yTpgr1bLm1rjO+/RLVsGnE83lkTyQe0VH2u7pxqauQcJT
f4w1+y/EUWaEoLUJsntQXMBab9gprHUATCxwwz2x5eMKEOPGaYF5zxOE6dI4RrG7bzUYQqOdnMMp
+/EC2DSpjQ0jbv5mfXlDudPu8tLeqPNjascP6uICL2uDDvfKIVNBQAiqt8ZXhQOqw+kaagsqSg6B
5gKB1LT6rynJjuYYXgSEWE7w5UXE8HHLAQOuq28sOdwktqtJC+iRdfgAlxMhEzlcJxpmvXBvikYR
VNl3IbRj7Hg/2rz8LOoBObr8CAPIJJ33olPdw9SOTr4znIeA5jNygBuS6Bkpff7PNujBKFFwaCOJ
8GgNArxwHONlkOm1wfNJP7lF+jMgDYEkph6dJkMsC30KYbTUOFba9T99aY8LG0jbJhFlY/ksJhOP
ZeKeUlt/FC5Uq7l/qj1ETeY2rKS3qi1wOwjIr3VU9nC8mpYYjXpnGfkzKaK1QqG/zy1CMyNLvxUI
SVv0iyIK1g5SUAryiwzOBtcAIqCzTRgBM+8Fpmt9TO8ICYBY2ZeKCLu1yQuFum35Xev+6ET+0syk
X1dXl0mQKZzr+D76ObrGtfYoxwr0CrmHsqRVFocXlFFI1ZNqnwtsLo2ke+6Up6zqzqJKTnYA3Vfi
XeQMhqdLBBfSCiKCRMS4Qcd6QYC/9dwiYNZB3bQxLDrZcxMWj8VsvaqnZNEMaaPwWrMjahzicT6g
KwyzDy8Xr0gBzvoMAT1KjoWoE18NAtiXtO64meTLrwdVOW0RmU1u8pwMy7YZNA13TnjtTcLNgQgf
YzM4RzFdOV2D+zMgNHALnotbn5wyhq8cHQ225warDj4JrKkwud+9yHtFNOTHXv/AYR3LFDKsefb2
tRcaK8cT6FSyyfWDLvxTQdrTNGxbyMF5mn31U30JWLjcuU7JEm9OmnAfaoEXM59RUiNScnRLx84W
POuFfl5mog6wWPYPiizcU3pKXGOLEOFfi1rNT4RG2piFv5gWy47G6w5enh/bPVJBVu4GfUTHCEHv
f6vYbXBk5r/4qBBfRctjTi/Xxjaxbur2q4jJjXWsiLIy6SxehlTAeqRc/x4pG4Q+hfXWy+wXIUak
NFpL+oSNkMz20AMnJSPcudOgPosF4zCLZcxaqh+IJz8Jy1DtzC8L1TVTOvQn+uEqnUHFluuILn3H
HDa97fwsNEgqHWeETfZK29PJc6sPTUcIbOmnbLIfhwXGYAUOxW1tIFaItY3m4llmtpqj5IlLTbka
Ihb6xf1WcO5FtluL25o39292hMitG3ApO2WAw5u6A/b4t8o2UWlx53axMEE6+ctz6+Z5+WNrBUqj
fzTJfFULQp8nXzqHC5j9CwXhcCNxxqfSjfywcp8C7Cx1hi00HOE5eaPY12127qAV2Fr8GDYG7cCm
J+q3+GuriIiOAVdccPTaFOgoRNcuQ+3qirsxV+9kxj8surjA3ig3RttuiHe8a4G7MVnTUJtgxi3b
8OQYCNxzqcNvGcgDc1vzmrTcaPrJ2y2T3A1kgrTurtXGH8PpD0VWrjU72sSmiaJ9xGRdbZsE+XtT
gLEbiIYVGlZfz/xnzd4/EO+E/cyoqrt42PeNONBtPs9mslNw8LrrTkYbYUkQ1lVUJoR+60NziIQn
09sO83wF4RDQnUFRp4RXUw8laJgFoXOEtjwe+61m2D4vX1KDNFC6jjdzdJ4CJpXpJEwKEiKUaN1l
LxrJcFo0eCkRk7fLk4eKETd6EvpVNK/Qk+FhSNFSToBc8YQ4EO6Kj8YKnjV9QkLIrOxm3Ohhsquc
+iFO4m03o+LQY/sQ1dWtAO+OQhqZbEP3N5PlDUwF6n8A4BBxUqKhSe3gH1JeRE7fbh4xANuA1QkR
ORJGc80JY1vxYP0y8FaLzKt1iLhpZZG0BR7xNUQTO4zyNAW8VCe7h8AaPka379bC1O7EfVAdqOjp
oqNdT+58MirY/qZhvrpa9AGJ82rXeMrUrt6kKQ3SGcMM3AGoDoVGhTX3g8J9G5rpfWjFM7JrLqYI
z9p0PHisuYWWfQewC3tj3ixd96ONEFUjDA5t5rRrL3WOiaCDr1fdgpJowLE4Wo8jK2A5aoj1qNXB
ylyrqTQvVbZW24vCTOdx+jBqWaiqeAAYCm9njsFTyhM4pOz2nlF+lO10UC9UGe6HyueTPeRjPLif
IEeR2IZDsQ3a7NmIy58Ud6xanowQj2kuiovTu7epHJ4GVA/QckKmPZ76wSi2g6kj6JlA7pooYPij
nWYfDeoZ6sgAQ/l1MBvIL/GzC3CnwVZAXoy5dnG7c4S1FICzWSMi3KEwXw91V0JSnrBSdslzX1kG
qF/eKY1RSDWkBOjmIxEX+zoNv+gnAJW037RWf7UjZpLjpBwWwb8gDcRGohdHXNa7RUSHHmda36NP
QQO76zI0mYnuIorSL4EU7+4irqBTPscweS0dSmWeHvhp5H51eX3KJ+1sTO5Jz6xujWbkisDuhvfy
Tavbd2eMvt3e3SE+OUw5xSTbCAD3M7v0zqP5Ufrqq4ooxLt1+6fR0VpZmjzU1PFDBwSCGq/qhD+l
tT8ZNJkz+0Bv6zGuqnJTCJz3s23uWrSMqMKAPjXRdw6yd92E8VdFiW7Q1M0uwv1CQtUUn2zuW62m
bWbQoGCxyNNi7ssKUG5i1U9J7nzNrP+FBURm7LRLPMkvZzEuQuKn/O8z8AWT37h3iCpWAElyULNt
1ESogwCYFoww1pFsZbOvutn0kUPBk9r0PI4pJ+oIoFFr/5MO4RqI6L7CxT0josNXHA5Hil1bqTWb
sPS2EJ1Z2uk06k7MKoW8wYtJs7DLFVeZdzcSD+hPOV5gaUrGAvlS1JnbPItB9yCGUwM4CJhyHjsI
Gj59X3fQUhdg20OJ65UmzdbkC3M6+YxEo/ANOZ/U75Izuq5iVdI2LUDzQfZke91J3fBT4i/U6d4K
dORyuJdTKB+S1qxFREFmMvdBikkmXG2eHWmjWBxhHFnFg+tmW/W87Tqa1lVfv1aSx1th5V8A0Lo0
bnBq7GfUzdUybSBA3NVHFvZwH+3mJtDSWHxji2McSn18jaFaEeC77xBr9KyjARG7Q/tNgO+Yi4N6
D4s9vxlZi6E/O9vLfFHPwrMpro1hfHSyBsJ49BUF+naBf2JM82PHSaPMrI0YkrOdL8faYLl1661O
4bYBGqgtmNaC+WMJdT9Jl606/wf8Gsdm4ISxSIm5Sd/xCoAbJ9pqCJbBhx/yY3roLuqIbXXOindY
zweNe0tey3u+GOS36BRem9TdF3pAXdnaFrDY6iH7tFOEfjKb/sxef15E/khYyGbACr1aRiXVQAGa
LgrhZe9tjY8lOn/gSQ1pvQmy/IXtc08h41JX8a1gYlJTvna51+EoJ8wwePIc7NshaWB+plAzhvAu
qUVYBSM4krCk2SLUAsQKf4ZI/aoqPBSQYSNphMjIu1oTYy18UMNHHSQdp9xqrnck62tvsRGX3PUs
z33FtMAViJw/3kocT1C2+3NStfdolB+AKzq4RNEBD5SOHgCyoIOfSWHUFgeik8jFzUvnI76tTe8N
v84QRdtJoQOt6Mwiu4vAQ4l+3g8hfiFpo48p2BlRoVAxaBl53X7CpDP04LMHFAcE4DxIg9BQob+h
CtxnWf7sTDHHVVx41Hh6zlTqyAzZZBuXMxee6StiZgZ6/W7XVLELitW5Fk+rTkOI7jJI1A9scblP
uNAjGe4XDxdcscviBj2O+eLK4N445s3MwHFjjkPxQn68u7NdBC+aIB6FALUPw9LOVV0/SEaUZncP
nlnsFsC/xKM8tV246WLPB5W7G3tOTDhq9rmlDKWs4qZ1Vu+iR2q/iMfCCuy1oaMkMqzs5Aamb1ZT
4zOZ3xGqHdMk4qSNTLJN3bvuhh2LgAHuwGPej00GFKw5iap/VqqtaIS+lHmXoJ44FyYwMsyDJbwH
dfBTfPwhR/I8cf43LfY4GemYAsrmarv4PXNuHloevSwCaHto+LJJ73VNeNJIZ8A25l8xkeMWVN3R
1Jtzq0LJZTo+kyj9AYP99F/c91Icrdn6acr405MuGr/yOLgDgEN33Uv37LBVqCOYLqrHphNggHm/
syVXy0DWSUBfCBmX3lNPcTYz3hEOzskr6X1oyu3ws/DKHbEnfmFU12LSH5PBvJg2W8OiLpnDdxfa
25w77KSJW1E1hH2V1bqGSmIV8zZPws7PGkeVP3hc0ZNnVADlq2RjIIYnJArI0PTpRunWCrVLVoIi
yrxgYy3DMY4xQnEO+Icb8Hexk5kzeEoQBmw5MqXEh0fNMcrtF1vCEyspQyIhX/41ZXoNoZLELcaQ
ERdaVeACngxIFFO8MXPnOE4l5KT4vIzlZ+1yiRdOQLpacRdqLGh2sMOIVh/nYAAoPdy1xLBXEOHz
VRBmiPWIYcTJUz9FmVw5prHLi/S/wbME1tZoLa7EjD81yNtBnN3E3ZWs+VpgntWm3YzllviMbMPx
+TF2SMDg51LF2OtqYWjEv3CKnwpneOL6da5D7uFBAa9jGbghkcSMgrM6isT5yJRZZdLXod5zhJn7
eZtVIQCcIbm5SrROx/MWM8G0VH82w/LXbUANmmKbgdcXQIxLdeyWGeCF1rtMg3VoxLSVAHlQ1md+
Nkd3ZDp/Szns8i6+uSSf+LKzsNA1OZIATl9OVVzTvn8zZPO94LYh8W7cgDA6IoRdu3HJBTWc/DEu
H4wqzOgqRi8lMUg5gDhb7c+89zhf3quuOmVCHtS/aan/lNOCNHjatqbYGAyfxsmvbUVAJdDLyZQf
8Wwf5zzexzKD1oKycKg/DZG+OI34KTJ5GxLIWXn/N3nRturEQ8HPTIzuXVoSArRCN7I1hSYmCd1W
droafHW5kBGZLL+zRGzeIWVGM7VuRvncEC6Zcd/OWD/MfLm6CNrUSPjG1YSxeuj/yPl5CVPyHGfv
NcyHZ8KauQ4aNbf4AXmzOtAMw3PfYhcEIut4OfwUs/vOJKbEuH5Ncxv+BI5K9IHyYHTOd9azfXo2
wmtw+t8cAiG8EYURYEPm4pPX+1iZenHRYhy9ldZmAGJgzWc7Kj5MHQJCXn9WlK5DVAqWid9b6vqP
qa7IfV8w8LWjKcZrnvXK/rptwSGx0yxnYniQP4XmczMh8m6Nv4loZM3kvAoyhGgHecVlfxWLon/I
u1GQbkTyGorE6F6NCM1wIe7zhpLYNLykqKhXopK3KCz9seEaFLmIF0XyhsvmSt9/r5vhneSrVytR
iU95h3CVB+7ajQcIctjZpbMn+QW7g3yzOXiIZlZOT2oJmrvDzknnhHqh3Z/gYtzoo22NZoJOWW9y
cLGmB6HO7R90sheLytiJKnuNIpUg1x7VGiU4GHC1ZRxG7wXX6EWb75nWfiTs40t3l648Gj3Ysom5
lhbtS6yZv0nmepBbkmNXTiq0Orqpt+WyQnkqm5oBknrGKu5sgr2Uhoudpg7jg+7K95ZIPCRuBFnO
zp2zwgW3TrIiW3Kb1SWLHOXjspQMDOiuHOcsPL8rgsXz9dg7d82N35gPCryE0jlCS9u64isoMSx1
BGEjOrjg//fFRARjBoKuHaGzI3DGsqe5uNWxTRh8yzlxnp2XnCDrr/pK7pvmT4zBlc1wP4choVbe
x5wP2yKJP8i2udScYIq8fcSii6M2eem1xo8ce8eejCsnO6unbxOwrn4dxJuf5QVNrT+RFif8p88R
GvxRXBLX3vTyd3Hgb8eO73EW6xNwy+qcpLZR9e+geKPp/gIN4dPgEB1G17ktvjgI561Kn4PzwoJZ
sMm03ad6VF6F5RfH1gxITTBiRo7KEUtRarL6NQIJvFI2taQ5mG/qg8PanSroH4kgNBI/DhiJjcfV
amS/qurxktBtwGUC0bO66En3JSJ72/ReAxpT5YbE5NGCRajgODly+LUENK5Y+jUrim73fj1BzHeL
V3XOjTgCyIBZrIjj1UaXk5853jmmAmrHzlpm+o1Ukp16gwJGsPq0umLmFW9GG595nxGWrjiTZE+S
gUF6VTkFLxNFAH4r4HTDN2rhH59T/T5KGlRT5i9Dcg1NndkPOZK3QPnVntMrnDog1r/Seuk5H9Zz
81d3Z80EG0Kmj81Uhe8Bx6k89DlsZg6e6nWV9wv+vNqz+AQIPx4okkOJw1FhR7vF0Fg+rGqvRdU/
D0xJ5FKGWOQxEo1P5c3F2Dxr1TZ27xVgU3WZGaPhjJ1gZQyRH2XLk/rvBfZXSPVH/W09005QLQ62
8Z6Wk6+GlDqjdfQVpLdxyNOTFM955wG215VLrQRm4SoFY4pFbe/Mhc/bLRySBav4nWryVjqEazDF
I8tcqzfQM8S6atJXHaFzAMhODSkxJQC7Bvswns51bFB3geL+FGvVST1i9RYZgRM1VHUYGZvgwKhu
bddXr5V42i2k1iN5K0n9VAnvtyDC1+NHpUbtV4G2NwLvI8Q7JzkRq7/CERoUnfViOAO154CbX3e3
reyQLnScxHw0a46Q5lcmdPhcprdyumgdKp8jTm0nfZfUIOFy8b0MZHKRutp3H97QU+brtwo9o1Xy
yujgTyqgpTU4h6CzDSKXte9+/GzZkEEvWRtnwasK2r73KCDSu6HMRoFW2+q6bnMLzK6hhZGAThWq
Sl8NZ9tOTmqhJAhPlcnqlOBQFhvdsU/8uNQS72r6Op51mLr8icmajs4/Dy5SJy45hxKzCPa6+423
/5k/r4YU1zbuEl2r4xapT6xYW7F4TwDTntM6u9ecO9Cjcz83MRRa+4VXXZzlW3Wu1OPsC3KIwJgs
FojEuaapl8RP6vRi2t2jSq0ymNWt8WGbX6q8MIn4yZqA8LM+qLfCe/jvE8G+D7SviYjCdKl3RmK/
E7nCxQCqgvsxpHCpGJqGnO55FF0mghj5/gglwO2uJk4scp9XitWzYiGpA3Bq5PZlYXaOY2rrODJP
+kzjA4oiLb+TVocbvhlziPd6PVMCdTgdM7K8Rn0iYLtSm59NilIE7t1cyiQ6lVYFT1fvIu0GCp5f
alIXNLhNV96WOt6wPzzocw50GMQRtOOT5Bvjq0XN4nvI0XkvUZtvO+dPPSpATOCC5Bf/24/Bp1pt
nNle06mmEHb1rGJXE3VDwMUliXKSIxoeKEx5iqFLER0n2lYua7xHoBiTQlXbGA88gcXmWBVCoEr6
lbJ7VPNy6CgEVan1oBLhKva+eA6Ojekc1SrXUH4R0rzxNoj/OXGleisxtw9ahED9UrsIpniVcX6Y
Q0ofANfdYr6SibBRp0gwaAfm+dw1J3XcTTSAWsab+nQkZbBcFocFE/1KzX2r59YOeyrhyw0xvup5
TQgMh4i8xUmoXVK2AC2zt6rSUbAf2ghMYsvbJ2HcUvbv9tyo4HhLFWsVPltZvW6d+rcYzZ26Qk2W
tue9QsWmgGe9qHXPBUhcLcXeMr8CGgycabd5bV54fhWDY+AE0jT0gP5bShLjoaq7jfoqoK5aoATK
LrjWBsUWjsiDUT7pXvKtZkuTv/BCQHS2npe+F7K4FT1QozmCxFLxq6npnsISa73DG+qfZh5F5c6/
UTZ9qx1W6lbj6w2Fo/ZlCeReTH9qdKi10rTuqJhXk12c86S/WSZ+l5giMSsvMjaICsUqjbx3ogDM
Jv0auEVb7kcwYD5mtnscnnl7alTrPYlo9PISErWp2syTeUY2dbQ5LMDK8ucoR8VoPqor0PxfuFiy
owd6aAIaAjyYmZ8HuxG1GzdcZZklApc0+gjhc5dS/+zX0rafBKO1kmKPl/Xel91lDg1yPzDhqEK7
Ib7xdtHYvKhVRw0ONbDrRhFU2K/zvtuEGVczdo85sy/qJ6o3jgmHC0W8nLHJGjDOOET1JQQ4ln3T
Ch703iv9qUUWOGiUwfHD7yqjPzaTS0hlpT8BQoAAYxJ72+0bYzg5zm9CMYxKvK+RPaZTRcOyeWld
+6fGyNuSu4ni0DbUyfVYZimlDCdadUS48AnbS7Y0v0REI4qctgZeykYDXByXMU4idpTSsvEbNjsA
BkAlsq1FA62tUkx/KhtJOy3UtrOw3yeeh6EoPnvp9J0WxqPODLY9sK6FQ210mIM7h7sz/HcoYrAZ
TboleTuvyhhRqpcuT9aAHZwD1WDlGoXevD6WIb6/GeP1SkyUJwK7Xas/FPHwNOoKOSetnI6GAsFv
LBaIxgYDQtlFXXvUycaLXMSM4fzgQeZKONTMrvFo5tDv+QhV3D2kY3PycNeW4C2fexPeVsveY48I
exy2p4pHGw7aEUNC+g+kLXf2Mdn2uiP8biAQxMi+Ep31k2hkhQcQh5SOTz2Ln95E4puG9MNm5aoS
rt9SCQ+4poWR/cByqrMZoDj5rOLhxQNEQUvZfB66pmEhDLnQK5JNiuvXa95L0AdaDySnz5L2IFRB
04xqPmDAOthL5zOawX15VJpLk6vbmMBuVda3qngyumVeF20++Lme2GsUzmhdiIXAD4jFlKOsFwMr
wsa4zRwYGovd7FkLqY2FTXZtFixfsgWCnFNh6Vtn23HD1WR9sZHvRfgqoDIEN0Idn+y+8wNt+W7F
cMwAzcUDYhYO/V8iwPjldPrKyKYH6gLsvHH14gbxTUNgodkjkdLUZ/x5lPuBlshqqsejE2anXs+o
/4QeClOUXBNdhCU80AQ/LnO/hwb4r0/iTUEF02jpJTMmDAdJLiu2GrHtoj05MM5RO2+wZM3PBbBA
UsTHbakMmq6Hlh2QWamyYHT7KU4kgiMemdune1JQz1P7nTslLJ/E2zrqhpR1grNGYBAhEn+k7L4W
G5SOTXGgMLpqHMNfDFf5/AgMc8x7Voi3kJLWyLoVTzg1MBy96Vbkd4zPUA/BLzFtwly1hqne1cMf
XVAa2hTrp8o95n2Gk0r38MYvObpJ80M3l01Yaa8tnRmReA9dgz9WlU0K55jlKTPMxpZYZU8LafCN
DQa10bQDoX9Y4SuYj/xulJSfWHq+ejlcZE7WtGvSvZgRTSDYmT/ThPgDlPjrpbcctM3mBwG3Dek+
XDvMNvcdQgZl2SDfYqOG8JxvaHjsnaj/CjswAobkTG5rmP2lmN7a2NtFPU0JhwQIYObveTb42uS9
kSKwU0+9yj3f5PLmUUft0ej7ZUIc6GLcWz1/nFqY5UQ2RttOjCfSe3hpr361e+uZbvovwJF39Rzj
1KYfYl2KQrxaJV7kxRTr/4IcuyD7kHX/OGktl5AKXegA1IAx4XK+SM0RLBl6kDoi/WH21TJhc8+U
XUNmDPhFDgSrCY/XUEwTI2jye63rVyCJ67U2mawiy6ebDHu2lF1vmz99YrxVJJ4OzA819uocpLE+
0eXi5BibAoSVBoM7mtQV2Xy1afzqecXZGvh4pfzkBp0yNdPlbwpzp87oEIhJpUCDJKoLAHVGSbON
WnNH+dpMKAJyBBeqY9VmD0FTXxeyF9TfMK1PiKsrLTeIqGlJzmRDr8ETmM59JMU5oSCIUMV6rUUB
cSPUd5Mrdqjy3wKr24HfXKmy2WIxuIOCPA5VpMeGLczEd5b8VNvaBcW3D5DUp7J/yAco5hLWLlCN
e1EM1yasGn+WNfWy+DJyRFYDduy1tT6lMD3mWw/klPgIIoGJGY7DQwSXU6OBFCr7J12bqq7qdSL1
J4f56WDcIES1P3QF/PgJv6ELhaSrdp4chh2dr8ugVQcZOvuhgOIjBkgE9UbdGoT1yd1ua0wD7df+
aKUtW1nfrC3NeowDZ0955pxK/IzhLTOWl3Ae/wUlocFWrHgWxK8aXYM+XPgZN0hCgsHDaKAEXahT
RTcRycnEziTt5VLFGPLNxSCe1cqOsY2aPssOjMhny+AmpDnFBvf2OsDGBY2VGnxC6n1oY6umb08A
UIGKnxAN8E89R1DHIAxQBu632eAJXoYtmpYqsl+6ccIB315N4zuZTRpqRHFA+bE9YKACN8VqoGBq
jR2DB8EIoyMmMsTlZmxowwdFez1+iqr4qVHeABZrdciKCV5Rw61hAtVcojQKj+r3vdHcjiQQWgQp
mbF9t2vEf72kagLUZCWNp4zCFKMS2MFDzTGpD4PTjJRBNy4doSzq01OceUU52YK/YHEvCTDkF9Q4
sN1aMD3s93qygGxXINRBbBCtBMF1TxvhalPSCajA8zlVqUNzSIRNzksYsdu7zmpQSW4Z3V6uMTbt
YLV4FENIX5NyOzNw5Pdt69PlqrZOgABYY/EXyiMJkaHPW9bz5rnMpk3GnuJyuGoc3/aUZpPU6xFC
vWZZ7JCZfNTb7BSzpXYEZ2f1JzWQ91K3KCRYqv6haBox5QhqoI86tntTZZN0Z/C6+M6olLWupX7a
bPUbdURQQze0mEdqjTC69NyyWWiB/aF13T9evfLyn4ngeRM/VzkRt0KIW2yXe0t6Z5BgvjVPCog8
XtkUJdt28O4E5Ky6fKs439Z11tZb9ePUGgXx8p6iROIE+fn/mVH+hSkE3sl6MomdW+eOuxHqm03k
ThrFPtYpUZit7zU/cz2+FM2vaU8/wgu8/xZ014p3QFbWLUubMw+/FdG7FmWBBjMYubUCThy9aTPA
3j2SDKSvsRGEj33x5fRIUjWtemRLeM7n2LexKG1113mNBOUopnkXpKeIp8gSva4qUooZ/5cgnB8X
FhATVkKA1gjUOQ9vNDZ5OsDhCfPRB8sHp6rCI+Po5OCyNsw2chqq2e98aE84isJUvbndSAKxIUh3
nBBCQgA5z6GIHijokREze+nWTCibyXzeUJ1dNlGA1MnojnJEBqvbWkfbCS4V1RWg4rfGQFQyFXu3
JhjzP/0SQVLSOoyT274nvX1PpMOlFKYcex+VvsAfrar+qkE/dEzfEbxAw6gIEucmQys4J1J85kin
KKvBnU0WqBTwiGr6+9JOjiz44wqCDYgAs3jUGpDm3KM22GUB7YtouwwdNcYYcHjN+bpskteBh1nl
o6QwMxKOpstT7Cy/WRG/cPYJ1OFFsjm3B4MkL1ar7oZNsVsvdrbtrRAEY36YOL3IGFOTBDUnXXK3
PWGem0K/i+6+pOUmxa00OuHwz85QE7JmCSu4yXbEq7/ou6/BGyu/mVpMXuM59ri2tsU5M4ybYSWH
uMbnaer5bsrX4cyl/l9DNm0vzUPbgRLi6Ehgwy+VVMpj4bKnbgZXou13s0UQXh6iHRc1TIYB2oND
SFqxTBgVhvnbNNTRWqI09MYMEmrd9mur0ev/bo8a/u/3rh+/ktyYd7kdh595wlCWurNBI0nu4xA/
0iF/GiyiI1Pj0SIkpqTXucY9RudIdJsxJ0u5Ec9wQxDkMsNWjrHcWGtPbl3cxMjBoqQVJFp3a3TA
y3ED4G4dfK69bxp45tYYzktDgY7czbQpyDjhnr7o14EOSjCjQoCPW+jjTx93v7KbHufaIVdmiH0p
xROmnGvfo4axoAz2y3SSCbZPYyA/MWyHgz0sPlPxwhWAPn9LbQKmAjCWfdFqy2ok1KUcy7MRMA9R
Fj0AUwCvFO88E/GRJYFCjbQfwlNA0lPllr81l/4h9NJVzbGx7cqn0ehOJLkci1hDNJJmGPlDyuVD
QsUWDMbaLbGjy2L67lrvW7MJex7q6ts03Y1jcJUNaVltuhoCZxJ3+6qlWGHoA+Y34pJs9yYYgCuK
WNREvAHr2WQcjQTCKLD4tRaKx0DvTw3JmBJADF8umh6jOkTmQFkE+oqNLMOPCzg9dH4oujkx1EES
gTVRkR48A8BqW+sm5vxjDBkg7HJqbtIXIMc98rhACLaKaCN5XQdaaesVOytOX4qwgjQabmqwZc1S
PQjNWkcREadMXaP/0ubsOnHrVrWiRpefnkJuoUpF2RuB7fduJgge8NA+X3tzHYiSLaDgTZKEwyQ+
4RyhtODsGCgzCyV7kFo7W3RxTss+jcLSCqKb+jWBnsOvzHqjTtwOK6ETcY7GllPRoZzFRe01PXrG
dMg3s5zpmNpQT2ryFvZEFmxpOe9aArs0TcU9dCc9Kdl4w9ch0r5EZT0YZX9vZ5MifW+8g91ZkCbZ
FIbRKy3BulNftwgK0teDegUSByVPsaUm8psZjbltAKKTMIcSvh+NCTkyMTBld4Z++9PzgdUnI7bi
QNWm1oYHFuQpAkgi3PtY4qmYKCKCgVFwPITVn57T0dFor6pFGEGc9H7URg5odDXA7nV4JlTLolsu
tbfewRceiB2BtScbFFFDh9QWyWNuLCSROmfBeamljpeSaiLT6h+nhoy/Fo0QNwtzz7dHdZVvbliF
LfUiTRRnDqVE05fHim8/aMV9Yq0tMB5LFnq0U1q5NQ2K40FS7kb7sXHDTWm2b+rS2S9ormuNmvZT
r9t/FcwC23WfGn06W7P2z8zFu82mr8aewboty+4bnPFDU9e/nOfCNudSTyybLI/qmJdRRVTPLSIH
tzGDw39fCdLsF/V3a/RCa47vaJmOJbl4/TjSOalJ7460cw+boc/077lFsiSrV3UlLQ392EgTTDK1
6J8JvY0+hsdRpF9ehOzDmIz/sXQey3UrSRD9IkTAmy2vt7z0lDYIkiLhXcPj6+cU3yxecEYSr2l0
V1dlZWZdcxyxVE1rEKKg5mmfdalo43cO/LSs3jtmqK1yu39nVFS1gw30LDvXmTTSplJhaggxhkeb
c+FjRsxwReL5gjohmJCOGCneNX7sqzezrf+UbnPLdOYk+HoKTAPCz7xdDzGD6M3858Yl0kH7svmu
jsnYtoaWSqiw28q6PZ2FvxnJSUPcag1muKN8u+mcn6jXH2oF4QKooqJBQ/NqTLPnJY1fZlhSQRy9
mEMHlNdap8bKv8xIe7CM1ntIYxY5cpd426TYlxUWZoHohZjnQnoyzP0XE+BxBHeiIw3uf7lRPVUp
JuXVPD6UHA5sFp68KrtCIbJWSzrdYNc3my5i3sRkqpMekY6iTMamNa+3VpRx7HO1bAYwWLxOMUWs
6JZ22rlaGJle1wVOTzOj6oGRC314b3t9XsMZLXYG1VZIksu4Lmvv+8PPNJt/jVz0Ng6aEwn7fpbd
QD03bgU9GjrwYZi1jzEYMHpa7EOoSmZ28dfxUtsYCvZX3FmhJ/vwjDW/fymWei17r4zzm2lxm9hY
9KFrLPZxOF1pWX/rI+hL5a0Yw72aJn9TMaqd94me8ym8L+rujx/juNzDoxzM6nvS9Bt2PQ8jpTTl
89Uth30zWPSU0uoxJSor3QV2BoZSFjbJvjGvGoon28GK2Wrv0y4YNxjZEYYIVPnSnHFou5QmtPbc
p09VbSxzuiHxpHO04J41qH2atlvooVtIoxvLwaHJCp+oGBJz3HbJZ9PbF8jq5z5geAcZH4Tex7Fo
qYCrP8GoxY9ZCQee667LfVyDp0veBade57YnS2sb88xGWbXzvA3dYbvo+Vuk9Vc5GW03rnXLWS/m
/NjZ2ou8uBzYnmJPU+WxHob3JYLHbmmDojVkoqg2FJNd471Tt1ev9Lco0HiL7qOB9+FzpCT8qzD/
5zbGV4VOH9YFugW701/TjE0BMuNkyXMGKWIiIlK/rqTsw/OeDvS4liDYVLRJs/oyBsyWohxqzbC7
K0psIZhKqzNbmPT3QcsfltJe5X10kAirFudb9fnVJDKi5FtrA+5f6aVLnXU/viXwEQsSFiaBrNIa
otKcfcs7yQsayeO4eLuZF5M3LpLqjBLsN+zL/xY0ha0Py8nJztJ765i6FkA0igCI4gyWsIU3FrvK
omjOqgqbLqGGNXcLaAvxY21xaprWvp97mwSY/8+3bfABwwNl3fKIuEBql56h/aHjzgUYdWBSjQG/
hLnzNbzjPgbMF9leyiVMMwFP6MCLjq74ULaw0MPpc/aRqnCFypfnS5e+Qe8ekG3OvH89T78tESlN
HtOaZ9yqwGgSq7wIDhrn7oWCayerRZFJ1bfiZRKHwVC1jtLbfEggXbgh/OewBxOha1875yAJ/vz/
U8uChDgKwTfUYP+1l9/SmCHwbunc2W1qQyTTHztM5EKeYZBDcc7rz1FNuwnbW9WL97L7Omn+RxUs
4GX1JmRCgtX2H6Y7/y1MtDmlYFU+9Xu8bgWCcJoNXBJQ8DpbZ5r6Hj1KJj09kkbjz15Yu6HT/lWY
pykTU+cQDnPMBO6leIcd854TF+Uy9+HyWcl0UBpuq3pGFJ4+B4BKkyCC07fAL9sKZULFCN+Eujpp
nT9hASrqx9O30wT5KicDg42wG5kT6bsLt0jffA0L9/Ag803AxjFifIEyvspBVkdCD3T1e9pm8LHD
FbMVkLhk+DIM3dq2IYOxkFPYbptqOU1VsWuZkz256l3Tm5+CANKRLCQFRw87iq9Jz5+7rsRaKAPD
0fLyT1fTryuHt8ENEfoEzDdoop0doM7BCfQ9LiccL43L777BGhsRLtBP7j/2rnYsjeBWycRYO+rx
9jKPsnPQNlDqsrDErxD4KemWixf5FzUG67qdYkCZaaN7zkuUdLjpTX+EzRW1VzvQNiOfYXLyNVe8
W6nzZPQ8PEhBTUcHCaOJO7spDnhuHLMxxPFn3jQGkLP0eHhDj/zVpsk7tMRncbTjWp9AG5f5o2mL
r6EtzmDX2IPn8Sf9MKQUOB4m/qYMknuJBWlvPA6jfi696WSynQs6yTZzuv0y2mIrTNkZfCaTdWBE
1pXkLCUMhUkO39oBrGvWbk3tOtB4o6640w3p51TZa7XYm7r3NrEa/zY9s0qRMdAlFVkdRq1OoU5B
WF6GyHhpMMLg/nyRSqsVR1VGtgBktAbjtyQzbAPt9zRnDUNpJQv9/ZMUmDoIsdiIwkOqWXt5AoUx
7duk2IZzu9Xr4tsf2ifksJultw7cPkjU+o1F0tSZzjaMspvic3nR9NP502MPoJ4MxidHa1Dpz0Dh
FAXpLTRg1zKgI0xMjlvxsDSQK0L7GXrWOSSi5S4tOmt47jEOEZSncTPmS0IJMh4lxbU5W5qf3nQI
MT5h2RgLUFoH83BwuTp8qRiW8IsDxSFran4AF2xCc/CwUyQ6MZm6WBSqG3pfPVtCH4NKSJzMnDFp
8jgGMSSvd5lpOTtS29HooXiz0fqKtpSldf/MaVYrWt+UdM5jv+TbqvG0Oyc17nsqgzRIjmnV/nMW
9achry2QmLNRKXGT9j1IoQfIV1DWSFs3wyafGB6nl7QfL34y7WOOZQG4xg6Gjr7Bde2o6vTEsLxD
4VfvodPoh4TscCzDQyI3l7IPg4OhQOFvCyuZ7yT/XHrto+zZ307JNLW5Bf2afkLqU/yFHzJTo7HE
Jp8oNkHF67FZ90mNTAV3mQSqalIMxyZVh7Kr9rmKn+0aj2QQLZ2kHF3dPXEdylGVuK969GrhdxyY
IUTV+S82cStT6++ZlAo4l+Iz1dPrqkyAAAhChj4fMye4eXzLrNfupWzvh/AQU3SV2vTOgYTUkzH8
nQZ2KrtyZJo3d4EU1kproVwZj7RSDtbo48OTYTcDL7w3/sjBQmS8MtocnuICgycyn7IAGR69Tt0u
D55vvQ91eE2j5dQwNxxZJGM+xLGULWfVzq7Kw/sJs8yU4SZZqgBSfDod2AtVsEM5NCO9hTCGeuch
KeI4z/x/Zug9Tr4p41GZM83E9w6ZYkzDnqFBO3DMaJjeorq6en7+I/JjUvVD3XZrAHimdrOXx5yc
A4AUowiYntOzKjwWLdlIregW7aMHFYpdkNNPUQtmr1kNvSUeNlAEd1LF2TWu48B7TWOsaz/ZSxah
g0ZTzwZ29l0RJQJRnFD/FU55Ffg+M6MHaUKUibOS58eQK3LC6JUBJTt54kOJnsNK+dxMDSAU0qq8
oVRAhpm9y/Ubp9qDMMIELc449RxHIuCKTs66GNQB37utbKqsoTiYi9d2yo6u3134FpVgKGm+lb7F
BPFFTu2g08iEKR7Xi0xYF4fVEF9yzJMU8Qri/EpqI7gfIOXLmzOER6P4UqSOATMM/NL8SCZtb9do
SxPYoomVv4H3ThnunSDt+Bkgm0G5nHDH8eexX71arlSoMjrBrfah6W6c6cu3IQeCquFvuGylgNeV
/4SI8ix4QG3Z2zZUR8xFwXDHLynYTaYUTyZ8W20xPkOCraABks+X0K+l4pQXhrr2ZHj5J8LunfSJ
UBxjPVTtCfnyuno0Xsqc4kiY4aQ5XTB/1kawKw1ElyHtch8gR7XWB4LcrdxrHa8hD8dYoEEWaJSk
ne+7CY6g5caHJ1kb5kn6pi1LKGxVhLB7zU6fhE5gzRAuWXuct3c+JblS9Vb69ZIiw45gLhZ2rCwr
KvONpKaG0r/RK97h3r2PSubEwvoS5lsb9Y9dNF9dC+i8YIR9+81nl+c0eGpPiYviFzW2jKTjnQBF
N/08/cDY+AFMXrn19ChwS2rZwKvQ/iQWqEK71VPSQ4oGmhmHhXYkJv5oGCBklfkxJ0HKOTg96p3/
NpyQYbmoZVEEeteLL2diHGkV/ZlAYCaiYhtq5xDs0KTN4Mv024lzE0372qF5PE0nLSmuSQmRViLl
RDoQxPkhtqtPf4lfFXntXFTbHFNkd1owhYqRYpiM6iCRYW3M4qv00nObhFvbTDY6Y7DrNIYyEu7x
DQczGI9y2RqV/2JVjCwIO/s7j5y9hHqjYy41Gt47gy1Q5c0/K0OrMg6vboYy13S/sqpniNP0Euj3
AjZ0Row7K+0tiQzywIwlwr+XXiIZjmQoLReESs07l2u/SqdTudgfWl9cYCGc3QnCRDmsSx3nZ5pO
ZQ43LXPvkVL9oi0KALgQl/6OlWB+8qvDuQgqDmDhPvkNUIKM8PlDIKtr6yVmuecIRSwOxGT6C2jP
Etf0Lr0NwVoWBlrd7w85AH2/ihktJ8bmY5MBZAxYH9h3Ey8JSRoclegljVbHrJ46zV6bEhXCbtpJ
juqrfCMzAprBWQdZd3X04lF2NW1zLIUbcpppz4YkpkxesFLaslu8AV7q+GbO40/sLlfoa58odp46
OEK25R+4QpoBp0OCcMhKSI022AC3DueCa+E8c0GaEMqkPWYxe6C1vxtESuCOG33oTnE6XjkhLvtc
qp+SrZmRUzvz8mHZwtVjADqInm/HR/k7eEjyI4FjqYbhJEsVAdhLU7EykiMa79XiZXjJNs4xHNvf
tFCqKa/JH7lGRiyGpw6QECnUL0KQIbAkushdz6cwwfMg1GKRtfECF8NmAgvJG6yy8qC3bLxMzACY
/DUjYKQdLsgsAHrMwHJ7Z9Ga4sRKBPrl9Va4wJNpDgCwVsUl4jYP2YxpAvWNgU95q5onuSG0VlxI
mE9BkmwGP6kBWA5zywZYjUDVJigRspNwWT3+boEYYR43Q8jsk9RnYAyaYjya4SHX1pu8xtjQAmed
49E7SPjVB2svTxjvyn0UeecxHz5GBejF9Slr9xBhfGsO4wq5wZPujYwvoX8STFeJlNBQ5QfvkpSc
HMJbyElZ8uwoOc1IFSSfzffbtYQ29q8faXspjiAg859zRvogvy0blR+ySfihUyE7efcbiw047Zmh
H6yQgQLy+YHSkUAYVEbUzHEwz3coCUwCLCQxy2sfbD/b0b38G+refcxLktxhnJFxD9G1YUJN/Feu
faf9lj2h8mqvE/v4h1r55ugNodvGKQZBFwTUnin0qfEcL8Wja9QfkrgPlnl0mfnSpNnWmVJmvfDI
pLCTR2mSP+dB9wZC3Mms66BjnJpUQPRuGD93xen7wA+DbD3nVE5mdcG2YifRpg3UsyyRPWp0pAG7
spK+vvah6gBlZsTMHRtGjr5hStUpog6VNEXIghru4279Zlod0w68VTUgcKRlC83lLqBg4FtQH75q
nX3TmhHGNDb9IGvgwOo80uYMaPtLBsShZV4XuAjMwYAAIk+RZyv8pimYNoPUFEhqZAXaGt8618BE
ZSxW0kj3qnprV7BqeOpkOwH5ovTeWzdfO6H3WVJgVNHvU1Z08pgHQa3Yv6nAe0wt66ItEN1455j2
EW788Bg5rROlAe1p37Jg4A2cvpD/gD4wCamHaeNJl9YWHbKzJ9k9S9rcmAc7Gq75GPP4iN6khMym
80u+HNsO0+8bYasBnvktNgGULJobNT28WQYpyPah5zziU8hfZWm6lRpJPgcvVKp+r4DHqWHwvn4w
jfJZ+dNO54yjKSgB+RWKjgq9ngVlFZrEfbogfZT4RvPES3AbsakTSxVCjtW2Tvfi29NeOiNdznjm
Mb7QtLpJJA/7I4b00OLlTWuwP9ygUXs64R4W/W2BRRZLIFLVtrHerA7LEJIIdpt8aOnpT2W8nnqd
dvePFLTC8ynL+FbSbzHKfGuQkddVf5U/B0D3rJcCPNGibnBJZnS9Pko1gjHtfmoV1UN17KkBdK87
zVV6EbYqhTR4G+ZTR6Y0ILlFXwA0x4ahfXdpWRQJ71iWYTCRbYRBUU7hTQ+yNxPOCv98CpvXgXPX
0oGSzcSncCcGYQOTFYQpeeu5M44CgHGcUXJldxUfSTn2reYqRUD5LzaMgwZZwRzBkdIU5mgS39zs
lSK+r0ZcIOsDE8vkuIV6hy5zuoqyrWsR5zfqSQ48tGaFh33LI8XJ6iOFhHyHKGA3864LPDt+tSeq
9uB8ciEVCJf4nGXzkTJPoon1/cjVN/JN5CLyS30tDMNGY8jSkG6gKJvEPNLst9Lkfupe06S5N8mm
5LcD68V1jOfCz24muDcUQKwTXas+k5pmTvNeNf7RFKRPGzT5Cr7V3cMgPGcUWXL1Op36pxca9BnM
/bnnRgCgdolF1ALYw5R55iCEYADdRZZUaCPy+VqTNFO2S0Ujj3eyE/NRjmgKrKmTbjZUDi1XDNDi
Sco5QrBorGT3Stwh0X+UXVrO5bUGmet5znL3CrO0RgXnRtVHOQb3eThcU4ZprF16hfAkk1UJCmKO
gCdQPNZyetk87AKmf//TAutLYDNVwNW2gc16BvcSJ3E+m9/Skjhl0OnP0SoQgmE9L09j+6VNGBu3
UwEph7SJXdyO/Ycei7FFQilHr3xi8gkssHPLA5ajS6tIbhDTL18U3iC61DC844x6v0jKz4oJy8pG
6MaNqmryoBRJS7lge4gaXK7TiFvSZopLYtIAgBjkAMbw0sQSZvXQR+z+tgwzNYgydIeYnRTuciJz
R1RnEWdnmPBQhYdIBFflDDj1r1/cnYSh//+ToKNBR1Uv78HKtCRNnlf9jAb8TXZxp4fvGN+KsCLB
Gr9vn1F7CSzI3igZ8TNG6ib5JdcZWAklgRTpKfMNdJyK/PRoucl9rM2/5N7SGl+gtO8nksFl6r7c
cbrqMbYvlF85NaPsgIH8h7brc4NANIsZzKRRd+eMoJG4o6eRFGrqze3zDxDzqxMH/343QTyA42kw
dONuWdWKYVHp2OzNyH1KTKAtC0sqPNnxFKRlZwQ/cqIWhfhONpoRnAR89dLyY3aZuaFAatmjIXZD
G7PDYET2fcoNwPILdikbVNZemeoBnpBnLQ8uqSNq4q1s8djHwqLBgFRuSMkYpZgLY/8qvw72lS3F
vQv0iTXSCznU1ga1L0HhBZ+R4FVSRMmVJXgXU5x2PemZwNGCskjJLGCyyLGhk6wCEshcg+cpNyZ3
Fe1CpLPMdVF499HP8CC7JeLY23s35nVCoABNiHL9UmvMrJ3qt0HLn5pMYQGYGJ/O7H5mHu5gnav/
kzWXYFk66akdajykumJNmXhyiuRGAcvY22XrU2clsXFBSvuF2yXYl/lYuN1LWS/70U6Phu09YQd+
DfKw2EYdfmgDvl/roayZGUUvsjKBf7UxPnZN+b0MkA9QgHVCFTtPjW5utCRJRDAPQqUCoG9UBSrA
TQPs12QJ4Liw8+0vbIU3DXgHj3BF/j3h0SWEQcmf2ZSS/8wisHG4r68VAiNB7hM1BxQ8xgm8GI+N
Lb41mEu227Fh6Gmt+19FH+IQ4lPkqRyrs3y3pMtDMmbzKgqNiw17QOPYyB2icpT/WYX9EXwubd6Y
hr+uh/ElMuAGk3JsptI5CY4tyT2U7Ctyv5ue+EiH3XotEvqa5yVfoFkKLCKSnWREnDjcTfb+2F2C
YYaV52OuQNuTIF455haTlxUZg3yrerFBGqU+aNZM1+O/cCUdKynEaLHIHicBFTzbNV7Dwjz6TD7r
gH6kB2M25tar34RZKM0n6jjpNODJvDZy91fnEvyr3fzV/0AB99P45k1eTJi8dtvupS6Qrwtv+/Cr
+k9nyMpcYdiq3MvmdyweesJlMZHKZM2AhjRYD8v4u9WlCVXjacR9QwZMfiVv3fJN5G6QpxcG8Uof
h1Xp/ZurcIc0fisPl9tFn9wbSnwfRXz3LU+YKgaCHrMZUf25LuOrUSEMNNUqL99LK6iZOQcS1fLO
JtNPjtFgJyAXuFRr40NNY0PSI27LIKFxSdeViJbweRN81CKIL3Y83aeoj/N6poEiAjgezuAuCLvx
jMtoicfVtmTAsK7609S63e9y8no9sUW+j912T/Idu9r5Dq2K8aYM2Yqa5Bzhnnbnj+UL3tS3Og6/
J5/1YkgMHHA1tHsQqxiRQdYwjcc6xX79FeUmlU9aHCdf05lFW0HxsR+lQvWa6FwnJnMak3kdlYiZ
+/lUA+W59vBRhADdFW4h2YJJiEofcTb/zmONoT4DzkltwNiTttDHO6fKTjMEOeZUX5IFrNODKoM7
YeDHG4TmD6O7PFnJvyTCoXE4me6rw30rIkh8TuFqwSxEokOYtZG2+uGyV033IEuv6e0aygMTlFn0
/q8/FicHkwZpcwmmwZUShSUGT+Nvj65whmcH3xS/cUBjtWfZ6rLvSIVqNWBSSv6sJv/WUTIUPpNw
RImd1tGLLIi8bQhMGXDH8Lr2iEbOqWkX00VabHzieYB596A50+PULBe5wn57n95f0jhiSBGUZ7nf
OxB8eWoSf2gAHAZGUQ0m1oLghXQ+qJHYc7InQRkUlEnuZYlCk5k84lh2AFuCZhmIttVgtp9CpjeP
0cGimjUMdUxgq4QNruHS0Czn6WxZE9POeDkCzlOTa4ycR43Lb5uAHBXZOUkgG7MzsHjH3HRwUjmi
aRLilYokC/KRogCr4uXAwKU7PgzcZNm9kenjtIMUoWAO5HAeoghSAtZW9AzvLZjnRvJheflFVe5H
p9s3xn6TeHl/spSnxUpw+W5bnTqfjMDo2ms6044oh6PBHSDdiGpSkKLBuTLpjXfzqU+1dM0U42LT
Tx1aiAE1Ci6UDygYdtXY/539/H50KMLIqeOk/9eQ1gRhaq1d2p9iN7X0MUX+mL9IPixPKAw9GJDZ
myg96YMC3mN+2mBfxcDjEYOJfHwAJr/HrJL8KbNf4gZgTEv/MHzqxx4E7J+XHcPZ7ifmGFPxM/si
KfK/fV1SXi/PCfRlNo/zNAz+1R3DNxdSzUSzzA6nh0ER9XkyBJAIcnlLzwBEcE54SkYLZD2+Gn3y
DhmjW6KGxbE+nL7940kSSsReapKvGZQ4nnBl8yJEnn5kjKsmxWRjtl4sFf8teg8iqYeq165f+pzN
6QvVqb65WnTzLTaiLvIrdvrEHRJ52j8NUkiQGOj4tPyKv9oJeyXiQRTcpYqwmmnR1kJUsZd1CDLo
1VVqMtRs5FbHCCrE9bTlosPufBtnAHOYngQQwxK0ViAhgaDoSJre06z+JOECiwnrPQyR44xZkUUT
xgvmFSNHmV1FgATiC9NNvdQfpZEihXar3VQW55Yy0W61BJZn8lSFwyPdcnL2Zo9l1Y94fqeFuexE
bwU1croT3xldr16Uw45ZSKWLPHxQJXMjdd9gykBcZGTB8dtUYvseF2I5MpRf0WB+JSlHyMmUxXHt
bm49Q7pFcjSkIADYyHGykYDjK/nPhdyLQSvWP3Tmyo3yKWphUEx3jM/ZZVzrYm9apukfb/YhHP7o
Ax21QGGf5OplwhMr1nI4mVF7TEb8kROteIMIimZ13uR40/I91gsr1BItRMA7T2rfciDbKHvH03zb
Lure8OybDrYYWf7Z4QpFNMTm8rvPYnZ2cpEElvNd9wXWZKrngsAJCdlolbqbsc2PCU+ZTuNqhhxW
02BtXMA9zei58ZPupRduFyB7HxhQU4ozI8DfpgXBTaiQp1sCkugp1DF8f8IQFrI7Bydz8SEdJI99
OzwVGfO9l7Jh7Qv9beyW5yHrKeGJyGOL0SBdnXylXEodnxwDgukzwIVi0vQc4pFLQmeLLSU4dSSQ
1JmOwjFIId9nFvqo4ujkWbKOqvFR1smPmpPVDn+gej9lqnnQ6wxTI9CwHuJJm2NfhafEsMzfYe69
0zQ84Clzc6Da2ap673tmKLJeQd3esLh8m0ZGO1tVvLN01LkMfl+rjpBq1PRtIRPuZ53z5ZG44XDC
TOEAI3stme/toQQvgwTbgnK5XrNvjDe7hEfF0z2ETfDH56IPhyje5EBw+N+c8hEkEHOvDjI05IXD
zJMUG4TISbaTqV+U7tx8PKdy5Mq9n518BKRxw6wshwFjjELvr21IPyfDzdxvsYVGw++AgU5N8+wh
FhULQAPrS6qVedWVHTx97VGVKMmmbtQwd5q5Htriiis/ZLXyTHm5L+CO6V2wX5AAMuL73XWoR+eo
BSrXfuykutalD4ynEL7F1YONZADeV3Y26+ZP5vhIgXjPKjYfKrJqN2eUa4i1Zp3qfxtFp1ieI1d7
hdyj+I760lnLX1c4HN6FTZL9t0uVgwWpuMMlQRpDMSFHzzih9MSHDyfJ3gLPxjwJk+Lc6eBfewU0
0u5PlJFaKOtphDWcURurYAxY1HoH5P6Mt/SnZsN2M2oDI9Xi2COIiP35pEXzcerbHSroj5o5KDUo
7GBOGl1ND6Mg3BgD2oY+ZlGThexAb/yD39v3qjRXzmAkgCyInY0OW6byrxGET1OI1shycMuB2Jf1
ZMDaWcL2TC8pW7hYC//W9kxLr/KdT0bB8O93FegoQLxTXMMVHJrgceqjb5dSADNRuBgwAOKKrhaS
Oox3Co8OTcTJy/CiKaVpG8Pjn78dhaVHjpheZUiMuIRxeqH2Ksb+TmMS5CPD9LhcjIwDX1Ufth+d
8dn7m1IesmVRaNBDJfOY3yr8dYYgOaQteCjV7FEXvxGnhtKNFL0Ei+xpIKlZrY1qejEJHpKqVaiG
5NJM0EHJnUpLXxudp5SktFCP3RB/lQP0sAUzhzDt3md0NFGTH2u72yfWfJi08jQF6hjnyWagRYqX
h88NxShPWloNOqIBqnJ/GIEnELKLl4aTw3Kn1d98hFinxKZz8jTrbZjSe2Z/b+Y8/P2osQYBAehD
XNYKBaO++pSzr8fRpwj/yWgCflt8CPw82mshRENGEIirgIP1RTdra9Wn22RmSgiypiFzWQQsz5Zi
Ix6+qhmfDb26+bm/M+dl3yMgdUghjI4xIeDiSEAq9LCZjTIqN+4l3vvqMQvqw8K/mEaonC0WIQkK
KIcUV8DnhutcVeMZsDowDHIufke6pSivb27QoShsz4X0kUXPb9vir+CA9cTxvVX1uNdmpzJJ3v2u
ZzbJo2Hkm6JRKxZpcOOjdB6jcfjio8nIDX5Y4sbLn5IRxvRFZ1opqDHFuGIl28oHtPOW5YrV4JPm
g9J1LVWo/ksgM0n/CgU+gcVTNzjbAPeD2NYhIUtc+a4cvOC69NsIHLQj3/nYr3v3RwAGl7j0a/uP
L1o96j/VSAGUN09YqMFlRg8yF96jbDP6O+SmNQvAj5lRHr5dnFLsLWLWS6wibO8k9oPiKILV2Tvm
My6hANn/v7GEQs+76s6zbWNdS0/nzkuwiZxqTCrcTUn7CO7g3xHZV0OFl6C0gjW3565cuZGYnUTf
4oFBq+tgQuCRLbag2+06PGu4CEAyNgPw8u/Sw1ygZomxaYKm+KBRZ85ayGR5CPF4Imi6vhXLIZZY
XkU24+QxIpTuA85h0LwWrpWZdhIFgXk1AIGXpXtJKZNYNqulWUg1Cu10zUPUXP9Wjeol8GiaZssm
wEaiGsbnxTBOHh7rmDoMgfuNkP/M49lK0yTi07UpJJbGGu9kxjM+Enqnr6bC+Hbc5iJ++2KzJMdA
zHoT4sHkzCdu3095nYIIY9CnkW+Klc9pIZFaJuenDdDihunBptMpgTdN4mdP9YAWV1QvpLI95gOV
fpmgqGX19Cxue0YxP5jIkeW9LFri0vi8esGfErgWeAJVEJw4/13vh0NljHtxv4jyx7Is13JWO2M6
igtQil+ki58kj1ucX2poRaGtHtq427CAIJgtqV9wS3FYaXDg8LL5qW0RMctpzKbkwWEYammnW/H3
+D2sfDt82B9Agx+YoLZLvPnA0ZhjMqExbuFBjAzFSr5SulhyDTcV4QpjIwiMEO/KPQYGaxOOtSgr
7PqhibM3UMzfrTGi3fFN8yBjqQAQ8bMxNiP3Bc4aGqZKaT5fxa2jti4O0nek07wB4zApDHrSGzCh
WwPGjBPwRpbI5kIQlxUJr81kfJJLgQ8xCr2Dr4WcQn5HRzoFlce9oGH8m2ChJlZuRt3s3HE8wZ0W
RB3IIqbcwoaZkOVE8Ssqok2LmMLro5Xs7pTrSjiiYkUpziqyzGXpbn6fHe5KmA0yxjq+LIQLWfYM
tb7Yx8oh16b+2gD6ildJ1jG30dU/zOyvjfo9LoureKNLYiL+ROIJrONa2bCVejO7FhxtPPW3BLI7
zydeG9ElaTxQG+HCa1Sn7RNocapNazcMrybPTW4i+bSy/hSuslqKTk+CB+VStZtGf81lvN+Aki1A
NpH1tI0g8bi6+VYDz1so48Ra1UaSnTPiuJw9bNPcHQ2VAgi1tF1KvBDJX3jWGLDs8pAkrhlM+rQD
5FcJwFtd5K9LZF9kg6PPOiR8vHxU2ypq9zoTWDWfpxJFFy9zL5HTrhlw9zb6TBoYkMWZjL9+d9vx
uc20u95sP8AYiKDXuFDSEUu4OHwY8YIYyPYbi+zJc/2dYro8tQnOaCGb0LEZx5ikL3yscxB6P3kW
b+VxYlR9EOshz+xf4rEAoB1l8Ng2JBeUE5PazDG2sW9pMjTS4nuFaQtDWh8A3cD14LRab1OvsRoO
AwzN+4DOi5nVwroaaKaxtbn2Yq84Q6N/qdsfWIkfKjTTfdGmR1mSzmATOcp/7WERqBHaczjAmwGW
jak4x1jRq+1GcKAEh9I+iPAGM+ptNnR82zbfz8gOA5PhQFpJtO6He9Nof5PlJG1CsL3poRzrwxBQ
GnfJvWRo6cDQ44T546GdM2MlPjL9eNPTgKUrD3MNn2YbVH3CSomhXVDpZL4BfFeKtJS9uVjZd8cI
PnpbWC5YO9eNHnw8zywv+DdO+l7rvAeezZRCCLayjRWaF2uEVdvRgOGezs6Gqf0dKwYx2wY+88xZ
g7POPBnl7K3BfsRb7r7vIxyUyuTTLBkRNgX2WWedxlq7OYNZEjSR/FuXwcwOkz//LTPjyMDtrYvJ
Zop5lPxby++PjUjTBZtkeog5VfdVZcZ0wdPDOOPO3ycc4Y4CpCnbveUNewerK7msepvZUXZqxlzB
GjR7hFNdCYlgbGVU9ooBAkQi70xHGLIVnmlTn26qJG7viGwE3NtSJTgB+distD9yu1laKx7/hwpJ
dhpxszaavlEZDgfEB5XmNy2F1obFqVPGh8UYq83S96gyG4j8XOqgqy/ie+8OzUuhuncTc6UZWjWM
hmdi9ScTtY6uQsWURHApbGYPJBl+BuRTFd7NXssIFtSv4k0rvynNQ4VRJv7gdOuZehMu7r5ZbNRQ
LXwWxi/chYSCOovOZtw8lGT5On56U+fhc+KjOdYZNFMO+Tlu4r/TmO0lC42wZu4wW7I02tHpuM+J
wjqrQAvmkkSCJCnGMWoTlIm0617jKPizqPK6DPHZccf9aGVbmeW4+ChFC4u3FAls5Pl3UWSt0a0C
2EudwUyMBf1lZmMrML0w9g/5vobemXdqsQssXWefFBR1WGG3EQxvzjJdk4sYq6VErY4hnyvxom8Q
+ZpjeIXTsQG7uyUtgy3ijPLKUtGlcpaWkePR/zg7s+XGkSzb/kpbPjeq4ZgcaOuqB5ISKWqepXiB
SQoJ8zzj6+/yyOq6kbwiea3MyqwsIzIJ0uFwuJ+z99orS2dXaxoVVdAJaSDqKc70K32mb1pipGHv
15XixObl7mP0qUhzDc3RX7elKG8iGUQr0L+Y8CNx6oL15SB050bDQ+UO+NvMFQl4iJ5hK6dp8Rxy
dyY2J7xtQKUQ4BGD3DDn4NIHJ4ydF6gSgOYHN403NnkoFF2QoaEDz0HIZ9D+ab2zkyLbYdJTvqtX
nKgEUKpSt+r/Obt4f958vb2d4VOVTLrE8GHyRMEpQpbLIsEXmdUphr0UWzvWto1WuaepE5xbVf+u
iNYB+wQo97wA/TWyA9CS4a1DCrzkIjkh3YQIgYvyPZ1AlXQVEn7UsKCo4B67dGn9kCymDeMXncKX
xm7Xtghuaw41c6D4wSka6BGOe2HGn4bnviczMQjcEqxC7kyEDA7mhR7NrK/d9ChsyVGNr6dbwwul
hBz/Qf80OSG+MQFyoqQ4nzjxD8cqbvSwXGBpPSnRMUygUrzE/HCa9B5cNs9DrIeUTtiFCRSEZA6U
ax2ezFJvVOVJq5JTUX2OSOo9Q2mdeEWorDIvozTjsIoGdr3Fpn1pex0Y1X5+NTxxr4sYIq52XpTz
k8ELhgiQSy/3CH5CJ+yDYSiJIDSc/taUkNIT5jAN8ZCTVfzpgkCgr2LLRZnbG7VpEK6tLw1dbEFr
vaGUpkVgdpTe+g0FtS2ol41Tjxc2sSk1839stNs45c3qh68DGaE8lRQkqLfQZYStk2hbybtLK95B
4FHcHhxWVtrrgWecBAM+lhpplheNRFlM9p2jN28TgDCPcaY7e1GWhBtZWcV6MV2PCTFOCV+nL/sN
YwNTANFmHBmX6dReDBVHaWx9P6KyNqAdFjf4ZC+sxgTg2N+kTjEuvNLE5DIs20x0lLFG3N+huRWS
Fm5H3OhCuPR/XafFHR1w2GaAfMKgwzA4zzkUToowysZo4uiFTmYtdIkZS4GkgjOtERgTRB2stCA4
N4P2LCdDSeITOjFNCw2h3XR0PowvC8b6OtPzy6KJYZdJNpOWl5y1SuegKFWaRBqRIxEyQRnN/csw
TJ+a0YHDYvudMeEHn9aXJqt7JM8kzGbYEdsZc5szhQTIOvkFp9/PupyAa+Vf6dS9jDTCE1bG3idw
ytDbhWR7FTBvTJVvwLvAAWeuFltDoMJXNUK9Ey9j8KzGPnf1H1qNmI8AnKYACTewh1PPnSiB46gY
48r0z2eY9ybxAiUs/DyE/qGCgZ3Ke3PxoSzdIbhREw3mycRCjE62nngCcrfiKMBHNWjsK8JrmLd3
hg6/sQ63Ll5WHWm96ekvVq0/FRYNsVRAEwzSfJE61dqzKDLxm77cwfdR9X6pfSsixps6Radaexal
cXO48w1raSPcX4DEXFdJvG2Eu1TcwqmiAgNtn9HJ8YgIp37Bj0soUreS1BJgGy8yujJRFm6JUtqA
Lr1Xs6yHs2Sp7IEkuU1qPVjVmvcuJtZPz70s2Lmr2atS0QbDu7dD86WOCdItOuNRxUn3ert2eOHx
HK2bnjhhq/21VHajeUX45rYbtVteFyeNFlyr/weJgS3JNx5EAQ8hNaxnP3IvASYkYPtglNASOE1l
e5252n0vtXVjaas4F9eOi6PG6dZanZynZnda9BTKKDV9FRBTZc95TjNenVF/DEZ5M1buTDmfDh/1
XE6Z9akc2IWkVX8X9cEHshwO8KQMN8xPA46UJFW2aNK1Pg3lslbku7KNPmNIyTY/AboY2rO+Qv07
dqeG3bxB1hs4SLvaoq71iVILLRaif1SglSe9kwyPM3uD4CJFv2WIigUb/x67GP+NuF/6as0DqCya
MWH5pL5T2Uc8YFO6cGuHGmtBtTQrSdVyeLjz1r/1HZiDPfUZQl/xGv5EQU/rbB6nTaD3F6CGg6VR
wGAxRxdBT248zPZwbwfMMWS2VvTSVPqjTxpaN5bXFW2ysywIMJNS8tJBMWGyIw0NOVgGRcPMKF8B
OjFTlCcDQl2OTBMfzbP6QYI46UUcxzsKFU5N76QXzlPTYkXqRYAcH/vKpJKtKoJKSJs675J+jQYO
BILJoUoB3SazOK9s4FoM6xSEiE6i/jkM2u3UO/fqk2IVRgzR9yHi/YZXrdyg+rgJPBqWWO42+O6f
yNQJFmJyXrGud7hVvWtRcjTss4+EjBfqCr6+NDHZVYk6wIj4rsitzz4ZgIQjDeo9aoxj+bMO6Xx5
5QhuxGMNHrjxulE/oFgIFl4QoEYD72cysVmytp6U9+E0fUFH+khHaCUyrc9K9i5DX76SvHUe1UAL
imjGKNVtJ1KLqYcGbNsqC5LjNGyDIPsRzfl5y7XM1l2GGq5Wy0fewSv8TD2FJfssktQQWduQbk1i
K2LT+WHZ7g9fmtvGTxoUmVUGC/nXuLB3n2hI+4mF7dNFqTLrwZ0fcT6PwwvPql/9EqsxMjEMyXRO
ZK2dIOH3OAZTiBpGzI+KdC4sk9gSr7sbW4MOOTvI2EENYBXd41SgPrMz83VyKdyRh602UK2GM1nN
8rJulRw8v/CK5t3v2596T5UY96q+qHt53yd0joNhXZusQ6YRvvhjflZ7zsARodt2tnSXEdaRhe0Z
H4ZGJd5wwuZkztwzxKwvKoedGLhtHSUPpEQ+VL5xno4oVlX5ymzlaUgvh25syEGtXPcQU0MnNk4z
AnpiThCADCPsZIS5+UqRhy82YA81D8ErEEcec0Kf+vrS6O2HxCjPRG8i8/Ord9T9icpQRs8DBDGo
qTQxDEWSvUVZdGeVhX/i2cRJoXM/I8oH/QKxQWbNqqGqqbIK8bsxmAP+gMBoXgoWvoU2hk9F0D/q
2Xxb69qJkfk3/5noZVtPg+OvrR4vkx1SkzWAdoNVImJpfonm5i4iunPKcqAOw8bEANlzGgxMh0Nf
eaL6BZU5XbD2QZM5lmOsq8TVb/JeDZXQ+vGGPDZo/v6H+E+jY7II20o2mswuM3Ny1oZlYmZ0r/wS
XSw7BFmO25zdZ2qQLaGZA64WsLyUJCCclyu1OHGae9UiES/rDsUZoY6LCNEYkL9k1ePEXAyyB1Li
Bj84gKbMvnHr5blJQ+7NTu0XlTaOzYlpUQ2sVVFEXBTJUGLE0+0WDmJIu/eWmo2kah5Z2CjHxKQe
4CeLaS/OL7nAiW/627kiXjyOgaiH7ivo5PS8yg2gFnnCDYjvQkBxpkuMZhxthqKnk5ptHL981if7
Ky3VaRP1GatZfiYoMeWJR3GoDV68tnyu8vy27xvK7RvHnt/qAguqiks3DWjC7Jr5B5fGRLEivvQy
6kmur90PK+QP1UPjB9GVVTcXaUER0pk2bkXlfda7VW/bL+YAxNcy2h/S1n5weIZvPNGPzKP4vraH
a05PzJA0eFRJollKg9muuwdPB+drl+fosZCVRN7PpOhP6FWcBuz/JvGmafmRqN49YcP6zuxISjla
NNG0tU35FcfytArhIIG5NB//+I//+sf/fIz/HXwWN39OtP+g1nCDMLRlZu27wE6OdmDQA3dLLuAU
PQdYX8NANkfvhZM6xyKtVaL0dzN85xKcGaJZ18ZkI6JW1dXaV0lKx1w7S0tZns30Xa8RMMikXHZW
dI9o7aK13eKMCf2uJ5yltPwy7PUECJb2ZVszmoZII8eAx9+z848ZXRUQ0veu8DgxeTWwFZfNVbPN
7fo5FMV1aKdU5UX1pHe8QpK0vc51Ko0cs8pF1tqPUTYRrjzztsyWWkcZpZXuKk6rVTv0j3PQPAd2
eGNmtD9y20MdaBe3sjExZYKAt1yyhAl5kFAUWsrHmJymwf5hje6bm9L1qsunkIqtTIZtbwQPRUHE
r7z35/i6Jm1j6TrmQ5g5Z2WKtkPDrKnmHKcIOlXhhHucnM/Dt9naEytt7OSWDxiXbDJMow2dE/0k
881n3xx+zFZ7GfMk6Cnl5jQriCiTuFVieqSLuCps3n0u6gVKMi0B0JU5UnqvoiutMDFrgpR124s6
HT7NzsEHi3OskgM3F65f0HQBmvkC3gn61IWU7ZNVe48ysu87md1qXfdhkOszw48TAy5Mx/G+8Mk8
GZnZsnFsLhIKClA6P2nokK7T3OXC/VlztiRDhKf/8KDsCcHWd8aEUyHpC0Om0cKLF7mexWgvKo7R
wNVhLF/lhOou3d5bH77anjugqyfwt4W+zuy6LlDqrx2ZkqBRrwabUlY4dedeW538e9fYDXUfndyr
Jb9IpTr0KEdVlwdeMFaD4MjjLPasGMbO77AcPJcxJatNK/rHyHHvG0DL0ntWRcBpekEJYdTXhMYl
eUhpBs4U/XFRX4M8P/wbDZWE/t16svMjc9PXB1vXk41fNpe01ZauOf0cPaRdum/AYebJL9plbHZw
eosU2LyvNgw8XA5n6KLn6DiQCmuN2UOSzsjcfYTUiLpXoyuPZLiLPTPLMP96r20attmEuHld0sFV
3oXULtdxhF9LOYZogRWACrDgoDD02247J+VW1lCQkbG21FeVZh9+ykIB5g8PmlBX/m7QjL9+oyTz
R0vAv1hPwXBlqVQuRIFqazOJ7tI16fOgbMAEhAyfnhj/oIxCh6/9a2Z8d23x12vP/dgNiTbIdQR0
zgPaQawZnV5UyDKwHpTAlygmqgmI25UzjEEhr0ANDVrsAs+DsjOogayxmvPNpHfX2NR9sdIoBxzZ
n4e/5967pibcb08osfbAy71Wrv36zsB6Y/WvBp7HcToX6C75xmyqKFz/kiUXJrsSKiGFMlf4WJRN
Frf0yMK0724JtVn87ZtUTRsQg0rErQkXfqEaYFGe4FlPKfHA7KGAo7rNZR7c9DQoMqs8i7xtobUX
h0diz5701wD9dvlCVENhikhbI7ZbDZ4GgIgGM8nZ3B1enxHEU47Fh6+197fubA/i0iNfBjXxWkcq
wT9t7Z79aHPVOF9x5p/WvXPBjOTUSEswlafKJHv4ynsWZLGz/JcJMh8nSsgRJhxAaUdDTJo6SWQ1
MR2HL6F+wzcz/9ca+ttAagTSNlnEelzrZHoSEKtn7XUPfUQl6PFAHnm771mSxc6KKAhnEXVVamQR
NKdYzYfGvhsS68in7/sRO4tZOc764FQt40TmAR0Nzo3lzFlUp2hST86Va/tH3i375t3OIhXlpV2j
F9foz8aXkuyYoU22gdF/ZeG0sRofEaDjbQd68odvz77r7SxMqF9zWEfqlYxUKHKn0wQ0aEzlZzJo
TaoEmWkInzuaP//mlNtZYUJSesLA5YIVU6wLIGSp3s7IeSfBonPkIntmw6+T5m+TzjQ0IrxmZgON
GI6HY3yaQcvIFKL38LDteXD0nQmRO37tBGp5gNqK1K1ad1D9SntaFyJ9O3wJNXO/eXD0nZkgNYIb
ZodFoaWWQF9TmQY9+8jLcN+H79z2JB1i0AG+v1ahGw697TZjRf33vvjOHe7CWVRNJfGc1Pq5W5Ol
22W2dmS+fn9nXW/ntUCTTTMcMhbXboB+izQi0Dobg6CYw9/9+/vqejuHTa00u6SeGJccBAW5L45q
uk1X9kxrQWj4xg9f5vv1xPXUn/82P2UzuLxdZn891XA7WufFL4YzKuuXI/02zC3H9jy/Sij/7yRy
vZ0F3s8nkkMi2oRDNmzFgJ6bGAwrkBWil/7FCNInXaRrGYsfRaTfqmw1pVYZHd/9ZSuPVEzIPMP6
FeC8BFmz6Ric5lEBDxmbEz3EYTnYLcZr0KSFVz1AHvkoW++ib/ojs2nfDVd//ttQIRMPjSAW/rpx
8AImOriacLp17O768K0w1JT/boh23hyYnFOtsybuhYZKNROPyjY7DFW4SmfTJyLB/FThCS7BIkOI
cL0osNkhCf0C7LUcS7nVIVTHokZr4clFPOPHUnmC5sihyqQ4cvhr7psxOwtOWqbaVGm0pu0M0xFK
HSo8Q3na5tXn4MIPyDx55A30/dLgejvrTqWbrhWmvb+OBE1BM4zf+8j6N5/enWUHBU89mwA6MbLE
F33p3Bmhhrg5PrJ9/f7M4Xo7K4+LABj7NiFbkMsgPejs1sr0xCcagxfOY8IrYNLNp8M3ZM+8dHcW
It9Jbb3puCFVAX24bpbNEN1m9nBkx2F8/2J23Z2VKBIhTY3B8dbgobBpGzhQu0liV56HpUqZ6nAs
yiijxEz8Auf4Jzcd72qFHCgN7bIF9p0pj2BTZ7DM0rZZ5pn9oqzSBdx315CXpuZlpza6/1Hp4IbE
hC+g3G4qxWvorzS3OfKE7ZlQ7s5iF+p6X4A089azF5z6RLgVBAv9ezdhZ3nLO4JX7Unz1g7Q8qDo
zqQqviZEOB15T+557Nyd1cfpnJr2WsD6SeMUVc2EIISmLaEc0TKllg9H9OvwT9lz9HJdNXy/LXRT
PEVhOXLDLTd/tZLpOk8a3GbhBcjJYSlF+hxFjXkqf2XgYlyAFB7RmW9uVJJWjCwniyXwuzA8sUkK
aFvz/vAX2zcEOytPG4APCivGeBppDaMWVzRXh/xS5TtUIbOHL7NvluwsO4FsbTvNpLdmSfghTHHj
Echz+KPVbPhmhXd3Vp2xsrSC4C42O3NzK6P4qtLlS9yHPzHYHrl7+1aDnZUn0fRsgCxBtpCbPQ2J
oD0LmKgZkd0d/g3WnvVA7qw3IhJFGY08RUYI8NGUZwOZf5ZQ/C1YrAqiRs/YRdA0j+5JXGPGdyv9
edaqa6nTD5/ajV5rXzlkkrhMCjJjpnohqcdqtXNbBt01wGlMxOzYoFNxusFaTDmJ1DucojhxowFb
QJpj/5iNc7uhI+YkGektyVuByT1LiAUmSC6JjJO5CdZ9GkcsULbyt2rsFsgDKNk10N8nG1XRAFX6
1eFx2TcsO8vkMFm130UmKwDrllmN9znmeZBH5bWRyduJV7PWC7Tu/o/D19tzo+XOYuaPcdCx5/fW
KlBFN6xrJOvPrdSCIwvOnrkq1Z//tgrgxCsFHE5w/OiqSzyjle19lqJ9DKr2yJO2p9zgyp1FTQJ5
MAIjlKTstmdlLq+VtdfAT1cQC6Js3cp9Tg+Cmk/6oLZ3E15VzWqO7LH3DeHOQqcHzYglREichrhk
YCTGhXk2p+JI5XHfx++sV90Y1GSlTHIdu+lHC2NEceAUZP/wBNg7ejsLVet5YGdLA79/aFzBjPMI
h+WJUYYWFcI1oiDBV6rgPTxysQANV6bnXkhCBG3vI99BXeubFU3urGhR7coShg6GtxjKTk4VH4W5
/qo4es0IuWAgnaYJS3AQvcAJ714bfaZEQsbZ4S+wZ6Mld5a7FFXYqFU0alWUVeNgIjYsb5OjBXQM
e+QFbJHjJMdjW9I9D7mzs/ahV6rrNh6ddcOhQyFgKR+r7As5n4V4rOq7UZQvh3/ZnteQs7OeJJ0R
Wh1JLMjKXgCr0Bq3Voc/eU/R3nV2lg6jzFHglrzVwjjZIDPbKsYpIUY5bkUEvoI1JUnz6xH1Q0rH
N5rIpKpL+awAoBlDm8LHN2Qjzzhgi0Xeddx0AuCBbhlH5vaeR8fZWXw6GRpWY0X2mkB6nBD6V0y8
SuDNR/a0+8Z2Z90heb1JtULY0BO5bdXo32se3vzDw7vvuXTUVX9bOdGa8TrHWrauAT1PodiqH4G2
c4MaDQwqsUIh2sx4NM88tNXTQOoAPeSVBbbhyGO5Z6fk7Kw8c2gUOugYe+10dYpnwVqV3LqSrLYZ
A3lsjkeOOftu084KlCe2lrWlYa+jnrDbIu+YDJjZG9ke+SH7btTO8mKgo4qp2wJT84i0ZZOgAjQP
36Z9331n5chrw2oFdKg1NKZLFWVnxiTCxUk2HpkHe26CvbNWREWMWrbR5Hrugndsb3AjiNMgXTHg
7oejdnP4d/wqkX+zBNs7C0U5a3Oc4JVfW8JJNnaNbIIe0pWVAUJGdEqHDQGkSVSa75OEE9pgH/Sx
+dEHA9xBquyKQSSq6dKbAZUf/k57bpu9s8C4Qxm7gd3ylfTk2StpV2f9fGTO7fvsnaUB2F7vEy7u
rnVy3gAxv5U4rQ9/bfUR343kzrLgtah4o8InvYEdY9XWqByM4qE3vbvQS+8PX2PPtLPVz/ptcUi1
LOi8nG5kjjUtS4E4qvOzWThH9lT7hmfn0c9kIifdYU/jUi8xXFJg0E0dua2Geq6/G6Cd570kQD2A
oYytHzEX2kIVWwhAZcLIDH0pcRzgvXbPrJq+CAUaUWRjSyghEEwcBVLXfk5kdTak+CGlfh6O3pU3
i7vecbauyhXUyJo/cif3jcLOumFjdR3alIe75YDVAyjXvfr58A3cN0l21o06l+6cxXw05/FHxfqa
1BjgQ7UwtBy+xJ62vvvr6PXbJAmDJIdszzXmRMduX2wy6tgnYRx9zXU1Loe8fR1F3S+xv4JEIQMU
wKKJxNGA3Au9o18hCKlWh7/Mnglr7Swvfo8Lg+4IzzLHYdaKVRrKKxvc4uGPF2rcvplT1s5aMbpl
C6J95PNztJHqfEYIOa/KcSEqyOzS1m9mSayo3ifLxJqObP333MVf0pzfRrhChj3MfeOug8o8CVwT
LzeCucFa52n+8/Avs/ZMQmtnOYl0zSgqY/LWNvgCOndrbPrIjOKWdh2gZltlUZF7YUV4H8omP8nn
emtqOFhUgpbppTe+B9a+q1+Iln2D9YxUSiOjLPmoVAqihuMCphe6p8klIDgPt3FHWmVS3WSm8RU2
4o73wgAxzH0dUxD4EDCQGo2nRme8YKe/ynscKZx+ca1/ylKvsAESeS3K2yGG7Npn68OjoKbJd7dX
Dc5vAy1Ts8RyAT4lHulVAkDATJhfuBUC7iohqyh/NZEuHr7WvlehtbP4OV3nkqMBlIYBxo5n1zdd
11wZuJ+7uVnRHbv2dCA189jQyKffBAqjX5Kn8Ex5IFcW5zxPN05UHNu+7JtlO+ulGTthJqQXbLC7
nzpD9CoYbC8dV4CH3g7/5n2X2Fnpik7zukCEmHc8j8QvLbokG+I0KBR5Kj45fI19E3lnyZuyzC5R
xgYbco0b8nuqm7JsN4c/e8/8MHd2SRX4Yl5YhDwTg1AvDPSDglKJiImgS3DJO2aPg8ZIjrzB9oyW
ubOYjfY8oV+Pg41fi5PK17gxAOSQaZ5HJrneh3/SvovsrGie5/JhsgHhJQiwzPqn1FO8DDBOSWEd
eUWoz/rmsTLVtX97rHK0ie2QJgybQCHrmTAUfRksddDNi8nHxoWF9vCv+aVz+e5SO8sY6Zsj2nea
SIYMHso+PA1g6gQR2EFtMDY+bNkesj99oTs8IFf0yIgkiqFSaWJa9VGJi4xIZXwaYQGGhEMJnEph
nx35co6a5999u531pYHsXFRZEm58f7wup+FJL1lwC8zdmXkyyfhJxQ6Q/p3jK+UBoV12q8AzcVGt
yyr4MGS3tM3gbDKmbQG7nFC+1TQOVykWNC2DfmNpVCOr2Xj0S/9slPJFt4k0rVQelfobg920MQYX
g8OfEHL9XLPooHh+BFbxrk/dp0i7TTLaN6WeQHnXspfRgiM4GByV+yq4DEYjxe2JsddHfM7KX3Qr
QLpQJalNLewhepg891mYWN4moFXKwB5P2k1Dl39h6P19CMy90QqQVpNxC52C1En8XU1BCowWPVXS
/rSMCdkrGUqu+BKhDf1WXLtGd9VF9kUQp9eBWV4Wk7kdgPOSx8UrAzpCBei3+7QNa6v18U87LzYK
PBem8qyQ1mvtJi8CVWGn2a9pXIA+DcTNpI/3HikW7jBv3cJ/5v20KVlol3bRnzu2dkJsn4V4H2s8
8dVKc2Ol4Yc3lRu1YJnkVpDn0C56UZznONYbEHtQn0ZsuVV2OuKkiqP5qZ8gl3HLOtVVwqLGRt3E
vdmf6YMPvAuulT+9xjqWTuUXwknwoye2CX9BQC5rkazjgByPztsGKKdKHOh2yd47xWVdp3ed619a
kb+mcWqd2Ha10QSqYvCUNHybte/3lxhs24WLTcyRxrvi/aO+gPKX4lUSuUsGm6adq8wAD69U55EW
algFaQl6utBsurK+fWEB/zg88zEcfD/zd1XEcdTrhu9ioMWvdm0EzW1o4xtQE7ggzWIewg8jKk/L
UDxy+PTs6jnryTguK0IJyL8xcYRAPOmtS1fioxNTSyp0OD8bnYngazrLCm1jWvZ5FlhvYpwuCrVl
UdEogOPws7froibnVE75y4idpWh8SAhsXdJoxpcIcjPBMt5CYxiZZl3lk4lhp7+6BXMvrmdLYll2
wWfKlUDpXaTBddDUT2FESofTgX3Joo2fuNGCCMqLmI9rKgo1KpIIDt+1yX6qEUCOCgtjbw8pa067
Yit1tNrkAq1bTh0FkPFK9aRpSOC7PoGh6pvdZUEICDOnpnLX4XSnC6kaR85A+ha4z09srJeS1B0Q
txY8L/sqjOaLwvaJQAerttRqzV5bScnBuXXvukA/k0bLKIBWAfeJIqqFjEgFJGLBn/1gQ9jYDwxJ
p85cXtTEUZjQCfLUuChgPcQyGyiVmGdCuRny5sTI/etkCN46glhiiCR5GPlLUYsl8RpviQlG3dCv
dTityUyu/DQZKzQoT+retKrfb0fOV1NP9wPjKriJdZ1cqTaqrbBCwJottDVQ2R5d0a3jmlwpKdor
Hy7v0piN0wL+CRwgwIL8aDUHsqj5iFMvPjXxGzeolsfazE4NDhn8m5u0TU6CdLptPPZZ9uw8EPnG
038fadRbU4mztaNpv4KYcd/W3acq4xuuezUH9k3E3ezIZqoUrS3Xbjv4VqFKZsEBUMFlGqb+LA7N
U12Knype1sF9l3T5BY5s/LS8XCQA1KwLKHDodzYJAnj/llhfoBKEJcy/jPiNhMwBdDL20Dx2vWGD
ocV074dyGwptWlSO/QCv8cXosONYPuTXGUMDLifCPtz3VoWDItgDDFG1j04GQNgbn4zKugzREi0a
DR4wTjREqf61TgBKrWGK5Dm47/LoLrfcz8wuzoe2fQ+HdO1VER5VjSjiunLPy058ZgOO5KZpX9Hv
w1bLpuecN2fKxtzxYs7ReXylkN1Jh+2+tvuNsKtrO7YIgum1V2vQ6JWNxg0FzLVsxo/eH080Nziy
puzbi6mV5rdNRWYOLS5DFC5TbHK4cMO1FOZZEo7OYvDm58onKCGzjry6911sZ29cpXaQEaeKrDaw
1+MoKR20l9roTIvwHPyPf2Tvum8ztrM/bqes7+xwQrwWRU+BlNseqXMadB/+fEy5aO5Zic2d/XHQ
1p7IgxQpGAjKZVSGV1Hs3PmwNHh5VZfDlN07SUAEx+B0izauKYnVOJkwaY9pdmnE5iVZDe9dZd1K
9BSIXra552xMh7GwYuqHNkl5YbCRHggDZNFXs95sotr+dOz2qsG7j8vlLNb1l8Qs7xuJRurwK0Zt
8L7ZWv0ShPw2Hdwx7IUQaHKDJL7vrOFVCPc8GLUjJ5d9H7+zF29zN6eTPKBw67RnwxLvNQx8i2l/
+NvvObQYO7twt2sauqIhvfZCbiIv74GyW92xTfG+L6/+/LexIRNhJEXdUwkF8dVsgHsiX49zZjiU
l02otsbtagj9c86WvnldgwWfZbQ1zTs084d/nzogfXd3dja+3TiJws5kCBg7Wcw6iUOoMMCpfY1s
eFz2iVEfXQKm2hy+3D4Z0K6NIm1z0yGfNdyEWg8O+d0PrrWBlDzjCiKck4YL0GD8Q6ol66K4UWOh
zM5+gIM5WsfsgTCqLDq2vIMTvsWpeRH69PwVeKPGr0q5p8DljnLfi9hgN0P9Z/3hv/5iqmt+mew+
inKqEQS2O//4j4ci43//o/6bf/07f/0v/rH+LK7ess9m91/6y3/D5/7zuqu39u0v/3CSt1E73Xaf
9XT32XRp+7+2P/Vv/v/+5X98/vqUh6n8/PsfH2wY8MLefQZRkf/xz786+4kfVWct+5etUH3+P/9S
/YC//7HuprecR/HPz/rXf/D51rR//0Oznb/ZCviBDkMIE7IQa9nw+euvHPE34EoWklPogS7lEi6T
F3Ub/v0P92+WbnlC12nVu7ZlKUleU3Tqr8TfBKU4hCU4VyxMwAg///en3/w5Xf+8G987IE37V+//
/85r2xHCALVhwNGQjqO7+s785oCbowoBWwXP664B+F9AGt5EjfUOuzAmgJaDVdbi0IU+umQfbqKt
EKusEeshn3NCG/r8NKivkMDkiCnZkWiSj+mSDQ2TZ7dYd9a21KOvqgZr5cZZxmc0F5pjnAUqbtKz
sg9wz9fEXcTrzCRsTxT4HXmy/WwOCCjAz45zOg2Bd3ujfjKU87kMR04lkIUWYbeuC9Qfg7ssCfo5
jdlJLdEZetXPvAgQstsZyDQ2r7PW3SNr31b5AE7TacBju8ObYVpg6kD15WF3bhrWpe3rMKNsXB8B
HhyoRgyAU3K2AlPw2LXA8EuKV7KerjSkACGl9LC+VLL2aRpO6PavXGjAaQ94iuxpoCJmf55ZHH9q
p9oStlHAsQXGnlfbhKL5SYRzl9hf9zo2wDZMtPdPDRPIHHHyiyImCqAZ0i9pFyt4OAQoNG6y0Ikh
ihrQUrZ8rWrNXXayfZ6n+aaOrBKqiPnDTeUPNhc3bmNcpx6AqdwkZ4ep/+GkXXhC6nCyEtR5KmOd
DT6rha6hzomLH2yThgW4iIjsCSdemk7/YJb1q+UEK1aVExH1QLcoIG9mn0zA0iW1STM+ZQSAMN0k
evFaRv7AoVkUKxhOBI7qDrIETKUhpRLR0NWW5dVca2Suj0a35Y5CC+ygROWQaGFwrkg9e2SmkJal
s812U++1mEpuh48OL7IyMiOnmERQMhsqQzu37HIRjtOXC8oU3Lj4meEEqqIKtABYm0X3nkSFXFUY
KBZR3vcAv7LwtHIhqETxyuzqy1joa91AeI3D+UnkDlRHvyXrB5S5gKcqyyjmgJZeaLjs17MSzBtU
lGWBxFLm6VqL/Pi8Lx8I6cNo61fU6zko0aew2HXGJvbsjFjMZjC3vgIjFnEq1kWAb7uMrPEhcfH4
PER9w+HJKAaUm2dg1wkKLZEuTcEIoyJ+tXMPAqk1Ap7QoCloMyk6XdAus6FOVkPEFigZaCl6AYhH
4omWE1z+ln7+ks1jRa5OZm1yL2WGdW9V8oyvXD/tfAKh56naVt3PNiWKYyCVi/gXcuEnFFyzBKwZ
zla+qlqnvNE8e1UO8bQ0pCAPOLbvw9Aj7UwfkpVtdWwoluSiaDgeW2MxWcZDkboTuZ5yGzdMxzGG
3NyQcNBNYbSButvigBNyedpOjX4OxAoaQ32CYZ+2qaMi/0wpaaDD4h8BoCzTuBJn+ZQSmxARfQbN
ijgHcSZJSc6NTAB8MoxVH6TdIi7zhvICszQILW09ZYDHGs7HiNV/igZVTp9VcmXa/ZOrDlZGwBFy
rHG7NH4en4QRsFvf2IrTBgfMdTqnJ/bg26tmphQDhPQ6MRvYlRxtSPQJ4SKW4cv/IetMmhs3mi36
ixCBedgSACdREjWrtUFoxDwDVQX8+u/Ai7d5G4fdtrspEqzKvHnzHsfQeEQXQnFMvjA6EbEhpU8b
tU4eJS0YBFMPwtapmqeCLPikvi3ExNPI4HjLD0KZYyncmtPi0Okmr3d1WfFyCCPxKwL7Kxa1Mdjt
PJd4ynSom9ho2wsfmxHDCcwB9K2ffGwViemoKWhv4Szt5YhCdBZ5DvJv7VFLOC9757FaF3GpV/t5
6PSTIjDmNJnkv0/8SaGcifcIMvWYVuQgp3Z5Kuw7ezMSrw08NbfUx8PIU6ZWLZ4mAeUvaW6MXG3U
Au+8+Lq/y4LyBn0EuzXnYzAebT/PzhjXfJA101eQ5Ne8Zq9TT1K2+Ig6B/iKAgf19VLr9fZyJ4cO
NiDFrPteEjMAu0niqhyAi9mg1LOBBJW6qO8aQwQRlVBTaZDrnQomMamA5si3RUz2KeHLftDYmi9h
kMyaeUOLp/azJS+MdC6A/XBQb6qo8ijqQfU2S0f82EAOe3mrS1h2yrSgvXvkxzV2RWrdLETkFvVB
dDYHLpxIVlRtmNfpCA9TW3s2V60nW9vaWeETlUQoQmTUhE5M8NX9NNs7T0awPq7FMN9pU+DvSdjE
B0neC/MluFfBYsethtvIDxyOsZHTw7X2JMPssqkApLE47zrHPdRNGlK2OCLRbFsaXvXXYp7n6dCv
zWRg0MyEOrZOt+6zpn9Rb7Zb1VuGLxeQTO5nFMxay2KRume9B0TL+31wLfcfOfRPpaiJr5h/QDUE
+9TNrZ0lnDffGMNVtubBaO3buWKVPaXk9ATEJ6XdJzL/ama9icoRgG3ddTDPofB5RlEc2Ycn178D
CuSM+ol53CeX4xzq7tXheH43adsqR/3ZpnuXuC3VWPCZ+1ySZdel3EgJa6+j+7qQslqvCsVmsB/G
lMi34SY11oJKQJwNy+tizg7onS8YbMhSWhzyjiZrJOlvKEJduMe+nh4BqmNoLQg0CxQ7/sss0lOS
jVdtweA6ErOECZHQdcshj7PGQzPhgIrVvAWvgXLvepI/3JynUhMkmJPIRbAQmMqkHmNXHQKt7o8k
uzTRcDNxy0Z+TfjGIO7G3sEwrni9unFYs+ScNwWZpNLY6fZ8KoOVqGeTvAzC7wU6VaPuU3d9tHQM
/ha5t7BywqJeHwtv1De77Icph3djNA/YaJ+3uH34qpdR6Nck7TKeXt2Jp5FQDPNWF8ONIGikz9kU
tYMHU6E4a/WDamAMFEyt8a2H0yziytWfSCV5VqDCVCAOUowsGVNeBVzRs11d2Pl5bp0Zn2s7nop+
fjDqodnN1VU3Qeto2nIqpuGImQB2eMeTm2DAn53xuZdn2+reA2k+eF0XD9V8WcmjirDPh47tk6Nu
3TnB8OIN7j+Zt7+ay1HQJsF7IoaoUnr3lHY2Pz1rrq3ffmtWQ07Nby8VNC9yPose0bQb5FFwoRRB
0pItMRM6OdfAl1CGU09q5GVpXtw23pEAht9+adhvNyxyBEGwQCywo8DNsmhSFRWpICnPIHNM9R1Z
+jC010SedZAhqaR8g+1w7tV4Y60Xy2vudbHc+hBaQmBA5LWUZOUwolH+WZv9kIX6UEv70yD7i5Ux
hsp0yOj95rQWTjyPS7tjpXmrE+MuSYKdlBbxCls4kd7P921f/ORKYtyePcJ5eNaJ44+JiPTv8hLE
nJVn2SGoIrcxb2cbZN/GvdTOpTW9kPRbRH7yenIz5gq2tbDtUVLDL+utLPTfdixfUjne9Al8JXfh
gGy+DZVYh6JhTyv3BcOlmXLUrTrQa3PUrMnJflFCuzXN5dikxMOvnp2wdnojEq46sxxPU0NtE9gZ
S5xWe5iqWoRdxZA8qX51ks52ZVODeFjGx8zK7+T4sRjdgMn428wkGDj9xADtvXJuvcQgetosr0GW
sIuWPPZmIsjBKSLyGnyuZEgrJokcmKu6jhThV4IFnkusGlEu11uheV+szkRqJCJqrbVmN84e7KQH
ctAeRRbs82B9D1J3elSDe7PyPHM2T9TUyYn9mr03Fr9LyemRP9eNP5MGmS58l+oj/xG4sFGHWb9o
EF4k6c3FEImg3fIkGnSfegxFhzc0n9n1KkVBIOcMQFt04UJNHWo9SW4KTBAZLQZ05kZ/F7KGDeIX
Dzba/vaIlctKSOaWkE0UlqxN3uS2ilJAF1Ryy1kz8yughW9yEg4dA5TGzLabiUyzFnkeCIntEipv
XjVRncfUfOFZrJLBJrlMfhGjSpCKfRnwwbUZpJtMTHeemqwdd9Dv4M93qblp+eooWodg9rQFEffY
CP2RvPQPX+NatlorMt0tfs6a70qcWKGTte9avk8qwLilhANHjOTZ4Lx3vB9jIZhNp9MgRW8Bn8pI
wmzOVbu+TGUXsz9S7dp+5GB0ptdm0ZjlVd5XVoDDKFXwurLN18JyZSIB4Y54YWRqOIeIyQfXLp9S
q/60hvVQd5lH25d/dD2oFFbVd5q5knXbBGLXD2CTGYnUYPWchLV9pyAot9Z4vM1SxMu7XO09hR/F
TsM7Xarkn2anL8UioRn6N9q6ApyVixuz2wdYVrjdd1dVACvLygx1imE8ah82jwZjLgJjA2vdCbBR
rEXQe6AugVHK8HcPVvBtiE+rWm/VNtBw5pVdLEPnpDDfO96KZdLdL+cu7z9AefwsVkay1lDcld28
uXv0U6KnFtO4Q9fqIiLSbd4pOueY4uviBguxj5N7781EKHfNKe2Mx9qZfluy6Q6+lR7QeYxDUDp/
GdHOlKs6iZQHOUrqaK08NWltRkEbDBEYwyZeicZCpzVoGQCYWb0br+lcxlW/PnotWCMQKNlbMSYP
rmmxUzS5zakueivsJfFn2pqxT2fCFmRa5NaaFbXEi5yd/ilY3TrG+05V28WyuPGccnkGEnpeF4JY
DABfOLjI/Uxydo4pMrVCMdUCrimz9rWh43sgOZE+VTOD0EoMyCNdlJeFuxe2vxC1zNJRky8wfvth
n1WB5IrgSpW1TWpxAr6ad/wSLM5TKhjnwjCmIm1xmdLqH/QqXwB2NPuaPNa3E8npwXnxbKqsbmlD
PPRrJspj09UE4jcLhZNNpk+SvmYlRZph5QvAi76Ja8d7y0bS6MqiOawymWKvY7LSDlQuuiQ9dO6b
oxZk9rmQy91MuXnnTe1+1HXzaG4kulIySYDOhqa1RpW9wgpbDl2+ZNDbt3mm8BnImllx6Nn8S4Os
fEwy8g9JTHwftdqC3ehzZPLdmdrW+ygtM1pKVwJ3csgLY30z6ubms8oUzJUt51Stlx4OVajep8LS
UV1c60Du/DkdLayEzE6wf0GlBtJCXz9P1sY3siJJ8c6rwBz13408uHMbir55s7rWupFkYB8GZbyl
pWlA+cnLxy69K718OBKht+VcOz1vrXRvCqVz+7mlPCYcQ4OF3tAZzfxpdBo85vnLZGJ/6VPbuPz3
YS9jgBIyz17ocpeK0mQSZnLWuqskT38G4V1U/wbJdS+ZnvWgDVqM9nCbNTBLXksgWpe5NzL55frh
rGu9uAxQKszaP2iCI8R2mYF6uXHZlJtpcIsTfBoutKFAzuBIWxvicHI5qwOHbLM3zJb4T8u49COx
eKUzT7Rx3WPmuPg9GAgeylaB2uRmf3SW/VwsCQmV0FaTnNDEPB3/3DJn7kY0kFvj9y2DRTungXVs
ycFmqsRP2PCEe6pDz+gKEVtsGdMAdJCofeBmff1O8Vji6QCSZOlH06C7M3W3YGpVMljOHnnewsFY
HmqtjJeCR9idSnKBjc6/aafm7Je2dSI/ALwLOR/7ZtTmrZdM7vKhN+CplfAy63jUi186EjM2i+zU
UeKRApx+OIlFqKbhNMcKRnBfgBhz3SHANErcbw6kRpucLLKwclXWNMRl3k1MCsUakcB31pIRpAr0
rZ1lF37c5IlOoNxMAp12r9nAW3IGgZX+xpf3qrVDQZDRNLMeRphNWq9ZZKjt/w9AQdt843TSzw+J
5I5XXayKgfjgZPJPitYkbtJJvk0J5Leer6zZcqg11nJephUYDkBGy7bWs0f35M4Jid81NpC6cclF
rpJbZ1yfVrLKulV3TiuOi46k9dnpQCMvXrQQhRnnxcCalGuQD7bSrdMsNFI3gbqkGlG4W0CZU4z4
H0ogwlTe4PyIC9NG3Y8yEwdpV/Y0p1otycJ96Fn/CINujbSk6h+2vECVbAzfbEbtqCxUIsPkaDVS
lgba2tnoeL+yMmgoIdrEA4n2gwRNVGgLq0Z9/zK16IyaktxSFJn8yBZviS4vkxVVUGurXG161LKn
N3J2/eixJYreoZXtiouWNq4aZdSVnH+JqLqzvvZuWLRiP8uuvfI4i1YtsbY43q1iH/xYGkcdMuJ9
47x4oq3uFkVkNkAQNyr+4XlM92Snkek8j/e5XXwVOEdfApf0S+VmD8LWkpDSlHFMP76vMyT1jmst
dJfp3zw7y7O/mHyU07gwgOZ9JhIyP2WmiyqRJ7Ddg16QfGy94knYoIEjURs0gP1Oq4YmToe13Qe4
kSC7eV6cBsVnzY0LzRH7pdXzR+l2nJhWv9cmE6Nbann7Wsm/lGPvWY871TBl1+db6WdsCjhwLZzV
nB/E+uSMDEn1SQX8mWZBOdPfZb5GKhOfCqw+Q7MOFTzTXdoRZzb5gMEW5T3KogPOmRLG1SCxPNoF
VVGrE28pKAhD3+78f7lKrzy9BPXLmmJtSX58DVWzeCusUvxMdX07D2b1brdNG5e2sk/V6Md6sgR3
Lq1mqHVj/1U2M7yedrxu4V6qmrx7MYDdKr362U4V4bwZoB5y5+Oym2C5c1GHNO84mKfx1kcUCrv+
Zql8/WLJRb80buFElZVZB+EtJl2MmE99Xlgv//1jMmf03MApQpnq/uvgrLAX6ja4zZzaf1XNFg2a
zPvBNKd9oBXmwfdpMwCJqvuAIEMUw3L6yKsG0kD/ltXVgtiZYEsiy+BxSBf/YNVOfaq6Or+whkpS
Mr0VCbzizXN1SRZH78RlTyxy28in5LTkuvipK5mFY+VrV1AuEpIRsE9DX8mrbCq28HIkmSg35mjh
Ybb1tn3HWlWGZldMz2bVcHf6GVmto2tfnepdLl73bwmEf9QAe8X//eOcZJGclk9kcXXM9Ky51qiH
19RrJq55NM+BOhqCkTs7uxFJ89x2XL9MeN48q9BPqfB46/3mZcgqJux5pl/6WT3bAmwqXn5zD6fA
ijNOA6pgb18xsTjYCCb3YxOcrAlYFaPGk1a7/SNtqh3PqVvfIdy/UTPCyGmHEordanwsGKQMPXn1
JiLFrMBPdqZmA90bLP3CxfPOce8f3C4fiLAfh1sDNNlO4xdj6MVEsXdaetNtfxGru5utXD+LqWV6
uFrzuWwEprLpsQOf1wMUJW++EFeIiQqhhFVfw9E+E1dmL4kYs8NS+utpqNr0IVvKZLfKof5W3bn1
L+sIqow67ZKqRP73N+r//cr//TctA40NbPgn019fjSXpE10eYaMp75beIC+aFOm4LkmcTElrBHZG
1eUNRXNlCEvxplz71PdmdkeOJ+vLRKs26lbV3Xpv5CVivNWLz64VX2XROo+th9bYukEM99d48AeO
Z0Kkss9sSY5rt45/FMqnpVvcD2376ppNqh5yy5cHo2eReWMbBp1pXcy6wUeSl91Dpg/bQ+Or176a
t+Q2l9dguP6enOjl5JY+oq5u5u92UyBbC1ZsnSkDTp9K7+ihXIpZ2Q9MKfvXtntpnDx72VJbzcD0
UexKd0dluH6urvtedv38lEqC89BAAToIROCievDHuf8w6dj2Qpkfk2B+ZDWT/Efyn62A0i5rKziG
kmz/3z/OmQ7RRIvwwUx3jUP6S5CRYOzqvbog9VjPdlVnUReoa91r+t5QQ/oEjBjGY0MXM1vFW6Vz
8RH5r2hcpPuEOSiay4Ct79re2CBgGSjk1yjNChWDTyJemjWcmEFORvMN0QKXKoF74LvqnNxyROXe
96ebxF139ajhy9G1d33tbteRayyZWUiAmgHBpl0QNzT4b1xc4eoV2olL9LII0eDhSoJoNoyEEYmN
/ZtVdWxB9oE7rABFmf/KtL8jPmHPiWGeJ8VQaIZ2x9hLkR98AK+5E7neYbpOz0vurOEqyGNmtSoq
DIvccbPF8iTgDjj9AsWwkvulydTtOo0kjWT+raI53bWrczRMGnlyyGmlnfrebDP74C3JfmaHfz/1
oxXWP/O0gvwWRBJ2I7BU+nE0TLb6Zu6FNieRGiXAg5tNLX5ryuaa+P3NjGRkpHyNJtthUdS2o9ot
xvtsCEtK+spCMaINv23H9dT7xh2eG5MqlWX1uq1JoXQgOXQdUcEjO1BFPVtbPcDUqw4uE/QTwBhv
ZHIxIpyNlR0JQlCFgcGTlFnnvlJFthOs008lFcugZXKvoapWtpXGRl8NB0zjjHI0s2zxRTO+3KyJ
MlFP66M5+j9I4CLyZ/YPqHwfzDXYKa17s0y+KPyCESsQN53MmG/pQF4Kz70EQu/YZkJNMJziPBdo
3Uyrih2lFZ2K/su2/NPs2y7LBCOZsenZpYnaNUSnjqxlN/jFWGDp30dYv2E1Lq/GGICE2iK8AzDI
e3uf+WPcqmx4kBmdEQrTppRQFXG3MpfIP9MgBQlUZvw+RnY7b3sLMLf+6ND+gmKGJdocg9quTx5W
47TFwcaI2Iy7AvJm0V36pYvNlkbEWoNvnWE6H9x7Ua3nbb4QioV3zUhBNavsgyFyciPL+p+cWDAZ
F/+XqJdClV3k5PUE2/QrdaHxLhmTMC3rLzqWy+DUpScvRdvy/G+yJQMGYRNpD4I3kBa9N/s+zArn
WlkPFnjQmKnqfJxAI3C8q7RVR+gEb1Ut37Ocq0KlpEgsUWqwfweApgy9DAnNCb5lMSPDmRi2h4Yy
S2ghqZ7lvtoKNv5um5/TCzNrJ4ZyJSuCSTmqwMkZtd+O/UPsrXm1weSYmhPw7rpkKsll/mAZl7Sr
EcdA+mPNBopGjpgvv11dt3duxZPjOYzXxDrjKUedBTLSueQF1z7xxoW0ox5zbegvTkm8avlEouBe
V6vJgm+bhXZC4HaSfJe1zu1Y0BF7JHn3HIyYREWodJwC46iHy6Dja0igOZTfg5d91zKXUcCjPpK9
j7eTJPd5oqvyOZsHjv+wHe3LyNZyhG2VsxUAywHRZA3HkV4PxWtuKUMRahgrtng2DZopx+NVV0H2
aLgMbnS+Qi35gefS1cIp80DETZ291T9dPG3B44C6Y2dAXmItMoiHFL2k9GGGuCUu4xYBs878o0yI
mC94rb24sllhR2tONcQO6p70W/xIlYlIjUiiN/wprkl9IUhw3qUZtdhq+2EhyfXt8wn7LT5+0O54
IAF8hHnR4+avsVtMNamfgrxYwyFOXT5m2zZ17+JqLdyR03FUv4abPLGiFheVLuGNWP8sJzGOSAxt
JOZnoM/vrtN9FUK4e9sIQlwx965HEu5s2XfCz7qooWyhvNwZPqJO6aw0RpyHQVoTvx6YT0prj15h
/TQJhJ+lS0LLW4rD4vL0Wha1DncK5aj/YYq7tOCTHXoNbaE8pY794w9E6gfGJg8J4zSuHd1UVuxp
zLqbhUCLkolCWVGLeN1XUDG88bMfQvF2urHeMO+61GLQw2lIvpfRu9qN1t50nAGuwst+V40VMlOH
nV/Fbq7vEyRHAwwIYjgfBBMVvOwfElaZEbCQQYw4edp+9TG0+hhqeKU9W+zsBrFQS+ue3X8+62zy
JNMm+ybPC6TmRXvLmUcRj6ie/bIOrTo7TBKw1jqzzNzCMAxbQtnT0gt9kwWJDgbfYLMRUKXNPuvw
YWul8eGSA8UvPDV88fa0NcGeNRy4kVFuzuo+mWUata1z0VqEjravxrhh/3YGxhbrdY8l2XGPygct
4PJ5DkWJvlaEhlXaxzZgCGj102sKAmLIszY0qgVbsSW5I0wwLrWTFbFw8p9pm6jPYsALvGhkzjDc
qPPMBwojebFmITBGeLwgxyOmn0E9E8wK6bhtGx5TTm8kvbAXSUHdpp6SdH03tjsvMR9NW3vLHOPK
5/66Ii4i9KJWCXk7CZN5HMuxISE/9a6x12eVpgr/MmdcgNOHzQSeMQuqYRmQWecQ828Ovr3bBe13
TvJDSKmDJ5sH1sT7keaJHxr2pEUwGlRomfKsrOlMyP3HCstjl+ttGhGSzTRa8iUtMenprR5nJjNK
QjGEGiOvKnW+wxT3ALlajNL//cXr2zsrm76ADv95pZGi+jVYB5zHAh5ZtxgEyAkOUFXjPWfSL4rq
6NT1qYPrEDllQfkz3y4JiNChXwP0aHW1y4n0nY0GMroZ5yBRCHE/23sjt9yjiT+JCdA50IMvxkg3
eT0/zb36aYexgVGabOTE7DCvgAosFkTixj7Y6t307+FErAeF6RzHUU7qBM6raGFbxumt5jiBldGz
/GQo8GW1K78MYqgm2AUH3EVpWPZHlSxGmLaeHnVLR15Qf8h1iJIwnf+txoyM6pcv6FbYRX5BDFg8
oe1v4BmvrLLA1WMGcVjW/NUyjnPOb+ip5dUT6t5eUEBmA4Sht3Kv+PgoisSLuHt4biSzBrfqJdzH
S5X4Gw5EQL5ujnVdXxeAaBkHDW+udpSIBIW9iVwCqr1v38ke5nzmX8xGPWEE0MPUsKKxlvfJoM69
xniU1YcfxKgGaR0rgDF8zv76mhf+GA26jSbYW3NI1tm4U2hpuzQ3/NNiM5n32e2ZzA52nXwYdUM/
dXX6ABuWTOUWU8OPQ62367zmi/7+Sp+DAlax6CEHa1fqATPWIKozxp6DUbyIsr6HLSrYgqKWCiac
SwK0SuU1kWNI5DyfaYff3PdjDU8docDqiSQMWJBgGbUkBUPfiXR+dCemdLYv55OYPkc9QLVtK7ap
mhysCNttKtvmJO3sxAWG/aSY15AwFPwPxFBb7RThUWbfRi3XXAzntgEFmcD6TDr5aiUJfDhqtYE3
3qheXGN8aS2Tdy+QQPMqHCVraDTUKHbgfpM5Rfj94n7Bw2trHNpu2fLWWuWLnldfQntaEkxM5dic
3IUZ1cRXbCProdshU+SYl7VpLKHmNn8WkaCKK/9Qp1Aq6rL70PgOXxanOLJzvF+LXnsFXZTs9BQ4
HNMnJ+6c5LF23SkyV0i7EFbNrF1D11Al5U71GNB6YrJydgIT5q5z2gRN59mp0Mc1KeWdAUzjVGFj
PE4sUl4HgxO5a6b6n9uyrdnn8s9xQe6Mbv29St6AKpn0J9vQmj11QHbBNufcuKKb9rNR9U+08SyM
9K3z5TGp+e9/t037ruht9W+pN1UjsMxr0azawdjw3IE/N3e1QGtErxWvmW7jjV3E38JW6tr/FbDC
dmmf1a+Gb7CFbFrpHd2gdho5ETBnlslVztoa0oR4/4Z1uR22F1y3Q1wHifiy/G3vgnWEJ7/x1F4a
+XpjW7KBKUllIRvhPwGnY6uCQ/E7JWPlv/8dS/1DY1nBu2lzY1PGVZDj6uG4UnSzx5ed7Cx9MS2X
PTq/26l8vu0G/5evcLZf2DBZ8o39TkxYuOruDUH2D3QEAD/1ZgndkatBaNgu+pHbhuGsJHtjnzTi
Kzf9586o7glFnx4qIXNSDXigKaZPa6PjGbVNjnoSzCUxpk7HrktFvJZjasAs0+JvQjTj9gB7SlYT
cwBrZKeIhAHodqPd+pGzpFeiUOI2tc5E9MHoqTUDDJ0xMyEBrJlo+5GwzPc1N394dNWcYydJbjOU
SghiDafNEZU4i9sZYhDfDrDv9qGyJz+CsPTtODjJBe9P2VAJdtrtYpafpRzAK/XVX7ldhnPNIJYk
f3bhGJISRB1SMYi9OWSP1BftMWumP2xnzA5M8YJXMmD0L56IdstZfOBuDRJqHcFpo2zq4MCnm2ba
mtRpce1oqgv5YEgKnNoa+fHb/uwuxj0wOSsvAN7YmO4yCx/UtIp/Pl8gngXavsyyvkXrvfgMeCrf
e81nPYgh9tKw4VzAOFY9Z5J452GeY11vzkGZyXgsUfgpAV5dfcJWUztl7Il/FFZvsrCcW+HrgPAa
82FZ7RBPT+QbPZ6JrdKtARayBGU/s9DNlivEGmagB2RLLBeK9ckAvffgV1gjc30wCIXSkJtyvKJj
rUWTu59XdwCV45OtVI13nevfGKmhojntD8WmZDOVgwNKLEGN3WBXrQ8ZfpJL0HVDPLn03J7/3vnK
vM9Z+6/N3t2NU67ibLWs2NPIoOgFsBMjDd4aJaft0YLxZaWROTmvbHIHoLb/VsGAsvWDN8WRXQ+0
lkMlnmqVT6eyTc7m7JsRmVAd9jnz5Fs2kdjrJa0bPGbyMpKaahu+eww0ipepVg/bhTNWw/xVezwP
tkOOFO9EHJaaZp+6yYi9ZiCCli6wWXKsR/kKuldSzKV2G6uBPno8+ZW5xv1Yna3JqKIaMxeTol5G
GYuuCEY7ZEkPlZ1zt61PDgZkg0CxZuy4C9CKOR48zH4+Jt+VVkmZUHPMNsFKuAHhK/fBqCjzjaXQ
mY5mXIzdfdpoXLiiaqNB1ceq1WnFjT32AgKh8vfAg6jNNQeT5Apgk/5ObdFmWEW1kXEqHYqdDFgt
S/Ukmc6HZCqhe1BMdEl/j79qi10REj8lQHZDvKBwYvtstvUf3b/Y9vzrMqWFAV3+lFgzYdmRY7jQ
v1ssmYW5g68aI+K979pP4+JIFHnrQiRGNDnfjZzZwQcWE1akfQf2dRjLx9bZMWbuMahKKiP5Yqzl
vbWYFztnLY9kZ6cRt9NYU/R4YCtVUoYYXkEbo2PMZvNhjPatOVbPVktSGy2rFnaQZ1J/dELXsXeG
Br5jnfubFJFednkT0m2XrOl7KnkDH6gYM8tyocgzY8BOz5mu/WZj8hv4yxOj2GMfVBqNef6cBaAI
3dp3MXSYFvWSzuuQlwSEGG4WFCTd1S95o6UYOJMXszWP+HVPRXnnLwIud8aaZWI7JDTcg3h74Y2o
bhAGSThSwVursFe7teGjnqSQ/TxSs2tNHTU13LqpeXCQtClUdMarYq+35c+wFB/oYK8k3dM6t6wh
m5iKhusgaXCrev4afQqUuigeVg/UnFC9tYPIfINreKdbFwky5nlYiyl25q/AUPZOVC5wvcVVx3yZ
nlzFmVcNwx/e7y/NQ2YVWJxc7tRlVRyxgfGdsO10FITjwoROX2gOvkwTB/ai4/ibVyb1mlN8WowL
w2BNzKgaczC85jzGM59RCKLh7JtmFRGYe1suOFlrW60kcTpkjECfRWZ7XGk/RIIa0nqOFTkBTgTJ
k4NUjhaETs5Qv8P55xG9Lu1HDMcqbiTdj8vGAcZq0uSV113lhAm1fl8KIkSkqX2aaNt8+3daZC7Y
Kyzb/24n72o4KdqlG4LxLna5au6H1ID4yHby9rAh0Pq8egT5Lrs2DAYKN/3q5vmGTL3nEY/F4MoP
OSVFqKbqz+1MGkmaDy0XT8it3LWLCh2igxhmrrdO091jp20KJmIKJiBPF8dDSYTdtqnIQpzx2dkc
Qb201zAzPuxpfG74uXojeKYGYbzoUiTVOmvNrMwLQUpaEyxYjMx8DEm9BGNWSD1yaKA86KSMYRCB
ECyD4SdT2BH6XotlRUGSmfNxXfhclgrqqvXcd+orUFS43VqXVFkXB6/HvkkRTlx2FGZWVLA44Wmp
uh/N7kkPStlcnQNMUfR3rI7eW1b34q3cHkNSHQq85Lve+huajjyMLc2pLDm6ayu979j9Zh7Lcv84
PIGKdak85wupQNTKbMRMafGU4IU+jIP3HsCyHScmbaT+XS0Hr/L2tn52E7kRbpDxVncmF0R6l0rn
lcAfUEhlY4IEdB9YjKAoaMbbIXhi/cvjB+3ZzzZK+Go1j1RZ4pGynMjw15+05fMmei7uS/Mz0Pht
fLyJ/Gvol0n5V6gOJz+COXvm1y71Nz05j4y5ITV6JIDH/cm9+qUy+QnGVYpYYxKSc2wDAUcpK9bb
TBvGSNQj0tFq3uYWlb5HhbXm1mtPnvY5638XQS8lVfMGJpkR9yRp/iZx36X/o+5MdhtXtnT9KvUC
ccAuGIzhVWtZltzK3YRw2k72XbDn09enOlUFnAJqcIE7uZM92ci0UyIj1vpbK11No3/26eLc1nU/
8WqycI2z5G1gHBuyiM+srVmWLW9ayXJu100h8XRwWjghQBR6tGNbD+smmLk7U7vYZo68s4byfpgX
atCd7HMT8dppAhNKtZjt4nT5NhfxKZ7cXTIUoJpDilvXAwu4Qpv8KBmeJcDaqh4AYVTbH0NZvMz+
KSy4UhZiQ7YoLK83iqWQDxn53GQe7dONu+lU5qCCccs1CZf3YzX9aqs+yDq/5Gp4HmFcLen8AvpD
SiKZ7dx96ZHBUHf1BaELmur8WYJ56iBuf/D77IgK+MRw3yDW4sB3Buu2bq5SJJ9+DEqrN0NXHBqD
MqCTrJNWCp5VFgMjc9itKVY71F44bzy7GleOB/ss/YdiEY8U5UAk2Nn1yZYbPUzeU8Y/cFierFV+
47oNOGY53/VB1W6csH9QpXUXyXrEuR8fEiqa1pq6ncKe33t6WEWOXAs50nmezV3ro0seavbJFvmv
Ylxbp1xlq3BGyDh14w6DB/dm5IS7f/7KffEVm7LaUSIwriYEsI7debyQpOB5RfvWh+pmKJk1coK2
EiBKEigxo08tbdLuH1mDH9o0zCfDDAjdQgrz7vaRdypJXFr3fXIxA9LWl6URv51oeY11coQKj7c4
3My2rxMUKn0TryfC8nGqW7tUcY5MTWxvYUzGOTuOsiTEKyI1rVbnqxQ6l6B2zFCAoQK6PpTVdrGA
CAG2qlVoBTdqaMKNRk60BkdruOTjMyoFuupxUCrLE4ihR3ro7Se/T5lxbclPztO3rrM23WLfgn98
xpYGjUM/vzYUkqq4Fpu2JoRXjtVji9+Xei7w58wdfqCLZ6iICtUM73Mpozenre6C+sO6Ml+B2Fqu
tx/IskYUV9B2ndKtNTFvoUs40yt4gIMh1pffvMgSzCj1R6unu8hu36fJTm+Hor4Lq/QmCQiSh7ds
sNlwicTge9IEwwbBHA4UA7g6eqyb+SGXTbUN7eQzDGnKijQt97TGcvq3E3oSa1kTAHHICZXPnPaZ
tHnq54NvrgAWqUAQCdFJiMzklU2HWnhNd24WbJyyl7ulrcn2wF5vQEqjA7sEtfWqv3iJOvmueg0W
xBlyfg55eQGMDn5r3ScYudwleiquSsuWsk7C2emvb1tYgkxuYjq3IB3E1/XvaDqGtcZK9wOntMz0
SYTZZ5OgPRSu/s3045iLUwbsf/SGbth2mm3N28dj9TKp5T7E8pFNwHzc8pMdnQvP/CVAu1mnS72X
FGUxyZtXx4rPFvyI8h2LeJsgBvAitoPs7IfEhw4oLWvVONR99SbbZuEIv53/aYnwWZFEAzKKpWKG
CF13w4gIzUqdVUuxbNFDnheCs5DIO1p4FasUuZ+OjH6ur6eeul0lSAlZfOcR6RRXqukeZw005Guf
Tk6kTWIYvqRi2ivn6lrMXh11JJ6mJO6RJYVkXszRRTYM9XbAL2N6bItSJtERYml9/dYL6cNEqLuq
wQ3VCsta98F0ahzrQtlCSYclv1w/TLcE7Vw1lzlmKYN6QN+mOa/0YrDsGTi0BLqFs41XeNT+bRqh
pjfFj1PEJd1ezl12DZzC0ryxGi/elKl/EsOEbyrnap0CuYGe+yndnBbyjO2zCDaNfTUnTeKlqEZi
aj/oj1s5+6nPv/02vE/G4qXxBwS0TADETK/yJgTFd9M1dChk0IJQTggfp2HF1RP7xQ9Zdxt/Iesh
LqqDqCW1RIG3HiLwZ3uezDaPZ71GcmGHfJT4v+NNGKOKnBZXrFu0K2s5OFjx+NtsSZpKWibP0p23
qh1uPNQgUIVZspG5Q50tbE1aC15KXNhCpAzyq7bw2S0E1oVY0Ag9Jt8j9COCzjjaqZCA7ryg7hZQ
DkY6OvtBr/ftIp/F0P2SVIF63yCKd5fCvSU8RY8L/KPLmV62oJVzUF7xjD67jX3rZnBIfPRMUe2z
4iSl+JvMM5gYXgi7gxUOw3w8gsqALaPBDD3Qw66oKsZXvzpYkkFY++7aWyJSVfCPY5kgXh5wK8oA
m0cr2F0nU9+T32Htss3P807izuqX0bpFtBL1yzbvHBKT5n5nt1D+xDpxwfjrpM/cDUlCMOL87KrT
9hNc0G0eBQ/InhcwdMJ9VLn8VqG9Na7/ohFVHq8aB7uQ3loUS32oqJBypp+Sl2Gr4QM38BFby/Pf
ewHtNQYv8DIG9Czf1K5hJ87ail6DO9cP4GSW6G8dcz2EFsssskKefVsdgLI/2uw0Gac68xLTj/nr
LnZ+s/SnTKc1DeHEMrfwBfw8RervdYecRtSR+lcobgtZniNSaYBaZ28dJPButmEaT8WL0/K5+y2a
snIdm0/b1fYhypYPG6Nnr4stn8VdC/BHtEt8SWPprpcMsBit0o5Yv5oKYXUiRPHU+849mUTJ2q/4
mHpNC/LVU4LgCWNPYI5xSmdrqqqfMkhBGTCzpWN9uV4CnQAodariIdH8hmoEf2wwjVCn15gttIPo
7Itj1adQlBthdzZME8t0QMUTBEB2E6nF2YY6/BMvbY+EsfxnyP7/6/SAzfP/efm3v5X5t9Pz7uV/
Rgj8S+rA/085AwHhFv97zsDDl/mK+q/5X5IGrn/kv5IGvH84uBA8zS5K9J11Dfj8r6QB5x++pyyk
aMghFfpXIkD+M2lA2PofgPhoxJVyZOASOfDfUQPCUf/wrUChIZOOZo5V7v9N1oCn1L9maHACAPNe
/y5P+pZNOPf/SNMzI1x8nLTRljoasrzqTqyaSW4d6earuLLslaDgnkwoYnzGGVhvOOrWPIyWOqcG
ZE/G3rESpNyN2B+t4Gx7ED6mP8WWdQxiDamQ52+zrN+migla+d1nb0eEHCUHqxo/sbBeEQyf1cEm
hk1Ur9TqEgLakYFTOoO9dvjf8dWNVWy80XmKAu+Pm/TPnktITwrY5oX1b9Q4r2kQ3o/C+50XrK7t
B6qYN9/LT3DU75j4tnDPD5Frf+I2+HV0xibXec/9kOzoDqcyqr0HgPAAWCzy8nK0IiHg4mqqZL4x
1T1tk5/+AMxsWppkS4QWodBIcjx/q0XwGcSsgVBy6y7A01o0euKTajaClmy0PcToTardAV+gS9Fh
jyxZ0uhX5+vOaYHN5MRemwa7KHwIW1ToEWpm10UeiGUHb3a/svA1raBZPrRQp3TO3nt8h51XpLvZ
Ha/+K4VjIkJdCXBvBpJe0Khs+2bvKU+uHFn/uOIX6/QDdgLEJ/5HPwc4QKkcXAVRuRUukmm/fs8i
8wUAcTBxsx1j6y0qoqNTE2hF9NK47ivxI9h2WgeGE0vgatbRO27M9VSlJwTof6fa+XJ76yM1WLeG
5DgH/iVS+uRn8S0797MEf2/IAVCF/5oJsuaM/qDW+KMRRxeyiJG727VLfItockCQMTw7rBSQwf5l
ydVHUDG1YyHENzP/dADKmKtNAVs0vFHeLhgKpzsrYBROR6rBkmZpGXeC+3hgtcJs+W5hEQvS5QPh
hNkLkCgZ1GztPMcrBrNd7Rfsv1KsnQFCQTZ8ZUFW7nKGaMQ40ZqlEfoqyG4WYTEwD+KxJHp2Jqgv
57FMjPZ5C4p43RAjACjeP05ec3YsTKa4G/OKJav2mo9KWw/WbY8kINTz2xLFR1ON39x9Kd6jaFuF
fMM2joa+GXf5xCuX6uiX3DhMbl/TNT9WReZ7TpW1SgPWfXpnWTjQxMDJLJ77xEt0Y0/xBZXdq1rG
m2YcMPxljxJbW5jNhyULX72yviQJf4PGzAEEjkkGdRzyJ97SQv5kIy+VguKDZdzBpB3MxFOy+Ml7
qORppkwjsH4mm3EiwRDcJndXH9AmjYanLnjUHsJbU+c8gEm0Hmz3KbeG+7SYfpqoZGD2d42r/sYG
IL5CvBDPlzpd0I4joWWDkccsmJ8ARv+mC37HEXN/iQYwyN2XxU3ebPk6hcvGZm5cGWjhpY1fZd5/
2v5v3S+PnYE+UUahUtUNHIX/pOW4zoH0V6ONMusa0BCAdS2O8y788NWMcHJZnP2ktiCodPjF2wpt
7PmXcfHvmHLfqqV+kk6DRNy5LHR3OYE42m5/M6b2eyLMbuleEAV/u576JQYOAkoOG9OGtyJjch7d
8a8lnstQ/WSYA3CNkG6ZdfFLUo17rwfNMjHxBijjltUYsNR4fjZDIqysmiXeT5EuouHp1yYXgBTd
0YkxxY/oSeYlSLbaTMx24Zu1J7CkW/kR1XAOWsU2d4eVpg8N7563ba5OFzNHalWVyU0mvYd+un7f
fzPVPc1LdyljZAva+8kX/xmgA4HdIn8XXuWw/QJ6f2wpHs84DwnojC+5kPj5wuNC1yY4BRZMgXnX
UtjJdLeBVkeNph+mBEpEDg+ecl9mqU/1VBFqxJsyOBffn79NiDfTDh7cUtzjdAc7RWTmIXYaRiCV
7j2PMeD008mb6qfOHy5diyzChMUFwwFkN8GUVQ2qSWsBXueoDn+TcP6yK/M12T60gG1OABaJUe01
n4RPZoku9UcNmaGpScTFC4GdWiTT2BOak9QBovZGf5M59Zc986iUdsShbHfPTu7d+I9T0f3Nlu47
rbGb5rY3YY4+l+XVSOWoe79c3qJOPiIrcwnrlmiWx/48hmB5bnOMFQe9bdx4E1Hv5rrqvcpg7KQV
w4QBh9rY6NBxqbWMgsfCu0Zo1ZoEW2QCqfetWnN3/caaq6u1B+bBP0sZfYw8xGOhnAVUeNAHu9br
39K8/iwMV7VIJHcvM+Q0XaLJv3Om5MfJD3aWvsGw2atmHj/T3jzEyda07mNe+/2GQMU31PxvgZPn
KzxiAGoWZEhBDIbzlSNHtzpxieb6bYja+6piq8+zrzDwuaGwNK2mfpuHSbd2RG82iZW8c1CSRlk8
KyX/DkGFVUM/2ahxW0GNd5oB69E6RXvMpTbLIwEhJ9aqO9dhGZxFezuhXkr8EW9I4SZrFbJfXvUr
tj9+U+fIPjjioBIl9rg2ZN5Hx5kYlLBjTjBO0zwkFZtXn9ebOmj0RkfepbPfOIQfzEB6iTcngmNY
3tCu8g3qsO8V4qCuQMkZR9a9bEYsp5Ge16qqbmVHMmQWFeQm9sQgAkd16o/tMUXAlqcpA0rl1wHa
5fkJdxVHCfpkGxgXaa63roChVnbP9IN6HFPGTX4lE0PBwi3alAWwHd8LNTbIxOj35Kv0TPIdDNhT
4pB6IK1+hFD3XpKizULxvHbNaXav1GYzP129IOulFAEmC4JXG1qG/OWz7zhvIgJ5m6pAFW61ZI0N
OPZtPL9W+tFY3YOT8ohYjoPMO00QHpafY1JP67pGPTXRM+Y18N4ADr4zrNumekgzeePaiotOPbAm
kulmzGt7HW/Mt1t9RKJ67GPGmxGqpM7Jj5lKjFFt7NxeQ6pyfI1Okx7cKw0USBR9kyyfnPDZFPFH
UbcHVcUYxb1tFxZ7Z2TPFNNvEifH7io3p5uE5CVQ7pUOfUTrP/DBP9ikK4RfeKcjLFfYifouPEfs
9fyxbyHVU+7nr45T/iwRTgMVHiJ0Csnw3Y72Jwq/j6FNLtX4xUTq0NTEG92NehNM4tOrENgIqS9B
HL1eadFJjC+W29ws/vwepO5Fz82DpZpnJ/k7NcVXpu/s2DyBLL+rllAohqeTnOLbZcrB9BM0THZ1
wEpwF1HtuyJeZDsmeFMsVCLkv0RbpUvu9DK4gwC/GbrxPtJrLxl+U1xBJpuOTYx4bbzW45C7q2YC
r5KM90Le9gXbbVayFCu6gVgDYeTnjwV6A7jQfXDqs0/gTJeZs9DlLqidE+ZlLNkTVABWy7wpCBJR
DpqpnObAqXgecZBrxWlvFZ8dKTpX6SZyT/Kicli+yR6g+wsbbCr+g2jtVMyIUeP0C03Bi3GZUsNh
3MlmeByzhGHYUo9xmd+NRt31BSSCDM7e0t3nA/InX56mIXxMXUJXW+JAsvKmlZW9DtMYbtXtprWX
fdtXnGMscU6g/d5OQX4zKxshm9W89qrHRIaxIfRfwyF4KFrnxcDar6TFqzYuJC8wylXl9BSm0ac/
kYbj/kcTTHqZRfmHxeMbQhyAWeyYHQpzF8b1SfNOBwEYVNx5uMXkbZxXK9bxx7jpuRkstORDfrHH
HCcda3maIKAuRvctIkTCxNFPOKqXSXo7z/psrBBLWH1XzCEqj8y8FbV1iFuyZ0w2fKTd8BT6w14j
gdCDwBPdPXSu85Mn1VOFXTvAkrxp+vlNDuZljAN4ZIW6Nu/ClZfEclPM/aHrfbKkIpzIjrtzAg8M
KhynrUp0/eBdTfr5q46iTW7pTW117xMmWbCbukaqJs/MyPcDFiYAPIQVfCNrYMuDJwCZKSPzSKmQ
07qAWpOaMdMsejeHPQowC51xhUBcYtRemY7mnoD6HCUo+cSDTvpA/OBkZroJIwz+M5ehM3iIE8m+
uqHShKScDuAS6ypKeKKVFD4zuGPc6jkiB3tK0y0ePs/j89DezrLrX50gX/e8WW0njd5CJdVfk0bX
ABhSrwMPRyIxbDXurmLZFSH8KO1n5wh5RWkU/8lJKiHvh1ETtdOCWItNbUWiBhQTxDyKHzRNkWdt
VNO8Jrb3DinEQERQ5sqLxUXN4k/rB6CGCQ4C5LxtvOCj7urXkfP1oIryktFNjCkBf/PYmQXnXp3v
JnIfegKujibtrT1Zl3JVxT1FxXCCW8upN0W3W0bV37letjYxrDKVJleu1RBa6XPVjh4VUq7fHKRl
Lolx0r0j0NTNTpgj2Zy5FSy4HKOaY15EDKJ8Wy2C45ndlyAv4OS1T+rQNiY4yMBPg+eHSPMjTAfO
tM+vLJJmvKe6Ob4tci8Bl0MYE4+NvVv6/LlmGM0b8wiG8YTx5UfYmDRq3yFZsHhPIiVWBOEwvNoW
X4zB0NT5D6mxz11NwdzQej6nwH2rOWd6mXzgTl7bDI7MKvY2kzU5Xv0NfmjeoIpEMK9j3x3mJ6Vt
1Aixm23CHGRY5Na+ZitdSx+RFAVsZdt+9Xb1E+om3ywmnrY5Rh1Z8sq0NRqjiatGJxApsqvoe0qi
YeN5KAPJ0XsU5WJv7djniLPkYz6xUi/h8KdemJCB44mvqjSKmV4BZ4dNhAYs+3AMfik7eoBVm1j/
iYGKnynFkhtYNHLRxLSGi8m4cYZznvIUqaI7yTyD3m/t5+xKgMf0EGbNh9TJZ5bWb6h+3+koOZje
u4YfEz1ICs8uHUf0ApBQa1BfRKrD32Uul+2SN3s0O5jii27lFEgZgK1/qDBYRP5j2xSgp4KYoNEg
nqOeFf29eUqLpNxgUP1TukAUeVA+2e1BKh4I4EInErd4Op4DjMy7KnGJSTk1URURxxgwtFXcP2XY
D+thmAAp7I2dRs85mnqSvL9qjv/Gyx8i7gar6NdhsMWs/TI49U9qGqJ2CJSbuJSq0n61yP/YxQTB
EMSHO3p66qLlynv5AWpp6+8SY2yIwii8aazY3zSJDZ2CMHGzNGZlWc1whBcQ4NW9c0g5otdB7Z8N
gdb7PHf9O+yB6N34NBrfPhEAxiqXeOUWc57FgFxb+wnyjyz8szJLuwa6WraU5j3WA6LkGLaGF6vY
LjzyO6Y+NJ9u4JM2E1+QCh+WblmOsiL/LmMzK2sixpauKTH1Z9j7Q9iiOb1C6XejGzH7O+NdUcmD
VyIi8DpAlSttHXbY45yAS2E4i7YlxPB6OtOG/TFG4/fsqXdD0uM6tGWHAxYqL8qvslSpFZOcerMi
6ymdymdd1UeyOoBYLIeaAuK8S7uE5NDuAS+ttU7KjjCZYvlJW/3tG7WJUnhFjE3gASTNoSnBDRNE
O8I7gbwz1O/G+3Gkeojzkya9FJ6JrLei1B3UxnouGUUxhX9RmESIyzXDqw2bj5BAG1w4CxTFsOxz
wmgZeElZmPsqWOWapfT675qj+FeMSDTrEZkY3QhbMX4PBAvfKW/EpeZgU5Up2c6FHskw7I69nNiM
GV3k1VfjYyRpGprsfcHIknnouNtBYZ+VzS7yFF00c/8eZNa0G7LmD2I9qNd5wo4/pE9dBwxj2d5T
WSNa7ojJv6r8yYrp7A+ELxtLIvOJaIu/mczV92RtJxdwpI1wUeT6LFLrXCF+EhbzMR9OwGYMvlcs
w0VbtBto9D5D+oZz4plLjZmpx3CJWGKd4zNeD9NrmFfnvJDMqV7fv6le+Ou4wrcLnoroyfrpBEyn
ya5Tuj/xc+Pxo8zUHWlUH0WC8nLQwykZaSggwANF9rnJq68uzftbiy4cOX5burzI0Pmk9uqREESy
kp15uzdB866qeq8kzmvPTVpINOYcP64Y3NzsWxGugtXcuWSd2WlCLpCG58+ENqVj4a507/zpxqk7
Xn1pmf3RLbW3dYsJrsljSb3u7M7gb2LmIoEhKXN2swL8cy3/R7A8D/1PaF0l3S54p5hYjFIOMyBk
rkBhzpxYBGtJtuamJs0AGfOBdJwjgQ7nRaAcz9zsK8B6gND4s3eOgyVe8sw4BNE5j2Vpk5Ugjo7j
fkfEZoV62NrdsLZke+OWzZH9UyOVsnUO/Oil0ExE0dTX9Bb2FMQrSXboAwOzkmUvqJN2TCyInNvk
YRn+osVAeda0pyV3P+wUtToRg8oGJyZeMOC12c2c4+u5JphsWrh0ol6QPDA3HqwVy+kYvYyR558I
GyK/VtFRCYE43uX9Ns4Gnt1QF9B7060941eNPWWz2myrnMEAK9uGUOT80Nssd04xIkscxbSNOOPd
PjtYk31s3eyhs/THMngOzwunQmYKXt6qePMEQu+Yb1sEnLPKoBP0Cm4pjurXOvVuA0K9b5fAee5S
8dD3zdVnaNQ6fVHoZiC7xEuTYsfC+ISTgnQCBaC2IqrxyYUhX6me8BzwcZu4xBflouHQGWPIwMKB
fQ5cBOWl16MTYmX7EnNa3Rkjdp0VXXW33BXx/F3wrFdTkd3LNr8kyveZOie9mabvJK+OJpTfdulS
sVs2FE3jTVkgAcOWMIQD51DGF9xtHTDtw+jb6radTxFf9S4NuoCmGotvlau8Thty5hpUvV5iNq4t
7qvzcoOBOidkB8+VHTMU5O29hfTmpsRVtBLzd1yhn3PGxuNu/etMUOuEeywrI2d1aM2MDwKekTP5
uetDwbrm7UZrDoiUopzbidV81B3PEkV9m2QLUWP2aKN+5iki/8Li/ehV2p8t3r3aXvob3+h91ubk
mqMeS4V9zqKFxM2PegrbY5HqPYUgW4+5be0CJ63SXrAi8UUssXomgwMBdIWKNGAEs8fz5IYtmmPn
SMcMSAAxzUQTTAoFxWSWew8SGNAW4YjTHkURvzribxTjs5cDkuw+JbbCsRnao3jGvhgRCTOL9EBO
/jYUKLHlwMxmwqm590b5VPRB/dPp+pjhlAqIGyG3Rm8DEf84qAeJEZy5ly3C6qRNJG/VAGqM5ACu
m0q/tT1RrLIDubye5DXy8cX6RGqDPTBJdhTFXyObzjXm1LuF7o79fFWSufWtDvh+pqI9YKHH69si
oJTSvcwVDi42AtJpPgJyHtbhaHn7xRfvscmt2xTaf99k+4z9AezoARhOox7Vzu1U3oTedBzd9LGr
zXOoSR0ea7lsggAJinjVavHOY9XtQlJ2US8R4dUOgdxX3tVH04db3oEt3hf/PrW+5th/iWsPoxmK
8Y2Pq8xz+xPmJGwBokPp7Nz7fhye+/6gO1KbgwWBhhVU696nT9oFk6sdc1tOC7mbLv6PytPcoAOF
POyquzaqSYJ3DJlS7XakYRvymNjlMJmBQlAsNEM6b3RTf5c1dCHTk6YagzMjj49Lrz69pKlJ1bDv
dS9SgmOGfK2gYjy3fSIoz97H0Ior37R3knQhK1o6uDHO7DZB2QCmF26IC6pZlzit6412kakGYfii
evs59kBKZa+P8ZDLzdwymA26fu0QZ9kL2EumYhDhsd6nWflkxST7NvqzNYZH2Z+ZqYWNn4Lr04lu
UESQN1uZR36yWyGUavNKkg82bYslw7zivUj+hfugSf4GwYF0swnSuh0JceN0uDdd9eHVmAh6cUMZ
Jghbr55sTTZdp9/QliCZQogxbw2cGlV9dKhwOPxKZHqc++le0Sa4h9k8LEl9sZOOo1MaSImyXNa6
ZairjXJXDe1zU+3ufBN+LG178olVWuseyUdtincUvSRo5DNGpuk+ccmC5ZeD1Ttb197wq0ZHkfN3
VxJVNQMTFFOM+XUKv4ah+6j1ecFcvgYHAcVCgwHRRZ2gIFPSGq8GeX4aFz+Ep+kPFskejH/Bqc8t
fBQNc3Xf1P1Njyj0dqqnH6cVx6Ao6UPW9ftcfGF4ep89V2+8BGddR2xXn8lX3TzABgebSv/p8Nzv
BvHQSrR8hHDeEv1xSfKaiJwi3LV+iqGn7S7W2BOnPb7k7RNQbALM1frbprEuorJ+PSMeg6H5WAqd
rIveHJZ2+QxqhKFJwflpwcn6g08FPdK72YfLtAO/2XYzuUyiz+qbZrBeg1jBXmr6TfuYlAQPJme6
JvLaTGO9++UoDwNJ3H56pIXUztghPWMjBS6r2MKDz9kN8cKwX4URJS+KjzcDNvBH63VqOHqDWTNr
XC1V8d73IaLz7BkA4GQt5tHzyGjDpXWvB+8P4OpjnzOKLw3h3em0HBeXbu9ovPHt4FPPZFN26rGJ
COrgbLp1HGpsFiW/dRmvVatu3AnIdMRUuaXx8xbh+V2q/YCM1QGtsr/WJZr1jqzwQIu7WyTAkCjx
AUIXR+FSPia+AESFZ62hcpuufsbq+JIP6lUvbHeN/xXNHA6DbmGQlg+MjJzrGPG1AV5ga+kBMOgo
c2CO3T1KqC1lhsdRWej0JoxKHpnzZd1zPVdE3pBNCYzsVH+wcF+DT9OfkVhhX/6k7vyWKqLbMXi/
2qiZFTBUmrGBwyvMsvlRBHY7M7BdLYevarZe0wEhXF/F96JdvsvMkFhTIteT+LdN9yV095Kluttl
tjgV/vxM4MgnS9EuipJ7L+JpqYfvsPHehXBvGCu6wf7yEZBjPG1erAlSM7jSiihaVsJvb+nqRNRC
/RSGZyIeBgEzpr9GNrdK5fezPQ4EffsfdqMOQ+NwfNCOsjcypkOwTa+JK4CFEc2gQaDeAx/FcZge
elMumy6j7FX2KUYpbPu4Zm+WwiKWEoATGv2TVh9u1q1LDM+ccCHgs/q+Jk84JAXJbPmm/Xyw6keO
9Uh/ObX68m0U+7IMtnUL7ZEnD+40noztDXuvsv6qmLBPDhuUOxtrKG4mESCU83NMabZ4VkI/Bv0y
HbMo+Ugk+1boIcpqbq2kE9tZk5ky9f0p6tQWPcY+GIM72YabYVg+i2H8k07FfhbO3TAuB0o+4k0b
gIHHlSw2+Th+CUipKf0mg+rMHimGY5FECb+mhFZBF+ZFkbkuHngii6v7A6ifxZeOQli4QxUx8fXf
KsNuYTcoGVwyYVoNy9H3zl1gO29zhDJYRqgvLXPnOOHHUHhvc4AIvMvne2dxAYBMf2M4CfZ90mFr
xQYEHbRi1p14tIcaCjNN7X3qNtxNvnuddcebsXYOk9GPkId3U05gQ+ghxfT7k2m7c8Szsp47oIYo
CY4ALn9MX9zGfXbJGjQYmSAXZjFPk65ffAcGt2tfdFU+57qbbvw+OKmgvnUNF2NHw6Ei6gAvv9po
k/1xBvdInMHOyjDj2TZ2BW0Aw2xwyemlkQDZThu99KR4rdRcvIgefDC1OJ9k/4Aw+wB0+lxSUL0x
UcH1B/dnXKQsI1PvuizLtY83cUzeRSvcVVyWv2Fffg+i3uHG4uzvMA4HCYGIcRp+4OpGEQa5O2Vh
iMARNW5hhzvLRR4gkoJsmqTdo4kG4yObejUb/1eSlLQa+izc5A8k8TTbpBqm/SDBrTu+QG8iEkIR
RjOP5BXgvU0IWx52aMJQV17LMF1NugWodISANY/akMFl+LBleAzzGDYnu7PgFSV9SRRZcoSBjqAA
4jQ1sb8LhP6sNdiAhQsjz5diG0ysB2l0P/jRd1X+9su8U85vYRZg8KvmXWKUwAM9PQjw/dVu0rQR
hkX2i3rmwhLU7+sJN0WuD5hMwGHi6SyG4EX8O3vnsRy5smXZX2l740YZ4ADcgcGbRARCK2pmTmBk
koTWGl/fC1nVZVXVwqznPYmbTF4mQwDufs7Ze21Tf2pLcE7mX8kc5xlDkTzncrt2HYPRAg9cKVIg
X8I98ELTrd2QwNCGAeyA2N80QgG3CJ8r0MgOhSBdkIDmI4Fxhv6JAGQNn6lCjcnun8vgh+xWr7K1
YosKkeNXZX3YQRevM6MDj2pbKXT3nh44fu5FwYnadHil1gTHFSd0X8hDgzuKGrToyeZQT02kP/hK
1luTNJBj0sz9ms3zxebIQaf5HcCDTXJG/IJyid5pqT8Zpro5bf0e6vlb2sfJOYqxDVYjfNpMLLBD
bd7kjokzEtff6PCR2QKQkdiZPrM3E0vBMkBi+8zKPT4/D7d2tcdxdMur/DL6DOFEkx1gabBB6yhy
MvZtK+m0RTzyzB7deAk/NaUpWYADAPQyKhjONW9FIunVDZ4+278pGPn4ZE+cNpyadReZ2C1aMmkp
IGmJWIDUEFzd9CEsmUs4bxG9R6bK5bjJaJjVGVyjsDVqRN+NoKXFfEi2csVg8+Zj7tu7TBLxqC+g
2/0w0C+jlimQi7J6m2V/LOmHF3OH8oY0u32GZnUjp9Bdh7S5DUlUiNSCTaJDxmVENzhpdoAGcw/m
5iVoudPizIiu84w1uUoKelpR6eU0rEjIAEmAxoOOia85+AmF9t7AtPYY2brKfTYHByffttDoSTKy
sna+s3EqLqPEXGYadnfSFnp+7L5TFOxEX3oJP+UPAElJ+ttM5HASNBAZmylOvJg+AJCqiDmCePM1
qOyk0X7pg7iitL/5BdtE4tovTe+/6HX0S6Dy7jJ0d9asI3RNr7rTP5VVMh7gv767It437DEfnTxZ
05wcwvqiQfVbpza7x/wTsDzo1FtrK/1j1TTgtGhA9TMOmynPv9xcC8knqEkt5NfPgXZml6c9HE3g
JNoL0tF401YWrVImoYn2ZSAfBcH1U2TWfci7V8W9srFhymxaI34k2BKpdp94II34qJt+POnDDJ4w
ZENPsXC4gRp2VWO/N8gX6pbdP8upn137ca7YjVHLF8uxhgH1cIc2wISrwrE9t/2zjey1Ba1oRjWW
h5njTxRNn2GSQvbzx4cB0UlD3NVqzItf2uicVLowMxFklYl7zxWDYFPjPD8pmKpGRIRB0+2dRUgX
mRrWWuUfM9O5QZ6jKzD9xL2/KGagQOThqVGoKkKCzDx3hDdrh8CZSFeiNRUyt6Kv3dY2mTOJfMAa
ykQmwOwyRorinDo5BODs4kIG3GXey7nU4K/SBxtQ5SMY5vVT/UFa0Pe5VfbnlFk36MsnwpbDkwh8
sowcwoTbTmxbLTe8SJe/SYJjmm8Z+knXgb0MCRRpn1JBU4IQS5vwWs3098HvQPY1LcFgG7F/7rKC
fiX0iUMCGdWLwMiNTqV7s7Q/hcaIlX7OQ8D68QiBFyiN1m3nIvxQ6mIUsVqnkr6su6hMWluRAWxd
a+B0qxafBr0IkEw2xmvkak++5GgXBRZOl8Ha5iMKShmXqD8NZEmpRsxkuqzB6YjqACxKWbAPBuaJ
c9O4j4HLYfd7GdSVd4ZzGJlttcXd46j+yfH79wb56VpEAEhiGNobljLIZ4xT67F61VKoi9o83SQZ
VFXlMypi1tkugww66dDxjm5nQN1QE1zNlhNS8tHPbn6oDcD49EAAWOGL3jqhZmztvPkpOH4SNvng
AlcPjbi/AIfXFV9gA25Ia2OsNZemi0LLegka+WOggdwkNnWbK7tXgsLWyP2nY03Pii0GBVWBBjYK
ORoJTDRORLwvgk3+Ve2jTnE+jMRP6L62DjAoMlOfT0ZYBbQR4UYulvguR2RSxH/RKVyudcBYkQVt
veB6CU6iuHMbqtSp2ucsjrT8wLb00jymqb6fOBqu9MI5suq62y4F2N5a4SGV5KGM2DW4yfmURnvd
lVD1O30BWPfu2UzJpLPlMc+LaSu06dpWZfDGYd0b5s588vs8fcqBJfpa3a4Dq2cQMb/HnQNyiXNB
A1+JtmIgrno41m8kgAGGc1+7xRgeRuYZqvglDvzwtfH1CspZt5PmnfOiTYn1GHQWD2r+3Uegs+wq
TPZSGem7XfoPWZrRbqoC19MruKN6Z00nsr7oCodxfeA4zIRXAAPtrGE6t9bNRBDvtIgmMIX+DvwO
Vb8Neief3fpC3jgmVnu2twj3abSwOuBvmKKjaPW1ZCB3pI9Jk7UL0xe7yLVrJMOnwdKTl65Ng8cq
rrxqhJVoq3zawpBMX7K1lX+UEC6faZnMLz24gipxnzXW/juXyTVxX/XOrJ6FOesvuAIYtY/TI9cZ
L1vchrQ+6G2ie/WUkNJkuOM+DVvcHhktfDpQHWCr0SxOcxXR9crSGdfTVJ6GOShPZkY0oB5w9YS6
xZOeywS0nNtoIBP5f5RU5envnzq0RrtsUnehac0JbZpa+UrBCIrL9vT3QTOlUa7+/jHAqwI/g/q7
bhQKwwOkKyzuZPOe/v7F34fSkhCMJvgbZlMweI+k6E5ySP7tIQVlTxRIgM/B17pTsnwXJ7I8+C3q
njk2blphGzf47XhtHHafMqqwVTWVwIfId5FeGzccl/qN48Cjsub+OJTUaEHK29sksX4DX6jf0Jbb
dahdg+X//Ps3gSnvehXMOwbJR00mM5irVCV7BdmIeYQFZVQ7gwq2r6WIQCVDifOkQfcmGdr5Njjm
dGsilZ7TOd9bvGS2UD3eMvEOri6VvszH7mJOPkuBlihWPN9CMBLfizmPTQBEPCFPlPIpKt324lcl
XNlybi+BXEZwiIHRCRvFQ+o8Fa3RXFzNp7sdNlpDhi4PNeM1hsXxJ6LFs3DG/jB3NeOK5SFbfmBA
zbAv5cjVM+XXfhAbCxYcyw6DnaoZw4tf4EHRdE1fSOH6OnYX+k5Apg5YO8bDUNm2goV+NdbMNcsC
iXLfEhDP1Wb3iPt4oA1EwWiABxOEUBL2QnUFlRlNe5Cn/cXM+v4iEUt7o8USgnkRaJTgqF/nqruU
ywPcQMAkI+EFmUg/Y20Yd3hMI8QFK5Hqv2QMQaiwkxuTsrtjEUedBUP3HHQ6ncXZP0O3xcAyaCGa
iBSXtzTGbVxF1jar7OBR6W3wGMXZNkPPff37FW1d8zIS/6wTrB738t7VUt4rFcs7zOMNDp0W/Gbp
K3fXTsxGTA4NXhJUzOX1Kn5kxrFjZmpv9DLF8F331hMln35Whv+RCiQsvVsTG2BlHPxcpio2jelN
nA7BnwWxHCv905VGS/i0Ks52cAkZxrG8oqixCWdDGqOcVWYPn3RyrT31TOwZWr/vSuPC1mu8TiYp
cq05dvcskzkeOaD3cbd8VO1rxFH6MTLu0Z0Os8NmzNQiKYYbXQYqoUWo6vTI6xonLx6C0oHBSZLh
JwfpFxSmtl1rkEuQ8DQNDTo/BOo22MylZj1/F265S4ZsPzv6+OYGCL2RBKOX4Vx/DJW2kwp7Rcmw
6nM0f0X9QDc7cN1/fYDivu+tKdg7Jk+2n7TnKclepeALpYL3zgIlxse6oYZqtvTq3q2SUa/Me7EZ
8wp1QxQbf/TJ7LwxfJsbpj6+8+ijIlnr6Po5n6egC0yO93Z2xfUbHAt84scS1cGxNy/BlOEsYA9a
9aQWYpbAFD51jFkEpXRcc/Tfl+wUmyqBlBX6ebQpygFuCvHND5qUoKToPFkWuhGzuiYICfhxZ1/0
yE+UpbgCW6hAfuMRFDUeBucPDbx2UeF2DwnBjvCryr0moV76PnVXJtpy3+rZu18tCYM6VIOK6jfU
dhzsg3UX2j9lX43HqCN7YXYn8DDJ8DDDtBhDW9tWTvtu2SMmVtt6MsrpxlD8g95jcHI1JIVZv2fQ
RtROVqvDQBr2KlmeR9pMZFuZGUBGDlC4tsm0b8lu1LlPZMCiPmrmoY6rZYTetltQ3PFmcDXSM0iY
sBkYbMOpEA9GNxoPw4SXb7A/KpeeSgNYagkxV+gQA7AHKlpNoPIudWmhI1L3TAwDw/6286ZRSJCc
PqeO2i52ZvnZl6LdZMyTiji5lJq99nVFPpr6CyV1ewJJORAGqjqYhd9dbL2vH0YIfvu6pPvRW7+Y
AI27UPNJ520T35uyAMeFgz+87otD5lQXbEdINs14HweEuKVMQhxSdujJB3qYwpLitQ26v0vMcDjP
Rb7tgPp5hBuT4t6jJguc+pzRQV5dy2hO4bfh8iPTzdn2dVje43abhz6YqHwRc43fPgLwtXIqrkYk
HcOEMEEZDPCtoP+VGnO2AxHimXORbCvJYkrMCC0csuHLctpObfCTAWbNeYeQWxjZAO7ykqST5kmI
FAcmSbGsHyIAYvswDh4tOGR2ae4ID3zv4l9THLhkAzRfU4E8VAPsDdeQ+SU9V4ekwQGpmjZ5ZtEP
u9gy95Pu38IKYnQ2GusGht46Kz1nZvMNi8QF8wMdZSgYnQOWQwC0ig++ByEB6DP6KYZC0bxDQoZN
/qhKqmoXOzw72Qt9LswBsvyU4hEg8Wc3skrZmThNAE6GqnxM9O5DDeYJoMMPRF2yFCoqIN2pd0xQ
tnW2pIZyqELGo2oMOfEpcoIfPtoz071kMzO5jJENWAJyXuBX2RaXAd12+jroJ9QeZGgwjnTdcBBP
TBFqSgqh+579V/iBbYhTOTKBnlocBcI+05HWM0rfAB0HLhxG70lV/m5nTWxg0e7wRe1nU57g2ngA
iIyNXU/v0Lt2evzeZlOw9f3uRbMXITIqcTtisCfMF6e3dlmb35Kq+sSR9V4sGvcGBtPKCByyYxMO
+on8RnKCEmVn+3O/S1XAXKrswwO1+dVXGYHPoJKKTDv3Cs54ZbSfLYINWrFOsDYJE/FZpIqy/4p9
A2IPzZMS1epu9MYAswu5GaAph2smGRL39fgYBfrRb/0C6lj9xy7Ge5Pmz34VTTvEXD1+h654y2xn
QxYTy7Fnqe6zr5WHvmtRlhvtW0KQguaT/lLUKdpAx8EUTuuypO4xfGF5qd29k+cJu9QA6lSNIaKz
8ewEPYaOzuQpR9pzJJG66HKHMQp5nl42DBHDbWMADdcZJ/Saw8wuQxpR55tIjcy0EihqVS+oFwsY
K1i3mnkjMyRVUOj8B79+qtDjMq4J7sNEEnMV3Yv2GVSOp3f2sz4hlu+daxP348qR4+vk4Eqz2ITZ
7VBk2oqmscKSbBVdwapNCsUYODR0zH4tginl4ANuveNayv+Y8MXCaIavlJRwRmbcHnFnnnynw4XV
bibiVess/iFLT16Cwpw2aAUPSdVkO9dO3mMrDD1rzn87GkKFXjdXVor6GhxzvndsavG67zw5cyIm
jIyTu6l/slIf2cSBusUI3GD+uminzkM8v8QxYJmohymAlRgCiBheJut3UkJyiovixU6nUxeI99LE
Nl77+WuVSQ+gwp/gSWV+v6smRPlZ3dNhqNKt6hyTlDv0zqkpUuTTGkCTGpD5kzBSeWaau6gtKEoZ
7bGIZKgDQCm/sEwS3Vi1p0m8uDUcJoD8OVCaATc51563uMW7Xmf6WwP40xTiDUrZKARCycCzenYU
PVs31X9zIS0z+rshzOc2Ke4ZjTKCnSmZ55o4Wxb+uCKUDOtcFdTuRg3NfuiWoA3XiS9aUJzg3rzS
rnmwZLmImXoKGcF5juITgV3/2zXwcLod0jZmB6s4fAgJsFxRW6KUxODXBKcKVsOlNIJgzUEUMs/K
GimhcG5Vq6JD74Tta1rDimczjU4Um35rfBDeUHIVo22HMwk3JJPWRg7i96RGsqtIAqHH3D8MGr43
OsHRSbPKd0KV77qYFGwl51AT93owHOxJCeZ6ChHzycCstCt4ckX7Fqb+b2VOTzNxmjTBKo9PaWs1
ARGV/PqDKPMzgRwm8vGWc/gzepk3EPQIDcuRc09wrOEhbapsfDcVVyuSMQlKw3jBSZ9vZRfRNwmp
hQMjoMtVy83sTPoiYio3lRQXnZpsI1vi6DKsHLOaD64+/db1+ZkWn4mbhcAG/JRMV4BJlomHPuRR
N+z3ZY7I7b4jjTZw7D+y7x/aDL9UVU8HLZB7E0URVhZkvCXSqDkE55oDs7mF5XggUexYazjSS8Z5
cUpqiWViemPokfbvehpiFK6RFE+NvicS8rmPGe74ZAMypKa6yxHgBA7Msi67FH3xZCkGfE7dTfsm
CX87MIsFlofVU+sk8TGgHbXZJ0nAvQZul3hOeSKtp8IlN/IaavpKFl6h1N3nsS8+R014ke1O+7FA
d9IapM6CFOjyIr7WZXqANrYqJgB8qhL1Gqooz98zpIMapsKeq2njW+AsLIpiOqqKzyG0nBp42y+S
9Fg5UpZ2dN0mVyJqZN1CMGhq7yiyOQHGNRe9ZV64nvAzOnWzayMB6rljU8OxgqMSvbpImPQmzXYi
NHYbQkfW6nxVgA2oOOutes19lhNsXiqMM/pvwtEFAitnYhQGg7GOYDkGVgAAprCL7UgHwC5JPQ2i
J5kEN4isf7KBlGTO54xywF1O+pL53D/oDdqUnPN/mz0ilbmVEaUj0ellEwJxIB16ZWWRtrcjcRFp
f/Pz+QWfiusBfaOxnOAW9HF49kZurAbd2KLg17wqthgKtnNHj6MZtwZFPZN5B1xg7t/SuMbX2aMa
pfzwyl6rjqPG4cgnet7PcZYLs8S75MIUpFNDmeTsMSX1l9nhJFoXHFqSeTqoFmJlkjU2pGX/CJEn
QYnH7IxAX0vWS4TpQ1tPBtZTUkDIfNhPI9m32pA/tBIIMOAsbDyDRJ/XBifN5OHvn3Q7QbMZkAnG
1n7sK4C6A6Yzbx7tn8mV+ZYuhSAcfpupBmhiXpzLsa5vg42sxbTDfdwRNBuAXQG6TbYt8lCRJFvH
cNVbI7luI57GpdEj9UaY09TYb64Kyfsti4NPRjvTPmm/dbTSt85gESs35/KtRcfJtLQyr4UE9mD4
RYsY4BcJRkxfc0L0kHcuFThfDn0vufRCfZdXGu+YRWSUKvUflzP9zXaUegG/ith4CJPwlRhE/RSF
47v0M5woYfdma2F56gkVIe0MITJ2wXBltIPt+RUu5S7NBPxFR4Ps3HwNjY/+ZhF1p5GimqT5b1h7
u/oryU2PvqIfP4ueEU4N7yzQfsyQQ5FZ4MumHbpxuXVQUoDfj0zgmyb8ou3M0YIJ06duMbsrfaYv
yUwLC6xXsSC9AxHDpctJHwgTRkctkL91wr80EipAt5Fdr0HxaYNpXlG0xUjKYTpN7dFCkrUJBGRw
zhnHAH3hSs1kZqLjImajIwglX2ocgN+nSk+ddW8aBOmS/uLRgv0spvy9c0lpC7T3wXd+GXpfnLAG
PEwUnptl6o8yrjxMrRy38OYJqUWJ5bY37ksyesOJQyMjxZnIM0aQR6qMs4xh+E2CuaxM2bqSjDCO
FjpVuZiH5hiZ7WB8WyACbu2sey29RNaihnjOE/uD3BR2fDMjYvdw0e1kSVTSUAUnQgNAqJRBT4vb
pZLiTYADTOJXUhB9gkeqT8nrw1zyGuviCgoS+AuoLpBk87FV7ndnoOCcJwYFURlw0cww8NpO028B
psChghYeoY726PE9Fdlw1bV4Zxv9PR4EJYuit1Ls3Sgl7YvLLk8jSk1R/gJTzx5DAvY+GbNT01Co
SBJj9lymh1SY0ymuODLayObayfkqJqaxYwd2mqGDNTuvGpysKCQdlOIMFqrxZjMPRLzSDTtb6Tfm
DZu5G7yQGRUOe1oBQaqeyYJst3HjoBs11HueJJgXgNCSpCTIg5Tzot+EbQCuaJwiEMCh3ZHAblQb
QJztXh/PpQp/TSWGKfyIMS2C3UxASAptBmVhRNJqmfxKUuIwnaF5stos9FTqtEc3gt0nmy9okXE7
fWpGZe06QPZdcqZSvUO4Is9acdBurHqt+XQVIWbQXpAtJFlMezmFL4UBVsg9AhwO02617AqNeRap
uNsq3JcRV75TYFEfNfB9bdcg4sWjOyfHMrPhaQjAbPFwG+Ys2E1Z/tQZovfwiGCtL+jPZ2KNKQqn
VB3eS9C3K6YF7rryLYKH6gs2/c9Jnx9DaR1zQ7b7aK7OWcTpx0ltihN8Clu/mU/QSA70EQXu3qlf
203MHByYE2GMYGx882su/a2Vwar2gb8a5H7kXbSExKL5JwMUJTTRqHSegBLEYAzbAsaSmz6i813G
JOZTLaJ8B60PVHCa21tzjN/GlhFK0WkfdAbiGIuMFV9CxRkKdcSmHftqmxNoCFEAFwyY5C3C1rMs
ECJW43Qel6mn37s/kWaeSEA8THiu9tIzJ3A68OeVRy7Gl+Yei4w7X8riBAJtXE0DlyTAhz4lLnzU
NSD+s2+fhrZ6tFMDSNWIBJjACSS2cMxcBZR6yOXJTMuIlsxLtAw0m9zWjjhHmzX3hh0M+olstlXn
IAvSIkYYfdXsfen8mD0x0+VED4GmP21YuIXVBKsOEZc5BpoXoWmfQ5FsgTL47Bl48aIQJXpZGEcY
boDOsMmnHSo6x/8VNlO0HYoDPkIOaxa7AbIpxJzNa6HT/ZV592JzaMT/wCQt1BcbFnd07Ng//Otk
XSfGVhslTBGHvgouLTIwZLADOLrgNyJGVCyew1KdjLb4U5TBXuZDv+eMxHHKlle7IzFj8hELVvQf
rCD9FAlKmJRpYyfDCXUBW45tQPZvp3XLFMvLCSLA9cRLMJxsXkWR1h14Z19rlG5I5Z2PrjKZpwlB
KYMn99EZAJcM+YebWl8c+V7CtHzuMlI3SOqZVwsn1x5yhStOO5ApmXggK20vbH0PoRQGARZCO9Xa
c1gYYJPweq0TQpvdGW3JUH2QP4N1TPUS1bSNpHT5MvenX9OEkZw05UU5kKwj3Y839WpGvHJmX98W
HbPANDL8jRzzR3mzwHMKsZUVSxOmlT0Hkwxo1yZERH4l0+DLoAJkAjx/EI69trZTqSRrKBMKVCgb
fcCJDl0zoa5lWluD5V/ZLtCwgXK/iraxSXfEV5TqAcSDqZL+JoNcdZSxXp3dinNrQ1opkVnFGk0p
DVf2CoRCGNAl6j4fHcE61HEmur6+Dx0r2pQut1xhkCdYRvuMXi+oPLCMjOsRBbGyloiSaU5CIg60
py5DIlQIPNeFxqzfDtu9wtkre0fj2GWLjR20uK6wH1lFomgPfQ+29ofkWrUa0BHulsbSKNn+fBke
3B72lVbEPbNZ5DxGJRCEce10CJDx5CQ751otc8dclYhkHRpVBfGlhmWi+4+N300YNjeR5zuUdh/u
oKwtSstDPOfo7yBYeFEDUBveOZPzKfsOc/1pUhzX8cC8BnHYrk171FZmRoIVM1UWZthHlySZbcRF
eMUs7ZCdSXzBQFQxAqvwes2qzbdYuj5cgY0LWFy4y3rtltrlsbVYaGuHzXuKRxOz9Qx2tUAJqOnc
GpMcfxdj9NpYGH9QWDcmaWVuT3euWwRGaWB7rms+iQ5Ivx2/lh0aIl9FmBmkNe6C2KHoJ67SZ+7d
UfDkBjtk3MyfhouyxlTjQZiNBQM5ThCip4+xaW8dVaJJTnD3VkuslwL4KATRpEZcrAZXlRslSIfN
k+I7Vdaw1/pPVklxRcLMnQ9albybTOcNCT8M9K8dm0cTDMSnDjYCFTLA1n0MP7GPSIwdGMUjEHhk
M3yrBbYSomK/CQtvDxIdxsD5kYK93nZ1cFFgmLFNO+eYprGXxNwYVVJfRsJiGHMXtGpk9zLGwOr0
zAr20Em/B2OCANjsMA8VI83jsmjcU8Wwzl2W/5YsST+uvhjoeT0nn41BoysCxrgb6YVYPoPxGLkC
QCWq3wDWCHAMniCrg+ZDpk9q97d+Fvsyrd7HkKwIx2oR0LoNJY76lFY9rIvDMNocjZIf09EJpeJK
Re6mQ8QmZMtqpbFeBFxDtbjgOIYI0z72mBzX2uAbFBEwyStSpjczkSmjySVsk/K39Ix52nq10e0A
zwnTqT4ivaAd6SbNgIlVIBATaCy4McMeTmPLQTpCQlXa9rQTQ4ivhNS2Dsdoy73hOnQtA+BLq8Jw
v+k8DTSvOXPvp1Zl67Fx78Hg35lnWrjT+w2wBgTgGhU38+nmEIx3Q+ek78IorXUsxT5iVbbA9EtF
+ZkUtMjrYZdhLRCeZS29vQCXJvuZLlV8GiQaJIsQt6xcMv2s8kgekruVJoWs45MzzkbTuPG4CQjK
o70mXu3SBZFVjbTeYNlswoxu9bJ9WaNRrGMs/ru+wy8bte4AP1PuM8NEtbfcrGOfA7zGk6m6PvP6
ObvRCt1jBHsxRvpoWthc60DOZ6ePN4XQH8kkIDyVuA/HH36pt7DuGw+h2hEewx9uxUWkUNCNKLnJ
aVmjfx/eWXyzJsFI7b+3tOSJ38EOgNjuRyj3OI4N0PuIjKI8vQJLY0ilkKWZJUOCSfeUUYN+souX
ElLHsRtFSCguk+sRDcfcGI9288dJ/RQWMNtQatAyjYTmb4P45ipdQ8oNgB09C583M+mHLOHM5Bjj
ucgXhe2STWZa4lFaic27B/SEABdqOhIklN4DNtzIUr13Kd7j0EfCwjEh6I9F4LA1UpmbIWd0xwBf
WScfAI5nnCg1Bx5adinERXoJzI+lP33Flf7LSDp0Fo74AeUM4b1T4Tof8udOVLSYl2vXKgXsqXAJ
oBn8imODxvoumnsTF+1BRC1NdkPsUyv4lbEInwK/uSu7q7gzQpeKPJzWw7ywv+fg25dZsh2E7Ry1
4CXvca70cfmDwsR8F5bCIkD4qxIoonLcqGaj79KGmbRRjc9RgvCQNgo+tixYA4WZL6VFnzGGoFlI
/1oGgkts6LpznkvyLO2eY/V4r2pLP1X2jN/91IqoezCNIb4pTJw6DsXL1HZsLxqXXG/V3bEc441b
5qtqks05dOha4lF+N+f3uR/ND/DCgEdMYtmEj5uI9R6MUM0I/tFNRXAD5E+kCPsQVBd1bHP6dAOR
LHuOCbwaL+/N6peKBHe0Hc1beGKUWjYv08ggJvG+QMoZ++mi7JHCya2nTSJxV5lA9C2gkmhp+Gwq
hj9+ilQVr4OpfdXEKF5bK+63rmnCarHAaCdhSfSF3yV3pTNRSVJzHzMyu5blg63n6cVMx+8USPeW
Jhvjg34/jHwkdASPkXsPAzHsBTGjhj6WBxXdNTl+0bTon1iAU6/zjdizJi4CuNIZAtXRvbbm29CY
6jRY5RcVf7CxRHPQigHcfFmo+ygN1ClNyLkyF90lL5jwZwxPvLaYsytLHeFuFVKN0pYnvCYN3hgQ
/I77zORU/6i78om7mo8jegoLPH6g5CpMivgSzJFmVa0TFqqRzE0sEheby0rXthmFnYqOUjBTKpX4
ksDPQukc2pS8VpOs8JXdzsPFKSsLmvUgTm1xTsLQPFfDtMpJqz+aBL83ZFJBWmFuHFWcnp0FXNPF
hz6akI7UW2tq//gDCuV4DD+IN8eRUG1NZT6ApqPxXjvPffFsgzryAUOt2gZfKHB7Lwq6G9jfX6je
/wg58+OLeMcyF3/sUnuP5lsScA4XXNrW8O5Geknx5fwxmoyETFRLFdmq3M0QZB3r1sbTLpP0AtwB
YPvUsfmyR55y+5o0S257wsrq8zckiJAGrLV7qxm+u8A8Nuzq+LjJTZoMfLXTQHzBRK/NCbuG1M51
Xg33ysARTM7gY1R1Z44Lbz+onQjVWmD7rHFWhZLZ8i+EW5JzW3Dkt+5h4r5kJWDaiHy3XujwfdU+
lhIGFk1skqW+xlbBjoLvE/lMZ/goAAJhOvHD321e7f6SN/8/prSN2ul5Kr//+Y8/BdHS9fT4HURF
/h+Zo8KC6vl/xpS+fuffc/edfvwvP/M/OaXuvzi6qZQrdYFXXjnGv3NKlfkvprJMnQRAW3eVtOGD
/hun1LD/hZE4Eheij4Wr4Ij+O6ZU/xcphRS6jhPRNZQLo///BVMqFghpQepwkR++/vkP22boA8Ye
brvjQCyV5n+BlOpR0g3WVJFh3FVkyCjqlDq7Zm1xzVIfmVE3p7csLh9z/ROdBL34lIs9TFAZmrE9
3O3KfwigbJ7rSV/prRW9R5PcysRPn4VPa843epMTafjluin4enDvj4ic4Ams/8Pbfv/XJ/zf8i67
I+Rtm3/+A9zrf3oZjittmyJm+Y8wXSX4/p+Px4im8z//Yfx3v2IQzlyY5DsQi7te8ycvKdi/UC0D
YAvpq9K9n1b/918qrP/yW10d3I5uuq6rg1py/37/P/xWx2gbyXl/2syDFV1HX5b7aQG5+xIIQl1m
4gbExItklJ39yO08FHLvddl1D008HYEr+2ty0r6rOsJlz5v4Ego0+Ki3bABa/QNSRccTIwxwngal
y5A/gnr915sbLHDwXfxv3jhjuZb+01vHi5CGYaMscgyp2/8VU1sFTV5bIfYIKQGbhxfLEfH170NV
DfVe2ti5p8gStGWAeLqy7q70J84F1Qu6+TljxDDH56D8I0VWXIPMDY1Vb9TfgT/j3M367GiQz7wf
pgjtAraKrT04/unvA4l1HJI6lzMOuYdXF33rui6m4jMcv8lMjr80UI8r0WM4codaenlZJ+e/D/SZ
zribabDSIFvldFletYV5FYCf4DSSfGHon7dgYKZdD1D6Fzim/0HYeS03riRb9IsQAW9e1RIpkvJq
GeoFQQoSvPf4+rsSOnPiTM+NmYeWWjQwharMrMyde1/N1JDq+EWtzfHJySAXXJ76pRw+cYNCBpr5
9wDwogNz5z5saLIkPD5lqk2M3eiU7gfzG12F5V6d9OoK5jEaG7vRv6vppgKTkKG4bTfHwS/oo+sQ
qdVAnyCflPr7OEWud4ln9y5UXffOh6XhAlwtzEsu6gWwXsEIo9N+3ve0+SNagSqIscyHNPMmmHTd
pyI3D11vpSS7a3ODl9Ag2irmIn2jY+RaVbXLaIEofFBmcvRG1x7WH1lJw2g+D90FsCtgq/IDaTg6
3pOUD0Kty0+L+ojU6AH+Z5ekVNKD0fs+W9cmPaw/4kH963/rnyDlnywXzASd8Gz0Jzu7qdoS+bvQ
vS3yGLTOYu9gxNKYvBkwqa50LoyOPjkT7/1cm9UBIrevrr+BSy/9nfU8kpwmfAsiQNoRq196Z4+v
NXSVxAhqtzOFk6Cd/fIm0r1rACr+M5043W0Sh28WWRtlcKCD09rkDnRseAcP/dQ6R7qNSaSAoU6j
MtuHyMZN9UtWl8pTZlDdTiyr+CL8Hd30az78d4tgYM7/XEwAFm1HJ01rObSE/rsdmkssn6LSMN2R
RoJfqN+iZWwcW5FJNzMpuWXH1IvDvZU5G/AG7Qb6ynzjEJ1nXelfLwC4rvUolCp+jK6H7nTbMfW9
m0zXiJjLov2ljciZ6k0hGo/tuAcoFBLRjsujEvXOL7JT+ZPv0gRVJs09UaK2y+d4+h9W4z8tn6aq
nmGbgF5dXfPEd/3T3jaqY6a1UtWoW0B3YC6zvV9/wLa2gScLYHPahQ956gFQww0/5UXfPaE62bhH
FdWBR+x4eUvtgFa+qQXwWkzxSwb7IOGbT+ccNanLSDeuGydbtjM807CPmsb/8Bnan07D0zRHw/bR
uW9wC9YfTgPEV1RHppdeTtRKdssSd/RkLzSfguK6gP7yCw1m7bJvsvemjqSxD0G8QQGDUrTKnva/
chOyqyd3TtezkpntjdZO9dV/n1H/4WK4Rh16YvaUK6H4HwNtN5OTwsiWXoY2iY3RqSLyCljN/34W
mZb/jAJkJAyMDylFzcQV/HEW2DPZBTicBbq+99rp4ysBBlLUokt6Qmo83y5eSRD0d6T0/3ge84/h
JyJinag6Tse1PAsn9O9zyC77saLvorocIHsCHhuF9wnQ285R73x4A0zmVN81VOqyCF0syzjrpqSU
4WB+pdEIZ5+9gnzsnxogF66Rj69aojR7D3JqCt4D7U1NwTa+8YD7RuVWnSLjyZzM+L6rYEKLvRQs
3kDNl20hPTvxO4R4cCIZZM3cCJRFDP3DjdHO/X5Js2/W0X40i/YOptnnvPf63fqXzU6i7UEIKBod
ybBfwmzmNY/DUv7+74Ol/WFYGCzH1MiH6pAWImCpq/8+WMzgUFmaOr/sDMRTgemZtyPp0s5OzAsq
hs3lYhiIt1DLosiuDLvG0rCfXv8/Qp7/7zqIs1gtCDSaOD8o+f+58IEsIrRYDki3uWq9Fwxr5TX3
oekmrwrrZ5hU61HVvbduMe/BuFf3Jb2al/9jMGQ6/mO62ipcSYRcDImlOURYwrz/j7hrQM+9QA88
v1SdevqlT1q1HzO61HWvWO4idMXI2lChNqDsghijeaJyT9qddB19PnlxrSxRhUBo+tsa6PjSNPRL
/8cFmn8EVT9X6Bh0Nq5xv/3H4/IcUlKTAclRkTR7EvXh3QxhMA1NImOear/dwYjuUxqTN7gGJCoL
d7xdfxgFRFIO+h4AY91qO0MDfDu+jjMl1RFh0S0Ah46mDAiuc29W9gpc6teQUil7utoe+qiDwDFt
532ZqXTdorf0q+39D8u3igcsrvlsc/uujRSlns/bvlfrjYPS5KaZOhP0Qx1ddQBUN1UP3KdM6Omh
h999gffDvXAcN7oPHdvYNCBxSJWX9ZNi0l+Wx06/J5sCpq7VFFJW5R0UHxQ0xib5hdlYtpQbEMtG
p20YR+c6H8DWhiMpFOATygXJXeh+7wxN40ekIWpmkH4sqUsRWdR7U9PIksBSc12aOvLLVGL0IUKQ
hu6n0ERl8RfMJQ312VHb0z+4HxulfApL/yMGoPlVwP5QJgvK1x1UHz51eqPQ6b1itoa0CKENQMwy
ZrQCR+oxptntsP4w4RPKs8SDXYG4fixQoUQvqIcOfqbVIu63ZKwbiHT0BxcuJsjbKRiFygOSp4jH
ZODmXNRaN4tDTWkGxL9ZjQK1ZIOclY/0ORB3p2GY5EeeuvYurLo7UB79rdfE2rU6j8/DmuUpGmtv
I2ZNax9tH+bcf86Qs9lpvp1m65brTe9iJ9Re3HD+1ThuMNFU++Bkmr5PzQYJX2gWaMm2tlGRePeW
mtLPBWP/YvRvUw6h83+f9bqs/T+WpWfptsleCGYD0xVf9o9l2ZErMeHDy6jNa8Ypm63fw+xtQpv5
WPTGRFdtMdIzNro7cH/h1qMgd2Gjbn5vJQ1oh0b5TrQXWkB2DvCHF2RELQDh4y9kuJrLZBjq17AF
VQmf4DmcOriOpyLIWfb/y8T9521omo2miK7Lzkj90y/V8Cv08QAp+EjOuJn83+hRVVdJRWa6mQvv
Gr6q5rDkmhmEkODuQEjrl7BVlXSLUfca241XWNaBB/bfh9dla/7nALtEK5phY/d0kyzAH9El+rWR
WhswSZtteUaI6uxTtLJnj/pd/gVC85SNwAPq/rmavN/J+CwfGbXy7NXljU55sELAWe2TM2Vr5Oa8
x9Apz0qU//zz5u/S7TZ5/s2MgY56CdB7Ohl1fraX6qsZlm9FgZlCy+6ySg/cBaIODQ0rvm6347di
dh+DdIhY77lfnuWfqVib2BMmIRozoSuBu+AM33jQubBwNuWV0Ra7qrbPFPBOzqQHFIzpbI6elnn5
7sz8TMvaydW3sUHxF+JOOaRTLd9Z5P8uvJ1BfjIrlJ1cYMrFyn06qn6ye6AJCCct0VVYAch3BgD5
+ZnUciC/gVGd0q56QE/gsjaSM1DLIU3fNd6KFbC98n6bP7fl8gbWJIgKXgdmodWQOoSQHE5tGEAN
emajd4AHf+O6vNtOQJ58/5OY5CmhISyJs/AimeeTWauBN0fPTSh7xOm7AShHNcw5JjQ4ADe4N70Y
CE95RsD6jOHYgVfZKNF0krvJde9s6hY5YuNGLp3sLO7mSJsikKfYClxd2S+VcuXm1dkzQ/Kz1dfi
hsEGRr/vRW2/FiV+m2lgbozXvvmigeByvotV5c5WlsA1YLixwYep1YMMuDwYtyLb6EJxkakBHijQ
zfHbgdBcd17kI35TnaM5e7Yoo4CR+9YW5MB5biA57g34r+XhVDPjpDyTH/2WWbJOMN/85df1vYys
TD4VGxAXpy7k20ywxMnOtrHcxDOFwEIN4GAMTGsOoKmHyIHxM5ooqB1rj9jL1kmLc6P130NZnHs9
PTv6L9UpjjKi69PLkckEGhrU6IlP6vIooyCzU12uaV99U2YXUFJ2aaXxyzjfF54WeCUE5ck1rPBB
P5ZnWSFaBv2rFgYDtJhIWQ3Wt4yuWY0fZTF+I2B5HgomgUb/FpDuiskAkf1JluQEu5iVufdtEj8N
Q/HVsBQV99bW5jc5lwMPv2/YTzIyMh9Hxb4x2W7L3wMTTW0+68o4+ovyJc9b5iQK409Q+IMpmEjM
0Blkl2f5uFxnrHmfyew+pcV3UjXnqJhOkWWfZYzoQLmsIW2L7fSckS6W37E+fRPPnaPxUUC10fJu
1UzTia43+Ve4/XdujLd+AUR3nAK4xr9hjzqbaPmYmr2DmxFtWfssM9aY6sMUg1b+y3ZkrX6S/9O5
0Fvt3oVdRJahXKS8LAtpHdTJJ/DmJpwZousqulxntf3XqtN7/SUvWS71ETaPXeYtW3tiZbASVFfd
aGAfaqM8F9l0ksGEx5hFXV4UhfOYqWPQOgPMaflWTlgmSTA0y85H8UWx3S8ZSaVm1KjvJc0x6pha
iP8E3ZKfDfHPNBnJ/021vR1oE7JappBn3bth92vE/Mh3C0yQs4QBemhPCI1dyGsRnJVWbd3UzAt5
gHJueRRTbu0Ms7k2Hwkd3mV09Ary/iYM2jIiSrPRiQ0DmqbOsgK0fgx0hi3vbjKq+bJGbKZjMXYf
nloBVdfqu5YMyWrJZdpw5zppTSucn+WMUww1QgzantethDkjI+NmmLpmCxPKhfY5QI2sN/G1l1rb
qkPpQsyaTHewAntgvFerXUpZfdXYfxt1cbHk7iP+MfBz5dOkpwFAwY4Mb2i86FP2NY/DZ5nZ59lD
GoOkKywrwRhOgc86AWR9nLDazhiULCKLedDBvZ2rEFbb3mc3JEdKVJA5naJ5CSDmDVRMjwchqpZ0
sCQ4R88vzlR+D+kS7Rpd3RjRcrILpCQVNSh03svrK3XwDsKPMdAWI7N3vQFxdwoixl0IEo6BQXsm
uJ24LrGQ4Th+G1gsC5lBu1OoRIfBXwYSpDXroChuAVVuPJ7xOl8YaTmIZ/EI2DPD5uH/ioXnHT8U
cyeKPIomQWqdFi/Lf5JHMsBANo+f6GCtJ5dFIEPtZuZnwoyenuvhJFclj2jp/aM4Ln9GjS/zHv+1
WjQleq0depOpP+Pm2ngbdsubptEZwonFR8mlR03z6nR7sQWyisScaIMGDtV6jJvqq/SWU77Q4F3H
W1kpml8/ggum7YHVwXuD3WBjptO0dM96e5aF1nvTi96fZH3LpTUp1dARXSWmiXyLPvNAzlbU4W1v
0hzG+qntjVmMNIz9OMoRalqQmXItYnTNfvxIy+66AOwAc+h3BetgGI/7TFYSK0xuozcAB/tbuJa+
5SHZBd7UV5sPmn/F5Ywjf0NTcEAtagO2ETpS7YEK1xGvQRgdP/Wu85Zl91OTnZF/ONedc1Q9+zVW
94bGIm8anqxfq6dCHXdZoV7nnv7ih++pY64uU4yAUd3Ps/ah9uopbDjdrKknuntbohKrz87UCc/s
JcjaFees0wK5LMN9Ajj5psYYY17y6a5FNHBLu91R/Kopd6HDOmpW2WMoT8yZ+rsB+nN3jt7Rk5A4
pbNctL0VsMa4ybA6iw3pC/fIlmqn9NNWno7PtKtm5RH827eO/5lZ0bTE7+AKBR2f78XWyKQnHA/M
DkXwrr9OTYjnSx0XTATmO8fJ0nhOCB1U0UbspvhK8VmiFTSYBHSEJRIyriuoU7+HyX+ADuInqBlm
48GqKeIiPUVu2ftyRlymi7CGTzcYzkY8nxzR8j/GQkeVpfuQgycUbcGTAC0k3BNHPmr+Z53221lt
dxIU1V75BY/EyVbcrWqCouMuUsi4JUhQHP8h6+iWnek5IcMtM08WmSwcYQBOScW5xr0sLr2LL9GV
uaH5wsqdc4hFWY/ADJQxk3lLRbiAeRsJAHE0shbkEwPRB8Tlh6H3LuU65JMjzdGREt7LjEdob584
y0YWas56kRGW+4SGh9xyfQ+cIgDceKQlTDybGP/W7r8csCrqaV2kSW69xPmbBGWycOVxNvP8EcG3
xb3KII3qz3mLgp5CEwQWCKGe48pYyG+5JgX+nJqKsJzbMLTAnfzP0j/orfPRoIq8jm3j689ZiRgE
7aRtET2RnQE5uQTrbAACK0ZG7gnp9/Pc+yzXXzVdhbEx3Mqt62YcyHPzteayKeZbeTxpqwZ9259o
7VV5MFW5Xiwi4E+zDh0w9yIXt9rN0mpvSVuxqVy+a8UIaH77QDT5QhFGCFm+VRYFWq79NtFb6thF
iKMVEyBWg4YfMo23XXxyLdHOvhVv20fIYpcoKBuudVSqeD9gQPqQiYHLhbjzt2MTo4Y4A9jcIMy5
70zlM4v9o1FcDGr9ALEbXKDLaRmzc84SFVpu+EwAZmPkeH1Sltc4P/SJGiQmi1kMxVwf4JiCYGz5
lugXsCqILAUcLwgvTNfUEn6LuzL1k6tp12k57ADjYFtCVthC1KoWG08Pb2A0+4qT9nMk+rPz9hrx
IpC5/mehMhJ9pDyqLpRoKIvVdvNZxCiMDT3M/uFj7UNEGBJyWSMQMZNMXvyUNIBVYuLhGTi/bba/
KQKxDBPIBUv3PvPcfbuU8EhOAQeyywTMJ9hBOiadAeZ09iQ0Nn/bQ/hc1uNFRZwsJ7B4vMCKoECA
uxSP38oxl3bYKWl5/a8Peeb8koA1kyuUK10/ZDuvcC692iPzTuwBZAiBx4fcOP0tL5pEiF1Gnbjf
dN4c0IJy7GMCAgCnwwjigr9jOC08tjo5ohnIYlMQHU9aap7l7sOpIZViPso11Fn+FRPPWvO16udv
8pUyJXpS60+jt76KLnwtc+vY0WEyQzRXspqyLj6ENUSjkFiOS/Hi1y7Sr95Tw/1CThg03fQ9lhvX
S9/lwmV4wKyhRwOv9KLpBxkzH21dGbM4B3sIsyVqtTcTxbusnr7l/aKfd5THN3KAcuLLsFGcqrH+
8t1X+rLe5KDyOXfov+viKSEn1ijJTRkyUxbb/4QM8Luqz5nvPnbxEoQxGz22Ekr8yBFvKnCMGsVA
p6+xU8MTDO+3DRDoBLtozNNuLhV4ePtvj40PAQjEO/VzRy9m+zL60WdJZFSa8TluFLjW1K2NM4Jy
OkAp+2Oyr1afZNpLIH57mprX0jwquXtBBu0xGwkgmOURMduU5UEMGYvhvy+dc1YkShrVl9iH2Jz/
0/LjTs2HrF/Zk0tQNTr5PRQqcFZClponj1QyaBBiO+85rwsM+R7YmaR+AvkJoRXestT8j/Rq7sMP
eurSLBD7ADvQdafpu+hX2VurixU/Cu+d3gQzIaI9J0GSumQkEDvByrGKUZgIdLV9zcKbjsAwThP0
ouvtuipN/WDb/ou8Lh520N8lQJDgwFbVj8a4QiAGQDkOomNDM8NFFiW3MoB6OgeGkR+mlC5WCCwM
335fDjqFOkRzCC6JhuW3fDS5h6AMlFt+Nw/xOWWT9a93oLl51dSnzGk/MocVPf3uB+2pRWFzpA+9
RUq489uPsl1OdD+e68R9NunzbEo8glWc2469L+cw52wbNpA/gGnXio82jANNSc9hz1yS80/Xalue
5Iqy4WEO5zeXT8Dht94DcmYXhlM/gUg+J90QgNpEgets85Elss/jC9nbx/HLJnkWouPUO/HZtb33
ep+URAuMk7wqVzKnB6pTr0ukXEIodiMnzuufC/TqZYsU0+WSj6d2MYK87O41jz6MZA6aRPk02D4k
2ng9wdgNTPizJbuqw6NCU8e3XKcMCCwE+xYZB7kNdS6QjepZnTdy/0sXP4olp2+BJl/8hqPjsoUA
dAGf3txIckLieclA0EsEzDN5kGmHFEkwYcax6H6RndYIUCy/SYdlOk47fxw+xMT7U/at3cjkm/s4
gM0rAFR9mcTJnUwKiTEpRH1a13rvHMWvVcN46nMCPBrVEx09rWpPdRA+wOwc5Tj0dnhqEDFNpvEk
H5dpahfhziMfKLkUcUa603zQZyX5L2uYAbUnZDesl8hfXgcOQb/3Wa2cYwr/g0lUSrKHnQNPjLtB
G3LrkGyU1St3LOkaU8n3saJsxWfK62sOCyflERCld9agXErENBALSXgim3BJE+ZNcmMTaeITb+bs
ojL007of/jtwDVWhuPSe9UU9yamrwj7a+T5MCWIqIohyObUD6usDgk9pFKjs1Hx2bLHNjIFloBk+
gDsdl+6QdMhAyZMdZqb7gDMElihz2LNwQQVeLG0fVGUKRisikTvjz70L0w3vSlIRJWT2lmrfh9Z8
oo8iiGXeQ+d2htJxaGlA78dfWpEDRZmDjJdh9yddQZBEC40+tzcyS30U+Tq1uJfZKatZVkMDatNz
f4tpkEnYQV00p/Y641C0eEmrk3wSzaF1HemeS5yCBFdxTknn5Qq9ZtTEH1IYnVCs2Pg0dqWS7KvI
/on1L+3kke6+X8UwfbtVcZ6X/lter+b5IoQLTbyAMj9pHfqZfCUW9ni8BPics/wd9WzB+a2m4aXX
mXe2ZGg0PEta3tB6vt5pqXiX1jjRPDgHgG0CqGbPDarOWdEdam0+iZYsUC7Xr95lCaLE/llOmLbh
1umLd3at7/TN2i66I2p3J2YFKvQznCgBJDmb2YpgeYje9OSsdGowqhHJVAWZSJt0lPLpuc5TNH/7
EDQ18B/K7ISqZrVXSlxvbC/eiYmoIi2QRSHrODedTbX41zg1GXBn/nlOCdkoea6+on9C9RHuqzE9
yunA+gYa1y1jbpj3TMs3mSPyWVVBE957l0eeJtMxTsH2tB8JT17GAnJrU2tf5cAW5y3C8Ln/QjsL
neXPqTsghFeU/cNgeZBhK5/g2L50Egth/F1E3m/xD0BS1wNpaGsh8LvxqvlBg2lDrOZktB/rnKmV
m5kCrNyZPxuB2H6tyx+qtvsVD8WxoykJiyBh5mpGtI5RT3+plvsZdfV5Pc1cv841WWcSghxFjkow
+wC2F573CMvAoEQGHNveM+Dm8wJZJDj7x5a0p8QdEsf46Bz1yVb+BCoSUBYIQAztYujdqiy/1UP7
UixwzmOHGu1TRic03O2U61sxhXJlzDpyYO0DCqNH0xu/ZZurLfQ0te1uNbmzw6beLN4cZ/XAktao
K4LztPmwWKbsLmX/QoT1SefDbZ8sUAywa1w3d4RcoN3iSoGbJQI3GAUlQZKohaZtC6+GhS+evqGj
C1y12cK7S3ceWHhup+ayM2JoyaZnsMSovC/5nTVVKVnMBRmMTH2bG+0Etqv2LfwRd8qcXzCdTrnp
FIoYcBFvKVPRVgEJbvuZ4ophbQgkd9Xay2GAu7HDu0Gkdlmm7o3DPGavfUQbrzRVMstcGPMESWny
tOVtDSXb4LjrmSQJVWERpvijNaqjb5z+zqI6RH1xGV+a5nKzjkUyeF9I2x16jaYHImLkRU6y+bOr
eGNU1rUMYKJqaz0BlnVsMT6ESNhw6WIlBdRU0wZo+qtV72SDNts/G7UkavY+fsSr/XUnnxBUtzCC
OZ1xsCtvfS7rJpxSc+WhCsSu36+Ts/ymprYDZQ6dRv0hmQEOLWdY+mK3IG48Ve6XJOAn4nIVrae0
PcsDlTywPaBQXE6bXHYyoGA+Pfb2yQgRFG2K43KVsA2BVZC0Zf8NHTmRrtFqBPtcY6dvk9LfSqZh
zTIk6vxcKPaFZKpd3/4iPv5SC1q1Cgq5JAoisagF2qTgu56NnG5v4m+P2Fy2pUqcPvTSH6m+dLH5
TmvdJwSTbBoVtF5fUbt7NYj23TFcvxEieBuO9dNY1F8p02ew/D20oVe6Q2gYN7/MdrqTpw/qMBg8
78kLnwn2pFxFVMQUGLELkwXqw3kLWUnZNNz5GqlKLAfqOEfitchsXxzmkur+fJr5Rd/ZeIgmwiSc
4VQTwQnXllKal3lmwSbne8esyK+adLxBPeWOZYMgEtE70aBMryFZTgViEIky36bEY3INSFqelfFq
NNt3yMtOBYG+3dfky96NIXmFzQW4gP0AE/LXFPpfkJGcFcaLbd0WqbJ9OfcvJXOPTZqUqgy7BEWZ
bddH23vPMjdNNN8KTaOcTHpItloOSqAakZdr/oIB91aKVE2tnySZIAnHXIek27b3skEoTOMwLaj4
ziaTr/uUNOEyowzS7CTXIlHI0vpbW1doXiDnx7RvLuWAklWRzISULhRUzMppvq5Ie0t9RdKhU1Tc
GgOLwIUw11kAzBN/kIwAu4HcGBya4LtuxVTYVbSrjHiX4mFQWwlgLd2CN921eBuxGvIZMUGU5C8V
F06A6mo2UraYzKdhfNHhsQmH5STzPIHsqhog+zfcq7QP95IAcbXlNHbe2WKL2mj+g2Ri5JqNyDlP
1EKWHkZv9qCh/pNbyy1WZ6jvLF/5lAGVY8TRxvLISbNJlkS71Ts0m1i7vulfVmMh9Ra9OaAg9C7z
+W+jN1X+XQwbitO5WwXGbZAOPybHxnl4uKB8XNgE7SRbj8qxqrcfGg5SLKL8ts3hjbYXKQLVXnpO
u0Oc6OQ52ECY/bfGIhuV9Mu9o2NuA7v5tawnGxf0k/FDFQgW0E1lnbOSnCfXLbeiq6CpjDfUTALJ
KYkZczv/0nEU2ChoUidfJzGpbCVlxzl11g4aq41s5NLK+kmPznGxr/0ZS00GfImhOEj2EoLayG/T
d4jIAAU54uM1x4RsZlQ0PyU+vS2PxUROPp+yp8lNL8T8yZUh3RJe2LDRhPl0s7BPltsQP5PmO29q
jlJLXMsbGJVGgEGshJwwzcIKqTX5DBtpE2SkBz27X91P5MO2xYd0n14T6JPXIaEVcq2mrVY/8qxt
brJFGK5k1jn2fAIOFAC1Dqo2PkdKeTPSXO+O9v2ST7Rv4epxcPI+xHKn+Vo8jK6Ep/RenuZqiDAl
a8FjCg/D2F+FhFHyHjiHoKUhOPXs+96vdjW84OvrPFh5zjJfZN4gsEGP8W/FfEuS4QOr+vX3TJLF
4VGJmfujntsHyD8upbwj33IL7SR3MJQbepqJ5dMzLQQynLAneKhTSRzq33Ve9eGb9ReE6NGFnN3X
uzsXZq+OjZECwy/CSE9DpvyW9+ZRO0X0pGY1sgEMryWjo6ElYcfEnm36ICf1Cw2Oye5WhsTCQ1cd
jAp8EaYkNpfFpWu8yDV6Ieli7gWM5HqXcWtvaKBYJ71bXTmJ9aGY8wl2zbVCJCHBEO4gsj5o0KOs
64ArkjUhBxdjD8O5wGcfjVo7uLF5NXAy9nIH2+RS9dE7wo+wV+gL+le0MvkOda7iziGqjxs+JGGN
jO1CNy2QyadMskkjqorpz8PgYUNBpVef8tit+mc+qlr8a+rbJ5mbq5sb2urd094kPy7WQ+wjkIUn
nxyuWEHJ4K+zXfKt84gsvXonFaWp35Lq/RDTKtZWNnjy2+9pmAUUkSXxXiX1K7ndNUfsFXAz0Eik
Le/iHv+Vep42hmN/zgPNcVoKuqs8CyaiyEmxhFaQhvOuGeLtemRcPVC1uzW3LbtN6tsPUh+VumjT
k0DCEYDHYvAsuromd+8V4wvRuixw2Ubq8EoipnRYN5vywgr7yF98P31d88QtCauk90i7FxuJk42k
Pma4v940rpfE23QWId+lifdbI+ssulLk04WNFcQzE+KpJm1/fkMNmgo42xBHnmWBm840CjRImudI
voOupIxHLmbNTSfDFrnIXUKrvA6OBBpKqrNbSVG0rAM0gZ4960Pi54ItjaQAZLuzWTTvMBNDpjqL
tSdCqAimRVK4XuaXls7awvmxcjJQnZEiLew80OR4RsoEwSr26PKG0+5i33r3mvZrMKObQUfKma09
YcCmoeQ1m8VRNgmell6QDPmtjsNdgxpm4dyOX2U7vcYTstw1I25QZwXH4kbau8oEsHLlusB7FtSY
Q9UMlJ40et5e1uVyKxX8rK6PjWaf9eZpcfI38UYSpjWdSKejcRk9TaH1KhG+VGSMjBqvX/5Cho5N
Bq5VcsgGlBskusUf8FI0EQJOTMxxWtEa0RTvMnr0oRZaI8XVlAhcI8XcAs5vY/txYJsn4WKGoTZ9
E3LjdC+zWaoCMkASS0CwHIX5pxQGZ7N/883jOpGiHQQhr/GoHSrY/wfFPEY1mxfOxWiF1vImswYK
2bd8/CkoygG63r2dYPCVYk4YjR/WNBzNfCs+TFADgh4QDy7/6Mu86KruuXXGKysq9+LB1Yy8CjWj
1uie3PJVQnH5qKxKeb5h7j1osbUmigw1foUeD5q48snMrZM+X8g4SrQuu6WlD8kCvEixxo2Yn+L3
wWjixprHmezAih0S82BBUbzk6UNZJwd9Zo9MDBNiSuJEvaU1jPZkDPeiqusbi+u/av6XfE/Wt5qS
aK66TZ/A5YXyi7wm0d9qciBQP9GhLPGQHFMOozh8p/AfIaIEL6k99/Wb7MJg0/sWl6lGGzsr3ldL
YmSYecE2LVpyqSYTvd1SZPg5r4OqBNIOrhteyUvrvchNabryAEvBGsivL8q0meP8rvQgVcA2yijI
9sj26QaOlXsZc5mBMshL8qEZ5osUpgUTIaUxGFVeWv+5dy6j2Dn7uXv8qe6R45KiUSVdphosnc6n
XVvotGbrnFor9gBopNRahs12bOrrNWqQ6S9BsHWPjnUMYaJUuASgJEFoVnXvw7tsntgBfLAtWx96
k5FyTn9NRvOgW6xBGclKhoYmNjDRw52Mn+xm1/Eyk/Qz2naQ8ySxd726D9lmzaZ6yvOd3LyspYFq
SWm0+znXruYqOY/g8IeuvxMnIM6gLV91tXsyC1AxsiOzzUcf8sU1wmTp6GJ9JeAGhrbPa22LBta2
IXyWcFUGUoAodjZ+SHsu1VHJF9ZjSOIYcW9iJ6LsoyT0VxM/u/NvJ36CdeYv9/IvVyO/pcI/pe6F
0uymdr6ZifnrzjzLefoiPSU3NSUv+UsurW3TFxJwEteHWkzKitw9QxsX5sWCyJdh3KFQQarnx3ZM
c3To5+461LkZieJQbHwz7GuBiaGlDQAPlytTroE4y8/sK9nrjB766zIn87R7NRpoUH5W6wpzkTlB
nG4ayG9EqPiy2ZSlIIGakiUndr4S5ElcK9VQKRAbGJ7BA3TDTJOycuXusD+QS9dHuXOnbS9TP6Jx
inA1HU5gxKTK+7cDzNUkiGHB1u38Zq16SDpaKh0eLWLxaiOkUIN25+8huxfnpbO7E8MFucpeh8Zu
qKXOgtWSqsyiaDfQ+l91FUrOffQw0u0PT8YKdLKMLJAdmWfVj/AdXgiOo53cQx0Nl/VEvbsWBABy
nqZTHmT0ZYrJQ5lCGrJlLrHG5NYRHkFLcCOLVizyDxiA1ueksm7X3ZbYK6RY7zMFoaH2J5hBTpyA
3txCt3Mp80vsqkCvYA6YLhBcf9Mj/bAmjRhUVDVvtXC8NCv7o3yVNMg/d1FJ5u4gz95Ikn/pyst5
yA6SMpd6RJSQ8Fyi/TIVewgqtpJGlMymJD4l26d16luJJsk5iS6Wsn5pzWfJGAKhPc72yMg7KyBM
6JKGXHmElg7SgvZ2nZ+EXB7KCJ5SPNAp+jLCDyaeSWK7QvXgvSvXjZ0MWZcw+3LWTmKMa/wmMZsM
mKceBtJc8l/5t1qBtNMv1Eh/bIgiID77nUDRKCbCUshkkiGiXyOC+0wB5PBXUkS+WiThJ1wDXJRc
3AoSWoz7WWhghJ3h3Yyj3x3V0bZ7WZF+ApWzlussi7frFpOrjHnIEqyHZvmSp/gX8fjwSh3HfCen
gACVvB/+qCPwe5fNtzy5iD0UbXvPXvSxaD/72Fj2srRvxZF+gQD1fk1MsY7AQbPVQjkwG+9RWdip
ZnEtAAeBY0jQuKI1oJSu0uVRL0HMmt3N4HtoNoYrhFecu5F95FP/tuYR+GrGbE6z6iDlm9ZofyFf
f5cjNXUhsVXq1fdGqF56CyZKt37KHyakLHHmPU/d8i344MXTT36SPMc9uuxEr72n7qow38gFCQAs
6YuTAWcc1k1O8vdSrRGJh3hgQzfJ/xF1XtuNG1u7fSKMARRQCLckmKOy1DcY3W0JORUynv5M0Ps/
vjBNSrIsiQhVa31rzhuO3PXyw9keHQw27svbIO0NO9bHDnc5U5Yzxu3y1VIIWW4IkS6/TDRclvkB
6oDrer1fLjVLq2W5SSx/5rjXjuOMNIvY4hL4cyuXOYVou7y5uhkiUQoI/OZ/hGkR6PX+Lv9OJ/MQ
qHRTpvM/yzWJIt1MF7yi8jDA913OneXmtHyLJUcovPJaR8P6/9JmA1KaQRMkPP9NQ/f0ly1Af0XS
fGP4+41B9p9hvvV18bH8vssVzgbBFOify11hSY+Z4NKTomMihVgWgZZGijdBQGNZtUpjeE3Ht8dS
f3nfl2/xuGMEfGE6EVQAIFYV+mZ5w5fExnIDWf7gfRrxN87Xjy9+3HDoNG2AeJyWC+lyLBTtRrOG
P8s7tGSJH3k3vvvia47oIsdpfV6CYssieWmv0YCKPetzaVUuF1G4Q09p/ENBv63V69KXW0rriTB+
M5T6ntTHpZ+5dFgRrtFdjf90pdwYwjlkY0z1vV3nZf+LC+fP0sFgCH07VERZqeAt/cFlcYfych24
6WVpYptB9bV8v1aLfUfZp3B0PsrgfWl8hLDEM3Ylxjxuhng6eZQRoY79WGP2mdS0FIB1Lfub5ecO
BZcweipGqyib6NtsiA6EPR6NYZv9MgG8P1W/XRpcDCkTuXAF+BnzvoQMlj7R8u/SgX4Y2fuwMB9B
hyRnjx0qMqFOdzNt89WwCVLqTbEay1ztc5SJd9Ni9rykxfA5FfpTU8fDT2SrdWsKwostQK2x6N0X
8DfJVppDcR4Z+jp5hTNuiVxEL5YLb6fwgv4PQIPN4z9v5unSkRj4Gjs4hh4Ylnsbm/bOKlrtUAgz
vDIyG4KdjPL3lOrsyvHm+gcHeTf1P7FufSfQat+LHmo9SPHiKvoUfHgxa7vJM8V9zjMQwbU1fnFZ
B3DGD+zShpF1iY4Lj8yqN7L6xelZ89ZuKk+4sqKzNLRim7PLeNEHSGQUDfK/Nof64z+nA36vizb/
agyord0I8ChP8nzPGOR0CMdhuNoZbKtyRGsJ8sDGZ7citIAXI09wDBTP0mCeFXH6vI5rFzhVgx47
7PyMEnJb2XKTZkOxKgaBp1WZ2ruavS1ejb1Tt9NZEHHstB6GetvqO2TyPtGWH9WNqe80Np6CjMEl
xscgDKWD70wx1YXiYNceS1r1alDLGLX8LQ4bZ4XbD/tzta4L70+hwNxZs/c3yuPYp8WrksEvG2H6
hckfAKfYG6z8t14bTg0p4KSNvnJ9eg8q7duS4FUQnx37cbqPDQp7lXc+AV8civzmGlgFfiCoVJ0u
N94iLZroca4SaEZ2VMkVArvGT9zfYSq7Q1xNLCeT4dlgHxTMrJNr7+HQBGniLU3YJr+P7qIHMD7b
XuTwhPEWC+a+wIXtcoagVxrGSDIR6Q3n9FsRYQKoODTSwt0PULX0DBimUZMGcJoOW03xh5mGbvVt
lx5u2EAM6zoPn1rd0A/28NSJylx7Zb2aLQML0uC5BwCKoHY7tC8TpP9lkJy5jDpq/d6d34X6Pc+W
A9YflPTQEUTRBwPY/3SE23BjS82+Z9CXoeWXNnLPY632yrWus0HZmIAgiGScrr2m7fMIORPQ2CLP
72GEZT3sT/RFB2hPFxpww1qHprnSW0DgKeUlkHW0CsyxQJVQfA8KKpzbjzcauu8IzkFXe3uGlN9N
ShM7mDMOuDvj3bAzAoY5Nk74BAZi4MZdbFvsgkP7y+wXG0uNotWst9DO0SkGE1a3el/jbqDBHiW7
inc17+Y/kUmankDsYdTCP3iNCr6mpxoAtxFUOeSHsVzWPuA1RHE3x88c0LlFFaadi3Rji2iHCp2Z
qQlvchexFKqHF3uOT5Rq/4ZQ8I6GuCahZu+xOWzZtMsNd1IOctzFkHkQjFkLZqqGXT0G9B3mDqFT
Fq1bT0S+wTwANSbg/JaxASpwE732LQqPUTolNrN8rgud9GsMCVLF2o8VtX/cGhZFxWj940Fm8NbS
XTZzbVKe0/jg8KUJ5Ekt349TLK91TqGKqXMd9NKUjhWHfPhrMFuk1sMRxxim2naG11hIIp/JtE3h
z2a1hgM6isDZWX/9LuXqMIyzvR6aqFyPst3QSWz5FWCeho5OLZhp8RykT6U7ObdjMVFSE/W+64dL
6U1LWGI6xmb3HkrjbljaRxqIZ13GAPDnT1CcpMejFFJoAGS6bICQlsU6FqohvlfbK9QSmU9a0PSj
tOhpN0GX7vTc9Xv8WrwM16LsJReBNtk4fUbjpUg24yxDP9YdCOYJgoWizrCXsdiEjvYOVStaybmx
wD8yyanqdFfV1MGz4tbmLgajblp3cwwcmJaJVahmo6y43JZMtTAJikUI2suNw7qfi41XNd5WkTOC
sV69TEN0TYT5K0t76sJpuS00xeAaEzWOqIKDhkCxqDt+Gk2DxmTBd0wDfZV08U5383VezK9MPdrn
Ros+CezMfmzIkweuDgqSjVy+BnVlIXYiKDKsHClIhVrN2nKzX21l9PvRzXEodvWtj35DXeIMKAvL
H4W3BWZAZ1/fujqyQUkCJ2GQ4DZDj9tB3wqX1WLdeHcYWf8Au2A6thRntzJOWTasMsrUMgY56lBs
SrNkNacDdTv8ozrUiyjZtjOXyao3DlFuD6uGP+fKisgrFcCwQKJFnFors78i4PjFZOO4nkyTd9bG
+u5McKOn5Y4dLAhgk+1JsY89wXxfRJvQQSMsudDEFtdoErwoioP32YLf7U721UFoTlnevQHKRXrU
21tHVn+ow38O3Ws/91x4AwQMuaF/Mfc4MN4A5cBwXxy4R9Quqn2cSwNaL3/ONB+e2zyXe3aaOYaB
dTsniJWhpJtej+csGQlqAbtSsOzW6dDgtLHcdRRxxgygtleOGJ2tUdjaGgNbsoUQcnEKL/abKgVu
S/5B2JXlqx7hcYytN1j+j5G7N0v1CoAU4w4T0QtddV0lFm5RoNgrbcw4hnO4obHGIlsOKOAMjhXW
Gty6y+Q4D8uFHoNopSXP9sID1HCOrMyS39sDpK5zI+RmkR/bpvnBkD0jUxnsXWuz+W01z/Grxjo3
FCPAk1sHqp4obAoba70xgxst5A32zOA3TkS+LfoLxHk1K9wlTaPjoW93NpxW4IodRS0SlDZwXD9D
5GguW0GCpelYYggZZ/Jkpg5zLX4BmZz6iv08v+Sw3GhYlRGzWi+kcbcKNok9vGoyTVf1wIlP1YWN
UDz/zeDEoWO5L0FJ0nAbw0gukMp/QXwC12SQrkgzWH1xlq0QmuBszeKf3EEdLat2lUAIDdKcYHIw
pGgnl5WOhRy7jrMtK3lt3RKcbRrukxZDDXNPDFQLUFBN6RrWCcg2uAcC8V4cc42jCI1wEu15iaAU
sMSquiscFvs5xwcrqSjFzr0OUUuZE2sUl7t8Kdob62dgQY7LCGX7jCdcZMeGgICpznWHnrmsvGJr
en/avqbjYGBbKoTfKO27HL2cJVD51SPXILlE1rVDVAWTfYNUM19TJzhW3ScqcHPtVOyVQCisprne
SIkH1av3jlaJjVYUnCOjvLu5lR9KRuSTLr82vftTN+onYBNAwyq5DATWVmXBgxfEv9kg0TRuBj/p
WFszIkdJVWsUNVTsL3sJcn9LipdVd5SO21Ho724lqehG7SdW+YYlW+0hxjpPmk7z2U2OdqxuAcMr
67TrX0Snf2fsPqcJPFwX80CN+1iNaFcraXEWMMloVgXLGjfFz4uEPkxaY8P7g/VFNR9BFayYKnnC
YraIL2XvG437z/Q8JPpLTscB/k+/VXYFHDdEKr0Fdq12svXCTTAwaV72A2MKI++AA+e15RSKxCRv
jj1mayadyTAAjmSYh+uenIaPajKPWe6dvY5zvjDRBBRsCmCEVvhJrPqeD0RmUojT69Bgole5xhVJ
4KFx8/wSdp63ccWx7VmEd80ttyxfGrTJohDHUNAvBqzmlPfVvTJi79JoKax4TiqRHJIeQrMLjMgo
2JiEM7vEwt11ttmus3+YpF4QkyHba2xxAYT7XSLKW5fTphlTaPZh6Oz5uai8G9ql58PY4NV4AZK5
zYyFBNBb8S5xFQVWw+RsRlnuF156YOySy2wXHxPTqfYlU19ZRbE1oWhYG7rawHO2ciGOecTNLqyv
+Rx/T1HGvbYFsuAgujU4FX71XmL6A7KAs626YReZrI3HSDZ+BFDkyxlBGbRa9J0ie2mzOvtIGqUI
uqvxnC8Pj5eN46YsEsrXKJc0dpPcPLpYiBLkARR5pn6naxXQrcTUd5ZX20+esnVUdhbRMSR0T4+P
6YX1DXqA1q2dWkQqFy+OZ+M+dZuZp7WFC5XxwUDZdEKaGNHVkDs3aPfhGvKuzSFb2ThjwRCq5FBo
w/hSLQ9lhj2ZDctpmtJzycAS/ebwfw+wmdKTTbTZMLWPjPHLQIlPw+IgkCGQxcdLlGjxmmMHBVZS
NjTEOvMNS6jfVVPwyaRBvNXwGq8DLajXQ8qgNynL/jQ6oj89nmFEcqtV0IXVxuuH2Z+mwD2kXUGE
3hsO7G/E2ZhaQYqSZ2k3a1uX5ZtvEKaYyxCIvpy6AwXNYwP29d2b7Ajcs96iagrMj3A0t3j1DN8l
q8sGR4530ZnJVlXz1tLzwJ+5M793CzYSQdz4HRMx05xpNaHrvgWKpqOZ7+pktJ9HryY5b3QYkHrA
vJ2bbPhbJehZZHtJKivdDh2SjkrJL0/RbFcoXg4zFLKmrlvkpLNxnS0TJvFQ53vKdGtcACkLMo60
GLPn2UmgvHruJJnXjfVNNDrlR5OPTyzLnFDt3brruZ1KbtM9sgnXHUHW9frLqI3XoXSDJxUX9wFA
20uVwE3RXP3V6qrfqrDUk24kDZNpxepml400VlDSfsB462vIYkEOET5DxaK5E6zipPOrrHePogdW
Zqkxu0wNV0+rfAZDYW1TORuoCQPvrXXrc+iYw54Qpb5r4tz0rRD1p2Y35QdzL/ZU6jfkT9C4R+/e
eLeszeSLKv9xscIdUODpjIkH878PgbIuSoZfsQWzB3XO84xQ6BIur/I8Kw9uNNMzNGhuGULKDWeE
fmGnl+MxV8Z77DIoWs/RPQsz9R50z246TB9J/gvGa31PRF2dLTMkciW7C4WJJz0Lh0tDq5j9llG8
xnNoLGHC9o9gj0U5YWkNacO2yZov20SWNvLHvpXJNN5cmR31xlBMu8vpKFUdM37RYiCPRPOUQLpg
aaXHe2bpetQdzXyxmtndcHJK9rJivtT9YOFyZ1vOD/UcxcwowMj/XbvUnJ1ImVfiusk+ULV2mOqC
RnM82CsrmbWr4rA5yQlpixPb7gfi8WPpbsrSzrE42ucyMdt/emHfyLHpf9Myf1Fj5DIT4r6j72J2
yXR+OUOpfnPR+aYmPP+ySzdeebPpfo0DjPSWkgAVtQ2bPATF1iigscTJ74DKGD6q6q1SJm2MyvhK
WAsP64hRWBylSfckZvb3o9WYvyATpuuoVdE1SuVwH+uUXU0biF84WuzVANuSBSN0Bc0ao3Pbt0Au
8qHdTmOwiOEloGl91p/0KmpXyqYgn3gJUKhZ3rUiSd8togQ7MpMBrWSNWu1Bdka0x7yMvDxrBvfM
jmU39VN8l+pkGkqcCmJrg0zHl4TV5bNbsJrIhukTVke7pUWudnMxwT+P3WY/Wqwv2Q44V5P61zFz
smbHWBsCtcRknLhqwpfR8l6SBGRxgsfiOHkz9joPlnE69N7+8bIZcDOxLK13JjSlTSOc0IcNs+Bs
/79++uGlFmnkclroOy+39ItdxsYlCxn8URSSm7lVF4nCZVxFfT3s56l6JRqHEkr2XyVFRD/C8rWg
P8WaRjmFAacz164YwkPs9e4tbFDcmOkTaFv7PVBjeHfr5I2izPsUxfW1dqzgKc3yzVgE0VvoAVkM
hn3ceRfbSuK/S/DWAAjZxWqZXlMOFYyu8U2+xy6sbKZo4lJamyJi+n7GsbNL8Rzgaxmbpz6L7IOD
f4HfzJEfcobMG5qdfnQosX0Uii19StuCyw+LytRnfPgrQ9Pzgwyc3RrSTICWVJHa9J3pmM0wub/a
kSDMEKRn/l7p1WhUeq0z9Bp1rUHg0zdlW+TnDLuXLyEjnahMWozIGBoelIqxwdh8LQ3tDVw2mzsP
k5iY2a/ouo7AB/Pd2BXDPa3d/j7g3tWaaT5nFSB8J5bVtsXReRxD47lEA4jwQskbHWl5k2mE3y5s
LxF9gbIkkKAK882c7wah92fZzD3rI8feiLHqNsy2ozmb4SrqXm6c6hwbC++Ku6m0znmWzCXE7hw9
laCQ4lkIWFfGvAlQ0rwiTGBlF1bX0PXmi8G9A093AM5cH7JnZFhfaorykznQecPwGqPWCnytROcW
TGRDdQvURjUXp/8eKuUWJ5GowAfmwAGt6vLi4b1kiTyku6bUS5ZVLSeIQQDYYR+PiJWDzpkVW6gy
e0tHTfe1Oro1y7pPMkgKkUNtBqS2c1oUdwksEUNtWG1l6G2dgsVey574Wqbg1a3cvk1hoz/1U3Ik
0FUep36WZ2/c9Mv/2InLisYlz/QsKC+CANGhyYJduIjLmETSjgZxwX+fPT5WhpP00xT3x+MT8/JZ
Ha4BocjqSzhmsS115EJ9VySXWNNldxQNGoNx4BrXwTu/PD4za9ZqcD39WDpOYxwK+FPEuHAB0JdM
zoFmG6TZFTVRNSdXj8KSGyswVvXVa0L1qask26eu1De6CbuWN2bae71JBTBEWSGmgXJ0FU+3gLok
SH8Jz8wS7Sm1UIyMIxNOdtbuREVmWzNKqhple6b83JxTe+RZx8qzDyPd723HRVjGg2NaJBdFmq2F
rN0ngLQsmetA26J7cZ705WOt3r/YFCIybquH2vLcm7JxutRB1qMjduTd0JD0UTq8eTpI+X48e8q7
mWlsbMeJZVmY6ulTHtXx2Y6Ku0Jw8oSk1M/Ypd/6JN8ViXu01YwyQUbDZozyiYOEYUgGZ8dt3Wps
AQqPNXLfs3M3k2xT6KW65CKoudlyKaJ1q7Hfy0W1zrz6dzaZ4VddUJR3wtA+YeVz3ml7rjK2vhyS
TKvOpe0cA2i7R2E133mpkVOKgpr2gOkFl3HCYyzrq9QE+4W4RfrT6BEjYbyHhUBdqqfyH1wMFGu9
sr1bIKo0A2pKY0f9IUmRV2oFM/PQTeNT7MxPHVPEDDUD6KZz3e0tSs6n0BXhZYiRdM8UVzf9oLzj
JN15l+mws2SDsLYz6UdJffBgGLkmjAAjAA0mN0ixCQMZ/bSfRyoMsdnuG4rpOyMsFPnqLD0b0t7h
aYuugVlV+7SJqSEbzmFWEAE6a3p2TXoGNoaPmezZuyadG742QsVWD2c2HZ5N3Th3XmazpqGs2YMq
3dmt+dOJ8QDZOdsZnNcrgiYZBhfnc+AIKPbMuI5Hh7Xfypwic18H7NdYBJ0w9IJvbe9hEEE+Td0Z
V6lp+PNi0bYAe8VdPH3mGbeafOzdA8fEihCgfLN1B9m7mPxmlvUWu0aH/zYHlh4uxDDR5sHJS8Pi
Vtt1ceM2Pm2zlNxQ0jx7bqOdFVFxKhxF++YlaQPWrhpP/z2wiiPU7GrhRhVU9ePE6s55qfrz45k1
MFgR2WC0PH5CQMbxrK4acyuDsnlX4O86VPZvpWmTUYr7fZSrBkAknZDeBMc3BFJdBytah+QpP1jn
vASRRRpZ485X1oHYGsGccYmhKba2WQ/4Rhlp18cDp/zJtawAWjIf6il4HcdYPHfxmN+53JyDNPJO
emPmfhAb7S62x9+eE2MZUHG1KujS7ZywzM5REO80zVM7Kgc66OnUfYdr+oHGGz53lQ2bypPJswzp
O3gINqnJOcxF2oyEYMk1Xzt9gjLaRZhXu/Ysx+pbmINxsyPfHibkVBRj7srJfJFl8pyj071qbBlQ
cXMnZAizHoyI4zvWV4/TtDUsaoBgA7Zl3oKySBJtr43Jd6frFXUS9x6Grg2Y4a/SKu8ksT9Tj4tO
AQXXm15qHErx9K3C7r2JnO5tRBe3Cnn/3gu6davezigfGek187T0OrBHZj3b95faOehG+A1REagw
fPWVxQnDbWdw1YV9WUU6Lep2BbyMUxuYBqx+hjNSG7xQzuqD7ToPTUkkAfWW3dZiNaSR/UmhsWSS
2Ap2kkR3VxW4EBwqqq4ZZ+tSkMKoRPDjuObRMukCsFD+WJ6EOh5DHJATO8synZg2B++YIwjxjbHh
9pGzzIzCazxF9PAzUf77zFgyCaVZBCsuBuC0k1D2Gzka87peDjyulNQkPHV9vHo8NHHj7EgBY1gy
svD+3ycqVjYro8fSV7ttvEmDitEHaYiXSI2ot0zv/nhllih89KpNd4+X3uhU52rS/4HfGjzpMbrm
ooNrBWIwDeLqM7NDwZkwBtt4eVlFDC1pQ303Gru8MBlxHXKciZ4x/FVD9yU7M3hFgjjutATzBoWU
6IXbOnEcRFW7KaRsQVuhsqaZPVLa3aN5EL96h/2N7YmNa9ri3Fd9eY2MkkNMS/OzNxeIqxSZL4dt
YiWda06ydh3GTXhNUM8dxpRLtwUGzC8zIubgShglzVlsKZv7ChbKnp0fQzE2LUtqoXIlzGg8hUW0
7VpLP2vU3Kl0NtwZ5VS+p3ZLIiwaQ9BRxj7YT5o27Ujnf2dpOVMgj9z1Y38P7Tt9DYkflV53NOKJ
1Sr3tnw/D0z6DHNwR6AiKT4BiBxm4xQNOFJhhEVc9lh6jaOFx3xZfz2ePT4299UxCMnYJWZqb6Oa
5pKdgLc2wpJr+nyKaeKIVcBb7vWsgbRJhbeIewOHjDvu6LolmZqGfTab3jVIcQVK0kRzHqk7bTDx
MsD39oewcECla+M9rGOBFbiF14lwej5P9ggD13HiTb7M5ka9w5px+YRlWt62N8RXoOPy8ZhkOmrL
w+Pl4xlaIAL1bPzWapbmdeQKc+adXrNAPjj5bB9BkBCmX5Dxj2fhRMmt6izawHwoDqlw007Vt3Iq
qjO1Y/OQs8srh5PhXtM5bG6EPJrb4xn+TX3fdxYdrXodTIl9KqzEuOReSvRWwn+lnpelNICD/rms
4IRi0qB+TvDgeUzyqx249q2WCcQbGmgYAg+0TZxNlpTzrfam9jTUOhTxMbrQPu3nOj/xrue7PmI+
QhAee3MNSqlzlzyHMREzzQW0aBpVfI9yM1m5VMhh+kyj76UYrXo1iFWLqPO1hx7KHYAliyXGtds1
/aVNY3F1LQaxdEYnRF6/JMsDa0dIY+QZ2I+lALd1zzdqJuBHc2J2oRO3BKrYuSaqBwGBC+Nirpau
6H4pfAMk/xSAshidkUz66MIok7aD7iD83qrdN97bdmeUWbaBTuqSDlAO4XsNL9jy2dQAEFtQ1fXt
qd6FhlCfCYUcrA5afHVaY3oL8DCOWqk+QdFnx8EhuseEYQoN++4oQz15rI9Z+lD0yVgLIlHcWp3O
7LRVOhe37AuqVG+T7o7+oObqTDY/vaXGUkQulPVVhuWGih4FpYy7bdHWz2liRqfKUj8qS/9SZlTP
FMzHdTmO1a0ycAqVesdoMnf8W5KTs6GKkQAL8rxdNUzkq7t+hXqLgaoJl2THLM07N0jw42GTkMqq
nfdMvbhGdjAnlf8VCZN7VZdSPJrSvwypM/w1Kvni5WZ46KaiXOe8k+veDNQGEYKGO5JKrE4nbkQL
g/xsZB8QjMcmDf+3AMmWpUhTlxOEJywZ2nMIAoQB76m9Bno//SJAQsd7Oqe9RZV8YQJnXP59KRxn
DXd5us6DOV0rIe9ZTFec9Nslxp+862e+QM86e1cymrOyq2r6NNjlEXiNlW9bjlz3YtDfk9DYqjzz
nuUIvS81USQkpDNeTbZWoq3HXS56GtdhXvdM6oYetY3S9uGvMuKv6mDvGMmfsLCgGs9u+jUHjJRD
nr9VA+Z1yZDyq1ZEH7ljTCz7+3ofDu60ZbNrXv99ZvUsDANx5efjiG+k9qGyePRn3LkHvBLah1cx
0GG7wfMULrIfUxTHdiY86VhQOu06esZsaN9d4zMdRPT8+Ejh/iI5a5xVxchekFd3lAAl8/lOee9d
j2Y2DtPt4xNRa8FICtrsYM9J+BQcox6TZIDik4tEXlO8VwjMNBhErTU+JbNEi0yM9+DQrHxiFoAT
q58DKmVet26JO/2dxGmIK4+gbhQfWr1j02+HqBqcmTkQF0anrqwbPHv11Kv4F0WNYuVolL3rkQ1J
o0broIdF/ZZrBxl306my431TMING8Tno7GvbePVJkRBD+Ten7+PwRurqKUbv/T3Q7UvnEqJCQ/R2
jhpxKVMhLoGFy6nsbISXNgyPAC+L5sldb1Z0+lTpIdtNpncrDl7LQXdujRDje2mDtU2M8hW4A6l4
zTrUXfxTyij9ZeRIQXUie1qf0+0WVOJwbOX73NYjrmlftLsvdlPLJwJALJzwDoZZ2u67IJu2kQ6h
TSeFQ4OGRRZ5RGfVGLWOTI8yuTl9Vu8mYmro4dyqKvc8ZOmnF8jwSRDDbDqjeWlLWOZ1pDkH4cyv
+K/MK9iZdqUnjLijHxA+CX/MU5ZNDVxxe5KRiW7X5OXjY4+HDlLRVpudhqnbfl2J2fP8QvbdbnRU
tvVGFrZEd4rTo0acGS45gCSpt0sfh6bO/EQ/JD12875P5Gc30bHriDiQ2PGS/TjaFGFKRFtW8FbH
rvmUgMJQlXgNZjE8p1b4o1zBlKSLkqK0N8s/tWU4F2hC0QsnSbx1rU7zHy/VKBK/y4dwyzrLuBWk
spKSBkYXQDF9PLgvo6nQWSQRcoxUWi+LcHhTSx3JzizJ0CBsZHCLhr9O/adCJKgAJCJupXSRWSyJ
SirpKzPGE9YzHeZyDd/OREiuQwj5x0yIR44MmQ7axUPaAuRshkLi5uZpSrSXFjWx1RQ3T7FgS9lQ
bGdOBbgmdFVTIEwiGIMNiX7+Po5WvsRN52waj6VmDzT2Bc6QS9HaS196aZVXr2s/GvFH1+0BDUbr
nXX6VQf2UOXKzjOS0V4k9xoc3TUnlnUBanUCANqwVfm/xYLDWupCoC0r2Hpr2XdfNiHVvag99KlJ
vo/N2q9psp6tdukHmpJYrsKs01ku9WAKorcybTYdEbC7DXscSLGDoGWi+65F+lnXWzIARf0slgc3
AQ/EoHO24yazzLa21rnokmDPoKq21kY2n0MUOQxeBea+cfddMpIh9OLhiZWWywbEcJ6nSdy92vOO
FSUcEANlHlDh70ZQOVW7fnzm8bFhUKsYhzEbhCi4Ph5ii2Y4FwwATNSKOnn972FIEi4SI0vUWvmZ
bZQHOUyM983Cj4O8fWPO2bhwVWfvvHw8qelX5Ull/PtlddqsbauO3i1RZhfMhO7/vqwNW9+QIj5m
mhz3oe7WPrkDKiimMxw60jTPXY+poasZ6F9ejWj8nlO4cn5dCVznj69YHsoIUlwIiHdmEmpT6/p4
nNyff5e//z7mCbN4hHNDKjNfaZVZ/M72F4lo/VLI0rjIhDquTmSBEdRox/XJfc/tnt26zi+WFdhA
4WqciQHInQllY9Vatxo59GdRxMHBrJrZL5eXvYMbrmfve9WiWrxoc35yUL1/GnrV71yk00ZuBfuQ
HO6u0lx5j3i/1lFFFzafqhtBl+lndmNfr93sL4LUt1kWN60duhOUJfNtnMkUNlXRsZvszbfcpQyi
T5KXuYA1Wcv/fdYwDJbrY/kd6IU4h15ZnBEMPl6M9SjO2lBY3YokH7fSTESIuvWlw2WBAIxRCMRl
cMjmSG1Y3HMfwWh1wGf1X90moGqaxh7bOVGVG9VxJSu6zrjNs/decV86hpU0bg60ydvj2dwc9aIJ
ro+P1AFNQoDaZwGR6lJJFHwT10r8fr2NZ9bJDqz171h30gtndXqpHw+W650i4+fxYRWAGyqHTlyG
YkM2HK+RXbkbhmHdU9AISY8TYhkDgUxn9ul8yxyj29vMv20a2zqxQML62dfdruLq/qJlcc1xIZ4V
TtvKMVNSiGhWw+BW9Z4i11AQJHbKq2KydhOwYV+ZWcdYVKv7upkydcY4PkG2AEkJDx9KfoKtZrXd
mKhh+6re6kwYnScx7kudgd8RKaNCP9zCYfh/JJ3ZcpxIu0WfKCOABBJugZpLKs2ydEPYapt5HhJ4
+rPqP3cd0Q5LroLMb1h7byrm9bYkm77MQ3VVZHJcmozWyaQtJUM6KmMaLJugv2NZbVCqzD1Ss8ie
t3yZzj3rsjYfppumRFoLi3OX+BLhmCLyJ+Hsyor5qih7/6AVLbzvpeZ+Gu6N1ehSM7bWdZ3N6gZl
Yl6N0cHBuRM4fQDheK/uPYnAIXVyHJ54Zl8dGosTO2X0GOW/HJ88octHi6SehyzpH9eB5UmSYm2w
+n8MEhf298SQPaR69rRNZShWVsyG038q2q4TyXhBPQOnzKwSP3xvLHepwW+Ui36ve6z6bOJjwi1u
eti7bjo3s3LIVXZOmQ3uoAlf7JrqRSml3/3qdarNezWYwRibT33rlaiQ45RyeHoxMFLFOcvGTSrR
X9KkttG9sXK3mOV+qvCLNyq/2eOCHOMkoJxn2HYaZxreokwQZS4VSxwn63feamaRld8HXBQ7paWf
2Kp/Vtb2VGz0/O3C0AM8N6jXbIR9NmSIh0seZradhbol12KpKWJX/lSS0wHbNmmjmAiOUZdXuBfa
OB23b91W9tdqMaPOF/pMsDAORvTu+zb375AZHn0DMIQPjaMGGxVOLh67SY1hqwza0ES/ObY49NX4
PIzFxdP2FeMLvV8x/jLGeQBbTX7VigdkrWlWixbOa6spceZ765Df6uVlZrgEeNMSebm5G2BI8m6X
+p3FfHbCIPmbvipxm3JfDXzBfcIMm+SaDK1UrcMiAyEkJAwT6w2Hkd95V+kvGyTVnzOT9QnfWr/C
9KWSGZRBRlXUiwpnM0gje2qKsHXtQJErvott6DpTtC9DJTmP3H5XOsVvJj7sOMbXFreEUFNNRmua
tJFfuS0GbeYDUmwvHLA8ClSsEWr3r/gxWVFjgBlBw3MSLCge7FIeNiuBRE/voz1vy1jWkbWd4edd
czKFJe86EI8XetlYRwUucLLuPh3fdBhyQu1id79nQf4wku1BtQKKRs7Evlv9ETw9fzMd3iLERyez
kKTCdxtTnN65tPo38z5+lp0tN4cgtxw4ghO/OljQFiEphRb0mfVbw+LuVOIxb+zs+4f0ZrGjIAiE
ubCWS2B6bLW3mC3WOJnfxOXokAXcSULWhqJVas9ycDfW4zETv+N0vgIs52fHPk8p46Fuv/A3BcrX
hNJOKcEu8q/aYuLaBZHvK/D7RME+KikjMkNUOPdVDqhGYvM8U3ZBKD3OYnxfl9rdDawagrUdSYK2
M+SYMRrrGKs9FuAfrVUOJ8t3XlXZvsOKPpMTRBOYTtHkYXrkt0f7/iNcut5mBRkuCdrg+x5ykL6v
wXL1JWeNQ9POH+pn65DFgapAFBkW0rmGmTI/B81LWyPFWUEGIyXpHs3YeifWaTgIktGp3L4od8xD
+6iyzj4MLtVWnu7hJIBfRDvuyMIcIyLOjnWl+9DcuATrEq6fbD/WJpzNSZYQd1vdXbh9Pm7shTUD
woiTYg7+JeZk7f2yL0mtaA+Ozv50cXdi63VeW3Gc+gHtY9w9tgNSB2VwzCFLBHIerlDHe7kk1mFZ
u1uOYDIwbCe9lvl4lo0PJJiNLNQAiKEl7jVA8pxbtn2A+THdoT3YZuYGQzXmJyV57OfcPjSyZ2GF
Fhusemzj9dJBdwWmoWBbDU0W7YKcfJQPRSbBXT3j3e5/jVWHdVnhsAaZu0eAMzaKC4vIfEsiQyU3
ycachE55JvSXXm5ekUkU3GRqVizCQFh7pFk1qMmecGrj/uvWDQHX8QpZr+OMIIb2IZH+ftkyM5y6
4lcxD2jvbDi4rJtPCU/hBM1MtEWJ+/9WvfSr+G5t98EoVvfBG6D/GpZPgXb0G3qH8ZDOf+hAhuNQ
kWqdlnX2XLLrxBOcISg3Tmdj0jjE3d435wt5PKeaYhEQgl9cWrYBF8FJSl/GioVFn036Mttjf0YD
vCIb2SyXj9cquuPcto8CWpXk+TqJgH9/m/a6M7fixVLNe0J64rnz3Gs/9A/s+R5sNlsnczG/3F4S
zUAtPdYsB9aqvg6c9nmc4LbDHnUewXHL0cW0L1mc/QyxHPm5TiLyXUja+937L0kXexH9ACFLlSv2
qy/eYqeFOfSP5HwVvIvJcCozfMcrjWcrpXSsNmYbcvqcNWynYkncyrK+2C7Ma6mzsOOKElvBtn1s
DgqXrXIdbtSxh9FqwDbucva141cAxwp0g22K6/VMEDbaGlBMYxwQB4zD386+m7H359pfLqBV7LDw
dWjp/tTmv6Wreu0Kd8C+pDjNyPlEtb2mk+eQfdqfpiSPWk7ezQ2yfntSC3qn7UVsm4U+yX/YXPdf
bsUwSxaimFE4fdjDCasD0wkYjHxl+Z2WNj5MxkyZ1CXHpvCbyKwZkYHQXpy/68bkslUdYzHTOUrD
fSHP769WqjkDcz0hkKoIviahkD+ciUvu6/SVL77YJkxTxulrsSVgGaYriV8HjszfCbVnG81JCNDf
7mLJUil33tYFoz9fzRGWPAwDeEdyj+t5sdMsGknN9PQVxdIBunqDCaQ29Ef/Lanm/zRrmMAb/xOD
XM+CmBOSzrNj42LVlG8EI+GeX5ZfmT+crZwZmjV9WJCYwbLm78MAIT219keBr3aY/POsdLfiO0Nd
Q7w55nD1/FBY41H6vRdNFrqRqmDm0dEZ4Gf5R/T9ftTtbSq3eybXcRuMqFi8X4DaS7BQXbNIDwd8
Uhk41fZDSUXcpL6FzQjzZAPBybH1OefqohsfG+fo93F2689JJ75mOtrQbNQUZBu5I+30XYhUsQJr
xaOTlv1Jt/FntyREvs99uSutnpZRJqxLFkGZ06cwXtMxk1Je6v+P+x23KM/HNrJTUaOK8WUQL+K6
GQ3R7ttAmnaGSmjJfXUYjXgE2U6uRnVnhNclbBfjRraE3XFtva+T+U/GTBxU8eI4/nfm4Pg2lNVj
SUAmxxTZBYY6sy1vTtVo9Bc/xxghF+PBzrR/WLH9euRpJ9JNMiiGnZ81Y2EStdi0rjEZIht8aOOl
9sfMRecX+tn3S0RcZIDUzXmpTRJnG+u575Nfs7cQftC3WQSKjcbXyF3yWzF2TEx9bJf+z2TfHYyt
hMcwLQO3WP5sPVy+N5IknNO/mWj71qJ/pR2V+yRTpKshQxGdue5SttIjQ8ldO/lPxj1ATRQ04wRz
W8XgBNOKUJlP4MF3WQbWFk/01jCWLpYHeF8S7n1Y0MXW/p6vDqWICLSFtRLitzawk/rQG6DaVY6a
pBZ4P/C/bBDZa8/fA+DCyjb/NbvuiyLRsJOkbrYxI4fMBVoZt4tQHb9Fq5+AID9n+2x4PM5y2355
0gOPd7JzjQNe7zUv2ivOTm3jyCGZ3Dn2tHcW8qvigl01zCr3s2efeFBffIzAyWMgfzQtD0QguWeD
AL7Z3sy9R+fDidpdhEGbPhpdsDgIhMYzAI4bkSyVM84pHjkfJo4yW4RzlYF84xTgGc6xLftDxlqQ
lVtgVFsFkOL+ONCrJFaYJ6OeP7DX3/tL/KujcKx9/NAazhHPfHdjHkW5qBDiGNl7auzWpvm1lt4D
nPSucjxsJhIrPSc2zVbihYsyjlrlN5I/30anWtAUOp+ynY9rZz6mcvzMaF24U43jmo/7sjxUovww
TXuEi9zMwKrBvYFcdS230GwTm5bQa4Lca+kQoK8YTPZ7Upz+zl51XlOGtmJZdysumFX/r/WTk5vN
xU72+W3xxy+jMkq44j8sxZExUPDt4GXQ3Bso+jGNyL07w12Xt8nClDoP2lT0xzwWO0R8jLMSMq5K
P343ZOqfMDNPwsZcdnK1yQi1RmrLwQ8NT+o7rX9vg/Iv34h/E4pzWwbfO9RL+pa46LQbxH3jVka2
9VP2HQvAFVcRPo56B6gXcBkt6HPL0ph3Ok70MT/Xy2pcallPfKUzyBDFio8ad/DEr1UhVwMXPIyx
ne3MRc3hghQSN5b6s7bs9yGJ8T5nKJR6qHds821TuCarnmiQvsBvpXoVcUL5WtWnJE6uprEx31rY
Hdrtnne2Zla94dxFhi8nc7pDi9GN0ycN0KenrSVKWvvkKvN5MeXTWDjeXUV08AWqjKZ+A7zx0FA1
F2NuWHWsh6TsmJCuNH+q9l7WzT9A2h6zlKShns8u8cYnrxRXodJbhsOum8SfdBMoxcc7p491o9ty
YBUopzOrYxNUttdJps0OzKoPG9Saer3rDLwBwjF5NDsi92Tbtzv64NBfTPgFl/HT2O5LJknHMb7r
hCTnEFHIgWfl6VuW4CCyTTdVol4d4nE8mQwydwN+6RGkk3+2jAo3prq6qfSv6Qi5y0xjOFrOspzI
53YjDDDOHbPB19j3PuCjz9ba6QfMj+w7IKWB5cxLPuPMk7Qxowq5ht5inCoOfWYTKH7+U9r2AjqK
n7obT1Yjr8RYt1uZBlVvjKAoR0aj8M0Fw1ZTI9Al+jzMhrq48KwzmH4f+SnnZUseDBM7E49qtlp/
SUZ8ONVwUVj4avHD5m9euLs8zb/VonzlevlltesL/ctOYkCGrctTwsM11vLZR+hCyVHRILFfM00L
eEMaP2XsPOAj+Gg4D6V3zMjMIvelwgY/5Soa/pnDioFK8cnVyzk0FtcMAmCYxD6dbZzfsTcwxy7i
b/xqk98o7N/arH0jIfJNWBZeRl4O7jQRN0RxzZ1umWxDDRrfxT/5Gf7zIFttvCCy8uoxqN+rNPUP
ludxjEhSsoURFDSzsBwmx5b55vmStciIgSbqMIrBPkB6APrg5Aud0HeZ3WUzDWa0qtPkW8aUy6tA
tiJzEkISa+UHF+PeGmRL1aAPwpgHlEjeALtLV8vDRUGftn895oGhaLyDBTvFeU8yRqk6jrGBdWuN
AM60XPvRaD6SMv8aDe+nhS4Evl131gZiDyvzVBfaQ9EwJhykxlO17vwuWkZniuLYy5HEYHvm+NsJ
F/yNcQhi73X9aec7WzRuv6YSJVTmnBOWBhd8Eto5n4FGLB1My7c1w6G1k5Xtup5tKoHj0SjzNPIt
rEypWBGcB6tvuVf2S1XYMQULKjeR0WgUYS5nzrSR3NTFgAer+gW9WPli9r064g0ewMOmu04Wn3Da
b/zNdXCX2EGbbMzIq3GPtvm1m/zPtEPB5kzGTE+AvLAw7GRf6L+ZYu0DNEL/RAE6anuXN0j7/sdt
IBVvVIHvAIqrGTvOiCn0eu81ijL9bLfeCfPcTsJCvlN5WYGfqmcnrdLQdxj0DwC4hBatRzhTqCUL
cyVFhaRXuUdab0ZLGX94Ja0bcqJKJc/AjL9Iz2T+p5jbKI6p1LLdoIi/0aBdV9TxwayyFTW88UDi
97ty8p1O1fGeQAoXbZ8Tv58jiw18r+osLAxQr+0+udogaPuecYmQLr36/FpnrDdxVuqC417LFk2b
7vYyQwOfbqRUrSypS9c5CUQ5+7yLUeZkY79Le2+mk2q/DW3Nu0pXL3Ysd2ljLc/+Zj3aFKCYRiYF
K0PEX7xK4itWg9png/VhMX3bKZD1WFC90lUTYyxVjyLKjQaud3ve1mhMxcU3FjatLJiHbBkPSe1Q
JUKygqPpsGxwOmmbbOfG1tkeTcxfYNhRPiHfls32ag3zG8UOZw2p7Mx1GAEtbijskj657weSg9Fp
5y5RP2P+r9sATPy1PbZx+21ao4rKAmzP8rpPo8kvBR9JaEzJqR3VhdXWrZ7Qb3kMr0r8y/53OkyL
y5xVNZDh/ks1lB/LVzP+U2XpAkfXH7iq9HzIBHu5btUCJvFbxnwuCaAI60lzCV3cLHzNVNO/63oH
PSOTeMK0AE8Mv/sunfYABXG1yUUazcI/i5S7XVc1bRShJ1xoe0EVuB9qxHtZ9jmx+YruDYLbILYB
gXlsxD27JP5MGrnDkQhnX6/F5GGTn4Yo12DrwBnslwmdejDB74QsvB+8PmW25Oy9SmtMs3sD5HsI
8AM5xcvKnMuU/FZZxfhSP2RwVg+FTWvbm6iWvHuiveU8d3af74zmaLbyT+Lnt5Yo7sfB2i7JhsBp
7DeIFx8h0cjpUoiFZXCaPfOYkT+DWROnxVpgxqGZQjynVUWGHwTZA2djDTuLvdhMt19tjzac3uvm
LT8e08DfZkzksps94pyIc8yUWnvtJ3Rh2j8CFj7MxVxHxmpUz51Gd+0n2Elwq5/jQeqoH4Z63/nb
drKmNLvohQfLmOy3GiI9kjyC1zSjz9vQxCCkD9FlsAYVzRskFxVEJT7SjpRDYa1TlGKdcJWO2PX0
P59Y4hwK4cS7sdhZs2ftPc/5yRvbuaXfnURQOWTUQWq2I6m4k/M65wVMIY89391vdfx3cnzxKAmK
oOY2hxdDEBCEK93VqjPz3UbCH9EkfpttLve9k1PQ9clHX1phHbsDce66eiwY3EQsX8pr0eKUVqJT
ioSBPgsH6sC4t/Q6sfrrlnlPW13qUDaVOrlGTrnIlCCG1Ymk6Vofab+eAZCyP6I1u7As4GxG1T86
ZbfbkO9LkJCgMWsnMIHH60a/JVn7jhCjOrFZOzfGVp2ErHAEW3eLnN9LrzUpm2EG6uYLmwbc4FVG
y6vrfw18d5naL/FaPC/Yd8UyigW2Cjmf0kifRE2L+RfeuXt/cP85PTOKpah2IJRUx+JjQav7CPtx
2RL/OOpyOfL1hknuvMZW0oS2cTc1sb+tHsKbtwGDknoOgaySoyCh6OCo9hDr7rZ21feSjSaRSwzl
VTYhvst+q6zNjonCx2Jhorpbsu0JCWpFl5zfz/UBHxDBdz5ldRw6FsNgPeI5lKUXU2MxkCG4dIfC
Au30DHK0eeP4VoGl6pQIToxrjZj416TMkL8neLRPr9rnH+6N7cOYw1AtL1njPiTa3PPa0ylp9Zqn
eAaOdyaojImFMvJ4L8VEGAhzwq1sfCqn02q0+WHacMuSdX0w0uVpLqbIpKLS7eqysUAE3iPsbZc3
H2uuO8BBsmHufoCD8Uoy1QVyqw9KIKKN1zWLpLvw+rfGxfxxWW2EqieWDXqJXpRkm50Ry72xoF1J
bD5rNhlPqAsipSEBTZM/2cb/RJ+2JwJbnwY8cSafLjlvBKAuHqEGTptWvkRik9+u9n9A1gV7O/el
jet/Reecdeno0O5bXvMVDbDdrG+eI+e9rNA81bjSQPezFInPvcri93pYDrO/IroYyaWwt5tDDXLJ
NeMzrnM4vMUKyzk7Was5hHh/mYGpOm6sUV8JWr6vHvozfPVjndXWfmimr8zES3P2bGOHuIU9p90b
QXsHEdsFbxAU9RGZckfA7F7ZN5dX+3+6yvu0h9D0pxW+JHAnzEdaYib2mJ5dtWmuVyqKCpelS6cp
7cUY5cJ9xpj+v8Gbv7lDM4ypk5R5BiePNKnC8pShdNMIgG5KokGN8wkN8EODOx9KFNbZXJqhkaA0
w4UbqxTRMN6rsfTJfZYxVFaB1/AJ+gsAkctsDVY4TDtEygCXGLMbTsUQvJxuRfFZAaA+TLF53mIi
ByHYkl2dGzDQ3a7yGvFtOetlcX8IiDaxekaLvWEZu6tmlt1+T+On223n65gd43D07/ypW4vfRoz9
iTKFFWKG7oepd7M6TdhTu+igEta/VKc/jC+mo2NUP1J14AAlXkcwufeBR8ejNT51A44gI2GOofKB
FBmHco0hJO+RP0Z1JinfNZLyhc1tpAC2l5q0Ir/hPUNfdJSxLI7YzaZRMjs/LF9GmEG1t33zqPyJ
KY4Vz3tvR3WH+Hzlg+YS3SI7rz6FWObIbpp1v8IU4YxUCI4mx/XDrKo4ERUy+sl5MW2dHNFGz4eq
PdtDcsR2CesJVR0YI376VoniQylUCRhGlWv76GqT49Fx9o6bfrP8wQ0vfQDpYtL9Cb/Hv7um18rn
8bOtk+/GEb+RvUisaGGKHAMvFdysMAzrn0SHb80oer3DeWjCWCpruuTQWVURTmMBzmj2UafEM+fx
NUdVDDf2XW0xtvvphJfrdBj7iTdDxO1Z3t0IcvlUVbMfttrOH9VhWvIXxd6EN97aDppPwMUCdTAZ
CoybvgrB49vgxWqthv1gj/lbVTMHL7r+QzJOPXV1+ard+gTox/L8k9G7eQYew/Bg6q1oQcrEgZCh
nrdXaDALJx3TRn8fLNv6lcV5cqtRleamrGiPMnZUCOFHdzyQhsOGExOcAFMlhhj3WfniP8dIR8Ok
c4ZwN9qNsWu9Fh/U+VRV+FhkTfG9FncnqM07idhPI10SXl0xoDDbemVNN+xc8pymwTLQb7b0pwu/
512fgbwUx3fnOEKTjBiTKvMk7A7JkUDU3s89pAADGXugFifevcbXAM+gKr9VblHshOe5GHC/bYM4
S5RggcQpMESCMOxIhTnYjOqOitOHSsjfS9adPajCU28D1826fFuZy568GU6pHwsZ1D1bx6ol6Ylg
307r5VkzbRuGzjqNaU7/limOnhEj20qcfUO9tSbID3fRdgZ7+tyw/Moqtwxj8BykGFg9uiNnXkZ/
Tl8rOa1QXnqDz7+t+mu25efgU4YW0GoRFdTnZjsvuWisfWXWHIy5nx3Nbnie88XHgG5dsSOiTh3j
vxzZ8gRnT0HQ81fn9HSEyWpIQBUZMT4AZmszFh+mK0VKeYOaBSW3ugjDAmTbDE9Xh4ewt7uDb5po
HLKzvzKRLor6JVnxq8Jj7xOcNeatjD+muL9KHnSKDbLfEdBxvQF62OYUIZa2gnx2AL2nsywGgVWM
tkIQofzQb81ff8pelWTWG5c+Q5c5uTZNGhVK9A81+xJX1N/minivy+MQ1Zp1xYSD4gGarGln8sDz
hEYGV6z9jJViYGrnLDfDDWf0m1E5jz6OE/krQ1LnSDVX0IXu7axMo23JWs7BmdrKcgLJ0crEmVGK
q8czg6Rvf2y6U9YjVC1Wz6PBOqMUxWnfQ4nv2GXoLtOT2zImHLzsoZ0plKqMmVazEFrj+U95oeWp
6OhhWmTQ9qTwNHHvVhcY81h592VI79Fe1mlvwSuY5XqcDRJKVPqc6Y98m341ClFuPPL8twOgwWAi
3bnH2c4PzQQ+2JiU/jyyF4cdVJPWL/GSGdE2TCdm2H5MtzmO5NGberpZODoRWL9KGxepdXaxunHx
nB9yGW7GigNyj4TXpqUdaDwjHziSuiUoBX8HDoSItTyCnRLzqpL5NY+9+MRk3KIqHnrcwfRzKsiU
WmYvhNwLsjZ+Tsr20PsIC5eGoB65GHgfcL73PX7iCv+FdS2LCHsmxo5p/0iy866U8m6SQJlZeN+V
csjTJN1s5enM3J7I8yyFYlLsNevuMpdMNFLQ1qZ0HvAevI8tAMPT7oHjEo4Lo/TOPUIAP3t5Hd8W
lyDddhrfGlpsw1quMH7OcUgSQqqJPtiyOYIO41DfoHcGlypcsZmwbfmvTRSTWmH/dDffF4gi4n1n
YKY0St49wSqOYKPpQDgtjlxtxbohw+I6nS/NMMpgMZc/THw02TgcImpIr0thbaci4fBBMFHeV4jv
k4i/wboOqYnO2XNFvF/Q6ZMH8u676UXn9ocvF/fotu45tUQfDXfHpro2aOdZlVlkD+wHPy73rqtQ
jYCp0sPtung8b5PlQghwX2IwhTWY72DFVywvYVnTqtAEsarfHn3PEQ9IaAgAr1kfevcqH102gUOZ
ccgKeU5ZSJ/6bngiOuxJ8GlGuYvfSi/zSPj30pB/xjK2IUfbW79oIr6zH4PpMu33gIRmKn5mQdi9
b3d8R3Z7rGUiAtsfvlk8a/BeWpfSgs1i0qW9AW88ZDJCMdZcNpnfZk3Ugl07u6Gbjb0ed2y5AQ63
caJ2VwHOuhRkTv2WL1zsU5v5kcsDnVcM9CvC3Hy2NTU18m6c81e3iemkK6pr9bHhdjMhBzl1yfJ3
0+PIl881+14oVGgKP/mk8YmYpi0JNgROFHXQOnSg9XFjBqKOrlP/k0TPsX6s8AByNfBZtROO/0Nh
8Dx3AiuglPMPFuUvYy8GVkltPTvFxlzMc+W14Q7gAo+DogKFrwja6Ik4sV1Qa4tCIHBV/9JnhEOx
c9sublz+R7rcBZkCuDfOqJ+kzv8gEZpPo+XKg2zXwKudj8or3RDHg5PCLlhl4jGv29NqMa4sSK9f
we90Nbp/WDb9sxP5RJZPgx1B9WG6TRUZjTc9la0eDibUduBY3Or4YFW8VuxyRlbgPKY3BYLLaM8l
8sPVQS7oqxIM3CKPX3hT7kOhaUiU4cD9w2VlvdkectLEVwB3rE0/M2Ge3XT8SleIVybt5c5rXEGR
FTPA5Ni0kr2h5cDLXSBcgyi919azZUEi1k8rXjkQCtlL4RCASQhuOGjsQ1iV1mbONDOmM2hH/SaR
SA3rqZT5P6C8UGlxsSzeZS/9WXuCZTlcTXv5kx7ieWIW5rl/Aa6yo9GI/xzSS3ZyRIaKgGdIpk+3
SL+JdKdBQa8RkHZEZFGFBkJftrp+8avhP7BnpmBoMUAy64pxp8Ua3diQ8NvEArD845EOamXiRdi5
J8GXkqP032IPgLH+dmrj21g+5rrNw7Smq7Zm4+4Ath2TrrukLj3xdJ+ckclRQB5VemF5acynlByd
2fBQ4bBsxRCC8xHXxSRHXL3MVMy0ucFGGHnzT8riWmD4hzS2yNlQ71xCaZU/4/LBuMK9px+bBpoM
CjwyvECCJIGn3YCrd8zCIsMJo8o6+lVcL9OKH1YgB98qzFrrtnt1jYa6cIsxUhDxDtH6jcJh3pv5
I/47Z38gW6dzqSncaqUYGPiyEEjg0Ab5MVTFKdHoYIU0dv1qvpRwmXxWa7nvBwZSOcv4rGa4TitK
hFiao4jAqChz0FDO9X3eQQQOwOWlqlmUeKhYqH/tYKoV7fPSHbI1c/GNwxE1LZI3POHYgfb2GPke
yZ/TIFhMF5j4YQilM4dM0g6EwzEpAiZs6By3LQFGwDwY28OJbPZXa6lzFeuc1DWL27VFAhW70Flo
TO4K1Bd4WjQuDPjt2v6A5/PwF3mCr4dMThsiEAr/5NyPV9c1uDNTB2vTZnyG3PShqirOfptFHr5p
OoUSkj3ccZYzdmbG/xhv24GDCp/IrnRCAxMNEou3PdF/sBZw0ljO/lDd2pEnth4fm+9ssv7m+HtE
YrC+cupaJOEwsVuC0VHcBK25ztdE72neUMdufNCJNd8TXTx3l6f6acr8r6w5b7I8y2EFpL0bOzKd
ZOIKPVFzXvM2XDNd4eTTMKfPGF2U84S1bec6B1tEHY+pZw60luV4NsGNgfDLgyo55CcUl0GG4i7w
EKY5VOzsBRTcQzp9VNJlKXb/6KY8QUkt6xuWdMlNLPK/qRwvLRzpQeWyPFbqezHYn9rakSenbR4V
zpQnftI95/trnaf2FYDbL8b00GUSpz08UQmlHR/wYaUgLIpsN0jjM588BYU7/KQ9+wTOGZg5Z/jI
F5qHqnJ8rl1erLi+bcJn3txWzwnhhlm5hpqC80yEOHIte1WsRyFMtULvYHV/BGQMpAOq4wznhyz7
UzUSy1k/HqJVICTkS67xnsQXijAa4Mpxp2vSGY1K/Sq4qgErNWTcejBsUbzkqINWyOiD6eL6MxdN
OHBG7xn1f2Vj6zHRUI8FXoK9o7mJcXSRtACjcpZTZ+QmJsJQEvHEf5lgCJtKW75w8oZjHF1d52XD
/eg0pbxWVpXuN0sxLE+dx4ob6bAO3Hk27UVZlKjlyptsm+6Sl8nzsGLQaKWkGrYV1c9U/6fW7jBQ
WKWTxfY1XuwLKPotrlsVLj07YEYFiIicwQ+EYv/a9pN+ylhEGNSXpm7TZ1JjZ7I9sSXtB7HrkEvw
bXLIdNOjYWZ48i/owC7LUHl738BoEnMZqBc3bU512p4xaVe7xi7b0G5NcUqk+XcxhH5LLczVSG2S
eEOcGdG0e6E509bQzPRTKRdSo+qErAIojLgXgagwBes1RIe4/9KpRmdWGNUB4iiPXM/NkXbgD+cy
gNgUzvuclDO7VRZQ97msTs8zG+7dIpaAgJE5woDOf0xz4+SYcLOpUz8xvvkLgW+Ha8NpzZZ+2hcS
pM+MxVOcIMKK1+3S17I43/tvJurzm0kFcDWkxNtCgFYVa9HuXIuCVxR/OhI6JhJ/Ev/NYAkT5SSb
et49esCZ/nMycOV7Ct82/05xcgiolX/h1WW6wG3Lb1ZUGPY3v9j7ELNTbSsrJwSC3v8HdNjMzsX/
UXdmu3EraZd9lYNz3ayf89D4q4DOUalMzbYl+YaQZZkzg2RwfvpeVE0yS5nqFtAXDVShylKKTAYj
gsEv9l4bSEXkOI8GKQlTLsHI3aPZr211uK9JZmEmvwVessgaknenUJYpNCT2SD8sNa5NWdkoEqZ/
Tzllr+Fk0wem/6p2f+0F1L6mr2VUEMBEfRnoJIsiO8nkbSr684BMpQntXxqTGC/7YRUXepJ8c1T9
acqLmQIvxjbkfnZsmOk/C3Pp6f3TBLmf/hmK7krz/VeWPi/hP6ZgF6QgC92vr16zNXsSQUUTX7kR
KEhSYZyOHJWg/w6cekpuyrXhV59q9yiwzEBeZASOam35SD97/TJ9f2emAf4qZdt4wJbpYtOvpkiC
RI1/TIEIhhnyImNtELasTM97Hi2HhgAmn8kXN1Nh6EwG478HitnAhtMkv5i+eROoT11hnskuOpty
UHKSYMyi+86UA4mzswFjcSZqv9tEH86m7AD4YXdKfzd9cPoiKfEC08eAyi1Up74NdeMqRTyptP7j
1JBTdoiMipe2jS9NtKw6WQhT/kGro8yhKg8EDkq1zW6AcaMQp/TPgLTWry80j8QTMmjsiGbmWFMO
Qz3oW2HK10JjoL/+uCFiYfrVdLO61l8xYNgmqp+l3EzfckrPaUFVwfuD1NSsps41JWu4qfjhRjdh
h2uB2NPXeJQcVVjaxmdTBOIUZjnlaFSad+40xXrUyACeAh1x9C5SrDi4saccpCmG1E/Z8gu6xZQG
MUU5TP1lCofCEYTAx7ibPqcTbzJ1R1Fbd0bAw3uK9KgJJQkzsS9QmEwf8CEOs8hNxvRbRAxKWBqg
2YYnHWENlvjbnBiDBm7b3fR/ICS9HpAiINXMh+mfDWlZU/+fskzDtV8rGyWGK0LgiiT8fIovFfau
ozQ5kMPiu9qTGZn7dNDWoiDya8phoFFYny+UqLsDBbVSwfb7BD3gmn0uSspOOEtt6TyHCu+Ypms9
uiRCVF5xz9Z2qUPJDsMrcGhPWOd/2Eb3syJBxKdfjSa5fxQMNf63dLUfOvFmadL8BOT0wyho0DFj
J1JLL53cf85aSEwDYnpSQAhhvrHRiOu1/qOd4t3SUSXNwTyU5PxOF6b6yBRIdcZz9BruO5z5Lc5u
1/rhEhfBe++PKUa2tRUq2t7OtlJeWcT1FJY5fWbKb3mdw2oIkm2vsDnLl/nzj//623//13P/P4MX
geEI7m0u//bf/PtZFAM5gWE9++ffvoiM/7z+zb8+8/tf/G1197++/PFLVH9c3G2+zD85nexff8jB
/3Hy1VP99Ns/1nkd1cNN81INty+k29SvJ+FrTp/8P/3lHy+vR/kyFC9//fNZNDlmoduXIBL5n//4
1e7nX/903ddm+HsrTIf/x+8unzL+bPsiSF9+mv/By5Os//qnaf/FMWzLxTJompqp2saff3Qvr79R
/6KqjgYxVidR3qES+ecf5E3UIX9k/MUioRm/rm5bvO85+p9/sBnz+ivtL6plaSaVTdewPc3U/vzn
df92e/59u/4gsutasLMu//qnZ3H64u+3cbowx7A0XQeVYaK8MFVPNzhT8fx0CwKJj2v/IykUOw8a
1BC62WZsd0eR/6D5NljYCi8g+QJag+Y5D+qD7LQSHIMvbxD8DxvHg+gd6Vq2QTdqrYRlGYukz+xb
pYAQllZ2c4jtvt2pZoY20vJRh9vsOaFUac7KiXarDlq+00H+LcIy17daaKCMC4bIBMUaxTdSHSq2
F/pJlGXWZ6oM5NoqEvAWmT8u7bzKzy1Ic0t3HJztMG34uGDGtkDrlNsWGMsvDKgdNRAqXKYTi3Wn
mdZm0FOwOQP8KzY2vVU/KVPiBFEKwS3ez7IRJgsM1wQJZpNeodYOmSZgnpAHVhZRV/m9ilOT1+uo
X/KIhyrkZrybFJntr1KwyFDQUcVlCp7lIp5q6BFmJdQf8s6IqRkBh0GLygk2gjE5Rgm4ltwb1lro
QuINLCjsLWoeCaQdZJ6PDjYJma8cJ9la1Dt4qqPSxVyPKKZpg23Mgn1ty8jddFBdUZqBMhvtfKIB
ok+ThZBXGtyERcHCdSnAThNY5ktqQIN6I1rbWBQjDREF5nNWxSSl1HZxrXWByztXDopfGci281kA
67zTg1vNvxuAitweMX4hfdj/QcjSve4pVhLnQ8ThSFqJJdlAN4sSsXDnYX41qRuXAwj+FIdCF01M
+XA6wzgWJAEZ5MFABuFYalWsWJg067RU662SkpYAfBorKlFJYIwC47EShfUIUp+VKCacL4HPfj6u
NNbPXhLBqUe9fcHieqA0J6puGyuO9a2xhMmuj98BoVDafk8iEYXWRnMfLIxLZ0mgOede55qPfZwH
F6QdvNJ4xGOPHJK3S6pdBJTAV9pqeT3cKglycl5Kfaz0FVqjQQlZ37foNdetl8YbyWD7LiqZ3pDv
DKpHbyYtNRo4BlFLRd/NhQliC7W0E6W8iJDxeCmKxEL2k3juhdor2Rk1Ccw9RajedlkZQv+r1V3p
t8U16NN404ks+DUaRBEtIjDDl4lI0i8qJtwvOh71RRx34hHvR3CIB6PbK7kzbj0fnzh7W0GAVG6E
xddkCc88S29Q5ddiJ0cNDbBqxO7STLPiKsl1a2cZ5YAki01jHCrGOVE+hBWmsSRsVMvPO6WL7lpI
TlttrKbYB1ImhxWR4/ATs9K+SmrV6ZekX1SHXEX3vqg7o3tht4zkT/D3+0BJy+uiZQ9+KAz0j1Vc
Nw8Oau0bxQ5TsGOEDJPwF5F4OQT9TmhRvxn9siUnxneiX64M+hulG5Vrt+Z9MLbxepRU2QGIpc1L
kbHH4ytGeKOOsc6rQF40aJR7qZ83qF38RSdj5aLwmuBZU7L4q9uCW3VbCUus1TONko3VYuNxaGVo
53iPpjW/1Xwv2Ge5oXDcbUG88eqWR05+8OKsv9V7Kr3Il1Bg4IJNSLiLhX3N+yY1Ud82bqDkKIia
YucmBn7wolo1LhLM/pzRb4fuAdKLt0WmN4ClEtgW7djVynMz6ORPws/q57aLFES9ifYdnzGdiVK4
hBWKUwTuamaDLcWxJxZACCFOtRW8IDtSW/yIZtQ+YeOpcbyNbvUUYfkf17rsivMwA2JTDl3xXc90
KoWpWf5MHAoqQRUJQWlQkjntxdptkFbtzzTGVW77nr/pWoP805KBAtQWz7+6gz3orwHYMydpduh2
qyagSocLRVmmCqjaCi32hZ0o5SpvsUR4jJw9j4tyVyoGhMsW4BPUBr33sZ1FzlUWoP/zzDYC3+pm
RAQNVnjTaON4M7ChxMs0DrRDjrxz52TDABF7ghkPZVHn7PJZEcIY+CgIOctdngXt5N5AsLlwyPS4
41SIMNl0hrSSiS781leO9sT+iLERraqceQW+b2rsYXWWtalKlqCTnRfC1cIlWq1+x/0U56GpWRdD
5sp1OkJ4ThI3AlKcmGxvKw2+XMia5BXkis12rcwD0Awu83ltMuVFBhnNBHB5dY6xp9QuyskmXNqD
dqiNSr0lBYJCSVFFVxSk/a8owNnS1UorfJCm2e7HFnVQkY7DrgJtca93rtjHoT1sS1XRrkMeHMDO
3bz/ocSiRS6djHjP00asBQkRGOlqlRSVVDGJlGDW/84Yqh75DZKMgrKBDAbvugx0d+EBkKfLR4o4
j91Wu0amhk7TEQhBjEgisMOPNKHATTvapezvU6iPeuU+tmLrLFGK8AAN3D8zexHdaWxLIJowzOda
CZz7xtbx8IBDB7SfuGBIy9R5KImf3Wu5nz5qZeU+ZDGoX4pdTrzWSrzKaE/lbRm46UsNo27LmLDO
chf/5MIvwAMs2JDOz129rhdNSpkjbVKBHQgWZWR6AiUX2w+NFRMU3gUaFZ0ijsylkcX2mQJ4FtOh
tG5VezC+FVako5KxaQoT4txGJQzocloa4UmRuon0oiJfcDkgF0GxC75kbdHLMLbBQU29ilccqWnB
ldpb8Tcw/O1PLPGFvrRawZtSi7J/k7N98QuIZHtdV65zCOIsjFe4x9mkcKOELqCyfopNE+mYCAe2
7JWCvDJQVaV6gaE7IG6kdzeFtD3oQGPQI28ZCnspK6RYiJih/g66axxM5IgGKuQgq3cJrFtv22hZ
Fq0YKEnLrm+RkkoGGWSb0D0rkJAY7EetQqtWUpkFiyHCcwEJoqXzpJp5psVYN3gzLajiGbrXlJt6
IHBoqji7UKtLpYmu7Bz/Mbsnjf3Tped/Z/zyMJVBEq88mSTZfqSt5JqQJtpJG8RwqViiu+/iMODJ
D3GK0lhlW+WauULFVVGFpEG5nZMvNbdOxKXuaCZrMMAy3dbHNeAvEIfV6HHSFBHdqKb4wEfFIpe4
+JH7vxgjF2MO9xCxgm4FT2TELM0YRU3koGKOkvK56c0NnPKVzxuSxjabOopL6bBNJu+q4lvsfm2D
OwfvWsVaEfFzTqcqMOM6LzK8RbDPHOctJS5R4hyJE7lAW3YZVTeyuBOULNjxeA71ZtkRT8eTDx0F
uiIAtBykU++GljCrBpCiUl4zpiCap/dGA0XJavYQyc6tGON+YX1lo2g75NXSD0bw188lVGmScbQO
RaXKjj1G9AekAyuLrVfAddXWjAdvp2Rm/+h6aM1gVcCXAeV/p7LVuIdYFYllbUT+odabO3CjZ3FV
rm2F+hywRkn8R/ei91218vOBvbq6LF9qFIkp87brU/2h8wyTNvtKx1dHiV4m57Uc1APSNDQzocuU
ERhhu4lZRC4ygg76VaQnggV7+iWy4/QH4T7Zhu0AHKNNOwFv2anNUv+76zfpCuHkTyPrrqF3iGXj
IPXqMJVIq793jeYaMxgi1QHsV5PYUBf9OgOPWw3DZiyxzkUBlgnBO3mtArirOxCDITaspSVSb522
COeHwjE30im+wdTG+VS0zGdk0EC1bsIzf4DxKWqlvQ0wqFy3NoX4ROVRQ+oyC09U/urkFC/yEutB
bkAANIcfNW9Gy9yWkvNNVmVVgt8TYfmVRN8L9uVvsMB6556R3xZmh1ZCeP0q7zysAV37wEr1ez16
2ioRAUTJ8bLFebUgpmHJng/863EYILFF1qqpeNonEQiVlmVDaoT3dcEcUHk80aMIinGjENpi8nJG
1dthpse/OwaMaksochM1FZxjcPFrv0c/jQSBjQqjrQmKmSC2XZKS00MGdpMVD42Gsk7YhvjiuEHI
Nl3PghrRF282zo+RB/EiwWh45vgx+GXPB3aZW/qW/URlGXnqE/lExmosSYZFkAXIKvWbJQy9Yldm
GJwslaSgtqyJig9766rvS5J4sBDKXy7Mb/wFQ4gZuDUubN237iNkaSRDsNwiWibxbnt8VT8IRrAh
qnTmkzSzAtKq5i1YzAWI4VEwHCBwgePGjXXpVSEF9CYHQIZNHzSabysuKRYK60je0VvS3lTtyqgV
qrdNSAkbQZUNkUIX9KgMMYBJuPWi1FFNNFP2XOpR61xWbNtMNYP4ttC50s7wk10mPPdHU9r+RVHZ
9Rf4XwEac+RESc7ekqo2+kEdDFziXTpUK3p/zHpTk/y1PhQZax7SLUOvdO+BP413iiX1Td5nlbMz
zNH8Kjzd+yI1yO4ZkwcbtnZMdmLB+N4ELQ6YSy81uodq1Gs8Lbmig0YSeTycIei3H0uYRmurmWYo
w42sfROidV2XllTTte62EVZ4Na8gpGvteM/LryRFx6devzIBF6z7WleWMIiV7xhwip+5r6bbkCAr
Vpi2Ou5c9oFxiDsiv2PrhoALFSXsvVpoFkjMHBUCJYfzoSn8rTZIVNVtU0qqCKQCIMKVtXXRuyOj
PKBIkKARxYk0Ik/ceB1eFliiDc5r0iHsIe0xCIY+hoQhOLiSsimsVIK8RkNB4tIAq1L6pzJXkFCJ
AFqK60VfXaGNpOmMPVKjenxR9bDAhzrqIC9lpQJWVsmlFoA+9hVr9gvDrNne5EURUAJxjouhQ3On
6TAc0RYaj7E9Ao7M1fCXb3s5b0Id/YNC4aXWqPG1gyfnnL9S9kwlw2XXNcOzVtsV2FnEv6wBkXpJ
PUvh74j+qgaig5gNVk+USPOc3SJ3YTp6eT4OFvJXM4eYX5LD8n1MXPuK1ccIupnUkwArHQ/RNFoO
cVxsuqwbN27aj8kVdIZ4FUOGu4qgEnmLUpqsH8s2lV8jMdjwOXmVXCVdAHls6EWBeVMCmXSl/Opn
SNbXjk1llg3u0oFmLQmaLNn9zNgfypFUWSEq9KHWnsYaUy0Pr2CcdK7OGR6hBMyKE5jBOmgrXN65
M7gstZom/GJWfp9Rk440tC6pMfmkcwqpmZXBnKPku3U6viD6TTNeJWn7tcjcq57g1KVpjSzNhdjV
8QAONsd4HljToXQFWzY1qmVvqzbvSxgCVramMiCIBrrkw/KbYgbZnZY2dbE3jJD6ikYwidEF+Vo0
8F6n161HlhTs4cVN393/P6l3UiGcSoXy/4NSp65SIaTke6TWedtI+Xup8/UP/l7rVIBg/YU6JjgW
h+5D4cP7Z7FT4xfUyC2VDTWkw4bx72Knq/3FtWxVU02DEay9/tG/i50aHlLLJabC5A898/+m2KlN
tcx/1zqZBSkW2Q7l1t9rnI1bSUjqZnwwO5c4ojUaHx32UYN+l3JD0OsK0qvQecJDUCJhFI5XISSR
oynN+iZlbJJ23FsdZr6CVfjzm/b7R0n2bQnWPPKlpp+/Kbz2vJjbwinyQ2pXySOlTP1r2ovr0wef
ruy9K56qvm8Oblc6CVmim6JA4MesCO70lkaoVehmpOlvTp/k2BXMSsdCYWkoBz07hJnGFgnxsywX
ZVf6lMr/1cPeaSG6xrsXof1+EZnT5BCgwGVLolbXIXPQNvJG7FjpcKOX5QdNdews6u9naSsnjscu
yw4AnhI2SPUblaSRc60nfxhq95fT13LkhkwD4+0NwUHEusa29EMM3o3YEB2J2JnfIcfFDC7Zrz99
miMXo7Fv8fY0FauxsezC9JDqYLmgdOZssvu6Q5l+GTGH4sktbCoEi9OnOzayNOf388HArfIgFP6h
lYHNa7ItxzHDO283ylUclug7eXppLrzpwZBZuOPTkOA25C8O/YVijWY9rFS7HcyVwENrORenv9ex
Zph+/qb7a8DBTXicU3KbvMxV9NlaV6i8t5GP4fJE/6C1jwwAbTavsD0nI2oT7l4ZwvtOi6iE25zr
9DUcO/j08zfX4DuDCCj8kPQTYk6IugQKBwCbzeeOPpsgUuqhpQZja4/qGsqF5eYx1SHN/H768Me6
+2xqUB14YYLtCaJHHatky7oeRLw2YliD69jLS2xgp090rJVmc0RdeJGaDYTThMkkaqz9EGtqbhTw
Oz53gtn0QHEXtQKRdsAUSZNFjVnUCphGbFanj3+kq6rziSH3TV/TCjy5knkBOYSFLVB5gNXkX4RO
93j6LEfuhzqbFzJS9SDXd86e8qdYmZADYR8QQxpBv/qgoaYh/84jR51NBYVPQTsytPQAyQytX9l+
8eq2eEiChgz3Qmx0gSPgg3MduevqbHyrYZEYudWnh0LJ5dYTCSjCoA3OTzfWsVsyG9aFbhRt0Kjp
AUU1trheRlN8lLMMBD6zFnPGB2Pw2E2ZjfBWI4rUB0a5183QpO4ok63vTMi+tIkOpy/lWEPNhnlt
YyxFbcRORd7Fdxhpwiv4pXefO/hskPdsBccYO/p9wA7NNzMbHTzSrm+5u9PHf51H3+tSs8GtW7UE
u+uFh7ooAPHhrWODZKOEo9d9qRzqRMYa3ZeifZncpvUvuHCu+ihHwe4TUVKNfleVhulim1BU232M
UoU4lbOmr0bt2kNn3uTb01/02I2czRGWH+mpq5QqZQz5q1eL4E6pzQenjsdPnUDzZpOElyStr+i2
tofMrx1aPWV/M9G0W4IFgk/1FMJrfn/csLcd+oTb6fshM+QOJnHJ+z95gKdb6P1+qHmzyYFAFAAR
HeZ/Q8W+QelaebDGMso+mA+mL/mfHUXzZvMBVRjSYUwnxa3XapYPcyRzfRiaISlSi1DN/fbJwxbT
/9QtQ53S+OK0HNz16Wt7f7oAUTtrucpWsMmlzYE9FrSE5A++FIV3A84vuC1t1NWfO81stjBIejVs
P2sOBZF1oA2Qvbv2WO/KpOT9tvY/eB4du1OzGWMCC4YqyN09XtO42ZWOWljlwrJ0Pbc+eYrZvIGS
GoxFWvl73hShI7p2dZv5Djap0w117Apms4YpOqo7eJz3cR+19rojq6LdZDh296ePf+x+z0b7oNfo
ZZKYvlyjMP5WamYabkO9tVE8W13u5k+iq/VO++C+vz+5aO5s7Hc2uvK+a9t9FsviC/scwwEjmXYT
kVj9wUR+5IomtdPbpaar1L1dquW4N70GtrClt7gZIGvkUXEzWOzinm64Y1cymwRCizU4uSjY+crs
qwKQwgXJvGoD9XNvP1QOfr+OMZqSqURAmCH4EBw7uJgLKOBACZF4Sndz+jKO9C93Nt59NgvCho3q
AwHI8qBVujh3KpVa8unDT63xzlzmzsY51GvUC5Wi3rKD+5WA1nzVhf7PxiiVpZ/nrA7HbnX6TNrU
Y9871Wysd3oZ+kEu4os0Ur+ZCa6v6hJbCuJ/BBF4Np1vgIfZL/DQQxHt/MEFHutts+HPFm+e6EEK
uxHTKHbsWl/6+FmWQ9GfERk3fvI2zaaBslDGMrZT/VbN+vRaZkV4TxSK+sGoPNYJZpMAaqagMjoj
PLAthw5Zh8VZbJ1eB2xx+uYcOYEzG/aBEZQGigZjLxQvBzeV00JVoOiPpw9/5CY4syFP5EM4kg7N
dn2YoeNJWgN2ENLnujFgtgrxuZnFmQ15iAnqiBouvMjaylzBNbqyoiBbOW5SQ2sniO/01RxrrOkq
37wrI4WvEWGK5AKAeIpIyYjuB1bWH8xbx9pqNuBDi7CVwPWDCx6IQBFyavqapyC6Cx6zhuSi09dw
7CzTtb25hoqIgNyLDHHA7+N4QLYzY9z2gCB99v6NjI28xcj7Mybc0+c71mazwa/3ozRLgtgu2g6O
hNG52j6lQrv53NFng9wlaokNYV29bYKqf1I9D3ZzmDhUV08f/1hrzUY3wtnMt7WCe8KqCNBMcq8n
U3JakT3Usa19cE+OPLGc2ShHlolMkLSlCxZ14bYxVG0dhDhJY1QM69MXok/t/c4kbM8Gep+yQT+m
+HpyX3gGBdQm0eUI68LyBudM1j1kDuxzRtJ87wOZyzPTj6mAnueSLe0ApkBMfgiQiLREpuq5FQFa
Y5i5UQlYGALbuhm70nnCDtQNVw4iD+Pcy/Ad3adxpzbnDhU8z1n4Vm1q7JRj9ot++qSBuJenL+/I
fbJmV8e+TI8EjHkSDrS7qrXiQsXotaoM4a+VyPU+192s2XQmm7xqAispbiWsInBpTn+H7yT4dvoi
jgwVazaLlZr0vShVxS0aabzPMVakDEnKBz1g+o7vdIBJBv524Pt5L9uWUPp96KFCzXGyQdrb4dnv
kl9Z51jhY2+lgSO2Y2yx2bYKLdF23Qcnn+7DOye3Zw2XmIbb6nabXpSt+IY+6zZR/eWgNO25mdYP
qcGeXQPlOfflR8vzI2PKnjVmZ8SOrQwRcB9V+RrJAV04jhZihIhbOn27jp1h1qB4S3Os+p5yaDB9
LbtGiSFuyXgbgyL94JFwrNmmU7+ZrE021/usGNILWWu/UIkBPygU1B0lEJAAEv7UcDWMP7jHlv3B
ZHSkF9qzBwRCebsFAKEczKpOb01UHMQCOY343GvN5FN4e0mTqA1uXxBcDHYgtmANr5HzUSbMhAvY
gCv83M2ZPRi6kNhPXwvhRBWiypCEGEl76cXoOMNlX4IxVz840ZFhZc+fENx3NlyC7GJaRzeBduUH
bb5OtOZG9t63vqX44E0/OX1ZU+99bxzNnhQlbLouHS3lIIoQcS5qlyWodIQgMWg0lbLDsiqGp9Pn
OtIRrFnnI07PcIx4LG5dS07qWAlePPTV/uz04Y8MH2vWzxLF0YRRlMUtIpp2p7NvAz0ELfyix072
yW7wakt5M4Cgt1gipJa+d4BowChqzURAlggxnMvEj43V6Ws51lTz3uYTwU0aOE2VCKrPoiV3VuZW
dPe5w8/6mK4jb0zSoro1iQnZ2SjmSZ5pdARcp49/pFdZs14VEDenDanW75GxuavRbdylZZAo0TTo
IbPGfMx58H8wpR257ebsSW3GFNEC1Ci3GYKizTT2wwXhIvGuN1vn+fT1HDvH7GmTlZaobNOIDmNL
DQMHru/ibAOb4rJoyWu62+nzHLnt5tSeb3qXbzheRMetbiMolmtVUY1yWcRoDj+Yio9dx+wJM1Bc
bFI9GVmzDRYb3zC1k7wlRkMh7Ov0JRw7xfTzN5egE5LNyslrbofB1/eZ4/vfk3owzquQSfqD7nWs
maafvzlH1PShhQhe3maYqFbCaZV9kWTK5vQVHOm85uyBoppCqYdA4kTFYkMSHl0YrqBSYWoDWVkH
lr9zIHUhsipRlomX02edBCXvzcTq7KL60IQTBTnyPLfzun8pUJiOWyIY9PGuJxdIWZStikgEu3xQ
ecie/TBuIxT58I2eMrPW0anFfqmYN1h2uvbbGLaxy3BQvTJZdPnQd0QEj6VmJ7uEvSB1mZYiSMEz
uaE74FIwQvOqqroI0H4GCwNVcVjkWUp+Jup5IOptruk/OitpWzABVa/kj42CXM56FoMflsvGl2x0
5AXFRG2l4VVvHnQIv+JhbGA0dMtIs6v2PKlyggRPN9iRTqDO5jA70UUpM82+0ZFQZxvPdLotlQ3k
a6ePf+x+zOYwxeIRONRZtfejKrUBtrAjbG4M1Ooobct60MDTGKphZdenz3dkaWbOpvxIScMekKl1
Myp92PQbrRvSGmdd7Dg4g7wBMB7cdoUHaHMm4RBa0KDHsXeuLBZ0dva5VsWl+dvQgkGKhi9IWVeT
7EJ5u3HOsIgGn2tTc9amglzzerDdBGKxIN9Hd3AwhcN5zNq9JTTvdEMeGb/G7IEAG8xX/J50zTJr
IdhkOKyw+SQEkODg55S5o5gfLDmO3DNj9lwwyegA3s5biFBBCRKDfA6/GUV1wuJpOhXM+MexB8nb
+uOv01d3pNsbs0eEMEqkXiMAI99lmx2TGTzje6OE7/TBM+jIBP46P72ZXHNdVWFlD9ahhZkJzQwt
xwY4PZrkojHg8Zy+jGM3afaYkO1Qo6k0wwOBQSQ7L9TKZTSfu7VnkTdC/Iv60o2DG/YbDGWG8tGT
Q5v68TvrXWNq1jdXx9rWCpJqkCSB5gTpoWUvLQtoBOYbdx1lSQPfDGWV1qw1NeiahIhjonqgb1Zl
lOK+1KW10ogChVz6iYbA1DwbEmrXqmC9pLZDh/AzsnjdM+WYjgvIvHJp5V0KRZ/9zfXps717cy1t
LueyBQA+BVjiruvJvstC1Py8/EH6MKPog1O820E5xWxMoPtOZdLV2s4NkbjesqGde3DjpBt/8Hw+
doLZCCDetayJ5OYEthLt/bySWwsm7gdLpGNHnx4HbzoIuCITM2cU7oBU4b/Bh7v0eKc83fzvPlNo
m1mvtzNfS4mps/eRNQYXMveLJdquyXmd24e6Qqt++jzHLmL6+ZuLUGuRgvpJyaq1tUq9ELiLX5LB
k8PXzx1/tkRyY/xjWdaD2Zng5MQh4YbGS/+5g88ehEoS573aj+aukqRNrQaeRARbVLXzdPr474v/
uAvzZxzMc7XBMLkDDWQvKPJpy8wP5ApLwU6M3VccsqC6YriBQom+mBZ4M1c19q3qGB90smks/Mcs
xDeYDXrZjHo8Vt5wbkMvyvziMFWvOmIk7NB4CfHKF+ZnquWWNpdp2bHep54ojR2e4/YmiFrCpUH0
VcoHxz/So+cCrcFGv5YbVr3XqxyDhqxM9gDBUymlaYErx+LbrqF8j1n9ua49l2sRGjTGUCmG86gi
A882SpCxuv/tdNc4Mm7m+iybkKvOlBLrCXWXJIRLYAm9++CmHzv4bPAPAvYUGB5rb7Q6MVUEZyci
vfvcF58N+MZOcq8aKms3TNaqyLPrpeEhjTx99GM3eTbcMeorhLgE5MX0VtXBT3e9NcWW4iLuAALv
EMlfnT7RsSaaDf1BkrDphRj5bZmJs6EP9eSMeGnV237u+LORrylJqRk+sBiYdVp7GWbEBkVjnH7w
LD/29WfDOlOrgNS+wN6lnVpUX40aKuJNqxig3D/Vh9h++n1it4syQfzvW3vUY67AJuqB0Y3FIN1P
nmD29Eano8VNZihnWRxDimgEhLnY+/mZ5meU/v7tZUPCma15mC5f51vChRoSeNRfnzv61HvfPPRK
qddFGujNvik6CBNR/BAaanr/uYPPBm+mUkKMPW3yi0IDWTVOAKZuzB8/d/TZ8MWYR7XS8Kxd0CjB
yk/w96ZqVn3yns6Gb9e7sswyXTmDXAO0wy+s/Amm7EdK4Pd7PSye39t9LHNLs+uKpiFo1dsk6BsX
oyAv6nNtMxuz7E+UMkWoGZBRrZrrfvS7rZV+cqmkerMxK7wGV3EplLMhz8dLNioBWSgEWn3qy89F
UEkvaPlu8tlnrbwwx4CKd9p/VGadOt9/LiPUuf5JHTq3rXy+u8rLDKzPyqCu4yfxxB8wX05fwbFz
zMZs5PaWRIPGW21TxN3DGDnoObAPXnil+NRTlzfl3zuQDs+QrAQfS4kYZbHm7YqyB0N39bkrmA1d
4WeIe8PJsSIjlnpgWvYUpFUsmR9tQU1t8d59mA3f0iBtlxWxjelV20I9AeZoEX7luBdjQLLNhIk5
fSnHTjQbyQkKe8tNS+tMLa39tGZ0p+Vqm+81cMAfL4Omyf6965mN6GYQoKscryTIzD50ertpbGvK
TzmLiMvre3Ubph9tIh+ZPNzZ6B4MWw4IqLydyHsEXLy1hMFCUWS3Od1ix44/G97NqJWlBPywdwf2
UWD/mmS2jE+nD37kdsy1TiLu2w7STbcvE3cj7S8ytg92Yn8xC/eiIn7zg+XXkWuYa55AyQy2Vxty
K8oW8nADDOizSy51rnQanA7YIZz1rQnq1INnLQm6rMdkeD7dRse+/GxwD6bwCFkEf5KkgIMGdrN+
sYPW3H/u6LOxHWhV0AvXKWF/cHTZmXvVYNV++uDHbu90SW8WFKQ0BGMAnw6fMwnk+pDcBj6RwKqw
dg5m6NorPvKgHJlkndm4bqpWHTIl7vamWlyzHQc7rotSMNVD+UFV79htmA1pfWil4ci83oJEOQwp
CwzUzB+Vyo8dfDaIswSotDJqzg4A3LXe1OVuVJLmg/39Y20zG8GUOUfNBiy2c33WRirohy5a5LKO
BAFvZlF87kk9lzP5cWaJOCxoIMt6Ia0tmPQq8efWMHO1iotzvPXZOjwzExs6ne6D5T4DUNP5X093
1SN3YC5OSbLBb520JqQxUsjcgMZzY6El/+QNtmeDWBSqF6f/m7NrW45TV6JfRBUIEPAKw9jjW3yJ
7SQvVJKdgAAhbkLA159FzoujDEMVb7u8K0IjdbdardVrEce9TiHWC+X5jPD70uqsq32z17x44q6b
tjRtb8gMkn/o4I0QG9j3ZO+CgftvNwZRC/DVNQWFQlPOUIIPEDJC2jrktu6hj7axxctSnDkzdRgK
6xsUQMjQX5nuDJJs14GGD53BdOb76cGak+n3vrXSHBlaI0IBIFzcUAM8J4qxT1NR7bVTzZETySsQ
gZXjbVFAAS0CuSENXu0BSmBb+Mc1Q9W82fcbo0CDKIjLKUjowPiunqZ6mDc2YWV0HbWnukQosN6A
72IEE8TVgv66GhOT0vjy4q/EIh2ux0qYpmEzeo1O6yyUkCqCXAJ/82a6Cyzlmjpkj/FqqGdLwozs
4UshwYk1cBCEXZ7+yoGmI/bQ1CPTgYFFbEkfJ28hNJK0b6aoKdsfgZPNXmRM5mxvnJ9/OgvO+IQO
+IFqIhQWA4te4/0ZQomN9FDJhRoFKDxJAKXKA8/a+Smva3BATlAHc3p0ODkqBoYjL66oYRXGIymo
/Vw1Lt51McsMJEHzOH2FSLpZPCQM/5kiIbIjEswNEqSJuC+M91zERZ0HYIvKUQaALrFfPZu1TX9A
S55WR4e4xlcUUNhD0lTQWbeYBTFSp4R4+6MBVPFXCkYVKHKIZMLLD4Q1gtAPKrO7H+ZMLDBzB2Id
kG2oFpUuUMmR9NDQHoxHIQ6qFrJ/pWGA2RA3ATDwXeO3ONmnqQ8kmhJS6E9ASoCOBv5f7Ocjrz47
s2yCz9T0UcsBeyaU3LkzQ1aagGKkgYG1oNCRoEuF3D1BBgKxqHl4hEwH/gz5Dft5LoY+fyxLhcyt
Amme/NxYw6IjVdhEhBYaccZP0+wP9VcPVCjskBZ1NsSkAhdZ5C3Ue2je5b9UxZr3LANg+EZxqooD
ygQQPCWJAVjQYDcZ9KKMAdwsQAwwBqnrhBavpQet2Uj6fkbi0szAVec5ACNsPEavxFQdDkPKLK/w
1uldKxpcQxsGlgoKD8cCasw7ul3ZGPsOf0c735Ihr+QE5uJFIRp8p1AkQMPxvi5IF5J8fx9AohQD
yINcvKRDTiPq2gJFR8GgRkt6shGYVm5sjnbGmYMTqJbhE46D5huDqBiw6R5CMgurHghoTyNEbY5Z
Yefmj8uxZC0Ual9MCuC3E4/S68TM2CN06/+DKllxU7vtBhfC2gdsbdWaQram31FcOsEn1yG/pAcf
vwTaZ2oXEQKirXaYOkmlWqsFP1LDgkcf3f2Hmqq9h5F2mArLmyBmV8qrwm2HSFGUxRS192XFOsIu
cWxZ5KNLrwtZfFYeTZ3Qc7l5sL223br/rJymOrJuArkciL48eg0ax3eGTvzQNZwtmOvK9jqLJX+8
XDkim5EIyCtm0PKdcce4J1PufXWDxtwIH2vz1yzIbxJogCL/+r9Xg7Lju5NtgUzWxtYsB/XgAESJ
qQteLlAHHQCwn8JMNVtl+LXV0W1nACdRl6TpjalU0YTgOmu/TAmg+2AwKjeygbVvaKkYVKkskXYZ
fgKlHOxBIrn/c79tTLnRRLGySDoSp5mbPgfDsX89daitUrzukE9GOljZRohYG1+zodSUGdrwxuC6
a8VPE7TWkaeCLYTK2uBLEvXBQCdDUHfsTFz8Awu0uyB3dQv3ULTj2D9dDqFrX9BOHfRiMhtyKg77
kwarzHkGcauzkXytDb7s+ofpmwld8qAZNTvDBA1bQy00K4BNqtp4+F2xHh1IQyD43bqGicmLxHgj
S1FbzMGbtbu6bWvum/akCxwrQ/xcKkdok4H+UwvG9P3Ff11EQEozKEHjrm5JXbVx4oGQTxB8Yt/+
ak7sS7BcK4uo26nu7mWAqg6yjP5wefC19de8N2kakXTgJrgFRvMb1EUHkPwifIJ8Od3qeFlJv4j2
2Oj7vlnjBSM4sWV1zEI9qUAknyb0+kD3uosv/5AVQyWaE1OJPi7PhO4Hx3UhpI3XA2sLgsN9o2te
jAJaRaQl5JUEijGiKUaHfsrj5cFX9oBoDtzhyg8NHeqfULsDebtEJxuvqHUo7VJuzH/tE8vfP7gx
msKbIqt98LuzzGlUJCme2tAS5Evi5McWgqO7OoPBd7fsz4cv8QRsm63o61OHhp13JyD974GrPt+w
17Vt1oY3JcSvoaID2nw2Mrwsj524q/CWsVFCWlsnLVhAbw76Ds0kbqgJJA/peHNMHeRzubfZnrX2
C8jfC6Rmq26C2fFPk9/SGJeoOg4I/XzZlNYG12NFIPoJIjhQGgf0Eq0/SfBUg1N8F67C1EGGBJg2
JwMLF6h3e8M6gGSvPHhGdr1r7jqokAhUdHAldk5passrYdP0esjoviROhxNOZOYJlLFsFk7U/eUU
VhmXdTUc9k1dCw9s4IHftZ1zkshQ7jtwejRh36md625pAcIfiekL9mfyxH5PTKgbVxw0tJcnv2Lz
OprQDOoJOlEB6Io7kP9OJZfgmu1IXDdyOl7+xIpZWsvfPwSFLl/KBnZRIzgv/MI1ms9QDXy7PPja
/DWfRXpOWtfy6xNxAZwecuut8Cd5NdAF/7rvE5rPpgJs3r6Z1qcUNewDahuQGlV5G40lMt7Ln1j2
8kyRS0cTgqjWdaGAhrgJue5Imkl74A0knHu3daMeLAXPl7+zthXagc+JNyEy8/pUNPWjSipIadqb
ye7KVugwwUIYaDEjeX0Sf9rNGlxpCsGHsA2Kap+r6UhB1ZcNpDry9EbUeRXK5fGsV8O+m4aOChSW
PXnIcNMbMEtVEXXFNeqnO3OIf1CBgfRasLPCzwZpfvILCby6NbOdL6TmsicffMwsrCntC/iYQ6At
NFH5MrW12rDOFatZSHL/GpzlM9TtLegyLCUOs8wh4kE2L/Fro2vuZXZQ6vbA/4dLQIXCWVKipb8e
NptT14bXDkUqwMCcBTakekzH+p0CHfIM+ii6kb2tOK6pOZTjWdBPNYzytKA2CoHeYexu2vr3tuX/
t8NnoemoZdAptFxAtd20Jw4aXoA1cEPNCki2Xx59yZD/iTwYXcucm1KwSXDF7llVsWMDoZWYIV+E
ljqtI2AF+gPwe+49BIu2gKBnNwRf1I5LaE1AQml2oMVRip8EyN84GECDc/nnnN0PDL78/YMfQEhA
QlS8hjHxpQ3Zl3DgFKT0NzzoX2yJG87l76z9CM3fiqmixjwj0ZVOlUIYC+z9C4PQvNWHvCzGuW1Z
vvvhd/hu7nslMdl9N5Tuyem8UDTmY+JkL1Kk0HhjeBDc90s0507noRSmanD05HN+L9D09DpbBtmF
O8GGaN6dGLTuWWKXp4bYPlCVNbtrlbtxnJ09cTC45tsq6WseiLY8iXG2T4q39JEFbveZENFt3AnW
NlpzcBMSMw6ELsuTb7BPjcCVoC4tcty19jqyD2q90qaVVZ4mqcSdVKh9DxDQ3je45tlTSWdU85WE
8goKBo10PwNBv5XzroQNX3NiiFjnzDSb4QoCQu8s79AP6twu/ALcbE5Gb0Ddebi+/DtWNllH9qEf
Hg+OJcQRplmS9wYgRYhcBHX2tS8r49e+b2junDQdIuzQSmAT1DGps/5zX/mPHgTUN86JFTPSic38
tDOzGV1jp9Qcm2ta2pArSNDycnn6a6NrPoxnvGHulTGcaJ91UJP23auh2szr1kbXXFi0jiCD78kT
Eyh/OENTQz3V8cJ9c9d8GKpBY9O6EzstJUBul0W4jak8P3NLt1LHNVFdDwz+28cNBxJ/YKLwrC0c
5drg2lHDc2DQJ6c1f1ad6L+XIGR66DK6xR10vsnQsXSmvXHIHHR9JsXvwO/vgR27pyiDH7oFEVga
HIj6Orl3x/ZeNig4opf9WzPsYt/Gp5df/OHwoVPlmGry6Y+0Y33Mc4hgQDN8C3C8tm6asTptWaXp
MEDZR+ROZDYQh07KdE+RAlPXbJWwefYnUTs//L4ZQrQ2G0u999seU7V0nClxmdNIKK78ngq81Id8
KtE1W/ZbFJFrC6MdNX1ggu4AHV2/jJ6j23d0oSSbsZ+75q7DTO0MMi7FROmPzGyhS2/1IuLNuHVF
XnLRf9MVS0eXzrjiB7M3kx/dDExL5Xu/KCRiosnmXwnUf67nlp6SeQbfvxrJxrmwslw66LQWII0e
KBl/1o5bIN9L5+bUto34cXnBzp9wlqe5d+0pWzimQX8NeFVkrIqatj2BRvwejARx2dc3PNvq2j+f
7Fmedvo0fg2dPhSMfooi+9ZCIrGs+tisneegGOKpGeLLv2gZ7twmaW7ttTZUpBTvf4LNIbhpjWK8
SmcKSLsxABKz7xuacxuuyVruqTHmUFxsJUQB+Dcy7SnjOdYiDP1XXJIZS2tZj7FV37C0D4kwosvT
XrMl7RAyqKfcKRgxcvHJao99/rZvXM2lSWlDGdHHuK2bqFCU/XdV0i0q4cUSz+ynjjadFCQJISI6
xga9nlQMVqewbd+E2hcxdLyp5KwdCQQxY4nS1wh5wbTZkqj48y5zbup6+uhb08Acc4yhQ3mnYmgF
Hrq4PYAQOcwO/qGOH+ghO3z+6YRWpA7qMMYg+wtV+CY2gsfa2mneDQG9OSAKa1cIMLjXofTeMvqZ
yV1lVceimkuD0HKGiAEWrxXiUymrG8OEbmmVvV+2q7Xpa64MSapmQPPvGAcSGgZlkp1wDj1UdnWY
obW5zyl0NGrWcRz64KCPR0hiQ6GK1BCF3GoJWvE4qvlyMzYBA4U3Nja1wt7rj5Soq8uLsxLndPIz
A7IIAa3kEoPA4+z5PjSplSQAgPX2xsP12vprfp21SdFnAP7GufuzyiBkfe8GUFurNqxzZXF0CGoQ
FKnH6g7uMU48JOn4i0xpcti1PDr+tJISOmgctmONNKQQP7XxDbcJNk6Ztblrrk3kKCRg2IhKzWcx
vDvk9fK0z3fcO5YOPHVylAgnDy6l3qrPZmzdEqi2vDs8IofyvorSjXN/bf6a5xpDNUEZFyeYl9fR
ICsQiWwtzYph6uRyQ1sIOkMULh75a2uiNUP8aP23y8uzNm3t4HUEhZCoO4wx9OcHyIT3ThW5eQXS
qcvjr1i8zrozoVNPuB4fY9PxYlJ7kCqVUA3vqhefodXu8kdWfoSO9QnwjjOpFgc8BF1fU6OBXJ5s
qo1fsLb6WsSxJSlMEFiN8ZzIkAe/3aIIE1Q6d03d1TII16VuX4LlIa48NOAKyKg+Xx547SKoo/Ta
lvdz7WPkHPeBH+794xj1Vy/FUaCBeGNpVtZdB+l1C8+HN2JpKhCdp4E4iGBntNEhenM6AQo2VQgH
47FRJ6bqcALb5eW1WZu3FmuoG3TQ1lwGz4+T8Y3uTH10KC8KlCCeThF/IcieTc/BFkT4POm8Y+ko
3i4ZghpSuWNsA0PCJH8urPHzAMZbn5CfViGPKAi+WN0MqOoWhmvNcZe1+3CZrxw7BSEcfouTvw9W
E6VFnDPoFBs/9u2B/ff4M27CdqpKxMss7vltm2+8xi17eCZF1KnMBEghKtOATdKJ/VLcfVZTFZfG
BER6cpI+2cDArpmQ5rfo6XFdZ8SOkP6OjTcl28gQ1rZap/WqSJ+gjgK3pV0Caa76CK2u0DJ4aOOZ
F4zHN71Xxu3oRU22hTZcWTKd1gtc84ySAeHTS0EHRK2Q50cGsdWEflLe0+XtXomiOrOXNaC9bRhh
TqNCg7XVgbjDD1PG96AxHcvWTt/At0BVqQwFmVsj5ELcjqa9kVStzVxzhEZNduOWmLnfQwvziban
eovyZcXHdJQhbTsrKTsMbTMSz30bDW4b9aB4AFvLvvNdRxlmg2+4tQVz8iucXL9V8fnyfq7Yv63Z
vwmNDXdQCKGpVxwbO3nxymJjwdeG1pLkEXTslmvDtbwyiUaIitpoB9s1ax1VOEFY3JcezKQuv1nt
8+huBJ2VKes4wrTqyIhCuopNt4Fo9HgAzdHOKWtnleQgGeMJNtCS7CoYikNpbfGYr5ifDiEcnalT
ILrH8S2yo4Nnf9F9d8wsmrotQrMV39FFZBuHcWIHOb5g/6rdb0X5rfb2FXXIshUfzqcWbTOWaJYl
N5Ko65rDmG51RK+lTn9kBz6MDRJ57iQGAqKUE2Tb32arOtYVjSoXceW+NMqbzq8h3n6rgvqwzzK1
LHNMLZ8bE7bZNcrQsO1w6LdgnGvGqblqYtmjwDv8GHflibVPrRfvm7Lmp8qZM+nPGDcw7NArmqVm
t2tkHdRXCleOM0FcrLvrcryzdx7aOp7PnWuPDyVmXIgHIg+MbuTaKyusK7oWcjJ8XKNU3JjXbICx
Hy+vw9rdVcfwKdgXyVMMDCDCA9pV7n9ZT250Yzymh62700oQ0IF8BGwkwJUiD6PjtxFQ68JuoFR/
O3ru1eUfsbY4y98/OJONxnbi2FTFlk3CagoiL9t6EiKLd5xJ9iwtiSyDNOnKGV2bU0SvRJQd8qO4
z45pmHyePt3ZV3YUZeHLtW2EzvNt+r7vB2mu6rZy8CBsOsZld/LU3ejvi2h/otGHhZIj4U1QIKK5
DTkhFNwk/s4QoHP+LaXksncSFduldxg9dfDo1t1kxX509F4LV+2cwlQxOFTvfe69V3kSm2yM8Ka2
FZBXjhEdvmc3wnVks2wz2k4bP70P6iAi9VZRd8VCdQCfaousogWO1cm107A0uyJWqRCHXebyD4Kv
hEyfbWOBRPCQgkx2dl/2Dbys1gd74appO0VmbGpQhb53zRGCL4+8ciHQ4fhyZr6swUYZj3170819
iHv+64h7FKp0P6FBuYWG+hPHzvivjhAMSuB7yxJrQ5/qY3GTfvMehvDKeLVvxDG/8Z/F7bX7+fJv
WttkzWuHwrPrtsKnGh7X7BPZCm9rtqmdrlUWVL4BJphYcTvMoaOZZ196cwvpsza6dsYy1/bywsfo
s/vMip8NgzLbl8sLcn7of+j8ZgrhV6vE0ENQhk3z3bGzSLKNk2ttcP9v2zSqNqirALHMcKp4UO1V
PsnIz/Zd9/4h8+uh7MSbFudiDdElz+axPewS4XJMHQnIFahl8wSxhow8BCIgbNFec3nF/+QZ/5q7
qaueuhDXdFO058ftFxVBm+C6vzYiLw6i+eGR3/E7N3ryTv/xHxufO/+6bgaLK3wIEONA8spcbjvm
vfqVPBIV0keorapjFaofv5OH6r6+N075vXdIvu9CpGP5tBNZpgYA6AqxNEDsCPPCDMLSrT/RYbkE
SL6Fc1zs6NxKat5cB4nqxxKt5qX/mjZ33A8OonlKrFcGgr5mqwa2Ep/A7/P3ChqBML1uslWcMhW5
7nySQXJFZhn64CIIfPKphsM3wfBkZyM6ipJbsOtEcyWiqiIxLeZP42TEl3fz/Dn7L1cgaIN9I8FU
iHzN00OXPabmY8N24V9MHVGYjDxHatComJs8Dqg64qq8cZ1fmbhOFNjnJZMyhfiWz8rg0Bj2gRf8
SdU3I623CHBWwo0O2JKd1xttguCeGmBBy7IGjaH81szTXdW+f1gCwRDkGaAhRBXFj0zjyt2lmu6Y
OljL7aAjYUAyIx6yA2HXIv2e+7Hc1ZeG0TX/t5mJhyPoOMSJk0RpW39SghzHqtxI7Fd80NdcXTDR
+ZC/wQEyRJaF2v+dO4FdpLs1JjS6bCTF51MRUwdmQcOHWxATxMrn/SOp+89z41y1wr6XIOkVjXW4
7F1rBqQ5el12zKvxYBpnE3Rj7th8ZPmGa60NrR3hBeRc5FiMCPq+W4Ycz0dHb2pKCFEX5cZpez63
MXWQFpLAyRwGzF6N3zz7fhz3rYoOz0KvTAlBIIw7Os9T8Kaa+8bY8KiVVdFRWNCvWmC4OJu67s6w
T2XyWO6rDJk6AgttB1DDsjDraTxA0K7b97pu6nArNuasdJZVJjbIdpKfHt1VPTQ9zU9LX7iNMWNg
lxkHt+1xBdmZzejkfmisrdQwYmhnikv7k1nuqrebOqRKpTXkPF1kSTXkb4B4vJn9aiOsrHi8p7ki
omziGEGGIg15yueTEVwb/ldPvVpyqwq8ZnuaR/bCG0tDIXmoTPHFYfNDJ5Lfshj3baeOr3JcCJYM
A34ASZIooyDXb7dgcitro2OreFEkvCprXMwEh3AWCBv6hoRskA8qbw6TQ7cevVcObZ3TT2ZVzitw
48ZjTo6snK4ofbXYHMmtN6eVkEWXD3/ITYXjpQWjMEyadW+AEVbV+HlXKNchVIlpcTST40y1hPdf
z4s0MlnBH0ZLlq+Xv7C2OJq/UgiPJjLBF+aemrHBS3ltgH76QNMqjbOR031hXRcDM3Ifeh2zj9tx
x0DfkMTABR4u/4SVq4H+StpKWWZF/ad2kMtjbxlONFoUQoIuujuPYDIHmw8q3o9FXdiHqg6s0+Xv
rm27ljOAZadbWMLwmkGioLgJtqh8V3IRHRamQIeeOQXslfCrEnUnlkZglr0SpFn0+B6HfONOteaA
WnDqizpgIHJWscenB9cAa41XR4CAPoqsuGZ82PjM2jJpEcqxA942lkRppwm+AUzPoTLss2jXHugo
MdEQ3+tcxCeQ4USZK8N+3gjdK4FVh4glI5jSvZEOcW2Hdm4dguFru9lOvbImOjthnXl+QkZMW4A1
T3hFCOvdtyBaLBqkqxRxloBd3Xbyuh03FnrFyXQKQsHRU1vWbBm3C8v5LkN1MQduWsrmUJKX0noq
xy1Kq5WYpGPErLaHGnmC3+CCIx2PeCEvPgfurbOFx/nzHnDmxu1qnlu2PIBi/LL8bz+6yH98nh6v
vPs78zCFLwYA7uHlvVgzIe1iPzqVOdrY4djrbkj3pkgW0urL5bHXLEhz3rp0RWIzjF2Yp3S8ybaK
EWvjat5qjbbtljPG7dqfAbTKwIu/sRorI+sAq6CjBiqAHNdynsPmx7B3xc7DZYmkHw5gGzXp/096
mj7N1WnegriubKDOmzg55sBMD76ZTE+e6MNGgLDa37kemqf2WZIbQVXinu9lw6Oophe738zb1ma+
/P3DinijskuBEBbzGjLO10X2XFbPuyxPp0iEQUBNtcHQtXMnXIgEb2zi2Sl7lg4gQf12ZlYi67vM
yk2F4JL1V+hmHd0wH2t/I6qfr4LhK5pPDl2qhKhUcNvyYZy7aw9MJfKlyJra+QINC4qeIJqhM3uO
cauTtA77MncmGQLBRwd5ItNIkxcw7Y7uNZ9ms2mvpqSuiy9jURV1H1I0y/oxCPn83ty3LvqLTuY7
4zh1tnWrSscC4pdSkG90oOFvXnK8BAwbn1nM7p+Y6Fn6004P4Kldpklw66AGGKmsfkWV4vOcZ21E
zOLlsu2sfUQzS8j2tWWKnvHbyR8c+kaUzRmDEgw6Zb7mWRXYsaPArbkF2D2b4WCztSAJcfkkGJoK
pctMFgJM80U72FWEHpQkwwuNY/hldmgGqIQ7Echr/G4LTHr2tMSHtSiapZCXyDKe3vUNJNiqY4Z2
VHmE8ChEXY0mq8zfjpf7LTvWxPKAyxCk58lV2fj+1FxfXuo1S9fxQVU7F71bBfKW2TIfvrh86gYV
uqgMKXG0kX6wk5PX/dzdKeTIaBLsMpbnN50c2vo1oLmLlsepH1gnQkf58jfrpBr/s6nNaxYXk2ei
I5KP1rDrFuVZOu5ogab1oILMngsoWczh1GYLvXggdhEgYfzFSD6ExNSwZVODh+WlI3NwhyfSulzA
Qt1WVvEHrXPGg3QIEiu8RLDZcm9NRzWVOthKpdBQGNKmSm9wlvTJXWf5KXjs5hJ8YE1YoO+3LZBg
lkaPLrEk7XE/IlZSzUY4TFVgWldJpywT12PJSgBiKeh1y4MPxc/gtZUBlYBOZHWe8RBsywnYVAgx
cveqG2Xg9tcDTbyKR2XZ8dyIisIx2dfLtnX2KEes0IKo6ZVwFlx5n9hkpvfoSGDWFXoqrF01QGyV
FiaazLfxIDLTO0iFT+RQUDdxUJnt1ePl+a8cNTreSjajHbCMlS8pS90ayoWV+5YOqVRha27qLawE
Hx14BcFR1JGwSnfSdNlBTK0fFi4aG20xTkfiNw8F7bay8z9oonO2p+2ISzJ0YIvAvps50M7u0ZWs
7x8TQiXxT13XDni78XHlNvuryXNrfpUwIHP/AxU0J/f9ONbeD6VYUNKw9IzCrA4DxAEzPBBwP7Xe
wBSsXCimiCx35c2EBySjeEA91f4leiYzdwMvfP50+OcFAVVKn9XMyO8qmX8Za2LGc0lFpJLgRrrj
vOfaDuPSDgXBeCDn3s5fZKJYcpANgKq33ggPCi9b1/mf8Y8S7QTV2w5VDnbnpsKJhde9VyMsYJbO
i4AK7saFbMUHdVyZaVVQ8+IyuDV8p7hq67xGY3/eWVuUziu/QseXpYEPJj0WZHc9pPgijyZP/uxY
p9QvTrYF/rXLa/WHAO2M4epws9Ru5zItZuQ1NXfUeEwIIO9XvTC84FvlDKyiBzWOsrOOLa/n6hXa
qwya6g3L5sGEoq8KyleOl5uqxrvmaJiQTPNI40W8N3NzY5Lnw8U/b08U3w9kXiTPDQ9KSJwO7GDO
3I9FMW81j5+t+Xim/v4EYmiDpG3X32ZpIwsLT4sAUf78Q9vk4swOguFagpNgwlkMDv43KCb4VrVh
r2uWtFjAh4Mxl2nXFV413eWAKh9NPwGGAs2p6u3yFq/EQR2UV2Qe8mxrHu/Afx986uv6ZbCHX6AL
n498TkTk2VvMm2smu/zADz+E1ZygGabK7mg7zairjFyWkLgrKlaFNtJ9+xrg1xoVl8s/7LxZWDpg
b8yEtJgBYfvWILYb2aNnFVGRFn4beWJutvKitfXTQruZjsWUVJmHHt0Mar74Jbhe/Ad9KVyhqyCA
aOXJt9DV/jRYc1fuaivy/tH2pU3idEk9Zc8sAN3iO2u7Nnt2WjFuvIWuGZ2WIXPp90h5cd2osqx9
cRN7fMXV4POundFxfLxJmrKDwsstnrpR7mcdVHsdAdooXGYuf+G8v1o6im+aaNdDDIffgmkafN+2
kF79PeuMRo4h5C1r6wbHTJANYTakvvMOZFVgbZWVzpu5qV9h0Q0I4tS8oQ8KSkUhySF+AC3NPgQu
9TWoXW/DvM8DdpHl2X+7U5FWYpJu0dwaZuKjbAtaPTF/ctrUnmNX1TWgrwLv/eP3oqd+nYUZtajz
0E54f74mBDf51wm8cNO3JHczp48vL/x5p/sH6eVxE2hGA8oYMu+aBCKNjfsFbOt4g0Zbzi6OXc/U
CeGm2poJaBbaWz8D80SNJP2nSeyt7PPPLfDfM+8fxJdM5jFQqd/ezRWo0FUI6DljD9TnE78vstab
WES8oLDvTH/wbHIwFEQcR6j5gSTjuZM+r76AA8cy1ZeRltJxIqMykwrJuDCZRAkiqJyY+IGEKDq0
YA7IQGz7lONRkHchEik+3gveG0WoSmaOL3zwzDk7ggFVlPed07Y98K5OXThhkeHFLA8ro2sVi2fW
V54RTqS1/XljN89HgX8kT+kAiVA1F90demutl54gbYr8qnB/XjaWteG1VC/3a8f2G9Xeua313tdV
9zC7+ZaoytrgWgSrOonexmz2b5hnzO9JVgoSzkNOtwBbK5auw5hAMz9BaidJb0cOpvBHd9GQ4Acz
LXIvUqTJyu+7FknHNJmTGJMxycUt+mcKGmHnQSE3B362S4AEuY128Va229ZcVOkdVJfBE8i9nkGZ
x7BYEg2B5dX7bEnnSHN8v+0MvGU+I1XLuxgFvbK6tn0L0j2XF+ps3F3+4d/xsLUm0GVYXRcHHACE
RcJzkPXBqbwj4Xa98ZGzVoWPaCaL+9ooqjyXsdEDyug1USOe9k1fs1fXGEAKSZiMKzpBcus251No
kZu030DBrCyPfujSJhejAgd0DObBEIDZ0J8e+/Sp7rby1LNnrg0Rp7/XH6cqY9D7wdJMj3ZyzPpb
nvyXN482fRydPZUBfEOz1VaWM5rNsfz9/N7VErX5/4qEHi7vwFmPxuDLyn3IT9uAmuXsNR0gSGPo
OTekTaM6+LVv8OWjHwanZUDypMbqNPwWkx9NbIL1Zd/Yi7F+GJsrs80JxEbjzh1uAlUezVEcqnkX
SyPWRUs0UrReNqwwp5i4w7ektq8TtUveB0NrPltCLaphjtHHSs6hI+aQTTRyq13Mnhhe81aosWXe
kGF4d7AOtgwiFEsvL/nZrB8ja94q0Ifmd2k6x9Ca8uJq8rpbNXZRj0vijZppemRiq15x/lOeTq7L
1WxPAYCtaPjsonY6pgU6A1F6LUTo2u+Xf875sObpGZWkXpGLFMCtBinrRPm1V6UbLrs2/eXvH4wz
bTD1wU3/H9cYf5fBL5+91tYV4sK+yWt+q9zcVr2LXR58pLwU4KQ03bhHrK2L5rWW6FFMgTZLbLXu
qe4eGy8/7pu05rMqdXxgIpIeFDfgnuutY+9sBPrzYczTYfEJL4M8yBAjG56EGdSgiZ+ESbbvBPR0
tlzDg9SgsNkcM7SoNoH14kJU+fKanD+iPB0CD4pn2hkCAViK2zKpQie79X10RvCdK6M5reIZAang
spsEyqv9L9/+NfCtEtGKqej5IGTdgektseys96Ju6CKcTbuWRc8AK9eQZtnAg7AQnv0r50+D62L4
jbLuir3o+V+FIs9YBHCfonl0odmIIxurtBEn1wbXfDNgpWnXFMELg49IX5HRVPDQywuztuSad+Ke
1kG+BT7U0yQMPAoQ0Na8V0xRx7NnkIjNDHM5Uv13JDOT85hMj4zvyvU8vZyoHMyapZj4bP2yqi+o
U2Bd9sZDHcde8wEybe0ScavuyqP1YdMSV2K5zi5qMUVTy/n/qozGzRJc/j/3jL7v21LNRUXRNwbp
YIxV7kazpIe9yYCnI9dxyZbCXs5R1fxSNZr4A2+fHerYdXMoptGpsZ3O/0j7tuY4daDbX0SVACHg
lbl4PLYT20nsSV6oXLkIIYTE9defNTnnVHkrZvhqvtoP2eUHaZC6W63W6rXmJ3TzJy0y08vLseA+
NnR9DAtRxOAQ3+GxMCHOb03GZPVGsDS45ZtVUPuow2I34Zukcs756JWJemgD2KmXlxBm86ddmbXD
l7TN0CcDyYr5SfZxsVZpW/B/G8zeKaA9uOtMIJOZTnXX38qwWTmKloa2ct7Z71nf8xhbWmV7t4ba
bjOsnEJLQ1s5bw7UvZgY3NPD0EWVg71tLWotDW3nu5mRTas8rLqWJzPkT/O8NvSSsViOCemFjPQl
vAeXF9/8xiFBcVZctvKFn22j2IFVDCDwHePWLubb0M++1HW78pq48LNtFDuPIgAUQ7/ZiUmNWRJV
Xtffh650xKYBlcLa1XHhuLAx7FPoBu5UI2yZ/g7eBO7OpJa/u/7PdQtkeWpWpS4QXQgDo6f+RsX1
tGXpl58X7k16Phbl5MwD9hUHXTW+Rv5rj6vY6lm0NPx5y98MrwswRtMaw+O4qPo0mQqZzM7vGJWT
65bGctRa8K5mFI56TrvyeE4g57y9bmjLUR01pAPeQHA5Vb/rrN0VbrsSXd4vlUCx57+rwmLG0JcV
GfQpHvRRyt+kNIlT6sRL91idyz9/4bBmlsfmxovBA42VmXBbrN3H1jyGqFOWr667vzzDgt/a6O5S
ozNhLMC/3vjd6G9c0CYcoEPor7WgLBiPjfHGQ4Z0gbnROyGrO1apnd/8qaPuE1MroXhhH2yct1co
LhF6/hZlBnk31yeKzBee+784Cm1SUAMk48QUjtk6MLdp3H7sm2LTpc3j5U14F8vmhzbyu62Gro/O
NQ5V/ZlLGSVw4Tp9bAXdNMr5AM2x3Wp2thBNbeQ3Ahy4SCYcXWUtk3OQQ2YZrtUglnbb8mTlewOa
jjF45+M92PymFGi2R2pW3GHJWC1vHpWJawGJnd3UQyKNQo8zSYN8DRO/NLrl0XUcTkKfy3stYZsp
Cv4HNYildbH9mIq+GA3WJe5eozJLgMZMOkiLXV3lsKHfLjek7vX5x0/x3wh9/dBWUbieKh4Vf6va
vEFtZkoIeOMvG/5CfLPR365TB1CCxa/Gnbjv/5xPFwQ33NGKVaaspSnOW/Lm9Oqm7P+VUnDzFgB0
4OrtVL9xVyNX9Qn4oc226UbcY16DqgHeksYvTPP5RzurYE2bfSHA2WDwwuFVBu3iv6WDHD6bTxCp
pudDIC7CQ5z/ubwVC3HB7h4bwLbQd0KjfOh+9fo+qaIm4VRclx7aDWTAISgPR2b3s6lr+cRrZ3yV
tV9dg3TADlie2+WZD6xsrcHvkUfjToWO7veRq9BffnlxFkKDTUtckS6OaIAJWs/sWDElcxYeLg+9
EBpsMmKOH5nVVTftZlm8dj75mKeQOyryQ5vLlSNy4dfbHKFl7rWgmMGv78AD6qfqRsDPLv/6Baux
uUDHTETz2KsJMF9/E498GzTtlg/0uszQpgFt6mCYq1xO4CwatxBPAuOMvzL00i8///1NXGjIXMVo
d9Y7iQcX3jQgBByfvPnahTnvxZvhVT0iqcVBu8PDLD1BXL7tAQMwLL5zQzyWbC8v/9LOWudtR/iY
DnqSu0zhNIlCqOdlDn2+PPiSZXrWJ4iStiKoph13g+zO0yreGBocBfBlXzxWrHzCQny2GwgmpAtx
39YoABg3oUWbTNMNugA3XsqT5ipBUh9wt/9+ytgaWhUab8qDCu4mMm+7Zq3H6H0GXj+0mwAcbPXc
jcV0fqDqDwaDU+PeROOwN6N7y0W2kYzqj0Pw4gX+7vLWLOy7DeQ3XVrEpkTn5PlecH5zI6iGXx56
4bixMfyRdIqMjjVUYvr4kObq3njmAyqRA3REg99g18gSV6zJMyw4oY3n75VXjC3ofXGJoof2LEcb
zPuujK7zcRvkDjld9DUZ3+ziNIWo6CNU4zbs2pKHDXE3Qua08ke9ywgIDYT4w8y8Bn5b2mDLscHO
0c9obtA76GyDMFqWG16LtUrH0qpbjj23kAHsOgxemmCL3u2kZtWXqm0+X7agBY+20d8MmsiSgOZv
V3DUUeUTkpUckiHltFktTS4tj+XPBeCZY+z2eldzZwcTgh+skUQuDG2Dvh0Iv09+hcU5YziCont0
uL9SyFoa2kqkz7AzvzcUOXo7ftKUPMTpdaHahnh7PQRiVY4lR40gy9stHsbSsd9p9Xp5S5d+uZVE
u6CN0GWLRQnr4DXUOmnybk2odeGYscHLWVXyljgYG6UrWAtap5IYiRty0JVguTTB+aPeHMUMtFyj
OP94gFqa/o6xRxUfG70GUFga3nJVyDwEDXTYNTpY6yQGkwBgJ4NzHCFieHnxF/zpH1BUNuciOJdQ
imDvNHhWQfaG+4uDknMxpCuLtLTDVgrdCo4+jrwDcMaUH7hyEsTllerG0tCWs7bOrGXRYuhJpkmJ
X0yCtSLcQiSzAVG527FgGhu940BaqXBfy9dcrNj8wr7aWCic2X0eD8CiNfERV8gtCm8IYd51ZNe4
n5y3+41ZBmWgzVQDzJX65llIdou+zI95NVx3J7KRUGxApQexTO8GPDRHNE5G/3TZHpcW5rwZb354
GPagcgd9664DZBUy4A5OkGAOduCUuc7ibULRee47aHTjtzu5c646e+4ez3MJiM1RrVp5Ml/6Cstt
e6U9j0nk/wV5Crqbc9jBlXpcY1tdGt46Y9GdKBvADP8GHQhnbQZ37xO6zQCJuLwLS6ZvOaw/AIqJ
vkWYp6v3kfjUZMNNZq47qWxoVBMCcEt5jmgAOE5AwoPfBvvLv/v9/JLZUCgi44EIqJ6AXvxPIOsb
bC/QUIP3i7cDVB5WYs77q8NsMBTwEIF2pvnvLAItPSJHbF4rlbwf0JgtLT7EhqqIRi1EkOh28NjG
Kej28uosDX02pze+BQL8qS5J2KLzvzw4w7Q38RoGbWlJLLclgeOnCAp6F4zmCIz/RwDdoA4cfb3u
l5+/6M0vVwUThKcx7tNY7onxuyCaPl0e+n1fYjYaqq15L7XCLw9DT2yzOPs26Xg35kQemrla4d1b
WnnLYXtYexWYFKhmRJnByx6a6rr6C7MxUcFECxBmMrw+kWpIlM+/octz5ZRa+tnW4ToVqUaLg9+i
d1c3iRYs3oB06Lr6C7MBUZpNEG73Nf0ayaZMCoJ7SDCvXf4WfrqNiXKC1Lh509OvVVwBSesLtM63
7OWyzSwNbp2uOupY1ecd/VrqXJ3JnU4kFz+vG9tyUt46WVNUin4N0zhKtA+BO2+u1liul3655ae8
aXOGhw7nmxPUbRIWuNk0jbqKAsRnNihKysZMAC8436LaZUlXQD53lCpFJx9fO5mWPsA6Wdmscom2
6OknsD8QIUfj0mctMrNy1Vka3fLTOA/dQtcD/eoQNidR2508Uq3dRZYGtw5VkfFaA9sx/TjDpJI6
0ENS62wtAi+NbvlqwfsiBGIp/zZ0LQuTKXZjIHbQx7hyai/ESRsdhY48w2kWi5/1GUvT8w4XqfDe
ZJqDre0qNkSf2UApsAb08Rjw5lsAAMxtNKfxAZVxtaURbbeX/WvhpLIRU5FSDfijSPNNZtVnBa7u
n4E3TltAqIuVE+UcBf5pD8NHWB4M/ZcMVDKt+NlXrL0fypjuxzlyIVFclJuo5SJPopLtLn/O0rZY
Dj2VLYUILSYbJXs96y7LMLjXWXAfqisRvcyGUc0OhFq7bCy/+83U33a0LPbQefty+QMW7NZmBa2H
KhYV19l3kzGzmYCjTsCWk63s9tLolkMPkaeZ3yLeEVp9ngpv2OQDKoGXf/pCtmmzgxLWVTFayNoT
zOjT2IqNHzU7lINRxS6fywmt5s5aTXZpmy3vRoQbIfAcqhONNQe5iHtfOqgBE1VukNEll78nft9w
bZjVxGYXxXhfndTgv7bii4JKOGhgk4w7sFhz8im7HcrycHm2BTexkVd13hXOjCz05PVs64bmADbD
b4Hxd3pID3HfrFwoFyzARl6BIKcpiC+8EzPZtuJom6RRuYZ1X/oGy9XzOEgzAHW8k+9UGxxGj0Me
7Dzuvip4opOuSVctGJpNI4rKiesZxZoTKD1+F15zXxh518n2QTHvNy/zg5Zrj+YL4ZGdl/FNps1a
AjJrrevvBrT2wc04qOgL+GgGvmWe6IoVS1uaxTrFQ0G7CUyV7tfAl8Ne+AF/UuScGoekXrmCL+27
5fno6RcxQnz9vTXusOkCOSQkz9YIopY23jrLex/EF57J6u/ocIZuskuSLspQW2y6H5yXBwrV2pWl
WvoOy/NjSBjggOrMt9hN5RbM6f0ma9YO9YX3JYiN/ne7UUaYTFyV1bkH/Dki05cskzdnyzpbVTaV
n8Og2BdpgdaZ4KraEbNBW3jQDapy8MT3LPAMmq5E/xilvrOy7QuWZSO2ipE3hIDR7ZtLBU0CUUUb
jgphwnm3lkP/7eV854C3AVvQG4Qsz0zjb2NU7Rk9Nq3/J2XhY+6xQ45gBioUEJwEr0VqntogWomX
C4Zg47hUCMaI+DxrW4kmqcqm3tZTTbaXo/HCAWMjtzLuAsqSevPXImgy73cUjvkrDXOpNoUp1JEy
SZwVTuqlqSznV1xjb0aZfkVNUoS7KHRHib4sr+LNvellJAlkZQe9cvVe8NTAigO0DZXTT376AxDz
qoM6X/6cl7LYlkTmX1pVDflGu6uVuaXZrLiQDXFWO23X/syd4XBOxzKnf1JaPZTkcwMTubxZS6Zg
xQQunBBKDSb+gUf/YEOdvNgFHEn/VaPbaK9hDJTQkqKvZeCnKHBIQkq8QF8efGGBbC3lAVh25cZx
9COj7B4qlU/d0H8oZHfQqn9yzHXvJszGfvUmDnkazdErodOrTnEbVXH75BdOtlXg97/8Le+TH/nM
1lgWUFjuGqgz/hhd6VblplVh6xKogvGymxI6jaJ29zqI+uoTTZUzgXEPcEwnaSErGvtfdDjVau92
pudD4qNZQfog+yM8RriKgsL9fPlnLliLDSErVWpwlPPhhzu27EalbnoTNsVwnTfbCDLfkKjjoLT5
UVFwmChnLG/CNvBvol4AcorG4P11X2FFjXgOuJcWbPzBPEYS34v9zUSrNQjZu8cGGEOsRI7qOh68
pjP3dZUXX3B3qje0Rzt2EnRtc80XYI7z3G9SqxitKNAp8No7cNmMzi/pgcPuO2uM+nV5hd51LYx/
3v834/c+AAlt7kx3qemG6MHpwlo/MhrlKUuaWAdkJ5kD2sJS9NBw3l6e9F3jwqTWthgQGvaQ3xX3
uTyriwBg4/X6Pi+mTH26PMPC1tjdalBwKrM8rqJnPs18ozOIMFAV+BtH8qvEacBwYUXtlDHKmRPF
zyqd+yMJwvz4lxssd/s1urelr7BCdiYcdAhoGoKPSQcbHgNMxaAtuinP/3d5oRa2wq7QMDFSPrOA
34OatXssx64yG6cbkCxcHn/hE+ziTOE4WpdjFD6nVVtusjklG0JRnjRkdZXevejg1fJs2m9MWOT9
lPlY9LtQ6viT6bu4+Elk1JK9Y4yT/aFjms8/5zaQ2YOsYxZc+WmW+w9+36quJ94xbp3wOA2e99TE
U35r6mFNZGbBO+2GN8Gyloy9qY9u6I+bqe63lfKqbTh00wbi83se9GvXxSVDOP/9zSpyMqdOBlt7
8qhxfssKDXaQVL/q7oY9sjyejbzvy8CI+zaIy/JTyUXtA1WdEn2YZpOvlkv/4kv+SbMxkWd9RhkK
EFXP/M60rKh/9x0forsM0Szdp4b782PgDGjY3tdzA3RB4tbM6V/qNKfyY5DWRTsnfACryWNkiozd
jqXhwx81lVlDNyXeX7qHso3bOd2CNZMotnL/WFj7f9JNEBUXqqLlHXfKar6ZYpZ/1iAOvqrnCIti
hSo9NaQxJqTPhPZeesshyGCSDNJwaxMsebkVqAgDpE2AffG5o8M0fp6IquMbvCyP0a5EM8zL5Viy
sEx2qQndLhmvEMafinGQ95OL5AxaMvq6k9YuLbFo9lQ0N9l9BPprMEpMZUhuiFe0VzGehMQuKhG3
C0vVDt4zFHD8cpeBvYXtx0yvcR0v8MESW5ImcsADTIMyBBVM2dMnk3d4kNhxzSJ/y/xgdjcDHYcx
3yiXRXfU4VOvbyQhpoYx+M6ZWhCEA7FBvXlm34t68mtw1QQpYtCL4rSNh8+NDFOnSNzKQJMmyYkg
4WOfSwqm8st7vGBJgWWqKEoHjRrd4WiGYoSgJ3Rty9hPMuS7SLFM4QXXCECFJLBNNnZ0pGkz3UUM
BBE71JBqH9xLbbe56kPs8tukq64XYZp9EqBBeKBRXHzIIt2eKppPPy9PsXA62GW3ZvShE5Rl+V0f
Cr3haZ7dEDYOR8gN95Cv7NrNgMTqyu+xIjidJ/zXF+6RUoLAaGbXT0bJx6OgJF2jvVzYfVsFB7T8
ZBCtwz8piOygcbHuqzDRgZ8PSRjMq6ReS4HEMrJx8nJT0to5uoi3Lm6qokOrakxSvZIanFOAd04h
u0tSkrKKOkg9HKvWn+FC7u9I5erYAt+fAAK19nz3/l0SRmxV4hjpmzaYDLnLTCyDcpNPoEk8oGwV
uvce9KvjAydolkV7l+Q8d5O0YRG8t5ONx7aOdMqw3eR9kwKqP8beGG0a6bIJPROgBPSrT5fNdGEx
7NJABvEINN+5zacO9Gkbxj3vIKLIbEhU9gfIEV15HbOrBAZiDM7cpiCr8qKG7cs8i+MT3mXLARQK
5Sp2YsFG7VIkC9o8zgpTfUpFXhRbAbrGA6nkZLaAjeY3l9fsL+TgHQuyS5KNdt3Mc4rmGOYNx5t+
hS4v91kzGbciGbKAFT+kyYppH8pcqHJHQOvPEpd6WmaJl3VziVdoiIjt0axf9BlA1a4etrnDXXDf
uE6RzrtRTd1k7sEFoUeTEFIMzePcREVXHSjNdZkey7Rj9Z9AFWm07avWId/BQ+zNAPlHtM7ZPiui
RuzB7zdkXyraCfdLZVRUpTdOCLjZ00hDJ682MepNah/xXgfejenFMPySI4XQ7Ac3GkT9hOuT17fQ
CONu8buYCXG9LXgvWnGijp8btgOcMs9/lJ6fk6fCd1T569z0UN4COkQhKxPKRnmPQ29Cp942E7j/
QGoM/v2byLR4EtpQITPnQwOlCfUKGufI3wRxFCq+SZWk+aEuYjdok6qQgXec5y6NP4AIsaHTZujO
Hcg3vuqKPriTulDNN+4FaXSjDHXpazj6aW22aHdp3dsSC4CEraI4R15zBzwsR0LKMiWQcISYyB1I
FGj0ASTFIH4xihj9qnlUSrVry87IbgM+xqHfap/jDSIZSJFptQlH47hbN6uc+YELr8zZVoi+MU+4
zxY1SGeh4eDHSSodVlZogizrcsX+FiKkXQqTTcFkJYbmWdU+Bxt7Df0HaJIVzo/L9v33qv+OfdtV
sFRrHchQiOe4j8I+uhW80tz7JhnPsmpbR6Q+KycNRCmJltqsiwAtzkhQeUnMteI3s8hb5AUTj8by
T9enUXQ0DY/k4wAmVHerEXzdpMnc0n/AxbbL9yKNaXpqwD36RNOqm+8AfUfgVGCI9rZREfTjpyKc
Mu8LcadsfEhrF7zKSeHxJsgTSn1CtoU6C0Bv0J6Ved+mjrQdOLl7aGENbcjMEcrRZdPedHNs2hd6
/qBPVIB69ZR6ORUgiTYg499ESLH89hYZFCvv/Bj8xxQw5GkAWa7OxeQmk2z7et4OCOIm20FA6exD
ejKmSdKYZeIG2iYdOvsrjxi1VQjiw1775UyORZS1/UYij22/ZFAGyEwyNvPoA8vbkeym4eVcb6O4
9sAPm0UkkDvcXAvkcZlAt8KRhk3s17dpJAQfEwLhELlXkP9y09s2gsLeB69qPfDzU8EMUJ45KgeN
A90LNwVNcDRpiCpArCLkz0M/1NVv5KJ1/Mh7waKfg5pIaLCaAJh0G0aoAtg94z6I/nUDDKC8KVQs
mi8hMgp32uYRD3mwS6tBCH2goW6A8momJnfopuw7DeW0QPLovkcRVDYglmrLtEpw6IX9ygH+l8/7
Pfs8O8ab67CXTawZ6RAcdQHkJnqlyMDaDRP+SG546rR1mui4K0CKS6jAD0yiupm8A4u8IaqSIFBj
s5sKt3ZOQW4cehNyGtL+ecV73k8v7LekszHOpcnJ0fQ1MrIyHiZ2gvXn4rabe7eMknIilBWbwUy4
dScQ9q6LaufXkKxdKWMvBAj7YckF8VHjQTTijjWp2ugItNQwNknUygYsjW+tv5MzKK+nw3wXwLnD
TQqNE76d3JSvpLNL41vpbOFTjxaSO0+0YwPUwuvJCCyhFmtiu+/iIkJiF9C90skDD7HzuSiR9ZAw
AgzSix/4nIdb4nd6k1LpbMAD+DEuVsElS5NaXzVCOSPTfpXf53GvP3ieEu2UcKfLQrhoEdDo4Dge
TYttOzQapSOPzd7IADmJRZZfV8ywG6tjp5OeLOryXvg6N/elAMfMriwVGoovW//CtcfurY7LYozB
ThrflW00sd+VcYPia5PptH5pdcDKCeG8DxVSTRD/198vT7pgL3a/tXH6Aa/cqCXN7RjlUECsnSDp
SJpe88CN1nArk9fVqMHw6epPuB1E287NM4C4XTakK/b+t/nznYBmt1zjiAlqL4d8jzS6IsFDl6O9
NdyywJsyuZuQSgX5Ae8D2vE3Wd/IyNsM4xQ+E6EGESTcDxT+xAqwiBc3nQtZ1Wlbh6nueeL4WTPd
oH7Shz+qPhjRgZHimIvLpKxbchpxPOYcRCVoig/2OKlS4SWeFgYqjLETD10y0zHGk3saaveW1l5Z
7HI6luQoSVW5H6pJz+Ead8G7xsNcu5mU9blHiNPUp8jnqX/DVB20e4geGL0dOy++dzoVOVvCnHnl
Bf59tARmPF+L3pwk2ZylQlS9POncQ1tsHrJXoLJwXoUpqFH9qDsREMcdFDXljWA1u0+NvqpEjbnP
d5g3c+fpEEGsKW9Ooc7mm2oK6b5GCySZ4xWzetctMIEVplUVjO4oPHmKcg+5iwz8z6QRkGW97HXv
3rUwvBXP0MPT1gU0CU4tZc0H2dfVV5lmH1UbrzGmvns5xQzef1fIA33OFABP8sLC3tt5bvUs1IwG
c5NGyQhK8ZXj7N03CkxjVRwEKDLmvMnVieFJEu9EuHB7bljuBkefugINmFpAarvuV95Xl6zcKm5R
BZa5bNTNS4Quui2rQFImuIKyUx9mh7mJD3WH5oXLe7RgAnZ7qqeGzgkDKV5w/XH2gMXKn3Pm1mvd
7EvDn1f0rQmzoUOvHpUnPwhRxsynczGNX9WPzVy7TRUK0sKNx6g+gX3a4HE4xyvv0+z0AUlwsXfX
/HDpI6wYkDqEU3BMeS8ALhTbIuuK+14xtuIlS6NbXk4Dj1dcdvXLUKYQh8OnOHdg8BXimhMdi3Se
980WcEgEZGDcEachin8pFy0XlctXUtkF//ubf78Z2xvBLIgrivsCITl1nMB/3T3DenP/mFI30i9z
kcf76wzVcvUz30Kg0oq8dCEf7wiHis+mSXvDV3x8aRssp2OQRvPqsWwQrNL0I69E/QLUwVo9+W/M
++cAZ67dWQo0JegSm4HcC+6Zj8KZlHNwoSbrf0SuHNE/YKwbg/kGeh9T99oNGSr+UGSh+gdU0V0n
3nQgiKz+pCmUmaC3oWJOv+A6htOPlXk+7ZAYDvIJLSrxWO+gj5Z2LtYIzHqfBJCczWffzXzaJ8Xs
N+0RMtZIyq/aFrurNRJdC63VuHlQ/uDtdONmL+gizFaQXAubYve0FlwDU22U+0IgYnnTaVWxU1WK
eY0l/92MG7tiefYQTmgFy2R8Vnls8L4C8tohzj9GNZmhHMz7LZ+jg8+CW0PE1+sWzHJ3XdAxP2My
TjJW6mOqdPAw9UO1vTz6wpFrd7pmqeY+TQPvZYr8kn5gLB2yA+mV64MmvlYr27I0i3WwA8Kt0VKf
hS9NEDv7zB3IDobZ32ZltfbctjSF5e6ZbKKmYqx56Jma9n2d/wYVuEg0hOlXUruFU9YWAiAxhC8o
WFdfJpDFJ9HckZMGumvv0aG7TQOnORqoG67sy5IhW9EFpHITlQSJqzsOJj8EdR2yT5BDasbd5Y1/
fwJAkP8b5fFClnFIsTYPkXIhv86FyT87Uqw+Qr/vKf/oK7l1pQcZdgiPKXo2eE/vChL2O8qoOXiF
ROxv7poJdZXZeNXNdd903rk3pwtUk1DHg0Tbi6rvZJS9TvX44/LI71vXP9ivwIcQtPCR1SsVoxnR
icZN7UnQkKIN4tflKZY25Dz1mx+vQUNR6Rq5iUfcqPwj/Yh1T8ro1SfKpQnOf38zQVo3eOImmfei
/MlLt57QOBkckZcrWejS+JaTF3h37s1YN6czXtvbojwXiE/o+aVixQGXJrBcnKU8HUbZz//3RJ/y
iO2HalWecWmLrZydlUMdChC/nlI5DPl2DHEliFG/aXc5jteVpGHhekhiy6+58n3m8VY/TAIQRRVw
gTIpDkIOZvEb7Zb1lqbtmOhRgLfGdV/rCY3jlw1swSPtXtqZAbFhIPx8GpTLP6d1LB4K0hxxujzW
Y4vGijSIN5PT9ToZzvLEl2dd2DS7yRbw7ZSqTrIXacTAdpwWLt+1Y7um9v5+RvmP8lRXxl7IhiJ8
Ua3/mg3kDxRy6V7U8j5E482K5S3Yhq07lUIUlJgC0XjA3WqTuWhy9kzcHBsocKzErvMF59987x9h
3IwQPUKifnrhRKPOD64lkRXywIvQTQq/bDcAJr+40CRc+aSlfTn//U00KKisSWZA8a0zcOpsCr9y
nV2uhn7N3JYmsMIBRObmeKAxQiZe1+IE5l4iKBBoEV82rCVXskGf0wjN43KAPft4nNlWAjrcIgZv
eewEd2MIAuqeyOnT4KZfkQcewyi6CrbA/oGCeoPqewCr6tM0OeIjkb0sk6aLaAhaVZVflyiTyI4U
kXC7uPSbU8e1s1FMZbdl3FylzcmIDQTFE5FoKERhH4A5pOjDRrerSuq2CFbMa8GcbSCoYlkT8rrT
D5I3UBmsmsfMJVBiLuuvUuZ8P8zBsG26tXvlgrHZoFDiESDY0cx1imtVf2yjvPlZqjraXTa1pY+x
sn7aM12SztMPuhj2lIIbc/C6k6i8V7wR3k26Lbaogq4cowuxxgaBFuBhTiU6mk8Tulw+dqDpSvDs
Tu5QX7+KtRGbb/l+OeKVF4eBPIHY2a2SmXS3eZ7Ofy6v1tJeWI5vUEfL5rKRJ+IU0Qb83s7Bd4GX
uDz6Qry3EZ+oe0g+NJN+6PAMuPHa/BdE6Y6ZZ07xWR/i8iRLe2DlAhPXeHLMe/XQ1YHEey/apL2y
DQ8O52sYyqVVstx7Sllcg61dnopGd/uuGqvtOVRd/v0Lg/8DnexVy6nxxIfOL37RaUZrS0dW7nIL
zmADJ3F9VzNV4XSvQwO9+BYnUjaInzLLwLhdmTyJ69E79Odk4vLHLE1oZfUejTBTM6EkOETPc89V
gu75s/RgnG+akX2OZ9Fvg3ntvr00neXsXZCPuRuixs284tckdSKj/CPD8LguHVM0ReBF6NflLzt/
wTtnvg0aFDLIFRSsxIdzHpbG9Tad+TPi5bHLvdcS/16eZiHxs4GD7lQxEfoIjrR0q001cSRgkiZO
HH1VTVBtBi+O9ueGRA8wgRUPWrJAKwjIM2IlNaZ9+BsuOyAC9kEU7i9/0NK6ef/NXRhgQo1X1foh
kkWcFFDpBh9AuE+zBiShBkyPKMBcnmnJGKxAkPm5i0a3eLqfWsdsZDWgUS//RWT1Mx3NpxqWUVH6
7bq5rIigDJAgRYCIUM7yPgA+aNOK6IUy70bS8uMwG0iPxPnKZAtLaEMJiY+CtJpS/SCatNuJiv3W
QdYkpFPqYGKCx6PqukIpsRF0XdeOUyEEIh2BcAcNxXRser2m97awQzZyLuV9qAODHVK0C2ALdbE/
FxvODitTn21IQ5/Ptn15jxbM2oZiFFPUuGOGtObvwaC6ejuoLt1eN/j5NHqTksvSQCQTdYYPE9rY
bnQsIC2e45Hl8ugLB6fdvRuyfAxoypBXFKHauSwDKxHpWoQzo0UiysF9uW4i2/Up6IkGEBc+EA0U
BIPX//9TuiDl8+U5Fg5ou4VCZnEEXNh5qeopg4wlWmVY7NRJ45k1XuilKSzXRwvk0JreaR+EbFi1
gQTVucrfZy8KnFRrd5jzmrxzAtiw9KlV7pDNpH1Iq97r9ug3rsURap2uzpNRV6764un5jHZihTOk
0O3SGS1/EpUR8+JUwOKkW4Lugvb/kHZ1vXH6TvcTIYEBY27ZtySbtPm1TbrtDWqblBcDBgwY+PT/
Q/VcpG68SDwXlaKtZBt7Zjy2z5wDdZMpsHZ5POIef9MU6zheanF/Sj1VflBTVx+gsPqauFV9qPHH
9Q4MvqQDeAO3aalvhRA6x0F02A1dm71Wo6+erjdvsPd/MI12hVvnAsp4VuragM/Fv/rUtr8MMy5U
xrruV5AchvjzD7LR5lJ1uawuEHK/jLix3YXzyDOQoNG4Pi4vZwXwtHJXpPW8qUoU8LnFZN8EirlZ
LgQ4Mmy/s+Udm+IYwrcNKlJXNm/T0Vov2OXBFFRAeyGFD6tfVTNdoMR2tmVFHnqlADFaztrB5H/y
HWe8CTJch1xfM5NJaKGDh0VjofSj/IB6rDryHCSYCWUrzmZqXMsaFC2SsKjd6pLite2/zouZBfHb
DHd92wavBQy/qZMudXl1GYrK32c8FTeMF2s6RoYkTkcktaDDhOwJqS5JBfiwVYMGXSIRXfa5iZBX
wGN3f1IE4dkbczgdpASZRhK2bltdOJBEO6Lm8qEIimZlPzJ8kI5Qajri53OZhPcsCF+AUfrdj8n0
K56aDHrrc3HKGRdHYIGShxSBYsVbDTagy0WkqeOPdkf5ZQAK77sIWlTGidR3b66bgGHP0OUiZMiU
p+Yq/aDS4suSLYpeFvdWQvyVoGwav+b5rGgrNsQZbEw68gGMQs5PIEzEypKYhr/0+iauELvHEdTq
0w94RX1CGWF9AOtid+uCnuCybYI0Bw8U7VgsRHmxXMfNvjYecHY/J1sm433cy3iTxDu1Xc3Vp0xV
1SxbHKwG1BUBjtX2uGsX/t6peP37+qeYlkJzdxR7WSy1e36Z3ZjfKQbcNJ1t0Mhsa147DZRdmbAg
qLCvcNsLb8cakN4nyoTv7zd1oMtGlJYsCydgWGxA/Q6lk8UoIqNfrjducG5dH0JWPgSB27gBnlqh
biR+gOhrePRwU3vCdf1j5xbtbvmvqtl6R69D/RqeqVBkQXnJUcwSZVZdRECU4DqYFmsptME//sH2
+VPcYfj8AoYYvkc1WfuKq2V/R1vVbbMqHcIXCA87FDK/y9AqP3li9mA32a4s/CT47/rSmD5Cc3LJ
Cj52LC8u8XJgIn37gKylfPCm1UMzfT+p1WF8osztpu4cfsGdtdxnsxDxjhYy/8mCVF7sZrarbfmC
Dufj7hiKbhzLC3CoLiiuZ6x8UjP6bdtUaS6OQqSAsIEWF3tsWAKxtHyI6qCwdi20P1+v92EII0Tz
8wAirm1RTeUlGZNPAIXOJxeev7JdGFZCB+tlTdd3kPUrLgt1F+ezu1/KnG8r7Ex14IrHTZ/gLKnx
m21DNGOPQpW8uoz58MKhXRyM1TZj1QF7NbLBpFBhfhnp1B8BrhW3djwBV4u8YJsNOcvcvRl9lQna
ySBF3ABFwIBtQtJhx6cyub0+OwZ/0+UlbC4KEIEFBRCNPrivSet+q2eeHce62SQAR20dseeBLrQE
tTPstByfWj74ux7HxNP18b9PZYbWtT07m/MWwO4EL4UI2IyKEwPEOILUTHMaaUkO83JG8Lz9AMkV
EB3DvlKAxld2KdPsaTv57FWu4+Bl9DK4frdPnTgA15wsoaEDBFa5kpUYfPDPl78xAYKdvK66mF84
Chk/85Rm9q7iaWwfr0/h4gjvnPL/HLPetI8y1d532kpcHGn9kqiS3AEGd1luppbzoZiX2nq33gZy
tXXkIKEOq/LULi7Kc9z9rHowCYvJaheNhHolMhpmTEfxSQc4Nx/FjxcItVpdREhXfA3qWkzbll3H
8Qnb6wOUiy1Hj7bDhb9o6xvBfOeGerFaO+YabEsH802BquRceukHux/GKCZ2fIptW0E/pVpjmTB1
sfz+ZuUFs+dmqcMCgWmIq3cfbMidN50cEE8crtuWaSWW39/0kGfQSHfxmnspcBNxqnAol5lcQwea
GtdcP6GW53U97lCyvvqGoi/1MeRt+Lxt5JprC/CqhK5bITBakBrwA7H3m6BfmRbTxGtbt82DMo9d
HDT8ETcUHCw6ec0hJG/lKxZqyHB1hYqS9Shx9lCrwEYop2TjXi0XS2KMn+OuuZ38/iZpqzuE5Wnl
QPDuXu6HOmCv9AF1wY0qdtmKvaq5hTpdbaPSOy5RC+m3K6Hw/asfdKNt5rHDObcqBc9DygBZuTJi
ovKiDKil5yYR9zNH7oA3EIB42/ug48lKjHx3wdDv8lDxxo5RHJw7Ep1cZNcMO5U79nOBgmq2Gzxn
WHvXfffVA50sc/umk7KmIKos3PIiga77445uMcg7x2VN1KbeY5OPa9TFpu9Zfn/TVQImv6zDvw8y
XCjJxkDtVVjTnzlPyDY0Gb5Hc35Bw//zzwWqH4BRelxeieLZKh6sUJY/fCsARlEMVpQ2qf2sQAy9
8qb4bmRAz1pk8FGl7Ay4X70EKAgG+2PPKMTznMz7tCE4oH0tONid5cOBLWzJeSZuZzok3zzf9X9c
b/1d50XrWnSQVjILleAybXkfb+o0Sib20rVqAm47+5XLX1PGXwpIiqzkgKbZ0pJ8MAsAD2EhXylR
0x5ENUcZ7ZEqYa2JJho60LF9AtA6L7QR7kCCMN6Xk8Kzbtp0Qb2/PmGm9rWo4IoBT5PgOrjUoME6
+UnW3ARkTT3X4JVMc306jMKnc43HnHh0TgRkAc4BYBf33vWkDCIUhWf7sFnFYL6bjYH7QQsCYU1Q
Ox2PFW7PixeyYDuzaY5PA1zInr4OedjsavC2H67PnOnjtDgAqiRaSTnxDwmeW60+4tlE+PeyQuGh
OBKlHCd+GHGQtesd3syczlvp17BiOjuUkDIseqHC2zgd1ScGHPy903Q/r3/U+40TnWGMtoKCj7dv
XkUoaxAZTHzHHWtTDZhPAs1baIfbbYYDx2vGrPzggSud70IxU7XlxOdD9vnv0MxGVGskIMF5FVX4
QrzEjXyc0Va2acPU6PCYxg7b2Em76S6DYgFW2wIwNd3EeYORa55S22zOEzwCvM6Vx3d2Ztk7ropf
eKv3Ng5fc45OAl5VAN/zOvJO3Cx4FKjBFDebzEbHuyQOC6Rohuo1G8ck6sOwOll5uekyCJOzrMib
HReCoqM920Xz6oS0+jnmVVhEbp+uPcCYFlbb8VROcztv2+o1rbKnHjzRZ8C1rU0bBOTa/x77NLoy
cMnYvQZuRqKg5+IEWhFro8Fr212M99VkSoPmdXL8V9V5d022hpZ6P7yhwO3vgTdWMwX9FDavZSK+
9V59l9iQGrCH/0DT88itbMVyDN38A1epQtkxt2xem3khlUq9r7zoLjZtQdbCh/8GP98UNokOVmlm
MLiguoqA/ibMXhRvUeZcDwoXf5tcQIersDRJAggcsyN3W8jm4QH36GbOvLF1zXtJ2fYh3m7rVzFm
9rmVRfkAjWBnv23s2lY2ZqBr83u/eA3tuZbRQPsqAZtax79sa193YB6g8CzBpTqT0Mp6KG1F5Tkd
Q/7ftvY1D47BdgWmgzg4ZqkrD1Sk/cnCu+P1xk0WqnmwovMwSmciZ1oFX8qsOMbZcJPx9icNnB3q
OE/XuzFEIZ0wEQA+lB/WlnwtsoBnKD6M3XwnpnJaO2aaOtAcGrKCDAe+ZrqbJu+Vd8GLk3RrddGG
wyXRMSUiGIaZ+Bi9P4jveAC2f/I8UAfaQZiV+f58zjtanKj1A2REHNwRyQrazfBROtTEKcY4SMDS
8xoGFjnGnuXf9m3/dH1JFuf653bPJ/8ATfx0DsKS8tdMyOQwOq0X4TxJzlNif3TCvDxe72bxsve6
0X27Zd7AgwzbWym8A4EEeuNP+V6GMVmJHqYeNP+2iN+NHR8Qy5lE1XfQWuNdODu43wvyul+BD79/
nYzp0rw8n2a/chNPJqjPwBZ3qiFBy55GUH7RC+oban4cQKWZzl9rFO8iwBSJE4NIC6DvFip9KCvI
/OLTaIFEnqxsLqbv1uICGRMe0Ezy12TGrQArwgfw1cudNawFNpOFaLEhbFzwLMYVf+Vu0bOnQPKg
iHfBxEh2SRIUfsV8qtSXbXaibfbgQvfIOIvpLkZdQgRa9JckB1wnpdXz9Q5MzqRHiGmkLvOS5tW1
C2eXg27w4NTVt+uNG6ZKx5yUVdr1SLDkqyxdR+6olY7OHmQ0I9/zRjj2vgsT8vN6X4YP0REoLBmc
KgTi8q6xl1q8HDBicP48bWt82SfeZKMVVbYMURD5arWdlHe4H0nKI1hopHXY1oEWDxrQQIKDpcI6
11KheE89/UFAXm/csJu5WiggfcHALjV6Z1CN3U7Q7hPOgG2TfkF90+PIkrULOYPruVowgMih49ee
DI8sKcJj5qFU+A9ffD2mL9e/xNSD5tx23LhxIvzwWAr1oXGKPgJD/RcQNxQrUdNkRZpzT9xVQ9gM
zhm3o894Txj+H6dJV3Nm6MYjCAYYfVJ37FQ6Un7wy1UKVdPQNU/mdGgmAYXlMzj723tk1eJTh4uD
lVTF4Mo6wISDpVJ14xweeV3VZUQyF5m7h3raZiz7o4MXhesrbLBVHWsCBi0cbsDrc4aOeWzte6K6
jyr00q+ShrSJJhcEj1FK8jUeZtN3aZ5NYzY1MdgHz0lPxLmkqV9GdW7F3+1ycD/OA61XTNewPDrc
pBE2CgyhdXCGCshLTNW8qzrebTNbHWgiqeOFZd95ZwYZ7wip/HPcbtIe8sE68nfso2osl4NTfJxA
7nqDeur8NCTzj+vLbXBoHV3CE5QRpCWt77yh6iGe5M7WWYF4rNi7RbAJlYEv0J0a9QpjCOjpkc/Q
BVJZXu3w1rE296ZP0Lx6kgqMangqOjbgDY2Y458nJHZHUAh+uj5HJsvRHDt2bKFiUG1mUc+RZB3w
kDJAW77xe7lGcWXwAh1aUmaZV1dDj7rEBuXrzAeLmwyqIaJhEUfu6G3idPCJDi5hQRmjqoywI2vD
etfMRX/003DtSGtYCR1fQpUFqY02ns4iJ79B1DSBC847oBivXbl6MXWg7dK2l3Zx0OTTXY8bU+gF
+Z8UgI67zdmYDi/JLLdGIll657i11IkMzIEA4JrQtGn0miPXnWXVfe6CRDyA2FvUVBM7F5USOzrE
m9SBsMDaBm3JGOCBOkQfhBSPg+KAcFVErsy/yUw1R45RaNTOfpOcSsUekwEackhkmJcfCFvjlDM4
m44eKX3ZTqBJtI4s82ZrBzreWexCtycrn2BqX3NmD2edBJzT/T3Ii0HCyPxPKYp3VrYBw+apg0Xi
BKTjuDft75MwqB+o8JIdKRZD8toHkAM5ElTk6HVTWNJRI1DXiEOQT/lJlBbIk0bIaEclaX9ua13b
l22/Q1EzqdE6Txm7dVNQNYx9ssbIZfAFHS3COq8XEymbO2iWT0dVZi3G3vkfgnkbt55P7KXrN2cG
UtS527Wee6ZEInSPLdlV89qBxDR+zZdpFvddXtrxkbhNxx8oWDnaAwN1s/PBBhe5WlljUzeaO3vx
5NuBBX5pKCB8jANgIhRLotqrV+4Plkead65BbM2haQzdCy9NsMqqAbMAXsxwBdxNP/q8/amU92mZ
sBp1edacrlwP/Nn03+tS266VEm4s6mQ+kxiyMXgsztuhO00I7BYEfLMYcK7ETRhuMqD1AVYdUGjI
fuLiDmBtxzuCiaiwP/dOaLuvbhz4/mEounH6aIfOLF6QZ4B5gfdLiizqbuyjEoC6eDckTTPuC2hP
Fg9DSwfntM1LtGhSWg3uXoBtw4kLFkwzwvZwmm2oB4g0/m3B0JEqXDIHoIy1QYcGGw6g+DfuGxva
hyAUcyvye8tnOP/AVDLI/GWJZR17EXyR0G5qSPf5etPvh0RHR6KUfuE7zE6SE2t67yAL0D1kHOgk
lRfVrgQ35SdXANJxvbP3gztepv6esMTF8YHyODw2XUFPaorFFxRBqU/bWtcCCrjcmT8moFybRMXB
joJtwyrGp+uNv+/pjg4+8ULI8/TKx743gAKYBOIbCNcAoJVrb0umudFCiWrnumICa1xmnb9vcpwf
vcRbgUabVlmLI6Vou7SbA+vYOP0B93/3ifJQeVl8W0r8AWReCR6mSdJiR5Oq1h0dJAf2WEw7L6P3
UFrgEDdob6+vgmmSNH/OrJF1ykmrM9KOac9L0IzGuKO53rhh9DqsBDxVNmKrso6yi19UFToR5Oq/
1ww1gNc7MIxeZ4di1K568EjnJyIl24G/2NnnebayVZhGryUEqp0S0EuW1jHmuJjnwwghjRmvDaPY
Uk2GoKA5r6rtinA3LM/xhLJzD9INu7Lna0cH09wsn/UmG2DSH7KiaMozWA4gOAAxNMCU8i/XJ/79
vNhhS6dvGs+4ZYHANLeOyh2flqsx22I3PfX39jiuHNRN49fcNwsS0rhJwE+922WgFIeyePZUQ2TW
2zj9mgsrlqrBU6pEZepCtS0BU2zpWnwwjV5zXB4QGyCXoTxPfSpOdtbZh1Tx4/XZNzWuOS1QZ4Q1
dp0t0KM+/5m0/n2tEmvTa5ejczuxtHVclTrl2Wvz/ENst9atH0/bknhUiP1tOY3PJPD3DIEzFO3O
KwsAi6YhWSnSNfisTuTU52U+M9ctz3RAQAAxPqg9OtwZOvbqK6TB9APNaz0Zq8kf3epk8+KLl8Q3
ZZCISJHpd1dn7kpgez9NBdXh37OkfFlnaYJZKjPxrBSq3ADwYLdeCixmXIIqzEkDeeP2KJ122nZN
5c6wqenEThDJ8TsJOB1Ou87JxoYm1HDE+fqzhQzJAipjk/nq8p6imGOVi1mclMKDWWmDQR2h8Nu2
xjWvjkViV4EjBAoFh899TUCDQlFYsq1xzasZbuuFAyXuE/7qcPMWvFjDRoSQo+PW7AQRbiJzeQYZ
g9hB2Ts5uA57uT5yg2PooDUioMZkKTh1FoNFBSomE1IuN4D4NJijrndhsFkduiaV01gkYOK0OEXW
g02raYJiB/zd18yBDeX0Hqi8IRpm0FRe79JgsDqgjVZpUdApFCfqDTe2B98Y+s+97G88Dvkyte3J
0tHBkH3T1r5divmu7JAkxSliCcrIfl//BkMw11FtZRMGdkP4fCc9+klUUDi3wES0EkdMjS+/v9mn
OW6WZhx265Pq4wcGZrjI7UDntW3k2g5dkhRqRUguTjSF5JLNwud0Xr35NI1c82PZgz2FdFZ2q8Kq
2vUT2FoLTtf4kQ1BnGqODC7Twmmhsgn9qvp+4eHph+qZ1+zGCRq1Mj0m49R2aVZVI+TYVX2yQ+uZ
FHTf4FXSnsLnmeD1PltDDhkmSse2cb9aCNA9LHGRf7SXt/p2s/3oeLYpH2IARsPmTBaaOW7X7FQ0
w+fr9mNYBB3MVg5jkKGgtL1TvS2SU5xJ5HlxKktV3bYVaJLaW8uvu36FGdE0UdrGTcNhFh2AGnc9
h6bnDUIgJGoqzl3ncP17TB1omzYghkiLx6DG3U7VRzaF7Drwhl+2Nb50+saTJ1K1cTYTWNM8WhGf
ESIsf43izTRyzZMnq2Dg8yrbsxqLLpps/qkceL/iB6bGNU/2QjDpTpbdnKFV5B2TBJT9LRmKlf3e
ZES6JyvCiholkmehkLdMNo6CYAUP7XIH9tNNRb6+o/MseUlS07Ht2jNHOn8qx47sIGBdrdiNIVDo
sDbOeJyVkM67XQIF9+itpF+yor2FUP1ra6/drBqWQQexQU2JiLJt27OcYEAQ0Eg+1l1srxT0GPKL
f1Bss8j9oU1bnHegWcK77GOJm7Ad7lcv1+3f1IHmvd7QwUrxsHaG4DykfSee0JPdpslLmo7F7bY+
NAf2OhebWFVlt94MaZSFuDEunK8NXaMdW844/94EOzp2jXlF1YfZiDxikA+8518kbpmV7d61BT8M
ZfjQJWsXR6bV1j3aC0iC96r2DPpseoBeZPwRcn7eWpmCaTU0nyZtICEK0rcQdBSPtkQyLMfweUhx
yXB9KUzj19w6A3NCnIVVe24Y0vhKOieoOM2nbY1rO7PohQzG2EW4G4AT5TEwwlE75s4m7mrf0VFo
eCf328HN5ZnnEA+LKPiPjt3cAAm5afw68syuJ+i7xP18lwm8JSHJ/sSmbFrxZENA1TmOQEyz1BHB
0ezR/xSr4Ihd+TYofuGJfu10a7AenecICsEoY+qc9kxm8SzwfnuP6rAgcqFvdbg+Q4aQqgPQQLPo
JCHx23MPGANIGfrPy7vKXeOSHRKm8B63JxvTPB2DxmU2Au42zHcxboI9b3xSi5gslGMXKUW523xQ
cDWXpk0Bhb9BNicq2rw7VVni/R4bcDDurs+ZaeE1n+ayqvqgUPPd5ANWAorPS9+Sr2IOn22xRohq
cGsdkAZIvo1XKje9jduB7KaODLcDJFb217/A1Lrm1yVIvIHKn9NbBaKxU+J5au92ayBwg0npeDTF
65GHkBm+LSf3azk3cYTs+AbChJe+h/HOPFy5wzJ1pN2QJZ3o4CBp/oBnr+ck8M4TVGTVODzF0LED
WmClG8Nk6YRHgkN8e2Z1cyJLpRn49T+um6rpE7TNOgY5TDv5rbzjlFAV1U7KLAhE5t2BtDRLPggr
688BmR2xbef+B45mcSWxvWa3IrOyeTepxs0PPXgwP4gJ1Ov/bbIvHZiGeuKW+W4n74g7VQfA1ORj
bdvlxgXR/Bu1GCCSqZVzK1BX+Cf/rodsDW9lWm3NuWVV89aHxPutTQvcG8fUqqddmmfdyqWxIaTr
koVQX2unkPYY/AT9CSIDO6KpLfZMbNNN8KAU/fcJCNVyPtiBCnWI3fKzYKHc04B6ezJ6KwfEd60W
HWjhwxqBWmapQAeyhbqfkN/izO/3jpfOdx3IjvdJ2WwKhN4/Cq4x46VNoXBxgLC97D6y9LTBRNGu
Fjwg/uGWpLfUoZIZqiPrk1tkx+tNv7vEaHqZtjcnUO5Kq7UA7jk43m8aHFC/G/XFSnb/rnmibS1g
9H0I0YKAqQNIYX434zi+lLYz/9w28OWD3gzcgjR3g7ozdRghh0e+yvCpt4uVTdM08OX3N21nKDmL
UZGtDm2a/Q76cI66kK+8MZva1gJCCrULAWg1xg0GXzt9LJyb6xNiMHSd37AHcTxBhfR4SIob1pd4
V/7ll2fQ5VQQ973exbvJBBZUc9ZCFjwbFcYurGbvqTtn+pYHtz1ZOx+YjFHz1bkN8jknaD/OGSq9
FPIV4ESmTeHSs/XNXnBw5PogrIE9hruyHk8sXOPgNIxcx5tTNjolw+PEAfSrPH0h9JU6awcDw8Lq
ezqEJ8YJGlfq0FkP/pBGhVXvs+kxxPmMl/NKHDCYpY4rH6007cOCDAdbBmD4xJK2at7oT/pGXvdD
EDcFvsCrufdIOqlOXQdarZWTk2nyNXcd04RgJZ3hUHvzjrryNKRsD0nfFas3zb/msUVKg544Sh0a
cR7iLzNQS7J5KNndFK5RaZi60DbyGkwXod/jC6r6P16cxrCKQm/GK6e1c6uVl3HTLGnO69GAVMK3
h0OAVE36uzI90dzdX48MpsY1z3Xw/MOnxleHnqUPc8FPvGC3itUrQdMQeHRgea4oETSBdYZ5cxzJ
cOeCwwaevE+qdCXZNDiAjilPqzoJBhernNl3UE6OnGwTSNSzdTy5Hzq8VWJSAMSjsOK7P31n7Mv1
aTcNWtthRSFxJ9osdtPdlNYne3q53q5hOXUAeV3yrmwpbKXPb7v+NQ9386Z3YszG8ilv9lYG6HBM
C08d8vkoAMOpV7zUZCKal3otXDQdMeQ5+BHm99X0M61eh/G0bUI0Bw3JbCtSYmea1bivUXUD0bmo
lJuENzEpmm9ao19MOXXVAXQw9NF1uyBKCmf8dX3w71qJG4bLKr+Zcij7pVajOhig8rBzkK9+x/7b
1rS2mtiuIQ88wmucztnXId0DWvh4vel3bRCj1hfUZWqcUEd3mFzoETqR29z340ryaJoRbTknL6AQ
NVxckg0P0i9/zGG8EqreHTaWUouEqGVTo7WE2QFg+caL0vA+Fl83TAk428O/F7J161Q4NXzHq8C6
2Reg12R71m16+kXz2jEjtEZgKhs07wQ3KftQb1JKRLvLrvfG/vDKW9tehXaDIn1yChBLD9U99GtW
NrZ3FxPNa0GQFKmI6eL50C+5D5ph38bsx/UJNzWtec5UN8mowhlN4wxA/DhKxup4vWmDnegiy7UM
O7etM6xlMu57Bxrd83wbjt4WnCMmRfMeAc6PIaGOOhDvW+f8ADMAqAKj60P/E6v/efJA45r7eCWU
KWfUVb78ESz1Kus5rxlBVYh77ieUTXNwKWRSfKtAJQ4Gq5neOQ4NIlraH6tGPI4jmASuD8W0QFrg
DDISNOFoq0Ndt4cESGNpuRsXSHNk3Djlw7CsfR7II6HNvly0B7Jgy46C8Kb58jjTqvKKQR0kyZ+C
qViEZYNvQjqblBrQgebNKEvwvcFDShbYoAHMoKWyxsX1rumiZc2fG2KVob8kNKDYieZ4v6i8+flK
2H93H0fjmjeHcxLQisCbQze8s1VxCkJ6ytLhvlDxymPIu0aDLjSjsf0mhpAmNvOJHof6Mx9+bzBG
tKtZzBwSa3QHtOuEp57/nFZJaQ0D1iHXfj71FnPRsN0e2+xjv3bBaphrHWntjSSv8MgEE/EcK2o9
HAdGSb+z1iluvJwUX67Pi8FedC6/ESWggJpi+B15jjneh0Yo02zZEt1/iPscv/Ihw4vcBm9ze7xO
H1ToPMSrCbZp6Mvvb7aujCo+E9mXv7whx9uPV/7KOB6Z/IZsHP+y5G86CPuk6N3lSiVsHiieFefw
QLoVV1o8/Z8wjbnR9oCgkdziFMHRdcaltl5FDCAlEcgecNMBlCrZtyFnayxZJmPSNgUfmmsCJCOw
/jooRTT6eTNGjRL2beIX4zGMQai8LXYyzYG5AiG5cqQ6pL6MfBKepNfturA4XLdXk7tpfjy1ru86
PrLxwC2ObCzHSCTWz01t6zjsqbFSWSzrPbOHSn4l/Ol6uwZD/QeBneTpGCzHV9Zbd9MI2Dsbkt2Q
Vi/b2tdi/ljOUpIJfjagKFfM1TNl7S4QdOWW3jDlOv4az8VhB2i9OqhKHJA+R9J2jtdHbmpac+GW
zlYC1iJ14H0QpQFQMnIT/Z8b6tDqDjcRPkR3YPJsippW7aUntiQ2aFrzXa5YkZQu0gMBObiDGiay
R/a/9uZl8FVdMDdgrfL6gWK6E3WvKD+xdDqhnnA/2MlaarYkMu9EH50P1OoGQIcnWGTFHlySHKX7
q03v2uDZcZuoVmd7bQt4n0EMc6X5q8rY3Hp8TF5TSCPuQ5CqyyTJdqpGoWlFgvkm53i8rwXZDWCN
OuHBY43w22BbOgC7BWqfVDa+sWmPtPpUbLqMckMddR3Tri6gYI/DAc13nlPfjBXZX3cHQ6DQ0dWT
bafCi2FYbnujwvtW/XLY2sHANB2Lub3ZzPBsUkDSp0cQClCdNGRLEasjP18fuLNsJO8YlI6pzotm
BuEvtrO2t34R4e7yFMQ9ffejo+Pej/udagGCn+muw1HTa7t81/d05ThlcBidR3QCmM+vQHV48FG1
wQL3keN1AuoQN+UcrLzfmCZP8/iwb/K4oViYplSngthA8W+qqIM5aVtzFwBeWqQI3pl7R3En4WbZ
tjClQ667gZGRTzgKWPK/WF5isZKim+Zbc2mee4MrZ1hSN8xPVmw/VsU+GKOcyW15lw6wll4h47hE
tpLNN8R/tIObNlkZu8HDdHh1UDOIRbCs/BWKkN4Jgk4aBTn4cqAb444OslYN7wtrMUfohpxYnu+S
Ktw4es2Hqe9yN83gQUNSRnP/gdltFPorGalhWX1tL05j0QS+wLI6+VMX3in1JZ2qKFav10OEwYV0
OdsqJAuZARK3WJyl9T3wVoZtWlHNNZvQttoQcf6QiTySSYtq2hIchCuOb5oUzTttcOU3zXIZGdKf
ofXku25UDcXOFVsusVw8hP0dlRO7l8nUwvuV8+DhZaOyNxWioGXNS305WhM05XGXDzhQU86HdGrX
uMoNc67jp9MWgu456owPvACtbH1TZV+ndOWO1mAnOmp6SCq7BxMnbo3aW6+8p2u1AqYxa0myj4vO
LFjKiUP3YOUfp+a/dC2omIasuWWpprRP0rg7xNacR0OXXjzXXnthNligrh0blknqwgRxnnKTPKJj
kRxjh84RT3we9V67BqE1zc/ycW/yg5xIOxYs6w9giL8JnPp2kP6hnuwVRzLNkeamVTNSe8yC7iD8
/nbO6c6SazBKU9Oaj+LJPZ+mATNErODspPEBz8tbEGJuqCOgeOrRjMZJf4gVdFXCbjdkQbQpHurY
p1FyFzMCO497XkaZXQ87q63X6iZNCZmOiO6EX/dkRsaSLXywc5H59ykbxGMVTg+TVzk7kqqnrnb8
vVDU34nBs6N8skkE+RO5bc11aFTIQStHApzupsmtz+BKcS615TkrTwsGg9Xf5UpPKCV51R/YCNnF
c5l8qIZty66/E/kz6YlUZX8YrS+T+0ycp+trbjh26W9E4yyzhiQcPjZ+aPpPDXtMUVXkySZyvA9V
+RVMYyvWZZgc/bkI9y3N5EocUuz5dvK+eu2lgGjZ9a8wta1F0rqn+RQus1PO38PCgTj3S917K40b
nFnHvLVx5Y+Kiv7gz20UhOOuWG3aMG4d8qZUa7VNt9wIKP9bIaebPMPt1DYibjf8BwHf+r4YAjQf
xB+9kO4SUOBen3DTnCy/vwnNfBhqexIIFWE9z4cKAWkPsaBxo5dqkTlMuFPLGBvjgiWNH9xNBTGY
D/L3qO3Rq502Y90hbfkuy+pdHLCNE6JlTdL3Cjfo4fr+/zj7tuY4cS7aX0QVAonLK/TFbjt23E7i
JC9U4iQSAoQEEkj8+rP8nZecnjg+lZepqSlPA5K29m3ttYrmCSKiCEKW8vPfF/u1U3IRN829wYVY
RG6/BZDlt3eKXJXuH7szlyi3uWGFEYkAFC1uv7q8+8z4sEupYG+kfC8m+Ic0/BLqVkb9RKYIZxAg
jp/FEDYM6CW07vOc7Ytu+xCgHfzGo4o/P+qys6tXIcEciT2Y1L0hnxv2fsq/zOkv5uI6H964418J
fi4J1kSkkelo3AYLj49R4vcpam3GDQcz+X/b78terxsmnVKOWHYxD0UDKYOrVr5RmPjzbiSXFrBO
S95Kq8C2Gdqy4iT+tkL3wrml/x9rpceUwb+c2eQS+2ltbMmIkf9z6batiqBnX4d+5depm5PD3x/x
5zsoSS/MgqY2UEjp+rMoxwBzK0i9lPIt0aVXfv3SLpBkrbNcV3wA81mVR7muyuKtNs6fD1FyaRQj
LQsebyLZI7H4iBLbFdRBHsp1uoYmzP6fVucSBgodDzZRm5XnUbdXAXRwyEDlW778tcV5+a7frn/L
N99o0ixnHcX8/xIWBS7eyi/+fN8ll/hPUDg1oSBmPovENftRLWDOpdN2SAP7t3r5f+iF2zwjCHTd
fKbRrWt+5t0/NSaSS2Zhq6gsgA3Mz7wkv+IsU3uJfuY/bumF+/Iy77zoGqwLyfalsu8kLd4w19c2
9MJ9JRm0GEcX46cFOh4+uQLp/z9ViJJLdeo59JlpOj+9iNTeoEXxqd2GpkqKt/CSr7z6JdjTT6YQ
zBXTudwo6d+R0iTunKpVvyVE/4qxXkI9jVEppr3VdM50do7U/HnVrmYsRuagPv7dWF858eTluv7N
njgEUuOmi825ZevdakEaEPXZtRWgLvr7A15bpAuDnade9oMn5uztYKo4mTxoL7sv//bjL1/129vH
TkUoOIzTedblUvXz+tVRNG3+/uOvrf7LF/3247qR5SinFT8+m3CM4nK8Cmixn6YyA0EOldMbxvXa
FlzEnEWULQmnhTljHK5faiiMcF+vgJY8U2RI8+7vX/OK//1fbvzb14gUYwYjHd15jLo7T9IbDDk/
DcZce57cpMlb5N2vPebCnPmMQV2CIOK8TGyXmfFLv04nPWZ7MhC+Y2l++PvnvLZoFy64T2Yxz6v0
Z0za7rgFc+Mw7gR7q0H0ys9fJqcz66FnVkh95nPfV00AHzIlIAgX0ZsDTa8cr8uslMnRurnR5qxz
cxNnw/Ogxts8Ww44Yx//aZEu8YxZDz5Tin772UXvMxRTpRJV9m8ozDS5DHrXgs1gbJz9uZMv5OYM
PGQkX/7NnV0Gu8yliiiFa4MQEBJVyUyXjzOG2t+4OF7b3wvbbjJtM0i1mPOL7gUf++fCqqMgyz96
+UtU44BMw1mQg5870vS7pqeibtSbv/7ndCO5hDWqHqOZGAZNz9z1H/olA3uDqlPW7l84hCILP5oO
578foT9XaZL4wp5ZgIpDCElyljGHmCk5piyq5US/zpk6jqV7aFr1aYR9/9vjLsx6xQi1NgtNz8gL
zqHHDAjQ1Lmd7+K2qf/3ZcSBEkD/U/DxH8ZfMIaVdlsajQgBctQAXbTjwzYzTf7JhfyHbjBjnMNG
wJDQYJg6LdxVE7vHl8+ZLBo0f1+yPztYckk6iBqazlSW9Oess2sFNehhR130T5Nu6X+oim0SJdqT
RJ9tl/9YR0iODpGq2qJ7y8v+2RL/Q1hMMexq1ERw026g72iK7WiFquEO31qfP3uk/5AUW8IEtMal
OVuwwWDM4yS34YgEEf0lPZ9y/k+D81iplw/8zcFGOXLnxWClxi0cQR0K8Pj8Pe/ZibH8/+Mxr2z3
JXExV1GTJ4nR536CP7IO0rtQJXsLWf/ablzEIm2D2pGERgJulsWD475Rle9AD7uR6Z9mhLFOyf+7
TnSJUopBDH2W3fR9UdbuxAIFvb8bw5+dKrlEzAZ0hUGqoty5zZYrjDnelev6qOnwuVf/xFyA97+4
opoe3CErG8dzBG30EyfgrYoHUIf9/QNe2d5LBG3Ts8ZuaerOiWM/2Wzb7sFBD617//eff8UYLoG0
TdqOhW6dOo9LefUS8jvTHbIe6wQmOpr6tyS9X9mHSyRt1qshSLPZc1yWQNH27Ua+dpuTGeQNZPFh
7kvx4e9f9NqCvbzBb2YHGdtCUDFuZ9ANsYoAnw6qdvFvcSApLow6sCZqQq/Gcxala91mW/wxpgOo
ett2/P73D3jF5IqXD/vtA+QwzaxUUp1JKl2N1mBeAfwFScmBv1U0eW03LqyaQdcLUNFJnTEqe581
8/c2Z7u8ZIeXXO/fvuLCqgWmKTRCheG8IqKVoznFA7t1OXvLk762ShdxiMy3lSrZDOd0G9o6Vw7Y
5kXoPTfz9kYR97VVujBsvkR6tQlWSfPovTUzPyA4vG1pN+/mof/093V65SGXsNrWZeB7LrQ6x0nT
3kCmSX9A5NHs0cFed+i0vdmYeu1BL//9t2NF+2HdLO3aM66rewnGdsG2pxd9IC3f0nZ5ZU8uaYIz
vZUQqKHtmYB6+KkZdFuXZYieAfAed39frtcecWEcIG6RM+aBxZlhZGclvqsRVVdRgX/5+wNeuT4u
4atrx6HWOm7i7EGEpsrlm+zekhj4c5ROLrGrqNL3S77F8d5ltFrDg/C3U3fbLtfIBCqA9PZ//4KC
/g/E9t9OB7lEsDIB7LA1EebKO58YuVOxbJNHENAsct6pYaEc03edidOhViwtp+RFKlJQDwTfoPOk
QgEinkAXaaCgI6qyKaw1NY+gXxn23oDUGMpDs+yaYzTQNSe70WUJP2esx1xYPcwhI98DVHzljzhl
MuL3iq86srtWzz77nOl5MF/D2K6jqILe+uY56UrQ2Bi7er5WIkXd7AQChaIF7n9hmuu6XafZA1jI
AtnbMelOq8nYgBc18dx+TCKnzFSlUcoAnO0cxkPiyrvQcFrlYBRvELkUpEAtSw6CLu8ttDZUWjG7
qOK2KbJgP6WOdLbuyCTrNYrbH3LYxtXXXV6gmYY8R0fkOGaWbuq6y9JNncEOYtBvxByp6p83EYCE
2iXo5/vpDjGfSyKw/rTR1O/VkoU4VJEZmH4fonSwU7UOuK+SmvgRDe+qLwMTP3zpUXGXXUy7DaLB
W5t/Xje6LuxhET2aC3XhJxWm/TAhAZvAJGXb6U77XkXItWO5dKIWE6RcnoLtQ7YhvRxk/CjSNIu+
aF/OqdrPtKG5r0U/jTEFVUWEYekrNwvHfs3An/GoGhcQJ44V1QXPj0QKXE5VPIU8ZBCXnjEsXxVb
2gzPcmQKoI/Ok5BFu2lVkEJ8LIXlBDxKeXNVFr6UVeKMbzDm0K75eRbbmF2Rtpfy10IKWX4rAXhr
hgOivkyD8M50y5DWa69EebcBnb58BSWOgg2KcSznG6pti7J+0UK2pq8ClATgU7pebsweQMXIZ1HN
w9Yjii9J3qKkC357Fu5K0ei2O0SbM2Sq5iYK7pMH1BftyzK32fBFoG9gpjqKBWXPeUzble85K7vs
LiJd0vc3MesY+wbVKkvkIVrtwr6uYw86iCoVgIic6YQZjg+mb6PtRg8+a8GXScdZHMLapObHpF2q
u1po1W+kWqMBW4gO6rLcM7YWQ7dXQ+ezoXJTxo3dFaD92x5LdD1TXtG+p/67Tspe8FvNmkW8G/Ra
xGEH5F07yxpiw2noK/JCxjqgh9aw1O/hTLKC3EaGdXF8gOZIsd22kBtO1sqXoNtur2KpTPG569dy
KQ4sJkpj/4ETviqEUzbe+dEJ96FY07T4ErlFLNBjSxra5bsFxecIG0ubXN8vBVXptVplPN9ls46W
48zH0d4sy9I100HlEctvTZRm5YdeNIw8xSLeSoAyZxwxEOAk6JXFYyf8qe/bpIP687At5FM/t/H6
OZ9Y1Kz18MKf+liykE7fX9R0bYwpiHJt7samTJDCaQ+rrCibyAr5JKWFeY+ZcdFDLMtYzUOtVBqm
UBFwfg174HuM+FGAiU8BYG/0nGSVc8PqvnHZduI28UvTrDvTztt20lmp+ddRURPOIie93U2tj2Z5
SKdtKu5zr5z9uCJJLU55xtB92nmxTfPHJhHZLUkmS+9cL+ngIBxVLCsOnJWbb6senGPdY16OjXhk
WRovss6cJBPCVL3JtPI0ECg0biB3y44Ex6ZZn4PhOo33rTVtDHHfNJrXG+bQbuBVQRutfmBfYvOx
lVCk+1Ss3VLslKAt2ucYNuK7AOmHuXagRO9upevSk+O4sChoOlzLIIfbg+v4QQDsgHnRTZEezREa
T11lgWMcnkdKKDO7bl2Fktc5C2V5zyL4GFGptudIONXYirmB9JLV63ME5nPxaWGRUb/a2HHzMGYF
3XgVgWBqPKUdM+tP1Y7ZDC7TpJW/TNGH4ivGUZxN9ohRYoKWUjPxw9LzhIS6NIOKn3QPANZhgBQq
7mUyNn44u7SM4rGKOMsaoIRYsON7EGmZ7g7FQrE9xMWcDqKOSFD+F29tq88Keu3rvNN0Su15yMYc
ShhFOqdFPdqmb2mV+Fh56MRBjwsEnK5LdLcjShB9miBOXjaV2Bad/VCFnUDmP6zLOt+35aZBHILO
AxwjZFNbeTcsSHZqEADTsNSxtqp4zLKxXG/6dJ6iz0vH5fjZQEpRXIe071YCmmy3xPTQOJP69ytp
gt+uTVOi7oFKc9v7+yTO2ybdtUlfoGE+FHqKj4VHrjNUZas2g4WA3kQGOR7MgCldrdaW43psQMCV
FgcBWeit+BRiaFjpd3OCPEneznT2PrlpBfTKLWQQ440EXq/UvNyI5UCkP5pW53SoIre68JPMPC3u
zAQhAGhLrpnLr5UFneUO0yS56aA6rUZzhKIYYBY1go4p/tEG3qMaIZNoAXxuW7dvvhgWcg1AJcUt
7aTkYBuDhFfcfDBzMmF0gKZdmQ5Vpp0dj/Og2mm3aEx+HHNYU15rFo0tO8lS9SypW1RxOJR8MtIz
JEoZFASedBOGY09ymu950Y6a7jfce7RukwASIuK1ZNUUI/7dKmihbv7oWWfZYXOZCF/LYRQpiLjz
kS4nXa4R7AQT7iPaCcoNQV37JY7dedI6jTAqMoSetAf0V9Hxq8a0o1NWzZ46b6o5jagZTw7ZHLTe
Req1vfUCuqVbpXmxrilG9ERw74VAYeK7yAxnBZzK0tOTjYqC7/IO/Ip83+TSDUeWN0p/x3YZqgEr
ibcBAJyoI/EBGrLbl6JJlm8JiaGeVIlA/IKx7zTPkuSAK+MFUqpyuLhzCiKzcTiKaJUZKM6JGW4b
3XNxzxfWjTGaoT4EiUsRy3Yr24Z7nIS053oHIRM41yI4vqBrF0US6xFDGuIz1SnUNFfQ78ZXMRMY
mUf7sywrVWAWAkGk02rtqwUx4ICoxDdwUzUkqZacXy9y9akA85Fx5E7BCWRHKQMrd4gewYi7gx9x
zXsiR7ALdCUizm5Xerje51I2U/vA+4aIUAlarPO2N3H+tPqkzR5xJsX2Jd2SdM3rUsvc053ljRRt
XRQubKLubKbGdxshVH3Lc2PWvBppZApX5aApRp69rJrYd57H82lpvZ3pYUhjtkR1n0S4R4BgmG3u
9w1nMlHATuQx/7lMJTMfBoEZkKu13xIzXycyh6kclIUjFwcrcxl950s5BH7gtAvNWpUlpmfeRYs2
6uccNIjtK9O16bjsEhYHBIllG40FWqSgSIQqkEvJglgBtpehKuAG9k7ZLbI/8kUhtK3yBSK28RXi
p0H8GjahZnWnNhLPviJyKDZ/CxYbnu51keqZ7oDAAQfKkVHOYlkNzVxA0MVmUHtn135tE3XXt8sc
nRMl2v4pSE+6uVJbC02KnQ+Q+SuuM9yu3tyCVkGIh8j0242I50LrSkzYz/PitmK45VZy0FvEjdRp
d50Uq02HYyw4Bq1Ogpdaf59ogvRxJzEEPQTAW1TuptOEf3RLPSnszHjVyySl2xUoM8DTuoe/FTo7
9q1yTu8Rr8x6QXgPquPuyFxE+gUsxNmUlIC0O9oBdxKoVSe0hLWA9DQnpXCHpgnfgEqPa0SgSvrd
XCq2PBTKSmqrxDZl29cB93kE2sW0RUaCGoOloa23l3Cn3cmtiYGvsyDxEt1h64qV80PnWqQ7lVXr
BqI8hnYMLasYAYz4sTGAmHEIcY+UT7iMzPApgWZlG18NIP4HY4xY2gX3qF17url6EnmzTdfgxkP+
dd0hCtfk4Nic5vowisia5UHGabpRVOx6NY8VvmeBD1MYA/ayYhGbixuFEcJFYFckDe9ztc7saSNa
YztjiEv8FJInfUAeVmp2CKidZfkOciXD9jzbNW+/iQzo/aLKZDulMGay6sLU8eja4lkn0Ed8KMSG
QG1XLCJinwiHruB76TAqfK9FzNPPTutuOHeza5L4UGI6FBlWu02s6Op+QTMyq/o07iPcy8UKVBOY
4NHpzne2abue7RZEuIhfVLMU6FSyZbRDZX20zHd95kkPWsx+zIaHgMAdcmXaL3QZQcEpDVd7aoRD
bhQQFEUJtCc7VxwbNufjWvVNnG9lDZBkyD4vuBm2Lz3CRfe0xKoJfDd7RBwfpejKbtmnHrbeVl28
8tE+hiW47obn/UZ/pbGjkK/ZYP2jqf1ATCb2Sx7HkCeMbNJo+h6MSE25Vl0yiNBVI6RQYyymH8tO
16CeHf0PgOiRfFxtuU/gZ0fMqsR5hW9XUEchQjJJ4KQSx5+NhYLtA7FQuQ1Vhzt5R/sR/8sgE96w
alOdN9OudMAFq2qgFMq0+w7UttvzurUr7vFsMna8IZa1zfSclKCIJMgSlQpxrXzrZ3MKbddSVVkU
AUx5J9AMm0+a4qSBdM1lLfkQkzDMMT41z3qkxaJrhx/RYHgCnb5pCT2rpy4uZVE1oNwtPki4Dqlr
LXBIXsoJYMU9qsLgWEkBH/4lxuBj8h68dMl6ShFKOg9UM/RE7xRVU3Lnpq1bbaU46BXfCRFCDHK8
7EWFVUHWUt+UPnejrvjWovp6mCJIwD2bfMZJrDIU/cO9NK7PEcVxsER8XVM6Fjd54JPrj3Zt6PaE
OJlzKN9qBC6mWldpMdhOjXauoisvAE3pDQhqsS0x+F6/FkOUua9NaaIxuQOisIvuIopob0Ja6mOj
2mrwacpZtcTrR9c6kj8OuZbrUmm56e0Bp3PF/S5b4OGggScL4rIbnagScZ/KhiGKqnVas59g9oXI
zJaiZhLqKdbxwmowFW+pO9gyYnB5phSR8kddbJDxRQDcRXk4DKIv7E2f297Me+WMg/hKMyH7ZjXX
JV0MWDuXYcwOMWlD81zGpIOqxmg3MszXfig90G0h6w2yRmO6BI4ZtjOLp84to9M7HXITHUsF/eZH
YAg2llQaWa2rWGrXe4Fjt4WKp2g9Y1iiaEjpIGC3rdGHzjdh/TQXPHqpYgszT/cLilPT3Ubb3H15
aVZCLlZAPj5/GhJq52KH+HHMzrHZVNxWYhZI6CpJHEcWxdPRhKcC6V3zLrMqhnV5HLDpzJCPclV7
bTJ7a3mk+TGPmgGR5Cxd014xjq7ifQ/ie0hAixgVjpdRNWbA0DVYPnR3llqTzXUT0i7cKmKT5GMy
kDkc+63l0MLOtoTNj1SIrbkH4lOXYuf7FiJSVR8n+J1qIxh/Nk8jF4hHahJsu6THYkJ9Ax409vlW
Iz9exvOKfKKZTtYiLYMRN/nUV475bTxt2Qw5N2TyKxdzlZGuQYyaAwSSIfTa5gL5GQkIySsH0LsB
X1Ga5PHnkaXIWJESqLRBToYUqaH10EA8OkXJHUHe45wPqrdgf0cc+53EujRsJxE4gxbeRzShrH65
aiZXSd7BCPBSKLVB4b2cyEYrXs4m+QRTnFD1yBqL6kVl8jGYrJ4QwqKF4NuR348IG1pWM+AZc16l
qo0gsQkC4Lh7DrjOt9OoTCfvBULl8CUs/cIqbBwmGIxrptKAFyxh5H0BRrk17OPCKfG5hZrsWEBc
uAmZ3etIIwM/TmQooS8QxWgdJXsLlTg2HJJWQET3SF3qAqopeTyDysPBcWTqeiDFwGr8ufiIiBo+
qjZ6FKYAZ/YoU3LME0qYvIIdZAAODYVz3u68B62lqQUn2nY1QklnPygYe6w+xdoXJTwWQ0nUXEud
eMKvIsdzPz1azrP31qs8u88yaGiOdRoJxBO7bI4X8Q1CrY3PzrQcvVrqFpWqfZvxwkGCSQnprqF3
J7r9moYOCsNmBC4XyBeZhYphpnAeKuRXGs0sKufoS5GlyaHI5sc1iX1Ty7Tr0x9R260YlGkngTCy
yvXCUnUNVThkxbjs7di/Bz9D1n4zmNTUpwyHqDF1E3MKQ+vmxaA6Cd8jt+4wEtKRL+uE0AaPD3IK
C2hYOIke14WLJUOv2c69Ri1ukekBLlA1+srF0Qqq0YZJP37wc2+7Z7T2ItOiTm+s/dXZLsGL9OvQ
o2bG4vkmZ3CAJYbpEPLb/TB2ib9L4IBhXWVpoVNexXBtfQDPduxTfhizdJRbXY6O8G/9GjGQANBx
y9rpGi+My7ReGQ/JSdKxN3tGpUoe1wA287H2M0NdK0WBBsYHJY/8e1xShntKkUjRj4hu19YgiZvT
6VAwFG7RtDIQBtRdtKXbPu2FYaHukQchg0qgrwQuXpkbSJm0lGXglc8pP7RcostVY3No/5lhiq08
x6ghts/JsIzhbCI7BFvlSAzEOxqFNPukVVPyHwZiPjCboXfrMsAqTSgfSg5be8JhVQHV+yIt3qEA
tY233kn/rVvgz6EmIRdQ7wTncBYRn8kyfscRqMRXPM3D8q3vGNwQ9L5IsytlB+JX3Qgjza4JgkIy
G2kK6FY8Sic9IGFzW/gnzpDopDX21qPOBnEqv89wN8fI3grV82bnxixMv9zUZtnRlBCv/hZvqI19
THCJONRrYtxX66lJcolx/XyRtjghACCPg7I8382EzS+kIwiFq02QFguL4mN0ILGL8zpSyClvm2Hy
5oQz6w7pRlosCy8yXgsaMl9xO03tDUfmMV+jr0DmiiRkDDU+eFhqqZZZ7ssy2j43jeq+Crlgozpn
aHTTGXAMvCjdR3Nc9TotXorv01yPc7b0GAWb8vsVKeRNStvuHbMaKQVtnDpxaFyiNMQm+zVbffGx
2UDcjRQ9e2bxBi3SMl6Wq6nHPAFqLRFc1UjUMet1M9QggGzs0bEtj7GiAoUxeJdH8D2ZUDdmSr5O
LCwPA3PuVsdNMaPh66GLMzU+nWq0otyBIB45iHTQd1uju3S/Srb+RN2blo89Yu7snDYIBq8XFKzk
PlnHGaSqXKPRg4qx/mbLZLou05AiBG461KRWvpWsksuovk9xxOwzgP4v/cYJld4Dyspa7zoYCyoR
5WrGo9qicjpuQZDtVNhIpDsexpReJZbgvJWuEfEJZochIEAtZLJrrFGfexZifoSuOPSbVTbSSk5l
Pu0S1MeeJx+HU0qz4Ktt6VOzU6sz9yUZpxyBzMg+je2cfVcRJPFg+TMFRQB8SL53HW0/sz4uoLaU
czCUWWKK4Q6KI2W0S2feve/CPC+1p6xL35WTZo+x4QFSun3Xq6sA+ap3KCom3yUpcOUhEipP6QwD
rtq8SDBlyKKN5VcQzVbqavKTM3sYYkZ2ZdjYnUPXKrtjS7flNRt65usE7ZhHrYJsIWIIOrIqBaL1
FEkLtsKkRwSIsMOPH50fsJ2+74ayVq2XEK/hXSPrHhqjFlo8lJuaOMejPSSS3C+6jW66R0ndaLRz
5uQJ6Uigu6kIc78r+i08gaTKbrsNxTm2s8hputrlkxG3GSl9erQp4u9jyUC9jfJMvkU72sKd0Qp5
sQDmEHwaI6mWINhN64kbKojDk0dEufBnGuuFQFNA1+2KvhQ9wNpf6LuZobi9M8D1pTU0zFNXgbJS
blc+GhWrm2TF3qMZDyQvZ/n8rbMBpRXeLkl/QMOQzdeLgxptuvSlPC0ynmYQVhgkVCqX0r/j0ctS
oXgxdbskV/SK+qnp6jxf8vuUMnkGPc7gDskgcWpzHiNhNDLT/nqJFkJRp6XLVAcVIr/DJYC/Kceu
H3/OeRAf0DGF+gNP1ik9mGxsu7oEgQg7yJX5UJuo5PRUGD/dUvAMbFcCEY55mOnE7vpCQOFx3fLy
YXCTQBckGxDll637QiRQ8TUza3sD1m6BQuMKz3/avMtenDib9d7CY5c1eNydqpstRoOi72xO7goV
tqVOLJIEeGgMrXxay1HESCLGlaH01huDEgaaAA906HD8p1Emd4It/Dp4dDF2puwg71rSiHxNVTeJ
qywrZrKnnfEtFg9eDh0emn4gS5N+4KBcXW5XYam/LtDYNEcyzf4DUNLqvsgEy97zdIVpa4Ac5N4i
GcTDDS26o+5B0Kr4lm0QHOvx3YiZ5g8JxPhENWlE9k9uKMlPkevsu28z0cDbOZHIe1u0U7NH4aON
6xZxPqmpGVJaK5NM6w3plG1PKGiuzRc3ofFQbbpZug8z6r2/ejCt653KN+ZOaTxRuCabMS1ROJwF
UEng9IPJr1tMPzAqsr4eyRLbT2uUr3CaGnC07iR1HoAFoEKTGmA4K3bWctFXSd51/Q5fGYefGp2C
7QahSGLez2jGBVxNc8TqNZWTvZodH76hs8CwWIiZIE+Cv6EVxEpCuM18mqOkD5+NPhheLa5Lbprm
MSDaC1dliuJZNaVihrMCe+XdkOI+Rx7+cvHDO7Lhqh+od9c87oLeNS+X136eC/lVb0X3pUWUN/3o
NCHzFTqW8f3mDV4rGX2zVZsp0ntiXzQQE8AfbilFjJnMy5wdEILKzx4yQ/cj9ctnYguFVLqMRoTm
i0/pMSti8XOYuxy1dnSHQXsJpfST4sA3Q4q4XU7IBaOymmdkF3URp/OJMt+qgxWj+WFJ8n8oOrMl
OXEgin4REYhN8FrU2l29L7b7hXCPbRCITWL/+jn1NDExE3Z3FUiZ9568GXQFDm60NafeiHChEMwm
cTfUuf6joYZeBFVRsHP7RIijjZt+vPdAfy45TXnzX9v7ho+jC717Jtjs62pRM48RS5yic1WrxP0m
zMszP4NcCX2EdIspUnrtP1TLMBTHhgsId5nVQPoQtIJr0B0qbm6KNrAYr4+W/6KyoV1pOfLpkwbj
1H+qBlv1T10r3x6qullTkSXhS2Xr2t85qm6b15lY8+iEnRWVDxlr46aTkxNRdl5Gk0XnPpoTPyU2
e5WpZnbwycUJ689eAT9wJD8ujx/W0pPtufbHLbiYzPJHGkmCy36AsnCvvjOVkqcld6qDZYVVvR9z
Fupes4qyRe1o7lV5qEI0/xP1SKTS3AvJT3RUY5/jaq7+Y8NLRkb/klk/VS3AC1X/WiwP9RKjpQIt
RByV9NfJk6UM1+9THSuGEmRSlAQwqXUbE1aZe6HcTiOoWv/tCZl0J+RksX21S8nDY9kAsO46E9ur
4h7K95sx2ZcKku7JRXAw9wgLXBdTa0R/ED6NFv1knzCwUypHxEMqiPRYF6q1vqk4l+Osaf8NymsH
AkRnPZqfcVxUtvu5joFX6idiwn1vvg7adbtyPLaWVU/dn2VrmoKThvCt8E47rmXQdJZtLYlfVEHv
j1jbq6OWJwz3RjyqUDBYOfYQRn/0iM3/QKNdUdDHMfo2udhbm8YVTUy3C93aKZ7AQRwC4ENEtLSs
2Cayi6mq5Z6KRnv7YbmR8nS9+WfnZWbZzzpBxouSLOBKz0WBHoyd2txHfjEx7VxUDut9+tiac7KZ
5Fl53iZP2bTZR49nvjiES7ciYOauE6QjFgk6IztTxt3WFmo9tBltamqniH3QQsuKtAkweYgGP2Gn
el4sT3IT/R/uguCnmwx6e6m729o2PQwdSGxDSsTTJDWeGWt8w2HXD35Apk/VLuINIbAcz26CnHlZ
gVqcNBx8HfA+516+z2dZ3rW3Mvq+2Aa2kGoZdm+UWVl2qNmdWP8ch3jg/oyz6C2MJ+/Zto72D7qV
0mNBdqeSvjgKv4u4dG3ZXMt+EgtHWGHdp7Hxqpp1dqq9rHGr66faSqPukj5D7pjDOpvPAJOiIdlu
1JOfQiOMpFLHxrM7zxH8ChQ03rbvyturULNsV++pSzX1lIzYmlVGUa4fBhXL2xy7y/3X5aolsDD3
2btpEa+rS5d7nrPTfE/lIRj8hCDtQIvqkDfQFOfIn6h2trI0b2iX8b+11Mm1mly97doFO/25rGT0
I+qrrvqMMaf+lkFXPkxdgf/b8+q6Dw4sF28htiI3oM48+77hNMTASau/XZvacJbKbOnsqS44ipEV
1Bz/1J0Jtq9GZmFepDzbeSPT2bP5xtaxIX+qmxnx+AAkVDdP+J0luQWyc+TFc4dR/6V9nJKn1fUH
Kol54GATygnGtxZRQH8OUibOsWH+Qh6HVSHFLblKPhu3TrqHPEmWr8I403a0TpQvH90q5uq7Smrt
Ikz30oHtqmYZC/YB1l78aTqnNABGnhC/o7lsnij55uGETFXEz160MHK8r7esn7o0TwK1PS1T5EbX
KhhHjM1lLmb/zDo13V7oY9hDuwWSFZNkuPTeJXP92T8tk+XjdnBiilOvYyo+b7aRT7RhrEpUBZZG
H4LZNfleI2N/jGzllRdVB36+jxJv+hn1k/yPY8ijqjWxMxys4YdLXacbLkAF9WMxh/BNNKkE3Lio
nRdnaTJxKrrZt206jXEJyFagV/SPtpPjtteeNOM17jPE452h9FLXBlahJFmJ1M1DOLv58DwjWee/
a7pF58nJ1E0qbNGe3vqlX+4db+4eWQq6/GYwzAUgmGfI5gkaaECS3ib/bvWzbbhoPW7ygSuK/4pj
zoO0UQY+BMtaP1Wd3LLDWGfmBe4rufMwx+O9X7rCT4MmK9fnwGTtx8ancouFzIt951u0Y4fi7tun
Uj4L9peY34qnsj0vtNH60ElpftdsTHifM9dcAViTf4nIh/cBxuilS+LkrdZ14+y2wLg/o5KCF+m7
2v7Q0uEs0MoVz7PuoueA/vtfpssmR/+uu89VqST+W9Jq+6e+CaVIsRTpvpGa8z9zs6I9jt2mrl1j
5HwT0JvHDe/5DzwrlVoGA7NvK5e2Yir69RJTRxxzkhHbc7eYDbOCBOfW9Y+zt7T9kyQxb/LRfhMp
z/Et1k1g0C4ppk7fcrBsmFYu5RZt1qqrY9YI+znEwfojT3jfbuRsvh/0hD3QlYM9FWtRVqd86ud5
nwRL9RKvffbCOercT1FW/qcZZ7oEw4K0OhDVmEHi4uit/jJdOpdSbK9dW/p3Q2vNdJePcizPy1YN
vyO1Tpexa+cPVOrgMAi/DRCXx9H9MSoOzIKh6/+GKTDimDGfYdJq86moqQ3D7ewGfuOmAuUw2Qdu
l5fXHHAdD2TKufrxWIJPeqybAhzYwRyyxM+jlCcuBnMplu7gtxQyt+V54jFUykyHnIrPpsCCbXg0
fjOWd/U0qGthGz0fkd/dParfFOArmW3db52Xr4cKGinHuI+28IxQ1X52VCVI2vNYu7sMNGU7kcBs
rt18K/wQGgHOdEyPJByPuddYR25FNW6i8DBksni2yZRPKT9Y4e5clzGnoJvzPxU1lHOinNb9tSUm
fd6vwaL9vRNt6g0fu3zyurgpHjGQe3syqvezIwRUWT+wwXxsz2NF9ZdvIkPN7ylgiJsq3o3kwfOy
ZH2s58QrUjR0efY6F0CbVGH/RUMR3mVtKd7BXTxCwqyDgeB20KFlbU2d+nB21c63o74m9QYzQ+Bc
Xp6RPHP3wqqNuU617eMPTkaJB7+VFJ8oUQ2K8VL+5mtGwpbuHH25y0h10bWSh65xGsPSckTLvd8T
mJziDSQirVUTPgyuJ3fMzi9nvlIkr5nCvZzRDSYnl7QPdP/Brt6UcW4mqZzpbOkbyWjwKdYxrk/E
ooCPtL3TiH2++XP17i1a/2mkKV6Y2g4OXoPanfZLwu/bVmWJseOY/WDK+YMOoSEBUG3YoU5VVv8o
iW18GaALzb4zXsn6plr+VW4c67NdY0vIbpPRcxSOtfuszoLwkGhhu53HjUnR72Xlg6hx3faurvOL
zQIOVpdNyc5dlc1+fIdCGMIa1dV/TpT0FjfK5YRB4iR1i6W720NdyMnuVhsV0x7tkG8HuC65stbS
P2FIrYewKKmNizkHNgsIX3uscom3JtX4Y/QN3QJA1+uSSfd9JQ34ThVN8hkIxCWq6mAlbSgzczqv
xn9VVUV92DUC86Jdo/hxJH/rW+lJVP95nROQSWentYtTnJeYW2IR1rnLsr4VXw0f3HrWklYzDe0M
6BjVii1LKzfvdEJ3oduyftcpzncOw1sUvRivuVMD1IQqNr+FrRAEaWj9tG973Dw1xpG+n5pE4tE2
sv2CFfUvIQZhwS1Z8xB4Le8Beytzfz9DWtzXZdjB1NShuqK7d/+NYStOmdPIXxDIykF07Yr6uIoQ
ByuKdRazYgWN6ARxXP00OWhRWrld9WGQEwqgQazone3qJnhDgw7vu1AqmQYOb8sOV55fogGL3I6K
cI3h4ub0izR90t/+ccR15esaNm60D7K4nK94S7U5TeJG8UYNG+lhpkd1yVZj2VHjFLl/TqxgThOO
cP7rU+/frf0yfMWVXX8U/cKUC0+8lx2DZKr+NWqco51j1PhmV6+Vx2IiiopnxMlfdMWWlDP9nCXo
BiXKh17Ws0Wk1WO779DBRsDxWT8nYbQkxxhB8lAPwoqdHDkvMnTi74TPqNrrdZtJTaihpYQu68d4
svXbCB7905/KUe1yxWaLNEPhMseROJ/6aJctaVI0Jv9fPCGDIzFE63+AxOMP5S7lfx6wIisox4Z+
oMuz6a7Oyqk5doMVyx1Cxo0aIop3ewSx8FMhw16ecwayX4LZiQAOIw9duRvdmU9SjPcTq99/GN/C
ie781R2m/wpej/UoWyeS5xsccX9bT5C2GT+4I/lLMCPz2u7lEnXpXM7V3ehnyRv3p/eStdK771rh
/GJrpsNaaHz4uVE448Hth8Zudoc0mOg2lFq8o+NqamjApOKUJyWXp6OKE0aHpEBfijI4NCWMQtT3
4fycJVvzPQwVyp2TjMGE4xIMX+S5oz10yzLQCuk6OkzOLWRp2/5t4SwwOJsgkZebqKX3TFs7Fzpj
iPzRzFyROHfeIwB+9JUIp5NHgxfwNjmL98UzEDyFbl98WnbaTIAFFjmSuhZmiLN4+MESEvPTG9y1
2Wvs/v0gNSKMb5PwecVMPUyJgL8xLqOxaWQL7aAFVuKrLUozPnYZDSOKjdyYW7mF34JYggD4IvK/
q61b3zbJAcuhyje5hmL66awBodwMRmJaeus13PLuvgzDW5NQB+3vdhmKvxXhEF9mQGrciajApWXt
lBlT3TssrigwX48FCM7HMnWjOXqu163nwTrBr0Am1S4C+koHCsU9ldy2HlG5VbOv+1IoOr8xFHxu
zA6kY50P32yenSounjUz6ejV2wttkrm3aMD34Xo7+JlHBeBmKK7O4naf6wEZfOp7+1qtQt3D8pg4
dSzrDg/Md1MURjADz5OHxdmE3bBTgGNFCgbq7PrO5gc+ZXLLGjMQXu23bfDP9bsw2tPhJAjTIuzO
ovF8c/BAFKrdHCzhz3Apor8z8R/v1lvGX8Zs6vEGccy72m/644xatuBCeuK3FsNGT7Umz62WpKOJ
jaOrr8IzAHyYLtpkVBcjhZ8uV/8uLBP7ycG8+bu+ldkpR4+44N3PWLzwUivMtRKfsw+qss8cmNO9
K1fiJ2LO2r8WaIyzf+ihtciSQz5vgptDALcFlhAUTfsdTG40PkgI4UeGUjLOeScyf8kZUc03IAqx
/FuULWWa8bc9sJo3Ozi6dI5jFYt9H0f1w1jUbXKaiwiBQbU2eE9UjZ6ZMSfAVAJYzMGIusWWoXjI
0qziT19A1Yddt1bUDp3fjVdo6J51NVthplTUuVrTijsPh12q4R1tt/wdCXB4HC1k+SFxm7ux61ER
OP8eq7gsPpxm4+gf8hUtsMQuOnRaDx+Q9+19oZrsOYGGeHfA3njw3K4+jtCLT06jcWecoTzPnWdB
kaPouydAsafuXOCQmmm5Kp/FhvVaVMM5jqsxIdR5kfA0VR2eeWVn/z4fjfjrNnQcO8O505DX6qFF
DiF8FVwGEqmIqvXSr3N8oYS19SHitbO3fUzTn8DZwB+iniXOsWPGX3OfC7a1j9yggiab+2fSB7eN
gyMy+3IO25F6vQ2J7ksJcPAOrAvp/gvl4PxNuLD8dMzLKk4bFL45ZfoIk87tK2q2qeqhWaQY7Uep
AxUenNnTajdGTv4XFyX/FyjtvhYM1tSP9Ca8UnE/cSoUEW1prcX8zX0qTpPfBz+534Py0vObfQAD
lj9Zy1u9tHronJPVS/StY7pZMuCh+ZOkjv9barN1xyUcy+9hXvVhxON6EK2riqNyFiTuZSMZaZ+H
i39RM+fOLuFYSrd1bs9m9NynvvVH9lrUS3+2wGlsQQXJcPc6ppK+2Caf7loWSt+74CsfRcgA3djX
yjDRuBQFNrd2f04WuqPzZ+9wS/e890lV/ACZ0b+KKpyete1QGhmZOoNqhO/Mc5SvIJtjy7xVRSiN
GQf2xQk/zk4tpnW/C5baBZyKXT7TAjy0pumpsiYFFLYe7/uAYxM0NM37WQViX1RFsl/GGfUgm1qe
vZljdIjH8gFXz/lWZrZeGheD98DBHu/70O8vtnY2wSL3ofrXekX+Z6hjffAiinK6MsTimZsCoUHa
cwK/eESjde4Qp8BcsMYdj9SCpv9lthxJkMVgQXLYksSCI68ZonfrJVF88Tzg0d2MyPlOsT1YeJAE
rmJjz298l1dUSzhn47jPo2H7s+SwHVjqoOadHqIfk4joifng5gftFpKN9g0YHD4IYotP9VCRlC/b
8uT0kIb3g8QdBZPHKPRYaMdhEA4DCQh+GL30dd37e1102YM7+HNw1kFva6oGZZrlODC7UDHHGc7h
XT+128vm+96LjxpyZPFxWBzWpodBXSnTlhS9ukQ49X33SpuRG6YQBj9636ZeiR+WgjLjJ5QYL05W
ZuUxSbzhnZp1ucYrfTmTeGhXPk2WPirpO+glDZ9vQJjuR4gYDXPjt3ZIdeaI74BJESBWBtD6dhp8
PnXFgzm69B7YLkLnH9xTyadSa5Hn+GKtI4s0rMobc8S56w8PoFQokFDsozpMnY3jg7S5it8Blwv7
vM045gvRSwsQjOrnjupPVsw6pX3d87XJaZ6evSKr3wrExxdZswG+rpP2FcbNS42z5e2Z7n96EG4c
frtVN4n7UAZD8bEEkfuBMi4jclx7OuvRSULvsiyJWFBLZNwu1AB5Voi7QA1DdOFYnhhQnDsWnrjM
1QixkEK9tvKVIQXtP4Ubl099MHO17AVQld71RT++RDm4LWEw5dNilu5BYOo/txlYNJdbEbcHhDDf
vIAuyMpnxqHKkqsAqcsOS21bUT5R5lJBldtMu5xkyJtpg+iW7Fo+f5aJgGWJfTZqbzzVVbCpverG
uTrB3pXzecSU8LBUS8AKuhybpw4VXZlu+VYPR/iydu8yw5McIq/sXd544V5UEDUv/PjozMMGwL0r
GpcfIPPKjG8miH+GG9NkDIdqnP/JyCLmTHazr6R1aDTrZXu0jWPvnCGZv0ujgHtMmK0EEYFhKHIr
+F9AjT2pXuLO5zZ3l2588nu5jsghJLedukTzTgjJOuw9ZEH0Ny9czImwLcx9xIafG0YyTEkaNiN/
OHjElOyNz8z+zrg8yazhXZ0eGqTKYlw5r2Eyj5a72/l6VeB5UBUfa1Vo9Gjqyxbfl0/vPhKN/I+s
E32mSO2fhDM5GEe3t7ih2HXPgeMu3BaRPx5sx5TGscp9ZlclV2F2VxTufIRVwFhzYu/Fzp7/pPAT
j2qteFSE6LZHSDJzzwmbX5oKw2SvW3dA+TfgsQwPOfo4LeN2Qjjyjiui+WMUozX7I0cOTWnUP/WF
Pzs4YhOO85se+YPv7BLrd3JfyGXZtjIszgVfz3vYyvjR9iGGWg3Fc13CpH2Xc2kfx24s4eaygG/D
b/gYSEvFVcHtHPYZBBf1H/cahgMjp+fIjaMp9amurwpT8EeLKPQcQ8WCZ1IQXqyz4LblAlW3nfvi
h2TT74PIQ++XX4r8MxkAbah/+bILHRa/Fp74K8LC8jXxBIi9N03Dwl1/k1s8nvQc0UJ53zHk651n
EpQ/yDq43X5scQgQ7cSnzWLG5augfeahiu9nnak3pfmUkq3Hzhk9pkBZujXh0XajXYsU6z78V9i2
ZgZoKpNrl+fOiTwKpofchtJs8uJfq0vHtSta1AGmjjLx7dgBCzTzp+HLDh1rIAo/epKjqs9tvmRP
iM3JFTwsfK5Houl3UTBj9a2ucY5dHai3wcT1k3G67FQpU/0b6htN0qDcHWSJ9F4zE9mACjDm5jGu
ixAUhst/sWd4lqqmgIGZhzahl8TCqfFqjjnKZ/UrCNhL/mrdAQGJeSF9FhFZlSqaZ2zdIvbHfTDU
IcBBpfOYhHlK8BCbHZKzNYymMHfAe15tzzXk7aOmG05pWXm1W98LibhIQv23UNijkTH6ImO3OcWR
Ahuydf7VuxBx587x8l/eoG8Gjn8rvmYsfJqCwtdn0Mj83s2t/e2ouGWqC779ibVq48mpGG/Yi2mt
yt9sCxouVZ6hj8yc+TsuIzjANPQZFDhqxK7PqV6Y+o6ryNv5ShTT0TCjm9yhFmziVbDMxeek6agv
kZToGb128/tTHehyYiFxTaiwdUeRYID1vv5Vlv6MiR1FEtIkWpP22N+o+SscyWgOZVdLy9SJb9Z9
xEjsD9IVXeeRSWrKAjfpY7mnkR/8gxymJX6nW13/iWmxeHxcgMm/fnbMco6KCB09Ys5sVzqGqeKt
UkqeE6dQzA0mcaEfbR1S8weMA7M+z9zAz1yO8XQRQVu65wFP+q5iloL5yT6c8L7Nxrks4vhPGdGV
7RSmQLir+jLPziNdMeJ4FrmgPqULLMR+xO4Bdj3441R5oh43WWfJQYyhz/2UQNnuXAnws497i7es
QjesGXmJ5m8541jsa6tZFxLBQpjjdKsHIC5nPl6SHdCvJqo7f8fIgtjLrY4ZjJ6m+S+X4jRdsQDE
p1xDmqcS/sOhe8zKPXJa8r7EjUszSm/CjMEafEZNorGu5qrqTg2rLd56G8xM4K8VTUUwdRm5zOWC
g1otQY2+kbggqH7sZG91QczOvPXMoim6zlSVpTelqyzsO5VhsZxgXf1TvnaMqa2oE08cPEozSiCz
6qhaRs8B4RYUtRxCvsCdKUtyh21pzH1ZtkWdynxkYilOdHmPXYyl08A9y507x9F52vqb2iluHUsP
x5C27uz3qb/10V8nNlX8VKzJpvf9IoenFeT4Mep6bz31FkVz6sH0ORaXrD54HSN0zOUaiPScFFvY
Jv7oB1RB2sLNK2h3iQRkLD9QHpXsZCIe9Z4RzdhglB50MWpFj8O2MioPtOeOGv5rAgQ9z0kw/GNH
dMfRArP7u2cgKnrx2q7+W2fj+iuDeO9Oweq3677pdTc+mrxhdqnQcp940j7Mw8xIZJHRdztrGaB8
5qV2OVx8g+fIIbegMiFoXihP2+CbYerkDzMnuHxc0AmfdGW6xzGuy5Q05FbtFq4ajlokiSC1rq3C
n8A5oR/t20j1rUbqGAq2btm1J46y8fXS/xrawuJz974ITjlDSOozI9zMddRdy3nSiAdYMm3yK5AF
MiBfwriE9xmidp3G3QaPAHKSnVsyOl9l0kcsdQxXU6PzNi1D3yeZjf6/yZuqj773UOqY+W7vs613
qYqyfJLce8XgXEThyZiBuaH6IlEP32pMqvK4xSIcG0rqCkOeDejZj6WpbRzuPR17x6QO1ofITNr9
hPONgj+VRSZ58rPBXLHW63oPQZd/5T2DyTuH8COuO5jSeXl3ymoO/5ION3Ex0SlOIyeadHxJSapo
7pkoRqNKgirqjyOtgnsHWqjUEa3xtjhucW9Yz9a1/+h05fzUDIno922R2Ts3ZA08eWqe/6pXYg52
U+yyoE8QrHgqNWprzAj+T14N9HFv9tZfDMPe3ncRc39apfs/N0j6lcBxpHiFjQ1mXAew42LBrBS5
SQhaTZqRDcmxnVtxNsG6yL1wAHRRzWMwNGZoc2ChgcG8A5ff1Hhp7wZleBDYk/qluQHeVeqUgMD3
K6m5v0HDdbuvwKfjR2Y0Y71vmYwsmLOpxuI1gXVmpoVMg2RXxAGwXaPh2g5M4DQBw/jMRu8ScJYr
V0n3kEyrVx9bxdzijpwMvrzEVvnnTNYLc0qKp6BDQ7/OMyUSDi2DRee6dIR6VVMSl+8M74v+sUIP
hnrhXx6lb5ZrEDmILX5eVC2SCkV0CvUyPWbxaKP/5lFTIkwNUEiv4jrB+S4jJAdQgTv+/o0GJYnB
WUnRaO8kE5vrXtaV/RsubRwfu9DY/lRw/2I1gp7Y+7bkRcSuot8mP2EWNJR9OVSEPTIH+j44nRef
/SEEidptNYkct8t1Fkt+cPzBdt/UoYisuxqijbY4an1kyFYw8/9WMmpkr+hIaMGrjKPy2oPaTAye
+HZ6A6jdov0k6fn2GqDDpFxey/Scb11C/4BP2H2OQBmvQrQ6Ooy2VMtpDDsSLgIva7F1CQF4Lu0c
eohNSF73ccyOjAPunEIIEPCjh55ZUHzhzvrP/SDXCyR3B/XaK3XntRrUgmyE/uTGm/jgqDb1L7d3
QCl1hA52kQH804U4iLqkJJKrvF9p5Dte8Co3XwmAznngCs7OzSgLZnuHwWkfOTrY67CzrteXL6sT
mJccyfEPceIGnbKPAnMFDSrQfyJGt9S+HXT73WC5R/vN2rF8aZjfxAhqoy0/6bB128eidiekQPLa
ouUX7/0og5TMYGY4hphcjL8F6Y/zt1YDL//Oa3rV/Cwa9PdnFM7VPRYeqeJAzGHnUMcFJj7hd0lM
lUDO1g9Prphi/SoYdN/EPowYmb7UCTbHS1kpYb+XOcAPCbjxmzuPpBb5m15pYb1sY1ooJu6XaszD
U8FoWbACTN/6knRmna5ZU0X54z32PAbBuW5nP/8iOkGYfwFCUJjhc3Hw3nqbUvpnl8GV7jvmXbH3
ZVvXAa4Rls0vci09tHsvtuT1NFUlazaNBfNMMEvejPq5i5jGvaA7hvXjsC5hLA6lA6SrgGp+tQVs
dLrm4VZdyDzATsdDS/5pRvWi6wxyJYH3+mH2vzr8u1uHOW1BQCJ73yfHJe+j7G4KxLDeO9goxdUZ
Blv83WAIvJWvmwL/V85wdQ2gAFVXfwykh5Wf0vhe/KO01vrZTmUckp9e3kTk9leVtw3YoTbq5Hxh
1ai32nPpq9GUKH9VHDqHfo60yF5VUc5iThOhm+5hmGcGQIpmYyDulJPlW0g2XkXuXBziJCnz89qT
wRXvl4555l1M7wXObdo+OFai3ra0M0XQcSPWYUxKFMrOmnyaySt+rewWL++TgSJ/N4VU1N1JTz2P
+IQkZC9lwz4zMn2bJfu48VvkZ6imyF+DkvTLdp+ZoEGbcN1gkHeeHBn33hlQgeHDgDENZ1x7NPVs
bp3ghzuPYBr5KgDnzeAl9WHBwBzeQLFl89L1ZvDvocrYc4sVv1bHwvFi9cJnsj0z2xaoAzEydBUl
Tt9ruMpQpaquGMHso9h/rRxjqZqFxsSDD0jyc4fgOx+zUFYcDeGSnOvFGQBXzAz+XPndUP+QMz84
9WLjiuSC55EXJxuTAAMkj2z2GGk0q0fjk/L04Nlq1WcXRml7mhW5QWYvQtnmB6XZQX5Wkcr41acl
mbpnyLiy4zEXN4d7Wrct2wXorfwL+LINOLIdE67VqZEB8/XEG9TYRygvmJWc2qFQp2gIrY25CiPa
5YNtwJf4x9BGBA0BTHjdcJ7HLqkewqSbI0Co2hiZTjZS23VqsmVzUJxdnNYsuilX2NdQqXL1UeEa
s2ynvIrzv93GXCkTxlMmH0xX4yI1bI0BM4p6qKg1EVTWDPi/MUpi5M5zWgh+PLvleW4C2JfWOtuD
7AHVd1bKuSVeZHGfXMzQ7ZAwiUJFZfynxlT+enFrycz5MnoK58uf8B2Fk7i/PaJYIA6U38S7FSWu
PKi6V3+zKEKEbsMh/yh56ciLjMyrQ3jab0E1xqlTutC1cqz6Q2MmLslVc92mxq4YcGU/FCe/9QJx
IGsAbY8wBFU9ZiN55EfRBjR5YijyYyB1+YYBBDAdJv4cMeM26R/l2ozgMTOiyq4YDc2T7W/pXdyI
3n/07OPVZpKYhHURSL1Sd8ln3oCRpkmxgJRu28I6r5HlUq99mEAmJstNj4vqGcmsj8z/HJ3Zkpy6
EkW/iAgQIMRrzVU9D3a3+4Vw2z4g5kkI+Pq7uE834h4P7SqQMnfuvbLyuGKT7AjSRnyADsWVRdKe
XGA+MZ33vSVc92XRO787BzbP0QaN81vNq9E3j3nLCk9dk+kgjwYefnJcVsWxlY43ipbasouRpPzC
iCSI9WZEYJ6S7HIonz/AS5H/BZriTZfUad1LiTL1tp2Ld8vQcgWmLpZOOFp9c5VlShNJ3UB2LQ7D
wNslzP1/MCmvHpuFODAro23bo6+35XWNesHvhlp5wL8VPkbaRb7KTMvRV2fhrpxMetVjsz7OBa7H
ncX0Azx/qpKUyOXsDs1vCSnMbXkz3HF+GMIxMkz14DAdGcFlw9nm3ILl2RLMj1vS7R66VgHupI+v
Ybgq3VJl1jp5cRfR6XFvFrzup5VmpZyZwo7LeEb0KNyT6sPB/mKXbOrfBsaz0ymLZxtT/phJ38a4
IhhXoFYzsKzqf2E2+pgMSJvdJ6wQ/xWvjfNNacZnMnGHlIelIyvJpH2rm7UVlE5JMtOaLCvsOR6w
wenPgcQjfit9R+kf7dzFTNkUCWfefpPZKylhnomsWdQ1s5S22N5wS+wCNx8+URsprYOVWveiIw+4
XMsd4x3oVrhVLDSL5nFtmlRUrxhXCKxNbuem5b5aXU9VlyKrZ3ELcQUS4C5wGmWf3TKb7CGR24z2
WAxNzAhKeYjQpEiwT2csihIBMSh652aJ7MX3ifj6L2hMZv25RkY2OGzCpJYHUjEVhhVr+uIURp3y
0KJNQ7g2strrX6eCsEa5COo0y5DjscVOVBymJo30ifMf71m3uJgmcMvSz4U2ZdqHvY9yiSCBnT8w
QoVEmgMMZruohY23Ix8tzZ3G2fkTN3k2PDZmtvMpLlVl3yzd8X2dp+uwjyAecdfKgXFEIaYOrtss
SNlViavGcyRHZ/hIA5YJE5lJAh8Tsu+Hwy3zDcmJaaxWimjeYmxChdPOX3bGQnKXdIB9jhnPY/2u
Smq0o9YJ08U1cIJP4h18cNFal/jqpIfLr4pHt/k1zrm8H+BPTefasYM+jwa1/omjZ3Dn/QpDj0Qt
5oYK1zELy04epSs2eUrZv8uYQHnjV9vg4BhYHfc8OE3LUDZrxDkAyDf+GjBu/OcodFu8AEs+7hOK
8F9rPwHRUEHE3izdLcX6w82bZd1PoyNDcjKZk8TcT0HzNdu0nW7kcxb3tuLG/BmMvc72Q4xOcSlJ
EauzWp3+l58a84kWSufRV05Yk1vN2/K0imaaz1DyWiI8U/zW1x7DPoPClp86j/ntgXhM98H4Nfhv
VRhN94OcVhKK3bTFOwWDkSWRy6/KWogw6IB44LJNmIuKoFYHsaZBTUhVK/0blU+8yDmLxvtNpoIX
ODc9fnOAv+uV1KZ/Juzr/CN/5107kOf2AbgEKfChwUA6iBUhEhcRamdeYLvOfVM1p4CZ/W3IUxzY
YZna+pFAYlNTN5VEvuKojrhUzUzFhJOa+tT0A2IKCq+EhUW/vWF8OAQfUGEJVKJL8uXEBM3tlXdb
hL+SBjfFLkp8TGwIUFxp8PPiz4G+iMgG2mO6W8eayrabK/4j920+gVBo2kciys1PzwmXt9qR3lfu
hOJPFCLH/XOkjqdrThdPIJAceWG/E1tSjjRjka/nDcyiDwQNY3y3pUcDt/R4eC4F8DIGkdh1zzMr
KK/IcJDdVqd60iAdlsPsqsI/CwhkuF1YdYQdNXSDBD155N4LoDBdTRWkLuBIIT+IZUfegbGj/PIg
AsanjEGC2MBzHIQ5Nf878uV0CfNV/1sgY71EYIkeQJ4u/zk5ddEOMiIclWlLxu2yNABPIMYigSUG
EuZBreH66nWd88/PnHndz00Yv6Q4H39IA5xtx/Q8PfapFH8yZs/rjp96m52GlX+/MtSmA+EWpOzV
+aUV2QAToUuPLkubtwBXOrzEIvGfekIqAMmA3JCRLpkB63YU1UEaGT9vCi62FhG4Lq8MU/R4xj/p
pwg8To2rEGxUWv6UvN/jVQOfvA4jbCBcF7l6bKSkxy2GUF0LgJL3RV67r4a81XLs0nUrZYjz6n1d
JcAdvNV5AJBiP+3A4gY8JUvvYsXM5MzTVGY/fB80GokYjUxXZi5J9zoNfwQtGAjYman76XeNERAQ
m8Vsu2hx/OIhDA9dZzq9Gz2Gi23fJk+a33FM5hqHNX+u4OEL4xhhmmv2K+iH4meGsZRR/hrOFCW9
csHfzD28yEuj8yg4UBU2/V1iUn48CfVHnWRlrLOVCmiJNd7ttyZmZI9YW7zyaZJ6aWPH/wFkaDqk
QYVJY8hkIf42zTayX8vKO4FQzLH5RFvg0YdG8ArIgR5kx4zHd+6sV8YnF80e+szKp/NTkFlmA0Ta
Vgp/bVg+Ygoi4Q9fS4xPNFa6OI9LUeTo73QhjwRH5pDjuGlf3RFk1H6A+Xpv0QNA/0UsWYFx6Lsu
ZzIuAVT87dwvRV+1p8B2ff2cj5BRb3U+pgZthCvlSjdKFTYyLYZ8F8YcZSFKiL/P6gkJcjfGUkLR
Cgcn8aaznQLG3LtUVu3/TX6M1NQuYDbr/XbYNFsfwyKy42VhpktUZRKVPOFFDt+wZYfZyepEDie0
mLSjARywUv7syQPN07lSXU+HJYX/n2EfwksoZdIccKup7DZZlY6vTp7mV2lD5mZMn+234E2Ldx3m
3ZdVifyhh5T8l/9cL4fe20xqHW4CvsOJhN+OIHBRPmMR1Mk7Qy9iu/yRTvlioXpEZ0ynNjrSmuTY
DXNf1uRaSmwBSTkM52QERHQAauN824iCfu/Vyn6FCe3/yoBqqdMnN6tIWU+kF3C60iPwOWtC4Hac
I9L7CqMEhwKeOOz3lKyywPiNeDjiuITt0aSHSflhgc+yxnIUDFlYX5GlA9xsGCHCgxkTL/qh6pCJ
D3aVHxLy7ykluJkeCV8T1W4S0ghn8IyY/suEq5JyKX6OiEYktKkVw9nas+JSTkNtznEBk2krJviW
CmTbR1F0GB7A1jivlIdJdKvwOvpXqVLa4LoZdHOrTETWMk0SboJdoYUE72NKiK17vrTlF7S8+AKX
ZYEBx5tGCn104VE1RAYIcjRl9tAjqqCiDkp695p5Yr9zRywhDJwIreHIDBkMdFGLNOSQ8F920VKh
lyf4w95nVIKzGtPaxZtLlu+YyHR8j2AF7Yc+6dqfGPL5CuMqDn9mYsi/q5UpnG1Uqc5FTlRmF8qg
euuMLt+bYLDmT1otfvcb6xbNU0+Ybthxq2wxnGSYx/NKWLt5UuiWzX2Vl+a+Zwh3JBhVRWfbRZsp
YRSteIWsI19Qr0uGQVVOtB37wRQeDb+k2ReTST6sWtW1Qw5jjgGJ6MQ0yleXIrUh40sBAvWt9ZNU
nUhkd/k5aCr8UGM6rnoXmGV4HjDAcXjz4XDf84Sdw9kSeK9b5uxMsgXDGJO5/e9uteQ7sEQx4Ye5
4++xUiJTmD5f/swrQfVrh+eZMdc6yTNibfusBm3r+00gn/dKk7jeExcO1VOuDMuSIqSL8ZRMrfdT
ekt+zoXfePeYgBR6flVR1bJddChOOFJY++GFyL9/8DNQyRJKkc+0seUWrACRe1OtsmjNtUPU+Dlz
F3OWvosW0PhVoY8oU7VzN+MDv/MQi5+XoQ7rv4OtbXyQbpjWv5zMEjFRpgivBWjO+lxPY12fQyKO
+h4cG6MXOEHNVwf88or9CE9KA9HR37dO43WnZfDw/ChMiAV8TRJlx1WY9iEdNkNjpoeufw5swcid
8F5MtK9R2Xsaor8TScASdlww/QVXDubgP9UJibGVpMeO0drsnlC2lcaeX/R4C9e5OCP1gqDYpWCH
f+L2zKdzTFJny4VG9XCpwrTtQPr5spd/BXUSQM+q996JBwTv+B4omOi+Uv8xdABr7cWQEL6NW1J4
d9NghumU6xUPWxMNbn5tdeAwlPNzPP8pT/tEUmYJHCJXKZ3OPAivfJQ2keupbPNcQpfeSqrea/KL
DrPyL2ItQpEZeooLQn0c/o4fi496jbEvThTkT7YItxmrCdwfwh2JaCRTojFV5En6EMQoI9+mYVB7
ZuxNhWkKDAS3Br7AHVAYRlGRrHtzafxVgSwM3ZzE1jJTeZ+6lR0MIDAFgIOgjZlm9zmlCtzVngVM
GAWGrD7hpevKPWQGABezm42/W8Lx6gkqmRyfMMPBmw3IL5wkuHJk4G6uj5bkKPHCrozuYlloLhLA
l2SaChqSbXmJeFmKKPHuUlsgdANA3FIw9HCSnNkoN9NzBVNHLpnGGzxGJJyHxv4DWx28Q9glVFGk
ATnsjCP6U4cBx3fZtmt9KEzClUdCDv8r/sN0Oiw5WZQGyX3d2akrx2uuAfvti7xFMklEqJlttK7q
Tw7jFb7oai6vqb/icqsk7rVhLKLouCQ17M5k7BiKJD43CgCpispINGnxFZGizHcpzvdnF6USiyfJ
rT3BfmIe3UDdDI3YM2do0+IZuKpb7bk1OIiJYGzu1wSbAR/PgBW9Blj20hKZwNpgQDXspNr+rZq+
iLnxAutqRxfuwK5F93xFVnGJUnRheeSmxxUj2Orw4RU549WiTdTf7Yp0d0EwyWdoOPKeSC/JrqgG
Q4P1cPN6Yv7EVp2fQcPiWKbsCfzjIF1qeenW+Ay4iMrm5M7jlB1dN0krbFVl1p+qtEufLO3+S9om
9l1HKzVlMJn20YpePWiP0wHLXwoAwRcb4ALxk50MGLn1o5jg5J1gVorfKp0k7MTOSd+qFucINbHg
D1qwGcmHcGVmuzBSPWLYTcoL52fRPkqxqh9pUfm/gh57GIzAZZO+6M8uXc70Zu+Wc0Tso0/5QKwl
EAOAfRofE8/J0ZeamuiHweB8TDymPbiDbExqOSB6QNnmkyjjFHrgSyt/6UFsqeeOKprXfBIPHBkk
x1qRY5UJG74FYO7EqchbbRmqrE6OJHi3AUy7gV4sFMsZkXHOPpYpCsmiDhwQez232IYpeKmUmLsO
TFprne8LAlHXxmdLOVgsg2+hIv31T4ISio8m9zmiTbjGb7oZs9dqnsuPuNKpv9N9tA3810h/mnWD
M4ix59eqXtXf7gQVgd8b/1RFRITA7eW9YrjzlaxB7B82HaffNxGk3F3YMULtMPi8UZzL9qhrjy+D
DjR7SUwW4+5qh0a8LW3i6Av8GtxoRm52nlQ6wUW7GlIA4/fyL0SHFQQME50vd4gxdAyV0m8NMfav
ii0m3UXhsEZLRvsZDkWYY0JoJBLTTkYGN2VaMbDXnuDfpAfVp3sZhRiPnQr3GpEt3vJhMSVpIO1j
r0iT7aFXIddDsS6cchVQci7oLgyrs1yG7LXpN8g0QAaORMBLSMo4fs0sGR0oSqScxBYwNayFW+Av
6ZthPgbI1f5Rpkw7D9tauF8UF5ztzCBI+DYcyy9WYAHFxchP06U4gSrunGaPts5z0uH/+XLihS5A
OxZvGSESjYtvaf6kfV+nQK0CcYEfjH6XMA5mtUM4Fu1xaZvlTzfE+P40SEyc6K5I9zD/GVSPcdff
6V7R1qnSGX/Bk+UBL0IHAFyYbZ5zfNpExOhZiEDgQ/wrVsm2BJi97YcZkKr4OdEUD4xDmGN0Y+/+
SIog/xYEqZud9XTusfbHyltKGnY9K542sq5O6//y5wKbkVsFdFIFzNj6PPsWmyIGYXglLBybsptt
5iHamXwMslM2YGo7Dl4dFzsGtVP5gKUd52O/Ytq6CNDE9lZ3A0z2dKgsqeBVuss1EC5ZHXwyKBv8
44IexycIpmGUAQ+rnvi3uGPD8TjGE7o3iajuClITX2AzyvWuw3MgT4subfKjHRcgVGrdBDwvdHtE
yWEK7XW2nA/0ifyMFNHqqnJm/IeuoYNBr3BaYBzptq4uYh3O1c0UJd+4rJwHHX5LLIOKJQj3TWT8
5TS1VEoLNWN+hzujX3g9c91cGlqDEE8IxpriXsy6qH9qvgX9FDBA619aWaA4Ak5VYp+mlGt0KmEr
uzsZxtFkUCGBb16DAKTrjXOmzp55Deae053acA/nqI+fgrzEloB/c3Av7Pxtdb8H0yeB9iSWb5MF
tBZYBLPqfyxPk6zsIvqmkX1bw18ArCTL7EWNXm3cg3GrcR0vAeTQiLMm28giSRJNtII9GyIeG9ai
LEiGsS0Oymckb44VFqG+u2dtU5G82oWH9cl4A0hjncWot1g7ufyvY8405DEF3i7vLGqycwSSRHtD
LVL0Z+PBwmtgEltbp7ci4BUMEDMwOAPwNB15VxKGjMxvFEu4m/ZCEu0lX5QzRO0vqcUy/llhukvJ
j/SuuIDf6XqcJ7G3Nn/d1aXtFxyTxWcnakbHx7KEYIM1Pi178RhWIwFSueK52ldhZcD36xkkzon2
STgYEU1HCNDwyZHnjDFRYdSBicSzGuBCpniYJr5+KEYx7QdGjYn5mqF+IFqSepV7Lwahkf37uc4i
1gzkc/JdqO1/D8IvVE0kYyZdipGnaKvwy3VgyLDegV0/h0lq1HtdTDzHcKSE/9C1E0zftDCOtxM5
ojHWRgl78i6Zi1DdR1jNgco3YxDcSiuDyDvnY5mHX7C24s1liYuNbLC/YFAjodjW177mC9jcGY1I
+JLIGl0nHbbtw1BtnblqDT3uUrg1ID8vyuT0E37sVD1bhtLFfynyCFrIMhfrU9BBFL4srcBRzbxN
qAey8pwjbg0U6yUdYb89A6aq8K66fR08DIDLneuEZwAIcR1UwZsMOm95TkWASuZCtilwSXdjuwtw
nnWXBL4TSjAp8fmUTrmfvTdVKusv5bZLkB2LzqNIhS+I1QNDU3wvsgbcwOQCk4poCvo9D+vSXueo
ZKa4ONGUHazHuj8QDkH71/Ca7rGu2OmTuxP4UZypsYLLMNOp7qAVkkTS4J2Tq6kR0pC+lb/8xSPu
ZuaActO5UKk2p/a4NrI697mHbEQM3r4aH5v+Xvtu8QPtnQKDpVqkQhIpsB9DUyjRkkepDox0nOYv
EeBwekfJ8JFM8C4xHiqScGG5b8iX7n6PspLm9zD5DZRjVoaO1Vms3jqCzRK+emIK5lFWCtZi/Kzy
ui0+kEccYvU5q1+co8SIQSDBqFQ2NzGH40rYGUUFDduQ8761iMXFyUYkbzKIafYQ5AD3PstZjcll
AhlJG1opelmgYH3XYSVN4c2Txk3pw/GBM5xD9c2oKRaKRIJRFCx10Zg7RVe/JLzgA2gdqrIYGg6M
sZbAy76x+AamQ7cYX5yTeUJ9WrRI7cdCIhfMX6q79A9Brjy9EQMlP7WtAcHb3GTUIsDgyaHAYkgf
mPJs3kKa5fHQADepuEnZCTXtiGz58xVGY+j8FLXGuq7p4/1xr9KEiQTjNwYNmXG5q7Bc9hQjuCXA
eArVx2DLIm95GQh8M+hzGi4nwRq25p+bOya8cah1T+wHYfGF3oAcfbEV8GBgSchVXu0GDJLdokhf
wQC09T9dl1gRFwaQ7gvdLkbKgDVK+QmvwBTcFibvYIkhxCJdrBNtBIeiOgMFG4uUvmxRIad2I68V
7y+J6MD3vnXluu5jOhlnF+m4Gj8X4AgssCLIkPs8kiDP/2GaG5IbNdXSPIrG4tA5LT2GER7chk/0
FeaXCJ/oU7JTA4ZxuiAa8I3vcfgy7Tde2qiXgU9bRTufonRk4upjSgjmNZ3hDE4alaSL6Wl37POI
oru2iGdzaEtXLvUR+XhcDhVxT/+K4jK3z9pUazXcszBBmhdtqyku9wyngWbs5jZl6uEy8ID/uhKF
yN4MSlD7txoSLG2QI9ykf2ZTw8bkw0wJwdRRTKzI9XDtwmRDpkg1OEmAPppxvFDesLGXV84SASJz
uZi8JZLtynB8DoAQuncDzX9PXFv13UNDmP7bjCBfrimtSv89rL2vPhrB3suDAnk73C0T5swXzziq
hpYRrO/kzX3vaFW3eLcqgxPwKbw2mZ8yA23k1JMmcAd8SYLDdGmWsb8YeEAeRI2RcEaSmKF4UAu1
wx3bQEm2dGZo9Zd1Wqf4kGpxnP+sXqmGmTdyFAjgQ+FO9nmgRgyZzG2Pa4jXfVtNsgVU8qH4B2oJ
PkK+ukfRsavzrRPrtD5Cr9YVlodaxT7WIAJf5QU0FH8aIKXhq4PqzZymzNFbh4h2k/7DLYPhiLjN
hpFdhmr9EKRLZ052DMM3qmpIbq7gJ9wrXg0BMRolZi9S/OcHC+VGv8gaSe2TQrHcQFl+251cBB4f
8GZG/wQTpV3OMJvwttFgBxjsJ/rneRfnPqanouhjeh536BwEkLkhKw2Nzw95+fPlrXLzynkKnKlR
94GHMMbxz5KCfEc5V5sfWLIKxOkN+orzAIcG+aEletF5Etk78gjigVgWnA+gKoIICjoS51TKYjEs
ZNJNTfCOAyYaz4unwN8Gy0pexp10Fz+x3YcIEYpKZN9zxlxye4V8uQPon2y6fbx8B3E60fM2EUdz
AfO1P9pJABwJmBvFNAWIu6eeQPFKwHy7GQA3R84J7F0SMsfXfbm8SX4bqSlOjvXmCEO+YGAfuPM7
dUTBJNcy4r2seDDRVMjkm0PSLFr9kikDtpMHzSU8zQlDsoOScb+Nf+JW3w0wTaLvJmD5E4MqVL/l
RqQvwHNn4ZQ7RzLB3sFpw7E7tQNZZsA7wMevVZegngWAmMzO4pP76OKu+RP1fayPEtdyzd3t6/Z3
YtnesmAWxFnPY0Qacg4QJ7Ut8c+MQKAOtFiVAGsIFPiMDDO3Z+j+nGgsNHP8e55XDuG0xo34IKeW
YVhCXN29NREzNjM7yXjqJk/NxGBT7TwKVeEmMmMdj2dySRCkgyHqhhelcR7dGTN6GQVD7H3TFRTe
P+UVjfdhCbkWAkgq6M5qwblzrKoCIcllDVR3r60FbJb4VDMPssrRzLjcZ5dwjg8PD6a1h+eyWfLo
0Em/G2/Yh5s/rPHCPSY4Ihe8ZYLDpl2LjCiQcMMQ4hhk8t08rTp4DAHQrVec/0o/MHgpuoPCpoBh
V67EC0iLu/riQQwrzzQcxC/pkGfP+WBsMZZfLrBJebUKyR1HOXrqj9bx8H6n89DPT0AFwrehra08
IqzN1XsC9ZeZQdVyhQzTRN0ogzTGAVE2A/EZEh7gv9ZMhOR2orRurghJ5XKTFL32yjmbd8/0HTTs
6Yg5LyGiFb25ZUcLjpsKzESCNnpgER+jGFWki//bhGNVX1Q95zSx0YblXVzqHUUz7TIPVJbGdIjJ
Wx0YfJfiAqG5yB4IuifDiyEu2dVHxDdu0aVsmVWYleki36XDYL/CeyovDFlL8PmOqFCvFsVzzgyw
YblOjYcPKr62pj5xs5PdIWjQxPxtpH/OpuL/+SdBs0SXxShe1ETG4IGZPNPJcbuSeQoqVvNchPLB
K3RdtAZ/RuPh+E/bHqZXs8Qj29a6lUcmYj37A+amxX0ZQZR/YVEchuPQL1QgIqnw9ewW31jvUGJ7
Ujhd1hkra7PmT4030aEtviWvaxjOVbwNyvvGELz57Rq4lBTUlfTa/eD4yZMLBYMBKXTf/qwW68+P
DBGkezHYXMyBHQNO+RDUnVue8aK7T8yN0vAuy1tKXU1D+dfOm1eV09o3n8U65OoJxisyO2oOeXgX
a1RNZT9w6VTG5PpbJ525t7IhXNLnwxrdFd5moIOpQgkoVQU7r/CabdFLM6KHY0LRCZS0LT+nfItc
oqOURrH5f3sdZMy599YJgncjJb8E8ujwI2X5lfPWhYJbj2y4RBTGXNbez944tzc99UWBKAZDyWFM
W273j57RxCG5lD7ULxS7YXCPLi4VTvNcxWpP7ZuMeCvt8NvH1RLRiOVcsqVfis+Yy5/4NSunPiju
IfWYZIJ6qNKW/FLk2hgG0kiIyOQszdhxlrF42MfDPj5T8ZCCop7y5VFMAZRnv5Y0uz0lknnwYex7
92mDvQmeT2KnL0HQYXtF5mF8Z01P6b7lknzHR9GO0cheRUbX7OpJHEYFCIlx8UToYANLz2n5sIJV
P2+78eRdLGKq98lnDvNWtzL0qd5ZWLfjteXBQZZDeYVJCb8Hq6xI7gYq3vXWyFz+IzYDcVP2Ya7u
8Ipm/xIyfNmJFYaeyzKemqeky3s3uBJ89cKXpQIk9lHwY0+P5TSL5jYnYu0+XIJqirVF0GH3GjRu
eNC5ZE44jOxgYwDus+D4vCUt9GFwCVSCqUJcQ9jCefXGcEbx0oVs8HsUFPrheTACP5DAGY6/C+EO
M74EsVBVZax+ut3qdNOxGRJZP7EVq/f+Tr6t14dpzEIfgFJrWMdE0zf+89YZqJ3Byes/opbWdNWF
DSrc1300Q28wnaHob8JuXp4GvWxpChj+bOGZ3a56BJmPgrREDTR6zs1w+QrmANlewRQtT11Mynon
6ylyL3S4/ob0DzW+qjGACR7pNPiPSZ8MXhMXFiRQU6BkNEAe3NlPrCwuiQp3DudLGkn7XtWkB4E6
CjFQGFb65FOLFGdirZvkhLz6m7FXOD4VdK4sTB0pPQ5wR4U4d8tmkebARdtWbNr4PyqbKIMKRP+Z
OhgQWHdKHtq900M9Tdca66B5riYnLO9YYoWU43pph8akpQjjh61aTR84TIjRpj3MqIvOgfpfmmoq
gMi2CQxNGImjOdgWm+oB9NHcPGJ0XEvMw2scvGkx2fJKXhSTKXq/P7ATynU9STRzyvLoT8EO++DG
VcjgBt+B/Oeq1v7T0PPLx5adAMGRZRD5m8Rymb2jgjfFKS2DJHtSbNBoqIOpmYKfg2R7ylvB/Obb
eJ4/FIwZK885JnTskA5qN9VPnuw5L/Tgbtj/3JXxg8ukn2+Lv2x8sfii5m85IGTxdiRlNr42CRXb
XrFuxjspVoO0rzRCBG1x9ehR4UL2PUgPPsLEf5PPxApl2VvX9xYa1MyELs7V64KkD4rc57wtBtxF
ac/KZb3DAsgAiME4xCYRexlYjoju6ZXoYNZcSMGQbx3ncGp/LaidCmMUka/1MNh8dO9cOcBYx56C
yADFczvKva0g1lE2mQPfwsIUAftr9Fo53narGt+fbiRFOSqsXwTZxc+h1L65SytBsjYwGaEzA1L7
61pKCSYGK9C8gPh5ebRpZb23eJEIgAGWqPDJrwLOLotHODrl5YwG6/odwlKZGOUShywW9MxBJOGN
aQmxhwA/QkBEoTfpUy8lRzJUriU6o7lXHpdkOFTZ0cqU+r0LIkSZ0SfbfABC5LqHSg7bda5gZHYH
b2FPy445OGy9XdZOxF24pPP1CTZuMDt747GY4LGSWGfaM3/2Et5jQF7W102O5LmqIpj/ZmohfyM4
KVYakirg7pFFOtvLwvBzuO+dsPJeRLjIHG5AGjFako0Lxp6teuOzAfJS3otJFczcSOHLc72pSeTK
hjyab/xdUXxTcZF0t5E0yqsPWd85+7pITiizMAMDPr34n7t4bX1wUdcsnpZJ3rN6hNjJ4G4V2Vw5
KJQs7Z3vytmfupvJGg4T5uf5AzrChkYTnUHTBx9dyKPEgrL55Ttc5jgo0SmadsPzsh8UBx4bEBl4
NFpDKrejN+TPFJEkXXU12ZyblnxXcNJtYKoDnIMM45Bs2/HLqDhovWOnTX1cpoTaFuslpHAY8WlT
HIqsmtOPphej85IDwfMvRNtQcl1Lkv+gMeuSuSwAxzKs87m+hcnL6Wrn1mAn1CALvgxB+I6/n6E9
oue6+rF/KgBrYSDm6CPOuMQsXDra1cxkxZy4cN+MjWLzxdpb+WwUaf836sgge4xwBc/epa6YBz9R
15jhs+/QTS+FwlKICY7SaD8TnhLdoezzjZbg2iV/WGk0FhgX9AKXbFJ0m9afIEsPbKdiTWRekvkN
CF0igUhg52kFpf4bLunQnI3LE39mZzL3ALcKfhw8aX34oMuKGBfLmMO7bmnswqKXtGS8qg1BMKyZ
8arukoA02Nnyz9ZXJo/kZa2yqAMMxDP/F29tmLwwiApIthOeG966JgY2rL2A+blTzH5In9qq5dFd
E1+/pdvhfQSwoIqHJIAieduoz7gmVATcG2JzHp7FCDYN9P+qgmd2U4qvWCdN+96M0DVOxogofk5m
Iqo7uvxs5DtnoHhKK3ACL70hKM1K2QKhVhWT95shMq5RAku44CywifKq5sHXD5hYiTIXQWDl+zQn
NngqBW5Xr5+c9Rx3M1e42w3mrvZmXR5QbZGd5yCnRCeQWY1At/2J1RWRAHrss+0WwzlrGRXWC9HA
TmF11f93tMw9CtI05ayvg33BXLXoBrSUllJIYv2fiXD6Ar/2gfKXzVs7fGn0ch2ffL9P+aaA7YyE
TUD5YkISIJdCUHJE8hPxZ/KcJnjmuIAi64Ii1ccuGsLuiGNiEEf4em1/p3JJEJS6jIuXrXlsktoN
gFdYA5x17AMY5o3ZXDRhyc4Nm/M1MJw0igVLVVeeRBcm+k/Vo7LZCPDJTXJQP0HQ4fEx2+6h9zBk
RykAbSaH9uqyK4FqwkPM+ZTIefYf+2KYFPU9Lqpj7xqeBIoGJzXspxwYgQVhpvUr5gypf6LtNTxY
1gCfyvFUZZ9uC2kDvCIFXTTgBt7SIwvzRANB6K3m1g3RdAS8YVKXYfvCPmEOKi6Chiu0J7LK1m8U
FjjiR4nDtNFnizCG+WGdo7558Ixn4seOXRjJA8g/YGeadCymmGjq3f+xdGbbkSLZEv0i1nIcHJzX
mBST5lkvrFSmxDw4M3x9b+re1+quzFKIwI/bMdu29yHhF9DBs9R7ABUzqxs22TDyC/AZ7P5VJaA2
pcYHTIak/t+9x5Lkr3UlGejg5zoCgdsa+6J4cymGVs67ySzw1LXDVlLaBSraPswwtoN88jUH4YxV
TtK2YZv+ucAzn7yAkcQgzgvOWe6hJ7Be2axpeHy7LJXlbnC9CeIZNpR3p+cLzPCT+fd0L6T2DUsM
SASjXXOHUQR2iPNZDFYv8HVwtcpmKNxbMaqR4iRV57W9QXXgm1UTkm73Pa2wQA8MU9kRuTe4CmbP
8R2nDq9u9B3C+ZBQnHtNMmgxmAPVgOCOpRgaFq8sIFdd4QzzN+8TXzyXErEsEl1IVrLKBcyLRVjM
7wNxcf+9jddVeEyxyZvnkhPfLWNssdbyCyYHNHJ8Akq6TXeuK2eie1paC89lZDCQ7HDgOPLet5VU
wwZeM12TXOma5pi58AmuS5C3YM3ASu4nt0EIw1vn09oHVwA3+zKLUu2BBSDKTqyVI4wG6/f/GA2t
sE69sJMrEg1iU9IstrnqtOj+cnrl9oPDYoai3Txx8v8i1wqOtcxog+OeZ5NgZo0Y9MTzQeyxdkzB
dqi9RPSZv+H3eOmlZWpnyNKrFNr60g7/sRlAXIMkjuzRUFuZxHFHEHoy3iN4VZieR+G5/LL57uQ8
NuHg5mcf64C95YZEpI6La9QcfT/10LLJeESRObpx6zTdw0o/U7ehXuN2cFur8sfDMiIuljWaYwX4
Lf6N5kL24LXJXtRr2sMevjqq0+ndxpncn5CTOrj2elIRxJDBzr2nKAXtnWy0tjpm03haVWVvRtqn
w8drw00L/3q1GRcuH3vRTPyH3XpLU0X1gcApyoKpFe+sJNb6lTSKq8t9MHmogqVkTPzG4yLlq+P6
3B6Woc8sVFW3wZkGQNcvKAUIY1p7qKKKvLc8ZJc9bKmKQuA2YeGO9wN20+I00b9rvdl9jt2m6hdy
QpSBBvqRDBALEeENxY9XryddOaP27r0B0emmq2CUsXkrnewR2zFPOit8suwDNQPLN92e1LDMUzp+
UCwZZte8Gvk6uWMc+i9BoBLnpc1LsB2AKOwXXBpW8GGqunvJCKuy1LUKVnlB4bAp65a0OkaiRjLV
k5uVZzpg8VVxX8IUjSrFfg11abJ3CY3cHW+cXHE7rsxCOoE5g1bGF8xqTVltUDBZw7FFJaxxUw1D
0z9ASfL5OzLjyk+V0kG26Wj6RLXAsl/d0SKUk0aXmtQJKDRwnzQ9C3KrOENC7dWXruAawO5ZrsW7
7LLYv/ZMJ9BhLawpIWv1elsFS4RXir1ydc66anBw4cyg7faFVwfBA08Pc37rD0be+Gg248HjhAD5
GZgeDwB9t4L6+lFW3y22ACxVHsH3lyot6EWmKRzPDG24SLyz1Yt7vLzLYKOzse3Ze4rjfVNKwXlr
bAu/qselkr1vkOHWKVigLvFBQIgOWH2kXvlapXH6EbcobOQoLVCWTOMdcO5v8vF29jXXbO3eAz1C
lt2VOVXBEggltT+E3emUGw/I3c500Ukb1Cfejvjjz9Not6+A8eaCxi/XWug+MJVy8mobIQ5hCMHt
vQgKvaMRFlDcZzbEOwj1NQDxwK0ikptTzN0OCBKHYMjKZ36MiBYtn4XKCLgJ1t0LUwHKDtmnWP3H
eexhkH7yjsyZPCBVLOKuRGDCTc90knMTg4uGfYiyJb46CDup88FjPEQ/EWvPepuNpHjeESrt+QTb
daHfMizbGFf1Gl3gRdmMf5hbgJ/QaiPTiULAklnuJ+BHCPc1EiyALQcFNDWUvpbB8BOSoCg3FAQl
468Nz6bcd2qkQ3mDM2dl4DIFr8yShr0CwN4l2qaeW/z0UYkRLUUT9Y8lTul/uD3J29Nr0z4oZnb5
YElyqPfrenLYWPYKWRAYwu+cpFIFPgeZJG98PYsUaJqS2FkxFs9jdKTsoMKWNJQthVgI0GiuIXl1
2s0m6+JjuOaLPrnyMeHE5avYMInuhwam54WPd+r/RaTnqrPr8jUA5ye5PdBniPoyh6uUxCkYO8Bc
2OMKt+W3GiODjdsh7GV3y4rV1McYhB1txNIg/ZKBCL1zyMuBtXcLYZtoLnXcJHtnvdzQ4MJ6P+kT
2u0agqnttV+L59mhK1df2dwQkkpKmjA2gxrS5gnfJGa4IInkl3AwFvGPy96jn20VMZd2sUEzE4K+
WF2EdS6KU/4mOxh6Nky5y9JC6RKoFmfcKl+Qt/VBTWZqvGfNwwhVNEWeb7lCZ3oXRWRqABx3Xf1P
WqQlTomVBKCRCw0lBqsfy65TRgQMNGBfVfLbcxqUlBtDCPAHHTHQ53GM0o9FdABLSSe6sJgjnA1Y
TVUiz17kRulPxbLZ9rZknQKiMBxWQ99B92/s6EDnFqEnWvV4G+iSopNbhNngt13/yvAwhxTDPIQt
QOYHa/C9lv4vvFIDmV38L+M/FttWpl9rF3H05BSFH7y6mGBQNtmeLfzCkZ1bzehblIP4xRAn9AXD
kexKUDULFi9sbXCwnr26QcjdBSF31jNNa86Mx4ub/wRIjH1+/Jtlqkjiey6wWCC2rUtlMt+OsQqT
1wnOlOZ2zkco2cHX0RLeRboiAP7cW24+zRzWZorMPY/C+iaz+f0xqKbofutFM6h1wJW8DMHwcj3r
P+KBNO5t3s11HuyTIVxfD37S0HlrJjBntIbV/XQUZasGWoVcZ+qONZ1EnrWLyBsVwJdTY5YHZi3H
+uOppsw5d0Au5WgcmN+x3tS+PQGepKWnvFmyyuEpHrkPxH/YnoAo3cyxHMV72EHWgfNZ9TiSsqGZ
n1M4wtU1UYbgmqf99ZJatGzqFZeXcJ1By0xY34pvCGU7BGTxWwHVfvYaqubZIvVOt+fC2d7wC9Cf
fmcX5o+nJ/5EFps/ulkLhwRJJQBOpZSHMcKnjuVUoGLMua3u6K6tuIF2He5c6hP9+pZj04duAc36
SeWrRZd4PGurZC3WE8roGxQi59qmJv0AiIVpzoQDjjT0+6W9p0jKr7Yx3pEzENsl31JHE1KEh31C
s7PJEa65mPer7uOXQHe3K9HR7DCF0nfZJaySXuzMA86262kOr/stzrBRwNWcfMn2OHCagJi+v3Qs
j+w1teXCLgFrYGwiDVxMRpsbBmPYs0/+edmxYIJbnvq+HZ5GNirxXqIDUmPXCNYPVRzTTsYOO7Jf
QhaArBaXavHvogZXOAju0R8w81mp/KsBa0/HUGRBdRQ0QHsHGgrb8rbGh6Awpi7ZY4HHLaS/cuU9
x3NDiKeahb1u/SY77eF5DYbNUaBfojZpk0uP9UM/Fq0zl1eTz6q5miGNvW2GnTXfFW4cJGdPLyph
gbb4fzmRLVQ1K3TLk8iblf2Ur4CC0DH5S7RYLfMM//eJ9NPK2kh2EEeDmhsAG9QQ4oBCQ6ejAPV2
4ZL3D9wT2pCb4pqNOoXHGyoQGqbIDKzVPkIVvRJ5IOAfBqX3J/KNuYEKMtbfzWSrC8+61SCIdU67
axdSBwfO2AGsA5mzpbgl6sDDVNcTgMSGAAXMzzSlvSsUk3XrNvUUn3BE1fqK8ZnfBSbh7i/Bzfa7
0unEvX+xWK/JJfCTk47Bwd+5JTLQFhKHvmGjy0+tearuq9KT7rbqNBYe1HzZHoFV9u2Px9gCkE76
GIE/Blyub/BeGQSLoeM4osIcGAazqn+v6iShowzoB/+J8ziwSZJMi1CSrcmrfyrH7oq3zJXyE6Jb
dSQ6kNWPc283zneEhakj4VCIENkK23WGnEk/fdrsTS7nZOeNSfcVZZw7N8Kp/aeRQ/KxDz3SIStc
eGRoXfLPKlRtijpbKOcxA1kO1rqefP0pE4AYn7AzDasICx1a0g9VO7iuo5QLYGGHJPaM3wfPydgG
cLAjF8gYV3Fsvf/dPZGIcNgaHtHiXx0qZBQAsuOT7Yr4CT8vo4LRgMT3q2HQnHOFjRLT6Lqar7KV
+U8IGwNFbvyYmPp/yM2laRAbd0ww2CiagODbt6B+FJ9DxfJdfK8EsZGCgYAqI+HyGgmalZWUZhFj
E14Ocw8tIRoeUkRMyixpZe3bE7QCE1/w70xkJZfCZZCEDUMrRoYNpuu2cZTazkPChzdgm5bYM3Zz
A7viLyn1YXqO2qVObN4NuU7/tHM4oTWwnixcYlEqm/yv1cjAgQs2QBen0poiehIDz7cukDP4cpLD
JwnxLSUErA+W8JV1kojKDsts0eqebr4oth5DpO+jjfn5tmR1qR4U0ffmpitSGJyRRjdV2onECRg+
vWwEsTACagjC5AQy7SH4BOyemwZR6th2KTcXQJnA0WXB4n7OKQFATY6y8eDbhTQHLGr9J2fyijic
Y751fdt/atnwpE8rVvWKrBKR5F1YOBY3ix+7wckO+SZeU15m1Wddr2FJjStL3UVYNM5+nIgnGrlc
ufec3P6Z6cDQj13q8ZsVcGSh50UJ67c5dJAZfaJxq+BCQeCGvFn0JskGJYcYaN67bvykvGXckLeT
Dx1wPdHY7GPft34WRlmstVHEW9h1C3Y5GId7kzQ3fl0G/yaf1NuushlcEHyXjpvH4LV//BqNGx84
2+VdioPkNqlDoLNjsOYGfIwcB/BHDL642VhceLNtaCrOa86rKmNhs5EKyCz0kXXhNMaZ8TmKKma8
qlrfCZGDuRs71njP/7d91WEaH6EPtvWzHxNMA8hPZQ2fSpWNBm/4SPnuYriRb6oBeL4KJ3YIwjYu
yRLL8h/waWJmVQNf2WvkKm4WgRdH3PkavzPBawLj+qXHodic2SgMAb57S6Hxs1EL0QdDXJuG/rWY
orU9tmmspxq4iMvFuF+4p2EAS+mpHzpKercxm6nyXHSR/G7AIDQHfGy9u+fI4hLJqAS/lPedXzKj
xIHs9DbIBu0+pUUAB7INCZXcUv0e+Hs3tsmG9D3mLAH9AmgAzKzspAjTdhhyEqs7qFqvLmP2bNUR
1FoXqIeula5rU+eqoCvu2A/38JBdEoFbXg5Rc2LCokyxNTL8Zk+Ds3SDmbhoLw7ekmKlLzd9eGeX
q1Y0xxNdVhh0Rzj0IF1UQE7LBUB1aZeYywwMA8CRGNCGFeMXLIxYEpOuOXAdyl5tfE7+WbQiGY+u
KebnjM80YNU2NdJLN03bdvaJrSPOsiMJyZqWl2LkX1bMUQQXmezmPS18YXMLJibPX60y4oSttR/b
u2lJRvqf2dHkVyK1GLY4VcbJfhL9QBqIIrGqjfiN1WhB9wQUneAnqPHJBVtPzXlwl7iqhK5JW3TL
9InDzYmOocuKZh+2THG3qH9u87SIHvApe/iadw6hQN5WBoaBvniBldKV7HTk0jFTa8U1RUQZWsKu
JykXArijx978FIzDeXejId9TLk6sbdmZztFcNejJJvgJO2cqbnnsGTe9xMZFpYuWsx4uR9GWV4SY
YXikltjWNmcc/9E0VHBTiTe4IWiWB1Js7N8oT9L2L7MkG122tJnD8lAn4tsvqpCK5wGr6SXqfLLt
STtww4p8CfgSVZhJ/KsACOHuZ40pwN9FjoiGJ5mQt781+D3nLw7d+k63g2GLq0vvebR6fduizB0R
Z3AIZNQ0iSsuF5VcJsVV4gGuj5ce43pcs8aO6pJ94fMPhJdGA8oMS7dzgdcTGl8KcQ9fQjH536Zj
l1zR/7TaMDwHdwbyPXmJTdZAjqDykIoPytUrhiWWXFTMljArt/BQvJ9JCejMVGAkn6U7qHaLD1R2
l8X3ySkrn30lB27NqFnZxJ047VicFhlhFgiLhP2qvksciAzUdyauxHBohhHVqBcOtipalzNCjmTc
KUzQi1n9lPRpry4/hi4qcVaG0jLTAeE5JEC2rnbWvK9BcCmSDnG8GNz5M9CrjS3Ns7We0USUQA6U
NojjzFnWEqKWRD21r1iHOGK96SOojB9lldK3U3Y4oOC4ObwQhR7s6UngqCwfEgBg4z8CWvhfMlC1
zScxxLXvhI0MftR5dVvgqpa3SVpnLc0+C7xh4hagJtu2AEzX96xH5zYcL2jVbBmYPWmoKOKlsVnt
VXTxRnQl3CkCFsVN/Z8qKVQQWf2Bi3lE+fhcIisLguH9DvB60P1xaeWsSK8nLBFh0479mjMobc9C
1QcC2zjjA3Wk4uiz6g0Psco8/2YIrdm7SRZNzmXmm/pnTQRGF2HWsSywi+6LOCQrj8lu3H9OYfll
tqFiqJFXjl9R3pKo5H40Tkts/+DZHV8TTCrZlg+KC7z2PM4hYfVBemWR0v4w7vF5a484alXwQt9G
Tl60NNJb1dMsbVaFTWY3H16SssJ3ZwFLVxX1C1mmscWMFLO78li1gMqzualAlwrUc6pG9m+oYPoD
S1Su74vEkg9kqE2P20aARkwgHXbDYY59n7NaBeUHVJzqcUSWZmIH7vISjSN2WnSW8eAWFX7Iog0c
90A2pzyaokn7ZyPo+RKdDQBg0fHI0mL1AbEZwXRCLZk0b+grtDkSdg6L5DqopX3SPKTk1zgG9KEU
qEDQV5xl2NGczVWhSmgXnLFb9OGW2z73nouH5YOeDPR2za5KdfKedtIyvWb2Gl/3sWqxoe5w0/J7
B4g7k4tCZL8pJzJv4PhGTOVuYbmMi3RWDhtbJT7X+wLzErjb9JkqHcTQ0Y5hnI0N7ribpISa8xeO
KF56ko7EchOs92zBYenipRRB+5agI8DYoY4+JGoK/tflJK5Ykoalc6q8icitg3lqG+Wdb92tId70
hp8jgv0FTAHjP5xovukop/4vm6fGOorWE9Ze+IKTfCsN64FXuobi5lM0SPyvniXgCG74vlQ5YPdc
V1H4iGyFYxVuT6k4N/PJ7qFfZW30O/M4+HoX0zLhRFe0EXe8I0SH7Ianv4R4SeTOu4g0gbeD6Qzs
/xN72TQuT6yF8/ouxLkwPCOsdA2Vw/U61AGFnZwL2o2hbYHNuJueSNkzT2Ahtq07Siesfs2127nL
Hwkvbd7peBDDw2gAG/4o2QPk5tdu43Rs7ZnTksS6Z839E29Y0ZiN1zUywfmoefs9KKohWoYyTGJ/
bVOHZn5p9UwsfzPU0nhMSgz9r1YUx8kT1M6J2RqpGlsHQBAVX0l+FtO5gyUHHxffQTLilHfzcN6W
k5IL4uFQiiuTMftTAGR+c1zYKM9PbNjpWjUODLDtSOEHAGX4itmI61HOAoxJgo1EhIqgJe6yyTus
fygUOy8Y1ZMtEpyqPegOdZ0pk5Jfjqzn9yTv7OzI8JdSIMBFUFWXxWua+NLVwCKoUijq8kJiCXab
Lftp/M2oMi93kGjQRdwFYabApbj63NYgRr/k6BrwhZiwBYCE7j1yRtxWvWm8swkC7ka+KmZzS4Al
bThAGFAwDTbg6tgp12vvXxg0jzEubmJHWREdKlK5GOFooV6TT52TBx+S7hyn5BW1MBc0dhwe9VyK
j0S7eUlfMizEN3fJx+sELEquAoFqfhQUIn4+gtssdJQgTA50U0YH8nYQKzb+xPeanH76l0Paz/01
EeEPhGeQ39mjuJIidvyVjk59fK+8u8LHMp79bm9bmZtlFNE0a6ucEbb/zvvWPpRTXfd3ZVBxU3Ec
C58rhCMi33S8s3xEdlpZVCInswHLmimGlCWSzVgT06OEmYYaMMWW/VXEa6Y2L8lNgx2dYgrYStrS
QQsFhbqOzYrlibijskgOUZZuoEHYwTMfJ/iSetaU97aFq5udk7Df2/eLxjBeALu2NgUBjxbKEFLJ
wSq4dAAZFs+wXbH7Z80k5kNEKja4mYl5RAfjMTkdEH/En4gtETFWvHQXO0orolHaJgGsB+G+c/jZ
kuGERmWbwZjoD3+REaFhFTVNpnnwEG9/lrwdHTjnLLpuI4WaeJcMwBl3oWJdtkmx9gZwqFzbHPN6
SFfuEFWNGymd9ofHVCVP8GEX85EN3FqPsBMwNBGm4huNWIzMTwbGuDejSmsmi8pRNbBY/OsgW+BF
JA5Jf10GD23b2PkNpgZZ3I+Uaao3QSGH4XTP2DSD+LA0S2TWA5F5M23S4F/sXB8djI0JsepMYrLr
E1/m56XDE33IbUaXJxmM2ItioKDm2g4eBEFpwe04O9h8zWWJhS33sctp8DPM1IEo2Jf1ov7NrA7i
R8Q+l/cZ6jColKxOhgMoEr8hxsgnDjGpmim+JfERn+lTYWqZVQtfH8WPl0UvgpJzNm5SxF2Pn+qQ
LQXCAS88E97huOH8Zbs0t1d8S4QqIXVNCdb/hoEMfw4F9iHYLHGijgRYr5vlOBtBJPWwYoO253BZ
4ggfkHGE/6dnBK9X6BsoEp9d+gZrs8kuEv4Qd59mdQFUEObMOUmoXLsKlUIe6Ult02jfjPyvvELY
AZiA6/Mua3Lf2UaN08mDaB3qLSFsL3hOC4nSQaZzNR9AeRFIM9/UJvNNAuiu3qQl1d285HxW9Fug
QMF3Ed0bIy+3bRNpMD5EzIbuZmUofLJLiH94shglNeb5P9JJxyfdVDwcpvfxKqEMU7Y+ondwEOPE
tDY91Nlsm5mJGyw2M8wkQM//u1KugJwiEdiIKoz7/LBS8UgIGn94Ua3s700MVO8vPEaWKxnEtY8c
OcDCxJlmCA8KPWvr1lXzpVuTntmwxdYO6ppHqSsQ7QhxIZwNW0F4P+ixM0maHSw2JDNPLJgbEe4j
/R5prz33ZFfnSwTH9y/WeDLTSehknG+GirHVy0d6opX0nu0w0aOvjoAkH0Mb4MUeN1pd76JMcsEq
JiA1G4p1/ZcEc63e4asimxfK1vriB9SvMoBNgNGXYwvfUmLKC+E9jHt4T+FaYHPivzDrLARWW7Vv
xajw4eGGAVYMU9b7FqJoXUJTSOLuKcgdfjUYuIri3FAAC67BruH39D5mwYqukvVeDB96046gTFGC
cLyfuSMzyVch/aUHANSYfkU4R/5d5oCL2MISpW0LuG5+kVAG2hNEfm791NQMA5RcjJDEOoMzgydn
a2hZxAOFdhlkzYh9ccNWoKWUrckEOwj+dMrmU4MkxyvusRYTY1Ir6+AK9FC+W31NFNBnYnIfhGSh
vhOyjtWjN4AjAdy2AkvmhPgBQc613Qjy83SFWpETROnw7njOTNiPuSx7CMcEqAi2BhfLNbnRPcgY
fox2JsC542oyT9eoAy+w7lJnOGSrhc/InIsSYo+7p6VvhJ1Or1V30licqYrvB9hORHQYso2w+P64
acaEHE6GvrgQM9h3VErrwveE6D0eZe/Rsyfug5VJ8GsnFMoi1pVj6T5w7DA0elh7fRCUNTmOtrRV
t+H5b+NTEysrusxBS2dONrK4uMZYiqBd4CuLtkj49tdMRmLXohaiDDcp0Tg9rYEe3vBE7ma2De5r
n1j1+JolAfS0NMDeW1BjeCLmuU4dFFMwRuJw4g1KQWkF9xAG0t8Ma2CxXYbKfW2jNJCffkk44qJH
rZ5RB7JDGaQcu1qDBtxkTlq4JxMIWAQS1y6/3SjAphwu1fiUuhJFX7SxvZ/nqZn49EOIZUA6SMXg
h5ym986sTMKwZkeFQWlpvRuXWhuGOyL0JDqmsVVbNOWc33Kbr0khYFaPZYRx7mDGBjCNSzWEwxcr
D+nLgGNDFviQoiLodzQhKgjAJMA2bi2CKDsWiOqIT6LGthy75pkAFAe55IPKnvsZz+3/s4jD0Sy/
IWED2tP6PqNNmlXMTV8tWODTAI/2mRbI9pjl/2XrXDoDcGHXGOhIA3kdbxA6Kk807ZE4tFhqUEbs
USx7F4GUM1wg0+48Yi/gBpDZ+iFn99ABzvCcT2M70V3o9/GL3fotRjcHGsWaZewndvNV+m1cQ0Gu
mqxCb4hwNLzCJzuoSpbJmXevu8WuN41hF3AKWyt4wMpBZ0zOBPM8RqBstv3gW5rSFU4PBqYwuCF5
SnKcspySmxHZMewc5YzB1vcCe3xaUBthn3Q9SHq/6ewJ4I+rsaMevTDHRuVnprkGOMr6ezlPfDgQ
IJK9L3EgHXokXfeOvOBgHWRrJxOV7+mAycgFlU1BVie/CM2MIbJ07qfbuprW7w8AA1p+qf0a8W6j
wx+Uw1xZpzMbW+AzPCrGq6c/irIPynDyBH9EkJN7p5F6yC0igy6Ljv+rJQeIRd4mpL4u3YCAst/a
hhr7oSgwoRA5dAQsX6dsQRgNNWV3NFD8i3Rv9adq8NYEWzOxDpkqxTRdAbhhYqwGRsCUpA0v5SQo
eOVY8BlmTr2LU5bcJTH1WN0uQItfTppF/U8z9Rh7645V+GFKE1bqDvmld38eoKKAoberf0Gdlqis
9Mn67z7ZEf5EfkkIeHD7whjeH6jRU5G6gua+3qqCg5yV6XFxJbgLtyGZ9fZsxV3NsQTgqcMXSqSX
FEYRKhdTptP6tLzIpIHgm3HjRItkKWfXr3MIYg+bCo6+BysjP/E92XOQ/0ko4UNvRaBdqxbiNjan
Aju7POfaGtiWtvRgZPdt7azh8ynuTHOeIr+T2Q5Xt4fi4ixOfpNAfaZItCV43+L+48FB0Well3Gb
zc5kKQEAFPWY8FFSG06lUUR/6nJsm7Sp4RrRITQ+SLFCaZRYE3EzL8jxBpJj/gK1DgOIbi0sS+48
uHyXsU3E5wTdf6J3qEFHEAyq07XqmUv3Fd4v+eRmHbYt5Eu27y4vp7eCnCoRp1R5bNs91efPJaJ7
8WJRJDB9ecRL3yuD+4wHjkl8tmi2wE6Z9uavKcXkcGYmTWSjStFSzMtsgVLwW5ixG+EJzzmWsJNX
uwPtn/xqmua9Dxfh6c1aaVyLrU9AXmwhvGnm7KYfWCFr1QKeBTMQvYbd0NroNo5ZsjPPgnNfROXY
NbeES3m+PMXrhdnGjBrTOavriGo7ZhIY52WFH3VXQDE9CAyOb3jqqFFqWmlOqYu2lBMdjXLnJXMt
t/yqgoC2XXCY6bWKPYuFqyFNJB3jnXstJ7s4uk4LrZ/WHsSifVT6S3Ry6skCZVmlTvHHuML4B668
QfKNawrtmSJ3p34qVedGrzlvq/Ezb3x0EbblnQdotMN2p17jHHoPxL91WNW94O8PDdfZX0SxwG2Z
KboagcMsLEV/+4FLBPCEFjsiqAzHXSAsJkNmvOe+IeTGST1AP0Y+DuIZ9raW3VNv+V3x0afQTi48
RVOb7KRXUaa11Tmj65lF+Ko2RsqmU8PkgU3NTBAh+Cc2Dcj3/dRrgDt9b8ZXHBK5NWPx5/mxtvhQ
0jVmA6tJ98cMmWVmv6Eqj1KtpdG8ngYxE+YaVxvLG8uFynr1C+0XTz2YAIeYjuyijO0Oxg6k1Ag+
iyQKFWKDTslBP/Se6wX0F3EnqKYT+7QxEZjc2qT+BByH1o/rqMrEk1UXdqM2lS4a63OJGtuT28Wb
IyIYFOJg+ecLU5XOgT4xVTY72UpdPlp0UFSQB2xauYjY5FbIlzWH5M5uLvRRRvcLWQwzHyi0ibR1
XaTm35o1JHh3l4elKnBc4Xqe1KYjIyGSXRyr9DMtxALLhzv7c5TGyYz3qas+DUsL6VzpTdX2uaht
2ntKntVrFuOn3QhuZTa+VJ+oKDgUOLOb1gSZueFmN1TBPk4WNpZb20jM//vawSH32DWY9+9Q2DtK
jsgijcNf8JPO/Lf0aEK9Mrkswa/UcF63HW0JzaXmwilI2PDePSekiMC9+owVPDbkGq8FftX6rqU9
pTmMRo2s+draPAXuQF12C0HMJ6hTQh7cgnSciQwl2NRf7bBpfkl4x+7jJNMFw2Yr5vw+xMNRb93I
s1JiOZQ6HmPUW3rMl7G4WqVV/KM3qc1vKLsVkHBJ+lI4OyJMPQxY6KPjZDhFym0qYbHeqRa1z6Ac
F7Gsd53rWX9og7ZpuGn4CJ9pMmdY2+JlxC+viQID6sVsrQ8JX8b0m72aym+RhQRBPTRxJoIiSqkT
R9MG8Um/FkuUpg2nH8rucpL1OSMTDVupQ3cJtshBUsXsRgiFW3ZKzatIppFncOCIQKFiE3mX6Qa2
ik+ewjkR8Jz5lY90NTFItUHzOxTp9Jg5bIV91sy27vcsdIOApgnaksJ7ckKN/0VUzoCyC3X+hwKg
sEXCjqxgfE55rhQPk7DmcdNNzeABoebXtQkGHO9X119CczfOLO2uQ184MCShy/s/CWs356WemFPw
nYYwOIKUsEuwDSzf4E6MlHcfNEPlgyqbLNotgq4GmWYrcdO1QUWH1gRnJ+3lG+5xLnW1ZCjfkohh
m5NFmYUJRNLFs/Ghb2IxSmP3XI+l/maLV6bbmKIagdJlY05OE8vd4eIJPspFEtjA5BSqjUbxHG8w
7lHCKpTlvgAp0s+EBjqUdQ7rWrjjnxrMb7xbaISA9NF7mXsecIkZFDje1Zz3FcZPYrHyhbfCfOvo
EdZgCkiXXuIC3g1hnrS/Zd9TfCJGWxHIBkNYAUBn8YtbYL5URg+HhHvPex8l1QP13OowMAvc2hhz
7ywvD95CNU6fPZclB1Y/rARkpSy5TmjCfzSvN4j6oYj00ZJuRTabVkQ0MisSPtMvpIztMjbdt1/W
emVnajQlrjz1ge8crW05i+EfyGLNl8yN4239JM6eVtPCM2278hnf10QMLInEGVgTBxruAS5VVRfd
5WVLQbDTYl3nPgncJxkxKYzUH/zK2ncuEFZy8m5NBCK8nZtfQqLThfGe+pWlpUOB6aecfiy7j7y9
WyBwwowg0/NCQXcwExfCJ8KfzHeE/E6ZFjz2Toyysrp6uYmXdAjwWfJjvw74WcDDOMp82bEyr0UE
sYO5RkW3XUgQ/DiVk1PuGRIzqtj6CL6qFbCBHjI53pOLZv2ojVdtCytX4m5pErAYmxLLyvI6M5jJ
ZDuYpYHj3YKG2prYC/6pmvDBLuYNd8lzg9xYNTjKtnkNurTQasZQ4CkupqzoxvRzHGr3Mx51fSkc
+i+2TeDX9XEikENdBNiXk13XotxmGMug3KxrTjyUtXcMUjF6B3p1Mv89ln1xxL3JSQ/hzP+NqDKT
p5g0Z7DP6nFMcB8Py/jgSSsnXh8N7glSUDTtuiHUy8ZFrUaNTCkFvKGmTYTbqhHzf+pR69GhIeNk
D5OiCLduIdRzU7mF2UwWb6CDkwOiOrEPIJ1CCAzZuJwNlEDDa1CcPfIzYheg0eXbIc3sWzrnp50P
eJLXn5fr9rRg0fsagLqoHV3tvHDQ+ErstP/j7Ex2HEe2LfsrD3dcRLExdg91ayBRkve9h4fHhPD0
iGTfN0by62sx6w0ieJ0SoFmmI0CKjRnNztl7bXZSbxInVOp19GCLV9vqETd1jZ2Jz2kO4eKfJLbz
gDxS9B5p8ra4sNLYUXZK0rS0zmO8zLPCiMQPwmsE/GwyqA3MhFnQFL5xqBy7z65ZRWgCjZKSOuxA
7DHhWP80MISWpd/pzoNpkHkGzVpt8AQYimhepZla7sZpLfWnAVzoQ4k1BXhIYJgfEGI7iDQTEkQ6
pGn2bjsaMmT8gvgbe0SoNmYZJ8MFCm6H6OuurB5Ns6V8VeQdjWJXd66GGk34lZ+g+dy5pmB9E+uo
r3YgF1p6vhrKNTphlSLuebL6X4202vwGn00TvRZVq7xrilYWV5Y5ZHdsr2jRYw0mkQhMh0DAxf6M
nLhiJDOmbg0SrYkLUF5R1tSfo86ynOhZRQ1u9NphBhyUaohYXqFdRdWjZB9qlbgJS1l2duAt6aNW
uyhjf76jJZu9OlpYMRyJL7qxh3II2FTwCj61MrJswplTCMwWptDHpuvCqyJhA+cprRu/ImWoX012
blcquyF54RKhhKsIDYQPErFUwxc3xw/9ib8jH27zgLYZRV0z8b1Bn1KERWGg+3Qt2hLBT4jSXLuJ
XSMuX9tSy4ZbTK9F85LEhYEjuQxLJ93Q0q0KNIqQ1A8s1cmvrUHx6NcdwJCU4kqa5B+IpxLlReLc
He4FgKAShzeGzC0kAFIEHTdvmSsBiGcU9IZcdWMI7rE6eUzO3H+oeIW8idQwS3damBYKnR9TRTKg
DIp/S3qAIg4R4k+Im9EILot8TAp4Oc0b+3Lef9bvMY4UV2BEFX52mYBRhjOm4t/cSoARvDs8p/6W
oJ5If5eYHZthC8cnMgmbRZ/xpmrU1LwyA1P8okzsWb65ONNpwybSt9+5MZWgWER4x4XhDsH4StPL
lfuGBhrELFTi+gFvcowbN2BZfYuXJbcvJslqYyuL3mQKZnWCS8Mu7NjfN6KNxaEbXMV5xbSNUHhD
mV3GhMD65hs5ThohNnyabC+WlCvxLBM3CdcpcJNwkyLGItTSxr/PCtLVoT+QNO6N6hBENy6lp3yn
45UoLkj2bNIH27YcjiCLyjYeKViPSNX0BMTAe6nbVUUdYCyGLcuTIn9Nmy7trpjtsuwj9AtF7OMs
1mvTQ6oT4zTz1aK+T3H06Q+DrY3dbV+ERXaP+cCe6PHEIy1DNgMuKgq1cq/alN7S26gBhd3RQiCv
mtEejHuSf/X8BZmiPsL35Iv9qiOYDcdtJgRB9Sy2Utq3VoSIjO9WLrCF4ld9TXEdmb+0NszthxlR
Nu7GqeQ2eTngbIHgaER76pl9WNk7eiFZisotoM+5G6BxzXiUunoMGb00n5iGWCUiOP/bIlan3Sky
LFkHqKb9Yxjs7NmksRPvU9vpeq+LkpmXa4UUE00JIJZq4IiiYyjc6vuUWTbFKGE3WKkS2ZGXQf0V
0jQk7sRzpV37d1XoirsqZpuxyypl/IucDYPFRNy1mJWsAT+8R7pogkGG3t5GMk8jLtVd/VuNtxT/
ecZyEHsFxXsqTzi1tqoxRvclS8NZ+hI2byoZNBR+6ctcl1Avegr1WvPTkFLjS2PELfD3yG36C1Wn
wQ1YICDj2i4J7wNhRzsBEGbBVMPwoWeqDq6FKmt0KbpKWUpSgoI6oYlGngg1ZxpixUXpkgm5KxrK
ivhGgB3t2ixy692YEm57CQiYJXhIf8/f1goFn51rmxVqSINO2zWhcBXqRyr3RJBncyuSpbS9pb/d
O5vGSKNgD9cOD7+JyorQrnmnu+GZCmffmHZNAHLJJ2IDWlV/s33qMjsDVc4P2Pby78DvECVCSSEG
oXEqPsJ6LFLjiveseOujdDxQ0ba6XYkRNd5NTaqKC+YuFa0UO6l7rfChM09jrE/A9fz6my3qZvxW
IXjsSVpX5PgZyZgFP1hJMDTcWTlcEDUS3gGG0contlNwxJ2xGo1LPhuBQTfHgURCW7YpOn2DwruS
d8g29eLCMkHkQMYjg2XvS5elYlVnOuaaulGi20jBR7Gl0567F6FSjwXGtJIYyI0T9U54DVY+RuDQ
dUWIckEEf+H5FzosWRlexxKA5d1EfuZ068qute7BIk4d9EwQPp6pKNaHDZ022Jh11PNhLKo0uUhG
+lk7G8LB/JeovosRS18xuLofgYuvjze+T76XQeKE9zj/3eSSlLp62meVaT9B75HDjkQkDEHMkrJ4
nSiWIiHCWpxgLGcGYUdoDUjcyEHlQZix8mYB4Suv8Qn7+bWVRfHAHUErgA67bSn+ublvAc2qut3E
YUjUgN+reJ0Cn+bV0jGDA3BCo7/nidXTK5t6V/dIpchLXqRq/EA+RQClVYQanHlo+9lD39VmeRNL
S8Y3tZOwepvwXxY7d8o7qJmsbD8BSCG6z7Ou/pjMUvY7nzjnnguLMgbbZOR40ftp3FttKOxdPTrA
a1IyQI0Xw4ST8lMrVWSwNFZj+TCRUDJ6Si+M8lDVFLEOTspXa8N82ZG0MhqO4xV6Jm2K0n1OmnnB
jLInmqN8Tka9/Ru3N1BAnH7WvV+hR0L/1iGrlxZU/ssYSY+8UBwlCr2e4mr3M6PYDlo+pBsOo0TW
/sGg5K15aOrBsaej7b4EnYJyU4fAkV71mdLml4Zq1apHL1np9yiyKBOaZliUN5mJPdwkN9BhTQ8v
Bv2lf1dIHTc17O9fWslOuIIgdmfQ/D6MTlZ0H2bWpQhOeueHU5I0Wud6dTCbXHntjcpBsAJh/SmN
xvLeJP6CMQ/4bseQGA65axe/WlJyZ/yZhiAv9X2Flb+tP5aUDD4a5sH9hNT8ylT7snhgDaHdCV+x
xcGwE/ZuBqzMX1kdusjvpuYKb7YFC1EfvJqO7DNTmn6IQkXLdpjyrR2M3OwAYmF8LHvVwEGWQ+Yz
Gusvinf9cxmS1n45Tr35OTIjX7vaoFxWrT/9AK4K3LVw7GqLtYlyZUNQ5UVcg0Haq90gTL4gqm14
ZR42z0U4WFdNg7t6m5Q9QtSIrvOjApfFAGcaWwd0UdEu1wgFhbxt7cmGQF6Tuf0VmtZOZcdeWtEd
3Ocuusx1YfM2EKu47RQgfmUc+ZdhM43kXSL522Ckjb7XcQzJVZYGO2glQuu9gWOOZt5sjBAFBoOn
J0+Vvi+F11a+ASsOK7JjQ9zniqXp8qKozPrJDww6DOALgWJUPowHdLJadjsQdlGVG9yu3U+ywmz4
0Q2AfmALanOrUFhoPJMGBWbhOBmJ96zyiQVeM5q4icCYdHvcqSOMcUO7p97v3oQJhmd8g9O7LUfj
lZxVFA/sNgU8SRwr19zjMLok+y6OXxK6i0yrCsdSK119H7BxqhcQE+f1EWXAlrZbX8ACaBNYRryI
QXMBbGeSN2NuxMUWDg2uDQCudJsu1SGmVsKCMUsPrZUZD2BKwJj2aXXQZFNfA6AzDipQ63sHFNe3
pCKZgySQes+qv3kK0rxuDk7kgrWo2bwxCzuira/1BEmuAcdSVBsjchQ6JQUEAI8YqJFCRFCbukce
HuCsUhOWROGMp+FbkILHriqZPRdjo99S5quxhQOw+SanqiBgrHLoEzpImTXaJlafFxcOBi3SqwkI
Bq0J14Tw9b6pWBrmsuTj7btg6Inw5RGihqE9TNiHvwvKKb7t5uIPXwEKTBV3DZxW0qiPgH+Hi7rU
5He6rmAAJ1/9iEiOuPTFaF7ga8ovsQ7F484OMKZ5Mp2U5FKwcM5+KBVgxr2RJxLdJbGeYquWbg2o
lZ1fskV1p8W7IKaTdoFAnhinGKsj1fwaDK9jAbPMa6y3PR5JslErWfC0W3Z2pE1OwyGqk75BiB1N
/jUeg8l9dR2SlV4q5luWBmZD+uUYO356A6S+I6aFxjzFPYVoGNV2TE9zyuivmHfz2g5aQYnAAmld
G+YDCq6BxRl/K4s+ReZZafiXyyqmRNl1P6XGQHXzuhovDGvuMtegIAg0xek4eNbgT8RKI3k+9PWE
c7YkQMu/J2Ixbz0gQckdFK/4niQ6d0RlFtVXfTs8Q5qJxZ2axhhCKE+gRyKzJILvBKTIiwXBUvsW
FC8IBAoiErid0jdXyOy0hi2VgIlxF5X5xFA1aO1EEHRp+3avo0JXig+ChiE1OsTgSzSi+1yiekMc
/CyL/Ht04ZMyeAoCy+4wYUVld6iYpZu9oPzUotbLGtV0mj0cQnJR8e2hU5Ft8WA32FNkrlSgI8lD
BAq2y1r2wa0XaZNiCmhhjSgbT2Gr3hU3BBFP6SvxxUr5Nsqm51eVrS6GK1NraI5e1pVN58dzAIHU
Hwgeexx6BdnENBgk/tuQQY7dO/BMitnzK2fZLb0rkI7jVnGF++SQn8G6AFSEMl5ZfLOTX11bCppN
TqPWglZpE07WLsJyoj/omqmol//6r//9f//P5/DfwS9Kf7DXivy/8i57QMbbNv/+l/Ov/yr//18v
f/77XwpZB7awkKHa/P3z4ylip/zvf2n/S+/YGaApJF8ycajZd36BiA3VshrDa3XIjoxofiO/1C8V
cjHca81BsCp3x09urZx8/vtvJ/ftNIeNKJtniy7rllVie4mAKdhpVs8cosOUOn4esXIe88/zWCOc
5hJ00zOKFRWfC7IUBbn63fGjr13FfNbfrsIJkAcjvrLuQJPRGa8tOOo5ZeYamG6p59/OO4vx51n8
LqLtUavWHbBrQn9MKAWJPrMpW/OSPNJ8e/w0a++D9udpZGkZTTk11TMK/zTw4M/Y1bWjVypk7EZD
if1dJOqYoV6KSiYZwtyAJR0/9dpTUv88tW6Y+NiHsH5GAuT+bTUzECdPkT6euLSV4+vun8enZaoS
36w7jwGb3UvMV/49JXDjzKPPN/S3t0DaCfr1Jq+eI7MPLiVd9kNqYWo9fm/mN/WLYaovhilleHok
lRM+qYppQC/rMa6Qf2J6MzDi87xzLEajk6c9a5wofrK6ov0xuvDLCQXRxr9bVbBAPu8ki6EICLm1
c6UYHsHnlACPupn8X8eY9r00oga6P36atWc9//23p4HzHdtxx0qc4A2TQK0EaRnEr/Ll+OG1tedh
/Hl8pxsyN9Sj4N6fKxxQp33sZ5eVjt0qps+XxuUNbp7mpRiBstNe1sjy8eysmzOSOzU2LFpI+QQj
Na2jiWK+qRmpjVGT+LPiFqUrTq+r4z91ZUDr+uKXmnNqpdIET12BJSSIgjfKMDgbWIjDH2CSZ+/A
hqEyT4yD+Y386k1dTiCWK9BxyOBpNPXmroEesY1yAWBQa2cIJRqpPqVpdvzi1h7zYsqw2PJRymFY
RGjYQWmkHS4Xi8nePfG6rtw9bTlnZCbLptxQH0cjSsUAZAiAi7sjtAz00iYkFcV29jIaqkjf5pav
szTLQz3pT1zfymumLSaVrotn7nynzbFX6XAHc4XsCVLtDHGRpyZUveO3ceULpi1mF1jTdi3zqgT0
GSnvWYRf9TASh2hDW51IXaXCDo/k+LlW3g9tMcvoSWBTFDLFo+W7vBWClcxY4uaPpf7oyP61bfmy
HT+VtvJ6/DN6f5sFIH6WVpbl9mNGZkvxXR0a9iaqIVKr2XZdSuMcA2Sgjo/YWERLDD0y4BwNfMDO
wxOgdpLvJH6DyDLcyKiJHNCdxr4y9SEMbo//xLUHvJynCidkv5Rrz4mNUreKpxHYWw1KRlC7O+8U
xp8TQERZOcOKVTz7qVQuxyyZ5yvLdS9qVhRnXsZikuG2pgh84xKGb9B4aslEWyK28+h+hSfem7Vn
uZhXHORuRk+F5Bmt6fTYmXH+PVby5sT3Yu05LCeSCihmLM3x2SGcYkcohbXz0YftYrQ+J57D2jdD
XcwlRL5r5F2WyVPWgDWB4o1g1zDeIl89qIgV//kfFHl73674OvBdhxNm/PrnPzq0Ol5MkRkTizgx
OlYGvbqYW8ACRpofuuMzYSAYxWX3PUOwBlmbqq9rnvv6qYu5pcDL4AB81J+J+Cp3QdCCNqwUy+ur
Jr056w1XF1MKxIqxlCatDAc4vZeUgunRULFvb3ofBrB3/Cxr92t+dX6bTLAJ2jSkNf+5chDLexZA
ODROhDEjw7RDCkl9XiFpP36ylfdRXcwLNByBm+FUf7ZaeQd0oEaAz/ezza3m4vgZVuZhdTEtZPjn
ULl3Pkk3pEVnqd0hB4Qp76jiaaKOu5tsuLTHz7V2NYvpoXC0wZqSwH92lBGJ4eQf3F4WxIsiXzx+
hpXZQV3MDhltmjEgu+zZJ7sW1T9SiBDQgQvx+PgJ1i5hMUFQ6LYsCvj+s8p2GWAIGzz0tsoWecep
tcaXp2ACXswPjkv939Vz99mndTY3Dn3Pyeviuo204cRVfPkOc4rFmO+cHq2002C8yIb8OwlRzlxM
TbsIcUWruqX6rrgRMIMTQ2btihZj36IWVfdDkbwUfj+wl2B66TBM0riQ6okHr80P4D/Wm1zSYvDr
aG/6MTail6Cqyxe/qIaa5rmKX7ExehjiRsY806WpeuOEg826plcjRJ2llp64p2sXOf/9t3nB7yfK
FdhNX+joptcBhXsH2eFF6lovx1+9L99trnD++28nwOJNaVDTSQioSaQoOgLvySrqT/z8taMv5gGh
NHyIXDE8idgqf1adaN+YT4mnOe/HL4Y+MR8DuQwRJtxmHH44yMd2NQn2L+cdfTHsHZlNnV7qRM/Y
RCttCMFD61EUbXLi7Vp7totR3wVGi5XITV6kSxI9lUN8K56VzdiCEKtKfc7axnKd5cif6KShBnOf
1CQi5wf9yIVrdWetMTn6YtDj22MtlnXGE0gg5S/ywRoSeRIAoPFAuujxB6GL+WhfjENnMdYd2tkK
Wm3rCZs/qRWFkASxR/SjgnTXIwgZfsSqViX3kS8INEisFhZcRwMMV0E02oa+8/EtxQcq7ML1xBCb
Ix1g9LeX9NPU2dU0muUtXD1TuWdDi/x0h7A6lsjNpzFrL7VqpNmAl8FHGZVNEfjIpIafNNq64t/4
ZWu/91qNVcABiflKR7XRb/C6CtwqqU1KSlU1VflSxSGSd8ITaHICnvMxpxGC3FeXo5Bq+UkBDGyF
lYIg2AR0rnB5RQMtnREWyzVL+fYT4QJZjYEJrssxItCpdAsaUoNU7OjbMZ8Kjczj0H/UQ90ZDgXq
PeeaRbL9S2kDIf/qpojsRLw8OdHpAH9YDNIfse5lZ9fhXxnuXqiI0spmN0vczuYvDSwnlqF5r9bA
v9xa7YA/GT1J8ZnVGRk3lTJHdjt2Xd9Y9LBvcRF1wzOoLwkEQPdLrpoSdxrfOxgaFG9Gpo3vVgrb
4EA4KgqLXWYiG4G4WOUwypNO1OWFH46zaXNEbrXVQfyPPwo7780HC4PDo1UUkwsYHgfbITBIDtiB
rsArmiRsLElYS+PgQg3tDH84tmkdj9tUK1dAFuoMvp4ajlW0n9wSzqKVhLwrbTyMt/AGJrGHi0Wj
eCbaTlWGM1JXbZKYbWzbO0hcxCyTVhf0+wRr5gDWqx3MCuF8g83nZhCoxLGrFcUHasneuqDJxjDO
zTkOXEfP1B5CYAnZPYxo5zWBARR7gxGVfztqO/FO8LzfsEAayrVP9Oz0QXJlhLMoNWQCxCCou+so
ADDCG9GOb/iyp5/dlJDh5CuguOhdT1DapSOU90DUUXkP0hHUGaSfKN6NOhPZTddqxMMjhk/VDYr8
gjyJytTdLcwn1ziEdoQGVkV9sa11fIy46Af3RhKvN3roMjCYWzpqjL0YyFe64qOEQXGoukJ+liok
O0RPNa9rMErwzsZEqvhnoUbVT9focLRlJnol0trt8V5qLe42gSyazU/MbvESeAKSK3hlXCI+FO5Z
jWwGxzItcpdgczxHMSwDQP8QeoivNfsOtILZ9JREMNmU7w1KyBgMa5s+THmc59+DUoNHg40BL5FV
gZjYqN38qc7DBMINknvpbpSGXcKuILiPHphal3+jWGm+ObDMwysXM0GE7V2Kn9B++YMPH+opAThW
b0pp1ToJxFqibkVLl2ebJyOnR7yQALgJ+fcexIPSQA6MQecKMGaY3AHzz57VIcITZlWOlVzXKb6Q
XZ+hbLocAygRe5Rzwa1TKVN0QZSvkTHGUP/clADmhb4hS8A1vtcuvGDCBERS3pBsVj1DCycUgFce
HbjhKrhc00xN36qMIKYNuRW019ywa+3LUnbUFPxIB2CmBTOQKGl6frzRTZrYV4rbfEujGuaPjwTc
9QLQ0c2WzBbRfacwrLXftE5P3yRU6W/YwBuXUM8IhUaIKal6AZBukOrh5uPVQIPuzdY0XFC8gYQi
gyTHW3j8I7DytXQWSzHf7LIypJ37JMykIdpYV8h1T2JZdnuQBrDHj59mZcXiLBZcBJ4RRCli4wkJ
LrBhjLsGnK28ez7v8PNpf1tuCdt2QhG27hNoKblNqPncmYrWn3mPFsstQtEsPBV5+Gz5PZFWgI4v
HCzkm6EFNHHeBSyWXI3RaUYv4/AZaoB2UOcddznCyjh+9LWHvFhyEUtg1JMojKdBF+mz0XXKoXWN
Pt92YRucs6FnxbJYduFRhK2Q5MZTb+pleWBMaUBNHuBtTNWJy1h5iezFkmvoW4hB6eQ8GXorr6CT
RjcS+/6JDe98lC8WQ/ZiyZVY+FmSciBwAAO+p0cE+TLLObk6bSCH4s1W411uKO8I6rUzT7lcfzWI
W+Yv9JMq5KPFg0eGgs0B5+iGKQ5Er24iP6avGko5nriJK++CvRjwUV5h54g0dHFmEnU7C/Id5j0n
4FvQg787Valae1aLAa+i3urz2LEZ8CE4M9WOSItSwNmo++Pv9NoJ5r//NuRHFNw+8cT2U5CVgH+a
xlAKr8fG8fO84y8GvTB9yG4oRp9824Hj76hTL/fhPzyB4yf4spgDq3Ex5H0VgZ7AofICzoI4NTgQ
P8jdKh5Rw3eHjL5e5fWmHV0fP9vaY19MAcQE+gXkWM5m+hoo+L5nAAUZ1HH8fsdPsbKbsBczQDci
SbIB1byQlf0TXIsoN5FElCTarAcTQvbeIEuVoLZgOO+irMWEoEIzQIwbdS9jWCBsGhkkXRsY2NA5
7fGLmofFF7OCtZgVJE5VkZoFF5UJkmyw/2YOuUIQz29Tce6gtBYTgS4JsjF7p32JtDlBxDSaK23o
7yaGi3f8OlZmN2sx7AMrFdgdO+1J5wuDKgAbmVqNROEwu0g173F1dY+wpQ5QHU40GNZOuZgCihQ3
fllF/3NK1Zg+Ro0c2pZZ9Z8zihoxGA5aUm8JHTh+mSuzgrWYFQJ45j4AcZq4ZP+MACLIMwexSFvg
xAlWxpG1mBZGvSEOJI37FwDRE2jr2ByCq2mIdPWg0LUqtsevY+00i8mB9E7CEZ28fVFDEF+VbZbv
4+QoVzkc3hNN5rVbtZgRNPZJloKw6dGVxhTc6ROL922saFT8j1/DynxgLeYDmZeDNbj99ELIwYVA
lHdAMg8FSbrfCEq9yUtbeljMlRMfBG3+4V8MVXM5GyCSnJrOrF6aUdYgj2DdsxgkklElmzoAauKB
olftZ9n3rfMBcJW8w2TMUejgFMs1dIeChIL74xe/Mrubi3mjy5DdYHemhRJOxmXWN7eCre1GOFp0
nTo2thfnxDBbuc3mYu6oqAZocQsCxx8bh1T1itBZ7qxu6r+C3N9S8bqt1f7x+GWtvJfmYhophrge
UtpgL/jRfZLEKvvdh6dyq0jdfD7vFPOpf/uwoxHUNdvu5EvTRfGd2jUzBBOs8yULJRCVx0+yVoI2
FxMF6ILcIKVDfZns6huSSR92no53Na9IScAbLFy8agOvqxtP5l0b1yee1sr3xFzMH13Fdx1wr/mY
1DqA66h3k4lkHkujeR1p0COUpBDWw/GrXHs1FrMIilzFx+yiPhdDlqPV1bcEvGvcTQVhGKk/niLN
p0F1a+/4+VZmfHMxpcBBoGpDIe5ZzSOXyEHCcwjK8f7pUTbYHwCltDuMZCMWFV7R4yfV5lv31bhf
zDOkkfZNnbvDC33/JFe3VNrmGNcoN2eMhdt27M/9oEVt6tFp0KabSDeK4J2qGIQoMvWKsPdiv4pH
jOmW4USPTu6w1jv+6/7ZSH/x68RiVoJPNpEcH7hPXR9EzQsYFRK5YfqH9u3UmFQaqH5k2g9qsZiB
oSLi4fA/kr7mh1z1sc+qOUHwaU0443OQzJgQXG6rmRUfpRFF8i0q3TJotrnEJP7ZWISJYDfHxoaC
CXMZRY8rtORzqzqtzETBZ9NrnepZdRlRbfMTsLGQn0MFkLKA7CxSTwCk7F8HAtcVbps/VS9+mGLc
KNSOUApU9AoDstIqZfiZKKlA2QxdqMzhklqx7j4HpunQxUUXpiAPz506gnQNZ9q4ZFerVx8SEFrJ
qMMI6qnTBP9hozuqrT7rI08KmKftj+Q2Qv+B6yf6ToOhR5wv/B/fD0mC8bLY0uWjbttznqJqChy8
6LYDOoh+gRbrxRJFG73YIa7DtwakdAzjJg+G2eBKckPbIcTuSUFE/ylNd0syW29cD3aSWt+jplUj
Z7bbEyMPvCRMLJj0Ch1JDxdYSzw97jx8W5SnXOqhdUVYNg7BXgKloagb6MKTZArrHlrq1sz2mqXO
UaIams9ga1gWyR5gsIa+2ZATN9j3uu8iuke54Mja2oX9oPq/jr91K7PMPwX/3+ZQSy0FPHYrfx6d
ZD+qTGNq3pItLbpnCJzdiXd7ZQUhFl8eNbPwommR/ayaaltuhJ622YFeYeKeGNprlzH//bfLqPra
jMBzUrJAAzddpKNSPhTZmAHKGbBkxU5xSuixdimLj04yAuKTOXIEMVDR3gWJXSlXfUlw6e74E/ny
BMJcSiqgbvtkPUpt79dx9ECyk3tl0qs4sVz88kZx9MWNyrCawO8o4Q2p5jVpg+8Y8R77PLrPx/DE
gma+E/8xj3GKxR1y6on4YWgye11hi0JRWt03kOdTvCgnnvbXCzhOMd+73x53FE4Si1to7nUdL5mr
vHeTvbdmc6PW47nTtrFpPtFSuGrDsNiUSX7ixGvPZvFN9sdWScqi1fZyVLSNXtJ7Ccvo53kPfvEN
9iuhKGlmanv2jvE2koiCDDcoT6xj1p7K4ovbd3qSmtNsu3YsW+x7J1Ou0bTEmFhYbR6/grVzLL6v
zOSNZtK32aex+kIhFGR4mV/WOpvG4yf4+v6LpYgCCmrTwvbW9wJMytZH27DR9DS7OH70L1fiNCIX
K/GiySLwLoPYS62DWMTus+lr4HMk6NGu2w6j+HH8RGuXsZgO/QH6LeW18pCAF6ZbhgUWE7ztHT/6
108Bf9mfg0M1OlmbSsXgSKaqORTkiL/AA7Oim7TDcHfmo1iMcjItXCLWJ3PvG7K4IWIEgGiuzrC+
41exdo/mv/82xIvQoRsoDKbBaSR9nHufRHF75sEX4xhczKgqcIfxc3TKdtTtBzmdrNV+PcXS5fzz
l48WaSh6mJaHThhvrDRaYDIi9GpWmiEtvjOf8mI8R+jgWGiQ++a44RMSnxYYRvaumGDBznsAi8Hc
WMiga78Re0IBfzV5/11v+umsrxAA+j9vEUanpgbqa+47gTCttG46o7hhnIWJed4QW8oilKibcLYp
2t5kzQlKg9El0qg4794s5RBUQ6C3hYO2RwaACgFryCaNzF/Hb/zKNLRstNHnxA0mU21PZcf45PFq
sJtAl1k4FO91KoC3tX5yyv5y4yfEst2GVbYkLjnX9kj49qAoniGHA6ad5L7TrIcGs6MH3vXy+JXN
c8N/rgyEsxjTGYQOtFysDBCLWsBis9lN4UKMyuSJM6zdu8XAtojJDDNTlgfHzD9p7+6qur50kvQT
sPgOv/+JL8XK5OQshjhFUfp8uiAVDOPd3k/BU2oQHY7fpbWDL0a2MxEwRP1J7EmmNS8CotQ+7TQY
vp139MWw1kOFQppaansq7tFGwtncZCOi4LOOvmy8EeqlA5dnQxaY47ADTGZt4256Pu/gi+9zEJhq
JdwRfEts/QIp0exdE7nT8YOvvJv24ptc9E7UGQOrL1VJzIsiLeIN2gH55LKBOHGKlQ/DsqFWhElt
ETsKALyDinKtgnwkeRJlUgaWZYgsTUR4q01R78+7pPlSf/uEWnmuh2g5tD1f5eKg8u3ZOP2QbMuQ
IX78FCvvqr0Y0ZLqDO7fRDCRT9HNnI3w2Pqoes47+mI0lxEMUMKe9X3Zqj0IcV1u/Z4chONHX3vi
i0FsBRSwaUFze9rJuuJWQaXRyMqJCRf0zjvFYigDUBZDpo7aHqRsvNUj+vQQo4LduQ0hIZa9NHsC
Zw6RQ9v37vgIPODeSuVLYYj341ew8oCXjbMg6gDsinm/mDbTg4XT5j4tiKE+7+iLES3yNlARlRBe
iyJghiPLTeeU8sQDXvvtyyFtdoOm+Hylk6Lp2S3g+BjmT/V5v30e5b+NrkqbQFMUscZeJCM4duLl
LHXeoeNHX3k5rcXYJRQ4haFUsdME3QGlJCdsSZWth6w/OvMUi7GbRA5wL8QY88v5o1Enw4NSMG2Q
P55yC649gMX4zcgXg2c8lociLmNS7MBA2DPK7rxbpP/5AAg+sCvS3+ali5DwtZp3gO3xxuVrfPwE
83vyxXLFWoxeMiGhlpsp35u67B6TwTQAjiGupbZKsOUvMsGcq8maAu/46dYe+eLLDEKIzAiNF8rH
0A4DOPV3UYOFk3iWU4WTlVMsG1/S13RLhwSwL4Xf3Ji2/UsMQbJP5jfr+EWsPPJlNytpE7NQyeza
k66J6SkB/2FiLzxx9LXfvxjRiZWP0UBU2b6ij4/8VJrUMKJ7dy4EnPf7F6MaSeQwCPwDEKFAagaW
Ru6ew5Lj+NHno3zxRpmLUd0Nfqv7FqttIkIJXXGt4htKcKJRwlY7lFIdd8fPs/YU5r//NjeVU9ul
DQuKPQFK7r6x5auW2eLMgy9HdW35Va3N9b24+6sI8x6sPH6f8375YlCPnaRzWHKHAAYENKE4uhnl
533Mll0nImxGsuYprfIg0q3eqXLbUzw8/svX3s3F8A0oQXdhNP/yiRhQ3Y6HD3uUxqUSlON566Fl
hygTIySNiG2HjGK6ZtB4dphGTnXhV6a7ZStAJVVQHYmi4pPjogEvr6Imq/Z13d4kZLtsp9H5efxO
rbydy24AFtU2GbO4PAQxxWivssiCuC2LfFLOPMFiEAupZyXkZ6YJYjzIGAFTWqogvM/7+YtBrENq
KLXaKQ6iKj5xGSR7OnXNeYNLLEauOtTaxHbA2PuJIbfRXNKZa4/n/fLFyI1a7NlBSZh1lnV/NVqc
ewhqzhLuCiEWI1cSBThVpYRJmQL1kJb/ng7RqeXQ2ru5+BRLEm3guTMtJ764ZjVEdCfV/tFFl8bC
5XqIynO0LlzFYhRbwRx8A1Bnb1WKdmj0uL+wLePjrPtvuH9Oy0WpDaNBLMBBtpq6kyQIXChS6U8I
BlaGlbFYTCdu5qdtl7BULweCnhr8ixCQTpVMVz5dS5SQX5HX0qmG/3dkSpIjs08cIw+aln+r/fzh
vNuzGLayalpTNK3/t5VHP2XZfm+71jzvu24sBm1iEVOox+H/fFc6kNa39RBG5701xmLUWo4TBRpl
lT1tqXAj3MDdUBh6On5b1u78YtQ6rj7CCeSnA3B+0MndAcTrXKQF6jz4xueIsoUwFqOXuI3w/3F2
JVty6sDyizhHICTEtqq6qge32z2V7d5wbN9rMQsxCfj6F/i9RV+5Kd5hWwtUGjKVyoyMmAoPerE6
ApEIR7vIlawN2JG13gTKxhCWDUegRsw9kakTlL6DaAe2Kjw5glrTjVOwTNeP0A/hEhX+LoC3A0ET
TDcboC+PSvuaA11wQzbJUDExqPH2dYVkinxrGL9p3PgBQk9PBrqEw0BOl3d8wZI9y5JRPhg4Diyk
BZ0UIsM5QAwVKE63fXye27vYMCvS0g0KSKhBMqgHc/v4w7iAi2z7uG3CeePJOg2QbQoZ+nsAHKJD
tRagLERYnmXDBdSWaI2WpBPhOf0OBAs0UKH3RJ2HMmGsWjG3eZE/iNE9y5aTxA9rlBmrE1TfjsRF
QxEhJ0PZp87hx6HrPw8oF21bLcuy/byGPgRz/m+flREQRY5BAbitBmKTAykjFd4BbfhbIY5GkyDE
pcXEVmLRpc2wrJlHbe73EMo4Zug4/AS6/Tu/JGhm6uVabnFpBMueJQlVXQKEcjJB3u5GF8V2nxpx
nxPNHy9vwII92wRAPgTjfRSKoJLdAxGJMLQ8SDTTfu9cYKNA/Y4u2hkmvM04bL4fDmrySsbz65Vi
tAINgPu6kyubvbBaNssP4VBFH3NX/NaJBj2dnyRXI3Xlvne22p9N7pMhPw66wqI6+R1Qb7IHTK9D
5zQ05hhZWaKlWcy/v3NOJjY5NARTWAS6Wfg9BJuoA4psl7nocgLMc2WYOeD6wMb/UAq9G0ZKAO26
SZenaAR/cSzQRqP6qjlCtLR56kz/2Qs02h7AQ3NVgBl5JUpYmpxl7ppN6n9LL7yi4i6alSUlYKSH
dER17/KBXrg5XO+/6ydpCLwQMmCncSaRJC6Ez2KTHS9/fOn/WyavcWlkAChWoDblcg80r3oqA1Ds
oR97rdN8ySAtm8drKkBTS4S3VcluQbH5DVECKFtxuwIDVR/cGXFzeTILK2Xz9aC/VEFZAVHVCFAk
5MZ6yHNN3loTzcIlYtPvRF0BHRZgTU8ydH8r8KI0efbSufqm5v5dHLsPUL3btit/4cWgSO1DTLY6
Rb3rHZMhgiRPNqA7dTPs5i/QWAuFgKAH+75Bj3l8QEmatldTG3gbXb0NGSN9/X8hrgRT3gk4Se84
d7X0wOI/Xd7uhYNlI8Yg9QaxH63IEY34j4LKr5C2fYIg+1E00bmP1rozl4axTLyZJhgfD9UpG9vx
Vhr/tuGAUxpA769iYsZjTLNk48Zbts51lYFaAk5MBqAH9mY5AKnOwdwscXnNlkzEsvdoyhyw8PYE
6TL3BEDrLwqh1I3mZxk68kxlFkNg59RpJR9k3vivVRzm0abPUxsopiKIMHSsIkcvgrP6lUiFbm45
CyqcLq/Nx76Q2lgxMdYSYgrYaO3gHQZJjS9JAlXyGDnGlSnMIfPfdxQN5yP27o4CAgBM3QFC6RnG
wJP8OOJ9AeXyXyXc4uVJLA0x//5uCO5Ammwo4KWSOke7FzmBePxK5f7TfJC2DWFd6NBhhUbBFECw
WaU1FC2yfAcd7/LbJMfoEELkd6XB7+OzSm0anQRdy5CvxMUHJSl27aii3DvOKqRrabcts+YU3DOT
RskBGDToZfS4rzs2DNcx12Tl9bo0AcuadUTbUAEScBpRFIig+HdKVS6Pl3dh6f9bluzFusxlUpQn
yB6rnyAg5xBDMBBXUDJbcRZLZ8ky6AR1GNeLWHnylTpBPPVBNOK67v3b2N+Wo6A2agydCFDnQfIA
arXjCIaKmu1ByjF9o+02yiEf4hX/tQi8k2JaepjBrFF1JEpHDykUrlbWaGGPbdiYgvRz5PUJottC
fY9krEHP6qwY2tK35315Z8uFhGIdHvL4Nkjff6SgujxUql5b+qWv22ZcR10bouh5Khj4BG9GDaHr
fVYEcq3rdGmA+fd3fx/iB0PbQzXiN3crcNbrUiPYh3br2tvr44uZCsuCfQZ2RqhZlKfCC65UjT7w
PzkuMue4QP3Gd5meVlzRgiXY4DBor8chK5DnmuJPeZJClgOsjnQkb2USfL1sz0urZduz4/UliR3Y
c5ugSulJSBI40CpcA4svTcEyZqg88CbtwUq08yAwivVKzypuzl4zQt6SrHX+fxwkUxssltU5WrL7
uDyJKs4OINWGpqtw7oogh6SohLwMWny+cC7/ubxoC5OyaRsgQgKZcscpTkwnxX6A/FQWU3OFdA5g
iDhuK5HB0jDWvZ0B2BqgW6o4GT/aR7F5Fql/B6T0CWp5Kx0WS0PMv78zli7rIIHhlurER/BMGajN
Zx0jED0GbZPmcX+1bcEso2/gV5sgw0GWHdBw6Hw9/Wlmd8iDs5rzX5qKZfejCZvRoR45+kK+aQpp
uCwDokYCEd9kL5fnsWAtgWX7kE9siBq0OoGI7WvUAJLgtnm9skhLH7fu7QZdTGipbRDghFOzh6Sz
OlTJaj5k6euWoUMOEXqMAveR8vtvYkBSB6rnm/i1fWpDxwrXYy1EonCMPE7Q1TrLzCWrDScLHtdG
jikJFaeJzul+Zh5H9Hse5vf8/JQPm8g9rINx5+P4QaBsEy9M/TSABBlPxkl6XxV0MPXQS6jPgQl5
0/mxORcgetWBtB3nx4van14D4pU6ddf6KJb+vWXLEaCAQplizgHPZDKQJPqGhv7kGEZbY2MbS2bS
JhicnAPolcVFhJSmA1I0XYN+/LhtgebT+84fZRVeLxOEQU+ygED5jkDP1d/VkBbaVnykNpcCiQIH
GU2KmgVei0c+AG6igOY/KjzeWd78vDyNpa2wTJmrAXzsFWS6cPn822h05Yimf2QdjfbbBrCseS4S
Zpy1mIacGVMhO5Uh0DnkUK9ZOapLU7AubuV7XZZJNFfyunX2hPhgKkTJf5cwCbH7y7NY8Ek2iKx0
/EiaAk+tQQ4eu6nDCWR+OdgatwGMqI0hg3pOFMQmpYC5gIY/kQndDQHPVjZh6e9b9zNaXCEO7bYS
Om3xkByKEpW1kuBdum11LHt2ypgb0RZuvBul/9UFanbvOW648c/P+/7O0lQdgp26dgmUjUOw9MW8
Vkea+WuSPUtrYxnyCNpJULzPK+9CKw0RTNFfT32xGlEs3AnMuon9skqo10/O0Qwo6yCAmXs1R5Ie
B/C9sHGTPohPmWXIxvRuWbvAKnQt7Mw3ElrnGUKYbTtsWbGTDR13aZCfgKE8lFFxhETvSoVgaf0t
8+1UQYlb49O4DKBtW56G1TTxwqdt7JhXTlFRCtySsnW/QDPJ2wcNFJ0vL8lCFGdDx8SslxrkgEk2
nTrVmXc99AUBO0ZxYOkqhGPBt9mwMV/3OjM+qEYhzqF2pobJcgl8LG3itXfP0hCW8ULqCeQPpplA
39Xrl6mIzKsM43PQg7Tg8kotbYNlwGB2jIFZBrdZkrc/IVyroKmKFuVtH58HfecdmA9AdFagpjFB
pWRHvFkKVZO1MGhpky3j7SB1nEtEuUcZgBNqxl9FUAjcqTR+CNB2fXkKS4NYputTOLcWirvHpJlr
pEh7zhEdn530AOaky4MsbYJlwcKFcN8osQlEQ8MTzLrxPijVtiZlakPIwIKtGfV85J6dBjjuCW3v
fW0eN/11G0IWZVI6MWSwjzKBQrDIB74rx1VI/YcLQ7mN4Yug2Afy2DT76pmMQscUD/GyRyr18n//
0LrwdWvZ6xQtw32fOm8UKr3HkaOWZ5IQFJnQ5NtiARjCcqAkjUK3a3Lzk0jIwPrQETn0hq+kaP9U
Uf96aSAKtfB7gJ63LAMu8GtXo+MAWZcj8wkYczOxHwr9WtYTqrpo25cluaK+f3C68R80CayYxses
BxjeSk6KTuR5B0qSn1CNPYq0+uJyUAWH40NhkG7t0qugS65TaPnknDwM1VqaZmHbbOQfVJNRuNKu
OoPyuW33cexwCCYXnv6mVRiXK7NbOHp0dgjvfBcPIdRKC8Zfoe3A0n2AG3yAHn27lsH8sOSPxbMc
bzeRAPg2HULvnt/9MR6WOGCPDo4Rnx5qnz81WXwNCcHD5cO+NJ/593fzUal0ZeZjPC0CskO7Ajs4
ACKvmNKHqTPMxvLF1Jc09yBs/Gqmsgn+BfHs2H83EfQX5taOyE12RWPAt3zMVTuN3wQUOdZ6Xz/0
0Bja9tARcG8jmK1/oZx9xcPiOxjEr3JKTj1d68VcGsJyFHHWhKTSMv0V98GB4zD7WfaSIFTMOmdT
nI5pWJ4iaaD3Ic3gv5JmRArYLc4thbvbtPk2TjASLB5INaKmmWNRPI1cJsiatuB8Kfp1/nuyal8T
6KJN5rWr2I9YQe+i8KBYuu2fW6+jAgTjBtGDedVlddcPAF5FY77GpbZgE55l46zL8kaCHfU1jiJo
ciNXtk+l3tSQh3WxLFwPQZeC/8C8Dm4H6S/iP7BhWsuVLRicjQpUlfSEBrPGa920z21Vn0UFBzsQ
7zQ63WdQy5c7yUDEu20XbPNmTiLBup6dyzBrm33sOMgthk6ifmz7vmXDtHILB3zj4aukYBeIOXQ1
xqR/vfzxhfvCs6wXfTBtG0xNcWhRrntBbS47BLiTT63+fXmApWNkma4zVe7I+6Q4FP6U7adQ5vUO
JAbBr02ft0GBbd9AojQH93jrgLq96tVDCsKFlRhi4RzZGMCuoaquUl0cwDdyDW2Faq+iotqJKKRX
Yw64rNfRe1307LBtMpY9T24Xp5OD8cAf1h7BBVPfCUj1bPMWNiIQNH5RPZYGbHR9Bh0IdT3Ua1HH
wibb6n6lqHxhoGgExWayk0T/oqNYOf0LB9RG/7mOl6fMgyC3qQJ6OygTQxKN0H3jN2tMSB+zRlLk
A/7rpCF8nAInXgQ/1UgNCnU+cQJd7g0A4+IL81UKvQJ0P5HS7CoVlVpCR1OmRbdHuFBRJESKaZYR
3XIIWGh5RiJqMNSVMxg7AeoQGtkItvaBLItuLan2YWIHGTtrBKOpX5l47M4NdX83in9iHAbP3Adp
yi+57FeEcj8+FMwmEEHwy0FUqZPzrHQ6TmhPqxK+1sC0dCwspziVQc4rghPX6/AAXOPRAQKArb2e
l75uecWMB/2YEBesiV4fyauw99MvRT0NX9IaelYbrd3yjMrXWeWGU34oZZAdhzRjX4eUT1sg35Tb
kEm3MVolUZkfpPZxlP3Q3+VT9ORV/sq7fCHus1GTVTMreNA4P1S8P/tO8NLz5hFsOLM+0Fqq6uMj
xG24ZNaOCvyURX4onDaNdxlzxJ4netq4z39hJXNOoxwqAIciSNjnKs3QuD+2LIYKirm+bM5LzsWG
S6Zu6fqDA7rn2p8EMMoya1VFIcICSO6+dvNEF3eBA+B3csjiOp9g8ZB6dffd6DusAm6j7MW2I8ds
YAXc1NAPqGm85uEMF/Ah1DX64uXyTD82GmZDKVTKOLjMyvCtlvRulMm/86ervnu+/PmlszD//u6N
RloZd4NM/Ve/GaEztqv0FHT7kDQ5OW8bwboGfNd149QU4nWqghZJgiJ8LmUkNrlDTiyPVQhopiKj
Is+q6WYFPjQtVIn/77a/bjksM1Whbvq0PkeRBtGlcU10j8iIrnGCLhm75avGvFFD4wXZLxDuOOGR
Z0YReT3GRJs9hdCBn1+XbBz5CmZiwWiYDQltTQIRrrjTP8qm+zxUEGFFtqSCflmiyzsZDLsAGZU4
/AIxsZVs/sexHrMxop4HbYvUU/oH6E9HxDComJnijktxE5f5lzndQLW/BXQEySUrzotGwgEPSPUP
Mo530NC9F7q+C9zkeYz1yhAfWwuzeQXDdggAo3KRDo+TYtcqAlJ2qPOsxCgLpm4DOJu44EYPLHrt
TT68gcA1dZ6bvg3HeJcGkMne9HhmoWWQRYACdZ1LeSYu+T3mKLOEDL2Ol01maQ6WPSrujzxLY+dV
9BRKkWRqM/GCHiY/+F2NNVkTd13aCMsyPV7lokV/7BkKbibegwy8B/+c163lOT9OlbHQskwBiSTw
5bXOK3KowefAA1oAFGHqUIzsNx/iaO9NyGaNAvJwYbPKePOnD/Tv7Cqz4Z2SSCSDy1YdotH0cXSG
4mb0EIOfBG7NKdoghGgfII1OAskwltbFIfDizvwwA2hsQJWaQNzMvevaaqrfirgc3Z+mL3m7CyLh
f2syEJ/JnSppw1I0ejhhRpEqLXqBdr7Qy4pD3qRjn0HApy6L76GQKdFXaKFI1HAteuEnz0GmgVrf
gZWXy7cgFRTeYphC1YKIvY5DvXOQRAzLUzzyaMjWGnqWAuvZt7y7omRdq9IxefKmBn5DOoC/oSKH
jsE/6V6xRtm7sOM2MBWcwLVDopC/NolBC0n/LBoXEOe43McovAAIRiBVmB55tPa6W5rWfCm8m9aY
pimLpZOeBaYVqeoTSpPPIKD/Iur02BXD2stnwSKFZSp86oqmSSLxRmb4TvI45ytrd6PT/UvJapjS
Cqxu4VtUiSM67mrUmsU/rBBfpng11btg7TZK0uSsxWk07EwKFnj/4mYc2TV4gopy5Zpa2AsbF9kO
ILmnbsfO8CtP0kfFvC+LL5hatXP4+FLgxF12j0sDzb+/23TukMZXJUMwJMpPadzhhYL7ECAMvYNq
Yg4xnrVOtaU1s44XVN16aKB64hU3frjzJhxi5qxKxywcqmD+/d080CXWynqk4jXsxs9uFdwgcrhH
onxlPz4OjJjNqVdxmfitn5kz+IBOU57xO6PBLzJ6NQQgA7YyytIS2Rchb1vZhzU5ewUocNUkyL5V
m9hXKY7lf1eol26c46+aM9Id4bFGe9cOAgNmJRBZiKsCy6hVrweCFn8sUMmfBk7vZqeYu+bYJs7n
no0nWa/ZxtJWW1ehVqMDisNuOKOMC12AFJqxBZRLc6jJPQOKE7HTZdNYmJINlgxHg6KuR805d4CT
bANQKaovqTM8lH14PVtg16x1oS5svA2XTDgRotP+cCZ6IlcliZDwWK1NLM3DMvGoCKH2kDvDWYh+
+idw1PCTsNjQO4F6VLQfItgk6qrzUo5A4m4L6mzJqiQcUVQwJngL0KC6C5yg2qGRY60ksmCPNnxS
j37cJ33lv4WiO5bBcCBZeC+K7lutye/L27/gGW0xKr/qZoRDOZwH3d74eXQ91cWfeqRLuqs4r1cS
OAvXvA2jjASox0DqTN/ma37O1GUpCjyZAxk5SNGf0s59AwWqf6yatUfk0sQsRwBCR5+3nSFvRYSm
agZhpYG/0LG4nScmu2nFfJbOtOURoOxK/Kon5iwnaIlEPqhvhmZbJx5ltjyVP5po8AG9O08O3QXU
2UN5924ozWcIFq5MYKG2z2xQZUSjMSy7PDy7w7CbD5lR5psbyoc+obeexMKl6rZlaboDeghdjXql
HrFwuG2sZRZDszCrMC6o7sEDSA4N8W8lU29+v798thf2xladMjG6LhOT9+c+Cc8q1dkO0lpy5eML
/tlWmWoGE8SBI7ozEYTvai97iFUW7sgw/Nj276273q2bIHA61Z9bmRMUnLzmOkHv09Xlry/9/XnN
3kUSJnNYTnjSn11wYO8YKV6AGXiaA8jL31/aXeuSNxXeRqqU7VkPUHfBiZ2ruk3BnkbUXVce7kv7
a5m4rxrlZ37QnImvu7s4I/kTkuhmJcW14LJsyr6hxo0RuJk4N5CTrli5h+45RB/mV8lIDxB5PRa0
+o4A4Hh5xZZmY134TArFsqkLztTJAZsm6ImQo/55+eML3tDGYLp+k5aKuc158PXZ89m/s2FDpxp5
05b9PwLthUnYcEzoUEKSOuLNWzLwN49DfJKSITpcnsTCmbVhmNDPFt7Ya3ZWOYOKeha29bdKOvKr
FzrDilkvTWA+z+/swnUBteqR+T1rjQo+CieQq4vM8+UJLH3cMmnSd9Bj4LI+k2x8JW7V7ykUOVb+
+dLqzIO+++deY8RY6KI+mx6MxgSN1De9KX+VUZRuXH/bpuVETBST+hyAm3bfuUCPZsaJ936otsEP
mA0DFAa6Z3nO6jMdOnnsjWoeGfGybS+Pv2CABvpXwivrc5y1LAdzcq6n/aik+ffy/i64DBsD2GSE
QsSgrs+wtB2u0x+CObtElXMjJkSngk9z7NHla5y6C8PZoMCGjaRPQ9rifku+VpF8cBsM08vrwkmP
BbjB0GV/V2VrAk4LPsQGAUaoaKGtAwdsdulUVKcx768iJm6mgr64oGG6vIgLRmKD/kwjZN5rTs8J
G9Xen6BtHYM5eMVKlr5u2bdCLlyxOKDnrGlG77YvwHS9Z7SqipUBFszQRvtp0JhKR7vVGViH+85V
/KqfKTio3z9uWx/Lzsu8ihqpMICje3UDrB8uizSarjd8naOx+r9eBI1CqQxYop4bGrg/ZAJVyacA
bWj9StT34fLg+5YP8eKwRcDM9KOfEwhZ6b7q089hnqM7bAo8f9PLCcNYoUHBQQ0GGaj4xZQggxaA
st1kKcDWsUAuppVtcri8XB++OjGOFf5rOWSp6Cb5Emmn3QMhizRwfZ8RoH+9kLf7LABFaCH4Sozw
ocVjOCtG6KDOZjQphmcBcpEdUU11BZn05qdK1S/pp7Pm4Vh9j3pKbrx8radlYVDbzRTtDN1IXPM8
4gW3n9X6OMRhZ92cBoztewIB10qoW2hMrDyqlwacF/vdTSZpFxBZN+bZdGX5Z0CIYnzp5JAfoHVd
Ax3uAkMS3jOFGOnyPi4cS9vpKOCe6jINkpcokQFUK0BlBIl7vICn2rm5PMSHnoeHNsw4SgqMUXjm
uRBtem1G1n+G1O8a7/bSms0Te7dmBlhJ0dRIZZNE/RKd+bNHfIBcMmnzX9pPj2xW9IVi/MrJnx3m
XzUTTMdyFE0Spok2ongRU5re+DEVN1EFJZqcQUohDVbHWbAwG29MapUaipLTMx9656csAZkFDKcB
8rSb9shdeLcmJtclhcVd3qcPrzlMzHId3ujEZTT55YsyAPL/UVjyZ3ueFWD2NQejQtiBP+/yYEvn
zvIfeJSGQTN1w0MkgJ0hwO4eiQ/+YrFKK780HctlRF6Rg3ClAlRfy7j8KUlP/VOoWZSUO9OQsITo
blO04wFdL8JfUxRYOOw2DLlI+6FJE1G9GAgW7Y2s1eOEvPU2U7JxyES7HnCkcfdi4rb67EVoWs4b
7q+1si4smTf//s6WSFC2pRCxfh7dqb8Fzt3f6Qn8Mk2DpqmBd88hFKxXHM/SQlnxSKYzh6YZqZ8j
1obnYnLDGszwEJFdOc0LZmpDk0eQXKS0z9RLxIeAXBdSNI3cjV5R5/HOjBBYKXcx6EzVCthh4UDb
aGWTlFGnddm9ZCOe53gzK+dnQv3sn5KY4Omy0SytmRVDRAlLwjJv9LOhfUr2XdBI9jMO62F4uTzA
0gGwXEDHYz52XZW/SChKQJm3G4/ZrIwueQ4+FQWCGzdeDSGWVsxyAaLpeqdG/u1pJGicxpWmT7Jh
5hDHZE38YWnBLB+Q+QRgqZLmL8nU8ceiCLr+FCQg1DtdXq+F79u4ZSIj7rhVpF+ywc9PQrZhfgUh
aLMmUL2wRDZ0eZwkyDnbMn2BMknpHlQN6jzk8gQTx6GEC19xxgvbbhOZojWnagLO5KPQU/6pELPo
EwGpbMdqfltB3KUsfX8lkluwSxu/TJxk7NzaxI9eExu2M3HSRLd48ATybsxY6Bzi3nPFtqDeRjRH
iZeZUPHgS+Ebdu97IzoEAaJYsZal3ZlPxTt3adqk4ag6py9dkPATQYvgAZCB8DrJlVjZmaXVsixe
hHTklc+Tl9EJxMHE/JMmCG18xuieoph/2HaObbtPeAgN0yh+ATu/N16PXPbZPRXQo1/Z9SVDsWzd
z0KFB7RJXrqyb07NkLY3rF2tFixthGXmHdeNVyCAfSHezCvr9R3bF1Cqia/qqg1XHnALU7ChuBkk
WIzfDs4z4pReI4eSRtUOD/Y1JNPCVttIXIHe4S4XCb7fA8jdNL57I8pqpzy11yb7eXmjFyzdhuIK
SGiJhsn6pWFtGpRXzRTqDnKjgO3ovZ9TMz7QzBH9v51wJrOJeRJHaZ7yO0MZy7LtxjoST1KrrtxL
D92zGZ+Ktd6vhf23wbmmi90iNWP8AvTkSHZguaT+PmrB23M7lUO6csMvHYD593ez4JOBqqrQ4qno
NY33QhcgWxkdPOAv783S9y1bNwYd0nEwBU8KKNOHrB7A6NIXtV4T7/q44IVtsKw86/vIIeib+ILW
oBTiR2EUgOwDuQdgHXZjqcPwk9f5pv/mjnrsvvok6Wm7S3gFiYtdko0yeklDx5cbDcryCV2f8iqD
WsyzN6DvXJB4vHXx5j5sW03LJ2Ryhuu0Pn3202Lca6g+f6rYxjetsJGtUeFmrDGSPuOhHgLXmg3p
vQfR82+X//zHBxqn6r9HLfGZ8UdXe8+iRxvaPXfwfEVnfplNB9EUvy4P8rHDETZ+FfSsDMKhhj5H
tS/33VCRT9rT93UAKIdLq21XGAS2/jsXLpErqcBJ+iXJwT161fiZcr96adjS6yCb3Pi+z6HHtSXR
zYXddmOoA7bNAvuSpTL8JlTj5seeJBNZuY8/tlFhQ2ZbcPCLaezk70h2XvQQ+An7xnolNlFK4v9b
PmAsZOY0aZ48JT7u+yJhb0ZAD/jyhi+dKsv+ZVsXsVfRGILDSMQASjPwfcJT2ly1briWqVtaIcuq
hZRZYIq+e+Fd3JfHKK7bN792q3QlS740CcuueR/VHunc8LmbIH+aoPH6jY9NecXUlL1eXqeFKdio
WDDChCwRofMJlIwaWhS0u5pVdy5//M+D8O/8kbD5TkdXAXTppO6XzKVNetuZAVdWw/Ik+y4LGaT3
EnInahcjYmKHiLdiD/KkMrxS/dSTmymban4Kcrwpu4Jm1U3U4h0NQZS6cg6yq/EsFF3TjcWuS3RV
HfykD7JTEmmKXJWsobvgUtHqw9By5r2BbrL2VsrGS6s2hxzvrsesQnUkTiP51EAE9FPXxfoWxePv
l1ft47hF2ALdWtRdk6GZHzE8Xj1eztGjWJ7HHtFek0MUqd1G5wUVofncvZtGo6oijJuwe5EVGr4/
k47WZKd9lxWnVq2qKi743r+66jpG3bkp7d6MpTyOoGIqopjuAHPQh8nbpI+HuVjexFdu4lb5wL5E
oqvv/BCqZrKl5mHg2/D3GMLyKbxNJlnkAftipJfekymo9lyXYo+2tTXS9aW1sjwKNEGmqpKVvP9j
jrLvvvkSzx8taLCLaViveMel82s5FtG7AJszz3kcBS/Gmy7TxRHKQzxZCXcWjrANKtacTQX0RvWL
T5vxJkHbi4wY30Nvo7sDr/lxc3JV2PDiMa08QyhrX3icBN312JZgovOg5AI3yTQATZeNcmHFbP3u
JvAdT+eleGryhNxxYPZfYtYHK2/3P7QQHzhKW7s76yEfgIpI+Dh6QTFlR6fshvYa2VUHaCPp5+Kz
hy6Cccczyou7DJ4R0u29E1dyb9yKndHaEAewK19F+66kqrlGTxBI+faqyqMiPRQ5zvOVX8qxlccS
RJ+3Mhcjf8nAFIhylnC6+laGg4J4RNxMO8b7PEScDEQYvZcgGyIVEGOtUcckiJr4NBZhwT5L0UIQ
9/L6Llx1NkRR5LXUNAmyp8grS3RSjBQlbW5oIXelAzDutpjmL4hiWfcoSVbJE17oVXbd+LFrTo7j
bIyZuOUiRge0KWGiqqcxyX1oaAILwo95Tdhalm/BQdjg8AaFGMaGuHnS6Ga6V1H+ApJeclZ++jKV
q/IJC7thY8SzXMYDZEWiRwK25PJWNpl8kzyrws911QwrTmLJpCyP3WTV1ORtXD9FKshui8BhP0pg
4bbFTjZGPGpTQoaMZk9STNFB4vW1I2zIr+t1lpylCVjOOnJaFGohVvQkeRJ+5qZpPrO4XqNWWPKh
lo+WZUKTTkv5ZOKuQhtUkk89/aokmqOQkKmp9zCCmUt8H3yu9SaKNw6FyP9GBAYBhgk5tEtMXE7o
RipnOeocDQJ6owFarz3jDYSPMQsfeZpLdgudpBZp17Zz/73sRxbswybT9TKnNIGR4aPL41cUDp1P
gevKz65Pc+hqq9hdy/PMf/gDj22DwkUknMCZnPyJC9bfgNL8ZvTLaGfyWEJcOP/ut/0R3M1rjA9L
87JCNdL2UTVqVTwVTeLe6iQtdl7X6ptmQK08Bkvcih9eONN/iZL3TjDlxiufCBYvvh9bJMgfq2zk
m8BfOGHWsVZ+49S0G8NHX+Ry3CkOkoJdmaDBeNMBsJHOIwO/UKEH9aSaJL42Ekh0jTx146GslwbA
Ql4eZmGdbGDzTPbvZa1fPHXIPV13iA0/OTV72vZx63mBLpCB9w5uEVkUqNx2aI7UKBWsBBtLf30+
Yu+i/jnZKR1wITyBySu5I4j0b1SYvmz769Y5HQOWu14c1L8h1F780xExxCdX4WV4te3786Te/XkT
IPJPUIl66STexICH8t6/C5MScc/lAeY/+oFd2xyySSLHMkxr+doEYBYCudoEuLcob4KubI6Xh1ja
AO+/c+Bj26Y9G9xHjrYVd4c1qppdWNCv2z5vXUtQUEgq5jjxq3bBTQgJFn3qOrrRQTDLfjPENWNe
SudFeHV8EqoGCnLi0Wp+e8HR2SBmVdUl3Oekn6JmFGDvBWV2vFfUS5Mz033d7VrkC+sVQ1vY7L+Q
zHFdxk4XiEddiwK97OwtYzR5nsj44/JeLA1gWXI24YGI4+89dgHU2XQJTRmBZpIjciLTiidauIh8
y5x5EsdhkGvnyXQiBJQyu8J5Gj4pUYmTDuJmVwsZHitjphUL+RiFJPx5ru9MMCtYhTd2Sl+ybHjV
OWBhu2jGQWaG3k6Vs5v8IdvTcEJfdx3i1Xd5JZemaRk+2hMzd5aUfREcoJYoqe4MEf90qEvukEjs
dmnn37YubuDLw31so57t35umS4swqbrPvuPSUx9030rQzh+2fdw6FX6aNqMUg/c18tyHomrdU9mo
bd4FTU/W9uTKOMVYJ99I7yR3xYziq/6Hs29pkpNnmv1FRAghBGzpy9xtz9hut70h/IxtECDETYD4
9SfbZzOvPDRfsJqIWaCWVFUqlbIy1TZ8G/XtvU+lmuTo0W/dhfo6Hdv2MQfFyQrk531vob61x8JB
pQ4UwP4TUICV+pNGfhG60HMQbmGOU9ESvkmeEVx+3v8uUh8WQuJNyPtJ5tK/9bMMLYNITOptiB9q
U4Qn6D5vVVfSbwUuHT+aHHIIwIo7uM1et6D3oyT1rRh/UdfKVFThPhCmRADxM/begbvz3N+BVq7I
9xlkqddSqiVfsEK+CGkSQoDL+SprTs2BlKgW3kZ4AqIr/vA+eQqndtDXeQfCND4ZlL3c/lWMqvFk
3GWGmiO9kCAMu0ZEIG4Je2gr5nFT45XK2RdFUOfjbgCmU61EmQULtA+EJEKOjVdBF/qNFejyoLSj
78FS6Y+7KOF05Wq6sHl2i4sG730vsKaPYQUahFSMmXsAB0MZ95KByak2pFvTpVrYOvtw6AAj5pGJ
3G8ikix4ZLluzcFMw7zGFLs0gBUQWOiVmYTkx4n2FchtEwc1sbypE3K8buhLG3IZ981hk6a1yEaU
9M4gVHEeOor3ur4NnEPT0HrjnluxgHHSmkaEIU4WN3wiXsXRFpn0UP9u8fy1dp1fWij6vxMp9aBb
6gfFOdGsO1K3FwfHA3vA9WVa+roVD4ijCDGqLc4NlQQaLLjE6ThoorXb7tL3rRBABaDOE8FjpnDB
m/iA8qCX36SjdppNlxJq489DqihLmKfumTt6j0Ix9fJ/UON9P3mgdlcLXh9q3okwPxNWqaNfM3MM
gDU7JAPY01VTTo8FA+ovomuNyQtma0PN09yPCj5MyVeCVgHxoGvpixiC2cR/doxI1kCsS8NYZz3K
fwJPKZ2671SgfhDGwieos3iPaeommzJYare65LNJsRlTfnZSVn9RGuoRaUpmGeftGthkIR7aKPOw
cXjduKI8i6kSRyMhXEg6PA41iMMlSHC2+bkNMjekES2DiOe5m/Eo2Ja4Wouw/K5nd+sIlo+PRVCE
sqnzc9kbZweB2xePAhk9j2tSY0v7bbk5cvGwT4MhP7siZPp+5mDm24H4RCUH7oh5Wgm6SxtieXsB
EHzp9lzdU2nGh7SW04FrA01xV6aHhlcr5+DCbGz8OI73ugMaLz9TQqo7qXNyGOZ2uE3dfi0ZXpiJ
DSJ3cuMWzHWKc+hfGuvrItnlw6D2AMj/idp2jUZpaSZWQk/pHEAkbC7PYS7ogPCL8LiriV8+1KR0
XjbFeJveupkbQSbg4BHjB+fOAKLe0TDbBCahNoScMor3bKcNHlNTt30dp7n2xefOKWeQvW/7/dZR
Lgcv0anT44yKut6LSwis1vEw+91af89ClKfWQQ4W+iSEvrv8wDwQN2ugcHL1APrdW1Um35lEAdBz
0cm6bTaWrxfMSV3UbeQHWgK2ILo0/Qi6vW5lO5YMynL0qXdcNk6lPINttQfIVgvA1dxvoVv/d/3n
Lw1guTje1ObRGSZ5htjTt1pCIeNvWqXISFcavC62/28hjdp4cTqEOYDcTJ6FcW9ancg4rPu7nHwZ
kYi22aqoyNI4F2t4kyH2o6yiulLyjLvB9LMxwNflRTnsyslAry8l46HosjX05UIeZKPHQwIJXPQx
ynMLNOwQe7nr/BZF7qwE3oVdsQHjHTWBB95beWbO+FUW6IUDFdFLG039/vq2Ly3WZeA3i0WM9qaI
td5PgEyyOPHqx1aAJh8ScSCAT780Y75GwbZ0p7NpsJsgB3YJHHunxpvSmEAIsjgWpfTMcVRpFJeE
BK8teNrAnYUKQhHnzYBe0Y0EoxzMof87VeP4Gi1eqf5gaKgPYz94H11/FTe1tFOW+yvu5xJaOfI8
M4mHpbIXsYN7BNoIVsXYloawYkCXeG0ZQBn5AwdQdWd88pGkQXqLriV3W0T+u3VvrEHOXdu1PK/O
SvXZs3L9h5GB7vW6qS24io0hZ2Xk9KWTFh/QiZDiniv16HptrFwebTxRbBh5IHKSVVkozxqyV7+z
XPJ7pyy7FZDX3zzknQhmA8iTsJ7HEgpXP2k3e2oPcntosMaAd86hiUOoOapznwnVebsK7UKKxnUm
ND/k0k/BqEWgpJcdedskY3DXqAzqYo+o8jH/j4xaSAfFoBRrs2+CIud+bmrwtDwHTkubY5R340eo
alYGTcxOnvo3A5K7cr6BHc+kBGsI8YpiXw7z2DQgrqiiJojVBWRVvZRVL6fsNeVhw7KVmLG0kZfc
6q2VmM6ZxiySZ9Oj+uPzzhyk9l6uW8lCgmbD2YUzAGuSzdUJb0T1juYX4W+DPCEua5Lc1F20WjJb
cCdymd6baSQlhGSAMyxOxuNfkIwEcdoMIGFv1uTXF2IrsQNO6GRU5V35PU2BwuaZhA6hW0C8sjZz
BBpV3r3WSqcrtdKlhbMCEDN1lNYkh2zS4P++vFwkA9RPdr3XPjk9Qe39+v4sbb4VhJTfBZXhTXGS
NMwPaDHl8VRDonbb160sBBA6P+rAln4aDWI/GmemH05r1NfrX39/Q1wbuE5K4nHNR3Vi1eTEknT/
JVD5+a9Dh9fh4rH7oGb09fpY76+Ta6PY+YCW4j6a5TmdRh2gZjhI85kLEH+vLNX75uvaCHa0kYgo
cb38xMKZx8RDIpu0mYwjILRXTGppCMvRRd67Iveq6FGMrYh1O3wIBQDZwDmsJc1LI1z+/8YHgWOj
oAYk8uwHRh8DQBBvQdk57AaVBfttG2G5uQ4gDhOBC+yxSJNbOuDCWvJV3OSSRVkuznD0otCS1idq
6iQuGv+FUEdOcVKAEm7mudnNGu3Km3zPjSwXbwqKJ2jekSfuk4S80L5OzSF0nEEdrq/V+zHEjSzn
NrIued/q+iQc9yON/FLFoFJL4qoZn8vB3/iA4NqMz6lAYdVJvPBRAVz4CeQv0HUMSDKs3DQWrMrG
sIvep31BC3WiuNEfxpY//uXmEJL9uL5OC85tw9i5Czji5QHylBKnCuNRc9rs8yZZq7Etff9ibm/c
gjbtnIyTKE6NLsQn05Qi2OVtB7q8679/aYEsx04GoJ9qFlUn3pPyjo9Rv5MdLi0lQuL1EZZmYDt2
nWVuT7LocYTC4wNkZ5zvXjV4K4Fp6euX/79Znw6NIrL1LhlI4KERMej7pI+pP23SJYYtWm6tlCA+
ei1AF80iXB8bKHyBA2WSZFM3nWsDx4OSduAEd+XZM80rJ14Uh065kqUu+LBNQZ0AROWAhF+dunpq
blPfuQudSR3c2fvAw7Xe7yUDss7pkDnFCPrA6nQhA/mss7l4Zgx6HMMQ/tpkQDZinA3cqCJLK7zz
NAAq52X9YRiBXLn+9fcrQ64NEg91jcqsW7In4WeQZaRpH0b3+N9cgQ2+yJzu6LpFWxy4P7bjd+r1
BVnjp1zYHxs4zqIRhBv1pM5/sVw9jY4qm4Z9D1rGnRMma8DjhR2yAeS861o5zDl7IhEtv5OW36G/
vf7Vjqt1lgUntJHHCVeRaSOSnRiqKxG0ErtpevSYTMrb65u0NIDl5VpGvfD8gYG0fdTsUBRZFO5U
2K49MS0tkeXlJuWgGOsDdRYO7tOjwWndeJVzNyeCrExhabOtE1sUqZPMc5OdugLkx80ACVrqk+4p
aNSnCto1x20rZZ3bHV7/NVFedkp5V903nk/uowqZ7fWvL62T5eymQddBNXLviZWB9zEEG9UxJJEp
46qsXq8PsZBH2TDjzp3BPjYN6oy+9eljE9Dmjox1c6uSTv1wSPHFb1cRrQu+bxNShxTCCmE+oN83
VA+XpLCp1YM2YBYAfCWLJ0d/BgOo2rY1Nv54zKciqdCLdGoASjC3DWqT4888SqJiBTW/YGI27hiq
wL7sOHdPRRT9Qr4A/HE2P81Ocgr4qh0vuKLNSc1Y0bc92kdOf2ms/uaEYTGvIdaWpmA5upnzQgYR
UWcV1MBjc8Z+u2Mz30Q4OR8p0ysn44Id270evEnQw0CS6txBL3s61IDkHBwpp1OCpq01ZbqlQSyP
7xyqYUu5f+qkkt2OZZ077RHAhuzglQ6TK4FlaUMsjy+CIFHQu0Ojj591e4Du3Jt8nr39Nne0PJ5G
jcRiGXVS0DS51yIcPvGmPo14IvguQrd7cmfA7K6PtbD5Nj475YHXJPmQ3RPBx0PYRvUTgFfzJzol
+YXGO/x6fZyFFbMBfKlGL04mO3XCK2MVHlLCy27HVZ+sgfgWdt4mnk4lQmSmI/dENVgBR4kGEzz5
F7vIR9TfNofLGr7Jext3aKrOn72Tmhmq5yxETft5BjSl32ZWNpwPbfeFmCi0OUIzkTNOw3yIozAy
dGUCS2tkeXpahBNDrdM/geNcjns1GzSMmT5qpkNuRrPWU7A0jHWyg/0M2spJXp8Sgq0wbtkcw4G9
eBrku9d3YslqLTcvfGKkAtvVyUCD6Z5XBV6zhmD6nBCZ76YpdFc8cWkcy8+VF4mpbsv6/0MhNFff
oUk931Yq0/FYFN+3zcby97BEqwItQ3Ash0XxKnOElDEP8j9atHSX621oBddG9eGToFUrqXuCL/Y7
sGiCurJzIUyaq7VXpoWdt/F63C3nrPYjFOKTyd9BSh7E3UXwCzrNf64v1UIYsbF6qpjQH88699RR
HT1yiNF+znzQgG5zEBufJ3XX5gPUFc9oVkmfqGDTXVW38qNAbNn0lOzacO3Od5JWmYKfjNMVP/iQ
8hvplOgfmqqcr1zQF8zWJpRF96k2Jpuqc2o4/xblhH1R4MCJ+ViM/3kIlCv3uKXtthw9aS+8uxA0
PRGAa9Aa7xfPYRU+9QnAKdv223L0RngBA1EIakkQUSj3FEy/8h5icav9DUsGZXn4GKiOQFGkOnNU
NMyDaoBhBbrVl8W3bTOwnBsoIFM3UclP3ETlLkkdH8obPFoJhAs/38bpSTdSLcibxX3n4yQVU2OO
pQBg6/pvX7AjG6dHpAp1SmR9VmKkH0RI5MeSchKT3LRxNVXP14dxL7v578uea8PzeOXxAE/R9RnU
mK8iGT+Nk7wbC5DYX4RxSGN+jmUBPQZFbtCB+TGMMkiyrVLcL83y8v83x7rx/FSPM24/hkzmKET9
yNHaco8ixRHtTdsed10buAelOby4ZrW4N7z6nujuLk3gkdcXcMkKLv9/MwOwzM5CgfnznHvsz6BF
Dy271UeCpY9bTs66yjF5FaqTTrsgjUNp4HzuVLFf23685eLdID3I2oL9f4SWxzGcHXMTuPq87eOW
e5uABmWL1sYTy0jyUbSzfJpC/mXbxy3XlhQMeYo79fkvygW6glXssXAN47sQXG04Hgc1dzc1WXVu
eg/HAxhyvTjJxoHHgkZrDcZLrmcj8iA9n4LuRxan0W0r7h/AuFWnj5AzaINbiNFBWxRM58Tv8rjr
0KMfxEkOTe4DcG9d/gjC6Iq8DGWWOZ9H6Cmu5fILHvmXReyNPZN88svMJXhca7n/kIADzDlS4Q31
96mkSfc8KTxPr/jOu8vMuF0hoAiebiMm95gaNBiavgHpjcvFXTkhUm+wEwxhBRhAgodgHPP5oZEK
YCv8dq6fe+Wk8rhtgMvc3q7X3NeStNo9slx8ZI7HjsO8in2L3gvO+PVWcIEigEuRnY43hg1iLwwx
EDWPnkzIfogZ6XY6RvleQPoidknwaduErJgjyzTqe6C7jqCJYyWQasLsXNQ7f1///NKeWyGHKiIh
3QqGSZCovkBegewHmMHO6TaVz7FmVtjhjszI7GLHmeeM+8IE48eZpdNp28+34k7TdywCt457HHO0
qSUE96shnX9GifFXajXvxnzG7aqAqMqZO2DeP2K3TdwEyOeGpljT73q3BIivX/7/xlxN7XbtkI7J
AxL5P4b7v8dy/qlz/SFJ6zHuqHffC7mGQl3Ya7suAPCPJiybzUPtzo27j9CPDiQPC3QT7LJeB85a
i+K7QQuzsrw85QosLJV7Mar0R1IAbsJLKFGU6fB5ongEvb73S2tnuXrHGPUo5H0eFBvOpHhNK1RT
KKjSecKPLkI0ZMdXCx7v1oUxJcv1mz5NWmm68aZo8jamDh6cuv4zcGMPEZG7SAy31ye1tEeWu5tE
ojZQ8gS4RKeiDwxAhEM0e+NdRId2WxC2WwBNxTIKcBY9CgcatB5P7sABvNZCtuQvlr/LoUrYXEO1
ngDd+CSbcqhiyDZnK+FwIQTbTd5pOeuE+qiVxQ2v73UBBQPSZkMsK5peqlx7iMXunDQaHhySrfWq
LdizXS7giJKdGBJ6lE331CHtuxc+SN9RQ7ipXF2u1D4Wtt6uGKi6zsGMzejRy0tT7YEW+a0Z4M8k
oHWw5ZLEuF00GEXakhH3sIcEGkFfwW5j7tzM78uVDGJh8+2igRnmbhJJhctj6qOe1gVg6Dw4wkFT
znX3WBrA8nmRXA539Pk/aF+7IZD0Ymx2oQzy123ft9ycMyhxBEPlPRhQjUCbCexIhFdq5Xa3ZEeW
czdJ4aNepryHlINvTk9uuUcvLLJYxt19kLp/rk9iyZDsM73tdEnckh7TCQImKq1eFXhl9x6BksD1
EZa2wXLyFK87dBS195Bo/R8F6e9hINtIKGCj1pmuKzk2bea4DzKR84eRieJPSU2zUhBa+Ol2mQBt
k2GVzjl+OhjVEW79/Rwl6bbobVcJTDWz0JDMe1B58iR55940vEHh0mu8lUNvYW/t+kDTRsqVXeAe
LyOkl19eD/6P6SJJv2lrbZ2YFKqPLMAN44E0g/doJFJ/POqM2wzHvvoX6TRnqOUjkkoUl6gAPYKX
4tje9tst70VzWIi3x4g+4PG5PRQiEGdIdeiVpV+yHMt7IScYTsKd6FEX0eDHoMMLyM5pUIddWZyF
s82WfklxJOuwrCMY/vBBet43UxkQzjnZ7UXVifUoksiy82M3WbtcLFmT5ceywetKleXRg2Gcgouv
84Y7NY88iQcwEm0p8zL+l1nwTY6rczyngU4XRzZSWS8W/RjcCumqvT/I5nh95xcmYlcIDPG8yGtD
ftOoVAOaAZNqUq4P3lyt8QAuZIB2eUBDkwfAK5ceQcv/mQnXw/US7OmxAn1r7CpMavAGsyYUtzTa
5f9vFg08VxC2mpEMcHwdGN5vvAG2+a9I6qXv1EtWq3ELVmc374Uln9tq0NEDiDD9BxJlYgcCdz82
YflSlP6L7vvuP64dKFeD0Oj6di0chHZPXxP1tduWVfTApOaf5NyrYp8kM0qO09gkx4z0ZMVplwzD
Cgl5AykV2IR7FDn15jgFhTCPeTU3j9OcqtO26ViRwZTIciWR9NiALfNngGPgQx0GXvswpjoST2BV
8FcyiIUYRK2jnUN7REyTR445y0IUnZLhkQXO+fo0lj5uRQM0IdNMTSg1FGMX3VMF5HCS0jVE/ZJF
W8d6ASpP0xHYmRCmRfmfluJTmGQdaug0Iy+SoBNlpx0wC++vT2dh6/9p8xspvLLBruhRfTdogNiN
odM/BN4qjH9hwWxhGLSmtm2eoXgCbiaQgkrluZ+nPgrWeuKWvm8FgQTqhGpQTfQQ+ll9Cjs8hOaa
bnqyQoZ5cc43IYZOBTUJ4mYap4nObtAy9soDEPdN7WRWtmBpApeteTOEBsfPEKLz9SjI5SW3Y/Wu
x+1j5bxc+vrl/2++nihnKAgIyI9NHegnaJGGTdx4yUZfs9v0QIbSGTfDeQ9XBuBZCUOdb/PsqG4l
Ni39fsuZFeV5EpUhutfBqv2NFwzVihbSaytB9u9G/vOWhA22/BnE9rXfh9D2QYcbUPRJ/1+Ygtcj
CdgPJgF6SEL6GYxvnw3rD4FUN3NQ3UShiw7IGfyHzjwcs6x8ufy97pBL87UigAk4mdJ6xu9RKUXb
XUvUPhr6jZmr3dYXOiClLnHyP1z6dmIKuuA4g+uv5MULx6Td0YcWbjeoBQ0eOKvkkevhVo0GB0ou
8xj9Wwfdq8dh/lKBhHjFvBcOSbvJjyVpVAxI7I9dxvKfnGW/EqjGxCMHKYjTy2plYn/t+R0zsXVh
eBJBwnDKwgeOtDPRotvTLgDbut8+cSO8GEKgP0zpf+EREBIAB+c3A4qUGR4HKwHBwOu2sTRZK1LI
sMm60h+8Y2fgAAB6wpXlrF7nCeq1Qe5uaxsDg44VNLqadFOngOkz1PumoRqxq1KImV6fxYKF2412
KNySjpYQiISQC1L3JISwoVOEa49Bfz33va2yI0Y3D11eG3hQon3AVZxqiAnQ4azH25CvP6to/tMY
NBDqSZ5I6z/mq7q/SxtkBZNmYuBbyDWGDtP2hrjhdzMgQcgjiKBmDdt2VyBWiADsPNMNqDZEPJdE
xKzs4mKqXr3QW+uFfH8evt16x8O2ZBPOU3w8LNQe3RtYwip5GtFn8Qy47UpjzvvJh2933YVo4ANc
5rJc2hQoEDNxO7XkEcqka7j6923Nt9vuZE1a8CFfbOES2QEVwK1ggDzpFkv2bb0YGBIebTRa++Kw
T8a99AAkAzZ6ZXWWfrvl7TScJlEFCb4uBJdPxdRDEk7j3Wzbj7d8HHCFqdCmFDhoHLSeIAtP9qwe
VnLwJQuysn1adiShQ82OvMA1CVU8kFmqMS7q6lNf68P1KbyfLfv/dNiZKiFVKdkR+KgfBtTKMeDV
LxBBeS5K5/uQ+SvjLE3GcmvQlzpTAHa3I8QHn5piODA+fm2m5qkfs63bYTk1LzNF0nFkR5ok+SFp
oJzb9mtaPQsTsFvsdIcW/ro07KjY/BPc4K+XO/JQiY9ePe6v78XSEJcHqDd5ppThYEQ/Y42G8JiM
0GXEi8DjXENlYyo29amBLcnK9XneUD0oCDzCutJ9F4KpVHXJ6foMFvzNFm4ZRznOudTsmIJB56Ci
8FfYlWs9fEsft5xZeq3j6KFlRzEDbiUy+T3fWnXxbYmWkfdSQwWBHZsQjCAJJM0n9QlviF/AuPtf
BOKhbSHDbrQb516XMoQZaVIVcVqan/WFyXzb8lvHNgsRSknmw4DA9AXCEfbiDqva4UvLb3kwJdQH
eS9B42pCAP5lMwpGfrUxUoeW74Jx0iug6eSgCCXwdQ3Syx3K52so04UwZzfX6Yw5Evqd8F5/fOYG
V0Miiy9pmt3SWu6CfvU8uxjjv5mTb/fZmUo7UAZG0NYKqD0GKuqd1q3Y52YTvor5djtdyiNHz4Px
jiQqvxRKDrFTqmGbBdlNdLr10nJEOwou0kbtElbntx5xtj1b+P800CFXTejcIPaAUngP5Z0vkpf8
0PbRlj5orM3Fdt9EULRLToQMs3dsqtqFJfk/zCzVYzZOzs11F1syJOtQNqP2hKi4BxcLP40I/10z
7lk5/SzQUly6m/plMRHLk3minWFWAc7+Cn2tBslc2QLecH0OC54cWJ6swDikpoYiSlfAGGhcxZFy
rSJYlzzA8uTR570PYWdsciLRD4R6f9jvaTGX5q6FXk+/klAsTMJuoBPCh3ptx7wjrcFNi16zfjdn
0a/rK7QwB7tjjkN8qJvYxI5hZtA2B2LB57GBzMSUg778+hBLv986h0WBRoBaT96Rj9DDNtFFD4yE
K36w9PFLhvHGD4psKqG2rr1jAqbyg26kPkIh/XXbL78s2puPS9/LZpwz+LhTQCGpbf24ctfo4pd+
+eX/bz7eBcaIrhuw8lzdSJF68XQRFdn2yy3n5VIkkZ4Qf0w00kOhAUAzjmhXLHIhNPyjfIT2qgaL
4R2Lzkn3aAdI7xQ4qPcgQVTPCdKIYfA29esz/x+0W1tAdcfr2RFNyfIDCWfIIdXNmm0umb/lwlEJ
mkioM3jHSsODCx7gYkaRTaNXda3NZ2Gfbbgbwds4WAMRR2WPAgYf8OjUknBN4nzp61YmDaruFpS2
nXdEy3uPGxM2mlRrOntLH7c8tyOspLQlxaX4Mn4e0bIf993WBNHGtBk0RVQJzf2jFwRu7I49jcGp
tfa4uLCzdrtbmjsA/4whfDdA7SNNlbknlxyU5fMmHKNvA9hojooR9KYQ1wb1PUzGbud3q6XXBRez
SespK/nojjVcTPEX4ZYvSVbfc8I/pX3+JUJX8/U4sbRK1ukrgqgbEgHz0eWFBmjygzis5CtIvjdJ
sKP9zzqCu5zQCqmWd0xH8rOb82oX5GgOu/7zlwzUct9UpxOtVOod0UNyHgXIkv4PCe7Cx22MWgqZ
vRRSssAr9TWL06J6hTT2Gt5nYeFtaFo4ZJ7XVobiUMclAGIHNfrl8CLsjFO37dy1kWlk6qY2JVGR
4TWKQouEVNlNNZjfm5beBqapZITEcl2Vadx5EyB1yvR7xLY1rvmFCoHdyaYByi6rcrg8NQ6faVU/
JjX0AlFFqcK16PZ+ewJDFvW/JzBRGtzW/TBn8Tgpmn5JHRHwV62Hov7D0gS0vgH0qV9NlUfzJ1N5
GWQwuCrDIP8IredcZDt0txam2UU1MZFeKdgumZ11dJMgzwW6pDHzvoU4tt+MsTcmmzqFMGfL4dOg
JV7oA3zdkPapKEdvP6Gkvi3dZpavi4DkhEeAyQFP9QXAgPKQeauU3kvrYvl6clGTY4YCNo7bFHV9
4Pv0rG+uW/OCO9oYtlagAUAypJG9Gse4GXs/lh3SvYJk8/76EAu/30ayMR7iwhm17jFEWc1LfX/H
0YCwLRDaIDYls0oJ6A4diwpPL5zV9FAnabpySiz9dCvJ1gPPRu0roM/RzB+brmgPblau6eBeUpV3
Cgk2gk2lg8BGosFER+bIDnjgftZ5+xTgIanv4iBabTZb2uTL9N5k3NARGYduABrjAqJXPXr8Rk/0
cQvNuG0h16adB043rVUTovSeItczIxQH8hnqxNssyPLdzqsaN7kgb0YNLKQLprspKpPDto9bvitn
aKiTSsKCOvUp9QZyyJ1ErEBEF7KZfwBr/ZQ7fiKw8oUCKUBTvHQV5BK9LnoCc0a+77Hfm6Zhw9YS
Xjp462owEuXsK8u5eAjbVUrlBUewEWtGu8PQKSwSkcN4/LsFtez/2/bTrWxb9rgoTCUWCRox3Y60
ih1mtFhvMx4blJY2dM67rnePXDWPBdfdzpXJJo1p5tvos27KHDNIBAgSAB8djk39AR2G3sqJuGA9
fxXn3/itml2WtGyKjrQFgI7xOx4SPDbT3yFhL6UJtp1eNqU8VIBMDfljmA6aODR4/Xf11Iv99c1d
yGdsmFmKjiqoBQ8RquHux4suOi30B9WFt+uNLkvGaXlwiHenomprLNM8zsjj+x60wCU4iV62TcE6
gLmQaTsBAnZUHdI8WQ4faACiYlSVyzJYe6VbmIQNMStckyROYnAYOKT70IWmvvRt4JliZZMXzgAb
YIaW/55U+uIGITrmwYKSxCKhv6dklYNqaQTLjQVPU7S2eGgvdKoWwE+Ufl3A+SezxlC5YEo2ykxN
ZkKtq8IATPtxGkH30R3Qwoq6IFjxtyUU7mV2b3yOQJpRAM7GUHuPoEk/iF9NwKub65a0cOLbdPHo
t/dBNoVUiFX+PfGz23TCrUcpgKWgCd3n/o/KZCt8jEvbYaXToP/rdeM1HGrmYe2io4k2BUgZC5+K
6ognqrpZKQcsDWSdzjSUikKdBQfoZL4KX/P7CP0QlXDWDtEl17D9G9J+cxNg38EzHUHkRGXf0Hq0
VglY+rrl3XQo82ig+LqZhAI9M+h01tEJC2tjA8mKYqygQ1sDM5wCtShQtN1L1y93EJ7fhlXzbTSZ
BlElSWQBx47A+Bc6kRtToDf21y323dXhIbOsiPnzlImyG75w11f71EdGUUbZr20fty1HOsQtwFTw
zApnyo9gx+TyBpQ9xWnb9y3Dac00d0Wh869DzUXwBOB50pzT2gkGuZJcvOvQWB7LeDrX02JM0uEL
afyHFA5dFHio4xDojkMNLRanQh4zDasxdmE77OuaAUybgzrHf5bNqB5HJDcfXL7twYKH9k2NJjzx
8NZSvYDSyqvRLxIFjo4OVeNrlK827Yl9YRMdJO6czIHq9uShJcFX+jiXaiW+LuhxhP+0HM01mwaQ
GT1pXd8bVj+yGYxcKRJ7Bx2kCi/lhs4f/Uh+j/pVgvd3nRzLdvn/myMD6oM+6P5m9qxL4DlZD9J1
PoAzJqBg37y+au9mghjiYg9vhhg7FXoyGp0X0rQd8CmDE4cqq4BoC7vD6CTfc5y8K3eWpelYLq94
WLAh6NsX4rjJx67Oiz+jXzefHQL+k5VTdnGjLNdPi1kmKLPrL3R08cBa+LeG4JEs9c1Po/GeG6ao
uSdV7ewgFXPvJNWn6wu55EBWSOBgcCCpyd3n1Ks7tWvc2R1e/NKv8y33MOyUFRFGkU9dShh/prMQ
LS4d2RwdiA7p900TsO95o4NH4rTS9BllTp0d05nP0c3spPrP9e8v7L5902sYC5KW5tGz8rN52oFP
o6zuw8Ltqx0evopwJWlY2AdqJYsq8EDsAjTyc6gH+qFhbvgl4zgdr0/i3UyRh/adr1F1UDKolb1I
BuQNlFf5IcmCHzCx7KUqt2F0MYzl+MyQWkFON3kmPUpyuOND3+SxbZO6Xqk/LW2G5fZk5DqrAMh5
afDMctOl0a+E+dXNPG5jfgvtqx9wLG6WGU2eTYpK7m0I1RV224+s2aYWGNrXP/Qz5SkFrOglRR/u
T0YRpUC7ShV0OyU5X9/tJVuyfFpUBcAfQ6a+4lWHzXGCvjM/huTKWgVhIfhSy6VNQfoCby3+q+gA
TpNHJ0ByCyLMotHhfeSbIDm7XYi06A4CvhGvthmxfSPsmGB9X1cB2N9IPzEIFmRu+Rq4jHjfR0a7
JPY1zehKrWHB1P4fZ9/aHCfufP2JqBJCCPGWmfFl7GRiJ46TfUPtJStAgLgJAZ/+fyb7PFWOYoZf
zZutXW8VGl261eo+fY77PgRUjVMCCu+XGWps+xxMfQ8yD4PdAg2gDde4NoRj89yXU0HqaXqCF64+
MEgmAUAyp39OaWRvrzoK7hMx9zvNAwv3bvBg16+QGh7jJxnrq3qmuXBfh6Bpi8awKsiTpdk83OWg
0s++ojYfdIdmScW8Yfcr/st9J2qwaYVQkFAvORprHljtfQX6eNjnYd7eRJCx2riF14ZxbnqWD6NR
ZUCfWh/ijuJGytQn4O3vxKD3OUfOOEi6MUSB67rdcS59OjIG+VC/fLFp2UVAzZWhfiixR2pj+9/t
rMH2OJ7ATKBapmnVvIgRagqJjfr5c95yU3xIkeY9IplfPBd9HtY9wifWeXd26LdCmrXT7XiJVpOQ
RypPn3RRfTGqlfdZ55+WmGxRx6/slvuWpJbSXiCX/CTALHaDIANpfMDqUeJn+eeRboEPV5407nsy
76uqhSpx/TwHY3E3T9PYo3PCY4ibs6LguOxUzrKPc1aZPCm8qQmvovxAKtPxD5hQvkRSdi98NCzc
z3Ix/0TgPxuvC2zd7qQUfbshAyviU5VN/JH1Qx3uSBzFd6ASM1vMZyuXkav1hTJg4/v5EDzxCqZz
AC6raA+dAQrjsg2tbc953DcvgWpZxhIiEng/led4uUFpVoRe0ndK3lRSjfum4vsSl8SGj1g51m4f
Utohex4vnXye0R8ZJSyXxb1QPW7whnJxnWMgjmMw4QKi/FgtT5T4AT1wEgZs2XkFjyBtdHnd3i96
43Q5voEPnIag+U7xdE7H9lkMpIpLCNMjJimTGZnR6oi2dRr/6Poly3Z0CMdsn+bokr7vPZRI92GV
NpCy8+J4Kye7dlYclyH41IUmxYE3zOue2KSNTUoq1HVy7JHboCQD1Lrjpouf2r5rvX0rZJAB9S7J
sPEsfX8CkduaZGQbF17edi80RdrPQK73sLR6+uvylr1/9CK3LalnVWNA8IGnlGRIl8lw6HRChhb9
0aHgm8JNa8Oc/e0bi4IYitF+JsOnfpF19JjqxvthK99PH8KJ9Vv9fGujnP/+ZhTZpoOaS41RKNQg
ZA7U+BxH4e3Q+hsJ37XNOP/9zQi0XjrWM8meQG0JDUPZpBDt4lmwJZnx/v0TxU60YNJARsovuhdC
+vGuR9dmYkPUqIkN5R7EWeU1vcw8cvuV0q6G3mXmYx5em6PfO59Hfl9M9bJ1z5zvk9/q7hjA8QRt
F/BFoR7yQm3fPcSsX/ROwt4prrklXp4yBIz2tuFMbUEg1kZ0DJ1A8rZIw14+G0gef2Mplk5Bk2cv
iQ999rTJHz0CudjLZrNyDtw2JtyhKbE+YU+29KMZrdkKup5pJLd4sFdOsisUhocOKiNEymde6W6H
JZvv9FTK3Yj7e+OmXpuCEwlwyORwBj/7UgXKP/Jq9j4EQ7BVVn3/Co3cFiZU4gObsal+RE6N3FUN
hFkqNJYl1Rk9IqAwAoffTdCK3swQ/sz+vHPkhGP9kDatqgh1GIQ2nTfc9UUxZy8GDX9tAhEKAUIb
XrVHCpbhj0M/qg/LkN+DyiJuD16xgIg9pJ48oIxT7hh4+Q90GPUXGou8BPs4Wt8rCyxH0maAZX3g
3siXG3AZDEWReEUe7XOfAr3i2SgK7mwE0vWPEzjxhw9kLJj+3hg+tzLJioz0t42leXp33Tl0/JGK
2jbraD6+WM+LAa73bHbvdd60pb294o/cPitIKkZlUdPwSdGSPM+A0e5U1osP86JUgnzAludeG8cJ
TvKglGnc1+MLUMFf8pn3d0YDKR0syEsG5fLp8mqtWZXjlBTP42pA5P0Eup5hvMlV3847IxG0Jv6y
SZq7NhfHERlIoqNBty2fc8+rTrYEab1iwOn0VOFu9dUmx8HKdNxuLJKnUVDOOX3SQJN5JxKxPgKo
rJqaW/RM2+u0PWBBv955/YB8WLqM9aNF4+aukijHD/1VlUEeuW1YJm+niZcmeNKGmdu8mYfuMBE9
BIfLW77i5dxOLEqFXHoAa17A88/v59RD+4mnwnArb7W2B+e/vw0IOiBrLAjMX6xeoEhOIRFq7w1q
O/rrEsi2f7puGo6dmxFaU4UU8VMTkeqhC2z+WrKuv7389ZWrM3KiDg4kvgLDm3pmOZ46YBS7kT2e
OtKMwx7N9rsg2BSEWlsvx9CNDCB/MQ/ji54Gdsiz+JP18HrPZPB6eS5rG+7YOOonjE7Iqz8zGfE/
qOCW72LQ2G1hSNYm4Fj3nMqa5SJTzyosy6RnEPxKJ3CXDGDqPVyewsoQbk8WbRDe9xXKD3OErpR5
CYciIamOH7uB6j8uj7HipNzWrLkZ6qjTBvEZ90957lcQT8rrXRmgp9PXgbeRjlwbxgkyCKr+4dRj
u1lmNWq1wBE1rz3gZ/OtbitwY0Ngl4RbjUnvp6Yilym3mgK/BNmseQbRExoOQtTq2zD8oSHFwMHE
nbQ66vZzaO6iTQG6lQm6HQjtHM1xk9fTs20z2iMvPoCph/el6vd9jg5ZkNtm3pbe2drBOP+It85G
+OAbbIrlSQqTlgcWZU0C3l5J9mhn3SKqWBvk/Pc3g8wNmL8IWfCgTUekCQL7cS678r7Zbt5eWTOX
l10WdLY5VLo+a67pB6vSGNLmhV8+5AAqfFj8dFMjZW0ujmPDSEMXZ0hI9miS2uklv9PIEt17yybH
y9oIjj/rw7zQuBLFU1902XQAI1f8Ne9C37td8mUxGzmAtVEcp4aHbRn1fhg8kRCkf5ZAW0BNUI2S
fXadFCS4nX7ddp43k4K6r4TfrJW6xds5kNMurkoydxuzWLlm3GY1Xka+AJWU/2c+e52/E6bi+U1h
fB3uxpZ3466HPHWWFKaS12XDI5ewXQWiBbyCBA8VEvx/WIgDDl8zv5BqI6JcuW1cjnY1TVkaNwL0
tAz0wBbceHEaPFIST9GGB13ZereRzVoO/dLGLk/o3dBsLzvo2VgNJey9Uuy6SnHk9rMJDUKpqmb9
S7+QcEh02qb8vsvT69qMeeS2s4kyizPSGPkoAH31k1a0utpNS6g39mHFpbgdbWb0lzEHkvMB/djl
gwIgZT5rqSnknG68sPr78qW5ttuOjdDGVoPokf3RU1N8IwR3P8Tbth7kKzvttoQVkBQk4GKfnkYP
CoMVBSeu6XNyyj2z8fvXRnAiebTVenWd5+ZJFku/EwJwatWV3eMormIu4dFvbWEZNM1YXTQvPczB
7BXUGF41y4ZmI++ycsO7jWEqznVKRk2eWGG6Rx5EFjSR2kzeDzFSxhHbo1yo8AiKR7Sm9RHIwl6H
WLd9c7jqCLitYxAVNZ1n+PBkFvizRKRD9Kr6cUs17H12NyygE+i33VSPU5B6T4QGhbmHhgjp/2VZ
2Js7aRcV/lGBrrQ8mCWcEeIETeRFn1Ck8MQ+BLelj+CNtdQeUqThmZdEY5ONGzNfgRNBvezXG4J5
VqPfcrTPlgO1W8UdP5A4PGgZf2jj4IdWIjuKgvFdQ8znMvXtxrWxYttuVxlXEVi6+3l4qnKo//2E
VpNzC0krKEmmYAsouTaMc8dWtfJayCGhrK0b0z7RhpX5rZS8IwerRB1DGhch0EbxeWUxQ7ftQPXC
G/O6Vg966Ma7NGc/TBx9kqG+hZZ4ASIsr01Ud36syumlm8Q/1xzf0MWicOI1WRwZe0qZXGie8FS1
wJwunSfGH9cN4URE1Rl+TZjJHzjkXm5lhAgFkIT09rqvO7vEoiFtoffUntJyAbXNWCy3odyMF993
8KGLQskb9KK1k+QnS+bsixpL8z3K0Pp+1W93wSY6VhTdySO+LlrQ6AZRd1iyrrsqpR+64BJZQwoB
GnPlQxU3PILmiUebByAwibxu6X3nLWdND+QnSpUPuQHkPRFgnL+DRMKc7y8vz/u3U+jiShRRkeJ+
P57MLMQXmeVt+zC3vDh4UA3iN5cHeT8GhdDxr07MLLLMy4llL6oPD6plD8QvUJqMllPJyWnJr2uQ
5qELLzGi94IaaeaHHlqyD2Acbj7YeZPEa20aji8mZ0bWGNysLxUXn2TEHtoG3fUklqdM1d/RZ7ql
HLy2KY4143EW8i6Op1NVecWBhqAt1BMoq+p4k4RjbQjHpLnpWr9ow+lE++Yx5+1ffVl/wlHYStGt
GPVPF/zmQZvbwQYqVOOJURu1eDBPRN4HNCyuIuXjoQsaIYg5pDR0QB6l8W5UnH5NJ7Q9W7DQJYB8
bc1jZZ1+A40sYzvaNjennIJudV76vygP9CdQ3gTPl41jbQTHwmXvzZSDvfaBdbkNj8Vcyr9CPQXL
92bxgmKj8LR297kYER3Mthlph8N75uyhWZsmvYdkmpDeV0gPZEmlFu+DpdE/NWKLuLiKsw/7dJ72
m4PQZgVU5vomf2ht04L6zoTlnESU+VuS5O8XvUKXrFakJjIEYIOXiun0oLzxm9XsaEOwvPr0R2uz
CiWg6zLn4W+gERAKDJFS9RcVsgeBvTpEMaKi606CY/YGpIY5hLXHE7gjvvYdUPCUFM//A1vyilG6
SBENbuTMr5hEgQ5FuZ9cASiXXKdAGbq8tKaTTez37XjqY9zebYpWaUB5iltv8sONCO79CaBQ+uth
YoR50CsLl5feRNBOyiUJP87jdJ3qPJRQfv08cIGRX9fTcBJaNK9EgkwiqbvCbFGErP18x9TRy1cY
OY7yJQc/9cOMZxUYS0V8d/n4vB9L43b+9dczCJOMdVmYE0nbnn6lk0Ul2KcifaV2zMQN/tcmW+Pa
WI5Vy3jugyKYlxfhaQKd5UIn1EdrbW6o2A/BJiHb2oqd//7GexhviLDpzCJ6I/9qBR7xgG329r/v
eZmL+wDnfljxStjTpLPpzgPFVZKD5/01BqndRvS5NoRj0jaDj5hAwfbS8mXe5wOjD7imPvt48txe
3vW1EZyLvAc6m5Q8nL4IY4GyUor68x0K/tH3Id0GUa+AzFjsZGGAhwpI35j5ZWYBlzsTB3I+cHRq
pImaaQOCkK636rbxpny6ZV21kCOwE5B4ZV6j7V2hZNMmEJ3m2eHyvFdOhgsGwUsbSJrCmhOCMLnL
y7i+/R+gJu9fKsyFggBpz4Zc9ukXGuj2RsjwqM7KYDZd/rVNyvd6+JJBbfy6U+Ly2vZhlPt15WEu
8xLdtQMJp8Skg3hpJjNskQetTclxD6mZxiAMMKUc+uI7VTaf8vzpZwTbKzTBzegnxLs3i/aX92fl
XLrAkLRrahBBku6UelN9yGdQTCrj9feB3aR4WXFCLu8tZCAhpywH+aCi0B6QdvyDdBgByFc/KZrr
SDo4c+EYPPAM+BSVOdEqJNA1BjalOV9ul9dp7Rw7HqJXZlF+nU1HOO1wpwtVfgrRL39VxREkur/6
zzmq27EVCF97tNPeotoYQ/QBDMEaGl1PWXodwS7WyHEPM9iwPVvp8aRG0HKiygiN3GBzB1Y2+nfM
RcOhZEi8I3QGUSFP+bNoQX0lZxQ3a7qJh1mxEBdz0YKlQIt2nI4WzOU/K/IIEe4EnOnu7LTDsP/L
U1tkkSv24WIwOHTMMrTY4LbukRHGc4kcGOgYEq8B59nlo/X+e5W5MAyIoqEryc/MCZLL0Z6w9J9Y
R+UBjCQBmIqAJYpJvhWFr23ReZpvLup5HuYBSgQ4ACy3nZ9U1i+zhFYj69JdZ6KwqVGnUQHfqD2s
mI3Lljsb43GNzMWJDID6mMaUr0N+ZbcNc7EZgIJ7I6S9yYkNBhntAhQ3uln+vbwta0vlWvzS+V5A
U6RcYtBJpBWYqdoR/uQc7EeN129ckGsHzDH9dBniapnRqVEto3ffAjwvNBQurQ8xzesm4hi99IVH
yzn1T8xf0j26ycCyeX5JinoKH+IJ0uiXx1kLPlxsxtzmcx0N9XyE+vMfORZrN/u9gbbslzzWj2lH
blsy0LszLSFgmwzKL14yFNcGoS5so1V1qUDsR07pVD5XGq1KnQQT2uXJvV9cYa6gPGp/XbEIfz7K
Vt9yKB3tbaRvQeAYJXMs0erjp9+Rv7zZfpGvpAKgN+7YatSmGFJgOaV/K+P4A2eAowz9vYrDR95D
pF2MwQNIWp9GMOVdd1i44yAM2nrGhoTecS6gCFGNSB9bMXoPQ1SZJCT5dSBeSKO6k7NshuQVORkd
oasDRUl6XssA/3J5w1bMlztZQMUn8HhqDJDS2iCJieScgqzWTQQN2SWt+pvLw6w4b5eRV8S4cqRc
/r8LGvgjupPYFwJk6C6C3KU3BVu0iSu+1CXkVSAJoUFnyOmnnCnnc/bcABWwsfE/8/i/Q4QhJ/Tr
jlgphiZIu+iLBsfiovdmUGOzL7RmCWhQ6/aP1uB+B/a0kfqb6QbWPqchsXO7r2eI9Jb3ARliLg5h
bQPvs4gmwj4KPtPKJnJUhvw74hEHQYK6ELzrdiAgkSNNuizXGUmGKkBRd8MRrSyUWyyeUVIps4ak
xxmAlr+BohxUYpdxq8N+xWO7DKKznEKwexbdiQZ582yb5lN1ZpFQ2bzVabc2AScBkQeK4b7MwxPx
xumvNos9MPRWSHhcPrNrE3AcS7oUdtRl0JxmoeQD6fBSz1v0AERLdBU7MmcunEVmHZS/eUtOfKkn
cP8MdskBA7T1hjteWSEXu0KgLztNdUNPVRN2IC8Ev6D8Ugqt5UbFaGWNXPCKAelo4UPH80RBASxr
UOXZYnyahk2KgLUBnE2QDSdLUHTpUY6E3FQ10OMVNzKJxGZ77doinYd+E+wh0yCQrCbLCezI5UEI
632vQ5FtlT/WPn/++5vPtzFoCo1fhyeboqOIT0T869uJbqTJVi5cF7WCYnkTUq7CU6/CBxOJT7jR
Awjt5SDtrRE44GkfwKkMBlCWq8zCRUhC/HgKJ+WzUxVOekcX89mQKPsUex3fOFTvyxjCLNxgT3gt
RLtIftKIjKtbXlDgFZQ3EG8vaJqpj6Qp8mMjCZ93liy1uCsgQux9FKBg/YMNYHL6or25Ut/a1Lbm
a1/Htf2G1g6v/RBAFye4MtMROnfBvKQjSkMs/Qih9ax4XbqZgzpaeyanfzcLHcQWZmXFClzICLcR
msYA6v0vDGhBQtaLiN39D55obQTnlIppzJtO0/ZEmvklRW7yRuVzgO4qTr5cdW5c7EcuxsajUG46
8RTnpk/HJ5UTe5j4pgjY2hycp4iiAwuQWdUnJIvpoRpwIEFYQnagttjqSVoJl1wGYb10FSRGIv8k
x7jZaSgKHquchwnz+WdoXqmXy2t1XvV3ggyXr4qg0yhFz7t/SlNoFwgz4VooVT5sbMXKLFx6Koms
My+ymZ5Y1Am0UoH/iElDbiJQWOxrlH/3l6exEvW5RFX56Hs86gM8qYJF7SzoH/cGBTuVFNXy5zg0
8/0wbnrCld13GataNlbgo4+x+0A33RPfBPe5wE0xppBMvDyflW1xaauUCohR4EQ42cZmwZ5PXoRK
QdT3G9u+krJxGaqggJF2c1nSk6pBWV4pE31PJ/YHZFz4Tdzqr1Nh+THzruOk4yw4z/PN1YRGhDDI
/RkRzjLnj3wweMtEqK68Xrdcztuimo3tojltTprnJzx7qwREb39d/vbaEXZsPVcDOElGvPSkKtUN
UQRyoWJkz3hYC0jbqs20wNqxcu4iOxWxrHvpn1qBjv49NL/L6NCDkFskU2rqLWDP2nycq4TFXol7
PKcn9O+HyZlAto3QnNMPhN2E4xJexefEXFoqBqWqKR7hWHRamX+tnEAiv5ArW3OYy0rVhyOSmEFM
TnOBJ4yJK/7nEGHfG8X7DTDzik9xGamYiYi2DXzXmU5Bd0gv5meDOL+Io/N/NWf5p8tnbGXrXXoq
0N2gCXSpsSegh0ggrkD2ITZmWdItGa4Vh/IbMxUDHy5BkevEZmSBM5Oeghn/uPzz1z7uWDcEnwuI
wg4UXexBNx9IVsl/irjNtkgV177vmDfz/ahsO2w2OHdH8JzFFCqViKAv//q1xXcMnEG4pK+9KjhB
59S/TUc/D74WIDyL9l4T5OPt5VHW5uBYd6XQgj9DMvaYZ6T4S5Xd7CelaLuNCv/aYXWsmtgB5ycL
8f4C8/p96/uArM9aRtCUXAq6D/DguCtGr+9urpqOCw+sapALcEQ7J1HU5BsoKya+C0lBt2QIVpbL
BQjyWLGqDSjikmyA2JHtQAeaacW2cD0rXtDFB9LWVqSkTfBfGYE16osQk305v2CW/NogzkUJAiRv
ZV9mwYmCMLMCRrae6DENC/9HLGd6F6qitF+u25Dz6X5zw9pZaLqwoXiVdQqaYk8XuzRCq9/lr6/Y
iAsQpN5so1xrePOc9X/2Hq1+zCUzh6yEAsLlIVZO8E+Q+ZsJMK9FOjDt61Nbe7x5qAYdmAOahuf0
R27mqRZJmmcB3U8Qqg62kpJrx8yxfRGMS6FjEJEr3egbdP4XfRJ6Qvx7eU5ry+YYPbREwchqi+C/
nKcSeE6NMr/L8qq90g4du0/rYdZK+vlrKrIIAG1UxIOdyQqvve5qcvGCZqyHFCK1uAWHM7+HgjAk
HbwmGdq22MgsrNiiixW0dbmUYenj9kOZwtr4g47R9wbaye+ND3jC5a1Y2WmXS6ofM56NxC4ngQpi
vEsDL0AhT9fzFvP/yvl1gYLU0KhGtiJ//RmR2KIPHs8hNatQbPVDFKsGO44bnE8r58oFB2rNh9Ij
83Ii9P+Jav7Mb5vyKmZ1DqjQr96k6v2sBacoVitAq9s59TL7lt78pJIar9PmwyjOvV5laiky5eFs
RWa+TzO+pEmJFo0t6MbanjvW3aZQftEqXE46zuKP+azN56G9kqMKcgi/rpH2fJF2RhWvcwwuTpVH
aXNTtqmf7q87sY5ptzrLSksm+CZa1ObFNCICqKXkg9xidnt/fQIXFkihuKAjRA6vEgmlY1stdYOo
lui/L0/gfbsOXFigqaMygtTDcgqCiYMHavrTgrcyYXg134bTlWXG4DdWqALVo64rISZRtTMHFzIo
VT5MXg+41eV5rC3TeX5vbqa+9ovK95rhFcYmHjin3VPBrgT8BPHZxt98HQyVC/LMYf8Knr3pK4P0
0v2ZE2BXDs1V3iKIz/N6O0ILeRaGsPOUz02amB4itotsb6OINxsr9L4/ClxEIAjTmKSmFUfdoHmt
bevvtMq6QyC2TuraAI4lQ4BBCAUe4te09Px9qkH+NRX1uRh21fUQuBRQNuvSVIjGvCJ9XeY7nY+x
Sagm8afLZ2htAo4xzyaPijEg3auhPr1D0uBR1Lp8hBbGj8sDvJ/RCVxcnxVFa+nYYwAki+6ZpmH2
0Y5lmIFQG1nufRXOJHqB9LtX32Yd2UokvWsbYejmi3sShVVAa/R0IEl/Z0vIhp5V2i/Pae3jzsHF
juQpQn72wBcQ1HR0vO/Qv3B/3cedy8f0HfTf+7j5u7Ve5O+YYBVWphJ+/nx5gHd3BEvjnFm2COZP
UO0G3tqT+Set0w/okE1PKLM/6ziIs3OPf5lEDbjbL4+4tl7OjWQ4beHIlf8j9FN600FR9K6sr/Oz
mI9zhAN/qYMu5vTH3BtpP8ZSVTJZTNOpjThw5ee7yWJdoHoyV5T+Del29GxRoaMeMsOod19enndt
MAzdJLGBbwJBd+P/DSLzJSGl5+27syh5aG25cajWhjgHh29cra1JDT4g4f89VER3+7gBVnrXeF1/
hKB0veHPf+bQfkvaYyLOhRTpcAwMH0mRTGrs5JcUGID0gN0HzzkES7ivv/djVZT+6xygQhEecgFX
VtzSehy7I9rZkQu6myucyB3yQvZHNTEN7jk1RMsLMixe8CD9YvDvFw1U4jNlcyfj+zZlGp+vZl4D
ONwDKFrZnez6LF2SZek6+WAkVMbqJNMW0iC3IUWKebzpBQRcb2zfWO/GB4FnsHFY3g0uQtBw/rrS
oK3o8A5MgQv3F35E9xIkCn009WqGHjzwjG2cmbVhzsb9ZkOHCBUMiA4MP8KmreMDek9tjHYmBSrc
3VBoEX9itGq+Xj6gKwbgZhxVJtCUFYEAgqahP9+qWPX5rqmgTL6R0nwfEYZVc04OypgG/mbpgcuL
rFbtgdiihRNC6BSIYB8ES8yBJcmtl9+puDQTNF9HnUl2z0G2yc2D4OCgz/fBVGaF2lU6y8XNdZM/
m9SblaaTydIUfJj3/cKf07MYR1g1xUaAsray57+/+XgE4nLbVqjTsn7+y4TwKyUoQ678uHOT9NQw
kMOQ6tiW0CntEQwl2XKVjB92zLlFkIIGMg+UrfcAbDRJ6jOxnya61a6+ti7OjYEez64UnPMH3ady
bweyJNay58s7uuIM3QZlyJXXkCDiLRrtm0/pROhNuYx314pMQlDZ8QFeBTm80qJbrUd3EH2c6zyk
9zGPxkVfZ/5uncymOOhCWf5AYJkJK7xd3pjPufJfaz/b8GQry+TWxriAH2n7lj/M+qzXBEKzHlmj
W19fpy+O+8I5oHmLotsUwldWZWzYn/0A9txDlcmo3tjplWMUOIeUhzl2lg/D3xXohfQhR3p4vhvR
SLUBx1/7vnNMVTWOWCZOH/oFuOLc2hmM1pvNRmtfdwKbIjLGgqpff1vATTkOPk86UWyV21Z2101k
s0XHIwgxxD1th79klecHkbLnsFJborFrAzghBw3wNmWs4/ctq1Rylv9WFaLwM+r+KjP+LYld1fFU
l7Q88qyXBwh0fYEeT7iDVstG7WJl/d02d2Qvs2EgsjzOFo870kFwrQJv6eVfv/bx89/feH6aFrSC
kFt1FClYtVpOJsiZbIo0ri2+a1lDz4xWBf2h5zMlVBF+EmHsfe2sfxW4ET7ONS00Pp7F7rJjPw3Z
lz5K8Z7oyPl12jF77SCOfVGj4qotx/S+L8708YioEtmgsN21EC+7bh8cI+NNGpsmYupo477d93NK
dqggbYTdK5vsJqnBaz35gLrp//IPrEIbe2+nPy//8pU9dtPTM5LGXl/N8mgo0icCMICEjaADnmrQ
D14eYu33OzasxVC3YJeGiZ3ZMLQ//9s04RaX/trvd2I+GoR1m3saoTESHDtqQLdgKkhkjsWWaNDa
COe/v7ExEnTewusCAdCov1IfouTcgNwnQD3+8vqsDeAY8dy2XlFDvRIgeFT7ST6rHQe1b1JonNTL
Q6xtgWPJVc+iIi+LBmlQ9EmoEkMY6JZe+XX66wqBKKKZmznKj4Q2n36u/sSuS6OHoZuIrloBjTsS
lkcy2xsO6P4O2futJpK1pXfsFmKSjSFzXR0NgxqmUXhnpQV6oHwPquTXLP1v3ekQSe596wflse8A
ta3EcmrGzQar9/f1t950qHlXJtBjc6Qx+hrSwJT7hW9xrL2/OOy31HOqPFWCzOYIHRm07+W43WUV
PgZnB3R5bdZGcIy3jwsbyXao4P7Hb9IydnO+GieyGfysDXD++xvb7edqCYNyAhtWhmcX5V8Is+l+
SKPicHkGaxvg2K7UtGmk1c3R+BKKp1ET7rtyern88bVf71itwJsoCoA9OfYz3LIQct5B4XNIxhaF
hstDrP1+x3Q51Cwq7anqqIS+NbIO9+WZVfryx9d+v3PxylSM1hPYXlqYv7iBSdlofOnOt+PlAdZ+
vWO+Mq7NMmRte+S1NvD7RLx0oOH5dvnrKz/fTTq3OSg9u8HLjmYSN+BGETu0e98W28d/5ee7/eRC
mBjqBef9/clN08LC4H/6im+s/9r3nYvXFmbp8EjF963+e55aumvmzbzA2uo4tpuDda72vKE+ynn8
xhT5VwXQ7KoDsFVfXv61X38e+I3t0tLvQ68oce+q9miGstt1ZLMutfbx89/ffNxQC+20kRVHFtAl
SCRDS/RrUNQeVddZltsgno4QfDQGrjmwkPWMeCTRz4Hn9eXFWVt9x26lAtEtCDyrYxVCv45bcfPT
vvAgeL5uAMd2SQxeqzkOmiP3ERcCsF0fWSM++FRvnc7zQfk9z/tbd7iN/WlqfZkf5xg9O/NZ0EAA
oXITw02XZpNRfWWl3DbxnqPdgUx4Ylgt7N6q4RtD42TgbRL0nK3pnXm4DeK5rvQA11Md5759NJaq
IznfZDOJu32hFjDSAK427i9vy8q5dRvEdSHQ9QZljSOX4+fWR5vh0k1kw+LWlsoxaZ2bISiAfvrv
qWqG7gNftE1SXl/1FmaRY9K9AVKvtbw+Wq9pDj8vgxgUmdctjWPSIBsoQxHH6siQBE7QAojMPZ7z
133cuYrRql7gFdaWR0F4cCRRHYOqdbMNdm3hHWtOUYIIa5PWxzYYc7RCdh8kCFV2gWEbRZW1Y+NY
s0khlp7NSkO0CnEiyObbu6FMt8BBa193ruGq5gqlM6GOKYm+yBltfZmerpJUDcHj86unbhcoCWWT
rI8mncF41+pPKUGri8y21mZl8X9r5LYsjRVIkY9aQTemaqAv3vdnWBO9DseGOTgXMRgsl1ghRsHy
n3lTz5FQhIlcdTR/a9we81zNppAoE81niWf4BNxjX6/7uGOxsmkgN5JCE3kux8PPrfX5ZvC8tvKO
xYJ2s7ZFRqEE5INBt8qneT8Hw+dBbXLorNwxbls2GsqR+qQTTibU6p+pLKsbqqT3LKbwcWhBTXXd
Krn2G4Za2fEcphSgioaIoHqJ6s1avh/+BBW9c8e4zdjCZiNCLTwzyCT0H8AgtM1ng3vzq1mY7x3o
KNQ/spdFfUMn1t/1Q26KNIFYtihrsG50pDyMwh8AVKJTAwoOoAGaQ26wNkkBQeH8/zi7tuVIdWz5
RUQIIYR4hbrZ5fut234h7N3dAoQQQoCArz9Ze172qdluT/Rbz8SMqwqkdcmVK3NHPSRR4ZNQVuEW
YCXVt1jKnrtL422nDkLCRwWqA54uTG4rfGOhv+kFhF+Vu2SZx0y1+Io73xcD3ZhoPjkKErBydiyR
9Y2pyFBvaDys3Q4qMPQa0uD6mvbGXjob9P7oUWdfeAUrglyXELeEU1z3ivZz+k7AE1u3sljDd2LH
8j6hJLq1cxFulpRGD0tpIMceFdWjnFpyGCOt8WknCqSfRn4HP72AQDylqr8z1sQHKgKttroYIBMB
ZUMCmLdgTyHovwfRTn43mVj/5Br2NATFzrR3KUjfuXWp+AV17sXnPIad87ZIZ3czKnp6YmVBsEpb
tOyHM0xcpysghSxNe9temHid3zj0KEFfnfj9GEI6dYnBK8YgG++Acz082cXLCNoY8BPZSn5qgDFl
vl9S+BGf/La73IV6rTNwB4ccalY8gu5I4SHJCskbSqN1wLgWdg1lgZkHhPyCeWMTHGuvKjplMsJ7
h5NABXoar460x7QaYrdtwjYj6ccdsdZBDQFq0veyI2zJ4DXR7TRdl7fesYJnflQVCkA+4YqmA6Kj
6xwkGoW08xWBcTJ6LggS3JpuERecogXTQwoSM9Rj7bh3s2DPjHuIj0uuxiP8pBII6Kixbg42New7
6KnNim39OWS7ItDjtxRPITygOQ9ZNpHFvZOh6eJMBGUojtpx96zGNHhFXyk3Ar7j5tjCU3Lj4W/2
qt0Q/pRhOMtLW0G4edMYC1fVyMBE4Qo8EczMiRPrQx0HKdnB5T0+zDxQP5S14+u4anlbjF4v2dhB
mKoxTbAbiYOp7biKZzMSaL2QMERd4X3cHIJhwlEdT3oZ2SrUEl46GYlrtxAGY4gVI6k7GGjw/kI2
EsJrVhbFTzAqT3OpdCiiDbXCQdcjQbCosEcUYCmm9tdJCpwo7yHIeAPlEnyXIEW5ndVLR6LN0idw
yKIKI5d8WdPyzmkWThl2rQf4pZEp+atdKR7nYkvHNhHEk0lWDIvqLghI0xuf0qG45s3KVKZXCE5D
8UkNw9Z2GJlv2OLBb3Khwk5WHReivQ6Y72o4JFe42yd9yOVyLDl5bipfuS1VCAc5DB7xb0j4YmQY
CoiuZrHF5X0gDrsx9/UidfEa1lhtz21PCpYDJDTuoLnj7QObcYJiyMU/Qsu2BlV5wi4BRl8ccmpE
1aL9gItaV+UCXWuv8gEKfOshTLqivNadD0eUvkMPX5cijuQDnIiJyyU0usts7MNYbTT6XJ3rbvjb
rsfN0LeaYp9AlnNO2i30jny/51hzVTCT7anMiiKBNrNYy7DZe4XAlK3wCdtHNSQTsUQ20cNqi7bb
BTaGbU3s247s8WUH67JVSs2mvGC8oDfYja6SnAy9hJppFKn2eWk6+JzB+7mO14w3Q8y2Y7SGUPt3
NkzHDSHV0N74WFdoc2nBL1k6jt1jFQEYy7z283BoiO9CcOlgPQxbuymufZUlwxL3r1jLpDNWQWlA
/5JW1jPmq9j07jOuZJt+5yCAowchgRH8u0LQm64ktGrHbVDVXFzMJThJyzaGxTefspWGc/AGsBW5
GNece39lwnCgO1mtMztWqYIzxdZPrFFTRvH4p12wQmTnHQKxbvqhZFPaS+D7taGZD2rfuGyZfDsi
a4ySP5JoqIatXkhfHqp1aVJA3L1aLyAStOgt1bUb8zKBmfBuCuEun2u3OA4h/djz12ri7kb5k1el
miyWitBwKZg0dwlcXfQU2HkbI8B62LpVjd2AXiWnO14mGkZv1QL7jHBK2Ar/vwLGM5JRuWNht+7L
BMfgfenWcbrw6WLHHQrvglx4UtbRFuoidjjqdo7cZmiGKOmyFkq55A6qRunyUveNHvcpHA6qeZvC
KtfdJVLYCBGxjybk1qAryBFUpD79VcbYv7orCpnyX4SLAK4rU1nqnYdFUb1JVhCV9/VsuL8ISh22
K+6RWvufi0wT6NdyrvwOhCAoKxJaVz4Ti6zHJ8coyI+jWsgzJJ2mOszSsaauRQ8NPmGV82pM46yK
FVdH9BI2yeNFNoPPtQq1f4IngG4PlaPBPG98Q02D9YfZlmo7aJ6W7zLVSCCJLyqSc5vS5FnNsDHf
LtOKS49t6qDbkynuCdRawq7bLGZonsBYEvE1t6rkh7of23IzpvUc7SUCy3LtbW36qySE0XCOE9tc
QPjFdh1wTTHWhwK3uEWOQOTLQdqx7YbCagDKTb2y9KKDyo3dLmM4+Ws+El3vTJsEywMYjXV34cQc
vlPuYr5m0dA0/fNa194dqRvgaQoJT3yTWEVYOs/MbNOrRgnpt7yHgUidkwqbzbhrjWMEJgYQ+UII
izrHRCYdlqxnGH7ZYN4145Sux1gs9Uc5kCLea7Am3DacJ5hPsLmc7JZXWMx95UOYwKKgn5r0g6VQ
v/UbXScTP471mES7HmqLzWFirSY7+N7Hy7vl4Zpux2F1CcsX0XZLv1XcaH/Z+Cj1vwwZoqspacfw
usChlhd81OUrHuFcRfuqgFXovLMMNL8oQx8Tz2KvsNCZ3FcJaew3LG406l4RJpeXog7Qh2wY5J3H
W+Gbtt2QtKMd+qohsOmtUr42VwKVnXqwYLOlW9oKeDbjsrb1vCc6LMyY83boYHyFOqnH9+3WvvnJ
KLVQcDZlt1SvDNCOvVtK2OJlEGQb/JtYOKoLHqc6hDpLyZJpv1Q8Uo8S7bS94RDwY0c3U06xNqjH
zn5AcmX4K5Zgmd5pqUsQtUIeQOfchINut7Zs4jrKYI5GlkPBuzHduPUUSKHJzejFDNfRJbNwTUoP
DcOUYQdRHpPeQE9CcEiTzi1ZLrgiEk6ozCToKJvZL9+LMIFjIAqcjuhMrPOUfAzNijV7UXZGDhkg
zxg7CqTWo9iZsoiPTLQsOLC6mQVUjY0LtzAs9+GGFmGJPMAro7KibBOSV7S3uwYZJsrKCSbvWxgz
tOyRgGPmbmxkZp/CUMiYD/Aa0/IigjzCA7QdSnOlMQ/nF0JHHsIkfm4g0AVWhDBAzCpM5YEDFv2P
BtQ9C6MaOLneQkcuKt46Bxm/reNl77ehUGLIado1T3M8xdcyKM1kIF6H2uc4lAuS7hzUNL0JnISn
VdQxfRhBQaE7mgKZhi+413WqYRuuBgQahVVxyILOi2JiyNI5mqNdRcaFTZnxol3KjexqzV6Z9W34
vE5lAFZLrYL6jknTtUeLhxa/OCwyQCA4WtsCLt3dSaDWtzRZ94jEC8kSg+X9jMCNHd+OJoHkB1k1
YfDuA+vEZUKr6nJeLIZ3WdNbZF34XCikppHOthC5bQsY26YVfHwyiKnN8TM6zajYDfVKyTYZY/Om
Rd/Jd2wLo7YTC8qAzSKWtu0zARO5p7FsK3unNZyef2os/gpIvHJd3YfNFOssgKdRfZW6kje5iQc5
bysSlOUOta3Tr7xicbnVuOfkJ2Ug4GyQA1d5TZvIAWt2BTxpZY03lIm57fuLxUH8IKOtXpPH0xZG
/yFKiPVsowI7TxeMwYpzJxoDCztmlsFeg/3O/U9l8bCxrG1Hu23aeZr21nhdPUPSJJI7GxHqNsTO
zn0THZLPIQhLFEI8nno0H8Wwsn4HEVBUonvGhvmt75GDP+TURJJnUIaGIRjK/EE++TFl3UOU6GE9
pk3v5G7G9kZ4hZ9UsMcYBT9B8JoDlCVkKcZi78OkeixWlI3Qx+e4UqyJKoh4yUFYkZXcRNW2XSrx
U/oQfFNqIdeQL1Oz9FhKYOifdjFsdkZI0iLZ5LIeOnGV4rmvMqtbNBTA9ny5j5ayc1eRWm27LbF8
kIdBjPyY2XTp1y1DyF4z6Cn6aO9TSOblaoDo0YbEvR/zfoafN3LuOmk4BNYotUYUK+HGxdTKY2zq
FSBZqTy5iEFb+6FDgfeTsiFQ28Cfdpv90qLE61HRr1tYzHbfIKdI6/2IxvhIOo8iEbT7FXcOQYhA
QY/E4VVBRvG81DDuyNzYNkMuGt3pI0cTvoOT5aRzNEXuQ9Y9YwcVurRXGTIge5lCMUw388CbbylJ
uvIbrJ2ih2QSvUEPYsarupxpcQzDHk7IkMae1F5LiQjhdZLmrDyRajQcsfsdm6Cmho4rNSAL4a/m
diFzly+YEYEd0xN0G8tpFX1DRp88CLjOq23R2ITdoWjAjSYMi3MbNrsEVKmmxr8NepaA5YJxsd4v
JqwUAngfb1JZJMMmncu0fZqMiV9MNKBRMS1DImBwaA52MqHTjVgjvmzwHatHOCi79yVk5m6cSMdv
gfqp5saA7vwN+XN0372A+WqWqNP/trXM7FEfy/5eQxwFXf/awVGCTrAq2ZUtdExPJNgeERkLw+iT
MJ5dr1flan8goUzCzbTwNdhYhwtsWeOB+RVVmEMLA+IUal7bdqsqpL7vQ8dNC5kHDkhjRGslbtoE
qqwEmq99pkOPmjwqFzCZGZy3v9EebI4PXDps+XnWRVeqi+rrIKWz2I4K1dYWtwy3c23BE/o7m4st
PKL9z0KfskQxwHwjg5KutPkYzGW1MT7F1xyZO3lZDsP4o4DhuUNumySoTLKHfIaWpOvxXeCtqbdy
itdiK0J0UCNWjNc9BhIm1JkMJecPDt2byNdobaLdnKaAV+Bmqw4RZBM8bGoc9F7a02Mgi3TLcUiJ
vRhhmz1lRatQ2hZRNLkd8elgtyCMl68KygI/kWaV3XTYDJgzNCdovCDf1xZvcIEb1DZJJo+LHsMK
LEJxdWHQjFQ50BfWw7OKDGLnIOcut66bkalYU7h4p8B6P8XJsHyCuVYwAr5QQYNSg6xhmRmx4uBX
1Qz1+gXXEbdxdriTYLAXP206z97lLaQKX0yJDeUsTqBhhZZEo6vrcVbx76RDGd12PXZYUQQd0wr8
1EzBE+aQjhJ2FDSEW3Tcl2uSq2Wob3kTJ8VlEdDBbpiOcZ1QF4cql1HPPwyEAUZA9Xptsr6BnfoO
CqvhdPDRAMEFi8Syde0aokeZtA1Q5zY4lGweHb5IBE0DCHoCsZN68jofQuL6rAFPSu+LLoRpRRnh
nNC+m/WTmSXaBSmYhMgxP9kzcitgbugXwDRPlkOmSYa+r6HB0BRdNlYTit/F10hX1QB4SUOigWat
APeHJgu/VK6oYaVugD9NQsM/Dz3XRVA0MDYIJgdgCNyGsM1OZ/llQSm5oRAVqPKAM3c5TjXfp2Ap
vZ5uydFDffUGWvCAl8B2idK8Eb5vNiaga5BDJIl/EPD55q3QZdUeDVlXmWMbxt0w0k8wCET9q25V
IXEmUBZSd8HKLrK5hNv7Fu7j0wnDxNOAFe96jaKeFptW+fKbpJN8UbVt7lAdnjJJ6tSzEs4eRu6n
uxU+9Bc2YFDjGWkZkKNC39ttOZqlSz7Do/DYIs0ibRXR1FDgYC2KZtMjM19hTSG6joJgfPrP3mi5
VM2PJln6n7gqSX1VLhMUD9xS2tNbQFEn55mUaEkX+TJ2Q/0Bx9bxUWE93uz4EPh32yJmQpJQ6FsX
2HXC2gyTuQixfoJxDKV9ngi93tHUJ2Bhl5h+6pLpR+6AxGLZMH0hwD4up7TEG2lRex4kUDrgJipc
ti0pRLJhLJrfGhfUKH5Mk6x5Be0rjsodIPiGjzXEEaekDLK2Iu6BY2Zz5aEg1iE7RtUNi0VSbVZ1
OpWQSQICW1jSXkZowQCjCP9ezl1/XEQBRHgKB7PBgeE/hw5m5BvJhNvWbAY1up0iqGKXDrECXDbA
Kzxt6kMHVbdX4SL87bnk3SsF/9jlabHYNYf6MzCvdUm9QhYIytynBCiWAkf5L5h5TzcEc+6dmXCn
Q6xs54ieMAyftTR7EcKAFffTPzedVBUWZPiqsxhQ6AsBB/whKrm7rNIJBXzbkGGzDFq9iWGGuMNS
rb/62dfvBJAdCjUEqlwVkMTLCpCzrv7+n6/LPL+JVM0f2ldA9hfm993q5QUefHKAwdfoM97Xwcdo
C/NgaArNRo+otFl4BcyALSjVNqaCCOl2nJW+cSKCFiKWvtpLwQagqJDT8z+7rgzeWIU6XKKlhhp2
heUzBjHTZ1+G+D6425PLfDn233k5WwIt5arGZpK2yUNssXKPxoR/A1SgLscgIS/4EfG+qpP5L9r1
kBbBFluZEdLMT1DfhCiHcmnxztAWN1kFL+EnxVpzzwrSfy+8QdRAjXNKgxFVZlMtAioCVs5JeiWb
pl7nHGgZLuNadlCoNCFaxswiQg9Z0dPGZDNJALKv0wq80i3j+gPxqdj3EYx9ckwoxmOVYOWmw3kp
b4kWg7jWkzIoYkgjJkzegHG3qWkeIF3C+6Mdef9zJFh0Nl28dBteNHWNrVXlvwNqweEPkwJtvAqc
uyMcAhvPYzvze4Tp6S5KmD6lZ4qSckQaNHmQ2uiqSpk4pgkZfwB2H166ropKoJNxsm9WTwCCmRAP
cwLqlxcTCqvOL6Xe12klxR5isvWFBCmo2MAfBCC/6EpyDPoK/q9EYPMRaDJHektKPI7ktEdRqBVd
qIc26X4ZUhHsGg2iQEaBxiy7CCjTYxJUUZBNM5LMZugh52fXFPkM/zV5CFqSihzLMHjgnqn0pgaV
ym1kk86PONNqh2wwXCwUTkZTKwrgbO2CAzM7g+4Jok7LlDMiOzQyRf2WYEoQ4ewI+czV3FzAYbHQ
ed8q2+V4KcUePZm+RgbuBrDjwvTOCnzQUU9DnJcIvagAghkrdtT7h4mY6VD1CFHI02wXVilWrCA8
AA0vuiLqNbwcnog5ie/OURc8wH4B2C36A5khoka/gK0Pr2QaUQ7CGBa4q5vkuu9CX3Xgh3mEwr6D
5QXadK6jbBmU8MAGtL8GAmt34ZIKKEXPJ7w4wVb2YZ4CVP2yYdVja+LK56B71HAbMm0O4cjmqZqg
p36qEC54zacYwFgQv+Ny/RLW4RbQTgi9bWIk9L1YgnLboyIO9u2Y4pHqIBHPBXSxO1jyQEE4g9JC
U+D/08lbIk9mQ1gYIIeudvVH1aTA/eqSAN5LUvGE9TmJ8piN+zIM1TOBDEW6McQ2D/jN6y9YbQcS
+58SaHU44iJhahbdwoANBQBDosFZ4HT5ZWLvHsD6aC9ijXxQlFT8GrlsfvC28Q+niuSAtwDeVRKk
B96UwUOQdKq7kkyjYJVB2vUPCeWmB69sXrarWN0DcGbU0S1YEjmkR4Mdg5REm3FCOpt1MDJrLvtA
4qGRWMSPUFSWt73F1G1cjN41vuXvLTTW7nGWAT80QYXxFr76Q2o1wNMqSrGIU8MqE70LFEkySNjG
fkP8VGy6ZkYqjmKLVwwdDPnCS46ZksAI5lZUUXUsR81+FEkVvFE9yFtBHfCThAgTPs+kjqZD7AYY
lNMCGHAxUnOHWXT5E1cIS5ERast+4mFxIQ1QoXsdArrJMJwrSBY7yHfdscCMRxiX4ogH4emgOLvW
/V7HLaot48v0B0zpa0RPSlWNwVGMELNYR27TvgTabcLe7do+dpewrFcO0Igbkgv0ukA0SBB230wV
TOUW7KUEdeBkH6HJmBwaqtBQhLMjV3BpDcWh08uSLQEOJulOYntk1GN6Wn1T6q2fmLhIRYWGSlly
ssarOXsax6V7nWt4vHKaYn877NHc5kp39rEVYIOmtrHznMFtKZ02BYRGL9sAu0nLqIMPBabKh4zZ
sEJZiJYPK2Dkbq/gorplKSZ8jysa9ltMP4o9si9Cgghm645TIJPhEpnZ35YOKsoF8HyDvQARFBvp
lyLNGPgwPGvgjNzkMDAK69x4Lrot4eHyY/Jpf4+FZLoVjps34wysbzUqqy1Bh/sAbri44Sh3rpmp
zAV69zHetOhxDPoxitYe8gT6Fi7S0IasbbAek1Uhi3V9gUmZjQekBgmsMw0HO+c9jeg97ap+S8tx
fHRz52Tm9Kkxx803WAeDPS96m1K9TfMp7TWVA1wI0Iu/K8OqmxXT8WiDLAZbIh5CHkTWqFfhWIRi
NC1j9YLpC7oL+Jui9p0TCX1y9IJ+C8aO2vHSBB+NGd2wTUnE1qyTMVgMxk/R1SoAnmaxhDzILpQl
35uoWX/0BOf9ELSnptyGuth2eMdhFiR8KHcCyf3GxrJXW7oMKJKQUwBF6FbXB6Hq+juFv8VfQYRm
Joeyr9wVfWTJZilMMh6hbtq9qhH/GTVTdfP3lBSFVvlksPiIJAquLCz+kukmqXj3jUrgFWUq3KGV
voL+L+PNAUcNzd4Jp8eSkmrpR5/CeHUzJ1Pids1cqWpbJthBhiNWD5GKnonvgSgidpimyKiDxl59
kwUsRolmk2KAJU5b0uohKBjFXAbzppNjRoT3YZewRFjT5AHyerjkoKo2D9OKLwdfHbiSDzHH+GEK
1frD4Ij5W7oW5IHUof5G0Ks+xkniXrqgE2NWJqIMwDutgzWrTvkHo+9m6xBPmg1x87jH0MY9e9La
fR93mC5IWeKfAartppuXVzbRsLw2EiOvzFXDcgF5dfVG8ZIfombBxJfJCMJWM7L9BkodwQ4VJYb7
QNDxGm083XQogC1Ifn8PAtRs1uhN1ojYG4Hp5y8UT1a+m7mSu4ETGuxVvZoj3L+Wv/xqB7Y1KpyK
OnNcsMMw2WRFvZYG7YdLyrciHNt0Lyd84c7o4AGtPnwFlkUDgLAePj3IRMUWvVgHkRtdIcGmIwbT
Npn041LF7hC6unwFPG0fEU7kW8dDTEQxZyt/wvIPfYFL6ibKK4wLb80A0doRjTZ7xch+ucSo3cC2
OowmsQduGS+boAFNp8mKmatnIYk96AI+tDvuA+8Prg6hOlCia8nchIX7A0R9kfogQ2A3cna2O7iO
iGkzj5R0ALXTqs5Sx0FeSSWZb6e67NS1hnF4/RSUcej3GIQ2D6yUVjyWS4CBoR7D5hs05XAgURQX
WLsfIGV9pFWn4g3GRPS6qeCYeZGsUzF+x58Ih0O0JHLFXIaAqkHiohEvEDadf7SJavOg47XcFsZj
ygS7tCK9ARIDV4B0GOm3dl1J82oAHZlD2tVrtQngwtWe5iHG79E3AY8BQl7Jm5Q1iCfoOjH6T8uF
dUPWQWo9uAPRYnyNR96AJgiQln2lFvMJ2+7cOYGSli/dOMr/bDwZgDGHNVijP6MynUvpC9UbHkaF
uVQAynd2PUWhMkGo/eLvf8L5OpfSp0XTFSd5hf+wfqvIxrmlJ+879pW1xCfP57+09HXsJwsw59JE
INkdF5AeCGAM0InaLxYDPvuEc54sMqlAA2YuodL6Qk8/ITlpP/8Rlyw+Y9xVzM4BzKWaSzik3iKx
uex/YGqehB3+hUcWn37RP2jvqP6qFP0OeGRw6txRW7YDctgc7mkZQVNzqucS1VyCHqSNKsb/jKF4
Lq5Pqhkl/yw0eLPY0fMGykxJ4+9//7w+O1Dn3LvQgRxWG3mJxMBzMNBeEXPuhkj8kUYgNIDOuLMc
LR6Fo5G6xLoov9fgwmwNEdGvoEjFF3LCn/2GMwIt5gNThFEi1nijDlg9wwiJ9vH/sqj9yZE9NymB
28Bp3JbgUjA0us88mGp2Hwar+WJH9ROi5blLCbW67ESfhEcSAeg4EExddQiy14IeCZqtyfIXoJYV
ZMQ/eunsjFALnBwNbAKqPWonSD1jX2xc64f/YbHukzfCzq448cEYMx5Aa2rBTr5nJ9vdwH6kCgrG
f/YTzu65TdBh87gBkx+DDgPb5arNJzmmV3Ntmqfff8Znb/3sujPU5FIZ2VzSdOaXwjUoo2cOa+Qv
YtVnb/2MFS8V5n18YEC0ICLN8Hpz4iWIMhaAOLLI/ve/4rN3cXbDDQpiu8wgr9uwA5sl4qBX3i0e
WFyyWR06k6947J980Lmkh2RDmgaDXa4YOVki1hBogacPojtUgDe//y2fPLFzUQ/ioFxgW+oubQqd
IZFooJwahCo23iT6D9d92bksA6+DJijqBJ9i6h8C4+NNyNCW/P4nfPKUzr0bJFyiiZm1uSRIJqhA
21cowyBYfbn2+NmpPYuGZoignxhKlCDFiiR12jjSOvr5R9/+XIYL0/gytEGLaI5dBfT+RUbm+b3u
v9yo/HcjtZidC3FZpiLLYJaAHCvfZFzdsvhJavILZItHsGFfpS0PrV/eV/qV+usnb+TcsoFPsAOR
AZZTYHw3bU570rBwqA8TYvIXweqTV3KuyaXGEDTaQU/YVCxQqNFEAdwvJfnKfuezv3/6Zf+oS0jR
cIxpQ3akZNzCEPbD0PaL4uOzh3P6yH/8acyhitD2dXRcnKB3AmJe05FgFAYofYiBu/3+WH1yr89F
aAQt4dZaR/SoyhD+SoDxY8wHKZS97wfbGQ8+KDHdH9no4oidRUQ7A3ygMqDHJcLihJKmvC9QRPdD
Mf2RsAiLzooeW1QIVEOPQ0whuL3gNmZlM3z8/mGdVnf+pQqNzi44R/MfdHE1XI5pD1GOeeOo+CGD
6MGn8sCqIAMQdtlQfObvP++T03WupgZWz+IWZoZLnzYNpsWwbg2ar+QhPvvjp1L7H+cLXNNiTd0y
XDqBJW0LCHLTqC8FCj6LJueqaWM5wqwkqcZLjOYwTUA8x0D88fSwxlJNwI71C/ijB1jO7Nv+D1vM
cyE11o8R+HwUEKBoBmgWQFYGZAy9+/3r+GRhkp5ddiBvaRsUM37S6m+KEUJQskV9ZRN7jd49yMIv
t2Q/aXfo2d3XMxxgZYzfcdLoGrEpDomHcasne0H4kM/oDpMleP39r/rsHJzVQhwzfxJ04XDJquXZ
YgNnA/Nb+kWh9dkfP7vwGKFXSVS146WYoVlDx/6jibB98ftv/kmEpGd3XRJeBKC6j5cqCV4wiwSb
3YUyn4s/21rlybm4pqBdEHvAZO8DuqkMW5pNnkxfqgD863niyXlKJ5Epo4gGybs2UbFHVX0a/WEw
9tAkWPpKMBD7ZoOQv//B08Knnd13gtlpmmpP7v+O9AjzZudroHt14L/aw6Wn1/pfARKfcdbe6FkW
gOdScS8C+Eu9gHx0InhHoypLDIPjxarLDnzg+BVqcIXaVWwW1QUJnB1viqaClmXmCh2oGc7h61xg
qli1usuqEkTpvWBxGzYb5MUYiRxqiNGLhQNkDLiyW8oPCs3QAPTXZLZ83gWI/PZPdlDxo06p8x+B
0tXcGuydLQ+FpZDiJlWNYXlnlpQffv9m/vWS4APO4koQp95pErMf5WLb6B6mll1FM8xxhuGrTPLZ
UTsLKCCYzt64ZH6wMWYNDawsrQBRs6LxJkwxlWlB7/ni1/zrrcSvOYsnLFhlQUOXvPcwg8cMOswl
yHsX6dB9ZQ/42Sk7CyoqZbB5w8bIA6zFfnlSgZskyAUqI7pz4G0gl7HrQrUZtLKeVsBSV3GK1c++
+Wrx9l9rJvzCs7hjSy6iQLj5SCdsWShs+YGw14IkhGXWZ8ylghk18hh98XM/+7SzomMMrHZB0rN3
BaZpTroRs8si3VZ1f2d9mnwRSz85g+elBhhGZhiidHiWDdgpGAmuh2mc1h+/P+GfnIlzXyjv+24Q
bcjeCYv9dsFKbkE7up3a6o+8jpLzaoPUKWxWohYD8glLa1gnskP3mJiBkT97C+eVRQ+KFQ3XFbG6
wia0S2yDurKwWRnQZdsIcM9+/6Q+ew9nscCAqSQwAE7vC7gwPy1w0TVZy4rqTwA7Dv7K/49lo/H4
s0CI3i34ivm8Bj+AcUVb+X+cnVtznDjXhX8RVUIgIW774PYx3U7s2OMbyk4mHIU4CQG//lvkvUk0
pvmqb6amXClodNiSttZ+lvaKS1Z8vMGa/oB1eX2SQnAetXBUGnvPeWidRF8CYsDTramfitSNofEb
v0KKi3uvyGiI1F1Uko6XBXt7T+FTmUvZFuI9hzb1vhuFvq5bFX8/37sLc9lO1GjsivOgK9o76OpZ
hePozF4aAWSDKAM5Ca9cPfh+elThgZ2vQX0By0JPOKdIYtMyEuzB/ZLtKYRdm9HFJpI7cbsZKroN
/Av9EQM7fRPqUYRZ1AXvQ9L0w1NTCWRwCEEt6uF8+y0sY7Y/VBbnqObiQ/6OyyvsiSvzJYhyJGp7
QCRbxU+uyr+ef9NS+809+NeiL1RRDG50quVcspej+rrov0QUGDeYrwwon4QoUDYPE9bulZmzECRt
4Ca0AT1UtDleGTPyTMIyeURhhzo5KLRbmf4L0cU2jEIR/pRCQZZBLdpUT0JJCJVRDrPyAUtPt6Y+
gZMyVLk0fiQIWN6+7lNkPbuOobD1fKcsTB+bullAGJ2JwfffOcDiu0w0/a5AUc22rRxU1w0XHVow
d6z1naOaGPMzFe8CkrN7hAN+PzoyWonwS91sree+FriGT4bujtZVixOe0iAUNRFmPm7NA+fqfFMt
9IXN3lS4/45BKtd3NCAJsuctHOidfR1mKCg9/4aFzrABnBo1syboEhTcQXO1h8fLWwrVL5AClCCR
vnZLtvQd1omihdAS1IQo+RpHUMLRsMk+wkanK6v6Ql/Y7lDKHziK54LoMZ1ivydbBYlbGWziTBTC
vcGl/Krp0acneh4Qa12PY0rAaI+KR/R+exWH4YMWp5aguv93SCYEuR2oI5/O981Sq81//zN6hUI6
g9bFI80UqtRTOpffedBHlyudv9Rw1lTnyQiUBdfmDl/iIfSG1zGvcJ8PN+6VabL0CdZKn7tuMHCA
Tx55CMm+hNrl1ICPcNlCYsM5KYjbFRxSUF+qcE02d4eKzaPBldampeF31C+uZHGXPsOa7cavfSFI
px9RMN5uxeytHBDk28738+ejCvdHf/ezgsEnqiuc8nH+Ao4aoo3GnXidtR8oDBw2aiwPrLyIec+5
bRwVwemncmHG82ygpAXaY8A6ddeRJgxW9l5LX2PNdeGrBlXQUfeoUtC+/QE7FRQUbUZPl3soHNsr
p2Ffs5ZWK4P48xwlvsha5GvkjOIsbdo7qIL5HqiGYqd11F7j3nyLC+BmD9PiaB8D97EHBEZtkx7S
pfM9t/huKyCkTZICpFKnjxBXnkZXbqPZHNIvIFDnMmu22p+OEA+rbQPSxM6pIXo9/+alVrZig9SN
L6NRJI8+5fd5k7hbXognRZDWSl1Q04YRcnaGzc751y1+qBUq2rIjQU/99phnI3mFNUBRotQyLKv8
vdZQzt3JCZrFfcUoXEpQqsNbcwAfoIFiMwnAzrm0wa2AMoKEn1FnaDFk0/EwoHp2l1P3V4QyLbDF
Tr7vxPuxzcYdLorULijClVH2+Z6V2x5WVKMUmExj8qhME96a6UmK4MQFihh/L5UAyOzOt/TnCzIP
rVBTB2En/Lzrn7t2Sk4Jb+rDWGC7j+Wz/DlAPLg//57PYz+38aIRrpZJ7Tb9e81a3HASFAWgTu6+
L0N3pa8+D5poi7/DWtSBFggvtOrYsg71W50R0UvHIQs+/wFLj7fiDIdyteAkq+9wAVWzfM8dmBpt
JGvdbI0BujDJhBVZfE+SQTs6Oqmq8kFt19s2HsBNGMt6Bzn3dsrVqXeluLBL7GACDwDKGW3uCEtY
+kA8p/RuRDiy7qXRovdWTt+fH4og7Py7X+q4IS5A1vKRe81NBFjDVvU/sMUAIQJVDb+jh4t70Gbe
1pzvqoUxbcNIUfVZgjzdlEcqmeugIrmZshyVZzD/mW9ecmBr7sAgNPl44SdaUSJCdroHb6R/jrj3
QoUX/CMq4Bsw5lFuB9Ahq/tvA2PIA5fDhXsdLqwDBwljP+YDUY+1Lhv/QCoU41/BgdB/Pd+KCyFI
WJHB92PRuTUKjdoGOrbWRWYdaNFrWB7nm47cslLwq/NvWphaNrR0hKdDLsu0eBy5Lp4iCiZYWYY/
L3u4FRZSMIH7ktMM1pscRYttHdPgaqIDipDOv2AhstmQ0haIGWCraYFarChhd3Eti+yoGqR7400C
uS+PV4b10ous8JADddASF82ks0Dk2xQjjmzGoGjumOP2N+e/5nNbKc5taimoJKjL9Tt1Zwzk4Cqc
ol2qJxRYEvMlbjF/sPnBtbIkZh/Bo/qguqdONQ9OvwZiXxoN89//OIY4I+p8yqwJ3rwQCropzZMD
zCbEhY1obyxYI0bdlfI59gcHowFSYg2N6AMkH2rlzmwh4AVWNICnWot0Q+6ceAiGZxp1H/Otv8SW
msbNjYFuEIRhiQRUvLZbWGoyKxTITCQjowF/41HitzfcV068y0dpzPfzo2Jp6FmxgBrPm6GP0Um6
KXB1NAASpw01tltZm66F7YV2s9mnqFv0en+S0SkeRAhSUXUakzbd6BbbEcOmX2BZHWkXA/+yZrS5
8Fk2DDV0eZMOKKf9AOHL7AFnQF19S7GVD4yzsnFe+ihr2xCTJGUD9Z2T7OC5MKOrwVkHXSef1z7K
T7oiB7fLv4L6lawM8aUpbDNS/dZHrY/bjD9lVMdwioX2TpJEHWIHmkVw4kBMjKAmTCsTHRwjKQiw
8VwyF/4TzOq580NmYUzyuc3/mMYRarq8NJMjsIZMPYOpg87zg4tEYCipt4JEDLPPTHOZfIy81VdI
uJd7P0+7TQm++coHLA0OK1IwkEDKLDTJR4J9aoqylUMXQHrbDtFlVrswG/67ieC+aMiQDeVJpKo+
oDZuvJUDxIVd15f7872wsKW0UaoANQZ9UsXBSfXItkRpidBjroBHwQlZwRKlBaLv4jhkF2sY1noA
A9Hko3XBvwOPq/qS0bw+nP+WhRFlF2sYluIA4bfNyQfPB2hPwKNaHHST6MLEiF2tgdL2KkR2Ozi1
HngBU/QAQjv8FOd2EhO7GRg5/j+m6cL4sis3eDCpAtCoCjgHFEbJeQnnLXrf4XBDvqzFrB2D7p28
HwenO6m6UDcaiTGUh6IY79f5xy99wfz3P6b4mMASgeVxe8pbJKKRY+8fqGJPA8bcyh50YfjaFRwR
GZJ4Kok40QHU/FQHT4Bffsgk7LYjxBq/T0TDnO45/0FLI8ya8kEx89ZyNb13DgoX70jRD7gxitUY
JCt7g6Ums6Y8lUghdlEl/7c3wM59JxMz7mFl/3TZJ1hbgTZQRR4zFZ7ixHFRkuCJm8kFWOT805d+
vrUPMOCySb+e5EnyQqYH6VSYICD9AXIK5xlAXM+/ZqEf7PoNLIVlwL1yPI2B94IqcLNFceJlF07A
C/09agUoYVnM2/FUZ9lPoFPGDeQYayFknln/1TJxu1RDTA5In844nqKxqFEBVJagVxT8NMZaAZuz
esRdaiF7ZoPVqFkeDqfWVU4IVXfo/crbkq7k35Yeb81skecsd8D4/hh8yMVz2uyqYZUfvnCw9OeX
/hE2YLOXgBXo9ac2xHpUg9qxAZ5G3cdKkG2JdaoRq8rehQHrWzMarPvaDJXfncCh7W/9iUJr44GQ
7sTEPJ8frEuvsKZ03mEssbYxeEXZAuSQRkqCr+Tq4VvVO6p6uuw11sSOJlbFMkybZ+qgJ0SKK9NN
RwEzR36y/Dj/jqVut6Z3VEWpg+LKEWSeXt0rcCTeu1qYy9ZvW7lIq7oBRUXpk5p1r7XgpyFddb9d
mHi2UBFS4Qzi2qI/geSDi0U6M4Xm1TRJgC7KJtTpnG+ihd62xYrzIcWnudCnOmL/mhHZHL/vXpHc
WdNULX2INbMBm2EVGCnxB9xqyRaSiHYbVB6qwWl6hxrPlTvMhZ621YOSVKjRRiX3CSi/mREXbljK
3s430dKz57//Mb/hcOwa4fR4dmEosuO4/sgHHHrPP31hS2ArBXMg5zOmqfwx/3I/ZbeZpAcn9+9/
v2gS/WsN3/aV09vSp1hzOzJuAXRwXmPLCadLOh/aorD45/yXLD3cmtFc+sSDBNy7q13HHMhk2Lew
CddOSEtPt+Yy7cDzamAFelKNCyBCqwY33jWquExUBRjH372cAxHQaC2qN4FYehcDe/PV6wCBOd82
C8dmW/tHEBiypDTVG+DXM/QOeGruAlHhDmPFrzQtg+5OkB6o0KgHsM4gWx5Nkdh4Iuiiy/qHWJ3v
g6LfVV1N31MgRaHaj/iuy6CqP/+FC/1jXybDxROoDJGyIwhaldy2zEE2pWob8CYue4E1ABIBf3Sv
qN33rBoJORHACu+nCWvVyrq31EVWZsMzUc493eQ/qtiFyGko5VXLn+Sgv2UmGY55VQOqRdInQO0v
C1q2nFJngGe4mch/QG/nbeAjmgIshXvOi9rLLtTINcsSDevQI4X9iL9F0hN0Sj+o6+vzz1/Y9tgq
SjVKRVAJFBx/owd1XHz9vbNFeisCSLn7drEMgttySp54fdcZPoHOGl4DsmHAHxyKC9vJmhacMwen
pBlZWnlR/qBdVzPceRPvIvtWZEXsuIhinDQFIuWk2rjbRxCHfmBBqdYm3sIC+x85ZUqymHaT/uEK
HO4AUwYNb94fZL6gm95rksu2O7aYkiR54cmxT4+6JTmYKxp4wP0Q9emaG+fCh9jCSTNxowu475wg
CTNgc2ER1x6fL6YhAvACcnN+3C4EKls+qXwnGQBLLXDm41PwECP/pa+oLEDHvOwF1o5HtjGHGVWa
HqN4putqzcDknVwCq4TLXjDv5f7YkMhW+4BGkuKUxorftL4bf2dJFqypyOdx+cmZ7z/6SNyEuV6H
5DQxQer+o3pA3f9NG7CZrhNWeGpnJh1E15PnG+chrTLnbYDZhL6SgUdfYtMn8VVZ+nVf4TrCBZ3J
pLE7gbYx1fj/nPspfAg6GMdNyCWDaTQFSj+gzKOoDlEigZGjdASEtHfAXnlgqfCxglQgtCRHigSz
uCI+IJYPkgUZf4U3wnwtJcIyxL9C4gQYfOgKGyQJclFV137pgfNUw3WnfcR0MGJHJ9fP/1VoQux9
WmDPGJIjfRx9OBlA0WvClqWhbB3T/KIT4aTC/ERBnHiqm9+GF/kT2Mvq2QT9yoq1pCqxpaCzIxDs
dlLnR1cVcH5qgVZthu4bgy3TJkG+YQs1arsdnDHchiE8GbpwrZRmHmqfjRErppmxhxMQuJUnVebs
fxtuIMJ6FDatJq+W2tBa72UiutyRQQICGv/qdoXYVoOK9gSktKsU3L+VbcXCa2yNaNgCdVoatGHg
NEBjzaInF9gWnqIUVMVy7d5k6TVWloYP4O0lVA13Ta8zEIvUPaqwceM4xHvp+yuRZ2FJJtYWphDI
wCs3iX5MYXQdAt606Yy3LZruC4recGoJyxWR2kL325JRA2E7kD8DpiRmnNgb5VT5UdSpyR+Blk5h
PnVRpLMFo22XxEYCMnyXT2LYVlEMwxxCXi57+LxA/BFGB7dteuak+cc0KnCvKaDAX5jS4udlj7dj
QDX4Moho+jwmyVjditBQd6/BXr3oWMps2SPrIBmCZ5T37rYqOlYcdNL7DiTrcmV/9/mI/Z+b3R/N
E49FBlhgJAHaC8OtA9OybalS2KPBKa9GdFsZs58PJRSh/d0LEUG+qXE6dsxBTN+m6JKN6uL6gGzB
4XxHLH3I/Pc/PyQYgFINy/I9aAq+H/z59MixwmSV+5ZXzlqq9PN9BQvnD/zzNSmJOUzi2ZFUHLx0
Al17t8lIwlb6Y6mhrOEqJpqYNkjL9zjiX7su8q+AjruqdOuutNPSC6wBq0e37JRb+EdQsr8aAiNQ
EO6yPRiZeuXAMwe7/64aLLS22kkYjjF8e8r3MsnM14zkPz0ULfVbeEyVh7gZ/X0bNOMuVnJY2czM
o+izN1rrlBywTTJmkh+iAUA/Jr9GD6eHPBcPKW6PkOoP4gvHsb1cyQm2IllHj0bg+ssAl7jJg9kG
tlozlF/4Flty2IywhYRUT36UIezISIlr9wFueYDCI5fT9hjI3gBLx/OTZmE02+pDuBOVqfECdts6
kNShehW19tvJn6b0otAOQvnf08UMYdzoQScfblh+HeCKvAuyYa2KaOnXW1MeFgCu0XUZf6DExNkM
U+YdnQpm1Ze1jTXT/aKErQ+UjBAAVC3YqBlqs5+zDtSYy6a6LTGM5ZjWSaCdd1ZQijUDWWVXYAHv
zJogeWGu25JCGmkFERkNjoogBwXCLy5crriKYbYwlEk77C5rKWvC60LCvUvr4QgxYSlvoctvXMx2
Z8ovOswxWzTIBzAih16PRxhVfaHZfH0AG6ir879+qZGsKd0OPelpJ+n/liapAc7uNEDZpTtCeXfR
O2ytYIsMXFpVo3/EiQ7E6SL6pybuC4tMthLVF6aCbXAeswx50yaHgYCEL/s1jmVABYIvDQD+ZV9g
TeTcjR0HZQL+MTdQ+cJt1Gxq3EZtp3I1leUuLOGBNZ9T4rLKFz2GaymD+NgOsPz6rgNWmtMgvAHC
vhFWT7jGbVtRPUggd8sXUyWciS2Ha5XcAh/kBq8h/Fj7D4LN+FDuesiE0xcpKGChG1e0I13j2y01
uRUf0oE7ePS8kBIUqysYbt71aePvz7f30tPnv/+xz4DNag1vMSLfXV/f/5YO4OqsW+nMpYdbewBJ
yVAgQzUeCaysdkb28MYpGYxmLnw+/fvHw66PsiF3/eNctgohOH1guIRYKTJY+vHWYu+MbafGsZHv
SZrKbTU7r27CqAPH/HzLL8SDwIoHRjoeUhAhOcbjENJ7P9W0uMLV3HztWzkt3AHOv+fzTDSzhYNp
HKBcYpD0FjIUlBiR9kEE7D5HGhc+QXBggf11gD807dpRZeHDbN2gmEIPlkGjOUZNj/NvQA4ybZwb
F0TplVC60DXcChJwlutZXhFz9D2gS/nE3N0g1jQiSz/fig5wAodK39TYeRsFCRoUvZ7balh0tDBw
8YiqqxVdPJt7+pPtpC0CLDOC2DKO4498AC+q3LheqpPZ/DzKsvAu4WGafzUeqgKrXePkoT6OSg2t
v1WwcHZPKsJ6aHahphk8aZupjeDv0JI+fAhipcdh71d+Wh3CVATuY595jv+twRpEjwBGRICdpROs
motNjPzicXS8evaWynEmMBuYy5ZwcISxb/ZRlrBIiGFIcZS8oSm8DtHkm8nlYwrbMXhQvg08HvS0
xdmxnYYNzBJUeGBePwbf+prE7UM1lR7JtizMZPUI3wrpfkmjtC6uvDSi9S8Rujp7Fx6Fl2MUgTT2
09QpcsHcAWk5/CdmzgBjKJxSSt87gLnp8/CGAKtHu5VjxNL8sCKgAuViquJk+lFA0gG+cfgkUZDQ
dMQ9gC9UbNwy+xlDpwwznHqN6rNwdLG96NtEcO4JNiHjAW/0m5wKWP/5Vc/fYLM3sX7HAq7CZi9A
oS+Re+FIdp6PBktTxwqZpq1kzOuY36ZjOT0YwOlvqGF6ZTVZmjtWzERGNTFE4rtUwcSN7JPpi9+1
HsSBDjS0579gQcALQ+e/o/5YtWNAWUpvSZZeU4Xs/m/hcNQ/+pzdtJDax1xc517/PHJ3Oxc4gnW6
lqqkv1m/n8xaW2ipZmUiipyct5RMIrpNYJDaPsE3JXGKvfAdww512xbwepKG13eRKGATULC8FOmm
H6LxxOBX19yHeQMyvtNHLTxEOKLAjscSfG0zeDJ+pm0wjbdxE4NuynUZpHeSACwXwLlSpiM8ZEDm
zneqg4v5czpK+LHKDpX84FEAS/8jjMEuv22StkTTDIbilBWhpNS5IjqI+3iD5AuGW2Q8+EPlmuJ3
TEPJjLfP8riXvwgqZmCjgiJqeKZSQOvLxyhHwe1XA96Vech5j2NEDc+k8SN3sR5+mTpk459h6tNM
rzVS4uODKNqq/LdNKaLOFl6PhjFYcyYlwAKAu5fOcWwEdb4lFC4BX72aw7sHFWq596ggKPBhRtPR
b3BzNhnsoLo83nIiqfuUmCFNvydO3rr3oSmS8LkyDrzFYGA/u/SAXxUdGB8nGP0Ax9HBhx7/rQ+A
p3h8V6F2S+zLBrr8A4sdqL5DbHmabakLnX0JCAXLUiPXjVqE1nVu4tYZ8395ReH3wlXU6iOc10Lv
XlHSiys4HHn1oYS3Z3zf4zIB4JHco757PVAVOht8CWs/cKnoVzC+QXqo3feIbeImq1Fq9RD3QV/e
l9Os7eKe6aKDhruJ+jVVMHJM935m+uYA79f81JRhmN9r6C1h1dhix022XQBfDG/rw7Yr+ihh2sge
SWcmXAAC95WJK7Dg8mDTSRH57b6KBl9NsAMK+vwp8JnHHpmB2FxASZaN/alPWIA8GfDisJDY8SmN
yh91L3EqgY2EP3uLh2Hw7wiNfvxoWMa8W9hLZR8YR/D27HQcQPMbpXzqrjA6e6/9RyW69F+yRGbT
AVyZwGzHqO1QD16psBqwmCrqoyImdKOdBw0gbBmKOsr3Pex4yUEY6PVu4J4Kn4C2D3Fxh7xE19xP
qDF14QZcFPA62pYgRta3zUij46DLFoS6JO7r24wD2X8VaVdF24bk4zePjb14hecm73Z8iOG5lEDd
y6+R1MSckwrA65c44HCjKJ1YxjsRw5RxX3pgNl2btizaK+4p2PCCGlb5ezi1wo2w9mA+u815UGU3
gA3DfDbsPBiqtFlY6js4U1fNgavKp3vmjqK+K5q0euLx7Io02/v8aLFYm0ckDoHz2Uy8ngdU12t+
O8R5oG/h+wbN+wY89tmrik6QuwSy4tWDwtVSDLvvoKYwgqSDw+o7zLQa0k9kDejXaPSUeQxc7hH4
sZShRp4ihfkajNQTnzyLBopIBwbM8EoYUJ/Shw6apKLRlVs6/L2I+r54CBiNquecVSyE1YoO9Rcl
i6745lAfK7r0Ua5wLKpe0S/Y10/ht5oMZXbIkFRv3sDVq2C428Miy/wqPFokTxKg0+kWl34urMcD
UbADq+PY2cdoYLpLCtjtHeBjG/MdTCAU7mU8eIXsMaV4eksieL1A9OHBayvG1VoED9SSw/doAkZk
69dQuv8K86pzblEwGEC1X6VOkAA7XJnkFu4gnnPSgZ911yVs7av0CrngpPmHO/AAf3JEj0qIoqFw
cyq8/nWSTRClG6M03Lz6sdTtznVJMrziaVojpHbwEhZXuIfEKWwXRhNszc4vZAtLsS2oN0E0eDRO
mqOcDO7aUHCaK1R/Jvmvy55v7ZJrSBFK2RHnKddjA//6Ar6fWzrAjeWyzBWzdsqxy7PWwLfriKLl
EbdDsszorYPr0XBlO+HOB8XP1tp5n/HH6RTy1CLATkLeEdS8behcqxOn8UtKMGpCdd/q5BpF5hI2
NTChVib4mXr6OkH1rMPESi8tbGmYtT30o5zUWOiHo+8iIYEsjgM/Q4jrOw0TtMs6yjom15qmrcOT
6ajTOHxGXBcFLEZyuIqef/7cH5+1orXnw6IPr2ad9Uc+IDEKcmS7A44LVvRE1zdD3n87/5qFjbRt
jkBQZ5n5cSrvhAtSrB8OzzCqPtVt8nPej6EeFxlO/aWkqzLvpa6xNoIKhHyeIbM5q6nEngeIGbRD
vQDqqtbqtBaaztbap3Qq6ZCl/XGaoDcNJNulXaGvMk/vQuKsZfvnGflJB9mie1m7qIRN1PDkl6LP
NxoIbBSMEHEweRM/xkXwcwBO4XwvLUQdW4Pvw3d1SOpcH0XfKXjdcubTefIKAqfO869YGAi2YYLE
V3gerLRuCUmPc6G+UP6dn88KnASo+DLC5IHstVktil0YCL4VJlQ3hX2rSX+smyjbA9Hio7AchdjZ
sFZDuiCOYP+V5ecyqrqguOMSBw6dwWtpBA4VhR71VZywe8r0uKtHlLQXiTgV2MCuTN6lxrSCQ+5J
Zyzg2PEF27dQXnmAI8I5PXLKyr9ulfJx1YnD/oQzZOyHN0NEYbtV+U7jipUfsDRgrOhhWKGcKG8K
8Nhdkx8iD9aSN14SFGvXK4tta50aJbafZR4M7q3fQiuXmi86ECft0q0R7P73eU7DYG4A0CWYS84u
G6RW8EDWsJ8cRYq7GIMUYni41jHwWuDdCqtayZ78STxkIV4HaNzP869cmOa2xD+twkx349ySgYsz
XO/iTCyxorANz5j75qkpnXAkBKXjsq6zZf8qjhy3joWLq5KcpNs4IbDrdcsUAqLzX7QwNmy9fxo4
fYEMhX7SyCI7oK1VHGknlzoXPt/aYeRUxchNjxMmNn5z1Ah3hxPcmlh+YWrZMv+a+3C/jfh4hLIi
CcSmpsiug9Ea8BDGa0XvDzfgU2Qh2xDgVtlrWlZFn24yPdv2nW/AhcjlzQ37xwZHZMUI0kbQH007
EeCSKrCXm7LfuiFVu8teYQUQQzxI48RkkGeGyy+O4xlkI0geMLgf/AxCEKh+nX/R0vC2AoUUMG3Q
rtTHaBDimThdcS8kVOcdPG22yFEUd24Al+LLXmbFDLjL9kMM4v2drgDjnOnxwO3e1bXMtmYsT71a
IxMv9ZAVJ+K68ErYc/bHmRuPa85wG5mZWwWhycoYWIp//ykWyL3ARd05ufXnk3KMIo0ZXgX3TtiF
xNew/LuGc/BsyR0+uFG5kn1emLp2DYEfSWSu4qE+RhBojBD5Orm3TcYpnFZeID7f1Nj8YOhKnUQJ
N7/7XchGfJxI0UMjzlO4Z8KFWcLvK0/pq/PjYelzrEghq6knfl+nd7gtg010rnIQxVnfBP+cf/78
nE+2aLb+3dQ864M67Y4Q2U84o4c6CqCIppohsWAojdL+qhRTXK4J7j8dd0zYxhgQeFVR1rrsBinF
8lYBJd1tNMiaOwhq1wqIPx95TNgjr4ZZTIvcd/rBSZ/uXGhlN01XblGl93MsG+xzhLo3efcKY2dz
D1j29/ONufBt9tiLNaq4lYn5DS+q720Aq3cO7wpY9oYrC9/SC+YQ9UdYJYDbu8WAbLCKgLFFfvV7
RBAZPNKt3bR/Ot7QcvZ4M0wVhrRALOQ0+xAOH7HtYoFcURotfcD89z8+gEZ+z5A9ZzeaI2c6fwCp
sxKW96s046UPmP/+xxsA+1XILHtoImxBQmx5cmT9IH5gK0v3p6sBGshadrqgJkK6Ov8AwZSSnQNt
6rDpaRy+OmHSHsSQB8HWUePzZUPKWnxykRvuQRL7RRel3pDcPBKPFHu3QzH8ZW+wVhz4svMQNu7q
iy/0aw0Z2DaUw7jJ3MtYz2gya6khoyZJPcrklVAwpdJUxzeduGwfAG3LvAv6o8NDL0PoKofktYfP
KRblCEUdhcsfaZ3Kl/NNtDCm7JoLXE0MAEOAGCMp3Da6qvoRNBFbuadberg1pwWIFuAnGPWFUNxj
KwEOhBOt8kyWnm7NZxzfTJwOdfIK01NyHaQ4IyMoFZfVSqL1rQktcMGg6iBLXgUgn9dCp0G8yWSk
vp5v+U+XJzzems2qoz3RbRK9qHJ4Jnlknmpe3jlwRT5AS0D359+y1EjWnHZSmkHczMVLMPrpfV7M
OWWGa5jLnm5N4bEoCXZ1YfgSU272jsnpycBx/uayp1vTV3DkqUnhhy9DAuAAKcHo5P3a7mPuxf/s
DtD81swVOS6KBxy3XvQIK4OykSfY4KmdE6xayS10sF1YkOKih/p9H7ykefBkUm/aQPfm7XyJN0Bj
xw8XtZJNoOZm9lCPyvpBNrCBvU1RCqL2omJwKL/sBdYs1gUggEVHwhdZw+mdqc79qGU9rpXKLIxQ
u5SgxxE71UUVvqiYFddh63c/TOJ4K4eOTw+MTNgFBLLv5Oi1Ut7iJNjv/Hh4NB7uQ9kNMO3PysnI
LtGAvU3JyslgYVgRa1brkECfBh7jq9+K9la1aQ5nHt98b8LVM/DSK6wpPQbAgSZEBa9uCdPxagqL
K3giym1elWva3M8v7NFs1sQGsCRLTCdgPVpz4PLYv78tuICtgW2y6c0zyXBtX5Q4XYlryuJNMcmV
XfvS11mTvodsV4dRmXywHhuBXRLJah9lUBKmDBXgu8uGtDX5iSKtdtuQv8aS0x/KUHP0AtFcVNLA
Arsyo47qtOE4Ir6UefMjwYXRri6Dj2Aqkot+f2BDqP1cci+bMvESZbF+mZFrjcrXwByfT0ikE/7e
dQAmqASlIn/LhPBu3AGM8E2vEty4XdL4gc2bTidNeDDq4m2USOHFuu92RXlZGTrafh5Xf+yZULvb
5BNY1W9lX/h76sJyCwX340rD/3Y/+O+yEYRzo/3x+DQRArrsMH8jqCDd8LjcojrpGv5rycabhmdQ
Iw9RE+Dukd9niDIwOfh+vtUWDn5BaE37TsNZSQ91AVPS+K1t22tB/GPSlLc4zXSbPjZXxjO7hkBL
gz+uvHSe75997n/iAB7uOkX+Jv3+evSwT2cSpEeHRrgLZ2QL8+P3pEeiD4NcblxEhyLSVxz6pJXB
8nn8DmxudMYhh6grmr/prnmYLyZ0wYMNi4vvPu7jmTtM27mdx1KstPPnq3YQWqFBu7ProFf7D7Hv
fFe4DeNJR2HU1H1rfNSsnm/XhSlmV3IQeIGlKZHlbV1zsuERJNOGOWuCp6Wnz+mdP8ao40aej8N0
/gZD2WYDkoU4JWk2vJ//7b/3v5+MCbtwI68nbGzyKn8b4ZvzeziU1XBVmv7q95woM2/bVJgPWcsN
NIZwt+zk/eAH/3DkkCDQTDfMya7O/5jPV4vAJky7QQhzQiL5ByTQSb6tSoMw1bqd+26UCi5a0wNh
hZR2likLU3sPbTenJtJYb9PJIzeBVBft4QK73iMSDWpAVUgfRJW81XXHvhSStyuq6KU2sgKHciMa
iMiEH+gPiC3gJhBcJU4CxUuiaX6RUwVDIu3vQUcK1gPMEPk31C2+kgYcoQ4GPitRYGlEW5sCEqLE
fYIx4g1WOX8j+PieRzjJXDaGrBlfDyPUObHAw8XMhc6c74aLdl/Scm0HvdADdo2HyQSfqgxvoB7A
K5ETnMi86jUSFVznv+HTzC0L7CKPOs914Uru36DyG7jcW2r4E+RgexXFR1Dej33lr+SI513AJ7Pf
pkNrxX1djcy/QXr4eytxrp9J2ij9Biuc/vt/nF1Zc92otv5FqtKAJPS6J3vbcZJ2nMF5UcXxPhrQ
hBBC6NffTzn3wU3M1in1Q1e1qxq2gAWLxTdI6u2vf5FlHzYZHzIox1DGtf8rCqIq3gHv1e2gTE/2
JB8IcEB6WoluW0dGdOc9DwYJDObPqZf1Sc545h5hR4SnJaQOs94EsccMGYnDILhwAN9GN2Gmb6Oi
OsHCq3tINezzto2YEefuWA/xEPnuSwXgUwJoFRg+ogEGIur74VNE8dp9vSPbcvb/HerAt2uezWP1
k439eMsDGd/6QFztYgG8wPUuLAEfGwGfxDSBJwGO/a4ds28uJAjvQzVu3KtMHkcB5Weh5sF9QUl4
OEeLbsESJNd/umV0/iJvhC1cREhT/UzqonqcwNo8R31Y7bf3YJzvWTHkMSjT5c8aGBOIiPYPUJzn
5w7sppXzyBLkJlsDQM5clZLgoj+xE5j+8z6U3j7h8TmdnW7HQ7WSTFjm2VR2hp8Mk4Mnk5eiGGHZ
A0F+kMw5iA0ru4hlXzT5GgOjRcqCIHkZ4Ld+AgiM70CPoHd/3OucWacHzcZ5j8Xgb8tITCFnxgin
Exjnv2gSRd87rfSZpjhOKBxfVoLDtsKMQE8nnXg5QuLFmUCbngInOfZB0xzxFWvS/LZ5MUIcD40C
tjQe/T46GfvkZYMAgwT/bLwDmjLOugK4dcjUAofm3o2Imvgx8mS9Re0TvAvjRNcuHyHMCAk9wNqm
J8pdCFg6gXJWjkDL+Jt0AgeEtcAp5vKnO4NyRLrumKvROfthT56u7yGW4Tdxpr5QqmCT9l7kPLzM
I1X7AQf7ygq1BLep00xcd8xiWpIPflK8pq2/dwXKKz7Lgt0osp+JC1Dets9Yjtw3FxFFdYrO+vS5
8mTRnIAyc+bDHFCy8iW2iVj+/qb9Nq7h0tRnzouAzuAdRMBjwL29OtuNeb52Etn6WKboTR/JWJKu
5Mp56SoYsEAuAPSiwBEPPg3XQC222TbiOdJA3xVKpC8UoO5HOoX0dZGoWlmty2C/k7CFRiirook9
Z56dFw7A3Snv+LkfcDFTDjLQYcIl+vpc27oxTuwSqoWFKIXzkuPdBBb0TXgQCXzeCvHf/ZWtlCRs
g2XEdutC/LYS3vQMiiS4FTJdpJ2cKSiTlXzQMuEmfhREDhkDQO68hGzEi+RUPky50x+0KzfB80JY
ffx7SfEhCGXXKnIG3F786qhL7z2a9IfrE2H7/UvYv1mwpTfH9QSa00sBQ9BT6CnxTU49PBE63902
ByZalDbST8BIhOJWBKL6IvSvLjkGbdOzIUCS//4CqUWaaAil/+7LoPjhOXA+HPqGvG4bn2VhvRkf
NbHZw6tkWO4ITzxonDgM1SU98LOInPx4vRPLKiVmSI8ERrzZ6Jc7jWwNNUFHdeWDE8t2XrtUWlIb
YsQ1y2K/bXsWo4tu9r+PHDD3VoQfMggH3yrVZK8tgHB3YdGsVOYtpThiRLgmEvamkAF5Ri0JQKDO
K/09L2f5Ae7TPRBCDSqDpwwMmKHbDTrto0PFyiFY2V9sy9qI+4JPoqOz1M/wNHdOjUg/O1lF7/Ox
WOvBMmcm1lMUFO5wYMKUkEZd3B6ock+oYa0sast0mcBOOaRTpAro6exkXJH5AB7eBAbaVN2qCtZa
IdBIe4gpNuEJIKLRWVmHljkz0Z66BcnJHYr5OSvVyaHzTdg/V6Q7J8jr07K9C8In7q+xoy1HQLD8
/U1k8cINBTyWst8ZLZOTm4RHVyXjQ920H6puVa7TshBMCGgygYnMwjl9GT1AqxK8d+rDNMTsUSto
Q2xbbSbIM5FMRHU06eemWBwsCMqZzVJ68v1hYwps6j5DaZs1M/EclC6hLb3zA8W+RS4+adMOFBjb
QzTCYI2xJH3hKdRWTnOOTxiCPBxXVpZtGozdoJ6zrPT8LCh3fgNVbBUCuiNrVAFGvWacZevCCHlo
77l9X7bOSxkN9Ou03G5IjJpJlq8hRS0h/xeYjqUCVjwDnsoL+NvVAxipAxi9YxCCXb8yEZYQNJFz
DDjuksHX80Md0c9AKz+lcDo4FBn2LbK83LQLeLiI+Xmup/z79cm3jJwJ5BSoxQ66pckLLR3nWXvx
k6jS9glY23QlQCyx/heYDo4TSnfQ2VyUVBhIAHyEnmaQq9Mc59sqKSaAk9K69ILBTb/HqL8fsrqF
DawLba0GGrcrk2NbAMvf32xZLW/joQ1S/wywfYepWIyJ42xNCNY2SEYWAEyYJ1gaVr91EYO5K+Pg
UCryswajG3BUQEJWJsM23UasB+3QSoc79KWH/OOpIyWWVhZnhzxfU9iwjZMR7W45TKHWgf/BhXnz
QfuBPA7+6t3B1roR6MDmO6gnyggYMeayvXJxNFK69mBlGR0TRcdBv46S2U9fljhgDa7rWR1+GAo8
622KNhNDJ3HjcXOV+Gf4mwPf46ivPkexNZnZ4/UOLONjKhb79SSqUmvnpVB4Dj2kbVh251LOYk15
2daBcXJLHYDmspThWBMGzi86VWK6z5ATb7K6CkEgNuLMHVnA8Prx3E+BuplZ5d865Zq7uKWgYSLp
IoCuQTUe/Q9FIx7YiEcV1eKpMUqHY+CE515AyXDbRBgB7SPdhnKrU/zwoeedn9psjgUUhqQiK1mi
bSKMSGZloYXwRPcMg4n2Z5yxeYA1SqPW3ghssWDEMXRqPL9snPjsxqw4pkGT7mgFK4v14rRtMoxY
ZuDTufCyo2fYFUPPbMx8sHxbdWIK79vQiY0gsetuGy0TYceoL7PGT7LfqJc5yYlAqjD/MDu8XHMJ
t4EuTHAd3GOUh9siPS/5M1jvdzL1PhVF9wF25CcNLm5Nhi9jX+/6dI29bLkouMb9nSuCJDMR2W+d
A5g4gGewgzzxR9HM4rFO++Y4Q0NlbJxkYyJqAvAIjimofNX0TKARtPM7iB93DGKDm0LGBOBxh8jC
m7n/vLwL53BY3RekWpsfS7iYaDvO3QLebBFqHRWtvyCbbo5eEGT/XP/plmBxjWjXTQGP0yRPIOTp
zb8AdUkPRNKHOVuF8tl+vxHukRYB9FEc75n7vNzLYozunHlVKM72+41gb2eAKUtCgvMf/1GwbGKw
YFHlnfM1L2JbD0awa8h3NiEC5NkHxJUsrmPhHFVHXntrumHv9xCZUDqUqYsIhV2UeIv40QWv9mZZ
/g7UJm6uT/L7UxD9BaXjvfR6yMGX4Cq6/SWbqoJALb1ygYw/XO/i/TQwMgF1nCSuB182/7kd+nGP
NDbdQTybfg36+VfJg24TziMycXWZRyKWFrr4TWoXJHFN6KFrYBbVaLZm6G6bjeXvb9LlBNL7Q9HX
/nMVzPlNrVl/hNEZPdadWsNl2+Zj+fubLuo2zgH3EvlvgMn5F9JX0NEF/UGfr8+F7QuMmFbQS6vd
NoWEFlascN3/gKKd75MQm971DmyTbYS0moiAM27vP/cy+DlIN9uTEJD+aiDtoepXqS22bozYLqam
CHhAih88bZ7rRpW3sve/U6Kr21BWxen6x9gmw4hvFkQttIUTWu5cGgr6s2ZhzWBguEpPeP+wi0wg
nKZNrDjc3s/cjZ84gMhnWkNsnEFO9OiM01ck1JAeL4r2ZdMHmarGgEnrHrrDxW9o0fBDGJD+UJVl
e3u9dcukmMg4RSodxXVNzgQ3JNgRp/Q/MKCDSmCi/Vt48YQrkf5+jhWZqLc5LFSOx7v2uWPTbVzx
l6wYkf6w6TSmUbSHz++2d+DIhL5xNxqDqfXbZ9lPQHl7EFIQICGvxIrtO4xYzxM/KqNiLH7zrmMF
KGChOnZBmO9jXiYfPXDVj2LI0uP12bGEvil5zGqnT/Bihv0RbpC3fkblMZuZOHXBqtScrQsj+Nko
xezjXv8MMN9UnkQdVjdQtS6jew2t5bWsx9aLEfsq98qUqTI++3CiRooNC7TUXV5vi2pto7cEPjUC
n4dOGHq8Dp41ozF4K1FxDtmqYaaldRMPR5G7+pCSJM8hUB/yV+D6Y3gXOjJ21spTliEy8XBuQPMm
j1M8jmSyycnO7fz/FvlgYTNX/cp10IIGj0wwHGwTQxiGsea5r7zvZKTDqZzT5MuQQggozoDsUl5w
H1S4kXrgTX9poRp4SnP2en1B24Zx2YbeHJW4pIMnoYb6WTdtfigpv4Pivj5ua3wZ2TeN1wzeD/kU
R+c6677xHgrkY7Iqz26bnuWL3jQOyT5ehl0ZnQHyqnf+WKfHBT1YgRG66Ykyio1zXuZ4LOqCInrm
YEjs8V4c3CU1fJ62DY4R56JvJ1IVTfOcukN/zxzJv2ymMIAg/u/RgUYsbyATGD0DmKoBQRxntSug
d0dWtl3bujGCm1La6HB2y9+p16AgHMFlFMbpcaFXwsIyuyYCDmKwQY3iV/xMqvQWFXu2D4P+7Llt
udKB5QNMueKpK1qg5fP6mUoPj41OACmuneKUbLsTmPA3yPdMWpXYn3yoItUnHwjq8iZ2XDJ/37R+
TNhbGDS49iWsBNONT7e5Fw9fkPIOm9Y++atcyCF5LCZf3EF59ynySihmutDJ2fLTyR+F9jehy/wG
VtkkEHcqL3qkhcm3oF+lTL6/cshfZUKFp8/Aof49qyR0BBlkBGW0CDSxaRuplJjFQoDrR8m5FndZ
xeJDmyqxz/ga++/9hUn+iOK9GRxowjWZk1TDXZZLeC026bPj5mtvFbbBMTYdIGKLiCSOWFwUbnhQ
pcdsKJ9izrZdhcmfU+7Nr1c5/f/Rl7R4bQkyyTyo1xTGbENjbDpZONa4qmCN02SqPqjZeRYsISuJ
t2Vo/ioEQqFWVnPi36dB+apz1e551r/A+KXadG3E5fzfWzIy6qZLNRZmNle4Nnb6DM/7b54Xr5E0
LMNjVv2QnyC3hgbvnTtz+OFEMRzKlyneFLRmiQ/SY5D7TdlwJ2T2M4oWNPK0euO1/fRlUt4smx4F
jxJefcWl6bl7rHP3E/yo+MZfvnT6pnE/bqI5GaR/34J4kBzUABrojnTBGtLStnKMPMGl3TiTSAf3
dd72+9pDjQwPLc1u0vnr9bG39WCELSE+j/uGB/fujHIcVJWY4nsWesCkDrnma4eubRaMpEFXOmth
oOnfS0ayvYrS54GtPjDaGjeCly5iZM1c9tnOT93qPEKB2N0zN+7mlVPFkkkHZp2vjygfh9Ef8x3L
88ep45ACZN73Iu3Ps8irHVAft1UND0BghSH/C4GnA16cV7aP9z8vMGuAIcT8Y+Zrke3ySAzqfqYl
rHgdrnR1ub4I3r/pBmYJkI5O74g8xgCGXlydq9B57YPuW1jM0d4b+h914K8c/u/XIAKzCjhWYynb
YgBWIpGL3/rQVGBicXqGyPsHN0+qlTF7f1kHJs82c3sWLVa52a5J2CfGm+quot5XMuCKc33MbLOy
/P1N6JMxHb3Jr9ADTopuLxddlVCjeLqteSPyG+DUNHxLMVB9Fs0AgHTZ0e29bZS1wLQ6iypobc8D
wa/P+ukrz/EgPJSrdhq20TeiHU6FyiunEK0ntXzIc4bf3uqPk4eP2DY8RsiXaR6pLMlR9YHnSdAf
OXXy4RFvU6TexmMIzOJf7bRRV5RQ1t4xEp1DsLuOcxzAU9j3nZVKmWUNmfW+AYzN2IPVer5LKZlu
y9nlX3iVs5VBskyDWfBriDdlrkuDfAf4JcTXByd9EL4TXgAx3VaCC8xiX0Wdmaq6hFj24A0/Jiac
hxyXwRWMjW2Ali97E2SyHfvBIT1a52nxKksnvAmyhm4cHyOE4TxSxr6kaL2YQVUCy989ihpKb7sM
l4ht+PnALOylqki4l09hvgvhC/XBkVH4OZhbsW0fMpmtIqtl7cQdxUfgCdOjeVru6jwEknNTpJkW
ZlTSnqo28LGIxBgdc6jQ74Y+3QbWDsxSnm6CnIOcTfIdzasCkEz25Pq6Wplhy/oxS3mJ4EWIRAA/
Pmj8Xw5N60M35msFYkt8mWU8FpYRrfsOv51AO3+XubDwK7L+vBxoK5mH7QOWE/tNAEy0Id0AFVv4
HfRzuJMQVdmnc7pGi7A1vxzTb5pPJ+kWIJhiA4pnpJVFCj1UN5LbSsFBbIav27fgUXnpa87qdof8
W+8q6bAdzwFjvL48bXNgxrAUfhkFYfoKyu1wiL20PMW6LW9IK9c4c7ZBMo7igA9OISWgZTtfVJ+7
IIAhC7w0VzIVW+tGAs4Bqam132MRBS79ABO85kBmZ0230JLZmcW6IA6kM8QSrS/5ah2Kh0yQe+mg
aqHm5qaO1jiZts8wDuRsmGUyZH92aiATTsk45TeRkGplF7JMs1m040VVuczVOMp8rqIPkG5rT9i4
21Mo+pXD2NaFcYmm/uB4rJHqTiscBjIlP92sHnczXJ5XPsIyRmbhDgYSI6UixUdEkD1A8R/SJAc3
7brH67Fga9+I5kzF2guIm75C4elJlU5xhmX8NtZiYHJVGxBRw4K1WEmjgxwLRlyT3PlV1a+lpO8j
kQOTmkom3LBaiJDfwXzjts31jis4uMDhV0EJdZyfOvwniOvH62O1jMnfvLPANMyCyoTSSZDjcyjI
7weZJZ8Tlg+//KYHXJw74Qq/zTYnRngTMVLtEo1+3ADYVBRS3COBG9rGJWVk2m7KPUX4snuIHmIH
2onksQPX6XB9lGy/3ohq3k51Gw7peOcHIWoBqV/nKJsrla7s3pb2Ta6qr1kKOGGFn1+ViLWmU9WR
yaxbGR1LSJtE1bpPROTDtxllqz76XEuPfa3h8hIcYwokys2mMTIJq0WKdJdNlbpTmohfjATQse9F
o79fb972DUZQsxzefFRA5roYwGtSQv7AE65zckL2dL0D2xwsHb/JAUCC4jBshp1jO8bJPstyvXc4
SojXW7f9/KXXN627gkV5harFHfhmXyiAr7s0lB//BydoWwfG6UzhAjU2uIzfoUKyPP8rsMC7bNFR
jXL95fpH2IbICGJMZpqUuTve1UpkR2Bzqv3icrmtcSOEWzYEUd/o8W4xTverwEWZZ5tcXfDHKPLN
6FOZ4xmknNKT6AJ5g0ijN4VbPoblsKaAZUkwTD6q9jsvlx6Mn0QBCGrxD4hitxzF50V2r8/Dx+tj
tJzB7+zWJie1jWCtEIiMF4sz023vs09R1n1o6vHox/MNh6RZv6qRaJls088kZLiFO36Bvry2PPYD
fYqB3r3+Hba2jWCOoec3gK2tIco+pbDarBqULti0IixgCQWTmUqjAoXVgs/5ro3g+bq8b0bIYXbL
++b132+bbTOa5SDmofXw+3tP/7OorjkuPGYZe4Sx8rkE0eZ6P7YvMYJa4PXdH1qFL4FRW7YPS632
jJNo39RztHI42ObCCGp4MEN2CJDvV017BZMJye8Ghzc/tn2BEdW87vyW9DNGqq1hxJA2Stzko3Ae
1RhtSy2IcTiTyAnqqaUYpL4L3WMIyxo4ctT+ymqyxJxJOK0r0eSuP6F57slj7TveoSj+ga3QbQz6
/M7pwntF17SwLZPxF/+U9xXLBh+dQauXfAXGQMOGt45W1pNl3ZpEU5yYhYbHu/NKpsnZJW4pIUra
8xuVQSw07/3PHm521yfe1pUR4iGTJISbHSYeyCf3q9CAHQ9ZPh3g6ujvx5G3p4yrbuOHLQH0ZoMP
ojjVukrR26zLW6Kzn3nEjsseP/nB0XXX0Lu2+TECH4aIg1ItZ9kO6qSXFrGzH8utRUSTbOpqcAvx
L7Q+QO94n8xpt/fI2sVuGfl3Do+/uKZVSuIhdPJLPUHOsBhqwnaQ6cqf8CzAD1h44Jpcn3vbKBlB
L6HGQTxwTy+ZdINzzrBb7ejs4E1wW/tGxBeToJwJ4t2xvPwEcxmoroNtuNL4smTeGSaTbSpHN4Bp
UZZfUJNLbzoJIU0GW+FTwlW8Ld03yaaFO5JWEORqSkF+OKVw8+0U3gOvj47tA5aIfBMLqUOcIOZT
fqEaQPaC8/AAE0nYgoVrlF/LlmjSSgl3ZQCXUazTKQ2/L1KSaTt+nIPxF8Snnoaw+ebV5HL9ayxr
yaSXzrG/lG2i7LKIHZ2x4xZf2qDJH7e1bsSzzqsuZVWLCOZd4fIM9qXZ3CW7OXWSaFvx3jRsIGUU
wSBydO/SprtXA1z6JrGad9qGxzi9kZ6NMBrR+o5X87wn1YDKUIQS5rbhMQKZj5zO7YQiN94I5I2K
k+ILlKbc2+ut2xaqEcagtDkTDgMv2+HpuvoQFUTrXQtvcKSckeBrCY6lG5NZKuFa6OakKS+ibpp9
oaCpECbuXQPx1eP1D7FMgkktdctEZW0zNBdJinYn4VF3HCeQlLe1bsSzKzqUybQsL7wf/b0WI572
Bc02tm6c05DcD1kUuM1FQ1TxMMWB/icqneZ0/bfbxn75+5u9SOQZbf2y9e5qN/MPtYRfDDC4k5Jr
lRnLoWYCxXwGP8Qho+wyzHDE6lGnue8jch+l3vg5qdpqrWZp+xAjE4cxcdERzry7TGARtQAGHnGi
oZivnOdtQ2VEMvFQ5yPace+kr5sjLZz5NgsCgIVhwb2tByOanXYcSjgtVpe2TB+GJI32vfb+k8Du
a2McGAGtIwFJhoS1F1xa2l/1oOHlHWs3blbat0yCCSDjI+S8sixuLnUKV6UC5hzHmLfpDW14vVL9
toSyCSEr2Ny1GYjcF9K2N/PUp8f/4Y3jTyL3Tm5h4seYB3vkOSLTHSxLkAAHLZ7ry10VEIXSX8ZY
jkBpYPXyyPuyqsqdGqdK3wU8HvruWHgwrvGPi8wfC29UQrsa/1NRZEDKj7JM+a9Rsm7+GOI1HW/n
bukB/hnV7o+sbMGObKs6DLoDDPBq57mYwUTwZeU8li5v2A8I9w4eLESRDuY3PgOYGSgbHkLk7OgU
XgKJ4NpXXvdUlfMkk13dD0l5Gvok9lZu1LapXebjzUYhi1LABaJtLkUlw32ReP5nXiq9GyCWtDK1
ti6MEJZxxwV3Gu9OFzI6ajBYHJiHk+4B47v1JdG0ZAgHKAxk2h0vMw3TgwrSb40u1pQqbIvTCGDd
NGMEVQHYTkp4eRYACDZT1WzbHVwjeFnMuNuMtffn3YEvnPPIRS0jhvjJ9e3nz4H79+r3TfRYELcQ
AXd5BYOeRLN/eJF8hh845Juq4YGDHLWXWG+HgOfjcQw72LXzOTtrQP/2QI5/akDT2bujs4dQCz16
VXQIxvBRVKO+80KwKK//yPcXiW+CzIoGomxYiONlamS666aJ3vj5CK1CNy9WsF+2LozzHD4t/dg6
sr6Q2IHjyBjtykXWJA5QFN72EcaZPnl66rsslpcqqLOPRY3whXdKdDcKeLpf7+L9c9c3gWW0rjI4
DrTtRY7VdB9mzX3o+PQ+Bk9vX6fAF1zvxrbijS/RcOCtkrn37oq6eozgHQWtZPV1W9vL/LzZcoqK
T0mrBbsIB8txR0YSFaeyzKN8U0UbYnv/7oACeRfDu8jFNa/9nC7X1KRbpZa+PzK+aTQBN6GucYpx
vIi4bKD1Cxe+/0HrxbZGzWSkH+CJlLjyArpUtydD8YmUsMmD3/imzdg3HSNi4Mwdl6byAkWnAHiF
6WOluNjrRm67x/uJsZ+lNcmE4j4SWx7Tr04T+98TKOYy6IRVgDZdX0PvV7l8ExxHmdAzJOLaCzSq
OLRMYglkUB3d4YUbRnPR8CWZXPl6vS/LjJsoOeJQ8JRB97tMpKf3HZB47h4ploqP29o396UxC0Pf
qeUFYthxdyAkn37PZRdsym99EyHn9jDKS6loLhPYdnmeVqemSV5zH4f89d9vWbMmC5b4UFIsi6q5
LC6bYPPPu2hkcre1FOGb/g8FjFC7GMTxS0nD5iYMXfecjV51c/3n26bXSE88ngsmU11f2sGNd34y
NscpS9PD9dYT7DnvnL1/wePSGE63Cc5K6iqcvB2Q9EBb1rAhKMvHtgvPQBYEehvDBgJa/975dD7W
Oa7B/aWgsFLoiuJnI4Kn619iGycjrgU0ceDajmkOm+YxDtgrjeLX601bVpAJkytoUOtJTPUldsT4
ByYKU3rvphpZfdrWw1JRe3PmoKqBV8K+6C81i9qDy/GKPcKBOO71r+sdWM5lk+uatbzXyGb7C3xn
P+WSPIZq+OgD8+SE2+T4fNPzgdI2bvrC55cgjgf4umcu7hrhthcQ/y+sHHR8ajXN8uLDNfd7xBL9
z5xp/uX68NhmeFlUb8Z/Cv2BJFnIL8WoikOUR9+SmKh9lEIw+noPlkAzKa1ATnlNh9Pg4uTOLc64
H1UlbpF4PUghb+ewfZ2C4X9Aa1miITYO6nnuukinYX2BxOz0ae6g57njherylVvBu+2TxMSlyiTo
smFQBXTTHXUDAR8gj5F2Xx+rdxcrScx4o13X4YY7FGc9kzq9V2FS4a2WVROMVPeyd1jr7kHl6tbQ
c++e1ujPiL4ibsQQTa26qWvvps2An3PorYjrz/3InoZBriwyy5iZMVgUJPVAt5K3vlM2w6kNZl7e
JMqV2Y9t42ZkxXi08ToKLcRzG8Xkq+jBXI+Q6R/1FLrn2dvm74HxWqLoTbTIiJZuV2PydeaURzbi
mShJISB5/Stsw7T8/U3rzHMFcedU3spJOmSfMtgWnnpnFa3ybqzj1xsHKiTVhXLYNJ552YEgkTqj
PhbRNN167ra3FvRhhJ+GekgOeQx9Bs28ODGO8jtv8lfRirXCo22UjKM0ymJIkgTTeEPKAfaR9VTN
zSGMXW9NbM7WgXmejpFfj00F4zgW/eQU6VhfTV+vT7FlCky4atul2ehS4PAgaeV/QsE030ND66EE
P23b/mSSzKFp7mV9OY/ndgDuTw1wOm+mVWlQy9iYSNU27ykPSYjfr7L8p+hxQ1+2iuuDY2vciOIi
jksahOF01i0u6LoDpD3mY7BSULO1bsRu7fslzaknbyMof32PWk7mHQyLs2/bfvzS7ZvgddO5UWTO
61tK5l+ywbU2l9vcIUliglLVzMCqTcR0Zkz98CNcnMOE/Lz+wy1nTmREbDY3taj8bryFnUa/0xBp
cXbEBdMi6FBKC4dx27sTvsKIXKhDyJAVjN9lcVrcZ1lSfKS5mHYBRNI3rn4jdiM1Cafu5/ZcTO2z
IlCwGgaIGF0fKcsKMkGpWsYThe7ZdObTGO4imfdHPAytkUYs82BiUmXCMryC9uNZVtUj92EXmaHy
d5NO/CFEErsFG0QSE5Sahh1PGjylnCO46x2yxbk+KbuV+o4lnQiNAE7JlJMQOiC3fASggvlyr0f3
E55MbyCq+Wma3C03Q3yEEcoyLwDuFNV0Jh2Mit0MyncNX5Nltc2yEchZ1VXxXGTevVukD1msIxAt
27VJtjVuHMG8Z5kX5I68hViH3gkBqms4ipdt69OIZBHC+F26ZDxnzcz6G+TdqYdKZO7XK4Va2683
Ario8jyPVajOeGnB43oGuFR4GKXbr6RxtvaN6JUNGbyx0grRW/BdVk9fZUfi3abRMQGpfjexcEwl
TpdsbvdZBwmt0KnHw/XWLdFrAlHdJs0z6Mups5u3/KYVmj6kQxsdFfgchzzoNrGCSGKCUP0xLgR3
R3WOBCSIJJRkd3EkV8bfkp2YBimtbOIA9GJ1FiRz7/1RFh/kgDpqP297XcfvN0LXX677vuOKMytB
jlYxnMwbtXbXt6wfsvz9zRnMBljIovgD5BNssr25O4rGF777ELp4qvP/c32mLYP0l0h95U+B74Zd
saNtAl9VDjVJ5tDyAEJhurLB2VaTuU3MkqUJkHVnlZWfopx+pjPUuevmG96Lfl//DNtYGZuF4jqA
kAlDOIyef5tKKEi4cbimOE0x4n9V1zDNxk7hqrwqO6aGMyiKx7qmp8UDWU/xiTrFE0TN93PcrIyV
7UOMTUOJXnWaK3mmIFt8YC1UbpXSwbbWTbAr1mtbC5VPZ7iHtnvqZuwEOuomBXySmOhWNyhgiBhM
w+LhCvlIvCqAqDPsQ9C0rs+yZbGa+FYx9C6NkkGcXa2qz9AO6ndRX0XHaBrWNGYsa9W0T1FOP7Va
udlD62Q/M+hB3eCWk9x2MlY3Q8HXtMts3RgbhxgcX3oIg7MLodJzW3rRNxFJeihKLm66ltVrVfN3
61WYE2MTqUmQhnmIQw6ioW58z2U5f3S7cUp2qJWUIHiIpnN2NYX4WxsnsvzHSSexdkjZ5ssIfEjh
9kULGPC5brC9ZxBw3i2KPYBzbHrVxucZcZ8FRRtHA9gSu4xUT3RKk39gQNMdR5Z2m95C0YcR/X7Q
+b4acY4oAIIPaQoJQd2ok+D0Icf9cX99bVsCPzACH2ll2gxuO579fpIfCiZGkDK7HoYxm9o3ca9E
VbEmCkdVGtX8rg54dnbctbuuZTmbiNdIpjFpcyXOdT/pUzuP+c2fXLNmffYwT2sFRct6MoGpYEvm
MpxnccZTR/vBz5PP2oNNdw7M3/VBsnVghCUroqChid/DvhwaTWmU4B1opNV+BM7mcL0L21AZAUly
VFrbvBNn1UAIIKWDPNVd2h/cCceV8sHuvt6P7VOM2OOlC/XTQgh4wwzOXtSCHuUoqnPfVWuID8ux
6BvBx5wQMKdODueaArnIBwAMU4KTN5rkvIffxznnfXZE1rS2n1hixDcise1jpyFJJc4kmNnex5Ov
XwA+cn3AbBNjBKCkuLBCYEmdMwGVg1bV1S4imJis8OAMNvJNmi4k+QuvSgaV+t1S0oKvwQF2XeUx
zMpNytdofZmrN0mjX42d02hf3oIQNz/4HRW3NceztdeGyecA18Gn66NlmXtT3pBOU1uwROp7JTQg
se19642nbBy/NlzuvZY9zlHz+XpXllk3xQ41cwDRCQcck0P2HdVAvQcMsVwJE1vjRsTjZWKesvD/
SPu65jhx5+tPRBVIAsQtzDBjO45jx/FLbqgkuytAgADx/un/h9+VV2uGp+bZq5RrC41eutXqPn1O
pW8EZIfAbYH23CGoriL5xG6so37YDWhcgz5OzchRV6ss6uy7p6W99vltEh3auU2LocngreyqKMAd
g9x9xoa90GFraQzzHjOoemZIHt/MHtNfE9eRt8OUuefrdtWw5RLShe00rq8bPmNbm7UvWqCJ6PLX
N7zf/6REPix86Sco5Kc5Fl64I+jeUBFI6g4l911GuY3VMcGqWdLYVi6W5S7hw3e5AI4wrXneq36+
CVOd1VD6A3jpshDr74bZXLTHsgDaoUibvWaxrQn4/z6bnksSB0Iq0/+qZUkNHSnL2QM7b3179bEf
lh/MJAuAp+lwI2uETHyEDKUc/T+XF2fr44bJ8pFmVi3JAPkcPDNaf1qOs7T3HOjW19e/f/jpIlla
9Fs0WHovgG7DWKPmUwbd9+t+u3Erw/EzO8+a+WZE8f6YdSvTYUP/vvzxjRvMBKciTYkMnOrXUzNC
yYRkTn6aK21FYJDvXn2Q7Owcz601MmzXy9DUwTkohsOZeyLqhfbPdIKm1+V5bH3euIlVqwQETXAk
4deaAdTI5LW29wRUP/cM3ESp6rn0gWtY+8myDrbEB+pFJU9x+v0quCqzyE2UaanKBsihdSMUuO0O
BNSTR/DP74VBW1MwLJfUpa4QN8w3DdqxSoVmI2lDP6PS6Fq4vAOfvxq5yV+o6slBYQ+JXR2In4QJ
9QuaR44+9EnBwaW3JOKcFOhJj3oNRcjICmj59+WRt+a2/v2D+dnM1Xki2vnUo5If2SOn0Wzlw2Fw
573I+PPjxU3cJqu6xGolyVD1G9KfGUHr+DRd17HFuAnc5LZd5V2xzAAgOJAqQk0UAmgcPb87W/O5
keMx8u8FUpYuuKyc+QSejwcOmoCGksgbwHQ0gxTq8iZsjWHY98yVW1OrwQolATSosrp654hbHhnE
uIcE/7g8zHpe/5tW4yaEsyHuIiodzKesBhURq+1fM4in7xXIDW8hXlZENSx0Z6zP41Xkn/69bLJl
IkDD7XwSAE6tTIdrPQe9JicFrp1Z0L+7bq8Rd2uo9e8fjnCvHWe2qDefdCOP6Cd/aOwS2UL7BEj/
c5r4aKwYdprXN46ySX3IxoynZHbnU8JhLXMORpw2H3eWbMMUTUQnabREA+WSoAulSmgERqeOxKUA
KTLICurxqpQkN2GdgqKffyo66wvjEM4AJQWAf1pf+fF13T5sBc+XBXpk+HjjonqNu/wNd/qe8MTG
8f0P42EF/WPZ9OC5sgPvC3OfQZ/2fZWjGwQEWKc9Adat42QYPHElWkB7ap/U4B6nhP7NS/dOdeyu
VPkTX/pHy9njKdqakWH3UFacwZBr4aQ2xVMPjEvWt/fQDTzIGlqduwaydWqN+x38QUgJuWrlT/d+
Qnpmvro5gnETdKaYA2iWap0TLyu0XdhZAOquDJVoN0LzGnqCLvuujTmYWDPPRQAkVI93tj98J6X3
vNR7drexCya+jOWNV02gKzzrfDpAJud5LTuz4HcRlO8+GXase2sCq+//YBq939aVmob2XA6oTjYj
dCEs4e2gUzbiBxNZNgaJM2rfy8+yBF0O0nN68Z48KeMsx3MgGx5LXt1Zy7BzX20NZ5i5SEpLCF2D
/xLdfGjyBvwvUSRSFLLL0/Kw+t0aPhhcaL+u230jjJdT17c8UfmZONVwSLL0L5/ke2/XrZ0xDN7z
53GitQOnVQf0KUmE/2CBmDu67qcbNt73zcTYXJb3wGE+Escf3oJiYG+XP/6/1MMnV7pvmLYYEi3r
Ni3v0Ut7Im6B4GFC3TgTeRNybAdL82c0CYC7FXzsh5VYZer172meyHkadsvKGzeXiUuThCyWjzDp
Xkpf/CBZT6KkAsEOqyu6Aw7ZGsK45Inkwk5EYn2RZTdEzbiWTblHI4D79/SAN6IwE502a7/2AuUV
9+ie12EKdNcrqVvIFsLhi8PiJ2LvPbc1kuELhB8Ereen4j5T/W+ilxmiN6DKrkrxcxrn+f3y4djw
aya1YqPdxPKsvMR8qkMjh2PvosTMJ6+GwCpSJ4Mn1I7/2dodwyEw1836NAjkF+Es6XOWQCpvXNCI
lNbZX5cns3Ermxg2CXRQzq2pvB9dkt9z27XeQf1f0LgqRu+nAP/NY9tR987ybdAJXx5za1aGYxgF
9N9GxuWXEhRLJ2nl+U1ple6BV1cfa8M7iM6rffAbiHvkKm0geiA/wleKlIDsogG2ZmG6CLRED6mV
yftSIrWVFNAJ0RCKOiHtku90n22cZxPahiYAOYJpH0XcolsVbPwbZJ+Qa2/z5FhX3vNV2/EfiJtb
J3ZtJ9h9UOPHDV30b5GyWzcH0OTyCBsWY8Lb+skugsCpi3ubIA+SBRZYL5M0W32BEwEWRemxyuue
x5eH27h4TMDbnLeTY3sjdoZOwB97SrYofTmQhThdHmBrX9Yj8SHm8LTg+NWevBfZbOG9iuJp6QUk
jSAwGtxS23H2snhbK2c6gKkNIPSBGyBfOowC0LmYnjXqbmHPaE7vHZtY5CoQIneNYICrPGhEl/QI
l4mGNkaKQl7h7MnOb5iLaxh9U8rJ6fJs1eRwEc82ioqIq+lXvarBXd6WrX03jH4C+79TerI8o8kE
3CNqQjgItvjLH9/6/Ya5l1D1mAWwstAGc9Q3IqGNwAf2VLPd237j55tQuEy4EE9X7oh3KnP+Ad5g
iOgqvnv592+cWRMKJ33tpMWq2CHb9Gcy+rFKh1h2Q1zI4Xx5iK0JrIf4g1noVghplX69yq4kzq9+
HizvUHe+vK7IxU0kXDO14E/jtDh7g/fTYaoOZZ7+uPzjNyzNhMBl0wS8FJgvzsTuj8QDWlbrkNjg
NK74WRG+s0afi8Az/h80HO50RXDXfpFsPIwZitirAnzi5pAxAElzCAWFMMVzNe/mX0DT7nUAbxxf
Zhg3Waqais5djXtR3bMtx0dV1/5TQK5iwMLEDAPneQ2wSt4U57kY1zdLO4V1oV4u787W0TJMW86N
Qm0wwM9H0J3fINgKzgvmcN3XDdsGXNMfrPx/i5Ms2ZeZob5Z2dbOb99YehOsJrIF+m0DyF3D3uvc
qGdFD7hXS6J0asYd695YHxOy1vABb5AZAUmoG8cL//dKcHCKrlofE68mCyfNNfTcwITerXg7mRVh
sKide2drfVaP9cFt8FKnE7cJ3IYAoAukLdMSKfCFRfUITrjLM9jwfnQd+8MYtmO1ZeUAsBI2pHga
e3aX5e7zyoCaF3uonq09WP/+cQyRdKO0UsyjlMscIirE/Tnswci3VskwYC1bAg4yoJNAAQfmZF4g
BmBruaQju2QNW2MYJlwWTragfQtjeJ5UZ3S9/cVBR3zoA9eLL2/E1iIZhtxo6G8XosEQcvHdu6SE
bmsNOMx1kZmJPkNDwzAgBrNOrCqeM0Ii7icvSro3NeBul2ewsUgmAE3nqoDESoEZ6BJohawSwzEB
4R80c+e9NvitMYxXOdMBdbuaVdgIkfh/ypSBomoqtTseulJB8u26qRgXNtFgsva9FFNJPPg9HfRv
vHGGry7wtTuOaWsmhnEXTq1aq8js2EndMx36qG2qg5PuQbc2jpNJu1jQMelB9m3HjafPRCM5ZnG6
p5G59XHDoHnJUPuiEsvDmS0jkaGBNc/Sq2iSGDcJFxubpA4jWBqiFJL6HegQW/SUHS7v7daPN2yZ
dV4jKznPcc+HcGq7k0rlTlbi01CJuib/q0bGZmpcR7+gb/JBD0KGhZ4OpZXHUCirQ4hR7Az0qdfG
QMYcisZXNcvc+iXgfQzJ8++Bmz11jQQnWNLsvE23xjAcEhNzSbFEzovH25tiTqqw8rKHLq0ikow7
LuPTvcA8jPhiVi1r20o7L2hbzR9Qi86OFWd6p0q/MQPTIfWM9wEQfvZLloDWkfXjgZTNfb9Ud51v
X0MOSl0TGOvQZQErYuq8FAk4r8KRL8V59LT16/JhDXBF/ifdis8bjigTsmNeS+wX3bt3Wek8qAno
MjUOcUfgLmr3J827rznYMa9xSxjQcEsZl4g4kLd76XFLPwXgZF7OyneA/UMfgWp3RtkwFNM7gerA
o+k0kXeRj/Eg8eZqxken9m+mmtz2vHy6vHqf5vAwGdNPjRLKcT1Wby13zaDODkvqxxRysrk1PSQp
hFi8PcqUT/05xjLCkGxE8qZEHvKd2PUtGb3nfPFumF0+X57K1lk2LL5eQZI9bcj7OAN2y7Kn3vG+
FQ2JxqHbqTVvbYph8AEepClPZPWiy/ILLtOvUhV3Cwvus7G5V/VVdO9YKMPmmznwlq62lhetiLoD
XTY/oay9p0ywMQkTfFvXyViKqrBfRFvFXEz2MW+mx3WbwViEYoXbPV7ekI39NnG4SdsOulRseQkY
0qfduJakBsCirbHyvl0eYsM7mhBcVcrRc4G6fmEAQX9LOm3d1Bbdo6PamoBh6YFrSaAyquWldUVw
WGydHPt8aOJ+JvPhugmsQ38I/JtgBKX7PGOrBxQ0CNSL4xKtKqfLX98wCRN72wmL6LGwlxdHMhBu
wrp7Zp+acfyLLuVOt/nWIhlWXbd5DjqYfnlJAuEcq8QDr4mzsuYk41W8UdR1DMvm08o3rCz1Ms1u
dw/s4Jtdj3Inq7J1hAybHkv0tVi1M73MLt5GivWPq7Df5fXfMjXDkGULOLQNgMp711VPEnAYEP78
HIM+ttXyj9vsQWA2tsDE4drB7AOoJvl75jkPTjA/+O74+P+gZrZxjEwoLlTqEy6o5b/7qONw1wpr
lj/wrjotQu2c1I2VMmljWZdCGDKzxctCu+8Ql6l1dVsM2XHprVD0y84oWxMxDLpPKlaOyyBeGDAR
4ToT7Q6Payt7NQQ752lrJoZFixIt2+2EMejM/lmHgN+4Ebl74yA5uH+Zblzc9nqcPziOHuThWgQu
fR/97GFcnkENd1hPlsK2gOis5monRNywD9uw70Znbr7yZ78no3dgQfVt/9xubYdp1y7jHhgk6DsL
RjQN+2drzZtO7oFimMsWuDWEYd1OsXi+XQbkfZHqFudqdlvQ5QWRQ98uD7Ble4aJT75C82hSJD+8
KbgBU9Wdw+fbIQ+u8iDMhOpKq+MJVon8b4nw+9fXkjt49zlC9cLbCzY/32NwYBmHqRhzWY2CvmeS
PMwKr0nLBYn/5RX6PEAHg9C/P05sWpelbKb3nHjfgqCIKCtPDA+9NfxD/1rTVVHZ+tfkGyk4Sf49
2ljn05A2rHwHAQoqkaSiXfU9D3JHRpen8/mJAlfFvweowDGOsnravltVnZEsykk+LaeyYasq36Kc
cc1P9aiJ/n15vK3lMwwd/IhCF83cvgNRhJygd2wtPAHRHDtlwyGFTxl6/H33KHzuV9Dq+e/peXnd
unbr1e8BHMm6UxInTc1TOFZDXCFIzIO9esbWUIb5C6eHHsLE63eF2ayzw/mGQPAhmGQ8OWUESYnD
5TX83CejCenfkwKHwDgk3K/fR298nIkfA4MR06A4lOx3mu2Rz2+NYrgCbVuC1Y1dv0Pt+6bFqV7q
LAZjzb3f2aB13utJ2lg2E8YbdBCzbthcv88N9IYw1Iy1kkMSdQGyEFkfA2Jy3bqZfKyqndpR2kq9
I2N/SAEjKtobkSVRXv3Jd5k0Nw64CeCVpWV3CYQM3pNMhyNRp2RmUFRShy4Zw3U+HD4jx/wun4Wt
5TMdBLBfjtuW6l13ZZjR6lCuT0TYkI3+7P+foIaZuF6khojvILR5qWxyFn4W+9Nw06bDYUqdo7bq
nV1aPcF/MyAon/37dBdaO6wgNHhrCrf7lWa19FAjZ9VeqnfD45kgX+20qW6VzN8lrmlts1thVd/A
6/I1ALnq5U35/BZFQvPfU+hHH7n9wUnfk7XxmKfqpEnwAo78nU3/34vnszUyPICNz2YOcL1vhAEO
XYUDQbN8FnW5l/Xq0FYEackImSrlPcFV1NVdSao8KCNCnN4KgANpXJQnVS/6ApkRnYxvDCzI3Q2Q
fcMeYnRrHw3/UQU91ejAIW9eAGjAuVWOC/+xgEx4Z5U3HNR/cMFB2+TIpdtvfZYlUPZl1jSPbQil
tJyeerf1KmR/IFsYRJMvymbngbgxLRMmjKehqNs5mN5kIaj7BWJBTvk82Ohhv+7KN8HCjSvQQ5EO
9RtJa/ULXFIE4LOJ/bh8NLd+vuEvvAFcgUXh6jdVVwUwh2nj6FPf5e4eImhrV4yAYkTWAuBD3b1Z
kGhYHCdyPHZceYvdktxV3h5AeMPEfMNLLIymi98O7RtNqqz/RcbJTx455bb82U2+J75fXq6t2Rjx
A+EiCQJAXN4yqu7WayPLqogm7G69N9C2tWPQG5eGyUpZpnwoF8LVWyMBS4AXF7hfMz18LdGcldhO
BHKouE2uDFVMcXU0G4E2DCjAF5J0v9cM6RoV6QZtM47zKsQPRuarsuXMRA8HOreTBO2dgCTr4FmP
ZfqsvEU9Xd6dDVduooJrIdCTDijEm4V1O8ipXuI6cM5EsuWgl7rfCfk3zppJWdkMPMgg8pe+Vb2n
F+AKWGvdDqWlJfR4unRPT3drmPUMfngDT0C2Mttp+av0g/s+L+LU99/HtNlxlxuW7xmWL5SNlFDa
8Ndck0m/ow8MWksd8BHWVY9TPHn+/ft7xZjsSea/zrUGMZ2FEF+cp4WFubenALER7ZhS6/6i8rEC
3vPVQa02bgqw+CUNANQM8RTpCT9AhnFVhivp4fIJ21o0w/45ICteb0EzbwDb1dc0KfvXwoNu85Un
ywgUFIfu4tCm5NWH9EF7YuBKd+4CZ9DLMfUmOcbXzcIIFwSxWGkrwNhHiQ4BDaxNwHcBN1tGaNzz
otUgyc55fhTdGK8bodr+bWD+bZsEO4WKjSFM9G9PJitA3bl7TcrMegXhuEhoPKl8dpdwQPBrj99k
YFt7y7U13Hr6Phii0sT12GCDQLkd+LckIVWUJJlz23SglRcVo/9c3patcQyDVwDKJmBJSI9SF8+6
QZ0vI+p2JdRcpusYRykzIcAkK3JB0jE9JhNi0WZqeDSM1Z/LM9gwD5Po0ptJa+ezlx/5MP/Ierx4
CtLtPUC3lmcd9MM2QBSnadoJpxbQoYPG5QcW6Ic1g2oHexIXW7/fMG+aOR5Vbla84gLxfuVjlr52
LNXOjnlvfd4wbzhba+FzL1/9HkIsaCRAc1+EzkuxdzNtLZFh2L3l1EGmc/m6EqlAQfQvL7dPdGG3
+8oQG7eSqcTe5ErljHr5qxRyvGdLzYKDrFw2h0PmNHsCqxsTMRG/A4pR3Tx5RZyp9JGk9jef0SOK
ubccrZc7u7E1hmHW2qOzCNq+jIOyUeeSFt0/Q91nJ523Ar1MM9/TLNjYdpMDs1ymylHcLeIaYocQ
xeJjuFD7uoI9M6G/U8Z6lldQY5lE6/52EQn3YPEc2TNjebHXL741BeMu1wLkBiVSSjEgsgrsP9l0
Wsbpqk5Fykzkr5P7lQf6bOwEbbMCXZE6fWOj13U7T6iNqN2E+EIAYYZQH5YoIXgQVmOQndKKFTce
iMYP0BSYkb8ar6J5w2QMI/cbUclVuDKe2/y7i9vhqBzNTlc5WGYYuM1o0bhujX3I2UM61140rdTd
133cuLm7HhpuapI4SZBduunnXsVeD+HBy1/feNOYYN+EML+g4GJ4rSQy8HVP/pcJC0Rx7Ot2CRdE
C7T6k/Z7b6gN8zaBv+XSeR60PotYOcF5LBw37EHEBXbCaBDBHj/y1qSMK3tG1Ox07ShebQWeBlYd
PHbb1NUh1SJUNHjO7efZda7bfJO5spRBKrwut549YSOBWKFvuzwU9WBfmRA1scBArrdNUATWy/rs
XJ+ca9ltXrojGbsI4XR8+SRsXCF0dTIfLvJmmTmRmqdH1q1NI4g+1NRCZn43DNnaFeMad4qqt/vK
s17yorpLRycqEAvKrI96CZ60sjwl1X1T7nmXDd/4HyyeKkReB6SIkWaFyQhw21TQPxyn4Pt162UY
feWio9ed8QBs/GWKnIGVsa0lPc1oUT9eHmLLWAzTd9EGWNPZL2KRtv6NA9KTky46++wCZxjysr7y
XjcReQGaallucYms99LTW8dfIODC3N6LBEvSd12ngv2+akr/AebVAx3nBt5M93z8OYDF5msVuKMV
8WIhkCSygj3Cx43rxcTo+Vmx9AvRedy2Y37fkvIp84pj0rD0ZNU5DX1/D/b5eY8MZSY6DyWlVgWg
DnshSArlSCA7uOKFnZ7dxTohygCJeh83w3geONs5GluzM67+tixKxpw2j/0lP9tCxIjDgb5O9AMe
kacl9/ey2FsDGW6h9sRA5qbOV/jI96LvpmiGpGZEm+bs6TaLE9DZHi6fja2hDAfh9mAttii4kbns
/0bULwGbze8SPzlbQeWEfto9XzeQEQx40+iALhm0CG4ivvMx+Tt3rDc9kBOdnSqkbf7P5XE2EiEm
byaUGH0VIKcfM3+RYUWXlxEq47U7nLkafmg9P3aZu+O+N/ydid9LWhDNtq0v444GCYH0Y57rY1GQ
atg5cRsDmBA+NIEBXSmk91KCdLRr5Xsvs+v2wwTtFX7gVMJSeYwa471fWGBeD8qvXUmPFpFZ6GZy
J/m1NYf15H244zIoddsTyMNjf5TMioqG5/fKycd+J1bbOMEmZaZvN109aht1XshnL66WiG2Ho5qW
m4XLJuoybwcFvjURw/wHhIJ9No0YqKXZu0eH5V1zNxA7UeHW59e/f1inNBmtbrAItKg93TshJyqf
Qug7T+l1p9Wk0LRohbcRDC22xnyGwOfcxAhsr/35hn2DT2VIZtHBFkRqv9NO0VvLXqo9Dpp1kT+p
6znGzd/nWQfqkQF1ss766hadjtx0jDlJ9uAeW8tv3PvW3IMVAnWzuOPtb1d29KcPCfG91dnwSiZy
z6LStjSU0GMXV8ckyVfkhL8RG/Lvljh3aDEbZrVH7rthECaKb1W382aa5jG3ky8TGnrDIV1eaFbH
jDp2OF77BDOxfCTrHCxZlsfQFukPpaRLjJeqs9Pyt7Eh9hqgfbAHtJPxxXbgyJe+rJLzkgrrK/hH
gD29fFGs3/nkRNmGOc+VyNhSwi/NMvVjUXhn167OLZf1YenkTn52ay8Mo+6cUbi+m+exVy7IkgbQ
S8zkaWDIxYt6erN9P9lxH1vTMS5yCCVKsKNJ7Lrl3E2L/9Nlw7msphg19x0HuDWEYeIj0OqSSRws
cF1/QVQfJrMlookFoJr1r4vwbcPOG4eIBrnTLM4q8MDy0nEQ8qj2Sxc0/ZXTMCy9g+awsjsc2wBU
lYGHaQTyzZv7W3fJrqooURPN11Vclr3A5aoB0gBvBe+OLFleLx/czw2DmiA+PRGHD3aSxkvW+w8q
yJdzky1kD8a39fn1KH+wu7Qty0rMWJ5aAs2vx0FE9i6O/3M3Tk3UXkIziBuOOEKySqHko3/kALZN
Vb1TVP38hFITszdYRZ5mI09jbdHfGfVe0KhPirB2HBU2bGz2Wgq3xjHM2usW2vvgd0KQOdyn1fJQ
2h2m4bx1et5xT+jH/dRBUROh506l6ErbyX7gLc34jZ8FS3bqVEX+DlzH/a5Ki5IfXpst7UENjrLA
yqRBnvHkBFk73rWznYkYvDnyp1fhv6hHLxb/XnhuZt/2eOYmP/1+ThM0i1r4p3BlKUKmVOZBGFPQ
2PMBaBO9P9eHdhkbsJLOEO2ISskmSDp3LrKEaWvZ4tQSjogRiCqvaU5lV1ZvlVdZdcwTKB5Fftu5
EkpT0nFi1xHg16sHX9BDV1XLX4Bz8Hcy504ZgmpTvy0M9Ukw+NLpXPDRe5SCzAUYQJb6a2FBnvow
Bf0IHmR7Kez24FaAD0GyYOnCceazdSMssaTfiXQZcilCW05YQFWLhhoCfI+LbJj6TZJBWrGTE8Vi
MdPuTyU7XDFNjQfX0SNBbYHBFumqCNxAM4GOW1s6X5s0SfXbPJTcekoHsrh3rePIIWI5T7xQFTmo
4eEJq4fFtZo5zkbmsemr57cz6yO3sOo54t5Ck3ipp0GerEE0/Jx0bcvw2rLR6vzNr1s2/U3mVjqP
eqHCbSLsOY1yu+i/MOGx/gBqvz5Gq2wWj5laggO2IPAfIQqXVocab2B2TxuPsnM+ixz4EkgPdfl7
uVjS+QpAZFKEywzcSeS1io93QG+kE/DRcnZCcLQL+1AgCwU9P1QssWopz4FnL/ws808LJJJvbSdR
AwvdThTqn4QUowWGngyus3Ry5X71Msv1zxxdzuWJA3DVVWEO0Q16cKl0EKmBYSWQaICu68kKocPq
1UtIRE3tMrbaOfUerMHjL4EgHiIIP9ddNFNizahgZ/Of0Wnm7+Ns6Zt8EvrbIlz0NoN4lqqQtF2X
g8zYkk8VAlAUuVPWpmcRJAGNR+DZQLQOZD7NfqU5HbzXGXIEzT/VUIjg76VobBVNhQ3Iqz9nVJ8Y
7bCdPl51QzjP46JPomZ6uMlGS79YSD1VT5XrLk6kvHpkxWEILN1/aQDb8iAoxRzv0FFC/njUA/+i
nfs9lmdMKxFWQaZ+W0GTgfdznqcvTTCwPJSiQHZMSa6TAw46wuWmmn/WNJ//VB51i7vGA/dDhNxN
3t/YgDLmpwLaS/aTPRH0RqNSA+OTWDQRBoPI6qitU97/oL2seLh41vJUlNOUHpTtkyMbF/69mqWe
zriXvF8loe5Xf+gG++xM4O2KPD7yH0Lb7ssy127yPI5BsYTSr7uHbvbb7BZ1eKc/VqRyhjNtOujT
jRKinF86hGfybfKRXz5AorYBo5KfpP2Rpa2an1EI69qvIDxwxAEFffutrW2mj3UJdjIwdw+z/Vj1
eu5Diwycnlx7qvqwcSys4AxelDbUzAtW+urCT+9YmtT34FrX33Sigr8SHyROEfxwO8epU7ao4+b1
U7LMjRVJlJl+iM5euTS0xdyjX6mk/ebMLojMIn8o/P6pz5ZRynB2p6CtQ1hjRU9QXGo5dj8vwTy1
ZOAT72qNnzGRAY4EVFTuvR4m9ZjpNHBOltN5IuRCLn9pLCY6v9GOaB9S1QXeSuUd+KeGJfM3yJbS
5qABktAHb4ZaZ0RHvOxDq1TB89T23a8hmMdGryIc7gSHJ7I0AvGiiAnr6D9Yh04fB1HRIHYFZAkO
IN2Gih9zFM5Oqj0R9GELwWn5F5wXeKw8bXMNomSGVL/LarnkoQhS2pyHAKo7DyNq4XRtyB7t5Tg4
rlfIIxQItfdgi74ZvoM3wn/HRYBzB1xrNn2Z+lKLqA3UmHwbZQmMTw+91CrqmnIOjkGB7uhj5tsK
P9rXhKGG5MrkriMTESd0XNnVLSCO3quFji4gf3Gp6NjyejeBPi/rNYmVX2bTIS3G+rldAqRYy4xQ
65Q79cDhIZXUIaNlctKrUl8XFnVW2CTUNR/6Ywk6JDz5kxS+loGOTC9ROxBXl7gs0u4fGKzWB7tI
vHfL9+wZJMVd8dzjNnlFvKyKrwEYWu3HETUe92aE0kd9KCH8Rw51hW7jm7lkDW54qyX9STiid49I
vfVWHJCunp/ACNN0d0Gz5MALclp9cQsyJ8h4F5SfhWz8+pF1SeO8smQaIwJIEQsLrmYb/ePBRJDw
FxOQZiBtg6tIlU/itvCb8SkASTCYxjM6kRPaDVRzY7XtAmTVWEClC/cZxc0TokmYZzcFOtkEoptB
TD0+CNLRcE61Xx1sDhzj02K7Y40rtQL/HNIwOF1z0Ph/qiEvgGYrk7oBCqlGLHMclgX/ZwLnr841
AUb7WGmXyGjIp7S5zfKk/icNFgB8QHrZyB9uXtZPTifKv1ung5NXlHr8vZ+C7nWCZ2huZmDKh5ui
UK4eIrTjeOoeGhgdWMOCKm2+szwoklcUZpfquIIl5hEYdynFEzrEEu920L1fHhPR43Zui2zmR3RJ
t+Mt9r/U9zwNrFuaUi6O7ujoP6nKkC8NddtmQaRGBxIzJFiTBHnmuemJiqb3a9xrzMr+OMJW5TFw
FvU8siaoUQDNc3HLbCma+HKEvhEemvjbqW+SuuZJ9sPl01eHdze+Ay0qoFfmVuxEuhtRugm2Zbl0
BK11hjK0lZxyyopzmrt7RGZbXzfeANwO3ASsBylCNiV/pSkAlpDSRsfwTs5u6/vrwn14YyDO60Dl
TtPYHhloRMomhWBA6xbFdeg0apLyykl7DiSH0jihNP0qvD7/aoGVY6dV7v84u5IlOXVt+0VECAFC
TLOrJl22y12WPSF8rq9BgBCiF1//VvpO6sil5AXDqgFKNVvN3qv5k3X6K3fAApsvkeYe0MJ1UP4E
yrzuTykTWfdB56KEViVJRNDqXTFPqLPvQJtlXXDqY38If3KwEmcoQHeE8HMk46Bfg7u8+a7CD7Im
jDbTDIsWf7iojjOwW0UDlv8YpD+aZdXH781JQxvWpHFOqr6cfPKhbBfUPcj1gNjX1Pd/3o4a1/et
hMw0V60e43G8hIvqPjJYekUPc6pNtyUXg99/bffVosP93c9bTcSPgUKh5VFVI1ADj5GXRWAjwmq3
o+/8FMoJ5pTi+Pc3sTbQrJWYGca8pyGgKZeuhUTMjqRteMwC1q8J2rqm3srKMFbjR8sW0yKXn+VU
42xNyW8szmxlN3PNi5WSAZ1C4tEa6p+ZHKpPfevVX9MFT4zbs+76+VY2Bn7QnPTJ3F9YyAU/GT9O
yyMekORb08VkJR9zDYM34tXekMPB9OPQpvKivRkVaTgxnAaot5iqFCd13dwgBqxW9jZHh+yduUsT
mKSUSfxIgrw86AmWo9dTeQ+/xk3bJwtsIgRlswTLLVUfRNtBKL/LVVs8Nl3brQEMHVMe26GeDHhY
RUReSJd0j0ak1fvel5uOR/x8K9CNx5u5Z7m4cMD7g/sS9abyfVhLHj3hJVn+mmkPTOCm5WWzIZQo
5EgqAYDsPAPmxOC6nJGrcz3sZldOA9eE2wEO2xvdLEN30SmsPXjXwke1TXOofQMUe7sXrvVrxTiP
Y+p5JWkvQy8W+URhYy++lPEwqRNpYZHzbcCVLMfLHQYKy1pG2bUIrLjnI8oGBcvkpWBF+lA1gX8k
mn+73aPrSnorIq2w73AsKcMqeemyJXjQZPg8XaNSAD+wh/ZKdtjUjM2DwI1l8KXI5SWDK828Q2YJ
wMww5Pd9UX+PDC62t9txrIG/iBATXiYko+qiQ0S5KYfsIbpqFOY51N63NWEd8RooFL8K/Pryx6EE
z16y+wMWiqpVQ0VXL66T9eqEJHgVzaIX9aXEfYLtwpZlX3mQ4gHehTnSabc74ph6mw0xeWXNSghP
XoRp0h3qFqey9ATc6xqg71FTurvdjKsz12X9qjM4wHlfpn19CeHLe+pIHh+GEXi7pIP++u0mHBFi
C6OHEA6H7WGqL4ZGBproM3/C/rW2Tbo6YAU9iMRTNUR1ja0L+PSwhqOwCvMMKYDWWzmrXB2wQpwg
iQhX+rK5QIxSVbAgM824C0IyrMyB6/tWlLOG+HNRE3Ux88TeEQV3acbkyhbiGB+b+wB6d4J0McXo
A0aC17KPtBeFJUbQbbNWRNLNAkans4HkA5BGlxTpFaiQdwDPtSU5zEgmHTatIVv3XMymjuahbS6h
x+lzGSbLWYUlXcH7OibA5jikUSNFv3T1hUiGh4BOveiOTZBPPW779de5eRVkIWoscAVBLFMUnR8B
jPb/acsxv2z7+rVXr76e+aWgPfRMLxOrABKCdmrGd2C/l2t3NcdWZMuZlxUOa5mY4iLBxbtDDl8B
BaPje3gKPi3JtCbV6ZoFK5I5GHJTMmX6Q6jEB+kn7QFWuWtypq6PWzE85J2Ku3IpL7T3uvsph3H8
LocScrOyybnGyIph0ucMO3apP+hEnSev6Hcdn362hfr4/5Cevh5ib1wHbJYDZeGUqE7JC8rL6b1E
xgme7TBZTMsQYjo8+tRWgI7dXlWODv2lcl5HYo75XFxCUpk9xHV+kSE3j0UvPvx5GdxuxbE72VQH
MUiV532vP0AbfDoYz+uDe5rrsdgJPob1Svy5Wrn28VWEMDJDi9dMWMAREmuThvODwhG+a9i0Bidx
rC9b9JyXuAX4YVlcRBZo/zR5HFllputBrCwwVwPX/7/qQ9Z3eTX7i4ZVXVXv4WXxrh2bNQsg12Rb
l3Mig8UvIfh/MUqnSAp20ZOoYSsgMihsL2MQfb493W8Wa1Fns0IcJYvFGylln5HJRgZedsjPSy9S
h8zDpaCJ02I/FEF3r4r8Q96u2XK4wsaKfT4jnQR+H54epgZkAsKI56lnqF5e3zmm8czzGJBl4zxZ
GwFF+Rc+SkL+HJYxviejbI6zUtWX2wPoWAU2KUIWSkPQkxQX5MTDaC+6BsCllBIebfv5NgsCzsu1
LLmuLiYodf0BfkYkfUAlLuhWYtExGbYCOol8mBUxKS8cJ+Bdie0E0vzlCcTf9BjPya+qWn1BuwbL
CvtBkSWBz3Nxybxg/sFRU9qHCdmak7HZD3hgYCUPtH1MU/VNFFeT3XCip74BknbbbFsxL+Yhrn1U
1R9RFD5PWdbuIiRjVmbaNRF2zNOyhrEq9S/KUNQws6JN3hGB2ksAoN3CYX1bUNQYVrri2IJt0oO5
giO8Mq9wh8hROdYpHMbkPPDzHHn5f7cNlxXnYQhLdZkU4oJa1wgTJKAVih1funlFusPVBzu0tZIx
cqIjYgPcMwbBwq4A2Dw2+Rqf27FibboDTtoZHShbaMr41Xdw1FFUzcEa3pbbtSkOYsTtgZdqugAg
re6MYV8Umcv9MBctICsgMY6q7LdNuE1yyMoOMI50lBcBReDlJxnaWD5w3kXi8wzsQvXPpjm3CQ4s
aCtufIbSG8QehT+ZQ6G9Ndi/Y8Jt1WGU/5GYRPX9ojX9kHGd31Vl9akVSMFs+/VWgHeLN83TFIMO
ZngNIP4UUj89E+KJaVs+xFYZ5r6EJ0eajBcBgMJ32svxAFo0e5xHubGqQum/bybMIMmKZ+byWfXp
E7il4jTXqN/UxTZ3cRbYbAWo1s1tlrbm+j4bivsQEyMPABQM329Pg2MrtBkKcmq6CgCj8qeKk1/5
FL3jFHp/QFX+8un42fdhonu7IUd8/8VUyE0GmEhfXsK8GbpPEOyl011ZVIP8fbsBx4q1+QqgsYEo
Bb++z5M3PaNOVO07v55OPZJUK7hQVxeuY/jqHppSaUKa4fHaoej0qIeIjfuGxvEaQ9L1fevQTkXF
Yp7O40UXokIXgvKb11+1gLYN0HXgXv38aVhMHqnefJaa/dC0xvUpQfblLiHDuJLldPXg+v9XTejc
EMN8BoMxvpR0D3FV4z8G0h/ZSky7GrBObg0XOJUkaEAo2ECmA1GHxcCX7/YIub5uhTPUAQHYqfv5
kgYqB4asjZN2h+c+P2z7vnVKd0E2Z3IOs4usDN4AXQqE0V2ej/HGUuIfLtyr8SfaIwVA2OYzE1K+
l0sW/sI9Z5MdPQtsjoIJq1jJoTWfKZyk98BJ9QfAfoJdQPEQ3zRCNjUBQjsKtp55dlEUfMC9Zg08
G+Z+63ZqMxKQCCFtr6fhfSqxT0OHSEDNO1sr+zu2IJuRME2LT6ooH94DyfXEACE7Ch2fcNc0Kws0
QRy9kQWxKQkyxssKNJT+vdCAPAFWyx/qJOj0ruGzPKpkeI66wZxUmXzo+zRbMxm5bkBvNWuFtRxM
rQov8y9sQkKeNqY6aNW0Z0DLv0RVSrbtHrbAMJu4XyAucCW4FhU7+KaA90cNW7kvuWbHju6p1qnQ
Jn/JdDDcqWx6hvlytwe88tu2xWuFd5rWQEtBcxPPiuuNhgPIHINjNg/LaVsD1i1cZyoifPRSyFw1
LHwaxr7Jfia6BSDrdgNvDxG1aQlmovmcBVhfMCEtdgb1fCC5cW8ar7zMbU1YGfOhHYkHaJy5ZJrp
9jwFQ+sdCRGKyl2rM7PmJPf2mgWS8t9HkayCEGr08XKZkDi403kDSeNFfQTA5qtXIY10uzdvX5+o
TVeAGXHhm3DKXwDpBd4xYwJepIPXfw/bLjxq0uuHEpeSTQFCbfYC5yxOUNxJcT715Q8RVTBTG8dy
TRT97eOPJlaYD0sxeYDA4fhrep/vTZHE/aGoF75Sa3CtLuvwTuvG83Ld5C+SBxcUXZHCTZT+XPQy
WolAVwtWiPumDmFhFw3vl7SF7VvYDCz9Z0o7D5QAPPLbX7dn3TVQVqBzQvxQ+jJ7IYCq68+Cxrr4
DnBqtImJCVaBFehU9TPMAsb8hQJVfcj8ghz8oft6+9c7IsOWDdZtXBc4UrOLYfV33Qz/qBqlzzCp
QgDPkBu83YpjjGwEHEgnvaja1vvWZV0BYRdUcMd9DEL82oPiumH8fShRG9EWEmwgy5Cmn8PO/y08
pCWQEnx3Ld0D73xvSC5PfrjJvJBRG9pmirQC1aYILrBXgAVjFv539qY17qdrqK6r+dWtrfQ1aJJ+
HVyy0V9+cRJ0j6WXrgFcXF+//v/V10mKUqT2Vf9eyph/FaPqg30NsO6au7BrHqyoVtr3UcAtoU7p
qXBXiuhReu0um5EZGvCiOdZefj9W4yaeL2bCCnHmZ1GCsj29dJ3sd5iS6RhKWEkWzSpexzViVnh3
VUPLVvXwSm9Y+Si71ntojVoT93HsUdyK7VKqrBpLX7wIGD3f03Rgj0G6EGTrxFpawhHhNpotK6O4
jgLjfcuKsX2ngnQ6pMk035t2Su/gELKSO3D0xAaylYM3VDB7Di/CoxEkszNJXlLVQzzYQ6X85fY+
4jhhbShbCiOviS450EzwVzgSBm+4aKLRaenH86yzOx+s8pUtyzVs1/+/ipRyCOdpnDAzTGPX9Yux
2AvgNe+8SBR7v1mNd9e4WfEedoADV6kSL5p20cGYdDguDBmFJAl/3R40VwtWzGvEpCI0Gd6rDo8A
7sXTh3FO/N0SVsvHbU1YYQ/lSK/1ZBBdaIEK8N2UGwj0GV3PzR6Q/bUCv2tKrGg3VZsCluXnL62W
1THAajhcRe6jYTD7GBWbu22dsSIecDmgVvNOvASqFUfgs/nZm6JPeMsFu9stvC1Hw6gt50urpNHR
rHAeduMLpUigN9n0xBNUgtQMSzo9eNFDnfm//YzKp74Ta2kfx25mI9x4jHskgT/3e4gJ0xPkvtnP
OOHLFhI+o3/h2op2yWB3ULzAS4q9g5bAeCiKXh9WRs0x/8y+xQ9sEskEflBaef5hihdyDNsy+L60
JPgw1ZV4DMdiqXYpxCoe0iECvDLV3U+S+9URVujBu7Qrqi8+LOa6pYZjfJJ523A51BYFnhLfB8nJ
ZxeKh8WVWuLV5Q4c13ZtF3dNnLVNiL5nFXir/XsWTP5dlgT+uPNjwMVXlqTr+9f/v9ruZJRnakxa
8SLRULwDrXTZgZEESuHtyXNcDGzwG6vSHBjegF6yipBTFuQ+yKXteNAVdE51nf/64w6GJ1K+EsWu
DlmbhS+yPuBjUbw0sohQ/gqGGrJFcinW0ECOs4hZ20RJOJ6vYK++FxMAd2k0fM6KuvtYDuNzbWJQ
vJKUrAyeqy/WLYHEusqj2i9eSIU1H2c5qBQCeNi1/cjxfRsbNyAtOPE59r5xqe7CMBrfL16aPN+e
+TePH3g4WOOUVm2UdnMG/xsoGcY7RcnvoRyrQ5yJTSIEaMIaH9QI8yAqyXKqM32A+Pc+TqeV8t2b
QxNyu1IBtqpsmqBfTjKA/czcPRjdH28PzJvbGT59DZXXIQcCMQdRb4EU0XznLe+6DpKOAm6x48bf
bu2XCrZN7SRh2BsxYKV90EvjTegO/HbrdhQKVhYq0MupSIeTpN8Ttubd/jZbCp+2drqR9jlKjJjM
GZobx3DHdsE+fgQn9eBF+03lQDRyne5XYx+lteej1LGcQLP4BHG7T1EQnQKvXbkMu6bWug8lPK07
z2uXE5nV3UymO10OICPKXdnKlbPWEVa2+2HTzxSICAUKPPBFB3CDKcwNQn9XAxS6cia8ucNhkKzI
1ZUEjwcszhP7w6kVhTjSuUqPXcC7Yz5EP3xabWIooi0rhGnf5rmMsFZHAWmFUT9Mq565jsmwKxXh
yFVKPHga6GWKj8ucVndNnHvQA/DS3ZylaiWeHVuFXa7QZibCNwv8sZevZTAeE7VmRplgVf6V3Qi5
XagIlQ89gupq3q6WrDjD/nX4LqDGBW6syoBNMr8VOEsHlpMPeRWUKwlGxwqzCxigdMec5B5aJRIu
pKL1P7AUIjioa/y+vQM6Fphdwei5IUkVj+aUAHaD65h/qMGtr0l8nGT4KR+6Lecnxs+K9jQfsxwM
Vf9UFgUuZ7C7uBuL1SS2a96tYO8BRMw6WeH0mcfvEI24sO7z7fFxrVz7DjO0ssg9KJfsIgVPEy8+
+fP4Am7+F5mvYWFcbdhBPvQoIhSgMRZttq9hgEYab5eE5gIdirvb3XANkBXbPCkm0MHy5aTS7I7w
4BleHysx9/YahSHOv/dxIntYZWQMKyj7WhEkqMljLFZ22Ld/Np5B//42KlvF0hc5Li6qRtWAyckc
ffBPbg/KmxfiMLZLErSGhM5oKnrHG3GfFfGnVIz3kChBBlx8CIbwsWimw+2m3p7i2K5LxEkGf3QU
4k+BKNOdltMDapNHgMyPFY1+327DNVjXCXp1oLKgzlt80ZzKXon/FIVu6c7g6rTpKhPb1YhMNUU0
5S05wTj6ZxYVy93SI9l3+7e/vQ3FtnRS0lZRxE1sTihs+QfphcUnU3Tf+xLOv2DojChyttXGRWWF
dChl6ukkJ1BlhR7STiqPi8clq/p2ZV25IsKKZ+ZlecWRUjwJnvmPihbVjreZOPpRIFe2JddcW/Fc
RjIo2IxnHO8NXCTmht+Nalq7ADq+blckwI2H6DxyoKd0bNIjXcT8M2D1WlHI9XUrqMt6NGB0EcBd
UGH2noCwqXCpgTH17aXkGH27DiGWWkIMAUMDia9or5u0xls99iFYtbpaXU1co/xVpJncmxsDPt8J
2lpfTcC+6K7/XOvp+XYPXAN0bfbV56EpM+Q66MiJak4/MlzFzL4e+y5euVS6vn/9/6vvD0yaAO8R
nGmsmyb92KUlTR+GxY/Vx209sM5jZuZ47vDMhJrDUh1A96oeFrZa5HVspnbJYVoGKqdhxNd1/KXD
0X/6X4zBvmDnj8UaTtg1TFYYo07dyKaYMMsl+XnNjyQLgNXbBsiK34nyZG57LNLSI+Ve+WC0x1CO
Xfm6Y33a9QbQfWCeLiW+XqXBHqysL1mOC1fbrNJ0HWNjlxoW7eUSSnb+aWn8Dp6glXdsIQ9yvD06
rt9/PSVeLVANxaIhZdAWIxNOfcqRew3p9cFjgEG63YSrA1YIi04W0CPPyEmg2vsQFnP3M2opBJG2
fd4KYWjrRO0UefxME5N8U6od9c7vgmRbfNkk+dSfevgpV8m5GxIfmiZDBnG49c+7xt8KX2B+tY7y
Ij6HyNQOj1DlGupTMVAyn3ofrLUt+E0knqyDeGCQEYCsfXweSEOBK4thV7XvakZXUgCublgBjBQX
DSmUl86lYZ8gbgiWjxL61Ia6WUGxu1qwwpj0Y5KaUmOnVrioQE9P7DX0qx8C2W5swi4XaI8OPI5y
fs5Ilt8PM1LqUcBRoYKE/eH2YnXsp3bNQPbtUk9N0NxDy+OLLJpHUbb/jEt4nou1q7Yj3Oy6wVTy
vErhAneWZUE/h9AM1FAFW6Xauz5vRTMrUd+ppeBn0dbjIayiT1GVsZW3k2OSbfo7hQo0zFhIcEor
9c1ITh7oMLyfaxFvkYYKY9sKEMx9qSWQMuc0QlGFV0jKUqyl47bZtYIZOI9p9qF5eBrC5pF52Eu1
LwHF4U99qdakJ1xjZIUybA9GXWccJw6DnhmITdE3OJrS91uR9xglK5ph9Vf1iRiCU0iaj3+OYz2t
FRLezu5AVu7fB47oQzWM1TSeTTEMn7mXkfMw8xO5vnKIz8TDNHb8aSrG57bjvzbNi53xnyrTKFwx
6IlD/Gkn5ADRx2Ymp6mt87soLuJNcJYwtjnxrEf206s4BDZL9Z8y1PrQ9vlagtIReTYbHsqHYd9H
+Xwm+VK2n7o4DjMw+sugoSvh52rBim0B+zTIuZbzORyvunkmbdiyB157jUXgeHraxn9dVA2QCJiW
O+jXlbuhw0Z+TfOETH4sVW72Df64PeOOIImuPXx1rSFJWcKrK43P5QyBC0NxUw3Bcj0kHlDV25qw
gh102bYPoId7Ivmg7ykIXLvKxLilSbOSknRNhxXpA2BpZVqS6RxyD3OMFGhCzpVftfXvbV2w4tyQ
cS4SPmK/go7SrkvxbIAthDpfpcBWLh6uibDCPQsj35ezDnBsF2rHRsj+GM+/QNOuWNl0HS38RY/P
44CRDk+UjIdIC9MlxA0NwmXQq/XzNN4kBxLGNjNeNXGxkBI3nJDVw/dUImnvd8X8c9NM2Ix4k+q5
LbB5nDVv3k2C0mfTttFuqfzs27YW2L8jQsVI7ciWx+e0YD86CEYfUwWF1yUALf52C9cv/Z23j20y
fBcOLGxbbKsknJ6FxO1A5eMprqZnCP1cbrfhCAnbA1BMRSKyouJnnmbpPXSIvXO88GnlduDYn2wH
QN/rywSvH/SANdC1bWi3p4TRQw36ysEDOXYPBYllZd26umJFd8gIRb1JzmchyrnYk6mHkHiE+/O8
7WFkuwBCzbtuoUs4nUvRRs2eT713BpjTX3MFcQWeFdphuUzQss3+d+dXOMSf/CX6kSxNcb9psm3a
u4oLPyZQGzwtIf0JWpX/ISVR+vH2xx2/3qa8owKKLECMvAk38l06eOZYJsF8hP5atbGF6yp7dQZl
Se/xLI4JPHE8vKphj3NACvFzmqnkdLsPjiVkW/1B1TuF+VcWngYT/QCoJdgVY71m9uYaoOv/X/18
xqreVEsYn6G/nXAQ2jKoIGVLMUy7dlj6TT5RYfy3zR+Ed6FTf01RYgvcMzB6DyDCrPF3XENkndJG
DwwZvng6G66SaDfRHijsZOzR3rY5sMIYFTApQtlGd90Iga6jrD0l/5M0JGBr6APHvhpYp3Q46pwb
YbBzV30EF132zizsYyc8vvOKZGOsWcGcwo4iGdsZw4IaOPh5CdJkOQqgh9uj5FhMNsW9nD1kxcpr
IlqDALMz3ZWClpXY8FS/JmLhasNKdmfhXCA5lkLB/4q8AU+1OnSxqe49na1dwR1TYdPbwSA1o04r
c2d68M7b6lOnhr3SwZnHsKbcNlTXtl/F3ZBlPSvjdDxD8Tk+ZBAuOirYCe1GD/LWt5twBIXNcJ8a
5ZUh+IDnTLLqe6hDwOu8yAvzldl2ff/6/1ddUKOQFe6p8VlTKLLvDHilAh7cRK8VKx0Htc1vhxR7
H0LcEU/HDlxYcM74cQhydQ+Xh+FYBLS6b8AWe7k9Wtf188a9xma6w6XeK3g7EZgO8OATb/pxP0Da
60CAIztmA8QAlQcN08DvNyaVbRCZSqduMabF66Xsu48QUeBoR4/7Lq9btXENWAE/oL7rF6EXnYec
Q75NDXA7KaFdc3vMHBNkA8lKX8aqBx/3TOAs8lXz8TMr8PHs+sA3iYKBwLgqaeKIextZFjbRrBPc
085k9tryK6vBVbtPOx+IIWyQvCMrfXKsat86zyG7T0vSjOycdVeG4FR3d1EGouvtEXN93Qp7M5bT
1HOPnU3JflCQqx5biVLj7Y+7huj6/1cBSWYIxE9cMXAO+/D4R+egpD05jQEKprebcP1+K+Yn0TRV
NC7kTONrqXeIJHw84D+x1gXX962DPJwXf8EpyM4C7y84rEgwU4Js403KxpdRb5H54vvTWdVijj7N
OpLVe973Sq9Uwl0zYB3itKiLPmiHCG4MUXXOCjXew2CcPsEVYQ3B5BohK6IZkpspgVfbmXpUs50u
iRGHwud8WwbeRpZ1+ZAZI0tyZuVYQIduBjU9FEPxNOacrWU3HZ2wYWUDUzG2WcHOyogEdgrYL+Jx
G8c+jG1omSkgKpF3HTt3E53+S/sJ3CwY4mxicePzVgyn0RgwmXnjWUBLbQ/jbcDu4KW3skM4lpCN
H1vGyUxJA/upWjVk18Vevqcm+JH1/Xy6HcOuFqwY5pGfs6Kp2Rm03vLAKAQx0+uJGsiAb4O22ER3
XVNJYjnAOXxg3VPXwIUoUmIN2u3qAP33PjfQqIFAVxedxcz5IR3b7quRuTlOSBls2+dsEz4TDSNb
0jI6p6V/p8AcwJu9jbY92YkVwqFue1kRMZ071pd6pwYO7Huhx2olG/d2dLG/AGR8rAYhF4x+p6JH
7UEIMQroGuvB9fXrBer1KZPMAa+bMDrrwOt2EvmNYxCXeuUMc33dOn6BDvRTeN5EZ4qk3pNJevGO
R+Gn2yvf9XErckHXhfw1tIVgaA9wGjFd9W6Mp/H59tffXpbMJq9ni55mqurroh+MguNMlp0TFNz3
/lxv2ziZjRnjWZdrhUzoeVDiFy277m5hpthCX4erlHX46jZJYUVQ0VNYQuo6M5U6pW1AkCLbJreM
JqzQDWlUj0kfI650XH6lXE3FfoEK19qb57pM/r7Fs8Q6gDsRqq5q8+ismoYcwi55UvlQfYfP3ef2
qn+NMtCaIr1rMVlRDNJxnI2ChGdKo7CCivdCA1gUNqE43l5PjgZs0JiEd9uQSrqcZTjhlkXpFMPy
x+PeJt3ckNkMds3h9zbDjOOcenHc4ayBRdW+6oplJSBcHbBiuQw7UxUZIch9iuQLHHmHX7hEDGsE
fEe82ZR1vxIiAsSEnOFv5e/STH5ScGXb0XpeiQfX7782/Gqn06XXcgOliPMgk/FlyvEGjOZYrIk0
uj5//f/rz9cVaD+Rv+CmVQ/6kDVAzR6aHDobmw4xPFutBiDz2cOjKjqHgGuYmPf7vlt14HCNvhXJ
kL2OKpivYfEgpHZdAfp4J8fx2U8qb9t2za1gVnmWtD3tQyQYOhAQASbyzd3IctgwbIswK4SntA/K
GJL/Z94hN6+QgN7VwcbnGJRL/j38IegfUW6q8DyMY7RLZ6965we62v0/npOOSbBRYzrjUR1XPprI
U/URWozpHfFydapjsMhvj5GrCSuIFaesbKBldzLCY3CkxC4800NZKiFeckFrsXEybMcVltcs1NE4
n3kV9tl7yQBp3eG0q5OX2z25nvJvnA226QqHPD5tcoF8WJpBW6Zhx5BP84++aZHrrsvy9+1mrveg
t5qxwpqDMqODEAUy+EbsocZzmgzkscpwfP5TKKNQI17qaCVEXLNjhThE4WUCMYTw3Pm82YNUk32D
PGqwhz1s9vV2fxzblA0qY3kfFirxAcnqZ3OSObR8i0Ks1OJcv98K8YxM7CpKZ85wru2PZQMsRVIY
c/C3Vo6ZzUuXMzDFZk7CM/Bd5T5LIIrKYlns5wn4tU1DZEPKhjCLMm+Il3MWTOrZ4Pb3n6jfCEFg
NpqMhpBzAlhzOU91zCGzGomzGtPvLUdPbv/+N29NUWL7gpVE56igaORCRJSMD6ZsPPg6XweqMsp/
N6XDc5AjQ327tTcXFFqz1my9CMgv9Z18qaGb+AIdRRnsjErW2Ahvhjk+bx9MA7gPVe2V780SwpIE
HBEP9SaYHOybbOne+3HfrbFd39Y8QFvW8pVxKPokiLOnTnG2R6qnP5qIfDBcRzsF2AAkI6qDGOuz
35ef/Db/tW0E7XOrA1ka8k/VC1xcI33MFoBI7rVXA719u4E39zC4KFtHV8kTQzyfZE9kiabjtHy5
9ooy/c/UQ0TpDyqi7v653ZZjOdhnGGCFy9VwXb7QIuxOUlP2cYTB8t22r1vHl0n4NI6mrl7a1jTf
NY9JeEcIKbrD7e+/uYFhpKwnJR9rCZfBXr4khn3scRh/lCVM2whL1oSKXYvMPreIBwfvNsnrF5nO
ap+zfl/U82+4AEMQCoS2p4q3D101wbQctBJkXVaOy7dJy+jadcJe3U/9wYQsAjPghWv/N9wuHsPo
S+qrYp+1KLWRYCz3qScPIDk8yqL81cCrZ+XO4VoS1g4hmhQrOsqql5xAYj+d4/yj8Eu1siQcG4R9
oIH4PaWJV8gX4IDjHWCB1S7hcG4Pau9bA+3e0+2V4eqEtTdAKzEJBz+rX7hMgMvQS3VXDKuUDdfX
rS0gzVMN14tIvjBoQOx8DqNluL6yld/uiH/7QBMFKXFzYfLlqvMJp/QG2QD+S+bZLxykyOlVEkZr
G6VjosQ+4byoqpdWVfVLjRZUr/4zcWg0pyL87zh2zTGBQKOXzV+X2fs+BeTn7fl5E6KKRq2doRai
LsSM5d1n0TtdqjP81L1LPDcVFFPz+1a10ynv8V4KcfnZdvTZyGdTCs+fkiB5kP7MnsuSBr9nOI7d
3+6RY03YsGefeErhRY8eCSIBaqJ6aL4PpR/Fm56sGDMrMJsUYNFwGhGYAYUnGhyja9AJdT5uHB/r
7GZg/y/diMBv6hzu4F1at+NzB6b4muuCY7u2Mc8pvMnaTgj5QnTjf17i2SB1TDAfpm5W8JyO7cWG
PndpDBv6nFYvfYu8B/IpVKKcXA1fc+SGvEME6NmX2/Pt6IwNeGayIRQmEtmTwTMzRyoWQrUTW4Ji
jxtjtpZSc+wFNtpZZv6om3qQL+MgYNieqXcArIIXFi0Xluh/Qr84+n7443aXHEvYRj+zipNGN5V8
SVnd7jXS8I9BNW9yoYoS2wusbLG7z2MMk008Wx91J6eDqOBIv+23X6fp1XlJpiqNhRdkcMCD6lk3
4i2j/WaN4OaahuuIvfr6FT7Fex1lT6VIf0Fyd96xiJ0GoK33YTM+j+n0NU5XsSOORWzbgnWTyfsp
0tVLGg7RDpfcfp9LT35IKiQwyll4WwpFmBEr4IcK2PMiqcv/tUMMYKqALn66PSGu+LBOYEO91tdD
Ub6YenoPx2gGNYm2/zAUXXO53YJruVqnMKniIOdJV7wYiOR/1DEtvxVXPsDtrzt+v4151j5uEEm9
FC+w29D3FfzOdzWIb/dSBv+93YLj99tw56LnUyzMXL74EeXvC9Sj5nuw6iU73v6+qwfWGavDaYH/
qMqfiiIMglMzK1Y8Q9TZa0710C3x8+1mXN24ruJXsdFBbKgvexwbvC3bnUHSFoLhoO9tvI/+hXmu
szGDhF398n+cfVlznDrX9R/6qAIhBNzS7Xbac5w4sXOjSuxzGCUxCQG//lud58bWMc1bXMapEq1h
bw17DRQl069ouALLfTbT67aff+rWu5+vPMHjylf8SGgpEkh2y4vidPve1rq1Z5fwfBI0jotnWA07
bF9A1i16SCVepVYOiwu5wjb+4vmUjqjll89CTWkCxQpy8IiY7yQw4TiJVNtizQY6u01r6rZHrBkR
0CdRx2H9Tz15vHw+P05L3bBiOcfbR9bIEuKYPaCRORbVfhxkdYycyhxLUgdrL6oLH7IBz41b49iR
mfyZj02x44Bt75oWPrygAVQ7IgV9Ot+hhaiwsc9TBT8MCWHfY4eC6mVazvx3yGW2EnNLvbBCG49S
vj9SP392Y+9fMTixk6iGPhbYjHYeTmxr6rtLvTh9/11wtFQaX04Myxf8+mangh6adzEHdWzlsrlw
D7CtvmaQuAoYJFXP3gzG2i73B/0ga9PcF27l/KrDjvwMIbTu7sOJmQsXKWZb2NuY6Kmc4ZIRd9mz
Giv/pXPc9EfYpuV+2+xbYc8EgcWULLF5QN/qxvdc7iWsV5usMoLY9vyquakKzEX1HMhR3XVTKa5I
FkY7xYdNuhP4hLV9d5rVtdBzfCQnl2Qhg1/56IOsG6y9PC0tYSvivQH+T6Tn+XPYTM8k4g5JmsH7
OUwnL2ai1jg5CyvYRkUz4cSDPzjZszvBPLc6KYsEalo5QC3ssLbtl6rqfnZCSEIqAxyxRFI8tJo9
jgNozecX0tIXrEB38bZtWACp9iij1QXrJwLIDSuhSbgK2FqYCNvoKzJd6vka6rSn54YpdqMnt01J
imcNuXd72a4pqi/NxKmL73JJKgo5TV0bH92Zv3U1uIjzScX7/DgtNX76+7vGKcShc2fm2TPEiNjX
DnbP3r7HcXkTxyGIbTQ0TEJbGvl49PVoFu+V9to0MbyMv237+eTjz9ezD++NNIDRQz3291VWRs8G
Twfp7nzzS6+JNtpZ4ISjx6kdbvNuym+0n7+lMJ1NdAbD05PmtfGBrXeVrG6gJ1Qkjmv2dbfxwdwW
0/Tk7KV9VeXPQZyyB+7WSuyajDh/znduYeptHDQBtZX3KR6Zg7Kv40s567a/qRlZVZpd+sDpUvhu
bTE3cOO8wtxD6Gf8grK4anb97IFjcb4Dp1j+T80yiG3QM5zLNNrH2UqYoHySuG/c9JN8BLRI3EH3
pHpaV+5e6oq1n2uR0cKfs/I5QmVX7lCUTc1FrNXaXCw9l9tam4L53Kl7vFcQrX7UPL0fM/YwemWw
D3MXfBTlXuIl5sabQNzfvMJs8U3Ik3h+1QTYS4qgOjpeU39vh0Cv4a4XMqRn7eYQYArZFIzYQ9w2
vpoycKgIG9RORXCAc/PIW1kIC8neRkiDe2x8iOUWKMbAdjE9XaFYNN/HExDMK59YWmvWtj4Ojcqc
weATk6GQoRPX2SR8Bh8eB1mAed0uJLm/8cXS1uCEoPocDrzPnnUjqThUjvLGY9SCRrfSnYV3GRsv
TbI59OHbCxeC2YgkHSpAJMLw2tBvkGRkCSwT9bXsG3qxKVJt5HQemSxNY2yVvTM6O0f0t27n17dR
S+udIvKhQD1q5SFzKWXbOOq5d8q4kUY8h1qZBH53v2MYcGVEfA8UJwmr5Y+mc2SCFPMwheTK1M7b
+V4uJAkbYp1K2pcRBLWfSU27O+AmgDz3gkmvNL+wBG2MNZ18EFYqdIz22IKwaYuEEaL2zjj/niAM
m2iPi/22rpy6+C51dzJtA9drxHMxq5uxUvkebxRrq2FpnKy0gAo37ICKAVWgRr1Ad99Jahm4G1c2
+fjLGzEHygkmQCgLfsvL4SJXkOtSg38dz+o6TNlN1a8pOSyuNSsroJAZpJrK5spMEHEYzJhMTH/T
ojHJ1GONsdDbzWF272m4VBTR9PtUdtw2Q9Y1wBU0BTFyqp5LElczAE6wzkuKkq5JMX5+wYxsOPYk
Ypho1RyvU6ij5m59RfKvRNB/jNTPOoRNeQNbmVHDkn1LfyJb4zPkPAo7x//f97xxjvYuXkJXFsXC
9oq64sdVQfAKWUxCV8+Qd7yR2ExdWfYJLd1/a6eMdn3g3de0zA91pK5av+hXvvv5BhjZep/wkezc
IYUdID8xS3MOPZESD63EQWbq/apdGbvP97/IxnB3QSfFmBftXYQXjIeubUtyX+TSmROHtdT5sm2G
rJzAAfIsoMAR3xqB6GpBwpV+IVcSztJIWTmhkUA1Oo6KjnlTDdGemSH9klKIveUDTnPgg23STAsi
G8vNO9kK0uT8ttFQnWQgwjxCt2ET+hmtWwlBOCEdsh6wENDEncfWnQS00vxgnFaGaWmmrag3ofJc
AwLJ0TTZLwq54D2ZWrLDCX7ttrnwBRu/DbnPGVWBit+6fCqGXVNEOOXkwzg8SOVV25aSjeEGAh4y
tcSp8MzDPcj4hEzcNqczz7aAsMU/VV3WeoBs5lGp9GfuRt6+i4cn4A02ccYDOPx9zCe01J6uJh4e
S94OO0riWyrD+Mv/4WK+EBDRaX7e7cApDId9vOyGt2UP/Bwf2fcJvkrHKOAvhZp+nw/ppY9YIa1C
KXnWUI0601gkqDCliTb1c4Ma+gUg0Wv56dTcfy9qkY2dmyaM4Nx5+k5M/R/BI3kZbs4cNnLOzWqP
miAIj+4gi+dceNXPOTbNt0aIQSYzdPnWctTSLmID51wOfZd6RB3ecaavbdl0Xztu+H1ZAx0b9pDv
KlFb/tYO4LZwUb7lrH0+P09LA2iFPQXqQ4+qHmAcBTcQt0flJQmdetpkUBxENnIOT2Vj55KW3dIY
JVohuxwXGzj1bfr1NlZOzVHezQPv/uAy05eJS/rqJa824q6AfvoYKaIF0D4103A3sRx8kAZYv5FV
zcYffwqdd3GoO78xbsVgDHXCKmuvKooEsLM1Av/nh3pIOH5sPuomMc8sNXcGPuk7HOXandLAEXZ5
cMQ9CXrzm1O7DY3L/YxOcpDdHZHFWzSV6SGHb04yK9ltHCxrF59ipjlwhebktPylK+HgPGvjrNCU
TyP+SRaxEXAp7iQCDGj3dpqHfO9GMC7KXXe64IPu7tbf1xdiLbS3cHASppLM7R1pYv4TvJws34fe
GPuX56NhYYO1kd2GdQ3NNPVueRN1f1wJpjLRRnwbsnLNMW/hXhLZSDhWsaIcYNR820VuPgz3ZTX5
/NrLa+xbiTfHQ9QnuUYd4YuhyMn+AegirdIkcp0BKug0LruKJU4c+GuTtzCqNjRDdbKL08h3b6lj
njREypNqrNfYx0uNW3c+ty16gBSj/jbqGABYUYyrQxISZ02AZmHKbKQfn8eod6bWuyVR9BB1gEPq
rI2/tcx0KxvxQg9sWJ/yprYANcm7daUH+/bYVw9ZoPMt1Nogsj3RqtSPYZeJ18vckOaYGs6BLZdr
l6ul326lMA31hlYNYroz9ehcVwTc0SDEu8T5cFlq/fT3d/mXluNk0jYvn6kDUGUXNf7ROT0ZbGvd
SlhN6ypH1BX7M5Zi3BVQnPuSiYau/PalAwOzFiZoLhXngwAyEC+6LgkeddrFP4KeRQlJaZjIKr4V
Uwyrjymor2Yz/tnWLSuHdWyCJSPLsWBl6zxCuNy/n4z383zjS9FgHUbgMJ+75YQEmRejfC7L8Snl
YJFAx3lYGbeFL9gQQUNdJK+RsaNmwzfoZTaXeS14IiFzspKEF143bHhgRRtfVkXs/M6AEzxAmQys
fO+6LWeU77Af7/Ai+uaE1TWcpLdNiY0RJDRAWSKsyS1g8VN0wQPF0usMqsJrcJ+F7dGGCeazl8ce
iKW3f68kObwVaTe3z8RP38BVNk+bJt+WSTWos6H4UWBnqerpW6q5+e6iANcnrUB9Z9v1zVZIJWDs
BZHXu7c8B0ycnO5veem7x4p7w8P5fiwtACtChtwMHLyn8jltI5KMfqUSXeRvXHV/piz1k9SBLt7s
BtcOK8TGblmB08RO2Qc5ZkiBbbH/2y3aSnrh+Z23sq4XsqUNvlM8kOnkafeWUZo9NpDJuFVw2ljJ
lgtxaQPvwKtqCl/z/hahTt/yKIgfGphJhrsxq6vv5ydmqQfhx3zP+ixsZY8eNCG0dE5CHIpBHHdb
49ZhHrpSo9KAP95Co4f8gu1FOFxLqO9NK8O/EIM25C4Pyzh2Mp8dSZg3yRTjddR1GudaxrO+dLzV
17KlQTr9/d2mqDpQMlhfuyijQH9DdZ36Gka6Wyt2LTVv7YqRoKL2jcuOvAnMjqSA7EImbZMHWBDZ
yDvIAMkhiCVaHzjEMiDIcYtn+eDbtin+GNjn21ha51agkskJIDoMAX9c9+GdTiFIq7mX7iqD6uv5
TywdDWw8HdiJxTTyMf9jHPmaj5lKjFPW3+EI0u5lA16e78RtUjd4Ohy4F1zDpzXYdpGyIXbRoItZ
+PA1Fj3M7c349PchEVepf8dAOIfzHVxYQ74Vx2lXNToMM3bsoAT+i02zeo0zkj1ua90K5Ea6Qmbz
TP6X51DGc24pNu6VyVnYHGxwHRmnytFmosdoZMfSmf91PfHqRvCAaUAo6yN1U3h988XH/2zrjhXP
Ux17KB67wZGzQn1BdZncAcuyZiy3sJx9O5xHJVwIROd/ymoAsl8q7vRJIf3y+zyIVaj/0oSTjzkp
n0kOdkWW/2E5655QiCKvFXCIKy/GS334GNb/j/Nw8nMnDI5wpDIwZ0e9kFaU7eKOryH3Tivzv+8L
zKY56bAs+YAU/uo7xuVJDj1YuBWHaki6gQxi54AiczecNG1XltnnfWI28ynupoiVQpWvA0AsCRRO
58SvyJzAETzdn19Yn29IMCD9OClpn4aoPLHgxWVOfVu1aUhvQTWe6B4y+kO2q0BmblYqkkvdsRZA
lMNbpfTQHcYLmAEZ9jblFGxsMInOd+bzFcZsGpSLh0uomfjFa3Pyq9rpseXj3s8V7ADOf2CpB1be
r2sHcO2MsBcfnbmAn843E6fNZTS0G6fcvtlQ8NDy0PHLV5XyN6FA22SO/2tIGdud78LCGNkXG8LL
apZw1HlNpQ7UpaoCmn0J67LbZCMRMPse40dNOTPs4a+oD7lXTq7Kr9GsihUdv4X1al9i0qYGLgUa
Tq8KC/PrVDSIQ+Afn2uWZpdNV9QX24bptALeHaCChkts8hV9EXWWtvsu1Z46or6iyp/bPnCan3cf
IF6aZjPMk15xw0svJFU1lLsmvoasWlip9nNaoGQ7RqJlL9zvosemr4hMsjEyv/CoN6195PNtEC9n
H/vAvMYPqw6+WCarvp8QDp3Hd26pHhoTPuhe30XdrUzN120jZmV4R7Yw3iBT9hoAeiJRcqyGLAFy
KNiWCgMruIFn7oPBo9UrmQjQOYY9ouY17QR0mP4UzrCNLMvsG1gBJFqJrOq/lC4KQu0Uj1e6T4eV
bXAhvO0bGBIfrqp43H2Nwnyed93YzWOS5lW8LYfbXg+pC6GosSr9F/DkX3016EOVCZ2E1SpqemGX
pdbJTeiAp5XI/KOa4R8KPdOUyEsewXcl8nYQc18ZqIVEYt/EoMg3aDIE2Sv3IvEtiGYnmVL2wxlV
f/TGetPDKu7UHyOEgv8tVNYFL2nXOWLHDUC1lyP0qqqVRbs039b+3eAc2vDRq17asEuP/qjIa8wz
0MzPx9xCGrGvYhHOUTjqyhbnHMyGqmX3IIW6nCOeH89/IcJIfHKosvlPESdZFVZO8coGOG/uwdXL
vjoe9r8s9pIoUt4xUEEw7aOcrizhpQVmxfmJ3WgMBFSOpAy/p3lWHKdJAxEKzZ6XgeKXAPpYb9Fa
C5h9ifMUq5RDsRk2U+YCAhoFdZb0Uq/J2i5Mv31Ti6O2YiF8EF+9Im3ugWZDsYhp1bycn5yl5k9D
+G6TYoCnsAxg/1evrrxhX8V56RwgQtOs6CQttW/F+uBMWakL7LJlVmAaMlb+W5OmWRn8hcVr39I6
IMYGQfPyNagCb7gA9nJod2HaUfpIhnFtChYSic13YqA0hkSz8AUiSfDx3cW4yZoywUQ3eM4pocxM
HdAqazeNV0JmYdRsXD50cbQLGlFwNNzprlgFW99dVU0s2p+f9YVxszXJ42YqkUy69NXtXPWliqrq
QaVR8S88NdYOiUufsBbW0MpomLw5e4XeS9d81awK9ReeRkMD8wNS+GvvbQtDZd9spefPDepNsLnm
fAoTFfdQRGEhOOcrY7X0AesIpLoeEkltjyuHaSDm5wa9OejU4Wv+owsDZbPF2jCW4UyVeBlz6hxB
Xa+bHU1l/SOKxjXp24VjnG8lRIjqZqFbjeULtP3iq1Oip0TDoFKxCxiUxlDuH3+f1J4c42zLKzZ3
DGTKsfPY4B+nVv3oqgg35hg15zVu8MKg2eyxsp2CeXJnHFD64Ht7uhRwlND+D5eohZi3rTRCzwv6
Aq8mrzQmzq6Vwc8wbuuf1UlMWdZ6Ta9mqR9WesShZwShmYoX8DB+Yj8k16I3bAdN1rX4WNgLbTON
BrJxYdvifBLjAUNe9MHUfWE9xyuKVMwkHcTxEqCmQFo7n1oWwoWc/v5uQxGopnlpM6avxJe5AyZc
fxz8Rsttl1ubTEawj0utOvZCR6+4T1WffXfA/dgW67aXBkU1f1YB9495RKKnrpPxVc+reY2RuDQ2
1v0mqppRdTVhR5HWPwhcu7BXrfovLi0lK8apL3GwBtm7wHU5866ApQ6z8kISYHHGvcSZfs1lZuFD
nrVmu35yi7jJ5Wvnur9z3sQ/YsK++5nJfp5fQguxZxOhWiiBaq3a/DUrRHRJTz6i3IV6GNT3u8tO
lmt89oXpsKlPBncQ02Z99MJqj13BnSBAKNB41SxgqR/Wyb1VMnRJxtkLCXV7Dex5AbHfKd0L3cp9
Ydp+5aKzNCHWDtVBNIdWsI96mQXJYPRUfh9cUtzKDkWL8zOyNFLWwuUhFH8biJLkCXA7CmdqgNnr
fZ/VQbONhcr+Fkne5Q0X4rI8Vzo4Mm9SN2Q2EgVl3s9r5IIFQBSz+U55PUg/EnjCyI2ab2ndA32o
MgNXO1M4pb/LcuM1SYo9fkj8loBQMeHp9JCFkCIGcUOQcWUwF5aFzYSCs0kUoX/ercnnEr53cJbt
NBx6ZhG/wf+Tbzt52ySozs/m1itK9jIKIEcTj2nnT9u6a5rrC0vCZjo5gUHk016+Gk3UXCTxmDP9
q0ONoV57rllY1zbbSTtlOBNG5ausw2vZkWkvZYRhC1m/Jk601IvT39+tuoZNmIx8QtXFle1F15cV
2GH5Gup1aaatBECmTmRaoQOMevc4rTSXjema5hCF8ooEWq+ZzywNlJUAABt08Pjgy9dxcuqdYN5w
1NJV+3TKvTW64NJIWSkgRSVkLmgQvEBSazB7rywgrkdxgHnclGJsbwlwAYssLdroxXBIVkReloMl
qCbPXzk4fH4EDmwyExNAT9NhxpsA1DqfhJFj+1sPIzO7YBqhpxWFk0vgfaAgFT3PqMTc14UM9Uq9
9fPRg+Dqx3XmKjBbJopTF6xs4QE1gMBxWQwAhx3Oj97npzyAjz+2r5G8ciNRPUwpjLig69t/byrx
2GHvhHCO6g4OdwAYP/+xz5c11PQ+fswA/uPOs3MaSlgk5+Ak52nZXkxC3TjVqojU0pCdFvu70Oxg
3TPI+HQHDqffAve5nZeOxeW2LlhxX4nCL+J5iF78InAv5FDRiwxpMjGl6fdd463ZZi3Ni5UBIj5U
Aooz6rUDQ5MLwS9gO9Jd9YMI95PDxa3fAyF9vk+fZwEILXwcsAh3yM5hFAkfChGXFcS8LyvYme8r
slodW5oTKwlAh1iLwcjgZap8vHlUWXuCd2so3m3rgnWG7RxaspCE7MXE87eUer/kQKAX4G47gIOc
9XGImnZwUihFs5cproe9doFB7oJo5TFqYXBsRlNnYLMpxpm+dEKpA3PNlOh+WFM6WGrdivDRUW5E
C5R7TDwI/xB3lIsH3vCyPJ4f+8+faQER/jg2WdCXWk0Be/EK8cYi2OGZobjgvbrq9HDBHBCnadFv
7Y4V3XLstBwdT71KiJTyxNTUdx6E5w7l2/nuLI3X6e/v0kcJdudEoNL39w1YKYm3+RrnZLaSA5ea
twPbCTrAazV7CQAd7vEWmDpq3xqHbh0gK5q1DNIWxDv16mKpArBhqjdBgnDT8wyQlB9HR1TpLEso
LQFLAUrLxIE4ikuY3p8f+4UNIrLCeOhdQSTXyHpwgUngmwMnNh92RVydLnAdF8/nv7MwCTZniYRD
oRk0to7lADe2ZhzJF3gtevvzrS/0wuYsNUCHeiYA3gR2h1cwq2720ay/wtX4Nm56spLxlj5ihTXV
whm7uAuPDYVWlFug4AkxzDfeuGbn1cGv811Z2BpssW+XtRzyEV547Irp6S/fBBJut3G2am67NBNW
OHPoBJSiHsIjnmX+nWIoLGdM/jj/45faPv39XSSrnLejFB3/qWfU8SDa2/uweN4IZw5CK5JRwtKQ
7DX85xhl2VcTwQCDBH1fJbi1bzIUAhHRCmZIxxClHBMd01rJMeEZG9MLr6PlyhAtza8VznTOM16T
Anfbgv78O79CpG+FXiU1Ly1TK6LBGjJpCAFyvFyd3vEFpI7ja19ghA4wNJXBnZcDpL9yc13ojU1d
apjBmyvqnLesAYSWjOwXg6fdZRavRt3CkrLZPLTzSZ6nUXQsvfmkNw2bMy8cVgAsS41bIa19gK0c
VaXPGQmqfdVOPt1VJIjWUsbS8Jzm6F08UNoWtavgNNdp1z2wBg6dUcPSPYqsa+ewpS5Y4UwymjeA
FJNbsC8wAz3A6UMID/rzAb3UASuguyiYac8ncosO9KiocDk/aNPCUW0cvehp20essFZp4aVTPIdH
cGaRU0UsL2fP5EkfhfP+/CeWRsmKagWXeegGGOenKTx+X+eZe1NH7TbWaWBD3TodlTzOufMTB27n
OCsYrLsyWDmrLk2BFc9pCeQWbNpDuLJg//+rj5Jz+r31QDfdNDg2zE21TjmIDuevvPXuOUmbBGWA
bSD+wIa4QfOGZCBQBNjPSgcG14OcDFRWNhb1kbA/hhjUJwW4Qdr52cIr/FLnRXNwg+7b+ZH5+479
X0BEYCPcckiJeSKn/g12NmyYUNKQroaVafhgCgHrQiJeyCijHePsMIbuZW8ADc+gf7uf0yo9jN4g
L2rRrpz7F5aCTedxu5LrbsjEW1xCRxJ7xngZGgj9OPkqInHpE/8JeJ/WYx2Xb1NReDRp+uGOhbSp
dhUk/lfW28IOZcPh8gAaCXmbijfgfooSqnz8B3YmuKzS2X+Ecez385O39Bkr5kUfmDIC4wVeQ+xW
tD50VcFETGv+MjurButLH7G2cy7CNmgzWb92IcRPS8bUj6nUrkkcB5LykAKf12hWCynMRsQ1cVWM
/TzAC9LFWVAA15DMAieg84P1V+Xtk5VuI+E4wTbY1a5/pDwMC1Bu3ICkuwaOfnkOk2yTsR/ETZtc
Xbfp1LTXaSz5lCWqDAGt2FcRFcMf1sSQm03c1kAB5gLWtgNbCcSFzttIuiysAh35gr8VRckh4aYr
/RLORboSWEvNW0lEhx2tVanptZj8qd3rbGxhTuqQbtt7jw2jaxTANa4Hm74odCIpk7LVs/oOXhAE
VSF6BurRyjR+2hHInVuPl7rrvaApcNYgbfxQjqGXBOssmKXGrVHCk3tT9Sonh7LOy32e44aY+duy
An76KcLenZUw8Bx2PKF/oLNzDV27q8ZDliXDUzCtKYAtdeCU9N59IkWBQkA3yj0oDFFSQvvgAgLM
a7bCn6ZOdOD01Xetl3jAbd1ZuYe/xaImwrbQh+VjCGns3fkgXfr91kGJTEKyEdymA46UjypDIWpo
/DUJsaXGrXQZReAgCkPcA9Xx2+RDD80rs2Yl5S81bqVJBimDGkB0gjMw7LS7FlJINVRSNrZuHZGE
X4xFhowFO0SgePOq/8MhTrVt0G14TOlTt6qa1juks9d8y8MqvWfDqi/RwsDY6BigxeoqyH1M6dBO
V1MTq8dRz81KXltYkjY0xuSRi8e1wD8oJ0r3U6+8y97DCWWuWL6lXEJ9W1d5cqMIWM3WPcAA4xuk
omsQZENzuWnB24gY0K6rkbbICcbx/Ht/hOaGH0AJZVvrpzl5F7Bd3kZB0WvvUJBqxJlUH/Qg1yqi
SxNrxarxio6oQpNDU9LyqmEdKtbIOk24cVla4eriybEM5hnakrRlxW/Rlo8iHNeMEJYWjhWvUK6k
M4yuyf8iijpTv4d4oJ/EEywLto2+FbQd/BlL2K+6B9c4hbebCgl/IWws2959qW8jMyOTTgH1IvcA
RYXfuIIUF0ETrlWLFqbXhmXqtqRNy06/vi/4l5JDInfWzo/zQ7Mw+rZUMoXpQQbTZv9ApkleCLxz
Pc2ZgUjKvOpZeNqz/3Pcw+BYuy2BISIqUAJZrQBmh83VI2/bI6zNb1gvr6leM6w/tffZd05dfBdj
cwqRrS7I6aHLyOM8iv2kmlueuZdpvAkhi65YYQzSE2OQO/UPkc6/NLN7X2u5n501/dOlybACmRYZ
kc5p6zJyim9yUeUHE3H1HbeLfFsishWRG4Fryhz79MB0RL5Ohk//Bvm0Zha2NNVWLOdAO2c18/wD
Szsoo0cHldZ78LQeoQqS+HoNyb8UEVY8l5I5ZPAdnN+04yXqrwcxqGbbtngbEhRJX0rdMYqzZ+b8
TkkMZfqBNpsYZtS3gT5N3ckxjPHjRcy+R/Dtu8jAj/xyPpwXYsCG98ylO1Ho89JD6M33VJffwWe7
imqUywP/x/lPLCxSG+LT9MGsfBGTQ1rj0fGi9GVXXNEiVOG+hfPIJgYNhsmKZhP0ZOZ6pgdCob4B
rHJyIqCc78LSKFlhHLktnAAy879l6roKFqrDofHZgz+vYUaXRskKZeV5vTItIQfapcUd8XPvRxO1
5ALyW9WauvlSN6x9GXr8hYCsoX8oQ/O1BPKSyctTL0568OcHaiHQXCueac6aOdKGHqJKzJdCjfG3
DLZwa7IhS81bcZy3TRnXPEMyKpob2EG/BfNaeejz8Sf/Afa04AAXBKmUhOpFhYiyKAc7Kh7HNQbW
0hes+y8F4z+MU2w3fKpvWOtdmhK+5cMaT+3zsSE2dmeeG2dQAaWHNotNogLcr/kQr9ELPk/UxAbr
pBD7EyYnmNg8u9RZfUMm3K7xHH5zytJD364JSH6+RomtQKxh7QykDsI49ZwnDnD5bxFCsWnM4Vff
pu2adfXSaJ3+/m7v1xxluZ7Dky0P/J+g7r45xSb6KQRbrUjmfjFQ0gfYlF0YrlMqiyT08jWA69JE
WDHc48m3NGNDD02cvwCVfw936jKObjUvNJwJvZXb2dI0WIHMRtfLx3rEnlaJy7EK//Hd9FfPs7de
dH/O54qlnljBnAIhWZJTT3AeuvFjDy/W2Vvk0sdawKZt4xkJqicfZ1pUJwfsMA0OpmXZrjnJoEQV
6lxt5WcX53uysJhsyM6YjZ7K2UAPNZ3mC67TNxGW2eF84wtpw1YgJlxVWEIthdl1eFea6I3AuS6O
u+/nm1/67acF8C4QjDv0WQTPi4MyJzsaqPXvRgca8+dbX5hjW3vYDTKPzE6FOa7clyDvTquVSTQP
wf77GA9d5z+zNEZWNNc4FMHEHdmpyKpvsOYqE4UjTJS5P7e1bwWdMJn2XJ/7uFGJPlFcRZe9396i
VLqpTEeJjaQho5ERNF3JwZXAukw9b/e1K1/O//ylObYiDYUnz6u6mR1cPT3laSYSr6X/bGrbBs/M
JXj7LiAmBz9w/3CP/GPCzlt5R1iYVhs6k5awL4HLGsWxfYJ2hvpJmipNAqnWRBsXspwt+Asz5FB2
FIEbNRrgUH9H8uGOV/puyNimExFAhx/jqyGAOXdqxLkOpxeUkYLvW6tVlNiavzAkNsrPenroXX3T
uNNh9nieCK84VGW5kn8WQtjW+oXCD3YW1QYHVocJg4cMSr3lyVz7GDvhwzzoLSgs9MXaNg2BhHAn
cXSkYJXuo2bo90O4tXErgLu5mGYDRtZBhOoHBTcDcNDcX8k+pwPcf98RiK3z68adWxamo4dqnpoE
SheHMir2yhsOAupfSVkMB1jUXWyLNyuWTdwNE2DHMAszXga6HfHN9FLpEAI25z+wEBM2bIZKR2qn
boID6jX/gnG3N073THUEA961JbWQj2zcjI5D3GxKFJY6Pj51Lqt3Qw9xpPO/f2G92gK4bczmtBi7
4IBt7ZfQ5QEkmTQRGvrU8JD6DcPfbTNha+F2mawgc58FBwFTm5J3P8Oerjxce/5fdbNPFpWtdN+U
uaBBx1NslQ4JX4Un4DlIOhOZA9B31QNzhfMYuajx7uBRDXwwUxMYhqbvx1+QbXSf+rAh+HfEguKC
+CMMSRG4c3+AOrjsDwTSGQfa1khJNZTaOhplYmeCWv/rAko7JDR06I9JduomL6D0nZgM8FFeN+wK
gMbpazk3Mr6A2HB805Ss+0Irz9+XA+AUkC6I1LNf1cEDg0pz0jpjXCbM1fpGxaX7TEiuvhhRqSNh
8Iq+LOPAPLVxTe4iYBffJHrs7AHfzqDrDLdk/ytMT3x+YO0I0QcapEPz2sVSp/9EgFtlu1Tk6ZRQ
U+TVvoPBQXfoXKjfXaRs0Jdt9/85u7IlOXF2+URECLGJW5aq6n1xL7ZvCNs9FrsQkgDx9Cdrzo2H
39UVUTE3Ex0zghLSt+aXaaLn1euHl44S6EL48XBd9f1yY6AY9jNsev0iSNvsOOQ7PeAJ+joldY02
DeWT0mkTCeCK1DD4BMhi65cZx1AqyWiENgUZLFp0fqnrr2j4mi+cYgrD+GjrpyGU6mjSgFalSpQb
O2DDplORNQu433mt+ZrLsUWXHxql/voA6Srsr2PBTpw2QbO8cO3pX9AfBCCgGQoo3fGprlILUTof
psvFvEwBhcUfDFSQN6Hj0+I7ZG7H5g5wq/YGVdIpyPmMrU259r1ryNN61xUpadYFrv+VuJbK3VBW
6sV68Qyqhn4d9XVH1vaqwrxaGsYNvxHQnTIZ5qNmUJYVios97xTGQEFOwtpn/HeFk4QzVP9uwkDV
B6ee7JgQTsQbqMIp2WMUea5Q81w6P3Ud2wdvI8iYIC+6cI19Dds+k5A5tEk8gykiEXyUX4oWteRE
CbZ2CXMj/9V3BhrAyi3DnbAYcqpcFfFELzOAWEoG8VNXC2TopNH4Sr3P/TptCrewz5WFFIs1eDEr
QW5zoNhGeccE6ospXaqyz+hoTJcQcBLRnEC/+UOEkNYBPUPxYNlRrqAd8U86VFPTJ8Yn0QE84KuX
/CturmphKHQ5F+1e9ZOiU96sfv3LUQ7qflQNeEnhxu4P4hf+K8fVHBOIyHvXbRjXy2FhlJIvjfI8
Lzc4fGFOJtqAIHDVlZej+zg/VKBHJUnhsfa9dPqoPsTG+l/lCOlDFYz8g0V1ODxTlASfaQTHkyhI
IJBfkB92VAb9hVUndnXYb8k8/KvkEU/ZIMdb5eJ0davv3JWRK/6xSpjvazG2t3U5sv0cenh/6I56
e6qxQclYa/GEwLoMbmK/w3ldB91fa6/zP5hEUGahx3ljezZmkAcWRcqlnl8xe9U+cj6FP3UTVvza
rSZ3b3hnTDaDXMpLJzGj8FrYFolfsy52TWIVs9/OKluTgdOs7J5aMuLrePifbgR4xgHyKatdTOl0
RRbWX/krBpHQh/CyAlDbYj8XiMnpqI+6SO7UfenUHIDu6YjFAD2+Dq8HoVr3sRo1WJmBsYEZqDJ0
6sbqfvC7UN5wKczvrqYODpC3BGXWWAkRNCsd97u/9C1PeQGa6iu7YAx3T49EETm3HcZhChk211Wo
sVueqOMpEw1DorbWlX6WkoQ2rYJev4HVOHouata8grog6n8OrMHZj+KOs31kZ3lYjsoWdVpaV64p
gU25A6Hwui9pbTmGZRH4FSnYuKp/lD+KnyheiUcjnfixw8V+ZmWAXWyc4/GDLHTzuxAwsYR4Jd8V
vAAfcYGz9BJa6v40ytagFQKZYiEjAWEs6fE3hJFevYey3hRkHQgwoXYGu/ayesczMxRjDxg25NLX
q5F007LH+AhRd2hc9SVYeKDymfk99DG7tF00fXcwMrj801Sz9zDbWQc72sc22vOJTfeMB/MLei4y
TIpK6QcPU80VWApaiFmzgPU2EwSHgwSuE6cdbegX6PtMU1JpqkZoRKn4Nsb03VW4Cv3dEAxYoqIp
MHMQcDDWFrPfvvfVGgz5PFBPpqicO85rFdfKPHja7Vki0IYhKenG8baTgY6zUMV6viu4Cu5amIBX
iFLbbwZ+bx9VUZj6YTSoBKiz9nGugCT2Q189O8EUo9TSk/Kl4b63D+dKfgsxU/ME1zVn1LogxRxX
vrwUSx1UkG7ryJQ1DlAZh8UXa3M/8/U468pMTdYX2vZFKGGMiuOjOKh9f/mhA+8Z4byFKWmLAC9i
mfeASjCopKknnGcatgW5Uk40QwalcHrZ7ti8OMNODB48oVCTW96FHOpxXUsoyU3tMNjSKpruGtdD
5R28NkIdhnhsxQ4do/Jd8aDtzcEHpWP1DSmRCyn7DliOK8OmIXoeosEfk4YD5kmKFkefloHErYkU
9FJ9Se+bsmsfMQznv0Khjjt5X5Xu8tNivuwGmFzbprGMBjMnJZG6+8ZxetxX6TK8lVhk+A/aTOM/
Dkizd8QP2QejVrSJB2RGjtCl8xOOZP6miDFgEsLilplPHaD/qHfkaiF1594rObjxjY/RbwrIfQPe
loJPzrOtTSBBx27D7ypwqq90ApthPpjVfISx7b/GZS1j0Fc0lU0jVAUtcJEhvWFQl/xW1R2uI8Zz
gvGGDSNePqSTuNWSmI+BdxZqWWSomxSh1ErSgsActmHQPQCjL5sUE6C0TmAPNGww3Bo4yUQ0F6mk
hfc8rwucUSgCyLIWvgp/2EmYL5HCmbMcOKAExFP1lQPfdjULX/0IAsCn0rlAXlEXHdHpsAbQNoM+
eJyVURzuhli2JKm9QvdIYmdxK0YB7xnHJVw1j4Gd05XfffHdEYMDfmVCBwQCLQNUk3c8/GcuYEQQ
Qhbqrgtj79laX/yGLG69B1OYs+xCvYTqZrUgn7YVHBGAkeD9SdaoXtuEaRp+J2Uphxt/avHdoEBj
nZSAlTiSCWbgQxKmThXJEpI9BB4Man8Vdh0mpOnvYJIghJFMbU9I5lROLDEFDhKp7k7B9OrMixQ+
qQsWiuV+ikPe5hqvuGYr6UP2pXUraCYu4/TUaG8l2Yo+tNqHcajeGgASB4AANRzwAunbHJg/t0nj
eKhTMRF/5/ZO8T2ADP396lftLQA6VTqDxwqUtuQ4gcW9WlVpKEPpHCwDuXcChJMGvyqaNWXaYFeb
pFWLR7Oe9UWbjzSW9KqPfHa16MV+A9edfRdB7YYZr43MOJyjDxB5zcc2k2WPCW5NnZsuFvFyE8JC
Omm4WITgEv2yB1pWsJMNIs4mN63HsLc8hHMrlxuK4YBvRdy3H4Pj0Uel5v4afD/kFrMn7rUU9VCm
MKI1ZFFByRQ7s6fymKzSyyZEno9z0ZY+CGIVDPgUgMk87T0rvvMqjMs0hjxnm05mKcsUrB8wmmT0
sRkRNBy7pJIO/6ZqjDfvCYvAxsMww/GqS7d8DuuieYpgbcEI5EGALSHIYda0GHw+ZRZM//kcQNE+
VQUrftBhMt/CQrY/GBHDvSwMXCiXBIZFtfMidpBZb98RjK8/pIV2GXSSHQSKBo78moJhA29CnHFF
XnE8SMwZO/nAlq4BPDyQ5RNtyuqx5sdEBtpacAVIxlmf+t6x6Vgh9wkOvY0ge2pDCeRIjyDzu1zq
8Iffj/NrUHRy10hn+QGthfijq1i4Cz1R7SQrERuXq3idjYWqTWR1As2S+FtVRs0Tajs8rU08vyiO
0R8cE8ZTDZIfkvrOir3GagjQbYyhoBkiIW9V2/EH0U/LTyQ04JVjrEFKgUHf4p2HrvuDTuESH0IP
EXBayLpCVKMGAFEw7tDhx9S0/lUqvKoYtL2qm5kgEB1q+FY7Tdc8EPMOTMH6nS0ieDMD0sBGQULJ
R+52cCW0EFnA6y8csEmbjai3pKi1gaeWAo1lQsy1QuGJXwHRxwCn1MFdhNnwNbVyma7/nUz1IAeQ
VeNYJcSfi6xa+pUm5cD5zejNqEYsrue+lSi3J8gc5rtypmuVjh7agpDSG16GFfQCDPUyZBwqyEKm
8b8rj8R1giI6vbeOQIzEehk+YroNVmYmw7oHLyKCL9Mrdc9ms9Q71KuB/yFxBEUtLx6fGhnh0gfD
2t0RZrDpgrfk0PRyeSs6TDbJeAwyO3D/eXXi6U42WtxKKuQ1opYmBVXo+jSyWidmkc13dyTFvjAU
u11EKHhhtkFkKImYd3KMjQoUYDIekujZH3qQFVvdxWmpXXkFFrnwWkjRX49E2HeonTp3s2TrDaAy
xYMJ/TrXCmYIlcw640PfZws2ISEVN98gC41YuzKDWuDrirXNfWLbb0Bp0ToDV6umWa3KKhUAvF5D
2qC/Q4MDx81YEoM/rod9EAGS2iYUy1tcHBUjmddi/5bmaKA9ZVw0izqz65o63EMEsoV6DNgYvoFt
mySQ/igfuYQkJxqfqPURwq6sx9sq7ZrZ4teiepwWFDqGSKvo3B6sptNXGUnzIeZOIQTnmE5vBpwx
38LtZIxEw10B+MUjqOi/U8FBXxO1BT8YAcbLhCyR94DbWccJpchZuqFTGI7U7S08sncL0e/pSuP6
fJl8DvOMBnDpZeAGAeWJHwNDOCYdKPZVBv/gmGCPdImAn5MZyJxjrpxU3ktTWkceSFmT6tC7Muy/
ax9V0j10OaArhuBujqD4t7bINkKt/SVjCycQo4nZlSrIURo5oPVPSlQPl7ZO7rN2C7IkTrPcWjLG
CgV1iZOKOGvxdma2DvtCrB4dJMsSvhDj9BrC2Chl+DARa9G+d4u3tL/N7DYqA1EE8rtjMlQn1MhS
HHzIoapraFrissVkXPysLkFNjs4Mw4eSPUjDrzGFiVyFjmDR/QcDe02wN1FXhikbw2g8eGtfQ8tZ
gOLqmje8ODjuEZFSDl214800HKPJALG2UsSUXxpEokhL25431RcHgzvVlADlEzu/VT9NZV754OjI
UEoYRWLLufLeAgcmwO8JfCPSUcDjBCR3O1idsg4fO9DS6Aym1wTXPkyXgon2gjlrAoc++UDkhz+8
xUHanGL7EXNRgbzoZoXELH9EdBFHIRyoK16nqeElZhaWSF3TEDXXKyVcBDSsAW9X1ls6Q3JVAav+
m3Q4+PuRkhGj5tB6ia79ah3Zaxuro60sOQUwtjum+2EL1w45TOxAsSAi3hU4FW0C4w2uNOZ2SD0x
XzBHucWQSf/eVIUY7sCcOT+T/hick54PdH80dPKgSj07O+ZA+y6bbWO/VKuHsD8EbavIw7VSLdby
2mrvI2YZAWlisZP1MY534vVl+2w1QpxvtI1W9oiB//4HjTG0gxEkF363Kk1d7rpQRwRhBsznPXQ0
lvZqcfsZ7Tkd0rsmGtrpHdepK/MOJdT6gHuGMNiqHiDFKg6nZt/PIny0w7QWCaIN/VbMFUZaWtId
841K9EXuhLpZEJ4Os+57RJ4DX4rEBjM9+Gi1q6zrmmn+7uKrTCkNR/GLrmXn/vBKb/Zv/M4rUbUt
PArgBEbLJqR4V2r2geCyIzLUEOwr5CpErksTdFkcBP2a7QVlc4Y4cyEfptORyHkH6UJAFVTYprUH
lbxEj6gCJJiLY30I3RbWpnM8rgiOJqLuwXE0vPlaoT7FAhhmZsZZPFtIs74U8cDSCgn2Hvqa5ABC
cYx01zN0CTrDUSkqinCc8nYCStotnLbMoTrFP5QjA4ExkmVh8bWEwFFm+hYkPnTCDWRNgIR0MrZJ
1UTi2yAecPOO56a8gs5w0OAuNtrN5xXWEM5xRdGBFlK/8FGsHzOh/C3ywQXiqMDcegTwYM0q96km
sxyuQV2g7g2PgvsiNBB/tZO78IxAUWYfISr1EuYFXgo5WLj/BUYnwdSKbqBxiwHWsgYFWJWwsBvr
G4PQu90zF4RqiVpQN0Se0t018ZGszayDqXIVIChVsNrVrkMX/xG5bnAPgD5GiSPxC2YD2YDLHIHs
a1RjakTtIhsDW0M2kghMZuiN4ZcVBjef+ktwVxGoSxBXspwsZPlOpqD+USyop8arCm9XIky5q6OC
pGoNkEl2rQxvDSXiF9ikyK27QFH64KFW/YsNDKlThNi1bSe7i/2ocnej8VvcAhr4bUIcJLM3vjXl
vjKY+gnd2kPtcXH3LBbroy9KFKCg/4JaC/ghx6+k034uW4gJJSFEHV9LjaIlKqZR8OorWFbLJgLw
Cp2uhdOj1MuINDfaogDAoBd9AD8GIpB5bNRuGcf6ACc+3GtZx0HCJ+3cqJIDQbiAyaxJoCM5vPQD
vnGM6mYOawRuApjycF9qKMWDHcEcdxJO2RmiEk3dSaSKofqUzCv35N52ZfxBizV+ZGPfPvuzj5Q2
RPVxxOzZ12IN3e9m6JHgo5yPPBn+z16jXgE4GLcjCh4ykMjJ/ULNO3dS0TceA4Ne+BpxAvKRtyHs
V9D2qALtUgQa8wPuOH9wxDC8VKziD7O/FGXSE4/PP0EyH9PUQ7TyquNA3VE/Kt4ZADJpOLdHCQtF
0EAo/AIM23paU687MpupY329qYQnUqMheDcbzwFHA8H05wLEy1MU2KZPAfILBvgyjkjb06IYEcY3
TpHLMMaZBtFC1SYQQ6XfVa3Ld8OikafUAWgjgZSszf1mLvdRILou61fjsmSiKH3nja1JB1IIinBv
rlUw7RZUMdPOrA3NVtbOIg+ipra33VKPoN5Eb2DMyOC47Q5NlOVLSEBoeQVy2bl5aXC3nSuJeQHU
ymYSv80Bpk7fMFcZN98qp3d2jTuMKJy1UFJRLQ8fHaDosrmtkPdrz+qHimOmwxnBQI3P1DS/QMKK
o2qozUtbtSIrY+QQylTNzpi1xxxIgAllCo7OOTUoh6HIbGIvRP4+lE+wlULn67IaAt4UKuyhQDy3
wo2PE+yttyKTbvKB2ih4CRRYMq/g5Ctz1esKAsWoTi8FjMbkv+q+Ge3OaSxKDTUd8K5o8KAS07sR
bHsf+94Dd1GwUYWPmBrjdF0+Mo47IY4KxJzEPc8xmxjBh1fH8lFoS3nN13Gtf6t2hYrRwGZkwijM
ueoHM1r9IDE3N9ar5TdFBzjbbrDIl0Emad7NEihkPNp8dIu//KqKor0H5byXLQsCRgTspMEvcEgq
VhSSFhfaj46F/uZDSRzt3aIsWd1LQY9WyAF/E+/hsFyCf2vAV/Q42hknMXLD7wVz4evruYo/SuC5
dwK1zTtMViOk8Pzu1VGIOxM5GXaDczunBVtKB0Ertb/79ljqRa0V7Rh4HvEdBh9xjQxM++JwuJwM
2ZbzLMYetbtxVug1BUKaWxWymKXWGFRaRIEhEwmhH8TnjSBQaayH536GnLTnj/SeDlUI8SfluF9K
GI/hpfyXoFAjcDOHstbRN801QUUftYVa5aBHsk+YT0KRuWMBuYIOh/tWOIH7Hc2/9Xk2scq7o9RE
Bsl77R36DkXHUs5hizJhr0HxvWiP6KuYtFABzuRqQT5tjmkclc3QIeGjE1iCY49hh5ABZrTVFQJ7
d4zGG59Ts5eORSvCBzoFVfGK1vPBdh5cwwCLmJgeaiAYRfTXGyhMRX6GypRjkzEIY/Ssivq3h67M
mw0h0pVUjQL/YY/g69tI4FRTcFnIWx4hiz3YsqsPnQ/5HVSMgis0hvz+ShZR9wDuLq/blc5Y1bkT
gQp6j4YIsqOhO/bnPu8XnwCZbMV6LDESovSxv+sKYD+6453F5dQyKwEEOdOTPvWMDT6pC8K2HSaA
ZNB7MHk4w4xW61zs4yMa7fOfcaptv4FPCKP8EupM3s4u+Chd3H07InvR1Llxjfny+TNO9e03KApb
8aLWA1AU1RpFiSKIqcKOnKHrOLX4BnE4BWBPQQXI3yFg1qmIx/66GpEDX/bqG9hER9CodN0l2BFe
HYoFnnjpUUH9fPETn3dLUoBNhla49sJdgdQO3OFH1W1HQ6o1XM/AMU9szpapgGAgMVLaD3c2Bv9e
M09N6vX16+evf+LobGkKkEWOC2F4fUFdRPU+ohaAPGPrJ4MunTPX7NQvOD78D5yhGhrW9gL9oEoV
P2SBQl/QkssmMGhw/DB/Lu7UfTigo4pJRQtN6OPXXeS5ablTX/f4i/5YvDOy80mIiafj/EVTgAoR
SeiUBL7p88s+wObuWhA3gVxv/P/XZ0CRHJHhkNG+HUpRXGaCthI8s+r8wUIOetdABSkJY+yRnc2a
Oi3qhpf9jM0NVu4QBbUjgmND6XGySzaOzYcPtCp80Dk+kBPoni3TQKEiVxVy8naFap9pT1MWFW8F
Zlem9WWAJT+zWydO65ZxoPEZqyEUC6w+FA3/CZq4/0V73p4ZujlxoraMAaqcSsAJjhsVW5T/+9vj
0FkfTI+ff4dTL3/cuz8OLEXcNFrwNu6gHoPkngD+hLrQz8sW39zjwrNIazrcBhAgtmmDYmnmHgFW
l61+3LE/Xl113ECUCKsTtTzxATMM0Qh5l88XP7Xtm4tcxbrETKrydhIN/wTJl04l8JjgejsXS5w4
nf7mIoPpcIWgmQ12YzjfrB7yZvhhEsdphFGk1rkQLLwV2/FCwWdWOhhc7IDIQF1XJohGz61+aps2
17gahwAwNRv/a0yPgPMuct+1uPgbb1xx1UYTctuV7RBef8UYSYuqbnRODfWEL9vq6ICQ0yk5dKWB
o+5ubSVvw2MkNCBT6sjTRcdoy2NRdTy2DNi0HYpObQYg7Jw0BdQvUOM+h0s+cYO3kqf+REyEOhlm
yxsUve1YqaT0xzOkTae2aHODUeqrMRdfA6fiMRTpCIbZyoOo+sfzcNsTiNitoA46Smi4gHUFQ9Pc
eSzYcEuc/rH0/I8h7jPCa5Q4issCiy21BSwb6lZqhIfhblUeULFXuzVsXj7/2Ke+xOZGc20hDdNG
DCBPe0R3tUXeo7Czu2x1+l9zV+vacaW/4N3dsZnyQcZRHpXkDF3jCWu0lYShCl1o0zOMdXQd20WV
+eIt5nUA2xCqEd9bLzrjb/7Oie/TrS5MRUUJQRMHD5oclDkau591txuk+8//P2y4nT1QY6/1g4eL
uHaXjTVs2S+6WqIA0wYMblTF1waSXHeubcQZJ33iy2/ZL6qwGNa5LjHoHqMvhjp7lA3cVNlFX37L
fsEsEmRH4YZXRP+cHTRQXXYhXQ2lmxte1DVEpSAytqvl1CQuM23KAv+Zl54Hjzdfdni3BBhBP4QC
DHzRzmv611DCDALIsV52q7f6L4wTPcdOgKkDogMU3JEvTPOFE3pb9Zdw1fWqFQ931RK9VBicTNcZ
yITLvuzmTosZbFBRYfwdSvx+Uh1JIS+23XTjmyFkggb67B0ntYDVrcZur2VfoWtLryM0Is4ESsdz
8hfsOd166EhGQBAXPvDM3rs8RtXHWsJI5qxc6PtF27RlwCDoORWx6YCsAOImR0A5773m7C84cXm3
FBi1103Sl6vCPvX6cfHW5ZaO4iLRCp9uOTAKLaF36BusLl3vndpxvAEjeHGZ4dnSXxBLFi4mgdWZ
gcYkeh1VBq1L8vb5xp/wCltZHL+enRX9OQyQrDHvkiUQmQ0k5Kik+Bn7YOJ36VnpjVOf4fj3P8J5
SGwUgCT5eBZvqZf1nMU5ctuXz3/JiWP6L13cH6u3baVLhX4CvGfL/omA60mXxgNEFEyv0EL+/CEn
Qpkt/4UmfF3j0Dk+ZGqanIJ6Bu2f4h5oIQ50rxYpRSXVb5vLnNq/PvaPHwUQgWjxPKg/DsClpJUF
ZS1y3YsoL3F0N1d7kR5tdK8lYGg8QoHY0WoE5Hgph9fP9+vEJ/8fMoxJRmEDpTuoV1LkhmgbAWbc
r2eKhP++519M05YMA8JHSEDH4zevApOj/J52M9sp17+Jyu4xRqQ52Ts2hDeY9bis9ralyIAAc9xb
AuAduq1ij1I0QPZecI7F9sT52rJjFNOIhIv1WJ1ToHRc5ycuTOYsw41bQrPacLoHeuHrZR9nk15X
kKCPnLoZP0gHLZ+ghJeS6FheZrjI5rb7EojsdprGjx4Sfenkip+YZfWyy159E4gDrlF2CpyZH2qa
v/oMAKU6Bnjj88VPpLxk47NRGgN40HOdX5Wuxb4Gm/pNFDXFoRxofC5IPq71t5O7cd0gcJaOJIwD
pD+7v51IgiizancyOJZnxDgntEZB2vo6nyFSAu7z93gdILhExRmix1M3c3P1p7qJZwvE/e+je0kB
SELzvm6qM2HP392Ku+XPEAvQ3aDlrH5hQg36rzrFUbjHeNzLkR/i/I849ZjjNfrDPDZmjmMPgJff
plJX1jFfiMPuKmsORyu8OvwiUTcfCJf/PsfAZ6EnNNqfC7EcbVFoA5ZjeBHLLFY/erQ/fkUrQLVu
deP/Umuxc0M/RyUBmO+mfAiDWJw51H//3u6WSWMgNqxAvRL8bAlwvfMIXSfAzM5cx7+bLTc+PvSP
XyBKs6rYUOenHRCfB8ZNnal7jgNRJugHAi1TTin0c88V1k79ls3t54scS3DRk19FA7i3M/8IItRE
Pr/8p9beXH4BjuawwdzEr1DP9/OwqFQD1HjmWpxafHPrIbbCaBUI+4t40KMKj28drs1FBOs4R5sr
XUnpOjSevF9l2aEGeASugtvijMU68epb4oy+XqydLF59RQU5yoB7jmMQvvWqumg0HrMe/z1DJgyd
iPYr+cWgz3UFGCLI6oCTvsQbefE2wzYuZKUUWon5UMCkRmYPidpLTgyW3lzfxpGrB1zTnFNfJMvQ
QNHmTHzz15AWK28c9BpKYOqA8sqr5suy3mKEIomGXRNc4gKw/PFT/3FroSCl0fXE8ssye6kTq2W3
mPIcDcqpl99c0raa46HnwGcPi8h0BbpsuDCeBedszl8PJN5+c1EHHaIj0GDbS6/4UsrgwQnfLzAB
WHlzS6NaUAMc15SDgyPOBqCbEhDF6d3nq//VZ2H1zS1tcAznRuC9lQr3Bs1hz+F73S7w+GvmSTf/
/DEntmebUY8z7+q1xGNc50ERgO7q+cx5/2t4BCaezUWFqi910ZYxeewUgMFJIBH7ZdcO6uOyN984
22aBom3475u7wC/dYHDhsnWPB/WP4465O1AYgYc0LzGAJ60eAPwpzmlHn/iq2zx6rg1mtMt5zhtx
s0iEo8tjOQA6GaBWv5y5r6eesbmvmG0CurLuTD4Nd4zlYwD8KAQoAKHz/XMdk1Mfd3NrfSYxN8F6
k5s1eJ6BCA0LlcTNfC62PnUsN7e2rUSHzpej80i4mN5uDyvzznioEwaHbF6dY6SNQ8UArx4Wr60e
nl1A5DFjCpxffCYdP7E728ygLNgEKC4eofWIIvDzYK8soE+fn89T778xOxUZAhW4lcm5b3KqP4RX
fgFefOe07OnzJ5x6/Y3pWdUUaa+BAwzJdKes+cq089R757QC/34+2f8E/e0qqhKTE/nsTAcQJOwC
9dEx57DqKBe221/yIwCm++81nkcPE3c+nkLpeBe1bqrnYdfX7vPny//9gLJtqG+9BqN3bJ0B+8Jc
KZvyGXWXz5f++wdm2zh/AKdv4JDW5I37BMRaLniQM39NdXeOSuXvH5htg/wa/U6yAMSaj5PcQe49
n3sAT7Wz+/wHxNji/0laPbYN842OwKYyYm/abrkZS5aWgPJOZZuWaslN0SS6xmggxhk/f9ypT7G5
0LVbFS5ncDQk6OOULZHYoQczn4k3j+flbz9mY4lm43QdwLxA52KwN3ECaKM1Kr6bG0C1Au9qieYq
GyCf8vlvOXU3Npd7LX2BsT6i8yB+wCwhptrIodW73vfSKD6HTTq1YZv7zdATiQ3nJh+JpAmyjQqA
mOac2PWJ1bcZANg/MK0IYopcIK9HzIsh+HN0p6eW3txpAJpniGjjxbWeEzmbjHsXtY48RGz/NReR
cZHOjQOWLkmOQt0VM8UZXp4Tt40d7/kfAQVa/62giul8HPVv04p318Uw+XxO8uvU8se//7F80BUx
pkGwKUq8RXLJIgw8+mfq2Kc2/Pj3P9ZmmL4n01qaHAPxSRA5mO9jZ9zYqaU3t7Y4dryahcy5F625
IMsOQxlnDOippTdX1rdR5Yze0UN2zr1XrHfNqC+BQeCYbO5nBL81EGCZ8pLe9hU4T1hSkMc+Oufc
T33MzdVcbFChA4i4Rxdul0V6xVy0O6sU8PlzgLsTj9hy70ER01o1IsUdA6qTNmyTFrh3sA1VZ/bo
hA3bEvCRCbeSQkI5j8XTHKcxOtSeei79JweTI5+byRMuckvBV1kJ/kA0eXOOgQLqxl9ZV36Yuq1T
Y4YzP+PUPm2urWl0F9QKn3oIwOjbjSAUOZS9yj//BadWP/79j5sF9HwHoincLAyGgzoG42HrjTxr
g0+tvrm3c+QZOWIEApxR/qEt4kfCwmtKzdvnL3/igm1Z9+oisOjjoyLQASQwxCYD91t22dKbu4vS
0eSwAaEJ8rCYvDqE2BcpFqc5Uys58epbFrkBnMO6jmj1j98MBqo8FjpurjwnPnvi6G9p5FoLixbP
8H2y8K8d4u6qQYLBHNMbQGSFzdfP9+hESLLlkAOJSiN4GOm8n73pJiiqZxK3CzhkAKDF5G1OHch1
tQvGuz9/3qk925zV2dSxRwTyAWDJwS9Q7pQ8x5F6aunj3/+4BiPFxCSF8l/O2f9x9yXLkSNJlr9C
ydP0ASzsy0hXioS7w+nOLRgkg5kRFwhIemDfd7SMyPzGnPs0h7nNH9SfzJfMM2d4psNIOCIckE5W
lZSkJBmRagY1VTU1XZ6m6KS2HnP0DA5su4dNNMKikgAEF9A8uc7VhQ9s17OyEL6pUbO0edtDtymv
A7tiCBr67RyjoCqU5RYzF4AkEmFSZOtJ/OQZvK4m1oxB348GlCk0Ws1jPtLVcGhodo8RpDEXc55z
lRTAEGgN+RoYzbwFBIchn+XR5+OOnbqhAVUmpQUJK0qtPPfQ++0xQ60tPS8EmdJyZHpLAOlI4TOb
Oyu2eArRYqs1+Qqzss8wxXwGL2nBV/yAA9a3GnVp+56iyBkDRkmpthSEj4iRCrEDC2PNMjTWoHlY
s1aHedYjczIlBRaDngvHxVJNcGGL3ypALgIqK7kXxE+CPPAi6dEZunEEFV8+xqXLwXMk2twcoCK+
3gbst6M+gO4ZkYA8ZruAH9JZsTnnC28Wq+3MaNV5ZrEw9RKgKoIBN61HfukOEidICnSQIBYWRMB2
gXf5sS4ybsFJiMe0knxUo4qg0hMvAayuiU6JMfIANFhJLbfmMVFF4gHX5xkDbnLfl1AG0g9Q0aMB
GOo5l0L0tqXefayV31hBW6a8tD58MNsSwjceohJlKjE3igWeTFbpKl/NYvHZYyQgrLGzUt2UljSr
MSwXmQugg3DA3BNuo+ITGndVtGHbVnwmqNyiYjahWyychtXD9IFPVV1MUEQl5QuVF9AO+5tSikjv
s5+cQBnwofoYQ5kQjU9RwoPEmJ4awUUmSZcNiv6KYKGp0oC89q1AWZJA8DHcvYaRry006boOIrWN
oBjrCogGcy3U5IfD7O9bh7IhqsBhqKEWQ7FrflGgQwJD7BkwGnhjIoA9Di/Sp9mU9YilCE0SMRaJ
JQ/zCBP70XBKeYB4j09Id6fYFSDUWbspdbZivwnKvRi3t3au6Ye33kedGMS9ixzwZqqNVtES8K4F
ekTZiju3MCoUzcmpvDhuCeqJLhacx9pWXeoGw55VwC4IDHdVWsbA6Oy+LyAnv/cFbVaHgiRWpZ45
8oxr8nMLgxjYIhyIyveRJ7/fI8+FsuYbPhiUKehNEVR0+KNy+1lsc2uAPz3XnEgZiIbxAXNRcqXO
p0tbieZCDdSg/Ivkrg3FWkrsCqC+A15031KUXqMUBHh8vgibGjML9A2dpUl4ownlfdG268ZInvxE
uQQG6PK4k6eUPMaoIUzKk4GZynk6Y7DAFeI1jNIphkorehRPpLRbSwEsFaGvWQeYTAK8zUjWbnO5
SoLfD39Aj/UQKcUGapQk5bZV6ZoYINrBA6oMIF1ticwPI7gDN0SPhNFdLJ6NaS61Bgkrs/NIABrh
16a4Obz/7UbfuHzo9hWe4wChI4J2e+kvHN2Zre/ry/jeukjOgDkztz7fCtfsR+5cb/Vw/o2d3d2l
Z97Snt3hX73Fyrhe+VfAvJkJs6Egc89Ti+52aXmAGhc5ix0p5wWmHebSRYgmLUyxkZKBa71HKugB
rgBbdCxLxkcnPqfLjH/eZMWArvadFWUNMi70PTQXwRgjZJ2Uja459jwQhxoF+shTpkBEdYdRePB5
bPlr7H/zw9s6+3JYFPpIU6rPxjUfVnxe6g2rnGfA/gw15BWP6m0RVIHSdFlCx0zuN84TwHMAR+B4
BdA6mIGt950npeWyGhuMw5fEQBpOPosL3uZWQWRn7ICa9PCG7i1p5TC28Vqu9GTurNX5UOVIH1nq
brWYts380qn0mlk6QDjhwkXpDGy558FCF7xEblo7vJrZT1Umw2d0VrIhLTJ4rbzqf4mA5xsOwdP3
fQV1vwJyyfGBvFzi3eXwxSxnBMb7lthJIuhBXA2aqr5lyO/37tnCaeSsSeRKbxe8Lj4lA2/IHtmh
i2BqzmayOnZbva0Ude7nwUcnAkbUUTpFt5YAvIRVIgQJ9EzkA+Cf1MwMIC8+YKncY5egFItTW0eL
VMQbU8CqysJvGHk+L8pvh/ffc73RlTCA+2hDzMRE8gTPjYT7PYx+c5MbJ/h0HHnq9oyBLIh2AJDn
C2QgmPNGvIlkTGU/qtwOLyHi5eyJTIUBCXbOgH4ICOfak+dJMxTP7xEbuggmd2qfEQ2wPecRp9Gi
RVQOCGSPnNPtJBLPMEqNEUM6goGo952rVoZS1s1hjvdtm9LVkjEy13ORUvVFYxZhai5bD4hKH2VK
PV1bgeeYg9eYFnDpF/xXJx+Kh5HjesNHocemlhG6FFIbpJPggk0a5KsAWSA+lOpSSJcQllocsJl9
30BfgRKAnoMErC/VZhZz1rJUj+q0wP1HiXqiGrGmOm2JrBjbzKIAwREAQx0+1LclBiVlXTFvYwyY
S2TVXiqWjdC3wWpzw/DkT1WGrv/DS7zNGRR9dZeQrLyOCs5ASYcfIeQJtNfPGOoxZAf6PoBiTuMm
LIeR8d4ya+0MxclA/Kz03LcZb+YpwPvWj/oIOoFtuFLuuxgfsFSt4jcAOKQLwIgPBb16voEuX3V4
YCy6AA5fAjPOX2kC/y3IeEZ3g2bIhepbgXomB5wcwI4J9hIYde4qETyMaBFSYS0AY2x+mENv23uB
zmhjRo7DezVjL3NFZNdAw7WBzFTxZ3IKIHG7Dpuzw+u87eMjdtcVJ7nxFRR2OM6yyNurEsGKmRdw
V2nk6YYcXNTtcVW/gkrEee8CECRe8gUJ3+NIVbiwGblas34w9Lh828WCUnepa5YoJ3ke2ph9YZ2L
hqytmzC9CgUWAMp2ikZYdNV4rHBUyE1QKS33GKcN2jLBt/iysmhY/5o16mQh2fHabY8qIRdwZXY/
yQaUYVxrkb2UgTk6UzDwZCm3RXacFVEpPU9SFXa8bZxlhKTTSvCDIAbOdRiW8XEZLUGhDry1S7TD
At4MbRRaizHkXBLHyNRowRBqSI8hpDOkvtZkrSS09jLSAG5I0P8WtaINNR/0qLhCnbFh1RbguWNn
WTNZNNeEPDZjRc5nosQLx6UyBTp7ZmCOXpk5MCN1bH9EXVI8A7j2CljT566ifkzaIVibPk5Rhx0I
aSkBhd5GbZ6ToGc7j2Zepg65dj2Wis6RlY7d2DGui2WRaB/t2rlFvVY0wzCgpSshfnvYTPV8Ap1T
bhoNo6d83l5WBEBUdAF8z8jR+jDxHhtIp5Qx90ZVFADEALuoyi4CwzhjMuPKxTN5lhuxh0EQ8YDa
9dgpOq1sY9oWIFUanLjorUU/uRQRqlK9r5httQYi/TyNwwFPpG8lyq5jfDsTq0yFyFGmrTXta2Yo
FylgeTOl1gXVWzpuMfB06NEUmVJ0XgaysFWTb1IUCTCwmMElpF6gu5E69LLq+xjKvJcGUBELq8YS
kXgbJABEDZJ5HXMrTPJa+s0VJlEMXLtvO7gCnTVVbCPBCC6A5BohRiQAZrV2vI+5oS4BbHyNOWqr
ktFufcm+Oyx5fWJNGXnLxaSdNMJNAiAutDYxcVbhMcAwsrQ6vECfaFOqz2MmiO86LqMzjG26gGfl
ShGtK03qzt04O3fF6KiMqUBnTOsEN0iYBgzC1ZKiA6c3XxsW09we/oweGaNTpjzDJ2zMQ5rrOIv8
NcfUaQXoDK3idZ+vo+OKHwU6XYr5HxZGsLCGbluigqpNPkaTjDUEddhjKOksaWRFFRfWcFIQEcrP
yphlP1pO5X5u5NzGy0nxBly6HqGiQfeEyODzjKsMPeb88C7h83RuuU468Cjuo06pe2ErYp3YqaE7
pTIHRA4mbBnlUM9DH4soRQcudFv6GEyyRNo0OofrBkj7WV7WvgMME8nFPDHBCbyjYs/wQLseFmYY
2Yos4/oNjFaMHxI1cYJrW/BU67hLS6K0u5XRDOJheoKOuUz+JwyNBIJ25klHHgSl2m6Us0xt4CAs
THG4bJvGQKFCFX4+rHE9xTYCncv0jBJjNMWUfcD0Lt9aGErhM9kSMLjAmNVtjsu4YIkuhtKzAWnr
G6V1hqlHmAqHUhlJEqU5F6iyPfCpPepPw1a1rZi2huUaOu8J4QqTxuwVXwLz1s39I7lJo1WJqdoa
vOwZOkZQ4sK0S+9ctlpvyNXrEWyBEmxbqio3x+ACncsBrSxm/irIIox+Yjc5Vw+1evdcXq8i+26m
2m5da4iAFfNYLpaMLZx7qbfyonIJ3wMQVtGZ5pTH3S00WmKuGCoylBEAw7MguGQkW7xubUtF0www
xEJerudAux/qQOhhoEguuL33o4yx3pYds4yOwQ71opV84yx1k+oKDeHOwopkQz8s9z3mTSTr761j
YyJHULoJ0MRsL1qWPGC0y7wZuo57BFkkv9+jzkmFA+wv6CyGVzDrKo+zuaBa4kLkuONaWwQ6Ra0k
vsoJbGbodRWsylxMZm1d3BY552GWqWAexyVKnLPSQTdlA3zwtuXCJasC5zOURG/AK+o7a8owc1Ip
t02Ns4YuyiiXSYxPLerZ5nwA+U2bciib23fWlH02GMYo+VBmdAzANOZMJITA9w6tgVdFH3XKPjtS
LGi1XzG6Z8jSJ4lV1LVoqEPhgR5JojPRXIwZOa6AUSFhigEmtSjnV61seNd1Jh4XWEcIoiuskuOz
spgREPhQ9G8MDbNeHAwImR8lQnRyWXVRwieRyxGDJFy9FhhuDvRhdXkcdUqNMY9QkSoNtsnHHflb
ITn5GnN04uM8LBrALwiqurBCWPOkjHkM1AJ6g8pw8gBnenx2OkCNAWisGgSgDqT/daIW96obuHqA
dEydctyc5evjiqEEOpkKBKUwxeQoQ8c8lHBuVQIz42IMEDl8Bj3fQQP1gfMYTWXZhi4KnhknaMfH
PM8vpSCcKaLzGDviUHCgx17QCdYqyiO3Ap6bjgtQ+83yVe8yxkiRNYuHrs7ZnHVkUIjGF4hcDJ6o
QkbTDSdFQ1eGOSSosBXmdsCyRzKNuiF8RtXQu9QwelTaNzxGMOKx5n3R7HwlywYGJFiApznueChH
nhOlQMLIAkOv0K+bfwWWkm2dB5iEGK790pCAQp1gElOoVvyQE9RjEekcLEZkNXkW1IyuZFz9BPTa
+BPGPDC3h7+njzp1a8Qshq4IOaAwGBctMRaoL3jXTQfet8Tovc58CXT+VZBDu2WFCNR5D1Oiawft
ZQEz88tqlTPNU6j44ZkSNgN3R59EU3cHLCLGQaiJBtfKNpaNIfhLDITLVpXFYHyu1YQDMtCzDp2W
RbRcSjFfV16IgQHtXBsMRlAYy0wYKGLruaXo3CzvGVppBKBv8VdMdQkMp1S6OXzcfaQph9DH/F0X
c/7khW3h9kBDhj2TwqHe+D7i1PWRY0wdxlJjPqjifmbrszp5EoaqQfpIk9/vuYB+HaC13AJpWbxn
6+sCI/CGrqU+0pRG8+j3jQ1N0nTMIUdDq8xrGHvJ17Ogqo4MJdPQfkkLYcFwNE0vgkpZyKHSzos2
UY67V2lMP7wW6hqTpYFFqCV4euU5igRCrU0fDotMn7RT/h76/XzMrWzkRY6OC7n2z6LKRttfuHTS
oQR53xFQihsHWqmFfA2pFEK94DDzF5n9ABPSD39Bj42jQfyYqhAjRqjkRRpI89z6vUT45TDlnsua
xu8L1STAwEJs3FAxVyaCV4PKOaeMlgbGWpXsUEtqD39ozD7LxqQnj8UHCJgdFQNOLXVnMjfkFL8N
eCwINGgf2lJhFmRCvrwLm4vMsnTDV+9E65siLhUpIO2qQLs0FiJK+A8zrkeoWEqfPV4WlBK9NgsN
k+IAqHieCpjklPEXZALz4SX6Tp3W6wKTd1hUqS+UQEUK7VON6c2HKfdtnnrHJYUmxmwGfkXZg1Ta
aIDHeOyP8GwXx9Hnu8Yu0Qq/kjFzdaEiIlRIyjmSzfMYkw3dNjouNsRSSu1hRHRb1lgiaZpzSzAW
0LgzwEMPlKz36QWl0DYADwDfAw5ZAnce+s1capW5wqVXaRMuE4zKPcyot4+YfwXY4bFSmpEjro12
Ide/RRi6e5jy2xrH0yAdgi2nYWYU4A93lfhPjWjNhOioMABPI3RESRJwjQTaKZfNYjyfMRHz8K7f
FkwgeXcFB95bmPMsi1HqubWGhi3RpbGKJOujVLjfDi/RxxhKcVU1LBsjwuYz7y4ovpbRtRp+Oo40
pbCRnJdOkYE0wL5nhfagaHdl/eUw7T5JoVQ2E7mi5Rqy7fpzVmAcsF8c9e7k6eKlykFIEtUAMAbJ
c9n+rvn+OoqWitgAx30IN6DvXCltbVW35D0Wct6m0bktrlR+o8jhwhrCjOk7VEpdo4JRPFbBN3BV
PZOZT3V0bUdDDeU9rKerlkpNFbQyzUBctjH84fekGRDFPsJUpEXlvFbCfDxNdwTPPrcbnz8T7NTa
HJaYHp7QuBtuIvmVFILnZfDFdwiydDwX1aN6bni6TsmVUwujrsFwtcGMRUGT16nSnPvRkLj3bZ78
fs9dttAjqXgqeB4rn2MV08AxVFzMF8dxhpzHHnGMJg7h2kCXDBY1Sf6XNtK9gtePI04pahvbtWxl
LJxZv3hEFOLZkTJSeOHcH0efulsVVC7njobWr5YBzrIAGC+M+POHwsh9IkkpahBzKgAswXc+uWCU
JV9vDu+6jy6loKIl8wHANsl1nX3KY+5GVI7D2eNp1A0B3dS154M0YA2u7ESbZ0JynJTTeBs5sMxK
zQGvBfEhRaheypYF5rIeZkmPiNNIG1pRNqLqkoMUHgo05gb+Uk3CI4lTF6lQaAXqmBIZXu+FFbYz
vrpAyHuAeM9hKpRyOpJaSVkD5dc4TGUNWWeW2dWAb9HHFbLmnm4WgoRhzDI2rtR3muasaufK4I8r
4OTp2rFUYTDL3AVxQfbO/ObB985bQ9GPO09KMTEtN1UsKYJXRN6A5QqDhBeVPCCJfSyn9NIuc8kV
0Dy3ADruqi6dJY+ZnYf33XM30/AKea4pSBWBtCs8uKE0axsX46tu1YRbHF7g7RgaT1eKVaFvFyqP
BRSGvfIlBOnwZIoxznmGSHGOcbTeo8JWnw8v1iM/dMWY5SDeH3GeBoS9wJgbYeXOVEcpzzCLeSiF
oUEUX8cEebpurMTA4MqOA5xFulRUFGmGxULSvni22cTszM7ruXNUHI2n68ZqwAV4QetBXqtkXQHt
x3LbEOC5HD8QeXn7mcPTw1YzITWETHLlhaR8DNR6LVU3VfZ7FJoVVwxEtvsOhFJoWQwUVxOxROau
pfahQv98OPQI75MsoWss5DpXRI0B7ahhzlXmIWaSmR8/+k65YPO55x1V+ItIV3cZX81dvwqwTGmb
SqTOiHK7eJIHQ1dBjwrKlHajvAHupS1Li6CMMeFdu0a799pu5dskSgb0oseA0PAZCXL2OcfYQIy2
/Ppjbfj5TVG3Rz3GeboKTE7bRPZsJJQqq4iLRYLJ256eNJxaLzjNVZ8Pq3YPl+hqMJR/xAzf2KqO
qRPZmVPL7kpqLMDsYfjyEjuIbg6v0yNVdDmYggnrihIKqu4k8lev1eoz9C+X81IJdHTgOxioblQX
mcANxAB6dJCuD3PbMlJEqVb1OgpWlis9qVX7u4V+qVasrjWPGwr69CgiXR/mubKjqE6k6E1uY5CJ
yqYLJSyjWVPCWT3MuR4ho4E0CkDv1XHoK7qGgvhzUdHEdRADOuw46pS2O4lnG6iOl3VWadhryfDr
YpX4mnZclQZPF4YB167yE0uQF0yaz11MTisS/sz3suOucLosTGbTDHMNfFHn5bRYskGkncctY2+O
Yw7lYDt+6mm8qwLP1OeE6hzNxC1CnoJT2wNi2nO2dGEYcARl1N5XEtrL2nxh4d8uFHQ8/nZ4+z06
RxcV8ZltkwGFEmasc2eN8bsTRReOIi3YVrgQHPmylNzjZJSuKLJkNWIKOZN0q2CshWhhZrsSDmH8
9DGJcrs5CeMKMl4TddFwam0JGOewvsLL2JcHLG2PDaQriQpEyCqMbhL1zFXWrBw88QCl5ALuo8C0
3w4fRd8S5Nv2PXCVwxBZTDMFGo6hGiu2LNLLhvOZ25bnhY+ylcbigGvQtxKl0IUr127aglsR53yU
Y2/pRQDwKFr31iX/ctznUJd3E5deLAaNqCdFtjbY4s6olBs3cj5i/CU7sEbfsVP3t8XzNbIzvKgH
NaYGO2ISXQpWjQzK4U/oI0/pdgTIl1xVQJ73jezRM9j0dymttIfD1HtOgS4pCjCyokT0TNTlwhMw
tFPEHIU0Zlz0MmPwja16+OdxKxHl35OsXGvLNrDS4A6O7VWWS+cGGbYThNElK3ID78ee25SuL8pU
w2gKpQ7uVM/+agTxOVdmdwho3HIohAQA1lBRQ986hJt736KifiYDOpV9V0jlinc+sRmeMjjyMy7P
boCKOhAQ7zl6ugSW9eCyFXLEo/NW8M6TVGBnjIWb4/CB9LgEdPUrqnoBIlVK+W0rtvV9C79Zdxk/
uMIjyj8ubk1XwAZRnSaSqOa3HhJkq4bBUDhfxktm+wF/e6r/u7WJbl5eXdmv/46fn6IYA3YtO6d+
/PU+CvD/fyf/zR9/p/tf/Hq2ia7NYJPRf6nz34Du93UXZm52ftABJZg3n4pN2txuMmBRHf7Tlx3i
AwihG4zsze+jVyR+6C9tv6OX0Mlmu6/7Jt78/ZenqAhzsj/LicJfvv/R+vnvv3AkAvy3V5S2X3OI
gm/io4tnkGa0U07h0R8hSajzFDmWzEL0o9Da/bkingqSDMRTRWABPsuSCjmsuMfOPi682tYbnDr8
dw59wgt/CBN4Uhg7igmCdiqxgiRxIpDJJHGb/drngaadshzay3mNU0SVFUm4433xYDuXaBQPeO0U
qHuywpGSflkic9X3WCCrpyonaqqCWLHM4Z+w8++MA6S+exQHMMbpVFIxd53lWVURWbhcHR7w6ikv
yjIroG8eMO8aedK/Lx7wpIpkJA/UU0iBICoiQqmyisFoXR5Ip+ANJwMPQeJQvEpy0O+LByQ6OIoF
kgCLqKgyy8ssy2roG+pwgFFPYSZUSQKzBYnFKKf3ZwzIWMhRPOD5Uwwu5TA1DwNHRA5YmR0ecJx4
yskyJ/GaRK4MEt94X1KwnZY3igWMfAoRUCRZUyDnHKotIFh7FpETxVNExaAEksBj/vf74wHx+kex
QOZPJfgGOGZORn+AKHXvBEaTTyVZJuZARH2WvJWS9yUGBJtiFAtESAEvwBpgAh2yHBLxfvaEAGoi
4X8qC13QNEUgKDrviwM8MeCjWMBw8H5YFl+p4vNFYg66PNBO8VCVwQMiAWSc3vviAEdymaM4QNwC
KDjcIyDMqDJHHjx7QqCespqIGxGXBicoPCmEfF8c4Elt7ygOqFB0TYSIcxIncxy40OEAw3Gn+HhN
4gGnjeYhjkAZvS8ecMSZG8UDQT4V0TsrirCHgFrcPoT2pIDjlVNVECFtHKup8pZF74sFo59JDA9N
xwMBNz4qL9lXjwReOMXvMCBLUXlRYfFWfG9SwBPgt1FSILJ4JuH70VMDPxkuIKUJwineT8RS4CWl
CXgsvD97SHrDRvGAPZUEgdz5rMIrqijyFBMEaIKksZgHCzkhz6h3dyvChI3kATxkQcIIbhIbAQQ1
HTZR8JqWeVWB/4y3ogYmvTdV4EREzUeJAeyhqEr4OJZTVLybSb32nkFEZEnAQ1kmISO8psCtd/hK
eNnSS0jyj4jeT4TPOP6UFUVWIa0scAThAnV5gIcShuhy8BqUP57T7+tWgCUfKQd4MGsCHkoiYiJw
EbfnvC8HeEVweEYqGtgEVDr8pfemC+NDR4J0iscynkiiLCFAgs7Orhwo3Cne07LMoxb7nUYQX1y2
41WB2fIAjyWctsCx4ATumX05kMEjsAfREwSP4C7+zFPhB8LNfwTd57bjP29j8s4m2wvsD/6FXTD6
NYH9kDu+jPul81dJkP6F+J9B+187MfttuHzvD0nSY+/Hzt99yWTs/eku1r7d1ve1vvPj9U47G9NJ
DgFM2P1y5WxSM32ym+0fNN+/iqRP/v7LB//RDB1zP7sA4/jnNl5lIf64Ow5SDZ+jNO1QhfaPplpk
edrdK3mUjiU72/iWUwQ7QtvcArRiNNkoA2NPzPD5ZLVJ2w3mPThhhyVEE0avsvHNtMh2hLabhwKO
Jlv4lknxmvi0Y+kuNmFgpt6OENkuiaePJbtOwYbweUdoS3YCgdOzPKKUg9TUjt3tvN082V05JsGK
sWSXTkgzgVSijyZrptHmZJ0R2h05I4Cmo4mnZvi02dEh50Zid2OpnjmPqennZrojRQhrE5zcGfLF
YbZpOnThSI3e8CYNzLBLdgo+pJtNl7vECRu72XkaIY/csWQc6TYeS3dVhLA5HSYgpjKe7vrplXHg
CEja2P2uc9Pv7pagI4yler5JKQHjCMzGaLJmeHJlNptuHcEUN9CliV7IrjSQiThjN3zp5HZBuyYc
GTo0lvKdH5WmR295Ah5fOrDr+SbM8o3T5TMp7hu77cui3gSPUZFaO1rEqnGk6nEs6avIfwZPdoS2
dEnN7Hi6ofkU7ei8kJ1ARa6Ibe9QlSc4vetNbm/SV7ccp0zgD19HaWV2bcUUVzOqqSivZxuCH3ts
N1GaF5bpd1isTcDi2wi3XFfx0AK+W+bNoqcfem4Qjd7QhAn2yFhO3G2tZuqEHSFGFHgC0rHZNRLb
IPXoDZcmHnRpxxPm+SlYXG2eu5cH4lsTcKFy8vZF63bEiJlA+fHux+Ol4rOXgsUd55Kf4v74HDr5
5vnkwgmt56j7bCRBtbFH+ADn6glyN0d94o7alickDz+W+FUU4oLaWGlXoKd41dxt0kdKtwke/tgd
4+GxOYm+wXnpXqkSR8DbxlKHYc5t0H7aPNMvPQT2pvDnLqIsKjvcRjpVRIJgaPNvxXr+KMB8HQHa
VbG+RPJ+/s+/s5JIGjJdEIhd9GhLqifWhUBTiCMYiHNFTxszHPg77yIW9i2F5u3OhXAC5XC7H3d2
6Psn7wXPDwfC8Ap9Igq9o0PIYmDGq+P/SboZpWqoVNqtcNxO9SKN4o6xJMHcVwr8c9t8Ua8PwYZm
LEqPX4cPfo72BxINNH2KD6Q4cRwj7qICJuGNPQuYT/3K5PzcnsFkkzo5VI6gsEJCSplkDlF7SMpM
es1atp9D6Sj5f41pIArxI4ah+LNw/Z9B8X0LEtpR0Qk8vA8hQOE7RF9J5h6bftCgzKI8q8xuHJmA
PvZKzI/Shf/cuWBJrc9ookVahM/OjtD2bpmA7Nw2Ow7uayv183y93cQFusmfiKuBd+DJHL0QnVub
VMaP5ceW6Ml/W9zO/21HjPCEVAmMJo1sThp120RIY+doulEQpRHMzgshsl1pgufEHORgvE8+bK/c
8GTH/s46EwRN5ma8OXnYpM+dm430gY9lzMJ1EIzJO8JN4ATG0tWtJs53ZAi7CSjFaKJJYeYRTJx/
clbAZetYJZKwHb1A6uRpl+wUzr+e22RCbGe7BOpl7HbvoeFnZkC9Vwj01VjKZ+ZjVwlJq9ZoojZl
8V/7OMWfF+4PWvzXgsBNEYuZ/+P/5puT5//3P//XugTEbkfvUCE6nhkXm7DpCMQbru/Pc+PSeaRd
gG2p1Niju9xkEUAYdp9NFBqvv92PO1f9qP1SXCCN9mN3e2U+m5aZPXUzZ6j+noJ0E+V5VxwmiWiY
vll1rPC2L2U8J3yK6AR6fIWr9IkOiE/C2wL2lw6tclNcR1dRS+xkUnRPjrRbjWXxtQOve0dmqxhT
mPYt1e6NsW0FGLvbF3PJzJwsM4vOrl8/CoufNsa38OmfO1YNXbm7VY63Et/fsq/iGtuOwbEcuSOB
xG6WgJ8ir3qHcqXUPLncRFTwllTvjt40UhB0zIBUqI6mWzx3A5T8FHfdPUbK7fZGNIQnE6FGb/Uf
/xmdoL/+H/97W5x0k/7j/4RPTjf2wx+MQvygh3FfhA4V7dg21479gHszbGljx5O2t7GEP1uvtHCK
VPasSD2Ufp0szax7mlOkhVHG51B+LE/QmsbyQkeYAdHdziWI1tjxhL++8rsBsD4BWSd4NB+rzjW1
7YIby4gXG3r3Sr+nyAvPnPTkHu5LJ9UqCYP26K/LDWxD1/+CEcDwrTi9RBqgD8vPX3cSaC/Q/hVj
sd8svHadDO7sjvfk5pvAQnxAovnRdNwuYWm3yvFe1oc0oKsPJngszMzQ8s3nTWbvdvjiAex+On6/
V41JqnB3hLZkp9iwXdCHNsE9NEMIedO5hQgQ1GGlfMmBHsrLzXEJRc/dZ8IUV/1d6pxcmqHXceVf
JxGLn34gINfTDfpP4TusEOQ+uSD/uPtwu2MqEQduisfHGk0A4YZyAIEusVvoeAEG5e7RbRv7xsrE
uRl3TQPHT+BtX2AEV9PS5gwDPMez4SW7ehFRgVeOoBWMZcaL1/MG7QlU+sJsTc9+zZIJ9PrS7OYq
ONKjOpYXKA8xo1cqQlA/R1MmWSbqOQokqgkIm/6zU26yHaWtUhNM6NE7RritoXV6ihTF9SbuxhLQ
XTp+uzdmitoe/632hS2Y1Vh23KCQ+JUgT9FpcINuNieOkavpnCGKBcYz5Q6Va2YMs7EjtfUAuAmk
4942HboklSfTPMfy+d50ndec5qdIUt+bDoJvuy1uWTGFh3GPRz9xC2np2HbNj2XH5/Zx8wY7pqgF
f3A2eWh2yxqnMHXrHMUA8XdF3Oc2cDUIdspYllwUoZnZeE+/dCrtCG4NnwKclt0vjvc67uLUzP3m
LVsiEHiU8StcOc/PqHbUzSzfESP7F5XD1GEhfqxM2na8CC76GyxCQRo61ScIoaE232zMkwskJHzk
ADOP/HTrPJNRRy9HTL4IVVoAmxt8XA/78fcOyhMYJNm6mSUF89cEgkMyVqoQ4/ZMr9id+d8Wjhk1
eOY4J59Q2WJ2wnmaAtisKVIYi8h7jk7+hsiQh9efE5i77yCsAzIdwKcmOKkLs8CM404rJvAsANyg
TeB/3JiM7zBP6HJksqzY3//3NSY4exTnW29QnsCWXJpxblPeyAtrBl2SvzAetC2p/NcLzc1R+9BN
jU1hp87QGvmqXXaKHperTe1QKV4CJTnaEKGVIT+5IamxzTZtc0VyssBZ2JEmtgGwK7sfj7/mPr+0
N9zlZk75npPUqYER28KvN2qCcSscenD/6DU3R+P64yNKzne8IKxBbYsALMdDr+4X+n+dAv+xxbE6
vP8JRA4ABLH/Kx01ywQeYouR0Vlr9ye7Xx6KoH1Ii8fOxTSB//MBO7OKF8yEmZk+Iueyf4aHhOMH
XSDU5BaO363KneLhQ3ZrPlOxh8HL4gf8GxSqzUzbDExI54sN2Sr6BKy4NksTtQxvOINTxI/mZoNe
v53ftL/3KR4pc0r2CArrC3eOt3uLKEC6s9uoMcWzYUf37SLXKWIyuMvoK5IAEY1lyBJkn2zmrEAS
wo+KboHAFEUvKxN2aLfPFyM9gct+DmWhjhF4dLtljpeP7+y4MlOSFqcLoqYoiibNeRmpfem8/oDM
Pn7zNwCuyCM8xLquCc9OYEjucvRC5nm2dUuuN6XTNVVTPO7vtt7PZfHUDfvzUzTo3aO913k2n7fb
v48eTarkZgqMBBIMeuHPHLIZZW/ZRWCEjT9nnAXGdD5B9befQzoZXqzDq0DiFOWiM1QdOpmNJVPL
edPYo7Fp/Ed9vju4wgQiPMMcRKpWmVcmoDtHvxdyBzsWbK/uKSIEd2bX9+KVCQzci5LpaKtD4U/R
VeIp8Ile6MNTglT6m6DZ5wrAZXc/Hm+hEdfO0cuLBbqd6phgMkWGArr1Yvx3OyXHKQAJftD5eMv7
PuCTT9jK+xI63PnzSCL7z99fBPA9/3QQBmDr9vf//T/f/5U+yYMCbi7p199nLoHt/XOTx0HRzZuY
wkebInh2hhTmyR3Q6OLdDl/8lwlsxhqQWB2iU5SnrrPU3HSqzLgpmIu9Jp29ToEJcR6lzxQLpmj1
vygq+Jud3Q4X2g2/0C43AFDshmHQJ7xb5nhj9hHPpx2VrWwRjNmxyvAJ06vSHZktVW0CFbszi2fn
5ENq0nWo7ASe6x1GhHWjAFNUZXwPcpE9n+iBA5ebinVN8WL4DWkJvN7DToydn8Kd/7JBanH/HDGd
affj8SJ3RuCEAFa5Hcm2I0ekBKjvUxhN1IM/vuX5IukAazTFk/XDY3FyVWQdeflOfQLL/B+3+p1+
+6Av/scJOVpAAZ68kk6MxNBYQcHcO2DMYZ4S/rfjZN/BvHWV/td4B/w24vrP4R1sfKft5BCn0NB5
BGeXvIo7EjNFAY7un9yZfomYYMfeTvGoQEAm36CLpbPn14AixU/XGKIc8JkAVOwE9sWlGfRuh+/I
azA4NRHZ7VA+GOz/wXjuDZJD3fwopw1q+l+rcP+SRdt4NL7CYhkGYPvrDuIt1JV/CjuIuaeItXQU
iUwoG+sY3hYZVdSHSTfjyZK4VxctF8A/Q2T/Oql4QfgZKwcHXtZ/Fch7ahEB6RaQT1GwNEPxKgX+
OsVTbZaabbcnaoq+RxL96HgQUxQgzSM/onEkpiiX05+Qdun6DlOUEbwkMQgICIUoMUU329L0PVL9
+ZaPr0zwJD4r0LjSMX0oJhqyJsPeyR1q1eBFdESDe41O9vP+FCk+htPTCXRy6qD9G97xzSYtdt+9
ddKmABn5nBb0ZjH3drdM3+NleLMPaBNvUarSOTh+GFLiyGvgrf9sW+nwElX9Xgvx5G/M9Nf/DwAA
//8=</cx:binary>
              </cx:geoCache>
            </cx:geography>
          </cx:layoutPr>
        </cx:series>
      </cx:plotAreaRegion>
    </cx:plotArea>
    <cx:legend pos="b" align="ctr" overlay="1">
      <cx:spPr>
        <a:solidFill>
          <a:schemeClr val="tx1">
            <a:lumMod val="65000"/>
            <a:lumOff val="35000"/>
          </a:schemeClr>
        </a:solidFill>
      </cx:spPr>
      <cx:txPr>
        <a:bodyPr spcFirstLastPara="1" vertOverflow="ellipsis" horzOverflow="overflow" wrap="square" lIns="0" tIns="0" rIns="0" bIns="0" anchor="ctr" anchorCtr="1"/>
        <a:lstStyle/>
        <a:p>
          <a:pPr algn="ctr" rtl="0">
            <a:defRPr sz="1200" b="1">
              <a:solidFill>
                <a:srgbClr val="FFFFFE"/>
              </a:solidFill>
            </a:defRPr>
          </a:pPr>
          <a:endParaRPr lang="en-US" sz="1200" b="1" i="0" u="none" strike="noStrike" baseline="0">
            <a:solidFill>
              <a:srgbClr val="FFFFFE"/>
            </a:solidFill>
            <a:latin typeface="Calibri" panose="020F0502020204030204"/>
          </a:endParaRPr>
        </a:p>
      </cx:txPr>
    </cx:legend>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99A654-710A-4F02-BA89-7DD2311A4C94}"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59B8EB30-0DD5-4189-8964-FAF1FEA8B973}">
      <dgm:prSet/>
      <dgm:spPr/>
      <dgm:t>
        <a:bodyPr/>
        <a:lstStyle/>
        <a:p>
          <a:r>
            <a:rPr lang="en-US" b="1" i="0" baseline="0" dirty="0"/>
            <a:t>% reasons for health worker strikes</a:t>
          </a:r>
          <a:endParaRPr lang="en-US" dirty="0"/>
        </a:p>
      </dgm:t>
    </dgm:pt>
    <dgm:pt modelId="{A3B392D7-3D84-4E1E-8559-F56FA65F7C9B}" type="parTrans" cxnId="{2B9DB7AD-4769-41AF-9E76-706E6D71114F}">
      <dgm:prSet/>
      <dgm:spPr/>
      <dgm:t>
        <a:bodyPr/>
        <a:lstStyle/>
        <a:p>
          <a:endParaRPr lang="en-US"/>
        </a:p>
      </dgm:t>
    </dgm:pt>
    <dgm:pt modelId="{A88F9BCF-9795-42CA-BA2A-B991B11D6772}" type="sibTrans" cxnId="{2B9DB7AD-4769-41AF-9E76-706E6D71114F}">
      <dgm:prSet/>
      <dgm:spPr/>
      <dgm:t>
        <a:bodyPr/>
        <a:lstStyle/>
        <a:p>
          <a:endParaRPr lang="en-US"/>
        </a:p>
      </dgm:t>
    </dgm:pt>
    <dgm:pt modelId="{7076130F-1F7B-4195-9778-0CD4A62F381C}" type="pres">
      <dgm:prSet presAssocID="{0699A654-710A-4F02-BA89-7DD2311A4C94}" presName="linear" presStyleCnt="0">
        <dgm:presLayoutVars>
          <dgm:animLvl val="lvl"/>
          <dgm:resizeHandles val="exact"/>
        </dgm:presLayoutVars>
      </dgm:prSet>
      <dgm:spPr/>
    </dgm:pt>
    <dgm:pt modelId="{1CB9F404-8BA7-478C-AD49-9F301226FB6E}" type="pres">
      <dgm:prSet presAssocID="{59B8EB30-0DD5-4189-8964-FAF1FEA8B973}" presName="parentText" presStyleLbl="node1" presStyleIdx="0" presStyleCnt="1" custLinFactNeighborY="6580">
        <dgm:presLayoutVars>
          <dgm:chMax val="0"/>
          <dgm:bulletEnabled val="1"/>
        </dgm:presLayoutVars>
      </dgm:prSet>
      <dgm:spPr/>
    </dgm:pt>
  </dgm:ptLst>
  <dgm:cxnLst>
    <dgm:cxn modelId="{3B935014-311F-4C89-AFBA-84364ABC6A15}" type="presOf" srcId="{59B8EB30-0DD5-4189-8964-FAF1FEA8B973}" destId="{1CB9F404-8BA7-478C-AD49-9F301226FB6E}" srcOrd="0" destOrd="0" presId="urn:microsoft.com/office/officeart/2005/8/layout/vList2"/>
    <dgm:cxn modelId="{098AAC27-FB4D-41B6-B322-EACE5B36B75F}" type="presOf" srcId="{0699A654-710A-4F02-BA89-7DD2311A4C94}" destId="{7076130F-1F7B-4195-9778-0CD4A62F381C}" srcOrd="0" destOrd="0" presId="urn:microsoft.com/office/officeart/2005/8/layout/vList2"/>
    <dgm:cxn modelId="{2B9DB7AD-4769-41AF-9E76-706E6D71114F}" srcId="{0699A654-710A-4F02-BA89-7DD2311A4C94}" destId="{59B8EB30-0DD5-4189-8964-FAF1FEA8B973}" srcOrd="0" destOrd="0" parTransId="{A3B392D7-3D84-4E1E-8559-F56FA65F7C9B}" sibTransId="{A88F9BCF-9795-42CA-BA2A-B991B11D6772}"/>
    <dgm:cxn modelId="{A188C050-09BC-49B3-A0E5-7895E9076808}" type="presParOf" srcId="{7076130F-1F7B-4195-9778-0CD4A62F381C}" destId="{1CB9F404-8BA7-478C-AD49-9F301226FB6E}"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9F404-8BA7-478C-AD49-9F301226FB6E}">
      <dsp:nvSpPr>
        <dsp:cNvPr id="0" name=""/>
        <dsp:cNvSpPr/>
      </dsp:nvSpPr>
      <dsp:spPr>
        <a:xfrm>
          <a:off x="0" y="135044"/>
          <a:ext cx="2338833" cy="6563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baseline="0" dirty="0"/>
            <a:t>% reasons for health worker strikes</a:t>
          </a:r>
          <a:endParaRPr lang="en-US" sz="1700" kern="1200" dirty="0"/>
        </a:p>
      </dsp:txBody>
      <dsp:txXfrm>
        <a:off x="32041" y="167085"/>
        <a:ext cx="2274751" cy="5922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5699" tIns="47850" rIns="95699" bIns="47850" rtlCol="0"/>
          <a:lstStyle>
            <a:lvl1pPr algn="l">
              <a:defRPr sz="1200"/>
            </a:lvl1pPr>
          </a:lstStyle>
          <a:p>
            <a:endParaRPr lang="id-ID"/>
          </a:p>
        </p:txBody>
      </p:sp>
      <p:sp>
        <p:nvSpPr>
          <p:cNvPr id="3" name="Date Placeholder 2"/>
          <p:cNvSpPr>
            <a:spLocks noGrp="1"/>
          </p:cNvSpPr>
          <p:nvPr>
            <p:ph type="dt" sz="quarter" idx="1"/>
          </p:nvPr>
        </p:nvSpPr>
        <p:spPr>
          <a:xfrm>
            <a:off x="3856738" y="0"/>
            <a:ext cx="2950475" cy="498773"/>
          </a:xfrm>
          <a:prstGeom prst="rect">
            <a:avLst/>
          </a:prstGeom>
        </p:spPr>
        <p:txBody>
          <a:bodyPr vert="horz" lIns="95699" tIns="47850" rIns="95699" bIns="47850" rtlCol="0"/>
          <a:lstStyle>
            <a:lvl1pPr algn="r">
              <a:defRPr sz="1200"/>
            </a:lvl1pPr>
          </a:lstStyle>
          <a:p>
            <a:fld id="{EA5623FB-5ECA-4AA8-89EC-579CBA35F72A}" type="datetimeFigureOut">
              <a:rPr lang="id-ID" smtClean="0"/>
              <a:t>01/10/2021</a:t>
            </a:fld>
            <a:endParaRPr lang="id-ID"/>
          </a:p>
        </p:txBody>
      </p:sp>
      <p:sp>
        <p:nvSpPr>
          <p:cNvPr id="4" name="Footer Placeholder 3"/>
          <p:cNvSpPr>
            <a:spLocks noGrp="1"/>
          </p:cNvSpPr>
          <p:nvPr>
            <p:ph type="ftr" sz="quarter" idx="2"/>
          </p:nvPr>
        </p:nvSpPr>
        <p:spPr>
          <a:xfrm>
            <a:off x="0" y="9442154"/>
            <a:ext cx="2950475" cy="498772"/>
          </a:xfrm>
          <a:prstGeom prst="rect">
            <a:avLst/>
          </a:prstGeom>
        </p:spPr>
        <p:txBody>
          <a:bodyPr vert="horz" lIns="95699" tIns="47850" rIns="95699" bIns="47850" rtlCol="0" anchor="b"/>
          <a:lstStyle>
            <a:lvl1pPr algn="l">
              <a:defRPr sz="1200"/>
            </a:lvl1pPr>
          </a:lstStyle>
          <a:p>
            <a:endParaRPr lang="id-ID"/>
          </a:p>
        </p:txBody>
      </p:sp>
      <p:sp>
        <p:nvSpPr>
          <p:cNvPr id="5" name="Slide Number Placeholder 4"/>
          <p:cNvSpPr>
            <a:spLocks noGrp="1"/>
          </p:cNvSpPr>
          <p:nvPr>
            <p:ph type="sldNum" sz="quarter" idx="3"/>
          </p:nvPr>
        </p:nvSpPr>
        <p:spPr>
          <a:xfrm>
            <a:off x="3856738" y="9442154"/>
            <a:ext cx="2950475" cy="498772"/>
          </a:xfrm>
          <a:prstGeom prst="rect">
            <a:avLst/>
          </a:prstGeom>
        </p:spPr>
        <p:txBody>
          <a:bodyPr vert="horz" lIns="95699" tIns="47850" rIns="95699" bIns="47850" rtlCol="0" anchor="b"/>
          <a:lstStyle>
            <a:lvl1pPr algn="r">
              <a:defRPr sz="1200"/>
            </a:lvl1pPr>
          </a:lstStyle>
          <a:p>
            <a:fld id="{78E18333-B75F-48F7-A7D4-75F62A49A070}" type="slidenum">
              <a:rPr lang="id-ID" smtClean="0"/>
              <a:t>‹#›</a:t>
            </a:fld>
            <a:endParaRPr lang="id-ID"/>
          </a:p>
        </p:txBody>
      </p:sp>
    </p:spTree>
    <p:extLst>
      <p:ext uri="{BB962C8B-B14F-4D97-AF65-F5344CB8AC3E}">
        <p14:creationId xmlns:p14="http://schemas.microsoft.com/office/powerpoint/2010/main" val="4233465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5699" tIns="47850" rIns="95699" bIns="47850" rtlCol="0"/>
          <a:lstStyle>
            <a:lvl1pPr algn="l">
              <a:defRPr sz="1200"/>
            </a:lvl1pPr>
          </a:lstStyle>
          <a:p>
            <a:endParaRPr lang="id-ID"/>
          </a:p>
        </p:txBody>
      </p:sp>
      <p:sp>
        <p:nvSpPr>
          <p:cNvPr id="3" name="Date Placeholder 2"/>
          <p:cNvSpPr>
            <a:spLocks noGrp="1"/>
          </p:cNvSpPr>
          <p:nvPr>
            <p:ph type="dt" idx="1"/>
          </p:nvPr>
        </p:nvSpPr>
        <p:spPr>
          <a:xfrm>
            <a:off x="3856738" y="0"/>
            <a:ext cx="2950475" cy="498773"/>
          </a:xfrm>
          <a:prstGeom prst="rect">
            <a:avLst/>
          </a:prstGeom>
        </p:spPr>
        <p:txBody>
          <a:bodyPr vert="horz" lIns="95699" tIns="47850" rIns="95699" bIns="47850" rtlCol="0"/>
          <a:lstStyle>
            <a:lvl1pPr algn="r">
              <a:defRPr sz="1200"/>
            </a:lvl1pPr>
          </a:lstStyle>
          <a:p>
            <a:fld id="{A4FA3F3B-FAC1-4131-BBA9-4BEAB2C7DF2F}" type="datetimeFigureOut">
              <a:rPr lang="id-ID" smtClean="0"/>
              <a:t>01/10/2021</a:t>
            </a:fld>
            <a:endParaRPr lang="id-ID"/>
          </a:p>
        </p:txBody>
      </p:sp>
      <p:sp>
        <p:nvSpPr>
          <p:cNvPr id="4" name="Slide Image Placeholder 3"/>
          <p:cNvSpPr>
            <a:spLocks noGrp="1" noRot="1" noChangeAspect="1"/>
          </p:cNvSpPr>
          <p:nvPr>
            <p:ph type="sldImg" idx="2"/>
          </p:nvPr>
        </p:nvSpPr>
        <p:spPr>
          <a:xfrm>
            <a:off x="422275" y="1241425"/>
            <a:ext cx="5964238" cy="3355975"/>
          </a:xfrm>
          <a:prstGeom prst="rect">
            <a:avLst/>
          </a:prstGeom>
          <a:noFill/>
          <a:ln w="12700">
            <a:solidFill>
              <a:prstClr val="black"/>
            </a:solidFill>
          </a:ln>
        </p:spPr>
        <p:txBody>
          <a:bodyPr vert="horz" lIns="95699" tIns="47850" rIns="95699" bIns="47850" rtlCol="0" anchor="ctr"/>
          <a:lstStyle/>
          <a:p>
            <a:endParaRPr lang="id-ID"/>
          </a:p>
        </p:txBody>
      </p:sp>
      <p:sp>
        <p:nvSpPr>
          <p:cNvPr id="5" name="Notes Placeholder 4"/>
          <p:cNvSpPr>
            <a:spLocks noGrp="1"/>
          </p:cNvSpPr>
          <p:nvPr>
            <p:ph type="body" sz="quarter" idx="3"/>
          </p:nvPr>
        </p:nvSpPr>
        <p:spPr>
          <a:xfrm>
            <a:off x="680879" y="4784071"/>
            <a:ext cx="5447030" cy="3914239"/>
          </a:xfrm>
          <a:prstGeom prst="rect">
            <a:avLst/>
          </a:prstGeom>
        </p:spPr>
        <p:txBody>
          <a:bodyPr vert="horz" lIns="95699" tIns="47850" rIns="95699" bIns="478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9442154"/>
            <a:ext cx="2950475" cy="498772"/>
          </a:xfrm>
          <a:prstGeom prst="rect">
            <a:avLst/>
          </a:prstGeom>
        </p:spPr>
        <p:txBody>
          <a:bodyPr vert="horz" lIns="95699" tIns="47850" rIns="95699" bIns="47850" rtlCol="0" anchor="b"/>
          <a:lstStyle>
            <a:lvl1pPr algn="l">
              <a:defRPr sz="1200"/>
            </a:lvl1pPr>
          </a:lstStyle>
          <a:p>
            <a:endParaRPr lang="id-ID"/>
          </a:p>
        </p:txBody>
      </p:sp>
      <p:sp>
        <p:nvSpPr>
          <p:cNvPr id="7" name="Slide Number Placeholder 6"/>
          <p:cNvSpPr>
            <a:spLocks noGrp="1"/>
          </p:cNvSpPr>
          <p:nvPr>
            <p:ph type="sldNum" sz="quarter" idx="5"/>
          </p:nvPr>
        </p:nvSpPr>
        <p:spPr>
          <a:xfrm>
            <a:off x="3856738" y="9442154"/>
            <a:ext cx="2950475" cy="498772"/>
          </a:xfrm>
          <a:prstGeom prst="rect">
            <a:avLst/>
          </a:prstGeom>
        </p:spPr>
        <p:txBody>
          <a:bodyPr vert="horz" lIns="95699" tIns="47850" rIns="95699" bIns="47850" rtlCol="0" anchor="b"/>
          <a:lstStyle>
            <a:lvl1pPr algn="r">
              <a:defRPr sz="1200"/>
            </a:lvl1pPr>
          </a:lstStyle>
          <a:p>
            <a:fld id="{0B485A15-B6B4-4E8F-B208-EB38BDE5E6FF}" type="slidenum">
              <a:rPr lang="id-ID" smtClean="0"/>
              <a:t>‹#›</a:t>
            </a:fld>
            <a:endParaRPr lang="id-ID"/>
          </a:p>
        </p:txBody>
      </p:sp>
    </p:spTree>
    <p:extLst>
      <p:ext uri="{BB962C8B-B14F-4D97-AF65-F5344CB8AC3E}">
        <p14:creationId xmlns:p14="http://schemas.microsoft.com/office/powerpoint/2010/main" val="247682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485A15-B6B4-4E8F-B208-EB38BDE5E6FF}" type="slidenum">
              <a:rPr lang="id-ID" smtClean="0"/>
              <a:t>1</a:t>
            </a:fld>
            <a:endParaRPr lang="id-ID"/>
          </a:p>
        </p:txBody>
      </p:sp>
    </p:spTree>
    <p:extLst>
      <p:ext uri="{BB962C8B-B14F-4D97-AF65-F5344CB8AC3E}">
        <p14:creationId xmlns:p14="http://schemas.microsoft.com/office/powerpoint/2010/main" val="2378129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figure above shows the mix of demand and supply side factors responsible for disruption to services.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On the supply side</a:t>
            </a:r>
            <a:r>
              <a:rPr lang="en-US" sz="1200" b="0" i="0" u="none" strike="noStrike" kern="1200" baseline="0" dirty="0">
                <a:solidFill>
                  <a:schemeClr val="tx1"/>
                </a:solidFill>
                <a:latin typeface="+mn-lt"/>
                <a:ea typeface="+mn-ea"/>
                <a:cs typeface="+mn-cs"/>
              </a:rPr>
              <a:t>, the following causes were most frequently reported: </a:t>
            </a:r>
          </a:p>
          <a:p>
            <a:pPr lvl="1"/>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insufficient staff availability, for example due to deployment of staff to COVID-19 or other causes (66% of 112 countries); </a:t>
            </a:r>
          </a:p>
          <a:p>
            <a:pPr lvl="1"/>
            <a:r>
              <a:rPr lang="en-US" sz="1200" b="0" i="0" u="none" strike="noStrike" kern="1200" baseline="0" dirty="0">
                <a:solidFill>
                  <a:schemeClr val="tx1"/>
                </a:solidFill>
                <a:latin typeface="+mn-lt"/>
                <a:ea typeface="+mn-ea"/>
                <a:cs typeface="+mn-cs"/>
              </a:rPr>
              <a:t> cancellation of elective care (47% of 112 countries); </a:t>
            </a:r>
          </a:p>
          <a:p>
            <a:pPr lvl="1"/>
            <a:r>
              <a:rPr lang="en-US" sz="1200" b="0" i="0" u="none" strike="noStrike" kern="1200" baseline="0" dirty="0">
                <a:solidFill>
                  <a:schemeClr val="tx1"/>
                </a:solidFill>
                <a:latin typeface="+mn-lt"/>
                <a:ea typeface="+mn-ea"/>
                <a:cs typeface="+mn-cs"/>
              </a:rPr>
              <a:t> changes in treatment policies for care-seeking </a:t>
            </a:r>
            <a:r>
              <a:rPr lang="en-US" sz="1200" b="0" i="0" u="none" strike="noStrike" kern="1200" baseline="0" dirty="0" err="1">
                <a:solidFill>
                  <a:schemeClr val="tx1"/>
                </a:solidFill>
                <a:latin typeface="+mn-lt"/>
                <a:ea typeface="+mn-ea"/>
                <a:cs typeface="+mn-cs"/>
              </a:rPr>
              <a:t>behaviours</a:t>
            </a:r>
            <a:r>
              <a:rPr lang="en-US" sz="1200" b="0" i="0" u="none" strike="noStrike" kern="1200" baseline="0" dirty="0">
                <a:solidFill>
                  <a:schemeClr val="tx1"/>
                </a:solidFill>
                <a:latin typeface="+mn-lt"/>
                <a:ea typeface="+mn-ea"/>
                <a:cs typeface="+mn-cs"/>
              </a:rPr>
              <a:t> (35% of 111 countries); and </a:t>
            </a:r>
          </a:p>
          <a:p>
            <a:pPr lvl="1"/>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insufficient personal protective equipment availability (26% of 111 countries).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Demand-side factors were among the most mentioned causes, including: </a:t>
            </a:r>
          </a:p>
          <a:p>
            <a:pPr lvl="1"/>
            <a:r>
              <a:rPr lang="en-US" sz="1200" b="0" i="0" u="none" strike="noStrike" kern="1200" baseline="0" dirty="0">
                <a:solidFill>
                  <a:schemeClr val="tx1"/>
                </a:solidFill>
                <a:latin typeface="+mn-lt"/>
                <a:ea typeface="+mn-ea"/>
                <a:cs typeface="+mn-cs"/>
              </a:rPr>
              <a:t> Community fear and mistrust in seeking health care (57% of 112 countries); </a:t>
            </a:r>
          </a:p>
          <a:p>
            <a:pPr lvl="1"/>
            <a:r>
              <a:rPr lang="en-US" sz="1200" b="0" i="0" u="none" strike="noStrike" kern="1200" baseline="0" dirty="0">
                <a:solidFill>
                  <a:schemeClr val="tx1"/>
                </a:solidFill>
                <a:latin typeface="+mn-lt"/>
                <a:ea typeface="+mn-ea"/>
                <a:cs typeface="+mn-cs"/>
              </a:rPr>
              <a:t> patients not presenting to outpatient care (57% of 111 countries); </a:t>
            </a:r>
          </a:p>
          <a:p>
            <a:pPr lvl="1"/>
            <a:r>
              <a:rPr lang="en-US" sz="1200" b="0" i="0" u="none" strike="noStrike" kern="1200" baseline="0" dirty="0">
                <a:solidFill>
                  <a:schemeClr val="tx1"/>
                </a:solidFill>
                <a:latin typeface="+mn-lt"/>
                <a:ea typeface="+mn-ea"/>
                <a:cs typeface="+mn-cs"/>
              </a:rPr>
              <a:t> perceptions that financial difficulties during the outbreak were affecting attendance (43% of 112 countries</a:t>
            </a:r>
          </a:p>
          <a:p>
            <a:pPr lvl="1"/>
            <a:r>
              <a:rPr lang="en-US" sz="1200" b="0" i="0" u="none" strike="noStrike" kern="1200" baseline="0" dirty="0">
                <a:solidFill>
                  <a:schemeClr val="tx1"/>
                </a:solidFill>
                <a:latin typeface="+mn-lt"/>
                <a:ea typeface="+mn-ea"/>
                <a:cs typeface="+mn-cs"/>
              </a:rPr>
              <a:t>https://www.who.int/publications/i/item/WHO-2019-nCoV-EHS-continuity-survey-2021.1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B23EC-F5A9-4527-8946-6AFE9B3644C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579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solidFill>
              </a:rPr>
              <a:t>Health worker strikes and industrial disputes have been recorded in at least 84 countries around the world since the onset of the COVID-19 pandemic. Independently, a rapid review further attributed contributory factors in 23 countries + 1 special administrative region, based on media documentation. The legend at the bottom left reflects the primary cause.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solidFill>
              </a:rPr>
              <a:t>38% of the </a:t>
            </a:r>
            <a:r>
              <a:rPr lang="en-US" b="1" dirty="0" err="1">
                <a:solidFill>
                  <a:schemeClr val="accent6"/>
                </a:solidFill>
              </a:rPr>
              <a:t>labour</a:t>
            </a:r>
            <a:r>
              <a:rPr lang="en-US" b="1" dirty="0">
                <a:solidFill>
                  <a:schemeClr val="accent6"/>
                </a:solidFill>
              </a:rPr>
              <a:t> disputes were due to a lack of decent working conditions. </a:t>
            </a:r>
            <a:r>
              <a:rPr lang="en-US" b="0" dirty="0">
                <a:solidFill>
                  <a:schemeClr val="accent6"/>
                </a:solidFill>
              </a:rPr>
              <a:t>(https://accountabilityresearch.org/publication/health-worker-protest-project/)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separate review of health professionals found a </a:t>
            </a:r>
            <a:r>
              <a:rPr lang="en-US" sz="1200" b="1" dirty="0"/>
              <a:t>23% prevalence of depression and anxiety, and 39% prevalence of insomnia </a:t>
            </a:r>
            <a:r>
              <a:rPr lang="en-US" sz="1200" dirty="0"/>
              <a:t>during the COVID-19 pandemic. (https://www.ncbi.nlm.nih.gov/pmc/articles/PMC7206431/)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6"/>
              </a:solidFill>
            </a:endParaRPr>
          </a:p>
          <a:p>
            <a:endParaRPr lang="en-GB" dirty="0"/>
          </a:p>
        </p:txBody>
      </p:sp>
      <p:sp>
        <p:nvSpPr>
          <p:cNvPr id="4" name="Slide Number Placeholder 3"/>
          <p:cNvSpPr>
            <a:spLocks noGrp="1"/>
          </p:cNvSpPr>
          <p:nvPr>
            <p:ph type="sldNum" sz="quarter" idx="5"/>
          </p:nvPr>
        </p:nvSpPr>
        <p:spPr/>
        <p:txBody>
          <a:bodyPr/>
          <a:lstStyle/>
          <a:p>
            <a:fld id="{0B485A15-B6B4-4E8F-B208-EB38BDE5E6FF}" type="slidenum">
              <a:rPr lang="id-ID" smtClean="0"/>
              <a:t>20</a:t>
            </a:fld>
            <a:endParaRPr lang="id-ID"/>
          </a:p>
        </p:txBody>
      </p:sp>
    </p:spTree>
    <p:extLst>
      <p:ext uri="{BB962C8B-B14F-4D97-AF65-F5344CB8AC3E}">
        <p14:creationId xmlns:p14="http://schemas.microsoft.com/office/powerpoint/2010/main" val="3163136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H" dirty="0"/>
              <a:t>*The </a:t>
            </a:r>
            <a:r>
              <a:rPr lang="fr-CH" dirty="0" err="1"/>
              <a:t>represented</a:t>
            </a:r>
            <a:r>
              <a:rPr lang="fr-CH" dirty="0"/>
              <a:t> proportions are not to </a:t>
            </a:r>
            <a:r>
              <a:rPr lang="fr-CH" dirty="0" err="1"/>
              <a:t>scale</a:t>
            </a:r>
            <a:r>
              <a:rPr lang="fr-CH" dirty="0"/>
              <a:t>. In </a:t>
            </a:r>
            <a:r>
              <a:rPr lang="fr-CH" dirty="0" err="1"/>
              <a:t>fact</a:t>
            </a:r>
            <a:r>
              <a:rPr lang="fr-CH" dirty="0"/>
              <a:t>, the </a:t>
            </a:r>
            <a:r>
              <a:rPr lang="fr-CH" dirty="0" err="1"/>
              <a:t>notional</a:t>
            </a:r>
            <a:r>
              <a:rPr lang="fr-CH" dirty="0"/>
              <a:t> proportions </a:t>
            </a:r>
            <a:r>
              <a:rPr lang="fr-CH" dirty="0" err="1"/>
              <a:t>also</a:t>
            </a:r>
            <a:r>
              <a:rPr lang="fr-CH" dirty="0"/>
              <a:t> do not </a:t>
            </a:r>
            <a:r>
              <a:rPr lang="fr-CH" dirty="0" err="1"/>
              <a:t>represent</a:t>
            </a:r>
            <a:r>
              <a:rPr lang="fr-CH" dirty="0"/>
              <a:t> </a:t>
            </a:r>
            <a:r>
              <a:rPr lang="fr-CH" i="1" dirty="0" err="1"/>
              <a:t>increasing</a:t>
            </a:r>
            <a:r>
              <a:rPr lang="fr-CH" i="0" dirty="0"/>
              <a:t> health </a:t>
            </a:r>
            <a:r>
              <a:rPr lang="fr-CH" i="0" dirty="0" err="1"/>
              <a:t>demands</a:t>
            </a:r>
            <a:r>
              <a:rPr lang="fr-CH" i="0" dirty="0"/>
              <a:t> </a:t>
            </a:r>
            <a:r>
              <a:rPr lang="fr-CH" i="0" dirty="0" err="1"/>
              <a:t>resulting</a:t>
            </a:r>
            <a:r>
              <a:rPr lang="fr-CH" i="0" dirty="0"/>
              <a:t> </a:t>
            </a:r>
            <a:r>
              <a:rPr lang="fr-CH" i="0" dirty="0" err="1"/>
              <a:t>from</a:t>
            </a:r>
            <a:r>
              <a:rPr lang="fr-CH" i="0" dirty="0"/>
              <a:t> </a:t>
            </a:r>
            <a:r>
              <a:rPr lang="fr-CH" i="0" dirty="0" err="1"/>
              <a:t>both</a:t>
            </a:r>
            <a:r>
              <a:rPr lang="fr-CH" i="0" dirty="0"/>
              <a:t> COVID-19 long- and short-</a:t>
            </a:r>
            <a:r>
              <a:rPr lang="fr-CH" i="0" dirty="0" err="1"/>
              <a:t>term</a:t>
            </a:r>
            <a:r>
              <a:rPr lang="fr-CH" i="0" dirty="0"/>
              <a:t> impacts, as </a:t>
            </a:r>
            <a:r>
              <a:rPr lang="fr-CH" i="0" dirty="0" err="1"/>
              <a:t>well</a:t>
            </a:r>
            <a:r>
              <a:rPr lang="fr-CH" i="0" dirty="0"/>
              <a:t> as catch-up services.</a:t>
            </a:r>
          </a:p>
          <a:p>
            <a:r>
              <a:rPr lang="fr-CH" i="0" dirty="0" err="1"/>
              <a:t>Acknowledging</a:t>
            </a:r>
            <a:r>
              <a:rPr lang="fr-CH" i="0" dirty="0"/>
              <a:t> the </a:t>
            </a:r>
            <a:r>
              <a:rPr lang="fr-CH" i="0" dirty="0" err="1"/>
              <a:t>significant</a:t>
            </a:r>
            <a:r>
              <a:rPr lang="fr-CH" i="0" dirty="0"/>
              <a:t> service </a:t>
            </a:r>
            <a:r>
              <a:rPr lang="fr-CH" i="0" dirty="0" err="1"/>
              <a:t>delivery</a:t>
            </a:r>
            <a:r>
              <a:rPr lang="fr-CH" i="0" dirty="0"/>
              <a:t> </a:t>
            </a:r>
            <a:r>
              <a:rPr lang="fr-CH" i="0" dirty="0" err="1"/>
              <a:t>deficits</a:t>
            </a:r>
            <a:r>
              <a:rPr lang="fr-CH" i="0" dirty="0"/>
              <a:t> and maldistribution in </a:t>
            </a:r>
            <a:r>
              <a:rPr lang="fr-CH" i="0" dirty="0" err="1"/>
              <a:t>many</a:t>
            </a:r>
            <a:r>
              <a:rPr lang="fr-CH" i="0" dirty="0"/>
              <a:t> </a:t>
            </a:r>
            <a:r>
              <a:rPr lang="fr-CH" i="0" dirty="0" err="1"/>
              <a:t>contexts</a:t>
            </a:r>
            <a:r>
              <a:rPr lang="fr-CH" i="0" dirty="0"/>
              <a:t>, one must first visualise a glass </a:t>
            </a:r>
            <a:r>
              <a:rPr lang="fr-CH" i="0" dirty="0" err="1"/>
              <a:t>half</a:t>
            </a:r>
            <a:r>
              <a:rPr lang="fr-CH" i="0" dirty="0"/>
              <a:t> full… and imagine </a:t>
            </a:r>
            <a:r>
              <a:rPr lang="fr-CH" i="0" dirty="0" err="1"/>
              <a:t>each</a:t>
            </a:r>
            <a:r>
              <a:rPr lang="fr-CH" i="0" dirty="0"/>
              <a:t> </a:t>
            </a:r>
            <a:r>
              <a:rPr lang="fr-CH" i="0" dirty="0" err="1"/>
              <a:t>reallocation</a:t>
            </a:r>
            <a:r>
              <a:rPr lang="fr-CH" i="0" dirty="0"/>
              <a:t> as a </a:t>
            </a:r>
            <a:r>
              <a:rPr lang="fr-CH" i="0" dirty="0" err="1"/>
              <a:t>straw</a:t>
            </a:r>
            <a:r>
              <a:rPr lang="fr-CH" i="0" dirty="0"/>
              <a:t>, drying out the </a:t>
            </a:r>
            <a:r>
              <a:rPr lang="fr-CH" i="0" dirty="0" err="1"/>
              <a:t>existing</a:t>
            </a:r>
            <a:r>
              <a:rPr lang="fr-CH" i="0" dirty="0"/>
              <a:t> </a:t>
            </a:r>
            <a:r>
              <a:rPr lang="fr-CH" i="0" dirty="0" err="1"/>
              <a:t>resources</a:t>
            </a:r>
            <a:r>
              <a:rPr lang="fr-CH" i="0" dirty="0"/>
              <a:t>.</a:t>
            </a:r>
          </a:p>
          <a:p>
            <a:endParaRPr lang="fr-CH" i="0" dirty="0"/>
          </a:p>
          <a:p>
            <a:r>
              <a:rPr lang="en-US" sz="1200" kern="1200" dirty="0">
                <a:solidFill>
                  <a:schemeClr val="tx1"/>
                </a:solidFill>
                <a:effectLst/>
                <a:latin typeface="+mn-lt"/>
                <a:ea typeface="+mn-ea"/>
                <a:cs typeface="+mn-cs"/>
              </a:rPr>
              <a:t>These dynamic changes can impact health workforce availability, readiness and sustainability, as several COVID-19 response activities require surge capacity (among which are clinical care, contact tracing and now vaccination). COVID-19 response activities and investments may be negatively affected by pre-pandemic deficits and misdistribution of health workers.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B23EC-F5A9-4527-8946-6AFE9B3644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53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871198-986C-4526-A541-01E68F16147F}" type="slidenum">
              <a:rPr lang="en-GB" smtClean="0"/>
              <a:t>24</a:t>
            </a:fld>
            <a:endParaRPr lang="en-GB"/>
          </a:p>
        </p:txBody>
      </p:sp>
    </p:spTree>
    <p:extLst>
      <p:ext uri="{BB962C8B-B14F-4D97-AF65-F5344CB8AC3E}">
        <p14:creationId xmlns:p14="http://schemas.microsoft.com/office/powerpoint/2010/main" val="205148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85A15-B6B4-4E8F-B208-EB38BDE5E6FF}" type="slidenum">
              <a:rPr lang="id-ID" smtClean="0"/>
              <a:t>26</a:t>
            </a:fld>
            <a:endParaRPr lang="id-ID"/>
          </a:p>
        </p:txBody>
      </p:sp>
    </p:spTree>
    <p:extLst>
      <p:ext uri="{BB962C8B-B14F-4D97-AF65-F5344CB8AC3E}">
        <p14:creationId xmlns:p14="http://schemas.microsoft.com/office/powerpoint/2010/main" val="417245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Prior to COVID-19, </a:t>
            </a:r>
            <a:r>
              <a:rPr lang="fr-CH" dirty="0" err="1"/>
              <a:t>many</a:t>
            </a:r>
            <a:r>
              <a:rPr lang="fr-CH" dirty="0"/>
              <a:t> countries </a:t>
            </a:r>
            <a:r>
              <a:rPr lang="fr-CH" dirty="0" err="1"/>
              <a:t>faced</a:t>
            </a:r>
            <a:r>
              <a:rPr lang="fr-CH" dirty="0"/>
              <a:t> </a:t>
            </a:r>
            <a:r>
              <a:rPr lang="fr-CH" dirty="0" err="1"/>
              <a:t>health</a:t>
            </a:r>
            <a:r>
              <a:rPr lang="fr-CH" dirty="0"/>
              <a:t> </a:t>
            </a:r>
            <a:r>
              <a:rPr lang="fr-CH" dirty="0" err="1"/>
              <a:t>workforce</a:t>
            </a:r>
            <a:r>
              <a:rPr lang="fr-CH" dirty="0"/>
              <a:t> </a:t>
            </a:r>
            <a:r>
              <a:rPr lang="fr-CH" dirty="0" err="1"/>
              <a:t>shortfalls</a:t>
            </a:r>
            <a:r>
              <a:rPr lang="fr-CH" dirty="0"/>
              <a:t> and maldistribution</a:t>
            </a:r>
          </a:p>
          <a:p>
            <a:r>
              <a:rPr lang="fr-CH" dirty="0"/>
              <a:t>In </a:t>
            </a:r>
            <a:r>
              <a:rPr lang="fr-CH" dirty="0" err="1"/>
              <a:t>every</a:t>
            </a:r>
            <a:r>
              <a:rPr lang="fr-CH" dirty="0"/>
              <a:t> </a:t>
            </a:r>
            <a:r>
              <a:rPr lang="fr-CH" dirty="0" err="1"/>
              <a:t>context</a:t>
            </a:r>
            <a:r>
              <a:rPr lang="fr-CH" dirty="0"/>
              <a:t>, the </a:t>
            </a:r>
            <a:r>
              <a:rPr lang="fr-CH" dirty="0" err="1"/>
              <a:t>available</a:t>
            </a:r>
            <a:r>
              <a:rPr lang="fr-CH" dirty="0"/>
              <a:t> pool of </a:t>
            </a:r>
            <a:r>
              <a:rPr lang="fr-CH" dirty="0" err="1"/>
              <a:t>health</a:t>
            </a:r>
            <a:r>
              <a:rPr lang="fr-CH" dirty="0"/>
              <a:t> </a:t>
            </a:r>
            <a:r>
              <a:rPr lang="fr-CH" dirty="0" err="1"/>
              <a:t>workers</a:t>
            </a:r>
            <a:r>
              <a:rPr lang="fr-CH" dirty="0"/>
              <a:t> to </a:t>
            </a:r>
            <a:r>
              <a:rPr lang="fr-CH" dirty="0" err="1"/>
              <a:t>deliver</a:t>
            </a:r>
            <a:r>
              <a:rPr lang="fr-CH" dirty="0"/>
              <a:t> essential </a:t>
            </a:r>
            <a:r>
              <a:rPr lang="fr-CH" dirty="0" err="1"/>
              <a:t>health</a:t>
            </a:r>
            <a:r>
              <a:rPr lang="fr-CH" dirty="0"/>
              <a:t> services </a:t>
            </a:r>
            <a:r>
              <a:rPr lang="fr-CH" dirty="0" err="1"/>
              <a:t>is</a:t>
            </a:r>
            <a:r>
              <a:rPr lang="fr-CH" dirty="0"/>
              <a:t> </a:t>
            </a:r>
            <a:r>
              <a:rPr lang="fr-CH" dirty="0" err="1"/>
              <a:t>shrinking</a:t>
            </a:r>
            <a:r>
              <a:rPr lang="fr-CH" dirty="0"/>
              <a:t> </a:t>
            </a:r>
            <a:r>
              <a:rPr lang="fr-CH" dirty="0" err="1"/>
              <a:t>through</a:t>
            </a:r>
            <a:r>
              <a:rPr lang="fr-CH" dirty="0"/>
              <a:t>:</a:t>
            </a:r>
          </a:p>
          <a:p>
            <a:pPr marL="171450" indent="-171450">
              <a:buFontTx/>
              <a:buChar char="-"/>
            </a:pPr>
            <a:r>
              <a:rPr lang="fr-CH" dirty="0" err="1"/>
              <a:t>Redeployment</a:t>
            </a:r>
            <a:r>
              <a:rPr lang="fr-CH" dirty="0"/>
              <a:t> to COVID-19: </a:t>
            </a:r>
            <a:r>
              <a:rPr lang="fr-CH" dirty="0" err="1"/>
              <a:t>low</a:t>
            </a:r>
            <a:r>
              <a:rPr lang="fr-CH" dirty="0"/>
              <a:t>- to high-COVID-19 </a:t>
            </a:r>
            <a:r>
              <a:rPr lang="fr-CH" dirty="0" err="1"/>
              <a:t>burden</a:t>
            </a:r>
            <a:r>
              <a:rPr lang="fr-CH" dirty="0"/>
              <a:t> areas, </a:t>
            </a:r>
            <a:r>
              <a:rPr lang="fr-CH" dirty="0" err="1"/>
              <a:t>surge</a:t>
            </a:r>
            <a:r>
              <a:rPr lang="fr-CH" dirty="0"/>
              <a:t> support to ICU, </a:t>
            </a:r>
            <a:r>
              <a:rPr lang="fr-CH" dirty="0" err="1"/>
              <a:t>reassignment</a:t>
            </a:r>
            <a:r>
              <a:rPr lang="fr-CH" dirty="0"/>
              <a:t>/</a:t>
            </a:r>
            <a:r>
              <a:rPr lang="fr-CH" dirty="0" err="1"/>
              <a:t>upskilling</a:t>
            </a:r>
            <a:r>
              <a:rPr lang="fr-CH" dirty="0"/>
              <a:t> for </a:t>
            </a:r>
            <a:r>
              <a:rPr lang="fr-CH" dirty="0" err="1"/>
              <a:t>specific</a:t>
            </a:r>
            <a:r>
              <a:rPr lang="fr-CH" dirty="0"/>
              <a:t> </a:t>
            </a:r>
            <a:r>
              <a:rPr lang="fr-CH" dirty="0" err="1"/>
              <a:t>skills</a:t>
            </a:r>
            <a:r>
              <a:rPr lang="fr-CH" dirty="0"/>
              <a:t>, </a:t>
            </a:r>
            <a:r>
              <a:rPr lang="fr-CH" dirty="0" err="1"/>
              <a:t>telemedicine</a:t>
            </a:r>
            <a:endParaRPr lang="fr-CH" dirty="0"/>
          </a:p>
          <a:p>
            <a:pPr marL="171450" indent="-171450">
              <a:buFontTx/>
              <a:buChar char="-"/>
            </a:pPr>
            <a:r>
              <a:rPr lang="fr-CH" dirty="0"/>
              <a:t>Facility </a:t>
            </a:r>
            <a:r>
              <a:rPr lang="fr-CH" dirty="0" err="1"/>
              <a:t>closures</a:t>
            </a:r>
            <a:r>
              <a:rPr lang="fr-CH" dirty="0"/>
              <a:t> and </a:t>
            </a:r>
            <a:r>
              <a:rPr lang="fr-CH" dirty="0" err="1"/>
              <a:t>temporary</a:t>
            </a:r>
            <a:r>
              <a:rPr lang="fr-CH" dirty="0"/>
              <a:t> </a:t>
            </a:r>
            <a:r>
              <a:rPr lang="fr-CH" dirty="0" err="1"/>
              <a:t>halts</a:t>
            </a:r>
            <a:r>
              <a:rPr lang="fr-CH" dirty="0"/>
              <a:t> in essential services </a:t>
            </a:r>
            <a:r>
              <a:rPr lang="fr-CH" dirty="0" err="1"/>
              <a:t>delivery</a:t>
            </a:r>
            <a:r>
              <a:rPr lang="fr-CH" dirty="0"/>
              <a:t>, in </a:t>
            </a:r>
            <a:r>
              <a:rPr lang="fr-CH" dirty="0" err="1"/>
              <a:t>some</a:t>
            </a:r>
            <a:r>
              <a:rPr lang="fr-CH" dirty="0"/>
              <a:t> cases </a:t>
            </a:r>
            <a:r>
              <a:rPr lang="fr-CH" dirty="0" err="1"/>
              <a:t>with</a:t>
            </a:r>
            <a:r>
              <a:rPr lang="fr-CH" dirty="0"/>
              <a:t> </a:t>
            </a:r>
            <a:r>
              <a:rPr lang="fr-CH" dirty="0" err="1"/>
              <a:t>layoffs</a:t>
            </a:r>
            <a:endParaRPr lang="fr-CH" dirty="0"/>
          </a:p>
          <a:p>
            <a:pPr marL="171450" indent="-171450">
              <a:buFontTx/>
              <a:buChar char="-"/>
            </a:pPr>
            <a:r>
              <a:rPr lang="fr-CH" dirty="0"/>
              <a:t>Strikes for </a:t>
            </a:r>
            <a:r>
              <a:rPr lang="fr-CH" dirty="0" err="1"/>
              <a:t>decent</a:t>
            </a:r>
            <a:r>
              <a:rPr lang="fr-CH" dirty="0"/>
              <a:t> </a:t>
            </a:r>
            <a:r>
              <a:rPr lang="fr-CH" dirty="0" err="1"/>
              <a:t>working</a:t>
            </a:r>
            <a:r>
              <a:rPr lang="fr-CH" dirty="0"/>
              <a:t> conditions, PPE </a:t>
            </a:r>
            <a:r>
              <a:rPr lang="fr-CH" dirty="0" err="1"/>
              <a:t>shortages</a:t>
            </a:r>
            <a:r>
              <a:rPr lang="fr-CH" dirty="0"/>
              <a:t>, </a:t>
            </a:r>
            <a:r>
              <a:rPr lang="fr-CH" dirty="0" err="1"/>
              <a:t>reasonable</a:t>
            </a:r>
            <a:r>
              <a:rPr lang="fr-CH" dirty="0"/>
              <a:t> </a:t>
            </a:r>
            <a:r>
              <a:rPr lang="fr-CH" dirty="0" err="1"/>
              <a:t>working</a:t>
            </a:r>
            <a:r>
              <a:rPr lang="fr-CH" dirty="0"/>
              <a:t> </a:t>
            </a:r>
            <a:r>
              <a:rPr lang="fr-CH" dirty="0" err="1"/>
              <a:t>hours</a:t>
            </a:r>
            <a:r>
              <a:rPr lang="fr-CH" dirty="0"/>
              <a:t>, </a:t>
            </a:r>
            <a:r>
              <a:rPr lang="fr-CH" dirty="0" err="1"/>
              <a:t>fair</a:t>
            </a:r>
            <a:r>
              <a:rPr lang="fr-CH" dirty="0"/>
              <a:t> </a:t>
            </a:r>
            <a:r>
              <a:rPr lang="fr-CH" dirty="0" err="1"/>
              <a:t>remuneration</a:t>
            </a:r>
            <a:endParaRPr lang="fr-CH" dirty="0"/>
          </a:p>
          <a:p>
            <a:pPr marL="171450" indent="-171450">
              <a:buFontTx/>
              <a:buChar char="-"/>
            </a:pPr>
            <a:r>
              <a:rPr lang="fr-CH" dirty="0"/>
              <a:t>Infection, </a:t>
            </a:r>
            <a:r>
              <a:rPr lang="fr-CH" dirty="0" err="1"/>
              <a:t>quarantine</a:t>
            </a:r>
            <a:r>
              <a:rPr lang="fr-CH" dirty="0"/>
              <a:t>, </a:t>
            </a:r>
            <a:r>
              <a:rPr lang="fr-CH" dirty="0" err="1"/>
              <a:t>death</a:t>
            </a:r>
            <a:endParaRPr lang="fr-CH" dirty="0"/>
          </a:p>
          <a:p>
            <a:endParaRPr lang="en-GB" dirty="0"/>
          </a:p>
        </p:txBody>
      </p:sp>
      <p:sp>
        <p:nvSpPr>
          <p:cNvPr id="4" name="Slide Number Placeholder 3"/>
          <p:cNvSpPr>
            <a:spLocks noGrp="1"/>
          </p:cNvSpPr>
          <p:nvPr>
            <p:ph type="sldNum" sz="quarter" idx="5"/>
          </p:nvPr>
        </p:nvSpPr>
        <p:spPr/>
        <p:txBody>
          <a:bodyPr/>
          <a:lstStyle/>
          <a:p>
            <a:fld id="{0B485A15-B6B4-4E8F-B208-EB38BDE5E6FF}" type="slidenum">
              <a:rPr lang="id-ID" smtClean="0"/>
              <a:t>27</a:t>
            </a:fld>
            <a:endParaRPr lang="id-ID"/>
          </a:p>
        </p:txBody>
      </p:sp>
    </p:spTree>
    <p:extLst>
      <p:ext uri="{BB962C8B-B14F-4D97-AF65-F5344CB8AC3E}">
        <p14:creationId xmlns:p14="http://schemas.microsoft.com/office/powerpoint/2010/main" val="3112111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E820A1A-DB7B-4A34-8D26-091188F9BD6F}"/>
              </a:ext>
            </a:extLst>
          </p:cNvPr>
          <p:cNvSpPr txBox="1">
            <a:spLocks noGrp="1"/>
          </p:cNvSpPr>
          <p:nvPr>
            <p:ph type="sldNum" sz="quarter" idx="5"/>
          </p:nvPr>
        </p:nvSpPr>
        <p:spPr>
          <a:ln/>
        </p:spPr>
        <p:txBody>
          <a:bodyPr vert="horz" lIns="0" tIns="0" rIns="0" bIns="0" anchor="b" anchorCtr="0">
            <a:noAutofit/>
          </a:bodyPr>
          <a:lstStyle/>
          <a:p>
            <a:pPr lvl="0"/>
            <a:fld id="{B51CAADD-1BB7-4598-B324-C693DE2356B9}" type="slidenum">
              <a:t>30</a:t>
            </a:fld>
            <a:endParaRPr lang="en-US" dirty="0"/>
          </a:p>
        </p:txBody>
      </p:sp>
      <p:sp>
        <p:nvSpPr>
          <p:cNvPr id="2" name="Slide Image Placeholder 1">
            <a:extLst>
              <a:ext uri="{FF2B5EF4-FFF2-40B4-BE49-F238E27FC236}">
                <a16:creationId xmlns:a16="http://schemas.microsoft.com/office/drawing/2014/main" id="{2743B5D3-7D65-41B5-B7BD-4ED9C45E40EE}"/>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673C8DA-64C5-4953-9622-A426B5EEBEF5}"/>
              </a:ext>
            </a:extLst>
          </p:cNvPr>
          <p:cNvSpPr txBox="1">
            <a:spLocks noGrp="1"/>
          </p:cNvSpPr>
          <p:nvPr>
            <p:ph type="body" sz="quarter" idx="1"/>
          </p:nvPr>
        </p:nvSpPr>
        <p:spPr/>
        <p:txBody>
          <a:bodyPr vert="horz"/>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1. In </a:t>
            </a:r>
            <a:r>
              <a:rPr lang="fr-CH" dirty="0" err="1"/>
              <a:t>every</a:t>
            </a:r>
            <a:r>
              <a:rPr lang="fr-CH" dirty="0"/>
              <a:t> </a:t>
            </a:r>
            <a:r>
              <a:rPr lang="fr-CH" dirty="0" err="1"/>
              <a:t>context</a:t>
            </a:r>
            <a:r>
              <a:rPr lang="fr-CH" dirty="0"/>
              <a:t>, health </a:t>
            </a:r>
            <a:r>
              <a:rPr lang="fr-CH" dirty="0" err="1"/>
              <a:t>workers</a:t>
            </a:r>
            <a:r>
              <a:rPr lang="fr-CH" dirty="0"/>
              <a:t> must </a:t>
            </a:r>
            <a:r>
              <a:rPr lang="fr-CH" dirty="0" err="1"/>
              <a:t>be</a:t>
            </a:r>
            <a:r>
              <a:rPr lang="fr-CH" dirty="0"/>
              <a:t> </a:t>
            </a:r>
            <a:r>
              <a:rPr lang="fr-CH" dirty="0" err="1"/>
              <a:t>ready</a:t>
            </a:r>
            <a:r>
              <a:rPr lang="fr-CH" dirty="0"/>
              <a:t>, in </a:t>
            </a:r>
            <a:r>
              <a:rPr lang="fr-CH" dirty="0" err="1"/>
              <a:t>adequate</a:t>
            </a:r>
            <a:r>
              <a:rPr lang="fr-CH" dirty="0"/>
              <a:t> </a:t>
            </a:r>
            <a:r>
              <a:rPr lang="fr-CH" dirty="0" err="1"/>
              <a:t>quantities</a:t>
            </a:r>
            <a:r>
              <a:rPr lang="fr-CH" dirty="0"/>
              <a:t>, </a:t>
            </a:r>
            <a:r>
              <a:rPr lang="fr-CH" dirty="0" err="1"/>
              <a:t>with</a:t>
            </a:r>
            <a:r>
              <a:rPr lang="fr-CH" dirty="0"/>
              <a:t> the right </a:t>
            </a:r>
            <a:r>
              <a:rPr lang="fr-CH" dirty="0" err="1"/>
              <a:t>education</a:t>
            </a:r>
            <a:r>
              <a:rPr lang="fr-CH" dirty="0"/>
              <a:t> and </a:t>
            </a:r>
            <a:r>
              <a:rPr lang="fr-CH" dirty="0" err="1"/>
              <a:t>learning</a:t>
            </a:r>
            <a:r>
              <a:rPr lang="fr-CH" dirty="0"/>
              <a:t>, </a:t>
            </a:r>
            <a:r>
              <a:rPr lang="fr-CH" dirty="0" err="1"/>
              <a:t>with</a:t>
            </a:r>
            <a:r>
              <a:rPr lang="fr-CH" dirty="0"/>
              <a:t> </a:t>
            </a:r>
            <a:r>
              <a:rPr lang="fr-CH" dirty="0" err="1"/>
              <a:t>evidence-based</a:t>
            </a:r>
            <a:r>
              <a:rPr lang="fr-CH" dirty="0"/>
              <a:t> guidance and </a:t>
            </a:r>
            <a:r>
              <a:rPr lang="fr-CH" dirty="0" err="1"/>
              <a:t>with</a:t>
            </a:r>
            <a:r>
              <a:rPr lang="fr-CH" dirty="0"/>
              <a:t> the </a:t>
            </a:r>
            <a:r>
              <a:rPr lang="fr-CH" dirty="0" err="1"/>
              <a:t>necessary</a:t>
            </a:r>
            <a:r>
              <a:rPr lang="fr-CH" dirty="0"/>
              <a:t> </a:t>
            </a:r>
            <a:r>
              <a:rPr lang="fr-CH" dirty="0" err="1"/>
              <a:t>resources</a:t>
            </a:r>
            <a:r>
              <a:rPr lang="fr-CH" dirty="0"/>
              <a:t> to </a:t>
            </a:r>
            <a:r>
              <a:rPr lang="fr-CH" dirty="0" err="1"/>
              <a:t>protect</a:t>
            </a:r>
            <a:r>
              <a:rPr lang="fr-CH" dirty="0"/>
              <a:t> </a:t>
            </a:r>
            <a:r>
              <a:rPr lang="fr-CH" dirty="0" err="1"/>
              <a:t>themselves</a:t>
            </a:r>
            <a:r>
              <a:rPr lang="fr-CH" dirty="0"/>
              <a:t>, patients and </a:t>
            </a:r>
            <a:r>
              <a:rPr lang="fr-CH" dirty="0" err="1"/>
              <a:t>communities</a:t>
            </a:r>
            <a:endParaRPr lang="fr-CH" dirty="0"/>
          </a:p>
          <a:p>
            <a:r>
              <a:rPr lang="fr-CH" dirty="0"/>
              <a:t>2. </a:t>
            </a:r>
            <a:r>
              <a:rPr lang="fr-CH" dirty="0" err="1"/>
              <a:t>Despite</a:t>
            </a:r>
            <a:r>
              <a:rPr lang="fr-CH" dirty="0"/>
              <a:t> the </a:t>
            </a:r>
            <a:r>
              <a:rPr lang="fr-CH" dirty="0" err="1"/>
              <a:t>demands</a:t>
            </a:r>
            <a:r>
              <a:rPr lang="fr-CH" dirty="0"/>
              <a:t> of the global </a:t>
            </a:r>
            <a:r>
              <a:rPr lang="fr-CH" dirty="0" err="1"/>
              <a:t>pandemic</a:t>
            </a:r>
            <a:r>
              <a:rPr lang="fr-CH" dirty="0"/>
              <a:t>, </a:t>
            </a:r>
            <a:r>
              <a:rPr lang="fr-CH" dirty="0" err="1"/>
              <a:t>wise</a:t>
            </a:r>
            <a:r>
              <a:rPr lang="fr-CH" dirty="0"/>
              <a:t> </a:t>
            </a:r>
            <a:r>
              <a:rPr lang="fr-CH" dirty="0" err="1"/>
              <a:t>decisions</a:t>
            </a:r>
            <a:r>
              <a:rPr lang="fr-CH" dirty="0"/>
              <a:t> </a:t>
            </a:r>
            <a:r>
              <a:rPr lang="fr-CH" dirty="0" err="1"/>
              <a:t>required</a:t>
            </a:r>
            <a:r>
              <a:rPr lang="fr-CH" dirty="0"/>
              <a:t> to </a:t>
            </a:r>
            <a:r>
              <a:rPr lang="fr-CH" dirty="0" err="1"/>
              <a:t>safely</a:t>
            </a:r>
            <a:r>
              <a:rPr lang="fr-CH" dirty="0"/>
              <a:t> </a:t>
            </a:r>
            <a:r>
              <a:rPr lang="fr-CH" dirty="0" err="1"/>
              <a:t>maintain</a:t>
            </a:r>
            <a:r>
              <a:rPr lang="fr-CH" dirty="0"/>
              <a:t> essential health services and </a:t>
            </a:r>
            <a:r>
              <a:rPr lang="fr-CH" dirty="0" err="1"/>
              <a:t>avoid</a:t>
            </a:r>
            <a:r>
              <a:rPr lang="fr-CH" dirty="0"/>
              <a:t> </a:t>
            </a:r>
            <a:r>
              <a:rPr lang="fr-CH" dirty="0" err="1"/>
              <a:t>cascading</a:t>
            </a:r>
            <a:r>
              <a:rPr lang="fr-CH" dirty="0"/>
              <a:t> impacts of health service </a:t>
            </a:r>
            <a:r>
              <a:rPr lang="fr-CH" dirty="0" err="1"/>
              <a:t>outages</a:t>
            </a:r>
            <a:r>
              <a:rPr lang="fr-CH" dirty="0"/>
              <a:t>. </a:t>
            </a:r>
          </a:p>
          <a:p>
            <a:r>
              <a:rPr lang="fr-CH" dirty="0"/>
              <a:t>3. This </a:t>
            </a:r>
            <a:r>
              <a:rPr lang="fr-CH" dirty="0" err="1"/>
              <a:t>requires</a:t>
            </a:r>
            <a:r>
              <a:rPr lang="fr-CH" dirty="0"/>
              <a:t> adaptations to </a:t>
            </a:r>
          </a:p>
          <a:p>
            <a:pPr marL="171450" indent="-171450">
              <a:buFontTx/>
              <a:buChar char="-"/>
            </a:pPr>
            <a:r>
              <a:rPr lang="fr-CH" dirty="0"/>
              <a:t>service </a:t>
            </a:r>
            <a:r>
              <a:rPr lang="fr-CH" dirty="0" err="1"/>
              <a:t>delivery</a:t>
            </a:r>
            <a:r>
              <a:rPr lang="fr-CH" dirty="0"/>
              <a:t>: </a:t>
            </a:r>
            <a:r>
              <a:rPr lang="fr-CH" dirty="0" err="1"/>
              <a:t>telemedicine</a:t>
            </a:r>
            <a:r>
              <a:rPr lang="fr-CH" dirty="0"/>
              <a:t>, </a:t>
            </a:r>
            <a:r>
              <a:rPr lang="fr-CH" dirty="0" err="1"/>
              <a:t>adopting</a:t>
            </a:r>
            <a:r>
              <a:rPr lang="fr-CH" dirty="0"/>
              <a:t> </a:t>
            </a:r>
            <a:r>
              <a:rPr lang="fr-CH" dirty="0" err="1"/>
              <a:t>safety</a:t>
            </a:r>
            <a:r>
              <a:rPr lang="fr-CH" dirty="0"/>
              <a:t> </a:t>
            </a:r>
            <a:r>
              <a:rPr lang="fr-CH" dirty="0" err="1"/>
              <a:t>protocols</a:t>
            </a:r>
            <a:r>
              <a:rPr lang="fr-CH" dirty="0"/>
              <a:t>, </a:t>
            </a:r>
            <a:r>
              <a:rPr lang="fr-CH" dirty="0" err="1"/>
              <a:t>tightening</a:t>
            </a:r>
            <a:r>
              <a:rPr lang="fr-CH" dirty="0"/>
              <a:t> </a:t>
            </a:r>
            <a:r>
              <a:rPr lang="fr-CH" dirty="0" err="1"/>
              <a:t>scheduling</a:t>
            </a:r>
            <a:r>
              <a:rPr lang="fr-CH" dirty="0"/>
              <a:t>, </a:t>
            </a:r>
            <a:r>
              <a:rPr lang="fr-CH" dirty="0" err="1"/>
              <a:t>modifying</a:t>
            </a:r>
            <a:r>
              <a:rPr lang="fr-CH" dirty="0"/>
              <a:t> </a:t>
            </a:r>
            <a:r>
              <a:rPr lang="fr-CH" dirty="0" err="1"/>
              <a:t>clinical</a:t>
            </a:r>
            <a:r>
              <a:rPr lang="fr-CH" dirty="0"/>
              <a:t> </a:t>
            </a:r>
            <a:r>
              <a:rPr lang="fr-CH" dirty="0" err="1"/>
              <a:t>approaches</a:t>
            </a:r>
            <a:r>
              <a:rPr lang="fr-CH" dirty="0"/>
              <a:t> and </a:t>
            </a:r>
          </a:p>
          <a:p>
            <a:pPr marL="171450" indent="-171450">
              <a:buFontTx/>
              <a:buChar char="-"/>
            </a:pPr>
            <a:r>
              <a:rPr lang="fr-CH" dirty="0"/>
              <a:t>team composition: </a:t>
            </a:r>
            <a:r>
              <a:rPr lang="fr-CH" dirty="0" err="1"/>
              <a:t>within</a:t>
            </a:r>
            <a:r>
              <a:rPr lang="fr-CH" dirty="0"/>
              <a:t> COVID-19 </a:t>
            </a:r>
            <a:r>
              <a:rPr lang="fr-CH" dirty="0" err="1"/>
              <a:t>response</a:t>
            </a:r>
            <a:r>
              <a:rPr lang="fr-CH" dirty="0"/>
              <a:t> teams; more </a:t>
            </a:r>
            <a:r>
              <a:rPr lang="fr-CH" dirty="0" err="1"/>
              <a:t>significant</a:t>
            </a:r>
            <a:r>
              <a:rPr lang="fr-CH" dirty="0"/>
              <a:t> engagement of </a:t>
            </a:r>
            <a:r>
              <a:rPr lang="fr-CH" dirty="0" err="1"/>
              <a:t>community-based</a:t>
            </a:r>
            <a:r>
              <a:rPr lang="fr-CH" dirty="0"/>
              <a:t> </a:t>
            </a:r>
            <a:r>
              <a:rPr lang="fr-CH" dirty="0" err="1"/>
              <a:t>workers</a:t>
            </a:r>
            <a:r>
              <a:rPr lang="fr-CH" dirty="0"/>
              <a:t>, </a:t>
            </a:r>
            <a:r>
              <a:rPr lang="fr-CH" dirty="0" err="1"/>
              <a:t>optimising</a:t>
            </a:r>
            <a:r>
              <a:rPr lang="fr-CH" dirty="0"/>
              <a:t> </a:t>
            </a:r>
            <a:r>
              <a:rPr lang="fr-CH" dirty="0" err="1"/>
              <a:t>roles</a:t>
            </a:r>
            <a:r>
              <a:rPr lang="fr-CH" dirty="0"/>
              <a:t>, engagement of </a:t>
            </a:r>
            <a:r>
              <a:rPr lang="fr-CH" dirty="0" err="1"/>
              <a:t>retirees</a:t>
            </a:r>
            <a:r>
              <a:rPr lang="fr-CH" dirty="0"/>
              <a:t> and </a:t>
            </a:r>
            <a:r>
              <a:rPr lang="fr-CH" dirty="0" err="1"/>
              <a:t>students</a:t>
            </a:r>
            <a:endParaRPr lang="fr-CH" dirty="0"/>
          </a:p>
          <a:p>
            <a:pPr marL="171450" indent="-171450">
              <a:buFontTx/>
              <a:buChar char="-"/>
            </a:pPr>
            <a:r>
              <a:rPr lang="fr-CH" dirty="0"/>
              <a:t>Policy &amp; </a:t>
            </a:r>
            <a:r>
              <a:rPr lang="fr-CH" dirty="0" err="1"/>
              <a:t>regulation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B23EC-F5A9-4527-8946-6AFE9B3644C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616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3"/>
                </a:solidFill>
              </a:rPr>
              <a:t>Health and care workers are central to surge response and vaccine rollout…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3"/>
                </a:solidFill>
              </a:rPr>
              <a:t>We must </a:t>
            </a:r>
            <a:r>
              <a:rPr lang="en-US" b="1" dirty="0">
                <a:solidFill>
                  <a:schemeClr val="accent3"/>
                </a:solidFill>
              </a:rPr>
              <a:t>protect</a:t>
            </a:r>
            <a:r>
              <a:rPr lang="en-US" dirty="0">
                <a:solidFill>
                  <a:schemeClr val="accent3"/>
                </a:solidFill>
              </a:rPr>
              <a:t> human resources for health so they endure beyond the pandemic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3"/>
                </a:solidFill>
              </a:rPr>
              <a:t>We must </a:t>
            </a:r>
            <a:r>
              <a:rPr lang="en-US" b="1" dirty="0">
                <a:solidFill>
                  <a:schemeClr val="accent3"/>
                </a:solidFill>
              </a:rPr>
              <a:t>invest</a:t>
            </a:r>
            <a:r>
              <a:rPr lang="en-US" b="0" dirty="0">
                <a:solidFill>
                  <a:schemeClr val="accent3"/>
                </a:solidFill>
              </a:rPr>
              <a:t> in their learning, decent work and increasing their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3"/>
                </a:solidFill>
              </a:rPr>
              <a:t>Together</a:t>
            </a:r>
            <a:r>
              <a:rPr lang="en-US" b="0" dirty="0">
                <a:solidFill>
                  <a:schemeClr val="accent3"/>
                </a:solidFill>
              </a:rPr>
              <a:t>, we must </a:t>
            </a:r>
            <a:r>
              <a:rPr lang="en-US" b="0" dirty="0" err="1">
                <a:solidFill>
                  <a:schemeClr val="accent3"/>
                </a:solidFill>
              </a:rPr>
              <a:t>prioritise</a:t>
            </a:r>
            <a:r>
              <a:rPr lang="en-US" b="0" dirty="0">
                <a:solidFill>
                  <a:schemeClr val="accent3"/>
                </a:solidFill>
              </a:rPr>
              <a:t> action based on science, evidence and solidarity</a:t>
            </a:r>
            <a:endParaRPr lang="en-US" b="1" dirty="0">
              <a:solidFill>
                <a:schemeClr val="accent3"/>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B23EC-F5A9-4527-8946-6AFE9B3644C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097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designation by the 73</a:t>
            </a:r>
            <a:r>
              <a:rPr lang="en-SG" sz="1200" kern="1200" baseline="30000" dirty="0">
                <a:solidFill>
                  <a:schemeClr val="tx1"/>
                </a:solidFill>
                <a:effectLst/>
                <a:latin typeface="+mn-lt"/>
                <a:ea typeface="+mn-ea"/>
                <a:cs typeface="+mn-cs"/>
              </a:rPr>
              <a:t>rd</a:t>
            </a:r>
            <a:r>
              <a:rPr lang="en-SG" sz="1200" kern="1200" dirty="0">
                <a:solidFill>
                  <a:schemeClr val="tx1"/>
                </a:solidFill>
                <a:effectLst/>
                <a:latin typeface="+mn-lt"/>
                <a:ea typeface="+mn-ea"/>
                <a:cs typeface="+mn-cs"/>
              </a:rPr>
              <a:t> World Health Assembly of 2021 as the International Year of Health and Care Workers represents an unprecedented window of opportunity to not only re</a:t>
            </a:r>
            <a:r>
              <a:rPr lang="en-GB" sz="1200" kern="1200" dirty="0">
                <a:solidFill>
                  <a:schemeClr val="tx1"/>
                </a:solidFill>
                <a:effectLst/>
                <a:latin typeface="+mn-lt"/>
                <a:ea typeface="+mn-ea"/>
                <a:cs typeface="+mn-cs"/>
              </a:rPr>
              <a:t>cognize their contribution and commemorate lives lost during the pandemic, but also to mobilize commitments to accelerate the attainment of the SDGs and COVID-19 recovery.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COVID-19 has highlighted the centrality of </a:t>
            </a:r>
            <a:r>
              <a:rPr lang="en-GB" sz="1200" b="1" kern="1200" dirty="0">
                <a:solidFill>
                  <a:schemeClr val="tx1"/>
                </a:solidFill>
                <a:effectLst/>
                <a:latin typeface="+mn-lt"/>
                <a:ea typeface="+mn-ea"/>
                <a:cs typeface="+mn-cs"/>
              </a:rPr>
              <a:t>protecting </a:t>
            </a:r>
            <a:r>
              <a:rPr lang="en-GB" sz="1200" kern="1200" dirty="0">
                <a:solidFill>
                  <a:schemeClr val="tx1"/>
                </a:solidFill>
                <a:effectLst/>
                <a:latin typeface="+mn-lt"/>
                <a:ea typeface="+mn-ea"/>
                <a:cs typeface="+mn-cs"/>
              </a:rPr>
              <a:t>health workers from infection, ensuring their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occupational health and safety, and upholding their rights to decent working conditions.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integrated approach to health and social care workforce planning has to consider workforce requirements holistically, be data-driven and translate requirements into policy and </a:t>
            </a:r>
            <a:r>
              <a:rPr lang="en-GB" sz="1200" b="1" kern="1200" dirty="0">
                <a:solidFill>
                  <a:schemeClr val="tx1"/>
                </a:solidFill>
                <a:effectLst/>
                <a:latin typeface="+mn-lt"/>
                <a:ea typeface="+mn-ea"/>
                <a:cs typeface="+mn-cs"/>
              </a:rPr>
              <a:t>investment</a:t>
            </a:r>
            <a:r>
              <a:rPr lang="en-GB" sz="1200" kern="1200" dirty="0">
                <a:solidFill>
                  <a:schemeClr val="tx1"/>
                </a:solidFill>
                <a:effectLst/>
                <a:latin typeface="+mn-lt"/>
                <a:ea typeface="+mn-ea"/>
                <a:cs typeface="+mn-cs"/>
              </a:rPr>
              <a:t> decisions that can address population and health system needs, including by ensuring safe staffing of health facilities.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New opportunities lie in harnessing the potential of digital health innovations for both education and delivery of services, and of adopting more flexible strategies to optimize roles and scope of practice, including through integration of health and social care services.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Realizing this ambitious change agenda requires bringing </a:t>
            </a:r>
            <a:r>
              <a:rPr lang="en-GB" sz="1200" b="1" kern="1200" dirty="0">
                <a:solidFill>
                  <a:schemeClr val="tx1"/>
                </a:solidFill>
                <a:effectLst/>
                <a:latin typeface="+mn-lt"/>
                <a:ea typeface="+mn-ea"/>
                <a:cs typeface="+mn-cs"/>
              </a:rPr>
              <a:t>together</a:t>
            </a:r>
            <a:r>
              <a:rPr lang="en-GB" sz="1200" kern="1200" dirty="0">
                <a:solidFill>
                  <a:schemeClr val="tx1"/>
                </a:solidFill>
                <a:effectLst/>
                <a:latin typeface="+mn-lt"/>
                <a:ea typeface="+mn-ea"/>
                <a:cs typeface="+mn-cs"/>
              </a:rPr>
              <a:t> different sectors in government (including health, education, finance, labour) and constituencies in society, including communities, influencers, political and social support in solidarity, advocacy and care for health and care workers.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B23EC-F5A9-4527-8946-6AFE9B3644C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953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85A15-B6B4-4E8F-B208-EB38BDE5E6FF}" type="slidenum">
              <a:rPr lang="id-ID" smtClean="0"/>
              <a:t>4</a:t>
            </a:fld>
            <a:endParaRPr lang="id-ID"/>
          </a:p>
        </p:txBody>
      </p:sp>
    </p:spTree>
    <p:extLst>
      <p:ext uri="{BB962C8B-B14F-4D97-AF65-F5344CB8AC3E}">
        <p14:creationId xmlns:p14="http://schemas.microsoft.com/office/powerpoint/2010/main" val="122308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485A15-B6B4-4E8F-B208-EB38BDE5E6FF}" type="slidenum">
              <a:rPr lang="id-ID" smtClean="0"/>
              <a:t>34</a:t>
            </a:fld>
            <a:endParaRPr lang="id-ID"/>
          </a:p>
        </p:txBody>
      </p:sp>
    </p:spTree>
    <p:extLst>
      <p:ext uri="{BB962C8B-B14F-4D97-AF65-F5344CB8AC3E}">
        <p14:creationId xmlns:p14="http://schemas.microsoft.com/office/powerpoint/2010/main" val="2240979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Attributing deaths by occupation introduces an additional level of uncertainty. The WHO COVID-19 Surveillance data requested countries to focus on the disaggregation of infections and deaths among HCWs. In the earliest months of the pandemic (March-May 2020), reports from Member States showed that HCWs experienced more than triple the risk of infection as that of the general population.</a:t>
            </a:r>
          </a:p>
          <a:p>
            <a:r>
              <a:rPr lang="en-US" dirty="0"/>
              <a:t>In general, 40% of COVID-19 deaths are unregistered</a:t>
            </a:r>
          </a:p>
          <a:p>
            <a:endParaRPr lang="en-US" dirty="0"/>
          </a:p>
        </p:txBody>
      </p:sp>
      <p:sp>
        <p:nvSpPr>
          <p:cNvPr id="4" name="Slide Number Placeholder 3"/>
          <p:cNvSpPr>
            <a:spLocks noGrp="1"/>
          </p:cNvSpPr>
          <p:nvPr>
            <p:ph type="sldNum" sz="quarter" idx="5"/>
          </p:nvPr>
        </p:nvSpPr>
        <p:spPr/>
        <p:txBody>
          <a:bodyPr/>
          <a:lstStyle/>
          <a:p>
            <a:fld id="{D5854429-938F-495B-A608-125046EED392}" type="slidenum">
              <a:rPr lang="en-US" smtClean="0"/>
              <a:t>36</a:t>
            </a:fld>
            <a:endParaRPr lang="en-US"/>
          </a:p>
        </p:txBody>
      </p:sp>
    </p:spTree>
    <p:extLst>
      <p:ext uri="{BB962C8B-B14F-4D97-AF65-F5344CB8AC3E}">
        <p14:creationId xmlns:p14="http://schemas.microsoft.com/office/powerpoint/2010/main" val="3175321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85A15-B6B4-4E8F-B208-EB38BDE5E6FF}" type="slidenum">
              <a:rPr lang="id-ID" smtClean="0"/>
              <a:t>37</a:t>
            </a:fld>
            <a:endParaRPr lang="id-ID"/>
          </a:p>
        </p:txBody>
      </p:sp>
    </p:spTree>
    <p:extLst>
      <p:ext uri="{BB962C8B-B14F-4D97-AF65-F5344CB8AC3E}">
        <p14:creationId xmlns:p14="http://schemas.microsoft.com/office/powerpoint/2010/main" val="1606168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A7BE6-F5A9-425D-A45A-98C9E4820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64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Yellow line: proportions of HWs cases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Ocra</a:t>
            </a:r>
            <a:r>
              <a:rPr kumimoji="0" lang="en-US" sz="1200" b="0" i="0" u="none" strike="noStrike" kern="1200" cap="none" spc="0" normalizeH="0" baseline="0" noProof="0" dirty="0">
                <a:ln>
                  <a:noFill/>
                </a:ln>
                <a:solidFill>
                  <a:prstClr val="black"/>
                </a:solidFill>
                <a:effectLst/>
                <a:uLnTx/>
                <a:uFillTx/>
                <a:latin typeface="+mn-lt"/>
                <a:ea typeface="+mn-ea"/>
                <a:cs typeface="+mn-cs"/>
              </a:rPr>
              <a:t> yellow line: CFR in HWs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1.6% is calculated using only Case Report forms, and is to be compared with the 2% Case Fatality Rate for NON HCW, calculated with the Case Report Forms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the earliest months of the pandemic (March-May 2020), reports from Member States showed that HCWs experienced more than triple the risk of infection as that of the general population.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The high acquisition of infection by HWs in the early phase of the pandemic could be thought to be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associated lower awareness of the guidelines, low PPE provision and compliance with PPE.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Changes observed in 2021 in the lower right corner may be related to a combination of factors - as the numbers go up in the general community the % HWs will look lower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But the data have limitations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 these highlight our advocacy for complete reporting of HW infections at national and global levels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rPr>
              <a:t>WHO Covid-19 global data limitations</a:t>
            </a:r>
          </a:p>
          <a:p>
            <a:pPr marL="285750" lvl="0" indent="-285750">
              <a:buFont typeface="Arial" panose="020B0604020202020204" pitchFamily="34" charset="0"/>
              <a:buChar char="•"/>
              <a:defRPr/>
            </a:pPr>
            <a:r>
              <a:rPr kumimoji="0" lang="fr-CH" sz="1200" b="1" i="0" u="none" strike="noStrike" kern="1200" cap="none" spc="0" normalizeH="0" baseline="0" noProof="0" dirty="0">
                <a:ln>
                  <a:noFill/>
                </a:ln>
                <a:solidFill>
                  <a:prstClr val="black"/>
                </a:solidFill>
                <a:effectLst/>
                <a:uLnTx/>
                <a:uFillTx/>
                <a:latin typeface="+mn-lt"/>
              </a:rPr>
              <a:t>Data </a:t>
            </a:r>
            <a:r>
              <a:rPr kumimoji="0" lang="fr-CH" sz="1200" b="1" i="0" u="none" strike="noStrike" kern="1200" cap="none" spc="0" normalizeH="0" baseline="0" noProof="0" dirty="0" err="1">
                <a:ln>
                  <a:noFill/>
                </a:ln>
                <a:solidFill>
                  <a:prstClr val="black"/>
                </a:solidFill>
                <a:effectLst/>
                <a:uLnTx/>
                <a:uFillTx/>
                <a:latin typeface="+mn-lt"/>
              </a:rPr>
              <a:t>completeness</a:t>
            </a:r>
            <a:r>
              <a:rPr kumimoji="0" lang="fr-CH" sz="1200" b="1" i="0" u="none" strike="noStrike" kern="1200" cap="none" spc="0" normalizeH="0" baseline="0" noProof="0" dirty="0">
                <a:ln>
                  <a:noFill/>
                </a:ln>
                <a:solidFill>
                  <a:prstClr val="black"/>
                </a:solidFill>
                <a:effectLst/>
                <a:uLnTx/>
                <a:uFillTx/>
                <a:latin typeface="+mn-lt"/>
              </a:rPr>
              <a:t> for </a:t>
            </a:r>
            <a:r>
              <a:rPr kumimoji="0" lang="fr-CH" sz="1200" b="1" i="0" u="none" strike="noStrike" kern="1200" cap="none" spc="0" normalizeH="0" baseline="0" noProof="0" dirty="0" err="1">
                <a:ln>
                  <a:noFill/>
                </a:ln>
                <a:solidFill>
                  <a:prstClr val="black"/>
                </a:solidFill>
                <a:effectLst/>
                <a:uLnTx/>
                <a:uFillTx/>
                <a:latin typeface="+mn-lt"/>
              </a:rPr>
              <a:t>HWs</a:t>
            </a:r>
            <a:r>
              <a:rPr kumimoji="0" lang="fr-CH" sz="1200" b="1" i="0" u="none" strike="noStrike" kern="1200" cap="none" spc="0" normalizeH="0" baseline="0" noProof="0" dirty="0">
                <a:ln>
                  <a:noFill/>
                </a:ln>
                <a:solidFill>
                  <a:prstClr val="black"/>
                </a:solidFill>
                <a:effectLst/>
                <a:uLnTx/>
                <a:uFillTx/>
                <a:latin typeface="+mn-lt"/>
              </a:rPr>
              <a:t>: </a:t>
            </a:r>
            <a:r>
              <a:rPr lang="fr-CH" sz="1200" dirty="0">
                <a:solidFill>
                  <a:prstClr val="black"/>
                </a:solidFill>
              </a:rPr>
              <a:t>49.4% </a:t>
            </a:r>
            <a:r>
              <a:rPr kumimoji="0" lang="fr-CH" sz="1200" b="0" i="0" u="none" strike="noStrike" kern="1200" cap="none" spc="0" normalizeH="0" baseline="0" noProof="0" dirty="0">
                <a:ln>
                  <a:noFill/>
                </a:ln>
                <a:solidFill>
                  <a:prstClr val="black"/>
                </a:solidFill>
                <a:effectLst/>
                <a:uLnTx/>
                <a:uFillTx/>
                <a:latin typeface="+mn-lt"/>
              </a:rPr>
              <a:t>for CRF; variable </a:t>
            </a:r>
            <a:r>
              <a:rPr kumimoji="0" lang="fr-CH" sz="1200" b="0" i="0" u="none" strike="noStrike" kern="1200" cap="none" spc="0" normalizeH="0" baseline="0" noProof="0" dirty="0" err="1">
                <a:ln>
                  <a:noFill/>
                </a:ln>
                <a:solidFill>
                  <a:prstClr val="black"/>
                </a:solidFill>
                <a:effectLst/>
                <a:uLnTx/>
                <a:uFillTx/>
                <a:latin typeface="+mn-lt"/>
              </a:rPr>
              <a:t>reporting</a:t>
            </a:r>
            <a:r>
              <a:rPr kumimoji="0" lang="fr-CH" sz="1200" b="0" i="0" u="none" strike="noStrike" kern="1200" cap="none" spc="0" normalizeH="0" baseline="0" noProof="0" dirty="0">
                <a:ln>
                  <a:noFill/>
                </a:ln>
                <a:solidFill>
                  <a:prstClr val="black"/>
                </a:solidFill>
                <a:effectLst/>
                <a:uLnTx/>
                <a:uFillTx/>
                <a:latin typeface="+mn-lt"/>
              </a:rPr>
              <a:t> by </a:t>
            </a:r>
            <a:r>
              <a:rPr lang="fr-CH" sz="1200" dirty="0">
                <a:solidFill>
                  <a:prstClr val="black"/>
                </a:solidFill>
              </a:rPr>
              <a:t>24-81% of MS </a:t>
            </a:r>
            <a:r>
              <a:rPr kumimoji="0" lang="fr-CH" sz="1200" b="0" i="0" u="none" strike="noStrike" kern="1200" cap="none" spc="0" normalizeH="0" baseline="0" noProof="0" dirty="0">
                <a:ln>
                  <a:noFill/>
                </a:ln>
                <a:solidFill>
                  <a:prstClr val="black"/>
                </a:solidFill>
                <a:effectLst/>
                <a:uLnTx/>
                <a:uFillTx/>
                <a:latin typeface="+mn-lt"/>
              </a:rPr>
              <a:t>for global </a:t>
            </a:r>
            <a:r>
              <a:rPr kumimoji="0" lang="fr-CH" sz="1200" b="0" i="0" u="none" strike="noStrike" kern="1200" cap="none" spc="0" normalizeH="0" baseline="0" noProof="0" dirty="0" err="1">
                <a:ln>
                  <a:noFill/>
                </a:ln>
                <a:solidFill>
                  <a:prstClr val="black"/>
                </a:solidFill>
                <a:effectLst/>
                <a:uLnTx/>
                <a:uFillTx/>
                <a:latin typeface="+mn-lt"/>
              </a:rPr>
              <a:t>aggregate</a:t>
            </a:r>
            <a:r>
              <a:rPr kumimoji="0" lang="fr-CH" sz="1200" b="0" i="0" u="none" strike="noStrike" kern="1200" cap="none" spc="0" normalizeH="0" baseline="0" noProof="0" dirty="0">
                <a:ln>
                  <a:noFill/>
                </a:ln>
                <a:solidFill>
                  <a:prstClr val="black"/>
                </a:solidFill>
                <a:effectLst/>
                <a:uLnTx/>
                <a:uFillTx/>
                <a:latin typeface="+mn-lt"/>
              </a:rPr>
              <a:t> </a:t>
            </a:r>
            <a:r>
              <a:rPr kumimoji="0" lang="fr-CH" sz="1200" b="0" i="0" u="none" strike="noStrike" kern="1200" cap="none" spc="0" normalizeH="0" baseline="0" noProof="0" dirty="0" err="1">
                <a:ln>
                  <a:noFill/>
                </a:ln>
                <a:solidFill>
                  <a:prstClr val="black"/>
                </a:solidFill>
                <a:effectLst/>
                <a:uLnTx/>
                <a:uFillTx/>
                <a:latin typeface="+mn-lt"/>
              </a:rPr>
              <a:t>reporting</a:t>
            </a:r>
            <a:r>
              <a:rPr kumimoji="0" lang="fr-CH" sz="1200" b="0" i="0" u="none" strike="noStrike" kern="1200" cap="none" spc="0" normalizeH="0" baseline="0" noProof="0" dirty="0">
                <a:ln>
                  <a:noFill/>
                </a:ln>
                <a:solidFill>
                  <a:prstClr val="black"/>
                </a:solidFill>
                <a:effectLst/>
                <a:uLnTx/>
                <a:uFillTx/>
                <a:latin typeface="+mn-lt"/>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200" b="0" i="0" u="none" strike="noStrike" kern="1200" cap="none" spc="0" normalizeH="0" baseline="0" noProof="0" dirty="0">
                <a:ln>
                  <a:noFill/>
                </a:ln>
                <a:solidFill>
                  <a:prstClr val="black"/>
                </a:solidFill>
                <a:effectLst/>
                <a:uLnTx/>
                <a:uFillTx/>
                <a:latin typeface="+mn-lt"/>
              </a:rPr>
              <a:t>General </a:t>
            </a:r>
            <a:r>
              <a:rPr kumimoji="0" lang="fr-CH" sz="1200" b="0" i="0" u="none" strike="noStrike" kern="1200" cap="none" spc="0" normalizeH="0" baseline="0" noProof="0" dirty="0" err="1">
                <a:ln>
                  <a:noFill/>
                </a:ln>
                <a:solidFill>
                  <a:prstClr val="black"/>
                </a:solidFill>
                <a:effectLst/>
                <a:uLnTx/>
                <a:uFillTx/>
                <a:latin typeface="+mn-lt"/>
              </a:rPr>
              <a:t>under-reporting</a:t>
            </a:r>
            <a:r>
              <a:rPr kumimoji="0" lang="fr-CH" sz="1200" b="0" i="0" u="none" strike="noStrike" kern="1200" cap="none" spc="0" normalizeH="0" baseline="0" noProof="0" dirty="0">
                <a:ln>
                  <a:noFill/>
                </a:ln>
                <a:solidFill>
                  <a:prstClr val="black"/>
                </a:solidFill>
                <a:effectLst/>
                <a:uLnTx/>
                <a:uFillTx/>
                <a:latin typeface="+mn-lt"/>
              </a:rPr>
              <a:t> of infections and </a:t>
            </a:r>
            <a:r>
              <a:rPr kumimoji="0" lang="fr-CH" sz="1200" b="0" i="0" u="none" strike="noStrike" kern="1200" cap="none" spc="0" normalizeH="0" baseline="0" noProof="0" dirty="0" err="1">
                <a:ln>
                  <a:noFill/>
                </a:ln>
                <a:solidFill>
                  <a:prstClr val="black"/>
                </a:solidFill>
                <a:effectLst/>
                <a:uLnTx/>
                <a:uFillTx/>
                <a:latin typeface="+mn-lt"/>
              </a:rPr>
              <a:t>deaths</a:t>
            </a:r>
            <a:r>
              <a:rPr kumimoji="0" lang="fr-CH" sz="1200" b="0" i="0" u="none" strike="noStrike" kern="1200" cap="none" spc="0" normalizeH="0" baseline="0" noProof="0" dirty="0">
                <a:ln>
                  <a:noFill/>
                </a:ln>
                <a:solidFill>
                  <a:prstClr val="black"/>
                </a:solidFill>
                <a:effectLst/>
                <a:uLnTx/>
                <a:uFillTx/>
                <a:latin typeface="+mn-lt"/>
              </a:rPr>
              <a:t> </a:t>
            </a:r>
            <a:r>
              <a:rPr kumimoji="0" lang="fr-CH" sz="1200" b="0" i="0" u="none" strike="noStrike" kern="1200" cap="none" spc="0" normalizeH="0" baseline="0" noProof="0" dirty="0" err="1">
                <a:ln>
                  <a:noFill/>
                </a:ln>
                <a:solidFill>
                  <a:prstClr val="black"/>
                </a:solidFill>
                <a:effectLst/>
                <a:uLnTx/>
                <a:uFillTx/>
                <a:latin typeface="+mn-lt"/>
              </a:rPr>
              <a:t>among</a:t>
            </a:r>
            <a:r>
              <a:rPr kumimoji="0" lang="fr-CH" sz="1200" b="0" i="0" u="none" strike="noStrike" kern="1200" cap="none" spc="0" normalizeH="0" baseline="0" noProof="0" dirty="0">
                <a:ln>
                  <a:noFill/>
                </a:ln>
                <a:solidFill>
                  <a:prstClr val="black"/>
                </a:solidFill>
                <a:effectLst/>
                <a:uLnTx/>
                <a:uFillTx/>
                <a:latin typeface="+mn-lt"/>
              </a:rPr>
              <a:t> </a:t>
            </a:r>
            <a:r>
              <a:rPr kumimoji="0" lang="fr-CH" sz="1200" b="0" i="0" u="none" strike="noStrike" kern="1200" cap="none" spc="0" normalizeH="0" baseline="0" noProof="0" dirty="0" err="1">
                <a:ln>
                  <a:noFill/>
                </a:ln>
                <a:solidFill>
                  <a:prstClr val="black"/>
                </a:solidFill>
                <a:effectLst/>
                <a:uLnTx/>
                <a:uFillTx/>
                <a:latin typeface="+mn-lt"/>
              </a:rPr>
              <a:t>HWs</a:t>
            </a:r>
            <a:r>
              <a:rPr kumimoji="0" lang="fr-CH" sz="1200" b="0" i="0" u="none" strike="noStrike" kern="1200" cap="none" spc="0" normalizeH="0" baseline="0" noProof="0" dirty="0">
                <a:ln>
                  <a:noFill/>
                </a:ln>
                <a:solidFill>
                  <a:prstClr val="black"/>
                </a:solidFill>
                <a:effectLst/>
                <a:uLnTx/>
                <a:uFillTx/>
                <a:latin typeface="+mn-lt"/>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200" b="0" i="0" u="none" strike="noStrike" kern="1200" cap="none" spc="0" normalizeH="0" baseline="0" noProof="0" dirty="0">
                <a:ln>
                  <a:noFill/>
                </a:ln>
                <a:solidFill>
                  <a:prstClr val="black"/>
                </a:solidFill>
                <a:effectLst/>
                <a:uLnTx/>
                <a:uFillTx/>
                <a:latin typeface="+mn-lt"/>
              </a:rPr>
              <a:t>Under-</a:t>
            </a:r>
            <a:r>
              <a:rPr kumimoji="0" lang="fr-CH" sz="1200" b="0" i="0" u="none" strike="noStrike" kern="1200" cap="none" spc="0" normalizeH="0" baseline="0" noProof="0" dirty="0" err="1">
                <a:ln>
                  <a:noFill/>
                </a:ln>
                <a:solidFill>
                  <a:prstClr val="black"/>
                </a:solidFill>
                <a:effectLst/>
                <a:uLnTx/>
                <a:uFillTx/>
                <a:latin typeface="+mn-lt"/>
              </a:rPr>
              <a:t>representation</a:t>
            </a:r>
            <a:r>
              <a:rPr kumimoji="0" lang="fr-CH" sz="1200" b="0" i="0" u="none" strike="noStrike" kern="1200" cap="none" spc="0" normalizeH="0" baseline="0" noProof="0" dirty="0">
                <a:ln>
                  <a:noFill/>
                </a:ln>
                <a:solidFill>
                  <a:prstClr val="black"/>
                </a:solidFill>
                <a:effectLst/>
                <a:uLnTx/>
                <a:uFillTx/>
                <a:latin typeface="+mn-lt"/>
              </a:rPr>
              <a:t> of </a:t>
            </a:r>
            <a:r>
              <a:rPr kumimoji="0" lang="fr-CH" sz="1200" b="0" i="0" u="none" strike="noStrike" kern="1200" cap="none" spc="0" normalizeH="0" baseline="0" noProof="0" dirty="0" err="1">
                <a:ln>
                  <a:noFill/>
                </a:ln>
                <a:solidFill>
                  <a:prstClr val="black"/>
                </a:solidFill>
                <a:effectLst/>
                <a:uLnTx/>
                <a:uFillTx/>
                <a:latin typeface="+mn-lt"/>
              </a:rPr>
              <a:t>some</a:t>
            </a:r>
            <a:r>
              <a:rPr kumimoji="0" lang="fr-CH" sz="1200" b="0" i="0" u="none" strike="noStrike" kern="1200" cap="none" spc="0" normalizeH="0" baseline="0" noProof="0" dirty="0">
                <a:ln>
                  <a:noFill/>
                </a:ln>
                <a:solidFill>
                  <a:prstClr val="black"/>
                </a:solidFill>
                <a:effectLst/>
                <a:uLnTx/>
                <a:uFillTx/>
                <a:latin typeface="+mn-lt"/>
              </a:rPr>
              <a:t> </a:t>
            </a:r>
            <a:r>
              <a:rPr kumimoji="0" lang="fr-CH" sz="1200" b="0" i="0" u="none" strike="noStrike" kern="1200" cap="none" spc="0" normalizeH="0" baseline="0" noProof="0" dirty="0" err="1">
                <a:ln>
                  <a:noFill/>
                </a:ln>
                <a:solidFill>
                  <a:prstClr val="black"/>
                </a:solidFill>
                <a:effectLst/>
                <a:uLnTx/>
                <a:uFillTx/>
                <a:latin typeface="+mn-lt"/>
              </a:rPr>
              <a:t>regions</a:t>
            </a:r>
            <a:endParaRPr kumimoji="0" lang="en-US" sz="1200" b="0"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40% of COVID-19 deaths are unregistered</a:t>
            </a:r>
          </a:p>
          <a:p>
            <a:endParaRPr lang="en-GB" dirty="0"/>
          </a:p>
        </p:txBody>
      </p:sp>
      <p:sp>
        <p:nvSpPr>
          <p:cNvPr id="4" name="Slide Number Placeholder 3"/>
          <p:cNvSpPr>
            <a:spLocks noGrp="1"/>
          </p:cNvSpPr>
          <p:nvPr>
            <p:ph type="sldNum" sz="quarter" idx="5"/>
          </p:nvPr>
        </p:nvSpPr>
        <p:spPr/>
        <p:txBody>
          <a:bodyPr/>
          <a:lstStyle/>
          <a:p>
            <a:fld id="{0B485A15-B6B4-4E8F-B208-EB38BDE5E6FF}" type="slidenum">
              <a:rPr lang="id-ID" smtClean="0"/>
              <a:t>7</a:t>
            </a:fld>
            <a:endParaRPr lang="id-ID"/>
          </a:p>
        </p:txBody>
      </p:sp>
    </p:spTree>
    <p:extLst>
      <p:ext uri="{BB962C8B-B14F-4D97-AF65-F5344CB8AC3E}">
        <p14:creationId xmlns:p14="http://schemas.microsoft.com/office/powerpoint/2010/main" val="1965661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Arial" panose="020B0604020202020204" pitchFamily="34" charset="0"/>
                <a:cs typeface="Arial" panose="020B0604020202020204" pitchFamily="34" charset="0"/>
              </a:rPr>
              <a:t>In general, 40% of COVID-19 deaths are unregistered</a:t>
            </a:r>
          </a:p>
          <a:p>
            <a:r>
              <a:rPr lang="en-US" dirty="0"/>
              <a:t>As of May 2021, global number of HCW deaths due to COVID-19 reported to WHO: 6,643</a:t>
            </a:r>
          </a:p>
          <a:p>
            <a:endParaRPr lang="en-US" dirty="0"/>
          </a:p>
        </p:txBody>
      </p:sp>
      <p:sp>
        <p:nvSpPr>
          <p:cNvPr id="4" name="Slide Number Placeholder 3"/>
          <p:cNvSpPr>
            <a:spLocks noGrp="1"/>
          </p:cNvSpPr>
          <p:nvPr>
            <p:ph type="sldNum" sz="quarter" idx="5"/>
          </p:nvPr>
        </p:nvSpPr>
        <p:spPr/>
        <p:txBody>
          <a:bodyPr/>
          <a:lstStyle/>
          <a:p>
            <a:fld id="{D5854429-938F-495B-A608-125046EED392}" type="slidenum">
              <a:rPr lang="en-US" smtClean="0"/>
              <a:t>8</a:t>
            </a:fld>
            <a:endParaRPr lang="en-US"/>
          </a:p>
        </p:txBody>
      </p:sp>
    </p:spTree>
    <p:extLst>
      <p:ext uri="{BB962C8B-B14F-4D97-AF65-F5344CB8AC3E}">
        <p14:creationId xmlns:p14="http://schemas.microsoft.com/office/powerpoint/2010/main" val="3664392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Serological evidence of human infection with SARS-CoV-2: a systematic review and meta-analysis</a:t>
            </a:r>
          </a:p>
          <a:p>
            <a:r>
              <a:rPr lang="en-US" dirty="0"/>
              <a:t>HR HCW - A group of persons who provided routine medical care for </a:t>
            </a:r>
            <a:r>
              <a:rPr lang="en-US" dirty="0" err="1"/>
              <a:t>virologically</a:t>
            </a:r>
            <a:r>
              <a:rPr lang="en-US" dirty="0"/>
              <a:t> confirmed or suspected COVID-19 patients during the infectious period</a:t>
            </a:r>
          </a:p>
          <a:p>
            <a:r>
              <a:rPr lang="en-US" dirty="0"/>
              <a:t>without wearing personal protective equipment</a:t>
            </a:r>
          </a:p>
          <a:p>
            <a:r>
              <a:rPr lang="en-US" dirty="0"/>
              <a:t>LR HCW - A group of persons who provided routine medical care for </a:t>
            </a:r>
            <a:r>
              <a:rPr lang="en-US" dirty="0" err="1"/>
              <a:t>virologically</a:t>
            </a:r>
            <a:r>
              <a:rPr lang="en-US" dirty="0"/>
              <a:t> confirmed or suspected COVID-19 patients during the infectious period with the use of personal protective equipment, as well as those people who provided medical care for non-COVID-19 patients</a:t>
            </a:r>
          </a:p>
          <a:p>
            <a:endParaRPr lang="en-US" dirty="0"/>
          </a:p>
          <a:p>
            <a:r>
              <a:rPr lang="en-US" dirty="0"/>
              <a:t>The ratio suggesting that for each </a:t>
            </a:r>
            <a:r>
              <a:rPr lang="en-US" dirty="0" err="1"/>
              <a:t>virologically</a:t>
            </a:r>
            <a:r>
              <a:rPr lang="en-US" dirty="0"/>
              <a:t> confirmed SARS-CoV-2 infection, at least ten infections remained undetected by surveillance systems </a:t>
            </a:r>
            <a:endParaRPr lang="en-US" dirty="0">
              <a:cs typeface="Calibri"/>
            </a:endParaRPr>
          </a:p>
          <a:p>
            <a:endParaRPr lang="en-US" dirty="0"/>
          </a:p>
          <a:p>
            <a:r>
              <a:rPr lang="en-US" dirty="0"/>
              <a:t>This study was looking at both HCW and general population on a regional level without </a:t>
            </a:r>
            <a:r>
              <a:rPr lang="en-US" b="1" dirty="0"/>
              <a:t>comparing the dates of the studies and sub-regions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305DE-5237-49FA-9A5E-078442E73C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222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defRPr/>
            </a:pPr>
            <a:r>
              <a:rPr lang="en-US" sz="2000" b="1" dirty="0">
                <a:solidFill>
                  <a:prstClr val="black"/>
                </a:solidFill>
                <a:latin typeface="Calibri  "/>
              </a:rPr>
              <a:t>Methodological limitations: </a:t>
            </a:r>
          </a:p>
          <a:p>
            <a:pPr marL="742950" lvl="1" indent="-285750">
              <a:buFont typeface="Arial" panose="020B0604020202020204" pitchFamily="34" charset="0"/>
              <a:buChar char="•"/>
            </a:pPr>
            <a:r>
              <a:rPr lang="en-US" sz="2000" dirty="0">
                <a:solidFill>
                  <a:prstClr val="black"/>
                </a:solidFill>
                <a:latin typeface="Calibri  "/>
                <a:cs typeface="Arial" panose="020B0604020202020204" pitchFamily="34" charset="0"/>
              </a:rPr>
              <a:t>Wide variations of prevalence and incidence, likely related to differences in local epidemiology, </a:t>
            </a:r>
            <a:r>
              <a:rPr lang="en-US" sz="2000" dirty="0">
                <a:solidFill>
                  <a:prstClr val="black"/>
                </a:solidFill>
                <a:latin typeface="Calibri  "/>
                <a:ea typeface="Noto Serif" panose="02020600060500020200" pitchFamily="18" charset="0"/>
                <a:cs typeface="Arial" panose="020B0604020202020204" pitchFamily="34" charset="0"/>
              </a:rPr>
              <a:t> rates of community transmission, </a:t>
            </a:r>
            <a:r>
              <a:rPr lang="en-US" sz="2000" dirty="0">
                <a:solidFill>
                  <a:prstClr val="black"/>
                </a:solidFill>
                <a:latin typeface="Calibri  "/>
                <a:cs typeface="Arial" panose="020B0604020202020204" pitchFamily="34" charset="0"/>
              </a:rPr>
              <a:t>exposures, </a:t>
            </a:r>
            <a:r>
              <a:rPr lang="en-US" sz="2000" dirty="0">
                <a:solidFill>
                  <a:prstClr val="black"/>
                </a:solidFill>
                <a:latin typeface="Calibri  "/>
                <a:ea typeface="Noto Serif" panose="02020600060500020200" pitchFamily="18" charset="0"/>
                <a:cs typeface="Arial" panose="020B0604020202020204" pitchFamily="34" charset="0"/>
              </a:rPr>
              <a:t>use of IPC measures; </a:t>
            </a:r>
            <a:r>
              <a:rPr lang="en-US" sz="2000" dirty="0">
                <a:solidFill>
                  <a:prstClr val="black"/>
                </a:solidFill>
                <a:latin typeface="Calibri  "/>
                <a:cs typeface="Arial" panose="020B0604020202020204" pitchFamily="34" charset="0"/>
              </a:rPr>
              <a:t>PPE use,</a:t>
            </a:r>
            <a:r>
              <a:rPr lang="en-US" sz="2000" dirty="0">
                <a:solidFill>
                  <a:prstClr val="black"/>
                </a:solidFill>
                <a:latin typeface="Calibri  "/>
                <a:ea typeface="Noto Serif" panose="02020600060500020200" pitchFamily="18" charset="0"/>
                <a:cs typeface="Arial" panose="020B0604020202020204" pitchFamily="34" charset="0"/>
              </a:rPr>
              <a:t> </a:t>
            </a:r>
            <a:r>
              <a:rPr lang="en-US" sz="2000" dirty="0">
                <a:solidFill>
                  <a:prstClr val="black"/>
                </a:solidFill>
                <a:latin typeface="Calibri  "/>
                <a:cs typeface="Arial" panose="020B0604020202020204" pitchFamily="34" charset="0"/>
              </a:rPr>
              <a:t>symptom status, clinical setting, and other factors. </a:t>
            </a:r>
          </a:p>
          <a:p>
            <a:pPr marL="742950" lvl="1" indent="-285750">
              <a:buFont typeface="Arial" panose="020B0604020202020204" pitchFamily="34" charset="0"/>
              <a:buChar char="•"/>
            </a:pPr>
            <a:r>
              <a:rPr lang="en-US" sz="2000" dirty="0">
                <a:solidFill>
                  <a:prstClr val="black"/>
                </a:solidFill>
                <a:latin typeface="Calibri  "/>
              </a:rPr>
              <a:t>Different criteria for screening HWs; potential recall bias; low or unclear participation rates; no controlling for confounders.</a:t>
            </a:r>
          </a:p>
          <a:p>
            <a:pPr marL="742950" lvl="1" indent="-285750">
              <a:buFont typeface="Arial" panose="020B0604020202020204" pitchFamily="34" charset="0"/>
              <a:buChar char="•"/>
            </a:pPr>
            <a:r>
              <a:rPr lang="en-US" sz="2000" dirty="0">
                <a:solidFill>
                  <a:prstClr val="black"/>
                </a:solidFill>
                <a:latin typeface="Calibri  "/>
              </a:rPr>
              <a:t>No study in the context of variants of concern </a:t>
            </a:r>
          </a:p>
          <a:p>
            <a:endParaRPr lang="en-GB" dirty="0"/>
          </a:p>
        </p:txBody>
      </p:sp>
      <p:sp>
        <p:nvSpPr>
          <p:cNvPr id="4" name="Slide Number Placeholder 3"/>
          <p:cNvSpPr>
            <a:spLocks noGrp="1"/>
          </p:cNvSpPr>
          <p:nvPr>
            <p:ph type="sldNum" sz="quarter" idx="5"/>
          </p:nvPr>
        </p:nvSpPr>
        <p:spPr/>
        <p:txBody>
          <a:bodyPr/>
          <a:lstStyle/>
          <a:p>
            <a:fld id="{0B485A15-B6B4-4E8F-B208-EB38BDE5E6FF}" type="slidenum">
              <a:rPr lang="id-ID" smtClean="0"/>
              <a:t>11</a:t>
            </a:fld>
            <a:endParaRPr lang="id-ID"/>
          </a:p>
        </p:txBody>
      </p:sp>
    </p:spTree>
    <p:extLst>
      <p:ext uri="{BB962C8B-B14F-4D97-AF65-F5344CB8AC3E}">
        <p14:creationId xmlns:p14="http://schemas.microsoft.com/office/powerpoint/2010/main" val="943349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 or incidence of SARS-CoV-2 seropositivity or infection ranged widely, likely related to differences in local epidemiology, exposures, PPE use, symptom status, clinical setting, and other factors.</a:t>
            </a:r>
          </a:p>
          <a:p>
            <a:endParaRPr lang="en-US" dirty="0"/>
          </a:p>
        </p:txBody>
      </p:sp>
      <p:sp>
        <p:nvSpPr>
          <p:cNvPr id="4" name="Slide Number Placeholder 3"/>
          <p:cNvSpPr>
            <a:spLocks noGrp="1"/>
          </p:cNvSpPr>
          <p:nvPr>
            <p:ph type="sldNum" sz="quarter" idx="5"/>
          </p:nvPr>
        </p:nvSpPr>
        <p:spPr/>
        <p:txBody>
          <a:bodyPr/>
          <a:lstStyle/>
          <a:p>
            <a:fld id="{D5854429-938F-495B-A608-125046EED392}" type="slidenum">
              <a:rPr lang="en-US" smtClean="0"/>
              <a:t>12</a:t>
            </a:fld>
            <a:endParaRPr lang="en-US"/>
          </a:p>
        </p:txBody>
      </p:sp>
    </p:spTree>
    <p:extLst>
      <p:ext uri="{BB962C8B-B14F-4D97-AF65-F5344CB8AC3E}">
        <p14:creationId xmlns:p14="http://schemas.microsoft.com/office/powerpoint/2010/main" val="40555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 or incidence of SARS-CoV-2 seropositivity or infection ranged widely, likely related to differences in local epidemiology, exposures, PPE use, symptom status, clinical setting, and other factors.</a:t>
            </a:r>
          </a:p>
          <a:p>
            <a:endParaRPr lang="en-US" dirty="0"/>
          </a:p>
        </p:txBody>
      </p:sp>
      <p:sp>
        <p:nvSpPr>
          <p:cNvPr id="4" name="Slide Number Placeholder 3"/>
          <p:cNvSpPr>
            <a:spLocks noGrp="1"/>
          </p:cNvSpPr>
          <p:nvPr>
            <p:ph type="sldNum" sz="quarter" idx="5"/>
          </p:nvPr>
        </p:nvSpPr>
        <p:spPr/>
        <p:txBody>
          <a:bodyPr/>
          <a:lstStyle/>
          <a:p>
            <a:fld id="{D5854429-938F-495B-A608-125046EED392}" type="slidenum">
              <a:rPr lang="en-US" smtClean="0"/>
              <a:t>13</a:t>
            </a:fld>
            <a:endParaRPr lang="en-US"/>
          </a:p>
        </p:txBody>
      </p:sp>
    </p:spTree>
    <p:extLst>
      <p:ext uri="{BB962C8B-B14F-4D97-AF65-F5344CB8AC3E}">
        <p14:creationId xmlns:p14="http://schemas.microsoft.com/office/powerpoint/2010/main" val="204516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Normal Center">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47457"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cxnSp>
        <p:nvCxnSpPr>
          <p:cNvPr id="6" name="Straight Connector 5"/>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8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Hierrarchy placeholder">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4" name="Picture Placeholder 3"/>
          <p:cNvSpPr>
            <a:spLocks noGrp="1" noChangeAspect="1"/>
          </p:cNvSpPr>
          <p:nvPr>
            <p:ph type="pic" sz="quarter" idx="11"/>
          </p:nvPr>
        </p:nvSpPr>
        <p:spPr>
          <a:xfrm>
            <a:off x="5223729" y="2563492"/>
            <a:ext cx="1800000" cy="1800000"/>
          </a:xfrm>
          <a:prstGeom prst="ellipse">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noChangeAspect="1"/>
          </p:cNvSpPr>
          <p:nvPr>
            <p:ph type="pic" sz="quarter" idx="12"/>
          </p:nvPr>
        </p:nvSpPr>
        <p:spPr>
          <a:xfrm>
            <a:off x="7284448" y="1547565"/>
            <a:ext cx="1116000" cy="1116000"/>
          </a:xfrm>
          <a:prstGeom prst="ellipse">
            <a:avLst/>
          </a:prstGeom>
        </p:spPr>
        <p:txBody>
          <a:bodyPr lIns="182880" tIns="91440" rIns="182880" bIns="91440"/>
          <a:lstStyle>
            <a:lvl1pPr marL="0" indent="0">
              <a:buFontTx/>
              <a:buNone/>
              <a:defRPr/>
            </a:lvl1pPr>
          </a:lstStyle>
          <a:p>
            <a:endParaRPr lang="en-US" dirty="0"/>
          </a:p>
        </p:txBody>
      </p:sp>
      <p:cxnSp>
        <p:nvCxnSpPr>
          <p:cNvPr id="6" name="Straight Connector 5"/>
          <p:cNvCxnSpPr/>
          <p:nvPr userDrawn="1"/>
        </p:nvCxnSpPr>
        <p:spPr>
          <a:xfrm>
            <a:off x="2351584" y="2109231"/>
            <a:ext cx="3070240" cy="105303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2945532" y="3138761"/>
            <a:ext cx="2364099" cy="23477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1597633" y="3664460"/>
            <a:ext cx="3750228" cy="71316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886705" y="3874323"/>
            <a:ext cx="1567036" cy="80434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838486" y="2313100"/>
            <a:ext cx="689817" cy="58141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5259106" y="4095745"/>
            <a:ext cx="445749" cy="83344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91334" y="4084097"/>
            <a:ext cx="443527" cy="62322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V="1">
            <a:off x="6722170" y="2444011"/>
            <a:ext cx="689693" cy="53140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6825634" y="2140801"/>
            <a:ext cx="4113161" cy="103204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6882371" y="3413502"/>
            <a:ext cx="2184883" cy="1245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825634" y="3758923"/>
            <a:ext cx="2798759" cy="110397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Picture Placeholder 3"/>
          <p:cNvSpPr>
            <a:spLocks noGrp="1" noChangeAspect="1"/>
          </p:cNvSpPr>
          <p:nvPr>
            <p:ph type="pic" sz="quarter" idx="13"/>
          </p:nvPr>
        </p:nvSpPr>
        <p:spPr>
          <a:xfrm>
            <a:off x="1355363" y="1197100"/>
            <a:ext cx="1116000" cy="1116000"/>
          </a:xfrm>
          <a:prstGeom prst="ellipse">
            <a:avLst/>
          </a:prstGeom>
        </p:spPr>
        <p:txBody>
          <a:bodyPr lIns="182880" tIns="91440" rIns="182880" bIns="91440"/>
          <a:lstStyle>
            <a:lvl1pPr marL="0" indent="0">
              <a:buFontTx/>
              <a:buNone/>
              <a:defRPr/>
            </a:lvl1pPr>
          </a:lstStyle>
          <a:p>
            <a:endParaRPr lang="en-US" dirty="0"/>
          </a:p>
        </p:txBody>
      </p:sp>
      <p:sp>
        <p:nvSpPr>
          <p:cNvPr id="20" name="Picture Placeholder 3"/>
          <p:cNvSpPr>
            <a:spLocks noGrp="1" noChangeAspect="1"/>
          </p:cNvSpPr>
          <p:nvPr>
            <p:ph type="pic" sz="quarter" idx="14"/>
          </p:nvPr>
        </p:nvSpPr>
        <p:spPr>
          <a:xfrm>
            <a:off x="9624393" y="4477288"/>
            <a:ext cx="1116000" cy="1116000"/>
          </a:xfrm>
          <a:prstGeom prst="ellipse">
            <a:avLst/>
          </a:prstGeom>
        </p:spPr>
        <p:txBody>
          <a:bodyPr lIns="182880" tIns="91440" rIns="182880" bIns="91440"/>
          <a:lstStyle>
            <a:lvl1pPr marL="0" indent="0">
              <a:buFontTx/>
              <a:buNone/>
              <a:defRPr/>
            </a:lvl1pPr>
          </a:lstStyle>
          <a:p>
            <a:endParaRPr lang="en-US" dirty="0"/>
          </a:p>
        </p:txBody>
      </p:sp>
      <p:sp>
        <p:nvSpPr>
          <p:cNvPr id="21" name="Picture Placeholder 3"/>
          <p:cNvSpPr>
            <a:spLocks noGrp="1" noChangeAspect="1"/>
          </p:cNvSpPr>
          <p:nvPr>
            <p:ph type="pic" sz="quarter" idx="15"/>
          </p:nvPr>
        </p:nvSpPr>
        <p:spPr>
          <a:xfrm>
            <a:off x="4533956" y="4862902"/>
            <a:ext cx="1116000" cy="1116000"/>
          </a:xfrm>
          <a:prstGeom prst="ellipse">
            <a:avLst/>
          </a:prstGeom>
        </p:spPr>
        <p:txBody>
          <a:bodyPr lIns="182880" tIns="91440" rIns="182880" bIns="91440"/>
          <a:lstStyle>
            <a:lvl1pPr marL="0" indent="0">
              <a:buFontTx/>
              <a:buNone/>
              <a:defRPr/>
            </a:lvl1pPr>
          </a:lstStyle>
          <a:p>
            <a:endParaRPr lang="en-US" dirty="0"/>
          </a:p>
        </p:txBody>
      </p:sp>
      <p:sp>
        <p:nvSpPr>
          <p:cNvPr id="22" name="Picture Placeholder 3"/>
          <p:cNvSpPr>
            <a:spLocks noGrp="1" noChangeAspect="1"/>
          </p:cNvSpPr>
          <p:nvPr>
            <p:ph type="pic" sz="quarter" idx="16"/>
          </p:nvPr>
        </p:nvSpPr>
        <p:spPr>
          <a:xfrm>
            <a:off x="589633" y="3843104"/>
            <a:ext cx="1008000" cy="1008000"/>
          </a:xfrm>
          <a:prstGeom prst="ellipse">
            <a:avLst/>
          </a:prstGeom>
        </p:spPr>
        <p:txBody>
          <a:bodyPr lIns="182880" tIns="91440" rIns="182880" bIns="91440"/>
          <a:lstStyle>
            <a:lvl1pPr marL="0" indent="0">
              <a:buFontTx/>
              <a:buNone/>
              <a:defRPr/>
            </a:lvl1pPr>
          </a:lstStyle>
          <a:p>
            <a:endParaRPr lang="en-US" dirty="0"/>
          </a:p>
        </p:txBody>
      </p:sp>
      <p:sp>
        <p:nvSpPr>
          <p:cNvPr id="23" name="Picture Placeholder 3"/>
          <p:cNvSpPr>
            <a:spLocks noGrp="1" noChangeAspect="1"/>
          </p:cNvSpPr>
          <p:nvPr>
            <p:ph type="pic" sz="quarter" idx="17"/>
          </p:nvPr>
        </p:nvSpPr>
        <p:spPr>
          <a:xfrm>
            <a:off x="2075862" y="2635748"/>
            <a:ext cx="900000" cy="900000"/>
          </a:xfrm>
          <a:prstGeom prst="ellipse">
            <a:avLst/>
          </a:prstGeom>
        </p:spPr>
        <p:txBody>
          <a:bodyPr lIns="182880" tIns="91440" rIns="182880" bIns="91440"/>
          <a:lstStyle>
            <a:lvl1pPr marL="0" indent="0">
              <a:buFontTx/>
              <a:buNone/>
              <a:defRPr/>
            </a:lvl1pPr>
          </a:lstStyle>
          <a:p>
            <a:endParaRPr lang="en-US" dirty="0"/>
          </a:p>
        </p:txBody>
      </p:sp>
      <p:sp>
        <p:nvSpPr>
          <p:cNvPr id="24" name="Picture Placeholder 3"/>
          <p:cNvSpPr>
            <a:spLocks noGrp="1" noChangeAspect="1"/>
          </p:cNvSpPr>
          <p:nvPr>
            <p:ph type="pic" sz="quarter" idx="18"/>
          </p:nvPr>
        </p:nvSpPr>
        <p:spPr>
          <a:xfrm>
            <a:off x="4017775" y="1625945"/>
            <a:ext cx="900000" cy="900000"/>
          </a:xfrm>
          <a:prstGeom prst="ellipse">
            <a:avLst/>
          </a:prstGeom>
        </p:spPr>
        <p:txBody>
          <a:bodyPr lIns="182880" tIns="91440" rIns="182880" bIns="91440"/>
          <a:lstStyle>
            <a:lvl1pPr marL="0" indent="0">
              <a:buFontTx/>
              <a:buNone/>
              <a:defRPr/>
            </a:lvl1pPr>
          </a:lstStyle>
          <a:p>
            <a:endParaRPr lang="en-US" dirty="0"/>
          </a:p>
        </p:txBody>
      </p:sp>
      <p:sp>
        <p:nvSpPr>
          <p:cNvPr id="25" name="Picture Placeholder 3"/>
          <p:cNvSpPr>
            <a:spLocks noGrp="1" noChangeAspect="1"/>
          </p:cNvSpPr>
          <p:nvPr>
            <p:ph type="pic" sz="quarter" idx="19"/>
          </p:nvPr>
        </p:nvSpPr>
        <p:spPr>
          <a:xfrm>
            <a:off x="10740393" y="1522768"/>
            <a:ext cx="900000" cy="900000"/>
          </a:xfrm>
          <a:prstGeom prst="ellipse">
            <a:avLst/>
          </a:prstGeom>
        </p:spPr>
        <p:txBody>
          <a:bodyPr lIns="182880" tIns="91440" rIns="182880" bIns="91440"/>
          <a:lstStyle>
            <a:lvl1pPr marL="0" indent="0">
              <a:buFontTx/>
              <a:buNone/>
              <a:defRPr/>
            </a:lvl1pPr>
          </a:lstStyle>
          <a:p>
            <a:endParaRPr lang="en-US" dirty="0"/>
          </a:p>
        </p:txBody>
      </p:sp>
      <p:sp>
        <p:nvSpPr>
          <p:cNvPr id="26" name="Picture Placeholder 3"/>
          <p:cNvSpPr>
            <a:spLocks noGrp="1" noChangeAspect="1"/>
          </p:cNvSpPr>
          <p:nvPr>
            <p:ph type="pic" sz="quarter" idx="20"/>
          </p:nvPr>
        </p:nvSpPr>
        <p:spPr>
          <a:xfrm>
            <a:off x="9011532" y="2963502"/>
            <a:ext cx="900000" cy="900000"/>
          </a:xfrm>
          <a:prstGeom prst="ellipse">
            <a:avLst/>
          </a:prstGeom>
        </p:spPr>
        <p:txBody>
          <a:bodyPr lIns="182880" tIns="91440" rIns="182880" bIns="91440"/>
          <a:lstStyle>
            <a:lvl1pPr marL="0" indent="0">
              <a:buFontTx/>
              <a:buNone/>
              <a:defRPr/>
            </a:lvl1pPr>
          </a:lstStyle>
          <a:p>
            <a:endParaRPr lang="en-US" dirty="0"/>
          </a:p>
        </p:txBody>
      </p:sp>
      <p:sp>
        <p:nvSpPr>
          <p:cNvPr id="27" name="Picture Placeholder 3"/>
          <p:cNvSpPr>
            <a:spLocks noGrp="1" noChangeAspect="1"/>
          </p:cNvSpPr>
          <p:nvPr>
            <p:ph type="pic" sz="quarter" idx="21"/>
          </p:nvPr>
        </p:nvSpPr>
        <p:spPr>
          <a:xfrm>
            <a:off x="6748864" y="4477288"/>
            <a:ext cx="1008000" cy="1008000"/>
          </a:xfrm>
          <a:prstGeom prst="ellipse">
            <a:avLst/>
          </a:prstGeom>
        </p:spPr>
        <p:txBody>
          <a:bodyPr lIns="182880" tIns="91440" rIns="182880" bIns="91440"/>
          <a:lstStyle>
            <a:lvl1pPr marL="0" indent="0">
              <a:buFontTx/>
              <a:buNone/>
              <a:defRPr/>
            </a:lvl1pPr>
          </a:lstStyle>
          <a:p>
            <a:endParaRPr lang="en-US" dirty="0"/>
          </a:p>
        </p:txBody>
      </p:sp>
      <p:sp>
        <p:nvSpPr>
          <p:cNvPr id="28" name="Picture Placeholder 3"/>
          <p:cNvSpPr>
            <a:spLocks noGrp="1" noChangeAspect="1"/>
          </p:cNvSpPr>
          <p:nvPr>
            <p:ph type="pic" sz="quarter" idx="22"/>
          </p:nvPr>
        </p:nvSpPr>
        <p:spPr>
          <a:xfrm>
            <a:off x="3101536" y="4438527"/>
            <a:ext cx="900000" cy="900000"/>
          </a:xfrm>
          <a:prstGeom prst="ellipse">
            <a:avLst/>
          </a:prstGeom>
        </p:spPr>
        <p:txBody>
          <a:bodyPr lIns="182880" tIns="91440" rIns="182880" bIns="91440"/>
          <a:lstStyle>
            <a:lvl1pPr marL="0" indent="0">
              <a:buFontTx/>
              <a:buNone/>
              <a:defRPr/>
            </a:lvl1pPr>
          </a:lstStyle>
          <a:p>
            <a:endParaRPr lang="en-US" dirty="0"/>
          </a:p>
        </p:txBody>
      </p:sp>
      <p:sp>
        <p:nvSpPr>
          <p:cNvPr id="29" name="Title 1"/>
          <p:cNvSpPr>
            <a:spLocks noGrp="1"/>
          </p:cNvSpPr>
          <p:nvPr>
            <p:ph type="title"/>
          </p:nvPr>
        </p:nvSpPr>
        <p:spPr>
          <a:xfrm>
            <a:off x="470455" y="458073"/>
            <a:ext cx="11357112" cy="562527"/>
          </a:xfrm>
        </p:spPr>
        <p:txBody>
          <a:bodyPr>
            <a:noAutofit/>
          </a:bodyPr>
          <a:lstStyle>
            <a:lvl1pPr algn="r">
              <a:defRPr sz="4800">
                <a:solidFill>
                  <a:schemeClr val="tx1"/>
                </a:solidFill>
                <a:latin typeface="+mj-lt"/>
              </a:defRPr>
            </a:lvl1pPr>
          </a:lstStyle>
          <a:p>
            <a:r>
              <a:rPr lang="en-US"/>
              <a:t>Click to edit Master title style</a:t>
            </a:r>
            <a:endParaRPr lang="id-ID"/>
          </a:p>
        </p:txBody>
      </p:sp>
    </p:spTree>
    <p:extLst>
      <p:ext uri="{BB962C8B-B14F-4D97-AF65-F5344CB8AC3E}">
        <p14:creationId xmlns:p14="http://schemas.microsoft.com/office/powerpoint/2010/main" val="273951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
                                        <p:tgtEl>
                                          <p:spTgt spid="15"/>
                                        </p:tgtEl>
                                      </p:cBhvr>
                                    </p:animEffect>
                                  </p:childTnLst>
                                </p:cTn>
                              </p:par>
                              <p:par>
                                <p:cTn id="11" presetID="22" presetClass="entr" presetSubtype="8" fill="hold" nodeType="withEffect">
                                  <p:stCondLst>
                                    <p:cond delay="7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00"/>
                                        <p:tgtEl>
                                          <p:spTgt spid="16"/>
                                        </p:tgtEl>
                                      </p:cBhvr>
                                    </p:animEffect>
                                  </p:childTnLst>
                                </p:cTn>
                              </p:par>
                              <p:par>
                                <p:cTn id="14" presetID="22" presetClass="entr" presetSubtype="8" fill="hold" nodeType="withEffect">
                                  <p:stCondLst>
                                    <p:cond delay="9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
                                        <p:tgtEl>
                                          <p:spTgt spid="17"/>
                                        </p:tgtEl>
                                      </p:cBhvr>
                                    </p:animEffect>
                                  </p:childTnLst>
                                </p:cTn>
                              </p:par>
                              <p:par>
                                <p:cTn id="17" presetID="22" presetClass="entr" presetSubtype="8" fill="hold" nodeType="withEffect">
                                  <p:stCondLst>
                                    <p:cond delay="11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200"/>
                                        <p:tgtEl>
                                          <p:spTgt spid="18"/>
                                        </p:tgtEl>
                                      </p:cBhvr>
                                    </p:animEffect>
                                  </p:childTnLst>
                                </p:cTn>
                              </p:par>
                              <p:par>
                                <p:cTn id="20" presetID="22" presetClass="entr" presetSubtype="8" fill="hold" nodeType="withEffect">
                                  <p:stCondLst>
                                    <p:cond delay="13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200"/>
                                        <p:tgtEl>
                                          <p:spTgt spid="14"/>
                                        </p:tgtEl>
                                      </p:cBhvr>
                                    </p:animEffect>
                                  </p:childTnLst>
                                </p:cTn>
                              </p:par>
                              <p:par>
                                <p:cTn id="23" presetID="22" presetClass="entr" presetSubtype="2" fill="hold" nodeType="withEffect">
                                  <p:stCondLst>
                                    <p:cond delay="150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200"/>
                                        <p:tgtEl>
                                          <p:spTgt spid="13"/>
                                        </p:tgtEl>
                                      </p:cBhvr>
                                    </p:animEffect>
                                  </p:childTnLst>
                                </p:cTn>
                              </p:par>
                              <p:par>
                                <p:cTn id="26" presetID="22" presetClass="entr" presetSubtype="2" fill="hold" nodeType="withEffect">
                                  <p:stCondLst>
                                    <p:cond delay="170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200"/>
                                        <p:tgtEl>
                                          <p:spTgt spid="11"/>
                                        </p:tgtEl>
                                      </p:cBhvr>
                                    </p:animEffect>
                                  </p:childTnLst>
                                </p:cTn>
                              </p:par>
                              <p:par>
                                <p:cTn id="29" presetID="22" presetClass="entr" presetSubtype="2" fill="hold" nodeType="withEffect">
                                  <p:stCondLst>
                                    <p:cond delay="190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200"/>
                                        <p:tgtEl>
                                          <p:spTgt spid="10"/>
                                        </p:tgtEl>
                                      </p:cBhvr>
                                    </p:animEffect>
                                  </p:childTnLst>
                                </p:cTn>
                              </p:par>
                              <p:par>
                                <p:cTn id="32" presetID="22" presetClass="entr" presetSubtype="2" fill="hold" nodeType="withEffect">
                                  <p:stCondLst>
                                    <p:cond delay="210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200"/>
                                        <p:tgtEl>
                                          <p:spTgt spid="7"/>
                                        </p:tgtEl>
                                      </p:cBhvr>
                                    </p:animEffect>
                                  </p:childTnLst>
                                </p:cTn>
                              </p:par>
                              <p:par>
                                <p:cTn id="35" presetID="22" presetClass="entr" presetSubtype="2" fill="hold" nodeType="withEffect">
                                  <p:stCondLst>
                                    <p:cond delay="230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200"/>
                                        <p:tgtEl>
                                          <p:spTgt spid="6"/>
                                        </p:tgtEl>
                                      </p:cBhvr>
                                    </p:animEffect>
                                  </p:childTnLst>
                                </p:cTn>
                              </p:par>
                              <p:par>
                                <p:cTn id="38" presetID="22" presetClass="entr" presetSubtype="2" fill="hold" nodeType="withEffect">
                                  <p:stCondLst>
                                    <p:cond delay="250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placeholder 4">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825684" y="6379631"/>
            <a:ext cx="802144" cy="307777"/>
          </a:xfrm>
          <a:prstGeom prst="rect">
            <a:avLst/>
          </a:prstGeom>
          <a:noFill/>
        </p:spPr>
        <p:txBody>
          <a:bodyPr wrap="none" rtlCol="0">
            <a:spAutoFit/>
          </a:bodyPr>
          <a:lstStyle/>
          <a:p>
            <a:pPr algn="ctr"/>
            <a:r>
              <a:rPr lang="id-ID" sz="1400">
                <a:solidFill>
                  <a:srgbClr val="7F7F7F"/>
                </a:solidFill>
              </a:rPr>
              <a:t>PAGE //</a:t>
            </a:r>
            <a:endParaRPr lang="id-ID" sz="1400" dirty="0">
              <a:solidFill>
                <a:srgbClr val="7F7F7F"/>
              </a:solidFill>
            </a:endParaRPr>
          </a:p>
        </p:txBody>
      </p:sp>
      <p:sp>
        <p:nvSpPr>
          <p:cNvPr id="9" name="Picture Placeholder 2"/>
          <p:cNvSpPr>
            <a:spLocks noGrp="1"/>
          </p:cNvSpPr>
          <p:nvPr>
            <p:ph type="pic" sz="quarter" idx="11"/>
          </p:nvPr>
        </p:nvSpPr>
        <p:spPr>
          <a:xfrm>
            <a:off x="0" y="2176462"/>
            <a:ext cx="4267200" cy="4189917"/>
          </a:xfrm>
        </p:spPr>
        <p:txBody>
          <a:bodyPr/>
          <a:lstStyle/>
          <a:p>
            <a:endParaRPr lang="id-ID"/>
          </a:p>
        </p:txBody>
      </p:sp>
      <p:sp>
        <p:nvSpPr>
          <p:cNvPr id="11" name="Picture Placeholder 2"/>
          <p:cNvSpPr>
            <a:spLocks noGrp="1"/>
          </p:cNvSpPr>
          <p:nvPr>
            <p:ph type="pic" sz="quarter" idx="12"/>
          </p:nvPr>
        </p:nvSpPr>
        <p:spPr>
          <a:xfrm>
            <a:off x="4406348" y="2176463"/>
            <a:ext cx="2511287" cy="1630018"/>
          </a:xfrm>
        </p:spPr>
        <p:txBody>
          <a:bodyPr/>
          <a:lstStyle/>
          <a:p>
            <a:endParaRPr lang="id-ID"/>
          </a:p>
        </p:txBody>
      </p:sp>
      <p:sp>
        <p:nvSpPr>
          <p:cNvPr id="12" name="Picture Placeholder 2"/>
          <p:cNvSpPr>
            <a:spLocks noGrp="1"/>
          </p:cNvSpPr>
          <p:nvPr>
            <p:ph type="pic" sz="quarter" idx="13"/>
          </p:nvPr>
        </p:nvSpPr>
        <p:spPr>
          <a:xfrm>
            <a:off x="7043531" y="2176463"/>
            <a:ext cx="2511287" cy="1630018"/>
          </a:xfrm>
        </p:spPr>
        <p:txBody>
          <a:bodyPr/>
          <a:lstStyle/>
          <a:p>
            <a:endParaRPr lang="id-ID"/>
          </a:p>
        </p:txBody>
      </p:sp>
      <p:sp>
        <p:nvSpPr>
          <p:cNvPr id="13" name="Picture Placeholder 2"/>
          <p:cNvSpPr>
            <a:spLocks noGrp="1"/>
          </p:cNvSpPr>
          <p:nvPr>
            <p:ph type="pic" sz="quarter" idx="14"/>
          </p:nvPr>
        </p:nvSpPr>
        <p:spPr>
          <a:xfrm>
            <a:off x="9680713" y="2176462"/>
            <a:ext cx="2511287" cy="1630018"/>
          </a:xfrm>
        </p:spPr>
        <p:txBody>
          <a:bodyPr/>
          <a:lstStyle/>
          <a:p>
            <a:endParaRPr lang="id-ID"/>
          </a:p>
        </p:txBody>
      </p:sp>
      <p:cxnSp>
        <p:nvCxnSpPr>
          <p:cNvPr id="14" name="Straight Connector 13"/>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19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Normal Center">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6" name="Picture Placeholder 3"/>
          <p:cNvSpPr>
            <a:spLocks noGrp="1"/>
          </p:cNvSpPr>
          <p:nvPr>
            <p:ph type="pic" sz="quarter" idx="23"/>
          </p:nvPr>
        </p:nvSpPr>
        <p:spPr>
          <a:xfrm>
            <a:off x="0" y="2859710"/>
            <a:ext cx="12191999"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cxnSp>
        <p:nvCxnSpPr>
          <p:cNvPr id="7" name="Straight Connector 6"/>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18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1E78B4"/>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57200" y="1752600"/>
            <a:ext cx="6115000" cy="1524000"/>
          </a:xfrm>
        </p:spPr>
        <p:txBody>
          <a:bodyPr anchor="b">
            <a:normAutofit/>
          </a:bodyPr>
          <a:lstStyle>
            <a:lvl1pPr algn="l">
              <a:defRPr sz="3600" cap="small" baseline="0">
                <a:solidFill>
                  <a:schemeClr val="bg1"/>
                </a:solidFill>
                <a:latin typeface="Segoe UI Light" panose="020B0502040204020203" pitchFamily="34" charset="0"/>
                <a:cs typeface="Tahoma" pitchFamily="34" charset="0"/>
              </a:defRPr>
            </a:lvl1pPr>
          </a:lstStyle>
          <a:p>
            <a:r>
              <a:rPr lang="en-US" dirty="0"/>
              <a:t>PB Meeting Title</a:t>
            </a:r>
          </a:p>
        </p:txBody>
      </p:sp>
      <p:sp>
        <p:nvSpPr>
          <p:cNvPr id="12" name="Subtitle 2"/>
          <p:cNvSpPr>
            <a:spLocks noGrp="1"/>
          </p:cNvSpPr>
          <p:nvPr>
            <p:ph type="subTitle" idx="1" hasCustomPrompt="1"/>
          </p:nvPr>
        </p:nvSpPr>
        <p:spPr>
          <a:xfrm>
            <a:off x="457200" y="3505198"/>
            <a:ext cx="6115000" cy="609602"/>
          </a:xfrm>
        </p:spPr>
        <p:txBody>
          <a:bodyPr>
            <a:normAutofit/>
          </a:bodyPr>
          <a:lstStyle>
            <a:lvl1pPr marL="0" indent="0" algn="l">
              <a:buNone/>
              <a:defRPr lang="en-US" sz="2400" baseline="0" dirty="0" smtClean="0">
                <a:solidFill>
                  <a:schemeClr val="bg1"/>
                </a:solidFill>
                <a:latin typeface="Segoe UI Light" panose="020B0502040204020203" pitchFamily="34" charset="0"/>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Project Name</a:t>
            </a:r>
          </a:p>
        </p:txBody>
      </p:sp>
      <p:sp>
        <p:nvSpPr>
          <p:cNvPr id="13" name="Text Placeholder 9"/>
          <p:cNvSpPr>
            <a:spLocks noGrp="1"/>
          </p:cNvSpPr>
          <p:nvPr>
            <p:ph type="body" sz="quarter" idx="10" hasCustomPrompt="1"/>
          </p:nvPr>
        </p:nvSpPr>
        <p:spPr>
          <a:xfrm>
            <a:off x="457200" y="4163055"/>
            <a:ext cx="6115000" cy="533400"/>
          </a:xfrm>
        </p:spPr>
        <p:txBody>
          <a:bodyPr>
            <a:normAutofit/>
          </a:bodyPr>
          <a:lstStyle>
            <a:lvl1pPr marL="0" indent="0">
              <a:buFontTx/>
              <a:buNone/>
              <a:defRPr sz="1600" baseline="0">
                <a:solidFill>
                  <a:schemeClr val="bg1"/>
                </a:solidFill>
                <a:latin typeface="Segoe UI Light" panose="020B0502040204020203"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Programme</a:t>
            </a:r>
            <a:r>
              <a:rPr lang="en-US" dirty="0"/>
              <a:t> Name</a:t>
            </a:r>
          </a:p>
        </p:txBody>
      </p:sp>
      <p:sp>
        <p:nvSpPr>
          <p:cNvPr id="14" name="Text Placeholder 10"/>
          <p:cNvSpPr>
            <a:spLocks noGrp="1"/>
          </p:cNvSpPr>
          <p:nvPr>
            <p:ph type="body" sz="quarter" idx="12" hasCustomPrompt="1"/>
          </p:nvPr>
        </p:nvSpPr>
        <p:spPr>
          <a:xfrm>
            <a:off x="463378" y="364664"/>
            <a:ext cx="6108822" cy="685800"/>
          </a:xfrm>
        </p:spPr>
        <p:txBody>
          <a:bodyPr>
            <a:normAutofit/>
          </a:bodyPr>
          <a:lstStyle>
            <a:lvl1pPr marL="0" indent="0">
              <a:buFontTx/>
              <a:buNone/>
              <a:defRPr sz="2000">
                <a:solidFill>
                  <a:schemeClr val="bg1"/>
                </a:solidFill>
                <a:latin typeface="Segoe UI Light" panose="020B0502040204020203"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Project Board / Steering Committee Meeting</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5823866"/>
            <a:ext cx="2590800" cy="805534"/>
          </a:xfrm>
          <a:prstGeom prst="rect">
            <a:avLst/>
          </a:prstGeom>
        </p:spPr>
      </p:pic>
      <p:pic>
        <p:nvPicPr>
          <p:cNvPr id="8" name="Picture 7"/>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750000" y="1497"/>
            <a:ext cx="5442000" cy="6856503"/>
          </a:xfrm>
          <a:prstGeom prst="rect">
            <a:avLst/>
          </a:prstGeom>
        </p:spPr>
      </p:pic>
      <p:sp>
        <p:nvSpPr>
          <p:cNvPr id="10" name="Rectangle 9"/>
          <p:cNvSpPr/>
          <p:nvPr userDrawn="1"/>
        </p:nvSpPr>
        <p:spPr bwMode="auto">
          <a:xfrm>
            <a:off x="6750000" y="1496"/>
            <a:ext cx="5442000" cy="6856504"/>
          </a:xfrm>
          <a:prstGeom prst="rect">
            <a:avLst/>
          </a:prstGeom>
          <a:solidFill>
            <a:srgbClr val="1E78B4">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latin typeface="Segoe UI Light" panose="020B0502040204020203" pitchFamily="34" charset="0"/>
            </a:endParaRPr>
          </a:p>
        </p:txBody>
      </p:sp>
      <p:sp>
        <p:nvSpPr>
          <p:cNvPr id="4" name="Text Placeholder 3"/>
          <p:cNvSpPr>
            <a:spLocks noGrp="1"/>
          </p:cNvSpPr>
          <p:nvPr>
            <p:ph type="body" sz="quarter" idx="13" hasCustomPrompt="1"/>
          </p:nvPr>
        </p:nvSpPr>
        <p:spPr>
          <a:xfrm>
            <a:off x="4267200" y="6226633"/>
            <a:ext cx="2305000" cy="304800"/>
          </a:xfrm>
        </p:spPr>
        <p:txBody>
          <a:bodyPr/>
          <a:lstStyle>
            <a:lvl1pPr marL="0" indent="0" algn="r">
              <a:buNone/>
              <a:defRPr sz="1200">
                <a:solidFill>
                  <a:schemeClr val="bg1"/>
                </a:solidFill>
              </a:defRPr>
            </a:lvl1pPr>
            <a:lvl2pPr>
              <a:defRPr sz="1200"/>
            </a:lvl2pPr>
            <a:lvl3pPr>
              <a:defRPr sz="1200"/>
            </a:lvl3pPr>
            <a:lvl4pPr>
              <a:defRPr sz="1200"/>
            </a:lvl4pPr>
            <a:lvl5pPr>
              <a:defRPr sz="1200"/>
            </a:lvl5pPr>
          </a:lstStyle>
          <a:p>
            <a:pPr lvl="0"/>
            <a:r>
              <a:rPr lang="en-GB" dirty="0"/>
              <a:t>Date</a:t>
            </a:r>
          </a:p>
        </p:txBody>
      </p:sp>
    </p:spTree>
    <p:extLst>
      <p:ext uri="{BB962C8B-B14F-4D97-AF65-F5344CB8AC3E}">
        <p14:creationId xmlns:p14="http://schemas.microsoft.com/office/powerpoint/2010/main" val="2704498324"/>
      </p:ext>
    </p:extLst>
  </p:cSld>
  <p:clrMapOvr>
    <a:masterClrMapping/>
  </p:clrMapOvr>
  <p:transition spd="slow">
    <p:blinds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1E78B4"/>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7315200" y="0"/>
            <a:ext cx="4876800" cy="6858000"/>
          </a:xfrm>
        </p:spPr>
        <p:txBody>
          <a:bodyPr/>
          <a:lstStyle>
            <a:lvl1pPr>
              <a:defRPr>
                <a:latin typeface="Tahoma" pitchFamily="34" charset="0"/>
                <a:cs typeface="Tahoma" pitchFamily="34" charset="0"/>
              </a:defRPr>
            </a:lvl1pPr>
          </a:lstStyle>
          <a:p>
            <a:pPr lvl="0"/>
            <a:r>
              <a:rPr lang="en-US" noProof="0" dirty="0"/>
              <a:t>Click icon to add picture</a:t>
            </a:r>
          </a:p>
        </p:txBody>
      </p:sp>
      <p:sp>
        <p:nvSpPr>
          <p:cNvPr id="9" name="Title 1"/>
          <p:cNvSpPr>
            <a:spLocks noGrp="1"/>
          </p:cNvSpPr>
          <p:nvPr>
            <p:ph type="ctrTitle"/>
          </p:nvPr>
        </p:nvSpPr>
        <p:spPr>
          <a:xfrm>
            <a:off x="711200" y="1904998"/>
            <a:ext cx="6096000" cy="1524000"/>
          </a:xfrm>
        </p:spPr>
        <p:txBody>
          <a:bodyPr anchor="t">
            <a:normAutofit/>
          </a:bodyPr>
          <a:lstStyle>
            <a:lvl1pPr algn="l">
              <a:defRPr sz="3600" cap="small" baseline="0">
                <a:solidFill>
                  <a:schemeClr val="bg1"/>
                </a:solidFill>
                <a:latin typeface="Tahoma" pitchFamily="34" charset="0"/>
                <a:cs typeface="Tahoma" pitchFamily="34" charset="0"/>
              </a:defRPr>
            </a:lvl1pPr>
          </a:lstStyle>
          <a:p>
            <a:r>
              <a:rPr lang="en-US"/>
              <a:t>Click to edit Master title style</a:t>
            </a:r>
            <a:endParaRPr lang="en-US" dirty="0"/>
          </a:p>
        </p:txBody>
      </p:sp>
      <p:sp>
        <p:nvSpPr>
          <p:cNvPr id="12" name="Subtitle 2"/>
          <p:cNvSpPr>
            <a:spLocks noGrp="1"/>
          </p:cNvSpPr>
          <p:nvPr>
            <p:ph type="subTitle" idx="1"/>
          </p:nvPr>
        </p:nvSpPr>
        <p:spPr>
          <a:xfrm>
            <a:off x="711200" y="3505198"/>
            <a:ext cx="5384800" cy="609602"/>
          </a:xfrm>
        </p:spPr>
        <p:txBody>
          <a:bodyPr>
            <a:normAutofit/>
          </a:bodyPr>
          <a:lstStyle>
            <a:lvl1pPr marL="0" indent="0" algn="l">
              <a:buNone/>
              <a:defRPr lang="en-US" sz="2400" baseline="0" dirty="0" smtClean="0">
                <a:solidFill>
                  <a:schemeClr val="bg1"/>
                </a:solidFill>
                <a:latin typeface="Tahoma" pitchFamily="34" charset="0"/>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ext Placeholder 9"/>
          <p:cNvSpPr>
            <a:spLocks noGrp="1"/>
          </p:cNvSpPr>
          <p:nvPr>
            <p:ph type="body" sz="quarter" idx="10"/>
          </p:nvPr>
        </p:nvSpPr>
        <p:spPr>
          <a:xfrm>
            <a:off x="711200" y="4114800"/>
            <a:ext cx="6096000" cy="533400"/>
          </a:xfrm>
        </p:spPr>
        <p:txBody>
          <a:bodyPr>
            <a:normAutofit/>
          </a:bodyPr>
          <a:lstStyle>
            <a:lvl1pPr marL="0" indent="0">
              <a:buFontTx/>
              <a:buNone/>
              <a:defRPr sz="1600" baseline="0">
                <a:solidFill>
                  <a:schemeClr val="bg1"/>
                </a:solidFill>
                <a:latin typeface="Tahoma"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10"/>
          <p:cNvSpPr>
            <a:spLocks noGrp="1"/>
          </p:cNvSpPr>
          <p:nvPr>
            <p:ph type="body" sz="quarter" idx="12"/>
          </p:nvPr>
        </p:nvSpPr>
        <p:spPr>
          <a:xfrm>
            <a:off x="711200" y="381000"/>
            <a:ext cx="5384800" cy="685800"/>
          </a:xfrm>
        </p:spPr>
        <p:txBody>
          <a:bodyPr>
            <a:normAutofit/>
          </a:bodyPr>
          <a:lstStyle>
            <a:lvl1pPr marL="0" indent="0">
              <a:buFontTx/>
              <a:buNone/>
              <a:defRPr sz="2000">
                <a:solidFill>
                  <a:schemeClr val="bg1"/>
                </a:solidFill>
                <a:latin typeface="Tahoma"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5823866"/>
            <a:ext cx="2590800" cy="805534"/>
          </a:xfrm>
          <a:prstGeom prst="rect">
            <a:avLst/>
          </a:prstGeom>
        </p:spPr>
      </p:pic>
    </p:spTree>
    <p:extLst>
      <p:ext uri="{BB962C8B-B14F-4D97-AF65-F5344CB8AC3E}">
        <p14:creationId xmlns:p14="http://schemas.microsoft.com/office/powerpoint/2010/main" val="453229395"/>
      </p:ext>
    </p:extLst>
  </p:cSld>
  <p:clrMapOvr>
    <a:masterClrMapping/>
  </p:clrMapOvr>
  <p:transition spd="slow">
    <p:blinds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Franklin Gothic Demi" panose="020B0703020102020204"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Light" panose="020B0502040204020203" pitchFamily="34" charset="0"/>
                <a:cs typeface="Tahoma" pitchFamily="34" charset="0"/>
              </a:defRPr>
            </a:lvl1pPr>
            <a:lvl2pPr>
              <a:defRPr sz="2400">
                <a:latin typeface="Segoe UI Light" panose="020B0502040204020203" pitchFamily="34" charset="0"/>
                <a:cs typeface="Tahoma" pitchFamily="34" charset="0"/>
              </a:defRPr>
            </a:lvl2pPr>
            <a:lvl3pPr>
              <a:defRPr sz="2400">
                <a:latin typeface="Segoe UI Light" panose="020B0502040204020203" pitchFamily="34" charset="0"/>
                <a:cs typeface="Tahoma" pitchFamily="34" charset="0"/>
              </a:defRPr>
            </a:lvl3pPr>
            <a:lvl4pPr>
              <a:defRPr sz="2000">
                <a:latin typeface="Segoe UI Light" panose="020B0502040204020203" pitchFamily="34" charset="0"/>
                <a:cs typeface="Tahoma" pitchFamily="34" charset="0"/>
              </a:defRPr>
            </a:lvl4pPr>
            <a:lvl5pPr>
              <a:defRPr sz="2000">
                <a:latin typeface="Segoe UI Light" panose="020B0502040204020203" pitchFamily="34" charset="0"/>
                <a:cs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644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r="-10"/>
          <a:stretch/>
        </p:blipFill>
        <p:spPr>
          <a:xfrm>
            <a:off x="0" y="-1"/>
            <a:ext cx="12192000" cy="6858001"/>
          </a:xfrm>
          <a:prstGeom prst="rect">
            <a:avLst/>
          </a:prstGeom>
        </p:spPr>
      </p:pic>
      <p:sp>
        <p:nvSpPr>
          <p:cNvPr id="4" name="Rectangle 3"/>
          <p:cNvSpPr/>
          <p:nvPr userDrawn="1"/>
        </p:nvSpPr>
        <p:spPr bwMode="auto">
          <a:xfrm>
            <a:off x="2115" y="1"/>
            <a:ext cx="12189885" cy="6857999"/>
          </a:xfrm>
          <a:prstGeom prst="rect">
            <a:avLst/>
          </a:prstGeom>
          <a:solidFill>
            <a:srgbClr val="1E78B4">
              <a:alpha val="8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cxnSp>
        <p:nvCxnSpPr>
          <p:cNvPr id="6" name="Straight Connector 5"/>
          <p:cNvCxnSpPr/>
          <p:nvPr userDrawn="1"/>
        </p:nvCxnSpPr>
        <p:spPr bwMode="auto">
          <a:xfrm>
            <a:off x="3201457" y="914400"/>
            <a:ext cx="5791200" cy="0"/>
          </a:xfrm>
          <a:prstGeom prst="line">
            <a:avLst/>
          </a:prstGeom>
          <a:noFill/>
          <a:ln w="12700" cap="flat" cmpd="sng" algn="ctr">
            <a:solidFill>
              <a:schemeClr val="bg1">
                <a:lumMod val="95000"/>
              </a:schemeClr>
            </a:solidFill>
            <a:prstDash val="solid"/>
            <a:round/>
            <a:headEnd type="none" w="med" len="med"/>
            <a:tailEnd type="none" w="med" len="med"/>
          </a:ln>
          <a:effectLst/>
        </p:spPr>
      </p:cxnSp>
      <p:sp>
        <p:nvSpPr>
          <p:cNvPr id="9" name="Rectangle 8"/>
          <p:cNvSpPr/>
          <p:nvPr userDrawn="1"/>
        </p:nvSpPr>
        <p:spPr bwMode="auto">
          <a:xfrm>
            <a:off x="8229600" y="5280498"/>
            <a:ext cx="3962400" cy="1577502"/>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10" name="Rectangle 9"/>
          <p:cNvSpPr/>
          <p:nvPr userDrawn="1"/>
        </p:nvSpPr>
        <p:spPr bwMode="auto">
          <a:xfrm>
            <a:off x="0" y="5280498"/>
            <a:ext cx="3962400" cy="1577502"/>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11" name="Rectangle 10"/>
          <p:cNvSpPr/>
          <p:nvPr userDrawn="1"/>
        </p:nvSpPr>
        <p:spPr bwMode="auto">
          <a:xfrm>
            <a:off x="4114800" y="5280498"/>
            <a:ext cx="3962400" cy="1577502"/>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12" name="Rectangle 11"/>
          <p:cNvSpPr/>
          <p:nvPr userDrawn="1"/>
        </p:nvSpPr>
        <p:spPr bwMode="auto">
          <a:xfrm>
            <a:off x="8229600" y="3581400"/>
            <a:ext cx="3962400" cy="1577502"/>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13" name="Rectangle 12"/>
          <p:cNvSpPr/>
          <p:nvPr userDrawn="1"/>
        </p:nvSpPr>
        <p:spPr bwMode="auto">
          <a:xfrm>
            <a:off x="0" y="3581400"/>
            <a:ext cx="3962400" cy="1577502"/>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14" name="Rectangle 13"/>
          <p:cNvSpPr/>
          <p:nvPr userDrawn="1"/>
        </p:nvSpPr>
        <p:spPr bwMode="auto">
          <a:xfrm>
            <a:off x="4114800" y="3581400"/>
            <a:ext cx="3962400" cy="1577502"/>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15" name="Rectangle 14"/>
          <p:cNvSpPr/>
          <p:nvPr userDrawn="1"/>
        </p:nvSpPr>
        <p:spPr bwMode="auto">
          <a:xfrm>
            <a:off x="8229600" y="1876222"/>
            <a:ext cx="3962400" cy="1577502"/>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16" name="Rectangle 15"/>
          <p:cNvSpPr/>
          <p:nvPr userDrawn="1"/>
        </p:nvSpPr>
        <p:spPr bwMode="auto">
          <a:xfrm>
            <a:off x="0" y="1876222"/>
            <a:ext cx="3962400" cy="1577502"/>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17" name="Rectangle 16"/>
          <p:cNvSpPr/>
          <p:nvPr userDrawn="1"/>
        </p:nvSpPr>
        <p:spPr bwMode="auto">
          <a:xfrm>
            <a:off x="4114800" y="1876222"/>
            <a:ext cx="3962400" cy="1577502"/>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19" name="TextBox 18"/>
          <p:cNvSpPr txBox="1"/>
          <p:nvPr userDrawn="1"/>
        </p:nvSpPr>
        <p:spPr>
          <a:xfrm>
            <a:off x="4230157" y="282714"/>
            <a:ext cx="3733800" cy="707886"/>
          </a:xfrm>
          <a:prstGeom prst="rect">
            <a:avLst/>
          </a:prstGeom>
          <a:noFill/>
        </p:spPr>
        <p:txBody>
          <a:bodyPr wrap="square" rtlCol="0">
            <a:spAutoFit/>
          </a:bodyPr>
          <a:lstStyle/>
          <a:p>
            <a:pPr algn="ctr" eaLnBrk="0" fontAlgn="base" hangingPunct="0">
              <a:spcBef>
                <a:spcPct val="0"/>
              </a:spcBef>
              <a:spcAft>
                <a:spcPct val="0"/>
              </a:spcAft>
            </a:pPr>
            <a:r>
              <a:rPr lang="en-GB" sz="4000" dirty="0">
                <a:solidFill>
                  <a:srgbClr val="FFFFFF"/>
                </a:solidFill>
                <a:latin typeface="Franklin Gothic Heavy" panose="020B0903020102020204" pitchFamily="34" charset="0"/>
                <a:ea typeface="Segoe UI" panose="020B0502040204020203" pitchFamily="34" charset="0"/>
                <a:cs typeface="Segoe UI" panose="020B0502040204020203" pitchFamily="34" charset="0"/>
              </a:rPr>
              <a:t>CONTENTS</a:t>
            </a:r>
          </a:p>
        </p:txBody>
      </p:sp>
      <p:sp>
        <p:nvSpPr>
          <p:cNvPr id="20" name="TextBox 19"/>
          <p:cNvSpPr txBox="1"/>
          <p:nvPr userDrawn="1"/>
        </p:nvSpPr>
        <p:spPr>
          <a:xfrm>
            <a:off x="3124200" y="1882914"/>
            <a:ext cx="838200" cy="523220"/>
          </a:xfrm>
          <a:prstGeom prst="rect">
            <a:avLst/>
          </a:prstGeom>
          <a:noFill/>
        </p:spPr>
        <p:txBody>
          <a:bodyPr wrap="square" rtlCol="0">
            <a:spAutoFit/>
          </a:bodyPr>
          <a:lstStyle/>
          <a:p>
            <a:pPr algn="ctr" eaLnBrk="0" fontAlgn="base" hangingPunct="0">
              <a:spcBef>
                <a:spcPct val="0"/>
              </a:spcBef>
              <a:spcAft>
                <a:spcPct val="0"/>
              </a:spcAft>
            </a:pPr>
            <a:r>
              <a:rPr lang="en-GB" sz="2800" dirty="0">
                <a:solidFill>
                  <a:srgbClr val="1E78B4"/>
                </a:solidFill>
                <a:latin typeface="Segoe UI Light" panose="020B0502040204020203" pitchFamily="34" charset="0"/>
                <a:ea typeface="Segoe UI" panose="020B0502040204020203" pitchFamily="34" charset="0"/>
                <a:cs typeface="Segoe UI" panose="020B0502040204020203" pitchFamily="34" charset="0"/>
              </a:rPr>
              <a:t>01</a:t>
            </a:r>
          </a:p>
        </p:txBody>
      </p:sp>
      <p:sp>
        <p:nvSpPr>
          <p:cNvPr id="21" name="TextBox 20"/>
          <p:cNvSpPr txBox="1"/>
          <p:nvPr userDrawn="1"/>
        </p:nvSpPr>
        <p:spPr>
          <a:xfrm>
            <a:off x="7239000" y="1882914"/>
            <a:ext cx="838200" cy="523220"/>
          </a:xfrm>
          <a:prstGeom prst="rect">
            <a:avLst/>
          </a:prstGeom>
          <a:noFill/>
        </p:spPr>
        <p:txBody>
          <a:bodyPr wrap="square" rtlCol="0">
            <a:spAutoFit/>
          </a:bodyPr>
          <a:lstStyle/>
          <a:p>
            <a:pPr algn="ctr" eaLnBrk="0" fontAlgn="base" hangingPunct="0">
              <a:spcBef>
                <a:spcPct val="0"/>
              </a:spcBef>
              <a:spcAft>
                <a:spcPct val="0"/>
              </a:spcAft>
            </a:pPr>
            <a:r>
              <a:rPr lang="en-GB" sz="2800" dirty="0">
                <a:solidFill>
                  <a:srgbClr val="1E78B4"/>
                </a:solidFill>
                <a:latin typeface="Segoe UI Light" panose="020B0502040204020203" pitchFamily="34" charset="0"/>
                <a:ea typeface="Segoe UI" panose="020B0502040204020203" pitchFamily="34" charset="0"/>
                <a:cs typeface="Segoe UI" panose="020B0502040204020203" pitchFamily="34" charset="0"/>
              </a:rPr>
              <a:t>02</a:t>
            </a:r>
          </a:p>
        </p:txBody>
      </p:sp>
      <p:sp>
        <p:nvSpPr>
          <p:cNvPr id="22" name="TextBox 21"/>
          <p:cNvSpPr txBox="1"/>
          <p:nvPr userDrawn="1"/>
        </p:nvSpPr>
        <p:spPr>
          <a:xfrm>
            <a:off x="11353800" y="1882914"/>
            <a:ext cx="838200" cy="523220"/>
          </a:xfrm>
          <a:prstGeom prst="rect">
            <a:avLst/>
          </a:prstGeom>
          <a:noFill/>
        </p:spPr>
        <p:txBody>
          <a:bodyPr wrap="square" rtlCol="0">
            <a:spAutoFit/>
          </a:bodyPr>
          <a:lstStyle/>
          <a:p>
            <a:pPr algn="ctr" eaLnBrk="0" fontAlgn="base" hangingPunct="0">
              <a:spcBef>
                <a:spcPct val="0"/>
              </a:spcBef>
              <a:spcAft>
                <a:spcPct val="0"/>
              </a:spcAft>
            </a:pPr>
            <a:r>
              <a:rPr lang="en-GB" sz="2800" dirty="0">
                <a:solidFill>
                  <a:srgbClr val="1E78B4"/>
                </a:solidFill>
                <a:latin typeface="Segoe UI Light" panose="020B0502040204020203" pitchFamily="34" charset="0"/>
                <a:ea typeface="Segoe UI" panose="020B0502040204020203" pitchFamily="34" charset="0"/>
                <a:cs typeface="Segoe UI" panose="020B0502040204020203" pitchFamily="34" charset="0"/>
              </a:rPr>
              <a:t>03</a:t>
            </a:r>
          </a:p>
        </p:txBody>
      </p:sp>
      <p:sp>
        <p:nvSpPr>
          <p:cNvPr id="23" name="TextBox 22"/>
          <p:cNvSpPr txBox="1"/>
          <p:nvPr userDrawn="1"/>
        </p:nvSpPr>
        <p:spPr>
          <a:xfrm>
            <a:off x="3124200" y="3589736"/>
            <a:ext cx="838200" cy="523220"/>
          </a:xfrm>
          <a:prstGeom prst="rect">
            <a:avLst/>
          </a:prstGeom>
          <a:noFill/>
        </p:spPr>
        <p:txBody>
          <a:bodyPr wrap="square" rtlCol="0">
            <a:spAutoFit/>
          </a:bodyPr>
          <a:lstStyle/>
          <a:p>
            <a:pPr algn="ctr" eaLnBrk="0" fontAlgn="base" hangingPunct="0">
              <a:spcBef>
                <a:spcPct val="0"/>
              </a:spcBef>
              <a:spcAft>
                <a:spcPct val="0"/>
              </a:spcAft>
            </a:pPr>
            <a:r>
              <a:rPr lang="en-GB" sz="2800" dirty="0">
                <a:solidFill>
                  <a:srgbClr val="1E78B4"/>
                </a:solidFill>
                <a:latin typeface="Segoe UI Light" panose="020B0502040204020203" pitchFamily="34" charset="0"/>
                <a:ea typeface="Segoe UI" panose="020B0502040204020203" pitchFamily="34" charset="0"/>
                <a:cs typeface="Segoe UI" panose="020B0502040204020203" pitchFamily="34" charset="0"/>
              </a:rPr>
              <a:t>04</a:t>
            </a:r>
          </a:p>
        </p:txBody>
      </p:sp>
      <p:sp>
        <p:nvSpPr>
          <p:cNvPr id="24" name="TextBox 23"/>
          <p:cNvSpPr txBox="1"/>
          <p:nvPr userDrawn="1"/>
        </p:nvSpPr>
        <p:spPr>
          <a:xfrm>
            <a:off x="7239000" y="3589736"/>
            <a:ext cx="838200" cy="523220"/>
          </a:xfrm>
          <a:prstGeom prst="rect">
            <a:avLst/>
          </a:prstGeom>
          <a:noFill/>
        </p:spPr>
        <p:txBody>
          <a:bodyPr wrap="square" rtlCol="0">
            <a:spAutoFit/>
          </a:bodyPr>
          <a:lstStyle/>
          <a:p>
            <a:pPr algn="ctr" eaLnBrk="0" fontAlgn="base" hangingPunct="0">
              <a:spcBef>
                <a:spcPct val="0"/>
              </a:spcBef>
              <a:spcAft>
                <a:spcPct val="0"/>
              </a:spcAft>
            </a:pPr>
            <a:r>
              <a:rPr lang="en-GB" sz="2800" dirty="0">
                <a:solidFill>
                  <a:srgbClr val="1E78B4"/>
                </a:solidFill>
                <a:latin typeface="Segoe UI Light" panose="020B0502040204020203" pitchFamily="34" charset="0"/>
                <a:ea typeface="Segoe UI" panose="020B0502040204020203" pitchFamily="34" charset="0"/>
                <a:cs typeface="Segoe UI" panose="020B0502040204020203" pitchFamily="34" charset="0"/>
              </a:rPr>
              <a:t>05</a:t>
            </a:r>
          </a:p>
        </p:txBody>
      </p:sp>
      <p:sp>
        <p:nvSpPr>
          <p:cNvPr id="25" name="TextBox 24"/>
          <p:cNvSpPr txBox="1"/>
          <p:nvPr userDrawn="1"/>
        </p:nvSpPr>
        <p:spPr>
          <a:xfrm>
            <a:off x="11353800" y="3589736"/>
            <a:ext cx="838200" cy="523220"/>
          </a:xfrm>
          <a:prstGeom prst="rect">
            <a:avLst/>
          </a:prstGeom>
          <a:noFill/>
        </p:spPr>
        <p:txBody>
          <a:bodyPr wrap="square" rtlCol="0">
            <a:spAutoFit/>
          </a:bodyPr>
          <a:lstStyle/>
          <a:p>
            <a:pPr algn="ctr" eaLnBrk="0" fontAlgn="base" hangingPunct="0">
              <a:spcBef>
                <a:spcPct val="0"/>
              </a:spcBef>
              <a:spcAft>
                <a:spcPct val="0"/>
              </a:spcAft>
            </a:pPr>
            <a:r>
              <a:rPr lang="en-GB" sz="2800" dirty="0">
                <a:solidFill>
                  <a:srgbClr val="1E78B4"/>
                </a:solidFill>
                <a:latin typeface="Segoe UI Light" panose="020B0502040204020203" pitchFamily="34" charset="0"/>
                <a:ea typeface="Segoe UI" panose="020B0502040204020203" pitchFamily="34" charset="0"/>
                <a:cs typeface="Segoe UI" panose="020B0502040204020203" pitchFamily="34" charset="0"/>
              </a:rPr>
              <a:t>06</a:t>
            </a:r>
          </a:p>
        </p:txBody>
      </p:sp>
      <p:sp>
        <p:nvSpPr>
          <p:cNvPr id="26" name="TextBox 25"/>
          <p:cNvSpPr txBox="1"/>
          <p:nvPr userDrawn="1"/>
        </p:nvSpPr>
        <p:spPr>
          <a:xfrm>
            <a:off x="3124200" y="5280498"/>
            <a:ext cx="838200" cy="523220"/>
          </a:xfrm>
          <a:prstGeom prst="rect">
            <a:avLst/>
          </a:prstGeom>
          <a:noFill/>
        </p:spPr>
        <p:txBody>
          <a:bodyPr wrap="square" rtlCol="0">
            <a:spAutoFit/>
          </a:bodyPr>
          <a:lstStyle/>
          <a:p>
            <a:pPr algn="ctr" eaLnBrk="0" fontAlgn="base" hangingPunct="0">
              <a:spcBef>
                <a:spcPct val="0"/>
              </a:spcBef>
              <a:spcAft>
                <a:spcPct val="0"/>
              </a:spcAft>
            </a:pPr>
            <a:r>
              <a:rPr lang="en-GB" sz="2800" dirty="0">
                <a:solidFill>
                  <a:srgbClr val="1E78B4"/>
                </a:solidFill>
                <a:latin typeface="Segoe UI Light" panose="020B0502040204020203" pitchFamily="34" charset="0"/>
                <a:ea typeface="Segoe UI" panose="020B0502040204020203" pitchFamily="34" charset="0"/>
                <a:cs typeface="Segoe UI" panose="020B0502040204020203" pitchFamily="34" charset="0"/>
              </a:rPr>
              <a:t>07</a:t>
            </a:r>
          </a:p>
        </p:txBody>
      </p:sp>
      <p:sp>
        <p:nvSpPr>
          <p:cNvPr id="27" name="TextBox 26"/>
          <p:cNvSpPr txBox="1"/>
          <p:nvPr userDrawn="1"/>
        </p:nvSpPr>
        <p:spPr>
          <a:xfrm>
            <a:off x="7239000" y="5280498"/>
            <a:ext cx="838200" cy="523220"/>
          </a:xfrm>
          <a:prstGeom prst="rect">
            <a:avLst/>
          </a:prstGeom>
          <a:noFill/>
        </p:spPr>
        <p:txBody>
          <a:bodyPr wrap="square" rtlCol="0">
            <a:spAutoFit/>
          </a:bodyPr>
          <a:lstStyle/>
          <a:p>
            <a:pPr algn="ctr" eaLnBrk="0" fontAlgn="base" hangingPunct="0">
              <a:spcBef>
                <a:spcPct val="0"/>
              </a:spcBef>
              <a:spcAft>
                <a:spcPct val="0"/>
              </a:spcAft>
            </a:pPr>
            <a:r>
              <a:rPr lang="en-GB" sz="2800" dirty="0">
                <a:solidFill>
                  <a:srgbClr val="1E78B4"/>
                </a:solidFill>
                <a:latin typeface="Segoe UI Light" panose="020B0502040204020203" pitchFamily="34" charset="0"/>
                <a:ea typeface="Segoe UI" panose="020B0502040204020203" pitchFamily="34" charset="0"/>
                <a:cs typeface="Segoe UI" panose="020B0502040204020203" pitchFamily="34" charset="0"/>
              </a:rPr>
              <a:t>08</a:t>
            </a:r>
          </a:p>
        </p:txBody>
      </p:sp>
      <p:sp>
        <p:nvSpPr>
          <p:cNvPr id="28" name="TextBox 27"/>
          <p:cNvSpPr txBox="1"/>
          <p:nvPr userDrawn="1"/>
        </p:nvSpPr>
        <p:spPr>
          <a:xfrm>
            <a:off x="11353800" y="5280498"/>
            <a:ext cx="838200" cy="523220"/>
          </a:xfrm>
          <a:prstGeom prst="rect">
            <a:avLst/>
          </a:prstGeom>
          <a:noFill/>
        </p:spPr>
        <p:txBody>
          <a:bodyPr wrap="square" rtlCol="0">
            <a:spAutoFit/>
          </a:bodyPr>
          <a:lstStyle/>
          <a:p>
            <a:pPr algn="ctr" eaLnBrk="0" fontAlgn="base" hangingPunct="0">
              <a:spcBef>
                <a:spcPct val="0"/>
              </a:spcBef>
              <a:spcAft>
                <a:spcPct val="0"/>
              </a:spcAft>
            </a:pPr>
            <a:r>
              <a:rPr lang="en-GB" sz="2800" dirty="0">
                <a:solidFill>
                  <a:srgbClr val="1E78B4"/>
                </a:solidFill>
                <a:latin typeface="Segoe UI Light" panose="020B0502040204020203" pitchFamily="34" charset="0"/>
                <a:ea typeface="Segoe UI" panose="020B0502040204020203" pitchFamily="34" charset="0"/>
                <a:cs typeface="Segoe UI" panose="020B0502040204020203" pitchFamily="34" charset="0"/>
              </a:rPr>
              <a:t>09</a:t>
            </a:r>
          </a:p>
        </p:txBody>
      </p:sp>
      <p:sp>
        <p:nvSpPr>
          <p:cNvPr id="30" name="Title 1"/>
          <p:cNvSpPr>
            <a:spLocks noGrp="1"/>
          </p:cNvSpPr>
          <p:nvPr>
            <p:ph type="title" hasCustomPrompt="1"/>
          </p:nvPr>
        </p:nvSpPr>
        <p:spPr>
          <a:xfrm>
            <a:off x="152400" y="2395706"/>
            <a:ext cx="3600000" cy="936000"/>
          </a:xfrm>
        </p:spPr>
        <p:txBody>
          <a:bodyPr anchor="t"/>
          <a:lstStyle>
            <a:lvl1pPr algn="l">
              <a:defRPr sz="200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1pPr>
          </a:lstStyle>
          <a:p>
            <a:r>
              <a:rPr lang="en-US" dirty="0"/>
              <a:t>Click to add topic</a:t>
            </a:r>
          </a:p>
        </p:txBody>
      </p:sp>
      <p:sp>
        <p:nvSpPr>
          <p:cNvPr id="47" name="Text Placeholder 46"/>
          <p:cNvSpPr>
            <a:spLocks noGrp="1"/>
          </p:cNvSpPr>
          <p:nvPr>
            <p:ph type="body" sz="quarter" idx="10" hasCustomPrompt="1"/>
          </p:nvPr>
        </p:nvSpPr>
        <p:spPr>
          <a:xfrm>
            <a:off x="152400" y="4114800"/>
            <a:ext cx="3600000" cy="936000"/>
          </a:xfrm>
        </p:spPr>
        <p:txBody>
          <a:bodyPr/>
          <a:lstStyle>
            <a:lvl1pPr marL="0" indent="0">
              <a:buNone/>
              <a:defRPr lang="en-US" sz="2000" dirty="0" smtClean="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1pPr>
            <a:lvl2pPr>
              <a:defRPr lang="en-US" sz="2000" dirty="0" smtClean="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2pPr>
            <a:lvl3pPr>
              <a:defRPr lang="en-US" sz="2000" dirty="0" smtClean="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3pPr>
            <a:lvl4pPr>
              <a:defRPr lang="en-US" sz="2000" dirty="0" smtClean="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4pPr>
            <a:lvl5pPr>
              <a:defRPr lang="en-GB" sz="2000" dirty="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5pPr>
          </a:lstStyle>
          <a:p>
            <a:pPr lvl="0"/>
            <a:r>
              <a:rPr lang="en-US" dirty="0"/>
              <a:t>Click to add topic</a:t>
            </a:r>
          </a:p>
        </p:txBody>
      </p:sp>
      <p:sp>
        <p:nvSpPr>
          <p:cNvPr id="51" name="Text Placeholder 50"/>
          <p:cNvSpPr>
            <a:spLocks noGrp="1"/>
          </p:cNvSpPr>
          <p:nvPr>
            <p:ph type="body" sz="quarter" idx="11" hasCustomPrompt="1"/>
          </p:nvPr>
        </p:nvSpPr>
        <p:spPr>
          <a:xfrm>
            <a:off x="4267200" y="2395706"/>
            <a:ext cx="3600000" cy="936000"/>
          </a:xfrm>
        </p:spPr>
        <p:txBody>
          <a:bodyPr/>
          <a:lstStyle>
            <a:lvl1pPr marL="0" indent="0">
              <a:buNone/>
              <a:defRPr lang="en-GB" sz="2000" dirty="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1pPr>
          </a:lstStyle>
          <a:p>
            <a:pPr lvl="0"/>
            <a:r>
              <a:rPr lang="en-GB" dirty="0"/>
              <a:t>Click to add topic</a:t>
            </a:r>
          </a:p>
        </p:txBody>
      </p:sp>
      <p:sp>
        <p:nvSpPr>
          <p:cNvPr id="53" name="Text Placeholder 52"/>
          <p:cNvSpPr>
            <a:spLocks noGrp="1"/>
          </p:cNvSpPr>
          <p:nvPr>
            <p:ph type="body" sz="quarter" idx="12" hasCustomPrompt="1"/>
          </p:nvPr>
        </p:nvSpPr>
        <p:spPr>
          <a:xfrm>
            <a:off x="8382000" y="2395706"/>
            <a:ext cx="3600000" cy="936000"/>
          </a:xfrm>
        </p:spPr>
        <p:txBody>
          <a:bodyPr/>
          <a:lstStyle>
            <a:lvl1pPr marL="0" indent="0">
              <a:buNone/>
              <a:defRPr lang="en-GB" sz="2000" dirty="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1pPr>
          </a:lstStyle>
          <a:p>
            <a:pPr lvl="0"/>
            <a:r>
              <a:rPr lang="en-GB" dirty="0"/>
              <a:t>Click to add topic</a:t>
            </a:r>
          </a:p>
        </p:txBody>
      </p:sp>
      <p:sp>
        <p:nvSpPr>
          <p:cNvPr id="55" name="Text Placeholder 54"/>
          <p:cNvSpPr>
            <a:spLocks noGrp="1"/>
          </p:cNvSpPr>
          <p:nvPr>
            <p:ph type="body" sz="quarter" idx="13" hasCustomPrompt="1"/>
          </p:nvPr>
        </p:nvSpPr>
        <p:spPr>
          <a:xfrm>
            <a:off x="4267200" y="4114800"/>
            <a:ext cx="3600000" cy="936000"/>
          </a:xfrm>
        </p:spPr>
        <p:txBody>
          <a:bodyPr/>
          <a:lstStyle>
            <a:lvl1pPr marL="0" indent="0">
              <a:buNone/>
              <a:defRPr lang="en-GB" sz="2000" dirty="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1pPr>
          </a:lstStyle>
          <a:p>
            <a:pPr lvl="0"/>
            <a:r>
              <a:rPr lang="en-GB" dirty="0"/>
              <a:t>Click to add topic</a:t>
            </a:r>
          </a:p>
        </p:txBody>
      </p:sp>
      <p:sp>
        <p:nvSpPr>
          <p:cNvPr id="57" name="Text Placeholder 56"/>
          <p:cNvSpPr>
            <a:spLocks noGrp="1"/>
          </p:cNvSpPr>
          <p:nvPr>
            <p:ph type="body" sz="quarter" idx="14" hasCustomPrompt="1"/>
          </p:nvPr>
        </p:nvSpPr>
        <p:spPr>
          <a:xfrm>
            <a:off x="8382000" y="4114800"/>
            <a:ext cx="3600000" cy="936000"/>
          </a:xfrm>
        </p:spPr>
        <p:txBody>
          <a:bodyPr/>
          <a:lstStyle>
            <a:lvl1pPr marL="0" indent="0">
              <a:buNone/>
              <a:defRPr lang="en-GB" sz="2000" dirty="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1pPr>
          </a:lstStyle>
          <a:p>
            <a:pPr lvl="0"/>
            <a:r>
              <a:rPr lang="en-GB" dirty="0"/>
              <a:t>Click to add topic</a:t>
            </a:r>
          </a:p>
        </p:txBody>
      </p:sp>
      <p:sp>
        <p:nvSpPr>
          <p:cNvPr id="59" name="Text Placeholder 58"/>
          <p:cNvSpPr>
            <a:spLocks noGrp="1"/>
          </p:cNvSpPr>
          <p:nvPr>
            <p:ph type="body" sz="quarter" idx="15" hasCustomPrompt="1"/>
          </p:nvPr>
        </p:nvSpPr>
        <p:spPr>
          <a:xfrm>
            <a:off x="152400" y="5803900"/>
            <a:ext cx="3600000" cy="936000"/>
          </a:xfrm>
        </p:spPr>
        <p:txBody>
          <a:bodyPr/>
          <a:lstStyle>
            <a:lvl1pPr marL="0" indent="0">
              <a:buNone/>
              <a:defRPr lang="en-GB" sz="2000" dirty="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1pPr>
          </a:lstStyle>
          <a:p>
            <a:pPr lvl="0"/>
            <a:r>
              <a:rPr lang="en-GB" dirty="0"/>
              <a:t>Click to add topic</a:t>
            </a:r>
          </a:p>
        </p:txBody>
      </p:sp>
      <p:sp>
        <p:nvSpPr>
          <p:cNvPr id="61" name="Text Placeholder 60"/>
          <p:cNvSpPr>
            <a:spLocks noGrp="1"/>
          </p:cNvSpPr>
          <p:nvPr>
            <p:ph type="body" sz="quarter" idx="16" hasCustomPrompt="1"/>
          </p:nvPr>
        </p:nvSpPr>
        <p:spPr>
          <a:xfrm>
            <a:off x="4267200" y="5803900"/>
            <a:ext cx="3600000" cy="936000"/>
          </a:xfrm>
        </p:spPr>
        <p:txBody>
          <a:bodyPr/>
          <a:lstStyle>
            <a:lvl1pPr marL="0" indent="0">
              <a:buNone/>
              <a:defRPr lang="en-GB" sz="2000" dirty="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1pPr>
          </a:lstStyle>
          <a:p>
            <a:pPr lvl="0"/>
            <a:r>
              <a:rPr lang="en-GB" dirty="0"/>
              <a:t>Click to add topic</a:t>
            </a:r>
          </a:p>
        </p:txBody>
      </p:sp>
      <p:sp>
        <p:nvSpPr>
          <p:cNvPr id="63" name="Text Placeholder 62"/>
          <p:cNvSpPr>
            <a:spLocks noGrp="1"/>
          </p:cNvSpPr>
          <p:nvPr>
            <p:ph type="body" sz="quarter" idx="17" hasCustomPrompt="1"/>
          </p:nvPr>
        </p:nvSpPr>
        <p:spPr>
          <a:xfrm>
            <a:off x="8382000" y="5803900"/>
            <a:ext cx="3600000" cy="936000"/>
          </a:xfrm>
        </p:spPr>
        <p:txBody>
          <a:bodyPr/>
          <a:lstStyle>
            <a:lvl1pPr marL="0" indent="0">
              <a:buNone/>
              <a:defRPr lang="en-GB" sz="2000" dirty="0">
                <a:solidFill>
                  <a:schemeClr val="bg1"/>
                </a:solidFill>
                <a:latin typeface="Franklin Gothic Demi" panose="020B0703020102020204" pitchFamily="34" charset="0"/>
                <a:ea typeface="Segoe UI" panose="020B0502040204020203" pitchFamily="34" charset="0"/>
                <a:cs typeface="Segoe UI" panose="020B0502040204020203" pitchFamily="34" charset="0"/>
              </a:defRPr>
            </a:lvl1pPr>
          </a:lstStyle>
          <a:p>
            <a:pPr lvl="0"/>
            <a:r>
              <a:rPr lang="en-GB" dirty="0"/>
              <a:t>Click to add topic</a:t>
            </a:r>
          </a:p>
        </p:txBody>
      </p:sp>
    </p:spTree>
    <p:extLst>
      <p:ext uri="{BB962C8B-B14F-4D97-AF65-F5344CB8AC3E}">
        <p14:creationId xmlns:p14="http://schemas.microsoft.com/office/powerpoint/2010/main" val="8427692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Line 14"/>
          <p:cNvSpPr>
            <a:spLocks noChangeShapeType="1"/>
          </p:cNvSpPr>
          <p:nvPr userDrawn="1"/>
        </p:nvSpPr>
        <p:spPr bwMode="auto">
          <a:xfrm flipH="1">
            <a:off x="0" y="1676400"/>
            <a:ext cx="1219200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dirty="0">
              <a:solidFill>
                <a:srgbClr val="000000"/>
              </a:solidFill>
            </a:endParaRPr>
          </a:p>
        </p:txBody>
      </p:sp>
    </p:spTree>
    <p:extLst>
      <p:ext uri="{BB962C8B-B14F-4D97-AF65-F5344CB8AC3E}">
        <p14:creationId xmlns:p14="http://schemas.microsoft.com/office/powerpoint/2010/main" val="10433811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3600" b="1">
                <a:latin typeface="Franklin Gothic Demi" panose="020B0703020102020204" pitchFamily="34" charset="0"/>
                <a:cs typeface="Tahoma"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Tahoma" pitchFamily="34" charset="0"/>
                <a:cs typeface="Tahom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Segoe UI Light" panose="020B0502040204020203" pitchFamily="34" charset="0"/>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52776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61" name="Google Shape;6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97881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B14C88-2D77-5740-AEFE-1454F271A5C6}"/>
              </a:ext>
            </a:extLst>
          </p:cNvPr>
          <p:cNvSpPr/>
          <p:nvPr userDrawn="1"/>
        </p:nvSpPr>
        <p:spPr>
          <a:xfrm>
            <a:off x="0" y="2"/>
            <a:ext cx="12192000" cy="5902239"/>
          </a:xfrm>
          <a:prstGeom prst="rect">
            <a:avLst/>
          </a:prstGeom>
          <a:gradFill flip="none" rotWithShape="1">
            <a:gsLst>
              <a:gs pos="10982">
                <a:srgbClr val="FFFFFF"/>
              </a:gs>
              <a:gs pos="86000">
                <a:schemeClr val="bg1"/>
              </a:gs>
              <a:gs pos="94000">
                <a:srgbClr val="EDEDE6"/>
              </a:gs>
              <a:gs pos="38000">
                <a:schemeClr val="bg1"/>
              </a:gs>
              <a:gs pos="65000">
                <a:srgbClr val="EDEDE6"/>
              </a:gs>
              <a:gs pos="0">
                <a:srgbClr val="EDEDE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14" name="Rectangle 13"/>
          <p:cNvSpPr/>
          <p:nvPr userDrawn="1"/>
        </p:nvSpPr>
        <p:spPr>
          <a:xfrm>
            <a:off x="0" y="5902241"/>
            <a:ext cx="12192000" cy="955767"/>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FFDD0F"/>
              </a:highlight>
            </a:endParaRPr>
          </a:p>
        </p:txBody>
      </p:sp>
      <p:sp>
        <p:nvSpPr>
          <p:cNvPr id="12" name="Content Placeholder 2"/>
          <p:cNvSpPr>
            <a:spLocks noGrp="1"/>
          </p:cNvSpPr>
          <p:nvPr>
            <p:ph sz="quarter" idx="13" hasCustomPrompt="1"/>
          </p:nvPr>
        </p:nvSpPr>
        <p:spPr>
          <a:xfrm>
            <a:off x="516465" y="1279198"/>
            <a:ext cx="11111301" cy="4372127"/>
          </a:xfrm>
        </p:spPr>
        <p:txBody>
          <a:bodyPr/>
          <a:lstStyle>
            <a:lvl1pPr marL="144000" indent="-144000">
              <a:lnSpc>
                <a:spcPts val="1640"/>
              </a:lnSpc>
              <a:buClr>
                <a:srgbClr val="9E1F63"/>
              </a:buClr>
              <a:defRPr sz="1700" b="0" cap="none" spc="-20" baseline="0">
                <a:solidFill>
                  <a:schemeClr val="tx1">
                    <a:lumMod val="65000"/>
                    <a:lumOff val="35000"/>
                  </a:schemeClr>
                </a:solidFill>
                <a:latin typeface="Calibri" panose="020F0502020204030204" pitchFamily="34" charset="0"/>
                <a:cs typeface="Calibri" panose="020F0502020204030204" pitchFamily="34" charset="0"/>
              </a:defRPr>
            </a:lvl1pPr>
            <a:lvl2pPr marL="360000" indent="-228600">
              <a:lnSpc>
                <a:spcPts val="1640"/>
              </a:lnSpc>
              <a:buClr>
                <a:srgbClr val="9E1F63"/>
              </a:buClr>
              <a:buSzPct val="85000"/>
              <a:buFont typeface="Wingdings" charset="2"/>
              <a:buChar char="Ø"/>
              <a:defRPr sz="1700" cap="none" spc="-20" baseline="0">
                <a:solidFill>
                  <a:schemeClr val="tx1">
                    <a:lumMod val="65000"/>
                    <a:lumOff val="35000"/>
                  </a:schemeClr>
                </a:solidFill>
                <a:latin typeface="Calibri" panose="020F0502020204030204" pitchFamily="34" charset="0"/>
                <a:cs typeface="Calibri" panose="020F0502020204030204" pitchFamily="34" charset="0"/>
              </a:defRPr>
            </a:lvl2pPr>
            <a:lvl3pPr marL="1143000" indent="-228600">
              <a:lnSpc>
                <a:spcPct val="100000"/>
              </a:lnSpc>
              <a:buClr>
                <a:schemeClr val="tx1">
                  <a:lumMod val="50000"/>
                  <a:lumOff val="50000"/>
                </a:schemeClr>
              </a:buClr>
              <a:buSzPct val="80000"/>
              <a:buFont typeface="Arial" charset="0"/>
              <a:buChar char="•"/>
              <a:defRPr cap="none">
                <a:latin typeface="Calibri" panose="020F0502020204030204" pitchFamily="34" charset="0"/>
                <a:cs typeface="Calibri" panose="020F0502020204030204" pitchFamily="34" charset="0"/>
              </a:defRPr>
            </a:lvl3pPr>
            <a:lvl4pPr>
              <a:defRPr cap="none">
                <a:latin typeface="Calibri" panose="020F0502020204030204" pitchFamily="34" charset="0"/>
                <a:cs typeface="Calibri" panose="020F0502020204030204" pitchFamily="34" charset="0"/>
              </a:defRPr>
            </a:lvl4pPr>
            <a:lvl5pPr>
              <a:defRPr cap="none">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37872" y="6326141"/>
            <a:ext cx="764217" cy="250830"/>
          </a:xfrm>
        </p:spPr>
        <p:txBody>
          <a:bodyPr/>
          <a:lstStyle>
            <a:lvl1pPr>
              <a:defRPr sz="1200">
                <a:solidFill>
                  <a:schemeClr val="bg1">
                    <a:lumMod val="85000"/>
                  </a:schemeClr>
                </a:solidFill>
              </a:defRPr>
            </a:lvl1pPr>
          </a:lstStyle>
          <a:p>
            <a:fld id="{6D22F896-40B5-4ADD-8801-0D06FADFA095}" type="slidenum">
              <a:rPr lang="en-US" smtClean="0"/>
              <a:pPr/>
              <a:t>‹#›</a:t>
            </a:fld>
            <a:endParaRPr lang="en-US" dirty="0"/>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493152" y="381001"/>
            <a:ext cx="11134614" cy="761133"/>
          </a:xfrm>
          <a:noFill/>
          <a:ln>
            <a:noFill/>
          </a:ln>
        </p:spPr>
        <p:txBody>
          <a:bodyPr>
            <a:noAutofit/>
          </a:bodyPr>
          <a:lstStyle>
            <a:lvl1pPr algn="l">
              <a:defRPr sz="3200" b="1" i="0" cap="none" spc="-50" baseline="0">
                <a:solidFill>
                  <a:srgbClr val="9E1F63"/>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pic>
        <p:nvPicPr>
          <p:cNvPr id="15" name="Graphic 14">
            <a:extLst>
              <a:ext uri="{FF2B5EF4-FFF2-40B4-BE49-F238E27FC236}">
                <a16:creationId xmlns:a16="http://schemas.microsoft.com/office/drawing/2014/main" id="{73BF7BAA-22EE-8248-9B36-8B5F6D526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9044" y="6188495"/>
            <a:ext cx="5439508" cy="419100"/>
          </a:xfrm>
          <a:prstGeom prst="rect">
            <a:avLst/>
          </a:prstGeom>
        </p:spPr>
      </p:pic>
      <p:sp>
        <p:nvSpPr>
          <p:cNvPr id="17" name="Rectangle 16">
            <a:extLst>
              <a:ext uri="{FF2B5EF4-FFF2-40B4-BE49-F238E27FC236}">
                <a16:creationId xmlns:a16="http://schemas.microsoft.com/office/drawing/2014/main" id="{8B5039F3-BF8F-2C4A-8A04-3C8C5E65DD90}"/>
              </a:ext>
            </a:extLst>
          </p:cNvPr>
          <p:cNvSpPr/>
          <p:nvPr userDrawn="1"/>
        </p:nvSpPr>
        <p:spPr>
          <a:xfrm>
            <a:off x="0" y="150311"/>
            <a:ext cx="12193477" cy="18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solidFill>
                <a:schemeClr val="tx1"/>
              </a:solidFill>
            </a:endParaRPr>
          </a:p>
        </p:txBody>
      </p:sp>
      <p:sp>
        <p:nvSpPr>
          <p:cNvPr id="18" name="Content Placeholder 1">
            <a:extLst>
              <a:ext uri="{FF2B5EF4-FFF2-40B4-BE49-F238E27FC236}">
                <a16:creationId xmlns:a16="http://schemas.microsoft.com/office/drawing/2014/main" id="{1771A2BB-5683-1847-ACFB-F13B7DB501A2}"/>
              </a:ext>
            </a:extLst>
          </p:cNvPr>
          <p:cNvSpPr txBox="1">
            <a:spLocks/>
          </p:cNvSpPr>
          <p:nvPr userDrawn="1"/>
        </p:nvSpPr>
        <p:spPr>
          <a:xfrm>
            <a:off x="516466" y="131385"/>
            <a:ext cx="6092078" cy="269095"/>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2300" b="1" kern="1200" cap="none" baseline="0">
                <a:solidFill>
                  <a:schemeClr val="tx1"/>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200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charset="0"/>
              <a:buChar char="•"/>
              <a:defRPr sz="1600" kern="1200" cap="none" baseline="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800"/>
              </a:spcBef>
              <a:buNone/>
            </a:pPr>
            <a:r>
              <a:rPr lang="en-GB" sz="900" b="0" spc="50" baseline="0" dirty="0">
                <a:solidFill>
                  <a:schemeClr val="accent1">
                    <a:lumMod val="20000"/>
                    <a:lumOff val="80000"/>
                  </a:schemeClr>
                </a:solidFill>
              </a:rPr>
              <a:t>HOW TO PROTECT HEALTH WORKERS DURING COVID-19</a:t>
            </a:r>
          </a:p>
        </p:txBody>
      </p:sp>
    </p:spTree>
    <p:extLst>
      <p:ext uri="{BB962C8B-B14F-4D97-AF65-F5344CB8AC3E}">
        <p14:creationId xmlns:p14="http://schemas.microsoft.com/office/powerpoint/2010/main" val="1439811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Hierrarchy placeholder 2">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cxnSp>
        <p:nvCxnSpPr>
          <p:cNvPr id="30" name="Straight Connector 29"/>
          <p:cNvCxnSpPr/>
          <p:nvPr userDrawn="1"/>
        </p:nvCxnSpPr>
        <p:spPr>
          <a:xfrm flipV="1">
            <a:off x="5650215" y="4591481"/>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650215" y="3402125"/>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flipV="1">
            <a:off x="7618577" y="4591481"/>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09240" y="3402125"/>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V="1">
            <a:off x="6888363" y="4993425"/>
            <a:ext cx="0" cy="33331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6877878" y="2856329"/>
            <a:ext cx="0" cy="33331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Picture Placeholder 3"/>
          <p:cNvSpPr>
            <a:spLocks noGrp="1" noChangeAspect="1"/>
          </p:cNvSpPr>
          <p:nvPr>
            <p:ph type="pic" sz="quarter" idx="20"/>
          </p:nvPr>
        </p:nvSpPr>
        <p:spPr>
          <a:xfrm>
            <a:off x="7975649" y="2713141"/>
            <a:ext cx="900000" cy="900000"/>
          </a:xfrm>
          <a:prstGeom prst="ellipse">
            <a:avLst/>
          </a:prstGeom>
        </p:spPr>
        <p:txBody>
          <a:bodyPr lIns="182880" tIns="91440" rIns="182880" bIns="91440"/>
          <a:lstStyle>
            <a:lvl1pPr marL="0" indent="0">
              <a:buFontTx/>
              <a:buNone/>
              <a:defRPr/>
            </a:lvl1pPr>
          </a:lstStyle>
          <a:p>
            <a:endParaRPr lang="en-US" dirty="0"/>
          </a:p>
        </p:txBody>
      </p:sp>
      <p:sp>
        <p:nvSpPr>
          <p:cNvPr id="39" name="Picture Placeholder 3"/>
          <p:cNvSpPr>
            <a:spLocks noGrp="1" noChangeAspect="1"/>
          </p:cNvSpPr>
          <p:nvPr>
            <p:ph type="pic" sz="quarter" idx="21"/>
          </p:nvPr>
        </p:nvSpPr>
        <p:spPr>
          <a:xfrm>
            <a:off x="4761137" y="2765735"/>
            <a:ext cx="900000" cy="900000"/>
          </a:xfrm>
          <a:prstGeom prst="ellipse">
            <a:avLst/>
          </a:prstGeom>
        </p:spPr>
        <p:txBody>
          <a:bodyPr lIns="182880" tIns="91440" rIns="182880" bIns="91440"/>
          <a:lstStyle>
            <a:lvl1pPr marL="0" indent="0">
              <a:buFontTx/>
              <a:buNone/>
              <a:defRPr/>
            </a:lvl1pPr>
          </a:lstStyle>
          <a:p>
            <a:endParaRPr lang="en-US" dirty="0"/>
          </a:p>
        </p:txBody>
      </p:sp>
      <p:sp>
        <p:nvSpPr>
          <p:cNvPr id="40" name="Picture Placeholder 3"/>
          <p:cNvSpPr>
            <a:spLocks noGrp="1" noChangeAspect="1"/>
          </p:cNvSpPr>
          <p:nvPr>
            <p:ph type="pic" sz="quarter" idx="22"/>
          </p:nvPr>
        </p:nvSpPr>
        <p:spPr>
          <a:xfrm>
            <a:off x="4809764" y="4591481"/>
            <a:ext cx="900000" cy="900000"/>
          </a:xfrm>
          <a:prstGeom prst="ellipse">
            <a:avLst/>
          </a:prstGeom>
        </p:spPr>
        <p:txBody>
          <a:bodyPr lIns="182880" tIns="91440" rIns="182880" bIns="91440"/>
          <a:lstStyle>
            <a:lvl1pPr marL="0" indent="0">
              <a:buFontTx/>
              <a:buNone/>
              <a:defRPr/>
            </a:lvl1pPr>
          </a:lstStyle>
          <a:p>
            <a:endParaRPr lang="en-US" dirty="0"/>
          </a:p>
        </p:txBody>
      </p:sp>
      <p:sp>
        <p:nvSpPr>
          <p:cNvPr id="41" name="Picture Placeholder 3"/>
          <p:cNvSpPr>
            <a:spLocks noGrp="1" noChangeAspect="1"/>
          </p:cNvSpPr>
          <p:nvPr>
            <p:ph type="pic" sz="quarter" idx="23"/>
          </p:nvPr>
        </p:nvSpPr>
        <p:spPr>
          <a:xfrm>
            <a:off x="6438363" y="5298880"/>
            <a:ext cx="900000" cy="900000"/>
          </a:xfrm>
          <a:prstGeom prst="ellipse">
            <a:avLst/>
          </a:prstGeom>
        </p:spPr>
        <p:txBody>
          <a:bodyPr lIns="182880" tIns="91440" rIns="182880" bIns="91440"/>
          <a:lstStyle>
            <a:lvl1pPr marL="0" indent="0">
              <a:buFontTx/>
              <a:buNone/>
              <a:defRPr/>
            </a:lvl1pPr>
          </a:lstStyle>
          <a:p>
            <a:endParaRPr lang="en-US" dirty="0"/>
          </a:p>
        </p:txBody>
      </p:sp>
      <p:sp>
        <p:nvSpPr>
          <p:cNvPr id="42" name="Picture Placeholder 3"/>
          <p:cNvSpPr>
            <a:spLocks noGrp="1" noChangeAspect="1"/>
          </p:cNvSpPr>
          <p:nvPr>
            <p:ph type="pic" sz="quarter" idx="24"/>
          </p:nvPr>
        </p:nvSpPr>
        <p:spPr>
          <a:xfrm>
            <a:off x="7960946" y="4610732"/>
            <a:ext cx="900000" cy="900000"/>
          </a:xfrm>
          <a:prstGeom prst="ellipse">
            <a:avLst/>
          </a:prstGeom>
        </p:spPr>
        <p:txBody>
          <a:bodyPr lIns="182880" tIns="91440" rIns="182880" bIns="91440"/>
          <a:lstStyle>
            <a:lvl1pPr marL="0" indent="0">
              <a:buFontTx/>
              <a:buNone/>
              <a:defRPr/>
            </a:lvl1pPr>
          </a:lstStyle>
          <a:p>
            <a:endParaRPr lang="en-US" dirty="0"/>
          </a:p>
        </p:txBody>
      </p:sp>
      <p:cxnSp>
        <p:nvCxnSpPr>
          <p:cNvPr id="43" name="Straight Connector 42"/>
          <p:cNvCxnSpPr/>
          <p:nvPr userDrawn="1"/>
        </p:nvCxnSpPr>
        <p:spPr>
          <a:xfrm flipH="1">
            <a:off x="8781136" y="2646803"/>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Picture Placeholder 3"/>
          <p:cNvSpPr>
            <a:spLocks noGrp="1" noChangeAspect="1"/>
          </p:cNvSpPr>
          <p:nvPr>
            <p:ph type="pic" sz="quarter" idx="25"/>
          </p:nvPr>
        </p:nvSpPr>
        <p:spPr>
          <a:xfrm>
            <a:off x="9115943" y="1984667"/>
            <a:ext cx="900000" cy="900000"/>
          </a:xfrm>
          <a:prstGeom prst="ellipse">
            <a:avLst/>
          </a:prstGeom>
        </p:spPr>
        <p:txBody>
          <a:bodyPr lIns="182880" tIns="91440" rIns="182880" bIns="91440"/>
          <a:lstStyle>
            <a:lvl1pPr marL="0" indent="0">
              <a:buFontTx/>
              <a:buNone/>
              <a:defRPr/>
            </a:lvl1pPr>
          </a:lstStyle>
          <a:p>
            <a:endParaRPr lang="en-US" dirty="0"/>
          </a:p>
        </p:txBody>
      </p:sp>
      <p:cxnSp>
        <p:nvCxnSpPr>
          <p:cNvPr id="47" name="Straight Connector 46"/>
          <p:cNvCxnSpPr/>
          <p:nvPr userDrawn="1"/>
        </p:nvCxnSpPr>
        <p:spPr>
          <a:xfrm flipH="1" flipV="1">
            <a:off x="8828070" y="3413007"/>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3"/>
          <p:cNvSpPr>
            <a:spLocks noGrp="1" noChangeAspect="1"/>
          </p:cNvSpPr>
          <p:nvPr>
            <p:ph type="pic" sz="quarter" idx="26"/>
          </p:nvPr>
        </p:nvSpPr>
        <p:spPr>
          <a:xfrm>
            <a:off x="9170439" y="3432258"/>
            <a:ext cx="900000" cy="900000"/>
          </a:xfrm>
          <a:prstGeom prst="ellipse">
            <a:avLst/>
          </a:prstGeom>
        </p:spPr>
        <p:txBody>
          <a:bodyPr lIns="182880" tIns="91440" rIns="182880" bIns="91440"/>
          <a:lstStyle>
            <a:lvl1pPr marL="0" indent="0">
              <a:buFontTx/>
              <a:buNone/>
              <a:defRPr/>
            </a:lvl1pPr>
          </a:lstStyle>
          <a:p>
            <a:endParaRPr lang="en-US" dirty="0"/>
          </a:p>
        </p:txBody>
      </p:sp>
      <p:sp>
        <p:nvSpPr>
          <p:cNvPr id="37" name="Picture Placeholder 3"/>
          <p:cNvSpPr>
            <a:spLocks noGrp="1" noChangeAspect="1"/>
          </p:cNvSpPr>
          <p:nvPr>
            <p:ph type="pic" sz="quarter" idx="19"/>
          </p:nvPr>
        </p:nvSpPr>
        <p:spPr>
          <a:xfrm>
            <a:off x="6438363" y="2006303"/>
            <a:ext cx="900000" cy="900000"/>
          </a:xfrm>
          <a:prstGeom prst="ellipse">
            <a:avLst/>
          </a:prstGeom>
        </p:spPr>
        <p:txBody>
          <a:bodyPr lIns="182880" tIns="91440" rIns="182880" bIns="91440"/>
          <a:lstStyle>
            <a:lvl1pPr marL="0" indent="0">
              <a:buFontTx/>
              <a:buNone/>
              <a:defRPr/>
            </a:lvl1pPr>
          </a:lstStyle>
          <a:p>
            <a:endParaRPr lang="en-US" dirty="0"/>
          </a:p>
        </p:txBody>
      </p:sp>
      <p:sp>
        <p:nvSpPr>
          <p:cNvPr id="36" name="Picture Placeholder 3"/>
          <p:cNvSpPr>
            <a:spLocks noGrp="1" noChangeAspect="1"/>
          </p:cNvSpPr>
          <p:nvPr>
            <p:ph type="pic" sz="quarter" idx="11"/>
          </p:nvPr>
        </p:nvSpPr>
        <p:spPr>
          <a:xfrm>
            <a:off x="5935355" y="3193425"/>
            <a:ext cx="1800000" cy="1800000"/>
          </a:xfrm>
          <a:prstGeom prst="ellipse">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47454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par>
                                <p:cTn id="12" presetID="10" presetClass="entr" presetSubtype="0" fill="hold" nodeType="withEffect">
                                  <p:stCondLst>
                                    <p:cond delay="2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200"/>
                                        <p:tgtEl>
                                          <p:spTgt spid="33"/>
                                        </p:tgtEl>
                                      </p:cBhvr>
                                    </p:animEffect>
                                  </p:childTnLst>
                                </p:cTn>
                              </p:par>
                              <p:par>
                                <p:cTn id="15" presetID="10" presetClass="entr" presetSubtype="0" fill="hold" nodeType="withEffect">
                                  <p:stCondLst>
                                    <p:cond delay="4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200"/>
                                        <p:tgtEl>
                                          <p:spTgt spid="32"/>
                                        </p:tgtEl>
                                      </p:cBhvr>
                                    </p:animEffect>
                                  </p:childTnLst>
                                </p:cTn>
                              </p:par>
                              <p:par>
                                <p:cTn id="18" presetID="10" presetClass="entr" presetSubtype="0" fill="hold" nodeType="withEffect">
                                  <p:stCondLst>
                                    <p:cond delay="6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200"/>
                                        <p:tgtEl>
                                          <p:spTgt spid="34"/>
                                        </p:tgtEl>
                                      </p:cBhvr>
                                    </p:animEffect>
                                  </p:childTnLst>
                                </p:cTn>
                              </p:par>
                              <p:par>
                                <p:cTn id="21" presetID="10" presetClass="entr" presetSubtype="0" fill="hold" nodeType="withEffect">
                                  <p:stCondLst>
                                    <p:cond delay="8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200"/>
                                        <p:tgtEl>
                                          <p:spTgt spid="30"/>
                                        </p:tgtEl>
                                      </p:cBhvr>
                                    </p:animEffect>
                                  </p:childTnLst>
                                </p:cTn>
                              </p:par>
                              <p:par>
                                <p:cTn id="24" presetID="10" presetClass="entr" presetSubtype="0" fill="hold" nodeType="withEffect">
                                  <p:stCondLst>
                                    <p:cond delay="100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00"/>
                                        <p:tgtEl>
                                          <p:spTgt spid="31"/>
                                        </p:tgtEl>
                                      </p:cBhvr>
                                    </p:animEffect>
                                  </p:childTnLst>
                                </p:cTn>
                              </p:par>
                              <p:par>
                                <p:cTn id="27" presetID="10" presetClass="entr" presetSubtype="0" fill="hold" nodeType="withEffect">
                                  <p:stCondLst>
                                    <p:cond delay="20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200"/>
                                        <p:tgtEl>
                                          <p:spTgt spid="43"/>
                                        </p:tgtEl>
                                      </p:cBhvr>
                                    </p:animEffect>
                                  </p:childTnLst>
                                </p:cTn>
                              </p:par>
                              <p:par>
                                <p:cTn id="30" presetID="10" presetClass="entr" presetSubtype="0" fill="hold" nodeType="withEffect">
                                  <p:stCondLst>
                                    <p:cond delay="40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2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42633498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imple Slide">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0" y="188640"/>
            <a:ext cx="10972800" cy="720080"/>
          </a:xfrm>
          <a:prstGeom prst="rect">
            <a:avLst/>
          </a:prstGeom>
        </p:spPr>
        <p:txBody>
          <a:bodyPr vert="horz" lIns="91440" tIns="45720" rIns="91440" bIns="45720" rtlCol="0" anchor="b" anchorCtr="0">
            <a:normAutofit/>
          </a:bodyPr>
          <a:lstStyle>
            <a:lvl1pPr>
              <a:defRPr sz="2400"/>
            </a:lvl1pPr>
          </a:lstStyle>
          <a:p>
            <a:r>
              <a:rPr lang="en-US"/>
              <a:t>Click to edit Master title style</a:t>
            </a:r>
          </a:p>
        </p:txBody>
      </p:sp>
      <p:sp>
        <p:nvSpPr>
          <p:cNvPr id="14" name="Text Placeholder 2"/>
          <p:cNvSpPr>
            <a:spLocks noGrp="1"/>
          </p:cNvSpPr>
          <p:nvPr>
            <p:ph idx="1"/>
          </p:nvPr>
        </p:nvSpPr>
        <p:spPr>
          <a:xfrm>
            <a:off x="609600" y="1052736"/>
            <a:ext cx="10972800" cy="47525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7275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7" name="Slide Number Placeholder 6"/>
          <p:cNvSpPr>
            <a:spLocks noGrp="1"/>
          </p:cNvSpPr>
          <p:nvPr>
            <p:ph type="sldNum" sz="quarter" idx="12"/>
          </p:nvPr>
        </p:nvSpPr>
        <p:spPr/>
        <p:txBody>
          <a:bodyPr/>
          <a:lstStyle/>
          <a:p>
            <a:fld id="{7E9DD3F8-51B7-B841-993C-152AB3366BF9}" type="slidenum">
              <a:rPr lang="en-US" smtClean="0"/>
              <a:t>‹#›</a:t>
            </a:fld>
            <a:endParaRPr lang="en-US"/>
          </a:p>
        </p:txBody>
      </p:sp>
    </p:spTree>
    <p:extLst>
      <p:ext uri="{BB962C8B-B14F-4D97-AF65-F5344CB8AC3E}">
        <p14:creationId xmlns:p14="http://schemas.microsoft.com/office/powerpoint/2010/main" val="24479575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2098-AD98-4244-BAC3-ECBB33E00B5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F03C12D-8365-4317-9865-FAF6283DF2D8}"/>
              </a:ext>
            </a:extLst>
          </p:cNvPr>
          <p:cNvSpPr>
            <a:spLocks noGrp="1"/>
          </p:cNvSpPr>
          <p:nvPr>
            <p:ph type="sldNum" sz="quarter" idx="10"/>
          </p:nvPr>
        </p:nvSpPr>
        <p:spPr/>
        <p:txBody>
          <a:bodyPr/>
          <a:lstStyle/>
          <a:p>
            <a:fld id="{3CACA48F-6BC2-43A4-8690-1855276C024C}" type="slidenum">
              <a:rPr lang="en-GB" smtClean="0"/>
              <a:t>‹#›</a:t>
            </a:fld>
            <a:endParaRPr lang="en-GB"/>
          </a:p>
        </p:txBody>
      </p:sp>
    </p:spTree>
    <p:extLst>
      <p:ext uri="{BB962C8B-B14F-4D97-AF65-F5344CB8AC3E}">
        <p14:creationId xmlns:p14="http://schemas.microsoft.com/office/powerpoint/2010/main" val="339912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24A13-1800-4FE7-9853-3D6E64013C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857B0-D46C-4962-B3DA-CC4D0EC40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FFE18F-F236-4718-BD0F-DFAD34808C18}"/>
              </a:ext>
            </a:extLst>
          </p:cNvPr>
          <p:cNvSpPr>
            <a:spLocks noGrp="1"/>
          </p:cNvSpPr>
          <p:nvPr>
            <p:ph type="dt" sz="half" idx="10"/>
          </p:nvPr>
        </p:nvSpPr>
        <p:spPr/>
        <p:txBody>
          <a:bodyPr/>
          <a:lstStyle/>
          <a:p>
            <a:fld id="{06D89EA9-C6DE-40C1-BBCF-508585421BD2}" type="datetime1">
              <a:rPr lang="en-US" smtClean="0"/>
              <a:t>10/1/2021</a:t>
            </a:fld>
            <a:endParaRPr lang="en-US"/>
          </a:p>
        </p:txBody>
      </p:sp>
      <p:sp>
        <p:nvSpPr>
          <p:cNvPr id="5" name="Footer Placeholder 4">
            <a:extLst>
              <a:ext uri="{FF2B5EF4-FFF2-40B4-BE49-F238E27FC236}">
                <a16:creationId xmlns:a16="http://schemas.microsoft.com/office/drawing/2014/main" id="{04A55848-7894-4727-8E1E-5E10D0D29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8A4D4-1B6E-4B3C-B78E-326ED68C62FB}"/>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21948551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AE95D2-17C9-4B6B-8D98-707094A73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176965" cy="6858000"/>
          </a:xfrm>
          <a:prstGeom prst="rect">
            <a:avLst/>
          </a:prstGeom>
        </p:spPr>
      </p:pic>
    </p:spTree>
    <p:extLst>
      <p:ext uri="{BB962C8B-B14F-4D97-AF65-F5344CB8AC3E}">
        <p14:creationId xmlns:p14="http://schemas.microsoft.com/office/powerpoint/2010/main" val="19015340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EA0808-54E4-4451-BD9A-4A0C9E5B6EFA}"/>
              </a:ext>
            </a:extLst>
          </p:cNvPr>
          <p:cNvSpPr>
            <a:spLocks noGrp="1"/>
          </p:cNvSpPr>
          <p:nvPr>
            <p:ph type="ftr" sz="quarter" idx="11"/>
          </p:nvPr>
        </p:nvSpPr>
        <p:spPr>
          <a:xfrm>
            <a:off x="7575431" y="6484250"/>
            <a:ext cx="4114800" cy="365125"/>
          </a:xfrm>
        </p:spPr>
        <p:txBody>
          <a:bodyPr/>
          <a:lstStyle>
            <a:lvl1pPr>
              <a:defRPr>
                <a:solidFill>
                  <a:schemeClr val="bg1"/>
                </a:solidFill>
              </a:defRPr>
            </a:lvl1pPr>
          </a:lstStyle>
          <a:p>
            <a:fld id="{DCCCB7C4-51FB-4982-B288-2F07253F7D3F}" type="slidenum">
              <a:rPr lang="en-US" smtClean="0"/>
              <a:pPr/>
              <a:t>‹#›</a:t>
            </a:fld>
            <a:endParaRPr lang="en-US" dirty="0"/>
          </a:p>
        </p:txBody>
      </p:sp>
      <p:pic>
        <p:nvPicPr>
          <p:cNvPr id="2050" name="Picture 2" descr="da766c2b-2611-4843-85a1-cd151afec94f@eurprd01">
            <a:extLst>
              <a:ext uri="{FF2B5EF4-FFF2-40B4-BE49-F238E27FC236}">
                <a16:creationId xmlns:a16="http://schemas.microsoft.com/office/drawing/2014/main" id="{8232990E-4C2E-42DA-A26A-4E503DF891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V="1">
            <a:off x="-33067" y="6254152"/>
            <a:ext cx="12192000" cy="60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E032689-51D5-4C75-B2C8-325B9AB210B8}"/>
              </a:ext>
            </a:extLst>
          </p:cNvPr>
          <p:cNvSpPr txBox="1"/>
          <p:nvPr userDrawn="1"/>
        </p:nvSpPr>
        <p:spPr>
          <a:xfrm>
            <a:off x="4658616" y="6405914"/>
            <a:ext cx="3027519" cy="369332"/>
          </a:xfrm>
          <a:prstGeom prst="rect">
            <a:avLst/>
          </a:prstGeom>
          <a:noFill/>
        </p:spPr>
        <p:txBody>
          <a:bodyPr wrap="square" rtlCol="0">
            <a:spAutoFit/>
          </a:bodyPr>
          <a:lstStyle/>
          <a:p>
            <a:r>
              <a:rPr lang="en-US" b="1" dirty="0">
                <a:solidFill>
                  <a:schemeClr val="bg1"/>
                </a:solidFill>
              </a:rPr>
              <a:t>#</a:t>
            </a:r>
            <a:r>
              <a:rPr lang="en-US" b="1" dirty="0" err="1">
                <a:solidFill>
                  <a:schemeClr val="bg1"/>
                </a:solidFill>
              </a:rPr>
              <a:t>SupportHealthCareWorkers</a:t>
            </a:r>
            <a:endParaRPr lang="en-US" b="1" dirty="0">
              <a:solidFill>
                <a:schemeClr val="bg1"/>
              </a:solidFill>
            </a:endParaRPr>
          </a:p>
        </p:txBody>
      </p:sp>
      <p:sp>
        <p:nvSpPr>
          <p:cNvPr id="10" name="TextBox 9">
            <a:extLst>
              <a:ext uri="{FF2B5EF4-FFF2-40B4-BE49-F238E27FC236}">
                <a16:creationId xmlns:a16="http://schemas.microsoft.com/office/drawing/2014/main" id="{40423E64-85C4-4C68-A2E3-2B26CB06BE65}"/>
              </a:ext>
            </a:extLst>
          </p:cNvPr>
          <p:cNvSpPr txBox="1"/>
          <p:nvPr userDrawn="1"/>
        </p:nvSpPr>
        <p:spPr>
          <a:xfrm>
            <a:off x="11460551" y="6362785"/>
            <a:ext cx="459359" cy="369332"/>
          </a:xfrm>
          <a:prstGeom prst="rect">
            <a:avLst/>
          </a:prstGeom>
          <a:noFill/>
        </p:spPr>
        <p:txBody>
          <a:bodyPr wrap="square" rtlCol="0">
            <a:spAutoFit/>
          </a:bodyPr>
          <a:lstStyle/>
          <a:p>
            <a:pPr algn="just"/>
            <a:fld id="{6C71EEE2-FEAC-4276-9E22-57A49C6FCD54}" type="slidenum">
              <a:rPr lang="en-US" b="1" smtClean="0">
                <a:solidFill>
                  <a:schemeClr val="bg1"/>
                </a:solidFill>
              </a:rPr>
              <a:pPr algn="just"/>
              <a:t>‹#›</a:t>
            </a:fld>
            <a:endParaRPr lang="en-US" b="1" dirty="0">
              <a:solidFill>
                <a:schemeClr val="bg1"/>
              </a:solidFill>
            </a:endParaRPr>
          </a:p>
        </p:txBody>
      </p:sp>
      <p:sp>
        <p:nvSpPr>
          <p:cNvPr id="2" name="TextBox 1">
            <a:extLst>
              <a:ext uri="{FF2B5EF4-FFF2-40B4-BE49-F238E27FC236}">
                <a16:creationId xmlns:a16="http://schemas.microsoft.com/office/drawing/2014/main" id="{7FB94273-A95F-40A8-82DB-52D6C227EF6E}"/>
              </a:ext>
            </a:extLst>
          </p:cNvPr>
          <p:cNvSpPr txBox="1"/>
          <p:nvPr userDrawn="1"/>
        </p:nvSpPr>
        <p:spPr>
          <a:xfrm>
            <a:off x="272090" y="6405914"/>
            <a:ext cx="2769078" cy="369332"/>
          </a:xfrm>
          <a:prstGeom prst="rect">
            <a:avLst/>
          </a:prstGeom>
          <a:noFill/>
        </p:spPr>
        <p:txBody>
          <a:bodyPr wrap="square" rtlCol="0">
            <a:spAutoFit/>
          </a:bodyPr>
          <a:lstStyle/>
          <a:p>
            <a:pPr algn="ctr"/>
            <a:r>
              <a:rPr lang="en-GB" b="1" dirty="0">
                <a:solidFill>
                  <a:schemeClr val="bg1"/>
                </a:solidFill>
              </a:rPr>
              <a:t>Protect. Invest. Together</a:t>
            </a:r>
            <a:endParaRPr lang="en-US" b="1" dirty="0">
              <a:solidFill>
                <a:schemeClr val="bg1"/>
              </a:solidFill>
            </a:endParaRPr>
          </a:p>
        </p:txBody>
      </p:sp>
    </p:spTree>
    <p:extLst>
      <p:ext uri="{BB962C8B-B14F-4D97-AF65-F5344CB8AC3E}">
        <p14:creationId xmlns:p14="http://schemas.microsoft.com/office/powerpoint/2010/main" val="34511674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7743-05E3-4581-B3E2-D10C53EAF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AA600-7FB2-45A3-8090-779F910C9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D2CAB-E2E6-4847-A4E5-D0B0E3E9A949}"/>
              </a:ext>
            </a:extLst>
          </p:cNvPr>
          <p:cNvSpPr>
            <a:spLocks noGrp="1"/>
          </p:cNvSpPr>
          <p:nvPr>
            <p:ph type="dt" sz="half" idx="10"/>
          </p:nvPr>
        </p:nvSpPr>
        <p:spPr/>
        <p:txBody>
          <a:bodyPr/>
          <a:lstStyle/>
          <a:p>
            <a:fld id="{9A815654-C88C-4509-8E27-1B932FAD6E26}" type="datetime1">
              <a:rPr lang="en-US" smtClean="0"/>
              <a:t>10/1/2021</a:t>
            </a:fld>
            <a:endParaRPr lang="en-US"/>
          </a:p>
        </p:txBody>
      </p:sp>
      <p:sp>
        <p:nvSpPr>
          <p:cNvPr id="5" name="Footer Placeholder 4">
            <a:extLst>
              <a:ext uri="{FF2B5EF4-FFF2-40B4-BE49-F238E27FC236}">
                <a16:creationId xmlns:a16="http://schemas.microsoft.com/office/drawing/2014/main" id="{68A508C2-A65D-45DF-85F4-59D03CD5D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D5890-1438-400B-B904-D78A55F9AC73}"/>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15059986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4D57E-FA54-40AB-9F00-3BE9C05526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4176EA-AE4D-4029-8991-5AE5607467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20957F-2486-48B0-8C5F-F1984FD66E3B}"/>
              </a:ext>
            </a:extLst>
          </p:cNvPr>
          <p:cNvSpPr>
            <a:spLocks noGrp="1"/>
          </p:cNvSpPr>
          <p:nvPr>
            <p:ph type="dt" sz="half" idx="10"/>
          </p:nvPr>
        </p:nvSpPr>
        <p:spPr/>
        <p:txBody>
          <a:bodyPr/>
          <a:lstStyle/>
          <a:p>
            <a:fld id="{16D4D690-A740-4433-B36C-5CA41288F8D8}" type="datetime1">
              <a:rPr lang="en-US" smtClean="0"/>
              <a:t>10/1/2021</a:t>
            </a:fld>
            <a:endParaRPr lang="en-US"/>
          </a:p>
        </p:txBody>
      </p:sp>
      <p:sp>
        <p:nvSpPr>
          <p:cNvPr id="5" name="Footer Placeholder 4">
            <a:extLst>
              <a:ext uri="{FF2B5EF4-FFF2-40B4-BE49-F238E27FC236}">
                <a16:creationId xmlns:a16="http://schemas.microsoft.com/office/drawing/2014/main" id="{C59B83BB-E4D2-4AE9-885C-1073AC165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C1D72-79B1-4BD8-93AB-C5D32533D1B6}"/>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11844694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BAC7-453A-4ACD-AD9D-A52324690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16A32-5A63-4A9C-8A1C-24222C8ED4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50CC97-C34F-4EE3-8BCF-6754D048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161CF-BA72-440D-AEB1-7321DF1E67A1}"/>
              </a:ext>
            </a:extLst>
          </p:cNvPr>
          <p:cNvSpPr>
            <a:spLocks noGrp="1"/>
          </p:cNvSpPr>
          <p:nvPr>
            <p:ph type="dt" sz="half" idx="10"/>
          </p:nvPr>
        </p:nvSpPr>
        <p:spPr/>
        <p:txBody>
          <a:bodyPr/>
          <a:lstStyle/>
          <a:p>
            <a:fld id="{672CA5F8-8B27-4FC5-82F1-6701154C7A0C}" type="datetime1">
              <a:rPr lang="en-US" smtClean="0"/>
              <a:t>10/1/2021</a:t>
            </a:fld>
            <a:endParaRPr lang="en-US"/>
          </a:p>
        </p:txBody>
      </p:sp>
      <p:sp>
        <p:nvSpPr>
          <p:cNvPr id="6" name="Footer Placeholder 5">
            <a:extLst>
              <a:ext uri="{FF2B5EF4-FFF2-40B4-BE49-F238E27FC236}">
                <a16:creationId xmlns:a16="http://schemas.microsoft.com/office/drawing/2014/main" id="{E10CD83C-EC96-4E3F-AF69-DF1AB7BCD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7947A-4F47-4189-B9B1-077D89553895}"/>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905925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placeholder 12">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21" name="Picture Placeholder 2"/>
          <p:cNvSpPr>
            <a:spLocks noGrp="1"/>
          </p:cNvSpPr>
          <p:nvPr>
            <p:ph type="pic" sz="quarter" idx="20"/>
          </p:nvPr>
        </p:nvSpPr>
        <p:spPr>
          <a:xfrm>
            <a:off x="4996071" y="2411757"/>
            <a:ext cx="2153478" cy="1709670"/>
          </a:xfrm>
          <a:prstGeom prst="rect">
            <a:avLst/>
          </a:prstGeom>
        </p:spPr>
        <p:txBody>
          <a:bodyPr/>
          <a:lstStyle/>
          <a:p>
            <a:endParaRPr lang="id-ID"/>
          </a:p>
        </p:txBody>
      </p:sp>
      <p:sp>
        <p:nvSpPr>
          <p:cNvPr id="22" name="Picture Placeholder 2"/>
          <p:cNvSpPr>
            <a:spLocks noGrp="1"/>
          </p:cNvSpPr>
          <p:nvPr>
            <p:ph type="pic" sz="quarter" idx="21"/>
          </p:nvPr>
        </p:nvSpPr>
        <p:spPr>
          <a:xfrm>
            <a:off x="7374833" y="2411757"/>
            <a:ext cx="2153478" cy="1709670"/>
          </a:xfrm>
          <a:prstGeom prst="rect">
            <a:avLst/>
          </a:prstGeom>
        </p:spPr>
        <p:txBody>
          <a:bodyPr/>
          <a:lstStyle/>
          <a:p>
            <a:endParaRPr lang="id-ID"/>
          </a:p>
        </p:txBody>
      </p:sp>
      <p:sp>
        <p:nvSpPr>
          <p:cNvPr id="23" name="Picture Placeholder 2"/>
          <p:cNvSpPr>
            <a:spLocks noGrp="1"/>
          </p:cNvSpPr>
          <p:nvPr>
            <p:ph type="pic" sz="quarter" idx="22"/>
          </p:nvPr>
        </p:nvSpPr>
        <p:spPr>
          <a:xfrm>
            <a:off x="9740348" y="2411757"/>
            <a:ext cx="2153478" cy="1709670"/>
          </a:xfrm>
          <a:prstGeom prst="rect">
            <a:avLst/>
          </a:prstGeom>
        </p:spPr>
        <p:txBody>
          <a:bodyPr/>
          <a:lstStyle/>
          <a:p>
            <a:endParaRPr lang="id-ID"/>
          </a:p>
        </p:txBody>
      </p:sp>
    </p:spTree>
    <p:extLst>
      <p:ext uri="{BB962C8B-B14F-4D97-AF65-F5344CB8AC3E}">
        <p14:creationId xmlns:p14="http://schemas.microsoft.com/office/powerpoint/2010/main" val="223702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CD623-CA8F-412A-83E7-164057458B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40095-22E9-46F0-A1E6-3731565CD6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D0923-944F-47F7-90CB-B7D0A0A7B2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4DBDB-FF3C-4041-8956-992DA87C39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2AC380-1D80-4F54-A26B-4E28E137EE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BC9F97-1271-46B1-B90F-CD78F0C2F7B9}"/>
              </a:ext>
            </a:extLst>
          </p:cNvPr>
          <p:cNvSpPr>
            <a:spLocks noGrp="1"/>
          </p:cNvSpPr>
          <p:nvPr>
            <p:ph type="dt" sz="half" idx="10"/>
          </p:nvPr>
        </p:nvSpPr>
        <p:spPr/>
        <p:txBody>
          <a:bodyPr/>
          <a:lstStyle/>
          <a:p>
            <a:fld id="{2F8A348E-E4D4-40D5-87E0-ED8FBE94A9F2}" type="datetime1">
              <a:rPr lang="en-US" smtClean="0"/>
              <a:t>10/1/2021</a:t>
            </a:fld>
            <a:endParaRPr lang="en-US"/>
          </a:p>
        </p:txBody>
      </p:sp>
      <p:sp>
        <p:nvSpPr>
          <p:cNvPr id="8" name="Footer Placeholder 7">
            <a:extLst>
              <a:ext uri="{FF2B5EF4-FFF2-40B4-BE49-F238E27FC236}">
                <a16:creationId xmlns:a16="http://schemas.microsoft.com/office/drawing/2014/main" id="{D193C71E-F876-41DF-BFD0-2008CC026F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B8739B-CC13-4856-A39D-09304D15070A}"/>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35523977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3A2A7-2C9E-4067-A281-8B0CC4A3B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BA6ABB-2C64-4836-91BE-46D852AE2617}"/>
              </a:ext>
            </a:extLst>
          </p:cNvPr>
          <p:cNvSpPr>
            <a:spLocks noGrp="1"/>
          </p:cNvSpPr>
          <p:nvPr>
            <p:ph type="dt" sz="half" idx="10"/>
          </p:nvPr>
        </p:nvSpPr>
        <p:spPr/>
        <p:txBody>
          <a:bodyPr/>
          <a:lstStyle/>
          <a:p>
            <a:fld id="{86C1B68B-0D3A-4100-81B6-5A0A8CCB3603}" type="datetime1">
              <a:rPr lang="en-US" smtClean="0"/>
              <a:t>10/1/2021</a:t>
            </a:fld>
            <a:endParaRPr lang="en-US"/>
          </a:p>
        </p:txBody>
      </p:sp>
      <p:sp>
        <p:nvSpPr>
          <p:cNvPr id="4" name="Footer Placeholder 3">
            <a:extLst>
              <a:ext uri="{FF2B5EF4-FFF2-40B4-BE49-F238E27FC236}">
                <a16:creationId xmlns:a16="http://schemas.microsoft.com/office/drawing/2014/main" id="{ADDC6FC5-0E70-4A7E-B142-674614318B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99D074-B755-4163-91A3-37CFE560E840}"/>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26405031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A4AA6-545D-4B8D-83C3-F7D9F4FF47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87515A-0C5C-4D76-A5FC-B96A3472F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3FB83-0F49-40E3-87E1-271C40BF6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53A05-E2E5-4501-9503-3B9D2EEB0792}"/>
              </a:ext>
            </a:extLst>
          </p:cNvPr>
          <p:cNvSpPr>
            <a:spLocks noGrp="1"/>
          </p:cNvSpPr>
          <p:nvPr>
            <p:ph type="dt" sz="half" idx="10"/>
          </p:nvPr>
        </p:nvSpPr>
        <p:spPr/>
        <p:txBody>
          <a:bodyPr/>
          <a:lstStyle/>
          <a:p>
            <a:fld id="{261F1FDD-B5DE-4E35-ABB4-429A22898AB5}" type="datetime1">
              <a:rPr lang="en-US" smtClean="0"/>
              <a:t>10/1/2021</a:t>
            </a:fld>
            <a:endParaRPr lang="en-US"/>
          </a:p>
        </p:txBody>
      </p:sp>
      <p:sp>
        <p:nvSpPr>
          <p:cNvPr id="6" name="Footer Placeholder 5">
            <a:extLst>
              <a:ext uri="{FF2B5EF4-FFF2-40B4-BE49-F238E27FC236}">
                <a16:creationId xmlns:a16="http://schemas.microsoft.com/office/drawing/2014/main" id="{678C0B8F-46B5-4248-BBF1-6C72D301FA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961E94-EC40-4139-B958-E8915F6A1C59}"/>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41457748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4E66-8241-4B34-93B2-B55C0CF56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171B59-5904-4854-8CCA-BAF8B3ACB2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F2E3A-F432-40C2-A83D-32A84818B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10609-E8DC-46A0-95BF-A01785DAC6AA}"/>
              </a:ext>
            </a:extLst>
          </p:cNvPr>
          <p:cNvSpPr>
            <a:spLocks noGrp="1"/>
          </p:cNvSpPr>
          <p:nvPr>
            <p:ph type="dt" sz="half" idx="10"/>
          </p:nvPr>
        </p:nvSpPr>
        <p:spPr/>
        <p:txBody>
          <a:bodyPr/>
          <a:lstStyle/>
          <a:p>
            <a:fld id="{909B93B4-E1B7-4514-8F90-9854349B3452}" type="datetime1">
              <a:rPr lang="en-US" smtClean="0"/>
              <a:t>10/1/2021</a:t>
            </a:fld>
            <a:endParaRPr lang="en-US"/>
          </a:p>
        </p:txBody>
      </p:sp>
      <p:sp>
        <p:nvSpPr>
          <p:cNvPr id="6" name="Footer Placeholder 5">
            <a:extLst>
              <a:ext uri="{FF2B5EF4-FFF2-40B4-BE49-F238E27FC236}">
                <a16:creationId xmlns:a16="http://schemas.microsoft.com/office/drawing/2014/main" id="{85A1E4E5-E545-4D66-9530-6C6C621F5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92D31-8650-40E6-9B6C-253C1EDB48F6}"/>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6826963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72831-6C09-4FE8-826D-1899DA63E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C2641A-1856-4D64-BAA0-3D24417DDD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2C41D-245C-4936-9549-5510B28381B0}"/>
              </a:ext>
            </a:extLst>
          </p:cNvPr>
          <p:cNvSpPr>
            <a:spLocks noGrp="1"/>
          </p:cNvSpPr>
          <p:nvPr>
            <p:ph type="dt" sz="half" idx="10"/>
          </p:nvPr>
        </p:nvSpPr>
        <p:spPr/>
        <p:txBody>
          <a:bodyPr/>
          <a:lstStyle/>
          <a:p>
            <a:fld id="{E58FF4F0-3CE4-4ACB-BC0A-0135124BE804}" type="datetime1">
              <a:rPr lang="en-US" smtClean="0"/>
              <a:t>10/1/2021</a:t>
            </a:fld>
            <a:endParaRPr lang="en-US"/>
          </a:p>
        </p:txBody>
      </p:sp>
      <p:sp>
        <p:nvSpPr>
          <p:cNvPr id="5" name="Footer Placeholder 4">
            <a:extLst>
              <a:ext uri="{FF2B5EF4-FFF2-40B4-BE49-F238E27FC236}">
                <a16:creationId xmlns:a16="http://schemas.microsoft.com/office/drawing/2014/main" id="{3B37CAE0-181A-4F57-B1F0-681555642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B56-BFD7-4CFD-B7A4-71CC6840E624}"/>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41454151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68E324-A63E-4FA0-973F-47C2E3CC7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EDD8CB-749F-4FDF-8C0C-6659598C8D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FAD84-2582-4C85-A0AB-ECF211F854D6}"/>
              </a:ext>
            </a:extLst>
          </p:cNvPr>
          <p:cNvSpPr>
            <a:spLocks noGrp="1"/>
          </p:cNvSpPr>
          <p:nvPr>
            <p:ph type="dt" sz="half" idx="10"/>
          </p:nvPr>
        </p:nvSpPr>
        <p:spPr/>
        <p:txBody>
          <a:bodyPr/>
          <a:lstStyle/>
          <a:p>
            <a:fld id="{47527465-90BA-4F11-9E65-1E990E942845}" type="datetime1">
              <a:rPr lang="en-US" smtClean="0"/>
              <a:t>10/1/2021</a:t>
            </a:fld>
            <a:endParaRPr lang="en-US"/>
          </a:p>
        </p:txBody>
      </p:sp>
      <p:sp>
        <p:nvSpPr>
          <p:cNvPr id="5" name="Footer Placeholder 4">
            <a:extLst>
              <a:ext uri="{FF2B5EF4-FFF2-40B4-BE49-F238E27FC236}">
                <a16:creationId xmlns:a16="http://schemas.microsoft.com/office/drawing/2014/main" id="{D7347342-C890-4B00-BCEF-51226308D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BE107-5D7F-4ADD-A0D3-8FDFA2AB0868}"/>
              </a:ext>
            </a:extLst>
          </p:cNvPr>
          <p:cNvSpPr>
            <a:spLocks noGrp="1"/>
          </p:cNvSpPr>
          <p:nvPr>
            <p:ph type="sldNum" sz="quarter" idx="12"/>
          </p:nvPr>
        </p:nvSpPr>
        <p:spPr/>
        <p:txBody>
          <a:bodyPr/>
          <a:lstStyle/>
          <a:p>
            <a:fld id="{4075B623-B2B7-4074-BB77-AF25CE64DF61}" type="slidenum">
              <a:rPr lang="en-US" smtClean="0"/>
              <a:t>‹#›</a:t>
            </a:fld>
            <a:endParaRPr lang="en-US"/>
          </a:p>
        </p:txBody>
      </p:sp>
    </p:spTree>
    <p:extLst>
      <p:ext uri="{BB962C8B-B14F-4D97-AF65-F5344CB8AC3E}">
        <p14:creationId xmlns:p14="http://schemas.microsoft.com/office/powerpoint/2010/main" val="13981489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5"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11"/>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9"/>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32311692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WF_Powerpoint_Bkg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565" y="3404342"/>
            <a:ext cx="10363200" cy="828806"/>
          </a:xfrm>
        </p:spPr>
        <p:txBody>
          <a:bodyPr/>
          <a:lstStyle>
            <a:lvl1pPr algn="r">
              <a:defRPr>
                <a:solidFill>
                  <a:srgbClr val="FFFFFE"/>
                </a:solidFill>
                <a:latin typeface="Gotham Rounded Book"/>
                <a:cs typeface="Gotham Rounded Book"/>
              </a:defRPr>
            </a:lvl1pPr>
          </a:lstStyle>
          <a:p>
            <a:r>
              <a:rPr lang="it-IT" dirty="0"/>
              <a:t>Click to </a:t>
            </a:r>
            <a:r>
              <a:rPr lang="it-IT" dirty="0" err="1"/>
              <a:t>edit</a:t>
            </a:r>
            <a:r>
              <a:rPr lang="it-IT" dirty="0"/>
              <a:t> </a:t>
            </a:r>
            <a:br>
              <a:rPr lang="it-IT" dirty="0"/>
            </a:br>
            <a:r>
              <a:rPr lang="it-IT" dirty="0"/>
              <a:t>Master </a:t>
            </a:r>
            <a:r>
              <a:rPr lang="it-IT" dirty="0" err="1"/>
              <a:t>title</a:t>
            </a:r>
            <a:r>
              <a:rPr lang="it-IT" dirty="0"/>
              <a:t> style</a:t>
            </a:r>
            <a:endParaRPr lang="en-US" dirty="0"/>
          </a:p>
        </p:txBody>
      </p:sp>
      <p:sp>
        <p:nvSpPr>
          <p:cNvPr id="3" name="Subtitle 2"/>
          <p:cNvSpPr>
            <a:spLocks noGrp="1"/>
          </p:cNvSpPr>
          <p:nvPr>
            <p:ph type="subTitle" idx="1" hasCustomPrompt="1"/>
          </p:nvPr>
        </p:nvSpPr>
        <p:spPr>
          <a:xfrm>
            <a:off x="2743365" y="4815652"/>
            <a:ext cx="8534400" cy="1041442"/>
          </a:xfrm>
        </p:spPr>
        <p:txBody>
          <a:bodyPr>
            <a:normAutofit/>
          </a:bodyPr>
          <a:lstStyle>
            <a:lvl1pPr marL="0" indent="0" algn="r">
              <a:buNone/>
              <a:defRPr sz="2400" b="0" i="0">
                <a:solidFill>
                  <a:srgbClr val="0E8FB9"/>
                </a:solidFill>
                <a:latin typeface="Gotham Rounded Book"/>
                <a:cs typeface="Gotham Rounded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edit</a:t>
            </a:r>
            <a:r>
              <a:rPr lang="it-IT" dirty="0"/>
              <a:t> </a:t>
            </a:r>
            <a:br>
              <a:rPr lang="it-IT" dirty="0"/>
            </a:br>
            <a:r>
              <a:rPr lang="it-IT" dirty="0"/>
              <a:t>Master </a:t>
            </a:r>
            <a:r>
              <a:rPr lang="it-IT" dirty="0" err="1"/>
              <a:t>subtitle</a:t>
            </a:r>
            <a:r>
              <a:rPr lang="it-IT" dirty="0"/>
              <a:t> style</a:t>
            </a:r>
            <a:endParaRPr lang="en-US" dirty="0"/>
          </a:p>
        </p:txBody>
      </p:sp>
      <p:pic>
        <p:nvPicPr>
          <p:cNvPr id="5" name="Picture 4">
            <a:extLst>
              <a:ext uri="{FF2B5EF4-FFF2-40B4-BE49-F238E27FC236}">
                <a16:creationId xmlns:a16="http://schemas.microsoft.com/office/drawing/2014/main" id="{D16B3DCA-768F-417F-8660-082A81D69C3B}"/>
              </a:ext>
            </a:extLst>
          </p:cNvPr>
          <p:cNvPicPr>
            <a:picLocks noChangeAspect="1"/>
          </p:cNvPicPr>
          <p:nvPr userDrawn="1"/>
        </p:nvPicPr>
        <p:blipFill>
          <a:blip r:embed="rId3">
            <a:alphaModFix amt="50000"/>
          </a:blip>
          <a:stretch>
            <a:fillRect/>
          </a:stretch>
        </p:blipFill>
        <p:spPr>
          <a:xfrm>
            <a:off x="0" y="452641"/>
            <a:ext cx="12192000" cy="5867400"/>
          </a:xfrm>
          <a:prstGeom prst="rect">
            <a:avLst/>
          </a:prstGeom>
        </p:spPr>
      </p:pic>
    </p:spTree>
    <p:extLst>
      <p:ext uri="{BB962C8B-B14F-4D97-AF65-F5344CB8AC3E}">
        <p14:creationId xmlns:p14="http://schemas.microsoft.com/office/powerpoint/2010/main" val="17603035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Content Placeholder 2"/>
          <p:cNvSpPr>
            <a:spLocks noGrp="1"/>
          </p:cNvSpPr>
          <p:nvPr>
            <p:ph idx="1"/>
          </p:nvPr>
        </p:nvSpPr>
        <p:spPr/>
        <p:txBody>
          <a:body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6" name="Slide Number Placeholder 5"/>
          <p:cNvSpPr>
            <a:spLocks noGrp="1"/>
          </p:cNvSpPr>
          <p:nvPr>
            <p:ph type="sldNum" sz="quarter" idx="12"/>
          </p:nvPr>
        </p:nvSpPr>
        <p:spPr/>
        <p:txBody>
          <a:bodyPr/>
          <a:lstStyle>
            <a:lvl1pPr>
              <a:defRPr b="1">
                <a:solidFill>
                  <a:schemeClr val="accent3"/>
                </a:solidFill>
              </a:defRPr>
            </a:lvl1pPr>
          </a:lstStyle>
          <a:p>
            <a:fld id="{7E9DD3F8-51B7-B841-993C-152AB3366BF9}" type="slidenum">
              <a:rPr lang="en-US" smtClean="0"/>
              <a:pPr/>
              <a:t>‹#›</a:t>
            </a:fld>
            <a:endParaRPr lang="en-US" dirty="0"/>
          </a:p>
        </p:txBody>
      </p:sp>
    </p:spTree>
    <p:extLst>
      <p:ext uri="{BB962C8B-B14F-4D97-AF65-F5344CB8AC3E}">
        <p14:creationId xmlns:p14="http://schemas.microsoft.com/office/powerpoint/2010/main" val="5328411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it-IT"/>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001E2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a:t>Click to </a:t>
            </a:r>
            <a:r>
              <a:rPr lang="it-IT" dirty="0" err="1"/>
              <a:t>edit</a:t>
            </a:r>
            <a:r>
              <a:rPr lang="it-IT" dirty="0"/>
              <a:t> Master text </a:t>
            </a:r>
            <a:r>
              <a:rPr lang="it-IT" dirty="0" err="1"/>
              <a:t>styles</a:t>
            </a:r>
            <a:endParaRPr lang="it-IT" dirty="0"/>
          </a:p>
        </p:txBody>
      </p:sp>
      <p:sp>
        <p:nvSpPr>
          <p:cNvPr id="6" name="Slide Number Placeholder 5"/>
          <p:cNvSpPr>
            <a:spLocks noGrp="1"/>
          </p:cNvSpPr>
          <p:nvPr>
            <p:ph type="sldNum" sz="quarter" idx="12"/>
          </p:nvPr>
        </p:nvSpPr>
        <p:spPr/>
        <p:txBody>
          <a:bodyPr/>
          <a:lstStyle>
            <a:lvl1pPr>
              <a:defRPr>
                <a:solidFill>
                  <a:schemeClr val="accent6"/>
                </a:solidFill>
              </a:defRPr>
            </a:lvl1pPr>
          </a:lstStyle>
          <a:p>
            <a:fld id="{7E9DD3F8-51B7-B841-993C-152AB3366BF9}" type="slidenum">
              <a:rPr lang="en-US" smtClean="0"/>
              <a:pPr/>
              <a:t>‹#›</a:t>
            </a:fld>
            <a:endParaRPr lang="en-US" dirty="0"/>
          </a:p>
        </p:txBody>
      </p:sp>
    </p:spTree>
    <p:extLst>
      <p:ext uri="{BB962C8B-B14F-4D97-AF65-F5344CB8AC3E}">
        <p14:creationId xmlns:p14="http://schemas.microsoft.com/office/powerpoint/2010/main" val="3428743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laceholder 8">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47326" y="487482"/>
            <a:ext cx="2718399" cy="2947814"/>
          </a:xfrm>
          <a:prstGeom prst="rect">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p:cNvSpPr>
          <p:nvPr>
            <p:ph type="pic" sz="quarter" idx="12"/>
          </p:nvPr>
        </p:nvSpPr>
        <p:spPr>
          <a:xfrm>
            <a:off x="3265725" y="487482"/>
            <a:ext cx="2843168" cy="2947814"/>
          </a:xfrm>
          <a:prstGeom prst="rect">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p:cNvSpPr>
          <p:nvPr>
            <p:ph type="pic" sz="quarter" idx="13"/>
          </p:nvPr>
        </p:nvSpPr>
        <p:spPr>
          <a:xfrm>
            <a:off x="6143781" y="487482"/>
            <a:ext cx="2683511" cy="2947814"/>
          </a:xfrm>
          <a:prstGeom prst="rect">
            <a:avLst/>
          </a:prstGeo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4"/>
          </p:nvPr>
        </p:nvSpPr>
        <p:spPr>
          <a:xfrm>
            <a:off x="8862180" y="487482"/>
            <a:ext cx="2780876" cy="2947814"/>
          </a:xfrm>
          <a:prstGeom prst="rect">
            <a:avLst/>
          </a:prstGeom>
        </p:spPr>
        <p:txBody>
          <a:bodyPr lIns="182880" tIns="91440" rIns="182880" bIns="91440"/>
          <a:lstStyle>
            <a:lvl1pPr marL="0" indent="0">
              <a:buFontTx/>
              <a:buNone/>
              <a:defRPr/>
            </a:lvl1pPr>
          </a:lstStyle>
          <a:p>
            <a:endParaRPr lang="en-US" dirty="0"/>
          </a:p>
        </p:txBody>
      </p:sp>
      <p:sp>
        <p:nvSpPr>
          <p:cNvPr id="10" name="Picture Placeholder 3"/>
          <p:cNvSpPr>
            <a:spLocks noGrp="1"/>
          </p:cNvSpPr>
          <p:nvPr>
            <p:ph type="pic" sz="quarter" idx="15"/>
          </p:nvPr>
        </p:nvSpPr>
        <p:spPr>
          <a:xfrm>
            <a:off x="547326" y="3431817"/>
            <a:ext cx="2718399" cy="2947814"/>
          </a:xfrm>
          <a:prstGeom prst="rect">
            <a:avLst/>
          </a:prstGeom>
        </p:spPr>
        <p:txBody>
          <a:bodyPr lIns="182880" tIns="91440" rIns="182880" bIns="91440"/>
          <a:lstStyle>
            <a:lvl1pPr marL="0" indent="0">
              <a:buFontTx/>
              <a:buNone/>
              <a:defRPr/>
            </a:lvl1pPr>
          </a:lstStyle>
          <a:p>
            <a:endParaRPr lang="en-US" dirty="0"/>
          </a:p>
        </p:txBody>
      </p:sp>
      <p:sp>
        <p:nvSpPr>
          <p:cNvPr id="11" name="Picture Placeholder 3"/>
          <p:cNvSpPr>
            <a:spLocks noGrp="1"/>
          </p:cNvSpPr>
          <p:nvPr>
            <p:ph type="pic" sz="quarter" idx="16"/>
          </p:nvPr>
        </p:nvSpPr>
        <p:spPr>
          <a:xfrm>
            <a:off x="3265725" y="3431817"/>
            <a:ext cx="2843168" cy="2947814"/>
          </a:xfrm>
          <a:prstGeom prst="rect">
            <a:avLst/>
          </a:prstGeo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7"/>
          </p:nvPr>
        </p:nvSpPr>
        <p:spPr>
          <a:xfrm>
            <a:off x="6143781" y="3431817"/>
            <a:ext cx="2683511" cy="2947814"/>
          </a:xfrm>
          <a:prstGeom prst="rect">
            <a:avLst/>
          </a:prstGeo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8"/>
          </p:nvPr>
        </p:nvSpPr>
        <p:spPr>
          <a:xfrm>
            <a:off x="8862180" y="3431817"/>
            <a:ext cx="2780876" cy="2947814"/>
          </a:xfrm>
          <a:prstGeom prst="rect">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5330324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7" name="Slide Number Placeholder 6"/>
          <p:cNvSpPr>
            <a:spLocks noGrp="1"/>
          </p:cNvSpPr>
          <p:nvPr>
            <p:ph type="sldNum" sz="quarter" idx="12"/>
          </p:nvPr>
        </p:nvSpPr>
        <p:spPr/>
        <p:txBody>
          <a:bodyPr/>
          <a:lstStyle>
            <a:lvl1pPr>
              <a:defRPr b="1">
                <a:solidFill>
                  <a:schemeClr val="accent3"/>
                </a:solidFill>
              </a:defRPr>
            </a:lvl1pPr>
          </a:lstStyle>
          <a:p>
            <a:fld id="{7E9DD3F8-51B7-B841-993C-152AB3366BF9}" type="slidenum">
              <a:rPr lang="en-US" smtClean="0"/>
              <a:pPr/>
              <a:t>‹#›</a:t>
            </a:fld>
            <a:endParaRPr lang="en-US" dirty="0"/>
          </a:p>
        </p:txBody>
      </p:sp>
    </p:spTree>
    <p:extLst>
      <p:ext uri="{BB962C8B-B14F-4D97-AF65-F5344CB8AC3E}">
        <p14:creationId xmlns:p14="http://schemas.microsoft.com/office/powerpoint/2010/main" val="8378842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9" name="Slide Number Placeholder 8"/>
          <p:cNvSpPr>
            <a:spLocks noGrp="1"/>
          </p:cNvSpPr>
          <p:nvPr>
            <p:ph type="sldNum" sz="quarter" idx="12"/>
          </p:nvPr>
        </p:nvSpPr>
        <p:spPr/>
        <p:txBody>
          <a:bodyPr/>
          <a:lstStyle>
            <a:lvl1pPr>
              <a:defRPr b="1">
                <a:solidFill>
                  <a:schemeClr val="accent3"/>
                </a:solidFill>
              </a:defRPr>
            </a:lvl1pPr>
          </a:lstStyle>
          <a:p>
            <a:fld id="{7E9DD3F8-51B7-B841-993C-152AB3366BF9}" type="slidenum">
              <a:rPr lang="en-US" smtClean="0"/>
              <a:pPr/>
              <a:t>‹#›</a:t>
            </a:fld>
            <a:endParaRPr lang="en-US" dirty="0"/>
          </a:p>
        </p:txBody>
      </p:sp>
    </p:spTree>
    <p:extLst>
      <p:ext uri="{BB962C8B-B14F-4D97-AF65-F5344CB8AC3E}">
        <p14:creationId xmlns:p14="http://schemas.microsoft.com/office/powerpoint/2010/main" val="37109415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5" name="Slide Number Placeholder 4"/>
          <p:cNvSpPr>
            <a:spLocks noGrp="1"/>
          </p:cNvSpPr>
          <p:nvPr>
            <p:ph type="sldNum" sz="quarter" idx="12"/>
          </p:nvPr>
        </p:nvSpPr>
        <p:spPr/>
        <p:txBody>
          <a:bodyPr/>
          <a:lstStyle>
            <a:lvl1pPr>
              <a:defRPr b="1">
                <a:solidFill>
                  <a:schemeClr val="accent3"/>
                </a:solidFill>
              </a:defRPr>
            </a:lvl1pPr>
          </a:lstStyle>
          <a:p>
            <a:fld id="{7E9DD3F8-51B7-B841-993C-152AB3366BF9}" type="slidenum">
              <a:rPr lang="en-US" smtClean="0"/>
              <a:pPr/>
              <a:t>‹#›</a:t>
            </a:fld>
            <a:endParaRPr lang="en-US" dirty="0"/>
          </a:p>
        </p:txBody>
      </p:sp>
    </p:spTree>
    <p:extLst>
      <p:ext uri="{BB962C8B-B14F-4D97-AF65-F5344CB8AC3E}">
        <p14:creationId xmlns:p14="http://schemas.microsoft.com/office/powerpoint/2010/main" val="2016770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b="1">
                <a:solidFill>
                  <a:schemeClr val="accent3"/>
                </a:solidFill>
              </a:defRPr>
            </a:lvl1pPr>
          </a:lstStyle>
          <a:p>
            <a:fld id="{7E9DD3F8-51B7-B841-993C-152AB3366BF9}" type="slidenum">
              <a:rPr lang="en-US" smtClean="0"/>
              <a:pPr/>
              <a:t>‹#›</a:t>
            </a:fld>
            <a:endParaRPr lang="en-US" dirty="0"/>
          </a:p>
        </p:txBody>
      </p:sp>
    </p:spTree>
    <p:extLst>
      <p:ext uri="{BB962C8B-B14F-4D97-AF65-F5344CB8AC3E}">
        <p14:creationId xmlns:p14="http://schemas.microsoft.com/office/powerpoint/2010/main" val="4303465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435100"/>
            <a:ext cx="4011084" cy="1162050"/>
          </a:xfrm>
        </p:spPr>
        <p:txBody>
          <a:bodyPr anchor="b"/>
          <a:lstStyle>
            <a:lvl1pPr algn="l">
              <a:defRPr sz="2000" b="1"/>
            </a:lvl1p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3" name="Content Placeholder 2"/>
          <p:cNvSpPr>
            <a:spLocks noGrp="1"/>
          </p:cNvSpPr>
          <p:nvPr>
            <p:ph idx="1"/>
          </p:nvPr>
        </p:nvSpPr>
        <p:spPr>
          <a:xfrm>
            <a:off x="4766733" y="1435101"/>
            <a:ext cx="6815667"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4" name="Text Placeholder 3"/>
          <p:cNvSpPr>
            <a:spLocks noGrp="1"/>
          </p:cNvSpPr>
          <p:nvPr>
            <p:ph type="body" sz="half" idx="2"/>
          </p:nvPr>
        </p:nvSpPr>
        <p:spPr>
          <a:xfrm>
            <a:off x="609601" y="2597151"/>
            <a:ext cx="4011084" cy="35290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a:t>Click to </a:t>
            </a:r>
            <a:r>
              <a:rPr lang="it-IT" dirty="0" err="1"/>
              <a:t>edit</a:t>
            </a:r>
            <a:r>
              <a:rPr lang="it-IT" dirty="0"/>
              <a:t> Master text </a:t>
            </a:r>
            <a:r>
              <a:rPr lang="it-IT" dirty="0" err="1"/>
              <a:t>styles</a:t>
            </a:r>
            <a:endParaRPr lang="it-IT" dirty="0"/>
          </a:p>
        </p:txBody>
      </p:sp>
      <p:sp>
        <p:nvSpPr>
          <p:cNvPr id="7" name="Slide Number Placeholder 6"/>
          <p:cNvSpPr>
            <a:spLocks noGrp="1"/>
          </p:cNvSpPr>
          <p:nvPr>
            <p:ph type="sldNum" sz="quarter" idx="12"/>
          </p:nvPr>
        </p:nvSpPr>
        <p:spPr/>
        <p:txBody>
          <a:bodyPr/>
          <a:lstStyle>
            <a:lvl1pPr>
              <a:defRPr b="1">
                <a:solidFill>
                  <a:schemeClr val="accent3"/>
                </a:solidFill>
              </a:defRPr>
            </a:lvl1pPr>
          </a:lstStyle>
          <a:p>
            <a:fld id="{7E9DD3F8-51B7-B841-993C-152AB3366BF9}" type="slidenum">
              <a:rPr lang="en-US" smtClean="0"/>
              <a:pPr/>
              <a:t>‹#›</a:t>
            </a:fld>
            <a:endParaRPr lang="en-US" dirty="0"/>
          </a:p>
        </p:txBody>
      </p:sp>
    </p:spTree>
    <p:extLst>
      <p:ext uri="{BB962C8B-B14F-4D97-AF65-F5344CB8AC3E}">
        <p14:creationId xmlns:p14="http://schemas.microsoft.com/office/powerpoint/2010/main" val="9363374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it-IT"/>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7" name="Slide Number Placeholder 6"/>
          <p:cNvSpPr>
            <a:spLocks noGrp="1"/>
          </p:cNvSpPr>
          <p:nvPr>
            <p:ph type="sldNum" sz="quarter" idx="12"/>
          </p:nvPr>
        </p:nvSpPr>
        <p:spPr/>
        <p:txBody>
          <a:bodyPr/>
          <a:lstStyle>
            <a:lvl1pPr>
              <a:defRPr b="1">
                <a:solidFill>
                  <a:schemeClr val="accent3"/>
                </a:solidFill>
              </a:defRPr>
            </a:lvl1pPr>
          </a:lstStyle>
          <a:p>
            <a:fld id="{7E9DD3F8-51B7-B841-993C-152AB3366BF9}" type="slidenum">
              <a:rPr lang="en-US" smtClean="0"/>
              <a:pPr/>
              <a:t>‹#›</a:t>
            </a:fld>
            <a:endParaRPr lang="en-US" dirty="0"/>
          </a:p>
        </p:txBody>
      </p:sp>
    </p:spTree>
    <p:extLst>
      <p:ext uri="{BB962C8B-B14F-4D97-AF65-F5344CB8AC3E}">
        <p14:creationId xmlns:p14="http://schemas.microsoft.com/office/powerpoint/2010/main" val="3313775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0348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868A54-B77B-43DB-B225-DF50A620A054}"/>
              </a:ext>
            </a:extLst>
          </p:cNvPr>
          <p:cNvSpPr>
            <a:spLocks noGrp="1"/>
          </p:cNvSpPr>
          <p:nvPr>
            <p:ph type="pic" sz="quarter" idx="10"/>
          </p:nvPr>
        </p:nvSpPr>
        <p:spPr>
          <a:xfrm>
            <a:off x="0" y="0"/>
            <a:ext cx="12192000" cy="6858000"/>
          </a:xfrm>
          <a:custGeom>
            <a:avLst/>
            <a:gdLst>
              <a:gd name="connsiteX0" fmla="*/ 0 w 10718748"/>
              <a:gd name="connsiteY0" fmla="*/ 0 h 6858000"/>
              <a:gd name="connsiteX1" fmla="*/ 10718748 w 10718748"/>
              <a:gd name="connsiteY1" fmla="*/ 0 h 6858000"/>
              <a:gd name="connsiteX2" fmla="*/ 10718748 w 10718748"/>
              <a:gd name="connsiteY2" fmla="*/ 6858000 h 6858000"/>
              <a:gd name="connsiteX3" fmla="*/ 0 w 1071874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18748" h="6858000">
                <a:moveTo>
                  <a:pt x="0" y="0"/>
                </a:moveTo>
                <a:lnTo>
                  <a:pt x="10718748" y="0"/>
                </a:lnTo>
                <a:lnTo>
                  <a:pt x="10718748" y="6858000"/>
                </a:lnTo>
                <a:lnTo>
                  <a:pt x="0" y="6858000"/>
                </a:lnTo>
                <a:close/>
              </a:path>
            </a:pathLst>
          </a:custGeom>
          <a:pattFill prst="pct20">
            <a:fgClr>
              <a:schemeClr val="accent1"/>
            </a:fgClr>
            <a:bgClr>
              <a:schemeClr val="bg1"/>
            </a:bgClr>
          </a:pattFill>
        </p:spPr>
        <p:txBody>
          <a:bodyPr wrap="square" anchor="ctr" anchorCtr="1">
            <a:noAutofit/>
          </a:bodyPr>
          <a:lstStyle>
            <a:lvl1pPr>
              <a:defRPr sz="450">
                <a:solidFill>
                  <a:srgbClr val="FFFFFF"/>
                </a:solidFill>
              </a:defRPr>
            </a:lvl1pPr>
          </a:lstStyle>
          <a:p>
            <a:endParaRPr lang="en-ID"/>
          </a:p>
        </p:txBody>
      </p:sp>
    </p:spTree>
    <p:extLst>
      <p:ext uri="{BB962C8B-B14F-4D97-AF65-F5344CB8AC3E}">
        <p14:creationId xmlns:p14="http://schemas.microsoft.com/office/powerpoint/2010/main" val="1643830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5"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11"/>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9"/>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5970466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476019CA-B554-4736-B14F-5EB71CE5FB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8072" y="4853652"/>
            <a:ext cx="1403927" cy="2004348"/>
          </a:xfrm>
          <a:prstGeom prst="rect">
            <a:avLst/>
          </a:prstGeom>
        </p:spPr>
      </p:pic>
      <p:sp>
        <p:nvSpPr>
          <p:cNvPr id="2" name="Titolo 1">
            <a:extLst>
              <a:ext uri="{FF2B5EF4-FFF2-40B4-BE49-F238E27FC236}">
                <a16:creationId xmlns:a16="http://schemas.microsoft.com/office/drawing/2014/main" id="{F47B8011-2848-4C03-83A7-42B6A1B938A7}"/>
              </a:ext>
            </a:extLst>
          </p:cNvPr>
          <p:cNvSpPr>
            <a:spLocks noGrp="1"/>
          </p:cNvSpPr>
          <p:nvPr>
            <p:ph type="ctrTitle"/>
          </p:nvPr>
        </p:nvSpPr>
        <p:spPr>
          <a:xfrm>
            <a:off x="1776049" y="1462830"/>
            <a:ext cx="8012723" cy="1566863"/>
          </a:xfrm>
        </p:spPr>
        <p:txBody>
          <a:bodyPr anchor="b">
            <a:noAutofit/>
          </a:bodyPr>
          <a:lstStyle>
            <a:lvl1pPr algn="ctr">
              <a:lnSpc>
                <a:spcPts val="4400"/>
              </a:lnSpc>
              <a:defRPr sz="4000" b="1">
                <a:solidFill>
                  <a:schemeClr val="tx1">
                    <a:lumMod val="65000"/>
                    <a:lumOff val="35000"/>
                  </a:schemeClr>
                </a:solidFill>
                <a:latin typeface="+mn-lt"/>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9C85195C-D759-4558-AEDC-F46BB0CD076A}"/>
              </a:ext>
            </a:extLst>
          </p:cNvPr>
          <p:cNvSpPr>
            <a:spLocks noGrp="1"/>
          </p:cNvSpPr>
          <p:nvPr>
            <p:ph type="subTitle" idx="1"/>
          </p:nvPr>
        </p:nvSpPr>
        <p:spPr>
          <a:xfrm>
            <a:off x="1802427" y="3429000"/>
            <a:ext cx="8012723" cy="1086594"/>
          </a:xfrm>
        </p:spPr>
        <p:txBody>
          <a:bodyPr/>
          <a:lstStyle>
            <a:lvl1pPr marL="0" indent="0" algn="ctr">
              <a:lnSpc>
                <a:spcPts val="1800"/>
              </a:lnSpc>
              <a:spcBef>
                <a:spcPts val="800"/>
              </a:spcBef>
              <a:buNone/>
              <a:defRPr sz="2400" b="1">
                <a:solidFill>
                  <a:schemeClr val="tx1">
                    <a:lumMod val="65000"/>
                    <a:lumOff val="3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a:p>
            <a:r>
              <a:rPr lang="it-IT" dirty="0" err="1"/>
              <a:t>xxxxx</a:t>
            </a:r>
            <a:endParaRPr lang="it-IT" dirty="0"/>
          </a:p>
          <a:p>
            <a:endParaRPr lang="it-IT" dirty="0"/>
          </a:p>
        </p:txBody>
      </p:sp>
      <p:sp>
        <p:nvSpPr>
          <p:cNvPr id="4" name="Rettangolo 3">
            <a:extLst>
              <a:ext uri="{FF2B5EF4-FFF2-40B4-BE49-F238E27FC236}">
                <a16:creationId xmlns:a16="http://schemas.microsoft.com/office/drawing/2014/main" id="{7A0A819D-EF5F-4BCD-828F-5019BC459D08}"/>
              </a:ext>
            </a:extLst>
          </p:cNvPr>
          <p:cNvSpPr/>
          <p:nvPr userDrawn="1"/>
        </p:nvSpPr>
        <p:spPr>
          <a:xfrm>
            <a:off x="0" y="1"/>
            <a:ext cx="12192000" cy="421330"/>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A23FC85E-9F42-4D29-B2E9-580EE8706B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053" y="5759702"/>
            <a:ext cx="1554424" cy="582909"/>
          </a:xfrm>
          <a:prstGeom prst="rect">
            <a:avLst/>
          </a:prstGeom>
        </p:spPr>
      </p:pic>
    </p:spTree>
    <p:extLst>
      <p:ext uri="{BB962C8B-B14F-4D97-AF65-F5344CB8AC3E}">
        <p14:creationId xmlns:p14="http://schemas.microsoft.com/office/powerpoint/2010/main" val="3518777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Placeholder 9">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47326" y="487482"/>
            <a:ext cx="2718399" cy="2947814"/>
          </a:xfrm>
          <a:prstGeom prst="rect">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p:cNvSpPr>
          <p:nvPr>
            <p:ph type="pic" sz="quarter" idx="12"/>
          </p:nvPr>
        </p:nvSpPr>
        <p:spPr>
          <a:xfrm>
            <a:off x="3265725" y="487482"/>
            <a:ext cx="2843168" cy="2947814"/>
          </a:xfrm>
          <a:prstGeom prst="rect">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p:cNvSpPr>
          <p:nvPr>
            <p:ph type="pic" sz="quarter" idx="13"/>
          </p:nvPr>
        </p:nvSpPr>
        <p:spPr>
          <a:xfrm>
            <a:off x="6143781" y="487482"/>
            <a:ext cx="2683511" cy="2947814"/>
          </a:xfrm>
          <a:prstGeom prst="rect">
            <a:avLst/>
          </a:prstGeo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4"/>
          </p:nvPr>
        </p:nvSpPr>
        <p:spPr>
          <a:xfrm>
            <a:off x="8862180" y="487482"/>
            <a:ext cx="2780876" cy="2947814"/>
          </a:xfrm>
          <a:prstGeom prst="rect">
            <a:avLst/>
          </a:prstGeom>
        </p:spPr>
        <p:txBody>
          <a:bodyPr lIns="182880" tIns="91440" rIns="182880" bIns="91440"/>
          <a:lstStyle>
            <a:lvl1pPr marL="0" indent="0">
              <a:buFontTx/>
              <a:buNone/>
              <a:defRPr/>
            </a:lvl1pPr>
          </a:lstStyle>
          <a:p>
            <a:endParaRPr lang="en-US" dirty="0"/>
          </a:p>
        </p:txBody>
      </p:sp>
      <p:sp>
        <p:nvSpPr>
          <p:cNvPr id="10" name="Picture Placeholder 3"/>
          <p:cNvSpPr>
            <a:spLocks noGrp="1"/>
          </p:cNvSpPr>
          <p:nvPr>
            <p:ph type="pic" sz="quarter" idx="15"/>
          </p:nvPr>
        </p:nvSpPr>
        <p:spPr>
          <a:xfrm>
            <a:off x="547326" y="3431817"/>
            <a:ext cx="2718399" cy="2947814"/>
          </a:xfrm>
          <a:prstGeom prst="rect">
            <a:avLst/>
          </a:prstGeo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8"/>
          </p:nvPr>
        </p:nvSpPr>
        <p:spPr>
          <a:xfrm>
            <a:off x="8862180" y="3431817"/>
            <a:ext cx="2780876" cy="2947814"/>
          </a:xfrm>
          <a:prstGeom prst="rect">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0197326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50C3B0-38A4-493F-AE1A-27956E286F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8C1865E-DD1E-4491-9EF6-0021442E4FA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8" name="Immagine 7">
            <a:extLst>
              <a:ext uri="{FF2B5EF4-FFF2-40B4-BE49-F238E27FC236}">
                <a16:creationId xmlns:a16="http://schemas.microsoft.com/office/drawing/2014/main" id="{8AAF94CF-357E-4325-ADF6-D9AA789297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9" name="Immagine 8">
            <a:extLst>
              <a:ext uri="{FF2B5EF4-FFF2-40B4-BE49-F238E27FC236}">
                <a16:creationId xmlns:a16="http://schemas.microsoft.com/office/drawing/2014/main" id="{F21C30E9-1745-480C-815F-CF0A171946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10" name="Segnaposto piè di pagina 4">
            <a:extLst>
              <a:ext uri="{FF2B5EF4-FFF2-40B4-BE49-F238E27FC236}">
                <a16:creationId xmlns:a16="http://schemas.microsoft.com/office/drawing/2014/main" id="{78659105-4D98-4470-AE7A-755677858B4E}"/>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
        <p:nvSpPr>
          <p:cNvPr id="7" name="Rettangolo 6">
            <a:extLst>
              <a:ext uri="{FF2B5EF4-FFF2-40B4-BE49-F238E27FC236}">
                <a16:creationId xmlns:a16="http://schemas.microsoft.com/office/drawing/2014/main" id="{DF49FBA2-2AC8-441F-A7DC-E1B50E585F73}"/>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857496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5A5B8E-789F-408B-9A8C-D4B1BEE413F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EE40AA1-BCF8-498C-A6DE-888F66D86F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pic>
        <p:nvPicPr>
          <p:cNvPr id="8" name="Immagine 7">
            <a:extLst>
              <a:ext uri="{FF2B5EF4-FFF2-40B4-BE49-F238E27FC236}">
                <a16:creationId xmlns:a16="http://schemas.microsoft.com/office/drawing/2014/main" id="{E96CB8DD-72E8-4A02-BC55-2DB2E875C3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9" name="Immagine 8">
            <a:extLst>
              <a:ext uri="{FF2B5EF4-FFF2-40B4-BE49-F238E27FC236}">
                <a16:creationId xmlns:a16="http://schemas.microsoft.com/office/drawing/2014/main" id="{E167C8DC-87FA-4AA5-9080-78071DEB25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7" name="Rettangolo 6">
            <a:extLst>
              <a:ext uri="{FF2B5EF4-FFF2-40B4-BE49-F238E27FC236}">
                <a16:creationId xmlns:a16="http://schemas.microsoft.com/office/drawing/2014/main" id="{76FF12D0-3A44-4274-9083-B866C0CFA760}"/>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piè di pagina 4">
            <a:extLst>
              <a:ext uri="{FF2B5EF4-FFF2-40B4-BE49-F238E27FC236}">
                <a16:creationId xmlns:a16="http://schemas.microsoft.com/office/drawing/2014/main" id="{4DD7538A-0CFA-45CD-8BF7-F4EDCF5A2C65}"/>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Tree>
    <p:extLst>
      <p:ext uri="{BB962C8B-B14F-4D97-AF65-F5344CB8AC3E}">
        <p14:creationId xmlns:p14="http://schemas.microsoft.com/office/powerpoint/2010/main" val="2898586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E455FB-C1F7-4956-A54E-D439011B860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D126232-A10E-4243-A74D-ECB8F8BCD88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14F342F-0D0F-4CAF-8A8B-4CDB6620852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9" name="Immagine 8">
            <a:extLst>
              <a:ext uri="{FF2B5EF4-FFF2-40B4-BE49-F238E27FC236}">
                <a16:creationId xmlns:a16="http://schemas.microsoft.com/office/drawing/2014/main" id="{2FA1DFD8-1CBD-48B9-A122-7CFF534503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10" name="Immagine 9">
            <a:extLst>
              <a:ext uri="{FF2B5EF4-FFF2-40B4-BE49-F238E27FC236}">
                <a16:creationId xmlns:a16="http://schemas.microsoft.com/office/drawing/2014/main" id="{A3EAA5AB-3794-4AC3-B5FE-FACD90E833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8" name="Rettangolo 7">
            <a:extLst>
              <a:ext uri="{FF2B5EF4-FFF2-40B4-BE49-F238E27FC236}">
                <a16:creationId xmlns:a16="http://schemas.microsoft.com/office/drawing/2014/main" id="{C5DAE0E9-F6E9-4D25-BA12-1523E2E6D10C}"/>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piè di pagina 4">
            <a:extLst>
              <a:ext uri="{FF2B5EF4-FFF2-40B4-BE49-F238E27FC236}">
                <a16:creationId xmlns:a16="http://schemas.microsoft.com/office/drawing/2014/main" id="{6FA8CD4F-6C69-43E5-909A-924BFE6A6724}"/>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Tree>
    <p:extLst>
      <p:ext uri="{BB962C8B-B14F-4D97-AF65-F5344CB8AC3E}">
        <p14:creationId xmlns:p14="http://schemas.microsoft.com/office/powerpoint/2010/main" val="4364317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8D8D29-F41E-4E97-A296-05E8CBD691C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EB36BB1-1381-4713-9224-605A528AC9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717724A-533E-4063-A40B-446835FA482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B6B2393-1AD2-41A6-ABD1-5332643A4E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D45B218-1FDC-4FE8-8688-FDEB8AB06CE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11" name="Immagine 10">
            <a:extLst>
              <a:ext uri="{FF2B5EF4-FFF2-40B4-BE49-F238E27FC236}">
                <a16:creationId xmlns:a16="http://schemas.microsoft.com/office/drawing/2014/main" id="{37232D6C-A191-445B-9C3E-A09A778803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12" name="Immagine 11">
            <a:extLst>
              <a:ext uri="{FF2B5EF4-FFF2-40B4-BE49-F238E27FC236}">
                <a16:creationId xmlns:a16="http://schemas.microsoft.com/office/drawing/2014/main" id="{85E1F9D1-CE82-4C10-8B8B-B9FAF8C2EA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10" name="Rettangolo 9">
            <a:extLst>
              <a:ext uri="{FF2B5EF4-FFF2-40B4-BE49-F238E27FC236}">
                <a16:creationId xmlns:a16="http://schemas.microsoft.com/office/drawing/2014/main" id="{1AC6B972-10B4-4016-B50B-CC1782C8CCF6}"/>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Segnaposto piè di pagina 4">
            <a:extLst>
              <a:ext uri="{FF2B5EF4-FFF2-40B4-BE49-F238E27FC236}">
                <a16:creationId xmlns:a16="http://schemas.microsoft.com/office/drawing/2014/main" id="{6E94DBC3-4640-462C-B542-EA4D731A4DC4}"/>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Tree>
    <p:extLst>
      <p:ext uri="{BB962C8B-B14F-4D97-AF65-F5344CB8AC3E}">
        <p14:creationId xmlns:p14="http://schemas.microsoft.com/office/powerpoint/2010/main" val="26136988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E02FDC-8F71-4A41-AD1A-C874C51AF3CD}"/>
              </a:ext>
            </a:extLst>
          </p:cNvPr>
          <p:cNvSpPr>
            <a:spLocks noGrp="1"/>
          </p:cNvSpPr>
          <p:nvPr>
            <p:ph type="title"/>
          </p:nvPr>
        </p:nvSpPr>
        <p:spPr/>
        <p:txBody>
          <a:bodyPr/>
          <a:lstStyle/>
          <a:p>
            <a:r>
              <a:rPr lang="it-IT"/>
              <a:t>Fare clic per modificare lo stile del titolo dello schema</a:t>
            </a:r>
          </a:p>
        </p:txBody>
      </p:sp>
      <p:pic>
        <p:nvPicPr>
          <p:cNvPr id="7" name="Immagine 6">
            <a:extLst>
              <a:ext uri="{FF2B5EF4-FFF2-40B4-BE49-F238E27FC236}">
                <a16:creationId xmlns:a16="http://schemas.microsoft.com/office/drawing/2014/main" id="{D7523BB2-6770-4BD6-AFCD-EE241C8554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8" name="Immagine 7">
            <a:extLst>
              <a:ext uri="{FF2B5EF4-FFF2-40B4-BE49-F238E27FC236}">
                <a16:creationId xmlns:a16="http://schemas.microsoft.com/office/drawing/2014/main" id="{FC794099-E1E1-4F53-9E67-5E8742583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6" name="Rettangolo 5">
            <a:extLst>
              <a:ext uri="{FF2B5EF4-FFF2-40B4-BE49-F238E27FC236}">
                <a16:creationId xmlns:a16="http://schemas.microsoft.com/office/drawing/2014/main" id="{CE6A8DD4-C454-4B77-B769-C52174C93E0D}"/>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piè di pagina 4">
            <a:extLst>
              <a:ext uri="{FF2B5EF4-FFF2-40B4-BE49-F238E27FC236}">
                <a16:creationId xmlns:a16="http://schemas.microsoft.com/office/drawing/2014/main" id="{7EACC491-C446-4558-973B-55DDD4172DF0}"/>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Tree>
    <p:extLst>
      <p:ext uri="{BB962C8B-B14F-4D97-AF65-F5344CB8AC3E}">
        <p14:creationId xmlns:p14="http://schemas.microsoft.com/office/powerpoint/2010/main" val="7661393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3CBA632-76FC-4E2D-B3F2-995B8D340D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7" name="Immagine 6">
            <a:extLst>
              <a:ext uri="{FF2B5EF4-FFF2-40B4-BE49-F238E27FC236}">
                <a16:creationId xmlns:a16="http://schemas.microsoft.com/office/drawing/2014/main" id="{59DDA96E-507D-4E28-B800-9FBC0D2489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5" name="Rettangolo 4">
            <a:extLst>
              <a:ext uri="{FF2B5EF4-FFF2-40B4-BE49-F238E27FC236}">
                <a16:creationId xmlns:a16="http://schemas.microsoft.com/office/drawing/2014/main" id="{ABB5AD7E-09B8-491D-8080-DC49FDAA0DAF}"/>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egnaposto piè di pagina 4">
            <a:extLst>
              <a:ext uri="{FF2B5EF4-FFF2-40B4-BE49-F238E27FC236}">
                <a16:creationId xmlns:a16="http://schemas.microsoft.com/office/drawing/2014/main" id="{5190E935-5E7F-49D8-9DEB-1EAC91CDCA57}"/>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Tree>
    <p:extLst>
      <p:ext uri="{BB962C8B-B14F-4D97-AF65-F5344CB8AC3E}">
        <p14:creationId xmlns:p14="http://schemas.microsoft.com/office/powerpoint/2010/main" val="31333087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6E547D-BDF0-4ED8-A822-A8549D83B29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2AC4240-D4AF-4B35-8182-B37A606C10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E5E1BC0-E2A4-486B-AF56-3C7F18E14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pic>
        <p:nvPicPr>
          <p:cNvPr id="9" name="Immagine 8">
            <a:extLst>
              <a:ext uri="{FF2B5EF4-FFF2-40B4-BE49-F238E27FC236}">
                <a16:creationId xmlns:a16="http://schemas.microsoft.com/office/drawing/2014/main" id="{323958B3-2270-4EB0-8EBE-5468DC6A90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10" name="Immagine 9">
            <a:extLst>
              <a:ext uri="{FF2B5EF4-FFF2-40B4-BE49-F238E27FC236}">
                <a16:creationId xmlns:a16="http://schemas.microsoft.com/office/drawing/2014/main" id="{BB467F02-DAF3-436E-AC6E-21B1DE2B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8" name="Rettangolo 7">
            <a:extLst>
              <a:ext uri="{FF2B5EF4-FFF2-40B4-BE49-F238E27FC236}">
                <a16:creationId xmlns:a16="http://schemas.microsoft.com/office/drawing/2014/main" id="{64A9D8BB-19E3-47B2-8118-13C2469F8C63}"/>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piè di pagina 4">
            <a:extLst>
              <a:ext uri="{FF2B5EF4-FFF2-40B4-BE49-F238E27FC236}">
                <a16:creationId xmlns:a16="http://schemas.microsoft.com/office/drawing/2014/main" id="{35BF8764-E686-4B49-8CB0-4B8BF27034B0}"/>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Tree>
    <p:extLst>
      <p:ext uri="{BB962C8B-B14F-4D97-AF65-F5344CB8AC3E}">
        <p14:creationId xmlns:p14="http://schemas.microsoft.com/office/powerpoint/2010/main" val="9761370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692298-4D57-4321-9450-4F32CAA5C11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C2C3B6D-9B98-4194-9092-1871E2BC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CC6DF14-DFF8-48AD-B944-BA12651C9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pic>
        <p:nvPicPr>
          <p:cNvPr id="9" name="Immagine 8">
            <a:extLst>
              <a:ext uri="{FF2B5EF4-FFF2-40B4-BE49-F238E27FC236}">
                <a16:creationId xmlns:a16="http://schemas.microsoft.com/office/drawing/2014/main" id="{0CB21C4F-9A72-4B48-8CB7-CF7DA66A6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10" name="Immagine 9">
            <a:extLst>
              <a:ext uri="{FF2B5EF4-FFF2-40B4-BE49-F238E27FC236}">
                <a16:creationId xmlns:a16="http://schemas.microsoft.com/office/drawing/2014/main" id="{600C112C-5F05-4F21-9014-FEF26DAC44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8" name="Rettangolo 7">
            <a:extLst>
              <a:ext uri="{FF2B5EF4-FFF2-40B4-BE49-F238E27FC236}">
                <a16:creationId xmlns:a16="http://schemas.microsoft.com/office/drawing/2014/main" id="{D68263C4-716D-4075-8F67-3FA2341F4CB1}"/>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piè di pagina 4">
            <a:extLst>
              <a:ext uri="{FF2B5EF4-FFF2-40B4-BE49-F238E27FC236}">
                <a16:creationId xmlns:a16="http://schemas.microsoft.com/office/drawing/2014/main" id="{936E9E4E-D4B6-4BD2-895F-5A8C3CC33846}"/>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Tree>
    <p:extLst>
      <p:ext uri="{BB962C8B-B14F-4D97-AF65-F5344CB8AC3E}">
        <p14:creationId xmlns:p14="http://schemas.microsoft.com/office/powerpoint/2010/main" val="16345286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E5AE4C-C8FA-4615-A4CF-95ED387E301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73B9694-3863-412C-9E60-7D5AF15C83B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8" name="Immagine 7">
            <a:extLst>
              <a:ext uri="{FF2B5EF4-FFF2-40B4-BE49-F238E27FC236}">
                <a16:creationId xmlns:a16="http://schemas.microsoft.com/office/drawing/2014/main" id="{C057EEF0-F31C-4F10-B7A5-BAB46812FC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9" name="Immagine 8">
            <a:extLst>
              <a:ext uri="{FF2B5EF4-FFF2-40B4-BE49-F238E27FC236}">
                <a16:creationId xmlns:a16="http://schemas.microsoft.com/office/drawing/2014/main" id="{1A8552CA-2FFD-420E-A190-BDEE9EEF8C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7" name="Rettangolo 6">
            <a:extLst>
              <a:ext uri="{FF2B5EF4-FFF2-40B4-BE49-F238E27FC236}">
                <a16:creationId xmlns:a16="http://schemas.microsoft.com/office/drawing/2014/main" id="{142534C6-9D22-4CE3-A3D8-2E3B8F3C923B}"/>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piè di pagina 4">
            <a:extLst>
              <a:ext uri="{FF2B5EF4-FFF2-40B4-BE49-F238E27FC236}">
                <a16:creationId xmlns:a16="http://schemas.microsoft.com/office/drawing/2014/main" id="{E4D693C0-7630-432C-845D-C06F7B29AAB6}"/>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Tree>
    <p:extLst>
      <p:ext uri="{BB962C8B-B14F-4D97-AF65-F5344CB8AC3E}">
        <p14:creationId xmlns:p14="http://schemas.microsoft.com/office/powerpoint/2010/main" val="41855696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1440788-BEEA-4558-B8A4-121F86A1AFF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ADDC13-6122-4811-831A-86E4E81F2A2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8" name="Immagine 7">
            <a:extLst>
              <a:ext uri="{FF2B5EF4-FFF2-40B4-BE49-F238E27FC236}">
                <a16:creationId xmlns:a16="http://schemas.microsoft.com/office/drawing/2014/main" id="{AC3CC949-4A8F-44D3-B6F1-0D718F1D05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34360" y="6220922"/>
            <a:ext cx="448115" cy="639761"/>
          </a:xfrm>
          <a:prstGeom prst="rect">
            <a:avLst/>
          </a:prstGeom>
        </p:spPr>
      </p:pic>
      <p:pic>
        <p:nvPicPr>
          <p:cNvPr id="9" name="Immagine 8">
            <a:extLst>
              <a:ext uri="{FF2B5EF4-FFF2-40B4-BE49-F238E27FC236}">
                <a16:creationId xmlns:a16="http://schemas.microsoft.com/office/drawing/2014/main" id="{BBD735B3-7BC8-497A-A91C-C14A3ACD53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93075" y="6508596"/>
            <a:ext cx="254686" cy="255640"/>
          </a:xfrm>
          <a:prstGeom prst="rect">
            <a:avLst/>
          </a:prstGeom>
        </p:spPr>
      </p:pic>
      <p:sp>
        <p:nvSpPr>
          <p:cNvPr id="7" name="Rettangolo 6">
            <a:extLst>
              <a:ext uri="{FF2B5EF4-FFF2-40B4-BE49-F238E27FC236}">
                <a16:creationId xmlns:a16="http://schemas.microsoft.com/office/drawing/2014/main" id="{92AD0519-F62D-43CD-A51C-9506CE9A7029}"/>
              </a:ext>
            </a:extLst>
          </p:cNvPr>
          <p:cNvSpPr/>
          <p:nvPr userDrawn="1"/>
        </p:nvSpPr>
        <p:spPr>
          <a:xfrm rot="16200000" flipV="1">
            <a:off x="-3425047" y="3406141"/>
            <a:ext cx="6858001" cy="45719"/>
          </a:xfrm>
          <a:prstGeom prst="rect">
            <a:avLst/>
          </a:prstGeom>
          <a:solidFill>
            <a:srgbClr val="FDD73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piè di pagina 4">
            <a:extLst>
              <a:ext uri="{FF2B5EF4-FFF2-40B4-BE49-F238E27FC236}">
                <a16:creationId xmlns:a16="http://schemas.microsoft.com/office/drawing/2014/main" id="{D72A84A1-CFA9-40DD-91E0-045583BA76D5}"/>
              </a:ext>
            </a:extLst>
          </p:cNvPr>
          <p:cNvSpPr txBox="1">
            <a:spLocks/>
          </p:cNvSpPr>
          <p:nvPr userDrawn="1"/>
        </p:nvSpPr>
        <p:spPr>
          <a:xfrm>
            <a:off x="169984" y="6492875"/>
            <a:ext cx="2880946" cy="119917"/>
          </a:xfrm>
          <a:prstGeom prst="rect">
            <a:avLst/>
          </a:prstGeom>
        </p:spPr>
        <p:txBody>
          <a:bodyPr/>
          <a:lstStyle>
            <a:defPPr>
              <a:defRPr lang="it-IT"/>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tx1">
                    <a:lumMod val="50000"/>
                    <a:lumOff val="50000"/>
                  </a:schemeClr>
                </a:solidFill>
              </a:rPr>
              <a:t>30nnale ANIPIO, Bologna 2 ottobre 2021</a:t>
            </a:r>
          </a:p>
        </p:txBody>
      </p:sp>
    </p:spTree>
    <p:extLst>
      <p:ext uri="{BB962C8B-B14F-4D97-AF65-F5344CB8AC3E}">
        <p14:creationId xmlns:p14="http://schemas.microsoft.com/office/powerpoint/2010/main" val="1256612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Normal Center 4 images">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60709"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4" name="Picture Placeholder 2"/>
          <p:cNvSpPr>
            <a:spLocks noGrp="1"/>
          </p:cNvSpPr>
          <p:nvPr>
            <p:ph type="pic" sz="quarter" idx="19"/>
          </p:nvPr>
        </p:nvSpPr>
        <p:spPr>
          <a:xfrm>
            <a:off x="0" y="2212975"/>
            <a:ext cx="3037024" cy="2438400"/>
          </a:xfrm>
          <a:prstGeom prst="rect">
            <a:avLst/>
          </a:prstGeom>
        </p:spPr>
        <p:txBody>
          <a:bodyPr/>
          <a:lstStyle/>
          <a:p>
            <a:endParaRPr lang="id-ID"/>
          </a:p>
        </p:txBody>
      </p:sp>
      <p:sp>
        <p:nvSpPr>
          <p:cNvPr id="5" name="Picture Placeholder 2"/>
          <p:cNvSpPr>
            <a:spLocks noGrp="1"/>
          </p:cNvSpPr>
          <p:nvPr>
            <p:ph type="pic" sz="quarter" idx="20"/>
          </p:nvPr>
        </p:nvSpPr>
        <p:spPr>
          <a:xfrm>
            <a:off x="3047585" y="2212975"/>
            <a:ext cx="2991886" cy="2438400"/>
          </a:xfrm>
          <a:prstGeom prst="rect">
            <a:avLst/>
          </a:prstGeom>
        </p:spPr>
        <p:txBody>
          <a:bodyPr/>
          <a:lstStyle/>
          <a:p>
            <a:endParaRPr lang="id-ID"/>
          </a:p>
        </p:txBody>
      </p:sp>
      <p:sp>
        <p:nvSpPr>
          <p:cNvPr id="6" name="Picture Placeholder 2"/>
          <p:cNvSpPr>
            <a:spLocks noGrp="1"/>
          </p:cNvSpPr>
          <p:nvPr>
            <p:ph type="pic" sz="quarter" idx="21"/>
          </p:nvPr>
        </p:nvSpPr>
        <p:spPr>
          <a:xfrm>
            <a:off x="6063284" y="2212975"/>
            <a:ext cx="3100594" cy="2438400"/>
          </a:xfrm>
          <a:prstGeom prst="rect">
            <a:avLst/>
          </a:prstGeom>
        </p:spPr>
        <p:txBody>
          <a:bodyPr/>
          <a:lstStyle/>
          <a:p>
            <a:endParaRPr lang="id-ID"/>
          </a:p>
        </p:txBody>
      </p:sp>
      <p:sp>
        <p:nvSpPr>
          <p:cNvPr id="7" name="Picture Placeholder 2"/>
          <p:cNvSpPr>
            <a:spLocks noGrp="1"/>
          </p:cNvSpPr>
          <p:nvPr>
            <p:ph type="pic" sz="quarter" idx="22"/>
          </p:nvPr>
        </p:nvSpPr>
        <p:spPr>
          <a:xfrm>
            <a:off x="9163878" y="2212975"/>
            <a:ext cx="3028122" cy="2438400"/>
          </a:xfrm>
          <a:prstGeom prst="rect">
            <a:avLst/>
          </a:prstGeom>
        </p:spPr>
        <p:txBody>
          <a:bodyPr/>
          <a:lstStyle/>
          <a:p>
            <a:endParaRPr lang="id-ID"/>
          </a:p>
        </p:txBody>
      </p:sp>
    </p:spTree>
    <p:extLst>
      <p:ext uri="{BB962C8B-B14F-4D97-AF65-F5344CB8AC3E}">
        <p14:creationId xmlns:p14="http://schemas.microsoft.com/office/powerpoint/2010/main" val="98202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WHO Title Slide">
    <p:bg>
      <p:bgPr>
        <a:solidFill>
          <a:srgbClr val="1E7FB8"/>
        </a:solidFill>
        <a:effectLst/>
      </p:bgPr>
    </p:bg>
    <p:spTree>
      <p:nvGrpSpPr>
        <p:cNvPr id="1" name=""/>
        <p:cNvGrpSpPr/>
        <p:nvPr/>
      </p:nvGrpSpPr>
      <p:grpSpPr>
        <a:xfrm>
          <a:off x="0" y="0"/>
          <a:ext cx="0" cy="0"/>
          <a:chOff x="0" y="0"/>
          <a:chExt cx="0" cy="0"/>
        </a:xfrm>
      </p:grpSpPr>
      <p:pic>
        <p:nvPicPr>
          <p:cNvPr id="2" name="Picture 5" descr="WHO-EN-white-H"/>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74594" y="5445998"/>
            <a:ext cx="3421607" cy="86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914400" y="1371603"/>
            <a:ext cx="10464800" cy="1927225"/>
          </a:xfrm>
        </p:spPr>
        <p:txBody>
          <a:bodyPr anchor="b">
            <a:noAutofit/>
          </a:bodyPr>
          <a:lstStyle>
            <a:lvl1pPr>
              <a:defRPr sz="2700" cap="all" baseline="0">
                <a:solidFill>
                  <a:schemeClr val="bg1"/>
                </a:solidFill>
              </a:defRPr>
            </a:lvl1pPr>
          </a:lstStyle>
          <a:p>
            <a:r>
              <a:rPr lang="en-US"/>
              <a:t>Click to edit Master title style</a:t>
            </a:r>
          </a:p>
        </p:txBody>
      </p:sp>
      <p:sp>
        <p:nvSpPr>
          <p:cNvPr id="4" name="Subtitle 2"/>
          <p:cNvSpPr>
            <a:spLocks noGrp="1"/>
          </p:cNvSpPr>
          <p:nvPr>
            <p:ph type="subTitle" idx="1"/>
          </p:nvPr>
        </p:nvSpPr>
        <p:spPr>
          <a:xfrm>
            <a:off x="914400" y="3505200"/>
            <a:ext cx="8534400" cy="1752600"/>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cxnSp>
        <p:nvCxnSpPr>
          <p:cNvPr id="5" name="Straight Connector 4"/>
          <p:cNvCxnSpPr/>
          <p:nvPr userDrawn="1"/>
        </p:nvCxnSpPr>
        <p:spPr>
          <a:xfrm>
            <a:off x="914400" y="3398520"/>
            <a:ext cx="104648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1841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9B7A-662E-4EED-A87A-6CDB8CF02B2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1421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imple Slide">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0" y="188640"/>
            <a:ext cx="10972800" cy="720080"/>
          </a:xfrm>
          <a:prstGeom prst="rect">
            <a:avLst/>
          </a:prstGeom>
        </p:spPr>
        <p:txBody>
          <a:bodyPr vert="horz" lIns="91440" tIns="45720" rIns="91440" bIns="45720" rtlCol="0" anchor="b" anchorCtr="0">
            <a:normAutofit/>
          </a:bodyPr>
          <a:lstStyle>
            <a:lvl1pPr>
              <a:defRPr sz="2400"/>
            </a:lvl1pPr>
          </a:lstStyle>
          <a:p>
            <a:r>
              <a:rPr lang="en-US"/>
              <a:t>Click to edit Master title style</a:t>
            </a:r>
          </a:p>
        </p:txBody>
      </p:sp>
      <p:sp>
        <p:nvSpPr>
          <p:cNvPr id="14" name="Text Placeholder 2"/>
          <p:cNvSpPr>
            <a:spLocks noGrp="1"/>
          </p:cNvSpPr>
          <p:nvPr>
            <p:ph idx="1"/>
          </p:nvPr>
        </p:nvSpPr>
        <p:spPr>
          <a:xfrm>
            <a:off x="609600" y="1052736"/>
            <a:ext cx="10972800" cy="47525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71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6226-DC32-4E31-BDF8-D0FA4C835A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55902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150FD-AC3A-4C4E-9FCC-B233E6CEC7F8}"/>
              </a:ext>
            </a:extLst>
          </p:cNvPr>
          <p:cNvSpPr>
            <a:spLocks noGrp="1"/>
          </p:cNvSpPr>
          <p:nvPr>
            <p:ph type="title"/>
          </p:nvPr>
        </p:nvSpPr>
        <p:spPr>
          <a:xfrm>
            <a:off x="839788" y="457200"/>
            <a:ext cx="3932237" cy="1600200"/>
          </a:xfrm>
        </p:spPr>
        <p:txBody>
          <a:bodyPr anchor="b"/>
          <a:lstStyle>
            <a:lvl1pPr>
              <a:defRPr sz="1800"/>
            </a:lvl1p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5AB8049B-E047-4C3B-A060-0345E0CEE7B9}"/>
              </a:ext>
            </a:extLst>
          </p:cNvPr>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Text Placeholder 3">
            <a:extLst>
              <a:ext uri="{FF2B5EF4-FFF2-40B4-BE49-F238E27FC236}">
                <a16:creationId xmlns:a16="http://schemas.microsoft.com/office/drawing/2014/main" id="{AF2CEBA4-BD81-4013-998F-D5F2101FF474}"/>
              </a:ext>
            </a:extLst>
          </p:cNvPr>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A9BF5F69-7FDC-4E73-BD1C-64DABCF32081}"/>
              </a:ext>
            </a:extLst>
          </p:cNvPr>
          <p:cNvSpPr>
            <a:spLocks noGrp="1"/>
          </p:cNvSpPr>
          <p:nvPr>
            <p:ph type="dt" sz="half" idx="10"/>
          </p:nvPr>
        </p:nvSpPr>
        <p:spPr/>
        <p:txBody>
          <a:bodyPr/>
          <a:lstStyle/>
          <a:p>
            <a:pPr>
              <a:defRPr/>
            </a:pPr>
            <a:fld id="{4A86D1A4-D8CD-4D8F-87A1-B67A0A393701}" type="datetimeFigureOut">
              <a:rPr kumimoji="1" lang="ja-JP" altLang="en-US" smtClean="0">
                <a:solidFill>
                  <a:srgbClr val="292934"/>
                </a:solidFill>
              </a:rPr>
              <a:pPr>
                <a:defRPr/>
              </a:pPr>
              <a:t>2021/10/1</a:t>
            </a:fld>
            <a:endParaRPr kumimoji="1" lang="ja-JP" altLang="en-US">
              <a:solidFill>
                <a:srgbClr val="292934"/>
              </a:solidFill>
            </a:endParaRPr>
          </a:p>
        </p:txBody>
      </p:sp>
      <p:sp>
        <p:nvSpPr>
          <p:cNvPr id="6" name="Footer Placeholder 5">
            <a:extLst>
              <a:ext uri="{FF2B5EF4-FFF2-40B4-BE49-F238E27FC236}">
                <a16:creationId xmlns:a16="http://schemas.microsoft.com/office/drawing/2014/main" id="{5BC74810-59D1-43F8-8332-3F5A5419BEE5}"/>
              </a:ext>
            </a:extLst>
          </p:cNvPr>
          <p:cNvSpPr>
            <a:spLocks noGrp="1"/>
          </p:cNvSpPr>
          <p:nvPr>
            <p:ph type="ftr" sz="quarter" idx="11"/>
          </p:nvPr>
        </p:nvSpPr>
        <p:spPr/>
        <p:txBody>
          <a:bodyPr/>
          <a:lstStyle/>
          <a:p>
            <a:pPr>
              <a:defRPr/>
            </a:pPr>
            <a:endParaRPr kumimoji="1" lang="ja-JP" altLang="en-US">
              <a:solidFill>
                <a:srgbClr val="292934"/>
              </a:solidFill>
            </a:endParaRPr>
          </a:p>
        </p:txBody>
      </p:sp>
      <p:sp>
        <p:nvSpPr>
          <p:cNvPr id="7" name="Slide Number Placeholder 6">
            <a:extLst>
              <a:ext uri="{FF2B5EF4-FFF2-40B4-BE49-F238E27FC236}">
                <a16:creationId xmlns:a16="http://schemas.microsoft.com/office/drawing/2014/main" id="{068CC0BF-9619-413C-8B3F-E64AF6367789}"/>
              </a:ext>
            </a:extLst>
          </p:cNvPr>
          <p:cNvSpPr>
            <a:spLocks noGrp="1"/>
          </p:cNvSpPr>
          <p:nvPr>
            <p:ph type="sldNum" sz="quarter" idx="12"/>
          </p:nvPr>
        </p:nvSpPr>
        <p:spPr/>
        <p:txBody>
          <a:bodyPr/>
          <a:lstStyle/>
          <a:p>
            <a:pPr>
              <a:defRPr/>
            </a:pPr>
            <a:fld id="{97374C9E-14FE-42BA-BCF1-19BA3D9D8322}" type="slidenum">
              <a:rPr kumimoji="1" lang="ja-JP" altLang="en-US" smtClean="0">
                <a:solidFill>
                  <a:srgbClr val="292934"/>
                </a:solidFill>
              </a:rPr>
              <a:pPr>
                <a:defRPr/>
              </a:pPr>
              <a:t>‹#›</a:t>
            </a:fld>
            <a:endParaRPr kumimoji="1" lang="ja-JP" altLang="en-US">
              <a:solidFill>
                <a:srgbClr val="292934"/>
              </a:solidFill>
            </a:endParaRPr>
          </a:p>
        </p:txBody>
      </p:sp>
    </p:spTree>
    <p:extLst>
      <p:ext uri="{BB962C8B-B14F-4D97-AF65-F5344CB8AC3E}">
        <p14:creationId xmlns:p14="http://schemas.microsoft.com/office/powerpoint/2010/main" val="30282070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A7E8-9ED4-4CBD-A625-523E6645A0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13140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880000" y="36001"/>
            <a:ext cx="2844800" cy="365125"/>
          </a:xfrm>
          <a:prstGeom prst="rect">
            <a:avLst/>
          </a:prstGeom>
        </p:spPr>
        <p:txBody>
          <a:bodyPr/>
          <a:lstStyle/>
          <a:p>
            <a:fld id="{D13ED809-051C-418A-9513-F0A5C4E3CB02}" type="datetimeFigureOut">
              <a:rPr lang="en-US" smtClean="0"/>
              <a:t>10/1/2021</a:t>
            </a:fld>
            <a:endParaRPr lang="en-US"/>
          </a:p>
        </p:txBody>
      </p:sp>
      <p:sp>
        <p:nvSpPr>
          <p:cNvPr id="7" name="Slide Number Placeholder 6"/>
          <p:cNvSpPr>
            <a:spLocks noGrp="1"/>
          </p:cNvSpPr>
          <p:nvPr>
            <p:ph type="sldNum" sz="quarter" idx="12"/>
          </p:nvPr>
        </p:nvSpPr>
        <p:spPr/>
        <p:txBody>
          <a:bodyPr/>
          <a:lstStyle/>
          <a:p>
            <a:fld id="{DD0F5B0D-9654-4FEB-BAB9-5F4A9A9AF9AD}" type="slidenum">
              <a:rPr lang="en-US" smtClean="0"/>
              <a:t>‹#›</a:t>
            </a:fld>
            <a:endParaRPr lang="en-US"/>
          </a:p>
        </p:txBody>
      </p:sp>
    </p:spTree>
    <p:extLst>
      <p:ext uri="{BB962C8B-B14F-4D97-AF65-F5344CB8AC3E}">
        <p14:creationId xmlns:p14="http://schemas.microsoft.com/office/powerpoint/2010/main" val="20051348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0B0535-4A23-4E99-BE53-EAA31EA5A3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765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03109236"/>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891" y="116632"/>
            <a:ext cx="10972800" cy="1143000"/>
          </a:xfrm>
        </p:spPr>
        <p:txBody>
          <a:bodyPr>
            <a:normAutofit/>
          </a:bodyPr>
          <a:lstStyle>
            <a:lvl1pPr>
              <a:defRPr sz="3600"/>
            </a:lvl1pPr>
          </a:lstStyle>
          <a:p>
            <a:r>
              <a:rPr lang="en-US"/>
              <a:t>Click to edit Master title style</a:t>
            </a:r>
            <a:endParaRPr lang="en-GB"/>
          </a:p>
        </p:txBody>
      </p:sp>
      <p:sp>
        <p:nvSpPr>
          <p:cNvPr id="3" name="Content Placeholder 2"/>
          <p:cNvSpPr>
            <a:spLocks noGrp="1"/>
          </p:cNvSpPr>
          <p:nvPr>
            <p:ph idx="1"/>
          </p:nvPr>
        </p:nvSpPr>
        <p:spPr/>
        <p:txBody>
          <a:bodyPr/>
          <a:lstStyle>
            <a:lvl1pPr>
              <a:defRPr sz="2400" b="0"/>
            </a:lvl1pPr>
            <a:lvl2pPr>
              <a:defRPr sz="2000" b="0"/>
            </a:lvl2pPr>
            <a:lvl3pPr>
              <a:defRPr sz="1800" b="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880309" y="44624"/>
            <a:ext cx="2844800" cy="365125"/>
          </a:xfrm>
          <a:prstGeom prst="rect">
            <a:avLst/>
          </a:prstGeom>
        </p:spPr>
        <p:txBody>
          <a:bodyPr/>
          <a:lstStyle/>
          <a:p>
            <a:fld id="{D13ED809-051C-418A-9513-F0A5C4E3CB02}" type="datetimeFigureOut">
              <a:rPr lang="en-US" smtClean="0"/>
              <a:t>10/1/2021</a:t>
            </a:fld>
            <a:endParaRPr lang="en-US"/>
          </a:p>
        </p:txBody>
      </p:sp>
      <p:sp>
        <p:nvSpPr>
          <p:cNvPr id="6" name="Slide Number Placeholder 5"/>
          <p:cNvSpPr>
            <a:spLocks noGrp="1"/>
          </p:cNvSpPr>
          <p:nvPr>
            <p:ph type="sldNum" sz="quarter" idx="12"/>
          </p:nvPr>
        </p:nvSpPr>
        <p:spPr/>
        <p:txBody>
          <a:bodyPr/>
          <a:lstStyle/>
          <a:p>
            <a:fld id="{DD0F5B0D-9654-4FEB-BAB9-5F4A9A9AF9AD}" type="slidenum">
              <a:rPr lang="en-US" smtClean="0"/>
              <a:t>‹#›</a:t>
            </a:fld>
            <a:endParaRPr lang="en-US"/>
          </a:p>
        </p:txBody>
      </p:sp>
    </p:spTree>
    <p:extLst>
      <p:ext uri="{BB962C8B-B14F-4D97-AF65-F5344CB8AC3E}">
        <p14:creationId xmlns:p14="http://schemas.microsoft.com/office/powerpoint/2010/main" val="2208424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Normal Center 4 images">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63970" y="6379631"/>
            <a:ext cx="925574"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14" name="Title 1"/>
          <p:cNvSpPr>
            <a:spLocks noGrp="1"/>
          </p:cNvSpPr>
          <p:nvPr>
            <p:ph type="title"/>
          </p:nvPr>
        </p:nvSpPr>
        <p:spPr>
          <a:xfrm>
            <a:off x="470455" y="471325"/>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5" name="Picture Placeholder 2"/>
          <p:cNvSpPr>
            <a:spLocks noGrp="1"/>
          </p:cNvSpPr>
          <p:nvPr>
            <p:ph type="pic" sz="quarter" idx="19"/>
          </p:nvPr>
        </p:nvSpPr>
        <p:spPr>
          <a:xfrm>
            <a:off x="735499" y="2093705"/>
            <a:ext cx="2537788" cy="1325356"/>
          </a:xfrm>
          <a:prstGeom prst="rect">
            <a:avLst/>
          </a:prstGeom>
        </p:spPr>
        <p:txBody>
          <a:bodyPr/>
          <a:lstStyle/>
          <a:p>
            <a:endParaRPr lang="id-ID"/>
          </a:p>
        </p:txBody>
      </p:sp>
      <p:sp>
        <p:nvSpPr>
          <p:cNvPr id="16" name="Picture Placeholder 2"/>
          <p:cNvSpPr>
            <a:spLocks noGrp="1"/>
          </p:cNvSpPr>
          <p:nvPr>
            <p:ph type="pic" sz="quarter" idx="20"/>
          </p:nvPr>
        </p:nvSpPr>
        <p:spPr>
          <a:xfrm>
            <a:off x="3485325" y="2093705"/>
            <a:ext cx="2537788" cy="1325356"/>
          </a:xfrm>
          <a:prstGeom prst="rect">
            <a:avLst/>
          </a:prstGeom>
        </p:spPr>
        <p:txBody>
          <a:bodyPr/>
          <a:lstStyle/>
          <a:p>
            <a:endParaRPr lang="id-ID"/>
          </a:p>
        </p:txBody>
      </p:sp>
      <p:sp>
        <p:nvSpPr>
          <p:cNvPr id="17" name="Picture Placeholder 2"/>
          <p:cNvSpPr>
            <a:spLocks noGrp="1"/>
          </p:cNvSpPr>
          <p:nvPr>
            <p:ph type="pic" sz="quarter" idx="21"/>
          </p:nvPr>
        </p:nvSpPr>
        <p:spPr>
          <a:xfrm>
            <a:off x="6235151" y="2093705"/>
            <a:ext cx="2537788" cy="1325356"/>
          </a:xfrm>
          <a:prstGeom prst="rect">
            <a:avLst/>
          </a:prstGeom>
        </p:spPr>
        <p:txBody>
          <a:bodyPr/>
          <a:lstStyle/>
          <a:p>
            <a:endParaRPr lang="id-ID"/>
          </a:p>
        </p:txBody>
      </p:sp>
      <p:sp>
        <p:nvSpPr>
          <p:cNvPr id="18" name="Picture Placeholder 2"/>
          <p:cNvSpPr>
            <a:spLocks noGrp="1"/>
          </p:cNvSpPr>
          <p:nvPr>
            <p:ph type="pic" sz="quarter" idx="22"/>
          </p:nvPr>
        </p:nvSpPr>
        <p:spPr>
          <a:xfrm>
            <a:off x="8984977" y="2093705"/>
            <a:ext cx="2537788" cy="1325356"/>
          </a:xfrm>
          <a:prstGeom prst="rect">
            <a:avLst/>
          </a:prstGeom>
        </p:spPr>
        <p:txBody>
          <a:bodyPr/>
          <a:lstStyle/>
          <a:p>
            <a:endParaRPr lang="id-ID"/>
          </a:p>
        </p:txBody>
      </p:sp>
      <p:cxnSp>
        <p:nvCxnSpPr>
          <p:cNvPr id="10" name="Straight Connector 9"/>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32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EC3EB8C-A282-A84D-BF47-9785E3695BE6}"/>
              </a:ext>
            </a:extLst>
          </p:cNvPr>
          <p:cNvSpPr>
            <a:spLocks noGrp="1"/>
          </p:cNvSpPr>
          <p:nvPr>
            <p:ph type="pic" sz="quarter" idx="10"/>
          </p:nvPr>
        </p:nvSpPr>
        <p:spPr>
          <a:xfrm>
            <a:off x="117987" y="98323"/>
            <a:ext cx="11956026" cy="6249314"/>
          </a:xfrm>
          <a:custGeom>
            <a:avLst/>
            <a:gdLst>
              <a:gd name="connsiteX0" fmla="*/ 0 w 11956026"/>
              <a:gd name="connsiteY0" fmla="*/ 0 h 6666270"/>
              <a:gd name="connsiteX1" fmla="*/ 11956026 w 11956026"/>
              <a:gd name="connsiteY1" fmla="*/ 0 h 6666270"/>
              <a:gd name="connsiteX2" fmla="*/ 11956026 w 11956026"/>
              <a:gd name="connsiteY2" fmla="*/ 6666270 h 6666270"/>
              <a:gd name="connsiteX3" fmla="*/ 0 w 11956026"/>
              <a:gd name="connsiteY3" fmla="*/ 6666270 h 6666270"/>
            </a:gdLst>
            <a:ahLst/>
            <a:cxnLst>
              <a:cxn ang="0">
                <a:pos x="connsiteX0" y="connsiteY0"/>
              </a:cxn>
              <a:cxn ang="0">
                <a:pos x="connsiteX1" y="connsiteY1"/>
              </a:cxn>
              <a:cxn ang="0">
                <a:pos x="connsiteX2" y="connsiteY2"/>
              </a:cxn>
              <a:cxn ang="0">
                <a:pos x="connsiteX3" y="connsiteY3"/>
              </a:cxn>
            </a:cxnLst>
            <a:rect l="l" t="t" r="r" b="b"/>
            <a:pathLst>
              <a:path w="11956026" h="6666270">
                <a:moveTo>
                  <a:pt x="0" y="0"/>
                </a:moveTo>
                <a:lnTo>
                  <a:pt x="11956026" y="0"/>
                </a:lnTo>
                <a:lnTo>
                  <a:pt x="11956026" y="6666270"/>
                </a:lnTo>
                <a:lnTo>
                  <a:pt x="0" y="6666270"/>
                </a:lnTo>
                <a:close/>
              </a:path>
            </a:pathLst>
          </a:custGeom>
        </p:spPr>
        <p:txBody>
          <a:bodyPr wrap="square">
            <a:noAutofit/>
          </a:bodyPr>
          <a:lstStyle/>
          <a:p>
            <a:endParaRPr lang="en-US"/>
          </a:p>
        </p:txBody>
      </p:sp>
    </p:spTree>
    <p:extLst>
      <p:ext uri="{BB962C8B-B14F-4D97-AF65-F5344CB8AC3E}">
        <p14:creationId xmlns:p14="http://schemas.microsoft.com/office/powerpoint/2010/main" val="1382492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Normal Center 4 images 2">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60709"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4" name="Picture Placeholder 2"/>
          <p:cNvSpPr>
            <a:spLocks noGrp="1"/>
          </p:cNvSpPr>
          <p:nvPr>
            <p:ph type="pic" sz="quarter" idx="19"/>
          </p:nvPr>
        </p:nvSpPr>
        <p:spPr>
          <a:xfrm>
            <a:off x="0" y="0"/>
            <a:ext cx="3037024" cy="3485322"/>
          </a:xfrm>
          <a:prstGeom prst="rect">
            <a:avLst/>
          </a:prstGeom>
        </p:spPr>
        <p:txBody>
          <a:bodyPr/>
          <a:lstStyle/>
          <a:p>
            <a:endParaRPr lang="id-ID"/>
          </a:p>
        </p:txBody>
      </p:sp>
      <p:sp>
        <p:nvSpPr>
          <p:cNvPr id="5" name="Picture Placeholder 2"/>
          <p:cNvSpPr>
            <a:spLocks noGrp="1"/>
          </p:cNvSpPr>
          <p:nvPr>
            <p:ph type="pic" sz="quarter" idx="20"/>
          </p:nvPr>
        </p:nvSpPr>
        <p:spPr>
          <a:xfrm>
            <a:off x="3047585" y="0"/>
            <a:ext cx="2991886" cy="3485322"/>
          </a:xfrm>
          <a:prstGeom prst="rect">
            <a:avLst/>
          </a:prstGeom>
        </p:spPr>
        <p:txBody>
          <a:bodyPr/>
          <a:lstStyle/>
          <a:p>
            <a:endParaRPr lang="id-ID"/>
          </a:p>
        </p:txBody>
      </p:sp>
      <p:sp>
        <p:nvSpPr>
          <p:cNvPr id="6" name="Picture Placeholder 2"/>
          <p:cNvSpPr>
            <a:spLocks noGrp="1"/>
          </p:cNvSpPr>
          <p:nvPr>
            <p:ph type="pic" sz="quarter" idx="21"/>
          </p:nvPr>
        </p:nvSpPr>
        <p:spPr>
          <a:xfrm>
            <a:off x="6063284" y="0"/>
            <a:ext cx="3100594" cy="3485322"/>
          </a:xfrm>
          <a:prstGeom prst="rect">
            <a:avLst/>
          </a:prstGeom>
        </p:spPr>
        <p:txBody>
          <a:bodyPr/>
          <a:lstStyle/>
          <a:p>
            <a:endParaRPr lang="id-ID"/>
          </a:p>
        </p:txBody>
      </p:sp>
      <p:sp>
        <p:nvSpPr>
          <p:cNvPr id="7" name="Picture Placeholder 2"/>
          <p:cNvSpPr>
            <a:spLocks noGrp="1"/>
          </p:cNvSpPr>
          <p:nvPr>
            <p:ph type="pic" sz="quarter" idx="22"/>
          </p:nvPr>
        </p:nvSpPr>
        <p:spPr>
          <a:xfrm>
            <a:off x="9163878" y="0"/>
            <a:ext cx="3028122" cy="3485322"/>
          </a:xfrm>
          <a:prstGeom prst="rect">
            <a:avLst/>
          </a:prstGeom>
        </p:spPr>
        <p:txBody>
          <a:bodyPr/>
          <a:lstStyle/>
          <a:p>
            <a:endParaRPr lang="id-ID"/>
          </a:p>
        </p:txBody>
      </p:sp>
    </p:spTree>
    <p:extLst>
      <p:ext uri="{BB962C8B-B14F-4D97-AF65-F5344CB8AC3E}">
        <p14:creationId xmlns:p14="http://schemas.microsoft.com/office/powerpoint/2010/main" val="276954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Normal Center circle images">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4" name="Picture Placeholder 3"/>
          <p:cNvSpPr>
            <a:spLocks noGrp="1" noChangeAspect="1"/>
          </p:cNvSpPr>
          <p:nvPr>
            <p:ph type="pic" sz="quarter" idx="11"/>
          </p:nvPr>
        </p:nvSpPr>
        <p:spPr>
          <a:xfrm>
            <a:off x="2062303" y="2173356"/>
            <a:ext cx="2160000" cy="2160000"/>
          </a:xfrm>
          <a:prstGeom prst="ellipse">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noChangeAspect="1"/>
          </p:cNvSpPr>
          <p:nvPr>
            <p:ph type="pic" sz="quarter" idx="12"/>
          </p:nvPr>
        </p:nvSpPr>
        <p:spPr>
          <a:xfrm>
            <a:off x="4865138" y="2173356"/>
            <a:ext cx="2160000" cy="2160000"/>
          </a:xfrm>
          <a:prstGeom prst="ellipse">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noChangeAspect="1"/>
          </p:cNvSpPr>
          <p:nvPr>
            <p:ph type="pic" sz="quarter" idx="13"/>
          </p:nvPr>
        </p:nvSpPr>
        <p:spPr>
          <a:xfrm>
            <a:off x="7667973" y="2173356"/>
            <a:ext cx="2160000" cy="2160000"/>
          </a:xfrm>
          <a:prstGeom prst="ellipse">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65996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 placeholder sma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930887" y="1880517"/>
            <a:ext cx="5261113" cy="2994992"/>
          </a:xfrm>
        </p:spPr>
        <p:txBody>
          <a:bodyPr/>
          <a:lstStyle/>
          <a:p>
            <a:endParaRPr lang="id-ID"/>
          </a:p>
        </p:txBody>
      </p:sp>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Tree>
    <p:extLst>
      <p:ext uri="{BB962C8B-B14F-4D97-AF65-F5344CB8AC3E}">
        <p14:creationId xmlns:p14="http://schemas.microsoft.com/office/powerpoint/2010/main" val="295646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Normal w/ image">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810456" y="6379631"/>
            <a:ext cx="832600" cy="307777"/>
          </a:xfrm>
          <a:prstGeom prst="rect">
            <a:avLst/>
          </a:prstGeom>
          <a:noFill/>
        </p:spPr>
        <p:txBody>
          <a:bodyPr wrap="none" rtlCol="0">
            <a:spAutoFit/>
          </a:bodyPr>
          <a:lstStyle/>
          <a:p>
            <a:pPr algn="ctr"/>
            <a:r>
              <a:rPr lang="id-ID" sz="1400" b="1">
                <a:solidFill>
                  <a:schemeClr val="tx1"/>
                </a:solidFill>
                <a:latin typeface="+mn-lt"/>
              </a:rPr>
              <a:t>PAGE //</a:t>
            </a:r>
            <a:endParaRPr lang="id-ID" sz="1400" b="1" dirty="0">
              <a:solidFill>
                <a:schemeClr val="tx1"/>
              </a:solidFill>
              <a:latin typeface="+mn-lt"/>
            </a:endParaRPr>
          </a:p>
        </p:txBody>
      </p:sp>
      <p:sp>
        <p:nvSpPr>
          <p:cNvPr id="3" name="Picture Placeholder 2"/>
          <p:cNvSpPr>
            <a:spLocks noGrp="1"/>
          </p:cNvSpPr>
          <p:nvPr>
            <p:ph type="pic" sz="quarter" idx="11"/>
          </p:nvPr>
        </p:nvSpPr>
        <p:spPr>
          <a:xfrm>
            <a:off x="9157252" y="0"/>
            <a:ext cx="3034748" cy="6858000"/>
          </a:xfrm>
        </p:spPr>
        <p:txBody>
          <a:bodyPr/>
          <a:lstStyle/>
          <a:p>
            <a:endParaRPr lang="id-ID"/>
          </a:p>
        </p:txBody>
      </p:sp>
      <p:cxnSp>
        <p:nvCxnSpPr>
          <p:cNvPr id="7" name="Straight Connector 6"/>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3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ide placeholder sma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557669" cy="6858000"/>
          </a:xfrm>
        </p:spPr>
        <p:txBody>
          <a:bodyPr/>
          <a:lstStyle/>
          <a:p>
            <a:endParaRPr lang="id-ID"/>
          </a:p>
        </p:txBody>
      </p:sp>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Tree>
    <p:extLst>
      <p:ext uri="{BB962C8B-B14F-4D97-AF65-F5344CB8AC3E}">
        <p14:creationId xmlns:p14="http://schemas.microsoft.com/office/powerpoint/2010/main" val="86128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ide placeholder small map">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557669" cy="6858000"/>
          </a:xfrm>
        </p:spPr>
        <p:txBody>
          <a:bodyPr/>
          <a:lstStyle/>
          <a:p>
            <a:endParaRPr lang="id-ID"/>
          </a:p>
        </p:txBody>
      </p:sp>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5" name="Picture Placeholder 3"/>
          <p:cNvSpPr>
            <a:spLocks noGrp="1" noChangeAspect="1"/>
          </p:cNvSpPr>
          <p:nvPr>
            <p:ph type="pic" sz="quarter" idx="11"/>
          </p:nvPr>
        </p:nvSpPr>
        <p:spPr>
          <a:xfrm>
            <a:off x="4013795" y="617452"/>
            <a:ext cx="2160000" cy="2160000"/>
          </a:xfrm>
          <a:prstGeom prst="ellipse">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73481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4081670"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Tree>
    <p:extLst>
      <p:ext uri="{BB962C8B-B14F-4D97-AF65-F5344CB8AC3E}">
        <p14:creationId xmlns:p14="http://schemas.microsoft.com/office/powerpoint/2010/main" val="352302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7805529"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60709"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Tree>
    <p:extLst>
      <p:ext uri="{BB962C8B-B14F-4D97-AF65-F5344CB8AC3E}">
        <p14:creationId xmlns:p14="http://schemas.microsoft.com/office/powerpoint/2010/main" val="23138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side placeholder TWIN">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810456" y="6379631"/>
            <a:ext cx="832600" cy="307777"/>
          </a:xfrm>
          <a:prstGeom prst="rect">
            <a:avLst/>
          </a:prstGeom>
          <a:noFill/>
        </p:spPr>
        <p:txBody>
          <a:bodyPr wrap="none" rtlCol="0">
            <a:spAutoFit/>
          </a:bodyPr>
          <a:lstStyle/>
          <a:p>
            <a:pPr algn="ctr"/>
            <a:r>
              <a:rPr lang="id-ID" sz="1400" b="1">
                <a:solidFill>
                  <a:schemeClr val="tx1"/>
                </a:solidFill>
                <a:latin typeface="+mn-lt"/>
              </a:rPr>
              <a:t>PAGE //</a:t>
            </a:r>
            <a:endParaRPr lang="id-ID" sz="1400" b="1" dirty="0">
              <a:solidFill>
                <a:schemeClr val="tx1"/>
              </a:solidFill>
              <a:latin typeface="+mn-lt"/>
            </a:endParaRPr>
          </a:p>
        </p:txBody>
      </p:sp>
      <p:sp>
        <p:nvSpPr>
          <p:cNvPr id="5" name="Picture Placeholder 4"/>
          <p:cNvSpPr>
            <a:spLocks noGrp="1"/>
          </p:cNvSpPr>
          <p:nvPr>
            <p:ph type="pic" sz="quarter" idx="10"/>
          </p:nvPr>
        </p:nvSpPr>
        <p:spPr>
          <a:xfrm>
            <a:off x="0" y="0"/>
            <a:ext cx="3299791" cy="6857999"/>
          </a:xfrm>
        </p:spPr>
        <p:txBody>
          <a:bodyPr/>
          <a:lstStyle/>
          <a:p>
            <a:endParaRPr lang="id-ID"/>
          </a:p>
        </p:txBody>
      </p:sp>
      <p:sp>
        <p:nvSpPr>
          <p:cNvPr id="6" name="Picture Placeholder 4"/>
          <p:cNvSpPr>
            <a:spLocks noGrp="1"/>
          </p:cNvSpPr>
          <p:nvPr>
            <p:ph type="pic" sz="quarter" idx="11"/>
          </p:nvPr>
        </p:nvSpPr>
        <p:spPr>
          <a:xfrm>
            <a:off x="9051234" y="1"/>
            <a:ext cx="3140765" cy="6857999"/>
          </a:xfrm>
        </p:spPr>
        <p:txBody>
          <a:bodyPr/>
          <a:lstStyle/>
          <a:p>
            <a:endParaRPr lang="id-ID"/>
          </a:p>
        </p:txBody>
      </p:sp>
    </p:spTree>
    <p:extLst>
      <p:ext uri="{BB962C8B-B14F-4D97-AF65-F5344CB8AC3E}">
        <p14:creationId xmlns:p14="http://schemas.microsoft.com/office/powerpoint/2010/main" val="24884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4081670" cy="6241774"/>
          </a:xfrm>
        </p:spPr>
        <p:txBody>
          <a:bodyPr/>
          <a:lstStyle/>
          <a:p>
            <a:endParaRPr lang="id-ID"/>
          </a:p>
        </p:txBody>
      </p:sp>
      <p:sp>
        <p:nvSpPr>
          <p:cNvPr id="5" name="Picture Placeholder 2"/>
          <p:cNvSpPr>
            <a:spLocks noGrp="1"/>
          </p:cNvSpPr>
          <p:nvPr>
            <p:ph type="pic" sz="quarter" idx="11"/>
          </p:nvPr>
        </p:nvSpPr>
        <p:spPr>
          <a:xfrm>
            <a:off x="4253948" y="3352800"/>
            <a:ext cx="7938051" cy="2888974"/>
          </a:xfrm>
        </p:spPr>
        <p:txBody>
          <a:bodyPr/>
          <a:lstStyle/>
          <a:p>
            <a:endParaRPr lang="id-ID"/>
          </a:p>
        </p:txBody>
      </p:sp>
      <p:sp>
        <p:nvSpPr>
          <p:cNvPr id="6" name="Picture Placeholder 2"/>
          <p:cNvSpPr>
            <a:spLocks noGrp="1"/>
          </p:cNvSpPr>
          <p:nvPr>
            <p:ph type="pic" sz="quarter" idx="12"/>
          </p:nvPr>
        </p:nvSpPr>
        <p:spPr>
          <a:xfrm>
            <a:off x="4253950" y="1"/>
            <a:ext cx="4015408" cy="3161933"/>
          </a:xfrm>
        </p:spPr>
        <p:txBody>
          <a:bodyPr/>
          <a:lstStyle/>
          <a:p>
            <a:endParaRPr lang="id-ID"/>
          </a:p>
        </p:txBody>
      </p:sp>
      <p:sp>
        <p:nvSpPr>
          <p:cNvPr id="9" name="Picture Placeholder 2"/>
          <p:cNvSpPr>
            <a:spLocks noGrp="1"/>
          </p:cNvSpPr>
          <p:nvPr>
            <p:ph type="pic" sz="quarter" idx="13"/>
          </p:nvPr>
        </p:nvSpPr>
        <p:spPr>
          <a:xfrm>
            <a:off x="8441637" y="13253"/>
            <a:ext cx="3750362" cy="3148681"/>
          </a:xfrm>
        </p:spPr>
        <p:txBody>
          <a:bodyPr/>
          <a:lstStyle/>
          <a:p>
            <a:endParaRPr lang="id-ID"/>
          </a:p>
        </p:txBody>
      </p:sp>
    </p:spTree>
    <p:extLst>
      <p:ext uri="{BB962C8B-B14F-4D97-AF65-F5344CB8AC3E}">
        <p14:creationId xmlns:p14="http://schemas.microsoft.com/office/powerpoint/2010/main" val="3178551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415130" y="0"/>
            <a:ext cx="3776870" cy="6858000"/>
          </a:xfrm>
        </p:spPr>
        <p:txBody>
          <a:bodyPr/>
          <a:lstStyle/>
          <a:p>
            <a:endParaRPr lang="id-ID"/>
          </a:p>
        </p:txBody>
      </p:sp>
    </p:spTree>
    <p:extLst>
      <p:ext uri="{BB962C8B-B14F-4D97-AF65-F5344CB8AC3E}">
        <p14:creationId xmlns:p14="http://schemas.microsoft.com/office/powerpoint/2010/main" val="3621980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side placeholder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155096" y="0"/>
            <a:ext cx="7036904" cy="6858000"/>
          </a:xfrm>
        </p:spPr>
        <p:txBody>
          <a:bodyPr/>
          <a:lstStyle/>
          <a:p>
            <a:endParaRPr lang="id-ID"/>
          </a:p>
        </p:txBody>
      </p:sp>
    </p:spTree>
    <p:extLst>
      <p:ext uri="{BB962C8B-B14F-4D97-AF65-F5344CB8AC3E}">
        <p14:creationId xmlns:p14="http://schemas.microsoft.com/office/powerpoint/2010/main" val="863792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side placeholder 5">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955235" y="0"/>
            <a:ext cx="9236765" cy="6858000"/>
          </a:xfrm>
        </p:spPr>
        <p:txBody>
          <a:bodyPr/>
          <a:lstStyle/>
          <a:p>
            <a:endParaRPr lang="id-ID"/>
          </a:p>
        </p:txBody>
      </p:sp>
    </p:spTree>
    <p:extLst>
      <p:ext uri="{BB962C8B-B14F-4D97-AF65-F5344CB8AC3E}">
        <p14:creationId xmlns:p14="http://schemas.microsoft.com/office/powerpoint/2010/main" val="3399140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side placeholder 3">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267198" y="0"/>
            <a:ext cx="7924802" cy="4770783"/>
          </a:xfrm>
        </p:spPr>
        <p:txBody>
          <a:bodyPr/>
          <a:lstStyle/>
          <a:p>
            <a:endParaRPr lang="id-ID"/>
          </a:p>
        </p:txBody>
      </p:sp>
      <p:sp>
        <p:nvSpPr>
          <p:cNvPr id="8" name="Picture Placeholder 2"/>
          <p:cNvSpPr>
            <a:spLocks noGrp="1"/>
          </p:cNvSpPr>
          <p:nvPr>
            <p:ph type="pic" sz="quarter" idx="25"/>
          </p:nvPr>
        </p:nvSpPr>
        <p:spPr>
          <a:xfrm>
            <a:off x="4267198" y="4915882"/>
            <a:ext cx="1855304" cy="1829475"/>
          </a:xfrm>
          <a:solidFill>
            <a:schemeClr val="bg1">
              <a:lumMod val="95000"/>
            </a:schemeClr>
          </a:solidFill>
        </p:spPr>
        <p:txBody>
          <a:bodyPr>
            <a:normAutofit/>
          </a:bodyPr>
          <a:lstStyle>
            <a:lvl1pPr>
              <a:defRPr sz="2800"/>
            </a:lvl1pPr>
          </a:lstStyle>
          <a:p>
            <a:endParaRPr lang="en-US" dirty="0"/>
          </a:p>
        </p:txBody>
      </p:sp>
      <p:sp>
        <p:nvSpPr>
          <p:cNvPr id="9" name="Picture Placeholder 2"/>
          <p:cNvSpPr>
            <a:spLocks noGrp="1"/>
          </p:cNvSpPr>
          <p:nvPr>
            <p:ph type="pic" sz="quarter" idx="26"/>
          </p:nvPr>
        </p:nvSpPr>
        <p:spPr>
          <a:xfrm>
            <a:off x="6288154" y="4915881"/>
            <a:ext cx="1855304" cy="1829475"/>
          </a:xfrm>
          <a:solidFill>
            <a:schemeClr val="bg1">
              <a:lumMod val="95000"/>
            </a:schemeClr>
          </a:solidFill>
        </p:spPr>
        <p:txBody>
          <a:bodyPr>
            <a:normAutofit/>
          </a:bodyPr>
          <a:lstStyle>
            <a:lvl1pPr>
              <a:defRPr sz="2800"/>
            </a:lvl1pPr>
          </a:lstStyle>
          <a:p>
            <a:endParaRPr lang="en-US" dirty="0"/>
          </a:p>
        </p:txBody>
      </p:sp>
      <p:sp>
        <p:nvSpPr>
          <p:cNvPr id="10" name="Picture Placeholder 2"/>
          <p:cNvSpPr>
            <a:spLocks noGrp="1"/>
          </p:cNvSpPr>
          <p:nvPr>
            <p:ph type="pic" sz="quarter" idx="27"/>
          </p:nvPr>
        </p:nvSpPr>
        <p:spPr>
          <a:xfrm>
            <a:off x="8309110" y="4915881"/>
            <a:ext cx="1855304" cy="1829475"/>
          </a:xfrm>
          <a:solidFill>
            <a:schemeClr val="bg1">
              <a:lumMod val="95000"/>
            </a:schemeClr>
          </a:solidFill>
        </p:spPr>
        <p:txBody>
          <a:bodyPr>
            <a:normAutofit/>
          </a:bodyPr>
          <a:lstStyle>
            <a:lvl1pPr>
              <a:defRPr sz="2800"/>
            </a:lvl1pPr>
          </a:lstStyle>
          <a:p>
            <a:endParaRPr lang="en-US" dirty="0"/>
          </a:p>
        </p:txBody>
      </p:sp>
      <p:sp>
        <p:nvSpPr>
          <p:cNvPr id="11" name="Picture Placeholder 2"/>
          <p:cNvSpPr>
            <a:spLocks noGrp="1"/>
          </p:cNvSpPr>
          <p:nvPr>
            <p:ph type="pic" sz="quarter" idx="28"/>
          </p:nvPr>
        </p:nvSpPr>
        <p:spPr>
          <a:xfrm>
            <a:off x="10330066" y="4928795"/>
            <a:ext cx="1855304" cy="1829475"/>
          </a:xfrm>
          <a:solidFill>
            <a:schemeClr val="bg1">
              <a:lumMod val="95000"/>
            </a:schemeClr>
          </a:solidFill>
        </p:spPr>
        <p:txBody>
          <a:bodyPr>
            <a:normAutofit/>
          </a:bodyPr>
          <a:lstStyle>
            <a:lvl1pPr>
              <a:defRPr sz="2800"/>
            </a:lvl1pPr>
          </a:lstStyle>
          <a:p>
            <a:endParaRPr lang="en-US" dirty="0"/>
          </a:p>
        </p:txBody>
      </p:sp>
    </p:spTree>
    <p:extLst>
      <p:ext uri="{BB962C8B-B14F-4D97-AF65-F5344CB8AC3E}">
        <p14:creationId xmlns:p14="http://schemas.microsoft.com/office/powerpoint/2010/main" val="178675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Normal w/ image 3">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810456" y="6379631"/>
            <a:ext cx="832600" cy="307777"/>
          </a:xfrm>
          <a:prstGeom prst="rect">
            <a:avLst/>
          </a:prstGeom>
          <a:noFill/>
        </p:spPr>
        <p:txBody>
          <a:bodyPr wrap="none" rtlCol="0">
            <a:spAutoFit/>
          </a:bodyPr>
          <a:lstStyle/>
          <a:p>
            <a:pPr algn="ctr"/>
            <a:r>
              <a:rPr lang="id-ID" sz="1400" b="1">
                <a:solidFill>
                  <a:schemeClr val="tx1"/>
                </a:solidFill>
                <a:latin typeface="+mn-lt"/>
              </a:rPr>
              <a:t>PAGE //</a:t>
            </a:r>
            <a:endParaRPr lang="id-ID" sz="1400" b="1" dirty="0">
              <a:solidFill>
                <a:schemeClr val="tx1"/>
              </a:solidFill>
              <a:latin typeface="+mn-lt"/>
            </a:endParaRPr>
          </a:p>
        </p:txBody>
      </p:sp>
      <p:sp>
        <p:nvSpPr>
          <p:cNvPr id="3" name="Picture Placeholder 2"/>
          <p:cNvSpPr>
            <a:spLocks noGrp="1"/>
          </p:cNvSpPr>
          <p:nvPr>
            <p:ph type="pic" sz="quarter" idx="11"/>
          </p:nvPr>
        </p:nvSpPr>
        <p:spPr>
          <a:xfrm>
            <a:off x="9157252" y="0"/>
            <a:ext cx="3034748" cy="3485322"/>
          </a:xfrm>
        </p:spPr>
        <p:txBody>
          <a:bodyPr/>
          <a:lstStyle/>
          <a:p>
            <a:endParaRPr lang="id-ID"/>
          </a:p>
        </p:txBody>
      </p:sp>
      <p:sp>
        <p:nvSpPr>
          <p:cNvPr id="7" name="Picture Placeholder 2"/>
          <p:cNvSpPr>
            <a:spLocks noGrp="1"/>
          </p:cNvSpPr>
          <p:nvPr>
            <p:ph type="pic" sz="quarter" idx="12"/>
          </p:nvPr>
        </p:nvSpPr>
        <p:spPr>
          <a:xfrm>
            <a:off x="9157252" y="3498574"/>
            <a:ext cx="3034748" cy="3359426"/>
          </a:xfrm>
        </p:spPr>
        <p:txBody>
          <a:bodyPr/>
          <a:lstStyle/>
          <a:p>
            <a:endParaRPr lang="id-ID"/>
          </a:p>
        </p:txBody>
      </p:sp>
      <p:cxnSp>
        <p:nvCxnSpPr>
          <p:cNvPr id="8" name="Straight Connector 7"/>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61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side placeholder 6">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770783"/>
          </a:xfrm>
        </p:spPr>
        <p:txBody>
          <a:bodyPr/>
          <a:lstStyle/>
          <a:p>
            <a:endParaRPr lang="id-ID"/>
          </a:p>
        </p:txBody>
      </p:sp>
      <p:sp>
        <p:nvSpPr>
          <p:cNvPr id="8" name="Picture Placeholder 2"/>
          <p:cNvSpPr>
            <a:spLocks noGrp="1"/>
          </p:cNvSpPr>
          <p:nvPr>
            <p:ph type="pic" sz="quarter" idx="25"/>
          </p:nvPr>
        </p:nvSpPr>
        <p:spPr>
          <a:xfrm>
            <a:off x="4207564" y="4915882"/>
            <a:ext cx="1914938" cy="1829475"/>
          </a:xfrm>
          <a:solidFill>
            <a:schemeClr val="bg1">
              <a:lumMod val="95000"/>
            </a:schemeClr>
          </a:solidFill>
        </p:spPr>
        <p:txBody>
          <a:bodyPr>
            <a:normAutofit/>
          </a:bodyPr>
          <a:lstStyle>
            <a:lvl1pPr>
              <a:defRPr sz="2800"/>
            </a:lvl1pPr>
          </a:lstStyle>
          <a:p>
            <a:endParaRPr lang="en-US" dirty="0"/>
          </a:p>
        </p:txBody>
      </p:sp>
      <p:sp>
        <p:nvSpPr>
          <p:cNvPr id="9" name="Picture Placeholder 2"/>
          <p:cNvSpPr>
            <a:spLocks noGrp="1"/>
          </p:cNvSpPr>
          <p:nvPr>
            <p:ph type="pic" sz="quarter" idx="26"/>
          </p:nvPr>
        </p:nvSpPr>
        <p:spPr>
          <a:xfrm>
            <a:off x="6288154" y="4915881"/>
            <a:ext cx="1855304" cy="1829475"/>
          </a:xfrm>
          <a:solidFill>
            <a:schemeClr val="bg1">
              <a:lumMod val="95000"/>
            </a:schemeClr>
          </a:solidFill>
        </p:spPr>
        <p:txBody>
          <a:bodyPr>
            <a:normAutofit/>
          </a:bodyPr>
          <a:lstStyle>
            <a:lvl1pPr>
              <a:defRPr sz="2800"/>
            </a:lvl1pPr>
          </a:lstStyle>
          <a:p>
            <a:endParaRPr lang="en-US" dirty="0"/>
          </a:p>
        </p:txBody>
      </p:sp>
      <p:sp>
        <p:nvSpPr>
          <p:cNvPr id="10" name="Picture Placeholder 2"/>
          <p:cNvSpPr>
            <a:spLocks noGrp="1"/>
          </p:cNvSpPr>
          <p:nvPr>
            <p:ph type="pic" sz="quarter" idx="27"/>
          </p:nvPr>
        </p:nvSpPr>
        <p:spPr>
          <a:xfrm>
            <a:off x="8309110" y="4915881"/>
            <a:ext cx="1855304" cy="1829475"/>
          </a:xfrm>
          <a:solidFill>
            <a:schemeClr val="bg1">
              <a:lumMod val="95000"/>
            </a:schemeClr>
          </a:solidFill>
        </p:spPr>
        <p:txBody>
          <a:bodyPr>
            <a:normAutofit/>
          </a:bodyPr>
          <a:lstStyle>
            <a:lvl1pPr>
              <a:defRPr sz="2800"/>
            </a:lvl1pPr>
          </a:lstStyle>
          <a:p>
            <a:endParaRPr lang="en-US" dirty="0"/>
          </a:p>
        </p:txBody>
      </p:sp>
      <p:sp>
        <p:nvSpPr>
          <p:cNvPr id="11" name="Picture Placeholder 2"/>
          <p:cNvSpPr>
            <a:spLocks noGrp="1"/>
          </p:cNvSpPr>
          <p:nvPr>
            <p:ph type="pic" sz="quarter" idx="28"/>
          </p:nvPr>
        </p:nvSpPr>
        <p:spPr>
          <a:xfrm>
            <a:off x="10330066" y="4928795"/>
            <a:ext cx="1855304" cy="1829475"/>
          </a:xfrm>
          <a:solidFill>
            <a:schemeClr val="bg1">
              <a:lumMod val="95000"/>
            </a:schemeClr>
          </a:solidFill>
        </p:spPr>
        <p:txBody>
          <a:bodyPr>
            <a:normAutofit/>
          </a:bodyPr>
          <a:lstStyle>
            <a:lvl1pPr>
              <a:defRPr sz="2800"/>
            </a:lvl1pPr>
          </a:lstStyle>
          <a:p>
            <a:endParaRPr lang="en-US" dirty="0"/>
          </a:p>
        </p:txBody>
      </p:sp>
      <p:sp>
        <p:nvSpPr>
          <p:cNvPr id="7" name="Picture Placeholder 2"/>
          <p:cNvSpPr>
            <a:spLocks noGrp="1"/>
          </p:cNvSpPr>
          <p:nvPr>
            <p:ph type="pic" sz="quarter" idx="29"/>
          </p:nvPr>
        </p:nvSpPr>
        <p:spPr>
          <a:xfrm>
            <a:off x="2034210" y="4915880"/>
            <a:ext cx="2007702" cy="1829475"/>
          </a:xfrm>
          <a:solidFill>
            <a:schemeClr val="bg1">
              <a:lumMod val="95000"/>
            </a:schemeClr>
          </a:solidFill>
        </p:spPr>
        <p:txBody>
          <a:bodyPr>
            <a:normAutofit/>
          </a:bodyPr>
          <a:lstStyle>
            <a:lvl1pPr>
              <a:defRPr sz="2800"/>
            </a:lvl1pPr>
          </a:lstStyle>
          <a:p>
            <a:endParaRPr lang="en-US" dirty="0"/>
          </a:p>
        </p:txBody>
      </p:sp>
      <p:sp>
        <p:nvSpPr>
          <p:cNvPr id="12" name="Picture Placeholder 2"/>
          <p:cNvSpPr>
            <a:spLocks noGrp="1"/>
          </p:cNvSpPr>
          <p:nvPr>
            <p:ph type="pic" sz="quarter" idx="30"/>
          </p:nvPr>
        </p:nvSpPr>
        <p:spPr>
          <a:xfrm>
            <a:off x="0" y="4915879"/>
            <a:ext cx="1855304" cy="1829475"/>
          </a:xfrm>
          <a:solidFill>
            <a:schemeClr val="bg1">
              <a:lumMod val="95000"/>
            </a:schemeClr>
          </a:solidFill>
        </p:spPr>
        <p:txBody>
          <a:bodyPr>
            <a:normAutofit/>
          </a:bodyPr>
          <a:lstStyle>
            <a:lvl1pPr>
              <a:defRPr sz="2800"/>
            </a:lvl1pPr>
          </a:lstStyle>
          <a:p>
            <a:endParaRPr lang="en-US" dirty="0"/>
          </a:p>
        </p:txBody>
      </p:sp>
    </p:spTree>
    <p:extLst>
      <p:ext uri="{BB962C8B-B14F-4D97-AF65-F5344CB8AC3E}">
        <p14:creationId xmlns:p14="http://schemas.microsoft.com/office/powerpoint/2010/main" val="294229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side placeholder 10">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770783"/>
          </a:xfrm>
        </p:spPr>
        <p:txBody>
          <a:bodyPr/>
          <a:lstStyle/>
          <a:p>
            <a:endParaRPr lang="id-ID"/>
          </a:p>
        </p:txBody>
      </p:sp>
      <p:sp>
        <p:nvSpPr>
          <p:cNvPr id="9" name="Picture Placeholder 2"/>
          <p:cNvSpPr>
            <a:spLocks noGrp="1"/>
          </p:cNvSpPr>
          <p:nvPr>
            <p:ph type="pic" sz="quarter" idx="26"/>
          </p:nvPr>
        </p:nvSpPr>
        <p:spPr>
          <a:xfrm>
            <a:off x="6288154" y="4915881"/>
            <a:ext cx="1855304" cy="1829475"/>
          </a:xfrm>
          <a:solidFill>
            <a:schemeClr val="bg1">
              <a:lumMod val="95000"/>
            </a:schemeClr>
          </a:solidFill>
        </p:spPr>
        <p:txBody>
          <a:bodyPr>
            <a:normAutofit/>
          </a:bodyPr>
          <a:lstStyle>
            <a:lvl1pPr>
              <a:defRPr sz="2800"/>
            </a:lvl1pPr>
          </a:lstStyle>
          <a:p>
            <a:endParaRPr lang="en-US" dirty="0"/>
          </a:p>
        </p:txBody>
      </p:sp>
      <p:sp>
        <p:nvSpPr>
          <p:cNvPr id="11" name="Picture Placeholder 2"/>
          <p:cNvSpPr>
            <a:spLocks noGrp="1"/>
          </p:cNvSpPr>
          <p:nvPr>
            <p:ph type="pic" sz="quarter" idx="28"/>
          </p:nvPr>
        </p:nvSpPr>
        <p:spPr>
          <a:xfrm>
            <a:off x="10330066" y="4928795"/>
            <a:ext cx="1855304" cy="1829475"/>
          </a:xfrm>
          <a:solidFill>
            <a:schemeClr val="bg1">
              <a:lumMod val="95000"/>
            </a:schemeClr>
          </a:solidFill>
        </p:spPr>
        <p:txBody>
          <a:bodyPr>
            <a:normAutofit/>
          </a:bodyPr>
          <a:lstStyle>
            <a:lvl1pPr>
              <a:defRPr sz="2800"/>
            </a:lvl1pPr>
          </a:lstStyle>
          <a:p>
            <a:endParaRPr lang="en-US" dirty="0"/>
          </a:p>
        </p:txBody>
      </p:sp>
      <p:sp>
        <p:nvSpPr>
          <p:cNvPr id="7" name="Picture Placeholder 2"/>
          <p:cNvSpPr>
            <a:spLocks noGrp="1"/>
          </p:cNvSpPr>
          <p:nvPr>
            <p:ph type="pic" sz="quarter" idx="29"/>
          </p:nvPr>
        </p:nvSpPr>
        <p:spPr>
          <a:xfrm>
            <a:off x="2034210" y="4915880"/>
            <a:ext cx="2007702" cy="1829475"/>
          </a:xfrm>
          <a:solidFill>
            <a:schemeClr val="bg1">
              <a:lumMod val="95000"/>
            </a:schemeClr>
          </a:solidFill>
        </p:spPr>
        <p:txBody>
          <a:bodyPr>
            <a:normAutofit/>
          </a:bodyPr>
          <a:lstStyle>
            <a:lvl1pPr>
              <a:defRPr sz="2800"/>
            </a:lvl1pPr>
          </a:lstStyle>
          <a:p>
            <a:endParaRPr lang="en-US" dirty="0"/>
          </a:p>
        </p:txBody>
      </p:sp>
    </p:spTree>
    <p:extLst>
      <p:ext uri="{BB962C8B-B14F-4D97-AF65-F5344CB8AC3E}">
        <p14:creationId xmlns:p14="http://schemas.microsoft.com/office/powerpoint/2010/main" val="3796512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35617" y="1974574"/>
            <a:ext cx="3856383" cy="4883426"/>
          </a:xfrm>
        </p:spPr>
        <p:txBody>
          <a:bodyPr/>
          <a:lstStyle/>
          <a:p>
            <a:endParaRPr lang="id-ID"/>
          </a:p>
        </p:txBody>
      </p:sp>
      <p:sp>
        <p:nvSpPr>
          <p:cNvPr id="4" name="Picture Placeholder 2"/>
          <p:cNvSpPr>
            <a:spLocks noGrp="1"/>
          </p:cNvSpPr>
          <p:nvPr>
            <p:ph type="pic" sz="quarter" idx="11"/>
          </p:nvPr>
        </p:nvSpPr>
        <p:spPr>
          <a:xfrm>
            <a:off x="0" y="1974574"/>
            <a:ext cx="3935896" cy="4883426"/>
          </a:xfrm>
        </p:spPr>
        <p:txBody>
          <a:bodyPr/>
          <a:lstStyle/>
          <a:p>
            <a:endParaRPr lang="id-ID"/>
          </a:p>
        </p:txBody>
      </p:sp>
      <p:sp>
        <p:nvSpPr>
          <p:cNvPr id="5" name="Picture Placeholder 2"/>
          <p:cNvSpPr>
            <a:spLocks noGrp="1"/>
          </p:cNvSpPr>
          <p:nvPr>
            <p:ph type="pic" sz="quarter" idx="12"/>
          </p:nvPr>
        </p:nvSpPr>
        <p:spPr>
          <a:xfrm>
            <a:off x="4108174" y="1974574"/>
            <a:ext cx="4055165" cy="4883426"/>
          </a:xfrm>
        </p:spPr>
        <p:txBody>
          <a:bodyPr/>
          <a:lstStyle/>
          <a:p>
            <a:endParaRPr lang="id-ID"/>
          </a:p>
        </p:txBody>
      </p:sp>
    </p:spTree>
    <p:extLst>
      <p:ext uri="{BB962C8B-B14F-4D97-AF65-F5344CB8AC3E}">
        <p14:creationId xmlns:p14="http://schemas.microsoft.com/office/powerpoint/2010/main" val="2168205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415130" y="0"/>
            <a:ext cx="3776870" cy="3392557"/>
          </a:xfrm>
        </p:spPr>
        <p:txBody>
          <a:bodyPr/>
          <a:lstStyle/>
          <a:p>
            <a:endParaRPr lang="id-ID"/>
          </a:p>
        </p:txBody>
      </p:sp>
      <p:sp>
        <p:nvSpPr>
          <p:cNvPr id="4" name="Picture Placeholder 2"/>
          <p:cNvSpPr>
            <a:spLocks noGrp="1"/>
          </p:cNvSpPr>
          <p:nvPr>
            <p:ph type="pic" sz="quarter" idx="11"/>
          </p:nvPr>
        </p:nvSpPr>
        <p:spPr>
          <a:xfrm>
            <a:off x="8415130" y="3392557"/>
            <a:ext cx="3776870" cy="3465443"/>
          </a:xfrm>
        </p:spPr>
        <p:txBody>
          <a:bodyPr/>
          <a:lstStyle/>
          <a:p>
            <a:endParaRPr lang="id-ID"/>
          </a:p>
        </p:txBody>
      </p:sp>
      <p:sp>
        <p:nvSpPr>
          <p:cNvPr id="5" name="Picture Placeholder 2"/>
          <p:cNvSpPr>
            <a:spLocks noGrp="1"/>
          </p:cNvSpPr>
          <p:nvPr>
            <p:ph type="pic" sz="quarter" idx="12"/>
          </p:nvPr>
        </p:nvSpPr>
        <p:spPr>
          <a:xfrm>
            <a:off x="4638260" y="0"/>
            <a:ext cx="3776870" cy="3392557"/>
          </a:xfrm>
        </p:spPr>
        <p:txBody>
          <a:bodyPr/>
          <a:lstStyle/>
          <a:p>
            <a:endParaRPr lang="id-ID"/>
          </a:p>
        </p:txBody>
      </p:sp>
      <p:sp>
        <p:nvSpPr>
          <p:cNvPr id="6" name="Picture Placeholder 2"/>
          <p:cNvSpPr>
            <a:spLocks noGrp="1"/>
          </p:cNvSpPr>
          <p:nvPr>
            <p:ph type="pic" sz="quarter" idx="13"/>
          </p:nvPr>
        </p:nvSpPr>
        <p:spPr>
          <a:xfrm>
            <a:off x="4638260" y="3392557"/>
            <a:ext cx="3776870" cy="3465443"/>
          </a:xfrm>
        </p:spPr>
        <p:txBody>
          <a:bodyPr/>
          <a:lstStyle/>
          <a:p>
            <a:endParaRPr lang="id-ID"/>
          </a:p>
        </p:txBody>
      </p:sp>
    </p:spTree>
    <p:extLst>
      <p:ext uri="{BB962C8B-B14F-4D97-AF65-F5344CB8AC3E}">
        <p14:creationId xmlns:p14="http://schemas.microsoft.com/office/powerpoint/2010/main" val="3056197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ide placeholder cen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663688" y="0"/>
            <a:ext cx="2451652"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Tree>
    <p:extLst>
      <p:ext uri="{BB962C8B-B14F-4D97-AF65-F5344CB8AC3E}">
        <p14:creationId xmlns:p14="http://schemas.microsoft.com/office/powerpoint/2010/main" val="95296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ide placeholder full">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825684" y="6379631"/>
            <a:ext cx="802144" cy="307777"/>
          </a:xfrm>
          <a:prstGeom prst="rect">
            <a:avLst/>
          </a:prstGeom>
          <a:noFill/>
        </p:spPr>
        <p:txBody>
          <a:bodyPr wrap="none" rtlCol="0">
            <a:spAutoFit/>
          </a:bodyPr>
          <a:lstStyle/>
          <a:p>
            <a:pPr algn="ctr"/>
            <a:r>
              <a:rPr lang="id-ID" sz="1400" b="0">
                <a:solidFill>
                  <a:schemeClr val="tx1"/>
                </a:solidFill>
                <a:latin typeface="+mn-lt"/>
              </a:rPr>
              <a:t>PAGE //</a:t>
            </a:r>
            <a:endParaRPr lang="id-ID" sz="1400" b="0" dirty="0">
              <a:solidFill>
                <a:schemeClr val="tx1"/>
              </a:solidFill>
              <a:latin typeface="+mn-lt"/>
            </a:endParaRPr>
          </a:p>
        </p:txBody>
      </p:sp>
      <p:sp>
        <p:nvSpPr>
          <p:cNvPr id="5" name="Picture Placeholder 3"/>
          <p:cNvSpPr>
            <a:spLocks noGrp="1"/>
          </p:cNvSpPr>
          <p:nvPr>
            <p:ph type="pic" sz="quarter" idx="10"/>
          </p:nvPr>
        </p:nvSpPr>
        <p:spPr>
          <a:xfrm>
            <a:off x="-18288" y="0"/>
            <a:ext cx="3063240" cy="3438144"/>
          </a:xfrm>
          <a:prstGeom prst="rect">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p:cNvSpPr>
          <p:nvPr>
            <p:ph type="pic" sz="quarter" idx="12"/>
          </p:nvPr>
        </p:nvSpPr>
        <p:spPr>
          <a:xfrm>
            <a:off x="6079744" y="0"/>
            <a:ext cx="3063240" cy="3438144"/>
          </a:xfrm>
          <a:prstGeom prst="rect">
            <a:avLst/>
          </a:prstGeom>
        </p:spPr>
        <p:txBody>
          <a:bodyPr lIns="182880" tIns="91440" rIns="182880" bIns="91440"/>
          <a:lstStyle>
            <a:lvl1pPr marL="0" indent="0">
              <a:buFontTx/>
              <a:buNone/>
              <a:defRPr/>
            </a:lvl1pPr>
          </a:lstStyle>
          <a:p>
            <a:endParaRPr lang="en-US" dirty="0"/>
          </a:p>
        </p:txBody>
      </p:sp>
      <p:sp>
        <p:nvSpPr>
          <p:cNvPr id="9" name="Picture Placeholder 3"/>
          <p:cNvSpPr>
            <a:spLocks noGrp="1"/>
          </p:cNvSpPr>
          <p:nvPr>
            <p:ph type="pic" sz="quarter" idx="15"/>
          </p:nvPr>
        </p:nvSpPr>
        <p:spPr>
          <a:xfrm>
            <a:off x="3030728" y="3438144"/>
            <a:ext cx="3063240" cy="3438144"/>
          </a:xfrm>
          <a:prstGeom prst="rect">
            <a:avLst/>
          </a:prstGeom>
        </p:spPr>
        <p:txBody>
          <a:bodyPr lIns="182880" tIns="91440" rIns="182880" bIns="91440"/>
          <a:lstStyle>
            <a:lvl1pPr marL="0" indent="0">
              <a:buFontTx/>
              <a:buNone/>
              <a:defRPr/>
            </a:lvl1pPr>
          </a:lstStyle>
          <a:p>
            <a:endParaRPr lang="en-US" dirty="0"/>
          </a:p>
        </p:txBody>
      </p:sp>
      <p:sp>
        <p:nvSpPr>
          <p:cNvPr id="10" name="Picture Placeholder 3"/>
          <p:cNvSpPr>
            <a:spLocks noGrp="1"/>
          </p:cNvSpPr>
          <p:nvPr>
            <p:ph type="pic" sz="quarter" idx="17"/>
          </p:nvPr>
        </p:nvSpPr>
        <p:spPr>
          <a:xfrm>
            <a:off x="9128760" y="3438144"/>
            <a:ext cx="3063240" cy="3438144"/>
          </a:xfrm>
          <a:prstGeom prst="rect">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71606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de placeholder center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179" y="0"/>
            <a:ext cx="3770915"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5" name="Picture Placeholder 2"/>
          <p:cNvSpPr>
            <a:spLocks noGrp="1"/>
          </p:cNvSpPr>
          <p:nvPr>
            <p:ph type="pic" sz="quarter" idx="25"/>
          </p:nvPr>
        </p:nvSpPr>
        <p:spPr>
          <a:xfrm>
            <a:off x="3909389" y="688438"/>
            <a:ext cx="1855304" cy="1829475"/>
          </a:xfrm>
          <a:solidFill>
            <a:schemeClr val="bg1">
              <a:lumMod val="95000"/>
            </a:schemeClr>
          </a:solidFill>
        </p:spPr>
        <p:txBody>
          <a:bodyPr>
            <a:normAutofit/>
          </a:bodyPr>
          <a:lstStyle>
            <a:lvl1pPr>
              <a:defRPr sz="2800"/>
            </a:lvl1pPr>
          </a:lstStyle>
          <a:p>
            <a:endParaRPr lang="en-US" dirty="0"/>
          </a:p>
        </p:txBody>
      </p:sp>
      <p:sp>
        <p:nvSpPr>
          <p:cNvPr id="6" name="Picture Placeholder 2"/>
          <p:cNvSpPr>
            <a:spLocks noGrp="1"/>
          </p:cNvSpPr>
          <p:nvPr>
            <p:ph type="pic" sz="quarter" idx="26"/>
          </p:nvPr>
        </p:nvSpPr>
        <p:spPr>
          <a:xfrm>
            <a:off x="5930345" y="688437"/>
            <a:ext cx="1855304" cy="1829475"/>
          </a:xfrm>
          <a:solidFill>
            <a:schemeClr val="bg1">
              <a:lumMod val="95000"/>
            </a:schemeClr>
          </a:solidFill>
        </p:spPr>
        <p:txBody>
          <a:bodyPr>
            <a:normAutofit/>
          </a:bodyPr>
          <a:lstStyle>
            <a:lvl1pPr>
              <a:defRPr sz="2800"/>
            </a:lvl1pPr>
          </a:lstStyle>
          <a:p>
            <a:endParaRPr lang="en-US" dirty="0"/>
          </a:p>
        </p:txBody>
      </p:sp>
      <p:sp>
        <p:nvSpPr>
          <p:cNvPr id="9" name="Picture Placeholder 2"/>
          <p:cNvSpPr>
            <a:spLocks noGrp="1"/>
          </p:cNvSpPr>
          <p:nvPr>
            <p:ph type="pic" sz="quarter" idx="27"/>
          </p:nvPr>
        </p:nvSpPr>
        <p:spPr>
          <a:xfrm>
            <a:off x="7951301" y="688437"/>
            <a:ext cx="1855304" cy="1829475"/>
          </a:xfrm>
          <a:solidFill>
            <a:schemeClr val="bg1">
              <a:lumMod val="95000"/>
            </a:schemeClr>
          </a:solidFill>
        </p:spPr>
        <p:txBody>
          <a:bodyPr>
            <a:normAutofit/>
          </a:bodyPr>
          <a:lstStyle>
            <a:lvl1pPr>
              <a:defRPr sz="2800"/>
            </a:lvl1pPr>
          </a:lstStyle>
          <a:p>
            <a:endParaRPr lang="en-US" dirty="0"/>
          </a:p>
        </p:txBody>
      </p:sp>
      <p:sp>
        <p:nvSpPr>
          <p:cNvPr id="10" name="Picture Placeholder 2"/>
          <p:cNvSpPr>
            <a:spLocks noGrp="1"/>
          </p:cNvSpPr>
          <p:nvPr>
            <p:ph type="pic" sz="quarter" idx="28"/>
          </p:nvPr>
        </p:nvSpPr>
        <p:spPr>
          <a:xfrm>
            <a:off x="9972257" y="701351"/>
            <a:ext cx="1855304" cy="1829475"/>
          </a:xfrm>
          <a:solidFill>
            <a:schemeClr val="bg1">
              <a:lumMod val="95000"/>
            </a:schemeClr>
          </a:solidFill>
        </p:spPr>
        <p:txBody>
          <a:bodyPr>
            <a:normAutofit/>
          </a:bodyPr>
          <a:lstStyle>
            <a:lvl1pPr>
              <a:defRPr sz="2800"/>
            </a:lvl1pPr>
          </a:lstStyle>
          <a:p>
            <a:endParaRPr lang="en-US" dirty="0"/>
          </a:p>
        </p:txBody>
      </p:sp>
    </p:spTree>
    <p:extLst>
      <p:ext uri="{BB962C8B-B14F-4D97-AF65-F5344CB8AC3E}">
        <p14:creationId xmlns:p14="http://schemas.microsoft.com/office/powerpoint/2010/main" val="358990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663688" y="0"/>
            <a:ext cx="2451652"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Tree>
    <p:extLst>
      <p:ext uri="{BB962C8B-B14F-4D97-AF65-F5344CB8AC3E}">
        <p14:creationId xmlns:p14="http://schemas.microsoft.com/office/powerpoint/2010/main" val="41891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ide placeholder bottom">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825684" y="6379631"/>
            <a:ext cx="802144" cy="307777"/>
          </a:xfrm>
          <a:prstGeom prst="rect">
            <a:avLst/>
          </a:prstGeom>
          <a:noFill/>
        </p:spPr>
        <p:txBody>
          <a:bodyPr wrap="none" rtlCol="0">
            <a:spAutoFit/>
          </a:bodyPr>
          <a:lstStyle/>
          <a:p>
            <a:pPr algn="ctr"/>
            <a:r>
              <a:rPr lang="id-ID" sz="1400" b="0">
                <a:solidFill>
                  <a:schemeClr val="tx1"/>
                </a:solidFill>
                <a:latin typeface="+mn-lt"/>
              </a:rPr>
              <a:t>PAGE //</a:t>
            </a:r>
            <a:endParaRPr lang="id-ID" sz="1400" b="0" dirty="0">
              <a:solidFill>
                <a:schemeClr val="tx1"/>
              </a:solidFill>
              <a:latin typeface="+mn-lt"/>
            </a:endParaRPr>
          </a:p>
        </p:txBody>
      </p:sp>
      <p:sp>
        <p:nvSpPr>
          <p:cNvPr id="5" name="Picture Placeholder 5"/>
          <p:cNvSpPr>
            <a:spLocks noGrp="1"/>
          </p:cNvSpPr>
          <p:nvPr>
            <p:ph type="pic" sz="quarter" idx="11"/>
          </p:nvPr>
        </p:nvSpPr>
        <p:spPr>
          <a:xfrm>
            <a:off x="0" y="4234068"/>
            <a:ext cx="12192000" cy="2623932"/>
          </a:xfrm>
        </p:spPr>
        <p:txBody>
          <a:bodyPr/>
          <a:lstStyle/>
          <a:p>
            <a:endParaRPr lang="id-ID"/>
          </a:p>
        </p:txBody>
      </p:sp>
    </p:spTree>
    <p:extLst>
      <p:ext uri="{BB962C8B-B14F-4D97-AF65-F5344CB8AC3E}">
        <p14:creationId xmlns:p14="http://schemas.microsoft.com/office/powerpoint/2010/main" val="21931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ide placeholder ">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5" name="Picture Placeholder 5"/>
          <p:cNvSpPr>
            <a:spLocks noGrp="1"/>
          </p:cNvSpPr>
          <p:nvPr>
            <p:ph type="pic" sz="quarter" idx="11"/>
          </p:nvPr>
        </p:nvSpPr>
        <p:spPr>
          <a:xfrm>
            <a:off x="0" y="0"/>
            <a:ext cx="12192000" cy="2623932"/>
          </a:xfrm>
        </p:spPr>
        <p:txBody>
          <a:bodyPr/>
          <a:lstStyle/>
          <a:p>
            <a:endParaRPr lang="id-ID"/>
          </a:p>
        </p:txBody>
      </p:sp>
    </p:spTree>
    <p:extLst>
      <p:ext uri="{BB962C8B-B14F-4D97-AF65-F5344CB8AC3E}">
        <p14:creationId xmlns:p14="http://schemas.microsoft.com/office/powerpoint/2010/main" val="25487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Normal w/ image 2">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60709"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3" name="Picture Placeholder 2"/>
          <p:cNvSpPr>
            <a:spLocks noGrp="1"/>
          </p:cNvSpPr>
          <p:nvPr>
            <p:ph type="pic" sz="quarter" idx="11"/>
          </p:nvPr>
        </p:nvSpPr>
        <p:spPr>
          <a:xfrm>
            <a:off x="0" y="2332382"/>
            <a:ext cx="12192000" cy="3635739"/>
          </a:xfrm>
        </p:spPr>
        <p:txBody>
          <a:bodyPr/>
          <a:lstStyle/>
          <a:p>
            <a:endParaRPr lang="id-ID"/>
          </a:p>
        </p:txBody>
      </p:sp>
      <p:cxnSp>
        <p:nvCxnSpPr>
          <p:cNvPr id="7" name="Straight Connector 6"/>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5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ide placeholder ">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5" name="Picture Placeholder 5"/>
          <p:cNvSpPr>
            <a:spLocks noGrp="1"/>
          </p:cNvSpPr>
          <p:nvPr>
            <p:ph type="pic" sz="quarter" idx="11"/>
          </p:nvPr>
        </p:nvSpPr>
        <p:spPr>
          <a:xfrm>
            <a:off x="0" y="-1"/>
            <a:ext cx="12192000" cy="5287617"/>
          </a:xfrm>
        </p:spPr>
        <p:txBody>
          <a:bodyPr/>
          <a:lstStyle/>
          <a:p>
            <a:endParaRPr lang="id-ID"/>
          </a:p>
        </p:txBody>
      </p:sp>
    </p:spTree>
    <p:extLst>
      <p:ext uri="{BB962C8B-B14F-4D97-AF65-F5344CB8AC3E}">
        <p14:creationId xmlns:p14="http://schemas.microsoft.com/office/powerpoint/2010/main" val="12807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ide placeholder">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5" name="Picture Placeholder 5"/>
          <p:cNvSpPr>
            <a:spLocks noGrp="1"/>
          </p:cNvSpPr>
          <p:nvPr>
            <p:ph type="pic" sz="quarter" idx="11"/>
          </p:nvPr>
        </p:nvSpPr>
        <p:spPr>
          <a:xfrm>
            <a:off x="0" y="1941442"/>
            <a:ext cx="12192000" cy="2623932"/>
          </a:xfrm>
        </p:spPr>
        <p:txBody>
          <a:bodyPr/>
          <a:lstStyle/>
          <a:p>
            <a:endParaRPr lang="id-ID"/>
          </a:p>
        </p:txBody>
      </p:sp>
    </p:spTree>
    <p:extLst>
      <p:ext uri="{BB962C8B-B14F-4D97-AF65-F5344CB8AC3E}">
        <p14:creationId xmlns:p14="http://schemas.microsoft.com/office/powerpoint/2010/main" val="14856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side placeholder 11">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5" name="Picture Placeholder 5"/>
          <p:cNvSpPr>
            <a:spLocks noGrp="1"/>
          </p:cNvSpPr>
          <p:nvPr>
            <p:ph type="pic" sz="quarter" idx="11"/>
          </p:nvPr>
        </p:nvSpPr>
        <p:spPr>
          <a:xfrm>
            <a:off x="755375" y="1258957"/>
            <a:ext cx="10831414" cy="3306417"/>
          </a:xfrm>
        </p:spPr>
        <p:txBody>
          <a:bodyPr/>
          <a:lstStyle/>
          <a:p>
            <a:endParaRPr lang="id-ID"/>
          </a:p>
        </p:txBody>
      </p:sp>
    </p:spTree>
    <p:extLst>
      <p:ext uri="{BB962C8B-B14F-4D97-AF65-F5344CB8AC3E}">
        <p14:creationId xmlns:p14="http://schemas.microsoft.com/office/powerpoint/2010/main" val="42098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side placeholder center">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787214"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6" name="Picture Placeholder 2"/>
          <p:cNvSpPr>
            <a:spLocks noGrp="1"/>
          </p:cNvSpPr>
          <p:nvPr>
            <p:ph type="pic" sz="quarter" idx="19"/>
          </p:nvPr>
        </p:nvSpPr>
        <p:spPr>
          <a:xfrm>
            <a:off x="0" y="2756453"/>
            <a:ext cx="3037024" cy="1841914"/>
          </a:xfrm>
          <a:prstGeom prst="rect">
            <a:avLst/>
          </a:prstGeom>
        </p:spPr>
        <p:txBody>
          <a:bodyPr/>
          <a:lstStyle/>
          <a:p>
            <a:endParaRPr lang="id-ID"/>
          </a:p>
        </p:txBody>
      </p:sp>
      <p:sp>
        <p:nvSpPr>
          <p:cNvPr id="9" name="Picture Placeholder 2"/>
          <p:cNvSpPr>
            <a:spLocks noGrp="1"/>
          </p:cNvSpPr>
          <p:nvPr>
            <p:ph type="pic" sz="quarter" idx="20"/>
          </p:nvPr>
        </p:nvSpPr>
        <p:spPr>
          <a:xfrm>
            <a:off x="3047585" y="2756453"/>
            <a:ext cx="2991886" cy="1841914"/>
          </a:xfrm>
          <a:prstGeom prst="rect">
            <a:avLst/>
          </a:prstGeom>
        </p:spPr>
        <p:txBody>
          <a:bodyPr/>
          <a:lstStyle/>
          <a:p>
            <a:endParaRPr lang="id-ID"/>
          </a:p>
        </p:txBody>
      </p:sp>
      <p:sp>
        <p:nvSpPr>
          <p:cNvPr id="10" name="Picture Placeholder 2"/>
          <p:cNvSpPr>
            <a:spLocks noGrp="1"/>
          </p:cNvSpPr>
          <p:nvPr>
            <p:ph type="pic" sz="quarter" idx="21"/>
          </p:nvPr>
        </p:nvSpPr>
        <p:spPr>
          <a:xfrm>
            <a:off x="6063284" y="2756453"/>
            <a:ext cx="3100594" cy="1841914"/>
          </a:xfrm>
          <a:prstGeom prst="rect">
            <a:avLst/>
          </a:prstGeom>
        </p:spPr>
        <p:txBody>
          <a:bodyPr/>
          <a:lstStyle/>
          <a:p>
            <a:endParaRPr lang="id-ID"/>
          </a:p>
        </p:txBody>
      </p:sp>
      <p:sp>
        <p:nvSpPr>
          <p:cNvPr id="11" name="Picture Placeholder 2"/>
          <p:cNvSpPr>
            <a:spLocks noGrp="1"/>
          </p:cNvSpPr>
          <p:nvPr>
            <p:ph type="pic" sz="quarter" idx="22"/>
          </p:nvPr>
        </p:nvSpPr>
        <p:spPr>
          <a:xfrm>
            <a:off x="9163878" y="2756453"/>
            <a:ext cx="3028122" cy="1841914"/>
          </a:xfrm>
          <a:prstGeom prst="rect">
            <a:avLst/>
          </a:prstGeom>
        </p:spPr>
        <p:txBody>
          <a:bodyPr/>
          <a:lstStyle/>
          <a:p>
            <a:endParaRPr lang="id-ID"/>
          </a:p>
        </p:txBody>
      </p:sp>
    </p:spTree>
    <p:extLst>
      <p:ext uri="{BB962C8B-B14F-4D97-AF65-F5344CB8AC3E}">
        <p14:creationId xmlns:p14="http://schemas.microsoft.com/office/powerpoint/2010/main" val="216272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side placeholder center">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825684" y="6379631"/>
            <a:ext cx="802144" cy="307777"/>
          </a:xfrm>
          <a:prstGeom prst="rect">
            <a:avLst/>
          </a:prstGeom>
          <a:noFill/>
        </p:spPr>
        <p:txBody>
          <a:bodyPr wrap="none" rtlCol="0">
            <a:spAutoFit/>
          </a:bodyPr>
          <a:lstStyle/>
          <a:p>
            <a:pPr algn="ctr"/>
            <a:r>
              <a:rPr lang="id-ID" sz="1400" b="0">
                <a:solidFill>
                  <a:schemeClr val="tx1"/>
                </a:solidFill>
                <a:latin typeface="+mn-lt"/>
              </a:rPr>
              <a:t>PAGE //</a:t>
            </a:r>
            <a:endParaRPr lang="id-ID" sz="1400" b="0" dirty="0">
              <a:solidFill>
                <a:schemeClr val="tx1"/>
              </a:solidFill>
              <a:latin typeface="+mn-lt"/>
            </a:endParaRPr>
          </a:p>
        </p:txBody>
      </p:sp>
      <p:sp>
        <p:nvSpPr>
          <p:cNvPr id="6" name="Picture Placeholder 2"/>
          <p:cNvSpPr>
            <a:spLocks noGrp="1"/>
          </p:cNvSpPr>
          <p:nvPr>
            <p:ph type="pic" sz="quarter" idx="19"/>
          </p:nvPr>
        </p:nvSpPr>
        <p:spPr>
          <a:xfrm>
            <a:off x="9163878" y="5247860"/>
            <a:ext cx="3037024" cy="1610139"/>
          </a:xfrm>
          <a:prstGeom prst="rect">
            <a:avLst/>
          </a:prstGeom>
        </p:spPr>
        <p:txBody>
          <a:bodyPr/>
          <a:lstStyle/>
          <a:p>
            <a:endParaRPr lang="id-ID"/>
          </a:p>
        </p:txBody>
      </p:sp>
      <p:sp>
        <p:nvSpPr>
          <p:cNvPr id="9" name="Picture Placeholder 2"/>
          <p:cNvSpPr>
            <a:spLocks noGrp="1"/>
          </p:cNvSpPr>
          <p:nvPr>
            <p:ph type="pic" sz="quarter" idx="20"/>
          </p:nvPr>
        </p:nvSpPr>
        <p:spPr>
          <a:xfrm>
            <a:off x="9143999" y="3552716"/>
            <a:ext cx="3048001" cy="1695144"/>
          </a:xfrm>
          <a:prstGeom prst="rect">
            <a:avLst/>
          </a:prstGeom>
        </p:spPr>
        <p:txBody>
          <a:bodyPr/>
          <a:lstStyle/>
          <a:p>
            <a:endParaRPr lang="id-ID"/>
          </a:p>
        </p:txBody>
      </p:sp>
      <p:sp>
        <p:nvSpPr>
          <p:cNvPr id="10" name="Picture Placeholder 2"/>
          <p:cNvSpPr>
            <a:spLocks noGrp="1"/>
          </p:cNvSpPr>
          <p:nvPr>
            <p:ph type="pic" sz="quarter" idx="21"/>
          </p:nvPr>
        </p:nvSpPr>
        <p:spPr>
          <a:xfrm>
            <a:off x="9153938" y="1842052"/>
            <a:ext cx="3028122" cy="1697412"/>
          </a:xfrm>
          <a:prstGeom prst="rect">
            <a:avLst/>
          </a:prstGeom>
        </p:spPr>
        <p:txBody>
          <a:bodyPr/>
          <a:lstStyle/>
          <a:p>
            <a:endParaRPr lang="id-ID"/>
          </a:p>
        </p:txBody>
      </p:sp>
      <p:sp>
        <p:nvSpPr>
          <p:cNvPr id="11" name="Picture Placeholder 2"/>
          <p:cNvSpPr>
            <a:spLocks noGrp="1"/>
          </p:cNvSpPr>
          <p:nvPr>
            <p:ph type="pic" sz="quarter" idx="22"/>
          </p:nvPr>
        </p:nvSpPr>
        <p:spPr>
          <a:xfrm>
            <a:off x="9163878" y="0"/>
            <a:ext cx="3028122" cy="1828800"/>
          </a:xfrm>
          <a:prstGeom prst="rect">
            <a:avLst/>
          </a:prstGeom>
        </p:spPr>
        <p:txBody>
          <a:bodyPr/>
          <a:lstStyle/>
          <a:p>
            <a:endParaRPr lang="id-ID"/>
          </a:p>
        </p:txBody>
      </p:sp>
    </p:spTree>
    <p:extLst>
      <p:ext uri="{BB962C8B-B14F-4D97-AF65-F5344CB8AC3E}">
        <p14:creationId xmlns:p14="http://schemas.microsoft.com/office/powerpoint/2010/main" val="29340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side 12 placeholder ">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8" name="TextBox 7"/>
          <p:cNvSpPr txBox="1"/>
          <p:nvPr userDrawn="1"/>
        </p:nvSpPr>
        <p:spPr>
          <a:xfrm>
            <a:off x="10825684" y="6379631"/>
            <a:ext cx="802144" cy="307777"/>
          </a:xfrm>
          <a:prstGeom prst="rect">
            <a:avLst/>
          </a:prstGeom>
          <a:noFill/>
        </p:spPr>
        <p:txBody>
          <a:bodyPr wrap="none" rtlCol="0">
            <a:spAutoFit/>
          </a:bodyPr>
          <a:lstStyle/>
          <a:p>
            <a:pPr algn="ctr"/>
            <a:r>
              <a:rPr lang="id-ID" sz="1400" b="0">
                <a:solidFill>
                  <a:schemeClr val="tx1"/>
                </a:solidFill>
                <a:latin typeface="+mn-lt"/>
              </a:rPr>
              <a:t>PAGE //</a:t>
            </a:r>
            <a:endParaRPr lang="id-ID" sz="1400" b="0" dirty="0">
              <a:solidFill>
                <a:schemeClr val="tx1"/>
              </a:solidFill>
              <a:latin typeface="+mn-lt"/>
            </a:endParaRPr>
          </a:p>
        </p:txBody>
      </p:sp>
      <p:sp>
        <p:nvSpPr>
          <p:cNvPr id="6" name="Picture Placeholder 2"/>
          <p:cNvSpPr>
            <a:spLocks noGrp="1"/>
          </p:cNvSpPr>
          <p:nvPr>
            <p:ph type="pic" sz="quarter" idx="19"/>
          </p:nvPr>
        </p:nvSpPr>
        <p:spPr>
          <a:xfrm>
            <a:off x="9163878" y="5247860"/>
            <a:ext cx="3055866" cy="1610139"/>
          </a:xfrm>
          <a:prstGeom prst="rect">
            <a:avLst/>
          </a:prstGeom>
        </p:spPr>
        <p:txBody>
          <a:bodyPr/>
          <a:lstStyle/>
          <a:p>
            <a:endParaRPr lang="id-ID"/>
          </a:p>
        </p:txBody>
      </p:sp>
      <p:sp>
        <p:nvSpPr>
          <p:cNvPr id="9" name="Picture Placeholder 2"/>
          <p:cNvSpPr>
            <a:spLocks noGrp="1"/>
          </p:cNvSpPr>
          <p:nvPr>
            <p:ph type="pic" sz="quarter" idx="20"/>
          </p:nvPr>
        </p:nvSpPr>
        <p:spPr>
          <a:xfrm>
            <a:off x="9143999" y="3552716"/>
            <a:ext cx="3056903" cy="1695144"/>
          </a:xfrm>
          <a:prstGeom prst="rect">
            <a:avLst/>
          </a:prstGeom>
        </p:spPr>
        <p:txBody>
          <a:bodyPr/>
          <a:lstStyle/>
          <a:p>
            <a:endParaRPr lang="id-ID"/>
          </a:p>
        </p:txBody>
      </p:sp>
      <p:sp>
        <p:nvSpPr>
          <p:cNvPr id="10" name="Picture Placeholder 2"/>
          <p:cNvSpPr>
            <a:spLocks noGrp="1"/>
          </p:cNvSpPr>
          <p:nvPr>
            <p:ph type="pic" sz="quarter" idx="21"/>
          </p:nvPr>
        </p:nvSpPr>
        <p:spPr>
          <a:xfrm>
            <a:off x="9153938" y="1842052"/>
            <a:ext cx="3046964" cy="1697412"/>
          </a:xfrm>
          <a:prstGeom prst="rect">
            <a:avLst/>
          </a:prstGeom>
        </p:spPr>
        <p:txBody>
          <a:bodyPr/>
          <a:lstStyle/>
          <a:p>
            <a:endParaRPr lang="id-ID"/>
          </a:p>
        </p:txBody>
      </p:sp>
      <p:sp>
        <p:nvSpPr>
          <p:cNvPr id="11" name="Picture Placeholder 2"/>
          <p:cNvSpPr>
            <a:spLocks noGrp="1"/>
          </p:cNvSpPr>
          <p:nvPr>
            <p:ph type="pic" sz="quarter" idx="22"/>
          </p:nvPr>
        </p:nvSpPr>
        <p:spPr>
          <a:xfrm>
            <a:off x="9163878" y="0"/>
            <a:ext cx="3028122" cy="1828800"/>
          </a:xfrm>
          <a:prstGeom prst="rect">
            <a:avLst/>
          </a:prstGeom>
        </p:spPr>
        <p:txBody>
          <a:bodyPr/>
          <a:lstStyle/>
          <a:p>
            <a:endParaRPr lang="id-ID"/>
          </a:p>
        </p:txBody>
      </p:sp>
      <p:sp>
        <p:nvSpPr>
          <p:cNvPr id="12" name="Picture Placeholder 2"/>
          <p:cNvSpPr>
            <a:spLocks noGrp="1"/>
          </p:cNvSpPr>
          <p:nvPr>
            <p:ph type="pic" sz="quarter" idx="23"/>
          </p:nvPr>
        </p:nvSpPr>
        <p:spPr>
          <a:xfrm>
            <a:off x="6098073" y="5261112"/>
            <a:ext cx="3065804" cy="1610139"/>
          </a:xfrm>
          <a:prstGeom prst="rect">
            <a:avLst/>
          </a:prstGeom>
        </p:spPr>
        <p:txBody>
          <a:bodyPr/>
          <a:lstStyle/>
          <a:p>
            <a:endParaRPr lang="id-ID"/>
          </a:p>
        </p:txBody>
      </p:sp>
      <p:sp>
        <p:nvSpPr>
          <p:cNvPr id="13" name="Picture Placeholder 2"/>
          <p:cNvSpPr>
            <a:spLocks noGrp="1"/>
          </p:cNvSpPr>
          <p:nvPr>
            <p:ph type="pic" sz="quarter" idx="24"/>
          </p:nvPr>
        </p:nvSpPr>
        <p:spPr>
          <a:xfrm>
            <a:off x="6104700" y="3565968"/>
            <a:ext cx="3034747" cy="1695144"/>
          </a:xfrm>
          <a:prstGeom prst="rect">
            <a:avLst/>
          </a:prstGeom>
        </p:spPr>
        <p:txBody>
          <a:bodyPr/>
          <a:lstStyle/>
          <a:p>
            <a:endParaRPr lang="id-ID"/>
          </a:p>
        </p:txBody>
      </p:sp>
      <p:sp>
        <p:nvSpPr>
          <p:cNvPr id="14" name="Picture Placeholder 2"/>
          <p:cNvSpPr>
            <a:spLocks noGrp="1"/>
          </p:cNvSpPr>
          <p:nvPr>
            <p:ph type="pic" sz="quarter" idx="25"/>
          </p:nvPr>
        </p:nvSpPr>
        <p:spPr>
          <a:xfrm>
            <a:off x="6088132" y="1855304"/>
            <a:ext cx="3075745" cy="1710664"/>
          </a:xfrm>
          <a:prstGeom prst="rect">
            <a:avLst/>
          </a:prstGeom>
        </p:spPr>
        <p:txBody>
          <a:bodyPr/>
          <a:lstStyle/>
          <a:p>
            <a:endParaRPr lang="id-ID"/>
          </a:p>
        </p:txBody>
      </p:sp>
      <p:sp>
        <p:nvSpPr>
          <p:cNvPr id="15" name="Picture Placeholder 2"/>
          <p:cNvSpPr>
            <a:spLocks noGrp="1"/>
          </p:cNvSpPr>
          <p:nvPr>
            <p:ph type="pic" sz="quarter" idx="26"/>
          </p:nvPr>
        </p:nvSpPr>
        <p:spPr>
          <a:xfrm>
            <a:off x="6098073" y="0"/>
            <a:ext cx="3065804" cy="1842052"/>
          </a:xfrm>
          <a:prstGeom prst="rect">
            <a:avLst/>
          </a:prstGeom>
        </p:spPr>
        <p:txBody>
          <a:bodyPr/>
          <a:lstStyle/>
          <a:p>
            <a:endParaRPr lang="id-ID"/>
          </a:p>
        </p:txBody>
      </p:sp>
      <p:sp>
        <p:nvSpPr>
          <p:cNvPr id="16" name="Picture Placeholder 2"/>
          <p:cNvSpPr>
            <a:spLocks noGrp="1"/>
          </p:cNvSpPr>
          <p:nvPr>
            <p:ph type="pic" sz="quarter" idx="27"/>
          </p:nvPr>
        </p:nvSpPr>
        <p:spPr>
          <a:xfrm>
            <a:off x="3061049" y="5261112"/>
            <a:ext cx="3037024" cy="1610139"/>
          </a:xfrm>
          <a:prstGeom prst="rect">
            <a:avLst/>
          </a:prstGeom>
        </p:spPr>
        <p:txBody>
          <a:bodyPr/>
          <a:lstStyle/>
          <a:p>
            <a:endParaRPr lang="id-ID"/>
          </a:p>
        </p:txBody>
      </p:sp>
      <p:sp>
        <p:nvSpPr>
          <p:cNvPr id="17" name="Picture Placeholder 2"/>
          <p:cNvSpPr>
            <a:spLocks noGrp="1"/>
          </p:cNvSpPr>
          <p:nvPr>
            <p:ph type="pic" sz="quarter" idx="28"/>
          </p:nvPr>
        </p:nvSpPr>
        <p:spPr>
          <a:xfrm>
            <a:off x="3051108" y="3565968"/>
            <a:ext cx="3051316" cy="1695144"/>
          </a:xfrm>
          <a:prstGeom prst="rect">
            <a:avLst/>
          </a:prstGeom>
        </p:spPr>
        <p:txBody>
          <a:bodyPr/>
          <a:lstStyle/>
          <a:p>
            <a:endParaRPr lang="id-ID"/>
          </a:p>
        </p:txBody>
      </p:sp>
      <p:sp>
        <p:nvSpPr>
          <p:cNvPr id="18" name="Picture Placeholder 2"/>
          <p:cNvSpPr>
            <a:spLocks noGrp="1"/>
          </p:cNvSpPr>
          <p:nvPr>
            <p:ph type="pic" sz="quarter" idx="29"/>
          </p:nvPr>
        </p:nvSpPr>
        <p:spPr>
          <a:xfrm>
            <a:off x="3051109" y="1855304"/>
            <a:ext cx="3028122" cy="1697412"/>
          </a:xfrm>
          <a:prstGeom prst="rect">
            <a:avLst/>
          </a:prstGeom>
        </p:spPr>
        <p:txBody>
          <a:bodyPr/>
          <a:lstStyle/>
          <a:p>
            <a:endParaRPr lang="id-ID"/>
          </a:p>
        </p:txBody>
      </p:sp>
      <p:sp>
        <p:nvSpPr>
          <p:cNvPr id="19" name="Picture Placeholder 2"/>
          <p:cNvSpPr>
            <a:spLocks noGrp="1"/>
          </p:cNvSpPr>
          <p:nvPr>
            <p:ph type="pic" sz="quarter" idx="30"/>
          </p:nvPr>
        </p:nvSpPr>
        <p:spPr>
          <a:xfrm>
            <a:off x="3061049" y="13252"/>
            <a:ext cx="3028122" cy="1828800"/>
          </a:xfrm>
          <a:prstGeom prst="rect">
            <a:avLst/>
          </a:prstGeom>
        </p:spPr>
        <p:txBody>
          <a:bodyPr/>
          <a:lstStyle/>
          <a:p>
            <a:endParaRPr lang="id-ID"/>
          </a:p>
        </p:txBody>
      </p:sp>
    </p:spTree>
    <p:extLst>
      <p:ext uri="{BB962C8B-B14F-4D97-AF65-F5344CB8AC3E}">
        <p14:creationId xmlns:p14="http://schemas.microsoft.com/office/powerpoint/2010/main" val="41378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ormal Center">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6" name="Picture Placeholder 3"/>
          <p:cNvSpPr>
            <a:spLocks noGrp="1"/>
          </p:cNvSpPr>
          <p:nvPr>
            <p:ph type="pic" sz="quarter" idx="23"/>
          </p:nvPr>
        </p:nvSpPr>
        <p:spPr>
          <a:xfrm>
            <a:off x="887896" y="285971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24"/>
          </p:nvPr>
        </p:nvSpPr>
        <p:spPr>
          <a:xfrm>
            <a:off x="4405288" y="285971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Picture Placeholder 3"/>
          <p:cNvSpPr>
            <a:spLocks noGrp="1"/>
          </p:cNvSpPr>
          <p:nvPr>
            <p:ph type="pic" sz="quarter" idx="25"/>
          </p:nvPr>
        </p:nvSpPr>
        <p:spPr>
          <a:xfrm>
            <a:off x="7922680" y="285971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cxnSp>
        <p:nvCxnSpPr>
          <p:cNvPr id="9" name="Straight Connector 8"/>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85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placeholder 4">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9" name="Picture Placeholder 2"/>
          <p:cNvSpPr>
            <a:spLocks noGrp="1"/>
          </p:cNvSpPr>
          <p:nvPr>
            <p:ph type="pic" sz="quarter" idx="11"/>
          </p:nvPr>
        </p:nvSpPr>
        <p:spPr>
          <a:xfrm>
            <a:off x="457206" y="2014123"/>
            <a:ext cx="1855305" cy="1709530"/>
          </a:xfrm>
        </p:spPr>
        <p:txBody>
          <a:bodyPr/>
          <a:lstStyle/>
          <a:p>
            <a:endParaRPr lang="id-ID"/>
          </a:p>
        </p:txBody>
      </p:sp>
      <p:sp>
        <p:nvSpPr>
          <p:cNvPr id="11" name="Picture Placeholder 2"/>
          <p:cNvSpPr>
            <a:spLocks noGrp="1"/>
          </p:cNvSpPr>
          <p:nvPr>
            <p:ph type="pic" sz="quarter" idx="12"/>
          </p:nvPr>
        </p:nvSpPr>
        <p:spPr>
          <a:xfrm>
            <a:off x="457205" y="4088088"/>
            <a:ext cx="1855305" cy="1709530"/>
          </a:xfrm>
        </p:spPr>
        <p:txBody>
          <a:bodyPr/>
          <a:lstStyle/>
          <a:p>
            <a:endParaRPr lang="id-ID"/>
          </a:p>
        </p:txBody>
      </p:sp>
      <p:sp>
        <p:nvSpPr>
          <p:cNvPr id="12" name="Picture Placeholder 2"/>
          <p:cNvSpPr>
            <a:spLocks noGrp="1"/>
          </p:cNvSpPr>
          <p:nvPr>
            <p:ph type="pic" sz="quarter" idx="13"/>
          </p:nvPr>
        </p:nvSpPr>
        <p:spPr>
          <a:xfrm>
            <a:off x="9846371" y="2014123"/>
            <a:ext cx="1855305" cy="1709530"/>
          </a:xfrm>
        </p:spPr>
        <p:txBody>
          <a:bodyPr/>
          <a:lstStyle/>
          <a:p>
            <a:endParaRPr lang="id-ID"/>
          </a:p>
        </p:txBody>
      </p:sp>
      <p:sp>
        <p:nvSpPr>
          <p:cNvPr id="13" name="Picture Placeholder 2"/>
          <p:cNvSpPr>
            <a:spLocks noGrp="1"/>
          </p:cNvSpPr>
          <p:nvPr>
            <p:ph type="pic" sz="quarter" idx="14"/>
          </p:nvPr>
        </p:nvSpPr>
        <p:spPr>
          <a:xfrm>
            <a:off x="9846370" y="4088088"/>
            <a:ext cx="1855305" cy="1709530"/>
          </a:xfrm>
        </p:spPr>
        <p:txBody>
          <a:bodyPr/>
          <a:lstStyle/>
          <a:p>
            <a:endParaRPr lang="id-ID"/>
          </a:p>
        </p:txBody>
      </p:sp>
      <p:cxnSp>
        <p:nvCxnSpPr>
          <p:cNvPr id="14" name="Straight Connector 13"/>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8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ircle 1">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14" name="Picture Placeholder 3"/>
          <p:cNvSpPr>
            <a:spLocks noGrp="1" noChangeAspect="1"/>
          </p:cNvSpPr>
          <p:nvPr>
            <p:ph type="pic" sz="quarter" idx="11"/>
          </p:nvPr>
        </p:nvSpPr>
        <p:spPr>
          <a:xfrm>
            <a:off x="1442872" y="2504663"/>
            <a:ext cx="2520000" cy="2520000"/>
          </a:xfrm>
          <a:prstGeom prst="ellipse">
            <a:avLst/>
          </a:prstGeom>
        </p:spPr>
        <p:txBody>
          <a:bodyPr lIns="182880" tIns="91440" rIns="182880" bIns="91440"/>
          <a:lstStyle>
            <a:lvl1pPr marL="0" indent="0">
              <a:buFontTx/>
              <a:buNone/>
              <a:defRPr/>
            </a:lvl1pPr>
          </a:lstStyle>
          <a:p>
            <a:endParaRPr lang="en-US" dirty="0"/>
          </a:p>
        </p:txBody>
      </p:sp>
      <p:sp>
        <p:nvSpPr>
          <p:cNvPr id="16" name="Picture Placeholder 3"/>
          <p:cNvSpPr>
            <a:spLocks noGrp="1" noChangeAspect="1"/>
          </p:cNvSpPr>
          <p:nvPr>
            <p:ph type="pic" sz="quarter" idx="12"/>
          </p:nvPr>
        </p:nvSpPr>
        <p:spPr>
          <a:xfrm>
            <a:off x="4732617" y="2504663"/>
            <a:ext cx="2520000" cy="2520000"/>
          </a:xfrm>
          <a:prstGeom prst="ellipse">
            <a:avLst/>
          </a:prstGeom>
        </p:spPr>
        <p:txBody>
          <a:bodyPr lIns="182880" tIns="91440" rIns="182880" bIns="91440"/>
          <a:lstStyle>
            <a:lvl1pPr marL="0" indent="0">
              <a:buFontTx/>
              <a:buNone/>
              <a:defRPr/>
            </a:lvl1pPr>
          </a:lstStyle>
          <a:p>
            <a:endParaRPr lang="en-US" dirty="0"/>
          </a:p>
        </p:txBody>
      </p:sp>
      <p:sp>
        <p:nvSpPr>
          <p:cNvPr id="17" name="Picture Placeholder 3"/>
          <p:cNvSpPr>
            <a:spLocks noGrp="1" noChangeAspect="1"/>
          </p:cNvSpPr>
          <p:nvPr>
            <p:ph type="pic" sz="quarter" idx="13"/>
          </p:nvPr>
        </p:nvSpPr>
        <p:spPr>
          <a:xfrm>
            <a:off x="8022362" y="2504663"/>
            <a:ext cx="2520000" cy="2520000"/>
          </a:xfrm>
          <a:prstGeom prst="ellipse">
            <a:avLst/>
          </a:prstGeom>
        </p:spPr>
        <p:txBody>
          <a:bodyPr lIns="182880" tIns="91440" rIns="182880" bIns="91440"/>
          <a:lstStyle>
            <a:lvl1pPr marL="0" indent="0">
              <a:buFontTx/>
              <a:buNone/>
              <a:defRPr/>
            </a:lvl1pPr>
          </a:lstStyle>
          <a:p>
            <a:endParaRPr lang="en-US" dirty="0"/>
          </a:p>
        </p:txBody>
      </p:sp>
      <p:cxnSp>
        <p:nvCxnSpPr>
          <p:cNvPr id="9" name="Straight Connector 8"/>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9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placeholder 4">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825684" y="6379631"/>
            <a:ext cx="802144" cy="307777"/>
          </a:xfrm>
          <a:prstGeom prst="rect">
            <a:avLst/>
          </a:prstGeom>
          <a:noFill/>
        </p:spPr>
        <p:txBody>
          <a:bodyPr wrap="none" rtlCol="0">
            <a:spAutoFit/>
          </a:bodyPr>
          <a:lstStyle/>
          <a:p>
            <a:pPr algn="ctr"/>
            <a:r>
              <a:rPr lang="id-ID" sz="1400" b="0">
                <a:solidFill>
                  <a:schemeClr val="tx1"/>
                </a:solidFill>
                <a:latin typeface="+mn-lt"/>
              </a:rPr>
              <a:t>PAGE //</a:t>
            </a:r>
            <a:endParaRPr lang="id-ID" sz="1400" b="0" dirty="0">
              <a:solidFill>
                <a:schemeClr val="tx1"/>
              </a:solidFill>
              <a:latin typeface="+mn-lt"/>
            </a:endParaRPr>
          </a:p>
        </p:txBody>
      </p:sp>
      <p:sp>
        <p:nvSpPr>
          <p:cNvPr id="9" name="Picture Placeholder 2"/>
          <p:cNvSpPr>
            <a:spLocks noGrp="1"/>
          </p:cNvSpPr>
          <p:nvPr>
            <p:ph type="pic" sz="quarter" idx="11"/>
          </p:nvPr>
        </p:nvSpPr>
        <p:spPr>
          <a:xfrm>
            <a:off x="0" y="2176462"/>
            <a:ext cx="4267200" cy="4189917"/>
          </a:xfrm>
        </p:spPr>
        <p:txBody>
          <a:bodyPr/>
          <a:lstStyle/>
          <a:p>
            <a:endParaRPr lang="id-ID"/>
          </a:p>
        </p:txBody>
      </p:sp>
      <p:sp>
        <p:nvSpPr>
          <p:cNvPr id="11" name="Picture Placeholder 2"/>
          <p:cNvSpPr>
            <a:spLocks noGrp="1"/>
          </p:cNvSpPr>
          <p:nvPr>
            <p:ph type="pic" sz="quarter" idx="12"/>
          </p:nvPr>
        </p:nvSpPr>
        <p:spPr>
          <a:xfrm>
            <a:off x="4406348" y="2176463"/>
            <a:ext cx="2511287" cy="1630018"/>
          </a:xfrm>
        </p:spPr>
        <p:txBody>
          <a:bodyPr/>
          <a:lstStyle/>
          <a:p>
            <a:endParaRPr lang="id-ID"/>
          </a:p>
        </p:txBody>
      </p:sp>
      <p:sp>
        <p:nvSpPr>
          <p:cNvPr id="12" name="Picture Placeholder 2"/>
          <p:cNvSpPr>
            <a:spLocks noGrp="1"/>
          </p:cNvSpPr>
          <p:nvPr>
            <p:ph type="pic" sz="quarter" idx="13"/>
          </p:nvPr>
        </p:nvSpPr>
        <p:spPr>
          <a:xfrm>
            <a:off x="7043531" y="2176463"/>
            <a:ext cx="2511287" cy="1630018"/>
          </a:xfrm>
        </p:spPr>
        <p:txBody>
          <a:bodyPr/>
          <a:lstStyle/>
          <a:p>
            <a:endParaRPr lang="id-ID"/>
          </a:p>
        </p:txBody>
      </p:sp>
      <p:sp>
        <p:nvSpPr>
          <p:cNvPr id="13" name="Picture Placeholder 2"/>
          <p:cNvSpPr>
            <a:spLocks noGrp="1"/>
          </p:cNvSpPr>
          <p:nvPr>
            <p:ph type="pic" sz="quarter" idx="14"/>
          </p:nvPr>
        </p:nvSpPr>
        <p:spPr>
          <a:xfrm>
            <a:off x="9680713" y="2176462"/>
            <a:ext cx="2511287" cy="1630018"/>
          </a:xfrm>
        </p:spPr>
        <p:txBody>
          <a:bodyPr/>
          <a:lstStyle/>
          <a:p>
            <a:endParaRPr lang="id-ID"/>
          </a:p>
        </p:txBody>
      </p:sp>
      <p:cxnSp>
        <p:nvCxnSpPr>
          <p:cNvPr id="14" name="Straight Connector 13"/>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74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Normal w/ image 4">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810456" y="6379631"/>
            <a:ext cx="832600" cy="307777"/>
          </a:xfrm>
          <a:prstGeom prst="rect">
            <a:avLst/>
          </a:prstGeom>
          <a:noFill/>
        </p:spPr>
        <p:txBody>
          <a:bodyPr wrap="none" rtlCol="0">
            <a:spAutoFit/>
          </a:bodyPr>
          <a:lstStyle/>
          <a:p>
            <a:pPr algn="ctr"/>
            <a:r>
              <a:rPr lang="id-ID" sz="1400" b="1">
                <a:solidFill>
                  <a:schemeClr val="tx1"/>
                </a:solidFill>
                <a:latin typeface="+mn-lt"/>
              </a:rPr>
              <a:t>PAGE //</a:t>
            </a:r>
            <a:endParaRPr lang="id-ID" sz="1400" b="1" dirty="0">
              <a:solidFill>
                <a:schemeClr val="tx1"/>
              </a:solidFill>
              <a:latin typeface="+mn-lt"/>
            </a:endParaRPr>
          </a:p>
        </p:txBody>
      </p:sp>
      <p:sp>
        <p:nvSpPr>
          <p:cNvPr id="3" name="Picture Placeholder 2"/>
          <p:cNvSpPr>
            <a:spLocks noGrp="1"/>
          </p:cNvSpPr>
          <p:nvPr>
            <p:ph type="pic" sz="quarter" idx="11"/>
          </p:nvPr>
        </p:nvSpPr>
        <p:spPr>
          <a:xfrm>
            <a:off x="0" y="1815549"/>
            <a:ext cx="12192000" cy="5042452"/>
          </a:xfrm>
        </p:spPr>
        <p:txBody>
          <a:bodyPr/>
          <a:lstStyle/>
          <a:p>
            <a:endParaRPr lang="id-ID"/>
          </a:p>
        </p:txBody>
      </p:sp>
      <p:cxnSp>
        <p:nvCxnSpPr>
          <p:cNvPr id="7" name="Straight Connector 6"/>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95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Normal Center">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87213"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
        <p:nvSpPr>
          <p:cNvPr id="6" name="Picture Placeholder 3"/>
          <p:cNvSpPr>
            <a:spLocks noGrp="1"/>
          </p:cNvSpPr>
          <p:nvPr>
            <p:ph type="pic" sz="quarter" idx="23"/>
          </p:nvPr>
        </p:nvSpPr>
        <p:spPr>
          <a:xfrm>
            <a:off x="0" y="2859710"/>
            <a:ext cx="12191999"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cxnSp>
        <p:nvCxnSpPr>
          <p:cNvPr id="7" name="Straight Connector 6"/>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84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1E78B4"/>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57200" y="1752600"/>
            <a:ext cx="6115000" cy="1524000"/>
          </a:xfrm>
        </p:spPr>
        <p:txBody>
          <a:bodyPr anchor="b">
            <a:normAutofit/>
          </a:bodyPr>
          <a:lstStyle>
            <a:lvl1pPr algn="l">
              <a:defRPr sz="3600" cap="small" baseline="0">
                <a:solidFill>
                  <a:schemeClr val="bg1"/>
                </a:solidFill>
                <a:latin typeface="Segoe UI Light" panose="020B0502040204020203" pitchFamily="34" charset="0"/>
                <a:cs typeface="Tahoma" pitchFamily="34" charset="0"/>
              </a:defRPr>
            </a:lvl1pPr>
          </a:lstStyle>
          <a:p>
            <a:r>
              <a:rPr lang="en-US" dirty="0"/>
              <a:t>PB Meeting Title</a:t>
            </a:r>
          </a:p>
        </p:txBody>
      </p:sp>
      <p:sp>
        <p:nvSpPr>
          <p:cNvPr id="12" name="Subtitle 2"/>
          <p:cNvSpPr>
            <a:spLocks noGrp="1"/>
          </p:cNvSpPr>
          <p:nvPr>
            <p:ph type="subTitle" idx="1" hasCustomPrompt="1"/>
          </p:nvPr>
        </p:nvSpPr>
        <p:spPr>
          <a:xfrm>
            <a:off x="457200" y="3505198"/>
            <a:ext cx="6115000" cy="609602"/>
          </a:xfrm>
        </p:spPr>
        <p:txBody>
          <a:bodyPr>
            <a:normAutofit/>
          </a:bodyPr>
          <a:lstStyle>
            <a:lvl1pPr marL="0" indent="0" algn="l">
              <a:buNone/>
              <a:defRPr lang="en-US" sz="2400" baseline="0" dirty="0" smtClean="0">
                <a:solidFill>
                  <a:schemeClr val="bg1"/>
                </a:solidFill>
                <a:latin typeface="Segoe UI Light" panose="020B0502040204020203" pitchFamily="34" charset="0"/>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Project Name</a:t>
            </a:r>
          </a:p>
        </p:txBody>
      </p:sp>
      <p:sp>
        <p:nvSpPr>
          <p:cNvPr id="13" name="Text Placeholder 9"/>
          <p:cNvSpPr>
            <a:spLocks noGrp="1"/>
          </p:cNvSpPr>
          <p:nvPr>
            <p:ph type="body" sz="quarter" idx="10" hasCustomPrompt="1"/>
          </p:nvPr>
        </p:nvSpPr>
        <p:spPr>
          <a:xfrm>
            <a:off x="457200" y="4163055"/>
            <a:ext cx="6115000" cy="533400"/>
          </a:xfrm>
        </p:spPr>
        <p:txBody>
          <a:bodyPr>
            <a:normAutofit/>
          </a:bodyPr>
          <a:lstStyle>
            <a:lvl1pPr marL="0" indent="0">
              <a:buFontTx/>
              <a:buNone/>
              <a:defRPr sz="1600" baseline="0">
                <a:solidFill>
                  <a:schemeClr val="bg1"/>
                </a:solidFill>
                <a:latin typeface="Segoe UI Light" panose="020B0502040204020203"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Programme</a:t>
            </a:r>
            <a:r>
              <a:rPr lang="en-US" dirty="0"/>
              <a:t> Name</a:t>
            </a:r>
          </a:p>
        </p:txBody>
      </p:sp>
      <p:sp>
        <p:nvSpPr>
          <p:cNvPr id="14" name="Text Placeholder 10"/>
          <p:cNvSpPr>
            <a:spLocks noGrp="1"/>
          </p:cNvSpPr>
          <p:nvPr>
            <p:ph type="body" sz="quarter" idx="12" hasCustomPrompt="1"/>
          </p:nvPr>
        </p:nvSpPr>
        <p:spPr>
          <a:xfrm>
            <a:off x="463378" y="364664"/>
            <a:ext cx="6108822" cy="685800"/>
          </a:xfrm>
        </p:spPr>
        <p:txBody>
          <a:bodyPr>
            <a:normAutofit/>
          </a:bodyPr>
          <a:lstStyle>
            <a:lvl1pPr marL="0" indent="0">
              <a:buFontTx/>
              <a:buNone/>
              <a:defRPr sz="2000">
                <a:solidFill>
                  <a:schemeClr val="bg1"/>
                </a:solidFill>
                <a:latin typeface="Segoe UI Light" panose="020B0502040204020203"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Project Board / Steering Committee Meeting</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5823866"/>
            <a:ext cx="2590800" cy="805534"/>
          </a:xfrm>
          <a:prstGeom prst="rect">
            <a:avLst/>
          </a:prstGeom>
        </p:spPr>
      </p:pic>
      <p:pic>
        <p:nvPicPr>
          <p:cNvPr id="8" name="Picture 7"/>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750000" y="1497"/>
            <a:ext cx="5442000" cy="6856503"/>
          </a:xfrm>
          <a:prstGeom prst="rect">
            <a:avLst/>
          </a:prstGeom>
        </p:spPr>
      </p:pic>
      <p:sp>
        <p:nvSpPr>
          <p:cNvPr id="10" name="Rectangle 9"/>
          <p:cNvSpPr/>
          <p:nvPr userDrawn="1"/>
        </p:nvSpPr>
        <p:spPr bwMode="auto">
          <a:xfrm>
            <a:off x="6750000" y="1496"/>
            <a:ext cx="5442000" cy="6856504"/>
          </a:xfrm>
          <a:prstGeom prst="rect">
            <a:avLst/>
          </a:prstGeom>
          <a:solidFill>
            <a:srgbClr val="1E78B4">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139825" rtl="0" eaLnBrk="1" fontAlgn="base" latinLnBrk="0" hangingPunct="1">
              <a:lnSpc>
                <a:spcPct val="90000"/>
              </a:lnSpc>
              <a:spcBef>
                <a:spcPct val="20000"/>
              </a:spcBef>
              <a:spcAft>
                <a:spcPct val="0"/>
              </a:spcAft>
              <a:buClrTx/>
              <a:buSzTx/>
              <a:buFontTx/>
              <a:buNone/>
              <a:tabLst>
                <a:tab pos="288925" algn="l"/>
                <a:tab pos="3946525" algn="l"/>
              </a:tabLst>
            </a:pPr>
            <a:endParaRPr kumimoji="0" lang="en-GB" sz="1600" b="0" i="0" u="none" strike="noStrike" cap="none" normalizeH="0" baseline="0" dirty="0">
              <a:ln>
                <a:noFill/>
              </a:ln>
              <a:solidFill>
                <a:schemeClr val="tx1"/>
              </a:solidFill>
              <a:effectLst/>
              <a:latin typeface="Segoe UI Light" panose="020B0502040204020203" pitchFamily="34" charset="0"/>
            </a:endParaRPr>
          </a:p>
        </p:txBody>
      </p:sp>
      <p:sp>
        <p:nvSpPr>
          <p:cNvPr id="4" name="Text Placeholder 3"/>
          <p:cNvSpPr>
            <a:spLocks noGrp="1"/>
          </p:cNvSpPr>
          <p:nvPr>
            <p:ph type="body" sz="quarter" idx="13" hasCustomPrompt="1"/>
          </p:nvPr>
        </p:nvSpPr>
        <p:spPr>
          <a:xfrm>
            <a:off x="4267200" y="6226633"/>
            <a:ext cx="2305000" cy="304800"/>
          </a:xfrm>
        </p:spPr>
        <p:txBody>
          <a:bodyPr/>
          <a:lstStyle>
            <a:lvl1pPr marL="0" indent="0" algn="r">
              <a:buNone/>
              <a:defRPr sz="1200">
                <a:solidFill>
                  <a:schemeClr val="bg1"/>
                </a:solidFill>
              </a:defRPr>
            </a:lvl1pPr>
            <a:lvl2pPr>
              <a:defRPr sz="1200"/>
            </a:lvl2pPr>
            <a:lvl3pPr>
              <a:defRPr sz="1200"/>
            </a:lvl3pPr>
            <a:lvl4pPr>
              <a:defRPr sz="1200"/>
            </a:lvl4pPr>
            <a:lvl5pPr>
              <a:defRPr sz="1200"/>
            </a:lvl5pPr>
          </a:lstStyle>
          <a:p>
            <a:pPr lvl="0"/>
            <a:r>
              <a:rPr lang="en-GB" dirty="0"/>
              <a:t>Date</a:t>
            </a:r>
          </a:p>
        </p:txBody>
      </p:sp>
    </p:spTree>
    <p:extLst>
      <p:ext uri="{BB962C8B-B14F-4D97-AF65-F5344CB8AC3E}">
        <p14:creationId xmlns:p14="http://schemas.microsoft.com/office/powerpoint/2010/main" val="1379064787"/>
      </p:ext>
    </p:extLst>
  </p:cSld>
  <p:clrMapOvr>
    <a:masterClrMapping/>
  </p:clrMapOvr>
  <p:transition spd="slow">
    <p:blinds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Normal Center">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47457"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cxnSp>
        <p:nvCxnSpPr>
          <p:cNvPr id="6" name="Straight Connector 5"/>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4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Normal w/ image">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810456" y="6379631"/>
            <a:ext cx="832600" cy="307777"/>
          </a:xfrm>
          <a:prstGeom prst="rect">
            <a:avLst/>
          </a:prstGeom>
          <a:noFill/>
        </p:spPr>
        <p:txBody>
          <a:bodyPr wrap="none" rtlCol="0">
            <a:spAutoFit/>
          </a:bodyPr>
          <a:lstStyle/>
          <a:p>
            <a:pPr algn="ctr"/>
            <a:r>
              <a:rPr lang="id-ID" sz="1400" b="1">
                <a:solidFill>
                  <a:srgbClr val="7F7F7F"/>
                </a:solidFill>
              </a:rPr>
              <a:t>PAGE //</a:t>
            </a:r>
            <a:endParaRPr lang="id-ID" sz="1400" b="1" dirty="0">
              <a:solidFill>
                <a:srgbClr val="7F7F7F"/>
              </a:solidFill>
            </a:endParaRPr>
          </a:p>
        </p:txBody>
      </p:sp>
      <p:sp>
        <p:nvSpPr>
          <p:cNvPr id="3" name="Picture Placeholder 2"/>
          <p:cNvSpPr>
            <a:spLocks noGrp="1"/>
          </p:cNvSpPr>
          <p:nvPr>
            <p:ph type="pic" sz="quarter" idx="11"/>
          </p:nvPr>
        </p:nvSpPr>
        <p:spPr>
          <a:xfrm>
            <a:off x="9157252" y="0"/>
            <a:ext cx="3034748" cy="6858000"/>
          </a:xfrm>
        </p:spPr>
        <p:txBody>
          <a:bodyPr/>
          <a:lstStyle/>
          <a:p>
            <a:endParaRPr lang="id-ID"/>
          </a:p>
        </p:txBody>
      </p:sp>
      <p:cxnSp>
        <p:nvCxnSpPr>
          <p:cNvPr id="7" name="Straight Connector 6"/>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1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Normal w/ image 3">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810456" y="6379631"/>
            <a:ext cx="832600" cy="307777"/>
          </a:xfrm>
          <a:prstGeom prst="rect">
            <a:avLst/>
          </a:prstGeom>
          <a:noFill/>
        </p:spPr>
        <p:txBody>
          <a:bodyPr wrap="none" rtlCol="0">
            <a:spAutoFit/>
          </a:bodyPr>
          <a:lstStyle/>
          <a:p>
            <a:pPr algn="ctr"/>
            <a:r>
              <a:rPr lang="id-ID" sz="1400" b="1">
                <a:solidFill>
                  <a:srgbClr val="7F7F7F"/>
                </a:solidFill>
              </a:rPr>
              <a:t>PAGE //</a:t>
            </a:r>
            <a:endParaRPr lang="id-ID" sz="1400" b="1" dirty="0">
              <a:solidFill>
                <a:srgbClr val="7F7F7F"/>
              </a:solidFill>
            </a:endParaRPr>
          </a:p>
        </p:txBody>
      </p:sp>
      <p:sp>
        <p:nvSpPr>
          <p:cNvPr id="3" name="Picture Placeholder 2"/>
          <p:cNvSpPr>
            <a:spLocks noGrp="1"/>
          </p:cNvSpPr>
          <p:nvPr>
            <p:ph type="pic" sz="quarter" idx="11"/>
          </p:nvPr>
        </p:nvSpPr>
        <p:spPr>
          <a:xfrm>
            <a:off x="9157252" y="0"/>
            <a:ext cx="3034748" cy="3485322"/>
          </a:xfrm>
        </p:spPr>
        <p:txBody>
          <a:bodyPr/>
          <a:lstStyle/>
          <a:p>
            <a:endParaRPr lang="id-ID"/>
          </a:p>
        </p:txBody>
      </p:sp>
      <p:sp>
        <p:nvSpPr>
          <p:cNvPr id="7" name="Picture Placeholder 2"/>
          <p:cNvSpPr>
            <a:spLocks noGrp="1"/>
          </p:cNvSpPr>
          <p:nvPr>
            <p:ph type="pic" sz="quarter" idx="12"/>
          </p:nvPr>
        </p:nvSpPr>
        <p:spPr>
          <a:xfrm>
            <a:off x="9157252" y="3498574"/>
            <a:ext cx="3034748" cy="3359426"/>
          </a:xfrm>
        </p:spPr>
        <p:txBody>
          <a:bodyPr/>
          <a:lstStyle/>
          <a:p>
            <a:endParaRPr lang="id-ID"/>
          </a:p>
        </p:txBody>
      </p:sp>
      <p:cxnSp>
        <p:nvCxnSpPr>
          <p:cNvPr id="8" name="Straight Connector 7"/>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16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Normal w/ image 2">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60709"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3" name="Picture Placeholder 2"/>
          <p:cNvSpPr>
            <a:spLocks noGrp="1"/>
          </p:cNvSpPr>
          <p:nvPr>
            <p:ph type="pic" sz="quarter" idx="11"/>
          </p:nvPr>
        </p:nvSpPr>
        <p:spPr>
          <a:xfrm>
            <a:off x="0" y="2332382"/>
            <a:ext cx="12192000" cy="3635739"/>
          </a:xfrm>
        </p:spPr>
        <p:txBody>
          <a:bodyPr/>
          <a:lstStyle/>
          <a:p>
            <a:endParaRPr lang="id-ID"/>
          </a:p>
        </p:txBody>
      </p:sp>
      <p:cxnSp>
        <p:nvCxnSpPr>
          <p:cNvPr id="7" name="Straight Connector 6"/>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11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Normal w/ image 4">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810456" y="6379631"/>
            <a:ext cx="832600" cy="307777"/>
          </a:xfrm>
          <a:prstGeom prst="rect">
            <a:avLst/>
          </a:prstGeom>
          <a:noFill/>
        </p:spPr>
        <p:txBody>
          <a:bodyPr wrap="none" rtlCol="0">
            <a:spAutoFit/>
          </a:bodyPr>
          <a:lstStyle/>
          <a:p>
            <a:pPr algn="ctr"/>
            <a:r>
              <a:rPr lang="id-ID" sz="1400" b="1">
                <a:solidFill>
                  <a:srgbClr val="7F7F7F"/>
                </a:solidFill>
              </a:rPr>
              <a:t>PAGE //</a:t>
            </a:r>
            <a:endParaRPr lang="id-ID" sz="1400" b="1" dirty="0">
              <a:solidFill>
                <a:srgbClr val="7F7F7F"/>
              </a:solidFill>
            </a:endParaRPr>
          </a:p>
        </p:txBody>
      </p:sp>
      <p:sp>
        <p:nvSpPr>
          <p:cNvPr id="3" name="Picture Placeholder 2"/>
          <p:cNvSpPr>
            <a:spLocks noGrp="1"/>
          </p:cNvSpPr>
          <p:nvPr>
            <p:ph type="pic" sz="quarter" idx="11"/>
          </p:nvPr>
        </p:nvSpPr>
        <p:spPr>
          <a:xfrm>
            <a:off x="0" y="1815549"/>
            <a:ext cx="12192000" cy="5042452"/>
          </a:xfrm>
        </p:spPr>
        <p:txBody>
          <a:bodyPr/>
          <a:lstStyle/>
          <a:p>
            <a:endParaRPr lang="id-ID"/>
          </a:p>
        </p:txBody>
      </p:sp>
      <p:cxnSp>
        <p:nvCxnSpPr>
          <p:cNvPr id="7" name="Straight Connector 6"/>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25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Normal Center Image">
    <p:spTree>
      <p:nvGrpSpPr>
        <p:cNvPr id="1" name=""/>
        <p:cNvGrpSpPr/>
        <p:nvPr/>
      </p:nvGrpSpPr>
      <p:grpSpPr>
        <a:xfrm>
          <a:off x="0" y="0"/>
          <a:ext cx="0" cy="0"/>
          <a:chOff x="0" y="0"/>
          <a:chExt cx="0" cy="0"/>
        </a:xfrm>
      </p:grpSpPr>
      <p:sp>
        <p:nvSpPr>
          <p:cNvPr id="6" name="Picture Placeholder 4"/>
          <p:cNvSpPr>
            <a:spLocks noGrp="1"/>
          </p:cNvSpPr>
          <p:nvPr>
            <p:ph type="pic" sz="quarter" idx="11"/>
          </p:nvPr>
        </p:nvSpPr>
        <p:spPr>
          <a:xfrm>
            <a:off x="0" y="1"/>
            <a:ext cx="12192000" cy="6857999"/>
          </a:xfrm>
        </p:spPr>
        <p:txBody>
          <a:bodyPr>
            <a:normAutofit/>
          </a:bodyPr>
          <a:lstStyle>
            <a:lvl1pPr>
              <a:defRPr sz="3200"/>
            </a:lvl1pPr>
          </a:lstStyle>
          <a:p>
            <a:endParaRPr lang="id-ID"/>
          </a:p>
        </p:txBody>
      </p:sp>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60709"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cxnSp>
        <p:nvCxnSpPr>
          <p:cNvPr id="7" name="Straight Connector 6"/>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a:lstStyle/>
          <a:p>
            <a:endParaRPr lang="id-ID"/>
          </a:p>
        </p:txBody>
      </p:sp>
    </p:spTree>
    <p:extLst>
      <p:ext uri="{BB962C8B-B14F-4D97-AF65-F5344CB8AC3E}">
        <p14:creationId xmlns:p14="http://schemas.microsoft.com/office/powerpoint/2010/main" val="1842689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a:lstStyle/>
          <a:p>
            <a:endParaRPr lang="id-ID"/>
          </a:p>
        </p:txBody>
      </p:sp>
      <p:sp>
        <p:nvSpPr>
          <p:cNvPr id="4" name="Picture Placeholder 3"/>
          <p:cNvSpPr>
            <a:spLocks noGrp="1" noChangeAspect="1"/>
          </p:cNvSpPr>
          <p:nvPr>
            <p:ph type="pic" sz="quarter" idx="11"/>
          </p:nvPr>
        </p:nvSpPr>
        <p:spPr>
          <a:xfrm>
            <a:off x="2433363" y="2239617"/>
            <a:ext cx="2160000" cy="2160000"/>
          </a:xfrm>
          <a:prstGeom prst="ellipse">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noChangeAspect="1"/>
          </p:cNvSpPr>
          <p:nvPr>
            <p:ph type="pic" sz="quarter" idx="12"/>
          </p:nvPr>
        </p:nvSpPr>
        <p:spPr>
          <a:xfrm>
            <a:off x="5236198" y="2239617"/>
            <a:ext cx="2160000" cy="2160000"/>
          </a:xfrm>
          <a:prstGeom prst="ellipse">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noChangeAspect="1"/>
          </p:cNvSpPr>
          <p:nvPr>
            <p:ph type="pic" sz="quarter" idx="13"/>
          </p:nvPr>
        </p:nvSpPr>
        <p:spPr>
          <a:xfrm>
            <a:off x="8039033" y="2239617"/>
            <a:ext cx="2160000" cy="2160000"/>
          </a:xfrm>
          <a:prstGeom prst="ellipse">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796551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Normal Center Image">
    <p:spTree>
      <p:nvGrpSpPr>
        <p:cNvPr id="1" name=""/>
        <p:cNvGrpSpPr/>
        <p:nvPr/>
      </p:nvGrpSpPr>
      <p:grpSpPr>
        <a:xfrm>
          <a:off x="0" y="0"/>
          <a:ext cx="0" cy="0"/>
          <a:chOff x="0" y="0"/>
          <a:chExt cx="0" cy="0"/>
        </a:xfrm>
      </p:grpSpPr>
      <p:sp>
        <p:nvSpPr>
          <p:cNvPr id="6" name="Picture Placeholder 4"/>
          <p:cNvSpPr>
            <a:spLocks noGrp="1"/>
          </p:cNvSpPr>
          <p:nvPr>
            <p:ph type="pic" sz="quarter" idx="11"/>
          </p:nvPr>
        </p:nvSpPr>
        <p:spPr>
          <a:xfrm>
            <a:off x="0" y="1"/>
            <a:ext cx="12192000" cy="6857999"/>
          </a:xfrm>
        </p:spPr>
        <p:txBody>
          <a:bodyPr>
            <a:normAutofit/>
          </a:bodyPr>
          <a:lstStyle>
            <a:lvl1pPr>
              <a:defRPr sz="3200"/>
            </a:lvl1pPr>
          </a:lstStyle>
          <a:p>
            <a:endParaRPr lang="id-ID"/>
          </a:p>
        </p:txBody>
      </p:sp>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60709"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cxnSp>
        <p:nvCxnSpPr>
          <p:cNvPr id="7" name="Straight Connector 6"/>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1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Normal Center no title">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34205"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Tree>
    <p:extLst>
      <p:ext uri="{BB962C8B-B14F-4D97-AF65-F5344CB8AC3E}">
        <p14:creationId xmlns:p14="http://schemas.microsoft.com/office/powerpoint/2010/main" val="294850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Hierrarchy placeholder">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4" name="Picture Placeholder 3"/>
          <p:cNvSpPr>
            <a:spLocks noGrp="1" noChangeAspect="1"/>
          </p:cNvSpPr>
          <p:nvPr>
            <p:ph type="pic" sz="quarter" idx="11"/>
          </p:nvPr>
        </p:nvSpPr>
        <p:spPr>
          <a:xfrm>
            <a:off x="5223729" y="2563492"/>
            <a:ext cx="1800000" cy="1800000"/>
          </a:xfrm>
          <a:prstGeom prst="ellipse">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noChangeAspect="1"/>
          </p:cNvSpPr>
          <p:nvPr>
            <p:ph type="pic" sz="quarter" idx="12"/>
          </p:nvPr>
        </p:nvSpPr>
        <p:spPr>
          <a:xfrm>
            <a:off x="7284448" y="1547565"/>
            <a:ext cx="1116000" cy="1116000"/>
          </a:xfrm>
          <a:prstGeom prst="ellipse">
            <a:avLst/>
          </a:prstGeom>
        </p:spPr>
        <p:txBody>
          <a:bodyPr lIns="182880" tIns="91440" rIns="182880" bIns="91440"/>
          <a:lstStyle>
            <a:lvl1pPr marL="0" indent="0">
              <a:buFontTx/>
              <a:buNone/>
              <a:defRPr/>
            </a:lvl1pPr>
          </a:lstStyle>
          <a:p>
            <a:endParaRPr lang="en-US" dirty="0"/>
          </a:p>
        </p:txBody>
      </p:sp>
      <p:cxnSp>
        <p:nvCxnSpPr>
          <p:cNvPr id="6" name="Straight Connector 5"/>
          <p:cNvCxnSpPr/>
          <p:nvPr userDrawn="1"/>
        </p:nvCxnSpPr>
        <p:spPr>
          <a:xfrm>
            <a:off x="2351584" y="2109231"/>
            <a:ext cx="3070240" cy="105303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2945532" y="3138761"/>
            <a:ext cx="2364099" cy="23477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1597633" y="3664460"/>
            <a:ext cx="3750228" cy="71316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886705" y="3874323"/>
            <a:ext cx="1567036" cy="80434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838486" y="2313100"/>
            <a:ext cx="689817" cy="58141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5259106" y="4095745"/>
            <a:ext cx="445749" cy="83344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491334" y="4084097"/>
            <a:ext cx="443527" cy="62322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V="1">
            <a:off x="6722170" y="2444011"/>
            <a:ext cx="689693" cy="53140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6825634" y="2140801"/>
            <a:ext cx="4113161" cy="103204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6882371" y="3413502"/>
            <a:ext cx="2184883" cy="1245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825634" y="3758923"/>
            <a:ext cx="2798759" cy="110397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Picture Placeholder 3"/>
          <p:cNvSpPr>
            <a:spLocks noGrp="1" noChangeAspect="1"/>
          </p:cNvSpPr>
          <p:nvPr>
            <p:ph type="pic" sz="quarter" idx="13"/>
          </p:nvPr>
        </p:nvSpPr>
        <p:spPr>
          <a:xfrm>
            <a:off x="1355363" y="1197100"/>
            <a:ext cx="1116000" cy="1116000"/>
          </a:xfrm>
          <a:prstGeom prst="ellipse">
            <a:avLst/>
          </a:prstGeom>
        </p:spPr>
        <p:txBody>
          <a:bodyPr lIns="182880" tIns="91440" rIns="182880" bIns="91440"/>
          <a:lstStyle>
            <a:lvl1pPr marL="0" indent="0">
              <a:buFontTx/>
              <a:buNone/>
              <a:defRPr/>
            </a:lvl1pPr>
          </a:lstStyle>
          <a:p>
            <a:endParaRPr lang="en-US" dirty="0"/>
          </a:p>
        </p:txBody>
      </p:sp>
      <p:sp>
        <p:nvSpPr>
          <p:cNvPr id="20" name="Picture Placeholder 3"/>
          <p:cNvSpPr>
            <a:spLocks noGrp="1" noChangeAspect="1"/>
          </p:cNvSpPr>
          <p:nvPr>
            <p:ph type="pic" sz="quarter" idx="14"/>
          </p:nvPr>
        </p:nvSpPr>
        <p:spPr>
          <a:xfrm>
            <a:off x="9624393" y="4477288"/>
            <a:ext cx="1116000" cy="1116000"/>
          </a:xfrm>
          <a:prstGeom prst="ellipse">
            <a:avLst/>
          </a:prstGeom>
        </p:spPr>
        <p:txBody>
          <a:bodyPr lIns="182880" tIns="91440" rIns="182880" bIns="91440"/>
          <a:lstStyle>
            <a:lvl1pPr marL="0" indent="0">
              <a:buFontTx/>
              <a:buNone/>
              <a:defRPr/>
            </a:lvl1pPr>
          </a:lstStyle>
          <a:p>
            <a:endParaRPr lang="en-US" dirty="0"/>
          </a:p>
        </p:txBody>
      </p:sp>
      <p:sp>
        <p:nvSpPr>
          <p:cNvPr id="21" name="Picture Placeholder 3"/>
          <p:cNvSpPr>
            <a:spLocks noGrp="1" noChangeAspect="1"/>
          </p:cNvSpPr>
          <p:nvPr>
            <p:ph type="pic" sz="quarter" idx="15"/>
          </p:nvPr>
        </p:nvSpPr>
        <p:spPr>
          <a:xfrm>
            <a:off x="4533956" y="4862902"/>
            <a:ext cx="1116000" cy="1116000"/>
          </a:xfrm>
          <a:prstGeom prst="ellipse">
            <a:avLst/>
          </a:prstGeom>
        </p:spPr>
        <p:txBody>
          <a:bodyPr lIns="182880" tIns="91440" rIns="182880" bIns="91440"/>
          <a:lstStyle>
            <a:lvl1pPr marL="0" indent="0">
              <a:buFontTx/>
              <a:buNone/>
              <a:defRPr/>
            </a:lvl1pPr>
          </a:lstStyle>
          <a:p>
            <a:endParaRPr lang="en-US" dirty="0"/>
          </a:p>
        </p:txBody>
      </p:sp>
      <p:sp>
        <p:nvSpPr>
          <p:cNvPr id="22" name="Picture Placeholder 3"/>
          <p:cNvSpPr>
            <a:spLocks noGrp="1" noChangeAspect="1"/>
          </p:cNvSpPr>
          <p:nvPr>
            <p:ph type="pic" sz="quarter" idx="16"/>
          </p:nvPr>
        </p:nvSpPr>
        <p:spPr>
          <a:xfrm>
            <a:off x="589633" y="3843104"/>
            <a:ext cx="1008000" cy="1008000"/>
          </a:xfrm>
          <a:prstGeom prst="ellipse">
            <a:avLst/>
          </a:prstGeom>
        </p:spPr>
        <p:txBody>
          <a:bodyPr lIns="182880" tIns="91440" rIns="182880" bIns="91440"/>
          <a:lstStyle>
            <a:lvl1pPr marL="0" indent="0">
              <a:buFontTx/>
              <a:buNone/>
              <a:defRPr/>
            </a:lvl1pPr>
          </a:lstStyle>
          <a:p>
            <a:endParaRPr lang="en-US" dirty="0"/>
          </a:p>
        </p:txBody>
      </p:sp>
      <p:sp>
        <p:nvSpPr>
          <p:cNvPr id="23" name="Picture Placeholder 3"/>
          <p:cNvSpPr>
            <a:spLocks noGrp="1" noChangeAspect="1"/>
          </p:cNvSpPr>
          <p:nvPr>
            <p:ph type="pic" sz="quarter" idx="17"/>
          </p:nvPr>
        </p:nvSpPr>
        <p:spPr>
          <a:xfrm>
            <a:off x="2075862" y="2635748"/>
            <a:ext cx="900000" cy="900000"/>
          </a:xfrm>
          <a:prstGeom prst="ellipse">
            <a:avLst/>
          </a:prstGeom>
        </p:spPr>
        <p:txBody>
          <a:bodyPr lIns="182880" tIns="91440" rIns="182880" bIns="91440"/>
          <a:lstStyle>
            <a:lvl1pPr marL="0" indent="0">
              <a:buFontTx/>
              <a:buNone/>
              <a:defRPr/>
            </a:lvl1pPr>
          </a:lstStyle>
          <a:p>
            <a:endParaRPr lang="en-US" dirty="0"/>
          </a:p>
        </p:txBody>
      </p:sp>
      <p:sp>
        <p:nvSpPr>
          <p:cNvPr id="24" name="Picture Placeholder 3"/>
          <p:cNvSpPr>
            <a:spLocks noGrp="1" noChangeAspect="1"/>
          </p:cNvSpPr>
          <p:nvPr>
            <p:ph type="pic" sz="quarter" idx="18"/>
          </p:nvPr>
        </p:nvSpPr>
        <p:spPr>
          <a:xfrm>
            <a:off x="4017775" y="1625945"/>
            <a:ext cx="900000" cy="900000"/>
          </a:xfrm>
          <a:prstGeom prst="ellipse">
            <a:avLst/>
          </a:prstGeom>
        </p:spPr>
        <p:txBody>
          <a:bodyPr lIns="182880" tIns="91440" rIns="182880" bIns="91440"/>
          <a:lstStyle>
            <a:lvl1pPr marL="0" indent="0">
              <a:buFontTx/>
              <a:buNone/>
              <a:defRPr/>
            </a:lvl1pPr>
          </a:lstStyle>
          <a:p>
            <a:endParaRPr lang="en-US" dirty="0"/>
          </a:p>
        </p:txBody>
      </p:sp>
      <p:sp>
        <p:nvSpPr>
          <p:cNvPr id="25" name="Picture Placeholder 3"/>
          <p:cNvSpPr>
            <a:spLocks noGrp="1" noChangeAspect="1"/>
          </p:cNvSpPr>
          <p:nvPr>
            <p:ph type="pic" sz="quarter" idx="19"/>
          </p:nvPr>
        </p:nvSpPr>
        <p:spPr>
          <a:xfrm>
            <a:off x="10740393" y="1522768"/>
            <a:ext cx="900000" cy="900000"/>
          </a:xfrm>
          <a:prstGeom prst="ellipse">
            <a:avLst/>
          </a:prstGeom>
        </p:spPr>
        <p:txBody>
          <a:bodyPr lIns="182880" tIns="91440" rIns="182880" bIns="91440"/>
          <a:lstStyle>
            <a:lvl1pPr marL="0" indent="0">
              <a:buFontTx/>
              <a:buNone/>
              <a:defRPr/>
            </a:lvl1pPr>
          </a:lstStyle>
          <a:p>
            <a:endParaRPr lang="en-US" dirty="0"/>
          </a:p>
        </p:txBody>
      </p:sp>
      <p:sp>
        <p:nvSpPr>
          <p:cNvPr id="26" name="Picture Placeholder 3"/>
          <p:cNvSpPr>
            <a:spLocks noGrp="1" noChangeAspect="1"/>
          </p:cNvSpPr>
          <p:nvPr>
            <p:ph type="pic" sz="quarter" idx="20"/>
          </p:nvPr>
        </p:nvSpPr>
        <p:spPr>
          <a:xfrm>
            <a:off x="9011532" y="2963502"/>
            <a:ext cx="900000" cy="900000"/>
          </a:xfrm>
          <a:prstGeom prst="ellipse">
            <a:avLst/>
          </a:prstGeom>
        </p:spPr>
        <p:txBody>
          <a:bodyPr lIns="182880" tIns="91440" rIns="182880" bIns="91440"/>
          <a:lstStyle>
            <a:lvl1pPr marL="0" indent="0">
              <a:buFontTx/>
              <a:buNone/>
              <a:defRPr/>
            </a:lvl1pPr>
          </a:lstStyle>
          <a:p>
            <a:endParaRPr lang="en-US" dirty="0"/>
          </a:p>
        </p:txBody>
      </p:sp>
      <p:sp>
        <p:nvSpPr>
          <p:cNvPr id="27" name="Picture Placeholder 3"/>
          <p:cNvSpPr>
            <a:spLocks noGrp="1" noChangeAspect="1"/>
          </p:cNvSpPr>
          <p:nvPr>
            <p:ph type="pic" sz="quarter" idx="21"/>
          </p:nvPr>
        </p:nvSpPr>
        <p:spPr>
          <a:xfrm>
            <a:off x="6748864" y="4477288"/>
            <a:ext cx="1008000" cy="1008000"/>
          </a:xfrm>
          <a:prstGeom prst="ellipse">
            <a:avLst/>
          </a:prstGeom>
        </p:spPr>
        <p:txBody>
          <a:bodyPr lIns="182880" tIns="91440" rIns="182880" bIns="91440"/>
          <a:lstStyle>
            <a:lvl1pPr marL="0" indent="0">
              <a:buFontTx/>
              <a:buNone/>
              <a:defRPr/>
            </a:lvl1pPr>
          </a:lstStyle>
          <a:p>
            <a:endParaRPr lang="en-US" dirty="0"/>
          </a:p>
        </p:txBody>
      </p:sp>
      <p:sp>
        <p:nvSpPr>
          <p:cNvPr id="28" name="Picture Placeholder 3"/>
          <p:cNvSpPr>
            <a:spLocks noGrp="1" noChangeAspect="1"/>
          </p:cNvSpPr>
          <p:nvPr>
            <p:ph type="pic" sz="quarter" idx="22"/>
          </p:nvPr>
        </p:nvSpPr>
        <p:spPr>
          <a:xfrm>
            <a:off x="3101536" y="4438527"/>
            <a:ext cx="900000" cy="900000"/>
          </a:xfrm>
          <a:prstGeom prst="ellipse">
            <a:avLst/>
          </a:prstGeom>
        </p:spPr>
        <p:txBody>
          <a:bodyPr lIns="182880" tIns="91440" rIns="182880" bIns="91440"/>
          <a:lstStyle>
            <a:lvl1pPr marL="0" indent="0">
              <a:buFontTx/>
              <a:buNone/>
              <a:defRPr/>
            </a:lvl1pPr>
          </a:lstStyle>
          <a:p>
            <a:endParaRPr lang="en-US" dirty="0"/>
          </a:p>
        </p:txBody>
      </p:sp>
      <p:sp>
        <p:nvSpPr>
          <p:cNvPr id="29" name="Title 1"/>
          <p:cNvSpPr>
            <a:spLocks noGrp="1"/>
          </p:cNvSpPr>
          <p:nvPr>
            <p:ph type="title"/>
          </p:nvPr>
        </p:nvSpPr>
        <p:spPr>
          <a:xfrm>
            <a:off x="470455" y="458073"/>
            <a:ext cx="11357112" cy="562527"/>
          </a:xfrm>
        </p:spPr>
        <p:txBody>
          <a:bodyPr>
            <a:noAutofit/>
          </a:bodyPr>
          <a:lstStyle>
            <a:lvl1pPr algn="r">
              <a:defRPr sz="4800">
                <a:solidFill>
                  <a:schemeClr val="tx1"/>
                </a:solidFill>
                <a:latin typeface="+mj-lt"/>
              </a:defRPr>
            </a:lvl1pPr>
          </a:lstStyle>
          <a:p>
            <a:r>
              <a:rPr lang="en-US"/>
              <a:t>Click to edit Master title style</a:t>
            </a:r>
            <a:endParaRPr lang="id-ID"/>
          </a:p>
        </p:txBody>
      </p:sp>
    </p:spTree>
    <p:extLst>
      <p:ext uri="{BB962C8B-B14F-4D97-AF65-F5344CB8AC3E}">
        <p14:creationId xmlns:p14="http://schemas.microsoft.com/office/powerpoint/2010/main" val="284170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
                                        <p:tgtEl>
                                          <p:spTgt spid="15"/>
                                        </p:tgtEl>
                                      </p:cBhvr>
                                    </p:animEffect>
                                  </p:childTnLst>
                                </p:cTn>
                              </p:par>
                              <p:par>
                                <p:cTn id="11" presetID="22" presetClass="entr" presetSubtype="8" fill="hold" nodeType="withEffect">
                                  <p:stCondLst>
                                    <p:cond delay="7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00"/>
                                        <p:tgtEl>
                                          <p:spTgt spid="16"/>
                                        </p:tgtEl>
                                      </p:cBhvr>
                                    </p:animEffect>
                                  </p:childTnLst>
                                </p:cTn>
                              </p:par>
                              <p:par>
                                <p:cTn id="14" presetID="22" presetClass="entr" presetSubtype="8" fill="hold" nodeType="withEffect">
                                  <p:stCondLst>
                                    <p:cond delay="9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
                                        <p:tgtEl>
                                          <p:spTgt spid="17"/>
                                        </p:tgtEl>
                                      </p:cBhvr>
                                    </p:animEffect>
                                  </p:childTnLst>
                                </p:cTn>
                              </p:par>
                              <p:par>
                                <p:cTn id="17" presetID="22" presetClass="entr" presetSubtype="8" fill="hold" nodeType="withEffect">
                                  <p:stCondLst>
                                    <p:cond delay="11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200"/>
                                        <p:tgtEl>
                                          <p:spTgt spid="18"/>
                                        </p:tgtEl>
                                      </p:cBhvr>
                                    </p:animEffect>
                                  </p:childTnLst>
                                </p:cTn>
                              </p:par>
                              <p:par>
                                <p:cTn id="20" presetID="22" presetClass="entr" presetSubtype="8" fill="hold" nodeType="withEffect">
                                  <p:stCondLst>
                                    <p:cond delay="13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200"/>
                                        <p:tgtEl>
                                          <p:spTgt spid="14"/>
                                        </p:tgtEl>
                                      </p:cBhvr>
                                    </p:animEffect>
                                  </p:childTnLst>
                                </p:cTn>
                              </p:par>
                              <p:par>
                                <p:cTn id="23" presetID="22" presetClass="entr" presetSubtype="2" fill="hold" nodeType="withEffect">
                                  <p:stCondLst>
                                    <p:cond delay="150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200"/>
                                        <p:tgtEl>
                                          <p:spTgt spid="13"/>
                                        </p:tgtEl>
                                      </p:cBhvr>
                                    </p:animEffect>
                                  </p:childTnLst>
                                </p:cTn>
                              </p:par>
                              <p:par>
                                <p:cTn id="26" presetID="22" presetClass="entr" presetSubtype="2" fill="hold" nodeType="withEffect">
                                  <p:stCondLst>
                                    <p:cond delay="170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200"/>
                                        <p:tgtEl>
                                          <p:spTgt spid="11"/>
                                        </p:tgtEl>
                                      </p:cBhvr>
                                    </p:animEffect>
                                  </p:childTnLst>
                                </p:cTn>
                              </p:par>
                              <p:par>
                                <p:cTn id="29" presetID="22" presetClass="entr" presetSubtype="2" fill="hold" nodeType="withEffect">
                                  <p:stCondLst>
                                    <p:cond delay="190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200"/>
                                        <p:tgtEl>
                                          <p:spTgt spid="10"/>
                                        </p:tgtEl>
                                      </p:cBhvr>
                                    </p:animEffect>
                                  </p:childTnLst>
                                </p:cTn>
                              </p:par>
                              <p:par>
                                <p:cTn id="32" presetID="22" presetClass="entr" presetSubtype="2" fill="hold" nodeType="withEffect">
                                  <p:stCondLst>
                                    <p:cond delay="210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200"/>
                                        <p:tgtEl>
                                          <p:spTgt spid="7"/>
                                        </p:tgtEl>
                                      </p:cBhvr>
                                    </p:animEffect>
                                  </p:childTnLst>
                                </p:cTn>
                              </p:par>
                              <p:par>
                                <p:cTn id="35" presetID="22" presetClass="entr" presetSubtype="2" fill="hold" nodeType="withEffect">
                                  <p:stCondLst>
                                    <p:cond delay="230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200"/>
                                        <p:tgtEl>
                                          <p:spTgt spid="6"/>
                                        </p:tgtEl>
                                      </p:cBhvr>
                                    </p:animEffect>
                                  </p:childTnLst>
                                </p:cTn>
                              </p:par>
                              <p:par>
                                <p:cTn id="38" presetID="22" presetClass="entr" presetSubtype="2" fill="hold" nodeType="withEffect">
                                  <p:stCondLst>
                                    <p:cond delay="250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Hierrarchy placeholder 2">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cxnSp>
        <p:nvCxnSpPr>
          <p:cNvPr id="30" name="Straight Connector 29"/>
          <p:cNvCxnSpPr/>
          <p:nvPr userDrawn="1"/>
        </p:nvCxnSpPr>
        <p:spPr>
          <a:xfrm flipV="1">
            <a:off x="5650215" y="4591481"/>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650215" y="3402125"/>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flipV="1">
            <a:off x="7618577" y="4591481"/>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09240" y="3402125"/>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V="1">
            <a:off x="6888363" y="4993425"/>
            <a:ext cx="0" cy="33331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6877878" y="2856329"/>
            <a:ext cx="0" cy="33331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Picture Placeholder 3"/>
          <p:cNvSpPr>
            <a:spLocks noGrp="1" noChangeAspect="1"/>
          </p:cNvSpPr>
          <p:nvPr>
            <p:ph type="pic" sz="quarter" idx="20"/>
          </p:nvPr>
        </p:nvSpPr>
        <p:spPr>
          <a:xfrm>
            <a:off x="7975649" y="2713141"/>
            <a:ext cx="900000" cy="900000"/>
          </a:xfrm>
          <a:prstGeom prst="ellipse">
            <a:avLst/>
          </a:prstGeom>
        </p:spPr>
        <p:txBody>
          <a:bodyPr lIns="182880" tIns="91440" rIns="182880" bIns="91440"/>
          <a:lstStyle>
            <a:lvl1pPr marL="0" indent="0">
              <a:buFontTx/>
              <a:buNone/>
              <a:defRPr/>
            </a:lvl1pPr>
          </a:lstStyle>
          <a:p>
            <a:endParaRPr lang="en-US" dirty="0"/>
          </a:p>
        </p:txBody>
      </p:sp>
      <p:sp>
        <p:nvSpPr>
          <p:cNvPr id="39" name="Picture Placeholder 3"/>
          <p:cNvSpPr>
            <a:spLocks noGrp="1" noChangeAspect="1"/>
          </p:cNvSpPr>
          <p:nvPr>
            <p:ph type="pic" sz="quarter" idx="21"/>
          </p:nvPr>
        </p:nvSpPr>
        <p:spPr>
          <a:xfrm>
            <a:off x="4761137" y="2765735"/>
            <a:ext cx="900000" cy="900000"/>
          </a:xfrm>
          <a:prstGeom prst="ellipse">
            <a:avLst/>
          </a:prstGeom>
        </p:spPr>
        <p:txBody>
          <a:bodyPr lIns="182880" tIns="91440" rIns="182880" bIns="91440"/>
          <a:lstStyle>
            <a:lvl1pPr marL="0" indent="0">
              <a:buFontTx/>
              <a:buNone/>
              <a:defRPr/>
            </a:lvl1pPr>
          </a:lstStyle>
          <a:p>
            <a:endParaRPr lang="en-US" dirty="0"/>
          </a:p>
        </p:txBody>
      </p:sp>
      <p:sp>
        <p:nvSpPr>
          <p:cNvPr id="40" name="Picture Placeholder 3"/>
          <p:cNvSpPr>
            <a:spLocks noGrp="1" noChangeAspect="1"/>
          </p:cNvSpPr>
          <p:nvPr>
            <p:ph type="pic" sz="quarter" idx="22"/>
          </p:nvPr>
        </p:nvSpPr>
        <p:spPr>
          <a:xfrm>
            <a:off x="4809764" y="4591481"/>
            <a:ext cx="900000" cy="900000"/>
          </a:xfrm>
          <a:prstGeom prst="ellipse">
            <a:avLst/>
          </a:prstGeom>
        </p:spPr>
        <p:txBody>
          <a:bodyPr lIns="182880" tIns="91440" rIns="182880" bIns="91440"/>
          <a:lstStyle>
            <a:lvl1pPr marL="0" indent="0">
              <a:buFontTx/>
              <a:buNone/>
              <a:defRPr/>
            </a:lvl1pPr>
          </a:lstStyle>
          <a:p>
            <a:endParaRPr lang="en-US" dirty="0"/>
          </a:p>
        </p:txBody>
      </p:sp>
      <p:sp>
        <p:nvSpPr>
          <p:cNvPr id="41" name="Picture Placeholder 3"/>
          <p:cNvSpPr>
            <a:spLocks noGrp="1" noChangeAspect="1"/>
          </p:cNvSpPr>
          <p:nvPr>
            <p:ph type="pic" sz="quarter" idx="23"/>
          </p:nvPr>
        </p:nvSpPr>
        <p:spPr>
          <a:xfrm>
            <a:off x="6438363" y="5298880"/>
            <a:ext cx="900000" cy="900000"/>
          </a:xfrm>
          <a:prstGeom prst="ellipse">
            <a:avLst/>
          </a:prstGeom>
        </p:spPr>
        <p:txBody>
          <a:bodyPr lIns="182880" tIns="91440" rIns="182880" bIns="91440"/>
          <a:lstStyle>
            <a:lvl1pPr marL="0" indent="0">
              <a:buFontTx/>
              <a:buNone/>
              <a:defRPr/>
            </a:lvl1pPr>
          </a:lstStyle>
          <a:p>
            <a:endParaRPr lang="en-US" dirty="0"/>
          </a:p>
        </p:txBody>
      </p:sp>
      <p:sp>
        <p:nvSpPr>
          <p:cNvPr id="42" name="Picture Placeholder 3"/>
          <p:cNvSpPr>
            <a:spLocks noGrp="1" noChangeAspect="1"/>
          </p:cNvSpPr>
          <p:nvPr>
            <p:ph type="pic" sz="quarter" idx="24"/>
          </p:nvPr>
        </p:nvSpPr>
        <p:spPr>
          <a:xfrm>
            <a:off x="7960946" y="4610732"/>
            <a:ext cx="900000" cy="900000"/>
          </a:xfrm>
          <a:prstGeom prst="ellipse">
            <a:avLst/>
          </a:prstGeom>
        </p:spPr>
        <p:txBody>
          <a:bodyPr lIns="182880" tIns="91440" rIns="182880" bIns="91440"/>
          <a:lstStyle>
            <a:lvl1pPr marL="0" indent="0">
              <a:buFontTx/>
              <a:buNone/>
              <a:defRPr/>
            </a:lvl1pPr>
          </a:lstStyle>
          <a:p>
            <a:endParaRPr lang="en-US" dirty="0"/>
          </a:p>
        </p:txBody>
      </p:sp>
      <p:cxnSp>
        <p:nvCxnSpPr>
          <p:cNvPr id="43" name="Straight Connector 42"/>
          <p:cNvCxnSpPr/>
          <p:nvPr userDrawn="1"/>
        </p:nvCxnSpPr>
        <p:spPr>
          <a:xfrm flipH="1">
            <a:off x="8781136" y="2646803"/>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Picture Placeholder 3"/>
          <p:cNvSpPr>
            <a:spLocks noGrp="1" noChangeAspect="1"/>
          </p:cNvSpPr>
          <p:nvPr>
            <p:ph type="pic" sz="quarter" idx="25"/>
          </p:nvPr>
        </p:nvSpPr>
        <p:spPr>
          <a:xfrm>
            <a:off x="9115943" y="1984667"/>
            <a:ext cx="900000" cy="900000"/>
          </a:xfrm>
          <a:prstGeom prst="ellipse">
            <a:avLst/>
          </a:prstGeom>
        </p:spPr>
        <p:txBody>
          <a:bodyPr lIns="182880" tIns="91440" rIns="182880" bIns="91440"/>
          <a:lstStyle>
            <a:lvl1pPr marL="0" indent="0">
              <a:buFontTx/>
              <a:buNone/>
              <a:defRPr/>
            </a:lvl1pPr>
          </a:lstStyle>
          <a:p>
            <a:endParaRPr lang="en-US" dirty="0"/>
          </a:p>
        </p:txBody>
      </p:sp>
      <p:cxnSp>
        <p:nvCxnSpPr>
          <p:cNvPr id="47" name="Straight Connector 46"/>
          <p:cNvCxnSpPr/>
          <p:nvPr userDrawn="1"/>
        </p:nvCxnSpPr>
        <p:spPr>
          <a:xfrm flipH="1" flipV="1">
            <a:off x="8828070" y="3413007"/>
            <a:ext cx="411255" cy="23786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3"/>
          <p:cNvSpPr>
            <a:spLocks noGrp="1" noChangeAspect="1"/>
          </p:cNvSpPr>
          <p:nvPr>
            <p:ph type="pic" sz="quarter" idx="26"/>
          </p:nvPr>
        </p:nvSpPr>
        <p:spPr>
          <a:xfrm>
            <a:off x="9170439" y="3432258"/>
            <a:ext cx="900000" cy="900000"/>
          </a:xfrm>
          <a:prstGeom prst="ellipse">
            <a:avLst/>
          </a:prstGeom>
        </p:spPr>
        <p:txBody>
          <a:bodyPr lIns="182880" tIns="91440" rIns="182880" bIns="91440"/>
          <a:lstStyle>
            <a:lvl1pPr marL="0" indent="0">
              <a:buFontTx/>
              <a:buNone/>
              <a:defRPr/>
            </a:lvl1pPr>
          </a:lstStyle>
          <a:p>
            <a:endParaRPr lang="en-US" dirty="0"/>
          </a:p>
        </p:txBody>
      </p:sp>
      <p:sp>
        <p:nvSpPr>
          <p:cNvPr id="37" name="Picture Placeholder 3"/>
          <p:cNvSpPr>
            <a:spLocks noGrp="1" noChangeAspect="1"/>
          </p:cNvSpPr>
          <p:nvPr>
            <p:ph type="pic" sz="quarter" idx="19"/>
          </p:nvPr>
        </p:nvSpPr>
        <p:spPr>
          <a:xfrm>
            <a:off x="6438363" y="2006303"/>
            <a:ext cx="900000" cy="900000"/>
          </a:xfrm>
          <a:prstGeom prst="ellipse">
            <a:avLst/>
          </a:prstGeom>
        </p:spPr>
        <p:txBody>
          <a:bodyPr lIns="182880" tIns="91440" rIns="182880" bIns="91440"/>
          <a:lstStyle>
            <a:lvl1pPr marL="0" indent="0">
              <a:buFontTx/>
              <a:buNone/>
              <a:defRPr/>
            </a:lvl1pPr>
          </a:lstStyle>
          <a:p>
            <a:endParaRPr lang="en-US" dirty="0"/>
          </a:p>
        </p:txBody>
      </p:sp>
      <p:sp>
        <p:nvSpPr>
          <p:cNvPr id="36" name="Picture Placeholder 3"/>
          <p:cNvSpPr>
            <a:spLocks noGrp="1" noChangeAspect="1"/>
          </p:cNvSpPr>
          <p:nvPr>
            <p:ph type="pic" sz="quarter" idx="11"/>
          </p:nvPr>
        </p:nvSpPr>
        <p:spPr>
          <a:xfrm>
            <a:off x="5935355" y="3193425"/>
            <a:ext cx="1800000" cy="1800000"/>
          </a:xfrm>
          <a:prstGeom prst="ellipse">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53473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par>
                                <p:cTn id="12" presetID="10" presetClass="entr" presetSubtype="0" fill="hold" nodeType="withEffect">
                                  <p:stCondLst>
                                    <p:cond delay="2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200"/>
                                        <p:tgtEl>
                                          <p:spTgt spid="33"/>
                                        </p:tgtEl>
                                      </p:cBhvr>
                                    </p:animEffect>
                                  </p:childTnLst>
                                </p:cTn>
                              </p:par>
                              <p:par>
                                <p:cTn id="15" presetID="10" presetClass="entr" presetSubtype="0" fill="hold" nodeType="withEffect">
                                  <p:stCondLst>
                                    <p:cond delay="4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200"/>
                                        <p:tgtEl>
                                          <p:spTgt spid="32"/>
                                        </p:tgtEl>
                                      </p:cBhvr>
                                    </p:animEffect>
                                  </p:childTnLst>
                                </p:cTn>
                              </p:par>
                              <p:par>
                                <p:cTn id="18" presetID="10" presetClass="entr" presetSubtype="0" fill="hold" nodeType="withEffect">
                                  <p:stCondLst>
                                    <p:cond delay="6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200"/>
                                        <p:tgtEl>
                                          <p:spTgt spid="34"/>
                                        </p:tgtEl>
                                      </p:cBhvr>
                                    </p:animEffect>
                                  </p:childTnLst>
                                </p:cTn>
                              </p:par>
                              <p:par>
                                <p:cTn id="21" presetID="10" presetClass="entr" presetSubtype="0" fill="hold" nodeType="withEffect">
                                  <p:stCondLst>
                                    <p:cond delay="8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200"/>
                                        <p:tgtEl>
                                          <p:spTgt spid="30"/>
                                        </p:tgtEl>
                                      </p:cBhvr>
                                    </p:animEffect>
                                  </p:childTnLst>
                                </p:cTn>
                              </p:par>
                              <p:par>
                                <p:cTn id="24" presetID="10" presetClass="entr" presetSubtype="0" fill="hold" nodeType="withEffect">
                                  <p:stCondLst>
                                    <p:cond delay="100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00"/>
                                        <p:tgtEl>
                                          <p:spTgt spid="31"/>
                                        </p:tgtEl>
                                      </p:cBhvr>
                                    </p:animEffect>
                                  </p:childTnLst>
                                </p:cTn>
                              </p:par>
                              <p:par>
                                <p:cTn id="27" presetID="10" presetClass="entr" presetSubtype="0" fill="hold" nodeType="withEffect">
                                  <p:stCondLst>
                                    <p:cond delay="20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200"/>
                                        <p:tgtEl>
                                          <p:spTgt spid="43"/>
                                        </p:tgtEl>
                                      </p:cBhvr>
                                    </p:animEffect>
                                  </p:childTnLst>
                                </p:cTn>
                              </p:par>
                              <p:par>
                                <p:cTn id="30" presetID="10" presetClass="entr" presetSubtype="0" fill="hold" nodeType="withEffect">
                                  <p:stCondLst>
                                    <p:cond delay="40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2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placeholder 12">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21" name="Picture Placeholder 2"/>
          <p:cNvSpPr>
            <a:spLocks noGrp="1"/>
          </p:cNvSpPr>
          <p:nvPr>
            <p:ph type="pic" sz="quarter" idx="20"/>
          </p:nvPr>
        </p:nvSpPr>
        <p:spPr>
          <a:xfrm>
            <a:off x="4996071" y="2411757"/>
            <a:ext cx="2153478" cy="1709670"/>
          </a:xfrm>
          <a:prstGeom prst="rect">
            <a:avLst/>
          </a:prstGeom>
        </p:spPr>
        <p:txBody>
          <a:bodyPr/>
          <a:lstStyle/>
          <a:p>
            <a:endParaRPr lang="id-ID"/>
          </a:p>
        </p:txBody>
      </p:sp>
      <p:sp>
        <p:nvSpPr>
          <p:cNvPr id="22" name="Picture Placeholder 2"/>
          <p:cNvSpPr>
            <a:spLocks noGrp="1"/>
          </p:cNvSpPr>
          <p:nvPr>
            <p:ph type="pic" sz="quarter" idx="21"/>
          </p:nvPr>
        </p:nvSpPr>
        <p:spPr>
          <a:xfrm>
            <a:off x="7374833" y="2411757"/>
            <a:ext cx="2153478" cy="1709670"/>
          </a:xfrm>
          <a:prstGeom prst="rect">
            <a:avLst/>
          </a:prstGeom>
        </p:spPr>
        <p:txBody>
          <a:bodyPr/>
          <a:lstStyle/>
          <a:p>
            <a:endParaRPr lang="id-ID"/>
          </a:p>
        </p:txBody>
      </p:sp>
      <p:sp>
        <p:nvSpPr>
          <p:cNvPr id="23" name="Picture Placeholder 2"/>
          <p:cNvSpPr>
            <a:spLocks noGrp="1"/>
          </p:cNvSpPr>
          <p:nvPr>
            <p:ph type="pic" sz="quarter" idx="22"/>
          </p:nvPr>
        </p:nvSpPr>
        <p:spPr>
          <a:xfrm>
            <a:off x="9740348" y="2411757"/>
            <a:ext cx="2153478" cy="1709670"/>
          </a:xfrm>
          <a:prstGeom prst="rect">
            <a:avLst/>
          </a:prstGeom>
        </p:spPr>
        <p:txBody>
          <a:bodyPr/>
          <a:lstStyle/>
          <a:p>
            <a:endParaRPr lang="id-ID"/>
          </a:p>
        </p:txBody>
      </p:sp>
    </p:spTree>
    <p:extLst>
      <p:ext uri="{BB962C8B-B14F-4D97-AF65-F5344CB8AC3E}">
        <p14:creationId xmlns:p14="http://schemas.microsoft.com/office/powerpoint/2010/main" val="180140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Placeholder 8">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47326" y="487482"/>
            <a:ext cx="2718399" cy="2947814"/>
          </a:xfrm>
          <a:prstGeom prst="rect">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p:cNvSpPr>
          <p:nvPr>
            <p:ph type="pic" sz="quarter" idx="12"/>
          </p:nvPr>
        </p:nvSpPr>
        <p:spPr>
          <a:xfrm>
            <a:off x="3265725" y="487482"/>
            <a:ext cx="2843168" cy="2947814"/>
          </a:xfrm>
          <a:prstGeom prst="rect">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p:cNvSpPr>
          <p:nvPr>
            <p:ph type="pic" sz="quarter" idx="13"/>
          </p:nvPr>
        </p:nvSpPr>
        <p:spPr>
          <a:xfrm>
            <a:off x="6143781" y="487482"/>
            <a:ext cx="2683511" cy="2947814"/>
          </a:xfrm>
          <a:prstGeom prst="rect">
            <a:avLst/>
          </a:prstGeo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4"/>
          </p:nvPr>
        </p:nvSpPr>
        <p:spPr>
          <a:xfrm>
            <a:off x="8862180" y="487482"/>
            <a:ext cx="2780876" cy="2947814"/>
          </a:xfrm>
          <a:prstGeom prst="rect">
            <a:avLst/>
          </a:prstGeom>
        </p:spPr>
        <p:txBody>
          <a:bodyPr lIns="182880" tIns="91440" rIns="182880" bIns="91440"/>
          <a:lstStyle>
            <a:lvl1pPr marL="0" indent="0">
              <a:buFontTx/>
              <a:buNone/>
              <a:defRPr/>
            </a:lvl1pPr>
          </a:lstStyle>
          <a:p>
            <a:endParaRPr lang="en-US" dirty="0"/>
          </a:p>
        </p:txBody>
      </p:sp>
      <p:sp>
        <p:nvSpPr>
          <p:cNvPr id="10" name="Picture Placeholder 3"/>
          <p:cNvSpPr>
            <a:spLocks noGrp="1"/>
          </p:cNvSpPr>
          <p:nvPr>
            <p:ph type="pic" sz="quarter" idx="15"/>
          </p:nvPr>
        </p:nvSpPr>
        <p:spPr>
          <a:xfrm>
            <a:off x="547326" y="3431817"/>
            <a:ext cx="2718399" cy="2947814"/>
          </a:xfrm>
          <a:prstGeom prst="rect">
            <a:avLst/>
          </a:prstGeom>
        </p:spPr>
        <p:txBody>
          <a:bodyPr lIns="182880" tIns="91440" rIns="182880" bIns="91440"/>
          <a:lstStyle>
            <a:lvl1pPr marL="0" indent="0">
              <a:buFontTx/>
              <a:buNone/>
              <a:defRPr/>
            </a:lvl1pPr>
          </a:lstStyle>
          <a:p>
            <a:endParaRPr lang="en-US" dirty="0"/>
          </a:p>
        </p:txBody>
      </p:sp>
      <p:sp>
        <p:nvSpPr>
          <p:cNvPr id="11" name="Picture Placeholder 3"/>
          <p:cNvSpPr>
            <a:spLocks noGrp="1"/>
          </p:cNvSpPr>
          <p:nvPr>
            <p:ph type="pic" sz="quarter" idx="16"/>
          </p:nvPr>
        </p:nvSpPr>
        <p:spPr>
          <a:xfrm>
            <a:off x="3265725" y="3431817"/>
            <a:ext cx="2843168" cy="2947814"/>
          </a:xfrm>
          <a:prstGeom prst="rect">
            <a:avLst/>
          </a:prstGeo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7"/>
          </p:nvPr>
        </p:nvSpPr>
        <p:spPr>
          <a:xfrm>
            <a:off x="6143781" y="3431817"/>
            <a:ext cx="2683511" cy="2947814"/>
          </a:xfrm>
          <a:prstGeom prst="rect">
            <a:avLst/>
          </a:prstGeo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8"/>
          </p:nvPr>
        </p:nvSpPr>
        <p:spPr>
          <a:xfrm>
            <a:off x="8862180" y="3431817"/>
            <a:ext cx="2780876" cy="2947814"/>
          </a:xfrm>
          <a:prstGeom prst="rect">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8544073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Placeholder 9">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47326" y="487482"/>
            <a:ext cx="2718399" cy="2947814"/>
          </a:xfrm>
          <a:prstGeom prst="rect">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p:cNvSpPr>
          <p:nvPr>
            <p:ph type="pic" sz="quarter" idx="12"/>
          </p:nvPr>
        </p:nvSpPr>
        <p:spPr>
          <a:xfrm>
            <a:off x="3265725" y="487482"/>
            <a:ext cx="2843168" cy="2947814"/>
          </a:xfrm>
          <a:prstGeom prst="rect">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p:cNvSpPr>
          <p:nvPr>
            <p:ph type="pic" sz="quarter" idx="13"/>
          </p:nvPr>
        </p:nvSpPr>
        <p:spPr>
          <a:xfrm>
            <a:off x="6143781" y="487482"/>
            <a:ext cx="2683511" cy="2947814"/>
          </a:xfrm>
          <a:prstGeom prst="rect">
            <a:avLst/>
          </a:prstGeo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4"/>
          </p:nvPr>
        </p:nvSpPr>
        <p:spPr>
          <a:xfrm>
            <a:off x="8862180" y="487482"/>
            <a:ext cx="2780876" cy="2947814"/>
          </a:xfrm>
          <a:prstGeom prst="rect">
            <a:avLst/>
          </a:prstGeom>
        </p:spPr>
        <p:txBody>
          <a:bodyPr lIns="182880" tIns="91440" rIns="182880" bIns="91440"/>
          <a:lstStyle>
            <a:lvl1pPr marL="0" indent="0">
              <a:buFontTx/>
              <a:buNone/>
              <a:defRPr/>
            </a:lvl1pPr>
          </a:lstStyle>
          <a:p>
            <a:endParaRPr lang="en-US" dirty="0"/>
          </a:p>
        </p:txBody>
      </p:sp>
      <p:sp>
        <p:nvSpPr>
          <p:cNvPr id="10" name="Picture Placeholder 3"/>
          <p:cNvSpPr>
            <a:spLocks noGrp="1"/>
          </p:cNvSpPr>
          <p:nvPr>
            <p:ph type="pic" sz="quarter" idx="15"/>
          </p:nvPr>
        </p:nvSpPr>
        <p:spPr>
          <a:xfrm>
            <a:off x="547326" y="3431817"/>
            <a:ext cx="2718399" cy="2947814"/>
          </a:xfrm>
          <a:prstGeom prst="rect">
            <a:avLst/>
          </a:prstGeo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8"/>
          </p:nvPr>
        </p:nvSpPr>
        <p:spPr>
          <a:xfrm>
            <a:off x="8862180" y="3431817"/>
            <a:ext cx="2780876" cy="2947814"/>
          </a:xfrm>
          <a:prstGeom prst="rect">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609610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Normal Center 4 images">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60709"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4" name="Picture Placeholder 2"/>
          <p:cNvSpPr>
            <a:spLocks noGrp="1"/>
          </p:cNvSpPr>
          <p:nvPr>
            <p:ph type="pic" sz="quarter" idx="19"/>
          </p:nvPr>
        </p:nvSpPr>
        <p:spPr>
          <a:xfrm>
            <a:off x="0" y="2212975"/>
            <a:ext cx="3037024" cy="2438400"/>
          </a:xfrm>
          <a:prstGeom prst="rect">
            <a:avLst/>
          </a:prstGeom>
        </p:spPr>
        <p:txBody>
          <a:bodyPr/>
          <a:lstStyle/>
          <a:p>
            <a:endParaRPr lang="id-ID"/>
          </a:p>
        </p:txBody>
      </p:sp>
      <p:sp>
        <p:nvSpPr>
          <p:cNvPr id="5" name="Picture Placeholder 2"/>
          <p:cNvSpPr>
            <a:spLocks noGrp="1"/>
          </p:cNvSpPr>
          <p:nvPr>
            <p:ph type="pic" sz="quarter" idx="20"/>
          </p:nvPr>
        </p:nvSpPr>
        <p:spPr>
          <a:xfrm>
            <a:off x="3047585" y="2212975"/>
            <a:ext cx="2991886" cy="2438400"/>
          </a:xfrm>
          <a:prstGeom prst="rect">
            <a:avLst/>
          </a:prstGeom>
        </p:spPr>
        <p:txBody>
          <a:bodyPr/>
          <a:lstStyle/>
          <a:p>
            <a:endParaRPr lang="id-ID"/>
          </a:p>
        </p:txBody>
      </p:sp>
      <p:sp>
        <p:nvSpPr>
          <p:cNvPr id="6" name="Picture Placeholder 2"/>
          <p:cNvSpPr>
            <a:spLocks noGrp="1"/>
          </p:cNvSpPr>
          <p:nvPr>
            <p:ph type="pic" sz="quarter" idx="21"/>
          </p:nvPr>
        </p:nvSpPr>
        <p:spPr>
          <a:xfrm>
            <a:off x="6063284" y="2212975"/>
            <a:ext cx="3100594" cy="2438400"/>
          </a:xfrm>
          <a:prstGeom prst="rect">
            <a:avLst/>
          </a:prstGeom>
        </p:spPr>
        <p:txBody>
          <a:bodyPr/>
          <a:lstStyle/>
          <a:p>
            <a:endParaRPr lang="id-ID"/>
          </a:p>
        </p:txBody>
      </p:sp>
      <p:sp>
        <p:nvSpPr>
          <p:cNvPr id="7" name="Picture Placeholder 2"/>
          <p:cNvSpPr>
            <a:spLocks noGrp="1"/>
          </p:cNvSpPr>
          <p:nvPr>
            <p:ph type="pic" sz="quarter" idx="22"/>
          </p:nvPr>
        </p:nvSpPr>
        <p:spPr>
          <a:xfrm>
            <a:off x="9163878" y="2212975"/>
            <a:ext cx="3028122" cy="2438400"/>
          </a:xfrm>
          <a:prstGeom prst="rect">
            <a:avLst/>
          </a:prstGeom>
        </p:spPr>
        <p:txBody>
          <a:bodyPr/>
          <a:lstStyle/>
          <a:p>
            <a:endParaRPr lang="id-ID"/>
          </a:p>
        </p:txBody>
      </p:sp>
    </p:spTree>
    <p:extLst>
      <p:ext uri="{BB962C8B-B14F-4D97-AF65-F5344CB8AC3E}">
        <p14:creationId xmlns:p14="http://schemas.microsoft.com/office/powerpoint/2010/main" val="25338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Normal Center 4 images">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63970" y="6379631"/>
            <a:ext cx="925574"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14" name="Title 1"/>
          <p:cNvSpPr>
            <a:spLocks noGrp="1"/>
          </p:cNvSpPr>
          <p:nvPr>
            <p:ph type="title"/>
          </p:nvPr>
        </p:nvSpPr>
        <p:spPr>
          <a:xfrm>
            <a:off x="470455" y="471325"/>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5" name="Picture Placeholder 2"/>
          <p:cNvSpPr>
            <a:spLocks noGrp="1"/>
          </p:cNvSpPr>
          <p:nvPr>
            <p:ph type="pic" sz="quarter" idx="19"/>
          </p:nvPr>
        </p:nvSpPr>
        <p:spPr>
          <a:xfrm>
            <a:off x="735499" y="2093705"/>
            <a:ext cx="2537788" cy="1325356"/>
          </a:xfrm>
          <a:prstGeom prst="rect">
            <a:avLst/>
          </a:prstGeom>
        </p:spPr>
        <p:txBody>
          <a:bodyPr/>
          <a:lstStyle/>
          <a:p>
            <a:endParaRPr lang="id-ID"/>
          </a:p>
        </p:txBody>
      </p:sp>
      <p:sp>
        <p:nvSpPr>
          <p:cNvPr id="16" name="Picture Placeholder 2"/>
          <p:cNvSpPr>
            <a:spLocks noGrp="1"/>
          </p:cNvSpPr>
          <p:nvPr>
            <p:ph type="pic" sz="quarter" idx="20"/>
          </p:nvPr>
        </p:nvSpPr>
        <p:spPr>
          <a:xfrm>
            <a:off x="3485325" y="2093705"/>
            <a:ext cx="2537788" cy="1325356"/>
          </a:xfrm>
          <a:prstGeom prst="rect">
            <a:avLst/>
          </a:prstGeom>
        </p:spPr>
        <p:txBody>
          <a:bodyPr/>
          <a:lstStyle/>
          <a:p>
            <a:endParaRPr lang="id-ID"/>
          </a:p>
        </p:txBody>
      </p:sp>
      <p:sp>
        <p:nvSpPr>
          <p:cNvPr id="17" name="Picture Placeholder 2"/>
          <p:cNvSpPr>
            <a:spLocks noGrp="1"/>
          </p:cNvSpPr>
          <p:nvPr>
            <p:ph type="pic" sz="quarter" idx="21"/>
          </p:nvPr>
        </p:nvSpPr>
        <p:spPr>
          <a:xfrm>
            <a:off x="6235151" y="2093705"/>
            <a:ext cx="2537788" cy="1325356"/>
          </a:xfrm>
          <a:prstGeom prst="rect">
            <a:avLst/>
          </a:prstGeom>
        </p:spPr>
        <p:txBody>
          <a:bodyPr/>
          <a:lstStyle/>
          <a:p>
            <a:endParaRPr lang="id-ID"/>
          </a:p>
        </p:txBody>
      </p:sp>
      <p:sp>
        <p:nvSpPr>
          <p:cNvPr id="18" name="Picture Placeholder 2"/>
          <p:cNvSpPr>
            <a:spLocks noGrp="1"/>
          </p:cNvSpPr>
          <p:nvPr>
            <p:ph type="pic" sz="quarter" idx="22"/>
          </p:nvPr>
        </p:nvSpPr>
        <p:spPr>
          <a:xfrm>
            <a:off x="8984977" y="2093705"/>
            <a:ext cx="2537788" cy="1325356"/>
          </a:xfrm>
          <a:prstGeom prst="rect">
            <a:avLst/>
          </a:prstGeom>
        </p:spPr>
        <p:txBody>
          <a:bodyPr/>
          <a:lstStyle/>
          <a:p>
            <a:endParaRPr lang="id-ID"/>
          </a:p>
        </p:txBody>
      </p:sp>
      <p:cxnSp>
        <p:nvCxnSpPr>
          <p:cNvPr id="10" name="Straight Connector 9"/>
          <p:cNvCxnSpPr/>
          <p:nvPr userDrawn="1"/>
        </p:nvCxnSpPr>
        <p:spPr>
          <a:xfrm>
            <a:off x="580577" y="1047104"/>
            <a:ext cx="676002"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5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Normal Center 4 images 2">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60709"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4" name="Picture Placeholder 2"/>
          <p:cNvSpPr>
            <a:spLocks noGrp="1"/>
          </p:cNvSpPr>
          <p:nvPr>
            <p:ph type="pic" sz="quarter" idx="19"/>
          </p:nvPr>
        </p:nvSpPr>
        <p:spPr>
          <a:xfrm>
            <a:off x="0" y="0"/>
            <a:ext cx="3037024" cy="3485322"/>
          </a:xfrm>
          <a:prstGeom prst="rect">
            <a:avLst/>
          </a:prstGeom>
        </p:spPr>
        <p:txBody>
          <a:bodyPr/>
          <a:lstStyle/>
          <a:p>
            <a:endParaRPr lang="id-ID"/>
          </a:p>
        </p:txBody>
      </p:sp>
      <p:sp>
        <p:nvSpPr>
          <p:cNvPr id="5" name="Picture Placeholder 2"/>
          <p:cNvSpPr>
            <a:spLocks noGrp="1"/>
          </p:cNvSpPr>
          <p:nvPr>
            <p:ph type="pic" sz="quarter" idx="20"/>
          </p:nvPr>
        </p:nvSpPr>
        <p:spPr>
          <a:xfrm>
            <a:off x="3047585" y="0"/>
            <a:ext cx="2991886" cy="3485322"/>
          </a:xfrm>
          <a:prstGeom prst="rect">
            <a:avLst/>
          </a:prstGeom>
        </p:spPr>
        <p:txBody>
          <a:bodyPr/>
          <a:lstStyle/>
          <a:p>
            <a:endParaRPr lang="id-ID"/>
          </a:p>
        </p:txBody>
      </p:sp>
      <p:sp>
        <p:nvSpPr>
          <p:cNvPr id="6" name="Picture Placeholder 2"/>
          <p:cNvSpPr>
            <a:spLocks noGrp="1"/>
          </p:cNvSpPr>
          <p:nvPr>
            <p:ph type="pic" sz="quarter" idx="21"/>
          </p:nvPr>
        </p:nvSpPr>
        <p:spPr>
          <a:xfrm>
            <a:off x="6063284" y="0"/>
            <a:ext cx="3100594" cy="3485322"/>
          </a:xfrm>
          <a:prstGeom prst="rect">
            <a:avLst/>
          </a:prstGeom>
        </p:spPr>
        <p:txBody>
          <a:bodyPr/>
          <a:lstStyle/>
          <a:p>
            <a:endParaRPr lang="id-ID"/>
          </a:p>
        </p:txBody>
      </p:sp>
      <p:sp>
        <p:nvSpPr>
          <p:cNvPr id="7" name="Picture Placeholder 2"/>
          <p:cNvSpPr>
            <a:spLocks noGrp="1"/>
          </p:cNvSpPr>
          <p:nvPr>
            <p:ph type="pic" sz="quarter" idx="22"/>
          </p:nvPr>
        </p:nvSpPr>
        <p:spPr>
          <a:xfrm>
            <a:off x="9163878" y="0"/>
            <a:ext cx="3028122" cy="3485322"/>
          </a:xfrm>
          <a:prstGeom prst="rect">
            <a:avLst/>
          </a:prstGeom>
        </p:spPr>
        <p:txBody>
          <a:bodyPr/>
          <a:lstStyle/>
          <a:p>
            <a:endParaRPr lang="id-ID"/>
          </a:p>
        </p:txBody>
      </p:sp>
    </p:spTree>
    <p:extLst>
      <p:ext uri="{BB962C8B-B14F-4D97-AF65-F5344CB8AC3E}">
        <p14:creationId xmlns:p14="http://schemas.microsoft.com/office/powerpoint/2010/main" val="44515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Normal Center circle images">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4" name="Picture Placeholder 3"/>
          <p:cNvSpPr>
            <a:spLocks noGrp="1" noChangeAspect="1"/>
          </p:cNvSpPr>
          <p:nvPr>
            <p:ph type="pic" sz="quarter" idx="11"/>
          </p:nvPr>
        </p:nvSpPr>
        <p:spPr>
          <a:xfrm>
            <a:off x="2062303" y="2173356"/>
            <a:ext cx="2160000" cy="2160000"/>
          </a:xfrm>
          <a:prstGeom prst="ellipse">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noChangeAspect="1"/>
          </p:cNvSpPr>
          <p:nvPr>
            <p:ph type="pic" sz="quarter" idx="12"/>
          </p:nvPr>
        </p:nvSpPr>
        <p:spPr>
          <a:xfrm>
            <a:off x="4865138" y="2173356"/>
            <a:ext cx="2160000" cy="2160000"/>
          </a:xfrm>
          <a:prstGeom prst="ellipse">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noChangeAspect="1"/>
          </p:cNvSpPr>
          <p:nvPr>
            <p:ph type="pic" sz="quarter" idx="13"/>
          </p:nvPr>
        </p:nvSpPr>
        <p:spPr>
          <a:xfrm>
            <a:off x="7667973" y="2173356"/>
            <a:ext cx="2160000" cy="2160000"/>
          </a:xfrm>
          <a:prstGeom prst="ellipse">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29642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a:lstStyle/>
          <a:p>
            <a:endParaRPr lang="id-ID"/>
          </a:p>
        </p:txBody>
      </p:sp>
    </p:spTree>
    <p:extLst>
      <p:ext uri="{BB962C8B-B14F-4D97-AF65-F5344CB8AC3E}">
        <p14:creationId xmlns:p14="http://schemas.microsoft.com/office/powerpoint/2010/main" val="1176053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de placeholder sma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930887" y="1880517"/>
            <a:ext cx="5261113" cy="2994992"/>
          </a:xfrm>
        </p:spPr>
        <p:txBody>
          <a:bodyPr/>
          <a:lstStyle/>
          <a:p>
            <a:endParaRPr lang="id-ID"/>
          </a:p>
        </p:txBody>
      </p:sp>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Tree>
    <p:extLst>
      <p:ext uri="{BB962C8B-B14F-4D97-AF65-F5344CB8AC3E}">
        <p14:creationId xmlns:p14="http://schemas.microsoft.com/office/powerpoint/2010/main" val="281746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ide placeholder sma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557669" cy="6858000"/>
          </a:xfrm>
        </p:spPr>
        <p:txBody>
          <a:bodyPr/>
          <a:lstStyle/>
          <a:p>
            <a:endParaRPr lang="id-ID"/>
          </a:p>
        </p:txBody>
      </p:sp>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Tree>
    <p:extLst>
      <p:ext uri="{BB962C8B-B14F-4D97-AF65-F5344CB8AC3E}">
        <p14:creationId xmlns:p14="http://schemas.microsoft.com/office/powerpoint/2010/main" val="33806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ide placeholder small map">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557669" cy="6858000"/>
          </a:xfrm>
        </p:spPr>
        <p:txBody>
          <a:bodyPr/>
          <a:lstStyle/>
          <a:p>
            <a:endParaRPr lang="id-ID"/>
          </a:p>
        </p:txBody>
      </p:sp>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9" name="TextBox 8"/>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5" name="Picture Placeholder 3"/>
          <p:cNvSpPr>
            <a:spLocks noGrp="1" noChangeAspect="1"/>
          </p:cNvSpPr>
          <p:nvPr>
            <p:ph type="pic" sz="quarter" idx="11"/>
          </p:nvPr>
        </p:nvSpPr>
        <p:spPr>
          <a:xfrm>
            <a:off x="4013795" y="617452"/>
            <a:ext cx="2160000" cy="2160000"/>
          </a:xfrm>
          <a:prstGeom prst="ellipse">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6278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4081670"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Tree>
    <p:extLst>
      <p:ext uri="{BB962C8B-B14F-4D97-AF65-F5344CB8AC3E}">
        <p14:creationId xmlns:p14="http://schemas.microsoft.com/office/powerpoint/2010/main" val="9769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7805529"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60709"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Tree>
    <p:extLst>
      <p:ext uri="{BB962C8B-B14F-4D97-AF65-F5344CB8AC3E}">
        <p14:creationId xmlns:p14="http://schemas.microsoft.com/office/powerpoint/2010/main" val="18966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side placeholder TWIN">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810456" y="6379631"/>
            <a:ext cx="832600" cy="307777"/>
          </a:xfrm>
          <a:prstGeom prst="rect">
            <a:avLst/>
          </a:prstGeom>
          <a:noFill/>
        </p:spPr>
        <p:txBody>
          <a:bodyPr wrap="none" rtlCol="0">
            <a:spAutoFit/>
          </a:bodyPr>
          <a:lstStyle/>
          <a:p>
            <a:pPr algn="ctr"/>
            <a:r>
              <a:rPr lang="id-ID" sz="1400" b="1">
                <a:solidFill>
                  <a:srgbClr val="7F7F7F"/>
                </a:solidFill>
              </a:rPr>
              <a:t>PAGE //</a:t>
            </a:r>
            <a:endParaRPr lang="id-ID" sz="1400" b="1" dirty="0">
              <a:solidFill>
                <a:srgbClr val="7F7F7F"/>
              </a:solidFill>
            </a:endParaRPr>
          </a:p>
        </p:txBody>
      </p:sp>
      <p:sp>
        <p:nvSpPr>
          <p:cNvPr id="5" name="Picture Placeholder 4"/>
          <p:cNvSpPr>
            <a:spLocks noGrp="1"/>
          </p:cNvSpPr>
          <p:nvPr>
            <p:ph type="pic" sz="quarter" idx="10"/>
          </p:nvPr>
        </p:nvSpPr>
        <p:spPr>
          <a:xfrm>
            <a:off x="0" y="0"/>
            <a:ext cx="3299791" cy="6857999"/>
          </a:xfrm>
        </p:spPr>
        <p:txBody>
          <a:bodyPr/>
          <a:lstStyle/>
          <a:p>
            <a:endParaRPr lang="id-ID"/>
          </a:p>
        </p:txBody>
      </p:sp>
      <p:sp>
        <p:nvSpPr>
          <p:cNvPr id="6" name="Picture Placeholder 4"/>
          <p:cNvSpPr>
            <a:spLocks noGrp="1"/>
          </p:cNvSpPr>
          <p:nvPr>
            <p:ph type="pic" sz="quarter" idx="11"/>
          </p:nvPr>
        </p:nvSpPr>
        <p:spPr>
          <a:xfrm>
            <a:off x="9051234" y="1"/>
            <a:ext cx="3140765" cy="6857999"/>
          </a:xfrm>
        </p:spPr>
        <p:txBody>
          <a:bodyPr/>
          <a:lstStyle/>
          <a:p>
            <a:endParaRPr lang="id-ID"/>
          </a:p>
        </p:txBody>
      </p:sp>
    </p:spTree>
    <p:extLst>
      <p:ext uri="{BB962C8B-B14F-4D97-AF65-F5344CB8AC3E}">
        <p14:creationId xmlns:p14="http://schemas.microsoft.com/office/powerpoint/2010/main" val="346026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4081670" cy="6241774"/>
          </a:xfrm>
        </p:spPr>
        <p:txBody>
          <a:bodyPr/>
          <a:lstStyle/>
          <a:p>
            <a:endParaRPr lang="id-ID"/>
          </a:p>
        </p:txBody>
      </p:sp>
      <p:sp>
        <p:nvSpPr>
          <p:cNvPr id="5" name="Picture Placeholder 2"/>
          <p:cNvSpPr>
            <a:spLocks noGrp="1"/>
          </p:cNvSpPr>
          <p:nvPr>
            <p:ph type="pic" sz="quarter" idx="11"/>
          </p:nvPr>
        </p:nvSpPr>
        <p:spPr>
          <a:xfrm>
            <a:off x="4253948" y="3352800"/>
            <a:ext cx="7938051" cy="2888974"/>
          </a:xfrm>
        </p:spPr>
        <p:txBody>
          <a:bodyPr/>
          <a:lstStyle/>
          <a:p>
            <a:endParaRPr lang="id-ID"/>
          </a:p>
        </p:txBody>
      </p:sp>
      <p:sp>
        <p:nvSpPr>
          <p:cNvPr id="6" name="Picture Placeholder 2"/>
          <p:cNvSpPr>
            <a:spLocks noGrp="1"/>
          </p:cNvSpPr>
          <p:nvPr>
            <p:ph type="pic" sz="quarter" idx="12"/>
          </p:nvPr>
        </p:nvSpPr>
        <p:spPr>
          <a:xfrm>
            <a:off x="4253950" y="1"/>
            <a:ext cx="4015408" cy="3161933"/>
          </a:xfrm>
        </p:spPr>
        <p:txBody>
          <a:bodyPr/>
          <a:lstStyle/>
          <a:p>
            <a:endParaRPr lang="id-ID"/>
          </a:p>
        </p:txBody>
      </p:sp>
      <p:sp>
        <p:nvSpPr>
          <p:cNvPr id="9" name="Picture Placeholder 2"/>
          <p:cNvSpPr>
            <a:spLocks noGrp="1"/>
          </p:cNvSpPr>
          <p:nvPr>
            <p:ph type="pic" sz="quarter" idx="13"/>
          </p:nvPr>
        </p:nvSpPr>
        <p:spPr>
          <a:xfrm>
            <a:off x="8441637" y="13253"/>
            <a:ext cx="3750362" cy="3148681"/>
          </a:xfrm>
        </p:spPr>
        <p:txBody>
          <a:bodyPr/>
          <a:lstStyle/>
          <a:p>
            <a:endParaRPr lang="id-ID"/>
          </a:p>
        </p:txBody>
      </p:sp>
    </p:spTree>
    <p:extLst>
      <p:ext uri="{BB962C8B-B14F-4D97-AF65-F5344CB8AC3E}">
        <p14:creationId xmlns:p14="http://schemas.microsoft.com/office/powerpoint/2010/main" val="203684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415130" y="0"/>
            <a:ext cx="3776870" cy="6858000"/>
          </a:xfrm>
        </p:spPr>
        <p:txBody>
          <a:bodyPr/>
          <a:lstStyle/>
          <a:p>
            <a:endParaRPr lang="id-ID"/>
          </a:p>
        </p:txBody>
      </p:sp>
    </p:spTree>
    <p:extLst>
      <p:ext uri="{BB962C8B-B14F-4D97-AF65-F5344CB8AC3E}">
        <p14:creationId xmlns:p14="http://schemas.microsoft.com/office/powerpoint/2010/main" val="6942738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side placeholder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155096" y="0"/>
            <a:ext cx="7036904" cy="6858000"/>
          </a:xfrm>
        </p:spPr>
        <p:txBody>
          <a:bodyPr/>
          <a:lstStyle/>
          <a:p>
            <a:endParaRPr lang="id-ID"/>
          </a:p>
        </p:txBody>
      </p:sp>
    </p:spTree>
    <p:extLst>
      <p:ext uri="{BB962C8B-B14F-4D97-AF65-F5344CB8AC3E}">
        <p14:creationId xmlns:p14="http://schemas.microsoft.com/office/powerpoint/2010/main" val="1625470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side placeholder 5">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955235" y="0"/>
            <a:ext cx="9236765" cy="6858000"/>
          </a:xfrm>
        </p:spPr>
        <p:txBody>
          <a:bodyPr/>
          <a:lstStyle/>
          <a:p>
            <a:endParaRPr lang="id-ID"/>
          </a:p>
        </p:txBody>
      </p:sp>
    </p:spTree>
    <p:extLst>
      <p:ext uri="{BB962C8B-B14F-4D97-AF65-F5344CB8AC3E}">
        <p14:creationId xmlns:p14="http://schemas.microsoft.com/office/powerpoint/2010/main" val="117785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a:lstStyle/>
          <a:p>
            <a:endParaRPr lang="id-ID"/>
          </a:p>
        </p:txBody>
      </p:sp>
      <p:sp>
        <p:nvSpPr>
          <p:cNvPr id="4" name="Picture Placeholder 3"/>
          <p:cNvSpPr>
            <a:spLocks noGrp="1" noChangeAspect="1"/>
          </p:cNvSpPr>
          <p:nvPr>
            <p:ph type="pic" sz="quarter" idx="11"/>
          </p:nvPr>
        </p:nvSpPr>
        <p:spPr>
          <a:xfrm>
            <a:off x="2433363" y="2239617"/>
            <a:ext cx="2160000" cy="2160000"/>
          </a:xfrm>
          <a:prstGeom prst="ellipse">
            <a:avLst/>
          </a:prstGeom>
        </p:spPr>
        <p:txBody>
          <a:bodyPr lIns="182880" tIns="91440" rIns="182880" bIns="91440"/>
          <a:lstStyle>
            <a:lvl1pPr marL="0" indent="0">
              <a:buFontTx/>
              <a:buNone/>
              <a:defRPr/>
            </a:lvl1pPr>
          </a:lstStyle>
          <a:p>
            <a:endParaRPr lang="en-US" dirty="0"/>
          </a:p>
        </p:txBody>
      </p:sp>
      <p:sp>
        <p:nvSpPr>
          <p:cNvPr id="5" name="Picture Placeholder 3"/>
          <p:cNvSpPr>
            <a:spLocks noGrp="1" noChangeAspect="1"/>
          </p:cNvSpPr>
          <p:nvPr>
            <p:ph type="pic" sz="quarter" idx="12"/>
          </p:nvPr>
        </p:nvSpPr>
        <p:spPr>
          <a:xfrm>
            <a:off x="5236198" y="2239617"/>
            <a:ext cx="2160000" cy="2160000"/>
          </a:xfrm>
          <a:prstGeom prst="ellipse">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noChangeAspect="1"/>
          </p:cNvSpPr>
          <p:nvPr>
            <p:ph type="pic" sz="quarter" idx="13"/>
          </p:nvPr>
        </p:nvSpPr>
        <p:spPr>
          <a:xfrm>
            <a:off x="8039033" y="2239617"/>
            <a:ext cx="2160000" cy="2160000"/>
          </a:xfrm>
          <a:prstGeom prst="ellipse">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1160103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side placeholder 3">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267198" y="0"/>
            <a:ext cx="7924802" cy="4770783"/>
          </a:xfrm>
        </p:spPr>
        <p:txBody>
          <a:bodyPr/>
          <a:lstStyle/>
          <a:p>
            <a:endParaRPr lang="id-ID"/>
          </a:p>
        </p:txBody>
      </p:sp>
      <p:sp>
        <p:nvSpPr>
          <p:cNvPr id="8" name="Picture Placeholder 2"/>
          <p:cNvSpPr>
            <a:spLocks noGrp="1"/>
          </p:cNvSpPr>
          <p:nvPr>
            <p:ph type="pic" sz="quarter" idx="25"/>
          </p:nvPr>
        </p:nvSpPr>
        <p:spPr>
          <a:xfrm>
            <a:off x="4267198" y="4915882"/>
            <a:ext cx="1855304" cy="1829475"/>
          </a:xfrm>
          <a:solidFill>
            <a:schemeClr val="bg1">
              <a:lumMod val="95000"/>
            </a:schemeClr>
          </a:solidFill>
        </p:spPr>
        <p:txBody>
          <a:bodyPr>
            <a:normAutofit/>
          </a:bodyPr>
          <a:lstStyle>
            <a:lvl1pPr>
              <a:defRPr sz="2800"/>
            </a:lvl1pPr>
          </a:lstStyle>
          <a:p>
            <a:endParaRPr lang="en-US" dirty="0"/>
          </a:p>
        </p:txBody>
      </p:sp>
      <p:sp>
        <p:nvSpPr>
          <p:cNvPr id="9" name="Picture Placeholder 2"/>
          <p:cNvSpPr>
            <a:spLocks noGrp="1"/>
          </p:cNvSpPr>
          <p:nvPr>
            <p:ph type="pic" sz="quarter" idx="26"/>
          </p:nvPr>
        </p:nvSpPr>
        <p:spPr>
          <a:xfrm>
            <a:off x="6288154" y="4915881"/>
            <a:ext cx="1855304" cy="1829475"/>
          </a:xfrm>
          <a:solidFill>
            <a:schemeClr val="bg1">
              <a:lumMod val="95000"/>
            </a:schemeClr>
          </a:solidFill>
        </p:spPr>
        <p:txBody>
          <a:bodyPr>
            <a:normAutofit/>
          </a:bodyPr>
          <a:lstStyle>
            <a:lvl1pPr>
              <a:defRPr sz="2800"/>
            </a:lvl1pPr>
          </a:lstStyle>
          <a:p>
            <a:endParaRPr lang="en-US" dirty="0"/>
          </a:p>
        </p:txBody>
      </p:sp>
      <p:sp>
        <p:nvSpPr>
          <p:cNvPr id="10" name="Picture Placeholder 2"/>
          <p:cNvSpPr>
            <a:spLocks noGrp="1"/>
          </p:cNvSpPr>
          <p:nvPr>
            <p:ph type="pic" sz="quarter" idx="27"/>
          </p:nvPr>
        </p:nvSpPr>
        <p:spPr>
          <a:xfrm>
            <a:off x="8309110" y="4915881"/>
            <a:ext cx="1855304" cy="1829475"/>
          </a:xfrm>
          <a:solidFill>
            <a:schemeClr val="bg1">
              <a:lumMod val="95000"/>
            </a:schemeClr>
          </a:solidFill>
        </p:spPr>
        <p:txBody>
          <a:bodyPr>
            <a:normAutofit/>
          </a:bodyPr>
          <a:lstStyle>
            <a:lvl1pPr>
              <a:defRPr sz="2800"/>
            </a:lvl1pPr>
          </a:lstStyle>
          <a:p>
            <a:endParaRPr lang="en-US" dirty="0"/>
          </a:p>
        </p:txBody>
      </p:sp>
      <p:sp>
        <p:nvSpPr>
          <p:cNvPr id="11" name="Picture Placeholder 2"/>
          <p:cNvSpPr>
            <a:spLocks noGrp="1"/>
          </p:cNvSpPr>
          <p:nvPr>
            <p:ph type="pic" sz="quarter" idx="28"/>
          </p:nvPr>
        </p:nvSpPr>
        <p:spPr>
          <a:xfrm>
            <a:off x="10330066" y="4928795"/>
            <a:ext cx="1855304" cy="1829475"/>
          </a:xfrm>
          <a:solidFill>
            <a:schemeClr val="bg1">
              <a:lumMod val="95000"/>
            </a:schemeClr>
          </a:solidFill>
        </p:spPr>
        <p:txBody>
          <a:bodyPr>
            <a:normAutofit/>
          </a:bodyPr>
          <a:lstStyle>
            <a:lvl1pPr>
              <a:defRPr sz="2800"/>
            </a:lvl1pPr>
          </a:lstStyle>
          <a:p>
            <a:endParaRPr lang="en-US" dirty="0"/>
          </a:p>
        </p:txBody>
      </p:sp>
    </p:spTree>
    <p:extLst>
      <p:ext uri="{BB962C8B-B14F-4D97-AF65-F5344CB8AC3E}">
        <p14:creationId xmlns:p14="http://schemas.microsoft.com/office/powerpoint/2010/main" val="2319614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side placeholder 6">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770783"/>
          </a:xfrm>
        </p:spPr>
        <p:txBody>
          <a:bodyPr/>
          <a:lstStyle/>
          <a:p>
            <a:endParaRPr lang="id-ID"/>
          </a:p>
        </p:txBody>
      </p:sp>
      <p:sp>
        <p:nvSpPr>
          <p:cNvPr id="8" name="Picture Placeholder 2"/>
          <p:cNvSpPr>
            <a:spLocks noGrp="1"/>
          </p:cNvSpPr>
          <p:nvPr>
            <p:ph type="pic" sz="quarter" idx="25"/>
          </p:nvPr>
        </p:nvSpPr>
        <p:spPr>
          <a:xfrm>
            <a:off x="4207564" y="4915882"/>
            <a:ext cx="1914938" cy="1829475"/>
          </a:xfrm>
          <a:solidFill>
            <a:schemeClr val="bg1">
              <a:lumMod val="95000"/>
            </a:schemeClr>
          </a:solidFill>
        </p:spPr>
        <p:txBody>
          <a:bodyPr>
            <a:normAutofit/>
          </a:bodyPr>
          <a:lstStyle>
            <a:lvl1pPr>
              <a:defRPr sz="2800"/>
            </a:lvl1pPr>
          </a:lstStyle>
          <a:p>
            <a:endParaRPr lang="en-US" dirty="0"/>
          </a:p>
        </p:txBody>
      </p:sp>
      <p:sp>
        <p:nvSpPr>
          <p:cNvPr id="9" name="Picture Placeholder 2"/>
          <p:cNvSpPr>
            <a:spLocks noGrp="1"/>
          </p:cNvSpPr>
          <p:nvPr>
            <p:ph type="pic" sz="quarter" idx="26"/>
          </p:nvPr>
        </p:nvSpPr>
        <p:spPr>
          <a:xfrm>
            <a:off x="6288154" y="4915881"/>
            <a:ext cx="1855304" cy="1829475"/>
          </a:xfrm>
          <a:solidFill>
            <a:schemeClr val="bg1">
              <a:lumMod val="95000"/>
            </a:schemeClr>
          </a:solidFill>
        </p:spPr>
        <p:txBody>
          <a:bodyPr>
            <a:normAutofit/>
          </a:bodyPr>
          <a:lstStyle>
            <a:lvl1pPr>
              <a:defRPr sz="2800"/>
            </a:lvl1pPr>
          </a:lstStyle>
          <a:p>
            <a:endParaRPr lang="en-US" dirty="0"/>
          </a:p>
        </p:txBody>
      </p:sp>
      <p:sp>
        <p:nvSpPr>
          <p:cNvPr id="10" name="Picture Placeholder 2"/>
          <p:cNvSpPr>
            <a:spLocks noGrp="1"/>
          </p:cNvSpPr>
          <p:nvPr>
            <p:ph type="pic" sz="quarter" idx="27"/>
          </p:nvPr>
        </p:nvSpPr>
        <p:spPr>
          <a:xfrm>
            <a:off x="8309110" y="4915881"/>
            <a:ext cx="1855304" cy="1829475"/>
          </a:xfrm>
          <a:solidFill>
            <a:schemeClr val="bg1">
              <a:lumMod val="95000"/>
            </a:schemeClr>
          </a:solidFill>
        </p:spPr>
        <p:txBody>
          <a:bodyPr>
            <a:normAutofit/>
          </a:bodyPr>
          <a:lstStyle>
            <a:lvl1pPr>
              <a:defRPr sz="2800"/>
            </a:lvl1pPr>
          </a:lstStyle>
          <a:p>
            <a:endParaRPr lang="en-US" dirty="0"/>
          </a:p>
        </p:txBody>
      </p:sp>
      <p:sp>
        <p:nvSpPr>
          <p:cNvPr id="11" name="Picture Placeholder 2"/>
          <p:cNvSpPr>
            <a:spLocks noGrp="1"/>
          </p:cNvSpPr>
          <p:nvPr>
            <p:ph type="pic" sz="quarter" idx="28"/>
          </p:nvPr>
        </p:nvSpPr>
        <p:spPr>
          <a:xfrm>
            <a:off x="10330066" y="4928795"/>
            <a:ext cx="1855304" cy="1829475"/>
          </a:xfrm>
          <a:solidFill>
            <a:schemeClr val="bg1">
              <a:lumMod val="95000"/>
            </a:schemeClr>
          </a:solidFill>
        </p:spPr>
        <p:txBody>
          <a:bodyPr>
            <a:normAutofit/>
          </a:bodyPr>
          <a:lstStyle>
            <a:lvl1pPr>
              <a:defRPr sz="2800"/>
            </a:lvl1pPr>
          </a:lstStyle>
          <a:p>
            <a:endParaRPr lang="en-US" dirty="0"/>
          </a:p>
        </p:txBody>
      </p:sp>
      <p:sp>
        <p:nvSpPr>
          <p:cNvPr id="7" name="Picture Placeholder 2"/>
          <p:cNvSpPr>
            <a:spLocks noGrp="1"/>
          </p:cNvSpPr>
          <p:nvPr>
            <p:ph type="pic" sz="quarter" idx="29"/>
          </p:nvPr>
        </p:nvSpPr>
        <p:spPr>
          <a:xfrm>
            <a:off x="2034210" y="4915880"/>
            <a:ext cx="2007702" cy="1829475"/>
          </a:xfrm>
          <a:solidFill>
            <a:schemeClr val="bg1">
              <a:lumMod val="95000"/>
            </a:schemeClr>
          </a:solidFill>
        </p:spPr>
        <p:txBody>
          <a:bodyPr>
            <a:normAutofit/>
          </a:bodyPr>
          <a:lstStyle>
            <a:lvl1pPr>
              <a:defRPr sz="2800"/>
            </a:lvl1pPr>
          </a:lstStyle>
          <a:p>
            <a:endParaRPr lang="en-US" dirty="0"/>
          </a:p>
        </p:txBody>
      </p:sp>
      <p:sp>
        <p:nvSpPr>
          <p:cNvPr id="12" name="Picture Placeholder 2"/>
          <p:cNvSpPr>
            <a:spLocks noGrp="1"/>
          </p:cNvSpPr>
          <p:nvPr>
            <p:ph type="pic" sz="quarter" idx="30"/>
          </p:nvPr>
        </p:nvSpPr>
        <p:spPr>
          <a:xfrm>
            <a:off x="0" y="4915879"/>
            <a:ext cx="1855304" cy="1829475"/>
          </a:xfrm>
          <a:solidFill>
            <a:schemeClr val="bg1">
              <a:lumMod val="95000"/>
            </a:schemeClr>
          </a:solidFill>
        </p:spPr>
        <p:txBody>
          <a:bodyPr>
            <a:normAutofit/>
          </a:bodyPr>
          <a:lstStyle>
            <a:lvl1pPr>
              <a:defRPr sz="2800"/>
            </a:lvl1pPr>
          </a:lstStyle>
          <a:p>
            <a:endParaRPr lang="en-US" dirty="0"/>
          </a:p>
        </p:txBody>
      </p:sp>
    </p:spTree>
    <p:extLst>
      <p:ext uri="{BB962C8B-B14F-4D97-AF65-F5344CB8AC3E}">
        <p14:creationId xmlns:p14="http://schemas.microsoft.com/office/powerpoint/2010/main" val="562574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side placeholder 10">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770783"/>
          </a:xfrm>
        </p:spPr>
        <p:txBody>
          <a:bodyPr/>
          <a:lstStyle/>
          <a:p>
            <a:endParaRPr lang="id-ID"/>
          </a:p>
        </p:txBody>
      </p:sp>
      <p:sp>
        <p:nvSpPr>
          <p:cNvPr id="9" name="Picture Placeholder 2"/>
          <p:cNvSpPr>
            <a:spLocks noGrp="1"/>
          </p:cNvSpPr>
          <p:nvPr>
            <p:ph type="pic" sz="quarter" idx="26"/>
          </p:nvPr>
        </p:nvSpPr>
        <p:spPr>
          <a:xfrm>
            <a:off x="6288154" y="4915881"/>
            <a:ext cx="1855304" cy="1829475"/>
          </a:xfrm>
          <a:solidFill>
            <a:schemeClr val="bg1">
              <a:lumMod val="95000"/>
            </a:schemeClr>
          </a:solidFill>
        </p:spPr>
        <p:txBody>
          <a:bodyPr>
            <a:normAutofit/>
          </a:bodyPr>
          <a:lstStyle>
            <a:lvl1pPr>
              <a:defRPr sz="2800"/>
            </a:lvl1pPr>
          </a:lstStyle>
          <a:p>
            <a:endParaRPr lang="en-US" dirty="0"/>
          </a:p>
        </p:txBody>
      </p:sp>
      <p:sp>
        <p:nvSpPr>
          <p:cNvPr id="11" name="Picture Placeholder 2"/>
          <p:cNvSpPr>
            <a:spLocks noGrp="1"/>
          </p:cNvSpPr>
          <p:nvPr>
            <p:ph type="pic" sz="quarter" idx="28"/>
          </p:nvPr>
        </p:nvSpPr>
        <p:spPr>
          <a:xfrm>
            <a:off x="10330066" y="4928795"/>
            <a:ext cx="1855304" cy="1829475"/>
          </a:xfrm>
          <a:solidFill>
            <a:schemeClr val="bg1">
              <a:lumMod val="95000"/>
            </a:schemeClr>
          </a:solidFill>
        </p:spPr>
        <p:txBody>
          <a:bodyPr>
            <a:normAutofit/>
          </a:bodyPr>
          <a:lstStyle>
            <a:lvl1pPr>
              <a:defRPr sz="2800"/>
            </a:lvl1pPr>
          </a:lstStyle>
          <a:p>
            <a:endParaRPr lang="en-US" dirty="0"/>
          </a:p>
        </p:txBody>
      </p:sp>
      <p:sp>
        <p:nvSpPr>
          <p:cNvPr id="7" name="Picture Placeholder 2"/>
          <p:cNvSpPr>
            <a:spLocks noGrp="1"/>
          </p:cNvSpPr>
          <p:nvPr>
            <p:ph type="pic" sz="quarter" idx="29"/>
          </p:nvPr>
        </p:nvSpPr>
        <p:spPr>
          <a:xfrm>
            <a:off x="2034210" y="4915880"/>
            <a:ext cx="2007702" cy="1829475"/>
          </a:xfrm>
          <a:solidFill>
            <a:schemeClr val="bg1">
              <a:lumMod val="95000"/>
            </a:schemeClr>
          </a:solidFill>
        </p:spPr>
        <p:txBody>
          <a:bodyPr>
            <a:normAutofit/>
          </a:bodyPr>
          <a:lstStyle>
            <a:lvl1pPr>
              <a:defRPr sz="2800"/>
            </a:lvl1pPr>
          </a:lstStyle>
          <a:p>
            <a:endParaRPr lang="en-US" dirty="0"/>
          </a:p>
        </p:txBody>
      </p:sp>
    </p:spTree>
    <p:extLst>
      <p:ext uri="{BB962C8B-B14F-4D97-AF65-F5344CB8AC3E}">
        <p14:creationId xmlns:p14="http://schemas.microsoft.com/office/powerpoint/2010/main" val="31460085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35617" y="1974574"/>
            <a:ext cx="3856383" cy="4883426"/>
          </a:xfrm>
        </p:spPr>
        <p:txBody>
          <a:bodyPr/>
          <a:lstStyle/>
          <a:p>
            <a:endParaRPr lang="id-ID"/>
          </a:p>
        </p:txBody>
      </p:sp>
      <p:sp>
        <p:nvSpPr>
          <p:cNvPr id="4" name="Picture Placeholder 2"/>
          <p:cNvSpPr>
            <a:spLocks noGrp="1"/>
          </p:cNvSpPr>
          <p:nvPr>
            <p:ph type="pic" sz="quarter" idx="11"/>
          </p:nvPr>
        </p:nvSpPr>
        <p:spPr>
          <a:xfrm>
            <a:off x="0" y="1974574"/>
            <a:ext cx="3935896" cy="4883426"/>
          </a:xfrm>
        </p:spPr>
        <p:txBody>
          <a:bodyPr/>
          <a:lstStyle/>
          <a:p>
            <a:endParaRPr lang="id-ID"/>
          </a:p>
        </p:txBody>
      </p:sp>
      <p:sp>
        <p:nvSpPr>
          <p:cNvPr id="5" name="Picture Placeholder 2"/>
          <p:cNvSpPr>
            <a:spLocks noGrp="1"/>
          </p:cNvSpPr>
          <p:nvPr>
            <p:ph type="pic" sz="quarter" idx="12"/>
          </p:nvPr>
        </p:nvSpPr>
        <p:spPr>
          <a:xfrm>
            <a:off x="4108174" y="1974574"/>
            <a:ext cx="4055165" cy="4883426"/>
          </a:xfrm>
        </p:spPr>
        <p:txBody>
          <a:bodyPr/>
          <a:lstStyle/>
          <a:p>
            <a:endParaRPr lang="id-ID"/>
          </a:p>
        </p:txBody>
      </p:sp>
    </p:spTree>
    <p:extLst>
      <p:ext uri="{BB962C8B-B14F-4D97-AF65-F5344CB8AC3E}">
        <p14:creationId xmlns:p14="http://schemas.microsoft.com/office/powerpoint/2010/main" val="4013697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415130" y="0"/>
            <a:ext cx="3776870" cy="3392557"/>
          </a:xfrm>
        </p:spPr>
        <p:txBody>
          <a:bodyPr/>
          <a:lstStyle/>
          <a:p>
            <a:endParaRPr lang="id-ID"/>
          </a:p>
        </p:txBody>
      </p:sp>
      <p:sp>
        <p:nvSpPr>
          <p:cNvPr id="4" name="Picture Placeholder 2"/>
          <p:cNvSpPr>
            <a:spLocks noGrp="1"/>
          </p:cNvSpPr>
          <p:nvPr>
            <p:ph type="pic" sz="quarter" idx="11"/>
          </p:nvPr>
        </p:nvSpPr>
        <p:spPr>
          <a:xfrm>
            <a:off x="8415130" y="3392557"/>
            <a:ext cx="3776870" cy="3465443"/>
          </a:xfrm>
        </p:spPr>
        <p:txBody>
          <a:bodyPr/>
          <a:lstStyle/>
          <a:p>
            <a:endParaRPr lang="id-ID"/>
          </a:p>
        </p:txBody>
      </p:sp>
      <p:sp>
        <p:nvSpPr>
          <p:cNvPr id="5" name="Picture Placeholder 2"/>
          <p:cNvSpPr>
            <a:spLocks noGrp="1"/>
          </p:cNvSpPr>
          <p:nvPr>
            <p:ph type="pic" sz="quarter" idx="12"/>
          </p:nvPr>
        </p:nvSpPr>
        <p:spPr>
          <a:xfrm>
            <a:off x="4638260" y="0"/>
            <a:ext cx="3776870" cy="3392557"/>
          </a:xfrm>
        </p:spPr>
        <p:txBody>
          <a:bodyPr/>
          <a:lstStyle/>
          <a:p>
            <a:endParaRPr lang="id-ID"/>
          </a:p>
        </p:txBody>
      </p:sp>
      <p:sp>
        <p:nvSpPr>
          <p:cNvPr id="6" name="Picture Placeholder 2"/>
          <p:cNvSpPr>
            <a:spLocks noGrp="1"/>
          </p:cNvSpPr>
          <p:nvPr>
            <p:ph type="pic" sz="quarter" idx="13"/>
          </p:nvPr>
        </p:nvSpPr>
        <p:spPr>
          <a:xfrm>
            <a:off x="4638260" y="3392557"/>
            <a:ext cx="3776870" cy="3465443"/>
          </a:xfrm>
        </p:spPr>
        <p:txBody>
          <a:bodyPr/>
          <a:lstStyle/>
          <a:p>
            <a:endParaRPr lang="id-ID"/>
          </a:p>
        </p:txBody>
      </p:sp>
    </p:spTree>
    <p:extLst>
      <p:ext uri="{BB962C8B-B14F-4D97-AF65-F5344CB8AC3E}">
        <p14:creationId xmlns:p14="http://schemas.microsoft.com/office/powerpoint/2010/main" val="42410759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ide placeholder cen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663688" y="0"/>
            <a:ext cx="2451652"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Tree>
    <p:extLst>
      <p:ext uri="{BB962C8B-B14F-4D97-AF65-F5344CB8AC3E}">
        <p14:creationId xmlns:p14="http://schemas.microsoft.com/office/powerpoint/2010/main" val="41221242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ide placeholder full">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825684" y="6379631"/>
            <a:ext cx="802144" cy="307777"/>
          </a:xfrm>
          <a:prstGeom prst="rect">
            <a:avLst/>
          </a:prstGeom>
          <a:noFill/>
        </p:spPr>
        <p:txBody>
          <a:bodyPr wrap="none" rtlCol="0">
            <a:spAutoFit/>
          </a:bodyPr>
          <a:lstStyle/>
          <a:p>
            <a:pPr algn="ctr"/>
            <a:r>
              <a:rPr lang="id-ID" sz="1400">
                <a:solidFill>
                  <a:srgbClr val="7F7F7F"/>
                </a:solidFill>
              </a:rPr>
              <a:t>PAGE //</a:t>
            </a:r>
            <a:endParaRPr lang="id-ID" sz="1400" dirty="0">
              <a:solidFill>
                <a:srgbClr val="7F7F7F"/>
              </a:solidFill>
            </a:endParaRPr>
          </a:p>
        </p:txBody>
      </p:sp>
      <p:sp>
        <p:nvSpPr>
          <p:cNvPr id="5" name="Picture Placeholder 3"/>
          <p:cNvSpPr>
            <a:spLocks noGrp="1"/>
          </p:cNvSpPr>
          <p:nvPr>
            <p:ph type="pic" sz="quarter" idx="10"/>
          </p:nvPr>
        </p:nvSpPr>
        <p:spPr>
          <a:xfrm>
            <a:off x="-18288" y="0"/>
            <a:ext cx="3063240" cy="3438144"/>
          </a:xfrm>
          <a:prstGeom prst="rect">
            <a:avLst/>
          </a:prstGeom>
        </p:spPr>
        <p:txBody>
          <a:bodyPr lIns="182880" tIns="91440" rIns="182880" bIns="91440"/>
          <a:lstStyle>
            <a:lvl1pPr marL="0" indent="0">
              <a:buFontTx/>
              <a:buNone/>
              <a:defRPr/>
            </a:lvl1pPr>
          </a:lstStyle>
          <a:p>
            <a:endParaRPr lang="en-US" dirty="0"/>
          </a:p>
        </p:txBody>
      </p:sp>
      <p:sp>
        <p:nvSpPr>
          <p:cNvPr id="6" name="Picture Placeholder 3"/>
          <p:cNvSpPr>
            <a:spLocks noGrp="1"/>
          </p:cNvSpPr>
          <p:nvPr>
            <p:ph type="pic" sz="quarter" idx="12"/>
          </p:nvPr>
        </p:nvSpPr>
        <p:spPr>
          <a:xfrm>
            <a:off x="6079744" y="0"/>
            <a:ext cx="3063240" cy="3438144"/>
          </a:xfrm>
          <a:prstGeom prst="rect">
            <a:avLst/>
          </a:prstGeom>
        </p:spPr>
        <p:txBody>
          <a:bodyPr lIns="182880" tIns="91440" rIns="182880" bIns="91440"/>
          <a:lstStyle>
            <a:lvl1pPr marL="0" indent="0">
              <a:buFontTx/>
              <a:buNone/>
              <a:defRPr/>
            </a:lvl1pPr>
          </a:lstStyle>
          <a:p>
            <a:endParaRPr lang="en-US" dirty="0"/>
          </a:p>
        </p:txBody>
      </p:sp>
      <p:sp>
        <p:nvSpPr>
          <p:cNvPr id="9" name="Picture Placeholder 3"/>
          <p:cNvSpPr>
            <a:spLocks noGrp="1"/>
          </p:cNvSpPr>
          <p:nvPr>
            <p:ph type="pic" sz="quarter" idx="15"/>
          </p:nvPr>
        </p:nvSpPr>
        <p:spPr>
          <a:xfrm>
            <a:off x="3030728" y="3438144"/>
            <a:ext cx="3063240" cy="3438144"/>
          </a:xfrm>
          <a:prstGeom prst="rect">
            <a:avLst/>
          </a:prstGeom>
        </p:spPr>
        <p:txBody>
          <a:bodyPr lIns="182880" tIns="91440" rIns="182880" bIns="91440"/>
          <a:lstStyle>
            <a:lvl1pPr marL="0" indent="0">
              <a:buFontTx/>
              <a:buNone/>
              <a:defRPr/>
            </a:lvl1pPr>
          </a:lstStyle>
          <a:p>
            <a:endParaRPr lang="en-US" dirty="0"/>
          </a:p>
        </p:txBody>
      </p:sp>
      <p:sp>
        <p:nvSpPr>
          <p:cNvPr id="10" name="Picture Placeholder 3"/>
          <p:cNvSpPr>
            <a:spLocks noGrp="1"/>
          </p:cNvSpPr>
          <p:nvPr>
            <p:ph type="pic" sz="quarter" idx="17"/>
          </p:nvPr>
        </p:nvSpPr>
        <p:spPr>
          <a:xfrm>
            <a:off x="9128760" y="3438144"/>
            <a:ext cx="3063240" cy="3438144"/>
          </a:xfrm>
          <a:prstGeom prst="rect">
            <a:avLst/>
          </a:prstGeo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91344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side placeholder center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179" y="0"/>
            <a:ext cx="3770915"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5" name="Picture Placeholder 2"/>
          <p:cNvSpPr>
            <a:spLocks noGrp="1"/>
          </p:cNvSpPr>
          <p:nvPr>
            <p:ph type="pic" sz="quarter" idx="25"/>
          </p:nvPr>
        </p:nvSpPr>
        <p:spPr>
          <a:xfrm>
            <a:off x="3909389" y="688438"/>
            <a:ext cx="1855304" cy="1829475"/>
          </a:xfrm>
          <a:solidFill>
            <a:schemeClr val="bg1">
              <a:lumMod val="95000"/>
            </a:schemeClr>
          </a:solidFill>
        </p:spPr>
        <p:txBody>
          <a:bodyPr>
            <a:normAutofit/>
          </a:bodyPr>
          <a:lstStyle>
            <a:lvl1pPr>
              <a:defRPr sz="2800"/>
            </a:lvl1pPr>
          </a:lstStyle>
          <a:p>
            <a:endParaRPr lang="en-US" dirty="0"/>
          </a:p>
        </p:txBody>
      </p:sp>
      <p:sp>
        <p:nvSpPr>
          <p:cNvPr id="6" name="Picture Placeholder 2"/>
          <p:cNvSpPr>
            <a:spLocks noGrp="1"/>
          </p:cNvSpPr>
          <p:nvPr>
            <p:ph type="pic" sz="quarter" idx="26"/>
          </p:nvPr>
        </p:nvSpPr>
        <p:spPr>
          <a:xfrm>
            <a:off x="5930345" y="688437"/>
            <a:ext cx="1855304" cy="1829475"/>
          </a:xfrm>
          <a:solidFill>
            <a:schemeClr val="bg1">
              <a:lumMod val="95000"/>
            </a:schemeClr>
          </a:solidFill>
        </p:spPr>
        <p:txBody>
          <a:bodyPr>
            <a:normAutofit/>
          </a:bodyPr>
          <a:lstStyle>
            <a:lvl1pPr>
              <a:defRPr sz="2800"/>
            </a:lvl1pPr>
          </a:lstStyle>
          <a:p>
            <a:endParaRPr lang="en-US" dirty="0"/>
          </a:p>
        </p:txBody>
      </p:sp>
      <p:sp>
        <p:nvSpPr>
          <p:cNvPr id="9" name="Picture Placeholder 2"/>
          <p:cNvSpPr>
            <a:spLocks noGrp="1"/>
          </p:cNvSpPr>
          <p:nvPr>
            <p:ph type="pic" sz="quarter" idx="27"/>
          </p:nvPr>
        </p:nvSpPr>
        <p:spPr>
          <a:xfrm>
            <a:off x="7951301" y="688437"/>
            <a:ext cx="1855304" cy="1829475"/>
          </a:xfrm>
          <a:solidFill>
            <a:schemeClr val="bg1">
              <a:lumMod val="95000"/>
            </a:schemeClr>
          </a:solidFill>
        </p:spPr>
        <p:txBody>
          <a:bodyPr>
            <a:normAutofit/>
          </a:bodyPr>
          <a:lstStyle>
            <a:lvl1pPr>
              <a:defRPr sz="2800"/>
            </a:lvl1pPr>
          </a:lstStyle>
          <a:p>
            <a:endParaRPr lang="en-US" dirty="0"/>
          </a:p>
        </p:txBody>
      </p:sp>
      <p:sp>
        <p:nvSpPr>
          <p:cNvPr id="10" name="Picture Placeholder 2"/>
          <p:cNvSpPr>
            <a:spLocks noGrp="1"/>
          </p:cNvSpPr>
          <p:nvPr>
            <p:ph type="pic" sz="quarter" idx="28"/>
          </p:nvPr>
        </p:nvSpPr>
        <p:spPr>
          <a:xfrm>
            <a:off x="9972257" y="701351"/>
            <a:ext cx="1855304" cy="1829475"/>
          </a:xfrm>
          <a:solidFill>
            <a:schemeClr val="bg1">
              <a:lumMod val="95000"/>
            </a:schemeClr>
          </a:solidFill>
        </p:spPr>
        <p:txBody>
          <a:bodyPr>
            <a:normAutofit/>
          </a:bodyPr>
          <a:lstStyle>
            <a:lvl1pPr>
              <a:defRPr sz="2800"/>
            </a:lvl1pPr>
          </a:lstStyle>
          <a:p>
            <a:endParaRPr lang="en-US" dirty="0"/>
          </a:p>
        </p:txBody>
      </p:sp>
    </p:spTree>
    <p:extLst>
      <p:ext uri="{BB962C8B-B14F-4D97-AF65-F5344CB8AC3E}">
        <p14:creationId xmlns:p14="http://schemas.microsoft.com/office/powerpoint/2010/main" val="20018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side placehol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663688" y="0"/>
            <a:ext cx="2451652" cy="6858000"/>
          </a:xfrm>
        </p:spPr>
        <p:txBody>
          <a:bodyPr/>
          <a:lstStyle/>
          <a:p>
            <a:endParaRPr lang="id-ID"/>
          </a:p>
        </p:txBody>
      </p:sp>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Tree>
    <p:extLst>
      <p:ext uri="{BB962C8B-B14F-4D97-AF65-F5344CB8AC3E}">
        <p14:creationId xmlns:p14="http://schemas.microsoft.com/office/powerpoint/2010/main" val="146072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side placeholder bottom">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825684" y="6379631"/>
            <a:ext cx="802144" cy="307777"/>
          </a:xfrm>
          <a:prstGeom prst="rect">
            <a:avLst/>
          </a:prstGeom>
          <a:noFill/>
        </p:spPr>
        <p:txBody>
          <a:bodyPr wrap="none" rtlCol="0">
            <a:spAutoFit/>
          </a:bodyPr>
          <a:lstStyle/>
          <a:p>
            <a:pPr algn="ctr"/>
            <a:r>
              <a:rPr lang="id-ID" sz="1400">
                <a:solidFill>
                  <a:srgbClr val="7F7F7F"/>
                </a:solidFill>
              </a:rPr>
              <a:t>PAGE //</a:t>
            </a:r>
            <a:endParaRPr lang="id-ID" sz="1400" dirty="0">
              <a:solidFill>
                <a:srgbClr val="7F7F7F"/>
              </a:solidFill>
            </a:endParaRPr>
          </a:p>
        </p:txBody>
      </p:sp>
      <p:sp>
        <p:nvSpPr>
          <p:cNvPr id="5" name="Picture Placeholder 5"/>
          <p:cNvSpPr>
            <a:spLocks noGrp="1"/>
          </p:cNvSpPr>
          <p:nvPr>
            <p:ph type="pic" sz="quarter" idx="11"/>
          </p:nvPr>
        </p:nvSpPr>
        <p:spPr>
          <a:xfrm>
            <a:off x="0" y="4234068"/>
            <a:ext cx="12192000" cy="2623932"/>
          </a:xfrm>
        </p:spPr>
        <p:txBody>
          <a:bodyPr/>
          <a:lstStyle/>
          <a:p>
            <a:endParaRPr lang="id-ID"/>
          </a:p>
        </p:txBody>
      </p:sp>
    </p:spTree>
    <p:extLst>
      <p:ext uri="{BB962C8B-B14F-4D97-AF65-F5344CB8AC3E}">
        <p14:creationId xmlns:p14="http://schemas.microsoft.com/office/powerpoint/2010/main" val="32456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Normal Center no title">
    <p:spTree>
      <p:nvGrpSpPr>
        <p:cNvPr id="1" name=""/>
        <p:cNvGrpSpPr/>
        <p:nvPr/>
      </p:nvGrpSpPr>
      <p:grpSpPr>
        <a:xfrm>
          <a:off x="0" y="0"/>
          <a:ext cx="0" cy="0"/>
          <a:chOff x="0" y="0"/>
          <a:chExt cx="0" cy="0"/>
        </a:xfrm>
      </p:grpSpPr>
      <p:sp>
        <p:nvSpPr>
          <p:cNvPr id="8" name="TextBox 7"/>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chemeClr val="tx1"/>
                </a:solidFill>
              </a:rPr>
              <a:t>‹#›</a:t>
            </a:fld>
            <a:endParaRPr lang="id-ID" sz="1400">
              <a:solidFill>
                <a:schemeClr val="tx1"/>
              </a:solidFill>
            </a:endParaRPr>
          </a:p>
        </p:txBody>
      </p:sp>
      <p:sp>
        <p:nvSpPr>
          <p:cNvPr id="9" name="TextBox 8"/>
          <p:cNvSpPr txBox="1"/>
          <p:nvPr userDrawn="1"/>
        </p:nvSpPr>
        <p:spPr>
          <a:xfrm>
            <a:off x="10734205" y="6379631"/>
            <a:ext cx="879087" cy="307777"/>
          </a:xfrm>
          <a:prstGeom prst="rect">
            <a:avLst/>
          </a:prstGeom>
          <a:noFill/>
        </p:spPr>
        <p:txBody>
          <a:bodyPr wrap="none" rtlCol="0">
            <a:spAutoFit/>
          </a:bodyPr>
          <a:lstStyle/>
          <a:p>
            <a:pPr algn="ctr"/>
            <a:r>
              <a:rPr lang="id-ID" sz="1400" b="1">
                <a:solidFill>
                  <a:schemeClr val="tx1"/>
                </a:solidFill>
                <a:latin typeface="+mn-lt"/>
              </a:rPr>
              <a:t>PAGE // </a:t>
            </a:r>
            <a:endParaRPr lang="id-ID" sz="1400" b="1" dirty="0">
              <a:solidFill>
                <a:schemeClr val="tx1"/>
              </a:solidFill>
              <a:latin typeface="+mn-lt"/>
            </a:endParaRPr>
          </a:p>
        </p:txBody>
      </p:sp>
    </p:spTree>
    <p:extLst>
      <p:ext uri="{BB962C8B-B14F-4D97-AF65-F5344CB8AC3E}">
        <p14:creationId xmlns:p14="http://schemas.microsoft.com/office/powerpoint/2010/main" val="407040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side placeholder ">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5" name="Picture Placeholder 5"/>
          <p:cNvSpPr>
            <a:spLocks noGrp="1"/>
          </p:cNvSpPr>
          <p:nvPr>
            <p:ph type="pic" sz="quarter" idx="11"/>
          </p:nvPr>
        </p:nvSpPr>
        <p:spPr>
          <a:xfrm>
            <a:off x="0" y="0"/>
            <a:ext cx="12192000" cy="2623932"/>
          </a:xfrm>
        </p:spPr>
        <p:txBody>
          <a:bodyPr/>
          <a:lstStyle/>
          <a:p>
            <a:endParaRPr lang="id-ID"/>
          </a:p>
        </p:txBody>
      </p:sp>
    </p:spTree>
    <p:extLst>
      <p:ext uri="{BB962C8B-B14F-4D97-AF65-F5344CB8AC3E}">
        <p14:creationId xmlns:p14="http://schemas.microsoft.com/office/powerpoint/2010/main" val="218604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side placeholder ">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5" name="Picture Placeholder 5"/>
          <p:cNvSpPr>
            <a:spLocks noGrp="1"/>
          </p:cNvSpPr>
          <p:nvPr>
            <p:ph type="pic" sz="quarter" idx="11"/>
          </p:nvPr>
        </p:nvSpPr>
        <p:spPr>
          <a:xfrm>
            <a:off x="0" y="-1"/>
            <a:ext cx="12192000" cy="5287617"/>
          </a:xfrm>
        </p:spPr>
        <p:txBody>
          <a:bodyPr/>
          <a:lstStyle/>
          <a:p>
            <a:endParaRPr lang="id-ID"/>
          </a:p>
        </p:txBody>
      </p:sp>
    </p:spTree>
    <p:extLst>
      <p:ext uri="{BB962C8B-B14F-4D97-AF65-F5344CB8AC3E}">
        <p14:creationId xmlns:p14="http://schemas.microsoft.com/office/powerpoint/2010/main" val="133668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side placeholder">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5" name="Picture Placeholder 5"/>
          <p:cNvSpPr>
            <a:spLocks noGrp="1"/>
          </p:cNvSpPr>
          <p:nvPr>
            <p:ph type="pic" sz="quarter" idx="11"/>
          </p:nvPr>
        </p:nvSpPr>
        <p:spPr>
          <a:xfrm>
            <a:off x="0" y="1941442"/>
            <a:ext cx="12192000" cy="2623932"/>
          </a:xfrm>
        </p:spPr>
        <p:txBody>
          <a:bodyPr/>
          <a:lstStyle/>
          <a:p>
            <a:endParaRPr lang="id-ID"/>
          </a:p>
        </p:txBody>
      </p:sp>
    </p:spTree>
    <p:extLst>
      <p:ext uri="{BB962C8B-B14F-4D97-AF65-F5344CB8AC3E}">
        <p14:creationId xmlns:p14="http://schemas.microsoft.com/office/powerpoint/2010/main" val="37513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side placeholder 11">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5" name="Picture Placeholder 5"/>
          <p:cNvSpPr>
            <a:spLocks noGrp="1"/>
          </p:cNvSpPr>
          <p:nvPr>
            <p:ph type="pic" sz="quarter" idx="11"/>
          </p:nvPr>
        </p:nvSpPr>
        <p:spPr>
          <a:xfrm>
            <a:off x="755375" y="1258957"/>
            <a:ext cx="10831414" cy="3306417"/>
          </a:xfrm>
        </p:spPr>
        <p:txBody>
          <a:bodyPr/>
          <a:lstStyle/>
          <a:p>
            <a:endParaRPr lang="id-ID"/>
          </a:p>
        </p:txBody>
      </p:sp>
    </p:spTree>
    <p:extLst>
      <p:ext uri="{BB962C8B-B14F-4D97-AF65-F5344CB8AC3E}">
        <p14:creationId xmlns:p14="http://schemas.microsoft.com/office/powerpoint/2010/main" val="211189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side placeholder center">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787214"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6" name="Picture Placeholder 2"/>
          <p:cNvSpPr>
            <a:spLocks noGrp="1"/>
          </p:cNvSpPr>
          <p:nvPr>
            <p:ph type="pic" sz="quarter" idx="19"/>
          </p:nvPr>
        </p:nvSpPr>
        <p:spPr>
          <a:xfrm>
            <a:off x="0" y="2756453"/>
            <a:ext cx="3037024" cy="1841914"/>
          </a:xfrm>
          <a:prstGeom prst="rect">
            <a:avLst/>
          </a:prstGeom>
        </p:spPr>
        <p:txBody>
          <a:bodyPr/>
          <a:lstStyle/>
          <a:p>
            <a:endParaRPr lang="id-ID"/>
          </a:p>
        </p:txBody>
      </p:sp>
      <p:sp>
        <p:nvSpPr>
          <p:cNvPr id="9" name="Picture Placeholder 2"/>
          <p:cNvSpPr>
            <a:spLocks noGrp="1"/>
          </p:cNvSpPr>
          <p:nvPr>
            <p:ph type="pic" sz="quarter" idx="20"/>
          </p:nvPr>
        </p:nvSpPr>
        <p:spPr>
          <a:xfrm>
            <a:off x="3047585" y="2756453"/>
            <a:ext cx="2991886" cy="1841914"/>
          </a:xfrm>
          <a:prstGeom prst="rect">
            <a:avLst/>
          </a:prstGeom>
        </p:spPr>
        <p:txBody>
          <a:bodyPr/>
          <a:lstStyle/>
          <a:p>
            <a:endParaRPr lang="id-ID"/>
          </a:p>
        </p:txBody>
      </p:sp>
      <p:sp>
        <p:nvSpPr>
          <p:cNvPr id="10" name="Picture Placeholder 2"/>
          <p:cNvSpPr>
            <a:spLocks noGrp="1"/>
          </p:cNvSpPr>
          <p:nvPr>
            <p:ph type="pic" sz="quarter" idx="21"/>
          </p:nvPr>
        </p:nvSpPr>
        <p:spPr>
          <a:xfrm>
            <a:off x="6063284" y="2756453"/>
            <a:ext cx="3100594" cy="1841914"/>
          </a:xfrm>
          <a:prstGeom prst="rect">
            <a:avLst/>
          </a:prstGeom>
        </p:spPr>
        <p:txBody>
          <a:bodyPr/>
          <a:lstStyle/>
          <a:p>
            <a:endParaRPr lang="id-ID"/>
          </a:p>
        </p:txBody>
      </p:sp>
      <p:sp>
        <p:nvSpPr>
          <p:cNvPr id="11" name="Picture Placeholder 2"/>
          <p:cNvSpPr>
            <a:spLocks noGrp="1"/>
          </p:cNvSpPr>
          <p:nvPr>
            <p:ph type="pic" sz="quarter" idx="22"/>
          </p:nvPr>
        </p:nvSpPr>
        <p:spPr>
          <a:xfrm>
            <a:off x="9163878" y="2756453"/>
            <a:ext cx="3028122" cy="1841914"/>
          </a:xfrm>
          <a:prstGeom prst="rect">
            <a:avLst/>
          </a:prstGeom>
        </p:spPr>
        <p:txBody>
          <a:bodyPr/>
          <a:lstStyle/>
          <a:p>
            <a:endParaRPr lang="id-ID"/>
          </a:p>
        </p:txBody>
      </p:sp>
    </p:spTree>
    <p:extLst>
      <p:ext uri="{BB962C8B-B14F-4D97-AF65-F5344CB8AC3E}">
        <p14:creationId xmlns:p14="http://schemas.microsoft.com/office/powerpoint/2010/main" val="33528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side placeholder center">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825684" y="6379631"/>
            <a:ext cx="802144" cy="307777"/>
          </a:xfrm>
          <a:prstGeom prst="rect">
            <a:avLst/>
          </a:prstGeom>
          <a:noFill/>
        </p:spPr>
        <p:txBody>
          <a:bodyPr wrap="none" rtlCol="0">
            <a:spAutoFit/>
          </a:bodyPr>
          <a:lstStyle/>
          <a:p>
            <a:pPr algn="ctr"/>
            <a:r>
              <a:rPr lang="id-ID" sz="1400">
                <a:solidFill>
                  <a:srgbClr val="7F7F7F"/>
                </a:solidFill>
              </a:rPr>
              <a:t>PAGE //</a:t>
            </a:r>
            <a:endParaRPr lang="id-ID" sz="1400" dirty="0">
              <a:solidFill>
                <a:srgbClr val="7F7F7F"/>
              </a:solidFill>
            </a:endParaRPr>
          </a:p>
        </p:txBody>
      </p:sp>
      <p:sp>
        <p:nvSpPr>
          <p:cNvPr id="6" name="Picture Placeholder 2"/>
          <p:cNvSpPr>
            <a:spLocks noGrp="1"/>
          </p:cNvSpPr>
          <p:nvPr>
            <p:ph type="pic" sz="quarter" idx="19"/>
          </p:nvPr>
        </p:nvSpPr>
        <p:spPr>
          <a:xfrm>
            <a:off x="9163878" y="5247860"/>
            <a:ext cx="3037024" cy="1610139"/>
          </a:xfrm>
          <a:prstGeom prst="rect">
            <a:avLst/>
          </a:prstGeom>
        </p:spPr>
        <p:txBody>
          <a:bodyPr/>
          <a:lstStyle/>
          <a:p>
            <a:endParaRPr lang="id-ID"/>
          </a:p>
        </p:txBody>
      </p:sp>
      <p:sp>
        <p:nvSpPr>
          <p:cNvPr id="9" name="Picture Placeholder 2"/>
          <p:cNvSpPr>
            <a:spLocks noGrp="1"/>
          </p:cNvSpPr>
          <p:nvPr>
            <p:ph type="pic" sz="quarter" idx="20"/>
          </p:nvPr>
        </p:nvSpPr>
        <p:spPr>
          <a:xfrm>
            <a:off x="9143999" y="3552716"/>
            <a:ext cx="3048001" cy="1695144"/>
          </a:xfrm>
          <a:prstGeom prst="rect">
            <a:avLst/>
          </a:prstGeom>
        </p:spPr>
        <p:txBody>
          <a:bodyPr/>
          <a:lstStyle/>
          <a:p>
            <a:endParaRPr lang="id-ID"/>
          </a:p>
        </p:txBody>
      </p:sp>
      <p:sp>
        <p:nvSpPr>
          <p:cNvPr id="10" name="Picture Placeholder 2"/>
          <p:cNvSpPr>
            <a:spLocks noGrp="1"/>
          </p:cNvSpPr>
          <p:nvPr>
            <p:ph type="pic" sz="quarter" idx="21"/>
          </p:nvPr>
        </p:nvSpPr>
        <p:spPr>
          <a:xfrm>
            <a:off x="9153938" y="1842052"/>
            <a:ext cx="3028122" cy="1697412"/>
          </a:xfrm>
          <a:prstGeom prst="rect">
            <a:avLst/>
          </a:prstGeom>
        </p:spPr>
        <p:txBody>
          <a:bodyPr/>
          <a:lstStyle/>
          <a:p>
            <a:endParaRPr lang="id-ID"/>
          </a:p>
        </p:txBody>
      </p:sp>
      <p:sp>
        <p:nvSpPr>
          <p:cNvPr id="11" name="Picture Placeholder 2"/>
          <p:cNvSpPr>
            <a:spLocks noGrp="1"/>
          </p:cNvSpPr>
          <p:nvPr>
            <p:ph type="pic" sz="quarter" idx="22"/>
          </p:nvPr>
        </p:nvSpPr>
        <p:spPr>
          <a:xfrm>
            <a:off x="9163878" y="0"/>
            <a:ext cx="3028122" cy="1828800"/>
          </a:xfrm>
          <a:prstGeom prst="rect">
            <a:avLst/>
          </a:prstGeom>
        </p:spPr>
        <p:txBody>
          <a:bodyPr/>
          <a:lstStyle/>
          <a:p>
            <a:endParaRPr lang="id-ID"/>
          </a:p>
        </p:txBody>
      </p:sp>
    </p:spTree>
    <p:extLst>
      <p:ext uri="{BB962C8B-B14F-4D97-AF65-F5344CB8AC3E}">
        <p14:creationId xmlns:p14="http://schemas.microsoft.com/office/powerpoint/2010/main" val="14332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side 12 placeholder ">
    <p:spTree>
      <p:nvGrpSpPr>
        <p:cNvPr id="1" name=""/>
        <p:cNvGrpSpPr/>
        <p:nvPr/>
      </p:nvGrpSpPr>
      <p:grpSpPr>
        <a:xfrm>
          <a:off x="0" y="0"/>
          <a:ext cx="0" cy="0"/>
          <a:chOff x="0" y="0"/>
          <a:chExt cx="0" cy="0"/>
        </a:xfrm>
      </p:grpSpPr>
      <p:sp>
        <p:nvSpPr>
          <p:cNvPr id="7" name="TextBox 6"/>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8" name="TextBox 7"/>
          <p:cNvSpPr txBox="1"/>
          <p:nvPr userDrawn="1"/>
        </p:nvSpPr>
        <p:spPr>
          <a:xfrm>
            <a:off x="10825684" y="6379631"/>
            <a:ext cx="802144" cy="307777"/>
          </a:xfrm>
          <a:prstGeom prst="rect">
            <a:avLst/>
          </a:prstGeom>
          <a:noFill/>
        </p:spPr>
        <p:txBody>
          <a:bodyPr wrap="none" rtlCol="0">
            <a:spAutoFit/>
          </a:bodyPr>
          <a:lstStyle/>
          <a:p>
            <a:pPr algn="ctr"/>
            <a:r>
              <a:rPr lang="id-ID" sz="1400">
                <a:solidFill>
                  <a:srgbClr val="7F7F7F"/>
                </a:solidFill>
              </a:rPr>
              <a:t>PAGE //</a:t>
            </a:r>
            <a:endParaRPr lang="id-ID" sz="1400" dirty="0">
              <a:solidFill>
                <a:srgbClr val="7F7F7F"/>
              </a:solidFill>
            </a:endParaRPr>
          </a:p>
        </p:txBody>
      </p:sp>
      <p:sp>
        <p:nvSpPr>
          <p:cNvPr id="6" name="Picture Placeholder 2"/>
          <p:cNvSpPr>
            <a:spLocks noGrp="1"/>
          </p:cNvSpPr>
          <p:nvPr>
            <p:ph type="pic" sz="quarter" idx="19"/>
          </p:nvPr>
        </p:nvSpPr>
        <p:spPr>
          <a:xfrm>
            <a:off x="9163878" y="5247860"/>
            <a:ext cx="3055866" cy="1610139"/>
          </a:xfrm>
          <a:prstGeom prst="rect">
            <a:avLst/>
          </a:prstGeom>
        </p:spPr>
        <p:txBody>
          <a:bodyPr/>
          <a:lstStyle/>
          <a:p>
            <a:endParaRPr lang="id-ID"/>
          </a:p>
        </p:txBody>
      </p:sp>
      <p:sp>
        <p:nvSpPr>
          <p:cNvPr id="9" name="Picture Placeholder 2"/>
          <p:cNvSpPr>
            <a:spLocks noGrp="1"/>
          </p:cNvSpPr>
          <p:nvPr>
            <p:ph type="pic" sz="quarter" idx="20"/>
          </p:nvPr>
        </p:nvSpPr>
        <p:spPr>
          <a:xfrm>
            <a:off x="9143999" y="3552716"/>
            <a:ext cx="3056903" cy="1695144"/>
          </a:xfrm>
          <a:prstGeom prst="rect">
            <a:avLst/>
          </a:prstGeom>
        </p:spPr>
        <p:txBody>
          <a:bodyPr/>
          <a:lstStyle/>
          <a:p>
            <a:endParaRPr lang="id-ID"/>
          </a:p>
        </p:txBody>
      </p:sp>
      <p:sp>
        <p:nvSpPr>
          <p:cNvPr id="10" name="Picture Placeholder 2"/>
          <p:cNvSpPr>
            <a:spLocks noGrp="1"/>
          </p:cNvSpPr>
          <p:nvPr>
            <p:ph type="pic" sz="quarter" idx="21"/>
          </p:nvPr>
        </p:nvSpPr>
        <p:spPr>
          <a:xfrm>
            <a:off x="9153938" y="1842052"/>
            <a:ext cx="3046964" cy="1697412"/>
          </a:xfrm>
          <a:prstGeom prst="rect">
            <a:avLst/>
          </a:prstGeom>
        </p:spPr>
        <p:txBody>
          <a:bodyPr/>
          <a:lstStyle/>
          <a:p>
            <a:endParaRPr lang="id-ID"/>
          </a:p>
        </p:txBody>
      </p:sp>
      <p:sp>
        <p:nvSpPr>
          <p:cNvPr id="11" name="Picture Placeholder 2"/>
          <p:cNvSpPr>
            <a:spLocks noGrp="1"/>
          </p:cNvSpPr>
          <p:nvPr>
            <p:ph type="pic" sz="quarter" idx="22"/>
          </p:nvPr>
        </p:nvSpPr>
        <p:spPr>
          <a:xfrm>
            <a:off x="9163878" y="0"/>
            <a:ext cx="3028122" cy="1828800"/>
          </a:xfrm>
          <a:prstGeom prst="rect">
            <a:avLst/>
          </a:prstGeom>
        </p:spPr>
        <p:txBody>
          <a:bodyPr/>
          <a:lstStyle/>
          <a:p>
            <a:endParaRPr lang="id-ID"/>
          </a:p>
        </p:txBody>
      </p:sp>
      <p:sp>
        <p:nvSpPr>
          <p:cNvPr id="12" name="Picture Placeholder 2"/>
          <p:cNvSpPr>
            <a:spLocks noGrp="1"/>
          </p:cNvSpPr>
          <p:nvPr>
            <p:ph type="pic" sz="quarter" idx="23"/>
          </p:nvPr>
        </p:nvSpPr>
        <p:spPr>
          <a:xfrm>
            <a:off x="6098073" y="5261112"/>
            <a:ext cx="3065804" cy="1610139"/>
          </a:xfrm>
          <a:prstGeom prst="rect">
            <a:avLst/>
          </a:prstGeom>
        </p:spPr>
        <p:txBody>
          <a:bodyPr/>
          <a:lstStyle/>
          <a:p>
            <a:endParaRPr lang="id-ID"/>
          </a:p>
        </p:txBody>
      </p:sp>
      <p:sp>
        <p:nvSpPr>
          <p:cNvPr id="13" name="Picture Placeholder 2"/>
          <p:cNvSpPr>
            <a:spLocks noGrp="1"/>
          </p:cNvSpPr>
          <p:nvPr>
            <p:ph type="pic" sz="quarter" idx="24"/>
          </p:nvPr>
        </p:nvSpPr>
        <p:spPr>
          <a:xfrm>
            <a:off x="6104700" y="3565968"/>
            <a:ext cx="3034747" cy="1695144"/>
          </a:xfrm>
          <a:prstGeom prst="rect">
            <a:avLst/>
          </a:prstGeom>
        </p:spPr>
        <p:txBody>
          <a:bodyPr/>
          <a:lstStyle/>
          <a:p>
            <a:endParaRPr lang="id-ID"/>
          </a:p>
        </p:txBody>
      </p:sp>
      <p:sp>
        <p:nvSpPr>
          <p:cNvPr id="14" name="Picture Placeholder 2"/>
          <p:cNvSpPr>
            <a:spLocks noGrp="1"/>
          </p:cNvSpPr>
          <p:nvPr>
            <p:ph type="pic" sz="quarter" idx="25"/>
          </p:nvPr>
        </p:nvSpPr>
        <p:spPr>
          <a:xfrm>
            <a:off x="6088132" y="1855304"/>
            <a:ext cx="3075745" cy="1710664"/>
          </a:xfrm>
          <a:prstGeom prst="rect">
            <a:avLst/>
          </a:prstGeom>
        </p:spPr>
        <p:txBody>
          <a:bodyPr/>
          <a:lstStyle/>
          <a:p>
            <a:endParaRPr lang="id-ID"/>
          </a:p>
        </p:txBody>
      </p:sp>
      <p:sp>
        <p:nvSpPr>
          <p:cNvPr id="15" name="Picture Placeholder 2"/>
          <p:cNvSpPr>
            <a:spLocks noGrp="1"/>
          </p:cNvSpPr>
          <p:nvPr>
            <p:ph type="pic" sz="quarter" idx="26"/>
          </p:nvPr>
        </p:nvSpPr>
        <p:spPr>
          <a:xfrm>
            <a:off x="6098073" y="0"/>
            <a:ext cx="3065804" cy="1842052"/>
          </a:xfrm>
          <a:prstGeom prst="rect">
            <a:avLst/>
          </a:prstGeom>
        </p:spPr>
        <p:txBody>
          <a:bodyPr/>
          <a:lstStyle/>
          <a:p>
            <a:endParaRPr lang="id-ID"/>
          </a:p>
        </p:txBody>
      </p:sp>
      <p:sp>
        <p:nvSpPr>
          <p:cNvPr id="16" name="Picture Placeholder 2"/>
          <p:cNvSpPr>
            <a:spLocks noGrp="1"/>
          </p:cNvSpPr>
          <p:nvPr>
            <p:ph type="pic" sz="quarter" idx="27"/>
          </p:nvPr>
        </p:nvSpPr>
        <p:spPr>
          <a:xfrm>
            <a:off x="3061049" y="5261112"/>
            <a:ext cx="3037024" cy="1610139"/>
          </a:xfrm>
          <a:prstGeom prst="rect">
            <a:avLst/>
          </a:prstGeom>
        </p:spPr>
        <p:txBody>
          <a:bodyPr/>
          <a:lstStyle/>
          <a:p>
            <a:endParaRPr lang="id-ID"/>
          </a:p>
        </p:txBody>
      </p:sp>
      <p:sp>
        <p:nvSpPr>
          <p:cNvPr id="17" name="Picture Placeholder 2"/>
          <p:cNvSpPr>
            <a:spLocks noGrp="1"/>
          </p:cNvSpPr>
          <p:nvPr>
            <p:ph type="pic" sz="quarter" idx="28"/>
          </p:nvPr>
        </p:nvSpPr>
        <p:spPr>
          <a:xfrm>
            <a:off x="3051108" y="3565968"/>
            <a:ext cx="3051316" cy="1695144"/>
          </a:xfrm>
          <a:prstGeom prst="rect">
            <a:avLst/>
          </a:prstGeom>
        </p:spPr>
        <p:txBody>
          <a:bodyPr/>
          <a:lstStyle/>
          <a:p>
            <a:endParaRPr lang="id-ID"/>
          </a:p>
        </p:txBody>
      </p:sp>
      <p:sp>
        <p:nvSpPr>
          <p:cNvPr id="18" name="Picture Placeholder 2"/>
          <p:cNvSpPr>
            <a:spLocks noGrp="1"/>
          </p:cNvSpPr>
          <p:nvPr>
            <p:ph type="pic" sz="quarter" idx="29"/>
          </p:nvPr>
        </p:nvSpPr>
        <p:spPr>
          <a:xfrm>
            <a:off x="3051109" y="1855304"/>
            <a:ext cx="3028122" cy="1697412"/>
          </a:xfrm>
          <a:prstGeom prst="rect">
            <a:avLst/>
          </a:prstGeom>
        </p:spPr>
        <p:txBody>
          <a:bodyPr/>
          <a:lstStyle/>
          <a:p>
            <a:endParaRPr lang="id-ID"/>
          </a:p>
        </p:txBody>
      </p:sp>
      <p:sp>
        <p:nvSpPr>
          <p:cNvPr id="19" name="Picture Placeholder 2"/>
          <p:cNvSpPr>
            <a:spLocks noGrp="1"/>
          </p:cNvSpPr>
          <p:nvPr>
            <p:ph type="pic" sz="quarter" idx="30"/>
          </p:nvPr>
        </p:nvSpPr>
        <p:spPr>
          <a:xfrm>
            <a:off x="3061049" y="13252"/>
            <a:ext cx="3028122" cy="1828800"/>
          </a:xfrm>
          <a:prstGeom prst="rect">
            <a:avLst/>
          </a:prstGeom>
        </p:spPr>
        <p:txBody>
          <a:bodyPr/>
          <a:lstStyle/>
          <a:p>
            <a:endParaRPr lang="id-ID"/>
          </a:p>
        </p:txBody>
      </p:sp>
    </p:spTree>
    <p:extLst>
      <p:ext uri="{BB962C8B-B14F-4D97-AF65-F5344CB8AC3E}">
        <p14:creationId xmlns:p14="http://schemas.microsoft.com/office/powerpoint/2010/main" val="224743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Normal Center">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6" name="Picture Placeholder 3"/>
          <p:cNvSpPr>
            <a:spLocks noGrp="1"/>
          </p:cNvSpPr>
          <p:nvPr>
            <p:ph type="pic" sz="quarter" idx="23"/>
          </p:nvPr>
        </p:nvSpPr>
        <p:spPr>
          <a:xfrm>
            <a:off x="887896" y="285971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24"/>
          </p:nvPr>
        </p:nvSpPr>
        <p:spPr>
          <a:xfrm>
            <a:off x="4405288" y="285971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Picture Placeholder 3"/>
          <p:cNvSpPr>
            <a:spLocks noGrp="1"/>
          </p:cNvSpPr>
          <p:nvPr>
            <p:ph type="pic" sz="quarter" idx="25"/>
          </p:nvPr>
        </p:nvSpPr>
        <p:spPr>
          <a:xfrm>
            <a:off x="7922680" y="2859710"/>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cxnSp>
        <p:nvCxnSpPr>
          <p:cNvPr id="9" name="Straight Connector 8"/>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50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placeholder 4">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9" name="Picture Placeholder 2"/>
          <p:cNvSpPr>
            <a:spLocks noGrp="1"/>
          </p:cNvSpPr>
          <p:nvPr>
            <p:ph type="pic" sz="quarter" idx="11"/>
          </p:nvPr>
        </p:nvSpPr>
        <p:spPr>
          <a:xfrm>
            <a:off x="457206" y="2014123"/>
            <a:ext cx="1855305" cy="1709530"/>
          </a:xfrm>
        </p:spPr>
        <p:txBody>
          <a:bodyPr/>
          <a:lstStyle/>
          <a:p>
            <a:endParaRPr lang="id-ID"/>
          </a:p>
        </p:txBody>
      </p:sp>
      <p:sp>
        <p:nvSpPr>
          <p:cNvPr id="11" name="Picture Placeholder 2"/>
          <p:cNvSpPr>
            <a:spLocks noGrp="1"/>
          </p:cNvSpPr>
          <p:nvPr>
            <p:ph type="pic" sz="quarter" idx="12"/>
          </p:nvPr>
        </p:nvSpPr>
        <p:spPr>
          <a:xfrm>
            <a:off x="457205" y="4088088"/>
            <a:ext cx="1855305" cy="1709530"/>
          </a:xfrm>
        </p:spPr>
        <p:txBody>
          <a:bodyPr/>
          <a:lstStyle/>
          <a:p>
            <a:endParaRPr lang="id-ID"/>
          </a:p>
        </p:txBody>
      </p:sp>
      <p:sp>
        <p:nvSpPr>
          <p:cNvPr id="12" name="Picture Placeholder 2"/>
          <p:cNvSpPr>
            <a:spLocks noGrp="1"/>
          </p:cNvSpPr>
          <p:nvPr>
            <p:ph type="pic" sz="quarter" idx="13"/>
          </p:nvPr>
        </p:nvSpPr>
        <p:spPr>
          <a:xfrm>
            <a:off x="9846371" y="2014123"/>
            <a:ext cx="1855305" cy="1709530"/>
          </a:xfrm>
        </p:spPr>
        <p:txBody>
          <a:bodyPr/>
          <a:lstStyle/>
          <a:p>
            <a:endParaRPr lang="id-ID"/>
          </a:p>
        </p:txBody>
      </p:sp>
      <p:sp>
        <p:nvSpPr>
          <p:cNvPr id="13" name="Picture Placeholder 2"/>
          <p:cNvSpPr>
            <a:spLocks noGrp="1"/>
          </p:cNvSpPr>
          <p:nvPr>
            <p:ph type="pic" sz="quarter" idx="14"/>
          </p:nvPr>
        </p:nvSpPr>
        <p:spPr>
          <a:xfrm>
            <a:off x="9846370" y="4088088"/>
            <a:ext cx="1855305" cy="1709530"/>
          </a:xfrm>
        </p:spPr>
        <p:txBody>
          <a:bodyPr/>
          <a:lstStyle/>
          <a:p>
            <a:endParaRPr lang="id-ID"/>
          </a:p>
        </p:txBody>
      </p:sp>
      <p:cxnSp>
        <p:nvCxnSpPr>
          <p:cNvPr id="14" name="Straight Connector 13"/>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2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circle 1">
    <p:spTree>
      <p:nvGrpSpPr>
        <p:cNvPr id="1" name=""/>
        <p:cNvGrpSpPr/>
        <p:nvPr/>
      </p:nvGrpSpPr>
      <p:grpSpPr>
        <a:xfrm>
          <a:off x="0" y="0"/>
          <a:ext cx="0" cy="0"/>
          <a:chOff x="0" y="0"/>
          <a:chExt cx="0" cy="0"/>
        </a:xfrm>
      </p:grpSpPr>
      <p:sp>
        <p:nvSpPr>
          <p:cNvPr id="15" name="TextBox 14"/>
          <p:cNvSpPr txBox="1"/>
          <p:nvPr userDrawn="1"/>
        </p:nvSpPr>
        <p:spPr>
          <a:xfrm>
            <a:off x="11343863" y="6366379"/>
            <a:ext cx="649356" cy="307777"/>
          </a:xfrm>
          <a:prstGeom prst="rect">
            <a:avLst/>
          </a:prstGeom>
          <a:noFill/>
        </p:spPr>
        <p:txBody>
          <a:bodyPr wrap="square" rtlCol="0">
            <a:spAutoFit/>
          </a:bodyPr>
          <a:lstStyle/>
          <a:p>
            <a:pPr algn="ctr"/>
            <a:fld id="{49B9A1CC-CF23-404A-A754-6B4803B2A082}" type="slidenum">
              <a:rPr lang="id-ID" sz="1400" smtClean="0">
                <a:solidFill>
                  <a:srgbClr val="7F7F7F"/>
                </a:solidFill>
              </a:rPr>
              <a:pPr algn="ctr"/>
              <a:t>‹#›</a:t>
            </a:fld>
            <a:endParaRPr lang="id-ID" sz="1400">
              <a:solidFill>
                <a:srgbClr val="7F7F7F"/>
              </a:solidFill>
            </a:endParaRPr>
          </a:p>
        </p:txBody>
      </p:sp>
      <p:sp>
        <p:nvSpPr>
          <p:cNvPr id="4" name="Title 1"/>
          <p:cNvSpPr>
            <a:spLocks noGrp="1"/>
          </p:cNvSpPr>
          <p:nvPr>
            <p:ph type="title"/>
          </p:nvPr>
        </p:nvSpPr>
        <p:spPr>
          <a:xfrm>
            <a:off x="470455" y="458073"/>
            <a:ext cx="11357112" cy="562527"/>
          </a:xfrm>
        </p:spPr>
        <p:txBody>
          <a:bodyPr>
            <a:noAutofit/>
          </a:bodyPr>
          <a:lstStyle>
            <a:lvl1pPr algn="l">
              <a:defRPr sz="4800">
                <a:solidFill>
                  <a:schemeClr val="tx1"/>
                </a:solidFill>
                <a:latin typeface="+mj-lt"/>
              </a:defRPr>
            </a:lvl1pPr>
          </a:lstStyle>
          <a:p>
            <a:r>
              <a:rPr lang="en-US"/>
              <a:t>Click to edit Master title style</a:t>
            </a:r>
            <a:endParaRPr lang="id-ID"/>
          </a:p>
        </p:txBody>
      </p:sp>
      <p:sp>
        <p:nvSpPr>
          <p:cNvPr id="10" name="TextBox 9"/>
          <p:cNvSpPr txBox="1"/>
          <p:nvPr userDrawn="1"/>
        </p:nvSpPr>
        <p:spPr>
          <a:xfrm>
            <a:off x="10787213" y="6379631"/>
            <a:ext cx="879087" cy="307777"/>
          </a:xfrm>
          <a:prstGeom prst="rect">
            <a:avLst/>
          </a:prstGeom>
          <a:noFill/>
        </p:spPr>
        <p:txBody>
          <a:bodyPr wrap="none" rtlCol="0">
            <a:spAutoFit/>
          </a:bodyPr>
          <a:lstStyle/>
          <a:p>
            <a:pPr algn="ctr"/>
            <a:r>
              <a:rPr lang="id-ID" sz="1400" b="1">
                <a:solidFill>
                  <a:srgbClr val="7F7F7F"/>
                </a:solidFill>
              </a:rPr>
              <a:t>PAGE // </a:t>
            </a:r>
            <a:endParaRPr lang="id-ID" sz="1400" b="1" dirty="0">
              <a:solidFill>
                <a:srgbClr val="7F7F7F"/>
              </a:solidFill>
            </a:endParaRPr>
          </a:p>
        </p:txBody>
      </p:sp>
      <p:sp>
        <p:nvSpPr>
          <p:cNvPr id="14" name="Picture Placeholder 3"/>
          <p:cNvSpPr>
            <a:spLocks noGrp="1" noChangeAspect="1"/>
          </p:cNvSpPr>
          <p:nvPr>
            <p:ph type="pic" sz="quarter" idx="11"/>
          </p:nvPr>
        </p:nvSpPr>
        <p:spPr>
          <a:xfrm>
            <a:off x="1442872" y="2504663"/>
            <a:ext cx="2520000" cy="2520000"/>
          </a:xfrm>
          <a:prstGeom prst="ellipse">
            <a:avLst/>
          </a:prstGeom>
        </p:spPr>
        <p:txBody>
          <a:bodyPr lIns="182880" tIns="91440" rIns="182880" bIns="91440"/>
          <a:lstStyle>
            <a:lvl1pPr marL="0" indent="0">
              <a:buFontTx/>
              <a:buNone/>
              <a:defRPr/>
            </a:lvl1pPr>
          </a:lstStyle>
          <a:p>
            <a:endParaRPr lang="en-US" dirty="0"/>
          </a:p>
        </p:txBody>
      </p:sp>
      <p:sp>
        <p:nvSpPr>
          <p:cNvPr id="16" name="Picture Placeholder 3"/>
          <p:cNvSpPr>
            <a:spLocks noGrp="1" noChangeAspect="1"/>
          </p:cNvSpPr>
          <p:nvPr>
            <p:ph type="pic" sz="quarter" idx="12"/>
          </p:nvPr>
        </p:nvSpPr>
        <p:spPr>
          <a:xfrm>
            <a:off x="4732617" y="2504663"/>
            <a:ext cx="2520000" cy="2520000"/>
          </a:xfrm>
          <a:prstGeom prst="ellipse">
            <a:avLst/>
          </a:prstGeom>
        </p:spPr>
        <p:txBody>
          <a:bodyPr lIns="182880" tIns="91440" rIns="182880" bIns="91440"/>
          <a:lstStyle>
            <a:lvl1pPr marL="0" indent="0">
              <a:buFontTx/>
              <a:buNone/>
              <a:defRPr/>
            </a:lvl1pPr>
          </a:lstStyle>
          <a:p>
            <a:endParaRPr lang="en-US" dirty="0"/>
          </a:p>
        </p:txBody>
      </p:sp>
      <p:sp>
        <p:nvSpPr>
          <p:cNvPr id="17" name="Picture Placeholder 3"/>
          <p:cNvSpPr>
            <a:spLocks noGrp="1" noChangeAspect="1"/>
          </p:cNvSpPr>
          <p:nvPr>
            <p:ph type="pic" sz="quarter" idx="13"/>
          </p:nvPr>
        </p:nvSpPr>
        <p:spPr>
          <a:xfrm>
            <a:off x="8022362" y="2504663"/>
            <a:ext cx="2520000" cy="2520000"/>
          </a:xfrm>
          <a:prstGeom prst="ellipse">
            <a:avLst/>
          </a:prstGeom>
        </p:spPr>
        <p:txBody>
          <a:bodyPr lIns="182880" tIns="91440" rIns="182880" bIns="91440"/>
          <a:lstStyle>
            <a:lvl1pPr marL="0" indent="0">
              <a:buFontTx/>
              <a:buNone/>
              <a:defRPr/>
            </a:lvl1pPr>
          </a:lstStyle>
          <a:p>
            <a:endParaRPr lang="en-US" dirty="0"/>
          </a:p>
        </p:txBody>
      </p:sp>
      <p:cxnSp>
        <p:nvCxnSpPr>
          <p:cNvPr id="9" name="Straight Connector 8"/>
          <p:cNvCxnSpPr/>
          <p:nvPr userDrawn="1"/>
        </p:nvCxnSpPr>
        <p:spPr>
          <a:xfrm>
            <a:off x="580577" y="1047104"/>
            <a:ext cx="6760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1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3.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5.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9.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2.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6.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7.wmf"/><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7.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34C31-475E-4A2F-A9AA-BA95AC06B52C}" type="datetimeFigureOut">
              <a:rPr lang="id-ID" smtClean="0"/>
              <a:t>01/10/2021</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43B4A-7628-478F-BD81-93B0BA7BE246}" type="slidenum">
              <a:rPr lang="id-ID" smtClean="0"/>
              <a:t>‹#›</a:t>
            </a:fld>
            <a:endParaRPr lang="id-ID"/>
          </a:p>
        </p:txBody>
      </p:sp>
    </p:spTree>
    <p:extLst>
      <p:ext uri="{BB962C8B-B14F-4D97-AF65-F5344CB8AC3E}">
        <p14:creationId xmlns:p14="http://schemas.microsoft.com/office/powerpoint/2010/main" val="1507577817"/>
      </p:ext>
    </p:extLst>
  </p:cSld>
  <p:clrMap bg1="lt1" tx1="dk1" bg2="lt2" tx2="dk2" accent1="accent1" accent2="accent2" accent3="accent3" accent4="accent4" accent5="accent5" accent6="accent6" hlink="hlink" folHlink="folHlink"/>
  <p:sldLayoutIdLst>
    <p:sldLayoutId id="2147483684" r:id="rId1"/>
    <p:sldLayoutId id="2147483722" r:id="rId2"/>
    <p:sldLayoutId id="2147483726" r:id="rId3"/>
    <p:sldLayoutId id="2147483724" r:id="rId4"/>
    <p:sldLayoutId id="2147483725" r:id="rId5"/>
    <p:sldLayoutId id="2147483710" r:id="rId6"/>
    <p:sldLayoutId id="2147483690" r:id="rId7"/>
    <p:sldLayoutId id="2147483709" r:id="rId8"/>
    <p:sldLayoutId id="2147483691" r:id="rId9"/>
    <p:sldLayoutId id="2147483729" r:id="rId10"/>
    <p:sldLayoutId id="2147483730" r:id="rId11"/>
    <p:sldLayoutId id="2147483739" r:id="rId12"/>
    <p:sldLayoutId id="2147483728" r:id="rId13"/>
    <p:sldLayoutId id="2147483733" r:id="rId14"/>
    <p:sldLayoutId id="2147483720" r:id="rId15"/>
    <p:sldLayoutId id="2147483731" r:id="rId16"/>
    <p:sldLayoutId id="2147483721" r:id="rId17"/>
    <p:sldLayoutId id="2147483719" r:id="rId18"/>
    <p:sldLayoutId id="2147483692" r:id="rId19"/>
    <p:sldLayoutId id="2147483704" r:id="rId20"/>
    <p:sldLayoutId id="2147483738" r:id="rId21"/>
    <p:sldLayoutId id="2147483696" r:id="rId22"/>
    <p:sldLayoutId id="2147483736" r:id="rId23"/>
    <p:sldLayoutId id="2147483727" r:id="rId24"/>
    <p:sldLayoutId id="2147483707" r:id="rId25"/>
    <p:sldLayoutId id="2147483693" r:id="rId26"/>
    <p:sldLayoutId id="2147483711" r:id="rId27"/>
    <p:sldLayoutId id="2147483723" r:id="rId28"/>
    <p:sldLayoutId id="2147483712" r:id="rId29"/>
    <p:sldLayoutId id="2147483732" r:id="rId30"/>
    <p:sldLayoutId id="2147483734" r:id="rId31"/>
    <p:sldLayoutId id="2147483708" r:id="rId32"/>
    <p:sldLayoutId id="2147483706" r:id="rId33"/>
    <p:sldLayoutId id="2147483694" r:id="rId34"/>
    <p:sldLayoutId id="2147483718" r:id="rId35"/>
    <p:sldLayoutId id="2147483713" r:id="rId36"/>
    <p:sldLayoutId id="2147483695" r:id="rId37"/>
    <p:sldLayoutId id="2147483697" r:id="rId38"/>
    <p:sldLayoutId id="2147483702" r:id="rId39"/>
    <p:sldLayoutId id="2147483705" r:id="rId40"/>
    <p:sldLayoutId id="2147483703" r:id="rId41"/>
    <p:sldLayoutId id="2147483735" r:id="rId42"/>
    <p:sldLayoutId id="2147483698" r:id="rId43"/>
    <p:sldLayoutId id="2147483699" r:id="rId44"/>
    <p:sldLayoutId id="2147483737" r:id="rId45"/>
    <p:sldLayoutId id="2147483700" r:id="rId46"/>
    <p:sldLayoutId id="2147483715" r:id="rId47"/>
    <p:sldLayoutId id="2147483716" r:id="rId48"/>
    <p:sldLayoutId id="2147483717" r:id="rId49"/>
    <p:sldLayoutId id="2147483701" r:id="rId50"/>
    <p:sldLayoutId id="2147483791"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id-ID"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34C31-475E-4A2F-A9AA-BA95AC06B52C}" type="datetimeFigureOut">
              <a:rPr lang="id-ID" smtClean="0">
                <a:solidFill>
                  <a:srgbClr val="7F7F7F">
                    <a:tint val="75000"/>
                  </a:srgbClr>
                </a:solidFill>
              </a:rPr>
              <a:pPr/>
              <a:t>01/10/2021</a:t>
            </a:fld>
            <a:endParaRPr lang="id-ID">
              <a:solidFill>
                <a:srgbClr val="7F7F7F">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solidFill>
                  <a:srgbClr val="7F7F7F">
                    <a:tint val="75000"/>
                  </a:srgbClr>
                </a:solidFill>
              </a:rPr>
              <a:t>ICPIC 2019</a:t>
            </a:r>
            <a:endParaRPr lang="id-ID" dirty="0">
              <a:solidFill>
                <a:srgbClr val="7F7F7F">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43B4A-7628-478F-BD81-93B0BA7BE246}" type="slidenum">
              <a:rPr lang="id-ID" smtClean="0">
                <a:solidFill>
                  <a:srgbClr val="7F7F7F">
                    <a:tint val="75000"/>
                  </a:srgbClr>
                </a:solidFill>
              </a:rPr>
              <a:pPr/>
              <a:t>‹#›</a:t>
            </a:fld>
            <a:endParaRPr lang="id-ID">
              <a:solidFill>
                <a:srgbClr val="7F7F7F">
                  <a:tint val="75000"/>
                </a:srgbClr>
              </a:solidFill>
            </a:endParaRPr>
          </a:p>
        </p:txBody>
      </p:sp>
    </p:spTree>
    <p:extLst>
      <p:ext uri="{BB962C8B-B14F-4D97-AF65-F5344CB8AC3E}">
        <p14:creationId xmlns:p14="http://schemas.microsoft.com/office/powerpoint/2010/main" val="119520249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 id="2147483785" r:id="rId45"/>
    <p:sldLayoutId id="2147483786" r:id="rId46"/>
    <p:sldLayoutId id="2147483787" r:id="rId47"/>
    <p:sldLayoutId id="2147483788" r:id="rId48"/>
    <p:sldLayoutId id="2147483789" r:id="rId49"/>
    <p:sldLayoutId id="2147483790"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2"/>
          <p:cNvSpPr>
            <a:spLocks noGrp="1" noChangeArrowheads="1"/>
          </p:cNvSpPr>
          <p:nvPr>
            <p:ph type="body" idx="1"/>
          </p:nvPr>
        </p:nvSpPr>
        <p:spPr bwMode="auto">
          <a:xfrm>
            <a:off x="609600" y="1828798"/>
            <a:ext cx="10972800"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15"/>
          <p:cNvSpPr>
            <a:spLocks noGrp="1" noChangeArrowheads="1"/>
          </p:cNvSpPr>
          <p:nvPr>
            <p:ph type="title"/>
          </p:nvPr>
        </p:nvSpPr>
        <p:spPr bwMode="auto">
          <a:xfrm>
            <a:off x="609600" y="609600"/>
            <a:ext cx="1107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 name="Rectangle 1"/>
          <p:cNvSpPr/>
          <p:nvPr userDrawn="1"/>
        </p:nvSpPr>
        <p:spPr bwMode="auto">
          <a:xfrm>
            <a:off x="2115" y="1"/>
            <a:ext cx="12189885" cy="609599"/>
          </a:xfrm>
          <a:prstGeom prst="rect">
            <a:avLst/>
          </a:prstGeom>
          <a:solidFill>
            <a:srgbClr val="1E78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39825" fontAlgn="base">
              <a:lnSpc>
                <a:spcPct val="90000"/>
              </a:lnSpc>
              <a:spcBef>
                <a:spcPct val="20000"/>
              </a:spcBef>
              <a:spcAft>
                <a:spcPct val="0"/>
              </a:spcAft>
              <a:tabLst>
                <a:tab pos="288925" algn="l"/>
                <a:tab pos="3946525" algn="l"/>
              </a:tabLst>
            </a:pPr>
            <a:endParaRPr lang="en-GB" sz="1600" dirty="0">
              <a:solidFill>
                <a:srgbClr val="000000"/>
              </a:solidFill>
            </a:endParaRPr>
          </a:p>
        </p:txBody>
      </p:sp>
      <p:sp>
        <p:nvSpPr>
          <p:cNvPr id="3" name="TextBox 2"/>
          <p:cNvSpPr txBox="1"/>
          <p:nvPr userDrawn="1"/>
        </p:nvSpPr>
        <p:spPr>
          <a:xfrm>
            <a:off x="10998200" y="6477000"/>
            <a:ext cx="1041400" cy="246221"/>
          </a:xfrm>
          <a:prstGeom prst="rect">
            <a:avLst/>
          </a:prstGeom>
          <a:noFill/>
        </p:spPr>
        <p:txBody>
          <a:bodyPr wrap="square" rtlCol="0">
            <a:spAutoFit/>
          </a:bodyPr>
          <a:lstStyle/>
          <a:p>
            <a:pPr eaLnBrk="0" fontAlgn="base" hangingPunct="0">
              <a:spcBef>
                <a:spcPct val="0"/>
              </a:spcBef>
              <a:spcAft>
                <a:spcPct val="0"/>
              </a:spcAft>
            </a:pPr>
            <a:r>
              <a:rPr lang="en-GB" sz="1000" i="1" dirty="0">
                <a:solidFill>
                  <a:srgbClr val="FFFFFF">
                    <a:lumMod val="65000"/>
                  </a:srgbClr>
                </a:solidFill>
                <a:latin typeface="Segoe UI Light" panose="020B0502040204020203" pitchFamily="34" charset="0"/>
              </a:rPr>
              <a:t>Slide | </a:t>
            </a:r>
            <a:fld id="{A559510A-3189-4B96-AD53-4C0187906C24}" type="slidenum">
              <a:rPr lang="en-GB" sz="1000" i="1" smtClean="0">
                <a:solidFill>
                  <a:srgbClr val="FFFFFF">
                    <a:lumMod val="65000"/>
                  </a:srgbClr>
                </a:solidFill>
                <a:latin typeface="Segoe UI Light" panose="020B0502040204020203" pitchFamily="34" charset="0"/>
              </a:rPr>
              <a:pPr eaLnBrk="0" fontAlgn="base" hangingPunct="0">
                <a:spcBef>
                  <a:spcPct val="0"/>
                </a:spcBef>
                <a:spcAft>
                  <a:spcPct val="0"/>
                </a:spcAft>
              </a:pPr>
              <a:t>‹#›</a:t>
            </a:fld>
            <a:endParaRPr lang="en-GB" sz="1000" i="1" dirty="0">
              <a:solidFill>
                <a:srgbClr val="FFFFFF">
                  <a:lumMod val="65000"/>
                </a:srgbClr>
              </a:solidFill>
              <a:latin typeface="Segoe UI Light" panose="020B0502040204020203" pitchFamily="34" charset="0"/>
            </a:endParaRPr>
          </a:p>
        </p:txBody>
      </p:sp>
      <p:pic>
        <p:nvPicPr>
          <p:cNvPr id="7" name="Picture 6"/>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439400" y="64680"/>
            <a:ext cx="1524000" cy="473843"/>
          </a:xfrm>
          <a:prstGeom prst="rect">
            <a:avLst/>
          </a:prstGeom>
        </p:spPr>
      </p:pic>
      <p:sp>
        <p:nvSpPr>
          <p:cNvPr id="8" name="Text Placeholder 10">
            <a:extLst>
              <a:ext uri="{FF2B5EF4-FFF2-40B4-BE49-F238E27FC236}">
                <a16:creationId xmlns:a16="http://schemas.microsoft.com/office/drawing/2014/main" id="{5639916B-7DB3-448E-964E-D37507B49AF6}"/>
              </a:ext>
            </a:extLst>
          </p:cNvPr>
          <p:cNvSpPr txBox="1">
            <a:spLocks/>
          </p:cNvSpPr>
          <p:nvPr userDrawn="1"/>
        </p:nvSpPr>
        <p:spPr>
          <a:xfrm>
            <a:off x="292462" y="136022"/>
            <a:ext cx="4980293" cy="402364"/>
          </a:xfrm>
          <a:prstGeom prst="rect">
            <a:avLst/>
          </a:prstGeom>
        </p:spPr>
        <p:txBody>
          <a:bodyPr>
            <a:normAutofit/>
          </a:bodyPr>
          <a:lstStyle>
            <a:lvl1pPr marL="0" indent="0" algn="l" rtl="0" eaLnBrk="0" fontAlgn="base" hangingPunct="0">
              <a:spcBef>
                <a:spcPct val="20000"/>
              </a:spcBef>
              <a:spcAft>
                <a:spcPct val="0"/>
              </a:spcAft>
              <a:buFontTx/>
              <a:buNone/>
              <a:defRPr sz="2000">
                <a:solidFill>
                  <a:schemeClr val="bg1"/>
                </a:solidFill>
                <a:latin typeface="Segoe UI Light" panose="020B0502040204020203" pitchFamily="34" charset="0"/>
                <a:ea typeface="+mn-ea"/>
                <a:cs typeface="Tahoma" pitchFamily="34" charset="0"/>
              </a:defRPr>
            </a:lvl1pPr>
            <a:lvl2pPr marL="457200" indent="0" algn="l" rtl="0" eaLnBrk="0" fontAlgn="base" hangingPunct="0">
              <a:spcBef>
                <a:spcPct val="20000"/>
              </a:spcBef>
              <a:spcAft>
                <a:spcPct val="0"/>
              </a:spcAft>
              <a:buFontTx/>
              <a:buNone/>
              <a:defRPr sz="2400">
                <a:solidFill>
                  <a:schemeClr val="tx1"/>
                </a:solidFill>
                <a:latin typeface="Segoe UI Light" panose="020B0502040204020203" pitchFamily="34" charset="0"/>
                <a:cs typeface="Tahoma" pitchFamily="34" charset="0"/>
              </a:defRPr>
            </a:lvl2pPr>
            <a:lvl3pPr marL="914400" indent="0" algn="l" rtl="0" eaLnBrk="0" fontAlgn="base" hangingPunct="0">
              <a:spcBef>
                <a:spcPct val="20000"/>
              </a:spcBef>
              <a:spcAft>
                <a:spcPct val="0"/>
              </a:spcAft>
              <a:buFontTx/>
              <a:buNone/>
              <a:defRPr sz="2400">
                <a:solidFill>
                  <a:schemeClr val="tx1"/>
                </a:solidFill>
                <a:latin typeface="Segoe UI Light" panose="020B0502040204020203" pitchFamily="34" charset="0"/>
                <a:cs typeface="Tahoma" pitchFamily="34" charset="0"/>
              </a:defRPr>
            </a:lvl3pPr>
            <a:lvl4pPr marL="1371600" indent="0" algn="l" rtl="0" eaLnBrk="0" fontAlgn="base" hangingPunct="0">
              <a:spcBef>
                <a:spcPct val="20000"/>
              </a:spcBef>
              <a:spcAft>
                <a:spcPct val="0"/>
              </a:spcAft>
              <a:buFontTx/>
              <a:buNone/>
              <a:defRPr sz="2000">
                <a:solidFill>
                  <a:schemeClr val="tx1"/>
                </a:solidFill>
                <a:latin typeface="Segoe UI Light" panose="020B0502040204020203" pitchFamily="34" charset="0"/>
                <a:cs typeface="Tahoma" pitchFamily="34" charset="0"/>
              </a:defRPr>
            </a:lvl4pPr>
            <a:lvl5pPr marL="1828800" indent="0" algn="l" rtl="0" eaLnBrk="0" fontAlgn="base" hangingPunct="0">
              <a:spcBef>
                <a:spcPct val="20000"/>
              </a:spcBef>
              <a:spcAft>
                <a:spcPct val="0"/>
              </a:spcAft>
              <a:buFontTx/>
              <a:buNone/>
              <a:defRPr sz="2000">
                <a:solidFill>
                  <a:schemeClr val="tx1"/>
                </a:solidFill>
                <a:latin typeface="Segoe UI Light" panose="020B0502040204020203" pitchFamily="34" charset="0"/>
                <a:cs typeface="Tahoma"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400" b="1" kern="0" dirty="0">
                <a:effectLst/>
              </a:rPr>
              <a:t>Impact of COVID-19 in health workers – ICPIC 2021</a:t>
            </a:r>
          </a:p>
        </p:txBody>
      </p:sp>
    </p:spTree>
    <p:extLst>
      <p:ext uri="{BB962C8B-B14F-4D97-AF65-F5344CB8AC3E}">
        <p14:creationId xmlns:p14="http://schemas.microsoft.com/office/powerpoint/2010/main" val="217966596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32" r:id="rId7"/>
    <p:sldLayoutId id="2147483833" r:id="rId8"/>
    <p:sldLayoutId id="2147483834" r:id="rId9"/>
    <p:sldLayoutId id="2147483835" r:id="rId10"/>
    <p:sldLayoutId id="2147483862" r:id="rId11"/>
    <p:sldLayoutId id="2147483863" r:id="rId12"/>
  </p:sldLayoutIdLst>
  <p:hf hdr="0" ftr="0" dt="0"/>
  <p:txStyles>
    <p:titleStyle>
      <a:lvl1pPr algn="l" rtl="0" eaLnBrk="0" fontAlgn="base" hangingPunct="0">
        <a:spcBef>
          <a:spcPct val="0"/>
        </a:spcBef>
        <a:spcAft>
          <a:spcPct val="0"/>
        </a:spcAft>
        <a:defRPr sz="3600" b="1">
          <a:solidFill>
            <a:schemeClr val="tx2"/>
          </a:solidFill>
          <a:latin typeface="Franklin Gothic Demi" panose="020B0703020102020204"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400">
          <a:solidFill>
            <a:schemeClr val="tx2"/>
          </a:solidFill>
          <a:latin typeface="Tahoma" pitchFamily="34" charset="0"/>
          <a:cs typeface="Tahoma" pitchFamily="34" charset="0"/>
        </a:defRPr>
      </a:lvl2pPr>
      <a:lvl3pPr algn="l" rtl="0" eaLnBrk="0" fontAlgn="base" hangingPunct="0">
        <a:spcBef>
          <a:spcPct val="0"/>
        </a:spcBef>
        <a:spcAft>
          <a:spcPct val="0"/>
        </a:spcAft>
        <a:defRPr sz="2400">
          <a:solidFill>
            <a:schemeClr val="tx2"/>
          </a:solidFill>
          <a:latin typeface="Tahoma" pitchFamily="34" charset="0"/>
          <a:cs typeface="Tahoma" pitchFamily="34" charset="0"/>
        </a:defRPr>
      </a:lvl3pPr>
      <a:lvl4pPr algn="l" rtl="0" eaLnBrk="0" fontAlgn="base" hangingPunct="0">
        <a:spcBef>
          <a:spcPct val="0"/>
        </a:spcBef>
        <a:spcAft>
          <a:spcPct val="0"/>
        </a:spcAft>
        <a:defRPr sz="2400">
          <a:solidFill>
            <a:schemeClr val="tx2"/>
          </a:solidFill>
          <a:latin typeface="Tahoma" pitchFamily="34" charset="0"/>
          <a:cs typeface="Tahoma" pitchFamily="34" charset="0"/>
        </a:defRPr>
      </a:lvl4pPr>
      <a:lvl5pPr algn="l" rtl="0" eaLnBrk="0" fontAlgn="base" hangingPunct="0">
        <a:spcBef>
          <a:spcPct val="0"/>
        </a:spcBef>
        <a:spcAft>
          <a:spcPct val="0"/>
        </a:spcAft>
        <a:defRPr sz="2400">
          <a:solidFill>
            <a:schemeClr val="tx2"/>
          </a:solidFill>
          <a:latin typeface="Tahoma" pitchFamily="34" charset="0"/>
          <a:cs typeface="Tahoma" pitchFamily="34" charset="0"/>
        </a:defRPr>
      </a:lvl5pPr>
      <a:lvl6pPr marL="457200" algn="r" rtl="0" fontAlgn="base">
        <a:spcBef>
          <a:spcPct val="0"/>
        </a:spcBef>
        <a:spcAft>
          <a:spcPct val="0"/>
        </a:spcAft>
        <a:defRPr sz="2400">
          <a:solidFill>
            <a:schemeClr val="tx2"/>
          </a:solidFill>
          <a:latin typeface="Verdana" pitchFamily="34" charset="0"/>
        </a:defRPr>
      </a:lvl6pPr>
      <a:lvl7pPr marL="914400" algn="r" rtl="0" fontAlgn="base">
        <a:spcBef>
          <a:spcPct val="0"/>
        </a:spcBef>
        <a:spcAft>
          <a:spcPct val="0"/>
        </a:spcAft>
        <a:defRPr sz="2400">
          <a:solidFill>
            <a:schemeClr val="tx2"/>
          </a:solidFill>
          <a:latin typeface="Verdana" pitchFamily="34" charset="0"/>
        </a:defRPr>
      </a:lvl7pPr>
      <a:lvl8pPr marL="1371600" algn="r" rtl="0" fontAlgn="base">
        <a:spcBef>
          <a:spcPct val="0"/>
        </a:spcBef>
        <a:spcAft>
          <a:spcPct val="0"/>
        </a:spcAft>
        <a:defRPr sz="2400">
          <a:solidFill>
            <a:schemeClr val="tx2"/>
          </a:solidFill>
          <a:latin typeface="Verdana" pitchFamily="34" charset="0"/>
        </a:defRPr>
      </a:lvl8pPr>
      <a:lvl9pPr marL="1828800" algn="r" rtl="0" fontAlgn="base">
        <a:spcBef>
          <a:spcPct val="0"/>
        </a:spcBef>
        <a:spcAft>
          <a:spcPct val="0"/>
        </a:spcAft>
        <a:defRPr sz="24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Segoe UI Light" panose="020B0502040204020203" pitchFamily="34" charset="0"/>
          <a:ea typeface="+mn-ea"/>
          <a:cs typeface="Tahoma" pitchFamily="34" charset="0"/>
        </a:defRPr>
      </a:lvl1pPr>
      <a:lvl2pPr marL="742950" indent="-285750" algn="l" rtl="0" eaLnBrk="0" fontAlgn="base" hangingPunct="0">
        <a:spcBef>
          <a:spcPct val="20000"/>
        </a:spcBef>
        <a:spcAft>
          <a:spcPct val="0"/>
        </a:spcAft>
        <a:buChar char="–"/>
        <a:defRPr sz="2400">
          <a:solidFill>
            <a:schemeClr val="tx1"/>
          </a:solidFill>
          <a:latin typeface="Segoe UI Light" panose="020B0502040204020203" pitchFamily="34" charset="0"/>
          <a:cs typeface="Tahoma" pitchFamily="34" charset="0"/>
        </a:defRPr>
      </a:lvl2pPr>
      <a:lvl3pPr marL="1143000" indent="-228600" algn="l" rtl="0" eaLnBrk="0" fontAlgn="base" hangingPunct="0">
        <a:spcBef>
          <a:spcPct val="20000"/>
        </a:spcBef>
        <a:spcAft>
          <a:spcPct val="0"/>
        </a:spcAft>
        <a:buChar char="•"/>
        <a:defRPr sz="2400">
          <a:solidFill>
            <a:schemeClr val="tx1"/>
          </a:solidFill>
          <a:latin typeface="Segoe UI Light" panose="020B0502040204020203" pitchFamily="34" charset="0"/>
          <a:cs typeface="Tahoma" pitchFamily="34" charset="0"/>
        </a:defRPr>
      </a:lvl3pPr>
      <a:lvl4pPr marL="1600200" indent="-228600" algn="l" rtl="0" eaLnBrk="0" fontAlgn="base" hangingPunct="0">
        <a:spcBef>
          <a:spcPct val="20000"/>
        </a:spcBef>
        <a:spcAft>
          <a:spcPct val="0"/>
        </a:spcAft>
        <a:buChar char="–"/>
        <a:defRPr sz="2000">
          <a:solidFill>
            <a:schemeClr val="tx1"/>
          </a:solidFill>
          <a:latin typeface="Segoe UI Light" panose="020B0502040204020203" pitchFamily="34" charset="0"/>
          <a:cs typeface="Tahoma" pitchFamily="34" charset="0"/>
        </a:defRPr>
      </a:lvl4pPr>
      <a:lvl5pPr marL="2057400" indent="-228600" algn="l" rtl="0" eaLnBrk="0" fontAlgn="base" hangingPunct="0">
        <a:spcBef>
          <a:spcPct val="20000"/>
        </a:spcBef>
        <a:spcAft>
          <a:spcPct val="0"/>
        </a:spcAft>
        <a:buChar char="»"/>
        <a:defRPr sz="2000">
          <a:solidFill>
            <a:schemeClr val="tx1"/>
          </a:solidFill>
          <a:latin typeface="Segoe UI Light" panose="020B0502040204020203" pitchFamily="34" charset="0"/>
          <a:cs typeface="Tahoma"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F0864-C863-4310-8B9D-0B1354B599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3864FB-AEA3-4932-8522-7EDBC180E9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A282AC3-9638-4332-9B43-5599343DC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E92EC-31E8-45CA-80B4-D7557E1FB83B}" type="datetime1">
              <a:rPr lang="en-US" smtClean="0"/>
              <a:t>10/1/2021</a:t>
            </a:fld>
            <a:endParaRPr lang="en-US"/>
          </a:p>
        </p:txBody>
      </p:sp>
      <p:sp>
        <p:nvSpPr>
          <p:cNvPr id="5" name="Footer Placeholder 4">
            <a:extLst>
              <a:ext uri="{FF2B5EF4-FFF2-40B4-BE49-F238E27FC236}">
                <a16:creationId xmlns:a16="http://schemas.microsoft.com/office/drawing/2014/main" id="{8BFBB14F-FEAA-4A68-87D5-21E16596A4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4A7753-8907-4DB5-89E4-1CCE3707F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5B623-B2B7-4074-BB77-AF25CE64DF61}" type="slidenum">
              <a:rPr lang="en-US" smtClean="0"/>
              <a:t>‹#›</a:t>
            </a:fld>
            <a:endParaRPr lang="en-US"/>
          </a:p>
        </p:txBody>
      </p:sp>
    </p:spTree>
    <p:extLst>
      <p:ext uri="{BB962C8B-B14F-4D97-AF65-F5344CB8AC3E}">
        <p14:creationId xmlns:p14="http://schemas.microsoft.com/office/powerpoint/2010/main" val="263690375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64"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WF_Powerpoint_Bkg8.jpg"/>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718369"/>
            <a:ext cx="10972800" cy="881831"/>
          </a:xfrm>
          <a:prstGeom prst="rect">
            <a:avLst/>
          </a:prstGeom>
        </p:spPr>
        <p:txBody>
          <a:bodyPr vert="horz" lIns="91440" tIns="45720" rIns="91440" bIns="45720" rtlCol="0" anchor="ctr">
            <a:normAutofit/>
          </a:body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6" name="Slide Number Placeholder 5"/>
          <p:cNvSpPr>
            <a:spLocks noGrp="1"/>
          </p:cNvSpPr>
          <p:nvPr>
            <p:ph type="sldNum" sz="quarter" idx="4"/>
          </p:nvPr>
        </p:nvSpPr>
        <p:spPr>
          <a:xfrm>
            <a:off x="194031" y="52349"/>
            <a:ext cx="1014255" cy="304857"/>
          </a:xfrm>
          <a:prstGeom prst="rect">
            <a:avLst/>
          </a:prstGeom>
        </p:spPr>
        <p:txBody>
          <a:bodyPr vert="horz" lIns="91440" tIns="45720" rIns="91440" bIns="45720" rtlCol="0" anchor="ctr"/>
          <a:lstStyle>
            <a:lvl1pPr algn="l">
              <a:defRPr sz="1200">
                <a:solidFill>
                  <a:schemeClr val="bg1"/>
                </a:solidFill>
                <a:latin typeface="HelveticaNeueLT Std Cn"/>
                <a:cs typeface="HelveticaNeueLT Std Cn"/>
              </a:defRPr>
            </a:lvl1pPr>
          </a:lstStyle>
          <a:p>
            <a:fld id="{7E9DD3F8-51B7-B841-993C-152AB3366BF9}" type="slidenum">
              <a:rPr lang="en-US" smtClean="0"/>
              <a:pPr/>
              <a:t>‹#›</a:t>
            </a:fld>
            <a:endParaRPr lang="en-US" dirty="0"/>
          </a:p>
        </p:txBody>
      </p:sp>
    </p:spTree>
    <p:extLst>
      <p:ext uri="{BB962C8B-B14F-4D97-AF65-F5344CB8AC3E}">
        <p14:creationId xmlns:p14="http://schemas.microsoft.com/office/powerpoint/2010/main" val="163012766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hf hdr="0" ftr="0" dt="0"/>
  <p:txStyles>
    <p:titleStyle>
      <a:lvl1pPr algn="ctr" defTabSz="457200" rtl="0" eaLnBrk="1" latinLnBrk="0" hangingPunct="1">
        <a:spcBef>
          <a:spcPct val="0"/>
        </a:spcBef>
        <a:buNone/>
        <a:defRPr sz="4000" b="0" i="0" kern="1200">
          <a:solidFill>
            <a:srgbClr val="0E8FB9"/>
          </a:solidFill>
          <a:latin typeface="Gotham Rounded Book"/>
          <a:ea typeface="+mj-ea"/>
          <a:cs typeface="Gotham Rounded Book"/>
        </a:defRPr>
      </a:lvl1pPr>
    </p:titleStyle>
    <p:bodyStyle>
      <a:lvl1pPr marL="342900" indent="-342900" algn="l" defTabSz="457200" rtl="0" eaLnBrk="1" latinLnBrk="0" hangingPunct="1">
        <a:spcBef>
          <a:spcPct val="20000"/>
        </a:spcBef>
        <a:buFont typeface="Arial"/>
        <a:buChar char="•"/>
        <a:defRPr sz="3200" b="0" i="0" kern="1200">
          <a:solidFill>
            <a:srgbClr val="001E2A"/>
          </a:solidFill>
          <a:latin typeface="HelveticaNeueLT Std Cn"/>
          <a:ea typeface="+mn-ea"/>
          <a:cs typeface="HelveticaNeueLT Std Cn"/>
        </a:defRPr>
      </a:lvl1pPr>
      <a:lvl2pPr marL="742950" indent="-285750" algn="l" defTabSz="457200" rtl="0" eaLnBrk="1" latinLnBrk="0" hangingPunct="1">
        <a:spcBef>
          <a:spcPct val="20000"/>
        </a:spcBef>
        <a:buFont typeface="Arial"/>
        <a:buChar char="–"/>
        <a:defRPr sz="2800" b="0" i="0" kern="1200">
          <a:solidFill>
            <a:srgbClr val="001E2A"/>
          </a:solidFill>
          <a:latin typeface="HelveticaNeueLT Std Cn"/>
          <a:ea typeface="+mn-ea"/>
          <a:cs typeface="HelveticaNeueLT Std Cn"/>
        </a:defRPr>
      </a:lvl2pPr>
      <a:lvl3pPr marL="1143000" indent="-228600" algn="l" defTabSz="457200" rtl="0" eaLnBrk="1" latinLnBrk="0" hangingPunct="1">
        <a:spcBef>
          <a:spcPct val="20000"/>
        </a:spcBef>
        <a:buFont typeface="Arial"/>
        <a:buChar char="•"/>
        <a:defRPr sz="2400" b="0" i="0" kern="1200">
          <a:solidFill>
            <a:srgbClr val="001E2A"/>
          </a:solidFill>
          <a:latin typeface="HelveticaNeueLT Std Cn"/>
          <a:ea typeface="+mn-ea"/>
          <a:cs typeface="HelveticaNeueLT Std Cn"/>
        </a:defRPr>
      </a:lvl3pPr>
      <a:lvl4pPr marL="1600200" indent="-228600" algn="l" defTabSz="457200" rtl="0" eaLnBrk="1" latinLnBrk="0" hangingPunct="1">
        <a:spcBef>
          <a:spcPct val="20000"/>
        </a:spcBef>
        <a:buFont typeface="Arial"/>
        <a:buChar char="–"/>
        <a:defRPr sz="2000" b="0" i="0" kern="1200">
          <a:solidFill>
            <a:srgbClr val="001E2A"/>
          </a:solidFill>
          <a:latin typeface="HelveticaNeueLT Std Cn"/>
          <a:ea typeface="+mn-ea"/>
          <a:cs typeface="HelveticaNeueLT Std Cn"/>
        </a:defRPr>
      </a:lvl4pPr>
      <a:lvl5pPr marL="2057400" indent="-228600" algn="l" defTabSz="457200" rtl="0" eaLnBrk="1" latinLnBrk="0" hangingPunct="1">
        <a:spcBef>
          <a:spcPct val="20000"/>
        </a:spcBef>
        <a:buFont typeface="Arial"/>
        <a:buChar char="»"/>
        <a:defRPr sz="2000" b="0" i="0" kern="1200">
          <a:solidFill>
            <a:srgbClr val="001E2A"/>
          </a:solidFill>
          <a:latin typeface="HelveticaNeueLT Std Cn"/>
          <a:ea typeface="+mn-ea"/>
          <a:cs typeface="HelveticaNeueLT Std C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E64C0A1-41A8-4193-8FC3-E68BE48FE6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43A8814-5935-4C10-9152-3E9C737167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8" name="Immagine 7">
            <a:extLst>
              <a:ext uri="{FF2B5EF4-FFF2-40B4-BE49-F238E27FC236}">
                <a16:creationId xmlns:a16="http://schemas.microsoft.com/office/drawing/2014/main" id="{0462B58D-5867-4C80-BDEB-59FA530BF3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743152" y="6220922"/>
            <a:ext cx="448115" cy="639761"/>
          </a:xfrm>
          <a:prstGeom prst="rect">
            <a:avLst/>
          </a:prstGeom>
        </p:spPr>
      </p:pic>
    </p:spTree>
    <p:extLst>
      <p:ext uri="{BB962C8B-B14F-4D97-AF65-F5344CB8AC3E}">
        <p14:creationId xmlns:p14="http://schemas.microsoft.com/office/powerpoint/2010/main" val="280356126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8640"/>
            <a:ext cx="10972800" cy="72008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609600" y="1052736"/>
            <a:ext cx="10972800" cy="47525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2"/>
          <p:cNvSpPr>
            <a:spLocks noChangeArrowheads="1"/>
          </p:cNvSpPr>
          <p:nvPr/>
        </p:nvSpPr>
        <p:spPr bwMode="auto">
          <a:xfrm>
            <a:off x="0" y="5932946"/>
            <a:ext cx="12192000" cy="928688"/>
          </a:xfrm>
          <a:prstGeom prst="rect">
            <a:avLst/>
          </a:prstGeom>
          <a:solidFill>
            <a:srgbClr val="1E7FB8"/>
          </a:soli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92934"/>
              </a:solidFill>
              <a:effectLst/>
              <a:uLnTx/>
              <a:uFillTx/>
              <a:latin typeface="Calibri"/>
              <a:ea typeface="+mn-ea"/>
              <a:cs typeface="+mn-cs"/>
            </a:endParaRPr>
          </a:p>
        </p:txBody>
      </p:sp>
      <p:pic>
        <p:nvPicPr>
          <p:cNvPr id="12" name="Picture 17" descr="WHO-EN-white-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02983" y="6038852"/>
            <a:ext cx="2673503" cy="69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6"/>
          <p:cNvSpPr>
            <a:spLocks noChangeShapeType="1"/>
          </p:cNvSpPr>
          <p:nvPr/>
        </p:nvSpPr>
        <p:spPr bwMode="auto">
          <a:xfrm>
            <a:off x="0" y="980728"/>
            <a:ext cx="12192000" cy="0"/>
          </a:xfrm>
          <a:prstGeom prst="line">
            <a:avLst/>
          </a:prstGeom>
          <a:noFill/>
          <a:ln w="38100">
            <a:solidFill>
              <a:srgbClr val="1E7FB8"/>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92934"/>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FC467C87-DFF3-487A-9DCB-EA27D1BE2EC6}"/>
              </a:ext>
            </a:extLst>
          </p:cNvPr>
          <p:cNvGrpSpPr/>
          <p:nvPr userDrawn="1"/>
        </p:nvGrpSpPr>
        <p:grpSpPr>
          <a:xfrm>
            <a:off x="444090" y="6121363"/>
            <a:ext cx="3341257" cy="558649"/>
            <a:chOff x="5533040" y="3530278"/>
            <a:chExt cx="1879457" cy="558649"/>
          </a:xfrm>
        </p:grpSpPr>
        <p:sp>
          <p:nvSpPr>
            <p:cNvPr id="10" name="TextBox 9">
              <a:extLst>
                <a:ext uri="{FF2B5EF4-FFF2-40B4-BE49-F238E27FC236}">
                  <a16:creationId xmlns:a16="http://schemas.microsoft.com/office/drawing/2014/main" id="{02473540-2F14-4ABB-AE17-F1F96B2AD520}"/>
                </a:ext>
              </a:extLst>
            </p:cNvPr>
            <p:cNvSpPr txBox="1"/>
            <p:nvPr/>
          </p:nvSpPr>
          <p:spPr>
            <a:xfrm>
              <a:off x="5540240" y="3530278"/>
              <a:ext cx="1872257" cy="207749"/>
            </a:xfrm>
            <a:prstGeom prst="rect">
              <a:avLst/>
            </a:prstGeom>
            <a:noFill/>
          </p:spPr>
          <p:txBody>
            <a:bodyPr wrap="square" rtlCol="0">
              <a:spAutoFit/>
            </a:bodyPr>
            <a:lstStyle/>
            <a:p>
              <a:pPr eaLnBrk="1" fontAlgn="auto" hangingPunct="1">
                <a:spcBef>
                  <a:spcPts val="0"/>
                </a:spcBef>
                <a:spcAft>
                  <a:spcPts val="0"/>
                </a:spcAft>
              </a:pPr>
              <a:r>
                <a:rPr lang="en-GB" sz="750" cap="all">
                  <a:solidFill>
                    <a:schemeClr val="bg1"/>
                  </a:solidFill>
                  <a:latin typeface="Corbel" panose="020B0503020204020204" pitchFamily="34" charset="0"/>
                  <a:cs typeface="+mn-cs"/>
                </a:rPr>
                <a:t>Health</a:t>
              </a:r>
            </a:p>
          </p:txBody>
        </p:sp>
        <p:grpSp>
          <p:nvGrpSpPr>
            <p:cNvPr id="14" name="Group 13">
              <a:extLst>
                <a:ext uri="{FF2B5EF4-FFF2-40B4-BE49-F238E27FC236}">
                  <a16:creationId xmlns:a16="http://schemas.microsoft.com/office/drawing/2014/main" id="{45F25C61-B868-4F99-9F38-D5543754CF4D}"/>
                </a:ext>
              </a:extLst>
            </p:cNvPr>
            <p:cNvGrpSpPr/>
            <p:nvPr/>
          </p:nvGrpSpPr>
          <p:grpSpPr>
            <a:xfrm>
              <a:off x="5533040" y="3623415"/>
              <a:ext cx="1879457" cy="465512"/>
              <a:chOff x="5533040" y="3623415"/>
              <a:chExt cx="1879457" cy="465512"/>
            </a:xfrm>
          </p:grpSpPr>
          <p:sp>
            <p:nvSpPr>
              <p:cNvPr id="15" name="TextBox 14">
                <a:extLst>
                  <a:ext uri="{FF2B5EF4-FFF2-40B4-BE49-F238E27FC236}">
                    <a16:creationId xmlns:a16="http://schemas.microsoft.com/office/drawing/2014/main" id="{7D2F7C51-82CC-4C37-9FFF-4DFC5164C419}"/>
                  </a:ext>
                </a:extLst>
              </p:cNvPr>
              <p:cNvSpPr txBox="1"/>
              <p:nvPr/>
            </p:nvSpPr>
            <p:spPr>
              <a:xfrm>
                <a:off x="6076331" y="3869636"/>
                <a:ext cx="889168" cy="219291"/>
              </a:xfrm>
              <a:prstGeom prst="rect">
                <a:avLst/>
              </a:prstGeom>
              <a:noFill/>
            </p:spPr>
            <p:txBody>
              <a:bodyPr wrap="square" rtlCol="0">
                <a:spAutoFit/>
              </a:bodyPr>
              <a:lstStyle/>
              <a:p>
                <a:pPr eaLnBrk="1" fontAlgn="auto" hangingPunct="1">
                  <a:spcBef>
                    <a:spcPts val="0"/>
                  </a:spcBef>
                  <a:spcAft>
                    <a:spcPts val="0"/>
                  </a:spcAft>
                </a:pPr>
                <a:r>
                  <a:rPr lang="en-GB" sz="825" spc="-60">
                    <a:solidFill>
                      <a:schemeClr val="bg1"/>
                    </a:solidFill>
                    <a:latin typeface="Corbel" panose="020B0503020204020204" pitchFamily="34" charset="0"/>
                    <a:cs typeface="+mn-cs"/>
                  </a:rPr>
                  <a:t>programme</a:t>
                </a:r>
              </a:p>
            </p:txBody>
          </p:sp>
          <p:sp>
            <p:nvSpPr>
              <p:cNvPr id="16" name="TextBox 15">
                <a:extLst>
                  <a:ext uri="{FF2B5EF4-FFF2-40B4-BE49-F238E27FC236}">
                    <a16:creationId xmlns:a16="http://schemas.microsoft.com/office/drawing/2014/main" id="{78A5DBF8-DFC0-46DB-AE9D-2274B70D6AAD}"/>
                  </a:ext>
                </a:extLst>
              </p:cNvPr>
              <p:cNvSpPr txBox="1"/>
              <p:nvPr/>
            </p:nvSpPr>
            <p:spPr>
              <a:xfrm>
                <a:off x="5533040" y="3623415"/>
                <a:ext cx="1879457" cy="323165"/>
              </a:xfrm>
              <a:prstGeom prst="rect">
                <a:avLst/>
              </a:prstGeom>
              <a:noFill/>
            </p:spPr>
            <p:txBody>
              <a:bodyPr wrap="square" rtlCol="0">
                <a:spAutoFit/>
              </a:bodyPr>
              <a:lstStyle/>
              <a:p>
                <a:pPr eaLnBrk="1" fontAlgn="auto" hangingPunct="1">
                  <a:spcBef>
                    <a:spcPts val="0"/>
                  </a:spcBef>
                  <a:spcAft>
                    <a:spcPts val="0"/>
                  </a:spcAft>
                </a:pPr>
                <a:r>
                  <a:rPr lang="en-GB" sz="1500" b="1" cap="all" spc="-60">
                    <a:solidFill>
                      <a:schemeClr val="bg1"/>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Tree>
    <p:extLst>
      <p:ext uri="{BB962C8B-B14F-4D97-AF65-F5344CB8AC3E}">
        <p14:creationId xmlns:p14="http://schemas.microsoft.com/office/powerpoint/2010/main" val="83205707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685800" rtl="0" eaLnBrk="1" latinLnBrk="0" hangingPunct="1">
        <a:spcBef>
          <a:spcPct val="0"/>
        </a:spcBef>
        <a:buNone/>
        <a:defRPr sz="2400" kern="1200" spc="-75" baseline="0">
          <a:solidFill>
            <a:schemeClr val="tx1"/>
          </a:solidFill>
          <a:latin typeface="+mj-lt"/>
          <a:ea typeface="+mj-ea"/>
          <a:cs typeface="+mj-c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04.xml"/><Relationship Id="rId4" Type="http://schemas.openxmlformats.org/officeDocument/2006/relationships/image" Target="../media/image70.jfif"/></Relationships>
</file>

<file path=ppt/slides/_rels/slide1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08.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hyperlink" Target="https://www.who.int/emergencies/diseases/novel-coronavirus-2019/technical-guidance" TargetMode="External"/><Relationship Id="rId2" Type="http://schemas.openxmlformats.org/officeDocument/2006/relationships/image" Target="../media/image74.png"/><Relationship Id="rId1" Type="http://schemas.openxmlformats.org/officeDocument/2006/relationships/slideLayout" Target="../slideLayouts/slideLayout108.xml"/><Relationship Id="rId5" Type="http://schemas.openxmlformats.org/officeDocument/2006/relationships/hyperlink" Target="https://www.cdc.gov/coronavirus/2019-ncov/hcp/infection-control.html" TargetMode="External"/><Relationship Id="rId4" Type="http://schemas.openxmlformats.org/officeDocument/2006/relationships/hyperlink" Target="https://www.ecdc.europa.eu/en/publications-data/infection-prevention-and-control-and-preparedness-covid-19-healthcare-setting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12.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14/relationships/chartEx" Target="../charts/chartEx1.xml"/><Relationship Id="rId7" Type="http://schemas.openxmlformats.org/officeDocument/2006/relationships/diagramLayout" Target="../diagrams/layout1.xml"/><Relationship Id="rId2" Type="http://schemas.openxmlformats.org/officeDocument/2006/relationships/notesSlide" Target="../notesSlides/notesSlide11.xml"/><Relationship Id="rId1" Type="http://schemas.openxmlformats.org/officeDocument/2006/relationships/slideLayout" Target="../slideLayouts/slideLayout104.xml"/><Relationship Id="rId6" Type="http://schemas.openxmlformats.org/officeDocument/2006/relationships/diagramData" Target="../diagrams/data1.xml"/><Relationship Id="rId5" Type="http://schemas.openxmlformats.org/officeDocument/2006/relationships/image" Target="../media/image79.png"/><Relationship Id="rId10" Type="http://schemas.microsoft.com/office/2007/relationships/diagramDrawing" Target="../diagrams/drawing1.xml"/><Relationship Id="rId4" Type="http://schemas.openxmlformats.org/officeDocument/2006/relationships/image" Target="../media/image27.png"/><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3" Type="http://schemas.openxmlformats.org/officeDocument/2006/relationships/hyperlink" Target="https://apps.who.int/iris/handle/10665/337333" TargetMode="External"/><Relationship Id="rId2" Type="http://schemas.openxmlformats.org/officeDocument/2006/relationships/image" Target="../media/image81.jpeg"/><Relationship Id="rId1" Type="http://schemas.openxmlformats.org/officeDocument/2006/relationships/slideLayout" Target="../slideLayouts/slideLayout108.xml"/><Relationship Id="rId4" Type="http://schemas.openxmlformats.org/officeDocument/2006/relationships/hyperlink" Target="https://www.ilo.org/sector/activities/sectoral-meetings/WCMS_626551/lang--en/index.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08.xml"/><Relationship Id="rId5" Type="http://schemas.openxmlformats.org/officeDocument/2006/relationships/image" Target="../media/image85.jpe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openaccessgovernment.org/healthcare-workers-struggling-with-mental-health/91618/" TargetMode="External"/><Relationship Id="rId2" Type="http://schemas.openxmlformats.org/officeDocument/2006/relationships/image" Target="../media/image87.jpeg"/><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8" Type="http://schemas.openxmlformats.org/officeDocument/2006/relationships/hyperlink" Target="#_ftnref5"/><Relationship Id="rId13" Type="http://schemas.openxmlformats.org/officeDocument/2006/relationships/hyperlink" Target="https://www.nbcnews.com/news/us-news/north-dakota-lets-healthcare-workers-covid-stay-job-record-surge-n1247487" TargetMode="External"/><Relationship Id="rId3" Type="http://schemas.openxmlformats.org/officeDocument/2006/relationships/hyperlink" Target="#_ftnref1"/><Relationship Id="rId7" Type="http://schemas.openxmlformats.org/officeDocument/2006/relationships/hyperlink" Target="https://www.who.int/news/item/03-03-2020-shortage-of-personal-protective-equipment-endangering-health-workers-worldwide" TargetMode="External"/><Relationship Id="rId12" Type="http://schemas.openxmlformats.org/officeDocument/2006/relationships/hyperlink" Target="#_ftnref9"/><Relationship Id="rId2" Type="http://schemas.openxmlformats.org/officeDocument/2006/relationships/notesSlide" Target="../notesSlides/notesSlide14.xml"/><Relationship Id="rId1" Type="http://schemas.openxmlformats.org/officeDocument/2006/relationships/slideLayout" Target="../slideLayouts/slideLayout104.xml"/><Relationship Id="rId6" Type="http://schemas.openxmlformats.org/officeDocument/2006/relationships/hyperlink" Target="#_ftnref4"/><Relationship Id="rId11" Type="http://schemas.openxmlformats.org/officeDocument/2006/relationships/hyperlink" Target="#_ftnref8"/><Relationship Id="rId5" Type="http://schemas.openxmlformats.org/officeDocument/2006/relationships/hyperlink" Target="#_ftnref3"/><Relationship Id="rId10" Type="http://schemas.openxmlformats.org/officeDocument/2006/relationships/hyperlink" Target="#_ftnref7"/><Relationship Id="rId4" Type="http://schemas.openxmlformats.org/officeDocument/2006/relationships/hyperlink" Target="#_ftnref2"/><Relationship Id="rId9" Type="http://schemas.openxmlformats.org/officeDocument/2006/relationships/hyperlink" Target="#_ftnref6"/><Relationship Id="rId14" Type="http://schemas.openxmlformats.org/officeDocument/2006/relationships/hyperlink" Target="https://www.healthcaredive.com/news/hospital-workforce-tracker-layoffs-furloughs-and-pay-cuts/57689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2" Type="http://schemas.openxmlformats.org/officeDocument/2006/relationships/image" Target="../media/image89.tmp"/><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5.png"/><Relationship Id="rId3" Type="http://schemas.openxmlformats.org/officeDocument/2006/relationships/hyperlink" Target="https://www.who.int/publications/i/item/9789240011588" TargetMode="External"/><Relationship Id="rId7" Type="http://schemas.openxmlformats.org/officeDocument/2006/relationships/image" Target="../media/image91.png"/><Relationship Id="rId12" Type="http://schemas.openxmlformats.org/officeDocument/2006/relationships/hyperlink" Target="https://apps.who.int/iris/handle/10665/337333" TargetMode="External"/><Relationship Id="rId17" Type="http://schemas.openxmlformats.org/officeDocument/2006/relationships/hyperlink" Target="https://www.who.int/publications/i/item/WHO-2019-nCoV-IPC-WASH-2020.4" TargetMode="External"/><Relationship Id="rId2" Type="http://schemas.openxmlformats.org/officeDocument/2006/relationships/hyperlink" Target="https://www.who.int/publications/i/item/WHO-2019-nCoV-HCW_advice-2021.1" TargetMode="External"/><Relationship Id="rId16" Type="http://schemas.openxmlformats.org/officeDocument/2006/relationships/image" Target="../media/image97.png"/><Relationship Id="rId1" Type="http://schemas.openxmlformats.org/officeDocument/2006/relationships/slideLayout" Target="../slideLayouts/slideLayout109.xml"/><Relationship Id="rId6" Type="http://schemas.openxmlformats.org/officeDocument/2006/relationships/image" Target="../media/image90.png"/><Relationship Id="rId11" Type="http://schemas.openxmlformats.org/officeDocument/2006/relationships/image" Target="../media/image94.jpeg"/><Relationship Id="rId5" Type="http://schemas.openxmlformats.org/officeDocument/2006/relationships/hyperlink" Target="https://openwho.org/courses/covid-19-vaccination-healthworkers-en" TargetMode="External"/><Relationship Id="rId15" Type="http://schemas.openxmlformats.org/officeDocument/2006/relationships/image" Target="../media/image96.png"/><Relationship Id="rId10" Type="http://schemas.openxmlformats.org/officeDocument/2006/relationships/hyperlink" Target="https://www.who.int/teams/risk-communication/health-workers-and-administrators" TargetMode="External"/><Relationship Id="rId4" Type="http://schemas.openxmlformats.org/officeDocument/2006/relationships/hyperlink" Target="https://openwho.org/courses/COVID-19-occupational-health-and-safety" TargetMode="External"/><Relationship Id="rId9" Type="http://schemas.openxmlformats.org/officeDocument/2006/relationships/image" Target="../media/image93.jpeg"/><Relationship Id="rId14" Type="http://schemas.openxmlformats.org/officeDocument/2006/relationships/hyperlink" Target="https://www.ilo.org/sector/activities/sectoral-meetings/WCMS_626551/lang--en/index.ht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55.svg"/><Relationship Id="rId3" Type="http://schemas.openxmlformats.org/officeDocument/2006/relationships/image" Target="../media/image19.svg"/><Relationship Id="rId21" Type="http://schemas.openxmlformats.org/officeDocument/2006/relationships/image" Target="../media/image37.svg"/><Relationship Id="rId34" Type="http://schemas.openxmlformats.org/officeDocument/2006/relationships/image" Target="../media/image50.png"/><Relationship Id="rId42" Type="http://schemas.openxmlformats.org/officeDocument/2006/relationships/image" Target="../media/image58.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svg"/><Relationship Id="rId33" Type="http://schemas.openxmlformats.org/officeDocument/2006/relationships/image" Target="../media/image49.svg"/><Relationship Id="rId38" Type="http://schemas.openxmlformats.org/officeDocument/2006/relationships/image" Target="../media/image54.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svg"/><Relationship Id="rId41" Type="http://schemas.openxmlformats.org/officeDocument/2006/relationships/image" Target="../media/image57.svg"/><Relationship Id="rId1" Type="http://schemas.openxmlformats.org/officeDocument/2006/relationships/slideLayout" Target="../slideLayouts/slideLayout108.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svg"/><Relationship Id="rId40" Type="http://schemas.openxmlformats.org/officeDocument/2006/relationships/image" Target="../media/image56.pn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sv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svg"/><Relationship Id="rId31" Type="http://schemas.openxmlformats.org/officeDocument/2006/relationships/image" Target="../media/image47.svg"/><Relationship Id="rId44" Type="http://schemas.openxmlformats.org/officeDocument/2006/relationships/image" Target="../media/image60.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svg"/><Relationship Id="rId30" Type="http://schemas.openxmlformats.org/officeDocument/2006/relationships/image" Target="../media/image46.png"/><Relationship Id="rId35" Type="http://schemas.openxmlformats.org/officeDocument/2006/relationships/image" Target="../media/image51.svg"/><Relationship Id="rId43" Type="http://schemas.openxmlformats.org/officeDocument/2006/relationships/image" Target="../media/image59.svg"/></Relationships>
</file>

<file path=ppt/slides/_rels/slide3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138.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128.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svg"/><Relationship Id="rId9" Type="http://schemas.openxmlformats.org/officeDocument/2006/relationships/image" Target="../media/image110.sv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3" Type="http://schemas.openxmlformats.org/officeDocument/2006/relationships/hyperlink" Target="mailto:cassinia@who.int" TargetMode="External"/><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2" Type="http://schemas.openxmlformats.org/officeDocument/2006/relationships/hyperlink" Target="https://www.who.int/publications/i/item/WHO-2019-nCoV-HCW_advice-2021.1" TargetMode="External"/><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38.xml.rels><?xml version="1.0" encoding="UTF-8" standalone="yes"?>
<Relationships xmlns="http://schemas.openxmlformats.org/package/2006/relationships"><Relationship Id="rId3" Type="http://schemas.openxmlformats.org/officeDocument/2006/relationships/hyperlink" Target="https://www.revistaestima.com.br/index.php/estima/article/view/867/pdf" TargetMode="External"/><Relationship Id="rId2" Type="http://schemas.openxmlformats.org/officeDocument/2006/relationships/image" Target="../media/image117.jpeg"/><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08.xml"/><Relationship Id="rId5" Type="http://schemas.openxmlformats.org/officeDocument/2006/relationships/hyperlink" Target="https://pubmed.ncbi.nlm.nih.gov/32437575/" TargetMode="External"/><Relationship Id="rId4" Type="http://schemas.openxmlformats.org/officeDocument/2006/relationships/hyperlink" Target="https://pubmed.ncbi.nlm.nih.gov/32392129/"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3" Type="http://schemas.openxmlformats.org/officeDocument/2006/relationships/hyperlink" Target="https://app.powerbi.com/groups/me/reports/e3361d77-797c-411c-af0b-90c85a90026b/ReportSection0f5fe32ddb47c5504180?pbi_source=PowerPoint" TargetMode="External"/><Relationship Id="rId2" Type="http://schemas.openxmlformats.org/officeDocument/2006/relationships/notesSlide" Target="../notesSlides/notesSlide3.xml"/><Relationship Id="rId1" Type="http://schemas.openxmlformats.org/officeDocument/2006/relationships/slideLayout" Target="../slideLayouts/slideLayout110.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2456152"/>
            <a:ext cx="6115000" cy="1524000"/>
          </a:xfrm>
        </p:spPr>
        <p:txBody>
          <a:bodyPr>
            <a:normAutofit/>
          </a:bodyPr>
          <a:lstStyle/>
          <a:p>
            <a:r>
              <a:rPr lang="en-US" b="1" dirty="0"/>
              <a:t>Adverse health impact of COVID-19 on health workers</a:t>
            </a:r>
            <a:endParaRPr lang="en-GB" b="1" dirty="0"/>
          </a:p>
        </p:txBody>
      </p:sp>
      <p:sp>
        <p:nvSpPr>
          <p:cNvPr id="10" name="Text Placeholder 9"/>
          <p:cNvSpPr>
            <a:spLocks noGrp="1"/>
          </p:cNvSpPr>
          <p:nvPr>
            <p:ph type="body" sz="quarter" idx="12"/>
          </p:nvPr>
        </p:nvSpPr>
        <p:spPr>
          <a:xfrm>
            <a:off x="463378" y="1586916"/>
            <a:ext cx="6108822" cy="685800"/>
          </a:xfrm>
        </p:spPr>
        <p:txBody>
          <a:bodyPr/>
          <a:lstStyle/>
          <a:p>
            <a:r>
              <a:rPr lang="en-US" b="1" dirty="0"/>
              <a:t>ANIPIO – </a:t>
            </a:r>
            <a:r>
              <a:rPr lang="en-US" b="1" dirty="0" err="1"/>
              <a:t>Evento</a:t>
            </a:r>
            <a:r>
              <a:rPr lang="en-US" b="1" dirty="0"/>
              <a:t> </a:t>
            </a:r>
            <a:r>
              <a:rPr lang="en-US" b="1" dirty="0" err="1"/>
              <a:t>celebrativo</a:t>
            </a:r>
            <a:r>
              <a:rPr lang="en-US" b="1" dirty="0"/>
              <a:t> “i </a:t>
            </a:r>
            <a:r>
              <a:rPr lang="en-US" b="1" dirty="0" err="1"/>
              <a:t>nostri</a:t>
            </a:r>
            <a:r>
              <a:rPr lang="en-US" b="1" dirty="0"/>
              <a:t> </a:t>
            </a:r>
            <a:r>
              <a:rPr lang="en-US" b="1" dirty="0" err="1"/>
              <a:t>primi</a:t>
            </a:r>
            <a:r>
              <a:rPr lang="en-US" b="1" dirty="0"/>
              <a:t> 30 </a:t>
            </a:r>
            <a:r>
              <a:rPr lang="en-US" b="1" dirty="0" err="1"/>
              <a:t>anni</a:t>
            </a:r>
            <a:r>
              <a:rPr lang="en-US" b="1" dirty="0"/>
              <a:t> con </a:t>
            </a:r>
            <a:r>
              <a:rPr lang="en-US" b="1" dirty="0" err="1"/>
              <a:t>voi</a:t>
            </a:r>
            <a:r>
              <a:rPr lang="en-US" b="1" dirty="0"/>
              <a:t> e per </a:t>
            </a:r>
            <a:r>
              <a:rPr lang="en-US" b="1" dirty="0" err="1"/>
              <a:t>voi</a:t>
            </a:r>
            <a:r>
              <a:rPr lang="en-US" b="1" dirty="0"/>
              <a:t>”</a:t>
            </a:r>
            <a:endParaRPr lang="en-GB" b="1" dirty="0"/>
          </a:p>
        </p:txBody>
      </p:sp>
      <p:sp>
        <p:nvSpPr>
          <p:cNvPr id="11" name="Text Placeholder 10"/>
          <p:cNvSpPr>
            <a:spLocks noGrp="1"/>
          </p:cNvSpPr>
          <p:nvPr>
            <p:ph type="body" sz="quarter" idx="13"/>
          </p:nvPr>
        </p:nvSpPr>
        <p:spPr/>
        <p:txBody>
          <a:bodyPr/>
          <a:lstStyle/>
          <a:p>
            <a:r>
              <a:rPr lang="en-GB" dirty="0"/>
              <a:t>2 </a:t>
            </a:r>
            <a:r>
              <a:rPr lang="en-GB" dirty="0" err="1"/>
              <a:t>ottobre</a:t>
            </a:r>
            <a:r>
              <a:rPr lang="en-GB" dirty="0"/>
              <a:t> 2021</a:t>
            </a:r>
          </a:p>
        </p:txBody>
      </p:sp>
      <p:sp>
        <p:nvSpPr>
          <p:cNvPr id="5" name="Text Placeholder 9">
            <a:extLst>
              <a:ext uri="{FF2B5EF4-FFF2-40B4-BE49-F238E27FC236}">
                <a16:creationId xmlns:a16="http://schemas.microsoft.com/office/drawing/2014/main" id="{31C1BFDA-41B6-446B-AB53-56ADBDE34ABB}"/>
              </a:ext>
            </a:extLst>
          </p:cNvPr>
          <p:cNvSpPr>
            <a:spLocks noGrp="1"/>
          </p:cNvSpPr>
          <p:nvPr>
            <p:ph type="body" sz="quarter" idx="10" hasCustomPrompt="1"/>
          </p:nvPr>
        </p:nvSpPr>
        <p:spPr>
          <a:xfrm>
            <a:off x="457200" y="4401848"/>
            <a:ext cx="6115000" cy="533400"/>
          </a:xfrm>
        </p:spPr>
        <p:txBody>
          <a:bodyPr>
            <a:normAutofit fontScale="85000" lnSpcReduction="20000"/>
          </a:bodyPr>
          <a:lstStyle>
            <a:lvl1pPr marL="0" indent="0">
              <a:buFontTx/>
              <a:buNone/>
              <a:defRPr sz="1600" baseline="0">
                <a:solidFill>
                  <a:schemeClr val="bg1"/>
                </a:solidFill>
                <a:latin typeface="Segoe UI Light" panose="020B0502040204020203"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Alessandro Cassini, AMR Control and Strategies Unit</a:t>
            </a:r>
          </a:p>
          <a:p>
            <a:pPr lvl="0"/>
            <a:r>
              <a:rPr lang="en-US" dirty="0"/>
              <a:t>World Health Organization</a:t>
            </a:r>
          </a:p>
        </p:txBody>
      </p:sp>
    </p:spTree>
    <p:extLst>
      <p:ext uri="{BB962C8B-B14F-4D97-AF65-F5344CB8AC3E}">
        <p14:creationId xmlns:p14="http://schemas.microsoft.com/office/powerpoint/2010/main" val="533707903"/>
      </p:ext>
    </p:extLst>
  </p:cSld>
  <p:clrMapOvr>
    <a:masterClrMapping/>
  </p:clrMapOvr>
  <p:transition spd="slow">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CDE8-15ED-41DA-B546-EF1498AE9F6E}"/>
              </a:ext>
            </a:extLst>
          </p:cNvPr>
          <p:cNvSpPr>
            <a:spLocks noGrp="1"/>
          </p:cNvSpPr>
          <p:nvPr>
            <p:ph type="title"/>
          </p:nvPr>
        </p:nvSpPr>
        <p:spPr/>
        <p:txBody>
          <a:bodyPr/>
          <a:lstStyle/>
          <a:p>
            <a:r>
              <a:rPr lang="en-GB" dirty="0"/>
              <a:t>Risk factors – initial waves</a:t>
            </a:r>
          </a:p>
        </p:txBody>
      </p:sp>
      <p:grpSp>
        <p:nvGrpSpPr>
          <p:cNvPr id="9" name="Group 8">
            <a:extLst>
              <a:ext uri="{FF2B5EF4-FFF2-40B4-BE49-F238E27FC236}">
                <a16:creationId xmlns:a16="http://schemas.microsoft.com/office/drawing/2014/main" id="{95EC763A-F963-4F1F-A2B7-7FBAB98F21AE}"/>
              </a:ext>
            </a:extLst>
          </p:cNvPr>
          <p:cNvGrpSpPr/>
          <p:nvPr/>
        </p:nvGrpSpPr>
        <p:grpSpPr>
          <a:xfrm>
            <a:off x="178875" y="1466601"/>
            <a:ext cx="9719579" cy="5216148"/>
            <a:chOff x="1334702" y="1448494"/>
            <a:chExt cx="9719579" cy="5216148"/>
          </a:xfrm>
        </p:grpSpPr>
        <p:pic>
          <p:nvPicPr>
            <p:cNvPr id="6" name="Picture 5">
              <a:extLst>
                <a:ext uri="{FF2B5EF4-FFF2-40B4-BE49-F238E27FC236}">
                  <a16:creationId xmlns:a16="http://schemas.microsoft.com/office/drawing/2014/main" id="{5F50E3A1-E451-413D-8D0C-A00B124BE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702" y="1448494"/>
              <a:ext cx="9719579" cy="5216148"/>
            </a:xfrm>
            <a:prstGeom prst="rect">
              <a:avLst/>
            </a:prstGeom>
          </p:spPr>
        </p:pic>
        <p:sp>
          <p:nvSpPr>
            <p:cNvPr id="7" name="Rectangle: Rounded Corners 6">
              <a:extLst>
                <a:ext uri="{FF2B5EF4-FFF2-40B4-BE49-F238E27FC236}">
                  <a16:creationId xmlns:a16="http://schemas.microsoft.com/office/drawing/2014/main" id="{3A09D733-34F3-47CD-B625-AC16AD057C2D}"/>
                </a:ext>
              </a:extLst>
            </p:cNvPr>
            <p:cNvSpPr/>
            <p:nvPr/>
          </p:nvSpPr>
          <p:spPr bwMode="auto">
            <a:xfrm>
              <a:off x="2516863" y="1892174"/>
              <a:ext cx="1285592" cy="4555200"/>
            </a:xfrm>
            <a:prstGeom prst="round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139825" rtl="0" eaLnBrk="1" fontAlgn="base" latinLnBrk="0" hangingPunct="1">
                <a:lnSpc>
                  <a:spcPct val="90000"/>
                </a:lnSpc>
                <a:spcBef>
                  <a:spcPct val="20000"/>
                </a:spcBef>
                <a:spcAft>
                  <a:spcPct val="0"/>
                </a:spcAft>
                <a:buClrTx/>
                <a:buSzTx/>
                <a:buFontTx/>
                <a:buNone/>
                <a:tabLst>
                  <a:tab pos="288925" algn="l"/>
                  <a:tab pos="3946525" algn="l"/>
                </a:tabLst>
              </a:pPr>
              <a:endParaRPr kumimoji="0" lang="en-GB" sz="1600" b="0" i="0" u="none" strike="noStrike" cap="none" normalizeH="0" baseline="0">
                <a:ln>
                  <a:noFill/>
                </a:ln>
                <a:solidFill>
                  <a:schemeClr val="tx1"/>
                </a:solidFill>
                <a:effectLst/>
                <a:latin typeface="Arial" pitchFamily="34" charset="0"/>
              </a:endParaRPr>
            </a:p>
          </p:txBody>
        </p:sp>
        <p:sp>
          <p:nvSpPr>
            <p:cNvPr id="8" name="Rectangle: Rounded Corners 7">
              <a:extLst>
                <a:ext uri="{FF2B5EF4-FFF2-40B4-BE49-F238E27FC236}">
                  <a16:creationId xmlns:a16="http://schemas.microsoft.com/office/drawing/2014/main" id="{74F34947-6282-4E6B-94D1-0C5283F59FD0}"/>
                </a:ext>
              </a:extLst>
            </p:cNvPr>
            <p:cNvSpPr/>
            <p:nvPr/>
          </p:nvSpPr>
          <p:spPr bwMode="auto">
            <a:xfrm>
              <a:off x="9386949" y="1926882"/>
              <a:ext cx="1285592" cy="4555200"/>
            </a:xfrm>
            <a:prstGeom prst="round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139825" rtl="0" eaLnBrk="1" fontAlgn="base" latinLnBrk="0" hangingPunct="1">
                <a:lnSpc>
                  <a:spcPct val="90000"/>
                </a:lnSpc>
                <a:spcBef>
                  <a:spcPct val="20000"/>
                </a:spcBef>
                <a:spcAft>
                  <a:spcPct val="0"/>
                </a:spcAft>
                <a:buClrTx/>
                <a:buSzTx/>
                <a:buFontTx/>
                <a:buNone/>
                <a:tabLst>
                  <a:tab pos="288925" algn="l"/>
                  <a:tab pos="3946525" algn="l"/>
                </a:tabLst>
              </a:pPr>
              <a:endParaRPr kumimoji="0" lang="en-GB" sz="1600" b="0" i="0" u="none" strike="noStrike" cap="none" normalizeH="0" baseline="0">
                <a:ln>
                  <a:noFill/>
                </a:ln>
                <a:solidFill>
                  <a:schemeClr val="tx1"/>
                </a:solidFill>
                <a:effectLst/>
                <a:latin typeface="Arial" pitchFamily="34" charset="0"/>
              </a:endParaRPr>
            </a:p>
          </p:txBody>
        </p:sp>
      </p:grpSp>
      <p:sp>
        <p:nvSpPr>
          <p:cNvPr id="10" name="Rectangle 9">
            <a:extLst>
              <a:ext uri="{FF2B5EF4-FFF2-40B4-BE49-F238E27FC236}">
                <a16:creationId xmlns:a16="http://schemas.microsoft.com/office/drawing/2014/main" id="{47613152-DBA8-4213-9D30-98380C3460D7}"/>
              </a:ext>
            </a:extLst>
          </p:cNvPr>
          <p:cNvSpPr/>
          <p:nvPr/>
        </p:nvSpPr>
        <p:spPr>
          <a:xfrm>
            <a:off x="9931650" y="2239202"/>
            <a:ext cx="2260349" cy="3477875"/>
          </a:xfrm>
          <a:prstGeom prst="rect">
            <a:avLst/>
          </a:prstGeom>
        </p:spPr>
        <p:txBody>
          <a:bodyPr wrap="square">
            <a:spAutoFit/>
          </a:bodyPr>
          <a:lstStyle/>
          <a:p>
            <a:pPr marL="285750" indent="-285750">
              <a:buFont typeface="Arial" panose="020B0604020202020204" pitchFamily="34" charset="0"/>
              <a:buChar char="•"/>
            </a:pPr>
            <a:r>
              <a:rPr lang="en-US" sz="2000" b="1" dirty="0">
                <a:latin typeface="Segoe UI Light" panose="020B0502040204020203" pitchFamily="34" charset="0"/>
                <a:cs typeface="Segoe UI Light" panose="020B0502040204020203" pitchFamily="34" charset="0"/>
              </a:rPr>
              <a:t>Poor infection control</a:t>
            </a:r>
          </a:p>
          <a:p>
            <a:pPr marL="285750" indent="-285750">
              <a:buFont typeface="Arial" panose="020B0604020202020204" pitchFamily="34" charset="0"/>
              <a:buChar char="•"/>
            </a:pPr>
            <a:r>
              <a:rPr lang="en-US" sz="2000" b="1" dirty="0">
                <a:latin typeface="Segoe UI Light" panose="020B0502040204020203" pitchFamily="34" charset="0"/>
                <a:cs typeface="Segoe UI Light" panose="020B0502040204020203" pitchFamily="34" charset="0"/>
              </a:rPr>
              <a:t>Lack/shortage of PPE</a:t>
            </a:r>
          </a:p>
          <a:p>
            <a:pPr marL="285750" indent="-285750">
              <a:buFont typeface="Arial" panose="020B0604020202020204" pitchFamily="34" charset="0"/>
              <a:buChar char="•"/>
            </a:pPr>
            <a:r>
              <a:rPr lang="en-US" sz="2000" b="1" dirty="0">
                <a:latin typeface="Segoe UI Light" panose="020B0502040204020203" pitchFamily="34" charset="0"/>
                <a:cs typeface="Segoe UI Light" panose="020B0502040204020203" pitchFamily="34" charset="0"/>
              </a:rPr>
              <a:t>Unprotected exposure to infected patients</a:t>
            </a:r>
          </a:p>
          <a:p>
            <a:pPr marL="285750" indent="-285750">
              <a:buFont typeface="Arial" panose="020B0604020202020204" pitchFamily="34" charset="0"/>
              <a:buChar char="•"/>
            </a:pPr>
            <a:r>
              <a:rPr lang="en-US" sz="2000" b="1" dirty="0">
                <a:latin typeface="Segoe UI Light" panose="020B0502040204020203" pitchFamily="34" charset="0"/>
                <a:cs typeface="Segoe UI Light" panose="020B0502040204020203" pitchFamily="34" charset="0"/>
              </a:rPr>
              <a:t>Work overload</a:t>
            </a:r>
          </a:p>
          <a:p>
            <a:pPr marL="285750" indent="-285750">
              <a:buFont typeface="Arial" panose="020B0604020202020204" pitchFamily="34" charset="0"/>
              <a:buChar char="•"/>
            </a:pPr>
            <a:r>
              <a:rPr lang="en-US" sz="2000" b="1" dirty="0">
                <a:latin typeface="Segoe UI Light" panose="020B0502040204020203" pitchFamily="34" charset="0"/>
                <a:cs typeface="Segoe UI Light" panose="020B0502040204020203" pitchFamily="34" charset="0"/>
              </a:rPr>
              <a:t>Preexisting medical conditions</a:t>
            </a:r>
          </a:p>
        </p:txBody>
      </p:sp>
    </p:spTree>
    <p:extLst>
      <p:ext uri="{BB962C8B-B14F-4D97-AF65-F5344CB8AC3E}">
        <p14:creationId xmlns:p14="http://schemas.microsoft.com/office/powerpoint/2010/main" val="3788916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3665-C236-4162-B52F-E4E2E2E2B5A1}"/>
              </a:ext>
            </a:extLst>
          </p:cNvPr>
          <p:cNvSpPr>
            <a:spLocks noGrp="1"/>
          </p:cNvSpPr>
          <p:nvPr>
            <p:ph type="title"/>
          </p:nvPr>
        </p:nvSpPr>
        <p:spPr/>
        <p:txBody>
          <a:bodyPr/>
          <a:lstStyle/>
          <a:p>
            <a:r>
              <a:rPr lang="en-GB" dirty="0"/>
              <a:t>Risk factors of HW infections</a:t>
            </a:r>
          </a:p>
        </p:txBody>
      </p:sp>
      <p:sp>
        <p:nvSpPr>
          <p:cNvPr id="7" name="Content Placeholder 2">
            <a:extLst>
              <a:ext uri="{FF2B5EF4-FFF2-40B4-BE49-F238E27FC236}">
                <a16:creationId xmlns:a16="http://schemas.microsoft.com/office/drawing/2014/main" id="{8EDE6A0D-C44D-48E2-97A6-CBDF9A35FD6C}"/>
              </a:ext>
            </a:extLst>
          </p:cNvPr>
          <p:cNvSpPr txBox="1">
            <a:spLocks/>
          </p:cNvSpPr>
          <p:nvPr/>
        </p:nvSpPr>
        <p:spPr>
          <a:xfrm>
            <a:off x="656420" y="2021658"/>
            <a:ext cx="5026790" cy="3828805"/>
          </a:xfrm>
          <a:prstGeom prst="rect">
            <a:avLst/>
          </a:prstGeom>
          <a:solidFill>
            <a:schemeClr val="accent1">
              <a:lumMod val="20000"/>
              <a:lumOff val="80000"/>
            </a:scheme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egoe UI Light" panose="020B0502040204020203" pitchFamily="34" charset="0"/>
                <a:cs typeface="Segoe UI Light" panose="020B0502040204020203" pitchFamily="34" charset="0"/>
              </a:rPr>
              <a:t>Certain exposures (e.g., involvement in intubations, more direct or intense, prolonged patient contact, or contact with bodily secretions) </a:t>
            </a:r>
          </a:p>
          <a:p>
            <a:r>
              <a:rPr lang="en-US" dirty="0">
                <a:latin typeface="Segoe UI Light" panose="020B0502040204020203" pitchFamily="34" charset="0"/>
                <a:cs typeface="Segoe UI Light" panose="020B0502040204020203" pitchFamily="34" charset="0"/>
              </a:rPr>
              <a:t>Black &amp; Asian HWs and of Hispanic ethnicity (USA &amp; UK) associated with a statistically significant increased risk of infection compared to other groups </a:t>
            </a:r>
          </a:p>
        </p:txBody>
      </p:sp>
      <p:sp>
        <p:nvSpPr>
          <p:cNvPr id="8" name="Content Placeholder 3">
            <a:extLst>
              <a:ext uri="{FF2B5EF4-FFF2-40B4-BE49-F238E27FC236}">
                <a16:creationId xmlns:a16="http://schemas.microsoft.com/office/drawing/2014/main" id="{C859CD20-9DD6-417F-9C92-8ECB091460AF}"/>
              </a:ext>
            </a:extLst>
          </p:cNvPr>
          <p:cNvSpPr txBox="1">
            <a:spLocks/>
          </p:cNvSpPr>
          <p:nvPr/>
        </p:nvSpPr>
        <p:spPr>
          <a:xfrm>
            <a:off x="6648710" y="2021658"/>
            <a:ext cx="5048643" cy="3828805"/>
          </a:xfrm>
          <a:prstGeom prst="rect">
            <a:avLst/>
          </a:prstGeom>
          <a:solidFill>
            <a:schemeClr val="accent6">
              <a:lumMod val="20000"/>
              <a:lumOff val="80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egoe UI Light" panose="020B0502040204020203" pitchFamily="34" charset="0"/>
                <a:cs typeface="Segoe UI Light" panose="020B0502040204020203" pitchFamily="34" charset="0"/>
              </a:rPr>
              <a:t>IPC training and education on risk of infection</a:t>
            </a:r>
          </a:p>
          <a:p>
            <a:r>
              <a:rPr lang="en-US" dirty="0">
                <a:latin typeface="Segoe UI Light" panose="020B0502040204020203" pitchFamily="34" charset="0"/>
                <a:cs typeface="Segoe UI Light" panose="020B0502040204020203" pitchFamily="34" charset="0"/>
              </a:rPr>
              <a:t>Appropriate use of adequate PPE (limited evidence on specific PPE but most consistent for masks and observed for gloves, gowns, eye protection)</a:t>
            </a:r>
          </a:p>
          <a:p>
            <a:r>
              <a:rPr lang="en-US" dirty="0">
                <a:latin typeface="Segoe UI Light" panose="020B0502040204020203" pitchFamily="34" charset="0"/>
                <a:cs typeface="Segoe UI Light" panose="020B0502040204020203" pitchFamily="34" charset="0"/>
              </a:rPr>
              <a:t>Hand hygiene</a:t>
            </a:r>
          </a:p>
          <a:p>
            <a:r>
              <a:rPr lang="en-US" dirty="0">
                <a:latin typeface="Segoe UI Light" panose="020B0502040204020203" pitchFamily="34" charset="0"/>
                <a:cs typeface="Segoe UI Light" panose="020B0502040204020203" pitchFamily="34" charset="0"/>
              </a:rPr>
              <a:t>Universal masking</a:t>
            </a:r>
          </a:p>
          <a:p>
            <a:r>
              <a:rPr lang="en-US" dirty="0">
                <a:latin typeface="Segoe UI Light" panose="020B0502040204020203" pitchFamily="34" charset="0"/>
                <a:cs typeface="Segoe UI Light" panose="020B0502040204020203" pitchFamily="34" charset="0"/>
              </a:rPr>
              <a:t>Presence of existing SARS-CoV-2 IgG antibodies – decreased risk of re-infection</a:t>
            </a:r>
          </a:p>
          <a:p>
            <a:endParaRPr lang="en-US" dirty="0">
              <a:latin typeface="Segoe UI Light" panose="020B0502040204020203" pitchFamily="34" charset="0"/>
              <a:cs typeface="Segoe UI Light" panose="020B0502040204020203" pitchFamily="34" charset="0"/>
            </a:endParaRPr>
          </a:p>
        </p:txBody>
      </p:sp>
      <p:sp>
        <p:nvSpPr>
          <p:cNvPr id="9" name="Arrow: Down 8">
            <a:extLst>
              <a:ext uri="{FF2B5EF4-FFF2-40B4-BE49-F238E27FC236}">
                <a16:creationId xmlns:a16="http://schemas.microsoft.com/office/drawing/2014/main" id="{3104C14D-F268-4467-BAF3-EC507EF06416}"/>
              </a:ext>
            </a:extLst>
          </p:cNvPr>
          <p:cNvSpPr/>
          <p:nvPr/>
        </p:nvSpPr>
        <p:spPr>
          <a:xfrm>
            <a:off x="11183914" y="3006917"/>
            <a:ext cx="916375" cy="185828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Down 9">
            <a:extLst>
              <a:ext uri="{FF2B5EF4-FFF2-40B4-BE49-F238E27FC236}">
                <a16:creationId xmlns:a16="http://schemas.microsoft.com/office/drawing/2014/main" id="{F357695A-6556-4A69-9E92-853818DE8E03}"/>
              </a:ext>
            </a:extLst>
          </p:cNvPr>
          <p:cNvSpPr/>
          <p:nvPr/>
        </p:nvSpPr>
        <p:spPr>
          <a:xfrm rot="10800000">
            <a:off x="5391904" y="3006918"/>
            <a:ext cx="916376" cy="18582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3F6F8B6C-E935-4C69-967E-5589C55E8119}"/>
              </a:ext>
            </a:extLst>
          </p:cNvPr>
          <p:cNvSpPr txBox="1">
            <a:spLocks/>
          </p:cNvSpPr>
          <p:nvPr/>
        </p:nvSpPr>
        <p:spPr>
          <a:xfrm>
            <a:off x="780644" y="5973646"/>
            <a:ext cx="10403270" cy="5965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No association found between age, sex, or HW role and risk of infection; infections were observed in various hospital departments.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
        <p:nvSpPr>
          <p:cNvPr id="12" name="Equals 11">
            <a:extLst>
              <a:ext uri="{FF2B5EF4-FFF2-40B4-BE49-F238E27FC236}">
                <a16:creationId xmlns:a16="http://schemas.microsoft.com/office/drawing/2014/main" id="{9D3E63FD-DEB3-45FE-845E-E0A048194129}"/>
              </a:ext>
            </a:extLst>
          </p:cNvPr>
          <p:cNvSpPr/>
          <p:nvPr/>
        </p:nvSpPr>
        <p:spPr>
          <a:xfrm>
            <a:off x="31068" y="5950126"/>
            <a:ext cx="863297" cy="58428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BF2EE40-0D49-4BE1-AAA1-D4AD7B54F1E6}"/>
              </a:ext>
            </a:extLst>
          </p:cNvPr>
          <p:cNvSpPr txBox="1"/>
          <p:nvPr/>
        </p:nvSpPr>
        <p:spPr>
          <a:xfrm>
            <a:off x="2030591" y="1498055"/>
            <a:ext cx="2278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Increased Risk</a:t>
            </a:r>
          </a:p>
        </p:txBody>
      </p:sp>
      <p:sp>
        <p:nvSpPr>
          <p:cNvPr id="14" name="TextBox 13">
            <a:extLst>
              <a:ext uri="{FF2B5EF4-FFF2-40B4-BE49-F238E27FC236}">
                <a16:creationId xmlns:a16="http://schemas.microsoft.com/office/drawing/2014/main" id="{7D8DC084-E6AA-475B-B536-34A4B4AECA44}"/>
              </a:ext>
            </a:extLst>
          </p:cNvPr>
          <p:cNvSpPr txBox="1"/>
          <p:nvPr/>
        </p:nvSpPr>
        <p:spPr>
          <a:xfrm>
            <a:off x="8265985" y="1498055"/>
            <a:ext cx="2436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Decreased Risk</a:t>
            </a:r>
          </a:p>
        </p:txBody>
      </p:sp>
      <p:sp>
        <p:nvSpPr>
          <p:cNvPr id="15" name="TextBox 14">
            <a:extLst>
              <a:ext uri="{FF2B5EF4-FFF2-40B4-BE49-F238E27FC236}">
                <a16:creationId xmlns:a16="http://schemas.microsoft.com/office/drawing/2014/main" id="{E67F9AC5-D2AA-4F56-97AE-B89E0717457F}"/>
              </a:ext>
            </a:extLst>
          </p:cNvPr>
          <p:cNvSpPr txBox="1"/>
          <p:nvPr/>
        </p:nvSpPr>
        <p:spPr>
          <a:xfrm>
            <a:off x="6328797" y="6309646"/>
            <a:ext cx="5688468" cy="584289"/>
          </a:xfrm>
          <a:prstGeom prst="rect">
            <a:avLst/>
          </a:prstGeom>
          <a:noFill/>
        </p:spPr>
        <p:txBody>
          <a:bodyPr wrap="square" rtlCol="0">
            <a:normAutofit fontScale="70000" lnSpcReduction="20000"/>
          </a:bodyPr>
          <a:lstStyle/>
          <a:p>
            <a:r>
              <a:rPr lang="en-GB" dirty="0">
                <a:latin typeface="Segoe UI Light" panose="020B0502040204020203" pitchFamily="34" charset="0"/>
                <a:cs typeface="Segoe UI Light" panose="020B0502040204020203" pitchFamily="34" charset="0"/>
              </a:rPr>
              <a:t>Chou R, et al. Update alert 9: Epidemiology of and risk factors for coronavirus infection in health care workers. Ann Intern Med. 2021;174:W63-W4.</a:t>
            </a:r>
          </a:p>
        </p:txBody>
      </p:sp>
    </p:spTree>
    <p:extLst>
      <p:ext uri="{BB962C8B-B14F-4D97-AF65-F5344CB8AC3E}">
        <p14:creationId xmlns:p14="http://schemas.microsoft.com/office/powerpoint/2010/main" val="3732878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57E4A-709C-431A-9702-CF5ED4363CD4}"/>
              </a:ext>
            </a:extLst>
          </p:cNvPr>
          <p:cNvPicPr>
            <a:picLocks noChangeAspect="1"/>
          </p:cNvPicPr>
          <p:nvPr/>
        </p:nvPicPr>
        <p:blipFill rotWithShape="1">
          <a:blip r:embed="rId3"/>
          <a:srcRect l="1582" r="3881" b="40063"/>
          <a:stretch/>
        </p:blipFill>
        <p:spPr>
          <a:xfrm>
            <a:off x="1484650" y="685605"/>
            <a:ext cx="8577193" cy="758641"/>
          </a:xfrm>
          <a:prstGeom prst="rect">
            <a:avLst/>
          </a:prstGeom>
        </p:spPr>
      </p:pic>
      <p:sp>
        <p:nvSpPr>
          <p:cNvPr id="6" name="Rectangle 5">
            <a:extLst>
              <a:ext uri="{FF2B5EF4-FFF2-40B4-BE49-F238E27FC236}">
                <a16:creationId xmlns:a16="http://schemas.microsoft.com/office/drawing/2014/main" id="{86AEFE62-8F07-4BDD-8BD5-7EC90ECA28D5}"/>
              </a:ext>
            </a:extLst>
          </p:cNvPr>
          <p:cNvSpPr/>
          <p:nvPr/>
        </p:nvSpPr>
        <p:spPr>
          <a:xfrm>
            <a:off x="419316" y="1619155"/>
            <a:ext cx="10707864" cy="5016758"/>
          </a:xfrm>
          <a:prstGeom prst="rect">
            <a:avLst/>
          </a:prstGeom>
        </p:spPr>
        <p:txBody>
          <a:bodyPr wrap="square">
            <a:spAutoFit/>
          </a:bodyPr>
          <a:lstStyle/>
          <a:p>
            <a:pPr>
              <a:defRPr/>
            </a:pPr>
            <a:r>
              <a:rPr lang="en-US" sz="2000" b="1" u="sng"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Burden of infection in HW</a:t>
            </a:r>
          </a:p>
          <a:p>
            <a:pPr marL="285750" indent="-285750">
              <a:buFont typeface="Arial" panose="020B0604020202020204" pitchFamily="34" charset="0"/>
              <a:buChar char="•"/>
              <a:defRPr/>
            </a:pPr>
            <a:r>
              <a:rPr lang="en-US" sz="2000" b="1"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Prevalence </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of SARS-CoV-2 seropositivity: </a:t>
            </a:r>
            <a:r>
              <a:rPr lang="en-US" sz="2000" b="1"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0.3% to 39.6%</a:t>
            </a:r>
          </a:p>
          <a:p>
            <a:pPr marL="285750" indent="-285750">
              <a:buFont typeface="Arial" panose="020B0604020202020204" pitchFamily="34" charset="0"/>
              <a:buChar char="•"/>
              <a:defRPr/>
            </a:pPr>
            <a:r>
              <a:rPr lang="en-US" sz="2000" b="1"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Incidence: 0.4% to 49.6% </a:t>
            </a:r>
          </a:p>
          <a:p>
            <a:pPr marL="285750" indent="-285750">
              <a:buFont typeface="Arial" panose="020B0604020202020204" pitchFamily="34" charset="0"/>
              <a:buChar char="•"/>
              <a:defRPr/>
            </a:pP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SARS-CoV-2 infection associated with </a:t>
            </a:r>
            <a:r>
              <a:rPr lang="en-US" sz="2000" b="1"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better outcomes </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(hospitalization rate and mortality) in HCWs versus non-HCWs</a:t>
            </a:r>
          </a:p>
          <a:p>
            <a:pPr marL="285750" indent="-285750">
              <a:buFont typeface="Arial" panose="020B0604020202020204" pitchFamily="34" charset="0"/>
              <a:buChar char="•"/>
              <a:defRPr/>
            </a:pPr>
            <a:r>
              <a:rPr lang="en-US" sz="2000" dirty="0">
                <a:latin typeface="Segoe UI Light" panose="020B0502040204020203" pitchFamily="34" charset="0"/>
                <a:ea typeface="Noto Serif" panose="02020600060500020200" pitchFamily="18" charset="0"/>
                <a:cs typeface="Segoe UI Light" panose="020B0502040204020203" pitchFamily="34" charset="0"/>
              </a:rPr>
              <a:t>No study performed genotyping to identify setting/source of exposure (community vs nosocomial)</a:t>
            </a:r>
          </a:p>
          <a:p>
            <a:pPr>
              <a:defRPr/>
            </a:pPr>
            <a:endPar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endParaRPr>
          </a:p>
          <a:p>
            <a:pPr marL="6350">
              <a:defRPr/>
            </a:pPr>
            <a:r>
              <a:rPr lang="en-US" sz="2000" b="1" u="sng" dirty="0">
                <a:solidFill>
                  <a:prstClr val="black"/>
                </a:solidFill>
                <a:latin typeface="Segoe UI Light" panose="020B0502040204020203" pitchFamily="34" charset="0"/>
                <a:cs typeface="Segoe UI Light" panose="020B0502040204020203" pitchFamily="34" charset="0"/>
              </a:rPr>
              <a:t>Risk factors for infection in HW</a:t>
            </a:r>
          </a:p>
          <a:p>
            <a:pPr marL="171450" indent="-171450">
              <a:buFont typeface="Arial" panose="020B0604020202020204" pitchFamily="34" charset="0"/>
              <a:buChar char="•"/>
              <a:defRPr/>
            </a:pP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No association between age, sex, and risk of SARS-CoV-2 infection. Occurrence in various H departments and HW role (nurse vs. physician), incl non-clinical roles </a:t>
            </a:r>
          </a:p>
          <a:p>
            <a:pPr marL="171450" indent="-171450">
              <a:buFont typeface="Arial" panose="020B0604020202020204" pitchFamily="34" charset="0"/>
              <a:buChar char="•"/>
              <a:defRPr/>
            </a:pPr>
            <a:r>
              <a:rPr lang="en-US" sz="2000" b="1" dirty="0">
                <a:solidFill>
                  <a:prstClr val="black"/>
                </a:solidFill>
                <a:latin typeface="Segoe UI Light" panose="020B0502040204020203" pitchFamily="34" charset="0"/>
                <a:cs typeface="Segoe UI Light" panose="020B0502040204020203" pitchFamily="34" charset="0"/>
              </a:rPr>
              <a:t>Increased risk </a:t>
            </a:r>
            <a:r>
              <a:rPr lang="en-US" sz="2000" dirty="0">
                <a:solidFill>
                  <a:prstClr val="black"/>
                </a:solidFill>
                <a:latin typeface="Segoe UI Light" panose="020B0502040204020203" pitchFamily="34" charset="0"/>
                <a:cs typeface="Segoe UI Light" panose="020B0502040204020203" pitchFamily="34" charset="0"/>
              </a:rPr>
              <a:t>of </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SARS-CoV-2</a:t>
            </a:r>
            <a:r>
              <a:rPr lang="en-US" sz="2000" dirty="0">
                <a:solidFill>
                  <a:prstClr val="black"/>
                </a:solidFill>
                <a:latin typeface="Segoe UI Light" panose="020B0502040204020203" pitchFamily="34" charset="0"/>
                <a:cs typeface="Segoe UI Light" panose="020B0502040204020203" pitchFamily="34" charset="0"/>
              </a:rPr>
              <a:t> infection among HWs associated with:</a:t>
            </a:r>
          </a:p>
          <a:p>
            <a:pPr marL="742950" lvl="1" indent="-285750">
              <a:buFont typeface="Wingdings" panose="05000000000000000000" pitchFamily="2" charset="2"/>
              <a:buChar char="Ø"/>
              <a:defRPr/>
            </a:pPr>
            <a:r>
              <a:rPr lang="en-US" sz="2000" b="1" dirty="0">
                <a:solidFill>
                  <a:prstClr val="black"/>
                </a:solidFill>
                <a:latin typeface="Segoe UI Light" panose="020B0502040204020203" pitchFamily="34" charset="0"/>
                <a:cs typeface="Segoe UI Light" panose="020B0502040204020203" pitchFamily="34" charset="0"/>
              </a:rPr>
              <a:t>Black and Asian and Hispanic ethnicity </a:t>
            </a:r>
            <a:r>
              <a:rPr lang="en-US" sz="2000" dirty="0">
                <a:solidFill>
                  <a:prstClr val="black"/>
                </a:solidFill>
                <a:latin typeface="Segoe UI Light" panose="020B0502040204020203" pitchFamily="34" charset="0"/>
                <a:cs typeface="Segoe UI Light" panose="020B0502040204020203" pitchFamily="34" charset="0"/>
              </a:rPr>
              <a:t>relative to White race after adjustment for confounders (studies from USA &amp; UK) </a:t>
            </a:r>
          </a:p>
          <a:p>
            <a:pPr marL="742950" lvl="1" indent="-285750">
              <a:buFont typeface="Wingdings" panose="05000000000000000000" pitchFamily="2" charset="2"/>
              <a:buChar char="Ø"/>
              <a:defRPr/>
            </a:pPr>
            <a:r>
              <a:rPr lang="en-US" sz="2000" b="1" dirty="0">
                <a:solidFill>
                  <a:prstClr val="black"/>
                </a:solidFill>
                <a:latin typeface="Segoe UI Light" panose="020B0502040204020203" pitchFamily="34" charset="0"/>
                <a:cs typeface="Segoe UI Light" panose="020B0502040204020203" pitchFamily="34" charset="0"/>
              </a:rPr>
              <a:t>Certain exposures </a:t>
            </a:r>
            <a:r>
              <a:rPr lang="en-US" sz="2000" dirty="0">
                <a:solidFill>
                  <a:prstClr val="black"/>
                </a:solidFill>
                <a:latin typeface="Segoe UI Light" panose="020B0502040204020203" pitchFamily="34" charset="0"/>
                <a:cs typeface="Segoe UI Light" panose="020B0502040204020203" pitchFamily="34" charset="0"/>
              </a:rPr>
              <a:t>(e.g. involvement in intubations, more direct or intense patient contact, or contact with bodily secretions)</a:t>
            </a:r>
          </a:p>
        </p:txBody>
      </p:sp>
      <p:sp>
        <p:nvSpPr>
          <p:cNvPr id="7" name="Rectangle 6">
            <a:extLst>
              <a:ext uri="{FF2B5EF4-FFF2-40B4-BE49-F238E27FC236}">
                <a16:creationId xmlns:a16="http://schemas.microsoft.com/office/drawing/2014/main" id="{B24221D6-D361-49CF-AE23-B83EEB3E01A4}"/>
              </a:ext>
            </a:extLst>
          </p:cNvPr>
          <p:cNvSpPr/>
          <p:nvPr/>
        </p:nvSpPr>
        <p:spPr>
          <a:xfrm>
            <a:off x="3157416" y="1208476"/>
            <a:ext cx="7579126" cy="437043"/>
          </a:xfrm>
          <a:prstGeom prst="rect">
            <a:avLst/>
          </a:prstGeom>
        </p:spPr>
        <p:txBody>
          <a:bodyPr wrap="none">
            <a:spAutoFit/>
          </a:bodyPr>
          <a:lstStyle/>
          <a:p>
            <a:pPr>
              <a:lnSpc>
                <a:spcPct val="120000"/>
              </a:lnSpc>
              <a:defRPr/>
            </a:pPr>
            <a:r>
              <a:rPr lang="en-US" sz="2000" b="1" dirty="0">
                <a:solidFill>
                  <a:srgbClr val="009999"/>
                </a:solidFill>
                <a:latin typeface="Calibri  "/>
                <a:ea typeface="Noto Serif" panose="02020600060500020200" pitchFamily="18" charset="0"/>
                <a:cs typeface="Arial" panose="020B0604020202020204" pitchFamily="34" charset="0"/>
              </a:rPr>
              <a:t>A living systematic review (August 2021 update): 255 studies included</a:t>
            </a:r>
          </a:p>
        </p:txBody>
      </p:sp>
      <p:sp>
        <p:nvSpPr>
          <p:cNvPr id="9" name="Arrow: Down 8">
            <a:extLst>
              <a:ext uri="{FF2B5EF4-FFF2-40B4-BE49-F238E27FC236}">
                <a16:creationId xmlns:a16="http://schemas.microsoft.com/office/drawing/2014/main" id="{29822E5A-9939-4B4E-805B-CAB5C86F7264}"/>
              </a:ext>
            </a:extLst>
          </p:cNvPr>
          <p:cNvSpPr/>
          <p:nvPr/>
        </p:nvSpPr>
        <p:spPr>
          <a:xfrm rot="10800000">
            <a:off x="11215635" y="3204165"/>
            <a:ext cx="557049" cy="2173378"/>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27A590-AE3E-4D67-9ECA-CA9805FB4D3B}"/>
              </a:ext>
            </a:extLst>
          </p:cNvPr>
          <p:cNvSpPr txBox="1"/>
          <p:nvPr/>
        </p:nvSpPr>
        <p:spPr>
          <a:xfrm>
            <a:off x="6138679" y="6309646"/>
            <a:ext cx="5688468" cy="584289"/>
          </a:xfrm>
          <a:prstGeom prst="rect">
            <a:avLst/>
          </a:prstGeom>
          <a:noFill/>
        </p:spPr>
        <p:txBody>
          <a:bodyPr wrap="square" rtlCol="0">
            <a:normAutofit fontScale="70000" lnSpcReduction="20000"/>
          </a:bodyPr>
          <a:lstStyle/>
          <a:p>
            <a:r>
              <a:rPr lang="en-GB" dirty="0">
                <a:latin typeface="Segoe UI Light" panose="020B0502040204020203" pitchFamily="34" charset="0"/>
                <a:cs typeface="Segoe UI Light" panose="020B0502040204020203" pitchFamily="34" charset="0"/>
              </a:rPr>
              <a:t>Chou R, et al. Update alert 9: Epidemiology of and risk factors for coronavirus infection in health care workers. Ann Intern Med. 2021;174:W63-W4.</a:t>
            </a:r>
          </a:p>
        </p:txBody>
      </p:sp>
    </p:spTree>
    <p:extLst>
      <p:ext uri="{BB962C8B-B14F-4D97-AF65-F5344CB8AC3E}">
        <p14:creationId xmlns:p14="http://schemas.microsoft.com/office/powerpoint/2010/main" val="320606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500"/>
                                        <p:tgtEl>
                                          <p:spTgt spid="6">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fade">
                                      <p:cBhvr>
                                        <p:cTn id="10" dur="500"/>
                                        <p:tgtEl>
                                          <p:spTgt spid="6">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animEffect transition="in" filter="fade">
                                      <p:cBhvr>
                                        <p:cTn id="13" dur="500"/>
                                        <p:tgtEl>
                                          <p:spTgt spid="6">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9" end="9"/>
                                            </p:txEl>
                                          </p:spTgt>
                                        </p:tgtEl>
                                        <p:attrNameLst>
                                          <p:attrName>style.visibility</p:attrName>
                                        </p:attrNameLst>
                                      </p:cBhvr>
                                      <p:to>
                                        <p:strVal val="visible"/>
                                      </p:to>
                                    </p:set>
                                    <p:animEffect transition="in" filter="fade">
                                      <p:cBhvr>
                                        <p:cTn id="16" dur="500"/>
                                        <p:tgtEl>
                                          <p:spTgt spid="6">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animEffect transition="in" filter="fade">
                                      <p:cBhvr>
                                        <p:cTn id="19" dur="500"/>
                                        <p:tgtEl>
                                          <p:spTgt spid="6">
                                            <p:txEl>
                                              <p:pRg st="10" end="1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AEFE62-8F07-4BDD-8BD5-7EC90ECA28D5}"/>
              </a:ext>
            </a:extLst>
          </p:cNvPr>
          <p:cNvSpPr/>
          <p:nvPr/>
        </p:nvSpPr>
        <p:spPr>
          <a:xfrm>
            <a:off x="507771" y="1525756"/>
            <a:ext cx="10707864" cy="5324535"/>
          </a:xfrm>
          <a:prstGeom prst="rect">
            <a:avLst/>
          </a:prstGeom>
        </p:spPr>
        <p:txBody>
          <a:bodyPr wrap="square">
            <a:spAutoFit/>
          </a:bodyPr>
          <a:lstStyle/>
          <a:p>
            <a:pPr marL="171450" indent="-171450">
              <a:buFont typeface="Arial" panose="020B0604020202020204" pitchFamily="34" charset="0"/>
              <a:buChar char="•"/>
              <a:defRPr/>
            </a:pPr>
            <a:r>
              <a:rPr lang="en-US" sz="2000" b="1" u="sng" dirty="0">
                <a:solidFill>
                  <a:prstClr val="black"/>
                </a:solidFill>
                <a:latin typeface="Segoe UI Light" panose="020B0502040204020203" pitchFamily="34" charset="0"/>
                <a:cs typeface="Segoe UI Light" panose="020B0502040204020203" pitchFamily="34" charset="0"/>
              </a:rPr>
              <a:t>Decreased risk </a:t>
            </a:r>
            <a:r>
              <a:rPr lang="en-US" sz="2000" u="sng" dirty="0">
                <a:solidFill>
                  <a:prstClr val="black"/>
                </a:solidFill>
                <a:latin typeface="Segoe UI Light" panose="020B0502040204020203" pitchFamily="34" charset="0"/>
                <a:cs typeface="Segoe UI Light" panose="020B0502040204020203" pitchFamily="34" charset="0"/>
              </a:rPr>
              <a:t>associated with:</a:t>
            </a:r>
          </a:p>
          <a:p>
            <a:pPr marL="742950" lvl="1" indent="-285750">
              <a:buFont typeface="Wingdings" panose="05000000000000000000" pitchFamily="2" charset="2"/>
              <a:buChar char="Ø"/>
              <a:defRPr/>
            </a:pPr>
            <a:r>
              <a:rPr lang="en-US" sz="2000" b="1"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training</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 in IPC and risk of infection</a:t>
            </a:r>
          </a:p>
          <a:p>
            <a:pPr marL="742950" lvl="1" indent="-285750">
              <a:buFont typeface="Wingdings" panose="05000000000000000000" pitchFamily="2" charset="2"/>
              <a:buChar char="Ø"/>
              <a:defRPr/>
            </a:pP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adequacy and appropriate </a:t>
            </a:r>
            <a:r>
              <a:rPr lang="en-US" sz="2000" b="1"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use of PPE </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(limited evidence on specific PPE but most consistent for masks but also observed for gloves, gowns, eye protection)</a:t>
            </a:r>
          </a:p>
          <a:p>
            <a:pPr marL="742950" lvl="1" indent="-285750">
              <a:buFont typeface="Wingdings" panose="05000000000000000000" pitchFamily="2" charset="2"/>
              <a:buChar char="Ø"/>
              <a:defRPr/>
            </a:pPr>
            <a:r>
              <a:rPr lang="en-US" sz="2000" b="1"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hand hygiene</a:t>
            </a:r>
          </a:p>
          <a:p>
            <a:pPr marL="742950" lvl="1" indent="-285750">
              <a:buFont typeface="Wingdings" panose="05000000000000000000" pitchFamily="2" charset="2"/>
              <a:buChar char="Ø"/>
              <a:defRPr/>
            </a:pPr>
            <a:r>
              <a:rPr lang="en-US" sz="2000" b="1"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presence of SARS-CoV-2 IgG antibodies </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associated with reduced risk of HCW (re)infection (limited evidence, 2 studies)</a:t>
            </a:r>
          </a:p>
          <a:p>
            <a:pPr marL="742950" lvl="1" indent="-285750">
              <a:buFont typeface="Wingdings" panose="05000000000000000000" pitchFamily="2" charset="2"/>
              <a:buChar char="Ø"/>
              <a:defRPr/>
            </a:pPr>
            <a:r>
              <a:rPr lang="en-US" sz="2000" b="1"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universal masking </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was associated with decreased risk of HCW SARS-CoV-2 infection (5 studies)</a:t>
            </a:r>
          </a:p>
          <a:p>
            <a:pPr lvl="1">
              <a:defRPr/>
            </a:pPr>
            <a:endPar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endParaRPr>
          </a:p>
          <a:p>
            <a:pPr marL="342900" indent="-342900">
              <a:buFont typeface="Arial" panose="020B0604020202020204" pitchFamily="34" charset="0"/>
              <a:buChar char="•"/>
              <a:defRPr/>
            </a:pPr>
            <a:r>
              <a:rPr lang="en-US" sz="2000" b="1" dirty="0">
                <a:solidFill>
                  <a:prstClr val="black"/>
                </a:solidFill>
                <a:latin typeface="Segoe UI Light" panose="020B0502040204020203" pitchFamily="34" charset="0"/>
                <a:cs typeface="Segoe UI Light" panose="020B0502040204020203" pitchFamily="34" charset="0"/>
              </a:rPr>
              <a:t>Methodological limitations: </a:t>
            </a:r>
          </a:p>
          <a:p>
            <a:pPr marL="742950" lvl="1" indent="-285750">
              <a:buFont typeface="Arial" panose="020B0604020202020204" pitchFamily="34" charset="0"/>
              <a:buChar char="•"/>
            </a:pPr>
            <a:r>
              <a:rPr lang="en-US" sz="2000" dirty="0">
                <a:solidFill>
                  <a:prstClr val="black"/>
                </a:solidFill>
                <a:latin typeface="Segoe UI Light" panose="020B0502040204020203" pitchFamily="34" charset="0"/>
                <a:cs typeface="Segoe UI Light" panose="020B0502040204020203" pitchFamily="34" charset="0"/>
              </a:rPr>
              <a:t>Wide variations of prevalence and incidence, likely related to differences in local epidemiology, </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 rates of community transmission, </a:t>
            </a:r>
            <a:r>
              <a:rPr lang="en-US" sz="2000" dirty="0">
                <a:solidFill>
                  <a:prstClr val="black"/>
                </a:solidFill>
                <a:latin typeface="Segoe UI Light" panose="020B0502040204020203" pitchFamily="34" charset="0"/>
                <a:cs typeface="Segoe UI Light" panose="020B0502040204020203" pitchFamily="34" charset="0"/>
              </a:rPr>
              <a:t>exposures, </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use of IPC measures; </a:t>
            </a:r>
            <a:r>
              <a:rPr lang="en-US" sz="2000" dirty="0">
                <a:solidFill>
                  <a:prstClr val="black"/>
                </a:solidFill>
                <a:latin typeface="Segoe UI Light" panose="020B0502040204020203" pitchFamily="34" charset="0"/>
                <a:cs typeface="Segoe UI Light" panose="020B0502040204020203" pitchFamily="34" charset="0"/>
              </a:rPr>
              <a:t>PPE use,</a:t>
            </a:r>
            <a:r>
              <a:rPr lang="en-US" sz="2000" dirty="0">
                <a:solidFill>
                  <a:prstClr val="black"/>
                </a:solidFill>
                <a:latin typeface="Segoe UI Light" panose="020B0502040204020203" pitchFamily="34" charset="0"/>
                <a:ea typeface="Noto Serif" panose="02020600060500020200" pitchFamily="18" charset="0"/>
                <a:cs typeface="Segoe UI Light" panose="020B0502040204020203" pitchFamily="34" charset="0"/>
              </a:rPr>
              <a:t> </a:t>
            </a:r>
            <a:r>
              <a:rPr lang="en-US" sz="2000" dirty="0">
                <a:solidFill>
                  <a:prstClr val="black"/>
                </a:solidFill>
                <a:latin typeface="Segoe UI Light" panose="020B0502040204020203" pitchFamily="34" charset="0"/>
                <a:cs typeface="Segoe UI Light" panose="020B0502040204020203" pitchFamily="34" charset="0"/>
              </a:rPr>
              <a:t>symptom status, clinical setting, and other factors. </a:t>
            </a:r>
          </a:p>
          <a:p>
            <a:pPr marL="742950" lvl="1" indent="-285750">
              <a:buFont typeface="Arial" panose="020B0604020202020204" pitchFamily="34" charset="0"/>
              <a:buChar char="•"/>
            </a:pPr>
            <a:r>
              <a:rPr lang="en-US" sz="2000" dirty="0">
                <a:solidFill>
                  <a:prstClr val="black"/>
                </a:solidFill>
                <a:latin typeface="Segoe UI Light" panose="020B0502040204020203" pitchFamily="34" charset="0"/>
                <a:cs typeface="Segoe UI Light" panose="020B0502040204020203" pitchFamily="34" charset="0"/>
              </a:rPr>
              <a:t>Different criteria for screening HWs; potential recall bias; low or unclear participation rates; no controlling for confounders.</a:t>
            </a:r>
          </a:p>
          <a:p>
            <a:pPr marL="742950" lvl="1" indent="-285750">
              <a:buFont typeface="Arial" panose="020B0604020202020204" pitchFamily="34" charset="0"/>
              <a:buChar char="•"/>
            </a:pPr>
            <a:r>
              <a:rPr lang="en-US" sz="2000" dirty="0">
                <a:solidFill>
                  <a:prstClr val="black"/>
                </a:solidFill>
                <a:latin typeface="Segoe UI Light" panose="020B0502040204020203" pitchFamily="34" charset="0"/>
                <a:cs typeface="Segoe UI Light" panose="020B0502040204020203" pitchFamily="34" charset="0"/>
              </a:rPr>
              <a:t>No study in the context of variants of concern </a:t>
            </a:r>
          </a:p>
        </p:txBody>
      </p:sp>
      <p:sp>
        <p:nvSpPr>
          <p:cNvPr id="8" name="Arrow: Down 7">
            <a:extLst>
              <a:ext uri="{FF2B5EF4-FFF2-40B4-BE49-F238E27FC236}">
                <a16:creationId xmlns:a16="http://schemas.microsoft.com/office/drawing/2014/main" id="{7C3CA407-EAC0-4B19-A33C-29DC3F400356}"/>
              </a:ext>
            </a:extLst>
          </p:cNvPr>
          <p:cNvSpPr/>
          <p:nvPr/>
        </p:nvSpPr>
        <p:spPr>
          <a:xfrm>
            <a:off x="11333330" y="2236392"/>
            <a:ext cx="557049" cy="1970098"/>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1F884FD-E1E6-4EDB-8E6D-B59AEFB57D58}"/>
              </a:ext>
            </a:extLst>
          </p:cNvPr>
          <p:cNvPicPr>
            <a:picLocks noChangeAspect="1"/>
          </p:cNvPicPr>
          <p:nvPr/>
        </p:nvPicPr>
        <p:blipFill rotWithShape="1">
          <a:blip r:embed="rId3"/>
          <a:srcRect l="1582" r="3881" b="40063"/>
          <a:stretch/>
        </p:blipFill>
        <p:spPr>
          <a:xfrm>
            <a:off x="1484650" y="685605"/>
            <a:ext cx="8577193" cy="758641"/>
          </a:xfrm>
          <a:prstGeom prst="rect">
            <a:avLst/>
          </a:prstGeom>
        </p:spPr>
      </p:pic>
      <p:sp>
        <p:nvSpPr>
          <p:cNvPr id="11" name="Rectangle 10">
            <a:extLst>
              <a:ext uri="{FF2B5EF4-FFF2-40B4-BE49-F238E27FC236}">
                <a16:creationId xmlns:a16="http://schemas.microsoft.com/office/drawing/2014/main" id="{64D759A1-32FC-43B7-96E6-D524DAAEE959}"/>
              </a:ext>
            </a:extLst>
          </p:cNvPr>
          <p:cNvSpPr/>
          <p:nvPr/>
        </p:nvSpPr>
        <p:spPr>
          <a:xfrm>
            <a:off x="3157416" y="1208476"/>
            <a:ext cx="7579126" cy="437043"/>
          </a:xfrm>
          <a:prstGeom prst="rect">
            <a:avLst/>
          </a:prstGeom>
        </p:spPr>
        <p:txBody>
          <a:bodyPr wrap="none">
            <a:spAutoFit/>
          </a:bodyPr>
          <a:lstStyle/>
          <a:p>
            <a:pPr>
              <a:lnSpc>
                <a:spcPct val="120000"/>
              </a:lnSpc>
              <a:defRPr/>
            </a:pPr>
            <a:r>
              <a:rPr lang="en-US" sz="2000" b="1" dirty="0">
                <a:solidFill>
                  <a:srgbClr val="009999"/>
                </a:solidFill>
                <a:latin typeface="Calibri  "/>
                <a:ea typeface="Noto Serif" panose="02020600060500020200" pitchFamily="18" charset="0"/>
                <a:cs typeface="Arial" panose="020B0604020202020204" pitchFamily="34" charset="0"/>
              </a:rPr>
              <a:t>A living systematic review (August 2021 update): 255 studies included</a:t>
            </a:r>
          </a:p>
        </p:txBody>
      </p:sp>
      <p:sp>
        <p:nvSpPr>
          <p:cNvPr id="12" name="TextBox 11">
            <a:extLst>
              <a:ext uri="{FF2B5EF4-FFF2-40B4-BE49-F238E27FC236}">
                <a16:creationId xmlns:a16="http://schemas.microsoft.com/office/drawing/2014/main" id="{C10A2446-9CB7-4EE6-9394-F46AC8F08A57}"/>
              </a:ext>
            </a:extLst>
          </p:cNvPr>
          <p:cNvSpPr txBox="1"/>
          <p:nvPr/>
        </p:nvSpPr>
        <p:spPr>
          <a:xfrm>
            <a:off x="6410281" y="6347512"/>
            <a:ext cx="5688468" cy="584289"/>
          </a:xfrm>
          <a:prstGeom prst="rect">
            <a:avLst/>
          </a:prstGeom>
          <a:noFill/>
        </p:spPr>
        <p:txBody>
          <a:bodyPr wrap="square" rtlCol="0">
            <a:normAutofit fontScale="70000" lnSpcReduction="20000"/>
          </a:bodyPr>
          <a:lstStyle/>
          <a:p>
            <a:r>
              <a:rPr lang="en-GB" dirty="0">
                <a:latin typeface="Segoe UI Light" panose="020B0502040204020203" pitchFamily="34" charset="0"/>
                <a:cs typeface="Segoe UI Light" panose="020B0502040204020203" pitchFamily="34" charset="0"/>
              </a:rPr>
              <a:t>Chou R, et al. Update alert 9: Epidemiology of and risk factors for coronavirus infection in health care workers. Ann Intern Med. 2021;174:W63-W4.</a:t>
            </a:r>
          </a:p>
        </p:txBody>
      </p:sp>
    </p:spTree>
    <p:extLst>
      <p:ext uri="{BB962C8B-B14F-4D97-AF65-F5344CB8AC3E}">
        <p14:creationId xmlns:p14="http://schemas.microsoft.com/office/powerpoint/2010/main" val="14745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fade">
                                      <p:cBhvr>
                                        <p:cTn id="36" dur="500"/>
                                        <p:tgtEl>
                                          <p:spTgt spid="6">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Effect transition="in" filter="fade">
                                      <p:cBhvr>
                                        <p:cTn id="39"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3A076-1140-4131-A9BF-75374011D3DB}"/>
              </a:ext>
            </a:extLst>
          </p:cNvPr>
          <p:cNvSpPr>
            <a:spLocks noGrp="1"/>
          </p:cNvSpPr>
          <p:nvPr>
            <p:ph type="title"/>
          </p:nvPr>
        </p:nvSpPr>
        <p:spPr/>
        <p:txBody>
          <a:bodyPr/>
          <a:lstStyle/>
          <a:p>
            <a:r>
              <a:rPr lang="en-GB" sz="3200" dirty="0"/>
              <a:t>WHO-OECD joint study on health and economic impact of COVID-19 among health workers</a:t>
            </a:r>
          </a:p>
        </p:txBody>
      </p:sp>
      <p:sp>
        <p:nvSpPr>
          <p:cNvPr id="3" name="Content Placeholder 2">
            <a:extLst>
              <a:ext uri="{FF2B5EF4-FFF2-40B4-BE49-F238E27FC236}">
                <a16:creationId xmlns:a16="http://schemas.microsoft.com/office/drawing/2014/main" id="{4F43C9ED-A205-40C1-9A2F-656300C6B825}"/>
              </a:ext>
            </a:extLst>
          </p:cNvPr>
          <p:cNvSpPr>
            <a:spLocks noGrp="1"/>
          </p:cNvSpPr>
          <p:nvPr>
            <p:ph idx="1"/>
          </p:nvPr>
        </p:nvSpPr>
        <p:spPr>
          <a:xfrm>
            <a:off x="609600" y="1783534"/>
            <a:ext cx="10972800" cy="1806499"/>
          </a:xfrm>
        </p:spPr>
        <p:txBody>
          <a:bodyPr>
            <a:normAutofit fontScale="70000" lnSpcReduction="20000"/>
          </a:bodyPr>
          <a:lstStyle/>
          <a:p>
            <a:r>
              <a:rPr lang="en-GB" dirty="0"/>
              <a:t>Modelled the impact of improving IPC interventions in healthcare during outbreak response (hand hygiene; PPE; training)</a:t>
            </a:r>
          </a:p>
          <a:p>
            <a:r>
              <a:rPr lang="en-GB" b="1" dirty="0"/>
              <a:t>At baseline, HW COVID-19 infections are 14 times higher and hospitalisations 3 times higher in African region than in OECD region</a:t>
            </a:r>
          </a:p>
          <a:p>
            <a:r>
              <a:rPr lang="en-GB" dirty="0"/>
              <a:t>Main driver is </a:t>
            </a:r>
            <a:r>
              <a:rPr lang="en-GB" b="1" dirty="0"/>
              <a:t>higher availability of PPE</a:t>
            </a:r>
            <a:r>
              <a:rPr lang="en-GB" dirty="0"/>
              <a:t>: enhancing PPE would have avoided 70% HW infections in the African region during the first 50 days</a:t>
            </a:r>
          </a:p>
          <a:p>
            <a:endParaRPr lang="en-GB" dirty="0"/>
          </a:p>
        </p:txBody>
      </p:sp>
      <p:pic>
        <p:nvPicPr>
          <p:cNvPr id="4" name="Picture 3">
            <a:extLst>
              <a:ext uri="{FF2B5EF4-FFF2-40B4-BE49-F238E27FC236}">
                <a16:creationId xmlns:a16="http://schemas.microsoft.com/office/drawing/2014/main" id="{27408306-E7FC-4BFC-8727-DDCAE970AA03}"/>
              </a:ext>
            </a:extLst>
          </p:cNvPr>
          <p:cNvPicPr>
            <a:picLocks noChangeAspect="1"/>
          </p:cNvPicPr>
          <p:nvPr/>
        </p:nvPicPr>
        <p:blipFill>
          <a:blip r:embed="rId2"/>
          <a:stretch>
            <a:fillRect/>
          </a:stretch>
        </p:blipFill>
        <p:spPr>
          <a:xfrm>
            <a:off x="3329495" y="3537636"/>
            <a:ext cx="8608002" cy="3245493"/>
          </a:xfrm>
          <a:prstGeom prst="rect">
            <a:avLst/>
          </a:prstGeom>
        </p:spPr>
      </p:pic>
      <p:pic>
        <p:nvPicPr>
          <p:cNvPr id="11" name="Picture 10">
            <a:extLst>
              <a:ext uri="{FF2B5EF4-FFF2-40B4-BE49-F238E27FC236}">
                <a16:creationId xmlns:a16="http://schemas.microsoft.com/office/drawing/2014/main" id="{91C24A07-4C55-46C4-B191-1FFCDC15D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70" y="4796114"/>
            <a:ext cx="2050754" cy="1153549"/>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D3DBE976-0C8C-4619-8DD1-F6EAD53C2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770" y="3694139"/>
            <a:ext cx="2097094" cy="865277"/>
          </a:xfrm>
          <a:prstGeom prst="rect">
            <a:avLst/>
          </a:prstGeom>
        </p:spPr>
      </p:pic>
      <p:sp>
        <p:nvSpPr>
          <p:cNvPr id="13" name="TextBox 12">
            <a:extLst>
              <a:ext uri="{FF2B5EF4-FFF2-40B4-BE49-F238E27FC236}">
                <a16:creationId xmlns:a16="http://schemas.microsoft.com/office/drawing/2014/main" id="{B4F47526-1F01-4E42-8647-B6F9C0177732}"/>
              </a:ext>
            </a:extLst>
          </p:cNvPr>
          <p:cNvSpPr txBox="1"/>
          <p:nvPr/>
        </p:nvSpPr>
        <p:spPr>
          <a:xfrm>
            <a:off x="419770" y="6248400"/>
            <a:ext cx="2516439" cy="584289"/>
          </a:xfrm>
          <a:prstGeom prst="rect">
            <a:avLst/>
          </a:prstGeom>
          <a:noFill/>
        </p:spPr>
        <p:txBody>
          <a:bodyPr wrap="square" rtlCol="0">
            <a:normAutofit fontScale="85000" lnSpcReduction="10000"/>
          </a:bodyPr>
          <a:lstStyle/>
          <a:p>
            <a:r>
              <a:rPr lang="en-GB" dirty="0">
                <a:latin typeface="Segoe UI Light" panose="020B0502040204020203" pitchFamily="34" charset="0"/>
                <a:cs typeface="Segoe UI Light" panose="020B0502040204020203" pitchFamily="34" charset="0"/>
              </a:rPr>
              <a:t>Courtesy of Michele Cecchini and Ece Özçelik, OECD</a:t>
            </a:r>
          </a:p>
        </p:txBody>
      </p:sp>
    </p:spTree>
    <p:extLst>
      <p:ext uri="{BB962C8B-B14F-4D97-AF65-F5344CB8AC3E}">
        <p14:creationId xmlns:p14="http://schemas.microsoft.com/office/powerpoint/2010/main" val="3270260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74D9-43D0-4EE9-9C0C-303CAB240557}"/>
              </a:ext>
            </a:extLst>
          </p:cNvPr>
          <p:cNvSpPr>
            <a:spLocks noGrp="1"/>
          </p:cNvSpPr>
          <p:nvPr>
            <p:ph type="title"/>
          </p:nvPr>
        </p:nvSpPr>
        <p:spPr/>
        <p:txBody>
          <a:bodyPr>
            <a:normAutofit fontScale="90000"/>
          </a:bodyPr>
          <a:lstStyle/>
          <a:p>
            <a:r>
              <a:rPr lang="en-GB" dirty="0"/>
              <a:t>Global multicentre case control study on IPC risk factors</a:t>
            </a:r>
          </a:p>
        </p:txBody>
      </p:sp>
      <p:sp>
        <p:nvSpPr>
          <p:cNvPr id="3" name="Text Placeholder 2">
            <a:extLst>
              <a:ext uri="{FF2B5EF4-FFF2-40B4-BE49-F238E27FC236}">
                <a16:creationId xmlns:a16="http://schemas.microsoft.com/office/drawing/2014/main" id="{75C6C193-F6F1-43B4-8EB1-C00B64695F08}"/>
              </a:ext>
            </a:extLst>
          </p:cNvPr>
          <p:cNvSpPr>
            <a:spLocks noGrp="1"/>
          </p:cNvSpPr>
          <p:nvPr>
            <p:ph type="body" idx="1"/>
          </p:nvPr>
        </p:nvSpPr>
        <p:spPr>
          <a:xfrm>
            <a:off x="301611" y="1612431"/>
            <a:ext cx="11360800" cy="1737116"/>
          </a:xfrm>
        </p:spPr>
        <p:txBody>
          <a:bodyPr/>
          <a:lstStyle/>
          <a:p>
            <a:r>
              <a:rPr lang="en-US" dirty="0"/>
              <a:t>Results from the interim analysis suggests contact with body fluid and inappropriate masking during high-risk procedures may be associated with SARS-CoV-2 infection</a:t>
            </a:r>
          </a:p>
        </p:txBody>
      </p:sp>
      <p:pic>
        <p:nvPicPr>
          <p:cNvPr id="5" name="Picture 4">
            <a:extLst>
              <a:ext uri="{FF2B5EF4-FFF2-40B4-BE49-F238E27FC236}">
                <a16:creationId xmlns:a16="http://schemas.microsoft.com/office/drawing/2014/main" id="{7CB730AB-5407-494A-98D7-0E6C17AAAF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722"/>
          <a:stretch/>
        </p:blipFill>
        <p:spPr>
          <a:xfrm>
            <a:off x="5322849" y="3364250"/>
            <a:ext cx="6453551" cy="3239044"/>
          </a:xfrm>
          <a:prstGeom prst="rect">
            <a:avLst/>
          </a:prstGeom>
        </p:spPr>
      </p:pic>
      <p:pic>
        <p:nvPicPr>
          <p:cNvPr id="7" name="Picture 6">
            <a:extLst>
              <a:ext uri="{FF2B5EF4-FFF2-40B4-BE49-F238E27FC236}">
                <a16:creationId xmlns:a16="http://schemas.microsoft.com/office/drawing/2014/main" id="{374D7A9B-822C-491A-AB0D-5822437F75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7177" y="5904139"/>
            <a:ext cx="2019090" cy="826508"/>
          </a:xfrm>
          <a:prstGeom prst="rect">
            <a:avLst/>
          </a:prstGeom>
        </p:spPr>
      </p:pic>
      <p:pic>
        <p:nvPicPr>
          <p:cNvPr id="8" name="Picture 5" descr="A screenshot of a cell phone&#10;&#10;Description automatically generated">
            <a:extLst>
              <a:ext uri="{FF2B5EF4-FFF2-40B4-BE49-F238E27FC236}">
                <a16:creationId xmlns:a16="http://schemas.microsoft.com/office/drawing/2014/main" id="{59ACF5D3-7DE2-4657-A0C2-EF4E32745C4C}"/>
              </a:ext>
            </a:extLst>
          </p:cNvPr>
          <p:cNvPicPr>
            <a:picLocks noChangeAspect="1"/>
          </p:cNvPicPr>
          <p:nvPr/>
        </p:nvPicPr>
        <p:blipFill rotWithShape="1">
          <a:blip r:embed="rId4"/>
          <a:srcRect l="33096" t="24349" r="17430" b="49679"/>
          <a:stretch/>
        </p:blipFill>
        <p:spPr bwMode="auto">
          <a:xfrm>
            <a:off x="9757310" y="2787494"/>
            <a:ext cx="2019090" cy="54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04065CF-AE56-4939-AF88-EF8190AC0821}"/>
              </a:ext>
            </a:extLst>
          </p:cNvPr>
          <p:cNvSpPr txBox="1">
            <a:spLocks/>
          </p:cNvSpPr>
          <p:nvPr/>
        </p:nvSpPr>
        <p:spPr>
          <a:xfrm>
            <a:off x="529590" y="3429000"/>
            <a:ext cx="4974918" cy="342900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70C0"/>
                </a:solidFill>
                <a:latin typeface="Segoe UI Light" panose="020B0502040204020203" pitchFamily="34" charset="0"/>
                <a:cs typeface="Segoe UI Light" panose="020B0502040204020203" pitchFamily="34" charset="0"/>
              </a:rPr>
              <a:t>Participating Countries and Sites</a:t>
            </a:r>
          </a:p>
          <a:p>
            <a:r>
              <a:rPr lang="en-SG" sz="2400" dirty="0">
                <a:latin typeface="Segoe UI Light" panose="020B0502040204020203" pitchFamily="34" charset="0"/>
                <a:cs typeface="Segoe UI Light" panose="020B0502040204020203" pitchFamily="34" charset="0"/>
              </a:rPr>
              <a:t>21 countries with over 56 health facilities</a:t>
            </a:r>
          </a:p>
          <a:p>
            <a:r>
              <a:rPr lang="en-SG" sz="2400" dirty="0">
                <a:latin typeface="Segoe UI Light" panose="020B0502040204020203" pitchFamily="34" charset="0"/>
                <a:cs typeface="Segoe UI Light" panose="020B0502040204020203" pitchFamily="34" charset="0"/>
              </a:rPr>
              <a:t>4,054 health workers enrolled to date</a:t>
            </a:r>
          </a:p>
          <a:p>
            <a:r>
              <a:rPr lang="en-SG" sz="2400" dirty="0">
                <a:latin typeface="Segoe UI Light" panose="020B0502040204020203" pitchFamily="34" charset="0"/>
                <a:cs typeface="Segoe UI Light" panose="020B0502040204020203" pitchFamily="34" charset="0"/>
              </a:rPr>
              <a:t>Currently clean analysable data from: </a:t>
            </a:r>
          </a:p>
          <a:p>
            <a:pPr lvl="1">
              <a:buFont typeface="Wingdings" panose="05000000000000000000" pitchFamily="2" charset="2"/>
              <a:buChar char="Ø"/>
            </a:pPr>
            <a:r>
              <a:rPr lang="en-SG" sz="2000" dirty="0">
                <a:latin typeface="Segoe UI Light" panose="020B0502040204020203" pitchFamily="34" charset="0"/>
                <a:cs typeface="Segoe UI Light" panose="020B0502040204020203" pitchFamily="34" charset="0"/>
              </a:rPr>
              <a:t>1011 cases</a:t>
            </a:r>
          </a:p>
          <a:p>
            <a:pPr lvl="1">
              <a:buFont typeface="Wingdings" panose="05000000000000000000" pitchFamily="2" charset="2"/>
              <a:buChar char="Ø"/>
            </a:pPr>
            <a:r>
              <a:rPr lang="en-SG" sz="2000" dirty="0">
                <a:latin typeface="Segoe UI Light" panose="020B0502040204020203" pitchFamily="34" charset="0"/>
                <a:cs typeface="Segoe UI Light" panose="020B0502040204020203" pitchFamily="34" charset="0"/>
              </a:rPr>
              <a:t>1041 controls</a:t>
            </a:r>
          </a:p>
          <a:p>
            <a:r>
              <a:rPr lang="en-SG" sz="2400" dirty="0">
                <a:latin typeface="Segoe UI Light" panose="020B0502040204020203" pitchFamily="34" charset="0"/>
                <a:cs typeface="Segoe UI Light" panose="020B0502040204020203" pitchFamily="34" charset="0"/>
              </a:rPr>
              <a:t>3 models of matched multi-variate regression analysis</a:t>
            </a:r>
          </a:p>
          <a:p>
            <a:endParaRPr lang="en-SG" sz="2400" dirty="0">
              <a:latin typeface="Segoe UI Light" panose="020B0502040204020203" pitchFamily="34" charset="0"/>
              <a:cs typeface="Segoe UI Light" panose="020B0502040204020203" pitchFamily="34" charset="0"/>
            </a:endParaRPr>
          </a:p>
          <a:p>
            <a:pPr lvl="1">
              <a:buFont typeface="Wingdings" panose="05000000000000000000" pitchFamily="2" charset="2"/>
              <a:buChar char="Ø"/>
            </a:pPr>
            <a:endParaRPr lang="en-SG" sz="2000" dirty="0">
              <a:latin typeface="Segoe UI Light" panose="020B0502040204020203" pitchFamily="34" charset="0"/>
              <a:cs typeface="Segoe UI Light" panose="020B0502040204020203" pitchFamily="34" charset="0"/>
            </a:endParaRPr>
          </a:p>
          <a:p>
            <a:pPr marL="0" indent="0">
              <a:buNone/>
            </a:pPr>
            <a:endParaRPr lang="en-SG" sz="1600" dirty="0">
              <a:latin typeface="Segoe UI Light" panose="020B0502040204020203" pitchFamily="34" charset="0"/>
              <a:cs typeface="Segoe UI Light" panose="020B0502040204020203" pitchFamily="34" charset="0"/>
            </a:endParaRPr>
          </a:p>
          <a:p>
            <a:pPr>
              <a:buFont typeface="Arial" panose="020B0604020202020204" pitchFamily="34" charset="0"/>
              <a:buChar char="•"/>
            </a:pPr>
            <a:endParaRPr lang="en-SG" sz="1600" dirty="0">
              <a:latin typeface="Segoe UI Light" panose="020B0502040204020203" pitchFamily="34" charset="0"/>
              <a:ea typeface="+mn-lt"/>
              <a:cs typeface="Segoe UI Light" panose="020B0502040204020203" pitchFamily="34" charset="0"/>
            </a:endParaRPr>
          </a:p>
          <a:p>
            <a:pPr marL="457200" indent="0">
              <a:spcBef>
                <a:spcPts val="500"/>
              </a:spcBef>
              <a:buNone/>
            </a:pPr>
            <a:endParaRPr lang="en-SG" sz="1600" dirty="0">
              <a:latin typeface="Segoe UI Light" panose="020B0502040204020203" pitchFamily="34" charset="0"/>
              <a:cs typeface="Segoe UI Light" panose="020B0502040204020203" pitchFamily="34" charset="0"/>
            </a:endParaRPr>
          </a:p>
          <a:p>
            <a:endParaRPr lang="en-US" sz="16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4006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6D8012-8513-4A00-92D1-3E4053ABC3BC}"/>
              </a:ext>
            </a:extLst>
          </p:cNvPr>
          <p:cNvPicPr>
            <a:picLocks noChangeAspect="1"/>
          </p:cNvPicPr>
          <p:nvPr/>
        </p:nvPicPr>
        <p:blipFill>
          <a:blip r:embed="rId2"/>
          <a:stretch>
            <a:fillRect/>
          </a:stretch>
        </p:blipFill>
        <p:spPr>
          <a:xfrm>
            <a:off x="297907" y="679010"/>
            <a:ext cx="9474084" cy="6063413"/>
          </a:xfrm>
          <a:prstGeom prst="rect">
            <a:avLst/>
          </a:prstGeom>
        </p:spPr>
      </p:pic>
      <p:sp>
        <p:nvSpPr>
          <p:cNvPr id="4" name="Slide Number Placeholder 3">
            <a:extLst>
              <a:ext uri="{FF2B5EF4-FFF2-40B4-BE49-F238E27FC236}">
                <a16:creationId xmlns:a16="http://schemas.microsoft.com/office/drawing/2014/main" id="{EF0D1280-6719-4F42-8DCE-2B1DC99C9B56}"/>
              </a:ext>
            </a:extLst>
          </p:cNvPr>
          <p:cNvSpPr>
            <a:spLocks noGrp="1"/>
          </p:cNvSpPr>
          <p:nvPr>
            <p:ph type="sldNum" idx="12"/>
          </p:nvPr>
        </p:nvSpPr>
        <p:spPr/>
        <p:txBody>
          <a:bodyPr/>
          <a:lstStyle/>
          <a:p>
            <a:fld id="{00000000-1234-1234-1234-123412341234}" type="slidenum">
              <a:rPr lang="en" smtClean="0"/>
              <a:pPr/>
              <a:t>16</a:t>
            </a:fld>
            <a:endParaRPr lang="en"/>
          </a:p>
        </p:txBody>
      </p:sp>
      <p:sp>
        <p:nvSpPr>
          <p:cNvPr id="7" name="Rectangle 6">
            <a:extLst>
              <a:ext uri="{FF2B5EF4-FFF2-40B4-BE49-F238E27FC236}">
                <a16:creationId xmlns:a16="http://schemas.microsoft.com/office/drawing/2014/main" id="{7B15BB07-E7C2-4495-AB97-5C6B9FCA2CA1}"/>
              </a:ext>
            </a:extLst>
          </p:cNvPr>
          <p:cNvSpPr/>
          <p:nvPr/>
        </p:nvSpPr>
        <p:spPr>
          <a:xfrm>
            <a:off x="9771991" y="3429000"/>
            <a:ext cx="2370294" cy="2356164"/>
          </a:xfrm>
          <a:prstGeom prst="rect">
            <a:avLst/>
          </a:prstGeom>
        </p:spPr>
        <p:txBody>
          <a:bodyPr>
            <a:normAutofit lnSpcReduction="10000"/>
          </a:bodyPr>
          <a:lstStyle/>
          <a:p>
            <a:r>
              <a:rPr lang="en-US" sz="1200" dirty="0">
                <a:latin typeface="Segoe UI Light" panose="020B0502040204020203" pitchFamily="34" charset="0"/>
                <a:cs typeface="Segoe UI Light" panose="020B0502040204020203" pitchFamily="34" charset="0"/>
                <a:hlinkClick r:id="rId3"/>
              </a:rPr>
              <a:t>https://www.who.int/emergencies/diseases/novel-coronavirus-2019/technical-guidance</a:t>
            </a:r>
            <a:r>
              <a:rPr lang="en-US" sz="1200" dirty="0">
                <a:latin typeface="Segoe UI Light" panose="020B0502040204020203" pitchFamily="34" charset="0"/>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hlinkClick r:id="rId4"/>
              </a:rPr>
              <a:t>https://www.ecdc.europa.eu/en/publications-data/infection-prevention-and-control-and-preparedness-covid-19-healthcare-settings</a:t>
            </a:r>
            <a:endParaRPr kumimoji="0" lang="en-US" sz="12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Segoe UI Light" panose="020B0502040204020203" pitchFamily="34" charset="0"/>
              <a:cs typeface="Segoe UI Light" panose="020B0502040204020203" pitchFamily="34" charset="0"/>
            </a:endParaRPr>
          </a:p>
          <a:p>
            <a:pPr lvl="0"/>
            <a:r>
              <a:rPr lang="en-US" sz="1200" dirty="0">
                <a:latin typeface="Segoe UI Light" panose="020B0502040204020203" pitchFamily="34" charset="0"/>
                <a:cs typeface="Segoe UI Light" panose="020B0502040204020203" pitchFamily="34" charset="0"/>
                <a:hlinkClick r:id="rId5"/>
              </a:rPr>
              <a:t>https://www.cdc.gov/coronavirus/2019-ncov/hcp/infection-control.html</a:t>
            </a:r>
            <a:r>
              <a:rPr lang="en-US" sz="1200" dirty="0">
                <a:latin typeface="Segoe UI Light" panose="020B0502040204020203" pitchFamily="34" charset="0"/>
                <a:cs typeface="Segoe UI Light" panose="020B0502040204020203" pitchFamily="34" charset="0"/>
              </a:rPr>
              <a:t> </a:t>
            </a:r>
          </a:p>
        </p:txBody>
      </p:sp>
    </p:spTree>
    <p:extLst>
      <p:ext uri="{BB962C8B-B14F-4D97-AF65-F5344CB8AC3E}">
        <p14:creationId xmlns:p14="http://schemas.microsoft.com/office/powerpoint/2010/main" val="3534152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E7AF84-FE2B-4970-B5F8-5706FDDDACFF}"/>
              </a:ext>
            </a:extLst>
          </p:cNvPr>
          <p:cNvSpPr>
            <a:spLocks noGrp="1"/>
          </p:cNvSpPr>
          <p:nvPr>
            <p:ph type="body" idx="1"/>
          </p:nvPr>
        </p:nvSpPr>
        <p:spPr>
          <a:xfrm>
            <a:off x="415600" y="2190939"/>
            <a:ext cx="11360800" cy="4454305"/>
          </a:xfrm>
        </p:spPr>
        <p:txBody>
          <a:bodyPr>
            <a:normAutofit fontScale="70000" lnSpcReduction="20000"/>
          </a:bodyPr>
          <a:lstStyle/>
          <a:p>
            <a:pPr marL="0" indent="0">
              <a:buNone/>
            </a:pPr>
            <a:r>
              <a:rPr lang="en-US" sz="3600" b="1" u="sng" dirty="0"/>
              <a:t>Barriers</a:t>
            </a:r>
          </a:p>
          <a:p>
            <a:r>
              <a:rPr lang="en-US" dirty="0"/>
              <a:t>Lengthy and ambiguous local guidelines or not reflecting national or international guidelines</a:t>
            </a:r>
          </a:p>
          <a:p>
            <a:r>
              <a:rPr lang="en-US" dirty="0"/>
              <a:t>Local guidelines were constantly changing</a:t>
            </a:r>
          </a:p>
          <a:p>
            <a:r>
              <a:rPr lang="en-US" dirty="0"/>
              <a:t>IPC strategies led to increased workloads and fatigue</a:t>
            </a:r>
          </a:p>
          <a:p>
            <a:r>
              <a:rPr lang="en-US" dirty="0"/>
              <a:t>Lack of training / not mandatory</a:t>
            </a:r>
          </a:p>
          <a:p>
            <a:r>
              <a:rPr lang="en-US" dirty="0"/>
              <a:t>Lack of / insufficient PPE, poor quality PPE</a:t>
            </a:r>
          </a:p>
          <a:p>
            <a:r>
              <a:rPr lang="en-US" dirty="0"/>
              <a:t>Masks and other equipment uncomfortable to use or creating barriers for patients</a:t>
            </a:r>
          </a:p>
          <a:p>
            <a:pPr marL="0" indent="0">
              <a:buNone/>
            </a:pPr>
            <a:r>
              <a:rPr lang="en-US" sz="3600" b="1" u="sng" dirty="0">
                <a:solidFill>
                  <a:srgbClr val="FF0000"/>
                </a:solidFill>
              </a:rPr>
              <a:t>Facilitators</a:t>
            </a:r>
          </a:p>
          <a:p>
            <a:r>
              <a:rPr lang="en-US" dirty="0">
                <a:solidFill>
                  <a:srgbClr val="FF0000"/>
                </a:solidFill>
              </a:rPr>
              <a:t>Level of support felt received from their management team / safety climate/culture</a:t>
            </a:r>
          </a:p>
          <a:p>
            <a:r>
              <a:rPr lang="en-US" dirty="0">
                <a:solidFill>
                  <a:srgbClr val="FF0000"/>
                </a:solidFill>
              </a:rPr>
              <a:t>Clear communication</a:t>
            </a:r>
          </a:p>
          <a:p>
            <a:r>
              <a:rPr lang="en-US" dirty="0">
                <a:solidFill>
                  <a:srgbClr val="FF0000"/>
                </a:solidFill>
              </a:rPr>
              <a:t>Training how to use PPE </a:t>
            </a:r>
          </a:p>
          <a:p>
            <a:r>
              <a:rPr lang="en-US" dirty="0">
                <a:solidFill>
                  <a:srgbClr val="FF0000"/>
                </a:solidFill>
              </a:rPr>
              <a:t>Sufficient space to isolate patients</a:t>
            </a:r>
          </a:p>
          <a:p>
            <a:r>
              <a:rPr lang="en-US" dirty="0" err="1">
                <a:solidFill>
                  <a:srgbClr val="FF0000"/>
                </a:solidFill>
              </a:rPr>
              <a:t>Minimising</a:t>
            </a:r>
            <a:r>
              <a:rPr lang="en-US" dirty="0">
                <a:solidFill>
                  <a:srgbClr val="FF0000"/>
                </a:solidFill>
              </a:rPr>
              <a:t> overcrowding, fast-tracking infected patients, restricting visitors, and providing easy access to HH facilities</a:t>
            </a:r>
            <a:endParaRPr lang="en-GB" dirty="0">
              <a:solidFill>
                <a:srgbClr val="FF0000"/>
              </a:solidFill>
            </a:endParaRPr>
          </a:p>
        </p:txBody>
      </p:sp>
      <p:pic>
        <p:nvPicPr>
          <p:cNvPr id="5" name="Picture 4">
            <a:extLst>
              <a:ext uri="{FF2B5EF4-FFF2-40B4-BE49-F238E27FC236}">
                <a16:creationId xmlns:a16="http://schemas.microsoft.com/office/drawing/2014/main" id="{6AF998CA-485A-47B6-88E8-227A8F9F95F6}"/>
              </a:ext>
            </a:extLst>
          </p:cNvPr>
          <p:cNvPicPr>
            <a:picLocks noChangeAspect="1"/>
          </p:cNvPicPr>
          <p:nvPr/>
        </p:nvPicPr>
        <p:blipFill>
          <a:blip r:embed="rId2"/>
          <a:stretch>
            <a:fillRect/>
          </a:stretch>
        </p:blipFill>
        <p:spPr>
          <a:xfrm>
            <a:off x="1806476" y="11754"/>
            <a:ext cx="8261549" cy="2103862"/>
          </a:xfrm>
          <a:prstGeom prst="rect">
            <a:avLst/>
          </a:prstGeom>
          <a:ln>
            <a:solidFill>
              <a:srgbClr val="3366CC"/>
            </a:solidFill>
          </a:ln>
        </p:spPr>
      </p:pic>
    </p:spTree>
    <p:extLst>
      <p:ext uri="{BB962C8B-B14F-4D97-AF65-F5344CB8AC3E}">
        <p14:creationId xmlns:p14="http://schemas.microsoft.com/office/powerpoint/2010/main" val="3623709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802CC44-AF76-4127-8A8D-FF2D55B87D92}"/>
              </a:ext>
            </a:extLst>
          </p:cNvPr>
          <p:cNvSpPr txBox="1"/>
          <p:nvPr/>
        </p:nvSpPr>
        <p:spPr>
          <a:xfrm>
            <a:off x="5172075" y="338329"/>
            <a:ext cx="5006720" cy="1605083"/>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defRPr/>
            </a:pPr>
            <a:endParaRPr lang="en-US" sz="1700" dirty="0">
              <a:solidFill>
                <a:srgbClr val="001E2A"/>
              </a:solidFill>
              <a:latin typeface="Calibri"/>
            </a:endParaRPr>
          </a:p>
        </p:txBody>
      </p:sp>
      <p:sp>
        <p:nvSpPr>
          <p:cNvPr id="18" name="Slide Number Placeholder 17">
            <a:extLst>
              <a:ext uri="{FF2B5EF4-FFF2-40B4-BE49-F238E27FC236}">
                <a16:creationId xmlns:a16="http://schemas.microsoft.com/office/drawing/2014/main" id="{6B1735A4-7CBB-4946-92E4-BC57034DFAC9}"/>
              </a:ext>
            </a:extLst>
          </p:cNvPr>
          <p:cNvSpPr>
            <a:spLocks noGrp="1"/>
          </p:cNvSpPr>
          <p:nvPr>
            <p:ph type="sldNum" sz="quarter" idx="12"/>
          </p:nvPr>
        </p:nvSpPr>
        <p:spPr/>
        <p:txBody>
          <a:bodyPr/>
          <a:lstStyle/>
          <a:p>
            <a:pPr>
              <a:defRPr/>
            </a:pPr>
            <a:fld id="{7E9DD3F8-51B7-B841-993C-152AB3366BF9}" type="slidenum">
              <a:rPr lang="en-US">
                <a:solidFill>
                  <a:srgbClr val="0E8FB9"/>
                </a:solidFill>
              </a:rPr>
              <a:pPr>
                <a:defRPr/>
              </a:pPr>
              <a:t>18</a:t>
            </a:fld>
            <a:endParaRPr lang="en-US" dirty="0">
              <a:solidFill>
                <a:srgbClr val="0E8FB9"/>
              </a:solidFill>
            </a:endParaRPr>
          </a:p>
        </p:txBody>
      </p:sp>
      <p:pic>
        <p:nvPicPr>
          <p:cNvPr id="6" name="Picture 5">
            <a:extLst>
              <a:ext uri="{FF2B5EF4-FFF2-40B4-BE49-F238E27FC236}">
                <a16:creationId xmlns:a16="http://schemas.microsoft.com/office/drawing/2014/main" id="{113E9E69-ECFB-49FF-BAB2-85EB81513A42}"/>
              </a:ext>
            </a:extLst>
          </p:cNvPr>
          <p:cNvPicPr>
            <a:picLocks noChangeAspect="1"/>
          </p:cNvPicPr>
          <p:nvPr/>
        </p:nvPicPr>
        <p:blipFill>
          <a:blip r:embed="rId3"/>
          <a:stretch>
            <a:fillRect/>
          </a:stretch>
        </p:blipFill>
        <p:spPr>
          <a:xfrm>
            <a:off x="790420" y="1448723"/>
            <a:ext cx="6700278" cy="5206919"/>
          </a:xfrm>
          <a:prstGeom prst="rect">
            <a:avLst/>
          </a:prstGeom>
          <a:ln>
            <a:solidFill>
              <a:schemeClr val="accent1"/>
            </a:solidFill>
          </a:ln>
        </p:spPr>
      </p:pic>
      <p:sp>
        <p:nvSpPr>
          <p:cNvPr id="8" name="Arrow: Left 7">
            <a:extLst>
              <a:ext uri="{FF2B5EF4-FFF2-40B4-BE49-F238E27FC236}">
                <a16:creationId xmlns:a16="http://schemas.microsoft.com/office/drawing/2014/main" id="{69810D18-41D9-4190-AA68-DA1CEABFC4FF}"/>
              </a:ext>
            </a:extLst>
          </p:cNvPr>
          <p:cNvSpPr/>
          <p:nvPr/>
        </p:nvSpPr>
        <p:spPr>
          <a:xfrm>
            <a:off x="7365685" y="2091104"/>
            <a:ext cx="472712" cy="217544"/>
          </a:xfrm>
          <a:prstGeom prst="leftArrow">
            <a:avLst>
              <a:gd name="adj1" fmla="val 50000"/>
              <a:gd name="adj2" fmla="val 82513"/>
            </a:avLst>
          </a:prstGeom>
          <a:solidFill>
            <a:srgbClr val="FF33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9FE2200D-8268-4EFA-8D7C-CA57307D2BEE}"/>
              </a:ext>
            </a:extLst>
          </p:cNvPr>
          <p:cNvSpPr/>
          <p:nvPr/>
        </p:nvSpPr>
        <p:spPr>
          <a:xfrm>
            <a:off x="5637440" y="4380281"/>
            <a:ext cx="472712" cy="180658"/>
          </a:xfrm>
          <a:prstGeom prst="leftArrow">
            <a:avLst>
              <a:gd name="adj1" fmla="val 50000"/>
              <a:gd name="adj2" fmla="val 82513"/>
            </a:avLst>
          </a:prstGeom>
          <a:solidFill>
            <a:srgbClr val="FF33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3128A424-48CB-49FC-BB1E-1C3FA4DF8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7019" y="2085316"/>
            <a:ext cx="2764561" cy="3933731"/>
          </a:xfrm>
          <a:prstGeom prst="rect">
            <a:avLst/>
          </a:prstGeom>
        </p:spPr>
      </p:pic>
      <p:sp>
        <p:nvSpPr>
          <p:cNvPr id="13" name="Title 1">
            <a:extLst>
              <a:ext uri="{FF2B5EF4-FFF2-40B4-BE49-F238E27FC236}">
                <a16:creationId xmlns:a16="http://schemas.microsoft.com/office/drawing/2014/main" id="{7938674C-14E7-4A48-910F-B5C5395D04F6}"/>
              </a:ext>
            </a:extLst>
          </p:cNvPr>
          <p:cNvSpPr>
            <a:spLocks noGrp="1"/>
          </p:cNvSpPr>
          <p:nvPr>
            <p:ph type="title"/>
          </p:nvPr>
        </p:nvSpPr>
        <p:spPr>
          <a:xfrm>
            <a:off x="415600" y="593367"/>
            <a:ext cx="11360800" cy="763600"/>
          </a:xfrm>
        </p:spPr>
        <p:txBody>
          <a:bodyPr>
            <a:normAutofit/>
          </a:bodyPr>
          <a:lstStyle/>
          <a:p>
            <a:r>
              <a:rPr lang="en-US" sz="2800" dirty="0"/>
              <a:t>Essential health service disruptions: Human resource challenges</a:t>
            </a:r>
          </a:p>
        </p:txBody>
      </p:sp>
    </p:spTree>
    <p:extLst>
      <p:ext uri="{BB962C8B-B14F-4D97-AF65-F5344CB8AC3E}">
        <p14:creationId xmlns:p14="http://schemas.microsoft.com/office/powerpoint/2010/main" val="404476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AE449-E881-4DA9-913F-F7ABBDDF3CA0}"/>
              </a:ext>
            </a:extLst>
          </p:cNvPr>
          <p:cNvSpPr>
            <a:spLocks noGrp="1"/>
          </p:cNvSpPr>
          <p:nvPr>
            <p:ph type="title"/>
          </p:nvPr>
        </p:nvSpPr>
        <p:spPr/>
        <p:txBody>
          <a:bodyPr/>
          <a:lstStyle/>
          <a:p>
            <a:r>
              <a:rPr lang="en-US" dirty="0"/>
              <a:t>Other occupational risks in health workers</a:t>
            </a:r>
            <a:endParaRPr lang="en-GB" dirty="0"/>
          </a:p>
        </p:txBody>
      </p:sp>
      <p:sp>
        <p:nvSpPr>
          <p:cNvPr id="3" name="Text Placeholder 2">
            <a:extLst>
              <a:ext uri="{FF2B5EF4-FFF2-40B4-BE49-F238E27FC236}">
                <a16:creationId xmlns:a16="http://schemas.microsoft.com/office/drawing/2014/main" id="{73556416-FC09-4C51-9D8A-CFC314AAE1D3}"/>
              </a:ext>
            </a:extLst>
          </p:cNvPr>
          <p:cNvSpPr>
            <a:spLocks noGrp="1"/>
          </p:cNvSpPr>
          <p:nvPr>
            <p:ph type="body" idx="1"/>
          </p:nvPr>
        </p:nvSpPr>
        <p:spPr>
          <a:xfrm>
            <a:off x="304800" y="1709433"/>
            <a:ext cx="7785194" cy="4555200"/>
          </a:xfrm>
        </p:spPr>
        <p:txBody>
          <a:bodyPr>
            <a:normAutofit/>
          </a:bodyPr>
          <a:lstStyle/>
          <a:p>
            <a:pPr marL="152396" indent="0">
              <a:buNone/>
            </a:pPr>
            <a:r>
              <a:rPr lang="en-US" dirty="0"/>
              <a:t>Apart from a high risk of COVID-19 infection, other occupational risks in health workers need to be considered.</a:t>
            </a:r>
            <a:br>
              <a:rPr lang="en-US" dirty="0"/>
            </a:br>
            <a:endParaRPr lang="en-US" dirty="0"/>
          </a:p>
          <a:p>
            <a:pPr>
              <a:buFont typeface="Wingdings" panose="05000000000000000000" pitchFamily="2" charset="2"/>
              <a:buChar char="Ø"/>
            </a:pPr>
            <a:r>
              <a:rPr lang="en-US" b="1" dirty="0"/>
              <a:t>Work time and workload </a:t>
            </a:r>
          </a:p>
          <a:p>
            <a:pPr>
              <a:buFont typeface="Wingdings" panose="05000000000000000000" pitchFamily="2" charset="2"/>
              <a:buChar char="Ø"/>
            </a:pPr>
            <a:r>
              <a:rPr lang="en-US" b="1" dirty="0"/>
              <a:t>Harassment, violence, stigma and discrimination</a:t>
            </a:r>
          </a:p>
          <a:p>
            <a:pPr>
              <a:buFont typeface="Wingdings" panose="05000000000000000000" pitchFamily="2" charset="2"/>
              <a:buChar char="Ø"/>
            </a:pPr>
            <a:r>
              <a:rPr lang="en-US" b="1" dirty="0"/>
              <a:t>Mental health </a:t>
            </a:r>
          </a:p>
        </p:txBody>
      </p:sp>
      <p:pic>
        <p:nvPicPr>
          <p:cNvPr id="5" name="Picture 4">
            <a:extLst>
              <a:ext uri="{FF2B5EF4-FFF2-40B4-BE49-F238E27FC236}">
                <a16:creationId xmlns:a16="http://schemas.microsoft.com/office/drawing/2014/main" id="{CDBCC3C0-FBCD-4198-92D2-3C2B8D111C65}"/>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8200794" y="2145670"/>
            <a:ext cx="3686406" cy="4227999"/>
          </a:xfrm>
          <a:prstGeom prst="rect">
            <a:avLst/>
          </a:prstGeom>
          <a:effectLst/>
        </p:spPr>
      </p:pic>
    </p:spTree>
    <p:extLst>
      <p:ext uri="{BB962C8B-B14F-4D97-AF65-F5344CB8AC3E}">
        <p14:creationId xmlns:p14="http://schemas.microsoft.com/office/powerpoint/2010/main" val="1149429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485933-4D8E-47BB-9C15-C32295D43C01}"/>
              </a:ext>
            </a:extLst>
          </p:cNvPr>
          <p:cNvSpPr>
            <a:spLocks noGrp="1"/>
          </p:cNvSpPr>
          <p:nvPr>
            <p:ph type="ctrTitle"/>
          </p:nvPr>
        </p:nvSpPr>
        <p:spPr>
          <a:xfrm>
            <a:off x="1776049" y="976268"/>
            <a:ext cx="8012723" cy="1566863"/>
          </a:xfrm>
        </p:spPr>
        <p:txBody>
          <a:bodyPr/>
          <a:lstStyle/>
          <a:p>
            <a:pPr algn="l"/>
            <a:r>
              <a:rPr lang="it-IT" dirty="0"/>
              <a:t>Nessun conflitto d’interesse da dichiarare</a:t>
            </a:r>
          </a:p>
        </p:txBody>
      </p:sp>
      <p:sp>
        <p:nvSpPr>
          <p:cNvPr id="4" name="TextBox 3">
            <a:extLst>
              <a:ext uri="{FF2B5EF4-FFF2-40B4-BE49-F238E27FC236}">
                <a16:creationId xmlns:a16="http://schemas.microsoft.com/office/drawing/2014/main" id="{E8A1055D-B746-4924-9A5D-F710B778729E}"/>
              </a:ext>
            </a:extLst>
          </p:cNvPr>
          <p:cNvSpPr txBox="1"/>
          <p:nvPr/>
        </p:nvSpPr>
        <p:spPr>
          <a:xfrm>
            <a:off x="5894055" y="2820694"/>
            <a:ext cx="2510495" cy="3621387"/>
          </a:xfrm>
          <a:prstGeom prst="rect">
            <a:avLst/>
          </a:prstGeom>
          <a:noFill/>
        </p:spPr>
        <p:txBody>
          <a:bodyPr wrap="none" rtlCol="0">
            <a:normAutofit fontScale="92500" lnSpcReduction="20000"/>
          </a:bodyPr>
          <a:lstStyle/>
          <a:p>
            <a:r>
              <a:rPr lang="en-US" sz="2800" b="1" dirty="0" err="1"/>
              <a:t>Ringraziamenti</a:t>
            </a:r>
            <a:endParaRPr lang="en-US" sz="2800" b="1" dirty="0"/>
          </a:p>
          <a:p>
            <a:r>
              <a:rPr lang="fr-CH" dirty="0"/>
              <a:t>Maya Allan</a:t>
            </a:r>
          </a:p>
          <a:p>
            <a:r>
              <a:rPr lang="fr-CH" dirty="0"/>
              <a:t>Benedetta Allegranzi</a:t>
            </a:r>
          </a:p>
          <a:p>
            <a:r>
              <a:rPr lang="fr-CH" dirty="0"/>
              <a:t>April Baller </a:t>
            </a:r>
          </a:p>
          <a:p>
            <a:r>
              <a:rPr lang="fr-CH" dirty="0"/>
              <a:t>Isabelle Bergeri</a:t>
            </a:r>
          </a:p>
          <a:p>
            <a:r>
              <a:rPr lang="en-US" dirty="0"/>
              <a:t>Mathieu </a:t>
            </a:r>
            <a:r>
              <a:rPr lang="en-US" dirty="0" err="1"/>
              <a:t>Boniol</a:t>
            </a:r>
            <a:endParaRPr lang="en-US" dirty="0"/>
          </a:p>
          <a:p>
            <a:r>
              <a:rPr lang="en-US" dirty="0"/>
              <a:t>Michele Cecchini</a:t>
            </a:r>
          </a:p>
          <a:p>
            <a:r>
              <a:rPr lang="fr-CH" dirty="0"/>
              <a:t>Roger Chou</a:t>
            </a:r>
          </a:p>
          <a:p>
            <a:r>
              <a:rPr lang="fr-CH" dirty="0"/>
              <a:t>Giorgio Cometto</a:t>
            </a:r>
          </a:p>
          <a:p>
            <a:r>
              <a:rPr lang="fr-CH" dirty="0"/>
              <a:t>Ivan Ivanov</a:t>
            </a:r>
          </a:p>
          <a:p>
            <a:r>
              <a:rPr lang="en-US" dirty="0"/>
              <a:t>Aiysha Malik</a:t>
            </a:r>
          </a:p>
          <a:p>
            <a:r>
              <a:rPr lang="en-US" dirty="0"/>
              <a:t>Ece Özçelik</a:t>
            </a:r>
          </a:p>
          <a:p>
            <a:r>
              <a:rPr lang="en-US" dirty="0"/>
              <a:t>Katrin </a:t>
            </a:r>
            <a:r>
              <a:rPr lang="en-US" dirty="0" err="1"/>
              <a:t>Seeher</a:t>
            </a:r>
            <a:endParaRPr lang="en-US" dirty="0"/>
          </a:p>
          <a:p>
            <a:r>
              <a:rPr lang="en-US" dirty="0"/>
              <a:t>Alice Simniceanu</a:t>
            </a:r>
          </a:p>
          <a:p>
            <a:r>
              <a:rPr lang="pl-PL" dirty="0"/>
              <a:t>Amani</a:t>
            </a:r>
            <a:r>
              <a:rPr lang="fr-CH" dirty="0"/>
              <a:t> </a:t>
            </a:r>
            <a:r>
              <a:rPr lang="pl-PL" dirty="0"/>
              <a:t>Siyam</a:t>
            </a:r>
            <a:endParaRPr lang="fr-CH" dirty="0"/>
          </a:p>
          <a:p>
            <a:r>
              <a:rPr lang="en-US" dirty="0"/>
              <a:t>Mo Yin</a:t>
            </a:r>
            <a:endParaRPr lang="en-GB" dirty="0"/>
          </a:p>
        </p:txBody>
      </p:sp>
    </p:spTree>
    <p:extLst>
      <p:ext uri="{BB962C8B-B14F-4D97-AF65-F5344CB8AC3E}">
        <p14:creationId xmlns:p14="http://schemas.microsoft.com/office/powerpoint/2010/main" val="370882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2919-57AE-443A-B953-C6F1D8913FC6}"/>
              </a:ext>
            </a:extLst>
          </p:cNvPr>
          <p:cNvSpPr>
            <a:spLocks noGrp="1"/>
          </p:cNvSpPr>
          <p:nvPr>
            <p:ph type="title"/>
          </p:nvPr>
        </p:nvSpPr>
        <p:spPr>
          <a:xfrm>
            <a:off x="609600" y="573388"/>
            <a:ext cx="11074400" cy="990600"/>
          </a:xfrm>
        </p:spPr>
        <p:txBody>
          <a:bodyPr/>
          <a:lstStyle/>
          <a:p>
            <a:r>
              <a:rPr lang="en-US" sz="3200" dirty="0"/>
              <a:t>Increasing </a:t>
            </a:r>
            <a:r>
              <a:rPr lang="en-US" sz="3200" dirty="0" err="1"/>
              <a:t>labour</a:t>
            </a:r>
            <a:r>
              <a:rPr lang="en-US" sz="3200" dirty="0"/>
              <a:t> disputes reveal widespread dissatisfaction</a:t>
            </a:r>
            <a:endParaRPr lang="en-GB" sz="3200" dirty="0"/>
          </a:p>
        </p:txBody>
      </p:sp>
      <p:grpSp>
        <p:nvGrpSpPr>
          <p:cNvPr id="4" name="Group 3">
            <a:extLst>
              <a:ext uri="{FF2B5EF4-FFF2-40B4-BE49-F238E27FC236}">
                <a16:creationId xmlns:a16="http://schemas.microsoft.com/office/drawing/2014/main" id="{A251EF27-63AF-43BA-8D26-6F99B97EEE8B}"/>
              </a:ext>
            </a:extLst>
          </p:cNvPr>
          <p:cNvGrpSpPr/>
          <p:nvPr/>
        </p:nvGrpSpPr>
        <p:grpSpPr>
          <a:xfrm>
            <a:off x="432541" y="1510930"/>
            <a:ext cx="11322229" cy="5283935"/>
            <a:chOff x="432541" y="1037850"/>
            <a:chExt cx="11321473" cy="5241966"/>
          </a:xfrm>
        </p:grpSpPr>
        <mc:AlternateContent xmlns:mc="http://schemas.openxmlformats.org/markup-compatibility/2006" xmlns:cx4="http://schemas.microsoft.com/office/drawing/2016/5/10/chartex">
          <mc:Choice Requires="cx4">
            <p:graphicFrame>
              <p:nvGraphicFramePr>
                <p:cNvPr id="5" name="Chart 4">
                  <a:extLst>
                    <a:ext uri="{FF2B5EF4-FFF2-40B4-BE49-F238E27FC236}">
                      <a16:creationId xmlns:a16="http://schemas.microsoft.com/office/drawing/2014/main" id="{72737116-28DD-4EC8-AD83-AC65A8FEF5EA}"/>
                    </a:ext>
                  </a:extLst>
                </p:cNvPr>
                <p:cNvGraphicFramePr/>
                <p:nvPr>
                  <p:extLst>
                    <p:ext uri="{D42A27DB-BD31-4B8C-83A1-F6EECF244321}">
                      <p14:modId xmlns:p14="http://schemas.microsoft.com/office/powerpoint/2010/main" val="3765210381"/>
                    </p:ext>
                  </p:extLst>
                </p:nvPr>
              </p:nvGraphicFramePr>
              <p:xfrm>
                <a:off x="3027874" y="1037850"/>
                <a:ext cx="7790214" cy="524196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72737116-28DD-4EC8-AD83-AC65A8FEF5EA}"/>
                    </a:ext>
                  </a:extLst>
                </p:cNvPr>
                <p:cNvPicPr>
                  <a:picLocks noGrp="1" noRot="1" noChangeAspect="1" noMove="1" noResize="1" noEditPoints="1" noAdjustHandles="1" noChangeArrowheads="1" noChangeShapeType="1"/>
                </p:cNvPicPr>
                <p:nvPr/>
              </p:nvPicPr>
              <p:blipFill>
                <a:blip r:embed="rId4"/>
                <a:stretch>
                  <a:fillRect/>
                </a:stretch>
              </p:blipFill>
              <p:spPr>
                <a:xfrm>
                  <a:off x="3028047" y="1510930"/>
                  <a:ext cx="7790734" cy="5283935"/>
                </a:xfrm>
                <a:prstGeom prst="rect">
                  <a:avLst/>
                </a:prstGeom>
              </p:spPr>
            </p:pic>
          </mc:Fallback>
        </mc:AlternateContent>
        <p:pic>
          <p:nvPicPr>
            <p:cNvPr id="6" name="Picture 5">
              <a:extLst>
                <a:ext uri="{FF2B5EF4-FFF2-40B4-BE49-F238E27FC236}">
                  <a16:creationId xmlns:a16="http://schemas.microsoft.com/office/drawing/2014/main" id="{1187C419-D6A1-4E51-9DE1-7C6721316E5A}"/>
                </a:ext>
              </a:extLst>
            </p:cNvPr>
            <p:cNvPicPr>
              <a:picLocks noChangeAspect="1"/>
            </p:cNvPicPr>
            <p:nvPr/>
          </p:nvPicPr>
          <p:blipFill>
            <a:blip r:embed="rId5"/>
            <a:stretch>
              <a:fillRect/>
            </a:stretch>
          </p:blipFill>
          <p:spPr>
            <a:xfrm>
              <a:off x="437230" y="4011069"/>
              <a:ext cx="2338676" cy="2015357"/>
            </a:xfrm>
            <a:prstGeom prst="rect">
              <a:avLst/>
            </a:prstGeom>
          </p:spPr>
        </p:pic>
        <p:graphicFrame>
          <p:nvGraphicFramePr>
            <p:cNvPr id="7" name="Diagram 6">
              <a:extLst>
                <a:ext uri="{FF2B5EF4-FFF2-40B4-BE49-F238E27FC236}">
                  <a16:creationId xmlns:a16="http://schemas.microsoft.com/office/drawing/2014/main" id="{138F5DA6-4FF0-400F-95EB-15C316AF83DC}"/>
                </a:ext>
              </a:extLst>
            </p:cNvPr>
            <p:cNvGraphicFramePr/>
            <p:nvPr>
              <p:extLst>
                <p:ext uri="{D42A27DB-BD31-4B8C-83A1-F6EECF244321}">
                  <p14:modId xmlns:p14="http://schemas.microsoft.com/office/powerpoint/2010/main" val="2164239610"/>
                </p:ext>
              </p:extLst>
            </p:nvPr>
          </p:nvGraphicFramePr>
          <p:xfrm>
            <a:off x="432541" y="3153449"/>
            <a:ext cx="2338677" cy="8334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37CE1EB3-0DFC-4B16-938D-E2B6AB41984A}"/>
                </a:ext>
              </a:extLst>
            </p:cNvPr>
            <p:cNvSpPr/>
            <p:nvPr/>
          </p:nvSpPr>
          <p:spPr>
            <a:xfrm>
              <a:off x="649356" y="1822176"/>
              <a:ext cx="1925612" cy="1169551"/>
            </a:xfrm>
            <a:prstGeom prst="rect">
              <a:avLst/>
            </a:prstGeom>
            <a:solidFill>
              <a:sysClr val="window" lastClr="FFFFFF">
                <a:lumMod val="85000"/>
              </a:sysClr>
            </a:solidFill>
            <a:ln>
              <a:noFill/>
            </a:ln>
            <a:effectLst/>
          </p:spPr>
          <p:txBody>
            <a:bodyPr wrap="square">
              <a:spAutoFit/>
            </a:bodyPr>
            <a:lstStyle/>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Health services disruption </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1" i="0" u="none" strike="noStrike" kern="0" cap="none" spc="0" normalizeH="0" baseline="0" noProof="0" dirty="0">
                  <a:ln>
                    <a:noFill/>
                  </a:ln>
                  <a:solidFill>
                    <a:srgbClr val="000000"/>
                  </a:solidFill>
                  <a:effectLst/>
                  <a:uLnTx/>
                  <a:uFillTx/>
                  <a:latin typeface="Calibri" panose="020F0502020204030204"/>
                  <a:ea typeface="+mn-ea"/>
                  <a:cs typeface="+mn-cs"/>
                </a:rPr>
                <a:t>↑ Health worker infections and deaths</a:t>
              </a:r>
            </a:p>
          </p:txBody>
        </p:sp>
        <p:sp>
          <p:nvSpPr>
            <p:cNvPr id="9" name="Rectangle: Rounded Corners 8">
              <a:extLst>
                <a:ext uri="{FF2B5EF4-FFF2-40B4-BE49-F238E27FC236}">
                  <a16:creationId xmlns:a16="http://schemas.microsoft.com/office/drawing/2014/main" id="{1F8169FE-56B7-4E64-A450-BFEE9E46290B}"/>
                </a:ext>
              </a:extLst>
            </p:cNvPr>
            <p:cNvSpPr/>
            <p:nvPr/>
          </p:nvSpPr>
          <p:spPr>
            <a:xfrm>
              <a:off x="674915" y="1259495"/>
              <a:ext cx="1842181" cy="550575"/>
            </a:xfrm>
            <a:prstGeom prst="roundRect">
              <a:avLst>
                <a:gd name="adj" fmla="val 50000"/>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COVID-19</a:t>
              </a:r>
              <a:r>
                <a:rPr kumimoji="0" lang="en-US" sz="1200" b="1"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context</a:t>
              </a:r>
              <a:endParaRPr kumimoji="0" lang="en-US" sz="1200" b="1"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D86EBC3-B176-47D7-9909-DA120C8611D7}"/>
                </a:ext>
              </a:extLst>
            </p:cNvPr>
            <p:cNvSpPr txBox="1"/>
            <p:nvPr/>
          </p:nvSpPr>
          <p:spPr>
            <a:xfrm>
              <a:off x="3620304" y="4834081"/>
              <a:ext cx="8133710" cy="369332"/>
            </a:xfrm>
            <a:prstGeom prst="rect">
              <a:avLst/>
            </a:prstGeom>
            <a:solidFill>
              <a:srgbClr val="FFC000"/>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E2A"/>
                  </a:solidFill>
                  <a:effectLst/>
                  <a:uLnTx/>
                  <a:uFillTx/>
                  <a:latin typeface="Calibri"/>
                  <a:ea typeface="+mn-ea"/>
                  <a:cs typeface="+mn-cs"/>
                </a:rPr>
                <a:t>Need:</a:t>
              </a:r>
              <a:r>
                <a:rPr kumimoji="0" lang="en-US" sz="1800" b="0" i="0" u="none" strike="noStrike" kern="1200" cap="none" spc="0" normalizeH="0" baseline="0" noProof="0" dirty="0">
                  <a:ln>
                    <a:noFill/>
                  </a:ln>
                  <a:solidFill>
                    <a:srgbClr val="001E2A"/>
                  </a:solidFill>
                  <a:effectLst/>
                  <a:uLnTx/>
                  <a:uFillTx/>
                  <a:latin typeface="Calibri"/>
                  <a:ea typeface="+mn-ea"/>
                  <a:cs typeface="+mn-cs"/>
                </a:rPr>
                <a:t> Active engagement between health worker organizations and management</a:t>
              </a:r>
            </a:p>
          </p:txBody>
        </p:sp>
      </p:grpSp>
    </p:spTree>
    <p:extLst>
      <p:ext uri="{BB962C8B-B14F-4D97-AF65-F5344CB8AC3E}">
        <p14:creationId xmlns:p14="http://schemas.microsoft.com/office/powerpoint/2010/main" val="67340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40C169B-167A-4D5B-B8EA-3DBF7EAF5F26}"/>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29820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F770-CD77-40F9-94C5-3D0D146A7DE9}"/>
              </a:ext>
            </a:extLst>
          </p:cNvPr>
          <p:cNvSpPr>
            <a:spLocks noGrp="1"/>
          </p:cNvSpPr>
          <p:nvPr>
            <p:ph type="title"/>
          </p:nvPr>
        </p:nvSpPr>
        <p:spPr/>
        <p:txBody>
          <a:bodyPr/>
          <a:lstStyle/>
          <a:p>
            <a:r>
              <a:rPr lang="en-US" dirty="0"/>
              <a:t>Organizing work time and workload for a healthy and safe work environment</a:t>
            </a:r>
            <a:endParaRPr lang="en-GB" dirty="0"/>
          </a:p>
        </p:txBody>
      </p:sp>
      <p:sp>
        <p:nvSpPr>
          <p:cNvPr id="3" name="Text Placeholder 2">
            <a:extLst>
              <a:ext uri="{FF2B5EF4-FFF2-40B4-BE49-F238E27FC236}">
                <a16:creationId xmlns:a16="http://schemas.microsoft.com/office/drawing/2014/main" id="{E8515618-B101-417B-93FF-A61C4BDD042A}"/>
              </a:ext>
            </a:extLst>
          </p:cNvPr>
          <p:cNvSpPr>
            <a:spLocks noGrp="1"/>
          </p:cNvSpPr>
          <p:nvPr>
            <p:ph type="body" idx="1"/>
          </p:nvPr>
        </p:nvSpPr>
        <p:spPr>
          <a:xfrm>
            <a:off x="4386227" y="2271461"/>
            <a:ext cx="7641984" cy="3946162"/>
          </a:xfrm>
        </p:spPr>
        <p:txBody>
          <a:bodyPr>
            <a:normAutofit fontScale="77500" lnSpcReduction="20000"/>
          </a:bodyPr>
          <a:lstStyle/>
          <a:p>
            <a:r>
              <a:rPr lang="en-US" dirty="0"/>
              <a:t>During the response to the pandemic, health workers may be working long hours with heavy workloads and insufficient time for rest and recuperation </a:t>
            </a:r>
          </a:p>
          <a:p>
            <a:r>
              <a:rPr lang="en-US" dirty="0"/>
              <a:t>This can result in </a:t>
            </a:r>
            <a:r>
              <a:rPr lang="en-US" b="1" dirty="0"/>
              <a:t>chronic fatigue and lack of energy, with decreased alertness, coordination and efficiency; increased reaction time; impaired cognition and mood changes</a:t>
            </a:r>
          </a:p>
          <a:p>
            <a:r>
              <a:rPr lang="en-US" dirty="0"/>
              <a:t>To prevent chronic fatigue in health workers:</a:t>
            </a:r>
          </a:p>
          <a:p>
            <a:pPr marL="896938" indent="-455613">
              <a:buFont typeface="Wingdings" panose="05000000000000000000" pitchFamily="2" charset="2"/>
              <a:buChar char="Ø"/>
            </a:pPr>
            <a:r>
              <a:rPr lang="en-US" dirty="0"/>
              <a:t>Provide enough available staff</a:t>
            </a:r>
          </a:p>
          <a:p>
            <a:pPr marL="896938" indent="-455613">
              <a:buFont typeface="Wingdings" panose="05000000000000000000" pitchFamily="2" charset="2"/>
              <a:buChar char="Ø"/>
            </a:pPr>
            <a:r>
              <a:rPr lang="en-US" dirty="0"/>
              <a:t>Ensure the allocation of the workload is fair</a:t>
            </a:r>
          </a:p>
          <a:p>
            <a:pPr marL="896938" indent="-455613">
              <a:buFont typeface="Wingdings" panose="05000000000000000000" pitchFamily="2" charset="2"/>
              <a:buChar char="Ø"/>
            </a:pPr>
            <a:r>
              <a:rPr lang="en-US" dirty="0"/>
              <a:t>Ensure longer working hours are only temporary</a:t>
            </a:r>
          </a:p>
          <a:p>
            <a:endParaRPr lang="en-GB" dirty="0"/>
          </a:p>
        </p:txBody>
      </p:sp>
      <p:pic>
        <p:nvPicPr>
          <p:cNvPr id="5" name="Picture 4" descr="A picture containing text, indoor, floor, office&#10;&#10;Description automatically generated">
            <a:extLst>
              <a:ext uri="{FF2B5EF4-FFF2-40B4-BE49-F238E27FC236}">
                <a16:creationId xmlns:a16="http://schemas.microsoft.com/office/drawing/2014/main" id="{0EADB97A-E55C-4C59-B30C-6243CD9F79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48"/>
          <a:stretch/>
        </p:blipFill>
        <p:spPr>
          <a:xfrm>
            <a:off x="415600" y="2199992"/>
            <a:ext cx="3737607" cy="4005970"/>
          </a:xfrm>
          <a:prstGeom prst="rect">
            <a:avLst/>
          </a:prstGeom>
          <a:effectLst/>
        </p:spPr>
      </p:pic>
      <p:sp>
        <p:nvSpPr>
          <p:cNvPr id="6" name="Rectangle 5">
            <a:extLst>
              <a:ext uri="{FF2B5EF4-FFF2-40B4-BE49-F238E27FC236}">
                <a16:creationId xmlns:a16="http://schemas.microsoft.com/office/drawing/2014/main" id="{01FA6E9B-D51E-495D-87DC-B1F241BFE8AF}"/>
              </a:ext>
            </a:extLst>
          </p:cNvPr>
          <p:cNvSpPr/>
          <p:nvPr/>
        </p:nvSpPr>
        <p:spPr>
          <a:xfrm>
            <a:off x="5824546" y="6264634"/>
            <a:ext cx="4946963" cy="477790"/>
          </a:xfrm>
          <a:prstGeom prst="rect">
            <a:avLst/>
          </a:prstGeom>
        </p:spPr>
        <p:txBody>
          <a:bodyPr wrap="square">
            <a:normAutofit/>
          </a:bodyPr>
          <a:lstStyle/>
          <a:p>
            <a:r>
              <a:rPr lang="en-US" sz="1100" dirty="0">
                <a:latin typeface="Segoe UI Light" panose="020B0502040204020203" pitchFamily="34" charset="0"/>
                <a:cs typeface="Segoe UI Light" panose="020B0502040204020203" pitchFamily="34" charset="0"/>
              </a:rPr>
              <a:t>WHO: </a:t>
            </a:r>
            <a:r>
              <a:rPr lang="en-US" sz="1100" dirty="0">
                <a:solidFill>
                  <a:schemeClr val="accent1">
                    <a:lumMod val="75000"/>
                  </a:schemeClr>
                </a:solidFill>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Health workforce policy and management in the context of the COVID-19 pandemic response</a:t>
            </a:r>
            <a:r>
              <a:rPr lang="en-US" sz="1100" dirty="0">
                <a:latin typeface="Segoe UI Light" panose="020B0502040204020203" pitchFamily="34" charset="0"/>
                <a:cs typeface="Segoe UI Light" panose="020B0502040204020203" pitchFamily="34" charset="0"/>
              </a:rPr>
              <a:t>; ILO: </a:t>
            </a:r>
            <a:r>
              <a:rPr lang="en-US" sz="1100" dirty="0">
                <a:solidFill>
                  <a:schemeClr val="accent1">
                    <a:lumMod val="75000"/>
                  </a:schemeClr>
                </a:solidFill>
                <a:latin typeface="Segoe UI Light" panose="020B0502040204020203" pitchFamily="34" charset="0"/>
                <a:cs typeface="Segoe UI Light" panose="020B0502040204020203" pitchFamily="34" charset="0"/>
                <a:hlinkClick r:id="rId4">
                  <a:extLst>
                    <a:ext uri="{A12FA001-AC4F-418D-AE19-62706E023703}">
                      <ahyp:hlinkClr xmlns:ahyp="http://schemas.microsoft.com/office/drawing/2018/hyperlinkcolor" val="tx"/>
                    </a:ext>
                  </a:extLst>
                </a:hlinkClick>
              </a:rPr>
              <a:t>Guidelines on decent work in public emergency services</a:t>
            </a:r>
            <a:endParaRPr lang="en-US" sz="11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062951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46AA-52D8-4F80-A03C-ACAA2D00DE83}"/>
              </a:ext>
            </a:extLst>
          </p:cNvPr>
          <p:cNvSpPr>
            <a:spLocks noGrp="1"/>
          </p:cNvSpPr>
          <p:nvPr>
            <p:ph type="title"/>
          </p:nvPr>
        </p:nvSpPr>
        <p:spPr/>
        <p:txBody>
          <a:bodyPr/>
          <a:lstStyle/>
          <a:p>
            <a:r>
              <a:rPr lang="en-US" sz="3200" dirty="0"/>
              <a:t>Prevent violence, harassment, stigma and discrimination of health workers</a:t>
            </a:r>
            <a:endParaRPr lang="en-GB" sz="3200" dirty="0"/>
          </a:p>
        </p:txBody>
      </p:sp>
      <p:sp>
        <p:nvSpPr>
          <p:cNvPr id="3" name="Text Placeholder 2">
            <a:extLst>
              <a:ext uri="{FF2B5EF4-FFF2-40B4-BE49-F238E27FC236}">
                <a16:creationId xmlns:a16="http://schemas.microsoft.com/office/drawing/2014/main" id="{465474AC-9D76-469B-96E3-83DAF375D1E2}"/>
              </a:ext>
            </a:extLst>
          </p:cNvPr>
          <p:cNvSpPr>
            <a:spLocks noGrp="1"/>
          </p:cNvSpPr>
          <p:nvPr>
            <p:ph type="body" idx="1"/>
          </p:nvPr>
        </p:nvSpPr>
        <p:spPr>
          <a:xfrm>
            <a:off x="5031905" y="2039228"/>
            <a:ext cx="7088863" cy="4235873"/>
          </a:xfrm>
        </p:spPr>
        <p:txBody>
          <a:bodyPr>
            <a:normAutofit fontScale="70000" lnSpcReduction="20000"/>
          </a:bodyPr>
          <a:lstStyle/>
          <a:p>
            <a:r>
              <a:rPr lang="en-US" dirty="0"/>
              <a:t>Increasing incidents of harassment, stigma and discrimination have been reported during the pandemic</a:t>
            </a:r>
          </a:p>
          <a:p>
            <a:r>
              <a:rPr lang="en-US" dirty="0"/>
              <a:t>Policies for prevention include:</a:t>
            </a:r>
          </a:p>
          <a:p>
            <a:pPr marL="987425" indent="-455613">
              <a:buFont typeface="Wingdings" panose="05000000000000000000" pitchFamily="2" charset="2"/>
              <a:buChar char="Ø"/>
            </a:pPr>
            <a:r>
              <a:rPr lang="en-US" dirty="0"/>
              <a:t>Regulations that criminalize violence and harassment against health workers</a:t>
            </a:r>
          </a:p>
          <a:p>
            <a:pPr marL="987425" indent="-455613">
              <a:buFont typeface="Wingdings" panose="05000000000000000000" pitchFamily="2" charset="2"/>
              <a:buChar char="Ø"/>
            </a:pPr>
            <a:r>
              <a:rPr lang="en-US" dirty="0"/>
              <a:t>Policies for prevention of workplace violence in the health sector</a:t>
            </a:r>
          </a:p>
          <a:p>
            <a:pPr marL="987425" indent="-455613">
              <a:buFont typeface="Wingdings" panose="05000000000000000000" pitchFamily="2" charset="2"/>
              <a:buChar char="Ø"/>
            </a:pPr>
            <a:r>
              <a:rPr lang="en-US" dirty="0"/>
              <a:t>Policies for reporting of incidents and for security measures</a:t>
            </a:r>
          </a:p>
          <a:p>
            <a:pPr marL="987425" indent="-455613">
              <a:buFont typeface="Wingdings" panose="05000000000000000000" pitchFamily="2" charset="2"/>
              <a:buChar char="Ø"/>
            </a:pPr>
            <a:r>
              <a:rPr lang="en-US" dirty="0"/>
              <a:t>Communication around </a:t>
            </a:r>
            <a:r>
              <a:rPr lang="en-US" dirty="0" err="1"/>
              <a:t>behavioural</a:t>
            </a:r>
            <a:r>
              <a:rPr lang="en-US" dirty="0"/>
              <a:t> standards and community-engagement projects to prevent stigmatization of health workers </a:t>
            </a:r>
          </a:p>
          <a:p>
            <a:pPr marL="987425" indent="-455613">
              <a:buFont typeface="Wingdings" panose="05000000000000000000" pitchFamily="2" charset="2"/>
              <a:buChar char="Ø"/>
            </a:pPr>
            <a:r>
              <a:rPr lang="en-US" dirty="0"/>
              <a:t>Promoting respect for health workers</a:t>
            </a:r>
          </a:p>
          <a:p>
            <a:endParaRPr lang="en-GB" dirty="0"/>
          </a:p>
        </p:txBody>
      </p:sp>
      <p:grpSp>
        <p:nvGrpSpPr>
          <p:cNvPr id="11" name="Group 10">
            <a:extLst>
              <a:ext uri="{FF2B5EF4-FFF2-40B4-BE49-F238E27FC236}">
                <a16:creationId xmlns:a16="http://schemas.microsoft.com/office/drawing/2014/main" id="{FE7A759C-9D06-4DC3-8D96-E41BAF1598B6}"/>
              </a:ext>
            </a:extLst>
          </p:cNvPr>
          <p:cNvGrpSpPr/>
          <p:nvPr/>
        </p:nvGrpSpPr>
        <p:grpSpPr>
          <a:xfrm>
            <a:off x="415600" y="1729210"/>
            <a:ext cx="4931980" cy="5255165"/>
            <a:chOff x="789810" y="1234353"/>
            <a:chExt cx="5969911" cy="6247964"/>
          </a:xfrm>
        </p:grpSpPr>
        <p:sp>
          <p:nvSpPr>
            <p:cNvPr id="5" name="Slide Number Placeholder 2">
              <a:extLst>
                <a:ext uri="{FF2B5EF4-FFF2-40B4-BE49-F238E27FC236}">
                  <a16:creationId xmlns:a16="http://schemas.microsoft.com/office/drawing/2014/main" id="{8EF5EBD7-F2D2-40B1-A14D-D228D3773C6B}"/>
                </a:ext>
              </a:extLst>
            </p:cNvPr>
            <p:cNvSpPr txBox="1">
              <a:spLocks/>
            </p:cNvSpPr>
            <p:nvPr/>
          </p:nvSpPr>
          <p:spPr>
            <a:xfrm>
              <a:off x="5995504" y="7231487"/>
              <a:ext cx="764217" cy="250830"/>
            </a:xfrm>
            <a:prstGeom prst="rect">
              <a:avLst/>
            </a:prstGeom>
            <a:noFill/>
            <a:ln>
              <a:noFill/>
            </a:ln>
          </p:spPr>
          <p:txBody>
            <a:bodyPr spcFirstLastPara="1" wrap="square" lIns="91425" tIns="91425" rIns="91425" bIns="91425" anchor="ctr" anchorCtr="0">
              <a:noAutofit/>
            </a:bodyPr>
            <a:lstStyle>
              <a:defPPr>
                <a:defRPr lang="id-ID"/>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9pPr>
            </a:lstStyle>
            <a:p>
              <a:fld id="{6D22F896-40B5-4ADD-8801-0D06FADFA095}" type="slidenum">
                <a:rPr lang="en-US" smtClean="0"/>
                <a:pPr/>
                <a:t>23</a:t>
              </a:fld>
              <a:endParaRPr lang="en-US" dirty="0"/>
            </a:p>
          </p:txBody>
        </p:sp>
        <p:pic>
          <p:nvPicPr>
            <p:cNvPr id="6" name="Picture 5">
              <a:extLst>
                <a:ext uri="{FF2B5EF4-FFF2-40B4-BE49-F238E27FC236}">
                  <a16:creationId xmlns:a16="http://schemas.microsoft.com/office/drawing/2014/main" id="{3CF681CB-A2B0-479F-95DA-0DD0EE949790}"/>
                </a:ext>
              </a:extLst>
            </p:cNvPr>
            <p:cNvPicPr>
              <a:picLocks noChangeAspect="1"/>
            </p:cNvPicPr>
            <p:nvPr/>
          </p:nvPicPr>
          <p:blipFill>
            <a:blip r:embed="rId2"/>
            <a:stretch>
              <a:fillRect/>
            </a:stretch>
          </p:blipFill>
          <p:spPr>
            <a:xfrm>
              <a:off x="2590312" y="1234353"/>
              <a:ext cx="3322457" cy="3322457"/>
            </a:xfrm>
            <a:prstGeom prst="rect">
              <a:avLst/>
            </a:prstGeom>
          </p:spPr>
        </p:pic>
        <p:pic>
          <p:nvPicPr>
            <p:cNvPr id="7" name="Picture 6">
              <a:extLst>
                <a:ext uri="{FF2B5EF4-FFF2-40B4-BE49-F238E27FC236}">
                  <a16:creationId xmlns:a16="http://schemas.microsoft.com/office/drawing/2014/main" id="{1B9ED2E8-7E6C-4F53-A0AD-F13ACC5966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8406" y="4759328"/>
              <a:ext cx="1758598" cy="1755157"/>
            </a:xfrm>
            <a:prstGeom prst="rect">
              <a:avLst/>
            </a:prstGeom>
            <a:ln w="6350">
              <a:solidFill>
                <a:schemeClr val="bg1">
                  <a:lumMod val="75000"/>
                </a:schemeClr>
              </a:solidFill>
            </a:ln>
          </p:spPr>
        </p:pic>
        <p:pic>
          <p:nvPicPr>
            <p:cNvPr id="8" name="Picture 7">
              <a:extLst>
                <a:ext uri="{FF2B5EF4-FFF2-40B4-BE49-F238E27FC236}">
                  <a16:creationId xmlns:a16="http://schemas.microsoft.com/office/drawing/2014/main" id="{96A06C3F-7FC0-417C-A0A1-1F88D5C9D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810" y="3930845"/>
              <a:ext cx="2712176" cy="2878213"/>
            </a:xfrm>
            <a:prstGeom prst="rect">
              <a:avLst/>
            </a:prstGeom>
            <a:effectLst/>
          </p:spPr>
        </p:pic>
        <p:pic>
          <p:nvPicPr>
            <p:cNvPr id="9" name="Picture 8">
              <a:extLst>
                <a:ext uri="{FF2B5EF4-FFF2-40B4-BE49-F238E27FC236}">
                  <a16:creationId xmlns:a16="http://schemas.microsoft.com/office/drawing/2014/main" id="{83C232D9-3100-49CD-8505-7828C823FD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811" y="2132730"/>
              <a:ext cx="1620145" cy="1620145"/>
            </a:xfrm>
            <a:prstGeom prst="rect">
              <a:avLst/>
            </a:prstGeom>
          </p:spPr>
        </p:pic>
        <p:sp>
          <p:nvSpPr>
            <p:cNvPr id="10" name="Rectangle 9">
              <a:extLst>
                <a:ext uri="{FF2B5EF4-FFF2-40B4-BE49-F238E27FC236}">
                  <a16:creationId xmlns:a16="http://schemas.microsoft.com/office/drawing/2014/main" id="{2B9029AD-1D62-4581-8762-A6BD0A50AD77}"/>
                </a:ext>
              </a:extLst>
            </p:cNvPr>
            <p:cNvSpPr/>
            <p:nvPr/>
          </p:nvSpPr>
          <p:spPr>
            <a:xfrm>
              <a:off x="886326" y="6523632"/>
              <a:ext cx="1899879" cy="230832"/>
            </a:xfrm>
            <a:prstGeom prst="rect">
              <a:avLst/>
            </a:prstGeom>
          </p:spPr>
          <p:txBody>
            <a:bodyPr wrap="none">
              <a:spAutoFit/>
            </a:bodyPr>
            <a:lstStyle/>
            <a:p>
              <a:pPr>
                <a:defRPr/>
              </a:pPr>
              <a:r>
                <a:rPr lang="en-US" sz="800" i="1" dirty="0">
                  <a:solidFill>
                    <a:schemeClr val="bg1"/>
                  </a:solidFill>
                  <a:latin typeface="Calibri"/>
                </a:rPr>
                <a:t>Photo: Jim Varney/Science Photo </a:t>
              </a:r>
              <a:r>
                <a:rPr lang="en-US" sz="900" i="1" dirty="0">
                  <a:solidFill>
                    <a:schemeClr val="bg1"/>
                  </a:solidFill>
                  <a:latin typeface="Calibri"/>
                </a:rPr>
                <a:t>Library</a:t>
              </a:r>
            </a:p>
          </p:txBody>
        </p:sp>
      </p:grpSp>
    </p:spTree>
    <p:extLst>
      <p:ext uri="{BB962C8B-B14F-4D97-AF65-F5344CB8AC3E}">
        <p14:creationId xmlns:p14="http://schemas.microsoft.com/office/powerpoint/2010/main" val="1483245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9465-7BD6-42CD-9BD1-9D5D7B9E204C}"/>
              </a:ext>
            </a:extLst>
          </p:cNvPr>
          <p:cNvSpPr>
            <a:spLocks noGrp="1"/>
          </p:cNvSpPr>
          <p:nvPr>
            <p:ph type="title"/>
          </p:nvPr>
        </p:nvSpPr>
        <p:spPr>
          <a:xfrm>
            <a:off x="159026" y="905347"/>
            <a:ext cx="12032974" cy="970871"/>
          </a:xfrm>
        </p:spPr>
        <p:txBody>
          <a:bodyPr>
            <a:noAutofit/>
          </a:bodyPr>
          <a:lstStyle/>
          <a:p>
            <a:r>
              <a:rPr lang="en-US" sz="3200" dirty="0"/>
              <a:t>Li. 2021. Prevalence of depression, anxiety and post-traumatic stress disorder in health care workers during the COVID-19 pandemic: A systematic review and meta-analysis</a:t>
            </a:r>
            <a:endParaRPr lang="en-US" sz="3200" b="1" dirty="0">
              <a:latin typeface="+mn-lt"/>
            </a:endParaRPr>
          </a:p>
        </p:txBody>
      </p:sp>
      <p:sp>
        <p:nvSpPr>
          <p:cNvPr id="3" name="TextBox 2">
            <a:extLst>
              <a:ext uri="{FF2B5EF4-FFF2-40B4-BE49-F238E27FC236}">
                <a16:creationId xmlns:a16="http://schemas.microsoft.com/office/drawing/2014/main" id="{755DFBD6-6023-4DC5-A29C-A1AD439CDD95}"/>
              </a:ext>
            </a:extLst>
          </p:cNvPr>
          <p:cNvSpPr txBox="1"/>
          <p:nvPr/>
        </p:nvSpPr>
        <p:spPr>
          <a:xfrm>
            <a:off x="347869" y="2444436"/>
            <a:ext cx="7224173" cy="4037845"/>
          </a:xfrm>
          <a:prstGeom prst="rect">
            <a:avLst/>
          </a:prstGeom>
          <a:noFill/>
        </p:spPr>
        <p:txBody>
          <a:bodyPr wrap="square" rtlCol="0">
            <a:normAutofit lnSpcReduction="10000"/>
          </a:bodyPr>
          <a:lstStyle/>
          <a:p>
            <a:r>
              <a:rPr lang="en-US" sz="2200" dirty="0">
                <a:latin typeface="Segoe UI Light" panose="020B0502040204020203" pitchFamily="34" charset="0"/>
                <a:cs typeface="Segoe UI Light" panose="020B0502040204020203" pitchFamily="34" charset="0"/>
              </a:rPr>
              <a:t>65 studies, 97,333 health care workers, 21 countries, 70% female</a:t>
            </a:r>
          </a:p>
          <a:p>
            <a:r>
              <a:rPr lang="en-US" sz="2200" dirty="0">
                <a:latin typeface="Segoe UI Light" panose="020B0502040204020203" pitchFamily="34" charset="0"/>
                <a:cs typeface="Segoe UI Light" panose="020B0502040204020203" pitchFamily="34" charset="0"/>
              </a:rPr>
              <a:t>Cross sectional </a:t>
            </a:r>
            <a:endParaRPr lang="en-GB" sz="2200" dirty="0">
              <a:latin typeface="Segoe UI Light" panose="020B0502040204020203" pitchFamily="34" charset="0"/>
              <a:cs typeface="Segoe UI Light" panose="020B0502040204020203" pitchFamily="34" charset="0"/>
            </a:endParaRPr>
          </a:p>
          <a:p>
            <a:endParaRPr lang="en-US" sz="2200" dirty="0">
              <a:latin typeface="Segoe UI Light" panose="020B0502040204020203" pitchFamily="34" charset="0"/>
              <a:cs typeface="Segoe UI Light" panose="020B0502040204020203" pitchFamily="34" charset="0"/>
            </a:endParaRPr>
          </a:p>
          <a:p>
            <a:r>
              <a:rPr lang="en-US" sz="2200" dirty="0">
                <a:latin typeface="Segoe UI Light" panose="020B0502040204020203" pitchFamily="34" charset="0"/>
                <a:cs typeface="Segoe UI Light" panose="020B0502040204020203" pitchFamily="34" charset="0"/>
              </a:rPr>
              <a:t>Anxiety pooled prevalence: </a:t>
            </a:r>
            <a:r>
              <a:rPr lang="en-US" sz="2200" dirty="0">
                <a:highlight>
                  <a:srgbClr val="FFFF00"/>
                </a:highlight>
                <a:latin typeface="Segoe UI Light" panose="020B0502040204020203" pitchFamily="34" charset="0"/>
                <a:cs typeface="Segoe UI Light" panose="020B0502040204020203" pitchFamily="34" charset="0"/>
              </a:rPr>
              <a:t>23.2%</a:t>
            </a:r>
            <a:r>
              <a:rPr lang="en-US" sz="2200" dirty="0">
                <a:latin typeface="Segoe UI Light" panose="020B0502040204020203" pitchFamily="34" charset="0"/>
                <a:cs typeface="Segoe UI Light" panose="020B0502040204020203" pitchFamily="34" charset="0"/>
              </a:rPr>
              <a:t> (95% CI 17.8-29.1, I</a:t>
            </a:r>
            <a:r>
              <a:rPr lang="en-US" sz="2200" baseline="30000" dirty="0">
                <a:latin typeface="Segoe UI Light" panose="020B0502040204020203" pitchFamily="34" charset="0"/>
                <a:cs typeface="Segoe UI Light" panose="020B0502040204020203" pitchFamily="34" charset="0"/>
              </a:rPr>
              <a:t>2</a:t>
            </a:r>
            <a:r>
              <a:rPr lang="en-US" sz="2200" dirty="0">
                <a:latin typeface="Segoe UI Light" panose="020B0502040204020203" pitchFamily="34" charset="0"/>
                <a:cs typeface="Segoe UI Light" panose="020B0502040204020203" pitchFamily="34" charset="0"/>
              </a:rPr>
              <a:t> = 99%)</a:t>
            </a:r>
          </a:p>
          <a:p>
            <a:endParaRPr lang="en-US" sz="2200" dirty="0">
              <a:latin typeface="Segoe UI Light" panose="020B0502040204020203" pitchFamily="34" charset="0"/>
              <a:cs typeface="Segoe UI Light" panose="020B0502040204020203" pitchFamily="34" charset="0"/>
            </a:endParaRPr>
          </a:p>
          <a:p>
            <a:r>
              <a:rPr lang="it-IT" sz="2200" dirty="0" err="1">
                <a:latin typeface="Segoe UI Light" panose="020B0502040204020203" pitchFamily="34" charset="0"/>
                <a:cs typeface="Segoe UI Light" panose="020B0502040204020203" pitchFamily="34" charset="0"/>
              </a:rPr>
              <a:t>Depression</a:t>
            </a:r>
            <a:r>
              <a:rPr lang="it-IT" sz="2200" dirty="0">
                <a:latin typeface="Segoe UI Light" panose="020B0502040204020203" pitchFamily="34" charset="0"/>
                <a:cs typeface="Segoe UI Light" panose="020B0502040204020203" pitchFamily="34" charset="0"/>
              </a:rPr>
              <a:t> </a:t>
            </a:r>
            <a:r>
              <a:rPr lang="it-IT" sz="2200" dirty="0" err="1">
                <a:latin typeface="Segoe UI Light" panose="020B0502040204020203" pitchFamily="34" charset="0"/>
                <a:cs typeface="Segoe UI Light" panose="020B0502040204020203" pitchFamily="34" charset="0"/>
              </a:rPr>
              <a:t>pooled</a:t>
            </a:r>
            <a:r>
              <a:rPr lang="it-IT" sz="2200" dirty="0">
                <a:latin typeface="Segoe UI Light" panose="020B0502040204020203" pitchFamily="34" charset="0"/>
                <a:cs typeface="Segoe UI Light" panose="020B0502040204020203" pitchFamily="34" charset="0"/>
              </a:rPr>
              <a:t> </a:t>
            </a:r>
            <a:r>
              <a:rPr lang="it-IT" sz="2200" dirty="0" err="1">
                <a:latin typeface="Segoe UI Light" panose="020B0502040204020203" pitchFamily="34" charset="0"/>
                <a:cs typeface="Segoe UI Light" panose="020B0502040204020203" pitchFamily="34" charset="0"/>
              </a:rPr>
              <a:t>prevalence</a:t>
            </a:r>
            <a:r>
              <a:rPr lang="it-IT" sz="2200" dirty="0">
                <a:latin typeface="Segoe UI Light" panose="020B0502040204020203" pitchFamily="34" charset="0"/>
                <a:cs typeface="Segoe UI Light" panose="020B0502040204020203" pitchFamily="34" charset="0"/>
              </a:rPr>
              <a:t>: </a:t>
            </a:r>
            <a:r>
              <a:rPr lang="it-IT" sz="2200" dirty="0">
                <a:highlight>
                  <a:srgbClr val="FFFF00"/>
                </a:highlight>
                <a:latin typeface="Segoe UI Light" panose="020B0502040204020203" pitchFamily="34" charset="0"/>
                <a:cs typeface="Segoe UI Light" panose="020B0502040204020203" pitchFamily="34" charset="0"/>
              </a:rPr>
              <a:t>22.8%</a:t>
            </a:r>
            <a:r>
              <a:rPr lang="it-IT" sz="2200" dirty="0">
                <a:latin typeface="Segoe UI Light" panose="020B0502040204020203" pitchFamily="34" charset="0"/>
                <a:cs typeface="Segoe UI Light" panose="020B0502040204020203" pitchFamily="34" charset="0"/>
              </a:rPr>
              <a:t> (95% CI 15.1-31.51, I</a:t>
            </a:r>
            <a:r>
              <a:rPr lang="en-US" sz="2200" baseline="30000" dirty="0">
                <a:latin typeface="Segoe UI Light" panose="020B0502040204020203" pitchFamily="34" charset="0"/>
                <a:cs typeface="Segoe UI Light" panose="020B0502040204020203" pitchFamily="34" charset="0"/>
              </a:rPr>
              <a:t>2</a:t>
            </a:r>
            <a:r>
              <a:rPr lang="it-IT" sz="2200" dirty="0">
                <a:latin typeface="Segoe UI Light" panose="020B0502040204020203" pitchFamily="34" charset="0"/>
                <a:cs typeface="Segoe UI Light" panose="020B0502040204020203" pitchFamily="34" charset="0"/>
              </a:rPr>
              <a:t>=99·6%)</a:t>
            </a:r>
          </a:p>
          <a:p>
            <a:endParaRPr lang="it-IT" sz="2200" dirty="0">
              <a:latin typeface="Segoe UI Light" panose="020B0502040204020203" pitchFamily="34" charset="0"/>
              <a:cs typeface="Segoe UI Light" panose="020B0502040204020203" pitchFamily="34" charset="0"/>
            </a:endParaRPr>
          </a:p>
          <a:p>
            <a:r>
              <a:rPr lang="it-IT" sz="2200" dirty="0" err="1">
                <a:latin typeface="Segoe UI Light" panose="020B0502040204020203" pitchFamily="34" charset="0"/>
                <a:cs typeface="Segoe UI Light" panose="020B0502040204020203" pitchFamily="34" charset="0"/>
              </a:rPr>
              <a:t>Insomnia</a:t>
            </a:r>
            <a:r>
              <a:rPr lang="it-IT" sz="2200" dirty="0">
                <a:latin typeface="Segoe UI Light" panose="020B0502040204020203" pitchFamily="34" charset="0"/>
                <a:cs typeface="Segoe UI Light" panose="020B0502040204020203" pitchFamily="34" charset="0"/>
              </a:rPr>
              <a:t> </a:t>
            </a:r>
            <a:r>
              <a:rPr lang="it-IT" sz="2200" dirty="0" err="1">
                <a:latin typeface="Segoe UI Light" panose="020B0502040204020203" pitchFamily="34" charset="0"/>
                <a:cs typeface="Segoe UI Light" panose="020B0502040204020203" pitchFamily="34" charset="0"/>
              </a:rPr>
              <a:t>pooled</a:t>
            </a:r>
            <a:r>
              <a:rPr lang="it-IT" sz="2200" dirty="0">
                <a:latin typeface="Segoe UI Light" panose="020B0502040204020203" pitchFamily="34" charset="0"/>
                <a:cs typeface="Segoe UI Light" panose="020B0502040204020203" pitchFamily="34" charset="0"/>
              </a:rPr>
              <a:t> </a:t>
            </a:r>
            <a:r>
              <a:rPr lang="it-IT" sz="2200" dirty="0" err="1">
                <a:latin typeface="Segoe UI Light" panose="020B0502040204020203" pitchFamily="34" charset="0"/>
                <a:cs typeface="Segoe UI Light" panose="020B0502040204020203" pitchFamily="34" charset="0"/>
              </a:rPr>
              <a:t>prevalence</a:t>
            </a:r>
            <a:r>
              <a:rPr lang="it-IT" sz="2200" dirty="0">
                <a:latin typeface="Segoe UI Light" panose="020B0502040204020203" pitchFamily="34" charset="0"/>
                <a:cs typeface="Segoe UI Light" panose="020B0502040204020203" pitchFamily="34" charset="0"/>
              </a:rPr>
              <a:t> </a:t>
            </a:r>
            <a:r>
              <a:rPr lang="it-IT" sz="2200" dirty="0">
                <a:highlight>
                  <a:srgbClr val="FFFF00"/>
                </a:highlight>
                <a:latin typeface="Segoe UI Light" panose="020B0502040204020203" pitchFamily="34" charset="0"/>
                <a:cs typeface="Segoe UI Light" panose="020B0502040204020203" pitchFamily="34" charset="0"/>
              </a:rPr>
              <a:t>34.3%</a:t>
            </a:r>
            <a:r>
              <a:rPr lang="it-IT" sz="2200" dirty="0">
                <a:latin typeface="Segoe UI Light" panose="020B0502040204020203" pitchFamily="34" charset="0"/>
                <a:cs typeface="Segoe UI Light" panose="020B0502040204020203" pitchFamily="34" charset="0"/>
              </a:rPr>
              <a:t> (95% CI 27.5–41.5, I</a:t>
            </a:r>
            <a:r>
              <a:rPr lang="en-US" sz="2200" baseline="30000" dirty="0">
                <a:latin typeface="Segoe UI Light" panose="020B0502040204020203" pitchFamily="34" charset="0"/>
                <a:cs typeface="Segoe UI Light" panose="020B0502040204020203" pitchFamily="34" charset="0"/>
              </a:rPr>
              <a:t>2 </a:t>
            </a:r>
            <a:r>
              <a:rPr lang="it-IT" sz="2200" dirty="0">
                <a:latin typeface="Segoe UI Light" panose="020B0502040204020203" pitchFamily="34" charset="0"/>
                <a:cs typeface="Segoe UI Light" panose="020B0502040204020203" pitchFamily="34" charset="0"/>
              </a:rPr>
              <a:t>=98%)</a:t>
            </a:r>
            <a:endParaRPr lang="en-US" sz="2200" dirty="0">
              <a:latin typeface="Segoe UI Light" panose="020B0502040204020203" pitchFamily="34" charset="0"/>
              <a:cs typeface="Segoe UI Light" panose="020B0502040204020203" pitchFamily="34"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98689D9C-E883-4171-A0FD-7A226C5F2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042" y="2306852"/>
            <a:ext cx="4514334" cy="4071313"/>
          </a:xfrm>
          <a:prstGeom prst="rect">
            <a:avLst/>
          </a:prstGeom>
        </p:spPr>
      </p:pic>
    </p:spTree>
    <p:extLst>
      <p:ext uri="{BB962C8B-B14F-4D97-AF65-F5344CB8AC3E}">
        <p14:creationId xmlns:p14="http://schemas.microsoft.com/office/powerpoint/2010/main" val="1851085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F38EF-2F55-4179-8F1F-42D094C289D1}"/>
              </a:ext>
            </a:extLst>
          </p:cNvPr>
          <p:cNvSpPr>
            <a:spLocks noGrp="1"/>
          </p:cNvSpPr>
          <p:nvPr>
            <p:ph type="title"/>
          </p:nvPr>
        </p:nvSpPr>
        <p:spPr/>
        <p:txBody>
          <a:bodyPr/>
          <a:lstStyle/>
          <a:p>
            <a:r>
              <a:rPr lang="en-US" dirty="0"/>
              <a:t>Mental health and psychosocial support for health workers</a:t>
            </a:r>
            <a:endParaRPr lang="en-GB" dirty="0"/>
          </a:p>
        </p:txBody>
      </p:sp>
      <p:sp>
        <p:nvSpPr>
          <p:cNvPr id="3" name="Text Placeholder 2">
            <a:extLst>
              <a:ext uri="{FF2B5EF4-FFF2-40B4-BE49-F238E27FC236}">
                <a16:creationId xmlns:a16="http://schemas.microsoft.com/office/drawing/2014/main" id="{318C919E-387A-4704-85BC-7CEBFBA48449}"/>
              </a:ext>
            </a:extLst>
          </p:cNvPr>
          <p:cNvSpPr>
            <a:spLocks noGrp="1"/>
          </p:cNvSpPr>
          <p:nvPr>
            <p:ph type="body" idx="1"/>
          </p:nvPr>
        </p:nvSpPr>
        <p:spPr>
          <a:xfrm>
            <a:off x="415600" y="2025520"/>
            <a:ext cx="5680400" cy="4619724"/>
          </a:xfrm>
        </p:spPr>
        <p:txBody>
          <a:bodyPr>
            <a:normAutofit fontScale="70000" lnSpcReduction="20000"/>
          </a:bodyPr>
          <a:lstStyle/>
          <a:p>
            <a:r>
              <a:rPr lang="en-US" dirty="0"/>
              <a:t>Ensure that accurate information updates are provided to all health workers</a:t>
            </a:r>
          </a:p>
          <a:p>
            <a:r>
              <a:rPr lang="en-US" dirty="0"/>
              <a:t>Rotate workers from higher-stress to lower-stress functions </a:t>
            </a:r>
          </a:p>
          <a:p>
            <a:r>
              <a:rPr lang="en-US" dirty="0"/>
              <a:t>Partner inexperienced workers with experienced colleagues </a:t>
            </a:r>
          </a:p>
          <a:p>
            <a:r>
              <a:rPr lang="en-US" dirty="0"/>
              <a:t>Ensure access to confidential mental health and psychosocial support services for health workers</a:t>
            </a:r>
          </a:p>
          <a:p>
            <a:r>
              <a:rPr lang="en-US" dirty="0"/>
              <a:t>Train health leads in basic psychosocial skills</a:t>
            </a:r>
          </a:p>
          <a:p>
            <a:r>
              <a:rPr lang="en-GB" dirty="0"/>
              <a:t>Provide mechanisms for early and confidential identification and management of anxiety, depression and other mental health conditions, and initiate first-line interventions</a:t>
            </a:r>
          </a:p>
        </p:txBody>
      </p:sp>
      <p:sp>
        <p:nvSpPr>
          <p:cNvPr id="5" name="Rectangle 4">
            <a:extLst>
              <a:ext uri="{FF2B5EF4-FFF2-40B4-BE49-F238E27FC236}">
                <a16:creationId xmlns:a16="http://schemas.microsoft.com/office/drawing/2014/main" id="{6BA22AF5-465A-480A-BA04-C72D92E5DD9D}"/>
              </a:ext>
            </a:extLst>
          </p:cNvPr>
          <p:cNvSpPr/>
          <p:nvPr/>
        </p:nvSpPr>
        <p:spPr>
          <a:xfrm>
            <a:off x="5932211" y="4670736"/>
            <a:ext cx="6096000" cy="1660593"/>
          </a:xfrm>
          <a:prstGeom prst="rect">
            <a:avLst/>
          </a:prstGeom>
        </p:spPr>
        <p:txBody>
          <a:bodyPr>
            <a:normAutofit fontScale="92500" lnSpcReduction="10000"/>
          </a:bodyPr>
          <a:lstStyle/>
          <a:p>
            <a:pPr marL="609585" lvl="1" indent="-457189" eaLnBrk="0" fontAlgn="base" hangingPunct="0">
              <a:lnSpc>
                <a:spcPct val="95000"/>
              </a:lnSpc>
              <a:buSzPts val="1800"/>
              <a:buChar char="●"/>
            </a:pPr>
            <a:r>
              <a:rPr lang="en-GB" sz="2400" dirty="0">
                <a:latin typeface="Segoe UI Light" panose="020B0502040204020203" pitchFamily="34" charset="0"/>
                <a:cs typeface="Tahoma" pitchFamily="34" charset="0"/>
              </a:rPr>
              <a:t>Promote a mental health prevention culture among health workers and health managers</a:t>
            </a:r>
          </a:p>
          <a:p>
            <a:pPr marL="609585" lvl="1" indent="-457189" eaLnBrk="0" fontAlgn="base" hangingPunct="0">
              <a:lnSpc>
                <a:spcPct val="95000"/>
              </a:lnSpc>
              <a:buSzPts val="1800"/>
              <a:buChar char="●"/>
            </a:pPr>
            <a:r>
              <a:rPr lang="en-GB" sz="2400" dirty="0">
                <a:latin typeface="Segoe UI Light" panose="020B0502040204020203" pitchFamily="34" charset="0"/>
                <a:cs typeface="Tahoma" pitchFamily="34" charset="0"/>
              </a:rPr>
              <a:t>Ensure health workers who develop mental health conditions and seek help can return to their work without stigma or discrimination </a:t>
            </a:r>
          </a:p>
        </p:txBody>
      </p:sp>
      <p:pic>
        <p:nvPicPr>
          <p:cNvPr id="6" name="Picture 5">
            <a:extLst>
              <a:ext uri="{FF2B5EF4-FFF2-40B4-BE49-F238E27FC236}">
                <a16:creationId xmlns:a16="http://schemas.microsoft.com/office/drawing/2014/main" id="{100852C7-7EB0-4565-9CD4-273514FD14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77412" y="1628571"/>
            <a:ext cx="5198988" cy="2919816"/>
          </a:xfrm>
          <a:prstGeom prst="rect">
            <a:avLst/>
          </a:prstGeom>
          <a:effectLst/>
        </p:spPr>
      </p:pic>
      <p:sp>
        <p:nvSpPr>
          <p:cNvPr id="7" name="Rectangle 6">
            <a:extLst>
              <a:ext uri="{FF2B5EF4-FFF2-40B4-BE49-F238E27FC236}">
                <a16:creationId xmlns:a16="http://schemas.microsoft.com/office/drawing/2014/main" id="{313F6B8E-470A-48B2-A56F-063845A9CDD9}"/>
              </a:ext>
            </a:extLst>
          </p:cNvPr>
          <p:cNvSpPr/>
          <p:nvPr/>
        </p:nvSpPr>
        <p:spPr>
          <a:xfrm>
            <a:off x="10426005" y="1628571"/>
            <a:ext cx="3204411" cy="230832"/>
          </a:xfrm>
          <a:prstGeom prst="rect">
            <a:avLst/>
          </a:prstGeom>
        </p:spPr>
        <p:txBody>
          <a:bodyPr wrap="square">
            <a:spAutoFit/>
          </a:bodyPr>
          <a:lstStyle/>
          <a:p>
            <a:pPr>
              <a:defRPr/>
            </a:pPr>
            <a:r>
              <a:rPr lang="en-US" sz="900" dirty="0" err="1">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OpenAccess</a:t>
            </a:r>
            <a:r>
              <a:rPr lang="en-US" sz="900" dirty="0">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 Government</a:t>
            </a:r>
            <a:endParaRPr lang="en-US" sz="9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03025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5B7EFE-85CF-4AB4-A969-B71E569E0274}"/>
              </a:ext>
            </a:extLst>
          </p:cNvPr>
          <p:cNvSpPr>
            <a:spLocks noGrp="1"/>
          </p:cNvSpPr>
          <p:nvPr>
            <p:ph idx="1"/>
          </p:nvPr>
        </p:nvSpPr>
        <p:spPr>
          <a:xfrm>
            <a:off x="141838" y="1656782"/>
            <a:ext cx="4931121" cy="4648201"/>
          </a:xfrm>
        </p:spPr>
        <p:txBody>
          <a:bodyPr>
            <a:normAutofit fontScale="47500" lnSpcReduction="20000"/>
          </a:bodyPr>
          <a:lstStyle/>
          <a:p>
            <a:pPr>
              <a:spcBef>
                <a:spcPct val="0"/>
              </a:spcBef>
            </a:pPr>
            <a:r>
              <a:rPr lang="fr-FR" altLang="en-US" u="sng" baseline="30000" dirty="0">
                <a:solidFill>
                  <a:srgbClr val="954F72"/>
                </a:solidFill>
                <a:latin typeface="Calibri Light" panose="020F0302020204030204" pitchFamily="34" charset="0"/>
                <a:ea typeface="Arial" panose="020B0604020202020204" pitchFamily="34" charset="0"/>
                <a:cs typeface="Calibri Light" panose="020F0302020204030204" pitchFamily="34" charset="0"/>
                <a:hlinkClick r:id="rId3"/>
              </a:rPr>
              <a:t>[</a:t>
            </a:r>
            <a:r>
              <a:rPr lang="fr-FR" altLang="en-US" u="sng" baseline="30000" dirty="0" bmk="">
                <a:solidFill>
                  <a:srgbClr val="954F72"/>
                </a:solidFill>
                <a:latin typeface="Calibri Light" panose="020F0302020204030204" pitchFamily="34" charset="0"/>
                <a:ea typeface="Arial" panose="020B0604020202020204" pitchFamily="34" charset="0"/>
                <a:cs typeface="Calibri Light" panose="020F0302020204030204" pitchFamily="34" charset="0"/>
                <a:hlinkClick r:id="rId3"/>
              </a:rPr>
              <a:t>1]</a:t>
            </a:r>
            <a:r>
              <a:rPr lang="fr-FR" altLang="en-US" dirty="0" bmk="">
                <a:latin typeface="Calibri Light" panose="020F0302020204030204" pitchFamily="34" charset="0"/>
                <a:ea typeface="Arial" panose="020B0604020202020204" pitchFamily="34" charset="0"/>
                <a:cs typeface="Calibri Light" panose="020F0302020204030204" pitchFamily="34" charset="0"/>
              </a:rPr>
              <a:t> </a:t>
            </a:r>
            <a:r>
              <a:rPr lang="it-IT" altLang="en-US" dirty="0" err="1" bmk="">
                <a:latin typeface="Calibri Light" panose="020F0302020204030204" pitchFamily="34" charset="0"/>
                <a:ea typeface="Arial" panose="020B0604020202020204" pitchFamily="34" charset="0"/>
                <a:cs typeface="Calibri Light" panose="020F0302020204030204" pitchFamily="34" charset="0"/>
              </a:rPr>
              <a:t>Dye</a:t>
            </a:r>
            <a:r>
              <a:rPr lang="it-IT" altLang="en-US" dirty="0" bmk="">
                <a:latin typeface="Calibri Light" panose="020F0302020204030204" pitchFamily="34" charset="0"/>
                <a:ea typeface="Arial" panose="020B0604020202020204" pitchFamily="34" charset="0"/>
                <a:cs typeface="Calibri Light" panose="020F0302020204030204" pitchFamily="34" charset="0"/>
              </a:rPr>
              <a:t> TD, Alcantara L, </a:t>
            </a:r>
            <a:r>
              <a:rPr lang="it-IT" altLang="en-US" dirty="0" err="1" bmk="">
                <a:latin typeface="Calibri Light" panose="020F0302020204030204" pitchFamily="34" charset="0"/>
                <a:ea typeface="Arial" panose="020B0604020202020204" pitchFamily="34" charset="0"/>
                <a:cs typeface="Calibri Light" panose="020F0302020204030204" pitchFamily="34" charset="0"/>
              </a:rPr>
              <a:t>Siddiqi</a:t>
            </a:r>
            <a:r>
              <a:rPr lang="it-IT" altLang="en-US" dirty="0" bmk="">
                <a:latin typeface="Calibri Light" panose="020F0302020204030204" pitchFamily="34" charset="0"/>
                <a:ea typeface="Arial" panose="020B0604020202020204" pitchFamily="34" charset="0"/>
                <a:cs typeface="Calibri Light" panose="020F0302020204030204" pitchFamily="34" charset="0"/>
              </a:rPr>
              <a:t> S, et al. </a:t>
            </a:r>
            <a:r>
              <a:rPr lang="en-US" altLang="en-US" dirty="0" bmk="">
                <a:latin typeface="Calibri Light" panose="020F0302020204030204" pitchFamily="34" charset="0"/>
                <a:ea typeface="Arial" panose="020B0604020202020204" pitchFamily="34" charset="0"/>
                <a:cs typeface="Calibri Light" panose="020F0302020204030204" pitchFamily="34" charset="0"/>
              </a:rPr>
              <a:t>BMJ Open 2020;10:e046620. </a:t>
            </a:r>
            <a:r>
              <a:rPr lang="en-US" altLang="en-US" dirty="0" err="1" bmk="">
                <a:latin typeface="Calibri Light" panose="020F0302020204030204" pitchFamily="34" charset="0"/>
                <a:ea typeface="Arial" panose="020B0604020202020204" pitchFamily="34" charset="0"/>
                <a:cs typeface="Calibri Light" panose="020F0302020204030204" pitchFamily="34" charset="0"/>
              </a:rPr>
              <a:t>doi</a:t>
            </a:r>
            <a:r>
              <a:rPr lang="en-US" altLang="en-US" dirty="0" bmk="">
                <a:latin typeface="Calibri Light" panose="020F0302020204030204" pitchFamily="34" charset="0"/>
                <a:ea typeface="Arial" panose="020B0604020202020204" pitchFamily="34" charset="0"/>
                <a:cs typeface="Calibri Light" panose="020F0302020204030204" pitchFamily="34" charset="0"/>
              </a:rPr>
              <a:t>: 10.1136/bmjopen-2020-046620</a:t>
            </a:r>
            <a:endParaRPr lang="en-US" altLang="en-US" sz="1400" dirty="0" bmk=""/>
          </a:p>
          <a:p>
            <a:pPr>
              <a:spcBef>
                <a:spcPct val="0"/>
              </a:spcBef>
            </a:pPr>
            <a:r>
              <a:rPr lang="fr-FR" altLang="en-US" u="sng" baseline="30000" dirty="0" bmk="">
                <a:solidFill>
                  <a:srgbClr val="954F72"/>
                </a:solidFill>
                <a:latin typeface="Calibri Light" panose="020F0302020204030204" pitchFamily="34" charset="0"/>
                <a:ea typeface="Arial" panose="020B0604020202020204" pitchFamily="34" charset="0"/>
                <a:cs typeface="Calibri Light" panose="020F0302020204030204" pitchFamily="34" charset="0"/>
                <a:hlinkClick r:id="rId4"/>
              </a:rPr>
              <a:t>[2]</a:t>
            </a:r>
            <a:r>
              <a:rPr lang="en-US" altLang="en-US" dirty="0" bmk="">
                <a:latin typeface="Calibri Light" panose="020F0302020204030204" pitchFamily="34" charset="0"/>
                <a:ea typeface="Arial" panose="020B0604020202020204" pitchFamily="34" charset="0"/>
                <a:cs typeface="Calibri Light" panose="020F0302020204030204" pitchFamily="34" charset="0"/>
              </a:rPr>
              <a:t> https://www.who.int/news-room/feature-stories/detail/attacks-on-health-care-in-the-context-of-covid-19</a:t>
            </a:r>
            <a:endParaRPr lang="en-US" altLang="en-US" sz="1400" dirty="0" bmk=""/>
          </a:p>
          <a:p>
            <a:pPr>
              <a:spcBef>
                <a:spcPct val="0"/>
              </a:spcBef>
            </a:pPr>
            <a:r>
              <a:rPr lang="fr-FR" altLang="en-US" u="sng" baseline="30000" dirty="0" bmk="">
                <a:solidFill>
                  <a:srgbClr val="954F72"/>
                </a:solidFill>
                <a:latin typeface="Calibri Light" panose="020F0302020204030204" pitchFamily="34" charset="0"/>
                <a:ea typeface="Arial" panose="020B0604020202020204" pitchFamily="34" charset="0"/>
                <a:cs typeface="Calibri Light" panose="020F0302020204030204" pitchFamily="34" charset="0"/>
                <a:hlinkClick r:id="rId5"/>
              </a:rPr>
              <a:t>[3]</a:t>
            </a:r>
            <a:r>
              <a:rPr lang="fr-FR" altLang="en-US" dirty="0" bmk="">
                <a:latin typeface="Calibri Light" panose="020F0302020204030204" pitchFamily="34" charset="0"/>
                <a:ea typeface="Arial" panose="020B0604020202020204" pitchFamily="34" charset="0"/>
                <a:cs typeface="Calibri Light" panose="020F0302020204030204" pitchFamily="34" charset="0"/>
              </a:rPr>
              <a:t> </a:t>
            </a:r>
            <a:r>
              <a:rPr lang="en-US" altLang="en-US" dirty="0" bmk="">
                <a:latin typeface="Calibri Light" panose="020F0302020204030204" pitchFamily="34" charset="0"/>
                <a:ea typeface="Arial" panose="020B0604020202020204" pitchFamily="34" charset="0"/>
                <a:cs typeface="Calibri Light" panose="020F0302020204030204" pitchFamily="34" charset="0"/>
              </a:rPr>
              <a:t>J </a:t>
            </a:r>
            <a:r>
              <a:rPr lang="en-US" altLang="en-US" dirty="0" err="1" bmk="">
                <a:latin typeface="Calibri Light" panose="020F0302020204030204" pitchFamily="34" charset="0"/>
                <a:ea typeface="Arial" panose="020B0604020202020204" pitchFamily="34" charset="0"/>
                <a:cs typeface="Calibri Light" panose="020F0302020204030204" pitchFamily="34" charset="0"/>
              </a:rPr>
              <a:t>Cohena</a:t>
            </a:r>
            <a:r>
              <a:rPr lang="en-US" altLang="en-US" dirty="0" bmk="">
                <a:latin typeface="Calibri Light" panose="020F0302020204030204" pitchFamily="34" charset="0"/>
                <a:ea typeface="Arial" panose="020B0604020202020204" pitchFamily="34" charset="0"/>
                <a:cs typeface="Calibri Light" panose="020F0302020204030204" pitchFamily="34" charset="0"/>
              </a:rPr>
              <a:t>, YM </a:t>
            </a:r>
            <a:r>
              <a:rPr lang="en-US" altLang="en-US" dirty="0" err="1" bmk="">
                <a:latin typeface="Calibri Light" panose="020F0302020204030204" pitchFamily="34" charset="0"/>
                <a:ea typeface="Arial" panose="020B0604020202020204" pitchFamily="34" charset="0"/>
                <a:cs typeface="Calibri Light" panose="020F0302020204030204" pitchFamily="34" charset="0"/>
              </a:rPr>
              <a:t>Rodgersc</a:t>
            </a:r>
            <a:r>
              <a:rPr lang="en-US" altLang="en-US" dirty="0" bmk="">
                <a:latin typeface="Calibri Light" panose="020F0302020204030204" pitchFamily="34" charset="0"/>
                <a:ea typeface="Arial" panose="020B0604020202020204" pitchFamily="34" charset="0"/>
                <a:cs typeface="Calibri Light" panose="020F0302020204030204" pitchFamily="34" charset="0"/>
              </a:rPr>
              <a:t>. Contributing factors to personal protective equipment shortages during the COVID-19 pandemic. </a:t>
            </a:r>
            <a:r>
              <a:rPr lang="en-US" altLang="en-US" dirty="0" err="1" bmk="">
                <a:latin typeface="Calibri Light" panose="020F0302020204030204" pitchFamily="34" charset="0"/>
                <a:ea typeface="Arial" panose="020B0604020202020204" pitchFamily="34" charset="0"/>
                <a:cs typeface="Calibri Light" panose="020F0302020204030204" pitchFamily="34" charset="0"/>
              </a:rPr>
              <a:t>Prev</a:t>
            </a:r>
            <a:r>
              <a:rPr lang="en-US" altLang="en-US" dirty="0" bmk="">
                <a:latin typeface="Calibri Light" panose="020F0302020204030204" pitchFamily="34" charset="0"/>
                <a:ea typeface="Arial" panose="020B0604020202020204" pitchFamily="34" charset="0"/>
                <a:cs typeface="Calibri Light" panose="020F0302020204030204" pitchFamily="34" charset="0"/>
              </a:rPr>
              <a:t> Med. 2020 Dec; 141: 106263.</a:t>
            </a:r>
            <a:endParaRPr lang="en-US" altLang="en-US" sz="1400" dirty="0" bmk=""/>
          </a:p>
          <a:p>
            <a:pPr>
              <a:spcBef>
                <a:spcPct val="0"/>
              </a:spcBef>
            </a:pPr>
            <a:r>
              <a:rPr lang="fr-FR" altLang="en-US" u="sng" baseline="30000" dirty="0" bmk="">
                <a:solidFill>
                  <a:srgbClr val="954F72"/>
                </a:solidFill>
                <a:latin typeface="Calibri Light" panose="020F0302020204030204" pitchFamily="34" charset="0"/>
                <a:ea typeface="Arial" panose="020B0604020202020204" pitchFamily="34" charset="0"/>
                <a:cs typeface="Calibri Light" panose="020F0302020204030204" pitchFamily="34" charset="0"/>
                <a:hlinkClick r:id="rId6"/>
              </a:rPr>
              <a:t>[4]</a:t>
            </a:r>
            <a:r>
              <a:rPr lang="en-US" altLang="en-US" dirty="0" bmk="">
                <a:latin typeface="Calibri Light" panose="020F0302020204030204" pitchFamily="34" charset="0"/>
                <a:ea typeface="Arial" panose="020B0604020202020204" pitchFamily="34" charset="0"/>
                <a:cs typeface="Calibri Light" panose="020F0302020204030204" pitchFamily="34" charset="0"/>
              </a:rPr>
              <a:t> </a:t>
            </a:r>
            <a:r>
              <a:rPr lang="en-US" altLang="en-US" dirty="0" bmk="">
                <a:latin typeface="Calibri Light" panose="020F0302020204030204" pitchFamily="34" charset="0"/>
                <a:ea typeface="Arial" panose="020B0604020202020204" pitchFamily="34" charset="0"/>
                <a:cs typeface="Calibri Light" panose="020F0302020204030204" pitchFamily="34" charset="0"/>
                <a:hlinkClick r:id="rId7"/>
              </a:rPr>
              <a:t>https://www.who.int/news/item/03-03-2020-shortage-of-personal-protective-equipment-endangering-health-workers-worldwide</a:t>
            </a:r>
            <a:r>
              <a:rPr lang="en-US" altLang="en-US" dirty="0" bmk="">
                <a:latin typeface="Calibri Light" panose="020F0302020204030204" pitchFamily="34" charset="0"/>
                <a:ea typeface="Arial" panose="020B0604020202020204" pitchFamily="34" charset="0"/>
                <a:cs typeface="Calibri Light" panose="020F0302020204030204" pitchFamily="34" charset="0"/>
              </a:rPr>
              <a:t>, https://www.afro.who.int/news/protecting-health-workers-covid-19</a:t>
            </a:r>
            <a:endParaRPr lang="en-US" altLang="en-US" sz="1400" dirty="0" bmk=""/>
          </a:p>
          <a:p>
            <a:pPr>
              <a:spcBef>
                <a:spcPct val="0"/>
              </a:spcBef>
            </a:pPr>
            <a:r>
              <a:rPr lang="fr-FR" altLang="en-US" u="sng" baseline="30000" dirty="0" bmk="">
                <a:solidFill>
                  <a:srgbClr val="954F72"/>
                </a:solidFill>
                <a:latin typeface="Calibri Light" panose="020F0302020204030204" pitchFamily="34" charset="0"/>
                <a:ea typeface="Arial" panose="020B0604020202020204" pitchFamily="34" charset="0"/>
                <a:cs typeface="Calibri Light" panose="020F0302020204030204" pitchFamily="34" charset="0"/>
                <a:hlinkClick r:id="rId8"/>
              </a:rPr>
              <a:t>[5]</a:t>
            </a:r>
            <a:r>
              <a:rPr lang="en-US" altLang="en-US" dirty="0" bmk="">
                <a:latin typeface="Calibri Light" panose="020F0302020204030204" pitchFamily="34" charset="0"/>
                <a:ea typeface="Arial" panose="020B0604020202020204" pitchFamily="34" charset="0"/>
                <a:cs typeface="Calibri Light" panose="020F0302020204030204" pitchFamily="34" charset="0"/>
              </a:rPr>
              <a:t> https://www.who.int/campaigns/annual-theme/year-of-health-and-care-workers-2021/facts</a:t>
            </a:r>
            <a:endParaRPr lang="en-US" altLang="en-US" sz="1400" dirty="0" bmk=""/>
          </a:p>
          <a:p>
            <a:pPr>
              <a:spcBef>
                <a:spcPct val="0"/>
              </a:spcBef>
            </a:pPr>
            <a:r>
              <a:rPr lang="fr-FR" altLang="en-US" u="sng" baseline="30000" dirty="0" bmk="">
                <a:solidFill>
                  <a:srgbClr val="954F72"/>
                </a:solidFill>
                <a:latin typeface="Calibri" panose="020F0502020204030204" pitchFamily="34" charset="0"/>
                <a:ea typeface="Arial" panose="020B0604020202020204" pitchFamily="34" charset="0"/>
                <a:cs typeface="Calibri" panose="020F0502020204030204" pitchFamily="34" charset="0"/>
                <a:hlinkClick r:id="rId9"/>
              </a:rPr>
              <a:t>[6]</a:t>
            </a:r>
            <a:r>
              <a:rPr lang="en-US" altLang="en-US" dirty="0" bmk="">
                <a:latin typeface="Calibri" panose="020F0502020204030204" pitchFamily="34" charset="0"/>
                <a:ea typeface="Arial" panose="020B0604020202020204" pitchFamily="34" charset="0"/>
                <a:cs typeface="Calibri" panose="020F0502020204030204" pitchFamily="34" charset="0"/>
              </a:rPr>
              <a:t> Health professionals and allied employees. Exposed and at risk. HPAE white paper July 2020.</a:t>
            </a:r>
            <a:endParaRPr lang="en-US" altLang="en-US" sz="1400" dirty="0" bmk=""/>
          </a:p>
          <a:p>
            <a:pPr>
              <a:spcBef>
                <a:spcPct val="0"/>
              </a:spcBef>
            </a:pPr>
            <a:r>
              <a:rPr lang="fr-FR" altLang="en-US" u="sng" baseline="30000" dirty="0" bmk="">
                <a:solidFill>
                  <a:srgbClr val="954F72"/>
                </a:solidFill>
                <a:latin typeface="Calibri" panose="020F0502020204030204" pitchFamily="34" charset="0"/>
                <a:ea typeface="Arial" panose="020B0604020202020204" pitchFamily="34" charset="0"/>
                <a:cs typeface="Calibri" panose="020F0502020204030204" pitchFamily="34" charset="0"/>
                <a:hlinkClick r:id="rId10"/>
              </a:rPr>
              <a:t>[7]</a:t>
            </a:r>
            <a:r>
              <a:rPr lang="en-US" altLang="en-US" dirty="0" bmk="">
                <a:latin typeface="Calibri" panose="020F0502020204030204" pitchFamily="34" charset="0"/>
                <a:ea typeface="Arial" panose="020B0604020202020204" pitchFamily="34" charset="0"/>
                <a:cs typeface="Calibri" panose="020F0502020204030204" pitchFamily="34" charset="0"/>
              </a:rPr>
              <a:t> Pat Armstrong, et al.. Privatization and COVID-19: A Deadly Combination for Nursing Homes July 2020 In book: Vulnerable: The Policy, Law and Ethics of COVID-19. Publisher: University of Ottawa Press</a:t>
            </a:r>
            <a:endParaRPr lang="en-US" altLang="en-US" sz="1400" dirty="0" bmk=""/>
          </a:p>
          <a:p>
            <a:pPr>
              <a:spcBef>
                <a:spcPct val="0"/>
              </a:spcBef>
            </a:pPr>
            <a:r>
              <a:rPr lang="fr-FR" altLang="en-US" u="sng" baseline="30000" dirty="0" bmk="">
                <a:solidFill>
                  <a:srgbClr val="954F72"/>
                </a:solidFill>
                <a:latin typeface="Calibri" panose="020F0502020204030204" pitchFamily="34" charset="0"/>
                <a:ea typeface="Arial" panose="020B0604020202020204" pitchFamily="34" charset="0"/>
                <a:cs typeface="Calibri" panose="020F0502020204030204" pitchFamily="34" charset="0"/>
                <a:hlinkClick r:id="rId11"/>
              </a:rPr>
              <a:t>[8]</a:t>
            </a:r>
            <a:r>
              <a:rPr lang="en-US" altLang="en-US" dirty="0" bmk="">
                <a:latin typeface="Calibri" panose="020F0502020204030204" pitchFamily="34" charset="0"/>
                <a:ea typeface="Arial" panose="020B0604020202020204" pitchFamily="34" charset="0"/>
                <a:cs typeface="Calibri" panose="020F0502020204030204" pitchFamily="34" charset="0"/>
              </a:rPr>
              <a:t> https://www.govtech.com/em/safety/Hospital-Workers-Getting-Coronavirus-on-the-job-as-Hospitals-Push-Back.html</a:t>
            </a:r>
            <a:endParaRPr lang="en-US" altLang="en-US" sz="1400" dirty="0" bmk=""/>
          </a:p>
          <a:p>
            <a:pPr>
              <a:spcBef>
                <a:spcPct val="0"/>
              </a:spcBef>
            </a:pPr>
            <a:r>
              <a:rPr lang="fr-FR" altLang="en-US" u="sng" baseline="30000" dirty="0" bmk="">
                <a:solidFill>
                  <a:srgbClr val="954F72"/>
                </a:solidFill>
                <a:latin typeface="Calibri" panose="020F0502020204030204" pitchFamily="34" charset="0"/>
                <a:ea typeface="Arial" panose="020B0604020202020204" pitchFamily="34" charset="0"/>
                <a:cs typeface="Calibri" panose="020F0502020204030204" pitchFamily="34" charset="0"/>
                <a:hlinkClick r:id="rId12"/>
              </a:rPr>
              <a:t>[9]</a:t>
            </a:r>
            <a:r>
              <a:rPr lang="fr-FR" altLang="en-US" dirty="0">
                <a:latin typeface="Calibri" panose="020F0502020204030204" pitchFamily="34" charset="0"/>
                <a:ea typeface="Arial" panose="020B0604020202020204" pitchFamily="34" charset="0"/>
                <a:cs typeface="Calibri" panose="020F0502020204030204" pitchFamily="34" charset="0"/>
              </a:rPr>
              <a:t> </a:t>
            </a:r>
            <a:r>
              <a:rPr lang="en-US" altLang="en-US" dirty="0">
                <a:latin typeface="Calibri" panose="020F0502020204030204" pitchFamily="34" charset="0"/>
                <a:ea typeface="Arial" panose="020B0604020202020204" pitchFamily="34" charset="0"/>
                <a:cs typeface="Calibri" panose="020F0502020204030204" pitchFamily="34" charset="0"/>
                <a:hlinkClick r:id="rId13"/>
              </a:rPr>
              <a:t>https://www.nbcnews.com/news/us-news/north-dakota-lets-healthcare-workers-covid-stay-job-record-surge-n1247487</a:t>
            </a:r>
            <a:r>
              <a:rPr lang="en-US" altLang="en-US" dirty="0">
                <a:latin typeface="Calibri" panose="020F0502020204030204" pitchFamily="34" charset="0"/>
                <a:ea typeface="Arial" panose="020B0604020202020204" pitchFamily="34" charset="0"/>
                <a:cs typeface="Calibri" panose="020F0502020204030204" pitchFamily="34" charset="0"/>
              </a:rPr>
              <a:t>, </a:t>
            </a:r>
            <a:r>
              <a:rPr lang="en-US" altLang="en-US" dirty="0">
                <a:latin typeface="Calibri" panose="020F0502020204030204" pitchFamily="34" charset="0"/>
                <a:ea typeface="Arial" panose="020B0604020202020204" pitchFamily="34" charset="0"/>
                <a:cs typeface="Calibri" panose="020F0502020204030204" pitchFamily="34" charset="0"/>
                <a:hlinkClick r:id="rId14"/>
              </a:rPr>
              <a:t>https://www.healthcaredive.com/news/hospital-workforce-tracker-layoffs-furloughs-and-pay-cuts/576890/</a:t>
            </a:r>
            <a:r>
              <a:rPr lang="en-US" altLang="en-US" dirty="0">
                <a:latin typeface="Calibri" panose="020F0502020204030204" pitchFamily="34" charset="0"/>
                <a:ea typeface="Arial" panose="020B0604020202020204" pitchFamily="34" charset="0"/>
                <a:cs typeface="Calibri" panose="020F0502020204030204" pitchFamily="34" charset="0"/>
              </a:rPr>
              <a:t>, https://www.beckershospitalreview.com/workforce/record-number-of-healthcare-workers-laid-off-furloughed-during-pandemic.html</a:t>
            </a:r>
            <a:endParaRPr lang="en-US" altLang="en-US" dirty="0">
              <a:latin typeface="Arial" panose="020B0604020202020204" pitchFamily="34" charset="0"/>
            </a:endParaRPr>
          </a:p>
        </p:txBody>
      </p:sp>
      <p:graphicFrame>
        <p:nvGraphicFramePr>
          <p:cNvPr id="4" name="Content Placeholder 4">
            <a:extLst>
              <a:ext uri="{FF2B5EF4-FFF2-40B4-BE49-F238E27FC236}">
                <a16:creationId xmlns:a16="http://schemas.microsoft.com/office/drawing/2014/main" id="{8C3CF5D2-6A65-4C55-AA3A-A6C250ADE7B9}"/>
              </a:ext>
            </a:extLst>
          </p:cNvPr>
          <p:cNvGraphicFramePr>
            <a:graphicFrameLocks/>
          </p:cNvGraphicFramePr>
          <p:nvPr>
            <p:extLst>
              <p:ext uri="{D42A27DB-BD31-4B8C-83A1-F6EECF244321}">
                <p14:modId xmlns:p14="http://schemas.microsoft.com/office/powerpoint/2010/main" val="1278938125"/>
              </p:ext>
            </p:extLst>
          </p:nvPr>
        </p:nvGraphicFramePr>
        <p:xfrm>
          <a:off x="5432080" y="797996"/>
          <a:ext cx="6618082" cy="5633284"/>
        </p:xfrm>
        <a:graphic>
          <a:graphicData uri="http://schemas.openxmlformats.org/drawingml/2006/table">
            <a:tbl>
              <a:tblPr>
                <a:tableStyleId>{9D7B26C5-4107-4FEC-AEDC-1716B250A1EF}</a:tableStyleId>
              </a:tblPr>
              <a:tblGrid>
                <a:gridCol w="1682316">
                  <a:extLst>
                    <a:ext uri="{9D8B030D-6E8A-4147-A177-3AD203B41FA5}">
                      <a16:colId xmlns:a16="http://schemas.microsoft.com/office/drawing/2014/main" val="1458952310"/>
                    </a:ext>
                  </a:extLst>
                </a:gridCol>
                <a:gridCol w="4935766">
                  <a:extLst>
                    <a:ext uri="{9D8B030D-6E8A-4147-A177-3AD203B41FA5}">
                      <a16:colId xmlns:a16="http://schemas.microsoft.com/office/drawing/2014/main" val="2286436314"/>
                    </a:ext>
                  </a:extLst>
                </a:gridCol>
              </a:tblGrid>
              <a:tr h="408722">
                <a:tc>
                  <a:txBody>
                    <a:bodyPr/>
                    <a:lstStyle/>
                    <a:p>
                      <a:pPr marL="0" marR="0">
                        <a:lnSpc>
                          <a:spcPct val="100000"/>
                        </a:lnSpc>
                        <a:spcBef>
                          <a:spcPts val="0"/>
                        </a:spcBef>
                        <a:spcAft>
                          <a:spcPts val="0"/>
                        </a:spcAft>
                      </a:pPr>
                      <a:r>
                        <a:rPr lang="en-US" sz="1400" b="1" dirty="0">
                          <a:effectLst/>
                          <a:latin typeface="Segoe UI Light" panose="020B0502040204020203" pitchFamily="34" charset="0"/>
                          <a:cs typeface="Segoe UI Light" panose="020B0502040204020203" pitchFamily="34" charset="0"/>
                        </a:rPr>
                        <a:t>Dimension</a:t>
                      </a:r>
                      <a:endParaRPr lang="en-US" sz="1800" b="1"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effectLst/>
                          <a:latin typeface="Segoe UI Light" panose="020B0502040204020203" pitchFamily="34" charset="0"/>
                          <a:cs typeface="Segoe UI Light" panose="020B0502040204020203" pitchFamily="34" charset="0"/>
                        </a:rPr>
                        <a:t>Evidence</a:t>
                      </a:r>
                      <a:endParaRPr lang="en-US" sz="1800" b="1"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7291227"/>
                  </a:ext>
                </a:extLst>
              </a:tr>
              <a:tr h="541902">
                <a:tc>
                  <a:txBody>
                    <a:bodyPr/>
                    <a:lstStyle/>
                    <a:p>
                      <a:pPr marL="0" marR="0">
                        <a:lnSpc>
                          <a:spcPct val="100000"/>
                        </a:lnSpc>
                        <a:spcBef>
                          <a:spcPts val="0"/>
                        </a:spcBef>
                        <a:spcAft>
                          <a:spcPts val="0"/>
                        </a:spcAft>
                      </a:pPr>
                      <a:r>
                        <a:rPr lang="en-US" sz="1400" b="1" i="1" dirty="0">
                          <a:effectLst/>
                          <a:latin typeface="Segoe UI Light" panose="020B0502040204020203" pitchFamily="34" charset="0"/>
                          <a:cs typeface="Segoe UI Light" panose="020B0502040204020203" pitchFamily="34" charset="0"/>
                        </a:rPr>
                        <a:t>Stigma and discrimination</a:t>
                      </a:r>
                      <a:endParaRPr lang="en-US" sz="1800" b="1" i="1"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marL="0" marR="0">
                        <a:lnSpc>
                          <a:spcPct val="100000"/>
                        </a:lnSpc>
                        <a:spcBef>
                          <a:spcPts val="0"/>
                        </a:spcBef>
                        <a:spcAft>
                          <a:spcPts val="0"/>
                        </a:spcAft>
                      </a:pPr>
                      <a:r>
                        <a:rPr lang="en-US" sz="1400" dirty="0">
                          <a:effectLst/>
                          <a:latin typeface="Segoe UI Light" panose="020B0502040204020203" pitchFamily="34" charset="0"/>
                          <a:cs typeface="Segoe UI Light" panose="020B0502040204020203" pitchFamily="34" charset="0"/>
                        </a:rPr>
                        <a:t>HCW were at increased risk to experience stigma and bullying adjusted OR: 1.5 (95% CI 1.2 to 2.0) (1).</a:t>
                      </a:r>
                      <a:endParaRPr lang="en-US" sz="1800"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98564057"/>
                  </a:ext>
                </a:extLst>
              </a:tr>
              <a:tr h="743021">
                <a:tc>
                  <a:txBody>
                    <a:bodyPr/>
                    <a:lstStyle/>
                    <a:p>
                      <a:pPr marL="0" marR="0">
                        <a:lnSpc>
                          <a:spcPct val="100000"/>
                        </a:lnSpc>
                        <a:spcBef>
                          <a:spcPts val="0"/>
                        </a:spcBef>
                        <a:spcAft>
                          <a:spcPts val="0"/>
                        </a:spcAft>
                      </a:pPr>
                      <a:r>
                        <a:rPr lang="en-US" sz="1400" b="1" i="1" dirty="0">
                          <a:effectLst/>
                          <a:latin typeface="Segoe UI Light" panose="020B0502040204020203" pitchFamily="34" charset="0"/>
                          <a:cs typeface="Segoe UI Light" panose="020B0502040204020203" pitchFamily="34" charset="0"/>
                        </a:rPr>
                        <a:t>Violence</a:t>
                      </a:r>
                      <a:endParaRPr lang="en-US" sz="1800" b="1" i="1"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tc>
                  <a:txBody>
                    <a:bodyPr/>
                    <a:lstStyle/>
                    <a:p>
                      <a:pPr marL="0" marR="0">
                        <a:lnSpc>
                          <a:spcPct val="100000"/>
                        </a:lnSpc>
                        <a:spcBef>
                          <a:spcPts val="0"/>
                        </a:spcBef>
                        <a:spcAft>
                          <a:spcPts val="0"/>
                        </a:spcAft>
                      </a:pPr>
                      <a:r>
                        <a:rPr lang="en-US" sz="1400" dirty="0">
                          <a:effectLst/>
                          <a:latin typeface="Segoe UI Light" panose="020B0502040204020203" pitchFamily="34" charset="0"/>
                          <a:cs typeface="Segoe UI Light" panose="020B0502040204020203" pitchFamily="34" charset="0"/>
                        </a:rPr>
                        <a:t>Since the beginning of the outbreak, attacks on health care have continuously been reported and now also include incidents linked to the COVID-19 pandemic across the world. (2)</a:t>
                      </a:r>
                      <a:endParaRPr lang="en-US" sz="1800"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extLst>
                  <a:ext uri="{0D108BD9-81ED-4DB2-BD59-A6C34878D82A}">
                    <a16:rowId xmlns:a16="http://schemas.microsoft.com/office/drawing/2014/main" val="3159607500"/>
                  </a:ext>
                </a:extLst>
              </a:tr>
              <a:tr h="408722">
                <a:tc>
                  <a:txBody>
                    <a:bodyPr/>
                    <a:lstStyle/>
                    <a:p>
                      <a:pPr marL="0" marR="0">
                        <a:lnSpc>
                          <a:spcPct val="100000"/>
                        </a:lnSpc>
                        <a:spcBef>
                          <a:spcPts val="0"/>
                        </a:spcBef>
                        <a:spcAft>
                          <a:spcPts val="0"/>
                        </a:spcAft>
                      </a:pPr>
                      <a:r>
                        <a:rPr lang="en-US" sz="1400" b="1" i="1" dirty="0">
                          <a:effectLst/>
                          <a:latin typeface="Segoe UI Light" panose="020B0502040204020203" pitchFamily="34" charset="0"/>
                          <a:cs typeface="Segoe UI Light" panose="020B0502040204020203" pitchFamily="34" charset="0"/>
                        </a:rPr>
                        <a:t>Lack of PPE</a:t>
                      </a:r>
                      <a:endParaRPr lang="en-US" sz="1800" b="1" i="1"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tc>
                  <a:txBody>
                    <a:bodyPr/>
                    <a:lstStyle/>
                    <a:p>
                      <a:pPr marL="0" marR="0">
                        <a:lnSpc>
                          <a:spcPct val="100000"/>
                        </a:lnSpc>
                        <a:spcBef>
                          <a:spcPts val="0"/>
                        </a:spcBef>
                        <a:spcAft>
                          <a:spcPts val="0"/>
                        </a:spcAft>
                      </a:pPr>
                      <a:r>
                        <a:rPr lang="en-US" sz="1400" dirty="0">
                          <a:effectLst/>
                          <a:latin typeface="Segoe UI Light" panose="020B0502040204020203" pitchFamily="34" charset="0"/>
                          <a:cs typeface="Segoe UI Light" panose="020B0502040204020203" pitchFamily="34" charset="0"/>
                        </a:rPr>
                        <a:t>Lack of PPE for HCWs was observed in several countries(3,4).</a:t>
                      </a:r>
                      <a:endParaRPr lang="en-US" sz="1800"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extLst>
                  <a:ext uri="{0D108BD9-81ED-4DB2-BD59-A6C34878D82A}">
                    <a16:rowId xmlns:a16="http://schemas.microsoft.com/office/drawing/2014/main" val="3743626902"/>
                  </a:ext>
                </a:extLst>
              </a:tr>
              <a:tr h="944139">
                <a:tc>
                  <a:txBody>
                    <a:bodyPr/>
                    <a:lstStyle/>
                    <a:p>
                      <a:pPr marL="0" marR="0">
                        <a:lnSpc>
                          <a:spcPct val="100000"/>
                        </a:lnSpc>
                        <a:spcBef>
                          <a:spcPts val="0"/>
                        </a:spcBef>
                        <a:spcAft>
                          <a:spcPts val="0"/>
                        </a:spcAft>
                      </a:pPr>
                      <a:r>
                        <a:rPr lang="en-US" sz="1400" b="1" i="1" dirty="0">
                          <a:effectLst/>
                          <a:latin typeface="Segoe UI Light" panose="020B0502040204020203" pitchFamily="34" charset="0"/>
                          <a:cs typeface="Segoe UI Light" panose="020B0502040204020203" pitchFamily="34" charset="0"/>
                        </a:rPr>
                        <a:t>Strike actions</a:t>
                      </a:r>
                      <a:endParaRPr lang="en-US" sz="1800" b="1" i="1"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tc>
                  <a:txBody>
                    <a:bodyPr/>
                    <a:lstStyle/>
                    <a:p>
                      <a:pPr marL="0" marR="0">
                        <a:lnSpc>
                          <a:spcPct val="100000"/>
                        </a:lnSpc>
                        <a:spcBef>
                          <a:spcPts val="0"/>
                        </a:spcBef>
                        <a:spcAft>
                          <a:spcPts val="0"/>
                        </a:spcAft>
                      </a:pPr>
                      <a:r>
                        <a:rPr lang="en-US" sz="1400" dirty="0">
                          <a:effectLst/>
                          <a:latin typeface="Segoe UI Light" panose="020B0502040204020203" pitchFamily="34" charset="0"/>
                          <a:cs typeface="Segoe UI Light" panose="020B0502040204020203" pitchFamily="34" charset="0"/>
                        </a:rPr>
                        <a:t>An independent analysis has identified industrial dispute and strike action in 84 Member States since February 2020; of which 38% and 29% of strikes are due to poor working conditions and lack of PPE, respectively.  (5)</a:t>
                      </a:r>
                      <a:endParaRPr lang="en-US" sz="1800"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extLst>
                  <a:ext uri="{0D108BD9-81ED-4DB2-BD59-A6C34878D82A}">
                    <a16:rowId xmlns:a16="http://schemas.microsoft.com/office/drawing/2014/main" val="2647982629"/>
                  </a:ext>
                </a:extLst>
              </a:tr>
              <a:tr h="743021">
                <a:tc>
                  <a:txBody>
                    <a:bodyPr/>
                    <a:lstStyle/>
                    <a:p>
                      <a:pPr marL="0" marR="0">
                        <a:lnSpc>
                          <a:spcPct val="100000"/>
                        </a:lnSpc>
                        <a:spcBef>
                          <a:spcPts val="0"/>
                        </a:spcBef>
                        <a:spcAft>
                          <a:spcPts val="0"/>
                        </a:spcAft>
                      </a:pPr>
                      <a:r>
                        <a:rPr lang="en-US" sz="1400" b="1" i="1" dirty="0">
                          <a:effectLst/>
                          <a:latin typeface="Segoe UI Light" panose="020B0502040204020203" pitchFamily="34" charset="0"/>
                          <a:cs typeface="Segoe UI Light" panose="020B0502040204020203" pitchFamily="34" charset="0"/>
                        </a:rPr>
                        <a:t>Quarantine and self- isolation</a:t>
                      </a:r>
                      <a:endParaRPr lang="en-US" sz="1800" b="1" i="1"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tc>
                  <a:txBody>
                    <a:bodyPr/>
                    <a:lstStyle/>
                    <a:p>
                      <a:pPr marL="0" marR="0">
                        <a:lnSpc>
                          <a:spcPct val="100000"/>
                        </a:lnSpc>
                        <a:spcBef>
                          <a:spcPts val="0"/>
                        </a:spcBef>
                        <a:spcAft>
                          <a:spcPts val="0"/>
                        </a:spcAft>
                      </a:pPr>
                      <a:r>
                        <a:rPr lang="en-US" sz="1400" dirty="0">
                          <a:effectLst/>
                          <a:latin typeface="Segoe UI Light" panose="020B0502040204020203" pitchFamily="34" charset="0"/>
                          <a:cs typeface="Segoe UI Light" panose="020B0502040204020203" pitchFamily="34" charset="0"/>
                        </a:rPr>
                        <a:t>In a survey of health professionals and allied employees, 24% of HCWs declared that they had to return to work while still having symptoms of COVID-19. (6)</a:t>
                      </a:r>
                      <a:endParaRPr lang="en-US" sz="1800"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extLst>
                  <a:ext uri="{0D108BD9-81ED-4DB2-BD59-A6C34878D82A}">
                    <a16:rowId xmlns:a16="http://schemas.microsoft.com/office/drawing/2014/main" val="1115920266"/>
                  </a:ext>
                </a:extLst>
              </a:tr>
              <a:tr h="944139">
                <a:tc>
                  <a:txBody>
                    <a:bodyPr/>
                    <a:lstStyle/>
                    <a:p>
                      <a:pPr marL="0" marR="0">
                        <a:lnSpc>
                          <a:spcPct val="100000"/>
                        </a:lnSpc>
                        <a:spcBef>
                          <a:spcPts val="0"/>
                        </a:spcBef>
                        <a:spcAft>
                          <a:spcPts val="0"/>
                        </a:spcAft>
                      </a:pPr>
                      <a:r>
                        <a:rPr lang="en-US" sz="1400" b="1" i="1" dirty="0">
                          <a:effectLst/>
                          <a:latin typeface="Segoe UI Light" panose="020B0502040204020203" pitchFamily="34" charset="0"/>
                          <a:cs typeface="Segoe UI Light" panose="020B0502040204020203" pitchFamily="34" charset="0"/>
                        </a:rPr>
                        <a:t>Other working conditions</a:t>
                      </a:r>
                      <a:endParaRPr lang="en-US" sz="1800" b="1" i="1"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tc>
                  <a:txBody>
                    <a:bodyPr/>
                    <a:lstStyle/>
                    <a:p>
                      <a:pPr marL="0" marR="0">
                        <a:lnSpc>
                          <a:spcPct val="100000"/>
                        </a:lnSpc>
                        <a:spcBef>
                          <a:spcPts val="0"/>
                        </a:spcBef>
                        <a:spcAft>
                          <a:spcPts val="0"/>
                        </a:spcAft>
                      </a:pPr>
                      <a:r>
                        <a:rPr lang="en-US" sz="1400" dirty="0">
                          <a:effectLst/>
                          <a:latin typeface="Segoe UI Light" panose="020B0502040204020203" pitchFamily="34" charset="0"/>
                          <a:cs typeface="Segoe UI Light" panose="020B0502040204020203" pitchFamily="34" charset="0"/>
                        </a:rPr>
                        <a:t>Role of privatization in delivery of services, managerial practices in nursing homes exacerbated impact of COVID-19. (7)</a:t>
                      </a:r>
                      <a:endParaRPr lang="en-US" sz="1800" dirty="0">
                        <a:effectLst/>
                        <a:latin typeface="Segoe UI Light" panose="020B0502040204020203" pitchFamily="34" charset="0"/>
                        <a:cs typeface="Segoe UI Light" panose="020B0502040204020203" pitchFamily="34" charset="0"/>
                      </a:endParaRPr>
                    </a:p>
                    <a:p>
                      <a:pPr marL="0" marR="0">
                        <a:lnSpc>
                          <a:spcPct val="100000"/>
                        </a:lnSpc>
                        <a:spcBef>
                          <a:spcPts val="0"/>
                        </a:spcBef>
                        <a:spcAft>
                          <a:spcPts val="0"/>
                        </a:spcAft>
                      </a:pPr>
                      <a:r>
                        <a:rPr lang="en-US" sz="1400" dirty="0">
                          <a:effectLst/>
                          <a:latin typeface="Segoe UI Light" panose="020B0502040204020203" pitchFamily="34" charset="0"/>
                          <a:cs typeface="Segoe UI Light" panose="020B0502040204020203" pitchFamily="34" charset="0"/>
                        </a:rPr>
                        <a:t>HCWs experienced difficulties in receiving compensation after getting infected with COVID-19. (8)</a:t>
                      </a:r>
                      <a:endParaRPr lang="en-US" sz="1800"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extLst>
                  <a:ext uri="{0D108BD9-81ED-4DB2-BD59-A6C34878D82A}">
                    <a16:rowId xmlns:a16="http://schemas.microsoft.com/office/drawing/2014/main" val="1846548229"/>
                  </a:ext>
                </a:extLst>
              </a:tr>
              <a:tr h="743021">
                <a:tc>
                  <a:txBody>
                    <a:bodyPr/>
                    <a:lstStyle/>
                    <a:p>
                      <a:pPr marL="0" marR="0">
                        <a:lnSpc>
                          <a:spcPct val="100000"/>
                        </a:lnSpc>
                        <a:spcBef>
                          <a:spcPts val="0"/>
                        </a:spcBef>
                        <a:spcAft>
                          <a:spcPts val="0"/>
                        </a:spcAft>
                      </a:pPr>
                      <a:r>
                        <a:rPr lang="en-US" sz="1400" b="1" i="1" dirty="0">
                          <a:effectLst/>
                          <a:latin typeface="Segoe UI Light" panose="020B0502040204020203" pitchFamily="34" charset="0"/>
                          <a:cs typeface="Segoe UI Light" panose="020B0502040204020203" pitchFamily="34" charset="0"/>
                        </a:rPr>
                        <a:t>Repurposing, surge capacity</a:t>
                      </a:r>
                      <a:endParaRPr lang="en-US" sz="1800" b="1" i="1"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tc>
                  <a:txBody>
                    <a:bodyPr/>
                    <a:lstStyle/>
                    <a:p>
                      <a:pPr marL="0" marR="0">
                        <a:lnSpc>
                          <a:spcPct val="100000"/>
                        </a:lnSpc>
                        <a:spcBef>
                          <a:spcPts val="0"/>
                        </a:spcBef>
                        <a:spcAft>
                          <a:spcPts val="0"/>
                        </a:spcAft>
                      </a:pPr>
                      <a:r>
                        <a:rPr lang="en-US" sz="1400" dirty="0">
                          <a:effectLst/>
                          <a:latin typeface="Segoe UI Light" panose="020B0502040204020203" pitchFamily="34" charset="0"/>
                          <a:cs typeface="Segoe UI Light" panose="020B0502040204020203" pitchFamily="34" charset="0"/>
                        </a:rPr>
                        <a:t>It has been reported that in some circumstances HCWs were expected to continue working even after a positive COVID-19 test due to staff shortages. (9)</a:t>
                      </a:r>
                      <a:endParaRPr lang="en-US" sz="1800" dirty="0">
                        <a:effectLst/>
                        <a:latin typeface="Segoe UI Light" panose="020B0502040204020203" pitchFamily="34" charset="0"/>
                        <a:ea typeface="Arial" panose="020B0604020202020204" pitchFamily="34" charset="0"/>
                        <a:cs typeface="Segoe UI Light" panose="020B0502040204020203" pitchFamily="34" charset="0"/>
                      </a:endParaRPr>
                    </a:p>
                  </a:txBody>
                  <a:tcPr marL="63500" marR="63500" marT="63500" marB="63500"/>
                </a:tc>
                <a:extLst>
                  <a:ext uri="{0D108BD9-81ED-4DB2-BD59-A6C34878D82A}">
                    <a16:rowId xmlns:a16="http://schemas.microsoft.com/office/drawing/2014/main" val="32378542"/>
                  </a:ext>
                </a:extLst>
              </a:tr>
            </a:tbl>
          </a:graphicData>
        </a:graphic>
      </p:graphicFrame>
    </p:spTree>
    <p:extLst>
      <p:ext uri="{BB962C8B-B14F-4D97-AF65-F5344CB8AC3E}">
        <p14:creationId xmlns:p14="http://schemas.microsoft.com/office/powerpoint/2010/main" val="126633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52DA3A-A5B3-436F-84F8-21AB976C2D42}"/>
              </a:ext>
            </a:extLst>
          </p:cNvPr>
          <p:cNvGrpSpPr/>
          <p:nvPr/>
        </p:nvGrpSpPr>
        <p:grpSpPr>
          <a:xfrm>
            <a:off x="-28838" y="1489247"/>
            <a:ext cx="12381794" cy="5302247"/>
            <a:chOff x="-28838" y="964149"/>
            <a:chExt cx="12381794" cy="5302247"/>
          </a:xfrm>
        </p:grpSpPr>
        <p:sp>
          <p:nvSpPr>
            <p:cNvPr id="5" name="TextBox 4">
              <a:extLst>
                <a:ext uri="{FF2B5EF4-FFF2-40B4-BE49-F238E27FC236}">
                  <a16:creationId xmlns:a16="http://schemas.microsoft.com/office/drawing/2014/main" id="{D0769800-39AB-4930-BCA9-3C98ADB0148C}"/>
                </a:ext>
              </a:extLst>
            </p:cNvPr>
            <p:cNvSpPr txBox="1"/>
            <p:nvPr/>
          </p:nvSpPr>
          <p:spPr>
            <a:xfrm>
              <a:off x="1712796" y="5897064"/>
              <a:ext cx="8570911" cy="369332"/>
            </a:xfrm>
            <a:prstGeom prst="rect">
              <a:avLst/>
            </a:prstGeom>
            <a:solidFill>
              <a:srgbClr val="FFC000"/>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E2A"/>
                  </a:solidFill>
                  <a:effectLst/>
                  <a:uLnTx/>
                  <a:uFillTx/>
                  <a:latin typeface="Calibri"/>
                  <a:ea typeface="+mn-ea"/>
                  <a:cs typeface="+mn-cs"/>
                </a:rPr>
                <a:t>Need: </a:t>
              </a:r>
              <a:r>
                <a:rPr kumimoji="0" lang="en-US" sz="1800" b="1" i="0" u="none" strike="noStrike" kern="1200" cap="none" spc="0" normalizeH="0" baseline="0" noProof="0" dirty="0">
                  <a:ln>
                    <a:noFill/>
                  </a:ln>
                  <a:solidFill>
                    <a:srgbClr val="001E2A"/>
                  </a:solidFill>
                  <a:effectLst/>
                  <a:uLnTx/>
                  <a:uFillTx/>
                  <a:latin typeface="Calibri"/>
                  <a:ea typeface="+mn-ea"/>
                  <a:cs typeface="+mn-cs"/>
                </a:rPr>
                <a:t>holistic approach </a:t>
              </a:r>
              <a:r>
                <a:rPr kumimoji="0" lang="en-US" sz="1800" b="0" i="0" u="none" strike="noStrike" kern="1200" cap="none" spc="0" normalizeH="0" baseline="0" noProof="0" dirty="0">
                  <a:ln>
                    <a:noFill/>
                  </a:ln>
                  <a:solidFill>
                    <a:srgbClr val="001E2A"/>
                  </a:solidFill>
                  <a:effectLst/>
                  <a:uLnTx/>
                  <a:uFillTx/>
                  <a:latin typeface="Calibri"/>
                  <a:ea typeface="+mn-ea"/>
                  <a:cs typeface="+mn-cs"/>
                </a:rPr>
                <a:t>to monitor the impact of COVID-19 on health and care workers</a:t>
              </a:r>
            </a:p>
          </p:txBody>
        </p:sp>
        <p:sp>
          <p:nvSpPr>
            <p:cNvPr id="6" name="TextBox 5">
              <a:extLst>
                <a:ext uri="{FF2B5EF4-FFF2-40B4-BE49-F238E27FC236}">
                  <a16:creationId xmlns:a16="http://schemas.microsoft.com/office/drawing/2014/main" id="{2D99BED0-458A-4F0B-8CE6-69AA70978A2B}"/>
                </a:ext>
              </a:extLst>
            </p:cNvPr>
            <p:cNvSpPr txBox="1"/>
            <p:nvPr/>
          </p:nvSpPr>
          <p:spPr>
            <a:xfrm>
              <a:off x="180467" y="964149"/>
              <a:ext cx="2296886" cy="1987748"/>
            </a:xfrm>
            <a:prstGeom prst="star8">
              <a:avLst/>
            </a:prstGeom>
            <a:solidFill>
              <a:srgbClr val="FF99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srgbClr val="001E2A"/>
                  </a:solidFill>
                  <a:effectLst/>
                  <a:uLnTx/>
                  <a:uFillTx/>
                  <a:latin typeface="Calibri"/>
                  <a:ea typeface="+mn-ea"/>
                  <a:cs typeface="+mn-cs"/>
                </a:rPr>
                <a:t>68%</a:t>
              </a:r>
              <a:r>
                <a:rPr kumimoji="0" lang="fr-CH" sz="1400" b="0" i="0" u="none" strike="noStrike" kern="1200" cap="none" spc="0" normalizeH="0" baseline="0" noProof="0" dirty="0">
                  <a:ln>
                    <a:noFill/>
                  </a:ln>
                  <a:solidFill>
                    <a:srgbClr val="001E2A"/>
                  </a:solidFill>
                  <a:effectLst/>
                  <a:uLnTx/>
                  <a:uFillTx/>
                  <a:latin typeface="Calibri"/>
                  <a:ea typeface="+mn-ea"/>
                  <a:cs typeface="+mn-cs"/>
                </a:rPr>
                <a:t> of service disruptions due to staff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redeployment</a:t>
              </a:r>
              <a:r>
                <a:rPr kumimoji="0" lang="fr-CH" sz="1400" b="0" i="0" u="none" strike="noStrike" kern="1200" cap="none" spc="0" normalizeH="0" baseline="0" noProof="0" dirty="0">
                  <a:ln>
                    <a:noFill/>
                  </a:ln>
                  <a:solidFill>
                    <a:srgbClr val="001E2A"/>
                  </a:solidFill>
                  <a:effectLst/>
                  <a:uLnTx/>
                  <a:uFillTx/>
                  <a:latin typeface="Calibri"/>
                  <a:ea typeface="+mn-ea"/>
                  <a:cs typeface="+mn-cs"/>
                </a:rPr>
                <a:t> /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inavailability</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srgbClr val="001E2A"/>
                  </a:solidFill>
                  <a:effectLst/>
                  <a:uLnTx/>
                  <a:uFillTx/>
                  <a:latin typeface="Calibri"/>
                  <a:ea typeface="+mn-ea"/>
                  <a:cs typeface="+mn-cs"/>
                </a:rPr>
                <a:t>26%</a:t>
              </a:r>
              <a:r>
                <a:rPr kumimoji="0" lang="fr-CH" sz="1400" b="0" i="0" u="none" strike="noStrike" kern="1200" cap="none" spc="0" normalizeH="0" baseline="0" noProof="0" dirty="0">
                  <a:ln>
                    <a:noFill/>
                  </a:ln>
                  <a:solidFill>
                    <a:srgbClr val="001E2A"/>
                  </a:solidFill>
                  <a:effectLst/>
                  <a:uLnTx/>
                  <a:uFillTx/>
                  <a:latin typeface="Calibri"/>
                  <a:ea typeface="+mn-ea"/>
                  <a:cs typeface="+mn-cs"/>
                </a:rPr>
                <a:t> due to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insufficient</a:t>
              </a:r>
              <a:r>
                <a:rPr kumimoji="0" lang="fr-CH" sz="1400" b="0" i="0" u="none" strike="noStrike" kern="1200" cap="none" spc="0" normalizeH="0" baseline="0" noProof="0" dirty="0">
                  <a:ln>
                    <a:noFill/>
                  </a:ln>
                  <a:solidFill>
                    <a:srgbClr val="001E2A"/>
                  </a:solidFill>
                  <a:effectLst/>
                  <a:uLnTx/>
                  <a:uFillTx/>
                  <a:latin typeface="Calibri"/>
                  <a:ea typeface="+mn-ea"/>
                  <a:cs typeface="+mn-cs"/>
                </a:rPr>
                <a:t> PPE (1)</a:t>
              </a:r>
              <a:endParaRPr kumimoji="0" lang="en-US" sz="1400" b="0" i="0" u="none" strike="noStrike" kern="1200" cap="none" spc="0" normalizeH="0" baseline="0" noProof="0" dirty="0">
                <a:ln>
                  <a:noFill/>
                </a:ln>
                <a:solidFill>
                  <a:srgbClr val="001E2A"/>
                </a:solidFill>
                <a:effectLst/>
                <a:uLnTx/>
                <a:uFillTx/>
                <a:latin typeface="Calibri"/>
                <a:ea typeface="+mn-ea"/>
                <a:cs typeface="+mn-cs"/>
              </a:endParaRPr>
            </a:p>
          </p:txBody>
        </p:sp>
        <p:sp>
          <p:nvSpPr>
            <p:cNvPr id="7" name="TextBox 6">
              <a:extLst>
                <a:ext uri="{FF2B5EF4-FFF2-40B4-BE49-F238E27FC236}">
                  <a16:creationId xmlns:a16="http://schemas.microsoft.com/office/drawing/2014/main" id="{D55593C2-0837-46B7-B1BE-EA1463C06048}"/>
                </a:ext>
              </a:extLst>
            </p:cNvPr>
            <p:cNvSpPr txBox="1"/>
            <p:nvPr/>
          </p:nvSpPr>
          <p:spPr>
            <a:xfrm>
              <a:off x="-28838" y="3192487"/>
              <a:ext cx="2296886" cy="1678543"/>
            </a:xfrm>
            <a:prstGeom prst="star8">
              <a:avLst/>
            </a:prstGeom>
            <a:solidFill>
              <a:srgbClr val="FF99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srgbClr val="001E2A"/>
                  </a:solidFill>
                  <a:effectLst/>
                  <a:uLnTx/>
                  <a:uFillTx/>
                  <a:latin typeface="Calibri"/>
                  <a:ea typeface="+mn-ea"/>
                  <a:cs typeface="+mn-cs"/>
                </a:rPr>
                <a:t>84</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recorded</a:t>
              </a:r>
              <a:r>
                <a:rPr kumimoji="0" lang="fr-CH" sz="1400" b="0" i="0" u="none" strike="noStrike" kern="1200" cap="none" spc="0" normalizeH="0" baseline="0" noProof="0" dirty="0">
                  <a:ln>
                    <a:noFill/>
                  </a:ln>
                  <a:solidFill>
                    <a:srgbClr val="001E2A"/>
                  </a:solidFill>
                  <a:effectLst/>
                  <a:uLnTx/>
                  <a:uFillTx/>
                  <a:latin typeface="Calibri"/>
                  <a:ea typeface="+mn-ea"/>
                  <a:cs typeface="+mn-cs"/>
                </a:rPr>
                <a:t> labour strikes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srgbClr val="001E2A"/>
                  </a:solidFill>
                  <a:effectLst/>
                  <a:uLnTx/>
                  <a:uFillTx/>
                  <a:latin typeface="Calibri"/>
                  <a:ea typeface="+mn-ea"/>
                  <a:cs typeface="+mn-cs"/>
                </a:rPr>
                <a:t>38% </a:t>
              </a:r>
              <a:r>
                <a:rPr kumimoji="0" lang="fr-CH" sz="1400" b="0" i="0" u="none" strike="noStrike" kern="1200" cap="none" spc="0" normalizeH="0" baseline="0" noProof="0" dirty="0">
                  <a:ln>
                    <a:noFill/>
                  </a:ln>
                  <a:solidFill>
                    <a:srgbClr val="001E2A"/>
                  </a:solidFill>
                  <a:effectLst/>
                  <a:uLnTx/>
                  <a:uFillTx/>
                  <a:latin typeface="Calibri"/>
                  <a:ea typeface="+mn-ea"/>
                  <a:cs typeface="+mn-cs"/>
                </a:rPr>
                <a:t>due to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lack</a:t>
              </a:r>
              <a:r>
                <a:rPr kumimoji="0" lang="fr-CH" sz="1400" b="0" i="0" u="none" strike="noStrike" kern="1200" cap="none" spc="0" normalizeH="0" baseline="0" noProof="0" dirty="0">
                  <a:ln>
                    <a:noFill/>
                  </a:ln>
                  <a:solidFill>
                    <a:srgbClr val="001E2A"/>
                  </a:solidFill>
                  <a:effectLst/>
                  <a:uLnTx/>
                  <a:uFillTx/>
                  <a:latin typeface="Calibri"/>
                  <a:ea typeface="+mn-ea"/>
                  <a:cs typeface="+mn-cs"/>
                </a:rPr>
                <a:t> of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decent</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working</a:t>
              </a:r>
              <a:r>
                <a:rPr kumimoji="0" lang="fr-CH" sz="1400" b="0" i="0" u="none" strike="noStrike" kern="1200" cap="none" spc="0" normalizeH="0" baseline="0" noProof="0" dirty="0">
                  <a:ln>
                    <a:noFill/>
                  </a:ln>
                  <a:solidFill>
                    <a:srgbClr val="001E2A"/>
                  </a:solidFill>
                  <a:effectLst/>
                  <a:uLnTx/>
                  <a:uFillTx/>
                  <a:latin typeface="Calibri"/>
                  <a:ea typeface="+mn-ea"/>
                  <a:cs typeface="+mn-cs"/>
                </a:rPr>
                <a:t> conditions (2)</a:t>
              </a:r>
              <a:endParaRPr kumimoji="0" lang="en-US" sz="1400" b="0" i="0" u="none" strike="noStrike" kern="1200" cap="none" spc="0" normalizeH="0" baseline="0" noProof="0" dirty="0">
                <a:ln>
                  <a:noFill/>
                </a:ln>
                <a:solidFill>
                  <a:srgbClr val="001E2A"/>
                </a:solidFill>
                <a:effectLst/>
                <a:uLnTx/>
                <a:uFillTx/>
                <a:latin typeface="Calibri"/>
                <a:ea typeface="+mn-ea"/>
                <a:cs typeface="+mn-cs"/>
              </a:endParaRPr>
            </a:p>
          </p:txBody>
        </p:sp>
        <p:sp>
          <p:nvSpPr>
            <p:cNvPr id="8" name="TextBox 7">
              <a:extLst>
                <a:ext uri="{FF2B5EF4-FFF2-40B4-BE49-F238E27FC236}">
                  <a16:creationId xmlns:a16="http://schemas.microsoft.com/office/drawing/2014/main" id="{6BE9887B-2611-451D-A395-164F71403643}"/>
                </a:ext>
              </a:extLst>
            </p:cNvPr>
            <p:cNvSpPr txBox="1"/>
            <p:nvPr/>
          </p:nvSpPr>
          <p:spPr>
            <a:xfrm>
              <a:off x="9714646" y="3858620"/>
              <a:ext cx="2296886" cy="1678543"/>
            </a:xfrm>
            <a:prstGeom prst="star8">
              <a:avLst/>
            </a:prstGeom>
            <a:solidFill>
              <a:srgbClr val="FF99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err="1">
                  <a:ln>
                    <a:noFill/>
                  </a:ln>
                  <a:solidFill>
                    <a:srgbClr val="001E2A"/>
                  </a:solidFill>
                  <a:effectLst/>
                  <a:uLnTx/>
                  <a:uFillTx/>
                  <a:latin typeface="Calibri"/>
                  <a:ea typeface="+mn-ea"/>
                  <a:cs typeface="+mn-cs"/>
                </a:rPr>
                <a:t>Increased</a:t>
              </a:r>
              <a:r>
                <a:rPr kumimoji="0" lang="fr-CH" sz="1400" b="1"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risk</a:t>
              </a:r>
              <a:r>
                <a:rPr kumimoji="0" lang="fr-CH" sz="1400" b="0" i="0" u="none" strike="noStrike" kern="1200" cap="none" spc="0" normalizeH="0" baseline="0" noProof="0" dirty="0">
                  <a:ln>
                    <a:noFill/>
                  </a:ln>
                  <a:solidFill>
                    <a:srgbClr val="001E2A"/>
                  </a:solidFill>
                  <a:effectLst/>
                  <a:uLnTx/>
                  <a:uFillTx/>
                  <a:latin typeface="Calibri"/>
                  <a:ea typeface="+mn-ea"/>
                  <a:cs typeface="+mn-cs"/>
                </a:rPr>
                <a:t> of stigma &amp;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bullying</a:t>
              </a:r>
              <a:r>
                <a:rPr kumimoji="0" lang="fr-CH" sz="1400" b="0" i="0" u="none" strike="noStrike" kern="1200" cap="none" spc="0" normalizeH="0" baseline="0" noProof="0" dirty="0">
                  <a:ln>
                    <a:noFill/>
                  </a:ln>
                  <a:solidFill>
                    <a:srgbClr val="001E2A"/>
                  </a:solidFill>
                  <a:effectLst/>
                  <a:uLnTx/>
                  <a:uFillTx/>
                  <a:latin typeface="Calibri"/>
                  <a:ea typeface="+mn-ea"/>
                  <a:cs typeface="+mn-cs"/>
                </a:rPr>
                <a:t> (5)</a:t>
              </a:r>
              <a:br>
                <a:rPr kumimoji="0" lang="fr-CH" sz="1400" b="0" i="0" u="none" strike="noStrike" kern="1200" cap="none" spc="0" normalizeH="0" baseline="0" noProof="0" dirty="0">
                  <a:ln>
                    <a:noFill/>
                  </a:ln>
                  <a:solidFill>
                    <a:srgbClr val="001E2A"/>
                  </a:solidFill>
                  <a:effectLst/>
                  <a:uLnTx/>
                  <a:uFillTx/>
                  <a:latin typeface="Calibri"/>
                  <a:ea typeface="+mn-ea"/>
                  <a:cs typeface="+mn-cs"/>
                </a:rPr>
              </a:br>
              <a:r>
                <a:rPr kumimoji="0" lang="fr-CH" sz="1400" b="0" i="0" u="none" strike="noStrike" kern="1200" cap="none" spc="0" normalizeH="0" baseline="0" noProof="0" dirty="0">
                  <a:ln>
                    <a:noFill/>
                  </a:ln>
                  <a:solidFill>
                    <a:srgbClr val="001E2A"/>
                  </a:solidFill>
                  <a:effectLst/>
                  <a:uLnTx/>
                  <a:uFillTx/>
                  <a:latin typeface="Calibri"/>
                  <a:ea typeface="+mn-ea"/>
                  <a:cs typeface="+mn-cs"/>
                </a:rPr>
                <a:t>Violence &amp;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attacks</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reported</a:t>
              </a:r>
              <a:endParaRPr kumimoji="0" lang="en-US" sz="1400" b="0" i="0" u="none" strike="noStrike" kern="1200" cap="none" spc="0" normalizeH="0" baseline="0" noProof="0" dirty="0">
                <a:ln>
                  <a:noFill/>
                </a:ln>
                <a:solidFill>
                  <a:srgbClr val="001E2A"/>
                </a:solidFill>
                <a:effectLst/>
                <a:uLnTx/>
                <a:uFillTx/>
                <a:latin typeface="Calibri"/>
                <a:ea typeface="+mn-ea"/>
                <a:cs typeface="+mn-cs"/>
              </a:endParaRPr>
            </a:p>
          </p:txBody>
        </p:sp>
        <p:sp>
          <p:nvSpPr>
            <p:cNvPr id="9" name="TextBox 8">
              <a:extLst>
                <a:ext uri="{FF2B5EF4-FFF2-40B4-BE49-F238E27FC236}">
                  <a16:creationId xmlns:a16="http://schemas.microsoft.com/office/drawing/2014/main" id="{BAF853A6-769D-4150-A51A-C15CD66E5F4D}"/>
                </a:ext>
              </a:extLst>
            </p:cNvPr>
            <p:cNvSpPr txBox="1"/>
            <p:nvPr/>
          </p:nvSpPr>
          <p:spPr>
            <a:xfrm>
              <a:off x="9601200" y="965493"/>
              <a:ext cx="2037238" cy="1060133"/>
            </a:xfrm>
            <a:prstGeom prst="star8">
              <a:avLst/>
            </a:prstGeom>
            <a:solidFill>
              <a:srgbClr val="FF99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srgbClr val="001E2A"/>
                  </a:solidFill>
                  <a:effectLst/>
                  <a:uLnTx/>
                  <a:uFillTx/>
                  <a:latin typeface="Calibri"/>
                  <a:ea typeface="+mn-ea"/>
                  <a:cs typeface="+mn-cs"/>
                </a:rPr>
                <a:t>4M+</a:t>
              </a:r>
              <a:r>
                <a:rPr kumimoji="0" lang="fr-CH" sz="1400" b="0" i="0" u="none" strike="noStrike" kern="1200" cap="none" spc="0" normalizeH="0" baseline="0" noProof="0" dirty="0">
                  <a:ln>
                    <a:noFill/>
                  </a:ln>
                  <a:solidFill>
                    <a:srgbClr val="001E2A"/>
                  </a:solidFill>
                  <a:effectLst/>
                  <a:uLnTx/>
                  <a:uFillTx/>
                  <a:latin typeface="Calibri"/>
                  <a:ea typeface="+mn-ea"/>
                  <a:cs typeface="+mn-cs"/>
                </a:rPr>
                <a:t> health and care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worker</a:t>
              </a:r>
              <a:r>
                <a:rPr kumimoji="0" lang="fr-CH" sz="1400" b="0" i="0" u="none" strike="noStrike" kern="1200" cap="none" spc="0" normalizeH="0" baseline="0" noProof="0" dirty="0">
                  <a:ln>
                    <a:noFill/>
                  </a:ln>
                  <a:solidFill>
                    <a:srgbClr val="001E2A"/>
                  </a:solidFill>
                  <a:effectLst/>
                  <a:uLnTx/>
                  <a:uFillTx/>
                  <a:latin typeface="Calibri"/>
                  <a:ea typeface="+mn-ea"/>
                  <a:cs typeface="+mn-cs"/>
                </a:rPr>
                <a:t> infections (3)</a:t>
              </a:r>
              <a:endParaRPr kumimoji="0" lang="en-US" sz="1400" b="0" i="0" u="none" strike="noStrike" kern="1200" cap="none" spc="0" normalizeH="0" baseline="0" noProof="0" dirty="0">
                <a:ln>
                  <a:noFill/>
                </a:ln>
                <a:solidFill>
                  <a:srgbClr val="001E2A"/>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7A86744-CBA0-4FE8-A265-9B3419E578C4}"/>
                </a:ext>
              </a:extLst>
            </p:cNvPr>
            <p:cNvSpPr txBox="1"/>
            <p:nvPr/>
          </p:nvSpPr>
          <p:spPr>
            <a:xfrm>
              <a:off x="9791833" y="1913203"/>
              <a:ext cx="2561123" cy="1987748"/>
            </a:xfrm>
            <a:prstGeom prst="star8">
              <a:avLst/>
            </a:prstGeom>
            <a:solidFill>
              <a:srgbClr val="FF99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E2A"/>
                  </a:solidFill>
                  <a:effectLst/>
                  <a:uLnTx/>
                  <a:uFillTx/>
                  <a:latin typeface="Calibri"/>
                  <a:ea typeface="+mn-ea"/>
                  <a:cs typeface="+mn-cs"/>
                </a:rPr>
                <a:t>Among health workers</a:t>
              </a:r>
              <a:br>
                <a:rPr kumimoji="0" lang="en-US" sz="1400" b="0" i="0" u="none" strike="noStrike" kern="1200" cap="none" spc="0" normalizeH="0" baseline="0" noProof="0" dirty="0">
                  <a:ln>
                    <a:noFill/>
                  </a:ln>
                  <a:solidFill>
                    <a:srgbClr val="001E2A"/>
                  </a:solidFill>
                  <a:effectLst/>
                  <a:uLnTx/>
                  <a:uFillTx/>
                  <a:latin typeface="Calibri"/>
                  <a:ea typeface="+mn-ea"/>
                  <a:cs typeface="+mn-cs"/>
                </a:rPr>
              </a:br>
              <a:r>
                <a:rPr kumimoji="0" lang="en-US" sz="1400" b="1" i="0" u="none" strike="noStrike" kern="1200" cap="none" spc="0" normalizeH="0" baseline="0" noProof="0" dirty="0">
                  <a:ln>
                    <a:noFill/>
                  </a:ln>
                  <a:solidFill>
                    <a:srgbClr val="001E2A"/>
                  </a:solidFill>
                  <a:effectLst/>
                  <a:uLnTx/>
                  <a:uFillTx/>
                  <a:latin typeface="Calibri"/>
                  <a:ea typeface="+mn-ea"/>
                  <a:cs typeface="+mn-cs"/>
                </a:rPr>
                <a:t>23%</a:t>
              </a:r>
              <a:r>
                <a:rPr kumimoji="0" lang="en-US" sz="1400" b="0" i="0" u="none" strike="noStrike" kern="1200" cap="none" spc="0" normalizeH="0" baseline="0" noProof="0" dirty="0">
                  <a:ln>
                    <a:noFill/>
                  </a:ln>
                  <a:solidFill>
                    <a:srgbClr val="001E2A"/>
                  </a:solidFill>
                  <a:effectLst/>
                  <a:uLnTx/>
                  <a:uFillTx/>
                  <a:latin typeface="Calibri"/>
                  <a:ea typeface="+mn-ea"/>
                  <a:cs typeface="+mn-cs"/>
                </a:rPr>
                <a:t> prevalence of depression &amp; anxiety</a:t>
              </a:r>
              <a:br>
                <a:rPr kumimoji="0" lang="en-US" sz="1400" b="0" i="0" u="none" strike="noStrike" kern="1200" cap="none" spc="0" normalizeH="0" baseline="0" noProof="0" dirty="0">
                  <a:ln>
                    <a:noFill/>
                  </a:ln>
                  <a:solidFill>
                    <a:srgbClr val="001E2A"/>
                  </a:solidFill>
                  <a:effectLst/>
                  <a:uLnTx/>
                  <a:uFillTx/>
                  <a:latin typeface="Calibri"/>
                  <a:ea typeface="+mn-ea"/>
                  <a:cs typeface="+mn-cs"/>
                </a:rPr>
              </a:br>
              <a:r>
                <a:rPr kumimoji="0" lang="en-US" sz="1400" b="1" i="0" u="none" strike="noStrike" kern="1200" cap="none" spc="0" normalizeH="0" baseline="0" noProof="0" dirty="0">
                  <a:ln>
                    <a:noFill/>
                  </a:ln>
                  <a:solidFill>
                    <a:srgbClr val="001E2A"/>
                  </a:solidFill>
                  <a:effectLst/>
                  <a:uLnTx/>
                  <a:uFillTx/>
                  <a:latin typeface="Calibri"/>
                  <a:ea typeface="+mn-ea"/>
                  <a:cs typeface="+mn-cs"/>
                </a:rPr>
                <a:t>39%</a:t>
              </a:r>
              <a:r>
                <a:rPr kumimoji="0" lang="en-US" sz="1400" b="0" i="0" u="none" strike="noStrike" kern="1200" cap="none" spc="0" normalizeH="0" baseline="0" noProof="0" dirty="0">
                  <a:ln>
                    <a:noFill/>
                  </a:ln>
                  <a:solidFill>
                    <a:srgbClr val="001E2A"/>
                  </a:solidFill>
                  <a:effectLst/>
                  <a:uLnTx/>
                  <a:uFillTx/>
                  <a:latin typeface="Calibri"/>
                  <a:ea typeface="+mn-ea"/>
                  <a:cs typeface="+mn-cs"/>
                </a:rPr>
                <a:t> prevalence of insomnia (4)</a:t>
              </a:r>
            </a:p>
          </p:txBody>
        </p:sp>
        <p:pic>
          <p:nvPicPr>
            <p:cNvPr id="11" name="Picture 10">
              <a:extLst>
                <a:ext uri="{FF2B5EF4-FFF2-40B4-BE49-F238E27FC236}">
                  <a16:creationId xmlns:a16="http://schemas.microsoft.com/office/drawing/2014/main" id="{9A7C2C22-9D15-4170-831D-9C9419B91467}"/>
                </a:ext>
              </a:extLst>
            </p:cNvPr>
            <p:cNvPicPr>
              <a:picLocks noChangeAspect="1"/>
            </p:cNvPicPr>
            <p:nvPr/>
          </p:nvPicPr>
          <p:blipFill>
            <a:blip r:embed="rId3"/>
            <a:stretch>
              <a:fillRect/>
            </a:stretch>
          </p:blipFill>
          <p:spPr>
            <a:xfrm>
              <a:off x="2223343" y="1152876"/>
              <a:ext cx="7377857" cy="4739631"/>
            </a:xfrm>
            <a:prstGeom prst="rect">
              <a:avLst/>
            </a:prstGeom>
          </p:spPr>
        </p:pic>
      </p:grpSp>
      <p:sp>
        <p:nvSpPr>
          <p:cNvPr id="2" name="Title 1">
            <a:extLst>
              <a:ext uri="{FF2B5EF4-FFF2-40B4-BE49-F238E27FC236}">
                <a16:creationId xmlns:a16="http://schemas.microsoft.com/office/drawing/2014/main" id="{FC365DF8-CFD9-4CB3-9553-EA7EC47971F2}"/>
              </a:ext>
            </a:extLst>
          </p:cNvPr>
          <p:cNvSpPr>
            <a:spLocks noGrp="1"/>
          </p:cNvSpPr>
          <p:nvPr>
            <p:ph type="title"/>
          </p:nvPr>
        </p:nvSpPr>
        <p:spPr>
          <a:xfrm>
            <a:off x="609600" y="609600"/>
            <a:ext cx="11074400" cy="904703"/>
          </a:xfrm>
        </p:spPr>
        <p:txBody>
          <a:bodyPr/>
          <a:lstStyle/>
          <a:p>
            <a:r>
              <a:rPr lang="fr-CH" dirty="0"/>
              <a:t>WHO </a:t>
            </a:r>
            <a:r>
              <a:rPr lang="fr-CH" dirty="0" err="1"/>
              <a:t>weekly</a:t>
            </a:r>
            <a:r>
              <a:rPr lang="fr-CH" dirty="0"/>
              <a:t> </a:t>
            </a:r>
            <a:r>
              <a:rPr lang="en-GB" dirty="0"/>
              <a:t>epidemiological</a:t>
            </a:r>
            <a:r>
              <a:rPr lang="fr-CH" dirty="0"/>
              <a:t> update 30 March 2021</a:t>
            </a:r>
            <a:endParaRPr lang="en-GB" dirty="0"/>
          </a:p>
        </p:txBody>
      </p:sp>
    </p:spTree>
    <p:extLst>
      <p:ext uri="{BB962C8B-B14F-4D97-AF65-F5344CB8AC3E}">
        <p14:creationId xmlns:p14="http://schemas.microsoft.com/office/powerpoint/2010/main" val="680080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AEE8-3D76-4173-A912-3521BC6D0D09}"/>
              </a:ext>
            </a:extLst>
          </p:cNvPr>
          <p:cNvSpPr>
            <a:spLocks noGrp="1"/>
          </p:cNvSpPr>
          <p:nvPr>
            <p:ph type="title"/>
          </p:nvPr>
        </p:nvSpPr>
        <p:spPr>
          <a:xfrm>
            <a:off x="429658" y="443523"/>
            <a:ext cx="11534660" cy="881831"/>
          </a:xfrm>
        </p:spPr>
        <p:txBody>
          <a:bodyPr>
            <a:noAutofit/>
          </a:bodyPr>
          <a:lstStyle/>
          <a:p>
            <a:r>
              <a:rPr lang="en-US" sz="2800" b="1" dirty="0"/>
              <a:t>Investment need: </a:t>
            </a:r>
            <a:r>
              <a:rPr lang="en-US" sz="2800" dirty="0"/>
              <a:t>Delivery and HWF additional salary (% of GGHE and in USD)</a:t>
            </a:r>
          </a:p>
        </p:txBody>
      </p:sp>
      <p:pic>
        <p:nvPicPr>
          <p:cNvPr id="8" name="Content Placeholder 7">
            <a:extLst>
              <a:ext uri="{FF2B5EF4-FFF2-40B4-BE49-F238E27FC236}">
                <a16:creationId xmlns:a16="http://schemas.microsoft.com/office/drawing/2014/main" id="{94A14469-5B83-4D6E-84C6-8EDFD7CA97BC}"/>
              </a:ext>
            </a:extLst>
          </p:cNvPr>
          <p:cNvPicPr>
            <a:picLocks noGrp="1" noChangeAspect="1"/>
          </p:cNvPicPr>
          <p:nvPr>
            <p:ph sz="half" idx="1"/>
          </p:nvPr>
        </p:nvPicPr>
        <p:blipFill rotWithShape="1">
          <a:blip r:embed="rId2"/>
          <a:srcRect t="15883"/>
          <a:stretch/>
        </p:blipFill>
        <p:spPr>
          <a:xfrm>
            <a:off x="782198" y="1070148"/>
            <a:ext cx="10697378" cy="4852690"/>
          </a:xfrm>
        </p:spPr>
      </p:pic>
      <p:sp>
        <p:nvSpPr>
          <p:cNvPr id="5" name="Slide Number Placeholder 4">
            <a:extLst>
              <a:ext uri="{FF2B5EF4-FFF2-40B4-BE49-F238E27FC236}">
                <a16:creationId xmlns:a16="http://schemas.microsoft.com/office/drawing/2014/main" id="{4D84D26B-C773-47E1-BC77-BEA676501F65}"/>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E9DD3F8-51B7-B841-993C-152AB3366BF9}" type="slidenum">
              <a:rPr kumimoji="0" lang="en-US" sz="1200" b="1" i="0" u="none" strike="noStrike" kern="1200" cap="none" spc="0" normalizeH="0" baseline="0" noProof="0" smtClean="0">
                <a:ln>
                  <a:noFill/>
                </a:ln>
                <a:solidFill>
                  <a:srgbClr val="FFFFFE"/>
                </a:solidFill>
                <a:effectLst/>
                <a:uLnTx/>
                <a:uFillTx/>
                <a:latin typeface="HelveticaNeueLT Std Cn"/>
                <a:ea typeface="+mn-ea"/>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srgbClr val="FFFFFE"/>
              </a:solidFill>
              <a:effectLst/>
              <a:uLnTx/>
              <a:uFillTx/>
              <a:latin typeface="HelveticaNeueLT Std Cn"/>
              <a:ea typeface="+mn-ea"/>
            </a:endParaRPr>
          </a:p>
        </p:txBody>
      </p:sp>
      <p:sp>
        <p:nvSpPr>
          <p:cNvPr id="9" name="TextBox 8">
            <a:extLst>
              <a:ext uri="{FF2B5EF4-FFF2-40B4-BE49-F238E27FC236}">
                <a16:creationId xmlns:a16="http://schemas.microsoft.com/office/drawing/2014/main" id="{D5605C40-3E43-4DF4-A7B7-75FBEE69B42E}"/>
              </a:ext>
            </a:extLst>
          </p:cNvPr>
          <p:cNvSpPr txBox="1"/>
          <p:nvPr/>
        </p:nvSpPr>
        <p:spPr>
          <a:xfrm>
            <a:off x="1524001" y="6436320"/>
            <a:ext cx="29754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E"/>
                </a:solidFill>
                <a:effectLst/>
                <a:uLnTx/>
                <a:uFillTx/>
                <a:latin typeface="Calibri"/>
                <a:ea typeface="+mn-ea"/>
                <a:cs typeface="+mn-cs"/>
              </a:rPr>
              <a:t>Graph from UNICEF and WHO</a:t>
            </a:r>
          </a:p>
        </p:txBody>
      </p:sp>
      <p:sp>
        <p:nvSpPr>
          <p:cNvPr id="10" name="TextBox 9">
            <a:extLst>
              <a:ext uri="{FF2B5EF4-FFF2-40B4-BE49-F238E27FC236}">
                <a16:creationId xmlns:a16="http://schemas.microsoft.com/office/drawing/2014/main" id="{949698D2-4B06-4828-A44B-F735E1D78F7D}"/>
              </a:ext>
            </a:extLst>
          </p:cNvPr>
          <p:cNvSpPr txBox="1"/>
          <p:nvPr/>
        </p:nvSpPr>
        <p:spPr>
          <a:xfrm>
            <a:off x="2514601" y="5878899"/>
            <a:ext cx="68798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E2A"/>
                </a:solidFill>
                <a:effectLst/>
                <a:uLnTx/>
                <a:uFillTx/>
                <a:latin typeface="Calibri"/>
                <a:ea typeface="+mn-ea"/>
                <a:cs typeface="+mn-cs"/>
              </a:rPr>
              <a:t>Costing tool for countries: CVIC jointly developed by UNICEF and WHO</a:t>
            </a:r>
          </a:p>
        </p:txBody>
      </p:sp>
    </p:spTree>
    <p:extLst>
      <p:ext uri="{BB962C8B-B14F-4D97-AF65-F5344CB8AC3E}">
        <p14:creationId xmlns:p14="http://schemas.microsoft.com/office/powerpoint/2010/main" val="1842626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8D8F01-94D0-7A4B-BD78-3C992FB165AD}"/>
              </a:ext>
            </a:extLst>
          </p:cNvPr>
          <p:cNvSpPr>
            <a:spLocks noGrp="1"/>
          </p:cNvSpPr>
          <p:nvPr>
            <p:ph type="title"/>
          </p:nvPr>
        </p:nvSpPr>
        <p:spPr>
          <a:xfrm>
            <a:off x="1543686" y="531173"/>
            <a:ext cx="6245591" cy="633043"/>
          </a:xfrm>
        </p:spPr>
        <p:txBody>
          <a:bodyPr anchor="t">
            <a:noAutofit/>
          </a:bodyPr>
          <a:lstStyle/>
          <a:p>
            <a:pPr>
              <a:lnSpc>
                <a:spcPts val="3040"/>
              </a:lnSpc>
            </a:pPr>
            <a:r>
              <a:rPr lang="en-GB" dirty="0"/>
              <a:t>Resources</a:t>
            </a:r>
            <a:endParaRPr dirty="0"/>
          </a:p>
        </p:txBody>
      </p:sp>
      <p:sp>
        <p:nvSpPr>
          <p:cNvPr id="9" name="Content Placeholder 1">
            <a:extLst>
              <a:ext uri="{FF2B5EF4-FFF2-40B4-BE49-F238E27FC236}">
                <a16:creationId xmlns:a16="http://schemas.microsoft.com/office/drawing/2014/main" id="{90678906-8433-A24E-B0EC-D0F2DEF84CFE}"/>
              </a:ext>
            </a:extLst>
          </p:cNvPr>
          <p:cNvSpPr txBox="1">
            <a:spLocks/>
          </p:cNvSpPr>
          <p:nvPr/>
        </p:nvSpPr>
        <p:spPr>
          <a:xfrm>
            <a:off x="2686821" y="1153740"/>
            <a:ext cx="2985221" cy="123147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charset="0"/>
              <a:buChar char="•"/>
              <a:defRPr sz="1600" kern="1200" cap="none" baseline="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GB" sz="1200" b="1" dirty="0">
                <a:solidFill>
                  <a:srgbClr val="9E1F63"/>
                </a:solidFill>
                <a:hlinkClick r:id="rId2"/>
              </a:rPr>
              <a:t>COVID-19: Occupational health &amp; safety for health workers</a:t>
            </a:r>
            <a:br>
              <a:rPr lang="en-GB" sz="1000" b="1" dirty="0"/>
            </a:br>
            <a:r>
              <a:rPr lang="en-US" sz="1000" dirty="0"/>
              <a:t>This interim guide provides specific measures to protect occupational health and safety of health workers and highlights the duties, rights and responsibilities for health and safety at work.</a:t>
            </a:r>
          </a:p>
        </p:txBody>
      </p:sp>
      <p:sp>
        <p:nvSpPr>
          <p:cNvPr id="10" name="Content Placeholder 1">
            <a:extLst>
              <a:ext uri="{FF2B5EF4-FFF2-40B4-BE49-F238E27FC236}">
                <a16:creationId xmlns:a16="http://schemas.microsoft.com/office/drawing/2014/main" id="{D778ED5E-0750-6D41-B18C-8AC28F00E758}"/>
              </a:ext>
            </a:extLst>
          </p:cNvPr>
          <p:cNvSpPr txBox="1">
            <a:spLocks/>
          </p:cNvSpPr>
          <p:nvPr/>
        </p:nvSpPr>
        <p:spPr>
          <a:xfrm>
            <a:off x="2686821" y="2464078"/>
            <a:ext cx="2985221" cy="83144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charset="0"/>
              <a:buChar char="•"/>
              <a:defRPr sz="1600" kern="1200" cap="none" baseline="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GB" sz="1200" b="1" dirty="0">
                <a:solidFill>
                  <a:srgbClr val="9E1F63"/>
                </a:solidFill>
                <a:hlinkClick r:id="rId3"/>
              </a:rPr>
              <a:t>Caring for those who care</a:t>
            </a:r>
            <a:br>
              <a:rPr lang="en-GB" sz="1000" b="1" dirty="0"/>
            </a:br>
            <a:r>
              <a:rPr lang="en-US" sz="1000" dirty="0"/>
              <a:t>A short overview on the issues and recommendations for policy decision-makers in ministries of health and ministries of employment and </a:t>
            </a:r>
            <a:r>
              <a:rPr lang="en-US" sz="1000" dirty="0" err="1"/>
              <a:t>labour</a:t>
            </a:r>
            <a:r>
              <a:rPr lang="en-US" sz="1000" dirty="0"/>
              <a:t>.</a:t>
            </a:r>
          </a:p>
        </p:txBody>
      </p:sp>
      <p:sp>
        <p:nvSpPr>
          <p:cNvPr id="12" name="Content Placeholder 1">
            <a:extLst>
              <a:ext uri="{FF2B5EF4-FFF2-40B4-BE49-F238E27FC236}">
                <a16:creationId xmlns:a16="http://schemas.microsoft.com/office/drawing/2014/main" id="{0A250439-02C5-D342-809B-B73CA089C435}"/>
              </a:ext>
            </a:extLst>
          </p:cNvPr>
          <p:cNvSpPr txBox="1">
            <a:spLocks/>
          </p:cNvSpPr>
          <p:nvPr/>
        </p:nvSpPr>
        <p:spPr>
          <a:xfrm>
            <a:off x="2686821" y="3518478"/>
            <a:ext cx="3175465" cy="92333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charset="0"/>
              <a:buChar char="•"/>
              <a:defRPr sz="1600" kern="1200" cap="none" baseline="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GB" sz="1200" b="1" dirty="0">
                <a:solidFill>
                  <a:srgbClr val="9E1F63"/>
                </a:solidFill>
                <a:hlinkClick r:id="rId4"/>
              </a:rPr>
              <a:t>OpenWHO: Occupational health &amp; safety for health workers in the context of COVID-19</a:t>
            </a:r>
            <a:br>
              <a:rPr lang="en-GB" sz="1000" b="1" dirty="0"/>
            </a:br>
            <a:r>
              <a:rPr lang="en-US" sz="1000" dirty="0"/>
              <a:t>All health workers require knowledge and skills to protect themselves and others from the occupational risks they encounter, so that they can work safely and effectively. </a:t>
            </a:r>
          </a:p>
        </p:txBody>
      </p:sp>
      <p:sp>
        <p:nvSpPr>
          <p:cNvPr id="13" name="Content Placeholder 1">
            <a:extLst>
              <a:ext uri="{FF2B5EF4-FFF2-40B4-BE49-F238E27FC236}">
                <a16:creationId xmlns:a16="http://schemas.microsoft.com/office/drawing/2014/main" id="{9ED41823-9E89-A74D-B151-93B0472790F3}"/>
              </a:ext>
            </a:extLst>
          </p:cNvPr>
          <p:cNvSpPr txBox="1">
            <a:spLocks/>
          </p:cNvSpPr>
          <p:nvPr/>
        </p:nvSpPr>
        <p:spPr>
          <a:xfrm>
            <a:off x="2686821" y="4667206"/>
            <a:ext cx="2985221" cy="11905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charset="0"/>
              <a:buChar char="•"/>
              <a:defRPr sz="1600" kern="1200" cap="none" baseline="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GB" sz="1200" b="1" dirty="0" err="1">
                <a:solidFill>
                  <a:srgbClr val="9E1F63"/>
                </a:solidFill>
                <a:hlinkClick r:id="rId5"/>
              </a:rPr>
              <a:t>OpenWHO</a:t>
            </a:r>
            <a:r>
              <a:rPr lang="en-GB" sz="1200" b="1" dirty="0">
                <a:solidFill>
                  <a:srgbClr val="9E1F63"/>
                </a:solidFill>
                <a:hlinkClick r:id="rId5"/>
              </a:rPr>
              <a:t>: COVID-19 vaccination training for health workers</a:t>
            </a:r>
            <a:br>
              <a:rPr lang="en-GB" sz="1000" b="1" dirty="0"/>
            </a:br>
            <a:r>
              <a:rPr lang="en-US" sz="1000" dirty="0"/>
              <a:t>All health workers involved in implementation of COVID-19 vaccination need to have adequate knowledge and skills in order to ensure safe and efficient COVID-19 vaccine administration.</a:t>
            </a:r>
          </a:p>
        </p:txBody>
      </p:sp>
      <p:pic>
        <p:nvPicPr>
          <p:cNvPr id="8" name="Picture 7">
            <a:extLst>
              <a:ext uri="{FF2B5EF4-FFF2-40B4-BE49-F238E27FC236}">
                <a16:creationId xmlns:a16="http://schemas.microsoft.com/office/drawing/2014/main" id="{37FC224D-F36A-FA4E-B2CE-CEA54D29FF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1372" y="1215109"/>
            <a:ext cx="998446" cy="949678"/>
          </a:xfrm>
          <a:prstGeom prst="rect">
            <a:avLst/>
          </a:prstGeom>
          <a:ln w="6350">
            <a:solidFill>
              <a:schemeClr val="bg1">
                <a:lumMod val="50000"/>
              </a:schemeClr>
            </a:solidFill>
          </a:ln>
        </p:spPr>
      </p:pic>
      <p:pic>
        <p:nvPicPr>
          <p:cNvPr id="15" name="Picture 14">
            <a:extLst>
              <a:ext uri="{FF2B5EF4-FFF2-40B4-BE49-F238E27FC236}">
                <a16:creationId xmlns:a16="http://schemas.microsoft.com/office/drawing/2014/main" id="{0575214F-94A0-EB43-BCA1-8C7CF92069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1373" y="2385215"/>
            <a:ext cx="998446" cy="950307"/>
          </a:xfrm>
          <a:prstGeom prst="rect">
            <a:avLst/>
          </a:prstGeom>
          <a:ln w="6350">
            <a:solidFill>
              <a:schemeClr val="bg1">
                <a:lumMod val="50000"/>
              </a:schemeClr>
            </a:solidFill>
          </a:ln>
        </p:spPr>
      </p:pic>
      <p:pic>
        <p:nvPicPr>
          <p:cNvPr id="18" name="Picture 17">
            <a:extLst>
              <a:ext uri="{FF2B5EF4-FFF2-40B4-BE49-F238E27FC236}">
                <a16:creationId xmlns:a16="http://schemas.microsoft.com/office/drawing/2014/main" id="{D46B7270-CBA7-0A43-B5E5-DEE5BDCF7E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31372" y="4737439"/>
            <a:ext cx="998446" cy="949679"/>
          </a:xfrm>
          <a:prstGeom prst="rect">
            <a:avLst/>
          </a:prstGeom>
          <a:ln w="6350">
            <a:solidFill>
              <a:schemeClr val="bg1">
                <a:lumMod val="50000"/>
              </a:schemeClr>
            </a:solidFill>
          </a:ln>
        </p:spPr>
      </p:pic>
      <p:pic>
        <p:nvPicPr>
          <p:cNvPr id="20" name="Picture 19">
            <a:extLst>
              <a:ext uri="{FF2B5EF4-FFF2-40B4-BE49-F238E27FC236}">
                <a16:creationId xmlns:a16="http://schemas.microsoft.com/office/drawing/2014/main" id="{485B8229-5853-944A-95F8-FAF648AC1E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31373" y="3555301"/>
            <a:ext cx="998446" cy="949679"/>
          </a:xfrm>
          <a:prstGeom prst="rect">
            <a:avLst/>
          </a:prstGeom>
          <a:ln w="6350">
            <a:solidFill>
              <a:schemeClr val="bg1">
                <a:lumMod val="50000"/>
              </a:schemeClr>
            </a:solidFill>
          </a:ln>
        </p:spPr>
      </p:pic>
      <p:sp>
        <p:nvSpPr>
          <p:cNvPr id="21" name="Content Placeholder 1">
            <a:extLst>
              <a:ext uri="{FF2B5EF4-FFF2-40B4-BE49-F238E27FC236}">
                <a16:creationId xmlns:a16="http://schemas.microsoft.com/office/drawing/2014/main" id="{1C15BDAB-FF2F-E048-A90B-8BCE9BB32B68}"/>
              </a:ext>
            </a:extLst>
          </p:cNvPr>
          <p:cNvSpPr txBox="1">
            <a:spLocks/>
          </p:cNvSpPr>
          <p:nvPr/>
        </p:nvSpPr>
        <p:spPr>
          <a:xfrm>
            <a:off x="7122660" y="1153740"/>
            <a:ext cx="3287079" cy="123147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charset="0"/>
              <a:buChar char="•"/>
              <a:defRPr sz="1600" kern="1200" cap="none" baseline="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GB" sz="1200" b="1" dirty="0">
                <a:solidFill>
                  <a:srgbClr val="9E1F63"/>
                </a:solidFill>
                <a:hlinkClick r:id="rId10"/>
              </a:rPr>
              <a:t>Health workers and administrators</a:t>
            </a:r>
            <a:br>
              <a:rPr lang="en-GB" sz="1000" b="1" dirty="0"/>
            </a:br>
            <a:r>
              <a:rPr lang="en-US" sz="1000" dirty="0"/>
              <a:t>Health workers face higher risks of infection and are exposed to hazards such as psychological distress, fatigue and stigma. Here, WHO provides the latest advice &amp; guidance for health workers and administrators.</a:t>
            </a:r>
          </a:p>
        </p:txBody>
      </p:sp>
      <p:pic>
        <p:nvPicPr>
          <p:cNvPr id="23" name="Picture 22">
            <a:extLst>
              <a:ext uri="{FF2B5EF4-FFF2-40B4-BE49-F238E27FC236}">
                <a16:creationId xmlns:a16="http://schemas.microsoft.com/office/drawing/2014/main" id="{D39FA43A-1480-D54F-BDD0-299FE68A801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68684" y="1209913"/>
            <a:ext cx="998446" cy="949679"/>
          </a:xfrm>
          <a:prstGeom prst="rect">
            <a:avLst/>
          </a:prstGeom>
          <a:ln w="6350">
            <a:solidFill>
              <a:schemeClr val="bg1">
                <a:lumMod val="50000"/>
              </a:schemeClr>
            </a:solidFill>
          </a:ln>
        </p:spPr>
      </p:pic>
      <p:sp>
        <p:nvSpPr>
          <p:cNvPr id="24" name="Content Placeholder 1">
            <a:extLst>
              <a:ext uri="{FF2B5EF4-FFF2-40B4-BE49-F238E27FC236}">
                <a16:creationId xmlns:a16="http://schemas.microsoft.com/office/drawing/2014/main" id="{82B87207-C783-DE42-9F59-01C587E35B0C}"/>
              </a:ext>
            </a:extLst>
          </p:cNvPr>
          <p:cNvSpPr txBox="1">
            <a:spLocks/>
          </p:cNvSpPr>
          <p:nvPr/>
        </p:nvSpPr>
        <p:spPr>
          <a:xfrm>
            <a:off x="7122659" y="2456300"/>
            <a:ext cx="3496764" cy="83922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charset="0"/>
              <a:buChar char="•"/>
              <a:defRPr sz="1600" kern="1200" cap="none" baseline="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GB" sz="1200" b="1" dirty="0">
                <a:solidFill>
                  <a:srgbClr val="9E1F63"/>
                </a:solidFill>
                <a:hlinkClick r:id="rId12"/>
              </a:rPr>
              <a:t>Health workforce policy and management</a:t>
            </a:r>
            <a:br>
              <a:rPr lang="en-GB" sz="1000" b="1" dirty="0"/>
            </a:br>
            <a:r>
              <a:rPr lang="en-US" sz="1000" dirty="0"/>
              <a:t>An interim guidance on health workforce policy and management in the context of the COVID-19 pandemic response.</a:t>
            </a:r>
          </a:p>
        </p:txBody>
      </p:sp>
      <p:pic>
        <p:nvPicPr>
          <p:cNvPr id="26" name="Picture 25">
            <a:extLst>
              <a:ext uri="{FF2B5EF4-FFF2-40B4-BE49-F238E27FC236}">
                <a16:creationId xmlns:a16="http://schemas.microsoft.com/office/drawing/2014/main" id="{634507B8-03BC-B047-B74C-C0E068296EE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68685" y="2383680"/>
            <a:ext cx="998446" cy="949678"/>
          </a:xfrm>
          <a:prstGeom prst="rect">
            <a:avLst/>
          </a:prstGeom>
          <a:ln w="6350">
            <a:solidFill>
              <a:schemeClr val="bg1">
                <a:lumMod val="50000"/>
              </a:schemeClr>
            </a:solidFill>
          </a:ln>
        </p:spPr>
      </p:pic>
      <p:sp>
        <p:nvSpPr>
          <p:cNvPr id="27" name="Content Placeholder 1">
            <a:extLst>
              <a:ext uri="{FF2B5EF4-FFF2-40B4-BE49-F238E27FC236}">
                <a16:creationId xmlns:a16="http://schemas.microsoft.com/office/drawing/2014/main" id="{B8C4C4BA-782A-CF4E-9E8A-53888B41240C}"/>
              </a:ext>
            </a:extLst>
          </p:cNvPr>
          <p:cNvSpPr txBox="1">
            <a:spLocks/>
          </p:cNvSpPr>
          <p:nvPr/>
        </p:nvSpPr>
        <p:spPr>
          <a:xfrm>
            <a:off x="7122658" y="3532641"/>
            <a:ext cx="3496764" cy="127819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charset="0"/>
              <a:buChar char="•"/>
              <a:defRPr sz="1600" kern="1200" cap="none" baseline="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GB" sz="1200" b="1" dirty="0">
                <a:solidFill>
                  <a:srgbClr val="9E1F63"/>
                </a:solidFill>
                <a:hlinkClick r:id="rId14"/>
              </a:rPr>
              <a:t>Guidelines on decent work in public emergency services</a:t>
            </a:r>
            <a:br>
              <a:rPr lang="en-GB" sz="1000" b="1" dirty="0"/>
            </a:br>
            <a:r>
              <a:rPr lang="en-US" sz="1000" dirty="0"/>
              <a:t>Guidelines on decent work taken in response to crisis situations arising from conflicts and disasters. Governments are encouraged to provide PES workers with adequate means, tools and resources to be able to respond effectively to emergencies.</a:t>
            </a:r>
          </a:p>
        </p:txBody>
      </p:sp>
      <p:pic>
        <p:nvPicPr>
          <p:cNvPr id="30" name="Picture 29">
            <a:extLst>
              <a:ext uri="{FF2B5EF4-FFF2-40B4-BE49-F238E27FC236}">
                <a16:creationId xmlns:a16="http://schemas.microsoft.com/office/drawing/2014/main" id="{A340D616-BD29-874F-9793-1E2F8363DE8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68685" y="3586877"/>
            <a:ext cx="998446" cy="949679"/>
          </a:xfrm>
          <a:prstGeom prst="rect">
            <a:avLst/>
          </a:prstGeom>
          <a:ln w="6350">
            <a:solidFill>
              <a:schemeClr val="bg1">
                <a:lumMod val="50000"/>
              </a:schemeClr>
            </a:solidFill>
          </a:ln>
        </p:spPr>
      </p:pic>
      <p:pic>
        <p:nvPicPr>
          <p:cNvPr id="32" name="Picture 31">
            <a:extLst>
              <a:ext uri="{FF2B5EF4-FFF2-40B4-BE49-F238E27FC236}">
                <a16:creationId xmlns:a16="http://schemas.microsoft.com/office/drawing/2014/main" id="{62A83DE7-838A-B646-9D4A-76AECF1D137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068684" y="4732413"/>
            <a:ext cx="998446" cy="949679"/>
          </a:xfrm>
          <a:prstGeom prst="rect">
            <a:avLst/>
          </a:prstGeom>
          <a:ln w="6350">
            <a:solidFill>
              <a:schemeClr val="bg1">
                <a:lumMod val="50000"/>
              </a:schemeClr>
            </a:solidFill>
          </a:ln>
        </p:spPr>
      </p:pic>
      <p:sp>
        <p:nvSpPr>
          <p:cNvPr id="33" name="Content Placeholder 1">
            <a:extLst>
              <a:ext uri="{FF2B5EF4-FFF2-40B4-BE49-F238E27FC236}">
                <a16:creationId xmlns:a16="http://schemas.microsoft.com/office/drawing/2014/main" id="{B3366F44-1185-5749-91F2-F3629661B697}"/>
              </a:ext>
            </a:extLst>
          </p:cNvPr>
          <p:cNvSpPr txBox="1">
            <a:spLocks/>
          </p:cNvSpPr>
          <p:nvPr/>
        </p:nvSpPr>
        <p:spPr>
          <a:xfrm>
            <a:off x="7122660" y="4710929"/>
            <a:ext cx="3287079" cy="99264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b="0" kern="1200" cap="none" baseline="0">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charset="0"/>
              <a:buChar char="•"/>
              <a:defRPr sz="1600" kern="1200" cap="none" baseline="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GB" sz="1200" b="1" dirty="0">
                <a:solidFill>
                  <a:srgbClr val="9E1F63"/>
                </a:solidFill>
                <a:hlinkClick r:id="rId17"/>
              </a:rPr>
              <a:t>Water, sanitation, hygiene, and waste management for SARS-CoV-2</a:t>
            </a:r>
            <a:br>
              <a:rPr lang="en-GB" sz="1000" b="1" dirty="0"/>
            </a:br>
            <a:r>
              <a:rPr lang="en-US" sz="1000" dirty="0"/>
              <a:t>The provision of safe water, sanitation, waste management and hygienic conditions is essential for protecting human health during COVID-19. </a:t>
            </a:r>
          </a:p>
        </p:txBody>
      </p:sp>
      <p:cxnSp>
        <p:nvCxnSpPr>
          <p:cNvPr id="35" name="Straight Connector 34">
            <a:extLst>
              <a:ext uri="{FF2B5EF4-FFF2-40B4-BE49-F238E27FC236}">
                <a16:creationId xmlns:a16="http://schemas.microsoft.com/office/drawing/2014/main" id="{D3661AAB-FA2F-7442-9299-807D16FBB3F7}"/>
              </a:ext>
            </a:extLst>
          </p:cNvPr>
          <p:cNvCxnSpPr/>
          <p:nvPr/>
        </p:nvCxnSpPr>
        <p:spPr>
          <a:xfrm>
            <a:off x="1625235" y="2270658"/>
            <a:ext cx="409590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C7DB1E0-A4C3-6347-86DA-C62054175437}"/>
              </a:ext>
            </a:extLst>
          </p:cNvPr>
          <p:cNvCxnSpPr/>
          <p:nvPr/>
        </p:nvCxnSpPr>
        <p:spPr>
          <a:xfrm>
            <a:off x="1625235" y="3448945"/>
            <a:ext cx="409590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E748021-3285-764F-95DA-495F2967AC2F}"/>
              </a:ext>
            </a:extLst>
          </p:cNvPr>
          <p:cNvCxnSpPr/>
          <p:nvPr/>
        </p:nvCxnSpPr>
        <p:spPr>
          <a:xfrm>
            <a:off x="1625235" y="4618110"/>
            <a:ext cx="409590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5593EB8-9C97-1042-A4E9-FF0864A041AD}"/>
              </a:ext>
            </a:extLst>
          </p:cNvPr>
          <p:cNvCxnSpPr/>
          <p:nvPr/>
        </p:nvCxnSpPr>
        <p:spPr>
          <a:xfrm>
            <a:off x="6043812" y="2270658"/>
            <a:ext cx="409590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B60553-36BF-0943-8C27-6E53BAE24C48}"/>
              </a:ext>
            </a:extLst>
          </p:cNvPr>
          <p:cNvCxnSpPr/>
          <p:nvPr/>
        </p:nvCxnSpPr>
        <p:spPr>
          <a:xfrm>
            <a:off x="6043812" y="3448945"/>
            <a:ext cx="409590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5E595E-3F07-0F4B-B5A8-85FD249BEB4F}"/>
              </a:ext>
            </a:extLst>
          </p:cNvPr>
          <p:cNvCxnSpPr/>
          <p:nvPr/>
        </p:nvCxnSpPr>
        <p:spPr>
          <a:xfrm>
            <a:off x="6043812" y="4618110"/>
            <a:ext cx="409590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252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BDD50-E1A0-4644-8511-91E1D90D52B2}"/>
              </a:ext>
            </a:extLst>
          </p:cNvPr>
          <p:cNvSpPr>
            <a:spLocks noGrp="1"/>
          </p:cNvSpPr>
          <p:nvPr>
            <p:ph type="title"/>
          </p:nvPr>
        </p:nvSpPr>
        <p:spPr/>
        <p:txBody>
          <a:bodyPr/>
          <a:lstStyle/>
          <a:p>
            <a:r>
              <a:rPr lang="en-US" dirty="0"/>
              <a:t>Transmission patterns of health workers</a:t>
            </a:r>
            <a:endParaRPr lang="en-GB" dirty="0"/>
          </a:p>
        </p:txBody>
      </p:sp>
      <p:sp>
        <p:nvSpPr>
          <p:cNvPr id="4" name="Slide Number Placeholder 3">
            <a:extLst>
              <a:ext uri="{FF2B5EF4-FFF2-40B4-BE49-F238E27FC236}">
                <a16:creationId xmlns:a16="http://schemas.microsoft.com/office/drawing/2014/main" id="{D3FB985B-6D2E-44EC-A6CE-7B137F3A2799}"/>
              </a:ext>
            </a:extLst>
          </p:cNvPr>
          <p:cNvSpPr>
            <a:spLocks noGrp="1"/>
          </p:cNvSpPr>
          <p:nvPr>
            <p:ph type="sldNum" idx="12"/>
          </p:nvPr>
        </p:nvSpPr>
        <p:spPr/>
        <p:txBody>
          <a:bodyPr/>
          <a:lstStyle/>
          <a:p>
            <a:fld id="{00000000-1234-1234-1234-123412341234}" type="slidenum">
              <a:rPr lang="en" smtClean="0"/>
              <a:pPr/>
              <a:t>3</a:t>
            </a:fld>
            <a:endParaRPr lang="en"/>
          </a:p>
        </p:txBody>
      </p:sp>
      <p:sp>
        <p:nvSpPr>
          <p:cNvPr id="45" name="TextBox 44">
            <a:extLst>
              <a:ext uri="{FF2B5EF4-FFF2-40B4-BE49-F238E27FC236}">
                <a16:creationId xmlns:a16="http://schemas.microsoft.com/office/drawing/2014/main" id="{DB0FBE4A-2DF3-4A62-B08E-6BA4DBABD74B}"/>
              </a:ext>
            </a:extLst>
          </p:cNvPr>
          <p:cNvSpPr txBox="1"/>
          <p:nvPr/>
        </p:nvSpPr>
        <p:spPr>
          <a:xfrm>
            <a:off x="1318524" y="5583634"/>
            <a:ext cx="9118861" cy="451281"/>
          </a:xfrm>
          <a:prstGeom prst="rect">
            <a:avLst/>
          </a:prstGeom>
          <a:noFill/>
          <a:ln>
            <a:solidFill>
              <a:schemeClr val="accent1"/>
            </a:solidFill>
          </a:ln>
        </p:spPr>
        <p:txBody>
          <a:bodyPr wrap="square" rtlCol="0">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2000" b="1">
                <a:latin typeface="Segoe UI Light" panose="020B0502040204020203" pitchFamily="34" charset="0"/>
                <a:cs typeface="Segoe UI Light" panose="020B0502040204020203" pitchFamily="34" charset="0"/>
              </a:rPr>
              <a:t>Community transmission is a driver of transmission seen in health care facilities </a:t>
            </a:r>
            <a:endParaRPr kumimoji="0" lang="en-GB" sz="2000" b="1" i="0" u="sng" strike="noStrike" kern="1200" cap="none" spc="0" normalizeH="0" baseline="0" noProof="0">
              <a:ln>
                <a:noFill/>
              </a:ln>
              <a:effectLst/>
              <a:uLnTx/>
              <a:uFillTx/>
              <a:latin typeface="Segoe UI Light" panose="020B0502040204020203" pitchFamily="34" charset="0"/>
              <a:cs typeface="Segoe UI Light" panose="020B0502040204020203" pitchFamily="34" charset="0"/>
            </a:endParaRPr>
          </a:p>
        </p:txBody>
      </p:sp>
      <p:sp>
        <p:nvSpPr>
          <p:cNvPr id="47" name="Rectangle 46">
            <a:extLst>
              <a:ext uri="{FF2B5EF4-FFF2-40B4-BE49-F238E27FC236}">
                <a16:creationId xmlns:a16="http://schemas.microsoft.com/office/drawing/2014/main" id="{255699B4-8A34-4AEE-ABCE-5E4E495EDB46}"/>
              </a:ext>
            </a:extLst>
          </p:cNvPr>
          <p:cNvSpPr/>
          <p:nvPr/>
        </p:nvSpPr>
        <p:spPr>
          <a:xfrm>
            <a:off x="1395257" y="6146229"/>
            <a:ext cx="7202117" cy="523220"/>
          </a:xfrm>
          <a:prstGeom prst="rect">
            <a:avLst/>
          </a:prstGeom>
        </p:spPr>
        <p:txBody>
          <a:bodyPr wrap="square">
            <a:spAutoFit/>
          </a:bodyPr>
          <a:lstStyle/>
          <a:p>
            <a:r>
              <a:rPr lang="en-US" sz="1400" dirty="0">
                <a:latin typeface="Segoe UI Light" panose="020B0502040204020203" pitchFamily="34" charset="0"/>
                <a:cs typeface="Segoe UI Light" panose="020B0502040204020203" pitchFamily="34" charset="0"/>
              </a:rPr>
              <a:t>https://www.who.int/emergencies/diseases/novel-coronavirus-2019/technical-guidance-publications</a:t>
            </a:r>
          </a:p>
        </p:txBody>
      </p:sp>
      <p:grpSp>
        <p:nvGrpSpPr>
          <p:cNvPr id="49" name="Group 48">
            <a:extLst>
              <a:ext uri="{FF2B5EF4-FFF2-40B4-BE49-F238E27FC236}">
                <a16:creationId xmlns:a16="http://schemas.microsoft.com/office/drawing/2014/main" id="{6E0CD177-40AD-4046-9DEE-FC386F83C9C5}"/>
              </a:ext>
            </a:extLst>
          </p:cNvPr>
          <p:cNvGrpSpPr/>
          <p:nvPr/>
        </p:nvGrpSpPr>
        <p:grpSpPr>
          <a:xfrm>
            <a:off x="415600" y="1688410"/>
            <a:ext cx="11103153" cy="3481179"/>
            <a:chOff x="415600" y="1688410"/>
            <a:chExt cx="11103153" cy="3481179"/>
          </a:xfrm>
        </p:grpSpPr>
        <p:grpSp>
          <p:nvGrpSpPr>
            <p:cNvPr id="5" name="Group 4">
              <a:extLst>
                <a:ext uri="{FF2B5EF4-FFF2-40B4-BE49-F238E27FC236}">
                  <a16:creationId xmlns:a16="http://schemas.microsoft.com/office/drawing/2014/main" id="{04F9E8CE-BA9A-431F-AC87-EF28068B1470}"/>
                </a:ext>
              </a:extLst>
            </p:cNvPr>
            <p:cNvGrpSpPr/>
            <p:nvPr/>
          </p:nvGrpSpPr>
          <p:grpSpPr>
            <a:xfrm>
              <a:off x="415600" y="1688410"/>
              <a:ext cx="11103153" cy="3481179"/>
              <a:chOff x="278379" y="1721128"/>
              <a:chExt cx="11103153" cy="3481179"/>
            </a:xfrm>
          </p:grpSpPr>
          <p:grpSp>
            <p:nvGrpSpPr>
              <p:cNvPr id="6" name="Group 5">
                <a:extLst>
                  <a:ext uri="{FF2B5EF4-FFF2-40B4-BE49-F238E27FC236}">
                    <a16:creationId xmlns:a16="http://schemas.microsoft.com/office/drawing/2014/main" id="{9A1C40CB-6429-4D2F-BEFD-B6DECE7492BC}"/>
                  </a:ext>
                </a:extLst>
              </p:cNvPr>
              <p:cNvGrpSpPr/>
              <p:nvPr/>
            </p:nvGrpSpPr>
            <p:grpSpPr>
              <a:xfrm>
                <a:off x="8193537" y="3825259"/>
                <a:ext cx="2525605" cy="1259220"/>
                <a:chOff x="8193537" y="3825259"/>
                <a:chExt cx="2525605" cy="1259220"/>
              </a:xfrm>
            </p:grpSpPr>
            <p:grpSp>
              <p:nvGrpSpPr>
                <p:cNvPr id="37" name="Group 36">
                  <a:extLst>
                    <a:ext uri="{FF2B5EF4-FFF2-40B4-BE49-F238E27FC236}">
                      <a16:creationId xmlns:a16="http://schemas.microsoft.com/office/drawing/2014/main" id="{6FE828F1-D4BF-43A8-9109-647974208EB2}"/>
                    </a:ext>
                  </a:extLst>
                </p:cNvPr>
                <p:cNvGrpSpPr/>
                <p:nvPr/>
              </p:nvGrpSpPr>
              <p:grpSpPr>
                <a:xfrm>
                  <a:off x="9264844" y="4159523"/>
                  <a:ext cx="1454298" cy="924956"/>
                  <a:chOff x="9264844" y="4159523"/>
                  <a:chExt cx="1454298" cy="924956"/>
                </a:xfrm>
              </p:grpSpPr>
              <p:pic>
                <p:nvPicPr>
                  <p:cNvPr id="43" name="Graphic 42" descr="Pregnant lady">
                    <a:extLst>
                      <a:ext uri="{FF2B5EF4-FFF2-40B4-BE49-F238E27FC236}">
                        <a16:creationId xmlns:a16="http://schemas.microsoft.com/office/drawing/2014/main" id="{DAF7FC64-A8DC-444E-A2D1-ACDABF4B3A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4844" y="4159523"/>
                    <a:ext cx="906477" cy="906477"/>
                  </a:xfrm>
                  <a:prstGeom prst="rect">
                    <a:avLst/>
                  </a:prstGeom>
                </p:spPr>
              </p:pic>
              <p:pic>
                <p:nvPicPr>
                  <p:cNvPr id="44" name="Graphic 43" descr="Man with cane">
                    <a:extLst>
                      <a:ext uri="{FF2B5EF4-FFF2-40B4-BE49-F238E27FC236}">
                        <a16:creationId xmlns:a16="http://schemas.microsoft.com/office/drawing/2014/main" id="{95C5D472-6818-4654-9060-54E049940E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04741" y="4170078"/>
                    <a:ext cx="914401" cy="914401"/>
                  </a:xfrm>
                  <a:prstGeom prst="rect">
                    <a:avLst/>
                  </a:prstGeom>
                </p:spPr>
              </p:pic>
            </p:grpSp>
            <p:grpSp>
              <p:nvGrpSpPr>
                <p:cNvPr id="38" name="Group 37">
                  <a:extLst>
                    <a:ext uri="{FF2B5EF4-FFF2-40B4-BE49-F238E27FC236}">
                      <a16:creationId xmlns:a16="http://schemas.microsoft.com/office/drawing/2014/main" id="{E26A352B-5256-4F1A-9FD0-DBF4FAB94D0A}"/>
                    </a:ext>
                  </a:extLst>
                </p:cNvPr>
                <p:cNvGrpSpPr/>
                <p:nvPr/>
              </p:nvGrpSpPr>
              <p:grpSpPr>
                <a:xfrm>
                  <a:off x="8193537" y="3825259"/>
                  <a:ext cx="2218539" cy="1259219"/>
                  <a:chOff x="8193537" y="3825259"/>
                  <a:chExt cx="2218539" cy="1259219"/>
                </a:xfrm>
              </p:grpSpPr>
              <p:grpSp>
                <p:nvGrpSpPr>
                  <p:cNvPr id="39" name="Group 38">
                    <a:extLst>
                      <a:ext uri="{FF2B5EF4-FFF2-40B4-BE49-F238E27FC236}">
                        <a16:creationId xmlns:a16="http://schemas.microsoft.com/office/drawing/2014/main" id="{08E79764-1FD4-4D32-8C97-A4604FAAF206}"/>
                      </a:ext>
                    </a:extLst>
                  </p:cNvPr>
                  <p:cNvGrpSpPr/>
                  <p:nvPr/>
                </p:nvGrpSpPr>
                <p:grpSpPr>
                  <a:xfrm>
                    <a:off x="8193537" y="4143254"/>
                    <a:ext cx="1454297" cy="941224"/>
                    <a:chOff x="8193537" y="4143254"/>
                    <a:chExt cx="1454297" cy="941224"/>
                  </a:xfrm>
                </p:grpSpPr>
                <p:pic>
                  <p:nvPicPr>
                    <p:cNvPr id="41" name="Graphic 40" descr="Man">
                      <a:extLst>
                        <a:ext uri="{FF2B5EF4-FFF2-40B4-BE49-F238E27FC236}">
                          <a16:creationId xmlns:a16="http://schemas.microsoft.com/office/drawing/2014/main" id="{B4C6EED1-618B-4803-AFD5-F19D667FB9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33434" y="4143254"/>
                      <a:ext cx="914400" cy="914400"/>
                    </a:xfrm>
                    <a:prstGeom prst="rect">
                      <a:avLst/>
                    </a:prstGeom>
                  </p:spPr>
                </p:pic>
                <p:pic>
                  <p:nvPicPr>
                    <p:cNvPr id="42" name="Graphic 41" descr="Woman">
                      <a:extLst>
                        <a:ext uri="{FF2B5EF4-FFF2-40B4-BE49-F238E27FC236}">
                          <a16:creationId xmlns:a16="http://schemas.microsoft.com/office/drawing/2014/main" id="{330AC4AB-87BF-4260-81F4-132D7BC301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93537" y="4170078"/>
                      <a:ext cx="914400" cy="914400"/>
                    </a:xfrm>
                    <a:prstGeom prst="rect">
                      <a:avLst/>
                    </a:prstGeom>
                  </p:spPr>
                </p:pic>
              </p:grpSp>
              <p:sp>
                <p:nvSpPr>
                  <p:cNvPr id="40" name="TextBox 39">
                    <a:extLst>
                      <a:ext uri="{FF2B5EF4-FFF2-40B4-BE49-F238E27FC236}">
                        <a16:creationId xmlns:a16="http://schemas.microsoft.com/office/drawing/2014/main" id="{5E4CB4AE-DB4E-4AF1-89B3-7A6C60D6CEC7}"/>
                      </a:ext>
                    </a:extLst>
                  </p:cNvPr>
                  <p:cNvSpPr txBox="1"/>
                  <p:nvPr/>
                </p:nvSpPr>
                <p:spPr>
                  <a:xfrm>
                    <a:off x="8355103" y="3825259"/>
                    <a:ext cx="2056973"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a:ln>
                          <a:noFill/>
                        </a:ln>
                        <a:effectLst/>
                        <a:uLnTx/>
                        <a:uFillTx/>
                        <a:latin typeface="Calibri"/>
                        <a:ea typeface="+mn-ea"/>
                        <a:cs typeface="Calibri"/>
                        <a:sym typeface="Calibri"/>
                      </a:rPr>
                      <a:t>Non COVID patients</a:t>
                    </a:r>
                  </a:p>
                </p:txBody>
              </p:sp>
            </p:grpSp>
          </p:grpSp>
          <p:grpSp>
            <p:nvGrpSpPr>
              <p:cNvPr id="7" name="Group 6">
                <a:extLst>
                  <a:ext uri="{FF2B5EF4-FFF2-40B4-BE49-F238E27FC236}">
                    <a16:creationId xmlns:a16="http://schemas.microsoft.com/office/drawing/2014/main" id="{019B89D9-FB41-464A-8C4A-E92286B14409}"/>
                  </a:ext>
                </a:extLst>
              </p:cNvPr>
              <p:cNvGrpSpPr/>
              <p:nvPr/>
            </p:nvGrpSpPr>
            <p:grpSpPr>
              <a:xfrm>
                <a:off x="278379" y="1721128"/>
                <a:ext cx="11103153" cy="3481179"/>
                <a:chOff x="278379" y="1721128"/>
                <a:chExt cx="11103153" cy="3481179"/>
              </a:xfrm>
            </p:grpSpPr>
            <p:grpSp>
              <p:nvGrpSpPr>
                <p:cNvPr id="8" name="Group 7">
                  <a:extLst>
                    <a:ext uri="{FF2B5EF4-FFF2-40B4-BE49-F238E27FC236}">
                      <a16:creationId xmlns:a16="http://schemas.microsoft.com/office/drawing/2014/main" id="{BE1803FE-865F-4625-A3C9-F8DF06DDFEFE}"/>
                    </a:ext>
                  </a:extLst>
                </p:cNvPr>
                <p:cNvGrpSpPr/>
                <p:nvPr/>
              </p:nvGrpSpPr>
              <p:grpSpPr>
                <a:xfrm>
                  <a:off x="8159123" y="1741404"/>
                  <a:ext cx="3222409" cy="1479705"/>
                  <a:chOff x="8159123" y="1741404"/>
                  <a:chExt cx="3222409" cy="1479705"/>
                </a:xfrm>
              </p:grpSpPr>
              <p:pic>
                <p:nvPicPr>
                  <p:cNvPr id="31" name="Content Placeholder 10" descr="New Wheelchair">
                    <a:extLst>
                      <a:ext uri="{FF2B5EF4-FFF2-40B4-BE49-F238E27FC236}">
                        <a16:creationId xmlns:a16="http://schemas.microsoft.com/office/drawing/2014/main" id="{0A4F3E2D-3D25-4D2E-96EA-3033705DD6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bwMode="invGray">
                  <a:xfrm>
                    <a:off x="10467132" y="2306709"/>
                    <a:ext cx="914400" cy="914400"/>
                  </a:xfrm>
                  <a:prstGeom prst="rect">
                    <a:avLst/>
                  </a:prstGeom>
                </p:spPr>
              </p:pic>
              <p:pic>
                <p:nvPicPr>
                  <p:cNvPr id="32" name="Graphic 31" descr="Pregnant lady">
                    <a:extLst>
                      <a:ext uri="{FF2B5EF4-FFF2-40B4-BE49-F238E27FC236}">
                        <a16:creationId xmlns:a16="http://schemas.microsoft.com/office/drawing/2014/main" id="{BD1B351E-7E07-4ABF-B79C-24B2D01D5E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30430" y="2256974"/>
                    <a:ext cx="906477" cy="906477"/>
                  </a:xfrm>
                  <a:prstGeom prst="rect">
                    <a:avLst/>
                  </a:prstGeom>
                </p:spPr>
              </p:pic>
              <p:pic>
                <p:nvPicPr>
                  <p:cNvPr id="33" name="Graphic 32" descr="Man with cane">
                    <a:extLst>
                      <a:ext uri="{FF2B5EF4-FFF2-40B4-BE49-F238E27FC236}">
                        <a16:creationId xmlns:a16="http://schemas.microsoft.com/office/drawing/2014/main" id="{C58EF435-39C2-440D-B170-D80E2B5917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770327" y="2267529"/>
                    <a:ext cx="914401" cy="914401"/>
                  </a:xfrm>
                  <a:prstGeom prst="rect">
                    <a:avLst/>
                  </a:prstGeom>
                </p:spPr>
              </p:pic>
              <p:pic>
                <p:nvPicPr>
                  <p:cNvPr id="34" name="Graphic 33" descr="Man">
                    <a:extLst>
                      <a:ext uri="{FF2B5EF4-FFF2-40B4-BE49-F238E27FC236}">
                        <a16:creationId xmlns:a16="http://schemas.microsoft.com/office/drawing/2014/main" id="{082B7C20-7C39-4167-937E-DA925F5B25D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699020" y="2240705"/>
                    <a:ext cx="914400" cy="914400"/>
                  </a:xfrm>
                  <a:prstGeom prst="rect">
                    <a:avLst/>
                  </a:prstGeom>
                </p:spPr>
              </p:pic>
              <p:pic>
                <p:nvPicPr>
                  <p:cNvPr id="35" name="Graphic 34" descr="Woman">
                    <a:extLst>
                      <a:ext uri="{FF2B5EF4-FFF2-40B4-BE49-F238E27FC236}">
                        <a16:creationId xmlns:a16="http://schemas.microsoft.com/office/drawing/2014/main" id="{934470AC-9FEF-463A-8695-0C5EE099180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59123" y="2267529"/>
                    <a:ext cx="914400" cy="914400"/>
                  </a:xfrm>
                  <a:prstGeom prst="rect">
                    <a:avLst/>
                  </a:prstGeom>
                </p:spPr>
              </p:pic>
              <p:sp>
                <p:nvSpPr>
                  <p:cNvPr id="36" name="TextBox 35">
                    <a:extLst>
                      <a:ext uri="{FF2B5EF4-FFF2-40B4-BE49-F238E27FC236}">
                        <a16:creationId xmlns:a16="http://schemas.microsoft.com/office/drawing/2014/main" id="{34109C32-DB14-4BB5-B36E-5ABC33E294AD}"/>
                      </a:ext>
                    </a:extLst>
                  </p:cNvPr>
                  <p:cNvSpPr txBox="1"/>
                  <p:nvPr/>
                </p:nvSpPr>
                <p:spPr>
                  <a:xfrm>
                    <a:off x="8355103" y="1741404"/>
                    <a:ext cx="1602233"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a:ln>
                          <a:noFill/>
                        </a:ln>
                        <a:effectLst/>
                        <a:uLnTx/>
                        <a:uFillTx/>
                        <a:latin typeface="Calibri"/>
                        <a:ea typeface="+mn-ea"/>
                        <a:cs typeface="Calibri"/>
                        <a:sym typeface="Calibri"/>
                      </a:rPr>
                      <a:t>COVID patients</a:t>
                    </a:r>
                  </a:p>
                </p:txBody>
              </p:sp>
            </p:grpSp>
            <p:grpSp>
              <p:nvGrpSpPr>
                <p:cNvPr id="9" name="Group 8">
                  <a:extLst>
                    <a:ext uri="{FF2B5EF4-FFF2-40B4-BE49-F238E27FC236}">
                      <a16:creationId xmlns:a16="http://schemas.microsoft.com/office/drawing/2014/main" id="{F34377D4-8D6C-4262-8D7F-0E58EAE134D4}"/>
                    </a:ext>
                  </a:extLst>
                </p:cNvPr>
                <p:cNvGrpSpPr/>
                <p:nvPr/>
              </p:nvGrpSpPr>
              <p:grpSpPr>
                <a:xfrm>
                  <a:off x="278379" y="1721128"/>
                  <a:ext cx="3263928" cy="3470792"/>
                  <a:chOff x="278379" y="1721128"/>
                  <a:chExt cx="3263928" cy="3470792"/>
                </a:xfrm>
              </p:grpSpPr>
              <p:pic>
                <p:nvPicPr>
                  <p:cNvPr id="21" name="Graphic 20" descr="Family with boy">
                    <a:extLst>
                      <a:ext uri="{FF2B5EF4-FFF2-40B4-BE49-F238E27FC236}">
                        <a16:creationId xmlns:a16="http://schemas.microsoft.com/office/drawing/2014/main" id="{F6354349-CCDD-4C29-BDB8-D2AFE77F6EB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697293" y="3366868"/>
                    <a:ext cx="942964" cy="942964"/>
                  </a:xfrm>
                  <a:prstGeom prst="rect">
                    <a:avLst/>
                  </a:prstGeom>
                </p:spPr>
              </p:pic>
              <p:pic>
                <p:nvPicPr>
                  <p:cNvPr id="22" name="Graphic 21" descr="Woman with baby">
                    <a:extLst>
                      <a:ext uri="{FF2B5EF4-FFF2-40B4-BE49-F238E27FC236}">
                        <a16:creationId xmlns:a16="http://schemas.microsoft.com/office/drawing/2014/main" id="{DD1FDD86-96A0-4A16-B0DA-86D172561AF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58640" y="2824784"/>
                    <a:ext cx="902924" cy="902924"/>
                  </a:xfrm>
                  <a:prstGeom prst="rect">
                    <a:avLst/>
                  </a:prstGeom>
                </p:spPr>
              </p:pic>
              <p:pic>
                <p:nvPicPr>
                  <p:cNvPr id="23" name="Graphic 22" descr="Man with baby">
                    <a:extLst>
                      <a:ext uri="{FF2B5EF4-FFF2-40B4-BE49-F238E27FC236}">
                        <a16:creationId xmlns:a16="http://schemas.microsoft.com/office/drawing/2014/main" id="{C9088E3C-0C0B-4E33-9CA4-97A9768C5C9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78379" y="3450398"/>
                    <a:ext cx="902924" cy="902924"/>
                  </a:xfrm>
                  <a:prstGeom prst="rect">
                    <a:avLst/>
                  </a:prstGeom>
                </p:spPr>
              </p:pic>
              <p:pic>
                <p:nvPicPr>
                  <p:cNvPr id="24" name="Graphic 23" descr="Pregnant lady">
                    <a:extLst>
                      <a:ext uri="{FF2B5EF4-FFF2-40B4-BE49-F238E27FC236}">
                        <a16:creationId xmlns:a16="http://schemas.microsoft.com/office/drawing/2014/main" id="{7F072AA0-BDBD-406E-988E-A685ED354B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17654" y="2204654"/>
                    <a:ext cx="942964" cy="942964"/>
                  </a:xfrm>
                  <a:prstGeom prst="rect">
                    <a:avLst/>
                  </a:prstGeom>
                </p:spPr>
              </p:pic>
              <p:pic>
                <p:nvPicPr>
                  <p:cNvPr id="25" name="Graphic 24" descr="Woman with cane">
                    <a:extLst>
                      <a:ext uri="{FF2B5EF4-FFF2-40B4-BE49-F238E27FC236}">
                        <a16:creationId xmlns:a16="http://schemas.microsoft.com/office/drawing/2014/main" id="{6C9343DE-9276-4D5E-B1BE-21AFFFA319F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75714" y="3885693"/>
                    <a:ext cx="942964" cy="942964"/>
                  </a:xfrm>
                  <a:prstGeom prst="rect">
                    <a:avLst/>
                  </a:prstGeom>
                </p:spPr>
              </p:pic>
              <p:pic>
                <p:nvPicPr>
                  <p:cNvPr id="26" name="Graphic 25" descr="Man with cane">
                    <a:extLst>
                      <a:ext uri="{FF2B5EF4-FFF2-40B4-BE49-F238E27FC236}">
                        <a16:creationId xmlns:a16="http://schemas.microsoft.com/office/drawing/2014/main" id="{739FD543-B1DE-41B8-98AD-AE81C83D836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130175" y="2261337"/>
                    <a:ext cx="942964" cy="942964"/>
                  </a:xfrm>
                  <a:prstGeom prst="rect">
                    <a:avLst/>
                  </a:prstGeom>
                </p:spPr>
              </p:pic>
              <p:pic>
                <p:nvPicPr>
                  <p:cNvPr id="27" name="Graphic 26" descr="Man">
                    <a:extLst>
                      <a:ext uri="{FF2B5EF4-FFF2-40B4-BE49-F238E27FC236}">
                        <a16:creationId xmlns:a16="http://schemas.microsoft.com/office/drawing/2014/main" id="{F9BAB0E0-2F22-4271-88F5-5828BBF6F33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825510" y="4502801"/>
                    <a:ext cx="689119" cy="689119"/>
                  </a:xfrm>
                  <a:prstGeom prst="rect">
                    <a:avLst/>
                  </a:prstGeom>
                </p:spPr>
              </p:pic>
              <p:pic>
                <p:nvPicPr>
                  <p:cNvPr id="28" name="Graphic 27" descr="Woman">
                    <a:extLst>
                      <a:ext uri="{FF2B5EF4-FFF2-40B4-BE49-F238E27FC236}">
                        <a16:creationId xmlns:a16="http://schemas.microsoft.com/office/drawing/2014/main" id="{5E1CAF55-1BF0-4939-AF53-A6322E53E78E}"/>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469487" y="4348589"/>
                    <a:ext cx="689119" cy="689119"/>
                  </a:xfrm>
                  <a:prstGeom prst="rect">
                    <a:avLst/>
                  </a:prstGeom>
                </p:spPr>
              </p:pic>
              <p:pic>
                <p:nvPicPr>
                  <p:cNvPr id="29" name="Graphic 28" descr="Confused person">
                    <a:extLst>
                      <a:ext uri="{FF2B5EF4-FFF2-40B4-BE49-F238E27FC236}">
                        <a16:creationId xmlns:a16="http://schemas.microsoft.com/office/drawing/2014/main" id="{67EFAB01-9B6B-4111-B00A-384540C9F7B7}"/>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688526" y="3257673"/>
                    <a:ext cx="853781" cy="853781"/>
                  </a:xfrm>
                  <a:prstGeom prst="rect">
                    <a:avLst/>
                  </a:prstGeom>
                </p:spPr>
              </p:pic>
              <p:sp>
                <p:nvSpPr>
                  <p:cNvPr id="30" name="TextBox 29">
                    <a:extLst>
                      <a:ext uri="{FF2B5EF4-FFF2-40B4-BE49-F238E27FC236}">
                        <a16:creationId xmlns:a16="http://schemas.microsoft.com/office/drawing/2014/main" id="{88B1DBA4-05CA-480D-928C-AC1BE108832E}"/>
                      </a:ext>
                    </a:extLst>
                  </p:cNvPr>
                  <p:cNvSpPr txBox="1"/>
                  <p:nvPr/>
                </p:nvSpPr>
                <p:spPr>
                  <a:xfrm>
                    <a:off x="1149684" y="1721128"/>
                    <a:ext cx="1276311"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a:ln>
                          <a:noFill/>
                        </a:ln>
                        <a:effectLst/>
                        <a:uLnTx/>
                        <a:uFillTx/>
                        <a:latin typeface="Calibri"/>
                        <a:ea typeface="+mn-ea"/>
                        <a:cs typeface="Calibri"/>
                        <a:sym typeface="Calibri"/>
                      </a:rPr>
                      <a:t>Community</a:t>
                    </a:r>
                  </a:p>
                </p:txBody>
              </p:sp>
            </p:grpSp>
            <p:grpSp>
              <p:nvGrpSpPr>
                <p:cNvPr id="10" name="Group 9">
                  <a:extLst>
                    <a:ext uri="{FF2B5EF4-FFF2-40B4-BE49-F238E27FC236}">
                      <a16:creationId xmlns:a16="http://schemas.microsoft.com/office/drawing/2014/main" id="{D45A2301-81DB-4B4D-ABCE-8BCEC783174D}"/>
                    </a:ext>
                  </a:extLst>
                </p:cNvPr>
                <p:cNvGrpSpPr/>
                <p:nvPr/>
              </p:nvGrpSpPr>
              <p:grpSpPr>
                <a:xfrm>
                  <a:off x="3810789" y="1835322"/>
                  <a:ext cx="3998891" cy="3366985"/>
                  <a:chOff x="3810789" y="1835322"/>
                  <a:chExt cx="3998891" cy="3366985"/>
                </a:xfrm>
              </p:grpSpPr>
              <p:pic>
                <p:nvPicPr>
                  <p:cNvPr id="11" name="Graphic 10" descr="Doctor">
                    <a:extLst>
                      <a:ext uri="{FF2B5EF4-FFF2-40B4-BE49-F238E27FC236}">
                        <a16:creationId xmlns:a16="http://schemas.microsoft.com/office/drawing/2014/main" id="{74F55AD2-5716-447A-BABD-F8165D2052D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624120" y="3179850"/>
                    <a:ext cx="958549" cy="958549"/>
                  </a:xfrm>
                  <a:prstGeom prst="rect">
                    <a:avLst/>
                  </a:prstGeom>
                </p:spPr>
              </p:pic>
              <p:pic>
                <p:nvPicPr>
                  <p:cNvPr id="12" name="Graphic 11" descr="Doctor">
                    <a:extLst>
                      <a:ext uri="{FF2B5EF4-FFF2-40B4-BE49-F238E27FC236}">
                        <a16:creationId xmlns:a16="http://schemas.microsoft.com/office/drawing/2014/main" id="{4DA57094-9364-4DB9-BDF0-2A589B439094}"/>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5709634" y="4167211"/>
                    <a:ext cx="958549" cy="958549"/>
                  </a:xfrm>
                  <a:prstGeom prst="rect">
                    <a:avLst/>
                  </a:prstGeom>
                </p:spPr>
              </p:pic>
              <p:pic>
                <p:nvPicPr>
                  <p:cNvPr id="13" name="Graphic 12" descr="Doctor">
                    <a:extLst>
                      <a:ext uri="{FF2B5EF4-FFF2-40B4-BE49-F238E27FC236}">
                        <a16:creationId xmlns:a16="http://schemas.microsoft.com/office/drawing/2014/main" id="{96486ADD-59A4-4C0E-A911-3A2B88B8B06C}"/>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616725" y="2123406"/>
                    <a:ext cx="958549" cy="958549"/>
                  </a:xfrm>
                  <a:prstGeom prst="rect">
                    <a:avLst/>
                  </a:prstGeom>
                </p:spPr>
              </p:pic>
              <p:pic>
                <p:nvPicPr>
                  <p:cNvPr id="14" name="Graphic 13" descr="Transfer">
                    <a:extLst>
                      <a:ext uri="{FF2B5EF4-FFF2-40B4-BE49-F238E27FC236}">
                        <a16:creationId xmlns:a16="http://schemas.microsoft.com/office/drawing/2014/main" id="{29AE8458-A072-46B2-802A-2B2A79C5061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810789" y="3417257"/>
                    <a:ext cx="668393" cy="668393"/>
                  </a:xfrm>
                  <a:prstGeom prst="rect">
                    <a:avLst/>
                  </a:prstGeom>
                </p:spPr>
              </p:pic>
              <p:pic>
                <p:nvPicPr>
                  <p:cNvPr id="15" name="Graphic 14" descr="Line arrow Straight">
                    <a:extLst>
                      <a:ext uri="{FF2B5EF4-FFF2-40B4-BE49-F238E27FC236}">
                        <a16:creationId xmlns:a16="http://schemas.microsoft.com/office/drawing/2014/main" id="{D828FD36-AD4F-4DF9-B5AE-5F04EBC668E9}"/>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rot="10800000">
                    <a:off x="6895280" y="4287907"/>
                    <a:ext cx="914400" cy="914400"/>
                  </a:xfrm>
                  <a:prstGeom prst="rect">
                    <a:avLst/>
                  </a:prstGeom>
                </p:spPr>
              </p:pic>
              <p:pic>
                <p:nvPicPr>
                  <p:cNvPr id="16" name="Graphic 15" descr="Transfer">
                    <a:extLst>
                      <a:ext uri="{FF2B5EF4-FFF2-40B4-BE49-F238E27FC236}">
                        <a16:creationId xmlns:a16="http://schemas.microsoft.com/office/drawing/2014/main" id="{F82323FB-E5A5-45A9-B580-618A29096B2E}"/>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16200000">
                    <a:off x="5718543" y="3269006"/>
                    <a:ext cx="793789" cy="793789"/>
                  </a:xfrm>
                  <a:prstGeom prst="rect">
                    <a:avLst/>
                  </a:prstGeom>
                </p:spPr>
              </p:pic>
              <p:pic>
                <p:nvPicPr>
                  <p:cNvPr id="17" name="Graphic 16" descr="Transfer">
                    <a:extLst>
                      <a:ext uri="{FF2B5EF4-FFF2-40B4-BE49-F238E27FC236}">
                        <a16:creationId xmlns:a16="http://schemas.microsoft.com/office/drawing/2014/main" id="{FE017213-41F3-4ECE-8828-86D5A475573A}"/>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18675714">
                    <a:off x="5212316" y="2762804"/>
                    <a:ext cx="573848" cy="573848"/>
                  </a:xfrm>
                  <a:prstGeom prst="rect">
                    <a:avLst/>
                  </a:prstGeom>
                </p:spPr>
              </p:pic>
              <p:pic>
                <p:nvPicPr>
                  <p:cNvPr id="18" name="Graphic 17" descr="Transfer">
                    <a:extLst>
                      <a:ext uri="{FF2B5EF4-FFF2-40B4-BE49-F238E27FC236}">
                        <a16:creationId xmlns:a16="http://schemas.microsoft.com/office/drawing/2014/main" id="{E8BC1E40-48CB-423E-96BB-45F14F7A6C99}"/>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rot="3066767">
                    <a:off x="5268865" y="4138007"/>
                    <a:ext cx="604083" cy="604083"/>
                  </a:xfrm>
                  <a:prstGeom prst="rect">
                    <a:avLst/>
                  </a:prstGeom>
                </p:spPr>
              </p:pic>
              <p:pic>
                <p:nvPicPr>
                  <p:cNvPr id="19" name="Graphic 18" descr="Line arrow Straight">
                    <a:extLst>
                      <a:ext uri="{FF2B5EF4-FFF2-40B4-BE49-F238E27FC236}">
                        <a16:creationId xmlns:a16="http://schemas.microsoft.com/office/drawing/2014/main" id="{8DED6DD2-CAA7-44A8-B430-879C42D69254}"/>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893783" y="2267529"/>
                    <a:ext cx="914400" cy="914400"/>
                  </a:xfrm>
                  <a:prstGeom prst="rect">
                    <a:avLst/>
                  </a:prstGeom>
                </p:spPr>
              </p:pic>
              <p:sp>
                <p:nvSpPr>
                  <p:cNvPr id="20" name="TextBox 19">
                    <a:extLst>
                      <a:ext uri="{FF2B5EF4-FFF2-40B4-BE49-F238E27FC236}">
                        <a16:creationId xmlns:a16="http://schemas.microsoft.com/office/drawing/2014/main" id="{00B3D900-25C4-422D-9DDB-A3A6943C080D}"/>
                      </a:ext>
                    </a:extLst>
                  </p:cNvPr>
                  <p:cNvSpPr txBox="1"/>
                  <p:nvPr/>
                </p:nvSpPr>
                <p:spPr>
                  <a:xfrm>
                    <a:off x="5146184" y="1835322"/>
                    <a:ext cx="1816523" cy="36933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a:ln>
                          <a:noFill/>
                        </a:ln>
                        <a:effectLst/>
                        <a:uLnTx/>
                        <a:uFillTx/>
                        <a:latin typeface="Calibri"/>
                        <a:ea typeface="+mn-ea"/>
                        <a:cs typeface="Calibri"/>
                        <a:sym typeface="Calibri"/>
                      </a:rPr>
                      <a:t>Health workforce</a:t>
                    </a:r>
                  </a:p>
                </p:txBody>
              </p:sp>
            </p:grpSp>
          </p:grpSp>
        </p:grpSp>
        <p:pic>
          <p:nvPicPr>
            <p:cNvPr id="48" name="Picture 47">
              <a:extLst>
                <a:ext uri="{FF2B5EF4-FFF2-40B4-BE49-F238E27FC236}">
                  <a16:creationId xmlns:a16="http://schemas.microsoft.com/office/drawing/2014/main" id="{E3651DCD-035B-4DC2-99C2-9AB1593FE91D}"/>
                </a:ext>
              </a:extLst>
            </p:cNvPr>
            <p:cNvPicPr>
              <a:picLocks noChangeAspect="1"/>
            </p:cNvPicPr>
            <p:nvPr/>
          </p:nvPicPr>
          <p:blipFill>
            <a:blip r:embed="rId44"/>
            <a:stretch>
              <a:fillRect/>
            </a:stretch>
          </p:blipFill>
          <p:spPr>
            <a:xfrm>
              <a:off x="3376598" y="4096254"/>
              <a:ext cx="1770933" cy="942964"/>
            </a:xfrm>
            <a:prstGeom prst="rect">
              <a:avLst/>
            </a:prstGeom>
          </p:spPr>
        </p:pic>
      </p:grpSp>
    </p:spTree>
    <p:extLst>
      <p:ext uri="{BB962C8B-B14F-4D97-AF65-F5344CB8AC3E}">
        <p14:creationId xmlns:p14="http://schemas.microsoft.com/office/powerpoint/2010/main" val="18588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9DE705-8F30-4ADC-8A22-0FE96FBDE82C}"/>
              </a:ext>
            </a:extLst>
          </p:cNvPr>
          <p:cNvSpPr txBox="1">
            <a:spLocks noGrp="1"/>
          </p:cNvSpPr>
          <p:nvPr>
            <p:ph type="title" idx="4294967295"/>
          </p:nvPr>
        </p:nvSpPr>
        <p:spPr/>
        <p:txBody>
          <a:bodyPr/>
          <a:lstStyle/>
          <a:p>
            <a:pPr>
              <a:lnSpc>
                <a:spcPct val="100000"/>
              </a:lnSpc>
            </a:pPr>
            <a:endParaRPr lang="fr-FR" sz="1800" dirty="0">
              <a:latin typeface="Calibri"/>
            </a:endParaRPr>
          </a:p>
        </p:txBody>
      </p:sp>
      <p:pic>
        <p:nvPicPr>
          <p:cNvPr id="3" name="Picture 2">
            <a:extLst>
              <a:ext uri="{FF2B5EF4-FFF2-40B4-BE49-F238E27FC236}">
                <a16:creationId xmlns:a16="http://schemas.microsoft.com/office/drawing/2014/main" id="{BFCBB1FE-940E-4CFD-8B9B-9819BDC8D3B7}"/>
              </a:ext>
            </a:extLst>
          </p:cNvPr>
          <p:cNvPicPr>
            <a:picLocks noChangeAspect="1"/>
          </p:cNvPicPr>
          <p:nvPr/>
        </p:nvPicPr>
        <p:blipFill>
          <a:blip r:embed="rId3">
            <a:lum/>
            <a:alphaModFix/>
          </a:blip>
          <a:srcRect/>
          <a:stretch>
            <a:fillRect/>
          </a:stretch>
        </p:blipFill>
        <p:spPr>
          <a:xfrm>
            <a:off x="0" y="360"/>
            <a:ext cx="12191760" cy="68576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9C8651-0239-4FB0-BD3E-2B7A10C30199}"/>
              </a:ext>
            </a:extLst>
          </p:cNvPr>
          <p:cNvSpPr>
            <a:spLocks noGrp="1"/>
          </p:cNvSpPr>
          <p:nvPr>
            <p:ph type="body" sz="quarter" idx="13"/>
          </p:nvPr>
        </p:nvSpPr>
        <p:spPr>
          <a:xfrm>
            <a:off x="117423" y="1131743"/>
            <a:ext cx="8160000" cy="288925"/>
          </a:xfrm>
        </p:spPr>
        <p:txBody>
          <a:bodyPr>
            <a:noAutofit/>
          </a:bodyPr>
          <a:lstStyle/>
          <a:p>
            <a:r>
              <a:rPr lang="en-US" sz="1800" b="1" dirty="0">
                <a:solidFill>
                  <a:srgbClr val="0070C0"/>
                </a:solidFill>
              </a:rPr>
              <a:t>Protect.</a:t>
            </a:r>
            <a:r>
              <a:rPr lang="en-US" sz="1800" b="1" dirty="0">
                <a:solidFill>
                  <a:schemeClr val="accent5"/>
                </a:solidFill>
              </a:rPr>
              <a:t> </a:t>
            </a:r>
            <a:r>
              <a:rPr lang="en-US" sz="1800" b="1" dirty="0">
                <a:solidFill>
                  <a:srgbClr val="00B0F0"/>
                </a:solidFill>
              </a:rPr>
              <a:t>Invest. </a:t>
            </a:r>
            <a:r>
              <a:rPr lang="en-US" sz="1800" b="1" dirty="0">
                <a:solidFill>
                  <a:srgbClr val="FF3399"/>
                </a:solidFill>
              </a:rPr>
              <a:t>Together.</a:t>
            </a:r>
          </a:p>
        </p:txBody>
      </p:sp>
      <p:sp>
        <p:nvSpPr>
          <p:cNvPr id="4" name="Slide Number Placeholder 3">
            <a:extLst>
              <a:ext uri="{FF2B5EF4-FFF2-40B4-BE49-F238E27FC236}">
                <a16:creationId xmlns:a16="http://schemas.microsoft.com/office/drawing/2014/main" id="{721E60F8-8E42-4171-BDF6-E03A837DBAC7}"/>
              </a:ext>
            </a:extLst>
          </p:cNvPr>
          <p:cNvSpPr>
            <a:spLocks noGrp="1"/>
          </p:cNvSpPr>
          <p:nvPr>
            <p:ph type="sldNum" sz="quarter" idx="1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1200" b="0" i="0" u="none" strike="noStrike" kern="1200" cap="none" spc="0" normalizeH="0" baseline="0" noProof="0" smtClean="0">
                <a:ln>
                  <a:noFill/>
                </a:ln>
                <a:solidFill>
                  <a:srgbClr val="0E8FB9"/>
                </a:solidFill>
                <a:effectLst/>
                <a:uLnTx/>
                <a:uFillTx/>
                <a:latin typeface="HelveticaNeueLT Std Cn"/>
                <a:ea typeface="+mn-ea"/>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0E8FB9"/>
              </a:solidFill>
              <a:effectLst/>
              <a:uLnTx/>
              <a:uFillTx/>
              <a:latin typeface="HelveticaNeueLT Std Cn"/>
              <a:ea typeface="+mn-ea"/>
            </a:endParaRPr>
          </a:p>
        </p:txBody>
      </p:sp>
      <p:sp>
        <p:nvSpPr>
          <p:cNvPr id="6" name="Title 5">
            <a:extLst>
              <a:ext uri="{FF2B5EF4-FFF2-40B4-BE49-F238E27FC236}">
                <a16:creationId xmlns:a16="http://schemas.microsoft.com/office/drawing/2014/main" id="{1FF5A998-E8DD-4324-976B-18D40B57A440}"/>
              </a:ext>
            </a:extLst>
          </p:cNvPr>
          <p:cNvSpPr>
            <a:spLocks noGrp="1"/>
          </p:cNvSpPr>
          <p:nvPr>
            <p:ph type="title"/>
          </p:nvPr>
        </p:nvSpPr>
        <p:spPr>
          <a:xfrm>
            <a:off x="0" y="515816"/>
            <a:ext cx="5052887" cy="720000"/>
          </a:xfrm>
        </p:spPr>
        <p:txBody>
          <a:bodyPr>
            <a:normAutofit fontScale="90000"/>
          </a:bodyPr>
          <a:lstStyle/>
          <a:p>
            <a:r>
              <a:rPr lang="fr-CH" sz="2800" b="1" dirty="0"/>
              <a:t>Resource: guidance, </a:t>
            </a:r>
            <a:r>
              <a:rPr lang="fr-CH" sz="2800" b="1" dirty="0" err="1"/>
              <a:t>tools</a:t>
            </a:r>
            <a:r>
              <a:rPr lang="fr-CH" sz="2800" b="1" dirty="0"/>
              <a:t>, </a:t>
            </a:r>
            <a:r>
              <a:rPr lang="fr-CH" sz="2800" b="1" dirty="0" err="1"/>
              <a:t>learning</a:t>
            </a:r>
            <a:endParaRPr lang="en-US" sz="2800" b="1" dirty="0"/>
          </a:p>
        </p:txBody>
      </p:sp>
      <p:pic>
        <p:nvPicPr>
          <p:cNvPr id="7" name="Picture 6">
            <a:extLst>
              <a:ext uri="{FF2B5EF4-FFF2-40B4-BE49-F238E27FC236}">
                <a16:creationId xmlns:a16="http://schemas.microsoft.com/office/drawing/2014/main" id="{B3BDB75C-BC97-483D-9699-9A5EC5034BFF}"/>
              </a:ext>
            </a:extLst>
          </p:cNvPr>
          <p:cNvPicPr>
            <a:picLocks noChangeAspect="1"/>
          </p:cNvPicPr>
          <p:nvPr/>
        </p:nvPicPr>
        <p:blipFill>
          <a:blip r:embed="rId3"/>
          <a:stretch>
            <a:fillRect/>
          </a:stretch>
        </p:blipFill>
        <p:spPr>
          <a:xfrm>
            <a:off x="178655" y="2054303"/>
            <a:ext cx="4324600" cy="2442744"/>
          </a:xfrm>
          <a:prstGeom prst="rect">
            <a:avLst/>
          </a:prstGeom>
        </p:spPr>
      </p:pic>
      <p:sp>
        <p:nvSpPr>
          <p:cNvPr id="8" name="Speech Bubble: Rectangle 7">
            <a:extLst>
              <a:ext uri="{FF2B5EF4-FFF2-40B4-BE49-F238E27FC236}">
                <a16:creationId xmlns:a16="http://schemas.microsoft.com/office/drawing/2014/main" id="{532F5B89-DC8B-449A-81E6-58FF2ABA3741}"/>
              </a:ext>
            </a:extLst>
          </p:cNvPr>
          <p:cNvSpPr/>
          <p:nvPr/>
        </p:nvSpPr>
        <p:spPr>
          <a:xfrm>
            <a:off x="194032" y="4716251"/>
            <a:ext cx="3959972" cy="440363"/>
          </a:xfrm>
          <a:prstGeom prst="wedgeRectCallout">
            <a:avLst>
              <a:gd name="adj1" fmla="val 40256"/>
              <a:gd name="adj2" fmla="val -12126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0" i="0" u="none" strike="noStrike" kern="1200" cap="none" spc="0" normalizeH="0" baseline="0" noProof="0" dirty="0">
                <a:ln>
                  <a:noFill/>
                </a:ln>
                <a:solidFill>
                  <a:srgbClr val="001E2A"/>
                </a:solidFill>
                <a:effectLst/>
                <a:uLnTx/>
                <a:uFillTx/>
                <a:latin typeface="Calibri"/>
                <a:ea typeface="+mn-ea"/>
                <a:cs typeface="+mn-cs"/>
              </a:rPr>
              <a:t>Guidance &amp;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tools</a:t>
            </a:r>
            <a:endParaRPr kumimoji="0" lang="fr-CH" sz="1400" b="0" i="0" u="none" strike="noStrike" kern="1200" cap="none" spc="0" normalizeH="0" baseline="0" noProof="0" dirty="0">
              <a:ln>
                <a:noFill/>
              </a:ln>
              <a:solidFill>
                <a:srgbClr val="001E2A"/>
              </a:solidFill>
              <a:effectLst/>
              <a:uLnTx/>
              <a:uFillTx/>
              <a:latin typeface="Calibri"/>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0" i="0" u="none" strike="noStrike" kern="1200" cap="none" spc="0" normalizeH="0" baseline="0" noProof="0" dirty="0">
                <a:ln>
                  <a:noFill/>
                </a:ln>
                <a:solidFill>
                  <a:srgbClr val="001E2A"/>
                </a:solidFill>
                <a:effectLst/>
                <a:uLnTx/>
                <a:uFillTx/>
                <a:latin typeface="Calibri"/>
                <a:ea typeface="+mn-ea"/>
                <a:cs typeface="+mn-cs"/>
              </a:rPr>
              <a:t>Collaboration on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reporting</a:t>
            </a:r>
            <a:r>
              <a:rPr kumimoji="0" lang="fr-CH" sz="1400" b="0" i="0" u="none" strike="noStrike" kern="1200" cap="none" spc="0" normalizeH="0" baseline="0" noProof="0" dirty="0">
                <a:ln>
                  <a:noFill/>
                </a:ln>
                <a:solidFill>
                  <a:srgbClr val="001E2A"/>
                </a:solidFill>
                <a:effectLst/>
                <a:uLnTx/>
                <a:uFillTx/>
                <a:latin typeface="Calibri"/>
                <a:ea typeface="+mn-ea"/>
                <a:cs typeface="+mn-cs"/>
              </a:rPr>
              <a:t> of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standardised</a:t>
            </a:r>
            <a:r>
              <a:rPr kumimoji="0" lang="fr-CH" sz="1400" b="0" i="0" u="none" strike="noStrike" kern="1200" cap="none" spc="0" normalizeH="0" baseline="0" noProof="0" dirty="0">
                <a:ln>
                  <a:noFill/>
                </a:ln>
                <a:solidFill>
                  <a:srgbClr val="001E2A"/>
                </a:solidFill>
                <a:effectLst/>
                <a:uLnTx/>
                <a:uFillTx/>
                <a:latin typeface="Calibri"/>
                <a:ea typeface="+mn-ea"/>
                <a:cs typeface="+mn-cs"/>
              </a:rPr>
              <a:t> data</a:t>
            </a:r>
            <a:endParaRPr kumimoji="0" lang="en-US" sz="1400" b="0" i="0" u="none" strike="noStrike" kern="1200" cap="none" spc="0" normalizeH="0" baseline="0" noProof="0" dirty="0">
              <a:ln>
                <a:noFill/>
              </a:ln>
              <a:solidFill>
                <a:srgbClr val="001E2A"/>
              </a:solidFill>
              <a:effectLst/>
              <a:uLnTx/>
              <a:uFillTx/>
              <a:latin typeface="Calibri"/>
              <a:ea typeface="+mn-ea"/>
              <a:cs typeface="+mn-cs"/>
            </a:endParaRPr>
          </a:p>
        </p:txBody>
      </p:sp>
      <p:sp>
        <p:nvSpPr>
          <p:cNvPr id="9" name="TextBox 8">
            <a:extLst>
              <a:ext uri="{FF2B5EF4-FFF2-40B4-BE49-F238E27FC236}">
                <a16:creationId xmlns:a16="http://schemas.microsoft.com/office/drawing/2014/main" id="{466727D3-192B-42BB-AB80-ACB23E1622D7}"/>
              </a:ext>
            </a:extLst>
          </p:cNvPr>
          <p:cNvSpPr txBox="1"/>
          <p:nvPr/>
        </p:nvSpPr>
        <p:spPr>
          <a:xfrm>
            <a:off x="5096429" y="696419"/>
            <a:ext cx="3587112" cy="369332"/>
          </a:xfrm>
          <a:prstGeom prst="rect">
            <a:avLst/>
          </a:prstGeom>
          <a:noFill/>
          <a:ln w="28575">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1E2A"/>
                </a:solidFill>
                <a:effectLst/>
                <a:uLnTx/>
                <a:uFillTx/>
                <a:latin typeface="Calibri"/>
                <a:ea typeface="+mn-ea"/>
                <a:cs typeface="+mn-cs"/>
              </a:rPr>
              <a:t>Cross-</a:t>
            </a:r>
            <a:r>
              <a:rPr kumimoji="0" lang="fr-CH" sz="1800" b="0" i="0" u="none" strike="noStrike" kern="1200" cap="none" spc="0" normalizeH="0" baseline="0" noProof="0" dirty="0" err="1">
                <a:ln>
                  <a:noFill/>
                </a:ln>
                <a:solidFill>
                  <a:srgbClr val="001E2A"/>
                </a:solidFill>
                <a:effectLst/>
                <a:uLnTx/>
                <a:uFillTx/>
                <a:latin typeface="Calibri"/>
                <a:ea typeface="+mn-ea"/>
                <a:cs typeface="+mn-cs"/>
              </a:rPr>
              <a:t>cutting</a:t>
            </a:r>
            <a:r>
              <a:rPr kumimoji="0" lang="fr-CH" sz="1800" b="0" i="0" u="none" strike="noStrike" kern="1200" cap="none" spc="0" normalizeH="0" baseline="0" noProof="0" dirty="0">
                <a:ln>
                  <a:noFill/>
                </a:ln>
                <a:solidFill>
                  <a:srgbClr val="001E2A"/>
                </a:solidFill>
                <a:effectLst/>
                <a:uLnTx/>
                <a:uFillTx/>
                <a:latin typeface="Calibri"/>
                <a:ea typeface="+mn-ea"/>
                <a:cs typeface="+mn-cs"/>
              </a:rPr>
              <a:t> guidance &amp; </a:t>
            </a:r>
            <a:r>
              <a:rPr kumimoji="0" lang="fr-CH" sz="1800" b="0" i="0" u="none" strike="noStrike" kern="1200" cap="none" spc="0" normalizeH="0" baseline="0" noProof="0" dirty="0" err="1">
                <a:ln>
                  <a:noFill/>
                </a:ln>
                <a:solidFill>
                  <a:srgbClr val="001E2A"/>
                </a:solidFill>
                <a:effectLst/>
                <a:uLnTx/>
                <a:uFillTx/>
                <a:latin typeface="Calibri"/>
                <a:ea typeface="+mn-ea"/>
                <a:cs typeface="+mn-cs"/>
              </a:rPr>
              <a:t>tools</a:t>
            </a:r>
            <a:r>
              <a:rPr kumimoji="0" lang="fr-CH" sz="1800" b="0" i="0" u="none" strike="noStrike" kern="1200" cap="none" spc="0" normalizeH="0" baseline="0" noProof="0" dirty="0">
                <a:ln>
                  <a:noFill/>
                </a:ln>
                <a:solidFill>
                  <a:srgbClr val="001E2A"/>
                </a:solidFill>
                <a:effectLst/>
                <a:uLnTx/>
                <a:uFillTx/>
                <a:latin typeface="Calibri"/>
                <a:ea typeface="+mn-ea"/>
                <a:cs typeface="+mn-cs"/>
              </a:rPr>
              <a:t>++</a:t>
            </a:r>
            <a:endParaRPr kumimoji="0" lang="en-US" sz="1800" b="0" i="0" u="none" strike="noStrike" kern="1200" cap="none" spc="0" normalizeH="0" baseline="0" noProof="0" dirty="0">
              <a:ln>
                <a:noFill/>
              </a:ln>
              <a:solidFill>
                <a:srgbClr val="001E2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836F132-96C5-4AE7-AF70-29146E58B0DB}"/>
              </a:ext>
            </a:extLst>
          </p:cNvPr>
          <p:cNvPicPr>
            <a:picLocks noChangeAspect="1"/>
          </p:cNvPicPr>
          <p:nvPr/>
        </p:nvPicPr>
        <p:blipFill>
          <a:blip r:embed="rId4"/>
          <a:stretch>
            <a:fillRect/>
          </a:stretch>
        </p:blipFill>
        <p:spPr>
          <a:xfrm>
            <a:off x="4546797" y="1185283"/>
            <a:ext cx="4661373" cy="2593460"/>
          </a:xfrm>
          <a:prstGeom prst="rect">
            <a:avLst/>
          </a:prstGeom>
        </p:spPr>
      </p:pic>
      <p:sp>
        <p:nvSpPr>
          <p:cNvPr id="11" name="TextBox 10">
            <a:extLst>
              <a:ext uri="{FF2B5EF4-FFF2-40B4-BE49-F238E27FC236}">
                <a16:creationId xmlns:a16="http://schemas.microsoft.com/office/drawing/2014/main" id="{43D70542-61D1-4EED-BB12-9778E3A321B0}"/>
              </a:ext>
            </a:extLst>
          </p:cNvPr>
          <p:cNvSpPr txBox="1"/>
          <p:nvPr/>
        </p:nvSpPr>
        <p:spPr>
          <a:xfrm>
            <a:off x="372720" y="1748645"/>
            <a:ext cx="3931955" cy="369332"/>
          </a:xfrm>
          <a:prstGeom prst="rect">
            <a:avLst/>
          </a:prstGeom>
          <a:noFill/>
          <a:ln w="28575">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1E2A"/>
                </a:solidFill>
                <a:effectLst/>
                <a:uLnTx/>
                <a:uFillTx/>
                <a:latin typeface="Calibri"/>
                <a:ea typeface="+mn-ea"/>
                <a:cs typeface="+mn-cs"/>
              </a:rPr>
              <a:t>HRH guidance and </a:t>
            </a:r>
            <a:r>
              <a:rPr kumimoji="0" lang="fr-CH" sz="1800" b="0" i="0" u="none" strike="noStrike" kern="1200" cap="none" spc="0" normalizeH="0" baseline="0" noProof="0" dirty="0" err="1">
                <a:ln>
                  <a:noFill/>
                </a:ln>
                <a:solidFill>
                  <a:srgbClr val="001E2A"/>
                </a:solidFill>
                <a:effectLst/>
                <a:uLnTx/>
                <a:uFillTx/>
                <a:latin typeface="Calibri"/>
                <a:ea typeface="+mn-ea"/>
                <a:cs typeface="+mn-cs"/>
              </a:rPr>
              <a:t>tools</a:t>
            </a:r>
            <a:endParaRPr kumimoji="0" lang="en-US" sz="1800" b="0" i="0" u="none" strike="noStrike" kern="1200" cap="none" spc="0" normalizeH="0" baseline="0" noProof="0" dirty="0">
              <a:ln>
                <a:noFill/>
              </a:ln>
              <a:solidFill>
                <a:srgbClr val="001E2A"/>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ABB54DF6-28A4-41E5-9AF0-253F5A3CDF21}"/>
              </a:ext>
            </a:extLst>
          </p:cNvPr>
          <p:cNvPicPr>
            <a:picLocks noChangeAspect="1"/>
          </p:cNvPicPr>
          <p:nvPr/>
        </p:nvPicPr>
        <p:blipFill>
          <a:blip r:embed="rId5"/>
          <a:stretch>
            <a:fillRect/>
          </a:stretch>
        </p:blipFill>
        <p:spPr>
          <a:xfrm>
            <a:off x="4503255" y="4225171"/>
            <a:ext cx="4438878" cy="1225613"/>
          </a:xfrm>
          <a:prstGeom prst="rect">
            <a:avLst/>
          </a:prstGeom>
        </p:spPr>
      </p:pic>
      <p:sp>
        <p:nvSpPr>
          <p:cNvPr id="17" name="Speech Bubble: Rectangle 16">
            <a:extLst>
              <a:ext uri="{FF2B5EF4-FFF2-40B4-BE49-F238E27FC236}">
                <a16:creationId xmlns:a16="http://schemas.microsoft.com/office/drawing/2014/main" id="{092D275B-670E-4E41-853D-929DF40433AB}"/>
              </a:ext>
            </a:extLst>
          </p:cNvPr>
          <p:cNvSpPr/>
          <p:nvPr/>
        </p:nvSpPr>
        <p:spPr>
          <a:xfrm>
            <a:off x="9208170" y="892629"/>
            <a:ext cx="2866407" cy="2405207"/>
          </a:xfrm>
          <a:prstGeom prst="wedgeRectCallout">
            <a:avLst>
              <a:gd name="adj1" fmla="val -65260"/>
              <a:gd name="adj2" fmla="val -538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0" i="0" u="none" strike="noStrike" kern="1200" cap="none" spc="0" normalizeH="0" baseline="0" noProof="0" dirty="0">
                <a:ln>
                  <a:noFill/>
                </a:ln>
                <a:solidFill>
                  <a:srgbClr val="001E2A"/>
                </a:solidFill>
                <a:effectLst/>
                <a:uLnTx/>
                <a:uFillTx/>
                <a:latin typeface="Calibri"/>
                <a:ea typeface="+mn-ea"/>
                <a:cs typeface="+mn-cs"/>
              </a:rPr>
              <a:t>Extensive WHO cross-</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departmental</a:t>
            </a:r>
            <a:r>
              <a:rPr kumimoji="0" lang="fr-CH" sz="1400" b="0" i="0" u="none" strike="noStrike" kern="1200" cap="none" spc="0" normalizeH="0" baseline="0" noProof="0" dirty="0">
                <a:ln>
                  <a:noFill/>
                </a:ln>
                <a:solidFill>
                  <a:srgbClr val="001E2A"/>
                </a:solidFill>
                <a:effectLst/>
                <a:uLnTx/>
                <a:uFillTx/>
                <a:latin typeface="Calibri"/>
                <a:ea typeface="+mn-ea"/>
                <a:cs typeface="+mn-cs"/>
              </a:rPr>
              <a:t> collaboration: emergencies, health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systems</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occupational</a:t>
            </a:r>
            <a:r>
              <a:rPr kumimoji="0" lang="fr-CH" sz="1400" b="0" i="0" u="none" strike="noStrike" kern="1200" cap="none" spc="0" normalizeH="0" baseline="0" noProof="0" dirty="0">
                <a:ln>
                  <a:noFill/>
                </a:ln>
                <a:solidFill>
                  <a:srgbClr val="001E2A"/>
                </a:solidFill>
                <a:effectLst/>
                <a:uLnTx/>
                <a:uFillTx/>
                <a:latin typeface="Calibri"/>
                <a:ea typeface="+mn-ea"/>
                <a:cs typeface="+mn-cs"/>
              </a:rPr>
              <a:t> health &amp;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safety</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immunization</a:t>
            </a:r>
            <a:r>
              <a:rPr kumimoji="0" lang="fr-CH" sz="1400" b="0" i="0" u="none" strike="noStrike" kern="1200" cap="none" spc="0" normalizeH="0" baseline="0" noProof="0" dirty="0">
                <a:ln>
                  <a:noFill/>
                </a:ln>
                <a:solidFill>
                  <a:srgbClr val="001E2A"/>
                </a:solidFill>
                <a:effectLst/>
                <a:uLnTx/>
                <a:uFillTx/>
                <a:latin typeface="Calibri"/>
                <a:ea typeface="+mn-ea"/>
                <a:cs typeface="+mn-cs"/>
              </a:rPr>
              <a:t>, communicable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diseases</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risk</a:t>
            </a:r>
            <a:r>
              <a:rPr kumimoji="0" lang="fr-CH" sz="1400" b="0" i="0" u="none" strike="noStrike" kern="1200" cap="none" spc="0" normalizeH="0" baseline="0" noProof="0" dirty="0">
                <a:ln>
                  <a:noFill/>
                </a:ln>
                <a:solidFill>
                  <a:srgbClr val="001E2A"/>
                </a:solidFill>
                <a:effectLst/>
                <a:uLnTx/>
                <a:uFillTx/>
                <a:latin typeface="Calibri"/>
                <a:ea typeface="+mn-ea"/>
                <a:cs typeface="+mn-cs"/>
              </a:rPr>
              <a:t> communication…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0" i="0" u="none" strike="noStrike" kern="1200" cap="none" spc="0" normalizeH="0" baseline="0" noProof="0" dirty="0">
                <a:ln>
                  <a:noFill/>
                </a:ln>
                <a:solidFill>
                  <a:srgbClr val="001E2A"/>
                </a:solidFill>
                <a:effectLst/>
                <a:uLnTx/>
                <a:uFillTx/>
                <a:latin typeface="Calibri"/>
                <a:ea typeface="+mn-ea"/>
                <a:cs typeface="+mn-cs"/>
              </a:rPr>
              <a:t>Engagement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with</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regions</a:t>
            </a:r>
            <a:r>
              <a:rPr kumimoji="0" lang="fr-CH" sz="1400" b="0" i="0" u="none" strike="noStrike" kern="1200" cap="none" spc="0" normalizeH="0" baseline="0" noProof="0" dirty="0">
                <a:ln>
                  <a:noFill/>
                </a:ln>
                <a:solidFill>
                  <a:srgbClr val="001E2A"/>
                </a:solidFill>
                <a:effectLst/>
                <a:uLnTx/>
                <a:uFillTx/>
                <a:latin typeface="Calibri"/>
                <a:ea typeface="+mn-ea"/>
                <a:cs typeface="+mn-cs"/>
              </a:rPr>
              <a:t>, ACT-A, UN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partners</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CSOs</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gender</a:t>
            </a:r>
            <a:r>
              <a:rPr kumimoji="0" lang="fr-CH" sz="1400" b="0" i="0" u="none" strike="noStrike" kern="1200" cap="none" spc="0" normalizeH="0" baseline="0" noProof="0" dirty="0">
                <a:ln>
                  <a:noFill/>
                </a:ln>
                <a:solidFill>
                  <a:srgbClr val="001E2A"/>
                </a:solidFill>
                <a:effectLst/>
                <a:uLnTx/>
                <a:uFillTx/>
                <a:latin typeface="Calibri"/>
                <a:ea typeface="+mn-ea"/>
                <a:cs typeface="+mn-cs"/>
              </a:rPr>
              <a:t>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advocates</a:t>
            </a:r>
            <a:r>
              <a:rPr kumimoji="0" lang="fr-CH" sz="1400" b="0" i="0" u="none" strike="noStrike" kern="1200" cap="none" spc="0" normalizeH="0" baseline="0" noProof="0" dirty="0">
                <a:ln>
                  <a:noFill/>
                </a:ln>
                <a:solidFill>
                  <a:srgbClr val="001E2A"/>
                </a:solidFill>
                <a:effectLst/>
                <a:uLnTx/>
                <a:uFillTx/>
                <a:latin typeface="Calibri"/>
                <a:ea typeface="+mn-ea"/>
                <a:cs typeface="+mn-cs"/>
              </a:rPr>
              <a:t>, health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professional</a:t>
            </a:r>
            <a:r>
              <a:rPr kumimoji="0" lang="fr-CH" sz="1400" b="0" i="0" u="none" strike="noStrike" kern="1200" cap="none" spc="0" normalizeH="0" baseline="0" noProof="0" dirty="0">
                <a:ln>
                  <a:noFill/>
                </a:ln>
                <a:solidFill>
                  <a:srgbClr val="001E2A"/>
                </a:solidFill>
                <a:effectLst/>
                <a:uLnTx/>
                <a:uFillTx/>
                <a:latin typeface="Calibri"/>
                <a:ea typeface="+mn-ea"/>
                <a:cs typeface="+mn-cs"/>
              </a:rPr>
              <a:t> associations, </a:t>
            </a:r>
            <a:r>
              <a:rPr kumimoji="0" lang="fr-CH" sz="1400" b="0" i="0" u="none" strike="noStrike" kern="1200" cap="none" spc="0" normalizeH="0" baseline="0" noProof="0" dirty="0" err="1">
                <a:ln>
                  <a:noFill/>
                </a:ln>
                <a:solidFill>
                  <a:srgbClr val="001E2A"/>
                </a:solidFill>
                <a:effectLst/>
                <a:uLnTx/>
                <a:uFillTx/>
                <a:latin typeface="Calibri"/>
                <a:ea typeface="+mn-ea"/>
                <a:cs typeface="+mn-cs"/>
              </a:rPr>
              <a:t>academia</a:t>
            </a:r>
            <a:endParaRPr kumimoji="0" lang="en-US" sz="1400" b="0" i="0" u="none" strike="noStrike" kern="1200" cap="none" spc="0" normalizeH="0" baseline="0" noProof="0" dirty="0">
              <a:ln>
                <a:noFill/>
              </a:ln>
              <a:solidFill>
                <a:srgbClr val="001E2A"/>
              </a:solidFill>
              <a:effectLst/>
              <a:uLnTx/>
              <a:uFillTx/>
              <a:latin typeface="Calibri"/>
              <a:ea typeface="+mn-ea"/>
              <a:cs typeface="+mn-cs"/>
            </a:endParaRPr>
          </a:p>
        </p:txBody>
      </p:sp>
      <p:sp>
        <p:nvSpPr>
          <p:cNvPr id="18" name="Speech Bubble: Rectangle 17">
            <a:extLst>
              <a:ext uri="{FF2B5EF4-FFF2-40B4-BE49-F238E27FC236}">
                <a16:creationId xmlns:a16="http://schemas.microsoft.com/office/drawing/2014/main" id="{D8855787-8FF6-4D2C-B9B8-664AFC86D965}"/>
              </a:ext>
            </a:extLst>
          </p:cNvPr>
          <p:cNvSpPr/>
          <p:nvPr/>
        </p:nvSpPr>
        <p:spPr>
          <a:xfrm>
            <a:off x="1666176" y="5553398"/>
            <a:ext cx="7541994" cy="850496"/>
          </a:xfrm>
          <a:prstGeom prst="wedgeRectCallout">
            <a:avLst>
              <a:gd name="adj1" fmla="val 26162"/>
              <a:gd name="adj2" fmla="val -8954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E2A"/>
                </a:solidFill>
                <a:effectLst/>
                <a:uLnTx/>
                <a:uFillTx/>
                <a:latin typeface="Calibri"/>
                <a:ea typeface="+mn-ea"/>
                <a:cs typeface="+mn-cs"/>
              </a:rPr>
              <a:t>*WHO Academy COVID-19 app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E2A"/>
                </a:solidFill>
                <a:effectLst/>
                <a:uLnTx/>
                <a:uFillTx/>
                <a:latin typeface="Calibri"/>
                <a:ea typeface="+mn-ea"/>
                <a:cs typeface="+mn-cs"/>
              </a:rPr>
              <a:t>*Engagement with GOARN as early app adopter; technical webinar presentation</a:t>
            </a:r>
            <a:br>
              <a:rPr kumimoji="0" lang="en-US" sz="1400" b="0" i="0" u="none" strike="noStrike" kern="1200" cap="none" spc="0" normalizeH="0" baseline="0" noProof="0" dirty="0">
                <a:ln>
                  <a:noFill/>
                </a:ln>
                <a:solidFill>
                  <a:srgbClr val="001E2A"/>
                </a:solidFill>
                <a:effectLst/>
                <a:uLnTx/>
                <a:uFillTx/>
                <a:latin typeface="Calibri"/>
                <a:ea typeface="+mn-ea"/>
                <a:cs typeface="+mn-cs"/>
              </a:rPr>
            </a:br>
            <a:r>
              <a:rPr kumimoji="0" lang="en-US" sz="1400" b="0" i="0" u="none" strike="noStrike" kern="1200" cap="none" spc="0" normalizeH="0" baseline="0" noProof="0" dirty="0">
                <a:ln>
                  <a:noFill/>
                </a:ln>
                <a:solidFill>
                  <a:srgbClr val="001E2A"/>
                </a:solidFill>
                <a:effectLst/>
                <a:uLnTx/>
                <a:uFillTx/>
                <a:latin typeface="Calibri"/>
                <a:ea typeface="+mn-ea"/>
                <a:cs typeface="+mn-cs"/>
              </a:rPr>
              <a:t>*TEPHINET collaboration on classification and reporting of epidemiologists &amp; public health workers</a:t>
            </a:r>
          </a:p>
        </p:txBody>
      </p:sp>
      <p:sp>
        <p:nvSpPr>
          <p:cNvPr id="19" name="TextBox 18">
            <a:extLst>
              <a:ext uri="{FF2B5EF4-FFF2-40B4-BE49-F238E27FC236}">
                <a16:creationId xmlns:a16="http://schemas.microsoft.com/office/drawing/2014/main" id="{2FF90974-EBC2-4F0F-9252-4D78FBC2574F}"/>
              </a:ext>
            </a:extLst>
          </p:cNvPr>
          <p:cNvSpPr txBox="1"/>
          <p:nvPr/>
        </p:nvSpPr>
        <p:spPr>
          <a:xfrm>
            <a:off x="5507857" y="3989198"/>
            <a:ext cx="2945567" cy="369332"/>
          </a:xfrm>
          <a:prstGeom prst="rect">
            <a:avLst/>
          </a:prstGeom>
          <a:noFill/>
          <a:ln w="28575">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1E2A"/>
                </a:solidFill>
                <a:effectLst/>
                <a:uLnTx/>
                <a:uFillTx/>
                <a:latin typeface="Calibri"/>
                <a:ea typeface="+mn-ea"/>
                <a:cs typeface="+mn-cs"/>
              </a:rPr>
              <a:t>Education &amp; </a:t>
            </a:r>
            <a:r>
              <a:rPr kumimoji="0" lang="fr-CH" sz="1800" b="0" i="0" u="none" strike="noStrike" kern="1200" cap="none" spc="0" normalizeH="0" baseline="0" noProof="0" dirty="0" err="1">
                <a:ln>
                  <a:noFill/>
                </a:ln>
                <a:solidFill>
                  <a:srgbClr val="001E2A"/>
                </a:solidFill>
                <a:effectLst/>
                <a:uLnTx/>
                <a:uFillTx/>
                <a:latin typeface="Calibri"/>
                <a:ea typeface="+mn-ea"/>
                <a:cs typeface="+mn-cs"/>
              </a:rPr>
              <a:t>learning</a:t>
            </a:r>
            <a:endParaRPr kumimoji="0" lang="en-US" sz="1800" b="0" i="0" u="none" strike="noStrike" kern="1200" cap="none" spc="0" normalizeH="0" baseline="0" noProof="0" dirty="0">
              <a:ln>
                <a:noFill/>
              </a:ln>
              <a:solidFill>
                <a:srgbClr val="001E2A"/>
              </a:solidFill>
              <a:effectLst/>
              <a:uLnTx/>
              <a:uFillTx/>
              <a:latin typeface="Calibri"/>
              <a:ea typeface="+mn-ea"/>
              <a:cs typeface="+mn-cs"/>
            </a:endParaRPr>
          </a:p>
        </p:txBody>
      </p:sp>
      <p:pic>
        <p:nvPicPr>
          <p:cNvPr id="26" name="Picture 25" descr="Graphical user interface, text, application&#10;&#10;Description automatically generated">
            <a:extLst>
              <a:ext uri="{FF2B5EF4-FFF2-40B4-BE49-F238E27FC236}">
                <a16:creationId xmlns:a16="http://schemas.microsoft.com/office/drawing/2014/main" id="{B505765C-C461-46CF-9203-CEABB1DD36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1385" y="3660694"/>
            <a:ext cx="1234440" cy="2743200"/>
          </a:xfrm>
          <a:prstGeom prst="rect">
            <a:avLst/>
          </a:prstGeom>
        </p:spPr>
      </p:pic>
      <p:pic>
        <p:nvPicPr>
          <p:cNvPr id="28" name="Picture 27">
            <a:extLst>
              <a:ext uri="{FF2B5EF4-FFF2-40B4-BE49-F238E27FC236}">
                <a16:creationId xmlns:a16="http://schemas.microsoft.com/office/drawing/2014/main" id="{6C54DC0A-14FF-4CEA-992D-7EB8E9C5C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8146" y="3660694"/>
            <a:ext cx="1132713" cy="2743200"/>
          </a:xfrm>
          <a:prstGeom prst="rect">
            <a:avLst/>
          </a:prstGeom>
        </p:spPr>
      </p:pic>
    </p:spTree>
    <p:extLst>
      <p:ext uri="{BB962C8B-B14F-4D97-AF65-F5344CB8AC3E}">
        <p14:creationId xmlns:p14="http://schemas.microsoft.com/office/powerpoint/2010/main" val="712232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464E4-6C0D-4657-A0AE-CFE2730BDB57}"/>
              </a:ext>
            </a:extLst>
          </p:cNvPr>
          <p:cNvSpPr>
            <a:spLocks noGrp="1"/>
          </p:cNvSpPr>
          <p:nvPr>
            <p:ph type="title"/>
          </p:nvPr>
        </p:nvSpPr>
        <p:spPr>
          <a:xfrm>
            <a:off x="1981200" y="442198"/>
            <a:ext cx="8229600" cy="925610"/>
          </a:xfrm>
        </p:spPr>
        <p:txBody>
          <a:bodyPr>
            <a:noAutofit/>
          </a:bodyPr>
          <a:lstStyle/>
          <a:p>
            <a:r>
              <a:rPr lang="en-US" sz="3000" dirty="0"/>
              <a:t>Health workforce lessons learned in COVID-19</a:t>
            </a:r>
          </a:p>
        </p:txBody>
      </p:sp>
      <p:sp>
        <p:nvSpPr>
          <p:cNvPr id="36" name="Freeform 26">
            <a:extLst>
              <a:ext uri="{FF2B5EF4-FFF2-40B4-BE49-F238E27FC236}">
                <a16:creationId xmlns:a16="http://schemas.microsoft.com/office/drawing/2014/main" id="{FDE1C246-EBA7-4AA9-B42F-8E8F2374BE4A}"/>
              </a:ext>
            </a:extLst>
          </p:cNvPr>
          <p:cNvSpPr/>
          <p:nvPr/>
        </p:nvSpPr>
        <p:spPr>
          <a:xfrm>
            <a:off x="1524000" y="1134517"/>
            <a:ext cx="5937784" cy="5143499"/>
          </a:xfrm>
          <a:custGeom>
            <a:avLst/>
            <a:gdLst>
              <a:gd name="connsiteX0" fmla="*/ 0 w 7917045"/>
              <a:gd name="connsiteY0" fmla="*/ 0 h 6857999"/>
              <a:gd name="connsiteX1" fmla="*/ 7917045 w 7917045"/>
              <a:gd name="connsiteY1" fmla="*/ 0 h 6857999"/>
              <a:gd name="connsiteX2" fmla="*/ 7917045 w 7917045"/>
              <a:gd name="connsiteY2" fmla="*/ 4740 h 6857999"/>
              <a:gd name="connsiteX3" fmla="*/ 7816576 w 7917045"/>
              <a:gd name="connsiteY3" fmla="*/ 9739 h 6857999"/>
              <a:gd name="connsiteX4" fmla="*/ 7705198 w 7917045"/>
              <a:gd name="connsiteY4" fmla="*/ 23373 h 6857999"/>
              <a:gd name="connsiteX5" fmla="*/ 7595845 w 7917045"/>
              <a:gd name="connsiteY5" fmla="*/ 37007 h 6857999"/>
              <a:gd name="connsiteX6" fmla="*/ 7443964 w 7917045"/>
              <a:gd name="connsiteY6" fmla="*/ 68171 h 6857999"/>
              <a:gd name="connsiteX7" fmla="*/ 7296135 w 7917045"/>
              <a:gd name="connsiteY7" fmla="*/ 105178 h 6857999"/>
              <a:gd name="connsiteX8" fmla="*/ 7156405 w 7917045"/>
              <a:gd name="connsiteY8" fmla="*/ 149976 h 6857999"/>
              <a:gd name="connsiteX9" fmla="*/ 7028826 w 7917045"/>
              <a:gd name="connsiteY9" fmla="*/ 200618 h 6857999"/>
              <a:gd name="connsiteX10" fmla="*/ 6909346 w 7917045"/>
              <a:gd name="connsiteY10" fmla="*/ 253207 h 6857999"/>
              <a:gd name="connsiteX11" fmla="*/ 6797968 w 7917045"/>
              <a:gd name="connsiteY11" fmla="*/ 311639 h 6857999"/>
              <a:gd name="connsiteX12" fmla="*/ 6694689 w 7917045"/>
              <a:gd name="connsiteY12" fmla="*/ 373967 h 6857999"/>
              <a:gd name="connsiteX13" fmla="*/ 6597486 w 7917045"/>
              <a:gd name="connsiteY13" fmla="*/ 440190 h 6857999"/>
              <a:gd name="connsiteX14" fmla="*/ 6510408 w 7917045"/>
              <a:gd name="connsiteY14" fmla="*/ 510308 h 6857999"/>
              <a:gd name="connsiteX15" fmla="*/ 6427380 w 7917045"/>
              <a:gd name="connsiteY15" fmla="*/ 582376 h 6857999"/>
              <a:gd name="connsiteX16" fmla="*/ 6356504 w 7917045"/>
              <a:gd name="connsiteY16" fmla="*/ 656389 h 6857999"/>
              <a:gd name="connsiteX17" fmla="*/ 6289676 w 7917045"/>
              <a:gd name="connsiteY17" fmla="*/ 734299 h 6857999"/>
              <a:gd name="connsiteX18" fmla="*/ 6230949 w 7917045"/>
              <a:gd name="connsiteY18" fmla="*/ 810261 h 6857999"/>
              <a:gd name="connsiteX19" fmla="*/ 6178297 w 7917045"/>
              <a:gd name="connsiteY19" fmla="*/ 890119 h 6857999"/>
              <a:gd name="connsiteX20" fmla="*/ 6133746 w 7917045"/>
              <a:gd name="connsiteY20" fmla="*/ 969976 h 6857999"/>
              <a:gd name="connsiteX21" fmla="*/ 6095270 w 7917045"/>
              <a:gd name="connsiteY21" fmla="*/ 1049833 h 6857999"/>
              <a:gd name="connsiteX22" fmla="*/ 6064894 w 7917045"/>
              <a:gd name="connsiteY22" fmla="*/ 1129691 h 6857999"/>
              <a:gd name="connsiteX23" fmla="*/ 6042618 w 7917045"/>
              <a:gd name="connsiteY23" fmla="*/ 1162803 h 6857999"/>
              <a:gd name="connsiteX24" fmla="*/ 6020343 w 7917045"/>
              <a:gd name="connsiteY24" fmla="*/ 1205653 h 6857999"/>
              <a:gd name="connsiteX25" fmla="*/ 5996042 w 7917045"/>
              <a:gd name="connsiteY25" fmla="*/ 1256294 h 6857999"/>
              <a:gd name="connsiteX26" fmla="*/ 5967690 w 7917045"/>
              <a:gd name="connsiteY26" fmla="*/ 1316675 h 6857999"/>
              <a:gd name="connsiteX27" fmla="*/ 5939340 w 7917045"/>
              <a:gd name="connsiteY27" fmla="*/ 1380949 h 6857999"/>
              <a:gd name="connsiteX28" fmla="*/ 5906938 w 7917045"/>
              <a:gd name="connsiteY28" fmla="*/ 1451069 h 6857999"/>
              <a:gd name="connsiteX29" fmla="*/ 5876563 w 7917045"/>
              <a:gd name="connsiteY29" fmla="*/ 1525083 h 6857999"/>
              <a:gd name="connsiteX30" fmla="*/ 5844161 w 7917045"/>
              <a:gd name="connsiteY30" fmla="*/ 1604940 h 6857999"/>
              <a:gd name="connsiteX31" fmla="*/ 5813785 w 7917045"/>
              <a:gd name="connsiteY31" fmla="*/ 1686745 h 6857999"/>
              <a:gd name="connsiteX32" fmla="*/ 5781384 w 7917045"/>
              <a:gd name="connsiteY32" fmla="*/ 1766603 h 6857999"/>
              <a:gd name="connsiteX33" fmla="*/ 5751008 w 7917045"/>
              <a:gd name="connsiteY33" fmla="*/ 1848408 h 6857999"/>
              <a:gd name="connsiteX34" fmla="*/ 5722658 w 7917045"/>
              <a:gd name="connsiteY34" fmla="*/ 1928266 h 6857999"/>
              <a:gd name="connsiteX35" fmla="*/ 5696332 w 7917045"/>
              <a:gd name="connsiteY35" fmla="*/ 2008123 h 6857999"/>
              <a:gd name="connsiteX36" fmla="*/ 5672031 w 7917045"/>
              <a:gd name="connsiteY36" fmla="*/ 2082138 h 6857999"/>
              <a:gd name="connsiteX37" fmla="*/ 5651779 w 7917045"/>
              <a:gd name="connsiteY37" fmla="*/ 2154204 h 6857999"/>
              <a:gd name="connsiteX38" fmla="*/ 5633554 w 7917045"/>
              <a:gd name="connsiteY38" fmla="*/ 2220427 h 6857999"/>
              <a:gd name="connsiteX39" fmla="*/ 5621403 w 7917045"/>
              <a:gd name="connsiteY39" fmla="*/ 2278859 h 6857999"/>
              <a:gd name="connsiteX40" fmla="*/ 5609254 w 7917045"/>
              <a:gd name="connsiteY40" fmla="*/ 2329500 h 6857999"/>
              <a:gd name="connsiteX41" fmla="*/ 5605204 w 7917045"/>
              <a:gd name="connsiteY41" fmla="*/ 2374298 h 6857999"/>
              <a:gd name="connsiteX42" fmla="*/ 5607228 w 7917045"/>
              <a:gd name="connsiteY42" fmla="*/ 2407410 h 6857999"/>
              <a:gd name="connsiteX43" fmla="*/ 5611279 w 7917045"/>
              <a:gd name="connsiteY43" fmla="*/ 2446365 h 6857999"/>
              <a:gd name="connsiteX44" fmla="*/ 5619379 w 7917045"/>
              <a:gd name="connsiteY44" fmla="*/ 2489215 h 6857999"/>
              <a:gd name="connsiteX45" fmla="*/ 5623429 w 7917045"/>
              <a:gd name="connsiteY45" fmla="*/ 2532065 h 6857999"/>
              <a:gd name="connsiteX46" fmla="*/ 5627480 w 7917045"/>
              <a:gd name="connsiteY46" fmla="*/ 2572968 h 6857999"/>
              <a:gd name="connsiteX47" fmla="*/ 5625454 w 7917045"/>
              <a:gd name="connsiteY47" fmla="*/ 2615819 h 6857999"/>
              <a:gd name="connsiteX48" fmla="*/ 5619379 w 7917045"/>
              <a:gd name="connsiteY48" fmla="*/ 2656721 h 6857999"/>
              <a:gd name="connsiteX49" fmla="*/ 5607228 w 7917045"/>
              <a:gd name="connsiteY49" fmla="*/ 2695676 h 6857999"/>
              <a:gd name="connsiteX50" fmla="*/ 5586978 w 7917045"/>
              <a:gd name="connsiteY50" fmla="*/ 2736578 h 6857999"/>
              <a:gd name="connsiteX51" fmla="*/ 5556602 w 7917045"/>
              <a:gd name="connsiteY51" fmla="*/ 2773586 h 6857999"/>
              <a:gd name="connsiteX52" fmla="*/ 5512050 w 7917045"/>
              <a:gd name="connsiteY52" fmla="*/ 2808645 h 6857999"/>
              <a:gd name="connsiteX53" fmla="*/ 5435098 w 7917045"/>
              <a:gd name="connsiteY53" fmla="*/ 2870972 h 6857999"/>
              <a:gd name="connsiteX54" fmla="*/ 5360171 w 7917045"/>
              <a:gd name="connsiteY54" fmla="*/ 2941091 h 6857999"/>
              <a:gd name="connsiteX55" fmla="*/ 5291319 w 7917045"/>
              <a:gd name="connsiteY55" fmla="*/ 3015106 h 6857999"/>
              <a:gd name="connsiteX56" fmla="*/ 5224491 w 7917045"/>
              <a:gd name="connsiteY56" fmla="*/ 3089120 h 6857999"/>
              <a:gd name="connsiteX57" fmla="*/ 5159688 w 7917045"/>
              <a:gd name="connsiteY57" fmla="*/ 3167029 h 6857999"/>
              <a:gd name="connsiteX58" fmla="*/ 5094887 w 7917045"/>
              <a:gd name="connsiteY58" fmla="*/ 3239096 h 6857999"/>
              <a:gd name="connsiteX59" fmla="*/ 5060460 w 7917045"/>
              <a:gd name="connsiteY59" fmla="*/ 3276103 h 6857999"/>
              <a:gd name="connsiteX60" fmla="*/ 5026034 w 7917045"/>
              <a:gd name="connsiteY60" fmla="*/ 3315058 h 6857999"/>
              <a:gd name="connsiteX61" fmla="*/ 4993633 w 7917045"/>
              <a:gd name="connsiteY61" fmla="*/ 3354013 h 6857999"/>
              <a:gd name="connsiteX62" fmla="*/ 4963257 w 7917045"/>
              <a:gd name="connsiteY62" fmla="*/ 3392967 h 6857999"/>
              <a:gd name="connsiteX63" fmla="*/ 4936932 w 7917045"/>
              <a:gd name="connsiteY63" fmla="*/ 3429975 h 6857999"/>
              <a:gd name="connsiteX64" fmla="*/ 4916680 w 7917045"/>
              <a:gd name="connsiteY64" fmla="*/ 3468929 h 6857999"/>
              <a:gd name="connsiteX65" fmla="*/ 4906556 w 7917045"/>
              <a:gd name="connsiteY65" fmla="*/ 3509832 h 6857999"/>
              <a:gd name="connsiteX66" fmla="*/ 4902506 w 7917045"/>
              <a:gd name="connsiteY66" fmla="*/ 3548775 h 6857999"/>
              <a:gd name="connsiteX67" fmla="*/ 4902506 w 7917045"/>
              <a:gd name="connsiteY67" fmla="*/ 3548793 h 6857999"/>
              <a:gd name="connsiteX68" fmla="*/ 4910605 w 7917045"/>
              <a:gd name="connsiteY68" fmla="*/ 3589690 h 6857999"/>
              <a:gd name="connsiteX69" fmla="*/ 4930855 w 7917045"/>
              <a:gd name="connsiteY69" fmla="*/ 3632540 h 6857999"/>
              <a:gd name="connsiteX70" fmla="*/ 4965282 w 7917045"/>
              <a:gd name="connsiteY70" fmla="*/ 3675390 h 6857999"/>
              <a:gd name="connsiteX71" fmla="*/ 5003758 w 7917045"/>
              <a:gd name="connsiteY71" fmla="*/ 3710450 h 6857999"/>
              <a:gd name="connsiteX72" fmla="*/ 5042234 w 7917045"/>
              <a:gd name="connsiteY72" fmla="*/ 3739666 h 6857999"/>
              <a:gd name="connsiteX73" fmla="*/ 5082736 w 7917045"/>
              <a:gd name="connsiteY73" fmla="*/ 3761091 h 6857999"/>
              <a:gd name="connsiteX74" fmla="*/ 5121212 w 7917045"/>
              <a:gd name="connsiteY74" fmla="*/ 3778621 h 6857999"/>
              <a:gd name="connsiteX75" fmla="*/ 5155639 w 7917045"/>
              <a:gd name="connsiteY75" fmla="*/ 3794203 h 6857999"/>
              <a:gd name="connsiteX76" fmla="*/ 5190064 w 7917045"/>
              <a:gd name="connsiteY76" fmla="*/ 3805889 h 6857999"/>
              <a:gd name="connsiteX77" fmla="*/ 5218416 w 7917045"/>
              <a:gd name="connsiteY77" fmla="*/ 3819523 h 6857999"/>
              <a:gd name="connsiteX78" fmla="*/ 5244741 w 7917045"/>
              <a:gd name="connsiteY78" fmla="*/ 3833157 h 6857999"/>
              <a:gd name="connsiteX79" fmla="*/ 5262967 w 7917045"/>
              <a:gd name="connsiteY79" fmla="*/ 3848740 h 6857999"/>
              <a:gd name="connsiteX80" fmla="*/ 5277142 w 7917045"/>
              <a:gd name="connsiteY80" fmla="*/ 3868216 h 6857999"/>
              <a:gd name="connsiteX81" fmla="*/ 5283217 w 7917045"/>
              <a:gd name="connsiteY81" fmla="*/ 3891590 h 6857999"/>
              <a:gd name="connsiteX82" fmla="*/ 5281193 w 7917045"/>
              <a:gd name="connsiteY82" fmla="*/ 3922753 h 6857999"/>
              <a:gd name="connsiteX83" fmla="*/ 5273093 w 7917045"/>
              <a:gd name="connsiteY83" fmla="*/ 3955865 h 6857999"/>
              <a:gd name="connsiteX84" fmla="*/ 5260942 w 7917045"/>
              <a:gd name="connsiteY84" fmla="*/ 3983134 h 6857999"/>
              <a:gd name="connsiteX85" fmla="*/ 5246766 w 7917045"/>
              <a:gd name="connsiteY85" fmla="*/ 4008454 h 6857999"/>
              <a:gd name="connsiteX86" fmla="*/ 5228541 w 7917045"/>
              <a:gd name="connsiteY86" fmla="*/ 4027932 h 6857999"/>
              <a:gd name="connsiteX87" fmla="*/ 5214365 w 7917045"/>
              <a:gd name="connsiteY87" fmla="*/ 4049357 h 6857999"/>
              <a:gd name="connsiteX88" fmla="*/ 5196140 w 7917045"/>
              <a:gd name="connsiteY88" fmla="*/ 4068834 h 6857999"/>
              <a:gd name="connsiteX89" fmla="*/ 5183989 w 7917045"/>
              <a:gd name="connsiteY89" fmla="*/ 4088312 h 6857999"/>
              <a:gd name="connsiteX90" fmla="*/ 5169814 w 7917045"/>
              <a:gd name="connsiteY90" fmla="*/ 4109737 h 6857999"/>
              <a:gd name="connsiteX91" fmla="*/ 5163739 w 7917045"/>
              <a:gd name="connsiteY91" fmla="*/ 4135057 h 6857999"/>
              <a:gd name="connsiteX92" fmla="*/ 5161714 w 7917045"/>
              <a:gd name="connsiteY92" fmla="*/ 4162326 h 6857999"/>
              <a:gd name="connsiteX93" fmla="*/ 5163739 w 7917045"/>
              <a:gd name="connsiteY93" fmla="*/ 4193489 h 6857999"/>
              <a:gd name="connsiteX94" fmla="*/ 5175889 w 7917045"/>
              <a:gd name="connsiteY94" fmla="*/ 4230497 h 6857999"/>
              <a:gd name="connsiteX95" fmla="*/ 5196140 w 7917045"/>
              <a:gd name="connsiteY95" fmla="*/ 4279191 h 6857999"/>
              <a:gd name="connsiteX96" fmla="*/ 5220440 w 7917045"/>
              <a:gd name="connsiteY96" fmla="*/ 4316197 h 6857999"/>
              <a:gd name="connsiteX97" fmla="*/ 5244741 w 7917045"/>
              <a:gd name="connsiteY97" fmla="*/ 4345414 h 6857999"/>
              <a:gd name="connsiteX98" fmla="*/ 5269042 w 7917045"/>
              <a:gd name="connsiteY98" fmla="*/ 4364891 h 6857999"/>
              <a:gd name="connsiteX99" fmla="*/ 5291319 w 7917045"/>
              <a:gd name="connsiteY99" fmla="*/ 4380473 h 6857999"/>
              <a:gd name="connsiteX100" fmla="*/ 5311569 w 7917045"/>
              <a:gd name="connsiteY100" fmla="*/ 4390212 h 6857999"/>
              <a:gd name="connsiteX101" fmla="*/ 5325744 w 7917045"/>
              <a:gd name="connsiteY101" fmla="*/ 4394107 h 6857999"/>
              <a:gd name="connsiteX102" fmla="*/ 5335870 w 7917045"/>
              <a:gd name="connsiteY102" fmla="*/ 4396055 h 6857999"/>
              <a:gd name="connsiteX103" fmla="*/ 5339919 w 7917045"/>
              <a:gd name="connsiteY103" fmla="*/ 4396055 h 6857999"/>
              <a:gd name="connsiteX104" fmla="*/ 5335870 w 7917045"/>
              <a:gd name="connsiteY104" fmla="*/ 4399951 h 6857999"/>
              <a:gd name="connsiteX105" fmla="*/ 5327769 w 7917045"/>
              <a:gd name="connsiteY105" fmla="*/ 4411637 h 6857999"/>
              <a:gd name="connsiteX106" fmla="*/ 5315618 w 7917045"/>
              <a:gd name="connsiteY106" fmla="*/ 4427219 h 6857999"/>
              <a:gd name="connsiteX107" fmla="*/ 5303468 w 7917045"/>
              <a:gd name="connsiteY107" fmla="*/ 4450592 h 6857999"/>
              <a:gd name="connsiteX108" fmla="*/ 5287268 w 7917045"/>
              <a:gd name="connsiteY108" fmla="*/ 4475912 h 6857999"/>
              <a:gd name="connsiteX109" fmla="*/ 5275118 w 7917045"/>
              <a:gd name="connsiteY109" fmla="*/ 4503181 h 6857999"/>
              <a:gd name="connsiteX110" fmla="*/ 5262967 w 7917045"/>
              <a:gd name="connsiteY110" fmla="*/ 4532397 h 6857999"/>
              <a:gd name="connsiteX111" fmla="*/ 5256892 w 7917045"/>
              <a:gd name="connsiteY111" fmla="*/ 4561613 h 6857999"/>
              <a:gd name="connsiteX112" fmla="*/ 5256892 w 7917045"/>
              <a:gd name="connsiteY112" fmla="*/ 4590829 h 6857999"/>
              <a:gd name="connsiteX113" fmla="*/ 5260942 w 7917045"/>
              <a:gd name="connsiteY113" fmla="*/ 4616150 h 6857999"/>
              <a:gd name="connsiteX114" fmla="*/ 5277142 w 7917045"/>
              <a:gd name="connsiteY114" fmla="*/ 4639523 h 6857999"/>
              <a:gd name="connsiteX115" fmla="*/ 5301443 w 7917045"/>
              <a:gd name="connsiteY115" fmla="*/ 4664844 h 6857999"/>
              <a:gd name="connsiteX116" fmla="*/ 5323719 w 7917045"/>
              <a:gd name="connsiteY116" fmla="*/ 4686269 h 6857999"/>
              <a:gd name="connsiteX117" fmla="*/ 5348020 w 7917045"/>
              <a:gd name="connsiteY117" fmla="*/ 4703798 h 6857999"/>
              <a:gd name="connsiteX118" fmla="*/ 5368271 w 7917045"/>
              <a:gd name="connsiteY118" fmla="*/ 4723276 h 6857999"/>
              <a:gd name="connsiteX119" fmla="*/ 5384470 w 7917045"/>
              <a:gd name="connsiteY119" fmla="*/ 4742753 h 6857999"/>
              <a:gd name="connsiteX120" fmla="*/ 5396621 w 7917045"/>
              <a:gd name="connsiteY120" fmla="*/ 4762231 h 6857999"/>
              <a:gd name="connsiteX121" fmla="*/ 5402696 w 7917045"/>
              <a:gd name="connsiteY121" fmla="*/ 4785604 h 6857999"/>
              <a:gd name="connsiteX122" fmla="*/ 5402696 w 7917045"/>
              <a:gd name="connsiteY122" fmla="*/ 4810924 h 6857999"/>
              <a:gd name="connsiteX123" fmla="*/ 5394596 w 7917045"/>
              <a:gd name="connsiteY123" fmla="*/ 4842088 h 6857999"/>
              <a:gd name="connsiteX124" fmla="*/ 5382446 w 7917045"/>
              <a:gd name="connsiteY124" fmla="*/ 4871304 h 6857999"/>
              <a:gd name="connsiteX125" fmla="*/ 5366245 w 7917045"/>
              <a:gd name="connsiteY125" fmla="*/ 4904416 h 6857999"/>
              <a:gd name="connsiteX126" fmla="*/ 5345994 w 7917045"/>
              <a:gd name="connsiteY126" fmla="*/ 4943371 h 6857999"/>
              <a:gd name="connsiteX127" fmla="*/ 5323719 w 7917045"/>
              <a:gd name="connsiteY127" fmla="*/ 4990117 h 6857999"/>
              <a:gd name="connsiteX128" fmla="*/ 5305494 w 7917045"/>
              <a:gd name="connsiteY128" fmla="*/ 5036862 h 6857999"/>
              <a:gd name="connsiteX129" fmla="*/ 5285242 w 7917045"/>
              <a:gd name="connsiteY129" fmla="*/ 5091399 h 6857999"/>
              <a:gd name="connsiteX130" fmla="*/ 5271067 w 7917045"/>
              <a:gd name="connsiteY130" fmla="*/ 5147884 h 6857999"/>
              <a:gd name="connsiteX131" fmla="*/ 5260942 w 7917045"/>
              <a:gd name="connsiteY131" fmla="*/ 5208264 h 6857999"/>
              <a:gd name="connsiteX132" fmla="*/ 5258916 w 7917045"/>
              <a:gd name="connsiteY132" fmla="*/ 5268644 h 6857999"/>
              <a:gd name="connsiteX133" fmla="*/ 5264992 w 7917045"/>
              <a:gd name="connsiteY133" fmla="*/ 5330972 h 6857999"/>
              <a:gd name="connsiteX134" fmla="*/ 5281193 w 7917045"/>
              <a:gd name="connsiteY134" fmla="*/ 5391351 h 6857999"/>
              <a:gd name="connsiteX135" fmla="*/ 5311569 w 7917045"/>
              <a:gd name="connsiteY135" fmla="*/ 5453679 h 6857999"/>
              <a:gd name="connsiteX136" fmla="*/ 5352070 w 7917045"/>
              <a:gd name="connsiteY136" fmla="*/ 5512112 h 6857999"/>
              <a:gd name="connsiteX137" fmla="*/ 5396621 w 7917045"/>
              <a:gd name="connsiteY137" fmla="*/ 5556910 h 6857999"/>
              <a:gd name="connsiteX138" fmla="*/ 5445223 w 7917045"/>
              <a:gd name="connsiteY138" fmla="*/ 5593916 h 6857999"/>
              <a:gd name="connsiteX139" fmla="*/ 5501925 w 7917045"/>
              <a:gd name="connsiteY139" fmla="*/ 5623133 h 6857999"/>
              <a:gd name="connsiteX140" fmla="*/ 5564702 w 7917045"/>
              <a:gd name="connsiteY140" fmla="*/ 5650401 h 6857999"/>
              <a:gd name="connsiteX141" fmla="*/ 5631529 w 7917045"/>
              <a:gd name="connsiteY141" fmla="*/ 5671826 h 6857999"/>
              <a:gd name="connsiteX142" fmla="*/ 5700381 w 7917045"/>
              <a:gd name="connsiteY142" fmla="*/ 5687409 h 6857999"/>
              <a:gd name="connsiteX143" fmla="*/ 5775309 w 7917045"/>
              <a:gd name="connsiteY143" fmla="*/ 5697148 h 6857999"/>
              <a:gd name="connsiteX144" fmla="*/ 5848212 w 7917045"/>
              <a:gd name="connsiteY144" fmla="*/ 5706885 h 6857999"/>
              <a:gd name="connsiteX145" fmla="*/ 5921114 w 7917045"/>
              <a:gd name="connsiteY145" fmla="*/ 5712729 h 6857999"/>
              <a:gd name="connsiteX146" fmla="*/ 5994016 w 7917045"/>
              <a:gd name="connsiteY146" fmla="*/ 5714677 h 6857999"/>
              <a:gd name="connsiteX147" fmla="*/ 6064894 w 7917045"/>
              <a:gd name="connsiteY147" fmla="*/ 5714677 h 6857999"/>
              <a:gd name="connsiteX148" fmla="*/ 6131720 w 7917045"/>
              <a:gd name="connsiteY148" fmla="*/ 5712729 h 6857999"/>
              <a:gd name="connsiteX149" fmla="*/ 6192472 w 7917045"/>
              <a:gd name="connsiteY149" fmla="*/ 5708834 h 6857999"/>
              <a:gd name="connsiteX150" fmla="*/ 6249174 w 7917045"/>
              <a:gd name="connsiteY150" fmla="*/ 5702990 h 6857999"/>
              <a:gd name="connsiteX151" fmla="*/ 6297776 w 7917045"/>
              <a:gd name="connsiteY151" fmla="*/ 5695199 h 6857999"/>
              <a:gd name="connsiteX152" fmla="*/ 6342327 w 7917045"/>
              <a:gd name="connsiteY152" fmla="*/ 5689356 h 6857999"/>
              <a:gd name="connsiteX153" fmla="*/ 6374728 w 7917045"/>
              <a:gd name="connsiteY153" fmla="*/ 5683513 h 6857999"/>
              <a:gd name="connsiteX154" fmla="*/ 6413205 w 7917045"/>
              <a:gd name="connsiteY154" fmla="*/ 5673774 h 6857999"/>
              <a:gd name="connsiteX155" fmla="*/ 6447631 w 7917045"/>
              <a:gd name="connsiteY155" fmla="*/ 5662087 h 6857999"/>
              <a:gd name="connsiteX156" fmla="*/ 6480032 w 7917045"/>
              <a:gd name="connsiteY156" fmla="*/ 5654297 h 6857999"/>
              <a:gd name="connsiteX157" fmla="*/ 6510408 w 7917045"/>
              <a:gd name="connsiteY157" fmla="*/ 5648453 h 6857999"/>
              <a:gd name="connsiteX158" fmla="*/ 6538759 w 7917045"/>
              <a:gd name="connsiteY158" fmla="*/ 5646506 h 6857999"/>
              <a:gd name="connsiteX159" fmla="*/ 6565085 w 7917045"/>
              <a:gd name="connsiteY159" fmla="*/ 5648453 h 6857999"/>
              <a:gd name="connsiteX160" fmla="*/ 6585335 w 7917045"/>
              <a:gd name="connsiteY160" fmla="*/ 5656245 h 6857999"/>
              <a:gd name="connsiteX161" fmla="*/ 6605587 w 7917045"/>
              <a:gd name="connsiteY161" fmla="*/ 5673774 h 6857999"/>
              <a:gd name="connsiteX162" fmla="*/ 6621787 w 7917045"/>
              <a:gd name="connsiteY162" fmla="*/ 5697148 h 6857999"/>
              <a:gd name="connsiteX163" fmla="*/ 6637988 w 7917045"/>
              <a:gd name="connsiteY163" fmla="*/ 5734155 h 6857999"/>
              <a:gd name="connsiteX164" fmla="*/ 6648112 w 7917045"/>
              <a:gd name="connsiteY164" fmla="*/ 5778953 h 6857999"/>
              <a:gd name="connsiteX165" fmla="*/ 6658238 w 7917045"/>
              <a:gd name="connsiteY165" fmla="*/ 5837385 h 6857999"/>
              <a:gd name="connsiteX166" fmla="*/ 6672413 w 7917045"/>
              <a:gd name="connsiteY166" fmla="*/ 5911398 h 6857999"/>
              <a:gd name="connsiteX167" fmla="*/ 6692665 w 7917045"/>
              <a:gd name="connsiteY167" fmla="*/ 5983466 h 6857999"/>
              <a:gd name="connsiteX168" fmla="*/ 6718990 w 7917045"/>
              <a:gd name="connsiteY168" fmla="*/ 6047741 h 6857999"/>
              <a:gd name="connsiteX169" fmla="*/ 6747341 w 7917045"/>
              <a:gd name="connsiteY169" fmla="*/ 6108121 h 6857999"/>
              <a:gd name="connsiteX170" fmla="*/ 6777717 w 7917045"/>
              <a:gd name="connsiteY170" fmla="*/ 6160710 h 6857999"/>
              <a:gd name="connsiteX171" fmla="*/ 6808093 w 7917045"/>
              <a:gd name="connsiteY171" fmla="*/ 6213299 h 6857999"/>
              <a:gd name="connsiteX172" fmla="*/ 6836444 w 7917045"/>
              <a:gd name="connsiteY172" fmla="*/ 6261992 h 6857999"/>
              <a:gd name="connsiteX173" fmla="*/ 6860745 w 7917045"/>
              <a:gd name="connsiteY173" fmla="*/ 6306790 h 6857999"/>
              <a:gd name="connsiteX174" fmla="*/ 6878971 w 7917045"/>
              <a:gd name="connsiteY174" fmla="*/ 6349641 h 6857999"/>
              <a:gd name="connsiteX175" fmla="*/ 6889096 w 7917045"/>
              <a:gd name="connsiteY175" fmla="*/ 6390544 h 6857999"/>
              <a:gd name="connsiteX176" fmla="*/ 6893146 w 7917045"/>
              <a:gd name="connsiteY176" fmla="*/ 6433394 h 6857999"/>
              <a:gd name="connsiteX177" fmla="*/ 6895171 w 7917045"/>
              <a:gd name="connsiteY177" fmla="*/ 6480140 h 6857999"/>
              <a:gd name="connsiteX178" fmla="*/ 6895171 w 7917045"/>
              <a:gd name="connsiteY178" fmla="*/ 6522990 h 6857999"/>
              <a:gd name="connsiteX179" fmla="*/ 6897197 w 7917045"/>
              <a:gd name="connsiteY179" fmla="*/ 6571684 h 6857999"/>
              <a:gd name="connsiteX180" fmla="*/ 6901246 w 7917045"/>
              <a:gd name="connsiteY180" fmla="*/ 6620377 h 6857999"/>
              <a:gd name="connsiteX181" fmla="*/ 6905297 w 7917045"/>
              <a:gd name="connsiteY181" fmla="*/ 6672966 h 6857999"/>
              <a:gd name="connsiteX182" fmla="*/ 6917447 w 7917045"/>
              <a:gd name="connsiteY182" fmla="*/ 6729451 h 6857999"/>
              <a:gd name="connsiteX183" fmla="*/ 6929597 w 7917045"/>
              <a:gd name="connsiteY183" fmla="*/ 6791778 h 6857999"/>
              <a:gd name="connsiteX184" fmla="*/ 6951873 w 7917045"/>
              <a:gd name="connsiteY184" fmla="*/ 6857999 h 6857999"/>
              <a:gd name="connsiteX185" fmla="*/ 0 w 7917045"/>
              <a:gd name="connsiteY18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917045" h="6857999">
                <a:moveTo>
                  <a:pt x="0" y="0"/>
                </a:moveTo>
                <a:lnTo>
                  <a:pt x="7917045" y="0"/>
                </a:lnTo>
                <a:lnTo>
                  <a:pt x="7917045" y="4740"/>
                </a:lnTo>
                <a:lnTo>
                  <a:pt x="7816576" y="9739"/>
                </a:lnTo>
                <a:lnTo>
                  <a:pt x="7705198" y="23373"/>
                </a:lnTo>
                <a:lnTo>
                  <a:pt x="7595845" y="37007"/>
                </a:lnTo>
                <a:lnTo>
                  <a:pt x="7443964" y="68171"/>
                </a:lnTo>
                <a:lnTo>
                  <a:pt x="7296135" y="105178"/>
                </a:lnTo>
                <a:lnTo>
                  <a:pt x="7156405" y="149976"/>
                </a:lnTo>
                <a:lnTo>
                  <a:pt x="7028826" y="200618"/>
                </a:lnTo>
                <a:lnTo>
                  <a:pt x="6909346" y="253207"/>
                </a:lnTo>
                <a:lnTo>
                  <a:pt x="6797968" y="311639"/>
                </a:lnTo>
                <a:lnTo>
                  <a:pt x="6694689" y="373967"/>
                </a:lnTo>
                <a:lnTo>
                  <a:pt x="6597486" y="440190"/>
                </a:lnTo>
                <a:lnTo>
                  <a:pt x="6510408" y="510308"/>
                </a:lnTo>
                <a:lnTo>
                  <a:pt x="6427380" y="582376"/>
                </a:lnTo>
                <a:lnTo>
                  <a:pt x="6356504" y="656389"/>
                </a:lnTo>
                <a:lnTo>
                  <a:pt x="6289676" y="734299"/>
                </a:lnTo>
                <a:lnTo>
                  <a:pt x="6230949" y="810261"/>
                </a:lnTo>
                <a:lnTo>
                  <a:pt x="6178297" y="890119"/>
                </a:lnTo>
                <a:lnTo>
                  <a:pt x="6133746" y="969976"/>
                </a:lnTo>
                <a:lnTo>
                  <a:pt x="6095270" y="1049833"/>
                </a:lnTo>
                <a:lnTo>
                  <a:pt x="6064894" y="1129691"/>
                </a:lnTo>
                <a:lnTo>
                  <a:pt x="6042618" y="1162803"/>
                </a:lnTo>
                <a:lnTo>
                  <a:pt x="6020343" y="1205653"/>
                </a:lnTo>
                <a:lnTo>
                  <a:pt x="5996042" y="1256294"/>
                </a:lnTo>
                <a:lnTo>
                  <a:pt x="5967690" y="1316675"/>
                </a:lnTo>
                <a:lnTo>
                  <a:pt x="5939340" y="1380949"/>
                </a:lnTo>
                <a:lnTo>
                  <a:pt x="5906938" y="1451069"/>
                </a:lnTo>
                <a:lnTo>
                  <a:pt x="5876563" y="1525083"/>
                </a:lnTo>
                <a:lnTo>
                  <a:pt x="5844161" y="1604940"/>
                </a:lnTo>
                <a:lnTo>
                  <a:pt x="5813785" y="1686745"/>
                </a:lnTo>
                <a:lnTo>
                  <a:pt x="5781384" y="1766603"/>
                </a:lnTo>
                <a:lnTo>
                  <a:pt x="5751008" y="1848408"/>
                </a:lnTo>
                <a:lnTo>
                  <a:pt x="5722658" y="1928266"/>
                </a:lnTo>
                <a:lnTo>
                  <a:pt x="5696332" y="2008123"/>
                </a:lnTo>
                <a:lnTo>
                  <a:pt x="5672031" y="2082138"/>
                </a:lnTo>
                <a:lnTo>
                  <a:pt x="5651779" y="2154204"/>
                </a:lnTo>
                <a:lnTo>
                  <a:pt x="5633554" y="2220427"/>
                </a:lnTo>
                <a:lnTo>
                  <a:pt x="5621403" y="2278859"/>
                </a:lnTo>
                <a:lnTo>
                  <a:pt x="5609254" y="2329500"/>
                </a:lnTo>
                <a:lnTo>
                  <a:pt x="5605204" y="2374298"/>
                </a:lnTo>
                <a:lnTo>
                  <a:pt x="5607228" y="2407410"/>
                </a:lnTo>
                <a:lnTo>
                  <a:pt x="5611279" y="2446365"/>
                </a:lnTo>
                <a:lnTo>
                  <a:pt x="5619379" y="2489215"/>
                </a:lnTo>
                <a:lnTo>
                  <a:pt x="5623429" y="2532065"/>
                </a:lnTo>
                <a:lnTo>
                  <a:pt x="5627480" y="2572968"/>
                </a:lnTo>
                <a:lnTo>
                  <a:pt x="5625454" y="2615819"/>
                </a:lnTo>
                <a:lnTo>
                  <a:pt x="5619379" y="2656721"/>
                </a:lnTo>
                <a:lnTo>
                  <a:pt x="5607228" y="2695676"/>
                </a:lnTo>
                <a:lnTo>
                  <a:pt x="5586978" y="2736578"/>
                </a:lnTo>
                <a:lnTo>
                  <a:pt x="5556602" y="2773586"/>
                </a:lnTo>
                <a:lnTo>
                  <a:pt x="5512050" y="2808645"/>
                </a:lnTo>
                <a:lnTo>
                  <a:pt x="5435098" y="2870972"/>
                </a:lnTo>
                <a:lnTo>
                  <a:pt x="5360171" y="2941091"/>
                </a:lnTo>
                <a:lnTo>
                  <a:pt x="5291319" y="3015106"/>
                </a:lnTo>
                <a:lnTo>
                  <a:pt x="5224491" y="3089120"/>
                </a:lnTo>
                <a:lnTo>
                  <a:pt x="5159688" y="3167029"/>
                </a:lnTo>
                <a:lnTo>
                  <a:pt x="5094887" y="3239096"/>
                </a:lnTo>
                <a:lnTo>
                  <a:pt x="5060460" y="3276103"/>
                </a:lnTo>
                <a:lnTo>
                  <a:pt x="5026034" y="3315058"/>
                </a:lnTo>
                <a:lnTo>
                  <a:pt x="4993633" y="3354013"/>
                </a:lnTo>
                <a:lnTo>
                  <a:pt x="4963257" y="3392967"/>
                </a:lnTo>
                <a:lnTo>
                  <a:pt x="4936932" y="3429975"/>
                </a:lnTo>
                <a:lnTo>
                  <a:pt x="4916680" y="3468929"/>
                </a:lnTo>
                <a:lnTo>
                  <a:pt x="4906556" y="3509832"/>
                </a:lnTo>
                <a:lnTo>
                  <a:pt x="4902506" y="3548775"/>
                </a:lnTo>
                <a:lnTo>
                  <a:pt x="4902506" y="3548793"/>
                </a:lnTo>
                <a:lnTo>
                  <a:pt x="4910605" y="3589690"/>
                </a:lnTo>
                <a:lnTo>
                  <a:pt x="4930855" y="3632540"/>
                </a:lnTo>
                <a:lnTo>
                  <a:pt x="4965282" y="3675390"/>
                </a:lnTo>
                <a:lnTo>
                  <a:pt x="5003758" y="3710450"/>
                </a:lnTo>
                <a:lnTo>
                  <a:pt x="5042234" y="3739666"/>
                </a:lnTo>
                <a:lnTo>
                  <a:pt x="5082736" y="3761091"/>
                </a:lnTo>
                <a:lnTo>
                  <a:pt x="5121212" y="3778621"/>
                </a:lnTo>
                <a:lnTo>
                  <a:pt x="5155639" y="3794203"/>
                </a:lnTo>
                <a:lnTo>
                  <a:pt x="5190064" y="3805889"/>
                </a:lnTo>
                <a:lnTo>
                  <a:pt x="5218416" y="3819523"/>
                </a:lnTo>
                <a:lnTo>
                  <a:pt x="5244741" y="3833157"/>
                </a:lnTo>
                <a:lnTo>
                  <a:pt x="5262967" y="3848740"/>
                </a:lnTo>
                <a:lnTo>
                  <a:pt x="5277142" y="3868216"/>
                </a:lnTo>
                <a:lnTo>
                  <a:pt x="5283217" y="3891590"/>
                </a:lnTo>
                <a:lnTo>
                  <a:pt x="5281193" y="3922753"/>
                </a:lnTo>
                <a:lnTo>
                  <a:pt x="5273093" y="3955865"/>
                </a:lnTo>
                <a:lnTo>
                  <a:pt x="5260942" y="3983134"/>
                </a:lnTo>
                <a:lnTo>
                  <a:pt x="5246766" y="4008454"/>
                </a:lnTo>
                <a:lnTo>
                  <a:pt x="5228541" y="4027932"/>
                </a:lnTo>
                <a:lnTo>
                  <a:pt x="5214365" y="4049357"/>
                </a:lnTo>
                <a:lnTo>
                  <a:pt x="5196140" y="4068834"/>
                </a:lnTo>
                <a:lnTo>
                  <a:pt x="5183989" y="4088312"/>
                </a:lnTo>
                <a:lnTo>
                  <a:pt x="5169814" y="4109737"/>
                </a:lnTo>
                <a:lnTo>
                  <a:pt x="5163739" y="4135057"/>
                </a:lnTo>
                <a:lnTo>
                  <a:pt x="5161714" y="4162326"/>
                </a:lnTo>
                <a:lnTo>
                  <a:pt x="5163739" y="4193489"/>
                </a:lnTo>
                <a:lnTo>
                  <a:pt x="5175889" y="4230497"/>
                </a:lnTo>
                <a:lnTo>
                  <a:pt x="5196140" y="4279191"/>
                </a:lnTo>
                <a:lnTo>
                  <a:pt x="5220440" y="4316197"/>
                </a:lnTo>
                <a:lnTo>
                  <a:pt x="5244741" y="4345414"/>
                </a:lnTo>
                <a:lnTo>
                  <a:pt x="5269042" y="4364891"/>
                </a:lnTo>
                <a:lnTo>
                  <a:pt x="5291319" y="4380473"/>
                </a:lnTo>
                <a:lnTo>
                  <a:pt x="5311569" y="4390212"/>
                </a:lnTo>
                <a:lnTo>
                  <a:pt x="5325744" y="4394107"/>
                </a:lnTo>
                <a:lnTo>
                  <a:pt x="5335870" y="4396055"/>
                </a:lnTo>
                <a:lnTo>
                  <a:pt x="5339919" y="4396055"/>
                </a:lnTo>
                <a:lnTo>
                  <a:pt x="5335870" y="4399951"/>
                </a:lnTo>
                <a:lnTo>
                  <a:pt x="5327769" y="4411637"/>
                </a:lnTo>
                <a:lnTo>
                  <a:pt x="5315618" y="4427219"/>
                </a:lnTo>
                <a:lnTo>
                  <a:pt x="5303468" y="4450592"/>
                </a:lnTo>
                <a:lnTo>
                  <a:pt x="5287268" y="4475912"/>
                </a:lnTo>
                <a:lnTo>
                  <a:pt x="5275118" y="4503181"/>
                </a:lnTo>
                <a:lnTo>
                  <a:pt x="5262967" y="4532397"/>
                </a:lnTo>
                <a:lnTo>
                  <a:pt x="5256892" y="4561613"/>
                </a:lnTo>
                <a:lnTo>
                  <a:pt x="5256892" y="4590829"/>
                </a:lnTo>
                <a:lnTo>
                  <a:pt x="5260942" y="4616150"/>
                </a:lnTo>
                <a:lnTo>
                  <a:pt x="5277142" y="4639523"/>
                </a:lnTo>
                <a:lnTo>
                  <a:pt x="5301443" y="4664844"/>
                </a:lnTo>
                <a:lnTo>
                  <a:pt x="5323719" y="4686269"/>
                </a:lnTo>
                <a:lnTo>
                  <a:pt x="5348020" y="4703798"/>
                </a:lnTo>
                <a:lnTo>
                  <a:pt x="5368271" y="4723276"/>
                </a:lnTo>
                <a:lnTo>
                  <a:pt x="5384470" y="4742753"/>
                </a:lnTo>
                <a:lnTo>
                  <a:pt x="5396621" y="4762231"/>
                </a:lnTo>
                <a:lnTo>
                  <a:pt x="5402696" y="4785604"/>
                </a:lnTo>
                <a:lnTo>
                  <a:pt x="5402696" y="4810924"/>
                </a:lnTo>
                <a:lnTo>
                  <a:pt x="5394596" y="4842088"/>
                </a:lnTo>
                <a:lnTo>
                  <a:pt x="5382446" y="4871304"/>
                </a:lnTo>
                <a:lnTo>
                  <a:pt x="5366245" y="4904416"/>
                </a:lnTo>
                <a:lnTo>
                  <a:pt x="5345994" y="4943371"/>
                </a:lnTo>
                <a:lnTo>
                  <a:pt x="5323719" y="4990117"/>
                </a:lnTo>
                <a:lnTo>
                  <a:pt x="5305494" y="5036862"/>
                </a:lnTo>
                <a:lnTo>
                  <a:pt x="5285242" y="5091399"/>
                </a:lnTo>
                <a:lnTo>
                  <a:pt x="5271067" y="5147884"/>
                </a:lnTo>
                <a:lnTo>
                  <a:pt x="5260942" y="5208264"/>
                </a:lnTo>
                <a:lnTo>
                  <a:pt x="5258916" y="5268644"/>
                </a:lnTo>
                <a:lnTo>
                  <a:pt x="5264992" y="5330972"/>
                </a:lnTo>
                <a:lnTo>
                  <a:pt x="5281193" y="5391351"/>
                </a:lnTo>
                <a:lnTo>
                  <a:pt x="5311569" y="5453679"/>
                </a:lnTo>
                <a:lnTo>
                  <a:pt x="5352070" y="5512112"/>
                </a:lnTo>
                <a:lnTo>
                  <a:pt x="5396621" y="5556910"/>
                </a:lnTo>
                <a:lnTo>
                  <a:pt x="5445223" y="5593916"/>
                </a:lnTo>
                <a:lnTo>
                  <a:pt x="5501925" y="5623133"/>
                </a:lnTo>
                <a:lnTo>
                  <a:pt x="5564702" y="5650401"/>
                </a:lnTo>
                <a:lnTo>
                  <a:pt x="5631529" y="5671826"/>
                </a:lnTo>
                <a:lnTo>
                  <a:pt x="5700381" y="5687409"/>
                </a:lnTo>
                <a:lnTo>
                  <a:pt x="5775309" y="5697148"/>
                </a:lnTo>
                <a:lnTo>
                  <a:pt x="5848212" y="5706885"/>
                </a:lnTo>
                <a:lnTo>
                  <a:pt x="5921114" y="5712729"/>
                </a:lnTo>
                <a:lnTo>
                  <a:pt x="5994016" y="5714677"/>
                </a:lnTo>
                <a:lnTo>
                  <a:pt x="6064894" y="5714677"/>
                </a:lnTo>
                <a:lnTo>
                  <a:pt x="6131720" y="5712729"/>
                </a:lnTo>
                <a:lnTo>
                  <a:pt x="6192472" y="5708834"/>
                </a:lnTo>
                <a:lnTo>
                  <a:pt x="6249174" y="5702990"/>
                </a:lnTo>
                <a:lnTo>
                  <a:pt x="6297776" y="5695199"/>
                </a:lnTo>
                <a:lnTo>
                  <a:pt x="6342327" y="5689356"/>
                </a:lnTo>
                <a:lnTo>
                  <a:pt x="6374728" y="5683513"/>
                </a:lnTo>
                <a:lnTo>
                  <a:pt x="6413205" y="5673774"/>
                </a:lnTo>
                <a:lnTo>
                  <a:pt x="6447631" y="5662087"/>
                </a:lnTo>
                <a:lnTo>
                  <a:pt x="6480032" y="5654297"/>
                </a:lnTo>
                <a:lnTo>
                  <a:pt x="6510408" y="5648453"/>
                </a:lnTo>
                <a:lnTo>
                  <a:pt x="6538759" y="5646506"/>
                </a:lnTo>
                <a:lnTo>
                  <a:pt x="6565085" y="5648453"/>
                </a:lnTo>
                <a:lnTo>
                  <a:pt x="6585335" y="5656245"/>
                </a:lnTo>
                <a:lnTo>
                  <a:pt x="6605587" y="5673774"/>
                </a:lnTo>
                <a:lnTo>
                  <a:pt x="6621787" y="5697148"/>
                </a:lnTo>
                <a:lnTo>
                  <a:pt x="6637988" y="5734155"/>
                </a:lnTo>
                <a:lnTo>
                  <a:pt x="6648112" y="5778953"/>
                </a:lnTo>
                <a:lnTo>
                  <a:pt x="6658238" y="5837385"/>
                </a:lnTo>
                <a:lnTo>
                  <a:pt x="6672413" y="5911398"/>
                </a:lnTo>
                <a:lnTo>
                  <a:pt x="6692665" y="5983466"/>
                </a:lnTo>
                <a:lnTo>
                  <a:pt x="6718990" y="6047741"/>
                </a:lnTo>
                <a:lnTo>
                  <a:pt x="6747341" y="6108121"/>
                </a:lnTo>
                <a:lnTo>
                  <a:pt x="6777717" y="6160710"/>
                </a:lnTo>
                <a:lnTo>
                  <a:pt x="6808093" y="6213299"/>
                </a:lnTo>
                <a:lnTo>
                  <a:pt x="6836444" y="6261992"/>
                </a:lnTo>
                <a:lnTo>
                  <a:pt x="6860745" y="6306790"/>
                </a:lnTo>
                <a:lnTo>
                  <a:pt x="6878971" y="6349641"/>
                </a:lnTo>
                <a:lnTo>
                  <a:pt x="6889096" y="6390544"/>
                </a:lnTo>
                <a:lnTo>
                  <a:pt x="6893146" y="6433394"/>
                </a:lnTo>
                <a:lnTo>
                  <a:pt x="6895171" y="6480140"/>
                </a:lnTo>
                <a:lnTo>
                  <a:pt x="6895171" y="6522990"/>
                </a:lnTo>
                <a:lnTo>
                  <a:pt x="6897197" y="6571684"/>
                </a:lnTo>
                <a:lnTo>
                  <a:pt x="6901246" y="6620377"/>
                </a:lnTo>
                <a:lnTo>
                  <a:pt x="6905297" y="6672966"/>
                </a:lnTo>
                <a:lnTo>
                  <a:pt x="6917447" y="6729451"/>
                </a:lnTo>
                <a:lnTo>
                  <a:pt x="6929597" y="6791778"/>
                </a:lnTo>
                <a:lnTo>
                  <a:pt x="6951873" y="6857999"/>
                </a:lnTo>
                <a:lnTo>
                  <a:pt x="0" y="6857999"/>
                </a:lnTo>
                <a:close/>
              </a:path>
            </a:pathLst>
          </a:custGeom>
          <a:solidFill>
            <a:srgbClr val="44546A">
              <a:lumMod val="75000"/>
            </a:srgbClr>
          </a:solidFill>
          <a:ln w="12700" cap="flat" cmpd="sng" algn="ctr">
            <a:noFill/>
            <a:prstDash val="solid"/>
            <a:miter lim="800000"/>
          </a:ln>
          <a:effectLst>
            <a:innerShdw blurRad="215900" dist="50800">
              <a:prstClr val="black">
                <a:alpha val="37000"/>
              </a:prstClr>
            </a:inn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845D95D6-ECF0-418B-A589-BA7C25474B17}"/>
              </a:ext>
            </a:extLst>
          </p:cNvPr>
          <p:cNvGrpSpPr/>
          <p:nvPr/>
        </p:nvGrpSpPr>
        <p:grpSpPr>
          <a:xfrm>
            <a:off x="7451472" y="1703811"/>
            <a:ext cx="822960" cy="822960"/>
            <a:chOff x="4627083" y="903382"/>
            <a:chExt cx="1280160" cy="1280160"/>
          </a:xfrm>
        </p:grpSpPr>
        <p:sp>
          <p:nvSpPr>
            <p:cNvPr id="38" name="Oval 37">
              <a:extLst>
                <a:ext uri="{FF2B5EF4-FFF2-40B4-BE49-F238E27FC236}">
                  <a16:creationId xmlns:a16="http://schemas.microsoft.com/office/drawing/2014/main" id="{3C3C25C5-2D15-4357-B456-9FD2C722FD1A}"/>
                </a:ext>
              </a:extLst>
            </p:cNvPr>
            <p:cNvSpPr/>
            <p:nvPr/>
          </p:nvSpPr>
          <p:spPr>
            <a:xfrm>
              <a:off x="4627083" y="903382"/>
              <a:ext cx="1280160" cy="1280160"/>
            </a:xfrm>
            <a:prstGeom prst="ellipse">
              <a:avLst/>
            </a:prstGeom>
            <a:solidFill>
              <a:srgbClr val="4E96DA">
                <a:lumMod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544B0B64-6572-4C52-AC0C-0EDD1ECF1833}"/>
                </a:ext>
              </a:extLst>
            </p:cNvPr>
            <p:cNvSpPr/>
            <p:nvPr/>
          </p:nvSpPr>
          <p:spPr>
            <a:xfrm>
              <a:off x="4809963" y="1086262"/>
              <a:ext cx="914400" cy="914400"/>
            </a:xfrm>
            <a:prstGeom prst="ellipse">
              <a:avLst/>
            </a:prstGeom>
            <a:solidFill>
              <a:srgbClr val="4E96DA"/>
            </a:solidFill>
            <a:ln w="12700" cap="flat" cmpd="sng" algn="ctr">
              <a:noFill/>
              <a:prstDash val="solid"/>
              <a:miter lim="800000"/>
            </a:ln>
            <a:effectLst>
              <a:outerShdw blurRad="190500" dist="38100" dir="8100000" sx="103000" sy="103000" algn="tr"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74B4DD5A-454A-4A57-8FA9-33612F9FD959}"/>
              </a:ext>
            </a:extLst>
          </p:cNvPr>
          <p:cNvGrpSpPr/>
          <p:nvPr/>
        </p:nvGrpSpPr>
        <p:grpSpPr>
          <a:xfrm>
            <a:off x="7451472" y="2735082"/>
            <a:ext cx="822960" cy="822960"/>
            <a:chOff x="4627083" y="903382"/>
            <a:chExt cx="1280160" cy="1280160"/>
          </a:xfrm>
        </p:grpSpPr>
        <p:sp>
          <p:nvSpPr>
            <p:cNvPr id="41" name="Oval 40">
              <a:extLst>
                <a:ext uri="{FF2B5EF4-FFF2-40B4-BE49-F238E27FC236}">
                  <a16:creationId xmlns:a16="http://schemas.microsoft.com/office/drawing/2014/main" id="{51BAA58A-9D9B-4EDD-8FE1-A0CB18FAF313}"/>
                </a:ext>
              </a:extLst>
            </p:cNvPr>
            <p:cNvSpPr/>
            <p:nvPr/>
          </p:nvSpPr>
          <p:spPr>
            <a:xfrm>
              <a:off x="4627083" y="903382"/>
              <a:ext cx="1280160" cy="1280160"/>
            </a:xfrm>
            <a:prstGeom prst="ellipse">
              <a:avLst/>
            </a:prstGeom>
            <a:solidFill>
              <a:srgbClr val="48AB83">
                <a:lumMod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3327BD33-1E2C-4E8C-91F4-5D314070C3BB}"/>
                </a:ext>
              </a:extLst>
            </p:cNvPr>
            <p:cNvSpPr/>
            <p:nvPr/>
          </p:nvSpPr>
          <p:spPr>
            <a:xfrm>
              <a:off x="4809963" y="1086262"/>
              <a:ext cx="914400" cy="914400"/>
            </a:xfrm>
            <a:prstGeom prst="ellipse">
              <a:avLst/>
            </a:prstGeom>
            <a:solidFill>
              <a:srgbClr val="48AB83"/>
            </a:solidFill>
            <a:ln w="12700" cap="flat" cmpd="sng" algn="ctr">
              <a:noFill/>
              <a:prstDash val="solid"/>
              <a:miter lim="800000"/>
            </a:ln>
            <a:effectLst>
              <a:outerShdw blurRad="190500" dist="38100" dir="8100000" sx="103000" sy="103000" algn="tr"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2008CC5F-5AED-4939-901C-F2A4BF6193AF}"/>
              </a:ext>
            </a:extLst>
          </p:cNvPr>
          <p:cNvGrpSpPr/>
          <p:nvPr/>
        </p:nvGrpSpPr>
        <p:grpSpPr>
          <a:xfrm>
            <a:off x="7451472" y="3766352"/>
            <a:ext cx="822960" cy="822960"/>
            <a:chOff x="4627083" y="903382"/>
            <a:chExt cx="1280160" cy="1280160"/>
          </a:xfrm>
        </p:grpSpPr>
        <p:sp>
          <p:nvSpPr>
            <p:cNvPr id="44" name="Oval 43">
              <a:extLst>
                <a:ext uri="{FF2B5EF4-FFF2-40B4-BE49-F238E27FC236}">
                  <a16:creationId xmlns:a16="http://schemas.microsoft.com/office/drawing/2014/main" id="{66A28F3E-C638-4CCB-8549-71C73ED5AFEE}"/>
                </a:ext>
              </a:extLst>
            </p:cNvPr>
            <p:cNvSpPr/>
            <p:nvPr/>
          </p:nvSpPr>
          <p:spPr>
            <a:xfrm>
              <a:off x="4627083" y="903382"/>
              <a:ext cx="1280160" cy="1280160"/>
            </a:xfrm>
            <a:prstGeom prst="ellipse">
              <a:avLst/>
            </a:prstGeom>
            <a:solidFill>
              <a:srgbClr val="98C42A">
                <a:lumMod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2B84881B-5BD6-40C5-93C9-C1BE445CB74D}"/>
                </a:ext>
              </a:extLst>
            </p:cNvPr>
            <p:cNvSpPr/>
            <p:nvPr/>
          </p:nvSpPr>
          <p:spPr>
            <a:xfrm>
              <a:off x="4809963" y="1086262"/>
              <a:ext cx="914400" cy="914400"/>
            </a:xfrm>
            <a:prstGeom prst="ellipse">
              <a:avLst/>
            </a:prstGeom>
            <a:solidFill>
              <a:srgbClr val="98C42A"/>
            </a:solidFill>
            <a:ln w="12700" cap="flat" cmpd="sng" algn="ctr">
              <a:noFill/>
              <a:prstDash val="solid"/>
              <a:miter lim="800000"/>
            </a:ln>
            <a:effectLst>
              <a:outerShdw blurRad="190500" dist="38100" dir="8100000" sx="103000" sy="103000" algn="tr"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8BE20E8F-42E5-42F0-B180-358398102154}"/>
              </a:ext>
            </a:extLst>
          </p:cNvPr>
          <p:cNvGrpSpPr/>
          <p:nvPr/>
        </p:nvGrpSpPr>
        <p:grpSpPr>
          <a:xfrm>
            <a:off x="7451472" y="4797623"/>
            <a:ext cx="822960" cy="822960"/>
            <a:chOff x="4627083" y="903382"/>
            <a:chExt cx="1280160" cy="1280160"/>
          </a:xfrm>
        </p:grpSpPr>
        <p:sp>
          <p:nvSpPr>
            <p:cNvPr id="47" name="Oval 46">
              <a:extLst>
                <a:ext uri="{FF2B5EF4-FFF2-40B4-BE49-F238E27FC236}">
                  <a16:creationId xmlns:a16="http://schemas.microsoft.com/office/drawing/2014/main" id="{69BC876E-2ABF-4663-A418-79009884AFDA}"/>
                </a:ext>
              </a:extLst>
            </p:cNvPr>
            <p:cNvSpPr/>
            <p:nvPr/>
          </p:nvSpPr>
          <p:spPr>
            <a:xfrm>
              <a:off x="4627083" y="903382"/>
              <a:ext cx="1280160" cy="1280160"/>
            </a:xfrm>
            <a:prstGeom prst="ellipse">
              <a:avLst/>
            </a:prstGeom>
            <a:solidFill>
              <a:srgbClr val="EBAB2C">
                <a:lumMod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2E941991-2519-4FF0-BC7B-D4E1998015D0}"/>
                </a:ext>
              </a:extLst>
            </p:cNvPr>
            <p:cNvSpPr/>
            <p:nvPr/>
          </p:nvSpPr>
          <p:spPr>
            <a:xfrm>
              <a:off x="4809963" y="1086262"/>
              <a:ext cx="914400" cy="914400"/>
            </a:xfrm>
            <a:prstGeom prst="ellipse">
              <a:avLst/>
            </a:prstGeom>
            <a:solidFill>
              <a:srgbClr val="EBAB2C"/>
            </a:solidFill>
            <a:ln w="12700" cap="flat" cmpd="sng" algn="ctr">
              <a:noFill/>
              <a:prstDash val="solid"/>
              <a:miter lim="800000"/>
            </a:ln>
            <a:effectLst>
              <a:outerShdw blurRad="190500" dist="38100" dir="8100000" sx="103000" sy="103000" algn="tr"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Rectangle 48">
            <a:extLst>
              <a:ext uri="{FF2B5EF4-FFF2-40B4-BE49-F238E27FC236}">
                <a16:creationId xmlns:a16="http://schemas.microsoft.com/office/drawing/2014/main" id="{ED1B5B10-7B95-48B1-8AD7-FBA2EEEFD444}"/>
              </a:ext>
            </a:extLst>
          </p:cNvPr>
          <p:cNvSpPr/>
          <p:nvPr/>
        </p:nvSpPr>
        <p:spPr>
          <a:xfrm>
            <a:off x="8340769" y="1826106"/>
            <a:ext cx="1946211" cy="584775"/>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Guarantee decent working conditions </a:t>
            </a:r>
          </a:p>
        </p:txBody>
      </p:sp>
      <p:sp>
        <p:nvSpPr>
          <p:cNvPr id="50" name="Rectangle 49">
            <a:extLst>
              <a:ext uri="{FF2B5EF4-FFF2-40B4-BE49-F238E27FC236}">
                <a16:creationId xmlns:a16="http://schemas.microsoft.com/office/drawing/2014/main" id="{E51ED0BF-AA00-4F26-8961-D1D8985C4A15}"/>
              </a:ext>
            </a:extLst>
          </p:cNvPr>
          <p:cNvSpPr/>
          <p:nvPr/>
        </p:nvSpPr>
        <p:spPr>
          <a:xfrm>
            <a:off x="8340769" y="2604550"/>
            <a:ext cx="1946211" cy="1077218"/>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Equip health workers with additional required skills and competencies</a:t>
            </a:r>
          </a:p>
        </p:txBody>
      </p:sp>
      <p:sp>
        <p:nvSpPr>
          <p:cNvPr id="51" name="Rectangle 50">
            <a:extLst>
              <a:ext uri="{FF2B5EF4-FFF2-40B4-BE49-F238E27FC236}">
                <a16:creationId xmlns:a16="http://schemas.microsoft.com/office/drawing/2014/main" id="{396E8CE4-0B69-472C-9521-E101FED08565}"/>
              </a:ext>
            </a:extLst>
          </p:cNvPr>
          <p:cNvSpPr/>
          <p:nvPr/>
        </p:nvSpPr>
        <p:spPr>
          <a:xfrm>
            <a:off x="8340769" y="3738404"/>
            <a:ext cx="2130930" cy="1077218"/>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Protect from infection (refresh/monitor IPC practices and ensure adequate PPE)</a:t>
            </a:r>
          </a:p>
        </p:txBody>
      </p:sp>
      <p:sp>
        <p:nvSpPr>
          <p:cNvPr id="52" name="Rectangle 51">
            <a:extLst>
              <a:ext uri="{FF2B5EF4-FFF2-40B4-BE49-F238E27FC236}">
                <a16:creationId xmlns:a16="http://schemas.microsoft.com/office/drawing/2014/main" id="{082853C5-958A-4B01-968A-65DF47CEF093}"/>
              </a:ext>
            </a:extLst>
          </p:cNvPr>
          <p:cNvSpPr/>
          <p:nvPr/>
        </p:nvSpPr>
        <p:spPr>
          <a:xfrm>
            <a:off x="8340769" y="5039825"/>
            <a:ext cx="1946211" cy="338554"/>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E2A"/>
                </a:solidFill>
                <a:effectLst/>
                <a:uLnTx/>
                <a:uFillTx/>
                <a:latin typeface="Calibri"/>
                <a:ea typeface="+mn-ea"/>
                <a:cs typeface="+mn-cs"/>
              </a:rPr>
              <a:t>Optimize roles</a:t>
            </a:r>
          </a:p>
        </p:txBody>
      </p:sp>
      <p:cxnSp>
        <p:nvCxnSpPr>
          <p:cNvPr id="53" name="Straight Connector 52">
            <a:extLst>
              <a:ext uri="{FF2B5EF4-FFF2-40B4-BE49-F238E27FC236}">
                <a16:creationId xmlns:a16="http://schemas.microsoft.com/office/drawing/2014/main" id="{F24D4A14-93DC-4DDD-8A4D-DAFC07971005}"/>
              </a:ext>
            </a:extLst>
          </p:cNvPr>
          <p:cNvCxnSpPr/>
          <p:nvPr/>
        </p:nvCxnSpPr>
        <p:spPr>
          <a:xfrm>
            <a:off x="1783951" y="3853560"/>
            <a:ext cx="2974554" cy="0"/>
          </a:xfrm>
          <a:prstGeom prst="line">
            <a:avLst/>
          </a:prstGeom>
          <a:noFill/>
          <a:ln w="6350" cap="flat" cmpd="sng" algn="ctr">
            <a:solidFill>
              <a:srgbClr val="48AB83">
                <a:lumMod val="60000"/>
                <a:lumOff val="40000"/>
              </a:srgbClr>
            </a:solidFill>
            <a:prstDash val="sysDot"/>
            <a:miter lim="800000"/>
          </a:ln>
          <a:effectLst/>
        </p:spPr>
      </p:cxnSp>
      <p:cxnSp>
        <p:nvCxnSpPr>
          <p:cNvPr id="54" name="Straight Connector 53">
            <a:extLst>
              <a:ext uri="{FF2B5EF4-FFF2-40B4-BE49-F238E27FC236}">
                <a16:creationId xmlns:a16="http://schemas.microsoft.com/office/drawing/2014/main" id="{356F5BFE-06AA-4CD2-952C-56C22AF55C93}"/>
              </a:ext>
            </a:extLst>
          </p:cNvPr>
          <p:cNvCxnSpPr/>
          <p:nvPr/>
        </p:nvCxnSpPr>
        <p:spPr>
          <a:xfrm>
            <a:off x="1733675" y="4970322"/>
            <a:ext cx="2974554" cy="0"/>
          </a:xfrm>
          <a:prstGeom prst="line">
            <a:avLst/>
          </a:prstGeom>
          <a:noFill/>
          <a:ln w="6350" cap="flat" cmpd="sng" algn="ctr">
            <a:solidFill>
              <a:srgbClr val="48AB83">
                <a:lumMod val="60000"/>
                <a:lumOff val="40000"/>
              </a:srgbClr>
            </a:solidFill>
            <a:prstDash val="sysDot"/>
            <a:miter lim="800000"/>
          </a:ln>
          <a:effectLst/>
        </p:spPr>
      </p:cxnSp>
      <p:sp>
        <p:nvSpPr>
          <p:cNvPr id="56" name="Rectangle 55">
            <a:extLst>
              <a:ext uri="{FF2B5EF4-FFF2-40B4-BE49-F238E27FC236}">
                <a16:creationId xmlns:a16="http://schemas.microsoft.com/office/drawing/2014/main" id="{C022800F-7090-4233-9B74-FE337C5CC19D}"/>
              </a:ext>
            </a:extLst>
          </p:cNvPr>
          <p:cNvSpPr/>
          <p:nvPr/>
        </p:nvSpPr>
        <p:spPr>
          <a:xfrm>
            <a:off x="3171400" y="5055651"/>
            <a:ext cx="1946211" cy="1077218"/>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a:ea typeface="+mn-ea"/>
                <a:cs typeface="+mn-cs"/>
              </a:rPr>
              <a:t>Agile work with partners to gather data, synthesize learning, innovate</a:t>
            </a:r>
          </a:p>
        </p:txBody>
      </p:sp>
      <p:sp>
        <p:nvSpPr>
          <p:cNvPr id="57" name="Rectangle 56">
            <a:extLst>
              <a:ext uri="{FF2B5EF4-FFF2-40B4-BE49-F238E27FC236}">
                <a16:creationId xmlns:a16="http://schemas.microsoft.com/office/drawing/2014/main" id="{E94A001A-FC8A-40DD-9E16-1B20E428E32A}"/>
              </a:ext>
            </a:extLst>
          </p:cNvPr>
          <p:cNvSpPr/>
          <p:nvPr/>
        </p:nvSpPr>
        <p:spPr>
          <a:xfrm>
            <a:off x="3094317" y="2745131"/>
            <a:ext cx="1946211" cy="1077218"/>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a:ea typeface="+mn-ea"/>
                <a:cs typeface="+mn-cs"/>
              </a:rPr>
              <a:t>Enact rapid mobilization and re-deployment policies and mechanisms</a:t>
            </a:r>
          </a:p>
        </p:txBody>
      </p:sp>
      <p:sp>
        <p:nvSpPr>
          <p:cNvPr id="62" name="Rectangle 61">
            <a:extLst>
              <a:ext uri="{FF2B5EF4-FFF2-40B4-BE49-F238E27FC236}">
                <a16:creationId xmlns:a16="http://schemas.microsoft.com/office/drawing/2014/main" id="{D613464C-82F2-4C15-A397-E97AEE56F6A8}"/>
              </a:ext>
            </a:extLst>
          </p:cNvPr>
          <p:cNvSpPr/>
          <p:nvPr/>
        </p:nvSpPr>
        <p:spPr>
          <a:xfrm>
            <a:off x="3111216" y="3940554"/>
            <a:ext cx="1946211" cy="83099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a:ea typeface="+mn-ea"/>
                <a:cs typeface="Arial" pitchFamily="34" charset="0"/>
              </a:rPr>
              <a:t>International solidarity to allow HRH investments </a:t>
            </a:r>
          </a:p>
        </p:txBody>
      </p:sp>
      <p:sp>
        <p:nvSpPr>
          <p:cNvPr id="63" name="Rectangle 62">
            <a:extLst>
              <a:ext uri="{FF2B5EF4-FFF2-40B4-BE49-F238E27FC236}">
                <a16:creationId xmlns:a16="http://schemas.microsoft.com/office/drawing/2014/main" id="{189FA783-8342-48A0-A1D7-0033E8BC5DED}"/>
              </a:ext>
            </a:extLst>
          </p:cNvPr>
          <p:cNvSpPr/>
          <p:nvPr/>
        </p:nvSpPr>
        <p:spPr>
          <a:xfrm>
            <a:off x="3072245" y="1847919"/>
            <a:ext cx="1946211" cy="830997"/>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a:ea typeface="+mn-ea"/>
                <a:cs typeface="+mn-cs"/>
              </a:rPr>
              <a:t>Ensure adequate quantities and type of health workers.</a:t>
            </a:r>
          </a:p>
        </p:txBody>
      </p:sp>
      <p:cxnSp>
        <p:nvCxnSpPr>
          <p:cNvPr id="64" name="Straight Connector 63">
            <a:extLst>
              <a:ext uri="{FF2B5EF4-FFF2-40B4-BE49-F238E27FC236}">
                <a16:creationId xmlns:a16="http://schemas.microsoft.com/office/drawing/2014/main" id="{91BE303A-0B84-403B-A433-D5DAE6C8F883}"/>
              </a:ext>
            </a:extLst>
          </p:cNvPr>
          <p:cNvCxnSpPr/>
          <p:nvPr/>
        </p:nvCxnSpPr>
        <p:spPr>
          <a:xfrm>
            <a:off x="1783951" y="2723620"/>
            <a:ext cx="2974554" cy="0"/>
          </a:xfrm>
          <a:prstGeom prst="line">
            <a:avLst/>
          </a:prstGeom>
          <a:noFill/>
          <a:ln w="6350" cap="flat" cmpd="sng" algn="ctr">
            <a:solidFill>
              <a:srgbClr val="48AB83">
                <a:lumMod val="60000"/>
                <a:lumOff val="40000"/>
              </a:srgbClr>
            </a:solidFill>
            <a:prstDash val="sysDot"/>
            <a:miter lim="800000"/>
          </a:ln>
          <a:effectLst/>
        </p:spPr>
      </p:cxnSp>
      <p:pic>
        <p:nvPicPr>
          <p:cNvPr id="78" name="Graphic 77" descr="Classroom">
            <a:extLst>
              <a:ext uri="{FF2B5EF4-FFF2-40B4-BE49-F238E27FC236}">
                <a16:creationId xmlns:a16="http://schemas.microsoft.com/office/drawing/2014/main" id="{C300E023-F0D4-41EF-881B-D6DEE3AB1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5880" y="2764703"/>
            <a:ext cx="640080" cy="640080"/>
          </a:xfrm>
          <a:prstGeom prst="rect">
            <a:avLst/>
          </a:prstGeom>
        </p:spPr>
      </p:pic>
      <p:pic>
        <p:nvPicPr>
          <p:cNvPr id="1028" name="Picture 4" descr="C:\Users\ckane\AppData\Local\Temp\SNAGHTML4aafdc24.PNG">
            <a:extLst>
              <a:ext uri="{FF2B5EF4-FFF2-40B4-BE49-F238E27FC236}">
                <a16:creationId xmlns:a16="http://schemas.microsoft.com/office/drawing/2014/main" id="{147BD5A4-7029-4095-A2F7-0C8A2DD08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5496" y="1667082"/>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70" name="Graphic 69" descr="Connections">
            <a:extLst>
              <a:ext uri="{FF2B5EF4-FFF2-40B4-BE49-F238E27FC236}">
                <a16:creationId xmlns:a16="http://schemas.microsoft.com/office/drawing/2014/main" id="{FFD6B23E-AC7E-40BD-8A37-28C9698905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2456" y="4866202"/>
            <a:ext cx="638464" cy="685800"/>
          </a:xfrm>
          <a:prstGeom prst="rect">
            <a:avLst/>
          </a:prstGeom>
        </p:spPr>
      </p:pic>
      <p:pic>
        <p:nvPicPr>
          <p:cNvPr id="9" name="Graphic 8" descr="Scales of justice">
            <a:extLst>
              <a:ext uri="{FF2B5EF4-FFF2-40B4-BE49-F238E27FC236}">
                <a16:creationId xmlns:a16="http://schemas.microsoft.com/office/drawing/2014/main" id="{05BC7E2E-C0B5-4E33-AC8A-B3A1917BF7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20052" y="1790702"/>
            <a:ext cx="685800" cy="685800"/>
          </a:xfrm>
          <a:prstGeom prst="rect">
            <a:avLst/>
          </a:prstGeom>
        </p:spPr>
      </p:pic>
      <p:pic>
        <p:nvPicPr>
          <p:cNvPr id="1034" name="Picture 10" descr="Face mask premium icon">
            <a:extLst>
              <a:ext uri="{FF2B5EF4-FFF2-40B4-BE49-F238E27FC236}">
                <a16:creationId xmlns:a16="http://schemas.microsoft.com/office/drawing/2014/main" id="{B677353B-FDC0-4542-950D-7683890A16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8788" y="383493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ckane\AppData\Local\Temp\SNAGHTML4abe6843.PNG">
            <a:extLst>
              <a:ext uri="{FF2B5EF4-FFF2-40B4-BE49-F238E27FC236}">
                <a16:creationId xmlns:a16="http://schemas.microsoft.com/office/drawing/2014/main" id="{D8E45007-91FE-406E-8B02-BB677E0303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93040" y="2785912"/>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ckane\AppData\Local\Temp\SNAGHTML4abf5da0.PNG">
            <a:extLst>
              <a:ext uri="{FF2B5EF4-FFF2-40B4-BE49-F238E27FC236}">
                <a16:creationId xmlns:a16="http://schemas.microsoft.com/office/drawing/2014/main" id="{AFEA185E-69D9-4DAF-AD85-FBBF6D5D6E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7723" y="3913702"/>
            <a:ext cx="9620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ckane\AppData\Local\Temp\SNAGHTML4ac0198d.PNG">
            <a:extLst>
              <a:ext uri="{FF2B5EF4-FFF2-40B4-BE49-F238E27FC236}">
                <a16:creationId xmlns:a16="http://schemas.microsoft.com/office/drawing/2014/main" id="{4C36BAD1-86BE-46B6-8621-79F6A3402D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7247" y="5144333"/>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67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9B6E0B-7FDE-4B84-9105-D1D9ADAFEEC1}"/>
              </a:ext>
            </a:extLst>
          </p:cNvPr>
          <p:cNvSpPr/>
          <p:nvPr/>
        </p:nvSpPr>
        <p:spPr>
          <a:xfrm>
            <a:off x="209321" y="1592506"/>
            <a:ext cx="11589744" cy="4711896"/>
          </a:xfrm>
          <a:prstGeom prst="rect">
            <a:avLst/>
          </a:prstGeom>
          <a:solidFill>
            <a:schemeClr val="accent2"/>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dirty="0">
              <a:ln>
                <a:noFill/>
              </a:ln>
              <a:solidFill>
                <a:srgbClr val="FFFFF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D9932250-1BFA-4245-A3FD-71C17F880C1B}"/>
              </a:ext>
            </a:extLst>
          </p:cNvPr>
          <p:cNvSpPr txBox="1"/>
          <p:nvPr/>
        </p:nvSpPr>
        <p:spPr>
          <a:xfrm>
            <a:off x="612999" y="627243"/>
            <a:ext cx="7670113" cy="5078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D" sz="2700" b="1" i="0" u="none" strike="noStrike" kern="1200" cap="none" spc="0" normalizeH="0" baseline="0" noProof="0" dirty="0">
                <a:ln>
                  <a:noFill/>
                </a:ln>
                <a:solidFill>
                  <a:srgbClr val="0E8FB9"/>
                </a:solidFill>
                <a:effectLst/>
                <a:uLnTx/>
                <a:uFillTx/>
                <a:latin typeface="Calibri"/>
                <a:ea typeface="+mn-ea"/>
                <a:cs typeface="+mn-cs"/>
              </a:rPr>
              <a:t>2021: International Year of Health and Care Workers</a:t>
            </a:r>
            <a:endParaRPr kumimoji="0" lang="en-ID" sz="1800" b="1" i="0" u="none" strike="noStrike" kern="1200" cap="none" spc="0" normalizeH="0" baseline="0" noProof="0" dirty="0">
              <a:ln>
                <a:noFill/>
              </a:ln>
              <a:solidFill>
                <a:srgbClr val="0E8FB9"/>
              </a:solidFill>
              <a:effectLst/>
              <a:uLnTx/>
              <a:uFillTx/>
              <a:latin typeface="Calibri"/>
              <a:ea typeface="+mn-ea"/>
              <a:cs typeface="+mn-cs"/>
            </a:endParaRPr>
          </a:p>
        </p:txBody>
      </p:sp>
      <p:sp>
        <p:nvSpPr>
          <p:cNvPr id="16" name="TextBox">
            <a:extLst>
              <a:ext uri="{FF2B5EF4-FFF2-40B4-BE49-F238E27FC236}">
                <a16:creationId xmlns:a16="http://schemas.microsoft.com/office/drawing/2014/main" id="{C89FC307-8C80-45EE-8109-8E617A23D0E6}"/>
              </a:ext>
            </a:extLst>
          </p:cNvPr>
          <p:cNvSpPr txBox="1"/>
          <p:nvPr/>
        </p:nvSpPr>
        <p:spPr>
          <a:xfrm>
            <a:off x="392935" y="1749798"/>
            <a:ext cx="11229859" cy="4112023"/>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E"/>
                </a:solidFill>
                <a:effectLst/>
                <a:uLnTx/>
                <a:uFillTx/>
                <a:latin typeface="Calibri"/>
                <a:ea typeface="+mn-ea"/>
                <a:cs typeface="+mn-cs"/>
              </a:rPr>
              <a:t>Ensure the world’s health and care workers are </a:t>
            </a:r>
            <a:r>
              <a:rPr kumimoji="0" lang="en-GB" sz="1800" b="1" i="0" u="none" strike="noStrike" kern="1200" cap="none" spc="0" normalizeH="0" baseline="0" noProof="0" dirty="0">
                <a:ln>
                  <a:noFill/>
                </a:ln>
                <a:solidFill>
                  <a:srgbClr val="FFFFFE"/>
                </a:solidFill>
                <a:effectLst/>
                <a:uLnTx/>
                <a:uFillTx/>
                <a:latin typeface="Calibri"/>
                <a:ea typeface="+mn-ea"/>
                <a:cs typeface="+mn-cs"/>
              </a:rPr>
              <a:t>prioritised for the COVID-19 vaccines </a:t>
            </a:r>
            <a:br>
              <a:rPr kumimoji="0" lang="en-GB" sz="1800" b="1" i="0" u="none" strike="noStrike" kern="1200" cap="none" spc="0" normalizeH="0" baseline="0" noProof="0" dirty="0">
                <a:ln>
                  <a:noFill/>
                </a:ln>
                <a:solidFill>
                  <a:srgbClr val="FFFFFE"/>
                </a:solidFill>
                <a:effectLst/>
                <a:uLnTx/>
                <a:uFillTx/>
                <a:latin typeface="Calibri"/>
                <a:ea typeface="+mn-ea"/>
                <a:cs typeface="+mn-cs"/>
              </a:rPr>
            </a:br>
            <a:r>
              <a:rPr kumimoji="0" lang="en-GB" sz="1800" b="0" i="0" u="none" strike="noStrike" kern="1200" cap="none" spc="0" normalizeH="0" baseline="0" noProof="0" dirty="0">
                <a:ln>
                  <a:noFill/>
                </a:ln>
                <a:solidFill>
                  <a:srgbClr val="FFFFFE"/>
                </a:solidFill>
                <a:effectLst/>
                <a:uLnTx/>
                <a:uFillTx/>
                <a:latin typeface="Calibri"/>
                <a:ea typeface="+mn-ea"/>
                <a:cs typeface="+mn-cs"/>
              </a:rPr>
              <a:t>in the first 100 days of 2021</a:t>
            </a:r>
            <a:endParaRPr kumimoji="0" lang="en-US" sz="1800" b="0" i="0" u="none" strike="noStrike" kern="1200" cap="none" spc="0" normalizeH="0" baseline="0" noProof="0" dirty="0">
              <a:ln>
                <a:noFill/>
              </a:ln>
              <a:solidFill>
                <a:srgbClr val="FFFFFE"/>
              </a:solidFill>
              <a:effectLst/>
              <a:uLnTx/>
              <a:uFillTx/>
              <a:latin typeface="Calibri"/>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E"/>
                </a:solidFill>
                <a:effectLst/>
                <a:uLnTx/>
                <a:uFillTx/>
                <a:latin typeface="Calibri"/>
                <a:ea typeface="+mn-ea"/>
                <a:cs typeface="+mn-cs"/>
              </a:rPr>
              <a:t>Recognize and commemorate all </a:t>
            </a:r>
            <a:r>
              <a:rPr kumimoji="0" lang="en-GB" sz="1800" b="1" i="0" u="none" strike="noStrike" kern="1200" cap="none" spc="0" normalizeH="0" baseline="0" noProof="0" dirty="0">
                <a:ln>
                  <a:noFill/>
                </a:ln>
                <a:solidFill>
                  <a:srgbClr val="FFFFFE"/>
                </a:solidFill>
                <a:effectLst/>
                <a:uLnTx/>
                <a:uFillTx/>
                <a:latin typeface="Calibri"/>
                <a:ea typeface="+mn-ea"/>
                <a:cs typeface="+mn-cs"/>
              </a:rPr>
              <a:t>health and care workers who have lost their lives </a:t>
            </a:r>
            <a:br>
              <a:rPr kumimoji="0" lang="en-GB" sz="1800" b="1" i="0" u="none" strike="noStrike" kern="1200" cap="none" spc="0" normalizeH="0" baseline="0" noProof="0" dirty="0">
                <a:ln>
                  <a:noFill/>
                </a:ln>
                <a:solidFill>
                  <a:srgbClr val="FFFFFE"/>
                </a:solidFill>
                <a:effectLst/>
                <a:uLnTx/>
                <a:uFillTx/>
                <a:latin typeface="Calibri"/>
                <a:ea typeface="+mn-ea"/>
                <a:cs typeface="+mn-cs"/>
              </a:rPr>
            </a:br>
            <a:r>
              <a:rPr kumimoji="0" lang="en-GB" sz="1800" b="0" i="0" u="none" strike="noStrike" kern="1200" cap="none" spc="0" normalizeH="0" baseline="0" noProof="0" dirty="0">
                <a:ln>
                  <a:noFill/>
                </a:ln>
                <a:solidFill>
                  <a:srgbClr val="FFFFFE"/>
                </a:solidFill>
                <a:effectLst/>
                <a:uLnTx/>
                <a:uFillTx/>
                <a:latin typeface="Calibri"/>
                <a:ea typeface="+mn-ea"/>
                <a:cs typeface="+mn-cs"/>
              </a:rPr>
              <a:t>during the pandemic.</a:t>
            </a:r>
            <a:endParaRPr kumimoji="0" lang="en-US" sz="1800" b="0" i="0" u="none" strike="noStrike" kern="1200" cap="none" spc="0" normalizeH="0" baseline="0" noProof="0" dirty="0">
              <a:ln>
                <a:noFill/>
              </a:ln>
              <a:solidFill>
                <a:srgbClr val="FFFFFE"/>
              </a:solidFill>
              <a:effectLst/>
              <a:uLnTx/>
              <a:uFillTx/>
              <a:latin typeface="Calibri"/>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FFFFFE"/>
                </a:solidFill>
                <a:effectLst/>
                <a:uLnTx/>
                <a:uFillTx/>
                <a:latin typeface="Calibri"/>
                <a:ea typeface="+mn-ea"/>
                <a:cs typeface="+mn-cs"/>
              </a:rPr>
              <a:t>Mobilize commitments </a:t>
            </a:r>
            <a:r>
              <a:rPr kumimoji="0" lang="en-GB" sz="1800" b="0" i="0" u="none" strike="noStrike" kern="1200" cap="none" spc="0" normalizeH="0" baseline="0" noProof="0" dirty="0">
                <a:ln>
                  <a:noFill/>
                </a:ln>
                <a:solidFill>
                  <a:srgbClr val="FFFFFE"/>
                </a:solidFill>
                <a:effectLst/>
                <a:uLnTx/>
                <a:uFillTx/>
                <a:latin typeface="Calibri"/>
                <a:ea typeface="+mn-ea"/>
                <a:cs typeface="+mn-cs"/>
              </a:rPr>
              <a:t>from Member States, International Financing Institutions, bilateral and philanthropic partners to protect and invest in health and care workers to accelerate the attainment of the SDGs and COVID-19 recovery</a:t>
            </a:r>
            <a:endParaRPr kumimoji="0" lang="en-US" sz="1800" b="0" i="0" u="none" strike="noStrike" kern="1200" cap="none" spc="0" normalizeH="0" baseline="0" noProof="0" dirty="0">
              <a:ln>
                <a:noFill/>
              </a:ln>
              <a:solidFill>
                <a:srgbClr val="FFFFFE"/>
              </a:solidFill>
              <a:effectLst/>
              <a:uLnTx/>
              <a:uFillTx/>
              <a:latin typeface="Calibri"/>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E"/>
                </a:solidFill>
                <a:effectLst/>
                <a:uLnTx/>
                <a:uFillTx/>
                <a:latin typeface="Calibri"/>
                <a:ea typeface="+mn-ea"/>
                <a:cs typeface="+mn-cs"/>
              </a:rPr>
              <a:t>Engage Member States and all relevant stakeholders in dialogue on a </a:t>
            </a:r>
            <a:r>
              <a:rPr kumimoji="0" lang="en-GB" sz="1800" b="1" i="0" u="none" strike="noStrike" kern="1200" cap="none" spc="0" normalizeH="0" baseline="0" noProof="0" dirty="0">
                <a:ln>
                  <a:noFill/>
                </a:ln>
                <a:solidFill>
                  <a:srgbClr val="FFFFFE"/>
                </a:solidFill>
                <a:effectLst/>
                <a:uLnTx/>
                <a:uFillTx/>
                <a:latin typeface="Calibri"/>
                <a:ea typeface="+mn-ea"/>
                <a:cs typeface="+mn-cs"/>
              </a:rPr>
              <a:t>care compact to protect health and care workers’ rights, decent work and practice environments</a:t>
            </a:r>
            <a:r>
              <a:rPr kumimoji="0" lang="en-GB" sz="1800" b="0" i="0" u="none" strike="noStrike" kern="1200" cap="none" spc="0" normalizeH="0" baseline="0" noProof="0" dirty="0">
                <a:ln>
                  <a:noFill/>
                </a:ln>
                <a:solidFill>
                  <a:srgbClr val="FFFFFE"/>
                </a:solidFill>
                <a:effectLst/>
                <a:uLnTx/>
                <a:uFillTx/>
                <a:latin typeface="Calibri"/>
                <a:ea typeface="+mn-ea"/>
                <a:cs typeface="+mn-cs"/>
              </a:rPr>
              <a:t>.</a:t>
            </a:r>
            <a:endParaRPr kumimoji="0" lang="en-US" sz="1800" b="0" i="0" u="none" strike="noStrike" kern="1200" cap="none" spc="0" normalizeH="0" baseline="0" noProof="0" dirty="0">
              <a:ln>
                <a:noFill/>
              </a:ln>
              <a:solidFill>
                <a:srgbClr val="FFFFFE"/>
              </a:solidFill>
              <a:effectLst/>
              <a:uLnTx/>
              <a:uFillTx/>
              <a:latin typeface="Calibri"/>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E"/>
                </a:solidFill>
                <a:effectLst/>
                <a:uLnTx/>
                <a:uFillTx/>
                <a:latin typeface="Calibri"/>
                <a:ea typeface="+mn-ea"/>
                <a:cs typeface="+mn-cs"/>
              </a:rPr>
              <a:t>Bring together communities, influencers, political and social support in </a:t>
            </a:r>
            <a:r>
              <a:rPr kumimoji="0" lang="en-GB" sz="1800" b="1" i="0" u="none" strike="noStrike" kern="1200" cap="none" spc="0" normalizeH="0" baseline="0" noProof="0" dirty="0">
                <a:ln>
                  <a:noFill/>
                </a:ln>
                <a:solidFill>
                  <a:srgbClr val="FFFFFE"/>
                </a:solidFill>
                <a:effectLst/>
                <a:uLnTx/>
                <a:uFillTx/>
                <a:latin typeface="Calibri"/>
                <a:ea typeface="+mn-ea"/>
                <a:cs typeface="+mn-cs"/>
              </a:rPr>
              <a:t>solidarity, advocacy and care </a:t>
            </a:r>
            <a:r>
              <a:rPr kumimoji="0" lang="en-GB" sz="1800" b="0" i="0" u="none" strike="noStrike" kern="1200" cap="none" spc="0" normalizeH="0" baseline="0" noProof="0" dirty="0">
                <a:ln>
                  <a:noFill/>
                </a:ln>
                <a:solidFill>
                  <a:srgbClr val="FFFFFE"/>
                </a:solidFill>
                <a:effectLst/>
                <a:uLnTx/>
                <a:uFillTx/>
                <a:latin typeface="Calibri"/>
                <a:ea typeface="+mn-ea"/>
                <a:cs typeface="+mn-cs"/>
              </a:rPr>
              <a:t>for health and care workers.</a:t>
            </a:r>
            <a:endParaRPr kumimoji="0" lang="en-US" sz="1800" b="0" i="0" u="none" strike="noStrike" kern="1200" cap="none" spc="0" normalizeH="0" baseline="0" noProof="0" dirty="0">
              <a:ln>
                <a:noFill/>
              </a:ln>
              <a:solidFill>
                <a:srgbClr val="FFFFF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EDC38A42-F440-9A4D-9C7C-41E568BFC1A0}"/>
              </a:ext>
            </a:extLst>
          </p:cNvPr>
          <p:cNvSpPr txBox="1"/>
          <p:nvPr/>
        </p:nvSpPr>
        <p:spPr>
          <a:xfrm>
            <a:off x="1986711" y="1084676"/>
            <a:ext cx="33613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Protect.</a:t>
            </a:r>
            <a:r>
              <a:rPr kumimoji="0" lang="en-US" sz="2400" b="1" i="0" u="none" strike="noStrike" kern="1200" cap="none" spc="0" normalizeH="0" baseline="0" noProof="0" dirty="0">
                <a:ln>
                  <a:noFill/>
                </a:ln>
                <a:solidFill>
                  <a:srgbClr val="FFFFFE"/>
                </a:solidFill>
                <a:effectLst/>
                <a:uLnTx/>
                <a:uFillTx/>
                <a:latin typeface="Calibri"/>
                <a:ea typeface="+mn-ea"/>
                <a:cs typeface="+mn-cs"/>
              </a:rPr>
              <a:t> </a:t>
            </a:r>
            <a:r>
              <a:rPr kumimoji="0" lang="en-US" sz="2400" b="1" i="0" u="none" strike="noStrike" kern="1200" cap="none" spc="0" normalizeH="0" baseline="0" noProof="0" dirty="0">
                <a:ln>
                  <a:noFill/>
                </a:ln>
                <a:solidFill>
                  <a:srgbClr val="00B0F0"/>
                </a:solidFill>
                <a:effectLst/>
                <a:uLnTx/>
                <a:uFillTx/>
                <a:latin typeface="Calibri"/>
                <a:ea typeface="+mn-ea"/>
                <a:cs typeface="+mn-cs"/>
              </a:rPr>
              <a:t>Invest. </a:t>
            </a:r>
            <a:r>
              <a:rPr kumimoji="0" lang="en-US" sz="2400" b="1" i="0" u="none" strike="noStrike" kern="1200" cap="none" spc="0" normalizeH="0" baseline="0" noProof="0" dirty="0">
                <a:ln>
                  <a:noFill/>
                </a:ln>
                <a:solidFill>
                  <a:srgbClr val="FF3399"/>
                </a:solidFill>
                <a:effectLst/>
                <a:uLnTx/>
                <a:uFillTx/>
                <a:latin typeface="Calibri"/>
                <a:ea typeface="+mn-ea"/>
                <a:cs typeface="+mn-cs"/>
              </a:rPr>
              <a:t>Together.</a:t>
            </a:r>
          </a:p>
        </p:txBody>
      </p:sp>
      <p:pic>
        <p:nvPicPr>
          <p:cNvPr id="19" name="Picture 18">
            <a:extLst>
              <a:ext uri="{FF2B5EF4-FFF2-40B4-BE49-F238E27FC236}">
                <a16:creationId xmlns:a16="http://schemas.microsoft.com/office/drawing/2014/main" id="{95AB65ED-56B2-4787-BF2D-533CE6964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8672" y="553598"/>
            <a:ext cx="4061361" cy="2798269"/>
          </a:xfrm>
          <a:prstGeom prst="rect">
            <a:avLst/>
          </a:prstGeom>
        </p:spPr>
      </p:pic>
    </p:spTree>
    <p:extLst>
      <p:ext uri="{BB962C8B-B14F-4D97-AF65-F5344CB8AC3E}">
        <p14:creationId xmlns:p14="http://schemas.microsoft.com/office/powerpoint/2010/main" val="2975390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43BE-6B68-4203-BA6F-2123C2EFC7FD}"/>
              </a:ext>
            </a:extLst>
          </p:cNvPr>
          <p:cNvSpPr txBox="1">
            <a:spLocks/>
          </p:cNvSpPr>
          <p:nvPr/>
        </p:nvSpPr>
        <p:spPr>
          <a:xfrm>
            <a:off x="0" y="3270739"/>
            <a:ext cx="12192000" cy="990600"/>
          </a:xfrm>
          <a:prstGeom prst="rect">
            <a:avLst/>
          </a:prstGeom>
        </p:spPr>
        <p:txBody>
          <a:bodyPr/>
          <a:lstStyle>
            <a:lvl1pPr algn="l" rtl="0" eaLnBrk="0" fontAlgn="base" hangingPunct="0">
              <a:spcBef>
                <a:spcPct val="0"/>
              </a:spcBef>
              <a:spcAft>
                <a:spcPct val="0"/>
              </a:spcAft>
              <a:defRPr sz="3600" b="1">
                <a:solidFill>
                  <a:schemeClr val="tx2"/>
                </a:solidFill>
                <a:latin typeface="Franklin Gothic Demi" panose="020B0703020102020204"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400">
                <a:solidFill>
                  <a:schemeClr val="tx2"/>
                </a:solidFill>
                <a:latin typeface="Tahoma" pitchFamily="34" charset="0"/>
                <a:cs typeface="Tahoma" pitchFamily="34" charset="0"/>
              </a:defRPr>
            </a:lvl2pPr>
            <a:lvl3pPr algn="l" rtl="0" eaLnBrk="0" fontAlgn="base" hangingPunct="0">
              <a:spcBef>
                <a:spcPct val="0"/>
              </a:spcBef>
              <a:spcAft>
                <a:spcPct val="0"/>
              </a:spcAft>
              <a:defRPr sz="2400">
                <a:solidFill>
                  <a:schemeClr val="tx2"/>
                </a:solidFill>
                <a:latin typeface="Tahoma" pitchFamily="34" charset="0"/>
                <a:cs typeface="Tahoma" pitchFamily="34" charset="0"/>
              </a:defRPr>
            </a:lvl3pPr>
            <a:lvl4pPr algn="l" rtl="0" eaLnBrk="0" fontAlgn="base" hangingPunct="0">
              <a:spcBef>
                <a:spcPct val="0"/>
              </a:spcBef>
              <a:spcAft>
                <a:spcPct val="0"/>
              </a:spcAft>
              <a:defRPr sz="2400">
                <a:solidFill>
                  <a:schemeClr val="tx2"/>
                </a:solidFill>
                <a:latin typeface="Tahoma" pitchFamily="34" charset="0"/>
                <a:cs typeface="Tahoma" pitchFamily="34" charset="0"/>
              </a:defRPr>
            </a:lvl4pPr>
            <a:lvl5pPr algn="l" rtl="0" eaLnBrk="0" fontAlgn="base" hangingPunct="0">
              <a:spcBef>
                <a:spcPct val="0"/>
              </a:spcBef>
              <a:spcAft>
                <a:spcPct val="0"/>
              </a:spcAft>
              <a:defRPr sz="2400">
                <a:solidFill>
                  <a:schemeClr val="tx2"/>
                </a:solidFill>
                <a:latin typeface="Tahoma" pitchFamily="34" charset="0"/>
                <a:cs typeface="Tahoma" pitchFamily="34" charset="0"/>
              </a:defRPr>
            </a:lvl5pPr>
            <a:lvl6pPr marL="457200" algn="r" rtl="0" fontAlgn="base">
              <a:spcBef>
                <a:spcPct val="0"/>
              </a:spcBef>
              <a:spcAft>
                <a:spcPct val="0"/>
              </a:spcAft>
              <a:defRPr sz="2400">
                <a:solidFill>
                  <a:schemeClr val="tx2"/>
                </a:solidFill>
                <a:latin typeface="Verdana" pitchFamily="34" charset="0"/>
              </a:defRPr>
            </a:lvl6pPr>
            <a:lvl7pPr marL="914400" algn="r" rtl="0" fontAlgn="base">
              <a:spcBef>
                <a:spcPct val="0"/>
              </a:spcBef>
              <a:spcAft>
                <a:spcPct val="0"/>
              </a:spcAft>
              <a:defRPr sz="2400">
                <a:solidFill>
                  <a:schemeClr val="tx2"/>
                </a:solidFill>
                <a:latin typeface="Verdana" pitchFamily="34" charset="0"/>
              </a:defRPr>
            </a:lvl7pPr>
            <a:lvl8pPr marL="1371600" algn="r" rtl="0" fontAlgn="base">
              <a:spcBef>
                <a:spcPct val="0"/>
              </a:spcBef>
              <a:spcAft>
                <a:spcPct val="0"/>
              </a:spcAft>
              <a:defRPr sz="2400">
                <a:solidFill>
                  <a:schemeClr val="tx2"/>
                </a:solidFill>
                <a:latin typeface="Verdana" pitchFamily="34" charset="0"/>
              </a:defRPr>
            </a:lvl8pPr>
            <a:lvl9pPr marL="1828800" algn="r" rtl="0" fontAlgn="base">
              <a:spcBef>
                <a:spcPct val="0"/>
              </a:spcBef>
              <a:spcAft>
                <a:spcPct val="0"/>
              </a:spcAft>
              <a:defRPr sz="2400">
                <a:solidFill>
                  <a:schemeClr val="tx2"/>
                </a:solidFill>
                <a:latin typeface="Verdana" pitchFamily="34" charset="0"/>
              </a:defRPr>
            </a:lvl9pPr>
          </a:lstStyle>
          <a:p>
            <a:pPr algn="ctr"/>
            <a:r>
              <a:rPr lang="en-US" sz="6600" kern="0" dirty="0"/>
              <a:t>Thank you</a:t>
            </a:r>
          </a:p>
          <a:p>
            <a:pPr algn="ctr"/>
            <a:r>
              <a:rPr lang="en-US" kern="0" dirty="0">
                <a:hlinkClick r:id="rId3"/>
              </a:rPr>
              <a:t>cassinia@who.int</a:t>
            </a:r>
            <a:endParaRPr lang="en-US" kern="0" dirty="0"/>
          </a:p>
        </p:txBody>
      </p:sp>
    </p:spTree>
    <p:extLst>
      <p:ext uri="{BB962C8B-B14F-4D97-AF65-F5344CB8AC3E}">
        <p14:creationId xmlns:p14="http://schemas.microsoft.com/office/powerpoint/2010/main" val="349847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C5BF-B2D2-415B-8E47-AD9A13B00D38}"/>
              </a:ext>
            </a:extLst>
          </p:cNvPr>
          <p:cNvSpPr>
            <a:spLocks noGrp="1"/>
          </p:cNvSpPr>
          <p:nvPr>
            <p:ph type="title"/>
          </p:nvPr>
        </p:nvSpPr>
        <p:spPr/>
        <p:txBody>
          <a:bodyPr/>
          <a:lstStyle/>
          <a:p>
            <a:r>
              <a:rPr lang="en-GB" dirty="0"/>
              <a:t>Prevention of COVID-19 in health workers should be involve risk assessment </a:t>
            </a:r>
          </a:p>
        </p:txBody>
      </p:sp>
      <p:sp>
        <p:nvSpPr>
          <p:cNvPr id="3" name="Text Placeholder 2">
            <a:extLst>
              <a:ext uri="{FF2B5EF4-FFF2-40B4-BE49-F238E27FC236}">
                <a16:creationId xmlns:a16="http://schemas.microsoft.com/office/drawing/2014/main" id="{AC6ED70D-8A44-4050-90E7-BAABCA373652}"/>
              </a:ext>
            </a:extLst>
          </p:cNvPr>
          <p:cNvSpPr>
            <a:spLocks noGrp="1"/>
          </p:cNvSpPr>
          <p:nvPr>
            <p:ph type="body" idx="1"/>
          </p:nvPr>
        </p:nvSpPr>
        <p:spPr>
          <a:xfrm>
            <a:off x="246661" y="2179402"/>
            <a:ext cx="5795077" cy="4198399"/>
          </a:xfrm>
        </p:spPr>
        <p:txBody>
          <a:bodyPr>
            <a:normAutofit fontScale="77500" lnSpcReduction="20000"/>
          </a:bodyPr>
          <a:lstStyle/>
          <a:p>
            <a:r>
              <a:rPr lang="en-US" dirty="0"/>
              <a:t>Determine the level of risk for occupational exposure related to different jobs, work tasks and work settings</a:t>
            </a:r>
          </a:p>
          <a:p>
            <a:r>
              <a:rPr lang="en-US" dirty="0"/>
              <a:t>Plan and implement adequate measures for risk prevention and mitigation</a:t>
            </a:r>
          </a:p>
          <a:p>
            <a:r>
              <a:rPr lang="en-US" dirty="0"/>
              <a:t>Assess fitness for work and return to work, of individual health workers; such as those with pre-existing medical conditions</a:t>
            </a:r>
          </a:p>
          <a:p>
            <a:r>
              <a:rPr lang="en-GB" dirty="0"/>
              <a:t>The risk of occupational exposure increases with the level of SARS-CoV-2 transmission in the community</a:t>
            </a:r>
          </a:p>
        </p:txBody>
      </p:sp>
      <p:sp>
        <p:nvSpPr>
          <p:cNvPr id="5" name="Rectangle 4">
            <a:extLst>
              <a:ext uri="{FF2B5EF4-FFF2-40B4-BE49-F238E27FC236}">
                <a16:creationId xmlns:a16="http://schemas.microsoft.com/office/drawing/2014/main" id="{67F009A3-1833-466B-8BAF-0471EB651EC2}"/>
              </a:ext>
            </a:extLst>
          </p:cNvPr>
          <p:cNvSpPr/>
          <p:nvPr/>
        </p:nvSpPr>
        <p:spPr>
          <a:xfrm>
            <a:off x="6345458" y="6377801"/>
            <a:ext cx="5187636" cy="364622"/>
          </a:xfrm>
          <a:prstGeom prst="rect">
            <a:avLst/>
          </a:prstGeom>
        </p:spPr>
        <p:txBody>
          <a:bodyPr wrap="square">
            <a:normAutofit/>
          </a:bodyPr>
          <a:lstStyle/>
          <a:p>
            <a:r>
              <a:rPr lang="en-US" sz="1200" dirty="0">
                <a:latin typeface="Segoe UI Light" panose="020B0502040204020203" pitchFamily="34" charset="0"/>
                <a:cs typeface="Segoe UI Light" panose="020B0502040204020203" pitchFamily="34" charset="0"/>
                <a:hlinkClick r:id="rId2">
                  <a:extLst>
                    <a:ext uri="{A12FA001-AC4F-418D-AE19-62706E023703}">
                      <ahyp:hlinkClr xmlns:ahyp="http://schemas.microsoft.com/office/drawing/2018/hyperlinkcolor" val="tx"/>
                    </a:ext>
                  </a:extLst>
                </a:hlinkClick>
              </a:rPr>
              <a:t>COVID-19: Occupational health and safety for health workers (who.int)</a:t>
            </a:r>
            <a:endParaRPr lang="en-US" sz="1200" dirty="0">
              <a:latin typeface="Segoe UI Light" panose="020B0502040204020203" pitchFamily="34" charset="0"/>
              <a:cs typeface="Segoe UI Light" panose="020B0502040204020203" pitchFamily="34" charset="0"/>
            </a:endParaRPr>
          </a:p>
        </p:txBody>
      </p:sp>
      <p:graphicFrame>
        <p:nvGraphicFramePr>
          <p:cNvPr id="6" name="Table 5">
            <a:extLst>
              <a:ext uri="{FF2B5EF4-FFF2-40B4-BE49-F238E27FC236}">
                <a16:creationId xmlns:a16="http://schemas.microsoft.com/office/drawing/2014/main" id="{7A779C7D-7FDE-4727-965B-F0CF192F1126}"/>
              </a:ext>
            </a:extLst>
          </p:cNvPr>
          <p:cNvGraphicFramePr>
            <a:graphicFrameLocks noGrp="1"/>
          </p:cNvGraphicFramePr>
          <p:nvPr>
            <p:extLst>
              <p:ext uri="{D42A27DB-BD31-4B8C-83A1-F6EECF244321}">
                <p14:modId xmlns:p14="http://schemas.microsoft.com/office/powerpoint/2010/main" val="2463485124"/>
              </p:ext>
            </p:extLst>
          </p:nvPr>
        </p:nvGraphicFramePr>
        <p:xfrm>
          <a:off x="6581941" y="1315592"/>
          <a:ext cx="5446270" cy="4943407"/>
        </p:xfrm>
        <a:graphic>
          <a:graphicData uri="http://schemas.openxmlformats.org/drawingml/2006/table">
            <a:tbl>
              <a:tblPr firstRow="1" firstCol="1" bandRow="1"/>
              <a:tblGrid>
                <a:gridCol w="817756">
                  <a:extLst>
                    <a:ext uri="{9D8B030D-6E8A-4147-A177-3AD203B41FA5}">
                      <a16:colId xmlns:a16="http://schemas.microsoft.com/office/drawing/2014/main" val="2954273709"/>
                    </a:ext>
                  </a:extLst>
                </a:gridCol>
                <a:gridCol w="2859244">
                  <a:extLst>
                    <a:ext uri="{9D8B030D-6E8A-4147-A177-3AD203B41FA5}">
                      <a16:colId xmlns:a16="http://schemas.microsoft.com/office/drawing/2014/main" val="1215639327"/>
                    </a:ext>
                  </a:extLst>
                </a:gridCol>
                <a:gridCol w="1769270">
                  <a:extLst>
                    <a:ext uri="{9D8B030D-6E8A-4147-A177-3AD203B41FA5}">
                      <a16:colId xmlns:a16="http://schemas.microsoft.com/office/drawing/2014/main" val="3885109505"/>
                    </a:ext>
                  </a:extLst>
                </a:gridCol>
              </a:tblGrid>
              <a:tr h="410241">
                <a:tc>
                  <a:txBody>
                    <a:bodyPr/>
                    <a:lstStyle/>
                    <a:p>
                      <a:pPr marL="0" indent="0">
                        <a:lnSpc>
                          <a:spcPts val="1140"/>
                        </a:lnSpc>
                        <a:spcBef>
                          <a:spcPts val="0"/>
                        </a:spcBef>
                        <a:spcAft>
                          <a:spcPts val="0"/>
                        </a:spcAft>
                        <a:buFont typeface="Arial" panose="020B0604020202020204" pitchFamily="34" charset="0"/>
                        <a:buNone/>
                      </a:pPr>
                      <a:r>
                        <a:rPr lang="en-US" sz="1200" b="1" dirty="0">
                          <a:effectLst/>
                          <a:latin typeface="+mn-lt"/>
                          <a:ea typeface="SimSun" panose="02010600030101010101" pitchFamily="2" charset="-122"/>
                          <a:cs typeface="Times New Roman" panose="02020603050405020304" pitchFamily="18" charset="0"/>
                        </a:rPr>
                        <a:t>Risk level</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indent="0">
                        <a:lnSpc>
                          <a:spcPts val="1140"/>
                        </a:lnSpc>
                        <a:spcBef>
                          <a:spcPts val="0"/>
                        </a:spcBef>
                        <a:spcAft>
                          <a:spcPts val="0"/>
                        </a:spcAft>
                        <a:buFont typeface="Arial" panose="020B0604020202020204" pitchFamily="34" charset="0"/>
                        <a:buNone/>
                      </a:pPr>
                      <a:r>
                        <a:rPr lang="en-US" sz="1200" b="1" dirty="0">
                          <a:effectLst/>
                          <a:latin typeface="+mn-lt"/>
                          <a:ea typeface="SimSun" panose="02010600030101010101" pitchFamily="2" charset="-122"/>
                          <a:cs typeface="Times New Roman" panose="02020603050405020304" pitchFamily="18" charset="0"/>
                        </a:rPr>
                        <a:t>Health worker tasks &amp; roles</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indent="0">
                        <a:lnSpc>
                          <a:spcPts val="1140"/>
                        </a:lnSpc>
                        <a:spcBef>
                          <a:spcPts val="0"/>
                        </a:spcBef>
                        <a:spcAft>
                          <a:spcPts val="0"/>
                        </a:spcAft>
                        <a:buFont typeface="Arial" panose="020B0604020202020204" pitchFamily="34" charset="0"/>
                        <a:buNone/>
                      </a:pPr>
                      <a:r>
                        <a:rPr lang="en-US" sz="1200" b="1" dirty="0">
                          <a:effectLst/>
                          <a:latin typeface="+mn-lt"/>
                          <a:ea typeface="SimSun" panose="02010600030101010101" pitchFamily="2" charset="-122"/>
                          <a:cs typeface="Times New Roman" panose="02020603050405020304" pitchFamily="18" charset="0"/>
                        </a:rPr>
                        <a:t>Preventive measures for workers</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957297687"/>
                  </a:ext>
                </a:extLst>
              </a:tr>
              <a:tr h="1363246">
                <a:tc>
                  <a:txBody>
                    <a:bodyPr/>
                    <a:lstStyle/>
                    <a:p>
                      <a:pPr marL="0" indent="0" algn="l">
                        <a:spcBef>
                          <a:spcPts val="0"/>
                        </a:spcBef>
                        <a:spcAft>
                          <a:spcPts val="0"/>
                        </a:spcAft>
                        <a:buFont typeface="Arial" panose="020B0604020202020204" pitchFamily="34" charset="0"/>
                        <a:buNone/>
                      </a:pPr>
                      <a:r>
                        <a:rPr lang="en-GB" sz="1000" b="1" i="0" dirty="0">
                          <a:solidFill>
                            <a:schemeClr val="tx1"/>
                          </a:solidFill>
                          <a:effectLst/>
                          <a:latin typeface="+mn-lt"/>
                          <a:ea typeface="SimSun" panose="02010600030101010101" pitchFamily="2" charset="-122"/>
                          <a:cs typeface="Times New Roman" panose="02020603050405020304" pitchFamily="18" charset="0"/>
                        </a:rPr>
                        <a:t>Low risk</a:t>
                      </a:r>
                      <a:endParaRPr lang="en-US" sz="1000" dirty="0">
                        <a:solidFill>
                          <a:schemeClr val="tx1"/>
                        </a:solidFill>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D6E3BC"/>
                    </a:solidFill>
                  </a:tcPr>
                </a:tc>
                <a:tc>
                  <a:txBody>
                    <a:bodyPr/>
                    <a:lstStyle/>
                    <a:p>
                      <a:pPr algn="l">
                        <a:spcBef>
                          <a:spcPts val="0"/>
                        </a:spcBef>
                        <a:spcAft>
                          <a:spcPts val="0"/>
                        </a:spcAft>
                      </a:pPr>
                      <a:r>
                        <a:rPr lang="en-GB" sz="1000" b="1" dirty="0">
                          <a:solidFill>
                            <a:schemeClr val="tx1"/>
                          </a:solidFill>
                          <a:effectLst/>
                          <a:latin typeface="+mn-lt"/>
                          <a:ea typeface="SimSun" panose="02010600030101010101" pitchFamily="2" charset="-122"/>
                          <a:cs typeface="Times New Roman" panose="02020603050405020304" pitchFamily="18" charset="0"/>
                        </a:rPr>
                        <a:t>Jobs or tasks without frequent, close contact with the public </a:t>
                      </a:r>
                      <a:r>
                        <a:rPr lang="en-GB" sz="1000" dirty="0">
                          <a:solidFill>
                            <a:srgbClr val="000000"/>
                          </a:solidFill>
                          <a:effectLst/>
                          <a:latin typeface="+mn-lt"/>
                          <a:ea typeface="SimSun" panose="02010600030101010101" pitchFamily="2" charset="-122"/>
                          <a:cs typeface="Times New Roman" panose="02020603050405020304" pitchFamily="18" charset="0"/>
                        </a:rPr>
                        <a:t>and that do not require contact with people known or suspected of being infected with SARS-CoV-2. </a:t>
                      </a:r>
                    </a:p>
                    <a:p>
                      <a:pPr algn="l">
                        <a:spcBef>
                          <a:spcPts val="0"/>
                        </a:spcBef>
                        <a:spcAft>
                          <a:spcPts val="0"/>
                        </a:spcAft>
                      </a:pPr>
                      <a:endParaRPr lang="en-GB" sz="1000" dirty="0">
                        <a:solidFill>
                          <a:srgbClr val="000000"/>
                        </a:solidFill>
                        <a:effectLst/>
                        <a:latin typeface="+mn-lt"/>
                        <a:ea typeface="SimSun" panose="02010600030101010101" pitchFamily="2" charset="-122"/>
                        <a:cs typeface="Times New Roman" panose="02020603050405020304" pitchFamily="18" charset="0"/>
                      </a:endParaRPr>
                    </a:p>
                    <a:p>
                      <a:pPr algn="l">
                        <a:spcBef>
                          <a:spcPts val="0"/>
                        </a:spcBef>
                        <a:spcAft>
                          <a:spcPts val="0"/>
                        </a:spcAft>
                      </a:pPr>
                      <a:r>
                        <a:rPr lang="en-GB" sz="1000" dirty="0">
                          <a:solidFill>
                            <a:srgbClr val="000000"/>
                          </a:solidFill>
                          <a:effectLst/>
                          <a:latin typeface="+mn-lt"/>
                          <a:ea typeface="SimSun" panose="02010600030101010101" pitchFamily="2" charset="-122"/>
                          <a:cs typeface="Times New Roman" panose="02020603050405020304" pitchFamily="18" charset="0"/>
                        </a:rPr>
                        <a:t>(</a:t>
                      </a:r>
                      <a:r>
                        <a:rPr lang="en-US" sz="1000" dirty="0"/>
                        <a:t>For example: telehealth workers, remote interviewing of suspected or confirmed COVID-19 patients or their contacts</a:t>
                      </a:r>
                      <a:endParaRPr lang="en-US" sz="1000" dirty="0">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D6E3BC"/>
                    </a:solidFill>
                  </a:tcPr>
                </a:tc>
                <a:tc>
                  <a:txBody>
                    <a:bodyPr/>
                    <a:lstStyle/>
                    <a:p>
                      <a:pPr marL="171450" indent="-171450">
                        <a:spcBef>
                          <a:spcPts val="0"/>
                        </a:spcBef>
                        <a:spcAft>
                          <a:spcPts val="0"/>
                        </a:spcAft>
                        <a:buFont typeface="Wingdings" pitchFamily="2" charset="2"/>
                        <a:buChar char="Ø"/>
                      </a:pPr>
                      <a:r>
                        <a:rPr lang="en-US" sz="1000" b="1" dirty="0"/>
                        <a:t>Use fabric masks</a:t>
                      </a:r>
                      <a:r>
                        <a:rPr lang="en-US" sz="1000" dirty="0"/>
                        <a:t> in common areas and face-to-face meetings</a:t>
                      </a:r>
                      <a:endParaRPr lang="en-US" sz="1000" dirty="0">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D6E3BC"/>
                    </a:solidFill>
                  </a:tcPr>
                </a:tc>
                <a:extLst>
                  <a:ext uri="{0D108BD9-81ED-4DB2-BD59-A6C34878D82A}">
                    <a16:rowId xmlns:a16="http://schemas.microsoft.com/office/drawing/2014/main" val="237410821"/>
                  </a:ext>
                </a:extLst>
              </a:tr>
              <a:tr h="848967">
                <a:tc>
                  <a:txBody>
                    <a:bodyPr/>
                    <a:lstStyle/>
                    <a:p>
                      <a:pPr algn="l">
                        <a:spcBef>
                          <a:spcPts val="0"/>
                        </a:spcBef>
                        <a:spcAft>
                          <a:spcPts val="0"/>
                        </a:spcAft>
                      </a:pPr>
                      <a:r>
                        <a:rPr lang="en-GB" sz="1000" b="1" i="0" dirty="0">
                          <a:solidFill>
                            <a:schemeClr val="tx1"/>
                          </a:solidFill>
                          <a:effectLst/>
                          <a:latin typeface="+mn-lt"/>
                          <a:ea typeface="SimSun" panose="02010600030101010101" pitchFamily="2" charset="-122"/>
                          <a:cs typeface="Times New Roman" panose="02020603050405020304" pitchFamily="18" charset="0"/>
                        </a:rPr>
                        <a:t>Medium risk </a:t>
                      </a:r>
                      <a:endParaRPr lang="en-US" sz="1000" dirty="0">
                        <a:solidFill>
                          <a:schemeClr val="tx1"/>
                        </a:solidFill>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FFF00"/>
                    </a:solidFill>
                  </a:tcPr>
                </a:tc>
                <a:tc>
                  <a:txBody>
                    <a:bodyPr/>
                    <a:lstStyle/>
                    <a:p>
                      <a:pPr algn="l">
                        <a:spcBef>
                          <a:spcPts val="0"/>
                        </a:spcBef>
                        <a:spcAft>
                          <a:spcPts val="0"/>
                        </a:spcAft>
                      </a:pPr>
                      <a:r>
                        <a:rPr lang="en-GB" sz="1000" b="1" dirty="0">
                          <a:solidFill>
                            <a:srgbClr val="000000"/>
                          </a:solidFill>
                          <a:effectLst/>
                          <a:latin typeface="+mn-lt"/>
                          <a:ea typeface="SimSun" panose="02010600030101010101" pitchFamily="2" charset="-122"/>
                          <a:cs typeface="Times New Roman" panose="02020603050405020304" pitchFamily="18" charset="0"/>
                        </a:rPr>
                        <a:t>Jobs or tasks with close frequent contact</a:t>
                      </a:r>
                      <a:r>
                        <a:rPr lang="en-GB" sz="1000" dirty="0">
                          <a:solidFill>
                            <a:srgbClr val="000000"/>
                          </a:solidFill>
                          <a:effectLst/>
                          <a:latin typeface="+mn-lt"/>
                          <a:ea typeface="SimSun" panose="02010600030101010101" pitchFamily="2" charset="-122"/>
                          <a:cs typeface="Times New Roman" panose="02020603050405020304" pitchFamily="18" charset="0"/>
                        </a:rPr>
                        <a:t> with patients, visitors, suppliers and co-workers but that do not require contact with people known or suspected of being infected with SARS-CoV-2</a:t>
                      </a:r>
                    </a:p>
                    <a:p>
                      <a:pPr algn="l">
                        <a:spcBef>
                          <a:spcPts val="0"/>
                        </a:spcBef>
                        <a:spcAft>
                          <a:spcPts val="0"/>
                        </a:spcAft>
                      </a:pPr>
                      <a:endParaRPr lang="en-US" sz="1000" dirty="0">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FFF00"/>
                    </a:solidFill>
                  </a:tcPr>
                </a:tc>
                <a:tc>
                  <a:txBody>
                    <a:bodyPr/>
                    <a:lstStyle/>
                    <a:p>
                      <a:pPr marL="171450" indent="-171450" algn="l">
                        <a:spcBef>
                          <a:spcPts val="0"/>
                        </a:spcBef>
                        <a:spcAft>
                          <a:spcPts val="0"/>
                        </a:spcAft>
                        <a:buFont typeface="Wingdings" pitchFamily="2" charset="2"/>
                        <a:buChar char="Ø"/>
                      </a:pPr>
                      <a:r>
                        <a:rPr lang="en-US" sz="1000" b="1" dirty="0"/>
                        <a:t>Wear medical masks and other PPE </a:t>
                      </a:r>
                      <a:r>
                        <a:rPr lang="en-US" sz="1000" dirty="0"/>
                        <a:t>and apply standard precautions in providing patient care</a:t>
                      </a:r>
                      <a:endParaRPr lang="en-US" sz="1000" dirty="0">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4259115878"/>
                  </a:ext>
                </a:extLst>
              </a:tr>
              <a:tr h="912294">
                <a:tc>
                  <a:txBody>
                    <a:bodyPr/>
                    <a:lstStyle/>
                    <a:p>
                      <a:pPr algn="l">
                        <a:spcBef>
                          <a:spcPts val="0"/>
                        </a:spcBef>
                        <a:spcAft>
                          <a:spcPts val="0"/>
                        </a:spcAft>
                      </a:pPr>
                      <a:r>
                        <a:rPr lang="en-GB" sz="1000" b="1" i="0" dirty="0">
                          <a:solidFill>
                            <a:schemeClr val="tx1"/>
                          </a:solidFill>
                          <a:effectLst/>
                          <a:latin typeface="+mn-lt"/>
                          <a:ea typeface="SimSun" panose="02010600030101010101" pitchFamily="2" charset="-122"/>
                          <a:cs typeface="Times New Roman" panose="02020603050405020304" pitchFamily="18" charset="0"/>
                        </a:rPr>
                        <a:t>High risk </a:t>
                      </a:r>
                      <a:endParaRPr lang="en-GB" sz="1000" i="1" dirty="0">
                        <a:solidFill>
                          <a:schemeClr val="tx1"/>
                        </a:solidFill>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FC000"/>
                    </a:solidFill>
                  </a:tcPr>
                </a:tc>
                <a:tc>
                  <a:txBody>
                    <a:bodyPr/>
                    <a:lstStyle/>
                    <a:p>
                      <a:pPr algn="l">
                        <a:spcBef>
                          <a:spcPts val="0"/>
                        </a:spcBef>
                        <a:spcAft>
                          <a:spcPts val="0"/>
                        </a:spcAft>
                      </a:pPr>
                      <a:r>
                        <a:rPr lang="en-GB" sz="1000" b="1" dirty="0">
                          <a:solidFill>
                            <a:srgbClr val="000000"/>
                          </a:solidFill>
                          <a:effectLst/>
                          <a:latin typeface="+mn-lt"/>
                          <a:ea typeface="SimSun" panose="02010600030101010101" pitchFamily="2" charset="-122"/>
                          <a:cs typeface="Times New Roman" panose="02020603050405020304" pitchFamily="18" charset="0"/>
                        </a:rPr>
                        <a:t>Jobs or tasks with high potential for close contact</a:t>
                      </a:r>
                      <a:r>
                        <a:rPr lang="en-GB" sz="1000" dirty="0">
                          <a:solidFill>
                            <a:srgbClr val="000000"/>
                          </a:solidFill>
                          <a:effectLst/>
                          <a:latin typeface="+mn-lt"/>
                          <a:ea typeface="SimSun" panose="02010600030101010101" pitchFamily="2" charset="-122"/>
                          <a:cs typeface="Times New Roman" panose="02020603050405020304" pitchFamily="18" charset="0"/>
                        </a:rPr>
                        <a:t> with people who are known to be or suspected of being infected with SARS-CoV-2 or contact with objects and surfaces possibly contaminated with the virus</a:t>
                      </a:r>
                      <a:endParaRPr lang="en-GB" sz="1000" i="1" dirty="0">
                        <a:solidFill>
                          <a:srgbClr val="000000"/>
                        </a:solidFill>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FC000"/>
                    </a:solidFill>
                  </a:tcPr>
                </a:tc>
                <a:tc>
                  <a:txBody>
                    <a:bodyPr/>
                    <a:lstStyle/>
                    <a:p>
                      <a:pPr marL="171450" indent="-171450" algn="l">
                        <a:spcBef>
                          <a:spcPts val="0"/>
                        </a:spcBef>
                        <a:spcAft>
                          <a:spcPts val="0"/>
                        </a:spcAft>
                        <a:buFont typeface="Wingdings" pitchFamily="2" charset="2"/>
                        <a:buChar char="Ø"/>
                      </a:pPr>
                      <a:r>
                        <a:rPr lang="en-US" sz="1000" b="1" dirty="0"/>
                        <a:t>Use PPE (medical mask, gown, gloves, eye protection) </a:t>
                      </a:r>
                      <a:r>
                        <a:rPr lang="en-US" sz="1000" dirty="0"/>
                        <a:t>and apply standard precautions in providing patient care</a:t>
                      </a: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3904596172"/>
                  </a:ext>
                </a:extLst>
              </a:tr>
              <a:tr h="1089044">
                <a:tc>
                  <a:txBody>
                    <a:bodyPr/>
                    <a:lstStyle/>
                    <a:p>
                      <a:pPr algn="l">
                        <a:spcBef>
                          <a:spcPts val="0"/>
                        </a:spcBef>
                        <a:spcAft>
                          <a:spcPts val="0"/>
                        </a:spcAft>
                      </a:pPr>
                      <a:r>
                        <a:rPr lang="en-GB" sz="1000" b="1" i="0" dirty="0">
                          <a:solidFill>
                            <a:schemeClr val="tx1"/>
                          </a:solidFill>
                          <a:effectLst/>
                          <a:latin typeface="+mn-lt"/>
                          <a:ea typeface="SimSun" panose="02010600030101010101" pitchFamily="2" charset="-122"/>
                          <a:cs typeface="Times New Roman" panose="02020603050405020304" pitchFamily="18" charset="0"/>
                        </a:rPr>
                        <a:t>Very high risk </a:t>
                      </a:r>
                      <a:endParaRPr lang="en-US" sz="1000" i="1" dirty="0">
                        <a:solidFill>
                          <a:schemeClr val="tx1"/>
                        </a:solidFill>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F0000"/>
                    </a:solidFill>
                  </a:tcPr>
                </a:tc>
                <a:tc>
                  <a:txBody>
                    <a:bodyPr/>
                    <a:lstStyle/>
                    <a:p>
                      <a:pPr algn="l">
                        <a:spcBef>
                          <a:spcPts val="0"/>
                        </a:spcBef>
                        <a:spcAft>
                          <a:spcPts val="0"/>
                        </a:spcAft>
                      </a:pPr>
                      <a:r>
                        <a:rPr lang="en-GB" sz="1000" b="1" dirty="0">
                          <a:solidFill>
                            <a:srgbClr val="000000"/>
                          </a:solidFill>
                          <a:effectLst/>
                          <a:latin typeface="+mn-lt"/>
                          <a:ea typeface="SimSun" panose="02010600030101010101" pitchFamily="2" charset="-122"/>
                          <a:cs typeface="Times New Roman" panose="02020603050405020304" pitchFamily="18" charset="0"/>
                        </a:rPr>
                        <a:t>Jobs and tasks with risk of exposure to aerosols containing SARS-CoV-2</a:t>
                      </a:r>
                      <a:r>
                        <a:rPr lang="en-GB" sz="1000" dirty="0">
                          <a:solidFill>
                            <a:srgbClr val="000000"/>
                          </a:solidFill>
                          <a:effectLst/>
                          <a:latin typeface="+mn-lt"/>
                          <a:ea typeface="SimSun" panose="02010600030101010101" pitchFamily="2" charset="-122"/>
                          <a:cs typeface="Times New Roman" panose="02020603050405020304" pitchFamily="18" charset="0"/>
                        </a:rPr>
                        <a:t>, in settings where aerosol-generating procedures are regularly performed on patients with COVID-19 or</a:t>
                      </a:r>
                      <a:r>
                        <a:rPr lang="en-GB" sz="1000" dirty="0">
                          <a:solidFill>
                            <a:srgbClr val="000000"/>
                          </a:solidFill>
                          <a:effectLst/>
                          <a:latin typeface="+mn-lt"/>
                          <a:ea typeface="Times New Roman" panose="02020603050405020304" pitchFamily="18" charset="0"/>
                          <a:cs typeface="Times New Roman" panose="02020603050405020304" pitchFamily="18" charset="0"/>
                        </a:rPr>
                        <a:t> working with infected people in indoor, crowded places without adequate ventilation</a:t>
                      </a:r>
                      <a:endParaRPr lang="en-US" sz="1000" i="1" dirty="0">
                        <a:solidFill>
                          <a:srgbClr val="000000"/>
                        </a:solidFill>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F0000"/>
                    </a:solidFill>
                  </a:tcPr>
                </a:tc>
                <a:tc>
                  <a:txBody>
                    <a:bodyPr/>
                    <a:lstStyle/>
                    <a:p>
                      <a:pPr marL="171450" indent="-171450" algn="l">
                        <a:spcBef>
                          <a:spcPts val="0"/>
                        </a:spcBef>
                        <a:spcAft>
                          <a:spcPts val="0"/>
                        </a:spcAft>
                        <a:buFont typeface="Wingdings" pitchFamily="2" charset="2"/>
                        <a:buChar char="Ø"/>
                      </a:pPr>
                      <a:r>
                        <a:rPr lang="en-US" sz="1000" b="1" dirty="0"/>
                        <a:t>Use PPE (respirator N95 or FFP2 or FFP3, gown, gloves, eye protection, apron) </a:t>
                      </a:r>
                      <a:r>
                        <a:rPr lang="en-US" sz="1000" dirty="0"/>
                        <a:t>and apply standard precautions in providing patient care</a:t>
                      </a:r>
                      <a:endParaRPr lang="en-GB" sz="1000" i="1" dirty="0">
                        <a:solidFill>
                          <a:srgbClr val="000000"/>
                        </a:solidFill>
                        <a:effectLst/>
                        <a:latin typeface="+mn-lt"/>
                        <a:ea typeface="SimSun" panose="02010600030101010101" pitchFamily="2" charset="-122"/>
                        <a:cs typeface="Times New Roman" panose="02020603050405020304" pitchFamily="18" charset="0"/>
                      </a:endParaRPr>
                    </a:p>
                  </a:txBody>
                  <a:tcP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3432165903"/>
                  </a:ext>
                </a:extLst>
              </a:tr>
            </a:tbl>
          </a:graphicData>
        </a:graphic>
      </p:graphicFrame>
    </p:spTree>
    <p:extLst>
      <p:ext uri="{BB962C8B-B14F-4D97-AF65-F5344CB8AC3E}">
        <p14:creationId xmlns:p14="http://schemas.microsoft.com/office/powerpoint/2010/main" val="1514578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9064-6643-40D0-A707-D192C1D68C58}"/>
              </a:ext>
            </a:extLst>
          </p:cNvPr>
          <p:cNvSpPr>
            <a:spLocks noGrp="1"/>
          </p:cNvSpPr>
          <p:nvPr>
            <p:ph type="title"/>
          </p:nvPr>
        </p:nvSpPr>
        <p:spPr>
          <a:xfrm>
            <a:off x="531975" y="704116"/>
            <a:ext cx="11345333" cy="720080"/>
          </a:xfrm>
        </p:spPr>
        <p:txBody>
          <a:bodyPr>
            <a:noAutofit/>
          </a:bodyPr>
          <a:lstStyle/>
          <a:p>
            <a:r>
              <a:rPr lang="en-US" sz="2800" b="1" dirty="0">
                <a:solidFill>
                  <a:srgbClr val="0070C0"/>
                </a:solidFill>
                <a:latin typeface="Arial" panose="020B0604020202020204" pitchFamily="34" charset="0"/>
                <a:cs typeface="Arial" panose="020B0604020202020204" pitchFamily="34" charset="0"/>
              </a:rPr>
              <a:t>Number of deaths due to Covid-19 reported, and estimated according to different sources (Jan 2020-May 2021)</a:t>
            </a:r>
          </a:p>
        </p:txBody>
      </p:sp>
      <p:pic>
        <p:nvPicPr>
          <p:cNvPr id="4" name="Picture 3">
            <a:extLst>
              <a:ext uri="{FF2B5EF4-FFF2-40B4-BE49-F238E27FC236}">
                <a16:creationId xmlns:a16="http://schemas.microsoft.com/office/drawing/2014/main" id="{80A3CEE0-A977-4375-BC92-DAA9F7FEF35B}"/>
              </a:ext>
            </a:extLst>
          </p:cNvPr>
          <p:cNvPicPr>
            <a:picLocks noChangeAspect="1"/>
          </p:cNvPicPr>
          <p:nvPr/>
        </p:nvPicPr>
        <p:blipFill>
          <a:blip r:embed="rId3"/>
          <a:stretch>
            <a:fillRect/>
          </a:stretch>
        </p:blipFill>
        <p:spPr>
          <a:xfrm>
            <a:off x="531975" y="1252796"/>
            <a:ext cx="6893948" cy="5605204"/>
          </a:xfrm>
          <a:prstGeom prst="rect">
            <a:avLst/>
          </a:prstGeom>
        </p:spPr>
      </p:pic>
      <p:sp>
        <p:nvSpPr>
          <p:cNvPr id="3" name="TextBox 2">
            <a:extLst>
              <a:ext uri="{FF2B5EF4-FFF2-40B4-BE49-F238E27FC236}">
                <a16:creationId xmlns:a16="http://schemas.microsoft.com/office/drawing/2014/main" id="{126B5E01-53BB-4BBC-BC0A-629B79A144B6}"/>
              </a:ext>
            </a:extLst>
          </p:cNvPr>
          <p:cNvSpPr txBox="1"/>
          <p:nvPr/>
        </p:nvSpPr>
        <p:spPr>
          <a:xfrm>
            <a:off x="7658870" y="2367171"/>
            <a:ext cx="3546227" cy="2123658"/>
          </a:xfrm>
          <a:prstGeom prst="rect">
            <a:avLst/>
          </a:prstGeom>
          <a:noFill/>
        </p:spPr>
        <p:txBody>
          <a:bodyPr wrap="none" rtlCol="0">
            <a:spAutoFit/>
          </a:bodyPr>
          <a:lstStyle/>
          <a:p>
            <a:r>
              <a:rPr lang="en-US" sz="4400" b="1" dirty="0">
                <a:solidFill>
                  <a:srgbClr val="FF0000"/>
                </a:solidFill>
              </a:rPr>
              <a:t>X 2-4 times </a:t>
            </a:r>
          </a:p>
          <a:p>
            <a:r>
              <a:rPr lang="en-US" sz="4400" b="1" dirty="0">
                <a:solidFill>
                  <a:srgbClr val="FF0000"/>
                </a:solidFill>
              </a:rPr>
              <a:t>higher than </a:t>
            </a:r>
          </a:p>
          <a:p>
            <a:r>
              <a:rPr lang="en-US" sz="4400" b="1" dirty="0">
                <a:solidFill>
                  <a:srgbClr val="FF0000"/>
                </a:solidFill>
              </a:rPr>
              <a:t>reported data </a:t>
            </a:r>
          </a:p>
        </p:txBody>
      </p:sp>
    </p:spTree>
    <p:extLst>
      <p:ext uri="{BB962C8B-B14F-4D97-AF65-F5344CB8AC3E}">
        <p14:creationId xmlns:p14="http://schemas.microsoft.com/office/powerpoint/2010/main" val="1445339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2D700-189F-4CBD-941E-81E5F39996B8}"/>
              </a:ext>
            </a:extLst>
          </p:cNvPr>
          <p:cNvSpPr>
            <a:spLocks noGrp="1"/>
          </p:cNvSpPr>
          <p:nvPr>
            <p:ph type="title"/>
          </p:nvPr>
        </p:nvSpPr>
        <p:spPr/>
        <p:txBody>
          <a:bodyPr/>
          <a:lstStyle/>
          <a:p>
            <a:r>
              <a:rPr lang="en-GB" dirty="0"/>
              <a:t>Health workers are at increased risk of SARS-CoV-2 infection</a:t>
            </a:r>
          </a:p>
        </p:txBody>
      </p:sp>
      <p:sp>
        <p:nvSpPr>
          <p:cNvPr id="3" name="Text Placeholder 2">
            <a:extLst>
              <a:ext uri="{FF2B5EF4-FFF2-40B4-BE49-F238E27FC236}">
                <a16:creationId xmlns:a16="http://schemas.microsoft.com/office/drawing/2014/main" id="{5C8EE38E-FBCB-4835-88FA-262ECDCB19AB}"/>
              </a:ext>
            </a:extLst>
          </p:cNvPr>
          <p:cNvSpPr>
            <a:spLocks noGrp="1"/>
          </p:cNvSpPr>
          <p:nvPr>
            <p:ph type="body" idx="1"/>
          </p:nvPr>
        </p:nvSpPr>
        <p:spPr>
          <a:xfrm>
            <a:off x="415600" y="2234124"/>
            <a:ext cx="6718531" cy="4154391"/>
          </a:xfrm>
        </p:spPr>
        <p:txBody>
          <a:bodyPr>
            <a:normAutofit fontScale="92500" lnSpcReduction="10000"/>
          </a:bodyPr>
          <a:lstStyle/>
          <a:p>
            <a:r>
              <a:rPr lang="en-US" dirty="0"/>
              <a:t>Health workers account for around 7.7% of COVID-19 cases reported to WHO, but great variability (WHO global surveillance)</a:t>
            </a:r>
          </a:p>
          <a:p>
            <a:r>
              <a:rPr lang="en-US" dirty="0"/>
              <a:t>Health and care workers can be infected with SARS-CoV-2 while at work or at the community level</a:t>
            </a:r>
          </a:p>
          <a:p>
            <a:r>
              <a:rPr lang="en-US" dirty="0"/>
              <a:t>Those caring for COVID-19 patients are considered at a higher risk of being infected</a:t>
            </a:r>
          </a:p>
          <a:p>
            <a:endParaRPr lang="en-GB" dirty="0"/>
          </a:p>
        </p:txBody>
      </p:sp>
      <p:pic>
        <p:nvPicPr>
          <p:cNvPr id="5" name="Picture 4" descr="A picture containing person, wall, indoor, room&#10;&#10;Description automatically generated">
            <a:extLst>
              <a:ext uri="{FF2B5EF4-FFF2-40B4-BE49-F238E27FC236}">
                <a16:creationId xmlns:a16="http://schemas.microsoft.com/office/drawing/2014/main" id="{37B685B3-B8C5-4796-82BC-B04B7326F623}"/>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7525927" y="2234124"/>
            <a:ext cx="4250473" cy="4245899"/>
          </a:xfrm>
          <a:prstGeom prst="rect">
            <a:avLst/>
          </a:prstGeom>
          <a:effectLst/>
        </p:spPr>
      </p:pic>
    </p:spTree>
    <p:extLst>
      <p:ext uri="{BB962C8B-B14F-4D97-AF65-F5344CB8AC3E}">
        <p14:creationId xmlns:p14="http://schemas.microsoft.com/office/powerpoint/2010/main" val="3878058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0C11B-21B5-427D-AA06-140029C7762E}"/>
              </a:ext>
            </a:extLst>
          </p:cNvPr>
          <p:cNvSpPr>
            <a:spLocks noGrp="1"/>
          </p:cNvSpPr>
          <p:nvPr>
            <p:ph type="title"/>
          </p:nvPr>
        </p:nvSpPr>
        <p:spPr/>
        <p:txBody>
          <a:bodyPr/>
          <a:lstStyle/>
          <a:p>
            <a:r>
              <a:rPr lang="en-GB" dirty="0"/>
              <a:t>Prevent prolonged use of PPE</a:t>
            </a:r>
          </a:p>
        </p:txBody>
      </p:sp>
      <p:sp>
        <p:nvSpPr>
          <p:cNvPr id="3" name="Text Placeholder 2">
            <a:extLst>
              <a:ext uri="{FF2B5EF4-FFF2-40B4-BE49-F238E27FC236}">
                <a16:creationId xmlns:a16="http://schemas.microsoft.com/office/drawing/2014/main" id="{1C2B19B1-15C3-44B8-9FD8-6E7A2E0931A8}"/>
              </a:ext>
            </a:extLst>
          </p:cNvPr>
          <p:cNvSpPr>
            <a:spLocks noGrp="1"/>
          </p:cNvSpPr>
          <p:nvPr>
            <p:ph type="body" idx="1"/>
          </p:nvPr>
        </p:nvSpPr>
        <p:spPr>
          <a:xfrm>
            <a:off x="337242" y="1709433"/>
            <a:ext cx="5550634" cy="4555200"/>
          </a:xfrm>
        </p:spPr>
        <p:txBody>
          <a:bodyPr>
            <a:normAutofit fontScale="92500" lnSpcReduction="20000"/>
          </a:bodyPr>
          <a:lstStyle/>
          <a:p>
            <a:r>
              <a:rPr lang="en-US" dirty="0"/>
              <a:t>PPE is intended to be used for short periods of time </a:t>
            </a:r>
          </a:p>
          <a:p>
            <a:r>
              <a:rPr lang="en-US" dirty="0"/>
              <a:t>In the context of COVID-19, heavy workload, patient flows and shortages of PPE may require health workers to wear PPE for extended periods of time</a:t>
            </a:r>
          </a:p>
          <a:p>
            <a:r>
              <a:rPr lang="en-US" dirty="0"/>
              <a:t>If used for a long period of time, PPE can cause eczema, contact dermatitis, skin lesions or heat stress</a:t>
            </a:r>
          </a:p>
        </p:txBody>
      </p:sp>
      <p:sp>
        <p:nvSpPr>
          <p:cNvPr id="5" name="Rectangle 4">
            <a:extLst>
              <a:ext uri="{FF2B5EF4-FFF2-40B4-BE49-F238E27FC236}">
                <a16:creationId xmlns:a16="http://schemas.microsoft.com/office/drawing/2014/main" id="{FB8E3B81-9E34-4E00-AB3A-CEEE7E50C7B8}"/>
              </a:ext>
            </a:extLst>
          </p:cNvPr>
          <p:cNvSpPr/>
          <p:nvPr/>
        </p:nvSpPr>
        <p:spPr>
          <a:xfrm>
            <a:off x="6890897" y="4372543"/>
            <a:ext cx="4565346" cy="2369880"/>
          </a:xfrm>
          <a:prstGeom prst="rect">
            <a:avLst/>
          </a:prstGeom>
          <a:ln>
            <a:noFill/>
          </a:ln>
        </p:spPr>
        <p:txBody>
          <a:bodyPr wrap="square">
            <a:spAutoFit/>
          </a:bodyPr>
          <a:lstStyle/>
          <a:p>
            <a:r>
              <a:rPr lang="en-GB" sz="1600" b="1" dirty="0">
                <a:solidFill>
                  <a:schemeClr val="bg2">
                    <a:lumMod val="50000"/>
                  </a:schemeClr>
                </a:solidFill>
                <a:latin typeface="Segoe UI Light" panose="020B0502040204020203" pitchFamily="34" charset="0"/>
                <a:cs typeface="Segoe UI Light" panose="020B0502040204020203" pitchFamily="34" charset="0"/>
              </a:rPr>
              <a:t>Advice for health workers on safe use of PPE</a:t>
            </a:r>
            <a:br>
              <a:rPr lang="en-GB" sz="1100" b="1" dirty="0">
                <a:solidFill>
                  <a:schemeClr val="bg2">
                    <a:lumMod val="50000"/>
                  </a:schemeClr>
                </a:solidFill>
                <a:latin typeface="Segoe UI Light" panose="020B0502040204020203" pitchFamily="34" charset="0"/>
                <a:cs typeface="Segoe UI Light" panose="020B0502040204020203" pitchFamily="34" charset="0"/>
              </a:rPr>
            </a:br>
            <a:endParaRPr lang="en-GB" sz="1100" b="1" dirty="0">
              <a:solidFill>
                <a:schemeClr val="bg2">
                  <a:lumMod val="50000"/>
                </a:schemeClr>
              </a:solidFill>
              <a:latin typeface="Segoe UI Light" panose="020B0502040204020203" pitchFamily="34" charset="0"/>
              <a:cs typeface="Segoe UI Light" panose="020B0502040204020203" pitchFamily="34" charset="0"/>
            </a:endParaRPr>
          </a:p>
          <a:p>
            <a:pPr marL="99450" indent="-99450">
              <a:buClr>
                <a:schemeClr val="accent1">
                  <a:lumMod val="75000"/>
                </a:schemeClr>
              </a:buClr>
              <a:buFont typeface="Arial" panose="020B0604020202020204" pitchFamily="34" charset="0"/>
              <a:buChar char="•"/>
            </a:pPr>
            <a:r>
              <a:rPr lang="en-GB" sz="1100" dirty="0">
                <a:latin typeface="Segoe UI Light" panose="020B0502040204020203" pitchFamily="34" charset="0"/>
                <a:cs typeface="Segoe UI Light" panose="020B0502040204020203" pitchFamily="34" charset="0"/>
              </a:rPr>
              <a:t>Use non-latex or nitrile gloves in case of latex allergy</a:t>
            </a:r>
          </a:p>
          <a:p>
            <a:pPr marL="99450" indent="-99450">
              <a:buClr>
                <a:schemeClr val="accent1">
                  <a:lumMod val="75000"/>
                </a:schemeClr>
              </a:buClr>
              <a:buFont typeface="Arial" panose="020B0604020202020204" pitchFamily="34" charset="0"/>
              <a:buChar char="•"/>
            </a:pPr>
            <a:r>
              <a:rPr lang="en-GB" sz="1100" dirty="0">
                <a:latin typeface="Segoe UI Light" panose="020B0502040204020203" pitchFamily="34" charset="0"/>
                <a:cs typeface="Segoe UI Light" panose="020B0502040204020203" pitchFamily="34" charset="0"/>
              </a:rPr>
              <a:t>Use properly fitted PPE</a:t>
            </a:r>
          </a:p>
          <a:p>
            <a:pPr marL="99450" indent="-99450">
              <a:buClr>
                <a:schemeClr val="accent1">
                  <a:lumMod val="75000"/>
                </a:schemeClr>
              </a:buClr>
              <a:buFont typeface="Arial" panose="020B0604020202020204" pitchFamily="34" charset="0"/>
              <a:buChar char="•"/>
            </a:pPr>
            <a:r>
              <a:rPr lang="en-GB" sz="1100" dirty="0">
                <a:latin typeface="Segoe UI Light" panose="020B0502040204020203" pitchFamily="34" charset="0"/>
                <a:cs typeface="Segoe UI Light" panose="020B0502040204020203" pitchFamily="34" charset="0"/>
              </a:rPr>
              <a:t>Apply moisturizers or gel before wearing gloves and facial protective equipment</a:t>
            </a:r>
          </a:p>
          <a:p>
            <a:pPr marL="99450" indent="-99450">
              <a:buClr>
                <a:schemeClr val="accent1">
                  <a:lumMod val="75000"/>
                </a:schemeClr>
              </a:buClr>
              <a:buFont typeface="Arial" panose="020B0604020202020204" pitchFamily="34" charset="0"/>
              <a:buChar char="•"/>
            </a:pPr>
            <a:r>
              <a:rPr lang="en-GB" sz="1100" dirty="0">
                <a:latin typeface="Segoe UI Light" panose="020B0502040204020203" pitchFamily="34" charset="0"/>
                <a:cs typeface="Segoe UI Light" panose="020B0502040204020203" pitchFamily="34" charset="0"/>
              </a:rPr>
              <a:t>Avoid using over-tight goggles, which can damage the skin and generate fogging</a:t>
            </a:r>
            <a:r>
              <a:rPr lang="en-GB" sz="1100" i="1" dirty="0">
                <a:latin typeface="Segoe UI Light" panose="020B0502040204020203" pitchFamily="34" charset="0"/>
                <a:cs typeface="Segoe UI Light" panose="020B0502040204020203" pitchFamily="34" charset="0"/>
              </a:rPr>
              <a:t> </a:t>
            </a:r>
          </a:p>
          <a:p>
            <a:pPr marL="99450" indent="-99450">
              <a:buClr>
                <a:schemeClr val="accent1">
                  <a:lumMod val="75000"/>
                </a:schemeClr>
              </a:buClr>
              <a:buFont typeface="Arial" panose="020B0604020202020204" pitchFamily="34" charset="0"/>
              <a:buChar char="•"/>
            </a:pPr>
            <a:r>
              <a:rPr lang="en-GB" sz="1100" dirty="0">
                <a:latin typeface="Segoe UI Light" panose="020B0502040204020203" pitchFamily="34" charset="0"/>
                <a:cs typeface="Segoe UI Light" panose="020B0502040204020203" pitchFamily="34" charset="0"/>
              </a:rPr>
              <a:t>Limit the time spent in full PPE</a:t>
            </a:r>
          </a:p>
          <a:p>
            <a:pPr marL="99450" indent="-99450">
              <a:buClr>
                <a:schemeClr val="accent1">
                  <a:lumMod val="75000"/>
                </a:schemeClr>
              </a:buClr>
              <a:buFont typeface="Arial" panose="020B0604020202020204" pitchFamily="34" charset="0"/>
              <a:buChar char="•"/>
            </a:pPr>
            <a:r>
              <a:rPr lang="en-GB" sz="1100" dirty="0">
                <a:latin typeface="Segoe UI Light" panose="020B0502040204020203" pitchFamily="34" charset="0"/>
                <a:cs typeface="Segoe UI Light" panose="020B0502040204020203" pitchFamily="34" charset="0"/>
              </a:rPr>
              <a:t>Rest in a cool area </a:t>
            </a:r>
          </a:p>
          <a:p>
            <a:pPr marL="99450" indent="-99450">
              <a:buClr>
                <a:schemeClr val="accent1">
                  <a:lumMod val="75000"/>
                </a:schemeClr>
              </a:buClr>
              <a:buFont typeface="Arial" panose="020B0604020202020204" pitchFamily="34" charset="0"/>
              <a:buChar char="•"/>
            </a:pPr>
            <a:r>
              <a:rPr lang="en-GB" sz="1100" dirty="0">
                <a:latin typeface="Segoe UI Light" panose="020B0502040204020203" pitchFamily="34" charset="0"/>
                <a:cs typeface="Segoe UI Light" panose="020B0502040204020203" pitchFamily="34" charset="0"/>
              </a:rPr>
              <a:t>Drink enough safe drinking-water</a:t>
            </a:r>
          </a:p>
          <a:p>
            <a:pPr marL="99450" indent="-99450">
              <a:buClr>
                <a:schemeClr val="accent1">
                  <a:lumMod val="75000"/>
                </a:schemeClr>
              </a:buClr>
              <a:buFont typeface="Arial" panose="020B0604020202020204" pitchFamily="34" charset="0"/>
              <a:buChar char="•"/>
            </a:pPr>
            <a:r>
              <a:rPr lang="en-GB" sz="1100" dirty="0">
                <a:latin typeface="Segoe UI Light" panose="020B0502040204020203" pitchFamily="34" charset="0"/>
                <a:cs typeface="Segoe UI Light" panose="020B0502040204020203" pitchFamily="34" charset="0"/>
              </a:rPr>
              <a:t>Avoid using coveralls, double layering of gowns, shoe protection or hoods</a:t>
            </a:r>
          </a:p>
        </p:txBody>
      </p:sp>
      <p:pic>
        <p:nvPicPr>
          <p:cNvPr id="6" name="Picture 5">
            <a:extLst>
              <a:ext uri="{FF2B5EF4-FFF2-40B4-BE49-F238E27FC236}">
                <a16:creationId xmlns:a16="http://schemas.microsoft.com/office/drawing/2014/main" id="{390FECAC-9518-49E2-AC5C-5526942660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9587" y="811227"/>
            <a:ext cx="5185171" cy="3498042"/>
          </a:xfrm>
          <a:prstGeom prst="rect">
            <a:avLst/>
          </a:prstGeom>
        </p:spPr>
      </p:pic>
      <p:sp>
        <p:nvSpPr>
          <p:cNvPr id="7" name="Rectangle 6">
            <a:extLst>
              <a:ext uri="{FF2B5EF4-FFF2-40B4-BE49-F238E27FC236}">
                <a16:creationId xmlns:a16="http://schemas.microsoft.com/office/drawing/2014/main" id="{AAD19BE6-E2A6-42A9-8CAE-352443461A36}"/>
              </a:ext>
            </a:extLst>
          </p:cNvPr>
          <p:cNvSpPr/>
          <p:nvPr/>
        </p:nvSpPr>
        <p:spPr>
          <a:xfrm>
            <a:off x="1008757" y="6247767"/>
            <a:ext cx="4207604" cy="415498"/>
          </a:xfrm>
          <a:prstGeom prst="rect">
            <a:avLst/>
          </a:prstGeom>
        </p:spPr>
        <p:txBody>
          <a:bodyPr wrap="square">
            <a:spAutoFit/>
          </a:bodyPr>
          <a:lstStyle/>
          <a:p>
            <a:r>
              <a:rPr lang="en-US" sz="1050" dirty="0">
                <a:solidFill>
                  <a:schemeClr val="accent1"/>
                </a:solidFill>
                <a:latin typeface="Segoe UI Light" panose="020B0502040204020203" pitchFamily="34" charset="0"/>
                <a:cs typeface="Segoe UI Light" panose="020B0502040204020203" pitchFamily="34" charset="0"/>
                <a:hlinkClick r:id="rId3"/>
              </a:rPr>
              <a:t>Medical Device-Related  Pressure  Injury  in  health  care  professionals  in  times  of  pandemic</a:t>
            </a:r>
            <a:endParaRPr lang="en-US" sz="1050" dirty="0">
              <a:solidFill>
                <a:schemeClr val="accent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720259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CEC0-CD5C-4D55-8BFE-3798AE26BE2A}"/>
              </a:ext>
            </a:extLst>
          </p:cNvPr>
          <p:cNvSpPr>
            <a:spLocks noGrp="1"/>
          </p:cNvSpPr>
          <p:nvPr>
            <p:ph type="title"/>
          </p:nvPr>
        </p:nvSpPr>
        <p:spPr/>
        <p:txBody>
          <a:bodyPr/>
          <a:lstStyle/>
          <a:p>
            <a:r>
              <a:rPr lang="en-GB" dirty="0"/>
              <a:t>Ensure adequate sanitation, hygiene and rest facilities for health workers</a:t>
            </a:r>
          </a:p>
        </p:txBody>
      </p:sp>
      <p:sp>
        <p:nvSpPr>
          <p:cNvPr id="3" name="Text Placeholder 2">
            <a:extLst>
              <a:ext uri="{FF2B5EF4-FFF2-40B4-BE49-F238E27FC236}">
                <a16:creationId xmlns:a16="http://schemas.microsoft.com/office/drawing/2014/main" id="{7570D646-3EA8-4A51-A84F-E6E63BE3F1A5}"/>
              </a:ext>
            </a:extLst>
          </p:cNvPr>
          <p:cNvSpPr>
            <a:spLocks noGrp="1"/>
          </p:cNvSpPr>
          <p:nvPr>
            <p:ph type="body" idx="1"/>
          </p:nvPr>
        </p:nvSpPr>
        <p:spPr>
          <a:xfrm>
            <a:off x="4345663" y="2052680"/>
            <a:ext cx="7430736" cy="4555200"/>
          </a:xfrm>
        </p:spPr>
        <p:txBody>
          <a:bodyPr>
            <a:normAutofit fontScale="85000" lnSpcReduction="20000"/>
          </a:bodyPr>
          <a:lstStyle/>
          <a:p>
            <a:r>
              <a:rPr lang="en-GB" dirty="0"/>
              <a:t>Provide hand hygiene facilities</a:t>
            </a:r>
          </a:p>
          <a:p>
            <a:r>
              <a:rPr lang="en-GB" dirty="0"/>
              <a:t>Provide rest rooms, safe drinking-water, toilets and supplies for personal and menstrual hygiene</a:t>
            </a:r>
          </a:p>
          <a:p>
            <a:r>
              <a:rPr lang="en-GB" dirty="0"/>
              <a:t>Provide space for personal and menstrual hygiene</a:t>
            </a:r>
          </a:p>
          <a:p>
            <a:r>
              <a:rPr lang="en-GB" dirty="0"/>
              <a:t>Ensure daily cleaning and cleaning protocols </a:t>
            </a:r>
          </a:p>
          <a:p>
            <a:r>
              <a:rPr lang="en-GB" dirty="0"/>
              <a:t>Provide facilities for changing clothes and professional laundry for work clothes</a:t>
            </a:r>
          </a:p>
          <a:p>
            <a:r>
              <a:rPr lang="en-GB" dirty="0"/>
              <a:t>Train health workers in the safe use of disinfectants and provide adequate PPE</a:t>
            </a:r>
          </a:p>
          <a:p>
            <a:r>
              <a:rPr lang="en-GB" dirty="0"/>
              <a:t>Do not spray individuals with disinfectants (such as in a tunnel, cabinet or chamber) under any circumstances</a:t>
            </a:r>
          </a:p>
        </p:txBody>
      </p:sp>
      <p:pic>
        <p:nvPicPr>
          <p:cNvPr id="5" name="Picture 4" descr="A picture containing person, blue, shop&#10;&#10;Description automatically generated">
            <a:extLst>
              <a:ext uri="{FF2B5EF4-FFF2-40B4-BE49-F238E27FC236}">
                <a16:creationId xmlns:a16="http://schemas.microsoft.com/office/drawing/2014/main" id="{FED641B5-A6F5-48B6-8CBF-90F0A9C178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8347" y="2299580"/>
            <a:ext cx="3769700" cy="4038696"/>
          </a:xfrm>
          <a:prstGeom prst="rect">
            <a:avLst/>
          </a:prstGeom>
          <a:effectLst/>
        </p:spPr>
      </p:pic>
    </p:spTree>
    <p:extLst>
      <p:ext uri="{BB962C8B-B14F-4D97-AF65-F5344CB8AC3E}">
        <p14:creationId xmlns:p14="http://schemas.microsoft.com/office/powerpoint/2010/main" val="156886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1D384-230F-4249-A2C1-B1914C5183CE}"/>
              </a:ext>
            </a:extLst>
          </p:cNvPr>
          <p:cNvSpPr>
            <a:spLocks noGrp="1"/>
          </p:cNvSpPr>
          <p:nvPr>
            <p:ph type="title"/>
          </p:nvPr>
        </p:nvSpPr>
        <p:spPr/>
        <p:txBody>
          <a:bodyPr/>
          <a:lstStyle/>
          <a:p>
            <a:r>
              <a:rPr lang="en-US" dirty="0"/>
              <a:t>Definitions of healthcare-associated (HCA) SARS-CoV-2 infections among HWs</a:t>
            </a:r>
            <a:endParaRPr lang="en-GB" dirty="0"/>
          </a:p>
        </p:txBody>
      </p:sp>
      <p:sp>
        <p:nvSpPr>
          <p:cNvPr id="4" name="Slide Number Placeholder 3">
            <a:extLst>
              <a:ext uri="{FF2B5EF4-FFF2-40B4-BE49-F238E27FC236}">
                <a16:creationId xmlns:a16="http://schemas.microsoft.com/office/drawing/2014/main" id="{26BEC29D-D3F8-4505-8911-D979944F9717}"/>
              </a:ext>
            </a:extLst>
          </p:cNvPr>
          <p:cNvSpPr>
            <a:spLocks noGrp="1"/>
          </p:cNvSpPr>
          <p:nvPr>
            <p:ph type="sldNum" idx="12"/>
          </p:nvPr>
        </p:nvSpPr>
        <p:spPr/>
        <p:txBody>
          <a:bodyPr/>
          <a:lstStyle/>
          <a:p>
            <a:fld id="{00000000-1234-1234-1234-123412341234}" type="slidenum">
              <a:rPr lang="en" smtClean="0"/>
              <a:pPr/>
              <a:t>4</a:t>
            </a:fld>
            <a:endParaRPr lang="en"/>
          </a:p>
        </p:txBody>
      </p:sp>
      <p:sp>
        <p:nvSpPr>
          <p:cNvPr id="5" name="Content Placeholder 3">
            <a:extLst>
              <a:ext uri="{FF2B5EF4-FFF2-40B4-BE49-F238E27FC236}">
                <a16:creationId xmlns:a16="http://schemas.microsoft.com/office/drawing/2014/main" id="{4B297A14-60F9-4AE6-BCB1-677126CF28BC}"/>
              </a:ext>
            </a:extLst>
          </p:cNvPr>
          <p:cNvSpPr txBox="1">
            <a:spLocks/>
          </p:cNvSpPr>
          <p:nvPr/>
        </p:nvSpPr>
        <p:spPr bwMode="auto">
          <a:xfrm>
            <a:off x="163789" y="1900024"/>
            <a:ext cx="8383676"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fontScale="92500" lnSpcReduction="20000"/>
          </a:bodyPr>
          <a:lstStyle>
            <a:lvl1pPr marL="609585" lvl="0" indent="-457189" algn="l" rtl="0" eaLnBrk="0" fontAlgn="base" hangingPunct="0">
              <a:lnSpc>
                <a:spcPct val="115000"/>
              </a:lnSpc>
              <a:spcBef>
                <a:spcPts val="0"/>
              </a:spcBef>
              <a:spcAft>
                <a:spcPts val="0"/>
              </a:spcAft>
              <a:buSzPts val="1800"/>
              <a:buChar char="●"/>
              <a:defRPr sz="2800">
                <a:solidFill>
                  <a:schemeClr val="tx1"/>
                </a:solidFill>
                <a:latin typeface="Segoe UI Light" panose="020B0502040204020203" pitchFamily="34" charset="0"/>
                <a:ea typeface="+mn-ea"/>
                <a:cs typeface="Tahoma" pitchFamily="34" charset="0"/>
              </a:defRPr>
            </a:lvl1pPr>
            <a:lvl2pPr marL="1219170" lvl="1" indent="-423323" algn="l" rtl="0" eaLnBrk="0" fontAlgn="base" hangingPunct="0">
              <a:lnSpc>
                <a:spcPct val="115000"/>
              </a:lnSpc>
              <a:spcBef>
                <a:spcPts val="2133"/>
              </a:spcBef>
              <a:spcAft>
                <a:spcPts val="0"/>
              </a:spcAft>
              <a:buSzPts val="1400"/>
              <a:buChar char="○"/>
              <a:defRPr sz="2400">
                <a:solidFill>
                  <a:schemeClr val="tx1"/>
                </a:solidFill>
                <a:latin typeface="Segoe UI Light" panose="020B0502040204020203" pitchFamily="34" charset="0"/>
                <a:cs typeface="Tahoma" pitchFamily="34" charset="0"/>
              </a:defRPr>
            </a:lvl2pPr>
            <a:lvl3pPr marL="1828754" lvl="2" indent="-423323" algn="l" rtl="0" eaLnBrk="0" fontAlgn="base" hangingPunct="0">
              <a:lnSpc>
                <a:spcPct val="115000"/>
              </a:lnSpc>
              <a:spcBef>
                <a:spcPts val="2133"/>
              </a:spcBef>
              <a:spcAft>
                <a:spcPts val="0"/>
              </a:spcAft>
              <a:buSzPts val="1400"/>
              <a:buChar char="■"/>
              <a:defRPr sz="2400">
                <a:solidFill>
                  <a:schemeClr val="tx1"/>
                </a:solidFill>
                <a:latin typeface="Segoe UI Light" panose="020B0502040204020203" pitchFamily="34" charset="0"/>
                <a:cs typeface="Tahoma" pitchFamily="34" charset="0"/>
              </a:defRPr>
            </a:lvl3pPr>
            <a:lvl4pPr marL="2438339" lvl="3" indent="-423323" algn="l" rtl="0" eaLnBrk="0" fontAlgn="base" hangingPunct="0">
              <a:lnSpc>
                <a:spcPct val="115000"/>
              </a:lnSpc>
              <a:spcBef>
                <a:spcPts val="2133"/>
              </a:spcBef>
              <a:spcAft>
                <a:spcPts val="0"/>
              </a:spcAft>
              <a:buSzPts val="1400"/>
              <a:buChar char="●"/>
              <a:defRPr sz="2000">
                <a:solidFill>
                  <a:schemeClr val="tx1"/>
                </a:solidFill>
                <a:latin typeface="Segoe UI Light" panose="020B0502040204020203" pitchFamily="34" charset="0"/>
                <a:cs typeface="Tahoma" pitchFamily="34" charset="0"/>
              </a:defRPr>
            </a:lvl4pPr>
            <a:lvl5pPr marL="3047924" lvl="4" indent="-423323" algn="l" rtl="0" eaLnBrk="0" fontAlgn="base" hangingPunct="0">
              <a:lnSpc>
                <a:spcPct val="115000"/>
              </a:lnSpc>
              <a:spcBef>
                <a:spcPts val="2133"/>
              </a:spcBef>
              <a:spcAft>
                <a:spcPts val="0"/>
              </a:spcAft>
              <a:buSzPts val="1400"/>
              <a:buChar char="○"/>
              <a:defRPr sz="2000">
                <a:solidFill>
                  <a:schemeClr val="tx1"/>
                </a:solidFill>
                <a:latin typeface="Segoe UI Light" panose="020B0502040204020203" pitchFamily="34" charset="0"/>
                <a:cs typeface="Tahoma" pitchFamily="34" charset="0"/>
              </a:defRPr>
            </a:lvl5pPr>
            <a:lvl6pPr marL="3657509" lvl="5" indent="-423323" algn="l" rtl="0" fontAlgn="base">
              <a:lnSpc>
                <a:spcPct val="115000"/>
              </a:lnSpc>
              <a:spcBef>
                <a:spcPts val="2133"/>
              </a:spcBef>
              <a:spcAft>
                <a:spcPts val="0"/>
              </a:spcAft>
              <a:buSzPts val="1400"/>
              <a:buChar char="■"/>
              <a:defRPr sz="2000">
                <a:solidFill>
                  <a:schemeClr val="tx1"/>
                </a:solidFill>
                <a:latin typeface="+mn-lt"/>
              </a:defRPr>
            </a:lvl6pPr>
            <a:lvl7pPr marL="4267093" lvl="6" indent="-423323" algn="l" rtl="0" fontAlgn="base">
              <a:lnSpc>
                <a:spcPct val="115000"/>
              </a:lnSpc>
              <a:spcBef>
                <a:spcPts val="2133"/>
              </a:spcBef>
              <a:spcAft>
                <a:spcPts val="0"/>
              </a:spcAft>
              <a:buSzPts val="1400"/>
              <a:buChar char="●"/>
              <a:defRPr sz="2000">
                <a:solidFill>
                  <a:schemeClr val="tx1"/>
                </a:solidFill>
                <a:latin typeface="+mn-lt"/>
              </a:defRPr>
            </a:lvl7pPr>
            <a:lvl8pPr marL="4876678" lvl="7" indent="-423323" algn="l" rtl="0" fontAlgn="base">
              <a:lnSpc>
                <a:spcPct val="115000"/>
              </a:lnSpc>
              <a:spcBef>
                <a:spcPts val="2133"/>
              </a:spcBef>
              <a:spcAft>
                <a:spcPts val="0"/>
              </a:spcAft>
              <a:buSzPts val="1400"/>
              <a:buChar char="○"/>
              <a:defRPr sz="2000">
                <a:solidFill>
                  <a:schemeClr val="tx1"/>
                </a:solidFill>
                <a:latin typeface="+mn-lt"/>
              </a:defRPr>
            </a:lvl8pPr>
            <a:lvl9pPr marL="5486263" lvl="8" indent="-423323" algn="l" rtl="0" fontAlgn="base">
              <a:lnSpc>
                <a:spcPct val="115000"/>
              </a:lnSpc>
              <a:spcBef>
                <a:spcPts val="2133"/>
              </a:spcBef>
              <a:spcAft>
                <a:spcPts val="2133"/>
              </a:spcAft>
              <a:buSzPts val="1400"/>
              <a:buChar char="■"/>
              <a:defRPr sz="2000">
                <a:solidFill>
                  <a:schemeClr val="tx1"/>
                </a:solidFill>
                <a:latin typeface="+mn-lt"/>
              </a:defRPr>
            </a:lvl9pPr>
          </a:lstStyle>
          <a:p>
            <a:r>
              <a:rPr lang="en-US" kern="0" dirty="0"/>
              <a:t>No study has been published for HOCI surveillance or case definition specifically for HWs</a:t>
            </a:r>
          </a:p>
          <a:p>
            <a:r>
              <a:rPr lang="en-US" kern="0" dirty="0"/>
              <a:t>2 studies* </a:t>
            </a:r>
            <a:r>
              <a:rPr lang="en-US" b="1" kern="0" dirty="0"/>
              <a:t>suggested criteria </a:t>
            </a:r>
            <a:r>
              <a:rPr lang="en-US" kern="0" dirty="0"/>
              <a:t>to be considered to identify nosocomial cases in HWs: </a:t>
            </a:r>
          </a:p>
          <a:p>
            <a:pPr lvl="2">
              <a:spcBef>
                <a:spcPts val="600"/>
              </a:spcBef>
              <a:buFont typeface="Wingdings" panose="05000000000000000000" pitchFamily="2" charset="2"/>
              <a:buChar char="Ø"/>
            </a:pPr>
            <a:r>
              <a:rPr lang="en-US" sz="2000" kern="0" dirty="0"/>
              <a:t>SARS-CoV-2 positive test results;</a:t>
            </a:r>
          </a:p>
          <a:p>
            <a:pPr lvl="2">
              <a:spcBef>
                <a:spcPts val="600"/>
              </a:spcBef>
              <a:buFont typeface="Wingdings" panose="05000000000000000000" pitchFamily="2" charset="2"/>
              <a:buChar char="Ø"/>
            </a:pPr>
            <a:r>
              <a:rPr lang="en-US" sz="2000" kern="0" dirty="0"/>
              <a:t>Had no positive tests in the community in the past 14 days;</a:t>
            </a:r>
          </a:p>
          <a:p>
            <a:pPr lvl="2">
              <a:spcBef>
                <a:spcPts val="600"/>
              </a:spcBef>
              <a:buFont typeface="Wingdings" panose="05000000000000000000" pitchFamily="2" charset="2"/>
              <a:buChar char="Ø"/>
            </a:pPr>
            <a:r>
              <a:rPr lang="en-US" sz="2000" kern="0" dirty="0"/>
              <a:t>Had no known contact with confirmed cases outside healthcare facilities in the past 14 days;</a:t>
            </a:r>
          </a:p>
          <a:p>
            <a:pPr lvl="2">
              <a:spcBef>
                <a:spcPts val="600"/>
              </a:spcBef>
              <a:buFont typeface="Wingdings" panose="05000000000000000000" pitchFamily="2" charset="2"/>
              <a:buChar char="Ø"/>
            </a:pPr>
            <a:r>
              <a:rPr lang="en-US" sz="2000" kern="0" dirty="0"/>
              <a:t>Had worked for healthcare facilities where two or more patients of healthcare-associated infections were reported in the past 14 days;</a:t>
            </a:r>
          </a:p>
          <a:p>
            <a:pPr lvl="2">
              <a:spcBef>
                <a:spcPts val="600"/>
              </a:spcBef>
              <a:buFont typeface="Wingdings" panose="05000000000000000000" pitchFamily="2" charset="2"/>
              <a:buChar char="Ø"/>
            </a:pPr>
            <a:r>
              <a:rPr lang="en-US" sz="2000" kern="0" dirty="0"/>
              <a:t>Clear link with other healthcare-associated infections based on </a:t>
            </a:r>
            <a:r>
              <a:rPr lang="en-US" sz="2000" b="1" kern="0" dirty="0"/>
              <a:t>genomic data</a:t>
            </a:r>
            <a:endParaRPr lang="en-US" sz="2000" kern="0" dirty="0"/>
          </a:p>
        </p:txBody>
      </p:sp>
      <p:pic>
        <p:nvPicPr>
          <p:cNvPr id="6" name="Picture 5">
            <a:extLst>
              <a:ext uri="{FF2B5EF4-FFF2-40B4-BE49-F238E27FC236}">
                <a16:creationId xmlns:a16="http://schemas.microsoft.com/office/drawing/2014/main" id="{61D7D0EC-6A1D-42B1-96D3-9BB6B43326E6}"/>
              </a:ext>
            </a:extLst>
          </p:cNvPr>
          <p:cNvPicPr>
            <a:picLocks noChangeAspect="1"/>
          </p:cNvPicPr>
          <p:nvPr/>
        </p:nvPicPr>
        <p:blipFill>
          <a:blip r:embed="rId3"/>
          <a:stretch>
            <a:fillRect/>
          </a:stretch>
        </p:blipFill>
        <p:spPr>
          <a:xfrm>
            <a:off x="7540803" y="2063691"/>
            <a:ext cx="4487408" cy="3980931"/>
          </a:xfrm>
          <a:prstGeom prst="rect">
            <a:avLst/>
          </a:prstGeom>
        </p:spPr>
      </p:pic>
      <p:sp>
        <p:nvSpPr>
          <p:cNvPr id="7" name="TextBox 6">
            <a:extLst>
              <a:ext uri="{FF2B5EF4-FFF2-40B4-BE49-F238E27FC236}">
                <a16:creationId xmlns:a16="http://schemas.microsoft.com/office/drawing/2014/main" id="{9B2BD128-245B-44ED-9453-85F688977968}"/>
              </a:ext>
            </a:extLst>
          </p:cNvPr>
          <p:cNvSpPr txBox="1"/>
          <p:nvPr/>
        </p:nvSpPr>
        <p:spPr>
          <a:xfrm>
            <a:off x="8396949" y="1374283"/>
            <a:ext cx="3379451" cy="369332"/>
          </a:xfrm>
          <a:prstGeom prst="rect">
            <a:avLst/>
          </a:prstGeom>
          <a:noFill/>
        </p:spPr>
        <p:txBody>
          <a:bodyPr wrap="none" rtlCol="0">
            <a:spAutoFit/>
          </a:bodyPr>
          <a:lstStyle/>
          <a:p>
            <a:r>
              <a:rPr lang="en-US" dirty="0">
                <a:latin typeface="Segoe UI Light" panose="020B0502040204020203" pitchFamily="34" charset="0"/>
                <a:cs typeface="Segoe UI Light" panose="020B0502040204020203" pitchFamily="34" charset="0"/>
              </a:rPr>
              <a:t>Thanks to N. Zhu and A. Holmes </a:t>
            </a:r>
          </a:p>
        </p:txBody>
      </p:sp>
      <p:sp>
        <p:nvSpPr>
          <p:cNvPr id="8" name="Rectangle 7">
            <a:extLst>
              <a:ext uri="{FF2B5EF4-FFF2-40B4-BE49-F238E27FC236}">
                <a16:creationId xmlns:a16="http://schemas.microsoft.com/office/drawing/2014/main" id="{E68CAE7F-9FBD-478E-8778-3C40E2AAA2CD}"/>
              </a:ext>
            </a:extLst>
          </p:cNvPr>
          <p:cNvSpPr/>
          <p:nvPr/>
        </p:nvSpPr>
        <p:spPr>
          <a:xfrm>
            <a:off x="4011292" y="6246604"/>
            <a:ext cx="6096000" cy="461665"/>
          </a:xfrm>
          <a:prstGeom prst="rect">
            <a:avLst/>
          </a:prstGeom>
        </p:spPr>
        <p:txBody>
          <a:bodyPr>
            <a:spAutoFit/>
          </a:bodyPr>
          <a:lstStyle/>
          <a:p>
            <a:r>
              <a:rPr lang="da-DK" sz="1200" dirty="0">
                <a:latin typeface="Segoe UI Light" panose="020B0502040204020203" pitchFamily="34" charset="0"/>
                <a:cs typeface="Segoe UI Light" panose="020B0502040204020203" pitchFamily="34" charset="0"/>
              </a:rPr>
              <a:t>*Rivett et al. </a:t>
            </a:r>
            <a:r>
              <a:rPr lang="da-DK" sz="1200" dirty="0">
                <a:latin typeface="Segoe UI Light" panose="020B0502040204020203" pitchFamily="34" charset="0"/>
                <a:cs typeface="Segoe UI Light" panose="020B0502040204020203" pitchFamily="34" charset="0"/>
                <a:hlinkClick r:id="rId4">
                  <a:extLst>
                    <a:ext uri="{A12FA001-AC4F-418D-AE19-62706E023703}">
                      <ahyp:hlinkClr xmlns:ahyp="http://schemas.microsoft.com/office/drawing/2018/hyperlinkcolor" val="tx"/>
                    </a:ext>
                  </a:extLst>
                </a:hlinkClick>
              </a:rPr>
              <a:t>https://pubmed.ncbi.nlm.nih.gov/32392129/</a:t>
            </a:r>
            <a:r>
              <a:rPr lang="da-DK" sz="1200" dirty="0">
                <a:latin typeface="Segoe UI Light" panose="020B0502040204020203" pitchFamily="34" charset="0"/>
                <a:cs typeface="Segoe UI Light" panose="020B0502040204020203" pitchFamily="34" charset="0"/>
              </a:rPr>
              <a:t> ; </a:t>
            </a:r>
          </a:p>
          <a:p>
            <a:r>
              <a:rPr lang="da-DK" sz="1200" dirty="0">
                <a:latin typeface="Segoe UI Light" panose="020B0502040204020203" pitchFamily="34" charset="0"/>
                <a:cs typeface="Segoe UI Light" panose="020B0502040204020203" pitchFamily="34" charset="0"/>
              </a:rPr>
              <a:t>  Lai et al. </a:t>
            </a:r>
            <a:r>
              <a:rPr lang="da-DK" sz="1200" dirty="0">
                <a:latin typeface="Segoe UI Light" panose="020B0502040204020203" pitchFamily="34" charset="0"/>
                <a:cs typeface="Segoe UI Light" panose="020B0502040204020203" pitchFamily="34" charset="0"/>
                <a:hlinkClick r:id="rId5">
                  <a:extLst>
                    <a:ext uri="{A12FA001-AC4F-418D-AE19-62706E023703}">
                      <ahyp:hlinkClr xmlns:ahyp="http://schemas.microsoft.com/office/drawing/2018/hyperlinkcolor" val="tx"/>
                    </a:ext>
                  </a:extLst>
                </a:hlinkClick>
              </a:rPr>
              <a:t>https://pubmed.ncbi.nlm.nih.gov/32437575/</a:t>
            </a:r>
            <a:r>
              <a:rPr lang="da-DK" sz="1200" dirty="0">
                <a:latin typeface="Segoe UI Light" panose="020B0502040204020203" pitchFamily="34" charset="0"/>
                <a:cs typeface="Segoe UI Light" panose="020B0502040204020203" pitchFamily="34" charset="0"/>
              </a:rPr>
              <a:t> </a:t>
            </a:r>
            <a:endParaRPr lang="en-US" sz="12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6148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2666C5-4482-49F6-9F2B-B554578A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181350" cy="6867466"/>
          </a:xfrm>
          <a:prstGeom prst="rect">
            <a:avLst/>
          </a:prstGeom>
        </p:spPr>
      </p:pic>
      <p:sp>
        <p:nvSpPr>
          <p:cNvPr id="6" name="TextBox 5">
            <a:extLst>
              <a:ext uri="{FF2B5EF4-FFF2-40B4-BE49-F238E27FC236}">
                <a16:creationId xmlns:a16="http://schemas.microsoft.com/office/drawing/2014/main" id="{C9E2EAEC-EAFF-4792-BB4F-DBE9CF4E286F}"/>
              </a:ext>
            </a:extLst>
          </p:cNvPr>
          <p:cNvSpPr txBox="1"/>
          <p:nvPr/>
        </p:nvSpPr>
        <p:spPr>
          <a:xfrm>
            <a:off x="4136572" y="243841"/>
            <a:ext cx="659559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99"/>
                </a:solidFill>
                <a:effectLst/>
                <a:uLnTx/>
                <a:uFillTx/>
                <a:latin typeface="Calibri" panose="020F0502020204030204"/>
                <a:ea typeface="+mn-ea"/>
                <a:cs typeface="+mn-cs"/>
              </a:rPr>
              <a:t>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International Year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Health and Care Workers</a:t>
            </a:r>
          </a:p>
        </p:txBody>
      </p:sp>
      <p:sp>
        <p:nvSpPr>
          <p:cNvPr id="2" name="Rectangle 1">
            <a:extLst>
              <a:ext uri="{FF2B5EF4-FFF2-40B4-BE49-F238E27FC236}">
                <a16:creationId xmlns:a16="http://schemas.microsoft.com/office/drawing/2014/main" id="{2AA5FF6A-52D4-46AB-B82E-88145F07F420}"/>
              </a:ext>
            </a:extLst>
          </p:cNvPr>
          <p:cNvSpPr/>
          <p:nvPr/>
        </p:nvSpPr>
        <p:spPr>
          <a:xfrm>
            <a:off x="4136571" y="3558360"/>
            <a:ext cx="795382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rPr>
              <a:t>#Protect. #Invest.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Campaign objective No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Ensure the world’s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health and care workers are prioritised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the COVID-19 vaccine in the first 100 days of 2021.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VaccineEquity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campaign)</a:t>
            </a:r>
          </a:p>
        </p:txBody>
      </p:sp>
    </p:spTree>
    <p:extLst>
      <p:ext uri="{BB962C8B-B14F-4D97-AF65-F5344CB8AC3E}">
        <p14:creationId xmlns:p14="http://schemas.microsoft.com/office/powerpoint/2010/main" val="1337536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C5977D-0B75-4746-8B97-4B95EE67FFAD}"/>
              </a:ext>
            </a:extLst>
          </p:cNvPr>
          <p:cNvSpPr>
            <a:spLocks noGrp="1"/>
          </p:cNvSpPr>
          <p:nvPr>
            <p:ph type="body" sz="quarter" idx="13"/>
          </p:nvPr>
        </p:nvSpPr>
        <p:spPr/>
        <p:txBody>
          <a:bodyPr>
            <a:noAutofit/>
          </a:bodyPr>
          <a:lstStyle/>
          <a:p>
            <a:pPr marL="0" indent="0">
              <a:buNone/>
            </a:pPr>
            <a:r>
              <a:rPr lang="en-US" sz="1800" b="1" dirty="0">
                <a:solidFill>
                  <a:srgbClr val="0070C0"/>
                </a:solidFill>
              </a:rPr>
              <a:t>Protect.</a:t>
            </a:r>
            <a:r>
              <a:rPr lang="en-US" sz="1800" b="1" dirty="0">
                <a:solidFill>
                  <a:schemeClr val="accent5"/>
                </a:solidFill>
              </a:rPr>
              <a:t> </a:t>
            </a:r>
            <a:r>
              <a:rPr lang="en-US" sz="1800" b="1" dirty="0">
                <a:solidFill>
                  <a:srgbClr val="00B0F0"/>
                </a:solidFill>
              </a:rPr>
              <a:t>Invest. </a:t>
            </a:r>
            <a:r>
              <a:rPr lang="en-US" sz="1800" b="1" dirty="0">
                <a:solidFill>
                  <a:srgbClr val="FF3399"/>
                </a:solidFill>
              </a:rPr>
              <a:t>Together.</a:t>
            </a:r>
          </a:p>
        </p:txBody>
      </p:sp>
      <p:sp>
        <p:nvSpPr>
          <p:cNvPr id="4" name="Slide Number Placeholder 3">
            <a:extLst>
              <a:ext uri="{FF2B5EF4-FFF2-40B4-BE49-F238E27FC236}">
                <a16:creationId xmlns:a16="http://schemas.microsoft.com/office/drawing/2014/main" id="{1FD814EF-7928-4F5F-A8E9-E023BED95DEC}"/>
              </a:ext>
            </a:extLst>
          </p:cNvPr>
          <p:cNvSpPr>
            <a:spLocks noGrp="1"/>
          </p:cNvSpPr>
          <p:nvPr>
            <p:ph type="sldNum" sz="quarter" idx="1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1200" b="0" i="0" u="none" strike="noStrike" kern="1200" cap="none" spc="0" normalizeH="0" baseline="0" noProof="0" smtClean="0">
                <a:ln>
                  <a:noFill/>
                </a:ln>
                <a:solidFill>
                  <a:srgbClr val="0E8FB9"/>
                </a:solidFill>
                <a:effectLst/>
                <a:uLnTx/>
                <a:uFillTx/>
                <a:latin typeface="HelveticaNeueLT Std Cn"/>
                <a:ea typeface="+mn-ea"/>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0E8FB9"/>
              </a:solidFill>
              <a:effectLst/>
              <a:uLnTx/>
              <a:uFillTx/>
              <a:latin typeface="HelveticaNeueLT Std Cn"/>
              <a:ea typeface="+mn-ea"/>
            </a:endParaRPr>
          </a:p>
        </p:txBody>
      </p:sp>
      <p:sp>
        <p:nvSpPr>
          <p:cNvPr id="6" name="Title 5">
            <a:extLst>
              <a:ext uri="{FF2B5EF4-FFF2-40B4-BE49-F238E27FC236}">
                <a16:creationId xmlns:a16="http://schemas.microsoft.com/office/drawing/2014/main" id="{715FAE67-95E1-410A-BF38-2E7EA0BD9637}"/>
              </a:ext>
            </a:extLst>
          </p:cNvPr>
          <p:cNvSpPr>
            <a:spLocks noGrp="1"/>
          </p:cNvSpPr>
          <p:nvPr>
            <p:ph type="title"/>
          </p:nvPr>
        </p:nvSpPr>
        <p:spPr>
          <a:xfrm>
            <a:off x="160277" y="496830"/>
            <a:ext cx="5226738" cy="720000"/>
          </a:xfrm>
        </p:spPr>
        <p:txBody>
          <a:bodyPr>
            <a:normAutofit fontScale="90000"/>
          </a:bodyPr>
          <a:lstStyle/>
          <a:p>
            <a:r>
              <a:rPr lang="fr-CH" dirty="0"/>
              <a:t>HWF </a:t>
            </a:r>
            <a:r>
              <a:rPr lang="fr-CH" dirty="0" err="1"/>
              <a:t>technical</a:t>
            </a:r>
            <a:r>
              <a:rPr lang="fr-CH" dirty="0"/>
              <a:t> support</a:t>
            </a:r>
            <a:endParaRPr lang="en-US" dirty="0"/>
          </a:p>
        </p:txBody>
      </p:sp>
      <p:pic>
        <p:nvPicPr>
          <p:cNvPr id="7" name="Picture 6">
            <a:extLst>
              <a:ext uri="{FF2B5EF4-FFF2-40B4-BE49-F238E27FC236}">
                <a16:creationId xmlns:a16="http://schemas.microsoft.com/office/drawing/2014/main" id="{3B95789A-9AD9-4BE7-A8EE-323D1CE87A2C}"/>
              </a:ext>
            </a:extLst>
          </p:cNvPr>
          <p:cNvPicPr>
            <a:picLocks noChangeAspect="1"/>
          </p:cNvPicPr>
          <p:nvPr/>
        </p:nvPicPr>
        <p:blipFill>
          <a:blip r:embed="rId2"/>
          <a:stretch>
            <a:fillRect/>
          </a:stretch>
        </p:blipFill>
        <p:spPr>
          <a:xfrm>
            <a:off x="7778365" y="2395303"/>
            <a:ext cx="4212495" cy="2132630"/>
          </a:xfrm>
          <a:prstGeom prst="rect">
            <a:avLst/>
          </a:prstGeom>
        </p:spPr>
      </p:pic>
      <p:sp>
        <p:nvSpPr>
          <p:cNvPr id="8" name="Speech Bubble: Rectangle 7">
            <a:extLst>
              <a:ext uri="{FF2B5EF4-FFF2-40B4-BE49-F238E27FC236}">
                <a16:creationId xmlns:a16="http://schemas.microsoft.com/office/drawing/2014/main" id="{BA05B816-527B-48DA-92D8-3FBB5346E533}"/>
              </a:ext>
            </a:extLst>
          </p:cNvPr>
          <p:cNvSpPr/>
          <p:nvPr/>
        </p:nvSpPr>
        <p:spPr>
          <a:xfrm>
            <a:off x="7921129" y="4708908"/>
            <a:ext cx="4069732" cy="715326"/>
          </a:xfrm>
          <a:prstGeom prst="wedgeRectCallout">
            <a:avLst>
              <a:gd name="adj1" fmla="val 18704"/>
              <a:gd name="adj2" fmla="val -1097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E2A"/>
                </a:solidFill>
                <a:effectLst/>
                <a:uLnTx/>
                <a:uFillTx/>
                <a:latin typeface="Calibri"/>
                <a:ea typeface="+mn-ea"/>
                <a:cs typeface="+mn-cs"/>
              </a:rPr>
              <a:t>Assess COVID-19 impact on the health workforce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E2A"/>
                </a:solidFill>
                <a:effectLst/>
                <a:uLnTx/>
                <a:uFillTx/>
                <a:latin typeface="Calibri"/>
                <a:ea typeface="+mn-ea"/>
                <a:cs typeface="+mn-cs"/>
              </a:rPr>
              <a:t>Analyze countries’ responses, </a:t>
            </a:r>
            <a:br>
              <a:rPr kumimoji="0" lang="en-US" sz="1400" b="0" i="0" u="none" strike="noStrike" kern="1200" cap="none" spc="0" normalizeH="0" baseline="0" noProof="0" dirty="0">
                <a:ln>
                  <a:noFill/>
                </a:ln>
                <a:solidFill>
                  <a:srgbClr val="001E2A"/>
                </a:solidFill>
                <a:effectLst/>
                <a:uLnTx/>
                <a:uFillTx/>
                <a:latin typeface="Calibri"/>
                <a:ea typeface="+mn-ea"/>
                <a:cs typeface="+mn-cs"/>
              </a:rPr>
            </a:br>
            <a:r>
              <a:rPr kumimoji="0" lang="en-US" sz="1400" b="0" i="0" u="none" strike="noStrike" kern="1200" cap="none" spc="0" normalizeH="0" baseline="0" noProof="0" dirty="0">
                <a:ln>
                  <a:noFill/>
                </a:ln>
                <a:solidFill>
                  <a:srgbClr val="001E2A"/>
                </a:solidFill>
                <a:effectLst/>
                <a:uLnTx/>
                <a:uFillTx/>
                <a:latin typeface="Calibri"/>
                <a:ea typeface="+mn-ea"/>
                <a:cs typeface="+mn-cs"/>
              </a:rPr>
              <a:t>Draw key lessons to inform policy makers</a:t>
            </a:r>
          </a:p>
        </p:txBody>
      </p:sp>
      <p:sp>
        <p:nvSpPr>
          <p:cNvPr id="9" name="TextBox 8">
            <a:extLst>
              <a:ext uri="{FF2B5EF4-FFF2-40B4-BE49-F238E27FC236}">
                <a16:creationId xmlns:a16="http://schemas.microsoft.com/office/drawing/2014/main" id="{91AB4142-3381-4DD7-AAEE-5B08FDF418CA}"/>
              </a:ext>
            </a:extLst>
          </p:cNvPr>
          <p:cNvSpPr txBox="1"/>
          <p:nvPr/>
        </p:nvSpPr>
        <p:spPr>
          <a:xfrm>
            <a:off x="8304551" y="1719712"/>
            <a:ext cx="3310328" cy="369332"/>
          </a:xfrm>
          <a:prstGeom prst="rect">
            <a:avLst/>
          </a:prstGeom>
          <a:noFill/>
          <a:ln w="28575">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1E2A"/>
                </a:solidFill>
                <a:effectLst/>
                <a:uLnTx/>
                <a:uFillTx/>
                <a:latin typeface="Calibri"/>
                <a:ea typeface="+mn-ea"/>
                <a:cs typeface="+mn-cs"/>
              </a:rPr>
              <a:t>Case </a:t>
            </a:r>
            <a:r>
              <a:rPr kumimoji="0" lang="fr-CH" sz="1800" b="0" i="0" u="none" strike="noStrike" kern="1200" cap="none" spc="0" normalizeH="0" baseline="0" noProof="0" dirty="0" err="1">
                <a:ln>
                  <a:noFill/>
                </a:ln>
                <a:solidFill>
                  <a:srgbClr val="001E2A"/>
                </a:solidFill>
                <a:effectLst/>
                <a:uLnTx/>
                <a:uFillTx/>
                <a:latin typeface="Calibri"/>
                <a:ea typeface="+mn-ea"/>
                <a:cs typeface="+mn-cs"/>
              </a:rPr>
              <a:t>studies</a:t>
            </a:r>
            <a:r>
              <a:rPr kumimoji="0" lang="fr-CH" sz="1800" b="0" i="0" u="none" strike="noStrike" kern="1200" cap="none" spc="0" normalizeH="0" baseline="0" noProof="0" dirty="0">
                <a:ln>
                  <a:noFill/>
                </a:ln>
                <a:solidFill>
                  <a:srgbClr val="001E2A"/>
                </a:solidFill>
                <a:effectLst/>
                <a:uLnTx/>
                <a:uFillTx/>
                <a:latin typeface="Calibri"/>
                <a:ea typeface="+mn-ea"/>
                <a:cs typeface="+mn-cs"/>
              </a:rPr>
              <a:t> in 28 countries</a:t>
            </a:r>
            <a:endParaRPr kumimoji="0" lang="en-US" sz="1800" b="0" i="0" u="none" strike="noStrike" kern="1200" cap="none" spc="0" normalizeH="0" baseline="0" noProof="0" dirty="0">
              <a:ln>
                <a:noFill/>
              </a:ln>
              <a:solidFill>
                <a:srgbClr val="001E2A"/>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31FABD74-5A76-47B3-9B11-221121DDE042}"/>
              </a:ext>
            </a:extLst>
          </p:cNvPr>
          <p:cNvPicPr>
            <a:picLocks noChangeAspect="1"/>
          </p:cNvPicPr>
          <p:nvPr/>
        </p:nvPicPr>
        <p:blipFill>
          <a:blip r:embed="rId3"/>
          <a:stretch>
            <a:fillRect/>
          </a:stretch>
        </p:blipFill>
        <p:spPr>
          <a:xfrm>
            <a:off x="239066" y="1985061"/>
            <a:ext cx="7459621" cy="3779608"/>
          </a:xfrm>
          <a:prstGeom prst="rect">
            <a:avLst/>
          </a:prstGeom>
        </p:spPr>
      </p:pic>
      <p:sp>
        <p:nvSpPr>
          <p:cNvPr id="14" name="Speech Bubble: Rectangle 13">
            <a:extLst>
              <a:ext uri="{FF2B5EF4-FFF2-40B4-BE49-F238E27FC236}">
                <a16:creationId xmlns:a16="http://schemas.microsoft.com/office/drawing/2014/main" id="{E0FF92A7-2AE4-4234-9DA3-D07FBECD8F4F}"/>
              </a:ext>
            </a:extLst>
          </p:cNvPr>
          <p:cNvSpPr/>
          <p:nvPr/>
        </p:nvSpPr>
        <p:spPr>
          <a:xfrm>
            <a:off x="617095" y="5814938"/>
            <a:ext cx="5959975" cy="528825"/>
          </a:xfrm>
          <a:prstGeom prst="wedgeRectCallout">
            <a:avLst>
              <a:gd name="adj1" fmla="val 30051"/>
              <a:gd name="adj2" fmla="val -23069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8FB9"/>
                </a:solidFill>
                <a:effectLst/>
                <a:uLnTx/>
                <a:uFillTx/>
                <a:latin typeface="Calibri"/>
                <a:ea typeface="+mn-ea"/>
                <a:cs typeface="+mn-cs"/>
              </a:rPr>
              <a:t>With regional offices, respond to country requests for technical support</a:t>
            </a:r>
          </a:p>
        </p:txBody>
      </p:sp>
      <p:sp>
        <p:nvSpPr>
          <p:cNvPr id="11" name="TextBox 10">
            <a:extLst>
              <a:ext uri="{FF2B5EF4-FFF2-40B4-BE49-F238E27FC236}">
                <a16:creationId xmlns:a16="http://schemas.microsoft.com/office/drawing/2014/main" id="{FF718878-8DCA-45C4-B5CE-044BC0945084}"/>
              </a:ext>
            </a:extLst>
          </p:cNvPr>
          <p:cNvSpPr txBox="1"/>
          <p:nvPr/>
        </p:nvSpPr>
        <p:spPr>
          <a:xfrm>
            <a:off x="1948310" y="1715947"/>
            <a:ext cx="4041131" cy="553998"/>
          </a:xfrm>
          <a:prstGeom prst="rect">
            <a:avLst/>
          </a:prstGeom>
          <a:noFill/>
          <a:ln w="28575">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err="1">
                <a:ln>
                  <a:noFill/>
                </a:ln>
                <a:solidFill>
                  <a:srgbClr val="001E2A"/>
                </a:solidFill>
                <a:effectLst/>
                <a:uLnTx/>
                <a:uFillTx/>
                <a:latin typeface="Calibri"/>
                <a:ea typeface="+mn-ea"/>
                <a:cs typeface="+mn-cs"/>
              </a:rPr>
              <a:t>Technical</a:t>
            </a:r>
            <a:r>
              <a:rPr kumimoji="0" lang="fr-CH" sz="1800" b="0" i="0" u="none" strike="noStrike" kern="1200" cap="none" spc="0" normalizeH="0" baseline="0" noProof="0" dirty="0">
                <a:ln>
                  <a:noFill/>
                </a:ln>
                <a:solidFill>
                  <a:srgbClr val="001E2A"/>
                </a:solidFill>
                <a:effectLst/>
                <a:uLnTx/>
                <a:uFillTx/>
                <a:latin typeface="Calibri"/>
                <a:ea typeface="+mn-ea"/>
                <a:cs typeface="+mn-cs"/>
              </a:rPr>
              <a:t> support in 58 countries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1E2A"/>
                </a:solidFill>
                <a:effectLst/>
                <a:uLnTx/>
                <a:uFillTx/>
                <a:latin typeface="Calibri"/>
                <a:ea typeface="+mn-ea"/>
                <a:cs typeface="+mn-cs"/>
              </a:rPr>
              <a:t>(as of March 2021, </a:t>
            </a:r>
            <a:r>
              <a:rPr kumimoji="0" lang="fr-CH" sz="1200" b="0" i="0" u="none" strike="noStrike" kern="1200" cap="none" spc="0" normalizeH="0" baseline="0" noProof="0" dirty="0" err="1">
                <a:ln>
                  <a:noFill/>
                </a:ln>
                <a:solidFill>
                  <a:srgbClr val="001E2A"/>
                </a:solidFill>
                <a:effectLst/>
                <a:uLnTx/>
                <a:uFillTx/>
                <a:latin typeface="Calibri"/>
                <a:ea typeface="+mn-ea"/>
                <a:cs typeface="+mn-cs"/>
              </a:rPr>
              <a:t>incomplete</a:t>
            </a:r>
            <a:r>
              <a:rPr kumimoji="0" lang="fr-CH" sz="1200" b="0" i="0" u="none" strike="noStrike" kern="1200" cap="none" spc="0" normalizeH="0" baseline="0" noProof="0" dirty="0">
                <a:ln>
                  <a:noFill/>
                </a:ln>
                <a:solidFill>
                  <a:srgbClr val="001E2A"/>
                </a:solidFill>
                <a:effectLst/>
                <a:uLnTx/>
                <a:uFillTx/>
                <a:latin typeface="Calibri"/>
                <a:ea typeface="+mn-ea"/>
                <a:cs typeface="+mn-cs"/>
              </a:rPr>
              <a:t> </a:t>
            </a:r>
            <a:r>
              <a:rPr kumimoji="0" lang="fr-CH" sz="1200" b="0" i="0" u="none" strike="noStrike" kern="1200" cap="none" spc="0" normalizeH="0" baseline="0" noProof="0" dirty="0" err="1">
                <a:ln>
                  <a:noFill/>
                </a:ln>
                <a:solidFill>
                  <a:srgbClr val="001E2A"/>
                </a:solidFill>
                <a:effectLst/>
                <a:uLnTx/>
                <a:uFillTx/>
                <a:latin typeface="Calibri"/>
                <a:ea typeface="+mn-ea"/>
                <a:cs typeface="+mn-cs"/>
              </a:rPr>
              <a:t>reporting</a:t>
            </a:r>
            <a:r>
              <a:rPr kumimoji="0" lang="fr-CH" sz="1200" b="0" i="0" u="none" strike="noStrike" kern="1200" cap="none" spc="0" normalizeH="0" baseline="0" noProof="0" dirty="0">
                <a:ln>
                  <a:noFill/>
                </a:ln>
                <a:solidFill>
                  <a:srgbClr val="001E2A"/>
                </a:solidFill>
                <a:effectLst/>
                <a:uLnTx/>
                <a:uFillTx/>
                <a:latin typeface="Calibri"/>
                <a:ea typeface="+mn-ea"/>
                <a:cs typeface="+mn-cs"/>
              </a:rPr>
              <a:t>) </a:t>
            </a:r>
            <a:endParaRPr kumimoji="0" lang="en-US" sz="1200" b="0" i="0" u="none" strike="noStrike" kern="1200" cap="none" spc="0" normalizeH="0" baseline="0" noProof="0" dirty="0">
              <a:ln>
                <a:noFill/>
              </a:ln>
              <a:solidFill>
                <a:srgbClr val="001E2A"/>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981C5651-4277-41FA-8551-44AB77E5800C}"/>
              </a:ext>
            </a:extLst>
          </p:cNvPr>
          <p:cNvCxnSpPr/>
          <p:nvPr/>
        </p:nvCxnSpPr>
        <p:spPr>
          <a:xfrm>
            <a:off x="7695412" y="1864916"/>
            <a:ext cx="0" cy="327497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46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neClusteredColumnComboChart, image, slicer, Data as of, textbox, Cumulative proportion of HW cases, Time Period Epi Week start date, slicer, Cumulative Case Fatality Rate ( Health Workers), Cumulative Case Fatality Rate ( general Population ). Please refer to the notes on this slide for details.">
            <a:hlinkClick r:id="rId3"/>
          </p:cNvPr>
          <p:cNvPicPr>
            <a:picLocks noChangeAspect="1"/>
          </p:cNvPicPr>
          <p:nvPr/>
        </p:nvPicPr>
        <p:blipFill rotWithShape="1">
          <a:blip r:embed="rId4"/>
          <a:srcRect t="27460" b="5346"/>
          <a:stretch/>
        </p:blipFill>
        <p:spPr>
          <a:xfrm>
            <a:off x="85725" y="2163775"/>
            <a:ext cx="12020550" cy="4608215"/>
          </a:xfrm>
          <a:prstGeom prst="rect">
            <a:avLst/>
          </a:prstGeom>
          <a:noFill/>
        </p:spPr>
      </p:pic>
      <p:sp>
        <p:nvSpPr>
          <p:cNvPr id="4" name="Title" hidden="1"/>
          <p:cNvSpPr>
            <a:spLocks noGrp="1"/>
          </p:cNvSpPr>
          <p:nvPr>
            <p:ph type="title"/>
          </p:nvPr>
        </p:nvSpPr>
        <p:spPr/>
        <p:txBody>
          <a:bodyPr/>
          <a:lstStyle/>
          <a:p>
            <a:r>
              <a:t>HW Trends</a:t>
            </a:r>
          </a:p>
        </p:txBody>
      </p:sp>
      <p:sp>
        <p:nvSpPr>
          <p:cNvPr id="2" name="Rectangle 1">
            <a:extLst>
              <a:ext uri="{FF2B5EF4-FFF2-40B4-BE49-F238E27FC236}">
                <a16:creationId xmlns:a16="http://schemas.microsoft.com/office/drawing/2014/main" id="{9758EC16-611C-411F-81EF-F6CB841B8779}"/>
              </a:ext>
            </a:extLst>
          </p:cNvPr>
          <p:cNvSpPr/>
          <p:nvPr/>
        </p:nvSpPr>
        <p:spPr>
          <a:xfrm>
            <a:off x="6146800" y="888355"/>
            <a:ext cx="4540031" cy="1477328"/>
          </a:xfrm>
          <a:prstGeom prst="rect">
            <a:avLst/>
          </a:prstGeom>
        </p:spPr>
        <p:txBody>
          <a:bodyPr wrap="square">
            <a:spAutoFit/>
          </a:bodyPr>
          <a:lstStyle/>
          <a:p>
            <a:r>
              <a:rPr lang="en-US" b="1" u="sng" dirty="0">
                <a:latin typeface="Segoe UI Light" panose="020B0502040204020203" pitchFamily="34" charset="0"/>
                <a:cs typeface="Segoe UI Light" panose="020B0502040204020203" pitchFamily="34" charset="0"/>
              </a:rPr>
              <a:t>Proportion of HWs cases:</a:t>
            </a:r>
          </a:p>
          <a:p>
            <a:r>
              <a:rPr lang="en-US" dirty="0">
                <a:latin typeface="Segoe UI Light" panose="020B0502040204020203" pitchFamily="34" charset="0"/>
                <a:cs typeface="Segoe UI Light" panose="020B0502040204020203" pitchFamily="34" charset="0"/>
              </a:rPr>
              <a:t>slightly exceeded 10% in the first wave</a:t>
            </a:r>
          </a:p>
          <a:p>
            <a:r>
              <a:rPr lang="en-US" dirty="0">
                <a:latin typeface="Segoe UI Light" panose="020B0502040204020203" pitchFamily="34" charset="0"/>
                <a:cs typeface="Segoe UI Light" panose="020B0502040204020203" pitchFamily="34" charset="0"/>
              </a:rPr>
              <a:t>declined to less than 5% by early-June 2020 </a:t>
            </a:r>
          </a:p>
          <a:p>
            <a:r>
              <a:rPr lang="en-US" dirty="0">
                <a:latin typeface="Segoe UI Light" panose="020B0502040204020203" pitchFamily="34" charset="0"/>
                <a:cs typeface="Segoe UI Light" panose="020B0502040204020203" pitchFamily="34" charset="0"/>
              </a:rPr>
              <a:t>further declined to 2.5% by September 2020</a:t>
            </a:r>
          </a:p>
          <a:p>
            <a:r>
              <a:rPr lang="en-US" dirty="0">
                <a:latin typeface="Segoe UI Light" panose="020B0502040204020203" pitchFamily="34" charset="0"/>
                <a:cs typeface="Segoe UI Light" panose="020B0502040204020203" pitchFamily="34" charset="0"/>
              </a:rPr>
              <a:t>Declined to under 1% since March 2021</a:t>
            </a:r>
          </a:p>
        </p:txBody>
      </p:sp>
      <p:sp>
        <p:nvSpPr>
          <p:cNvPr id="6" name="Title 1">
            <a:extLst>
              <a:ext uri="{FF2B5EF4-FFF2-40B4-BE49-F238E27FC236}">
                <a16:creationId xmlns:a16="http://schemas.microsoft.com/office/drawing/2014/main" id="{8469FA00-40FF-4E76-A900-ABC6B29A4903}"/>
              </a:ext>
            </a:extLst>
          </p:cNvPr>
          <p:cNvSpPr txBox="1">
            <a:spLocks/>
          </p:cNvSpPr>
          <p:nvPr/>
        </p:nvSpPr>
        <p:spPr bwMode="auto">
          <a:xfrm>
            <a:off x="609600" y="609600"/>
            <a:ext cx="11074400" cy="55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b="1">
                <a:solidFill>
                  <a:schemeClr val="tx2"/>
                </a:solidFill>
                <a:latin typeface="Franklin Gothic Demi" panose="020B0703020102020204"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400">
                <a:solidFill>
                  <a:schemeClr val="tx2"/>
                </a:solidFill>
                <a:latin typeface="Tahoma" pitchFamily="34" charset="0"/>
                <a:cs typeface="Tahoma" pitchFamily="34" charset="0"/>
              </a:defRPr>
            </a:lvl2pPr>
            <a:lvl3pPr algn="l" rtl="0" eaLnBrk="0" fontAlgn="base" hangingPunct="0">
              <a:spcBef>
                <a:spcPct val="0"/>
              </a:spcBef>
              <a:spcAft>
                <a:spcPct val="0"/>
              </a:spcAft>
              <a:defRPr sz="2400">
                <a:solidFill>
                  <a:schemeClr val="tx2"/>
                </a:solidFill>
                <a:latin typeface="Tahoma" pitchFamily="34" charset="0"/>
                <a:cs typeface="Tahoma" pitchFamily="34" charset="0"/>
              </a:defRPr>
            </a:lvl3pPr>
            <a:lvl4pPr algn="l" rtl="0" eaLnBrk="0" fontAlgn="base" hangingPunct="0">
              <a:spcBef>
                <a:spcPct val="0"/>
              </a:spcBef>
              <a:spcAft>
                <a:spcPct val="0"/>
              </a:spcAft>
              <a:defRPr sz="2400">
                <a:solidFill>
                  <a:schemeClr val="tx2"/>
                </a:solidFill>
                <a:latin typeface="Tahoma" pitchFamily="34" charset="0"/>
                <a:cs typeface="Tahoma" pitchFamily="34" charset="0"/>
              </a:defRPr>
            </a:lvl4pPr>
            <a:lvl5pPr algn="l" rtl="0" eaLnBrk="0" fontAlgn="base" hangingPunct="0">
              <a:spcBef>
                <a:spcPct val="0"/>
              </a:spcBef>
              <a:spcAft>
                <a:spcPct val="0"/>
              </a:spcAft>
              <a:defRPr sz="2400">
                <a:solidFill>
                  <a:schemeClr val="tx2"/>
                </a:solidFill>
                <a:latin typeface="Tahoma" pitchFamily="34" charset="0"/>
                <a:cs typeface="Tahoma" pitchFamily="34" charset="0"/>
              </a:defRPr>
            </a:lvl5pPr>
            <a:lvl6pPr marL="457200" algn="r" rtl="0" fontAlgn="base">
              <a:spcBef>
                <a:spcPct val="0"/>
              </a:spcBef>
              <a:spcAft>
                <a:spcPct val="0"/>
              </a:spcAft>
              <a:defRPr sz="2400">
                <a:solidFill>
                  <a:schemeClr val="tx2"/>
                </a:solidFill>
                <a:latin typeface="Verdana" pitchFamily="34" charset="0"/>
              </a:defRPr>
            </a:lvl6pPr>
            <a:lvl7pPr marL="914400" algn="r" rtl="0" fontAlgn="base">
              <a:spcBef>
                <a:spcPct val="0"/>
              </a:spcBef>
              <a:spcAft>
                <a:spcPct val="0"/>
              </a:spcAft>
              <a:defRPr sz="2400">
                <a:solidFill>
                  <a:schemeClr val="tx2"/>
                </a:solidFill>
                <a:latin typeface="Verdana" pitchFamily="34" charset="0"/>
              </a:defRPr>
            </a:lvl7pPr>
            <a:lvl8pPr marL="1371600" algn="r" rtl="0" fontAlgn="base">
              <a:spcBef>
                <a:spcPct val="0"/>
              </a:spcBef>
              <a:spcAft>
                <a:spcPct val="0"/>
              </a:spcAft>
              <a:defRPr sz="2400">
                <a:solidFill>
                  <a:schemeClr val="tx2"/>
                </a:solidFill>
                <a:latin typeface="Verdana" pitchFamily="34" charset="0"/>
              </a:defRPr>
            </a:lvl8pPr>
            <a:lvl9pPr marL="1828800" algn="r" rtl="0" fontAlgn="base">
              <a:spcBef>
                <a:spcPct val="0"/>
              </a:spcBef>
              <a:spcAft>
                <a:spcPct val="0"/>
              </a:spcAft>
              <a:defRPr sz="2400">
                <a:solidFill>
                  <a:schemeClr val="tx2"/>
                </a:solidFill>
                <a:latin typeface="Verdana" pitchFamily="34" charset="0"/>
              </a:defRPr>
            </a:lvl9pPr>
          </a:lstStyle>
          <a:p>
            <a:r>
              <a:rPr lang="en-GB" kern="0" dirty="0"/>
              <a:t>Global COVID-19 surveillance</a:t>
            </a:r>
          </a:p>
        </p:txBody>
      </p:sp>
      <p:sp>
        <p:nvSpPr>
          <p:cNvPr id="7" name="Rectangle 6">
            <a:extLst>
              <a:ext uri="{FF2B5EF4-FFF2-40B4-BE49-F238E27FC236}">
                <a16:creationId xmlns:a16="http://schemas.microsoft.com/office/drawing/2014/main" id="{7F1EE4A9-28F2-47E3-92EF-2D3693ABF8CC}"/>
              </a:ext>
            </a:extLst>
          </p:cNvPr>
          <p:cNvSpPr/>
          <p:nvPr/>
        </p:nvSpPr>
        <p:spPr>
          <a:xfrm>
            <a:off x="734336" y="1342277"/>
            <a:ext cx="3683754" cy="646331"/>
          </a:xfrm>
          <a:prstGeom prst="rect">
            <a:avLst/>
          </a:prstGeom>
        </p:spPr>
        <p:txBody>
          <a:bodyPr wrap="square">
            <a:spAutoFit/>
          </a:bodyPr>
          <a:lstStyle/>
          <a:p>
            <a:r>
              <a:rPr lang="en-US" dirty="0">
                <a:latin typeface="Segoe UI Light" panose="020B0502040204020203" pitchFamily="34" charset="0"/>
                <a:cs typeface="Segoe UI Light" panose="020B0502040204020203" pitchFamily="34" charset="0"/>
              </a:rPr>
              <a:t>Early months (March-May 2020): HWs had x3 risk of infection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EEB5-5C3E-4CB2-8790-87E709F21932}"/>
              </a:ext>
            </a:extLst>
          </p:cNvPr>
          <p:cNvSpPr>
            <a:spLocks noGrp="1"/>
          </p:cNvSpPr>
          <p:nvPr>
            <p:ph type="title"/>
          </p:nvPr>
        </p:nvSpPr>
        <p:spPr/>
        <p:txBody>
          <a:bodyPr/>
          <a:lstStyle/>
          <a:p>
            <a:r>
              <a:rPr lang="en-US" dirty="0"/>
              <a:t>Factors influencing COVID-19 deaths detection</a:t>
            </a:r>
            <a:endParaRPr lang="en-GB" dirty="0"/>
          </a:p>
        </p:txBody>
      </p:sp>
      <p:sp>
        <p:nvSpPr>
          <p:cNvPr id="3" name="Text Placeholder 2">
            <a:extLst>
              <a:ext uri="{FF2B5EF4-FFF2-40B4-BE49-F238E27FC236}">
                <a16:creationId xmlns:a16="http://schemas.microsoft.com/office/drawing/2014/main" id="{6CB57238-78C4-430F-AE23-3C99D6D75BDC}"/>
              </a:ext>
            </a:extLst>
          </p:cNvPr>
          <p:cNvSpPr>
            <a:spLocks noGrp="1"/>
          </p:cNvSpPr>
          <p:nvPr>
            <p:ph type="body" idx="1"/>
          </p:nvPr>
        </p:nvSpPr>
        <p:spPr/>
        <p:txBody>
          <a:bodyPr/>
          <a:lstStyle/>
          <a:p>
            <a:r>
              <a:rPr lang="en-US" sz="2400" dirty="0">
                <a:cs typeface="Segoe UI Light" panose="020B0502040204020203" pitchFamily="34" charset="0"/>
              </a:rPr>
              <a:t>Countries </a:t>
            </a:r>
            <a:r>
              <a:rPr lang="en-US" sz="2400" b="1" dirty="0">
                <a:cs typeface="Segoe UI Light" panose="020B0502040204020203" pitchFamily="34" charset="0"/>
              </a:rPr>
              <a:t>variable capacities of testing and tracking HCWs infections and deaths</a:t>
            </a:r>
          </a:p>
          <a:p>
            <a:r>
              <a:rPr lang="en-US" sz="2400" b="1" dirty="0">
                <a:cs typeface="Segoe UI Light" panose="020B0502040204020203" pitchFamily="34" charset="0"/>
              </a:rPr>
              <a:t>Differences in COVID-19 testing strategies</a:t>
            </a:r>
            <a:r>
              <a:rPr lang="en-US" sz="2400" dirty="0">
                <a:cs typeface="Segoe UI Light" panose="020B0502040204020203" pitchFamily="34" charset="0"/>
              </a:rPr>
              <a:t>, reporting </a:t>
            </a:r>
          </a:p>
          <a:p>
            <a:pPr lvl="1">
              <a:spcBef>
                <a:spcPts val="600"/>
              </a:spcBef>
              <a:buFont typeface="Wingdings" panose="05000000000000000000" pitchFamily="2" charset="2"/>
              <a:buChar char="Ø"/>
            </a:pPr>
            <a:r>
              <a:rPr lang="en-US" sz="2000" dirty="0">
                <a:cs typeface="Segoe UI Light" panose="020B0502040204020203" pitchFamily="34" charset="0"/>
              </a:rPr>
              <a:t>COVID-19 deaths only of patients with positive COVID-19 test (confirmed)</a:t>
            </a:r>
          </a:p>
          <a:p>
            <a:pPr lvl="1">
              <a:spcBef>
                <a:spcPts val="600"/>
              </a:spcBef>
              <a:buFont typeface="Wingdings" panose="05000000000000000000" pitchFamily="2" charset="2"/>
              <a:buChar char="Ø"/>
            </a:pPr>
            <a:r>
              <a:rPr lang="en-US" sz="2000" dirty="0">
                <a:cs typeface="Segoe UI Light" panose="020B0502040204020203" pitchFamily="34" charset="0"/>
              </a:rPr>
              <a:t>COVID-19 deaths that occur in hospitals or health facilities</a:t>
            </a:r>
          </a:p>
          <a:p>
            <a:endParaRPr lang="en-US" sz="2400" b="1" dirty="0">
              <a:cs typeface="Segoe UI Light" panose="020B0502040204020203" pitchFamily="34" charset="0"/>
            </a:endParaRPr>
          </a:p>
          <a:p>
            <a:r>
              <a:rPr lang="en-US" sz="2400" b="1" dirty="0">
                <a:cs typeface="Segoe UI Light" panose="020B0502040204020203" pitchFamily="34" charset="0"/>
              </a:rPr>
              <a:t>Reluctance by countries to report HCW infections and deaths</a:t>
            </a:r>
            <a:r>
              <a:rPr lang="en-US" sz="2400" dirty="0">
                <a:cs typeface="Segoe UI Light" panose="020B0502040204020203" pitchFamily="34" charset="0"/>
              </a:rPr>
              <a:t> for a number of reasons, including the interest to maintain their population access to essential health services without hesitation nor fear</a:t>
            </a:r>
          </a:p>
          <a:p>
            <a:r>
              <a:rPr lang="en-US" sz="2400" dirty="0">
                <a:cs typeface="Segoe UI Light" panose="020B0502040204020203" pitchFamily="34" charset="0"/>
              </a:rPr>
              <a:t>Occupational information is </a:t>
            </a:r>
            <a:r>
              <a:rPr lang="en-US" sz="2400" b="1" dirty="0">
                <a:cs typeface="Segoe UI Light" panose="020B0502040204020203" pitchFamily="34" charset="0"/>
              </a:rPr>
              <a:t>hardly recorded on death certificates</a:t>
            </a:r>
            <a:endParaRPr lang="en-GB" dirty="0">
              <a:cs typeface="Segoe UI Light" panose="020B0502040204020203" pitchFamily="34" charset="0"/>
            </a:endParaRPr>
          </a:p>
        </p:txBody>
      </p:sp>
    </p:spTree>
    <p:extLst>
      <p:ext uri="{BB962C8B-B14F-4D97-AF65-F5344CB8AC3E}">
        <p14:creationId xmlns:p14="http://schemas.microsoft.com/office/powerpoint/2010/main" val="2529836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7CC8-D38B-43A4-BF57-EC740DF61FAD}"/>
              </a:ext>
            </a:extLst>
          </p:cNvPr>
          <p:cNvSpPr>
            <a:spLocks noGrp="1"/>
          </p:cNvSpPr>
          <p:nvPr>
            <p:ph type="title"/>
          </p:nvPr>
        </p:nvSpPr>
        <p:spPr/>
        <p:txBody>
          <a:bodyPr/>
          <a:lstStyle/>
          <a:p>
            <a:r>
              <a:rPr lang="en-US" dirty="0"/>
              <a:t>Estimation of number of deaths due to Covid-19 (Jan 2020-May 2021)</a:t>
            </a:r>
            <a:endParaRPr lang="en-GB" dirty="0"/>
          </a:p>
        </p:txBody>
      </p:sp>
      <p:sp>
        <p:nvSpPr>
          <p:cNvPr id="4" name="Slide Number Placeholder 3">
            <a:extLst>
              <a:ext uri="{FF2B5EF4-FFF2-40B4-BE49-F238E27FC236}">
                <a16:creationId xmlns:a16="http://schemas.microsoft.com/office/drawing/2014/main" id="{222D7BD8-A443-4466-B338-92353BC94254}"/>
              </a:ext>
            </a:extLst>
          </p:cNvPr>
          <p:cNvSpPr>
            <a:spLocks noGrp="1"/>
          </p:cNvSpPr>
          <p:nvPr>
            <p:ph type="sldNum" idx="12"/>
          </p:nvPr>
        </p:nvSpPr>
        <p:spPr/>
        <p:txBody>
          <a:bodyPr/>
          <a:lstStyle/>
          <a:p>
            <a:fld id="{00000000-1234-1234-1234-123412341234}" type="slidenum">
              <a:rPr lang="en" smtClean="0"/>
              <a:pPr/>
              <a:t>7</a:t>
            </a:fld>
            <a:endParaRPr lang="en"/>
          </a:p>
        </p:txBody>
      </p:sp>
      <p:pic>
        <p:nvPicPr>
          <p:cNvPr id="6" name="Picture 5">
            <a:extLst>
              <a:ext uri="{FF2B5EF4-FFF2-40B4-BE49-F238E27FC236}">
                <a16:creationId xmlns:a16="http://schemas.microsoft.com/office/drawing/2014/main" id="{CAE0F9E0-FE7F-45CD-9F76-F019D9AF4818}"/>
              </a:ext>
            </a:extLst>
          </p:cNvPr>
          <p:cNvPicPr>
            <a:picLocks noChangeAspect="1"/>
          </p:cNvPicPr>
          <p:nvPr/>
        </p:nvPicPr>
        <p:blipFill rotWithShape="1">
          <a:blip r:embed="rId3"/>
          <a:srcRect b="15910"/>
          <a:stretch/>
        </p:blipFill>
        <p:spPr>
          <a:xfrm>
            <a:off x="305639" y="1922753"/>
            <a:ext cx="6893948" cy="4713438"/>
          </a:xfrm>
          <a:prstGeom prst="rect">
            <a:avLst/>
          </a:prstGeom>
        </p:spPr>
      </p:pic>
      <p:sp>
        <p:nvSpPr>
          <p:cNvPr id="7" name="TextBox 6">
            <a:extLst>
              <a:ext uri="{FF2B5EF4-FFF2-40B4-BE49-F238E27FC236}">
                <a16:creationId xmlns:a16="http://schemas.microsoft.com/office/drawing/2014/main" id="{CBFF1A74-1160-4709-9615-FEC2A8E618DE}"/>
              </a:ext>
            </a:extLst>
          </p:cNvPr>
          <p:cNvSpPr txBox="1"/>
          <p:nvPr/>
        </p:nvSpPr>
        <p:spPr>
          <a:xfrm>
            <a:off x="7658870" y="2367171"/>
            <a:ext cx="3610989" cy="2123658"/>
          </a:xfrm>
          <a:prstGeom prst="rect">
            <a:avLst/>
          </a:prstGeom>
          <a:noFill/>
        </p:spPr>
        <p:txBody>
          <a:bodyPr wrap="none" rtlCol="0">
            <a:spAutoFit/>
          </a:bodyPr>
          <a:lstStyle/>
          <a:p>
            <a:r>
              <a:rPr lang="en-US" sz="4400" b="1" dirty="0">
                <a:solidFill>
                  <a:srgbClr val="FF0000"/>
                </a:solidFill>
                <a:latin typeface="Segoe UI Light" panose="020B0502040204020203" pitchFamily="34" charset="0"/>
                <a:cs typeface="Segoe UI Light" panose="020B0502040204020203" pitchFamily="34" charset="0"/>
              </a:rPr>
              <a:t>X 2-4 times </a:t>
            </a:r>
          </a:p>
          <a:p>
            <a:r>
              <a:rPr lang="en-US" sz="4400" b="1" dirty="0">
                <a:solidFill>
                  <a:srgbClr val="FF0000"/>
                </a:solidFill>
                <a:latin typeface="Segoe UI Light" panose="020B0502040204020203" pitchFamily="34" charset="0"/>
                <a:cs typeface="Segoe UI Light" panose="020B0502040204020203" pitchFamily="34" charset="0"/>
              </a:rPr>
              <a:t>higher than </a:t>
            </a:r>
          </a:p>
          <a:p>
            <a:r>
              <a:rPr lang="en-US" sz="4400" b="1" dirty="0">
                <a:solidFill>
                  <a:srgbClr val="FF0000"/>
                </a:solidFill>
                <a:latin typeface="Segoe UI Light" panose="020B0502040204020203" pitchFamily="34" charset="0"/>
                <a:cs typeface="Segoe UI Light" panose="020B0502040204020203" pitchFamily="34" charset="0"/>
              </a:rPr>
              <a:t>reported data </a:t>
            </a:r>
          </a:p>
        </p:txBody>
      </p:sp>
    </p:spTree>
    <p:extLst>
      <p:ext uri="{BB962C8B-B14F-4D97-AF65-F5344CB8AC3E}">
        <p14:creationId xmlns:p14="http://schemas.microsoft.com/office/powerpoint/2010/main" val="1361518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0EE39-64FB-4120-AB6F-2AB4BB92B665}"/>
              </a:ext>
            </a:extLst>
          </p:cNvPr>
          <p:cNvSpPr>
            <a:spLocks noGrp="1"/>
          </p:cNvSpPr>
          <p:nvPr>
            <p:ph idx="1"/>
          </p:nvPr>
        </p:nvSpPr>
        <p:spPr>
          <a:xfrm>
            <a:off x="546226" y="2155668"/>
            <a:ext cx="4034828" cy="4063629"/>
          </a:xfrm>
        </p:spPr>
        <p:txBody>
          <a:bodyPr>
            <a:normAutofit lnSpcReduction="10000"/>
          </a:bodyPr>
          <a:lstStyle/>
          <a:p>
            <a:r>
              <a:rPr lang="en-US" sz="2400" dirty="0">
                <a:cs typeface="Arial" panose="020B0604020202020204" pitchFamily="34" charset="0"/>
              </a:rPr>
              <a:t>Mixed analytical approaches based on: </a:t>
            </a:r>
          </a:p>
          <a:p>
            <a:pPr lvl="1">
              <a:buFont typeface="Wingdings" panose="05000000000000000000" pitchFamily="2" charset="2"/>
              <a:buChar char="Ø"/>
            </a:pPr>
            <a:r>
              <a:rPr lang="en-US" sz="1800" dirty="0">
                <a:cs typeface="Arial" panose="020B0604020202020204" pitchFamily="34" charset="0"/>
              </a:rPr>
              <a:t> ILO estimated number of HCWs employed in human health and social activities - 135 million </a:t>
            </a:r>
          </a:p>
          <a:p>
            <a:pPr lvl="1">
              <a:buFont typeface="Wingdings" panose="05000000000000000000" pitchFamily="2" charset="2"/>
              <a:buChar char="Ø"/>
            </a:pPr>
            <a:r>
              <a:rPr lang="en-US" sz="1800" dirty="0">
                <a:cs typeface="Arial" panose="020B0604020202020204" pitchFamily="34" charset="0"/>
              </a:rPr>
              <a:t> WHO COVID-19 Surveillance data on all COVID-19 reported deaths </a:t>
            </a:r>
          </a:p>
          <a:p>
            <a:r>
              <a:rPr lang="en-US" sz="2400" dirty="0">
                <a:cs typeface="Arial" panose="020B0604020202020204" pitchFamily="34" charset="0"/>
              </a:rPr>
              <a:t>January 2020 and May 2021</a:t>
            </a:r>
          </a:p>
          <a:p>
            <a:r>
              <a:rPr lang="en-US" sz="2400" dirty="0">
                <a:cs typeface="Arial" panose="020B0604020202020204" pitchFamily="34" charset="0"/>
              </a:rPr>
              <a:t>17 times higher than reported</a:t>
            </a:r>
          </a:p>
        </p:txBody>
      </p:sp>
      <p:grpSp>
        <p:nvGrpSpPr>
          <p:cNvPr id="8" name="Group 7">
            <a:extLst>
              <a:ext uri="{FF2B5EF4-FFF2-40B4-BE49-F238E27FC236}">
                <a16:creationId xmlns:a16="http://schemas.microsoft.com/office/drawing/2014/main" id="{0F25ADF7-2996-4B11-8595-00A030246F60}"/>
              </a:ext>
            </a:extLst>
          </p:cNvPr>
          <p:cNvGrpSpPr/>
          <p:nvPr/>
        </p:nvGrpSpPr>
        <p:grpSpPr>
          <a:xfrm>
            <a:off x="4878131" y="2261779"/>
            <a:ext cx="7144871" cy="4063628"/>
            <a:chOff x="4878131" y="2261779"/>
            <a:chExt cx="7144871" cy="4063628"/>
          </a:xfrm>
        </p:grpSpPr>
        <p:pic>
          <p:nvPicPr>
            <p:cNvPr id="4" name="Picture 3">
              <a:extLst>
                <a:ext uri="{FF2B5EF4-FFF2-40B4-BE49-F238E27FC236}">
                  <a16:creationId xmlns:a16="http://schemas.microsoft.com/office/drawing/2014/main" id="{8DC6D589-B050-4510-9DE7-8A9F229A017B}"/>
                </a:ext>
              </a:extLst>
            </p:cNvPr>
            <p:cNvPicPr>
              <a:picLocks noChangeAspect="1"/>
            </p:cNvPicPr>
            <p:nvPr/>
          </p:nvPicPr>
          <p:blipFill>
            <a:blip r:embed="rId3"/>
            <a:stretch>
              <a:fillRect/>
            </a:stretch>
          </p:blipFill>
          <p:spPr>
            <a:xfrm>
              <a:off x="4878131" y="2261779"/>
              <a:ext cx="7144871" cy="4063628"/>
            </a:xfrm>
            <a:prstGeom prst="rect">
              <a:avLst/>
            </a:prstGeom>
          </p:spPr>
        </p:pic>
        <p:sp>
          <p:nvSpPr>
            <p:cNvPr id="5" name="Rectangle 4">
              <a:extLst>
                <a:ext uri="{FF2B5EF4-FFF2-40B4-BE49-F238E27FC236}">
                  <a16:creationId xmlns:a16="http://schemas.microsoft.com/office/drawing/2014/main" id="{10889531-F2DB-477F-81BC-8D262E3B45E2}"/>
                </a:ext>
              </a:extLst>
            </p:cNvPr>
            <p:cNvSpPr/>
            <p:nvPr/>
          </p:nvSpPr>
          <p:spPr>
            <a:xfrm>
              <a:off x="9180106" y="3625289"/>
              <a:ext cx="1029449" cy="400110"/>
            </a:xfrm>
            <a:prstGeom prst="rect">
              <a:avLst/>
            </a:prstGeom>
            <a:solidFill>
              <a:schemeClr val="bg1"/>
            </a:solidFill>
          </p:spPr>
          <p:txBody>
            <a:bodyPr wrap="none">
              <a:spAutoFit/>
            </a:bodyPr>
            <a:lstStyle/>
            <a:p>
              <a:r>
                <a:rPr lang="en-US" sz="2000" b="1" dirty="0">
                  <a:solidFill>
                    <a:srgbClr val="FF0000"/>
                  </a:solidFill>
                </a:rPr>
                <a:t>115,500</a:t>
              </a:r>
            </a:p>
          </p:txBody>
        </p:sp>
      </p:grpSp>
      <p:sp>
        <p:nvSpPr>
          <p:cNvPr id="6" name="Title 1">
            <a:extLst>
              <a:ext uri="{FF2B5EF4-FFF2-40B4-BE49-F238E27FC236}">
                <a16:creationId xmlns:a16="http://schemas.microsoft.com/office/drawing/2014/main" id="{6A17D21E-D5C0-4D2C-8F8C-B39F8BB8E9BD}"/>
              </a:ext>
            </a:extLst>
          </p:cNvPr>
          <p:cNvSpPr txBox="1">
            <a:spLocks/>
          </p:cNvSpPr>
          <p:nvPr/>
        </p:nvSpPr>
        <p:spPr bwMode="auto">
          <a:xfrm>
            <a:off x="609600" y="609600"/>
            <a:ext cx="1107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lnSpcReduction="10000"/>
          </a:bodyPr>
          <a:lstStyle>
            <a:lvl1pPr algn="l" rtl="0" eaLnBrk="0" fontAlgn="base" hangingPunct="0">
              <a:spcBef>
                <a:spcPct val="0"/>
              </a:spcBef>
              <a:spcAft>
                <a:spcPct val="0"/>
              </a:spcAft>
              <a:defRPr sz="2400" b="1">
                <a:solidFill>
                  <a:schemeClr val="tx2"/>
                </a:solidFill>
                <a:latin typeface="Franklin Gothic Demi" panose="020B0703020102020204"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400">
                <a:solidFill>
                  <a:schemeClr val="tx2"/>
                </a:solidFill>
                <a:latin typeface="Tahoma" pitchFamily="34" charset="0"/>
                <a:cs typeface="Tahoma" pitchFamily="34" charset="0"/>
              </a:defRPr>
            </a:lvl2pPr>
            <a:lvl3pPr algn="l" rtl="0" eaLnBrk="0" fontAlgn="base" hangingPunct="0">
              <a:spcBef>
                <a:spcPct val="0"/>
              </a:spcBef>
              <a:spcAft>
                <a:spcPct val="0"/>
              </a:spcAft>
              <a:defRPr sz="2400">
                <a:solidFill>
                  <a:schemeClr val="tx2"/>
                </a:solidFill>
                <a:latin typeface="Tahoma" pitchFamily="34" charset="0"/>
                <a:cs typeface="Tahoma" pitchFamily="34" charset="0"/>
              </a:defRPr>
            </a:lvl3pPr>
            <a:lvl4pPr algn="l" rtl="0" eaLnBrk="0" fontAlgn="base" hangingPunct="0">
              <a:spcBef>
                <a:spcPct val="0"/>
              </a:spcBef>
              <a:spcAft>
                <a:spcPct val="0"/>
              </a:spcAft>
              <a:defRPr sz="2400">
                <a:solidFill>
                  <a:schemeClr val="tx2"/>
                </a:solidFill>
                <a:latin typeface="Tahoma" pitchFamily="34" charset="0"/>
                <a:cs typeface="Tahoma" pitchFamily="34" charset="0"/>
              </a:defRPr>
            </a:lvl4pPr>
            <a:lvl5pPr algn="l" rtl="0" eaLnBrk="0" fontAlgn="base" hangingPunct="0">
              <a:spcBef>
                <a:spcPct val="0"/>
              </a:spcBef>
              <a:spcAft>
                <a:spcPct val="0"/>
              </a:spcAft>
              <a:defRPr sz="2400">
                <a:solidFill>
                  <a:schemeClr val="tx2"/>
                </a:solidFill>
                <a:latin typeface="Tahoma" pitchFamily="34" charset="0"/>
                <a:cs typeface="Tahoma" pitchFamily="34" charset="0"/>
              </a:defRPr>
            </a:lvl5pPr>
            <a:lvl6pPr marL="457200" algn="r" rtl="0" fontAlgn="base">
              <a:spcBef>
                <a:spcPct val="0"/>
              </a:spcBef>
              <a:spcAft>
                <a:spcPct val="0"/>
              </a:spcAft>
              <a:defRPr sz="2400">
                <a:solidFill>
                  <a:schemeClr val="tx2"/>
                </a:solidFill>
                <a:latin typeface="Verdana" pitchFamily="34" charset="0"/>
              </a:defRPr>
            </a:lvl6pPr>
            <a:lvl7pPr marL="914400" algn="r" rtl="0" fontAlgn="base">
              <a:spcBef>
                <a:spcPct val="0"/>
              </a:spcBef>
              <a:spcAft>
                <a:spcPct val="0"/>
              </a:spcAft>
              <a:defRPr sz="2400">
                <a:solidFill>
                  <a:schemeClr val="tx2"/>
                </a:solidFill>
                <a:latin typeface="Verdana" pitchFamily="34" charset="0"/>
              </a:defRPr>
            </a:lvl7pPr>
            <a:lvl8pPr marL="1371600" algn="r" rtl="0" fontAlgn="base">
              <a:spcBef>
                <a:spcPct val="0"/>
              </a:spcBef>
              <a:spcAft>
                <a:spcPct val="0"/>
              </a:spcAft>
              <a:defRPr sz="2400">
                <a:solidFill>
                  <a:schemeClr val="tx2"/>
                </a:solidFill>
                <a:latin typeface="Verdana" pitchFamily="34" charset="0"/>
              </a:defRPr>
            </a:lvl8pPr>
            <a:lvl9pPr marL="1828800" algn="r" rtl="0" fontAlgn="base">
              <a:spcBef>
                <a:spcPct val="0"/>
              </a:spcBef>
              <a:spcAft>
                <a:spcPct val="0"/>
              </a:spcAft>
              <a:defRPr sz="2400">
                <a:solidFill>
                  <a:schemeClr val="tx2"/>
                </a:solidFill>
                <a:latin typeface="Verdana" pitchFamily="34" charset="0"/>
              </a:defRPr>
            </a:lvl9pPr>
          </a:lstStyle>
          <a:p>
            <a:r>
              <a:rPr lang="en-US" sz="3200" kern="0" dirty="0"/>
              <a:t>WHO’s estimate of the global number of HWs deaths due to COVID-19</a:t>
            </a:r>
            <a:endParaRPr lang="en-GB" sz="3200" kern="0" dirty="0"/>
          </a:p>
        </p:txBody>
      </p:sp>
      <p:sp>
        <p:nvSpPr>
          <p:cNvPr id="9" name="TextBox 8">
            <a:extLst>
              <a:ext uri="{FF2B5EF4-FFF2-40B4-BE49-F238E27FC236}">
                <a16:creationId xmlns:a16="http://schemas.microsoft.com/office/drawing/2014/main" id="{3F26C564-6469-442D-BB88-7668BDF7B360}"/>
              </a:ext>
            </a:extLst>
          </p:cNvPr>
          <p:cNvSpPr txBox="1"/>
          <p:nvPr/>
        </p:nvSpPr>
        <p:spPr>
          <a:xfrm>
            <a:off x="940860" y="6252546"/>
            <a:ext cx="26116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WHO data under publication</a:t>
            </a:r>
          </a:p>
        </p:txBody>
      </p:sp>
    </p:spTree>
    <p:extLst>
      <p:ext uri="{BB962C8B-B14F-4D97-AF65-F5344CB8AC3E}">
        <p14:creationId xmlns:p14="http://schemas.microsoft.com/office/powerpoint/2010/main" val="2748177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22F6385-D686-4112-A946-9DF99D786897}"/>
              </a:ext>
            </a:extLst>
          </p:cNvPr>
          <p:cNvSpPr txBox="1">
            <a:spLocks/>
          </p:cNvSpPr>
          <p:nvPr/>
        </p:nvSpPr>
        <p:spPr>
          <a:xfrm>
            <a:off x="6817114" y="1600200"/>
            <a:ext cx="5374886" cy="4990270"/>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b="0"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b="0"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404 serological studies pooling serological surveys Dec 2019 – Dec 2020</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EURO 194 studies, Americas 120 and WPR 44</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representing tests in </a:t>
            </a:r>
            <a:r>
              <a:rPr kumimoji="0" lang="en-US" sz="2000" b="1"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5 168 360 individuals</a:t>
            </a:r>
            <a:r>
              <a:rPr kumimoji="0" lang="en-US" sz="20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 In the 82 studies of higher quality</a:t>
            </a:r>
          </a:p>
          <a:p>
            <a:pPr>
              <a:defRPr/>
            </a:pPr>
            <a:r>
              <a:rPr lang="en-US" dirty="0">
                <a:solidFill>
                  <a:schemeClr val="tx1"/>
                </a:solidFill>
                <a:latin typeface="Segoe UI Light" panose="020B0502040204020203" pitchFamily="34" charset="0"/>
                <a:cs typeface="Segoe UI Light" panose="020B0502040204020203" pitchFamily="34" charset="0"/>
              </a:rPr>
              <a:t>Estimated ratio between confirmed cases and number of infections identified through serological surveys = </a:t>
            </a:r>
            <a:r>
              <a:rPr lang="en-US" b="1" dirty="0">
                <a:solidFill>
                  <a:schemeClr val="tx1"/>
                </a:solidFill>
                <a:latin typeface="Segoe UI Light" panose="020B0502040204020203" pitchFamily="34" charset="0"/>
                <a:cs typeface="Segoe UI Light" panose="020B0502040204020203" pitchFamily="34" charset="0"/>
              </a:rPr>
              <a:t>11.1 (95% CI 8.3–14.9)</a:t>
            </a:r>
            <a:endParaRPr lang="en-US" dirty="0">
              <a:solidFill>
                <a:schemeClr val="tx1"/>
              </a:solidFill>
              <a:latin typeface="Segoe UI Light" panose="020B0502040204020203" pitchFamily="34" charset="0"/>
              <a:cs typeface="Segoe UI Light" panose="020B0502040204020203" pitchFamily="34" charset="0"/>
            </a:endParaRPr>
          </a:p>
          <a:p>
            <a:pPr lvl="0">
              <a:defRPr/>
            </a:pPr>
            <a:r>
              <a:rPr kumimoji="0" lang="en-US" sz="2400" b="0" i="0" u="sng"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Low-risk HWs who use PPE</a:t>
            </a:r>
            <a:r>
              <a:rPr kumimoji="0" lang="en-US" sz="2400" b="1" i="0" u="sng"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 </a:t>
            </a:r>
            <a:r>
              <a:rPr kumimoji="0" lang="en-US" sz="2400" b="1"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had lower </a:t>
            </a:r>
            <a:r>
              <a:rPr kumimoji="0" lang="en-US" sz="24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seroprevalence </a:t>
            </a:r>
            <a:r>
              <a:rPr lang="en-US" b="1" dirty="0">
                <a:solidFill>
                  <a:schemeClr val="tx1"/>
                </a:solidFill>
                <a:latin typeface="Segoe UI Light" panose="020B0502040204020203" pitchFamily="34" charset="0"/>
                <a:cs typeface="Segoe UI Light" panose="020B0502040204020203" pitchFamily="34" charset="0"/>
              </a:rPr>
              <a:t>(4.2%, 1.5–6.9) </a:t>
            </a:r>
            <a:r>
              <a:rPr kumimoji="0" lang="en-US" sz="24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than the general population </a:t>
            </a:r>
            <a:r>
              <a:rPr kumimoji="0" lang="en-US" sz="2400" b="1"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(8.0%, 6.8–9.2)</a:t>
            </a:r>
            <a:endParaRPr kumimoji="0" lang="en-US" sz="24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In </a:t>
            </a:r>
            <a:r>
              <a:rPr kumimoji="0" lang="en-US" sz="2400" b="0" i="0" u="sng"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high-risk HW </a:t>
            </a:r>
            <a:r>
              <a:rPr kumimoji="0" lang="en-US" sz="24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(defined as no PPE usage), seroprevalence was </a:t>
            </a:r>
            <a:r>
              <a:rPr kumimoji="0" lang="en-US" sz="2400" b="1"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higher than low-risk HWs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  </a:t>
            </a:r>
          </a:p>
        </p:txBody>
      </p:sp>
      <p:sp>
        <p:nvSpPr>
          <p:cNvPr id="3" name="TextBox 2">
            <a:extLst>
              <a:ext uri="{FF2B5EF4-FFF2-40B4-BE49-F238E27FC236}">
                <a16:creationId xmlns:a16="http://schemas.microsoft.com/office/drawing/2014/main" id="{F29E87CE-B99B-4B5D-9A14-9E7C23D48702}"/>
              </a:ext>
            </a:extLst>
          </p:cNvPr>
          <p:cNvSpPr txBox="1"/>
          <p:nvPr/>
        </p:nvSpPr>
        <p:spPr>
          <a:xfrm>
            <a:off x="2533188" y="6282693"/>
            <a:ext cx="26116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a:ea typeface="+mn-ea"/>
                <a:cs typeface="+mn-cs"/>
              </a:rPr>
              <a:t>Chen X et. Al. </a:t>
            </a:r>
            <a:r>
              <a:rPr kumimoji="0" lang="en-US" sz="1400" b="0" i="1" u="none" strike="noStrike" kern="1200" cap="none" spc="0" normalizeH="0" baseline="0" noProof="0" dirty="0">
                <a:ln>
                  <a:noFill/>
                </a:ln>
                <a:solidFill>
                  <a:schemeClr val="bg1"/>
                </a:solidFill>
                <a:effectLst/>
                <a:uLnTx/>
                <a:uFillTx/>
                <a:latin typeface="Calibri"/>
                <a:ea typeface="+mn-ea"/>
                <a:cs typeface="+mn-cs"/>
              </a:rPr>
              <a:t>Lancet GH</a:t>
            </a:r>
            <a:r>
              <a:rPr kumimoji="0" lang="en-US" sz="1400" b="0" i="0" u="none" strike="noStrike" kern="1200" cap="none" spc="0" normalizeH="0" baseline="0" noProof="0" dirty="0">
                <a:ln>
                  <a:noFill/>
                </a:ln>
                <a:solidFill>
                  <a:schemeClr val="bg1"/>
                </a:solidFill>
                <a:effectLst/>
                <a:uLnTx/>
                <a:uFillTx/>
                <a:latin typeface="Calibri"/>
                <a:ea typeface="+mn-ea"/>
                <a:cs typeface="+mn-cs"/>
              </a:rPr>
              <a:t>, 2021.</a:t>
            </a:r>
          </a:p>
        </p:txBody>
      </p:sp>
      <p:pic>
        <p:nvPicPr>
          <p:cNvPr id="7" name="Picture 6">
            <a:extLst>
              <a:ext uri="{FF2B5EF4-FFF2-40B4-BE49-F238E27FC236}">
                <a16:creationId xmlns:a16="http://schemas.microsoft.com/office/drawing/2014/main" id="{F8EA214B-2B45-48BD-8D15-24DA969E4DE4}"/>
              </a:ext>
            </a:extLst>
          </p:cNvPr>
          <p:cNvPicPr>
            <a:picLocks noChangeAspect="1"/>
          </p:cNvPicPr>
          <p:nvPr/>
        </p:nvPicPr>
        <p:blipFill>
          <a:blip r:embed="rId3"/>
          <a:stretch>
            <a:fillRect/>
          </a:stretch>
        </p:blipFill>
        <p:spPr>
          <a:xfrm>
            <a:off x="200028" y="1879498"/>
            <a:ext cx="6354535" cy="4155437"/>
          </a:xfrm>
          <a:prstGeom prst="rect">
            <a:avLst/>
          </a:prstGeom>
        </p:spPr>
      </p:pic>
      <p:sp>
        <p:nvSpPr>
          <p:cNvPr id="5" name="Rectangle 4">
            <a:extLst>
              <a:ext uri="{FF2B5EF4-FFF2-40B4-BE49-F238E27FC236}">
                <a16:creationId xmlns:a16="http://schemas.microsoft.com/office/drawing/2014/main" id="{147D8B10-C7CA-4594-AD3A-63FEACDA7043}"/>
              </a:ext>
            </a:extLst>
          </p:cNvPr>
          <p:cNvSpPr/>
          <p:nvPr/>
        </p:nvSpPr>
        <p:spPr>
          <a:xfrm>
            <a:off x="1042988" y="1630158"/>
            <a:ext cx="1685925" cy="49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B43C3B86-4325-4483-9617-7C9743D02D5C}"/>
              </a:ext>
            </a:extLst>
          </p:cNvPr>
          <p:cNvSpPr txBox="1">
            <a:spLocks/>
          </p:cNvSpPr>
          <p:nvPr/>
        </p:nvSpPr>
        <p:spPr bwMode="auto">
          <a:xfrm>
            <a:off x="609600" y="609600"/>
            <a:ext cx="1107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tx2"/>
                </a:solidFill>
                <a:latin typeface="Franklin Gothic Demi" panose="020B0703020102020204" pitchFamily="34" charset="0"/>
                <a:ea typeface="Segoe UI" panose="020B0502040204020203" pitchFamily="34" charset="0"/>
                <a:cs typeface="Tahoma" pitchFamily="34" charset="0"/>
              </a:defRPr>
            </a:lvl1pPr>
            <a:lvl2pPr algn="l" rtl="0" eaLnBrk="0" fontAlgn="base" hangingPunct="0">
              <a:spcBef>
                <a:spcPct val="0"/>
              </a:spcBef>
              <a:spcAft>
                <a:spcPct val="0"/>
              </a:spcAft>
              <a:defRPr sz="2400">
                <a:solidFill>
                  <a:schemeClr val="tx2"/>
                </a:solidFill>
                <a:latin typeface="Tahoma" pitchFamily="34" charset="0"/>
                <a:cs typeface="Tahoma" pitchFamily="34" charset="0"/>
              </a:defRPr>
            </a:lvl2pPr>
            <a:lvl3pPr algn="l" rtl="0" eaLnBrk="0" fontAlgn="base" hangingPunct="0">
              <a:spcBef>
                <a:spcPct val="0"/>
              </a:spcBef>
              <a:spcAft>
                <a:spcPct val="0"/>
              </a:spcAft>
              <a:defRPr sz="2400">
                <a:solidFill>
                  <a:schemeClr val="tx2"/>
                </a:solidFill>
                <a:latin typeface="Tahoma" pitchFamily="34" charset="0"/>
                <a:cs typeface="Tahoma" pitchFamily="34" charset="0"/>
              </a:defRPr>
            </a:lvl3pPr>
            <a:lvl4pPr algn="l" rtl="0" eaLnBrk="0" fontAlgn="base" hangingPunct="0">
              <a:spcBef>
                <a:spcPct val="0"/>
              </a:spcBef>
              <a:spcAft>
                <a:spcPct val="0"/>
              </a:spcAft>
              <a:defRPr sz="2400">
                <a:solidFill>
                  <a:schemeClr val="tx2"/>
                </a:solidFill>
                <a:latin typeface="Tahoma" pitchFamily="34" charset="0"/>
                <a:cs typeface="Tahoma" pitchFamily="34" charset="0"/>
              </a:defRPr>
            </a:lvl4pPr>
            <a:lvl5pPr algn="l" rtl="0" eaLnBrk="0" fontAlgn="base" hangingPunct="0">
              <a:spcBef>
                <a:spcPct val="0"/>
              </a:spcBef>
              <a:spcAft>
                <a:spcPct val="0"/>
              </a:spcAft>
              <a:defRPr sz="2400">
                <a:solidFill>
                  <a:schemeClr val="tx2"/>
                </a:solidFill>
                <a:latin typeface="Tahoma" pitchFamily="34" charset="0"/>
                <a:cs typeface="Tahoma" pitchFamily="34" charset="0"/>
              </a:defRPr>
            </a:lvl5pPr>
            <a:lvl6pPr marL="457200" algn="r" rtl="0" fontAlgn="base">
              <a:spcBef>
                <a:spcPct val="0"/>
              </a:spcBef>
              <a:spcAft>
                <a:spcPct val="0"/>
              </a:spcAft>
              <a:defRPr sz="2400">
                <a:solidFill>
                  <a:schemeClr val="tx2"/>
                </a:solidFill>
                <a:latin typeface="Verdana" pitchFamily="34" charset="0"/>
              </a:defRPr>
            </a:lvl6pPr>
            <a:lvl7pPr marL="914400" algn="r" rtl="0" fontAlgn="base">
              <a:spcBef>
                <a:spcPct val="0"/>
              </a:spcBef>
              <a:spcAft>
                <a:spcPct val="0"/>
              </a:spcAft>
              <a:defRPr sz="2400">
                <a:solidFill>
                  <a:schemeClr val="tx2"/>
                </a:solidFill>
                <a:latin typeface="Verdana" pitchFamily="34" charset="0"/>
              </a:defRPr>
            </a:lvl7pPr>
            <a:lvl8pPr marL="1371600" algn="r" rtl="0" fontAlgn="base">
              <a:spcBef>
                <a:spcPct val="0"/>
              </a:spcBef>
              <a:spcAft>
                <a:spcPct val="0"/>
              </a:spcAft>
              <a:defRPr sz="2400">
                <a:solidFill>
                  <a:schemeClr val="tx2"/>
                </a:solidFill>
                <a:latin typeface="Verdana" pitchFamily="34" charset="0"/>
              </a:defRPr>
            </a:lvl8pPr>
            <a:lvl9pPr marL="1828800" algn="r" rtl="0" fontAlgn="base">
              <a:spcBef>
                <a:spcPct val="0"/>
              </a:spcBef>
              <a:spcAft>
                <a:spcPct val="0"/>
              </a:spcAft>
              <a:defRPr sz="2400">
                <a:solidFill>
                  <a:schemeClr val="tx2"/>
                </a:solidFill>
                <a:latin typeface="Verdana" pitchFamily="34" charset="0"/>
              </a:defRPr>
            </a:lvl9pPr>
          </a:lstStyle>
          <a:p>
            <a:r>
              <a:rPr lang="en-US" kern="0" dirty="0"/>
              <a:t>Global seroprevalence among HWs compared to general population</a:t>
            </a:r>
            <a:endParaRPr lang="en-GB" kern="0" dirty="0"/>
          </a:p>
        </p:txBody>
      </p:sp>
      <p:sp>
        <p:nvSpPr>
          <p:cNvPr id="10" name="TextBox 9">
            <a:extLst>
              <a:ext uri="{FF2B5EF4-FFF2-40B4-BE49-F238E27FC236}">
                <a16:creationId xmlns:a16="http://schemas.microsoft.com/office/drawing/2014/main" id="{70D1E1F0-778D-4D63-AB72-22A52E5A9800}"/>
              </a:ext>
            </a:extLst>
          </p:cNvPr>
          <p:cNvSpPr txBox="1"/>
          <p:nvPr/>
        </p:nvSpPr>
        <p:spPr>
          <a:xfrm>
            <a:off x="2407521" y="6314233"/>
            <a:ext cx="26116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Chen X et. Al. </a:t>
            </a:r>
            <a:r>
              <a:rPr kumimoji="0" lang="en-US" sz="1400" b="0" i="1"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Lancet GH</a:t>
            </a:r>
            <a:r>
              <a:rPr kumimoji="0" lang="en-US" sz="14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 2021.</a:t>
            </a:r>
          </a:p>
        </p:txBody>
      </p:sp>
    </p:spTree>
    <p:extLst>
      <p:ext uri="{BB962C8B-B14F-4D97-AF65-F5344CB8AC3E}">
        <p14:creationId xmlns:p14="http://schemas.microsoft.com/office/powerpoint/2010/main" val="385757733"/>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Content">
  <a:themeElements>
    <a:clrScheme name="REDDO">
      <a:dk1>
        <a:srgbClr val="7F7F7F"/>
      </a:dk1>
      <a:lt1>
        <a:srgbClr val="FFFFFF"/>
      </a:lt1>
      <a:dk2>
        <a:srgbClr val="000000"/>
      </a:dk2>
      <a:lt2>
        <a:srgbClr val="FFFFFF"/>
      </a:lt2>
      <a:accent1>
        <a:srgbClr val="5F5F5F"/>
      </a:accent1>
      <a:accent2>
        <a:srgbClr val="EA3030"/>
      </a:accent2>
      <a:accent3>
        <a:srgbClr val="4B5050"/>
      </a:accent3>
      <a:accent4>
        <a:srgbClr val="91969B"/>
      </a:accent4>
      <a:accent5>
        <a:srgbClr val="4B5050"/>
      </a:accent5>
      <a:accent6>
        <a:srgbClr val="91969B"/>
      </a:accent6>
      <a:hlink>
        <a:srgbClr val="F33B48"/>
      </a:hlink>
      <a:folHlink>
        <a:srgbClr val="FFC000"/>
      </a:folHlink>
    </a:clrScheme>
    <a:fontScheme name="Custom 11">
      <a:majorFont>
        <a:latin typeface="Bebas Neu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
  <a:themeElements>
    <a:clrScheme name="REDDO">
      <a:dk1>
        <a:srgbClr val="7F7F7F"/>
      </a:dk1>
      <a:lt1>
        <a:srgbClr val="FFFFFF"/>
      </a:lt1>
      <a:dk2>
        <a:srgbClr val="000000"/>
      </a:dk2>
      <a:lt2>
        <a:srgbClr val="FFFFFF"/>
      </a:lt2>
      <a:accent1>
        <a:srgbClr val="5F5F5F"/>
      </a:accent1>
      <a:accent2>
        <a:srgbClr val="EA3030"/>
      </a:accent2>
      <a:accent3>
        <a:srgbClr val="4B5050"/>
      </a:accent3>
      <a:accent4>
        <a:srgbClr val="91969B"/>
      </a:accent4>
      <a:accent5>
        <a:srgbClr val="4B5050"/>
      </a:accent5>
      <a:accent6>
        <a:srgbClr val="91969B"/>
      </a:accent6>
      <a:hlink>
        <a:srgbClr val="F33B48"/>
      </a:hlink>
      <a:folHlink>
        <a:srgbClr val="FFC000"/>
      </a:folHlink>
    </a:clrScheme>
    <a:fontScheme name="Custom 11">
      <a:majorFont>
        <a:latin typeface="Bebas Neu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39825" rtl="0" eaLnBrk="1" fontAlgn="base" latinLnBrk="0" hangingPunct="1">
          <a:lnSpc>
            <a:spcPct val="90000"/>
          </a:lnSpc>
          <a:spcBef>
            <a:spcPct val="20000"/>
          </a:spcBef>
          <a:spcAft>
            <a:spcPct val="0"/>
          </a:spcAft>
          <a:buClrTx/>
          <a:buSzTx/>
          <a:buFontTx/>
          <a:buNone/>
          <a:tabLst>
            <a:tab pos="288925" algn="l"/>
            <a:tab pos="3946525" algn="l"/>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39825" rtl="0" eaLnBrk="1" fontAlgn="base" latinLnBrk="0" hangingPunct="1">
          <a:lnSpc>
            <a:spcPct val="90000"/>
          </a:lnSpc>
          <a:spcBef>
            <a:spcPct val="20000"/>
          </a:spcBef>
          <a:spcAft>
            <a:spcPct val="0"/>
          </a:spcAft>
          <a:buClrTx/>
          <a:buSzTx/>
          <a:buFontTx/>
          <a:buNone/>
          <a:tabLst>
            <a:tab pos="288925" algn="l"/>
            <a:tab pos="3946525" algn="l"/>
          </a:tabLst>
          <a:defRPr kumimoji="0" lang="en-US"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1">
      <a:dk1>
        <a:srgbClr val="001E2A"/>
      </a:dk1>
      <a:lt1>
        <a:srgbClr val="0E8FB9"/>
      </a:lt1>
      <a:dk2>
        <a:srgbClr val="777877"/>
      </a:dk2>
      <a:lt2>
        <a:srgbClr val="EEECE1"/>
      </a:lt2>
      <a:accent1>
        <a:srgbClr val="001E2A"/>
      </a:accent1>
      <a:accent2>
        <a:srgbClr val="0E8FB9"/>
      </a:accent2>
      <a:accent3>
        <a:srgbClr val="FFFFFE"/>
      </a:accent3>
      <a:accent4>
        <a:srgbClr val="FFFFFE"/>
      </a:accent4>
      <a:accent5>
        <a:srgbClr val="FFFFFE"/>
      </a:accent5>
      <a:accent6>
        <a:srgbClr val="FFFFFE"/>
      </a:accent6>
      <a:hlink>
        <a:srgbClr val="234889"/>
      </a:hlink>
      <a:folHlink>
        <a:srgbClr val="6D26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Master">
  <a:themeElements>
    <a:clrScheme name="Custom 3">
      <a:dk1>
        <a:srgbClr val="292934"/>
      </a:dk1>
      <a:lt1>
        <a:srgbClr val="FFFFFF"/>
      </a:lt1>
      <a:dk2>
        <a:srgbClr val="394A58"/>
      </a:dk2>
      <a:lt2>
        <a:srgbClr val="F3F2DC"/>
      </a:lt2>
      <a:accent1>
        <a:srgbClr val="292934"/>
      </a:accent1>
      <a:accent2>
        <a:srgbClr val="AD8F67"/>
      </a:accent2>
      <a:accent3>
        <a:srgbClr val="726056"/>
      </a:accent3>
      <a:accent4>
        <a:srgbClr val="4C5A6A"/>
      </a:accent4>
      <a:accent5>
        <a:srgbClr val="C1D2D6"/>
      </a:accent5>
      <a:accent6>
        <a:srgbClr val="B06660"/>
      </a:accent6>
      <a:hlink>
        <a:srgbClr val="47534C"/>
      </a:hlink>
      <a:folHlink>
        <a:srgbClr val="47534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Presentation3" id="{9B96B905-34FF-449E-AD9E-00A7CCF84D0B}" vid="{9540E24A-5590-46DB-8AF4-25D9F57D853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A1849CAFD6D341BA0D19974DE69385" ma:contentTypeVersion="11" ma:contentTypeDescription="Create a new document." ma:contentTypeScope="" ma:versionID="b3f9205521035bb693e267312d217eea">
  <xsd:schema xmlns:xsd="http://www.w3.org/2001/XMLSchema" xmlns:xs="http://www.w3.org/2001/XMLSchema" xmlns:p="http://schemas.microsoft.com/office/2006/metadata/properties" xmlns:ns3="5465c0fc-e2b8-4462-b6db-cdc7eee90b6f" xmlns:ns4="7f552d8b-8a3b-45f9-92b2-1ac1c64be2d6" targetNamespace="http://schemas.microsoft.com/office/2006/metadata/properties" ma:root="true" ma:fieldsID="0cc33dfaa77001f5f288a636d73eea1e" ns3:_="" ns4:_="">
    <xsd:import namespace="5465c0fc-e2b8-4462-b6db-cdc7eee90b6f"/>
    <xsd:import namespace="7f552d8b-8a3b-45f9-92b2-1ac1c64be2d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5c0fc-e2b8-4462-b6db-cdc7eee90b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552d8b-8a3b-45f9-92b2-1ac1c64be2d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471952-AEC4-404E-8076-B55C0EDB29F2}">
  <ds:schemaRef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7f552d8b-8a3b-45f9-92b2-1ac1c64be2d6"/>
    <ds:schemaRef ds:uri="5465c0fc-e2b8-4462-b6db-cdc7eee90b6f"/>
    <ds:schemaRef ds:uri="http://www.w3.org/XML/1998/namespace"/>
    <ds:schemaRef ds:uri="http://purl.org/dc/dcmitype/"/>
  </ds:schemaRefs>
</ds:datastoreItem>
</file>

<file path=customXml/itemProps2.xml><?xml version="1.0" encoding="utf-8"?>
<ds:datastoreItem xmlns:ds="http://schemas.openxmlformats.org/officeDocument/2006/customXml" ds:itemID="{89F1511B-31D0-475D-B8F0-FB1CF56676F9}">
  <ds:schemaRefs>
    <ds:schemaRef ds:uri="http://schemas.microsoft.com/sharepoint/v3/contenttype/forms"/>
  </ds:schemaRefs>
</ds:datastoreItem>
</file>

<file path=customXml/itemProps3.xml><?xml version="1.0" encoding="utf-8"?>
<ds:datastoreItem xmlns:ds="http://schemas.openxmlformats.org/officeDocument/2006/customXml" ds:itemID="{D7CA542A-3900-4004-892B-D9D87CCA9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65c0fc-e2b8-4462-b6db-cdc7eee90b6f"/>
    <ds:schemaRef ds:uri="7f552d8b-8a3b-45f9-92b2-1ac1c64be2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59537</TotalTime>
  <Words>5468</Words>
  <Application>Microsoft Office PowerPoint</Application>
  <PresentationFormat>Widescreen</PresentationFormat>
  <Paragraphs>462</Paragraphs>
  <Slides>41</Slides>
  <Notes>23</Notes>
  <HiddenSlides>3</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41</vt:i4>
      </vt:variant>
    </vt:vector>
  </HeadingPairs>
  <TitlesOfParts>
    <vt:vector size="64" baseType="lpstr">
      <vt:lpstr>Arial</vt:lpstr>
      <vt:lpstr>Bebas Neue</vt:lpstr>
      <vt:lpstr>Calibri</vt:lpstr>
      <vt:lpstr>Calibri  </vt:lpstr>
      <vt:lpstr>Calibri Light</vt:lpstr>
      <vt:lpstr>Corbel</vt:lpstr>
      <vt:lpstr>Franklin Gothic Demi</vt:lpstr>
      <vt:lpstr>Franklin Gothic Heavy</vt:lpstr>
      <vt:lpstr>Gotham Rounded Book</vt:lpstr>
      <vt:lpstr>HelveticaNeueLT Std Cn</vt:lpstr>
      <vt:lpstr>Leelawadee</vt:lpstr>
      <vt:lpstr>Open Sans</vt:lpstr>
      <vt:lpstr>Segoe UI Light</vt:lpstr>
      <vt:lpstr>Tahoma</vt:lpstr>
      <vt:lpstr>Verdana</vt:lpstr>
      <vt:lpstr>Wingdings</vt:lpstr>
      <vt:lpstr>Content</vt:lpstr>
      <vt:lpstr>1_Content</vt:lpstr>
      <vt:lpstr>Default Design</vt:lpstr>
      <vt:lpstr>1_Office Theme</vt:lpstr>
      <vt:lpstr>2_Office Theme</vt:lpstr>
      <vt:lpstr>Tema di Office</vt:lpstr>
      <vt:lpstr>6_Master</vt:lpstr>
      <vt:lpstr>Adverse health impact of COVID-19 on health workers</vt:lpstr>
      <vt:lpstr>Nessun conflitto d’interesse da dichiarare</vt:lpstr>
      <vt:lpstr>Transmission patterns of health workers</vt:lpstr>
      <vt:lpstr>Definitions of healthcare-associated (HCA) SARS-CoV-2 infections among HWs</vt:lpstr>
      <vt:lpstr>HW Trends</vt:lpstr>
      <vt:lpstr>Factors influencing COVID-19 deaths detection</vt:lpstr>
      <vt:lpstr>Estimation of number of deaths due to Covid-19 (Jan 2020-May 2021)</vt:lpstr>
      <vt:lpstr>PowerPoint Presentation</vt:lpstr>
      <vt:lpstr>PowerPoint Presentation</vt:lpstr>
      <vt:lpstr>Risk factors – initial waves</vt:lpstr>
      <vt:lpstr>Risk factors of HW infections</vt:lpstr>
      <vt:lpstr>PowerPoint Presentation</vt:lpstr>
      <vt:lpstr>PowerPoint Presentation</vt:lpstr>
      <vt:lpstr>WHO-OECD joint study on health and economic impact of COVID-19 among health workers</vt:lpstr>
      <vt:lpstr>Global multicentre case control study on IPC risk factors</vt:lpstr>
      <vt:lpstr>PowerPoint Presentation</vt:lpstr>
      <vt:lpstr>PowerPoint Presentation</vt:lpstr>
      <vt:lpstr>Essential health service disruptions: Human resource challenges</vt:lpstr>
      <vt:lpstr>Other occupational risks in health workers</vt:lpstr>
      <vt:lpstr>Increasing labour disputes reveal widespread dissatisfaction</vt:lpstr>
      <vt:lpstr>PowerPoint Presentation</vt:lpstr>
      <vt:lpstr>Organizing work time and workload for a healthy and safe work environment</vt:lpstr>
      <vt:lpstr>Prevent violence, harassment, stigma and discrimination of health workers</vt:lpstr>
      <vt:lpstr>Li. 2021. Prevalence of depression, anxiety and post-traumatic stress disorder in health care workers during the COVID-19 pandemic: A systematic review and meta-analysis</vt:lpstr>
      <vt:lpstr>Mental health and psychosocial support for health workers</vt:lpstr>
      <vt:lpstr>PowerPoint Presentation</vt:lpstr>
      <vt:lpstr>WHO weekly epidemiological update 30 March 2021</vt:lpstr>
      <vt:lpstr>Investment need: Delivery and HWF additional salary (% of GGHE and in USD)</vt:lpstr>
      <vt:lpstr>Resources</vt:lpstr>
      <vt:lpstr>PowerPoint Presentation</vt:lpstr>
      <vt:lpstr>Resource: guidance, tools, learning</vt:lpstr>
      <vt:lpstr>Health workforce lessons learned in COVID-19</vt:lpstr>
      <vt:lpstr>PowerPoint Presentation</vt:lpstr>
      <vt:lpstr>PowerPoint Presentation</vt:lpstr>
      <vt:lpstr>Prevention of COVID-19 in health workers should be involve risk assessment </vt:lpstr>
      <vt:lpstr>Number of deaths due to Covid-19 reported, and estimated according to different sources (Jan 2020-May 2021)</vt:lpstr>
      <vt:lpstr>Health workers are at increased risk of SARS-CoV-2 infection</vt:lpstr>
      <vt:lpstr>Prevent prolonged use of PPE</vt:lpstr>
      <vt:lpstr>Ensure adequate sanitation, hygiene and rest facilities for health workers</vt:lpstr>
      <vt:lpstr>PowerPoint Presentation</vt:lpstr>
      <vt:lpstr>HWF technical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marjie@who.int</dc:creator>
  <cp:lastModifiedBy>CASSINI, Alessandro</cp:lastModifiedBy>
  <cp:revision>4246</cp:revision>
  <cp:lastPrinted>2019-06-14T05:43:19Z</cp:lastPrinted>
  <dcterms:created xsi:type="dcterms:W3CDTF">2016-01-05T00:34:33Z</dcterms:created>
  <dcterms:modified xsi:type="dcterms:W3CDTF">2021-10-01T17:47:33Z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0x0101009BA1849CAFD6D341BA0D19974DE69385</vt:lpwstr>
  </property>
</Properties>
</file>