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4" r:id="rId4"/>
    <p:sldId id="259" r:id="rId5"/>
    <p:sldId id="261" r:id="rId6"/>
    <p:sldId id="278" r:id="rId7"/>
    <p:sldId id="262" r:id="rId8"/>
    <p:sldId id="260" r:id="rId9"/>
    <p:sldId id="263" r:id="rId10"/>
    <p:sldId id="267" r:id="rId11"/>
    <p:sldId id="265" r:id="rId12"/>
    <p:sldId id="264" r:id="rId13"/>
    <p:sldId id="269" r:id="rId14"/>
    <p:sldId id="272" r:id="rId15"/>
    <p:sldId id="277" r:id="rId16"/>
    <p:sldId id="268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8E7"/>
    <a:srgbClr val="474749"/>
    <a:srgbClr val="FFFFFF"/>
    <a:srgbClr val="0397E5"/>
    <a:srgbClr val="FED737"/>
    <a:srgbClr val="FDD734"/>
    <a:srgbClr val="019AE5"/>
    <a:srgbClr val="FCD738"/>
    <a:srgbClr val="477EC1"/>
    <a:srgbClr val="FCD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59064" autoAdjust="0"/>
  </p:normalViewPr>
  <p:slideViewPr>
    <p:cSldViewPr snapToGrid="0">
      <p:cViewPr varScale="1">
        <p:scale>
          <a:sx n="113" d="100"/>
          <a:sy n="113" d="100"/>
        </p:scale>
        <p:origin x="5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CD11-B257-4B74-A6BE-3C341EFE7F73}" type="datetimeFigureOut">
              <a:rPr lang="it-IT" smtClean="0"/>
              <a:t>02/10/21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4700D-8377-4429-9140-E782ED8742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9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21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Coxtina</a:t>
            </a:r>
            <a:r>
              <a:rPr lang="it-IT" dirty="0"/>
              <a:t> de lo sviluppo professionale dell’ISRI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722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OBIETTIVO PRIORITARIO DI ANIPIO</a:t>
            </a:r>
          </a:p>
          <a:p>
            <a:endParaRPr lang="it-IT" dirty="0"/>
          </a:p>
          <a:p>
            <a:r>
              <a:rPr lang="it-IT" dirty="0"/>
              <a:t>Passare dalla multidisciplinarietà e interdisciplinarietà alla </a:t>
            </a:r>
            <a:r>
              <a:rPr lang="it-IT" dirty="0" err="1"/>
              <a:t>transdiscpilinarietà</a:t>
            </a:r>
            <a:endParaRPr lang="it-IT" dirty="0"/>
          </a:p>
          <a:p>
            <a:endParaRPr lang="it-IT" dirty="0"/>
          </a:p>
          <a:p>
            <a:r>
              <a:rPr lang="it-IT" dirty="0"/>
              <a:t>E’ avvenuto un coinvolgimento degli ISRI a livello nazionale, regionale e aziendale,  ci sono  ampi spazi di miglioramento troppo spesso il coinvolgimento è just in time o occasionale:</a:t>
            </a:r>
          </a:p>
          <a:p>
            <a:endParaRPr lang="it-IT" dirty="0"/>
          </a:p>
          <a:p>
            <a:r>
              <a:rPr lang="it-IT" dirty="0"/>
              <a:t>Sintomo di una </a:t>
            </a:r>
            <a:r>
              <a:rPr lang="it-IT" b="1" dirty="0"/>
              <a:t>cultura abituata a dichiarare  </a:t>
            </a:r>
            <a:r>
              <a:rPr lang="it-IT" dirty="0"/>
              <a:t>ma non passare all’azione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8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Coxtina</a:t>
            </a:r>
            <a:r>
              <a:rPr lang="it-IT" dirty="0"/>
              <a:t> del networking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64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ALLEANZA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Potenziamento del Networking nazionale</a:t>
            </a:r>
          </a:p>
          <a:p>
            <a:endParaRPr lang="it-IT" dirty="0"/>
          </a:p>
          <a:p>
            <a:r>
              <a:rPr lang="it-IT" dirty="0"/>
              <a:t>Il confronto sull’</a:t>
            </a:r>
            <a:r>
              <a:rPr lang="it-IT" dirty="0" err="1"/>
              <a:t>Infection</a:t>
            </a:r>
            <a:r>
              <a:rPr lang="it-IT" dirty="0"/>
              <a:t> control con l’Europa, il ruolo dell’ISRI in Olanda, in Inghilterra, in Francia, in Spagna, nei Paesi Nordici…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Ruolo dell’infermiere dell’</a:t>
            </a:r>
            <a:r>
              <a:rPr lang="it-IT" sz="1200" dirty="0" err="1"/>
              <a:t>infection</a:t>
            </a:r>
            <a:r>
              <a:rPr lang="it-IT" sz="1200" dirty="0"/>
              <a:t> control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Modalità organizzativi dell’</a:t>
            </a:r>
            <a:r>
              <a:rPr lang="it-IT" sz="1200" dirty="0" err="1"/>
              <a:t>infection</a:t>
            </a:r>
            <a:r>
              <a:rPr lang="it-IT" sz="1200" dirty="0"/>
              <a:t> control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Modalità formative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/>
              <a:t>Attività di ricerca</a:t>
            </a:r>
          </a:p>
          <a:p>
            <a:endParaRPr lang="it-IT" dirty="0"/>
          </a:p>
          <a:p>
            <a:r>
              <a:rPr lang="it-IT" dirty="0"/>
              <a:t>PER UNA CRESCITA COMUNE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61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CONCLUDO CON UN INVITO</a:t>
            </a:r>
          </a:p>
          <a:p>
            <a:endParaRPr lang="it-IT" dirty="0"/>
          </a:p>
          <a:p>
            <a:pPr marL="228600" indent="-228600">
              <a:buFont typeface="+mj-lt"/>
              <a:buAutoNum type="arabicPeriod"/>
            </a:pPr>
            <a:r>
              <a:rPr lang="it-IT" dirty="0"/>
              <a:t>Alla fiducia dell’Improbabile</a:t>
            </a:r>
          </a:p>
          <a:p>
            <a:pPr marL="228600" indent="-228600">
              <a:buFont typeface="+mj-lt"/>
              <a:buAutoNum type="arabicPeriod"/>
            </a:pPr>
            <a:endParaRPr lang="it-IT" dirty="0"/>
          </a:p>
          <a:p>
            <a:pPr marL="228600" indent="-228600">
              <a:buFont typeface="+mj-lt"/>
              <a:buAutoNum type="arabicPeriod"/>
            </a:pPr>
            <a:r>
              <a:rPr lang="it-IT" dirty="0"/>
              <a:t>Ad accettare il rischio delle idee</a:t>
            </a:r>
          </a:p>
          <a:p>
            <a:endParaRPr lang="it-IT" dirty="0"/>
          </a:p>
          <a:p>
            <a:endParaRPr lang="it-IT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/>
              <a:t>Ciò che non si rigenera è destinato a degenerare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ANIPIO  si è assunta l’impegno di rigenerare e trasformare le idee di chi ci ha preceduto </a:t>
            </a:r>
            <a:r>
              <a:rPr lang="it-IT" sz="12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[qui ricorda di lanciare la tavola rotonda del pomeriggio con gli ex presidenti].</a:t>
            </a:r>
            <a:endParaRPr lang="it-IT" sz="1200" b="0" i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991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79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Qui parlerai della </a:t>
            </a:r>
            <a:r>
              <a:rPr lang="it-IT" dirty="0">
                <a:solidFill>
                  <a:srgbClr val="FF0000"/>
                </a:solidFill>
              </a:rPr>
              <a:t>PASSIONE+ </a:t>
            </a:r>
            <a:r>
              <a:rPr lang="it-IT" dirty="0"/>
              <a:t>PANDEMIA + POLICRISI (le tue slide 3+4)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31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Inizia p es. con la prima definizione di sfida della Treccani: puoi dire loro che ANIPIO ha compiuto 30anni, e a partire da questa decennale esperienza è senz’altro in grado di raccogliere il guanto della sfida, anzi, delle sfide che presenta il futuro in tema di </a:t>
            </a:r>
            <a:r>
              <a:rPr lang="it-IT" dirty="0" err="1"/>
              <a:t>infection</a:t>
            </a:r>
            <a:r>
              <a:rPr lang="it-IT" dirty="0"/>
              <a:t> control …ma quali sono queste sfide?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37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 fai riferimento alle 5 sfide, semplicemente enumerandole, dopodiché passi a descrivere la prima </a:t>
            </a:r>
            <a:r>
              <a:rPr lang="it-IT" dirty="0">
                <a:sym typeface="Wingdings" panose="05000000000000000000" pitchFamily="2" charset="2"/>
              </a:rPr>
              <a:t> segue la copertina della formazione e successivamente la slide con la frase riferita a quella sfida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43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Coxtina</a:t>
            </a:r>
            <a:r>
              <a:rPr lang="it-IT" dirty="0"/>
              <a:t> de la formazione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85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Coxtina</a:t>
            </a:r>
            <a:r>
              <a:rPr lang="it-IT" dirty="0"/>
              <a:t> de la ricerca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49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RICERCA, ANIMA DELLA CONOSCENZA</a:t>
            </a:r>
          </a:p>
          <a:p>
            <a:endParaRPr lang="it-IT" b="1" dirty="0"/>
          </a:p>
          <a:p>
            <a:r>
              <a:rPr lang="it-IT" b="1" dirty="0"/>
              <a:t>Perché parlare di ricerca </a:t>
            </a:r>
            <a:r>
              <a:rPr lang="it-IT" dirty="0"/>
              <a:t>e </a:t>
            </a:r>
            <a:r>
              <a:rPr lang="it-IT" b="1" dirty="0"/>
              <a:t>perché ritenerla una necessità</a:t>
            </a:r>
            <a:r>
              <a:rPr lang="it-IT" dirty="0"/>
              <a:t>, suddividerei queste riflessioni in due momenti:</a:t>
            </a:r>
          </a:p>
          <a:p>
            <a:endParaRPr lang="it-IT" dirty="0"/>
          </a:p>
          <a:p>
            <a:pPr marL="514350" indent="-514350">
              <a:buAutoNum type="arabicPeriod"/>
            </a:pPr>
            <a:r>
              <a:rPr lang="it-IT" dirty="0"/>
              <a:t>la lettura «del passato» alla ricerca degli spazi che gli ISRI hanno o non hanno  saputo trovare</a:t>
            </a:r>
          </a:p>
          <a:p>
            <a:pPr marL="228600" indent="-22860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Il concetto di necessità visto come responsabilità professionale  degli  infermieri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1200" b="1" dirty="0"/>
              <a:t>ANIPIO crede che una Società Scientifica non ha ragione di esistere  se non fa Formazione e Ricerca </a:t>
            </a:r>
            <a:r>
              <a:rPr lang="it-IT" sz="1200" b="0" i="1" dirty="0"/>
              <a:t>[ricorda che questo messaggio è nella slide di presentazione della sfida]</a:t>
            </a:r>
          </a:p>
          <a:p>
            <a:pPr marL="0" indent="0">
              <a:buNone/>
            </a:pPr>
            <a:endParaRPr lang="it-IT" sz="1200" b="0" i="1" dirty="0"/>
          </a:p>
          <a:p>
            <a:pPr marL="0" indent="0">
              <a:buNone/>
            </a:pPr>
            <a:endParaRPr lang="it-IT" sz="1200" b="0" dirty="0"/>
          </a:p>
          <a:p>
            <a:r>
              <a:rPr lang="it-IT" sz="1200" b="1" dirty="0" err="1"/>
              <a:t>Anipio</a:t>
            </a:r>
            <a:r>
              <a:rPr lang="it-IT" sz="1200" b="1" dirty="0"/>
              <a:t> ha la responsabilità di preparare gli ISRI e gli Infermieri di clinica alla ricerca sull’ </a:t>
            </a:r>
            <a:r>
              <a:rPr lang="it-IT" sz="1200" b="1" i="1" dirty="0" err="1"/>
              <a:t>Infection</a:t>
            </a:r>
            <a:r>
              <a:rPr lang="it-IT" sz="1200" b="1" i="1" dirty="0"/>
              <a:t> Control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952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Coxtina</a:t>
            </a:r>
            <a:r>
              <a:rPr lang="it-IT" dirty="0"/>
              <a:t> de dal dichiarato all’agito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78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Oggi il ruolo dell’ ISRI è diverso da quello del 1991 o da quello tracciato nel 1985 e 1988  nelle storiche circolari ministeriali sulla prevenzione, controllo e sorveglianza delle infezioni.</a:t>
            </a:r>
          </a:p>
          <a:p>
            <a:endParaRPr lang="it-IT" dirty="0"/>
          </a:p>
          <a:p>
            <a:r>
              <a:rPr lang="it-IT" b="1" dirty="0"/>
              <a:t>Abbiamo la necessità di evitare che il cambiamento di ruolo nel tempo si cristallizzi in adattamento ovvero in una vita professionale pietrificata, mortificata che induce questi professionisti a fare scelte alternative di sviluppo professionale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700D-8377-4429-9140-E782ED8742F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69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76019CA-B554-4736-B14F-5EB71CE5F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2" y="4853652"/>
            <a:ext cx="1403927" cy="200434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47B8011-2848-4C03-83A7-42B6A1B93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049" y="1462830"/>
            <a:ext cx="8012723" cy="1566863"/>
          </a:xfrm>
        </p:spPr>
        <p:txBody>
          <a:bodyPr anchor="b">
            <a:noAutofit/>
          </a:bodyPr>
          <a:lstStyle>
            <a:lvl1pPr algn="ctr">
              <a:lnSpc>
                <a:spcPts val="4400"/>
              </a:lnSpc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85195C-D759-4558-AEDC-F46BB0CD0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427" y="3429000"/>
            <a:ext cx="8012723" cy="1086594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80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  <a:p>
            <a:r>
              <a:rPr lang="it-IT" dirty="0" err="1"/>
              <a:t>xxxxx</a:t>
            </a:r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A0A819D-EF5F-4BCD-828F-5019BC459D08}"/>
              </a:ext>
            </a:extLst>
          </p:cNvPr>
          <p:cNvSpPr/>
          <p:nvPr userDrawn="1"/>
        </p:nvSpPr>
        <p:spPr>
          <a:xfrm>
            <a:off x="0" y="1"/>
            <a:ext cx="12192000" cy="421330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23FC85E-9F42-4D29-B2E9-580EE8706B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3" y="5759702"/>
            <a:ext cx="1554424" cy="5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E5AE4C-C8FA-4615-A4CF-95ED387E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3B9694-3863-412C-9E60-7D5AF15C8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057EEF0-F31C-4F10-B7A5-BAB46812FC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A8552CA-2FFD-420E-A190-BDEE9EEF8C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42534C6-9D22-4CE3-A3D8-2E3B8F3C923B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E4D693C0-7630-432C-845D-C06F7B29AAB6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412456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440788-BEEA-4558-B8A4-121F86A1A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ADDC13-6122-4811-831A-86E4E81F2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C3CC949-4A8F-44D3-B6F1-0D718F1D0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BD735B3-7BC8-497A-A91C-C14A3ACD53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2AD0519-F62D-43CD-A51C-9506CE9A7029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D72A84A1-CFA9-40DD-91E0-045583BA76D5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47482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50C3B0-38A4-493F-AE1A-27956E28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C1865E-DD1E-4491-9EF6-0021442E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AAF94CF-357E-4325-ADF6-D9AA78929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21C30E9-1745-480C-815F-CF0A171946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8659105-4D98-4470-AE7A-755677858B4E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F49FBA2-2AC8-441F-A7DC-E1B50E585F73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24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A5B8E-789F-408B-9A8C-D4B1BEE4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E40AA1-BCF8-498C-A6DE-888F66D86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96CB8DD-72E8-4A02-BC55-2DB2E875C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167C8DC-87FA-4AA5-9080-78071DEB25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6FF12D0-3A44-4274-9083-B866C0CFA760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4DD7538A-0CFA-45CD-8BF7-F4EDCF5A2C65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40850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E455FB-C1F7-4956-A54E-D439011B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126232-A10E-4243-A74D-ECB8F8BCD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4F342F-0D0F-4CAF-8A8B-4CDB66208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FA1DFD8-1CBD-48B9-A122-7CFF53450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3EAA5AB-3794-4AC3-B5FE-FACD90E833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5DAE0E9-F6E9-4D25-BA12-1523E2E6D10C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6FA8CD4F-6C69-43E5-909A-924BFE6A6724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259362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D8D29-F41E-4E97-A296-05E8CBD6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B36BB1-1381-4713-9224-605A528A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17724A-533E-4063-A40B-446835FA4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B6B2393-1AD2-41A6-ABD1-5332643A4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45B218-1FDC-4FE8-8688-FDEB8AB06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7232D6C-A191-445B-9C3E-A09A778803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1F9D1-CE82-4C10-8B8B-B9FAF8C2EA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AC6B972-10B4-4016-B50B-CC1782C8CCF6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id="{6E94DBC3-4640-462C-B542-EA4D731A4DC4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69472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02FDC-8F71-4A41-AD1A-C874C51A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7523BB2-6770-4BD6-AFCD-EE241C855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C794099-E1E1-4F53-9E67-5E8742583E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E6A8DD4-C454-4B77-B769-C52174C93E0D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EACC491-C446-4558-973B-55DDD4172DF0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200568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3CBA632-76FC-4E2D-B3F2-995B8D340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DDA96E-507D-4E28-B800-9FBC0D2489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BB5AD7E-09B8-491D-8080-DC49FDAA0DAF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5190E935-5E7F-49D8-9DEB-1EAC91CDCA57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317000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E547D-BDF0-4ED8-A822-A8549D83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AC4240-D4AF-4B35-8182-B37A606C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5E1BC0-E2A4-486B-AF56-3C7F18E14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23958B3-2270-4EB0-8EBE-5468DC6A90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B467F02-DAF3-436E-AC6E-21B1DE2B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4A9D8BB-19E3-47B2-8118-13C2469F8C63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35BF8764-E686-4B49-8CB0-4B8BF27034B0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270309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692298-4D57-4321-9450-4F32CAA5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2C3B6D-9B98-4194-9092-1871E2BC9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C6DF14-DFF8-48AD-B944-BA12651C9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B21C4F-9A72-4B48-8CB7-CF7DA66A6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00C112C-5F05-4F21-9014-FEF26DAC4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68263C4-716D-4075-8F67-3FA2341F4CB1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936E9E4E-D4B6-4BD2-895F-5A8C3CC33846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34753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64C0A1-41A8-4193-8FC3-E68BE48F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3A8814-5935-4C10-9152-3E9C73716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62B58D-5867-4C80-BDEB-59FA530BF30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152" y="6220922"/>
            <a:ext cx="448115" cy="6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3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85933-4D8E-47BB-9C15-C32295D43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21" y="2307788"/>
            <a:ext cx="9956552" cy="1566863"/>
          </a:xfrm>
        </p:spPr>
        <p:txBody>
          <a:bodyPr/>
          <a:lstStyle/>
          <a:p>
            <a:pPr algn="r">
              <a:lnSpc>
                <a:spcPts val="6600"/>
              </a:lnSpc>
            </a:pPr>
            <a:br>
              <a:rPr lang="it-IT" sz="6600" dirty="0"/>
            </a:br>
            <a:br>
              <a:rPr lang="it-IT" sz="6600" dirty="0"/>
            </a:br>
            <a:br>
              <a:rPr lang="it-IT" sz="6600" dirty="0"/>
            </a:br>
            <a:r>
              <a:rPr lang="it-IT" sz="6600" dirty="0" err="1"/>
              <a:t>ANIPIO</a:t>
            </a:r>
            <a:r>
              <a:rPr lang="it-IT" sz="6600" dirty="0"/>
              <a:t> </a:t>
            </a:r>
            <a:br>
              <a:rPr lang="it-IT" sz="6600" dirty="0"/>
            </a:br>
            <a:r>
              <a:rPr lang="it-IT" sz="6600" dirty="0"/>
              <a:t>RISPONDE ALLE SFIDE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D8E513-A14E-4AAE-BD5B-91BA92FE8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7827" y="4619927"/>
            <a:ext cx="8012723" cy="1086594"/>
          </a:xfrm>
        </p:spPr>
        <p:txBody>
          <a:bodyPr>
            <a:normAutofit/>
          </a:bodyPr>
          <a:lstStyle/>
          <a:p>
            <a:pPr algn="r"/>
            <a:r>
              <a:rPr lang="it-IT" sz="3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Ciliento</a:t>
            </a:r>
            <a:r>
              <a:rPr lang="it-IT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Gaetano, Vicepresidente </a:t>
            </a:r>
            <a:r>
              <a:rPr lang="it-IT" sz="3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ANIPIO</a:t>
            </a:r>
            <a:endParaRPr lang="it-IT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2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B92350-6C74-43B4-8D21-327A7A8AD5CD}"/>
              </a:ext>
            </a:extLst>
          </p:cNvPr>
          <p:cNvSpPr txBox="1"/>
          <p:nvPr/>
        </p:nvSpPr>
        <p:spPr>
          <a:xfrm>
            <a:off x="4393053" y="3589313"/>
            <a:ext cx="4362511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it-I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Riconoscimento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B92350-6C74-43B4-8D21-327A7A8AD5CD}"/>
              </a:ext>
            </a:extLst>
          </p:cNvPr>
          <p:cNvSpPr txBox="1"/>
          <p:nvPr/>
        </p:nvSpPr>
        <p:spPr>
          <a:xfrm>
            <a:off x="2733585" y="2489579"/>
            <a:ext cx="7681445" cy="61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it-IT" sz="4000" dirty="0">
                <a:solidFill>
                  <a:srgbClr val="47474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Formalizzazione del ruolo</a:t>
            </a:r>
          </a:p>
        </p:txBody>
      </p:sp>
      <p:sp>
        <p:nvSpPr>
          <p:cNvPr id="8" name="Rettangolo 7"/>
          <p:cNvSpPr/>
          <p:nvPr/>
        </p:nvSpPr>
        <p:spPr>
          <a:xfrm>
            <a:off x="837263" y="931275"/>
            <a:ext cx="5247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Coinvolgimento</a:t>
            </a:r>
            <a: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/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967379" y="4335809"/>
            <a:ext cx="108959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Partecipazione attiva </a:t>
            </a:r>
          </a:p>
        </p:txBody>
      </p:sp>
    </p:spTree>
    <p:extLst>
      <p:ext uri="{BB962C8B-B14F-4D97-AF65-F5344CB8AC3E}">
        <p14:creationId xmlns:p14="http://schemas.microsoft.com/office/powerpoint/2010/main" val="241564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EB0E3D0-3CEC-4AD6-B32C-9064A2F727C0}"/>
              </a:ext>
            </a:extLst>
          </p:cNvPr>
          <p:cNvSpPr txBox="1">
            <a:spLocks/>
          </p:cNvSpPr>
          <p:nvPr/>
        </p:nvSpPr>
        <p:spPr>
          <a:xfrm>
            <a:off x="2029690" y="2075729"/>
            <a:ext cx="10374745" cy="13255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0"/>
              </a:lnSpc>
            </a:pPr>
            <a:r>
              <a:rPr lang="it-IT" sz="38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55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ISRI</a:t>
            </a:r>
            <a:br>
              <a:rPr lang="it-IT" sz="9600" b="1" dirty="0"/>
            </a:br>
            <a:endParaRPr lang="it-IT" sz="96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04AD27-41A2-4952-B1D1-9A927F3E2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5649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9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08579" y="483476"/>
            <a:ext cx="57057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Infermiere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235513" y="1795809"/>
            <a:ext cx="57006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6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Specialista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63973" y="3273364"/>
            <a:ext cx="39950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600" dirty="0">
                <a:solidFill>
                  <a:srgbClr val="0198E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Rischio</a:t>
            </a:r>
            <a:r>
              <a:rPr lang="it-IT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452293" y="4222598"/>
            <a:ext cx="4618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600" dirty="0">
                <a:solidFill>
                  <a:srgbClr val="FED73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Infettivo</a:t>
            </a:r>
            <a:r>
              <a:rPr lang="it-IT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125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22A4C5D-8CE8-4871-9888-E7D9B1580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25140">
            <a:off x="9058899" y="1834348"/>
            <a:ext cx="2634446" cy="263444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EB0E3D0-3CEC-4AD6-B32C-9064A2F727C0}"/>
              </a:ext>
            </a:extLst>
          </p:cNvPr>
          <p:cNvSpPr txBox="1">
            <a:spLocks/>
          </p:cNvSpPr>
          <p:nvPr/>
        </p:nvSpPr>
        <p:spPr>
          <a:xfrm>
            <a:off x="2029690" y="2075729"/>
            <a:ext cx="10374745" cy="13255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0"/>
              </a:lnSpc>
            </a:pPr>
            <a:r>
              <a:rPr lang="it-IT" sz="38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55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networking</a:t>
            </a:r>
            <a:br>
              <a:rPr lang="it-IT" sz="9600" b="1" dirty="0"/>
            </a:br>
            <a:endParaRPr lang="it-IT" sz="9600" b="1" dirty="0"/>
          </a:p>
        </p:txBody>
      </p:sp>
    </p:spTree>
    <p:extLst>
      <p:ext uri="{BB962C8B-B14F-4D97-AF65-F5344CB8AC3E}">
        <p14:creationId xmlns:p14="http://schemas.microsoft.com/office/powerpoint/2010/main" val="257103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4800" y="832302"/>
            <a:ext cx="3793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474749"/>
                </a:solidFill>
              </a:rPr>
              <a:t>Migliorare la rete nazionale e far decollare la rete europea </a:t>
            </a:r>
          </a:p>
        </p:txBody>
      </p:sp>
      <p:sp>
        <p:nvSpPr>
          <p:cNvPr id="5" name="Rettangolo 4"/>
          <p:cNvSpPr/>
          <p:nvPr/>
        </p:nvSpPr>
        <p:spPr>
          <a:xfrm>
            <a:off x="7476066" y="3158067"/>
            <a:ext cx="2683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Dott.ssa Alessia Arcangeli </a:t>
            </a:r>
          </a:p>
        </p:txBody>
      </p:sp>
      <p:sp>
        <p:nvSpPr>
          <p:cNvPr id="7" name="Connettore 6"/>
          <p:cNvSpPr/>
          <p:nvPr/>
        </p:nvSpPr>
        <p:spPr>
          <a:xfrm>
            <a:off x="4275667" y="3158067"/>
            <a:ext cx="660400" cy="660400"/>
          </a:xfrm>
          <a:prstGeom prst="flowChartConnector">
            <a:avLst/>
          </a:prstGeom>
          <a:solidFill>
            <a:srgbClr val="01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/>
          <p:cNvSpPr/>
          <p:nvPr/>
        </p:nvSpPr>
        <p:spPr>
          <a:xfrm>
            <a:off x="3115734" y="2498783"/>
            <a:ext cx="457200" cy="457200"/>
          </a:xfrm>
          <a:prstGeom prst="flowChartConnector">
            <a:avLst/>
          </a:prstGeom>
          <a:solidFill>
            <a:srgbClr val="FDD7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/>
          <p:cNvSpPr/>
          <p:nvPr/>
        </p:nvSpPr>
        <p:spPr>
          <a:xfrm>
            <a:off x="1574801" y="3644500"/>
            <a:ext cx="457200" cy="457200"/>
          </a:xfrm>
          <a:prstGeom prst="flowChartConnector">
            <a:avLst/>
          </a:prstGeom>
          <a:solidFill>
            <a:srgbClr val="FDD7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nettore 9"/>
          <p:cNvSpPr/>
          <p:nvPr/>
        </p:nvSpPr>
        <p:spPr>
          <a:xfrm>
            <a:off x="3640667" y="4173267"/>
            <a:ext cx="457200" cy="457200"/>
          </a:xfrm>
          <a:prstGeom prst="flowChartConnector">
            <a:avLst/>
          </a:prstGeom>
          <a:solidFill>
            <a:srgbClr val="FDD7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>
            <a:off x="4622801" y="5651100"/>
            <a:ext cx="457200" cy="457200"/>
          </a:xfrm>
          <a:prstGeom prst="flowChartConnector">
            <a:avLst/>
          </a:prstGeom>
          <a:solidFill>
            <a:srgbClr val="FDD7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onnettore 11"/>
          <p:cNvSpPr/>
          <p:nvPr/>
        </p:nvSpPr>
        <p:spPr>
          <a:xfrm>
            <a:off x="5952068" y="1279267"/>
            <a:ext cx="457200" cy="457200"/>
          </a:xfrm>
          <a:prstGeom prst="flowChartConnector">
            <a:avLst/>
          </a:prstGeom>
          <a:solidFill>
            <a:srgbClr val="FDD7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onnettore 12"/>
          <p:cNvSpPr/>
          <p:nvPr/>
        </p:nvSpPr>
        <p:spPr>
          <a:xfrm>
            <a:off x="5875867" y="3534434"/>
            <a:ext cx="457200" cy="457200"/>
          </a:xfrm>
          <a:prstGeom prst="flowChartConnector">
            <a:avLst/>
          </a:prstGeom>
          <a:solidFill>
            <a:srgbClr val="FDD7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onnettore 13"/>
          <p:cNvSpPr/>
          <p:nvPr/>
        </p:nvSpPr>
        <p:spPr>
          <a:xfrm>
            <a:off x="4165601" y="1478633"/>
            <a:ext cx="457200" cy="457200"/>
          </a:xfrm>
          <a:prstGeom prst="flowChartConnector">
            <a:avLst/>
          </a:prstGeom>
          <a:solidFill>
            <a:srgbClr val="FDD7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onnettore 14"/>
          <p:cNvSpPr/>
          <p:nvPr/>
        </p:nvSpPr>
        <p:spPr>
          <a:xfrm>
            <a:off x="5418667" y="2451816"/>
            <a:ext cx="457200" cy="457200"/>
          </a:xfrm>
          <a:prstGeom prst="flowChartConnector">
            <a:avLst/>
          </a:prstGeom>
          <a:solidFill>
            <a:srgbClr val="FDD7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1 16"/>
          <p:cNvCxnSpPr>
            <a:stCxn id="7" idx="3"/>
            <a:endCxn id="10" idx="7"/>
          </p:cNvCxnSpPr>
          <p:nvPr/>
        </p:nvCxnSpPr>
        <p:spPr>
          <a:xfrm flipH="1">
            <a:off x="4030912" y="3721754"/>
            <a:ext cx="341468" cy="5184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11" idx="0"/>
          </p:cNvCxnSpPr>
          <p:nvPr/>
        </p:nvCxnSpPr>
        <p:spPr>
          <a:xfrm>
            <a:off x="4776601" y="3763034"/>
            <a:ext cx="74800" cy="1888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7" idx="2"/>
            <a:endCxn id="9" idx="6"/>
          </p:cNvCxnSpPr>
          <p:nvPr/>
        </p:nvCxnSpPr>
        <p:spPr>
          <a:xfrm flipH="1">
            <a:off x="2032001" y="3488267"/>
            <a:ext cx="2243666" cy="38483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7028984" y="3738547"/>
            <a:ext cx="438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198E7"/>
                </a:solidFill>
              </a:rPr>
              <a:t>CREARE UNA NUOVA RETE CON LE SOCIETÀ INFERMIERISTICHE EUROPEE </a:t>
            </a:r>
          </a:p>
        </p:txBody>
      </p:sp>
    </p:spTree>
    <p:extLst>
      <p:ext uri="{BB962C8B-B14F-4D97-AF65-F5344CB8AC3E}">
        <p14:creationId xmlns:p14="http://schemas.microsoft.com/office/powerpoint/2010/main" val="3104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97600" cy="564726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DFA5775-BFE8-4D22-9818-C8521175BC3B}"/>
              </a:ext>
            </a:extLst>
          </p:cNvPr>
          <p:cNvSpPr txBox="1">
            <a:spLocks/>
          </p:cNvSpPr>
          <p:nvPr/>
        </p:nvSpPr>
        <p:spPr>
          <a:xfrm>
            <a:off x="6383867" y="344749"/>
            <a:ext cx="580813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4000" b="1" dirty="0">
                <a:solidFill>
                  <a:srgbClr val="0397E5"/>
                </a:solidFill>
                <a:cs typeface="Times New Roman" panose="02020603050405020304" pitchFamily="18" charset="0"/>
              </a:rPr>
              <a:t>Se vedi la tua strada distesa davanti a te, puoi essere certo che non è la tua strada. </a:t>
            </a:r>
          </a:p>
          <a:p>
            <a:pPr>
              <a:lnSpc>
                <a:spcPct val="100000"/>
              </a:lnSpc>
            </a:pPr>
            <a:r>
              <a:rPr lang="it-IT" sz="4000" b="1" dirty="0">
                <a:solidFill>
                  <a:srgbClr val="0397E5"/>
                </a:solidFill>
                <a:cs typeface="Times New Roman" panose="02020603050405020304" pitchFamily="18" charset="0"/>
              </a:rPr>
              <a:t>La tua strada la costruisci passo dopo passo. </a:t>
            </a:r>
          </a:p>
          <a:p>
            <a:pPr>
              <a:lnSpc>
                <a:spcPct val="100000"/>
              </a:lnSpc>
            </a:pPr>
            <a:r>
              <a:rPr lang="it-IT" sz="4000" b="1" dirty="0">
                <a:solidFill>
                  <a:srgbClr val="0397E5"/>
                </a:solidFill>
                <a:cs typeface="Times New Roman" panose="02020603050405020304" pitchFamily="18" charset="0"/>
              </a:rPr>
              <a:t>È per questo che è tua.</a:t>
            </a:r>
          </a:p>
          <a:p>
            <a:pPr>
              <a:lnSpc>
                <a:spcPts val="9200"/>
              </a:lnSpc>
            </a:pPr>
            <a:r>
              <a:rPr lang="it-IT" sz="4000" b="1" dirty="0">
                <a:solidFill>
                  <a:srgbClr val="474749"/>
                </a:solidFill>
                <a:cs typeface="Times New Roman" panose="02020603050405020304" pitchFamily="18" charset="0"/>
              </a:rPr>
              <a:t>		Joseph Campbell</a:t>
            </a:r>
            <a:endParaRPr lang="it-IT" sz="4000" b="1" dirty="0">
              <a:solidFill>
                <a:srgbClr val="4747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4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D8E6D94-D87A-47F6-AD37-376CC84D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172" y="-3480100"/>
            <a:ext cx="8606019" cy="15289129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D3D39D31-54CF-461D-9AD1-0785A2FD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655" y="2674216"/>
            <a:ext cx="3622964" cy="1325563"/>
          </a:xfrm>
        </p:spPr>
        <p:txBody>
          <a:bodyPr>
            <a:normAutofit/>
          </a:bodyPr>
          <a:lstStyle/>
          <a:p>
            <a:r>
              <a:rPr lang="it-IT" sz="8000" b="1" dirty="0">
                <a:solidFill>
                  <a:schemeClr val="bg1"/>
                </a:solidFill>
              </a:rPr>
              <a:t>grazie</a:t>
            </a:r>
          </a:p>
        </p:txBody>
      </p:sp>
      <p:sp>
        <p:nvSpPr>
          <p:cNvPr id="8" name="Titolo 6">
            <a:extLst>
              <a:ext uri="{FF2B5EF4-FFF2-40B4-BE49-F238E27FC236}">
                <a16:creationId xmlns:a16="http://schemas.microsoft.com/office/drawing/2014/main" id="{9FF6EB47-ED66-422F-BF82-D2C6948B223D}"/>
              </a:ext>
            </a:extLst>
          </p:cNvPr>
          <p:cNvSpPr txBox="1">
            <a:spLocks/>
          </p:cNvSpPr>
          <p:nvPr/>
        </p:nvSpPr>
        <p:spPr>
          <a:xfrm>
            <a:off x="7832436" y="4849958"/>
            <a:ext cx="3722255" cy="168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bg1"/>
                </a:solidFill>
              </a:rPr>
              <a:t>www.anipio.it</a:t>
            </a:r>
          </a:p>
        </p:txBody>
      </p:sp>
    </p:spTree>
    <p:extLst>
      <p:ext uri="{BB962C8B-B14F-4D97-AF65-F5344CB8AC3E}">
        <p14:creationId xmlns:p14="http://schemas.microsoft.com/office/powerpoint/2010/main" val="124581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71A7F-61D7-4D9A-97D0-EBF2DA08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050925"/>
            <a:ext cx="10978846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“La domanda non è se sei stato sfidato. </a:t>
            </a:r>
            <a:br>
              <a:rPr lang="it-IT" dirty="0"/>
            </a:br>
            <a:r>
              <a:rPr lang="it-IT" dirty="0"/>
              <a:t>  La domanda è: sei cambiato?.”</a:t>
            </a:r>
            <a:br>
              <a:rPr lang="it-IT" dirty="0"/>
            </a:br>
            <a:br>
              <a:rPr lang="it-IT" dirty="0"/>
            </a:br>
            <a:r>
              <a:rPr lang="it-IT" dirty="0"/>
              <a:t>LEONARD RAVENHILL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256" y="3824993"/>
            <a:ext cx="2933700" cy="10572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303" y="3429000"/>
            <a:ext cx="2143125" cy="2133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0AECF40-8903-7E42-9FCC-0DCA8391A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75" y="4079875"/>
            <a:ext cx="27432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8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367770"/>
            <a:ext cx="3770313" cy="24431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068" y="3606800"/>
            <a:ext cx="3911600" cy="220980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45732" y="4157702"/>
            <a:ext cx="360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47474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rinnovare</a:t>
            </a:r>
            <a:r>
              <a:rPr lang="it-IT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087532" y="1035353"/>
            <a:ext cx="360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47474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cambiamento</a:t>
            </a:r>
            <a:endParaRPr lang="it-IT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443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145E8CC-C09C-4AAB-9C7A-3F051A911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72" y="1682172"/>
            <a:ext cx="3493655" cy="34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4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2DD248-0919-4B43-A4FF-B3B6844B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510" y="3495891"/>
            <a:ext cx="10374745" cy="1325563"/>
          </a:xfrm>
        </p:spPr>
        <p:txBody>
          <a:bodyPr>
            <a:normAutofit fontScale="90000"/>
          </a:bodyPr>
          <a:lstStyle/>
          <a:p>
            <a:pPr>
              <a:lnSpc>
                <a:spcPts val="10800"/>
              </a:lnSpc>
            </a:pPr>
            <a:r>
              <a:rPr lang="it-IT" sz="107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5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</a:t>
            </a:r>
            <a:r>
              <a:rPr lang="it-IT" sz="2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br>
              <a:rPr lang="it-IT" sz="9600" b="1" dirty="0"/>
            </a:br>
            <a:endParaRPr lang="it-IT" sz="9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4C8933-EA94-404B-9916-F00C342BF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1" y="2045522"/>
            <a:ext cx="1982322" cy="19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1735" y="27950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397E5"/>
                </a:solidFill>
              </a:rPr>
              <a:t>1</a:t>
            </a:r>
            <a:r>
              <a:rPr lang="it-IT" b="1" dirty="0">
                <a:solidFill>
                  <a:srgbClr val="FCD738"/>
                </a:solidFill>
              </a:rPr>
              <a:t>.</a:t>
            </a:r>
            <a:r>
              <a:rPr lang="it-IT" dirty="0"/>
              <a:t>	</a:t>
            </a:r>
            <a:r>
              <a:rPr lang="it-IT" sz="5300" b="1" dirty="0"/>
              <a:t>Formazione universitaria</a:t>
            </a:r>
            <a:br>
              <a:rPr lang="it-IT" sz="5300" dirty="0"/>
            </a:br>
            <a:r>
              <a:rPr lang="it-IT" sz="5300" dirty="0"/>
              <a:t>		</a:t>
            </a:r>
            <a:br>
              <a:rPr lang="it-IT" sz="5300" dirty="0"/>
            </a:br>
            <a:r>
              <a:rPr lang="it-IT" sz="5300" dirty="0"/>
              <a:t>	</a:t>
            </a:r>
            <a:r>
              <a:rPr lang="it-IT" sz="5300" b="1" dirty="0">
                <a:solidFill>
                  <a:srgbClr val="0397E5"/>
                </a:solidFill>
              </a:rPr>
              <a:t>2</a:t>
            </a:r>
            <a:r>
              <a:rPr lang="it-IT" sz="5300" b="1" dirty="0">
                <a:solidFill>
                  <a:srgbClr val="FCD738"/>
                </a:solidFill>
              </a:rPr>
              <a:t>.</a:t>
            </a:r>
            <a:r>
              <a:rPr lang="it-IT" sz="5300" dirty="0"/>
              <a:t>	Formazione post base</a:t>
            </a:r>
            <a:br>
              <a:rPr lang="it-IT" sz="5300" dirty="0"/>
            </a:br>
            <a:r>
              <a:rPr lang="it-IT" sz="5300" dirty="0"/>
              <a:t>			</a:t>
            </a:r>
            <a:br>
              <a:rPr lang="it-IT" sz="5300" dirty="0"/>
            </a:br>
            <a:r>
              <a:rPr lang="it-IT" sz="5300" b="1" dirty="0">
                <a:solidFill>
                  <a:srgbClr val="0397E5"/>
                </a:solidFill>
              </a:rPr>
              <a:t>3</a:t>
            </a:r>
            <a:r>
              <a:rPr lang="it-IT" sz="5300" b="1" dirty="0">
                <a:solidFill>
                  <a:srgbClr val="FCD738"/>
                </a:solidFill>
              </a:rPr>
              <a:t>.</a:t>
            </a:r>
            <a:r>
              <a:rPr lang="it-IT" sz="5300" dirty="0"/>
              <a:t>	</a:t>
            </a:r>
            <a:r>
              <a:rPr lang="it-IT" sz="5300" b="1" dirty="0"/>
              <a:t>Formazione continua</a:t>
            </a:r>
            <a:br>
              <a:rPr lang="it-IT" sz="5300" dirty="0"/>
            </a:br>
            <a:r>
              <a:rPr lang="it-IT" sz="5300" dirty="0"/>
              <a:t>				</a:t>
            </a:r>
            <a:br>
              <a:rPr lang="it-IT" sz="5300" dirty="0"/>
            </a:br>
            <a:r>
              <a:rPr lang="it-IT" sz="5300" dirty="0"/>
              <a:t>		</a:t>
            </a:r>
            <a:r>
              <a:rPr lang="it-IT" sz="5300" b="1" dirty="0">
                <a:solidFill>
                  <a:srgbClr val="0397E5"/>
                </a:solidFill>
              </a:rPr>
              <a:t>4</a:t>
            </a:r>
            <a:r>
              <a:rPr lang="it-IT" sz="5300" b="1" dirty="0">
                <a:solidFill>
                  <a:srgbClr val="FCD738"/>
                </a:solidFill>
              </a:rPr>
              <a:t>.</a:t>
            </a:r>
            <a:r>
              <a:rPr lang="it-IT" sz="5300" dirty="0"/>
              <a:t>	Formazione del cittadino</a:t>
            </a:r>
            <a:br>
              <a:rPr lang="it-IT" sz="5300" dirty="0"/>
            </a:br>
            <a:endParaRPr lang="it-IT" sz="5300" dirty="0"/>
          </a:p>
        </p:txBody>
      </p:sp>
    </p:spTree>
    <p:extLst>
      <p:ext uri="{BB962C8B-B14F-4D97-AF65-F5344CB8AC3E}">
        <p14:creationId xmlns:p14="http://schemas.microsoft.com/office/powerpoint/2010/main" val="402559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5D35CB3-6946-4FB6-93E6-6198132BD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0442">
            <a:off x="5514108" y="2616200"/>
            <a:ext cx="3509818" cy="350981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42DD248-0919-4B43-A4FF-B3B6844B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510" y="3495891"/>
            <a:ext cx="10374745" cy="1325563"/>
          </a:xfrm>
        </p:spPr>
        <p:txBody>
          <a:bodyPr>
            <a:normAutofit fontScale="90000"/>
          </a:bodyPr>
          <a:lstStyle/>
          <a:p>
            <a:pPr>
              <a:lnSpc>
                <a:spcPts val="10800"/>
              </a:lnSpc>
            </a:pPr>
            <a:r>
              <a:rPr lang="it-IT" sz="107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5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ricerc</a:t>
            </a:r>
            <a:br>
              <a:rPr lang="it-IT" sz="9600" b="1" dirty="0"/>
            </a:br>
            <a:endParaRPr lang="it-IT" sz="9600" b="1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596DC90-A7AA-47F7-AFDD-E909FBCB38C5}"/>
              </a:ext>
            </a:extLst>
          </p:cNvPr>
          <p:cNvSpPr txBox="1">
            <a:spLocks/>
          </p:cNvSpPr>
          <p:nvPr/>
        </p:nvSpPr>
        <p:spPr>
          <a:xfrm>
            <a:off x="5942447" y="4599564"/>
            <a:ext cx="58674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0"/>
              </a:lnSpc>
            </a:pPr>
            <a:r>
              <a:rPr lang="it-IT" sz="2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br>
              <a:rPr lang="it-IT" sz="23900" b="1" dirty="0"/>
            </a:br>
            <a:endParaRPr lang="it-IT" sz="23900" b="1" dirty="0"/>
          </a:p>
        </p:txBody>
      </p:sp>
    </p:spTree>
    <p:extLst>
      <p:ext uri="{BB962C8B-B14F-4D97-AF65-F5344CB8AC3E}">
        <p14:creationId xmlns:p14="http://schemas.microsoft.com/office/powerpoint/2010/main" val="341853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7983" y="525902"/>
            <a:ext cx="10453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397E5"/>
                </a:solidFill>
              </a:rPr>
              <a:t>ANIPIO</a:t>
            </a:r>
            <a:r>
              <a:rPr lang="it-IT" sz="3200" dirty="0">
                <a:solidFill>
                  <a:srgbClr val="0397E5"/>
                </a:solidFill>
              </a:rPr>
              <a:t> risponde alla sfida  tramite il potenziamento del Comitato Scientifico , investendo risorse professionali ed economiche  nella realizzazione di un gruppo di ricerca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614" y="4698308"/>
            <a:ext cx="1331462" cy="20900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400" y="24328"/>
            <a:ext cx="2107600" cy="257281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39692" y="2196021"/>
            <a:ext cx="118885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Pubblicazione dei risultati del primo Trial ANIPIO nel 2017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Ricerca (studio cross-</a:t>
            </a:r>
            <a:r>
              <a:rPr lang="it-IT" dirty="0" err="1"/>
              <a:t>sectional</a:t>
            </a:r>
            <a:r>
              <a:rPr lang="it-IT" dirty="0"/>
              <a:t>) su“ ISRI e COVID-19” (2020-2021)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Survey nazionale sulle Top </a:t>
            </a:r>
            <a:r>
              <a:rPr lang="it-IT" dirty="0" err="1"/>
              <a:t>five</a:t>
            </a:r>
            <a:r>
              <a:rPr lang="it-IT" dirty="0"/>
              <a:t> ANIPIO di Slow </a:t>
            </a:r>
            <a:r>
              <a:rPr lang="it-IT" dirty="0" err="1"/>
              <a:t>MedicIne</a:t>
            </a:r>
            <a:r>
              <a:rPr lang="it-IT" dirty="0"/>
              <a:t> : i risultati pubblicati nella ns. Rivista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Censimento nazionale </a:t>
            </a:r>
            <a:r>
              <a:rPr lang="it-IT" dirty="0" err="1"/>
              <a:t>Isri</a:t>
            </a:r>
            <a:r>
              <a:rPr lang="it-IT" dirty="0"/>
              <a:t> (2019-2020)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Studio randomizzato e controllato cross-over sull’efficacia detergente di una tecnologia di igiene senz’acqua vs igiene tradizionale con acqua e sapone per l’igiene di pazienti totalmente dipendenti (2018-2019)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Studio multicentrico sugli accessi vascolari: partecipano 14 Regioni e numerose Aziende Sanitarie. (2018-2019)</a:t>
            </a:r>
          </a:p>
        </p:txBody>
      </p:sp>
    </p:spTree>
    <p:extLst>
      <p:ext uri="{BB962C8B-B14F-4D97-AF65-F5344CB8AC3E}">
        <p14:creationId xmlns:p14="http://schemas.microsoft.com/office/powerpoint/2010/main" val="199175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0E31F19C-3134-475A-83FB-3AE3F421899A}"/>
              </a:ext>
            </a:extLst>
          </p:cNvPr>
          <p:cNvSpPr txBox="1">
            <a:spLocks/>
          </p:cNvSpPr>
          <p:nvPr/>
        </p:nvSpPr>
        <p:spPr>
          <a:xfrm>
            <a:off x="7118937" y="1999816"/>
            <a:ext cx="3662216" cy="13255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0"/>
              </a:lnSpc>
            </a:pPr>
            <a:r>
              <a:rPr lang="it-IT" sz="38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55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fare</a:t>
            </a:r>
            <a:br>
              <a:rPr lang="it-IT" sz="9600" b="1" dirty="0"/>
            </a:br>
            <a:endParaRPr lang="it-IT" sz="9600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193DC8F-322F-49B9-A1AA-93A4F6710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7" y="2130281"/>
            <a:ext cx="1246908" cy="1246908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5FC70091-A1C7-427A-9D0A-E4731D33D9D3}"/>
              </a:ext>
            </a:extLst>
          </p:cNvPr>
          <p:cNvSpPr txBox="1">
            <a:spLocks/>
          </p:cNvSpPr>
          <p:nvPr/>
        </p:nvSpPr>
        <p:spPr>
          <a:xfrm>
            <a:off x="1512453" y="1999817"/>
            <a:ext cx="10374745" cy="13255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0"/>
              </a:lnSpc>
            </a:pPr>
            <a:r>
              <a:rPr lang="it-IT" sz="38400" b="1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</a:t>
            </a:r>
            <a: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it-IT" sz="18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55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</a:t>
            </a:r>
            <a:br>
              <a:rPr lang="it-IT" sz="9600" b="1" dirty="0"/>
            </a:br>
            <a:endParaRPr lang="it-IT" sz="96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BFA9F77-3788-4965-9F8A-9B9F1B021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72" y="2179782"/>
            <a:ext cx="1249218" cy="12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8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769</Words>
  <Application>Microsoft Macintosh PowerPoint</Application>
  <PresentationFormat>Widescreen</PresentationFormat>
  <Paragraphs>109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Arabic Typesetting</vt:lpstr>
      <vt:lpstr>Arial</vt:lpstr>
      <vt:lpstr>Calibri</vt:lpstr>
      <vt:lpstr>Calibri Light</vt:lpstr>
      <vt:lpstr>Times New Roman</vt:lpstr>
      <vt:lpstr>Wingdings</vt:lpstr>
      <vt:lpstr>Tema di Office</vt:lpstr>
      <vt:lpstr>   ANIPIO  RISPONDE ALLE SFIDE</vt:lpstr>
      <vt:lpstr>“La domanda non è se sei stato sfidato.    La domanda è: sei cambiato?.”  LEONARD RAVENHILL</vt:lpstr>
      <vt:lpstr>Presentazione standard di PowerPoint</vt:lpstr>
      <vt:lpstr>Presentazione standard di PowerPoint</vt:lpstr>
      <vt:lpstr>la  formazione </vt:lpstr>
      <vt:lpstr>1. Formazione universitaria     2. Formazione post base     3. Formazione continua        4. Formazione del cittadino </vt:lpstr>
      <vt:lpstr>la  ricerc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Tania S</dc:creator>
  <cp:lastModifiedBy>Eva CAPPELLI</cp:lastModifiedBy>
  <cp:revision>39</cp:revision>
  <dcterms:created xsi:type="dcterms:W3CDTF">2021-09-17T08:47:31Z</dcterms:created>
  <dcterms:modified xsi:type="dcterms:W3CDTF">2021-10-02T12:24:48Z</dcterms:modified>
</cp:coreProperties>
</file>