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4.xml" ContentType="application/vnd.openxmlformats-officedocument.presentationml.comments+xml"/>
  <Override PartName="/ppt/notesSlides/notesSlide14.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6" r:id="rId3"/>
    <p:sldId id="268" r:id="rId4"/>
    <p:sldId id="269" r:id="rId5"/>
    <p:sldId id="271" r:id="rId6"/>
    <p:sldId id="273" r:id="rId7"/>
    <p:sldId id="280" r:id="rId8"/>
    <p:sldId id="276" r:id="rId9"/>
    <p:sldId id="281" r:id="rId10"/>
    <p:sldId id="315" r:id="rId11"/>
    <p:sldId id="270" r:id="rId12"/>
    <p:sldId id="307" r:id="rId13"/>
    <p:sldId id="305" r:id="rId14"/>
    <p:sldId id="319" r:id="rId15"/>
    <p:sldId id="308" r:id="rId16"/>
    <p:sldId id="316" r:id="rId17"/>
    <p:sldId id="286" r:id="rId18"/>
    <p:sldId id="317" r:id="rId19"/>
    <p:sldId id="287" r:id="rId20"/>
    <p:sldId id="314" r:id="rId21"/>
    <p:sldId id="311" r:id="rId22"/>
    <p:sldId id="312" r:id="rId23"/>
    <p:sldId id="309" r:id="rId24"/>
    <p:sldId id="320"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2FE5"/>
    <a:srgbClr val="FF85FF"/>
    <a:srgbClr val="0198E7"/>
    <a:srgbClr val="FDD7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4597" autoAdjust="0"/>
  </p:normalViewPr>
  <p:slideViewPr>
    <p:cSldViewPr snapToGrid="0">
      <p:cViewPr varScale="1">
        <p:scale>
          <a:sx n="94" d="100"/>
          <a:sy n="94" d="100"/>
        </p:scale>
        <p:origin x="768" y="192"/>
      </p:cViewPr>
      <p:guideLst>
        <p:guide orient="horz" pos="2160"/>
        <p:guide pos="3840"/>
      </p:guideLst>
    </p:cSldViewPr>
  </p:slideViewPr>
  <p:outlineViewPr>
    <p:cViewPr>
      <p:scale>
        <a:sx n="33" d="100"/>
        <a:sy n="33" d="100"/>
      </p:scale>
      <p:origin x="48" y="4746"/>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01T12:24:27.378" idx="8">
    <p:pos x="10" y="10"/>
    <p:text>Management e Leadership fanno da padrona </p:text>
    <p:extLst>
      <p:ext uri="{C676402C-5697-4E1C-873F-D02D1690AC5C}">
        <p15:threadingInfo xmlns:p15="http://schemas.microsoft.com/office/powerpoint/2012/main" timeZoneBias="-120"/>
      </p:ext>
    </p:extLst>
  </p:cm>
  <p:cm authorId="1" dt="2021-10-01T12:28:59.450" idx="9">
    <p:pos x="10" y="146"/>
    <p:text>Bisogna cambiare qualcosa nella nostra formazione?</p:text>
    <p:extLst>
      <p:ext uri="{C676402C-5697-4E1C-873F-D02D1690AC5C}">
        <p15:threadingInfo xmlns:p15="http://schemas.microsoft.com/office/powerpoint/2012/main" timeZoneBias="-120">
          <p15:parentCm authorId="1" idx="8"/>
        </p15:threadingInfo>
      </p:ext>
    </p:extLst>
  </p:cm>
  <p:cm authorId="1" dt="2021-10-01T12:30:24.332" idx="10">
    <p:pos x="10" y="282"/>
    <p:text>la qualità e la sicurezza delle cure</p:text>
    <p:extLst>
      <p:ext uri="{C676402C-5697-4E1C-873F-D02D1690AC5C}">
        <p15:threadingInfo xmlns:p15="http://schemas.microsoft.com/office/powerpoint/2012/main" timeZoneBias="-120">
          <p15:parentCm authorId="1" idx="8"/>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0-01T11:58:31.425" idx="4">
    <p:pos x="4870" y="4346"/>
    <p:text>NEL DOCUMENTO DELL'OMS DEL 2017 SULLE CORE COMPONETS SI RICORDA CHE LA FORMAZIONE  E' UNA COMPONENTE FONDAMENTALE PER CHI SI OCCUPA DI INFECTION  CONTROL</p:text>
    <p:extLst>
      <p:ext uri="{C676402C-5697-4E1C-873F-D02D1690AC5C}">
        <p15:threadingInfo xmlns:p15="http://schemas.microsoft.com/office/powerpoint/2012/main" timeZoneBias="-120"/>
      </p:ext>
    </p:extLst>
  </p:cm>
  <p:cm authorId="1" dt="2021-10-01T12:02:34.713" idx="5">
    <p:pos x="10" y="10"/>
    <p:text>Processo individuale intenzionale che mira all'acquisizione di ruoli e competenze che comporta un cambiamento nel tempo EDUCAZIONE E FORMAZIONE CONTINUA COSTANTE </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10-01T12:06:51.425" idx="6">
    <p:pos x="3622" y="1361"/>
    <p:text>I programmi ed obiettivi condivisi sotto la supervisione di una società scientifica che si occupa di infection control </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10-01T12:19:11.758" idx="7">
    <p:pos x="10" y="10"/>
    <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10-01T12:31:41.558" idx="11">
    <p:pos x="10" y="10"/>
    <p:text>il modello delle competenze di Apic 2019 è un modello proiettato verso il futuro è uno strumento per definire le competenze ma anche gli standard formativi ed organizzativi in varie realtà e  sensibilizzare la politica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17997B-89E9-465F-9652-2A86E83D1779}" type="datetimeFigureOut">
              <a:rPr lang="it-IT" smtClean="0"/>
              <a:pPr/>
              <a:t>02/10/21</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804A8-AA92-44D9-8F1D-F32BF14703C9}"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E’ una figura fondamentale per la sorveglianza delle infezioni ospedaliere: è un’infermiera/e professionale con una certa esperienza consolidata nel lavoro di reparto (chirurgico o medico) e coinvolta nel programma di controllo</a:t>
            </a:r>
          </a:p>
        </p:txBody>
      </p:sp>
      <p:sp>
        <p:nvSpPr>
          <p:cNvPr id="4" name="Segnaposto numero diapositiva 3"/>
          <p:cNvSpPr>
            <a:spLocks noGrp="1"/>
          </p:cNvSpPr>
          <p:nvPr>
            <p:ph type="sldNum" sz="quarter" idx="10"/>
          </p:nvPr>
        </p:nvSpPr>
        <p:spPr/>
        <p:txBody>
          <a:bodyPr/>
          <a:lstStyle/>
          <a:p>
            <a:fld id="{596804A8-AA92-44D9-8F1D-F32BF14703C9}"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Livelli AQF</a:t>
            </a:r>
          </a:p>
          <a:p>
            <a:r>
              <a:rPr lang="it-IT" dirty="0"/>
              <a:t>I livelli AQF ei criteri dei livelli AQF sono un'indicazione della relativa complessità e/o profondità del raggiungimento e dell'autonomia richiesta per dimostrare tale risultato. Il livello 1 AQF ha la complessità più bassa e il livello 10 AQF ha la complessità più alta.</a:t>
            </a:r>
          </a:p>
          <a:p>
            <a:endParaRPr lang="it-IT" dirty="0"/>
          </a:p>
        </p:txBody>
      </p:sp>
      <p:sp>
        <p:nvSpPr>
          <p:cNvPr id="4" name="Segnaposto numero diapositiva 3"/>
          <p:cNvSpPr>
            <a:spLocks noGrp="1"/>
          </p:cNvSpPr>
          <p:nvPr>
            <p:ph type="sldNum" sz="quarter" idx="10"/>
          </p:nvPr>
        </p:nvSpPr>
        <p:spPr/>
        <p:txBody>
          <a:bodyPr/>
          <a:lstStyle/>
          <a:p>
            <a:fld id="{596804A8-AA92-44D9-8F1D-F32BF14703C9}" type="slidenum">
              <a:rPr lang="it-IT" smtClean="0"/>
              <a:pPr/>
              <a:t>13</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a:solidFill>
                  <a:srgbClr val="00B0F0"/>
                </a:solidFill>
                <a:latin typeface="Arial" panose="020B0604020202020204" pitchFamily="34" charset="0"/>
                <a:cs typeface="Arial" panose="020B0604020202020204" pitchFamily="34" charset="0"/>
              </a:rPr>
              <a:t>In Italia, lo stato dei professionisti</a:t>
            </a:r>
          </a:p>
          <a:p>
            <a:r>
              <a:rPr lang="it-IT" sz="1200" b="1" dirty="0">
                <a:solidFill>
                  <a:srgbClr val="00B0F0"/>
                </a:solidFill>
                <a:latin typeface="Arial" panose="020B0604020202020204" pitchFamily="34" charset="0"/>
                <a:cs typeface="Arial" panose="020B0604020202020204" pitchFamily="34" charset="0"/>
              </a:rPr>
              <a:t>della prevenzione e del controllo</a:t>
            </a:r>
          </a:p>
          <a:p>
            <a:r>
              <a:rPr lang="it-IT" sz="1200" b="1" dirty="0">
                <a:solidFill>
                  <a:srgbClr val="00B0F0"/>
                </a:solidFill>
                <a:latin typeface="Arial" panose="020B0604020202020204" pitchFamily="34" charset="0"/>
                <a:cs typeface="Arial" panose="020B0604020202020204" pitchFamily="34" charset="0"/>
              </a:rPr>
              <a:t>delle infezioni, migliorerà</a:t>
            </a:r>
          </a:p>
          <a:p>
            <a:r>
              <a:rPr lang="it-IT" sz="1200" b="1" dirty="0">
                <a:solidFill>
                  <a:srgbClr val="00B0F0"/>
                </a:solidFill>
                <a:latin typeface="Arial" panose="020B0604020202020204" pitchFamily="34" charset="0"/>
                <a:cs typeface="Arial" panose="020B0604020202020204" pitchFamily="34" charset="0"/>
              </a:rPr>
              <a:t>dopo la pandemia COVID-19</a:t>
            </a:r>
          </a:p>
          <a:p>
            <a:endParaRPr lang="it-IT" dirty="0"/>
          </a:p>
        </p:txBody>
      </p:sp>
      <p:sp>
        <p:nvSpPr>
          <p:cNvPr id="4" name="Segnaposto numero diapositiva 3"/>
          <p:cNvSpPr>
            <a:spLocks noGrp="1"/>
          </p:cNvSpPr>
          <p:nvPr>
            <p:ph type="sldNum" sz="quarter" idx="10"/>
          </p:nvPr>
        </p:nvSpPr>
        <p:spPr/>
        <p:txBody>
          <a:bodyPr/>
          <a:lstStyle/>
          <a:p>
            <a:fld id="{15898470-C972-47E9-AA1D-289CB3FE4436}" type="slidenum">
              <a:rPr lang="it-IT" smtClean="0"/>
              <a:t>14</a:t>
            </a:fld>
            <a:endParaRPr lang="it-IT"/>
          </a:p>
        </p:txBody>
      </p:sp>
    </p:spTree>
    <p:extLst>
      <p:ext uri="{BB962C8B-B14F-4D97-AF65-F5344CB8AC3E}">
        <p14:creationId xmlns:p14="http://schemas.microsoft.com/office/powerpoint/2010/main" val="869468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Nell’ultimo decennio l’</a:t>
            </a:r>
            <a:r>
              <a:rPr lang="it-IT" dirty="0" err="1"/>
              <a:t>isri</a:t>
            </a:r>
            <a:r>
              <a:rPr lang="it-IT" dirty="0"/>
              <a:t> si è dovuta </a:t>
            </a:r>
            <a:r>
              <a:rPr lang="it-IT" dirty="0" err="1"/>
              <a:t>confontare</a:t>
            </a:r>
            <a:r>
              <a:rPr lang="it-IT" dirty="0"/>
              <a:t> con una miriade di cambiamenti</a:t>
            </a:r>
          </a:p>
          <a:p>
            <a:r>
              <a:rPr lang="it-IT" sz="1200" dirty="0">
                <a:solidFill>
                  <a:schemeClr val="accent1"/>
                </a:solidFill>
              </a:rPr>
              <a:t>Il ruolo dei professionisti che si occupano di infection control sta evolvendo  in modo vertiginoso </a:t>
            </a:r>
          </a:p>
          <a:p>
            <a:endParaRPr lang="it-IT" sz="1200" dirty="0">
              <a:solidFill>
                <a:schemeClr val="accent1"/>
              </a:solidFill>
            </a:endParaRPr>
          </a:p>
          <a:p>
            <a:r>
              <a:rPr lang="it-IT" sz="1200" dirty="0">
                <a:solidFill>
                  <a:schemeClr val="accent1"/>
                </a:solidFill>
              </a:rPr>
              <a:t>Testimone la Pandemia di Covid 19 che ha trovato tutti impreparati (</a:t>
            </a:r>
            <a:r>
              <a:rPr lang="it-IT" sz="1200" dirty="0">
                <a:solidFill>
                  <a:srgbClr val="FF0000"/>
                </a:solidFill>
              </a:rPr>
              <a:t>in parte anche gli ISRI</a:t>
            </a:r>
            <a:r>
              <a:rPr lang="it-IT" sz="1200" dirty="0">
                <a:solidFill>
                  <a:schemeClr val="accent1"/>
                </a:solidFill>
              </a:rPr>
              <a:t>)</a:t>
            </a:r>
          </a:p>
          <a:p>
            <a:endParaRPr lang="it-IT" sz="1200" dirty="0">
              <a:solidFill>
                <a:schemeClr val="accent1"/>
              </a:solidFill>
            </a:endParaRPr>
          </a:p>
          <a:p>
            <a:r>
              <a:rPr lang="it-IT" sz="1200" dirty="0">
                <a:solidFill>
                  <a:schemeClr val="accent1"/>
                </a:solidFill>
              </a:rPr>
              <a:t>Abbiamo pagato sulla nostra pelle il vissuto quotidiano e da qui al futuro  bisognerà rispondere ancora più frequentemente alle minacce infettive dei nostri tempi</a:t>
            </a:r>
            <a:r>
              <a:rPr lang="it-IT" sz="1200" dirty="0"/>
              <a:t>. (</a:t>
            </a:r>
            <a:r>
              <a:rPr lang="it-IT" sz="1200" dirty="0">
                <a:solidFill>
                  <a:srgbClr val="FF0000"/>
                </a:solidFill>
              </a:rPr>
              <a:t>Antibioticoresistenza</a:t>
            </a:r>
            <a:r>
              <a:rPr lang="it-IT" sz="1200" dirty="0"/>
              <a:t>)</a:t>
            </a:r>
          </a:p>
          <a:p>
            <a:endParaRPr lang="it-IT" dirty="0"/>
          </a:p>
        </p:txBody>
      </p:sp>
      <p:sp>
        <p:nvSpPr>
          <p:cNvPr id="4" name="Segnaposto numero diapositiva 3"/>
          <p:cNvSpPr>
            <a:spLocks noGrp="1"/>
          </p:cNvSpPr>
          <p:nvPr>
            <p:ph type="sldNum" sz="quarter" idx="5"/>
          </p:nvPr>
        </p:nvSpPr>
        <p:spPr/>
        <p:txBody>
          <a:bodyPr/>
          <a:lstStyle/>
          <a:p>
            <a:fld id="{596804A8-AA92-44D9-8F1D-F32BF14703C9}" type="slidenum">
              <a:rPr lang="it-IT" smtClean="0"/>
              <a:pPr/>
              <a:t>16</a:t>
            </a:fld>
            <a:endParaRPr lang="it-IT"/>
          </a:p>
        </p:txBody>
      </p:sp>
    </p:spTree>
    <p:extLst>
      <p:ext uri="{BB962C8B-B14F-4D97-AF65-F5344CB8AC3E}">
        <p14:creationId xmlns:p14="http://schemas.microsoft.com/office/powerpoint/2010/main" val="312371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96804A8-AA92-44D9-8F1D-F32BF14703C9}" type="slidenum">
              <a:rPr lang="it-IT" smtClean="0"/>
              <a:pPr/>
              <a:t>17</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Aggiornamento delle competenze </a:t>
            </a:r>
            <a:r>
              <a:rPr lang="it-IT" sz="1200" b="0" i="0" kern="1200" dirty="0">
                <a:solidFill>
                  <a:schemeClr val="tx1"/>
                </a:solidFill>
                <a:effectLst/>
                <a:latin typeface="+mn-lt"/>
                <a:ea typeface="+mn-ea"/>
                <a:cs typeface="+mn-cs"/>
              </a:rPr>
              <a:t>un modello di competenza aggiornato e orientato al futuro per lo sviluppo professionale nella prevenzione e nel controllo delle infezioni</a:t>
            </a:r>
          </a:p>
          <a:p>
            <a:endParaRPr lang="it-IT" dirty="0"/>
          </a:p>
          <a:p>
            <a:r>
              <a:rPr lang="it-IT" dirty="0"/>
              <a:t>Sei domini orientati verso il futuro</a:t>
            </a:r>
          </a:p>
        </p:txBody>
      </p:sp>
      <p:sp>
        <p:nvSpPr>
          <p:cNvPr id="4" name="Segnaposto numero diapositiva 3"/>
          <p:cNvSpPr>
            <a:spLocks noGrp="1"/>
          </p:cNvSpPr>
          <p:nvPr>
            <p:ph type="sldNum" sz="quarter" idx="10"/>
          </p:nvPr>
        </p:nvSpPr>
        <p:spPr/>
        <p:txBody>
          <a:bodyPr/>
          <a:lstStyle/>
          <a:p>
            <a:fld id="{596804A8-AA92-44D9-8F1D-F32BF14703C9}"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kern="1200" dirty="0">
                <a:solidFill>
                  <a:schemeClr val="tx1"/>
                </a:solidFill>
                <a:latin typeface="+mn-lt"/>
                <a:ea typeface="+mn-ea"/>
                <a:cs typeface="+mn-cs"/>
              </a:rPr>
              <a:t>L’introduzione di questo professionista nel Sistema sanitario nazionale è stata un processo lento, non uniforme e ancora incompleto; le regioni pilota sono state </a:t>
            </a:r>
          </a:p>
          <a:p>
            <a:endParaRPr lang="it-IT" dirty="0"/>
          </a:p>
        </p:txBody>
      </p:sp>
      <p:sp>
        <p:nvSpPr>
          <p:cNvPr id="4" name="Segnaposto numero diapositiva 3"/>
          <p:cNvSpPr>
            <a:spLocks noGrp="1"/>
          </p:cNvSpPr>
          <p:nvPr>
            <p:ph type="sldNum" sz="quarter" idx="10"/>
          </p:nvPr>
        </p:nvSpPr>
        <p:spPr/>
        <p:txBody>
          <a:bodyPr/>
          <a:lstStyle/>
          <a:p>
            <a:fld id="{596804A8-AA92-44D9-8F1D-F32BF14703C9}" type="slidenum">
              <a:rPr lang="it-IT" smtClean="0"/>
              <a:pPr/>
              <a:t>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alcune università Discrezionalità sulla nomenclatura di questo professionista</a:t>
            </a:r>
          </a:p>
        </p:txBody>
      </p:sp>
      <p:sp>
        <p:nvSpPr>
          <p:cNvPr id="4" name="Segnaposto numero diapositiva 3"/>
          <p:cNvSpPr>
            <a:spLocks noGrp="1"/>
          </p:cNvSpPr>
          <p:nvPr>
            <p:ph type="sldNum" sz="quarter" idx="5"/>
          </p:nvPr>
        </p:nvSpPr>
        <p:spPr/>
        <p:txBody>
          <a:bodyPr/>
          <a:lstStyle/>
          <a:p>
            <a:fld id="{596804A8-AA92-44D9-8F1D-F32BF14703C9}" type="slidenum">
              <a:rPr lang="it-IT" smtClean="0"/>
              <a:pPr/>
              <a:t>4</a:t>
            </a:fld>
            <a:endParaRPr lang="it-IT"/>
          </a:p>
        </p:txBody>
      </p:sp>
    </p:spTree>
    <p:extLst>
      <p:ext uri="{BB962C8B-B14F-4D97-AF65-F5344CB8AC3E}">
        <p14:creationId xmlns:p14="http://schemas.microsoft.com/office/powerpoint/2010/main" val="273357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I l titolo di infermiere specialista nel rischio infettivo viene riconosciuto agli infermieri in possesso del master di primo livello nel Controllo del Rischio infettivo. Operando in autonomia oppure in collaborazione con altri professionisti, presso strutture pubbliche e private, l’ </a:t>
            </a:r>
            <a:r>
              <a:rPr lang="it-IT" dirty="0" err="1"/>
              <a:t>Isri</a:t>
            </a:r>
            <a:r>
              <a:rPr lang="it-IT" dirty="0"/>
              <a:t> garantisce la tutela della salute della collettività. Ecco gli interventi che lo qualificano, secondo il profilo elaborato da Anipio in collaborazione con la Federazione Nazionale Collegi </a:t>
            </a:r>
            <a:r>
              <a:rPr lang="it-IT" dirty="0" err="1"/>
              <a:t>Ipasvi</a:t>
            </a:r>
            <a:r>
              <a:rPr lang="it-IT" dirty="0"/>
              <a:t> nel 2010 (FNOPI</a:t>
            </a:r>
            <a:r>
              <a:rPr lang="it-IT" b="1" dirty="0">
                <a:solidFill>
                  <a:srgbClr val="FF0000"/>
                </a:solidFill>
              </a:rPr>
              <a:t>)</a:t>
            </a:r>
          </a:p>
          <a:p>
            <a:r>
              <a:rPr lang="it-IT" b="1" dirty="0">
                <a:solidFill>
                  <a:srgbClr val="FF0000"/>
                </a:solidFill>
              </a:rPr>
              <a:t> </a:t>
            </a:r>
            <a:r>
              <a:rPr lang="it-IT" b="1" baseline="0" dirty="0">
                <a:solidFill>
                  <a:srgbClr val="FF0000"/>
                </a:solidFill>
              </a:rPr>
              <a:t> Aspetto innovativo amplia il ruolo e lo rende più autonomo e più responsabile</a:t>
            </a:r>
            <a:endParaRPr lang="it-IT" b="1" dirty="0">
              <a:solidFill>
                <a:srgbClr val="FF0000"/>
              </a:solidFill>
            </a:endParaRPr>
          </a:p>
        </p:txBody>
      </p:sp>
      <p:sp>
        <p:nvSpPr>
          <p:cNvPr id="4" name="Segnaposto numero diapositiva 3"/>
          <p:cNvSpPr>
            <a:spLocks noGrp="1"/>
          </p:cNvSpPr>
          <p:nvPr>
            <p:ph type="sldNum" sz="quarter" idx="10"/>
          </p:nvPr>
        </p:nvSpPr>
        <p:spPr/>
        <p:txBody>
          <a:bodyPr/>
          <a:lstStyle/>
          <a:p>
            <a:fld id="{596804A8-AA92-44D9-8F1D-F32BF14703C9}" type="slidenum">
              <a:rPr lang="it-IT" smtClean="0"/>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0" i="0" kern="1200" dirty="0">
                <a:solidFill>
                  <a:schemeClr val="tx1"/>
                </a:solidFill>
                <a:latin typeface="+mn-lt"/>
                <a:ea typeface="+mn-ea"/>
                <a:cs typeface="+mn-cs"/>
              </a:rPr>
              <a:t>Ci troviamo perfettamente in linea con il documento </a:t>
            </a:r>
            <a:r>
              <a:rPr lang="it-IT" sz="1200" b="0" i="0" kern="1200" dirty="0" err="1">
                <a:solidFill>
                  <a:schemeClr val="tx1"/>
                </a:solidFill>
                <a:latin typeface="+mn-lt"/>
                <a:ea typeface="+mn-ea"/>
                <a:cs typeface="+mn-cs"/>
              </a:rPr>
              <a:t>dell’oms</a:t>
            </a:r>
            <a:r>
              <a:rPr lang="it-IT" sz="1200" b="0" i="0" kern="1200" dirty="0">
                <a:solidFill>
                  <a:schemeClr val="tx1"/>
                </a:solidFill>
                <a:latin typeface="+mn-lt"/>
                <a:ea typeface="+mn-ea"/>
                <a:cs typeface="+mn-cs"/>
              </a:rPr>
              <a:t> sulle core </a:t>
            </a:r>
            <a:r>
              <a:rPr lang="it-IT" sz="1200" b="0" i="0" kern="1200" dirty="0" err="1">
                <a:solidFill>
                  <a:schemeClr val="tx1"/>
                </a:solidFill>
                <a:latin typeface="+mn-lt"/>
                <a:ea typeface="+mn-ea"/>
                <a:cs typeface="+mn-cs"/>
              </a:rPr>
              <a:t>competece</a:t>
            </a:r>
            <a:r>
              <a:rPr lang="it-IT" sz="1200" b="0" i="0" kern="1200" dirty="0">
                <a:solidFill>
                  <a:schemeClr val="tx1"/>
                </a:solidFill>
                <a:latin typeface="+mn-lt"/>
                <a:ea typeface="+mn-ea"/>
                <a:cs typeface="+mn-cs"/>
              </a:rPr>
              <a:t> anzi nel 2010 siamo stati antesignani nel capire </a:t>
            </a:r>
          </a:p>
        </p:txBody>
      </p:sp>
      <p:sp>
        <p:nvSpPr>
          <p:cNvPr id="4" name="Segnaposto numero diapositiva 3"/>
          <p:cNvSpPr>
            <a:spLocks noGrp="1"/>
          </p:cNvSpPr>
          <p:nvPr>
            <p:ph type="sldNum" sz="quarter" idx="10"/>
          </p:nvPr>
        </p:nvSpPr>
        <p:spPr/>
        <p:txBody>
          <a:bodyPr/>
          <a:lstStyle/>
          <a:p>
            <a:fld id="{596804A8-AA92-44D9-8F1D-F32BF14703C9}" type="slidenum">
              <a:rPr lang="it-IT" smtClean="0"/>
              <a:pPr/>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Vediamo la produzione della letteratura internazionale rispetto alle core competence e ai professionisti che si occupano di infection control</a:t>
            </a:r>
          </a:p>
        </p:txBody>
      </p:sp>
      <p:sp>
        <p:nvSpPr>
          <p:cNvPr id="4" name="Segnaposto numero diapositiva 3"/>
          <p:cNvSpPr>
            <a:spLocks noGrp="1"/>
          </p:cNvSpPr>
          <p:nvPr>
            <p:ph type="sldNum" sz="quarter" idx="5"/>
          </p:nvPr>
        </p:nvSpPr>
        <p:spPr/>
        <p:txBody>
          <a:bodyPr/>
          <a:lstStyle/>
          <a:p>
            <a:fld id="{596804A8-AA92-44D9-8F1D-F32BF14703C9}" type="slidenum">
              <a:rPr lang="it-IT" smtClean="0"/>
              <a:pPr/>
              <a:t>8</a:t>
            </a:fld>
            <a:endParaRPr lang="it-IT"/>
          </a:p>
        </p:txBody>
      </p:sp>
    </p:spTree>
    <p:extLst>
      <p:ext uri="{BB962C8B-B14F-4D97-AF65-F5344CB8AC3E}">
        <p14:creationId xmlns:p14="http://schemas.microsoft.com/office/powerpoint/2010/main" val="325288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Le competenze sono una parte vitale</a:t>
            </a:r>
            <a:r>
              <a:rPr lang="it-IT" baseline="0" dirty="0"/>
              <a:t> del professionista che si occupa di Infection control sia come principiante che esperto o leader</a:t>
            </a:r>
          </a:p>
          <a:p>
            <a:r>
              <a:rPr lang="it-IT" baseline="0" dirty="0"/>
              <a:t>Profili di competenza sono stati sviluppati da molti organismi internazionali e i Framework assomigliano tutti anche se l’applicazione varia in base al contesto di riferimento</a:t>
            </a:r>
            <a:endParaRPr lang="it-IT" dirty="0"/>
          </a:p>
        </p:txBody>
      </p:sp>
      <p:sp>
        <p:nvSpPr>
          <p:cNvPr id="4" name="Segnaposto numero diapositiva 3"/>
          <p:cNvSpPr>
            <a:spLocks noGrp="1"/>
          </p:cNvSpPr>
          <p:nvPr>
            <p:ph type="sldNum" sz="quarter" idx="10"/>
          </p:nvPr>
        </p:nvSpPr>
        <p:spPr/>
        <p:txBody>
          <a:bodyPr/>
          <a:lstStyle/>
          <a:p>
            <a:fld id="{596804A8-AA92-44D9-8F1D-F32BF14703C9}" type="slidenum">
              <a:rPr lang="it-IT" smtClean="0"/>
              <a:pPr/>
              <a:t>9</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L’infermiere specialista nel rischio infettivo (</a:t>
            </a:r>
            <a:r>
              <a:rPr lang="it-IT" dirty="0" err="1"/>
              <a:t>Isri</a:t>
            </a:r>
            <a:r>
              <a:rPr lang="it-IT" dirty="0"/>
              <a:t>) è un infermiere con un profilo di competenze specialistiche che, a livello nazionale, opera quotidianamente sul campo con interventi di formazione degli operatori sanitari sulle buone pratiche per la prevenzione del rischio infettivo, l’informazione e l’educazione di pazienti, </a:t>
            </a:r>
            <a:r>
              <a:rPr lang="it-IT" dirty="0" err="1"/>
              <a:t>caregiver</a:t>
            </a:r>
            <a:r>
              <a:rPr lang="it-IT" dirty="0"/>
              <a:t> e operatori sanitari sulla corretta gestione di medicazioni di ferite, di dispositivi medici e sull’igiene della persona e in primis la buona pratica di igiene delle mani L’infermiere specialista controlla l’igiene degli ambienti e delle attrezzature sanitarie e collabora a indagini epidemiologiche in caso di </a:t>
            </a:r>
            <a:r>
              <a:rPr lang="it-IT" dirty="0" err="1"/>
              <a:t>Ica</a:t>
            </a:r>
            <a:r>
              <a:rPr lang="it-IT" dirty="0"/>
              <a:t>. L’</a:t>
            </a:r>
            <a:r>
              <a:rPr lang="it-IT" dirty="0" err="1"/>
              <a:t>Isri</a:t>
            </a:r>
            <a:r>
              <a:rPr lang="it-IT" dirty="0"/>
              <a:t> collabora nella sorveglianza epidemiologica delle </a:t>
            </a:r>
            <a:r>
              <a:rPr lang="it-IT" dirty="0" err="1"/>
              <a:t>Ica</a:t>
            </a:r>
            <a:r>
              <a:rPr lang="it-IT" dirty="0"/>
              <a:t>, conduce studi di ricerca e ha un ruolo importante nel controllo del fenomeno dell’antibioticoresistenza, tramite la corretta somministrazione dei farmaci, il rispetto dei protocolli di </a:t>
            </a:r>
            <a:r>
              <a:rPr lang="it-IT" dirty="0" err="1"/>
              <a:t>antibioticoprofilassi</a:t>
            </a:r>
            <a:r>
              <a:rPr lang="it-IT" dirty="0"/>
              <a:t>, l’educazione dei pazienti:</a:t>
            </a:r>
          </a:p>
        </p:txBody>
      </p:sp>
      <p:sp>
        <p:nvSpPr>
          <p:cNvPr id="4" name="Segnaposto numero diapositiva 3"/>
          <p:cNvSpPr>
            <a:spLocks noGrp="1"/>
          </p:cNvSpPr>
          <p:nvPr>
            <p:ph type="sldNum" sz="quarter" idx="10"/>
          </p:nvPr>
        </p:nvSpPr>
        <p:spPr/>
        <p:txBody>
          <a:bodyPr/>
          <a:lstStyle/>
          <a:p>
            <a:fld id="{596804A8-AA92-44D9-8F1D-F32BF14703C9}" type="slidenum">
              <a:rPr lang="it-IT" smtClean="0"/>
              <a:pPr/>
              <a:t>11</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nostro percorso formativo è stato riportato in questa pubblicazione   Anipio ha garantito un contributo rispetto alla formazione dei aster in Italia</a:t>
            </a:r>
          </a:p>
        </p:txBody>
      </p:sp>
      <p:sp>
        <p:nvSpPr>
          <p:cNvPr id="4" name="Segnaposto numero diapositiva 3"/>
          <p:cNvSpPr>
            <a:spLocks noGrp="1"/>
          </p:cNvSpPr>
          <p:nvPr>
            <p:ph type="sldNum" sz="quarter" idx="5"/>
          </p:nvPr>
        </p:nvSpPr>
        <p:spPr/>
        <p:txBody>
          <a:bodyPr/>
          <a:lstStyle/>
          <a:p>
            <a:fld id="{596804A8-AA92-44D9-8F1D-F32BF14703C9}" type="slidenum">
              <a:rPr lang="it-IT" smtClean="0"/>
              <a:pPr/>
              <a:t>12</a:t>
            </a:fld>
            <a:endParaRPr lang="it-IT"/>
          </a:p>
        </p:txBody>
      </p:sp>
    </p:spTree>
    <p:extLst>
      <p:ext uri="{BB962C8B-B14F-4D97-AF65-F5344CB8AC3E}">
        <p14:creationId xmlns:p14="http://schemas.microsoft.com/office/powerpoint/2010/main" val="2245331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476019CA-B554-4736-B14F-5EB71CE5F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8072" y="4853652"/>
            <a:ext cx="1403927" cy="2004348"/>
          </a:xfrm>
          <a:prstGeom prst="rect">
            <a:avLst/>
          </a:prstGeom>
        </p:spPr>
      </p:pic>
      <p:sp>
        <p:nvSpPr>
          <p:cNvPr id="2" name="Titolo 1">
            <a:extLst>
              <a:ext uri="{FF2B5EF4-FFF2-40B4-BE49-F238E27FC236}">
                <a16:creationId xmlns:a16="http://schemas.microsoft.com/office/drawing/2014/main" id="{F47B8011-2848-4C03-83A7-42B6A1B938A7}"/>
              </a:ext>
            </a:extLst>
          </p:cNvPr>
          <p:cNvSpPr>
            <a:spLocks noGrp="1"/>
          </p:cNvSpPr>
          <p:nvPr>
            <p:ph type="ctrTitle"/>
          </p:nvPr>
        </p:nvSpPr>
        <p:spPr>
          <a:xfrm>
            <a:off x="1776049" y="1462830"/>
            <a:ext cx="8012723" cy="1566863"/>
          </a:xfrm>
        </p:spPr>
        <p:txBody>
          <a:bodyPr anchor="b">
            <a:noAutofit/>
          </a:bodyPr>
          <a:lstStyle>
            <a:lvl1pPr algn="ctr">
              <a:lnSpc>
                <a:spcPts val="4400"/>
              </a:lnSpc>
              <a:defRPr sz="4000" b="1">
                <a:solidFill>
                  <a:schemeClr val="tx1">
                    <a:lumMod val="65000"/>
                    <a:lumOff val="35000"/>
                  </a:schemeClr>
                </a:solidFill>
                <a:latin typeface="+mn-lt"/>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9C85195C-D759-4558-AEDC-F46BB0CD076A}"/>
              </a:ext>
            </a:extLst>
          </p:cNvPr>
          <p:cNvSpPr>
            <a:spLocks noGrp="1"/>
          </p:cNvSpPr>
          <p:nvPr>
            <p:ph type="subTitle" idx="1"/>
          </p:nvPr>
        </p:nvSpPr>
        <p:spPr>
          <a:xfrm>
            <a:off x="1802427" y="3429000"/>
            <a:ext cx="8012723" cy="1086594"/>
          </a:xfrm>
        </p:spPr>
        <p:txBody>
          <a:bodyPr/>
          <a:lstStyle>
            <a:lvl1pPr marL="0" indent="0" algn="ctr">
              <a:lnSpc>
                <a:spcPts val="1800"/>
              </a:lnSpc>
              <a:spcBef>
                <a:spcPts val="800"/>
              </a:spcBef>
              <a:buNone/>
              <a:defRPr sz="2400" b="1">
                <a:solidFill>
                  <a:schemeClr val="tx1">
                    <a:lumMod val="65000"/>
                    <a:lumOff val="3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a:p>
            <a:r>
              <a:rPr lang="it-IT" dirty="0" err="1"/>
              <a:t>xxxxx</a:t>
            </a:r>
            <a:endParaRPr lang="it-IT" dirty="0"/>
          </a:p>
          <a:p>
            <a:endParaRPr lang="it-IT" dirty="0"/>
          </a:p>
        </p:txBody>
      </p:sp>
      <p:sp>
        <p:nvSpPr>
          <p:cNvPr id="4" name="Rettangolo 3">
            <a:extLst>
              <a:ext uri="{FF2B5EF4-FFF2-40B4-BE49-F238E27FC236}">
                <a16:creationId xmlns:a16="http://schemas.microsoft.com/office/drawing/2014/main" id="{7A0A819D-EF5F-4BCD-828F-5019BC459D08}"/>
              </a:ext>
            </a:extLst>
          </p:cNvPr>
          <p:cNvSpPr/>
          <p:nvPr userDrawn="1"/>
        </p:nvSpPr>
        <p:spPr>
          <a:xfrm>
            <a:off x="0" y="1"/>
            <a:ext cx="12192000" cy="421330"/>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A23FC85E-9F42-4D29-B2E9-580EE8706B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053" y="5759702"/>
            <a:ext cx="1554424" cy="582909"/>
          </a:xfrm>
          <a:prstGeom prst="rect">
            <a:avLst/>
          </a:prstGeom>
        </p:spPr>
      </p:pic>
    </p:spTree>
    <p:extLst>
      <p:ext uri="{BB962C8B-B14F-4D97-AF65-F5344CB8AC3E}">
        <p14:creationId xmlns:p14="http://schemas.microsoft.com/office/powerpoint/2010/main" val="305187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E5AE4C-C8FA-4615-A4CF-95ED387E301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73B9694-3863-412C-9E60-7D5AF15C83B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8" name="Immagine 7">
            <a:extLst>
              <a:ext uri="{FF2B5EF4-FFF2-40B4-BE49-F238E27FC236}">
                <a16:creationId xmlns:a16="http://schemas.microsoft.com/office/drawing/2014/main" id="{C057EEF0-F31C-4F10-B7A5-BAB46812FC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9" name="Immagine 8">
            <a:extLst>
              <a:ext uri="{FF2B5EF4-FFF2-40B4-BE49-F238E27FC236}">
                <a16:creationId xmlns:a16="http://schemas.microsoft.com/office/drawing/2014/main" id="{1A8552CA-2FFD-420E-A190-BDEE9EEF8C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7" name="Rettangolo 6">
            <a:extLst>
              <a:ext uri="{FF2B5EF4-FFF2-40B4-BE49-F238E27FC236}">
                <a16:creationId xmlns:a16="http://schemas.microsoft.com/office/drawing/2014/main" id="{142534C6-9D22-4CE3-A3D8-2E3B8F3C923B}"/>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egnaposto piè di pagina 4">
            <a:extLst>
              <a:ext uri="{FF2B5EF4-FFF2-40B4-BE49-F238E27FC236}">
                <a16:creationId xmlns:a16="http://schemas.microsoft.com/office/drawing/2014/main" id="{E4D693C0-7630-432C-845D-C06F7B29AAB6}"/>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412456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1440788-BEEA-4558-B8A4-121F86A1AFF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EADDC13-6122-4811-831A-86E4E81F2A2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8" name="Immagine 7">
            <a:extLst>
              <a:ext uri="{FF2B5EF4-FFF2-40B4-BE49-F238E27FC236}">
                <a16:creationId xmlns:a16="http://schemas.microsoft.com/office/drawing/2014/main" id="{AC3CC949-4A8F-44D3-B6F1-0D718F1D05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9" name="Immagine 8">
            <a:extLst>
              <a:ext uri="{FF2B5EF4-FFF2-40B4-BE49-F238E27FC236}">
                <a16:creationId xmlns:a16="http://schemas.microsoft.com/office/drawing/2014/main" id="{BBD735B3-7BC8-497A-A91C-C14A3ACD53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7" name="Rettangolo 6">
            <a:extLst>
              <a:ext uri="{FF2B5EF4-FFF2-40B4-BE49-F238E27FC236}">
                <a16:creationId xmlns:a16="http://schemas.microsoft.com/office/drawing/2014/main" id="{92AD0519-F62D-43CD-A51C-9506CE9A7029}"/>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egnaposto piè di pagina 4">
            <a:extLst>
              <a:ext uri="{FF2B5EF4-FFF2-40B4-BE49-F238E27FC236}">
                <a16:creationId xmlns:a16="http://schemas.microsoft.com/office/drawing/2014/main" id="{D72A84A1-CFA9-40DD-91E0-045583BA76D5}"/>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474827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50C3B0-38A4-493F-AE1A-27956E286F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8C1865E-DD1E-4491-9EF6-0021442E4FA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8" name="Immagine 7">
            <a:extLst>
              <a:ext uri="{FF2B5EF4-FFF2-40B4-BE49-F238E27FC236}">
                <a16:creationId xmlns:a16="http://schemas.microsoft.com/office/drawing/2014/main" id="{8AAF94CF-357E-4325-ADF6-D9AA789297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9" name="Immagine 8">
            <a:extLst>
              <a:ext uri="{FF2B5EF4-FFF2-40B4-BE49-F238E27FC236}">
                <a16:creationId xmlns:a16="http://schemas.microsoft.com/office/drawing/2014/main" id="{F21C30E9-1745-480C-815F-CF0A171946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10" name="Segnaposto piè di pagina 4">
            <a:extLst>
              <a:ext uri="{FF2B5EF4-FFF2-40B4-BE49-F238E27FC236}">
                <a16:creationId xmlns:a16="http://schemas.microsoft.com/office/drawing/2014/main" id="{78659105-4D98-4470-AE7A-755677858B4E}"/>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
        <p:nvSpPr>
          <p:cNvPr id="7" name="Rettangolo 6">
            <a:extLst>
              <a:ext uri="{FF2B5EF4-FFF2-40B4-BE49-F238E27FC236}">
                <a16:creationId xmlns:a16="http://schemas.microsoft.com/office/drawing/2014/main" id="{DF49FBA2-2AC8-441F-A7DC-E1B50E585F73}"/>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3124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5A5B8E-789F-408B-9A8C-D4B1BEE413F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EE40AA1-BCF8-498C-A6DE-888F66D86F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pic>
        <p:nvPicPr>
          <p:cNvPr id="8" name="Immagine 7">
            <a:extLst>
              <a:ext uri="{FF2B5EF4-FFF2-40B4-BE49-F238E27FC236}">
                <a16:creationId xmlns:a16="http://schemas.microsoft.com/office/drawing/2014/main" id="{E96CB8DD-72E8-4A02-BC55-2DB2E875C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9" name="Immagine 8">
            <a:extLst>
              <a:ext uri="{FF2B5EF4-FFF2-40B4-BE49-F238E27FC236}">
                <a16:creationId xmlns:a16="http://schemas.microsoft.com/office/drawing/2014/main" id="{E167C8DC-87FA-4AA5-9080-78071DEB25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7" name="Rettangolo 6">
            <a:extLst>
              <a:ext uri="{FF2B5EF4-FFF2-40B4-BE49-F238E27FC236}">
                <a16:creationId xmlns:a16="http://schemas.microsoft.com/office/drawing/2014/main" id="{76FF12D0-3A44-4274-9083-B866C0CFA760}"/>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piè di pagina 4">
            <a:extLst>
              <a:ext uri="{FF2B5EF4-FFF2-40B4-BE49-F238E27FC236}">
                <a16:creationId xmlns:a16="http://schemas.microsoft.com/office/drawing/2014/main" id="{4DD7538A-0CFA-45CD-8BF7-F4EDCF5A2C65}"/>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408509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E455FB-C1F7-4956-A54E-D439011B860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D126232-A10E-4243-A74D-ECB8F8BCD88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14F342F-0D0F-4CAF-8A8B-4CDB6620852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9" name="Immagine 8">
            <a:extLst>
              <a:ext uri="{FF2B5EF4-FFF2-40B4-BE49-F238E27FC236}">
                <a16:creationId xmlns:a16="http://schemas.microsoft.com/office/drawing/2014/main" id="{2FA1DFD8-1CBD-48B9-A122-7CFF534503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10" name="Immagine 9">
            <a:extLst>
              <a:ext uri="{FF2B5EF4-FFF2-40B4-BE49-F238E27FC236}">
                <a16:creationId xmlns:a16="http://schemas.microsoft.com/office/drawing/2014/main" id="{A3EAA5AB-3794-4AC3-B5FE-FACD90E833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8" name="Rettangolo 7">
            <a:extLst>
              <a:ext uri="{FF2B5EF4-FFF2-40B4-BE49-F238E27FC236}">
                <a16:creationId xmlns:a16="http://schemas.microsoft.com/office/drawing/2014/main" id="{C5DAE0E9-F6E9-4D25-BA12-1523E2E6D10C}"/>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egnaposto piè di pagina 4">
            <a:extLst>
              <a:ext uri="{FF2B5EF4-FFF2-40B4-BE49-F238E27FC236}">
                <a16:creationId xmlns:a16="http://schemas.microsoft.com/office/drawing/2014/main" id="{6FA8CD4F-6C69-43E5-909A-924BFE6A6724}"/>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2593629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8D8D29-F41E-4E97-A296-05E8CBD691C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EB36BB1-1381-4713-9224-605A528AC9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717724A-533E-4063-A40B-446835FA482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B6B2393-1AD2-41A6-ABD1-5332643A4E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D45B218-1FDC-4FE8-8688-FDEB8AB06CE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1" name="Immagine 10">
            <a:extLst>
              <a:ext uri="{FF2B5EF4-FFF2-40B4-BE49-F238E27FC236}">
                <a16:creationId xmlns:a16="http://schemas.microsoft.com/office/drawing/2014/main" id="{37232D6C-A191-445B-9C3E-A09A77880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12" name="Immagine 11">
            <a:extLst>
              <a:ext uri="{FF2B5EF4-FFF2-40B4-BE49-F238E27FC236}">
                <a16:creationId xmlns:a16="http://schemas.microsoft.com/office/drawing/2014/main" id="{85E1F9D1-CE82-4C10-8B8B-B9FAF8C2EA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10" name="Rettangolo 9">
            <a:extLst>
              <a:ext uri="{FF2B5EF4-FFF2-40B4-BE49-F238E27FC236}">
                <a16:creationId xmlns:a16="http://schemas.microsoft.com/office/drawing/2014/main" id="{1AC6B972-10B4-4016-B50B-CC1782C8CCF6}"/>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egnaposto piè di pagina 4">
            <a:extLst>
              <a:ext uri="{FF2B5EF4-FFF2-40B4-BE49-F238E27FC236}">
                <a16:creationId xmlns:a16="http://schemas.microsoft.com/office/drawing/2014/main" id="{6E94DBC3-4640-462C-B542-EA4D731A4DC4}"/>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69472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E02FDC-8F71-4A41-AD1A-C874C51AF3CD}"/>
              </a:ext>
            </a:extLst>
          </p:cNvPr>
          <p:cNvSpPr>
            <a:spLocks noGrp="1"/>
          </p:cNvSpPr>
          <p:nvPr>
            <p:ph type="title"/>
          </p:nvPr>
        </p:nvSpPr>
        <p:spPr/>
        <p:txBody>
          <a:bodyPr/>
          <a:lstStyle/>
          <a:p>
            <a:r>
              <a:rPr lang="it-IT"/>
              <a:t>Fare clic per modificare lo stile del titolo dello schema</a:t>
            </a:r>
          </a:p>
        </p:txBody>
      </p:sp>
      <p:pic>
        <p:nvPicPr>
          <p:cNvPr id="7" name="Immagine 6">
            <a:extLst>
              <a:ext uri="{FF2B5EF4-FFF2-40B4-BE49-F238E27FC236}">
                <a16:creationId xmlns:a16="http://schemas.microsoft.com/office/drawing/2014/main" id="{D7523BB2-6770-4BD6-AFCD-EE241C8554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8" name="Immagine 7">
            <a:extLst>
              <a:ext uri="{FF2B5EF4-FFF2-40B4-BE49-F238E27FC236}">
                <a16:creationId xmlns:a16="http://schemas.microsoft.com/office/drawing/2014/main" id="{FC794099-E1E1-4F53-9E67-5E8742583E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6" name="Rettangolo 5">
            <a:extLst>
              <a:ext uri="{FF2B5EF4-FFF2-40B4-BE49-F238E27FC236}">
                <a16:creationId xmlns:a16="http://schemas.microsoft.com/office/drawing/2014/main" id="{CE6A8DD4-C454-4B77-B769-C52174C93E0D}"/>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piè di pagina 4">
            <a:extLst>
              <a:ext uri="{FF2B5EF4-FFF2-40B4-BE49-F238E27FC236}">
                <a16:creationId xmlns:a16="http://schemas.microsoft.com/office/drawing/2014/main" id="{7EACC491-C446-4558-973B-55DDD4172DF0}"/>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200568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3CBA632-76FC-4E2D-B3F2-995B8D340D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7" name="Immagine 6">
            <a:extLst>
              <a:ext uri="{FF2B5EF4-FFF2-40B4-BE49-F238E27FC236}">
                <a16:creationId xmlns:a16="http://schemas.microsoft.com/office/drawing/2014/main" id="{59DDA96E-507D-4E28-B800-9FBC0D2489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5" name="Rettangolo 4">
            <a:extLst>
              <a:ext uri="{FF2B5EF4-FFF2-40B4-BE49-F238E27FC236}">
                <a16:creationId xmlns:a16="http://schemas.microsoft.com/office/drawing/2014/main" id="{ABB5AD7E-09B8-491D-8080-DC49FDAA0DAF}"/>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piè di pagina 4">
            <a:extLst>
              <a:ext uri="{FF2B5EF4-FFF2-40B4-BE49-F238E27FC236}">
                <a16:creationId xmlns:a16="http://schemas.microsoft.com/office/drawing/2014/main" id="{5190E935-5E7F-49D8-9DEB-1EAC91CDCA57}"/>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317000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6E547D-BDF0-4ED8-A822-A8549D83B29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2AC4240-D4AF-4B35-8182-B37A606C10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E5E1BC0-E2A4-486B-AF56-3C7F18E14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pic>
        <p:nvPicPr>
          <p:cNvPr id="9" name="Immagine 8">
            <a:extLst>
              <a:ext uri="{FF2B5EF4-FFF2-40B4-BE49-F238E27FC236}">
                <a16:creationId xmlns:a16="http://schemas.microsoft.com/office/drawing/2014/main" id="{323958B3-2270-4EB0-8EBE-5468DC6A90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10" name="Immagine 9">
            <a:extLst>
              <a:ext uri="{FF2B5EF4-FFF2-40B4-BE49-F238E27FC236}">
                <a16:creationId xmlns:a16="http://schemas.microsoft.com/office/drawing/2014/main" id="{BB467F02-DAF3-436E-AC6E-21B1DE2B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8" name="Rettangolo 7">
            <a:extLst>
              <a:ext uri="{FF2B5EF4-FFF2-40B4-BE49-F238E27FC236}">
                <a16:creationId xmlns:a16="http://schemas.microsoft.com/office/drawing/2014/main" id="{64A9D8BB-19E3-47B2-8118-13C2469F8C63}"/>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piè di pagina 4">
            <a:extLst>
              <a:ext uri="{FF2B5EF4-FFF2-40B4-BE49-F238E27FC236}">
                <a16:creationId xmlns:a16="http://schemas.microsoft.com/office/drawing/2014/main" id="{35BF8764-E686-4B49-8CB0-4B8BF27034B0}"/>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270309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692298-4D57-4321-9450-4F32CAA5C11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C2C3B6D-9B98-4194-9092-1871E2BC9E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CC6DF14-DFF8-48AD-B944-BA12651C9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pic>
        <p:nvPicPr>
          <p:cNvPr id="9" name="Immagine 8">
            <a:extLst>
              <a:ext uri="{FF2B5EF4-FFF2-40B4-BE49-F238E27FC236}">
                <a16:creationId xmlns:a16="http://schemas.microsoft.com/office/drawing/2014/main" id="{0CB21C4F-9A72-4B48-8CB7-CF7DA66A6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34360" y="6220922"/>
            <a:ext cx="448115" cy="639761"/>
          </a:xfrm>
          <a:prstGeom prst="rect">
            <a:avLst/>
          </a:prstGeom>
        </p:spPr>
      </p:pic>
      <p:pic>
        <p:nvPicPr>
          <p:cNvPr id="10" name="Immagine 9">
            <a:extLst>
              <a:ext uri="{FF2B5EF4-FFF2-40B4-BE49-F238E27FC236}">
                <a16:creationId xmlns:a16="http://schemas.microsoft.com/office/drawing/2014/main" id="{600C112C-5F05-4F21-9014-FEF26DAC44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93075" y="6508596"/>
            <a:ext cx="254686" cy="255640"/>
          </a:xfrm>
          <a:prstGeom prst="rect">
            <a:avLst/>
          </a:prstGeom>
        </p:spPr>
      </p:pic>
      <p:sp>
        <p:nvSpPr>
          <p:cNvPr id="8" name="Rettangolo 7">
            <a:extLst>
              <a:ext uri="{FF2B5EF4-FFF2-40B4-BE49-F238E27FC236}">
                <a16:creationId xmlns:a16="http://schemas.microsoft.com/office/drawing/2014/main" id="{D68263C4-716D-4075-8F67-3FA2341F4CB1}"/>
              </a:ext>
            </a:extLst>
          </p:cNvPr>
          <p:cNvSpPr/>
          <p:nvPr userDrawn="1"/>
        </p:nvSpPr>
        <p:spPr>
          <a:xfrm rot="16200000" flipV="1">
            <a:off x="-3425047" y="3406141"/>
            <a:ext cx="6858001" cy="45719"/>
          </a:xfrm>
          <a:prstGeom prst="rect">
            <a:avLst/>
          </a:prstGeom>
          <a:solidFill>
            <a:srgbClr val="FDD73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piè di pagina 4">
            <a:extLst>
              <a:ext uri="{FF2B5EF4-FFF2-40B4-BE49-F238E27FC236}">
                <a16:creationId xmlns:a16="http://schemas.microsoft.com/office/drawing/2014/main" id="{936E9E4E-D4B6-4BD2-895F-5A8C3CC33846}"/>
              </a:ext>
            </a:extLst>
          </p:cNvPr>
          <p:cNvSpPr txBox="1">
            <a:spLocks/>
          </p:cNvSpPr>
          <p:nvPr userDrawn="1"/>
        </p:nvSpPr>
        <p:spPr>
          <a:xfrm>
            <a:off x="169984" y="6492875"/>
            <a:ext cx="2880946" cy="119917"/>
          </a:xfrm>
          <a:prstGeom prst="rect">
            <a:avLst/>
          </a:prstGeom>
        </p:spPr>
        <p:txBody>
          <a:bodyP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tx1">
                    <a:lumMod val="50000"/>
                    <a:lumOff val="50000"/>
                  </a:schemeClr>
                </a:solidFill>
              </a:rPr>
              <a:t>30nnale ANIPIO, Bologna 2 ottobre 2021</a:t>
            </a:r>
          </a:p>
        </p:txBody>
      </p:sp>
    </p:spTree>
    <p:extLst>
      <p:ext uri="{BB962C8B-B14F-4D97-AF65-F5344CB8AC3E}">
        <p14:creationId xmlns:p14="http://schemas.microsoft.com/office/powerpoint/2010/main" val="347538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E64C0A1-41A8-4193-8FC3-E68BE48FE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43A8814-5935-4C10-9152-3E9C737167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8" name="Immagine 7">
            <a:extLst>
              <a:ext uri="{FF2B5EF4-FFF2-40B4-BE49-F238E27FC236}">
                <a16:creationId xmlns:a16="http://schemas.microsoft.com/office/drawing/2014/main" id="{0462B58D-5867-4C80-BDEB-59FA530BF30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743152" y="6220922"/>
            <a:ext cx="448115" cy="639761"/>
          </a:xfrm>
          <a:prstGeom prst="rect">
            <a:avLst/>
          </a:prstGeom>
        </p:spPr>
      </p:pic>
    </p:spTree>
    <p:extLst>
      <p:ext uri="{BB962C8B-B14F-4D97-AF65-F5344CB8AC3E}">
        <p14:creationId xmlns:p14="http://schemas.microsoft.com/office/powerpoint/2010/main" val="4088532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rischioinfettivo.it/flex/cm/pages/ServeBLOB.php/L/IT/IDPagina/161"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omments" Target="../comments/comment3.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omments" Target="../comments/commen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s://www.ncbi.nlm.nih.gov/pubmed/2636340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omments" Target="../comments/commen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485933-4D8E-47BB-9C15-C32295D43C01}"/>
              </a:ext>
            </a:extLst>
          </p:cNvPr>
          <p:cNvSpPr>
            <a:spLocks noGrp="1"/>
          </p:cNvSpPr>
          <p:nvPr>
            <p:ph type="ctrTitle"/>
          </p:nvPr>
        </p:nvSpPr>
        <p:spPr/>
        <p:txBody>
          <a:bodyPr/>
          <a:lstStyle/>
          <a:p>
            <a:r>
              <a:rPr lang="it-IT" dirty="0">
                <a:solidFill>
                  <a:schemeClr val="accent1"/>
                </a:solidFill>
              </a:rPr>
              <a:t>Formazione Infermiere Specialista nel Rischio Infettivo</a:t>
            </a:r>
          </a:p>
        </p:txBody>
      </p:sp>
      <p:sp>
        <p:nvSpPr>
          <p:cNvPr id="3" name="Sottotitolo 2">
            <a:extLst>
              <a:ext uri="{FF2B5EF4-FFF2-40B4-BE49-F238E27FC236}">
                <a16:creationId xmlns:a16="http://schemas.microsoft.com/office/drawing/2014/main" id="{49D8E513-A14E-4AAE-BD5B-91BA92FE8D34}"/>
              </a:ext>
            </a:extLst>
          </p:cNvPr>
          <p:cNvSpPr>
            <a:spLocks noGrp="1"/>
          </p:cNvSpPr>
          <p:nvPr>
            <p:ph type="subTitle" idx="1"/>
          </p:nvPr>
        </p:nvSpPr>
        <p:spPr>
          <a:xfrm>
            <a:off x="1802427" y="3259015"/>
            <a:ext cx="8012723" cy="1256579"/>
          </a:xfrm>
        </p:spPr>
        <p:txBody>
          <a:bodyPr>
            <a:normAutofit/>
          </a:bodyPr>
          <a:lstStyle/>
          <a:p>
            <a:endParaRPr lang="it-IT" sz="4000" dirty="0">
              <a:solidFill>
                <a:srgbClr val="FF0000"/>
              </a:solidFill>
            </a:endParaRPr>
          </a:p>
          <a:p>
            <a:r>
              <a:rPr lang="it-IT" sz="4000" dirty="0">
                <a:solidFill>
                  <a:srgbClr val="FF0000"/>
                </a:solidFill>
              </a:rPr>
              <a:t>Oggi e domani</a:t>
            </a:r>
          </a:p>
        </p:txBody>
      </p:sp>
      <p:sp>
        <p:nvSpPr>
          <p:cNvPr id="4" name="CasellaDiTesto 3"/>
          <p:cNvSpPr txBox="1"/>
          <p:nvPr/>
        </p:nvSpPr>
        <p:spPr>
          <a:xfrm>
            <a:off x="8686800" y="5251938"/>
            <a:ext cx="2619628" cy="646331"/>
          </a:xfrm>
          <a:prstGeom prst="rect">
            <a:avLst/>
          </a:prstGeom>
          <a:noFill/>
        </p:spPr>
        <p:txBody>
          <a:bodyPr wrap="none" rtlCol="0">
            <a:spAutoFit/>
          </a:bodyPr>
          <a:lstStyle/>
          <a:p>
            <a:r>
              <a:rPr lang="it-IT" i="1" dirty="0"/>
              <a:t>Mariantonietta Pompeo</a:t>
            </a:r>
          </a:p>
          <a:p>
            <a:r>
              <a:rPr lang="it-IT" dirty="0"/>
              <a:t>Consiglio Direttivo ANIPIO</a:t>
            </a:r>
          </a:p>
        </p:txBody>
      </p:sp>
    </p:spTree>
    <p:extLst>
      <p:ext uri="{BB962C8B-B14F-4D97-AF65-F5344CB8AC3E}">
        <p14:creationId xmlns:p14="http://schemas.microsoft.com/office/powerpoint/2010/main" val="370882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DF61D7-F0BF-9F43-B76F-F10FA3A5CDF1}"/>
              </a:ext>
            </a:extLst>
          </p:cNvPr>
          <p:cNvSpPr>
            <a:spLocks noGrp="1"/>
          </p:cNvSpPr>
          <p:nvPr>
            <p:ph type="title" idx="4294967295"/>
          </p:nvPr>
        </p:nvSpPr>
        <p:spPr>
          <a:xfrm>
            <a:off x="0" y="365125"/>
            <a:ext cx="10515600" cy="1325563"/>
          </a:xfrm>
        </p:spPr>
        <p:txBody>
          <a:bodyPr>
            <a:normAutofit fontScale="90000"/>
          </a:bodyPr>
          <a:lstStyle/>
          <a:p>
            <a:br>
              <a:rPr lang="it-IT" b="1" dirty="0">
                <a:solidFill>
                  <a:schemeClr val="tx2"/>
                </a:solidFill>
              </a:rPr>
            </a:br>
            <a:br>
              <a:rPr lang="it-IT" b="1" dirty="0">
                <a:solidFill>
                  <a:schemeClr val="tx2"/>
                </a:solidFill>
              </a:rPr>
            </a:br>
            <a:br>
              <a:rPr lang="it-IT" b="1" dirty="0">
                <a:solidFill>
                  <a:schemeClr val="tx2"/>
                </a:solidFill>
              </a:rPr>
            </a:br>
            <a:br>
              <a:rPr lang="it-IT" b="1" dirty="0">
                <a:solidFill>
                  <a:schemeClr val="tx2"/>
                </a:solidFill>
              </a:rPr>
            </a:br>
            <a:br>
              <a:rPr lang="it-IT" b="1" dirty="0">
                <a:solidFill>
                  <a:schemeClr val="tx2"/>
                </a:solidFill>
              </a:rPr>
            </a:br>
            <a:br>
              <a:rPr lang="it-IT" b="1" dirty="0">
                <a:solidFill>
                  <a:schemeClr val="tx2"/>
                </a:solidFill>
              </a:rPr>
            </a:br>
            <a:br>
              <a:rPr lang="it-IT" b="1" dirty="0">
                <a:solidFill>
                  <a:schemeClr val="tx2"/>
                </a:solidFill>
              </a:rPr>
            </a:br>
            <a:r>
              <a:rPr lang="it-IT" b="1" dirty="0">
                <a:solidFill>
                  <a:schemeClr val="tx2"/>
                </a:solidFill>
              </a:rPr>
              <a:t>         </a:t>
            </a:r>
            <a:r>
              <a:rPr lang="it-IT" b="1" dirty="0">
                <a:solidFill>
                  <a:srgbClr val="1E2FE5"/>
                </a:solidFill>
                <a:latin typeface="+mn-lt"/>
              </a:rPr>
              <a:t>A livello nazionale ci ha pensato ANIPIO</a:t>
            </a:r>
          </a:p>
        </p:txBody>
      </p:sp>
    </p:spTree>
    <p:extLst>
      <p:ext uri="{BB962C8B-B14F-4D97-AF65-F5344CB8AC3E}">
        <p14:creationId xmlns:p14="http://schemas.microsoft.com/office/powerpoint/2010/main" val="1788010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0" y="1243013"/>
            <a:ext cx="5762625" cy="4933950"/>
          </a:xfrm>
        </p:spPr>
        <p:txBody>
          <a:bodyPr/>
          <a:lstStyle/>
          <a:p>
            <a:pPr algn="just">
              <a:buNone/>
            </a:pPr>
            <a:r>
              <a:rPr lang="it-IT" dirty="0">
                <a:solidFill>
                  <a:schemeClr val="tx2"/>
                </a:solidFill>
              </a:rPr>
              <a:t>A partire dall’anno accademico 2014/2015  </a:t>
            </a:r>
            <a:r>
              <a:rPr lang="it-IT" sz="3600" b="1" dirty="0">
                <a:solidFill>
                  <a:srgbClr val="FF0000"/>
                </a:solidFill>
              </a:rPr>
              <a:t>4</a:t>
            </a:r>
            <a:r>
              <a:rPr lang="it-IT" sz="3600" dirty="0">
                <a:solidFill>
                  <a:srgbClr val="FF0000"/>
                </a:solidFill>
              </a:rPr>
              <a:t> </a:t>
            </a:r>
            <a:r>
              <a:rPr lang="it-IT" dirty="0">
                <a:solidFill>
                  <a:schemeClr val="tx2"/>
                </a:solidFill>
              </a:rPr>
              <a:t>Università italiane in collaborazione con ANIPIO, hanno attivato il Master di I livello della durata di 1 anno in “</a:t>
            </a:r>
            <a:r>
              <a:rPr lang="it-IT" dirty="0">
                <a:solidFill>
                  <a:schemeClr val="tx2"/>
                </a:solidFill>
                <a:hlinkClick r:id="rId3"/>
              </a:rPr>
              <a:t>Management del rischio infettivo correlato all’assistenza sanitaria</a:t>
            </a:r>
            <a:r>
              <a:rPr lang="it-IT" dirty="0">
                <a:solidFill>
                  <a:schemeClr val="tx2"/>
                </a:solidFill>
              </a:rPr>
              <a:t>”.</a:t>
            </a:r>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158" y="-197693"/>
            <a:ext cx="5563589" cy="7055693"/>
          </a:xfrm>
          <a:prstGeom prst="rect">
            <a:avLst/>
          </a:prstGeom>
        </p:spPr>
      </p:pic>
      <p:sp>
        <p:nvSpPr>
          <p:cNvPr id="7" name="Rettangolo 6"/>
          <p:cNvSpPr/>
          <p:nvPr/>
        </p:nvSpPr>
        <p:spPr>
          <a:xfrm>
            <a:off x="621323" y="4360985"/>
            <a:ext cx="5802923" cy="2399952"/>
          </a:xfrm>
          <a:prstGeom prst="rect">
            <a:avLst/>
          </a:prstGeom>
          <a:solidFill>
            <a:srgbClr val="FFFF00"/>
          </a:solidFill>
        </p:spPr>
        <p:txBody>
          <a:bodyPr wrap="square">
            <a:spAutoFit/>
          </a:bodyPr>
          <a:lstStyle/>
          <a:p>
            <a:pPr marL="8467" marR="3387">
              <a:lnSpc>
                <a:spcPct val="106800"/>
              </a:lnSpc>
              <a:spcBef>
                <a:spcPts val="67"/>
              </a:spcBef>
            </a:pPr>
            <a:endParaRPr lang="it-IT" b="1" spc="-57" dirty="0">
              <a:solidFill>
                <a:srgbClr val="00B0F0"/>
              </a:solidFill>
              <a:latin typeface="Arial" panose="020B0604020202020204" pitchFamily="34" charset="0"/>
              <a:cs typeface="Arial" panose="020B0604020202020204" pitchFamily="34" charset="0"/>
            </a:endParaRPr>
          </a:p>
          <a:p>
            <a:pPr marL="8467" marR="3387">
              <a:lnSpc>
                <a:spcPct val="106800"/>
              </a:lnSpc>
              <a:spcBef>
                <a:spcPts val="67"/>
              </a:spcBef>
            </a:pPr>
            <a:r>
              <a:rPr lang="it-IT" sz="2400" b="1" spc="-57" dirty="0">
                <a:solidFill>
                  <a:schemeClr val="accent1"/>
                </a:solidFill>
                <a:cs typeface="Arial" panose="020B0604020202020204" pitchFamily="34" charset="0"/>
              </a:rPr>
              <a:t>Università degli Studi di Parma,</a:t>
            </a:r>
          </a:p>
          <a:p>
            <a:pPr marL="8467" marR="3387">
              <a:lnSpc>
                <a:spcPct val="106800"/>
              </a:lnSpc>
              <a:spcBef>
                <a:spcPts val="67"/>
              </a:spcBef>
            </a:pPr>
            <a:r>
              <a:rPr lang="it-IT" sz="2400" b="1" spc="-57" dirty="0">
                <a:solidFill>
                  <a:schemeClr val="accent1"/>
                </a:solidFill>
                <a:cs typeface="Arial" panose="020B0604020202020204" pitchFamily="34" charset="0"/>
              </a:rPr>
              <a:t>Università Tor Vergata - Roma,</a:t>
            </a:r>
          </a:p>
          <a:p>
            <a:pPr marL="8467" marR="3387">
              <a:lnSpc>
                <a:spcPct val="106800"/>
              </a:lnSpc>
              <a:spcBef>
                <a:spcPts val="67"/>
              </a:spcBef>
            </a:pPr>
            <a:r>
              <a:rPr lang="it-IT" sz="2400" b="1" spc="-57" dirty="0">
                <a:solidFill>
                  <a:schemeClr val="accent1"/>
                </a:solidFill>
                <a:cs typeface="Arial" panose="020B0604020202020204" pitchFamily="34" charset="0"/>
              </a:rPr>
              <a:t>Università L. Vanvitelli - Napoli, </a:t>
            </a:r>
          </a:p>
          <a:p>
            <a:pPr marL="8467" marR="3387">
              <a:lnSpc>
                <a:spcPct val="106800"/>
              </a:lnSpc>
              <a:spcBef>
                <a:spcPts val="67"/>
              </a:spcBef>
            </a:pPr>
            <a:r>
              <a:rPr lang="it-IT" sz="2400" b="1" spc="-57" dirty="0">
                <a:solidFill>
                  <a:schemeClr val="accent1"/>
                </a:solidFill>
                <a:cs typeface="Arial" panose="020B0604020202020204" pitchFamily="34" charset="0"/>
              </a:rPr>
              <a:t>Università Magna Graecia di Catanzaro</a:t>
            </a:r>
            <a:endParaRPr lang="it-IT" sz="2400" b="1" dirty="0">
              <a:solidFill>
                <a:schemeClr val="accent1"/>
              </a:solidFill>
              <a:cs typeface="Arial" panose="020B0604020202020204" pitchFamily="34" charset="0"/>
            </a:endParaRPr>
          </a:p>
          <a:p>
            <a:pPr marL="8467" marR="3387">
              <a:lnSpc>
                <a:spcPct val="106800"/>
              </a:lnSpc>
              <a:spcBef>
                <a:spcPts val="67"/>
              </a:spcBef>
            </a:pPr>
            <a:r>
              <a:rPr lang="it-IT" sz="2400" spc="-57" dirty="0">
                <a:solidFill>
                  <a:schemeClr val="accent1"/>
                </a:solidFill>
                <a:latin typeface="Arial" panose="020B0604020202020204" pitchFamily="34" charset="0"/>
                <a:cs typeface="Arial" panose="020B0604020202020204"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0" y="365125"/>
            <a:ext cx="10515600" cy="1325563"/>
          </a:xfrm>
        </p:spPr>
        <p:txBody>
          <a:bodyPr/>
          <a:lstStyle/>
          <a:p>
            <a:r>
              <a:rPr lang="it-IT" b="1" dirty="0">
                <a:solidFill>
                  <a:srgbClr val="1E2FE5"/>
                </a:solidFill>
              </a:rPr>
              <a:t>In Europa </a:t>
            </a:r>
            <a:br>
              <a:rPr lang="it-IT" b="1" dirty="0">
                <a:solidFill>
                  <a:srgbClr val="1E2FE5"/>
                </a:solidFill>
              </a:rPr>
            </a:br>
            <a:r>
              <a:rPr lang="it-IT" b="1" dirty="0">
                <a:solidFill>
                  <a:srgbClr val="1E2FE5"/>
                </a:solidFill>
              </a:rPr>
              <a:t>Italia</a:t>
            </a:r>
          </a:p>
        </p:txBody>
      </p:sp>
      <p:sp>
        <p:nvSpPr>
          <p:cNvPr id="4" name="object 2"/>
          <p:cNvSpPr txBox="1">
            <a:spLocks/>
          </p:cNvSpPr>
          <p:nvPr/>
        </p:nvSpPr>
        <p:spPr>
          <a:xfrm>
            <a:off x="3012831" y="500917"/>
            <a:ext cx="9179169" cy="2453298"/>
          </a:xfrm>
          <a:prstGeom prst="rect">
            <a:avLst/>
          </a:prstGeom>
          <a:blipFill>
            <a:blip r:embed="rId3" cstate="print"/>
            <a:stretch>
              <a:fillRect/>
            </a:stretch>
          </a:blipFill>
        </p:spPr>
        <p:txBody>
          <a:bodyPr vert="horz" wrap="square" lIns="0" tIns="0" rIns="0" bIns="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1200" b="0" i="0" u="none" strike="noStrike" kern="1200" cap="none" spc="0" normalizeH="0" baseline="0" noProof="0">
                <a:ln>
                  <a:noFill/>
                </a:ln>
                <a:solidFill>
                  <a:schemeClr val="tx1"/>
                </a:solidFill>
                <a:effectLst/>
                <a:uLnTx/>
                <a:uFillTx/>
                <a:latin typeface="+mn-lt"/>
                <a:ea typeface="+mn-ea"/>
                <a:cs typeface="+mn-cs"/>
              </a:rPr>
              <a:t>Ann</a:t>
            </a:r>
            <a:endParaRPr kumimoji="0" lang="it-IT"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ttangolo 4"/>
          <p:cNvSpPr/>
          <p:nvPr/>
        </p:nvSpPr>
        <p:spPr>
          <a:xfrm>
            <a:off x="363415" y="3005744"/>
            <a:ext cx="11664462" cy="2031325"/>
          </a:xfrm>
          <a:prstGeom prst="rect">
            <a:avLst/>
          </a:prstGeom>
        </p:spPr>
        <p:txBody>
          <a:bodyPr wrap="square">
            <a:spAutoFit/>
          </a:bodyPr>
          <a:lstStyle/>
          <a:p>
            <a:r>
              <a:rPr lang="it-IT" b="1" dirty="0">
                <a:solidFill>
                  <a:srgbClr val="FF0000"/>
                </a:solidFill>
              </a:rPr>
              <a:t> </a:t>
            </a:r>
          </a:p>
          <a:p>
            <a:endParaRPr lang="it-IT" b="1" dirty="0">
              <a:solidFill>
                <a:srgbClr val="1E2FE5"/>
              </a:solidFill>
            </a:endParaRPr>
          </a:p>
          <a:p>
            <a:endParaRPr lang="it-IT" b="1" dirty="0">
              <a:solidFill>
                <a:srgbClr val="1E2FE5"/>
              </a:solidFill>
            </a:endParaRPr>
          </a:p>
          <a:p>
            <a:pPr marL="285750" indent="-285750">
              <a:buFont typeface="Wingdings" pitchFamily="2" charset="2"/>
              <a:buChar char="Ø"/>
            </a:pPr>
            <a:r>
              <a:rPr lang="it-IT" b="1" dirty="0">
                <a:solidFill>
                  <a:srgbClr val="1E2FE5"/>
                </a:solidFill>
              </a:rPr>
              <a:t>Differenze di percorsi formativi (Contenuti e metodologia)…</a:t>
            </a:r>
          </a:p>
          <a:p>
            <a:r>
              <a:rPr lang="it-IT" b="1" dirty="0">
                <a:solidFill>
                  <a:srgbClr val="1E2FE5"/>
                </a:solidFill>
              </a:rPr>
              <a:t> </a:t>
            </a:r>
          </a:p>
          <a:p>
            <a:pPr marL="285750" indent="-285750">
              <a:buFont typeface="Wingdings" pitchFamily="2" charset="2"/>
              <a:buChar char="Ø"/>
            </a:pPr>
            <a:r>
              <a:rPr lang="it-IT" b="1" dirty="0">
                <a:solidFill>
                  <a:srgbClr val="1E2FE5"/>
                </a:solidFill>
              </a:rPr>
              <a:t>Differenze  nella valutazione e nel riconoscimento/accreditamento del ruolo.</a:t>
            </a:r>
          </a:p>
          <a:p>
            <a:r>
              <a:rPr lang="it-IT" b="1" dirty="0">
                <a:solidFill>
                  <a:srgbClr val="1E2FE5"/>
                </a:solidFill>
              </a:rPr>
              <a:t> </a:t>
            </a:r>
          </a:p>
        </p:txBody>
      </p:sp>
      <p:sp>
        <p:nvSpPr>
          <p:cNvPr id="7" name="CasellaDiTesto 6"/>
          <p:cNvSpPr txBox="1"/>
          <p:nvPr/>
        </p:nvSpPr>
        <p:spPr>
          <a:xfrm>
            <a:off x="193483" y="2275937"/>
            <a:ext cx="2755758" cy="400110"/>
          </a:xfrm>
          <a:prstGeom prst="rect">
            <a:avLst/>
          </a:prstGeom>
          <a:noFill/>
        </p:spPr>
        <p:txBody>
          <a:bodyPr wrap="square" rtlCol="0">
            <a:spAutoFit/>
          </a:bodyPr>
          <a:lstStyle/>
          <a:p>
            <a:r>
              <a:rPr lang="it-IT" sz="2000" b="1" dirty="0">
                <a:solidFill>
                  <a:srgbClr val="FF0000"/>
                </a:solidFill>
              </a:rPr>
              <a:t>Contributo di Anipio</a:t>
            </a:r>
          </a:p>
        </p:txBody>
      </p:sp>
      <p:sp>
        <p:nvSpPr>
          <p:cNvPr id="3" name="CasellaDiTesto 2">
            <a:extLst>
              <a:ext uri="{FF2B5EF4-FFF2-40B4-BE49-F238E27FC236}">
                <a16:creationId xmlns:a16="http://schemas.microsoft.com/office/drawing/2014/main" id="{54DBECF4-19A4-9748-8621-1663F4AB56F5}"/>
              </a:ext>
            </a:extLst>
          </p:cNvPr>
          <p:cNvSpPr txBox="1"/>
          <p:nvPr/>
        </p:nvSpPr>
        <p:spPr>
          <a:xfrm>
            <a:off x="10413242" y="3234519"/>
            <a:ext cx="652743" cy="369332"/>
          </a:xfrm>
          <a:prstGeom prst="rect">
            <a:avLst/>
          </a:prstGeom>
          <a:noFill/>
        </p:spPr>
        <p:txBody>
          <a:bodyPr wrap="none" rtlCol="0">
            <a:spAutoFit/>
          </a:bodyPr>
          <a:lstStyle/>
          <a:p>
            <a:r>
              <a:rPr lang="it-IT" b="1" dirty="0">
                <a:solidFill>
                  <a:schemeClr val="accent1"/>
                </a:solidFill>
              </a:rPr>
              <a:t>2020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1"/>
                </a:solidFill>
              </a:rPr>
              <a:t> </a:t>
            </a:r>
            <a:r>
              <a:rPr lang="it-IT" b="1" i="1" dirty="0">
                <a:solidFill>
                  <a:schemeClr val="accent1"/>
                </a:solidFill>
              </a:rPr>
              <a:t>Una finestra sul mondo attuale</a:t>
            </a:r>
            <a:r>
              <a:rPr lang="it-IT" i="1" dirty="0">
                <a:solidFill>
                  <a:schemeClr val="accent1"/>
                </a:solidFill>
              </a:rPr>
              <a:t>…</a:t>
            </a:r>
          </a:p>
        </p:txBody>
      </p:sp>
      <p:pic>
        <p:nvPicPr>
          <p:cNvPr id="4" name="Picture 4" descr="C:\Users\antonietta.pompeo\Desktop\DoHCrest.png"/>
          <p:cNvPicPr>
            <a:picLocks noGrp="1" noChangeAspect="1" noChangeArrowheads="1"/>
          </p:cNvPicPr>
          <p:nvPr>
            <p:ph idx="1"/>
          </p:nvPr>
        </p:nvPicPr>
        <p:blipFill>
          <a:blip r:embed="rId3"/>
          <a:srcRect/>
          <a:stretch>
            <a:fillRect/>
          </a:stretch>
        </p:blipFill>
        <p:spPr bwMode="auto">
          <a:xfrm>
            <a:off x="216144" y="1570892"/>
            <a:ext cx="4648933" cy="1064663"/>
          </a:xfrm>
          <a:prstGeom prst="rect">
            <a:avLst/>
          </a:prstGeom>
          <a:noFill/>
        </p:spPr>
      </p:pic>
      <p:sp>
        <p:nvSpPr>
          <p:cNvPr id="5" name="Rettangolo 4"/>
          <p:cNvSpPr/>
          <p:nvPr/>
        </p:nvSpPr>
        <p:spPr>
          <a:xfrm>
            <a:off x="726831" y="2967335"/>
            <a:ext cx="4642337" cy="2308324"/>
          </a:xfrm>
          <a:prstGeom prst="rect">
            <a:avLst/>
          </a:prstGeom>
        </p:spPr>
        <p:txBody>
          <a:bodyPr wrap="square">
            <a:spAutoFit/>
          </a:bodyPr>
          <a:lstStyle/>
          <a:p>
            <a:r>
              <a:rPr lang="it-IT" sz="2400" b="1" dirty="0">
                <a:solidFill>
                  <a:schemeClr val="accent1"/>
                </a:solidFill>
              </a:rPr>
              <a:t>Ogni struttura residenziale di assistenza agli anziani deve nominare un'infermiera che sia la persona responsabile per la prevenzione e il controllo delle infezioni</a:t>
            </a:r>
          </a:p>
        </p:txBody>
      </p:sp>
      <p:sp>
        <p:nvSpPr>
          <p:cNvPr id="6" name="Rettangolo 5"/>
          <p:cNvSpPr/>
          <p:nvPr/>
        </p:nvSpPr>
        <p:spPr>
          <a:xfrm>
            <a:off x="6154614" y="1676400"/>
            <a:ext cx="2989385" cy="2308324"/>
          </a:xfrm>
          <a:prstGeom prst="rect">
            <a:avLst/>
          </a:prstGeom>
        </p:spPr>
        <p:txBody>
          <a:bodyPr wrap="square">
            <a:spAutoFit/>
          </a:bodyPr>
          <a:lstStyle/>
          <a:p>
            <a:r>
              <a:rPr lang="it-IT" sz="2400" b="1" dirty="0">
                <a:solidFill>
                  <a:schemeClr val="accent1"/>
                </a:solidFill>
              </a:rPr>
              <a:t>deve essere un membro del personale infermieristico che ha completato un corso IPC      </a:t>
            </a:r>
            <a:r>
              <a:rPr lang="it-IT" sz="2400" b="1" dirty="0">
                <a:solidFill>
                  <a:srgbClr val="FF0000"/>
                </a:solidFill>
              </a:rPr>
              <a:t>IDONEO</a:t>
            </a:r>
          </a:p>
        </p:txBody>
      </p:sp>
      <p:sp>
        <p:nvSpPr>
          <p:cNvPr id="7" name="Freccia a destra 6"/>
          <p:cNvSpPr/>
          <p:nvPr/>
        </p:nvSpPr>
        <p:spPr>
          <a:xfrm>
            <a:off x="4970584" y="2895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7"/>
          <p:cNvSpPr/>
          <p:nvPr/>
        </p:nvSpPr>
        <p:spPr>
          <a:xfrm>
            <a:off x="5416061" y="4463512"/>
            <a:ext cx="4580346" cy="2308324"/>
          </a:xfrm>
          <a:prstGeom prst="rect">
            <a:avLst/>
          </a:prstGeom>
        </p:spPr>
        <p:txBody>
          <a:bodyPr wrap="square">
            <a:spAutoFit/>
          </a:bodyPr>
          <a:lstStyle/>
          <a:p>
            <a:pPr>
              <a:buFont typeface="Arial" pitchFamily="34" charset="0"/>
              <a:buChar char="•"/>
            </a:pPr>
            <a:r>
              <a:rPr lang="it-IT" dirty="0">
                <a:solidFill>
                  <a:schemeClr val="accent1"/>
                </a:solidFill>
              </a:rPr>
              <a:t>concentrarsi sulla prevenzione e il controllo delle infezioni</a:t>
            </a:r>
          </a:p>
          <a:p>
            <a:pPr>
              <a:buFont typeface="Arial" pitchFamily="34" charset="0"/>
              <a:buChar char="•"/>
            </a:pPr>
            <a:r>
              <a:rPr lang="it-IT" dirty="0">
                <a:solidFill>
                  <a:schemeClr val="accent1"/>
                </a:solidFill>
              </a:rPr>
              <a:t>essere specificato a livello di AQF8</a:t>
            </a:r>
          </a:p>
          <a:p>
            <a:pPr>
              <a:buFont typeface="Arial" pitchFamily="34" charset="0"/>
              <a:buChar char="•"/>
            </a:pPr>
            <a:r>
              <a:rPr lang="it-IT" dirty="0">
                <a:solidFill>
                  <a:schemeClr val="accent1"/>
                </a:solidFill>
              </a:rPr>
              <a:t>essere erogato da un istituto di istruzione o formazione riconosciuto</a:t>
            </a:r>
          </a:p>
          <a:p>
            <a:pPr>
              <a:buFont typeface="Arial" pitchFamily="34" charset="0"/>
              <a:buChar char="•"/>
            </a:pPr>
            <a:r>
              <a:rPr lang="it-IT" dirty="0">
                <a:solidFill>
                  <a:schemeClr val="accent1"/>
                </a:solidFill>
              </a:rPr>
              <a:t>avere una valutazione, o valutazioni, che facilitino il completamento con successo del corso</a:t>
            </a:r>
          </a:p>
        </p:txBody>
      </p:sp>
      <p:pic>
        <p:nvPicPr>
          <p:cNvPr id="9" name="Picture 2" descr="C:\Users\antonietta.pompeo\Desktop\download.jpg"/>
          <p:cNvPicPr>
            <a:picLocks noChangeAspect="1" noChangeArrowheads="1"/>
          </p:cNvPicPr>
          <p:nvPr/>
        </p:nvPicPr>
        <p:blipFill>
          <a:blip r:embed="rId4"/>
          <a:srcRect/>
          <a:stretch>
            <a:fillRect/>
          </a:stretch>
        </p:blipFill>
        <p:spPr bwMode="auto">
          <a:xfrm>
            <a:off x="9790967" y="4092454"/>
            <a:ext cx="2401033" cy="2460746"/>
          </a:xfrm>
          <a:prstGeom prst="rect">
            <a:avLst/>
          </a:prstGeom>
          <a:noFill/>
        </p:spPr>
      </p:pic>
      <p:sp>
        <p:nvSpPr>
          <p:cNvPr id="10" name="Freccia in giù 9"/>
          <p:cNvSpPr/>
          <p:nvPr/>
        </p:nvSpPr>
        <p:spPr>
          <a:xfrm>
            <a:off x="7199956" y="4018033"/>
            <a:ext cx="484632" cy="4625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5275385" y="2203938"/>
            <a:ext cx="704039" cy="400110"/>
          </a:xfrm>
          <a:prstGeom prst="rect">
            <a:avLst/>
          </a:prstGeom>
          <a:noFill/>
        </p:spPr>
        <p:txBody>
          <a:bodyPr wrap="none" rtlCol="0">
            <a:spAutoFit/>
          </a:bodyPr>
          <a:lstStyle/>
          <a:p>
            <a:r>
              <a:rPr lang="it-IT" sz="2000" b="1" dirty="0">
                <a:solidFill>
                  <a:schemeClr val="accent1"/>
                </a:solidFill>
              </a:rPr>
              <a:t>2021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1CB6C1CE-D1A6-4A3D-957C-94FD36E0B435}"/>
              </a:ext>
            </a:extLst>
          </p:cNvPr>
          <p:cNvSpPr txBox="1"/>
          <p:nvPr/>
        </p:nvSpPr>
        <p:spPr>
          <a:xfrm>
            <a:off x="5827884" y="2693154"/>
            <a:ext cx="6265333" cy="1528945"/>
          </a:xfrm>
          <a:prstGeom prst="rect">
            <a:avLst/>
          </a:prstGeom>
          <a:noFill/>
        </p:spPr>
        <p:txBody>
          <a:bodyPr wrap="square">
            <a:spAutoFit/>
          </a:bodyPr>
          <a:lstStyle/>
          <a:p>
            <a:r>
              <a:rPr lang="it-IT" sz="1867" dirty="0"/>
              <a:t>N. 1 ICN a tempo pieno ogni 150 P.L.</a:t>
            </a:r>
          </a:p>
          <a:p>
            <a:r>
              <a:rPr lang="it-IT" sz="1867" dirty="0"/>
              <a:t>N. 1 ICN  ogni 500 infermieri di clinica</a:t>
            </a:r>
          </a:p>
          <a:p>
            <a:r>
              <a:rPr lang="it-IT" sz="1867" dirty="0"/>
              <a:t>ICN deve possedere certificazione ICAPN</a:t>
            </a:r>
          </a:p>
          <a:p>
            <a:r>
              <a:rPr lang="it-IT" sz="1867" dirty="0"/>
              <a:t>ICN deve avere + di 3 anni di esperienza in un ufficio IC</a:t>
            </a:r>
          </a:p>
          <a:p>
            <a:r>
              <a:rPr lang="it-IT" sz="1867" dirty="0"/>
              <a:t>I medici hanno un rapporto di 1 ogni 300 posti letto</a:t>
            </a:r>
          </a:p>
        </p:txBody>
      </p:sp>
      <p:pic>
        <p:nvPicPr>
          <p:cNvPr id="15" name="Immagine 14">
            <a:extLst>
              <a:ext uri="{FF2B5EF4-FFF2-40B4-BE49-F238E27FC236}">
                <a16:creationId xmlns:a16="http://schemas.microsoft.com/office/drawing/2014/main" id="{9759AFD5-C914-4D69-90FF-0D1D192F3C00}"/>
              </a:ext>
            </a:extLst>
          </p:cNvPr>
          <p:cNvPicPr>
            <a:picLocks noChangeAspect="1"/>
          </p:cNvPicPr>
          <p:nvPr/>
        </p:nvPicPr>
        <p:blipFill>
          <a:blip r:embed="rId3"/>
          <a:stretch>
            <a:fillRect/>
          </a:stretch>
        </p:blipFill>
        <p:spPr>
          <a:xfrm>
            <a:off x="578527" y="328705"/>
            <a:ext cx="5212673" cy="1986835"/>
          </a:xfrm>
          <a:prstGeom prst="rect">
            <a:avLst/>
          </a:prstGeom>
        </p:spPr>
      </p:pic>
      <p:sp>
        <p:nvSpPr>
          <p:cNvPr id="16" name="CasellaDiTesto 15">
            <a:extLst>
              <a:ext uri="{FF2B5EF4-FFF2-40B4-BE49-F238E27FC236}">
                <a16:creationId xmlns:a16="http://schemas.microsoft.com/office/drawing/2014/main" id="{726442A2-C401-41A8-8834-9A764FB31581}"/>
              </a:ext>
            </a:extLst>
          </p:cNvPr>
          <p:cNvSpPr txBox="1"/>
          <p:nvPr/>
        </p:nvSpPr>
        <p:spPr>
          <a:xfrm>
            <a:off x="5791200" y="4826754"/>
            <a:ext cx="6545943" cy="1528945"/>
          </a:xfrm>
          <a:prstGeom prst="rect">
            <a:avLst/>
          </a:prstGeom>
          <a:noFill/>
        </p:spPr>
        <p:txBody>
          <a:bodyPr wrap="square">
            <a:spAutoFit/>
          </a:bodyPr>
          <a:lstStyle/>
          <a:p>
            <a:r>
              <a:rPr lang="it-IT" sz="1867" dirty="0"/>
              <a:t>N. 1 ICN a tempo pieno : 1-200 P.L.</a:t>
            </a:r>
          </a:p>
          <a:p>
            <a:r>
              <a:rPr lang="it-IT" sz="1867" dirty="0"/>
              <a:t>N. 1 ICN  ogni 600 infermieri di clinica</a:t>
            </a:r>
          </a:p>
          <a:p>
            <a:r>
              <a:rPr lang="it-IT" sz="1867" dirty="0"/>
              <a:t>ICN deve possedere certificazione ICAPN</a:t>
            </a:r>
          </a:p>
          <a:p>
            <a:r>
              <a:rPr lang="it-IT" sz="1867" dirty="0"/>
              <a:t>ICN deve avere + di 3 anni di esperienza in un ufficio IC</a:t>
            </a:r>
          </a:p>
          <a:p>
            <a:r>
              <a:rPr lang="it-IT" sz="1867" dirty="0"/>
              <a:t>I medici hanno un rapporto di 1 ogni 300 posti letto</a:t>
            </a:r>
          </a:p>
        </p:txBody>
      </p:sp>
      <p:sp>
        <p:nvSpPr>
          <p:cNvPr id="17" name="CasellaDiTesto 16">
            <a:extLst>
              <a:ext uri="{FF2B5EF4-FFF2-40B4-BE49-F238E27FC236}">
                <a16:creationId xmlns:a16="http://schemas.microsoft.com/office/drawing/2014/main" id="{F5C6F471-807F-453B-BFD9-19521FD65043}"/>
              </a:ext>
            </a:extLst>
          </p:cNvPr>
          <p:cNvSpPr txBox="1"/>
          <p:nvPr/>
        </p:nvSpPr>
        <p:spPr>
          <a:xfrm>
            <a:off x="5810552" y="2315540"/>
            <a:ext cx="6545943" cy="420564"/>
          </a:xfrm>
          <a:prstGeom prst="rect">
            <a:avLst/>
          </a:prstGeom>
          <a:noFill/>
        </p:spPr>
        <p:txBody>
          <a:bodyPr wrap="square">
            <a:spAutoFit/>
          </a:bodyPr>
          <a:lstStyle/>
          <a:p>
            <a:r>
              <a:rPr lang="it-IT" sz="2133" b="1" dirty="0">
                <a:solidFill>
                  <a:srgbClr val="C00000"/>
                </a:solidFill>
              </a:rPr>
              <a:t>Per essere classificato ospedale di Grado 1</a:t>
            </a:r>
          </a:p>
        </p:txBody>
      </p:sp>
      <p:sp>
        <p:nvSpPr>
          <p:cNvPr id="18" name="CasellaDiTesto 17">
            <a:extLst>
              <a:ext uri="{FF2B5EF4-FFF2-40B4-BE49-F238E27FC236}">
                <a16:creationId xmlns:a16="http://schemas.microsoft.com/office/drawing/2014/main" id="{7414D158-A51D-4EFB-9915-D8F7A142E730}"/>
              </a:ext>
            </a:extLst>
          </p:cNvPr>
          <p:cNvSpPr txBox="1"/>
          <p:nvPr/>
        </p:nvSpPr>
        <p:spPr>
          <a:xfrm>
            <a:off x="5808133" y="4461550"/>
            <a:ext cx="6545943" cy="420564"/>
          </a:xfrm>
          <a:prstGeom prst="rect">
            <a:avLst/>
          </a:prstGeom>
          <a:noFill/>
        </p:spPr>
        <p:txBody>
          <a:bodyPr wrap="square">
            <a:spAutoFit/>
          </a:bodyPr>
          <a:lstStyle/>
          <a:p>
            <a:r>
              <a:rPr lang="it-IT" sz="2133" b="1" dirty="0">
                <a:solidFill>
                  <a:srgbClr val="C00000"/>
                </a:solidFill>
              </a:rPr>
              <a:t>Per essere classificato ospedale di Grado 2</a:t>
            </a:r>
          </a:p>
        </p:txBody>
      </p:sp>
      <p:sp>
        <p:nvSpPr>
          <p:cNvPr id="19" name="CasellaDiTesto 18">
            <a:extLst>
              <a:ext uri="{FF2B5EF4-FFF2-40B4-BE49-F238E27FC236}">
                <a16:creationId xmlns:a16="http://schemas.microsoft.com/office/drawing/2014/main" id="{3BDFF90D-FADE-45F8-ADAD-798E66CAFC96}"/>
              </a:ext>
            </a:extLst>
          </p:cNvPr>
          <p:cNvSpPr txBox="1"/>
          <p:nvPr/>
        </p:nvSpPr>
        <p:spPr>
          <a:xfrm>
            <a:off x="578527" y="3011825"/>
            <a:ext cx="4180625" cy="1200329"/>
          </a:xfrm>
          <a:prstGeom prst="rect">
            <a:avLst/>
          </a:prstGeom>
          <a:noFill/>
        </p:spPr>
        <p:txBody>
          <a:bodyPr wrap="square">
            <a:spAutoFit/>
          </a:bodyPr>
          <a:lstStyle/>
          <a:p>
            <a:r>
              <a:rPr lang="it-IT" sz="2400" b="1" dirty="0">
                <a:solidFill>
                  <a:schemeClr val="accent1"/>
                </a:solidFill>
                <a:latin typeface="Arial" panose="020B0604020202020204" pitchFamily="34" charset="0"/>
                <a:cs typeface="Arial" panose="020B0604020202020204" pitchFamily="34" charset="0"/>
              </a:rPr>
              <a:t>Condizioni per ottenere finanziamento prevenzione e controllo delle infezioni</a:t>
            </a:r>
          </a:p>
        </p:txBody>
      </p:sp>
      <p:sp>
        <p:nvSpPr>
          <p:cNvPr id="2" name="CasellaDiTesto 1">
            <a:extLst>
              <a:ext uri="{FF2B5EF4-FFF2-40B4-BE49-F238E27FC236}">
                <a16:creationId xmlns:a16="http://schemas.microsoft.com/office/drawing/2014/main" id="{3842DFB9-08F2-894F-B62D-38296D58343B}"/>
              </a:ext>
            </a:extLst>
          </p:cNvPr>
          <p:cNvSpPr txBox="1"/>
          <p:nvPr/>
        </p:nvSpPr>
        <p:spPr>
          <a:xfrm>
            <a:off x="7615238" y="1085850"/>
            <a:ext cx="2945358" cy="461665"/>
          </a:xfrm>
          <a:prstGeom prst="rect">
            <a:avLst/>
          </a:prstGeom>
          <a:noFill/>
        </p:spPr>
        <p:txBody>
          <a:bodyPr wrap="none" rtlCol="0">
            <a:spAutoFit/>
          </a:bodyPr>
          <a:lstStyle/>
          <a:p>
            <a:r>
              <a:rPr lang="it-IT" sz="2400" b="1" dirty="0">
                <a:solidFill>
                  <a:schemeClr val="accent1"/>
                </a:solidFill>
              </a:rPr>
              <a:t>L’esempio della Corea</a:t>
            </a:r>
          </a:p>
        </p:txBody>
      </p:sp>
    </p:spTree>
    <p:extLst>
      <p:ext uri="{BB962C8B-B14F-4D97-AF65-F5344CB8AC3E}">
        <p14:creationId xmlns:p14="http://schemas.microsoft.com/office/powerpoint/2010/main" val="315277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ntonietta.pompeo\Desktop\ipac-canada-logo.jpg"/>
          <p:cNvPicPr>
            <a:picLocks noChangeAspect="1" noChangeArrowheads="1"/>
          </p:cNvPicPr>
          <p:nvPr/>
        </p:nvPicPr>
        <p:blipFill>
          <a:blip r:embed="rId2"/>
          <a:srcRect/>
          <a:stretch>
            <a:fillRect/>
          </a:stretch>
        </p:blipFill>
        <p:spPr bwMode="auto">
          <a:xfrm>
            <a:off x="733669" y="251558"/>
            <a:ext cx="2895600" cy="1324708"/>
          </a:xfrm>
          <a:prstGeom prst="rect">
            <a:avLst/>
          </a:prstGeom>
          <a:noFill/>
        </p:spPr>
      </p:pic>
      <p:pic>
        <p:nvPicPr>
          <p:cNvPr id="4" name="Picture 2" descr="C:\Users\antonietta.pompeo\Desktop\cbicLogoColoured.jpg"/>
          <p:cNvPicPr>
            <a:picLocks noChangeAspect="1" noChangeArrowheads="1"/>
          </p:cNvPicPr>
          <p:nvPr/>
        </p:nvPicPr>
        <p:blipFill>
          <a:blip r:embed="rId3" cstate="print"/>
          <a:srcRect/>
          <a:stretch>
            <a:fillRect/>
          </a:stretch>
        </p:blipFill>
        <p:spPr bwMode="auto">
          <a:xfrm>
            <a:off x="3219450" y="3631051"/>
            <a:ext cx="1752600" cy="927100"/>
          </a:xfrm>
          <a:prstGeom prst="rect">
            <a:avLst/>
          </a:prstGeom>
          <a:noFill/>
        </p:spPr>
      </p:pic>
      <p:sp>
        <p:nvSpPr>
          <p:cNvPr id="6" name="Rettangolo 5">
            <a:extLst>
              <a:ext uri="{FF2B5EF4-FFF2-40B4-BE49-F238E27FC236}">
                <a16:creationId xmlns:a16="http://schemas.microsoft.com/office/drawing/2014/main" id="{1862EDB1-85A1-3847-AE44-4036B8F0D5E6}"/>
              </a:ext>
            </a:extLst>
          </p:cNvPr>
          <p:cNvSpPr/>
          <p:nvPr/>
        </p:nvSpPr>
        <p:spPr>
          <a:xfrm>
            <a:off x="553560" y="1694886"/>
            <a:ext cx="4988258" cy="2677656"/>
          </a:xfrm>
          <a:prstGeom prst="rect">
            <a:avLst/>
          </a:prstGeom>
        </p:spPr>
        <p:txBody>
          <a:bodyPr wrap="square">
            <a:spAutoFit/>
          </a:bodyPr>
          <a:lstStyle/>
          <a:p>
            <a:r>
              <a:rPr lang="it-IT" sz="2400" b="1" dirty="0">
                <a:solidFill>
                  <a:schemeClr val="accent1"/>
                </a:solidFill>
              </a:rPr>
              <a:t>APPROVA </a:t>
            </a:r>
          </a:p>
          <a:p>
            <a:r>
              <a:rPr lang="it-IT" sz="2400" dirty="0">
                <a:solidFill>
                  <a:srgbClr val="000000"/>
                </a:solidFill>
              </a:rPr>
              <a:t> </a:t>
            </a:r>
            <a:r>
              <a:rPr lang="it-IT" sz="2400" dirty="0">
                <a:solidFill>
                  <a:schemeClr val="accent1"/>
                </a:solidFill>
              </a:rPr>
              <a:t>come</a:t>
            </a:r>
            <a:r>
              <a:rPr lang="it-IT" sz="2400" dirty="0">
                <a:solidFill>
                  <a:srgbClr val="000000"/>
                </a:solidFill>
              </a:rPr>
              <a:t> </a:t>
            </a:r>
            <a:r>
              <a:rPr lang="it-IT" sz="2400" dirty="0">
                <a:solidFill>
                  <a:schemeClr val="accent1"/>
                </a:solidFill>
              </a:rPr>
              <a:t>requisito fondamentale per la posizione di Infection </a:t>
            </a:r>
            <a:r>
              <a:rPr lang="it-IT" sz="2400" dirty="0" err="1">
                <a:solidFill>
                  <a:schemeClr val="accent1"/>
                </a:solidFill>
              </a:rPr>
              <a:t>Prevention</a:t>
            </a:r>
            <a:r>
              <a:rPr lang="it-IT" sz="2400" dirty="0">
                <a:solidFill>
                  <a:schemeClr val="accent1"/>
                </a:solidFill>
              </a:rPr>
              <a:t> and Control Professional (ICP) il raggiungimento e il mantenimento della certificazione</a:t>
            </a:r>
          </a:p>
          <a:p>
            <a:r>
              <a:rPr lang="it-IT" sz="2400" dirty="0">
                <a:solidFill>
                  <a:schemeClr val="tx2"/>
                </a:solidFill>
              </a:rPr>
              <a:t> </a:t>
            </a:r>
          </a:p>
        </p:txBody>
      </p:sp>
      <p:sp>
        <p:nvSpPr>
          <p:cNvPr id="7" name="Rettangolo 6">
            <a:extLst>
              <a:ext uri="{FF2B5EF4-FFF2-40B4-BE49-F238E27FC236}">
                <a16:creationId xmlns:a16="http://schemas.microsoft.com/office/drawing/2014/main" id="{ADDE2A87-7458-6C40-B679-EEBEEE8D95CF}"/>
              </a:ext>
            </a:extLst>
          </p:cNvPr>
          <p:cNvSpPr/>
          <p:nvPr/>
        </p:nvSpPr>
        <p:spPr>
          <a:xfrm>
            <a:off x="553560" y="4743759"/>
            <a:ext cx="6647339" cy="1600438"/>
          </a:xfrm>
          <a:prstGeom prst="rect">
            <a:avLst/>
          </a:prstGeom>
        </p:spPr>
        <p:txBody>
          <a:bodyPr wrap="square">
            <a:spAutoFit/>
          </a:bodyPr>
          <a:lstStyle/>
          <a:p>
            <a:endParaRPr lang="it-IT" dirty="0">
              <a:solidFill>
                <a:srgbClr val="000000"/>
              </a:solidFill>
              <a:latin typeface="Arial" panose="020B0604020202020204" pitchFamily="34" charset="0"/>
            </a:endParaRPr>
          </a:p>
          <a:p>
            <a:r>
              <a:rPr lang="it-IT" sz="2000" dirty="0">
                <a:solidFill>
                  <a:schemeClr val="accent1"/>
                </a:solidFill>
              </a:rPr>
              <a:t>La certificazione significa che è stato raggiunto e mantenuto il corpo specializzato di conoscenze necessarie per l'esecuzione competente delle attuali pratiche di prevenzione e controllo delle infezioni</a:t>
            </a:r>
          </a:p>
        </p:txBody>
      </p:sp>
      <p:pic>
        <p:nvPicPr>
          <p:cNvPr id="9" name="Picture 3" descr="C:\Users\antonietta.pompeo\Desktop\acipc-logo.png">
            <a:extLst>
              <a:ext uri="{FF2B5EF4-FFF2-40B4-BE49-F238E27FC236}">
                <a16:creationId xmlns:a16="http://schemas.microsoft.com/office/drawing/2014/main" id="{6E8C9AFA-91D4-9F45-8DD7-DFB88300234D}"/>
              </a:ext>
            </a:extLst>
          </p:cNvPr>
          <p:cNvPicPr>
            <a:picLocks noChangeAspect="1" noChangeArrowheads="1"/>
          </p:cNvPicPr>
          <p:nvPr/>
        </p:nvPicPr>
        <p:blipFill>
          <a:blip r:embed="rId4"/>
          <a:srcRect/>
          <a:stretch>
            <a:fillRect/>
          </a:stretch>
        </p:blipFill>
        <p:spPr bwMode="auto">
          <a:xfrm>
            <a:off x="7639049" y="544581"/>
            <a:ext cx="4094285" cy="831727"/>
          </a:xfrm>
          <a:prstGeom prst="rect">
            <a:avLst/>
          </a:prstGeom>
          <a:noFill/>
        </p:spPr>
      </p:pic>
      <p:sp>
        <p:nvSpPr>
          <p:cNvPr id="10" name="Rettangolo 9">
            <a:extLst>
              <a:ext uri="{FF2B5EF4-FFF2-40B4-BE49-F238E27FC236}">
                <a16:creationId xmlns:a16="http://schemas.microsoft.com/office/drawing/2014/main" id="{7D4C6526-DC36-954D-AE61-062600DA72B1}"/>
              </a:ext>
            </a:extLst>
          </p:cNvPr>
          <p:cNvSpPr/>
          <p:nvPr/>
        </p:nvSpPr>
        <p:spPr>
          <a:xfrm>
            <a:off x="7200899" y="2114241"/>
            <a:ext cx="4760635" cy="1938992"/>
          </a:xfrm>
          <a:prstGeom prst="rect">
            <a:avLst/>
          </a:prstGeom>
        </p:spPr>
        <p:txBody>
          <a:bodyPr wrap="square">
            <a:spAutoFit/>
          </a:bodyPr>
          <a:lstStyle/>
          <a:p>
            <a:r>
              <a:rPr lang="it-IT" sz="2400" b="1" dirty="0">
                <a:solidFill>
                  <a:schemeClr val="accent1"/>
                </a:solidFill>
              </a:rPr>
              <a:t>POLITICA DI INTEGRITÀ ACCADEMICA </a:t>
            </a:r>
          </a:p>
          <a:p>
            <a:endParaRPr lang="it-IT" sz="2400" b="1" dirty="0">
              <a:solidFill>
                <a:schemeClr val="accent1"/>
              </a:solidFill>
            </a:endParaRPr>
          </a:p>
          <a:p>
            <a:r>
              <a:rPr lang="it-IT" sz="2400" b="1" dirty="0">
                <a:solidFill>
                  <a:schemeClr val="accent1"/>
                </a:solidFill>
              </a:rPr>
              <a:t>CERTIFICAZIONE dei corsi organizzati dalle VARIE UNIVERSITA’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CAFE4A-7BE8-AE43-958B-8335DA574013}"/>
              </a:ext>
            </a:extLst>
          </p:cNvPr>
          <p:cNvSpPr>
            <a:spLocks noGrp="1"/>
          </p:cNvSpPr>
          <p:nvPr>
            <p:ph type="title"/>
          </p:nvPr>
        </p:nvSpPr>
        <p:spPr/>
        <p:txBody>
          <a:bodyPr/>
          <a:lstStyle/>
          <a:p>
            <a:r>
              <a:rPr lang="it-IT" b="1" dirty="0">
                <a:solidFill>
                  <a:srgbClr val="1E2FE5"/>
                </a:solidFill>
              </a:rPr>
              <a:t>Evoluzione del ruolo dell’ISRI</a:t>
            </a:r>
            <a:endParaRPr lang="it-IT" dirty="0">
              <a:solidFill>
                <a:srgbClr val="1E2FE5"/>
              </a:solidFill>
            </a:endParaRPr>
          </a:p>
        </p:txBody>
      </p:sp>
      <p:sp>
        <p:nvSpPr>
          <p:cNvPr id="3" name="CasellaDiTesto 2">
            <a:extLst>
              <a:ext uri="{FF2B5EF4-FFF2-40B4-BE49-F238E27FC236}">
                <a16:creationId xmlns:a16="http://schemas.microsoft.com/office/drawing/2014/main" id="{3EF849DD-E7A4-BF47-B91F-8F4BD06ADAEA}"/>
              </a:ext>
            </a:extLst>
          </p:cNvPr>
          <p:cNvSpPr txBox="1"/>
          <p:nvPr/>
        </p:nvSpPr>
        <p:spPr>
          <a:xfrm>
            <a:off x="838201" y="2115403"/>
            <a:ext cx="11028528" cy="2800767"/>
          </a:xfrm>
          <a:prstGeom prst="rect">
            <a:avLst/>
          </a:prstGeom>
          <a:noFill/>
        </p:spPr>
        <p:txBody>
          <a:bodyPr wrap="square" rtlCol="0">
            <a:spAutoFit/>
          </a:bodyPr>
          <a:lstStyle/>
          <a:p>
            <a:pPr marL="342900" indent="-342900" algn="just">
              <a:buFont typeface="Wingdings" pitchFamily="2" charset="2"/>
              <a:buChar char="Ø"/>
            </a:pPr>
            <a:r>
              <a:rPr lang="it-IT" sz="2400" dirty="0">
                <a:solidFill>
                  <a:schemeClr val="accent1"/>
                </a:solidFill>
              </a:rPr>
              <a:t>I bisogni e i problemi delle ICA dell’ Antibioticoresistenza  ed infection control sono cambiati nel tempo </a:t>
            </a:r>
          </a:p>
          <a:p>
            <a:pPr algn="just"/>
            <a:endParaRPr lang="it-IT" sz="2000" dirty="0">
              <a:solidFill>
                <a:schemeClr val="accent1"/>
              </a:solidFill>
            </a:endParaRPr>
          </a:p>
          <a:p>
            <a:pPr marL="342900" indent="-342900" algn="just">
              <a:buFont typeface="Wingdings" pitchFamily="2" charset="2"/>
              <a:buChar char="Ø"/>
            </a:pPr>
            <a:r>
              <a:rPr lang="it-IT" sz="2000" dirty="0">
                <a:solidFill>
                  <a:schemeClr val="accent1"/>
                </a:solidFill>
              </a:rPr>
              <a:t> </a:t>
            </a:r>
            <a:r>
              <a:rPr lang="it-IT" sz="2400" dirty="0">
                <a:solidFill>
                  <a:schemeClr val="accent1"/>
                </a:solidFill>
              </a:rPr>
              <a:t>la necessità di adeguare la formazione la ricerca ed il ruolo dei professionisti che si occupano dell’infection control diventa </a:t>
            </a:r>
            <a:r>
              <a:rPr lang="it-IT" sz="2400" dirty="0" err="1">
                <a:solidFill>
                  <a:schemeClr val="accent1"/>
                </a:solidFill>
              </a:rPr>
              <a:t>fondamental</a:t>
            </a:r>
            <a:endParaRPr lang="it-IT" sz="2400" dirty="0">
              <a:solidFill>
                <a:schemeClr val="accent1"/>
              </a:solidFill>
            </a:endParaRPr>
          </a:p>
          <a:p>
            <a:pPr algn="just"/>
            <a:endParaRPr lang="it-IT" sz="2000" dirty="0">
              <a:solidFill>
                <a:schemeClr val="accent1"/>
              </a:solidFill>
            </a:endParaRPr>
          </a:p>
          <a:p>
            <a:pPr marL="342900" indent="-342900" algn="just">
              <a:buFont typeface="Wingdings" pitchFamily="2" charset="2"/>
              <a:buChar char="Ø"/>
            </a:pPr>
            <a:r>
              <a:rPr lang="it-IT" sz="2000" b="1" dirty="0">
                <a:solidFill>
                  <a:schemeClr val="accent1"/>
                </a:solidFill>
              </a:rPr>
              <a:t>Anipio</a:t>
            </a:r>
            <a:r>
              <a:rPr lang="it-IT" sz="2000" dirty="0">
                <a:solidFill>
                  <a:schemeClr val="accent1"/>
                </a:solidFill>
              </a:rPr>
              <a:t> ha come obiettivo prioritario l’aggiornamento del ruolo degli ISRI  e degli infermieri di clinica nell’infection control</a:t>
            </a:r>
          </a:p>
        </p:txBody>
      </p:sp>
      <p:sp>
        <p:nvSpPr>
          <p:cNvPr id="4" name="CasellaDiTesto 3">
            <a:extLst>
              <a:ext uri="{FF2B5EF4-FFF2-40B4-BE49-F238E27FC236}">
                <a16:creationId xmlns:a16="http://schemas.microsoft.com/office/drawing/2014/main" id="{49CB53B0-CCD9-7748-8509-B40737A9C2A4}"/>
              </a:ext>
            </a:extLst>
          </p:cNvPr>
          <p:cNvSpPr txBox="1"/>
          <p:nvPr/>
        </p:nvSpPr>
        <p:spPr>
          <a:xfrm>
            <a:off x="163773" y="4421874"/>
            <a:ext cx="11190027" cy="1323439"/>
          </a:xfrm>
          <a:prstGeom prst="rect">
            <a:avLst/>
          </a:prstGeom>
          <a:noFill/>
        </p:spPr>
        <p:txBody>
          <a:bodyPr wrap="square" rtlCol="0">
            <a:spAutoFit/>
          </a:bodyPr>
          <a:lstStyle/>
          <a:p>
            <a:endParaRPr lang="it-IT" sz="2000" dirty="0">
              <a:solidFill>
                <a:schemeClr val="accent1"/>
              </a:solidFill>
            </a:endParaRPr>
          </a:p>
          <a:p>
            <a:endParaRPr lang="it-IT" sz="2000" dirty="0">
              <a:solidFill>
                <a:schemeClr val="accent1"/>
              </a:solidFill>
            </a:endParaRPr>
          </a:p>
          <a:p>
            <a:r>
              <a:rPr lang="it-IT" sz="2000" dirty="0">
                <a:solidFill>
                  <a:schemeClr val="accent1"/>
                </a:solidFill>
              </a:rPr>
              <a:t>La pandemia ha evidenziato le  criticità del governo dell’infection control a livello nazionale </a:t>
            </a:r>
          </a:p>
          <a:p>
            <a:r>
              <a:rPr lang="it-IT" sz="2000" dirty="0">
                <a:solidFill>
                  <a:schemeClr val="accent1"/>
                </a:solidFill>
              </a:rPr>
              <a:t>a partire dall’ABC…purtroppo</a:t>
            </a:r>
          </a:p>
        </p:txBody>
      </p:sp>
      <p:sp>
        <p:nvSpPr>
          <p:cNvPr id="5" name="CasellaDiTesto 4">
            <a:extLst>
              <a:ext uri="{FF2B5EF4-FFF2-40B4-BE49-F238E27FC236}">
                <a16:creationId xmlns:a16="http://schemas.microsoft.com/office/drawing/2014/main" id="{0B7C9B53-455A-A449-9E9B-A5D4D914A33A}"/>
              </a:ext>
            </a:extLst>
          </p:cNvPr>
          <p:cNvSpPr txBox="1"/>
          <p:nvPr/>
        </p:nvSpPr>
        <p:spPr>
          <a:xfrm>
            <a:off x="1351128" y="5240740"/>
            <a:ext cx="10515600" cy="1323439"/>
          </a:xfrm>
          <a:prstGeom prst="rect">
            <a:avLst/>
          </a:prstGeom>
          <a:noFill/>
        </p:spPr>
        <p:txBody>
          <a:bodyPr wrap="square" rtlCol="0">
            <a:spAutoFit/>
          </a:bodyPr>
          <a:lstStyle/>
          <a:p>
            <a:endParaRPr lang="it-IT" sz="2000" dirty="0">
              <a:solidFill>
                <a:schemeClr val="accent1"/>
              </a:solidFill>
            </a:endParaRPr>
          </a:p>
          <a:p>
            <a:endParaRPr lang="it-IT" sz="2000" dirty="0">
              <a:solidFill>
                <a:schemeClr val="accent1"/>
              </a:solidFill>
            </a:endParaRPr>
          </a:p>
          <a:p>
            <a:r>
              <a:rPr lang="it-IT" sz="2000" dirty="0">
                <a:solidFill>
                  <a:schemeClr val="accent1"/>
                </a:solidFill>
              </a:rPr>
              <a:t>Porto l’esempio delle criticità con le quali ci siamo confrontati rispetto alle precauzioni standard e specifiche e  l’utilizzo dei DPI .</a:t>
            </a:r>
          </a:p>
        </p:txBody>
      </p:sp>
    </p:spTree>
    <p:extLst>
      <p:ext uri="{BB962C8B-B14F-4D97-AF65-F5344CB8AC3E}">
        <p14:creationId xmlns:p14="http://schemas.microsoft.com/office/powerpoint/2010/main" val="56792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1E2FE5"/>
                </a:solidFill>
              </a:rPr>
              <a:t>Lavoriamo per  essere questo.  Attenti a :</a:t>
            </a:r>
          </a:p>
        </p:txBody>
      </p:sp>
      <p:pic>
        <p:nvPicPr>
          <p:cNvPr id="2050" name="Picture 2" descr="C:\Users\antonietta.pompeo\Desktop\T-640b16f4a65be6d35bcbeddfe87d238b-1000x351.png"/>
          <p:cNvPicPr>
            <a:picLocks noChangeAspect="1" noChangeArrowheads="1"/>
          </p:cNvPicPr>
          <p:nvPr/>
        </p:nvPicPr>
        <p:blipFill>
          <a:blip r:embed="rId3"/>
          <a:srcRect/>
          <a:stretch>
            <a:fillRect/>
          </a:stretch>
        </p:blipFill>
        <p:spPr bwMode="auto">
          <a:xfrm>
            <a:off x="1343618" y="1757571"/>
            <a:ext cx="9504763" cy="334285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696C0A8-679D-4F42-9B83-3E2FEAD504F5}"/>
              </a:ext>
            </a:extLst>
          </p:cNvPr>
          <p:cNvSpPr>
            <a:spLocks noGrp="1"/>
          </p:cNvSpPr>
          <p:nvPr>
            <p:ph type="title"/>
          </p:nvPr>
        </p:nvSpPr>
        <p:spPr/>
        <p:txBody>
          <a:bodyPr>
            <a:normAutofit fontScale="90000"/>
          </a:bodyPr>
          <a:lstStyle/>
          <a:p>
            <a:br>
              <a:rPr lang="it-IT" b="1" dirty="0">
                <a:solidFill>
                  <a:srgbClr val="1E2FE5"/>
                </a:solidFill>
              </a:rPr>
            </a:br>
            <a:br>
              <a:rPr lang="it-IT" b="1" dirty="0">
                <a:solidFill>
                  <a:srgbClr val="1E2FE5"/>
                </a:solidFill>
              </a:rPr>
            </a:br>
            <a:br>
              <a:rPr lang="it-IT" b="1" dirty="0">
                <a:solidFill>
                  <a:srgbClr val="1E2FE5"/>
                </a:solidFill>
              </a:rPr>
            </a:br>
            <a:br>
              <a:rPr lang="it-IT" b="1" dirty="0">
                <a:solidFill>
                  <a:srgbClr val="1E2FE5"/>
                </a:solidFill>
              </a:rPr>
            </a:br>
            <a:br>
              <a:rPr lang="it-IT" b="1" dirty="0">
                <a:solidFill>
                  <a:srgbClr val="1E2FE5"/>
                </a:solidFill>
              </a:rPr>
            </a:br>
            <a:br>
              <a:rPr lang="it-IT" b="1" dirty="0">
                <a:solidFill>
                  <a:srgbClr val="1E2FE5"/>
                </a:solidFill>
              </a:rPr>
            </a:br>
            <a:br>
              <a:rPr lang="it-IT" b="1" dirty="0">
                <a:solidFill>
                  <a:srgbClr val="1E2FE5"/>
                </a:solidFill>
              </a:rPr>
            </a:br>
            <a:br>
              <a:rPr lang="it-IT" b="1" dirty="0">
                <a:solidFill>
                  <a:srgbClr val="1E2FE5"/>
                </a:solidFill>
              </a:rPr>
            </a:br>
            <a:br>
              <a:rPr lang="it-IT" b="1" dirty="0">
                <a:solidFill>
                  <a:srgbClr val="1E2FE5"/>
                </a:solidFill>
              </a:rPr>
            </a:br>
            <a:r>
              <a:rPr lang="it-IT" b="1" dirty="0">
                <a:solidFill>
                  <a:srgbClr val="1E2FE5"/>
                </a:solidFill>
              </a:rPr>
              <a:t>Uno sguardo al futuro</a:t>
            </a:r>
          </a:p>
        </p:txBody>
      </p:sp>
    </p:spTree>
    <p:extLst>
      <p:ext uri="{BB962C8B-B14F-4D97-AF65-F5344CB8AC3E}">
        <p14:creationId xmlns:p14="http://schemas.microsoft.com/office/powerpoint/2010/main" val="418550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chemeClr val="accent1"/>
                </a:solidFill>
              </a:rPr>
              <a:t>La prevenzione delle infezioni è un campo in continua evoluzione siamo pronti per il futuro</a:t>
            </a:r>
          </a:p>
        </p:txBody>
      </p:sp>
      <p:pic>
        <p:nvPicPr>
          <p:cNvPr id="3074" name="Picture 2" descr="C:\Users\antonietta.pompeo\Desktop\COMPETENCY_MODEL_Final-003-e1560175993185.png"/>
          <p:cNvPicPr>
            <a:picLocks noGrp="1" noChangeAspect="1" noChangeArrowheads="1"/>
          </p:cNvPicPr>
          <p:nvPr>
            <p:ph idx="1"/>
          </p:nvPr>
        </p:nvPicPr>
        <p:blipFill>
          <a:blip r:embed="rId3"/>
          <a:srcRect/>
          <a:stretch>
            <a:fillRect/>
          </a:stretch>
        </p:blipFill>
        <p:spPr bwMode="auto">
          <a:xfrm>
            <a:off x="0" y="1583385"/>
            <a:ext cx="4676931" cy="4031640"/>
          </a:xfrm>
          <a:prstGeom prst="rect">
            <a:avLst/>
          </a:prstGeom>
          <a:noFill/>
        </p:spPr>
      </p:pic>
      <p:sp>
        <p:nvSpPr>
          <p:cNvPr id="5" name="Rettangolo 4"/>
          <p:cNvSpPr/>
          <p:nvPr/>
        </p:nvSpPr>
        <p:spPr>
          <a:xfrm>
            <a:off x="6154615" y="2121877"/>
            <a:ext cx="5627077" cy="1477328"/>
          </a:xfrm>
          <a:prstGeom prst="rect">
            <a:avLst/>
          </a:prstGeom>
        </p:spPr>
        <p:txBody>
          <a:bodyPr wrap="square">
            <a:spAutoFit/>
          </a:bodyPr>
          <a:lstStyle/>
          <a:p>
            <a:pPr fontAlgn="ctr"/>
            <a:r>
              <a:rPr lang="en-US" b="1" dirty="0">
                <a:solidFill>
                  <a:schemeClr val="accent1"/>
                </a:solidFill>
              </a:rPr>
              <a:t>Advancing the profession: An updated future-oriented competency model for professional development</a:t>
            </a:r>
            <a:r>
              <a:rPr lang="it-IT" cap="all" dirty="0"/>
              <a:t>J</a:t>
            </a:r>
          </a:p>
          <a:p>
            <a:pPr fontAlgn="ctr"/>
            <a:r>
              <a:rPr lang="it-IT" cap="all" dirty="0" err="1">
                <a:solidFill>
                  <a:schemeClr val="accent1"/>
                </a:solidFill>
              </a:rPr>
              <a:t>jUNE</a:t>
            </a:r>
            <a:r>
              <a:rPr lang="it-IT" cap="all" dirty="0">
                <a:solidFill>
                  <a:schemeClr val="accent1"/>
                </a:solidFill>
              </a:rPr>
              <a:t> 6, 2019</a:t>
            </a:r>
          </a:p>
          <a:p>
            <a:r>
              <a:rPr lang="it-IT" dirty="0"/>
              <a:t> </a:t>
            </a:r>
          </a:p>
          <a:p>
            <a:pPr algn="ctr"/>
            <a:endParaRPr lang="en-US" b="1" dirty="0">
              <a:solidFill>
                <a:schemeClr val="accent1"/>
              </a:solidFill>
            </a:endParaRPr>
          </a:p>
        </p:txBody>
      </p:sp>
      <p:pic>
        <p:nvPicPr>
          <p:cNvPr id="3075" name="Picture 3" descr="C:\Users\antonietta.pompeo\Desktop\067.png"/>
          <p:cNvPicPr>
            <a:picLocks noChangeAspect="1" noChangeArrowheads="1"/>
          </p:cNvPicPr>
          <p:nvPr/>
        </p:nvPicPr>
        <p:blipFill>
          <a:blip r:embed="rId4"/>
          <a:srcRect/>
          <a:stretch>
            <a:fillRect/>
          </a:stretch>
        </p:blipFill>
        <p:spPr bwMode="auto">
          <a:xfrm>
            <a:off x="4214191" y="3341078"/>
            <a:ext cx="7977809" cy="314581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406A70D-F4D1-504E-81BC-75AE8947C5A3}"/>
              </a:ext>
            </a:extLst>
          </p:cNvPr>
          <p:cNvSpPr>
            <a:spLocks noGrp="1"/>
          </p:cNvSpPr>
          <p:nvPr>
            <p:ph type="title"/>
          </p:nvPr>
        </p:nvSpPr>
        <p:spPr>
          <a:xfrm>
            <a:off x="382385" y="365125"/>
            <a:ext cx="10971415" cy="1325563"/>
          </a:xfrm>
        </p:spPr>
        <p:txBody>
          <a:bodyPr/>
          <a:lstStyle/>
          <a:p>
            <a:r>
              <a:rPr lang="it-IT" b="1" dirty="0">
                <a:solidFill>
                  <a:schemeClr val="accent1"/>
                </a:solidFill>
              </a:rPr>
              <a:t>L’ISRI è una figura che nasce negli anni 80</a:t>
            </a:r>
            <a:br>
              <a:rPr lang="it-IT" b="1" dirty="0">
                <a:solidFill>
                  <a:schemeClr val="accent1"/>
                </a:solidFill>
              </a:rPr>
            </a:br>
            <a:endParaRPr lang="it-IT" dirty="0"/>
          </a:p>
        </p:txBody>
      </p:sp>
      <p:sp>
        <p:nvSpPr>
          <p:cNvPr id="3" name="Segnaposto contenuto 2"/>
          <p:cNvSpPr>
            <a:spLocks noGrp="1"/>
          </p:cNvSpPr>
          <p:nvPr>
            <p:ph idx="4294967295"/>
          </p:nvPr>
        </p:nvSpPr>
        <p:spPr>
          <a:xfrm>
            <a:off x="808038" y="1825625"/>
            <a:ext cx="11383962" cy="4294188"/>
          </a:xfrm>
        </p:spPr>
        <p:txBody>
          <a:bodyPr>
            <a:normAutofit fontScale="92500" lnSpcReduction="10000"/>
          </a:bodyPr>
          <a:lstStyle/>
          <a:p>
            <a:pPr marL="0" indent="0">
              <a:buNone/>
            </a:pPr>
            <a:r>
              <a:rPr lang="it-IT" dirty="0">
                <a:solidFill>
                  <a:srgbClr val="FF0000"/>
                </a:solidFill>
              </a:rPr>
              <a:t>Circolare Ministero Sanità n. </a:t>
            </a:r>
            <a:r>
              <a:rPr lang="it-IT" dirty="0">
                <a:solidFill>
                  <a:schemeClr val="tx2"/>
                </a:solidFill>
              </a:rPr>
              <a:t>52/1985  </a:t>
            </a:r>
            <a:r>
              <a:rPr lang="it-IT" b="1" dirty="0">
                <a:solidFill>
                  <a:schemeClr val="tx2"/>
                </a:solidFill>
              </a:rPr>
              <a:t>«Lotta contro le infezioni ospedaliere</a:t>
            </a:r>
          </a:p>
          <a:p>
            <a:r>
              <a:rPr lang="it-IT" dirty="0">
                <a:solidFill>
                  <a:schemeClr val="tx2"/>
                </a:solidFill>
              </a:rPr>
              <a:t>2.1.2 </a:t>
            </a:r>
            <a:r>
              <a:rPr lang="it-IT" b="1" dirty="0">
                <a:solidFill>
                  <a:schemeClr val="tx2"/>
                </a:solidFill>
              </a:rPr>
              <a:t>– </a:t>
            </a:r>
            <a:r>
              <a:rPr lang="it-IT" b="1" dirty="0">
                <a:solidFill>
                  <a:srgbClr val="1E2FE5"/>
                </a:solidFill>
              </a:rPr>
              <a:t>L’infermiera addetta al controllo delle infezioni (ICI)</a:t>
            </a:r>
          </a:p>
          <a:p>
            <a:pPr>
              <a:buNone/>
            </a:pPr>
            <a:endParaRPr lang="it-IT" dirty="0">
              <a:solidFill>
                <a:srgbClr val="0070C0"/>
              </a:solidFill>
            </a:endParaRPr>
          </a:p>
          <a:p>
            <a:pPr>
              <a:buNone/>
            </a:pPr>
            <a:r>
              <a:rPr lang="it-IT" dirty="0">
                <a:solidFill>
                  <a:srgbClr val="FF0000"/>
                </a:solidFill>
              </a:rPr>
              <a:t>Circolare Min. Sanità 30 gennaio 1988 n. 8</a:t>
            </a:r>
            <a:r>
              <a:rPr lang="it-IT" b="1" dirty="0"/>
              <a:t>,</a:t>
            </a:r>
          </a:p>
          <a:p>
            <a:pPr>
              <a:buNone/>
            </a:pPr>
            <a:r>
              <a:rPr lang="it-IT" b="1" dirty="0"/>
              <a:t> Lotta contro le infezioni ospedaliere: la sorveglianza</a:t>
            </a:r>
          </a:p>
          <a:p>
            <a:pPr marL="0" indent="0">
              <a:buNone/>
            </a:pPr>
            <a:r>
              <a:rPr lang="it-IT" dirty="0"/>
              <a:t> l’Organizzazione Mondiale della Sanità suggerisce </a:t>
            </a:r>
            <a:r>
              <a:rPr lang="it-IT" b="1" dirty="0">
                <a:solidFill>
                  <a:srgbClr val="3333FF"/>
                </a:solidFill>
              </a:rPr>
              <a:t>l’impiego di un </a:t>
            </a:r>
            <a:r>
              <a:rPr lang="it-IT" b="1" u="sng" dirty="0">
                <a:solidFill>
                  <a:srgbClr val="3333FF"/>
                </a:solidFill>
              </a:rPr>
              <a:t>infermiere o caposala</a:t>
            </a:r>
          </a:p>
          <a:p>
            <a:pPr marL="0" indent="0">
              <a:buNone/>
            </a:pPr>
            <a:endParaRPr lang="it-IT" b="1" u="sng" dirty="0">
              <a:solidFill>
                <a:srgbClr val="3333FF"/>
              </a:solidFill>
            </a:endParaRPr>
          </a:p>
          <a:p>
            <a:pPr marL="0" indent="0">
              <a:buNone/>
            </a:pPr>
            <a:r>
              <a:rPr lang="it-IT" dirty="0"/>
              <a:t>Tale figura dovrebbe essere identificata all’interno del personale esistente ed essere dotata di </a:t>
            </a:r>
            <a:r>
              <a:rPr lang="it-IT" b="1" dirty="0">
                <a:solidFill>
                  <a:srgbClr val="FF0000"/>
                </a:solidFill>
              </a:rPr>
              <a:t>specifica competenza</a:t>
            </a:r>
            <a:r>
              <a:rPr lang="it-IT" dirty="0">
                <a:solidFill>
                  <a:srgbClr val="FF0000"/>
                </a:solidFill>
              </a:rPr>
              <a:t> </a:t>
            </a:r>
            <a:r>
              <a:rPr lang="it-IT" dirty="0"/>
              <a:t>per assolvere alle sue mansioni</a:t>
            </a:r>
          </a:p>
          <a:p>
            <a:pPr marL="0" indent="0">
              <a:buNone/>
            </a:pPr>
            <a:endParaRPr lang="it-IT" b="1" dirty="0">
              <a:solidFill>
                <a:schemeClr val="tx2"/>
              </a:solidFill>
            </a:endParaRPr>
          </a:p>
          <a:p>
            <a:pPr marL="0" indent="0">
              <a:buNone/>
            </a:pPr>
            <a:endParaRPr lang="it-IT" b="1"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A06CC4-2524-CA4D-8CAC-75C6F02BBA5C}"/>
              </a:ext>
            </a:extLst>
          </p:cNvPr>
          <p:cNvSpPr>
            <a:spLocks noGrp="1"/>
          </p:cNvSpPr>
          <p:nvPr>
            <p:ph type="title"/>
          </p:nvPr>
        </p:nvSpPr>
        <p:spPr>
          <a:xfrm>
            <a:off x="284813" y="365125"/>
            <a:ext cx="11068987" cy="1325563"/>
          </a:xfrm>
        </p:spPr>
        <p:txBody>
          <a:bodyPr/>
          <a:lstStyle/>
          <a:p>
            <a:r>
              <a:rPr lang="it-IT" b="1" dirty="0">
                <a:solidFill>
                  <a:schemeClr val="accent1"/>
                </a:solidFill>
              </a:rPr>
              <a:t>  </a:t>
            </a:r>
            <a:r>
              <a:rPr lang="it-IT" b="1" dirty="0">
                <a:solidFill>
                  <a:srgbClr val="1E2FE5"/>
                </a:solidFill>
              </a:rPr>
              <a:t>Stewardship Professionale</a:t>
            </a:r>
          </a:p>
        </p:txBody>
      </p:sp>
      <p:sp>
        <p:nvSpPr>
          <p:cNvPr id="7" name="Segnaposto contenuto 6">
            <a:extLst>
              <a:ext uri="{FF2B5EF4-FFF2-40B4-BE49-F238E27FC236}">
                <a16:creationId xmlns:a16="http://schemas.microsoft.com/office/drawing/2014/main" id="{1F89FF2D-6BD8-564B-878A-92C575710909}"/>
              </a:ext>
            </a:extLst>
          </p:cNvPr>
          <p:cNvSpPr>
            <a:spLocks noGrp="1"/>
          </p:cNvSpPr>
          <p:nvPr>
            <p:ph idx="1"/>
          </p:nvPr>
        </p:nvSpPr>
        <p:spPr>
          <a:xfrm>
            <a:off x="434716" y="1825625"/>
            <a:ext cx="5014652" cy="4351338"/>
          </a:xfrm>
        </p:spPr>
        <p:txBody>
          <a:bodyPr/>
          <a:lstStyle/>
          <a:p>
            <a:pPr>
              <a:buNone/>
            </a:pPr>
            <a:r>
              <a:rPr lang="it-IT" b="1" dirty="0">
                <a:solidFill>
                  <a:srgbClr val="1E2FE5"/>
                </a:solidFill>
              </a:rPr>
              <a:t>Steward</a:t>
            </a:r>
            <a:r>
              <a:rPr lang="it-IT" dirty="0">
                <a:solidFill>
                  <a:srgbClr val="1E2FE5"/>
                </a:solidFill>
              </a:rPr>
              <a:t>:</a:t>
            </a:r>
          </a:p>
          <a:p>
            <a:pPr>
              <a:buNone/>
            </a:pPr>
            <a:r>
              <a:rPr lang="it-IT" dirty="0">
                <a:solidFill>
                  <a:schemeClr val="accent1"/>
                </a:solidFill>
              </a:rPr>
              <a:t>Colui che dirige, supervisiona o gestisce qualcosa; </a:t>
            </a:r>
          </a:p>
          <a:p>
            <a:pPr>
              <a:buNone/>
            </a:pPr>
            <a:r>
              <a:rPr lang="it-IT" dirty="0">
                <a:solidFill>
                  <a:srgbClr val="1E2FE5"/>
                </a:solidFill>
              </a:rPr>
              <a:t>gestione attenta e responsabile di qualcosa affidato alle proprie cure. </a:t>
            </a:r>
          </a:p>
          <a:p>
            <a:pPr>
              <a:buNone/>
            </a:pPr>
            <a:endParaRPr lang="it-IT" dirty="0">
              <a:solidFill>
                <a:schemeClr val="accent1"/>
              </a:solidFill>
            </a:endParaRPr>
          </a:p>
          <a:p>
            <a:pPr marL="0" indent="0">
              <a:buNone/>
            </a:pPr>
            <a:r>
              <a:rPr lang="it-IT" b="1" dirty="0">
                <a:solidFill>
                  <a:srgbClr val="FF0000"/>
                </a:solidFill>
              </a:rPr>
              <a:t>Stewardship dell’infection control</a:t>
            </a:r>
          </a:p>
        </p:txBody>
      </p:sp>
      <p:sp>
        <p:nvSpPr>
          <p:cNvPr id="8" name="Ovale 7">
            <a:extLst>
              <a:ext uri="{FF2B5EF4-FFF2-40B4-BE49-F238E27FC236}">
                <a16:creationId xmlns:a16="http://schemas.microsoft.com/office/drawing/2014/main" id="{15DEC84B-3381-6C4C-A9E8-09F12AC8A544}"/>
              </a:ext>
            </a:extLst>
          </p:cNvPr>
          <p:cNvSpPr/>
          <p:nvPr/>
        </p:nvSpPr>
        <p:spPr>
          <a:xfrm>
            <a:off x="7519013" y="3181328"/>
            <a:ext cx="2194561" cy="18121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a:t>
            </a:r>
            <a:endParaRPr lang="it-IT" dirty="0"/>
          </a:p>
        </p:txBody>
      </p:sp>
      <p:sp>
        <p:nvSpPr>
          <p:cNvPr id="9" name="CasellaDiTesto 8">
            <a:extLst>
              <a:ext uri="{FF2B5EF4-FFF2-40B4-BE49-F238E27FC236}">
                <a16:creationId xmlns:a16="http://schemas.microsoft.com/office/drawing/2014/main" id="{BE258B12-B1D1-924C-9152-003E5689E7DD}"/>
              </a:ext>
            </a:extLst>
          </p:cNvPr>
          <p:cNvSpPr txBox="1"/>
          <p:nvPr/>
        </p:nvSpPr>
        <p:spPr>
          <a:xfrm>
            <a:off x="7078979" y="3429000"/>
            <a:ext cx="2742828" cy="923330"/>
          </a:xfrm>
          <a:prstGeom prst="rect">
            <a:avLst/>
          </a:prstGeom>
          <a:noFill/>
        </p:spPr>
        <p:txBody>
          <a:bodyPr wrap="square" rtlCol="0">
            <a:spAutoFit/>
          </a:bodyPr>
          <a:lstStyle/>
          <a:p>
            <a:pPr algn="ctr"/>
            <a:endParaRPr lang="it-IT" dirty="0"/>
          </a:p>
          <a:p>
            <a:pPr algn="ctr"/>
            <a:r>
              <a:rPr lang="it-IT" b="1" dirty="0"/>
              <a:t>   Professional</a:t>
            </a:r>
          </a:p>
          <a:p>
            <a:pPr algn="ctr"/>
            <a:r>
              <a:rPr lang="it-IT" b="1" dirty="0"/>
              <a:t>    Stewardship</a:t>
            </a:r>
          </a:p>
        </p:txBody>
      </p:sp>
      <p:sp>
        <p:nvSpPr>
          <p:cNvPr id="10" name="Ovale 9">
            <a:extLst>
              <a:ext uri="{FF2B5EF4-FFF2-40B4-BE49-F238E27FC236}">
                <a16:creationId xmlns:a16="http://schemas.microsoft.com/office/drawing/2014/main" id="{9A7B5BE5-3B0C-2B46-B56F-8D6C96CC93ED}"/>
              </a:ext>
            </a:extLst>
          </p:cNvPr>
          <p:cNvSpPr/>
          <p:nvPr/>
        </p:nvSpPr>
        <p:spPr>
          <a:xfrm>
            <a:off x="5042474" y="3883348"/>
            <a:ext cx="2175135" cy="1325563"/>
          </a:xfrm>
          <a:prstGeom prst="ellipse">
            <a:avLst/>
          </a:prstGeom>
          <a:solidFill>
            <a:srgbClr val="FF8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rPr>
              <a:t>Advocacy</a:t>
            </a:r>
            <a:endParaRPr lang="it-IT" dirty="0">
              <a:solidFill>
                <a:schemeClr val="tx1"/>
              </a:solidFill>
            </a:endParaRPr>
          </a:p>
        </p:txBody>
      </p:sp>
      <p:sp>
        <p:nvSpPr>
          <p:cNvPr id="11" name="Ovale 10">
            <a:extLst>
              <a:ext uri="{FF2B5EF4-FFF2-40B4-BE49-F238E27FC236}">
                <a16:creationId xmlns:a16="http://schemas.microsoft.com/office/drawing/2014/main" id="{11B7B188-E885-634B-9527-B5FE7389CE06}"/>
              </a:ext>
            </a:extLst>
          </p:cNvPr>
          <p:cNvSpPr/>
          <p:nvPr/>
        </p:nvSpPr>
        <p:spPr>
          <a:xfrm>
            <a:off x="10024109" y="3086893"/>
            <a:ext cx="1942354" cy="1163689"/>
          </a:xfrm>
          <a:prstGeom prst="ellipse">
            <a:avLst/>
          </a:prstGeom>
          <a:solidFill>
            <a:srgbClr val="FF8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rPr>
              <a:t>Ethics</a:t>
            </a:r>
            <a:endParaRPr lang="it-IT" dirty="0">
              <a:solidFill>
                <a:schemeClr val="tx1"/>
              </a:solidFill>
            </a:endParaRPr>
          </a:p>
        </p:txBody>
      </p:sp>
      <p:sp>
        <p:nvSpPr>
          <p:cNvPr id="12" name="Ovale 11">
            <a:extLst>
              <a:ext uri="{FF2B5EF4-FFF2-40B4-BE49-F238E27FC236}">
                <a16:creationId xmlns:a16="http://schemas.microsoft.com/office/drawing/2014/main" id="{6C3AD339-EE72-9142-84A4-BDAD47544542}"/>
              </a:ext>
            </a:extLst>
          </p:cNvPr>
          <p:cNvSpPr/>
          <p:nvPr/>
        </p:nvSpPr>
        <p:spPr>
          <a:xfrm>
            <a:off x="9582149" y="5067720"/>
            <a:ext cx="2175135" cy="1028708"/>
          </a:xfrm>
          <a:prstGeom prst="ellipse">
            <a:avLst/>
          </a:prstGeom>
          <a:solidFill>
            <a:srgbClr val="FF8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Financial </a:t>
            </a:r>
            <a:r>
              <a:rPr lang="it-IT" dirty="0" err="1">
                <a:solidFill>
                  <a:schemeClr val="tx1"/>
                </a:solidFill>
              </a:rPr>
              <a:t>acumen</a:t>
            </a:r>
            <a:endParaRPr lang="it-IT" dirty="0">
              <a:solidFill>
                <a:schemeClr val="tx1"/>
              </a:solidFill>
            </a:endParaRPr>
          </a:p>
        </p:txBody>
      </p:sp>
      <p:sp>
        <p:nvSpPr>
          <p:cNvPr id="13" name="Ovale 12">
            <a:extLst>
              <a:ext uri="{FF2B5EF4-FFF2-40B4-BE49-F238E27FC236}">
                <a16:creationId xmlns:a16="http://schemas.microsoft.com/office/drawing/2014/main" id="{B36EDB4B-6C52-5240-9D37-96FC8D5E2652}"/>
              </a:ext>
            </a:extLst>
          </p:cNvPr>
          <p:cNvSpPr/>
          <p:nvPr/>
        </p:nvSpPr>
        <p:spPr>
          <a:xfrm>
            <a:off x="7078979" y="5672215"/>
            <a:ext cx="1940330" cy="1105311"/>
          </a:xfrm>
          <a:prstGeom prst="ellipse">
            <a:avLst/>
          </a:prstGeom>
          <a:solidFill>
            <a:srgbClr val="FF8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Continum of care</a:t>
            </a:r>
          </a:p>
        </p:txBody>
      </p:sp>
      <p:sp>
        <p:nvSpPr>
          <p:cNvPr id="15" name="Ovale 14">
            <a:extLst>
              <a:ext uri="{FF2B5EF4-FFF2-40B4-BE49-F238E27FC236}">
                <a16:creationId xmlns:a16="http://schemas.microsoft.com/office/drawing/2014/main" id="{1DD6851C-B945-0746-AB5F-47F21D6D7F49}"/>
              </a:ext>
            </a:extLst>
          </p:cNvPr>
          <p:cNvSpPr/>
          <p:nvPr/>
        </p:nvSpPr>
        <p:spPr>
          <a:xfrm>
            <a:off x="5657849" y="1933732"/>
            <a:ext cx="2194561" cy="1076842"/>
          </a:xfrm>
          <a:prstGeom prst="ellipse">
            <a:avLst/>
          </a:prstGeom>
          <a:solidFill>
            <a:srgbClr val="FF8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rPr>
              <a:t>Accountability</a:t>
            </a:r>
            <a:endParaRPr lang="it-IT" dirty="0">
              <a:solidFill>
                <a:schemeClr val="tx1"/>
              </a:solidFill>
            </a:endParaRPr>
          </a:p>
        </p:txBody>
      </p:sp>
      <p:sp>
        <p:nvSpPr>
          <p:cNvPr id="16" name="Ovale 15">
            <a:extLst>
              <a:ext uri="{FF2B5EF4-FFF2-40B4-BE49-F238E27FC236}">
                <a16:creationId xmlns:a16="http://schemas.microsoft.com/office/drawing/2014/main" id="{31D59474-693D-8A48-AEF0-88D0C62294E4}"/>
              </a:ext>
            </a:extLst>
          </p:cNvPr>
          <p:cNvSpPr/>
          <p:nvPr/>
        </p:nvSpPr>
        <p:spPr>
          <a:xfrm>
            <a:off x="8267700" y="1604996"/>
            <a:ext cx="2091237" cy="1028708"/>
          </a:xfrm>
          <a:prstGeom prst="ellipse">
            <a:avLst/>
          </a:prstGeom>
          <a:solidFill>
            <a:srgbClr val="FF8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rPr>
              <a:t>Populations</a:t>
            </a:r>
            <a:r>
              <a:rPr lang="it-IT" dirty="0">
                <a:solidFill>
                  <a:schemeClr val="tx1"/>
                </a:solidFill>
              </a:rPr>
              <a:t> </a:t>
            </a:r>
            <a:r>
              <a:rPr lang="it-IT" dirty="0" err="1">
                <a:solidFill>
                  <a:schemeClr val="tx1"/>
                </a:solidFill>
              </a:rPr>
              <a:t>health</a:t>
            </a:r>
            <a:endParaRPr lang="it-IT" dirty="0">
              <a:solidFill>
                <a:schemeClr val="tx1"/>
              </a:solidFill>
            </a:endParaRPr>
          </a:p>
        </p:txBody>
      </p:sp>
      <p:cxnSp>
        <p:nvCxnSpPr>
          <p:cNvPr id="21" name="Connettore 1 20">
            <a:extLst>
              <a:ext uri="{FF2B5EF4-FFF2-40B4-BE49-F238E27FC236}">
                <a16:creationId xmlns:a16="http://schemas.microsoft.com/office/drawing/2014/main" id="{A4BE1A20-2840-CF47-822C-D41B4202D5BE}"/>
              </a:ext>
            </a:extLst>
          </p:cNvPr>
          <p:cNvCxnSpPr>
            <a:stCxn id="8" idx="0"/>
          </p:cNvCxnSpPr>
          <p:nvPr/>
        </p:nvCxnSpPr>
        <p:spPr>
          <a:xfrm flipV="1">
            <a:off x="8616294" y="2472153"/>
            <a:ext cx="403015" cy="709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1 22">
            <a:extLst>
              <a:ext uri="{FF2B5EF4-FFF2-40B4-BE49-F238E27FC236}">
                <a16:creationId xmlns:a16="http://schemas.microsoft.com/office/drawing/2014/main" id="{ACAE20A7-8668-FC42-8447-9E796F49828B}"/>
              </a:ext>
            </a:extLst>
          </p:cNvPr>
          <p:cNvCxnSpPr>
            <a:stCxn id="10" idx="6"/>
          </p:cNvCxnSpPr>
          <p:nvPr/>
        </p:nvCxnSpPr>
        <p:spPr>
          <a:xfrm flipV="1">
            <a:off x="7217609" y="4328943"/>
            <a:ext cx="230856" cy="217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3D5DB528-49C1-814D-8F3E-9C138F9E530E}"/>
              </a:ext>
            </a:extLst>
          </p:cNvPr>
          <p:cNvCxnSpPr>
            <a:cxnSpLocks/>
            <a:stCxn id="15" idx="5"/>
          </p:cNvCxnSpPr>
          <p:nvPr/>
        </p:nvCxnSpPr>
        <p:spPr>
          <a:xfrm>
            <a:off x="7531024" y="2852874"/>
            <a:ext cx="368338" cy="429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1 29">
            <a:extLst>
              <a:ext uri="{FF2B5EF4-FFF2-40B4-BE49-F238E27FC236}">
                <a16:creationId xmlns:a16="http://schemas.microsoft.com/office/drawing/2014/main" id="{F5B5E5B3-C7C1-2A4D-9F24-0B4801101C7A}"/>
              </a:ext>
            </a:extLst>
          </p:cNvPr>
          <p:cNvCxnSpPr>
            <a:cxnSpLocks/>
          </p:cNvCxnSpPr>
          <p:nvPr/>
        </p:nvCxnSpPr>
        <p:spPr>
          <a:xfrm>
            <a:off x="9666540" y="3883348"/>
            <a:ext cx="35756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ttore 1 32">
            <a:extLst>
              <a:ext uri="{FF2B5EF4-FFF2-40B4-BE49-F238E27FC236}">
                <a16:creationId xmlns:a16="http://schemas.microsoft.com/office/drawing/2014/main" id="{A8990B1D-53EF-D24E-970E-7458C8336103}"/>
              </a:ext>
            </a:extLst>
          </p:cNvPr>
          <p:cNvCxnSpPr>
            <a:stCxn id="13" idx="0"/>
          </p:cNvCxnSpPr>
          <p:nvPr/>
        </p:nvCxnSpPr>
        <p:spPr>
          <a:xfrm flipV="1">
            <a:off x="8049144" y="4993503"/>
            <a:ext cx="346711" cy="678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ttore 1 34">
            <a:extLst>
              <a:ext uri="{FF2B5EF4-FFF2-40B4-BE49-F238E27FC236}">
                <a16:creationId xmlns:a16="http://schemas.microsoft.com/office/drawing/2014/main" id="{6EF516F2-C6E4-314E-9B85-04BCDD942D85}"/>
              </a:ext>
            </a:extLst>
          </p:cNvPr>
          <p:cNvCxnSpPr>
            <a:stCxn id="8" idx="5"/>
          </p:cNvCxnSpPr>
          <p:nvPr/>
        </p:nvCxnSpPr>
        <p:spPr>
          <a:xfrm>
            <a:off x="9392188" y="4728116"/>
            <a:ext cx="735485" cy="33960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915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D7667D-D92D-2940-BEFD-48235E21D2A7}"/>
              </a:ext>
            </a:extLst>
          </p:cNvPr>
          <p:cNvSpPr>
            <a:spLocks noGrp="1"/>
          </p:cNvSpPr>
          <p:nvPr>
            <p:ph type="title"/>
          </p:nvPr>
        </p:nvSpPr>
        <p:spPr/>
        <p:txBody>
          <a:bodyPr/>
          <a:lstStyle/>
          <a:p>
            <a:r>
              <a:rPr lang="it-IT" b="1" dirty="0">
                <a:solidFill>
                  <a:schemeClr val="accent1"/>
                </a:solidFill>
              </a:rPr>
              <a:t>  </a:t>
            </a:r>
            <a:r>
              <a:rPr lang="it-IT" b="1" dirty="0">
                <a:solidFill>
                  <a:srgbClr val="1E2FE5"/>
                </a:solidFill>
              </a:rPr>
              <a:t>Leadership nell’infection control</a:t>
            </a:r>
          </a:p>
        </p:txBody>
      </p:sp>
      <p:sp>
        <p:nvSpPr>
          <p:cNvPr id="4" name="Ovale 3">
            <a:extLst>
              <a:ext uri="{FF2B5EF4-FFF2-40B4-BE49-F238E27FC236}">
                <a16:creationId xmlns:a16="http://schemas.microsoft.com/office/drawing/2014/main" id="{B16310CD-87D4-F443-B8F8-2DBD2FE4E878}"/>
              </a:ext>
            </a:extLst>
          </p:cNvPr>
          <p:cNvSpPr/>
          <p:nvPr/>
        </p:nvSpPr>
        <p:spPr>
          <a:xfrm>
            <a:off x="6920496" y="3095206"/>
            <a:ext cx="2673454" cy="181217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Leadership</a:t>
            </a:r>
          </a:p>
        </p:txBody>
      </p:sp>
      <p:sp>
        <p:nvSpPr>
          <p:cNvPr id="6" name="Ovale 5">
            <a:extLst>
              <a:ext uri="{FF2B5EF4-FFF2-40B4-BE49-F238E27FC236}">
                <a16:creationId xmlns:a16="http://schemas.microsoft.com/office/drawing/2014/main" id="{5428CE8D-7BC8-2843-B4EF-4B7C5DF1D816}"/>
              </a:ext>
            </a:extLst>
          </p:cNvPr>
          <p:cNvSpPr/>
          <p:nvPr/>
        </p:nvSpPr>
        <p:spPr>
          <a:xfrm>
            <a:off x="9843093" y="2705474"/>
            <a:ext cx="2125985" cy="112440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chemeClr val="tx1"/>
                </a:solidFill>
              </a:rPr>
              <a:t>Mentorship</a:t>
            </a:r>
            <a:endParaRPr lang="it-IT" b="1" dirty="0">
              <a:solidFill>
                <a:schemeClr val="tx1"/>
              </a:solidFill>
            </a:endParaRPr>
          </a:p>
        </p:txBody>
      </p:sp>
      <p:sp>
        <p:nvSpPr>
          <p:cNvPr id="7" name="Ovale 6">
            <a:extLst>
              <a:ext uri="{FF2B5EF4-FFF2-40B4-BE49-F238E27FC236}">
                <a16:creationId xmlns:a16="http://schemas.microsoft.com/office/drawing/2014/main" id="{3950163A-A949-174D-8786-E770FE0AA750}"/>
              </a:ext>
            </a:extLst>
          </p:cNvPr>
          <p:cNvSpPr/>
          <p:nvPr/>
        </p:nvSpPr>
        <p:spPr>
          <a:xfrm>
            <a:off x="7130892" y="1741811"/>
            <a:ext cx="2556443"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Management</a:t>
            </a:r>
          </a:p>
        </p:txBody>
      </p:sp>
      <p:sp>
        <p:nvSpPr>
          <p:cNvPr id="8" name="Ovale 7">
            <a:extLst>
              <a:ext uri="{FF2B5EF4-FFF2-40B4-BE49-F238E27FC236}">
                <a16:creationId xmlns:a16="http://schemas.microsoft.com/office/drawing/2014/main" id="{66BC5F01-86AD-1148-8101-1D353EB4A3E1}"/>
              </a:ext>
            </a:extLst>
          </p:cNvPr>
          <p:cNvSpPr/>
          <p:nvPr/>
        </p:nvSpPr>
        <p:spPr>
          <a:xfrm>
            <a:off x="4386471" y="4450180"/>
            <a:ext cx="2534026" cy="107713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Collaboration</a:t>
            </a:r>
          </a:p>
        </p:txBody>
      </p:sp>
      <p:sp>
        <p:nvSpPr>
          <p:cNvPr id="9" name="Ovale 8">
            <a:extLst>
              <a:ext uri="{FF2B5EF4-FFF2-40B4-BE49-F238E27FC236}">
                <a16:creationId xmlns:a16="http://schemas.microsoft.com/office/drawing/2014/main" id="{16A396E0-42F0-5846-9853-0E0CB32B729F}"/>
              </a:ext>
            </a:extLst>
          </p:cNvPr>
          <p:cNvSpPr/>
          <p:nvPr/>
        </p:nvSpPr>
        <p:spPr>
          <a:xfrm>
            <a:off x="7059928" y="5718191"/>
            <a:ext cx="2229846"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Critical </a:t>
            </a:r>
            <a:r>
              <a:rPr lang="it-IT" b="1" dirty="0" err="1">
                <a:solidFill>
                  <a:schemeClr val="tx1"/>
                </a:solidFill>
              </a:rPr>
              <a:t>Thinking</a:t>
            </a:r>
            <a:endParaRPr lang="it-IT" b="1" dirty="0">
              <a:solidFill>
                <a:schemeClr val="tx1"/>
              </a:solidFill>
            </a:endParaRPr>
          </a:p>
        </p:txBody>
      </p:sp>
      <p:sp>
        <p:nvSpPr>
          <p:cNvPr id="10" name="Ovale 9">
            <a:extLst>
              <a:ext uri="{FF2B5EF4-FFF2-40B4-BE49-F238E27FC236}">
                <a16:creationId xmlns:a16="http://schemas.microsoft.com/office/drawing/2014/main" id="{E3277B4D-27B6-4143-9D19-DB15CC67EEEF}"/>
              </a:ext>
            </a:extLst>
          </p:cNvPr>
          <p:cNvSpPr/>
          <p:nvPr/>
        </p:nvSpPr>
        <p:spPr>
          <a:xfrm>
            <a:off x="9275760" y="4945438"/>
            <a:ext cx="2346944"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chemeClr val="tx1"/>
                </a:solidFill>
              </a:rPr>
              <a:t>Beavioral</a:t>
            </a:r>
            <a:r>
              <a:rPr lang="it-IT" b="1" dirty="0">
                <a:solidFill>
                  <a:schemeClr val="tx1"/>
                </a:solidFill>
              </a:rPr>
              <a:t> Science</a:t>
            </a:r>
          </a:p>
        </p:txBody>
      </p:sp>
      <p:sp>
        <p:nvSpPr>
          <p:cNvPr id="11" name="Ovale 10">
            <a:extLst>
              <a:ext uri="{FF2B5EF4-FFF2-40B4-BE49-F238E27FC236}">
                <a16:creationId xmlns:a16="http://schemas.microsoft.com/office/drawing/2014/main" id="{DDAE4067-C521-AB4D-9159-B63EDDBAF6B4}"/>
              </a:ext>
            </a:extLst>
          </p:cNvPr>
          <p:cNvSpPr/>
          <p:nvPr/>
        </p:nvSpPr>
        <p:spPr>
          <a:xfrm>
            <a:off x="4526347" y="2564008"/>
            <a:ext cx="2270283" cy="963309"/>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Comunication</a:t>
            </a:r>
          </a:p>
        </p:txBody>
      </p:sp>
      <p:cxnSp>
        <p:nvCxnSpPr>
          <p:cNvPr id="13" name="Connettore 1 12">
            <a:extLst>
              <a:ext uri="{FF2B5EF4-FFF2-40B4-BE49-F238E27FC236}">
                <a16:creationId xmlns:a16="http://schemas.microsoft.com/office/drawing/2014/main" id="{AC459CBC-CDFE-FA4C-B847-825AE16A4F7D}"/>
              </a:ext>
            </a:extLst>
          </p:cNvPr>
          <p:cNvCxnSpPr/>
          <p:nvPr/>
        </p:nvCxnSpPr>
        <p:spPr>
          <a:xfrm>
            <a:off x="8282609" y="2705475"/>
            <a:ext cx="0" cy="3897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1 14">
            <a:extLst>
              <a:ext uri="{FF2B5EF4-FFF2-40B4-BE49-F238E27FC236}">
                <a16:creationId xmlns:a16="http://schemas.microsoft.com/office/drawing/2014/main" id="{92ED5CA4-DB00-7F40-B071-3433282FC94B}"/>
              </a:ext>
            </a:extLst>
          </p:cNvPr>
          <p:cNvCxnSpPr>
            <a:cxnSpLocks/>
            <a:stCxn id="6" idx="3"/>
          </p:cNvCxnSpPr>
          <p:nvPr/>
        </p:nvCxnSpPr>
        <p:spPr>
          <a:xfrm flipH="1">
            <a:off x="9289774" y="3665212"/>
            <a:ext cx="864662" cy="975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1 16">
            <a:extLst>
              <a:ext uri="{FF2B5EF4-FFF2-40B4-BE49-F238E27FC236}">
                <a16:creationId xmlns:a16="http://schemas.microsoft.com/office/drawing/2014/main" id="{763B3313-B317-4B4E-AD32-9E87FB247E2C}"/>
              </a:ext>
            </a:extLst>
          </p:cNvPr>
          <p:cNvCxnSpPr/>
          <p:nvPr/>
        </p:nvCxnSpPr>
        <p:spPr>
          <a:xfrm>
            <a:off x="6599583" y="3429000"/>
            <a:ext cx="460345" cy="190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1 18">
            <a:extLst>
              <a:ext uri="{FF2B5EF4-FFF2-40B4-BE49-F238E27FC236}">
                <a16:creationId xmlns:a16="http://schemas.microsoft.com/office/drawing/2014/main" id="{368A9188-D97F-0345-A580-FEE86A744D99}"/>
              </a:ext>
            </a:extLst>
          </p:cNvPr>
          <p:cNvCxnSpPr>
            <a:cxnSpLocks/>
            <a:stCxn id="8" idx="6"/>
          </p:cNvCxnSpPr>
          <p:nvPr/>
        </p:nvCxnSpPr>
        <p:spPr>
          <a:xfrm flipV="1">
            <a:off x="6920497" y="4744280"/>
            <a:ext cx="527225" cy="244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1 20">
            <a:extLst>
              <a:ext uri="{FF2B5EF4-FFF2-40B4-BE49-F238E27FC236}">
                <a16:creationId xmlns:a16="http://schemas.microsoft.com/office/drawing/2014/main" id="{E2BE7CE5-DBDF-F54A-A156-5F64C87946E8}"/>
              </a:ext>
            </a:extLst>
          </p:cNvPr>
          <p:cNvCxnSpPr>
            <a:cxnSpLocks/>
            <a:stCxn id="9" idx="0"/>
            <a:endCxn id="4" idx="4"/>
          </p:cNvCxnSpPr>
          <p:nvPr/>
        </p:nvCxnSpPr>
        <p:spPr>
          <a:xfrm flipV="1">
            <a:off x="8174851" y="4907381"/>
            <a:ext cx="82372" cy="810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1 22">
            <a:extLst>
              <a:ext uri="{FF2B5EF4-FFF2-40B4-BE49-F238E27FC236}">
                <a16:creationId xmlns:a16="http://schemas.microsoft.com/office/drawing/2014/main" id="{7E8C5646-3E7E-B741-8BD4-FE2B65CF2E47}"/>
              </a:ext>
            </a:extLst>
          </p:cNvPr>
          <p:cNvCxnSpPr/>
          <p:nvPr/>
        </p:nvCxnSpPr>
        <p:spPr>
          <a:xfrm flipH="1" flipV="1">
            <a:off x="9289774" y="4450181"/>
            <a:ext cx="553320" cy="4952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236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F66370-DF02-DC49-8588-F3BDE13E5647}"/>
              </a:ext>
            </a:extLst>
          </p:cNvPr>
          <p:cNvSpPr>
            <a:spLocks noGrp="1"/>
          </p:cNvSpPr>
          <p:nvPr>
            <p:ph type="title"/>
          </p:nvPr>
        </p:nvSpPr>
        <p:spPr/>
        <p:txBody>
          <a:bodyPr/>
          <a:lstStyle/>
          <a:p>
            <a:r>
              <a:rPr lang="it-IT" b="1" dirty="0">
                <a:solidFill>
                  <a:srgbClr val="1E2FE5"/>
                </a:solidFill>
              </a:rPr>
              <a:t>E tanto  altro ancora</a:t>
            </a:r>
            <a:r>
              <a:rPr lang="it-IT" b="1" dirty="0">
                <a:solidFill>
                  <a:schemeClr val="accent1"/>
                </a:solidFill>
              </a:rPr>
              <a:t>…</a:t>
            </a:r>
          </a:p>
        </p:txBody>
      </p:sp>
      <p:sp>
        <p:nvSpPr>
          <p:cNvPr id="4" name="Ovale 3">
            <a:extLst>
              <a:ext uri="{FF2B5EF4-FFF2-40B4-BE49-F238E27FC236}">
                <a16:creationId xmlns:a16="http://schemas.microsoft.com/office/drawing/2014/main" id="{4C091142-429F-FE4B-8B16-BEDA4843041F}"/>
              </a:ext>
            </a:extLst>
          </p:cNvPr>
          <p:cNvSpPr/>
          <p:nvPr/>
        </p:nvSpPr>
        <p:spPr>
          <a:xfrm>
            <a:off x="2011679" y="3689873"/>
            <a:ext cx="2205317" cy="914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Nuove Tecnologie</a:t>
            </a:r>
            <a:r>
              <a:rPr lang="it-IT" dirty="0"/>
              <a:t> </a:t>
            </a:r>
          </a:p>
        </p:txBody>
      </p:sp>
      <p:sp>
        <p:nvSpPr>
          <p:cNvPr id="5" name="Ovale 4">
            <a:extLst>
              <a:ext uri="{FF2B5EF4-FFF2-40B4-BE49-F238E27FC236}">
                <a16:creationId xmlns:a16="http://schemas.microsoft.com/office/drawing/2014/main" id="{BC5E4AFD-61D8-7C46-BD6A-7091F7761524}"/>
              </a:ext>
            </a:extLst>
          </p:cNvPr>
          <p:cNvSpPr/>
          <p:nvPr/>
        </p:nvSpPr>
        <p:spPr>
          <a:xfrm>
            <a:off x="3905026" y="2581835"/>
            <a:ext cx="2205318" cy="914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Intelligenza artificiale</a:t>
            </a:r>
          </a:p>
        </p:txBody>
      </p:sp>
      <p:sp>
        <p:nvSpPr>
          <p:cNvPr id="6" name="Ovale 5">
            <a:extLst>
              <a:ext uri="{FF2B5EF4-FFF2-40B4-BE49-F238E27FC236}">
                <a16:creationId xmlns:a16="http://schemas.microsoft.com/office/drawing/2014/main" id="{B3C48F32-3D91-444E-A0B0-7F90171B57E8}"/>
              </a:ext>
            </a:extLst>
          </p:cNvPr>
          <p:cNvSpPr/>
          <p:nvPr/>
        </p:nvSpPr>
        <p:spPr>
          <a:xfrm>
            <a:off x="6682739" y="2775473"/>
            <a:ext cx="1869589" cy="914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rPr>
              <a:t>Risk</a:t>
            </a:r>
            <a:r>
              <a:rPr lang="it-IT" dirty="0">
                <a:solidFill>
                  <a:schemeClr val="tx1"/>
                </a:solidFill>
              </a:rPr>
              <a:t> </a:t>
            </a:r>
            <a:r>
              <a:rPr lang="it-IT" dirty="0" err="1">
                <a:solidFill>
                  <a:schemeClr val="tx1"/>
                </a:solidFill>
              </a:rPr>
              <a:t>Assesment</a:t>
            </a:r>
            <a:endParaRPr lang="it-IT" dirty="0">
              <a:solidFill>
                <a:schemeClr val="tx1"/>
              </a:solidFill>
            </a:endParaRPr>
          </a:p>
        </p:txBody>
      </p:sp>
    </p:spTree>
    <p:extLst>
      <p:ext uri="{BB962C8B-B14F-4D97-AF65-F5344CB8AC3E}">
        <p14:creationId xmlns:p14="http://schemas.microsoft.com/office/powerpoint/2010/main" val="1750123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7B9F57-C28B-5B47-B472-D755597CFAEB}"/>
              </a:ext>
            </a:extLst>
          </p:cNvPr>
          <p:cNvSpPr>
            <a:spLocks noGrp="1"/>
          </p:cNvSpPr>
          <p:nvPr>
            <p:ph type="title"/>
          </p:nvPr>
        </p:nvSpPr>
        <p:spPr/>
        <p:txBody>
          <a:bodyPr/>
          <a:lstStyle/>
          <a:p>
            <a:r>
              <a:rPr lang="it-IT" b="1" dirty="0">
                <a:solidFill>
                  <a:srgbClr val="1E2FE5"/>
                </a:solidFill>
              </a:rPr>
              <a:t>Prospettive future</a:t>
            </a:r>
          </a:p>
        </p:txBody>
      </p:sp>
      <p:sp>
        <p:nvSpPr>
          <p:cNvPr id="3" name="Segnaposto contenuto 2">
            <a:extLst>
              <a:ext uri="{FF2B5EF4-FFF2-40B4-BE49-F238E27FC236}">
                <a16:creationId xmlns:a16="http://schemas.microsoft.com/office/drawing/2014/main" id="{E1C14456-33A1-0E40-AB72-51987CAC8567}"/>
              </a:ext>
            </a:extLst>
          </p:cNvPr>
          <p:cNvSpPr>
            <a:spLocks noGrp="1"/>
          </p:cNvSpPr>
          <p:nvPr>
            <p:ph idx="1"/>
          </p:nvPr>
        </p:nvSpPr>
        <p:spPr/>
        <p:txBody>
          <a:bodyPr>
            <a:normAutofit/>
          </a:bodyPr>
          <a:lstStyle/>
          <a:p>
            <a:pPr>
              <a:buFont typeface="Wingdings" pitchFamily="2" charset="2"/>
              <a:buChar char="Ø"/>
            </a:pPr>
            <a:r>
              <a:rPr lang="it-IT" dirty="0">
                <a:solidFill>
                  <a:schemeClr val="accent1"/>
                </a:solidFill>
              </a:rPr>
              <a:t> Aggiornamento delle core competence e del curriculum formativo </a:t>
            </a:r>
          </a:p>
          <a:p>
            <a:pPr>
              <a:buFont typeface="Wingdings" pitchFamily="2" charset="2"/>
              <a:buChar char="Ø"/>
            </a:pPr>
            <a:r>
              <a:rPr lang="it-IT" dirty="0">
                <a:solidFill>
                  <a:schemeClr val="accent1"/>
                </a:solidFill>
              </a:rPr>
              <a:t>Confronto dei percorsi formativi con altri paesi Europei</a:t>
            </a:r>
          </a:p>
          <a:p>
            <a:pPr>
              <a:buFont typeface="Wingdings" pitchFamily="2" charset="2"/>
              <a:buChar char="Ø"/>
            </a:pPr>
            <a:r>
              <a:rPr lang="it-IT" dirty="0">
                <a:solidFill>
                  <a:schemeClr val="accent1"/>
                </a:solidFill>
              </a:rPr>
              <a:t>Metodologie e strumenti didattici innovativi</a:t>
            </a:r>
          </a:p>
          <a:p>
            <a:pPr>
              <a:buFont typeface="Wingdings" pitchFamily="2" charset="2"/>
              <a:buChar char="Ø"/>
            </a:pPr>
            <a:r>
              <a:rPr lang="it-IT" dirty="0">
                <a:solidFill>
                  <a:schemeClr val="accent1"/>
                </a:solidFill>
              </a:rPr>
              <a:t>Master di 1° e 2 livello ( multidisciplinare)</a:t>
            </a:r>
          </a:p>
          <a:p>
            <a:endParaRPr lang="it-IT" dirty="0">
              <a:solidFill>
                <a:schemeClr val="accent1"/>
              </a:solidFill>
            </a:endParaRPr>
          </a:p>
          <a:p>
            <a:endParaRPr lang="it-IT" dirty="0">
              <a:solidFill>
                <a:schemeClr val="accent1"/>
              </a:solidFill>
            </a:endParaRPr>
          </a:p>
          <a:p>
            <a:endParaRPr lang="it-IT" dirty="0">
              <a:solidFill>
                <a:schemeClr val="accent1"/>
              </a:solidFill>
            </a:endParaRPr>
          </a:p>
          <a:p>
            <a:pPr marL="0" indent="0">
              <a:buNone/>
            </a:pPr>
            <a:endParaRPr lang="it-IT" dirty="0">
              <a:solidFill>
                <a:schemeClr val="accent1"/>
              </a:solidFill>
            </a:endParaRPr>
          </a:p>
        </p:txBody>
      </p:sp>
    </p:spTree>
    <p:extLst>
      <p:ext uri="{BB962C8B-B14F-4D97-AF65-F5344CB8AC3E}">
        <p14:creationId xmlns:p14="http://schemas.microsoft.com/office/powerpoint/2010/main" val="3801391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613B2BD-DD69-734A-B427-21E740023C01}"/>
              </a:ext>
            </a:extLst>
          </p:cNvPr>
          <p:cNvSpPr>
            <a:spLocks noGrp="1"/>
          </p:cNvSpPr>
          <p:nvPr>
            <p:ph idx="4294967295"/>
          </p:nvPr>
        </p:nvSpPr>
        <p:spPr>
          <a:xfrm>
            <a:off x="0" y="1825625"/>
            <a:ext cx="10515600" cy="4351338"/>
          </a:xfrm>
        </p:spPr>
        <p:txBody>
          <a:bodyPr>
            <a:normAutofit/>
          </a:bodyPr>
          <a:lstStyle/>
          <a:p>
            <a:pPr marL="0" indent="0">
              <a:buNone/>
            </a:pPr>
            <a:endParaRPr lang="it-IT" sz="4000" dirty="0">
              <a:solidFill>
                <a:schemeClr val="accent1"/>
              </a:solidFill>
            </a:endParaRPr>
          </a:p>
          <a:p>
            <a:pPr marL="0" indent="0">
              <a:buNone/>
            </a:pPr>
            <a:endParaRPr lang="it-IT" sz="4000" dirty="0">
              <a:solidFill>
                <a:schemeClr val="accent1"/>
              </a:solidFill>
            </a:endParaRPr>
          </a:p>
          <a:p>
            <a:pPr marL="0" indent="0" algn="ctr">
              <a:buNone/>
            </a:pPr>
            <a:r>
              <a:rPr lang="it-IT" sz="4000" dirty="0">
                <a:solidFill>
                  <a:schemeClr val="accent1"/>
                </a:solidFill>
              </a:rPr>
              <a:t> </a:t>
            </a:r>
            <a:r>
              <a:rPr lang="it-IT" sz="4800" dirty="0">
                <a:solidFill>
                  <a:schemeClr val="accent1"/>
                </a:solidFill>
              </a:rPr>
              <a:t>grazie a tutti</a:t>
            </a:r>
          </a:p>
        </p:txBody>
      </p:sp>
    </p:spTree>
    <p:extLst>
      <p:ext uri="{BB962C8B-B14F-4D97-AF65-F5344CB8AC3E}">
        <p14:creationId xmlns:p14="http://schemas.microsoft.com/office/powerpoint/2010/main" val="2584861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6270A035-12F6-BB40-BFA4-523902F10054}"/>
              </a:ext>
            </a:extLst>
          </p:cNvPr>
          <p:cNvSpPr>
            <a:spLocks noGrp="1"/>
          </p:cNvSpPr>
          <p:nvPr>
            <p:ph type="title"/>
          </p:nvPr>
        </p:nvSpPr>
        <p:spPr/>
        <p:txBody>
          <a:bodyPr/>
          <a:lstStyle/>
          <a:p>
            <a:r>
              <a:rPr lang="it-IT" b="1" dirty="0" err="1">
                <a:solidFill>
                  <a:schemeClr val="accent1"/>
                </a:solidFill>
              </a:rPr>
              <a:t>ll</a:t>
            </a:r>
            <a:r>
              <a:rPr lang="it-IT" b="1" dirty="0">
                <a:solidFill>
                  <a:schemeClr val="accent1"/>
                </a:solidFill>
              </a:rPr>
              <a:t> Percorso formativo dell’ ICI a livello Nazionale</a:t>
            </a:r>
          </a:p>
        </p:txBody>
      </p:sp>
      <p:sp>
        <p:nvSpPr>
          <p:cNvPr id="3" name="Segnaposto contenuto 2"/>
          <p:cNvSpPr>
            <a:spLocks noGrp="1"/>
          </p:cNvSpPr>
          <p:nvPr>
            <p:ph idx="4294967295"/>
          </p:nvPr>
        </p:nvSpPr>
        <p:spPr>
          <a:xfrm>
            <a:off x="1077913" y="1911350"/>
            <a:ext cx="11114087" cy="3668713"/>
          </a:xfrm>
        </p:spPr>
        <p:txBody>
          <a:bodyPr/>
          <a:lstStyle/>
          <a:p>
            <a:r>
              <a:rPr lang="it-IT" b="1" dirty="0">
                <a:solidFill>
                  <a:schemeClr val="accent1"/>
                </a:solidFill>
              </a:rPr>
              <a:t>Piemonte </a:t>
            </a:r>
          </a:p>
          <a:p>
            <a:r>
              <a:rPr lang="it-IT" b="1" dirty="0">
                <a:solidFill>
                  <a:schemeClr val="accent1"/>
                </a:solidFill>
              </a:rPr>
              <a:t>Emilia-Romagna </a:t>
            </a:r>
          </a:p>
          <a:p>
            <a:r>
              <a:rPr lang="it-IT" b="1" dirty="0">
                <a:solidFill>
                  <a:schemeClr val="accent1"/>
                </a:solidFill>
              </a:rPr>
              <a:t>Marche </a:t>
            </a:r>
          </a:p>
          <a:p>
            <a:pPr>
              <a:buNone/>
            </a:pPr>
            <a:r>
              <a:rPr lang="it-IT" i="1" dirty="0">
                <a:solidFill>
                  <a:schemeClr val="tx2"/>
                </a:solidFill>
              </a:rPr>
              <a:t> </a:t>
            </a:r>
            <a:r>
              <a:rPr lang="it-IT" dirty="0">
                <a:solidFill>
                  <a:schemeClr val="accent1"/>
                </a:solidFill>
              </a:rPr>
              <a:t>Attivano corsi di formazione, per fornire a questi professionisti le </a:t>
            </a:r>
            <a:r>
              <a:rPr lang="it-IT" b="1" dirty="0">
                <a:solidFill>
                  <a:srgbClr val="FF0000"/>
                </a:solidFill>
              </a:rPr>
              <a:t>competenze</a:t>
            </a:r>
            <a:r>
              <a:rPr lang="it-IT" dirty="0">
                <a:solidFill>
                  <a:srgbClr val="FF0000"/>
                </a:solidFill>
              </a:rPr>
              <a:t> e gli </a:t>
            </a:r>
            <a:r>
              <a:rPr lang="it-IT" b="1" dirty="0">
                <a:solidFill>
                  <a:srgbClr val="FF0000"/>
                </a:solidFill>
              </a:rPr>
              <a:t>strumenti essenziali </a:t>
            </a:r>
          </a:p>
          <a:p>
            <a:pPr>
              <a:buNone/>
            </a:pPr>
            <a:r>
              <a:rPr lang="it-IT" dirty="0">
                <a:solidFill>
                  <a:schemeClr val="accent1"/>
                </a:solidFill>
              </a:rPr>
              <a:t>per svolgere l’attività di controllo e sorveglianza delle infezioni ospedaliere</a:t>
            </a:r>
            <a:r>
              <a:rPr lang="it-IT" dirty="0"/>
              <a:t>.</a:t>
            </a:r>
          </a:p>
        </p:txBody>
      </p:sp>
      <p:pic>
        <p:nvPicPr>
          <p:cNvPr id="4" name="Picture 4"/>
          <p:cNvPicPr>
            <a:picLocks noChangeAspect="1" noChangeArrowheads="1"/>
          </p:cNvPicPr>
          <p:nvPr/>
        </p:nvPicPr>
        <p:blipFill>
          <a:blip r:embed="rId3"/>
          <a:srcRect/>
          <a:stretch>
            <a:fillRect/>
          </a:stretch>
        </p:blipFill>
        <p:spPr bwMode="auto">
          <a:xfrm>
            <a:off x="9507784" y="1277937"/>
            <a:ext cx="2100014" cy="160606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0" y="2514599"/>
            <a:ext cx="10515600" cy="3662363"/>
          </a:xfrm>
        </p:spPr>
        <p:txBody>
          <a:bodyPr>
            <a:normAutofit fontScale="85000" lnSpcReduction="20000"/>
          </a:bodyPr>
          <a:lstStyle/>
          <a:p>
            <a:r>
              <a:rPr lang="it-IT" dirty="0">
                <a:solidFill>
                  <a:schemeClr val="accent1"/>
                </a:solidFill>
              </a:rPr>
              <a:t>l'Università degli Studi di Genova </a:t>
            </a:r>
          </a:p>
          <a:p>
            <a:r>
              <a:rPr lang="it-IT" dirty="0">
                <a:solidFill>
                  <a:schemeClr val="accent1"/>
                </a:solidFill>
              </a:rPr>
              <a:t>Università di Torino</a:t>
            </a:r>
          </a:p>
          <a:p>
            <a:r>
              <a:rPr lang="it-IT" dirty="0">
                <a:solidFill>
                  <a:schemeClr val="accent1"/>
                </a:solidFill>
              </a:rPr>
              <a:t>Università di Verona Trento </a:t>
            </a:r>
          </a:p>
          <a:p>
            <a:r>
              <a:rPr lang="it-IT" dirty="0">
                <a:solidFill>
                  <a:schemeClr val="accent1"/>
                </a:solidFill>
              </a:rPr>
              <a:t>Università Federico II di Napoli </a:t>
            </a:r>
          </a:p>
          <a:p>
            <a:r>
              <a:rPr lang="it-IT" dirty="0">
                <a:solidFill>
                  <a:schemeClr val="accent1"/>
                </a:solidFill>
              </a:rPr>
              <a:t>Università G. D'Annunzio di Chieti</a:t>
            </a:r>
            <a:endParaRPr lang="it-IT" dirty="0"/>
          </a:p>
          <a:p>
            <a:pPr algn="ctr">
              <a:buNone/>
            </a:pPr>
            <a:r>
              <a:rPr lang="it-IT" dirty="0"/>
              <a:t> </a:t>
            </a:r>
          </a:p>
          <a:p>
            <a:pPr algn="ctr">
              <a:buNone/>
            </a:pPr>
            <a:r>
              <a:rPr lang="it-IT" b="1" i="1" dirty="0">
                <a:solidFill>
                  <a:srgbClr val="FF0000"/>
                </a:solidFill>
              </a:rPr>
              <a:t>alcuni di questi in collaborazione con ANIPIO</a:t>
            </a:r>
          </a:p>
          <a:p>
            <a:pPr>
              <a:buNone/>
            </a:pPr>
            <a:r>
              <a:rPr lang="it-IT" b="1" dirty="0">
                <a:solidFill>
                  <a:srgbClr val="FF0000"/>
                </a:solidFill>
              </a:rPr>
              <a:t> </a:t>
            </a:r>
          </a:p>
          <a:p>
            <a:pPr>
              <a:buNone/>
            </a:pPr>
            <a:r>
              <a:rPr lang="it-IT" dirty="0">
                <a:solidFill>
                  <a:schemeClr val="accent1"/>
                </a:solidFill>
              </a:rPr>
              <a:t>Corsi di Perfezionamento (Università di Milano)</a:t>
            </a:r>
          </a:p>
          <a:p>
            <a:endParaRPr lang="it-IT" dirty="0"/>
          </a:p>
        </p:txBody>
      </p:sp>
      <p:sp>
        <p:nvSpPr>
          <p:cNvPr id="4" name="CasellaDiTesto 3">
            <a:extLst>
              <a:ext uri="{FF2B5EF4-FFF2-40B4-BE49-F238E27FC236}">
                <a16:creationId xmlns:a16="http://schemas.microsoft.com/office/drawing/2014/main" id="{565B2F00-CD30-AF41-8FD9-9B73C80237DA}"/>
              </a:ext>
            </a:extLst>
          </p:cNvPr>
          <p:cNvSpPr txBox="1"/>
          <p:nvPr/>
        </p:nvSpPr>
        <p:spPr>
          <a:xfrm>
            <a:off x="259308" y="1460500"/>
            <a:ext cx="10515600" cy="646331"/>
          </a:xfrm>
          <a:prstGeom prst="rect">
            <a:avLst/>
          </a:prstGeom>
          <a:noFill/>
        </p:spPr>
        <p:txBody>
          <a:bodyPr wrap="square" rtlCol="0">
            <a:spAutoFit/>
          </a:bodyPr>
          <a:lstStyle/>
          <a:p>
            <a:r>
              <a:rPr lang="it-IT" sz="3600" b="1" dirty="0">
                <a:solidFill>
                  <a:schemeClr val="accent1"/>
                </a:solidFill>
              </a:rPr>
              <a:t>Successivamente  in alcune Università Italiane </a:t>
            </a:r>
          </a:p>
        </p:txBody>
      </p:sp>
      <p:sp>
        <p:nvSpPr>
          <p:cNvPr id="5" name="CasellaDiTesto 4">
            <a:extLst>
              <a:ext uri="{FF2B5EF4-FFF2-40B4-BE49-F238E27FC236}">
                <a16:creationId xmlns:a16="http://schemas.microsoft.com/office/drawing/2014/main" id="{8EADC211-8300-3C4F-A079-FD74436DE486}"/>
              </a:ext>
            </a:extLst>
          </p:cNvPr>
          <p:cNvSpPr txBox="1"/>
          <p:nvPr/>
        </p:nvSpPr>
        <p:spPr>
          <a:xfrm>
            <a:off x="7175500" y="2286000"/>
            <a:ext cx="3933778" cy="1815882"/>
          </a:xfrm>
          <a:prstGeom prst="rect">
            <a:avLst/>
          </a:prstGeom>
          <a:noFill/>
        </p:spPr>
        <p:txBody>
          <a:bodyPr wrap="square" rtlCol="0">
            <a:spAutoFit/>
          </a:bodyPr>
          <a:lstStyle/>
          <a:p>
            <a:r>
              <a:rPr lang="it-IT" sz="2400" b="1" dirty="0">
                <a:solidFill>
                  <a:schemeClr val="accent1"/>
                </a:solidFill>
              </a:rPr>
              <a:t>      </a:t>
            </a:r>
            <a:r>
              <a:rPr lang="it-IT" sz="2800" b="1" dirty="0">
                <a:solidFill>
                  <a:schemeClr val="accent1"/>
                </a:solidFill>
              </a:rPr>
              <a:t>Master di 1° Livello </a:t>
            </a:r>
          </a:p>
          <a:p>
            <a:endParaRPr lang="it-IT" sz="2800" b="1" dirty="0">
              <a:solidFill>
                <a:schemeClr val="accent1"/>
              </a:solidFill>
            </a:endParaRPr>
          </a:p>
          <a:p>
            <a:endParaRPr lang="it-IT" sz="2800" b="1" dirty="0">
              <a:solidFill>
                <a:schemeClr val="accent1"/>
              </a:solidFill>
            </a:endParaRPr>
          </a:p>
          <a:p>
            <a:r>
              <a:rPr lang="it-IT" sz="2800" b="1" dirty="0">
                <a:solidFill>
                  <a:schemeClr val="accent1"/>
                </a:solidFill>
              </a:rPr>
              <a:t> Infermiere Epidemiologo</a:t>
            </a:r>
          </a:p>
        </p:txBody>
      </p:sp>
      <p:pic>
        <p:nvPicPr>
          <p:cNvPr id="6" name="Picture 4">
            <a:extLst>
              <a:ext uri="{FF2B5EF4-FFF2-40B4-BE49-F238E27FC236}">
                <a16:creationId xmlns:a16="http://schemas.microsoft.com/office/drawing/2014/main" id="{4D9C641A-A656-874C-9F41-5F859A8FEC8A}"/>
              </a:ext>
            </a:extLst>
          </p:cNvPr>
          <p:cNvPicPr>
            <a:picLocks noChangeAspect="1" noChangeArrowheads="1"/>
          </p:cNvPicPr>
          <p:nvPr/>
        </p:nvPicPr>
        <p:blipFill>
          <a:blip r:embed="rId3"/>
          <a:srcRect/>
          <a:stretch>
            <a:fillRect/>
          </a:stretch>
        </p:blipFill>
        <p:spPr bwMode="auto">
          <a:xfrm>
            <a:off x="9634784" y="269631"/>
            <a:ext cx="2100014" cy="1606062"/>
          </a:xfrm>
          <a:prstGeom prst="rect">
            <a:avLst/>
          </a:prstGeom>
          <a:noFill/>
          <a:ln w="9525">
            <a:noFill/>
            <a:miter lim="800000"/>
            <a:headEnd/>
            <a:tailEnd/>
          </a:ln>
          <a:effectLst/>
        </p:spPr>
      </p:pic>
      <p:sp>
        <p:nvSpPr>
          <p:cNvPr id="7" name="Freccia giù 6">
            <a:extLst>
              <a:ext uri="{FF2B5EF4-FFF2-40B4-BE49-F238E27FC236}">
                <a16:creationId xmlns:a16="http://schemas.microsoft.com/office/drawing/2014/main" id="{D9D68CDC-1547-D04A-9F2E-B859FDF0D5A5}"/>
              </a:ext>
            </a:extLst>
          </p:cNvPr>
          <p:cNvSpPr/>
          <p:nvPr/>
        </p:nvSpPr>
        <p:spPr>
          <a:xfrm flipH="1">
            <a:off x="8741068" y="2851041"/>
            <a:ext cx="401321"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75847"/>
            <a:ext cx="10515600" cy="1219199"/>
          </a:xfrm>
        </p:spPr>
        <p:txBody>
          <a:bodyPr/>
          <a:lstStyle/>
          <a:p>
            <a:r>
              <a:rPr lang="it-IT" b="1" dirty="0">
                <a:solidFill>
                  <a:schemeClr val="accent1"/>
                </a:solidFill>
              </a:rPr>
              <a:t>Profilo di competenza   2010 da ICI a ISRI</a:t>
            </a:r>
          </a:p>
        </p:txBody>
      </p:sp>
      <p:pic>
        <p:nvPicPr>
          <p:cNvPr id="4" name="Segnaposto contenuto 8"/>
          <p:cNvPicPr>
            <a:picLocks noGrp="1" noChangeAspect="1"/>
          </p:cNvPicPr>
          <p:nvPr>
            <p:ph idx="1"/>
          </p:nvPr>
        </p:nvPicPr>
        <p:blipFill>
          <a:blip r:embed="rId3" cstate="print"/>
          <a:stretch>
            <a:fillRect/>
          </a:stretch>
        </p:blipFill>
        <p:spPr>
          <a:xfrm>
            <a:off x="888326" y="1207477"/>
            <a:ext cx="4211212" cy="5099538"/>
          </a:xfrm>
          <a:prstGeom prst="rect">
            <a:avLst/>
          </a:prstGeom>
        </p:spPr>
      </p:pic>
      <p:sp>
        <p:nvSpPr>
          <p:cNvPr id="5" name="CasellaDiTesto 4"/>
          <p:cNvSpPr txBox="1"/>
          <p:nvPr/>
        </p:nvSpPr>
        <p:spPr>
          <a:xfrm>
            <a:off x="5697415" y="1172308"/>
            <a:ext cx="4970585" cy="5262979"/>
          </a:xfrm>
          <a:prstGeom prst="rect">
            <a:avLst/>
          </a:prstGeom>
          <a:noFill/>
        </p:spPr>
        <p:txBody>
          <a:bodyPr wrap="square" rtlCol="0">
            <a:spAutoFit/>
          </a:bodyPr>
          <a:lstStyle/>
          <a:p>
            <a:pPr marL="214313" indent="-214313"/>
            <a:r>
              <a:rPr lang="it-IT" sz="1600" b="1" dirty="0">
                <a:solidFill>
                  <a:srgbClr val="FF0000"/>
                </a:solidFill>
              </a:rPr>
              <a:t>Partecipa</a:t>
            </a:r>
            <a:r>
              <a:rPr lang="it-IT" sz="1600" b="1" dirty="0">
                <a:solidFill>
                  <a:schemeClr val="accent1"/>
                </a:solidFill>
              </a:rPr>
              <a:t> </a:t>
            </a:r>
            <a:r>
              <a:rPr lang="it-IT" sz="1600" dirty="0">
                <a:solidFill>
                  <a:schemeClr val="accent1"/>
                </a:solidFill>
              </a:rPr>
              <a:t>alla definizione delle politiche sanitarie e socio sanitari</a:t>
            </a:r>
          </a:p>
          <a:p>
            <a:pPr marL="214313" indent="-214313"/>
            <a:endParaRPr lang="it-IT" sz="1600" dirty="0">
              <a:solidFill>
                <a:schemeClr val="accent1"/>
              </a:solidFill>
            </a:endParaRPr>
          </a:p>
          <a:p>
            <a:pPr marL="214313" indent="-214313"/>
            <a:r>
              <a:rPr lang="it-IT" sz="1600" b="1" dirty="0">
                <a:solidFill>
                  <a:srgbClr val="FF0000"/>
                </a:solidFill>
              </a:rPr>
              <a:t>Partecipa</a:t>
            </a:r>
            <a:r>
              <a:rPr lang="it-IT" sz="1600" b="1" dirty="0">
                <a:solidFill>
                  <a:schemeClr val="accent1"/>
                </a:solidFill>
              </a:rPr>
              <a:t> </a:t>
            </a:r>
            <a:r>
              <a:rPr lang="it-IT" sz="1600" dirty="0">
                <a:solidFill>
                  <a:schemeClr val="accent1"/>
                </a:solidFill>
              </a:rPr>
              <a:t>alla identificazione del rischio infettivo nei contesti</a:t>
            </a:r>
          </a:p>
          <a:p>
            <a:r>
              <a:rPr lang="it-IT" sz="1600" dirty="0">
                <a:solidFill>
                  <a:schemeClr val="accent1"/>
                </a:solidFill>
              </a:rPr>
              <a:t>      sanitari e socio sanitari pubblici e privati</a:t>
            </a:r>
          </a:p>
          <a:p>
            <a:endParaRPr lang="it-IT" sz="1600" dirty="0">
              <a:solidFill>
                <a:schemeClr val="accent1"/>
              </a:solidFill>
            </a:endParaRPr>
          </a:p>
          <a:p>
            <a:pPr marL="214313" indent="-214313"/>
            <a:r>
              <a:rPr lang="it-IT" sz="1600" b="1" dirty="0">
                <a:solidFill>
                  <a:srgbClr val="FF0000"/>
                </a:solidFill>
              </a:rPr>
              <a:t> Pianifica, gestisce e valuta </a:t>
            </a:r>
            <a:r>
              <a:rPr lang="it-IT" sz="1600" dirty="0">
                <a:solidFill>
                  <a:schemeClr val="accent1"/>
                </a:solidFill>
              </a:rPr>
              <a:t>gli interventi di prevenzione, controllo,</a:t>
            </a:r>
          </a:p>
          <a:p>
            <a:r>
              <a:rPr lang="it-IT" sz="1600" dirty="0">
                <a:solidFill>
                  <a:schemeClr val="accent1"/>
                </a:solidFill>
              </a:rPr>
              <a:t>      sorveglianza del rischio </a:t>
            </a:r>
            <a:r>
              <a:rPr lang="it-IT" sz="1600" dirty="0" err="1">
                <a:solidFill>
                  <a:schemeClr val="accent1"/>
                </a:solidFill>
              </a:rPr>
              <a:t>infettivo…</a:t>
            </a:r>
            <a:r>
              <a:rPr lang="it-IT" sz="1600" dirty="0">
                <a:solidFill>
                  <a:schemeClr val="accent1"/>
                </a:solidFill>
              </a:rPr>
              <a:t>.</a:t>
            </a:r>
          </a:p>
          <a:p>
            <a:endParaRPr lang="it-IT" sz="1600" dirty="0">
              <a:solidFill>
                <a:schemeClr val="accent1"/>
              </a:solidFill>
            </a:endParaRPr>
          </a:p>
          <a:p>
            <a:pPr marL="214313" indent="-214313"/>
            <a:r>
              <a:rPr lang="it-IT" sz="1600" b="1" dirty="0">
                <a:solidFill>
                  <a:srgbClr val="FF0000"/>
                </a:solidFill>
              </a:rPr>
              <a:t>Garantisce</a:t>
            </a:r>
            <a:r>
              <a:rPr lang="it-IT" sz="1600" dirty="0">
                <a:solidFill>
                  <a:schemeClr val="accent1"/>
                </a:solidFill>
              </a:rPr>
              <a:t> attività di supervisione e consulenza sul controllo del </a:t>
            </a:r>
          </a:p>
          <a:p>
            <a:r>
              <a:rPr lang="it-IT" sz="1600" dirty="0">
                <a:solidFill>
                  <a:schemeClr val="accent1"/>
                </a:solidFill>
              </a:rPr>
              <a:t>      rischio infetti vo basati sulle EBP</a:t>
            </a:r>
          </a:p>
          <a:p>
            <a:endParaRPr lang="it-IT" sz="1600" dirty="0">
              <a:solidFill>
                <a:schemeClr val="accent1"/>
              </a:solidFill>
            </a:endParaRPr>
          </a:p>
          <a:p>
            <a:pPr marL="214313" indent="-214313"/>
            <a:r>
              <a:rPr lang="it-IT" sz="1600" dirty="0">
                <a:solidFill>
                  <a:srgbClr val="FF0000"/>
                </a:solidFill>
              </a:rPr>
              <a:t> </a:t>
            </a:r>
            <a:r>
              <a:rPr lang="it-IT" sz="1600" b="1" dirty="0">
                <a:solidFill>
                  <a:srgbClr val="FF0000"/>
                </a:solidFill>
              </a:rPr>
              <a:t>Utilizza</a:t>
            </a:r>
            <a:r>
              <a:rPr lang="it-IT" sz="1600" dirty="0">
                <a:solidFill>
                  <a:srgbClr val="FF0000"/>
                </a:solidFill>
              </a:rPr>
              <a:t> </a:t>
            </a:r>
            <a:r>
              <a:rPr lang="it-IT" sz="1600" dirty="0">
                <a:solidFill>
                  <a:schemeClr val="accent1"/>
                </a:solidFill>
              </a:rPr>
              <a:t>nel controllo del rischio infettivo, metodi e </a:t>
            </a:r>
            <a:r>
              <a:rPr lang="it-IT" sz="1600" dirty="0" err="1">
                <a:solidFill>
                  <a:schemeClr val="accent1"/>
                </a:solidFill>
              </a:rPr>
              <a:t>strumenti……</a:t>
            </a:r>
            <a:r>
              <a:rPr lang="it-IT" sz="1600" dirty="0">
                <a:solidFill>
                  <a:schemeClr val="accent1"/>
                </a:solidFill>
              </a:rPr>
              <a:t>.</a:t>
            </a:r>
          </a:p>
          <a:p>
            <a:r>
              <a:rPr lang="it-IT" sz="1600" dirty="0">
                <a:solidFill>
                  <a:schemeClr val="accent1"/>
                </a:solidFill>
              </a:rPr>
              <a:t>       in relazione all’evoluzione tecnologica e delle conoscenze</a:t>
            </a:r>
          </a:p>
          <a:p>
            <a:endParaRPr lang="it-IT" sz="1600" dirty="0">
              <a:solidFill>
                <a:schemeClr val="accent1"/>
              </a:solidFill>
            </a:endParaRPr>
          </a:p>
          <a:p>
            <a:pPr marL="214313" indent="-214313"/>
            <a:r>
              <a:rPr lang="it-IT" sz="1600" dirty="0">
                <a:solidFill>
                  <a:srgbClr val="FF0000"/>
                </a:solidFill>
              </a:rPr>
              <a:t> </a:t>
            </a:r>
            <a:r>
              <a:rPr lang="it-IT" sz="1600" b="1" dirty="0">
                <a:solidFill>
                  <a:srgbClr val="FF0000"/>
                </a:solidFill>
              </a:rPr>
              <a:t>Promuove</a:t>
            </a:r>
            <a:r>
              <a:rPr lang="it-IT" sz="1600" dirty="0">
                <a:solidFill>
                  <a:srgbClr val="FF0000"/>
                </a:solidFill>
              </a:rPr>
              <a:t> </a:t>
            </a:r>
            <a:r>
              <a:rPr lang="it-IT" sz="1600" dirty="0">
                <a:solidFill>
                  <a:schemeClr val="accent1"/>
                </a:solidFill>
              </a:rPr>
              <a:t>il cambiamento nei contesti organizzativi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27731F-9777-C24C-BBA0-FE95731A369F}"/>
              </a:ext>
            </a:extLst>
          </p:cNvPr>
          <p:cNvSpPr>
            <a:spLocks noGrp="1"/>
          </p:cNvSpPr>
          <p:nvPr>
            <p:ph type="title"/>
          </p:nvPr>
        </p:nvSpPr>
        <p:spPr>
          <a:xfrm>
            <a:off x="838200" y="365126"/>
            <a:ext cx="10849708" cy="971306"/>
          </a:xfrm>
        </p:spPr>
        <p:txBody>
          <a:bodyPr>
            <a:normAutofit fontScale="90000"/>
          </a:bodyPr>
          <a:lstStyle/>
          <a:p>
            <a:pPr algn="ctr"/>
            <a:r>
              <a:rPr lang="it-IT" b="1" dirty="0">
                <a:solidFill>
                  <a:srgbClr val="0070C0"/>
                </a:solidFill>
                <a:latin typeface="Arial" panose="020B0604020202020204" pitchFamily="34" charset="0"/>
                <a:cs typeface="Arial" panose="020B0604020202020204" pitchFamily="34" charset="0"/>
              </a:rPr>
              <a:t>Core Competence</a:t>
            </a:r>
            <a:br>
              <a:rPr lang="it-IT" b="1" dirty="0">
                <a:solidFill>
                  <a:srgbClr val="0070C0"/>
                </a:solidFill>
                <a:latin typeface="Arial" panose="020B0604020202020204" pitchFamily="34" charset="0"/>
                <a:cs typeface="Arial" panose="020B0604020202020204" pitchFamily="34" charset="0"/>
              </a:rPr>
            </a:br>
            <a:endParaRPr lang="it-IT" dirty="0">
              <a:solidFill>
                <a:srgbClr val="0070C0"/>
              </a:solidFill>
            </a:endParaRPr>
          </a:p>
        </p:txBody>
      </p:sp>
      <p:pic>
        <p:nvPicPr>
          <p:cNvPr id="4" name="Segnaposto contenuto 3">
            <a:extLst>
              <a:ext uri="{FF2B5EF4-FFF2-40B4-BE49-F238E27FC236}">
                <a16:creationId xmlns:a16="http://schemas.microsoft.com/office/drawing/2014/main" id="{099ABB77-67DD-DF46-8581-313E65C970C3}"/>
              </a:ext>
            </a:extLst>
          </p:cNvPr>
          <p:cNvPicPr>
            <a:picLocks noGrp="1" noChangeAspect="1"/>
          </p:cNvPicPr>
          <p:nvPr>
            <p:ph idx="1"/>
          </p:nvPr>
        </p:nvPicPr>
        <p:blipFill>
          <a:blip r:embed="rId3"/>
          <a:stretch>
            <a:fillRect/>
          </a:stretch>
        </p:blipFill>
        <p:spPr>
          <a:xfrm>
            <a:off x="1103445" y="1556793"/>
            <a:ext cx="4992555" cy="4525963"/>
          </a:xfrm>
          <a:prstGeom prst="rect">
            <a:avLst/>
          </a:prstGeom>
        </p:spPr>
      </p:pic>
      <p:pic>
        <p:nvPicPr>
          <p:cNvPr id="5" name="Immagine 4">
            <a:extLst>
              <a:ext uri="{FF2B5EF4-FFF2-40B4-BE49-F238E27FC236}">
                <a16:creationId xmlns:a16="http://schemas.microsoft.com/office/drawing/2014/main" id="{55C15DCF-4132-8B4D-8A2C-EABD8ED93931}"/>
              </a:ext>
            </a:extLst>
          </p:cNvPr>
          <p:cNvPicPr>
            <a:picLocks noChangeAspect="1"/>
          </p:cNvPicPr>
          <p:nvPr/>
        </p:nvPicPr>
        <p:blipFill>
          <a:blip r:embed="rId4"/>
          <a:stretch>
            <a:fillRect/>
          </a:stretch>
        </p:blipFill>
        <p:spPr>
          <a:xfrm>
            <a:off x="6694839" y="1417639"/>
            <a:ext cx="5083307" cy="4855833"/>
          </a:xfrm>
          <a:prstGeom prst="rect">
            <a:avLst/>
          </a:prstGeom>
        </p:spPr>
      </p:pic>
      <p:sp>
        <p:nvSpPr>
          <p:cNvPr id="3" name="CasellaDiTesto 2">
            <a:extLst>
              <a:ext uri="{FF2B5EF4-FFF2-40B4-BE49-F238E27FC236}">
                <a16:creationId xmlns:a16="http://schemas.microsoft.com/office/drawing/2014/main" id="{8855473D-58E1-C04D-957D-C219F31703FA}"/>
              </a:ext>
            </a:extLst>
          </p:cNvPr>
          <p:cNvSpPr txBox="1"/>
          <p:nvPr/>
        </p:nvSpPr>
        <p:spPr>
          <a:xfrm>
            <a:off x="838200" y="365126"/>
            <a:ext cx="806631" cy="461665"/>
          </a:xfrm>
          <a:prstGeom prst="rect">
            <a:avLst/>
          </a:prstGeom>
          <a:noFill/>
        </p:spPr>
        <p:txBody>
          <a:bodyPr wrap="none" rtlCol="0">
            <a:spAutoFit/>
          </a:bodyPr>
          <a:lstStyle/>
          <a:p>
            <a:r>
              <a:rPr lang="it-IT" sz="2400" b="1" dirty="0">
                <a:solidFill>
                  <a:schemeClr val="accent1"/>
                </a:solidFill>
              </a:rPr>
              <a:t>2020</a:t>
            </a:r>
          </a:p>
        </p:txBody>
      </p:sp>
    </p:spTree>
    <p:extLst>
      <p:ext uri="{BB962C8B-B14F-4D97-AF65-F5344CB8AC3E}">
        <p14:creationId xmlns:p14="http://schemas.microsoft.com/office/powerpoint/2010/main" val="95527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chemeClr val="accent1"/>
                </a:solidFill>
              </a:rPr>
              <a:t>Per molti anni nessuna formazione</a:t>
            </a:r>
            <a:r>
              <a:rPr lang="it-IT" dirty="0">
                <a:solidFill>
                  <a:schemeClr val="accent1"/>
                </a:solidFill>
              </a:rPr>
              <a:t>: </a:t>
            </a:r>
            <a:r>
              <a:rPr lang="it-IT" sz="4800" b="1" dirty="0">
                <a:solidFill>
                  <a:schemeClr val="accent1"/>
                </a:solidFill>
              </a:rPr>
              <a:t>il buio</a:t>
            </a:r>
          </a:p>
        </p:txBody>
      </p:sp>
      <p:sp>
        <p:nvSpPr>
          <p:cNvPr id="3" name="Segnaposto contenuto 2"/>
          <p:cNvSpPr>
            <a:spLocks noGrp="1"/>
          </p:cNvSpPr>
          <p:nvPr>
            <p:ph idx="1"/>
          </p:nvPr>
        </p:nvSpPr>
        <p:spPr>
          <a:solidFill>
            <a:schemeClr val="tx1"/>
          </a:solidFill>
          <a:ln w="28575">
            <a:solidFill>
              <a:schemeClr val="tx1"/>
            </a:solidFill>
          </a:ln>
        </p:spPr>
        <p:txBody>
          <a:bodyPr/>
          <a:lstStyle/>
          <a:p>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stretch>
            <a:fillRect/>
          </a:stretch>
        </p:blipFill>
        <p:spPr>
          <a:xfrm>
            <a:off x="6283570" y="398585"/>
            <a:ext cx="5638800" cy="1266092"/>
          </a:xfrm>
          <a:prstGeom prst="rect">
            <a:avLst/>
          </a:prstGeom>
        </p:spPr>
      </p:pic>
      <p:sp>
        <p:nvSpPr>
          <p:cNvPr id="7" name="Rettangolo 6"/>
          <p:cNvSpPr/>
          <p:nvPr/>
        </p:nvSpPr>
        <p:spPr>
          <a:xfrm>
            <a:off x="6553200" y="2110154"/>
            <a:ext cx="5404338" cy="4247317"/>
          </a:xfrm>
          <a:prstGeom prst="rect">
            <a:avLst/>
          </a:prstGeom>
        </p:spPr>
        <p:txBody>
          <a:bodyPr wrap="square">
            <a:spAutoFit/>
          </a:bodyPr>
          <a:lstStyle/>
          <a:p>
            <a:r>
              <a:rPr lang="it-IT" i="1" dirty="0"/>
              <a:t>In questo articolo, esaminiamo e discutiamo le raccomandazioni disponibili per </a:t>
            </a:r>
          </a:p>
          <a:p>
            <a:endParaRPr lang="it-IT" dirty="0"/>
          </a:p>
          <a:p>
            <a:pPr>
              <a:buFont typeface="Arial" pitchFamily="34" charset="0"/>
              <a:buChar char="•"/>
            </a:pPr>
            <a:r>
              <a:rPr lang="it-IT" dirty="0"/>
              <a:t>i requisiti minimi in ambito IC relativi agli aspetti organizzativi, allo staff IC e alla </a:t>
            </a:r>
            <a:r>
              <a:rPr lang="it-IT" b="1" dirty="0">
                <a:solidFill>
                  <a:srgbClr val="FF0000"/>
                </a:solidFill>
              </a:rPr>
              <a:t>formazione di questi staff</a:t>
            </a:r>
            <a:r>
              <a:rPr lang="it-IT" dirty="0"/>
              <a:t>, </a:t>
            </a:r>
            <a:r>
              <a:rPr lang="it-IT" dirty="0" err="1"/>
              <a:t>staff</a:t>
            </a:r>
            <a:r>
              <a:rPr lang="it-IT" dirty="0"/>
              <a:t> di reparto, problemi strutturali e supporto microbiologico. </a:t>
            </a:r>
          </a:p>
          <a:p>
            <a:pPr>
              <a:buFont typeface="Arial" pitchFamily="34" charset="0"/>
              <a:buChar char="•"/>
            </a:pPr>
            <a:r>
              <a:rPr lang="it-IT" b="1" dirty="0">
                <a:solidFill>
                  <a:srgbClr val="FF0000"/>
                </a:solidFill>
              </a:rPr>
              <a:t>1 ISRI a tempo pieno ogni 100 posti </a:t>
            </a:r>
            <a:r>
              <a:rPr lang="it-IT" dirty="0"/>
              <a:t>letto ed 1 terapia intensiva e </a:t>
            </a:r>
            <a:r>
              <a:rPr lang="it-IT" b="1" dirty="0">
                <a:solidFill>
                  <a:srgbClr val="FF0000"/>
                </a:solidFill>
              </a:rPr>
              <a:t>1 ISRI  da 150 a 250 posti letto</a:t>
            </a:r>
            <a:r>
              <a:rPr lang="it-IT" dirty="0">
                <a:solidFill>
                  <a:srgbClr val="FF0000"/>
                </a:solidFill>
              </a:rPr>
              <a:t> </a:t>
            </a:r>
            <a:r>
              <a:rPr lang="it-IT" dirty="0"/>
              <a:t>nelle strutture a lungo termine in base alla complessità</a:t>
            </a:r>
          </a:p>
          <a:p>
            <a:endParaRPr lang="it-IT" dirty="0"/>
          </a:p>
          <a:p>
            <a:pPr>
              <a:buFont typeface="Arial" pitchFamily="34" charset="0"/>
              <a:buChar char="•"/>
            </a:pPr>
            <a:r>
              <a:rPr lang="it-IT" b="1" dirty="0">
                <a:solidFill>
                  <a:srgbClr val="FF0000"/>
                </a:solidFill>
              </a:rPr>
              <a:t>Definizione delle competenze </a:t>
            </a:r>
            <a:r>
              <a:rPr lang="it-IT" dirty="0"/>
              <a:t>dei componenti del Team e </a:t>
            </a:r>
            <a:r>
              <a:rPr lang="it-IT" b="1" dirty="0">
                <a:solidFill>
                  <a:srgbClr val="FF0000"/>
                </a:solidFill>
              </a:rPr>
              <a:t>formazione specifica accreditata </a:t>
            </a:r>
            <a:r>
              <a:rPr lang="it-IT" dirty="0"/>
              <a:t>in base a tali competenze</a:t>
            </a:r>
          </a:p>
          <a:p>
            <a:endParaRPr lang="it-IT" dirty="0"/>
          </a:p>
        </p:txBody>
      </p:sp>
      <p:sp>
        <p:nvSpPr>
          <p:cNvPr id="8" name="Rettangolo 7"/>
          <p:cNvSpPr/>
          <p:nvPr/>
        </p:nvSpPr>
        <p:spPr>
          <a:xfrm rot="10800000" flipV="1">
            <a:off x="7526214" y="6392323"/>
            <a:ext cx="4161692" cy="246221"/>
          </a:xfrm>
          <a:prstGeom prst="rect">
            <a:avLst/>
          </a:prstGeom>
        </p:spPr>
        <p:txBody>
          <a:bodyPr wrap="square">
            <a:spAutoFit/>
          </a:bodyPr>
          <a:lstStyle/>
          <a:p>
            <a:r>
              <a:rPr lang="it-IT" sz="1000" dirty="0" err="1">
                <a:hlinkClick r:id="rId4" tooltip="Clinical microbiology and infection : the official publication of the European Society of Clinical Microbiology and Infectious Diseases."/>
              </a:rPr>
              <a:t>Clin</a:t>
            </a:r>
            <a:r>
              <a:rPr lang="it-IT" sz="1000" dirty="0">
                <a:hlinkClick r:id="rId4" tooltip="Clinical microbiology and infection : the official publication of the European Society of Clinical Microbiology and Infectious Diseases."/>
              </a:rPr>
              <a:t> </a:t>
            </a:r>
            <a:r>
              <a:rPr lang="it-IT" sz="1000" dirty="0" err="1">
                <a:hlinkClick r:id="rId4" tooltip="Clinical microbiology and infection : the official publication of the European Society of Clinical Microbiology and Infectious Diseases."/>
              </a:rPr>
              <a:t>Microbiol</a:t>
            </a:r>
            <a:r>
              <a:rPr lang="it-IT" sz="1000" dirty="0">
                <a:hlinkClick r:id="rId4" tooltip="Clinical microbiology and infection : the official publication of the European Society of Clinical Microbiology and Infectious Diseases."/>
              </a:rPr>
              <a:t> </a:t>
            </a:r>
            <a:r>
              <a:rPr lang="it-IT" sz="1000" dirty="0" err="1">
                <a:hlinkClick r:id="rId4" tooltip="Clinical microbiology and infection : the official publication of the European Society of Clinical Microbiology and Infectious Diseases."/>
              </a:rPr>
              <a:t>Infect</a:t>
            </a:r>
            <a:r>
              <a:rPr lang="it-IT" sz="1000" dirty="0">
                <a:hlinkClick r:id="rId4" tooltip="Clinical microbiology and infection : the official publication of the European Society of Clinical Microbiology and Infectious Diseases."/>
              </a:rPr>
              <a:t>.</a:t>
            </a:r>
            <a:r>
              <a:rPr lang="it-IT" sz="1000" dirty="0"/>
              <a:t> 2015 </a:t>
            </a:r>
            <a:r>
              <a:rPr lang="it-IT" sz="1000" dirty="0" err="1"/>
              <a:t>Dec</a:t>
            </a:r>
            <a:r>
              <a:rPr lang="it-IT" sz="1000" dirty="0"/>
              <a:t>;21(12):1072-6</a:t>
            </a:r>
          </a:p>
        </p:txBody>
      </p:sp>
      <p:pic>
        <p:nvPicPr>
          <p:cNvPr id="2050" name="Picture 2" descr="C:\Users\antonietta.pompeo\Desktop\download.jpg"/>
          <p:cNvPicPr>
            <a:picLocks noChangeAspect="1" noChangeArrowheads="1"/>
          </p:cNvPicPr>
          <p:nvPr/>
        </p:nvPicPr>
        <p:blipFill>
          <a:blip r:embed="rId5"/>
          <a:srcRect/>
          <a:stretch>
            <a:fillRect/>
          </a:stretch>
        </p:blipFill>
        <p:spPr bwMode="auto">
          <a:xfrm>
            <a:off x="389791" y="790574"/>
            <a:ext cx="2177563" cy="2820134"/>
          </a:xfrm>
          <a:prstGeom prst="rect">
            <a:avLst/>
          </a:prstGeom>
          <a:noFill/>
        </p:spPr>
      </p:pic>
      <p:pic>
        <p:nvPicPr>
          <p:cNvPr id="9" name="Immagine 8"/>
          <p:cNvPicPr>
            <a:picLocks noChangeAspect="1"/>
          </p:cNvPicPr>
          <p:nvPr/>
        </p:nvPicPr>
        <p:blipFill>
          <a:blip r:embed="rId6" cstate="print"/>
          <a:stretch>
            <a:fillRect/>
          </a:stretch>
        </p:blipFill>
        <p:spPr>
          <a:xfrm>
            <a:off x="2669534" y="228600"/>
            <a:ext cx="1785950" cy="855038"/>
          </a:xfrm>
          <a:prstGeom prst="rect">
            <a:avLst/>
          </a:prstGeom>
        </p:spPr>
      </p:pic>
      <p:sp>
        <p:nvSpPr>
          <p:cNvPr id="11" name="Rettangolo 10"/>
          <p:cNvSpPr/>
          <p:nvPr/>
        </p:nvSpPr>
        <p:spPr>
          <a:xfrm>
            <a:off x="2625969" y="1512277"/>
            <a:ext cx="2860431" cy="1477328"/>
          </a:xfrm>
          <a:prstGeom prst="rect">
            <a:avLst/>
          </a:prstGeom>
        </p:spPr>
        <p:txBody>
          <a:bodyPr wrap="square">
            <a:spAutoFit/>
          </a:bodyPr>
          <a:lstStyle/>
          <a:p>
            <a:r>
              <a:rPr lang="it-IT" b="1" dirty="0">
                <a:solidFill>
                  <a:srgbClr val="FF0000"/>
                </a:solidFill>
              </a:rPr>
              <a:t>Core  competencies  for</a:t>
            </a:r>
          </a:p>
          <a:p>
            <a:r>
              <a:rPr lang="it-IT" b="1" dirty="0">
                <a:solidFill>
                  <a:srgbClr val="FF0000"/>
                </a:solidFill>
              </a:rPr>
              <a:t>infection control and</a:t>
            </a:r>
          </a:p>
          <a:p>
            <a:r>
              <a:rPr lang="it-IT" b="1" dirty="0">
                <a:solidFill>
                  <a:srgbClr val="FF0000"/>
                </a:solidFill>
              </a:rPr>
              <a:t>hospital hygiene professionals</a:t>
            </a:r>
          </a:p>
          <a:p>
            <a:r>
              <a:rPr lang="it-IT" b="1" dirty="0">
                <a:solidFill>
                  <a:srgbClr val="FF0000"/>
                </a:solidFill>
              </a:rPr>
              <a:t>in the European Union</a:t>
            </a:r>
            <a:endParaRPr lang="it-IT" dirty="0">
              <a:solidFill>
                <a:srgbClr val="FF0000"/>
              </a:solidFill>
            </a:endParaRPr>
          </a:p>
        </p:txBody>
      </p:sp>
      <p:sp>
        <p:nvSpPr>
          <p:cNvPr id="12" name="CasellaDiTesto 11"/>
          <p:cNvSpPr txBox="1"/>
          <p:nvPr/>
        </p:nvSpPr>
        <p:spPr>
          <a:xfrm>
            <a:off x="832338" y="4138246"/>
            <a:ext cx="4270272" cy="1631216"/>
          </a:xfrm>
          <a:prstGeom prst="rect">
            <a:avLst/>
          </a:prstGeom>
          <a:noFill/>
        </p:spPr>
        <p:txBody>
          <a:bodyPr wrap="none" rtlCol="0">
            <a:spAutoFit/>
          </a:bodyPr>
          <a:lstStyle/>
          <a:p>
            <a:pPr>
              <a:buFont typeface="Arial" pitchFamily="34" charset="0"/>
              <a:buChar char="•"/>
            </a:pPr>
            <a:r>
              <a:rPr lang="en-US" sz="2000" b="1" dirty="0">
                <a:solidFill>
                  <a:srgbClr val="00B0F0"/>
                </a:solidFill>
              </a:rPr>
              <a:t>Competencies for a junior specialist –</a:t>
            </a:r>
          </a:p>
          <a:p>
            <a:r>
              <a:rPr lang="it-IT" sz="2000" b="1" dirty="0">
                <a:solidFill>
                  <a:srgbClr val="00B0F0"/>
                </a:solidFill>
              </a:rPr>
              <a:t>introductory level</a:t>
            </a:r>
          </a:p>
          <a:p>
            <a:endParaRPr lang="it-IT" sz="2000" b="1" dirty="0">
              <a:solidFill>
                <a:srgbClr val="00B0F0"/>
              </a:solidFill>
            </a:endParaRPr>
          </a:p>
          <a:p>
            <a:pPr>
              <a:buFont typeface="Arial" pitchFamily="34" charset="0"/>
              <a:buChar char="•"/>
            </a:pPr>
            <a:r>
              <a:rPr lang="it-IT" sz="2000" b="1" dirty="0">
                <a:solidFill>
                  <a:srgbClr val="00B0F0"/>
                </a:solidFill>
              </a:rPr>
              <a:t>Competencies for a senior specialist –</a:t>
            </a:r>
          </a:p>
          <a:p>
            <a:r>
              <a:rPr lang="it-IT" sz="2000" b="1" dirty="0">
                <a:solidFill>
                  <a:srgbClr val="00B0F0"/>
                </a:solidFill>
              </a:rPr>
              <a:t>expert level</a:t>
            </a:r>
            <a:endParaRPr lang="it-IT" sz="2000" dirty="0">
              <a:solidFill>
                <a:srgbClr val="00B0F0"/>
              </a:solidFill>
            </a:endParaRPr>
          </a:p>
        </p:txBody>
      </p:sp>
      <p:sp>
        <p:nvSpPr>
          <p:cNvPr id="13" name="Freccia in su 12"/>
          <p:cNvSpPr/>
          <p:nvPr/>
        </p:nvSpPr>
        <p:spPr>
          <a:xfrm>
            <a:off x="2907323" y="5591907"/>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BC5BE054-4746-AE49-89E9-3636C3FFD440}"/>
              </a:ext>
            </a:extLst>
          </p:cNvPr>
          <p:cNvSpPr txBox="1"/>
          <p:nvPr/>
        </p:nvSpPr>
        <p:spPr>
          <a:xfrm>
            <a:off x="4279900" y="3429000"/>
            <a:ext cx="652743" cy="369332"/>
          </a:xfrm>
          <a:prstGeom prst="rect">
            <a:avLst/>
          </a:prstGeom>
          <a:noFill/>
        </p:spPr>
        <p:txBody>
          <a:bodyPr wrap="none" rtlCol="0">
            <a:spAutoFit/>
          </a:bodyPr>
          <a:lstStyle/>
          <a:p>
            <a:r>
              <a:rPr lang="it-IT" b="1" dirty="0">
                <a:solidFill>
                  <a:schemeClr val="accent1"/>
                </a:solidFill>
              </a:rPr>
              <a:t>2013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4124" y="304802"/>
            <a:ext cx="6904892" cy="1477328"/>
          </a:xfrm>
          <a:prstGeom prst="rect">
            <a:avLst/>
          </a:prstGeom>
          <a:noFill/>
        </p:spPr>
        <p:txBody>
          <a:bodyPr wrap="square" rtlCol="0">
            <a:spAutoFit/>
          </a:bodyPr>
          <a:lstStyle/>
          <a:p>
            <a:r>
              <a:rPr lang="it-IT" sz="2400" b="1" dirty="0">
                <a:solidFill>
                  <a:srgbClr val="0198E7"/>
                </a:solidFill>
              </a:rPr>
              <a:t>Gli infermieri che si occupano  di infection control sono sottoposti ad  aggiornamenti continui delle proprie conoscenze e competenze</a:t>
            </a:r>
          </a:p>
          <a:p>
            <a:endParaRPr lang="it-IT" dirty="0"/>
          </a:p>
        </p:txBody>
      </p:sp>
      <p:pic>
        <p:nvPicPr>
          <p:cNvPr id="1026" name="Picture 2" descr="C:\Users\antonietta.pompeo\Desktop\download (1).jpg"/>
          <p:cNvPicPr>
            <a:picLocks noChangeAspect="1" noChangeArrowheads="1"/>
          </p:cNvPicPr>
          <p:nvPr/>
        </p:nvPicPr>
        <p:blipFill>
          <a:blip r:embed="rId3"/>
          <a:srcRect/>
          <a:stretch>
            <a:fillRect/>
          </a:stretch>
        </p:blipFill>
        <p:spPr bwMode="auto">
          <a:xfrm>
            <a:off x="201857" y="1699846"/>
            <a:ext cx="2459282" cy="3294185"/>
          </a:xfrm>
          <a:prstGeom prst="rect">
            <a:avLst/>
          </a:prstGeom>
          <a:noFill/>
        </p:spPr>
      </p:pic>
      <p:pic>
        <p:nvPicPr>
          <p:cNvPr id="1027" name="Picture 3" descr="C:\Users\antonietta.pompeo\Desktop\images.jpg"/>
          <p:cNvPicPr>
            <a:picLocks noChangeAspect="1" noChangeArrowheads="1"/>
          </p:cNvPicPr>
          <p:nvPr/>
        </p:nvPicPr>
        <p:blipFill>
          <a:blip r:embed="rId4"/>
          <a:srcRect/>
          <a:stretch>
            <a:fillRect/>
          </a:stretch>
        </p:blipFill>
        <p:spPr bwMode="auto">
          <a:xfrm>
            <a:off x="6940062" y="410309"/>
            <a:ext cx="4783016" cy="2778368"/>
          </a:xfrm>
          <a:prstGeom prst="rect">
            <a:avLst/>
          </a:prstGeom>
          <a:noFill/>
        </p:spPr>
      </p:pic>
      <p:sp>
        <p:nvSpPr>
          <p:cNvPr id="5" name="CasellaDiTesto 4"/>
          <p:cNvSpPr txBox="1"/>
          <p:nvPr/>
        </p:nvSpPr>
        <p:spPr>
          <a:xfrm>
            <a:off x="550984" y="5334000"/>
            <a:ext cx="6904891" cy="1200329"/>
          </a:xfrm>
          <a:prstGeom prst="rect">
            <a:avLst/>
          </a:prstGeom>
          <a:noFill/>
        </p:spPr>
        <p:txBody>
          <a:bodyPr wrap="square" rtlCol="0">
            <a:spAutoFit/>
          </a:bodyPr>
          <a:lstStyle/>
          <a:p>
            <a:pPr algn="ctr"/>
            <a:r>
              <a:rPr lang="it-IT" sz="3600" b="1" dirty="0">
                <a:solidFill>
                  <a:srgbClr val="FF0000"/>
                </a:solidFill>
              </a:rPr>
              <a:t>MA DOBBIAMO PARTIRE DA  UNA BASE  SOLID</a:t>
            </a:r>
            <a:r>
              <a:rPr lang="it-IT" sz="3200" b="1" dirty="0">
                <a:solidFill>
                  <a:srgbClr val="FF0000"/>
                </a:solidFill>
              </a:rPr>
              <a:t>A</a:t>
            </a:r>
          </a:p>
        </p:txBody>
      </p:sp>
      <p:pic>
        <p:nvPicPr>
          <p:cNvPr id="1028" name="Picture 4" descr="C:\Users\antonietta.pompeo\Desktop\6258039.jpg"/>
          <p:cNvPicPr>
            <a:picLocks noChangeAspect="1" noChangeArrowheads="1"/>
          </p:cNvPicPr>
          <p:nvPr/>
        </p:nvPicPr>
        <p:blipFill>
          <a:blip r:embed="rId5"/>
          <a:srcRect/>
          <a:stretch>
            <a:fillRect/>
          </a:stretch>
        </p:blipFill>
        <p:spPr bwMode="auto">
          <a:xfrm>
            <a:off x="8130932" y="4513385"/>
            <a:ext cx="2654300" cy="2344615"/>
          </a:xfrm>
          <a:prstGeom prst="rect">
            <a:avLst/>
          </a:prstGeom>
          <a:noFill/>
        </p:spPr>
      </p:pic>
      <p:sp>
        <p:nvSpPr>
          <p:cNvPr id="7" name="Rettangolo 6"/>
          <p:cNvSpPr/>
          <p:nvPr/>
        </p:nvSpPr>
        <p:spPr>
          <a:xfrm>
            <a:off x="7678614" y="3247292"/>
            <a:ext cx="3446585" cy="523220"/>
          </a:xfrm>
          <a:prstGeom prst="rect">
            <a:avLst/>
          </a:prstGeom>
        </p:spPr>
        <p:txBody>
          <a:bodyPr wrap="square">
            <a:spAutoFit/>
          </a:bodyPr>
          <a:lstStyle/>
          <a:p>
            <a:pPr algn="ctr"/>
            <a:r>
              <a:rPr lang="it-IT" sz="2800" b="1" dirty="0">
                <a:solidFill>
                  <a:schemeClr val="accent1"/>
                </a:solidFill>
              </a:rPr>
              <a:t>LIFELONG LEARNING</a:t>
            </a:r>
            <a:endParaRPr lang="it-IT" sz="2800" dirty="0">
              <a:solidFill>
                <a:schemeClr val="accent1"/>
              </a:solidFill>
            </a:endParaRPr>
          </a:p>
        </p:txBody>
      </p:sp>
      <p:sp>
        <p:nvSpPr>
          <p:cNvPr id="8" name="CasellaDiTesto 7"/>
          <p:cNvSpPr txBox="1"/>
          <p:nvPr/>
        </p:nvSpPr>
        <p:spPr>
          <a:xfrm>
            <a:off x="3610708" y="3399692"/>
            <a:ext cx="3316101" cy="646331"/>
          </a:xfrm>
          <a:prstGeom prst="rect">
            <a:avLst/>
          </a:prstGeom>
          <a:noFill/>
        </p:spPr>
        <p:txBody>
          <a:bodyPr wrap="none" rtlCol="0">
            <a:spAutoFit/>
          </a:bodyPr>
          <a:lstStyle/>
          <a:p>
            <a:r>
              <a:rPr lang="it-IT" dirty="0">
                <a:solidFill>
                  <a:srgbClr val="0070C0"/>
                </a:solidFill>
              </a:rPr>
              <a:t>Componente FONDAMENTALE :1 </a:t>
            </a:r>
          </a:p>
          <a:p>
            <a:r>
              <a:rPr lang="it-IT" dirty="0">
                <a:solidFill>
                  <a:srgbClr val="0070C0"/>
                </a:solidFill>
              </a:rPr>
              <a:t>Componente FONDAMENTALE : 3</a:t>
            </a:r>
          </a:p>
        </p:txBody>
      </p:sp>
      <p:sp>
        <p:nvSpPr>
          <p:cNvPr id="9" name="Freccia a sinistra 8"/>
          <p:cNvSpPr/>
          <p:nvPr/>
        </p:nvSpPr>
        <p:spPr>
          <a:xfrm>
            <a:off x="2637692" y="349347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p:cNvSpPr/>
          <p:nvPr/>
        </p:nvSpPr>
        <p:spPr>
          <a:xfrm>
            <a:off x="9226062" y="37044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1700</Words>
  <Application>Microsoft Macintosh PowerPoint</Application>
  <PresentationFormat>Widescreen</PresentationFormat>
  <Paragraphs>221</Paragraphs>
  <Slides>24</Slides>
  <Notes>14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Arial</vt:lpstr>
      <vt:lpstr>Calibri</vt:lpstr>
      <vt:lpstr>Calibri Light</vt:lpstr>
      <vt:lpstr>Wingdings</vt:lpstr>
      <vt:lpstr>Tema di Office</vt:lpstr>
      <vt:lpstr>Formazione Infermiere Specialista nel Rischio Infettivo</vt:lpstr>
      <vt:lpstr>L’ISRI è una figura che nasce negli anni 80 </vt:lpstr>
      <vt:lpstr>ll Percorso formativo dell’ ICI a livello Nazionale</vt:lpstr>
      <vt:lpstr>Presentazione standard di PowerPoint</vt:lpstr>
      <vt:lpstr>Profilo di competenza   2010 da ICI a ISRI</vt:lpstr>
      <vt:lpstr>Core Competence </vt:lpstr>
      <vt:lpstr>Per molti anni nessuna formazione: il buio</vt:lpstr>
      <vt:lpstr>Presentazione standard di PowerPoint</vt:lpstr>
      <vt:lpstr>Presentazione standard di PowerPoint</vt:lpstr>
      <vt:lpstr>                A livello nazionale ci ha pensato ANIPIO</vt:lpstr>
      <vt:lpstr>Presentazione standard di PowerPoint</vt:lpstr>
      <vt:lpstr>In Europa  Italia</vt:lpstr>
      <vt:lpstr> Una finestra sul mondo attuale…</vt:lpstr>
      <vt:lpstr>Presentazione standard di PowerPoint</vt:lpstr>
      <vt:lpstr>Presentazione standard di PowerPoint</vt:lpstr>
      <vt:lpstr>Evoluzione del ruolo dell’ISRI</vt:lpstr>
      <vt:lpstr>Lavoriamo per  essere questo.  Attenti a :</vt:lpstr>
      <vt:lpstr>         Uno sguardo al futuro</vt:lpstr>
      <vt:lpstr>La prevenzione delle infezioni è un campo in continua evoluzione siamo pronti per il futuro</vt:lpstr>
      <vt:lpstr>  Stewardship Professionale</vt:lpstr>
      <vt:lpstr>  Leadership nell’infection control</vt:lpstr>
      <vt:lpstr>E tanto  altro ancora…</vt:lpstr>
      <vt:lpstr>Prospettive future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Tania S</dc:creator>
  <cp:lastModifiedBy>Microsoft Office User</cp:lastModifiedBy>
  <cp:revision>158</cp:revision>
  <dcterms:created xsi:type="dcterms:W3CDTF">2021-09-17T08:47:31Z</dcterms:created>
  <dcterms:modified xsi:type="dcterms:W3CDTF">2021-10-02T12:45:42Z</dcterms:modified>
</cp:coreProperties>
</file>