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87" r:id="rId10"/>
    <p:sldId id="289" r:id="rId11"/>
    <p:sldId id="290" r:id="rId12"/>
    <p:sldId id="291" r:id="rId13"/>
    <p:sldId id="292" r:id="rId14"/>
    <p:sldId id="293" r:id="rId15"/>
    <p:sldId id="269" r:id="rId16"/>
    <p:sldId id="294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DD734"/>
    <a:srgbClr val="019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40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1056" y="12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6B529-85BA-468F-B97E-00074EE305F2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247F3-7EDD-472F-AD2C-0678E5F432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58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t/users/hermann-130146/?utm_source=link-attribution&amp;utm_medium=referral&amp;utm_campaign=image&amp;utm_content=396533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it/?utm_source=link-attribution&amp;utm_medium=referral&amp;utm_campaign=image&amp;utm_content=396533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Perché una pandemia porta al limite  il rischio infettivo e porta al limiti la nostra capacità di rispondere </a:t>
            </a:r>
            <a:endParaRPr lang="it-IT" dirty="0" smtClean="0"/>
          </a:p>
          <a:p>
            <a:r>
              <a:rPr lang="it-IT" dirty="0" smtClean="0"/>
              <a:t>Stare dentro</a:t>
            </a:r>
            <a:r>
              <a:rPr lang="it-IT" baseline="0" dirty="0" smtClean="0"/>
              <a:t> i reparti COVID e con il COVID  ti rimanda a te che sei un ISRI  la stessa domanda come un tam-tam quando osservi i colleghi e rilevi costantemente la difficoltà di essere coerente con quello che tu gli ai spiegato in questi anni </a:t>
            </a:r>
          </a:p>
          <a:p>
            <a:r>
              <a:rPr lang="it-IT" baseline="0" dirty="0" smtClean="0"/>
              <a:t>Poster sulla </a:t>
            </a:r>
            <a:r>
              <a:rPr lang="it-IT" baseline="0" dirty="0" err="1" smtClean="0"/>
              <a:t>vestizione-svestizione</a:t>
            </a:r>
            <a:r>
              <a:rPr lang="it-IT" baseline="0" dirty="0" smtClean="0"/>
              <a:t> , l’uso dei guanti ecc..</a:t>
            </a:r>
          </a:p>
          <a:p>
            <a:r>
              <a:rPr lang="it-IT" baseline="0" dirty="0" smtClean="0"/>
              <a:t> non era solo paura 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795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195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177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894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877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 </a:t>
            </a:r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Hermann </a:t>
            </a:r>
            <a:r>
              <a:rPr lang="it-IT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Traub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da </a:t>
            </a:r>
            <a:r>
              <a:rPr lang="it-IT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Pixabay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860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902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B03C-2032-4DE2-8554-3F55A03413E7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297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https://pixabay.com/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937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https://pixabay.com/it/photos/figli-fratelli-fratello-sorella-817365/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017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https://www.wallpapertip.com/wdown/TxJbTm_comfort-zone-quotes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149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https://clipground.com/pics/getsecond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29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Pensare</a:t>
            </a:r>
            <a:r>
              <a:rPr lang="it-IT" baseline="0" dirty="0" smtClean="0"/>
              <a:t> ad una nuova organizzazione e soprattutto nuovi strumenti di </a:t>
            </a:r>
            <a:r>
              <a:rPr lang="it-IT" baseline="0" dirty="0" err="1" smtClean="0"/>
              <a:t>lavoro…</a:t>
            </a:r>
            <a:r>
              <a:rPr lang="it-IT" baseline="0" dirty="0" smtClean="0"/>
              <a:t> su  questi nuovi strumenti vorrei fare delle proposte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53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https://pixabay.com/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525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79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26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26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2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A9CA7-8506-41B9-99CD-5F390CD3609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04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76019CA-B554-4736-B14F-5EB71CE5F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2" y="4853652"/>
            <a:ext cx="1403927" cy="200434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47B8011-2848-4C03-83A7-42B6A1B93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49" y="1462830"/>
            <a:ext cx="8012723" cy="1566863"/>
          </a:xfrm>
        </p:spPr>
        <p:txBody>
          <a:bodyPr anchor="b">
            <a:noAutofit/>
          </a:bodyPr>
          <a:lstStyle>
            <a:lvl1pPr algn="ctr">
              <a:lnSpc>
                <a:spcPts val="4400"/>
              </a:lnSpc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9C85195C-D759-4558-AEDC-F46BB0CD0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427" y="3429000"/>
            <a:ext cx="8012723" cy="1086594"/>
          </a:xfr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800"/>
              </a:spcBef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  <a:p>
            <a:r>
              <a:rPr lang="it-IT" dirty="0" err="1"/>
              <a:t>xxxxx</a:t>
            </a:r>
            <a:endParaRPr lang="it-IT" dirty="0"/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7A0A819D-EF5F-4BCD-828F-5019BC459D08}"/>
              </a:ext>
            </a:extLst>
          </p:cNvPr>
          <p:cNvSpPr/>
          <p:nvPr userDrawn="1"/>
        </p:nvSpPr>
        <p:spPr>
          <a:xfrm>
            <a:off x="0" y="1"/>
            <a:ext cx="12192000" cy="421330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23FC85E-9F42-4D29-B2E9-580EE8706B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3" y="5759702"/>
            <a:ext cx="1554424" cy="5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7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0E5AE4C-C8FA-4615-A4CF-95ED387E3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C73B9694-3863-412C-9E60-7D5AF15C8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057EEF0-F31C-4F10-B7A5-BAB46812F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A8552CA-2FFD-420E-A190-BDEE9EEF8C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142534C6-9D22-4CE3-A3D8-2E3B8F3C923B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xmlns="" id="{E4D693C0-7630-432C-845D-C06F7B29AAB6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412456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71440788-BEEA-4558-B8A4-121F86A1A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EADDC13-6122-4811-831A-86E4E81F2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C3CC949-4A8F-44D3-B6F1-0D718F1D0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BD735B3-7BC8-497A-A91C-C14A3ACD5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92AD0519-F62D-43CD-A51C-9506CE9A7029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xmlns="" id="{D72A84A1-CFA9-40DD-91E0-045583BA76D5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47482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350C3B0-38A4-493F-AE1A-27956E28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8C1865E-DD1E-4491-9EF6-0021442E4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AAF94CF-357E-4325-ADF6-D9AA78929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21C30E9-1745-480C-815F-CF0A171946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xmlns="" id="{78659105-4D98-4470-AE7A-755677858B4E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DF49FBA2-2AC8-441F-A7DC-E1B50E585F73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24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45A5B8E-789F-408B-9A8C-D4B1BEE41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EE40AA1-BCF8-498C-A6DE-888F66D86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96CB8DD-72E8-4A02-BC55-2DB2E875C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E167C8DC-87FA-4AA5-9080-78071DEB25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6FF12D0-3A44-4274-9083-B866C0CFA760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xmlns="" id="{4DD7538A-0CFA-45CD-8BF7-F4EDCF5A2C65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40850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5E455FB-C1F7-4956-A54E-D439011B8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D126232-A10E-4243-A74D-ECB8F8BCD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14F342F-0D0F-4CAF-8A8B-4CDB66208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2FA1DFD8-1CBD-48B9-A122-7CFF53450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3EAA5AB-3794-4AC3-B5FE-FACD90E833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C5DAE0E9-F6E9-4D25-BA12-1523E2E6D10C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xmlns="" id="{6FA8CD4F-6C69-43E5-909A-924BFE6A6724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259362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08D8D29-F41E-4E97-A296-05E8CBD6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EB36BB1-1381-4713-9224-605A528AC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717724A-533E-4063-A40B-446835FA4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DB6B2393-1AD2-41A6-ABD1-5332643A4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7D45B218-1FDC-4FE8-8688-FDEB8AB06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37232D6C-A191-445B-9C3E-A09A77880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85E1F9D1-CE82-4C10-8B8B-B9FAF8C2EA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1AC6B972-10B4-4016-B50B-CC1782C8CCF6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xmlns="" id="{6E94DBC3-4640-462C-B542-EA4D731A4DC4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69472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E02FDC-8F71-4A41-AD1A-C874C51A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7523BB2-6770-4BD6-AFCD-EE241C855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C794099-E1E1-4F53-9E67-5E8742583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CE6A8DD4-C454-4B77-B769-C52174C93E0D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xmlns="" id="{7EACC491-C446-4558-973B-55DDD4172DF0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200568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3CBA632-76FC-4E2D-B3F2-995B8D340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9DDA96E-507D-4E28-B800-9FBC0D2489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ABB5AD7E-09B8-491D-8080-DC49FDAA0DAF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xmlns="" id="{5190E935-5E7F-49D8-9DEB-1EAC91CDCA57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317000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06E547D-BDF0-4ED8-A822-A8549D83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2AC4240-D4AF-4B35-8182-B37A606C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FE5E1BC0-E2A4-486B-AF56-3C7F18E14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323958B3-2270-4EB0-8EBE-5468DC6A90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BB467F02-DAF3-436E-AC6E-21B1DE2B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64A9D8BB-19E3-47B2-8118-13C2469F8C63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xmlns="" id="{35BF8764-E686-4B49-8CB0-4B8BF27034B0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270309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B692298-4D57-4321-9450-4F32CAA5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EC2C3B6D-9B98-4194-9092-1871E2BC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DCC6DF14-DFF8-48AD-B944-BA12651C9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CB21C4F-9A72-4B48-8CB7-CF7DA66A6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360" y="6220922"/>
            <a:ext cx="448115" cy="6397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600C112C-5F05-4F21-9014-FEF26DAC4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075" y="6508596"/>
            <a:ext cx="254686" cy="25564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D68263C4-716D-4075-8F67-3FA2341F4CB1}"/>
              </a:ext>
            </a:extLst>
          </p:cNvPr>
          <p:cNvSpPr/>
          <p:nvPr userDrawn="1"/>
        </p:nvSpPr>
        <p:spPr>
          <a:xfrm rot="16200000" flipV="1">
            <a:off x="-3425047" y="3406141"/>
            <a:ext cx="6858001" cy="45719"/>
          </a:xfrm>
          <a:prstGeom prst="rect">
            <a:avLst/>
          </a:prstGeom>
          <a:solidFill>
            <a:srgbClr val="FDD73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xmlns="" id="{936E9E4E-D4B6-4BD2-895F-5A8C3CC33846}"/>
              </a:ext>
            </a:extLst>
          </p:cNvPr>
          <p:cNvSpPr txBox="1">
            <a:spLocks/>
          </p:cNvSpPr>
          <p:nvPr userDrawn="1"/>
        </p:nvSpPr>
        <p:spPr>
          <a:xfrm>
            <a:off x="169984" y="6492875"/>
            <a:ext cx="2880946" cy="1199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30nnale ANIPIO, Bologna 2 ottobre 2021</a:t>
            </a:r>
          </a:p>
        </p:txBody>
      </p:sp>
    </p:spTree>
    <p:extLst>
      <p:ext uri="{BB962C8B-B14F-4D97-AF65-F5344CB8AC3E}">
        <p14:creationId xmlns:p14="http://schemas.microsoft.com/office/powerpoint/2010/main" val="347538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AE64C0A1-41A8-4193-8FC3-E68BE48FE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43A8814-5935-4C10-9152-3E9C73716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462B58D-5867-4C80-BDEB-59FA530BF3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152" y="6220922"/>
            <a:ext cx="448115" cy="63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3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rischioinfettivo.it/flex/images/u/n/i/D.198b75dcfbe7d8eda82f/SaveTheDate.jpeg"/>
          <p:cNvPicPr>
            <a:picLocks noChangeAspect="1" noChangeArrowheads="1"/>
          </p:cNvPicPr>
          <p:nvPr/>
        </p:nvPicPr>
        <p:blipFill>
          <a:blip r:embed="rId2" cstate="print"/>
          <a:srcRect t="-11464" r="15907" b="5418"/>
          <a:stretch>
            <a:fillRect/>
          </a:stretch>
        </p:blipFill>
        <p:spPr bwMode="auto">
          <a:xfrm>
            <a:off x="191236" y="620690"/>
            <a:ext cx="1839123" cy="1944216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-835572" y="2167218"/>
            <a:ext cx="9847385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400" dirty="0">
                <a:latin typeface="Arvo" pitchFamily="2" charset="0"/>
              </a:rPr>
              <a:t>L’Infermiere </a:t>
            </a:r>
            <a:r>
              <a:rPr lang="it-IT" sz="4400" dirty="0" smtClean="0">
                <a:latin typeface="Arvo" pitchFamily="2" charset="0"/>
              </a:rPr>
              <a:t>specialista </a:t>
            </a:r>
          </a:p>
          <a:p>
            <a:pPr algn="ctr"/>
            <a:r>
              <a:rPr lang="it-IT" sz="4400" dirty="0" smtClean="0">
                <a:latin typeface="Arvo" pitchFamily="2" charset="0"/>
              </a:rPr>
              <a:t>nel rischio infettivo  </a:t>
            </a:r>
          </a:p>
          <a:p>
            <a:pPr algn="ctr"/>
            <a:r>
              <a:rPr lang="it-IT" sz="4400" dirty="0" smtClean="0">
                <a:latin typeface="Arvo" pitchFamily="2" charset="0"/>
              </a:rPr>
              <a:t>e la pandemia da  </a:t>
            </a:r>
          </a:p>
          <a:p>
            <a:pPr algn="ctr"/>
            <a:r>
              <a:rPr lang="it-IT" sz="4400" dirty="0" smtClean="0">
                <a:latin typeface="Arvo" pitchFamily="2" charset="0"/>
              </a:rPr>
              <a:t>SARS-CoV2: proposte</a:t>
            </a:r>
            <a:endParaRPr lang="it-IT" sz="4400" dirty="0">
              <a:latin typeface="Arvo" pitchFamily="2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030359" y="5855216"/>
            <a:ext cx="5000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2800" dirty="0">
                <a:latin typeface="Arvo" pitchFamily="2" charset="0"/>
              </a:rPr>
              <a:t>Daniela Accorgi - Consiglio Direttivo ANIPIO</a:t>
            </a:r>
            <a:endParaRPr lang="it-IT" sz="2800" dirty="0">
              <a:latin typeface="Arvo" pitchFamily="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79"/>
          <a:stretch/>
        </p:blipFill>
        <p:spPr>
          <a:xfrm>
            <a:off x="6735247" y="1592798"/>
            <a:ext cx="3963340" cy="394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88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reccia in giù 95"/>
          <p:cNvSpPr/>
          <p:nvPr/>
        </p:nvSpPr>
        <p:spPr>
          <a:xfrm>
            <a:off x="792353" y="4081637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0151" y="180027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Quando le regole rappresentano</a:t>
            </a:r>
          </a:p>
          <a:p>
            <a:pPr algn="ctr"/>
            <a:r>
              <a:rPr lang="it-IT" sz="2400" dirty="0">
                <a:latin typeface="Arvo" pitchFamily="2" charset="0"/>
              </a:rPr>
              <a:t> un rischio .</a:t>
            </a:r>
          </a:p>
          <a:p>
            <a:pPr algn="ctr"/>
            <a:r>
              <a:rPr lang="it-IT" sz="2400" b="1" dirty="0">
                <a:latin typeface="Arvo" pitchFamily="2" charset="0"/>
              </a:rPr>
              <a:t>Necessità del cambiamento</a:t>
            </a:r>
            <a:endParaRPr lang="it-IT" sz="2400" b="1" dirty="0">
              <a:latin typeface="Arvo" pitchFamily="2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-49044" y="464643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95" name="Freccia in giù 94"/>
          <p:cNvSpPr/>
          <p:nvPr/>
        </p:nvSpPr>
        <p:spPr>
          <a:xfrm>
            <a:off x="792353" y="1709755"/>
            <a:ext cx="589400" cy="864096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0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96725" y="5249340"/>
            <a:ext cx="3052316" cy="1129224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>
            <a:off x="792353" y="4081637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0151" y="180027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Quando le regole rappresentano</a:t>
            </a:r>
          </a:p>
          <a:p>
            <a:pPr algn="ctr"/>
            <a:r>
              <a:rPr lang="it-IT" sz="2400" dirty="0">
                <a:latin typeface="Arvo" pitchFamily="2" charset="0"/>
              </a:rPr>
              <a:t> un rischio .</a:t>
            </a:r>
          </a:p>
          <a:p>
            <a:pPr algn="ctr"/>
            <a:r>
              <a:rPr lang="it-IT" sz="2400" b="1" dirty="0">
                <a:latin typeface="Arvo" pitchFamily="2" charset="0"/>
              </a:rPr>
              <a:t>Necessità del cambiamento</a:t>
            </a:r>
            <a:endParaRPr lang="it-IT" sz="2400" b="1" dirty="0">
              <a:latin typeface="Arvo" pitchFamily="2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-49044" y="464643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95" name="Freccia in giù 94"/>
          <p:cNvSpPr/>
          <p:nvPr/>
        </p:nvSpPr>
        <p:spPr>
          <a:xfrm>
            <a:off x="792353" y="1709755"/>
            <a:ext cx="589400" cy="864096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38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5762" y="5495778"/>
            <a:ext cx="896695" cy="720080"/>
          </a:xfrm>
          <a:prstGeom prst="rect">
            <a:avLst/>
          </a:prstGeom>
          <a:noFill/>
        </p:spPr>
      </p:pic>
      <p:sp>
        <p:nvSpPr>
          <p:cNvPr id="32" name="CasellaDiTesto 31"/>
          <p:cNvSpPr txBox="1"/>
          <p:nvPr/>
        </p:nvSpPr>
        <p:spPr>
          <a:xfrm>
            <a:off x="2515918" y="5347987"/>
            <a:ext cx="2813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Procedure </a:t>
            </a:r>
          </a:p>
          <a:p>
            <a:pPr algn="r"/>
            <a:r>
              <a:rPr lang="it-IT" sz="2000" dirty="0">
                <a:latin typeface="Arvo"/>
              </a:rPr>
              <a:t>protocollo </a:t>
            </a:r>
          </a:p>
          <a:p>
            <a:pPr algn="r"/>
            <a:r>
              <a:rPr lang="it-IT" sz="2000" dirty="0">
                <a:latin typeface="Arvo"/>
              </a:rPr>
              <a:t>Istruzioni operative </a:t>
            </a:r>
          </a:p>
        </p:txBody>
      </p:sp>
      <p:sp>
        <p:nvSpPr>
          <p:cNvPr id="26" name="Freccia angolare in su 25"/>
          <p:cNvSpPr/>
          <p:nvPr/>
        </p:nvSpPr>
        <p:spPr>
          <a:xfrm rot="5400000">
            <a:off x="995351" y="5081469"/>
            <a:ext cx="1212012" cy="1352350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6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96725" y="5249340"/>
            <a:ext cx="3052316" cy="1129224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>
            <a:off x="792353" y="4081637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0151" y="180027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Quando le regole rappresentano</a:t>
            </a:r>
          </a:p>
          <a:p>
            <a:pPr algn="ctr"/>
            <a:r>
              <a:rPr lang="it-IT" sz="2400" dirty="0">
                <a:latin typeface="Arvo" pitchFamily="2" charset="0"/>
              </a:rPr>
              <a:t> un rischio .</a:t>
            </a:r>
          </a:p>
          <a:p>
            <a:pPr algn="ctr"/>
            <a:r>
              <a:rPr lang="it-IT" sz="2400" b="1" dirty="0">
                <a:latin typeface="Arvo" pitchFamily="2" charset="0"/>
              </a:rPr>
              <a:t>Necessità del cambiamento</a:t>
            </a:r>
            <a:endParaRPr lang="it-IT" sz="2400" b="1" dirty="0">
              <a:latin typeface="Arvo" pitchFamily="2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-49044" y="464643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95" name="Freccia in giù 94"/>
          <p:cNvSpPr/>
          <p:nvPr/>
        </p:nvSpPr>
        <p:spPr>
          <a:xfrm>
            <a:off x="792353" y="1709755"/>
            <a:ext cx="589400" cy="864096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38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5762" y="5495778"/>
            <a:ext cx="896695" cy="720080"/>
          </a:xfrm>
          <a:prstGeom prst="rect">
            <a:avLst/>
          </a:prstGeom>
          <a:noFill/>
        </p:spPr>
      </p:pic>
      <p:sp>
        <p:nvSpPr>
          <p:cNvPr id="32" name="CasellaDiTesto 31"/>
          <p:cNvSpPr txBox="1"/>
          <p:nvPr/>
        </p:nvSpPr>
        <p:spPr>
          <a:xfrm>
            <a:off x="2515918" y="5347987"/>
            <a:ext cx="2813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Procedure </a:t>
            </a:r>
          </a:p>
          <a:p>
            <a:pPr algn="r"/>
            <a:r>
              <a:rPr lang="it-IT" sz="2000" dirty="0">
                <a:latin typeface="Arvo"/>
              </a:rPr>
              <a:t>protocollo </a:t>
            </a:r>
          </a:p>
          <a:p>
            <a:pPr algn="r"/>
            <a:r>
              <a:rPr lang="it-IT" sz="2000" dirty="0">
                <a:latin typeface="Arvo"/>
              </a:rPr>
              <a:t>Istruzioni operative </a:t>
            </a:r>
          </a:p>
        </p:txBody>
      </p:sp>
      <p:sp>
        <p:nvSpPr>
          <p:cNvPr id="26" name="Freccia angolare in su 25"/>
          <p:cNvSpPr/>
          <p:nvPr/>
        </p:nvSpPr>
        <p:spPr>
          <a:xfrm rot="5400000">
            <a:off x="995351" y="5081469"/>
            <a:ext cx="1212012" cy="1352350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 descr="zona di comf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85" y="780171"/>
            <a:ext cx="7173580" cy="4097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ccia angolare in su 93"/>
          <p:cNvSpPr/>
          <p:nvPr/>
        </p:nvSpPr>
        <p:spPr>
          <a:xfrm>
            <a:off x="5542651" y="5060122"/>
            <a:ext cx="1230534" cy="1224663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396725" y="5249340"/>
            <a:ext cx="3052316" cy="1129224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>
            <a:off x="792353" y="4081637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0151" y="180027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Quando le regole rappresentano</a:t>
            </a:r>
          </a:p>
          <a:p>
            <a:pPr algn="ctr"/>
            <a:r>
              <a:rPr lang="it-IT" sz="2400" dirty="0">
                <a:latin typeface="Arvo" pitchFamily="2" charset="0"/>
              </a:rPr>
              <a:t> un rischio .</a:t>
            </a:r>
          </a:p>
          <a:p>
            <a:pPr algn="ctr"/>
            <a:r>
              <a:rPr lang="it-IT" sz="2400" b="1" dirty="0">
                <a:latin typeface="Arvo" pitchFamily="2" charset="0"/>
              </a:rPr>
              <a:t>Necessità del cambiamento</a:t>
            </a:r>
            <a:endParaRPr lang="it-IT" sz="2400" b="1" dirty="0">
              <a:latin typeface="Arvo" pitchFamily="2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-49044" y="464643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4763100" y="4689973"/>
            <a:ext cx="315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D</a:t>
            </a:r>
            <a:r>
              <a:rPr lang="it-IT" sz="2400" dirty="0">
                <a:latin typeface="Arvo" pitchFamily="2" charset="0"/>
              </a:rPr>
              <a:t>iffusione delle 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95" name="Freccia in giù 94"/>
          <p:cNvSpPr/>
          <p:nvPr/>
        </p:nvSpPr>
        <p:spPr>
          <a:xfrm>
            <a:off x="792353" y="1709755"/>
            <a:ext cx="589400" cy="864096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38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5762" y="5495778"/>
            <a:ext cx="896695" cy="720080"/>
          </a:xfrm>
          <a:prstGeom prst="rect">
            <a:avLst/>
          </a:prstGeom>
          <a:noFill/>
        </p:spPr>
      </p:pic>
      <p:sp>
        <p:nvSpPr>
          <p:cNvPr id="32" name="CasellaDiTesto 31"/>
          <p:cNvSpPr txBox="1"/>
          <p:nvPr/>
        </p:nvSpPr>
        <p:spPr>
          <a:xfrm>
            <a:off x="2515918" y="5347987"/>
            <a:ext cx="2813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Procedure </a:t>
            </a:r>
          </a:p>
          <a:p>
            <a:pPr algn="r"/>
            <a:r>
              <a:rPr lang="it-IT" sz="2000" dirty="0">
                <a:latin typeface="Arvo"/>
              </a:rPr>
              <a:t>protocollo </a:t>
            </a:r>
          </a:p>
          <a:p>
            <a:pPr algn="r"/>
            <a:r>
              <a:rPr lang="it-IT" sz="2000" dirty="0">
                <a:latin typeface="Arvo"/>
              </a:rPr>
              <a:t>Istruzioni operative </a:t>
            </a:r>
          </a:p>
        </p:txBody>
      </p:sp>
      <p:sp>
        <p:nvSpPr>
          <p:cNvPr id="26" name="Freccia angolare in su 25"/>
          <p:cNvSpPr/>
          <p:nvPr/>
        </p:nvSpPr>
        <p:spPr>
          <a:xfrm rot="5400000">
            <a:off x="995351" y="5081469"/>
            <a:ext cx="1212012" cy="1352350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/>
          <p:cNvSpPr/>
          <p:nvPr/>
        </p:nvSpPr>
        <p:spPr>
          <a:xfrm rot="10800000">
            <a:off x="6113874" y="4132508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60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ccia angolare in su 93"/>
          <p:cNvSpPr/>
          <p:nvPr/>
        </p:nvSpPr>
        <p:spPr>
          <a:xfrm>
            <a:off x="5542651" y="5060122"/>
            <a:ext cx="1230534" cy="1224663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3720661" y="270771"/>
            <a:ext cx="3671483" cy="1404156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396725" y="5249340"/>
            <a:ext cx="3052316" cy="1129224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>
            <a:off x="792353" y="4081637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0151" y="180027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Quando le regole rappresentano</a:t>
            </a:r>
          </a:p>
          <a:p>
            <a:pPr algn="ctr"/>
            <a:r>
              <a:rPr lang="it-IT" sz="2400" dirty="0">
                <a:latin typeface="Arvo" pitchFamily="2" charset="0"/>
              </a:rPr>
              <a:t> un rischio .</a:t>
            </a:r>
          </a:p>
          <a:p>
            <a:pPr algn="ctr"/>
            <a:r>
              <a:rPr lang="it-IT" sz="2400" b="1" dirty="0">
                <a:latin typeface="Arvo" pitchFamily="2" charset="0"/>
              </a:rPr>
              <a:t>Necessità del cambiamento</a:t>
            </a:r>
            <a:endParaRPr lang="it-IT" sz="2400" b="1" dirty="0">
              <a:latin typeface="Arvo" pitchFamily="2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-49044" y="464643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4763100" y="4689973"/>
            <a:ext cx="315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D</a:t>
            </a:r>
            <a:r>
              <a:rPr lang="it-IT" sz="2400" dirty="0">
                <a:latin typeface="Arvo" pitchFamily="2" charset="0"/>
              </a:rPr>
              <a:t>iffusione delle 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95" name="Freccia in giù 94"/>
          <p:cNvSpPr/>
          <p:nvPr/>
        </p:nvSpPr>
        <p:spPr>
          <a:xfrm>
            <a:off x="792353" y="1709755"/>
            <a:ext cx="589400" cy="864096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16200000">
            <a:off x="7536160" y="620688"/>
            <a:ext cx="576064" cy="720080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9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2983" y="491825"/>
            <a:ext cx="1152128" cy="962048"/>
          </a:xfrm>
          <a:prstGeom prst="rect">
            <a:avLst/>
          </a:prstGeom>
          <a:noFill/>
        </p:spPr>
      </p:pic>
      <p:sp>
        <p:nvSpPr>
          <p:cNvPr id="102" name="Freccia in giù 101"/>
          <p:cNvSpPr/>
          <p:nvPr/>
        </p:nvSpPr>
        <p:spPr>
          <a:xfrm flipH="1" flipV="1">
            <a:off x="6113874" y="1666200"/>
            <a:ext cx="656456" cy="98728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38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5762" y="5495778"/>
            <a:ext cx="896695" cy="720080"/>
          </a:xfrm>
          <a:prstGeom prst="rect">
            <a:avLst/>
          </a:prstGeom>
          <a:noFill/>
        </p:spPr>
      </p:pic>
      <p:sp>
        <p:nvSpPr>
          <p:cNvPr id="32" name="CasellaDiTesto 31"/>
          <p:cNvSpPr txBox="1"/>
          <p:nvPr/>
        </p:nvSpPr>
        <p:spPr>
          <a:xfrm>
            <a:off x="2515918" y="5347987"/>
            <a:ext cx="2813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Procedure </a:t>
            </a:r>
          </a:p>
          <a:p>
            <a:pPr algn="r"/>
            <a:r>
              <a:rPr lang="it-IT" sz="2000" dirty="0">
                <a:latin typeface="Arvo"/>
              </a:rPr>
              <a:t>protocollo </a:t>
            </a:r>
          </a:p>
          <a:p>
            <a:pPr algn="r"/>
            <a:r>
              <a:rPr lang="it-IT" sz="2000" dirty="0">
                <a:latin typeface="Arvo"/>
              </a:rPr>
              <a:t>Istruzioni operative 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135686" y="327700"/>
            <a:ext cx="281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Formazione </a:t>
            </a:r>
          </a:p>
          <a:p>
            <a:pPr algn="r"/>
            <a:r>
              <a:rPr lang="it-IT" sz="2000" dirty="0">
                <a:latin typeface="Arvo"/>
              </a:rPr>
              <a:t>Educazione</a:t>
            </a:r>
          </a:p>
          <a:p>
            <a:pPr algn="r"/>
            <a:r>
              <a:rPr lang="it-IT" sz="2000" dirty="0">
                <a:latin typeface="Arvo"/>
              </a:rPr>
              <a:t>Addestramento </a:t>
            </a:r>
          </a:p>
          <a:p>
            <a:pPr algn="r"/>
            <a:r>
              <a:rPr lang="it-IT" sz="2000" dirty="0">
                <a:latin typeface="Arvo"/>
              </a:rPr>
              <a:t>Simulazione </a:t>
            </a:r>
          </a:p>
        </p:txBody>
      </p:sp>
      <p:sp>
        <p:nvSpPr>
          <p:cNvPr id="26" name="Freccia angolare in su 25"/>
          <p:cNvSpPr/>
          <p:nvPr/>
        </p:nvSpPr>
        <p:spPr>
          <a:xfrm rot="5400000">
            <a:off x="995351" y="5081469"/>
            <a:ext cx="1212012" cy="1352350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/>
          <p:cNvSpPr/>
          <p:nvPr/>
        </p:nvSpPr>
        <p:spPr>
          <a:xfrm rot="10800000">
            <a:off x="6113874" y="4132508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6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331076" y="3067882"/>
            <a:ext cx="9933725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8292" y="3406503"/>
            <a:ext cx="3448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2" name="Freccia in giù 101"/>
          <p:cNvSpPr/>
          <p:nvPr/>
        </p:nvSpPr>
        <p:spPr>
          <a:xfrm flipH="1" flipV="1">
            <a:off x="1612253" y="2031885"/>
            <a:ext cx="656456" cy="990063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Picture 2" descr="Business people studying list of rules, reading guidance, making checklist. Free Ve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786" y="3368892"/>
            <a:ext cx="4656015" cy="2969509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591214" y="143652"/>
            <a:ext cx="2970627" cy="1404156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33516" y="224369"/>
            <a:ext cx="281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Formazione </a:t>
            </a:r>
          </a:p>
          <a:p>
            <a:pPr algn="r"/>
            <a:r>
              <a:rPr lang="it-IT" sz="2000" dirty="0">
                <a:latin typeface="Arvo"/>
              </a:rPr>
              <a:t>Educazione</a:t>
            </a:r>
          </a:p>
          <a:p>
            <a:pPr algn="r"/>
            <a:r>
              <a:rPr lang="it-IT" sz="2000" dirty="0">
                <a:latin typeface="Arvo"/>
              </a:rPr>
              <a:t>Addestramento </a:t>
            </a:r>
          </a:p>
          <a:p>
            <a:pPr algn="r"/>
            <a:r>
              <a:rPr lang="it-IT" sz="2000" dirty="0">
                <a:latin typeface="Arvo"/>
              </a:rPr>
              <a:t>Simulazione </a:t>
            </a:r>
          </a:p>
        </p:txBody>
      </p:sp>
      <p:pic>
        <p:nvPicPr>
          <p:cNvPr id="13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4399" y="401454"/>
            <a:ext cx="1152128" cy="962048"/>
          </a:xfrm>
          <a:prstGeom prst="rect">
            <a:avLst/>
          </a:prstGeom>
          <a:noFill/>
        </p:spPr>
      </p:pic>
      <p:pic>
        <p:nvPicPr>
          <p:cNvPr id="12" name="Picture 2" descr="zona di comf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40" y="421368"/>
            <a:ext cx="4930962" cy="2947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ccia angolare in su 93"/>
          <p:cNvSpPr/>
          <p:nvPr/>
        </p:nvSpPr>
        <p:spPr>
          <a:xfrm>
            <a:off x="5542651" y="5060122"/>
            <a:ext cx="1230534" cy="1224663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3720661" y="270771"/>
            <a:ext cx="3671483" cy="1404156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396725" y="5249340"/>
            <a:ext cx="3052316" cy="1129224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>
            <a:off x="792353" y="4081637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0151" y="180027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Quando le regole rappresentano</a:t>
            </a:r>
          </a:p>
          <a:p>
            <a:pPr algn="ctr"/>
            <a:r>
              <a:rPr lang="it-IT" sz="2400" dirty="0">
                <a:latin typeface="Arvo" pitchFamily="2" charset="0"/>
              </a:rPr>
              <a:t> un rischio .</a:t>
            </a:r>
          </a:p>
          <a:p>
            <a:pPr algn="ctr"/>
            <a:r>
              <a:rPr lang="it-IT" sz="2400" b="1" dirty="0">
                <a:latin typeface="Arvo" pitchFamily="2" charset="0"/>
              </a:rPr>
              <a:t>Necessità del cambiamento</a:t>
            </a:r>
            <a:endParaRPr lang="it-IT" sz="2400" b="1" dirty="0">
              <a:latin typeface="Arvo" pitchFamily="2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-49044" y="464643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4763100" y="4689973"/>
            <a:ext cx="315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D</a:t>
            </a:r>
            <a:r>
              <a:rPr lang="it-IT" sz="2400" dirty="0">
                <a:latin typeface="Arvo" pitchFamily="2" charset="0"/>
              </a:rPr>
              <a:t>iffusione delle 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8184232" y="745540"/>
            <a:ext cx="349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Arvo" pitchFamily="2" charset="0"/>
              </a:rPr>
              <a:t>Sostenere il cambiamento </a:t>
            </a:r>
            <a:endParaRPr lang="it-IT" sz="2800" b="1" dirty="0">
              <a:latin typeface="Arvo" pitchFamily="2" charset="0"/>
            </a:endParaRPr>
          </a:p>
        </p:txBody>
      </p:sp>
      <p:sp>
        <p:nvSpPr>
          <p:cNvPr id="95" name="Freccia in giù 94"/>
          <p:cNvSpPr/>
          <p:nvPr/>
        </p:nvSpPr>
        <p:spPr>
          <a:xfrm>
            <a:off x="792353" y="1709755"/>
            <a:ext cx="589400" cy="864096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16200000">
            <a:off x="7536160" y="620688"/>
            <a:ext cx="576064" cy="720080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9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2983" y="491825"/>
            <a:ext cx="1152128" cy="962048"/>
          </a:xfrm>
          <a:prstGeom prst="rect">
            <a:avLst/>
          </a:prstGeom>
          <a:noFill/>
        </p:spPr>
      </p:pic>
      <p:sp>
        <p:nvSpPr>
          <p:cNvPr id="102" name="Freccia in giù 101"/>
          <p:cNvSpPr/>
          <p:nvPr/>
        </p:nvSpPr>
        <p:spPr>
          <a:xfrm flipH="1" flipV="1">
            <a:off x="6113874" y="1666200"/>
            <a:ext cx="656456" cy="98728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reccia in giù 102"/>
          <p:cNvSpPr/>
          <p:nvPr/>
        </p:nvSpPr>
        <p:spPr>
          <a:xfrm>
            <a:off x="9600728" y="1394507"/>
            <a:ext cx="576064" cy="129614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38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5762" y="5495778"/>
            <a:ext cx="896695" cy="720080"/>
          </a:xfrm>
          <a:prstGeom prst="rect">
            <a:avLst/>
          </a:prstGeom>
          <a:noFill/>
        </p:spPr>
      </p:pic>
      <p:sp>
        <p:nvSpPr>
          <p:cNvPr id="32" name="CasellaDiTesto 31"/>
          <p:cNvSpPr txBox="1"/>
          <p:nvPr/>
        </p:nvSpPr>
        <p:spPr>
          <a:xfrm>
            <a:off x="2515918" y="5347987"/>
            <a:ext cx="2813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Procedure </a:t>
            </a:r>
          </a:p>
          <a:p>
            <a:pPr algn="r"/>
            <a:r>
              <a:rPr lang="it-IT" sz="2000" dirty="0">
                <a:latin typeface="Arvo"/>
              </a:rPr>
              <a:t>protocollo </a:t>
            </a:r>
          </a:p>
          <a:p>
            <a:pPr algn="r"/>
            <a:r>
              <a:rPr lang="it-IT" sz="2000" dirty="0">
                <a:latin typeface="Arvo"/>
              </a:rPr>
              <a:t>Istruzioni operative 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135686" y="327700"/>
            <a:ext cx="281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Formazione </a:t>
            </a:r>
          </a:p>
          <a:p>
            <a:pPr algn="r"/>
            <a:r>
              <a:rPr lang="it-IT" sz="2000" dirty="0">
                <a:latin typeface="Arvo"/>
              </a:rPr>
              <a:t>Educazione</a:t>
            </a:r>
          </a:p>
          <a:p>
            <a:pPr algn="r"/>
            <a:r>
              <a:rPr lang="it-IT" sz="2000" dirty="0">
                <a:latin typeface="Arvo"/>
              </a:rPr>
              <a:t>Addestramento </a:t>
            </a:r>
          </a:p>
          <a:p>
            <a:pPr algn="r"/>
            <a:r>
              <a:rPr lang="it-IT" sz="2000" dirty="0">
                <a:latin typeface="Arvo"/>
              </a:rPr>
              <a:t>Simulazione </a:t>
            </a:r>
          </a:p>
        </p:txBody>
      </p:sp>
      <p:sp>
        <p:nvSpPr>
          <p:cNvPr id="26" name="Freccia angolare in su 25"/>
          <p:cNvSpPr/>
          <p:nvPr/>
        </p:nvSpPr>
        <p:spPr>
          <a:xfrm rot="5400000">
            <a:off x="995351" y="5081469"/>
            <a:ext cx="1212012" cy="1352350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/>
          <p:cNvSpPr/>
          <p:nvPr/>
        </p:nvSpPr>
        <p:spPr>
          <a:xfrm rot="10800000">
            <a:off x="6113874" y="4132508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1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ccia angolare in su 93"/>
          <p:cNvSpPr/>
          <p:nvPr/>
        </p:nvSpPr>
        <p:spPr>
          <a:xfrm>
            <a:off x="5542651" y="5060122"/>
            <a:ext cx="1230534" cy="1224663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8184233" y="4877271"/>
            <a:ext cx="3340360" cy="1404156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3720661" y="270771"/>
            <a:ext cx="3671483" cy="1404156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396725" y="5249340"/>
            <a:ext cx="3052316" cy="1129224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>
            <a:off x="792353" y="4081637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0151" y="180027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Quando le regole rappresentano</a:t>
            </a:r>
          </a:p>
          <a:p>
            <a:pPr algn="ctr"/>
            <a:r>
              <a:rPr lang="it-IT" sz="2400" dirty="0">
                <a:latin typeface="Arvo" pitchFamily="2" charset="0"/>
              </a:rPr>
              <a:t> un rischio .</a:t>
            </a:r>
          </a:p>
          <a:p>
            <a:pPr algn="ctr"/>
            <a:r>
              <a:rPr lang="it-IT" sz="2400" b="1" dirty="0">
                <a:latin typeface="Arvo" pitchFamily="2" charset="0"/>
              </a:rPr>
              <a:t>Necessità del cambiamento</a:t>
            </a:r>
            <a:endParaRPr lang="it-IT" sz="2400" b="1" dirty="0">
              <a:latin typeface="Arvo" pitchFamily="2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-49044" y="464643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4763100" y="4689973"/>
            <a:ext cx="315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D</a:t>
            </a:r>
            <a:r>
              <a:rPr lang="it-IT" sz="2400" dirty="0">
                <a:latin typeface="Arvo" pitchFamily="2" charset="0"/>
              </a:rPr>
              <a:t>iffusione delle nuove regole </a:t>
            </a:r>
            <a:endParaRPr lang="it-IT" sz="2400" dirty="0">
              <a:latin typeface="Arvo" pitchFamily="2" charset="0"/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8184232" y="745540"/>
            <a:ext cx="349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Arvo" pitchFamily="2" charset="0"/>
              </a:rPr>
              <a:t>Sostenere il cambiamento </a:t>
            </a:r>
            <a:endParaRPr lang="it-IT" sz="2800" b="1" dirty="0">
              <a:latin typeface="Arvo" pitchFamily="2" charset="0"/>
            </a:endParaRPr>
          </a:p>
        </p:txBody>
      </p:sp>
      <p:sp>
        <p:nvSpPr>
          <p:cNvPr id="95" name="Freccia in giù 94"/>
          <p:cNvSpPr/>
          <p:nvPr/>
        </p:nvSpPr>
        <p:spPr>
          <a:xfrm>
            <a:off x="792353" y="1709755"/>
            <a:ext cx="589400" cy="864096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16200000">
            <a:off x="7536160" y="620688"/>
            <a:ext cx="576064" cy="720080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9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2983" y="491825"/>
            <a:ext cx="1152128" cy="962048"/>
          </a:xfrm>
          <a:prstGeom prst="rect">
            <a:avLst/>
          </a:prstGeom>
          <a:noFill/>
        </p:spPr>
      </p:pic>
      <p:pic>
        <p:nvPicPr>
          <p:cNvPr id="100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30628">
            <a:off x="8539341" y="5124381"/>
            <a:ext cx="1152128" cy="962048"/>
          </a:xfrm>
          <a:prstGeom prst="rect">
            <a:avLst/>
          </a:prstGeom>
          <a:noFill/>
        </p:spPr>
      </p:pic>
      <p:sp>
        <p:nvSpPr>
          <p:cNvPr id="102" name="Freccia in giù 101"/>
          <p:cNvSpPr/>
          <p:nvPr/>
        </p:nvSpPr>
        <p:spPr>
          <a:xfrm flipH="1" flipV="1">
            <a:off x="6113874" y="1666200"/>
            <a:ext cx="656456" cy="98728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reccia in giù 102"/>
          <p:cNvSpPr/>
          <p:nvPr/>
        </p:nvSpPr>
        <p:spPr>
          <a:xfrm>
            <a:off x="9600728" y="1394507"/>
            <a:ext cx="576064" cy="129614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CasellaDiTesto 104"/>
          <p:cNvSpPr txBox="1"/>
          <p:nvPr/>
        </p:nvSpPr>
        <p:spPr>
          <a:xfrm>
            <a:off x="10159177" y="5151638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99FF"/>
                </a:solidFill>
              </a:rPr>
              <a:t>?</a:t>
            </a:r>
            <a:endParaRPr lang="it-IT" sz="4400" b="1" dirty="0">
              <a:solidFill>
                <a:srgbClr val="0099FF"/>
              </a:solidFill>
            </a:endParaRPr>
          </a:p>
        </p:txBody>
      </p:sp>
      <p:pic>
        <p:nvPicPr>
          <p:cNvPr id="14338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5762" y="5495778"/>
            <a:ext cx="896695" cy="720080"/>
          </a:xfrm>
          <a:prstGeom prst="rect">
            <a:avLst/>
          </a:prstGeom>
          <a:noFill/>
        </p:spPr>
      </p:pic>
      <p:sp>
        <p:nvSpPr>
          <p:cNvPr id="32" name="CasellaDiTesto 31"/>
          <p:cNvSpPr txBox="1"/>
          <p:nvPr/>
        </p:nvSpPr>
        <p:spPr>
          <a:xfrm>
            <a:off x="2515918" y="5347987"/>
            <a:ext cx="2813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Procedure </a:t>
            </a:r>
          </a:p>
          <a:p>
            <a:pPr algn="r"/>
            <a:r>
              <a:rPr lang="it-IT" sz="2000" dirty="0">
                <a:latin typeface="Arvo"/>
              </a:rPr>
              <a:t>protocollo </a:t>
            </a:r>
          </a:p>
          <a:p>
            <a:pPr algn="r"/>
            <a:r>
              <a:rPr lang="it-IT" sz="2000" dirty="0">
                <a:latin typeface="Arvo"/>
              </a:rPr>
              <a:t>Istruzioni operative 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135686" y="327700"/>
            <a:ext cx="281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Arvo"/>
              </a:rPr>
              <a:t>Formazione </a:t>
            </a:r>
          </a:p>
          <a:p>
            <a:pPr algn="r"/>
            <a:r>
              <a:rPr lang="it-IT" sz="2000" dirty="0">
                <a:latin typeface="Arvo"/>
              </a:rPr>
              <a:t>Educazione</a:t>
            </a:r>
          </a:p>
          <a:p>
            <a:pPr algn="r"/>
            <a:r>
              <a:rPr lang="it-IT" sz="2000" dirty="0">
                <a:latin typeface="Arvo"/>
              </a:rPr>
              <a:t>Addestramento </a:t>
            </a:r>
          </a:p>
          <a:p>
            <a:pPr algn="r"/>
            <a:r>
              <a:rPr lang="it-IT" sz="2000" dirty="0">
                <a:latin typeface="Arvo"/>
              </a:rPr>
              <a:t>Simulazione </a:t>
            </a:r>
          </a:p>
        </p:txBody>
      </p:sp>
      <p:sp>
        <p:nvSpPr>
          <p:cNvPr id="26" name="Freccia angolare in su 25"/>
          <p:cNvSpPr/>
          <p:nvPr/>
        </p:nvSpPr>
        <p:spPr>
          <a:xfrm rot="5400000">
            <a:off x="995351" y="5081469"/>
            <a:ext cx="1212012" cy="1352350"/>
          </a:xfrm>
          <a:prstGeom prst="bentUpArrow">
            <a:avLst>
              <a:gd name="adj1" fmla="val 25000"/>
              <a:gd name="adj2" fmla="val 27433"/>
              <a:gd name="adj3" fmla="val 25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/>
          <p:cNvSpPr/>
          <p:nvPr/>
        </p:nvSpPr>
        <p:spPr>
          <a:xfrm rot="10800000">
            <a:off x="6113874" y="4132508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/>
          <p:cNvSpPr/>
          <p:nvPr/>
        </p:nvSpPr>
        <p:spPr>
          <a:xfrm>
            <a:off x="9642394" y="4141705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2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7455002" y="4965849"/>
            <a:ext cx="2970627" cy="1404156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804041" y="2780928"/>
            <a:ext cx="9684447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7680176" y="314096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6456040" y="548025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Sostenere il cambiamento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3" name="Freccia in giù 102"/>
          <p:cNvSpPr/>
          <p:nvPr/>
        </p:nvSpPr>
        <p:spPr>
          <a:xfrm>
            <a:off x="8832304" y="1340768"/>
            <a:ext cx="576064" cy="129614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 l="23385" t="33280" r="44958" b="28920"/>
          <a:stretch>
            <a:fillRect/>
          </a:stretch>
        </p:blipFill>
        <p:spPr bwMode="auto">
          <a:xfrm>
            <a:off x="462320" y="260649"/>
            <a:ext cx="4320480" cy="331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 descr="https://tse2.mm.bing.net/th?id=OIP.L40XjhhGul_NZQ_kU-g6LAHaHp&amp;pid=Api&amp;P=0&amp;w=300&amp;h=3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1327" y="5157191"/>
            <a:ext cx="1152128" cy="962048"/>
          </a:xfrm>
          <a:prstGeom prst="rect">
            <a:avLst/>
          </a:prstGeom>
          <a:noFill/>
        </p:spPr>
      </p:pic>
      <p:sp>
        <p:nvSpPr>
          <p:cNvPr id="25" name="CasellaDiTesto 24"/>
          <p:cNvSpPr txBox="1"/>
          <p:nvPr/>
        </p:nvSpPr>
        <p:spPr>
          <a:xfrm>
            <a:off x="9123736" y="5253494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99FF"/>
                </a:solidFill>
              </a:rPr>
              <a:t>?</a:t>
            </a:r>
            <a:endParaRPr lang="it-IT" sz="4400" b="1" dirty="0">
              <a:solidFill>
                <a:srgbClr val="0099FF"/>
              </a:solidFill>
            </a:endParaRPr>
          </a:p>
        </p:txBody>
      </p:sp>
      <p:pic>
        <p:nvPicPr>
          <p:cNvPr id="12" name="Picture 2" descr="zona di comf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0" y="3492087"/>
            <a:ext cx="4176464" cy="2947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ccia in giù 12"/>
          <p:cNvSpPr/>
          <p:nvPr/>
        </p:nvSpPr>
        <p:spPr>
          <a:xfrm>
            <a:off x="8832304" y="4208894"/>
            <a:ext cx="576064" cy="576064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7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didier pitte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41" y="911342"/>
            <a:ext cx="4662764" cy="4688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ttangolo 2"/>
          <p:cNvSpPr/>
          <p:nvPr/>
        </p:nvSpPr>
        <p:spPr>
          <a:xfrm>
            <a:off x="-567558" y="5171651"/>
            <a:ext cx="4887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Arvo" pitchFamily="2" charset="0"/>
              </a:rPr>
              <a:t>Didier </a:t>
            </a:r>
            <a:r>
              <a:rPr lang="it-IT" sz="2800" b="1" dirty="0">
                <a:latin typeface="Arvo" pitchFamily="2" charset="0"/>
              </a:rPr>
              <a:t>Pittet</a:t>
            </a:r>
            <a:endParaRPr lang="it-IT" sz="2800" dirty="0">
              <a:latin typeface="Arvo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3075" y="699405"/>
            <a:ext cx="2097494" cy="2863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15883" t="10272" r="61298" b="30929"/>
          <a:stretch/>
        </p:blipFill>
        <p:spPr bwMode="auto">
          <a:xfrm>
            <a:off x="6056064" y="786809"/>
            <a:ext cx="2013775" cy="2689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ttangolo 1"/>
          <p:cNvSpPr/>
          <p:nvPr/>
        </p:nvSpPr>
        <p:spPr>
          <a:xfrm>
            <a:off x="5465552" y="3878989"/>
            <a:ext cx="6092039" cy="1815882"/>
          </a:xfrm>
          <a:prstGeom prst="rect">
            <a:avLst/>
          </a:prstGeom>
          <a:solidFill>
            <a:srgbClr val="CCFF66"/>
          </a:solidFill>
          <a:ln w="7620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latin typeface="Arvo"/>
              </a:rPr>
              <a:t>Didier </a:t>
            </a:r>
            <a:r>
              <a:rPr lang="it-IT" sz="2800" dirty="0" smtClean="0">
                <a:latin typeface="Arvo"/>
              </a:rPr>
              <a:t>Pittet attraverso la </a:t>
            </a:r>
            <a:r>
              <a:rPr lang="it-IT" sz="2800" b="1" dirty="0">
                <a:latin typeface="Arvo"/>
              </a:rPr>
              <a:t>strategia multimodale </a:t>
            </a:r>
            <a:r>
              <a:rPr lang="it-IT" sz="2800" dirty="0" smtClean="0">
                <a:latin typeface="Arvo"/>
              </a:rPr>
              <a:t>ci </a:t>
            </a:r>
            <a:r>
              <a:rPr lang="it-IT" sz="2800" dirty="0">
                <a:latin typeface="Arvo"/>
              </a:rPr>
              <a:t>ha fatto comprendere quanto è importante e necessario </a:t>
            </a:r>
            <a:r>
              <a:rPr lang="it-IT" sz="2800" b="1" dirty="0">
                <a:latin typeface="Arvo"/>
              </a:rPr>
              <a:t>promuovere</a:t>
            </a:r>
            <a:r>
              <a:rPr lang="it-IT" sz="2800" dirty="0">
                <a:latin typeface="Arvo"/>
              </a:rPr>
              <a:t> l’igiene delle </a:t>
            </a:r>
            <a:r>
              <a:rPr lang="it-IT" sz="2800" dirty="0" smtClean="0">
                <a:latin typeface="Arvo"/>
              </a:rPr>
              <a:t>mani per </a:t>
            </a:r>
            <a:r>
              <a:rPr lang="it-IT" sz="2800" dirty="0">
                <a:latin typeface="Arvo"/>
              </a:rPr>
              <a:t>migliore </a:t>
            </a:r>
            <a:r>
              <a:rPr lang="it-IT" sz="2800" dirty="0" smtClean="0">
                <a:latin typeface="Arvo"/>
              </a:rPr>
              <a:t>l’adesione degli operatori </a:t>
            </a:r>
            <a:r>
              <a:rPr lang="it-IT" sz="2800" dirty="0">
                <a:latin typeface="Arvo"/>
              </a:rPr>
              <a:t>a questa </a:t>
            </a:r>
            <a:r>
              <a:rPr lang="it-IT" sz="2800" dirty="0" smtClean="0">
                <a:latin typeface="Arvo"/>
              </a:rPr>
              <a:t>pratica !!!!!</a:t>
            </a:r>
            <a:endParaRPr lang="it-IT" sz="2800" dirty="0">
              <a:latin typeface="Arvo"/>
            </a:endParaRPr>
          </a:p>
        </p:txBody>
      </p:sp>
    </p:spTree>
    <p:extLst>
      <p:ext uri="{BB962C8B-B14F-4D97-AF65-F5344CB8AC3E}">
        <p14:creationId xmlns:p14="http://schemas.microsoft.com/office/powerpoint/2010/main" val="32672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81000" y="379513"/>
            <a:ext cx="6984776" cy="465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/>
          <p:cNvSpPr/>
          <p:nvPr/>
        </p:nvSpPr>
        <p:spPr>
          <a:xfrm>
            <a:off x="2436984" y="5036030"/>
            <a:ext cx="748883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Arvo" pitchFamily="2" charset="0"/>
              </a:rPr>
              <a:t>Il Covid ci ha cambiato …..</a:t>
            </a:r>
            <a:endParaRPr lang="it-IT" sz="3200" dirty="0">
              <a:latin typeface="Ar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688160" y="5847544"/>
            <a:ext cx="809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/>
              </a:rPr>
              <a:t>I </a:t>
            </a:r>
            <a:r>
              <a:rPr lang="it-IT" sz="2400" b="1" dirty="0">
                <a:latin typeface="Arvo"/>
              </a:rPr>
              <a:t>cinque componenti </a:t>
            </a:r>
            <a:r>
              <a:rPr lang="it-IT" sz="2400" dirty="0">
                <a:latin typeface="Arvo"/>
              </a:rPr>
              <a:t>della strategia multimodale </a:t>
            </a:r>
            <a:endParaRPr lang="it-IT" sz="2400" dirty="0">
              <a:latin typeface="Arvo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8049" y="657644"/>
            <a:ext cx="3831592" cy="4970646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03" y="657644"/>
            <a:ext cx="6546446" cy="49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94" t="12978" r="-894" b="26996"/>
          <a:stretch/>
        </p:blipFill>
        <p:spPr>
          <a:xfrm>
            <a:off x="2783633" y="1412777"/>
            <a:ext cx="6791325" cy="266429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26293" y="548681"/>
            <a:ext cx="8303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>
                <a:latin typeface="Arvo" pitchFamily="2" charset="0"/>
              </a:rPr>
              <a:t>Profilo professionale dell’infermiere D.M</a:t>
            </a:r>
            <a:r>
              <a:rPr lang="it-IT" sz="3200" b="1" dirty="0">
                <a:latin typeface="Arvo" pitchFamily="2" charset="0"/>
              </a:rPr>
              <a:t>. 14 settembre 1994, n. 739 </a:t>
            </a:r>
          </a:p>
        </p:txBody>
      </p:sp>
      <p:sp>
        <p:nvSpPr>
          <p:cNvPr id="5" name="Rettangolo 4"/>
          <p:cNvSpPr/>
          <p:nvPr/>
        </p:nvSpPr>
        <p:spPr>
          <a:xfrm>
            <a:off x="598302" y="4845125"/>
            <a:ext cx="11161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latin typeface="Arvo" pitchFamily="2" charset="0"/>
              </a:rPr>
              <a:t>L’infermiere è </a:t>
            </a:r>
            <a:r>
              <a:rPr lang="it-IT" sz="3200" dirty="0">
                <a:latin typeface="Arvo" pitchFamily="2" charset="0"/>
              </a:rPr>
              <a:t>l’operatore sanitario [..] </a:t>
            </a:r>
            <a:r>
              <a:rPr lang="it-IT" sz="3200" dirty="0">
                <a:latin typeface="Arvo" pitchFamily="2" charset="0"/>
              </a:rPr>
              <a:t>è responsabile dell’assistenza infermieristica [..]pianifica</a:t>
            </a:r>
            <a:r>
              <a:rPr lang="it-IT" sz="3200" dirty="0">
                <a:latin typeface="Arvo" pitchFamily="2" charset="0"/>
              </a:rPr>
              <a:t>, gestisce e valuta l'intervento assistenziale </a:t>
            </a:r>
            <a:r>
              <a:rPr lang="it-IT" sz="3200" dirty="0">
                <a:latin typeface="Arvo" pitchFamily="2" charset="0"/>
              </a:rPr>
              <a:t>infermieristico</a:t>
            </a:r>
            <a:endParaRPr lang="it-IT" sz="3200" dirty="0">
              <a:latin typeface="Ar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8738" t="19840" r="11883" b="7921"/>
          <a:stretch>
            <a:fillRect/>
          </a:stretch>
        </p:blipFill>
        <p:spPr bwMode="auto">
          <a:xfrm>
            <a:off x="1847528" y="908720"/>
            <a:ext cx="7812360" cy="399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383938" y="5132663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Arvo" pitchFamily="2" charset="0"/>
              </a:rPr>
              <a:t>Accreditamento </a:t>
            </a:r>
            <a:endParaRPr lang="it-IT" sz="3200" b="1" dirty="0">
              <a:latin typeface="Arvo" pitchFamily="2" charset="0"/>
            </a:endParaRPr>
          </a:p>
          <a:p>
            <a:pPr algn="ctr"/>
            <a:r>
              <a:rPr lang="it-IT" sz="3200" b="1" dirty="0">
                <a:latin typeface="Arvo" pitchFamily="2" charset="0"/>
              </a:rPr>
              <a:t>Autovalutazione, socializzazione, piano di miglioramento </a:t>
            </a:r>
            <a:endParaRPr lang="it-IT" sz="3200" b="1" dirty="0">
              <a:latin typeface="Arvo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611" y="174637"/>
            <a:ext cx="7419975" cy="49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36483" y="2780928"/>
            <a:ext cx="11603420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95232" y="305487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48518" y="3016083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578810" y="3016083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36483" y="1916832"/>
            <a:ext cx="7227669" cy="70788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latin typeface="Arvo" pitchFamily="2" charset="0"/>
              </a:rPr>
              <a:t>Approccio  reattivo </a:t>
            </a:r>
            <a:endParaRPr lang="it-IT" sz="4000" b="1" dirty="0">
              <a:latin typeface="Arvo" pitchFamily="2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36483" y="4221088"/>
            <a:ext cx="11603419" cy="70788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4000" b="1" dirty="0">
                <a:latin typeface="Arvo" pitchFamily="2" charset="0"/>
              </a:rPr>
              <a:t>Approccio  proattivo </a:t>
            </a:r>
            <a:endParaRPr lang="it-IT" sz="4000" b="1" dirty="0">
              <a:latin typeface="Ar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4138" y="1326119"/>
            <a:ext cx="11797862" cy="70788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latin typeface="Arvo" pitchFamily="2" charset="0"/>
              </a:rPr>
              <a:t>Approccio  reattivo </a:t>
            </a:r>
            <a:endParaRPr lang="it-IT" sz="4000" b="1" dirty="0">
              <a:latin typeface="Arvo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99520" y="3549036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vo" pitchFamily="2" charset="0"/>
              </a:rPr>
              <a:t>Ritorno alla zona di confort </a:t>
            </a:r>
            <a:endParaRPr lang="it-IT" sz="4000" b="1" dirty="0">
              <a:latin typeface="Arvo" pitchFamily="2" charset="0"/>
            </a:endParaRPr>
          </a:p>
        </p:txBody>
      </p:sp>
      <p:pic>
        <p:nvPicPr>
          <p:cNvPr id="5122" name="Picture 2" descr="zona di comf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8" y="2429217"/>
            <a:ext cx="4421287" cy="294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6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57200" y="260648"/>
            <a:ext cx="11161986" cy="70788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latin typeface="Arvo" pitchFamily="2" charset="0"/>
              </a:rPr>
              <a:t>Nell’approccio reattivo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5433299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3600" b="1" dirty="0">
                <a:latin typeface="Arvo" pitchFamily="2" charset="0"/>
              </a:rPr>
              <a:t>La comunicazione del rischio </a:t>
            </a:r>
            <a:r>
              <a:rPr lang="it-IT" sz="3600" b="1" dirty="0" smtClean="0">
                <a:latin typeface="Arvo" pitchFamily="2" charset="0"/>
              </a:rPr>
              <a:t> </a:t>
            </a:r>
            <a:r>
              <a:rPr lang="it-IT" sz="3600" b="1" dirty="0">
                <a:latin typeface="Arvo" pitchFamily="2" charset="0"/>
              </a:rPr>
              <a:t>è colpevolizzante  !!!</a:t>
            </a:r>
            <a:endParaRPr lang="it-IT" sz="3600" b="1" dirty="0">
              <a:latin typeface="Arvo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9226" y="1100454"/>
            <a:ext cx="6497933" cy="474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6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8014" y="189343"/>
            <a:ext cx="11792607" cy="70788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4000" b="1" dirty="0">
                <a:latin typeface="Arvo" pitchFamily="2" charset="0"/>
              </a:rPr>
              <a:t>Approccio  proattivo </a:t>
            </a:r>
            <a:endParaRPr lang="it-IT" sz="4000" b="1" dirty="0">
              <a:latin typeface="Arvo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622969"/>
            <a:ext cx="12486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600" b="1" dirty="0">
                <a:latin typeface="Arvo" pitchFamily="2" charset="0"/>
              </a:rPr>
              <a:t>La comunicazione del rischio è indirizzata verso la sostenibilità di una buona pratica </a:t>
            </a:r>
            <a:endParaRPr lang="it-IT" sz="3600" b="1" dirty="0">
              <a:latin typeface="Arvo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140043"/>
            <a:ext cx="7560840" cy="42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-1" y="354971"/>
            <a:ext cx="11934497" cy="70788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4000" b="1" dirty="0">
                <a:latin typeface="Arvo" pitchFamily="2" charset="0"/>
              </a:rPr>
              <a:t>Approccio  proattivo </a:t>
            </a:r>
            <a:endParaRPr lang="it-IT" sz="4000" b="1" dirty="0">
              <a:latin typeface="Arvo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73984" y="5514689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vo" pitchFamily="2" charset="0"/>
              </a:rPr>
              <a:t>Ci permette di misurare …</a:t>
            </a:r>
            <a:endParaRPr lang="it-IT" sz="4000" b="1" dirty="0">
              <a:latin typeface="Arvo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012" y="1389600"/>
            <a:ext cx="7272808" cy="415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10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6124" y="404664"/>
            <a:ext cx="11682248" cy="70788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4000" b="1" dirty="0">
                <a:latin typeface="Arvo" pitchFamily="2" charset="0"/>
              </a:rPr>
              <a:t>Approccio  proattivo </a:t>
            </a:r>
            <a:endParaRPr lang="it-IT" sz="4000" b="1" dirty="0">
              <a:latin typeface="Arvo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35070" y="5445225"/>
            <a:ext cx="12065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vo" pitchFamily="2" charset="0"/>
              </a:rPr>
              <a:t>Ci porta a cambiare il nostro modo di </a:t>
            </a:r>
            <a:r>
              <a:rPr lang="it-IT" sz="4000" b="1" dirty="0" smtClean="0">
                <a:latin typeface="Arvo" pitchFamily="2" charset="0"/>
              </a:rPr>
              <a:t> </a:t>
            </a:r>
          </a:p>
          <a:p>
            <a:pPr algn="ctr"/>
            <a:r>
              <a:rPr lang="it-IT" sz="4000" b="1" dirty="0" smtClean="0">
                <a:latin typeface="Arvo" pitchFamily="2" charset="0"/>
              </a:rPr>
              <a:t>fare formazione verso </a:t>
            </a:r>
            <a:r>
              <a:rPr lang="it-IT" sz="4000" b="1" dirty="0">
                <a:latin typeface="Arvo" pitchFamily="2" charset="0"/>
              </a:rPr>
              <a:t>una formazione mirata  </a:t>
            </a:r>
            <a:endParaRPr lang="it-IT" sz="4000" b="1" dirty="0">
              <a:latin typeface="Arvo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7" y="1470446"/>
            <a:ext cx="7776863" cy="397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4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6" y="196869"/>
            <a:ext cx="9648967" cy="607054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040525" y="3296130"/>
            <a:ext cx="493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Arvo"/>
              </a:rPr>
              <a:t>Grazie per l’attenzione </a:t>
            </a:r>
            <a:endParaRPr lang="it-IT" sz="3600" dirty="0">
              <a:latin typeface="Arvo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41468">
            <a:off x="4593971" y="4559234"/>
            <a:ext cx="965990" cy="12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12277" y="4875802"/>
            <a:ext cx="89644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Arvo" pitchFamily="2" charset="0"/>
              </a:rPr>
              <a:t>…..il rischio infettivo ha accelerato improvvisamente .. </a:t>
            </a:r>
          </a:p>
          <a:p>
            <a:pPr algn="ctr"/>
            <a:r>
              <a:rPr lang="it-IT" sz="3200" dirty="0">
                <a:latin typeface="Arvo" pitchFamily="2" charset="0"/>
              </a:rPr>
              <a:t>Mettendo in difficoltà (e in pericolo) piloti, pista e automobili…</a:t>
            </a:r>
            <a:endParaRPr lang="it-IT" sz="3200" dirty="0">
              <a:latin typeface="Arvo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224" y="260612"/>
            <a:ext cx="6376789" cy="41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osce.org/files/imagecache/10_large_gallery/f/images/hires/d/0/461116.jpg?160044283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664" y="1916833"/>
            <a:ext cx="2448272" cy="1323109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430215" y="516888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Arvo" pitchFamily="2" charset="0"/>
              </a:rPr>
              <a:t>L’infection control dopo una pandemia</a:t>
            </a:r>
            <a:endParaRPr lang="it-IT" sz="3200" dirty="0">
              <a:latin typeface="Arvo" pitchFamily="2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524000" y="354397"/>
            <a:ext cx="9144000" cy="463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77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12113" y="496743"/>
            <a:ext cx="7632170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tangolo 2"/>
          <p:cNvSpPr/>
          <p:nvPr/>
        </p:nvSpPr>
        <p:spPr>
          <a:xfrm>
            <a:off x="1356198" y="5013141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Arvo" pitchFamily="2" charset="0"/>
              </a:rPr>
              <a:t>Una revisione delle nostre organizzazione è necessaria ..</a:t>
            </a:r>
            <a:endParaRPr lang="it-IT" sz="3200" dirty="0">
              <a:latin typeface="Ar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79577" y="692696"/>
            <a:ext cx="7143457" cy="449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tangolo 2"/>
          <p:cNvSpPr/>
          <p:nvPr/>
        </p:nvSpPr>
        <p:spPr>
          <a:xfrm>
            <a:off x="0" y="5186518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Arvo" pitchFamily="2" charset="0"/>
              </a:rPr>
              <a:t>..ma l’infermiere esperta nel rischio infettivo </a:t>
            </a:r>
          </a:p>
          <a:p>
            <a:pPr algn="ctr"/>
            <a:r>
              <a:rPr lang="it-IT" sz="3200" dirty="0">
                <a:latin typeface="Arvo" pitchFamily="2" charset="0"/>
              </a:rPr>
              <a:t>deve utilizzare nuovi strumenti…</a:t>
            </a:r>
            <a:endParaRPr lang="it-IT" sz="3200" dirty="0">
              <a:latin typeface="Ar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216" y="783926"/>
            <a:ext cx="7021288" cy="504539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882759" y="3098840"/>
            <a:ext cx="3186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latin typeface="Arvo"/>
              </a:rPr>
              <a:t>Proposte</a:t>
            </a:r>
            <a:endParaRPr lang="it-IT" sz="4800" dirty="0">
              <a:latin typeface="Arvo"/>
            </a:endParaRPr>
          </a:p>
        </p:txBody>
      </p:sp>
    </p:spTree>
    <p:extLst>
      <p:ext uri="{BB962C8B-B14F-4D97-AF65-F5344CB8AC3E}">
        <p14:creationId xmlns:p14="http://schemas.microsoft.com/office/powerpoint/2010/main" val="11142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8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73421" y="2780928"/>
            <a:ext cx="11855669" cy="1224136"/>
          </a:xfrm>
          <a:prstGeom prst="rect">
            <a:avLst/>
          </a:prstGeom>
          <a:solidFill>
            <a:srgbClr val="FFCC00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4770" y="301640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vo" pitchFamily="2" charset="0"/>
              </a:rPr>
              <a:t>Standardizzazione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629" y="30968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Implementazione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267885" y="306341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vo" pitchFamily="2" charset="0"/>
              </a:rPr>
              <a:t>Promozione </a:t>
            </a:r>
            <a:endParaRPr lang="it-IT" sz="4000" dirty="0">
              <a:latin typeface="Arvo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0151" y="180027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vo" pitchFamily="2" charset="0"/>
              </a:rPr>
              <a:t>Quando le regole rappresentano</a:t>
            </a:r>
          </a:p>
          <a:p>
            <a:pPr algn="ctr"/>
            <a:r>
              <a:rPr lang="it-IT" sz="2400" dirty="0">
                <a:latin typeface="Arvo" pitchFamily="2" charset="0"/>
              </a:rPr>
              <a:t> un rischio .</a:t>
            </a:r>
          </a:p>
          <a:p>
            <a:pPr algn="ctr"/>
            <a:r>
              <a:rPr lang="it-IT" sz="2400" b="1" dirty="0">
                <a:latin typeface="Arvo" pitchFamily="2" charset="0"/>
              </a:rPr>
              <a:t>Necessità del cambiamento</a:t>
            </a:r>
            <a:endParaRPr lang="it-IT" sz="2400" b="1" dirty="0">
              <a:latin typeface="Arvo" pitchFamily="2" charset="0"/>
            </a:endParaRPr>
          </a:p>
        </p:txBody>
      </p:sp>
      <p:sp>
        <p:nvSpPr>
          <p:cNvPr id="95" name="Freccia in giù 94"/>
          <p:cNvSpPr/>
          <p:nvPr/>
        </p:nvSpPr>
        <p:spPr>
          <a:xfrm>
            <a:off x="792353" y="1709755"/>
            <a:ext cx="589400" cy="864096"/>
          </a:xfrm>
          <a:prstGeom prst="downArrow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1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545</Words>
  <Application>Microsoft Office PowerPoint</Application>
  <PresentationFormat>Widescreen</PresentationFormat>
  <Paragraphs>170</Paragraphs>
  <Slides>29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4" baseType="lpstr">
      <vt:lpstr>Arial</vt:lpstr>
      <vt:lpstr>Arvo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Tania S</dc:creator>
  <cp:lastModifiedBy>Daniela Accorgi</cp:lastModifiedBy>
  <cp:revision>21</cp:revision>
  <dcterms:created xsi:type="dcterms:W3CDTF">2021-09-17T08:47:31Z</dcterms:created>
  <dcterms:modified xsi:type="dcterms:W3CDTF">2021-09-29T13:02:16Z</dcterms:modified>
</cp:coreProperties>
</file>